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204"/>
  </p:notesMasterIdLst>
  <p:sldIdLst>
    <p:sldId id="323" r:id="rId5"/>
    <p:sldId id="308" r:id="rId6"/>
    <p:sldId id="339" r:id="rId7"/>
    <p:sldId id="330" r:id="rId8"/>
    <p:sldId id="332" r:id="rId9"/>
    <p:sldId id="342" r:id="rId10"/>
    <p:sldId id="508" r:id="rId11"/>
    <p:sldId id="479" r:id="rId12"/>
    <p:sldId id="416" r:id="rId13"/>
    <p:sldId id="417" r:id="rId14"/>
    <p:sldId id="411" r:id="rId15"/>
    <p:sldId id="408" r:id="rId16"/>
    <p:sldId id="410" r:id="rId17"/>
    <p:sldId id="414" r:id="rId18"/>
    <p:sldId id="413" r:id="rId19"/>
    <p:sldId id="412" r:id="rId20"/>
    <p:sldId id="489" r:id="rId21"/>
    <p:sldId id="336" r:id="rId22"/>
    <p:sldId id="464" r:id="rId23"/>
    <p:sldId id="404" r:id="rId24"/>
    <p:sldId id="403" r:id="rId25"/>
    <p:sldId id="449" r:id="rId26"/>
    <p:sldId id="335" r:id="rId27"/>
    <p:sldId id="399" r:id="rId28"/>
    <p:sldId id="401" r:id="rId29"/>
    <p:sldId id="400" r:id="rId30"/>
    <p:sldId id="465" r:id="rId31"/>
    <p:sldId id="466" r:id="rId32"/>
    <p:sldId id="467" r:id="rId33"/>
    <p:sldId id="468" r:id="rId34"/>
    <p:sldId id="469" r:id="rId35"/>
    <p:sldId id="470" r:id="rId36"/>
    <p:sldId id="471" r:id="rId37"/>
    <p:sldId id="472" r:id="rId38"/>
    <p:sldId id="473" r:id="rId39"/>
    <p:sldId id="474" r:id="rId40"/>
    <p:sldId id="475" r:id="rId41"/>
    <p:sldId id="476" r:id="rId42"/>
    <p:sldId id="477" r:id="rId43"/>
    <p:sldId id="478" r:id="rId44"/>
    <p:sldId id="333" r:id="rId45"/>
    <p:sldId id="395" r:id="rId46"/>
    <p:sldId id="396" r:id="rId47"/>
    <p:sldId id="426" r:id="rId48"/>
    <p:sldId id="427" r:id="rId49"/>
    <p:sldId id="428" r:id="rId50"/>
    <p:sldId id="429" r:id="rId51"/>
    <p:sldId id="430" r:id="rId52"/>
    <p:sldId id="431" r:id="rId53"/>
    <p:sldId id="432" r:id="rId54"/>
    <p:sldId id="433" r:id="rId55"/>
    <p:sldId id="435" r:id="rId56"/>
    <p:sldId id="436" r:id="rId57"/>
    <p:sldId id="437" r:id="rId58"/>
    <p:sldId id="438" r:id="rId59"/>
    <p:sldId id="439" r:id="rId60"/>
    <p:sldId id="440" r:id="rId61"/>
    <p:sldId id="441" r:id="rId62"/>
    <p:sldId id="481" r:id="rId63"/>
    <p:sldId id="482" r:id="rId64"/>
    <p:sldId id="484" r:id="rId65"/>
    <p:sldId id="450" r:id="rId66"/>
    <p:sldId id="452" r:id="rId67"/>
    <p:sldId id="480" r:id="rId68"/>
    <p:sldId id="483" r:id="rId69"/>
    <p:sldId id="485" r:id="rId70"/>
    <p:sldId id="462" r:id="rId71"/>
    <p:sldId id="463" r:id="rId72"/>
    <p:sldId id="457" r:id="rId73"/>
    <p:sldId id="453" r:id="rId74"/>
    <p:sldId id="454" r:id="rId75"/>
    <p:sldId id="448" r:id="rId76"/>
    <p:sldId id="451" r:id="rId77"/>
    <p:sldId id="338" r:id="rId78"/>
    <p:sldId id="446" r:id="rId79"/>
    <p:sldId id="445" r:id="rId80"/>
    <p:sldId id="447" r:id="rId81"/>
    <p:sldId id="337" r:id="rId82"/>
    <p:sldId id="443" r:id="rId83"/>
    <p:sldId id="444" r:id="rId84"/>
    <p:sldId id="334" r:id="rId85"/>
    <p:sldId id="397" r:id="rId86"/>
    <p:sldId id="398" r:id="rId87"/>
    <p:sldId id="509" r:id="rId88"/>
    <p:sldId id="510" r:id="rId89"/>
    <p:sldId id="511" r:id="rId90"/>
    <p:sldId id="379" r:id="rId91"/>
    <p:sldId id="492" r:id="rId92"/>
    <p:sldId id="493" r:id="rId93"/>
    <p:sldId id="494" r:id="rId94"/>
    <p:sldId id="495" r:id="rId95"/>
    <p:sldId id="496" r:id="rId96"/>
    <p:sldId id="497" r:id="rId97"/>
    <p:sldId id="498" r:id="rId98"/>
    <p:sldId id="499" r:id="rId99"/>
    <p:sldId id="500" r:id="rId100"/>
    <p:sldId id="501" r:id="rId101"/>
    <p:sldId id="502" r:id="rId102"/>
    <p:sldId id="503" r:id="rId103"/>
    <p:sldId id="504" r:id="rId104"/>
    <p:sldId id="505" r:id="rId105"/>
    <p:sldId id="490" r:id="rId106"/>
    <p:sldId id="309" r:id="rId107"/>
    <p:sldId id="310" r:id="rId108"/>
    <p:sldId id="329" r:id="rId109"/>
    <p:sldId id="325" r:id="rId110"/>
    <p:sldId id="491" r:id="rId111"/>
    <p:sldId id="331" r:id="rId112"/>
    <p:sldId id="512" r:id="rId113"/>
    <p:sldId id="513" r:id="rId114"/>
    <p:sldId id="514" r:id="rId115"/>
    <p:sldId id="515" r:id="rId116"/>
    <p:sldId id="390" r:id="rId117"/>
    <p:sldId id="516" r:id="rId118"/>
    <p:sldId id="517" r:id="rId119"/>
    <p:sldId id="388" r:id="rId120"/>
    <p:sldId id="518" r:id="rId121"/>
    <p:sldId id="519" r:id="rId122"/>
    <p:sldId id="520" r:id="rId123"/>
    <p:sldId id="521" r:id="rId124"/>
    <p:sldId id="405" r:id="rId125"/>
    <p:sldId id="522" r:id="rId126"/>
    <p:sldId id="340" r:id="rId127"/>
    <p:sldId id="341" r:id="rId128"/>
    <p:sldId id="523" r:id="rId129"/>
    <p:sldId id="524" r:id="rId130"/>
    <p:sldId id="346" r:id="rId131"/>
    <p:sldId id="347" r:id="rId132"/>
    <p:sldId id="349" r:id="rId133"/>
    <p:sldId id="350" r:id="rId134"/>
    <p:sldId id="392" r:id="rId135"/>
    <p:sldId id="353" r:id="rId136"/>
    <p:sldId id="354" r:id="rId137"/>
    <p:sldId id="525" r:id="rId138"/>
    <p:sldId id="526" r:id="rId139"/>
    <p:sldId id="527" r:id="rId140"/>
    <p:sldId id="355" r:id="rId141"/>
    <p:sldId id="359" r:id="rId142"/>
    <p:sldId id="360" r:id="rId143"/>
    <p:sldId id="365" r:id="rId144"/>
    <p:sldId id="367" r:id="rId145"/>
    <p:sldId id="319" r:id="rId146"/>
    <p:sldId id="320" r:id="rId147"/>
    <p:sldId id="366" r:id="rId148"/>
    <p:sldId id="528" r:id="rId149"/>
    <p:sldId id="391" r:id="rId150"/>
    <p:sldId id="368" r:id="rId151"/>
    <p:sldId id="369" r:id="rId152"/>
    <p:sldId id="393" r:id="rId153"/>
    <p:sldId id="370" r:id="rId154"/>
    <p:sldId id="371" r:id="rId155"/>
    <p:sldId id="389" r:id="rId156"/>
    <p:sldId id="373" r:id="rId157"/>
    <p:sldId id="374" r:id="rId158"/>
    <p:sldId id="375" r:id="rId159"/>
    <p:sldId id="529" r:id="rId160"/>
    <p:sldId id="530" r:id="rId161"/>
    <p:sldId id="378" r:id="rId162"/>
    <p:sldId id="531" r:id="rId163"/>
    <p:sldId id="380" r:id="rId164"/>
    <p:sldId id="532" r:id="rId165"/>
    <p:sldId id="383" r:id="rId166"/>
    <p:sldId id="384" r:id="rId167"/>
    <p:sldId id="385" r:id="rId168"/>
    <p:sldId id="533" r:id="rId169"/>
    <p:sldId id="387" r:id="rId170"/>
    <p:sldId id="534" r:id="rId171"/>
    <p:sldId id="535" r:id="rId172"/>
    <p:sldId id="357" r:id="rId173"/>
    <p:sldId id="536" r:id="rId174"/>
    <p:sldId id="537" r:id="rId175"/>
    <p:sldId id="538" r:id="rId176"/>
    <p:sldId id="362" r:id="rId177"/>
    <p:sldId id="539" r:id="rId178"/>
    <p:sldId id="364" r:id="rId179"/>
    <p:sldId id="540" r:id="rId180"/>
    <p:sldId id="541" r:id="rId181"/>
    <p:sldId id="542" r:id="rId182"/>
    <p:sldId id="543" r:id="rId183"/>
    <p:sldId id="544" r:id="rId184"/>
    <p:sldId id="545" r:id="rId185"/>
    <p:sldId id="344" r:id="rId186"/>
    <p:sldId id="546" r:id="rId187"/>
    <p:sldId id="376" r:id="rId188"/>
    <p:sldId id="372" r:id="rId189"/>
    <p:sldId id="547" r:id="rId190"/>
    <p:sldId id="377" r:id="rId191"/>
    <p:sldId id="548" r:id="rId192"/>
    <p:sldId id="549" r:id="rId193"/>
    <p:sldId id="550" r:id="rId194"/>
    <p:sldId id="551" r:id="rId195"/>
    <p:sldId id="552" r:id="rId196"/>
    <p:sldId id="553" r:id="rId197"/>
    <p:sldId id="554" r:id="rId198"/>
    <p:sldId id="555" r:id="rId199"/>
    <p:sldId id="381" r:id="rId200"/>
    <p:sldId id="556" r:id="rId201"/>
    <p:sldId id="386" r:id="rId202"/>
    <p:sldId id="352" r:id="rId203"/>
  </p:sldIdLst>
  <p:sldSz cx="9144000" cy="5143500" type="screen16x9"/>
  <p:notesSz cx="6794500" cy="99187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4F14"/>
    <a:srgbClr val="E696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9" autoAdjust="0"/>
    <p:restoredTop sz="92637" autoAdjust="0"/>
  </p:normalViewPr>
  <p:slideViewPr>
    <p:cSldViewPr>
      <p:cViewPr>
        <p:scale>
          <a:sx n="130" d="100"/>
          <a:sy n="130" d="100"/>
        </p:scale>
        <p:origin x="1392" y="246"/>
      </p:cViewPr>
      <p:guideLst/>
    </p:cSldViewPr>
  </p:slideViewPr>
  <p:notesTextViewPr>
    <p:cViewPr>
      <p:scale>
        <a:sx n="150" d="100"/>
        <a:sy n="150" d="100"/>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theme" Target="theme/theme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microsoft.com/office/2018/10/relationships/authors" Target="authors.xml"/><Relationship Id="rId190" Type="http://schemas.openxmlformats.org/officeDocument/2006/relationships/slide" Target="slides/slide186.xml"/><Relationship Id="rId204"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4283" cy="49593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8645" y="0"/>
            <a:ext cx="2944283" cy="495935"/>
          </a:xfrm>
          <a:prstGeom prst="rect">
            <a:avLst/>
          </a:prstGeom>
        </p:spPr>
        <p:txBody>
          <a:bodyPr vert="horz" lIns="91440" tIns="45720" rIns="91440" bIns="45720" rtlCol="0"/>
          <a:lstStyle>
            <a:lvl1pPr algn="r">
              <a:defRPr sz="1200"/>
            </a:lvl1pPr>
          </a:lstStyle>
          <a:p>
            <a:fld id="{B150248C-AF63-4BD2-AD88-4B686589BEBC}" type="datetimeFigureOut">
              <a:rPr kumimoji="1" lang="ja-JP" altLang="en-US" smtClean="0"/>
              <a:t>2025/5/29</a:t>
            </a:fld>
            <a:endParaRPr kumimoji="1" lang="ja-JP" altLang="en-US"/>
          </a:p>
        </p:txBody>
      </p:sp>
      <p:sp>
        <p:nvSpPr>
          <p:cNvPr id="4" name="スライド イメージ プレースホルダー 3"/>
          <p:cNvSpPr>
            <a:spLocks noGrp="1" noRot="1" noChangeAspect="1"/>
          </p:cNvSpPr>
          <p:nvPr>
            <p:ph type="sldImg" idx="2"/>
          </p:nvPr>
        </p:nvSpPr>
        <p:spPr>
          <a:xfrm>
            <a:off x="92075" y="744538"/>
            <a:ext cx="6610350" cy="371951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450" y="4711383"/>
            <a:ext cx="5435600" cy="44634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1044"/>
            <a:ext cx="2944283" cy="49593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8645" y="9421044"/>
            <a:ext cx="2944283" cy="495935"/>
          </a:xfrm>
          <a:prstGeom prst="rect">
            <a:avLst/>
          </a:prstGeom>
        </p:spPr>
        <p:txBody>
          <a:bodyPr vert="horz" lIns="91440" tIns="45720" rIns="91440" bIns="45720" rtlCol="0" anchor="b"/>
          <a:lstStyle>
            <a:lvl1pPr algn="r">
              <a:defRPr sz="1200"/>
            </a:lvl1pPr>
          </a:lstStyle>
          <a:p>
            <a:fld id="{BF87BCA9-3BA0-4426-9EA6-B6C30ED0242E}" type="slidenum">
              <a:rPr kumimoji="1" lang="ja-JP" altLang="en-US" smtClean="0"/>
              <a:t>‹#›</a:t>
            </a:fld>
            <a:endParaRPr kumimoji="1" lang="ja-JP" altLang="en-US"/>
          </a:p>
        </p:txBody>
      </p:sp>
    </p:spTree>
    <p:extLst>
      <p:ext uri="{BB962C8B-B14F-4D97-AF65-F5344CB8AC3E}">
        <p14:creationId xmlns:p14="http://schemas.microsoft.com/office/powerpoint/2010/main" val="25995271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a:t>
            </a:fld>
            <a:endParaRPr kumimoji="1" lang="ja-JP" altLang="en-US"/>
          </a:p>
        </p:txBody>
      </p:sp>
    </p:spTree>
    <p:extLst>
      <p:ext uri="{BB962C8B-B14F-4D97-AF65-F5344CB8AC3E}">
        <p14:creationId xmlns:p14="http://schemas.microsoft.com/office/powerpoint/2010/main" val="289765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a:t>
            </a:fld>
            <a:endParaRPr kumimoji="1" lang="ja-JP" altLang="en-US"/>
          </a:p>
        </p:txBody>
      </p:sp>
    </p:spTree>
    <p:extLst>
      <p:ext uri="{BB962C8B-B14F-4D97-AF65-F5344CB8AC3E}">
        <p14:creationId xmlns:p14="http://schemas.microsoft.com/office/powerpoint/2010/main" val="220111532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104</a:t>
            </a:fld>
            <a:endParaRPr kumimoji="1" lang="ja-JP" altLang="en-US"/>
          </a:p>
        </p:txBody>
      </p:sp>
    </p:spTree>
    <p:extLst>
      <p:ext uri="{BB962C8B-B14F-4D97-AF65-F5344CB8AC3E}">
        <p14:creationId xmlns:p14="http://schemas.microsoft.com/office/powerpoint/2010/main" val="2299213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105</a:t>
            </a:fld>
            <a:endParaRPr kumimoji="1" lang="ja-JP" altLang="en-US"/>
          </a:p>
        </p:txBody>
      </p:sp>
    </p:spTree>
    <p:extLst>
      <p:ext uri="{BB962C8B-B14F-4D97-AF65-F5344CB8AC3E}">
        <p14:creationId xmlns:p14="http://schemas.microsoft.com/office/powerpoint/2010/main" val="8315870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106</a:t>
            </a:fld>
            <a:endParaRPr kumimoji="1" lang="ja-JP" altLang="en-US"/>
          </a:p>
        </p:txBody>
      </p:sp>
    </p:spTree>
    <p:extLst>
      <p:ext uri="{BB962C8B-B14F-4D97-AF65-F5344CB8AC3E}">
        <p14:creationId xmlns:p14="http://schemas.microsoft.com/office/powerpoint/2010/main" val="3009825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107</a:t>
            </a:fld>
            <a:endParaRPr kumimoji="1" lang="ja-JP" altLang="en-US"/>
          </a:p>
        </p:txBody>
      </p:sp>
    </p:spTree>
    <p:extLst>
      <p:ext uri="{BB962C8B-B14F-4D97-AF65-F5344CB8AC3E}">
        <p14:creationId xmlns:p14="http://schemas.microsoft.com/office/powerpoint/2010/main" val="246284287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108</a:t>
            </a:fld>
            <a:endParaRPr kumimoji="1" lang="ja-JP" altLang="en-US"/>
          </a:p>
        </p:txBody>
      </p:sp>
    </p:spTree>
    <p:extLst>
      <p:ext uri="{BB962C8B-B14F-4D97-AF65-F5344CB8AC3E}">
        <p14:creationId xmlns:p14="http://schemas.microsoft.com/office/powerpoint/2010/main" val="269255905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109</a:t>
            </a:fld>
            <a:endParaRPr kumimoji="1" lang="ja-JP" altLang="en-US"/>
          </a:p>
        </p:txBody>
      </p:sp>
    </p:spTree>
    <p:extLst>
      <p:ext uri="{BB962C8B-B14F-4D97-AF65-F5344CB8AC3E}">
        <p14:creationId xmlns:p14="http://schemas.microsoft.com/office/powerpoint/2010/main" val="2902567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110</a:t>
            </a:fld>
            <a:endParaRPr kumimoji="1" lang="ja-JP" altLang="en-US"/>
          </a:p>
        </p:txBody>
      </p:sp>
    </p:spTree>
    <p:extLst>
      <p:ext uri="{BB962C8B-B14F-4D97-AF65-F5344CB8AC3E}">
        <p14:creationId xmlns:p14="http://schemas.microsoft.com/office/powerpoint/2010/main" val="28546721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111</a:t>
            </a:fld>
            <a:endParaRPr kumimoji="1" lang="ja-JP" altLang="en-US"/>
          </a:p>
        </p:txBody>
      </p:sp>
    </p:spTree>
    <p:extLst>
      <p:ext uri="{BB962C8B-B14F-4D97-AF65-F5344CB8AC3E}">
        <p14:creationId xmlns:p14="http://schemas.microsoft.com/office/powerpoint/2010/main" val="19636075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112</a:t>
            </a:fld>
            <a:endParaRPr kumimoji="1" lang="ja-JP" altLang="en-US"/>
          </a:p>
        </p:txBody>
      </p:sp>
    </p:spTree>
    <p:extLst>
      <p:ext uri="{BB962C8B-B14F-4D97-AF65-F5344CB8AC3E}">
        <p14:creationId xmlns:p14="http://schemas.microsoft.com/office/powerpoint/2010/main" val="2775727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113</a:t>
            </a:fld>
            <a:endParaRPr kumimoji="1" lang="ja-JP" altLang="en-US"/>
          </a:p>
        </p:txBody>
      </p:sp>
    </p:spTree>
    <p:extLst>
      <p:ext uri="{BB962C8B-B14F-4D97-AF65-F5344CB8AC3E}">
        <p14:creationId xmlns:p14="http://schemas.microsoft.com/office/powerpoint/2010/main" val="375388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a:t>
            </a:fld>
            <a:endParaRPr kumimoji="1" lang="ja-JP" altLang="en-US"/>
          </a:p>
        </p:txBody>
      </p:sp>
    </p:spTree>
    <p:extLst>
      <p:ext uri="{BB962C8B-B14F-4D97-AF65-F5344CB8AC3E}">
        <p14:creationId xmlns:p14="http://schemas.microsoft.com/office/powerpoint/2010/main" val="9193985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114</a:t>
            </a:fld>
            <a:endParaRPr kumimoji="1" lang="ja-JP" altLang="en-US"/>
          </a:p>
        </p:txBody>
      </p:sp>
    </p:spTree>
    <p:extLst>
      <p:ext uri="{BB962C8B-B14F-4D97-AF65-F5344CB8AC3E}">
        <p14:creationId xmlns:p14="http://schemas.microsoft.com/office/powerpoint/2010/main" val="4909079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115</a:t>
            </a:fld>
            <a:endParaRPr kumimoji="1" lang="ja-JP" altLang="en-US"/>
          </a:p>
        </p:txBody>
      </p:sp>
    </p:spTree>
    <p:extLst>
      <p:ext uri="{BB962C8B-B14F-4D97-AF65-F5344CB8AC3E}">
        <p14:creationId xmlns:p14="http://schemas.microsoft.com/office/powerpoint/2010/main" val="118061304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116</a:t>
            </a:fld>
            <a:endParaRPr kumimoji="1" lang="ja-JP" altLang="en-US"/>
          </a:p>
        </p:txBody>
      </p:sp>
    </p:spTree>
    <p:extLst>
      <p:ext uri="{BB962C8B-B14F-4D97-AF65-F5344CB8AC3E}">
        <p14:creationId xmlns:p14="http://schemas.microsoft.com/office/powerpoint/2010/main" val="18188503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117</a:t>
            </a:fld>
            <a:endParaRPr kumimoji="1" lang="ja-JP" altLang="en-US"/>
          </a:p>
        </p:txBody>
      </p:sp>
    </p:spTree>
    <p:extLst>
      <p:ext uri="{BB962C8B-B14F-4D97-AF65-F5344CB8AC3E}">
        <p14:creationId xmlns:p14="http://schemas.microsoft.com/office/powerpoint/2010/main" val="36974897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118</a:t>
            </a:fld>
            <a:endParaRPr kumimoji="1" lang="ja-JP" altLang="en-US"/>
          </a:p>
        </p:txBody>
      </p:sp>
    </p:spTree>
    <p:extLst>
      <p:ext uri="{BB962C8B-B14F-4D97-AF65-F5344CB8AC3E}">
        <p14:creationId xmlns:p14="http://schemas.microsoft.com/office/powerpoint/2010/main" val="47096358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119</a:t>
            </a:fld>
            <a:endParaRPr kumimoji="1" lang="ja-JP" altLang="en-US"/>
          </a:p>
        </p:txBody>
      </p:sp>
    </p:spTree>
    <p:extLst>
      <p:ext uri="{BB962C8B-B14F-4D97-AF65-F5344CB8AC3E}">
        <p14:creationId xmlns:p14="http://schemas.microsoft.com/office/powerpoint/2010/main" val="33098649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120</a:t>
            </a:fld>
            <a:endParaRPr kumimoji="1" lang="ja-JP" altLang="en-US"/>
          </a:p>
        </p:txBody>
      </p:sp>
    </p:spTree>
    <p:extLst>
      <p:ext uri="{BB962C8B-B14F-4D97-AF65-F5344CB8AC3E}">
        <p14:creationId xmlns:p14="http://schemas.microsoft.com/office/powerpoint/2010/main" val="12624269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121</a:t>
            </a:fld>
            <a:endParaRPr kumimoji="1" lang="ja-JP" altLang="en-US"/>
          </a:p>
        </p:txBody>
      </p:sp>
    </p:spTree>
    <p:extLst>
      <p:ext uri="{BB962C8B-B14F-4D97-AF65-F5344CB8AC3E}">
        <p14:creationId xmlns:p14="http://schemas.microsoft.com/office/powerpoint/2010/main" val="218192172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122</a:t>
            </a:fld>
            <a:endParaRPr kumimoji="1" lang="ja-JP" altLang="en-US"/>
          </a:p>
        </p:txBody>
      </p:sp>
    </p:spTree>
    <p:extLst>
      <p:ext uri="{BB962C8B-B14F-4D97-AF65-F5344CB8AC3E}">
        <p14:creationId xmlns:p14="http://schemas.microsoft.com/office/powerpoint/2010/main" val="76337184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123</a:t>
            </a:fld>
            <a:endParaRPr kumimoji="1" lang="ja-JP" altLang="en-US"/>
          </a:p>
        </p:txBody>
      </p:sp>
    </p:spTree>
    <p:extLst>
      <p:ext uri="{BB962C8B-B14F-4D97-AF65-F5344CB8AC3E}">
        <p14:creationId xmlns:p14="http://schemas.microsoft.com/office/powerpoint/2010/main" val="1984249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a:t>
            </a:fld>
            <a:endParaRPr kumimoji="1" lang="ja-JP" altLang="en-US"/>
          </a:p>
        </p:txBody>
      </p:sp>
    </p:spTree>
    <p:extLst>
      <p:ext uri="{BB962C8B-B14F-4D97-AF65-F5344CB8AC3E}">
        <p14:creationId xmlns:p14="http://schemas.microsoft.com/office/powerpoint/2010/main" val="78365135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124</a:t>
            </a:fld>
            <a:endParaRPr kumimoji="1" lang="ja-JP" altLang="en-US"/>
          </a:p>
        </p:txBody>
      </p:sp>
    </p:spTree>
    <p:extLst>
      <p:ext uri="{BB962C8B-B14F-4D97-AF65-F5344CB8AC3E}">
        <p14:creationId xmlns:p14="http://schemas.microsoft.com/office/powerpoint/2010/main" val="253164873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125</a:t>
            </a:fld>
            <a:endParaRPr kumimoji="1" lang="ja-JP" altLang="en-US"/>
          </a:p>
        </p:txBody>
      </p:sp>
    </p:spTree>
    <p:extLst>
      <p:ext uri="{BB962C8B-B14F-4D97-AF65-F5344CB8AC3E}">
        <p14:creationId xmlns:p14="http://schemas.microsoft.com/office/powerpoint/2010/main" val="39899042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126</a:t>
            </a:fld>
            <a:endParaRPr kumimoji="1" lang="ja-JP" altLang="en-US"/>
          </a:p>
        </p:txBody>
      </p:sp>
    </p:spTree>
    <p:extLst>
      <p:ext uri="{BB962C8B-B14F-4D97-AF65-F5344CB8AC3E}">
        <p14:creationId xmlns:p14="http://schemas.microsoft.com/office/powerpoint/2010/main" val="37395467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127</a:t>
            </a:fld>
            <a:endParaRPr kumimoji="1" lang="ja-JP" altLang="en-US"/>
          </a:p>
        </p:txBody>
      </p:sp>
    </p:spTree>
    <p:extLst>
      <p:ext uri="{BB962C8B-B14F-4D97-AF65-F5344CB8AC3E}">
        <p14:creationId xmlns:p14="http://schemas.microsoft.com/office/powerpoint/2010/main" val="392085068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128</a:t>
            </a:fld>
            <a:endParaRPr kumimoji="1" lang="ja-JP" altLang="en-US"/>
          </a:p>
        </p:txBody>
      </p:sp>
    </p:spTree>
    <p:extLst>
      <p:ext uri="{BB962C8B-B14F-4D97-AF65-F5344CB8AC3E}">
        <p14:creationId xmlns:p14="http://schemas.microsoft.com/office/powerpoint/2010/main" val="378607990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129</a:t>
            </a:fld>
            <a:endParaRPr kumimoji="1" lang="ja-JP" altLang="en-US"/>
          </a:p>
        </p:txBody>
      </p:sp>
    </p:spTree>
    <p:extLst>
      <p:ext uri="{BB962C8B-B14F-4D97-AF65-F5344CB8AC3E}">
        <p14:creationId xmlns:p14="http://schemas.microsoft.com/office/powerpoint/2010/main" val="400481387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130</a:t>
            </a:fld>
            <a:endParaRPr kumimoji="1" lang="ja-JP" altLang="en-US"/>
          </a:p>
        </p:txBody>
      </p:sp>
    </p:spTree>
    <p:extLst>
      <p:ext uri="{BB962C8B-B14F-4D97-AF65-F5344CB8AC3E}">
        <p14:creationId xmlns:p14="http://schemas.microsoft.com/office/powerpoint/2010/main" val="15544714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131</a:t>
            </a:fld>
            <a:endParaRPr kumimoji="1" lang="ja-JP" altLang="en-US"/>
          </a:p>
        </p:txBody>
      </p:sp>
    </p:spTree>
    <p:extLst>
      <p:ext uri="{BB962C8B-B14F-4D97-AF65-F5344CB8AC3E}">
        <p14:creationId xmlns:p14="http://schemas.microsoft.com/office/powerpoint/2010/main" val="9325584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132</a:t>
            </a:fld>
            <a:endParaRPr kumimoji="1" lang="ja-JP" altLang="en-US"/>
          </a:p>
        </p:txBody>
      </p:sp>
    </p:spTree>
    <p:extLst>
      <p:ext uri="{BB962C8B-B14F-4D97-AF65-F5344CB8AC3E}">
        <p14:creationId xmlns:p14="http://schemas.microsoft.com/office/powerpoint/2010/main" val="20910050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133</a:t>
            </a:fld>
            <a:endParaRPr kumimoji="1" lang="ja-JP" altLang="en-US"/>
          </a:p>
        </p:txBody>
      </p:sp>
    </p:spTree>
    <p:extLst>
      <p:ext uri="{BB962C8B-B14F-4D97-AF65-F5344CB8AC3E}">
        <p14:creationId xmlns:p14="http://schemas.microsoft.com/office/powerpoint/2010/main" val="353892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a:t>
            </a:fld>
            <a:endParaRPr kumimoji="1" lang="ja-JP" altLang="en-US"/>
          </a:p>
        </p:txBody>
      </p:sp>
    </p:spTree>
    <p:extLst>
      <p:ext uri="{BB962C8B-B14F-4D97-AF65-F5344CB8AC3E}">
        <p14:creationId xmlns:p14="http://schemas.microsoft.com/office/powerpoint/2010/main" val="8279034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134</a:t>
            </a:fld>
            <a:endParaRPr kumimoji="1" lang="ja-JP" altLang="en-US"/>
          </a:p>
        </p:txBody>
      </p:sp>
    </p:spTree>
    <p:extLst>
      <p:ext uri="{BB962C8B-B14F-4D97-AF65-F5344CB8AC3E}">
        <p14:creationId xmlns:p14="http://schemas.microsoft.com/office/powerpoint/2010/main" val="326519366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135</a:t>
            </a:fld>
            <a:endParaRPr kumimoji="1" lang="ja-JP" altLang="en-US"/>
          </a:p>
        </p:txBody>
      </p:sp>
    </p:spTree>
    <p:extLst>
      <p:ext uri="{BB962C8B-B14F-4D97-AF65-F5344CB8AC3E}">
        <p14:creationId xmlns:p14="http://schemas.microsoft.com/office/powerpoint/2010/main" val="35196319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136</a:t>
            </a:fld>
            <a:endParaRPr kumimoji="1" lang="ja-JP" altLang="en-US"/>
          </a:p>
        </p:txBody>
      </p:sp>
    </p:spTree>
    <p:extLst>
      <p:ext uri="{BB962C8B-B14F-4D97-AF65-F5344CB8AC3E}">
        <p14:creationId xmlns:p14="http://schemas.microsoft.com/office/powerpoint/2010/main" val="372502033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137</a:t>
            </a:fld>
            <a:endParaRPr kumimoji="1" lang="ja-JP" altLang="en-US"/>
          </a:p>
        </p:txBody>
      </p:sp>
    </p:spTree>
    <p:extLst>
      <p:ext uri="{BB962C8B-B14F-4D97-AF65-F5344CB8AC3E}">
        <p14:creationId xmlns:p14="http://schemas.microsoft.com/office/powerpoint/2010/main" val="12107432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138</a:t>
            </a:fld>
            <a:endParaRPr kumimoji="1" lang="ja-JP" altLang="en-US"/>
          </a:p>
        </p:txBody>
      </p:sp>
    </p:spTree>
    <p:extLst>
      <p:ext uri="{BB962C8B-B14F-4D97-AF65-F5344CB8AC3E}">
        <p14:creationId xmlns:p14="http://schemas.microsoft.com/office/powerpoint/2010/main" val="98088106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139</a:t>
            </a:fld>
            <a:endParaRPr kumimoji="1" lang="ja-JP" altLang="en-US"/>
          </a:p>
        </p:txBody>
      </p:sp>
    </p:spTree>
    <p:extLst>
      <p:ext uri="{BB962C8B-B14F-4D97-AF65-F5344CB8AC3E}">
        <p14:creationId xmlns:p14="http://schemas.microsoft.com/office/powerpoint/2010/main" val="20755611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140</a:t>
            </a:fld>
            <a:endParaRPr kumimoji="1" lang="ja-JP" altLang="en-US"/>
          </a:p>
        </p:txBody>
      </p:sp>
    </p:spTree>
    <p:extLst>
      <p:ext uri="{BB962C8B-B14F-4D97-AF65-F5344CB8AC3E}">
        <p14:creationId xmlns:p14="http://schemas.microsoft.com/office/powerpoint/2010/main" val="18958308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141</a:t>
            </a:fld>
            <a:endParaRPr kumimoji="1" lang="ja-JP" altLang="en-US"/>
          </a:p>
        </p:txBody>
      </p:sp>
    </p:spTree>
    <p:extLst>
      <p:ext uri="{BB962C8B-B14F-4D97-AF65-F5344CB8AC3E}">
        <p14:creationId xmlns:p14="http://schemas.microsoft.com/office/powerpoint/2010/main" val="208429746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142</a:t>
            </a:fld>
            <a:endParaRPr kumimoji="1" lang="ja-JP" altLang="en-US"/>
          </a:p>
        </p:txBody>
      </p:sp>
    </p:spTree>
    <p:extLst>
      <p:ext uri="{BB962C8B-B14F-4D97-AF65-F5344CB8AC3E}">
        <p14:creationId xmlns:p14="http://schemas.microsoft.com/office/powerpoint/2010/main" val="9586727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143</a:t>
            </a:fld>
            <a:endParaRPr kumimoji="1" lang="ja-JP" altLang="en-US"/>
          </a:p>
        </p:txBody>
      </p:sp>
    </p:spTree>
    <p:extLst>
      <p:ext uri="{BB962C8B-B14F-4D97-AF65-F5344CB8AC3E}">
        <p14:creationId xmlns:p14="http://schemas.microsoft.com/office/powerpoint/2010/main" val="4232401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a:t>
            </a:fld>
            <a:endParaRPr kumimoji="1" lang="ja-JP" altLang="en-US"/>
          </a:p>
        </p:txBody>
      </p:sp>
    </p:spTree>
    <p:extLst>
      <p:ext uri="{BB962C8B-B14F-4D97-AF65-F5344CB8AC3E}">
        <p14:creationId xmlns:p14="http://schemas.microsoft.com/office/powerpoint/2010/main" val="32615075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144</a:t>
            </a:fld>
            <a:endParaRPr kumimoji="1" lang="ja-JP" altLang="en-US"/>
          </a:p>
        </p:txBody>
      </p:sp>
    </p:spTree>
    <p:extLst>
      <p:ext uri="{BB962C8B-B14F-4D97-AF65-F5344CB8AC3E}">
        <p14:creationId xmlns:p14="http://schemas.microsoft.com/office/powerpoint/2010/main" val="21975770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145</a:t>
            </a:fld>
            <a:endParaRPr kumimoji="1" lang="ja-JP" altLang="en-US"/>
          </a:p>
        </p:txBody>
      </p:sp>
    </p:spTree>
    <p:extLst>
      <p:ext uri="{BB962C8B-B14F-4D97-AF65-F5344CB8AC3E}">
        <p14:creationId xmlns:p14="http://schemas.microsoft.com/office/powerpoint/2010/main" val="26679930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146</a:t>
            </a:fld>
            <a:endParaRPr kumimoji="1" lang="ja-JP" altLang="en-US"/>
          </a:p>
        </p:txBody>
      </p:sp>
    </p:spTree>
    <p:extLst>
      <p:ext uri="{BB962C8B-B14F-4D97-AF65-F5344CB8AC3E}">
        <p14:creationId xmlns:p14="http://schemas.microsoft.com/office/powerpoint/2010/main" val="302940435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147</a:t>
            </a:fld>
            <a:endParaRPr kumimoji="1" lang="ja-JP" altLang="en-US"/>
          </a:p>
        </p:txBody>
      </p:sp>
    </p:spTree>
    <p:extLst>
      <p:ext uri="{BB962C8B-B14F-4D97-AF65-F5344CB8AC3E}">
        <p14:creationId xmlns:p14="http://schemas.microsoft.com/office/powerpoint/2010/main" val="226018836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148</a:t>
            </a:fld>
            <a:endParaRPr kumimoji="1" lang="ja-JP" altLang="en-US"/>
          </a:p>
        </p:txBody>
      </p:sp>
    </p:spTree>
    <p:extLst>
      <p:ext uri="{BB962C8B-B14F-4D97-AF65-F5344CB8AC3E}">
        <p14:creationId xmlns:p14="http://schemas.microsoft.com/office/powerpoint/2010/main" val="14542943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149</a:t>
            </a:fld>
            <a:endParaRPr kumimoji="1" lang="ja-JP" altLang="en-US"/>
          </a:p>
        </p:txBody>
      </p:sp>
    </p:spTree>
    <p:extLst>
      <p:ext uri="{BB962C8B-B14F-4D97-AF65-F5344CB8AC3E}">
        <p14:creationId xmlns:p14="http://schemas.microsoft.com/office/powerpoint/2010/main" val="40479005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150</a:t>
            </a:fld>
            <a:endParaRPr kumimoji="1" lang="ja-JP" altLang="en-US"/>
          </a:p>
        </p:txBody>
      </p:sp>
    </p:spTree>
    <p:extLst>
      <p:ext uri="{BB962C8B-B14F-4D97-AF65-F5344CB8AC3E}">
        <p14:creationId xmlns:p14="http://schemas.microsoft.com/office/powerpoint/2010/main" val="80401891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151</a:t>
            </a:fld>
            <a:endParaRPr kumimoji="1" lang="ja-JP" altLang="en-US"/>
          </a:p>
        </p:txBody>
      </p:sp>
    </p:spTree>
    <p:extLst>
      <p:ext uri="{BB962C8B-B14F-4D97-AF65-F5344CB8AC3E}">
        <p14:creationId xmlns:p14="http://schemas.microsoft.com/office/powerpoint/2010/main" val="400054396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152</a:t>
            </a:fld>
            <a:endParaRPr kumimoji="1" lang="ja-JP" altLang="en-US"/>
          </a:p>
        </p:txBody>
      </p:sp>
    </p:spTree>
    <p:extLst>
      <p:ext uri="{BB962C8B-B14F-4D97-AF65-F5344CB8AC3E}">
        <p14:creationId xmlns:p14="http://schemas.microsoft.com/office/powerpoint/2010/main" val="305605872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153</a:t>
            </a:fld>
            <a:endParaRPr kumimoji="1" lang="ja-JP" altLang="en-US"/>
          </a:p>
        </p:txBody>
      </p:sp>
    </p:spTree>
    <p:extLst>
      <p:ext uri="{BB962C8B-B14F-4D97-AF65-F5344CB8AC3E}">
        <p14:creationId xmlns:p14="http://schemas.microsoft.com/office/powerpoint/2010/main" val="1375344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a:t>
            </a:fld>
            <a:endParaRPr kumimoji="1" lang="ja-JP" altLang="en-US"/>
          </a:p>
        </p:txBody>
      </p:sp>
    </p:spTree>
    <p:extLst>
      <p:ext uri="{BB962C8B-B14F-4D97-AF65-F5344CB8AC3E}">
        <p14:creationId xmlns:p14="http://schemas.microsoft.com/office/powerpoint/2010/main" val="33044516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154</a:t>
            </a:fld>
            <a:endParaRPr kumimoji="1" lang="ja-JP" altLang="en-US"/>
          </a:p>
        </p:txBody>
      </p:sp>
    </p:spTree>
    <p:extLst>
      <p:ext uri="{BB962C8B-B14F-4D97-AF65-F5344CB8AC3E}">
        <p14:creationId xmlns:p14="http://schemas.microsoft.com/office/powerpoint/2010/main" val="1046425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155</a:t>
            </a:fld>
            <a:endParaRPr kumimoji="1" lang="ja-JP" altLang="en-US"/>
          </a:p>
        </p:txBody>
      </p:sp>
    </p:spTree>
    <p:extLst>
      <p:ext uri="{BB962C8B-B14F-4D97-AF65-F5344CB8AC3E}">
        <p14:creationId xmlns:p14="http://schemas.microsoft.com/office/powerpoint/2010/main" val="50911981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156</a:t>
            </a:fld>
            <a:endParaRPr kumimoji="1" lang="ja-JP" altLang="en-US"/>
          </a:p>
        </p:txBody>
      </p:sp>
    </p:spTree>
    <p:extLst>
      <p:ext uri="{BB962C8B-B14F-4D97-AF65-F5344CB8AC3E}">
        <p14:creationId xmlns:p14="http://schemas.microsoft.com/office/powerpoint/2010/main" val="292353334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157</a:t>
            </a:fld>
            <a:endParaRPr kumimoji="1" lang="ja-JP" altLang="en-US"/>
          </a:p>
        </p:txBody>
      </p:sp>
    </p:spTree>
    <p:extLst>
      <p:ext uri="{BB962C8B-B14F-4D97-AF65-F5344CB8AC3E}">
        <p14:creationId xmlns:p14="http://schemas.microsoft.com/office/powerpoint/2010/main" val="30880057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158</a:t>
            </a:fld>
            <a:endParaRPr kumimoji="1" lang="ja-JP" altLang="en-US"/>
          </a:p>
        </p:txBody>
      </p:sp>
    </p:spTree>
    <p:extLst>
      <p:ext uri="{BB962C8B-B14F-4D97-AF65-F5344CB8AC3E}">
        <p14:creationId xmlns:p14="http://schemas.microsoft.com/office/powerpoint/2010/main" val="20493528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159</a:t>
            </a:fld>
            <a:endParaRPr kumimoji="1" lang="ja-JP" altLang="en-US"/>
          </a:p>
        </p:txBody>
      </p:sp>
    </p:spTree>
    <p:extLst>
      <p:ext uri="{BB962C8B-B14F-4D97-AF65-F5344CB8AC3E}">
        <p14:creationId xmlns:p14="http://schemas.microsoft.com/office/powerpoint/2010/main" val="27351058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160</a:t>
            </a:fld>
            <a:endParaRPr kumimoji="1" lang="ja-JP" altLang="en-US"/>
          </a:p>
        </p:txBody>
      </p:sp>
    </p:spTree>
    <p:extLst>
      <p:ext uri="{BB962C8B-B14F-4D97-AF65-F5344CB8AC3E}">
        <p14:creationId xmlns:p14="http://schemas.microsoft.com/office/powerpoint/2010/main" val="100390495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161</a:t>
            </a:fld>
            <a:endParaRPr kumimoji="1" lang="ja-JP" altLang="en-US"/>
          </a:p>
        </p:txBody>
      </p:sp>
    </p:spTree>
    <p:extLst>
      <p:ext uri="{BB962C8B-B14F-4D97-AF65-F5344CB8AC3E}">
        <p14:creationId xmlns:p14="http://schemas.microsoft.com/office/powerpoint/2010/main" val="56317237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162</a:t>
            </a:fld>
            <a:endParaRPr kumimoji="1" lang="ja-JP" altLang="en-US"/>
          </a:p>
        </p:txBody>
      </p:sp>
    </p:spTree>
    <p:extLst>
      <p:ext uri="{BB962C8B-B14F-4D97-AF65-F5344CB8AC3E}">
        <p14:creationId xmlns:p14="http://schemas.microsoft.com/office/powerpoint/2010/main" val="288286682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163</a:t>
            </a:fld>
            <a:endParaRPr kumimoji="1" lang="ja-JP" altLang="en-US"/>
          </a:p>
        </p:txBody>
      </p:sp>
    </p:spTree>
    <p:extLst>
      <p:ext uri="{BB962C8B-B14F-4D97-AF65-F5344CB8AC3E}">
        <p14:creationId xmlns:p14="http://schemas.microsoft.com/office/powerpoint/2010/main" val="3490923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a:t>
            </a:fld>
            <a:endParaRPr kumimoji="1" lang="ja-JP" altLang="en-US"/>
          </a:p>
        </p:txBody>
      </p:sp>
    </p:spTree>
    <p:extLst>
      <p:ext uri="{BB962C8B-B14F-4D97-AF65-F5344CB8AC3E}">
        <p14:creationId xmlns:p14="http://schemas.microsoft.com/office/powerpoint/2010/main" val="13586989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164</a:t>
            </a:fld>
            <a:endParaRPr kumimoji="1" lang="ja-JP" altLang="en-US"/>
          </a:p>
        </p:txBody>
      </p:sp>
    </p:spTree>
    <p:extLst>
      <p:ext uri="{BB962C8B-B14F-4D97-AF65-F5344CB8AC3E}">
        <p14:creationId xmlns:p14="http://schemas.microsoft.com/office/powerpoint/2010/main" val="29259670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165</a:t>
            </a:fld>
            <a:endParaRPr kumimoji="1" lang="ja-JP" altLang="en-US"/>
          </a:p>
        </p:txBody>
      </p:sp>
    </p:spTree>
    <p:extLst>
      <p:ext uri="{BB962C8B-B14F-4D97-AF65-F5344CB8AC3E}">
        <p14:creationId xmlns:p14="http://schemas.microsoft.com/office/powerpoint/2010/main" val="413661633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166</a:t>
            </a:fld>
            <a:endParaRPr kumimoji="1" lang="ja-JP" altLang="en-US"/>
          </a:p>
        </p:txBody>
      </p:sp>
    </p:spTree>
    <p:extLst>
      <p:ext uri="{BB962C8B-B14F-4D97-AF65-F5344CB8AC3E}">
        <p14:creationId xmlns:p14="http://schemas.microsoft.com/office/powerpoint/2010/main" val="75252435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167</a:t>
            </a:fld>
            <a:endParaRPr kumimoji="1" lang="ja-JP" altLang="en-US"/>
          </a:p>
        </p:txBody>
      </p:sp>
    </p:spTree>
    <p:extLst>
      <p:ext uri="{BB962C8B-B14F-4D97-AF65-F5344CB8AC3E}">
        <p14:creationId xmlns:p14="http://schemas.microsoft.com/office/powerpoint/2010/main" val="19035600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168</a:t>
            </a:fld>
            <a:endParaRPr kumimoji="1" lang="ja-JP" altLang="en-US"/>
          </a:p>
        </p:txBody>
      </p:sp>
    </p:spTree>
    <p:extLst>
      <p:ext uri="{BB962C8B-B14F-4D97-AF65-F5344CB8AC3E}">
        <p14:creationId xmlns:p14="http://schemas.microsoft.com/office/powerpoint/2010/main" val="191735877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169</a:t>
            </a:fld>
            <a:endParaRPr kumimoji="1" lang="ja-JP" altLang="en-US"/>
          </a:p>
        </p:txBody>
      </p:sp>
    </p:spTree>
    <p:extLst>
      <p:ext uri="{BB962C8B-B14F-4D97-AF65-F5344CB8AC3E}">
        <p14:creationId xmlns:p14="http://schemas.microsoft.com/office/powerpoint/2010/main" val="92223998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170</a:t>
            </a:fld>
            <a:endParaRPr kumimoji="1" lang="ja-JP" altLang="en-US"/>
          </a:p>
        </p:txBody>
      </p:sp>
    </p:spTree>
    <p:extLst>
      <p:ext uri="{BB962C8B-B14F-4D97-AF65-F5344CB8AC3E}">
        <p14:creationId xmlns:p14="http://schemas.microsoft.com/office/powerpoint/2010/main" val="35086982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171</a:t>
            </a:fld>
            <a:endParaRPr kumimoji="1" lang="ja-JP" altLang="en-US"/>
          </a:p>
        </p:txBody>
      </p:sp>
    </p:spTree>
    <p:extLst>
      <p:ext uri="{BB962C8B-B14F-4D97-AF65-F5344CB8AC3E}">
        <p14:creationId xmlns:p14="http://schemas.microsoft.com/office/powerpoint/2010/main" val="29502829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172</a:t>
            </a:fld>
            <a:endParaRPr kumimoji="1" lang="ja-JP" altLang="en-US"/>
          </a:p>
        </p:txBody>
      </p:sp>
    </p:spTree>
    <p:extLst>
      <p:ext uri="{BB962C8B-B14F-4D97-AF65-F5344CB8AC3E}">
        <p14:creationId xmlns:p14="http://schemas.microsoft.com/office/powerpoint/2010/main" val="63369179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173</a:t>
            </a:fld>
            <a:endParaRPr kumimoji="1" lang="ja-JP" altLang="en-US"/>
          </a:p>
        </p:txBody>
      </p:sp>
    </p:spTree>
    <p:extLst>
      <p:ext uri="{BB962C8B-B14F-4D97-AF65-F5344CB8AC3E}">
        <p14:creationId xmlns:p14="http://schemas.microsoft.com/office/powerpoint/2010/main" val="2866761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a:t>
            </a:fld>
            <a:endParaRPr kumimoji="1" lang="ja-JP" altLang="en-US"/>
          </a:p>
        </p:txBody>
      </p:sp>
    </p:spTree>
    <p:extLst>
      <p:ext uri="{BB962C8B-B14F-4D97-AF65-F5344CB8AC3E}">
        <p14:creationId xmlns:p14="http://schemas.microsoft.com/office/powerpoint/2010/main" val="200369525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174</a:t>
            </a:fld>
            <a:endParaRPr kumimoji="1" lang="ja-JP" altLang="en-US"/>
          </a:p>
        </p:txBody>
      </p:sp>
    </p:spTree>
    <p:extLst>
      <p:ext uri="{BB962C8B-B14F-4D97-AF65-F5344CB8AC3E}">
        <p14:creationId xmlns:p14="http://schemas.microsoft.com/office/powerpoint/2010/main" val="368979060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175</a:t>
            </a:fld>
            <a:endParaRPr kumimoji="1" lang="ja-JP" altLang="en-US"/>
          </a:p>
        </p:txBody>
      </p:sp>
    </p:spTree>
    <p:extLst>
      <p:ext uri="{BB962C8B-B14F-4D97-AF65-F5344CB8AC3E}">
        <p14:creationId xmlns:p14="http://schemas.microsoft.com/office/powerpoint/2010/main" val="59038244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176</a:t>
            </a:fld>
            <a:endParaRPr kumimoji="1" lang="ja-JP" altLang="en-US"/>
          </a:p>
        </p:txBody>
      </p:sp>
    </p:spTree>
    <p:extLst>
      <p:ext uri="{BB962C8B-B14F-4D97-AF65-F5344CB8AC3E}">
        <p14:creationId xmlns:p14="http://schemas.microsoft.com/office/powerpoint/2010/main" val="191364929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177</a:t>
            </a:fld>
            <a:endParaRPr kumimoji="1" lang="ja-JP" altLang="en-US"/>
          </a:p>
        </p:txBody>
      </p:sp>
    </p:spTree>
    <p:extLst>
      <p:ext uri="{BB962C8B-B14F-4D97-AF65-F5344CB8AC3E}">
        <p14:creationId xmlns:p14="http://schemas.microsoft.com/office/powerpoint/2010/main" val="380030546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178</a:t>
            </a:fld>
            <a:endParaRPr kumimoji="1" lang="ja-JP" altLang="en-US"/>
          </a:p>
        </p:txBody>
      </p:sp>
    </p:spTree>
    <p:extLst>
      <p:ext uri="{BB962C8B-B14F-4D97-AF65-F5344CB8AC3E}">
        <p14:creationId xmlns:p14="http://schemas.microsoft.com/office/powerpoint/2010/main" val="22822603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179</a:t>
            </a:fld>
            <a:endParaRPr kumimoji="1" lang="ja-JP" altLang="en-US"/>
          </a:p>
        </p:txBody>
      </p:sp>
    </p:spTree>
    <p:extLst>
      <p:ext uri="{BB962C8B-B14F-4D97-AF65-F5344CB8AC3E}">
        <p14:creationId xmlns:p14="http://schemas.microsoft.com/office/powerpoint/2010/main" val="40183455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180</a:t>
            </a:fld>
            <a:endParaRPr kumimoji="1" lang="ja-JP" altLang="en-US"/>
          </a:p>
        </p:txBody>
      </p:sp>
    </p:spTree>
    <p:extLst>
      <p:ext uri="{BB962C8B-B14F-4D97-AF65-F5344CB8AC3E}">
        <p14:creationId xmlns:p14="http://schemas.microsoft.com/office/powerpoint/2010/main" val="217162150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181</a:t>
            </a:fld>
            <a:endParaRPr kumimoji="1" lang="ja-JP" altLang="en-US"/>
          </a:p>
        </p:txBody>
      </p:sp>
    </p:spTree>
    <p:extLst>
      <p:ext uri="{BB962C8B-B14F-4D97-AF65-F5344CB8AC3E}">
        <p14:creationId xmlns:p14="http://schemas.microsoft.com/office/powerpoint/2010/main" val="289002532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182</a:t>
            </a:fld>
            <a:endParaRPr kumimoji="1" lang="ja-JP" altLang="en-US"/>
          </a:p>
        </p:txBody>
      </p:sp>
    </p:spTree>
    <p:extLst>
      <p:ext uri="{BB962C8B-B14F-4D97-AF65-F5344CB8AC3E}">
        <p14:creationId xmlns:p14="http://schemas.microsoft.com/office/powerpoint/2010/main" val="922113940"/>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183</a:t>
            </a:fld>
            <a:endParaRPr kumimoji="1" lang="ja-JP" altLang="en-US"/>
          </a:p>
        </p:txBody>
      </p:sp>
    </p:spTree>
    <p:extLst>
      <p:ext uri="{BB962C8B-B14F-4D97-AF65-F5344CB8AC3E}">
        <p14:creationId xmlns:p14="http://schemas.microsoft.com/office/powerpoint/2010/main" val="1124765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a:t>
            </a:fld>
            <a:endParaRPr kumimoji="1" lang="ja-JP" altLang="en-US"/>
          </a:p>
        </p:txBody>
      </p:sp>
    </p:spTree>
    <p:extLst>
      <p:ext uri="{BB962C8B-B14F-4D97-AF65-F5344CB8AC3E}">
        <p14:creationId xmlns:p14="http://schemas.microsoft.com/office/powerpoint/2010/main" val="6809308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184</a:t>
            </a:fld>
            <a:endParaRPr kumimoji="1" lang="ja-JP" altLang="en-US"/>
          </a:p>
        </p:txBody>
      </p:sp>
    </p:spTree>
    <p:extLst>
      <p:ext uri="{BB962C8B-B14F-4D97-AF65-F5344CB8AC3E}">
        <p14:creationId xmlns:p14="http://schemas.microsoft.com/office/powerpoint/2010/main" val="117439294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185</a:t>
            </a:fld>
            <a:endParaRPr kumimoji="1" lang="ja-JP" altLang="en-US"/>
          </a:p>
        </p:txBody>
      </p:sp>
    </p:spTree>
    <p:extLst>
      <p:ext uri="{BB962C8B-B14F-4D97-AF65-F5344CB8AC3E}">
        <p14:creationId xmlns:p14="http://schemas.microsoft.com/office/powerpoint/2010/main" val="317911343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186</a:t>
            </a:fld>
            <a:endParaRPr kumimoji="1" lang="ja-JP" altLang="en-US"/>
          </a:p>
        </p:txBody>
      </p:sp>
    </p:spTree>
    <p:extLst>
      <p:ext uri="{BB962C8B-B14F-4D97-AF65-F5344CB8AC3E}">
        <p14:creationId xmlns:p14="http://schemas.microsoft.com/office/powerpoint/2010/main" val="3944262479"/>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187</a:t>
            </a:fld>
            <a:endParaRPr kumimoji="1" lang="ja-JP" altLang="en-US"/>
          </a:p>
        </p:txBody>
      </p:sp>
    </p:spTree>
    <p:extLst>
      <p:ext uri="{BB962C8B-B14F-4D97-AF65-F5344CB8AC3E}">
        <p14:creationId xmlns:p14="http://schemas.microsoft.com/office/powerpoint/2010/main" val="34227425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188</a:t>
            </a:fld>
            <a:endParaRPr kumimoji="1" lang="ja-JP" altLang="en-US"/>
          </a:p>
        </p:txBody>
      </p:sp>
    </p:spTree>
    <p:extLst>
      <p:ext uri="{BB962C8B-B14F-4D97-AF65-F5344CB8AC3E}">
        <p14:creationId xmlns:p14="http://schemas.microsoft.com/office/powerpoint/2010/main" val="22334011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189</a:t>
            </a:fld>
            <a:endParaRPr kumimoji="1" lang="ja-JP" altLang="en-US"/>
          </a:p>
        </p:txBody>
      </p:sp>
    </p:spTree>
    <p:extLst>
      <p:ext uri="{BB962C8B-B14F-4D97-AF65-F5344CB8AC3E}">
        <p14:creationId xmlns:p14="http://schemas.microsoft.com/office/powerpoint/2010/main" val="30643334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190</a:t>
            </a:fld>
            <a:endParaRPr kumimoji="1" lang="ja-JP" altLang="en-US"/>
          </a:p>
        </p:txBody>
      </p:sp>
    </p:spTree>
    <p:extLst>
      <p:ext uri="{BB962C8B-B14F-4D97-AF65-F5344CB8AC3E}">
        <p14:creationId xmlns:p14="http://schemas.microsoft.com/office/powerpoint/2010/main" val="156326087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191</a:t>
            </a:fld>
            <a:endParaRPr kumimoji="1" lang="ja-JP" altLang="en-US"/>
          </a:p>
        </p:txBody>
      </p:sp>
    </p:spTree>
    <p:extLst>
      <p:ext uri="{BB962C8B-B14F-4D97-AF65-F5344CB8AC3E}">
        <p14:creationId xmlns:p14="http://schemas.microsoft.com/office/powerpoint/2010/main" val="368644755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192</a:t>
            </a:fld>
            <a:endParaRPr kumimoji="1" lang="ja-JP" altLang="en-US"/>
          </a:p>
        </p:txBody>
      </p:sp>
    </p:spTree>
    <p:extLst>
      <p:ext uri="{BB962C8B-B14F-4D97-AF65-F5344CB8AC3E}">
        <p14:creationId xmlns:p14="http://schemas.microsoft.com/office/powerpoint/2010/main" val="403464532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193</a:t>
            </a:fld>
            <a:endParaRPr kumimoji="1" lang="ja-JP" altLang="en-US"/>
          </a:p>
        </p:txBody>
      </p:sp>
    </p:spTree>
    <p:extLst>
      <p:ext uri="{BB962C8B-B14F-4D97-AF65-F5344CB8AC3E}">
        <p14:creationId xmlns:p14="http://schemas.microsoft.com/office/powerpoint/2010/main" val="2804355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20</a:t>
            </a:fld>
            <a:endParaRPr kumimoji="1" lang="ja-JP" altLang="en-US"/>
          </a:p>
        </p:txBody>
      </p:sp>
    </p:spTree>
    <p:extLst>
      <p:ext uri="{BB962C8B-B14F-4D97-AF65-F5344CB8AC3E}">
        <p14:creationId xmlns:p14="http://schemas.microsoft.com/office/powerpoint/2010/main" val="201061650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194</a:t>
            </a:fld>
            <a:endParaRPr kumimoji="1" lang="ja-JP" altLang="en-US"/>
          </a:p>
        </p:txBody>
      </p:sp>
    </p:spTree>
    <p:extLst>
      <p:ext uri="{BB962C8B-B14F-4D97-AF65-F5344CB8AC3E}">
        <p14:creationId xmlns:p14="http://schemas.microsoft.com/office/powerpoint/2010/main" val="371408942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195</a:t>
            </a:fld>
            <a:endParaRPr kumimoji="1" lang="ja-JP" altLang="en-US"/>
          </a:p>
        </p:txBody>
      </p:sp>
    </p:spTree>
    <p:extLst>
      <p:ext uri="{BB962C8B-B14F-4D97-AF65-F5344CB8AC3E}">
        <p14:creationId xmlns:p14="http://schemas.microsoft.com/office/powerpoint/2010/main" val="228883666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196</a:t>
            </a:fld>
            <a:endParaRPr kumimoji="1" lang="ja-JP" altLang="en-US"/>
          </a:p>
        </p:txBody>
      </p:sp>
    </p:spTree>
    <p:extLst>
      <p:ext uri="{BB962C8B-B14F-4D97-AF65-F5344CB8AC3E}">
        <p14:creationId xmlns:p14="http://schemas.microsoft.com/office/powerpoint/2010/main" val="406408376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197</a:t>
            </a:fld>
            <a:endParaRPr kumimoji="1" lang="ja-JP" altLang="en-US"/>
          </a:p>
        </p:txBody>
      </p:sp>
    </p:spTree>
    <p:extLst>
      <p:ext uri="{BB962C8B-B14F-4D97-AF65-F5344CB8AC3E}">
        <p14:creationId xmlns:p14="http://schemas.microsoft.com/office/powerpoint/2010/main" val="352961825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lnSpc>
                <a:spcPct val="125000"/>
              </a:lnSpc>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198</a:t>
            </a:fld>
            <a:endParaRPr kumimoji="1" lang="ja-JP" altLang="en-US"/>
          </a:p>
        </p:txBody>
      </p:sp>
    </p:spTree>
    <p:extLst>
      <p:ext uri="{BB962C8B-B14F-4D97-AF65-F5344CB8AC3E}">
        <p14:creationId xmlns:p14="http://schemas.microsoft.com/office/powerpoint/2010/main" val="144038852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199</a:t>
            </a:fld>
            <a:endParaRPr kumimoji="1" lang="ja-JP" altLang="en-US"/>
          </a:p>
        </p:txBody>
      </p:sp>
    </p:spTree>
    <p:extLst>
      <p:ext uri="{BB962C8B-B14F-4D97-AF65-F5344CB8AC3E}">
        <p14:creationId xmlns:p14="http://schemas.microsoft.com/office/powerpoint/2010/main" val="762519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a:t>
            </a:fld>
            <a:endParaRPr kumimoji="1" lang="ja-JP" altLang="en-US"/>
          </a:p>
        </p:txBody>
      </p:sp>
    </p:spTree>
    <p:extLst>
      <p:ext uri="{BB962C8B-B14F-4D97-AF65-F5344CB8AC3E}">
        <p14:creationId xmlns:p14="http://schemas.microsoft.com/office/powerpoint/2010/main" val="1926939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21</a:t>
            </a:fld>
            <a:endParaRPr kumimoji="1" lang="ja-JP" altLang="en-US"/>
          </a:p>
        </p:txBody>
      </p:sp>
    </p:spTree>
    <p:extLst>
      <p:ext uri="{BB962C8B-B14F-4D97-AF65-F5344CB8AC3E}">
        <p14:creationId xmlns:p14="http://schemas.microsoft.com/office/powerpoint/2010/main" val="2147724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22</a:t>
            </a:fld>
            <a:endParaRPr kumimoji="1" lang="ja-JP" altLang="en-US"/>
          </a:p>
        </p:txBody>
      </p:sp>
    </p:spTree>
    <p:extLst>
      <p:ext uri="{BB962C8B-B14F-4D97-AF65-F5344CB8AC3E}">
        <p14:creationId xmlns:p14="http://schemas.microsoft.com/office/powerpoint/2010/main" val="1050044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23</a:t>
            </a:fld>
            <a:endParaRPr kumimoji="1" lang="ja-JP" altLang="en-US"/>
          </a:p>
        </p:txBody>
      </p:sp>
    </p:spTree>
    <p:extLst>
      <p:ext uri="{BB962C8B-B14F-4D97-AF65-F5344CB8AC3E}">
        <p14:creationId xmlns:p14="http://schemas.microsoft.com/office/powerpoint/2010/main" val="1432486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24</a:t>
            </a:fld>
            <a:endParaRPr kumimoji="1" lang="ja-JP" altLang="en-US"/>
          </a:p>
        </p:txBody>
      </p:sp>
    </p:spTree>
    <p:extLst>
      <p:ext uri="{BB962C8B-B14F-4D97-AF65-F5344CB8AC3E}">
        <p14:creationId xmlns:p14="http://schemas.microsoft.com/office/powerpoint/2010/main" val="2039326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25</a:t>
            </a:fld>
            <a:endParaRPr kumimoji="1" lang="ja-JP" altLang="en-US"/>
          </a:p>
        </p:txBody>
      </p:sp>
    </p:spTree>
    <p:extLst>
      <p:ext uri="{BB962C8B-B14F-4D97-AF65-F5344CB8AC3E}">
        <p14:creationId xmlns:p14="http://schemas.microsoft.com/office/powerpoint/2010/main" val="4259173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26</a:t>
            </a:fld>
            <a:endParaRPr kumimoji="1" lang="ja-JP" altLang="en-US"/>
          </a:p>
        </p:txBody>
      </p:sp>
    </p:spTree>
    <p:extLst>
      <p:ext uri="{BB962C8B-B14F-4D97-AF65-F5344CB8AC3E}">
        <p14:creationId xmlns:p14="http://schemas.microsoft.com/office/powerpoint/2010/main" val="378028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ts val="1900"/>
              </a:lnSpc>
              <a:spcBef>
                <a:spcPts val="0"/>
              </a:spcBef>
              <a:spcAft>
                <a:spcPts val="0"/>
              </a:spcAft>
              <a:buClr>
                <a:srgbClr val="F9BE00"/>
              </a:buClr>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27</a:t>
            </a:fld>
            <a:endParaRPr kumimoji="1" lang="ja-JP" altLang="en-US"/>
          </a:p>
        </p:txBody>
      </p:sp>
    </p:spTree>
    <p:extLst>
      <p:ext uri="{BB962C8B-B14F-4D97-AF65-F5344CB8AC3E}">
        <p14:creationId xmlns:p14="http://schemas.microsoft.com/office/powerpoint/2010/main" val="1357956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28</a:t>
            </a:fld>
            <a:endParaRPr kumimoji="1" lang="ja-JP" altLang="en-US"/>
          </a:p>
        </p:txBody>
      </p:sp>
    </p:spTree>
    <p:extLst>
      <p:ext uri="{BB962C8B-B14F-4D97-AF65-F5344CB8AC3E}">
        <p14:creationId xmlns:p14="http://schemas.microsoft.com/office/powerpoint/2010/main" val="3329702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29</a:t>
            </a:fld>
            <a:endParaRPr kumimoji="1" lang="ja-JP" altLang="en-US"/>
          </a:p>
        </p:txBody>
      </p:sp>
    </p:spTree>
    <p:extLst>
      <p:ext uri="{BB962C8B-B14F-4D97-AF65-F5344CB8AC3E}">
        <p14:creationId xmlns:p14="http://schemas.microsoft.com/office/powerpoint/2010/main" val="806707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30</a:t>
            </a:fld>
            <a:endParaRPr kumimoji="1" lang="ja-JP" altLang="en-US"/>
          </a:p>
        </p:txBody>
      </p:sp>
    </p:spTree>
    <p:extLst>
      <p:ext uri="{BB962C8B-B14F-4D97-AF65-F5344CB8AC3E}">
        <p14:creationId xmlns:p14="http://schemas.microsoft.com/office/powerpoint/2010/main" val="482546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a:t>
            </a:fld>
            <a:endParaRPr kumimoji="1" lang="ja-JP" altLang="en-US"/>
          </a:p>
        </p:txBody>
      </p:sp>
    </p:spTree>
    <p:extLst>
      <p:ext uri="{BB962C8B-B14F-4D97-AF65-F5344CB8AC3E}">
        <p14:creationId xmlns:p14="http://schemas.microsoft.com/office/powerpoint/2010/main" val="828952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31</a:t>
            </a:fld>
            <a:endParaRPr kumimoji="1" lang="ja-JP" altLang="en-US"/>
          </a:p>
        </p:txBody>
      </p:sp>
    </p:spTree>
    <p:extLst>
      <p:ext uri="{BB962C8B-B14F-4D97-AF65-F5344CB8AC3E}">
        <p14:creationId xmlns:p14="http://schemas.microsoft.com/office/powerpoint/2010/main" val="3506131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32</a:t>
            </a:fld>
            <a:endParaRPr kumimoji="1" lang="ja-JP" altLang="en-US"/>
          </a:p>
        </p:txBody>
      </p:sp>
    </p:spTree>
    <p:extLst>
      <p:ext uri="{BB962C8B-B14F-4D97-AF65-F5344CB8AC3E}">
        <p14:creationId xmlns:p14="http://schemas.microsoft.com/office/powerpoint/2010/main" val="4004870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33</a:t>
            </a:fld>
            <a:endParaRPr kumimoji="1" lang="ja-JP" altLang="en-US"/>
          </a:p>
        </p:txBody>
      </p:sp>
    </p:spTree>
    <p:extLst>
      <p:ext uri="{BB962C8B-B14F-4D97-AF65-F5344CB8AC3E}">
        <p14:creationId xmlns:p14="http://schemas.microsoft.com/office/powerpoint/2010/main" val="758472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34</a:t>
            </a:fld>
            <a:endParaRPr kumimoji="1" lang="ja-JP" altLang="en-US"/>
          </a:p>
        </p:txBody>
      </p:sp>
    </p:spTree>
    <p:extLst>
      <p:ext uri="{BB962C8B-B14F-4D97-AF65-F5344CB8AC3E}">
        <p14:creationId xmlns:p14="http://schemas.microsoft.com/office/powerpoint/2010/main" val="175875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35</a:t>
            </a:fld>
            <a:endParaRPr kumimoji="1" lang="ja-JP" altLang="en-US"/>
          </a:p>
        </p:txBody>
      </p:sp>
    </p:spTree>
    <p:extLst>
      <p:ext uri="{BB962C8B-B14F-4D97-AF65-F5344CB8AC3E}">
        <p14:creationId xmlns:p14="http://schemas.microsoft.com/office/powerpoint/2010/main" val="1736130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36</a:t>
            </a:fld>
            <a:endParaRPr kumimoji="1" lang="ja-JP" altLang="en-US"/>
          </a:p>
        </p:txBody>
      </p:sp>
    </p:spTree>
    <p:extLst>
      <p:ext uri="{BB962C8B-B14F-4D97-AF65-F5344CB8AC3E}">
        <p14:creationId xmlns:p14="http://schemas.microsoft.com/office/powerpoint/2010/main" val="34269617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37</a:t>
            </a:fld>
            <a:endParaRPr kumimoji="1" lang="ja-JP" altLang="en-US"/>
          </a:p>
        </p:txBody>
      </p:sp>
    </p:spTree>
    <p:extLst>
      <p:ext uri="{BB962C8B-B14F-4D97-AF65-F5344CB8AC3E}">
        <p14:creationId xmlns:p14="http://schemas.microsoft.com/office/powerpoint/2010/main" val="1177547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38</a:t>
            </a:fld>
            <a:endParaRPr kumimoji="1" lang="ja-JP" altLang="en-US"/>
          </a:p>
        </p:txBody>
      </p:sp>
    </p:spTree>
    <p:extLst>
      <p:ext uri="{BB962C8B-B14F-4D97-AF65-F5344CB8AC3E}">
        <p14:creationId xmlns:p14="http://schemas.microsoft.com/office/powerpoint/2010/main" val="2316270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39</a:t>
            </a:fld>
            <a:endParaRPr kumimoji="1" lang="ja-JP" altLang="en-US"/>
          </a:p>
        </p:txBody>
      </p:sp>
    </p:spTree>
    <p:extLst>
      <p:ext uri="{BB962C8B-B14F-4D97-AF65-F5344CB8AC3E}">
        <p14:creationId xmlns:p14="http://schemas.microsoft.com/office/powerpoint/2010/main" val="1310749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40</a:t>
            </a:fld>
            <a:endParaRPr kumimoji="1" lang="ja-JP" altLang="en-US"/>
          </a:p>
        </p:txBody>
      </p:sp>
    </p:spTree>
    <p:extLst>
      <p:ext uri="{BB962C8B-B14F-4D97-AF65-F5344CB8AC3E}">
        <p14:creationId xmlns:p14="http://schemas.microsoft.com/office/powerpoint/2010/main" val="405992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ts val="1900"/>
              </a:lnSpc>
              <a:buClr>
                <a:srgbClr val="F9BE00"/>
              </a:buCl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a:t>
            </a:fld>
            <a:endParaRPr kumimoji="1" lang="ja-JP" altLang="en-US"/>
          </a:p>
        </p:txBody>
      </p:sp>
    </p:spTree>
    <p:extLst>
      <p:ext uri="{BB962C8B-B14F-4D97-AF65-F5344CB8AC3E}">
        <p14:creationId xmlns:p14="http://schemas.microsoft.com/office/powerpoint/2010/main" val="1747783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41</a:t>
            </a:fld>
            <a:endParaRPr kumimoji="1" lang="ja-JP" altLang="en-US"/>
          </a:p>
        </p:txBody>
      </p:sp>
    </p:spTree>
    <p:extLst>
      <p:ext uri="{BB962C8B-B14F-4D97-AF65-F5344CB8AC3E}">
        <p14:creationId xmlns:p14="http://schemas.microsoft.com/office/powerpoint/2010/main" val="1084132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42</a:t>
            </a:fld>
            <a:endParaRPr kumimoji="1" lang="ja-JP" altLang="en-US"/>
          </a:p>
        </p:txBody>
      </p:sp>
    </p:spTree>
    <p:extLst>
      <p:ext uri="{BB962C8B-B14F-4D97-AF65-F5344CB8AC3E}">
        <p14:creationId xmlns:p14="http://schemas.microsoft.com/office/powerpoint/2010/main" val="16805181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43</a:t>
            </a:fld>
            <a:endParaRPr kumimoji="1" lang="ja-JP" altLang="en-US"/>
          </a:p>
        </p:txBody>
      </p:sp>
    </p:spTree>
    <p:extLst>
      <p:ext uri="{BB962C8B-B14F-4D97-AF65-F5344CB8AC3E}">
        <p14:creationId xmlns:p14="http://schemas.microsoft.com/office/powerpoint/2010/main" val="2652050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44</a:t>
            </a:fld>
            <a:endParaRPr kumimoji="1" lang="ja-JP" altLang="en-US"/>
          </a:p>
        </p:txBody>
      </p:sp>
    </p:spTree>
    <p:extLst>
      <p:ext uri="{BB962C8B-B14F-4D97-AF65-F5344CB8AC3E}">
        <p14:creationId xmlns:p14="http://schemas.microsoft.com/office/powerpoint/2010/main" val="2209906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45</a:t>
            </a:fld>
            <a:endParaRPr kumimoji="1" lang="ja-JP" altLang="en-US"/>
          </a:p>
        </p:txBody>
      </p:sp>
    </p:spTree>
    <p:extLst>
      <p:ext uri="{BB962C8B-B14F-4D97-AF65-F5344CB8AC3E}">
        <p14:creationId xmlns:p14="http://schemas.microsoft.com/office/powerpoint/2010/main" val="2666946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46</a:t>
            </a:fld>
            <a:endParaRPr kumimoji="1" lang="ja-JP" altLang="en-US"/>
          </a:p>
        </p:txBody>
      </p:sp>
    </p:spTree>
    <p:extLst>
      <p:ext uri="{BB962C8B-B14F-4D97-AF65-F5344CB8AC3E}">
        <p14:creationId xmlns:p14="http://schemas.microsoft.com/office/powerpoint/2010/main" val="3528578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47</a:t>
            </a:fld>
            <a:endParaRPr kumimoji="1" lang="ja-JP" altLang="en-US"/>
          </a:p>
        </p:txBody>
      </p:sp>
    </p:spTree>
    <p:extLst>
      <p:ext uri="{BB962C8B-B14F-4D97-AF65-F5344CB8AC3E}">
        <p14:creationId xmlns:p14="http://schemas.microsoft.com/office/powerpoint/2010/main" val="22255600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48</a:t>
            </a:fld>
            <a:endParaRPr kumimoji="1" lang="ja-JP" altLang="en-US"/>
          </a:p>
        </p:txBody>
      </p:sp>
    </p:spTree>
    <p:extLst>
      <p:ext uri="{BB962C8B-B14F-4D97-AF65-F5344CB8AC3E}">
        <p14:creationId xmlns:p14="http://schemas.microsoft.com/office/powerpoint/2010/main" val="20180315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49</a:t>
            </a:fld>
            <a:endParaRPr kumimoji="1" lang="ja-JP" altLang="en-US"/>
          </a:p>
        </p:txBody>
      </p:sp>
    </p:spTree>
    <p:extLst>
      <p:ext uri="{BB962C8B-B14F-4D97-AF65-F5344CB8AC3E}">
        <p14:creationId xmlns:p14="http://schemas.microsoft.com/office/powerpoint/2010/main" val="533551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50</a:t>
            </a:fld>
            <a:endParaRPr kumimoji="1" lang="ja-JP" altLang="en-US"/>
          </a:p>
        </p:txBody>
      </p:sp>
    </p:spTree>
    <p:extLst>
      <p:ext uri="{BB962C8B-B14F-4D97-AF65-F5344CB8AC3E}">
        <p14:creationId xmlns:p14="http://schemas.microsoft.com/office/powerpoint/2010/main" val="306919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a:t>
            </a:fld>
            <a:endParaRPr kumimoji="1" lang="ja-JP" altLang="en-US"/>
          </a:p>
        </p:txBody>
      </p:sp>
    </p:spTree>
    <p:extLst>
      <p:ext uri="{BB962C8B-B14F-4D97-AF65-F5344CB8AC3E}">
        <p14:creationId xmlns:p14="http://schemas.microsoft.com/office/powerpoint/2010/main" val="17860027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51</a:t>
            </a:fld>
            <a:endParaRPr kumimoji="1" lang="ja-JP" altLang="en-US"/>
          </a:p>
        </p:txBody>
      </p:sp>
    </p:spTree>
    <p:extLst>
      <p:ext uri="{BB962C8B-B14F-4D97-AF65-F5344CB8AC3E}">
        <p14:creationId xmlns:p14="http://schemas.microsoft.com/office/powerpoint/2010/main" val="20703874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52</a:t>
            </a:fld>
            <a:endParaRPr kumimoji="1" lang="ja-JP" altLang="en-US"/>
          </a:p>
        </p:txBody>
      </p:sp>
    </p:spTree>
    <p:extLst>
      <p:ext uri="{BB962C8B-B14F-4D97-AF65-F5344CB8AC3E}">
        <p14:creationId xmlns:p14="http://schemas.microsoft.com/office/powerpoint/2010/main" val="12473413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53</a:t>
            </a:fld>
            <a:endParaRPr kumimoji="1" lang="ja-JP" altLang="en-US"/>
          </a:p>
        </p:txBody>
      </p:sp>
    </p:spTree>
    <p:extLst>
      <p:ext uri="{BB962C8B-B14F-4D97-AF65-F5344CB8AC3E}">
        <p14:creationId xmlns:p14="http://schemas.microsoft.com/office/powerpoint/2010/main" val="21717213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54</a:t>
            </a:fld>
            <a:endParaRPr kumimoji="1" lang="ja-JP" altLang="en-US"/>
          </a:p>
        </p:txBody>
      </p:sp>
    </p:spTree>
    <p:extLst>
      <p:ext uri="{BB962C8B-B14F-4D97-AF65-F5344CB8AC3E}">
        <p14:creationId xmlns:p14="http://schemas.microsoft.com/office/powerpoint/2010/main" val="22337139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55</a:t>
            </a:fld>
            <a:endParaRPr kumimoji="1" lang="ja-JP" altLang="en-US"/>
          </a:p>
        </p:txBody>
      </p:sp>
    </p:spTree>
    <p:extLst>
      <p:ext uri="{BB962C8B-B14F-4D97-AF65-F5344CB8AC3E}">
        <p14:creationId xmlns:p14="http://schemas.microsoft.com/office/powerpoint/2010/main" val="2853055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56</a:t>
            </a:fld>
            <a:endParaRPr kumimoji="1" lang="ja-JP" altLang="en-US"/>
          </a:p>
        </p:txBody>
      </p:sp>
    </p:spTree>
    <p:extLst>
      <p:ext uri="{BB962C8B-B14F-4D97-AF65-F5344CB8AC3E}">
        <p14:creationId xmlns:p14="http://schemas.microsoft.com/office/powerpoint/2010/main" val="1443760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57</a:t>
            </a:fld>
            <a:endParaRPr kumimoji="1" lang="ja-JP" altLang="en-US"/>
          </a:p>
        </p:txBody>
      </p:sp>
    </p:spTree>
    <p:extLst>
      <p:ext uri="{BB962C8B-B14F-4D97-AF65-F5344CB8AC3E}">
        <p14:creationId xmlns:p14="http://schemas.microsoft.com/office/powerpoint/2010/main" val="7371163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58</a:t>
            </a:fld>
            <a:endParaRPr kumimoji="1" lang="ja-JP" altLang="en-US"/>
          </a:p>
        </p:txBody>
      </p:sp>
    </p:spTree>
    <p:extLst>
      <p:ext uri="{BB962C8B-B14F-4D97-AF65-F5344CB8AC3E}">
        <p14:creationId xmlns:p14="http://schemas.microsoft.com/office/powerpoint/2010/main" val="28262133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59</a:t>
            </a:fld>
            <a:endParaRPr kumimoji="1" lang="ja-JP" altLang="en-US"/>
          </a:p>
        </p:txBody>
      </p:sp>
    </p:spTree>
    <p:extLst>
      <p:ext uri="{BB962C8B-B14F-4D97-AF65-F5344CB8AC3E}">
        <p14:creationId xmlns:p14="http://schemas.microsoft.com/office/powerpoint/2010/main" val="38262193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60</a:t>
            </a:fld>
            <a:endParaRPr kumimoji="1" lang="ja-JP" altLang="en-US"/>
          </a:p>
        </p:txBody>
      </p:sp>
    </p:spTree>
    <p:extLst>
      <p:ext uri="{BB962C8B-B14F-4D97-AF65-F5344CB8AC3E}">
        <p14:creationId xmlns:p14="http://schemas.microsoft.com/office/powerpoint/2010/main" val="110834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a:t>
            </a:fld>
            <a:endParaRPr kumimoji="1" lang="ja-JP" altLang="en-US"/>
          </a:p>
        </p:txBody>
      </p:sp>
    </p:spTree>
    <p:extLst>
      <p:ext uri="{BB962C8B-B14F-4D97-AF65-F5344CB8AC3E}">
        <p14:creationId xmlns:p14="http://schemas.microsoft.com/office/powerpoint/2010/main" val="26164631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61</a:t>
            </a:fld>
            <a:endParaRPr kumimoji="1" lang="ja-JP" altLang="en-US"/>
          </a:p>
        </p:txBody>
      </p:sp>
    </p:spTree>
    <p:extLst>
      <p:ext uri="{BB962C8B-B14F-4D97-AF65-F5344CB8AC3E}">
        <p14:creationId xmlns:p14="http://schemas.microsoft.com/office/powerpoint/2010/main" val="28815769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62</a:t>
            </a:fld>
            <a:endParaRPr kumimoji="1" lang="ja-JP" altLang="en-US"/>
          </a:p>
        </p:txBody>
      </p:sp>
    </p:spTree>
    <p:extLst>
      <p:ext uri="{BB962C8B-B14F-4D97-AF65-F5344CB8AC3E}">
        <p14:creationId xmlns:p14="http://schemas.microsoft.com/office/powerpoint/2010/main" val="30446403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63</a:t>
            </a:fld>
            <a:endParaRPr kumimoji="1" lang="ja-JP" altLang="en-US"/>
          </a:p>
        </p:txBody>
      </p:sp>
    </p:spTree>
    <p:extLst>
      <p:ext uri="{BB962C8B-B14F-4D97-AF65-F5344CB8AC3E}">
        <p14:creationId xmlns:p14="http://schemas.microsoft.com/office/powerpoint/2010/main" val="22782282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64</a:t>
            </a:fld>
            <a:endParaRPr kumimoji="1" lang="ja-JP" altLang="en-US"/>
          </a:p>
        </p:txBody>
      </p:sp>
    </p:spTree>
    <p:extLst>
      <p:ext uri="{BB962C8B-B14F-4D97-AF65-F5344CB8AC3E}">
        <p14:creationId xmlns:p14="http://schemas.microsoft.com/office/powerpoint/2010/main" val="33162293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65</a:t>
            </a:fld>
            <a:endParaRPr kumimoji="1" lang="ja-JP" altLang="en-US"/>
          </a:p>
        </p:txBody>
      </p:sp>
    </p:spTree>
    <p:extLst>
      <p:ext uri="{BB962C8B-B14F-4D97-AF65-F5344CB8AC3E}">
        <p14:creationId xmlns:p14="http://schemas.microsoft.com/office/powerpoint/2010/main" val="13626199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66</a:t>
            </a:fld>
            <a:endParaRPr kumimoji="1" lang="ja-JP" altLang="en-US"/>
          </a:p>
        </p:txBody>
      </p:sp>
    </p:spTree>
    <p:extLst>
      <p:ext uri="{BB962C8B-B14F-4D97-AF65-F5344CB8AC3E}">
        <p14:creationId xmlns:p14="http://schemas.microsoft.com/office/powerpoint/2010/main" val="1372904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67</a:t>
            </a:fld>
            <a:endParaRPr kumimoji="1" lang="ja-JP" altLang="en-US"/>
          </a:p>
        </p:txBody>
      </p:sp>
    </p:spTree>
    <p:extLst>
      <p:ext uri="{BB962C8B-B14F-4D97-AF65-F5344CB8AC3E}">
        <p14:creationId xmlns:p14="http://schemas.microsoft.com/office/powerpoint/2010/main" val="30916805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68</a:t>
            </a:fld>
            <a:endParaRPr kumimoji="1" lang="ja-JP" altLang="en-US"/>
          </a:p>
        </p:txBody>
      </p:sp>
    </p:spTree>
    <p:extLst>
      <p:ext uri="{BB962C8B-B14F-4D97-AF65-F5344CB8AC3E}">
        <p14:creationId xmlns:p14="http://schemas.microsoft.com/office/powerpoint/2010/main" val="33490629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69</a:t>
            </a:fld>
            <a:endParaRPr kumimoji="1" lang="ja-JP" altLang="en-US"/>
          </a:p>
        </p:txBody>
      </p:sp>
    </p:spTree>
    <p:extLst>
      <p:ext uri="{BB962C8B-B14F-4D97-AF65-F5344CB8AC3E}">
        <p14:creationId xmlns:p14="http://schemas.microsoft.com/office/powerpoint/2010/main" val="19409219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70</a:t>
            </a:fld>
            <a:endParaRPr kumimoji="1" lang="ja-JP" altLang="en-US"/>
          </a:p>
        </p:txBody>
      </p:sp>
    </p:spTree>
    <p:extLst>
      <p:ext uri="{BB962C8B-B14F-4D97-AF65-F5344CB8AC3E}">
        <p14:creationId xmlns:p14="http://schemas.microsoft.com/office/powerpoint/2010/main" val="1979964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a:t>
            </a:fld>
            <a:endParaRPr kumimoji="1" lang="ja-JP" altLang="en-US"/>
          </a:p>
        </p:txBody>
      </p:sp>
    </p:spTree>
    <p:extLst>
      <p:ext uri="{BB962C8B-B14F-4D97-AF65-F5344CB8AC3E}">
        <p14:creationId xmlns:p14="http://schemas.microsoft.com/office/powerpoint/2010/main" val="1982552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71</a:t>
            </a:fld>
            <a:endParaRPr kumimoji="1" lang="ja-JP" altLang="en-US"/>
          </a:p>
        </p:txBody>
      </p:sp>
    </p:spTree>
    <p:extLst>
      <p:ext uri="{BB962C8B-B14F-4D97-AF65-F5344CB8AC3E}">
        <p14:creationId xmlns:p14="http://schemas.microsoft.com/office/powerpoint/2010/main" val="3605137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72</a:t>
            </a:fld>
            <a:endParaRPr kumimoji="1" lang="ja-JP" altLang="en-US"/>
          </a:p>
        </p:txBody>
      </p:sp>
    </p:spTree>
    <p:extLst>
      <p:ext uri="{BB962C8B-B14F-4D97-AF65-F5344CB8AC3E}">
        <p14:creationId xmlns:p14="http://schemas.microsoft.com/office/powerpoint/2010/main" val="1445932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73</a:t>
            </a:fld>
            <a:endParaRPr kumimoji="1" lang="ja-JP" altLang="en-US"/>
          </a:p>
        </p:txBody>
      </p:sp>
    </p:spTree>
    <p:extLst>
      <p:ext uri="{BB962C8B-B14F-4D97-AF65-F5344CB8AC3E}">
        <p14:creationId xmlns:p14="http://schemas.microsoft.com/office/powerpoint/2010/main" val="252269644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74</a:t>
            </a:fld>
            <a:endParaRPr kumimoji="1" lang="ja-JP" altLang="en-US"/>
          </a:p>
        </p:txBody>
      </p:sp>
    </p:spTree>
    <p:extLst>
      <p:ext uri="{BB962C8B-B14F-4D97-AF65-F5344CB8AC3E}">
        <p14:creationId xmlns:p14="http://schemas.microsoft.com/office/powerpoint/2010/main" val="14688384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75</a:t>
            </a:fld>
            <a:endParaRPr kumimoji="1" lang="ja-JP" altLang="en-US"/>
          </a:p>
        </p:txBody>
      </p:sp>
    </p:spTree>
    <p:extLst>
      <p:ext uri="{BB962C8B-B14F-4D97-AF65-F5344CB8AC3E}">
        <p14:creationId xmlns:p14="http://schemas.microsoft.com/office/powerpoint/2010/main" val="31407494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76</a:t>
            </a:fld>
            <a:endParaRPr kumimoji="1" lang="ja-JP" altLang="en-US"/>
          </a:p>
        </p:txBody>
      </p:sp>
    </p:spTree>
    <p:extLst>
      <p:ext uri="{BB962C8B-B14F-4D97-AF65-F5344CB8AC3E}">
        <p14:creationId xmlns:p14="http://schemas.microsoft.com/office/powerpoint/2010/main" val="202032719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77</a:t>
            </a:fld>
            <a:endParaRPr kumimoji="1" lang="ja-JP" altLang="en-US"/>
          </a:p>
        </p:txBody>
      </p:sp>
    </p:spTree>
    <p:extLst>
      <p:ext uri="{BB962C8B-B14F-4D97-AF65-F5344CB8AC3E}">
        <p14:creationId xmlns:p14="http://schemas.microsoft.com/office/powerpoint/2010/main" val="30346586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78</a:t>
            </a:fld>
            <a:endParaRPr kumimoji="1" lang="ja-JP" altLang="en-US"/>
          </a:p>
        </p:txBody>
      </p:sp>
    </p:spTree>
    <p:extLst>
      <p:ext uri="{BB962C8B-B14F-4D97-AF65-F5344CB8AC3E}">
        <p14:creationId xmlns:p14="http://schemas.microsoft.com/office/powerpoint/2010/main" val="12997510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79</a:t>
            </a:fld>
            <a:endParaRPr kumimoji="1" lang="ja-JP" altLang="en-US"/>
          </a:p>
        </p:txBody>
      </p:sp>
    </p:spTree>
    <p:extLst>
      <p:ext uri="{BB962C8B-B14F-4D97-AF65-F5344CB8AC3E}">
        <p14:creationId xmlns:p14="http://schemas.microsoft.com/office/powerpoint/2010/main" val="8191066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80</a:t>
            </a:fld>
            <a:endParaRPr kumimoji="1" lang="ja-JP" altLang="en-US"/>
          </a:p>
        </p:txBody>
      </p:sp>
    </p:spTree>
    <p:extLst>
      <p:ext uri="{BB962C8B-B14F-4D97-AF65-F5344CB8AC3E}">
        <p14:creationId xmlns:p14="http://schemas.microsoft.com/office/powerpoint/2010/main" val="4124155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a:t>
            </a:fld>
            <a:endParaRPr kumimoji="1" lang="ja-JP" altLang="en-US"/>
          </a:p>
        </p:txBody>
      </p:sp>
    </p:spTree>
    <p:extLst>
      <p:ext uri="{BB962C8B-B14F-4D97-AF65-F5344CB8AC3E}">
        <p14:creationId xmlns:p14="http://schemas.microsoft.com/office/powerpoint/2010/main" val="18527340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81</a:t>
            </a:fld>
            <a:endParaRPr kumimoji="1" lang="ja-JP" altLang="en-US"/>
          </a:p>
        </p:txBody>
      </p:sp>
    </p:spTree>
    <p:extLst>
      <p:ext uri="{BB962C8B-B14F-4D97-AF65-F5344CB8AC3E}">
        <p14:creationId xmlns:p14="http://schemas.microsoft.com/office/powerpoint/2010/main" val="151572186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82</a:t>
            </a:fld>
            <a:endParaRPr kumimoji="1" lang="ja-JP" altLang="en-US"/>
          </a:p>
        </p:txBody>
      </p:sp>
    </p:spTree>
    <p:extLst>
      <p:ext uri="{BB962C8B-B14F-4D97-AF65-F5344CB8AC3E}">
        <p14:creationId xmlns:p14="http://schemas.microsoft.com/office/powerpoint/2010/main" val="14931873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83</a:t>
            </a:fld>
            <a:endParaRPr kumimoji="1" lang="ja-JP" altLang="en-US"/>
          </a:p>
        </p:txBody>
      </p:sp>
    </p:spTree>
    <p:extLst>
      <p:ext uri="{BB962C8B-B14F-4D97-AF65-F5344CB8AC3E}">
        <p14:creationId xmlns:p14="http://schemas.microsoft.com/office/powerpoint/2010/main" val="1610773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84</a:t>
            </a:fld>
            <a:endParaRPr kumimoji="1" lang="ja-JP" altLang="en-US"/>
          </a:p>
        </p:txBody>
      </p:sp>
    </p:spTree>
    <p:extLst>
      <p:ext uri="{BB962C8B-B14F-4D97-AF65-F5344CB8AC3E}">
        <p14:creationId xmlns:p14="http://schemas.microsoft.com/office/powerpoint/2010/main" val="1988850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86</a:t>
            </a:fld>
            <a:endParaRPr kumimoji="1" lang="ja-JP" altLang="en-US"/>
          </a:p>
        </p:txBody>
      </p:sp>
    </p:spTree>
    <p:extLst>
      <p:ext uri="{BB962C8B-B14F-4D97-AF65-F5344CB8AC3E}">
        <p14:creationId xmlns:p14="http://schemas.microsoft.com/office/powerpoint/2010/main" val="972952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87</a:t>
            </a:fld>
            <a:endParaRPr kumimoji="1" lang="ja-JP" altLang="en-US"/>
          </a:p>
        </p:txBody>
      </p:sp>
    </p:spTree>
    <p:extLst>
      <p:ext uri="{BB962C8B-B14F-4D97-AF65-F5344CB8AC3E}">
        <p14:creationId xmlns:p14="http://schemas.microsoft.com/office/powerpoint/2010/main" val="5197186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88</a:t>
            </a:fld>
            <a:endParaRPr kumimoji="1" lang="ja-JP" altLang="en-US"/>
          </a:p>
        </p:txBody>
      </p:sp>
    </p:spTree>
    <p:extLst>
      <p:ext uri="{BB962C8B-B14F-4D97-AF65-F5344CB8AC3E}">
        <p14:creationId xmlns:p14="http://schemas.microsoft.com/office/powerpoint/2010/main" val="9825667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90</a:t>
            </a:fld>
            <a:endParaRPr kumimoji="1" lang="ja-JP" altLang="en-US"/>
          </a:p>
        </p:txBody>
      </p:sp>
    </p:spTree>
    <p:extLst>
      <p:ext uri="{BB962C8B-B14F-4D97-AF65-F5344CB8AC3E}">
        <p14:creationId xmlns:p14="http://schemas.microsoft.com/office/powerpoint/2010/main" val="21815887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91</a:t>
            </a:fld>
            <a:endParaRPr kumimoji="1" lang="ja-JP" altLang="en-US"/>
          </a:p>
        </p:txBody>
      </p:sp>
    </p:spTree>
    <p:extLst>
      <p:ext uri="{BB962C8B-B14F-4D97-AF65-F5344CB8AC3E}">
        <p14:creationId xmlns:p14="http://schemas.microsoft.com/office/powerpoint/2010/main" val="159059245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92</a:t>
            </a:fld>
            <a:endParaRPr kumimoji="1" lang="ja-JP" altLang="en-US"/>
          </a:p>
        </p:txBody>
      </p:sp>
    </p:spTree>
    <p:extLst>
      <p:ext uri="{BB962C8B-B14F-4D97-AF65-F5344CB8AC3E}">
        <p14:creationId xmlns:p14="http://schemas.microsoft.com/office/powerpoint/2010/main" val="2439398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a:t>
            </a:fld>
            <a:endParaRPr kumimoji="1" lang="ja-JP" altLang="en-US"/>
          </a:p>
        </p:txBody>
      </p:sp>
    </p:spTree>
    <p:extLst>
      <p:ext uri="{BB962C8B-B14F-4D97-AF65-F5344CB8AC3E}">
        <p14:creationId xmlns:p14="http://schemas.microsoft.com/office/powerpoint/2010/main" val="16889379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93</a:t>
            </a:fld>
            <a:endParaRPr kumimoji="1" lang="ja-JP" altLang="en-US"/>
          </a:p>
        </p:txBody>
      </p:sp>
    </p:spTree>
    <p:extLst>
      <p:ext uri="{BB962C8B-B14F-4D97-AF65-F5344CB8AC3E}">
        <p14:creationId xmlns:p14="http://schemas.microsoft.com/office/powerpoint/2010/main" val="121952591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95</a:t>
            </a:fld>
            <a:endParaRPr kumimoji="1" lang="ja-JP" altLang="en-US"/>
          </a:p>
        </p:txBody>
      </p:sp>
    </p:spTree>
    <p:extLst>
      <p:ext uri="{BB962C8B-B14F-4D97-AF65-F5344CB8AC3E}">
        <p14:creationId xmlns:p14="http://schemas.microsoft.com/office/powerpoint/2010/main" val="72392065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96</a:t>
            </a:fld>
            <a:endParaRPr kumimoji="1" lang="ja-JP" altLang="en-US"/>
          </a:p>
        </p:txBody>
      </p:sp>
    </p:spTree>
    <p:extLst>
      <p:ext uri="{BB962C8B-B14F-4D97-AF65-F5344CB8AC3E}">
        <p14:creationId xmlns:p14="http://schemas.microsoft.com/office/powerpoint/2010/main" val="256508075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97</a:t>
            </a:fld>
            <a:endParaRPr kumimoji="1" lang="ja-JP" altLang="en-US"/>
          </a:p>
        </p:txBody>
      </p:sp>
    </p:spTree>
    <p:extLst>
      <p:ext uri="{BB962C8B-B14F-4D97-AF65-F5344CB8AC3E}">
        <p14:creationId xmlns:p14="http://schemas.microsoft.com/office/powerpoint/2010/main" val="23206944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98</a:t>
            </a:fld>
            <a:endParaRPr kumimoji="1" lang="ja-JP" altLang="en-US"/>
          </a:p>
        </p:txBody>
      </p:sp>
    </p:spTree>
    <p:extLst>
      <p:ext uri="{BB962C8B-B14F-4D97-AF65-F5344CB8AC3E}">
        <p14:creationId xmlns:p14="http://schemas.microsoft.com/office/powerpoint/2010/main" val="68745738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99</a:t>
            </a:fld>
            <a:endParaRPr kumimoji="1" lang="ja-JP" altLang="en-US"/>
          </a:p>
        </p:txBody>
      </p:sp>
    </p:spTree>
    <p:extLst>
      <p:ext uri="{BB962C8B-B14F-4D97-AF65-F5344CB8AC3E}">
        <p14:creationId xmlns:p14="http://schemas.microsoft.com/office/powerpoint/2010/main" val="211736310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100</a:t>
            </a:fld>
            <a:endParaRPr kumimoji="1" lang="ja-JP" altLang="en-US"/>
          </a:p>
        </p:txBody>
      </p:sp>
    </p:spTree>
    <p:extLst>
      <p:ext uri="{BB962C8B-B14F-4D97-AF65-F5344CB8AC3E}">
        <p14:creationId xmlns:p14="http://schemas.microsoft.com/office/powerpoint/2010/main" val="410881116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101</a:t>
            </a:fld>
            <a:endParaRPr kumimoji="1" lang="ja-JP" altLang="en-US"/>
          </a:p>
        </p:txBody>
      </p:sp>
    </p:spTree>
    <p:extLst>
      <p:ext uri="{BB962C8B-B14F-4D97-AF65-F5344CB8AC3E}">
        <p14:creationId xmlns:p14="http://schemas.microsoft.com/office/powerpoint/2010/main" val="5184060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102</a:t>
            </a:fld>
            <a:endParaRPr kumimoji="1" lang="ja-JP" altLang="en-US"/>
          </a:p>
        </p:txBody>
      </p:sp>
    </p:spTree>
    <p:extLst>
      <p:ext uri="{BB962C8B-B14F-4D97-AF65-F5344CB8AC3E}">
        <p14:creationId xmlns:p14="http://schemas.microsoft.com/office/powerpoint/2010/main" val="24659472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F87BCA9-3BA0-4426-9EA6-B6C30ED0242E}" type="slidenum">
              <a:rPr kumimoji="1" lang="ja-JP" altLang="en-US" smtClean="0"/>
              <a:t>103</a:t>
            </a:fld>
            <a:endParaRPr kumimoji="1" lang="ja-JP" altLang="en-US"/>
          </a:p>
        </p:txBody>
      </p:sp>
    </p:spTree>
    <p:extLst>
      <p:ext uri="{BB962C8B-B14F-4D97-AF65-F5344CB8AC3E}">
        <p14:creationId xmlns:p14="http://schemas.microsoft.com/office/powerpoint/2010/main" val="122523176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wmf"/><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1.wmf"/><Relationship Id="rId7" Type="http://schemas.openxmlformats.org/officeDocument/2006/relationships/image" Target="../media/image21.emf"/><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Master" Target="../slideMasters/slideMaster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1.emf"/><Relationship Id="rId7" Type="http://schemas.openxmlformats.org/officeDocument/2006/relationships/image" Target="../media/image25.emf"/><Relationship Id="rId2" Type="http://schemas.openxmlformats.org/officeDocument/2006/relationships/image" Target="../media/image30.emf"/><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p">
    <p:bg>
      <p:bgPr>
        <a:solidFill>
          <a:schemeClr val="tx2"/>
        </a:solidFill>
        <a:effectLst/>
      </p:bgPr>
    </p:bg>
    <p:spTree>
      <p:nvGrpSpPr>
        <p:cNvPr id="1" name=""/>
        <p:cNvGrpSpPr/>
        <p:nvPr/>
      </p:nvGrpSpPr>
      <p:grpSpPr>
        <a:xfrm>
          <a:off x="0" y="0"/>
          <a:ext cx="0" cy="0"/>
          <a:chOff x="0" y="0"/>
          <a:chExt cx="0" cy="0"/>
        </a:xfrm>
      </p:grpSpPr>
      <p:sp>
        <p:nvSpPr>
          <p:cNvPr id="4" name="正方形/長方形 3"/>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userDrawn="1"/>
        </p:nvPicPr>
        <p:blipFill rotWithShape="1">
          <a:blip r:embed="rId2" cstate="print">
            <a:extLst>
              <a:ext uri="{28A0092B-C50C-407E-A947-70E740481C1C}">
                <a14:useLocalDpi xmlns:a14="http://schemas.microsoft.com/office/drawing/2010/main" val="0"/>
              </a:ext>
            </a:extLst>
          </a:blip>
          <a:srcRect t="17418" r="3269"/>
          <a:stretch/>
        </p:blipFill>
        <p:spPr>
          <a:xfrm>
            <a:off x="5364088" y="0"/>
            <a:ext cx="3780420" cy="1123630"/>
          </a:xfrm>
          <a:prstGeom prst="rect">
            <a:avLst/>
          </a:prstGeom>
        </p:spPr>
      </p:pic>
      <p:pic>
        <p:nvPicPr>
          <p:cNvPr id="19" name="図 18"/>
          <p:cNvPicPr>
            <a:picLocks noChangeAspect="1"/>
          </p:cNvPicPr>
          <p:nvPr userDrawn="1"/>
        </p:nvPicPr>
        <p:blipFill rotWithShape="1">
          <a:blip r:embed="rId3" cstate="print">
            <a:extLst>
              <a:ext uri="{28A0092B-C50C-407E-A947-70E740481C1C}">
                <a14:useLocalDpi xmlns:a14="http://schemas.microsoft.com/office/drawing/2010/main" val="0"/>
              </a:ext>
            </a:extLst>
          </a:blip>
          <a:srcRect r="22655"/>
          <a:stretch/>
        </p:blipFill>
        <p:spPr>
          <a:xfrm>
            <a:off x="7092281" y="954854"/>
            <a:ext cx="2052228" cy="3017319"/>
          </a:xfrm>
          <a:prstGeom prst="rect">
            <a:avLst/>
          </a:prstGeom>
        </p:spPr>
      </p:pic>
      <p:sp>
        <p:nvSpPr>
          <p:cNvPr id="5"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a:t>©2025 Canon IT Solutions Inc. All rights reserved.</a:t>
            </a:r>
            <a:endParaRPr lang="ja-JP" altLang="en-US" dirty="0"/>
          </a:p>
        </p:txBody>
      </p:sp>
      <p:pic>
        <p:nvPicPr>
          <p:cNvPr id="7" name="図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26369" y="2294080"/>
            <a:ext cx="558856" cy="368708"/>
          </a:xfrm>
          <a:prstGeom prst="rect">
            <a:avLst/>
          </a:prstGeom>
        </p:spPr>
      </p:pic>
      <p:pic>
        <p:nvPicPr>
          <p:cNvPr id="8" name="図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89643" y="1563638"/>
            <a:ext cx="268324" cy="506660"/>
          </a:xfrm>
          <a:prstGeom prst="rect">
            <a:avLst/>
          </a:prstGeom>
        </p:spPr>
      </p:pic>
      <p:pic>
        <p:nvPicPr>
          <p:cNvPr id="9" name="図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416316" y="1326874"/>
            <a:ext cx="491409" cy="599380"/>
          </a:xfrm>
          <a:prstGeom prst="rect">
            <a:avLst/>
          </a:prstGeom>
        </p:spPr>
      </p:pic>
      <p:pic>
        <p:nvPicPr>
          <p:cNvPr id="10" name="図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136396" y="3316474"/>
            <a:ext cx="518382" cy="638008"/>
          </a:xfrm>
          <a:prstGeom prst="rect">
            <a:avLst/>
          </a:prstGeom>
        </p:spPr>
      </p:pic>
      <p:pic>
        <p:nvPicPr>
          <p:cNvPr id="11" name="図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732240" y="2230025"/>
            <a:ext cx="1242338" cy="855563"/>
          </a:xfrm>
          <a:prstGeom prst="rect">
            <a:avLst/>
          </a:prstGeom>
        </p:spPr>
      </p:pic>
      <p:sp>
        <p:nvSpPr>
          <p:cNvPr id="2" name="タイトル 1"/>
          <p:cNvSpPr>
            <a:spLocks noGrp="1"/>
          </p:cNvSpPr>
          <p:nvPr>
            <p:ph type="title"/>
          </p:nvPr>
        </p:nvSpPr>
        <p:spPr>
          <a:xfrm>
            <a:off x="358775" y="1670176"/>
            <a:ext cx="6193445" cy="1476164"/>
          </a:xfrm>
          <a:prstGeom prst="rect">
            <a:avLst/>
          </a:prstGeom>
        </p:spPr>
        <p:txBody>
          <a:bodyPr lIns="0" tIns="0" rIns="0" bIns="0" anchor="ctr" anchorCtr="0"/>
          <a:lstStyle>
            <a:lvl1pPr algn="l">
              <a:lnSpc>
                <a:spcPct val="110000"/>
              </a:lnSpc>
              <a:defRPr sz="2800" b="1">
                <a:solidFill>
                  <a:schemeClr val="tx2"/>
                </a:solidFill>
              </a:defRPr>
            </a:lvl1pPr>
          </a:lstStyle>
          <a:p>
            <a:r>
              <a:rPr kumimoji="1" lang="ja-JP" altLang="en-US" dirty="0"/>
              <a:t>マスター タイトルの書式設定</a:t>
            </a:r>
          </a:p>
        </p:txBody>
      </p:sp>
      <p:pic>
        <p:nvPicPr>
          <p:cNvPr id="13" name="図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84268" y="387105"/>
            <a:ext cx="1814671" cy="400331"/>
          </a:xfrm>
          <a:prstGeom prst="rect">
            <a:avLst/>
          </a:prstGeom>
        </p:spPr>
      </p:pic>
      <p:grpSp>
        <p:nvGrpSpPr>
          <p:cNvPr id="18" name="グループ化 17"/>
          <p:cNvGrpSpPr/>
          <p:nvPr userDrawn="1"/>
        </p:nvGrpSpPr>
        <p:grpSpPr>
          <a:xfrm>
            <a:off x="5285767" y="182770"/>
            <a:ext cx="978421" cy="192736"/>
            <a:chOff x="5220072" y="159482"/>
            <a:chExt cx="978421" cy="192736"/>
          </a:xfrm>
        </p:grpSpPr>
        <p:pic>
          <p:nvPicPr>
            <p:cNvPr id="12" name="図 11">
              <a:extLst>
                <a:ext uri="{FF2B5EF4-FFF2-40B4-BE49-F238E27FC236}">
                  <a16:creationId xmlns:a16="http://schemas.microsoft.com/office/drawing/2014/main" id="{4D1CD444-5459-AA4B-A08B-5554E81CFD1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220072" y="159482"/>
              <a:ext cx="720941" cy="192736"/>
            </a:xfrm>
            <a:prstGeom prst="rect">
              <a:avLst/>
            </a:prstGeom>
          </p:spPr>
        </p:pic>
        <p:grpSp>
          <p:nvGrpSpPr>
            <p:cNvPr id="17" name="グループ化 16"/>
            <p:cNvGrpSpPr/>
            <p:nvPr userDrawn="1"/>
          </p:nvGrpSpPr>
          <p:grpSpPr>
            <a:xfrm>
              <a:off x="5976156" y="159482"/>
              <a:ext cx="222337" cy="72008"/>
              <a:chOff x="5976156" y="159482"/>
              <a:chExt cx="222337" cy="72008"/>
            </a:xfrm>
          </p:grpSpPr>
          <p:sp>
            <p:nvSpPr>
              <p:cNvPr id="14" name="円/楕円 13"/>
              <p:cNvSpPr/>
              <p:nvPr userDrawn="1"/>
            </p:nvSpPr>
            <p:spPr>
              <a:xfrm>
                <a:off x="5976156" y="159482"/>
                <a:ext cx="72008" cy="720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userDrawn="1"/>
            </p:nvSpPr>
            <p:spPr>
              <a:xfrm>
                <a:off x="6083306" y="170286"/>
                <a:ext cx="50400" cy="50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userDrawn="1"/>
            </p:nvSpPr>
            <p:spPr>
              <a:xfrm>
                <a:off x="6162493" y="177486"/>
                <a:ext cx="36000" cy="3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20"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tx2"/>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3752093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userDrawn="1"/>
        </p:nvSpPr>
        <p:spPr>
          <a:xfrm>
            <a:off x="0" y="0"/>
            <a:ext cx="432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47" r="1" b="29513"/>
          <a:stretch/>
        </p:blipFill>
        <p:spPr>
          <a:xfrm>
            <a:off x="0" y="3471501"/>
            <a:ext cx="2792392" cy="1692187"/>
          </a:xfrm>
          <a:prstGeom prst="rect">
            <a:avLst/>
          </a:prstGeom>
        </p:spPr>
      </p:pic>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9"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©2025 Canon IT Solutions Inc. All rights reserved.</a:t>
            </a:r>
            <a:endParaRPr lang="ja-JP" altLang="en-US" dirty="0"/>
          </a:p>
        </p:txBody>
      </p:sp>
      <p:sp>
        <p:nvSpPr>
          <p:cNvPr id="10" name="テキスト プレースホルダー 13"/>
          <p:cNvSpPr>
            <a:spLocks noGrp="1"/>
          </p:cNvSpPr>
          <p:nvPr>
            <p:ph type="body" sz="quarter" idx="14"/>
          </p:nvPr>
        </p:nvSpPr>
        <p:spPr>
          <a:xfrm>
            <a:off x="3167843" y="807554"/>
            <a:ext cx="5631095" cy="3727637"/>
          </a:xfrm>
          <a:prstGeom prst="rect">
            <a:avLst/>
          </a:prstGeom>
        </p:spPr>
        <p:txBody>
          <a:bodyPr lIns="0" tIns="0" rIns="0" bIns="0" anchor="t" anchorCtr="0"/>
          <a:lstStyle>
            <a:lvl1pPr marL="0" indent="0">
              <a:lnSpc>
                <a:spcPct val="100000"/>
              </a:lnSpc>
              <a:spcBef>
                <a:spcPts val="0"/>
              </a:spcBef>
              <a:spcAft>
                <a:spcPts val="0"/>
              </a:spcAft>
              <a:buFontTx/>
              <a:buNone/>
              <a:tabLst/>
              <a:defRPr sz="1800" b="1">
                <a:solidFill>
                  <a:schemeClr val="tx2"/>
                </a:solidFill>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pic>
        <p:nvPicPr>
          <p:cNvPr id="11" name="図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0581" y="2794363"/>
            <a:ext cx="330128" cy="321104"/>
          </a:xfrm>
          <a:prstGeom prst="rect">
            <a:avLst/>
          </a:prstGeom>
        </p:spPr>
      </p:pic>
      <p:pic>
        <p:nvPicPr>
          <p:cNvPr id="12" name="図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264642">
            <a:off x="317732" y="3810908"/>
            <a:ext cx="290393" cy="413662"/>
          </a:xfrm>
          <a:prstGeom prst="rect">
            <a:avLst/>
          </a:prstGeom>
        </p:spPr>
      </p:pic>
      <p:pic>
        <p:nvPicPr>
          <p:cNvPr id="13" name="図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90687" y="4197219"/>
            <a:ext cx="458341" cy="384385"/>
          </a:xfrm>
          <a:prstGeom prst="rect">
            <a:avLst/>
          </a:prstGeom>
        </p:spPr>
      </p:pic>
      <p:pic>
        <p:nvPicPr>
          <p:cNvPr id="14" name="図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87724" y="4011910"/>
            <a:ext cx="336509" cy="523281"/>
          </a:xfrm>
          <a:prstGeom prst="rect">
            <a:avLst/>
          </a:prstGeom>
        </p:spPr>
      </p:pic>
      <p:pic>
        <p:nvPicPr>
          <p:cNvPr id="15" name="図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27584" y="3003798"/>
            <a:ext cx="950255" cy="853634"/>
          </a:xfrm>
          <a:prstGeom prst="rect">
            <a:avLst/>
          </a:prstGeom>
        </p:spPr>
      </p:pic>
      <p:pic>
        <p:nvPicPr>
          <p:cNvPr id="16" name="図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8"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410273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7" name="正方形/長方形 6"/>
          <p:cNvSpPr/>
          <p:nvPr userDrawn="1"/>
        </p:nvSpPr>
        <p:spPr>
          <a:xfrm>
            <a:off x="0" y="0"/>
            <a:ext cx="1440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463" b="24413"/>
          <a:stretch/>
        </p:blipFill>
        <p:spPr>
          <a:xfrm>
            <a:off x="-508" y="1437624"/>
            <a:ext cx="2434051" cy="3708411"/>
          </a:xfrm>
          <a:prstGeom prst="rect">
            <a:avLst/>
          </a:prstGeom>
        </p:spPr>
      </p:pic>
      <p:sp>
        <p:nvSpPr>
          <p:cNvPr id="3" name="スライド番号プレースホルダー 2"/>
          <p:cNvSpPr>
            <a:spLocks noGrp="1"/>
          </p:cNvSpPr>
          <p:nvPr>
            <p:ph type="sldNum" sz="quarter" idx="10"/>
          </p:nvPr>
        </p:nvSpPr>
        <p:spPr>
          <a:xfrm>
            <a:off x="8424000" y="4860000"/>
            <a:ext cx="360000" cy="135000"/>
          </a:xfrm>
        </p:spPr>
        <p:txBody>
          <a:bodyPr/>
          <a:lstStyle/>
          <a:p>
            <a:fld id="{78AE49ED-73EF-499C-8307-28EB0E7CF529}" type="slidenum">
              <a:rPr lang="ja-JP" altLang="en-US" smtClean="0"/>
              <a:pPr/>
              <a:t>‹#›</a:t>
            </a:fld>
            <a:endParaRPr lang="ja-JP" altLang="en-US" dirty="0"/>
          </a:p>
        </p:txBody>
      </p:sp>
      <p:sp>
        <p:nvSpPr>
          <p:cNvPr id="6" name="タイトル 1"/>
          <p:cNvSpPr>
            <a:spLocks noGrp="1"/>
          </p:cNvSpPr>
          <p:nvPr>
            <p:ph type="title"/>
          </p:nvPr>
        </p:nvSpPr>
        <p:spPr>
          <a:xfrm>
            <a:off x="1871700" y="1275605"/>
            <a:ext cx="6840500" cy="2016225"/>
          </a:xfrm>
          <a:prstGeom prst="rect">
            <a:avLst/>
          </a:prstGeom>
        </p:spPr>
        <p:txBody>
          <a:bodyPr lIns="0" tIns="0" rIns="0" bIns="0" anchor="ctr" anchorCtr="0"/>
          <a:lstStyle>
            <a:lvl1pPr algn="l">
              <a:lnSpc>
                <a:spcPct val="100000"/>
              </a:lnSpc>
              <a:defRPr sz="2400" b="1">
                <a:solidFill>
                  <a:schemeClr val="tx2"/>
                </a:solidFill>
              </a:defRPr>
            </a:lvl1pPr>
          </a:lstStyle>
          <a:p>
            <a:r>
              <a:rPr kumimoji="1" lang="ja-JP" altLang="en-US" dirty="0"/>
              <a:t>マスター タイトルの書式設定</a:t>
            </a:r>
          </a:p>
        </p:txBody>
      </p:sp>
      <p:pic>
        <p:nvPicPr>
          <p:cNvPr id="8" name="Picture 5" descr="\\psf\Host\Volumes\IOHD\G5-temp01_n\SuperStream\SS_Branding_2015\SuperStream_Logo_201506\corporate\ms_office\logo_corp_nega.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272200" y="279525"/>
            <a:ext cx="1440000" cy="25500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©2025 Canon IT Solutions Inc. All rights reserved.</a:t>
            </a:r>
            <a:endParaRPr lang="ja-JP" altLang="en-US" dirty="0"/>
          </a:p>
        </p:txBody>
      </p:sp>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67991" y="749002"/>
            <a:ext cx="590787" cy="550580"/>
          </a:xfrm>
          <a:prstGeom prst="rect">
            <a:avLst/>
          </a:prstGeom>
        </p:spPr>
      </p:pic>
      <p:pic>
        <p:nvPicPr>
          <p:cNvPr id="10" name="図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3090" y="2823778"/>
            <a:ext cx="335554" cy="512746"/>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9084" y="1934005"/>
            <a:ext cx="478408" cy="410715"/>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3548" y="4271353"/>
            <a:ext cx="472936" cy="35138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3628" y="3829750"/>
            <a:ext cx="515904" cy="304006"/>
          </a:xfrm>
          <a:prstGeom prst="rect">
            <a:avLst/>
          </a:prstGeom>
        </p:spPr>
      </p:pic>
      <p:pic>
        <p:nvPicPr>
          <p:cNvPr id="15" name="図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Tree>
    <p:extLst>
      <p:ext uri="{BB962C8B-B14F-4D97-AF65-F5344CB8AC3E}">
        <p14:creationId xmlns:p14="http://schemas.microsoft.com/office/powerpoint/2010/main" val="2782559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正方形/長方形 5"/>
          <p:cNvSpPr/>
          <p:nvPr userDrawn="1"/>
        </p:nvSpPr>
        <p:spPr>
          <a:xfrm>
            <a:off x="0" y="4583498"/>
            <a:ext cx="9144000" cy="5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r="27795" b="36032"/>
          <a:stretch/>
        </p:blipFill>
        <p:spPr>
          <a:xfrm>
            <a:off x="5903640" y="3028747"/>
            <a:ext cx="3240360" cy="2137488"/>
          </a:xfrm>
          <a:prstGeom prst="rect">
            <a:avLst/>
          </a:prstGeom>
        </p:spPr>
      </p:pic>
      <p:sp>
        <p:nvSpPr>
          <p:cNvPr id="7"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a:t>©2025 Canon IT Solutions Inc. All rights reserved.</a:t>
            </a:r>
            <a:endParaRPr lang="ja-JP" altLang="en-US" dirty="0"/>
          </a:p>
        </p:txBody>
      </p:sp>
      <p:sp>
        <p:nvSpPr>
          <p:cNvPr id="3" name="スライド番号プレースホルダー 2"/>
          <p:cNvSpPr>
            <a:spLocks noGrp="1"/>
          </p:cNvSpPr>
          <p:nvPr>
            <p:ph type="sldNum" sz="quarter" idx="10"/>
          </p:nvPr>
        </p:nvSpPr>
        <p:spPr/>
        <p:txBody>
          <a:bodyPr/>
          <a:lstStyle/>
          <a:p>
            <a:fld id="{78AE49ED-73EF-499C-8307-28EB0E7CF529}" type="slidenum">
              <a:rPr lang="ja-JP" altLang="en-US" smtClean="0"/>
              <a:pPr/>
              <a:t>‹#›</a:t>
            </a:fld>
            <a:endParaRPr lang="ja-JP" altLang="en-US" dirty="0"/>
          </a:p>
        </p:txBody>
      </p:sp>
      <p:pic>
        <p:nvPicPr>
          <p:cNvPr id="8" name="図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2236" y="4434845"/>
            <a:ext cx="326068" cy="524890"/>
          </a:xfrm>
          <a:prstGeom prst="rect">
            <a:avLst/>
          </a:prstGeom>
        </p:spPr>
      </p:pic>
      <p:pic>
        <p:nvPicPr>
          <p:cNvPr id="9" name="図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68444" y="3972363"/>
            <a:ext cx="298228" cy="368132"/>
          </a:xfrm>
          <a:prstGeom prst="rect">
            <a:avLst/>
          </a:prstGeom>
        </p:spPr>
      </p:pic>
      <p:pic>
        <p:nvPicPr>
          <p:cNvPr id="11" name="図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0309" y="3142113"/>
            <a:ext cx="415869" cy="515148"/>
          </a:xfrm>
          <a:prstGeom prst="rect">
            <a:avLst/>
          </a:prstGeom>
        </p:spPr>
      </p:pic>
      <p:pic>
        <p:nvPicPr>
          <p:cNvPr id="12" name="図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33020" y="3595673"/>
            <a:ext cx="328501" cy="501818"/>
          </a:xfrm>
          <a:prstGeom prst="rect">
            <a:avLst/>
          </a:prstGeom>
        </p:spPr>
      </p:pic>
      <p:pic>
        <p:nvPicPr>
          <p:cNvPr id="13" name="図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48746" y="2592668"/>
            <a:ext cx="460056" cy="685890"/>
          </a:xfrm>
          <a:prstGeom prst="rect">
            <a:avLst/>
          </a:prstGeom>
        </p:spPr>
      </p:pic>
      <p:pic>
        <p:nvPicPr>
          <p:cNvPr id="14" name="図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8304" y="303498"/>
            <a:ext cx="1490635" cy="328846"/>
          </a:xfrm>
          <a:prstGeom prst="rect">
            <a:avLst/>
          </a:prstGeom>
        </p:spPr>
      </p:pic>
      <p:sp>
        <p:nvSpPr>
          <p:cNvPr id="10" name="タイトル 1"/>
          <p:cNvSpPr>
            <a:spLocks noGrp="1"/>
          </p:cNvSpPr>
          <p:nvPr>
            <p:ph type="title" hasCustomPrompt="1"/>
          </p:nvPr>
        </p:nvSpPr>
        <p:spPr>
          <a:xfrm>
            <a:off x="358775" y="1311610"/>
            <a:ext cx="7093285" cy="1980220"/>
          </a:xfrm>
          <a:prstGeom prst="rect">
            <a:avLst/>
          </a:prstGeom>
        </p:spPr>
        <p:txBody>
          <a:bodyPr lIns="0" tIns="0" rIns="0" bIns="0" anchor="ctr" anchorCtr="0"/>
          <a:lstStyle>
            <a:lvl1pPr algn="l">
              <a:lnSpc>
                <a:spcPct val="110000"/>
              </a:lnSpc>
              <a:spcAft>
                <a:spcPts val="0"/>
              </a:spcAft>
              <a:defRPr sz="2400" b="1">
                <a:solidFill>
                  <a:schemeClr val="tx2"/>
                </a:solidFill>
              </a:defRPr>
            </a:lvl1pPr>
          </a:lstStyle>
          <a:p>
            <a:r>
              <a:rPr kumimoji="1" lang="ja-JP" altLang="en-US" dirty="0"/>
              <a:t>マスター タイトルの書式設定</a:t>
            </a:r>
            <a:r>
              <a:rPr kumimoji="1" lang="en-US" altLang="ja-JP" dirty="0"/>
              <a:t>A</a:t>
            </a:r>
            <a:endParaRPr kumimoji="1" lang="ja-JP" altLang="en-US" dirty="0"/>
          </a:p>
        </p:txBody>
      </p:sp>
    </p:spTree>
    <p:extLst>
      <p:ext uri="{BB962C8B-B14F-4D97-AF65-F5344CB8AC3E}">
        <p14:creationId xmlns:p14="http://schemas.microsoft.com/office/powerpoint/2010/main" val="84986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_AC">
    <p:spTree>
      <p:nvGrpSpPr>
        <p:cNvPr id="1" name=""/>
        <p:cNvGrpSpPr/>
        <p:nvPr/>
      </p:nvGrpSpPr>
      <p:grpSpPr>
        <a:xfrm>
          <a:off x="0" y="0"/>
          <a:ext cx="0" cy="0"/>
          <a:chOff x="0" y="0"/>
          <a:chExt cx="0" cy="0"/>
        </a:xfrm>
      </p:grpSpPr>
      <p:sp>
        <p:nvSpPr>
          <p:cNvPr id="7" name="正方形/長方形 6"/>
          <p:cNvSpPr/>
          <p:nvPr userDrawn="1"/>
        </p:nvSpPr>
        <p:spPr>
          <a:xfrm>
            <a:off x="0" y="0"/>
            <a:ext cx="9144000"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sp>
        <p:nvSpPr>
          <p:cNvPr id="6" name="スライド番号プレースホルダー 5"/>
          <p:cNvSpPr>
            <a:spLocks noGrp="1"/>
          </p:cNvSpPr>
          <p:nvPr>
            <p:ph type="sldNum" sz="quarter" idx="12"/>
          </p:nvPr>
        </p:nvSpPr>
        <p:spPr>
          <a:xfrm>
            <a:off x="8424000" y="4860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p:nvPr>
        </p:nvSpPr>
        <p:spPr>
          <a:xfrm>
            <a:off x="358775" y="951570"/>
            <a:ext cx="8426450" cy="3780420"/>
          </a:xfrm>
          <a:prstGeom prst="rect">
            <a:avLst/>
          </a:prstGeom>
        </p:spPr>
        <p:txBody>
          <a:bodyPr lIns="0" tIns="0" rIns="0" bIns="0"/>
          <a:lstStyle>
            <a:lvl1pPr marL="0" indent="0">
              <a:lnSpc>
                <a:spcPts val="1700"/>
              </a:lnSpc>
              <a:spcBef>
                <a:spcPts val="0"/>
              </a:spcBef>
              <a:buNone/>
              <a:defRPr sz="12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sp>
        <p:nvSpPr>
          <p:cNvPr id="2" name="タイトル 1"/>
          <p:cNvSpPr>
            <a:spLocks noGrp="1"/>
          </p:cNvSpPr>
          <p:nvPr>
            <p:ph type="title"/>
          </p:nvPr>
        </p:nvSpPr>
        <p:spPr>
          <a:xfrm>
            <a:off x="358775" y="267494"/>
            <a:ext cx="7093545" cy="584267"/>
          </a:xfrm>
          <a:prstGeom prst="rect">
            <a:avLst/>
          </a:prstGeom>
        </p:spPr>
        <p:txBody>
          <a:bodyPr lIns="0" tIns="0" rIns="0" bIns="0" anchor="t" anchorCtr="0"/>
          <a:lstStyle>
            <a:lvl1pPr algn="l">
              <a:lnSpc>
                <a:spcPct val="100000"/>
              </a:lnSpc>
              <a:defRPr sz="2200" b="1">
                <a:solidFill>
                  <a:schemeClr val="tx2"/>
                </a:solidFill>
              </a:defRPr>
            </a:lvl1pPr>
          </a:lstStyle>
          <a:p>
            <a:r>
              <a:rPr kumimoji="1" lang="ja-JP" altLang="en-US" dirty="0"/>
              <a:t>マスター タイトルの書式設定</a:t>
            </a:r>
          </a:p>
        </p:txBody>
      </p:sp>
      <p:sp>
        <p:nvSpPr>
          <p:cNvPr id="8"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©2025 Canon IT Solutions Inc. All rights reserved.</a:t>
            </a:r>
            <a:endParaRPr lang="ja-JP" altLang="en-US" dirty="0"/>
          </a:p>
        </p:txBody>
      </p:sp>
      <p:pic>
        <p:nvPicPr>
          <p:cNvPr id="12" name="図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Tree>
    <p:extLst>
      <p:ext uri="{BB962C8B-B14F-4D97-AF65-F5344CB8AC3E}">
        <p14:creationId xmlns:p14="http://schemas.microsoft.com/office/powerpoint/2010/main" val="204369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_HR">
    <p:spTree>
      <p:nvGrpSpPr>
        <p:cNvPr id="1" name=""/>
        <p:cNvGrpSpPr/>
        <p:nvPr/>
      </p:nvGrpSpPr>
      <p:grpSpPr>
        <a:xfrm>
          <a:off x="0" y="0"/>
          <a:ext cx="0" cy="0"/>
          <a:chOff x="0" y="0"/>
          <a:chExt cx="0" cy="0"/>
        </a:xfrm>
      </p:grpSpPr>
      <p:sp>
        <p:nvSpPr>
          <p:cNvPr id="11" name="正方形/長方形 10"/>
          <p:cNvSpPr/>
          <p:nvPr userDrawn="1"/>
        </p:nvSpPr>
        <p:spPr>
          <a:xfrm>
            <a:off x="0" y="0"/>
            <a:ext cx="9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userDrawn="1"/>
        </p:nvPicPr>
        <p:blipFill rotWithShape="1">
          <a:blip r:embed="rId2" cstate="print">
            <a:extLst>
              <a:ext uri="{28A0092B-C50C-407E-A947-70E740481C1C}">
                <a14:useLocalDpi xmlns:a14="http://schemas.microsoft.com/office/drawing/2010/main" val="0"/>
              </a:ext>
            </a:extLst>
          </a:blip>
          <a:srcRect t="48226" r="28485"/>
          <a:stretch/>
        </p:blipFill>
        <p:spPr>
          <a:xfrm>
            <a:off x="6749590" y="0"/>
            <a:ext cx="2394918" cy="599346"/>
          </a:xfrm>
          <a:prstGeom prst="rect">
            <a:avLst/>
          </a:prstGeom>
        </p:spPr>
      </p:pic>
      <p:pic>
        <p:nvPicPr>
          <p:cNvPr id="10" name="図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74965" y="231490"/>
            <a:ext cx="1223974" cy="270018"/>
          </a:xfrm>
          <a:prstGeom prst="rect">
            <a:avLst/>
          </a:prstGeom>
        </p:spPr>
      </p:pic>
      <p:sp>
        <p:nvSpPr>
          <p:cNvPr id="6" name="スライド番号プレースホルダー 5"/>
          <p:cNvSpPr>
            <a:spLocks noGrp="1"/>
          </p:cNvSpPr>
          <p:nvPr>
            <p:ph type="sldNum" sz="quarter" idx="12"/>
          </p:nvPr>
        </p:nvSpPr>
        <p:spPr>
          <a:xfrm>
            <a:off x="8424000" y="4860000"/>
            <a:ext cx="360000" cy="135000"/>
          </a:xfrm>
        </p:spPr>
        <p:txBody>
          <a:bodyPr/>
          <a:lstStyle/>
          <a:p>
            <a:fld id="{78AE49ED-73EF-499C-8307-28EB0E7CF529}" type="slidenum">
              <a:rPr kumimoji="1" lang="ja-JP" altLang="en-US" smtClean="0"/>
              <a:t>‹#›</a:t>
            </a:fld>
            <a:endParaRPr kumimoji="1" lang="ja-JP" altLang="en-US" dirty="0"/>
          </a:p>
        </p:txBody>
      </p:sp>
      <p:sp>
        <p:nvSpPr>
          <p:cNvPr id="14" name="テキスト プレースホルダー 13"/>
          <p:cNvSpPr>
            <a:spLocks noGrp="1"/>
          </p:cNvSpPr>
          <p:nvPr>
            <p:ph type="body" sz="quarter" idx="14"/>
          </p:nvPr>
        </p:nvSpPr>
        <p:spPr>
          <a:xfrm>
            <a:off x="358775" y="951570"/>
            <a:ext cx="8426450" cy="3780420"/>
          </a:xfrm>
          <a:prstGeom prst="rect">
            <a:avLst/>
          </a:prstGeom>
        </p:spPr>
        <p:txBody>
          <a:bodyPr lIns="0" tIns="0" rIns="0" bIns="0"/>
          <a:lstStyle>
            <a:lvl1pPr marL="0" indent="0">
              <a:lnSpc>
                <a:spcPts val="1700"/>
              </a:lnSpc>
              <a:spcBef>
                <a:spcPts val="0"/>
              </a:spcBef>
              <a:buNone/>
              <a:defRPr sz="1200">
                <a:latin typeface="+mn-ea"/>
                <a:ea typeface="+mn-ea"/>
              </a:defRPr>
            </a:lvl1pPr>
            <a:lvl2pPr>
              <a:defRPr sz="1200">
                <a:latin typeface="+mn-ea"/>
                <a:ea typeface="+mn-ea"/>
              </a:defRPr>
            </a:lvl2pPr>
            <a:lvl3pPr>
              <a:defRPr sz="1200">
                <a:latin typeface="+mn-ea"/>
                <a:ea typeface="+mn-ea"/>
              </a:defRPr>
            </a:lvl3pPr>
            <a:lvl4pPr>
              <a:defRPr sz="1200">
                <a:latin typeface="+mn-ea"/>
                <a:ea typeface="+mn-ea"/>
              </a:defRPr>
            </a:lvl4pPr>
            <a:lvl5pPr>
              <a:defRPr sz="1200">
                <a:latin typeface="+mn-ea"/>
                <a:ea typeface="+mn-ea"/>
              </a:defRPr>
            </a:lvl5pPr>
          </a:lstStyle>
          <a:p>
            <a:pPr lvl="0"/>
            <a:r>
              <a:rPr kumimoji="1" lang="ja-JP" altLang="en-US" dirty="0"/>
              <a:t>マスター テキストの書式設定</a:t>
            </a:r>
            <a:endParaRPr kumimoji="1" lang="en-US" altLang="ja-JP" dirty="0"/>
          </a:p>
        </p:txBody>
      </p:sp>
      <p:sp>
        <p:nvSpPr>
          <p:cNvPr id="2" name="タイトル 1"/>
          <p:cNvSpPr>
            <a:spLocks noGrp="1"/>
          </p:cNvSpPr>
          <p:nvPr>
            <p:ph type="title"/>
          </p:nvPr>
        </p:nvSpPr>
        <p:spPr>
          <a:xfrm>
            <a:off x="358775" y="267494"/>
            <a:ext cx="7057541" cy="584267"/>
          </a:xfrm>
          <a:prstGeom prst="rect">
            <a:avLst/>
          </a:prstGeom>
        </p:spPr>
        <p:txBody>
          <a:bodyPr lIns="0" tIns="0" rIns="0" bIns="0" anchor="t" anchorCtr="0"/>
          <a:lstStyle>
            <a:lvl1pPr algn="l">
              <a:lnSpc>
                <a:spcPct val="100000"/>
              </a:lnSpc>
              <a:defRPr sz="2200" b="1">
                <a:solidFill>
                  <a:schemeClr val="accent3"/>
                </a:solidFill>
              </a:defRPr>
            </a:lvl1pPr>
          </a:lstStyle>
          <a:p>
            <a:r>
              <a:rPr kumimoji="1" lang="ja-JP" altLang="en-US" dirty="0"/>
              <a:t>マスター タイトルの書式設定</a:t>
            </a:r>
          </a:p>
        </p:txBody>
      </p:sp>
      <p:sp>
        <p:nvSpPr>
          <p:cNvPr id="8"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©2025 Canon IT Solutions Inc. All rights reserved.</a:t>
            </a:r>
            <a:endParaRPr lang="ja-JP" altLang="en-US" dirty="0"/>
          </a:p>
        </p:txBody>
      </p:sp>
    </p:spTree>
    <p:extLst>
      <p:ext uri="{BB962C8B-B14F-4D97-AF65-F5344CB8AC3E}">
        <p14:creationId xmlns:p14="http://schemas.microsoft.com/office/powerpoint/2010/main" val="407457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 Cover">
    <p:bg>
      <p:bgPr>
        <a:solidFill>
          <a:schemeClr val="tx2"/>
        </a:solidFill>
        <a:effectLst/>
      </p:bgPr>
    </p:bg>
    <p:spTree>
      <p:nvGrpSpPr>
        <p:cNvPr id="1" name=""/>
        <p:cNvGrpSpPr/>
        <p:nvPr/>
      </p:nvGrpSpPr>
      <p:grpSpPr>
        <a:xfrm>
          <a:off x="0" y="0"/>
          <a:ext cx="0" cy="0"/>
          <a:chOff x="0" y="0"/>
          <a:chExt cx="0" cy="0"/>
        </a:xfrm>
      </p:grpSpPr>
      <p:sp>
        <p:nvSpPr>
          <p:cNvPr id="5" name="正方形/長方形 4"/>
          <p:cNvSpPr/>
          <p:nvPr userDrawn="1"/>
        </p:nvSpPr>
        <p:spPr>
          <a:xfrm>
            <a:off x="0" y="576000"/>
            <a:ext cx="9144000" cy="399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p:cNvPicPr>
            <a:picLocks noChangeAspect="1"/>
          </p:cNvPicPr>
          <p:nvPr userDrawn="1"/>
        </p:nvPicPr>
        <p:blipFill rotWithShape="1">
          <a:blip r:embed="rId2" cstate="print">
            <a:extLst>
              <a:ext uri="{28A0092B-C50C-407E-A947-70E740481C1C}">
                <a14:useLocalDpi xmlns:a14="http://schemas.microsoft.com/office/drawing/2010/main" val="0"/>
              </a:ext>
            </a:extLst>
          </a:blip>
          <a:srcRect t="16938" r="30206"/>
          <a:stretch/>
        </p:blipFill>
        <p:spPr>
          <a:xfrm>
            <a:off x="6155795" y="0"/>
            <a:ext cx="2988332" cy="2112802"/>
          </a:xfrm>
          <a:prstGeom prst="rect">
            <a:avLst/>
          </a:prstGeom>
        </p:spPr>
      </p:pic>
      <p:pic>
        <p:nvPicPr>
          <p:cNvPr id="11" name="図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24315" b="28117"/>
          <a:stretch/>
        </p:blipFill>
        <p:spPr>
          <a:xfrm>
            <a:off x="6263933" y="3019264"/>
            <a:ext cx="2880321" cy="2124236"/>
          </a:xfrm>
          <a:prstGeom prst="rect">
            <a:avLst/>
          </a:prstGeom>
        </p:spPr>
      </p:pic>
      <p:sp>
        <p:nvSpPr>
          <p:cNvPr id="4"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bg1"/>
                </a:solidFill>
              </a:defRPr>
            </a:lvl1pPr>
          </a:lstStyle>
          <a:p>
            <a:r>
              <a:rPr lang="en-US" altLang="ja-JP"/>
              <a:t>©2025 Canon IT Solutions Inc. All rights reserved.</a:t>
            </a:r>
            <a:endParaRPr lang="ja-JP" altLang="en-US" dirty="0"/>
          </a:p>
        </p:txBody>
      </p:sp>
      <p:pic>
        <p:nvPicPr>
          <p:cNvPr id="6" name="図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812360" y="483518"/>
            <a:ext cx="337945" cy="222249"/>
          </a:xfrm>
          <a:prstGeom prst="rect">
            <a:avLst/>
          </a:prstGeom>
        </p:spPr>
      </p:pic>
      <p:pic>
        <p:nvPicPr>
          <p:cNvPr id="7" name="図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68444" y="771550"/>
            <a:ext cx="307200" cy="485559"/>
          </a:xfrm>
          <a:prstGeom prst="rect">
            <a:avLst/>
          </a:prstGeom>
        </p:spPr>
      </p:pic>
      <p:pic>
        <p:nvPicPr>
          <p:cNvPr id="8" name="図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43469" y="3948039"/>
            <a:ext cx="504310" cy="481551"/>
          </a:xfrm>
          <a:prstGeom prst="rect">
            <a:avLst/>
          </a:prstGeom>
        </p:spPr>
      </p:pic>
      <p:pic>
        <p:nvPicPr>
          <p:cNvPr id="9" name="図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72300" y="4429590"/>
            <a:ext cx="311641" cy="384689"/>
          </a:xfrm>
          <a:prstGeom prst="rect">
            <a:avLst/>
          </a:prstGeom>
        </p:spPr>
      </p:pic>
      <p:pic>
        <p:nvPicPr>
          <p:cNvPr id="10" name="図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7324344" y="3687874"/>
            <a:ext cx="519193" cy="551406"/>
          </a:xfrm>
          <a:prstGeom prst="rect">
            <a:avLst/>
          </a:prstGeom>
        </p:spPr>
      </p:pic>
      <p:sp>
        <p:nvSpPr>
          <p:cNvPr id="12"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bg1"/>
                </a:solidFill>
              </a:defRPr>
            </a:lvl1pPr>
          </a:lstStyle>
          <a:p>
            <a:fld id="{78AE49ED-73EF-499C-8307-28EB0E7CF529}" type="slidenum">
              <a:rPr lang="ja-JP" altLang="en-US" smtClean="0"/>
              <a:pPr/>
              <a:t>‹#›</a:t>
            </a:fld>
            <a:endParaRPr lang="ja-JP" altLang="en-US" dirty="0"/>
          </a:p>
        </p:txBody>
      </p:sp>
    </p:spTree>
    <p:extLst>
      <p:ext uri="{BB962C8B-B14F-4D97-AF65-F5344CB8AC3E}">
        <p14:creationId xmlns:p14="http://schemas.microsoft.com/office/powerpoint/2010/main" val="2509023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4"/>
          </p:nvPr>
        </p:nvSpPr>
        <p:spPr>
          <a:xfrm>
            <a:off x="8425225" y="4803998"/>
            <a:ext cx="360000" cy="135000"/>
          </a:xfrm>
          <a:prstGeom prst="rect">
            <a:avLst/>
          </a:prstGeom>
        </p:spPr>
        <p:txBody>
          <a:bodyPr vert="horz" lIns="0" tIns="0" rIns="0" bIns="0" rtlCol="0" anchor="b" anchorCtr="0"/>
          <a:lstStyle>
            <a:lvl1pPr algn="r">
              <a:defRPr sz="900">
                <a:solidFill>
                  <a:schemeClr val="tx1">
                    <a:lumMod val="50000"/>
                    <a:lumOff val="50000"/>
                  </a:schemeClr>
                </a:solidFill>
              </a:defRPr>
            </a:lvl1pPr>
          </a:lstStyle>
          <a:p>
            <a:fld id="{78AE49ED-73EF-499C-8307-28EB0E7CF529}" type="slidenum">
              <a:rPr lang="ja-JP" altLang="en-US" smtClean="0"/>
              <a:pPr/>
              <a:t>‹#›</a:t>
            </a:fld>
            <a:endParaRPr lang="ja-JP" altLang="en-US" dirty="0"/>
          </a:p>
        </p:txBody>
      </p:sp>
      <p:sp>
        <p:nvSpPr>
          <p:cNvPr id="2" name="フッター プレースホルダー 1"/>
          <p:cNvSpPr>
            <a:spLocks noGrp="1"/>
          </p:cNvSpPr>
          <p:nvPr>
            <p:ph type="ftr" sz="quarter" idx="3"/>
          </p:nvPr>
        </p:nvSpPr>
        <p:spPr>
          <a:xfrm>
            <a:off x="358775" y="4803998"/>
            <a:ext cx="2160000" cy="135000"/>
          </a:xfrm>
          <a:prstGeom prst="rect">
            <a:avLst/>
          </a:prstGeom>
        </p:spPr>
        <p:txBody>
          <a:bodyPr vert="horz" lIns="0" tIns="0" rIns="0" bIns="0" rtlCol="0" anchor="b" anchorCtr="0"/>
          <a:lstStyle>
            <a:lvl1pPr algn="l">
              <a:defRPr sz="600">
                <a:solidFill>
                  <a:schemeClr val="tx1">
                    <a:tint val="75000"/>
                  </a:schemeClr>
                </a:solidFill>
              </a:defRPr>
            </a:lvl1pPr>
          </a:lstStyle>
          <a:p>
            <a:r>
              <a:rPr lang="en-US" altLang="ja-JP"/>
              <a:t>©2025 Canon IT Solutions Inc. All rights reserved.</a:t>
            </a:r>
            <a:endParaRPr lang="ja-JP" altLang="en-US" dirty="0"/>
          </a:p>
        </p:txBody>
      </p:sp>
    </p:spTree>
    <p:extLst>
      <p:ext uri="{BB962C8B-B14F-4D97-AF65-F5344CB8AC3E}">
        <p14:creationId xmlns:p14="http://schemas.microsoft.com/office/powerpoint/2010/main" val="4284632236"/>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49" r:id="rId5"/>
    <p:sldLayoutId id="2147483655" r:id="rId6"/>
    <p:sldLayoutId id="2147483654" r:id="rId7"/>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553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6.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170.png"/></Relationships>
</file>

<file path=ppt/slides/_rels/slide10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4.xml"/><Relationship Id="rId1" Type="http://schemas.openxmlformats.org/officeDocument/2006/relationships/slideLayout" Target="../slideLayouts/slideLayout5.xml"/><Relationship Id="rId4" Type="http://schemas.openxmlformats.org/officeDocument/2006/relationships/image" Target="../media/image17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8.png"/><Relationship Id="rId4" Type="http://schemas.openxmlformats.org/officeDocument/2006/relationships/image" Target="../media/image47.png"/></Relationships>
</file>

<file path=ppt/slides/_rels/slide1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1.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2.xml"/><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2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6.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17.xml"/><Relationship Id="rId1" Type="http://schemas.openxmlformats.org/officeDocument/2006/relationships/slideLayout" Target="../slideLayouts/slideLayout5.xml"/><Relationship Id="rId4" Type="http://schemas.openxmlformats.org/officeDocument/2006/relationships/image" Target="../media/image178.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0.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1.xml"/><Relationship Id="rId1" Type="http://schemas.openxmlformats.org/officeDocument/2006/relationships/slideLayout" Target="../slideLayouts/slideLayout5.xml"/><Relationship Id="rId4" Type="http://schemas.openxmlformats.org/officeDocument/2006/relationships/image" Target="../media/image181.png"/></Relationships>
</file>

<file path=ppt/slides/_rels/slide12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22.xml"/><Relationship Id="rId1" Type="http://schemas.openxmlformats.org/officeDocument/2006/relationships/slideLayout" Target="../slideLayouts/slideLayout5.xml"/><Relationship Id="rId4" Type="http://schemas.openxmlformats.org/officeDocument/2006/relationships/image" Target="../media/image183.png"/></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5.xml"/><Relationship Id="rId1" Type="http://schemas.openxmlformats.org/officeDocument/2006/relationships/slideLayout" Target="../slideLayouts/slideLayout5.xml"/><Relationship Id="rId4" Type="http://schemas.openxmlformats.org/officeDocument/2006/relationships/image" Target="../media/image185.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50.png"/><Relationship Id="rId4" Type="http://schemas.openxmlformats.org/officeDocument/2006/relationships/image" Target="../media/image42.png"/></Relationships>
</file>

<file path=ppt/slides/_rels/slide13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6.xml"/><Relationship Id="rId1" Type="http://schemas.openxmlformats.org/officeDocument/2006/relationships/slideLayout" Target="../slideLayouts/slideLayout5.xml"/><Relationship Id="rId4" Type="http://schemas.openxmlformats.org/officeDocument/2006/relationships/image" Target="../media/image187.png"/></Relationships>
</file>

<file path=ppt/slides/_rels/slide13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7.xml"/><Relationship Id="rId1" Type="http://schemas.openxmlformats.org/officeDocument/2006/relationships/slideLayout" Target="../slideLayouts/slideLayout5.xml"/><Relationship Id="rId4" Type="http://schemas.openxmlformats.org/officeDocument/2006/relationships/image" Target="../media/image189.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30.xml"/><Relationship Id="rId1" Type="http://schemas.openxmlformats.org/officeDocument/2006/relationships/slideLayout" Target="../slideLayouts/slideLayout5.xml"/><Relationship Id="rId4" Type="http://schemas.openxmlformats.org/officeDocument/2006/relationships/image" Target="../media/image191.png"/></Relationships>
</file>

<file path=ppt/slides/_rels/slide13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1.xml"/><Relationship Id="rId1" Type="http://schemas.openxmlformats.org/officeDocument/2006/relationships/slideLayout" Target="../slideLayouts/slideLayout5.xml"/><Relationship Id="rId4" Type="http://schemas.openxmlformats.org/officeDocument/2006/relationships/image" Target="../media/image193.png"/></Relationships>
</file>

<file path=ppt/slides/_rels/slide13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2.xml"/><Relationship Id="rId1" Type="http://schemas.openxmlformats.org/officeDocument/2006/relationships/slideLayout" Target="../slideLayouts/slideLayout5.xml"/><Relationship Id="rId4" Type="http://schemas.openxmlformats.org/officeDocument/2006/relationships/image" Target="../media/image195.png"/></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5.xml"/><Relationship Id="rId1" Type="http://schemas.openxmlformats.org/officeDocument/2006/relationships/slideLayout" Target="../slideLayouts/slideLayout5.xml"/><Relationship Id="rId4" Type="http://schemas.openxmlformats.org/officeDocument/2006/relationships/image" Target="../media/image19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40.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6.xml"/><Relationship Id="rId1" Type="http://schemas.openxmlformats.org/officeDocument/2006/relationships/slideLayout" Target="../slideLayouts/slideLayout5.xml"/><Relationship Id="rId5" Type="http://schemas.openxmlformats.org/officeDocument/2006/relationships/image" Target="../media/image200.png"/><Relationship Id="rId4" Type="http://schemas.openxmlformats.org/officeDocument/2006/relationships/image" Target="../media/image199.png"/></Relationships>
</file>

<file path=ppt/slides/_rels/slide14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7.xml"/><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53.png"/><Relationship Id="rId4" Type="http://schemas.openxmlformats.org/officeDocument/2006/relationships/image" Target="../media/image4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7.xml"/><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8.xml"/><Relationship Id="rId1" Type="http://schemas.openxmlformats.org/officeDocument/2006/relationships/slideLayout" Target="../slideLayouts/slideLayout5.xml"/><Relationship Id="rId4" Type="http://schemas.openxmlformats.org/officeDocument/2006/relationships/image" Target="../media/image204.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51.xml"/><Relationship Id="rId1" Type="http://schemas.openxmlformats.org/officeDocument/2006/relationships/slideLayout" Target="../slideLayouts/slideLayout5.xml"/><Relationship Id="rId4" Type="http://schemas.openxmlformats.org/officeDocument/2006/relationships/image" Target="../media/image206.png"/></Relationships>
</file>

<file path=ppt/slides/_rels/slide15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52.xml"/><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53.xml"/><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56.xml"/><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16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7.xml"/><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61.xml"/><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62.xm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68.xml"/><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69.xml"/><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74.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7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77.xml"/><Relationship Id="rId1" Type="http://schemas.openxmlformats.org/officeDocument/2006/relationships/slideLayout" Target="../slideLayouts/slideLayout5.xml"/><Relationship Id="rId4" Type="http://schemas.openxmlformats.org/officeDocument/2006/relationships/image" Target="../media/image220.png"/></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79.xml"/><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1.xml"/><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82.xml"/><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89.xml"/><Relationship Id="rId1" Type="http://schemas.openxmlformats.org/officeDocument/2006/relationships/slideLayout" Target="../slideLayouts/slideLayout5.xml"/><Relationship Id="rId4" Type="http://schemas.openxmlformats.org/officeDocument/2006/relationships/image" Target="../media/image225.png"/></Relationships>
</file>

<file path=ppt/slides/_rels/slide19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90.xml"/><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91.xml"/><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4.xml"/><Relationship Id="rId1" Type="http://schemas.openxmlformats.org/officeDocument/2006/relationships/slideLayout" Target="../slideLayouts/slideLayout5.xml"/><Relationship Id="rId4" Type="http://schemas.openxmlformats.org/officeDocument/2006/relationships/image" Target="../media/image229.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67.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4.xml"/><Relationship Id="rId16"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3.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92.png"/><Relationship Id="rId5" Type="http://schemas.openxmlformats.org/officeDocument/2006/relationships/image" Target="../media/image90.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02.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02.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02.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02.png"/><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102.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8.png"/><Relationship Id="rId7"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110.png"/><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11.png"/><Relationship Id="rId7"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14.png"/><Relationship Id="rId11" Type="http://schemas.openxmlformats.org/officeDocument/2006/relationships/image" Target="../media/image43.png"/><Relationship Id="rId5" Type="http://schemas.openxmlformats.org/officeDocument/2006/relationships/image" Target="../media/image113.png"/><Relationship Id="rId10" Type="http://schemas.openxmlformats.org/officeDocument/2006/relationships/image" Target="../media/image102.png"/><Relationship Id="rId4" Type="http://schemas.openxmlformats.org/officeDocument/2006/relationships/image" Target="../media/image112.png"/><Relationship Id="rId9" Type="http://schemas.openxmlformats.org/officeDocument/2006/relationships/image" Target="../media/image42.png"/></Relationships>
</file>

<file path=ppt/slides/_rels/slide5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5.png"/><Relationship Id="rId7" Type="http://schemas.openxmlformats.org/officeDocument/2006/relationships/image" Target="../media/image117.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02.png"/><Relationship Id="rId4" Type="http://schemas.openxmlformats.org/officeDocument/2006/relationships/image" Target="../media/image42.png"/></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18.png"/><Relationship Id="rId7"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19.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0.png"/><Relationship Id="rId7"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43.png"/><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42.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3.png"/><Relationship Id="rId7"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110.png"/><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4.png"/><Relationship Id="rId7"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110.png"/><Relationship Id="rId4" Type="http://schemas.openxmlformats.org/officeDocument/2006/relationships/image" Target="../media/image109.png"/></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25.png"/><Relationship Id="rId7"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10.png"/><Relationship Id="rId4" Type="http://schemas.openxmlformats.org/officeDocument/2006/relationships/image" Target="../media/image126.png"/><Relationship Id="rId9" Type="http://schemas.openxmlformats.org/officeDocument/2006/relationships/image" Target="../media/image43.png"/></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5.png"/><Relationship Id="rId7"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6.png"/><Relationship Id="rId7"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8.png"/><Relationship Id="rId7"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9.png"/><Relationship Id="rId7"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6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43.png"/><Relationship Id="rId4" Type="http://schemas.openxmlformats.org/officeDocument/2006/relationships/image" Target="../media/image129.png"/></Relationships>
</file>

<file path=ppt/slides/_rels/slide7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1.xml"/><Relationship Id="rId1" Type="http://schemas.openxmlformats.org/officeDocument/2006/relationships/slideLayout" Target="../slideLayouts/slideLayout5.xml"/><Relationship Id="rId5" Type="http://schemas.openxmlformats.org/officeDocument/2006/relationships/image" Target="../media/image129.png"/><Relationship Id="rId4" Type="http://schemas.openxmlformats.org/officeDocument/2006/relationships/image" Target="../media/image147.png"/></Relationships>
</file>

<file path=ppt/slides/_rels/slide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2.xml"/><Relationship Id="rId1" Type="http://schemas.openxmlformats.org/officeDocument/2006/relationships/slideLayout" Target="../slideLayouts/slideLayout5.xml"/><Relationship Id="rId5" Type="http://schemas.openxmlformats.org/officeDocument/2006/relationships/image" Target="../media/image129.png"/><Relationship Id="rId4" Type="http://schemas.openxmlformats.org/officeDocument/2006/relationships/image" Target="../media/image147.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50.png"/></Relationships>
</file>

<file path=ppt/slides/_rels/slide7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5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1.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55.png"/></Relationships>
</file>

<file path=ppt/slides/_rels/slide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2.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8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9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9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16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5.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1</a:t>
            </a:fld>
            <a:endParaRPr lang="ja-JP" altLang="en-US" dirty="0"/>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5" name="テキスト ボックス 4">
            <a:extLst>
              <a:ext uri="{FF2B5EF4-FFF2-40B4-BE49-F238E27FC236}">
                <a16:creationId xmlns:a16="http://schemas.microsoft.com/office/drawing/2014/main" id="{E1F0B150-D437-FCDF-49BE-4BA6D1F6E78F}"/>
              </a:ext>
            </a:extLst>
          </p:cNvPr>
          <p:cNvSpPr txBox="1"/>
          <p:nvPr/>
        </p:nvSpPr>
        <p:spPr>
          <a:xfrm>
            <a:off x="4572000" y="3795886"/>
            <a:ext cx="4013972" cy="1211870"/>
          </a:xfrm>
          <a:prstGeom prst="rect">
            <a:avLst/>
          </a:prstGeom>
          <a:noFill/>
        </p:spPr>
        <p:txBody>
          <a:bodyPr wrap="square" lIns="0" tIns="0" rIns="0" bIns="0" rtlCol="0">
            <a:spAutoFit/>
          </a:bodyPr>
          <a:lstStyle/>
          <a:p>
            <a:pPr>
              <a:lnSpc>
                <a:spcPct val="150000"/>
              </a:lnSpc>
            </a:pPr>
            <a:r>
              <a:rPr lang="ja-JP" altLang="en-US" sz="1800" dirty="0">
                <a:solidFill>
                  <a:srgbClr val="333333"/>
                </a:solidFill>
                <a:effectLst/>
                <a:latin typeface="+mn-ea"/>
                <a:cs typeface="Segoe UI Light" panose="020B0502040204020203" pitchFamily="34" charset="0"/>
              </a:rPr>
              <a:t>ＳｕｐｅｒＳｔｒｅａｍ営業本部</a:t>
            </a:r>
          </a:p>
          <a:p>
            <a:pPr>
              <a:lnSpc>
                <a:spcPct val="150000"/>
              </a:lnSpc>
            </a:pPr>
            <a:r>
              <a:rPr lang="ja-JP" altLang="en-US" sz="1800" dirty="0">
                <a:solidFill>
                  <a:srgbClr val="333333"/>
                </a:solidFill>
                <a:effectLst/>
                <a:latin typeface="+mn-ea"/>
                <a:cs typeface="Segoe UI Light" panose="020B0502040204020203" pitchFamily="34" charset="0"/>
              </a:rPr>
              <a:t>ＳＳカスタマーサポート部</a:t>
            </a:r>
            <a:endParaRPr lang="en-US" altLang="ja-JP" sz="1800" dirty="0">
              <a:solidFill>
                <a:srgbClr val="333333"/>
              </a:solidFill>
              <a:effectLst/>
              <a:latin typeface="+mn-ea"/>
              <a:cs typeface="Segoe UI Light" panose="020B0502040204020203" pitchFamily="34" charset="0"/>
            </a:endParaRPr>
          </a:p>
          <a:p>
            <a:pPr algn="r">
              <a:lnSpc>
                <a:spcPct val="150000"/>
              </a:lnSpc>
            </a:pPr>
            <a:r>
              <a:rPr lang="ja-JP" altLang="en-US" dirty="0">
                <a:solidFill>
                  <a:srgbClr val="333333"/>
                </a:solidFill>
                <a:latin typeface="+mn-ea"/>
                <a:cs typeface="Segoe UI Light" panose="020B0502040204020203" pitchFamily="34" charset="0"/>
              </a:rPr>
              <a:t>関根</a:t>
            </a:r>
            <a:r>
              <a:rPr lang="ja-JP" altLang="ja-JP" sz="1800" dirty="0">
                <a:solidFill>
                  <a:srgbClr val="333333"/>
                </a:solidFill>
                <a:effectLst/>
                <a:latin typeface="+mn-ea"/>
                <a:cs typeface="Segoe UI Light" panose="020B0502040204020203" pitchFamily="34" charset="0"/>
              </a:rPr>
              <a:t>　</a:t>
            </a:r>
            <a:r>
              <a:rPr lang="ja-JP" altLang="en-US" sz="1800" dirty="0">
                <a:solidFill>
                  <a:srgbClr val="333333"/>
                </a:solidFill>
                <a:effectLst/>
                <a:latin typeface="+mn-ea"/>
                <a:cs typeface="Segoe UI Light" panose="020B0502040204020203" pitchFamily="34" charset="0"/>
              </a:rPr>
              <a:t>優斗</a:t>
            </a:r>
            <a:endParaRPr lang="en-US" altLang="ja-JP" sz="1600" dirty="0">
              <a:latin typeface="+mn-ea"/>
              <a:cs typeface="Segoe UI Light" panose="020B0502040204020203" pitchFamily="34" charset="0"/>
            </a:endParaRPr>
          </a:p>
        </p:txBody>
      </p:sp>
      <p:sp>
        <p:nvSpPr>
          <p:cNvPr id="6" name="タイトル 3">
            <a:extLst>
              <a:ext uri="{FF2B5EF4-FFF2-40B4-BE49-F238E27FC236}">
                <a16:creationId xmlns:a16="http://schemas.microsoft.com/office/drawing/2014/main" id="{AFCBE9A1-ACF5-FDF4-F520-A2FCA0D227B7}"/>
              </a:ext>
            </a:extLst>
          </p:cNvPr>
          <p:cNvSpPr txBox="1">
            <a:spLocks/>
          </p:cNvSpPr>
          <p:nvPr/>
        </p:nvSpPr>
        <p:spPr>
          <a:xfrm>
            <a:off x="1763688" y="879562"/>
            <a:ext cx="5328592"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r>
              <a:rPr lang="en-US" altLang="ja-JP" dirty="0">
                <a:latin typeface="+mn-ea"/>
              </a:rPr>
              <a:t>SuperStream-NX </a:t>
            </a:r>
            <a:br>
              <a:rPr lang="ja-JP" altLang="en-US" dirty="0">
                <a:latin typeface="+mn-ea"/>
              </a:rPr>
            </a:br>
            <a:r>
              <a:rPr lang="en-US" altLang="ja-JP" dirty="0">
                <a:latin typeface="+mn-ea"/>
              </a:rPr>
              <a:t>2025-06-01</a:t>
            </a:r>
            <a:r>
              <a:rPr lang="ja-JP" altLang="en-US" dirty="0">
                <a:latin typeface="+mn-ea"/>
              </a:rPr>
              <a:t>版</a:t>
            </a:r>
            <a:br>
              <a:rPr lang="en-US" altLang="ja-JP" dirty="0">
                <a:latin typeface="+mn-ea"/>
              </a:rPr>
            </a:br>
            <a:r>
              <a:rPr lang="ja-JP" altLang="en-US" dirty="0">
                <a:latin typeface="+mn-ea"/>
              </a:rPr>
              <a:t>・統合会計</a:t>
            </a:r>
            <a:endParaRPr lang="en-US" altLang="ja-JP" dirty="0">
              <a:latin typeface="+mn-ea"/>
            </a:endParaRPr>
          </a:p>
          <a:p>
            <a:r>
              <a:rPr lang="ja-JP" altLang="en-US" dirty="0">
                <a:latin typeface="+mn-ea"/>
              </a:rPr>
              <a:t>・従業員モバイルオプション</a:t>
            </a:r>
            <a:endParaRPr lang="en-US" altLang="ja-JP" dirty="0">
              <a:latin typeface="+mn-ea"/>
            </a:endParaRPr>
          </a:p>
          <a:p>
            <a:r>
              <a:rPr lang="ja-JP" altLang="en-US" dirty="0">
                <a:latin typeface="+mn-ea"/>
              </a:rPr>
              <a:t>・ファクタリングシステム</a:t>
            </a:r>
            <a:endParaRPr lang="en-US" altLang="ja-JP" dirty="0">
              <a:latin typeface="+mn-ea"/>
            </a:endParaRPr>
          </a:p>
          <a:p>
            <a:r>
              <a:rPr lang="ja-JP" altLang="en-US" dirty="0">
                <a:latin typeface="+mn-ea"/>
              </a:rPr>
              <a:t>・電債オプション</a:t>
            </a:r>
            <a:endParaRPr lang="en-US" altLang="ja-JP" dirty="0">
              <a:latin typeface="+mn-ea"/>
            </a:endParaRPr>
          </a:p>
          <a:p>
            <a:endParaRPr lang="en-US" altLang="ja-JP" dirty="0">
              <a:latin typeface="+mn-ea"/>
            </a:endParaRPr>
          </a:p>
          <a:p>
            <a:r>
              <a:rPr lang="en-US" altLang="ja-JP" dirty="0">
                <a:latin typeface="+mn-ea"/>
              </a:rPr>
              <a:t>2025-08-01</a:t>
            </a:r>
            <a:r>
              <a:rPr lang="ja-JP" altLang="en-US" dirty="0">
                <a:latin typeface="+mn-ea"/>
              </a:rPr>
              <a:t>版</a:t>
            </a:r>
            <a:br>
              <a:rPr lang="en-US" altLang="ja-JP" dirty="0">
                <a:latin typeface="+mn-ea"/>
              </a:rPr>
            </a:br>
            <a:r>
              <a:rPr lang="ja-JP" altLang="en-US" dirty="0">
                <a:latin typeface="+mn-ea"/>
              </a:rPr>
              <a:t>・</a:t>
            </a:r>
            <a:r>
              <a:rPr kumimoji="1" lang="en-US" altLang="zh-TW" sz="2400" dirty="0" err="1"/>
              <a:t>Navio</a:t>
            </a:r>
            <a:r>
              <a:rPr kumimoji="1" lang="zh-TW" altLang="en-US" sz="2400" dirty="0"/>
              <a:t>外貨建支払機能 </a:t>
            </a:r>
            <a:endParaRPr lang="en-US" altLang="ja-JP" dirty="0">
              <a:latin typeface="+mn-ea"/>
            </a:endParaRPr>
          </a:p>
        </p:txBody>
      </p:sp>
    </p:spTree>
    <p:extLst>
      <p:ext uri="{BB962C8B-B14F-4D97-AF65-F5344CB8AC3E}">
        <p14:creationId xmlns:p14="http://schemas.microsoft.com/office/powerpoint/2010/main" val="189396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a:t>
            </a:fld>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7999" y="999987"/>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ワークフロー承認画面</a:t>
            </a:r>
          </a:p>
        </p:txBody>
      </p:sp>
      <p:sp>
        <p:nvSpPr>
          <p:cNvPr id="8" name="正方形/長方形 7">
            <a:extLst>
              <a:ext uri="{FF2B5EF4-FFF2-40B4-BE49-F238E27FC236}">
                <a16:creationId xmlns:a16="http://schemas.microsoft.com/office/drawing/2014/main" id="{575C8D04-DFAA-26C5-CF73-D91A79AD3DD4}"/>
              </a:ext>
            </a:extLst>
          </p:cNvPr>
          <p:cNvSpPr/>
          <p:nvPr/>
        </p:nvSpPr>
        <p:spPr>
          <a:xfrm>
            <a:off x="358775" y="4526999"/>
            <a:ext cx="7092788" cy="276999"/>
          </a:xfrm>
          <a:prstGeom prst="rect">
            <a:avLst/>
          </a:prstGeom>
        </p:spPr>
        <p:txBody>
          <a:bodyPr wrap="square">
            <a:spAutoFit/>
          </a:bodyPr>
          <a:lstStyle/>
          <a:p>
            <a:r>
              <a:rPr lang="ja-JP" altLang="en-US" sz="1200" b="1" dirty="0">
                <a:solidFill>
                  <a:schemeClr val="accent3">
                    <a:lumMod val="75000"/>
                  </a:schemeClr>
                </a:solidFill>
              </a:rPr>
              <a:t>申し送り事項は「８．支払、経費精算の承認依頼メール通知の改善」にも記載がございます</a:t>
            </a:r>
          </a:p>
        </p:txBody>
      </p:sp>
      <p:pic>
        <p:nvPicPr>
          <p:cNvPr id="10" name="図 9">
            <a:extLst>
              <a:ext uri="{FF2B5EF4-FFF2-40B4-BE49-F238E27FC236}">
                <a16:creationId xmlns:a16="http://schemas.microsoft.com/office/drawing/2014/main" id="{006AC28E-B7E5-C360-C54A-39C4F73D50A6}"/>
              </a:ext>
            </a:extLst>
          </p:cNvPr>
          <p:cNvPicPr>
            <a:picLocks noChangeAspect="1"/>
          </p:cNvPicPr>
          <p:nvPr/>
        </p:nvPicPr>
        <p:blipFill rotWithShape="1">
          <a:blip r:embed="rId3"/>
          <a:srcRect t="43399" r="8570" b="12396"/>
          <a:stretch/>
        </p:blipFill>
        <p:spPr>
          <a:xfrm>
            <a:off x="358776" y="1309880"/>
            <a:ext cx="7788448" cy="2630022"/>
          </a:xfrm>
          <a:prstGeom prst="rect">
            <a:avLst/>
          </a:prstGeom>
          <a:ln w="9525">
            <a:solidFill>
              <a:schemeClr val="tx1"/>
            </a:solidFill>
          </a:ln>
        </p:spPr>
      </p:pic>
      <p:sp>
        <p:nvSpPr>
          <p:cNvPr id="18" name="線吹き出し 2 (枠付き) 7">
            <a:extLst>
              <a:ext uri="{FF2B5EF4-FFF2-40B4-BE49-F238E27FC236}">
                <a16:creationId xmlns:a16="http://schemas.microsoft.com/office/drawing/2014/main" id="{8E0DBDFD-595F-9C65-CED8-FF7C4F1A4956}"/>
              </a:ext>
            </a:extLst>
          </p:cNvPr>
          <p:cNvSpPr/>
          <p:nvPr/>
        </p:nvSpPr>
        <p:spPr>
          <a:xfrm>
            <a:off x="6012160" y="2355726"/>
            <a:ext cx="2012949" cy="805326"/>
          </a:xfrm>
          <a:prstGeom prst="borderCallout2">
            <a:avLst>
              <a:gd name="adj1" fmla="val 18750"/>
              <a:gd name="adj2" fmla="val -8333"/>
              <a:gd name="adj3" fmla="val 20937"/>
              <a:gd name="adj4" fmla="val -97307"/>
              <a:gd name="adj5" fmla="val -6941"/>
              <a:gd name="adj6" fmla="val -9727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申し送り事項が反映され</a:t>
            </a:r>
            <a:endParaRPr lang="en-US" altLang="ja-JP" sz="1200" dirty="0"/>
          </a:p>
          <a:p>
            <a:r>
              <a:rPr lang="ja-JP" altLang="en-US" sz="1200" dirty="0"/>
              <a:t>次承認者に引き継がれます</a:t>
            </a:r>
            <a:endParaRPr kumimoji="1" lang="ja-JP" altLang="en-US" sz="1200" dirty="0"/>
          </a:p>
        </p:txBody>
      </p:sp>
      <p:sp>
        <p:nvSpPr>
          <p:cNvPr id="12" name="正方形/長方形 11">
            <a:extLst>
              <a:ext uri="{FF2B5EF4-FFF2-40B4-BE49-F238E27FC236}">
                <a16:creationId xmlns:a16="http://schemas.microsoft.com/office/drawing/2014/main" id="{C19B6AD0-3F60-49C7-1E64-59525B74A858}"/>
              </a:ext>
            </a:extLst>
          </p:cNvPr>
          <p:cNvSpPr/>
          <p:nvPr/>
        </p:nvSpPr>
        <p:spPr>
          <a:xfrm>
            <a:off x="2699792" y="2029497"/>
            <a:ext cx="1649870" cy="21602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9" name="タイトル 3">
            <a:extLst>
              <a:ext uri="{FF2B5EF4-FFF2-40B4-BE49-F238E27FC236}">
                <a16:creationId xmlns:a16="http://schemas.microsoft.com/office/drawing/2014/main" id="{A5A3CDE4-FB0E-6FC6-BF31-D2FA54DBA13E}"/>
              </a:ext>
            </a:extLst>
          </p:cNvPr>
          <p:cNvSpPr>
            <a:spLocks noGrp="1"/>
          </p:cNvSpPr>
          <p:nvPr>
            <p:ph type="title"/>
          </p:nvPr>
        </p:nvSpPr>
        <p:spPr>
          <a:xfrm>
            <a:off x="358775" y="267494"/>
            <a:ext cx="8137661"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①申し送り</a:t>
            </a:r>
            <a:br>
              <a:rPr lang="en-US" altLang="ja-JP" sz="1800" dirty="0"/>
            </a:br>
            <a:br>
              <a:rPr lang="en-US" altLang="ja-JP" sz="1800" dirty="0"/>
            </a:br>
            <a:endParaRPr kumimoji="1" lang="ja-JP" altLang="en-US" dirty="0"/>
          </a:p>
        </p:txBody>
      </p:sp>
    </p:spTree>
    <p:extLst>
      <p:ext uri="{BB962C8B-B14F-4D97-AF65-F5344CB8AC3E}">
        <p14:creationId xmlns:p14="http://schemas.microsoft.com/office/powerpoint/2010/main" val="26985640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FA1A7-A153-2C70-F46F-BACA837CC13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DBACD1C-80CB-AA35-BF6C-0BF4B80FFE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DE9ADEEF-020F-3748-9F78-101B76ABCB5E}"/>
              </a:ext>
            </a:extLst>
          </p:cNvPr>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電債オプション</a:t>
            </a:r>
            <a:r>
              <a:rPr lang="en-US" altLang="ja-JP" sz="2400" dirty="0">
                <a:latin typeface="+mn-ea"/>
              </a:rPr>
              <a:t> </a:t>
            </a:r>
            <a:r>
              <a:rPr lang="ja-JP" altLang="en-US" sz="2400" dirty="0">
                <a:latin typeface="+mn-ea"/>
              </a:rPr>
              <a:t>機能改善</a:t>
            </a:r>
            <a:r>
              <a:rPr lang="ja-JP" altLang="en-US" sz="1800" dirty="0">
                <a:latin typeface="+mn-ea"/>
              </a:rPr>
              <a:t>　 </a:t>
            </a:r>
            <a:br>
              <a:rPr lang="en-US" altLang="ja-JP" sz="2800" dirty="0"/>
            </a:br>
            <a:r>
              <a:rPr lang="ja-JP" altLang="en-US" sz="1800" dirty="0"/>
              <a:t>２．取引先別電債口座マスタ</a:t>
            </a:r>
            <a:r>
              <a:rPr lang="en-US" altLang="ja-JP" sz="1800" dirty="0"/>
              <a:t>CSV</a:t>
            </a:r>
            <a:r>
              <a:rPr lang="ja-JP" altLang="en-US" sz="1800" dirty="0"/>
              <a:t>取込</a:t>
            </a:r>
            <a:endParaRPr kumimoji="1" lang="ja-JP" altLang="en-US" dirty="0"/>
          </a:p>
        </p:txBody>
      </p:sp>
      <p:sp>
        <p:nvSpPr>
          <p:cNvPr id="5" name="フッター プレースホルダー 4">
            <a:extLst>
              <a:ext uri="{FF2B5EF4-FFF2-40B4-BE49-F238E27FC236}">
                <a16:creationId xmlns:a16="http://schemas.microsoft.com/office/drawing/2014/main" id="{C49E008D-330C-0384-4F77-3F741C056F3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0" name="テキスト プレースホルダー 2">
            <a:extLst>
              <a:ext uri="{FF2B5EF4-FFF2-40B4-BE49-F238E27FC236}">
                <a16:creationId xmlns:a16="http://schemas.microsoft.com/office/drawing/2014/main" id="{21EAF2CD-D13C-1F06-0E71-AED06F905348}"/>
              </a:ext>
            </a:extLst>
          </p:cNvPr>
          <p:cNvSpPr txBox="1">
            <a:spLocks/>
          </p:cNvSpPr>
          <p:nvPr/>
        </p:nvSpPr>
        <p:spPr>
          <a:xfrm>
            <a:off x="388800" y="95960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会社方針マスタ登録</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・「支払データ取込時承認」を</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使用しない</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とした場合には、</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lang="ja-JP" altLang="en-US" dirty="0">
                <a:solidFill>
                  <a:prstClr val="black"/>
                </a:solidFill>
                <a:latin typeface="メイリオ"/>
                <a:ea typeface="メイリオ"/>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支払データ取込を行ったデータが承認処理の対象外となります</a:t>
            </a:r>
            <a:endParaRPr kumimoji="1" lang="en-US" altLang="ja-JP" sz="10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1" name="角丸四角形 8">
            <a:extLst>
              <a:ext uri="{FF2B5EF4-FFF2-40B4-BE49-F238E27FC236}">
                <a16:creationId xmlns:a16="http://schemas.microsoft.com/office/drawing/2014/main" id="{FF135EE8-F796-7B04-E004-C0D06293F54B}"/>
              </a:ext>
            </a:extLst>
          </p:cNvPr>
          <p:cNvSpPr/>
          <p:nvPr/>
        </p:nvSpPr>
        <p:spPr>
          <a:xfrm>
            <a:off x="431540" y="4478796"/>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注意事項</a:t>
            </a:r>
          </a:p>
        </p:txBody>
      </p:sp>
      <p:sp>
        <p:nvSpPr>
          <p:cNvPr id="12" name="正方形/長方形 11">
            <a:extLst>
              <a:ext uri="{FF2B5EF4-FFF2-40B4-BE49-F238E27FC236}">
                <a16:creationId xmlns:a16="http://schemas.microsoft.com/office/drawing/2014/main" id="{8E04E15A-7A2B-1D42-5A6F-ABF1EB8AC1ED}"/>
              </a:ext>
            </a:extLst>
          </p:cNvPr>
          <p:cNvSpPr/>
          <p:nvPr/>
        </p:nvSpPr>
        <p:spPr>
          <a:xfrm>
            <a:off x="1367644" y="4478796"/>
            <a:ext cx="786687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EE7B48">
                    <a:lumMod val="75000"/>
                  </a:srgbClr>
                </a:solidFill>
                <a:effectLst/>
                <a:uLnTx/>
                <a:uFillTx/>
                <a:latin typeface="メイリオ"/>
                <a:ea typeface="メイリオ"/>
                <a:cs typeface="+mn-cs"/>
              </a:rPr>
              <a:t>現在開発中となり、画面イメージ等変更となる可能性がございます</a:t>
            </a:r>
          </a:p>
        </p:txBody>
      </p:sp>
      <p:pic>
        <p:nvPicPr>
          <p:cNvPr id="7" name="図 6">
            <a:extLst>
              <a:ext uri="{FF2B5EF4-FFF2-40B4-BE49-F238E27FC236}">
                <a16:creationId xmlns:a16="http://schemas.microsoft.com/office/drawing/2014/main" id="{A89B0DF0-87CC-8E3A-2A61-FCF36BA863A1}"/>
              </a:ext>
            </a:extLst>
          </p:cNvPr>
          <p:cNvPicPr>
            <a:picLocks noChangeAspect="1"/>
          </p:cNvPicPr>
          <p:nvPr/>
        </p:nvPicPr>
        <p:blipFill>
          <a:blip r:embed="rId3"/>
          <a:srcRect b="61162"/>
          <a:stretch/>
        </p:blipFill>
        <p:spPr>
          <a:xfrm>
            <a:off x="328160" y="1856249"/>
            <a:ext cx="8095840" cy="1892025"/>
          </a:xfrm>
          <a:prstGeom prst="rect">
            <a:avLst/>
          </a:prstGeom>
          <a:ln w="9525" cap="sq">
            <a:solidFill>
              <a:schemeClr val="tx2"/>
            </a:solidFill>
            <a:prstDash val="solid"/>
            <a:miter lim="800000"/>
          </a:ln>
          <a:effectLst/>
        </p:spPr>
      </p:pic>
      <p:sp>
        <p:nvSpPr>
          <p:cNvPr id="8" name="正方形/長方形 7">
            <a:extLst>
              <a:ext uri="{FF2B5EF4-FFF2-40B4-BE49-F238E27FC236}">
                <a16:creationId xmlns:a16="http://schemas.microsoft.com/office/drawing/2014/main" id="{4DD3A626-480C-2D4D-4F2A-DBDD65AB0593}"/>
              </a:ext>
            </a:extLst>
          </p:cNvPr>
          <p:cNvSpPr/>
          <p:nvPr/>
        </p:nvSpPr>
        <p:spPr>
          <a:xfrm>
            <a:off x="429096" y="3140157"/>
            <a:ext cx="2954771" cy="11566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11CCC2E5-B827-8C81-54D4-97B8408D29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4" y="1856249"/>
            <a:ext cx="3074815" cy="129196"/>
          </a:xfrm>
          <a:prstGeom prst="rect">
            <a:avLst/>
          </a:prstGeom>
        </p:spPr>
      </p:pic>
      <p:pic>
        <p:nvPicPr>
          <p:cNvPr id="9" name="図 8">
            <a:extLst>
              <a:ext uri="{FF2B5EF4-FFF2-40B4-BE49-F238E27FC236}">
                <a16:creationId xmlns:a16="http://schemas.microsoft.com/office/drawing/2014/main" id="{6B17DEEC-BEA1-3EA9-1B3F-2FC4ACA44013}"/>
              </a:ext>
            </a:extLst>
          </p:cNvPr>
          <p:cNvPicPr>
            <a:picLocks noChangeAspect="1"/>
          </p:cNvPicPr>
          <p:nvPr/>
        </p:nvPicPr>
        <p:blipFill rotWithShape="1">
          <a:blip r:embed="rId5"/>
          <a:srcRect t="2" b="-14607"/>
          <a:stretch/>
        </p:blipFill>
        <p:spPr>
          <a:xfrm rot="10800000" flipV="1">
            <a:off x="7020272" y="2042181"/>
            <a:ext cx="720080" cy="115304"/>
          </a:xfrm>
          <a:prstGeom prst="rect">
            <a:avLst/>
          </a:prstGeom>
        </p:spPr>
      </p:pic>
    </p:spTree>
    <p:extLst>
      <p:ext uri="{BB962C8B-B14F-4D97-AF65-F5344CB8AC3E}">
        <p14:creationId xmlns:p14="http://schemas.microsoft.com/office/powerpoint/2010/main" val="341178816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5EDA-1F38-7475-C89D-06C97A98DD8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BD6475-0BDF-CFB6-DC9D-6BDF6B7D14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317960FD-7DD4-B396-A293-DF861F1E7AC9}"/>
              </a:ext>
            </a:extLst>
          </p:cNvPr>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電債オプション</a:t>
            </a:r>
            <a:r>
              <a:rPr lang="en-US" altLang="ja-JP" sz="2400" dirty="0">
                <a:latin typeface="+mn-ea"/>
              </a:rPr>
              <a:t> </a:t>
            </a:r>
            <a:r>
              <a:rPr lang="ja-JP" altLang="en-US" sz="2400" dirty="0">
                <a:latin typeface="+mn-ea"/>
              </a:rPr>
              <a:t>機能改善</a:t>
            </a:r>
            <a:r>
              <a:rPr lang="ja-JP" altLang="en-US" sz="1800" dirty="0">
                <a:latin typeface="+mn-ea"/>
              </a:rPr>
              <a:t>　 </a:t>
            </a:r>
            <a:br>
              <a:rPr lang="en-US" altLang="ja-JP" sz="2800" dirty="0"/>
            </a:br>
            <a:r>
              <a:rPr lang="ja-JP" altLang="en-US" sz="1800" dirty="0"/>
              <a:t>３．支払データ取込時承認処理選択</a:t>
            </a:r>
            <a:endParaRPr kumimoji="1" lang="ja-JP" altLang="en-US" dirty="0"/>
          </a:p>
        </p:txBody>
      </p:sp>
      <p:sp>
        <p:nvSpPr>
          <p:cNvPr id="5" name="フッター プレースホルダー 4">
            <a:extLst>
              <a:ext uri="{FF2B5EF4-FFF2-40B4-BE49-F238E27FC236}">
                <a16:creationId xmlns:a16="http://schemas.microsoft.com/office/drawing/2014/main" id="{513B82B4-EE4B-38B9-476D-B2EEDCD75EE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7" name="テキスト プレースホルダー 2">
            <a:extLst>
              <a:ext uri="{FF2B5EF4-FFF2-40B4-BE49-F238E27FC236}">
                <a16:creationId xmlns:a16="http://schemas.microsoft.com/office/drawing/2014/main" id="{7CAF0230-454C-E609-B6EF-ACB307843803}"/>
              </a:ext>
            </a:extLst>
          </p:cNvPr>
          <p:cNvSpPr>
            <a:spLocks noGrp="1"/>
          </p:cNvSpPr>
          <p:nvPr>
            <p:ph type="body" sz="quarter" idx="14"/>
          </p:nvPr>
        </p:nvSpPr>
        <p:spPr>
          <a:xfrm>
            <a:off x="373112" y="2297947"/>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marL="177800" lvl="0">
              <a:lnSpc>
                <a:spcPts val="1900"/>
              </a:lnSpc>
              <a:buClr>
                <a:srgbClr val="F9BE00"/>
              </a:buClr>
            </a:pPr>
            <a:r>
              <a:rPr lang="ja-JP" altLang="en-US" dirty="0">
                <a:solidFill>
                  <a:prstClr val="black"/>
                </a:solidFill>
              </a:rPr>
              <a:t>従来は、電債オプションで承認を行う場合には、</a:t>
            </a:r>
            <a:endParaRPr lang="en-US" altLang="ja-JP" dirty="0">
              <a:solidFill>
                <a:prstClr val="black"/>
              </a:solidFill>
            </a:endParaRPr>
          </a:p>
          <a:p>
            <a:pPr marL="177800" lvl="0">
              <a:lnSpc>
                <a:spcPts val="1900"/>
              </a:lnSpc>
              <a:buClr>
                <a:srgbClr val="F9BE00"/>
              </a:buClr>
            </a:pPr>
            <a:r>
              <a:rPr lang="en-US" altLang="ja-JP" dirty="0">
                <a:solidFill>
                  <a:prstClr val="black"/>
                </a:solidFill>
              </a:rPr>
              <a:t>NX</a:t>
            </a:r>
            <a:r>
              <a:rPr lang="ja-JP" altLang="en-US" dirty="0">
                <a:solidFill>
                  <a:prstClr val="black"/>
                </a:solidFill>
              </a:rPr>
              <a:t>支払管理から取り込む支払確定もしくは支払仕訳作成済みのデータも承認処理の対象でした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633F7E8F-0686-2244-4A7D-7CF16EB3AE2A}"/>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機能概要</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電債オプションで承認処理を行う設定としていた場合でも、</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NX</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支払管理からの電子記録債務の取込データに関してのみ承認処理の対象外とすることが可能に</a:t>
            </a:r>
            <a:r>
              <a:rPr lang="ja-JP" altLang="en-US" dirty="0">
                <a:solidFill>
                  <a:prstClr val="black"/>
                </a:solidFill>
                <a:latin typeface="メイリオ"/>
                <a:ea typeface="メイリオ"/>
              </a:rPr>
              <a:t>なりました</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 name="テキスト プレースホルダー 2">
            <a:extLst>
              <a:ext uri="{FF2B5EF4-FFF2-40B4-BE49-F238E27FC236}">
                <a16:creationId xmlns:a16="http://schemas.microsoft.com/office/drawing/2014/main" id="{60FBE975-AE62-C322-64DA-9ED554BDCBE3}"/>
              </a:ext>
            </a:extLst>
          </p:cNvPr>
          <p:cNvSpPr txBox="1">
            <a:spLocks/>
          </p:cNvSpPr>
          <p:nvPr/>
        </p:nvSpPr>
        <p:spPr>
          <a:xfrm>
            <a:off x="373112" y="3707698"/>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効果</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NX</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支払管理から取り込む確定データに関して、</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承認処理の対象外とすることで承認処理を効率化することが可能となります</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8080106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sz="1800" dirty="0" err="1"/>
              <a:t>Navio</a:t>
            </a:r>
            <a:r>
              <a:rPr lang="ja-JP" altLang="en-US" sz="1800" dirty="0"/>
              <a:t>外貨建支払機能 </a:t>
            </a:r>
            <a:r>
              <a:rPr lang="en-US" altLang="ja-JP" sz="1800" dirty="0"/>
              <a:t>for SuperStream-NX</a:t>
            </a:r>
            <a:r>
              <a:rPr lang="ja-JP" altLang="en-US" sz="1800" dirty="0"/>
              <a:t> </a:t>
            </a:r>
            <a:endParaRPr lang="en-US" altLang="ja-JP" dirty="0"/>
          </a:p>
          <a:p>
            <a:pPr>
              <a:lnSpc>
                <a:spcPct val="150000"/>
              </a:lnSpc>
              <a:spcAft>
                <a:spcPts val="400"/>
              </a:spcAft>
            </a:pPr>
            <a:r>
              <a:rPr lang="en-US" altLang="ja-JP" sz="1600" dirty="0">
                <a:solidFill>
                  <a:schemeClr val="accent1"/>
                </a:solidFill>
              </a:rPr>
              <a:t>01</a:t>
            </a:r>
          </a:p>
          <a:p>
            <a:pPr>
              <a:lnSpc>
                <a:spcPct val="150000"/>
              </a:lnSpc>
              <a:spcAft>
                <a:spcPts val="400"/>
              </a:spcAft>
            </a:pPr>
            <a:r>
              <a:rPr lang="en-US" altLang="ja-JP" sz="1200" dirty="0"/>
              <a:t>–ISO20022</a:t>
            </a:r>
            <a:r>
              <a:rPr lang="ja-JP" altLang="en-US" sz="1200" dirty="0"/>
              <a:t>対応</a:t>
            </a:r>
            <a:r>
              <a:rPr lang="en-US" altLang="ja-JP" sz="1200" dirty="0"/>
              <a:t>–</a:t>
            </a:r>
          </a:p>
          <a:p>
            <a:pPr>
              <a:lnSpc>
                <a:spcPct val="150000"/>
              </a:lnSpc>
              <a:spcAft>
                <a:spcPts val="400"/>
              </a:spcAft>
            </a:pPr>
            <a:r>
              <a:rPr lang="ja-JP" altLang="en-US" sz="1200" dirty="0"/>
              <a:t>　</a:t>
            </a:r>
            <a:r>
              <a:rPr lang="ja-JP" altLang="en-US" sz="1200" dirty="0">
                <a:solidFill>
                  <a:srgbClr val="92D050"/>
                </a:solidFill>
              </a:rPr>
              <a:t>　</a:t>
            </a:r>
            <a:endParaRPr lang="en-US" altLang="ja-JP" sz="1200" dirty="0">
              <a:solidFill>
                <a:srgbClr val="92D050"/>
              </a:solidFill>
            </a:endParaRPr>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r>
              <a:rPr lang="ja-JP" altLang="en-US" sz="1200" dirty="0"/>
              <a:t>　</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5692354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white"/>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タイトル 4"/>
          <p:cNvSpPr>
            <a:spLocks noGrp="1"/>
          </p:cNvSpPr>
          <p:nvPr>
            <p:ph type="title"/>
          </p:nvPr>
        </p:nvSpPr>
        <p:spPr/>
        <p:txBody>
          <a:bodyPr/>
          <a:lstStyle/>
          <a:p>
            <a:pPr>
              <a:spcAft>
                <a:spcPts val="1000"/>
              </a:spcAft>
            </a:pPr>
            <a:r>
              <a:rPr kumimoji="1" lang="en-US" altLang="ja-JP" sz="1800" dirty="0">
                <a:solidFill>
                  <a:schemeClr val="accent1"/>
                </a:solidFill>
              </a:rPr>
              <a:t>01</a:t>
            </a:r>
            <a:r>
              <a:rPr kumimoji="1" lang="en-US" altLang="ja-JP" sz="1800" dirty="0"/>
              <a:t> </a:t>
            </a:r>
            <a:r>
              <a:rPr kumimoji="1" lang="en-US" altLang="zh-TW" sz="1800" dirty="0" err="1"/>
              <a:t>Navio</a:t>
            </a:r>
            <a:r>
              <a:rPr kumimoji="1" lang="zh-TW" altLang="en-US" sz="1800" dirty="0"/>
              <a:t>外貨建支払機能 </a:t>
            </a:r>
            <a:r>
              <a:rPr kumimoji="1" lang="en-US" altLang="zh-TW" sz="1800" dirty="0"/>
              <a:t>for SuperStream-NX</a:t>
            </a:r>
            <a:r>
              <a:rPr kumimoji="1" lang="zh-TW" altLang="en-US" sz="1800" dirty="0"/>
              <a:t> </a:t>
            </a:r>
            <a:br>
              <a:rPr lang="en-US" altLang="ja-JP" dirty="0"/>
            </a:br>
            <a:r>
              <a:rPr lang="en-US" altLang="ja-JP" dirty="0"/>
              <a:t>ISO20022</a:t>
            </a:r>
            <a:r>
              <a:rPr lang="ja-JP" altLang="en-US" dirty="0"/>
              <a:t>対応</a:t>
            </a:r>
            <a:endParaRPr kumimoji="1" lang="ja-JP" altLang="en-US" dirty="0"/>
          </a:p>
        </p:txBody>
      </p:sp>
    </p:spTree>
    <p:extLst>
      <p:ext uri="{BB962C8B-B14F-4D97-AF65-F5344CB8AC3E}">
        <p14:creationId xmlns:p14="http://schemas.microsoft.com/office/powerpoint/2010/main" val="23272194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544616" cy="4275460"/>
          </a:xfrm>
        </p:spPr>
        <p:txBody>
          <a:bodyPr/>
          <a:lstStyle/>
          <a:p>
            <a:pPr>
              <a:lnSpc>
                <a:spcPct val="150000"/>
              </a:lnSpc>
              <a:spcAft>
                <a:spcPts val="400"/>
              </a:spcAft>
            </a:pPr>
            <a:r>
              <a:rPr lang="en-US" altLang="ja-JP" dirty="0" err="1"/>
              <a:t>Navio</a:t>
            </a:r>
            <a:r>
              <a:rPr lang="ja-JP" altLang="en-US" dirty="0"/>
              <a:t>外貨建支払機能 </a:t>
            </a:r>
            <a:r>
              <a:rPr lang="en-US" altLang="ja-JP" dirty="0"/>
              <a:t>for SuperStream-NX</a:t>
            </a:r>
          </a:p>
          <a:p>
            <a:pPr>
              <a:lnSpc>
                <a:spcPct val="150000"/>
              </a:lnSpc>
              <a:spcAft>
                <a:spcPts val="400"/>
              </a:spcAft>
            </a:pPr>
            <a:r>
              <a:rPr lang="en-US" altLang="ja-JP" sz="1200" dirty="0"/>
              <a:t>ISO20022</a:t>
            </a:r>
            <a:r>
              <a:rPr lang="ja-JP" altLang="en-US" sz="1200" dirty="0"/>
              <a:t>対応</a:t>
            </a:r>
            <a:endParaRPr lang="en-US" altLang="ja-JP" sz="1200" dirty="0"/>
          </a:p>
          <a:p>
            <a:pPr>
              <a:lnSpc>
                <a:spcPct val="150000"/>
              </a:lnSpc>
              <a:spcAft>
                <a:spcPts val="400"/>
              </a:spcAft>
            </a:pPr>
            <a:r>
              <a:rPr lang="ja-JP" altLang="en-US" sz="1200" dirty="0"/>
              <a:t>　１．外国送金の国際基準フォーマット化</a:t>
            </a:r>
            <a:endParaRPr lang="en-US" altLang="ja-JP" sz="1200" dirty="0"/>
          </a:p>
          <a:p>
            <a:pPr>
              <a:lnSpc>
                <a:spcPct val="150000"/>
              </a:lnSpc>
              <a:spcAft>
                <a:spcPts val="400"/>
              </a:spcAft>
            </a:pPr>
            <a:r>
              <a:rPr lang="ja-JP" altLang="en-US" sz="1200" dirty="0"/>
              <a:t>　２．取引銀行マスタ</a:t>
            </a:r>
            <a:endParaRPr lang="en-US" altLang="ja-JP" sz="1200" dirty="0"/>
          </a:p>
          <a:p>
            <a:pPr>
              <a:lnSpc>
                <a:spcPct val="150000"/>
              </a:lnSpc>
              <a:spcAft>
                <a:spcPts val="400"/>
              </a:spcAft>
            </a:pPr>
            <a:r>
              <a:rPr lang="ja-JP" altLang="en-US" sz="1200" dirty="0"/>
              <a:t>　３．支払先送金情報マスタ</a:t>
            </a:r>
            <a:endParaRPr lang="en-US" altLang="ja-JP" sz="1200" dirty="0"/>
          </a:p>
          <a:p>
            <a:pPr>
              <a:lnSpc>
                <a:spcPct val="150000"/>
              </a:lnSpc>
              <a:spcAft>
                <a:spcPts val="400"/>
              </a:spcAft>
            </a:pPr>
            <a:r>
              <a:rPr lang="ja-JP" altLang="en-US" sz="1200" dirty="0"/>
              <a:t>　４．外国送金依頼データ作成</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endParaRPr lang="en-US" altLang="ja-JP" sz="1200" b="1" dirty="0">
              <a:solidFill>
                <a:schemeClr val="accent3">
                  <a:lumMod val="75000"/>
                </a:schemeClr>
              </a:solidFill>
            </a:endParaRPr>
          </a:p>
          <a:p>
            <a:endParaRPr lang="en-US" altLang="ja-JP" sz="1200" dirty="0">
              <a:solidFill>
                <a:schemeClr val="accent3">
                  <a:lumMod val="75000"/>
                </a:schemeClr>
              </a:solidFill>
            </a:endParaRPr>
          </a:p>
          <a:p>
            <a:endParaRPr lang="en-US" altLang="ja-JP" sz="1200" b="1" dirty="0">
              <a:solidFill>
                <a:schemeClr val="accent3">
                  <a:lumMod val="75000"/>
                </a:schemeClr>
              </a:solidFill>
            </a:endParaRPr>
          </a:p>
          <a:p>
            <a:endParaRPr lang="en-US" altLang="ja-JP" sz="1200" dirty="0">
              <a:solidFill>
                <a:schemeClr val="accent3">
                  <a:lumMod val="75000"/>
                </a:schemeClr>
              </a:solidFill>
            </a:endParaRPr>
          </a:p>
          <a:p>
            <a:endParaRPr lang="en-US" altLang="ja-JP" sz="1200" b="1" dirty="0">
              <a:solidFill>
                <a:schemeClr val="accent3">
                  <a:lumMod val="75000"/>
                </a:schemeClr>
              </a:solidFill>
            </a:endParaRPr>
          </a:p>
          <a:p>
            <a:r>
              <a:rPr lang="en-US" altLang="ja-JP" sz="1200" b="1" dirty="0">
                <a:solidFill>
                  <a:schemeClr val="accent3">
                    <a:lumMod val="75000"/>
                  </a:schemeClr>
                </a:solidFill>
              </a:rPr>
              <a:t>2024</a:t>
            </a:r>
            <a:r>
              <a:rPr lang="ja-JP" altLang="en-US" sz="1200" b="1" dirty="0">
                <a:solidFill>
                  <a:schemeClr val="accent3">
                    <a:lumMod val="75000"/>
                  </a:schemeClr>
                </a:solidFill>
              </a:rPr>
              <a:t>年版</a:t>
            </a:r>
            <a:r>
              <a:rPr lang="en-US" altLang="ja-JP" sz="1200" b="1" dirty="0">
                <a:solidFill>
                  <a:schemeClr val="accent3">
                    <a:lumMod val="75000"/>
                  </a:schemeClr>
                </a:solidFill>
              </a:rPr>
              <a:t>NX</a:t>
            </a:r>
            <a:r>
              <a:rPr lang="ja-JP" altLang="en-US" sz="1200" b="1" dirty="0">
                <a:solidFill>
                  <a:schemeClr val="accent3">
                    <a:lumMod val="75000"/>
                  </a:schemeClr>
                </a:solidFill>
              </a:rPr>
              <a:t>の</a:t>
            </a:r>
            <a:r>
              <a:rPr lang="en-US" altLang="ja-JP" sz="1200" b="1" dirty="0">
                <a:solidFill>
                  <a:schemeClr val="accent3">
                    <a:lumMod val="75000"/>
                  </a:schemeClr>
                </a:solidFill>
              </a:rPr>
              <a:t>ISO20022</a:t>
            </a:r>
            <a:r>
              <a:rPr lang="ja-JP" altLang="en-US" sz="1200" b="1" dirty="0">
                <a:solidFill>
                  <a:schemeClr val="accent3">
                    <a:lumMod val="75000"/>
                  </a:schemeClr>
                </a:solidFill>
              </a:rPr>
              <a:t>対応は</a:t>
            </a:r>
            <a:r>
              <a:rPr lang="en-US" altLang="ja-JP" sz="1200" b="1" dirty="0">
                <a:solidFill>
                  <a:schemeClr val="accent3">
                    <a:lumMod val="75000"/>
                  </a:schemeClr>
                </a:solidFill>
              </a:rPr>
              <a:t>7</a:t>
            </a:r>
            <a:r>
              <a:rPr lang="ja-JP" altLang="en-US" sz="1200" b="1" dirty="0">
                <a:solidFill>
                  <a:schemeClr val="accent3">
                    <a:lumMod val="75000"/>
                  </a:schemeClr>
                </a:solidFill>
              </a:rPr>
              <a:t>月、</a:t>
            </a:r>
            <a:r>
              <a:rPr lang="en-US" altLang="ja-JP" sz="1200" b="1" dirty="0">
                <a:solidFill>
                  <a:schemeClr val="accent3">
                    <a:lumMod val="75000"/>
                  </a:schemeClr>
                </a:solidFill>
              </a:rPr>
              <a:t>2025</a:t>
            </a:r>
            <a:r>
              <a:rPr lang="ja-JP" altLang="en-US" sz="1200" b="1" dirty="0">
                <a:solidFill>
                  <a:schemeClr val="accent3">
                    <a:lumMod val="75000"/>
                  </a:schemeClr>
                </a:solidFill>
              </a:rPr>
              <a:t>年版は</a:t>
            </a:r>
            <a:r>
              <a:rPr lang="en-US" altLang="ja-JP" sz="1200" b="1" dirty="0">
                <a:solidFill>
                  <a:schemeClr val="accent3">
                    <a:lumMod val="75000"/>
                  </a:schemeClr>
                </a:solidFill>
              </a:rPr>
              <a:t>8</a:t>
            </a:r>
            <a:r>
              <a:rPr lang="ja-JP" altLang="en-US" sz="1200" b="1" dirty="0">
                <a:solidFill>
                  <a:schemeClr val="accent3">
                    <a:lumMod val="75000"/>
                  </a:schemeClr>
                </a:solidFill>
              </a:rPr>
              <a:t>月提供予定</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
        <p:nvSpPr>
          <p:cNvPr id="3" name="角丸四角形 8">
            <a:extLst>
              <a:ext uri="{FF2B5EF4-FFF2-40B4-BE49-F238E27FC236}">
                <a16:creationId xmlns:a16="http://schemas.microsoft.com/office/drawing/2014/main" id="{C030EBC9-ED0E-1F99-7B04-C4633C020DA4}"/>
              </a:ext>
            </a:extLst>
          </p:cNvPr>
          <p:cNvSpPr/>
          <p:nvPr/>
        </p:nvSpPr>
        <p:spPr>
          <a:xfrm>
            <a:off x="3317012" y="4299942"/>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Tree>
    <p:extLst>
      <p:ext uri="{BB962C8B-B14F-4D97-AF65-F5344CB8AC3E}">
        <p14:creationId xmlns:p14="http://schemas.microsoft.com/office/powerpoint/2010/main" val="37871196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105</a:t>
            </a:fld>
            <a:endParaRPr kumimoji="1" lang="ja-JP" altLang="en-US" dirty="0"/>
          </a:p>
        </p:txBody>
      </p:sp>
      <p:sp>
        <p:nvSpPr>
          <p:cNvPr id="4" name="タイトル 3"/>
          <p:cNvSpPr>
            <a:spLocks noGrp="1"/>
          </p:cNvSpPr>
          <p:nvPr>
            <p:ph type="title"/>
          </p:nvPr>
        </p:nvSpPr>
        <p:spPr>
          <a:xfrm>
            <a:off x="358775" y="267494"/>
            <a:ext cx="8065225" cy="584267"/>
          </a:xfrm>
        </p:spPr>
        <p:txBody>
          <a:bodyPr/>
          <a:lstStyle/>
          <a:p>
            <a:r>
              <a:rPr lang="en-US" altLang="ja-JP" sz="2000" dirty="0" err="1">
                <a:latin typeface="+mn-ea"/>
              </a:rPr>
              <a:t>Navio</a:t>
            </a:r>
            <a:r>
              <a:rPr lang="ja-JP" altLang="en-US" sz="2000" dirty="0">
                <a:latin typeface="+mn-ea"/>
              </a:rPr>
              <a:t>外貨建支払機能 </a:t>
            </a:r>
            <a:r>
              <a:rPr lang="en-US" altLang="ja-JP" sz="2000" dirty="0">
                <a:latin typeface="+mn-ea"/>
              </a:rPr>
              <a:t>for SuperStream-NX</a:t>
            </a:r>
            <a:r>
              <a:rPr lang="ja-JP" altLang="en-US" sz="2000" dirty="0">
                <a:latin typeface="+mn-ea"/>
              </a:rPr>
              <a:t>　</a:t>
            </a:r>
            <a:r>
              <a:rPr lang="en-US" altLang="ja-JP" sz="1600" dirty="0">
                <a:latin typeface="+mn-ea"/>
              </a:rPr>
              <a:t>ISO20022</a:t>
            </a:r>
            <a:r>
              <a:rPr lang="ja-JP" altLang="en-US" sz="1600" dirty="0">
                <a:latin typeface="+mn-ea"/>
              </a:rPr>
              <a:t>対応　 </a:t>
            </a:r>
            <a:br>
              <a:rPr lang="en-US" altLang="ja-JP" sz="2800" dirty="0"/>
            </a:br>
            <a:r>
              <a:rPr lang="ja-JP" altLang="en-US" sz="1800" dirty="0"/>
              <a:t>１．外国送金の国際基準フォーマット化</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8775" y="2257200"/>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現在利用されている外国送金フォーマット（</a:t>
            </a:r>
            <a:r>
              <a:rPr lang="en-US" altLang="ja-JP" dirty="0">
                <a:solidFill>
                  <a:prstClr val="black"/>
                </a:solidFill>
              </a:rPr>
              <a:t>MT</a:t>
            </a:r>
            <a:r>
              <a:rPr lang="ja-JP" altLang="en-US" dirty="0">
                <a:solidFill>
                  <a:prstClr val="black"/>
                </a:solidFill>
              </a:rPr>
              <a:t>フォーマット）は、</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2025</a:t>
            </a:r>
            <a:r>
              <a:rPr lang="ja-JP" altLang="en-US" dirty="0">
                <a:solidFill>
                  <a:prstClr val="black"/>
                </a:solidFill>
              </a:rPr>
              <a:t>年</a:t>
            </a:r>
            <a:r>
              <a:rPr lang="en-US" altLang="ja-JP" dirty="0">
                <a:solidFill>
                  <a:prstClr val="black"/>
                </a:solidFill>
              </a:rPr>
              <a:t>11</a:t>
            </a:r>
            <a:r>
              <a:rPr lang="ja-JP" altLang="en-US" dirty="0">
                <a:solidFill>
                  <a:prstClr val="black"/>
                </a:solidFill>
              </a:rPr>
              <a:t>月までに国際標準フォーマット（</a:t>
            </a:r>
            <a:r>
              <a:rPr lang="en-US" altLang="ja-JP" dirty="0">
                <a:solidFill>
                  <a:prstClr val="black"/>
                </a:solidFill>
              </a:rPr>
              <a:t>ISO20022</a:t>
            </a:r>
            <a:r>
              <a:rPr lang="ja-JP" altLang="en-US" dirty="0">
                <a:solidFill>
                  <a:prstClr val="black"/>
                </a:solidFill>
              </a:rPr>
              <a:t>書式）へ切替えることが制度上求められています</a:t>
            </a:r>
            <a:endParaRPr lang="en-US" altLang="ja-JP" sz="1100"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外国送金データ作成に国際標準フォーマット（</a:t>
            </a:r>
            <a:r>
              <a:rPr lang="en-US" altLang="ja-JP" dirty="0">
                <a:solidFill>
                  <a:prstClr val="black"/>
                </a:solidFill>
              </a:rPr>
              <a:t>ISO20022</a:t>
            </a:r>
            <a:r>
              <a:rPr lang="ja-JP" altLang="en-US" dirty="0">
                <a:solidFill>
                  <a:prstClr val="black"/>
                </a:solidFill>
              </a:rPr>
              <a:t>書式）での出力機能を追加します</a:t>
            </a:r>
            <a:endParaRPr lang="en-US" altLang="ja-JP" sz="1100" dirty="0">
              <a:solidFill>
                <a:prstClr val="black"/>
              </a:solidFill>
            </a:endParaRPr>
          </a:p>
          <a:p>
            <a:pPr>
              <a:lnSpc>
                <a:spcPts val="1900"/>
              </a:lnSpc>
              <a:buClr>
                <a:srgbClr val="F9BE00"/>
              </a:buClr>
            </a:pPr>
            <a:r>
              <a:rPr lang="ja-JP" altLang="en-US" dirty="0">
                <a:solidFill>
                  <a:prstClr val="black"/>
                </a:solidFill>
              </a:rPr>
              <a:t>　追加フォーマット：みずほ銀行用</a:t>
            </a:r>
            <a:r>
              <a:rPr lang="en-US" altLang="ja-JP" dirty="0">
                <a:solidFill>
                  <a:prstClr val="black"/>
                </a:solidFill>
              </a:rPr>
              <a:t>XML</a:t>
            </a:r>
            <a:r>
              <a:rPr lang="ja-JP" altLang="en-US" dirty="0">
                <a:solidFill>
                  <a:prstClr val="black"/>
                </a:solidFill>
              </a:rPr>
              <a:t>、三菱</a:t>
            </a:r>
            <a:r>
              <a:rPr lang="en-US" altLang="ja-JP" dirty="0">
                <a:solidFill>
                  <a:prstClr val="black"/>
                </a:solidFill>
              </a:rPr>
              <a:t>UFJ</a:t>
            </a:r>
            <a:r>
              <a:rPr lang="ja-JP" altLang="en-US" dirty="0">
                <a:solidFill>
                  <a:prstClr val="black"/>
                </a:solidFill>
              </a:rPr>
              <a:t>銀行用</a:t>
            </a:r>
            <a:r>
              <a:rPr lang="en-US" altLang="ja-JP" dirty="0">
                <a:solidFill>
                  <a:prstClr val="black"/>
                </a:solidFill>
              </a:rPr>
              <a:t>XML</a:t>
            </a:r>
            <a:r>
              <a:rPr lang="ja-JP" altLang="en-US" dirty="0">
                <a:solidFill>
                  <a:prstClr val="black"/>
                </a:solidFill>
              </a:rPr>
              <a:t>、三井住友銀行用</a:t>
            </a:r>
            <a:r>
              <a:rPr lang="en-US" altLang="ja-JP" dirty="0">
                <a:solidFill>
                  <a:prstClr val="black"/>
                </a:solidFill>
              </a:rPr>
              <a:t>XML</a:t>
            </a:r>
            <a:endParaRPr lang="en-US" altLang="ja-JP" sz="1100" dirty="0">
              <a:solidFill>
                <a:prstClr val="black"/>
              </a:solidFill>
            </a:endParaRPr>
          </a:p>
        </p:txBody>
      </p:sp>
      <p:sp>
        <p:nvSpPr>
          <p:cNvPr id="6" name="テキスト プレースホルダー 2">
            <a:extLst>
              <a:ext uri="{FF2B5EF4-FFF2-40B4-BE49-F238E27FC236}">
                <a16:creationId xmlns:a16="http://schemas.microsoft.com/office/drawing/2014/main" id="{867CA4CA-390D-2A52-C937-BB530BF9481E}"/>
              </a:ext>
            </a:extLst>
          </p:cNvPr>
          <p:cNvSpPr txBox="1">
            <a:spLocks/>
          </p:cNvSpPr>
          <p:nvPr/>
        </p:nvSpPr>
        <p:spPr>
          <a:xfrm>
            <a:off x="358018" y="3558600"/>
            <a:ext cx="8426450"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送金指示から受取人への情報伝達まで、金融取引の全プロセスで共通のデータフォーマットを使用できます</a:t>
            </a:r>
          </a:p>
          <a:p>
            <a:pPr>
              <a:lnSpc>
                <a:spcPts val="1900"/>
              </a:lnSpc>
              <a:buClr>
                <a:srgbClr val="F9BE00"/>
              </a:buClr>
            </a:pPr>
            <a:r>
              <a:rPr lang="ja-JP" altLang="en-US" dirty="0">
                <a:solidFill>
                  <a:prstClr val="black"/>
                </a:solidFill>
              </a:rPr>
              <a:t>　国ごとに異なっていた現行フォーマットと比べ、決済処理の迅速化が可能となります</a:t>
            </a:r>
          </a:p>
          <a:p>
            <a:pPr>
              <a:lnSpc>
                <a:spcPts val="1900"/>
              </a:lnSpc>
              <a:buClr>
                <a:srgbClr val="F9BE00"/>
              </a:buClr>
            </a:pPr>
            <a:r>
              <a:rPr lang="ja-JP" altLang="en-US" dirty="0">
                <a:solidFill>
                  <a:prstClr val="black"/>
                </a:solidFill>
              </a:rPr>
              <a:t>　送金に関わる項目や文字数も拡充されるため、マネーロンダリング対策にも寄与することができます﻿﻿</a:t>
            </a:r>
          </a:p>
          <a:p>
            <a:pPr>
              <a:lnSpc>
                <a:spcPts val="1900"/>
              </a:lnSpc>
              <a:buClr>
                <a:srgbClr val="F9BE00"/>
              </a:buClr>
            </a:pPr>
            <a:endParaRPr lang="en-US" altLang="ja-JP" sz="1100" dirty="0">
              <a:solidFill>
                <a:prstClr val="black"/>
              </a:solidFill>
            </a:endParaRPr>
          </a:p>
        </p:txBody>
      </p:sp>
    </p:spTree>
    <p:extLst>
      <p:ext uri="{BB962C8B-B14F-4D97-AF65-F5344CB8AC3E}">
        <p14:creationId xmlns:p14="http://schemas.microsoft.com/office/powerpoint/2010/main" val="15746432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065225" cy="584267"/>
          </a:xfrm>
        </p:spPr>
        <p:txBody>
          <a:bodyPr/>
          <a:lstStyle/>
          <a:p>
            <a:r>
              <a:rPr kumimoji="1" lang="en-US" altLang="ja-JP" sz="2000" b="1" i="0" u="none" strike="noStrike" kern="1200" cap="none" spc="0" normalizeH="0" baseline="0" noProof="0" dirty="0" err="1">
                <a:ln>
                  <a:noFill/>
                </a:ln>
                <a:solidFill>
                  <a:srgbClr val="008CCF"/>
                </a:solidFill>
                <a:effectLst/>
                <a:uLnTx/>
                <a:uFillTx/>
                <a:latin typeface="メイリオ"/>
                <a:ea typeface="メイリオ"/>
                <a:cs typeface="+mj-cs"/>
              </a:rPr>
              <a:t>Navio</a:t>
            </a:r>
            <a:r>
              <a:rPr kumimoji="1" lang="ja-JP" altLang="en-US" sz="2000" b="1" i="0" u="none" strike="noStrike" kern="1200" cap="none" spc="0" normalizeH="0" baseline="0" noProof="0" dirty="0">
                <a:ln>
                  <a:noFill/>
                </a:ln>
                <a:solidFill>
                  <a:srgbClr val="008CCF"/>
                </a:solidFill>
                <a:effectLst/>
                <a:uLnTx/>
                <a:uFillTx/>
                <a:latin typeface="メイリオ"/>
                <a:ea typeface="メイリオ"/>
                <a:cs typeface="+mj-cs"/>
              </a:rPr>
              <a:t>外貨建支払機能 </a:t>
            </a:r>
            <a:r>
              <a:rPr kumimoji="1" lang="en-US" altLang="ja-JP" sz="2000" b="1" i="0" u="none" strike="noStrike" kern="1200" cap="none" spc="0" normalizeH="0" baseline="0" noProof="0" dirty="0">
                <a:ln>
                  <a:noFill/>
                </a:ln>
                <a:solidFill>
                  <a:srgbClr val="008CCF"/>
                </a:solidFill>
                <a:effectLst/>
                <a:uLnTx/>
                <a:uFillTx/>
                <a:latin typeface="メイリオ"/>
                <a:ea typeface="メイリオ"/>
                <a:cs typeface="+mj-cs"/>
              </a:rPr>
              <a:t>for SuperStream-NX</a:t>
            </a:r>
            <a:r>
              <a:rPr kumimoji="1" lang="ja-JP" altLang="en-US" sz="2000" b="1" i="0" u="none" strike="noStrike" kern="1200" cap="none" spc="0" normalizeH="0" baseline="0" noProof="0" dirty="0">
                <a:ln>
                  <a:noFill/>
                </a:ln>
                <a:solidFill>
                  <a:srgbClr val="008CCF"/>
                </a:solidFill>
                <a:effectLst/>
                <a:uLnTx/>
                <a:uFillTx/>
                <a:latin typeface="メイリオ"/>
                <a:ea typeface="メイリオ"/>
                <a:cs typeface="+mj-cs"/>
              </a:rPr>
              <a:t>　</a:t>
            </a:r>
            <a: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t>ISO20022</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対応　</a:t>
            </a:r>
            <a:br>
              <a:rPr lang="en-US" altLang="ja-JP" sz="2800" dirty="0"/>
            </a:br>
            <a:r>
              <a:rPr lang="ja-JP" altLang="en-US" sz="1800" dirty="0"/>
              <a:t>２．取引銀行マスタ　</a:t>
            </a:r>
            <a:endParaRPr kumimoji="1" lang="ja-JP" altLang="en-US" dirty="0"/>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24" name="テキスト プレースホルダー 2"/>
          <p:cNvSpPr txBox="1">
            <a:spLocks/>
          </p:cNvSpPr>
          <p:nvPr/>
        </p:nvSpPr>
        <p:spPr>
          <a:xfrm>
            <a:off x="5472100" y="1667515"/>
            <a:ext cx="3131900" cy="187634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・追加機能</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外国送金データファイル形式を追加</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みずほ銀行</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XML e-B/S</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みずほ銀行</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XML ADP</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三菱</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UFJ</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銀行</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XML</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三井住友銀行</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XML e-T/S</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　　三井住友銀行</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XML ADP</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　</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4" name="テキスト プレースホルダー 2"/>
          <p:cNvSpPr txBox="1">
            <a:spLocks/>
          </p:cNvSpPr>
          <p:nvPr/>
        </p:nvSpPr>
        <p:spPr>
          <a:xfrm>
            <a:off x="358775" y="835896"/>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取引銀行マスタ</a:t>
            </a:r>
            <a:endParaRPr kumimoji="1" lang="en-US" altLang="ja-JP" sz="1000" b="1" i="0" u="sng" strike="noStrike" kern="1200" cap="none" spc="0" normalizeH="0" baseline="0" noProof="0" dirty="0">
              <a:ln>
                <a:noFill/>
              </a:ln>
              <a:solidFill>
                <a:prstClr val="black"/>
              </a:solidFill>
              <a:effectLst/>
              <a:uLnTx/>
              <a:uFillTx/>
              <a:latin typeface="メイリオ"/>
              <a:ea typeface="メイリオ"/>
              <a:cs typeface="+mn-cs"/>
            </a:endParaRPr>
          </a:p>
        </p:txBody>
      </p:sp>
      <p:pic>
        <p:nvPicPr>
          <p:cNvPr id="9" name="図 8">
            <a:extLst>
              <a:ext uri="{FF2B5EF4-FFF2-40B4-BE49-F238E27FC236}">
                <a16:creationId xmlns:a16="http://schemas.microsoft.com/office/drawing/2014/main" id="{BEE65046-CD0F-90C5-8332-D802BD6C57CC}"/>
              </a:ext>
            </a:extLst>
          </p:cNvPr>
          <p:cNvPicPr>
            <a:picLocks noChangeAspect="1"/>
          </p:cNvPicPr>
          <p:nvPr/>
        </p:nvPicPr>
        <p:blipFill>
          <a:blip r:embed="rId3"/>
          <a:stretch>
            <a:fillRect/>
          </a:stretch>
        </p:blipFill>
        <p:spPr>
          <a:xfrm>
            <a:off x="349300" y="1161786"/>
            <a:ext cx="4991875" cy="3442034"/>
          </a:xfrm>
          <a:prstGeom prst="rect">
            <a:avLst/>
          </a:prstGeom>
        </p:spPr>
      </p:pic>
    </p:spTree>
    <p:extLst>
      <p:ext uri="{BB962C8B-B14F-4D97-AF65-F5344CB8AC3E}">
        <p14:creationId xmlns:p14="http://schemas.microsoft.com/office/powerpoint/2010/main" val="1359414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D2206-ACDF-F167-F99E-6595B4A364E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E0F7660-2EAC-ED32-148F-0C673DBD36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88B0B531-B82F-8329-4DFF-5DAD1AAFA9E7}"/>
              </a:ext>
            </a:extLst>
          </p:cNvPr>
          <p:cNvSpPr>
            <a:spLocks noGrp="1"/>
          </p:cNvSpPr>
          <p:nvPr>
            <p:ph type="title"/>
          </p:nvPr>
        </p:nvSpPr>
        <p:spPr>
          <a:xfrm>
            <a:off x="358775" y="267494"/>
            <a:ext cx="8065225" cy="584267"/>
          </a:xfrm>
        </p:spPr>
        <p:txBody>
          <a:bodyPr/>
          <a:lstStyle/>
          <a:p>
            <a:r>
              <a:rPr kumimoji="1" lang="en-US" altLang="ja-JP" sz="2000" b="1" i="0" u="none" strike="noStrike" kern="1200" cap="none" spc="0" normalizeH="0" baseline="0" noProof="0" dirty="0" err="1">
                <a:ln>
                  <a:noFill/>
                </a:ln>
                <a:solidFill>
                  <a:srgbClr val="008CCF"/>
                </a:solidFill>
                <a:effectLst/>
                <a:uLnTx/>
                <a:uFillTx/>
                <a:latin typeface="メイリオ"/>
                <a:ea typeface="メイリオ"/>
                <a:cs typeface="+mj-cs"/>
              </a:rPr>
              <a:t>Navio</a:t>
            </a:r>
            <a:r>
              <a:rPr kumimoji="1" lang="ja-JP" altLang="en-US" sz="2000" b="1" i="0" u="none" strike="noStrike" kern="1200" cap="none" spc="0" normalizeH="0" baseline="0" noProof="0" dirty="0">
                <a:ln>
                  <a:noFill/>
                </a:ln>
                <a:solidFill>
                  <a:srgbClr val="008CCF"/>
                </a:solidFill>
                <a:effectLst/>
                <a:uLnTx/>
                <a:uFillTx/>
                <a:latin typeface="メイリオ"/>
                <a:ea typeface="メイリオ"/>
                <a:cs typeface="+mj-cs"/>
              </a:rPr>
              <a:t>外貨建支払機能 </a:t>
            </a:r>
            <a:r>
              <a:rPr kumimoji="1" lang="en-US" altLang="ja-JP" sz="2000" b="1" i="0" u="none" strike="noStrike" kern="1200" cap="none" spc="0" normalizeH="0" baseline="0" noProof="0" dirty="0">
                <a:ln>
                  <a:noFill/>
                </a:ln>
                <a:solidFill>
                  <a:srgbClr val="008CCF"/>
                </a:solidFill>
                <a:effectLst/>
                <a:uLnTx/>
                <a:uFillTx/>
                <a:latin typeface="メイリオ"/>
                <a:ea typeface="メイリオ"/>
                <a:cs typeface="+mj-cs"/>
              </a:rPr>
              <a:t>for SuperStream-NX</a:t>
            </a:r>
            <a:r>
              <a:rPr kumimoji="1" lang="ja-JP" altLang="en-US" sz="2000" b="1" i="0" u="none" strike="noStrike" kern="1200" cap="none" spc="0" normalizeH="0" baseline="0" noProof="0" dirty="0">
                <a:ln>
                  <a:noFill/>
                </a:ln>
                <a:solidFill>
                  <a:srgbClr val="008CCF"/>
                </a:solidFill>
                <a:effectLst/>
                <a:uLnTx/>
                <a:uFillTx/>
                <a:latin typeface="メイリオ"/>
                <a:ea typeface="メイリオ"/>
                <a:cs typeface="+mj-cs"/>
              </a:rPr>
              <a:t>　</a:t>
            </a:r>
            <a: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t>ISO20022</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対応　</a:t>
            </a:r>
            <a:br>
              <a:rPr lang="en-US" altLang="ja-JP" sz="2800" dirty="0"/>
            </a:br>
            <a:r>
              <a:rPr lang="ja-JP" altLang="en-US" sz="1800" dirty="0"/>
              <a:t>３．支払先送金情報マスタ　</a:t>
            </a:r>
            <a:endParaRPr kumimoji="1" lang="ja-JP" altLang="en-US" dirty="0"/>
          </a:p>
        </p:txBody>
      </p:sp>
      <p:sp>
        <p:nvSpPr>
          <p:cNvPr id="5" name="フッター プレースホルダー 4">
            <a:extLst>
              <a:ext uri="{FF2B5EF4-FFF2-40B4-BE49-F238E27FC236}">
                <a16:creationId xmlns:a16="http://schemas.microsoft.com/office/drawing/2014/main" id="{18D3FB30-E52D-99D0-6B8C-80701530C36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9B678105-BBBB-F80F-0E23-55A981D2D117}"/>
              </a:ext>
            </a:extLst>
          </p:cNvPr>
          <p:cNvSpPr txBox="1">
            <a:spLocks/>
          </p:cNvSpPr>
          <p:nvPr/>
        </p:nvSpPr>
        <p:spPr>
          <a:xfrm>
            <a:off x="386932" y="771550"/>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支払先送金情報マスタ</a:t>
            </a:r>
            <a:endParaRPr kumimoji="1" lang="en-US" altLang="ja-JP" sz="1000" b="1" i="0" u="sng" strike="noStrike" kern="1200" cap="none" spc="0" normalizeH="0" baseline="0" noProof="0" dirty="0">
              <a:ln>
                <a:noFill/>
              </a:ln>
              <a:solidFill>
                <a:prstClr val="black"/>
              </a:solidFill>
              <a:effectLst/>
              <a:uLnTx/>
              <a:uFillTx/>
              <a:latin typeface="メイリオ"/>
              <a:ea typeface="メイリオ"/>
              <a:cs typeface="+mn-cs"/>
            </a:endParaRPr>
          </a:p>
        </p:txBody>
      </p:sp>
      <p:pic>
        <p:nvPicPr>
          <p:cNvPr id="9" name="図 8">
            <a:extLst>
              <a:ext uri="{FF2B5EF4-FFF2-40B4-BE49-F238E27FC236}">
                <a16:creationId xmlns:a16="http://schemas.microsoft.com/office/drawing/2014/main" id="{6B95027D-E965-B845-626C-262A5BB9248D}"/>
              </a:ext>
            </a:extLst>
          </p:cNvPr>
          <p:cNvPicPr>
            <a:picLocks noChangeAspect="1"/>
          </p:cNvPicPr>
          <p:nvPr/>
        </p:nvPicPr>
        <p:blipFill>
          <a:blip r:embed="rId3"/>
          <a:stretch>
            <a:fillRect/>
          </a:stretch>
        </p:blipFill>
        <p:spPr>
          <a:xfrm>
            <a:off x="379520" y="1165992"/>
            <a:ext cx="5652120" cy="3089770"/>
          </a:xfrm>
          <a:prstGeom prst="rect">
            <a:avLst/>
          </a:prstGeom>
        </p:spPr>
      </p:pic>
      <p:pic>
        <p:nvPicPr>
          <p:cNvPr id="11" name="図 10">
            <a:extLst>
              <a:ext uri="{FF2B5EF4-FFF2-40B4-BE49-F238E27FC236}">
                <a16:creationId xmlns:a16="http://schemas.microsoft.com/office/drawing/2014/main" id="{51719B36-9043-2BCD-C2A9-2058FA0C9DD0}"/>
              </a:ext>
            </a:extLst>
          </p:cNvPr>
          <p:cNvPicPr>
            <a:picLocks noChangeAspect="1"/>
          </p:cNvPicPr>
          <p:nvPr/>
        </p:nvPicPr>
        <p:blipFill>
          <a:blip r:embed="rId4"/>
          <a:stretch>
            <a:fillRect/>
          </a:stretch>
        </p:blipFill>
        <p:spPr>
          <a:xfrm>
            <a:off x="3029545" y="1611939"/>
            <a:ext cx="5189563" cy="3089770"/>
          </a:xfrm>
          <a:prstGeom prst="rect">
            <a:avLst/>
          </a:prstGeom>
        </p:spPr>
      </p:pic>
      <p:sp>
        <p:nvSpPr>
          <p:cNvPr id="15" name="右矢印 23">
            <a:extLst>
              <a:ext uri="{FF2B5EF4-FFF2-40B4-BE49-F238E27FC236}">
                <a16:creationId xmlns:a16="http://schemas.microsoft.com/office/drawing/2014/main" id="{ECF34EA6-9108-3CD6-82F6-A384ED1BE9E7}"/>
              </a:ext>
            </a:extLst>
          </p:cNvPr>
          <p:cNvSpPr/>
          <p:nvPr/>
        </p:nvSpPr>
        <p:spPr>
          <a:xfrm>
            <a:off x="2087225" y="3156824"/>
            <a:ext cx="863099"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16" name="角丸四角形吹き出し 5">
            <a:extLst>
              <a:ext uri="{FF2B5EF4-FFF2-40B4-BE49-F238E27FC236}">
                <a16:creationId xmlns:a16="http://schemas.microsoft.com/office/drawing/2014/main" id="{E06AA8A4-1F34-A312-D781-7208766A89D9}"/>
              </a:ext>
            </a:extLst>
          </p:cNvPr>
          <p:cNvSpPr/>
          <p:nvPr/>
        </p:nvSpPr>
        <p:spPr>
          <a:xfrm>
            <a:off x="6110861" y="1106441"/>
            <a:ext cx="2005276" cy="612648"/>
          </a:xfrm>
          <a:prstGeom prst="wedgeRoundRectCallout">
            <a:avLst>
              <a:gd name="adj1" fmla="val -29215"/>
              <a:gd name="adj2" fmla="val 97619"/>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国際基準フォーマットの項目に対応</a:t>
            </a:r>
          </a:p>
        </p:txBody>
      </p:sp>
      <p:pic>
        <p:nvPicPr>
          <p:cNvPr id="3" name="図 2">
            <a:extLst>
              <a:ext uri="{FF2B5EF4-FFF2-40B4-BE49-F238E27FC236}">
                <a16:creationId xmlns:a16="http://schemas.microsoft.com/office/drawing/2014/main" id="{D1D52902-072F-F7A9-F1A4-DCBB6DE981F8}"/>
              </a:ext>
            </a:extLst>
          </p:cNvPr>
          <p:cNvPicPr>
            <a:picLocks noChangeAspect="1"/>
          </p:cNvPicPr>
          <p:nvPr/>
        </p:nvPicPr>
        <p:blipFill rotWithShape="1">
          <a:blip r:embed="rId5"/>
          <a:srcRect t="2" b="-14607"/>
          <a:stretch/>
        </p:blipFill>
        <p:spPr>
          <a:xfrm rot="10800000" flipV="1">
            <a:off x="4427984" y="1419622"/>
            <a:ext cx="1008111" cy="108012"/>
          </a:xfrm>
          <a:prstGeom prst="rect">
            <a:avLst/>
          </a:prstGeom>
        </p:spPr>
      </p:pic>
    </p:spTree>
    <p:extLst>
      <p:ext uri="{BB962C8B-B14F-4D97-AF65-F5344CB8AC3E}">
        <p14:creationId xmlns:p14="http://schemas.microsoft.com/office/powerpoint/2010/main" val="3612647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48EB6-85DF-7262-F3A4-ECA200671A8F}"/>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0343B4-D907-5469-B3E1-3A501D173F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9AD7E61F-A4BF-5D8F-DB16-9EB0045D6E32}"/>
              </a:ext>
            </a:extLst>
          </p:cNvPr>
          <p:cNvSpPr>
            <a:spLocks noGrp="1"/>
          </p:cNvSpPr>
          <p:nvPr>
            <p:ph type="title"/>
          </p:nvPr>
        </p:nvSpPr>
        <p:spPr>
          <a:xfrm>
            <a:off x="358775" y="267494"/>
            <a:ext cx="8065225" cy="584267"/>
          </a:xfrm>
        </p:spPr>
        <p:txBody>
          <a:bodyPr/>
          <a:lstStyle/>
          <a:p>
            <a:r>
              <a:rPr kumimoji="1" lang="en-US" altLang="ja-JP" sz="2000" b="1" i="0" u="none" strike="noStrike" kern="1200" cap="none" spc="0" normalizeH="0" baseline="0" noProof="0" dirty="0" err="1">
                <a:ln>
                  <a:noFill/>
                </a:ln>
                <a:solidFill>
                  <a:srgbClr val="008CCF"/>
                </a:solidFill>
                <a:effectLst/>
                <a:uLnTx/>
                <a:uFillTx/>
                <a:latin typeface="メイリオ"/>
                <a:ea typeface="メイリオ"/>
                <a:cs typeface="+mj-cs"/>
              </a:rPr>
              <a:t>Navio</a:t>
            </a:r>
            <a:r>
              <a:rPr kumimoji="1" lang="ja-JP" altLang="en-US" sz="2000" b="1" i="0" u="none" strike="noStrike" kern="1200" cap="none" spc="0" normalizeH="0" baseline="0" noProof="0" dirty="0">
                <a:ln>
                  <a:noFill/>
                </a:ln>
                <a:solidFill>
                  <a:srgbClr val="008CCF"/>
                </a:solidFill>
                <a:effectLst/>
                <a:uLnTx/>
                <a:uFillTx/>
                <a:latin typeface="メイリオ"/>
                <a:ea typeface="メイリオ"/>
                <a:cs typeface="+mj-cs"/>
              </a:rPr>
              <a:t>外貨建支払機能 </a:t>
            </a:r>
            <a:r>
              <a:rPr kumimoji="1" lang="en-US" altLang="ja-JP" sz="2000" b="1" i="0" u="none" strike="noStrike" kern="1200" cap="none" spc="0" normalizeH="0" baseline="0" noProof="0" dirty="0">
                <a:ln>
                  <a:noFill/>
                </a:ln>
                <a:solidFill>
                  <a:srgbClr val="008CCF"/>
                </a:solidFill>
                <a:effectLst/>
                <a:uLnTx/>
                <a:uFillTx/>
                <a:latin typeface="メイリオ"/>
                <a:ea typeface="メイリオ"/>
                <a:cs typeface="+mj-cs"/>
              </a:rPr>
              <a:t>for SuperStream-NX</a:t>
            </a:r>
            <a:r>
              <a:rPr kumimoji="1" lang="ja-JP" altLang="en-US" sz="2000" b="1" i="0" u="none" strike="noStrike" kern="1200" cap="none" spc="0" normalizeH="0" baseline="0" noProof="0" dirty="0">
                <a:ln>
                  <a:noFill/>
                </a:ln>
                <a:solidFill>
                  <a:srgbClr val="008CCF"/>
                </a:solidFill>
                <a:effectLst/>
                <a:uLnTx/>
                <a:uFillTx/>
                <a:latin typeface="メイリオ"/>
                <a:ea typeface="メイリオ"/>
                <a:cs typeface="+mj-cs"/>
              </a:rPr>
              <a:t>　</a:t>
            </a:r>
            <a: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t>ISO20022</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対応　</a:t>
            </a:r>
            <a:br>
              <a:rPr lang="en-US" altLang="ja-JP" sz="2800" dirty="0"/>
            </a:br>
            <a:r>
              <a:rPr lang="ja-JP" altLang="en-US" sz="1800" dirty="0"/>
              <a:t>４．外国送金依頼データ作成　</a:t>
            </a:r>
            <a:endParaRPr kumimoji="1" lang="ja-JP" altLang="en-US" dirty="0"/>
          </a:p>
        </p:txBody>
      </p:sp>
      <p:sp>
        <p:nvSpPr>
          <p:cNvPr id="5" name="フッター プレースホルダー 4">
            <a:extLst>
              <a:ext uri="{FF2B5EF4-FFF2-40B4-BE49-F238E27FC236}">
                <a16:creationId xmlns:a16="http://schemas.microsoft.com/office/drawing/2014/main" id="{DDF2B090-8F2B-F68F-98F6-05B314C776B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4" name="テキスト プレースホルダー 2">
            <a:extLst>
              <a:ext uri="{FF2B5EF4-FFF2-40B4-BE49-F238E27FC236}">
                <a16:creationId xmlns:a16="http://schemas.microsoft.com/office/drawing/2014/main" id="{2973E2D0-BBC4-F054-841E-80F00AFFB795}"/>
              </a:ext>
            </a:extLst>
          </p:cNvPr>
          <p:cNvSpPr txBox="1">
            <a:spLocks/>
          </p:cNvSpPr>
          <p:nvPr/>
        </p:nvSpPr>
        <p:spPr>
          <a:xfrm>
            <a:off x="539552" y="1020935"/>
            <a:ext cx="1592780" cy="21604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外国送金依頼データ作成</a:t>
            </a:r>
            <a:endParaRPr kumimoji="1" lang="en-US" altLang="ja-JP" sz="1000" b="1" i="0" u="sng" strike="noStrike" kern="1200" cap="none" spc="0" normalizeH="0" baseline="0" noProof="0" dirty="0">
              <a:ln>
                <a:noFill/>
              </a:ln>
              <a:solidFill>
                <a:prstClr val="black"/>
              </a:solidFill>
              <a:effectLst/>
              <a:uLnTx/>
              <a:uFillTx/>
              <a:latin typeface="メイリオ"/>
              <a:ea typeface="メイリオ"/>
              <a:cs typeface="+mn-cs"/>
            </a:endParaRPr>
          </a:p>
        </p:txBody>
      </p:sp>
      <p:pic>
        <p:nvPicPr>
          <p:cNvPr id="9" name="図 8">
            <a:extLst>
              <a:ext uri="{FF2B5EF4-FFF2-40B4-BE49-F238E27FC236}">
                <a16:creationId xmlns:a16="http://schemas.microsoft.com/office/drawing/2014/main" id="{532D271B-E259-7957-B44D-1CF6D8BA6E03}"/>
              </a:ext>
            </a:extLst>
          </p:cNvPr>
          <p:cNvPicPr>
            <a:picLocks noChangeAspect="1"/>
          </p:cNvPicPr>
          <p:nvPr/>
        </p:nvPicPr>
        <p:blipFill>
          <a:blip r:embed="rId3"/>
          <a:stretch>
            <a:fillRect/>
          </a:stretch>
        </p:blipFill>
        <p:spPr>
          <a:xfrm>
            <a:off x="539552" y="1369764"/>
            <a:ext cx="5049796" cy="3301448"/>
          </a:xfrm>
          <a:prstGeom prst="rect">
            <a:avLst/>
          </a:prstGeom>
        </p:spPr>
      </p:pic>
      <p:pic>
        <p:nvPicPr>
          <p:cNvPr id="11" name="図 10">
            <a:extLst>
              <a:ext uri="{FF2B5EF4-FFF2-40B4-BE49-F238E27FC236}">
                <a16:creationId xmlns:a16="http://schemas.microsoft.com/office/drawing/2014/main" id="{6075EAEE-EC2C-BE95-479E-C83BEED53E27}"/>
              </a:ext>
            </a:extLst>
          </p:cNvPr>
          <p:cNvPicPr>
            <a:picLocks noChangeAspect="1"/>
          </p:cNvPicPr>
          <p:nvPr/>
        </p:nvPicPr>
        <p:blipFill>
          <a:blip r:embed="rId4"/>
          <a:stretch>
            <a:fillRect/>
          </a:stretch>
        </p:blipFill>
        <p:spPr>
          <a:xfrm>
            <a:off x="4037902" y="1529518"/>
            <a:ext cx="4386098" cy="3138541"/>
          </a:xfrm>
          <a:prstGeom prst="rect">
            <a:avLst/>
          </a:prstGeom>
        </p:spPr>
      </p:pic>
      <p:sp>
        <p:nvSpPr>
          <p:cNvPr id="12" name="角丸四角形吹き出し 5">
            <a:extLst>
              <a:ext uri="{FF2B5EF4-FFF2-40B4-BE49-F238E27FC236}">
                <a16:creationId xmlns:a16="http://schemas.microsoft.com/office/drawing/2014/main" id="{A96F1651-915E-0986-FC86-58F77E7CB488}"/>
              </a:ext>
            </a:extLst>
          </p:cNvPr>
          <p:cNvSpPr/>
          <p:nvPr/>
        </p:nvSpPr>
        <p:spPr>
          <a:xfrm>
            <a:off x="5760132" y="1106441"/>
            <a:ext cx="2356005" cy="612648"/>
          </a:xfrm>
          <a:prstGeom prst="wedgeRoundRectCallout">
            <a:avLst>
              <a:gd name="adj1" fmla="val -29215"/>
              <a:gd name="adj2" fmla="val 97619"/>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国際基準フォーマットに対応</a:t>
            </a:r>
          </a:p>
        </p:txBody>
      </p:sp>
      <p:sp>
        <p:nvSpPr>
          <p:cNvPr id="13" name="右矢印 23">
            <a:extLst>
              <a:ext uri="{FF2B5EF4-FFF2-40B4-BE49-F238E27FC236}">
                <a16:creationId xmlns:a16="http://schemas.microsoft.com/office/drawing/2014/main" id="{C6E1ECA4-6BE1-4EE4-C989-5B4EB4879C5F}"/>
              </a:ext>
            </a:extLst>
          </p:cNvPr>
          <p:cNvSpPr/>
          <p:nvPr/>
        </p:nvSpPr>
        <p:spPr>
          <a:xfrm>
            <a:off x="3528289" y="1995686"/>
            <a:ext cx="575660"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8CCF"/>
              </a:solidFill>
              <a:effectLst/>
              <a:uLnTx/>
              <a:uFillTx/>
              <a:latin typeface="メイリオ"/>
              <a:ea typeface="メイリオ"/>
              <a:cs typeface="+mn-cs"/>
            </a:endParaRPr>
          </a:p>
        </p:txBody>
      </p:sp>
    </p:spTree>
    <p:extLst>
      <p:ext uri="{BB962C8B-B14F-4D97-AF65-F5344CB8AC3E}">
        <p14:creationId xmlns:p14="http://schemas.microsoft.com/office/powerpoint/2010/main" val="3419806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109</a:t>
            </a:fld>
            <a:endParaRPr lang="ja-JP" altLang="en-US"/>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5" name="テキスト ボックス 4">
            <a:extLst>
              <a:ext uri="{FF2B5EF4-FFF2-40B4-BE49-F238E27FC236}">
                <a16:creationId xmlns:a16="http://schemas.microsoft.com/office/drawing/2014/main" id="{E1F0B150-D437-FCDF-49BE-4BA6D1F6E78F}"/>
              </a:ext>
            </a:extLst>
          </p:cNvPr>
          <p:cNvSpPr txBox="1"/>
          <p:nvPr/>
        </p:nvSpPr>
        <p:spPr>
          <a:xfrm>
            <a:off x="4427984" y="3255826"/>
            <a:ext cx="4013972" cy="1211870"/>
          </a:xfrm>
          <a:prstGeom prst="rect">
            <a:avLst/>
          </a:prstGeom>
          <a:noFill/>
        </p:spPr>
        <p:txBody>
          <a:bodyPr wrap="square" lIns="0" tIns="0" rIns="0" bIns="0" rtlCol="0">
            <a:spAutoFit/>
          </a:bodyPr>
          <a:lstStyle/>
          <a:p>
            <a:pPr>
              <a:lnSpc>
                <a:spcPct val="150000"/>
              </a:lnSpc>
            </a:pPr>
            <a:r>
              <a:rPr lang="ja-JP" altLang="en-US" sz="1800">
                <a:solidFill>
                  <a:srgbClr val="333333"/>
                </a:solidFill>
                <a:effectLst/>
                <a:latin typeface="+mn-ea"/>
                <a:cs typeface="Segoe UI Light" panose="020B0502040204020203" pitchFamily="34" charset="0"/>
              </a:rPr>
              <a:t>ＳｕｐｅｒＳｔｒｅａｍ営業本部</a:t>
            </a:r>
          </a:p>
          <a:p>
            <a:pPr>
              <a:lnSpc>
                <a:spcPct val="150000"/>
              </a:lnSpc>
            </a:pPr>
            <a:r>
              <a:rPr lang="ja-JP" altLang="en-US" sz="1800">
                <a:solidFill>
                  <a:srgbClr val="333333"/>
                </a:solidFill>
                <a:effectLst/>
                <a:latin typeface="+mn-ea"/>
                <a:cs typeface="Segoe UI Light" panose="020B0502040204020203" pitchFamily="34" charset="0"/>
              </a:rPr>
              <a:t>ＳＳカスタマーサポート部</a:t>
            </a:r>
            <a:endParaRPr lang="en-US" altLang="ja-JP" sz="1800">
              <a:solidFill>
                <a:srgbClr val="333333"/>
              </a:solidFill>
              <a:effectLst/>
              <a:latin typeface="+mn-ea"/>
              <a:cs typeface="Segoe UI Light" panose="020B0502040204020203" pitchFamily="34" charset="0"/>
            </a:endParaRPr>
          </a:p>
          <a:p>
            <a:pPr algn="r">
              <a:lnSpc>
                <a:spcPct val="150000"/>
              </a:lnSpc>
            </a:pPr>
            <a:r>
              <a:rPr lang="ja-JP" altLang="en-US" sz="1600">
                <a:latin typeface="+mn-ea"/>
                <a:cs typeface="Segoe UI Light" panose="020B0502040204020203" pitchFamily="34" charset="0"/>
              </a:rPr>
              <a:t>菅原　祐介</a:t>
            </a:r>
            <a:endParaRPr lang="en-US" altLang="ja-JP" sz="1600">
              <a:latin typeface="+mn-ea"/>
              <a:cs typeface="Segoe UI Light" panose="020B0502040204020203" pitchFamily="34" charset="0"/>
            </a:endParaRPr>
          </a:p>
        </p:txBody>
      </p:sp>
      <p:sp>
        <p:nvSpPr>
          <p:cNvPr id="6" name="タイトル 3">
            <a:extLst>
              <a:ext uri="{FF2B5EF4-FFF2-40B4-BE49-F238E27FC236}">
                <a16:creationId xmlns:a16="http://schemas.microsoft.com/office/drawing/2014/main" id="{AFCBE9A1-ACF5-FDF4-F520-A2FCA0D227B7}"/>
              </a:ext>
            </a:extLst>
          </p:cNvPr>
          <p:cNvSpPr txBox="1">
            <a:spLocks/>
          </p:cNvSpPr>
          <p:nvPr/>
        </p:nvSpPr>
        <p:spPr>
          <a:xfrm>
            <a:off x="1727684" y="735546"/>
            <a:ext cx="5328592"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r>
              <a:rPr lang="en-US" altLang="ja-JP">
                <a:latin typeface="+mn-ea"/>
              </a:rPr>
              <a:t>SuperStream-NX </a:t>
            </a:r>
            <a:br>
              <a:rPr lang="ja-JP" altLang="en-US">
                <a:latin typeface="+mn-ea"/>
              </a:rPr>
            </a:br>
            <a:r>
              <a:rPr lang="en-US" altLang="ja-JP">
                <a:latin typeface="+mn-ea"/>
              </a:rPr>
              <a:t>2025-06-01</a:t>
            </a:r>
            <a:r>
              <a:rPr lang="ja-JP" altLang="en-US">
                <a:latin typeface="+mn-ea"/>
              </a:rPr>
              <a:t>版</a:t>
            </a:r>
            <a:br>
              <a:rPr lang="en-US" altLang="ja-JP">
                <a:latin typeface="+mn-ea"/>
              </a:rPr>
            </a:br>
            <a:r>
              <a:rPr lang="ja-JP" altLang="en-US">
                <a:latin typeface="+mn-ea"/>
              </a:rPr>
              <a:t>・固定資産管理</a:t>
            </a:r>
            <a:endParaRPr lang="en-US" altLang="ja-JP">
              <a:latin typeface="+mn-ea"/>
            </a:endParaRPr>
          </a:p>
          <a:p>
            <a:r>
              <a:rPr lang="ja-JP" altLang="en-US">
                <a:latin typeface="+mn-ea"/>
              </a:rPr>
              <a:t>・建設仮勘定管理オプション</a:t>
            </a:r>
            <a:endParaRPr lang="en-US" altLang="ja-JP">
              <a:latin typeface="+mn-ea"/>
            </a:endParaRPr>
          </a:p>
        </p:txBody>
      </p:sp>
    </p:spTree>
    <p:extLst>
      <p:ext uri="{BB962C8B-B14F-4D97-AF65-F5344CB8AC3E}">
        <p14:creationId xmlns:p14="http://schemas.microsoft.com/office/powerpoint/2010/main" val="4187875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11</a:t>
            </a:fld>
            <a:endParaRPr kumimoji="1" lang="ja-JP" altLang="en-US" dirty="0"/>
          </a:p>
        </p:txBody>
      </p:sp>
      <p:sp>
        <p:nvSpPr>
          <p:cNvPr id="4" name="タイトル 3"/>
          <p:cNvSpPr>
            <a:spLocks noGrp="1"/>
          </p:cNvSpPr>
          <p:nvPr>
            <p:ph type="title"/>
          </p:nvPr>
        </p:nvSpPr>
        <p:spPr>
          <a:xfrm>
            <a:off x="358775" y="267494"/>
            <a:ext cx="8065225"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②連続承認</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grpSp>
        <p:nvGrpSpPr>
          <p:cNvPr id="15" name="グループ化 14">
            <a:extLst>
              <a:ext uri="{FF2B5EF4-FFF2-40B4-BE49-F238E27FC236}">
                <a16:creationId xmlns:a16="http://schemas.microsoft.com/office/drawing/2014/main" id="{263A79EC-199E-B1BA-1873-A3282C1A8809}"/>
              </a:ext>
            </a:extLst>
          </p:cNvPr>
          <p:cNvGrpSpPr/>
          <p:nvPr/>
        </p:nvGrpSpPr>
        <p:grpSpPr>
          <a:xfrm>
            <a:off x="683568" y="1029171"/>
            <a:ext cx="7236804" cy="1352206"/>
            <a:chOff x="-1404664" y="1186344"/>
            <a:chExt cx="7015273" cy="1312098"/>
          </a:xfrm>
        </p:grpSpPr>
        <p:pic>
          <p:nvPicPr>
            <p:cNvPr id="16" name="図 15">
              <a:extLst>
                <a:ext uri="{FF2B5EF4-FFF2-40B4-BE49-F238E27FC236}">
                  <a16:creationId xmlns:a16="http://schemas.microsoft.com/office/drawing/2014/main" id="{44DE5910-D908-1965-FDAC-6EBA3BAD594A}"/>
                </a:ext>
              </a:extLst>
            </p:cNvPr>
            <p:cNvPicPr>
              <a:picLocks noChangeAspect="1"/>
            </p:cNvPicPr>
            <p:nvPr/>
          </p:nvPicPr>
          <p:blipFill rotWithShape="1">
            <a:blip r:embed="rId3"/>
            <a:srcRect l="1333" t="44338" b="29240"/>
            <a:stretch/>
          </p:blipFill>
          <p:spPr>
            <a:xfrm>
              <a:off x="-1404664" y="1186344"/>
              <a:ext cx="7015273" cy="1312098"/>
            </a:xfrm>
            <a:prstGeom prst="rect">
              <a:avLst/>
            </a:prstGeom>
            <a:ln w="9525">
              <a:solidFill>
                <a:schemeClr val="tx1"/>
              </a:solidFill>
            </a:ln>
          </p:spPr>
        </p:pic>
        <p:sp>
          <p:nvSpPr>
            <p:cNvPr id="17" name="正方形/長方形 16">
              <a:extLst>
                <a:ext uri="{FF2B5EF4-FFF2-40B4-BE49-F238E27FC236}">
                  <a16:creationId xmlns:a16="http://schemas.microsoft.com/office/drawing/2014/main" id="{5BC7944A-1EB4-824B-0CB2-E45EFF61B931}"/>
                </a:ext>
              </a:extLst>
            </p:cNvPr>
            <p:cNvSpPr/>
            <p:nvPr/>
          </p:nvSpPr>
          <p:spPr>
            <a:xfrm>
              <a:off x="4230996" y="1993342"/>
              <a:ext cx="474469" cy="143263"/>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pic>
        <p:nvPicPr>
          <p:cNvPr id="10" name="図 9">
            <a:extLst>
              <a:ext uri="{FF2B5EF4-FFF2-40B4-BE49-F238E27FC236}">
                <a16:creationId xmlns:a16="http://schemas.microsoft.com/office/drawing/2014/main" id="{9BF5F891-04E0-A405-9D7A-88201C9139BF}"/>
              </a:ext>
            </a:extLst>
          </p:cNvPr>
          <p:cNvPicPr>
            <a:picLocks noChangeAspect="1"/>
          </p:cNvPicPr>
          <p:nvPr/>
        </p:nvPicPr>
        <p:blipFill>
          <a:blip r:embed="rId4"/>
          <a:stretch>
            <a:fillRect/>
          </a:stretch>
        </p:blipFill>
        <p:spPr>
          <a:xfrm>
            <a:off x="526069" y="2082639"/>
            <a:ext cx="4402832" cy="2751770"/>
          </a:xfrm>
          <a:prstGeom prst="rect">
            <a:avLst/>
          </a:prstGeom>
        </p:spPr>
      </p:pic>
      <p:pic>
        <p:nvPicPr>
          <p:cNvPr id="13" name="図 12">
            <a:extLst>
              <a:ext uri="{FF2B5EF4-FFF2-40B4-BE49-F238E27FC236}">
                <a16:creationId xmlns:a16="http://schemas.microsoft.com/office/drawing/2014/main" id="{840F8E8B-2812-38CD-7DE6-765E3BF3380E}"/>
              </a:ext>
            </a:extLst>
          </p:cNvPr>
          <p:cNvPicPr>
            <a:picLocks noChangeAspect="1"/>
          </p:cNvPicPr>
          <p:nvPr/>
        </p:nvPicPr>
        <p:blipFill>
          <a:blip r:embed="rId5"/>
          <a:stretch>
            <a:fillRect/>
          </a:stretch>
        </p:blipFill>
        <p:spPr>
          <a:xfrm>
            <a:off x="4918607" y="2539737"/>
            <a:ext cx="3417740" cy="2126717"/>
          </a:xfrm>
          <a:prstGeom prst="rect">
            <a:avLst/>
          </a:prstGeom>
        </p:spPr>
      </p:pic>
      <p:sp>
        <p:nvSpPr>
          <p:cNvPr id="19" name="右矢印 23">
            <a:extLst>
              <a:ext uri="{FF2B5EF4-FFF2-40B4-BE49-F238E27FC236}">
                <a16:creationId xmlns:a16="http://schemas.microsoft.com/office/drawing/2014/main" id="{A3DF4D44-1495-DECD-257C-19A6F75194E5}"/>
              </a:ext>
            </a:extLst>
          </p:cNvPr>
          <p:cNvSpPr/>
          <p:nvPr/>
        </p:nvSpPr>
        <p:spPr>
          <a:xfrm rot="9921387">
            <a:off x="4948052" y="2003734"/>
            <a:ext cx="1431040"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20" name="右矢印 23">
            <a:extLst>
              <a:ext uri="{FF2B5EF4-FFF2-40B4-BE49-F238E27FC236}">
                <a16:creationId xmlns:a16="http://schemas.microsoft.com/office/drawing/2014/main" id="{6F065C9A-3D16-D88F-05EE-4CCF3419BF64}"/>
              </a:ext>
            </a:extLst>
          </p:cNvPr>
          <p:cNvSpPr/>
          <p:nvPr/>
        </p:nvSpPr>
        <p:spPr>
          <a:xfrm rot="7080593">
            <a:off x="5927826" y="2244304"/>
            <a:ext cx="727501"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14" name="フローチャート: 処理 13">
            <a:extLst>
              <a:ext uri="{FF2B5EF4-FFF2-40B4-BE49-F238E27FC236}">
                <a16:creationId xmlns:a16="http://schemas.microsoft.com/office/drawing/2014/main" id="{34B1456D-FE0F-C7B9-6476-453AD76159DE}"/>
              </a:ext>
            </a:extLst>
          </p:cNvPr>
          <p:cNvSpPr/>
          <p:nvPr/>
        </p:nvSpPr>
        <p:spPr>
          <a:xfrm>
            <a:off x="6499576" y="2033949"/>
            <a:ext cx="2625078" cy="793841"/>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連続承認ボタン押下後、</a:t>
            </a:r>
            <a:endParaRPr kumimoji="1" lang="en-US" altLang="ja-JP" sz="1200" dirty="0"/>
          </a:p>
          <a:p>
            <a:r>
              <a:rPr lang="ja-JP" altLang="en-US" sz="1200" dirty="0"/>
              <a:t>連続承認画面、</a:t>
            </a:r>
            <a:r>
              <a:rPr kumimoji="1" lang="ja-JP" altLang="en-US" sz="1200" dirty="0"/>
              <a:t>証憑表示画面</a:t>
            </a:r>
            <a:r>
              <a:rPr lang="ja-JP" altLang="en-US" sz="1200" dirty="0"/>
              <a:t>が</a:t>
            </a:r>
            <a:endParaRPr lang="en-US" altLang="ja-JP" sz="1200" dirty="0"/>
          </a:p>
          <a:p>
            <a:r>
              <a:rPr lang="ja-JP" altLang="en-US" sz="1200" dirty="0"/>
              <a:t>同時に表示されます</a:t>
            </a:r>
            <a:endParaRPr lang="en-US" altLang="ja-JP" sz="1200" dirty="0"/>
          </a:p>
        </p:txBody>
      </p:sp>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F4D0896D-DBDD-91FA-E085-332D998AFD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720138" y="2091359"/>
            <a:ext cx="1800200" cy="67486"/>
          </a:xfrm>
          <a:prstGeom prst="rect">
            <a:avLst/>
          </a:prstGeom>
        </p:spPr>
      </p:pic>
      <p:sp>
        <p:nvSpPr>
          <p:cNvPr id="3" name="テキスト プレースホルダー 7">
            <a:extLst>
              <a:ext uri="{FF2B5EF4-FFF2-40B4-BE49-F238E27FC236}">
                <a16:creationId xmlns:a16="http://schemas.microsoft.com/office/drawing/2014/main" id="{DDD3E466-85F7-9C48-CC98-8D3FCCC39E15}"/>
              </a:ext>
            </a:extLst>
          </p:cNvPr>
          <p:cNvSpPr txBox="1">
            <a:spLocks/>
          </p:cNvSpPr>
          <p:nvPr/>
        </p:nvSpPr>
        <p:spPr>
          <a:xfrm>
            <a:off x="359532" y="828661"/>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ワークフロー承認画面</a:t>
            </a:r>
          </a:p>
        </p:txBody>
      </p:sp>
      <p:sp>
        <p:nvSpPr>
          <p:cNvPr id="6" name="正方形/長方形 5">
            <a:extLst>
              <a:ext uri="{FF2B5EF4-FFF2-40B4-BE49-F238E27FC236}">
                <a16:creationId xmlns:a16="http://schemas.microsoft.com/office/drawing/2014/main" id="{D6EED87F-8750-5063-189C-3EF447E60DC5}"/>
              </a:ext>
            </a:extLst>
          </p:cNvPr>
          <p:cNvSpPr/>
          <p:nvPr/>
        </p:nvSpPr>
        <p:spPr>
          <a:xfrm>
            <a:off x="4403075" y="4695986"/>
            <a:ext cx="525826" cy="93294"/>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7" name="図 6">
            <a:extLst>
              <a:ext uri="{FF2B5EF4-FFF2-40B4-BE49-F238E27FC236}">
                <a16:creationId xmlns:a16="http://schemas.microsoft.com/office/drawing/2014/main" id="{A04022D1-2C28-4304-E1A5-8D6BFF5191FB}"/>
              </a:ext>
            </a:extLst>
          </p:cNvPr>
          <p:cNvPicPr>
            <a:picLocks noChangeAspect="1"/>
          </p:cNvPicPr>
          <p:nvPr/>
        </p:nvPicPr>
        <p:blipFill rotWithShape="1">
          <a:blip r:embed="rId7"/>
          <a:srcRect t="2" b="-14607"/>
          <a:stretch/>
        </p:blipFill>
        <p:spPr>
          <a:xfrm rot="10800000" flipV="1">
            <a:off x="4011562" y="2211710"/>
            <a:ext cx="408281" cy="49746"/>
          </a:xfrm>
          <a:prstGeom prst="rect">
            <a:avLst/>
          </a:prstGeom>
        </p:spPr>
      </p:pic>
    </p:spTree>
    <p:extLst>
      <p:ext uri="{BB962C8B-B14F-4D97-AF65-F5344CB8AC3E}">
        <p14:creationId xmlns:p14="http://schemas.microsoft.com/office/powerpoint/2010/main" val="30209682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©2025 Canon IT Solutions Inc. All rights reserved.</a:t>
            </a:r>
            <a:endParaRPr lang="ja-JP" altLang="en-US"/>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110</a:t>
            </a:fld>
            <a:endParaRPr lang="ja-JP" altLang="en-US"/>
          </a:p>
        </p:txBody>
      </p:sp>
      <p:sp>
        <p:nvSpPr>
          <p:cNvPr id="5" name="テキスト プレースホルダー 2"/>
          <p:cNvSpPr>
            <a:spLocks noGrp="1"/>
          </p:cNvSpPr>
          <p:nvPr>
            <p:ph type="body" sz="quarter" idx="14"/>
          </p:nvPr>
        </p:nvSpPr>
        <p:spPr>
          <a:xfrm>
            <a:off x="3311860" y="663538"/>
            <a:ext cx="5436604" cy="4275460"/>
          </a:xfrm>
        </p:spPr>
        <p:txBody>
          <a:bodyPr/>
          <a:lstStyle/>
          <a:p>
            <a:pPr algn="l" rtl="0" fontAlgn="base">
              <a:lnSpc>
                <a:spcPts val="2475"/>
              </a:lnSpc>
              <a:buNone/>
            </a:pPr>
            <a:r>
              <a:rPr lang="en-US" altLang="ja-JP" sz="1800" b="1" i="0" u="none" strike="noStrike" err="1">
                <a:solidFill>
                  <a:srgbClr val="008CCF"/>
                </a:solidFill>
                <a:effectLst/>
                <a:latin typeface="Meiryo" panose="020B0604030504040204" pitchFamily="50" charset="-128"/>
                <a:ea typeface="Meiryo UI" panose="020B0604030504040204" pitchFamily="50" charset="-128"/>
              </a:rPr>
              <a:t>SuperStream</a:t>
            </a:r>
            <a:r>
              <a:rPr lang="en-US" altLang="ja-JP" sz="1800" b="1" i="0" u="none" strike="noStrike">
                <a:solidFill>
                  <a:srgbClr val="008CCF"/>
                </a:solidFill>
                <a:effectLst/>
                <a:latin typeface="Meiryo" panose="020B0604030504040204" pitchFamily="50" charset="-128"/>
                <a:ea typeface="Meiryo UI" panose="020B0604030504040204" pitchFamily="50" charset="-128"/>
              </a:rPr>
              <a:t>-NX </a:t>
            </a:r>
            <a:r>
              <a:rPr lang="ja-JP" altLang="ja-JP" sz="1800" b="1" i="0" u="none" strike="noStrike">
                <a:solidFill>
                  <a:srgbClr val="008CCF"/>
                </a:solidFill>
                <a:effectLst/>
                <a:latin typeface="Meiryo UI" panose="020B0604030504040204" pitchFamily="50" charset="-128"/>
                <a:ea typeface="Meiryo" panose="020B0604030504040204" pitchFamily="50" charset="-128"/>
              </a:rPr>
              <a:t>固定資産管理</a:t>
            </a:r>
            <a:r>
              <a:rPr lang="en-US" altLang="ja-JP" sz="1800" b="0" i="0">
                <a:solidFill>
                  <a:srgbClr val="000000"/>
                </a:solidFill>
                <a:effectLst/>
                <a:latin typeface="Meiryo" panose="020B0604030504040204" pitchFamily="50" charset="-128"/>
                <a:ea typeface="Meiryo UI" panose="020B0604030504040204" pitchFamily="50" charset="-128"/>
              </a:rPr>
              <a:t>​</a:t>
            </a:r>
            <a:endParaRPr lang="en-US" altLang="ja-JP" b="0" i="0">
              <a:solidFill>
                <a:srgbClr val="000000"/>
              </a:solidFill>
              <a:effectLst/>
              <a:latin typeface="Meiryo UI" panose="020B0604030504040204" pitchFamily="50" charset="-128"/>
              <a:ea typeface="Meiryo UI" panose="020B0604030504040204" pitchFamily="50" charset="-128"/>
            </a:endParaRPr>
          </a:p>
          <a:p>
            <a:pPr algn="l" rtl="0" fontAlgn="base">
              <a:lnSpc>
                <a:spcPts val="2475"/>
              </a:lnSpc>
            </a:pPr>
            <a:r>
              <a:rPr lang="en-US" altLang="ja-JP" sz="1800" b="1" i="0" u="none" strike="noStrike" err="1">
                <a:solidFill>
                  <a:srgbClr val="008CCF"/>
                </a:solidFill>
                <a:effectLst/>
                <a:latin typeface="Meiryo" panose="020B0604030504040204" pitchFamily="50" charset="-128"/>
                <a:ea typeface="Meiryo UI" panose="020B0604030504040204" pitchFamily="50" charset="-128"/>
              </a:rPr>
              <a:t>SuperStream</a:t>
            </a:r>
            <a:r>
              <a:rPr lang="en-US" altLang="ja-JP" sz="1800" b="1" i="0" u="none" strike="noStrike">
                <a:solidFill>
                  <a:srgbClr val="008CCF"/>
                </a:solidFill>
                <a:effectLst/>
                <a:latin typeface="Meiryo" panose="020B0604030504040204" pitchFamily="50" charset="-128"/>
                <a:ea typeface="Meiryo UI" panose="020B0604030504040204" pitchFamily="50" charset="-128"/>
              </a:rPr>
              <a:t>-NX </a:t>
            </a:r>
            <a:r>
              <a:rPr lang="ja-JP" altLang="ja-JP" sz="1800" b="1" i="0" u="none" strike="noStrike">
                <a:solidFill>
                  <a:srgbClr val="008CCF"/>
                </a:solidFill>
                <a:effectLst/>
                <a:latin typeface="Meiryo UI" panose="020B0604030504040204" pitchFamily="50" charset="-128"/>
                <a:ea typeface="Meiryo" panose="020B0604030504040204" pitchFamily="50" charset="-128"/>
              </a:rPr>
              <a:t>建設仮勘定管理オプション</a:t>
            </a:r>
            <a:endParaRPr lang="en-US" altLang="ja-JP" b="0" i="0">
              <a:solidFill>
                <a:srgbClr val="000000"/>
              </a:solidFill>
              <a:effectLst/>
              <a:latin typeface="Meiryo UI" panose="020B0604030504040204" pitchFamily="50" charset="-128"/>
              <a:ea typeface="Meiryo UI" panose="020B0604030504040204" pitchFamily="50" charset="-128"/>
            </a:endParaRPr>
          </a:p>
          <a:p>
            <a:pPr>
              <a:lnSpc>
                <a:spcPct val="150000"/>
              </a:lnSpc>
              <a:spcAft>
                <a:spcPts val="400"/>
              </a:spcAft>
            </a:pPr>
            <a:r>
              <a:rPr lang="en-US" altLang="ja-JP" sz="1600">
                <a:solidFill>
                  <a:schemeClr val="accent1"/>
                </a:solidFill>
              </a:rPr>
              <a:t>01</a:t>
            </a:r>
          </a:p>
          <a:p>
            <a:pPr>
              <a:lnSpc>
                <a:spcPct val="150000"/>
              </a:lnSpc>
              <a:spcAft>
                <a:spcPts val="400"/>
              </a:spcAft>
            </a:pPr>
            <a:r>
              <a:rPr lang="en-US" altLang="ja-JP" sz="1200"/>
              <a:t>–</a:t>
            </a:r>
            <a:r>
              <a:rPr lang="ja-JP" altLang="en-US" sz="1200"/>
              <a:t> 電子帳簿保存法対応 </a:t>
            </a:r>
            <a:r>
              <a:rPr lang="en-US" altLang="ja-JP" sz="1200"/>
              <a:t>–</a:t>
            </a:r>
          </a:p>
          <a:p>
            <a:pPr>
              <a:lnSpc>
                <a:spcPct val="150000"/>
              </a:lnSpc>
              <a:spcAft>
                <a:spcPts val="400"/>
              </a:spcAft>
            </a:pPr>
            <a:r>
              <a:rPr lang="ja-JP" altLang="en-US" sz="1200"/>
              <a:t>　</a:t>
            </a:r>
            <a:r>
              <a:rPr lang="ja-JP" altLang="en-US" sz="1200">
                <a:solidFill>
                  <a:srgbClr val="92D050"/>
                </a:solidFill>
              </a:rPr>
              <a:t>　</a:t>
            </a:r>
            <a:endParaRPr lang="en-US" altLang="ja-JP" sz="1200"/>
          </a:p>
          <a:p>
            <a:pPr>
              <a:lnSpc>
                <a:spcPct val="150000"/>
              </a:lnSpc>
              <a:spcAft>
                <a:spcPts val="400"/>
              </a:spcAft>
            </a:pPr>
            <a:r>
              <a:rPr lang="en-US" altLang="ja-JP" sz="1600">
                <a:solidFill>
                  <a:schemeClr val="accent1"/>
                </a:solidFill>
              </a:rPr>
              <a:t>02</a:t>
            </a:r>
          </a:p>
          <a:p>
            <a:pPr>
              <a:lnSpc>
                <a:spcPct val="150000"/>
              </a:lnSpc>
              <a:spcAft>
                <a:spcPts val="400"/>
              </a:spcAft>
            </a:pPr>
            <a:r>
              <a:rPr lang="en-US" altLang="ja-JP" sz="1200"/>
              <a:t>–</a:t>
            </a:r>
            <a:r>
              <a:rPr lang="ja-JP" altLang="en-US" sz="1200"/>
              <a:t> 機能改善 </a:t>
            </a:r>
            <a:r>
              <a:rPr lang="en-US" altLang="ja-JP" sz="1200"/>
              <a:t>–</a:t>
            </a:r>
          </a:p>
          <a:p>
            <a:pPr>
              <a:lnSpc>
                <a:spcPct val="150000"/>
              </a:lnSpc>
              <a:spcAft>
                <a:spcPts val="400"/>
              </a:spcAft>
            </a:pPr>
            <a:r>
              <a:rPr lang="ja-JP" altLang="en-US" sz="1200"/>
              <a:t>　</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5355214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a:t>©2025 Canon IT Solutions Inc. All rights reserved.</a:t>
            </a:r>
            <a:endParaRPr lang="ja-JP" altLang="en-US"/>
          </a:p>
        </p:txBody>
      </p:sp>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111</a:t>
            </a:fld>
            <a:endParaRPr lang="ja-JP" altLang="en-US"/>
          </a:p>
        </p:txBody>
      </p:sp>
      <p:sp>
        <p:nvSpPr>
          <p:cNvPr id="5" name="タイトル 4"/>
          <p:cNvSpPr>
            <a:spLocks noGrp="1"/>
          </p:cNvSpPr>
          <p:nvPr>
            <p:ph type="title"/>
          </p:nvPr>
        </p:nvSpPr>
        <p:spPr/>
        <p:txBody>
          <a:bodyPr/>
          <a:lstStyle/>
          <a:p>
            <a:pPr>
              <a:spcAft>
                <a:spcPts val="1000"/>
              </a:spcAft>
            </a:pPr>
            <a:r>
              <a:rPr kumimoji="1" lang="en-US" altLang="ja-JP" sz="1800">
                <a:solidFill>
                  <a:schemeClr val="accent1"/>
                </a:solidFill>
              </a:rPr>
              <a:t>01</a:t>
            </a:r>
            <a:r>
              <a:rPr kumimoji="1" lang="en-US" altLang="ja-JP" sz="1800"/>
              <a:t> </a:t>
            </a:r>
            <a:r>
              <a:rPr kumimoji="1" lang="en-US" altLang="ja-JP" sz="1800" err="1"/>
              <a:t>SuperStream</a:t>
            </a:r>
            <a:r>
              <a:rPr kumimoji="1" lang="en-US" altLang="ja-JP" sz="1800"/>
              <a:t>-NX</a:t>
            </a:r>
            <a:r>
              <a:rPr kumimoji="1" lang="ja-JP" altLang="en-US" sz="1800"/>
              <a:t> 固定資産管理</a:t>
            </a:r>
            <a:br>
              <a:rPr lang="en-US" altLang="ja-JP"/>
            </a:br>
            <a:r>
              <a:rPr lang="ja-JP" altLang="en-US"/>
              <a:t>電子帳簿保存法対応</a:t>
            </a:r>
            <a:endParaRPr kumimoji="1" lang="ja-JP" altLang="en-US"/>
          </a:p>
        </p:txBody>
      </p:sp>
    </p:spTree>
    <p:extLst>
      <p:ext uri="{BB962C8B-B14F-4D97-AF65-F5344CB8AC3E}">
        <p14:creationId xmlns:p14="http://schemas.microsoft.com/office/powerpoint/2010/main" val="42657659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©2025 Canon IT Solutions Inc. All rights reserved.</a:t>
            </a:r>
            <a:endParaRPr lang="ja-JP" altLang="en-US"/>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112</a:t>
            </a:fld>
            <a:endParaRPr lang="ja-JP" altLang="en-US"/>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err="1"/>
              <a:t>SuperStream</a:t>
            </a:r>
            <a:r>
              <a:rPr lang="en-US" altLang="ja-JP"/>
              <a:t>-NX </a:t>
            </a:r>
            <a:r>
              <a:rPr lang="ja-JP" altLang="en-US"/>
              <a:t>固定資産管理</a:t>
            </a:r>
            <a:endParaRPr lang="en-US" altLang="ja-JP"/>
          </a:p>
          <a:p>
            <a:pPr>
              <a:lnSpc>
                <a:spcPct val="150000"/>
              </a:lnSpc>
              <a:spcAft>
                <a:spcPts val="400"/>
              </a:spcAft>
            </a:pPr>
            <a:r>
              <a:rPr lang="ja-JP" altLang="en-US" sz="1200"/>
              <a:t>電子帳簿保存法対応</a:t>
            </a:r>
            <a:endParaRPr lang="en-US" altLang="ja-JP" sz="1200"/>
          </a:p>
          <a:p>
            <a:pPr>
              <a:lnSpc>
                <a:spcPct val="150000"/>
              </a:lnSpc>
              <a:spcAft>
                <a:spcPts val="400"/>
              </a:spcAft>
            </a:pPr>
            <a:r>
              <a:rPr lang="ja-JP" altLang="en-US" sz="1200"/>
              <a:t>　概要</a:t>
            </a:r>
            <a:endParaRPr lang="en-US" altLang="ja-JP" sz="1200"/>
          </a:p>
          <a:p>
            <a:pPr>
              <a:lnSpc>
                <a:spcPct val="150000"/>
              </a:lnSpc>
              <a:spcAft>
                <a:spcPts val="400"/>
              </a:spcAft>
            </a:pPr>
            <a:r>
              <a:rPr lang="ja-JP" altLang="en-US" sz="1200"/>
              <a:t>　１．</a:t>
            </a:r>
            <a:r>
              <a:rPr lang="en-US" altLang="ja-JP" sz="1200"/>
              <a:t>NX</a:t>
            </a:r>
            <a:r>
              <a:rPr lang="ja-JP" altLang="en-US" sz="1200"/>
              <a:t>統合会計に連携した仕訳と異動履歴の関連性の確保</a:t>
            </a:r>
            <a:endParaRPr lang="en-US" altLang="ja-JP" sz="1200"/>
          </a:p>
          <a:p>
            <a:pPr>
              <a:lnSpc>
                <a:spcPct val="150000"/>
              </a:lnSpc>
              <a:spcAft>
                <a:spcPts val="400"/>
              </a:spcAft>
            </a:pPr>
            <a:r>
              <a:rPr lang="ja-JP" altLang="en-US" sz="1200">
                <a:solidFill>
                  <a:srgbClr val="92D050"/>
                </a:solidFill>
              </a:rPr>
              <a:t>　</a:t>
            </a:r>
            <a:r>
              <a:rPr lang="ja-JP" altLang="en-US" sz="1200"/>
              <a:t>２．削除・取消された資産データの確認機能の追加</a:t>
            </a:r>
            <a:endParaRPr lang="en-US" altLang="ja-JP" sz="1200"/>
          </a:p>
          <a:p>
            <a:pPr>
              <a:lnSpc>
                <a:spcPct val="150000"/>
              </a:lnSpc>
              <a:spcAft>
                <a:spcPts val="400"/>
              </a:spcAft>
            </a:pPr>
            <a:r>
              <a:rPr lang="ja-JP" altLang="en-US" sz="1200"/>
              <a:t>　３．資産データの検索性の強化</a:t>
            </a:r>
            <a:endParaRPr lang="en-US" altLang="ja-JP" sz="1200"/>
          </a:p>
          <a:p>
            <a:pPr>
              <a:lnSpc>
                <a:spcPct val="150000"/>
              </a:lnSpc>
              <a:spcAft>
                <a:spcPts val="400"/>
              </a:spcAft>
            </a:pPr>
            <a:r>
              <a:rPr lang="ja-JP" altLang="en-US" sz="1200"/>
              <a:t>　４．リース異動確認及び検索性の強化</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10940397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F34D37E-8142-53DD-5095-F669D0A59360}"/>
              </a:ext>
            </a:extLst>
          </p:cNvPr>
          <p:cNvSpPr>
            <a:spLocks noGrp="1"/>
          </p:cNvSpPr>
          <p:nvPr>
            <p:ph type="sldNum" sz="quarter" idx="12"/>
          </p:nvPr>
        </p:nvSpPr>
        <p:spPr/>
        <p:txBody>
          <a:bodyPr/>
          <a:lstStyle/>
          <a:p>
            <a:fld id="{78AE49ED-73EF-499C-8307-28EB0E7CF529}" type="slidenum">
              <a:rPr kumimoji="1" lang="ja-JP" altLang="en-US" smtClean="0"/>
              <a:t>113</a:t>
            </a:fld>
            <a:endParaRPr kumimoji="1" lang="ja-JP" altLang="en-US"/>
          </a:p>
        </p:txBody>
      </p:sp>
      <p:sp>
        <p:nvSpPr>
          <p:cNvPr id="3" name="テキスト プレースホルダー 2">
            <a:extLst>
              <a:ext uri="{FF2B5EF4-FFF2-40B4-BE49-F238E27FC236}">
                <a16:creationId xmlns:a16="http://schemas.microsoft.com/office/drawing/2014/main" id="{74C3C274-0747-E00E-A2F7-DA8AFBA0DD63}"/>
              </a:ext>
            </a:extLst>
          </p:cNvPr>
          <p:cNvSpPr>
            <a:spLocks noGrp="1"/>
          </p:cNvSpPr>
          <p:nvPr>
            <p:ph type="body" sz="quarter" idx="14"/>
          </p:nvPr>
        </p:nvSpPr>
        <p:spPr>
          <a:xfrm>
            <a:off x="358775" y="918577"/>
            <a:ext cx="8426450" cy="3780420"/>
          </a:xfrm>
        </p:spPr>
        <p:txBody>
          <a:bodyPr/>
          <a:lstStyle/>
          <a:p>
            <a:pPr>
              <a:lnSpc>
                <a:spcPct val="100000"/>
              </a:lnSpc>
            </a:pPr>
            <a:r>
              <a:rPr kumimoji="1" lang="ja-JP" altLang="en-US"/>
              <a:t>優良な電子帳簿の要件充足のために、電子データの真正性確保および検索性向上の機能を追加しました</a:t>
            </a: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lang="en-US" altLang="ja-JP"/>
          </a:p>
          <a:p>
            <a:pPr>
              <a:lnSpc>
                <a:spcPct val="100000"/>
              </a:lnSpc>
            </a:pPr>
            <a:endParaRPr lang="en-US" altLang="ja-JP" b="1">
              <a:solidFill>
                <a:schemeClr val="accent3">
                  <a:lumMod val="75000"/>
                </a:schemeClr>
              </a:solidFill>
            </a:endParaRPr>
          </a:p>
          <a:p>
            <a:pPr marL="180000" indent="-457200">
              <a:lnSpc>
                <a:spcPct val="100000"/>
              </a:lnSpc>
            </a:pPr>
            <a:endParaRPr kumimoji="1" lang="ja-JP" altLang="en-US"/>
          </a:p>
        </p:txBody>
      </p:sp>
      <p:sp>
        <p:nvSpPr>
          <p:cNvPr id="4" name="タイトル 3">
            <a:extLst>
              <a:ext uri="{FF2B5EF4-FFF2-40B4-BE49-F238E27FC236}">
                <a16:creationId xmlns:a16="http://schemas.microsoft.com/office/drawing/2014/main" id="{D5246C54-3B07-DF5C-DEE9-B65C80360581}"/>
              </a:ext>
            </a:extLst>
          </p:cNvPr>
          <p:cNvSpPr>
            <a:spLocks noGrp="1"/>
          </p:cNvSpPr>
          <p:nvPr>
            <p:ph type="title"/>
          </p:nvPr>
        </p:nvSpPr>
        <p:spPr>
          <a:xfrm>
            <a:off x="358775" y="267495"/>
            <a:ext cx="7093545" cy="432048"/>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a:t>
            </a:r>
            <a:r>
              <a:rPr lang="ja-JP" altLang="en-US" sz="1800">
                <a:solidFill>
                  <a:srgbClr val="008CCF"/>
                </a:solidFill>
                <a:latin typeface="メイリオ"/>
                <a:ea typeface="メイリオ"/>
              </a:rPr>
              <a:t>対応</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概要</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endParaRPr kumimoji="1" lang="ja-JP" altLang="en-US"/>
          </a:p>
        </p:txBody>
      </p:sp>
      <p:sp>
        <p:nvSpPr>
          <p:cNvPr id="5" name="フッター プレースホルダー 4">
            <a:extLst>
              <a:ext uri="{FF2B5EF4-FFF2-40B4-BE49-F238E27FC236}">
                <a16:creationId xmlns:a16="http://schemas.microsoft.com/office/drawing/2014/main" id="{4A9DE2EF-D712-0C98-57CB-6A737783950F}"/>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6" name="表 5">
            <a:extLst>
              <a:ext uri="{FF2B5EF4-FFF2-40B4-BE49-F238E27FC236}">
                <a16:creationId xmlns:a16="http://schemas.microsoft.com/office/drawing/2014/main" id="{D45333AE-25FB-7695-352B-AE73C02A7DED}"/>
              </a:ext>
            </a:extLst>
          </p:cNvPr>
          <p:cNvGraphicFramePr>
            <a:graphicFrameLocks noGrp="1"/>
          </p:cNvGraphicFramePr>
          <p:nvPr/>
        </p:nvGraphicFramePr>
        <p:xfrm>
          <a:off x="362453" y="1095586"/>
          <a:ext cx="8421547" cy="2819759"/>
        </p:xfrm>
        <a:graphic>
          <a:graphicData uri="http://schemas.openxmlformats.org/drawingml/2006/table">
            <a:tbl>
              <a:tblPr firstRow="1" firstCol="1" bandRow="1">
                <a:tableStyleId>{21E4AEA4-8DFA-4A89-87EB-49C32662AFE0}</a:tableStyleId>
              </a:tblPr>
              <a:tblGrid>
                <a:gridCol w="470040">
                  <a:extLst>
                    <a:ext uri="{9D8B030D-6E8A-4147-A177-3AD203B41FA5}">
                      <a16:colId xmlns:a16="http://schemas.microsoft.com/office/drawing/2014/main" val="760114641"/>
                    </a:ext>
                  </a:extLst>
                </a:gridCol>
                <a:gridCol w="2371355">
                  <a:extLst>
                    <a:ext uri="{9D8B030D-6E8A-4147-A177-3AD203B41FA5}">
                      <a16:colId xmlns:a16="http://schemas.microsoft.com/office/drawing/2014/main" val="3794914484"/>
                    </a:ext>
                  </a:extLst>
                </a:gridCol>
                <a:gridCol w="5580152">
                  <a:extLst>
                    <a:ext uri="{9D8B030D-6E8A-4147-A177-3AD203B41FA5}">
                      <a16:colId xmlns:a16="http://schemas.microsoft.com/office/drawing/2014/main" val="658292397"/>
                    </a:ext>
                  </a:extLst>
                </a:gridCol>
              </a:tblGrid>
              <a:tr h="295463">
                <a:tc>
                  <a:txBody>
                    <a:bodyPr/>
                    <a:lstStyle/>
                    <a:p>
                      <a:pPr algn="l">
                        <a:buNone/>
                      </a:pPr>
                      <a:r>
                        <a:rPr lang="en-US" sz="1050" kern="100">
                          <a:effectLst/>
                        </a:rPr>
                        <a:t>No.</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altLang="en-US" sz="1050" kern="100">
                          <a:effectLst/>
                        </a:rPr>
                        <a:t>対応</a:t>
                      </a:r>
                      <a:r>
                        <a:rPr lang="ja-JP" sz="1050" kern="100">
                          <a:effectLst/>
                        </a:rPr>
                        <a:t>概要</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対応内容</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64919017"/>
                  </a:ext>
                </a:extLst>
              </a:tr>
              <a:tr h="367600">
                <a:tc>
                  <a:txBody>
                    <a:bodyPr/>
                    <a:lstStyle/>
                    <a:p>
                      <a:pPr algn="l">
                        <a:buNone/>
                      </a:pPr>
                      <a:r>
                        <a:rPr lang="en-US" sz="1050" kern="100">
                          <a:effectLst/>
                        </a:rPr>
                        <a:t>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en-US" altLang="ja-JP" sz="1050" kern="100">
                          <a:effectLst/>
                        </a:rPr>
                        <a:t>NX</a:t>
                      </a:r>
                      <a:r>
                        <a:rPr lang="ja-JP" sz="1050" kern="100">
                          <a:effectLst/>
                        </a:rPr>
                        <a:t>統合会計に連携した仕訳と異動履歴の関連性の確保</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en-US" sz="1050" kern="100" err="1">
                          <a:effectLst/>
                        </a:rPr>
                        <a:t>SuperStream</a:t>
                      </a:r>
                      <a:r>
                        <a:rPr lang="en-US" sz="1050" kern="100">
                          <a:effectLst/>
                        </a:rPr>
                        <a:t>-NX</a:t>
                      </a:r>
                      <a:r>
                        <a:rPr lang="ja-JP" altLang="en-US" sz="1050" kern="100">
                          <a:effectLst/>
                        </a:rPr>
                        <a:t>固定資産管理</a:t>
                      </a:r>
                      <a:r>
                        <a:rPr lang="en-US" altLang="ja-JP" sz="1050" kern="100">
                          <a:effectLst/>
                        </a:rPr>
                        <a:t>(</a:t>
                      </a:r>
                      <a:r>
                        <a:rPr lang="ja-JP" altLang="en-US" sz="1050" kern="100">
                          <a:effectLst/>
                        </a:rPr>
                        <a:t>以下、</a:t>
                      </a:r>
                      <a:r>
                        <a:rPr lang="en-US" sz="1050" kern="100">
                          <a:effectLst/>
                        </a:rPr>
                        <a:t>NXFA)</a:t>
                      </a:r>
                      <a:r>
                        <a:rPr lang="ja-JP" sz="1050" kern="100">
                          <a:effectLst/>
                        </a:rPr>
                        <a:t>から計上した</a:t>
                      </a:r>
                      <a:r>
                        <a:rPr lang="en-US" altLang="ja-JP" sz="1050" kern="100" err="1">
                          <a:effectLst/>
                        </a:rPr>
                        <a:t>SuperStream</a:t>
                      </a:r>
                      <a:r>
                        <a:rPr lang="en-US" altLang="ja-JP" sz="1050" kern="100">
                          <a:effectLst/>
                        </a:rPr>
                        <a:t>-NX</a:t>
                      </a:r>
                      <a:r>
                        <a:rPr lang="ja-JP" altLang="en-US" sz="1050" kern="100">
                          <a:effectLst/>
                        </a:rPr>
                        <a:t>統合会計</a:t>
                      </a:r>
                      <a:r>
                        <a:rPr lang="en-US" altLang="ja-JP" sz="1050" kern="100">
                          <a:effectLst/>
                        </a:rPr>
                        <a:t>(</a:t>
                      </a:r>
                      <a:r>
                        <a:rPr lang="ja-JP" altLang="en-US" sz="1050" kern="100">
                          <a:effectLst/>
                        </a:rPr>
                        <a:t>以下、</a:t>
                      </a:r>
                      <a:r>
                        <a:rPr lang="en-US" altLang="ja-JP" sz="1050" kern="100">
                          <a:effectLst/>
                        </a:rPr>
                        <a:t>NX</a:t>
                      </a:r>
                      <a:r>
                        <a:rPr lang="ja-JP" altLang="en-US" sz="1050" kern="100">
                          <a:effectLst/>
                        </a:rPr>
                        <a:t>統合会計</a:t>
                      </a:r>
                      <a:r>
                        <a:rPr lang="en-US" altLang="ja-JP" sz="1050" kern="100">
                          <a:effectLst/>
                        </a:rPr>
                        <a:t>)</a:t>
                      </a:r>
                      <a:r>
                        <a:rPr lang="ja-JP" sz="1050" kern="100">
                          <a:effectLst/>
                        </a:rPr>
                        <a:t>に連携済みの仕訳と各異動履歴を伝票番号で紐づけて確認できる新機能「仕訳内訳表」を追加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042173"/>
                  </a:ext>
                </a:extLst>
              </a:tr>
              <a:tr h="684076">
                <a:tc>
                  <a:txBody>
                    <a:bodyPr/>
                    <a:lstStyle/>
                    <a:p>
                      <a:pPr algn="l">
                        <a:buNone/>
                      </a:pPr>
                      <a:r>
                        <a:rPr lang="en-US" sz="1050" kern="100">
                          <a:effectLst/>
                        </a:rPr>
                        <a:t>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削除</a:t>
                      </a:r>
                      <a:r>
                        <a:rPr lang="ja-JP" altLang="en-US" sz="1050" kern="100">
                          <a:effectLst/>
                        </a:rPr>
                        <a:t>・</a:t>
                      </a:r>
                      <a:r>
                        <a:rPr lang="ja-JP" sz="1050" kern="100">
                          <a:effectLst/>
                        </a:rPr>
                        <a:t>取消された資産データの確認機能の追加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各種削除・取消処理を行ったデータを自動的に記録し、照会できるよう対応</a:t>
                      </a:r>
                    </a:p>
                    <a:p>
                      <a:pPr algn="l">
                        <a:buNone/>
                      </a:pPr>
                      <a:r>
                        <a:rPr lang="ja-JP" sz="1050" kern="100">
                          <a:effectLst/>
                        </a:rPr>
                        <a:t>削除・取消データを格納するテーブルを追加する</a:t>
                      </a:r>
                      <a:r>
                        <a:rPr lang="ja-JP" altLang="en-US" sz="1050" kern="100">
                          <a:effectLst/>
                        </a:rPr>
                        <a:t>と</a:t>
                      </a:r>
                      <a:r>
                        <a:rPr lang="ja-JP" sz="1050" kern="100">
                          <a:effectLst/>
                        </a:rPr>
                        <a:t>ともに、照会・出力できる新機能「削除取消データ照会」を追加</a:t>
                      </a:r>
                    </a:p>
                    <a:p>
                      <a:pPr algn="l">
                        <a:buNone/>
                      </a:pPr>
                      <a:r>
                        <a:rPr lang="ja-JP" sz="1050" kern="100">
                          <a:effectLst/>
                        </a:rPr>
                        <a:t>また、「外部データ作成」について削除履歴テーブルを出力対象に追加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48272085"/>
                  </a:ext>
                </a:extLst>
              </a:tr>
              <a:tr h="720080">
                <a:tc>
                  <a:txBody>
                    <a:bodyPr/>
                    <a:lstStyle/>
                    <a:p>
                      <a:pPr algn="l">
                        <a:buNone/>
                      </a:pPr>
                      <a:r>
                        <a:rPr lang="en-US" sz="1050" kern="100">
                          <a:effectLst/>
                        </a:rPr>
                        <a:t>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資産データの検索性の強化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出力年月・取引年月日・取引金額・取引先を指定して資産データを照会できる新機能「固定資産照会」を追加</a:t>
                      </a:r>
                    </a:p>
                    <a:p>
                      <a:pPr algn="l">
                        <a:buNone/>
                      </a:pPr>
                      <a:r>
                        <a:rPr lang="ja-JP" sz="1050" kern="100">
                          <a:effectLst/>
                        </a:rPr>
                        <a:t>また、「固定資産異動照会」について取引年月日・取引金額・取引先を指定して異動データを照会できるよう検索条件を追加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37440518"/>
                  </a:ext>
                </a:extLst>
              </a:tr>
              <a:tr h="504056">
                <a:tc>
                  <a:txBody>
                    <a:bodyPr/>
                    <a:lstStyle/>
                    <a:p>
                      <a:pPr algn="l">
                        <a:buNone/>
                      </a:pPr>
                      <a:r>
                        <a:rPr lang="en-US" sz="1050" kern="100">
                          <a:effectLst/>
                        </a:rPr>
                        <a:t>4</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リース異動確認及び検索性の強化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altLang="en-US" sz="1050" kern="100" dirty="0">
                          <a:solidFill>
                            <a:schemeClr val="tx1"/>
                          </a:solidFill>
                          <a:effectLst/>
                        </a:rPr>
                        <a:t>リースの履歴作成内容の見直しを行い、</a:t>
                      </a:r>
                      <a:r>
                        <a:rPr lang="ja-JP" sz="1050" kern="100" dirty="0">
                          <a:effectLst/>
                        </a:rPr>
                        <a:t>リース異動データの確認ができる新機能「リース物件異動照会」を追加</a:t>
                      </a:r>
                    </a:p>
                    <a:p>
                      <a:pPr algn="l">
                        <a:buNone/>
                      </a:pPr>
                      <a:r>
                        <a:rPr lang="ja-JP" sz="1050" kern="100" dirty="0">
                          <a:effectLst/>
                        </a:rPr>
                        <a:t>また、「リース契約照会」について出力年月・取引年月日・取引金額・保守料支払先を指定して契約データを照会できるよう検索条件を追加</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49711716"/>
                  </a:ext>
                </a:extLst>
              </a:tr>
            </a:tbl>
          </a:graphicData>
        </a:graphic>
      </p:graphicFrame>
    </p:spTree>
    <p:extLst>
      <p:ext uri="{BB962C8B-B14F-4D97-AF65-F5344CB8AC3E}">
        <p14:creationId xmlns:p14="http://schemas.microsoft.com/office/powerpoint/2010/main" val="1548861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8707BB2-07D3-5690-134D-14190D598470}"/>
              </a:ext>
            </a:extLst>
          </p:cNvPr>
          <p:cNvSpPr>
            <a:spLocks noGrp="1"/>
          </p:cNvSpPr>
          <p:nvPr>
            <p:ph type="sldNum" sz="quarter" idx="12"/>
          </p:nvPr>
        </p:nvSpPr>
        <p:spPr/>
        <p:txBody>
          <a:bodyPr/>
          <a:lstStyle/>
          <a:p>
            <a:fld id="{78AE49ED-73EF-499C-8307-28EB0E7CF529}" type="slidenum">
              <a:rPr kumimoji="1" lang="ja-JP" altLang="en-US" smtClean="0"/>
              <a:t>114</a:t>
            </a:fld>
            <a:endParaRPr kumimoji="1" lang="ja-JP" altLang="en-US"/>
          </a:p>
        </p:txBody>
      </p:sp>
      <p:sp>
        <p:nvSpPr>
          <p:cNvPr id="3" name="テキスト プレースホルダー 2">
            <a:extLst>
              <a:ext uri="{FF2B5EF4-FFF2-40B4-BE49-F238E27FC236}">
                <a16:creationId xmlns:a16="http://schemas.microsoft.com/office/drawing/2014/main" id="{5FD851DB-CF70-BBD7-A044-B19BB1800AAB}"/>
              </a:ext>
            </a:extLst>
          </p:cNvPr>
          <p:cNvSpPr>
            <a:spLocks noGrp="1"/>
          </p:cNvSpPr>
          <p:nvPr>
            <p:ph type="body" sz="quarter" idx="14"/>
          </p:nvPr>
        </p:nvSpPr>
        <p:spPr>
          <a:xfrm>
            <a:off x="358774" y="951570"/>
            <a:ext cx="8569709" cy="3744416"/>
          </a:xfrm>
        </p:spPr>
        <p:txBody>
          <a:bodyPr/>
          <a:lstStyle/>
          <a:p>
            <a:pPr marL="180000" indent="-457200">
              <a:lnSpc>
                <a:spcPct val="100000"/>
              </a:lnSpc>
            </a:pPr>
            <a:r>
              <a:rPr lang="ja-JP" altLang="en-US" b="1">
                <a:solidFill>
                  <a:srgbClr val="FFC000"/>
                </a:solidFill>
              </a:rPr>
              <a:t>■</a:t>
            </a:r>
            <a:r>
              <a:rPr lang="ja-JP" altLang="en-US" b="1">
                <a:solidFill>
                  <a:schemeClr val="tx2"/>
                </a:solidFill>
              </a:rPr>
              <a:t>機能概要</a:t>
            </a:r>
            <a:endParaRPr lang="en-US" altLang="ja-JP" b="1">
              <a:solidFill>
                <a:schemeClr val="tx2"/>
              </a:solidFill>
            </a:endParaRPr>
          </a:p>
          <a:p>
            <a:pPr marL="180000">
              <a:lnSpc>
                <a:spcPct val="100000"/>
              </a:lnSpc>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新機能の「仕訳内訳表」を追加しました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a:lnSpc>
                <a:spcPct val="100000"/>
              </a:lnSpc>
            </a:pPr>
            <a:r>
              <a:rPr lang="ja-JP" altLang="en-US">
                <a:solidFill>
                  <a:prstClr val="black"/>
                </a:solidFill>
              </a:rPr>
              <a:t>仕訳内訳表では</a:t>
            </a:r>
            <a:r>
              <a:rPr lang="ja-JP" altLang="en-US">
                <a:solidFill>
                  <a:prstClr val="black"/>
                </a:solidFill>
                <a:latin typeface="メイリオ"/>
                <a:ea typeface="メイリオ"/>
              </a:rPr>
              <a:t>、</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NXFA</a:t>
            </a:r>
            <a:r>
              <a:rPr lang="ja-JP" altLang="en-US">
                <a:solidFill>
                  <a:prstClr val="black"/>
                </a:solidFill>
              </a:rPr>
              <a:t>から確定した</a:t>
            </a:r>
            <a:r>
              <a:rPr lang="en-US" altLang="ja-JP">
                <a:solidFill>
                  <a:prstClr val="black"/>
                </a:solidFill>
              </a:rPr>
              <a:t>NX</a:t>
            </a:r>
            <a:r>
              <a:rPr lang="ja-JP" altLang="en-US">
                <a:solidFill>
                  <a:prstClr val="black"/>
                </a:solidFill>
              </a:rPr>
              <a:t>統合会計へ連携した仕訳をすぐに確認できます</a:t>
            </a:r>
          </a:p>
          <a:p>
            <a:pPr marL="180000">
              <a:lnSpc>
                <a:spcPct val="100000"/>
              </a:lnSpc>
            </a:pPr>
            <a:r>
              <a:rPr lang="ja-JP" altLang="en-US">
                <a:solidFill>
                  <a:prstClr val="black"/>
                </a:solidFill>
              </a:rPr>
              <a:t>どの資産の何の異動仕訳か、または月次仕訳（償却費や支払・費用）で確定された内容を確認できます</a:t>
            </a:r>
          </a:p>
          <a:p>
            <a:pPr marL="180000">
              <a:lnSpc>
                <a:spcPct val="100000"/>
              </a:lnSpc>
            </a:pPr>
            <a:r>
              <a:rPr lang="ja-JP" altLang="en-US">
                <a:solidFill>
                  <a:prstClr val="black"/>
                </a:solidFill>
              </a:rPr>
              <a:t>検索結果は、</a:t>
            </a:r>
            <a:r>
              <a:rPr lang="en-US" altLang="ja-JP">
                <a:solidFill>
                  <a:prstClr val="black"/>
                </a:solidFill>
              </a:rPr>
              <a:t>CSV</a:t>
            </a:r>
            <a:r>
              <a:rPr lang="ja-JP" altLang="en-US">
                <a:solidFill>
                  <a:prstClr val="black"/>
                </a:solidFill>
              </a:rPr>
              <a:t>・帳票で出力することができます</a:t>
            </a:r>
            <a:endParaRPr lang="en-US" altLang="ja-JP">
              <a:solidFill>
                <a:prstClr val="black"/>
              </a:solidFill>
            </a:endParaRPr>
          </a:p>
          <a:p>
            <a:pPr>
              <a:lnSpc>
                <a:spcPct val="100000"/>
              </a:lnSpc>
            </a:pPr>
            <a:endParaRPr lang="en-US" altLang="ja-JP" b="1">
              <a:solidFill>
                <a:schemeClr val="tx2"/>
              </a:solidFill>
            </a:endParaRPr>
          </a:p>
          <a:p>
            <a:pPr>
              <a:lnSpc>
                <a:spcPct val="100000"/>
              </a:lnSpc>
            </a:pPr>
            <a:r>
              <a:rPr lang="ja-JP" altLang="en-US" b="1">
                <a:solidFill>
                  <a:srgbClr val="FFC000"/>
                </a:solidFill>
              </a:rPr>
              <a:t>■</a:t>
            </a:r>
            <a:r>
              <a:rPr lang="ja-JP" altLang="en-US" b="1">
                <a:solidFill>
                  <a:schemeClr val="tx2"/>
                </a:solidFill>
              </a:rPr>
              <a:t>背景</a:t>
            </a:r>
            <a:endParaRPr lang="en-US" altLang="ja-JP" b="1">
              <a:solidFill>
                <a:schemeClr val="tx2"/>
              </a:solidFill>
            </a:endParaRPr>
          </a:p>
          <a:p>
            <a:pPr marL="180000">
              <a:lnSpc>
                <a:spcPct val="100000"/>
              </a:lnSpc>
            </a:pPr>
            <a:r>
              <a:rPr lang="ja-JP" altLang="en-US">
                <a:solidFill>
                  <a:prstClr val="black"/>
                </a:solidFill>
              </a:rPr>
              <a:t>電子帳簿保存法に基づく、関連する帳簿間の記録事項の関連性の確保（規則第５条第５項第１号ロ）の要件に対応しました</a:t>
            </a:r>
          </a:p>
          <a:p>
            <a:pPr marL="180000">
              <a:lnSpc>
                <a:spcPct val="100000"/>
              </a:lnSpc>
            </a:pPr>
            <a:r>
              <a:rPr lang="ja-JP" altLang="en-US">
                <a:solidFill>
                  <a:prstClr val="black"/>
                </a:solidFill>
              </a:rPr>
              <a:t>それにあたり、これまでなかった</a:t>
            </a:r>
            <a:r>
              <a:rPr lang="en-US" altLang="ja-JP">
                <a:solidFill>
                  <a:prstClr val="black"/>
                </a:solidFill>
              </a:rPr>
              <a:t>NXFA</a:t>
            </a:r>
            <a:r>
              <a:rPr lang="ja-JP" altLang="en-US">
                <a:solidFill>
                  <a:prstClr val="black"/>
                </a:solidFill>
              </a:rPr>
              <a:t>から計上した</a:t>
            </a:r>
            <a:r>
              <a:rPr lang="en-US" altLang="ja-JP">
                <a:solidFill>
                  <a:prstClr val="black"/>
                </a:solidFill>
              </a:rPr>
              <a:t>NX</a:t>
            </a:r>
            <a:r>
              <a:rPr lang="ja-JP" altLang="en-US">
                <a:solidFill>
                  <a:prstClr val="black"/>
                </a:solidFill>
              </a:rPr>
              <a:t>統合会計に連携済みの仕訳と</a:t>
            </a:r>
            <a:r>
              <a:rPr lang="ja-JP" altLang="en-US"/>
              <a:t>、</a:t>
            </a:r>
            <a:r>
              <a:rPr lang="ja-JP" altLang="en-US">
                <a:solidFill>
                  <a:prstClr val="black"/>
                </a:solidFill>
              </a:rPr>
              <a:t>各異動履歴を伝票番号で紐づけて確認できる機能を追加しました</a:t>
            </a:r>
          </a:p>
          <a:p>
            <a:pPr>
              <a:lnSpc>
                <a:spcPct val="100000"/>
              </a:lnSpc>
            </a:pPr>
            <a:endParaRPr lang="en-US" altLang="ja-JP" b="1">
              <a:solidFill>
                <a:schemeClr val="tx2"/>
              </a:solidFill>
            </a:endParaRPr>
          </a:p>
          <a:p>
            <a:pPr>
              <a:lnSpc>
                <a:spcPct val="100000"/>
              </a:lnSpc>
            </a:pPr>
            <a:r>
              <a:rPr lang="ja-JP" altLang="en-US" b="1">
                <a:solidFill>
                  <a:srgbClr val="FFC000"/>
                </a:solidFill>
              </a:rPr>
              <a:t>■</a:t>
            </a:r>
            <a:r>
              <a:rPr lang="ja-JP" altLang="en-US" b="1">
                <a:solidFill>
                  <a:schemeClr val="tx2"/>
                </a:solidFill>
              </a:rPr>
              <a:t>効果</a:t>
            </a:r>
            <a:endParaRPr lang="en-US" altLang="ja-JP" b="1">
              <a:solidFill>
                <a:schemeClr val="tx2"/>
              </a:solidFill>
            </a:endParaRPr>
          </a:p>
          <a:p>
            <a:pPr marL="180000">
              <a:lnSpc>
                <a:spcPct val="100000"/>
              </a:lnSpc>
            </a:pPr>
            <a:r>
              <a:rPr kumimoji="1" lang="en-US" altLang="ja-JP"/>
              <a:t>NX</a:t>
            </a:r>
            <a:r>
              <a:rPr kumimoji="1" lang="ja-JP" altLang="en-US"/>
              <a:t>統合会計側の仕訳伝票と</a:t>
            </a:r>
            <a:r>
              <a:rPr kumimoji="1" lang="en-US" altLang="ja-JP"/>
              <a:t>NXFA</a:t>
            </a:r>
            <a:r>
              <a:rPr kumimoji="1" lang="ja-JP" altLang="en-US"/>
              <a:t>の各異動履歴間の関連性を、明確に確認できる帳票が出力できます</a:t>
            </a:r>
            <a:endParaRPr kumimoji="1" lang="en-US" altLang="ja-JP"/>
          </a:p>
          <a:p>
            <a:pPr marL="180000">
              <a:lnSpc>
                <a:spcPct val="100000"/>
              </a:lnSpc>
            </a:pPr>
            <a:r>
              <a:rPr kumimoji="1" lang="ja-JP" altLang="en-US"/>
              <a:t>集約で作成した仕訳も、どの資産で構成されたものか一目で把握することが可能です</a:t>
            </a:r>
          </a:p>
          <a:p>
            <a:pPr marL="180000">
              <a:lnSpc>
                <a:spcPct val="100000"/>
              </a:lnSpc>
            </a:pPr>
            <a:r>
              <a:rPr kumimoji="1" lang="ja-JP" altLang="en-US"/>
              <a:t>当機能追加により、</a:t>
            </a:r>
            <a:r>
              <a:rPr kumimoji="1" lang="en-US" altLang="ja-JP"/>
              <a:t>NXFA</a:t>
            </a:r>
            <a:r>
              <a:rPr kumimoji="1" lang="ja-JP" altLang="en-US"/>
              <a:t>上の業務操作の有無や確認漏れを効果的に把握できるようになることが期待されます</a:t>
            </a:r>
          </a:p>
          <a:p>
            <a:pPr>
              <a:lnSpc>
                <a:spcPct val="100000"/>
              </a:lnSpc>
            </a:pPr>
            <a:endParaRPr kumimoji="1" lang="ja-JP" altLang="en-US"/>
          </a:p>
        </p:txBody>
      </p:sp>
      <p:sp>
        <p:nvSpPr>
          <p:cNvPr id="4" name="タイトル 3">
            <a:extLst>
              <a:ext uri="{FF2B5EF4-FFF2-40B4-BE49-F238E27FC236}">
                <a16:creationId xmlns:a16="http://schemas.microsoft.com/office/drawing/2014/main" id="{461BC19F-9C31-A7D7-25A8-FEBA0CD31873}"/>
              </a:ext>
            </a:extLst>
          </p:cNvPr>
          <p:cNvSpPr>
            <a:spLocks noGrp="1"/>
          </p:cNvSpPr>
          <p:nvPr>
            <p:ph type="title"/>
          </p:nvPr>
        </p:nvSpPr>
        <p:spPr>
          <a:noFill/>
        </p:spPr>
        <p:txBody>
          <a:bodyPr/>
          <a:lstStyle/>
          <a:p>
            <a:r>
              <a:rPr kumimoji="1" lang="en-US" altLang="ja-JP" sz="2400" err="1"/>
              <a:t>SuperStream</a:t>
            </a:r>
            <a:r>
              <a:rPr kumimoji="1" lang="en-US" altLang="ja-JP" sz="2400"/>
              <a:t>-NX </a:t>
            </a:r>
            <a:r>
              <a:rPr lang="ja-JP" altLang="en-US" sz="2400"/>
              <a:t>固定資産管理</a:t>
            </a:r>
            <a:r>
              <a:rPr kumimoji="1" lang="ja-JP" altLang="en-US" sz="2400"/>
              <a:t> </a:t>
            </a:r>
            <a:r>
              <a:rPr kumimoji="1" lang="ja-JP" altLang="en-US" sz="1800"/>
              <a:t>電子帳簿保存法対応</a:t>
            </a:r>
            <a:br>
              <a:rPr kumimoji="1" lang="ja-JP" altLang="en-US"/>
            </a:br>
            <a:r>
              <a:rPr kumimoji="1" lang="ja-JP" altLang="en-US" sz="1800"/>
              <a:t>１．</a:t>
            </a:r>
            <a:r>
              <a:rPr kumimoji="1" lang="en-US" altLang="ja-JP" sz="1800"/>
              <a:t>NX</a:t>
            </a:r>
            <a:r>
              <a:rPr kumimoji="1" lang="ja-JP" altLang="en-US" sz="1800"/>
              <a:t>統合会計に連携した仕訳と異動履歴の関連性の確保</a:t>
            </a:r>
          </a:p>
        </p:txBody>
      </p:sp>
      <p:sp>
        <p:nvSpPr>
          <p:cNvPr id="5" name="フッター プレースホルダー 4">
            <a:extLst>
              <a:ext uri="{FF2B5EF4-FFF2-40B4-BE49-F238E27FC236}">
                <a16:creationId xmlns:a16="http://schemas.microsoft.com/office/drawing/2014/main" id="{00BFD7E7-BBD0-67A4-162B-FC5C3C436DA8}"/>
              </a:ext>
            </a:extLst>
          </p:cNvPr>
          <p:cNvSpPr>
            <a:spLocks noGrp="1"/>
          </p:cNvSpPr>
          <p:nvPr>
            <p:ph type="ftr" sz="quarter" idx="3"/>
          </p:nvPr>
        </p:nvSpPr>
        <p:spPr/>
        <p:txBody>
          <a:bodyPr/>
          <a:lstStyle/>
          <a:p>
            <a:r>
              <a:rPr lang="en-US" altLang="ja-JP"/>
              <a:t>©2025 Canon IT Solutions Inc. All rights reserved.</a:t>
            </a:r>
            <a:endParaRPr lang="ja-JP" altLang="en-US"/>
          </a:p>
        </p:txBody>
      </p:sp>
    </p:spTree>
    <p:extLst>
      <p:ext uri="{BB962C8B-B14F-4D97-AF65-F5344CB8AC3E}">
        <p14:creationId xmlns:p14="http://schemas.microsoft.com/office/powerpoint/2010/main" val="26434034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5443FA5-4EA2-7C36-781B-C2B7C8E257F4}"/>
              </a:ext>
            </a:extLst>
          </p:cNvPr>
          <p:cNvSpPr>
            <a:spLocks noGrp="1"/>
          </p:cNvSpPr>
          <p:nvPr>
            <p:ph type="sldNum" sz="quarter" idx="12"/>
          </p:nvPr>
        </p:nvSpPr>
        <p:spPr/>
        <p:txBody>
          <a:bodyPr/>
          <a:lstStyle/>
          <a:p>
            <a:fld id="{78AE49ED-73EF-499C-8307-28EB0E7CF529}" type="slidenum">
              <a:rPr kumimoji="1" lang="ja-JP" altLang="en-US" smtClean="0"/>
              <a:t>115</a:t>
            </a:fld>
            <a:endParaRPr kumimoji="1" lang="ja-JP" altLang="en-US"/>
          </a:p>
        </p:txBody>
      </p:sp>
      <p:sp>
        <p:nvSpPr>
          <p:cNvPr id="3" name="テキスト プレースホルダー 2">
            <a:extLst>
              <a:ext uri="{FF2B5EF4-FFF2-40B4-BE49-F238E27FC236}">
                <a16:creationId xmlns:a16="http://schemas.microsoft.com/office/drawing/2014/main" id="{F4470949-477C-583D-364E-804E981F3F89}"/>
              </a:ext>
            </a:extLst>
          </p:cNvPr>
          <p:cNvSpPr>
            <a:spLocks noGrp="1"/>
          </p:cNvSpPr>
          <p:nvPr>
            <p:ph type="body" sz="quarter" idx="14"/>
          </p:nvPr>
        </p:nvSpPr>
        <p:spPr>
          <a:xfrm>
            <a:off x="467992" y="1080000"/>
            <a:ext cx="3457141" cy="1737208"/>
          </a:xfrm>
        </p:spPr>
        <p:txBody>
          <a:bodyPr/>
          <a:lstStyle/>
          <a:p>
            <a:r>
              <a:rPr lang="ja-JP" altLang="en-US" sz="1000" b="1" u="sng"/>
              <a:t>仕訳内訳表（抽出画面）</a:t>
            </a:r>
            <a:endParaRPr kumimoji="1" lang="ja-JP" altLang="en-US" sz="1000" b="1" u="sng"/>
          </a:p>
        </p:txBody>
      </p:sp>
      <p:sp>
        <p:nvSpPr>
          <p:cNvPr id="4" name="タイトル 3">
            <a:extLst>
              <a:ext uri="{FF2B5EF4-FFF2-40B4-BE49-F238E27FC236}">
                <a16:creationId xmlns:a16="http://schemas.microsoft.com/office/drawing/2014/main" id="{9F89BD84-3736-29B7-552C-10CB9E9EE8E4}"/>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a:t>
            </a: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NX</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統合会計に連携した仕訳と異動履歴の関連性の確保</a:t>
            </a:r>
            <a:endParaRPr kumimoji="1" lang="ja-JP" altLang="en-US"/>
          </a:p>
        </p:txBody>
      </p:sp>
      <p:sp>
        <p:nvSpPr>
          <p:cNvPr id="5" name="フッター プレースホルダー 4">
            <a:extLst>
              <a:ext uri="{FF2B5EF4-FFF2-40B4-BE49-F238E27FC236}">
                <a16:creationId xmlns:a16="http://schemas.microsoft.com/office/drawing/2014/main" id="{2FCD9440-3197-DB19-BE7C-D0472AE51932}"/>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7" name="グループ化 6">
            <a:extLst>
              <a:ext uri="{FF2B5EF4-FFF2-40B4-BE49-F238E27FC236}">
                <a16:creationId xmlns:a16="http://schemas.microsoft.com/office/drawing/2014/main" id="{BEEA3414-26F0-2808-E203-FD0423BC096C}"/>
              </a:ext>
            </a:extLst>
          </p:cNvPr>
          <p:cNvGrpSpPr/>
          <p:nvPr/>
        </p:nvGrpSpPr>
        <p:grpSpPr>
          <a:xfrm>
            <a:off x="468000" y="1296001"/>
            <a:ext cx="6242400" cy="3364918"/>
            <a:chOff x="468000" y="1296001"/>
            <a:chExt cx="6242400" cy="3364918"/>
          </a:xfrm>
        </p:grpSpPr>
        <p:pic>
          <p:nvPicPr>
            <p:cNvPr id="15" name="図 14" descr="グラフィカル ユーザー インターフェイス, テーブル&#10;&#10;AI によって生成されたコンテンツは間違っている可能性があります。">
              <a:extLst>
                <a:ext uri="{FF2B5EF4-FFF2-40B4-BE49-F238E27FC236}">
                  <a16:creationId xmlns:a16="http://schemas.microsoft.com/office/drawing/2014/main" id="{234A3742-E1B0-3BE7-17A4-34C5A4344803}"/>
                </a:ext>
              </a:extLst>
            </p:cNvPr>
            <p:cNvPicPr>
              <a:picLocks noChangeAspect="1"/>
            </p:cNvPicPr>
            <p:nvPr/>
          </p:nvPicPr>
          <p:blipFill>
            <a:blip r:embed="rId3"/>
            <a:stretch>
              <a:fillRect/>
            </a:stretch>
          </p:blipFill>
          <p:spPr>
            <a:xfrm>
              <a:off x="468000" y="1296001"/>
              <a:ext cx="6242400" cy="3364918"/>
            </a:xfrm>
            <a:prstGeom prst="rect">
              <a:avLst/>
            </a:prstGeom>
            <a:ln>
              <a:solidFill>
                <a:schemeClr val="tx2"/>
              </a:solidFill>
            </a:ln>
          </p:spPr>
        </p:pic>
        <p:sp>
          <p:nvSpPr>
            <p:cNvPr id="18" name="正方形/長方形 17">
              <a:extLst>
                <a:ext uri="{FF2B5EF4-FFF2-40B4-BE49-F238E27FC236}">
                  <a16:creationId xmlns:a16="http://schemas.microsoft.com/office/drawing/2014/main" id="{BBCFAF25-54BA-CD27-FD9B-C1608C3BAB96}"/>
                </a:ext>
              </a:extLst>
            </p:cNvPr>
            <p:cNvSpPr/>
            <p:nvPr/>
          </p:nvSpPr>
          <p:spPr>
            <a:xfrm>
              <a:off x="661663" y="1307018"/>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9" name="正方形/長方形 18">
              <a:extLst>
                <a:ext uri="{FF2B5EF4-FFF2-40B4-BE49-F238E27FC236}">
                  <a16:creationId xmlns:a16="http://schemas.microsoft.com/office/drawing/2014/main" id="{84CEB44C-DDED-7EA7-0FBE-72734F03C891}"/>
                </a:ext>
              </a:extLst>
            </p:cNvPr>
            <p:cNvSpPr/>
            <p:nvPr/>
          </p:nvSpPr>
          <p:spPr>
            <a:xfrm>
              <a:off x="5763428" y="1398554"/>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78758358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91F3F-2F96-A658-A8FD-68ABD9AE808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1CAF8F1-65F5-9322-81DC-2EBD8C84FDE3}"/>
              </a:ext>
            </a:extLst>
          </p:cNvPr>
          <p:cNvSpPr>
            <a:spLocks noGrp="1"/>
          </p:cNvSpPr>
          <p:nvPr>
            <p:ph type="sldNum" sz="quarter" idx="12"/>
          </p:nvPr>
        </p:nvSpPr>
        <p:spPr/>
        <p:txBody>
          <a:bodyPr/>
          <a:lstStyle/>
          <a:p>
            <a:fld id="{78AE49ED-73EF-499C-8307-28EB0E7CF529}" type="slidenum">
              <a:rPr kumimoji="1" lang="ja-JP" altLang="en-US" smtClean="0"/>
              <a:t>116</a:t>
            </a:fld>
            <a:endParaRPr kumimoji="1" lang="ja-JP" altLang="en-US"/>
          </a:p>
        </p:txBody>
      </p:sp>
      <p:sp>
        <p:nvSpPr>
          <p:cNvPr id="3" name="テキスト プレースホルダー 2">
            <a:extLst>
              <a:ext uri="{FF2B5EF4-FFF2-40B4-BE49-F238E27FC236}">
                <a16:creationId xmlns:a16="http://schemas.microsoft.com/office/drawing/2014/main" id="{40E68B65-D950-0870-D634-C08E38B78F5A}"/>
              </a:ext>
            </a:extLst>
          </p:cNvPr>
          <p:cNvSpPr>
            <a:spLocks noGrp="1"/>
          </p:cNvSpPr>
          <p:nvPr>
            <p:ph type="body" sz="quarter" idx="14"/>
          </p:nvPr>
        </p:nvSpPr>
        <p:spPr>
          <a:xfrm>
            <a:off x="468000" y="1080000"/>
            <a:ext cx="3457141" cy="198890"/>
          </a:xfrm>
        </p:spPr>
        <p:txBody>
          <a:bodyPr/>
          <a:lstStyle/>
          <a:p>
            <a:r>
              <a:rPr lang="ja-JP" altLang="en-US" sz="1000" b="1" u="sng"/>
              <a:t>仕訳内訳表（検索結果）</a:t>
            </a:r>
            <a:endParaRPr kumimoji="1" lang="ja-JP" altLang="en-US" sz="1000" b="1" u="sng"/>
          </a:p>
        </p:txBody>
      </p:sp>
      <p:sp>
        <p:nvSpPr>
          <p:cNvPr id="4" name="タイトル 3">
            <a:extLst>
              <a:ext uri="{FF2B5EF4-FFF2-40B4-BE49-F238E27FC236}">
                <a16:creationId xmlns:a16="http://schemas.microsoft.com/office/drawing/2014/main" id="{2AEB0299-480A-F4FB-066F-DD97518088B2}"/>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a:t>
            </a: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NX</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統合会計に連携した仕訳と異動履歴の関連性の確保</a:t>
            </a:r>
            <a:endParaRPr kumimoji="1" lang="ja-JP" altLang="en-US"/>
          </a:p>
        </p:txBody>
      </p:sp>
      <p:sp>
        <p:nvSpPr>
          <p:cNvPr id="5" name="フッター プレースホルダー 4">
            <a:extLst>
              <a:ext uri="{FF2B5EF4-FFF2-40B4-BE49-F238E27FC236}">
                <a16:creationId xmlns:a16="http://schemas.microsoft.com/office/drawing/2014/main" id="{A8F46D8B-A782-660F-9042-34B5AEDD326D}"/>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1" name="グループ化 10">
            <a:extLst>
              <a:ext uri="{FF2B5EF4-FFF2-40B4-BE49-F238E27FC236}">
                <a16:creationId xmlns:a16="http://schemas.microsoft.com/office/drawing/2014/main" id="{D40EFDC5-A0AB-FA0B-ED8F-9AADF5673D2C}"/>
              </a:ext>
            </a:extLst>
          </p:cNvPr>
          <p:cNvGrpSpPr/>
          <p:nvPr/>
        </p:nvGrpSpPr>
        <p:grpSpPr>
          <a:xfrm>
            <a:off x="468000" y="1296000"/>
            <a:ext cx="6242400" cy="3360292"/>
            <a:chOff x="468000" y="1296000"/>
            <a:chExt cx="6242400" cy="3360292"/>
          </a:xfrm>
        </p:grpSpPr>
        <p:pic>
          <p:nvPicPr>
            <p:cNvPr id="10" name="図 9">
              <a:extLst>
                <a:ext uri="{FF2B5EF4-FFF2-40B4-BE49-F238E27FC236}">
                  <a16:creationId xmlns:a16="http://schemas.microsoft.com/office/drawing/2014/main" id="{185CBB63-1C10-274B-67A8-3D987A80C862}"/>
                </a:ext>
              </a:extLst>
            </p:cNvPr>
            <p:cNvPicPr>
              <a:picLocks noChangeAspect="1"/>
            </p:cNvPicPr>
            <p:nvPr/>
          </p:nvPicPr>
          <p:blipFill>
            <a:blip r:embed="rId3"/>
            <a:stretch>
              <a:fillRect/>
            </a:stretch>
          </p:blipFill>
          <p:spPr>
            <a:xfrm>
              <a:off x="468000" y="1296000"/>
              <a:ext cx="6242400" cy="3360292"/>
            </a:xfrm>
            <a:prstGeom prst="rect">
              <a:avLst/>
            </a:prstGeom>
            <a:ln>
              <a:solidFill>
                <a:schemeClr val="tx2"/>
              </a:solidFill>
            </a:ln>
          </p:spPr>
        </p:pic>
        <p:sp>
          <p:nvSpPr>
            <p:cNvPr id="6" name="正方形/長方形 5">
              <a:extLst>
                <a:ext uri="{FF2B5EF4-FFF2-40B4-BE49-F238E27FC236}">
                  <a16:creationId xmlns:a16="http://schemas.microsoft.com/office/drawing/2014/main" id="{2AEB985A-EE47-5117-E6F9-D56665DD5DFE}"/>
                </a:ext>
              </a:extLst>
            </p:cNvPr>
            <p:cNvSpPr/>
            <p:nvPr/>
          </p:nvSpPr>
          <p:spPr>
            <a:xfrm>
              <a:off x="5763600" y="1400728"/>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7" name="正方形/長方形 6">
              <a:extLst>
                <a:ext uri="{FF2B5EF4-FFF2-40B4-BE49-F238E27FC236}">
                  <a16:creationId xmlns:a16="http://schemas.microsoft.com/office/drawing/2014/main" id="{03612640-DF5C-479E-EB18-B9AB83BF2433}"/>
                </a:ext>
              </a:extLst>
            </p:cNvPr>
            <p:cNvSpPr/>
            <p:nvPr/>
          </p:nvSpPr>
          <p:spPr>
            <a:xfrm>
              <a:off x="662400" y="1306800"/>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23396667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449F20E-DA29-D767-7D26-4FCC02860346}"/>
              </a:ext>
            </a:extLst>
          </p:cNvPr>
          <p:cNvSpPr>
            <a:spLocks noGrp="1"/>
          </p:cNvSpPr>
          <p:nvPr>
            <p:ph type="sldNum" sz="quarter" idx="12"/>
          </p:nvPr>
        </p:nvSpPr>
        <p:spPr/>
        <p:txBody>
          <a:bodyPr/>
          <a:lstStyle/>
          <a:p>
            <a:fld id="{78AE49ED-73EF-499C-8307-28EB0E7CF529}" type="slidenum">
              <a:rPr kumimoji="1" lang="ja-JP" altLang="en-US" smtClean="0"/>
              <a:t>117</a:t>
            </a:fld>
            <a:endParaRPr kumimoji="1" lang="ja-JP" altLang="en-US"/>
          </a:p>
        </p:txBody>
      </p:sp>
      <p:sp>
        <p:nvSpPr>
          <p:cNvPr id="3" name="テキスト プレースホルダー 2">
            <a:extLst>
              <a:ext uri="{FF2B5EF4-FFF2-40B4-BE49-F238E27FC236}">
                <a16:creationId xmlns:a16="http://schemas.microsoft.com/office/drawing/2014/main" id="{52182E19-7AFE-F629-557C-ACDB582025E3}"/>
              </a:ext>
            </a:extLst>
          </p:cNvPr>
          <p:cNvSpPr>
            <a:spLocks noGrp="1"/>
          </p:cNvSpPr>
          <p:nvPr>
            <p:ph type="body" sz="quarter" idx="14"/>
          </p:nvPr>
        </p:nvSpPr>
        <p:spPr>
          <a:xfrm>
            <a:off x="467544" y="1080000"/>
            <a:ext cx="2231840" cy="216001"/>
          </a:xfrm>
        </p:spPr>
        <p:txBody>
          <a:bodyPr/>
          <a:lstStyle/>
          <a:p>
            <a:r>
              <a:rPr kumimoji="1" lang="ja-JP" altLang="en-US" sz="1000" b="1" u="sng"/>
              <a:t>仕訳内訳表</a:t>
            </a:r>
          </a:p>
        </p:txBody>
      </p:sp>
      <p:sp>
        <p:nvSpPr>
          <p:cNvPr id="4" name="タイトル 3">
            <a:extLst>
              <a:ext uri="{FF2B5EF4-FFF2-40B4-BE49-F238E27FC236}">
                <a16:creationId xmlns:a16="http://schemas.microsoft.com/office/drawing/2014/main" id="{09933728-B840-8249-587E-D2596B24B77A}"/>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a:t>
            </a: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NX</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統合会計に連携した仕訳と異動履歴の関連性の確保</a:t>
            </a:r>
            <a:endParaRPr kumimoji="1" lang="ja-JP" altLang="en-US"/>
          </a:p>
        </p:txBody>
      </p:sp>
      <p:sp>
        <p:nvSpPr>
          <p:cNvPr id="5" name="フッター プレースホルダー 4">
            <a:extLst>
              <a:ext uri="{FF2B5EF4-FFF2-40B4-BE49-F238E27FC236}">
                <a16:creationId xmlns:a16="http://schemas.microsoft.com/office/drawing/2014/main" id="{E7AF9C13-F910-AF73-69D5-62E9A71E5484}"/>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11" name="テキスト プレースホルダー 2">
            <a:extLst>
              <a:ext uri="{FF2B5EF4-FFF2-40B4-BE49-F238E27FC236}">
                <a16:creationId xmlns:a16="http://schemas.microsoft.com/office/drawing/2014/main" id="{D062BB2C-3D12-781E-C40F-C52B3B7831E4}"/>
              </a:ext>
            </a:extLst>
          </p:cNvPr>
          <p:cNvSpPr txBox="1">
            <a:spLocks/>
          </p:cNvSpPr>
          <p:nvPr/>
        </p:nvSpPr>
        <p:spPr>
          <a:xfrm>
            <a:off x="467543" y="3774404"/>
            <a:ext cx="8100683" cy="1029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lnSpc>
                <a:spcPct val="100000"/>
              </a:lnSpc>
              <a:buFont typeface="Arial" panose="020B0604020202020204" pitchFamily="34" charset="0"/>
              <a:buChar char="•"/>
            </a:pPr>
            <a:r>
              <a:rPr lang="ja-JP" altLang="en-US" b="1">
                <a:solidFill>
                  <a:schemeClr val="accent3">
                    <a:lumMod val="75000"/>
                  </a:schemeClr>
                </a:solidFill>
              </a:rPr>
              <a:t>出力対象は仕訳確定済みのデータであるため、未確定仕訳は出力されません</a:t>
            </a:r>
            <a:endParaRPr lang="en-US" altLang="ja-JP" b="1">
              <a:solidFill>
                <a:schemeClr val="accent3">
                  <a:lumMod val="75000"/>
                </a:schemeClr>
              </a:solidFill>
            </a:endParaRPr>
          </a:p>
          <a:p>
            <a:pPr>
              <a:lnSpc>
                <a:spcPct val="100000"/>
              </a:lnSpc>
            </a:pPr>
            <a:endParaRPr lang="ja-JP" altLang="en-US" b="1">
              <a:solidFill>
                <a:schemeClr val="accent3">
                  <a:lumMod val="75000"/>
                </a:schemeClr>
              </a:solidFill>
            </a:endParaRPr>
          </a:p>
          <a:p>
            <a:pPr>
              <a:lnSpc>
                <a:spcPct val="100000"/>
              </a:lnSpc>
            </a:pPr>
            <a:endParaRPr lang="ja-JP" altLang="en-US"/>
          </a:p>
        </p:txBody>
      </p:sp>
      <p:sp>
        <p:nvSpPr>
          <p:cNvPr id="12" name="角丸四角形 8">
            <a:extLst>
              <a:ext uri="{FF2B5EF4-FFF2-40B4-BE49-F238E27FC236}">
                <a16:creationId xmlns:a16="http://schemas.microsoft.com/office/drawing/2014/main" id="{C5127888-0829-987F-D6DA-723C0D9C648A}"/>
              </a:ext>
            </a:extLst>
          </p:cNvPr>
          <p:cNvSpPr/>
          <p:nvPr/>
        </p:nvSpPr>
        <p:spPr>
          <a:xfrm>
            <a:off x="467544" y="3456272"/>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grpSp>
        <p:nvGrpSpPr>
          <p:cNvPr id="13" name="グループ化 12">
            <a:extLst>
              <a:ext uri="{FF2B5EF4-FFF2-40B4-BE49-F238E27FC236}">
                <a16:creationId xmlns:a16="http://schemas.microsoft.com/office/drawing/2014/main" id="{7B1886CD-A6CB-3EFF-8B02-69619D8A7ECD}"/>
              </a:ext>
            </a:extLst>
          </p:cNvPr>
          <p:cNvGrpSpPr>
            <a:grpSpLocks noChangeAspect="1"/>
          </p:cNvGrpSpPr>
          <p:nvPr/>
        </p:nvGrpSpPr>
        <p:grpSpPr>
          <a:xfrm>
            <a:off x="467537" y="1295993"/>
            <a:ext cx="5943575" cy="1915161"/>
            <a:chOff x="467544" y="1296000"/>
            <a:chExt cx="5076564" cy="1635790"/>
          </a:xfrm>
        </p:grpSpPr>
        <p:pic>
          <p:nvPicPr>
            <p:cNvPr id="6" name="図 5" descr="グラフィカル ユーザー インターフェイス が含まれている画像&#10;&#10;AI によって生成されたコンテンツは間違っている可能性があります。">
              <a:extLst>
                <a:ext uri="{FF2B5EF4-FFF2-40B4-BE49-F238E27FC236}">
                  <a16:creationId xmlns:a16="http://schemas.microsoft.com/office/drawing/2014/main" id="{6B90FBE2-0C41-075A-1583-6A607F151D87}"/>
                </a:ext>
              </a:extLst>
            </p:cNvPr>
            <p:cNvPicPr>
              <a:picLocks noChangeAspect="1"/>
            </p:cNvPicPr>
            <p:nvPr/>
          </p:nvPicPr>
          <p:blipFill>
            <a:blip r:embed="rId3"/>
            <a:srcRect b="51938"/>
            <a:stretch/>
          </p:blipFill>
          <p:spPr>
            <a:xfrm>
              <a:off x="467544" y="1296000"/>
              <a:ext cx="5076564" cy="1635790"/>
            </a:xfrm>
            <a:prstGeom prst="rect">
              <a:avLst/>
            </a:prstGeom>
            <a:ln>
              <a:solidFill>
                <a:schemeClr val="tx2"/>
              </a:solidFill>
            </a:ln>
          </p:spPr>
        </p:pic>
        <p:sp>
          <p:nvSpPr>
            <p:cNvPr id="10" name="正方形/長方形 9">
              <a:extLst>
                <a:ext uri="{FF2B5EF4-FFF2-40B4-BE49-F238E27FC236}">
                  <a16:creationId xmlns:a16="http://schemas.microsoft.com/office/drawing/2014/main" id="{EB0CE6A3-0CF6-C5F2-2906-407912D597E2}"/>
                </a:ext>
              </a:extLst>
            </p:cNvPr>
            <p:cNvSpPr/>
            <p:nvPr/>
          </p:nvSpPr>
          <p:spPr>
            <a:xfrm>
              <a:off x="471188" y="1563638"/>
              <a:ext cx="392400" cy="72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7" name="正方形/長方形 6">
              <a:extLst>
                <a:ext uri="{FF2B5EF4-FFF2-40B4-BE49-F238E27FC236}">
                  <a16:creationId xmlns:a16="http://schemas.microsoft.com/office/drawing/2014/main" id="{EC460FCC-EFCC-D0B8-3722-DDF95E87F84B}"/>
                </a:ext>
              </a:extLst>
            </p:cNvPr>
            <p:cNvSpPr/>
            <p:nvPr/>
          </p:nvSpPr>
          <p:spPr>
            <a:xfrm>
              <a:off x="2411352" y="1877681"/>
              <a:ext cx="288032" cy="15400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grpSp>
        <p:nvGrpSpPr>
          <p:cNvPr id="17" name="グループ化 16">
            <a:extLst>
              <a:ext uri="{FF2B5EF4-FFF2-40B4-BE49-F238E27FC236}">
                <a16:creationId xmlns:a16="http://schemas.microsoft.com/office/drawing/2014/main" id="{2CC1F21A-C35B-7AC8-EDEA-7BAFF9F4ED83}"/>
              </a:ext>
            </a:extLst>
          </p:cNvPr>
          <p:cNvGrpSpPr/>
          <p:nvPr/>
        </p:nvGrpSpPr>
        <p:grpSpPr>
          <a:xfrm>
            <a:off x="5940152" y="1095651"/>
            <a:ext cx="2780259" cy="2673083"/>
            <a:chOff x="5940152" y="1095651"/>
            <a:chExt cx="2780259" cy="2673083"/>
          </a:xfrm>
        </p:grpSpPr>
        <p:sp>
          <p:nvSpPr>
            <p:cNvPr id="8" name="線吹き出し 2 (枠付き) 7">
              <a:extLst>
                <a:ext uri="{FF2B5EF4-FFF2-40B4-BE49-F238E27FC236}">
                  <a16:creationId xmlns:a16="http://schemas.microsoft.com/office/drawing/2014/main" id="{82F00886-6FB5-4DBF-F636-19450D562AC1}"/>
                </a:ext>
              </a:extLst>
            </p:cNvPr>
            <p:cNvSpPr/>
            <p:nvPr/>
          </p:nvSpPr>
          <p:spPr>
            <a:xfrm>
              <a:off x="5940152" y="1095651"/>
              <a:ext cx="2780259" cy="2673083"/>
            </a:xfrm>
            <a:prstGeom prst="borderCallout2">
              <a:avLst>
                <a:gd name="adj1" fmla="val 45034"/>
                <a:gd name="adj2" fmla="val -1481"/>
                <a:gd name="adj3" fmla="val 40538"/>
                <a:gd name="adj4" fmla="val -63603"/>
                <a:gd name="adj5" fmla="val 35725"/>
                <a:gd name="adj6" fmla="val -10371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a:t>帳票の「異動履歴」には、以下のいずれかの仕訳が出力されます</a:t>
              </a:r>
              <a:endParaRPr lang="en-US" altLang="ja-JP" sz="1000"/>
            </a:p>
            <a:p>
              <a:endParaRPr lang="en-US" altLang="ja-JP" sz="1000"/>
            </a:p>
            <a:p>
              <a:r>
                <a:rPr lang="en-US" altLang="ja-JP" sz="1000"/>
                <a:t>&lt;</a:t>
              </a:r>
              <a:r>
                <a:rPr lang="ja-JP" altLang="en-US" sz="1000"/>
                <a:t>固定資産データ</a:t>
              </a:r>
              <a:r>
                <a:rPr lang="en-US" altLang="ja-JP" sz="1000"/>
                <a:t>&gt;</a:t>
              </a:r>
            </a:p>
            <a:p>
              <a:r>
                <a:rPr lang="ja-JP" altLang="en-US" sz="1000"/>
                <a:t>・新規登録</a:t>
              </a:r>
            </a:p>
            <a:p>
              <a:r>
                <a:rPr lang="ja-JP" altLang="en-US" sz="1000"/>
                <a:t>・変更</a:t>
              </a:r>
            </a:p>
            <a:p>
              <a:r>
                <a:rPr lang="ja-JP" altLang="en-US" sz="1000"/>
                <a:t>・全部移動</a:t>
              </a:r>
            </a:p>
            <a:p>
              <a:r>
                <a:rPr lang="ja-JP" altLang="en-US" sz="1000"/>
                <a:t>・一部移動</a:t>
              </a:r>
            </a:p>
            <a:p>
              <a:r>
                <a:rPr lang="ja-JP" altLang="en-US" sz="1000"/>
                <a:t>・全部処分</a:t>
              </a:r>
            </a:p>
            <a:p>
              <a:r>
                <a:rPr lang="ja-JP" altLang="en-US" sz="1000"/>
                <a:t>・一部処分</a:t>
              </a:r>
            </a:p>
            <a:p>
              <a:r>
                <a:rPr lang="ja-JP" altLang="en-US" sz="1000"/>
                <a:t>・全部用途変更</a:t>
              </a:r>
              <a:endParaRPr lang="en-US" altLang="ja-JP" sz="1000"/>
            </a:p>
            <a:p>
              <a:r>
                <a:rPr lang="ja-JP" altLang="en-US" sz="1000"/>
                <a:t>・減損損失</a:t>
              </a:r>
            </a:p>
            <a:p>
              <a:r>
                <a:rPr lang="ja-JP" altLang="en-US" sz="1000"/>
                <a:t>・償却</a:t>
              </a:r>
            </a:p>
            <a:p>
              <a:r>
                <a:rPr lang="ja-JP" altLang="en-US" sz="1000"/>
                <a:t>・除去債務利息</a:t>
              </a:r>
            </a:p>
            <a:p>
              <a:endParaRPr lang="ja-JP" altLang="en-US" sz="1000"/>
            </a:p>
            <a:p>
              <a:endParaRPr lang="en-US" altLang="ja-JP" sz="1000"/>
            </a:p>
            <a:p>
              <a:endParaRPr lang="ja-JP" altLang="en-US" sz="1000"/>
            </a:p>
          </p:txBody>
        </p:sp>
        <p:sp>
          <p:nvSpPr>
            <p:cNvPr id="9" name="テキスト ボックス 8">
              <a:extLst>
                <a:ext uri="{FF2B5EF4-FFF2-40B4-BE49-F238E27FC236}">
                  <a16:creationId xmlns:a16="http://schemas.microsoft.com/office/drawing/2014/main" id="{EFC8F134-7835-4592-6A3D-7EE729CBDD15}"/>
                </a:ext>
              </a:extLst>
            </p:cNvPr>
            <p:cNvSpPr txBox="1"/>
            <p:nvPr/>
          </p:nvSpPr>
          <p:spPr>
            <a:xfrm>
              <a:off x="7126312" y="1567989"/>
              <a:ext cx="1441915" cy="2180692"/>
            </a:xfrm>
            <a:prstGeom prst="rect">
              <a:avLst/>
            </a:prstGeom>
            <a:noFill/>
            <a:ln>
              <a:noFill/>
            </a:ln>
          </p:spPr>
          <p:txBody>
            <a:bodyPr wrap="square" rtlCol="0">
              <a:spAutoFit/>
            </a:bodyPr>
            <a:lstStyle/>
            <a:p>
              <a:r>
                <a:rPr kumimoji="1" lang="en-US" altLang="ja-JP" sz="1000">
                  <a:solidFill>
                    <a:schemeClr val="bg1"/>
                  </a:solidFill>
                </a:rPr>
                <a:t>&lt;</a:t>
              </a:r>
              <a:r>
                <a:rPr kumimoji="1" lang="ja-JP" altLang="en-US" sz="1000">
                  <a:solidFill>
                    <a:schemeClr val="bg1"/>
                  </a:solidFill>
                </a:rPr>
                <a:t>リース資産データ</a:t>
              </a:r>
              <a:r>
                <a:rPr kumimoji="1" lang="en-US" altLang="ja-JP" sz="1000">
                  <a:solidFill>
                    <a:schemeClr val="bg1"/>
                  </a:solidFill>
                </a:rPr>
                <a:t>&gt;</a:t>
              </a:r>
            </a:p>
            <a:p>
              <a:r>
                <a:rPr kumimoji="1" lang="ja-JP" altLang="en-US" sz="1000">
                  <a:solidFill>
                    <a:schemeClr val="bg1"/>
                  </a:solidFill>
                </a:rPr>
                <a:t>・新規登録</a:t>
              </a:r>
              <a:br>
                <a:rPr kumimoji="1" lang="ja-JP" altLang="en-US" sz="1000">
                  <a:solidFill>
                    <a:schemeClr val="bg1"/>
                  </a:solidFill>
                </a:rPr>
              </a:br>
              <a:r>
                <a:rPr kumimoji="1" lang="ja-JP" altLang="en-US" sz="1000">
                  <a:solidFill>
                    <a:schemeClr val="bg1"/>
                  </a:solidFill>
                </a:rPr>
                <a:t>・変更</a:t>
              </a:r>
              <a:br>
                <a:rPr kumimoji="1" lang="ja-JP" altLang="en-US" sz="1000">
                  <a:solidFill>
                    <a:schemeClr val="bg1"/>
                  </a:solidFill>
                </a:rPr>
              </a:br>
              <a:r>
                <a:rPr kumimoji="1" lang="ja-JP" altLang="en-US" sz="1000">
                  <a:solidFill>
                    <a:schemeClr val="bg1"/>
                  </a:solidFill>
                </a:rPr>
                <a:t>・移動</a:t>
              </a:r>
              <a:br>
                <a:rPr kumimoji="1" lang="ja-JP" altLang="en-US" sz="1000">
                  <a:solidFill>
                    <a:schemeClr val="bg1"/>
                  </a:solidFill>
                </a:rPr>
              </a:br>
              <a:r>
                <a:rPr kumimoji="1" lang="ja-JP" altLang="en-US" sz="1000">
                  <a:solidFill>
                    <a:schemeClr val="bg1"/>
                  </a:solidFill>
                </a:rPr>
                <a:t>・中途解約</a:t>
              </a:r>
              <a:br>
                <a:rPr kumimoji="1" lang="ja-JP" altLang="en-US" sz="1000">
                  <a:solidFill>
                    <a:schemeClr val="bg1"/>
                  </a:solidFill>
                </a:rPr>
              </a:br>
              <a:r>
                <a:rPr kumimoji="1" lang="ja-JP" altLang="en-US" sz="1000">
                  <a:solidFill>
                    <a:schemeClr val="bg1"/>
                  </a:solidFill>
                </a:rPr>
                <a:t>・再リース</a:t>
              </a:r>
              <a:br>
                <a:rPr kumimoji="1" lang="ja-JP" altLang="en-US" sz="1000">
                  <a:solidFill>
                    <a:schemeClr val="bg1"/>
                  </a:solidFill>
                </a:rPr>
              </a:br>
              <a:r>
                <a:rPr kumimoji="1" lang="ja-JP" altLang="en-US" sz="1000">
                  <a:solidFill>
                    <a:schemeClr val="bg1"/>
                  </a:solidFill>
                </a:rPr>
                <a:t>・返却</a:t>
              </a:r>
              <a:br>
                <a:rPr kumimoji="1" lang="ja-JP" altLang="en-US" sz="1000">
                  <a:solidFill>
                    <a:schemeClr val="bg1"/>
                  </a:solidFill>
                </a:rPr>
              </a:br>
              <a:r>
                <a:rPr kumimoji="1" lang="ja-JP" altLang="en-US" sz="1000">
                  <a:solidFill>
                    <a:schemeClr val="bg1"/>
                  </a:solidFill>
                </a:rPr>
                <a:t>・減損損失</a:t>
              </a:r>
              <a:br>
                <a:rPr kumimoji="1" lang="ja-JP" altLang="en-US" sz="1000">
                  <a:solidFill>
                    <a:schemeClr val="bg1"/>
                  </a:solidFill>
                </a:rPr>
              </a:br>
              <a:r>
                <a:rPr kumimoji="1" lang="ja-JP" altLang="en-US" sz="1000">
                  <a:solidFill>
                    <a:schemeClr val="bg1"/>
                  </a:solidFill>
                </a:rPr>
                <a:t>・リース費用計上</a:t>
              </a:r>
            </a:p>
            <a:p>
              <a:r>
                <a:rPr kumimoji="1" lang="ja-JP" altLang="en-US" sz="1000">
                  <a:solidFill>
                    <a:schemeClr val="bg1"/>
                  </a:solidFill>
                </a:rPr>
                <a:t>・保守料計上</a:t>
              </a:r>
              <a:br>
                <a:rPr kumimoji="1" lang="ja-JP" altLang="en-US" sz="1000">
                  <a:solidFill>
                    <a:schemeClr val="bg1"/>
                  </a:solidFill>
                </a:rPr>
              </a:br>
              <a:r>
                <a:rPr kumimoji="1" lang="ja-JP" altLang="en-US" sz="1000">
                  <a:solidFill>
                    <a:schemeClr val="bg1"/>
                  </a:solidFill>
                </a:rPr>
                <a:t>・リース料支払</a:t>
              </a:r>
              <a:br>
                <a:rPr kumimoji="1" lang="ja-JP" altLang="en-US" sz="1000">
                  <a:solidFill>
                    <a:schemeClr val="bg1"/>
                  </a:solidFill>
                </a:rPr>
              </a:br>
              <a:r>
                <a:rPr kumimoji="1" lang="ja-JP" altLang="en-US" sz="1000">
                  <a:solidFill>
                    <a:schemeClr val="bg1"/>
                  </a:solidFill>
                </a:rPr>
                <a:t>・保守料支払</a:t>
              </a:r>
              <a:br>
                <a:rPr kumimoji="1" lang="ja-JP" altLang="en-US" sz="1000">
                  <a:solidFill>
                    <a:schemeClr val="bg1"/>
                  </a:solidFill>
                </a:rPr>
              </a:br>
              <a:r>
                <a:rPr kumimoji="1" lang="ja-JP" altLang="en-US" sz="1000">
                  <a:solidFill>
                    <a:schemeClr val="bg1"/>
                  </a:solidFill>
                </a:rPr>
                <a:t>・消費税一括計上</a:t>
              </a:r>
              <a:br>
                <a:rPr kumimoji="1" lang="ja-JP" altLang="en-US" sz="1000">
                  <a:solidFill>
                    <a:schemeClr val="bg1"/>
                  </a:solidFill>
                </a:rPr>
              </a:br>
              <a:r>
                <a:rPr kumimoji="1" lang="ja-JP" altLang="en-US" sz="1000">
                  <a:solidFill>
                    <a:schemeClr val="bg1"/>
                  </a:solidFill>
                </a:rPr>
                <a:t>・売買リース料支払</a:t>
              </a:r>
            </a:p>
          </p:txBody>
        </p:sp>
      </p:grpSp>
    </p:spTree>
    <p:extLst>
      <p:ext uri="{BB962C8B-B14F-4D97-AF65-F5344CB8AC3E}">
        <p14:creationId xmlns:p14="http://schemas.microsoft.com/office/powerpoint/2010/main" val="31352814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6D3F2BC-6BDD-131B-9E6B-64BE45CB6409}"/>
              </a:ext>
            </a:extLst>
          </p:cNvPr>
          <p:cNvSpPr>
            <a:spLocks noGrp="1"/>
          </p:cNvSpPr>
          <p:nvPr>
            <p:ph type="sldNum" sz="quarter" idx="12"/>
          </p:nvPr>
        </p:nvSpPr>
        <p:spPr/>
        <p:txBody>
          <a:bodyPr/>
          <a:lstStyle/>
          <a:p>
            <a:fld id="{78AE49ED-73EF-499C-8307-28EB0E7CF529}" type="slidenum">
              <a:rPr kumimoji="1" lang="ja-JP" altLang="en-US" smtClean="0"/>
              <a:t>118</a:t>
            </a:fld>
            <a:endParaRPr kumimoji="1" lang="ja-JP" altLang="en-US"/>
          </a:p>
        </p:txBody>
      </p:sp>
      <p:sp>
        <p:nvSpPr>
          <p:cNvPr id="4" name="タイトル 3">
            <a:extLst>
              <a:ext uri="{FF2B5EF4-FFF2-40B4-BE49-F238E27FC236}">
                <a16:creationId xmlns:a16="http://schemas.microsoft.com/office/drawing/2014/main" id="{0383B5FE-A917-4AC4-7598-BB89F6FDC70D}"/>
              </a:ext>
            </a:extLst>
          </p:cNvPr>
          <p:cNvSpPr>
            <a:spLocks noGrp="1"/>
          </p:cNvSpPr>
          <p:nvPr>
            <p:ph type="title"/>
          </p:nvPr>
        </p:nvSpPr>
        <p:spPr>
          <a:xfrm>
            <a:off x="358775" y="267494"/>
            <a:ext cx="7093545" cy="848322"/>
          </a:xfrm>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２</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．削除・取消された資産データの確認機能の追加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 </a:t>
            </a:r>
            <a:r>
              <a:rPr lang="ja-JP" altLang="en-US" sz="1600" b="1">
                <a:solidFill>
                  <a:schemeClr val="tx2"/>
                </a:solidFill>
              </a:rPr>
              <a:t>①削除取消データ照会</a:t>
            </a:r>
            <a:br>
              <a:rPr lang="en-US" altLang="ja-JP" sz="2400" b="1">
                <a:solidFill>
                  <a:schemeClr val="tx2"/>
                </a:solidFill>
              </a:rPr>
            </a:br>
            <a:endParaRPr kumimoji="1" lang="ja-JP" altLang="en-US"/>
          </a:p>
        </p:txBody>
      </p:sp>
      <p:sp>
        <p:nvSpPr>
          <p:cNvPr id="5" name="フッター プレースホルダー 4">
            <a:extLst>
              <a:ext uri="{FF2B5EF4-FFF2-40B4-BE49-F238E27FC236}">
                <a16:creationId xmlns:a16="http://schemas.microsoft.com/office/drawing/2014/main" id="{E6276F34-6D1E-D1B4-08B3-BE6141552868}"/>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テキスト プレースホルダー 2">
            <a:extLst>
              <a:ext uri="{FF2B5EF4-FFF2-40B4-BE49-F238E27FC236}">
                <a16:creationId xmlns:a16="http://schemas.microsoft.com/office/drawing/2014/main" id="{254853F3-061A-412C-4E42-66AC3C337346}"/>
              </a:ext>
            </a:extLst>
          </p:cNvPr>
          <p:cNvSpPr txBox="1">
            <a:spLocks/>
          </p:cNvSpPr>
          <p:nvPr/>
        </p:nvSpPr>
        <p:spPr>
          <a:xfrm>
            <a:off x="360000" y="1214580"/>
            <a:ext cx="8426450" cy="128516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80000" indent="-457200">
              <a:lnSpc>
                <a:spcPct val="100000"/>
              </a:lnSpc>
            </a:pPr>
            <a:r>
              <a:rPr lang="ja-JP" altLang="en-US" b="1">
                <a:solidFill>
                  <a:srgbClr val="FFC000"/>
                </a:solidFill>
              </a:rPr>
              <a:t>■</a:t>
            </a:r>
            <a:r>
              <a:rPr lang="ja-JP" altLang="en-US" b="1">
                <a:solidFill>
                  <a:schemeClr val="tx2"/>
                </a:solidFill>
              </a:rPr>
              <a:t>機能概要</a:t>
            </a:r>
            <a:br>
              <a:rPr lang="en-US" altLang="ja-JP" b="1">
                <a:solidFill>
                  <a:schemeClr val="tx2"/>
                </a:solidFill>
              </a:rPr>
            </a:br>
            <a:r>
              <a:rPr lang="ja-JP" altLang="en-US">
                <a:solidFill>
                  <a:prstClr val="black"/>
                </a:solidFill>
              </a:rPr>
              <a:t>新機能の「削除取消データ照会」を追加しました</a:t>
            </a:r>
          </a:p>
          <a:p>
            <a:pPr marL="180000">
              <a:lnSpc>
                <a:spcPct val="100000"/>
              </a:lnSpc>
            </a:pPr>
            <a:r>
              <a:rPr lang="ja-JP" altLang="en-US">
                <a:solidFill>
                  <a:prstClr val="black"/>
                </a:solidFill>
              </a:rPr>
              <a:t>削除取消データ照会にて、各種削除・取消処理を行ったデータを確認することができるようにしました</a:t>
            </a:r>
          </a:p>
          <a:p>
            <a:pPr marL="180000">
              <a:lnSpc>
                <a:spcPct val="100000"/>
              </a:lnSpc>
            </a:pPr>
            <a:r>
              <a:rPr lang="ja-JP" altLang="en-US">
                <a:solidFill>
                  <a:prstClr val="black"/>
                </a:solidFill>
              </a:rPr>
              <a:t>検索結果は</a:t>
            </a:r>
            <a:r>
              <a:rPr lang="en-US" altLang="ja-JP">
                <a:solidFill>
                  <a:prstClr val="black"/>
                </a:solidFill>
              </a:rPr>
              <a:t>CSV</a:t>
            </a:r>
            <a:r>
              <a:rPr lang="ja-JP" altLang="en-US">
                <a:solidFill>
                  <a:prstClr val="black"/>
                </a:solidFill>
              </a:rPr>
              <a:t>で出力できます</a:t>
            </a:r>
            <a:endParaRPr lang="en-US" altLang="ja-JP"/>
          </a:p>
          <a:p>
            <a:pPr marL="180000">
              <a:lnSpc>
                <a:spcPct val="100000"/>
              </a:lnSpc>
            </a:pPr>
            <a:endParaRPr lang="en-US" altLang="ja-JP"/>
          </a:p>
          <a:p>
            <a:pPr marL="180000">
              <a:lnSpc>
                <a:spcPct val="100000"/>
              </a:lnSpc>
            </a:pPr>
            <a:r>
              <a:rPr lang="ja-JP" altLang="en-US"/>
              <a:t>削除取消データ照会の対象となる機能</a:t>
            </a:r>
            <a:endParaRPr lang="en-US" altLang="ja-JP" b="1">
              <a:solidFill>
                <a:schemeClr val="tx2"/>
              </a:solidFill>
            </a:endParaRPr>
          </a:p>
          <a:p>
            <a:pPr>
              <a:lnSpc>
                <a:spcPct val="100000"/>
              </a:lnSpc>
            </a:pPr>
            <a:endParaRPr lang="en-US" altLang="ja-JP" b="1">
              <a:solidFill>
                <a:schemeClr val="tx2"/>
              </a:solidFill>
            </a:endParaRPr>
          </a:p>
        </p:txBody>
      </p:sp>
      <p:graphicFrame>
        <p:nvGraphicFramePr>
          <p:cNvPr id="7" name="表 6">
            <a:extLst>
              <a:ext uri="{FF2B5EF4-FFF2-40B4-BE49-F238E27FC236}">
                <a16:creationId xmlns:a16="http://schemas.microsoft.com/office/drawing/2014/main" id="{03255074-96DA-5072-6A56-77E5F7071247}"/>
              </a:ext>
            </a:extLst>
          </p:cNvPr>
          <p:cNvGraphicFramePr>
            <a:graphicFrameLocks noGrp="1"/>
          </p:cNvGraphicFramePr>
          <p:nvPr/>
        </p:nvGraphicFramePr>
        <p:xfrm>
          <a:off x="521171" y="2319722"/>
          <a:ext cx="3384376" cy="1404000"/>
        </p:xfrm>
        <a:graphic>
          <a:graphicData uri="http://schemas.openxmlformats.org/drawingml/2006/table">
            <a:tbl>
              <a:tblPr firstRow="1" bandRow="1">
                <a:tableStyleId>{21E4AEA4-8DFA-4A89-87EB-49C32662AFE0}</a:tableStyleId>
              </a:tblPr>
              <a:tblGrid>
                <a:gridCol w="1260140">
                  <a:extLst>
                    <a:ext uri="{9D8B030D-6E8A-4147-A177-3AD203B41FA5}">
                      <a16:colId xmlns:a16="http://schemas.microsoft.com/office/drawing/2014/main" val="3943795963"/>
                    </a:ext>
                  </a:extLst>
                </a:gridCol>
                <a:gridCol w="2124236">
                  <a:extLst>
                    <a:ext uri="{9D8B030D-6E8A-4147-A177-3AD203B41FA5}">
                      <a16:colId xmlns:a16="http://schemas.microsoft.com/office/drawing/2014/main" val="2053784104"/>
                    </a:ext>
                  </a:extLst>
                </a:gridCol>
              </a:tblGrid>
              <a:tr h="234000">
                <a:tc>
                  <a:txBody>
                    <a:bodyPr/>
                    <a:lstStyle/>
                    <a:p>
                      <a:pPr marL="0" algn="l" defTabSz="914400" rtl="0" eaLnBrk="1" latinLnBrk="0" hangingPunct="1">
                        <a:buNone/>
                      </a:pPr>
                      <a:r>
                        <a:rPr kumimoji="1" lang="ja-JP" altLang="en-US" sz="1050" kern="1200">
                          <a:solidFill>
                            <a:schemeClr val="bg1"/>
                          </a:solidFill>
                          <a:latin typeface="+mn-lt"/>
                          <a:ea typeface="+mn-ea"/>
                          <a:cs typeface="+mn-cs"/>
                        </a:rPr>
                        <a:t>画面</a:t>
                      </a:r>
                      <a:r>
                        <a:rPr kumimoji="1" lang="en-US" sz="1050" kern="1200">
                          <a:solidFill>
                            <a:schemeClr val="bg1"/>
                          </a:solidFill>
                          <a:latin typeface="+mn-lt"/>
                          <a:ea typeface="+mn-ea"/>
                          <a:cs typeface="+mn-cs"/>
                        </a:rPr>
                        <a:t>ID</a:t>
                      </a:r>
                      <a:endParaRPr kumimoji="1" lang="ja-JP" altLang="en-US" sz="1050" kern="1200">
                        <a:solidFill>
                          <a:schemeClr val="bg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機能名称</a:t>
                      </a:r>
                    </a:p>
                  </a:txBody>
                  <a:tcPr marL="68580" marR="68580" marT="0" marB="0" anchor="ctr"/>
                </a:tc>
                <a:extLst>
                  <a:ext uri="{0D108BD9-81ED-4DB2-BD59-A6C34878D82A}">
                    <a16:rowId xmlns:a16="http://schemas.microsoft.com/office/drawing/2014/main" val="3491333951"/>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FCU00600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月次更新取消</a:t>
                      </a:r>
                    </a:p>
                  </a:txBody>
                  <a:tcPr marL="68580" marR="68580" marT="0" marB="0" anchor="ctr"/>
                </a:tc>
                <a:extLst>
                  <a:ext uri="{0D108BD9-81ED-4DB2-BD59-A6C34878D82A}">
                    <a16:rowId xmlns:a16="http://schemas.microsoft.com/office/drawing/2014/main" val="1341284361"/>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FCU00200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年次更新取消</a:t>
                      </a:r>
                    </a:p>
                  </a:txBody>
                  <a:tcPr marL="68580" marR="68580" marT="0" marB="0" anchor="ctr"/>
                </a:tc>
                <a:extLst>
                  <a:ext uri="{0D108BD9-81ED-4DB2-BD59-A6C34878D82A}">
                    <a16:rowId xmlns:a16="http://schemas.microsoft.com/office/drawing/2014/main" val="1889265218"/>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FFU01100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固定資産データ削除</a:t>
                      </a:r>
                    </a:p>
                  </a:txBody>
                  <a:tcPr marL="68580" marR="68580" marT="0" marB="0" anchor="ctr"/>
                </a:tc>
                <a:extLst>
                  <a:ext uri="{0D108BD9-81ED-4DB2-BD59-A6C34878D82A}">
                    <a16:rowId xmlns:a16="http://schemas.microsoft.com/office/drawing/2014/main" val="206756929"/>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FFU01000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固定資産異動取消</a:t>
                      </a:r>
                    </a:p>
                  </a:txBody>
                  <a:tcPr marL="68580" marR="68580" marT="0" marB="0" anchor="ctr"/>
                </a:tc>
                <a:extLst>
                  <a:ext uri="{0D108BD9-81ED-4DB2-BD59-A6C34878D82A}">
                    <a16:rowId xmlns:a16="http://schemas.microsoft.com/office/drawing/2014/main" val="3705582123"/>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FLU00400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dirty="0">
                          <a:solidFill>
                            <a:schemeClr val="dk1"/>
                          </a:solidFill>
                          <a:latin typeface="+mn-lt"/>
                          <a:ea typeface="+mn-ea"/>
                          <a:cs typeface="+mn-cs"/>
                        </a:rPr>
                        <a:t>個別リース契約削除</a:t>
                      </a:r>
                    </a:p>
                  </a:txBody>
                  <a:tcPr marL="68580" marR="68580" marT="0" marB="0" anchor="ctr"/>
                </a:tc>
                <a:extLst>
                  <a:ext uri="{0D108BD9-81ED-4DB2-BD59-A6C34878D82A}">
                    <a16:rowId xmlns:a16="http://schemas.microsoft.com/office/drawing/2014/main" val="3618663144"/>
                  </a:ext>
                </a:extLst>
              </a:tr>
            </a:tbl>
          </a:graphicData>
        </a:graphic>
      </p:graphicFrame>
    </p:spTree>
    <p:extLst>
      <p:ext uri="{BB962C8B-B14F-4D97-AF65-F5344CB8AC3E}">
        <p14:creationId xmlns:p14="http://schemas.microsoft.com/office/powerpoint/2010/main" val="13736342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1D8E7-F9BF-85F1-0344-AD1EEC1D3AE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8CB98E6-526A-327B-F9CA-2C26A34F16F6}"/>
              </a:ext>
            </a:extLst>
          </p:cNvPr>
          <p:cNvSpPr>
            <a:spLocks noGrp="1"/>
          </p:cNvSpPr>
          <p:nvPr>
            <p:ph type="sldNum" sz="quarter" idx="12"/>
          </p:nvPr>
        </p:nvSpPr>
        <p:spPr/>
        <p:txBody>
          <a:bodyPr/>
          <a:lstStyle/>
          <a:p>
            <a:fld id="{78AE49ED-73EF-499C-8307-28EB0E7CF529}" type="slidenum">
              <a:rPr kumimoji="1" lang="ja-JP" altLang="en-US" smtClean="0"/>
              <a:t>119</a:t>
            </a:fld>
            <a:endParaRPr kumimoji="1" lang="ja-JP" altLang="en-US"/>
          </a:p>
        </p:txBody>
      </p:sp>
      <p:sp>
        <p:nvSpPr>
          <p:cNvPr id="3" name="テキスト プレースホルダー 2">
            <a:extLst>
              <a:ext uri="{FF2B5EF4-FFF2-40B4-BE49-F238E27FC236}">
                <a16:creationId xmlns:a16="http://schemas.microsoft.com/office/drawing/2014/main" id="{8BE61ABF-5ED4-7A6F-7753-C011CF069AAC}"/>
              </a:ext>
            </a:extLst>
          </p:cNvPr>
          <p:cNvSpPr>
            <a:spLocks noGrp="1"/>
          </p:cNvSpPr>
          <p:nvPr>
            <p:ph type="body" sz="quarter" idx="14"/>
          </p:nvPr>
        </p:nvSpPr>
        <p:spPr/>
        <p:txBody>
          <a:bodyPr/>
          <a:lstStyle/>
          <a:p>
            <a:endParaRPr lang="en-US" altLang="ja-JP" sz="1200" b="1">
              <a:solidFill>
                <a:schemeClr val="tx2"/>
              </a:solidFill>
            </a:endParaRPr>
          </a:p>
          <a:p>
            <a:endParaRPr kumimoji="1" lang="ja-JP" altLang="en-US"/>
          </a:p>
        </p:txBody>
      </p:sp>
      <p:sp>
        <p:nvSpPr>
          <p:cNvPr id="4" name="タイトル 3">
            <a:extLst>
              <a:ext uri="{FF2B5EF4-FFF2-40B4-BE49-F238E27FC236}">
                <a16:creationId xmlns:a16="http://schemas.microsoft.com/office/drawing/2014/main" id="{6DAFB26C-7355-B25C-36D9-C781EE815FBF}"/>
              </a:ext>
            </a:extLst>
          </p:cNvPr>
          <p:cNvSpPr>
            <a:spLocks noGrp="1"/>
          </p:cNvSpPr>
          <p:nvPr>
            <p:ph type="title"/>
          </p:nvPr>
        </p:nvSpPr>
        <p:spPr>
          <a:xfrm>
            <a:off x="358775" y="267494"/>
            <a:ext cx="7093545" cy="713462"/>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２</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．削除・取消された資産データの確認機能の追加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①削除取消データ照会</a:t>
            </a:r>
            <a:endParaRPr kumimoji="1" lang="ja-JP" altLang="en-US"/>
          </a:p>
        </p:txBody>
      </p:sp>
      <p:sp>
        <p:nvSpPr>
          <p:cNvPr id="5" name="フッター プレースホルダー 4">
            <a:extLst>
              <a:ext uri="{FF2B5EF4-FFF2-40B4-BE49-F238E27FC236}">
                <a16:creationId xmlns:a16="http://schemas.microsoft.com/office/drawing/2014/main" id="{754A833A-8876-2392-AAA9-E45BB1B6A0A1}"/>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テキスト プレースホルダー 2">
            <a:extLst>
              <a:ext uri="{FF2B5EF4-FFF2-40B4-BE49-F238E27FC236}">
                <a16:creationId xmlns:a16="http://schemas.microsoft.com/office/drawing/2014/main" id="{29A1F583-6FB9-E50E-394E-C93280AC78B3}"/>
              </a:ext>
            </a:extLst>
          </p:cNvPr>
          <p:cNvSpPr txBox="1">
            <a:spLocks/>
          </p:cNvSpPr>
          <p:nvPr/>
        </p:nvSpPr>
        <p:spPr>
          <a:xfrm>
            <a:off x="358774" y="1213200"/>
            <a:ext cx="8605713" cy="372579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pPr>
            <a:r>
              <a:rPr lang="ja-JP" altLang="en-US" b="1">
                <a:solidFill>
                  <a:srgbClr val="FFC000"/>
                </a:solidFill>
              </a:rPr>
              <a:t>■</a:t>
            </a:r>
            <a:r>
              <a:rPr lang="ja-JP" altLang="en-US" b="1">
                <a:solidFill>
                  <a:schemeClr val="tx2"/>
                </a:solidFill>
              </a:rPr>
              <a:t>背景</a:t>
            </a:r>
            <a:endParaRPr lang="en-US" altLang="ja-JP" b="1">
              <a:solidFill>
                <a:schemeClr val="tx2"/>
              </a:solidFill>
            </a:endParaRPr>
          </a:p>
          <a:p>
            <a:pPr marL="180000">
              <a:lnSpc>
                <a:spcPct val="100000"/>
              </a:lnSpc>
            </a:pPr>
            <a:r>
              <a:rPr lang="ja-JP" altLang="en-US">
                <a:solidFill>
                  <a:prstClr val="black"/>
                </a:solidFill>
              </a:rPr>
              <a:t>電子帳簿保存法に基づく、訂正・削除の履歴の確保（規則第５条第５項第１号イ⑴）の要件に対応しました</a:t>
            </a:r>
          </a:p>
          <a:p>
            <a:pPr marL="180000">
              <a:lnSpc>
                <a:spcPct val="100000"/>
              </a:lnSpc>
            </a:pPr>
            <a:r>
              <a:rPr lang="ja-JP" altLang="en-US">
                <a:solidFill>
                  <a:prstClr val="black"/>
                </a:solidFill>
              </a:rPr>
              <a:t>それにあたり、これまでなかった削除・取消したデータの内容を照会できる機能を追加しました</a:t>
            </a:r>
          </a:p>
          <a:p>
            <a:pPr>
              <a:lnSpc>
                <a:spcPct val="100000"/>
              </a:lnSpc>
            </a:pPr>
            <a:endParaRPr lang="en-US" altLang="ja-JP" b="1">
              <a:solidFill>
                <a:schemeClr val="tx2"/>
              </a:solidFill>
            </a:endParaRPr>
          </a:p>
          <a:p>
            <a:pPr>
              <a:lnSpc>
                <a:spcPct val="100000"/>
              </a:lnSpc>
            </a:pPr>
            <a:r>
              <a:rPr lang="ja-JP" altLang="en-US" b="1">
                <a:solidFill>
                  <a:srgbClr val="FFC000"/>
                </a:solidFill>
              </a:rPr>
              <a:t>■</a:t>
            </a:r>
            <a:r>
              <a:rPr lang="ja-JP" altLang="en-US" b="1">
                <a:solidFill>
                  <a:schemeClr val="tx2"/>
                </a:solidFill>
              </a:rPr>
              <a:t>効果</a:t>
            </a:r>
            <a:endParaRPr lang="en-US" altLang="ja-JP" b="1">
              <a:solidFill>
                <a:schemeClr val="tx2"/>
              </a:solidFill>
            </a:endParaRPr>
          </a:p>
          <a:p>
            <a:pPr marL="180000">
              <a:lnSpc>
                <a:spcPct val="100000"/>
              </a:lnSpc>
            </a:pPr>
            <a:r>
              <a:rPr lang="ja-JP" altLang="en-US"/>
              <a:t>固定資産データやリースデータを削除したり、取消した異動の内容が自動的に記録されるため、いつ、誰が、</a:t>
            </a:r>
            <a:endParaRPr lang="en-US" altLang="ja-JP"/>
          </a:p>
          <a:p>
            <a:pPr marL="180000">
              <a:lnSpc>
                <a:spcPct val="100000"/>
              </a:lnSpc>
            </a:pPr>
            <a:r>
              <a:rPr lang="ja-JP" altLang="en-US"/>
              <a:t>どの処理で削除や取消を実行したのかを確認することができます。</a:t>
            </a:r>
            <a:endParaRPr lang="en-US" altLang="ja-JP"/>
          </a:p>
          <a:p>
            <a:pPr marL="180000">
              <a:lnSpc>
                <a:spcPct val="100000"/>
              </a:lnSpc>
            </a:pPr>
            <a:endParaRPr lang="en-US" altLang="ja-JP"/>
          </a:p>
          <a:p>
            <a:pPr marL="180000">
              <a:lnSpc>
                <a:spcPct val="100000"/>
              </a:lnSpc>
            </a:pPr>
            <a:endParaRPr lang="en-US" altLang="ja-JP"/>
          </a:p>
          <a:p>
            <a:pPr marL="180000" indent="-457200">
              <a:lnSpc>
                <a:spcPct val="100000"/>
              </a:lnSpc>
            </a:pPr>
            <a:endParaRPr lang="en-US" altLang="ja-JP"/>
          </a:p>
          <a:p>
            <a:pPr marL="171450" indent="-171450">
              <a:lnSpc>
                <a:spcPct val="100000"/>
              </a:lnSpc>
              <a:buFont typeface="Arial" panose="020B0604020202020204" pitchFamily="34" charset="0"/>
              <a:buChar char="•"/>
            </a:pPr>
            <a:r>
              <a:rPr lang="en-US" altLang="ja-JP" b="1">
                <a:solidFill>
                  <a:schemeClr val="accent3">
                    <a:lumMod val="75000"/>
                  </a:schemeClr>
                </a:solidFill>
              </a:rPr>
              <a:t>2025-06-01</a:t>
            </a:r>
            <a:r>
              <a:rPr lang="ja-JP" altLang="en-US" b="1">
                <a:solidFill>
                  <a:schemeClr val="accent3">
                    <a:lumMod val="75000"/>
                  </a:schemeClr>
                </a:solidFill>
              </a:rPr>
              <a:t>版</a:t>
            </a:r>
            <a:r>
              <a:rPr lang="en-US" altLang="ja-JP" b="1">
                <a:solidFill>
                  <a:schemeClr val="accent3">
                    <a:lumMod val="75000"/>
                  </a:schemeClr>
                </a:solidFill>
              </a:rPr>
              <a:t>(Ver.2.8</a:t>
            </a:r>
            <a:r>
              <a:rPr lang="ja-JP" altLang="en-US" b="1">
                <a:solidFill>
                  <a:schemeClr val="accent3">
                    <a:lumMod val="75000"/>
                  </a:schemeClr>
                </a:solidFill>
              </a:rPr>
              <a:t>）バージョンアップ後に削除・取消されたデータより出力対象となり、バージョンアップ前のデータは出力できません</a:t>
            </a:r>
            <a:endParaRPr lang="en-US" altLang="ja-JP" b="1">
              <a:solidFill>
                <a:schemeClr val="accent3">
                  <a:lumMod val="75000"/>
                </a:schemeClr>
              </a:solidFill>
            </a:endParaRPr>
          </a:p>
          <a:p>
            <a:pPr marL="171450" indent="-171450">
              <a:lnSpc>
                <a:spcPct val="100000"/>
              </a:lnSpc>
              <a:buFont typeface="Arial" panose="020B0604020202020204" pitchFamily="34" charset="0"/>
              <a:buChar char="•"/>
            </a:pPr>
            <a:r>
              <a:rPr lang="ja-JP" altLang="en-US" b="1">
                <a:solidFill>
                  <a:schemeClr val="accent3">
                    <a:lumMod val="75000"/>
                  </a:schemeClr>
                </a:solidFill>
              </a:rPr>
              <a:t>帳票出力機能はありません</a:t>
            </a:r>
          </a:p>
        </p:txBody>
      </p:sp>
      <p:sp>
        <p:nvSpPr>
          <p:cNvPr id="7" name="角丸四角形 8">
            <a:extLst>
              <a:ext uri="{FF2B5EF4-FFF2-40B4-BE49-F238E27FC236}">
                <a16:creationId xmlns:a16="http://schemas.microsoft.com/office/drawing/2014/main" id="{D862B97F-EBF6-BD3B-3B75-EB566307FB6E}"/>
              </a:ext>
            </a:extLst>
          </p:cNvPr>
          <p:cNvSpPr/>
          <p:nvPr/>
        </p:nvSpPr>
        <p:spPr>
          <a:xfrm>
            <a:off x="358773" y="2715766"/>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Tree>
    <p:extLst>
      <p:ext uri="{BB962C8B-B14F-4D97-AF65-F5344CB8AC3E}">
        <p14:creationId xmlns:p14="http://schemas.microsoft.com/office/powerpoint/2010/main" val="4245549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12</a:t>
            </a:fld>
            <a:endParaRPr kumimoji="1" lang="ja-JP" altLang="en-US" dirty="0"/>
          </a:p>
        </p:txBody>
      </p:sp>
      <p:sp>
        <p:nvSpPr>
          <p:cNvPr id="4" name="タイトル 3"/>
          <p:cNvSpPr>
            <a:spLocks noGrp="1"/>
          </p:cNvSpPr>
          <p:nvPr>
            <p:ph type="title"/>
          </p:nvPr>
        </p:nvSpPr>
        <p:spPr>
          <a:xfrm>
            <a:off x="358775" y="267494"/>
            <a:ext cx="8243563"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②連続承認</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9532" y="860041"/>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連続承認画面</a:t>
            </a:r>
          </a:p>
        </p:txBody>
      </p:sp>
      <p:sp>
        <p:nvSpPr>
          <p:cNvPr id="7" name="正方形/長方形 6">
            <a:extLst>
              <a:ext uri="{FF2B5EF4-FFF2-40B4-BE49-F238E27FC236}">
                <a16:creationId xmlns:a16="http://schemas.microsoft.com/office/drawing/2014/main" id="{35F8783B-42A8-E84F-4C20-7639D27F4440}"/>
              </a:ext>
            </a:extLst>
          </p:cNvPr>
          <p:cNvSpPr/>
          <p:nvPr/>
        </p:nvSpPr>
        <p:spPr>
          <a:xfrm>
            <a:off x="2351478" y="1226926"/>
            <a:ext cx="1320421"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0" name="正方形/長方形 9">
            <a:extLst>
              <a:ext uri="{FF2B5EF4-FFF2-40B4-BE49-F238E27FC236}">
                <a16:creationId xmlns:a16="http://schemas.microsoft.com/office/drawing/2014/main" id="{58838492-65A2-CAF0-254B-99CB8C17ECAA}"/>
              </a:ext>
            </a:extLst>
          </p:cNvPr>
          <p:cNvSpPr/>
          <p:nvPr/>
        </p:nvSpPr>
        <p:spPr>
          <a:xfrm>
            <a:off x="1871700" y="1291888"/>
            <a:ext cx="1800199" cy="135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nvGrpSpPr>
          <p:cNvPr id="9" name="グループ化 8">
            <a:extLst>
              <a:ext uri="{FF2B5EF4-FFF2-40B4-BE49-F238E27FC236}">
                <a16:creationId xmlns:a16="http://schemas.microsoft.com/office/drawing/2014/main" id="{FF0F4457-4323-8C83-195E-2A6D7F985742}"/>
              </a:ext>
            </a:extLst>
          </p:cNvPr>
          <p:cNvGrpSpPr/>
          <p:nvPr/>
        </p:nvGrpSpPr>
        <p:grpSpPr>
          <a:xfrm>
            <a:off x="498051" y="1064900"/>
            <a:ext cx="5508612" cy="3498776"/>
            <a:chOff x="377532" y="1086960"/>
            <a:chExt cx="5886656" cy="3738889"/>
          </a:xfrm>
        </p:grpSpPr>
        <p:pic>
          <p:nvPicPr>
            <p:cNvPr id="15" name="図 14">
              <a:extLst>
                <a:ext uri="{FF2B5EF4-FFF2-40B4-BE49-F238E27FC236}">
                  <a16:creationId xmlns:a16="http://schemas.microsoft.com/office/drawing/2014/main" id="{D043F413-FAF1-3D53-0EF4-9E78FF54EDAE}"/>
                </a:ext>
              </a:extLst>
            </p:cNvPr>
            <p:cNvPicPr>
              <a:picLocks noChangeAspect="1"/>
            </p:cNvPicPr>
            <p:nvPr/>
          </p:nvPicPr>
          <p:blipFill>
            <a:blip r:embed="rId3"/>
            <a:stretch>
              <a:fillRect/>
            </a:stretch>
          </p:blipFill>
          <p:spPr>
            <a:xfrm>
              <a:off x="377532" y="1086961"/>
              <a:ext cx="5886656" cy="3738888"/>
            </a:xfrm>
            <a:prstGeom prst="rect">
              <a:avLst/>
            </a:prstGeom>
          </p:spPr>
        </p:pic>
        <p:pic>
          <p:nvPicPr>
            <p:cNvPr id="3" name="図 2" descr="グラフィカル ユーザー インターフェイス, アプリケーション&#10;&#10;自動的に生成された説明">
              <a:extLst>
                <a:ext uri="{FF2B5EF4-FFF2-40B4-BE49-F238E27FC236}">
                  <a16:creationId xmlns:a16="http://schemas.microsoft.com/office/drawing/2014/main" id="{371474AD-8B7A-CCE7-DC8B-327F1ADB47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83568" y="1086960"/>
              <a:ext cx="2376264" cy="128465"/>
            </a:xfrm>
            <a:prstGeom prst="rect">
              <a:avLst/>
            </a:prstGeom>
          </p:spPr>
        </p:pic>
      </p:grpSp>
      <p:sp>
        <p:nvSpPr>
          <p:cNvPr id="36" name="線吹き出し 2 (枠付き) 7">
            <a:extLst>
              <a:ext uri="{FF2B5EF4-FFF2-40B4-BE49-F238E27FC236}">
                <a16:creationId xmlns:a16="http://schemas.microsoft.com/office/drawing/2014/main" id="{3985A946-F9CB-FA0B-5EDF-43F87D4E24F0}"/>
              </a:ext>
            </a:extLst>
          </p:cNvPr>
          <p:cNvSpPr/>
          <p:nvPr/>
        </p:nvSpPr>
        <p:spPr>
          <a:xfrm>
            <a:off x="6006663" y="1730867"/>
            <a:ext cx="2556040" cy="29883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指定した帳票の形式で</a:t>
            </a:r>
            <a:r>
              <a:rPr lang="ja-JP" altLang="en-US" sz="1200" dirty="0"/>
              <a:t>出力します</a:t>
            </a:r>
            <a:endParaRPr kumimoji="1" lang="ja-JP" altLang="en-US" sz="1200" dirty="0"/>
          </a:p>
        </p:txBody>
      </p:sp>
      <p:sp>
        <p:nvSpPr>
          <p:cNvPr id="6" name="線吹き出し 2 (枠付き) 7">
            <a:extLst>
              <a:ext uri="{FF2B5EF4-FFF2-40B4-BE49-F238E27FC236}">
                <a16:creationId xmlns:a16="http://schemas.microsoft.com/office/drawing/2014/main" id="{3A008552-D625-CB35-80EA-293CDEF54DD9}"/>
              </a:ext>
            </a:extLst>
          </p:cNvPr>
          <p:cNvSpPr/>
          <p:nvPr/>
        </p:nvSpPr>
        <p:spPr>
          <a:xfrm>
            <a:off x="6006663" y="2337261"/>
            <a:ext cx="2556040" cy="547728"/>
          </a:xfrm>
          <a:prstGeom prst="borderCallout2">
            <a:avLst>
              <a:gd name="adj1" fmla="val 18750"/>
              <a:gd name="adj2" fmla="val -8333"/>
              <a:gd name="adj3" fmla="val 17359"/>
              <a:gd name="adj4" fmla="val -50056"/>
              <a:gd name="adj5" fmla="val -80779"/>
              <a:gd name="adj6" fmla="val -5002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申し送り事項は</a:t>
            </a:r>
            <a:endParaRPr kumimoji="1" lang="en-US" altLang="ja-JP" sz="1200" dirty="0"/>
          </a:p>
          <a:p>
            <a:r>
              <a:rPr lang="ja-JP" altLang="en-US" sz="1200" dirty="0"/>
              <a:t>本画面でも登録・確認が</a:t>
            </a:r>
            <a:r>
              <a:rPr kumimoji="1" lang="ja-JP" altLang="en-US" sz="1200" dirty="0"/>
              <a:t>可能です</a:t>
            </a:r>
          </a:p>
        </p:txBody>
      </p:sp>
      <p:sp>
        <p:nvSpPr>
          <p:cNvPr id="8" name="正方形/長方形 7">
            <a:extLst>
              <a:ext uri="{FF2B5EF4-FFF2-40B4-BE49-F238E27FC236}">
                <a16:creationId xmlns:a16="http://schemas.microsoft.com/office/drawing/2014/main" id="{6F574D25-F57A-50C7-BCC5-689D6ED70CE7}"/>
              </a:ext>
            </a:extLst>
          </p:cNvPr>
          <p:cNvSpPr/>
          <p:nvPr/>
        </p:nvSpPr>
        <p:spPr>
          <a:xfrm>
            <a:off x="3220826" y="1645769"/>
            <a:ext cx="1997555" cy="17019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2" name="図 11">
            <a:extLst>
              <a:ext uri="{FF2B5EF4-FFF2-40B4-BE49-F238E27FC236}">
                <a16:creationId xmlns:a16="http://schemas.microsoft.com/office/drawing/2014/main" id="{1539FCDE-1A87-266A-270A-01BB6407EB91}"/>
              </a:ext>
            </a:extLst>
          </p:cNvPr>
          <p:cNvPicPr>
            <a:picLocks noChangeAspect="1"/>
          </p:cNvPicPr>
          <p:nvPr/>
        </p:nvPicPr>
        <p:blipFill rotWithShape="1">
          <a:blip r:embed="rId5"/>
          <a:srcRect t="2" b="-14607"/>
          <a:stretch/>
        </p:blipFill>
        <p:spPr>
          <a:xfrm rot="10800000" flipV="1">
            <a:off x="4805539" y="1185115"/>
            <a:ext cx="684076" cy="102611"/>
          </a:xfrm>
          <a:prstGeom prst="rect">
            <a:avLst/>
          </a:prstGeom>
        </p:spPr>
      </p:pic>
    </p:spTree>
    <p:extLst>
      <p:ext uri="{BB962C8B-B14F-4D97-AF65-F5344CB8AC3E}">
        <p14:creationId xmlns:p14="http://schemas.microsoft.com/office/powerpoint/2010/main" val="39031070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486B424-9E5E-9A58-9281-221C3B3AC6C7}"/>
              </a:ext>
            </a:extLst>
          </p:cNvPr>
          <p:cNvSpPr>
            <a:spLocks noGrp="1"/>
          </p:cNvSpPr>
          <p:nvPr>
            <p:ph type="sldNum" sz="quarter" idx="12"/>
          </p:nvPr>
        </p:nvSpPr>
        <p:spPr/>
        <p:txBody>
          <a:bodyPr/>
          <a:lstStyle/>
          <a:p>
            <a:fld id="{78AE49ED-73EF-499C-8307-28EB0E7CF529}" type="slidenum">
              <a:rPr kumimoji="1" lang="ja-JP" altLang="en-US" smtClean="0"/>
              <a:t>120</a:t>
            </a:fld>
            <a:endParaRPr kumimoji="1" lang="ja-JP" altLang="en-US"/>
          </a:p>
        </p:txBody>
      </p:sp>
      <p:sp>
        <p:nvSpPr>
          <p:cNvPr id="3" name="テキスト プレースホルダー 2">
            <a:extLst>
              <a:ext uri="{FF2B5EF4-FFF2-40B4-BE49-F238E27FC236}">
                <a16:creationId xmlns:a16="http://schemas.microsoft.com/office/drawing/2014/main" id="{CC6781E7-0C92-6426-C9BF-DCAAE154536D}"/>
              </a:ext>
            </a:extLst>
          </p:cNvPr>
          <p:cNvSpPr>
            <a:spLocks noGrp="1"/>
          </p:cNvSpPr>
          <p:nvPr>
            <p:ph type="body" sz="quarter" idx="14"/>
          </p:nvPr>
        </p:nvSpPr>
        <p:spPr>
          <a:xfrm>
            <a:off x="540000" y="1224000"/>
            <a:ext cx="5580620" cy="2232248"/>
          </a:xfrm>
        </p:spPr>
        <p:txBody>
          <a:bodyPr/>
          <a:lstStyle/>
          <a:p>
            <a:r>
              <a:rPr kumimoji="1" lang="ja-JP" altLang="en-US" sz="1000" b="1" u="sng"/>
              <a:t>削除取消データ照会（抽出条件）</a:t>
            </a:r>
          </a:p>
        </p:txBody>
      </p:sp>
      <p:sp>
        <p:nvSpPr>
          <p:cNvPr id="4" name="タイトル 3">
            <a:extLst>
              <a:ext uri="{FF2B5EF4-FFF2-40B4-BE49-F238E27FC236}">
                <a16:creationId xmlns:a16="http://schemas.microsoft.com/office/drawing/2014/main" id="{74D2D9F2-C7B6-6EE4-4515-6E2DBE3563F9}"/>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２．削除・取消された資産データの確認機能の追加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①削除取消データ照会</a:t>
            </a:r>
            <a:endParaRPr kumimoji="1" lang="ja-JP" altLang="en-US"/>
          </a:p>
        </p:txBody>
      </p:sp>
      <p:sp>
        <p:nvSpPr>
          <p:cNvPr id="5" name="フッター プレースホルダー 4">
            <a:extLst>
              <a:ext uri="{FF2B5EF4-FFF2-40B4-BE49-F238E27FC236}">
                <a16:creationId xmlns:a16="http://schemas.microsoft.com/office/drawing/2014/main" id="{571D066B-C14C-F34A-4980-21FAD5990869}"/>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3" name="グループ化 12">
            <a:extLst>
              <a:ext uri="{FF2B5EF4-FFF2-40B4-BE49-F238E27FC236}">
                <a16:creationId xmlns:a16="http://schemas.microsoft.com/office/drawing/2014/main" id="{72F92F91-81A5-E207-528C-D4FBB0C5B206}"/>
              </a:ext>
            </a:extLst>
          </p:cNvPr>
          <p:cNvGrpSpPr/>
          <p:nvPr/>
        </p:nvGrpSpPr>
        <p:grpSpPr>
          <a:xfrm>
            <a:off x="540000" y="1438267"/>
            <a:ext cx="8424488" cy="3389394"/>
            <a:chOff x="540000" y="1438267"/>
            <a:chExt cx="8424488" cy="3389394"/>
          </a:xfrm>
        </p:grpSpPr>
        <p:pic>
          <p:nvPicPr>
            <p:cNvPr id="6" name="図 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8E6E7B4B-9630-E4BD-A02A-1155E475A915}"/>
                </a:ext>
              </a:extLst>
            </p:cNvPr>
            <p:cNvPicPr>
              <a:picLocks noChangeAspect="1"/>
            </p:cNvPicPr>
            <p:nvPr/>
          </p:nvPicPr>
          <p:blipFill>
            <a:blip r:embed="rId3"/>
            <a:stretch>
              <a:fillRect/>
            </a:stretch>
          </p:blipFill>
          <p:spPr>
            <a:xfrm>
              <a:off x="540000" y="1440000"/>
              <a:ext cx="6242400" cy="3387661"/>
            </a:xfrm>
            <a:prstGeom prst="rect">
              <a:avLst/>
            </a:prstGeom>
            <a:ln>
              <a:solidFill>
                <a:schemeClr val="tx2"/>
              </a:solidFill>
            </a:ln>
          </p:spPr>
        </p:pic>
        <p:sp>
          <p:nvSpPr>
            <p:cNvPr id="7" name="吹き出し: 折線 6">
              <a:extLst>
                <a:ext uri="{FF2B5EF4-FFF2-40B4-BE49-F238E27FC236}">
                  <a16:creationId xmlns:a16="http://schemas.microsoft.com/office/drawing/2014/main" id="{B4202B8F-D1B6-2AF0-30D2-F99A116C299D}"/>
                </a:ext>
              </a:extLst>
            </p:cNvPr>
            <p:cNvSpPr/>
            <p:nvPr/>
          </p:nvSpPr>
          <p:spPr>
            <a:xfrm>
              <a:off x="6948264" y="2635356"/>
              <a:ext cx="2016224" cy="828092"/>
            </a:xfrm>
            <a:prstGeom prst="borderCallout2">
              <a:avLst>
                <a:gd name="adj1" fmla="val 20575"/>
                <a:gd name="adj2" fmla="val -3977"/>
                <a:gd name="adj3" fmla="val 15438"/>
                <a:gd name="adj4" fmla="val -60911"/>
                <a:gd name="adj5" fmla="val -32195"/>
                <a:gd name="adj6" fmla="val -12096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削除・取消処理の実行日・実行年月・実行ユーザーを指定した検索結果の抽出が可能です</a:t>
              </a:r>
            </a:p>
          </p:txBody>
        </p:sp>
        <p:sp>
          <p:nvSpPr>
            <p:cNvPr id="8" name="正方形/長方形 7">
              <a:extLst>
                <a:ext uri="{FF2B5EF4-FFF2-40B4-BE49-F238E27FC236}">
                  <a16:creationId xmlns:a16="http://schemas.microsoft.com/office/drawing/2014/main" id="{3BD04858-3304-011D-B701-B41C62D6A80C}"/>
                </a:ext>
              </a:extLst>
            </p:cNvPr>
            <p:cNvSpPr/>
            <p:nvPr/>
          </p:nvSpPr>
          <p:spPr>
            <a:xfrm>
              <a:off x="5940000" y="1512000"/>
              <a:ext cx="510686" cy="91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9" name="正方形/長方形 8">
              <a:extLst>
                <a:ext uri="{FF2B5EF4-FFF2-40B4-BE49-F238E27FC236}">
                  <a16:creationId xmlns:a16="http://schemas.microsoft.com/office/drawing/2014/main" id="{C644D5C7-6464-B796-9CAE-1AEDE1AFC69D}"/>
                </a:ext>
              </a:extLst>
            </p:cNvPr>
            <p:cNvSpPr/>
            <p:nvPr/>
          </p:nvSpPr>
          <p:spPr>
            <a:xfrm>
              <a:off x="720000" y="1438267"/>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
        <p:nvSpPr>
          <p:cNvPr id="11" name="吹き出し: 四角形 10">
            <a:extLst>
              <a:ext uri="{FF2B5EF4-FFF2-40B4-BE49-F238E27FC236}">
                <a16:creationId xmlns:a16="http://schemas.microsoft.com/office/drawing/2014/main" id="{86DA67A4-D220-70FD-FED5-AA37832647C9}"/>
              </a:ext>
            </a:extLst>
          </p:cNvPr>
          <p:cNvSpPr/>
          <p:nvPr/>
        </p:nvSpPr>
        <p:spPr>
          <a:xfrm>
            <a:off x="4094221" y="1034155"/>
            <a:ext cx="3691558" cy="706602"/>
          </a:xfrm>
          <a:prstGeom prst="wedgeRectCallout">
            <a:avLst>
              <a:gd name="adj1" fmla="val -110543"/>
              <a:gd name="adj2" fmla="val 6081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データ区分：資産データは取消により削除された資産が出力されます。異動取消で異動前の状態になる資産は、出力されない。新規取得の異動取消は出力されます</a:t>
            </a:r>
          </a:p>
        </p:txBody>
      </p:sp>
    </p:spTree>
    <p:extLst>
      <p:ext uri="{BB962C8B-B14F-4D97-AF65-F5344CB8AC3E}">
        <p14:creationId xmlns:p14="http://schemas.microsoft.com/office/powerpoint/2010/main" val="9147339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FAD5-52EA-E41D-4787-D223199942E1}"/>
            </a:ext>
          </a:extLst>
        </p:cNvPr>
        <p:cNvGrpSpPr/>
        <p:nvPr/>
      </p:nvGrpSpPr>
      <p:grpSpPr>
        <a:xfrm>
          <a:off x="0" y="0"/>
          <a:ext cx="0" cy="0"/>
          <a:chOff x="0" y="0"/>
          <a:chExt cx="0" cy="0"/>
        </a:xfrm>
      </p:grpSpPr>
      <p:pic>
        <p:nvPicPr>
          <p:cNvPr id="21" name="図 20">
            <a:extLst>
              <a:ext uri="{FF2B5EF4-FFF2-40B4-BE49-F238E27FC236}">
                <a16:creationId xmlns:a16="http://schemas.microsoft.com/office/drawing/2014/main" id="{D95D84E9-0425-BE0E-654A-8185B8021F02}"/>
              </a:ext>
            </a:extLst>
          </p:cNvPr>
          <p:cNvPicPr>
            <a:picLocks noChangeAspect="1"/>
          </p:cNvPicPr>
          <p:nvPr/>
        </p:nvPicPr>
        <p:blipFill>
          <a:blip r:embed="rId3"/>
          <a:stretch>
            <a:fillRect/>
          </a:stretch>
        </p:blipFill>
        <p:spPr>
          <a:xfrm>
            <a:off x="540884" y="1438271"/>
            <a:ext cx="7132458" cy="1854777"/>
          </a:xfrm>
          <a:prstGeom prst="rect">
            <a:avLst/>
          </a:prstGeom>
        </p:spPr>
      </p:pic>
      <p:sp>
        <p:nvSpPr>
          <p:cNvPr id="2" name="スライド番号プレースホルダー 1">
            <a:extLst>
              <a:ext uri="{FF2B5EF4-FFF2-40B4-BE49-F238E27FC236}">
                <a16:creationId xmlns:a16="http://schemas.microsoft.com/office/drawing/2014/main" id="{C2CB122E-A468-E474-9511-D078B3ACB7C4}"/>
              </a:ext>
            </a:extLst>
          </p:cNvPr>
          <p:cNvSpPr>
            <a:spLocks noGrp="1"/>
          </p:cNvSpPr>
          <p:nvPr>
            <p:ph type="sldNum" sz="quarter" idx="12"/>
          </p:nvPr>
        </p:nvSpPr>
        <p:spPr/>
        <p:txBody>
          <a:bodyPr/>
          <a:lstStyle/>
          <a:p>
            <a:fld id="{78AE49ED-73EF-499C-8307-28EB0E7CF529}" type="slidenum">
              <a:rPr kumimoji="1" lang="ja-JP" altLang="en-US" smtClean="0"/>
              <a:t>121</a:t>
            </a:fld>
            <a:endParaRPr kumimoji="1" lang="ja-JP" altLang="en-US"/>
          </a:p>
        </p:txBody>
      </p:sp>
      <p:sp>
        <p:nvSpPr>
          <p:cNvPr id="3" name="テキスト プレースホルダー 2">
            <a:extLst>
              <a:ext uri="{FF2B5EF4-FFF2-40B4-BE49-F238E27FC236}">
                <a16:creationId xmlns:a16="http://schemas.microsoft.com/office/drawing/2014/main" id="{24D0E414-71CC-6B85-C95D-49B9B03556BA}"/>
              </a:ext>
            </a:extLst>
          </p:cNvPr>
          <p:cNvSpPr>
            <a:spLocks noGrp="1"/>
          </p:cNvSpPr>
          <p:nvPr>
            <p:ph type="body" sz="quarter" idx="14"/>
          </p:nvPr>
        </p:nvSpPr>
        <p:spPr>
          <a:xfrm>
            <a:off x="540000" y="1224000"/>
            <a:ext cx="6408712" cy="2455322"/>
          </a:xfrm>
        </p:spPr>
        <p:txBody>
          <a:bodyPr/>
          <a:lstStyle/>
          <a:p>
            <a:r>
              <a:rPr kumimoji="1" lang="ja-JP" altLang="en-US" sz="1000" b="1" u="sng"/>
              <a:t>削除取消データ照会（検索結果）</a:t>
            </a:r>
          </a:p>
        </p:txBody>
      </p:sp>
      <p:sp>
        <p:nvSpPr>
          <p:cNvPr id="4" name="タイトル 3">
            <a:extLst>
              <a:ext uri="{FF2B5EF4-FFF2-40B4-BE49-F238E27FC236}">
                <a16:creationId xmlns:a16="http://schemas.microsoft.com/office/drawing/2014/main" id="{BB6E8311-E2EA-6480-EB79-D17149791978}"/>
              </a:ext>
            </a:extLst>
          </p:cNvPr>
          <p:cNvSpPr>
            <a:spLocks noGrp="1"/>
          </p:cNvSpPr>
          <p:nvPr>
            <p:ph type="title"/>
          </p:nvPr>
        </p:nvSpPr>
        <p:spPr/>
        <p:txBody>
          <a:bodyPr/>
          <a:lstStyle/>
          <a:p>
            <a:r>
              <a:rPr kumimoji="1" lang="en-US" altLang="ja-JP" sz="24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dirty="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dirty="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２．削除・取消された資産データの確認機能の追加</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①削除取消データ照会</a:t>
            </a:r>
            <a:endParaRPr kumimoji="1" lang="ja-JP" altLang="en-US" dirty="0"/>
          </a:p>
        </p:txBody>
      </p:sp>
      <p:sp>
        <p:nvSpPr>
          <p:cNvPr id="5" name="フッター プレースホルダー 4">
            <a:extLst>
              <a:ext uri="{FF2B5EF4-FFF2-40B4-BE49-F238E27FC236}">
                <a16:creationId xmlns:a16="http://schemas.microsoft.com/office/drawing/2014/main" id="{1A558CC5-024E-6303-D859-638A36B3F1CD}"/>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14" name="正方形/長方形 13">
            <a:extLst>
              <a:ext uri="{FF2B5EF4-FFF2-40B4-BE49-F238E27FC236}">
                <a16:creationId xmlns:a16="http://schemas.microsoft.com/office/drawing/2014/main" id="{E0368CBD-F1E2-525C-2A1D-9B734FD1F6C6}"/>
              </a:ext>
            </a:extLst>
          </p:cNvPr>
          <p:cNvSpPr/>
          <p:nvPr/>
        </p:nvSpPr>
        <p:spPr>
          <a:xfrm>
            <a:off x="863588" y="1491630"/>
            <a:ext cx="2793816" cy="915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5" name="正方形/長方形 14">
            <a:extLst>
              <a:ext uri="{FF2B5EF4-FFF2-40B4-BE49-F238E27FC236}">
                <a16:creationId xmlns:a16="http://schemas.microsoft.com/office/drawing/2014/main" id="{254CAF52-8FD1-4745-EEA7-05A2FBBCAFB5}"/>
              </a:ext>
            </a:extLst>
          </p:cNvPr>
          <p:cNvSpPr/>
          <p:nvPr/>
        </p:nvSpPr>
        <p:spPr>
          <a:xfrm>
            <a:off x="6221052" y="1609200"/>
            <a:ext cx="882000" cy="10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pic>
        <p:nvPicPr>
          <p:cNvPr id="23" name="図 22">
            <a:extLst>
              <a:ext uri="{FF2B5EF4-FFF2-40B4-BE49-F238E27FC236}">
                <a16:creationId xmlns:a16="http://schemas.microsoft.com/office/drawing/2014/main" id="{9507AE0E-55ED-2D51-78BA-A53EBC871D03}"/>
              </a:ext>
            </a:extLst>
          </p:cNvPr>
          <p:cNvPicPr>
            <a:picLocks noChangeAspect="1"/>
          </p:cNvPicPr>
          <p:nvPr/>
        </p:nvPicPr>
        <p:blipFill>
          <a:blip r:embed="rId4"/>
          <a:stretch>
            <a:fillRect/>
          </a:stretch>
        </p:blipFill>
        <p:spPr>
          <a:xfrm>
            <a:off x="540000" y="3795886"/>
            <a:ext cx="7745096" cy="648646"/>
          </a:xfrm>
          <a:prstGeom prst="rect">
            <a:avLst/>
          </a:prstGeom>
          <a:ln>
            <a:solidFill>
              <a:schemeClr val="tx2"/>
            </a:solidFill>
          </a:ln>
        </p:spPr>
      </p:pic>
      <p:sp>
        <p:nvSpPr>
          <p:cNvPr id="24" name="テキスト プレースホルダー 2">
            <a:extLst>
              <a:ext uri="{FF2B5EF4-FFF2-40B4-BE49-F238E27FC236}">
                <a16:creationId xmlns:a16="http://schemas.microsoft.com/office/drawing/2014/main" id="{5961D93C-AE8B-7C86-8695-54A5A84FB186}"/>
              </a:ext>
            </a:extLst>
          </p:cNvPr>
          <p:cNvSpPr txBox="1">
            <a:spLocks/>
          </p:cNvSpPr>
          <p:nvPr/>
        </p:nvSpPr>
        <p:spPr>
          <a:xfrm>
            <a:off x="540000" y="3579862"/>
            <a:ext cx="2511448" cy="439266"/>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削除取消データ照会（検索結果）</a:t>
            </a:r>
          </a:p>
        </p:txBody>
      </p:sp>
      <p:sp>
        <p:nvSpPr>
          <p:cNvPr id="6" name="正方形/長方形 5">
            <a:extLst>
              <a:ext uri="{FF2B5EF4-FFF2-40B4-BE49-F238E27FC236}">
                <a16:creationId xmlns:a16="http://schemas.microsoft.com/office/drawing/2014/main" id="{B4E8DB61-3498-3E83-BFE6-F1792E1F739A}"/>
              </a:ext>
            </a:extLst>
          </p:cNvPr>
          <p:cNvSpPr/>
          <p:nvPr/>
        </p:nvSpPr>
        <p:spPr>
          <a:xfrm>
            <a:off x="2303748" y="2303247"/>
            <a:ext cx="864096" cy="592539"/>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7" name="吹き出し: 折線 6">
            <a:extLst>
              <a:ext uri="{FF2B5EF4-FFF2-40B4-BE49-F238E27FC236}">
                <a16:creationId xmlns:a16="http://schemas.microsoft.com/office/drawing/2014/main" id="{A8E0971E-DD9D-A038-7F4F-1D1B5EE08BD4}"/>
              </a:ext>
            </a:extLst>
          </p:cNvPr>
          <p:cNvSpPr/>
          <p:nvPr/>
        </p:nvSpPr>
        <p:spPr>
          <a:xfrm>
            <a:off x="4283968" y="3058026"/>
            <a:ext cx="3276364" cy="737860"/>
          </a:xfrm>
          <a:prstGeom prst="borderCallout2">
            <a:avLst>
              <a:gd name="adj1" fmla="val 18750"/>
              <a:gd name="adj2" fmla="val -8333"/>
              <a:gd name="adj3" fmla="val 18750"/>
              <a:gd name="adj4" fmla="val -16667"/>
              <a:gd name="adj5" fmla="val -32312"/>
              <a:gd name="adj6" fmla="val -3320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a:t>グリッドの「削除取消実行機能」に、データの削除・取消を実行した機能が出力されます</a:t>
            </a:r>
          </a:p>
        </p:txBody>
      </p:sp>
    </p:spTree>
    <p:extLst>
      <p:ext uri="{BB962C8B-B14F-4D97-AF65-F5344CB8AC3E}">
        <p14:creationId xmlns:p14="http://schemas.microsoft.com/office/powerpoint/2010/main" val="13117297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4CE9E5-359E-236D-EDD0-9172BC6424FD}"/>
              </a:ext>
            </a:extLst>
          </p:cNvPr>
          <p:cNvSpPr>
            <a:spLocks noGrp="1"/>
          </p:cNvSpPr>
          <p:nvPr>
            <p:ph type="sldNum" sz="quarter" idx="12"/>
          </p:nvPr>
        </p:nvSpPr>
        <p:spPr/>
        <p:txBody>
          <a:bodyPr/>
          <a:lstStyle/>
          <a:p>
            <a:fld id="{78AE49ED-73EF-499C-8307-28EB0E7CF529}" type="slidenum">
              <a:rPr kumimoji="1" lang="ja-JP" altLang="en-US" smtClean="0"/>
              <a:t>122</a:t>
            </a:fld>
            <a:endParaRPr kumimoji="1" lang="ja-JP" altLang="en-US"/>
          </a:p>
        </p:txBody>
      </p:sp>
      <p:sp>
        <p:nvSpPr>
          <p:cNvPr id="3" name="テキスト プレースホルダー 2">
            <a:extLst>
              <a:ext uri="{FF2B5EF4-FFF2-40B4-BE49-F238E27FC236}">
                <a16:creationId xmlns:a16="http://schemas.microsoft.com/office/drawing/2014/main" id="{C7846DE0-FA3F-1B53-E09F-533FCF02EF2D}"/>
              </a:ext>
            </a:extLst>
          </p:cNvPr>
          <p:cNvSpPr>
            <a:spLocks noGrp="1"/>
          </p:cNvSpPr>
          <p:nvPr>
            <p:ph type="body" sz="quarter" idx="14"/>
          </p:nvPr>
        </p:nvSpPr>
        <p:spPr>
          <a:xfrm>
            <a:off x="381038" y="1213200"/>
            <a:ext cx="8426450" cy="3780420"/>
          </a:xfrm>
        </p:spPr>
        <p:txBody>
          <a:bodyPr/>
          <a:lstStyle/>
          <a:p>
            <a:pPr marL="180000" indent="-457200">
              <a:lnSpc>
                <a:spcPct val="100000"/>
              </a:lnSpc>
            </a:pPr>
            <a:r>
              <a:rPr lang="ja-JP" altLang="en-US" b="1">
                <a:solidFill>
                  <a:srgbClr val="FFC000"/>
                </a:solidFill>
              </a:rPr>
              <a:t>■</a:t>
            </a:r>
            <a:r>
              <a:rPr lang="ja-JP" altLang="en-US" b="1">
                <a:solidFill>
                  <a:schemeClr val="tx2"/>
                </a:solidFill>
              </a:rPr>
              <a:t>機能概要</a:t>
            </a:r>
            <a:br>
              <a:rPr lang="en-US" altLang="ja-JP" b="1">
                <a:solidFill>
                  <a:schemeClr val="tx2"/>
                </a:solidFill>
              </a:rPr>
            </a:br>
            <a:r>
              <a:rPr lang="ja-JP" altLang="en-US">
                <a:solidFill>
                  <a:prstClr val="black"/>
                </a:solidFill>
              </a:rPr>
              <a:t>外部データ作成機能の作成データに、削除・取消データを追加しました</a:t>
            </a:r>
            <a:endParaRPr lang="en-US" altLang="ja-JP"/>
          </a:p>
          <a:p>
            <a:pPr>
              <a:lnSpc>
                <a:spcPct val="100000"/>
              </a:lnSpc>
            </a:pPr>
            <a:endParaRPr lang="en-US" altLang="ja-JP"/>
          </a:p>
          <a:p>
            <a:pPr>
              <a:lnSpc>
                <a:spcPct val="100000"/>
              </a:lnSpc>
            </a:pPr>
            <a:r>
              <a:rPr lang="ja-JP" altLang="en-US" b="1">
                <a:solidFill>
                  <a:srgbClr val="FFC000"/>
                </a:solidFill>
              </a:rPr>
              <a:t>■</a:t>
            </a:r>
            <a:r>
              <a:rPr lang="ja-JP" altLang="en-US" b="1">
                <a:solidFill>
                  <a:schemeClr val="tx2"/>
                </a:solidFill>
              </a:rPr>
              <a:t>背景</a:t>
            </a:r>
            <a:endParaRPr lang="en-US" altLang="ja-JP" b="1">
              <a:solidFill>
                <a:schemeClr val="tx2"/>
              </a:solidFill>
            </a:endParaRPr>
          </a:p>
          <a:p>
            <a:pPr marL="180000">
              <a:lnSpc>
                <a:spcPct val="100000"/>
              </a:lnSpc>
            </a:pPr>
            <a:r>
              <a:rPr lang="ja-JP" altLang="en-US">
                <a:solidFill>
                  <a:prstClr val="black"/>
                </a:solidFill>
              </a:rPr>
              <a:t>電子帳簿保存法対応により削除履歴テーブルを追加したため</a:t>
            </a: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r>
              <a:rPr lang="ja-JP" altLang="en-US"/>
              <a:t>追加した削除履歴テーブル</a:t>
            </a: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ts val="1200"/>
              </a:lnSpc>
            </a:pPr>
            <a:endParaRPr lang="en-US" altLang="ja-JP">
              <a:solidFill>
                <a:prstClr val="black"/>
              </a:solidFill>
            </a:endParaRPr>
          </a:p>
          <a:p>
            <a:pPr>
              <a:lnSpc>
                <a:spcPts val="1200"/>
              </a:lnSpc>
            </a:pPr>
            <a:r>
              <a:rPr lang="ja-JP" altLang="en-US" b="1">
                <a:solidFill>
                  <a:srgbClr val="FFC000"/>
                </a:solidFill>
              </a:rPr>
              <a:t>■</a:t>
            </a:r>
            <a:r>
              <a:rPr lang="ja-JP" altLang="en-US" b="1">
                <a:solidFill>
                  <a:schemeClr val="tx2"/>
                </a:solidFill>
              </a:rPr>
              <a:t>効果</a:t>
            </a:r>
            <a:endParaRPr lang="en-US" altLang="ja-JP" b="1">
              <a:solidFill>
                <a:schemeClr val="tx2"/>
              </a:solidFill>
            </a:endParaRPr>
          </a:p>
          <a:p>
            <a:pPr marL="180000">
              <a:lnSpc>
                <a:spcPct val="100000"/>
              </a:lnSpc>
            </a:pPr>
            <a:r>
              <a:rPr lang="ja-JP" altLang="en-US">
                <a:solidFill>
                  <a:prstClr val="black"/>
                </a:solidFill>
              </a:rPr>
              <a:t>削除・取消データの追加により、自動で記録された削除・取消履歴の詳細を</a:t>
            </a:r>
            <a:r>
              <a:rPr lang="en-US" altLang="ja-JP">
                <a:solidFill>
                  <a:prstClr val="black"/>
                </a:solidFill>
              </a:rPr>
              <a:t>CSV</a:t>
            </a:r>
            <a:r>
              <a:rPr lang="ja-JP" altLang="en-US">
                <a:solidFill>
                  <a:prstClr val="black"/>
                </a:solidFill>
              </a:rPr>
              <a:t>データで出力し把握することができるようになります</a:t>
            </a:r>
            <a:endParaRPr lang="en-US" altLang="ja-JP">
              <a:solidFill>
                <a:prstClr val="black"/>
              </a:solidFill>
            </a:endParaRPr>
          </a:p>
        </p:txBody>
      </p:sp>
      <p:sp>
        <p:nvSpPr>
          <p:cNvPr id="5" name="フッター プレースホルダー 4">
            <a:extLst>
              <a:ext uri="{FF2B5EF4-FFF2-40B4-BE49-F238E27FC236}">
                <a16:creationId xmlns:a16="http://schemas.microsoft.com/office/drawing/2014/main" id="{D354372D-C8EC-E2EC-E2A0-D72863BDA98F}"/>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10" name="表 9">
            <a:extLst>
              <a:ext uri="{FF2B5EF4-FFF2-40B4-BE49-F238E27FC236}">
                <a16:creationId xmlns:a16="http://schemas.microsoft.com/office/drawing/2014/main" id="{4E589C4B-D5D2-BCE4-E620-70C51A7A23AB}"/>
              </a:ext>
            </a:extLst>
          </p:cNvPr>
          <p:cNvGraphicFramePr>
            <a:graphicFrameLocks noGrp="1"/>
          </p:cNvGraphicFramePr>
          <p:nvPr/>
        </p:nvGraphicFramePr>
        <p:xfrm>
          <a:off x="539552" y="2455505"/>
          <a:ext cx="2080895" cy="1638000"/>
        </p:xfrm>
        <a:graphic>
          <a:graphicData uri="http://schemas.openxmlformats.org/drawingml/2006/table">
            <a:tbl>
              <a:tblPr firstRow="1" bandRow="1">
                <a:tableStyleId>{21E4AEA4-8DFA-4A89-87EB-49C32662AFE0}</a:tableStyleId>
              </a:tblPr>
              <a:tblGrid>
                <a:gridCol w="2080895">
                  <a:extLst>
                    <a:ext uri="{9D8B030D-6E8A-4147-A177-3AD203B41FA5}">
                      <a16:colId xmlns:a16="http://schemas.microsoft.com/office/drawing/2014/main" val="3764256248"/>
                    </a:ext>
                  </a:extLst>
                </a:gridCol>
              </a:tblGrid>
              <a:tr h="234000">
                <a:tc>
                  <a:txBody>
                    <a:bodyPr/>
                    <a:lstStyle/>
                    <a:p>
                      <a:pPr algn="just">
                        <a:buNone/>
                      </a:pPr>
                      <a:r>
                        <a:rPr kumimoji="1" lang="ja-JP" altLang="en-US" sz="1050" kern="100">
                          <a:solidFill>
                            <a:schemeClr val="bg1"/>
                          </a:solidFill>
                          <a:effectLst/>
                          <a:latin typeface="+mn-lt"/>
                          <a:ea typeface="+mn-ea"/>
                          <a:cs typeface="+mn-cs"/>
                        </a:rPr>
                        <a:t>テーブル名称</a:t>
                      </a:r>
                    </a:p>
                  </a:txBody>
                  <a:tcPr marL="68580" marR="68580" marT="0" marB="0" anchor="ctr"/>
                </a:tc>
                <a:extLst>
                  <a:ext uri="{0D108BD9-81ED-4DB2-BD59-A6C34878D82A}">
                    <a16:rowId xmlns:a16="http://schemas.microsoft.com/office/drawing/2014/main" val="2213612416"/>
                  </a:ext>
                </a:extLst>
              </a:tr>
              <a:tr h="234000">
                <a:tc>
                  <a:txBody>
                    <a:bodyPr/>
                    <a:lstStyle/>
                    <a:p>
                      <a:pPr algn="just">
                        <a:buNone/>
                      </a:pPr>
                      <a:r>
                        <a:rPr lang="en-US" sz="1050" kern="100">
                          <a:effectLst/>
                        </a:rPr>
                        <a:t>FA</a:t>
                      </a:r>
                      <a:r>
                        <a:rPr lang="ja-JP" sz="1050" kern="100">
                          <a:effectLst/>
                        </a:rPr>
                        <a:t>削除データ管理マスタ</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82468588"/>
                  </a:ext>
                </a:extLst>
              </a:tr>
              <a:tr h="234000">
                <a:tc>
                  <a:txBody>
                    <a:bodyPr/>
                    <a:lstStyle/>
                    <a:p>
                      <a:pPr algn="just">
                        <a:buNone/>
                      </a:pPr>
                      <a:r>
                        <a:rPr lang="ja-JP" sz="1050" kern="100">
                          <a:effectLst/>
                        </a:rPr>
                        <a:t>資産マスタ削除履歴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93051411"/>
                  </a:ext>
                </a:extLst>
              </a:tr>
              <a:tr h="234000">
                <a:tc>
                  <a:txBody>
                    <a:bodyPr/>
                    <a:lstStyle/>
                    <a:p>
                      <a:pPr algn="just">
                        <a:buNone/>
                      </a:pPr>
                      <a:r>
                        <a:rPr lang="ja-JP" sz="1050" kern="100">
                          <a:effectLst/>
                        </a:rPr>
                        <a:t>資産台帳マスタ削除履歴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87037178"/>
                  </a:ext>
                </a:extLst>
              </a:tr>
              <a:tr h="234000">
                <a:tc>
                  <a:txBody>
                    <a:bodyPr/>
                    <a:lstStyle/>
                    <a:p>
                      <a:pPr algn="just">
                        <a:buNone/>
                      </a:pPr>
                      <a:r>
                        <a:rPr lang="ja-JP" sz="1050" kern="100">
                          <a:effectLst/>
                        </a:rPr>
                        <a:t>資産明細マスタ削除履歴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15656593"/>
                  </a:ext>
                </a:extLst>
              </a:tr>
              <a:tr h="234000">
                <a:tc>
                  <a:txBody>
                    <a:bodyPr/>
                    <a:lstStyle/>
                    <a:p>
                      <a:pPr algn="just">
                        <a:buNone/>
                      </a:pPr>
                      <a:r>
                        <a:rPr lang="ja-JP" sz="1050" kern="100">
                          <a:effectLst/>
                        </a:rPr>
                        <a:t>契約トラン削除履歴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17941169"/>
                  </a:ext>
                </a:extLst>
              </a:tr>
              <a:tr h="234000">
                <a:tc>
                  <a:txBody>
                    <a:bodyPr/>
                    <a:lstStyle/>
                    <a:p>
                      <a:pPr algn="just">
                        <a:buNone/>
                      </a:pPr>
                      <a:r>
                        <a:rPr lang="ja-JP" sz="1050" kern="100" dirty="0">
                          <a:effectLst/>
                        </a:rPr>
                        <a:t>契約台帳トラン削除履歴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34862035"/>
                  </a:ext>
                </a:extLst>
              </a:tr>
            </a:tbl>
          </a:graphicData>
        </a:graphic>
      </p:graphicFrame>
      <p:graphicFrame>
        <p:nvGraphicFramePr>
          <p:cNvPr id="11" name="表 10">
            <a:extLst>
              <a:ext uri="{FF2B5EF4-FFF2-40B4-BE49-F238E27FC236}">
                <a16:creationId xmlns:a16="http://schemas.microsoft.com/office/drawing/2014/main" id="{EA462DC0-13EB-016D-B2A1-2206EC3391F3}"/>
              </a:ext>
            </a:extLst>
          </p:cNvPr>
          <p:cNvGraphicFramePr>
            <a:graphicFrameLocks noGrp="1"/>
          </p:cNvGraphicFramePr>
          <p:nvPr/>
        </p:nvGraphicFramePr>
        <p:xfrm>
          <a:off x="2752060" y="2472782"/>
          <a:ext cx="2066182" cy="1638000"/>
        </p:xfrm>
        <a:graphic>
          <a:graphicData uri="http://schemas.openxmlformats.org/drawingml/2006/table">
            <a:tbl>
              <a:tblPr firstRow="1" bandRow="1">
                <a:tableStyleId>{21E4AEA4-8DFA-4A89-87EB-49C32662AFE0}</a:tableStyleId>
              </a:tblPr>
              <a:tblGrid>
                <a:gridCol w="2066182">
                  <a:extLst>
                    <a:ext uri="{9D8B030D-6E8A-4147-A177-3AD203B41FA5}">
                      <a16:colId xmlns:a16="http://schemas.microsoft.com/office/drawing/2014/main" val="1159568504"/>
                    </a:ext>
                  </a:extLst>
                </a:gridCol>
              </a:tblGrid>
              <a:tr h="2340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kern="100">
                          <a:solidFill>
                            <a:schemeClr val="bg1"/>
                          </a:solidFill>
                          <a:effectLst/>
                          <a:latin typeface="+mn-lt"/>
                          <a:ea typeface="+mn-ea"/>
                          <a:cs typeface="+mn-cs"/>
                        </a:rPr>
                        <a:t>テーブル名称</a:t>
                      </a:r>
                    </a:p>
                  </a:txBody>
                  <a:tcPr marL="68580" marR="68580" marT="0" marB="0" anchor="ctr"/>
                </a:tc>
                <a:extLst>
                  <a:ext uri="{0D108BD9-81ED-4DB2-BD59-A6C34878D82A}">
                    <a16:rowId xmlns:a16="http://schemas.microsoft.com/office/drawing/2014/main" val="3024603571"/>
                  </a:ext>
                </a:extLst>
              </a:tr>
              <a:tr h="234000">
                <a:tc>
                  <a:txBody>
                    <a:bodyPr/>
                    <a:lstStyle/>
                    <a:p>
                      <a:pPr algn="just">
                        <a:buNone/>
                      </a:pPr>
                      <a:r>
                        <a:rPr lang="ja-JP" sz="1050" kern="100">
                          <a:effectLst/>
                        </a:rPr>
                        <a:t>物件トラン削除履歴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60336569"/>
                  </a:ext>
                </a:extLst>
              </a:tr>
              <a:tr h="234000">
                <a:tc>
                  <a:txBody>
                    <a:bodyPr/>
                    <a:lstStyle/>
                    <a:p>
                      <a:pPr algn="just">
                        <a:buNone/>
                      </a:pPr>
                      <a:r>
                        <a:rPr lang="ja-JP" sz="1050" kern="100">
                          <a:effectLst/>
                        </a:rPr>
                        <a:t>物件台帳トラン削除履歴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51659160"/>
                  </a:ext>
                </a:extLst>
              </a:tr>
              <a:tr h="234000">
                <a:tc>
                  <a:txBody>
                    <a:bodyPr/>
                    <a:lstStyle/>
                    <a:p>
                      <a:pPr algn="just">
                        <a:buNone/>
                      </a:pPr>
                      <a:r>
                        <a:rPr lang="ja-JP" sz="1050" kern="100">
                          <a:effectLst/>
                        </a:rPr>
                        <a:t>支払トラン削除履歴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92903424"/>
                  </a:ext>
                </a:extLst>
              </a:tr>
              <a:tr h="234000">
                <a:tc>
                  <a:txBody>
                    <a:bodyPr/>
                    <a:lstStyle/>
                    <a:p>
                      <a:pPr algn="just">
                        <a:buNone/>
                      </a:pPr>
                      <a:r>
                        <a:rPr lang="ja-JP" sz="1050" kern="100">
                          <a:effectLst/>
                        </a:rPr>
                        <a:t>資産履歴マスタ削除履歴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0525342"/>
                  </a:ext>
                </a:extLst>
              </a:tr>
              <a:tr h="234000">
                <a:tc>
                  <a:txBody>
                    <a:bodyPr/>
                    <a:lstStyle/>
                    <a:p>
                      <a:pPr algn="just">
                        <a:buNone/>
                      </a:pPr>
                      <a:r>
                        <a:rPr lang="ja-JP" sz="1050" kern="100">
                          <a:effectLst/>
                        </a:rPr>
                        <a:t>資産台帳履歴マスタ削除履歴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47260820"/>
                  </a:ext>
                </a:extLst>
              </a:tr>
              <a:tr h="234000">
                <a:tc>
                  <a:txBody>
                    <a:bodyPr/>
                    <a:lstStyle/>
                    <a:p>
                      <a:pPr algn="just">
                        <a:buNone/>
                      </a:pPr>
                      <a:r>
                        <a:rPr kumimoji="1" lang="ja-JP" altLang="en-US" sz="1050" kern="100" dirty="0">
                          <a:solidFill>
                            <a:schemeClr val="dk1"/>
                          </a:solidFill>
                          <a:effectLst/>
                          <a:latin typeface="+mn-lt"/>
                          <a:ea typeface="+mn-ea"/>
                          <a:cs typeface="+mn-cs"/>
                        </a:rPr>
                        <a:t>資産明細履歴マスタ削除履歴</a:t>
                      </a:r>
                    </a:p>
                  </a:txBody>
                  <a:tcPr marL="68580" marR="68580" marT="0" marB="0" anchor="ctr"/>
                </a:tc>
                <a:extLst>
                  <a:ext uri="{0D108BD9-81ED-4DB2-BD59-A6C34878D82A}">
                    <a16:rowId xmlns:a16="http://schemas.microsoft.com/office/drawing/2014/main" val="1828442908"/>
                  </a:ext>
                </a:extLst>
              </a:tr>
            </a:tbl>
          </a:graphicData>
        </a:graphic>
      </p:graphicFrame>
      <p:graphicFrame>
        <p:nvGraphicFramePr>
          <p:cNvPr id="12" name="表 11">
            <a:extLst>
              <a:ext uri="{FF2B5EF4-FFF2-40B4-BE49-F238E27FC236}">
                <a16:creationId xmlns:a16="http://schemas.microsoft.com/office/drawing/2014/main" id="{39821565-AF0A-6099-F0CA-C088D5306399}"/>
              </a:ext>
            </a:extLst>
          </p:cNvPr>
          <p:cNvGraphicFramePr>
            <a:graphicFrameLocks noGrp="1"/>
          </p:cNvGraphicFramePr>
          <p:nvPr/>
        </p:nvGraphicFramePr>
        <p:xfrm>
          <a:off x="4958959" y="2470892"/>
          <a:ext cx="2080895" cy="1404000"/>
        </p:xfrm>
        <a:graphic>
          <a:graphicData uri="http://schemas.openxmlformats.org/drawingml/2006/table">
            <a:tbl>
              <a:tblPr firstRow="1" bandRow="1">
                <a:tableStyleId>{21E4AEA4-8DFA-4A89-87EB-49C32662AFE0}</a:tableStyleId>
              </a:tblPr>
              <a:tblGrid>
                <a:gridCol w="2080895">
                  <a:extLst>
                    <a:ext uri="{9D8B030D-6E8A-4147-A177-3AD203B41FA5}">
                      <a16:colId xmlns:a16="http://schemas.microsoft.com/office/drawing/2014/main" val="2759645196"/>
                    </a:ext>
                  </a:extLst>
                </a:gridCol>
              </a:tblGrid>
              <a:tr h="2340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050" kern="100">
                          <a:solidFill>
                            <a:schemeClr val="bg1"/>
                          </a:solidFill>
                          <a:effectLst/>
                          <a:latin typeface="+mn-lt"/>
                          <a:ea typeface="+mn-ea"/>
                          <a:cs typeface="+mn-cs"/>
                        </a:rPr>
                        <a:t>テーブル名称</a:t>
                      </a:r>
                    </a:p>
                  </a:txBody>
                  <a:tcPr marL="68580" marR="68580" marT="0" marB="0" anchor="ctr"/>
                </a:tc>
                <a:extLst>
                  <a:ext uri="{0D108BD9-81ED-4DB2-BD59-A6C34878D82A}">
                    <a16:rowId xmlns:a16="http://schemas.microsoft.com/office/drawing/2014/main" val="3541552034"/>
                  </a:ext>
                </a:extLst>
              </a:tr>
              <a:tr h="234000">
                <a:tc>
                  <a:txBody>
                    <a:bodyPr/>
                    <a:lstStyle/>
                    <a:p>
                      <a:pPr algn="just">
                        <a:buNone/>
                      </a:pPr>
                      <a:r>
                        <a:rPr lang="ja-JP" sz="1050" kern="100">
                          <a:effectLst/>
                        </a:rPr>
                        <a:t>契約履歴トラン削除履歴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22124717"/>
                  </a:ext>
                </a:extLst>
              </a:tr>
              <a:tr h="234000">
                <a:tc>
                  <a:txBody>
                    <a:bodyPr/>
                    <a:lstStyle/>
                    <a:p>
                      <a:pPr algn="just">
                        <a:buNone/>
                      </a:pPr>
                      <a:r>
                        <a:rPr lang="ja-JP" sz="1050" kern="100">
                          <a:effectLst/>
                        </a:rPr>
                        <a:t>契約台帳履歴トラン削除履歴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61995322"/>
                  </a:ext>
                </a:extLst>
              </a:tr>
              <a:tr h="234000">
                <a:tc>
                  <a:txBody>
                    <a:bodyPr/>
                    <a:lstStyle/>
                    <a:p>
                      <a:pPr algn="just">
                        <a:buNone/>
                      </a:pPr>
                      <a:r>
                        <a:rPr lang="ja-JP" sz="1050" kern="100">
                          <a:effectLst/>
                        </a:rPr>
                        <a:t>物件履歴トラン削除履歴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51853312"/>
                  </a:ext>
                </a:extLst>
              </a:tr>
              <a:tr h="234000">
                <a:tc>
                  <a:txBody>
                    <a:bodyPr/>
                    <a:lstStyle/>
                    <a:p>
                      <a:pPr algn="just">
                        <a:buNone/>
                      </a:pPr>
                      <a:r>
                        <a:rPr lang="ja-JP" sz="1050" kern="100">
                          <a:effectLst/>
                        </a:rPr>
                        <a:t>物件台帳履歴トラン削除履歴</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36708054"/>
                  </a:ext>
                </a:extLst>
              </a:tr>
              <a:tr h="234000">
                <a:tc>
                  <a:txBody>
                    <a:bodyPr/>
                    <a:lstStyle/>
                    <a:p>
                      <a:pPr algn="just">
                        <a:buNone/>
                      </a:pPr>
                      <a:r>
                        <a:rPr lang="ja-JP" sz="1050" kern="100" dirty="0">
                          <a:effectLst/>
                        </a:rPr>
                        <a:t>支払履歴トラン削除履歴</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36174685"/>
                  </a:ext>
                </a:extLst>
              </a:tr>
            </a:tbl>
          </a:graphicData>
        </a:graphic>
      </p:graphicFrame>
      <p:sp>
        <p:nvSpPr>
          <p:cNvPr id="7" name="タイトル 6">
            <a:extLst>
              <a:ext uri="{FF2B5EF4-FFF2-40B4-BE49-F238E27FC236}">
                <a16:creationId xmlns:a16="http://schemas.microsoft.com/office/drawing/2014/main" id="{E1C28B01-FF95-8F49-A145-F114A4F9B100}"/>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２．削除・取消された資産データの確認機能の追加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②外部</a:t>
            </a:r>
            <a:r>
              <a:rPr lang="ja-JP" altLang="en-US" sz="1600">
                <a:solidFill>
                  <a:srgbClr val="008CCF"/>
                </a:solidFill>
                <a:latin typeface="メイリオ"/>
                <a:ea typeface="メイリオ"/>
              </a:rPr>
              <a:t>データ作成</a:t>
            </a:r>
            <a:endParaRPr lang="ja-JP" altLang="en-US"/>
          </a:p>
        </p:txBody>
      </p:sp>
    </p:spTree>
    <p:extLst>
      <p:ext uri="{BB962C8B-B14F-4D97-AF65-F5344CB8AC3E}">
        <p14:creationId xmlns:p14="http://schemas.microsoft.com/office/powerpoint/2010/main" val="10689389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B29F99E-4DBF-0583-0CAF-035805DA6754}"/>
              </a:ext>
            </a:extLst>
          </p:cNvPr>
          <p:cNvSpPr>
            <a:spLocks noGrp="1"/>
          </p:cNvSpPr>
          <p:nvPr>
            <p:ph type="sldNum" sz="quarter" idx="12"/>
          </p:nvPr>
        </p:nvSpPr>
        <p:spPr/>
        <p:txBody>
          <a:bodyPr/>
          <a:lstStyle/>
          <a:p>
            <a:fld id="{78AE49ED-73EF-499C-8307-28EB0E7CF529}" type="slidenum">
              <a:rPr kumimoji="1" lang="ja-JP" altLang="en-US" smtClean="0"/>
              <a:t>123</a:t>
            </a:fld>
            <a:endParaRPr kumimoji="1" lang="ja-JP" altLang="en-US"/>
          </a:p>
        </p:txBody>
      </p:sp>
      <p:sp>
        <p:nvSpPr>
          <p:cNvPr id="3" name="テキスト プレースホルダー 2">
            <a:extLst>
              <a:ext uri="{FF2B5EF4-FFF2-40B4-BE49-F238E27FC236}">
                <a16:creationId xmlns:a16="http://schemas.microsoft.com/office/drawing/2014/main" id="{BB6F4218-61F2-A5D3-E660-0BDD29F87100}"/>
              </a:ext>
            </a:extLst>
          </p:cNvPr>
          <p:cNvSpPr>
            <a:spLocks noGrp="1"/>
          </p:cNvSpPr>
          <p:nvPr>
            <p:ph type="body" sz="quarter" idx="14"/>
          </p:nvPr>
        </p:nvSpPr>
        <p:spPr>
          <a:xfrm>
            <a:off x="431538" y="1214580"/>
            <a:ext cx="8604957" cy="2653314"/>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br>
              <a:rPr kumimoji="1" lang="en-US" altLang="ja-JP"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新機能の「固定資産照会」画面を追加しました</a:t>
            </a: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固定資産照会では、過去を含む指定した年月時点での固定資産の内容を画面上で確認できます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結果画面の「詳細表示」ボタン押下、またはグリッドのダブルクリックで資産データの詳細情報の照会が可能です</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電子帳簿保存法に基づく、帳簿データの検索、表示、出力機能の確保（規則第５条第５項第１号ハ）の要件に対応しました</a:t>
            </a: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過去を含む指定した年月時点における資産データの照会や、複数の詳細条件を組み合わせた検索ができる機能の追加によ</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り、資産データの検索性が向上しました</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	</a:t>
            </a:r>
            <a:endParaRPr kumimoji="1" lang="ja-JP" altLang="en-US"/>
          </a:p>
        </p:txBody>
      </p:sp>
      <p:sp>
        <p:nvSpPr>
          <p:cNvPr id="4" name="タイトル 3">
            <a:extLst>
              <a:ext uri="{FF2B5EF4-FFF2-40B4-BE49-F238E27FC236}">
                <a16:creationId xmlns:a16="http://schemas.microsoft.com/office/drawing/2014/main" id="{2978514A-90FF-33A2-ECEA-946D43370E57}"/>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３</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①固定資産照会</a:t>
            </a:r>
            <a:endParaRPr kumimoji="1" lang="ja-JP" altLang="en-US" sz="1600"/>
          </a:p>
        </p:txBody>
      </p:sp>
      <p:sp>
        <p:nvSpPr>
          <p:cNvPr id="5" name="フッター プレースホルダー 4">
            <a:extLst>
              <a:ext uri="{FF2B5EF4-FFF2-40B4-BE49-F238E27FC236}">
                <a16:creationId xmlns:a16="http://schemas.microsoft.com/office/drawing/2014/main" id="{38BD36FF-2410-7304-B436-D4A160E3A183}"/>
              </a:ext>
            </a:extLst>
          </p:cNvPr>
          <p:cNvSpPr>
            <a:spLocks noGrp="1"/>
          </p:cNvSpPr>
          <p:nvPr>
            <p:ph type="ftr" sz="quarter" idx="3"/>
          </p:nvPr>
        </p:nvSpPr>
        <p:spPr/>
        <p:txBody>
          <a:bodyPr/>
          <a:lstStyle/>
          <a:p>
            <a:r>
              <a:rPr lang="en-US" altLang="ja-JP"/>
              <a:t>©2025 Canon IT Solutions Inc. All rights reserved.</a:t>
            </a:r>
            <a:endParaRPr lang="ja-JP" altLang="en-US"/>
          </a:p>
        </p:txBody>
      </p:sp>
    </p:spTree>
    <p:extLst>
      <p:ext uri="{BB962C8B-B14F-4D97-AF65-F5344CB8AC3E}">
        <p14:creationId xmlns:p14="http://schemas.microsoft.com/office/powerpoint/2010/main" val="21420567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51CC1F-C8DD-0AC7-2B52-556609CFC870}"/>
              </a:ext>
            </a:extLst>
          </p:cNvPr>
          <p:cNvSpPr>
            <a:spLocks noGrp="1"/>
          </p:cNvSpPr>
          <p:nvPr>
            <p:ph type="sldNum" sz="quarter" idx="12"/>
          </p:nvPr>
        </p:nvSpPr>
        <p:spPr/>
        <p:txBody>
          <a:bodyPr/>
          <a:lstStyle/>
          <a:p>
            <a:fld id="{78AE49ED-73EF-499C-8307-28EB0E7CF529}" type="slidenum">
              <a:rPr kumimoji="1" lang="ja-JP" altLang="en-US" smtClean="0"/>
              <a:t>124</a:t>
            </a:fld>
            <a:endParaRPr kumimoji="1" lang="ja-JP" altLang="en-US"/>
          </a:p>
        </p:txBody>
      </p:sp>
      <p:sp>
        <p:nvSpPr>
          <p:cNvPr id="3" name="テキスト プレースホルダー 2">
            <a:extLst>
              <a:ext uri="{FF2B5EF4-FFF2-40B4-BE49-F238E27FC236}">
                <a16:creationId xmlns:a16="http://schemas.microsoft.com/office/drawing/2014/main" id="{74A7334C-9877-A54C-E0CB-7A811B40B503}"/>
              </a:ext>
            </a:extLst>
          </p:cNvPr>
          <p:cNvSpPr>
            <a:spLocks noGrp="1"/>
          </p:cNvSpPr>
          <p:nvPr>
            <p:ph type="body" sz="quarter" idx="14"/>
          </p:nvPr>
        </p:nvSpPr>
        <p:spPr>
          <a:xfrm>
            <a:off x="540000" y="1224000"/>
            <a:ext cx="5544616" cy="1456868"/>
          </a:xfrm>
        </p:spPr>
        <p:txBody>
          <a:bodyPr/>
          <a:lstStyle/>
          <a:p>
            <a:r>
              <a:rPr kumimoji="1" lang="zh-CN" altLang="en-US" sz="1000" b="1" u="sng"/>
              <a:t>固定資産照会（抽出条件</a:t>
            </a:r>
            <a:r>
              <a:rPr kumimoji="1" lang="en-US" altLang="zh-CN" sz="1000" b="1" u="sng"/>
              <a:t>1</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FA3B8C70-3554-915F-69EE-36B2D8DBA527}"/>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①固定資産照会</a:t>
            </a:r>
            <a:endParaRPr kumimoji="1" lang="ja-JP" altLang="en-US" sz="1600"/>
          </a:p>
        </p:txBody>
      </p:sp>
      <p:sp>
        <p:nvSpPr>
          <p:cNvPr id="5" name="フッター プレースホルダー 4">
            <a:extLst>
              <a:ext uri="{FF2B5EF4-FFF2-40B4-BE49-F238E27FC236}">
                <a16:creationId xmlns:a16="http://schemas.microsoft.com/office/drawing/2014/main" id="{DFF0A9AE-4EC6-E34E-3CF7-ECE801DA566C}"/>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3" name="グループ化 12">
            <a:extLst>
              <a:ext uri="{FF2B5EF4-FFF2-40B4-BE49-F238E27FC236}">
                <a16:creationId xmlns:a16="http://schemas.microsoft.com/office/drawing/2014/main" id="{90B4B780-D9ED-266B-05C3-C2A364D1999B}"/>
              </a:ext>
            </a:extLst>
          </p:cNvPr>
          <p:cNvGrpSpPr/>
          <p:nvPr/>
        </p:nvGrpSpPr>
        <p:grpSpPr>
          <a:xfrm>
            <a:off x="540000" y="959050"/>
            <a:ext cx="6242400" cy="3860759"/>
            <a:chOff x="540000" y="959050"/>
            <a:chExt cx="6242400" cy="3860759"/>
          </a:xfrm>
        </p:grpSpPr>
        <p:sp>
          <p:nvSpPr>
            <p:cNvPr id="6" name="正方形/長方形 5">
              <a:extLst>
                <a:ext uri="{FF2B5EF4-FFF2-40B4-BE49-F238E27FC236}">
                  <a16:creationId xmlns:a16="http://schemas.microsoft.com/office/drawing/2014/main" id="{934D66DB-08D1-5C08-5993-B39DC9A4F2FC}"/>
                </a:ext>
              </a:extLst>
            </p:cNvPr>
            <p:cNvSpPr/>
            <p:nvPr/>
          </p:nvSpPr>
          <p:spPr>
            <a:xfrm>
              <a:off x="600221" y="1781631"/>
              <a:ext cx="879409" cy="12623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8" name="図 7">
              <a:extLst>
                <a:ext uri="{FF2B5EF4-FFF2-40B4-BE49-F238E27FC236}">
                  <a16:creationId xmlns:a16="http://schemas.microsoft.com/office/drawing/2014/main" id="{FDC5B18B-B9B8-AD1E-D47E-F034C9938D48}"/>
                </a:ext>
              </a:extLst>
            </p:cNvPr>
            <p:cNvPicPr>
              <a:picLocks noChangeAspect="1"/>
            </p:cNvPicPr>
            <p:nvPr/>
          </p:nvPicPr>
          <p:blipFill>
            <a:blip r:embed="rId3"/>
            <a:stretch>
              <a:fillRect/>
            </a:stretch>
          </p:blipFill>
          <p:spPr>
            <a:xfrm>
              <a:off x="540000" y="1440000"/>
              <a:ext cx="6242400" cy="3379809"/>
            </a:xfrm>
            <a:prstGeom prst="rect">
              <a:avLst/>
            </a:prstGeom>
            <a:ln>
              <a:solidFill>
                <a:schemeClr val="tx2"/>
              </a:solidFill>
            </a:ln>
          </p:spPr>
        </p:pic>
        <p:sp>
          <p:nvSpPr>
            <p:cNvPr id="7" name="吹き出し: 折線 6">
              <a:extLst>
                <a:ext uri="{FF2B5EF4-FFF2-40B4-BE49-F238E27FC236}">
                  <a16:creationId xmlns:a16="http://schemas.microsoft.com/office/drawing/2014/main" id="{3AB46D0D-5608-F3A3-02D3-403D1F54ECD7}"/>
                </a:ext>
              </a:extLst>
            </p:cNvPr>
            <p:cNvSpPr/>
            <p:nvPr/>
          </p:nvSpPr>
          <p:spPr>
            <a:xfrm>
              <a:off x="3894178" y="959050"/>
              <a:ext cx="1619772" cy="342038"/>
            </a:xfrm>
            <a:prstGeom prst="borderCallout2">
              <a:avLst>
                <a:gd name="adj1" fmla="val 33111"/>
                <a:gd name="adj2" fmla="val -3423"/>
                <a:gd name="adj3" fmla="val 79510"/>
                <a:gd name="adj4" fmla="val -59438"/>
                <a:gd name="adj5" fmla="val 256016"/>
                <a:gd name="adj6" fmla="val -14752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a:t>指定年月での検索が可能</a:t>
              </a:r>
            </a:p>
          </p:txBody>
        </p:sp>
        <p:sp>
          <p:nvSpPr>
            <p:cNvPr id="9" name="正方形/長方形 8">
              <a:extLst>
                <a:ext uri="{FF2B5EF4-FFF2-40B4-BE49-F238E27FC236}">
                  <a16:creationId xmlns:a16="http://schemas.microsoft.com/office/drawing/2014/main" id="{C6AFA36C-FB1A-A87B-CC11-9B8B899149BE}"/>
                </a:ext>
              </a:extLst>
            </p:cNvPr>
            <p:cNvSpPr/>
            <p:nvPr/>
          </p:nvSpPr>
          <p:spPr>
            <a:xfrm>
              <a:off x="5904148" y="1527634"/>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0" name="正方形/長方形 9">
              <a:extLst>
                <a:ext uri="{FF2B5EF4-FFF2-40B4-BE49-F238E27FC236}">
                  <a16:creationId xmlns:a16="http://schemas.microsoft.com/office/drawing/2014/main" id="{DBD04E9E-9245-6F91-90C6-EF7CBFFCA69C}"/>
                </a:ext>
              </a:extLst>
            </p:cNvPr>
            <p:cNvSpPr/>
            <p:nvPr/>
          </p:nvSpPr>
          <p:spPr>
            <a:xfrm>
              <a:off x="720000" y="1438267"/>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240686951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A156-FEE2-8ADF-96DC-1FB4CD70D08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A031A10-46E4-9BF4-6184-D90FD686C212}"/>
              </a:ext>
            </a:extLst>
          </p:cNvPr>
          <p:cNvSpPr>
            <a:spLocks noGrp="1"/>
          </p:cNvSpPr>
          <p:nvPr>
            <p:ph type="sldNum" sz="quarter" idx="12"/>
          </p:nvPr>
        </p:nvSpPr>
        <p:spPr/>
        <p:txBody>
          <a:bodyPr/>
          <a:lstStyle/>
          <a:p>
            <a:fld id="{78AE49ED-73EF-499C-8307-28EB0E7CF529}" type="slidenum">
              <a:rPr kumimoji="1" lang="ja-JP" altLang="en-US" smtClean="0"/>
              <a:t>125</a:t>
            </a:fld>
            <a:endParaRPr kumimoji="1" lang="ja-JP" altLang="en-US"/>
          </a:p>
        </p:txBody>
      </p:sp>
      <p:sp>
        <p:nvSpPr>
          <p:cNvPr id="3" name="テキスト プレースホルダー 2">
            <a:extLst>
              <a:ext uri="{FF2B5EF4-FFF2-40B4-BE49-F238E27FC236}">
                <a16:creationId xmlns:a16="http://schemas.microsoft.com/office/drawing/2014/main" id="{AF64AB6F-15F1-CF7B-043D-BC3747AE3411}"/>
              </a:ext>
            </a:extLst>
          </p:cNvPr>
          <p:cNvSpPr>
            <a:spLocks noGrp="1"/>
          </p:cNvSpPr>
          <p:nvPr>
            <p:ph type="body" sz="quarter" idx="14"/>
          </p:nvPr>
        </p:nvSpPr>
        <p:spPr>
          <a:xfrm>
            <a:off x="540000" y="1224000"/>
            <a:ext cx="5544616" cy="1456868"/>
          </a:xfrm>
        </p:spPr>
        <p:txBody>
          <a:bodyPr/>
          <a:lstStyle/>
          <a:p>
            <a:r>
              <a:rPr kumimoji="1" lang="zh-CN" altLang="en-US" sz="1000" b="1" u="sng"/>
              <a:t>固定資産照会（抽出条件</a:t>
            </a:r>
            <a:r>
              <a:rPr lang="en-US" altLang="zh-CN" sz="1000" b="1" u="sng"/>
              <a:t>2</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9A500FA2-A66E-D390-9B58-AE6AF375630E}"/>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①固定資産照会</a:t>
            </a:r>
            <a:endParaRPr kumimoji="1" lang="ja-JP" altLang="en-US" sz="1600"/>
          </a:p>
        </p:txBody>
      </p:sp>
      <p:sp>
        <p:nvSpPr>
          <p:cNvPr id="5" name="フッター プレースホルダー 4">
            <a:extLst>
              <a:ext uri="{FF2B5EF4-FFF2-40B4-BE49-F238E27FC236}">
                <a16:creationId xmlns:a16="http://schemas.microsoft.com/office/drawing/2014/main" id="{CA5DA33D-EAC7-958A-C92E-6C4F5729E1EF}"/>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0" name="グループ化 9">
            <a:extLst>
              <a:ext uri="{FF2B5EF4-FFF2-40B4-BE49-F238E27FC236}">
                <a16:creationId xmlns:a16="http://schemas.microsoft.com/office/drawing/2014/main" id="{42185A1B-2D81-F37B-36A3-4BFEC175B7F3}"/>
              </a:ext>
            </a:extLst>
          </p:cNvPr>
          <p:cNvGrpSpPr>
            <a:grpSpLocks noChangeAspect="1"/>
          </p:cNvGrpSpPr>
          <p:nvPr/>
        </p:nvGrpSpPr>
        <p:grpSpPr>
          <a:xfrm>
            <a:off x="540007" y="1440010"/>
            <a:ext cx="4005821" cy="2159714"/>
            <a:chOff x="540000" y="1440000"/>
            <a:chExt cx="6242400" cy="3365553"/>
          </a:xfrm>
        </p:grpSpPr>
        <p:pic>
          <p:nvPicPr>
            <p:cNvPr id="7" name="図 6">
              <a:extLst>
                <a:ext uri="{FF2B5EF4-FFF2-40B4-BE49-F238E27FC236}">
                  <a16:creationId xmlns:a16="http://schemas.microsoft.com/office/drawing/2014/main" id="{4E3768B5-ACA2-CA35-DD5E-B92EF559E19F}"/>
                </a:ext>
              </a:extLst>
            </p:cNvPr>
            <p:cNvPicPr>
              <a:picLocks noChangeAspect="1"/>
            </p:cNvPicPr>
            <p:nvPr/>
          </p:nvPicPr>
          <p:blipFill>
            <a:blip r:embed="rId3"/>
            <a:stretch>
              <a:fillRect/>
            </a:stretch>
          </p:blipFill>
          <p:spPr>
            <a:xfrm>
              <a:off x="540000" y="1440000"/>
              <a:ext cx="6242400" cy="3365553"/>
            </a:xfrm>
            <a:prstGeom prst="rect">
              <a:avLst/>
            </a:prstGeom>
            <a:ln>
              <a:solidFill>
                <a:schemeClr val="tx2"/>
              </a:solidFill>
            </a:ln>
          </p:spPr>
        </p:pic>
        <p:sp>
          <p:nvSpPr>
            <p:cNvPr id="6" name="正方形/長方形 5">
              <a:extLst>
                <a:ext uri="{FF2B5EF4-FFF2-40B4-BE49-F238E27FC236}">
                  <a16:creationId xmlns:a16="http://schemas.microsoft.com/office/drawing/2014/main" id="{98843C64-63B7-06DB-5988-BB03D09F49BD}"/>
                </a:ext>
              </a:extLst>
            </p:cNvPr>
            <p:cNvSpPr/>
            <p:nvPr/>
          </p:nvSpPr>
          <p:spPr>
            <a:xfrm>
              <a:off x="5904148" y="1527634"/>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8" name="正方形/長方形 7">
              <a:extLst>
                <a:ext uri="{FF2B5EF4-FFF2-40B4-BE49-F238E27FC236}">
                  <a16:creationId xmlns:a16="http://schemas.microsoft.com/office/drawing/2014/main" id="{41375A7F-F678-2313-D819-4DB58635DA83}"/>
                </a:ext>
              </a:extLst>
            </p:cNvPr>
            <p:cNvSpPr/>
            <p:nvPr/>
          </p:nvSpPr>
          <p:spPr>
            <a:xfrm>
              <a:off x="720000" y="1440000"/>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
        <p:nvSpPr>
          <p:cNvPr id="9" name="テキスト プレースホルダー 2">
            <a:extLst>
              <a:ext uri="{FF2B5EF4-FFF2-40B4-BE49-F238E27FC236}">
                <a16:creationId xmlns:a16="http://schemas.microsoft.com/office/drawing/2014/main" id="{0040B7A6-97FD-0726-825C-AEEE342C67AE}"/>
              </a:ext>
            </a:extLst>
          </p:cNvPr>
          <p:cNvSpPr txBox="1">
            <a:spLocks/>
          </p:cNvSpPr>
          <p:nvPr/>
        </p:nvSpPr>
        <p:spPr>
          <a:xfrm>
            <a:off x="4644008" y="1224000"/>
            <a:ext cx="4259044" cy="145686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zh-CN" altLang="en-US" sz="1000" b="1" u="sng"/>
              <a:t>固定資産照会（抽出条件</a:t>
            </a:r>
            <a:r>
              <a:rPr lang="en-US" altLang="zh-CN" sz="1000" b="1" u="sng"/>
              <a:t>3</a:t>
            </a:r>
            <a:r>
              <a:rPr lang="zh-CN" altLang="en-US" sz="1000" b="1" u="sng"/>
              <a:t>）</a:t>
            </a:r>
            <a:endParaRPr lang="ja-JP" altLang="en-US" sz="1000" b="1" u="sng"/>
          </a:p>
        </p:txBody>
      </p:sp>
      <p:grpSp>
        <p:nvGrpSpPr>
          <p:cNvPr id="11" name="グループ化 10">
            <a:extLst>
              <a:ext uri="{FF2B5EF4-FFF2-40B4-BE49-F238E27FC236}">
                <a16:creationId xmlns:a16="http://schemas.microsoft.com/office/drawing/2014/main" id="{3E9713FF-6698-E4AC-4BC3-DDFDEA2C1717}"/>
              </a:ext>
            </a:extLst>
          </p:cNvPr>
          <p:cNvGrpSpPr>
            <a:grpSpLocks noChangeAspect="1"/>
          </p:cNvGrpSpPr>
          <p:nvPr/>
        </p:nvGrpSpPr>
        <p:grpSpPr>
          <a:xfrm>
            <a:off x="4644019" y="1438275"/>
            <a:ext cx="4002280" cy="2159714"/>
            <a:chOff x="540000" y="1438267"/>
            <a:chExt cx="6242400" cy="3368531"/>
          </a:xfrm>
        </p:grpSpPr>
        <p:pic>
          <p:nvPicPr>
            <p:cNvPr id="12" name="図 11">
              <a:extLst>
                <a:ext uri="{FF2B5EF4-FFF2-40B4-BE49-F238E27FC236}">
                  <a16:creationId xmlns:a16="http://schemas.microsoft.com/office/drawing/2014/main" id="{498DAFB7-CA6B-7F4B-E8A0-7049ED5C138B}"/>
                </a:ext>
              </a:extLst>
            </p:cNvPr>
            <p:cNvPicPr>
              <a:picLocks noChangeAspect="1"/>
            </p:cNvPicPr>
            <p:nvPr/>
          </p:nvPicPr>
          <p:blipFill>
            <a:blip r:embed="rId4"/>
            <a:stretch>
              <a:fillRect/>
            </a:stretch>
          </p:blipFill>
          <p:spPr>
            <a:xfrm>
              <a:off x="540000" y="1440000"/>
              <a:ext cx="6242400" cy="3366798"/>
            </a:xfrm>
            <a:prstGeom prst="rect">
              <a:avLst/>
            </a:prstGeom>
            <a:ln>
              <a:solidFill>
                <a:schemeClr val="tx2"/>
              </a:solidFill>
            </a:ln>
          </p:spPr>
        </p:pic>
        <p:sp>
          <p:nvSpPr>
            <p:cNvPr id="13" name="正方形/長方形 12">
              <a:extLst>
                <a:ext uri="{FF2B5EF4-FFF2-40B4-BE49-F238E27FC236}">
                  <a16:creationId xmlns:a16="http://schemas.microsoft.com/office/drawing/2014/main" id="{7E2C9893-B188-17FF-BA4E-C60A6AE53503}"/>
                </a:ext>
              </a:extLst>
            </p:cNvPr>
            <p:cNvSpPr/>
            <p:nvPr/>
          </p:nvSpPr>
          <p:spPr>
            <a:xfrm>
              <a:off x="5918752" y="1527988"/>
              <a:ext cx="514756" cy="91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4" name="正方形/長方形 13">
              <a:extLst>
                <a:ext uri="{FF2B5EF4-FFF2-40B4-BE49-F238E27FC236}">
                  <a16:creationId xmlns:a16="http://schemas.microsoft.com/office/drawing/2014/main" id="{5481BFEB-F886-FF98-339C-D28B022AAB37}"/>
                </a:ext>
              </a:extLst>
            </p:cNvPr>
            <p:cNvSpPr/>
            <p:nvPr/>
          </p:nvSpPr>
          <p:spPr>
            <a:xfrm>
              <a:off x="720000" y="1438267"/>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37338106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1745409-CA00-8F7E-541A-F85FE34FFF0E}"/>
              </a:ext>
            </a:extLst>
          </p:cNvPr>
          <p:cNvSpPr>
            <a:spLocks noGrp="1"/>
          </p:cNvSpPr>
          <p:nvPr>
            <p:ph type="sldNum" sz="quarter" idx="12"/>
          </p:nvPr>
        </p:nvSpPr>
        <p:spPr/>
        <p:txBody>
          <a:bodyPr/>
          <a:lstStyle/>
          <a:p>
            <a:fld id="{78AE49ED-73EF-499C-8307-28EB0E7CF529}" type="slidenum">
              <a:rPr kumimoji="1" lang="ja-JP" altLang="en-US" smtClean="0"/>
              <a:t>126</a:t>
            </a:fld>
            <a:endParaRPr kumimoji="1" lang="ja-JP" altLang="en-US"/>
          </a:p>
        </p:txBody>
      </p:sp>
      <p:sp>
        <p:nvSpPr>
          <p:cNvPr id="3" name="テキスト プレースホルダー 2">
            <a:extLst>
              <a:ext uri="{FF2B5EF4-FFF2-40B4-BE49-F238E27FC236}">
                <a16:creationId xmlns:a16="http://schemas.microsoft.com/office/drawing/2014/main" id="{835C2239-79AF-4BCA-B446-01CA0019E945}"/>
              </a:ext>
            </a:extLst>
          </p:cNvPr>
          <p:cNvSpPr>
            <a:spLocks noGrp="1"/>
          </p:cNvSpPr>
          <p:nvPr>
            <p:ph type="body" sz="quarter" idx="14"/>
          </p:nvPr>
        </p:nvSpPr>
        <p:spPr>
          <a:xfrm>
            <a:off x="467544" y="1231200"/>
            <a:ext cx="4645273" cy="1458000"/>
          </a:xfrm>
        </p:spPr>
        <p:txBody>
          <a:bodyPr/>
          <a:lstStyle/>
          <a:p>
            <a:r>
              <a:rPr lang="ja-JP" altLang="en-US" sz="1000" b="1" u="sng"/>
              <a:t>固定資産照会（検索結果）</a:t>
            </a:r>
            <a:endParaRPr kumimoji="1" lang="ja-JP" altLang="en-US" sz="1000" b="1" u="sng"/>
          </a:p>
        </p:txBody>
      </p:sp>
      <p:sp>
        <p:nvSpPr>
          <p:cNvPr id="4" name="タイトル 3">
            <a:extLst>
              <a:ext uri="{FF2B5EF4-FFF2-40B4-BE49-F238E27FC236}">
                <a16:creationId xmlns:a16="http://schemas.microsoft.com/office/drawing/2014/main" id="{2D0EE542-4092-43D7-C13C-15D116B6DA4B}"/>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①固定資産照会</a:t>
            </a:r>
            <a:endParaRPr kumimoji="1" lang="ja-JP" altLang="en-US" sz="1600"/>
          </a:p>
        </p:txBody>
      </p:sp>
      <p:sp>
        <p:nvSpPr>
          <p:cNvPr id="5" name="フッター プレースホルダー 4">
            <a:extLst>
              <a:ext uri="{FF2B5EF4-FFF2-40B4-BE49-F238E27FC236}">
                <a16:creationId xmlns:a16="http://schemas.microsoft.com/office/drawing/2014/main" id="{936E718F-DCF3-4888-61CC-1A6AECADB95A}"/>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15" name="角丸四角形吹き出し 11">
            <a:extLst>
              <a:ext uri="{FF2B5EF4-FFF2-40B4-BE49-F238E27FC236}">
                <a16:creationId xmlns:a16="http://schemas.microsoft.com/office/drawing/2014/main" id="{11C6D2E7-7B83-DB71-98FD-D744BB267FDD}"/>
              </a:ext>
            </a:extLst>
          </p:cNvPr>
          <p:cNvSpPr/>
          <p:nvPr/>
        </p:nvSpPr>
        <p:spPr>
          <a:xfrm>
            <a:off x="5408019" y="1203837"/>
            <a:ext cx="3428734" cy="400273"/>
          </a:xfrm>
          <a:prstGeom prst="wedgeRoundRectCallout">
            <a:avLst>
              <a:gd name="adj1" fmla="val -53751"/>
              <a:gd name="adj2" fmla="val 146991"/>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a:t>グリッドのダブルクリックもしくは「詳細表示」ボタン押下で固定資産入力画面（照会のみ）に遷移</a:t>
            </a:r>
          </a:p>
        </p:txBody>
      </p:sp>
      <p:sp>
        <p:nvSpPr>
          <p:cNvPr id="10" name="矢印: 上向き折線 9">
            <a:extLst>
              <a:ext uri="{FF2B5EF4-FFF2-40B4-BE49-F238E27FC236}">
                <a16:creationId xmlns:a16="http://schemas.microsoft.com/office/drawing/2014/main" id="{6A56EDCD-91BA-9497-FE9B-06B389B28118}"/>
              </a:ext>
            </a:extLst>
          </p:cNvPr>
          <p:cNvSpPr/>
          <p:nvPr/>
        </p:nvSpPr>
        <p:spPr>
          <a:xfrm rot="5400000">
            <a:off x="4699570" y="2336219"/>
            <a:ext cx="754372" cy="412903"/>
          </a:xfrm>
          <a:prstGeom prst="bentUpArrow">
            <a:avLst>
              <a:gd name="adj1" fmla="val 25000"/>
              <a:gd name="adj2" fmla="val 29649"/>
              <a:gd name="adj3" fmla="val 50000"/>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200">
              <a:solidFill>
                <a:schemeClr val="tx2"/>
              </a:solidFill>
            </a:endParaRPr>
          </a:p>
        </p:txBody>
      </p:sp>
      <p:sp>
        <p:nvSpPr>
          <p:cNvPr id="11" name="矢印: 上向き折線 10">
            <a:extLst>
              <a:ext uri="{FF2B5EF4-FFF2-40B4-BE49-F238E27FC236}">
                <a16:creationId xmlns:a16="http://schemas.microsoft.com/office/drawing/2014/main" id="{6B93E081-036E-9F70-6B7F-869A9F8472B9}"/>
              </a:ext>
            </a:extLst>
          </p:cNvPr>
          <p:cNvSpPr/>
          <p:nvPr/>
        </p:nvSpPr>
        <p:spPr>
          <a:xfrm rot="5400000">
            <a:off x="2861443" y="978007"/>
            <a:ext cx="1107550" cy="3735979"/>
          </a:xfrm>
          <a:prstGeom prst="bentUpArrow">
            <a:avLst>
              <a:gd name="adj1" fmla="val 10664"/>
              <a:gd name="adj2" fmla="val 10057"/>
              <a:gd name="adj3" fmla="val 26107"/>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200">
              <a:solidFill>
                <a:schemeClr val="tx2"/>
              </a:solidFill>
            </a:endParaRPr>
          </a:p>
        </p:txBody>
      </p:sp>
      <p:grpSp>
        <p:nvGrpSpPr>
          <p:cNvPr id="22" name="グループ化 21">
            <a:extLst>
              <a:ext uri="{FF2B5EF4-FFF2-40B4-BE49-F238E27FC236}">
                <a16:creationId xmlns:a16="http://schemas.microsoft.com/office/drawing/2014/main" id="{6DDFA246-FC62-9A54-D6EF-4C11CFFA10AA}"/>
              </a:ext>
            </a:extLst>
          </p:cNvPr>
          <p:cNvGrpSpPr/>
          <p:nvPr/>
        </p:nvGrpSpPr>
        <p:grpSpPr>
          <a:xfrm>
            <a:off x="467544" y="1440000"/>
            <a:ext cx="4763140" cy="1023776"/>
            <a:chOff x="467544" y="1440000"/>
            <a:chExt cx="4763140" cy="1023776"/>
          </a:xfrm>
        </p:grpSpPr>
        <p:pic>
          <p:nvPicPr>
            <p:cNvPr id="7" name="図 6">
              <a:extLst>
                <a:ext uri="{FF2B5EF4-FFF2-40B4-BE49-F238E27FC236}">
                  <a16:creationId xmlns:a16="http://schemas.microsoft.com/office/drawing/2014/main" id="{B8FCED65-C424-D0A9-E46F-1ED66F009CC0}"/>
                </a:ext>
              </a:extLst>
            </p:cNvPr>
            <p:cNvPicPr>
              <a:picLocks noChangeAspect="1"/>
            </p:cNvPicPr>
            <p:nvPr/>
          </p:nvPicPr>
          <p:blipFill>
            <a:blip r:embed="rId3"/>
            <a:srcRect l="2231" b="19960"/>
            <a:stretch/>
          </p:blipFill>
          <p:spPr>
            <a:xfrm>
              <a:off x="467544" y="1440000"/>
              <a:ext cx="4752092" cy="1023776"/>
            </a:xfrm>
            <a:prstGeom prst="rect">
              <a:avLst/>
            </a:prstGeom>
            <a:ln>
              <a:solidFill>
                <a:schemeClr val="tx2"/>
              </a:solidFill>
            </a:ln>
          </p:spPr>
        </p:pic>
        <p:sp>
          <p:nvSpPr>
            <p:cNvPr id="8" name="正方形/長方形 7">
              <a:extLst>
                <a:ext uri="{FF2B5EF4-FFF2-40B4-BE49-F238E27FC236}">
                  <a16:creationId xmlns:a16="http://schemas.microsoft.com/office/drawing/2014/main" id="{A3137131-BB9B-3C10-C8EA-14821276D625}"/>
                </a:ext>
              </a:extLst>
            </p:cNvPr>
            <p:cNvSpPr/>
            <p:nvPr/>
          </p:nvSpPr>
          <p:spPr>
            <a:xfrm>
              <a:off x="4783084" y="2008397"/>
              <a:ext cx="447600" cy="1570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685800">
                <a:defRPr/>
              </a:pPr>
              <a:endParaRPr lang="ja-JP" altLang="en-US" sz="1350">
                <a:solidFill>
                  <a:prstClr val="white"/>
                </a:solidFill>
                <a:latin typeface="メイリオ"/>
                <a:ea typeface="メイリオ"/>
              </a:endParaRPr>
            </a:p>
          </p:txBody>
        </p:sp>
        <p:sp>
          <p:nvSpPr>
            <p:cNvPr id="9" name="正方形/長方形 8">
              <a:extLst>
                <a:ext uri="{FF2B5EF4-FFF2-40B4-BE49-F238E27FC236}">
                  <a16:creationId xmlns:a16="http://schemas.microsoft.com/office/drawing/2014/main" id="{EDA8734B-A630-A77B-7D81-E57B4C176F64}"/>
                </a:ext>
              </a:extLst>
            </p:cNvPr>
            <p:cNvSpPr/>
            <p:nvPr/>
          </p:nvSpPr>
          <p:spPr>
            <a:xfrm>
              <a:off x="467544" y="2169981"/>
              <a:ext cx="4315539" cy="12224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685800">
                <a:defRPr/>
              </a:pPr>
              <a:endParaRPr lang="ja-JP" altLang="en-US" sz="1350">
                <a:solidFill>
                  <a:prstClr val="white"/>
                </a:solidFill>
                <a:latin typeface="メイリオ"/>
                <a:ea typeface="メイリオ"/>
              </a:endParaRPr>
            </a:p>
          </p:txBody>
        </p:sp>
        <p:sp>
          <p:nvSpPr>
            <p:cNvPr id="13" name="正方形/長方形 12">
              <a:extLst>
                <a:ext uri="{FF2B5EF4-FFF2-40B4-BE49-F238E27FC236}">
                  <a16:creationId xmlns:a16="http://schemas.microsoft.com/office/drawing/2014/main" id="{5C757592-A1AD-D7CB-D075-814057011EF8}"/>
                </a:ext>
              </a:extLst>
            </p:cNvPr>
            <p:cNvSpPr/>
            <p:nvPr/>
          </p:nvSpPr>
          <p:spPr>
            <a:xfrm>
              <a:off x="4685100" y="1561598"/>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grpSp>
        <p:nvGrpSpPr>
          <p:cNvPr id="19" name="グループ化 18">
            <a:extLst>
              <a:ext uri="{FF2B5EF4-FFF2-40B4-BE49-F238E27FC236}">
                <a16:creationId xmlns:a16="http://schemas.microsoft.com/office/drawing/2014/main" id="{574DCECE-1F85-73BD-5A81-14D731329A8F}"/>
              </a:ext>
            </a:extLst>
          </p:cNvPr>
          <p:cNvGrpSpPr/>
          <p:nvPr/>
        </p:nvGrpSpPr>
        <p:grpSpPr>
          <a:xfrm>
            <a:off x="5256076" y="1947399"/>
            <a:ext cx="3663845" cy="2100515"/>
            <a:chOff x="5380494" y="2343443"/>
            <a:chExt cx="3663845" cy="2100515"/>
          </a:xfrm>
        </p:grpSpPr>
        <p:sp>
          <p:nvSpPr>
            <p:cNvPr id="12" name="テキスト ボックス 34">
              <a:extLst>
                <a:ext uri="{FF2B5EF4-FFF2-40B4-BE49-F238E27FC236}">
                  <a16:creationId xmlns:a16="http://schemas.microsoft.com/office/drawing/2014/main" id="{0EBD2F2F-E602-8164-D092-1BC7F209E76D}"/>
                </a:ext>
              </a:extLst>
            </p:cNvPr>
            <p:cNvSpPr txBox="1"/>
            <p:nvPr/>
          </p:nvSpPr>
          <p:spPr>
            <a:xfrm>
              <a:off x="5380494" y="2343443"/>
              <a:ext cx="3663845"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b="1" u="sng"/>
                <a:t>固定資産入力（照会のみ）</a:t>
              </a:r>
              <a:endParaRPr lang="ja-JP" altLang="en-US" sz="800"/>
            </a:p>
          </p:txBody>
        </p:sp>
        <p:grpSp>
          <p:nvGrpSpPr>
            <p:cNvPr id="18" name="グループ化 17">
              <a:extLst>
                <a:ext uri="{FF2B5EF4-FFF2-40B4-BE49-F238E27FC236}">
                  <a16:creationId xmlns:a16="http://schemas.microsoft.com/office/drawing/2014/main" id="{9899CF6F-180F-E691-7F7D-C9FBA50ADF3C}"/>
                </a:ext>
              </a:extLst>
            </p:cNvPr>
            <p:cNvGrpSpPr/>
            <p:nvPr/>
          </p:nvGrpSpPr>
          <p:grpSpPr>
            <a:xfrm>
              <a:off x="5463663" y="2552076"/>
              <a:ext cx="3497508" cy="1891882"/>
              <a:chOff x="5463663" y="2552076"/>
              <a:chExt cx="3497508" cy="1891882"/>
            </a:xfrm>
          </p:grpSpPr>
          <p:pic>
            <p:nvPicPr>
              <p:cNvPr id="14" name="図 13">
                <a:extLst>
                  <a:ext uri="{FF2B5EF4-FFF2-40B4-BE49-F238E27FC236}">
                    <a16:creationId xmlns:a16="http://schemas.microsoft.com/office/drawing/2014/main" id="{AF80B233-BF87-48FD-772A-502B463B177C}"/>
                  </a:ext>
                </a:extLst>
              </p:cNvPr>
              <p:cNvPicPr>
                <a:picLocks noChangeAspect="1"/>
              </p:cNvPicPr>
              <p:nvPr/>
            </p:nvPicPr>
            <p:blipFill>
              <a:blip r:embed="rId4"/>
              <a:stretch>
                <a:fillRect/>
              </a:stretch>
            </p:blipFill>
            <p:spPr>
              <a:xfrm>
                <a:off x="5463663" y="2565056"/>
                <a:ext cx="3497508" cy="1878902"/>
              </a:xfrm>
              <a:prstGeom prst="rect">
                <a:avLst/>
              </a:prstGeom>
              <a:ln>
                <a:solidFill>
                  <a:schemeClr val="tx2"/>
                </a:solidFill>
              </a:ln>
            </p:spPr>
          </p:pic>
          <p:sp>
            <p:nvSpPr>
              <p:cNvPr id="6" name="正方形/長方形 5">
                <a:extLst>
                  <a:ext uri="{FF2B5EF4-FFF2-40B4-BE49-F238E27FC236}">
                    <a16:creationId xmlns:a16="http://schemas.microsoft.com/office/drawing/2014/main" id="{86FDD12D-F47E-B928-CA9C-092F398D5C8B}"/>
                  </a:ext>
                </a:extLst>
              </p:cNvPr>
              <p:cNvSpPr/>
              <p:nvPr/>
            </p:nvSpPr>
            <p:spPr>
              <a:xfrm>
                <a:off x="8476838" y="2607754"/>
                <a:ext cx="396044"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6" name="正方形/長方形 15">
                <a:extLst>
                  <a:ext uri="{FF2B5EF4-FFF2-40B4-BE49-F238E27FC236}">
                    <a16:creationId xmlns:a16="http://schemas.microsoft.com/office/drawing/2014/main" id="{305A2B2D-E404-E36A-524B-F643CB04C768}"/>
                  </a:ext>
                </a:extLst>
              </p:cNvPr>
              <p:cNvSpPr/>
              <p:nvPr/>
            </p:nvSpPr>
            <p:spPr>
              <a:xfrm>
                <a:off x="5580869" y="2552076"/>
                <a:ext cx="54006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grpSp>
      <p:sp>
        <p:nvSpPr>
          <p:cNvPr id="20" name="テキスト プレースホルダー 2">
            <a:extLst>
              <a:ext uri="{FF2B5EF4-FFF2-40B4-BE49-F238E27FC236}">
                <a16:creationId xmlns:a16="http://schemas.microsoft.com/office/drawing/2014/main" id="{3563630C-52C3-69B4-7CA7-67F67B496973}"/>
              </a:ext>
            </a:extLst>
          </p:cNvPr>
          <p:cNvSpPr txBox="1">
            <a:spLocks/>
          </p:cNvSpPr>
          <p:nvPr/>
        </p:nvSpPr>
        <p:spPr>
          <a:xfrm>
            <a:off x="358774" y="4224564"/>
            <a:ext cx="8347813" cy="73069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71450" indent="-171450">
              <a:lnSpc>
                <a:spcPct val="100000"/>
              </a:lnSpc>
              <a:buFont typeface="Arial" panose="020B0604020202020204" pitchFamily="34" charset="0"/>
              <a:buChar char="•"/>
            </a:pPr>
            <a:r>
              <a:rPr lang="ja-JP" altLang="en-US" b="1">
                <a:solidFill>
                  <a:schemeClr val="accent3">
                    <a:lumMod val="75000"/>
                  </a:schemeClr>
                </a:solidFill>
              </a:rPr>
              <a:t>「出力年月」を指定しない場合、現在処理年月時点の資産データが出力されます</a:t>
            </a:r>
            <a:endParaRPr lang="en-US" altLang="ja-JP" b="1">
              <a:solidFill>
                <a:schemeClr val="accent3">
                  <a:lumMod val="75000"/>
                </a:schemeClr>
              </a:solidFill>
            </a:endParaRPr>
          </a:p>
        </p:txBody>
      </p:sp>
      <p:sp>
        <p:nvSpPr>
          <p:cNvPr id="21" name="角丸四角形 8">
            <a:extLst>
              <a:ext uri="{FF2B5EF4-FFF2-40B4-BE49-F238E27FC236}">
                <a16:creationId xmlns:a16="http://schemas.microsoft.com/office/drawing/2014/main" id="{C7829027-08A1-4D00-8006-3F7520F98561}"/>
              </a:ext>
            </a:extLst>
          </p:cNvPr>
          <p:cNvSpPr/>
          <p:nvPr/>
        </p:nvSpPr>
        <p:spPr>
          <a:xfrm>
            <a:off x="358775" y="3939663"/>
            <a:ext cx="882098" cy="226696"/>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Tree>
    <p:extLst>
      <p:ext uri="{BB962C8B-B14F-4D97-AF65-F5344CB8AC3E}">
        <p14:creationId xmlns:p14="http://schemas.microsoft.com/office/powerpoint/2010/main" val="32889206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85782E4-DD36-B58B-6C47-70D84E5ACADF}"/>
              </a:ext>
            </a:extLst>
          </p:cNvPr>
          <p:cNvSpPr>
            <a:spLocks noGrp="1"/>
          </p:cNvSpPr>
          <p:nvPr>
            <p:ph type="sldNum" sz="quarter" idx="12"/>
          </p:nvPr>
        </p:nvSpPr>
        <p:spPr/>
        <p:txBody>
          <a:bodyPr/>
          <a:lstStyle/>
          <a:p>
            <a:fld id="{78AE49ED-73EF-499C-8307-28EB0E7CF529}" type="slidenum">
              <a:rPr kumimoji="1" lang="ja-JP" altLang="en-US" smtClean="0"/>
              <a:t>127</a:t>
            </a:fld>
            <a:endParaRPr kumimoji="1" lang="ja-JP" altLang="en-US"/>
          </a:p>
        </p:txBody>
      </p:sp>
      <p:sp>
        <p:nvSpPr>
          <p:cNvPr id="3" name="テキスト プレースホルダー 2">
            <a:extLst>
              <a:ext uri="{FF2B5EF4-FFF2-40B4-BE49-F238E27FC236}">
                <a16:creationId xmlns:a16="http://schemas.microsoft.com/office/drawing/2014/main" id="{C272BA65-E2FD-1E8A-758B-5033C057CBBF}"/>
              </a:ext>
            </a:extLst>
          </p:cNvPr>
          <p:cNvSpPr>
            <a:spLocks noGrp="1"/>
          </p:cNvSpPr>
          <p:nvPr>
            <p:ph type="body" sz="quarter" idx="14"/>
          </p:nvPr>
        </p:nvSpPr>
        <p:spPr>
          <a:xfrm>
            <a:off x="358775" y="1213200"/>
            <a:ext cx="8426450" cy="3456384"/>
          </a:xfrm>
        </p:spPr>
        <p:txBody>
          <a:bodyPr/>
          <a:lstStyle/>
          <a:p>
            <a:pPr marL="180000" indent="-457200">
              <a:lnSpc>
                <a:spcPct val="100000"/>
              </a:lnSpc>
            </a:pPr>
            <a:r>
              <a:rPr lang="ja-JP" altLang="en-US" b="1">
                <a:solidFill>
                  <a:srgbClr val="FFC000"/>
                </a:solidFill>
              </a:rPr>
              <a:t>■</a:t>
            </a:r>
            <a:r>
              <a:rPr lang="ja-JP" altLang="en-US" b="1">
                <a:solidFill>
                  <a:schemeClr val="tx2"/>
                </a:solidFill>
              </a:rPr>
              <a:t>機能概要</a:t>
            </a:r>
            <a:br>
              <a:rPr lang="en-US" altLang="ja-JP" b="1">
                <a:solidFill>
                  <a:schemeClr val="tx2"/>
                </a:solidFill>
              </a:rPr>
            </a:br>
            <a:r>
              <a:rPr lang="ja-JP" altLang="en-US">
                <a:solidFill>
                  <a:prstClr val="black"/>
                </a:solidFill>
              </a:rPr>
              <a:t>抽出条件および出力項目を追加しました</a:t>
            </a:r>
            <a:endParaRPr lang="en-US" altLang="ja-JP">
              <a:solidFill>
                <a:prstClr val="black"/>
              </a:solidFill>
            </a:endParaRPr>
          </a:p>
          <a:p>
            <a:pPr marL="180000">
              <a:lnSpc>
                <a:spcPct val="100000"/>
              </a:lnSpc>
            </a:pPr>
            <a:r>
              <a:rPr lang="ja-JP" altLang="en-US"/>
              <a:t>また、抽出条件の「リース会社」を常時入力可能にしました</a:t>
            </a:r>
            <a:endParaRPr lang="en-US" altLang="ja-JP"/>
          </a:p>
          <a:p>
            <a:pPr marL="180000" indent="-457200">
              <a:lnSpc>
                <a:spcPct val="100000"/>
              </a:lnSpc>
            </a:pPr>
            <a:endParaRPr lang="en-US" altLang="ja-JP">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marL="180000" indent="-457200">
              <a:lnSpc>
                <a:spcPct val="100000"/>
              </a:lnSpc>
            </a:pPr>
            <a:endParaRPr lang="en-US" altLang="ja-JP" b="1">
              <a:solidFill>
                <a:prstClr val="black"/>
              </a:solidFill>
            </a:endParaRPr>
          </a:p>
          <a:p>
            <a:pPr>
              <a:lnSpc>
                <a:spcPct val="100000"/>
              </a:lnSpc>
            </a:pPr>
            <a:endParaRPr kumimoji="1" lang="ja-JP" altLang="en-US"/>
          </a:p>
        </p:txBody>
      </p:sp>
      <p:sp>
        <p:nvSpPr>
          <p:cNvPr id="4" name="タイトル 3">
            <a:extLst>
              <a:ext uri="{FF2B5EF4-FFF2-40B4-BE49-F238E27FC236}">
                <a16:creationId xmlns:a16="http://schemas.microsoft.com/office/drawing/2014/main" id="{F4D85A21-00C9-354B-2EFD-2D3C1D9DBFAA}"/>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 </a:t>
            </a:r>
            <a:r>
              <a:rPr lang="ja-JP" altLang="en-US" sz="1600">
                <a:solidFill>
                  <a:srgbClr val="008CCF"/>
                </a:solidFill>
                <a:latin typeface="メイリオ"/>
                <a:ea typeface="メイリオ"/>
              </a:rPr>
              <a:t>②</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固定資産異動照会</a:t>
            </a:r>
            <a:endParaRPr kumimoji="1" lang="ja-JP" altLang="en-US" sz="1600"/>
          </a:p>
        </p:txBody>
      </p:sp>
      <p:sp>
        <p:nvSpPr>
          <p:cNvPr id="5" name="フッター プレースホルダー 4">
            <a:extLst>
              <a:ext uri="{FF2B5EF4-FFF2-40B4-BE49-F238E27FC236}">
                <a16:creationId xmlns:a16="http://schemas.microsoft.com/office/drawing/2014/main" id="{DE7229B0-08BF-D027-EBA9-BB2976E0DD3B}"/>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6" name="表 5">
            <a:extLst>
              <a:ext uri="{FF2B5EF4-FFF2-40B4-BE49-F238E27FC236}">
                <a16:creationId xmlns:a16="http://schemas.microsoft.com/office/drawing/2014/main" id="{4B37D31C-E46F-DB57-CFEF-A74D806DE741}"/>
              </a:ext>
            </a:extLst>
          </p:cNvPr>
          <p:cNvGraphicFramePr>
            <a:graphicFrameLocks noGrp="1"/>
          </p:cNvGraphicFramePr>
          <p:nvPr/>
        </p:nvGraphicFramePr>
        <p:xfrm>
          <a:off x="539552" y="1851670"/>
          <a:ext cx="4860540" cy="2827450"/>
        </p:xfrm>
        <a:graphic>
          <a:graphicData uri="http://schemas.openxmlformats.org/drawingml/2006/table">
            <a:tbl>
              <a:tblPr firstRow="1" bandRow="1">
                <a:tableStyleId>{21E4AEA4-8DFA-4A89-87EB-49C32662AFE0}</a:tableStyleId>
              </a:tblPr>
              <a:tblGrid>
                <a:gridCol w="1624737">
                  <a:extLst>
                    <a:ext uri="{9D8B030D-6E8A-4147-A177-3AD203B41FA5}">
                      <a16:colId xmlns:a16="http://schemas.microsoft.com/office/drawing/2014/main" val="3943795963"/>
                    </a:ext>
                  </a:extLst>
                </a:gridCol>
                <a:gridCol w="3235803">
                  <a:extLst>
                    <a:ext uri="{9D8B030D-6E8A-4147-A177-3AD203B41FA5}">
                      <a16:colId xmlns:a16="http://schemas.microsoft.com/office/drawing/2014/main" val="2053784104"/>
                    </a:ext>
                  </a:extLst>
                </a:gridCol>
              </a:tblGrid>
              <a:tr h="234000">
                <a:tc>
                  <a:txBody>
                    <a:bodyPr/>
                    <a:lstStyle/>
                    <a:p>
                      <a:pPr marL="0" algn="l" defTabSz="914400" rtl="0" eaLnBrk="1" latinLnBrk="0" hangingPunct="1">
                        <a:buNone/>
                      </a:pPr>
                      <a:r>
                        <a:rPr kumimoji="1" lang="ja-JP" altLang="en-US" sz="1050" kern="1200">
                          <a:solidFill>
                            <a:schemeClr val="bg1"/>
                          </a:solidFill>
                          <a:latin typeface="+mn-lt"/>
                          <a:ea typeface="+mn-ea"/>
                          <a:cs typeface="+mn-cs"/>
                        </a:rPr>
                        <a:t>対象</a:t>
                      </a: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追加項目</a:t>
                      </a:r>
                    </a:p>
                  </a:txBody>
                  <a:tcPr marL="68580" marR="68580" marT="0" marB="0" anchor="ctr"/>
                </a:tc>
                <a:extLst>
                  <a:ext uri="{0D108BD9-81ED-4DB2-BD59-A6C34878D82A}">
                    <a16:rowId xmlns:a16="http://schemas.microsoft.com/office/drawing/2014/main" val="3491333951"/>
                  </a:ext>
                </a:extLst>
              </a:tr>
              <a:tr h="1890236">
                <a:tc>
                  <a:txBody>
                    <a:bodyPr/>
                    <a:lstStyle/>
                    <a:p>
                      <a:pPr marL="0" algn="l" defTabSz="914400" rtl="0" eaLnBrk="1" latinLnBrk="0" hangingPunct="1">
                        <a:buNone/>
                      </a:pPr>
                      <a:r>
                        <a:rPr kumimoji="1" lang="ja-JP" altLang="en-US" sz="1050" kern="1200">
                          <a:solidFill>
                            <a:schemeClr val="dk1"/>
                          </a:solidFill>
                          <a:latin typeface="+mn-lt"/>
                          <a:ea typeface="+mn-ea"/>
                          <a:cs typeface="+mn-cs"/>
                        </a:rPr>
                        <a:t>画面（抽出条件）</a:t>
                      </a: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「会計期」</a:t>
                      </a:r>
                    </a:p>
                    <a:p>
                      <a:pPr marL="0" algn="l" defTabSz="914400" rtl="0" eaLnBrk="1" latinLnBrk="0" hangingPunct="1">
                        <a:buNone/>
                      </a:pPr>
                      <a:r>
                        <a:rPr kumimoji="1" lang="ja-JP" altLang="en-US" sz="1050" kern="1200">
                          <a:solidFill>
                            <a:schemeClr val="dk1"/>
                          </a:solidFill>
                          <a:latin typeface="+mn-lt"/>
                          <a:ea typeface="+mn-ea"/>
                          <a:cs typeface="+mn-cs"/>
                        </a:rPr>
                        <a:t>「トランザクション番号」</a:t>
                      </a:r>
                    </a:p>
                    <a:p>
                      <a:pPr marL="0" algn="l" defTabSz="914400" rtl="0" eaLnBrk="1" latinLnBrk="0" hangingPunct="1">
                        <a:buNone/>
                      </a:pPr>
                      <a:r>
                        <a:rPr kumimoji="1" lang="ja-JP" altLang="en-US" sz="1050" kern="1200">
                          <a:solidFill>
                            <a:schemeClr val="dk1"/>
                          </a:solidFill>
                          <a:latin typeface="+mn-lt"/>
                          <a:ea typeface="+mn-ea"/>
                          <a:cs typeface="+mn-cs"/>
                        </a:rPr>
                        <a:t>「資産名称」</a:t>
                      </a:r>
                    </a:p>
                    <a:p>
                      <a:pPr marL="0" algn="l" defTabSz="914400" rtl="0" eaLnBrk="1" latinLnBrk="0" hangingPunct="1">
                        <a:buNone/>
                      </a:pPr>
                      <a:r>
                        <a:rPr kumimoji="1" lang="ja-JP" altLang="en-US" sz="1050" kern="1200">
                          <a:solidFill>
                            <a:schemeClr val="dk1"/>
                          </a:solidFill>
                          <a:latin typeface="+mn-lt"/>
                          <a:ea typeface="+mn-ea"/>
                          <a:cs typeface="+mn-cs"/>
                        </a:rPr>
                        <a:t>「処分先（</a:t>
                      </a:r>
                      <a:r>
                        <a:rPr kumimoji="1" lang="en-US" altLang="ja-JP" sz="1050" kern="1200">
                          <a:solidFill>
                            <a:schemeClr val="dk1"/>
                          </a:solidFill>
                          <a:latin typeface="+mn-lt"/>
                          <a:ea typeface="+mn-ea"/>
                          <a:cs typeface="+mn-cs"/>
                        </a:rPr>
                        <a:t>※</a:t>
                      </a:r>
                      <a:r>
                        <a:rPr kumimoji="1" lang="ja-JP" altLang="en-US" sz="1050" kern="1200">
                          <a:solidFill>
                            <a:schemeClr val="dk1"/>
                          </a:solidFill>
                          <a:latin typeface="+mn-lt"/>
                          <a:ea typeface="+mn-ea"/>
                          <a:cs typeface="+mn-cs"/>
                        </a:rPr>
                        <a:t>）」</a:t>
                      </a:r>
                    </a:p>
                    <a:p>
                      <a:pPr marL="0" algn="l" defTabSz="914400" rtl="0" eaLnBrk="1" latinLnBrk="0" hangingPunct="1">
                        <a:buNone/>
                      </a:pPr>
                      <a:r>
                        <a:rPr kumimoji="1" lang="ja-JP" altLang="en-US" sz="1050" kern="1200">
                          <a:solidFill>
                            <a:schemeClr val="dk1"/>
                          </a:solidFill>
                          <a:latin typeface="+mn-lt"/>
                          <a:ea typeface="+mn-ea"/>
                          <a:cs typeface="+mn-cs"/>
                        </a:rPr>
                        <a:t>「異動金額」</a:t>
                      </a:r>
                    </a:p>
                    <a:p>
                      <a:pPr marL="0" algn="l" defTabSz="914400" rtl="0" eaLnBrk="1" latinLnBrk="0" hangingPunct="1">
                        <a:buNone/>
                      </a:pPr>
                      <a:r>
                        <a:rPr kumimoji="1" lang="ja-JP" altLang="en-US" sz="1050" kern="1200">
                          <a:solidFill>
                            <a:schemeClr val="dk1"/>
                          </a:solidFill>
                          <a:latin typeface="+mn-lt"/>
                          <a:ea typeface="+mn-ea"/>
                          <a:cs typeface="+mn-cs"/>
                        </a:rPr>
                        <a:t>「除去債務見積額」</a:t>
                      </a:r>
                    </a:p>
                    <a:p>
                      <a:pPr marL="0" algn="l" defTabSz="914400" rtl="0" eaLnBrk="1" latinLnBrk="0" hangingPunct="1">
                        <a:buNone/>
                      </a:pPr>
                      <a:r>
                        <a:rPr kumimoji="1" lang="ja-JP" altLang="en-US" sz="1050" kern="1200">
                          <a:solidFill>
                            <a:schemeClr val="dk1"/>
                          </a:solidFill>
                          <a:latin typeface="+mn-lt"/>
                          <a:ea typeface="+mn-ea"/>
                          <a:cs typeface="+mn-cs"/>
                        </a:rPr>
                        <a:t>「除去履行額（</a:t>
                      </a:r>
                      <a:r>
                        <a:rPr kumimoji="1" lang="en-US" altLang="ja-JP" sz="1050" kern="1200">
                          <a:solidFill>
                            <a:schemeClr val="dk1"/>
                          </a:solidFill>
                          <a:latin typeface="+mn-lt"/>
                          <a:ea typeface="+mn-ea"/>
                          <a:cs typeface="+mn-cs"/>
                        </a:rPr>
                        <a:t>※</a:t>
                      </a:r>
                      <a:r>
                        <a:rPr kumimoji="1" lang="ja-JP" altLang="en-US" sz="1050" kern="1200">
                          <a:solidFill>
                            <a:schemeClr val="dk1"/>
                          </a:solidFill>
                          <a:latin typeface="+mn-lt"/>
                          <a:ea typeface="+mn-ea"/>
                          <a:cs typeface="+mn-cs"/>
                        </a:rPr>
                        <a:t>）」</a:t>
                      </a:r>
                      <a:endParaRPr kumimoji="1" lang="en-US" altLang="ja-JP" sz="1050" kern="1200">
                        <a:solidFill>
                          <a:schemeClr val="dk1"/>
                        </a:solidFill>
                        <a:latin typeface="+mn-lt"/>
                        <a:ea typeface="+mn-ea"/>
                        <a:cs typeface="+mn-cs"/>
                      </a:endParaRPr>
                    </a:p>
                    <a:p>
                      <a:pPr marL="0" algn="l" defTabSz="914400" rtl="0" eaLnBrk="1" latinLnBrk="0" hangingPunct="1">
                        <a:buNone/>
                      </a:pPr>
                      <a:r>
                        <a:rPr kumimoji="1" lang="ja-JP" altLang="en-US" sz="1050" kern="1200">
                          <a:solidFill>
                            <a:schemeClr val="dk1"/>
                          </a:solidFill>
                          <a:latin typeface="+mn-lt"/>
                          <a:ea typeface="+mn-ea"/>
                          <a:cs typeface="+mn-cs"/>
                        </a:rPr>
                        <a:t>「売却額（</a:t>
                      </a:r>
                      <a:r>
                        <a:rPr kumimoji="1" lang="en-US" altLang="ja-JP" sz="1050" kern="1200">
                          <a:solidFill>
                            <a:schemeClr val="dk1"/>
                          </a:solidFill>
                          <a:latin typeface="+mn-lt"/>
                          <a:ea typeface="+mn-ea"/>
                          <a:cs typeface="+mn-cs"/>
                        </a:rPr>
                        <a:t>※</a:t>
                      </a:r>
                      <a:r>
                        <a:rPr kumimoji="1" lang="ja-JP" altLang="en-US" sz="1050" kern="1200">
                          <a:solidFill>
                            <a:schemeClr val="dk1"/>
                          </a:solidFill>
                          <a:latin typeface="+mn-lt"/>
                          <a:ea typeface="+mn-ea"/>
                          <a:cs typeface="+mn-cs"/>
                        </a:rPr>
                        <a:t>）」</a:t>
                      </a:r>
                    </a:p>
                    <a:p>
                      <a:pPr marL="0" algn="l" defTabSz="914400" rtl="0" eaLnBrk="1" latinLnBrk="0" hangingPunct="1">
                        <a:buNone/>
                      </a:pPr>
                      <a:r>
                        <a:rPr kumimoji="1" lang="ja-JP" altLang="en-US" sz="1050" kern="1200">
                          <a:solidFill>
                            <a:schemeClr val="dk1"/>
                          </a:solidFill>
                          <a:latin typeface="+mn-lt"/>
                          <a:ea typeface="+mn-ea"/>
                          <a:cs typeface="+mn-cs"/>
                        </a:rPr>
                        <a:t>「処分見込額（</a:t>
                      </a:r>
                      <a:r>
                        <a:rPr kumimoji="1" lang="en-US" altLang="ja-JP" sz="1050" kern="1200">
                          <a:solidFill>
                            <a:schemeClr val="dk1"/>
                          </a:solidFill>
                          <a:latin typeface="+mn-lt"/>
                          <a:ea typeface="+mn-ea"/>
                          <a:cs typeface="+mn-cs"/>
                        </a:rPr>
                        <a:t>※</a:t>
                      </a:r>
                      <a:r>
                        <a:rPr kumimoji="1" lang="ja-JP" altLang="en-US" sz="1050" kern="1200">
                          <a:solidFill>
                            <a:schemeClr val="dk1"/>
                          </a:solidFill>
                          <a:latin typeface="+mn-lt"/>
                          <a:ea typeface="+mn-ea"/>
                          <a:cs typeface="+mn-cs"/>
                        </a:rPr>
                        <a:t>）」</a:t>
                      </a:r>
                      <a:endParaRPr kumimoji="1" lang="en-US" altLang="ja-JP" sz="1050" kern="1200">
                        <a:solidFill>
                          <a:schemeClr val="dk1"/>
                        </a:solidFill>
                        <a:latin typeface="+mn-lt"/>
                        <a:ea typeface="+mn-ea"/>
                        <a:cs typeface="+mn-cs"/>
                      </a:endParaRPr>
                    </a:p>
                    <a:p>
                      <a:pPr marL="0" algn="l" defTabSz="914400" rtl="0" eaLnBrk="1" latinLnBrk="0" hangingPunct="1">
                        <a:buNone/>
                      </a:pPr>
                      <a:endParaRPr kumimoji="1" lang="ja-JP" altLang="en-US" sz="1050" kern="1200">
                        <a:solidFill>
                          <a:schemeClr val="dk1"/>
                        </a:solidFill>
                        <a:latin typeface="+mn-lt"/>
                        <a:ea typeface="+mn-ea"/>
                        <a:cs typeface="+mn-cs"/>
                      </a:endParaRPr>
                    </a:p>
                    <a:p>
                      <a:pPr marL="0" algn="l" defTabSz="914400" rtl="0" eaLnBrk="1" latinLnBrk="0" hangingPunct="1">
                        <a:buNone/>
                      </a:pPr>
                      <a:r>
                        <a:rPr kumimoji="1" lang="ja-JP" altLang="en-US" sz="1050" kern="1200">
                          <a:solidFill>
                            <a:schemeClr val="dk1"/>
                          </a:solidFill>
                          <a:latin typeface="+mn-lt"/>
                          <a:ea typeface="+mn-ea"/>
                          <a:cs typeface="+mn-cs"/>
                        </a:rPr>
                        <a:t>（</a:t>
                      </a:r>
                      <a:r>
                        <a:rPr kumimoji="1" lang="en-US" altLang="ja-JP" sz="1050" kern="1200">
                          <a:solidFill>
                            <a:schemeClr val="dk1"/>
                          </a:solidFill>
                          <a:latin typeface="+mn-lt"/>
                          <a:ea typeface="+mn-ea"/>
                          <a:cs typeface="+mn-cs"/>
                        </a:rPr>
                        <a:t>※</a:t>
                      </a:r>
                      <a:r>
                        <a:rPr kumimoji="1" lang="ja-JP" altLang="en-US" sz="1050" kern="1200">
                          <a:solidFill>
                            <a:schemeClr val="dk1"/>
                          </a:solidFill>
                          <a:latin typeface="+mn-lt"/>
                          <a:ea typeface="+mn-ea"/>
                          <a:cs typeface="+mn-cs"/>
                        </a:rPr>
                        <a:t>）「異動種類」が処分のときのみ入力可能</a:t>
                      </a:r>
                    </a:p>
                  </a:txBody>
                  <a:tcPr marL="68580" marR="68580" marT="0" marB="0" anchor="ctr"/>
                </a:tc>
                <a:extLst>
                  <a:ext uri="{0D108BD9-81ED-4DB2-BD59-A6C34878D82A}">
                    <a16:rowId xmlns:a16="http://schemas.microsoft.com/office/drawing/2014/main" val="1341284361"/>
                  </a:ext>
                </a:extLst>
              </a:tr>
              <a:tr h="351607">
                <a:tc>
                  <a:txBody>
                    <a:bodyPr/>
                    <a:lstStyle/>
                    <a:p>
                      <a:pPr marL="0" algn="l" defTabSz="914400" rtl="0" eaLnBrk="1" latinLnBrk="0" hangingPunct="1">
                        <a:buNone/>
                      </a:pPr>
                      <a:r>
                        <a:rPr kumimoji="1" lang="ja-JP" altLang="en-US" sz="1050" kern="1200">
                          <a:solidFill>
                            <a:schemeClr val="dk1"/>
                          </a:solidFill>
                          <a:latin typeface="+mn-lt"/>
                          <a:ea typeface="+mn-ea"/>
                          <a:cs typeface="+mn-cs"/>
                        </a:rPr>
                        <a:t>帳票</a:t>
                      </a: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「会計期」</a:t>
                      </a:r>
                    </a:p>
                    <a:p>
                      <a:pPr marL="0" algn="l" defTabSz="914400" rtl="0" eaLnBrk="1" latinLnBrk="0" hangingPunct="1">
                        <a:buNone/>
                      </a:pPr>
                      <a:r>
                        <a:rPr kumimoji="1" lang="ja-JP" altLang="en-US" sz="1050" kern="1200">
                          <a:solidFill>
                            <a:schemeClr val="dk1"/>
                          </a:solidFill>
                          <a:latin typeface="+mn-lt"/>
                          <a:ea typeface="+mn-ea"/>
                          <a:cs typeface="+mn-cs"/>
                        </a:rPr>
                        <a:t>「トランザクション番号」</a:t>
                      </a:r>
                    </a:p>
                  </a:txBody>
                  <a:tcPr marL="68580" marR="68580" marT="0" marB="0" anchor="ctr"/>
                </a:tc>
                <a:extLst>
                  <a:ext uri="{0D108BD9-81ED-4DB2-BD59-A6C34878D82A}">
                    <a16:rowId xmlns:a16="http://schemas.microsoft.com/office/drawing/2014/main" val="1889265218"/>
                  </a:ext>
                </a:extLst>
              </a:tr>
              <a:tr h="351607">
                <a:tc>
                  <a:txBody>
                    <a:bodyPr/>
                    <a:lstStyle/>
                    <a:p>
                      <a:pPr marL="0" algn="l" defTabSz="914400" rtl="0" eaLnBrk="1" latinLnBrk="0" hangingPunct="1">
                        <a:buNone/>
                      </a:pPr>
                      <a:r>
                        <a:rPr kumimoji="1" lang="en-US" altLang="ja-JP" sz="1050" kern="1200">
                          <a:solidFill>
                            <a:schemeClr val="dk1"/>
                          </a:solidFill>
                          <a:latin typeface="+mn-lt"/>
                          <a:ea typeface="+mn-ea"/>
                          <a:cs typeface="+mn-cs"/>
                        </a:rPr>
                        <a:t>CSV</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dirty="0">
                          <a:solidFill>
                            <a:schemeClr val="dk1"/>
                          </a:solidFill>
                          <a:latin typeface="+mn-lt"/>
                          <a:ea typeface="+mn-ea"/>
                          <a:cs typeface="+mn-cs"/>
                        </a:rPr>
                        <a:t>「会計期」</a:t>
                      </a:r>
                    </a:p>
                    <a:p>
                      <a:pPr marL="0" algn="l" defTabSz="914400" rtl="0" eaLnBrk="1" latinLnBrk="0" hangingPunct="1">
                        <a:buNone/>
                      </a:pPr>
                      <a:r>
                        <a:rPr kumimoji="1" lang="ja-JP" altLang="en-US" sz="1050" kern="1200" dirty="0">
                          <a:solidFill>
                            <a:schemeClr val="dk1"/>
                          </a:solidFill>
                          <a:latin typeface="+mn-lt"/>
                          <a:ea typeface="+mn-ea"/>
                          <a:cs typeface="+mn-cs"/>
                        </a:rPr>
                        <a:t>「トランザクション番号」</a:t>
                      </a:r>
                    </a:p>
                  </a:txBody>
                  <a:tcPr marL="68580" marR="68580" marT="0" marB="0" anchor="ctr"/>
                </a:tc>
                <a:extLst>
                  <a:ext uri="{0D108BD9-81ED-4DB2-BD59-A6C34878D82A}">
                    <a16:rowId xmlns:a16="http://schemas.microsoft.com/office/drawing/2014/main" val="684192500"/>
                  </a:ext>
                </a:extLst>
              </a:tr>
            </a:tbl>
          </a:graphicData>
        </a:graphic>
      </p:graphicFrame>
    </p:spTree>
    <p:extLst>
      <p:ext uri="{BB962C8B-B14F-4D97-AF65-F5344CB8AC3E}">
        <p14:creationId xmlns:p14="http://schemas.microsoft.com/office/powerpoint/2010/main" val="33509923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12B909E-6023-949D-3E5A-70B5564F42B3}"/>
              </a:ext>
            </a:extLst>
          </p:cNvPr>
          <p:cNvSpPr>
            <a:spLocks noGrp="1"/>
          </p:cNvSpPr>
          <p:nvPr>
            <p:ph type="sldNum" sz="quarter" idx="12"/>
          </p:nvPr>
        </p:nvSpPr>
        <p:spPr/>
        <p:txBody>
          <a:bodyPr/>
          <a:lstStyle/>
          <a:p>
            <a:fld id="{78AE49ED-73EF-499C-8307-28EB0E7CF529}" type="slidenum">
              <a:rPr kumimoji="1" lang="ja-JP" altLang="en-US" smtClean="0"/>
              <a:t>128</a:t>
            </a:fld>
            <a:endParaRPr kumimoji="1" lang="ja-JP" altLang="en-US"/>
          </a:p>
        </p:txBody>
      </p:sp>
      <p:sp>
        <p:nvSpPr>
          <p:cNvPr id="3" name="テキスト プレースホルダー 2">
            <a:extLst>
              <a:ext uri="{FF2B5EF4-FFF2-40B4-BE49-F238E27FC236}">
                <a16:creationId xmlns:a16="http://schemas.microsoft.com/office/drawing/2014/main" id="{47CCA3A2-F1CD-C178-454A-C65B31DA2D3D}"/>
              </a:ext>
            </a:extLst>
          </p:cNvPr>
          <p:cNvSpPr>
            <a:spLocks noGrp="1"/>
          </p:cNvSpPr>
          <p:nvPr>
            <p:ph type="body" sz="quarter" idx="14"/>
          </p:nvPr>
        </p:nvSpPr>
        <p:spPr>
          <a:xfrm>
            <a:off x="430783" y="1213200"/>
            <a:ext cx="8569709" cy="3446782"/>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電子帳簿保存法に基づく、帳簿データの検索、表示、出力機能の確保（規則第５条第５項第１号ハ）の要件に対応しました</a:t>
            </a: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ja-JP" altLang="en-US"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抽出条件をより詳細に指定した検索を可能にすることで、資産異動データの検索性が向上しました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a:p>
          <a:p>
            <a:pPr marR="0" lvl="0" algn="l" defTabSz="914400" rtl="0" eaLnBrk="1" fontAlgn="auto" latinLnBrk="0" hangingPunct="1">
              <a:lnSpc>
                <a:spcPct val="100000"/>
              </a:lnSpc>
              <a:spcBef>
                <a:spcPts val="0"/>
              </a:spcBef>
              <a:spcAft>
                <a:spcPts val="0"/>
              </a:spcAft>
              <a:buClrTx/>
              <a:buSzTx/>
              <a:tabLst/>
              <a:defRPr/>
            </a:pPr>
            <a:r>
              <a:rPr lang="ja-JP" altLang="en-US" b="1">
                <a:solidFill>
                  <a:srgbClr val="EE7B48">
                    <a:lumMod val="75000"/>
                  </a:srgbClr>
                </a:solidFill>
                <a:latin typeface="メイリオ"/>
                <a:ea typeface="メイリオ"/>
              </a:rPr>
              <a:t> 異動金額設定における異動種類別検索金額は、以下の通りです</a:t>
            </a:r>
            <a:endParaRPr kumimoji="1" lang="ja-JP" altLang="en-US"/>
          </a:p>
        </p:txBody>
      </p:sp>
      <p:sp>
        <p:nvSpPr>
          <p:cNvPr id="4" name="タイトル 3">
            <a:extLst>
              <a:ext uri="{FF2B5EF4-FFF2-40B4-BE49-F238E27FC236}">
                <a16:creationId xmlns:a16="http://schemas.microsoft.com/office/drawing/2014/main" id="{A24284C2-DCC5-5223-A00C-279873E22799}"/>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②固定資産異動照会</a:t>
            </a:r>
            <a:endParaRPr kumimoji="1" lang="ja-JP" altLang="en-US" sz="1600"/>
          </a:p>
        </p:txBody>
      </p:sp>
      <p:sp>
        <p:nvSpPr>
          <p:cNvPr id="5" name="フッター プレースホルダー 4">
            <a:extLst>
              <a:ext uri="{FF2B5EF4-FFF2-40B4-BE49-F238E27FC236}">
                <a16:creationId xmlns:a16="http://schemas.microsoft.com/office/drawing/2014/main" id="{EA8BBF1F-7606-3F23-E790-8E4D9F7402D1}"/>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角丸四角形 8">
            <a:extLst>
              <a:ext uri="{FF2B5EF4-FFF2-40B4-BE49-F238E27FC236}">
                <a16:creationId xmlns:a16="http://schemas.microsoft.com/office/drawing/2014/main" id="{5CA58E3C-F97A-D12C-BABD-045A43AA812A}"/>
              </a:ext>
            </a:extLst>
          </p:cNvPr>
          <p:cNvSpPr/>
          <p:nvPr/>
        </p:nvSpPr>
        <p:spPr>
          <a:xfrm>
            <a:off x="485546" y="2751770"/>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graphicFrame>
        <p:nvGraphicFramePr>
          <p:cNvPr id="7" name="表 6">
            <a:extLst>
              <a:ext uri="{FF2B5EF4-FFF2-40B4-BE49-F238E27FC236}">
                <a16:creationId xmlns:a16="http://schemas.microsoft.com/office/drawing/2014/main" id="{9FD1EB29-8BA7-8E23-7762-4BA257CF7EFE}"/>
              </a:ext>
            </a:extLst>
          </p:cNvPr>
          <p:cNvGraphicFramePr>
            <a:graphicFrameLocks noGrp="1"/>
          </p:cNvGraphicFramePr>
          <p:nvPr/>
        </p:nvGraphicFramePr>
        <p:xfrm>
          <a:off x="464508" y="3255826"/>
          <a:ext cx="4755564" cy="1170000"/>
        </p:xfrm>
        <a:graphic>
          <a:graphicData uri="http://schemas.openxmlformats.org/drawingml/2006/table">
            <a:tbl>
              <a:tblPr firstRow="1" bandRow="1">
                <a:tableStyleId>{21E4AEA4-8DFA-4A89-87EB-49C32662AFE0}</a:tableStyleId>
              </a:tblPr>
              <a:tblGrid>
                <a:gridCol w="1589647">
                  <a:extLst>
                    <a:ext uri="{9D8B030D-6E8A-4147-A177-3AD203B41FA5}">
                      <a16:colId xmlns:a16="http://schemas.microsoft.com/office/drawing/2014/main" val="3943795963"/>
                    </a:ext>
                  </a:extLst>
                </a:gridCol>
                <a:gridCol w="3165917">
                  <a:extLst>
                    <a:ext uri="{9D8B030D-6E8A-4147-A177-3AD203B41FA5}">
                      <a16:colId xmlns:a16="http://schemas.microsoft.com/office/drawing/2014/main" val="2053784104"/>
                    </a:ext>
                  </a:extLst>
                </a:gridCol>
              </a:tblGrid>
              <a:tr h="234000">
                <a:tc>
                  <a:txBody>
                    <a:bodyPr/>
                    <a:lstStyle/>
                    <a:p>
                      <a:pPr marL="0" algn="l" defTabSz="914400" rtl="0" eaLnBrk="1" latinLnBrk="0" hangingPunct="1">
                        <a:buNone/>
                      </a:pPr>
                      <a:r>
                        <a:rPr kumimoji="1" lang="ja-JP" altLang="en-US" sz="1050" kern="1200">
                          <a:solidFill>
                            <a:schemeClr val="bg1"/>
                          </a:solidFill>
                          <a:latin typeface="+mn-lt"/>
                          <a:ea typeface="+mn-ea"/>
                          <a:cs typeface="+mn-cs"/>
                        </a:rPr>
                        <a:t>異動種類</a:t>
                      </a: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抽出対象となる金額</a:t>
                      </a:r>
                    </a:p>
                  </a:txBody>
                  <a:tcPr marL="68580" marR="68580" marT="0" marB="0" anchor="ctr"/>
                </a:tc>
                <a:extLst>
                  <a:ext uri="{0D108BD9-81ED-4DB2-BD59-A6C34878D82A}">
                    <a16:rowId xmlns:a16="http://schemas.microsoft.com/office/drawing/2014/main" val="3491333951"/>
                  </a:ext>
                </a:extLst>
              </a:tr>
              <a:tr h="234000">
                <a:tc>
                  <a:txBody>
                    <a:bodyPr/>
                    <a:lstStyle/>
                    <a:p>
                      <a:pPr marL="0" algn="l" defTabSz="914400" rtl="0" eaLnBrk="1" latinLnBrk="0" hangingPunct="1">
                        <a:buNone/>
                      </a:pPr>
                      <a:r>
                        <a:rPr kumimoji="1" lang="ja-JP" altLang="en-US" sz="1050" kern="1200">
                          <a:solidFill>
                            <a:schemeClr val="dk1"/>
                          </a:solidFill>
                          <a:latin typeface="+mn-lt"/>
                          <a:ea typeface="+mn-ea"/>
                          <a:cs typeface="+mn-cs"/>
                        </a:rPr>
                        <a:t>変更</a:t>
                      </a: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変更前取得価額</a:t>
                      </a:r>
                    </a:p>
                  </a:txBody>
                  <a:tcPr marL="68580" marR="68580" marT="0" marB="0" anchor="ctr"/>
                </a:tc>
                <a:extLst>
                  <a:ext uri="{0D108BD9-81ED-4DB2-BD59-A6C34878D82A}">
                    <a16:rowId xmlns:a16="http://schemas.microsoft.com/office/drawing/2014/main" val="1341284361"/>
                  </a:ext>
                </a:extLst>
              </a:tr>
              <a:tr h="234000">
                <a:tc>
                  <a:txBody>
                    <a:bodyPr/>
                    <a:lstStyle/>
                    <a:p>
                      <a:pPr marL="0" algn="l" defTabSz="914400" rtl="0" eaLnBrk="1" latinLnBrk="0" hangingPunct="1">
                        <a:buNone/>
                      </a:pPr>
                      <a:r>
                        <a:rPr kumimoji="1" lang="ja-JP" altLang="en-US" sz="1050" kern="1200">
                          <a:solidFill>
                            <a:schemeClr val="dk1"/>
                          </a:solidFill>
                          <a:latin typeface="+mn-lt"/>
                          <a:ea typeface="+mn-ea"/>
                          <a:cs typeface="+mn-cs"/>
                        </a:rPr>
                        <a:t>分割</a:t>
                      </a: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分割前取得価額</a:t>
                      </a:r>
                    </a:p>
                  </a:txBody>
                  <a:tcPr marL="68580" marR="68580" marT="0" marB="0" anchor="ctr"/>
                </a:tc>
                <a:extLst>
                  <a:ext uri="{0D108BD9-81ED-4DB2-BD59-A6C34878D82A}">
                    <a16:rowId xmlns:a16="http://schemas.microsoft.com/office/drawing/2014/main" val="1889265218"/>
                  </a:ext>
                </a:extLst>
              </a:tr>
              <a:tr h="234000">
                <a:tc>
                  <a:txBody>
                    <a:bodyPr/>
                    <a:lstStyle/>
                    <a:p>
                      <a:pPr marL="0" algn="l" defTabSz="914400" rtl="0" eaLnBrk="1" latinLnBrk="0" hangingPunct="1">
                        <a:buNone/>
                      </a:pPr>
                      <a:r>
                        <a:rPr kumimoji="1" lang="ja-JP" altLang="en-US" sz="1050" kern="1200">
                          <a:solidFill>
                            <a:schemeClr val="dk1"/>
                          </a:solidFill>
                          <a:latin typeface="+mn-lt"/>
                          <a:ea typeface="+mn-ea"/>
                          <a:cs typeface="+mn-cs"/>
                        </a:rPr>
                        <a:t>移動（一部移動）</a:t>
                      </a: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一部移動金額</a:t>
                      </a:r>
                    </a:p>
                  </a:txBody>
                  <a:tcPr marL="68580" marR="68580" marT="0" marB="0" anchor="ctr"/>
                </a:tc>
                <a:extLst>
                  <a:ext uri="{0D108BD9-81ED-4DB2-BD59-A6C34878D82A}">
                    <a16:rowId xmlns:a16="http://schemas.microsoft.com/office/drawing/2014/main" val="4223033389"/>
                  </a:ext>
                </a:extLst>
              </a:tr>
              <a:tr h="234000">
                <a:tc>
                  <a:txBody>
                    <a:bodyPr/>
                    <a:lstStyle/>
                    <a:p>
                      <a:pPr marL="0" algn="l" defTabSz="914400" rtl="0" eaLnBrk="1" latinLnBrk="0" hangingPunct="1">
                        <a:buNone/>
                      </a:pPr>
                      <a:r>
                        <a:rPr kumimoji="1" lang="ja-JP" altLang="en-US" sz="1050" kern="1200">
                          <a:solidFill>
                            <a:schemeClr val="dk1"/>
                          </a:solidFill>
                          <a:latin typeface="+mn-lt"/>
                          <a:ea typeface="+mn-ea"/>
                          <a:cs typeface="+mn-cs"/>
                        </a:rPr>
                        <a:t>処分（一部処分）</a:t>
                      </a:r>
                    </a:p>
                  </a:txBody>
                  <a:tcPr marL="68580" marR="68580" marT="0" marB="0" anchor="ctr"/>
                </a:tc>
                <a:tc>
                  <a:txBody>
                    <a:bodyPr/>
                    <a:lstStyle/>
                    <a:p>
                      <a:pPr marL="0" algn="l" defTabSz="914400" rtl="0" eaLnBrk="1" latinLnBrk="0" hangingPunct="1">
                        <a:buNone/>
                      </a:pPr>
                      <a:r>
                        <a:rPr kumimoji="1" lang="ja-JP" altLang="en-US" sz="1050" kern="1200" dirty="0">
                          <a:solidFill>
                            <a:schemeClr val="dk1"/>
                          </a:solidFill>
                          <a:latin typeface="+mn-lt"/>
                          <a:ea typeface="+mn-ea"/>
                          <a:cs typeface="+mn-cs"/>
                        </a:rPr>
                        <a:t>一部処分金額</a:t>
                      </a:r>
                    </a:p>
                  </a:txBody>
                  <a:tcPr marL="68580" marR="68580" marT="0" marB="0" anchor="ctr"/>
                </a:tc>
                <a:extLst>
                  <a:ext uri="{0D108BD9-81ED-4DB2-BD59-A6C34878D82A}">
                    <a16:rowId xmlns:a16="http://schemas.microsoft.com/office/drawing/2014/main" val="47785142"/>
                  </a:ext>
                </a:extLst>
              </a:tr>
            </a:tbl>
          </a:graphicData>
        </a:graphic>
      </p:graphicFrame>
    </p:spTree>
    <p:extLst>
      <p:ext uri="{BB962C8B-B14F-4D97-AF65-F5344CB8AC3E}">
        <p14:creationId xmlns:p14="http://schemas.microsoft.com/office/powerpoint/2010/main" val="11174444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7E12-A9D8-0A0B-2942-4B8531E2BD79}"/>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F488D7-FA50-B5C5-E189-0983687AC5EC}"/>
              </a:ext>
            </a:extLst>
          </p:cNvPr>
          <p:cNvSpPr>
            <a:spLocks noGrp="1"/>
          </p:cNvSpPr>
          <p:nvPr>
            <p:ph type="sldNum" sz="quarter" idx="12"/>
          </p:nvPr>
        </p:nvSpPr>
        <p:spPr/>
        <p:txBody>
          <a:bodyPr/>
          <a:lstStyle/>
          <a:p>
            <a:fld id="{78AE49ED-73EF-499C-8307-28EB0E7CF529}" type="slidenum">
              <a:rPr kumimoji="1" lang="ja-JP" altLang="en-US" smtClean="0"/>
              <a:t>129</a:t>
            </a:fld>
            <a:endParaRPr kumimoji="1" lang="ja-JP" altLang="en-US"/>
          </a:p>
        </p:txBody>
      </p:sp>
      <p:sp>
        <p:nvSpPr>
          <p:cNvPr id="3" name="テキスト プレースホルダー 2">
            <a:extLst>
              <a:ext uri="{FF2B5EF4-FFF2-40B4-BE49-F238E27FC236}">
                <a16:creationId xmlns:a16="http://schemas.microsoft.com/office/drawing/2014/main" id="{21848805-367F-5415-47BA-E4353D1010B0}"/>
              </a:ext>
            </a:extLst>
          </p:cNvPr>
          <p:cNvSpPr>
            <a:spLocks noGrp="1"/>
          </p:cNvSpPr>
          <p:nvPr>
            <p:ph type="body" sz="quarter" idx="14"/>
          </p:nvPr>
        </p:nvSpPr>
        <p:spPr>
          <a:xfrm>
            <a:off x="540000" y="1224000"/>
            <a:ext cx="5544616" cy="1456868"/>
          </a:xfrm>
        </p:spPr>
        <p:txBody>
          <a:bodyPr/>
          <a:lstStyle/>
          <a:p>
            <a:r>
              <a:rPr kumimoji="1" lang="zh-CN" altLang="en-US" sz="1000" b="1" u="sng"/>
              <a:t>固定資産</a:t>
            </a:r>
            <a:r>
              <a:rPr kumimoji="1" lang="ja-JP" altLang="en-US" sz="1000" b="1" u="sng"/>
              <a:t>異動</a:t>
            </a:r>
            <a:r>
              <a:rPr kumimoji="1" lang="zh-CN" altLang="en-US" sz="1000" b="1" u="sng"/>
              <a:t>照会（抽出条件</a:t>
            </a:r>
            <a:r>
              <a:rPr lang="en-US" altLang="zh-CN" sz="1000" b="1" u="sng"/>
              <a:t>1</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704B4E80-ADD5-0F56-0028-DC78CEC129CB}"/>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②固定資産異動照会</a:t>
            </a:r>
            <a:endParaRPr kumimoji="1" lang="ja-JP" altLang="en-US" sz="1600"/>
          </a:p>
        </p:txBody>
      </p:sp>
      <p:sp>
        <p:nvSpPr>
          <p:cNvPr id="5" name="フッター プレースホルダー 4">
            <a:extLst>
              <a:ext uri="{FF2B5EF4-FFF2-40B4-BE49-F238E27FC236}">
                <a16:creationId xmlns:a16="http://schemas.microsoft.com/office/drawing/2014/main" id="{1D68D1E9-3E43-2992-B95A-61ECEA7AA07D}"/>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6" name="グループ化 15">
            <a:extLst>
              <a:ext uri="{FF2B5EF4-FFF2-40B4-BE49-F238E27FC236}">
                <a16:creationId xmlns:a16="http://schemas.microsoft.com/office/drawing/2014/main" id="{FDDCB97B-15DC-8B5A-6F1A-E9B5B324B7E8}"/>
              </a:ext>
            </a:extLst>
          </p:cNvPr>
          <p:cNvGrpSpPr/>
          <p:nvPr/>
        </p:nvGrpSpPr>
        <p:grpSpPr>
          <a:xfrm>
            <a:off x="540000" y="1440000"/>
            <a:ext cx="8064877" cy="3378585"/>
            <a:chOff x="540000" y="1440000"/>
            <a:chExt cx="8064877" cy="3378585"/>
          </a:xfrm>
        </p:grpSpPr>
        <p:pic>
          <p:nvPicPr>
            <p:cNvPr id="13" name="図 12">
              <a:extLst>
                <a:ext uri="{FF2B5EF4-FFF2-40B4-BE49-F238E27FC236}">
                  <a16:creationId xmlns:a16="http://schemas.microsoft.com/office/drawing/2014/main" id="{ACC2B196-8069-6F22-183A-8B9808EC7CE5}"/>
                </a:ext>
              </a:extLst>
            </p:cNvPr>
            <p:cNvPicPr>
              <a:picLocks noChangeAspect="1"/>
            </p:cNvPicPr>
            <p:nvPr/>
          </p:nvPicPr>
          <p:blipFill>
            <a:blip r:embed="rId3"/>
            <a:stretch>
              <a:fillRect/>
            </a:stretch>
          </p:blipFill>
          <p:spPr>
            <a:xfrm>
              <a:off x="540000" y="1440000"/>
              <a:ext cx="6242400" cy="3378585"/>
            </a:xfrm>
            <a:prstGeom prst="rect">
              <a:avLst/>
            </a:prstGeom>
            <a:ln>
              <a:solidFill>
                <a:schemeClr val="tx2"/>
              </a:solidFill>
            </a:ln>
          </p:spPr>
        </p:pic>
        <p:pic>
          <p:nvPicPr>
            <p:cNvPr id="7" name="図 6">
              <a:extLst>
                <a:ext uri="{FF2B5EF4-FFF2-40B4-BE49-F238E27FC236}">
                  <a16:creationId xmlns:a16="http://schemas.microsoft.com/office/drawing/2014/main" id="{CDB3075F-986F-473A-35B4-0A0E3376B84D}"/>
                </a:ext>
              </a:extLst>
            </p:cNvPr>
            <p:cNvPicPr>
              <a:picLocks noChangeAspect="1"/>
            </p:cNvPicPr>
            <p:nvPr/>
          </p:nvPicPr>
          <p:blipFill>
            <a:blip r:embed="rId4"/>
            <a:srcRect t="57463" r="47926" b="8287"/>
            <a:stretch/>
          </p:blipFill>
          <p:spPr>
            <a:xfrm>
              <a:off x="576289" y="2841120"/>
              <a:ext cx="4205720" cy="1683173"/>
            </a:xfrm>
            <a:prstGeom prst="rect">
              <a:avLst/>
            </a:prstGeom>
            <a:ln>
              <a:solidFill>
                <a:schemeClr val="accent3">
                  <a:lumMod val="75000"/>
                </a:schemeClr>
              </a:solidFill>
            </a:ln>
          </p:spPr>
        </p:pic>
        <p:sp>
          <p:nvSpPr>
            <p:cNvPr id="9" name="正方形/長方形 8">
              <a:extLst>
                <a:ext uri="{FF2B5EF4-FFF2-40B4-BE49-F238E27FC236}">
                  <a16:creationId xmlns:a16="http://schemas.microsoft.com/office/drawing/2014/main" id="{54ABBA36-AFA0-0C09-FA60-3512530B0EDC}"/>
                </a:ext>
              </a:extLst>
            </p:cNvPr>
            <p:cNvSpPr/>
            <p:nvPr/>
          </p:nvSpPr>
          <p:spPr>
            <a:xfrm>
              <a:off x="638451" y="2875122"/>
              <a:ext cx="3574346" cy="41219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0" name="正方形/長方形 9">
              <a:extLst>
                <a:ext uri="{FF2B5EF4-FFF2-40B4-BE49-F238E27FC236}">
                  <a16:creationId xmlns:a16="http://schemas.microsoft.com/office/drawing/2014/main" id="{F67306E7-8B16-E3F1-9031-B65DB3C4B0AB}"/>
                </a:ext>
              </a:extLst>
            </p:cNvPr>
            <p:cNvSpPr/>
            <p:nvPr/>
          </p:nvSpPr>
          <p:spPr>
            <a:xfrm>
              <a:off x="661879" y="3687874"/>
              <a:ext cx="3262887" cy="51878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1" name="吹き出し: 折線 10">
              <a:extLst>
                <a:ext uri="{FF2B5EF4-FFF2-40B4-BE49-F238E27FC236}">
                  <a16:creationId xmlns:a16="http://schemas.microsoft.com/office/drawing/2014/main" id="{A27A4EE0-75EE-1531-622D-ECA6E64D6404}"/>
                </a:ext>
              </a:extLst>
            </p:cNvPr>
            <p:cNvSpPr/>
            <p:nvPr/>
          </p:nvSpPr>
          <p:spPr>
            <a:xfrm>
              <a:off x="5177007" y="2707080"/>
              <a:ext cx="1764196" cy="332037"/>
            </a:xfrm>
            <a:prstGeom prst="borderCallout2">
              <a:avLst>
                <a:gd name="adj1" fmla="val 18750"/>
                <a:gd name="adj2" fmla="val -8333"/>
                <a:gd name="adj3" fmla="val 18750"/>
                <a:gd name="adj4" fmla="val -16667"/>
                <a:gd name="adj5" fmla="val 97819"/>
                <a:gd name="adj6" fmla="val -5362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常に入力可能に変更</a:t>
              </a:r>
            </a:p>
          </p:txBody>
        </p:sp>
        <p:sp>
          <p:nvSpPr>
            <p:cNvPr id="12" name="吹き出し: 折線 11">
              <a:extLst>
                <a:ext uri="{FF2B5EF4-FFF2-40B4-BE49-F238E27FC236}">
                  <a16:creationId xmlns:a16="http://schemas.microsoft.com/office/drawing/2014/main" id="{107D9CBB-2FFD-6A78-8FC2-8E68F50BCE27}"/>
                </a:ext>
              </a:extLst>
            </p:cNvPr>
            <p:cNvSpPr/>
            <p:nvPr/>
          </p:nvSpPr>
          <p:spPr>
            <a:xfrm>
              <a:off x="4500829" y="3668122"/>
              <a:ext cx="4104048" cy="711589"/>
            </a:xfrm>
            <a:prstGeom prst="borderCallout2">
              <a:avLst>
                <a:gd name="adj1" fmla="val 16806"/>
                <a:gd name="adj2" fmla="val -2668"/>
                <a:gd name="adj3" fmla="val 17454"/>
                <a:gd name="adj4" fmla="val -9870"/>
                <a:gd name="adj5" fmla="val 24444"/>
                <a:gd name="adj6" fmla="val -1395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追加</a:t>
              </a:r>
              <a:endParaRPr kumimoji="1" lang="en-US" altLang="ja-JP" sz="1000"/>
            </a:p>
            <a:p>
              <a:pPr marL="180000" indent="-457200" algn="l"/>
              <a:r>
                <a:rPr kumimoji="1" lang="en-US" altLang="ja-JP" sz="1000"/>
                <a:t>※</a:t>
              </a:r>
              <a:r>
                <a:rPr kumimoji="1" lang="ja-JP" altLang="en-US" sz="1000"/>
                <a:t>「会計期」は下記の場合非活性</a:t>
              </a:r>
              <a:endParaRPr kumimoji="1" lang="en-US" altLang="ja-JP" sz="1000"/>
            </a:p>
            <a:p>
              <a:pPr algn="l"/>
              <a:r>
                <a:rPr lang="ja-JP" altLang="en-US" sz="1000"/>
                <a:t>　</a:t>
              </a:r>
              <a:r>
                <a:rPr kumimoji="1" lang="ja-JP" altLang="en-US" sz="1000"/>
                <a:t>「異動種類」：取得　かつ「資産状態」：現存資産</a:t>
              </a:r>
              <a:endParaRPr lang="en-US" altLang="ja-JP" sz="1000"/>
            </a:p>
            <a:p>
              <a:pPr algn="l"/>
              <a:r>
                <a:rPr kumimoji="1" lang="en-US" altLang="ja-JP" sz="1000"/>
                <a:t>※</a:t>
              </a:r>
              <a:r>
                <a:rPr kumimoji="1" lang="ja-JP" altLang="en-US" sz="1000"/>
                <a:t>「トランザクション番号」は「会計期」を設定時のみ入力可能</a:t>
              </a:r>
            </a:p>
          </p:txBody>
        </p:sp>
        <p:sp>
          <p:nvSpPr>
            <p:cNvPr id="6" name="正方形/長方形 5">
              <a:extLst>
                <a:ext uri="{FF2B5EF4-FFF2-40B4-BE49-F238E27FC236}">
                  <a16:creationId xmlns:a16="http://schemas.microsoft.com/office/drawing/2014/main" id="{C392C27A-D182-2B5F-0BF6-BC54BCB5DEF3}"/>
                </a:ext>
              </a:extLst>
            </p:cNvPr>
            <p:cNvSpPr/>
            <p:nvPr/>
          </p:nvSpPr>
          <p:spPr>
            <a:xfrm>
              <a:off x="5904148" y="1527634"/>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8" name="正方形/長方形 7">
              <a:extLst>
                <a:ext uri="{FF2B5EF4-FFF2-40B4-BE49-F238E27FC236}">
                  <a16:creationId xmlns:a16="http://schemas.microsoft.com/office/drawing/2014/main" id="{5C712DE9-F700-C58B-626E-F5E36E471B8F}"/>
                </a:ext>
              </a:extLst>
            </p:cNvPr>
            <p:cNvSpPr/>
            <p:nvPr/>
          </p:nvSpPr>
          <p:spPr>
            <a:xfrm>
              <a:off x="720000" y="1440000"/>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883927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A0B5A431-EE57-79D3-46AC-E3742B4CAE9A}"/>
              </a:ext>
            </a:extLst>
          </p:cNvPr>
          <p:cNvGrpSpPr/>
          <p:nvPr/>
        </p:nvGrpSpPr>
        <p:grpSpPr>
          <a:xfrm>
            <a:off x="498142" y="1420464"/>
            <a:ext cx="5886656" cy="2941291"/>
            <a:chOff x="424911" y="1101736"/>
            <a:chExt cx="5886656" cy="2941291"/>
          </a:xfrm>
        </p:grpSpPr>
        <p:pic>
          <p:nvPicPr>
            <p:cNvPr id="8" name="図 7">
              <a:extLst>
                <a:ext uri="{FF2B5EF4-FFF2-40B4-BE49-F238E27FC236}">
                  <a16:creationId xmlns:a16="http://schemas.microsoft.com/office/drawing/2014/main" id="{F10B45C8-F8CE-88D0-43E3-954D92642716}"/>
                </a:ext>
              </a:extLst>
            </p:cNvPr>
            <p:cNvPicPr>
              <a:picLocks noChangeAspect="1"/>
            </p:cNvPicPr>
            <p:nvPr/>
          </p:nvPicPr>
          <p:blipFill rotWithShape="1">
            <a:blip r:embed="rId3"/>
            <a:srcRect b="21333"/>
            <a:stretch/>
          </p:blipFill>
          <p:spPr>
            <a:xfrm>
              <a:off x="424911" y="1101736"/>
              <a:ext cx="5886656" cy="2941291"/>
            </a:xfrm>
            <a:prstGeom prst="rect">
              <a:avLst/>
            </a:prstGeom>
          </p:spPr>
        </p:pic>
        <p:pic>
          <p:nvPicPr>
            <p:cNvPr id="3" name="図 2" descr="グラフィカル ユーザー インターフェイス, アプリケーション&#10;&#10;自動的に生成された説明">
              <a:extLst>
                <a:ext uri="{FF2B5EF4-FFF2-40B4-BE49-F238E27FC236}">
                  <a16:creationId xmlns:a16="http://schemas.microsoft.com/office/drawing/2014/main" id="{EF5552D3-A95E-1172-B2DC-7882F328CD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719571" y="1101736"/>
              <a:ext cx="2376265" cy="124864"/>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13</a:t>
            </a:fld>
            <a:endParaRPr kumimoji="1" lang="ja-JP" altLang="en-US" dirty="0"/>
          </a:p>
        </p:txBody>
      </p:sp>
      <p:sp>
        <p:nvSpPr>
          <p:cNvPr id="4" name="タイトル 3"/>
          <p:cNvSpPr>
            <a:spLocks noGrp="1"/>
          </p:cNvSpPr>
          <p:nvPr>
            <p:ph type="title"/>
          </p:nvPr>
        </p:nvSpPr>
        <p:spPr>
          <a:xfrm>
            <a:off x="358775" y="267494"/>
            <a:ext cx="8317681"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②連続承認</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7" name="右矢印 23">
            <a:extLst>
              <a:ext uri="{FF2B5EF4-FFF2-40B4-BE49-F238E27FC236}">
                <a16:creationId xmlns:a16="http://schemas.microsoft.com/office/drawing/2014/main" id="{4263EFE2-3D54-BD97-D98D-953F4ADB9152}"/>
              </a:ext>
            </a:extLst>
          </p:cNvPr>
          <p:cNvSpPr/>
          <p:nvPr/>
        </p:nvSpPr>
        <p:spPr>
          <a:xfrm rot="7434227" flipV="1">
            <a:off x="4545208" y="2179151"/>
            <a:ext cx="808769" cy="366341"/>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17" name="正方形/長方形 16">
            <a:extLst>
              <a:ext uri="{FF2B5EF4-FFF2-40B4-BE49-F238E27FC236}">
                <a16:creationId xmlns:a16="http://schemas.microsoft.com/office/drawing/2014/main" id="{8D47A1FC-CD9B-A4E2-903F-3125FD9066DE}"/>
              </a:ext>
            </a:extLst>
          </p:cNvPr>
          <p:cNvSpPr/>
          <p:nvPr/>
        </p:nvSpPr>
        <p:spPr>
          <a:xfrm>
            <a:off x="5250236" y="1743658"/>
            <a:ext cx="479966"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6" name="図 5">
            <a:extLst>
              <a:ext uri="{FF2B5EF4-FFF2-40B4-BE49-F238E27FC236}">
                <a16:creationId xmlns:a16="http://schemas.microsoft.com/office/drawing/2014/main" id="{46294C78-866E-F6DE-25EB-98D48EA77EFD}"/>
              </a:ext>
            </a:extLst>
          </p:cNvPr>
          <p:cNvPicPr>
            <a:picLocks noChangeAspect="1"/>
          </p:cNvPicPr>
          <p:nvPr/>
        </p:nvPicPr>
        <p:blipFill>
          <a:blip r:embed="rId5"/>
          <a:stretch>
            <a:fillRect/>
          </a:stretch>
        </p:blipFill>
        <p:spPr>
          <a:xfrm>
            <a:off x="498142" y="2792996"/>
            <a:ext cx="6537506" cy="1999708"/>
          </a:xfrm>
          <a:prstGeom prst="rect">
            <a:avLst/>
          </a:prstGeom>
        </p:spPr>
      </p:pic>
      <p:sp>
        <p:nvSpPr>
          <p:cNvPr id="36" name="線吹き出し 2 (枠付き) 7">
            <a:extLst>
              <a:ext uri="{FF2B5EF4-FFF2-40B4-BE49-F238E27FC236}">
                <a16:creationId xmlns:a16="http://schemas.microsoft.com/office/drawing/2014/main" id="{3985A946-F9CB-FA0B-5EDF-43F87D4E24F0}"/>
              </a:ext>
            </a:extLst>
          </p:cNvPr>
          <p:cNvSpPr/>
          <p:nvPr/>
        </p:nvSpPr>
        <p:spPr>
          <a:xfrm>
            <a:off x="6012160" y="1996818"/>
            <a:ext cx="2473817" cy="1030686"/>
          </a:xfrm>
          <a:prstGeom prst="borderCallout2">
            <a:avLst>
              <a:gd name="adj1" fmla="val 49722"/>
              <a:gd name="adj2" fmla="val -2415"/>
              <a:gd name="adj3" fmla="val 50441"/>
              <a:gd name="adj4" fmla="val -24667"/>
              <a:gd name="adj5" fmla="val 104852"/>
              <a:gd name="adj6" fmla="val -2369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表示形式を指定できます</a:t>
            </a:r>
            <a:endParaRPr kumimoji="1" lang="en-US" altLang="ja-JP" sz="1200" dirty="0"/>
          </a:p>
          <a:p>
            <a:r>
              <a:rPr lang="ja-JP" altLang="en-US" sz="1200" dirty="0"/>
              <a:t>各種伝票発行（詳細表示）の場合、</a:t>
            </a:r>
            <a:endParaRPr lang="en-US" altLang="ja-JP" sz="1200" dirty="0"/>
          </a:p>
          <a:p>
            <a:r>
              <a:rPr kumimoji="1" lang="ja-JP" altLang="en-US" sz="1200" dirty="0"/>
              <a:t>各伝票ごとに出力する帳票を</a:t>
            </a:r>
            <a:endParaRPr kumimoji="1" lang="en-US" altLang="ja-JP" sz="1200" dirty="0"/>
          </a:p>
          <a:p>
            <a:r>
              <a:rPr lang="ja-JP" altLang="en-US" sz="1200" dirty="0"/>
              <a:t>選択することが可能です</a:t>
            </a:r>
            <a:endParaRPr kumimoji="1" lang="ja-JP" altLang="en-US" sz="1200" dirty="0"/>
          </a:p>
        </p:txBody>
      </p:sp>
      <p:sp>
        <p:nvSpPr>
          <p:cNvPr id="9" name="テキスト プレースホルダー 7">
            <a:extLst>
              <a:ext uri="{FF2B5EF4-FFF2-40B4-BE49-F238E27FC236}">
                <a16:creationId xmlns:a16="http://schemas.microsoft.com/office/drawing/2014/main" id="{463520E2-BC52-E18A-0A7F-EC4D2E646038}"/>
              </a:ext>
            </a:extLst>
          </p:cNvPr>
          <p:cNvSpPr txBox="1">
            <a:spLocks/>
          </p:cNvSpPr>
          <p:nvPr/>
        </p:nvSpPr>
        <p:spPr>
          <a:xfrm>
            <a:off x="359532" y="900669"/>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連続承認画面</a:t>
            </a:r>
          </a:p>
        </p:txBody>
      </p:sp>
      <p:sp>
        <p:nvSpPr>
          <p:cNvPr id="11" name="正方形/長方形 10">
            <a:extLst>
              <a:ext uri="{FF2B5EF4-FFF2-40B4-BE49-F238E27FC236}">
                <a16:creationId xmlns:a16="http://schemas.microsoft.com/office/drawing/2014/main" id="{61313A21-F6C0-0B3B-2CD9-7605440763B7}"/>
              </a:ext>
            </a:extLst>
          </p:cNvPr>
          <p:cNvSpPr/>
          <p:nvPr/>
        </p:nvSpPr>
        <p:spPr>
          <a:xfrm>
            <a:off x="431540" y="1142623"/>
            <a:ext cx="8604956" cy="276999"/>
          </a:xfrm>
          <a:prstGeom prst="rect">
            <a:avLst/>
          </a:prstGeom>
        </p:spPr>
        <p:txBody>
          <a:bodyPr wrap="square">
            <a:spAutoFit/>
          </a:bodyPr>
          <a:lstStyle/>
          <a:p>
            <a:r>
              <a:rPr lang="ja-JP" altLang="en-US" sz="1200" dirty="0"/>
              <a:t>連続承認画面の表示形式はユーザーごとに指定可能です</a:t>
            </a:r>
          </a:p>
        </p:txBody>
      </p:sp>
      <p:pic>
        <p:nvPicPr>
          <p:cNvPr id="12" name="図 11">
            <a:extLst>
              <a:ext uri="{FF2B5EF4-FFF2-40B4-BE49-F238E27FC236}">
                <a16:creationId xmlns:a16="http://schemas.microsoft.com/office/drawing/2014/main" id="{C93D2A34-4FF9-214D-D063-1DADCED053D1}"/>
              </a:ext>
            </a:extLst>
          </p:cNvPr>
          <p:cNvPicPr>
            <a:picLocks noChangeAspect="1"/>
          </p:cNvPicPr>
          <p:nvPr/>
        </p:nvPicPr>
        <p:blipFill rotWithShape="1">
          <a:blip r:embed="rId6"/>
          <a:srcRect t="2" b="-14607"/>
          <a:stretch/>
        </p:blipFill>
        <p:spPr>
          <a:xfrm rot="10800000" flipV="1">
            <a:off x="5103964" y="1545328"/>
            <a:ext cx="684076" cy="102611"/>
          </a:xfrm>
          <a:prstGeom prst="rect">
            <a:avLst/>
          </a:prstGeom>
        </p:spPr>
      </p:pic>
    </p:spTree>
    <p:extLst>
      <p:ext uri="{BB962C8B-B14F-4D97-AF65-F5344CB8AC3E}">
        <p14:creationId xmlns:p14="http://schemas.microsoft.com/office/powerpoint/2010/main" val="6532989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84200-47DF-00A5-9DF0-4672DCB571D4}"/>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5C6AC2A-18EA-43B2-D930-9AA17D850B62}"/>
              </a:ext>
            </a:extLst>
          </p:cNvPr>
          <p:cNvSpPr>
            <a:spLocks noGrp="1"/>
          </p:cNvSpPr>
          <p:nvPr>
            <p:ph type="sldNum" sz="quarter" idx="12"/>
          </p:nvPr>
        </p:nvSpPr>
        <p:spPr/>
        <p:txBody>
          <a:bodyPr/>
          <a:lstStyle/>
          <a:p>
            <a:fld id="{78AE49ED-73EF-499C-8307-28EB0E7CF529}" type="slidenum">
              <a:rPr kumimoji="1" lang="ja-JP" altLang="en-US" smtClean="0"/>
              <a:t>130</a:t>
            </a:fld>
            <a:endParaRPr kumimoji="1" lang="ja-JP" altLang="en-US"/>
          </a:p>
        </p:txBody>
      </p:sp>
      <p:sp>
        <p:nvSpPr>
          <p:cNvPr id="3" name="テキスト プレースホルダー 2">
            <a:extLst>
              <a:ext uri="{FF2B5EF4-FFF2-40B4-BE49-F238E27FC236}">
                <a16:creationId xmlns:a16="http://schemas.microsoft.com/office/drawing/2014/main" id="{4342CAD9-3027-882A-4E69-56A2FA75FA55}"/>
              </a:ext>
            </a:extLst>
          </p:cNvPr>
          <p:cNvSpPr>
            <a:spLocks noGrp="1"/>
          </p:cNvSpPr>
          <p:nvPr>
            <p:ph type="body" sz="quarter" idx="14"/>
          </p:nvPr>
        </p:nvSpPr>
        <p:spPr>
          <a:xfrm>
            <a:off x="539552" y="1224101"/>
            <a:ext cx="5544616" cy="1456868"/>
          </a:xfrm>
        </p:spPr>
        <p:txBody>
          <a:bodyPr/>
          <a:lstStyle/>
          <a:p>
            <a:r>
              <a:rPr kumimoji="1" lang="zh-CN" altLang="en-US" sz="1000" b="1" u="sng"/>
              <a:t>固定資産</a:t>
            </a:r>
            <a:r>
              <a:rPr kumimoji="1" lang="ja-JP" altLang="en-US" sz="1000" b="1" u="sng"/>
              <a:t>異動</a:t>
            </a:r>
            <a:r>
              <a:rPr kumimoji="1" lang="zh-CN" altLang="en-US" sz="1000" b="1" u="sng"/>
              <a:t>照会（抽出条件</a:t>
            </a:r>
            <a:r>
              <a:rPr kumimoji="1" lang="en-US" altLang="zh-CN" sz="1000" b="1" u="sng"/>
              <a:t>2</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40B9FEE3-0807-0636-3AB4-8A1474BB5E56}"/>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②固定資産異動照会</a:t>
            </a:r>
            <a:endParaRPr kumimoji="1" lang="ja-JP" altLang="en-US" sz="1600"/>
          </a:p>
        </p:txBody>
      </p:sp>
      <p:sp>
        <p:nvSpPr>
          <p:cNvPr id="5" name="フッター プレースホルダー 4">
            <a:extLst>
              <a:ext uri="{FF2B5EF4-FFF2-40B4-BE49-F238E27FC236}">
                <a16:creationId xmlns:a16="http://schemas.microsoft.com/office/drawing/2014/main" id="{E20D9BA1-1F55-12DF-D34F-BBA9E499C66E}"/>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0" name="グループ化 9">
            <a:extLst>
              <a:ext uri="{FF2B5EF4-FFF2-40B4-BE49-F238E27FC236}">
                <a16:creationId xmlns:a16="http://schemas.microsoft.com/office/drawing/2014/main" id="{6481F3D8-FF8B-94D3-176C-AF83597C0C6A}"/>
              </a:ext>
            </a:extLst>
          </p:cNvPr>
          <p:cNvGrpSpPr/>
          <p:nvPr/>
        </p:nvGrpSpPr>
        <p:grpSpPr>
          <a:xfrm>
            <a:off x="539552" y="1440000"/>
            <a:ext cx="7740452" cy="3371807"/>
            <a:chOff x="539552" y="1440000"/>
            <a:chExt cx="7740452" cy="3371807"/>
          </a:xfrm>
        </p:grpSpPr>
        <p:pic>
          <p:nvPicPr>
            <p:cNvPr id="8" name="図 7">
              <a:extLst>
                <a:ext uri="{FF2B5EF4-FFF2-40B4-BE49-F238E27FC236}">
                  <a16:creationId xmlns:a16="http://schemas.microsoft.com/office/drawing/2014/main" id="{6F50C773-D8EA-614E-043A-7620BA89EE20}"/>
                </a:ext>
              </a:extLst>
            </p:cNvPr>
            <p:cNvPicPr>
              <a:picLocks noChangeAspect="1"/>
            </p:cNvPicPr>
            <p:nvPr/>
          </p:nvPicPr>
          <p:blipFill>
            <a:blip r:embed="rId3"/>
            <a:stretch>
              <a:fillRect/>
            </a:stretch>
          </p:blipFill>
          <p:spPr>
            <a:xfrm>
              <a:off x="539552" y="1440000"/>
              <a:ext cx="6242400" cy="3371807"/>
            </a:xfrm>
            <a:prstGeom prst="rect">
              <a:avLst/>
            </a:prstGeom>
            <a:ln>
              <a:solidFill>
                <a:schemeClr val="tx2"/>
              </a:solidFill>
            </a:ln>
          </p:spPr>
        </p:pic>
        <p:pic>
          <p:nvPicPr>
            <p:cNvPr id="9" name="図 8">
              <a:extLst>
                <a:ext uri="{FF2B5EF4-FFF2-40B4-BE49-F238E27FC236}">
                  <a16:creationId xmlns:a16="http://schemas.microsoft.com/office/drawing/2014/main" id="{7D98B3F9-F35A-EC1F-F71C-5E12DBDAD832}"/>
                </a:ext>
              </a:extLst>
            </p:cNvPr>
            <p:cNvPicPr>
              <a:picLocks noChangeAspect="1"/>
            </p:cNvPicPr>
            <p:nvPr/>
          </p:nvPicPr>
          <p:blipFill>
            <a:blip r:embed="rId4"/>
            <a:srcRect l="-1" t="8149" r="52275" b="53510"/>
            <a:stretch/>
          </p:blipFill>
          <p:spPr>
            <a:xfrm>
              <a:off x="725632" y="1766905"/>
              <a:ext cx="4536021" cy="2203936"/>
            </a:xfrm>
            <a:prstGeom prst="rect">
              <a:avLst/>
            </a:prstGeom>
            <a:ln>
              <a:solidFill>
                <a:schemeClr val="accent3">
                  <a:lumMod val="75000"/>
                </a:schemeClr>
              </a:solidFill>
            </a:ln>
          </p:spPr>
        </p:pic>
        <p:sp>
          <p:nvSpPr>
            <p:cNvPr id="12" name="吹き出し: 折線 11">
              <a:extLst>
                <a:ext uri="{FF2B5EF4-FFF2-40B4-BE49-F238E27FC236}">
                  <a16:creationId xmlns:a16="http://schemas.microsoft.com/office/drawing/2014/main" id="{5FF98067-CD62-399F-B35D-62BF4B9F960D}"/>
                </a:ext>
              </a:extLst>
            </p:cNvPr>
            <p:cNvSpPr/>
            <p:nvPr/>
          </p:nvSpPr>
          <p:spPr>
            <a:xfrm>
              <a:off x="5903740" y="1892131"/>
              <a:ext cx="2376264" cy="1577676"/>
            </a:xfrm>
            <a:prstGeom prst="borderCallout2">
              <a:avLst>
                <a:gd name="adj1" fmla="val 18750"/>
                <a:gd name="adj2" fmla="val -8333"/>
                <a:gd name="adj3" fmla="val 18750"/>
                <a:gd name="adj4" fmla="val -16667"/>
                <a:gd name="adj5" fmla="val 11009"/>
                <a:gd name="adj6" fmla="val -3875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抽出条件</a:t>
              </a:r>
              <a:r>
                <a:rPr kumimoji="1" lang="en-US" altLang="ja-JP" sz="1000"/>
                <a:t>2</a:t>
              </a:r>
              <a:r>
                <a:rPr kumimoji="1" lang="ja-JP" altLang="en-US" sz="1000"/>
                <a:t>タブを追加</a:t>
              </a:r>
              <a:endParaRPr kumimoji="1" lang="en-US" altLang="ja-JP" sz="1000"/>
            </a:p>
            <a:p>
              <a:pPr algn="l"/>
              <a:endParaRPr kumimoji="1" lang="ja-JP" altLang="en-US" sz="1000"/>
            </a:p>
            <a:p>
              <a:pPr algn="l"/>
              <a:r>
                <a:rPr kumimoji="1" lang="en-US" altLang="ja-JP" sz="1000"/>
                <a:t>※</a:t>
              </a:r>
              <a:r>
                <a:rPr kumimoji="1" lang="ja-JP" altLang="en-US" sz="1000"/>
                <a:t>下記項目は「異動種類」：処分の場合のみ入力可能</a:t>
              </a:r>
              <a:endParaRPr kumimoji="1" lang="en-US" altLang="ja-JP" sz="1000"/>
            </a:p>
            <a:p>
              <a:pPr algn="l"/>
              <a:r>
                <a:rPr lang="ja-JP" altLang="en-US" sz="1000"/>
                <a:t>　・「</a:t>
              </a:r>
              <a:r>
                <a:rPr kumimoji="1" lang="ja-JP" altLang="en-US" sz="1000"/>
                <a:t>処分先」</a:t>
              </a:r>
              <a:endParaRPr lang="en-US" altLang="ja-JP" sz="1000"/>
            </a:p>
            <a:p>
              <a:pPr algn="l"/>
              <a:r>
                <a:rPr kumimoji="1" lang="ja-JP" altLang="en-US" sz="1000"/>
                <a:t>　・「除去履行額」</a:t>
              </a:r>
              <a:endParaRPr kumimoji="1" lang="en-US" altLang="ja-JP" sz="1000"/>
            </a:p>
            <a:p>
              <a:pPr algn="l"/>
              <a:r>
                <a:rPr lang="ja-JP" altLang="en-US" sz="1000"/>
                <a:t>　・「</a:t>
              </a:r>
              <a:r>
                <a:rPr kumimoji="1" lang="ja-JP" altLang="en-US" sz="1000"/>
                <a:t>売却額」</a:t>
              </a:r>
              <a:endParaRPr kumimoji="1" lang="en-US" altLang="ja-JP" sz="1000"/>
            </a:p>
            <a:p>
              <a:pPr algn="l"/>
              <a:r>
                <a:rPr lang="ja-JP" altLang="en-US" sz="1000"/>
                <a:t>　・「</a:t>
              </a:r>
              <a:r>
                <a:rPr kumimoji="1" lang="ja-JP" altLang="en-US" sz="1000"/>
                <a:t>処分見込額」</a:t>
              </a:r>
            </a:p>
          </p:txBody>
        </p:sp>
        <p:sp>
          <p:nvSpPr>
            <p:cNvPr id="6" name="正方形/長方形 5">
              <a:extLst>
                <a:ext uri="{FF2B5EF4-FFF2-40B4-BE49-F238E27FC236}">
                  <a16:creationId xmlns:a16="http://schemas.microsoft.com/office/drawing/2014/main" id="{D18BCB56-9468-7E32-DAF9-36C62D7BD652}"/>
                </a:ext>
              </a:extLst>
            </p:cNvPr>
            <p:cNvSpPr/>
            <p:nvPr/>
          </p:nvSpPr>
          <p:spPr>
            <a:xfrm>
              <a:off x="5917432" y="1539065"/>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7" name="正方形/長方形 6">
              <a:extLst>
                <a:ext uri="{FF2B5EF4-FFF2-40B4-BE49-F238E27FC236}">
                  <a16:creationId xmlns:a16="http://schemas.microsoft.com/office/drawing/2014/main" id="{20A3AB42-13F1-2224-1959-AD4E7F4F2C46}"/>
                </a:ext>
              </a:extLst>
            </p:cNvPr>
            <p:cNvSpPr/>
            <p:nvPr/>
          </p:nvSpPr>
          <p:spPr>
            <a:xfrm>
              <a:off x="720000" y="1440000"/>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38064005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A54F5-C9A0-FB20-A466-411F6FAD66C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BB020FE-2358-7798-4AED-E26F3FC27B21}"/>
              </a:ext>
            </a:extLst>
          </p:cNvPr>
          <p:cNvSpPr>
            <a:spLocks noGrp="1"/>
          </p:cNvSpPr>
          <p:nvPr>
            <p:ph type="sldNum" sz="quarter" idx="12"/>
          </p:nvPr>
        </p:nvSpPr>
        <p:spPr/>
        <p:txBody>
          <a:bodyPr/>
          <a:lstStyle/>
          <a:p>
            <a:fld id="{78AE49ED-73EF-499C-8307-28EB0E7CF529}" type="slidenum">
              <a:rPr kumimoji="1" lang="ja-JP" altLang="en-US" smtClean="0"/>
              <a:t>131</a:t>
            </a:fld>
            <a:endParaRPr kumimoji="1" lang="ja-JP" altLang="en-US"/>
          </a:p>
        </p:txBody>
      </p:sp>
      <p:sp>
        <p:nvSpPr>
          <p:cNvPr id="3" name="テキスト プレースホルダー 2">
            <a:extLst>
              <a:ext uri="{FF2B5EF4-FFF2-40B4-BE49-F238E27FC236}">
                <a16:creationId xmlns:a16="http://schemas.microsoft.com/office/drawing/2014/main" id="{8AB473F0-D500-2139-0C0C-C09C46855446}"/>
              </a:ext>
            </a:extLst>
          </p:cNvPr>
          <p:cNvSpPr>
            <a:spLocks noGrp="1"/>
          </p:cNvSpPr>
          <p:nvPr>
            <p:ph type="body" sz="quarter" idx="14"/>
          </p:nvPr>
        </p:nvSpPr>
        <p:spPr>
          <a:xfrm>
            <a:off x="540000" y="1166005"/>
            <a:ext cx="5544616" cy="1456868"/>
          </a:xfrm>
        </p:spPr>
        <p:txBody>
          <a:bodyPr/>
          <a:lstStyle/>
          <a:p>
            <a:r>
              <a:rPr lang="ja-JP" altLang="en-US" sz="1000" b="1" u="sng"/>
              <a:t>取得資産一覧表（帳票）</a:t>
            </a:r>
            <a:endParaRPr kumimoji="1" lang="ja-JP" altLang="en-US" sz="1000" b="1" u="sng"/>
          </a:p>
        </p:txBody>
      </p:sp>
      <p:sp>
        <p:nvSpPr>
          <p:cNvPr id="4" name="タイトル 3">
            <a:extLst>
              <a:ext uri="{FF2B5EF4-FFF2-40B4-BE49-F238E27FC236}">
                <a16:creationId xmlns:a16="http://schemas.microsoft.com/office/drawing/2014/main" id="{8761C9AA-3A0E-B0D5-10DB-17384DC89C1A}"/>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３．資産データの検索性の強化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②固定資産異動照会</a:t>
            </a:r>
            <a:endParaRPr kumimoji="1" lang="ja-JP" altLang="en-US" sz="1600"/>
          </a:p>
        </p:txBody>
      </p:sp>
      <p:sp>
        <p:nvSpPr>
          <p:cNvPr id="5" name="フッター プレースホルダー 4">
            <a:extLst>
              <a:ext uri="{FF2B5EF4-FFF2-40B4-BE49-F238E27FC236}">
                <a16:creationId xmlns:a16="http://schemas.microsoft.com/office/drawing/2014/main" id="{A6D186F0-0526-B084-4CDD-7AD60DA1B34C}"/>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4" name="グループ化 13">
            <a:extLst>
              <a:ext uri="{FF2B5EF4-FFF2-40B4-BE49-F238E27FC236}">
                <a16:creationId xmlns:a16="http://schemas.microsoft.com/office/drawing/2014/main" id="{5963014F-5A88-67BE-D7CC-CF3DA0401CCF}"/>
              </a:ext>
            </a:extLst>
          </p:cNvPr>
          <p:cNvGrpSpPr/>
          <p:nvPr/>
        </p:nvGrpSpPr>
        <p:grpSpPr>
          <a:xfrm>
            <a:off x="506316" y="1374095"/>
            <a:ext cx="6954317" cy="3429903"/>
            <a:chOff x="506316" y="1374095"/>
            <a:chExt cx="6954317" cy="3429903"/>
          </a:xfrm>
        </p:grpSpPr>
        <p:pic>
          <p:nvPicPr>
            <p:cNvPr id="9" name="図 8">
              <a:extLst>
                <a:ext uri="{FF2B5EF4-FFF2-40B4-BE49-F238E27FC236}">
                  <a16:creationId xmlns:a16="http://schemas.microsoft.com/office/drawing/2014/main" id="{7C2431A1-0EEE-8EF6-0685-55639EF7B102}"/>
                </a:ext>
              </a:extLst>
            </p:cNvPr>
            <p:cNvPicPr>
              <a:picLocks noChangeAspect="1"/>
            </p:cNvPicPr>
            <p:nvPr/>
          </p:nvPicPr>
          <p:blipFill>
            <a:blip r:embed="rId3"/>
            <a:srcRect b="44811"/>
            <a:stretch/>
          </p:blipFill>
          <p:spPr>
            <a:xfrm>
              <a:off x="540000" y="1374095"/>
              <a:ext cx="6262754" cy="2436910"/>
            </a:xfrm>
            <a:prstGeom prst="rect">
              <a:avLst/>
            </a:prstGeom>
            <a:ln>
              <a:solidFill>
                <a:schemeClr val="tx2"/>
              </a:solidFill>
            </a:ln>
          </p:spPr>
        </p:pic>
        <p:sp>
          <p:nvSpPr>
            <p:cNvPr id="16" name="吹き出し: 折線 15">
              <a:extLst>
                <a:ext uri="{FF2B5EF4-FFF2-40B4-BE49-F238E27FC236}">
                  <a16:creationId xmlns:a16="http://schemas.microsoft.com/office/drawing/2014/main" id="{9B612C23-2C95-C4A4-C9DA-EBFF6989C020}"/>
                </a:ext>
              </a:extLst>
            </p:cNvPr>
            <p:cNvSpPr/>
            <p:nvPr/>
          </p:nvSpPr>
          <p:spPr>
            <a:xfrm>
              <a:off x="6972205" y="2646346"/>
              <a:ext cx="488428" cy="359378"/>
            </a:xfrm>
            <a:prstGeom prst="borderCallout2">
              <a:avLst>
                <a:gd name="adj1" fmla="val 119996"/>
                <a:gd name="adj2" fmla="val 46207"/>
                <a:gd name="adj3" fmla="val 151976"/>
                <a:gd name="adj4" fmla="val 46665"/>
                <a:gd name="adj5" fmla="val 148051"/>
                <a:gd name="adj6" fmla="val -6262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000"/>
                <a:t>追加</a:t>
              </a:r>
              <a:endParaRPr kumimoji="1" lang="ja-JP" altLang="en-US" sz="1000"/>
            </a:p>
          </p:txBody>
        </p:sp>
        <p:sp>
          <p:nvSpPr>
            <p:cNvPr id="7" name="正方形/長方形 6">
              <a:extLst>
                <a:ext uri="{FF2B5EF4-FFF2-40B4-BE49-F238E27FC236}">
                  <a16:creationId xmlns:a16="http://schemas.microsoft.com/office/drawing/2014/main" id="{42081317-0BF3-7F0A-4621-E9BFBA3AB4DA}"/>
                </a:ext>
              </a:extLst>
            </p:cNvPr>
            <p:cNvSpPr/>
            <p:nvPr/>
          </p:nvSpPr>
          <p:spPr>
            <a:xfrm>
              <a:off x="6122532" y="2181809"/>
              <a:ext cx="540060" cy="22275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0" name="正方形/長方形 9">
              <a:extLst>
                <a:ext uri="{FF2B5EF4-FFF2-40B4-BE49-F238E27FC236}">
                  <a16:creationId xmlns:a16="http://schemas.microsoft.com/office/drawing/2014/main" id="{C70C61EB-2631-A52A-DE74-F34866CA6298}"/>
                </a:ext>
              </a:extLst>
            </p:cNvPr>
            <p:cNvSpPr/>
            <p:nvPr/>
          </p:nvSpPr>
          <p:spPr>
            <a:xfrm>
              <a:off x="6122532" y="3056094"/>
              <a:ext cx="540060" cy="22275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吹き出し: 折線 11">
              <a:extLst>
                <a:ext uri="{FF2B5EF4-FFF2-40B4-BE49-F238E27FC236}">
                  <a16:creationId xmlns:a16="http://schemas.microsoft.com/office/drawing/2014/main" id="{3862CE40-4717-AC7F-8689-C9938708509D}"/>
                </a:ext>
              </a:extLst>
            </p:cNvPr>
            <p:cNvSpPr/>
            <p:nvPr/>
          </p:nvSpPr>
          <p:spPr>
            <a:xfrm>
              <a:off x="6972205" y="2646346"/>
              <a:ext cx="488428" cy="359378"/>
            </a:xfrm>
            <a:prstGeom prst="borderCallout2">
              <a:avLst>
                <a:gd name="adj1" fmla="val -19946"/>
                <a:gd name="adj2" fmla="val 43087"/>
                <a:gd name="adj3" fmla="val -91861"/>
                <a:gd name="adj4" fmla="val 43545"/>
                <a:gd name="adj5" fmla="val -91546"/>
                <a:gd name="adj6" fmla="val -5950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000"/>
                <a:t>追加</a:t>
              </a:r>
              <a:endParaRPr kumimoji="1" lang="ja-JP" altLang="en-US" sz="1000"/>
            </a:p>
          </p:txBody>
        </p:sp>
        <p:sp>
          <p:nvSpPr>
            <p:cNvPr id="6" name="テキスト プレースホルダー 2">
              <a:extLst>
                <a:ext uri="{FF2B5EF4-FFF2-40B4-BE49-F238E27FC236}">
                  <a16:creationId xmlns:a16="http://schemas.microsoft.com/office/drawing/2014/main" id="{761D10AF-8AB0-C261-000C-251745C6C1B5}"/>
                </a:ext>
              </a:extLst>
            </p:cNvPr>
            <p:cNvSpPr txBox="1">
              <a:spLocks/>
            </p:cNvSpPr>
            <p:nvPr/>
          </p:nvSpPr>
          <p:spPr>
            <a:xfrm>
              <a:off x="506316" y="3910610"/>
              <a:ext cx="5544616" cy="23601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取得資産一覧表（</a:t>
              </a:r>
              <a:r>
                <a:rPr lang="en-US" altLang="ja-JP" sz="1000" b="1" u="sng"/>
                <a:t>CSV</a:t>
              </a:r>
              <a:r>
                <a:rPr lang="ja-JP" altLang="en-US" sz="1000" b="1" u="sng"/>
                <a:t>）</a:t>
              </a:r>
            </a:p>
          </p:txBody>
        </p:sp>
        <p:pic>
          <p:nvPicPr>
            <p:cNvPr id="11" name="図 10">
              <a:extLst>
                <a:ext uri="{FF2B5EF4-FFF2-40B4-BE49-F238E27FC236}">
                  <a16:creationId xmlns:a16="http://schemas.microsoft.com/office/drawing/2014/main" id="{9F651B1B-250D-0587-5A44-274A59CE310C}"/>
                </a:ext>
              </a:extLst>
            </p:cNvPr>
            <p:cNvPicPr>
              <a:picLocks noChangeAspect="1"/>
            </p:cNvPicPr>
            <p:nvPr/>
          </p:nvPicPr>
          <p:blipFill>
            <a:blip r:embed="rId4"/>
            <a:srcRect l="31510"/>
            <a:stretch/>
          </p:blipFill>
          <p:spPr>
            <a:xfrm>
              <a:off x="540000" y="4118399"/>
              <a:ext cx="6262754" cy="667610"/>
            </a:xfrm>
            <a:prstGeom prst="rect">
              <a:avLst/>
            </a:prstGeom>
            <a:ln>
              <a:solidFill>
                <a:schemeClr val="tx2"/>
              </a:solidFill>
            </a:ln>
          </p:spPr>
        </p:pic>
        <p:cxnSp>
          <p:nvCxnSpPr>
            <p:cNvPr id="21" name="コネクタ: カギ線 20">
              <a:extLst>
                <a:ext uri="{FF2B5EF4-FFF2-40B4-BE49-F238E27FC236}">
                  <a16:creationId xmlns:a16="http://schemas.microsoft.com/office/drawing/2014/main" id="{5B4C2105-607F-0CE4-92CC-BC56EE0ACF91}"/>
                </a:ext>
              </a:extLst>
            </p:cNvPr>
            <p:cNvCxnSpPr>
              <a:cxnSpLocks/>
              <a:endCxn id="28" idx="3"/>
            </p:cNvCxnSpPr>
            <p:nvPr/>
          </p:nvCxnSpPr>
          <p:spPr>
            <a:xfrm rot="5400000">
              <a:off x="6263923" y="3546886"/>
              <a:ext cx="1393904" cy="462946"/>
            </a:xfrm>
            <a:prstGeom prst="bentConnector2">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9C3301BB-CA03-A598-CB0B-A5246BB6411F}"/>
                </a:ext>
              </a:extLst>
            </p:cNvPr>
            <p:cNvSpPr/>
            <p:nvPr/>
          </p:nvSpPr>
          <p:spPr>
            <a:xfrm>
              <a:off x="5091220" y="4146624"/>
              <a:ext cx="1638182" cy="65737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3" name="正方形/長方形 32">
              <a:extLst>
                <a:ext uri="{FF2B5EF4-FFF2-40B4-BE49-F238E27FC236}">
                  <a16:creationId xmlns:a16="http://schemas.microsoft.com/office/drawing/2014/main" id="{A15E7D6C-24D8-A65E-88BF-E9AE73A90FC4}"/>
                </a:ext>
              </a:extLst>
            </p:cNvPr>
            <p:cNvSpPr/>
            <p:nvPr/>
          </p:nvSpPr>
          <p:spPr>
            <a:xfrm>
              <a:off x="567612" y="1772990"/>
              <a:ext cx="504000" cy="577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17868304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0CE09D9-9E0C-2AFF-BBBE-6B79174B15F8}"/>
              </a:ext>
            </a:extLst>
          </p:cNvPr>
          <p:cNvSpPr>
            <a:spLocks noGrp="1"/>
          </p:cNvSpPr>
          <p:nvPr>
            <p:ph type="sldNum" sz="quarter" idx="12"/>
          </p:nvPr>
        </p:nvSpPr>
        <p:spPr/>
        <p:txBody>
          <a:bodyPr/>
          <a:lstStyle/>
          <a:p>
            <a:fld id="{78AE49ED-73EF-499C-8307-28EB0E7CF529}" type="slidenum">
              <a:rPr kumimoji="1" lang="ja-JP" altLang="en-US" smtClean="0"/>
              <a:t>132</a:t>
            </a:fld>
            <a:endParaRPr kumimoji="1" lang="ja-JP" altLang="en-US"/>
          </a:p>
        </p:txBody>
      </p:sp>
      <p:sp>
        <p:nvSpPr>
          <p:cNvPr id="3" name="テキスト プレースホルダー 2">
            <a:extLst>
              <a:ext uri="{FF2B5EF4-FFF2-40B4-BE49-F238E27FC236}">
                <a16:creationId xmlns:a16="http://schemas.microsoft.com/office/drawing/2014/main" id="{2B9DC27E-23C4-5EB6-81FA-5BB55A90E37F}"/>
              </a:ext>
            </a:extLst>
          </p:cNvPr>
          <p:cNvSpPr>
            <a:spLocks noGrp="1"/>
          </p:cNvSpPr>
          <p:nvPr>
            <p:ph type="body" sz="quarter" idx="14"/>
          </p:nvPr>
        </p:nvSpPr>
        <p:spPr>
          <a:xfrm>
            <a:off x="358775" y="1213200"/>
            <a:ext cx="8426450" cy="3501404"/>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br>
              <a:rPr kumimoji="1" lang="en-US" altLang="ja-JP"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抽出条件および出力項目を追加しました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lang="ja-JP" altLang="en-US" b="1">
                <a:solidFill>
                  <a:srgbClr val="008CCF"/>
                </a:solidFill>
                <a:latin typeface="メイリオ"/>
                <a:ea typeface="メイリオ"/>
              </a:rPr>
              <a:t>背景</a:t>
            </a:r>
            <a:endParaRPr lang="en-US" altLang="ja-JP" b="1">
              <a:solidFill>
                <a:srgbClr val="008CCF"/>
              </a:solidFill>
              <a:latin typeface="メイリオ"/>
              <a:ea typeface="メイリオ"/>
            </a:endParaRPr>
          </a:p>
          <a:p>
            <a:pPr marL="35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電子帳簿保存法に基づく、帳簿データの検索、表示、出力機能の確保（規則第５条第５項第１号ハ）の要件に対応しました</a:t>
            </a:r>
          </a:p>
          <a:p>
            <a:pPr marL="360000" marR="0" lvl="0" algn="l" defTabSz="914400" rtl="0" eaLnBrk="1" fontAlgn="auto" latinLnBrk="0" hangingPunct="1">
              <a:lnSpc>
                <a:spcPct val="100000"/>
              </a:lnSpc>
              <a:spcBef>
                <a:spcPts val="0"/>
              </a:spcBef>
              <a:spcAft>
                <a:spcPts val="0"/>
              </a:spcAft>
              <a:buClrTx/>
              <a:buSzTx/>
              <a:tabLst/>
              <a:defRPr/>
            </a:pP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2024-06-01</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版</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(Ver.2.7</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）以前では当画面からは現在処理年月時点のリースデータのみ照会</a:t>
            </a:r>
            <a:r>
              <a:rPr lang="ja-JP" altLang="en-US">
                <a:solidFill>
                  <a:prstClr val="black"/>
                </a:solidFill>
                <a:latin typeface="メイリオ"/>
                <a:ea typeface="メイリオ"/>
              </a:rPr>
              <a:t>できました</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が、法対応にあたり過去を含む指定した年月時点におけるリースデータを照会できるよう変更しました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360000" marR="0" lvl="0" algn="l" defTabSz="914400" rtl="0" eaLnBrk="1" fontAlgn="auto" latinLnBrk="0" hangingPunct="1">
              <a:lnSpc>
                <a:spcPct val="100000"/>
              </a:lnSpc>
              <a:spcBef>
                <a:spcPts val="0"/>
              </a:spcBef>
              <a:spcAft>
                <a:spcPts val="0"/>
              </a:spcAft>
              <a:buClrTx/>
              <a:buSzTx/>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また、検索性の強化にともない、検索条件の項目が不足していたため、新たに抽出条件項目を追加しました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360000" marR="0" lvl="0" algn="l" defTabSz="914400" rtl="0" eaLnBrk="1" fontAlgn="auto" latinLnBrk="0" hangingPunct="1">
              <a:lnSpc>
                <a:spcPct val="100000"/>
              </a:lnSpc>
              <a:spcBef>
                <a:spcPts val="0"/>
              </a:spcBef>
              <a:spcAft>
                <a:spcPts val="0"/>
              </a:spcAft>
              <a:buClrTx/>
              <a:buSzTx/>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a:lnSpc>
                <a:spcPct val="100000"/>
              </a:lnSpc>
            </a:pPr>
            <a:endParaRPr kumimoji="1" lang="ja-JP" altLang="en-US"/>
          </a:p>
        </p:txBody>
      </p:sp>
      <p:sp>
        <p:nvSpPr>
          <p:cNvPr id="4" name="タイトル 3">
            <a:extLst>
              <a:ext uri="{FF2B5EF4-FFF2-40B4-BE49-F238E27FC236}">
                <a16:creationId xmlns:a16="http://schemas.microsoft.com/office/drawing/2014/main" id="{9EFE6BF0-5F6C-D4EB-C1B8-CAE644FA24D5}"/>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lang="ja-JP" altLang="en-US" sz="1800">
                <a:solidFill>
                  <a:srgbClr val="008CCF"/>
                </a:solidFill>
                <a:latin typeface="メイリオ"/>
                <a:ea typeface="メイリオ"/>
              </a:rPr>
              <a:t>４</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lang="ja-JP" altLang="en-US" sz="1600">
                <a:solidFill>
                  <a:srgbClr val="008CCF"/>
                </a:solidFill>
                <a:latin typeface="メイリオ"/>
                <a:ea typeface="メイリオ"/>
              </a:rPr>
              <a:t>①リース契約</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照会</a:t>
            </a:r>
            <a:endParaRPr kumimoji="1" lang="ja-JP" altLang="en-US" sz="1600"/>
          </a:p>
        </p:txBody>
      </p:sp>
      <p:sp>
        <p:nvSpPr>
          <p:cNvPr id="5" name="フッター プレースホルダー 4">
            <a:extLst>
              <a:ext uri="{FF2B5EF4-FFF2-40B4-BE49-F238E27FC236}">
                <a16:creationId xmlns:a16="http://schemas.microsoft.com/office/drawing/2014/main" id="{5534E8C8-BFEA-03FE-53CB-4A89E405E066}"/>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6" name="表 5">
            <a:extLst>
              <a:ext uri="{FF2B5EF4-FFF2-40B4-BE49-F238E27FC236}">
                <a16:creationId xmlns:a16="http://schemas.microsoft.com/office/drawing/2014/main" id="{C52B0912-AB89-8005-58DA-2F508CB7A0B1}"/>
              </a:ext>
            </a:extLst>
          </p:cNvPr>
          <p:cNvGraphicFramePr>
            <a:graphicFrameLocks noGrp="1"/>
          </p:cNvGraphicFramePr>
          <p:nvPr/>
        </p:nvGraphicFramePr>
        <p:xfrm>
          <a:off x="539552" y="1635646"/>
          <a:ext cx="4860540" cy="1158498"/>
        </p:xfrm>
        <a:graphic>
          <a:graphicData uri="http://schemas.openxmlformats.org/drawingml/2006/table">
            <a:tbl>
              <a:tblPr firstRow="1" bandRow="1">
                <a:tableStyleId>{21E4AEA4-8DFA-4A89-87EB-49C32662AFE0}</a:tableStyleId>
              </a:tblPr>
              <a:tblGrid>
                <a:gridCol w="1624737">
                  <a:extLst>
                    <a:ext uri="{9D8B030D-6E8A-4147-A177-3AD203B41FA5}">
                      <a16:colId xmlns:a16="http://schemas.microsoft.com/office/drawing/2014/main" val="3943795963"/>
                    </a:ext>
                  </a:extLst>
                </a:gridCol>
                <a:gridCol w="3235803">
                  <a:extLst>
                    <a:ext uri="{9D8B030D-6E8A-4147-A177-3AD203B41FA5}">
                      <a16:colId xmlns:a16="http://schemas.microsoft.com/office/drawing/2014/main" val="2053784104"/>
                    </a:ext>
                  </a:extLst>
                </a:gridCol>
              </a:tblGrid>
              <a:tr h="234000">
                <a:tc>
                  <a:txBody>
                    <a:bodyPr/>
                    <a:lstStyle/>
                    <a:p>
                      <a:pPr marL="0" algn="l" defTabSz="914400" rtl="0" eaLnBrk="1" latinLnBrk="0" hangingPunct="1">
                        <a:buNone/>
                      </a:pPr>
                      <a:r>
                        <a:rPr kumimoji="1" lang="ja-JP" altLang="en-US" sz="1050" kern="1200">
                          <a:solidFill>
                            <a:schemeClr val="bg1"/>
                          </a:solidFill>
                          <a:latin typeface="+mn-lt"/>
                          <a:ea typeface="+mn-ea"/>
                          <a:cs typeface="+mn-cs"/>
                        </a:rPr>
                        <a:t>画面・帳票</a:t>
                      </a: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追加項目</a:t>
                      </a:r>
                    </a:p>
                  </a:txBody>
                  <a:tcPr marL="68580" marR="68580" marT="0" marB="0" anchor="ctr"/>
                </a:tc>
                <a:extLst>
                  <a:ext uri="{0D108BD9-81ED-4DB2-BD59-A6C34878D82A}">
                    <a16:rowId xmlns:a16="http://schemas.microsoft.com/office/drawing/2014/main" val="3491333951"/>
                  </a:ext>
                </a:extLst>
              </a:tr>
              <a:tr h="384016">
                <a:tc>
                  <a:txBody>
                    <a:bodyPr/>
                    <a:lstStyle/>
                    <a:p>
                      <a:pPr marL="0" algn="l" defTabSz="914400" rtl="0" eaLnBrk="1" latinLnBrk="0" hangingPunct="1">
                        <a:buNone/>
                      </a:pPr>
                      <a:r>
                        <a:rPr kumimoji="1" lang="ja-JP" altLang="en-US" sz="1050" kern="1200">
                          <a:solidFill>
                            <a:schemeClr val="dk1"/>
                          </a:solidFill>
                          <a:latin typeface="+mn-lt"/>
                          <a:ea typeface="+mn-ea"/>
                          <a:cs typeface="+mn-cs"/>
                        </a:rPr>
                        <a:t>画面（抽出条件）</a:t>
                      </a: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「出力年月」</a:t>
                      </a:r>
                    </a:p>
                    <a:p>
                      <a:pPr marL="0" algn="l" defTabSz="914400" rtl="0" eaLnBrk="1" latinLnBrk="0" hangingPunct="1">
                        <a:buNone/>
                      </a:pPr>
                      <a:r>
                        <a:rPr kumimoji="1" lang="ja-JP" altLang="en-US" sz="1050" kern="1200">
                          <a:solidFill>
                            <a:schemeClr val="dk1"/>
                          </a:solidFill>
                          <a:latin typeface="+mn-lt"/>
                          <a:ea typeface="+mn-ea"/>
                          <a:cs typeface="+mn-cs"/>
                        </a:rPr>
                        <a:t>「保守料支払先」</a:t>
                      </a:r>
                    </a:p>
                  </a:txBody>
                  <a:tcPr marL="68580" marR="68580" marT="0" marB="0" anchor="ctr"/>
                </a:tc>
                <a:extLst>
                  <a:ext uri="{0D108BD9-81ED-4DB2-BD59-A6C34878D82A}">
                    <a16:rowId xmlns:a16="http://schemas.microsoft.com/office/drawing/2014/main" val="1341284361"/>
                  </a:ext>
                </a:extLst>
              </a:tr>
              <a:tr h="540482">
                <a:tc>
                  <a:txBody>
                    <a:bodyPr/>
                    <a:lstStyle/>
                    <a:p>
                      <a:pPr marL="0" algn="l" defTabSz="914400" rtl="0" eaLnBrk="1" latinLnBrk="0" hangingPunct="1">
                        <a:buNone/>
                      </a:pPr>
                      <a:r>
                        <a:rPr kumimoji="1" lang="ja-JP" altLang="en-US" sz="1050" kern="1200">
                          <a:solidFill>
                            <a:schemeClr val="dk1"/>
                          </a:solidFill>
                          <a:latin typeface="+mn-lt"/>
                          <a:ea typeface="+mn-ea"/>
                          <a:cs typeface="+mn-cs"/>
                        </a:rPr>
                        <a:t>画面（検索結果）</a:t>
                      </a:r>
                    </a:p>
                  </a:txBody>
                  <a:tcPr marL="68580" marR="68580" marT="0" marB="0" anchor="ctr"/>
                </a:tc>
                <a:tc>
                  <a:txBody>
                    <a:bodyPr/>
                    <a:lstStyle/>
                    <a:p>
                      <a:pPr marL="0" algn="l" defTabSz="914400" rtl="0" eaLnBrk="1" latinLnBrk="0" hangingPunct="1">
                        <a:buNone/>
                      </a:pPr>
                      <a:r>
                        <a:rPr kumimoji="1" lang="ja-JP" altLang="en-US" sz="1050" kern="1200" dirty="0">
                          <a:solidFill>
                            <a:schemeClr val="dk1"/>
                          </a:solidFill>
                          <a:latin typeface="+mn-lt"/>
                          <a:ea typeface="+mn-ea"/>
                          <a:cs typeface="+mn-cs"/>
                        </a:rPr>
                        <a:t>「賃貸借リース減損損失年月」</a:t>
                      </a:r>
                    </a:p>
                    <a:p>
                      <a:pPr marL="0" algn="l" defTabSz="914400" rtl="0" eaLnBrk="1" latinLnBrk="0" hangingPunct="1">
                        <a:buNone/>
                      </a:pPr>
                      <a:r>
                        <a:rPr kumimoji="1" lang="ja-JP" altLang="en-US" sz="1050" kern="1200" dirty="0">
                          <a:solidFill>
                            <a:schemeClr val="dk1"/>
                          </a:solidFill>
                          <a:latin typeface="+mn-lt"/>
                          <a:ea typeface="+mn-ea"/>
                          <a:cs typeface="+mn-cs"/>
                        </a:rPr>
                        <a:t>「賃貸借リース減損損失額」</a:t>
                      </a:r>
                    </a:p>
                    <a:p>
                      <a:pPr marL="0" algn="l" defTabSz="914400" rtl="0" eaLnBrk="1" latinLnBrk="0" hangingPunct="1">
                        <a:buNone/>
                      </a:pPr>
                      <a:r>
                        <a:rPr kumimoji="1" lang="ja-JP" altLang="en-US" sz="1050" kern="1200" dirty="0">
                          <a:solidFill>
                            <a:schemeClr val="dk1"/>
                          </a:solidFill>
                          <a:latin typeface="+mn-lt"/>
                          <a:ea typeface="+mn-ea"/>
                          <a:cs typeface="+mn-cs"/>
                        </a:rPr>
                        <a:t>「賃貸借リース減損損失累計額」</a:t>
                      </a:r>
                    </a:p>
                  </a:txBody>
                  <a:tcPr marL="68580" marR="68580" marT="0" marB="0" anchor="ctr"/>
                </a:tc>
                <a:extLst>
                  <a:ext uri="{0D108BD9-81ED-4DB2-BD59-A6C34878D82A}">
                    <a16:rowId xmlns:a16="http://schemas.microsoft.com/office/drawing/2014/main" val="1889265218"/>
                  </a:ext>
                </a:extLst>
              </a:tr>
            </a:tbl>
          </a:graphicData>
        </a:graphic>
      </p:graphicFrame>
    </p:spTree>
    <p:extLst>
      <p:ext uri="{BB962C8B-B14F-4D97-AF65-F5344CB8AC3E}">
        <p14:creationId xmlns:p14="http://schemas.microsoft.com/office/powerpoint/2010/main" val="2282453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770AE9-A551-FF00-1938-933435362068}"/>
              </a:ext>
            </a:extLst>
          </p:cNvPr>
          <p:cNvSpPr>
            <a:spLocks noGrp="1"/>
          </p:cNvSpPr>
          <p:nvPr>
            <p:ph type="sldNum" sz="quarter" idx="12"/>
          </p:nvPr>
        </p:nvSpPr>
        <p:spPr/>
        <p:txBody>
          <a:bodyPr/>
          <a:lstStyle/>
          <a:p>
            <a:fld id="{78AE49ED-73EF-499C-8307-28EB0E7CF529}" type="slidenum">
              <a:rPr kumimoji="1" lang="ja-JP" altLang="en-US" smtClean="0"/>
              <a:t>133</a:t>
            </a:fld>
            <a:endParaRPr kumimoji="1" lang="ja-JP" altLang="en-US"/>
          </a:p>
        </p:txBody>
      </p:sp>
      <p:sp>
        <p:nvSpPr>
          <p:cNvPr id="3" name="テキスト プレースホルダー 2">
            <a:extLst>
              <a:ext uri="{FF2B5EF4-FFF2-40B4-BE49-F238E27FC236}">
                <a16:creationId xmlns:a16="http://schemas.microsoft.com/office/drawing/2014/main" id="{E0882AD2-D2E9-4716-328E-21A5443C29A6}"/>
              </a:ext>
            </a:extLst>
          </p:cNvPr>
          <p:cNvSpPr>
            <a:spLocks noGrp="1"/>
          </p:cNvSpPr>
          <p:nvPr>
            <p:ph type="body" sz="quarter" idx="14"/>
          </p:nvPr>
        </p:nvSpPr>
        <p:spPr>
          <a:xfrm>
            <a:off x="358775" y="1213200"/>
            <a:ext cx="8426450" cy="3474416"/>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lang="ja-JP" altLang="en-US" b="1">
                <a:solidFill>
                  <a:srgbClr val="008CCF"/>
                </a:solidFill>
                <a:latin typeface="メイリオ"/>
                <a:ea typeface="メイリオ"/>
              </a:rPr>
              <a:t>効果</a:t>
            </a:r>
            <a:endParaRPr lang="en-US" altLang="ja-JP" b="1">
              <a:solidFill>
                <a:srgbClr val="008CCF"/>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i="0" u="none" strike="noStrike" kern="1200" cap="none" spc="0" normalizeH="0" baseline="0" noProof="0">
                <a:ln>
                  <a:noFill/>
                </a:ln>
                <a:effectLst/>
                <a:uLnTx/>
                <a:uFillTx/>
                <a:latin typeface="メイリオ"/>
                <a:ea typeface="メイリオ"/>
                <a:cs typeface="+mn-cs"/>
              </a:rPr>
              <a:t>出力年月による過去年月を指定した検索を可能にすることで、リースデータの検索性が向上しました</a:t>
            </a:r>
            <a:endParaRPr kumimoji="1" lang="en-US" altLang="ja-JP" i="0" u="none" strike="noStrike" kern="1200" cap="none" spc="0" normalizeH="0" baseline="0" noProof="0">
              <a:ln>
                <a:noFill/>
              </a:ln>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i="0" u="none" strike="noStrike" kern="1200" cap="none" spc="0" normalizeH="0" baseline="0" noProof="0">
              <a:ln>
                <a:noFill/>
              </a:ln>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i="0" u="none" strike="noStrike" kern="1200" cap="none" spc="0" normalizeH="0" baseline="0" noProof="0">
              <a:ln>
                <a:noFill/>
              </a:ln>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latin typeface="メイリオ"/>
              <a:ea typeface="メイリオ"/>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a:ln>
                  <a:noFill/>
                </a:ln>
                <a:solidFill>
                  <a:srgbClr val="EE7B48">
                    <a:lumMod val="75000"/>
                  </a:srgbClr>
                </a:solidFill>
                <a:effectLst/>
                <a:uLnTx/>
                <a:uFillTx/>
                <a:latin typeface="メイリオ"/>
                <a:ea typeface="メイリオ"/>
                <a:cs typeface="+mn-cs"/>
              </a:rPr>
              <a:t>「出力年月」を指定しない場合、現在処理年月時点のリースデータが出力されます</a:t>
            </a: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i="0" u="none" strike="noStrike" kern="1200" cap="none" spc="0" normalizeH="0" baseline="0" noProof="0">
              <a:ln>
                <a:noFill/>
              </a:ln>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5F1E4201-99F0-12C6-A086-761DCB1AC2A2}"/>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①リース契約照会</a:t>
            </a:r>
            <a:endParaRPr kumimoji="1" lang="ja-JP" altLang="en-US" sz="1600"/>
          </a:p>
        </p:txBody>
      </p:sp>
      <p:sp>
        <p:nvSpPr>
          <p:cNvPr id="5" name="フッター プレースホルダー 4">
            <a:extLst>
              <a:ext uri="{FF2B5EF4-FFF2-40B4-BE49-F238E27FC236}">
                <a16:creationId xmlns:a16="http://schemas.microsoft.com/office/drawing/2014/main" id="{7F9A932D-044E-6F60-93A3-84A643AF3F5A}"/>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角丸四角形 8">
            <a:extLst>
              <a:ext uri="{FF2B5EF4-FFF2-40B4-BE49-F238E27FC236}">
                <a16:creationId xmlns:a16="http://schemas.microsoft.com/office/drawing/2014/main" id="{F3150DC2-EFB1-046C-CE65-F52637B30D9D}"/>
              </a:ext>
            </a:extLst>
          </p:cNvPr>
          <p:cNvSpPr/>
          <p:nvPr/>
        </p:nvSpPr>
        <p:spPr>
          <a:xfrm>
            <a:off x="358775" y="1995686"/>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Tree>
    <p:extLst>
      <p:ext uri="{BB962C8B-B14F-4D97-AF65-F5344CB8AC3E}">
        <p14:creationId xmlns:p14="http://schemas.microsoft.com/office/powerpoint/2010/main" val="1328478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2161D-39E7-1718-2B48-76788EB945C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7F4FE67-1F6A-F99C-A714-D018A191F8F9}"/>
              </a:ext>
            </a:extLst>
          </p:cNvPr>
          <p:cNvSpPr>
            <a:spLocks noGrp="1"/>
          </p:cNvSpPr>
          <p:nvPr>
            <p:ph type="sldNum" sz="quarter" idx="12"/>
          </p:nvPr>
        </p:nvSpPr>
        <p:spPr/>
        <p:txBody>
          <a:bodyPr/>
          <a:lstStyle/>
          <a:p>
            <a:fld id="{78AE49ED-73EF-499C-8307-28EB0E7CF529}" type="slidenum">
              <a:rPr kumimoji="1" lang="ja-JP" altLang="en-US" smtClean="0"/>
              <a:t>134</a:t>
            </a:fld>
            <a:endParaRPr kumimoji="1" lang="ja-JP" altLang="en-US"/>
          </a:p>
        </p:txBody>
      </p:sp>
      <p:sp>
        <p:nvSpPr>
          <p:cNvPr id="3" name="テキスト プレースホルダー 2">
            <a:extLst>
              <a:ext uri="{FF2B5EF4-FFF2-40B4-BE49-F238E27FC236}">
                <a16:creationId xmlns:a16="http://schemas.microsoft.com/office/drawing/2014/main" id="{ECBB677E-4929-0199-0BF2-9F1BA246B35B}"/>
              </a:ext>
            </a:extLst>
          </p:cNvPr>
          <p:cNvSpPr>
            <a:spLocks noGrp="1"/>
          </p:cNvSpPr>
          <p:nvPr>
            <p:ph type="body" sz="quarter" idx="14"/>
          </p:nvPr>
        </p:nvSpPr>
        <p:spPr>
          <a:xfrm>
            <a:off x="540000" y="1224000"/>
            <a:ext cx="5544616" cy="1456868"/>
          </a:xfrm>
        </p:spPr>
        <p:txBody>
          <a:bodyPr/>
          <a:lstStyle/>
          <a:p>
            <a:r>
              <a:rPr lang="ja-JP" altLang="en-US" sz="1000" b="1" u="sng"/>
              <a:t>リース契約照会</a:t>
            </a:r>
            <a:r>
              <a:rPr kumimoji="1" lang="zh-CN" altLang="en-US" sz="1000" b="1" u="sng"/>
              <a:t>（抽出条件</a:t>
            </a:r>
            <a:r>
              <a:rPr lang="en-US" altLang="zh-CN" sz="1000" b="1" u="sng"/>
              <a:t>1</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AEA1EBA0-43F7-5857-DE00-F3467FB54EBB}"/>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①リース契約照会</a:t>
            </a:r>
            <a:endParaRPr kumimoji="1" lang="ja-JP" altLang="en-US" sz="1600"/>
          </a:p>
        </p:txBody>
      </p:sp>
      <p:sp>
        <p:nvSpPr>
          <p:cNvPr id="5" name="フッター プレースホルダー 4">
            <a:extLst>
              <a:ext uri="{FF2B5EF4-FFF2-40B4-BE49-F238E27FC236}">
                <a16:creationId xmlns:a16="http://schemas.microsoft.com/office/drawing/2014/main" id="{2401DF6F-73FC-DD70-BFF2-A322C7AE4BF3}"/>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22" name="グループ化 21">
            <a:extLst>
              <a:ext uri="{FF2B5EF4-FFF2-40B4-BE49-F238E27FC236}">
                <a16:creationId xmlns:a16="http://schemas.microsoft.com/office/drawing/2014/main" id="{DFE3060E-88C0-8C61-663B-382DA0FF223F}"/>
              </a:ext>
            </a:extLst>
          </p:cNvPr>
          <p:cNvGrpSpPr/>
          <p:nvPr/>
        </p:nvGrpSpPr>
        <p:grpSpPr>
          <a:xfrm>
            <a:off x="540000" y="1438468"/>
            <a:ext cx="6242400" cy="3365530"/>
            <a:chOff x="540000" y="1438468"/>
            <a:chExt cx="6242400" cy="3365530"/>
          </a:xfrm>
        </p:grpSpPr>
        <p:pic>
          <p:nvPicPr>
            <p:cNvPr id="7" name="図 6">
              <a:extLst>
                <a:ext uri="{FF2B5EF4-FFF2-40B4-BE49-F238E27FC236}">
                  <a16:creationId xmlns:a16="http://schemas.microsoft.com/office/drawing/2014/main" id="{D74C0D65-151F-6FC8-8A71-E25A7CC73B7A}"/>
                </a:ext>
              </a:extLst>
            </p:cNvPr>
            <p:cNvPicPr>
              <a:picLocks noChangeAspect="1"/>
            </p:cNvPicPr>
            <p:nvPr/>
          </p:nvPicPr>
          <p:blipFill>
            <a:blip r:embed="rId3"/>
            <a:stretch>
              <a:fillRect/>
            </a:stretch>
          </p:blipFill>
          <p:spPr>
            <a:xfrm>
              <a:off x="540000" y="1440200"/>
              <a:ext cx="6242400" cy="3363798"/>
            </a:xfrm>
            <a:prstGeom prst="rect">
              <a:avLst/>
            </a:prstGeom>
            <a:ln>
              <a:solidFill>
                <a:schemeClr val="tx2"/>
              </a:solidFill>
            </a:ln>
          </p:spPr>
        </p:pic>
        <p:pic>
          <p:nvPicPr>
            <p:cNvPr id="10" name="図 9">
              <a:extLst>
                <a:ext uri="{FF2B5EF4-FFF2-40B4-BE49-F238E27FC236}">
                  <a16:creationId xmlns:a16="http://schemas.microsoft.com/office/drawing/2014/main" id="{06101E98-4E25-666F-2C58-C9DDF4021815}"/>
                </a:ext>
              </a:extLst>
            </p:cNvPr>
            <p:cNvPicPr>
              <a:picLocks noChangeAspect="1"/>
            </p:cNvPicPr>
            <p:nvPr/>
          </p:nvPicPr>
          <p:blipFill>
            <a:blip r:embed="rId4"/>
            <a:srcRect t="6261" r="76431" b="71847"/>
            <a:stretch/>
          </p:blipFill>
          <p:spPr>
            <a:xfrm>
              <a:off x="2663788" y="1623574"/>
              <a:ext cx="2875821" cy="1188132"/>
            </a:xfrm>
            <a:prstGeom prst="rect">
              <a:avLst/>
            </a:prstGeom>
            <a:ln>
              <a:solidFill>
                <a:schemeClr val="accent3">
                  <a:lumMod val="75000"/>
                </a:schemeClr>
              </a:solidFill>
            </a:ln>
          </p:spPr>
        </p:pic>
        <p:sp>
          <p:nvSpPr>
            <p:cNvPr id="11" name="正方形/長方形 10">
              <a:extLst>
                <a:ext uri="{FF2B5EF4-FFF2-40B4-BE49-F238E27FC236}">
                  <a16:creationId xmlns:a16="http://schemas.microsoft.com/office/drawing/2014/main" id="{EB5CA5D7-FAE1-AF3F-A3C2-D5D1CC4BCF23}"/>
                </a:ext>
              </a:extLst>
            </p:cNvPr>
            <p:cNvSpPr/>
            <p:nvPr/>
          </p:nvSpPr>
          <p:spPr>
            <a:xfrm>
              <a:off x="576997" y="1812234"/>
              <a:ext cx="1114683" cy="14800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吹き出し: 折線 11">
              <a:extLst>
                <a:ext uri="{FF2B5EF4-FFF2-40B4-BE49-F238E27FC236}">
                  <a16:creationId xmlns:a16="http://schemas.microsoft.com/office/drawing/2014/main" id="{FABD13A7-749C-CA54-9690-51BE1927E25C}"/>
                </a:ext>
              </a:extLst>
            </p:cNvPr>
            <p:cNvSpPr/>
            <p:nvPr/>
          </p:nvSpPr>
          <p:spPr>
            <a:xfrm>
              <a:off x="6109675" y="2125094"/>
              <a:ext cx="504056" cy="336661"/>
            </a:xfrm>
            <a:prstGeom prst="borderCallout2">
              <a:avLst>
                <a:gd name="adj1" fmla="val 18750"/>
                <a:gd name="adj2" fmla="val -8333"/>
                <a:gd name="adj3" fmla="val -14106"/>
                <a:gd name="adj4" fmla="val -189298"/>
                <a:gd name="adj5" fmla="val -11786"/>
                <a:gd name="adj6" fmla="val -37979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000"/>
                <a:t>追加</a:t>
              </a:r>
              <a:endParaRPr kumimoji="1" lang="ja-JP" altLang="en-US" sz="1000"/>
            </a:p>
          </p:txBody>
        </p:sp>
        <p:sp>
          <p:nvSpPr>
            <p:cNvPr id="6" name="正方形/長方形 5">
              <a:extLst>
                <a:ext uri="{FF2B5EF4-FFF2-40B4-BE49-F238E27FC236}">
                  <a16:creationId xmlns:a16="http://schemas.microsoft.com/office/drawing/2014/main" id="{2011E472-4AE3-DE7A-8955-A4A6C5FF8DDA}"/>
                </a:ext>
              </a:extLst>
            </p:cNvPr>
            <p:cNvSpPr/>
            <p:nvPr/>
          </p:nvSpPr>
          <p:spPr>
            <a:xfrm>
              <a:off x="5939999" y="1536654"/>
              <a:ext cx="673731" cy="62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8" name="正方形/長方形 7">
              <a:extLst>
                <a:ext uri="{FF2B5EF4-FFF2-40B4-BE49-F238E27FC236}">
                  <a16:creationId xmlns:a16="http://schemas.microsoft.com/office/drawing/2014/main" id="{DD74F95B-8AFB-EB76-9DF6-4B2F805E4122}"/>
                </a:ext>
              </a:extLst>
            </p:cNvPr>
            <p:cNvSpPr/>
            <p:nvPr/>
          </p:nvSpPr>
          <p:spPr>
            <a:xfrm>
              <a:off x="720000" y="1438468"/>
              <a:ext cx="1727764" cy="720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9" name="正方形/長方形 18">
              <a:extLst>
                <a:ext uri="{FF2B5EF4-FFF2-40B4-BE49-F238E27FC236}">
                  <a16:creationId xmlns:a16="http://schemas.microsoft.com/office/drawing/2014/main" id="{79AD06A0-126E-399F-46E4-5BE0C49E4208}"/>
                </a:ext>
              </a:extLst>
            </p:cNvPr>
            <p:cNvSpPr/>
            <p:nvPr/>
          </p:nvSpPr>
          <p:spPr>
            <a:xfrm>
              <a:off x="2808412" y="1959868"/>
              <a:ext cx="1511560" cy="25777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cxnSp>
          <p:nvCxnSpPr>
            <p:cNvPr id="21" name="直線矢印コネクタ 20">
              <a:extLst>
                <a:ext uri="{FF2B5EF4-FFF2-40B4-BE49-F238E27FC236}">
                  <a16:creationId xmlns:a16="http://schemas.microsoft.com/office/drawing/2014/main" id="{0D01FE5E-C404-15A9-69DF-A4A730317C5B}"/>
                </a:ext>
              </a:extLst>
            </p:cNvPr>
            <p:cNvCxnSpPr/>
            <p:nvPr/>
          </p:nvCxnSpPr>
          <p:spPr>
            <a:xfrm>
              <a:off x="1691680" y="1886234"/>
              <a:ext cx="972108"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02561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C3421-F3F6-F61F-179E-EA66165BB8D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2C7264-6B99-D9A8-6F49-2CDA3DE3AA9A}"/>
              </a:ext>
            </a:extLst>
          </p:cNvPr>
          <p:cNvSpPr>
            <a:spLocks noGrp="1"/>
          </p:cNvSpPr>
          <p:nvPr>
            <p:ph type="sldNum" sz="quarter" idx="12"/>
          </p:nvPr>
        </p:nvSpPr>
        <p:spPr/>
        <p:txBody>
          <a:bodyPr/>
          <a:lstStyle/>
          <a:p>
            <a:fld id="{78AE49ED-73EF-499C-8307-28EB0E7CF529}" type="slidenum">
              <a:rPr kumimoji="1" lang="ja-JP" altLang="en-US" smtClean="0"/>
              <a:t>135</a:t>
            </a:fld>
            <a:endParaRPr kumimoji="1" lang="ja-JP" altLang="en-US"/>
          </a:p>
        </p:txBody>
      </p:sp>
      <p:sp>
        <p:nvSpPr>
          <p:cNvPr id="3" name="テキスト プレースホルダー 2">
            <a:extLst>
              <a:ext uri="{FF2B5EF4-FFF2-40B4-BE49-F238E27FC236}">
                <a16:creationId xmlns:a16="http://schemas.microsoft.com/office/drawing/2014/main" id="{212A20DE-AD61-51BE-B329-94651F29B287}"/>
              </a:ext>
            </a:extLst>
          </p:cNvPr>
          <p:cNvSpPr>
            <a:spLocks noGrp="1"/>
          </p:cNvSpPr>
          <p:nvPr>
            <p:ph type="body" sz="quarter" idx="14"/>
          </p:nvPr>
        </p:nvSpPr>
        <p:spPr>
          <a:xfrm>
            <a:off x="539552" y="1224000"/>
            <a:ext cx="5544616" cy="1456868"/>
          </a:xfrm>
        </p:spPr>
        <p:txBody>
          <a:bodyPr/>
          <a:lstStyle/>
          <a:p>
            <a:r>
              <a:rPr lang="ja-JP" altLang="en-US" sz="1000" b="1" u="sng"/>
              <a:t>リース契約照会</a:t>
            </a:r>
            <a:r>
              <a:rPr kumimoji="1" lang="zh-CN" altLang="en-US" sz="1000" b="1" u="sng"/>
              <a:t>（抽出条件</a:t>
            </a:r>
            <a:r>
              <a:rPr kumimoji="1" lang="en-US" altLang="zh-CN" sz="1000" b="1" u="sng"/>
              <a:t>2</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4289B641-FFED-B56C-3EE3-F9BFBA1E2086}"/>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①リース契約照会</a:t>
            </a:r>
            <a:endParaRPr kumimoji="1" lang="ja-JP" altLang="en-US" sz="1600"/>
          </a:p>
        </p:txBody>
      </p:sp>
      <p:sp>
        <p:nvSpPr>
          <p:cNvPr id="5" name="フッター プレースホルダー 4">
            <a:extLst>
              <a:ext uri="{FF2B5EF4-FFF2-40B4-BE49-F238E27FC236}">
                <a16:creationId xmlns:a16="http://schemas.microsoft.com/office/drawing/2014/main" id="{078926AC-C2D6-AA7E-D223-3FE8B043A85E}"/>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21" name="グループ化 20">
            <a:extLst>
              <a:ext uri="{FF2B5EF4-FFF2-40B4-BE49-F238E27FC236}">
                <a16:creationId xmlns:a16="http://schemas.microsoft.com/office/drawing/2014/main" id="{8E6B8814-CEEB-33F0-5F20-1D86B293E2FB}"/>
              </a:ext>
            </a:extLst>
          </p:cNvPr>
          <p:cNvGrpSpPr/>
          <p:nvPr/>
        </p:nvGrpSpPr>
        <p:grpSpPr>
          <a:xfrm>
            <a:off x="539552" y="1440000"/>
            <a:ext cx="7146267" cy="3343210"/>
            <a:chOff x="539552" y="1440000"/>
            <a:chExt cx="7146267" cy="3343210"/>
          </a:xfrm>
        </p:grpSpPr>
        <p:pic>
          <p:nvPicPr>
            <p:cNvPr id="17" name="図 16">
              <a:extLst>
                <a:ext uri="{FF2B5EF4-FFF2-40B4-BE49-F238E27FC236}">
                  <a16:creationId xmlns:a16="http://schemas.microsoft.com/office/drawing/2014/main" id="{9C6A1DDC-0AC0-8289-E2FF-30A34E22A054}"/>
                </a:ext>
              </a:extLst>
            </p:cNvPr>
            <p:cNvPicPr preferRelativeResize="0">
              <a:picLocks noChangeAspect="1"/>
            </p:cNvPicPr>
            <p:nvPr/>
          </p:nvPicPr>
          <p:blipFill>
            <a:blip r:embed="rId3"/>
            <a:stretch>
              <a:fillRect/>
            </a:stretch>
          </p:blipFill>
          <p:spPr>
            <a:xfrm>
              <a:off x="539552" y="1440000"/>
              <a:ext cx="6242400" cy="3343210"/>
            </a:xfrm>
            <a:prstGeom prst="rect">
              <a:avLst/>
            </a:prstGeom>
          </p:spPr>
        </p:pic>
        <p:sp>
          <p:nvSpPr>
            <p:cNvPr id="6" name="正方形/長方形 5">
              <a:extLst>
                <a:ext uri="{FF2B5EF4-FFF2-40B4-BE49-F238E27FC236}">
                  <a16:creationId xmlns:a16="http://schemas.microsoft.com/office/drawing/2014/main" id="{731CD76C-B030-5582-5E52-4F96862ED7DB}"/>
                </a:ext>
              </a:extLst>
            </p:cNvPr>
            <p:cNvSpPr/>
            <p:nvPr/>
          </p:nvSpPr>
          <p:spPr>
            <a:xfrm>
              <a:off x="5948626" y="1553154"/>
              <a:ext cx="675601" cy="48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9" name="正方形/長方形 8">
              <a:extLst>
                <a:ext uri="{FF2B5EF4-FFF2-40B4-BE49-F238E27FC236}">
                  <a16:creationId xmlns:a16="http://schemas.microsoft.com/office/drawing/2014/main" id="{7C361C24-A9A2-8876-23C0-EEA4562A8126}"/>
                </a:ext>
              </a:extLst>
            </p:cNvPr>
            <p:cNvSpPr/>
            <p:nvPr/>
          </p:nvSpPr>
          <p:spPr>
            <a:xfrm>
              <a:off x="755576" y="1459529"/>
              <a:ext cx="1620180" cy="4571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pic>
          <p:nvPicPr>
            <p:cNvPr id="15" name="図 14">
              <a:extLst>
                <a:ext uri="{FF2B5EF4-FFF2-40B4-BE49-F238E27FC236}">
                  <a16:creationId xmlns:a16="http://schemas.microsoft.com/office/drawing/2014/main" id="{354198FE-B9CF-A783-2AE1-D7BEB9058048}"/>
                </a:ext>
              </a:extLst>
            </p:cNvPr>
            <p:cNvPicPr>
              <a:picLocks noChangeAspect="1"/>
            </p:cNvPicPr>
            <p:nvPr/>
          </p:nvPicPr>
          <p:blipFill>
            <a:blip r:embed="rId4"/>
            <a:stretch>
              <a:fillRect/>
            </a:stretch>
          </p:blipFill>
          <p:spPr>
            <a:xfrm>
              <a:off x="4247964" y="1732067"/>
              <a:ext cx="3044996" cy="1667775"/>
            </a:xfrm>
            <a:prstGeom prst="rect">
              <a:avLst/>
            </a:prstGeom>
            <a:ln w="12700">
              <a:solidFill>
                <a:srgbClr val="0070C0"/>
              </a:solidFill>
            </a:ln>
          </p:spPr>
        </p:pic>
        <p:cxnSp>
          <p:nvCxnSpPr>
            <p:cNvPr id="19" name="直線矢印コネクタ 18">
              <a:extLst>
                <a:ext uri="{FF2B5EF4-FFF2-40B4-BE49-F238E27FC236}">
                  <a16:creationId xmlns:a16="http://schemas.microsoft.com/office/drawing/2014/main" id="{E88A3888-F17B-26D7-15CE-C95E3B226F86}"/>
                </a:ext>
              </a:extLst>
            </p:cNvPr>
            <p:cNvCxnSpPr>
              <a:cxnSpLocks/>
              <a:endCxn id="15" idx="1"/>
            </p:cNvCxnSpPr>
            <p:nvPr/>
          </p:nvCxnSpPr>
          <p:spPr>
            <a:xfrm flipV="1">
              <a:off x="2303748" y="2565955"/>
              <a:ext cx="1944216" cy="32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吹き出し: 折線 11">
              <a:extLst>
                <a:ext uri="{FF2B5EF4-FFF2-40B4-BE49-F238E27FC236}">
                  <a16:creationId xmlns:a16="http://schemas.microsoft.com/office/drawing/2014/main" id="{435F0798-3C34-B7D4-FB01-FD7914551CA3}"/>
                </a:ext>
              </a:extLst>
            </p:cNvPr>
            <p:cNvSpPr/>
            <p:nvPr/>
          </p:nvSpPr>
          <p:spPr>
            <a:xfrm>
              <a:off x="4751496" y="3882601"/>
              <a:ext cx="2934323" cy="494125"/>
            </a:xfrm>
            <a:prstGeom prst="borderCallout2">
              <a:avLst>
                <a:gd name="adj1" fmla="val 18750"/>
                <a:gd name="adj2" fmla="val -8333"/>
                <a:gd name="adj3" fmla="val 18750"/>
                <a:gd name="adj4" fmla="val -16667"/>
                <a:gd name="adj5" fmla="val -123446"/>
                <a:gd name="adj6" fmla="val 90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ja-JP" altLang="en-US" sz="1000"/>
                <a:t>追加</a:t>
              </a:r>
              <a:endParaRPr lang="en-US" altLang="ja-JP" sz="1000"/>
            </a:p>
            <a:p>
              <a:pPr algn="l"/>
              <a:r>
                <a:rPr kumimoji="1" lang="en-US" altLang="ja-JP" sz="1000"/>
                <a:t>※</a:t>
              </a:r>
              <a:r>
                <a:rPr kumimoji="1" lang="ja-JP" altLang="en-US" sz="1000"/>
                <a:t>「保守料契約」：有りを選択時のみ設定可能</a:t>
              </a:r>
            </a:p>
          </p:txBody>
        </p:sp>
        <p:sp>
          <p:nvSpPr>
            <p:cNvPr id="20" name="正方形/長方形 19">
              <a:extLst>
                <a:ext uri="{FF2B5EF4-FFF2-40B4-BE49-F238E27FC236}">
                  <a16:creationId xmlns:a16="http://schemas.microsoft.com/office/drawing/2014/main" id="{569583E4-7EFA-762D-EEB0-C8AD2553B519}"/>
                </a:ext>
              </a:extLst>
            </p:cNvPr>
            <p:cNvSpPr/>
            <p:nvPr/>
          </p:nvSpPr>
          <p:spPr>
            <a:xfrm>
              <a:off x="4283968" y="2859781"/>
              <a:ext cx="2952328" cy="40932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spTree>
    <p:extLst>
      <p:ext uri="{BB962C8B-B14F-4D97-AF65-F5344CB8AC3E}">
        <p14:creationId xmlns:p14="http://schemas.microsoft.com/office/powerpoint/2010/main" val="378363439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964D7-99EF-CFED-DEFC-ED38641C625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C20EB71-B306-6ED6-BA98-173112BB5F5C}"/>
              </a:ext>
            </a:extLst>
          </p:cNvPr>
          <p:cNvSpPr>
            <a:spLocks noGrp="1"/>
          </p:cNvSpPr>
          <p:nvPr>
            <p:ph type="sldNum" sz="quarter" idx="12"/>
          </p:nvPr>
        </p:nvSpPr>
        <p:spPr/>
        <p:txBody>
          <a:bodyPr/>
          <a:lstStyle/>
          <a:p>
            <a:fld id="{78AE49ED-73EF-499C-8307-28EB0E7CF529}" type="slidenum">
              <a:rPr kumimoji="1" lang="ja-JP" altLang="en-US" smtClean="0"/>
              <a:t>136</a:t>
            </a:fld>
            <a:endParaRPr kumimoji="1" lang="ja-JP" altLang="en-US"/>
          </a:p>
        </p:txBody>
      </p:sp>
      <p:sp>
        <p:nvSpPr>
          <p:cNvPr id="3" name="テキスト プレースホルダー 2">
            <a:extLst>
              <a:ext uri="{FF2B5EF4-FFF2-40B4-BE49-F238E27FC236}">
                <a16:creationId xmlns:a16="http://schemas.microsoft.com/office/drawing/2014/main" id="{DAF3ED1F-28DC-BFAF-4037-2795A0C80B00}"/>
              </a:ext>
            </a:extLst>
          </p:cNvPr>
          <p:cNvSpPr>
            <a:spLocks noGrp="1"/>
          </p:cNvSpPr>
          <p:nvPr>
            <p:ph type="body" sz="quarter" idx="14"/>
          </p:nvPr>
        </p:nvSpPr>
        <p:spPr>
          <a:xfrm>
            <a:off x="539552" y="1224000"/>
            <a:ext cx="5544616" cy="1456868"/>
          </a:xfrm>
        </p:spPr>
        <p:txBody>
          <a:bodyPr/>
          <a:lstStyle/>
          <a:p>
            <a:r>
              <a:rPr lang="ja-JP" altLang="en-US" sz="1000" b="1" u="sng"/>
              <a:t>リース契約照会</a:t>
            </a:r>
            <a:r>
              <a:rPr kumimoji="1" lang="zh-CN" altLang="en-US" sz="1000" b="1" u="sng"/>
              <a:t>（</a:t>
            </a:r>
            <a:r>
              <a:rPr lang="ja-JP" altLang="en-US" sz="1000" b="1" u="sng"/>
              <a:t>検索結果</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FF1CFBCC-A33A-7748-9135-EE10A7C804AB}"/>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①リース契約照会</a:t>
            </a:r>
            <a:endParaRPr kumimoji="1" lang="ja-JP" altLang="en-US" sz="1600"/>
          </a:p>
        </p:txBody>
      </p:sp>
      <p:sp>
        <p:nvSpPr>
          <p:cNvPr id="5" name="フッター プレースホルダー 4">
            <a:extLst>
              <a:ext uri="{FF2B5EF4-FFF2-40B4-BE49-F238E27FC236}">
                <a16:creationId xmlns:a16="http://schemas.microsoft.com/office/drawing/2014/main" id="{E82742BA-90CB-53D6-92DF-2BC42CC86D18}"/>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21" name="グループ化 20">
            <a:extLst>
              <a:ext uri="{FF2B5EF4-FFF2-40B4-BE49-F238E27FC236}">
                <a16:creationId xmlns:a16="http://schemas.microsoft.com/office/drawing/2014/main" id="{180E30EB-5FA2-1EFB-6661-9839B111E034}"/>
              </a:ext>
            </a:extLst>
          </p:cNvPr>
          <p:cNvGrpSpPr/>
          <p:nvPr/>
        </p:nvGrpSpPr>
        <p:grpSpPr>
          <a:xfrm>
            <a:off x="539552" y="1435620"/>
            <a:ext cx="7448812" cy="3341693"/>
            <a:chOff x="539552" y="1435620"/>
            <a:chExt cx="7448812" cy="3341693"/>
          </a:xfrm>
        </p:grpSpPr>
        <p:pic>
          <p:nvPicPr>
            <p:cNvPr id="14" name="図 13">
              <a:extLst>
                <a:ext uri="{FF2B5EF4-FFF2-40B4-BE49-F238E27FC236}">
                  <a16:creationId xmlns:a16="http://schemas.microsoft.com/office/drawing/2014/main" id="{C66DF4D9-8407-9991-C530-9C3BBF82F447}"/>
                </a:ext>
              </a:extLst>
            </p:cNvPr>
            <p:cNvPicPr preferRelativeResize="0">
              <a:picLocks noChangeAspect="1"/>
            </p:cNvPicPr>
            <p:nvPr/>
          </p:nvPicPr>
          <p:blipFill>
            <a:blip r:embed="rId3"/>
            <a:stretch>
              <a:fillRect/>
            </a:stretch>
          </p:blipFill>
          <p:spPr>
            <a:xfrm>
              <a:off x="539552" y="1435620"/>
              <a:ext cx="6242400" cy="3341693"/>
            </a:xfrm>
            <a:prstGeom prst="rect">
              <a:avLst/>
            </a:prstGeom>
          </p:spPr>
        </p:pic>
        <p:sp>
          <p:nvSpPr>
            <p:cNvPr id="11" name="正方形/長方形 10">
              <a:extLst>
                <a:ext uri="{FF2B5EF4-FFF2-40B4-BE49-F238E27FC236}">
                  <a16:creationId xmlns:a16="http://schemas.microsoft.com/office/drawing/2014/main" id="{972B76F8-8DC4-A9F7-CE67-C18A8615A224}"/>
                </a:ext>
              </a:extLst>
            </p:cNvPr>
            <p:cNvSpPr/>
            <p:nvPr/>
          </p:nvSpPr>
          <p:spPr>
            <a:xfrm>
              <a:off x="3858409" y="1887353"/>
              <a:ext cx="2766984" cy="1672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2" name="吹き出し: 折線 11">
              <a:extLst>
                <a:ext uri="{FF2B5EF4-FFF2-40B4-BE49-F238E27FC236}">
                  <a16:creationId xmlns:a16="http://schemas.microsoft.com/office/drawing/2014/main" id="{04F4E869-8B90-A7F4-64F0-8A3853941268}"/>
                </a:ext>
              </a:extLst>
            </p:cNvPr>
            <p:cNvSpPr/>
            <p:nvPr/>
          </p:nvSpPr>
          <p:spPr>
            <a:xfrm>
              <a:off x="7448304" y="2488249"/>
              <a:ext cx="540060" cy="309222"/>
            </a:xfrm>
            <a:prstGeom prst="borderCallout2">
              <a:avLst>
                <a:gd name="adj1" fmla="val 18750"/>
                <a:gd name="adj2" fmla="val -8333"/>
                <a:gd name="adj3" fmla="val 18750"/>
                <a:gd name="adj4" fmla="val -16667"/>
                <a:gd name="adj5" fmla="val 136024"/>
                <a:gd name="adj6" fmla="val -13466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a:t>追加</a:t>
              </a:r>
              <a:endParaRPr lang="en-US" altLang="ja-JP" sz="1000"/>
            </a:p>
          </p:txBody>
        </p:sp>
        <p:sp>
          <p:nvSpPr>
            <p:cNvPr id="6" name="正方形/長方形 5">
              <a:extLst>
                <a:ext uri="{FF2B5EF4-FFF2-40B4-BE49-F238E27FC236}">
                  <a16:creationId xmlns:a16="http://schemas.microsoft.com/office/drawing/2014/main" id="{B80AE98C-6BE1-5D1B-B0E3-781EC1A6E42E}"/>
                </a:ext>
              </a:extLst>
            </p:cNvPr>
            <p:cNvSpPr/>
            <p:nvPr/>
          </p:nvSpPr>
          <p:spPr>
            <a:xfrm>
              <a:off x="5939999" y="1512001"/>
              <a:ext cx="685393" cy="87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8" name="正方形/長方形 7">
              <a:extLst>
                <a:ext uri="{FF2B5EF4-FFF2-40B4-BE49-F238E27FC236}">
                  <a16:creationId xmlns:a16="http://schemas.microsoft.com/office/drawing/2014/main" id="{F34D470C-0647-584D-A83A-BCB82B30CE8C}"/>
                </a:ext>
              </a:extLst>
            </p:cNvPr>
            <p:cNvSpPr/>
            <p:nvPr/>
          </p:nvSpPr>
          <p:spPr>
            <a:xfrm>
              <a:off x="719999" y="1440001"/>
              <a:ext cx="1798775" cy="7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pic>
          <p:nvPicPr>
            <p:cNvPr id="18" name="図 17">
              <a:extLst>
                <a:ext uri="{FF2B5EF4-FFF2-40B4-BE49-F238E27FC236}">
                  <a16:creationId xmlns:a16="http://schemas.microsoft.com/office/drawing/2014/main" id="{D10E1EF4-4EF4-71F2-E1B7-85C5DB765970}"/>
                </a:ext>
              </a:extLst>
            </p:cNvPr>
            <p:cNvPicPr>
              <a:picLocks noChangeAspect="1"/>
            </p:cNvPicPr>
            <p:nvPr/>
          </p:nvPicPr>
          <p:blipFill>
            <a:blip r:embed="rId4"/>
            <a:stretch>
              <a:fillRect/>
            </a:stretch>
          </p:blipFill>
          <p:spPr>
            <a:xfrm>
              <a:off x="2879812" y="2816997"/>
              <a:ext cx="4675149" cy="1688248"/>
            </a:xfrm>
            <a:prstGeom prst="rect">
              <a:avLst/>
            </a:prstGeom>
            <a:ln w="25400">
              <a:solidFill>
                <a:schemeClr val="accent3">
                  <a:lumMod val="75000"/>
                </a:schemeClr>
              </a:solidFill>
            </a:ln>
          </p:spPr>
        </p:pic>
        <p:cxnSp>
          <p:nvCxnSpPr>
            <p:cNvPr id="20" name="直線矢印コネクタ 19">
              <a:extLst>
                <a:ext uri="{FF2B5EF4-FFF2-40B4-BE49-F238E27FC236}">
                  <a16:creationId xmlns:a16="http://schemas.microsoft.com/office/drawing/2014/main" id="{2D33F367-13EB-E8B6-7585-CA845DF3C526}"/>
                </a:ext>
              </a:extLst>
            </p:cNvPr>
            <p:cNvCxnSpPr/>
            <p:nvPr/>
          </p:nvCxnSpPr>
          <p:spPr>
            <a:xfrm>
              <a:off x="6480060" y="2054569"/>
              <a:ext cx="0" cy="74290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15248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AE1AB42-95F3-3D0F-E417-FEA68B54E7E4}"/>
              </a:ext>
            </a:extLst>
          </p:cNvPr>
          <p:cNvSpPr>
            <a:spLocks noGrp="1"/>
          </p:cNvSpPr>
          <p:nvPr>
            <p:ph type="sldNum" sz="quarter" idx="12"/>
          </p:nvPr>
        </p:nvSpPr>
        <p:spPr/>
        <p:txBody>
          <a:bodyPr/>
          <a:lstStyle/>
          <a:p>
            <a:fld id="{78AE49ED-73EF-499C-8307-28EB0E7CF529}" type="slidenum">
              <a:rPr kumimoji="1" lang="ja-JP" altLang="en-US" smtClean="0"/>
              <a:t>137</a:t>
            </a:fld>
            <a:endParaRPr kumimoji="1" lang="ja-JP" altLang="en-US"/>
          </a:p>
        </p:txBody>
      </p:sp>
      <p:sp>
        <p:nvSpPr>
          <p:cNvPr id="3" name="テキスト プレースホルダー 2">
            <a:extLst>
              <a:ext uri="{FF2B5EF4-FFF2-40B4-BE49-F238E27FC236}">
                <a16:creationId xmlns:a16="http://schemas.microsoft.com/office/drawing/2014/main" id="{C3FC801F-7A05-7FD8-F551-E2FDEC9275AF}"/>
              </a:ext>
            </a:extLst>
          </p:cNvPr>
          <p:cNvSpPr>
            <a:spLocks noGrp="1"/>
          </p:cNvSpPr>
          <p:nvPr>
            <p:ph type="body" sz="quarter" idx="14"/>
          </p:nvPr>
        </p:nvSpPr>
        <p:spPr>
          <a:xfrm>
            <a:off x="394022" y="1213200"/>
            <a:ext cx="8426450" cy="3528392"/>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br>
              <a:rPr kumimoji="1" lang="en-US" altLang="ja-JP"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新機能の「リース物件異動照会」画面を追加しました</a:t>
            </a: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リース物件異動照会では、リースの各異動データが確認でき、各異動一覧表が出力できます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a:lnSpc>
                <a:spcPct val="100000"/>
              </a:lnSpc>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また、結果画面の「詳細表示」ボタン押下、またはグリッドのダブルクリックで異動データの詳細情報の照会が可能です</a:t>
            </a:r>
            <a:endParaRPr kumimoji="1" lang="ja-JP" altLang="en-US"/>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258E3421-741A-3123-5156-3C5AB4551C6B}"/>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②リース物件異動照会</a:t>
            </a:r>
            <a:endParaRPr kumimoji="1" lang="ja-JP" altLang="en-US" sz="1600"/>
          </a:p>
        </p:txBody>
      </p:sp>
      <p:sp>
        <p:nvSpPr>
          <p:cNvPr id="5" name="フッター プレースホルダー 4">
            <a:extLst>
              <a:ext uri="{FF2B5EF4-FFF2-40B4-BE49-F238E27FC236}">
                <a16:creationId xmlns:a16="http://schemas.microsoft.com/office/drawing/2014/main" id="{DFD684A7-1860-6FBE-E494-54C4858AC7C4}"/>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6" name="表 5">
            <a:extLst>
              <a:ext uri="{FF2B5EF4-FFF2-40B4-BE49-F238E27FC236}">
                <a16:creationId xmlns:a16="http://schemas.microsoft.com/office/drawing/2014/main" id="{C83F7CF5-26F5-14EB-6199-EBA00CF953B3}"/>
              </a:ext>
            </a:extLst>
          </p:cNvPr>
          <p:cNvGraphicFramePr>
            <a:graphicFrameLocks noGrp="1"/>
          </p:cNvGraphicFramePr>
          <p:nvPr/>
        </p:nvGraphicFramePr>
        <p:xfrm>
          <a:off x="503548" y="2103698"/>
          <a:ext cx="2196244" cy="2106000"/>
        </p:xfrm>
        <a:graphic>
          <a:graphicData uri="http://schemas.openxmlformats.org/drawingml/2006/table">
            <a:tbl>
              <a:tblPr firstRow="1" bandRow="1">
                <a:tableStyleId>{21E4AEA4-8DFA-4A89-87EB-49C32662AFE0}</a:tableStyleId>
              </a:tblPr>
              <a:tblGrid>
                <a:gridCol w="2196244">
                  <a:extLst>
                    <a:ext uri="{9D8B030D-6E8A-4147-A177-3AD203B41FA5}">
                      <a16:colId xmlns:a16="http://schemas.microsoft.com/office/drawing/2014/main" val="3269531224"/>
                    </a:ext>
                  </a:extLst>
                </a:gridCol>
              </a:tblGrid>
              <a:tr h="234000">
                <a:tc>
                  <a:txBody>
                    <a:bodyPr/>
                    <a:lstStyle/>
                    <a:p>
                      <a:pPr marL="0" algn="l">
                        <a:buNone/>
                      </a:pPr>
                      <a:r>
                        <a:rPr lang="ja-JP" altLang="en-US" sz="1050" kern="100">
                          <a:effectLst/>
                          <a:latin typeface="メイリオ" panose="020B0604030504040204" pitchFamily="50" charset="-128"/>
                          <a:ea typeface="メイリオ" panose="020B0604030504040204" pitchFamily="50" charset="-128"/>
                          <a:cs typeface="Times New Roman" panose="02020603050405020304" pitchFamily="18" charset="0"/>
                        </a:rPr>
                        <a:t>出力帳票名称</a:t>
                      </a:r>
                      <a:endParaRPr lang="ja-JP" sz="1050" kern="100">
                        <a:effectLst/>
                        <a:latin typeface="メイリオ" panose="020B0604030504040204" pitchFamily="50" charset="-128"/>
                        <a:ea typeface="メイリオ" panose="020B0604030504040204" pitchFamily="50"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32910642"/>
                  </a:ext>
                </a:extLst>
              </a:tr>
              <a:tr h="234000">
                <a:tc>
                  <a:txBody>
                    <a:bodyPr/>
                    <a:lstStyle/>
                    <a:p>
                      <a:pPr marL="0" algn="l">
                        <a:buNone/>
                      </a:pPr>
                      <a:r>
                        <a:rPr lang="ja-JP" sz="1050" kern="100">
                          <a:effectLst/>
                        </a:rPr>
                        <a:t>リース</a:t>
                      </a:r>
                      <a:r>
                        <a:rPr lang="ja-JP" altLang="en-US" sz="1050" kern="100">
                          <a:effectLst/>
                        </a:rPr>
                        <a:t>取得</a:t>
                      </a:r>
                      <a:r>
                        <a:rPr lang="ja-JP" sz="1050" kern="100">
                          <a:effectLst/>
                        </a:rPr>
                        <a:t>物件一覧表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7754018"/>
                  </a:ext>
                </a:extLst>
              </a:tr>
              <a:tr h="234000">
                <a:tc>
                  <a:txBody>
                    <a:bodyPr/>
                    <a:lstStyle/>
                    <a:p>
                      <a:pPr marL="0" algn="l">
                        <a:buNone/>
                      </a:pPr>
                      <a:r>
                        <a:rPr lang="ja-JP" sz="1050" kern="100">
                          <a:effectLst/>
                        </a:rPr>
                        <a:t>リース</a:t>
                      </a:r>
                      <a:r>
                        <a:rPr lang="ja-JP" altLang="en-US" sz="1050" kern="100">
                          <a:effectLst/>
                        </a:rPr>
                        <a:t>変更</a:t>
                      </a:r>
                      <a:r>
                        <a:rPr lang="ja-JP" sz="1050" kern="100">
                          <a:effectLst/>
                        </a:rPr>
                        <a:t>物件一覧表</a:t>
                      </a:r>
                      <a:r>
                        <a:rPr lang="en-US" sz="1050" kern="100">
                          <a:effectLst/>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98729249"/>
                  </a:ext>
                </a:extLst>
              </a:tr>
              <a:tr h="234000">
                <a:tc>
                  <a:txBody>
                    <a:bodyPr/>
                    <a:lstStyle/>
                    <a:p>
                      <a:pPr marL="0" algn="l">
                        <a:buNone/>
                      </a:pPr>
                      <a:r>
                        <a:rPr lang="ja-JP" sz="1050" kern="100">
                          <a:effectLst/>
                        </a:rPr>
                        <a:t>リース</a:t>
                      </a:r>
                      <a:r>
                        <a:rPr lang="ja-JP" altLang="en-US" sz="1050" kern="100">
                          <a:effectLst/>
                        </a:rPr>
                        <a:t>移動</a:t>
                      </a:r>
                      <a:r>
                        <a:rPr lang="ja-JP" sz="1050" kern="100">
                          <a:effectLst/>
                        </a:rPr>
                        <a:t>物件一覧表</a:t>
                      </a:r>
                      <a:r>
                        <a:rPr lang="en-US" sz="1050" kern="100">
                          <a:effectLst/>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37524861"/>
                  </a:ext>
                </a:extLst>
              </a:tr>
              <a:tr h="234000">
                <a:tc>
                  <a:txBody>
                    <a:bodyPr/>
                    <a:lstStyle/>
                    <a:p>
                      <a:pPr marL="0" algn="l">
                        <a:buNone/>
                      </a:pPr>
                      <a:r>
                        <a:rPr lang="ja-JP" altLang="en-US" sz="1050" kern="100">
                          <a:effectLst/>
                        </a:rPr>
                        <a:t>中途解約</a:t>
                      </a:r>
                      <a:r>
                        <a:rPr lang="ja-JP" sz="1050" kern="100">
                          <a:effectLst/>
                        </a:rPr>
                        <a:t>物件一覧表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48927930"/>
                  </a:ext>
                </a:extLst>
              </a:tr>
              <a:tr h="234000">
                <a:tc>
                  <a:txBody>
                    <a:bodyPr/>
                    <a:lstStyle/>
                    <a:p>
                      <a:pPr marL="0" algn="l">
                        <a:buNone/>
                      </a:pPr>
                      <a:r>
                        <a:rPr lang="ja-JP" altLang="en-US" sz="1050" kern="100">
                          <a:effectLst/>
                        </a:rPr>
                        <a:t>再</a:t>
                      </a:r>
                      <a:r>
                        <a:rPr lang="ja-JP" sz="1050" kern="100">
                          <a:effectLst/>
                        </a:rPr>
                        <a:t>リース物件一覧表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27424275"/>
                  </a:ext>
                </a:extLst>
              </a:tr>
              <a:tr h="234000">
                <a:tc>
                  <a:txBody>
                    <a:bodyPr/>
                    <a:lstStyle/>
                    <a:p>
                      <a:pPr marL="0" algn="l">
                        <a:buNone/>
                      </a:pPr>
                      <a:r>
                        <a:rPr lang="ja-JP" altLang="en-US" sz="1050" kern="100">
                          <a:effectLst/>
                        </a:rPr>
                        <a:t>返却</a:t>
                      </a:r>
                      <a:r>
                        <a:rPr lang="ja-JP" sz="1050" kern="100">
                          <a:effectLst/>
                        </a:rPr>
                        <a:t>リース物件一覧表</a:t>
                      </a:r>
                      <a:r>
                        <a:rPr lang="en-US" sz="1050" kern="100">
                          <a:effectLst/>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1294923"/>
                  </a:ext>
                </a:extLst>
              </a:tr>
              <a:tr h="234000">
                <a:tc>
                  <a:txBody>
                    <a:bodyPr/>
                    <a:lstStyle/>
                    <a:p>
                      <a:pPr marL="0" algn="l">
                        <a:buNone/>
                      </a:pPr>
                      <a:r>
                        <a:rPr lang="ja-JP" sz="1050" kern="100">
                          <a:effectLst/>
                        </a:rPr>
                        <a:t>リース</a:t>
                      </a:r>
                      <a:r>
                        <a:rPr lang="ja-JP" altLang="en-US" sz="1050" kern="100">
                          <a:effectLst/>
                        </a:rPr>
                        <a:t>分割</a:t>
                      </a:r>
                      <a:r>
                        <a:rPr lang="ja-JP" sz="1050" kern="100">
                          <a:effectLst/>
                        </a:rPr>
                        <a:t>物件一覧表</a:t>
                      </a:r>
                      <a:r>
                        <a:rPr lang="en-US" sz="1050" kern="100">
                          <a:effectLst/>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55309074"/>
                  </a:ext>
                </a:extLst>
              </a:tr>
              <a:tr h="234000">
                <a:tc>
                  <a:txBody>
                    <a:bodyPr/>
                    <a:lstStyle/>
                    <a:p>
                      <a:pPr marL="0" algn="l">
                        <a:buNone/>
                      </a:pPr>
                      <a:r>
                        <a:rPr lang="ja-JP" sz="1050" kern="100" dirty="0">
                          <a:effectLst/>
                        </a:rPr>
                        <a:t>リース</a:t>
                      </a:r>
                      <a:r>
                        <a:rPr lang="ja-JP" altLang="en-US" sz="1050" kern="100" dirty="0">
                          <a:effectLst/>
                        </a:rPr>
                        <a:t>減損損失</a:t>
                      </a:r>
                      <a:r>
                        <a:rPr lang="ja-JP" sz="1050" kern="100" dirty="0">
                          <a:effectLst/>
                        </a:rPr>
                        <a:t>物件一覧表</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79648124"/>
                  </a:ext>
                </a:extLst>
              </a:tr>
            </a:tbl>
          </a:graphicData>
        </a:graphic>
      </p:graphicFrame>
    </p:spTree>
    <p:extLst>
      <p:ext uri="{BB962C8B-B14F-4D97-AF65-F5344CB8AC3E}">
        <p14:creationId xmlns:p14="http://schemas.microsoft.com/office/powerpoint/2010/main" val="375274472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F16FECD-3A75-2985-688E-E5447D1BC2AD}"/>
              </a:ext>
            </a:extLst>
          </p:cNvPr>
          <p:cNvSpPr>
            <a:spLocks noGrp="1"/>
          </p:cNvSpPr>
          <p:nvPr>
            <p:ph type="sldNum" sz="quarter" idx="12"/>
          </p:nvPr>
        </p:nvSpPr>
        <p:spPr/>
        <p:txBody>
          <a:bodyPr/>
          <a:lstStyle/>
          <a:p>
            <a:fld id="{78AE49ED-73EF-499C-8307-28EB0E7CF529}" type="slidenum">
              <a:rPr kumimoji="1" lang="ja-JP" altLang="en-US" smtClean="0"/>
              <a:t>138</a:t>
            </a:fld>
            <a:endParaRPr kumimoji="1" lang="ja-JP" altLang="en-US"/>
          </a:p>
        </p:txBody>
      </p:sp>
      <p:sp>
        <p:nvSpPr>
          <p:cNvPr id="3" name="テキスト プレースホルダー 2">
            <a:extLst>
              <a:ext uri="{FF2B5EF4-FFF2-40B4-BE49-F238E27FC236}">
                <a16:creationId xmlns:a16="http://schemas.microsoft.com/office/drawing/2014/main" id="{BF037CEE-482D-0FA2-F43B-194A60410C8D}"/>
              </a:ext>
            </a:extLst>
          </p:cNvPr>
          <p:cNvSpPr>
            <a:spLocks noGrp="1"/>
          </p:cNvSpPr>
          <p:nvPr>
            <p:ph type="body" sz="quarter" idx="14"/>
          </p:nvPr>
        </p:nvSpPr>
        <p:spPr>
          <a:xfrm>
            <a:off x="358774" y="1213200"/>
            <a:ext cx="8605713" cy="3482786"/>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a:lnSpc>
                <a:spcPct val="100000"/>
              </a:lnSpc>
            </a:pPr>
            <a:r>
              <a:rPr kumimoji="1" lang="ja-JP" altLang="en-US"/>
              <a:t>電子帳簿保存法に基づく、帳簿データの検索、表示、出力機能の確保（規則第５条第５項第１号ハ）の要件に対応しました</a:t>
            </a:r>
          </a:p>
          <a:p>
            <a:pPr marL="180000">
              <a:lnSpc>
                <a:spcPct val="100000"/>
              </a:lnSpc>
            </a:pPr>
            <a:r>
              <a:rPr kumimoji="1" lang="ja-JP" altLang="en-US"/>
              <a:t>これまではリース資産の新規登録から現在に至るまでの異動履歴を参照できる帳票がなかったため、新規機能として追加しました</a:t>
            </a:r>
          </a:p>
          <a:p>
            <a:pPr>
              <a:lnSpc>
                <a:spcPct val="100000"/>
              </a:lnSpc>
            </a:pPr>
            <a:endParaRPr kumimoji="1" lang="en-US" altLang="ja-JP"/>
          </a:p>
          <a:p>
            <a:pPr>
              <a:lnSpc>
                <a:spcPct val="100000"/>
              </a:lnSpc>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a:lnSpc>
                <a:spcPct val="100000"/>
              </a:lnSpc>
            </a:pPr>
            <a:r>
              <a:rPr lang="ja-JP" altLang="en-US"/>
              <a:t>リースデータの各異動履歴を照会することができるようになり、リースデータの検索性が向上しました</a:t>
            </a:r>
            <a:endParaRPr lang="en-US" altLang="ja-JP"/>
          </a:p>
          <a:p>
            <a:pPr>
              <a:lnSpc>
                <a:spcPct val="100000"/>
              </a:lnSpc>
            </a:pPr>
            <a:endParaRPr lang="en-US" altLang="ja-JP"/>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R="0" lvl="0" algn="l" defTabSz="914400" rtl="0" eaLnBrk="1" fontAlgn="auto" latinLnBrk="0" hangingPunct="1">
              <a:lnSpc>
                <a:spcPct val="100000"/>
              </a:lnSpc>
              <a:spcBef>
                <a:spcPts val="0"/>
              </a:spcBef>
              <a:spcAft>
                <a:spcPts val="0"/>
              </a:spcAft>
              <a:buClrTx/>
              <a:buSzTx/>
              <a:tabLst/>
              <a:defRPr/>
            </a:pPr>
            <a:r>
              <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rPr>
              <a:t>2025-06-01</a:t>
            </a:r>
            <a:r>
              <a:rPr kumimoji="1" lang="ja-JP" altLang="en-US" b="1" i="0" u="none" strike="noStrike" kern="1200" cap="none" spc="0" normalizeH="0" baseline="0" noProof="0">
                <a:ln>
                  <a:noFill/>
                </a:ln>
                <a:solidFill>
                  <a:srgbClr val="EE7B48">
                    <a:lumMod val="75000"/>
                  </a:srgbClr>
                </a:solidFill>
                <a:effectLst/>
                <a:uLnTx/>
                <a:uFillTx/>
                <a:latin typeface="メイリオ"/>
                <a:ea typeface="メイリオ"/>
                <a:cs typeface="+mn-cs"/>
              </a:rPr>
              <a:t>版</a:t>
            </a:r>
            <a:r>
              <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rPr>
              <a:t>(Ver.2.8</a:t>
            </a:r>
            <a:r>
              <a:rPr kumimoji="1" lang="ja-JP" altLang="en-US" b="1" i="0" u="none" strike="noStrike" kern="1200" cap="none" spc="0" normalizeH="0" baseline="0" noProof="0">
                <a:ln>
                  <a:noFill/>
                </a:ln>
                <a:solidFill>
                  <a:srgbClr val="EE7B48">
                    <a:lumMod val="75000"/>
                  </a:srgbClr>
                </a:solidFill>
                <a:effectLst/>
                <a:uLnTx/>
                <a:uFillTx/>
                <a:latin typeface="メイリオ"/>
                <a:ea typeface="メイリオ"/>
                <a:cs typeface="+mn-cs"/>
              </a:rPr>
              <a:t>）バージョンアップ後に異動された履歴データより出力対象となります</a:t>
            </a: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R="0" lvl="0" algn="l" defTabSz="914400" rtl="0" eaLnBrk="1" fontAlgn="auto" latinLnBrk="0" hangingPunct="1">
              <a:lnSpc>
                <a:spcPct val="100000"/>
              </a:lnSpc>
              <a:spcBef>
                <a:spcPts val="0"/>
              </a:spcBef>
              <a:spcAft>
                <a:spcPts val="0"/>
              </a:spcAft>
              <a:buClrTx/>
              <a:buSzTx/>
              <a:tabLst/>
              <a:defRPr/>
            </a:pPr>
            <a:r>
              <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rPr>
              <a:t>2025-06-01</a:t>
            </a:r>
            <a:r>
              <a:rPr kumimoji="1" lang="ja-JP" altLang="en-US" b="1" i="0" u="none" strike="noStrike" kern="1200" cap="none" spc="0" normalizeH="0" baseline="0" noProof="0">
                <a:ln>
                  <a:noFill/>
                </a:ln>
                <a:solidFill>
                  <a:srgbClr val="EE7B48">
                    <a:lumMod val="75000"/>
                  </a:srgbClr>
                </a:solidFill>
                <a:effectLst/>
                <a:uLnTx/>
                <a:uFillTx/>
                <a:latin typeface="メイリオ"/>
                <a:ea typeface="メイリオ"/>
                <a:cs typeface="+mn-cs"/>
              </a:rPr>
              <a:t>版</a:t>
            </a:r>
            <a:r>
              <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rPr>
              <a:t>(Ver.2.8</a:t>
            </a:r>
            <a:r>
              <a:rPr kumimoji="1" lang="ja-JP" altLang="en-US" b="1" i="0" u="none" strike="noStrike" kern="1200" cap="none" spc="0" normalizeH="0" baseline="0" noProof="0">
                <a:ln>
                  <a:noFill/>
                </a:ln>
                <a:solidFill>
                  <a:srgbClr val="EE7B48">
                    <a:lumMod val="75000"/>
                  </a:srgbClr>
                </a:solidFill>
                <a:effectLst/>
                <a:uLnTx/>
                <a:uFillTx/>
                <a:latin typeface="メイリオ"/>
                <a:ea typeface="メイリオ"/>
                <a:cs typeface="+mn-cs"/>
              </a:rPr>
              <a:t>）バージョンアップ前のデータは参照できません</a:t>
            </a: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a:lnSpc>
                <a:spcPct val="100000"/>
              </a:lnSpc>
            </a:pPr>
            <a:endParaRPr lang="en-US" altLang="ja-JP"/>
          </a:p>
        </p:txBody>
      </p:sp>
      <p:sp>
        <p:nvSpPr>
          <p:cNvPr id="4" name="タイトル 3">
            <a:extLst>
              <a:ext uri="{FF2B5EF4-FFF2-40B4-BE49-F238E27FC236}">
                <a16:creationId xmlns:a16="http://schemas.microsoft.com/office/drawing/2014/main" id="{7659021A-408A-1AEA-6C4B-7FE0370E133B}"/>
              </a:ext>
            </a:extLst>
          </p:cNvPr>
          <p:cNvSpPr>
            <a:spLocks noGrp="1"/>
          </p:cNvSpPr>
          <p:nvPr>
            <p:ph type="title"/>
          </p:nvPr>
        </p:nvSpPr>
        <p:spPr>
          <a:xfrm>
            <a:off x="358775" y="267494"/>
            <a:ext cx="7093545" cy="900100"/>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②リース物件異動照会</a:t>
            </a:r>
            <a:endParaRPr kumimoji="1" lang="ja-JP" altLang="en-US" sz="1600"/>
          </a:p>
        </p:txBody>
      </p:sp>
      <p:sp>
        <p:nvSpPr>
          <p:cNvPr id="5" name="フッター プレースホルダー 4">
            <a:extLst>
              <a:ext uri="{FF2B5EF4-FFF2-40B4-BE49-F238E27FC236}">
                <a16:creationId xmlns:a16="http://schemas.microsoft.com/office/drawing/2014/main" id="{99477339-F25F-60CF-8DC3-0AD19D800B1E}"/>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角丸四角形 8">
            <a:extLst>
              <a:ext uri="{FF2B5EF4-FFF2-40B4-BE49-F238E27FC236}">
                <a16:creationId xmlns:a16="http://schemas.microsoft.com/office/drawing/2014/main" id="{CD48791F-B99D-73DF-1200-90FC12CA545B}"/>
              </a:ext>
            </a:extLst>
          </p:cNvPr>
          <p:cNvSpPr/>
          <p:nvPr/>
        </p:nvSpPr>
        <p:spPr>
          <a:xfrm>
            <a:off x="358774" y="2695313"/>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Tree>
    <p:extLst>
      <p:ext uri="{BB962C8B-B14F-4D97-AF65-F5344CB8AC3E}">
        <p14:creationId xmlns:p14="http://schemas.microsoft.com/office/powerpoint/2010/main" val="32690779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6D86-7784-9D13-6D6D-2860FD8F688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A6DC78E-FF6A-73AB-DB78-A2340194F117}"/>
              </a:ext>
            </a:extLst>
          </p:cNvPr>
          <p:cNvSpPr>
            <a:spLocks noGrp="1"/>
          </p:cNvSpPr>
          <p:nvPr>
            <p:ph type="sldNum" sz="quarter" idx="12"/>
          </p:nvPr>
        </p:nvSpPr>
        <p:spPr/>
        <p:txBody>
          <a:bodyPr/>
          <a:lstStyle/>
          <a:p>
            <a:fld id="{78AE49ED-73EF-499C-8307-28EB0E7CF529}" type="slidenum">
              <a:rPr kumimoji="1" lang="ja-JP" altLang="en-US" smtClean="0"/>
              <a:t>139</a:t>
            </a:fld>
            <a:endParaRPr kumimoji="1" lang="ja-JP" altLang="en-US"/>
          </a:p>
        </p:txBody>
      </p:sp>
      <p:sp>
        <p:nvSpPr>
          <p:cNvPr id="3" name="テキスト プレースホルダー 2">
            <a:extLst>
              <a:ext uri="{FF2B5EF4-FFF2-40B4-BE49-F238E27FC236}">
                <a16:creationId xmlns:a16="http://schemas.microsoft.com/office/drawing/2014/main" id="{CB525585-3E02-EB9F-6EC6-7B1038FA642E}"/>
              </a:ext>
            </a:extLst>
          </p:cNvPr>
          <p:cNvSpPr>
            <a:spLocks noGrp="1"/>
          </p:cNvSpPr>
          <p:nvPr>
            <p:ph type="body" sz="quarter" idx="14"/>
          </p:nvPr>
        </p:nvSpPr>
        <p:spPr>
          <a:xfrm>
            <a:off x="539552" y="1224000"/>
            <a:ext cx="5544616" cy="1456868"/>
          </a:xfrm>
        </p:spPr>
        <p:txBody>
          <a:bodyPr/>
          <a:lstStyle/>
          <a:p>
            <a:r>
              <a:rPr lang="ja-JP" altLang="en-US" sz="1000" b="1" u="sng"/>
              <a:t>リース物件異動照会</a:t>
            </a:r>
            <a:r>
              <a:rPr kumimoji="1" lang="zh-CN" altLang="en-US" sz="1000" b="1" u="sng"/>
              <a:t>（</a:t>
            </a:r>
            <a:r>
              <a:rPr kumimoji="1" lang="ja-JP" altLang="en-US" sz="1000" b="1" u="sng"/>
              <a:t>抽出条件</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62645F88-DC22-DCD6-3EC9-AFCD32EE2F89}"/>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lang="ja-JP" altLang="en-US" sz="1600">
                <a:solidFill>
                  <a:srgbClr val="008CCF"/>
                </a:solidFill>
                <a:latin typeface="メイリオ"/>
                <a:ea typeface="メイリオ"/>
              </a:rPr>
              <a:t>②</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リース物件異動照会</a:t>
            </a:r>
            <a:endParaRPr kumimoji="1" lang="ja-JP" altLang="en-US" sz="1600"/>
          </a:p>
        </p:txBody>
      </p:sp>
      <p:sp>
        <p:nvSpPr>
          <p:cNvPr id="5" name="フッター プレースホルダー 4">
            <a:extLst>
              <a:ext uri="{FF2B5EF4-FFF2-40B4-BE49-F238E27FC236}">
                <a16:creationId xmlns:a16="http://schemas.microsoft.com/office/drawing/2014/main" id="{D11A83FC-4C5D-2D1D-0848-261441F4E65E}"/>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1" name="グループ化 10">
            <a:extLst>
              <a:ext uri="{FF2B5EF4-FFF2-40B4-BE49-F238E27FC236}">
                <a16:creationId xmlns:a16="http://schemas.microsoft.com/office/drawing/2014/main" id="{889C6C3D-954C-8C08-9069-8AA54ACA1A72}"/>
              </a:ext>
            </a:extLst>
          </p:cNvPr>
          <p:cNvGrpSpPr/>
          <p:nvPr/>
        </p:nvGrpSpPr>
        <p:grpSpPr>
          <a:xfrm>
            <a:off x="539551" y="1440000"/>
            <a:ext cx="6242400" cy="3363912"/>
            <a:chOff x="539551" y="1440000"/>
            <a:chExt cx="6242400" cy="3363912"/>
          </a:xfrm>
        </p:grpSpPr>
        <p:pic>
          <p:nvPicPr>
            <p:cNvPr id="7" name="図 6">
              <a:extLst>
                <a:ext uri="{FF2B5EF4-FFF2-40B4-BE49-F238E27FC236}">
                  <a16:creationId xmlns:a16="http://schemas.microsoft.com/office/drawing/2014/main" id="{AF741012-4E51-994D-04FE-6DF2E2F9904A}"/>
                </a:ext>
              </a:extLst>
            </p:cNvPr>
            <p:cNvPicPr>
              <a:picLocks noChangeAspect="1"/>
            </p:cNvPicPr>
            <p:nvPr/>
          </p:nvPicPr>
          <p:blipFill>
            <a:blip r:embed="rId3"/>
            <a:stretch>
              <a:fillRect/>
            </a:stretch>
          </p:blipFill>
          <p:spPr>
            <a:xfrm>
              <a:off x="539551" y="1444127"/>
              <a:ext cx="6242400" cy="3359785"/>
            </a:xfrm>
            <a:prstGeom prst="rect">
              <a:avLst/>
            </a:prstGeom>
            <a:ln>
              <a:solidFill>
                <a:schemeClr val="tx2"/>
              </a:solidFill>
            </a:ln>
          </p:spPr>
        </p:pic>
        <p:sp>
          <p:nvSpPr>
            <p:cNvPr id="6" name="正方形/長方形 5">
              <a:extLst>
                <a:ext uri="{FF2B5EF4-FFF2-40B4-BE49-F238E27FC236}">
                  <a16:creationId xmlns:a16="http://schemas.microsoft.com/office/drawing/2014/main" id="{299100D5-5A7D-5780-A010-07FF950F6B9B}"/>
                </a:ext>
              </a:extLst>
            </p:cNvPr>
            <p:cNvSpPr/>
            <p:nvPr/>
          </p:nvSpPr>
          <p:spPr>
            <a:xfrm>
              <a:off x="5904148" y="1527634"/>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8" name="正方形/長方形 7">
              <a:extLst>
                <a:ext uri="{FF2B5EF4-FFF2-40B4-BE49-F238E27FC236}">
                  <a16:creationId xmlns:a16="http://schemas.microsoft.com/office/drawing/2014/main" id="{A0071266-6CA1-FA56-A325-8E8B5402649C}"/>
                </a:ext>
              </a:extLst>
            </p:cNvPr>
            <p:cNvSpPr/>
            <p:nvPr/>
          </p:nvSpPr>
          <p:spPr>
            <a:xfrm>
              <a:off x="720000" y="1440000"/>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
        <p:nvSpPr>
          <p:cNvPr id="9" name="吹き出し: 折線 8">
            <a:extLst>
              <a:ext uri="{FF2B5EF4-FFF2-40B4-BE49-F238E27FC236}">
                <a16:creationId xmlns:a16="http://schemas.microsoft.com/office/drawing/2014/main" id="{75EC3B5B-AD26-F4B8-91F9-23461D0A0820}"/>
              </a:ext>
            </a:extLst>
          </p:cNvPr>
          <p:cNvSpPr/>
          <p:nvPr/>
        </p:nvSpPr>
        <p:spPr>
          <a:xfrm>
            <a:off x="5364088" y="1681874"/>
            <a:ext cx="2350344" cy="675278"/>
          </a:xfrm>
          <a:prstGeom prst="borderCallout2">
            <a:avLst>
              <a:gd name="adj1" fmla="val 18750"/>
              <a:gd name="adj2" fmla="val -8333"/>
              <a:gd name="adj3" fmla="val 18750"/>
              <a:gd name="adj4" fmla="val -16667"/>
              <a:gd name="adj5" fmla="val 63546"/>
              <a:gd name="adj6" fmla="val -3496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任意の異動種類を指定して、リースの異動データを照会します</a:t>
            </a:r>
          </a:p>
        </p:txBody>
      </p:sp>
      <p:pic>
        <p:nvPicPr>
          <p:cNvPr id="13" name="図 12">
            <a:extLst>
              <a:ext uri="{FF2B5EF4-FFF2-40B4-BE49-F238E27FC236}">
                <a16:creationId xmlns:a16="http://schemas.microsoft.com/office/drawing/2014/main" id="{7BDCA6BF-48AD-A71B-F4C0-202FBFEF8A7A}"/>
              </a:ext>
            </a:extLst>
          </p:cNvPr>
          <p:cNvPicPr>
            <a:picLocks noChangeAspect="1"/>
          </p:cNvPicPr>
          <p:nvPr/>
        </p:nvPicPr>
        <p:blipFill>
          <a:blip r:embed="rId4"/>
          <a:stretch>
            <a:fillRect/>
          </a:stretch>
        </p:blipFill>
        <p:spPr>
          <a:xfrm>
            <a:off x="606665" y="1737091"/>
            <a:ext cx="3965335" cy="700185"/>
          </a:xfrm>
          <a:prstGeom prst="rect">
            <a:avLst/>
          </a:prstGeom>
          <a:ln w="25400">
            <a:solidFill>
              <a:srgbClr val="FF0000"/>
            </a:solidFill>
          </a:ln>
        </p:spPr>
      </p:pic>
    </p:spTree>
    <p:extLst>
      <p:ext uri="{BB962C8B-B14F-4D97-AF65-F5344CB8AC3E}">
        <p14:creationId xmlns:p14="http://schemas.microsoft.com/office/powerpoint/2010/main" val="158586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14</a:t>
            </a:fld>
            <a:endParaRPr kumimoji="1" lang="ja-JP" altLang="en-US" dirty="0"/>
          </a:p>
        </p:txBody>
      </p:sp>
      <p:sp>
        <p:nvSpPr>
          <p:cNvPr id="4" name="タイトル 3"/>
          <p:cNvSpPr>
            <a:spLocks noGrp="1"/>
          </p:cNvSpPr>
          <p:nvPr>
            <p:ph type="title"/>
          </p:nvPr>
        </p:nvSpPr>
        <p:spPr>
          <a:xfrm>
            <a:off x="358775" y="267494"/>
            <a:ext cx="8281677"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②連続承認</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grpSp>
        <p:nvGrpSpPr>
          <p:cNvPr id="6" name="グループ化 5">
            <a:extLst>
              <a:ext uri="{FF2B5EF4-FFF2-40B4-BE49-F238E27FC236}">
                <a16:creationId xmlns:a16="http://schemas.microsoft.com/office/drawing/2014/main" id="{7FB085E6-113D-3C64-1CE9-9B7EA83A36A0}"/>
              </a:ext>
            </a:extLst>
          </p:cNvPr>
          <p:cNvGrpSpPr/>
          <p:nvPr/>
        </p:nvGrpSpPr>
        <p:grpSpPr>
          <a:xfrm>
            <a:off x="604223" y="1239602"/>
            <a:ext cx="6624710" cy="3384376"/>
            <a:chOff x="358775" y="1111349"/>
            <a:chExt cx="6624710" cy="3384376"/>
          </a:xfrm>
        </p:grpSpPr>
        <p:pic>
          <p:nvPicPr>
            <p:cNvPr id="9" name="図 8">
              <a:extLst>
                <a:ext uri="{FF2B5EF4-FFF2-40B4-BE49-F238E27FC236}">
                  <a16:creationId xmlns:a16="http://schemas.microsoft.com/office/drawing/2014/main" id="{2900E52B-CFD3-73B1-8358-0230A2524617}"/>
                </a:ext>
              </a:extLst>
            </p:cNvPr>
            <p:cNvPicPr>
              <a:picLocks noChangeAspect="1"/>
            </p:cNvPicPr>
            <p:nvPr/>
          </p:nvPicPr>
          <p:blipFill rotWithShape="1">
            <a:blip r:embed="rId3"/>
            <a:srcRect t="1" b="18234"/>
            <a:stretch/>
          </p:blipFill>
          <p:spPr>
            <a:xfrm>
              <a:off x="358775" y="1111349"/>
              <a:ext cx="6624710" cy="3384376"/>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38940C65-0B59-B058-5A89-7CAC9100E5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4" y="1124693"/>
              <a:ext cx="2670876" cy="87732"/>
            </a:xfrm>
            <a:prstGeom prst="rect">
              <a:avLst/>
            </a:prstGeom>
          </p:spPr>
        </p:pic>
      </p:grpSp>
      <p:sp>
        <p:nvSpPr>
          <p:cNvPr id="17" name="正方形/長方形 16">
            <a:extLst>
              <a:ext uri="{FF2B5EF4-FFF2-40B4-BE49-F238E27FC236}">
                <a16:creationId xmlns:a16="http://schemas.microsoft.com/office/drawing/2014/main" id="{8D47A1FC-CD9B-A4E2-903F-3125FD9066DE}"/>
              </a:ext>
            </a:extLst>
          </p:cNvPr>
          <p:cNvSpPr/>
          <p:nvPr/>
        </p:nvSpPr>
        <p:spPr>
          <a:xfrm>
            <a:off x="971600" y="1531007"/>
            <a:ext cx="4554740" cy="23092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3" name="線吹き出し 2 (枠付き) 7">
            <a:extLst>
              <a:ext uri="{FF2B5EF4-FFF2-40B4-BE49-F238E27FC236}">
                <a16:creationId xmlns:a16="http://schemas.microsoft.com/office/drawing/2014/main" id="{A301ECC5-6F72-2ED4-1CE2-F097C1231174}"/>
              </a:ext>
            </a:extLst>
          </p:cNvPr>
          <p:cNvSpPr/>
          <p:nvPr/>
        </p:nvSpPr>
        <p:spPr>
          <a:xfrm>
            <a:off x="6084756" y="1972242"/>
            <a:ext cx="2682064" cy="963101"/>
          </a:xfrm>
          <a:prstGeom prst="borderCallout2">
            <a:avLst>
              <a:gd name="adj1" fmla="val 18750"/>
              <a:gd name="adj2" fmla="val -8333"/>
              <a:gd name="adj3" fmla="val 17959"/>
              <a:gd name="adj4" fmla="val -40532"/>
              <a:gd name="adj5" fmla="val -19464"/>
              <a:gd name="adj6" fmla="val -4101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「処理対象伝票」で</a:t>
            </a:r>
            <a:endParaRPr kumimoji="1" lang="en-US" altLang="ja-JP" sz="1200" dirty="0"/>
          </a:p>
          <a:p>
            <a:r>
              <a:rPr kumimoji="1" lang="ja-JP" altLang="en-US" sz="1200" dirty="0"/>
              <a:t>連続承認を行う伝票数を表示します</a:t>
            </a:r>
            <a:endParaRPr kumimoji="1" lang="en-US" altLang="ja-JP" sz="1200" dirty="0"/>
          </a:p>
          <a:p>
            <a:r>
              <a:rPr lang="ja-JP" altLang="en-US" sz="1200" dirty="0"/>
              <a:t>「承認」、「差戻」、「未処理」の</a:t>
            </a:r>
            <a:endParaRPr lang="en-US" altLang="ja-JP" sz="1200" dirty="0"/>
          </a:p>
          <a:p>
            <a:r>
              <a:rPr kumimoji="1" lang="ja-JP" altLang="en-US" sz="1200" dirty="0"/>
              <a:t>各伝票の状態を表示します</a:t>
            </a:r>
          </a:p>
        </p:txBody>
      </p:sp>
      <p:sp>
        <p:nvSpPr>
          <p:cNvPr id="8" name="テキスト プレースホルダー 7">
            <a:extLst>
              <a:ext uri="{FF2B5EF4-FFF2-40B4-BE49-F238E27FC236}">
                <a16:creationId xmlns:a16="http://schemas.microsoft.com/office/drawing/2014/main" id="{D6E39C65-0960-293A-F807-151B996A8AFC}"/>
              </a:ext>
            </a:extLst>
          </p:cNvPr>
          <p:cNvSpPr txBox="1">
            <a:spLocks/>
          </p:cNvSpPr>
          <p:nvPr/>
        </p:nvSpPr>
        <p:spPr>
          <a:xfrm>
            <a:off x="359532" y="933812"/>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連続承認画面</a:t>
            </a:r>
          </a:p>
        </p:txBody>
      </p:sp>
      <p:pic>
        <p:nvPicPr>
          <p:cNvPr id="10" name="図 9">
            <a:extLst>
              <a:ext uri="{FF2B5EF4-FFF2-40B4-BE49-F238E27FC236}">
                <a16:creationId xmlns:a16="http://schemas.microsoft.com/office/drawing/2014/main" id="{68EEB3BE-1D61-12E3-B59D-D7C7F77876FA}"/>
              </a:ext>
            </a:extLst>
          </p:cNvPr>
          <p:cNvPicPr>
            <a:picLocks noChangeAspect="1"/>
          </p:cNvPicPr>
          <p:nvPr/>
        </p:nvPicPr>
        <p:blipFill rotWithShape="1">
          <a:blip r:embed="rId5"/>
          <a:srcRect t="2" b="-14607"/>
          <a:stretch/>
        </p:blipFill>
        <p:spPr>
          <a:xfrm rot="10800000" flipV="1">
            <a:off x="5832140" y="1383618"/>
            <a:ext cx="720080" cy="108012"/>
          </a:xfrm>
          <a:prstGeom prst="rect">
            <a:avLst/>
          </a:prstGeom>
        </p:spPr>
      </p:pic>
    </p:spTree>
    <p:extLst>
      <p:ext uri="{BB962C8B-B14F-4D97-AF65-F5344CB8AC3E}">
        <p14:creationId xmlns:p14="http://schemas.microsoft.com/office/powerpoint/2010/main" val="5353838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D0B63-154C-0C2C-AA26-59250459410D}"/>
            </a:ext>
          </a:extLst>
        </p:cNvPr>
        <p:cNvGrpSpPr/>
        <p:nvPr/>
      </p:nvGrpSpPr>
      <p:grpSpPr>
        <a:xfrm>
          <a:off x="0" y="0"/>
          <a:ext cx="0" cy="0"/>
          <a:chOff x="0" y="0"/>
          <a:chExt cx="0" cy="0"/>
        </a:xfrm>
      </p:grpSpPr>
      <p:pic>
        <p:nvPicPr>
          <p:cNvPr id="22" name="図 21">
            <a:extLst>
              <a:ext uri="{FF2B5EF4-FFF2-40B4-BE49-F238E27FC236}">
                <a16:creationId xmlns:a16="http://schemas.microsoft.com/office/drawing/2014/main" id="{C267526E-DD3E-199E-FFA7-51383B2F908E}"/>
              </a:ext>
            </a:extLst>
          </p:cNvPr>
          <p:cNvPicPr preferRelativeResize="0">
            <a:picLocks/>
          </p:cNvPicPr>
          <p:nvPr/>
        </p:nvPicPr>
        <p:blipFill>
          <a:blip r:embed="rId3"/>
          <a:stretch>
            <a:fillRect/>
          </a:stretch>
        </p:blipFill>
        <p:spPr>
          <a:xfrm>
            <a:off x="5184000" y="2967794"/>
            <a:ext cx="3308400" cy="1785600"/>
          </a:xfrm>
          <a:prstGeom prst="rect">
            <a:avLst/>
          </a:prstGeom>
        </p:spPr>
      </p:pic>
      <p:sp>
        <p:nvSpPr>
          <p:cNvPr id="2" name="スライド番号プレースホルダー 1">
            <a:extLst>
              <a:ext uri="{FF2B5EF4-FFF2-40B4-BE49-F238E27FC236}">
                <a16:creationId xmlns:a16="http://schemas.microsoft.com/office/drawing/2014/main" id="{A427A17B-F41E-9E05-48F9-DD7A0EA6DD7F}"/>
              </a:ext>
            </a:extLst>
          </p:cNvPr>
          <p:cNvSpPr>
            <a:spLocks noGrp="1"/>
          </p:cNvSpPr>
          <p:nvPr>
            <p:ph type="sldNum" sz="quarter" idx="12"/>
          </p:nvPr>
        </p:nvSpPr>
        <p:spPr/>
        <p:txBody>
          <a:bodyPr/>
          <a:lstStyle/>
          <a:p>
            <a:fld id="{78AE49ED-73EF-499C-8307-28EB0E7CF529}" type="slidenum">
              <a:rPr kumimoji="1" lang="ja-JP" altLang="en-US" smtClean="0"/>
              <a:t>140</a:t>
            </a:fld>
            <a:endParaRPr kumimoji="1" lang="ja-JP" altLang="en-US"/>
          </a:p>
        </p:txBody>
      </p:sp>
      <p:sp>
        <p:nvSpPr>
          <p:cNvPr id="3" name="テキスト プレースホルダー 2">
            <a:extLst>
              <a:ext uri="{FF2B5EF4-FFF2-40B4-BE49-F238E27FC236}">
                <a16:creationId xmlns:a16="http://schemas.microsoft.com/office/drawing/2014/main" id="{3AEF485C-7A67-02B8-CCA7-F98280C5D2ED}"/>
              </a:ext>
            </a:extLst>
          </p:cNvPr>
          <p:cNvSpPr>
            <a:spLocks noGrp="1"/>
          </p:cNvSpPr>
          <p:nvPr>
            <p:ph type="body" sz="quarter" idx="14"/>
          </p:nvPr>
        </p:nvSpPr>
        <p:spPr>
          <a:xfrm>
            <a:off x="540000" y="1224000"/>
            <a:ext cx="4645273" cy="1458000"/>
          </a:xfrm>
        </p:spPr>
        <p:txBody>
          <a:bodyPr/>
          <a:lstStyle/>
          <a:p>
            <a:r>
              <a:rPr lang="ja-JP" altLang="en-US" sz="1000" b="1" u="sng"/>
              <a:t>リース物件異動照会（検索結果）</a:t>
            </a:r>
            <a:endParaRPr kumimoji="1" lang="ja-JP" altLang="en-US" sz="1000" b="1" u="sng"/>
          </a:p>
        </p:txBody>
      </p:sp>
      <p:sp>
        <p:nvSpPr>
          <p:cNvPr id="4" name="タイトル 3">
            <a:extLst>
              <a:ext uri="{FF2B5EF4-FFF2-40B4-BE49-F238E27FC236}">
                <a16:creationId xmlns:a16="http://schemas.microsoft.com/office/drawing/2014/main" id="{859EEFB3-DD4D-CA23-ABAE-3B7682298E37}"/>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lang="ja-JP" altLang="en-US" sz="1600">
                <a:solidFill>
                  <a:srgbClr val="008CCF"/>
                </a:solidFill>
                <a:latin typeface="メイリオ"/>
                <a:ea typeface="メイリオ"/>
              </a:rPr>
              <a:t>②</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リース物件異動照会</a:t>
            </a:r>
            <a:endParaRPr kumimoji="1" lang="ja-JP" altLang="en-US" sz="1600"/>
          </a:p>
        </p:txBody>
      </p:sp>
      <p:sp>
        <p:nvSpPr>
          <p:cNvPr id="5" name="フッター プレースホルダー 4">
            <a:extLst>
              <a:ext uri="{FF2B5EF4-FFF2-40B4-BE49-F238E27FC236}">
                <a16:creationId xmlns:a16="http://schemas.microsoft.com/office/drawing/2014/main" id="{59413F9C-17BA-267C-A11C-679BF4C01F0C}"/>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12" name="テキスト ボックス 34">
            <a:extLst>
              <a:ext uri="{FF2B5EF4-FFF2-40B4-BE49-F238E27FC236}">
                <a16:creationId xmlns:a16="http://schemas.microsoft.com/office/drawing/2014/main" id="{415BBE0F-FB95-2CC3-8AAD-FD0A1253FD3B}"/>
              </a:ext>
            </a:extLst>
          </p:cNvPr>
          <p:cNvSpPr txBox="1"/>
          <p:nvPr/>
        </p:nvSpPr>
        <p:spPr>
          <a:xfrm>
            <a:off x="5079064" y="744926"/>
            <a:ext cx="3663845" cy="24622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00" b="1" u="sng"/>
              <a:t>リース資産異動入力（照会のみ）</a:t>
            </a:r>
            <a:endParaRPr lang="ja-JP" altLang="en-US" sz="800"/>
          </a:p>
        </p:txBody>
      </p:sp>
      <p:sp>
        <p:nvSpPr>
          <p:cNvPr id="17" name="テキスト ボックス 16">
            <a:extLst>
              <a:ext uri="{FF2B5EF4-FFF2-40B4-BE49-F238E27FC236}">
                <a16:creationId xmlns:a16="http://schemas.microsoft.com/office/drawing/2014/main" id="{C54DBD38-D4CF-0BDA-9932-F9D5D0591152}"/>
              </a:ext>
            </a:extLst>
          </p:cNvPr>
          <p:cNvSpPr txBox="1"/>
          <p:nvPr/>
        </p:nvSpPr>
        <p:spPr>
          <a:xfrm>
            <a:off x="5074542" y="2766635"/>
            <a:ext cx="3349458" cy="230832"/>
          </a:xfrm>
          <a:prstGeom prst="rect">
            <a:avLst/>
          </a:prstGeom>
          <a:noFill/>
        </p:spPr>
        <p:txBody>
          <a:bodyPr wrap="square" rtlCol="0">
            <a:spAutoFit/>
          </a:bodyPr>
          <a:lstStyle/>
          <a:p>
            <a:r>
              <a:rPr kumimoji="1" lang="en-US" altLang="ja-JP" sz="900"/>
              <a:t>※</a:t>
            </a:r>
            <a:r>
              <a:rPr kumimoji="1" lang="ja-JP" altLang="en-US" sz="900"/>
              <a:t>異動種類：変更の場合</a:t>
            </a:r>
            <a:r>
              <a:rPr lang="ja-JP" altLang="en-US" sz="900"/>
              <a:t>は</a:t>
            </a:r>
            <a:r>
              <a:rPr kumimoji="1" lang="ja-JP" altLang="en-US" sz="900"/>
              <a:t>専用の詳細表示画面へ遷移</a:t>
            </a:r>
          </a:p>
        </p:txBody>
      </p:sp>
      <p:sp>
        <p:nvSpPr>
          <p:cNvPr id="20" name="正方形/長方形 19">
            <a:extLst>
              <a:ext uri="{FF2B5EF4-FFF2-40B4-BE49-F238E27FC236}">
                <a16:creationId xmlns:a16="http://schemas.microsoft.com/office/drawing/2014/main" id="{92DD5AD5-1E68-A974-2E7A-2E96EE60382A}"/>
              </a:ext>
            </a:extLst>
          </p:cNvPr>
          <p:cNvSpPr/>
          <p:nvPr/>
        </p:nvSpPr>
        <p:spPr>
          <a:xfrm>
            <a:off x="5293272" y="974012"/>
            <a:ext cx="430856" cy="514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nvGrpSpPr>
          <p:cNvPr id="26" name="グループ化 25">
            <a:extLst>
              <a:ext uri="{FF2B5EF4-FFF2-40B4-BE49-F238E27FC236}">
                <a16:creationId xmlns:a16="http://schemas.microsoft.com/office/drawing/2014/main" id="{444FB8D3-7FD3-76D6-81E4-A2716DC7D506}"/>
              </a:ext>
            </a:extLst>
          </p:cNvPr>
          <p:cNvGrpSpPr/>
          <p:nvPr/>
        </p:nvGrpSpPr>
        <p:grpSpPr>
          <a:xfrm>
            <a:off x="530898" y="757671"/>
            <a:ext cx="7965101" cy="4057033"/>
            <a:chOff x="530898" y="757671"/>
            <a:chExt cx="7965101" cy="4057033"/>
          </a:xfrm>
        </p:grpSpPr>
        <p:pic>
          <p:nvPicPr>
            <p:cNvPr id="6" name="図 5">
              <a:extLst>
                <a:ext uri="{FF2B5EF4-FFF2-40B4-BE49-F238E27FC236}">
                  <a16:creationId xmlns:a16="http://schemas.microsoft.com/office/drawing/2014/main" id="{9A83F360-CC6B-4A3C-56EB-5E2974ACA9C7}"/>
                </a:ext>
              </a:extLst>
            </p:cNvPr>
            <p:cNvPicPr>
              <a:picLocks noChangeAspect="1"/>
            </p:cNvPicPr>
            <p:nvPr/>
          </p:nvPicPr>
          <p:blipFill>
            <a:blip r:embed="rId4"/>
            <a:srcRect l="43355" r="-1" b="69497"/>
            <a:stretch/>
          </p:blipFill>
          <p:spPr>
            <a:xfrm>
              <a:off x="540000" y="1440001"/>
              <a:ext cx="4032012" cy="1173138"/>
            </a:xfrm>
            <a:prstGeom prst="rect">
              <a:avLst/>
            </a:prstGeom>
            <a:ln>
              <a:solidFill>
                <a:schemeClr val="tx2"/>
              </a:solidFill>
            </a:ln>
          </p:spPr>
        </p:pic>
        <p:sp>
          <p:nvSpPr>
            <p:cNvPr id="8" name="正方形/長方形 7">
              <a:extLst>
                <a:ext uri="{FF2B5EF4-FFF2-40B4-BE49-F238E27FC236}">
                  <a16:creationId xmlns:a16="http://schemas.microsoft.com/office/drawing/2014/main" id="{CFFE2BF6-4626-3F5A-1BBC-FBBEFCE7A67C}"/>
                </a:ext>
              </a:extLst>
            </p:cNvPr>
            <p:cNvSpPr/>
            <p:nvPr/>
          </p:nvSpPr>
          <p:spPr>
            <a:xfrm>
              <a:off x="3676000" y="1886143"/>
              <a:ext cx="381105" cy="1681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685800">
                <a:defRPr/>
              </a:pPr>
              <a:endParaRPr lang="ja-JP" altLang="en-US" sz="1350">
                <a:solidFill>
                  <a:prstClr val="white"/>
                </a:solidFill>
                <a:latin typeface="メイリオ"/>
                <a:ea typeface="メイリオ"/>
              </a:endParaRPr>
            </a:p>
          </p:txBody>
        </p:sp>
        <p:sp>
          <p:nvSpPr>
            <p:cNvPr id="9" name="正方形/長方形 8">
              <a:extLst>
                <a:ext uri="{FF2B5EF4-FFF2-40B4-BE49-F238E27FC236}">
                  <a16:creationId xmlns:a16="http://schemas.microsoft.com/office/drawing/2014/main" id="{930CAAA0-D6F2-CCCF-BA6E-D8E00F15E11A}"/>
                </a:ext>
              </a:extLst>
            </p:cNvPr>
            <p:cNvSpPr/>
            <p:nvPr/>
          </p:nvSpPr>
          <p:spPr>
            <a:xfrm>
              <a:off x="530898" y="2062666"/>
              <a:ext cx="3131912" cy="15708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685800">
                <a:defRPr/>
              </a:pPr>
              <a:endParaRPr lang="ja-JP" altLang="en-US" sz="1350">
                <a:solidFill>
                  <a:prstClr val="white"/>
                </a:solidFill>
                <a:latin typeface="メイリオ"/>
                <a:ea typeface="メイリオ"/>
              </a:endParaRPr>
            </a:p>
          </p:txBody>
        </p:sp>
        <p:sp>
          <p:nvSpPr>
            <p:cNvPr id="10" name="矢印: 上向き折線 9">
              <a:extLst>
                <a:ext uri="{FF2B5EF4-FFF2-40B4-BE49-F238E27FC236}">
                  <a16:creationId xmlns:a16="http://schemas.microsoft.com/office/drawing/2014/main" id="{B32ED1EA-D99E-27CB-778A-20286F3118CE}"/>
                </a:ext>
              </a:extLst>
            </p:cNvPr>
            <p:cNvSpPr/>
            <p:nvPr/>
          </p:nvSpPr>
          <p:spPr>
            <a:xfrm rot="5400000">
              <a:off x="3863098" y="2007301"/>
              <a:ext cx="949316" cy="1043681"/>
            </a:xfrm>
            <a:prstGeom prst="bentUpArrow">
              <a:avLst>
                <a:gd name="adj1" fmla="val 10634"/>
                <a:gd name="adj2" fmla="val 13554"/>
                <a:gd name="adj3" fmla="val 22282"/>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200">
                <a:solidFill>
                  <a:schemeClr val="tx2"/>
                </a:solidFill>
              </a:endParaRPr>
            </a:p>
          </p:txBody>
        </p:sp>
        <p:sp>
          <p:nvSpPr>
            <p:cNvPr id="11" name="矢印: 上向き折線 10">
              <a:extLst>
                <a:ext uri="{FF2B5EF4-FFF2-40B4-BE49-F238E27FC236}">
                  <a16:creationId xmlns:a16="http://schemas.microsoft.com/office/drawing/2014/main" id="{BF3B4E23-1073-F537-8936-C9ACEC14AAFD}"/>
                </a:ext>
              </a:extLst>
            </p:cNvPr>
            <p:cNvSpPr/>
            <p:nvPr/>
          </p:nvSpPr>
          <p:spPr>
            <a:xfrm rot="5400000">
              <a:off x="2686763" y="1263589"/>
              <a:ext cx="1213754" cy="3131912"/>
            </a:xfrm>
            <a:prstGeom prst="bentUpArrow">
              <a:avLst>
                <a:gd name="adj1" fmla="val 10664"/>
                <a:gd name="adj2" fmla="val 10057"/>
                <a:gd name="adj3" fmla="val 16475"/>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endParaRPr kumimoji="1" lang="ja-JP" altLang="en-US" sz="1200">
                <a:solidFill>
                  <a:schemeClr val="tx2"/>
                </a:solidFill>
              </a:endParaRPr>
            </a:p>
          </p:txBody>
        </p:sp>
        <p:pic>
          <p:nvPicPr>
            <p:cNvPr id="13" name="図 12">
              <a:extLst>
                <a:ext uri="{FF2B5EF4-FFF2-40B4-BE49-F238E27FC236}">
                  <a16:creationId xmlns:a16="http://schemas.microsoft.com/office/drawing/2014/main" id="{9F53C1CB-F087-46D1-AFD6-C99AD31F0F05}"/>
                </a:ext>
              </a:extLst>
            </p:cNvPr>
            <p:cNvPicPr>
              <a:picLocks noChangeAspect="1"/>
            </p:cNvPicPr>
            <p:nvPr/>
          </p:nvPicPr>
          <p:blipFill>
            <a:blip r:embed="rId5"/>
            <a:stretch>
              <a:fillRect/>
            </a:stretch>
          </p:blipFill>
          <p:spPr>
            <a:xfrm>
              <a:off x="5185154" y="968481"/>
              <a:ext cx="3310845" cy="1690015"/>
            </a:xfrm>
            <a:prstGeom prst="rect">
              <a:avLst/>
            </a:prstGeom>
            <a:ln>
              <a:solidFill>
                <a:schemeClr val="tx2"/>
              </a:solidFill>
            </a:ln>
          </p:spPr>
        </p:pic>
        <p:sp>
          <p:nvSpPr>
            <p:cNvPr id="18" name="角丸四角形吹き出し 11">
              <a:extLst>
                <a:ext uri="{FF2B5EF4-FFF2-40B4-BE49-F238E27FC236}">
                  <a16:creationId xmlns:a16="http://schemas.microsoft.com/office/drawing/2014/main" id="{832280E2-9E9B-6DCA-C1C1-8AE605FE0344}"/>
                </a:ext>
              </a:extLst>
            </p:cNvPr>
            <p:cNvSpPr/>
            <p:nvPr/>
          </p:nvSpPr>
          <p:spPr>
            <a:xfrm>
              <a:off x="1415517" y="3760728"/>
              <a:ext cx="2752945" cy="682342"/>
            </a:xfrm>
            <a:prstGeom prst="wedgeRoundRectCallout">
              <a:avLst>
                <a:gd name="adj1" fmla="val -1495"/>
                <a:gd name="adj2" fmla="val -91792"/>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a:t>グリッドのダブルクリックもしくは「詳細表示」ボタン押下で各異動画面に遷移</a:t>
              </a:r>
            </a:p>
          </p:txBody>
        </p:sp>
        <p:sp>
          <p:nvSpPr>
            <p:cNvPr id="7" name="左中かっこ 6">
              <a:extLst>
                <a:ext uri="{FF2B5EF4-FFF2-40B4-BE49-F238E27FC236}">
                  <a16:creationId xmlns:a16="http://schemas.microsoft.com/office/drawing/2014/main" id="{95CC6D1E-828F-FB61-8465-C55FCC2AE745}"/>
                </a:ext>
              </a:extLst>
            </p:cNvPr>
            <p:cNvSpPr/>
            <p:nvPr/>
          </p:nvSpPr>
          <p:spPr>
            <a:xfrm>
              <a:off x="4843615" y="757671"/>
              <a:ext cx="325559" cy="4057033"/>
            </a:xfrm>
            <a:prstGeom prst="leftBrace">
              <a:avLst>
                <a:gd name="adj1" fmla="val 8333"/>
                <a:gd name="adj2" fmla="val 57220"/>
              </a:avLst>
            </a:prstGeom>
            <a:ln w="28575">
              <a:solidFill>
                <a:schemeClr val="accent3">
                  <a:lumMod val="75000"/>
                </a:schemeClr>
              </a:solidFill>
            </a:ln>
          </p:spPr>
          <p:style>
            <a:lnRef idx="1">
              <a:schemeClr val="accent3"/>
            </a:lnRef>
            <a:fillRef idx="0">
              <a:schemeClr val="accent3"/>
            </a:fillRef>
            <a:effectRef idx="0">
              <a:schemeClr val="accent3"/>
            </a:effectRef>
            <a:fontRef idx="minor">
              <a:schemeClr val="tx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E907121-A3E4-2533-6035-FF0C6B494606}"/>
                </a:ext>
              </a:extLst>
            </p:cNvPr>
            <p:cNvSpPr/>
            <p:nvPr/>
          </p:nvSpPr>
          <p:spPr>
            <a:xfrm>
              <a:off x="3596522" y="1525834"/>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
        <p:nvSpPr>
          <p:cNvPr id="21" name="正方形/長方形 20">
            <a:extLst>
              <a:ext uri="{FF2B5EF4-FFF2-40B4-BE49-F238E27FC236}">
                <a16:creationId xmlns:a16="http://schemas.microsoft.com/office/drawing/2014/main" id="{892F694D-A1C2-9102-9F9A-38BB1E85E44C}"/>
              </a:ext>
            </a:extLst>
          </p:cNvPr>
          <p:cNvSpPr/>
          <p:nvPr/>
        </p:nvSpPr>
        <p:spPr>
          <a:xfrm>
            <a:off x="5327999" y="2985489"/>
            <a:ext cx="1296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5" name="正方形/長方形 14">
            <a:extLst>
              <a:ext uri="{FF2B5EF4-FFF2-40B4-BE49-F238E27FC236}">
                <a16:creationId xmlns:a16="http://schemas.microsoft.com/office/drawing/2014/main" id="{47DC8652-ED1A-D2A1-F2CF-674A2D5EA865}"/>
              </a:ext>
            </a:extLst>
          </p:cNvPr>
          <p:cNvSpPr/>
          <p:nvPr/>
        </p:nvSpPr>
        <p:spPr>
          <a:xfrm>
            <a:off x="7812360" y="3034800"/>
            <a:ext cx="403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24" name="正方形/長方形 23">
            <a:extLst>
              <a:ext uri="{FF2B5EF4-FFF2-40B4-BE49-F238E27FC236}">
                <a16:creationId xmlns:a16="http://schemas.microsoft.com/office/drawing/2014/main" id="{A6938146-0089-AFC5-AC81-FBC24035853E}"/>
              </a:ext>
            </a:extLst>
          </p:cNvPr>
          <p:cNvSpPr/>
          <p:nvPr/>
        </p:nvSpPr>
        <p:spPr>
          <a:xfrm>
            <a:off x="5306400" y="961199"/>
            <a:ext cx="1296000" cy="50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25" name="正方形/長方形 24">
            <a:extLst>
              <a:ext uri="{FF2B5EF4-FFF2-40B4-BE49-F238E27FC236}">
                <a16:creationId xmlns:a16="http://schemas.microsoft.com/office/drawing/2014/main" id="{80E4265E-5409-1F1B-1DD4-A0A99AC6F54C}"/>
              </a:ext>
            </a:extLst>
          </p:cNvPr>
          <p:cNvSpPr/>
          <p:nvPr/>
        </p:nvSpPr>
        <p:spPr>
          <a:xfrm>
            <a:off x="683568" y="1445384"/>
            <a:ext cx="1296000" cy="504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175680351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021A5-452C-890E-86B4-65D8064F0BB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AB5080E-1016-7DC1-9C32-0ECF8D1DAF9F}"/>
              </a:ext>
            </a:extLst>
          </p:cNvPr>
          <p:cNvSpPr>
            <a:spLocks noGrp="1"/>
          </p:cNvSpPr>
          <p:nvPr>
            <p:ph type="sldNum" sz="quarter" idx="12"/>
          </p:nvPr>
        </p:nvSpPr>
        <p:spPr/>
        <p:txBody>
          <a:bodyPr/>
          <a:lstStyle/>
          <a:p>
            <a:fld id="{78AE49ED-73EF-499C-8307-28EB0E7CF529}" type="slidenum">
              <a:rPr kumimoji="1" lang="ja-JP" altLang="en-US" smtClean="0"/>
              <a:t>141</a:t>
            </a:fld>
            <a:endParaRPr kumimoji="1" lang="ja-JP" altLang="en-US"/>
          </a:p>
        </p:txBody>
      </p:sp>
      <p:sp>
        <p:nvSpPr>
          <p:cNvPr id="3" name="テキスト プレースホルダー 2">
            <a:extLst>
              <a:ext uri="{FF2B5EF4-FFF2-40B4-BE49-F238E27FC236}">
                <a16:creationId xmlns:a16="http://schemas.microsoft.com/office/drawing/2014/main" id="{5A8AA1D1-F6C9-EA09-818F-212351ADF7F6}"/>
              </a:ext>
            </a:extLst>
          </p:cNvPr>
          <p:cNvSpPr>
            <a:spLocks noGrp="1"/>
          </p:cNvSpPr>
          <p:nvPr>
            <p:ph type="body" sz="quarter" idx="14"/>
          </p:nvPr>
        </p:nvSpPr>
        <p:spPr>
          <a:xfrm>
            <a:off x="540000" y="1224000"/>
            <a:ext cx="5544616" cy="1456868"/>
          </a:xfrm>
        </p:spPr>
        <p:txBody>
          <a:bodyPr/>
          <a:lstStyle/>
          <a:p>
            <a:r>
              <a:rPr lang="ja-JP" altLang="en-US" sz="1000" b="1" u="sng"/>
              <a:t>リース取得物件一覧表</a:t>
            </a:r>
            <a:endParaRPr kumimoji="1" lang="ja-JP" altLang="en-US" sz="1000" b="1" u="sng"/>
          </a:p>
        </p:txBody>
      </p:sp>
      <p:sp>
        <p:nvSpPr>
          <p:cNvPr id="4" name="タイトル 3">
            <a:extLst>
              <a:ext uri="{FF2B5EF4-FFF2-40B4-BE49-F238E27FC236}">
                <a16:creationId xmlns:a16="http://schemas.microsoft.com/office/drawing/2014/main" id="{F5392346-6669-8687-0DCF-693E4DC3C57C}"/>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４．リース異動確認及び検索性の強化</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lang="ja-JP" altLang="en-US" sz="1600">
                <a:solidFill>
                  <a:srgbClr val="008CCF"/>
                </a:solidFill>
                <a:latin typeface="メイリオ"/>
                <a:ea typeface="メイリオ"/>
              </a:rPr>
              <a:t>②</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リース物件異動照会</a:t>
            </a:r>
            <a:endParaRPr kumimoji="1" lang="ja-JP" altLang="en-US" sz="1600"/>
          </a:p>
        </p:txBody>
      </p:sp>
      <p:sp>
        <p:nvSpPr>
          <p:cNvPr id="5" name="フッター プレースホルダー 4">
            <a:extLst>
              <a:ext uri="{FF2B5EF4-FFF2-40B4-BE49-F238E27FC236}">
                <a16:creationId xmlns:a16="http://schemas.microsoft.com/office/drawing/2014/main" id="{329DE098-7FCF-68E3-8126-B517AA85C1CB}"/>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0" name="グループ化 9">
            <a:extLst>
              <a:ext uri="{FF2B5EF4-FFF2-40B4-BE49-F238E27FC236}">
                <a16:creationId xmlns:a16="http://schemas.microsoft.com/office/drawing/2014/main" id="{C79BE383-8ABF-0518-AFD0-162364C99972}"/>
              </a:ext>
            </a:extLst>
          </p:cNvPr>
          <p:cNvGrpSpPr/>
          <p:nvPr/>
        </p:nvGrpSpPr>
        <p:grpSpPr>
          <a:xfrm>
            <a:off x="540000" y="1440000"/>
            <a:ext cx="5436605" cy="3274606"/>
            <a:chOff x="540000" y="1440000"/>
            <a:chExt cx="5436605" cy="3274606"/>
          </a:xfrm>
        </p:grpSpPr>
        <p:pic>
          <p:nvPicPr>
            <p:cNvPr id="9" name="図 8">
              <a:extLst>
                <a:ext uri="{FF2B5EF4-FFF2-40B4-BE49-F238E27FC236}">
                  <a16:creationId xmlns:a16="http://schemas.microsoft.com/office/drawing/2014/main" id="{CB7119BF-EE84-048B-E82A-00DE71A28378}"/>
                </a:ext>
              </a:extLst>
            </p:cNvPr>
            <p:cNvPicPr>
              <a:picLocks noChangeAspect="1"/>
            </p:cNvPicPr>
            <p:nvPr/>
          </p:nvPicPr>
          <p:blipFill>
            <a:blip r:embed="rId3"/>
            <a:stretch>
              <a:fillRect/>
            </a:stretch>
          </p:blipFill>
          <p:spPr>
            <a:xfrm>
              <a:off x="540000" y="1440000"/>
              <a:ext cx="5436605" cy="3274606"/>
            </a:xfrm>
            <a:prstGeom prst="rect">
              <a:avLst/>
            </a:prstGeom>
            <a:ln>
              <a:solidFill>
                <a:schemeClr val="tx2"/>
              </a:solidFill>
            </a:ln>
          </p:spPr>
        </p:pic>
        <p:sp>
          <p:nvSpPr>
            <p:cNvPr id="6" name="正方形/長方形 5">
              <a:extLst>
                <a:ext uri="{FF2B5EF4-FFF2-40B4-BE49-F238E27FC236}">
                  <a16:creationId xmlns:a16="http://schemas.microsoft.com/office/drawing/2014/main" id="{0801A5EF-A431-4C53-9822-171C540D4C33}"/>
                </a:ext>
              </a:extLst>
            </p:cNvPr>
            <p:cNvSpPr/>
            <p:nvPr/>
          </p:nvSpPr>
          <p:spPr>
            <a:xfrm>
              <a:off x="540000" y="1671650"/>
              <a:ext cx="540060" cy="1080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221950637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a:t>©2025 Canon IT Solutions Inc. All rights reserved.</a:t>
            </a:r>
            <a:endParaRPr lang="ja-JP" altLang="en-US"/>
          </a:p>
        </p:txBody>
      </p:sp>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142</a:t>
            </a:fld>
            <a:endParaRPr lang="ja-JP" altLang="en-US"/>
          </a:p>
        </p:txBody>
      </p:sp>
      <p:sp>
        <p:nvSpPr>
          <p:cNvPr id="5" name="タイトル 4"/>
          <p:cNvSpPr>
            <a:spLocks noGrp="1"/>
          </p:cNvSpPr>
          <p:nvPr>
            <p:ph type="title"/>
          </p:nvPr>
        </p:nvSpPr>
        <p:spPr/>
        <p:txBody>
          <a:bodyPr/>
          <a:lstStyle/>
          <a:p>
            <a:pPr>
              <a:spcAft>
                <a:spcPts val="1000"/>
              </a:spcAft>
            </a:pPr>
            <a:r>
              <a:rPr kumimoji="1" lang="en-US" altLang="ja-JP" sz="1800">
                <a:solidFill>
                  <a:schemeClr val="accent1"/>
                </a:solidFill>
              </a:rPr>
              <a:t>02</a:t>
            </a:r>
            <a:r>
              <a:rPr kumimoji="1" lang="en-US" altLang="ja-JP" sz="1800"/>
              <a:t> </a:t>
            </a:r>
            <a:r>
              <a:rPr kumimoji="1" lang="en-US" altLang="ja-JP" sz="1800" err="1"/>
              <a:t>SuperStream</a:t>
            </a:r>
            <a:r>
              <a:rPr kumimoji="1" lang="en-US" altLang="ja-JP" sz="1800"/>
              <a:t>-NX</a:t>
            </a:r>
            <a:r>
              <a:rPr kumimoji="1" lang="ja-JP" altLang="en-US" sz="1800"/>
              <a:t> 固定資産管理</a:t>
            </a:r>
            <a:br>
              <a:rPr lang="en-US" altLang="ja-JP"/>
            </a:br>
            <a:r>
              <a:rPr lang="ja-JP" altLang="en-US"/>
              <a:t>機能改善</a:t>
            </a:r>
            <a:endParaRPr kumimoji="1" lang="ja-JP" altLang="en-US"/>
          </a:p>
        </p:txBody>
      </p:sp>
    </p:spTree>
    <p:extLst>
      <p:ext uri="{BB962C8B-B14F-4D97-AF65-F5344CB8AC3E}">
        <p14:creationId xmlns:p14="http://schemas.microsoft.com/office/powerpoint/2010/main" val="18873816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©2025 Canon IT Solutions Inc. All rights reserved.</a:t>
            </a:r>
            <a:endParaRPr lang="ja-JP" altLang="en-US"/>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143</a:t>
            </a:fld>
            <a:endParaRPr lang="ja-JP" altLang="en-US"/>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err="1"/>
              <a:t>SuperStream</a:t>
            </a:r>
            <a:r>
              <a:rPr lang="en-US" altLang="ja-JP"/>
              <a:t>-NX </a:t>
            </a:r>
            <a:r>
              <a:rPr lang="ja-JP" altLang="en-US"/>
              <a:t>固定資産管理</a:t>
            </a:r>
            <a:endParaRPr lang="en-US" altLang="ja-JP"/>
          </a:p>
          <a:p>
            <a:pPr>
              <a:lnSpc>
                <a:spcPct val="150000"/>
              </a:lnSpc>
              <a:spcAft>
                <a:spcPts val="400"/>
              </a:spcAft>
            </a:pPr>
            <a:r>
              <a:rPr lang="ja-JP" altLang="en-US" sz="1200"/>
              <a:t>機能改善</a:t>
            </a:r>
            <a:endParaRPr lang="en-US" altLang="ja-JP" sz="1200"/>
          </a:p>
          <a:p>
            <a:pPr>
              <a:lnSpc>
                <a:spcPct val="150000"/>
              </a:lnSpc>
              <a:spcAft>
                <a:spcPts val="400"/>
              </a:spcAft>
            </a:pPr>
            <a:r>
              <a:rPr lang="ja-JP" altLang="en-US" sz="1200"/>
              <a:t>　１．移動時の申告先コードの自動設定対応</a:t>
            </a:r>
            <a:endParaRPr lang="en-US" altLang="ja-JP" sz="1200"/>
          </a:p>
          <a:p>
            <a:pPr>
              <a:lnSpc>
                <a:spcPct val="150000"/>
              </a:lnSpc>
              <a:spcAft>
                <a:spcPts val="400"/>
              </a:spcAft>
            </a:pPr>
            <a:r>
              <a:rPr lang="ja-JP" altLang="en-US" sz="1200">
                <a:solidFill>
                  <a:srgbClr val="92D050"/>
                </a:solidFill>
              </a:rPr>
              <a:t>　</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42260996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C810E8-FA95-1FBB-5A6F-807E34A0E980}"/>
              </a:ext>
            </a:extLst>
          </p:cNvPr>
          <p:cNvSpPr>
            <a:spLocks noGrp="1"/>
          </p:cNvSpPr>
          <p:nvPr>
            <p:ph type="sldNum" sz="quarter" idx="12"/>
          </p:nvPr>
        </p:nvSpPr>
        <p:spPr/>
        <p:txBody>
          <a:bodyPr/>
          <a:lstStyle/>
          <a:p>
            <a:fld id="{78AE49ED-73EF-499C-8307-28EB0E7CF529}" type="slidenum">
              <a:rPr kumimoji="1" lang="ja-JP" altLang="en-US" smtClean="0"/>
              <a:t>144</a:t>
            </a:fld>
            <a:endParaRPr kumimoji="1" lang="ja-JP" altLang="en-US"/>
          </a:p>
        </p:txBody>
      </p:sp>
      <p:sp>
        <p:nvSpPr>
          <p:cNvPr id="3" name="テキスト プレースホルダー 2">
            <a:extLst>
              <a:ext uri="{FF2B5EF4-FFF2-40B4-BE49-F238E27FC236}">
                <a16:creationId xmlns:a16="http://schemas.microsoft.com/office/drawing/2014/main" id="{2D7D3961-D1E4-EE4A-DE5A-9EE20F7FE515}"/>
              </a:ext>
            </a:extLst>
          </p:cNvPr>
          <p:cNvSpPr>
            <a:spLocks noGrp="1"/>
          </p:cNvSpPr>
          <p:nvPr>
            <p:ph type="body" sz="quarter" idx="14"/>
          </p:nvPr>
        </p:nvSpPr>
        <p:spPr>
          <a:xfrm>
            <a:off x="359201" y="950400"/>
            <a:ext cx="8426450" cy="3744416"/>
          </a:xfrm>
        </p:spPr>
        <p:txBody>
          <a:bodyPr/>
          <a:lstStyle/>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br>
              <a:rPr kumimoji="1" lang="en-US" altLang="ja-JP"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i="0" u="none" strike="noStrike" kern="1200" cap="none" spc="0" normalizeH="0" baseline="0" noProof="0">
                <a:ln>
                  <a:noFill/>
                </a:ln>
                <a:effectLst/>
                <a:uLnTx/>
                <a:uFillTx/>
                <a:latin typeface="メイリオ"/>
                <a:ea typeface="メイリオ"/>
                <a:cs typeface="+mn-cs"/>
              </a:rPr>
              <a:t>固定資産異動入力・異動予定入力画面での移動時にも、</a:t>
            </a:r>
            <a:r>
              <a:rPr kumimoji="1" lang="en-US" altLang="ja-JP" i="0" u="none" strike="noStrike" kern="1200" cap="none" spc="0" normalizeH="0" baseline="0" noProof="0">
                <a:ln>
                  <a:noFill/>
                </a:ln>
                <a:effectLst/>
                <a:uLnTx/>
                <a:uFillTx/>
                <a:latin typeface="メイリオ"/>
                <a:ea typeface="メイリオ"/>
                <a:cs typeface="+mn-cs"/>
              </a:rPr>
              <a:t>2024-06-01</a:t>
            </a:r>
            <a:r>
              <a:rPr kumimoji="1" lang="ja-JP" altLang="en-US" i="0" u="none" strike="noStrike" kern="1200" cap="none" spc="0" normalizeH="0" baseline="0" noProof="0">
                <a:ln>
                  <a:noFill/>
                </a:ln>
                <a:effectLst/>
                <a:uLnTx/>
                <a:uFillTx/>
                <a:latin typeface="メイリオ"/>
                <a:ea typeface="メイリオ"/>
                <a:cs typeface="+mn-cs"/>
              </a:rPr>
              <a:t>版</a:t>
            </a:r>
            <a:r>
              <a:rPr kumimoji="1" lang="en-US" altLang="ja-JP" i="0" u="none" strike="noStrike" kern="1200" cap="none" spc="0" normalizeH="0" baseline="0" noProof="0">
                <a:ln>
                  <a:noFill/>
                </a:ln>
                <a:effectLst/>
                <a:uLnTx/>
                <a:uFillTx/>
                <a:latin typeface="メイリオ"/>
                <a:ea typeface="メイリオ"/>
                <a:cs typeface="+mn-cs"/>
              </a:rPr>
              <a:t>(Ver.2.7</a:t>
            </a:r>
            <a:r>
              <a:rPr kumimoji="1" lang="ja-JP" altLang="en-US" i="0" u="none" strike="noStrike" kern="1200" cap="none" spc="0" normalizeH="0" baseline="0" noProof="0">
                <a:ln>
                  <a:noFill/>
                </a:ln>
                <a:effectLst/>
                <a:uLnTx/>
                <a:uFillTx/>
                <a:latin typeface="メイリオ"/>
                <a:ea typeface="メイリオ"/>
                <a:cs typeface="+mn-cs"/>
              </a:rPr>
              <a:t>）で追加された「申告先優先区分」の設置場所または</a:t>
            </a:r>
            <a:r>
              <a:rPr kumimoji="1" lang="en-US" altLang="ja-JP" i="0" u="none" strike="noStrike" kern="1200" cap="none" spc="0" normalizeH="0" baseline="0" noProof="0">
                <a:ln>
                  <a:noFill/>
                </a:ln>
                <a:effectLst/>
                <a:uLnTx/>
                <a:uFillTx/>
                <a:latin typeface="メイリオ"/>
                <a:ea typeface="メイリオ"/>
                <a:cs typeface="+mn-cs"/>
              </a:rPr>
              <a:t>FA</a:t>
            </a:r>
            <a:r>
              <a:rPr kumimoji="1" lang="ja-JP" altLang="en-US" i="0" u="none" strike="noStrike" kern="1200" cap="none" spc="0" normalizeH="0" baseline="0" noProof="0">
                <a:ln>
                  <a:noFill/>
                </a:ln>
                <a:effectLst/>
                <a:uLnTx/>
                <a:uFillTx/>
                <a:latin typeface="メイリオ"/>
                <a:ea typeface="メイリオ"/>
                <a:cs typeface="+mn-cs"/>
              </a:rPr>
              <a:t>会計部門による申告先コードの紐づけ制御が行われるよう対応しました</a:t>
            </a:r>
            <a:endParaRPr kumimoji="1" lang="en-US" altLang="ja-JP" i="0" u="none" strike="noStrike" kern="1200" cap="none" spc="0" normalizeH="0" baseline="0" noProof="0">
              <a:ln>
                <a:noFill/>
              </a:ln>
              <a:effectLst/>
              <a:uLnTx/>
              <a:uFillTx/>
              <a:latin typeface="メイリオ"/>
              <a:ea typeface="メイリオ"/>
              <a:cs typeface="+mn-cs"/>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ja-JP" altLang="en-US" i="0" u="none" strike="noStrike" kern="1200" cap="none" spc="0" normalizeH="0" baseline="0" noProof="0">
              <a:ln>
                <a:noFill/>
              </a:ln>
              <a:effectLst/>
              <a:uLnTx/>
              <a:uFillTx/>
              <a:latin typeface="メイリオ"/>
              <a:ea typeface="メイリオ"/>
              <a:cs typeface="+mn-cs"/>
            </a:endParaRPr>
          </a:p>
          <a:p>
            <a:pPr marL="180000" marR="0" lvl="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i="0" u="none" strike="noStrike" kern="1200" cap="none" spc="0" normalizeH="0" baseline="0" noProof="0">
                <a:ln>
                  <a:noFill/>
                </a:ln>
                <a:effectLst/>
                <a:uLnTx/>
                <a:uFillTx/>
                <a:latin typeface="メイリオ"/>
                <a:ea typeface="メイリオ"/>
                <a:cs typeface="+mn-cs"/>
              </a:rPr>
              <a:t>入力時は申告先が空欄の場合のみ自動設定していましたが、移動時は設置場所または</a:t>
            </a:r>
            <a:r>
              <a:rPr kumimoji="1" lang="en-US" altLang="ja-JP" i="0" u="none" strike="noStrike" kern="1200" cap="none" spc="0" normalizeH="0" baseline="0" noProof="0">
                <a:ln>
                  <a:noFill/>
                </a:ln>
                <a:effectLst/>
                <a:uLnTx/>
                <a:uFillTx/>
                <a:latin typeface="メイリオ"/>
                <a:ea typeface="メイリオ"/>
                <a:cs typeface="+mn-cs"/>
              </a:rPr>
              <a:t>FA</a:t>
            </a:r>
            <a:r>
              <a:rPr kumimoji="1" lang="ja-JP" altLang="en-US" i="0" u="none" strike="noStrike" kern="1200" cap="none" spc="0" normalizeH="0" baseline="0" noProof="0">
                <a:ln>
                  <a:noFill/>
                </a:ln>
                <a:effectLst/>
                <a:uLnTx/>
                <a:uFillTx/>
                <a:latin typeface="メイリオ"/>
                <a:ea typeface="メイリオ"/>
                <a:cs typeface="+mn-cs"/>
              </a:rPr>
              <a:t>会計部門の変更時、申告先が常時自動で切り替わるよう対応しています</a:t>
            </a:r>
          </a:p>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lang="ja-JP" altLang="en-US">
                <a:solidFill>
                  <a:prstClr val="black"/>
                </a:solidFill>
                <a:latin typeface="メイリオ"/>
                <a:ea typeface="メイリオ"/>
              </a:rPr>
              <a:t> 　対象機能</a:t>
            </a: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lvl="1" indent="0">
              <a:lnSpc>
                <a:spcPts val="1300"/>
              </a:lnSpc>
              <a:spcBef>
                <a:spcPts val="0"/>
              </a:spcBef>
              <a:buNone/>
              <a:defRPr/>
            </a:pPr>
            <a:endParaRPr lang="en-US" altLang="ja-JP" noProof="0">
              <a:solidFill>
                <a:prstClr val="black"/>
              </a:solidFill>
              <a:latin typeface="メイリオ"/>
              <a:ea typeface="メイリオ"/>
            </a:endParaRPr>
          </a:p>
          <a:p>
            <a:pPr lvl="1" indent="0">
              <a:lnSpc>
                <a:spcPts val="1300"/>
              </a:lnSpc>
              <a:spcBef>
                <a:spcPts val="0"/>
              </a:spcBef>
              <a:buNone/>
              <a:defRPr/>
            </a:pPr>
            <a:endParaRPr kumimoji="1" lang="en-US" altLang="ja-JP" b="1" i="0" u="none" strike="noStrike" kern="1200" cap="none" spc="0" normalizeH="0" baseline="0">
              <a:ln>
                <a:noFill/>
              </a:ln>
              <a:solidFill>
                <a:prstClr val="black"/>
              </a:solidFill>
              <a:effectLst/>
              <a:uLnTx/>
              <a:uFillTx/>
              <a:latin typeface="メイリオ"/>
              <a:ea typeface="メイリオ"/>
              <a:cs typeface="+mn-cs"/>
            </a:endParaRPr>
          </a:p>
          <a:p>
            <a:pPr marL="0" lvl="1" indent="0">
              <a:lnSpc>
                <a:spcPts val="1300"/>
              </a:lnSpc>
              <a:spcBef>
                <a:spcPts val="0"/>
              </a:spcBef>
              <a:buNone/>
              <a:defRPr/>
            </a:pP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L="0" lvl="1" indent="0">
              <a:lnSpc>
                <a:spcPts val="1300"/>
              </a:lnSpc>
              <a:spcBef>
                <a:spcPts val="0"/>
              </a:spcBef>
              <a:buNone/>
              <a:defRPr/>
            </a:pPr>
            <a:endParaRPr lang="en-US" altLang="ja-JP" b="1">
              <a:solidFill>
                <a:srgbClr val="EE7B48">
                  <a:lumMod val="75000"/>
                </a:srgbClr>
              </a:solidFill>
              <a:latin typeface="メイリオ"/>
              <a:ea typeface="メイリオ"/>
            </a:endParaRPr>
          </a:p>
          <a:p>
            <a:pPr marL="0" lvl="1" indent="0">
              <a:lnSpc>
                <a:spcPts val="1300"/>
              </a:lnSpc>
              <a:spcBef>
                <a:spcPts val="0"/>
              </a:spcBef>
              <a:buNone/>
              <a:defRPr/>
            </a:pP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L="0" lvl="1" indent="0">
              <a:lnSpc>
                <a:spcPts val="1300"/>
              </a:lnSpc>
              <a:spcBef>
                <a:spcPts val="0"/>
              </a:spcBef>
              <a:buNone/>
              <a:defRPr/>
            </a:pPr>
            <a:endParaRPr lang="en-US" altLang="ja-JP" b="1">
              <a:solidFill>
                <a:srgbClr val="EE7B48">
                  <a:lumMod val="75000"/>
                </a:srgbClr>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ja-JP" altLang="en-US" sz="1200" b="0" i="0" u="none" strike="noStrike" kern="1200" cap="none" spc="0" normalizeH="0" baseline="0" noProof="0">
              <a:ln>
                <a:noFill/>
              </a:ln>
              <a:solidFill>
                <a:prstClr val="black"/>
              </a:solidFill>
              <a:effectLst/>
              <a:uLnTx/>
              <a:uFillTx/>
              <a:latin typeface="メイリオ"/>
              <a:ea typeface="メイリオ"/>
              <a:cs typeface="+mn-cs"/>
            </a:endParaRPr>
          </a:p>
          <a:p>
            <a:pPr>
              <a:lnSpc>
                <a:spcPts val="1300"/>
              </a:lnSpc>
            </a:pPr>
            <a:endParaRPr kumimoji="1" lang="ja-JP" altLang="en-US"/>
          </a:p>
        </p:txBody>
      </p:sp>
      <p:sp>
        <p:nvSpPr>
          <p:cNvPr id="4" name="タイトル 3">
            <a:extLst>
              <a:ext uri="{FF2B5EF4-FFF2-40B4-BE49-F238E27FC236}">
                <a16:creationId xmlns:a16="http://schemas.microsoft.com/office/drawing/2014/main" id="{90FC1ECF-5385-37E8-1EBD-C70617266865}"/>
              </a:ext>
            </a:extLst>
          </p:cNvPr>
          <p:cNvSpPr>
            <a:spLocks noGrp="1"/>
          </p:cNvSpPr>
          <p:nvPr>
            <p:ph type="title"/>
          </p:nvPr>
        </p:nvSpPr>
        <p:spPr>
          <a:xfrm>
            <a:off x="358775" y="267494"/>
            <a:ext cx="7093545" cy="576064"/>
          </a:xfrm>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機能改善</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１．移動時の申告先コードの自動設定対応</a:t>
            </a:r>
            <a:b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br>
            <a:endParaRPr kumimoji="1" lang="ja-JP" altLang="en-US"/>
          </a:p>
        </p:txBody>
      </p:sp>
      <p:sp>
        <p:nvSpPr>
          <p:cNvPr id="5" name="フッター プレースホルダー 4">
            <a:extLst>
              <a:ext uri="{FF2B5EF4-FFF2-40B4-BE49-F238E27FC236}">
                <a16:creationId xmlns:a16="http://schemas.microsoft.com/office/drawing/2014/main" id="{67F0581E-5A6C-563B-5DBC-4B6B0AA52806}"/>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6" name="表 5">
            <a:extLst>
              <a:ext uri="{FF2B5EF4-FFF2-40B4-BE49-F238E27FC236}">
                <a16:creationId xmlns:a16="http://schemas.microsoft.com/office/drawing/2014/main" id="{8D64EB88-15C4-1E26-B246-896AD0D6E6CA}"/>
              </a:ext>
            </a:extLst>
          </p:cNvPr>
          <p:cNvGraphicFramePr>
            <a:graphicFrameLocks noGrp="1"/>
          </p:cNvGraphicFramePr>
          <p:nvPr/>
        </p:nvGraphicFramePr>
        <p:xfrm>
          <a:off x="573574" y="2391730"/>
          <a:ext cx="3350354" cy="1386478"/>
        </p:xfrm>
        <a:graphic>
          <a:graphicData uri="http://schemas.openxmlformats.org/drawingml/2006/table">
            <a:tbl>
              <a:tblPr firstRow="1" bandRow="1">
                <a:tableStyleId>{21E4AEA4-8DFA-4A89-87EB-49C32662AFE0}</a:tableStyleId>
              </a:tblPr>
              <a:tblGrid>
                <a:gridCol w="1624737">
                  <a:extLst>
                    <a:ext uri="{9D8B030D-6E8A-4147-A177-3AD203B41FA5}">
                      <a16:colId xmlns:a16="http://schemas.microsoft.com/office/drawing/2014/main" val="3943795963"/>
                    </a:ext>
                  </a:extLst>
                </a:gridCol>
                <a:gridCol w="1725617">
                  <a:extLst>
                    <a:ext uri="{9D8B030D-6E8A-4147-A177-3AD203B41FA5}">
                      <a16:colId xmlns:a16="http://schemas.microsoft.com/office/drawing/2014/main" val="2053784104"/>
                    </a:ext>
                  </a:extLst>
                </a:gridCol>
              </a:tblGrid>
              <a:tr h="234000">
                <a:tc>
                  <a:txBody>
                    <a:bodyPr/>
                    <a:lstStyle/>
                    <a:p>
                      <a:pPr marL="0" algn="l" defTabSz="914400" rtl="0" eaLnBrk="1" latinLnBrk="0" hangingPunct="1">
                        <a:buNone/>
                      </a:pPr>
                      <a:r>
                        <a:rPr kumimoji="1" lang="ja-JP" altLang="en-US" sz="1050" kern="1200">
                          <a:solidFill>
                            <a:schemeClr val="bg1"/>
                          </a:solidFill>
                          <a:latin typeface="+mn-lt"/>
                          <a:ea typeface="+mn-ea"/>
                          <a:cs typeface="+mn-cs"/>
                        </a:rPr>
                        <a:t>機能</a:t>
                      </a:r>
                      <a:r>
                        <a:rPr kumimoji="1" lang="en-US" altLang="ja-JP" sz="1050" kern="1200">
                          <a:solidFill>
                            <a:schemeClr val="bg1"/>
                          </a:solidFill>
                          <a:latin typeface="+mn-lt"/>
                          <a:ea typeface="+mn-ea"/>
                          <a:cs typeface="+mn-cs"/>
                        </a:rPr>
                        <a:t>ID</a:t>
                      </a:r>
                      <a:endParaRPr kumimoji="1" lang="ja-JP" altLang="en-US" sz="1050" kern="1200">
                        <a:solidFill>
                          <a:schemeClr val="bg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機能名称</a:t>
                      </a:r>
                    </a:p>
                  </a:txBody>
                  <a:tcPr marL="68580" marR="68580" marT="0" marB="0" anchor="ctr"/>
                </a:tc>
                <a:extLst>
                  <a:ext uri="{0D108BD9-81ED-4DB2-BD59-A6C34878D82A}">
                    <a16:rowId xmlns:a16="http://schemas.microsoft.com/office/drawing/2014/main" val="3491333951"/>
                  </a:ext>
                </a:extLst>
              </a:tr>
              <a:tr h="672418">
                <a:tc>
                  <a:txBody>
                    <a:bodyPr/>
                    <a:lstStyle/>
                    <a:p>
                      <a:pPr marL="0" algn="l" defTabSz="914400" rtl="0" eaLnBrk="1" latinLnBrk="0" hangingPunct="1">
                        <a:buNone/>
                      </a:pPr>
                      <a:r>
                        <a:rPr kumimoji="1" lang="en-US" altLang="ja-JP" sz="1050" kern="1200">
                          <a:solidFill>
                            <a:schemeClr val="dk1"/>
                          </a:solidFill>
                          <a:latin typeface="+mn-lt"/>
                          <a:ea typeface="+mn-ea"/>
                          <a:cs typeface="+mn-cs"/>
                        </a:rPr>
                        <a:t>FFE00100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固定資産異動入力</a:t>
                      </a:r>
                    </a:p>
                    <a:p>
                      <a:pPr marL="0" algn="l" defTabSz="914400" rtl="0" eaLnBrk="1" latinLnBrk="0" hangingPunct="1">
                        <a:buNone/>
                      </a:pPr>
                      <a:r>
                        <a:rPr kumimoji="1" lang="ja-JP" altLang="en-US" sz="1050" kern="1200">
                          <a:solidFill>
                            <a:schemeClr val="dk1"/>
                          </a:solidFill>
                          <a:latin typeface="+mn-lt"/>
                          <a:ea typeface="+mn-ea"/>
                          <a:cs typeface="+mn-cs"/>
                        </a:rPr>
                        <a:t>・移動　</a:t>
                      </a:r>
                      <a:endParaRPr kumimoji="1" lang="en-US" altLang="ja-JP" sz="1050" kern="1200">
                        <a:solidFill>
                          <a:schemeClr val="dk1"/>
                        </a:solidFill>
                        <a:latin typeface="+mn-lt"/>
                        <a:ea typeface="+mn-ea"/>
                        <a:cs typeface="+mn-cs"/>
                      </a:endParaRPr>
                    </a:p>
                    <a:p>
                      <a:pPr marL="0" algn="l" defTabSz="914400" rtl="0" eaLnBrk="1" latinLnBrk="0" hangingPunct="1">
                        <a:buNone/>
                      </a:pPr>
                      <a:r>
                        <a:rPr kumimoji="1" lang="ja-JP" altLang="en-US" sz="1050" kern="1200">
                          <a:solidFill>
                            <a:schemeClr val="dk1"/>
                          </a:solidFill>
                          <a:latin typeface="+mn-lt"/>
                          <a:ea typeface="+mn-ea"/>
                          <a:cs typeface="+mn-cs"/>
                        </a:rPr>
                        <a:t>・一括移動　</a:t>
                      </a:r>
                      <a:endParaRPr kumimoji="1" lang="en-US" altLang="ja-JP" sz="1050" kern="1200">
                        <a:solidFill>
                          <a:schemeClr val="dk1"/>
                        </a:solidFill>
                        <a:latin typeface="+mn-lt"/>
                        <a:ea typeface="+mn-ea"/>
                        <a:cs typeface="+mn-cs"/>
                      </a:endParaRPr>
                    </a:p>
                    <a:p>
                      <a:pPr marL="0" algn="l" defTabSz="914400" rtl="0" eaLnBrk="1" latinLnBrk="0" hangingPunct="1">
                        <a:buNone/>
                      </a:pPr>
                      <a:r>
                        <a:rPr kumimoji="1" lang="ja-JP" altLang="en-US" sz="1050" kern="1200">
                          <a:solidFill>
                            <a:schemeClr val="dk1"/>
                          </a:solidFill>
                          <a:latin typeface="+mn-lt"/>
                          <a:ea typeface="+mn-ea"/>
                          <a:cs typeface="+mn-cs"/>
                        </a:rPr>
                        <a:t>・分割移動</a:t>
                      </a:r>
                    </a:p>
                  </a:txBody>
                  <a:tcPr marL="68580" marR="68580" marT="0" marB="0" anchor="ctr"/>
                </a:tc>
                <a:extLst>
                  <a:ext uri="{0D108BD9-81ED-4DB2-BD59-A6C34878D82A}">
                    <a16:rowId xmlns:a16="http://schemas.microsoft.com/office/drawing/2014/main" val="1341284361"/>
                  </a:ext>
                </a:extLst>
              </a:tr>
              <a:tr h="478904">
                <a:tc>
                  <a:txBody>
                    <a:bodyPr/>
                    <a:lstStyle/>
                    <a:p>
                      <a:pPr marL="0" algn="l" defTabSz="914400" rtl="0" eaLnBrk="1" latinLnBrk="0" hangingPunct="1">
                        <a:buNone/>
                      </a:pPr>
                      <a:r>
                        <a:rPr kumimoji="1" lang="en-US" altLang="ja-JP" sz="1050" kern="1200">
                          <a:solidFill>
                            <a:schemeClr val="dk1"/>
                          </a:solidFill>
                          <a:latin typeface="+mn-lt"/>
                          <a:ea typeface="+mn-ea"/>
                          <a:cs typeface="+mn-cs"/>
                        </a:rPr>
                        <a:t>FFE00500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dirty="0">
                          <a:solidFill>
                            <a:schemeClr val="dk1"/>
                          </a:solidFill>
                          <a:latin typeface="+mn-lt"/>
                          <a:ea typeface="+mn-ea"/>
                          <a:cs typeface="+mn-cs"/>
                        </a:rPr>
                        <a:t>異動予定入力</a:t>
                      </a:r>
                    </a:p>
                    <a:p>
                      <a:pPr marL="0" algn="l" defTabSz="914400" rtl="0" eaLnBrk="1" latinLnBrk="0" hangingPunct="1">
                        <a:buNone/>
                      </a:pPr>
                      <a:r>
                        <a:rPr kumimoji="1" lang="ja-JP" altLang="en-US" sz="1050" kern="1200" dirty="0">
                          <a:solidFill>
                            <a:schemeClr val="dk1"/>
                          </a:solidFill>
                          <a:latin typeface="+mn-lt"/>
                          <a:ea typeface="+mn-ea"/>
                          <a:cs typeface="+mn-cs"/>
                        </a:rPr>
                        <a:t>・移動　</a:t>
                      </a:r>
                      <a:endParaRPr kumimoji="1" lang="en-US" altLang="ja-JP" sz="1050" kern="1200" dirty="0">
                        <a:solidFill>
                          <a:schemeClr val="dk1"/>
                        </a:solidFill>
                        <a:latin typeface="+mn-lt"/>
                        <a:ea typeface="+mn-ea"/>
                        <a:cs typeface="+mn-cs"/>
                      </a:endParaRPr>
                    </a:p>
                    <a:p>
                      <a:pPr marL="0" algn="l" defTabSz="914400" rtl="0" eaLnBrk="1" latinLnBrk="0" hangingPunct="1">
                        <a:buNone/>
                      </a:pPr>
                      <a:r>
                        <a:rPr kumimoji="1" lang="ja-JP" altLang="en-US" sz="1050" kern="1200" dirty="0">
                          <a:solidFill>
                            <a:schemeClr val="dk1"/>
                          </a:solidFill>
                          <a:latin typeface="+mn-lt"/>
                          <a:ea typeface="+mn-ea"/>
                          <a:cs typeface="+mn-cs"/>
                        </a:rPr>
                        <a:t>・一括移動</a:t>
                      </a:r>
                    </a:p>
                  </a:txBody>
                  <a:tcPr marL="68580" marR="68580" marT="0" marB="0" anchor="ctr"/>
                </a:tc>
                <a:extLst>
                  <a:ext uri="{0D108BD9-81ED-4DB2-BD59-A6C34878D82A}">
                    <a16:rowId xmlns:a16="http://schemas.microsoft.com/office/drawing/2014/main" val="1889265218"/>
                  </a:ext>
                </a:extLst>
              </a:tr>
            </a:tbl>
          </a:graphicData>
        </a:graphic>
      </p:graphicFrame>
    </p:spTree>
    <p:extLst>
      <p:ext uri="{BB962C8B-B14F-4D97-AF65-F5344CB8AC3E}">
        <p14:creationId xmlns:p14="http://schemas.microsoft.com/office/powerpoint/2010/main" val="27439535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C810E8-FA95-1FBB-5A6F-807E34A0E980}"/>
              </a:ext>
            </a:extLst>
          </p:cNvPr>
          <p:cNvSpPr>
            <a:spLocks noGrp="1"/>
          </p:cNvSpPr>
          <p:nvPr>
            <p:ph type="sldNum" sz="quarter" idx="12"/>
          </p:nvPr>
        </p:nvSpPr>
        <p:spPr/>
        <p:txBody>
          <a:bodyPr/>
          <a:lstStyle/>
          <a:p>
            <a:fld id="{78AE49ED-73EF-499C-8307-28EB0E7CF529}" type="slidenum">
              <a:rPr kumimoji="1" lang="ja-JP" altLang="en-US" smtClean="0"/>
              <a:t>145</a:t>
            </a:fld>
            <a:endParaRPr kumimoji="1" lang="ja-JP" altLang="en-US"/>
          </a:p>
        </p:txBody>
      </p:sp>
      <p:sp>
        <p:nvSpPr>
          <p:cNvPr id="3" name="テキスト プレースホルダー 2">
            <a:extLst>
              <a:ext uri="{FF2B5EF4-FFF2-40B4-BE49-F238E27FC236}">
                <a16:creationId xmlns:a16="http://schemas.microsoft.com/office/drawing/2014/main" id="{2D7D3961-D1E4-EE4A-DE5A-9EE20F7FE515}"/>
              </a:ext>
            </a:extLst>
          </p:cNvPr>
          <p:cNvSpPr>
            <a:spLocks noGrp="1"/>
          </p:cNvSpPr>
          <p:nvPr>
            <p:ph type="body" sz="quarter" idx="14"/>
          </p:nvPr>
        </p:nvSpPr>
        <p:spPr>
          <a:xfrm>
            <a:off x="359201" y="950400"/>
            <a:ext cx="8426450" cy="3744416"/>
          </a:xfrm>
        </p:spPr>
        <p:txBody>
          <a:bodyPr/>
          <a:lstStyle/>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2024-06-01</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版</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(Ver.2.7</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）では、新規登録時のみ「申告先優先区分」による申告先コードの紐づけ自動設定の反映が行われていましたが、移動時にも対応してほしいとの要望にお応えしました</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lang="ja-JP" altLang="en-US" b="1">
                <a:solidFill>
                  <a:srgbClr val="008CCF"/>
                </a:solidFill>
                <a:latin typeface="メイリオ"/>
                <a:ea typeface="メイリオ"/>
              </a:rPr>
              <a:t>効果</a:t>
            </a:r>
            <a:br>
              <a:rPr kumimoji="1" lang="en-US" altLang="ja-JP" sz="1050"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移動時に</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FA</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会計部門、設置場所に紐づいた申告先を自動設定可能になり、設定漏れや設定変更の手間を省きました</a:t>
            </a: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lvl="1" indent="0">
              <a:lnSpc>
                <a:spcPts val="1300"/>
              </a:lnSpc>
              <a:spcBef>
                <a:spcPts val="0"/>
              </a:spcBef>
              <a:buNone/>
              <a:defRPr/>
            </a:pPr>
            <a:endParaRPr lang="en-US" altLang="ja-JP" noProof="0">
              <a:solidFill>
                <a:prstClr val="black"/>
              </a:solidFill>
              <a:latin typeface="メイリオ"/>
              <a:ea typeface="メイリオ"/>
            </a:endParaRPr>
          </a:p>
          <a:p>
            <a:pPr lvl="1" indent="0">
              <a:lnSpc>
                <a:spcPts val="1300"/>
              </a:lnSpc>
              <a:spcBef>
                <a:spcPts val="0"/>
              </a:spcBef>
              <a:buNone/>
              <a:defRPr/>
            </a:pPr>
            <a:endParaRPr kumimoji="1" lang="en-US" altLang="ja-JP" b="1" i="0" u="none" strike="noStrike" kern="1200" cap="none" spc="0" normalizeH="0" baseline="0">
              <a:ln>
                <a:noFill/>
              </a:ln>
              <a:solidFill>
                <a:prstClr val="black"/>
              </a:solidFill>
              <a:effectLst/>
              <a:uLnTx/>
              <a:uFillTx/>
              <a:latin typeface="メイリオ"/>
              <a:ea typeface="メイリオ"/>
              <a:cs typeface="+mn-cs"/>
            </a:endParaRPr>
          </a:p>
          <a:p>
            <a:pPr marL="0" lvl="1" indent="0">
              <a:lnSpc>
                <a:spcPts val="1300"/>
              </a:lnSpc>
              <a:spcBef>
                <a:spcPts val="0"/>
              </a:spcBef>
              <a:buNone/>
              <a:defRPr/>
            </a:pP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L="0" lvl="1" indent="0">
              <a:lnSpc>
                <a:spcPts val="1300"/>
              </a:lnSpc>
              <a:spcBef>
                <a:spcPts val="0"/>
              </a:spcBef>
              <a:buNone/>
              <a:defRPr/>
            </a:pPr>
            <a:endParaRPr lang="en-US" altLang="ja-JP" b="1">
              <a:solidFill>
                <a:srgbClr val="EE7B48">
                  <a:lumMod val="75000"/>
                </a:srgbClr>
              </a:solidFill>
              <a:latin typeface="メイリオ"/>
              <a:ea typeface="メイリオ"/>
            </a:endParaRPr>
          </a:p>
          <a:p>
            <a:pPr marL="0" lvl="1" indent="0">
              <a:lnSpc>
                <a:spcPts val="1300"/>
              </a:lnSpc>
              <a:spcBef>
                <a:spcPts val="0"/>
              </a:spcBef>
              <a:buNone/>
              <a:defRPr/>
            </a:pP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L="0" lvl="1" indent="0">
              <a:lnSpc>
                <a:spcPts val="1300"/>
              </a:lnSpc>
              <a:spcBef>
                <a:spcPts val="0"/>
              </a:spcBef>
              <a:buNone/>
              <a:defRPr/>
            </a:pPr>
            <a:endParaRPr lang="en-US" altLang="ja-JP" b="1">
              <a:solidFill>
                <a:srgbClr val="EE7B48">
                  <a:lumMod val="75000"/>
                </a:srgbClr>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45720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ja-JP" altLang="en-US" sz="1200" b="0" i="0" u="none" strike="noStrike" kern="1200" cap="none" spc="0" normalizeH="0" baseline="0" noProof="0">
              <a:ln>
                <a:noFill/>
              </a:ln>
              <a:solidFill>
                <a:prstClr val="black"/>
              </a:solidFill>
              <a:effectLst/>
              <a:uLnTx/>
              <a:uFillTx/>
              <a:latin typeface="メイリオ"/>
              <a:ea typeface="メイリオ"/>
              <a:cs typeface="+mn-cs"/>
            </a:endParaRPr>
          </a:p>
          <a:p>
            <a:pPr>
              <a:lnSpc>
                <a:spcPts val="1300"/>
              </a:lnSpc>
            </a:pPr>
            <a:endParaRPr kumimoji="1" lang="ja-JP" altLang="en-US"/>
          </a:p>
        </p:txBody>
      </p:sp>
      <p:sp>
        <p:nvSpPr>
          <p:cNvPr id="4" name="タイトル 3">
            <a:extLst>
              <a:ext uri="{FF2B5EF4-FFF2-40B4-BE49-F238E27FC236}">
                <a16:creationId xmlns:a16="http://schemas.microsoft.com/office/drawing/2014/main" id="{90FC1ECF-5385-37E8-1EBD-C70617266865}"/>
              </a:ext>
            </a:extLst>
          </p:cNvPr>
          <p:cNvSpPr>
            <a:spLocks noGrp="1"/>
          </p:cNvSpPr>
          <p:nvPr>
            <p:ph type="title"/>
          </p:nvPr>
        </p:nvSpPr>
        <p:spPr>
          <a:xfrm>
            <a:off x="358775" y="267494"/>
            <a:ext cx="7093545" cy="576064"/>
          </a:xfrm>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固定資産管理 </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機能改善</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１．移動時の申告先コードの自動設定対応</a:t>
            </a:r>
            <a:b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br>
            <a:endParaRPr kumimoji="1" lang="ja-JP" altLang="en-US"/>
          </a:p>
        </p:txBody>
      </p:sp>
      <p:sp>
        <p:nvSpPr>
          <p:cNvPr id="5" name="フッター プレースホルダー 4">
            <a:extLst>
              <a:ext uri="{FF2B5EF4-FFF2-40B4-BE49-F238E27FC236}">
                <a16:creationId xmlns:a16="http://schemas.microsoft.com/office/drawing/2014/main" id="{67F0581E-5A6C-563B-5DBC-4B6B0AA52806}"/>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7" name="角丸四角形 8">
            <a:extLst>
              <a:ext uri="{FF2B5EF4-FFF2-40B4-BE49-F238E27FC236}">
                <a16:creationId xmlns:a16="http://schemas.microsoft.com/office/drawing/2014/main" id="{07CAB1CC-64DA-499C-40EF-957C276F3B52}"/>
              </a:ext>
            </a:extLst>
          </p:cNvPr>
          <p:cNvSpPr/>
          <p:nvPr/>
        </p:nvSpPr>
        <p:spPr>
          <a:xfrm>
            <a:off x="431540" y="2175706"/>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
        <p:nvSpPr>
          <p:cNvPr id="8" name="テキスト ボックス 7">
            <a:extLst>
              <a:ext uri="{FF2B5EF4-FFF2-40B4-BE49-F238E27FC236}">
                <a16:creationId xmlns:a16="http://schemas.microsoft.com/office/drawing/2014/main" id="{EE9C4632-6067-B3BE-9EC7-F7E67B473385}"/>
              </a:ext>
            </a:extLst>
          </p:cNvPr>
          <p:cNvSpPr txBox="1"/>
          <p:nvPr/>
        </p:nvSpPr>
        <p:spPr>
          <a:xfrm>
            <a:off x="251520" y="2542778"/>
            <a:ext cx="7992460" cy="430246"/>
          </a:xfrm>
          <a:prstGeom prst="rect">
            <a:avLst/>
          </a:prstGeom>
          <a:noFill/>
          <a:ln>
            <a:noFill/>
          </a:ln>
        </p:spPr>
        <p:txBody>
          <a:bodyPr wrap="square" rtlCol="0">
            <a:spAutoFit/>
          </a:bodyPr>
          <a:lstStyle/>
          <a:p>
            <a:pPr marL="0" marR="0" lvl="1" indent="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r>
              <a:rPr kumimoji="1" lang="ja-JP" altLang="en-US" sz="1200" b="1" i="0" u="none" strike="noStrike" kern="1200" cap="none" spc="0" normalizeH="0" baseline="0" noProof="0">
                <a:ln>
                  <a:noFill/>
                </a:ln>
                <a:solidFill>
                  <a:srgbClr val="EE7B48">
                    <a:lumMod val="75000"/>
                  </a:srgbClr>
                </a:solidFill>
                <a:effectLst/>
                <a:uLnTx/>
                <a:uFillTx/>
                <a:latin typeface="メイリオ"/>
                <a:ea typeface="メイリオ"/>
                <a:cs typeface="+mn-cs"/>
              </a:rPr>
              <a:t>・当対応は画面制御のみを対象としており、固定資産異動データ取込、異動予定データ取込は対象外です</a:t>
            </a:r>
            <a:endParaRPr kumimoji="1" lang="en-US" altLang="ja-JP" sz="1200"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L="0" marR="0" lvl="1" indent="0" algn="l" defTabSz="914400" rtl="0" eaLnBrk="1" fontAlgn="auto" latinLnBrk="0" hangingPunct="1">
              <a:lnSpc>
                <a:spcPts val="1300"/>
              </a:lnSpc>
              <a:spcBef>
                <a:spcPts val="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srgbClr val="EE7B48">
                  <a:lumMod val="75000"/>
                </a:srgbClr>
              </a:solidFill>
              <a:effectLst/>
              <a:uLnTx/>
              <a:uFillTx/>
              <a:latin typeface="メイリオ"/>
              <a:ea typeface="メイリオ"/>
              <a:cs typeface="+mn-cs"/>
            </a:endParaRPr>
          </a:p>
        </p:txBody>
      </p:sp>
    </p:spTree>
    <p:extLst>
      <p:ext uri="{BB962C8B-B14F-4D97-AF65-F5344CB8AC3E}">
        <p14:creationId xmlns:p14="http://schemas.microsoft.com/office/powerpoint/2010/main" val="140174746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A6BE1-8087-CC72-2D29-ADC104EC507F}"/>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890A1A7B-F4C6-23CB-0DAF-7AD02F4DC57B}"/>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4" name="スライド番号プレースホルダー 3">
            <a:extLst>
              <a:ext uri="{FF2B5EF4-FFF2-40B4-BE49-F238E27FC236}">
                <a16:creationId xmlns:a16="http://schemas.microsoft.com/office/drawing/2014/main" id="{81C27355-B8FC-9ADF-DC3C-08D0EF7BDE59}"/>
              </a:ext>
            </a:extLst>
          </p:cNvPr>
          <p:cNvSpPr>
            <a:spLocks noGrp="1"/>
          </p:cNvSpPr>
          <p:nvPr>
            <p:ph type="sldNum" sz="quarter" idx="4"/>
          </p:nvPr>
        </p:nvSpPr>
        <p:spPr/>
        <p:txBody>
          <a:bodyPr/>
          <a:lstStyle/>
          <a:p>
            <a:fld id="{78AE49ED-73EF-499C-8307-28EB0E7CF529}" type="slidenum">
              <a:rPr lang="ja-JP" altLang="en-US" smtClean="0"/>
              <a:pPr/>
              <a:t>146</a:t>
            </a:fld>
            <a:endParaRPr lang="ja-JP" altLang="en-US"/>
          </a:p>
        </p:txBody>
      </p:sp>
      <p:sp>
        <p:nvSpPr>
          <p:cNvPr id="5" name="テキスト プレースホルダー 2">
            <a:extLst>
              <a:ext uri="{FF2B5EF4-FFF2-40B4-BE49-F238E27FC236}">
                <a16:creationId xmlns:a16="http://schemas.microsoft.com/office/drawing/2014/main" id="{D831F718-AE99-5E9E-B6ED-AD5D29A0B3DB}"/>
              </a:ext>
            </a:extLst>
          </p:cNvPr>
          <p:cNvSpPr>
            <a:spLocks noGrp="1"/>
          </p:cNvSpPr>
          <p:nvPr>
            <p:ph type="body" sz="quarter" idx="14"/>
          </p:nvPr>
        </p:nvSpPr>
        <p:spPr>
          <a:xfrm>
            <a:off x="3311860" y="663538"/>
            <a:ext cx="5436604" cy="4275460"/>
          </a:xfrm>
        </p:spPr>
        <p:txBody>
          <a:bodyPr/>
          <a:lstStyle/>
          <a:p>
            <a:pPr algn="l" rtl="0" fontAlgn="base">
              <a:lnSpc>
                <a:spcPts val="2475"/>
              </a:lnSpc>
            </a:pPr>
            <a:r>
              <a:rPr lang="en-US" altLang="ja-JP" sz="1800" b="1" i="0" u="none" strike="noStrike" err="1">
                <a:solidFill>
                  <a:srgbClr val="008CCF"/>
                </a:solidFill>
                <a:effectLst/>
                <a:latin typeface="Meiryo" panose="020B0604030504040204" pitchFamily="50" charset="-128"/>
                <a:ea typeface="Meiryo UI" panose="020B0604030504040204" pitchFamily="50" charset="-128"/>
              </a:rPr>
              <a:t>SuperStream</a:t>
            </a:r>
            <a:r>
              <a:rPr lang="en-US" altLang="ja-JP" sz="1800" b="1" i="0" u="none" strike="noStrike">
                <a:solidFill>
                  <a:srgbClr val="008CCF"/>
                </a:solidFill>
                <a:effectLst/>
                <a:latin typeface="Meiryo" panose="020B0604030504040204" pitchFamily="50" charset="-128"/>
                <a:ea typeface="Meiryo UI" panose="020B0604030504040204" pitchFamily="50" charset="-128"/>
              </a:rPr>
              <a:t>-NX </a:t>
            </a:r>
            <a:r>
              <a:rPr lang="ja-JP" altLang="ja-JP" sz="1800" b="1" i="0" u="none" strike="noStrike">
                <a:solidFill>
                  <a:srgbClr val="008CCF"/>
                </a:solidFill>
                <a:effectLst/>
                <a:latin typeface="Meiryo UI" panose="020B0604030504040204" pitchFamily="50" charset="-128"/>
                <a:ea typeface="Meiryo" panose="020B0604030504040204" pitchFamily="50" charset="-128"/>
              </a:rPr>
              <a:t>建設仮勘定管理オプション</a:t>
            </a:r>
            <a:endParaRPr lang="en-US" altLang="ja-JP" b="0" i="0">
              <a:solidFill>
                <a:srgbClr val="000000"/>
              </a:solidFill>
              <a:effectLst/>
              <a:latin typeface="Meiryo UI" panose="020B0604030504040204" pitchFamily="50" charset="-128"/>
              <a:ea typeface="Meiryo UI" panose="020B0604030504040204" pitchFamily="50" charset="-128"/>
            </a:endParaRPr>
          </a:p>
          <a:p>
            <a:pPr>
              <a:lnSpc>
                <a:spcPct val="150000"/>
              </a:lnSpc>
              <a:spcAft>
                <a:spcPts val="400"/>
              </a:spcAft>
            </a:pPr>
            <a:r>
              <a:rPr lang="en-US" altLang="ja-JP" sz="1600">
                <a:solidFill>
                  <a:schemeClr val="accent1"/>
                </a:solidFill>
              </a:rPr>
              <a:t>01</a:t>
            </a:r>
          </a:p>
          <a:p>
            <a:pPr>
              <a:lnSpc>
                <a:spcPct val="150000"/>
              </a:lnSpc>
              <a:spcAft>
                <a:spcPts val="400"/>
              </a:spcAft>
            </a:pPr>
            <a:r>
              <a:rPr lang="en-US" altLang="ja-JP" sz="1200"/>
              <a:t>–</a:t>
            </a:r>
            <a:r>
              <a:rPr lang="ja-JP" altLang="en-US" sz="1200"/>
              <a:t> 電子帳簿保存法対応 </a:t>
            </a:r>
            <a:r>
              <a:rPr lang="en-US" altLang="ja-JP" sz="1200"/>
              <a:t>–</a:t>
            </a:r>
          </a:p>
          <a:p>
            <a:pPr>
              <a:lnSpc>
                <a:spcPct val="150000"/>
              </a:lnSpc>
              <a:spcAft>
                <a:spcPts val="400"/>
              </a:spcAft>
            </a:pPr>
            <a:r>
              <a:rPr lang="ja-JP" altLang="en-US" sz="1200"/>
              <a:t>　</a:t>
            </a:r>
            <a:r>
              <a:rPr lang="ja-JP" altLang="en-US" sz="1200">
                <a:solidFill>
                  <a:srgbClr val="92D050"/>
                </a:solidFill>
              </a:rPr>
              <a:t>　</a:t>
            </a:r>
            <a:endParaRPr lang="en-US" altLang="ja-JP" sz="1200"/>
          </a:p>
          <a:p>
            <a:pPr>
              <a:lnSpc>
                <a:spcPct val="150000"/>
              </a:lnSpc>
              <a:spcAft>
                <a:spcPts val="400"/>
              </a:spcAft>
            </a:pPr>
            <a:r>
              <a:rPr lang="ja-JP" altLang="en-US" sz="1200"/>
              <a:t>　</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a:extLst>
              <a:ext uri="{FF2B5EF4-FFF2-40B4-BE49-F238E27FC236}">
                <a16:creationId xmlns:a16="http://schemas.microsoft.com/office/drawing/2014/main" id="{6A60ED69-B36B-734A-D7F3-F8A30DA44C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22078676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4984C-81DB-D54A-D38B-3DB5DB801A0D}"/>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13D5222F-CB1B-DCEF-302A-26D50334789A}"/>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2" name="スライド番号プレースホルダー 1">
            <a:extLst>
              <a:ext uri="{FF2B5EF4-FFF2-40B4-BE49-F238E27FC236}">
                <a16:creationId xmlns:a16="http://schemas.microsoft.com/office/drawing/2014/main" id="{6BC78406-3E44-1C39-1E9D-776C11C7447B}"/>
              </a:ext>
            </a:extLst>
          </p:cNvPr>
          <p:cNvSpPr>
            <a:spLocks noGrp="1"/>
          </p:cNvSpPr>
          <p:nvPr>
            <p:ph type="sldNum" sz="quarter" idx="10"/>
          </p:nvPr>
        </p:nvSpPr>
        <p:spPr/>
        <p:txBody>
          <a:bodyPr/>
          <a:lstStyle/>
          <a:p>
            <a:fld id="{78AE49ED-73EF-499C-8307-28EB0E7CF529}" type="slidenum">
              <a:rPr lang="ja-JP" altLang="en-US" smtClean="0"/>
              <a:pPr/>
              <a:t>147</a:t>
            </a:fld>
            <a:endParaRPr lang="ja-JP" altLang="en-US"/>
          </a:p>
        </p:txBody>
      </p:sp>
      <p:sp>
        <p:nvSpPr>
          <p:cNvPr id="5" name="タイトル 4">
            <a:extLst>
              <a:ext uri="{FF2B5EF4-FFF2-40B4-BE49-F238E27FC236}">
                <a16:creationId xmlns:a16="http://schemas.microsoft.com/office/drawing/2014/main" id="{744DE0B4-A8B1-CAB7-0507-7B1326946C3E}"/>
              </a:ext>
            </a:extLst>
          </p:cNvPr>
          <p:cNvSpPr>
            <a:spLocks noGrp="1"/>
          </p:cNvSpPr>
          <p:nvPr>
            <p:ph type="title"/>
          </p:nvPr>
        </p:nvSpPr>
        <p:spPr/>
        <p:txBody>
          <a:bodyPr/>
          <a:lstStyle/>
          <a:p>
            <a:pPr>
              <a:spcAft>
                <a:spcPts val="1000"/>
              </a:spcAft>
            </a:pPr>
            <a:r>
              <a:rPr kumimoji="1" lang="en-US" altLang="ja-JP" sz="1800">
                <a:solidFill>
                  <a:schemeClr val="accent1"/>
                </a:solidFill>
              </a:rPr>
              <a:t>01</a:t>
            </a:r>
            <a:r>
              <a:rPr kumimoji="1" lang="en-US" altLang="ja-JP" sz="1800"/>
              <a:t> </a:t>
            </a:r>
            <a:r>
              <a:rPr kumimoji="1" lang="en-US" altLang="ja-JP" sz="1800" err="1"/>
              <a:t>SuperStream</a:t>
            </a:r>
            <a:r>
              <a:rPr kumimoji="1" lang="en-US" altLang="ja-JP" sz="1800"/>
              <a:t>-NX</a:t>
            </a:r>
            <a:r>
              <a:rPr kumimoji="1" lang="ja-JP" altLang="en-US" sz="1800"/>
              <a:t> 建設仮勘定管理オプション</a:t>
            </a:r>
            <a:br>
              <a:rPr lang="en-US" altLang="ja-JP"/>
            </a:br>
            <a:r>
              <a:rPr lang="ja-JP" altLang="en-US"/>
              <a:t>電子帳簿保存法対応</a:t>
            </a:r>
            <a:endParaRPr kumimoji="1" lang="ja-JP" altLang="en-US"/>
          </a:p>
        </p:txBody>
      </p:sp>
    </p:spTree>
    <p:extLst>
      <p:ext uri="{BB962C8B-B14F-4D97-AF65-F5344CB8AC3E}">
        <p14:creationId xmlns:p14="http://schemas.microsoft.com/office/powerpoint/2010/main" val="35333918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59573-2808-97B1-D170-6143F0B7A012}"/>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9880C685-61B9-D4D6-E278-6300A8C3D5B2}"/>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4" name="スライド番号プレースホルダー 3">
            <a:extLst>
              <a:ext uri="{FF2B5EF4-FFF2-40B4-BE49-F238E27FC236}">
                <a16:creationId xmlns:a16="http://schemas.microsoft.com/office/drawing/2014/main" id="{361E079C-77E9-2768-F058-52A5ADBE21C4}"/>
              </a:ext>
            </a:extLst>
          </p:cNvPr>
          <p:cNvSpPr>
            <a:spLocks noGrp="1"/>
          </p:cNvSpPr>
          <p:nvPr>
            <p:ph type="sldNum" sz="quarter" idx="4"/>
          </p:nvPr>
        </p:nvSpPr>
        <p:spPr/>
        <p:txBody>
          <a:bodyPr/>
          <a:lstStyle/>
          <a:p>
            <a:fld id="{78AE49ED-73EF-499C-8307-28EB0E7CF529}" type="slidenum">
              <a:rPr lang="ja-JP" altLang="en-US" smtClean="0"/>
              <a:pPr/>
              <a:t>148</a:t>
            </a:fld>
            <a:endParaRPr lang="ja-JP" altLang="en-US"/>
          </a:p>
        </p:txBody>
      </p:sp>
      <p:sp>
        <p:nvSpPr>
          <p:cNvPr id="5" name="テキスト プレースホルダー 2">
            <a:extLst>
              <a:ext uri="{FF2B5EF4-FFF2-40B4-BE49-F238E27FC236}">
                <a16:creationId xmlns:a16="http://schemas.microsoft.com/office/drawing/2014/main" id="{416C2A2D-9FAE-4D32-E504-B6B5D1B62E08}"/>
              </a:ext>
            </a:extLst>
          </p:cNvPr>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err="1"/>
              <a:t>SuperStream</a:t>
            </a:r>
            <a:r>
              <a:rPr lang="en-US" altLang="ja-JP"/>
              <a:t>-NX</a:t>
            </a:r>
            <a:r>
              <a:rPr lang="ja-JP" altLang="en-US"/>
              <a:t> 建設仮勘定管理オプション</a:t>
            </a:r>
            <a:endParaRPr lang="en-US" altLang="ja-JP"/>
          </a:p>
          <a:p>
            <a:pPr>
              <a:lnSpc>
                <a:spcPct val="150000"/>
              </a:lnSpc>
              <a:spcAft>
                <a:spcPts val="400"/>
              </a:spcAft>
            </a:pPr>
            <a:r>
              <a:rPr lang="ja-JP" altLang="en-US" sz="1200"/>
              <a:t>電子帳簿保存法対応</a:t>
            </a:r>
            <a:endParaRPr lang="en-US" altLang="ja-JP" sz="1200"/>
          </a:p>
          <a:p>
            <a:pPr>
              <a:lnSpc>
                <a:spcPct val="150000"/>
              </a:lnSpc>
              <a:spcAft>
                <a:spcPts val="400"/>
              </a:spcAft>
            </a:pPr>
            <a:r>
              <a:rPr lang="ja-JP" altLang="en-US" sz="1200"/>
              <a:t>　概要</a:t>
            </a:r>
            <a:endParaRPr lang="en-US" altLang="ja-JP" sz="1200"/>
          </a:p>
          <a:p>
            <a:pPr>
              <a:lnSpc>
                <a:spcPct val="150000"/>
              </a:lnSpc>
              <a:spcAft>
                <a:spcPts val="400"/>
              </a:spcAft>
            </a:pPr>
            <a:r>
              <a:rPr lang="ja-JP" altLang="en-US" sz="1200"/>
              <a:t>　１．</a:t>
            </a:r>
            <a:r>
              <a:rPr lang="en-US" altLang="ja-JP" sz="1200"/>
              <a:t>NX</a:t>
            </a:r>
            <a:r>
              <a:rPr lang="ja-JP" altLang="en-US" sz="1200"/>
              <a:t>統合会計に連携した仕訳と費用振替履歴の関連性の確保</a:t>
            </a:r>
            <a:endParaRPr lang="en-US" altLang="ja-JP" sz="1200"/>
          </a:p>
          <a:p>
            <a:pPr>
              <a:lnSpc>
                <a:spcPct val="150000"/>
              </a:lnSpc>
              <a:spcAft>
                <a:spcPts val="400"/>
              </a:spcAft>
            </a:pPr>
            <a:r>
              <a:rPr lang="ja-JP" altLang="en-US" sz="1200">
                <a:solidFill>
                  <a:srgbClr val="92D050"/>
                </a:solidFill>
              </a:rPr>
              <a:t>　</a:t>
            </a:r>
            <a:r>
              <a:rPr lang="ja-JP" altLang="en-US" sz="1200"/>
              <a:t>２．削除・取消された建仮データの確認機能の追加</a:t>
            </a:r>
            <a:endParaRPr lang="en-US" altLang="ja-JP" sz="1200"/>
          </a:p>
          <a:p>
            <a:pPr>
              <a:lnSpc>
                <a:spcPct val="150000"/>
              </a:lnSpc>
              <a:spcAft>
                <a:spcPts val="400"/>
              </a:spcAft>
            </a:pPr>
            <a:r>
              <a:rPr lang="ja-JP" altLang="en-US" sz="1200"/>
              <a:t>　３．建仮データの検索性の強化</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a:extLst>
              <a:ext uri="{FF2B5EF4-FFF2-40B4-BE49-F238E27FC236}">
                <a16:creationId xmlns:a16="http://schemas.microsoft.com/office/drawing/2014/main" id="{CBF94EEC-5F94-5164-5701-C59B04705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6646685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FFAD5-975C-50D2-C05E-5EBF05C46F0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C9A9425-91A1-19DD-FEA5-B359CE63CBA2}"/>
              </a:ext>
            </a:extLst>
          </p:cNvPr>
          <p:cNvSpPr>
            <a:spLocks noGrp="1"/>
          </p:cNvSpPr>
          <p:nvPr>
            <p:ph type="sldNum" sz="quarter" idx="12"/>
          </p:nvPr>
        </p:nvSpPr>
        <p:spPr/>
        <p:txBody>
          <a:bodyPr/>
          <a:lstStyle/>
          <a:p>
            <a:fld id="{78AE49ED-73EF-499C-8307-28EB0E7CF529}" type="slidenum">
              <a:rPr kumimoji="1" lang="ja-JP" altLang="en-US" smtClean="0"/>
              <a:t>149</a:t>
            </a:fld>
            <a:endParaRPr kumimoji="1" lang="ja-JP" altLang="en-US"/>
          </a:p>
        </p:txBody>
      </p:sp>
      <p:sp>
        <p:nvSpPr>
          <p:cNvPr id="3" name="テキスト プレースホルダー 2">
            <a:extLst>
              <a:ext uri="{FF2B5EF4-FFF2-40B4-BE49-F238E27FC236}">
                <a16:creationId xmlns:a16="http://schemas.microsoft.com/office/drawing/2014/main" id="{2E56F5CE-1779-3B6B-C987-59E75B8702B2}"/>
              </a:ext>
            </a:extLst>
          </p:cNvPr>
          <p:cNvSpPr>
            <a:spLocks noGrp="1"/>
          </p:cNvSpPr>
          <p:nvPr>
            <p:ph type="body" sz="quarter" idx="14"/>
          </p:nvPr>
        </p:nvSpPr>
        <p:spPr>
          <a:xfrm>
            <a:off x="345452" y="1214580"/>
            <a:ext cx="8426450" cy="3780420"/>
          </a:xfrm>
        </p:spPr>
        <p:txBody>
          <a:bodyPr/>
          <a:lstStyle/>
          <a:p>
            <a:pPr>
              <a:lnSpc>
                <a:spcPct val="100000"/>
              </a:lnSpc>
            </a:pPr>
            <a:r>
              <a:rPr kumimoji="1" lang="ja-JP" altLang="en-US"/>
              <a:t>優良な電子帳簿の要件充足のために、電子データの真正性確保および検索性向上の機能を追加しました</a:t>
            </a:r>
            <a:endParaRPr kumimoji="1"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lang="en-US" altLang="ja-JP"/>
          </a:p>
          <a:p>
            <a:pPr>
              <a:lnSpc>
                <a:spcPct val="100000"/>
              </a:lnSpc>
            </a:pPr>
            <a:endParaRPr kumimoji="1" lang="en-US" altLang="ja-JP" b="1">
              <a:solidFill>
                <a:schemeClr val="accent3">
                  <a:lumMod val="75000"/>
                </a:schemeClr>
              </a:solidFill>
            </a:endParaRPr>
          </a:p>
          <a:p>
            <a:pPr>
              <a:lnSpc>
                <a:spcPct val="100000"/>
              </a:lnSpc>
            </a:pPr>
            <a:r>
              <a:rPr kumimoji="1" lang="en-US" altLang="ja-JP" b="1">
                <a:solidFill>
                  <a:schemeClr val="accent3">
                    <a:lumMod val="75000"/>
                  </a:schemeClr>
                </a:solidFill>
              </a:rPr>
              <a:t>※NX</a:t>
            </a:r>
            <a:r>
              <a:rPr lang="en-US" altLang="ja-JP" b="1">
                <a:solidFill>
                  <a:schemeClr val="accent3">
                    <a:lumMod val="75000"/>
                  </a:schemeClr>
                </a:solidFill>
              </a:rPr>
              <a:t>FA</a:t>
            </a:r>
            <a:r>
              <a:rPr lang="ja-JP" altLang="en-US" b="1">
                <a:solidFill>
                  <a:schemeClr val="accent3">
                    <a:lumMod val="75000"/>
                  </a:schemeClr>
                </a:solidFill>
              </a:rPr>
              <a:t>（</a:t>
            </a:r>
            <a:r>
              <a:rPr lang="en-US" altLang="ja-JP" b="1">
                <a:solidFill>
                  <a:schemeClr val="accent3">
                    <a:lumMod val="75000"/>
                  </a:schemeClr>
                </a:solidFill>
              </a:rPr>
              <a:t>NXCP</a:t>
            </a:r>
            <a:r>
              <a:rPr lang="ja-JP" altLang="en-US" b="1">
                <a:solidFill>
                  <a:schemeClr val="accent3">
                    <a:lumMod val="75000"/>
                  </a:schemeClr>
                </a:solidFill>
              </a:rPr>
              <a:t>含む）</a:t>
            </a:r>
            <a:r>
              <a:rPr kumimoji="1" lang="ja-JP" altLang="en-US" b="1">
                <a:solidFill>
                  <a:schemeClr val="accent3">
                    <a:lumMod val="75000"/>
                  </a:schemeClr>
                </a:solidFill>
              </a:rPr>
              <a:t>は、</a:t>
            </a:r>
            <a:r>
              <a:rPr kumimoji="1" lang="en-US" altLang="ja-JP" b="1">
                <a:solidFill>
                  <a:schemeClr val="accent3">
                    <a:lumMod val="75000"/>
                  </a:schemeClr>
                </a:solidFill>
              </a:rPr>
              <a:t>JIIMA</a:t>
            </a:r>
            <a:r>
              <a:rPr kumimoji="1" lang="ja-JP" altLang="en-US" b="1">
                <a:solidFill>
                  <a:schemeClr val="accent3">
                    <a:lumMod val="75000"/>
                  </a:schemeClr>
                </a:solidFill>
              </a:rPr>
              <a:t>認証に向け申請準備中です</a:t>
            </a:r>
            <a:endParaRPr lang="en-US" altLang="ja-JP"/>
          </a:p>
          <a:p>
            <a:pPr marL="180000" indent="-457200">
              <a:lnSpc>
                <a:spcPct val="100000"/>
              </a:lnSpc>
            </a:pPr>
            <a:r>
              <a:rPr kumimoji="1" lang="en-US" altLang="ja-JP"/>
              <a:t>※</a:t>
            </a:r>
            <a:r>
              <a:rPr kumimoji="1" lang="ja-JP" altLang="en-US"/>
              <a:t>「電子計算機を使用して作成する国税関係帳簿書類の保存方法等の特例に関する法律施行規則（令和</a:t>
            </a:r>
            <a:r>
              <a:rPr kumimoji="1" lang="en-US" altLang="ja-JP"/>
              <a:t>6</a:t>
            </a:r>
            <a:r>
              <a:rPr kumimoji="1" lang="ja-JP" altLang="en-US"/>
              <a:t>年</a:t>
            </a:r>
            <a:r>
              <a:rPr kumimoji="1" lang="en-US" altLang="ja-JP"/>
              <a:t>1</a:t>
            </a:r>
            <a:r>
              <a:rPr kumimoji="1" lang="ja-JP" altLang="en-US"/>
              <a:t>月</a:t>
            </a:r>
            <a:r>
              <a:rPr kumimoji="1" lang="en-US" altLang="ja-JP"/>
              <a:t>1</a:t>
            </a:r>
            <a:r>
              <a:rPr kumimoji="1" lang="ja-JP" altLang="en-US"/>
              <a:t>日施行　令和五年財務省令第二十二号）」 を資料内では「規則」と記載しています</a:t>
            </a:r>
          </a:p>
          <a:p>
            <a:pPr>
              <a:lnSpc>
                <a:spcPct val="100000"/>
              </a:lnSpc>
            </a:pPr>
            <a:endParaRPr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kumimoji="1" lang="en-US" altLang="ja-JP"/>
          </a:p>
          <a:p>
            <a:pPr>
              <a:lnSpc>
                <a:spcPct val="100000"/>
              </a:lnSpc>
            </a:pPr>
            <a:endParaRPr lang="en-US" altLang="ja-JP"/>
          </a:p>
          <a:p>
            <a:pPr>
              <a:lnSpc>
                <a:spcPct val="100000"/>
              </a:lnSpc>
            </a:pPr>
            <a:endParaRPr lang="en-US" altLang="ja-JP" b="1">
              <a:solidFill>
                <a:schemeClr val="accent3">
                  <a:lumMod val="75000"/>
                </a:schemeClr>
              </a:solidFill>
            </a:endParaRPr>
          </a:p>
        </p:txBody>
      </p:sp>
      <p:sp>
        <p:nvSpPr>
          <p:cNvPr id="4" name="タイトル 3">
            <a:extLst>
              <a:ext uri="{FF2B5EF4-FFF2-40B4-BE49-F238E27FC236}">
                <a16:creationId xmlns:a16="http://schemas.microsoft.com/office/drawing/2014/main" id="{EE81D26E-5462-3466-36A2-0D150860A020}"/>
              </a:ext>
            </a:extLst>
          </p:cNvPr>
          <p:cNvSpPr>
            <a:spLocks noGrp="1"/>
          </p:cNvSpPr>
          <p:nvPr>
            <p:ph type="title"/>
          </p:nvPr>
        </p:nvSpPr>
        <p:spPr>
          <a:xfrm>
            <a:off x="358775" y="267495"/>
            <a:ext cx="7093545" cy="432048"/>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a:t>
            </a:r>
            <a:r>
              <a:rPr lang="ja-JP" altLang="en-US" sz="1800">
                <a:solidFill>
                  <a:srgbClr val="008CCF"/>
                </a:solidFill>
                <a:latin typeface="メイリオ"/>
                <a:ea typeface="メイリオ"/>
              </a:rPr>
              <a:t>対応</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概要</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endParaRPr kumimoji="1" lang="ja-JP" altLang="en-US"/>
          </a:p>
        </p:txBody>
      </p:sp>
      <p:sp>
        <p:nvSpPr>
          <p:cNvPr id="5" name="フッター プレースホルダー 4">
            <a:extLst>
              <a:ext uri="{FF2B5EF4-FFF2-40B4-BE49-F238E27FC236}">
                <a16:creationId xmlns:a16="http://schemas.microsoft.com/office/drawing/2014/main" id="{EBF5F2E0-0B20-995B-270E-D7AF2EE1628C}"/>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6" name="表 5">
            <a:extLst>
              <a:ext uri="{FF2B5EF4-FFF2-40B4-BE49-F238E27FC236}">
                <a16:creationId xmlns:a16="http://schemas.microsoft.com/office/drawing/2014/main" id="{89A31511-166B-47FD-F627-2B44D773D62A}"/>
              </a:ext>
            </a:extLst>
          </p:cNvPr>
          <p:cNvGraphicFramePr>
            <a:graphicFrameLocks noGrp="1"/>
          </p:cNvGraphicFramePr>
          <p:nvPr/>
        </p:nvGraphicFramePr>
        <p:xfrm>
          <a:off x="349130" y="1463597"/>
          <a:ext cx="8421547" cy="2179679"/>
        </p:xfrm>
        <a:graphic>
          <a:graphicData uri="http://schemas.openxmlformats.org/drawingml/2006/table">
            <a:tbl>
              <a:tblPr firstRow="1" firstCol="1" bandRow="1">
                <a:tableStyleId>{21E4AEA4-8DFA-4A89-87EB-49C32662AFE0}</a:tableStyleId>
              </a:tblPr>
              <a:tblGrid>
                <a:gridCol w="470040">
                  <a:extLst>
                    <a:ext uri="{9D8B030D-6E8A-4147-A177-3AD203B41FA5}">
                      <a16:colId xmlns:a16="http://schemas.microsoft.com/office/drawing/2014/main" val="760114641"/>
                    </a:ext>
                  </a:extLst>
                </a:gridCol>
                <a:gridCol w="2371355">
                  <a:extLst>
                    <a:ext uri="{9D8B030D-6E8A-4147-A177-3AD203B41FA5}">
                      <a16:colId xmlns:a16="http://schemas.microsoft.com/office/drawing/2014/main" val="3794914484"/>
                    </a:ext>
                  </a:extLst>
                </a:gridCol>
                <a:gridCol w="5580152">
                  <a:extLst>
                    <a:ext uri="{9D8B030D-6E8A-4147-A177-3AD203B41FA5}">
                      <a16:colId xmlns:a16="http://schemas.microsoft.com/office/drawing/2014/main" val="658292397"/>
                    </a:ext>
                  </a:extLst>
                </a:gridCol>
              </a:tblGrid>
              <a:tr h="295463">
                <a:tc>
                  <a:txBody>
                    <a:bodyPr/>
                    <a:lstStyle/>
                    <a:p>
                      <a:pPr algn="l">
                        <a:buNone/>
                      </a:pPr>
                      <a:r>
                        <a:rPr lang="en-US" sz="1050" kern="100">
                          <a:effectLst/>
                        </a:rPr>
                        <a:t>No.</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altLang="en-US" sz="1050" kern="100">
                          <a:effectLst/>
                        </a:rPr>
                        <a:t>対応</a:t>
                      </a:r>
                      <a:r>
                        <a:rPr lang="ja-JP" sz="1050" kern="100">
                          <a:effectLst/>
                        </a:rPr>
                        <a:t>概要</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対応内容</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64919017"/>
                  </a:ext>
                </a:extLst>
              </a:tr>
              <a:tr h="367600">
                <a:tc>
                  <a:txBody>
                    <a:bodyPr/>
                    <a:lstStyle/>
                    <a:p>
                      <a:pPr algn="l">
                        <a:buNone/>
                      </a:pPr>
                      <a:r>
                        <a:rPr lang="en-US" sz="1050" kern="100">
                          <a:effectLst/>
                        </a:rPr>
                        <a:t>1</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en-US" altLang="ja-JP" sz="1050" kern="100">
                          <a:effectLst/>
                        </a:rPr>
                        <a:t>NX</a:t>
                      </a:r>
                      <a:r>
                        <a:rPr lang="ja-JP" sz="1050" kern="100">
                          <a:effectLst/>
                        </a:rPr>
                        <a:t>統合会計に連携した仕訳と</a:t>
                      </a:r>
                      <a:r>
                        <a:rPr lang="ja-JP" altLang="en-US" sz="1050" kern="100">
                          <a:effectLst/>
                        </a:rPr>
                        <a:t>費用振替</a:t>
                      </a:r>
                      <a:r>
                        <a:rPr lang="ja-JP" sz="1050" kern="100">
                          <a:effectLst/>
                        </a:rPr>
                        <a:t>履歴の関連性の確保</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en-US" altLang="ja-JP" sz="1050" kern="100" err="1">
                          <a:effectLst/>
                        </a:rPr>
                        <a:t>SuperStream</a:t>
                      </a:r>
                      <a:r>
                        <a:rPr lang="en-US" altLang="ja-JP" sz="1050" kern="100">
                          <a:effectLst/>
                        </a:rPr>
                        <a:t>-NX </a:t>
                      </a:r>
                      <a:r>
                        <a:rPr lang="ja-JP" altLang="en-US" sz="1050" kern="100">
                          <a:effectLst/>
                        </a:rPr>
                        <a:t>建設仮勘定管理オプション</a:t>
                      </a:r>
                      <a:r>
                        <a:rPr lang="en-US" altLang="ja-JP" sz="1050" kern="100">
                          <a:effectLst/>
                        </a:rPr>
                        <a:t>(</a:t>
                      </a:r>
                      <a:r>
                        <a:rPr lang="ja-JP" altLang="en-US" sz="1050" kern="100">
                          <a:effectLst/>
                        </a:rPr>
                        <a:t>以下、</a:t>
                      </a:r>
                      <a:r>
                        <a:rPr lang="en-US" altLang="ja-JP" sz="1050" kern="100">
                          <a:effectLst/>
                        </a:rPr>
                        <a:t>NXCP)</a:t>
                      </a:r>
                      <a:r>
                        <a:rPr lang="ja-JP" sz="1050" kern="100">
                          <a:effectLst/>
                        </a:rPr>
                        <a:t>から計上した</a:t>
                      </a:r>
                      <a:r>
                        <a:rPr lang="ja-JP" altLang="en-US" sz="1050" kern="100">
                          <a:effectLst/>
                        </a:rPr>
                        <a:t>、</a:t>
                      </a:r>
                      <a:r>
                        <a:rPr lang="en-US" altLang="ja-JP" sz="1050" kern="100">
                          <a:effectLst/>
                        </a:rPr>
                        <a:t>NX</a:t>
                      </a:r>
                      <a:r>
                        <a:rPr lang="ja-JP" altLang="en-US" sz="1050" kern="100">
                          <a:effectLst/>
                        </a:rPr>
                        <a:t>統合会計</a:t>
                      </a:r>
                      <a:r>
                        <a:rPr lang="ja-JP" sz="1050" kern="100">
                          <a:effectLst/>
                        </a:rPr>
                        <a:t>に連携済みの</a:t>
                      </a:r>
                      <a:r>
                        <a:rPr lang="ja-JP" altLang="en-US" sz="1050" kern="100">
                          <a:effectLst/>
                        </a:rPr>
                        <a:t>費用振替</a:t>
                      </a:r>
                      <a:r>
                        <a:rPr lang="ja-JP" sz="1050" kern="100">
                          <a:effectLst/>
                        </a:rPr>
                        <a:t>仕訳と</a:t>
                      </a:r>
                      <a:r>
                        <a:rPr lang="ja-JP" altLang="en-US" sz="1050" kern="100">
                          <a:effectLst/>
                        </a:rPr>
                        <a:t>振替済データ</a:t>
                      </a:r>
                      <a:r>
                        <a:rPr lang="ja-JP" sz="1050" kern="100">
                          <a:effectLst/>
                        </a:rPr>
                        <a:t>を伝票番号で紐づけて確認できる新機能「</a:t>
                      </a:r>
                      <a:r>
                        <a:rPr lang="ja-JP" altLang="en-US" sz="1050" kern="100">
                          <a:effectLst/>
                        </a:rPr>
                        <a:t>建仮</a:t>
                      </a:r>
                      <a:r>
                        <a:rPr lang="ja-JP" sz="1050" kern="100">
                          <a:effectLst/>
                        </a:rPr>
                        <a:t>仕訳内訳表」を追加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042173"/>
                  </a:ext>
                </a:extLst>
              </a:tr>
              <a:tr h="684076">
                <a:tc>
                  <a:txBody>
                    <a:bodyPr/>
                    <a:lstStyle/>
                    <a:p>
                      <a:pPr algn="l">
                        <a:buNone/>
                      </a:pPr>
                      <a:r>
                        <a:rPr lang="en-US" sz="1050" kern="100">
                          <a:effectLst/>
                        </a:rPr>
                        <a:t>2</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削除</a:t>
                      </a:r>
                      <a:r>
                        <a:rPr lang="ja-JP" altLang="en-US" sz="1050" kern="100">
                          <a:effectLst/>
                        </a:rPr>
                        <a:t>・</a:t>
                      </a:r>
                      <a:r>
                        <a:rPr lang="ja-JP" sz="1050" kern="100">
                          <a:effectLst/>
                        </a:rPr>
                        <a:t>取消された</a:t>
                      </a:r>
                      <a:r>
                        <a:rPr lang="ja-JP" altLang="en-US" sz="1050" kern="100">
                          <a:effectLst/>
                        </a:rPr>
                        <a:t>建仮</a:t>
                      </a:r>
                      <a:r>
                        <a:rPr lang="ja-JP" sz="1050" kern="100">
                          <a:effectLst/>
                        </a:rPr>
                        <a:t>データの確認機能の追加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a:effectLst/>
                        </a:rPr>
                        <a:t>各種削除・取消処理を行ったデータを自動的に記録し、照会できるよう対応</a:t>
                      </a:r>
                    </a:p>
                    <a:p>
                      <a:pPr algn="l">
                        <a:buNone/>
                      </a:pPr>
                      <a:r>
                        <a:rPr lang="ja-JP" sz="1050" kern="100">
                          <a:effectLst/>
                        </a:rPr>
                        <a:t>削除・取消データを格納するテーブルを追加する</a:t>
                      </a:r>
                      <a:r>
                        <a:rPr lang="ja-JP" altLang="en-US" sz="1050" kern="100">
                          <a:effectLst/>
                        </a:rPr>
                        <a:t>と</a:t>
                      </a:r>
                      <a:r>
                        <a:rPr lang="ja-JP" sz="1050" kern="100">
                          <a:effectLst/>
                        </a:rPr>
                        <a:t>ともに、照会・出力できる新機能「</a:t>
                      </a:r>
                      <a:r>
                        <a:rPr lang="ja-JP" altLang="en-US" sz="1050" kern="100">
                          <a:effectLst/>
                        </a:rPr>
                        <a:t>建仮</a:t>
                      </a:r>
                      <a:r>
                        <a:rPr lang="ja-JP" sz="1050" kern="100">
                          <a:effectLst/>
                        </a:rPr>
                        <a:t>削除取消照会」を追加</a:t>
                      </a:r>
                    </a:p>
                    <a:p>
                      <a:pPr algn="l">
                        <a:buNone/>
                      </a:pPr>
                      <a:r>
                        <a:rPr lang="ja-JP" sz="1050" kern="100">
                          <a:effectLst/>
                        </a:rPr>
                        <a:t>また、「外部データ作成」について削除履歴テーブルを出力対象に追加</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48272085"/>
                  </a:ext>
                </a:extLst>
              </a:tr>
              <a:tr h="720080">
                <a:tc>
                  <a:txBody>
                    <a:bodyPr/>
                    <a:lstStyle/>
                    <a:p>
                      <a:pPr algn="l">
                        <a:buNone/>
                      </a:pPr>
                      <a:r>
                        <a:rPr lang="en-US" sz="1050" kern="100">
                          <a:effectLst/>
                        </a:rPr>
                        <a:t>3</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altLang="en-US" sz="1050" kern="100">
                          <a:effectLst/>
                        </a:rPr>
                        <a:t>建仮</a:t>
                      </a:r>
                      <a:r>
                        <a:rPr lang="ja-JP" sz="1050" kern="100">
                          <a:effectLst/>
                        </a:rPr>
                        <a:t>データの検索性の強化</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tc>
                  <a:txBody>
                    <a:bodyPr/>
                    <a:lstStyle/>
                    <a:p>
                      <a:pPr algn="l">
                        <a:buNone/>
                      </a:pPr>
                      <a:r>
                        <a:rPr lang="ja-JP" sz="1050" kern="100" dirty="0">
                          <a:effectLst/>
                        </a:rPr>
                        <a:t>出力年月・取引年月日・取引金額・取引先を指定して</a:t>
                      </a:r>
                      <a:r>
                        <a:rPr lang="ja-JP" altLang="en-US" sz="1050" kern="100" dirty="0">
                          <a:effectLst/>
                        </a:rPr>
                        <a:t>、建仮</a:t>
                      </a:r>
                      <a:r>
                        <a:rPr lang="ja-JP" sz="1050" kern="100" dirty="0">
                          <a:effectLst/>
                        </a:rPr>
                        <a:t>データを照会できる新機能「</a:t>
                      </a:r>
                      <a:r>
                        <a:rPr lang="ja-JP" altLang="en-US" sz="1050" kern="100" dirty="0">
                          <a:effectLst/>
                        </a:rPr>
                        <a:t>建仮</a:t>
                      </a:r>
                      <a:r>
                        <a:rPr lang="ja-JP" sz="1050" kern="100" dirty="0">
                          <a:effectLst/>
                        </a:rPr>
                        <a:t>照会」を追加</a:t>
                      </a:r>
                    </a:p>
                    <a:p>
                      <a:pPr algn="l">
                        <a:buNone/>
                      </a:pPr>
                      <a:r>
                        <a:rPr lang="ja-JP" sz="1050" kern="100" dirty="0">
                          <a:effectLst/>
                        </a:rPr>
                        <a:t>また、</a:t>
                      </a:r>
                      <a:r>
                        <a:rPr lang="ja-JP" altLang="en-US" sz="1050" kern="100" dirty="0">
                          <a:effectLst/>
                        </a:rPr>
                        <a:t>建仮異動データの確認ができる新機能「建仮異動照会」を追加</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37440518"/>
                  </a:ext>
                </a:extLst>
              </a:tr>
            </a:tbl>
          </a:graphicData>
        </a:graphic>
      </p:graphicFrame>
    </p:spTree>
    <p:extLst>
      <p:ext uri="{BB962C8B-B14F-4D97-AF65-F5344CB8AC3E}">
        <p14:creationId xmlns:p14="http://schemas.microsoft.com/office/powerpoint/2010/main" val="82665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A230569F-31EA-35E2-127E-B0F09B1802EC}"/>
              </a:ext>
            </a:extLst>
          </p:cNvPr>
          <p:cNvGrpSpPr/>
          <p:nvPr/>
        </p:nvGrpSpPr>
        <p:grpSpPr>
          <a:xfrm>
            <a:off x="539980" y="1154953"/>
            <a:ext cx="6120252" cy="3412772"/>
            <a:chOff x="1587283" y="964490"/>
            <a:chExt cx="6531672" cy="3642188"/>
          </a:xfrm>
        </p:grpSpPr>
        <p:pic>
          <p:nvPicPr>
            <p:cNvPr id="3" name="図 2">
              <a:extLst>
                <a:ext uri="{FF2B5EF4-FFF2-40B4-BE49-F238E27FC236}">
                  <a16:creationId xmlns:a16="http://schemas.microsoft.com/office/drawing/2014/main" id="{9B51DB0A-6D32-F989-6D88-951B505B96B4}"/>
                </a:ext>
              </a:extLst>
            </p:cNvPr>
            <p:cNvPicPr>
              <a:picLocks noChangeAspect="1"/>
            </p:cNvPicPr>
            <p:nvPr/>
          </p:nvPicPr>
          <p:blipFill>
            <a:blip r:embed="rId3"/>
            <a:stretch>
              <a:fillRect/>
            </a:stretch>
          </p:blipFill>
          <p:spPr>
            <a:xfrm>
              <a:off x="1587283" y="964490"/>
              <a:ext cx="6531672" cy="3642188"/>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44111F96-4378-0EB1-9BDD-E82DAF7290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1799692" y="987392"/>
              <a:ext cx="2052228" cy="76934"/>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15</a:t>
            </a:fld>
            <a:endParaRPr kumimoji="1" lang="ja-JP" altLang="en-US" dirty="0"/>
          </a:p>
        </p:txBody>
      </p:sp>
      <p:sp>
        <p:nvSpPr>
          <p:cNvPr id="4" name="タイトル 3"/>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②連続承認</a:t>
            </a:r>
            <a:endParaRPr kumimoji="1" lang="ja-JP" altLang="en-US" sz="1800"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pic>
        <p:nvPicPr>
          <p:cNvPr id="6" name="図 5">
            <a:extLst>
              <a:ext uri="{FF2B5EF4-FFF2-40B4-BE49-F238E27FC236}">
                <a16:creationId xmlns:a16="http://schemas.microsoft.com/office/drawing/2014/main" id="{1DD56B7B-2DFC-101C-FA8C-DC5A8662EFE3}"/>
              </a:ext>
            </a:extLst>
          </p:cNvPr>
          <p:cNvPicPr>
            <a:picLocks noChangeAspect="1"/>
          </p:cNvPicPr>
          <p:nvPr/>
        </p:nvPicPr>
        <p:blipFill>
          <a:blip r:embed="rId5"/>
          <a:stretch>
            <a:fillRect/>
          </a:stretch>
        </p:blipFill>
        <p:spPr>
          <a:xfrm>
            <a:off x="6213469" y="1503719"/>
            <a:ext cx="1238423" cy="2648320"/>
          </a:xfrm>
          <a:prstGeom prst="rect">
            <a:avLst/>
          </a:prstGeom>
          <a:ln>
            <a:solidFill>
              <a:srgbClr val="D54F14"/>
            </a:solidFill>
          </a:ln>
        </p:spPr>
      </p:pic>
      <p:sp>
        <p:nvSpPr>
          <p:cNvPr id="10" name="線吹き出し 2 (枠付き) 7">
            <a:extLst>
              <a:ext uri="{FF2B5EF4-FFF2-40B4-BE49-F238E27FC236}">
                <a16:creationId xmlns:a16="http://schemas.microsoft.com/office/drawing/2014/main" id="{337FB7CA-4C6E-829A-4574-528E8F94CE30}"/>
              </a:ext>
            </a:extLst>
          </p:cNvPr>
          <p:cNvSpPr/>
          <p:nvPr/>
        </p:nvSpPr>
        <p:spPr>
          <a:xfrm>
            <a:off x="1530670" y="3075806"/>
            <a:ext cx="3721619" cy="1008112"/>
          </a:xfrm>
          <a:prstGeom prst="borderCallout2">
            <a:avLst>
              <a:gd name="adj1" fmla="val -3818"/>
              <a:gd name="adj2" fmla="val 94878"/>
              <a:gd name="adj3" fmla="val -22824"/>
              <a:gd name="adj4" fmla="val 95102"/>
              <a:gd name="adj5" fmla="val -22389"/>
              <a:gd name="adj6" fmla="val 12372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a:t>
            </a:r>
            <a:r>
              <a:rPr lang="en-US" altLang="ja-JP" sz="1200" dirty="0"/>
              <a:t>CSV</a:t>
            </a:r>
            <a:r>
              <a:rPr lang="ja-JP" altLang="en-US" sz="1200" dirty="0"/>
              <a:t>出力」</a:t>
            </a:r>
            <a:r>
              <a:rPr lang="en-US" altLang="ja-JP" sz="1200" dirty="0"/>
              <a:t>…</a:t>
            </a:r>
            <a:r>
              <a:rPr lang="ja-JP" altLang="en-US" sz="1200" dirty="0"/>
              <a:t>表示画面の伝票のみ</a:t>
            </a:r>
            <a:r>
              <a:rPr lang="en-US" altLang="ja-JP" sz="1200" dirty="0"/>
              <a:t>CSV</a:t>
            </a:r>
            <a:r>
              <a:rPr lang="ja-JP" altLang="en-US" sz="1200" dirty="0"/>
              <a:t>出力します</a:t>
            </a:r>
            <a:endParaRPr lang="en-US" altLang="ja-JP" sz="1200" dirty="0"/>
          </a:p>
          <a:p>
            <a:r>
              <a:rPr lang="ja-JP" altLang="en-US" sz="1200" dirty="0"/>
              <a:t>「次伝票」</a:t>
            </a:r>
            <a:r>
              <a:rPr lang="en-US" altLang="ja-JP" sz="1200" dirty="0"/>
              <a:t>…</a:t>
            </a:r>
            <a:r>
              <a:rPr lang="ja-JP" altLang="en-US" sz="1200" dirty="0"/>
              <a:t>次の伝票に移ります</a:t>
            </a:r>
            <a:endParaRPr lang="en-US" altLang="ja-JP" sz="1200" dirty="0"/>
          </a:p>
          <a:p>
            <a:r>
              <a:rPr lang="ja-JP" altLang="en-US" sz="1200" dirty="0"/>
              <a:t>「前伝票」</a:t>
            </a:r>
            <a:r>
              <a:rPr lang="en-US" altLang="ja-JP" sz="1200" dirty="0"/>
              <a:t>…</a:t>
            </a:r>
            <a:r>
              <a:rPr lang="ja-JP" altLang="en-US" sz="1200" dirty="0"/>
              <a:t>前の伝票に移ります</a:t>
            </a:r>
            <a:endParaRPr lang="en-US" altLang="ja-JP" sz="1200" dirty="0"/>
          </a:p>
          <a:p>
            <a:r>
              <a:rPr lang="ja-JP" altLang="en-US" sz="1200" dirty="0"/>
              <a:t>「証憑表示」</a:t>
            </a:r>
            <a:r>
              <a:rPr lang="en-US" altLang="ja-JP" sz="1200" dirty="0"/>
              <a:t>…</a:t>
            </a:r>
            <a:r>
              <a:rPr lang="ja-JP" altLang="en-US" sz="1200" dirty="0"/>
              <a:t>「証憑表示」画面を呼びだします</a:t>
            </a:r>
            <a:endParaRPr lang="en-US" altLang="ja-JP" sz="1200" dirty="0"/>
          </a:p>
        </p:txBody>
      </p:sp>
      <p:sp>
        <p:nvSpPr>
          <p:cNvPr id="14" name="テキスト ボックス 13">
            <a:extLst>
              <a:ext uri="{FF2B5EF4-FFF2-40B4-BE49-F238E27FC236}">
                <a16:creationId xmlns:a16="http://schemas.microsoft.com/office/drawing/2014/main" id="{478F0A5F-DBE2-2AF9-F1C9-BDC2576E6CE3}"/>
              </a:ext>
            </a:extLst>
          </p:cNvPr>
          <p:cNvSpPr txBox="1"/>
          <p:nvPr/>
        </p:nvSpPr>
        <p:spPr>
          <a:xfrm>
            <a:off x="287524" y="898002"/>
            <a:ext cx="457200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連続承認画面</a:t>
            </a:r>
          </a:p>
        </p:txBody>
      </p:sp>
      <p:pic>
        <p:nvPicPr>
          <p:cNvPr id="11" name="図 10">
            <a:extLst>
              <a:ext uri="{FF2B5EF4-FFF2-40B4-BE49-F238E27FC236}">
                <a16:creationId xmlns:a16="http://schemas.microsoft.com/office/drawing/2014/main" id="{4E5CA2B1-0A02-B188-5DC4-03AAB59CF6FA}"/>
              </a:ext>
            </a:extLst>
          </p:cNvPr>
          <p:cNvPicPr>
            <a:picLocks noChangeAspect="1"/>
          </p:cNvPicPr>
          <p:nvPr/>
        </p:nvPicPr>
        <p:blipFill rotWithShape="1">
          <a:blip r:embed="rId6"/>
          <a:srcRect t="2" b="-14607"/>
          <a:stretch/>
        </p:blipFill>
        <p:spPr>
          <a:xfrm rot="10800000">
            <a:off x="5652120" y="1248500"/>
            <a:ext cx="483586" cy="72538"/>
          </a:xfrm>
          <a:prstGeom prst="rect">
            <a:avLst/>
          </a:prstGeom>
        </p:spPr>
      </p:pic>
    </p:spTree>
    <p:extLst>
      <p:ext uri="{BB962C8B-B14F-4D97-AF65-F5344CB8AC3E}">
        <p14:creationId xmlns:p14="http://schemas.microsoft.com/office/powerpoint/2010/main" val="387757764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DE7A64C-CB94-DB69-3092-5B0486CE61FB}"/>
              </a:ext>
            </a:extLst>
          </p:cNvPr>
          <p:cNvSpPr>
            <a:spLocks noGrp="1"/>
          </p:cNvSpPr>
          <p:nvPr>
            <p:ph type="sldNum" sz="quarter" idx="12"/>
          </p:nvPr>
        </p:nvSpPr>
        <p:spPr/>
        <p:txBody>
          <a:bodyPr/>
          <a:lstStyle/>
          <a:p>
            <a:fld id="{78AE49ED-73EF-499C-8307-28EB0E7CF529}" type="slidenum">
              <a:rPr kumimoji="1" lang="ja-JP" altLang="en-US" smtClean="0"/>
              <a:t>150</a:t>
            </a:fld>
            <a:endParaRPr kumimoji="1" lang="ja-JP" altLang="en-US"/>
          </a:p>
        </p:txBody>
      </p:sp>
      <p:sp>
        <p:nvSpPr>
          <p:cNvPr id="3" name="テキスト プレースホルダー 2">
            <a:extLst>
              <a:ext uri="{FF2B5EF4-FFF2-40B4-BE49-F238E27FC236}">
                <a16:creationId xmlns:a16="http://schemas.microsoft.com/office/drawing/2014/main" id="{2668B647-F1FD-ED15-2CB3-1951E86CB0FB}"/>
              </a:ext>
            </a:extLst>
          </p:cNvPr>
          <p:cNvSpPr>
            <a:spLocks noGrp="1"/>
          </p:cNvSpPr>
          <p:nvPr>
            <p:ph type="body" sz="quarter" idx="14"/>
          </p:nvPr>
        </p:nvSpPr>
        <p:spPr>
          <a:xfrm>
            <a:off x="358774" y="1213200"/>
            <a:ext cx="8605713" cy="3446782"/>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br>
              <a:rPr kumimoji="1" lang="en-US" altLang="ja-JP"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新機能の「建仮仕訳内訳表」を追加しました</a:t>
            </a: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建仮仕訳内訳表では</a:t>
            </a:r>
            <a:r>
              <a:rPr kumimoji="1" lang="ja-JP" altLang="en-US" b="0" i="0" u="none" strike="noStrike" kern="1200" cap="none" spc="0" normalizeH="0" baseline="0" noProof="0">
                <a:ln>
                  <a:noFill/>
                </a:ln>
                <a:effectLst/>
                <a:uLnTx/>
                <a:uFillTx/>
                <a:latin typeface="メイリオ"/>
                <a:ea typeface="メイリオ"/>
                <a:cs typeface="+mn-cs"/>
              </a:rPr>
              <a:t>、</a:t>
            </a:r>
            <a:r>
              <a:rPr kumimoji="1" lang="en-US" altLang="ja-JP" b="0" i="0" u="none" strike="noStrike" kern="1200" cap="none" spc="0" normalizeH="0" baseline="0" noProof="0">
                <a:ln>
                  <a:noFill/>
                </a:ln>
                <a:effectLst/>
                <a:uLnTx/>
                <a:uFillTx/>
                <a:latin typeface="メイリオ"/>
                <a:ea typeface="メイリオ"/>
                <a:cs typeface="+mn-cs"/>
              </a:rPr>
              <a:t> NXCP</a:t>
            </a:r>
            <a:r>
              <a:rPr kumimoji="1" lang="ja-JP" altLang="en-US" b="0" i="0" u="none" strike="noStrike" kern="1200" cap="none" spc="0" normalizeH="0" baseline="0" noProof="0">
                <a:ln>
                  <a:noFill/>
                </a:ln>
                <a:effectLst/>
                <a:uLnTx/>
                <a:uFillTx/>
                <a:latin typeface="メイリオ"/>
                <a:ea typeface="メイリオ"/>
                <a:cs typeface="+mn-cs"/>
              </a:rPr>
              <a:t>から</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確定した直後の</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NX</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統合会計へ連携した仕訳をすぐに照会でき、どの建仮データのどの費用振替仕訳かを確認することができます</a:t>
            </a: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検索結果は、</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CSV</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・帳票で出力することができます</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電子帳簿保存法に基づく、関連する帳簿間の記録事項の関連性の確保（規則第５条第５項第１号ロ）の要件に対応しました</a:t>
            </a: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それにあたり、これまで</a:t>
            </a:r>
            <a:r>
              <a:rPr kumimoji="1" lang="ja-JP" altLang="en-US" b="0" i="0" u="none" strike="noStrike" kern="1200" cap="none" spc="0" normalizeH="0" baseline="0" noProof="0">
                <a:ln>
                  <a:noFill/>
                </a:ln>
                <a:effectLst/>
                <a:uLnTx/>
                <a:uFillTx/>
                <a:latin typeface="メイリオ"/>
                <a:ea typeface="メイリオ"/>
                <a:cs typeface="+mn-cs"/>
              </a:rPr>
              <a:t>なかった</a:t>
            </a:r>
            <a:r>
              <a:rPr kumimoji="1" lang="en-US" altLang="ja-JP" b="0" i="0" u="none" strike="noStrike" kern="1200" cap="none" spc="0" normalizeH="0" baseline="0" noProof="0">
                <a:ln>
                  <a:noFill/>
                </a:ln>
                <a:effectLst/>
                <a:uLnTx/>
                <a:uFillTx/>
                <a:latin typeface="メイリオ"/>
                <a:ea typeface="メイリオ"/>
                <a:cs typeface="+mn-cs"/>
              </a:rPr>
              <a:t>NXCP</a:t>
            </a:r>
            <a:r>
              <a:rPr kumimoji="1" lang="ja-JP" altLang="en-US" b="0" i="0" u="none" strike="noStrike" kern="1200" cap="none" spc="0" normalizeH="0" baseline="0" noProof="0">
                <a:ln>
                  <a:noFill/>
                </a:ln>
                <a:effectLst/>
                <a:uLnTx/>
                <a:uFillTx/>
                <a:latin typeface="メイリオ"/>
                <a:ea typeface="メイリオ"/>
                <a:cs typeface="+mn-cs"/>
              </a:rPr>
              <a:t>から</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計上した</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NX</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統合会計に連携済みの仕訳と費用振替履歴を伝票番号で紐づけて確認できる機能を追加しました</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NX</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統合会計側の仕訳伝票</a:t>
            </a:r>
            <a:r>
              <a:rPr kumimoji="1" lang="ja-JP" altLang="en-US" b="0" i="0" u="none" strike="noStrike" kern="1200" cap="none" spc="0" normalizeH="0" baseline="0" noProof="0">
                <a:ln>
                  <a:noFill/>
                </a:ln>
                <a:effectLst/>
                <a:uLnTx/>
                <a:uFillTx/>
                <a:latin typeface="メイリオ"/>
                <a:ea typeface="メイリオ"/>
                <a:cs typeface="+mn-cs"/>
              </a:rPr>
              <a:t>と</a:t>
            </a:r>
            <a:r>
              <a:rPr kumimoji="1" lang="en-US" altLang="ja-JP" b="0" i="0" u="none" strike="noStrike" kern="1200" cap="none" spc="0" normalizeH="0" baseline="0" noProof="0">
                <a:ln>
                  <a:noFill/>
                </a:ln>
                <a:effectLst/>
                <a:uLnTx/>
                <a:uFillTx/>
                <a:latin typeface="メイリオ"/>
                <a:ea typeface="メイリオ"/>
                <a:cs typeface="+mn-cs"/>
              </a:rPr>
              <a:t>NXCP</a:t>
            </a:r>
            <a:r>
              <a:rPr kumimoji="1" lang="ja-JP" altLang="en-US" b="0" i="0" u="none" strike="noStrike" kern="1200" cap="none" spc="0" normalizeH="0" baseline="0" noProof="0">
                <a:ln>
                  <a:noFill/>
                </a:ln>
                <a:effectLst/>
                <a:uLnTx/>
                <a:uFillTx/>
                <a:latin typeface="メイリオ"/>
                <a:ea typeface="メイリオ"/>
                <a:cs typeface="+mn-cs"/>
              </a:rPr>
              <a:t>の</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各振替履歴間の関連性を明確に確認できる帳票が出力でき</a:t>
            </a:r>
            <a:r>
              <a:rPr lang="ja-JP" altLang="en-US">
                <a:solidFill>
                  <a:prstClr val="black"/>
                </a:solidFill>
                <a:latin typeface="メイリオ"/>
                <a:ea typeface="メイリオ"/>
              </a:rPr>
              <a:t>ます</a:t>
            </a:r>
            <a:endParaRPr lang="en-US" altLang="ja-JP">
              <a:solidFill>
                <a:prstClr val="black"/>
              </a:solidFill>
              <a:latin typeface="メイリオ"/>
              <a:ea typeface="メイリオ"/>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当対応により</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NXCP</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上の費用振替有無の確認が可能になり、業務操作の漏れがないかを効果的に把握できるようになることが期待されます</a:t>
            </a:r>
            <a:endParaRPr kumimoji="1" lang="ja-JP" altLang="en-US"/>
          </a:p>
        </p:txBody>
      </p:sp>
      <p:sp>
        <p:nvSpPr>
          <p:cNvPr id="4" name="タイトル 3">
            <a:extLst>
              <a:ext uri="{FF2B5EF4-FFF2-40B4-BE49-F238E27FC236}">
                <a16:creationId xmlns:a16="http://schemas.microsoft.com/office/drawing/2014/main" id="{1B6F4440-382A-CAEC-B2E0-0421C0837C0D}"/>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a:t>
            </a: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NX</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統合会計に連携した仕訳と費用振替履歴の関連性の確保</a:t>
            </a:r>
            <a:endParaRPr kumimoji="1" lang="ja-JP" altLang="en-US"/>
          </a:p>
        </p:txBody>
      </p:sp>
      <p:sp>
        <p:nvSpPr>
          <p:cNvPr id="5" name="フッター プレースホルダー 4">
            <a:extLst>
              <a:ext uri="{FF2B5EF4-FFF2-40B4-BE49-F238E27FC236}">
                <a16:creationId xmlns:a16="http://schemas.microsoft.com/office/drawing/2014/main" id="{75E3E650-A3C9-E2FF-6D69-7B77066483CF}"/>
              </a:ext>
            </a:extLst>
          </p:cNvPr>
          <p:cNvSpPr>
            <a:spLocks noGrp="1"/>
          </p:cNvSpPr>
          <p:nvPr>
            <p:ph type="ftr" sz="quarter" idx="3"/>
          </p:nvPr>
        </p:nvSpPr>
        <p:spPr/>
        <p:txBody>
          <a:bodyPr/>
          <a:lstStyle/>
          <a:p>
            <a:r>
              <a:rPr lang="en-US" altLang="ja-JP"/>
              <a:t>©2025 Canon IT Solutions Inc. All rights reserved.</a:t>
            </a:r>
            <a:endParaRPr lang="ja-JP" altLang="en-US"/>
          </a:p>
        </p:txBody>
      </p:sp>
    </p:spTree>
    <p:extLst>
      <p:ext uri="{BB962C8B-B14F-4D97-AF65-F5344CB8AC3E}">
        <p14:creationId xmlns:p14="http://schemas.microsoft.com/office/powerpoint/2010/main" val="266641188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DADF9-BF1F-94FC-B5D8-6137CEF29C1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93ADAD5-0C9B-BD87-E692-1BF6A4C4278E}"/>
              </a:ext>
            </a:extLst>
          </p:cNvPr>
          <p:cNvSpPr>
            <a:spLocks noGrp="1"/>
          </p:cNvSpPr>
          <p:nvPr>
            <p:ph type="sldNum" sz="quarter" idx="12"/>
          </p:nvPr>
        </p:nvSpPr>
        <p:spPr/>
        <p:txBody>
          <a:bodyPr/>
          <a:lstStyle/>
          <a:p>
            <a:fld id="{78AE49ED-73EF-499C-8307-28EB0E7CF529}" type="slidenum">
              <a:rPr kumimoji="1" lang="ja-JP" altLang="en-US" smtClean="0"/>
              <a:t>151</a:t>
            </a:fld>
            <a:endParaRPr kumimoji="1" lang="ja-JP" altLang="en-US"/>
          </a:p>
        </p:txBody>
      </p:sp>
      <p:sp>
        <p:nvSpPr>
          <p:cNvPr id="3" name="テキスト プレースホルダー 2">
            <a:extLst>
              <a:ext uri="{FF2B5EF4-FFF2-40B4-BE49-F238E27FC236}">
                <a16:creationId xmlns:a16="http://schemas.microsoft.com/office/drawing/2014/main" id="{C2CFDA88-FD67-5BCC-1F00-4468BAE16F21}"/>
              </a:ext>
            </a:extLst>
          </p:cNvPr>
          <p:cNvSpPr>
            <a:spLocks noGrp="1"/>
          </p:cNvSpPr>
          <p:nvPr>
            <p:ph type="body" sz="quarter" idx="14"/>
          </p:nvPr>
        </p:nvSpPr>
        <p:spPr>
          <a:xfrm>
            <a:off x="468000" y="1224000"/>
            <a:ext cx="6084268" cy="3780420"/>
          </a:xfrm>
        </p:spPr>
        <p:txBody>
          <a:bodyPr/>
          <a:lstStyle/>
          <a:p>
            <a:r>
              <a:rPr lang="ja-JP" altLang="en-US" sz="1000" b="1" u="sng"/>
              <a:t>建仮仕訳内訳表（抽出画面）</a:t>
            </a:r>
            <a:endParaRPr kumimoji="1" lang="ja-JP" altLang="en-US" sz="1000" b="1" u="sng"/>
          </a:p>
        </p:txBody>
      </p:sp>
      <p:sp>
        <p:nvSpPr>
          <p:cNvPr id="4" name="タイトル 3">
            <a:extLst>
              <a:ext uri="{FF2B5EF4-FFF2-40B4-BE49-F238E27FC236}">
                <a16:creationId xmlns:a16="http://schemas.microsoft.com/office/drawing/2014/main" id="{2322CC10-964B-3691-854B-5454126572E7}"/>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a:t>
            </a: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NX</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統合会計に連携した仕訳と費用振替履歴の関連性の確保</a:t>
            </a:r>
            <a:endParaRPr kumimoji="1" lang="ja-JP" altLang="en-US"/>
          </a:p>
        </p:txBody>
      </p:sp>
      <p:sp>
        <p:nvSpPr>
          <p:cNvPr id="5" name="フッター プレースホルダー 4">
            <a:extLst>
              <a:ext uri="{FF2B5EF4-FFF2-40B4-BE49-F238E27FC236}">
                <a16:creationId xmlns:a16="http://schemas.microsoft.com/office/drawing/2014/main" id="{F55AFE78-F01A-A2FC-5687-BA9CD8907237}"/>
              </a:ext>
            </a:extLst>
          </p:cNvPr>
          <p:cNvSpPr>
            <a:spLocks noGrp="1"/>
          </p:cNvSpPr>
          <p:nvPr>
            <p:ph type="ftr" sz="quarter" idx="3"/>
          </p:nvPr>
        </p:nvSpPr>
        <p:spPr/>
        <p:txBody>
          <a:bodyPr/>
          <a:lstStyle/>
          <a:p>
            <a:r>
              <a:rPr lang="en-US" altLang="ja-JP"/>
              <a:t>©2025 Canon IT Solutions Inc. All rights reserved.</a:t>
            </a:r>
            <a:endParaRPr lang="ja-JP" altLang="en-US"/>
          </a:p>
        </p:txBody>
      </p:sp>
      <p:pic>
        <p:nvPicPr>
          <p:cNvPr id="7" name="図 6">
            <a:extLst>
              <a:ext uri="{FF2B5EF4-FFF2-40B4-BE49-F238E27FC236}">
                <a16:creationId xmlns:a16="http://schemas.microsoft.com/office/drawing/2014/main" id="{1209A6ED-86FB-9F95-9427-55FBA5E7E2FA}"/>
              </a:ext>
            </a:extLst>
          </p:cNvPr>
          <p:cNvPicPr>
            <a:picLocks noChangeAspect="1"/>
          </p:cNvPicPr>
          <p:nvPr/>
        </p:nvPicPr>
        <p:blipFill>
          <a:blip r:embed="rId3"/>
          <a:stretch>
            <a:fillRect/>
          </a:stretch>
        </p:blipFill>
        <p:spPr>
          <a:xfrm>
            <a:off x="468000" y="1440000"/>
            <a:ext cx="6243241" cy="3363998"/>
          </a:xfrm>
          <a:prstGeom prst="rect">
            <a:avLst/>
          </a:prstGeom>
          <a:ln>
            <a:solidFill>
              <a:schemeClr val="tx2"/>
            </a:solidFill>
          </a:ln>
        </p:spPr>
      </p:pic>
      <p:sp>
        <p:nvSpPr>
          <p:cNvPr id="6" name="正方形/長方形 5">
            <a:extLst>
              <a:ext uri="{FF2B5EF4-FFF2-40B4-BE49-F238E27FC236}">
                <a16:creationId xmlns:a16="http://schemas.microsoft.com/office/drawing/2014/main" id="{BD235B94-4D85-4984-6E3B-8821B4A70BBE}"/>
              </a:ext>
            </a:extLst>
          </p:cNvPr>
          <p:cNvSpPr/>
          <p:nvPr/>
        </p:nvSpPr>
        <p:spPr>
          <a:xfrm>
            <a:off x="5832000" y="1533600"/>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9" name="正方形/長方形 18">
            <a:extLst>
              <a:ext uri="{FF2B5EF4-FFF2-40B4-BE49-F238E27FC236}">
                <a16:creationId xmlns:a16="http://schemas.microsoft.com/office/drawing/2014/main" id="{BF26D47C-7835-5137-B12E-48CA522742FA}"/>
              </a:ext>
            </a:extLst>
          </p:cNvPr>
          <p:cNvSpPr/>
          <p:nvPr/>
        </p:nvSpPr>
        <p:spPr>
          <a:xfrm>
            <a:off x="648000" y="1441614"/>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6245105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5404-7F4E-F1DA-7C9C-683F913F065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54A8CF8-E320-FADC-57B1-B7163055FC13}"/>
              </a:ext>
            </a:extLst>
          </p:cNvPr>
          <p:cNvSpPr>
            <a:spLocks noGrp="1"/>
          </p:cNvSpPr>
          <p:nvPr>
            <p:ph type="sldNum" sz="quarter" idx="12"/>
          </p:nvPr>
        </p:nvSpPr>
        <p:spPr/>
        <p:txBody>
          <a:bodyPr/>
          <a:lstStyle/>
          <a:p>
            <a:fld id="{78AE49ED-73EF-499C-8307-28EB0E7CF529}" type="slidenum">
              <a:rPr kumimoji="1" lang="ja-JP" altLang="en-US" smtClean="0"/>
              <a:t>152</a:t>
            </a:fld>
            <a:endParaRPr kumimoji="1" lang="ja-JP" altLang="en-US"/>
          </a:p>
        </p:txBody>
      </p:sp>
      <p:sp>
        <p:nvSpPr>
          <p:cNvPr id="3" name="テキスト プレースホルダー 2">
            <a:extLst>
              <a:ext uri="{FF2B5EF4-FFF2-40B4-BE49-F238E27FC236}">
                <a16:creationId xmlns:a16="http://schemas.microsoft.com/office/drawing/2014/main" id="{E62637C4-1FEC-CF9C-5755-481CDBD1D6BF}"/>
              </a:ext>
            </a:extLst>
          </p:cNvPr>
          <p:cNvSpPr>
            <a:spLocks noGrp="1"/>
          </p:cNvSpPr>
          <p:nvPr>
            <p:ph type="body" sz="quarter" idx="14"/>
          </p:nvPr>
        </p:nvSpPr>
        <p:spPr>
          <a:xfrm>
            <a:off x="468000" y="1224000"/>
            <a:ext cx="3457141" cy="1737208"/>
          </a:xfrm>
        </p:spPr>
        <p:txBody>
          <a:bodyPr/>
          <a:lstStyle/>
          <a:p>
            <a:r>
              <a:rPr lang="ja-JP" altLang="en-US" sz="1000" b="1" u="sng"/>
              <a:t>建仮仕訳内訳表（検索結果）</a:t>
            </a:r>
            <a:endParaRPr kumimoji="1" lang="ja-JP" altLang="en-US" sz="1000" b="1" u="sng"/>
          </a:p>
        </p:txBody>
      </p:sp>
      <p:sp>
        <p:nvSpPr>
          <p:cNvPr id="4" name="タイトル 3">
            <a:extLst>
              <a:ext uri="{FF2B5EF4-FFF2-40B4-BE49-F238E27FC236}">
                <a16:creationId xmlns:a16="http://schemas.microsoft.com/office/drawing/2014/main" id="{FCBF3E98-33BC-63E2-4D2C-CAE4841A1C48}"/>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１．</a:t>
            </a: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NX</a:t>
            </a: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統合会計に連携した仕訳と費用振替履歴の関連性の確保</a:t>
            </a:r>
            <a:endParaRPr kumimoji="1" lang="ja-JP" altLang="en-US"/>
          </a:p>
        </p:txBody>
      </p:sp>
      <p:sp>
        <p:nvSpPr>
          <p:cNvPr id="5" name="フッター プレースホルダー 4">
            <a:extLst>
              <a:ext uri="{FF2B5EF4-FFF2-40B4-BE49-F238E27FC236}">
                <a16:creationId xmlns:a16="http://schemas.microsoft.com/office/drawing/2014/main" id="{0F9342DF-1432-E950-B450-97F631CEDEDC}"/>
              </a:ext>
            </a:extLst>
          </p:cNvPr>
          <p:cNvSpPr>
            <a:spLocks noGrp="1"/>
          </p:cNvSpPr>
          <p:nvPr>
            <p:ph type="ftr" sz="quarter" idx="3"/>
          </p:nvPr>
        </p:nvSpPr>
        <p:spPr/>
        <p:txBody>
          <a:bodyPr/>
          <a:lstStyle/>
          <a:p>
            <a:r>
              <a:rPr lang="en-US" altLang="ja-JP"/>
              <a:t>©2025 Canon IT Solutions Inc. All rights reserved.</a:t>
            </a:r>
            <a:endParaRPr lang="ja-JP" altLang="en-US"/>
          </a:p>
        </p:txBody>
      </p:sp>
      <p:pic>
        <p:nvPicPr>
          <p:cNvPr id="11" name="図 10">
            <a:extLst>
              <a:ext uri="{FF2B5EF4-FFF2-40B4-BE49-F238E27FC236}">
                <a16:creationId xmlns:a16="http://schemas.microsoft.com/office/drawing/2014/main" id="{C6CBF1FB-0991-E93B-3307-D18617DF3D82}"/>
              </a:ext>
            </a:extLst>
          </p:cNvPr>
          <p:cNvPicPr>
            <a:picLocks noChangeAspect="1"/>
          </p:cNvPicPr>
          <p:nvPr/>
        </p:nvPicPr>
        <p:blipFill>
          <a:blip r:embed="rId3"/>
          <a:stretch>
            <a:fillRect/>
          </a:stretch>
        </p:blipFill>
        <p:spPr>
          <a:xfrm>
            <a:off x="467545" y="1419623"/>
            <a:ext cx="5842688" cy="1552982"/>
          </a:xfrm>
          <a:prstGeom prst="rect">
            <a:avLst/>
          </a:prstGeom>
        </p:spPr>
      </p:pic>
      <p:pic>
        <p:nvPicPr>
          <p:cNvPr id="13" name="図 12">
            <a:extLst>
              <a:ext uri="{FF2B5EF4-FFF2-40B4-BE49-F238E27FC236}">
                <a16:creationId xmlns:a16="http://schemas.microsoft.com/office/drawing/2014/main" id="{DB089953-A976-8160-5A24-58AC2F6667EB}"/>
              </a:ext>
            </a:extLst>
          </p:cNvPr>
          <p:cNvPicPr>
            <a:picLocks noChangeAspect="1"/>
          </p:cNvPicPr>
          <p:nvPr/>
        </p:nvPicPr>
        <p:blipFill>
          <a:blip r:embed="rId4"/>
          <a:stretch>
            <a:fillRect/>
          </a:stretch>
        </p:blipFill>
        <p:spPr>
          <a:xfrm>
            <a:off x="467545" y="3264935"/>
            <a:ext cx="6512675" cy="1467055"/>
          </a:xfrm>
          <a:prstGeom prst="rect">
            <a:avLst/>
          </a:prstGeom>
          <a:ln>
            <a:solidFill>
              <a:srgbClr val="0070C0"/>
            </a:solidFill>
          </a:ln>
        </p:spPr>
      </p:pic>
      <p:sp>
        <p:nvSpPr>
          <p:cNvPr id="14" name="テキスト プレースホルダー 2">
            <a:extLst>
              <a:ext uri="{FF2B5EF4-FFF2-40B4-BE49-F238E27FC236}">
                <a16:creationId xmlns:a16="http://schemas.microsoft.com/office/drawing/2014/main" id="{3CA06FC5-7E31-169F-9ACB-DBF556124035}"/>
              </a:ext>
            </a:extLst>
          </p:cNvPr>
          <p:cNvSpPr txBox="1">
            <a:spLocks/>
          </p:cNvSpPr>
          <p:nvPr/>
        </p:nvSpPr>
        <p:spPr>
          <a:xfrm>
            <a:off x="468000" y="3039802"/>
            <a:ext cx="3457141" cy="36914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a:t>建仮仕訳内訳表</a:t>
            </a:r>
          </a:p>
        </p:txBody>
      </p:sp>
    </p:spTree>
    <p:extLst>
      <p:ext uri="{BB962C8B-B14F-4D97-AF65-F5344CB8AC3E}">
        <p14:creationId xmlns:p14="http://schemas.microsoft.com/office/powerpoint/2010/main" val="241709142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E14F1-23F2-10EA-2D08-DF27D3D0BA4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4630C9D-FD11-E21E-F3A5-A82229CBA80D}"/>
              </a:ext>
            </a:extLst>
          </p:cNvPr>
          <p:cNvSpPr>
            <a:spLocks noGrp="1"/>
          </p:cNvSpPr>
          <p:nvPr>
            <p:ph type="sldNum" sz="quarter" idx="12"/>
          </p:nvPr>
        </p:nvSpPr>
        <p:spPr/>
        <p:txBody>
          <a:bodyPr/>
          <a:lstStyle/>
          <a:p>
            <a:fld id="{78AE49ED-73EF-499C-8307-28EB0E7CF529}" type="slidenum">
              <a:rPr kumimoji="1" lang="ja-JP" altLang="en-US" smtClean="0"/>
              <a:t>153</a:t>
            </a:fld>
            <a:endParaRPr kumimoji="1" lang="ja-JP" altLang="en-US"/>
          </a:p>
        </p:txBody>
      </p:sp>
      <p:sp>
        <p:nvSpPr>
          <p:cNvPr id="4" name="タイトル 3">
            <a:extLst>
              <a:ext uri="{FF2B5EF4-FFF2-40B4-BE49-F238E27FC236}">
                <a16:creationId xmlns:a16="http://schemas.microsoft.com/office/drawing/2014/main" id="{5B7CB8AF-2C75-80E1-5C63-B704AEF6DF8E}"/>
              </a:ext>
            </a:extLst>
          </p:cNvPr>
          <p:cNvSpPr>
            <a:spLocks noGrp="1"/>
          </p:cNvSpPr>
          <p:nvPr>
            <p:ph type="title"/>
          </p:nvPr>
        </p:nvSpPr>
        <p:spPr>
          <a:xfrm>
            <a:off x="358775" y="267494"/>
            <a:ext cx="7345573" cy="891084"/>
          </a:xfrm>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lang="en-US" altLang="ja-JP" sz="1800">
                <a:solidFill>
                  <a:srgbClr val="008CCF"/>
                </a:solidFill>
                <a:latin typeface="メイリオ"/>
                <a:ea typeface="メイリオ"/>
              </a:rPr>
            </a:br>
            <a:r>
              <a:rPr lang="ja-JP" altLang="en-US" sz="1600">
                <a:solidFill>
                  <a:srgbClr val="008CCF"/>
                </a:solidFill>
                <a:latin typeface="メイリオ"/>
                <a:ea typeface="メイリオ"/>
              </a:rPr>
              <a:t>２</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．削除・取消された</a:t>
            </a:r>
            <a:r>
              <a:rPr lang="ja-JP" altLang="en-US" sz="1600">
                <a:solidFill>
                  <a:srgbClr val="008CCF"/>
                </a:solidFill>
                <a:latin typeface="メイリオ"/>
                <a:ea typeface="メイリオ"/>
              </a:rPr>
              <a:t>建仮</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lang="en-US" altLang="ja-JP" sz="1800">
                <a:solidFill>
                  <a:srgbClr val="008CCF"/>
                </a:solidFill>
                <a:latin typeface="メイリオ"/>
                <a:ea typeface="メイリオ"/>
              </a:rPr>
              <a:t> </a:t>
            </a:r>
            <a:r>
              <a:rPr lang="ja-JP" altLang="en-US" sz="1600" b="1">
                <a:solidFill>
                  <a:schemeClr val="tx2"/>
                </a:solidFill>
              </a:rPr>
              <a:t>①建仮削除取消照会</a:t>
            </a:r>
            <a:endParaRPr kumimoji="1" lang="ja-JP" altLang="en-US"/>
          </a:p>
        </p:txBody>
      </p:sp>
      <p:sp>
        <p:nvSpPr>
          <p:cNvPr id="5" name="フッター プレースホルダー 4">
            <a:extLst>
              <a:ext uri="{FF2B5EF4-FFF2-40B4-BE49-F238E27FC236}">
                <a16:creationId xmlns:a16="http://schemas.microsoft.com/office/drawing/2014/main" id="{1C2B1014-6BC9-0041-7ED6-44C77CC4EC1C}"/>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テキスト プレースホルダー 2">
            <a:extLst>
              <a:ext uri="{FF2B5EF4-FFF2-40B4-BE49-F238E27FC236}">
                <a16:creationId xmlns:a16="http://schemas.microsoft.com/office/drawing/2014/main" id="{59279450-C786-49E0-278A-AC69ED7E9A66}"/>
              </a:ext>
            </a:extLst>
          </p:cNvPr>
          <p:cNvSpPr txBox="1">
            <a:spLocks/>
          </p:cNvSpPr>
          <p:nvPr/>
        </p:nvSpPr>
        <p:spPr>
          <a:xfrm>
            <a:off x="430026" y="1491630"/>
            <a:ext cx="8426450" cy="288032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180000" indent="-457200">
              <a:lnSpc>
                <a:spcPct val="100000"/>
              </a:lnSpc>
            </a:pPr>
            <a:r>
              <a:rPr lang="ja-JP" altLang="en-US" b="1">
                <a:solidFill>
                  <a:srgbClr val="FFC000"/>
                </a:solidFill>
              </a:rPr>
              <a:t>■</a:t>
            </a:r>
            <a:r>
              <a:rPr lang="ja-JP" altLang="en-US" b="1">
                <a:solidFill>
                  <a:schemeClr val="tx2"/>
                </a:solidFill>
              </a:rPr>
              <a:t>機能概要</a:t>
            </a:r>
            <a:br>
              <a:rPr lang="en-US" altLang="ja-JP" b="1">
                <a:solidFill>
                  <a:schemeClr val="tx2"/>
                </a:solidFill>
              </a:rPr>
            </a:br>
            <a:r>
              <a:rPr lang="ja-JP" altLang="en-US">
                <a:solidFill>
                  <a:prstClr val="black"/>
                </a:solidFill>
              </a:rPr>
              <a:t>新機能の「建仮削除取消照会」を追加しました</a:t>
            </a:r>
          </a:p>
          <a:p>
            <a:pPr marL="180000">
              <a:lnSpc>
                <a:spcPct val="100000"/>
              </a:lnSpc>
            </a:pPr>
            <a:r>
              <a:rPr lang="ja-JP" altLang="en-US">
                <a:solidFill>
                  <a:prstClr val="black"/>
                </a:solidFill>
              </a:rPr>
              <a:t>建仮削除取消照会にて、各種削除・取消処理を行ったデータを確認することができるようにしました</a:t>
            </a:r>
          </a:p>
          <a:p>
            <a:pPr marL="180000">
              <a:lnSpc>
                <a:spcPct val="100000"/>
              </a:lnSpc>
            </a:pPr>
            <a:r>
              <a:rPr lang="ja-JP" altLang="en-US">
                <a:solidFill>
                  <a:prstClr val="black"/>
                </a:solidFill>
              </a:rPr>
              <a:t>検索結果は</a:t>
            </a:r>
            <a:r>
              <a:rPr lang="en-US" altLang="ja-JP">
                <a:solidFill>
                  <a:prstClr val="black"/>
                </a:solidFill>
              </a:rPr>
              <a:t>CSV</a:t>
            </a:r>
            <a:r>
              <a:rPr lang="ja-JP" altLang="en-US">
                <a:solidFill>
                  <a:prstClr val="black"/>
                </a:solidFill>
              </a:rPr>
              <a:t>で出力できます</a:t>
            </a: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r>
              <a:rPr lang="ja-JP" altLang="en-US">
                <a:solidFill>
                  <a:prstClr val="black"/>
                </a:solidFill>
              </a:rPr>
              <a:t>建仮削除取消照会の対象となる機能</a:t>
            </a:r>
            <a:endParaRPr lang="en-US" altLang="ja-JP" b="1">
              <a:solidFill>
                <a:schemeClr val="tx2"/>
              </a:solidFill>
            </a:endParaRPr>
          </a:p>
        </p:txBody>
      </p:sp>
      <p:graphicFrame>
        <p:nvGraphicFramePr>
          <p:cNvPr id="7" name="表 6">
            <a:extLst>
              <a:ext uri="{FF2B5EF4-FFF2-40B4-BE49-F238E27FC236}">
                <a16:creationId xmlns:a16="http://schemas.microsoft.com/office/drawing/2014/main" id="{19A820F5-AA6C-E950-61CF-D5F176EB6F7E}"/>
              </a:ext>
            </a:extLst>
          </p:cNvPr>
          <p:cNvGraphicFramePr>
            <a:graphicFrameLocks noGrp="1"/>
          </p:cNvGraphicFramePr>
          <p:nvPr/>
        </p:nvGraphicFramePr>
        <p:xfrm>
          <a:off x="573574" y="2598152"/>
          <a:ext cx="6480720" cy="1638000"/>
        </p:xfrm>
        <a:graphic>
          <a:graphicData uri="http://schemas.openxmlformats.org/drawingml/2006/table">
            <a:tbl>
              <a:tblPr firstRow="1" bandRow="1">
                <a:tableStyleId>{21E4AEA4-8DFA-4A89-87EB-49C32662AFE0}</a:tableStyleId>
              </a:tblPr>
              <a:tblGrid>
                <a:gridCol w="1293086">
                  <a:extLst>
                    <a:ext uri="{9D8B030D-6E8A-4147-A177-3AD203B41FA5}">
                      <a16:colId xmlns:a16="http://schemas.microsoft.com/office/drawing/2014/main" val="3943795963"/>
                    </a:ext>
                  </a:extLst>
                </a:gridCol>
                <a:gridCol w="2179771">
                  <a:extLst>
                    <a:ext uri="{9D8B030D-6E8A-4147-A177-3AD203B41FA5}">
                      <a16:colId xmlns:a16="http://schemas.microsoft.com/office/drawing/2014/main" val="2053784104"/>
                    </a:ext>
                  </a:extLst>
                </a:gridCol>
                <a:gridCol w="3007863">
                  <a:extLst>
                    <a:ext uri="{9D8B030D-6E8A-4147-A177-3AD203B41FA5}">
                      <a16:colId xmlns:a16="http://schemas.microsoft.com/office/drawing/2014/main" val="1062452443"/>
                    </a:ext>
                  </a:extLst>
                </a:gridCol>
              </a:tblGrid>
              <a:tr h="234000">
                <a:tc>
                  <a:txBody>
                    <a:bodyPr/>
                    <a:lstStyle/>
                    <a:p>
                      <a:pPr marL="0" algn="l" defTabSz="914400" rtl="0" eaLnBrk="1" latinLnBrk="0" hangingPunct="1">
                        <a:buNone/>
                      </a:pPr>
                      <a:r>
                        <a:rPr kumimoji="1" lang="ja-JP" altLang="en-US" sz="1050" kern="1200">
                          <a:solidFill>
                            <a:schemeClr val="bg1"/>
                          </a:solidFill>
                          <a:latin typeface="+mn-lt"/>
                          <a:ea typeface="+mn-ea"/>
                          <a:cs typeface="+mn-cs"/>
                        </a:rPr>
                        <a:t>画面</a:t>
                      </a:r>
                      <a:r>
                        <a:rPr kumimoji="1" lang="en-US" sz="1050" kern="1200">
                          <a:solidFill>
                            <a:schemeClr val="bg1"/>
                          </a:solidFill>
                          <a:latin typeface="+mn-lt"/>
                          <a:ea typeface="+mn-ea"/>
                          <a:cs typeface="+mn-cs"/>
                        </a:rPr>
                        <a:t>ID</a:t>
                      </a:r>
                      <a:endParaRPr kumimoji="1" lang="ja-JP" altLang="en-US" sz="1050" kern="1200">
                        <a:solidFill>
                          <a:schemeClr val="bg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機能名称</a:t>
                      </a:r>
                    </a:p>
                  </a:txBody>
                  <a:tcPr marL="68580" marR="68580" marT="0" marB="0" anchor="ctr"/>
                </a:tc>
                <a:tc>
                  <a:txBody>
                    <a:bodyPr/>
                    <a:lstStyle/>
                    <a:p>
                      <a:pPr marL="0" algn="l" defTabSz="914400" rtl="0" eaLnBrk="1" latinLnBrk="0" hangingPunct="1">
                        <a:buNone/>
                      </a:pPr>
                      <a:r>
                        <a:rPr kumimoji="1" lang="ja-JP" altLang="en-US" sz="1050" kern="1200">
                          <a:solidFill>
                            <a:schemeClr val="bg1"/>
                          </a:solidFill>
                          <a:latin typeface="+mn-lt"/>
                          <a:ea typeface="+mn-ea"/>
                          <a:cs typeface="+mn-cs"/>
                        </a:rPr>
                        <a:t>備考</a:t>
                      </a:r>
                    </a:p>
                  </a:txBody>
                  <a:tcPr marL="68580" marR="68580" marT="0" marB="0" anchor="ctr"/>
                </a:tc>
                <a:extLst>
                  <a:ext uri="{0D108BD9-81ED-4DB2-BD59-A6C34878D82A}">
                    <a16:rowId xmlns:a16="http://schemas.microsoft.com/office/drawing/2014/main" val="3491333951"/>
                  </a:ext>
                </a:extLst>
              </a:tr>
              <a:tr h="234000">
                <a:tc>
                  <a:txBody>
                    <a:bodyPr/>
                    <a:lstStyle/>
                    <a:p>
                      <a:pPr marL="0" algn="l" defTabSz="914400" rtl="0" eaLnBrk="1" latinLnBrk="0" hangingPunct="1">
                        <a:buNone/>
                      </a:pPr>
                      <a:r>
                        <a:rPr kumimoji="1" lang="en-US" altLang="ja-JP" sz="1050" kern="1200">
                          <a:solidFill>
                            <a:schemeClr val="tx1"/>
                          </a:solidFill>
                          <a:latin typeface="+mn-lt"/>
                          <a:ea typeface="+mn-ea"/>
                          <a:cs typeface="+mn-cs"/>
                        </a:rPr>
                        <a:t>FKE00100</a:t>
                      </a:r>
                      <a:endParaRPr kumimoji="1" lang="ja-JP" altLang="en-US" sz="1050" kern="1200">
                        <a:solidFill>
                          <a:schemeClr val="tx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tx1"/>
                          </a:solidFill>
                          <a:latin typeface="+mn-lt"/>
                          <a:ea typeface="+mn-ea"/>
                          <a:cs typeface="+mn-cs"/>
                        </a:rPr>
                        <a:t>建仮入力</a:t>
                      </a:r>
                    </a:p>
                  </a:txBody>
                  <a:tcPr marL="68580" marR="68580" marT="0" marB="0" anchor="ctr"/>
                </a:tc>
                <a:tc>
                  <a:txBody>
                    <a:bodyPr/>
                    <a:lstStyle/>
                    <a:p>
                      <a:pPr marL="0" algn="l" defTabSz="914400" rtl="0" eaLnBrk="1" latinLnBrk="0" hangingPunct="1">
                        <a:buNone/>
                      </a:pPr>
                      <a:r>
                        <a:rPr kumimoji="1" lang="en-US" altLang="ja-JP" sz="1050" kern="1200">
                          <a:solidFill>
                            <a:schemeClr val="tx1"/>
                          </a:solidFill>
                          <a:latin typeface="+mn-lt"/>
                          <a:ea typeface="+mn-ea"/>
                          <a:cs typeface="+mn-cs"/>
                        </a:rPr>
                        <a:t>※FKE00200</a:t>
                      </a:r>
                      <a:r>
                        <a:rPr kumimoji="1" lang="ja-JP" altLang="en-US" sz="1050" kern="1200">
                          <a:solidFill>
                            <a:schemeClr val="tx1"/>
                          </a:solidFill>
                          <a:latin typeface="+mn-lt"/>
                          <a:ea typeface="+mn-ea"/>
                          <a:cs typeface="+mn-cs"/>
                        </a:rPr>
                        <a:t>：建仮振替入力も含む</a:t>
                      </a:r>
                      <a:endParaRPr kumimoji="1" lang="en-US" altLang="ja-JP" sz="1050" kern="1200">
                        <a:solidFill>
                          <a:schemeClr val="tx1"/>
                        </a:solidFill>
                        <a:latin typeface="+mn-lt"/>
                        <a:ea typeface="+mn-ea"/>
                        <a:cs typeface="+mn-cs"/>
                      </a:endParaRPr>
                    </a:p>
                  </a:txBody>
                  <a:tcPr marL="68580" marR="68580" marT="0" marB="0" anchor="ctr"/>
                </a:tc>
                <a:extLst>
                  <a:ext uri="{0D108BD9-81ED-4DB2-BD59-A6C34878D82A}">
                    <a16:rowId xmlns:a16="http://schemas.microsoft.com/office/drawing/2014/main" val="3379109645"/>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FCU00600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月次更新取消</a:t>
                      </a:r>
                    </a:p>
                  </a:txBody>
                  <a:tcPr marL="68580" marR="68580" marT="0" marB="0" anchor="ctr"/>
                </a:tc>
                <a:tc>
                  <a:txBody>
                    <a:bodyPr/>
                    <a:lstStyle/>
                    <a:p>
                      <a:pPr marL="0" algn="l" defTabSz="914400" rtl="0" eaLnBrk="1" latinLnBrk="0" hangingPunct="1">
                        <a:buNone/>
                      </a:pPr>
                      <a:endParaRPr kumimoji="1" lang="ja-JP" altLang="en-US" sz="1050" kern="120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341284361"/>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FCU00200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年次更新取消</a:t>
                      </a:r>
                    </a:p>
                  </a:txBody>
                  <a:tcPr marL="68580" marR="68580" marT="0" marB="0" anchor="ctr"/>
                </a:tc>
                <a:tc>
                  <a:txBody>
                    <a:bodyPr/>
                    <a:lstStyle/>
                    <a:p>
                      <a:pPr marL="0" algn="l" defTabSz="914400" rtl="0" eaLnBrk="1" latinLnBrk="0" hangingPunct="1">
                        <a:buNone/>
                      </a:pPr>
                      <a:endParaRPr kumimoji="1" lang="ja-JP" altLang="en-US" sz="1050" kern="120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89265218"/>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FFU01100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固定資産データ削除</a:t>
                      </a:r>
                    </a:p>
                  </a:txBody>
                  <a:tcPr marL="68580" marR="68580" marT="0" marB="0" anchor="ctr"/>
                </a:tc>
                <a:tc>
                  <a:txBody>
                    <a:bodyPr/>
                    <a:lstStyle/>
                    <a:p>
                      <a:pPr marL="0" algn="l" defTabSz="914400" rtl="0" eaLnBrk="1" latinLnBrk="0" hangingPunct="1">
                        <a:buNone/>
                      </a:pPr>
                      <a:endParaRPr kumimoji="1" lang="ja-JP" altLang="en-US" sz="1050" kern="120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206756929"/>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FFU01000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固定資産異動取消</a:t>
                      </a:r>
                    </a:p>
                  </a:txBody>
                  <a:tcPr marL="68580" marR="68580" marT="0" marB="0" anchor="ctr"/>
                </a:tc>
                <a:tc>
                  <a:txBody>
                    <a:bodyPr/>
                    <a:lstStyle/>
                    <a:p>
                      <a:pPr marL="0" algn="l" defTabSz="914400" rtl="0" eaLnBrk="1" latinLnBrk="0" hangingPunct="1">
                        <a:buNone/>
                      </a:pPr>
                      <a:endParaRPr kumimoji="1" lang="ja-JP" altLang="en-US" sz="1050" kern="120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705582123"/>
                  </a:ext>
                </a:extLst>
              </a:tr>
              <a:tr h="234000">
                <a:tc>
                  <a:txBody>
                    <a:bodyPr/>
                    <a:lstStyle/>
                    <a:p>
                      <a:pPr marL="0" algn="l" defTabSz="914400" rtl="0" eaLnBrk="1" latinLnBrk="0" hangingPunct="1">
                        <a:buNone/>
                      </a:pPr>
                      <a:r>
                        <a:rPr kumimoji="1" lang="en-US" sz="1050" kern="1200">
                          <a:solidFill>
                            <a:schemeClr val="dk1"/>
                          </a:solidFill>
                          <a:latin typeface="+mn-lt"/>
                          <a:ea typeface="+mn-ea"/>
                          <a:cs typeface="+mn-cs"/>
                        </a:rPr>
                        <a:t>FLU00400</a:t>
                      </a:r>
                      <a:endParaRPr kumimoji="1" lang="ja-JP" altLang="en-US" sz="1050" kern="1200">
                        <a:solidFill>
                          <a:schemeClr val="dk1"/>
                        </a:solidFill>
                        <a:latin typeface="+mn-lt"/>
                        <a:ea typeface="+mn-ea"/>
                        <a:cs typeface="+mn-cs"/>
                      </a:endParaRPr>
                    </a:p>
                  </a:txBody>
                  <a:tcPr marL="68580" marR="68580" marT="0" marB="0" anchor="ctr"/>
                </a:tc>
                <a:tc>
                  <a:txBody>
                    <a:bodyPr/>
                    <a:lstStyle/>
                    <a:p>
                      <a:pPr marL="0" algn="l" defTabSz="914400" rtl="0" eaLnBrk="1" latinLnBrk="0" hangingPunct="1">
                        <a:buNone/>
                      </a:pPr>
                      <a:r>
                        <a:rPr kumimoji="1" lang="ja-JP" altLang="en-US" sz="1050" kern="1200">
                          <a:solidFill>
                            <a:schemeClr val="dk1"/>
                          </a:solidFill>
                          <a:latin typeface="+mn-lt"/>
                          <a:ea typeface="+mn-ea"/>
                          <a:cs typeface="+mn-cs"/>
                        </a:rPr>
                        <a:t>個別リース契約削除</a:t>
                      </a:r>
                    </a:p>
                  </a:txBody>
                  <a:tcPr marL="68580" marR="68580" marT="0" marB="0" anchor="ctr"/>
                </a:tc>
                <a:tc>
                  <a:txBody>
                    <a:bodyPr/>
                    <a:lstStyle/>
                    <a:p>
                      <a:pPr marL="0" algn="l" defTabSz="914400" rtl="0" eaLnBrk="1" latinLnBrk="0" hangingPunct="1">
                        <a:buNone/>
                      </a:pPr>
                      <a:endParaRPr kumimoji="1" lang="ja-JP" altLang="en-US" sz="105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3618663144"/>
                  </a:ext>
                </a:extLst>
              </a:tr>
            </a:tbl>
          </a:graphicData>
        </a:graphic>
      </p:graphicFrame>
    </p:spTree>
    <p:extLst>
      <p:ext uri="{BB962C8B-B14F-4D97-AF65-F5344CB8AC3E}">
        <p14:creationId xmlns:p14="http://schemas.microsoft.com/office/powerpoint/2010/main" val="255902878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A7887-70AF-C4D1-0804-6F313613ED3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BC43BCA-B4B5-B3F7-700C-B6C43302624F}"/>
              </a:ext>
            </a:extLst>
          </p:cNvPr>
          <p:cNvSpPr>
            <a:spLocks noGrp="1"/>
          </p:cNvSpPr>
          <p:nvPr>
            <p:ph type="sldNum" sz="quarter" idx="12"/>
          </p:nvPr>
        </p:nvSpPr>
        <p:spPr/>
        <p:txBody>
          <a:bodyPr/>
          <a:lstStyle/>
          <a:p>
            <a:fld id="{78AE49ED-73EF-499C-8307-28EB0E7CF529}" type="slidenum">
              <a:rPr kumimoji="1" lang="ja-JP" altLang="en-US" smtClean="0"/>
              <a:t>154</a:t>
            </a:fld>
            <a:endParaRPr kumimoji="1" lang="ja-JP" altLang="en-US"/>
          </a:p>
        </p:txBody>
      </p:sp>
      <p:sp>
        <p:nvSpPr>
          <p:cNvPr id="3" name="テキスト プレースホルダー 2">
            <a:extLst>
              <a:ext uri="{FF2B5EF4-FFF2-40B4-BE49-F238E27FC236}">
                <a16:creationId xmlns:a16="http://schemas.microsoft.com/office/drawing/2014/main" id="{E394CCC8-D51D-46E8-933F-D126CBE1AE87}"/>
              </a:ext>
            </a:extLst>
          </p:cNvPr>
          <p:cNvSpPr>
            <a:spLocks noGrp="1"/>
          </p:cNvSpPr>
          <p:nvPr>
            <p:ph type="body" sz="quarter" idx="14"/>
          </p:nvPr>
        </p:nvSpPr>
        <p:spPr/>
        <p:txBody>
          <a:bodyPr/>
          <a:lstStyle/>
          <a:p>
            <a:endParaRPr lang="en-US" altLang="ja-JP" sz="1200" b="1">
              <a:solidFill>
                <a:schemeClr val="tx2"/>
              </a:solidFill>
            </a:endParaRPr>
          </a:p>
          <a:p>
            <a:endParaRPr kumimoji="1" lang="ja-JP" altLang="en-US"/>
          </a:p>
        </p:txBody>
      </p:sp>
      <p:sp>
        <p:nvSpPr>
          <p:cNvPr id="4" name="タイトル 3">
            <a:extLst>
              <a:ext uri="{FF2B5EF4-FFF2-40B4-BE49-F238E27FC236}">
                <a16:creationId xmlns:a16="http://schemas.microsoft.com/office/drawing/2014/main" id="{5A95C657-CDC1-B8FA-BBDB-53677B55F9BF}"/>
              </a:ext>
            </a:extLst>
          </p:cNvPr>
          <p:cNvSpPr>
            <a:spLocks noGrp="1"/>
          </p:cNvSpPr>
          <p:nvPr>
            <p:ph type="title"/>
          </p:nvPr>
        </p:nvSpPr>
        <p:spPr>
          <a:xfrm>
            <a:off x="358775" y="267494"/>
            <a:ext cx="7273565" cy="792088"/>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２．削除・取消された建仮データの確認機能の追加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①建仮削除取消照会</a:t>
            </a:r>
            <a:endParaRPr kumimoji="1" lang="ja-JP" altLang="en-US"/>
          </a:p>
        </p:txBody>
      </p:sp>
      <p:sp>
        <p:nvSpPr>
          <p:cNvPr id="5" name="フッター プレースホルダー 4">
            <a:extLst>
              <a:ext uri="{FF2B5EF4-FFF2-40B4-BE49-F238E27FC236}">
                <a16:creationId xmlns:a16="http://schemas.microsoft.com/office/drawing/2014/main" id="{CC43A7C2-E1F8-6750-2BEA-9B7E330AE292}"/>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テキスト プレースホルダー 2">
            <a:extLst>
              <a:ext uri="{FF2B5EF4-FFF2-40B4-BE49-F238E27FC236}">
                <a16:creationId xmlns:a16="http://schemas.microsoft.com/office/drawing/2014/main" id="{3175508F-D4B8-89D4-A89B-92B920281C39}"/>
              </a:ext>
            </a:extLst>
          </p:cNvPr>
          <p:cNvSpPr txBox="1">
            <a:spLocks/>
          </p:cNvSpPr>
          <p:nvPr/>
        </p:nvSpPr>
        <p:spPr>
          <a:xfrm>
            <a:off x="430026" y="1491630"/>
            <a:ext cx="8426450" cy="31683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pPr>
            <a:r>
              <a:rPr lang="ja-JP" altLang="en-US" b="1">
                <a:solidFill>
                  <a:srgbClr val="FFC000"/>
                </a:solidFill>
              </a:rPr>
              <a:t>■</a:t>
            </a:r>
            <a:r>
              <a:rPr lang="ja-JP" altLang="en-US" b="1">
                <a:solidFill>
                  <a:schemeClr val="tx2"/>
                </a:solidFill>
              </a:rPr>
              <a:t>背景</a:t>
            </a:r>
            <a:endParaRPr lang="en-US" altLang="ja-JP" b="1">
              <a:solidFill>
                <a:schemeClr val="tx2"/>
              </a:solidFill>
            </a:endParaRPr>
          </a:p>
          <a:p>
            <a:pPr marL="180000">
              <a:lnSpc>
                <a:spcPct val="100000"/>
              </a:lnSpc>
            </a:pPr>
            <a:r>
              <a:rPr lang="ja-JP" altLang="en-US">
                <a:solidFill>
                  <a:prstClr val="black"/>
                </a:solidFill>
              </a:rPr>
              <a:t>電子帳簿保存法に基づく、訂正・削除の履歴の確保（規則第５条第５項第１号イ⑴）の要件に対応しました</a:t>
            </a:r>
          </a:p>
          <a:p>
            <a:pPr marL="180000">
              <a:lnSpc>
                <a:spcPct val="100000"/>
              </a:lnSpc>
            </a:pPr>
            <a:r>
              <a:rPr lang="ja-JP" altLang="en-US">
                <a:solidFill>
                  <a:prstClr val="black"/>
                </a:solidFill>
              </a:rPr>
              <a:t>それにあたり、これまでなかった削除・取消したデータの内容を照会できる機能を追加しました</a:t>
            </a:r>
          </a:p>
          <a:p>
            <a:pPr>
              <a:lnSpc>
                <a:spcPct val="100000"/>
              </a:lnSpc>
            </a:pPr>
            <a:endParaRPr lang="en-US" altLang="ja-JP" b="1">
              <a:solidFill>
                <a:schemeClr val="tx2"/>
              </a:solidFill>
            </a:endParaRPr>
          </a:p>
          <a:p>
            <a:pPr>
              <a:lnSpc>
                <a:spcPct val="100000"/>
              </a:lnSpc>
            </a:pPr>
            <a:r>
              <a:rPr lang="ja-JP" altLang="en-US" b="1">
                <a:solidFill>
                  <a:srgbClr val="FFC000"/>
                </a:solidFill>
              </a:rPr>
              <a:t>■</a:t>
            </a:r>
            <a:r>
              <a:rPr lang="ja-JP" altLang="en-US" b="1">
                <a:solidFill>
                  <a:schemeClr val="tx2"/>
                </a:solidFill>
              </a:rPr>
              <a:t>効果</a:t>
            </a:r>
            <a:endParaRPr lang="en-US" altLang="ja-JP" b="1">
              <a:solidFill>
                <a:schemeClr val="tx2"/>
              </a:solidFill>
            </a:endParaRPr>
          </a:p>
          <a:p>
            <a:pPr marL="180000">
              <a:lnSpc>
                <a:spcPct val="100000"/>
              </a:lnSpc>
            </a:pPr>
            <a:r>
              <a:rPr lang="ja-JP" altLang="en-US"/>
              <a:t>削除取消の事実・内容の記録が自動で残り、いつ誰が何の処理で削除取消を実行したのかを、常時確認することが</a:t>
            </a:r>
            <a:endParaRPr lang="en-US" altLang="ja-JP"/>
          </a:p>
          <a:p>
            <a:pPr marL="180000">
              <a:lnSpc>
                <a:spcPct val="100000"/>
              </a:lnSpc>
            </a:pPr>
            <a:r>
              <a:rPr lang="ja-JP" altLang="en-US"/>
              <a:t>可能です</a:t>
            </a: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a:lnSpc>
                <a:spcPct val="100000"/>
              </a:lnSpc>
            </a:pPr>
            <a:endParaRPr lang="en-US" altLang="ja-JP"/>
          </a:p>
          <a:p>
            <a:pPr marL="180000" indent="-457200">
              <a:lnSpc>
                <a:spcPct val="100000"/>
              </a:lnSpc>
            </a:pPr>
            <a:endParaRPr lang="en-US" altLang="ja-JP"/>
          </a:p>
          <a:p>
            <a:pPr marL="171450" indent="-171450">
              <a:lnSpc>
                <a:spcPct val="100000"/>
              </a:lnSpc>
              <a:buFont typeface="Arial" panose="020B0604020202020204" pitchFamily="34" charset="0"/>
              <a:buChar char="•"/>
            </a:pPr>
            <a:r>
              <a:rPr lang="en-US" altLang="ja-JP" b="1">
                <a:solidFill>
                  <a:schemeClr val="accent3">
                    <a:lumMod val="75000"/>
                  </a:schemeClr>
                </a:solidFill>
              </a:rPr>
              <a:t>2025-06-01</a:t>
            </a:r>
            <a:r>
              <a:rPr lang="ja-JP" altLang="en-US" b="1">
                <a:solidFill>
                  <a:schemeClr val="accent3">
                    <a:lumMod val="75000"/>
                  </a:schemeClr>
                </a:solidFill>
              </a:rPr>
              <a:t>版</a:t>
            </a:r>
            <a:r>
              <a:rPr lang="en-US" altLang="ja-JP" b="1">
                <a:solidFill>
                  <a:schemeClr val="accent3">
                    <a:lumMod val="75000"/>
                  </a:schemeClr>
                </a:solidFill>
              </a:rPr>
              <a:t>(Ver.2.8</a:t>
            </a:r>
            <a:r>
              <a:rPr lang="ja-JP" altLang="en-US" b="1">
                <a:solidFill>
                  <a:schemeClr val="accent3">
                    <a:lumMod val="75000"/>
                  </a:schemeClr>
                </a:solidFill>
              </a:rPr>
              <a:t>）バージョンアップ後に削除・取消されたデータより出力対象となり、バージョンアップ前のデータは出力できません</a:t>
            </a:r>
            <a:endParaRPr lang="en-US" altLang="ja-JP" b="1">
              <a:solidFill>
                <a:schemeClr val="accent3">
                  <a:lumMod val="75000"/>
                </a:schemeClr>
              </a:solidFill>
            </a:endParaRPr>
          </a:p>
          <a:p>
            <a:pPr marL="171450" indent="-171450">
              <a:lnSpc>
                <a:spcPct val="100000"/>
              </a:lnSpc>
              <a:buFont typeface="Arial" panose="020B0604020202020204" pitchFamily="34" charset="0"/>
              <a:buChar char="•"/>
            </a:pPr>
            <a:r>
              <a:rPr lang="ja-JP" altLang="en-US" b="1">
                <a:solidFill>
                  <a:schemeClr val="accent3">
                    <a:lumMod val="75000"/>
                  </a:schemeClr>
                </a:solidFill>
              </a:rPr>
              <a:t>帳票出力機能はありません</a:t>
            </a:r>
          </a:p>
        </p:txBody>
      </p:sp>
      <p:sp>
        <p:nvSpPr>
          <p:cNvPr id="7" name="角丸四角形 8">
            <a:extLst>
              <a:ext uri="{FF2B5EF4-FFF2-40B4-BE49-F238E27FC236}">
                <a16:creationId xmlns:a16="http://schemas.microsoft.com/office/drawing/2014/main" id="{6C160590-8802-7763-440F-AFBC7CDFA305}"/>
              </a:ext>
            </a:extLst>
          </p:cNvPr>
          <p:cNvSpPr/>
          <p:nvPr/>
        </p:nvSpPr>
        <p:spPr>
          <a:xfrm>
            <a:off x="449542" y="3355636"/>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Tree>
    <p:extLst>
      <p:ext uri="{BB962C8B-B14F-4D97-AF65-F5344CB8AC3E}">
        <p14:creationId xmlns:p14="http://schemas.microsoft.com/office/powerpoint/2010/main" val="35306282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8680F-5867-3323-40BA-C12B22A6D5A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560FE83-2627-2CB5-A6D3-FFA90FCA0CE8}"/>
              </a:ext>
            </a:extLst>
          </p:cNvPr>
          <p:cNvSpPr>
            <a:spLocks noGrp="1"/>
          </p:cNvSpPr>
          <p:nvPr>
            <p:ph type="sldNum" sz="quarter" idx="12"/>
          </p:nvPr>
        </p:nvSpPr>
        <p:spPr/>
        <p:txBody>
          <a:bodyPr/>
          <a:lstStyle/>
          <a:p>
            <a:fld id="{78AE49ED-73EF-499C-8307-28EB0E7CF529}" type="slidenum">
              <a:rPr kumimoji="1" lang="ja-JP" altLang="en-US" smtClean="0"/>
              <a:t>155</a:t>
            </a:fld>
            <a:endParaRPr kumimoji="1" lang="ja-JP" altLang="en-US"/>
          </a:p>
        </p:txBody>
      </p:sp>
      <p:sp>
        <p:nvSpPr>
          <p:cNvPr id="3" name="テキスト プレースホルダー 2">
            <a:extLst>
              <a:ext uri="{FF2B5EF4-FFF2-40B4-BE49-F238E27FC236}">
                <a16:creationId xmlns:a16="http://schemas.microsoft.com/office/drawing/2014/main" id="{0847789A-2547-8C03-545E-EE670FD23A83}"/>
              </a:ext>
            </a:extLst>
          </p:cNvPr>
          <p:cNvSpPr>
            <a:spLocks noGrp="1"/>
          </p:cNvSpPr>
          <p:nvPr>
            <p:ph type="body" sz="quarter" idx="14"/>
          </p:nvPr>
        </p:nvSpPr>
        <p:spPr>
          <a:xfrm>
            <a:off x="540000" y="1368000"/>
            <a:ext cx="5580620" cy="200729"/>
          </a:xfrm>
        </p:spPr>
        <p:txBody>
          <a:bodyPr/>
          <a:lstStyle/>
          <a:p>
            <a:r>
              <a:rPr kumimoji="1" lang="ja-JP" altLang="en-US" sz="1000" b="1" u="sng"/>
              <a:t>建仮削除取消照会（抽出条件）</a:t>
            </a:r>
          </a:p>
        </p:txBody>
      </p:sp>
      <p:sp>
        <p:nvSpPr>
          <p:cNvPr id="4" name="タイトル 3">
            <a:extLst>
              <a:ext uri="{FF2B5EF4-FFF2-40B4-BE49-F238E27FC236}">
                <a16:creationId xmlns:a16="http://schemas.microsoft.com/office/drawing/2014/main" id="{5FBD6C9F-C675-D238-8614-F0A9781F271E}"/>
              </a:ext>
            </a:extLst>
          </p:cNvPr>
          <p:cNvSpPr>
            <a:spLocks noGrp="1"/>
          </p:cNvSpPr>
          <p:nvPr>
            <p:ph type="title"/>
          </p:nvPr>
        </p:nvSpPr>
        <p:spPr>
          <a:xfrm>
            <a:off x="358775" y="267495"/>
            <a:ext cx="7561597" cy="468052"/>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２．削除・取消された建仮データの確認機能の追加</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lang="en-US" altLang="ja-JP" sz="18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a:t>
            </a:r>
            <a:r>
              <a:rPr lang="ja-JP" altLang="en-US" sz="1600">
                <a:solidFill>
                  <a:srgbClr val="008CCF"/>
                </a:solidFill>
                <a:latin typeface="メイリオ"/>
                <a:ea typeface="メイリオ"/>
              </a:rPr>
              <a:t>建仮</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削除取消照会</a:t>
            </a:r>
            <a:endParaRPr kumimoji="1" lang="ja-JP" altLang="en-US"/>
          </a:p>
        </p:txBody>
      </p:sp>
      <p:sp>
        <p:nvSpPr>
          <p:cNvPr id="5" name="フッター プレースホルダー 4">
            <a:extLst>
              <a:ext uri="{FF2B5EF4-FFF2-40B4-BE49-F238E27FC236}">
                <a16:creationId xmlns:a16="http://schemas.microsoft.com/office/drawing/2014/main" id="{DF91B0FD-64EE-B29E-AEC0-5F8ECDE5E4F2}"/>
              </a:ext>
            </a:extLst>
          </p:cNvPr>
          <p:cNvSpPr>
            <a:spLocks noGrp="1"/>
          </p:cNvSpPr>
          <p:nvPr>
            <p:ph type="ftr" sz="quarter" idx="3"/>
          </p:nvPr>
        </p:nvSpPr>
        <p:spPr>
          <a:xfrm>
            <a:off x="358775" y="4957200"/>
            <a:ext cx="2160000" cy="135000"/>
          </a:xfrm>
        </p:spPr>
        <p:txBody>
          <a:bodyPr/>
          <a:lstStyle/>
          <a:p>
            <a:r>
              <a:rPr lang="en-US" altLang="ja-JP"/>
              <a:t>©2025 Canon IT Solutions Inc. All rights reserved.</a:t>
            </a:r>
            <a:endParaRPr lang="ja-JP" altLang="en-US"/>
          </a:p>
        </p:txBody>
      </p:sp>
      <p:grpSp>
        <p:nvGrpSpPr>
          <p:cNvPr id="23" name="グループ化 22">
            <a:extLst>
              <a:ext uri="{FF2B5EF4-FFF2-40B4-BE49-F238E27FC236}">
                <a16:creationId xmlns:a16="http://schemas.microsoft.com/office/drawing/2014/main" id="{3A8B9081-587D-0F46-9642-FF3C2FC27284}"/>
              </a:ext>
            </a:extLst>
          </p:cNvPr>
          <p:cNvGrpSpPr/>
          <p:nvPr/>
        </p:nvGrpSpPr>
        <p:grpSpPr>
          <a:xfrm>
            <a:off x="570266" y="1585505"/>
            <a:ext cx="7424268" cy="3300061"/>
            <a:chOff x="570266" y="1585505"/>
            <a:chExt cx="7424268" cy="3300061"/>
          </a:xfrm>
        </p:grpSpPr>
        <p:pic>
          <p:nvPicPr>
            <p:cNvPr id="8" name="図 7">
              <a:extLst>
                <a:ext uri="{FF2B5EF4-FFF2-40B4-BE49-F238E27FC236}">
                  <a16:creationId xmlns:a16="http://schemas.microsoft.com/office/drawing/2014/main" id="{60511486-24C0-4894-5251-B33C2D54B110}"/>
                </a:ext>
              </a:extLst>
            </p:cNvPr>
            <p:cNvPicPr>
              <a:picLocks noChangeAspect="1"/>
            </p:cNvPicPr>
            <p:nvPr/>
          </p:nvPicPr>
          <p:blipFill>
            <a:blip r:embed="rId3"/>
            <a:stretch>
              <a:fillRect/>
            </a:stretch>
          </p:blipFill>
          <p:spPr>
            <a:xfrm>
              <a:off x="570266" y="1585505"/>
              <a:ext cx="6109098" cy="3300061"/>
            </a:xfrm>
            <a:prstGeom prst="rect">
              <a:avLst/>
            </a:prstGeom>
            <a:ln>
              <a:solidFill>
                <a:schemeClr val="tx2"/>
              </a:solidFill>
            </a:ln>
          </p:spPr>
        </p:pic>
        <p:sp>
          <p:nvSpPr>
            <p:cNvPr id="9" name="吹き出し: 折線 8">
              <a:extLst>
                <a:ext uri="{FF2B5EF4-FFF2-40B4-BE49-F238E27FC236}">
                  <a16:creationId xmlns:a16="http://schemas.microsoft.com/office/drawing/2014/main" id="{016464D1-DB46-2914-C18B-BCB158BEB194}"/>
                </a:ext>
              </a:extLst>
            </p:cNvPr>
            <p:cNvSpPr/>
            <p:nvPr/>
          </p:nvSpPr>
          <p:spPr>
            <a:xfrm>
              <a:off x="5978310" y="2956235"/>
              <a:ext cx="2016224" cy="828092"/>
            </a:xfrm>
            <a:prstGeom prst="borderCallout2">
              <a:avLst>
                <a:gd name="adj1" fmla="val 20575"/>
                <a:gd name="adj2" fmla="val -3977"/>
                <a:gd name="adj3" fmla="val 15438"/>
                <a:gd name="adj4" fmla="val -60911"/>
                <a:gd name="adj5" fmla="val -32195"/>
                <a:gd name="adj6" fmla="val -12096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000"/>
                <a:t>削除・取消処理の実行日、実行年月、実行ユーザーを指定した検索結果の抽出が可能です</a:t>
              </a:r>
            </a:p>
          </p:txBody>
        </p:sp>
        <p:sp>
          <p:nvSpPr>
            <p:cNvPr id="6" name="正方形/長方形 5">
              <a:extLst>
                <a:ext uri="{FF2B5EF4-FFF2-40B4-BE49-F238E27FC236}">
                  <a16:creationId xmlns:a16="http://schemas.microsoft.com/office/drawing/2014/main" id="{9E49A970-3AA6-13A8-DAB3-2C7C795613B0}"/>
                </a:ext>
              </a:extLst>
            </p:cNvPr>
            <p:cNvSpPr/>
            <p:nvPr/>
          </p:nvSpPr>
          <p:spPr>
            <a:xfrm>
              <a:off x="5826266" y="1693505"/>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7" name="正方形/長方形 6">
              <a:extLst>
                <a:ext uri="{FF2B5EF4-FFF2-40B4-BE49-F238E27FC236}">
                  <a16:creationId xmlns:a16="http://schemas.microsoft.com/office/drawing/2014/main" id="{87A4A596-277D-4500-D4B0-66B18160E3DA}"/>
                </a:ext>
              </a:extLst>
            </p:cNvPr>
            <p:cNvSpPr/>
            <p:nvPr/>
          </p:nvSpPr>
          <p:spPr>
            <a:xfrm>
              <a:off x="750266" y="1587118"/>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4" name="正方形/長方形 13">
              <a:extLst>
                <a:ext uri="{FF2B5EF4-FFF2-40B4-BE49-F238E27FC236}">
                  <a16:creationId xmlns:a16="http://schemas.microsoft.com/office/drawing/2014/main" id="{7FDF9139-8703-F1F1-0BC4-67D6D5DA0E46}"/>
                </a:ext>
              </a:extLst>
            </p:cNvPr>
            <p:cNvSpPr/>
            <p:nvPr/>
          </p:nvSpPr>
          <p:spPr>
            <a:xfrm>
              <a:off x="3239852" y="1995686"/>
              <a:ext cx="4053627" cy="68740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6" name="図 15">
              <a:extLst>
                <a:ext uri="{FF2B5EF4-FFF2-40B4-BE49-F238E27FC236}">
                  <a16:creationId xmlns:a16="http://schemas.microsoft.com/office/drawing/2014/main" id="{A3BE2C6D-508E-D4ED-E0F1-F622BD7ABD77}"/>
                </a:ext>
              </a:extLst>
            </p:cNvPr>
            <p:cNvPicPr>
              <a:picLocks noChangeAspect="1"/>
            </p:cNvPicPr>
            <p:nvPr/>
          </p:nvPicPr>
          <p:blipFill>
            <a:blip r:embed="rId4"/>
            <a:stretch>
              <a:fillRect/>
            </a:stretch>
          </p:blipFill>
          <p:spPr>
            <a:xfrm>
              <a:off x="3261032" y="2027695"/>
              <a:ext cx="3981619" cy="612638"/>
            </a:xfrm>
            <a:prstGeom prst="rect">
              <a:avLst/>
            </a:prstGeom>
          </p:spPr>
        </p:pic>
        <p:cxnSp>
          <p:nvCxnSpPr>
            <p:cNvPr id="17" name="直線矢印コネクタ 16">
              <a:extLst>
                <a:ext uri="{FF2B5EF4-FFF2-40B4-BE49-F238E27FC236}">
                  <a16:creationId xmlns:a16="http://schemas.microsoft.com/office/drawing/2014/main" id="{16EECAA5-B937-81BF-BA2E-78D21050B9C3}"/>
                </a:ext>
              </a:extLst>
            </p:cNvPr>
            <p:cNvCxnSpPr>
              <a:cxnSpLocks/>
            </p:cNvCxnSpPr>
            <p:nvPr/>
          </p:nvCxnSpPr>
          <p:spPr>
            <a:xfrm>
              <a:off x="2625737" y="2339387"/>
              <a:ext cx="614115" cy="0"/>
            </a:xfrm>
            <a:prstGeom prst="straightConnector1">
              <a:avLst/>
            </a:prstGeom>
            <a:ln w="190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FF91BB56-D3CE-F344-7061-C07E54E5D776}"/>
                </a:ext>
              </a:extLst>
            </p:cNvPr>
            <p:cNvSpPr/>
            <p:nvPr/>
          </p:nvSpPr>
          <p:spPr>
            <a:xfrm>
              <a:off x="624338" y="2175705"/>
              <a:ext cx="2001399" cy="32400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spTree>
    <p:extLst>
      <p:ext uri="{BB962C8B-B14F-4D97-AF65-F5344CB8AC3E}">
        <p14:creationId xmlns:p14="http://schemas.microsoft.com/office/powerpoint/2010/main" val="17877277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4FDB6-E309-A2C6-4D6B-533471BC2AD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3CC14BD-EB00-8A8C-A11A-6DCEEB9D1B53}"/>
              </a:ext>
            </a:extLst>
          </p:cNvPr>
          <p:cNvSpPr>
            <a:spLocks noGrp="1"/>
          </p:cNvSpPr>
          <p:nvPr>
            <p:ph type="sldNum" sz="quarter" idx="12"/>
          </p:nvPr>
        </p:nvSpPr>
        <p:spPr/>
        <p:txBody>
          <a:bodyPr/>
          <a:lstStyle/>
          <a:p>
            <a:fld id="{78AE49ED-73EF-499C-8307-28EB0E7CF529}" type="slidenum">
              <a:rPr kumimoji="1" lang="ja-JP" altLang="en-US" smtClean="0"/>
              <a:t>156</a:t>
            </a:fld>
            <a:endParaRPr kumimoji="1" lang="ja-JP" altLang="en-US"/>
          </a:p>
        </p:txBody>
      </p:sp>
      <p:sp>
        <p:nvSpPr>
          <p:cNvPr id="3" name="テキスト プレースホルダー 2">
            <a:extLst>
              <a:ext uri="{FF2B5EF4-FFF2-40B4-BE49-F238E27FC236}">
                <a16:creationId xmlns:a16="http://schemas.microsoft.com/office/drawing/2014/main" id="{BEB7C064-67A9-C5D8-B8A6-9472FC0A5991}"/>
              </a:ext>
            </a:extLst>
          </p:cNvPr>
          <p:cNvSpPr>
            <a:spLocks noGrp="1"/>
          </p:cNvSpPr>
          <p:nvPr>
            <p:ph type="body" sz="quarter" idx="14"/>
          </p:nvPr>
        </p:nvSpPr>
        <p:spPr>
          <a:xfrm>
            <a:off x="540000" y="1368000"/>
            <a:ext cx="2051820" cy="224426"/>
          </a:xfrm>
        </p:spPr>
        <p:txBody>
          <a:bodyPr/>
          <a:lstStyle/>
          <a:p>
            <a:r>
              <a:rPr kumimoji="1" lang="ja-JP" altLang="en-US" sz="1000" b="1" u="sng"/>
              <a:t>建仮削除取消照会（</a:t>
            </a:r>
            <a:r>
              <a:rPr kumimoji="1" lang="en-US" altLang="ja-JP" sz="1000" b="1" u="sng"/>
              <a:t>CSV</a:t>
            </a:r>
            <a:r>
              <a:rPr kumimoji="1" lang="ja-JP" altLang="en-US" sz="1000" b="1" u="sng"/>
              <a:t>出力）</a:t>
            </a:r>
          </a:p>
        </p:txBody>
      </p:sp>
      <p:sp>
        <p:nvSpPr>
          <p:cNvPr id="4" name="タイトル 3">
            <a:extLst>
              <a:ext uri="{FF2B5EF4-FFF2-40B4-BE49-F238E27FC236}">
                <a16:creationId xmlns:a16="http://schemas.microsoft.com/office/drawing/2014/main" id="{0E7399E6-2439-784D-A5B5-01B09E36CCA4}"/>
              </a:ext>
            </a:extLst>
          </p:cNvPr>
          <p:cNvSpPr>
            <a:spLocks noGrp="1"/>
          </p:cNvSpPr>
          <p:nvPr>
            <p:ph type="title"/>
          </p:nvPr>
        </p:nvSpPr>
        <p:spPr>
          <a:xfrm>
            <a:off x="358775" y="267494"/>
            <a:ext cx="7345573" cy="612068"/>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２．削除・取消された</a:t>
            </a:r>
            <a:r>
              <a:rPr lang="ja-JP" altLang="en-US" sz="1600">
                <a:solidFill>
                  <a:srgbClr val="008CCF"/>
                </a:solidFill>
                <a:latin typeface="メイリオ"/>
                <a:ea typeface="メイリオ"/>
              </a:rPr>
              <a:t>建仮</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lang="en-US" altLang="ja-JP" sz="18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①建仮削除取消照会</a:t>
            </a:r>
            <a:endParaRPr kumimoji="1" lang="ja-JP" altLang="en-US"/>
          </a:p>
        </p:txBody>
      </p:sp>
      <p:sp>
        <p:nvSpPr>
          <p:cNvPr id="5" name="フッター プレースホルダー 4">
            <a:extLst>
              <a:ext uri="{FF2B5EF4-FFF2-40B4-BE49-F238E27FC236}">
                <a16:creationId xmlns:a16="http://schemas.microsoft.com/office/drawing/2014/main" id="{10FDDE35-06D3-27B2-3B24-2F9374C1BBE1}"/>
              </a:ext>
            </a:extLst>
          </p:cNvPr>
          <p:cNvSpPr>
            <a:spLocks noGrp="1"/>
          </p:cNvSpPr>
          <p:nvPr>
            <p:ph type="ftr" sz="quarter" idx="3"/>
          </p:nvPr>
        </p:nvSpPr>
        <p:spPr>
          <a:xfrm>
            <a:off x="358775" y="4957030"/>
            <a:ext cx="2160000" cy="135000"/>
          </a:xfrm>
        </p:spPr>
        <p:txBody>
          <a:bodyPr/>
          <a:lstStyle/>
          <a:p>
            <a:r>
              <a:rPr lang="en-US" altLang="ja-JP"/>
              <a:t>©2025 Canon IT Solutions Inc. All rights reserved.</a:t>
            </a:r>
            <a:endParaRPr lang="ja-JP" altLang="en-US"/>
          </a:p>
        </p:txBody>
      </p:sp>
      <p:pic>
        <p:nvPicPr>
          <p:cNvPr id="9" name="図 8">
            <a:extLst>
              <a:ext uri="{FF2B5EF4-FFF2-40B4-BE49-F238E27FC236}">
                <a16:creationId xmlns:a16="http://schemas.microsoft.com/office/drawing/2014/main" id="{F109A3FC-5908-D213-74B8-C4705C298349}"/>
              </a:ext>
            </a:extLst>
          </p:cNvPr>
          <p:cNvPicPr>
            <a:picLocks noChangeAspect="1"/>
          </p:cNvPicPr>
          <p:nvPr/>
        </p:nvPicPr>
        <p:blipFill>
          <a:blip r:embed="rId3"/>
          <a:stretch>
            <a:fillRect/>
          </a:stretch>
        </p:blipFill>
        <p:spPr>
          <a:xfrm>
            <a:off x="536627" y="1608849"/>
            <a:ext cx="7887801" cy="2011961"/>
          </a:xfrm>
          <a:prstGeom prst="rect">
            <a:avLst/>
          </a:prstGeom>
          <a:ln>
            <a:solidFill>
              <a:schemeClr val="tx2"/>
            </a:solidFill>
          </a:ln>
        </p:spPr>
      </p:pic>
    </p:spTree>
    <p:extLst>
      <p:ext uri="{BB962C8B-B14F-4D97-AF65-F5344CB8AC3E}">
        <p14:creationId xmlns:p14="http://schemas.microsoft.com/office/powerpoint/2010/main" val="29874571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4D1C0-205A-340F-C74B-D30C9536A4E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0563304-2B82-3635-5AEF-C155D69E8126}"/>
              </a:ext>
            </a:extLst>
          </p:cNvPr>
          <p:cNvSpPr>
            <a:spLocks noGrp="1"/>
          </p:cNvSpPr>
          <p:nvPr>
            <p:ph type="sldNum" sz="quarter" idx="12"/>
          </p:nvPr>
        </p:nvSpPr>
        <p:spPr/>
        <p:txBody>
          <a:bodyPr/>
          <a:lstStyle/>
          <a:p>
            <a:fld id="{78AE49ED-73EF-499C-8307-28EB0E7CF529}" type="slidenum">
              <a:rPr kumimoji="1" lang="ja-JP" altLang="en-US" smtClean="0"/>
              <a:t>157</a:t>
            </a:fld>
            <a:endParaRPr kumimoji="1" lang="ja-JP" altLang="en-US"/>
          </a:p>
        </p:txBody>
      </p:sp>
      <p:sp>
        <p:nvSpPr>
          <p:cNvPr id="3" name="テキスト プレースホルダー 2">
            <a:extLst>
              <a:ext uri="{FF2B5EF4-FFF2-40B4-BE49-F238E27FC236}">
                <a16:creationId xmlns:a16="http://schemas.microsoft.com/office/drawing/2014/main" id="{92396EF8-3897-DCBC-E993-D50E7750DC2A}"/>
              </a:ext>
            </a:extLst>
          </p:cNvPr>
          <p:cNvSpPr>
            <a:spLocks noGrp="1"/>
          </p:cNvSpPr>
          <p:nvPr>
            <p:ph type="body" sz="quarter" idx="14"/>
          </p:nvPr>
        </p:nvSpPr>
        <p:spPr>
          <a:xfrm>
            <a:off x="540000" y="1368000"/>
            <a:ext cx="2051820" cy="236402"/>
          </a:xfrm>
        </p:spPr>
        <p:txBody>
          <a:bodyPr/>
          <a:lstStyle/>
          <a:p>
            <a:r>
              <a:rPr kumimoji="1" lang="ja-JP" altLang="en-US" sz="1000" b="1" u="sng"/>
              <a:t>建仮削除取消照会（検索結果）</a:t>
            </a:r>
          </a:p>
        </p:txBody>
      </p:sp>
      <p:sp>
        <p:nvSpPr>
          <p:cNvPr id="4" name="タイトル 3">
            <a:extLst>
              <a:ext uri="{FF2B5EF4-FFF2-40B4-BE49-F238E27FC236}">
                <a16:creationId xmlns:a16="http://schemas.microsoft.com/office/drawing/2014/main" id="{D0182142-9F89-5ABA-DCB5-2485B9123FC6}"/>
              </a:ext>
            </a:extLst>
          </p:cNvPr>
          <p:cNvSpPr>
            <a:spLocks noGrp="1"/>
          </p:cNvSpPr>
          <p:nvPr>
            <p:ph type="title"/>
          </p:nvPr>
        </p:nvSpPr>
        <p:spPr>
          <a:xfrm>
            <a:off x="358775" y="267494"/>
            <a:ext cx="7669609" cy="945706"/>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２．削除・取消された建仮データの確認機能の追加</a:t>
            </a:r>
            <a:b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8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①建仮削除取消照会</a:t>
            </a:r>
            <a:endParaRPr kumimoji="1" lang="ja-JP" altLang="en-US"/>
          </a:p>
        </p:txBody>
      </p:sp>
      <p:sp>
        <p:nvSpPr>
          <p:cNvPr id="5" name="フッター プレースホルダー 4">
            <a:extLst>
              <a:ext uri="{FF2B5EF4-FFF2-40B4-BE49-F238E27FC236}">
                <a16:creationId xmlns:a16="http://schemas.microsoft.com/office/drawing/2014/main" id="{F48B7252-C660-E54A-401E-72652C14E888}"/>
              </a:ext>
            </a:extLst>
          </p:cNvPr>
          <p:cNvSpPr>
            <a:spLocks noGrp="1"/>
          </p:cNvSpPr>
          <p:nvPr>
            <p:ph type="ftr" sz="quarter" idx="3"/>
          </p:nvPr>
        </p:nvSpPr>
        <p:spPr/>
        <p:txBody>
          <a:bodyPr/>
          <a:lstStyle/>
          <a:p>
            <a:r>
              <a:rPr lang="en-US" altLang="ja-JP"/>
              <a:t>©2025 Canon IT Solutions Inc. All rights reserved.</a:t>
            </a:r>
            <a:endParaRPr lang="ja-JP" altLang="en-US"/>
          </a:p>
        </p:txBody>
      </p:sp>
      <p:grpSp>
        <p:nvGrpSpPr>
          <p:cNvPr id="16" name="グループ化 15">
            <a:extLst>
              <a:ext uri="{FF2B5EF4-FFF2-40B4-BE49-F238E27FC236}">
                <a16:creationId xmlns:a16="http://schemas.microsoft.com/office/drawing/2014/main" id="{747D8ABF-C382-FFDA-A23D-EEC2CA8FE5F6}"/>
              </a:ext>
            </a:extLst>
          </p:cNvPr>
          <p:cNvGrpSpPr/>
          <p:nvPr/>
        </p:nvGrpSpPr>
        <p:grpSpPr>
          <a:xfrm>
            <a:off x="575552" y="1563635"/>
            <a:ext cx="6979900" cy="2790091"/>
            <a:chOff x="575552" y="1563635"/>
            <a:chExt cx="6979900" cy="2790091"/>
          </a:xfrm>
        </p:grpSpPr>
        <p:pic>
          <p:nvPicPr>
            <p:cNvPr id="11" name="図 10">
              <a:extLst>
                <a:ext uri="{FF2B5EF4-FFF2-40B4-BE49-F238E27FC236}">
                  <a16:creationId xmlns:a16="http://schemas.microsoft.com/office/drawing/2014/main" id="{9E9B6456-4E66-104F-D9C1-4266779BD6BE}"/>
                </a:ext>
              </a:extLst>
            </p:cNvPr>
            <p:cNvPicPr preferRelativeResize="0">
              <a:picLocks noChangeAspect="1"/>
            </p:cNvPicPr>
            <p:nvPr/>
          </p:nvPicPr>
          <p:blipFill>
            <a:blip r:embed="rId3"/>
            <a:stretch>
              <a:fillRect/>
            </a:stretch>
          </p:blipFill>
          <p:spPr>
            <a:xfrm>
              <a:off x="575552" y="1563635"/>
              <a:ext cx="6979900" cy="2525328"/>
            </a:xfrm>
            <a:prstGeom prst="rect">
              <a:avLst/>
            </a:prstGeom>
          </p:spPr>
        </p:pic>
        <p:sp>
          <p:nvSpPr>
            <p:cNvPr id="8" name="正方形/長方形 7">
              <a:extLst>
                <a:ext uri="{FF2B5EF4-FFF2-40B4-BE49-F238E27FC236}">
                  <a16:creationId xmlns:a16="http://schemas.microsoft.com/office/drawing/2014/main" id="{E97B6F16-46CB-99AF-DACC-BD6AEA6B9AD9}"/>
                </a:ext>
              </a:extLst>
            </p:cNvPr>
            <p:cNvSpPr/>
            <p:nvPr/>
          </p:nvSpPr>
          <p:spPr>
            <a:xfrm>
              <a:off x="970723" y="2095439"/>
              <a:ext cx="936104" cy="199352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9" name="吹き出し: 折線 8">
              <a:extLst>
                <a:ext uri="{FF2B5EF4-FFF2-40B4-BE49-F238E27FC236}">
                  <a16:creationId xmlns:a16="http://schemas.microsoft.com/office/drawing/2014/main" id="{7029BF0B-910E-9034-B385-B88B790CCB1E}"/>
                </a:ext>
              </a:extLst>
            </p:cNvPr>
            <p:cNvSpPr/>
            <p:nvPr/>
          </p:nvSpPr>
          <p:spPr>
            <a:xfrm>
              <a:off x="2895372" y="3615866"/>
              <a:ext cx="2340260" cy="737860"/>
            </a:xfrm>
            <a:prstGeom prst="borderCallout2">
              <a:avLst>
                <a:gd name="adj1" fmla="val 18750"/>
                <a:gd name="adj2" fmla="val -8333"/>
                <a:gd name="adj3" fmla="val 18750"/>
                <a:gd name="adj4" fmla="val -16667"/>
                <a:gd name="adj5" fmla="val -33336"/>
                <a:gd name="adj6" fmla="val -4312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00"/>
                <a:t>グリッドの「削除取消機能」に、データの削除・取消を実行した機能が出力されます</a:t>
              </a:r>
            </a:p>
          </p:txBody>
        </p:sp>
      </p:grpSp>
    </p:spTree>
    <p:extLst>
      <p:ext uri="{BB962C8B-B14F-4D97-AF65-F5344CB8AC3E}">
        <p14:creationId xmlns:p14="http://schemas.microsoft.com/office/powerpoint/2010/main" val="7262204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B1C5-26FB-5AAF-BF87-5B70C92F15E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D844C5A-AFCF-28F1-BAB8-4AF9BA6E9644}"/>
              </a:ext>
            </a:extLst>
          </p:cNvPr>
          <p:cNvSpPr>
            <a:spLocks noGrp="1"/>
          </p:cNvSpPr>
          <p:nvPr>
            <p:ph type="sldNum" sz="quarter" idx="12"/>
          </p:nvPr>
        </p:nvSpPr>
        <p:spPr/>
        <p:txBody>
          <a:bodyPr/>
          <a:lstStyle/>
          <a:p>
            <a:fld id="{78AE49ED-73EF-499C-8307-28EB0E7CF529}" type="slidenum">
              <a:rPr kumimoji="1" lang="ja-JP" altLang="en-US" smtClean="0"/>
              <a:t>158</a:t>
            </a:fld>
            <a:endParaRPr kumimoji="1" lang="ja-JP" altLang="en-US"/>
          </a:p>
        </p:txBody>
      </p:sp>
      <p:sp>
        <p:nvSpPr>
          <p:cNvPr id="3" name="テキスト プレースホルダー 2">
            <a:extLst>
              <a:ext uri="{FF2B5EF4-FFF2-40B4-BE49-F238E27FC236}">
                <a16:creationId xmlns:a16="http://schemas.microsoft.com/office/drawing/2014/main" id="{EFE486E9-D521-DECC-4FBC-4342B7DEC717}"/>
              </a:ext>
            </a:extLst>
          </p:cNvPr>
          <p:cNvSpPr>
            <a:spLocks noGrp="1"/>
          </p:cNvSpPr>
          <p:nvPr>
            <p:ph type="body" sz="quarter" idx="14"/>
          </p:nvPr>
        </p:nvSpPr>
        <p:spPr>
          <a:xfrm>
            <a:off x="360000" y="1419622"/>
            <a:ext cx="8426450" cy="3384376"/>
          </a:xfrm>
        </p:spPr>
        <p:txBody>
          <a:bodyPr/>
          <a:lstStyle/>
          <a:p>
            <a:pPr marL="180000" indent="-457200">
              <a:lnSpc>
                <a:spcPct val="100000"/>
              </a:lnSpc>
            </a:pPr>
            <a:r>
              <a:rPr lang="ja-JP" altLang="en-US" b="1">
                <a:solidFill>
                  <a:srgbClr val="FFC000"/>
                </a:solidFill>
              </a:rPr>
              <a:t>■</a:t>
            </a:r>
            <a:r>
              <a:rPr lang="ja-JP" altLang="en-US" b="1">
                <a:solidFill>
                  <a:schemeClr val="tx2"/>
                </a:solidFill>
              </a:rPr>
              <a:t>機能概要</a:t>
            </a:r>
            <a:br>
              <a:rPr lang="en-US" altLang="ja-JP" b="1">
                <a:solidFill>
                  <a:schemeClr val="tx2"/>
                </a:solidFill>
              </a:rPr>
            </a:br>
            <a:r>
              <a:rPr lang="ja-JP" altLang="en-US">
                <a:solidFill>
                  <a:prstClr val="black"/>
                </a:solidFill>
              </a:rPr>
              <a:t>外部データ作成機能の作成データに、削除・取消データを追加しました</a:t>
            </a:r>
            <a:endParaRPr lang="en-US" altLang="ja-JP">
              <a:solidFill>
                <a:prstClr val="black"/>
              </a:solidFill>
            </a:endParaRPr>
          </a:p>
          <a:p>
            <a:pPr>
              <a:lnSpc>
                <a:spcPct val="100000"/>
              </a:lnSpc>
            </a:pPr>
            <a:endParaRPr lang="en-US" altLang="ja-JP"/>
          </a:p>
          <a:p>
            <a:pPr>
              <a:lnSpc>
                <a:spcPct val="100000"/>
              </a:lnSpc>
            </a:pPr>
            <a:r>
              <a:rPr lang="ja-JP" altLang="en-US" b="1">
                <a:solidFill>
                  <a:srgbClr val="FFC000"/>
                </a:solidFill>
              </a:rPr>
              <a:t>■</a:t>
            </a:r>
            <a:r>
              <a:rPr lang="ja-JP" altLang="en-US" b="1">
                <a:solidFill>
                  <a:schemeClr val="tx2"/>
                </a:solidFill>
              </a:rPr>
              <a:t>背景</a:t>
            </a:r>
            <a:endParaRPr lang="en-US" altLang="ja-JP" b="1">
              <a:solidFill>
                <a:schemeClr val="tx2"/>
              </a:solidFill>
            </a:endParaRPr>
          </a:p>
          <a:p>
            <a:pPr marL="180000">
              <a:lnSpc>
                <a:spcPct val="100000"/>
              </a:lnSpc>
            </a:pPr>
            <a:r>
              <a:rPr lang="ja-JP" altLang="en-US">
                <a:solidFill>
                  <a:prstClr val="black"/>
                </a:solidFill>
              </a:rPr>
              <a:t>電子帳簿保存法対応により削除履歴テーブルを追加したため</a:t>
            </a:r>
            <a:endParaRPr lang="en-US" altLang="ja-JP">
              <a:solidFill>
                <a:prstClr val="black"/>
              </a:solidFill>
            </a:endParaRPr>
          </a:p>
          <a:p>
            <a:pPr marL="180000">
              <a:lnSpc>
                <a:spcPts val="1200"/>
              </a:lnSpc>
            </a:pPr>
            <a:endParaRPr lang="en-US" altLang="ja-JP">
              <a:solidFill>
                <a:prstClr val="black"/>
              </a:solidFill>
            </a:endParaRPr>
          </a:p>
          <a:p>
            <a:pPr marL="180000">
              <a:lnSpc>
                <a:spcPts val="1200"/>
              </a:lnSpc>
            </a:pPr>
            <a:r>
              <a:rPr lang="ja-JP" altLang="en-US">
                <a:solidFill>
                  <a:prstClr val="black"/>
                </a:solidFill>
              </a:rPr>
              <a:t>追加した削除履歴テーブル</a:t>
            </a:r>
            <a:endParaRPr lang="en-US" altLang="ja-JP">
              <a:solidFill>
                <a:prstClr val="black"/>
              </a:solidFill>
            </a:endParaRPr>
          </a:p>
          <a:p>
            <a:pPr marL="180000">
              <a:lnSpc>
                <a:spcPts val="1200"/>
              </a:lnSpc>
            </a:pP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endParaRPr lang="en-US" altLang="ja-JP">
              <a:solidFill>
                <a:prstClr val="black"/>
              </a:solidFill>
            </a:endParaRPr>
          </a:p>
          <a:p>
            <a:pPr marL="180000">
              <a:lnSpc>
                <a:spcPct val="100000"/>
              </a:lnSpc>
            </a:pPr>
            <a:endParaRPr lang="ja-JP" altLang="en-US">
              <a:solidFill>
                <a:prstClr val="black"/>
              </a:solidFill>
            </a:endParaRPr>
          </a:p>
          <a:p>
            <a:pPr marL="180000">
              <a:lnSpc>
                <a:spcPts val="1200"/>
              </a:lnSpc>
            </a:pPr>
            <a:endParaRPr lang="en-US" altLang="ja-JP">
              <a:solidFill>
                <a:prstClr val="black"/>
              </a:solidFill>
            </a:endParaRPr>
          </a:p>
          <a:p>
            <a:pPr>
              <a:lnSpc>
                <a:spcPts val="1200"/>
              </a:lnSpc>
            </a:pPr>
            <a:r>
              <a:rPr lang="ja-JP" altLang="en-US" b="1">
                <a:solidFill>
                  <a:srgbClr val="FFC000"/>
                </a:solidFill>
              </a:rPr>
              <a:t>■</a:t>
            </a:r>
            <a:r>
              <a:rPr lang="ja-JP" altLang="en-US" b="1">
                <a:solidFill>
                  <a:schemeClr val="tx2"/>
                </a:solidFill>
              </a:rPr>
              <a:t>効果</a:t>
            </a:r>
            <a:endParaRPr lang="en-US" altLang="ja-JP" b="1">
              <a:solidFill>
                <a:schemeClr val="tx2"/>
              </a:solidFill>
            </a:endParaRPr>
          </a:p>
          <a:p>
            <a:pPr marL="180000">
              <a:lnSpc>
                <a:spcPct val="100000"/>
              </a:lnSpc>
            </a:pPr>
            <a:r>
              <a:rPr lang="ja-JP" altLang="en-US">
                <a:solidFill>
                  <a:prstClr val="black"/>
                </a:solidFill>
              </a:rPr>
              <a:t>削除・取消データの追加により、自動で記録された削除・取消履歴の詳細を</a:t>
            </a:r>
            <a:r>
              <a:rPr lang="en-US" altLang="ja-JP">
                <a:solidFill>
                  <a:prstClr val="black"/>
                </a:solidFill>
              </a:rPr>
              <a:t>CSV</a:t>
            </a:r>
            <a:r>
              <a:rPr lang="ja-JP" altLang="en-US">
                <a:solidFill>
                  <a:prstClr val="black"/>
                </a:solidFill>
              </a:rPr>
              <a:t>データで出力し把握することができるようになります</a:t>
            </a:r>
            <a:endParaRPr lang="en-US" altLang="ja-JP">
              <a:solidFill>
                <a:prstClr val="black"/>
              </a:solidFill>
            </a:endParaRPr>
          </a:p>
        </p:txBody>
      </p:sp>
      <p:sp>
        <p:nvSpPr>
          <p:cNvPr id="5" name="フッター プレースホルダー 4">
            <a:extLst>
              <a:ext uri="{FF2B5EF4-FFF2-40B4-BE49-F238E27FC236}">
                <a16:creationId xmlns:a16="http://schemas.microsoft.com/office/drawing/2014/main" id="{630A9383-8903-B564-138E-55D90EAB7E18}"/>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10" name="表 9">
            <a:extLst>
              <a:ext uri="{FF2B5EF4-FFF2-40B4-BE49-F238E27FC236}">
                <a16:creationId xmlns:a16="http://schemas.microsoft.com/office/drawing/2014/main" id="{776698D0-7DFA-7264-02C3-D5BD192D71F9}"/>
              </a:ext>
            </a:extLst>
          </p:cNvPr>
          <p:cNvGraphicFramePr>
            <a:graphicFrameLocks noGrp="1"/>
          </p:cNvGraphicFramePr>
          <p:nvPr/>
        </p:nvGraphicFramePr>
        <p:xfrm>
          <a:off x="539552" y="2427734"/>
          <a:ext cx="2289542" cy="1638000"/>
        </p:xfrm>
        <a:graphic>
          <a:graphicData uri="http://schemas.openxmlformats.org/drawingml/2006/table">
            <a:tbl>
              <a:tblPr firstRow="1" bandRow="1">
                <a:tableStyleId>{21E4AEA4-8DFA-4A89-87EB-49C32662AFE0}</a:tableStyleId>
              </a:tblPr>
              <a:tblGrid>
                <a:gridCol w="2289542">
                  <a:extLst>
                    <a:ext uri="{9D8B030D-6E8A-4147-A177-3AD203B41FA5}">
                      <a16:colId xmlns:a16="http://schemas.microsoft.com/office/drawing/2014/main" val="3764256248"/>
                    </a:ext>
                  </a:extLst>
                </a:gridCol>
              </a:tblGrid>
              <a:tr h="234000">
                <a:tc>
                  <a:txBody>
                    <a:bodyPr/>
                    <a:lstStyle/>
                    <a:p>
                      <a:pPr marL="0" algn="l">
                        <a:buNone/>
                      </a:pPr>
                      <a:r>
                        <a:rPr kumimoji="1" lang="ja-JP" altLang="en-US" sz="1050" kern="100">
                          <a:solidFill>
                            <a:schemeClr val="bg1"/>
                          </a:solidFill>
                          <a:effectLst/>
                          <a:latin typeface="+mn-lt"/>
                          <a:ea typeface="+mn-ea"/>
                          <a:cs typeface="+mn-cs"/>
                        </a:rPr>
                        <a:t>テーブル名称</a:t>
                      </a:r>
                    </a:p>
                  </a:txBody>
                  <a:tcPr marL="68580" marR="68580" marT="0" marB="0" anchor="ctr"/>
                </a:tc>
                <a:extLst>
                  <a:ext uri="{0D108BD9-81ED-4DB2-BD59-A6C34878D82A}">
                    <a16:rowId xmlns:a16="http://schemas.microsoft.com/office/drawing/2014/main" val="1143868360"/>
                  </a:ext>
                </a:extLst>
              </a:tr>
              <a:tr h="234000">
                <a:tc>
                  <a:txBody>
                    <a:bodyPr/>
                    <a:lstStyle/>
                    <a:p>
                      <a:pPr marL="0" algn="l">
                        <a:buNone/>
                      </a:pPr>
                      <a:r>
                        <a:rPr kumimoji="1" lang="ja-JP" altLang="en-US" sz="1050" kern="100">
                          <a:solidFill>
                            <a:schemeClr val="dk1"/>
                          </a:solidFill>
                          <a:effectLst/>
                          <a:latin typeface="+mn-lt"/>
                          <a:ea typeface="+mn-ea"/>
                          <a:cs typeface="+mn-cs"/>
                        </a:rPr>
                        <a:t>建仮明細マスタ削除履歴</a:t>
                      </a:r>
                    </a:p>
                  </a:txBody>
                  <a:tcPr marL="68580" marR="68580" marT="0" marB="0" anchor="ctr"/>
                </a:tc>
                <a:extLst>
                  <a:ext uri="{0D108BD9-81ED-4DB2-BD59-A6C34878D82A}">
                    <a16:rowId xmlns:a16="http://schemas.microsoft.com/office/drawing/2014/main" val="1582468588"/>
                  </a:ext>
                </a:extLst>
              </a:tr>
              <a:tr h="234000">
                <a:tc>
                  <a:txBody>
                    <a:bodyPr/>
                    <a:lstStyle/>
                    <a:p>
                      <a:pPr marL="0" algn="just">
                        <a:buNone/>
                      </a:pPr>
                      <a:r>
                        <a:rPr kumimoji="1" lang="ja-JP" altLang="en-US" sz="1050" kern="100">
                          <a:solidFill>
                            <a:schemeClr val="dk1"/>
                          </a:solidFill>
                          <a:effectLst/>
                          <a:latin typeface="+mn-lt"/>
                          <a:ea typeface="+mn-ea"/>
                          <a:cs typeface="+mn-cs"/>
                        </a:rPr>
                        <a:t>建仮明細履歴マスタ削除履歴</a:t>
                      </a:r>
                    </a:p>
                  </a:txBody>
                  <a:tcPr marL="68580" marR="68580" marT="0" marB="0" anchor="ctr"/>
                </a:tc>
                <a:extLst>
                  <a:ext uri="{0D108BD9-81ED-4DB2-BD59-A6C34878D82A}">
                    <a16:rowId xmlns:a16="http://schemas.microsoft.com/office/drawing/2014/main" val="193051411"/>
                  </a:ext>
                </a:extLst>
              </a:tr>
              <a:tr h="234000">
                <a:tc>
                  <a:txBody>
                    <a:bodyPr/>
                    <a:lstStyle/>
                    <a:p>
                      <a:pPr marL="0" algn="just">
                        <a:buNone/>
                      </a:pPr>
                      <a:r>
                        <a:rPr kumimoji="1" lang="ja-JP" altLang="en-US" sz="1050" kern="100">
                          <a:solidFill>
                            <a:schemeClr val="dk1"/>
                          </a:solidFill>
                          <a:effectLst/>
                          <a:latin typeface="+mn-lt"/>
                          <a:ea typeface="+mn-ea"/>
                          <a:cs typeface="+mn-cs"/>
                        </a:rPr>
                        <a:t>建仮稟議マスタ削除履歴</a:t>
                      </a:r>
                    </a:p>
                  </a:txBody>
                  <a:tcPr marL="68580" marR="68580" marT="0" marB="0" anchor="ctr"/>
                </a:tc>
                <a:extLst>
                  <a:ext uri="{0D108BD9-81ED-4DB2-BD59-A6C34878D82A}">
                    <a16:rowId xmlns:a16="http://schemas.microsoft.com/office/drawing/2014/main" val="1287037178"/>
                  </a:ext>
                </a:extLst>
              </a:tr>
              <a:tr h="234000">
                <a:tc>
                  <a:txBody>
                    <a:bodyPr/>
                    <a:lstStyle/>
                    <a:p>
                      <a:pPr marL="0" algn="just">
                        <a:buNone/>
                      </a:pPr>
                      <a:r>
                        <a:rPr kumimoji="1" lang="ja-JP" altLang="en-US" sz="1050" kern="100">
                          <a:solidFill>
                            <a:schemeClr val="dk1"/>
                          </a:solidFill>
                          <a:effectLst/>
                          <a:latin typeface="+mn-lt"/>
                          <a:ea typeface="+mn-ea"/>
                          <a:cs typeface="+mn-cs"/>
                        </a:rPr>
                        <a:t>建仮稟議履歴マスタ削除履歴</a:t>
                      </a:r>
                    </a:p>
                  </a:txBody>
                  <a:tcPr marL="68580" marR="68580" marT="0" marB="0" anchor="ctr"/>
                </a:tc>
                <a:extLst>
                  <a:ext uri="{0D108BD9-81ED-4DB2-BD59-A6C34878D82A}">
                    <a16:rowId xmlns:a16="http://schemas.microsoft.com/office/drawing/2014/main" val="3115656593"/>
                  </a:ext>
                </a:extLst>
              </a:tr>
              <a:tr h="234000">
                <a:tc>
                  <a:txBody>
                    <a:bodyPr/>
                    <a:lstStyle/>
                    <a:p>
                      <a:pPr marL="0" algn="just">
                        <a:buNone/>
                      </a:pPr>
                      <a:r>
                        <a:rPr kumimoji="1" lang="ja-JP" altLang="en-US" sz="1050" kern="100">
                          <a:solidFill>
                            <a:schemeClr val="dk1"/>
                          </a:solidFill>
                          <a:effectLst/>
                          <a:latin typeface="+mn-lt"/>
                          <a:ea typeface="+mn-ea"/>
                          <a:cs typeface="+mn-cs"/>
                        </a:rPr>
                        <a:t>建仮明細内訳マスタ削除履歴</a:t>
                      </a:r>
                    </a:p>
                  </a:txBody>
                  <a:tcPr marL="68580" marR="68580" marT="0" marB="0" anchor="ctr"/>
                </a:tc>
                <a:extLst>
                  <a:ext uri="{0D108BD9-81ED-4DB2-BD59-A6C34878D82A}">
                    <a16:rowId xmlns:a16="http://schemas.microsoft.com/office/drawing/2014/main" val="1317941169"/>
                  </a:ext>
                </a:extLst>
              </a:tr>
              <a:tr h="234000">
                <a:tc>
                  <a:txBody>
                    <a:bodyPr/>
                    <a:lstStyle/>
                    <a:p>
                      <a:pPr marL="0" algn="just">
                        <a:buNone/>
                      </a:pPr>
                      <a:r>
                        <a:rPr kumimoji="1" lang="ja-JP" altLang="en-US" sz="1050" kern="100" dirty="0">
                          <a:solidFill>
                            <a:schemeClr val="dk1"/>
                          </a:solidFill>
                          <a:effectLst/>
                          <a:latin typeface="+mn-lt"/>
                          <a:ea typeface="+mn-ea"/>
                          <a:cs typeface="+mn-cs"/>
                        </a:rPr>
                        <a:t>建仮明細履歴内訳マスタ削除履歴</a:t>
                      </a:r>
                    </a:p>
                  </a:txBody>
                  <a:tcPr marL="68580" marR="68580" marT="0" marB="0" anchor="ctr"/>
                </a:tc>
                <a:extLst>
                  <a:ext uri="{0D108BD9-81ED-4DB2-BD59-A6C34878D82A}">
                    <a16:rowId xmlns:a16="http://schemas.microsoft.com/office/drawing/2014/main" val="1734862035"/>
                  </a:ext>
                </a:extLst>
              </a:tr>
            </a:tbl>
          </a:graphicData>
        </a:graphic>
      </p:graphicFrame>
      <p:sp>
        <p:nvSpPr>
          <p:cNvPr id="7" name="タイトル 6">
            <a:extLst>
              <a:ext uri="{FF2B5EF4-FFF2-40B4-BE49-F238E27FC236}">
                <a16:creationId xmlns:a16="http://schemas.microsoft.com/office/drawing/2014/main" id="{1FAE34EF-852D-A300-ED08-DB8070133035}"/>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２．削除・取消された</a:t>
            </a:r>
            <a:r>
              <a:rPr lang="ja-JP" altLang="en-US" sz="1600">
                <a:solidFill>
                  <a:srgbClr val="008CCF"/>
                </a:solidFill>
                <a:latin typeface="メイリオ"/>
                <a:ea typeface="メイリオ"/>
              </a:rPr>
              <a:t>建仮</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データの確認機能の追加</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lang="en-US" altLang="ja-JP" sz="16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②外部</a:t>
            </a:r>
            <a:r>
              <a:rPr lang="ja-JP" altLang="en-US" sz="1600">
                <a:solidFill>
                  <a:srgbClr val="008CCF"/>
                </a:solidFill>
                <a:latin typeface="メイリオ"/>
                <a:ea typeface="メイリオ"/>
              </a:rPr>
              <a:t>データ作成</a:t>
            </a:r>
            <a:endParaRPr lang="ja-JP" altLang="en-US"/>
          </a:p>
        </p:txBody>
      </p:sp>
    </p:spTree>
    <p:extLst>
      <p:ext uri="{BB962C8B-B14F-4D97-AF65-F5344CB8AC3E}">
        <p14:creationId xmlns:p14="http://schemas.microsoft.com/office/powerpoint/2010/main" val="3654100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CF0F0-A483-D2D7-1E87-49EF0354AE0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CE257D-6ABD-363F-9C7E-02DA9714F490}"/>
              </a:ext>
            </a:extLst>
          </p:cNvPr>
          <p:cNvSpPr>
            <a:spLocks noGrp="1"/>
          </p:cNvSpPr>
          <p:nvPr>
            <p:ph type="sldNum" sz="quarter" idx="12"/>
          </p:nvPr>
        </p:nvSpPr>
        <p:spPr/>
        <p:txBody>
          <a:bodyPr/>
          <a:lstStyle/>
          <a:p>
            <a:fld id="{78AE49ED-73EF-499C-8307-28EB0E7CF529}" type="slidenum">
              <a:rPr kumimoji="1" lang="ja-JP" altLang="en-US" smtClean="0"/>
              <a:t>159</a:t>
            </a:fld>
            <a:endParaRPr kumimoji="1" lang="ja-JP" altLang="en-US"/>
          </a:p>
        </p:txBody>
      </p:sp>
      <p:sp>
        <p:nvSpPr>
          <p:cNvPr id="3" name="テキスト プレースホルダー 2">
            <a:extLst>
              <a:ext uri="{FF2B5EF4-FFF2-40B4-BE49-F238E27FC236}">
                <a16:creationId xmlns:a16="http://schemas.microsoft.com/office/drawing/2014/main" id="{CFD0EA82-706F-64CA-0EBD-938912AEBCAD}"/>
              </a:ext>
            </a:extLst>
          </p:cNvPr>
          <p:cNvSpPr>
            <a:spLocks noGrp="1"/>
          </p:cNvSpPr>
          <p:nvPr>
            <p:ph type="body" sz="quarter" idx="14"/>
          </p:nvPr>
        </p:nvSpPr>
        <p:spPr>
          <a:xfrm>
            <a:off x="395536" y="1389715"/>
            <a:ext cx="8569709" cy="3342275"/>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br>
              <a:rPr kumimoji="1" lang="en-US" altLang="ja-JP" b="1" i="0" u="none" strike="noStrike" kern="1200" cap="none" spc="0" normalizeH="0" baseline="0" noProof="0">
                <a:ln>
                  <a:noFill/>
                </a:ln>
                <a:solidFill>
                  <a:srgbClr val="008CCF"/>
                </a:solidFill>
                <a:effectLst/>
                <a:uLnTx/>
                <a:uFillTx/>
                <a:latin typeface="メイリオ"/>
                <a:ea typeface="メイリオ"/>
                <a:cs typeface="+mn-cs"/>
              </a:rPr>
            </a:b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新機能の「</a:t>
            </a:r>
            <a:r>
              <a:rPr lang="ja-JP" altLang="en-US">
                <a:solidFill>
                  <a:prstClr val="black"/>
                </a:solidFill>
                <a:latin typeface="メイリオ"/>
                <a:ea typeface="メイリオ"/>
              </a:rPr>
              <a:t>建仮</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照会」画面を追加しました</a:t>
            </a: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建仮照会では、指定した出力年月の最終履歴時点からの建仮の内容を画面上で確認できます</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電子帳簿保存法に基づく、帳簿データの検索、表示、出力機能の確保（規則第５条第５項第１号ハ）の要件に対応しました</a:t>
            </a: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それにあたり、これまではなかった下記条件を満たす機能を追加しました</a:t>
            </a:r>
          </a:p>
          <a:p>
            <a:pPr marL="35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指定した年月時点における最終履歴の建仮データを照会できる</a:t>
            </a:r>
            <a:endParaRPr kumimoji="1" lang="ja-JP" altLang="en-US" i="0" u="none" strike="noStrike" kern="1200" cap="none" spc="0" normalizeH="0" baseline="0" noProof="0">
              <a:ln>
                <a:noFill/>
              </a:ln>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i="0" u="none" strike="noStrike" kern="1200" cap="none" spc="0" normalizeH="0" baseline="0" noProof="0">
                <a:ln>
                  <a:noFill/>
                </a:ln>
                <a:effectLst/>
                <a:uLnTx/>
                <a:uFillTx/>
                <a:latin typeface="メイリオ"/>
                <a:ea typeface="メイリオ"/>
                <a:cs typeface="+mn-cs"/>
              </a:rPr>
              <a:t>出力年月による過去年月を指定した検索を可能にすることで、</a:t>
            </a:r>
            <a:r>
              <a:rPr lang="ja-JP" altLang="en-US">
                <a:latin typeface="メイリオ"/>
                <a:ea typeface="メイリオ"/>
              </a:rPr>
              <a:t>建仮</a:t>
            </a:r>
            <a:r>
              <a:rPr kumimoji="1" lang="ja-JP" altLang="en-US" i="0" u="none" strike="noStrike" kern="1200" cap="none" spc="0" normalizeH="0" baseline="0" noProof="0">
                <a:ln>
                  <a:noFill/>
                </a:ln>
                <a:effectLst/>
                <a:uLnTx/>
                <a:uFillTx/>
                <a:latin typeface="メイリオ"/>
                <a:ea typeface="メイリオ"/>
                <a:cs typeface="+mn-cs"/>
              </a:rPr>
              <a:t>データの検索性が向上しました</a:t>
            </a:r>
            <a:endParaRPr kumimoji="1" lang="en-US" altLang="ja-JP" i="0" u="none" strike="noStrike" kern="1200" cap="none" spc="0" normalizeH="0" baseline="0" noProof="0">
              <a:ln>
                <a:noFill/>
              </a:ln>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b="1" i="0" u="none" strike="noStrike" kern="1200" cap="none" spc="0" normalizeH="0" baseline="0" noProof="0">
                <a:ln>
                  <a:noFill/>
                </a:ln>
                <a:solidFill>
                  <a:srgbClr val="EE7B48">
                    <a:lumMod val="75000"/>
                  </a:srgbClr>
                </a:solidFill>
                <a:effectLst/>
                <a:uLnTx/>
                <a:uFillTx/>
                <a:latin typeface="メイリオ"/>
                <a:ea typeface="メイリオ"/>
                <a:cs typeface="+mn-cs"/>
              </a:rPr>
              <a:t>「出力年月」を指定しない場合、現在処理年月時点の建仮データが出力されます</a:t>
            </a:r>
            <a:endParaRPr kumimoji="1" lang="en-US" altLang="ja-JP" b="1" i="0" u="none" strike="noStrike" kern="1200" cap="none" spc="0" normalizeH="0" baseline="0" noProof="0">
              <a:ln>
                <a:noFill/>
              </a:ln>
              <a:solidFill>
                <a:srgbClr val="EE7B48">
                  <a:lumMod val="75000"/>
                </a:srgbClr>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	</a:t>
            </a:r>
            <a:endParaRPr kumimoji="1" lang="ja-JP" altLang="en-US"/>
          </a:p>
        </p:txBody>
      </p:sp>
      <p:sp>
        <p:nvSpPr>
          <p:cNvPr id="4" name="タイトル 3">
            <a:extLst>
              <a:ext uri="{FF2B5EF4-FFF2-40B4-BE49-F238E27FC236}">
                <a16:creationId xmlns:a16="http://schemas.microsoft.com/office/drawing/2014/main" id="{00263C23-4227-C25D-B813-690C1C8680D5}"/>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lang="ja-JP" altLang="en-US" sz="1600">
                <a:solidFill>
                  <a:srgbClr val="008CCF"/>
                </a:solidFill>
                <a:latin typeface="メイリオ"/>
                <a:ea typeface="メイリオ"/>
              </a:rPr>
              <a:t>３</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lang="en-US" altLang="ja-JP" sz="16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a:t>
            </a:r>
            <a:r>
              <a:rPr lang="ja-JP" altLang="en-US" sz="1600">
                <a:solidFill>
                  <a:srgbClr val="008CCF"/>
                </a:solidFill>
                <a:latin typeface="メイリオ"/>
                <a:ea typeface="メイリオ"/>
              </a:rPr>
              <a:t>建仮</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照会</a:t>
            </a:r>
            <a:endParaRPr kumimoji="1" lang="ja-JP" altLang="en-US" sz="1600"/>
          </a:p>
        </p:txBody>
      </p:sp>
      <p:sp>
        <p:nvSpPr>
          <p:cNvPr id="5" name="フッター プレースホルダー 4">
            <a:extLst>
              <a:ext uri="{FF2B5EF4-FFF2-40B4-BE49-F238E27FC236}">
                <a16:creationId xmlns:a16="http://schemas.microsoft.com/office/drawing/2014/main" id="{94FF3C1E-F43D-5B35-960C-E4197C0F9DA2}"/>
              </a:ext>
            </a:extLst>
          </p:cNvPr>
          <p:cNvSpPr>
            <a:spLocks noGrp="1"/>
          </p:cNvSpPr>
          <p:nvPr>
            <p:ph type="ftr" sz="quarter" idx="3"/>
          </p:nvPr>
        </p:nvSpPr>
        <p:spPr/>
        <p:txBody>
          <a:bodyPr/>
          <a:lstStyle/>
          <a:p>
            <a:r>
              <a:rPr lang="en-US" altLang="ja-JP"/>
              <a:t>©2025 Canon IT Solutions Inc. All rights reserved.</a:t>
            </a:r>
            <a:endParaRPr lang="ja-JP" altLang="en-US"/>
          </a:p>
        </p:txBody>
      </p:sp>
      <p:sp>
        <p:nvSpPr>
          <p:cNvPr id="6" name="角丸四角形 8">
            <a:extLst>
              <a:ext uri="{FF2B5EF4-FFF2-40B4-BE49-F238E27FC236}">
                <a16:creationId xmlns:a16="http://schemas.microsoft.com/office/drawing/2014/main" id="{C75DC822-72FE-B0C4-8B89-18C6FC054659}"/>
              </a:ext>
            </a:extLst>
          </p:cNvPr>
          <p:cNvSpPr/>
          <p:nvPr/>
        </p:nvSpPr>
        <p:spPr>
          <a:xfrm>
            <a:off x="395536" y="4005814"/>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t>注意事項</a:t>
            </a:r>
            <a:endParaRPr kumimoji="1" lang="ja-JP" altLang="en-US" sz="1200"/>
          </a:p>
        </p:txBody>
      </p:sp>
    </p:spTree>
    <p:extLst>
      <p:ext uri="{BB962C8B-B14F-4D97-AF65-F5344CB8AC3E}">
        <p14:creationId xmlns:p14="http://schemas.microsoft.com/office/powerpoint/2010/main" val="389763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1FB697E8-D488-A114-EE65-7882B68CFB34}"/>
              </a:ext>
            </a:extLst>
          </p:cNvPr>
          <p:cNvPicPr>
            <a:picLocks noChangeAspect="1"/>
          </p:cNvPicPr>
          <p:nvPr/>
        </p:nvPicPr>
        <p:blipFill rotWithShape="1">
          <a:blip r:embed="rId3"/>
          <a:srcRect b="33597"/>
          <a:stretch/>
        </p:blipFill>
        <p:spPr>
          <a:xfrm>
            <a:off x="752254" y="1388554"/>
            <a:ext cx="7818120" cy="3415444"/>
          </a:xfrm>
          <a:prstGeom prst="rect">
            <a:avLst/>
          </a:prstGeom>
          <a:ln w="9525">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16</a:t>
            </a:fld>
            <a:endParaRPr kumimoji="1" lang="ja-JP" altLang="en-US" dirty="0"/>
          </a:p>
        </p:txBody>
      </p:sp>
      <p:sp>
        <p:nvSpPr>
          <p:cNvPr id="4" name="タイトル 3"/>
          <p:cNvSpPr>
            <a:spLocks noGrp="1"/>
          </p:cNvSpPr>
          <p:nvPr>
            <p:ph type="title"/>
          </p:nvPr>
        </p:nvSpPr>
        <p:spPr>
          <a:xfrm>
            <a:off x="358775" y="267494"/>
            <a:ext cx="8246186"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②連続承認</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9532" y="851761"/>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証憑表示画面</a:t>
            </a:r>
          </a:p>
        </p:txBody>
      </p:sp>
      <p:sp>
        <p:nvSpPr>
          <p:cNvPr id="3" name="線吹き出し 2 (枠付き) 7">
            <a:extLst>
              <a:ext uri="{FF2B5EF4-FFF2-40B4-BE49-F238E27FC236}">
                <a16:creationId xmlns:a16="http://schemas.microsoft.com/office/drawing/2014/main" id="{E72D64C8-FEB0-309B-12F5-C29D6F7E0E3B}"/>
              </a:ext>
            </a:extLst>
          </p:cNvPr>
          <p:cNvSpPr/>
          <p:nvPr/>
        </p:nvSpPr>
        <p:spPr>
          <a:xfrm>
            <a:off x="5472353" y="2823777"/>
            <a:ext cx="3491500" cy="5867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ドロップダウンリストで添付ファイルを選び、</a:t>
            </a:r>
            <a:endParaRPr lang="en-US" altLang="ja-JP" sz="1200" dirty="0"/>
          </a:p>
          <a:p>
            <a:pPr algn="ctr"/>
            <a:r>
              <a:rPr lang="ja-JP" altLang="en-US" sz="1200" dirty="0"/>
              <a:t>画面に表示する証憑を変更することが可能です</a:t>
            </a:r>
            <a:endParaRPr lang="en-US" altLang="ja-JP" sz="1200" dirty="0"/>
          </a:p>
        </p:txBody>
      </p:sp>
      <p:sp>
        <p:nvSpPr>
          <p:cNvPr id="12" name="正方形/長方形 11">
            <a:extLst>
              <a:ext uri="{FF2B5EF4-FFF2-40B4-BE49-F238E27FC236}">
                <a16:creationId xmlns:a16="http://schemas.microsoft.com/office/drawing/2014/main" id="{539CE1E6-59F2-D537-0E2D-5065BAD21495}"/>
              </a:ext>
            </a:extLst>
          </p:cNvPr>
          <p:cNvSpPr/>
          <p:nvPr/>
        </p:nvSpPr>
        <p:spPr>
          <a:xfrm>
            <a:off x="6336196" y="1678696"/>
            <a:ext cx="1296144" cy="46100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6" name="正方形/長方形 5">
            <a:extLst>
              <a:ext uri="{FF2B5EF4-FFF2-40B4-BE49-F238E27FC236}">
                <a16:creationId xmlns:a16="http://schemas.microsoft.com/office/drawing/2014/main" id="{3CFE6530-3ABB-F48D-4F1F-8C3568032509}"/>
              </a:ext>
            </a:extLst>
          </p:cNvPr>
          <p:cNvSpPr/>
          <p:nvPr/>
        </p:nvSpPr>
        <p:spPr>
          <a:xfrm>
            <a:off x="647564" y="1086211"/>
            <a:ext cx="8136436" cy="461665"/>
          </a:xfrm>
          <a:prstGeom prst="rect">
            <a:avLst/>
          </a:prstGeom>
        </p:spPr>
        <p:txBody>
          <a:bodyPr wrap="square">
            <a:spAutoFit/>
          </a:bodyPr>
          <a:lstStyle/>
          <a:p>
            <a:r>
              <a:rPr lang="ja-JP" altLang="en-US" sz="1200" dirty="0"/>
              <a:t>拡張添付の証憑についても本画面からご確認いただけます</a:t>
            </a:r>
            <a:endParaRPr lang="en-US" altLang="ja-JP" sz="1200" dirty="0"/>
          </a:p>
          <a:p>
            <a:endParaRPr lang="ja-JP" altLang="en-US" sz="1200" dirty="0"/>
          </a:p>
        </p:txBody>
      </p:sp>
    </p:spTree>
    <p:extLst>
      <p:ext uri="{BB962C8B-B14F-4D97-AF65-F5344CB8AC3E}">
        <p14:creationId xmlns:p14="http://schemas.microsoft.com/office/powerpoint/2010/main" val="53899551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B888A-2258-2955-ACF4-6E955BD3C39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80825C5-0584-B2DA-6353-E5A9FE9E0D56}"/>
              </a:ext>
            </a:extLst>
          </p:cNvPr>
          <p:cNvSpPr>
            <a:spLocks noGrp="1"/>
          </p:cNvSpPr>
          <p:nvPr>
            <p:ph type="sldNum" sz="quarter" idx="12"/>
          </p:nvPr>
        </p:nvSpPr>
        <p:spPr/>
        <p:txBody>
          <a:bodyPr/>
          <a:lstStyle/>
          <a:p>
            <a:fld id="{78AE49ED-73EF-499C-8307-28EB0E7CF529}" type="slidenum">
              <a:rPr kumimoji="1" lang="ja-JP" altLang="en-US" smtClean="0"/>
              <a:t>160</a:t>
            </a:fld>
            <a:endParaRPr kumimoji="1" lang="ja-JP" altLang="en-US"/>
          </a:p>
        </p:txBody>
      </p:sp>
      <p:sp>
        <p:nvSpPr>
          <p:cNvPr id="3" name="テキスト プレースホルダー 2">
            <a:extLst>
              <a:ext uri="{FF2B5EF4-FFF2-40B4-BE49-F238E27FC236}">
                <a16:creationId xmlns:a16="http://schemas.microsoft.com/office/drawing/2014/main" id="{857F22FA-5BCB-4385-B6EB-BCA5AAC3AAD7}"/>
              </a:ext>
            </a:extLst>
          </p:cNvPr>
          <p:cNvSpPr>
            <a:spLocks noGrp="1"/>
          </p:cNvSpPr>
          <p:nvPr>
            <p:ph type="body" sz="quarter" idx="14"/>
          </p:nvPr>
        </p:nvSpPr>
        <p:spPr>
          <a:xfrm>
            <a:off x="540000" y="1368000"/>
            <a:ext cx="3600000" cy="209445"/>
          </a:xfrm>
        </p:spPr>
        <p:txBody>
          <a:bodyPr/>
          <a:lstStyle/>
          <a:p>
            <a:r>
              <a:rPr kumimoji="1" lang="ja-JP" altLang="en-US" sz="1000" b="1" u="sng"/>
              <a:t>建仮</a:t>
            </a:r>
            <a:r>
              <a:rPr kumimoji="1" lang="zh-CN" altLang="en-US" sz="1000" b="1" u="sng"/>
              <a:t>照会（抽出条件</a:t>
            </a:r>
            <a:r>
              <a:rPr kumimoji="1" lang="en-US" altLang="zh-CN" sz="1000" b="1" u="sng"/>
              <a:t>1</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0653F9AC-91C1-6EC3-CD57-B8AC687EDFCC}"/>
              </a:ext>
            </a:extLst>
          </p:cNvPr>
          <p:cNvSpPr>
            <a:spLocks noGrp="1"/>
          </p:cNvSpPr>
          <p:nvPr>
            <p:ph type="title"/>
          </p:nvPr>
        </p:nvSpPr>
        <p:spPr>
          <a:xfrm>
            <a:off x="466787" y="267494"/>
            <a:ext cx="7093545" cy="584267"/>
          </a:xfrm>
        </p:spPr>
        <p:txBody>
          <a:bodyPr/>
          <a:lstStyle/>
          <a:p>
            <a:r>
              <a:rPr kumimoji="1" lang="en-US" altLang="ja-JP" sz="24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dirty="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dirty="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dirty="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br>
            <a:r>
              <a:rPr lang="en-US" altLang="ja-JP" sz="1600" dirty="0">
                <a:solidFill>
                  <a:srgbClr val="008CCF"/>
                </a:solidFill>
                <a:latin typeface="メイリオ"/>
                <a:ea typeface="メイリオ"/>
              </a:rPr>
              <a:t> </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①建仮照会</a:t>
            </a:r>
            <a:endParaRPr kumimoji="1" lang="ja-JP" altLang="en-US" sz="1600" dirty="0"/>
          </a:p>
        </p:txBody>
      </p:sp>
      <p:sp>
        <p:nvSpPr>
          <p:cNvPr id="5" name="フッター プレースホルダー 4">
            <a:extLst>
              <a:ext uri="{FF2B5EF4-FFF2-40B4-BE49-F238E27FC236}">
                <a16:creationId xmlns:a16="http://schemas.microsoft.com/office/drawing/2014/main" id="{A3918BA5-1ED1-F3E9-2D54-41AFF4C34ED0}"/>
              </a:ext>
            </a:extLst>
          </p:cNvPr>
          <p:cNvSpPr>
            <a:spLocks noGrp="1"/>
          </p:cNvSpPr>
          <p:nvPr>
            <p:ph type="ftr" sz="quarter" idx="3"/>
          </p:nvPr>
        </p:nvSpPr>
        <p:spPr>
          <a:xfrm>
            <a:off x="358775" y="4994083"/>
            <a:ext cx="2160000" cy="135000"/>
          </a:xfrm>
        </p:spPr>
        <p:txBody>
          <a:bodyPr/>
          <a:lstStyle/>
          <a:p>
            <a:r>
              <a:rPr lang="en-US" altLang="ja-JP"/>
              <a:t>©2025 Canon IT Solutions Inc. All rights reserved.</a:t>
            </a:r>
            <a:endParaRPr lang="ja-JP" altLang="en-US"/>
          </a:p>
        </p:txBody>
      </p:sp>
      <p:grpSp>
        <p:nvGrpSpPr>
          <p:cNvPr id="12" name="グループ化 11">
            <a:extLst>
              <a:ext uri="{FF2B5EF4-FFF2-40B4-BE49-F238E27FC236}">
                <a16:creationId xmlns:a16="http://schemas.microsoft.com/office/drawing/2014/main" id="{602E2846-F312-0924-186C-DCAF8359EE6C}"/>
              </a:ext>
            </a:extLst>
          </p:cNvPr>
          <p:cNvGrpSpPr>
            <a:grpSpLocks noChangeAspect="1"/>
          </p:cNvGrpSpPr>
          <p:nvPr/>
        </p:nvGrpSpPr>
        <p:grpSpPr>
          <a:xfrm>
            <a:off x="540013" y="1584018"/>
            <a:ext cx="4010675" cy="2157828"/>
            <a:chOff x="540000" y="1584000"/>
            <a:chExt cx="6242400" cy="3358542"/>
          </a:xfrm>
        </p:grpSpPr>
        <p:pic>
          <p:nvPicPr>
            <p:cNvPr id="8" name="図 7">
              <a:extLst>
                <a:ext uri="{FF2B5EF4-FFF2-40B4-BE49-F238E27FC236}">
                  <a16:creationId xmlns:a16="http://schemas.microsoft.com/office/drawing/2014/main" id="{791B4721-0156-AEDF-E560-57140A8E7D70}"/>
                </a:ext>
              </a:extLst>
            </p:cNvPr>
            <p:cNvPicPr>
              <a:picLocks noChangeAspect="1"/>
            </p:cNvPicPr>
            <p:nvPr/>
          </p:nvPicPr>
          <p:blipFill>
            <a:blip r:embed="rId3"/>
            <a:stretch>
              <a:fillRect/>
            </a:stretch>
          </p:blipFill>
          <p:spPr>
            <a:xfrm>
              <a:off x="540000" y="1584000"/>
              <a:ext cx="6242400" cy="3358542"/>
            </a:xfrm>
            <a:prstGeom prst="rect">
              <a:avLst/>
            </a:prstGeom>
            <a:ln>
              <a:solidFill>
                <a:schemeClr val="tx2"/>
              </a:solidFill>
            </a:ln>
          </p:spPr>
        </p:pic>
        <p:sp>
          <p:nvSpPr>
            <p:cNvPr id="6" name="正方形/長方形 5">
              <a:extLst>
                <a:ext uri="{FF2B5EF4-FFF2-40B4-BE49-F238E27FC236}">
                  <a16:creationId xmlns:a16="http://schemas.microsoft.com/office/drawing/2014/main" id="{7316DEBA-7BE8-D9B9-11E2-368D2390544E}"/>
                </a:ext>
              </a:extLst>
            </p:cNvPr>
            <p:cNvSpPr/>
            <p:nvPr/>
          </p:nvSpPr>
          <p:spPr>
            <a:xfrm>
              <a:off x="5904188" y="1671635"/>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7" name="正方形/長方形 6">
              <a:extLst>
                <a:ext uri="{FF2B5EF4-FFF2-40B4-BE49-F238E27FC236}">
                  <a16:creationId xmlns:a16="http://schemas.microsoft.com/office/drawing/2014/main" id="{6960470F-B6DD-B70B-025E-874296352720}"/>
                </a:ext>
              </a:extLst>
            </p:cNvPr>
            <p:cNvSpPr/>
            <p:nvPr/>
          </p:nvSpPr>
          <p:spPr>
            <a:xfrm>
              <a:off x="755616" y="1585615"/>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pic>
        <p:nvPicPr>
          <p:cNvPr id="10" name="図 9">
            <a:extLst>
              <a:ext uri="{FF2B5EF4-FFF2-40B4-BE49-F238E27FC236}">
                <a16:creationId xmlns:a16="http://schemas.microsoft.com/office/drawing/2014/main" id="{38E1F058-B59C-171E-43D1-D998C26F9C16}"/>
              </a:ext>
            </a:extLst>
          </p:cNvPr>
          <p:cNvPicPr>
            <a:picLocks noChangeAspect="1"/>
          </p:cNvPicPr>
          <p:nvPr/>
        </p:nvPicPr>
        <p:blipFill>
          <a:blip r:embed="rId4"/>
          <a:srcRect r="803"/>
          <a:stretch/>
        </p:blipFill>
        <p:spPr>
          <a:xfrm>
            <a:off x="4644345" y="1599882"/>
            <a:ext cx="3960103" cy="2160000"/>
          </a:xfrm>
          <a:prstGeom prst="rect">
            <a:avLst/>
          </a:prstGeom>
          <a:ln>
            <a:solidFill>
              <a:schemeClr val="tx2"/>
            </a:solidFill>
          </a:ln>
        </p:spPr>
      </p:pic>
      <p:sp>
        <p:nvSpPr>
          <p:cNvPr id="11" name="テキスト プレースホルダー 2">
            <a:extLst>
              <a:ext uri="{FF2B5EF4-FFF2-40B4-BE49-F238E27FC236}">
                <a16:creationId xmlns:a16="http://schemas.microsoft.com/office/drawing/2014/main" id="{7F8DB2C5-E3A2-04D3-C97B-C633B93DB0DE}"/>
              </a:ext>
            </a:extLst>
          </p:cNvPr>
          <p:cNvSpPr txBox="1">
            <a:spLocks/>
          </p:cNvSpPr>
          <p:nvPr/>
        </p:nvSpPr>
        <p:spPr>
          <a:xfrm>
            <a:off x="4680412" y="1383618"/>
            <a:ext cx="3600000" cy="20944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建仮</a:t>
            </a:r>
            <a:r>
              <a:rPr lang="zh-CN" altLang="en-US" sz="1000" b="1" u="sng" dirty="0"/>
              <a:t>照会（抽出条件</a:t>
            </a:r>
            <a:r>
              <a:rPr lang="en-US" altLang="zh-CN" sz="1000" b="1" u="sng" dirty="0"/>
              <a:t>2</a:t>
            </a:r>
            <a:r>
              <a:rPr lang="zh-CN" altLang="en-US" sz="1000" b="1" u="sng" dirty="0"/>
              <a:t>）</a:t>
            </a:r>
            <a:endParaRPr lang="ja-JP" altLang="en-US" sz="1000" b="1" u="sng" dirty="0"/>
          </a:p>
        </p:txBody>
      </p:sp>
      <p:sp>
        <p:nvSpPr>
          <p:cNvPr id="9" name="正方形/長方形 8">
            <a:extLst>
              <a:ext uri="{FF2B5EF4-FFF2-40B4-BE49-F238E27FC236}">
                <a16:creationId xmlns:a16="http://schemas.microsoft.com/office/drawing/2014/main" id="{217D979B-931C-9A65-1875-39EF7C7910FA}"/>
              </a:ext>
            </a:extLst>
          </p:cNvPr>
          <p:cNvSpPr/>
          <p:nvPr/>
        </p:nvSpPr>
        <p:spPr>
          <a:xfrm>
            <a:off x="4752020" y="1614462"/>
            <a:ext cx="508908"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17049478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E68B6-6421-B158-7A94-60B962FAAB0C}"/>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EE54D3D-046B-0B68-4ABE-66E8E7F08954}"/>
              </a:ext>
            </a:extLst>
          </p:cNvPr>
          <p:cNvSpPr>
            <a:spLocks noGrp="1"/>
          </p:cNvSpPr>
          <p:nvPr>
            <p:ph type="sldNum" sz="quarter" idx="12"/>
          </p:nvPr>
        </p:nvSpPr>
        <p:spPr/>
        <p:txBody>
          <a:bodyPr/>
          <a:lstStyle/>
          <a:p>
            <a:fld id="{78AE49ED-73EF-499C-8307-28EB0E7CF529}" type="slidenum">
              <a:rPr kumimoji="1" lang="ja-JP" altLang="en-US" smtClean="0"/>
              <a:t>161</a:t>
            </a:fld>
            <a:endParaRPr kumimoji="1" lang="ja-JP" altLang="en-US"/>
          </a:p>
        </p:txBody>
      </p:sp>
      <p:sp>
        <p:nvSpPr>
          <p:cNvPr id="3" name="テキスト プレースホルダー 2">
            <a:extLst>
              <a:ext uri="{FF2B5EF4-FFF2-40B4-BE49-F238E27FC236}">
                <a16:creationId xmlns:a16="http://schemas.microsoft.com/office/drawing/2014/main" id="{52C486D7-9A77-B450-05AD-862835B1A30A}"/>
              </a:ext>
            </a:extLst>
          </p:cNvPr>
          <p:cNvSpPr>
            <a:spLocks noGrp="1"/>
          </p:cNvSpPr>
          <p:nvPr>
            <p:ph type="body" sz="quarter" idx="14"/>
          </p:nvPr>
        </p:nvSpPr>
        <p:spPr>
          <a:xfrm>
            <a:off x="540000" y="1368000"/>
            <a:ext cx="1332148" cy="271411"/>
          </a:xfrm>
        </p:spPr>
        <p:txBody>
          <a:bodyPr/>
          <a:lstStyle/>
          <a:p>
            <a:r>
              <a:rPr lang="ja-JP" altLang="en-US" sz="1000" b="1" u="sng"/>
              <a:t>建仮</a:t>
            </a:r>
            <a:r>
              <a:rPr kumimoji="1" lang="zh-CN" altLang="en-US" sz="1000" b="1" u="sng"/>
              <a:t>照会（</a:t>
            </a:r>
            <a:r>
              <a:rPr lang="ja-JP" altLang="en-US" sz="1000" b="1" u="sng"/>
              <a:t>検索結果</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A34E8281-304E-8AF9-B328-8749B80D0607}"/>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lang="en-US" altLang="ja-JP" sz="16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①建仮照会</a:t>
            </a:r>
            <a:endParaRPr kumimoji="1" lang="ja-JP" altLang="en-US" sz="1600"/>
          </a:p>
        </p:txBody>
      </p:sp>
      <p:sp>
        <p:nvSpPr>
          <p:cNvPr id="5" name="フッター プレースホルダー 4">
            <a:extLst>
              <a:ext uri="{FF2B5EF4-FFF2-40B4-BE49-F238E27FC236}">
                <a16:creationId xmlns:a16="http://schemas.microsoft.com/office/drawing/2014/main" id="{087EC216-E4F3-B8D8-661D-4F1380AA5404}"/>
              </a:ext>
            </a:extLst>
          </p:cNvPr>
          <p:cNvSpPr>
            <a:spLocks noGrp="1"/>
          </p:cNvSpPr>
          <p:nvPr>
            <p:ph type="ftr" sz="quarter" idx="3"/>
          </p:nvPr>
        </p:nvSpPr>
        <p:spPr>
          <a:xfrm>
            <a:off x="358775" y="4957200"/>
            <a:ext cx="2160000" cy="135000"/>
          </a:xfrm>
        </p:spPr>
        <p:txBody>
          <a:bodyPr/>
          <a:lstStyle/>
          <a:p>
            <a:r>
              <a:rPr lang="en-US" altLang="ja-JP"/>
              <a:t>©2025 Canon IT Solutions Inc. All rights reserved.</a:t>
            </a:r>
            <a:endParaRPr lang="ja-JP" altLang="en-US"/>
          </a:p>
        </p:txBody>
      </p:sp>
      <p:grpSp>
        <p:nvGrpSpPr>
          <p:cNvPr id="12" name="グループ化 11">
            <a:extLst>
              <a:ext uri="{FF2B5EF4-FFF2-40B4-BE49-F238E27FC236}">
                <a16:creationId xmlns:a16="http://schemas.microsoft.com/office/drawing/2014/main" id="{F9A64011-9161-77EA-CA7A-1121DE7E1D3E}"/>
              </a:ext>
            </a:extLst>
          </p:cNvPr>
          <p:cNvGrpSpPr/>
          <p:nvPr/>
        </p:nvGrpSpPr>
        <p:grpSpPr>
          <a:xfrm>
            <a:off x="540000" y="1584000"/>
            <a:ext cx="6242400" cy="3337200"/>
            <a:chOff x="540000" y="1584000"/>
            <a:chExt cx="6242400" cy="3337200"/>
          </a:xfrm>
        </p:grpSpPr>
        <p:pic>
          <p:nvPicPr>
            <p:cNvPr id="11" name="図 10">
              <a:extLst>
                <a:ext uri="{FF2B5EF4-FFF2-40B4-BE49-F238E27FC236}">
                  <a16:creationId xmlns:a16="http://schemas.microsoft.com/office/drawing/2014/main" id="{72FAD9BA-CE84-DE33-C588-5AC7A6D07E22}"/>
                </a:ext>
              </a:extLst>
            </p:cNvPr>
            <p:cNvPicPr preferRelativeResize="0">
              <a:picLocks/>
            </p:cNvPicPr>
            <p:nvPr/>
          </p:nvPicPr>
          <p:blipFill>
            <a:blip r:embed="rId3"/>
            <a:stretch>
              <a:fillRect/>
            </a:stretch>
          </p:blipFill>
          <p:spPr>
            <a:xfrm>
              <a:off x="540000" y="1584000"/>
              <a:ext cx="6242400" cy="3337200"/>
            </a:xfrm>
            <a:prstGeom prst="rect">
              <a:avLst/>
            </a:prstGeom>
          </p:spPr>
        </p:pic>
        <p:sp>
          <p:nvSpPr>
            <p:cNvPr id="6" name="正方形/長方形 5">
              <a:extLst>
                <a:ext uri="{FF2B5EF4-FFF2-40B4-BE49-F238E27FC236}">
                  <a16:creationId xmlns:a16="http://schemas.microsoft.com/office/drawing/2014/main" id="{DA4ABD74-F9FE-231E-BEE9-4496070764A4}"/>
                </a:ext>
              </a:extLst>
            </p:cNvPr>
            <p:cNvSpPr/>
            <p:nvPr/>
          </p:nvSpPr>
          <p:spPr>
            <a:xfrm>
              <a:off x="5904188" y="1671633"/>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8" name="正方形/長方形 7">
              <a:extLst>
                <a:ext uri="{FF2B5EF4-FFF2-40B4-BE49-F238E27FC236}">
                  <a16:creationId xmlns:a16="http://schemas.microsoft.com/office/drawing/2014/main" id="{026F65FF-E8A9-2387-2802-6DA84F13CDD3}"/>
                </a:ext>
              </a:extLst>
            </p:cNvPr>
            <p:cNvSpPr/>
            <p:nvPr/>
          </p:nvSpPr>
          <p:spPr>
            <a:xfrm>
              <a:off x="755616" y="1585613"/>
              <a:ext cx="1692000"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381827966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46BA9-5E46-D27C-5BEC-DF679FB7B99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073458-08CD-FA48-C191-322C85FAEDF6}"/>
              </a:ext>
            </a:extLst>
          </p:cNvPr>
          <p:cNvSpPr>
            <a:spLocks noGrp="1"/>
          </p:cNvSpPr>
          <p:nvPr>
            <p:ph type="sldNum" sz="quarter" idx="12"/>
          </p:nvPr>
        </p:nvSpPr>
        <p:spPr/>
        <p:txBody>
          <a:bodyPr/>
          <a:lstStyle/>
          <a:p>
            <a:fld id="{78AE49ED-73EF-499C-8307-28EB0E7CF529}" type="slidenum">
              <a:rPr kumimoji="1" lang="ja-JP" altLang="en-US" smtClean="0"/>
              <a:t>162</a:t>
            </a:fld>
            <a:endParaRPr kumimoji="1" lang="ja-JP" altLang="en-US"/>
          </a:p>
        </p:txBody>
      </p:sp>
      <p:sp>
        <p:nvSpPr>
          <p:cNvPr id="3" name="テキスト プレースホルダー 2">
            <a:extLst>
              <a:ext uri="{FF2B5EF4-FFF2-40B4-BE49-F238E27FC236}">
                <a16:creationId xmlns:a16="http://schemas.microsoft.com/office/drawing/2014/main" id="{94A1FA67-ED0F-1283-6B6C-9B96C2CC803A}"/>
              </a:ext>
            </a:extLst>
          </p:cNvPr>
          <p:cNvSpPr>
            <a:spLocks noGrp="1"/>
          </p:cNvSpPr>
          <p:nvPr>
            <p:ph type="body" sz="quarter" idx="14"/>
          </p:nvPr>
        </p:nvSpPr>
        <p:spPr>
          <a:xfrm>
            <a:off x="430026" y="1419622"/>
            <a:ext cx="8426450" cy="584267"/>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機能概要</a:t>
            </a:r>
            <a:endParaRPr lang="en-US" altLang="ja-JP" b="1">
              <a:solidFill>
                <a:srgbClr val="008CCF"/>
              </a:solidFill>
              <a:latin typeface="メイリオ"/>
              <a:ea typeface="メイリオ"/>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b="1">
                <a:solidFill>
                  <a:srgbClr val="008CCF"/>
                </a:solidFill>
                <a:latin typeface="メイリオ"/>
                <a:ea typeface="メイリオ"/>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新機能の「建仮異動照会」画面を追加しました</a:t>
            </a: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建仮異動照会では、建仮異動データの確認ができ、各異動一覧表が作成できます</a:t>
            </a: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180000" marR="0" lvl="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ja-JP">
              <a:solidFill>
                <a:prstClr val="black"/>
              </a:solidFill>
              <a:latin typeface="メイリオ"/>
              <a:ea typeface="メイリオ"/>
            </a:endParaRPr>
          </a:p>
        </p:txBody>
      </p:sp>
      <p:sp>
        <p:nvSpPr>
          <p:cNvPr id="4" name="タイトル 3">
            <a:extLst>
              <a:ext uri="{FF2B5EF4-FFF2-40B4-BE49-F238E27FC236}">
                <a16:creationId xmlns:a16="http://schemas.microsoft.com/office/drawing/2014/main" id="{69998302-9799-266A-F59B-7E11E2986B39}"/>
              </a:ext>
            </a:extLst>
          </p:cNvPr>
          <p:cNvSpPr>
            <a:spLocks noGrp="1"/>
          </p:cNvSpPr>
          <p:nvPr>
            <p:ph type="title"/>
          </p:nvPr>
        </p:nvSpPr>
        <p:spPr>
          <a:noFill/>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lang="en-US" altLang="ja-JP" sz="1600">
                <a:solidFill>
                  <a:srgbClr val="008CCF"/>
                </a:solidFill>
                <a:latin typeface="メイリオ"/>
                <a:ea typeface="メイリオ"/>
              </a:rPr>
              <a:t> </a:t>
            </a:r>
            <a:r>
              <a:rPr lang="ja-JP" altLang="en-US" sz="1600">
                <a:solidFill>
                  <a:srgbClr val="008CCF"/>
                </a:solidFill>
                <a:latin typeface="メイリオ"/>
                <a:ea typeface="メイリオ"/>
              </a:rPr>
              <a:t>②</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建仮異動照会</a:t>
            </a:r>
            <a:endParaRPr kumimoji="1" lang="ja-JP" altLang="en-US" sz="1600"/>
          </a:p>
        </p:txBody>
      </p:sp>
      <p:sp>
        <p:nvSpPr>
          <p:cNvPr id="5" name="フッター プレースホルダー 4">
            <a:extLst>
              <a:ext uri="{FF2B5EF4-FFF2-40B4-BE49-F238E27FC236}">
                <a16:creationId xmlns:a16="http://schemas.microsoft.com/office/drawing/2014/main" id="{B4C049FA-1D38-32CA-679E-8B4447334CB8}"/>
              </a:ext>
            </a:extLst>
          </p:cNvPr>
          <p:cNvSpPr>
            <a:spLocks noGrp="1"/>
          </p:cNvSpPr>
          <p:nvPr>
            <p:ph type="ftr" sz="quarter" idx="3"/>
          </p:nvPr>
        </p:nvSpPr>
        <p:spPr/>
        <p:txBody>
          <a:bodyPr/>
          <a:lstStyle/>
          <a:p>
            <a:r>
              <a:rPr lang="en-US" altLang="ja-JP"/>
              <a:t>©2025 Canon IT Solutions Inc. All rights reserved.</a:t>
            </a:r>
            <a:endParaRPr lang="ja-JP" altLang="en-US"/>
          </a:p>
        </p:txBody>
      </p:sp>
      <p:graphicFrame>
        <p:nvGraphicFramePr>
          <p:cNvPr id="7" name="表 6">
            <a:extLst>
              <a:ext uri="{FF2B5EF4-FFF2-40B4-BE49-F238E27FC236}">
                <a16:creationId xmlns:a16="http://schemas.microsoft.com/office/drawing/2014/main" id="{25D64415-E6FA-9DE6-36F1-2ECC20C6C444}"/>
              </a:ext>
            </a:extLst>
          </p:cNvPr>
          <p:cNvGraphicFramePr>
            <a:graphicFrameLocks noGrp="1"/>
          </p:cNvGraphicFramePr>
          <p:nvPr/>
        </p:nvGraphicFramePr>
        <p:xfrm>
          <a:off x="539552" y="1995894"/>
          <a:ext cx="1764196" cy="1872000"/>
        </p:xfrm>
        <a:graphic>
          <a:graphicData uri="http://schemas.openxmlformats.org/drawingml/2006/table">
            <a:tbl>
              <a:tblPr firstRow="1" bandRow="1">
                <a:tableStyleId>{21E4AEA4-8DFA-4A89-87EB-49C32662AFE0}</a:tableStyleId>
              </a:tblPr>
              <a:tblGrid>
                <a:gridCol w="1764196">
                  <a:extLst>
                    <a:ext uri="{9D8B030D-6E8A-4147-A177-3AD203B41FA5}">
                      <a16:colId xmlns:a16="http://schemas.microsoft.com/office/drawing/2014/main" val="2728766105"/>
                    </a:ext>
                  </a:extLst>
                </a:gridCol>
              </a:tblGrid>
              <a:tr h="234000">
                <a:tc>
                  <a:txBody>
                    <a:bodyPr/>
                    <a:lstStyle/>
                    <a:p>
                      <a:pPr marL="0" algn="just">
                        <a:buNone/>
                      </a:pPr>
                      <a:r>
                        <a:rPr kumimoji="1" lang="ja-JP" altLang="en-US" sz="1050" kern="100">
                          <a:solidFill>
                            <a:schemeClr val="bg1"/>
                          </a:solidFill>
                          <a:effectLst/>
                          <a:latin typeface="+mn-lt"/>
                          <a:ea typeface="+mn-ea"/>
                          <a:cs typeface="+mn-cs"/>
                        </a:rPr>
                        <a:t>出力帳票名称</a:t>
                      </a:r>
                    </a:p>
                  </a:txBody>
                  <a:tcPr marL="68580" marR="68580" marT="0" marB="0" anchor="ctr"/>
                </a:tc>
                <a:extLst>
                  <a:ext uri="{0D108BD9-81ED-4DB2-BD59-A6C34878D82A}">
                    <a16:rowId xmlns:a16="http://schemas.microsoft.com/office/drawing/2014/main" val="2762539074"/>
                  </a:ext>
                </a:extLst>
              </a:tr>
              <a:tr h="234000">
                <a:tc>
                  <a:txBody>
                    <a:bodyPr/>
                    <a:lstStyle/>
                    <a:p>
                      <a:pPr marL="0" algn="just">
                        <a:buNone/>
                      </a:pPr>
                      <a:r>
                        <a:rPr lang="ja-JP" sz="1050" kern="100">
                          <a:effectLst/>
                        </a:rPr>
                        <a:t>建仮</a:t>
                      </a:r>
                      <a:r>
                        <a:rPr lang="ja-JP" altLang="en-US" sz="1050" kern="100">
                          <a:effectLst/>
                        </a:rPr>
                        <a:t>登録</a:t>
                      </a:r>
                      <a:r>
                        <a:rPr lang="ja-JP" sz="1050" kern="100">
                          <a:effectLst/>
                        </a:rPr>
                        <a:t>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20785252"/>
                  </a:ext>
                </a:extLst>
              </a:tr>
              <a:tr h="234000">
                <a:tc>
                  <a:txBody>
                    <a:bodyPr/>
                    <a:lstStyle/>
                    <a:p>
                      <a:pPr marL="0" algn="just">
                        <a:buNone/>
                      </a:pPr>
                      <a:r>
                        <a:rPr lang="ja-JP" sz="1050" kern="100">
                          <a:effectLst/>
                        </a:rPr>
                        <a:t>建仮変更一覧表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61865327"/>
                  </a:ext>
                </a:extLst>
              </a:tr>
              <a:tr h="234000">
                <a:tc>
                  <a:txBody>
                    <a:bodyPr/>
                    <a:lstStyle/>
                    <a:p>
                      <a:pPr marL="0" algn="just">
                        <a:buNone/>
                      </a:pPr>
                      <a:r>
                        <a:rPr lang="ja-JP" sz="1050" kern="100">
                          <a:effectLst/>
                        </a:rPr>
                        <a:t>建仮依頼一覧表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99526549"/>
                  </a:ext>
                </a:extLst>
              </a:tr>
              <a:tr h="234000">
                <a:tc>
                  <a:txBody>
                    <a:bodyPr/>
                    <a:lstStyle/>
                    <a:p>
                      <a:pPr marL="0" algn="just" defTabSz="914400" rtl="0" eaLnBrk="1" latinLnBrk="0" hangingPunct="1">
                        <a:buNone/>
                      </a:pPr>
                      <a:r>
                        <a:rPr kumimoji="1" lang="ja-JP" altLang="en-US" sz="1050" kern="100">
                          <a:solidFill>
                            <a:schemeClr val="dk1"/>
                          </a:solidFill>
                          <a:effectLst/>
                          <a:latin typeface="+mn-lt"/>
                          <a:ea typeface="+mn-ea"/>
                          <a:cs typeface="+mn-cs"/>
                        </a:rPr>
                        <a:t>建仮依頼取消一覧表</a:t>
                      </a:r>
                    </a:p>
                  </a:txBody>
                  <a:tcPr marL="68580" marR="68580" marT="0" marB="0" anchor="ctr"/>
                </a:tc>
                <a:extLst>
                  <a:ext uri="{0D108BD9-81ED-4DB2-BD59-A6C34878D82A}">
                    <a16:rowId xmlns:a16="http://schemas.microsoft.com/office/drawing/2014/main" val="1735298146"/>
                  </a:ext>
                </a:extLst>
              </a:tr>
              <a:tr h="234000">
                <a:tc>
                  <a:txBody>
                    <a:bodyPr/>
                    <a:lstStyle/>
                    <a:p>
                      <a:pPr marL="0" algn="just">
                        <a:buNone/>
                      </a:pPr>
                      <a:r>
                        <a:rPr lang="ja-JP" sz="1050" kern="100">
                          <a:effectLst/>
                        </a:rPr>
                        <a:t>建仮統合配賦一覧表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58639920"/>
                  </a:ext>
                </a:extLst>
              </a:tr>
              <a:tr h="234000">
                <a:tc>
                  <a:txBody>
                    <a:bodyPr/>
                    <a:lstStyle/>
                    <a:p>
                      <a:pPr marL="0" algn="just">
                        <a:buNone/>
                      </a:pPr>
                      <a:r>
                        <a:rPr lang="ja-JP" sz="1050" kern="100">
                          <a:effectLst/>
                        </a:rPr>
                        <a:t>建仮分割一覧表</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17793062"/>
                  </a:ext>
                </a:extLst>
              </a:tr>
              <a:tr h="234000">
                <a:tc>
                  <a:txBody>
                    <a:bodyPr/>
                    <a:lstStyle/>
                    <a:p>
                      <a:pPr marL="0" algn="just">
                        <a:buNone/>
                      </a:pPr>
                      <a:r>
                        <a:rPr lang="ja-JP" sz="1050" kern="100" dirty="0">
                          <a:effectLst/>
                        </a:rPr>
                        <a:t>建仮振替一覧表</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67020858"/>
                  </a:ext>
                </a:extLst>
              </a:tr>
            </a:tbl>
          </a:graphicData>
        </a:graphic>
      </p:graphicFrame>
    </p:spTree>
    <p:extLst>
      <p:ext uri="{BB962C8B-B14F-4D97-AF65-F5344CB8AC3E}">
        <p14:creationId xmlns:p14="http://schemas.microsoft.com/office/powerpoint/2010/main" val="256162389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C3E8F-D1DE-0116-6DFB-84D545B634E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C1058B7-7041-C0CA-1E62-20F089B09EE9}"/>
              </a:ext>
            </a:extLst>
          </p:cNvPr>
          <p:cNvSpPr>
            <a:spLocks noGrp="1"/>
          </p:cNvSpPr>
          <p:nvPr>
            <p:ph type="sldNum" sz="quarter" idx="12"/>
          </p:nvPr>
        </p:nvSpPr>
        <p:spPr/>
        <p:txBody>
          <a:bodyPr/>
          <a:lstStyle/>
          <a:p>
            <a:fld id="{78AE49ED-73EF-499C-8307-28EB0E7CF529}" type="slidenum">
              <a:rPr kumimoji="1" lang="ja-JP" altLang="en-US" smtClean="0"/>
              <a:t>163</a:t>
            </a:fld>
            <a:endParaRPr kumimoji="1" lang="ja-JP" altLang="en-US"/>
          </a:p>
        </p:txBody>
      </p:sp>
      <p:sp>
        <p:nvSpPr>
          <p:cNvPr id="3" name="テキスト プレースホルダー 2">
            <a:extLst>
              <a:ext uri="{FF2B5EF4-FFF2-40B4-BE49-F238E27FC236}">
                <a16:creationId xmlns:a16="http://schemas.microsoft.com/office/drawing/2014/main" id="{72CE3FE0-AE40-7540-B2F5-913FEAC6BDB5}"/>
              </a:ext>
            </a:extLst>
          </p:cNvPr>
          <p:cNvSpPr>
            <a:spLocks noGrp="1"/>
          </p:cNvSpPr>
          <p:nvPr>
            <p:ph type="body" sz="quarter" idx="14"/>
          </p:nvPr>
        </p:nvSpPr>
        <p:spPr>
          <a:xfrm>
            <a:off x="430783" y="1483200"/>
            <a:ext cx="8569709" cy="1808630"/>
          </a:xfrm>
        </p:spPr>
        <p:txBody>
          <a:bodyPr/>
          <a:lstStyle/>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背景</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a:lnSpc>
                <a:spcPct val="100000"/>
              </a:lnSpc>
            </a:pPr>
            <a:r>
              <a:rPr kumimoji="1" lang="ja-JP" altLang="en-US"/>
              <a:t>電子帳簿保存法に基づく、帳簿データの検索、表示、出力機能の確保（規則第５条第５項第１号ハ）の要件に対応しました</a:t>
            </a:r>
          </a:p>
          <a:p>
            <a:pPr marL="180000">
              <a:lnSpc>
                <a:spcPct val="100000"/>
              </a:lnSpc>
            </a:pPr>
            <a:r>
              <a:rPr kumimoji="1" lang="ja-JP" altLang="en-US"/>
              <a:t>これまでは建仮の新規登録から現在に至るまでの異動履歴を参照できる帳票がなかったため、新規機能として追加しました</a:t>
            </a:r>
            <a:endParaRPr kumimoji="1" lang="en-US" altLang="ja-JP"/>
          </a:p>
          <a:p>
            <a:pPr marL="180000">
              <a:lnSpc>
                <a:spcPct val="100000"/>
              </a:lnSpc>
            </a:pPr>
            <a:endParaRPr kumimoji="1" lang="en-US" altLang="ja-JP"/>
          </a:p>
          <a:p>
            <a:pPr>
              <a:lnSpc>
                <a:spcPct val="100000"/>
              </a:lnSpc>
            </a:pPr>
            <a:r>
              <a:rPr kumimoji="1" lang="ja-JP" altLang="en-US"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a:lnSpc>
                <a:spcPct val="100000"/>
              </a:lnSpc>
            </a:pPr>
            <a:r>
              <a:rPr lang="ja-JP" altLang="en-US"/>
              <a:t>建仮データの各異動履歴を照会することができるようになり、建仮データの検索性が向上しました</a:t>
            </a:r>
            <a:endParaRPr lang="en-US" altLang="ja-JP"/>
          </a:p>
          <a:p>
            <a:pPr>
              <a:lnSpc>
                <a:spcPct val="100000"/>
              </a:lnSpc>
            </a:pPr>
            <a:endParaRPr lang="en-US" altLang="ja-JP"/>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marL="1800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altLang="ja-JP" b="1" i="0" u="none" strike="noStrike" kern="1200" cap="none" spc="0" normalizeH="0" baseline="0" noProof="0">
              <a:ln>
                <a:noFill/>
              </a:ln>
              <a:solidFill>
                <a:srgbClr val="008CCF"/>
              </a:solidFill>
              <a:effectLst/>
              <a:uLnTx/>
              <a:uFillTx/>
              <a:latin typeface="メイリオ"/>
              <a:ea typeface="メイリオ"/>
              <a:cs typeface="+mn-cs"/>
            </a:endParaRPr>
          </a:p>
          <a:p>
            <a:pPr>
              <a:lnSpc>
                <a:spcPct val="100000"/>
              </a:lnSpc>
            </a:pPr>
            <a:endParaRPr lang="en-US" altLang="ja-JP"/>
          </a:p>
        </p:txBody>
      </p:sp>
      <p:sp>
        <p:nvSpPr>
          <p:cNvPr id="4" name="タイトル 3">
            <a:extLst>
              <a:ext uri="{FF2B5EF4-FFF2-40B4-BE49-F238E27FC236}">
                <a16:creationId xmlns:a16="http://schemas.microsoft.com/office/drawing/2014/main" id="{0333D190-2641-BFE3-2C06-A052FBD58DE4}"/>
              </a:ext>
            </a:extLst>
          </p:cNvPr>
          <p:cNvSpPr>
            <a:spLocks noGrp="1"/>
          </p:cNvSpPr>
          <p:nvPr>
            <p:ph type="title"/>
          </p:nvPr>
        </p:nvSpPr>
        <p:spPr>
          <a:xfrm>
            <a:off x="358775" y="267494"/>
            <a:ext cx="7093545" cy="900100"/>
          </a:xfrm>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②建仮異動照会</a:t>
            </a:r>
            <a:endParaRPr kumimoji="1" lang="ja-JP" altLang="en-US" sz="1600"/>
          </a:p>
        </p:txBody>
      </p:sp>
      <p:sp>
        <p:nvSpPr>
          <p:cNvPr id="5" name="フッター プレースホルダー 4">
            <a:extLst>
              <a:ext uri="{FF2B5EF4-FFF2-40B4-BE49-F238E27FC236}">
                <a16:creationId xmlns:a16="http://schemas.microsoft.com/office/drawing/2014/main" id="{FC850AB1-7579-9254-7D9A-B3ED6DC79435}"/>
              </a:ext>
            </a:extLst>
          </p:cNvPr>
          <p:cNvSpPr>
            <a:spLocks noGrp="1"/>
          </p:cNvSpPr>
          <p:nvPr>
            <p:ph type="ftr" sz="quarter" idx="3"/>
          </p:nvPr>
        </p:nvSpPr>
        <p:spPr/>
        <p:txBody>
          <a:bodyPr/>
          <a:lstStyle/>
          <a:p>
            <a:r>
              <a:rPr lang="en-US" altLang="ja-JP"/>
              <a:t>©2025 Canon IT Solutions Inc. All rights reserved.</a:t>
            </a:r>
            <a:endParaRPr lang="ja-JP" altLang="en-US"/>
          </a:p>
        </p:txBody>
      </p:sp>
    </p:spTree>
    <p:extLst>
      <p:ext uri="{BB962C8B-B14F-4D97-AF65-F5344CB8AC3E}">
        <p14:creationId xmlns:p14="http://schemas.microsoft.com/office/powerpoint/2010/main" val="11046252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5942-2E08-5C11-7712-AA3850DBA23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7EA9E81-E9D6-01DE-FE97-DFC4BADCEFA4}"/>
              </a:ext>
            </a:extLst>
          </p:cNvPr>
          <p:cNvSpPr>
            <a:spLocks noGrp="1"/>
          </p:cNvSpPr>
          <p:nvPr>
            <p:ph type="sldNum" sz="quarter" idx="12"/>
          </p:nvPr>
        </p:nvSpPr>
        <p:spPr/>
        <p:txBody>
          <a:bodyPr/>
          <a:lstStyle/>
          <a:p>
            <a:fld id="{78AE49ED-73EF-499C-8307-28EB0E7CF529}" type="slidenum">
              <a:rPr kumimoji="1" lang="ja-JP" altLang="en-US" smtClean="0"/>
              <a:t>164</a:t>
            </a:fld>
            <a:endParaRPr kumimoji="1" lang="ja-JP" altLang="en-US"/>
          </a:p>
        </p:txBody>
      </p:sp>
      <p:sp>
        <p:nvSpPr>
          <p:cNvPr id="3" name="テキスト プレースホルダー 2">
            <a:extLst>
              <a:ext uri="{FF2B5EF4-FFF2-40B4-BE49-F238E27FC236}">
                <a16:creationId xmlns:a16="http://schemas.microsoft.com/office/drawing/2014/main" id="{CACB405A-D291-CB6E-7622-0BF91C372327}"/>
              </a:ext>
            </a:extLst>
          </p:cNvPr>
          <p:cNvSpPr>
            <a:spLocks noGrp="1"/>
          </p:cNvSpPr>
          <p:nvPr>
            <p:ph type="body" sz="quarter" idx="14"/>
          </p:nvPr>
        </p:nvSpPr>
        <p:spPr>
          <a:xfrm>
            <a:off x="540000" y="1368000"/>
            <a:ext cx="2123828" cy="220105"/>
          </a:xfrm>
        </p:spPr>
        <p:txBody>
          <a:bodyPr/>
          <a:lstStyle/>
          <a:p>
            <a:r>
              <a:rPr lang="ja-JP" altLang="en-US" sz="1000" b="1" u="sng"/>
              <a:t>建仮異動照会</a:t>
            </a:r>
            <a:r>
              <a:rPr kumimoji="1" lang="zh-CN" altLang="en-US" sz="1000" b="1" u="sng"/>
              <a:t>（</a:t>
            </a:r>
            <a:r>
              <a:rPr kumimoji="1" lang="ja-JP" altLang="en-US" sz="1000" b="1" u="sng"/>
              <a:t>抽出条件</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8ED38868-D5C9-AB7B-A588-77545D6E1F66}"/>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②建仮異動照会</a:t>
            </a:r>
            <a:endParaRPr kumimoji="1" lang="ja-JP" altLang="en-US" sz="1600"/>
          </a:p>
        </p:txBody>
      </p:sp>
      <p:sp>
        <p:nvSpPr>
          <p:cNvPr id="5" name="フッター プレースホルダー 4">
            <a:extLst>
              <a:ext uri="{FF2B5EF4-FFF2-40B4-BE49-F238E27FC236}">
                <a16:creationId xmlns:a16="http://schemas.microsoft.com/office/drawing/2014/main" id="{FAC62E85-6ABB-1731-84EA-DAFADAD3D5F1}"/>
              </a:ext>
            </a:extLst>
          </p:cNvPr>
          <p:cNvSpPr>
            <a:spLocks noGrp="1"/>
          </p:cNvSpPr>
          <p:nvPr>
            <p:ph type="ftr" sz="quarter" idx="3"/>
          </p:nvPr>
        </p:nvSpPr>
        <p:spPr>
          <a:xfrm>
            <a:off x="358775" y="4957200"/>
            <a:ext cx="2160000" cy="135000"/>
          </a:xfrm>
        </p:spPr>
        <p:txBody>
          <a:bodyPr/>
          <a:lstStyle/>
          <a:p>
            <a:r>
              <a:rPr lang="en-US" altLang="ja-JP"/>
              <a:t>©2025 Canon IT Solutions Inc. All rights reserved.</a:t>
            </a:r>
            <a:endParaRPr lang="ja-JP" altLang="en-US"/>
          </a:p>
        </p:txBody>
      </p:sp>
      <p:grpSp>
        <p:nvGrpSpPr>
          <p:cNvPr id="9" name="グループ化 8">
            <a:extLst>
              <a:ext uri="{FF2B5EF4-FFF2-40B4-BE49-F238E27FC236}">
                <a16:creationId xmlns:a16="http://schemas.microsoft.com/office/drawing/2014/main" id="{097670C5-8E33-3BE0-CB98-27B9DBDC9958}"/>
              </a:ext>
            </a:extLst>
          </p:cNvPr>
          <p:cNvGrpSpPr/>
          <p:nvPr/>
        </p:nvGrpSpPr>
        <p:grpSpPr>
          <a:xfrm>
            <a:off x="540000" y="1584000"/>
            <a:ext cx="6242787" cy="3360999"/>
            <a:chOff x="540000" y="1584000"/>
            <a:chExt cx="6242787" cy="3360999"/>
          </a:xfrm>
        </p:grpSpPr>
        <p:pic>
          <p:nvPicPr>
            <p:cNvPr id="8" name="図 7">
              <a:extLst>
                <a:ext uri="{FF2B5EF4-FFF2-40B4-BE49-F238E27FC236}">
                  <a16:creationId xmlns:a16="http://schemas.microsoft.com/office/drawing/2014/main" id="{5276D452-FF01-AE22-9B2A-CB051AA57743}"/>
                </a:ext>
              </a:extLst>
            </p:cNvPr>
            <p:cNvPicPr>
              <a:picLocks noChangeAspect="1"/>
            </p:cNvPicPr>
            <p:nvPr/>
          </p:nvPicPr>
          <p:blipFill>
            <a:blip r:embed="rId3"/>
            <a:stretch>
              <a:fillRect/>
            </a:stretch>
          </p:blipFill>
          <p:spPr>
            <a:xfrm>
              <a:off x="540000" y="1584000"/>
              <a:ext cx="6242787" cy="3360999"/>
            </a:xfrm>
            <a:prstGeom prst="rect">
              <a:avLst/>
            </a:prstGeom>
            <a:ln>
              <a:solidFill>
                <a:schemeClr val="tx2"/>
              </a:solidFill>
            </a:ln>
          </p:spPr>
        </p:pic>
        <p:sp>
          <p:nvSpPr>
            <p:cNvPr id="6" name="正方形/長方形 5">
              <a:extLst>
                <a:ext uri="{FF2B5EF4-FFF2-40B4-BE49-F238E27FC236}">
                  <a16:creationId xmlns:a16="http://schemas.microsoft.com/office/drawing/2014/main" id="{DD2B43A3-61CC-2D55-A009-494B05062856}"/>
                </a:ext>
              </a:extLst>
            </p:cNvPr>
            <p:cNvSpPr/>
            <p:nvPr/>
          </p:nvSpPr>
          <p:spPr>
            <a:xfrm>
              <a:off x="5904000" y="1656000"/>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7" name="正方形/長方形 6">
              <a:extLst>
                <a:ext uri="{FF2B5EF4-FFF2-40B4-BE49-F238E27FC236}">
                  <a16:creationId xmlns:a16="http://schemas.microsoft.com/office/drawing/2014/main" id="{5F877EE8-B0CC-7FCF-B7A0-9309169CEF61}"/>
                </a:ext>
              </a:extLst>
            </p:cNvPr>
            <p:cNvSpPr/>
            <p:nvPr/>
          </p:nvSpPr>
          <p:spPr>
            <a:xfrm>
              <a:off x="720000" y="1584000"/>
              <a:ext cx="792088"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43849600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FEC51-3E51-02AC-AB53-44AE848DBF9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E5389C2-4668-F3FC-71A5-7DE11D2E7BB6}"/>
              </a:ext>
            </a:extLst>
          </p:cNvPr>
          <p:cNvSpPr>
            <a:spLocks noGrp="1"/>
          </p:cNvSpPr>
          <p:nvPr>
            <p:ph type="sldNum" sz="quarter" idx="12"/>
          </p:nvPr>
        </p:nvSpPr>
        <p:spPr/>
        <p:txBody>
          <a:bodyPr/>
          <a:lstStyle/>
          <a:p>
            <a:fld id="{78AE49ED-73EF-499C-8307-28EB0E7CF529}" type="slidenum">
              <a:rPr kumimoji="1" lang="ja-JP" altLang="en-US" smtClean="0"/>
              <a:t>165</a:t>
            </a:fld>
            <a:endParaRPr kumimoji="1" lang="ja-JP" altLang="en-US"/>
          </a:p>
        </p:txBody>
      </p:sp>
      <p:sp>
        <p:nvSpPr>
          <p:cNvPr id="3" name="テキスト プレースホルダー 2">
            <a:extLst>
              <a:ext uri="{FF2B5EF4-FFF2-40B4-BE49-F238E27FC236}">
                <a16:creationId xmlns:a16="http://schemas.microsoft.com/office/drawing/2014/main" id="{AAC32D3B-E221-2EFC-54C7-BF230612936A}"/>
              </a:ext>
            </a:extLst>
          </p:cNvPr>
          <p:cNvSpPr>
            <a:spLocks noGrp="1"/>
          </p:cNvSpPr>
          <p:nvPr>
            <p:ph type="body" sz="quarter" idx="14"/>
          </p:nvPr>
        </p:nvSpPr>
        <p:spPr>
          <a:xfrm>
            <a:off x="540000" y="1368000"/>
            <a:ext cx="1979812" cy="223716"/>
          </a:xfrm>
        </p:spPr>
        <p:txBody>
          <a:bodyPr/>
          <a:lstStyle/>
          <a:p>
            <a:r>
              <a:rPr lang="ja-JP" altLang="en-US" sz="1000" b="1" u="sng"/>
              <a:t>建仮異動照会</a:t>
            </a:r>
            <a:r>
              <a:rPr kumimoji="1" lang="zh-CN" altLang="en-US" sz="1000" b="1" u="sng"/>
              <a:t>（</a:t>
            </a:r>
            <a:r>
              <a:rPr lang="ja-JP" altLang="en-US" sz="1000" b="1" u="sng"/>
              <a:t>検索結果</a:t>
            </a:r>
            <a:r>
              <a:rPr kumimoji="1" lang="zh-CN" altLang="en-US" sz="1000" b="1" u="sng"/>
              <a:t>）</a:t>
            </a:r>
            <a:endParaRPr kumimoji="1" lang="ja-JP" altLang="en-US" sz="1000" b="1" u="sng"/>
          </a:p>
        </p:txBody>
      </p:sp>
      <p:sp>
        <p:nvSpPr>
          <p:cNvPr id="4" name="タイトル 3">
            <a:extLst>
              <a:ext uri="{FF2B5EF4-FFF2-40B4-BE49-F238E27FC236}">
                <a16:creationId xmlns:a16="http://schemas.microsoft.com/office/drawing/2014/main" id="{3FC9EF3A-4A44-4FF2-DF89-CF22FA82EC5C}"/>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lang="en-US" altLang="ja-JP" sz="1600">
                <a:solidFill>
                  <a:srgbClr val="008CCF"/>
                </a:solidFill>
                <a:latin typeface="メイリオ"/>
                <a:ea typeface="メイリオ"/>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②建仮異動照会</a:t>
            </a:r>
            <a:endParaRPr kumimoji="1" lang="ja-JP" altLang="en-US" sz="1600"/>
          </a:p>
        </p:txBody>
      </p:sp>
      <p:sp>
        <p:nvSpPr>
          <p:cNvPr id="5" name="フッター プレースホルダー 4">
            <a:extLst>
              <a:ext uri="{FF2B5EF4-FFF2-40B4-BE49-F238E27FC236}">
                <a16:creationId xmlns:a16="http://schemas.microsoft.com/office/drawing/2014/main" id="{68462830-6638-2F1D-AA05-4FE1F57C532D}"/>
              </a:ext>
            </a:extLst>
          </p:cNvPr>
          <p:cNvSpPr>
            <a:spLocks noGrp="1"/>
          </p:cNvSpPr>
          <p:nvPr>
            <p:ph type="ftr" sz="quarter" idx="3"/>
          </p:nvPr>
        </p:nvSpPr>
        <p:spPr>
          <a:xfrm>
            <a:off x="358775" y="4957200"/>
            <a:ext cx="2160000" cy="135000"/>
          </a:xfrm>
        </p:spPr>
        <p:txBody>
          <a:bodyPr/>
          <a:lstStyle/>
          <a:p>
            <a:r>
              <a:rPr lang="en-US" altLang="ja-JP"/>
              <a:t>©2025 Canon IT Solutions Inc. All rights reserved.</a:t>
            </a:r>
            <a:endParaRPr lang="ja-JP" altLang="en-US"/>
          </a:p>
        </p:txBody>
      </p:sp>
      <p:grpSp>
        <p:nvGrpSpPr>
          <p:cNvPr id="13" name="グループ化 12">
            <a:extLst>
              <a:ext uri="{FF2B5EF4-FFF2-40B4-BE49-F238E27FC236}">
                <a16:creationId xmlns:a16="http://schemas.microsoft.com/office/drawing/2014/main" id="{C9D42A91-9575-BA0D-E87A-8EB8E4687295}"/>
              </a:ext>
            </a:extLst>
          </p:cNvPr>
          <p:cNvGrpSpPr/>
          <p:nvPr/>
        </p:nvGrpSpPr>
        <p:grpSpPr>
          <a:xfrm>
            <a:off x="539236" y="1584000"/>
            <a:ext cx="6264000" cy="3344291"/>
            <a:chOff x="539236" y="1584000"/>
            <a:chExt cx="6264000" cy="3344291"/>
          </a:xfrm>
        </p:grpSpPr>
        <p:pic>
          <p:nvPicPr>
            <p:cNvPr id="9" name="図 8">
              <a:extLst>
                <a:ext uri="{FF2B5EF4-FFF2-40B4-BE49-F238E27FC236}">
                  <a16:creationId xmlns:a16="http://schemas.microsoft.com/office/drawing/2014/main" id="{BB94F8D5-9B5E-4B03-B88A-7BE2F9B5F1F4}"/>
                </a:ext>
              </a:extLst>
            </p:cNvPr>
            <p:cNvPicPr preferRelativeResize="0">
              <a:picLocks noChangeAspect="1"/>
            </p:cNvPicPr>
            <p:nvPr/>
          </p:nvPicPr>
          <p:blipFill>
            <a:blip r:embed="rId3"/>
            <a:stretch>
              <a:fillRect/>
            </a:stretch>
          </p:blipFill>
          <p:spPr>
            <a:xfrm>
              <a:off x="539236" y="1584000"/>
              <a:ext cx="6264000" cy="3344291"/>
            </a:xfrm>
            <a:prstGeom prst="rect">
              <a:avLst/>
            </a:prstGeom>
          </p:spPr>
        </p:pic>
        <p:sp>
          <p:nvSpPr>
            <p:cNvPr id="11" name="正方形/長方形 10">
              <a:extLst>
                <a:ext uri="{FF2B5EF4-FFF2-40B4-BE49-F238E27FC236}">
                  <a16:creationId xmlns:a16="http://schemas.microsoft.com/office/drawing/2014/main" id="{D4FE2E83-8D29-C319-82CF-4E257FBF54F3}"/>
                </a:ext>
              </a:extLst>
            </p:cNvPr>
            <p:cNvSpPr/>
            <p:nvPr/>
          </p:nvSpPr>
          <p:spPr>
            <a:xfrm>
              <a:off x="720000" y="1585614"/>
              <a:ext cx="1656000" cy="915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
          <p:nvSpPr>
            <p:cNvPr id="12" name="正方形/長方形 11">
              <a:extLst>
                <a:ext uri="{FF2B5EF4-FFF2-40B4-BE49-F238E27FC236}">
                  <a16:creationId xmlns:a16="http://schemas.microsoft.com/office/drawing/2014/main" id="{F3C5C441-4EBD-BC02-206B-EED58AAD2737}"/>
                </a:ext>
              </a:extLst>
            </p:cNvPr>
            <p:cNvSpPr/>
            <p:nvPr/>
          </p:nvSpPr>
          <p:spPr>
            <a:xfrm>
              <a:off x="5904188" y="1671650"/>
              <a:ext cx="540060"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grpSp>
    </p:spTree>
    <p:extLst>
      <p:ext uri="{BB962C8B-B14F-4D97-AF65-F5344CB8AC3E}">
        <p14:creationId xmlns:p14="http://schemas.microsoft.com/office/powerpoint/2010/main" val="80340124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1F582-8537-E5BB-FF65-F89911762E2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BF688F3-3020-BA27-AB4A-0EE7C61D7ABF}"/>
              </a:ext>
            </a:extLst>
          </p:cNvPr>
          <p:cNvSpPr>
            <a:spLocks noGrp="1"/>
          </p:cNvSpPr>
          <p:nvPr>
            <p:ph type="sldNum" sz="quarter" idx="12"/>
          </p:nvPr>
        </p:nvSpPr>
        <p:spPr/>
        <p:txBody>
          <a:bodyPr/>
          <a:lstStyle/>
          <a:p>
            <a:fld id="{78AE49ED-73EF-499C-8307-28EB0E7CF529}" type="slidenum">
              <a:rPr kumimoji="1" lang="ja-JP" altLang="en-US" smtClean="0"/>
              <a:t>166</a:t>
            </a:fld>
            <a:endParaRPr kumimoji="1" lang="ja-JP" altLang="en-US"/>
          </a:p>
        </p:txBody>
      </p:sp>
      <p:sp>
        <p:nvSpPr>
          <p:cNvPr id="3" name="テキスト プレースホルダー 2">
            <a:extLst>
              <a:ext uri="{FF2B5EF4-FFF2-40B4-BE49-F238E27FC236}">
                <a16:creationId xmlns:a16="http://schemas.microsoft.com/office/drawing/2014/main" id="{307F9608-4454-8703-9145-77BE5066D7F8}"/>
              </a:ext>
            </a:extLst>
          </p:cNvPr>
          <p:cNvSpPr>
            <a:spLocks noGrp="1"/>
          </p:cNvSpPr>
          <p:nvPr>
            <p:ph type="body" sz="quarter" idx="14"/>
          </p:nvPr>
        </p:nvSpPr>
        <p:spPr>
          <a:xfrm>
            <a:off x="540000" y="1368000"/>
            <a:ext cx="3276364" cy="180020"/>
          </a:xfrm>
        </p:spPr>
        <p:txBody>
          <a:bodyPr/>
          <a:lstStyle/>
          <a:p>
            <a:r>
              <a:rPr lang="ja-JP" altLang="en-US" sz="1000" b="1" u="sng"/>
              <a:t>建仮登録一覧表</a:t>
            </a:r>
            <a:endParaRPr kumimoji="1" lang="ja-JP" altLang="en-US" sz="1000" b="1" u="sng"/>
          </a:p>
        </p:txBody>
      </p:sp>
      <p:sp>
        <p:nvSpPr>
          <p:cNvPr id="4" name="タイトル 3">
            <a:extLst>
              <a:ext uri="{FF2B5EF4-FFF2-40B4-BE49-F238E27FC236}">
                <a16:creationId xmlns:a16="http://schemas.microsoft.com/office/drawing/2014/main" id="{20250A4A-3A3A-7560-E2A8-C1ADAB95A417}"/>
              </a:ext>
            </a:extLst>
          </p:cNvPr>
          <p:cNvSpPr>
            <a:spLocks noGrp="1"/>
          </p:cNvSpPr>
          <p:nvPr>
            <p:ph type="title"/>
          </p:nvPr>
        </p:nvSpPr>
        <p:spPr/>
        <p:txBody>
          <a:bodyPr/>
          <a:lstStyle/>
          <a:p>
            <a:r>
              <a:rPr kumimoji="1" lang="en-US" altLang="ja-JP" sz="2400" b="1" i="0" u="none" strike="noStrike" kern="1200" cap="none" spc="0" normalizeH="0" baseline="0" noProof="0" err="1">
                <a:ln>
                  <a:noFill/>
                </a:ln>
                <a:solidFill>
                  <a:srgbClr val="008CCF"/>
                </a:solidFill>
                <a:effectLst/>
                <a:uLnTx/>
                <a:uFillTx/>
                <a:latin typeface="メイリオ"/>
                <a:ea typeface="メイリオ"/>
                <a:cs typeface="+mj-cs"/>
              </a:rPr>
              <a:t>SuperStream</a:t>
            </a:r>
            <a: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t>-NX </a:t>
            </a:r>
            <a:r>
              <a:rPr kumimoji="1" lang="ja-JP" altLang="en-US" sz="2400" b="1" i="0" u="none" strike="noStrike" kern="1200" cap="none" spc="0" normalizeH="0" baseline="0" noProof="0">
                <a:ln>
                  <a:noFill/>
                </a:ln>
                <a:solidFill>
                  <a:srgbClr val="008CCF"/>
                </a:solidFill>
                <a:effectLst/>
                <a:uLnTx/>
                <a:uFillTx/>
                <a:latin typeface="メイリオ"/>
                <a:ea typeface="メイリオ"/>
                <a:cs typeface="+mj-cs"/>
              </a:rPr>
              <a:t>建設仮勘定管理オプション</a:t>
            </a:r>
            <a:br>
              <a:rPr kumimoji="1" lang="en-US" altLang="ja-JP" sz="24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a:ln>
                  <a:noFill/>
                </a:ln>
                <a:solidFill>
                  <a:srgbClr val="008CCF"/>
                </a:solidFill>
                <a:effectLst/>
                <a:uLnTx/>
                <a:uFillTx/>
                <a:latin typeface="メイリオ"/>
                <a:ea typeface="メイリオ"/>
                <a:cs typeface="+mj-cs"/>
              </a:rPr>
              <a:t>電子帳簿保存法対応</a:t>
            </a:r>
            <a:br>
              <a:rPr kumimoji="1" lang="ja-JP" altLang="en-US" sz="2200" b="1" i="0" u="none" strike="noStrike" kern="1200" cap="none" spc="0" normalizeH="0" baseline="0" noProof="0">
                <a:ln>
                  <a:noFill/>
                </a:ln>
                <a:solidFill>
                  <a:srgbClr val="008CCF"/>
                </a:solidFill>
                <a:effectLst/>
                <a:uLnTx/>
                <a:uFillTx/>
                <a:latin typeface="メイリオ"/>
                <a:ea typeface="メイリオ"/>
                <a:cs typeface="+mj-cs"/>
              </a:rPr>
            </a:b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３．建仮データの検索性の強化</a:t>
            </a:r>
            <a:b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br>
            <a:r>
              <a:rPr kumimoji="1" lang="en-US" altLang="ja-JP" sz="1600" b="1" i="0" u="none" strike="noStrike" kern="1200" cap="none" spc="0" normalizeH="0" baseline="0" noProof="0">
                <a:ln>
                  <a:noFill/>
                </a:ln>
                <a:solidFill>
                  <a:srgbClr val="008CCF"/>
                </a:solidFill>
                <a:effectLst/>
                <a:uLnTx/>
                <a:uFillTx/>
                <a:latin typeface="メイリオ"/>
                <a:ea typeface="メイリオ"/>
                <a:cs typeface="+mj-cs"/>
              </a:rPr>
              <a:t> </a:t>
            </a:r>
            <a:r>
              <a:rPr kumimoji="1" lang="ja-JP" altLang="en-US" sz="1600" b="1" i="0" u="none" strike="noStrike" kern="1200" cap="none" spc="0" normalizeH="0" baseline="0" noProof="0">
                <a:ln>
                  <a:noFill/>
                </a:ln>
                <a:solidFill>
                  <a:srgbClr val="008CCF"/>
                </a:solidFill>
                <a:effectLst/>
                <a:uLnTx/>
                <a:uFillTx/>
                <a:latin typeface="メイリオ"/>
                <a:ea typeface="メイリオ"/>
                <a:cs typeface="+mj-cs"/>
              </a:rPr>
              <a:t>②建仮異動照会</a:t>
            </a:r>
            <a:endParaRPr kumimoji="1" lang="ja-JP" altLang="en-US" sz="1600"/>
          </a:p>
        </p:txBody>
      </p:sp>
      <p:sp>
        <p:nvSpPr>
          <p:cNvPr id="5" name="フッター プレースホルダー 4">
            <a:extLst>
              <a:ext uri="{FF2B5EF4-FFF2-40B4-BE49-F238E27FC236}">
                <a16:creationId xmlns:a16="http://schemas.microsoft.com/office/drawing/2014/main" id="{D051E665-8E1B-A1A4-6607-9C70D9D1975B}"/>
              </a:ext>
            </a:extLst>
          </p:cNvPr>
          <p:cNvSpPr>
            <a:spLocks noGrp="1"/>
          </p:cNvSpPr>
          <p:nvPr>
            <p:ph type="ftr" sz="quarter" idx="3"/>
          </p:nvPr>
        </p:nvSpPr>
        <p:spPr/>
        <p:txBody>
          <a:bodyPr/>
          <a:lstStyle/>
          <a:p>
            <a:r>
              <a:rPr lang="en-US" altLang="ja-JP"/>
              <a:t>©2025 Canon IT Solutions Inc. All rights reserved.</a:t>
            </a:r>
            <a:endParaRPr lang="ja-JP" altLang="en-US"/>
          </a:p>
        </p:txBody>
      </p:sp>
      <p:pic>
        <p:nvPicPr>
          <p:cNvPr id="7" name="図 6">
            <a:extLst>
              <a:ext uri="{FF2B5EF4-FFF2-40B4-BE49-F238E27FC236}">
                <a16:creationId xmlns:a16="http://schemas.microsoft.com/office/drawing/2014/main" id="{1E5B9CAA-78FD-9272-22A5-5528AF7973A9}"/>
              </a:ext>
            </a:extLst>
          </p:cNvPr>
          <p:cNvPicPr preferRelativeResize="0">
            <a:picLocks/>
          </p:cNvPicPr>
          <p:nvPr/>
        </p:nvPicPr>
        <p:blipFill>
          <a:blip r:embed="rId3"/>
          <a:stretch>
            <a:fillRect/>
          </a:stretch>
        </p:blipFill>
        <p:spPr>
          <a:xfrm>
            <a:off x="540000" y="1584000"/>
            <a:ext cx="5436000" cy="3204000"/>
          </a:xfrm>
          <a:prstGeom prst="rect">
            <a:avLst/>
          </a:prstGeom>
          <a:ln>
            <a:solidFill>
              <a:schemeClr val="tx2"/>
            </a:solidFill>
          </a:ln>
        </p:spPr>
      </p:pic>
      <p:sp>
        <p:nvSpPr>
          <p:cNvPr id="6" name="正方形/長方形 5">
            <a:extLst>
              <a:ext uri="{FF2B5EF4-FFF2-40B4-BE49-F238E27FC236}">
                <a16:creationId xmlns:a16="http://schemas.microsoft.com/office/drawing/2014/main" id="{4A5BF0DF-794A-0641-D7FD-74C9BC00B6D2}"/>
              </a:ext>
            </a:extLst>
          </p:cNvPr>
          <p:cNvSpPr/>
          <p:nvPr/>
        </p:nvSpPr>
        <p:spPr>
          <a:xfrm>
            <a:off x="540379" y="1779646"/>
            <a:ext cx="431221" cy="1080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103577734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511B29-F799-D1FC-44A7-F60F8E60A17F}"/>
              </a:ext>
            </a:extLst>
          </p:cNvPr>
          <p:cNvSpPr>
            <a:spLocks noGrp="1"/>
          </p:cNvSpPr>
          <p:nvPr>
            <p:ph type="sldNum" sz="quarter" idx="10"/>
          </p:nvPr>
        </p:nvSpPr>
        <p:spPr/>
        <p:txBody>
          <a:bodyPr/>
          <a:lstStyle/>
          <a:p>
            <a:fld id="{78AE49ED-73EF-499C-8307-28EB0E7CF529}" type="slidenum">
              <a:rPr lang="ja-JP" altLang="en-US" smtClean="0"/>
              <a:pPr/>
              <a:t>167</a:t>
            </a:fld>
            <a:endParaRPr lang="ja-JP" altLang="en-US" dirty="0"/>
          </a:p>
        </p:txBody>
      </p:sp>
      <p:sp>
        <p:nvSpPr>
          <p:cNvPr id="4" name="フッター プレースホルダー 3">
            <a:extLst>
              <a:ext uri="{FF2B5EF4-FFF2-40B4-BE49-F238E27FC236}">
                <a16:creationId xmlns:a16="http://schemas.microsoft.com/office/drawing/2014/main" id="{FD5742D8-9400-30E1-9C55-6C5E6B093FC8}"/>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5" name="テキスト ボックス 4">
            <a:extLst>
              <a:ext uri="{FF2B5EF4-FFF2-40B4-BE49-F238E27FC236}">
                <a16:creationId xmlns:a16="http://schemas.microsoft.com/office/drawing/2014/main" id="{E1F0B150-D437-FCDF-49BE-4BA6D1F6E78F}"/>
              </a:ext>
            </a:extLst>
          </p:cNvPr>
          <p:cNvSpPr txBox="1"/>
          <p:nvPr/>
        </p:nvSpPr>
        <p:spPr>
          <a:xfrm>
            <a:off x="4427984" y="3255826"/>
            <a:ext cx="4013972" cy="1211870"/>
          </a:xfrm>
          <a:prstGeom prst="rect">
            <a:avLst/>
          </a:prstGeom>
          <a:noFill/>
        </p:spPr>
        <p:txBody>
          <a:bodyPr wrap="square" lIns="0" tIns="0" rIns="0" bIns="0" rtlCol="0">
            <a:spAutoFit/>
          </a:bodyPr>
          <a:lstStyle/>
          <a:p>
            <a:pPr>
              <a:lnSpc>
                <a:spcPct val="150000"/>
              </a:lnSpc>
            </a:pPr>
            <a:r>
              <a:rPr lang="ja-JP" altLang="en-US" sz="1800" dirty="0">
                <a:solidFill>
                  <a:srgbClr val="333333"/>
                </a:solidFill>
                <a:effectLst/>
                <a:latin typeface="+mn-ea"/>
                <a:cs typeface="Segoe UI Light" panose="020B0502040204020203" pitchFamily="34" charset="0"/>
              </a:rPr>
              <a:t>ＳｕｐｅｒＳｔｒｅａｍ</a:t>
            </a:r>
            <a:r>
              <a:rPr lang="ja-JP" altLang="en-US" dirty="0">
                <a:solidFill>
                  <a:srgbClr val="333333"/>
                </a:solidFill>
                <a:latin typeface="+mn-ea"/>
                <a:cs typeface="Segoe UI Light" panose="020B0502040204020203" pitchFamily="34" charset="0"/>
              </a:rPr>
              <a:t>営業</a:t>
            </a:r>
            <a:r>
              <a:rPr lang="ja-JP" altLang="en-US" sz="1800" dirty="0">
                <a:solidFill>
                  <a:srgbClr val="333333"/>
                </a:solidFill>
                <a:effectLst/>
                <a:latin typeface="+mn-ea"/>
                <a:cs typeface="Segoe UI Light" panose="020B0502040204020203" pitchFamily="34" charset="0"/>
              </a:rPr>
              <a:t>本部</a:t>
            </a:r>
          </a:p>
          <a:p>
            <a:pPr>
              <a:lnSpc>
                <a:spcPct val="150000"/>
              </a:lnSpc>
            </a:pPr>
            <a:r>
              <a:rPr lang="ja-JP" altLang="en-US" sz="1800" dirty="0">
                <a:solidFill>
                  <a:srgbClr val="333333"/>
                </a:solidFill>
                <a:effectLst/>
                <a:latin typeface="+mn-ea"/>
                <a:cs typeface="Segoe UI Light" panose="020B0502040204020203" pitchFamily="34" charset="0"/>
              </a:rPr>
              <a:t>ＳＳカスタマーサポート部</a:t>
            </a:r>
            <a:endParaRPr lang="en-US" altLang="ja-JP" sz="1800" dirty="0">
              <a:solidFill>
                <a:srgbClr val="333333"/>
              </a:solidFill>
              <a:effectLst/>
              <a:latin typeface="+mn-ea"/>
              <a:cs typeface="Segoe UI Light" panose="020B0502040204020203" pitchFamily="34" charset="0"/>
            </a:endParaRPr>
          </a:p>
          <a:p>
            <a:pPr algn="r">
              <a:lnSpc>
                <a:spcPct val="150000"/>
              </a:lnSpc>
            </a:pPr>
            <a:r>
              <a:rPr lang="ja-JP" altLang="en-US" sz="1800" dirty="0">
                <a:solidFill>
                  <a:srgbClr val="333333"/>
                </a:solidFill>
                <a:effectLst/>
                <a:latin typeface="+mn-ea"/>
                <a:cs typeface="Segoe UI Light" panose="020B0502040204020203" pitchFamily="34" charset="0"/>
              </a:rPr>
              <a:t>菅原　祐介</a:t>
            </a:r>
            <a:r>
              <a:rPr lang="ja-JP" altLang="ja-JP" sz="1800" dirty="0">
                <a:solidFill>
                  <a:srgbClr val="333333"/>
                </a:solidFill>
                <a:effectLst/>
                <a:latin typeface="+mn-ea"/>
                <a:cs typeface="Segoe UI Light" panose="020B0502040204020203" pitchFamily="34" charset="0"/>
              </a:rPr>
              <a:t>　</a:t>
            </a:r>
            <a:endParaRPr lang="en-US" altLang="ja-JP" sz="1600" dirty="0">
              <a:latin typeface="+mn-ea"/>
              <a:cs typeface="Segoe UI Light" panose="020B0502040204020203" pitchFamily="34" charset="0"/>
            </a:endParaRPr>
          </a:p>
        </p:txBody>
      </p:sp>
      <p:sp>
        <p:nvSpPr>
          <p:cNvPr id="6" name="タイトル 3">
            <a:extLst>
              <a:ext uri="{FF2B5EF4-FFF2-40B4-BE49-F238E27FC236}">
                <a16:creationId xmlns:a16="http://schemas.microsoft.com/office/drawing/2014/main" id="{AFCBE9A1-ACF5-FDF4-F520-A2FCA0D227B7}"/>
              </a:ext>
            </a:extLst>
          </p:cNvPr>
          <p:cNvSpPr txBox="1">
            <a:spLocks/>
          </p:cNvSpPr>
          <p:nvPr/>
        </p:nvSpPr>
        <p:spPr>
          <a:xfrm>
            <a:off x="1727684" y="735546"/>
            <a:ext cx="5328592" cy="2844316"/>
          </a:xfrm>
          <a:prstGeom prst="rect">
            <a:avLst/>
          </a:prstGeom>
        </p:spPr>
        <p:txBody>
          <a:bodyPr lIns="0" tIns="0" rIns="0" bIns="0" anchor="ctr" anchorCtr="0"/>
          <a:lstStyle>
            <a:lvl1pPr algn="l" defTabSz="914400" rtl="0" eaLnBrk="1" latinLnBrk="0" hangingPunct="1">
              <a:lnSpc>
                <a:spcPct val="100000"/>
              </a:lnSpc>
              <a:spcBef>
                <a:spcPct val="0"/>
              </a:spcBef>
              <a:buNone/>
              <a:defRPr kumimoji="1" sz="2400" b="1" kern="1200">
                <a:solidFill>
                  <a:schemeClr val="tx2"/>
                </a:solidFill>
                <a:latin typeface="+mj-lt"/>
                <a:ea typeface="+mj-ea"/>
                <a:cs typeface="+mj-cs"/>
              </a:defRPr>
            </a:lvl1pPr>
          </a:lstStyle>
          <a:p>
            <a:endParaRPr lang="en-US" altLang="ja-JP" dirty="0">
              <a:latin typeface="+mn-ea"/>
            </a:endParaRPr>
          </a:p>
          <a:p>
            <a:r>
              <a:rPr lang="en-US" altLang="ja-JP" dirty="0" err="1">
                <a:latin typeface="+mn-ea"/>
              </a:rPr>
              <a:t>SuperStream</a:t>
            </a:r>
            <a:r>
              <a:rPr lang="en-US" altLang="ja-JP" dirty="0">
                <a:latin typeface="+mn-ea"/>
              </a:rPr>
              <a:t>-NX</a:t>
            </a:r>
            <a:r>
              <a:rPr lang="ja-JP" altLang="en-US" dirty="0">
                <a:latin typeface="+mn-ea"/>
              </a:rPr>
              <a:t> 固定資産管理</a:t>
            </a:r>
            <a:r>
              <a:rPr lang="en-US" altLang="ja-JP" dirty="0">
                <a:latin typeface="+mn-ea"/>
              </a:rPr>
              <a:t> </a:t>
            </a:r>
            <a:br>
              <a:rPr lang="ja-JP" altLang="en-US" dirty="0">
                <a:latin typeface="+mn-ea"/>
              </a:rPr>
            </a:br>
            <a:r>
              <a:rPr lang="en-US" altLang="ja-JP" dirty="0">
                <a:latin typeface="+mn-ea"/>
              </a:rPr>
              <a:t>2026-06-01</a:t>
            </a:r>
            <a:r>
              <a:rPr lang="ja-JP" altLang="en-US" dirty="0">
                <a:latin typeface="+mn-ea"/>
              </a:rPr>
              <a:t>版 </a:t>
            </a:r>
            <a:endParaRPr lang="en-US" altLang="ja-JP" dirty="0">
              <a:latin typeface="+mn-ea"/>
            </a:endParaRPr>
          </a:p>
          <a:p>
            <a:endParaRPr lang="en-US" altLang="ja-JP" sz="700" dirty="0">
              <a:latin typeface="+mn-ea"/>
            </a:endParaRPr>
          </a:p>
          <a:p>
            <a:pPr algn="ctr"/>
            <a:r>
              <a:rPr lang="ja-JP" altLang="en-US" dirty="0">
                <a:latin typeface="+mn-ea"/>
              </a:rPr>
              <a:t>～新リース会計基準対応（予定）～</a:t>
            </a:r>
            <a:endParaRPr lang="en-US" altLang="ja-JP" dirty="0">
              <a:latin typeface="+mn-ea"/>
            </a:endParaRPr>
          </a:p>
          <a:p>
            <a:endParaRPr lang="en-US" altLang="ja-JP" dirty="0">
              <a:latin typeface="+mn-ea"/>
            </a:endParaRPr>
          </a:p>
          <a:p>
            <a:endParaRPr lang="en-US" altLang="ja-JP" dirty="0">
              <a:latin typeface="+mn-ea"/>
            </a:endParaRPr>
          </a:p>
        </p:txBody>
      </p:sp>
    </p:spTree>
    <p:extLst>
      <p:ext uri="{BB962C8B-B14F-4D97-AF65-F5344CB8AC3E}">
        <p14:creationId xmlns:p14="http://schemas.microsoft.com/office/powerpoint/2010/main" val="27629871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27A8A21-2A52-938A-1748-B42CE33B380D}"/>
              </a:ext>
            </a:extLst>
          </p:cNvPr>
          <p:cNvSpPr>
            <a:spLocks noGrp="1"/>
          </p:cNvSpPr>
          <p:nvPr>
            <p:ph type="sldNum" sz="quarter" idx="12"/>
          </p:nvPr>
        </p:nvSpPr>
        <p:spPr/>
        <p:txBody>
          <a:bodyPr/>
          <a:lstStyle/>
          <a:p>
            <a:fld id="{78AE49ED-73EF-499C-8307-28EB0E7CF529}" type="slidenum">
              <a:rPr kumimoji="1" lang="ja-JP" altLang="en-US" smtClean="0"/>
              <a:t>168</a:t>
            </a:fld>
            <a:endParaRPr kumimoji="1" lang="ja-JP" altLang="en-US" dirty="0"/>
          </a:p>
        </p:txBody>
      </p:sp>
      <p:sp>
        <p:nvSpPr>
          <p:cNvPr id="4" name="タイトル 3">
            <a:extLst>
              <a:ext uri="{FF2B5EF4-FFF2-40B4-BE49-F238E27FC236}">
                <a16:creationId xmlns:a16="http://schemas.microsoft.com/office/drawing/2014/main" id="{F880B522-93ED-F0B4-9D89-1B440FF6E1F5}"/>
              </a:ext>
            </a:extLst>
          </p:cNvPr>
          <p:cNvSpPr>
            <a:spLocks noGrp="1"/>
          </p:cNvSpPr>
          <p:nvPr>
            <p:ph type="title"/>
          </p:nvPr>
        </p:nvSpPr>
        <p:spPr/>
        <p:txBody>
          <a:bodyPr/>
          <a:lstStyle/>
          <a:p>
            <a:r>
              <a:rPr kumimoji="1" lang="ja-JP" altLang="en-US" dirty="0"/>
              <a:t>はじめに</a:t>
            </a:r>
          </a:p>
        </p:txBody>
      </p:sp>
      <p:sp>
        <p:nvSpPr>
          <p:cNvPr id="5" name="フッター プレースホルダー 4">
            <a:extLst>
              <a:ext uri="{FF2B5EF4-FFF2-40B4-BE49-F238E27FC236}">
                <a16:creationId xmlns:a16="http://schemas.microsoft.com/office/drawing/2014/main" id="{90416978-02D6-6A1F-3FBC-1407671A1484}"/>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6">
            <a:extLst>
              <a:ext uri="{FF2B5EF4-FFF2-40B4-BE49-F238E27FC236}">
                <a16:creationId xmlns:a16="http://schemas.microsoft.com/office/drawing/2014/main" id="{D0D3F8D1-3C37-9FF9-08EF-200CCC2FA0BC}"/>
              </a:ext>
            </a:extLst>
          </p:cNvPr>
          <p:cNvSpPr>
            <a:spLocks noGrp="1"/>
          </p:cNvSpPr>
          <p:nvPr>
            <p:ph type="body" sz="quarter" idx="14"/>
          </p:nvPr>
        </p:nvSpPr>
        <p:spPr/>
        <p:txBody>
          <a:bodyPr lIns="180000" tIns="180000" rIns="180000" bIns="180000" anchor="ctr" anchorCtr="0"/>
          <a:lstStyle/>
          <a:p>
            <a:pPr>
              <a:lnSpc>
                <a:spcPct val="100000"/>
              </a:lnSpc>
            </a:pPr>
            <a:r>
              <a:rPr lang="ja-JP" altLang="en-US" sz="2400" i="0" dirty="0">
                <a:solidFill>
                  <a:schemeClr val="tx1">
                    <a:lumMod val="75000"/>
                    <a:lumOff val="25000"/>
                  </a:schemeClr>
                </a:solidFill>
                <a:effectLst/>
              </a:rPr>
              <a:t>本資料に記載されている</a:t>
            </a:r>
            <a:r>
              <a:rPr lang="ja-JP" altLang="en-US" sz="2400" dirty="0">
                <a:solidFill>
                  <a:schemeClr val="tx1">
                    <a:lumMod val="75000"/>
                    <a:lumOff val="25000"/>
                  </a:schemeClr>
                </a:solidFill>
              </a:rPr>
              <a:t>内容</a:t>
            </a:r>
            <a:r>
              <a:rPr lang="ja-JP" altLang="en-US" sz="2400" i="0" dirty="0">
                <a:solidFill>
                  <a:schemeClr val="tx1">
                    <a:lumMod val="75000"/>
                    <a:lumOff val="25000"/>
                  </a:schemeClr>
                </a:solidFill>
                <a:effectLst/>
              </a:rPr>
              <a:t>は、現在開発予定のものであり、今後の開発過程において機能や仕様が変更される可能性があります</a:t>
            </a:r>
            <a:endParaRPr lang="en-US" altLang="ja-JP" sz="2400" i="0" dirty="0">
              <a:solidFill>
                <a:schemeClr val="tx1">
                  <a:lumMod val="75000"/>
                  <a:lumOff val="25000"/>
                </a:schemeClr>
              </a:solidFill>
              <a:effectLst/>
            </a:endParaRPr>
          </a:p>
          <a:p>
            <a:pPr>
              <a:lnSpc>
                <a:spcPct val="100000"/>
              </a:lnSpc>
            </a:pPr>
            <a:endParaRPr lang="en-US" altLang="ja-JP" sz="2400" dirty="0">
              <a:solidFill>
                <a:schemeClr val="tx1">
                  <a:lumMod val="75000"/>
                  <a:lumOff val="25000"/>
                </a:schemeClr>
              </a:solidFill>
            </a:endParaRPr>
          </a:p>
          <a:p>
            <a:pPr>
              <a:lnSpc>
                <a:spcPct val="100000"/>
              </a:lnSpc>
            </a:pPr>
            <a:r>
              <a:rPr lang="ja-JP" altLang="en-US" sz="2400" i="0" dirty="0">
                <a:solidFill>
                  <a:schemeClr val="tx1">
                    <a:lumMod val="75000"/>
                    <a:lumOff val="25000"/>
                  </a:schemeClr>
                </a:solidFill>
                <a:effectLst/>
              </a:rPr>
              <a:t>新リース会計基準対応（確定版）は、</a:t>
            </a:r>
            <a:r>
              <a:rPr lang="en-US" altLang="ja-JP" sz="2400" dirty="0">
                <a:solidFill>
                  <a:schemeClr val="tx1">
                    <a:lumMod val="75000"/>
                    <a:lumOff val="25000"/>
                  </a:schemeClr>
                </a:solidFill>
              </a:rPr>
              <a:t>2026</a:t>
            </a:r>
            <a:r>
              <a:rPr lang="ja-JP" altLang="en-US" sz="2400" dirty="0">
                <a:solidFill>
                  <a:schemeClr val="tx1">
                    <a:lumMod val="75000"/>
                    <a:lumOff val="25000"/>
                  </a:schemeClr>
                </a:solidFill>
              </a:rPr>
              <a:t>年度の製品説明会にて改めてご説明する予定にしております</a:t>
            </a:r>
            <a:endParaRPr lang="en-US" altLang="ja-JP" sz="2400" dirty="0">
              <a:solidFill>
                <a:schemeClr val="tx1">
                  <a:lumMod val="75000"/>
                  <a:lumOff val="25000"/>
                </a:schemeClr>
              </a:solidFill>
            </a:endParaRPr>
          </a:p>
          <a:p>
            <a:pPr>
              <a:lnSpc>
                <a:spcPct val="100000"/>
              </a:lnSpc>
            </a:pPr>
            <a:endParaRPr lang="en-US" altLang="ja-JP" sz="2400" i="0" dirty="0">
              <a:solidFill>
                <a:schemeClr val="tx1">
                  <a:lumMod val="75000"/>
                  <a:lumOff val="25000"/>
                </a:schemeClr>
              </a:solidFill>
              <a:effectLst/>
            </a:endParaRPr>
          </a:p>
          <a:p>
            <a:pPr>
              <a:lnSpc>
                <a:spcPct val="100000"/>
              </a:lnSpc>
            </a:pPr>
            <a:r>
              <a:rPr lang="ja-JP" altLang="en-US" sz="2400" dirty="0">
                <a:solidFill>
                  <a:schemeClr val="tx1">
                    <a:lumMod val="75000"/>
                    <a:lumOff val="25000"/>
                  </a:schemeClr>
                </a:solidFill>
              </a:rPr>
              <a:t>何卒、ご理解賜りますようお願い申し上げます</a:t>
            </a:r>
            <a:endParaRPr lang="en-US" altLang="ja-JP" sz="2400" dirty="0">
              <a:solidFill>
                <a:schemeClr val="tx1">
                  <a:lumMod val="75000"/>
                  <a:lumOff val="25000"/>
                </a:schemeClr>
              </a:solidFill>
            </a:endParaRPr>
          </a:p>
          <a:p>
            <a:endParaRPr lang="ja-JP" altLang="en-US" dirty="0"/>
          </a:p>
        </p:txBody>
      </p:sp>
    </p:spTree>
    <p:extLst>
      <p:ext uri="{BB962C8B-B14F-4D97-AF65-F5344CB8AC3E}">
        <p14:creationId xmlns:p14="http://schemas.microsoft.com/office/powerpoint/2010/main" val="37026082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©2025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169</a:t>
            </a:fld>
            <a:endParaRPr lang="ja-JP" altLang="en-US" dirty="0"/>
          </a:p>
        </p:txBody>
      </p:sp>
      <p:sp>
        <p:nvSpPr>
          <p:cNvPr id="5" name="テキスト プレースホルダー 2"/>
          <p:cNvSpPr>
            <a:spLocks noGrp="1"/>
          </p:cNvSpPr>
          <p:nvPr>
            <p:ph type="body" sz="quarter" idx="14"/>
          </p:nvPr>
        </p:nvSpPr>
        <p:spPr>
          <a:xfrm>
            <a:off x="3311860" y="663538"/>
            <a:ext cx="5436604" cy="4275460"/>
          </a:xfrm>
        </p:spPr>
        <p:txBody>
          <a:bodyPr/>
          <a:lstStyle/>
          <a:p>
            <a:pPr>
              <a:spcAft>
                <a:spcPts val="400"/>
              </a:spcAft>
            </a:pPr>
            <a:r>
              <a:rPr lang="en-US" altLang="ja-JP" dirty="0" err="1"/>
              <a:t>SuperStream</a:t>
            </a:r>
            <a:r>
              <a:rPr lang="en-US" altLang="ja-JP" dirty="0"/>
              <a:t>-NX </a:t>
            </a:r>
            <a:r>
              <a:rPr lang="ja-JP" altLang="en-US" dirty="0"/>
              <a:t>固定資産管理</a:t>
            </a:r>
            <a:endParaRPr lang="en-US" altLang="ja-JP" dirty="0"/>
          </a:p>
          <a:p>
            <a:pPr>
              <a:spcAft>
                <a:spcPts val="400"/>
              </a:spcAft>
            </a:pPr>
            <a:r>
              <a:rPr lang="en-US" altLang="ja-JP" sz="1600" dirty="0">
                <a:solidFill>
                  <a:schemeClr val="accent1"/>
                </a:solidFill>
              </a:rPr>
              <a:t>01</a:t>
            </a:r>
          </a:p>
          <a:p>
            <a:pPr>
              <a:spcAft>
                <a:spcPts val="400"/>
              </a:spcAft>
            </a:pPr>
            <a:r>
              <a:rPr lang="en-US" altLang="ja-JP" sz="1200" dirty="0"/>
              <a:t>–</a:t>
            </a:r>
            <a:r>
              <a:rPr lang="ja-JP" altLang="en-US" sz="1200" dirty="0"/>
              <a:t> 新リース会計基準対応（予定） </a:t>
            </a:r>
            <a:r>
              <a:rPr lang="en-US" altLang="ja-JP" sz="1200" dirty="0"/>
              <a:t>–</a:t>
            </a:r>
          </a:p>
          <a:p>
            <a:pPr>
              <a:spcAft>
                <a:spcPts val="400"/>
              </a:spcAft>
            </a:pPr>
            <a:r>
              <a:rPr lang="ja-JP" altLang="en-US" sz="1200" dirty="0"/>
              <a:t>　１．製品対応スケジュール</a:t>
            </a:r>
            <a:endParaRPr lang="en-US" altLang="ja-JP" sz="1200" dirty="0"/>
          </a:p>
          <a:p>
            <a:pPr>
              <a:spcAft>
                <a:spcPts val="400"/>
              </a:spcAft>
            </a:pPr>
            <a:r>
              <a:rPr lang="ja-JP" altLang="en-US" sz="1200" dirty="0"/>
              <a:t>　２．適用対象企業</a:t>
            </a:r>
            <a:endParaRPr lang="en-US" altLang="ja-JP" sz="1200" dirty="0"/>
          </a:p>
          <a:p>
            <a:pPr>
              <a:spcAft>
                <a:spcPts val="400"/>
              </a:spcAft>
            </a:pPr>
            <a:r>
              <a:rPr lang="ja-JP" altLang="en-US" sz="1200" dirty="0"/>
              <a:t>　３．借手リース会計処理の全体像</a:t>
            </a:r>
            <a:endParaRPr lang="en-US" altLang="ja-JP" sz="1200" dirty="0"/>
          </a:p>
          <a:p>
            <a:pPr>
              <a:spcAft>
                <a:spcPts val="400"/>
              </a:spcAft>
            </a:pPr>
            <a:r>
              <a:rPr lang="ja-JP" altLang="en-US" sz="1200" dirty="0"/>
              <a:t>　　　１．リースの識別</a:t>
            </a:r>
            <a:endParaRPr lang="en-US" altLang="ja-JP" sz="1200" dirty="0"/>
          </a:p>
          <a:p>
            <a:pPr>
              <a:spcAft>
                <a:spcPts val="400"/>
              </a:spcAft>
            </a:pPr>
            <a:r>
              <a:rPr lang="ja-JP" altLang="en-US" sz="1200" dirty="0"/>
              <a:t>　　　２．リース／サービスの区分</a:t>
            </a:r>
            <a:endParaRPr lang="en-US" altLang="ja-JP" sz="1200" dirty="0"/>
          </a:p>
          <a:p>
            <a:pPr>
              <a:spcAft>
                <a:spcPts val="400"/>
              </a:spcAft>
            </a:pPr>
            <a:r>
              <a:rPr lang="ja-JP" altLang="en-US" sz="1200" dirty="0"/>
              <a:t>　　　３．リース期間の決定</a:t>
            </a:r>
            <a:endParaRPr lang="en-US" altLang="ja-JP" sz="1200" dirty="0"/>
          </a:p>
          <a:p>
            <a:pPr>
              <a:spcAft>
                <a:spcPts val="400"/>
              </a:spcAft>
            </a:pPr>
            <a:r>
              <a:rPr lang="ja-JP" altLang="en-US" sz="1200" dirty="0"/>
              <a:t>　　　４．使用権資産・リース負債の計上</a:t>
            </a:r>
            <a:endParaRPr lang="en-US" altLang="ja-JP" sz="1200" dirty="0"/>
          </a:p>
          <a:p>
            <a:pPr>
              <a:spcAft>
                <a:spcPts val="400"/>
              </a:spcAft>
            </a:pPr>
            <a:r>
              <a:rPr lang="ja-JP" altLang="en-US" sz="1200" dirty="0"/>
              <a:t>　　　５．使用権資産の償却・利息相当額の配分</a:t>
            </a:r>
            <a:endParaRPr lang="en-US" altLang="ja-JP" sz="1200" dirty="0"/>
          </a:p>
          <a:p>
            <a:pPr>
              <a:spcAft>
                <a:spcPts val="400"/>
              </a:spcAft>
            </a:pPr>
            <a:r>
              <a:rPr lang="ja-JP" altLang="en-US" sz="1200" dirty="0"/>
              <a:t>　　　６．リース契約条件の変更</a:t>
            </a:r>
            <a:endParaRPr lang="en-US" altLang="ja-JP" sz="1200" dirty="0"/>
          </a:p>
          <a:p>
            <a:pPr>
              <a:spcAft>
                <a:spcPts val="400"/>
              </a:spcAft>
            </a:pPr>
            <a:r>
              <a:rPr lang="ja-JP" altLang="en-US" sz="1200" dirty="0"/>
              <a:t>　　　７．決算業務</a:t>
            </a:r>
            <a:endParaRPr lang="en-US" altLang="ja-JP" sz="1200" dirty="0"/>
          </a:p>
          <a:p>
            <a:pPr>
              <a:spcAft>
                <a:spcPts val="400"/>
              </a:spcAft>
            </a:pPr>
            <a:r>
              <a:rPr lang="ja-JP" altLang="en-US" sz="1200" dirty="0"/>
              <a:t>　　　８．申告調整</a:t>
            </a:r>
            <a:endParaRPr lang="en-US" altLang="ja-JP" sz="1200" dirty="0"/>
          </a:p>
          <a:p>
            <a:pPr>
              <a:spcAft>
                <a:spcPts val="400"/>
              </a:spcAft>
            </a:pPr>
            <a:r>
              <a:rPr lang="ja-JP" altLang="en-US" sz="1200" dirty="0"/>
              <a:t>　４．その他</a:t>
            </a:r>
            <a:endParaRPr lang="en-US" altLang="ja-JP" sz="1200" dirty="0"/>
          </a:p>
          <a:p>
            <a:pPr>
              <a:spcAft>
                <a:spcPts val="400"/>
              </a:spcAft>
            </a:pPr>
            <a:endParaRPr lang="en-US" altLang="ja-JP" sz="1200" dirty="0"/>
          </a:p>
          <a:p>
            <a:pPr>
              <a:spcAft>
                <a:spcPts val="400"/>
              </a:spcAft>
            </a:pPr>
            <a:r>
              <a:rPr lang="ja-JP" altLang="en-US" sz="1200" dirty="0"/>
              <a:t>　</a:t>
            </a:r>
            <a:endParaRPr lang="en-US" altLang="ja-JP" sz="1200" dirty="0"/>
          </a:p>
          <a:p>
            <a:pPr>
              <a:spcAft>
                <a:spcPts val="400"/>
              </a:spcAft>
            </a:pPr>
            <a:endParaRPr lang="en-US" altLang="ja-JP" sz="1200" dirty="0"/>
          </a:p>
          <a:p>
            <a:pPr>
              <a:spcAft>
                <a:spcPts val="400"/>
              </a:spcAft>
            </a:pPr>
            <a:endParaRPr lang="en-US" altLang="ja-JP" sz="1200" dirty="0"/>
          </a:p>
          <a:p>
            <a:pPr lvl="0"/>
            <a:endParaRPr lang="en-US" altLang="ja-JP" sz="800" dirty="0"/>
          </a:p>
          <a:p>
            <a:endParaRPr lang="en-US" altLang="ja-JP" sz="1200" dirty="0"/>
          </a:p>
          <a:p>
            <a:endParaRPr lang="en-US" altLang="ja-JP" sz="800" dirty="0"/>
          </a:p>
          <a:p>
            <a:pPr lvl="0"/>
            <a:endParaRPr lang="en-US" altLang="ja-JP" sz="1200" b="0" dirty="0"/>
          </a:p>
          <a:p>
            <a:pPr lvl="0"/>
            <a:endParaRPr lang="en-US" altLang="ja-JP" sz="1200" b="0" dirty="0"/>
          </a:p>
          <a:p>
            <a:pPr lvl="0"/>
            <a:endParaRPr lang="en-US" altLang="ja-JP" sz="1200" b="0" dirty="0"/>
          </a:p>
          <a:p>
            <a:pPr lvl="0"/>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
        <p:nvSpPr>
          <p:cNvPr id="3" name="テキスト ボックス 2">
            <a:extLst>
              <a:ext uri="{FF2B5EF4-FFF2-40B4-BE49-F238E27FC236}">
                <a16:creationId xmlns:a16="http://schemas.microsoft.com/office/drawing/2014/main" id="{339676A2-F451-1062-3127-BD6D3E9A17A9}"/>
              </a:ext>
            </a:extLst>
          </p:cNvPr>
          <p:cNvSpPr txBox="1"/>
          <p:nvPr/>
        </p:nvSpPr>
        <p:spPr>
          <a:xfrm>
            <a:off x="3815916" y="4623978"/>
            <a:ext cx="5004556" cy="353943"/>
          </a:xfrm>
          <a:prstGeom prst="rect">
            <a:avLst/>
          </a:prstGeom>
          <a:noFill/>
        </p:spPr>
        <p:txBody>
          <a:bodyPr wrap="square" rtlCol="0">
            <a:spAutoFit/>
          </a:bodyPr>
          <a:lstStyle/>
          <a:p>
            <a:r>
              <a:rPr lang="ja-JP" altLang="en-US" sz="800" b="0" i="0" dirty="0">
                <a:solidFill>
                  <a:srgbClr val="000000"/>
                </a:solidFill>
                <a:effectLst/>
                <a:latin typeface="メイリオ" panose="020B0604030504040204" pitchFamily="50" charset="-128"/>
                <a:ea typeface="メイリオ" panose="020B0604030504040204" pitchFamily="50" charset="-128"/>
              </a:rPr>
              <a:t>文中の「会計基準○○項」「適用指針○○項」は</a:t>
            </a:r>
            <a:r>
              <a:rPr lang="en-US" altLang="ja-JP" sz="800" b="0" i="0" dirty="0">
                <a:solidFill>
                  <a:srgbClr val="000000"/>
                </a:solidFill>
                <a:effectLst/>
                <a:latin typeface="メイリオ" panose="020B0604030504040204" pitchFamily="50" charset="-128"/>
                <a:ea typeface="メイリオ" panose="020B0604030504040204" pitchFamily="50" charset="-128"/>
              </a:rPr>
              <a:t>2024</a:t>
            </a:r>
            <a:r>
              <a:rPr lang="ja-JP" altLang="en-US" sz="800" b="0" i="0" dirty="0">
                <a:solidFill>
                  <a:srgbClr val="000000"/>
                </a:solidFill>
                <a:effectLst/>
                <a:latin typeface="メイリオ" panose="020B0604030504040204" pitchFamily="50" charset="-128"/>
                <a:ea typeface="メイリオ" panose="020B0604030504040204" pitchFamily="50" charset="-128"/>
              </a:rPr>
              <a:t>年</a:t>
            </a:r>
            <a:r>
              <a:rPr lang="en-US" altLang="ja-JP" sz="800" b="0" i="0" dirty="0">
                <a:solidFill>
                  <a:srgbClr val="000000"/>
                </a:solidFill>
                <a:effectLst/>
                <a:latin typeface="メイリオ" panose="020B0604030504040204" pitchFamily="50" charset="-128"/>
                <a:ea typeface="メイリオ" panose="020B0604030504040204" pitchFamily="50" charset="-128"/>
              </a:rPr>
              <a:t>9</a:t>
            </a:r>
            <a:r>
              <a:rPr lang="ja-JP" altLang="en-US" sz="800" b="0" i="0" dirty="0">
                <a:solidFill>
                  <a:srgbClr val="000000"/>
                </a:solidFill>
                <a:effectLst/>
                <a:latin typeface="メイリオ" panose="020B0604030504040204" pitchFamily="50" charset="-128"/>
                <a:ea typeface="メイリオ" panose="020B0604030504040204" pitchFamily="50" charset="-128"/>
              </a:rPr>
              <a:t>月</a:t>
            </a:r>
            <a:r>
              <a:rPr lang="en-US" altLang="ja-JP" sz="800" b="0" i="0" dirty="0">
                <a:solidFill>
                  <a:srgbClr val="000000"/>
                </a:solidFill>
                <a:effectLst/>
                <a:latin typeface="メイリオ" panose="020B0604030504040204" pitchFamily="50" charset="-128"/>
                <a:ea typeface="メイリオ" panose="020B0604030504040204" pitchFamily="50" charset="-128"/>
              </a:rPr>
              <a:t>3</a:t>
            </a:r>
            <a:r>
              <a:rPr lang="ja-JP" altLang="en-US" sz="800" b="0" i="0" dirty="0">
                <a:solidFill>
                  <a:srgbClr val="000000"/>
                </a:solidFill>
                <a:effectLst/>
                <a:latin typeface="メイリオ" panose="020B0604030504040204" pitchFamily="50" charset="-128"/>
                <a:ea typeface="メイリオ" panose="020B0604030504040204" pitchFamily="50" charset="-128"/>
              </a:rPr>
              <a:t>日に、企業会計基準委員会から公表された</a:t>
            </a:r>
          </a:p>
          <a:p>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企業会計基準第</a:t>
            </a:r>
            <a:r>
              <a:rPr lang="en-US" altLang="ja-JP" sz="800" b="0" i="0" dirty="0">
                <a:solidFill>
                  <a:srgbClr val="000000"/>
                </a:solidFill>
                <a:effectLst/>
                <a:latin typeface="メイリオ" panose="020B0604030504040204" pitchFamily="50" charset="-128"/>
                <a:ea typeface="メイリオ" panose="020B0604030504040204" pitchFamily="50" charset="-128"/>
              </a:rPr>
              <a:t>34</a:t>
            </a:r>
            <a:r>
              <a:rPr lang="ja-JP" altLang="en-US" sz="800" b="0" i="0" dirty="0">
                <a:solidFill>
                  <a:srgbClr val="000000"/>
                </a:solidFill>
                <a:effectLst/>
                <a:latin typeface="メイリオ" panose="020B0604030504040204" pitchFamily="50" charset="-128"/>
                <a:ea typeface="メイリオ" panose="020B0604030504040204" pitchFamily="50" charset="-128"/>
              </a:rPr>
              <a:t>号</a:t>
            </a:r>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a:t>
            </a:r>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企業会計基準適用指針第</a:t>
            </a:r>
            <a:r>
              <a:rPr lang="en-US" altLang="ja-JP" sz="800" b="0" i="0" dirty="0">
                <a:solidFill>
                  <a:srgbClr val="000000"/>
                </a:solidFill>
                <a:effectLst/>
                <a:latin typeface="メイリオ" panose="020B0604030504040204" pitchFamily="50" charset="-128"/>
                <a:ea typeface="メイリオ" panose="020B0604030504040204" pitchFamily="50" charset="-128"/>
              </a:rPr>
              <a:t>33</a:t>
            </a:r>
            <a:r>
              <a:rPr lang="ja-JP" altLang="en-US" sz="800" b="0" i="0" dirty="0">
                <a:solidFill>
                  <a:srgbClr val="000000"/>
                </a:solidFill>
                <a:effectLst/>
                <a:latin typeface="メイリオ" panose="020B0604030504040204" pitchFamily="50" charset="-128"/>
                <a:ea typeface="メイリオ" panose="020B0604030504040204" pitchFamily="50" charset="-128"/>
              </a:rPr>
              <a:t>号</a:t>
            </a:r>
            <a:r>
              <a:rPr lang="en-US" altLang="ja-JP" sz="800" b="0" i="0" dirty="0">
                <a:solidFill>
                  <a:srgbClr val="000000"/>
                </a:solidFill>
                <a:effectLst/>
                <a:latin typeface="メイリオ" panose="020B0604030504040204" pitchFamily="50" charset="-128"/>
                <a:ea typeface="メイリオ" panose="020B0604030504040204" pitchFamily="50" charset="-128"/>
              </a:rPr>
              <a:t>』</a:t>
            </a:r>
            <a:r>
              <a:rPr lang="ja-JP" altLang="en-US" sz="800" b="0" i="0" dirty="0">
                <a:solidFill>
                  <a:srgbClr val="000000"/>
                </a:solidFill>
                <a:effectLst/>
                <a:latin typeface="メイリオ" panose="020B0604030504040204" pitchFamily="50" charset="-128"/>
                <a:ea typeface="メイリオ" panose="020B0604030504040204" pitchFamily="50" charset="-128"/>
              </a:rPr>
              <a:t>より抜粋しています</a:t>
            </a:r>
          </a:p>
          <a:p>
            <a:endParaRPr kumimoji="1" lang="ja-JP" altLang="en-US" sz="100" dirty="0"/>
          </a:p>
        </p:txBody>
      </p:sp>
    </p:spTree>
    <p:extLst>
      <p:ext uri="{BB962C8B-B14F-4D97-AF65-F5344CB8AC3E}">
        <p14:creationId xmlns:p14="http://schemas.microsoft.com/office/powerpoint/2010/main" val="116276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D2A4031D-C19F-F556-778D-FE00959B8612}"/>
              </a:ext>
            </a:extLst>
          </p:cNvPr>
          <p:cNvGrpSpPr/>
          <p:nvPr/>
        </p:nvGrpSpPr>
        <p:grpSpPr>
          <a:xfrm>
            <a:off x="683568" y="1235248"/>
            <a:ext cx="7236804" cy="1352206"/>
            <a:chOff x="-1404664" y="1186344"/>
            <a:chExt cx="7015273" cy="1312098"/>
          </a:xfrm>
        </p:grpSpPr>
        <p:pic>
          <p:nvPicPr>
            <p:cNvPr id="9" name="図 8">
              <a:extLst>
                <a:ext uri="{FF2B5EF4-FFF2-40B4-BE49-F238E27FC236}">
                  <a16:creationId xmlns:a16="http://schemas.microsoft.com/office/drawing/2014/main" id="{3FC72C4E-0DB4-DE6B-6DD0-C86B611ED079}"/>
                </a:ext>
              </a:extLst>
            </p:cNvPr>
            <p:cNvPicPr>
              <a:picLocks noChangeAspect="1"/>
            </p:cNvPicPr>
            <p:nvPr/>
          </p:nvPicPr>
          <p:blipFill rotWithShape="1">
            <a:blip r:embed="rId3"/>
            <a:srcRect l="1333" t="44338" b="29240"/>
            <a:stretch/>
          </p:blipFill>
          <p:spPr>
            <a:xfrm>
              <a:off x="-1404664" y="1186344"/>
              <a:ext cx="7015273" cy="1312098"/>
            </a:xfrm>
            <a:prstGeom prst="rect">
              <a:avLst/>
            </a:prstGeom>
            <a:ln w="9525">
              <a:solidFill>
                <a:schemeClr val="tx1"/>
              </a:solidFill>
            </a:ln>
          </p:spPr>
        </p:pic>
        <p:sp>
          <p:nvSpPr>
            <p:cNvPr id="10" name="正方形/長方形 9">
              <a:extLst>
                <a:ext uri="{FF2B5EF4-FFF2-40B4-BE49-F238E27FC236}">
                  <a16:creationId xmlns:a16="http://schemas.microsoft.com/office/drawing/2014/main" id="{141E0809-1A96-7999-760F-5CBEB210ED69}"/>
                </a:ext>
              </a:extLst>
            </p:cNvPr>
            <p:cNvSpPr/>
            <p:nvPr/>
          </p:nvSpPr>
          <p:spPr>
            <a:xfrm>
              <a:off x="4209180" y="1836048"/>
              <a:ext cx="474469" cy="143263"/>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pic>
        <p:nvPicPr>
          <p:cNvPr id="7" name="図 6" descr="グラフィカル ユーザー インターフェイス, アプリケーション, Word&#10;&#10;自動的に生成された説明">
            <a:extLst>
              <a:ext uri="{FF2B5EF4-FFF2-40B4-BE49-F238E27FC236}">
                <a16:creationId xmlns:a16="http://schemas.microsoft.com/office/drawing/2014/main" id="{FA391C99-EAC9-2D9E-5B67-4E1E920EE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49" y="1634948"/>
            <a:ext cx="4843307" cy="316905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17</a:t>
            </a:fld>
            <a:endParaRPr kumimoji="1" lang="ja-JP" altLang="en-US" dirty="0"/>
          </a:p>
        </p:txBody>
      </p:sp>
      <p:sp>
        <p:nvSpPr>
          <p:cNvPr id="4" name="タイトル 3"/>
          <p:cNvSpPr>
            <a:spLocks noGrp="1"/>
          </p:cNvSpPr>
          <p:nvPr>
            <p:ph type="title"/>
          </p:nvPr>
        </p:nvSpPr>
        <p:spPr>
          <a:xfrm>
            <a:off x="358775" y="267494"/>
            <a:ext cx="8246186"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③証憑表示</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4" name="右矢印 23">
            <a:extLst>
              <a:ext uri="{FF2B5EF4-FFF2-40B4-BE49-F238E27FC236}">
                <a16:creationId xmlns:a16="http://schemas.microsoft.com/office/drawing/2014/main" id="{7109B25C-F8D2-90BC-96FC-259D37D99B16}"/>
              </a:ext>
            </a:extLst>
          </p:cNvPr>
          <p:cNvSpPr/>
          <p:nvPr/>
        </p:nvSpPr>
        <p:spPr>
          <a:xfrm rot="8590561">
            <a:off x="5796304" y="2150916"/>
            <a:ext cx="727501"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6" name="テキスト プレースホルダー 7">
            <a:extLst>
              <a:ext uri="{FF2B5EF4-FFF2-40B4-BE49-F238E27FC236}">
                <a16:creationId xmlns:a16="http://schemas.microsoft.com/office/drawing/2014/main" id="{8DAE7331-49F3-5216-057E-ABBCE69B891F}"/>
              </a:ext>
            </a:extLst>
          </p:cNvPr>
          <p:cNvSpPr txBox="1">
            <a:spLocks/>
          </p:cNvSpPr>
          <p:nvPr/>
        </p:nvSpPr>
        <p:spPr>
          <a:xfrm>
            <a:off x="394779" y="864665"/>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証憑表示画面</a:t>
            </a:r>
          </a:p>
        </p:txBody>
      </p:sp>
      <p:sp>
        <p:nvSpPr>
          <p:cNvPr id="11" name="正方形/長方形 10">
            <a:extLst>
              <a:ext uri="{FF2B5EF4-FFF2-40B4-BE49-F238E27FC236}">
                <a16:creationId xmlns:a16="http://schemas.microsoft.com/office/drawing/2014/main" id="{DC2F9AB2-D256-BE20-351E-9109924C4E3D}"/>
              </a:ext>
            </a:extLst>
          </p:cNvPr>
          <p:cNvSpPr/>
          <p:nvPr/>
        </p:nvSpPr>
        <p:spPr>
          <a:xfrm>
            <a:off x="791580" y="1904813"/>
            <a:ext cx="540060" cy="19888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dirty="0">
              <a:solidFill>
                <a:prstClr val="white"/>
              </a:solidFill>
              <a:latin typeface="メイリオ"/>
              <a:ea typeface="メイリオ"/>
            </a:endParaRPr>
          </a:p>
        </p:txBody>
      </p:sp>
      <p:sp>
        <p:nvSpPr>
          <p:cNvPr id="12" name="正方形/長方形 11">
            <a:extLst>
              <a:ext uri="{FF2B5EF4-FFF2-40B4-BE49-F238E27FC236}">
                <a16:creationId xmlns:a16="http://schemas.microsoft.com/office/drawing/2014/main" id="{B040D04A-0414-3DA9-F4AF-B1B9F2640BD4}"/>
              </a:ext>
            </a:extLst>
          </p:cNvPr>
          <p:cNvSpPr/>
          <p:nvPr/>
        </p:nvSpPr>
        <p:spPr>
          <a:xfrm>
            <a:off x="2816957" y="2004256"/>
            <a:ext cx="1863055" cy="9157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線吹き出し 2 (枠付き) 7">
            <a:extLst>
              <a:ext uri="{FF2B5EF4-FFF2-40B4-BE49-F238E27FC236}">
                <a16:creationId xmlns:a16="http://schemas.microsoft.com/office/drawing/2014/main" id="{B989C232-B5EE-E4BC-E24E-A2BA235C00BB}"/>
              </a:ext>
            </a:extLst>
          </p:cNvPr>
          <p:cNvSpPr/>
          <p:nvPr/>
        </p:nvSpPr>
        <p:spPr>
          <a:xfrm>
            <a:off x="5328084" y="2564541"/>
            <a:ext cx="3558289" cy="788941"/>
          </a:xfrm>
          <a:prstGeom prst="borderCallout2">
            <a:avLst>
              <a:gd name="adj1" fmla="val 16287"/>
              <a:gd name="adj2" fmla="val -4626"/>
              <a:gd name="adj3" fmla="val 16506"/>
              <a:gd name="adj4" fmla="val -8608"/>
              <a:gd name="adj5" fmla="val -71453"/>
              <a:gd name="adj6" fmla="val -886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拡張添付の場合、証憑表示画面から</a:t>
            </a:r>
            <a:r>
              <a:rPr lang="en-US" altLang="ja-JP" sz="1200" dirty="0"/>
              <a:t>【</a:t>
            </a:r>
            <a:r>
              <a:rPr lang="ja-JP" altLang="en-US" sz="1200" dirty="0"/>
              <a:t>証憑確認</a:t>
            </a:r>
            <a:r>
              <a:rPr lang="en-US" altLang="ja-JP" sz="1200" dirty="0"/>
              <a:t>】</a:t>
            </a:r>
            <a:r>
              <a:rPr lang="ja-JP" altLang="en-US" sz="1200" dirty="0"/>
              <a:t>ボタンを押下することで、証憑のステータスを「証憑確認済」に変更することが可能です</a:t>
            </a:r>
            <a:endParaRPr kumimoji="1" lang="ja-JP" altLang="en-US" sz="1200" dirty="0"/>
          </a:p>
        </p:txBody>
      </p:sp>
      <p:sp>
        <p:nvSpPr>
          <p:cNvPr id="15" name="正方形/長方形 14">
            <a:extLst>
              <a:ext uri="{FF2B5EF4-FFF2-40B4-BE49-F238E27FC236}">
                <a16:creationId xmlns:a16="http://schemas.microsoft.com/office/drawing/2014/main" id="{D53702F2-E222-7F35-EADC-961CA547AE5B}"/>
              </a:ext>
            </a:extLst>
          </p:cNvPr>
          <p:cNvSpPr/>
          <p:nvPr/>
        </p:nvSpPr>
        <p:spPr>
          <a:xfrm>
            <a:off x="4968228" y="1811834"/>
            <a:ext cx="426742" cy="12889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dirty="0">
              <a:solidFill>
                <a:prstClr val="white"/>
              </a:solidFill>
              <a:latin typeface="メイリオ"/>
              <a:ea typeface="メイリオ"/>
            </a:endParaRPr>
          </a:p>
        </p:txBody>
      </p:sp>
      <p:pic>
        <p:nvPicPr>
          <p:cNvPr id="22" name="図 21" descr="テーブル&#10;&#10;自動的に生成された説明">
            <a:extLst>
              <a:ext uri="{FF2B5EF4-FFF2-40B4-BE49-F238E27FC236}">
                <a16:creationId xmlns:a16="http://schemas.microsoft.com/office/drawing/2014/main" id="{8DB9B246-8C98-8E93-050C-2480917069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568543" y="2654829"/>
            <a:ext cx="3056518" cy="2071896"/>
          </a:xfrm>
          <a:prstGeom prst="rect">
            <a:avLst/>
          </a:prstGeom>
        </p:spPr>
      </p:pic>
    </p:spTree>
    <p:extLst>
      <p:ext uri="{BB962C8B-B14F-4D97-AF65-F5344CB8AC3E}">
        <p14:creationId xmlns:p14="http://schemas.microsoft.com/office/powerpoint/2010/main" val="345469911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9B4090-DE05-00B4-C9AD-68096CB23250}"/>
              </a:ext>
            </a:extLst>
          </p:cNvPr>
          <p:cNvSpPr>
            <a:spLocks noGrp="1"/>
          </p:cNvSpPr>
          <p:nvPr>
            <p:ph type="sldNum" sz="quarter" idx="12"/>
          </p:nvPr>
        </p:nvSpPr>
        <p:spPr/>
        <p:txBody>
          <a:bodyPr/>
          <a:lstStyle/>
          <a:p>
            <a:fld id="{78AE49ED-73EF-499C-8307-28EB0E7CF529}" type="slidenum">
              <a:rPr kumimoji="1" lang="ja-JP" altLang="en-US" smtClean="0"/>
              <a:t>170</a:t>
            </a:fld>
            <a:endParaRPr kumimoji="1" lang="ja-JP" altLang="en-US" dirty="0"/>
          </a:p>
        </p:txBody>
      </p:sp>
      <p:sp>
        <p:nvSpPr>
          <p:cNvPr id="4" name="タイトル 3">
            <a:extLst>
              <a:ext uri="{FF2B5EF4-FFF2-40B4-BE49-F238E27FC236}">
                <a16:creationId xmlns:a16="http://schemas.microsoft.com/office/drawing/2014/main" id="{A0FAF789-1678-CD61-6437-2CD1BF1B00B7}"/>
              </a:ext>
            </a:extLst>
          </p:cNvPr>
          <p:cNvSpPr>
            <a:spLocks noGrp="1"/>
          </p:cNvSpPr>
          <p:nvPr>
            <p:ph type="title"/>
          </p:nvPr>
        </p:nvSpPr>
        <p:spPr/>
        <p:txBody>
          <a:bodyPr/>
          <a:lstStyle/>
          <a:p>
            <a:r>
              <a:rPr kumimoji="1" lang="en-US" altLang="ja-JP" sz="1800" dirty="0" err="1"/>
              <a:t>SuperStream</a:t>
            </a:r>
            <a:r>
              <a:rPr kumimoji="1" lang="en-US" altLang="ja-JP" sz="1800" dirty="0"/>
              <a:t>-NX </a:t>
            </a:r>
            <a:r>
              <a:rPr kumimoji="1" lang="ja-JP" altLang="en-US" sz="1800" dirty="0"/>
              <a:t>固定資産管理 </a:t>
            </a:r>
            <a:r>
              <a:rPr lang="ja-JP" altLang="en-US" sz="1800" dirty="0"/>
              <a:t>新リース会計基準対応（予定）</a:t>
            </a:r>
            <a:br>
              <a:rPr kumimoji="1" lang="en-US" altLang="ja-JP" dirty="0"/>
            </a:br>
            <a:r>
              <a:rPr lang="ja-JP" altLang="en-US" sz="1800" dirty="0"/>
              <a:t>１．</a:t>
            </a:r>
            <a:r>
              <a:rPr kumimoji="1" lang="ja-JP" altLang="en-US" sz="1800" dirty="0"/>
              <a:t>製品対応スケジュール</a:t>
            </a:r>
          </a:p>
        </p:txBody>
      </p:sp>
      <p:sp>
        <p:nvSpPr>
          <p:cNvPr id="5" name="フッター プレースホルダー 4">
            <a:extLst>
              <a:ext uri="{FF2B5EF4-FFF2-40B4-BE49-F238E27FC236}">
                <a16:creationId xmlns:a16="http://schemas.microsoft.com/office/drawing/2014/main" id="{E91BEAE4-6BBC-59AF-2F92-69E35F4D6679}"/>
              </a:ext>
            </a:extLst>
          </p:cNvPr>
          <p:cNvSpPr>
            <a:spLocks noGrp="1"/>
          </p:cNvSpPr>
          <p:nvPr>
            <p:ph type="ftr" sz="quarter" idx="3"/>
          </p:nvPr>
        </p:nvSpPr>
        <p:spPr/>
        <p:txBody>
          <a:bodyPr/>
          <a:lstStyle/>
          <a:p>
            <a:r>
              <a:rPr lang="en-US" altLang="ja-JP"/>
              <a:t>©2025 Canon IT Solutions Inc. All rights reserved.</a:t>
            </a:r>
            <a:endParaRPr lang="ja-JP" altLang="en-US" dirty="0"/>
          </a:p>
        </p:txBody>
      </p:sp>
      <p:cxnSp>
        <p:nvCxnSpPr>
          <p:cNvPr id="6" name="直線矢印コネクタ 5">
            <a:extLst>
              <a:ext uri="{FF2B5EF4-FFF2-40B4-BE49-F238E27FC236}">
                <a16:creationId xmlns:a16="http://schemas.microsoft.com/office/drawing/2014/main" id="{568040AF-4D04-DB97-A9D1-7274D1238A6C}"/>
              </a:ext>
            </a:extLst>
          </p:cNvPr>
          <p:cNvCxnSpPr>
            <a:cxnSpLocks/>
          </p:cNvCxnSpPr>
          <p:nvPr/>
        </p:nvCxnSpPr>
        <p:spPr>
          <a:xfrm>
            <a:off x="467544" y="2787774"/>
            <a:ext cx="831645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7D600ABD-FF4E-BB86-A64D-402DBE17228E}"/>
              </a:ext>
            </a:extLst>
          </p:cNvPr>
          <p:cNvSpPr txBox="1"/>
          <p:nvPr/>
        </p:nvSpPr>
        <p:spPr>
          <a:xfrm>
            <a:off x="474897" y="2348123"/>
            <a:ext cx="900100" cy="230832"/>
          </a:xfrm>
          <a:prstGeom prst="rect">
            <a:avLst/>
          </a:prstGeom>
          <a:noFill/>
        </p:spPr>
        <p:txBody>
          <a:bodyPr wrap="square">
            <a:spAutoFit/>
          </a:bodyPr>
          <a:lstStyle/>
          <a:p>
            <a:pPr algn="ctr"/>
            <a:r>
              <a:rPr lang="ja-JP" altLang="en-US" sz="900" dirty="0"/>
              <a:t>2024/9/13</a:t>
            </a:r>
          </a:p>
        </p:txBody>
      </p:sp>
      <p:cxnSp>
        <p:nvCxnSpPr>
          <p:cNvPr id="8" name="直線コネクタ 7">
            <a:extLst>
              <a:ext uri="{FF2B5EF4-FFF2-40B4-BE49-F238E27FC236}">
                <a16:creationId xmlns:a16="http://schemas.microsoft.com/office/drawing/2014/main" id="{18D24400-8F4B-ED72-FAA0-B935C211D288}"/>
              </a:ext>
            </a:extLst>
          </p:cNvPr>
          <p:cNvCxnSpPr>
            <a:cxnSpLocks/>
          </p:cNvCxnSpPr>
          <p:nvPr/>
        </p:nvCxnSpPr>
        <p:spPr>
          <a:xfrm>
            <a:off x="899592" y="2643758"/>
            <a:ext cx="0" cy="144016"/>
          </a:xfrm>
          <a:prstGeom prst="line">
            <a:avLst/>
          </a:prstGeom>
          <a:ln>
            <a:solidFill>
              <a:schemeClr val="bg1">
                <a:lumMod val="75000"/>
              </a:schemeClr>
            </a:solidFill>
            <a:headEnd type="oval" w="med" len="med"/>
            <a:tailEnd type="oval" w="med" len="med"/>
          </a:ln>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1420EDBC-DA82-F8F7-4F14-E2B0D0641CFC}"/>
              </a:ext>
            </a:extLst>
          </p:cNvPr>
          <p:cNvCxnSpPr>
            <a:cxnSpLocks/>
            <a:stCxn id="12" idx="2"/>
          </p:cNvCxnSpPr>
          <p:nvPr/>
        </p:nvCxnSpPr>
        <p:spPr>
          <a:xfrm>
            <a:off x="2051720" y="2600968"/>
            <a:ext cx="0" cy="2203030"/>
          </a:xfrm>
          <a:prstGeom prst="line">
            <a:avLst/>
          </a:prstGeom>
        </p:spPr>
        <p:style>
          <a:lnRef idx="1">
            <a:schemeClr val="dk1"/>
          </a:lnRef>
          <a:fillRef idx="0">
            <a:schemeClr val="dk1"/>
          </a:fillRef>
          <a:effectRef idx="0">
            <a:schemeClr val="dk1"/>
          </a:effectRef>
          <a:fontRef idx="minor">
            <a:schemeClr val="tx1"/>
          </a:fontRef>
        </p:style>
      </p:cxnSp>
      <p:cxnSp>
        <p:nvCxnSpPr>
          <p:cNvPr id="10" name="直線コネクタ 9">
            <a:extLst>
              <a:ext uri="{FF2B5EF4-FFF2-40B4-BE49-F238E27FC236}">
                <a16:creationId xmlns:a16="http://schemas.microsoft.com/office/drawing/2014/main" id="{2C55490D-B01D-4864-58D4-D69A11C2338D}"/>
              </a:ext>
            </a:extLst>
          </p:cNvPr>
          <p:cNvCxnSpPr>
            <a:cxnSpLocks/>
            <a:stCxn id="14" idx="2"/>
          </p:cNvCxnSpPr>
          <p:nvPr/>
        </p:nvCxnSpPr>
        <p:spPr>
          <a:xfrm>
            <a:off x="6138174" y="2611872"/>
            <a:ext cx="18002" cy="2192126"/>
          </a:xfrm>
          <a:prstGeom prst="line">
            <a:avLst/>
          </a:prstGeom>
        </p:spPr>
        <p:style>
          <a:lnRef idx="1">
            <a:schemeClr val="dk1"/>
          </a:lnRef>
          <a:fillRef idx="0">
            <a:schemeClr val="dk1"/>
          </a:fillRef>
          <a:effectRef idx="0">
            <a:schemeClr val="dk1"/>
          </a:effectRef>
          <a:fontRef idx="minor">
            <a:schemeClr val="tx1"/>
          </a:fontRef>
        </p:style>
      </p:cxnSp>
      <p:cxnSp>
        <p:nvCxnSpPr>
          <p:cNvPr id="11" name="直線コネクタ 10">
            <a:extLst>
              <a:ext uri="{FF2B5EF4-FFF2-40B4-BE49-F238E27FC236}">
                <a16:creationId xmlns:a16="http://schemas.microsoft.com/office/drawing/2014/main" id="{763C5A51-9AA0-6A54-E81C-D7424A5BD7DC}"/>
              </a:ext>
            </a:extLst>
          </p:cNvPr>
          <p:cNvCxnSpPr>
            <a:cxnSpLocks/>
            <a:stCxn id="13" idx="2"/>
          </p:cNvCxnSpPr>
          <p:nvPr/>
        </p:nvCxnSpPr>
        <p:spPr>
          <a:xfrm>
            <a:off x="4067942" y="2615158"/>
            <a:ext cx="2" cy="2188840"/>
          </a:xfrm>
          <a:prstGeom prst="line">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62EFAD79-9CDA-0695-9C74-9AADA5B1FCCB}"/>
              </a:ext>
            </a:extLst>
          </p:cNvPr>
          <p:cNvSpPr txBox="1"/>
          <p:nvPr/>
        </p:nvSpPr>
        <p:spPr>
          <a:xfrm>
            <a:off x="1601670" y="2370136"/>
            <a:ext cx="900100" cy="230832"/>
          </a:xfrm>
          <a:prstGeom prst="rect">
            <a:avLst/>
          </a:prstGeom>
          <a:noFill/>
        </p:spPr>
        <p:txBody>
          <a:bodyPr wrap="square">
            <a:spAutoFit/>
          </a:bodyPr>
          <a:lstStyle/>
          <a:p>
            <a:pPr algn="ctr"/>
            <a:r>
              <a:rPr lang="ja-JP" altLang="en-US" sz="900" dirty="0"/>
              <a:t>202</a:t>
            </a:r>
            <a:r>
              <a:rPr lang="en-US" altLang="ja-JP" sz="900" dirty="0"/>
              <a:t>5</a:t>
            </a:r>
            <a:r>
              <a:rPr lang="ja-JP" altLang="en-US" sz="900" dirty="0"/>
              <a:t>/</a:t>
            </a:r>
            <a:r>
              <a:rPr lang="en-US" altLang="ja-JP" sz="900" dirty="0"/>
              <a:t>4</a:t>
            </a:r>
            <a:r>
              <a:rPr lang="ja-JP" altLang="en-US" sz="900" dirty="0"/>
              <a:t>/1</a:t>
            </a:r>
          </a:p>
        </p:txBody>
      </p:sp>
      <p:sp>
        <p:nvSpPr>
          <p:cNvPr id="13" name="テキスト ボックス 12">
            <a:extLst>
              <a:ext uri="{FF2B5EF4-FFF2-40B4-BE49-F238E27FC236}">
                <a16:creationId xmlns:a16="http://schemas.microsoft.com/office/drawing/2014/main" id="{E8DD4028-FAE4-AE0A-FBE3-FBE7D9AC117E}"/>
              </a:ext>
            </a:extLst>
          </p:cNvPr>
          <p:cNvSpPr txBox="1"/>
          <p:nvPr/>
        </p:nvSpPr>
        <p:spPr>
          <a:xfrm>
            <a:off x="3617892" y="2384326"/>
            <a:ext cx="900100" cy="230832"/>
          </a:xfrm>
          <a:prstGeom prst="rect">
            <a:avLst/>
          </a:prstGeom>
          <a:noFill/>
        </p:spPr>
        <p:txBody>
          <a:bodyPr wrap="square">
            <a:spAutoFit/>
          </a:bodyPr>
          <a:lstStyle/>
          <a:p>
            <a:pPr algn="ctr"/>
            <a:r>
              <a:rPr lang="ja-JP" altLang="en-US" sz="900" dirty="0"/>
              <a:t>202</a:t>
            </a:r>
            <a:r>
              <a:rPr lang="en-US" altLang="ja-JP" sz="900" dirty="0"/>
              <a:t>6</a:t>
            </a:r>
            <a:r>
              <a:rPr lang="ja-JP" altLang="en-US" sz="900" dirty="0"/>
              <a:t>/</a:t>
            </a:r>
            <a:r>
              <a:rPr lang="en-US" altLang="ja-JP" sz="900" dirty="0"/>
              <a:t>4</a:t>
            </a:r>
            <a:r>
              <a:rPr lang="ja-JP" altLang="en-US" sz="900" dirty="0"/>
              <a:t>/1</a:t>
            </a:r>
          </a:p>
        </p:txBody>
      </p:sp>
      <p:sp>
        <p:nvSpPr>
          <p:cNvPr id="14" name="テキスト ボックス 13">
            <a:extLst>
              <a:ext uri="{FF2B5EF4-FFF2-40B4-BE49-F238E27FC236}">
                <a16:creationId xmlns:a16="http://schemas.microsoft.com/office/drawing/2014/main" id="{5E198E38-74DF-AEAD-A7C2-D8032CA172FC}"/>
              </a:ext>
            </a:extLst>
          </p:cNvPr>
          <p:cNvSpPr txBox="1"/>
          <p:nvPr/>
        </p:nvSpPr>
        <p:spPr>
          <a:xfrm>
            <a:off x="5688124" y="2381040"/>
            <a:ext cx="900100" cy="230832"/>
          </a:xfrm>
          <a:prstGeom prst="rect">
            <a:avLst/>
          </a:prstGeom>
          <a:noFill/>
        </p:spPr>
        <p:txBody>
          <a:bodyPr wrap="square">
            <a:spAutoFit/>
          </a:bodyPr>
          <a:lstStyle/>
          <a:p>
            <a:pPr algn="ctr"/>
            <a:r>
              <a:rPr lang="ja-JP" altLang="en-US" sz="900" dirty="0"/>
              <a:t>202</a:t>
            </a:r>
            <a:r>
              <a:rPr lang="en-US" altLang="ja-JP" sz="900" dirty="0"/>
              <a:t>7</a:t>
            </a:r>
            <a:r>
              <a:rPr lang="ja-JP" altLang="en-US" sz="900" dirty="0"/>
              <a:t>/</a:t>
            </a:r>
            <a:r>
              <a:rPr lang="en-US" altLang="ja-JP" sz="900" dirty="0"/>
              <a:t>4</a:t>
            </a:r>
            <a:r>
              <a:rPr lang="ja-JP" altLang="en-US" sz="900" dirty="0"/>
              <a:t>/1</a:t>
            </a:r>
          </a:p>
        </p:txBody>
      </p:sp>
      <p:cxnSp>
        <p:nvCxnSpPr>
          <p:cNvPr id="15" name="直線コネクタ 14">
            <a:extLst>
              <a:ext uri="{FF2B5EF4-FFF2-40B4-BE49-F238E27FC236}">
                <a16:creationId xmlns:a16="http://schemas.microsoft.com/office/drawing/2014/main" id="{7D082B36-276C-49BB-D5A9-C2F2B1A64062}"/>
              </a:ext>
            </a:extLst>
          </p:cNvPr>
          <p:cNvCxnSpPr>
            <a:cxnSpLocks/>
            <a:stCxn id="16" idx="2"/>
          </p:cNvCxnSpPr>
          <p:nvPr/>
        </p:nvCxnSpPr>
        <p:spPr>
          <a:xfrm>
            <a:off x="8064388" y="2606667"/>
            <a:ext cx="0" cy="2197331"/>
          </a:xfrm>
          <a:prstGeom prst="line">
            <a:avLst/>
          </a:prstGeom>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69F33F10-434E-A6A9-A088-5A9BBFB35DC4}"/>
              </a:ext>
            </a:extLst>
          </p:cNvPr>
          <p:cNvSpPr txBox="1"/>
          <p:nvPr/>
        </p:nvSpPr>
        <p:spPr>
          <a:xfrm>
            <a:off x="7614338" y="2375835"/>
            <a:ext cx="900100" cy="230832"/>
          </a:xfrm>
          <a:prstGeom prst="rect">
            <a:avLst/>
          </a:prstGeom>
          <a:noFill/>
        </p:spPr>
        <p:txBody>
          <a:bodyPr wrap="square">
            <a:spAutoFit/>
          </a:bodyPr>
          <a:lstStyle/>
          <a:p>
            <a:pPr algn="ctr"/>
            <a:r>
              <a:rPr lang="ja-JP" altLang="en-US" sz="900" dirty="0"/>
              <a:t>202</a:t>
            </a:r>
            <a:r>
              <a:rPr lang="en-US" altLang="ja-JP" sz="900" dirty="0"/>
              <a:t>8</a:t>
            </a:r>
            <a:r>
              <a:rPr lang="ja-JP" altLang="en-US" sz="900" dirty="0"/>
              <a:t>/</a:t>
            </a:r>
            <a:r>
              <a:rPr lang="en-US" altLang="ja-JP" sz="900" dirty="0"/>
              <a:t>4</a:t>
            </a:r>
            <a:r>
              <a:rPr lang="ja-JP" altLang="en-US" sz="900" dirty="0"/>
              <a:t>/1</a:t>
            </a:r>
          </a:p>
        </p:txBody>
      </p:sp>
      <p:sp>
        <p:nvSpPr>
          <p:cNvPr id="17" name="矢印: 五方向 16">
            <a:extLst>
              <a:ext uri="{FF2B5EF4-FFF2-40B4-BE49-F238E27FC236}">
                <a16:creationId xmlns:a16="http://schemas.microsoft.com/office/drawing/2014/main" id="{C2695046-459D-BDF9-02A5-A3E427AFF815}"/>
              </a:ext>
            </a:extLst>
          </p:cNvPr>
          <p:cNvSpPr/>
          <p:nvPr/>
        </p:nvSpPr>
        <p:spPr>
          <a:xfrm>
            <a:off x="6156176" y="3038643"/>
            <a:ext cx="2609821" cy="505215"/>
          </a:xfrm>
          <a:prstGeom prst="homePlate">
            <a:avLst/>
          </a:prstGeom>
          <a:solidFill>
            <a:schemeClr val="tx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新リース会計基準</a:t>
            </a:r>
          </a:p>
        </p:txBody>
      </p:sp>
      <p:sp>
        <p:nvSpPr>
          <p:cNvPr id="18" name="矢印: 五方向 17">
            <a:extLst>
              <a:ext uri="{FF2B5EF4-FFF2-40B4-BE49-F238E27FC236}">
                <a16:creationId xmlns:a16="http://schemas.microsoft.com/office/drawing/2014/main" id="{333CE1BE-8D05-87F9-C7E4-0C1345603070}"/>
              </a:ext>
            </a:extLst>
          </p:cNvPr>
          <p:cNvSpPr/>
          <p:nvPr/>
        </p:nvSpPr>
        <p:spPr>
          <a:xfrm>
            <a:off x="899592" y="3036000"/>
            <a:ext cx="5184576" cy="505215"/>
          </a:xfrm>
          <a:prstGeom prst="homePlate">
            <a:avLst/>
          </a:prstGeom>
          <a:solidFill>
            <a:schemeClr val="bg1">
              <a:lumMod val="9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chemeClr val="tx1"/>
                </a:solidFill>
              </a:rPr>
              <a:t>旧リース会計基準</a:t>
            </a:r>
            <a:endParaRPr kumimoji="1" lang="ja-JP" altLang="en-US" sz="1200" dirty="0">
              <a:solidFill>
                <a:schemeClr val="tx1"/>
              </a:solidFill>
            </a:endParaRPr>
          </a:p>
        </p:txBody>
      </p:sp>
      <p:sp>
        <p:nvSpPr>
          <p:cNvPr id="19" name="角丸四角形吹き出し 13">
            <a:extLst>
              <a:ext uri="{FF2B5EF4-FFF2-40B4-BE49-F238E27FC236}">
                <a16:creationId xmlns:a16="http://schemas.microsoft.com/office/drawing/2014/main" id="{A989208D-6DD7-0695-5A6A-30AD34250668}"/>
              </a:ext>
            </a:extLst>
          </p:cNvPr>
          <p:cNvSpPr/>
          <p:nvPr/>
        </p:nvSpPr>
        <p:spPr>
          <a:xfrm>
            <a:off x="153191" y="1902503"/>
            <a:ext cx="1458162" cy="313162"/>
          </a:xfrm>
          <a:prstGeom prst="wedgeRoundRectCallout">
            <a:avLst>
              <a:gd name="adj1" fmla="val -1462"/>
              <a:gd name="adj2" fmla="val 72322"/>
              <a:gd name="adj3" fmla="val 16667"/>
            </a:avLst>
          </a:prstGeom>
          <a:solidFill>
            <a:schemeClr val="bg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a:solidFill>
                  <a:schemeClr val="tx1">
                    <a:lumMod val="50000"/>
                    <a:lumOff val="50000"/>
                  </a:schemeClr>
                </a:solidFill>
              </a:rPr>
              <a:t>新リース会計基準公表</a:t>
            </a:r>
          </a:p>
        </p:txBody>
      </p:sp>
      <p:cxnSp>
        <p:nvCxnSpPr>
          <p:cNvPr id="20" name="直線コネクタ 19">
            <a:extLst>
              <a:ext uri="{FF2B5EF4-FFF2-40B4-BE49-F238E27FC236}">
                <a16:creationId xmlns:a16="http://schemas.microsoft.com/office/drawing/2014/main" id="{93DCAAA5-C125-AB33-122B-7E3B8561F231}"/>
              </a:ext>
            </a:extLst>
          </p:cNvPr>
          <p:cNvCxnSpPr>
            <a:cxnSpLocks/>
            <a:stCxn id="21" idx="2"/>
          </p:cNvCxnSpPr>
          <p:nvPr/>
        </p:nvCxnSpPr>
        <p:spPr>
          <a:xfrm>
            <a:off x="4625772" y="1834298"/>
            <a:ext cx="17362" cy="953476"/>
          </a:xfrm>
          <a:prstGeom prst="line">
            <a:avLst/>
          </a:prstGeom>
          <a:ln>
            <a:solidFill>
              <a:srgbClr val="FF0000"/>
            </a:solidFill>
            <a:headEnd type="oval" w="med" len="med"/>
            <a:tailEnd type="oval" w="med" len="med"/>
          </a:ln>
        </p:spPr>
        <p:style>
          <a:lnRef idx="1">
            <a:schemeClr val="accent6"/>
          </a:lnRef>
          <a:fillRef idx="0">
            <a:schemeClr val="accent6"/>
          </a:fillRef>
          <a:effectRef idx="0">
            <a:schemeClr val="accent6"/>
          </a:effectRef>
          <a:fontRef idx="minor">
            <a:schemeClr val="tx1"/>
          </a:fontRef>
        </p:style>
      </p:cxnSp>
      <p:sp>
        <p:nvSpPr>
          <p:cNvPr id="21" name="テキスト ボックス 20">
            <a:extLst>
              <a:ext uri="{FF2B5EF4-FFF2-40B4-BE49-F238E27FC236}">
                <a16:creationId xmlns:a16="http://schemas.microsoft.com/office/drawing/2014/main" id="{4BCF9157-C9B5-3AC6-4E48-2873EEED9480}"/>
              </a:ext>
            </a:extLst>
          </p:cNvPr>
          <p:cNvSpPr txBox="1"/>
          <p:nvPr/>
        </p:nvSpPr>
        <p:spPr>
          <a:xfrm>
            <a:off x="4175722" y="1603466"/>
            <a:ext cx="900100" cy="230832"/>
          </a:xfrm>
          <a:prstGeom prst="rect">
            <a:avLst/>
          </a:prstGeom>
          <a:noFill/>
        </p:spPr>
        <p:txBody>
          <a:bodyPr wrap="square">
            <a:spAutoFit/>
          </a:bodyPr>
          <a:lstStyle/>
          <a:p>
            <a:pPr algn="ctr"/>
            <a:r>
              <a:rPr lang="ja-JP" altLang="en-US" sz="900" dirty="0">
                <a:solidFill>
                  <a:srgbClr val="FF0000"/>
                </a:solidFill>
              </a:rPr>
              <a:t>202</a:t>
            </a:r>
            <a:r>
              <a:rPr lang="en-US" altLang="ja-JP" sz="900" dirty="0">
                <a:solidFill>
                  <a:srgbClr val="FF0000"/>
                </a:solidFill>
              </a:rPr>
              <a:t>6</a:t>
            </a:r>
            <a:r>
              <a:rPr lang="ja-JP" altLang="en-US" sz="900" dirty="0">
                <a:solidFill>
                  <a:srgbClr val="FF0000"/>
                </a:solidFill>
              </a:rPr>
              <a:t>/</a:t>
            </a:r>
            <a:r>
              <a:rPr lang="en-US" altLang="ja-JP" sz="900" dirty="0">
                <a:solidFill>
                  <a:srgbClr val="FF0000"/>
                </a:solidFill>
              </a:rPr>
              <a:t>6/1</a:t>
            </a:r>
            <a:endParaRPr lang="ja-JP" altLang="en-US" sz="900" dirty="0">
              <a:solidFill>
                <a:srgbClr val="FF0000"/>
              </a:solidFill>
            </a:endParaRPr>
          </a:p>
        </p:txBody>
      </p:sp>
      <p:sp>
        <p:nvSpPr>
          <p:cNvPr id="22" name="角丸四角形吹き出し 13">
            <a:extLst>
              <a:ext uri="{FF2B5EF4-FFF2-40B4-BE49-F238E27FC236}">
                <a16:creationId xmlns:a16="http://schemas.microsoft.com/office/drawing/2014/main" id="{0DC092AB-7FBE-0CFE-BEA2-2F3440D52968}"/>
              </a:ext>
            </a:extLst>
          </p:cNvPr>
          <p:cNvSpPr/>
          <p:nvPr/>
        </p:nvSpPr>
        <p:spPr>
          <a:xfrm>
            <a:off x="3941928" y="975214"/>
            <a:ext cx="1746196" cy="520664"/>
          </a:xfrm>
          <a:prstGeom prst="wedgeRoundRectCallout">
            <a:avLst>
              <a:gd name="adj1" fmla="val -12209"/>
              <a:gd name="adj2" fmla="val 68241"/>
              <a:gd name="adj3" fmla="val 16667"/>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err="1">
                <a:solidFill>
                  <a:srgbClr val="FF0000"/>
                </a:solidFill>
              </a:rPr>
              <a:t>SuperStream</a:t>
            </a:r>
            <a:r>
              <a:rPr kumimoji="1" lang="en-US" altLang="ja-JP" sz="900" dirty="0">
                <a:solidFill>
                  <a:srgbClr val="FF0000"/>
                </a:solidFill>
              </a:rPr>
              <a:t>-NXFA</a:t>
            </a:r>
          </a:p>
          <a:p>
            <a:pPr algn="ctr"/>
            <a:r>
              <a:rPr lang="en-US" altLang="ja-JP" sz="900" dirty="0">
                <a:solidFill>
                  <a:srgbClr val="FF0000"/>
                </a:solidFill>
              </a:rPr>
              <a:t>2026-06-01</a:t>
            </a:r>
            <a:r>
              <a:rPr lang="ja-JP" altLang="en-US" sz="900" dirty="0">
                <a:solidFill>
                  <a:srgbClr val="FF0000"/>
                </a:solidFill>
              </a:rPr>
              <a:t>版</a:t>
            </a:r>
            <a:endParaRPr kumimoji="1" lang="en-US" altLang="ja-JP" sz="900" dirty="0">
              <a:solidFill>
                <a:srgbClr val="FF0000"/>
              </a:solidFill>
            </a:endParaRPr>
          </a:p>
          <a:p>
            <a:pPr algn="ctr"/>
            <a:r>
              <a:rPr lang="ja-JP" altLang="en-US" sz="900" dirty="0">
                <a:solidFill>
                  <a:srgbClr val="FF0000"/>
                </a:solidFill>
              </a:rPr>
              <a:t>新リース会計基準対応予定</a:t>
            </a:r>
            <a:endParaRPr kumimoji="1" lang="en-US" altLang="ja-JP" sz="900" dirty="0">
              <a:solidFill>
                <a:srgbClr val="FF0000"/>
              </a:solidFill>
            </a:endParaRPr>
          </a:p>
        </p:txBody>
      </p:sp>
      <p:cxnSp>
        <p:nvCxnSpPr>
          <p:cNvPr id="23" name="直線コネクタ 22">
            <a:extLst>
              <a:ext uri="{FF2B5EF4-FFF2-40B4-BE49-F238E27FC236}">
                <a16:creationId xmlns:a16="http://schemas.microsoft.com/office/drawing/2014/main" id="{45B65A97-0B7C-21CC-8D71-EAD299E5BC4A}"/>
              </a:ext>
            </a:extLst>
          </p:cNvPr>
          <p:cNvCxnSpPr>
            <a:cxnSpLocks/>
            <a:stCxn id="24" idx="2"/>
          </p:cNvCxnSpPr>
          <p:nvPr/>
        </p:nvCxnSpPr>
        <p:spPr>
          <a:xfrm>
            <a:off x="2483764" y="1830474"/>
            <a:ext cx="0" cy="957299"/>
          </a:xfrm>
          <a:prstGeom prst="line">
            <a:avLst/>
          </a:prstGeom>
          <a:ln>
            <a:solidFill>
              <a:schemeClr val="tx1"/>
            </a:solidFill>
            <a:headEnd type="oval" w="med" len="med"/>
            <a:tailEnd type="oval" w="med" len="med"/>
          </a:ln>
        </p:spPr>
        <p:style>
          <a:lnRef idx="1">
            <a:schemeClr val="dk1"/>
          </a:lnRef>
          <a:fillRef idx="0">
            <a:schemeClr val="dk1"/>
          </a:fillRef>
          <a:effectRef idx="0">
            <a:schemeClr val="dk1"/>
          </a:effectRef>
          <a:fontRef idx="minor">
            <a:schemeClr val="tx1"/>
          </a:fontRef>
        </p:style>
      </p:cxnSp>
      <p:sp>
        <p:nvSpPr>
          <p:cNvPr id="24" name="テキスト ボックス 23">
            <a:extLst>
              <a:ext uri="{FF2B5EF4-FFF2-40B4-BE49-F238E27FC236}">
                <a16:creationId xmlns:a16="http://schemas.microsoft.com/office/drawing/2014/main" id="{8293DB13-341E-CD28-C097-4B44DC439DD8}"/>
              </a:ext>
            </a:extLst>
          </p:cNvPr>
          <p:cNvSpPr txBox="1"/>
          <p:nvPr/>
        </p:nvSpPr>
        <p:spPr>
          <a:xfrm>
            <a:off x="2033714" y="1599642"/>
            <a:ext cx="900100" cy="230832"/>
          </a:xfrm>
          <a:prstGeom prst="rect">
            <a:avLst/>
          </a:prstGeom>
          <a:noFill/>
        </p:spPr>
        <p:txBody>
          <a:bodyPr wrap="square">
            <a:spAutoFit/>
          </a:bodyPr>
          <a:lstStyle/>
          <a:p>
            <a:pPr algn="ctr"/>
            <a:r>
              <a:rPr lang="ja-JP" altLang="en-US" sz="900" dirty="0">
                <a:solidFill>
                  <a:schemeClr val="tx1">
                    <a:lumMod val="50000"/>
                    <a:lumOff val="50000"/>
                  </a:schemeClr>
                </a:solidFill>
              </a:rPr>
              <a:t>202</a:t>
            </a:r>
            <a:r>
              <a:rPr lang="en-US" altLang="ja-JP" sz="900" dirty="0">
                <a:solidFill>
                  <a:schemeClr val="tx1">
                    <a:lumMod val="50000"/>
                    <a:lumOff val="50000"/>
                  </a:schemeClr>
                </a:solidFill>
              </a:rPr>
              <a:t>5</a:t>
            </a:r>
            <a:r>
              <a:rPr lang="ja-JP" altLang="en-US" sz="900" dirty="0">
                <a:solidFill>
                  <a:schemeClr val="tx1">
                    <a:lumMod val="50000"/>
                    <a:lumOff val="50000"/>
                  </a:schemeClr>
                </a:solidFill>
              </a:rPr>
              <a:t>/</a:t>
            </a:r>
            <a:r>
              <a:rPr lang="en-US" altLang="ja-JP" sz="900" dirty="0">
                <a:solidFill>
                  <a:schemeClr val="tx1">
                    <a:lumMod val="50000"/>
                    <a:lumOff val="50000"/>
                  </a:schemeClr>
                </a:solidFill>
              </a:rPr>
              <a:t>6/1</a:t>
            </a:r>
            <a:endParaRPr lang="ja-JP" altLang="en-US" sz="900" dirty="0">
              <a:solidFill>
                <a:schemeClr val="tx1">
                  <a:lumMod val="50000"/>
                  <a:lumOff val="50000"/>
                </a:schemeClr>
              </a:solidFill>
            </a:endParaRPr>
          </a:p>
        </p:txBody>
      </p:sp>
      <p:sp>
        <p:nvSpPr>
          <p:cNvPr id="25" name="角丸四角形吹き出し 13">
            <a:extLst>
              <a:ext uri="{FF2B5EF4-FFF2-40B4-BE49-F238E27FC236}">
                <a16:creationId xmlns:a16="http://schemas.microsoft.com/office/drawing/2014/main" id="{FA735568-9CD9-C539-5586-380AD55CC3CB}"/>
              </a:ext>
            </a:extLst>
          </p:cNvPr>
          <p:cNvSpPr/>
          <p:nvPr/>
        </p:nvSpPr>
        <p:spPr>
          <a:xfrm>
            <a:off x="1943708" y="970230"/>
            <a:ext cx="1458162" cy="520664"/>
          </a:xfrm>
          <a:prstGeom prst="wedgeRoundRectCallout">
            <a:avLst>
              <a:gd name="adj1" fmla="val -14409"/>
              <a:gd name="adj2" fmla="val 67873"/>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err="1">
                <a:solidFill>
                  <a:schemeClr val="tx1"/>
                </a:solidFill>
              </a:rPr>
              <a:t>SuperStream</a:t>
            </a:r>
            <a:r>
              <a:rPr kumimoji="1" lang="en-US" altLang="ja-JP" sz="900" dirty="0">
                <a:solidFill>
                  <a:schemeClr val="tx1"/>
                </a:solidFill>
              </a:rPr>
              <a:t>-NXFA 2025-06-01</a:t>
            </a:r>
            <a:r>
              <a:rPr kumimoji="1" lang="ja-JP" altLang="en-US" sz="900" dirty="0">
                <a:solidFill>
                  <a:schemeClr val="tx1"/>
                </a:solidFill>
              </a:rPr>
              <a:t>版</a:t>
            </a:r>
            <a:endParaRPr kumimoji="1" lang="en-US" altLang="ja-JP" sz="900" dirty="0">
              <a:solidFill>
                <a:schemeClr val="tx1"/>
              </a:solidFill>
            </a:endParaRPr>
          </a:p>
          <a:p>
            <a:pPr algn="ctr"/>
            <a:r>
              <a:rPr lang="ja-JP" altLang="en-US" sz="900" dirty="0">
                <a:solidFill>
                  <a:schemeClr val="tx1"/>
                </a:solidFill>
              </a:rPr>
              <a:t>電帳法対応</a:t>
            </a:r>
            <a:endParaRPr kumimoji="1" lang="en-US" altLang="ja-JP" sz="900" dirty="0">
              <a:solidFill>
                <a:schemeClr val="tx1"/>
              </a:solidFill>
            </a:endParaRPr>
          </a:p>
        </p:txBody>
      </p:sp>
      <p:sp>
        <p:nvSpPr>
          <p:cNvPr id="30" name="角丸四角形吹き出し 13">
            <a:extLst>
              <a:ext uri="{FF2B5EF4-FFF2-40B4-BE49-F238E27FC236}">
                <a16:creationId xmlns:a16="http://schemas.microsoft.com/office/drawing/2014/main" id="{EE0367D2-6E71-0016-F943-58FC72EE74B8}"/>
              </a:ext>
            </a:extLst>
          </p:cNvPr>
          <p:cNvSpPr/>
          <p:nvPr/>
        </p:nvSpPr>
        <p:spPr>
          <a:xfrm>
            <a:off x="5720631" y="1726368"/>
            <a:ext cx="1128702" cy="424182"/>
          </a:xfrm>
          <a:prstGeom prst="wedgeRoundRectCallout">
            <a:avLst>
              <a:gd name="adj1" fmla="val -11761"/>
              <a:gd name="adj2" fmla="val 80876"/>
              <a:gd name="adj3" fmla="val 166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適用開始</a:t>
            </a:r>
          </a:p>
        </p:txBody>
      </p:sp>
      <p:sp>
        <p:nvSpPr>
          <p:cNvPr id="31" name="角丸四角形吹き出し 13">
            <a:extLst>
              <a:ext uri="{FF2B5EF4-FFF2-40B4-BE49-F238E27FC236}">
                <a16:creationId xmlns:a16="http://schemas.microsoft.com/office/drawing/2014/main" id="{34AD2899-ABE6-49D2-A0D3-9225E40EF6A6}"/>
              </a:ext>
            </a:extLst>
          </p:cNvPr>
          <p:cNvSpPr/>
          <p:nvPr/>
        </p:nvSpPr>
        <p:spPr>
          <a:xfrm>
            <a:off x="1668393" y="1902482"/>
            <a:ext cx="743367" cy="313162"/>
          </a:xfrm>
          <a:prstGeom prst="wedgeRoundRectCallout">
            <a:avLst>
              <a:gd name="adj1" fmla="val -13047"/>
              <a:gd name="adj2" fmla="val 72322"/>
              <a:gd name="adj3" fmla="val 166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lumMod val="50000"/>
                    <a:lumOff val="50000"/>
                  </a:schemeClr>
                </a:solidFill>
              </a:rPr>
              <a:t>早期適用</a:t>
            </a:r>
            <a:endParaRPr kumimoji="1" lang="ja-JP" altLang="en-US" sz="900" dirty="0">
              <a:solidFill>
                <a:schemeClr val="tx1">
                  <a:lumMod val="50000"/>
                  <a:lumOff val="50000"/>
                </a:schemeClr>
              </a:solidFill>
            </a:endParaRPr>
          </a:p>
        </p:txBody>
      </p:sp>
      <p:sp>
        <p:nvSpPr>
          <p:cNvPr id="32" name="テキスト ボックス 31">
            <a:extLst>
              <a:ext uri="{FF2B5EF4-FFF2-40B4-BE49-F238E27FC236}">
                <a16:creationId xmlns:a16="http://schemas.microsoft.com/office/drawing/2014/main" id="{44622D78-EB51-6175-DC95-E55FC940CD84}"/>
              </a:ext>
            </a:extLst>
          </p:cNvPr>
          <p:cNvSpPr txBox="1"/>
          <p:nvPr/>
        </p:nvSpPr>
        <p:spPr>
          <a:xfrm>
            <a:off x="6882379" y="1765144"/>
            <a:ext cx="2135346" cy="338554"/>
          </a:xfrm>
          <a:prstGeom prst="rect">
            <a:avLst/>
          </a:prstGeom>
          <a:noFill/>
        </p:spPr>
        <p:txBody>
          <a:bodyPr wrap="square">
            <a:spAutoFit/>
          </a:bodyPr>
          <a:lstStyle/>
          <a:p>
            <a:r>
              <a:rPr lang="ja-JP" altLang="en-US" sz="800" dirty="0"/>
              <a:t>2027年4月1日以降開始する</a:t>
            </a:r>
            <a:endParaRPr lang="en-US" altLang="ja-JP" sz="800" dirty="0"/>
          </a:p>
          <a:p>
            <a:r>
              <a:rPr lang="ja-JP" altLang="en-US" sz="800" dirty="0"/>
              <a:t>連結会計年度及び事業年度の期首から適用</a:t>
            </a:r>
          </a:p>
        </p:txBody>
      </p:sp>
    </p:spTree>
    <p:extLst>
      <p:ext uri="{BB962C8B-B14F-4D97-AF65-F5344CB8AC3E}">
        <p14:creationId xmlns:p14="http://schemas.microsoft.com/office/powerpoint/2010/main" val="9898356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BCB7214-3B35-BFBD-86A1-BEA22268AC86}"/>
              </a:ext>
            </a:extLst>
          </p:cNvPr>
          <p:cNvSpPr>
            <a:spLocks noGrp="1"/>
          </p:cNvSpPr>
          <p:nvPr>
            <p:ph type="sldNum" sz="quarter" idx="12"/>
          </p:nvPr>
        </p:nvSpPr>
        <p:spPr/>
        <p:txBody>
          <a:bodyPr/>
          <a:lstStyle/>
          <a:p>
            <a:fld id="{78AE49ED-73EF-499C-8307-28EB0E7CF529}" type="slidenum">
              <a:rPr kumimoji="1" lang="ja-JP" altLang="en-US" smtClean="0"/>
              <a:t>171</a:t>
            </a:fld>
            <a:endParaRPr kumimoji="1" lang="ja-JP" altLang="en-US" dirty="0"/>
          </a:p>
        </p:txBody>
      </p:sp>
      <p:sp>
        <p:nvSpPr>
          <p:cNvPr id="4" name="タイトル 3">
            <a:extLst>
              <a:ext uri="{FF2B5EF4-FFF2-40B4-BE49-F238E27FC236}">
                <a16:creationId xmlns:a16="http://schemas.microsoft.com/office/drawing/2014/main" id="{A2340353-0069-997A-AB75-9D6517DD33B9}"/>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新リース会計基準対応（予定）</a:t>
            </a:r>
            <a:br>
              <a:rPr kumimoji="1" lang="en-US" altLang="ja-JP" sz="22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２</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a:t>
            </a:r>
            <a:r>
              <a:rPr lang="ja-JP" altLang="en-US" sz="1800" dirty="0">
                <a:solidFill>
                  <a:srgbClr val="008CCF"/>
                </a:solidFill>
                <a:latin typeface="メイリオ"/>
                <a:ea typeface="メイリオ"/>
              </a:rPr>
              <a:t>適用対象企業</a:t>
            </a:r>
            <a:endParaRPr kumimoji="1" lang="ja-JP" altLang="en-US" sz="1800" dirty="0"/>
          </a:p>
        </p:txBody>
      </p:sp>
      <p:sp>
        <p:nvSpPr>
          <p:cNvPr id="5" name="フッター プレースホルダー 4">
            <a:extLst>
              <a:ext uri="{FF2B5EF4-FFF2-40B4-BE49-F238E27FC236}">
                <a16:creationId xmlns:a16="http://schemas.microsoft.com/office/drawing/2014/main" id="{8C92C1CD-0BBB-8C31-88CC-A72CE770B79E}"/>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94AFF1A5-744B-E349-2AF0-7862CED19777}"/>
              </a:ext>
            </a:extLst>
          </p:cNvPr>
          <p:cNvSpPr txBox="1">
            <a:spLocks/>
          </p:cNvSpPr>
          <p:nvPr/>
        </p:nvSpPr>
        <p:spPr>
          <a:xfrm>
            <a:off x="358018" y="1131244"/>
            <a:ext cx="8606470" cy="126815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■適用対象企業</a:t>
            </a:r>
            <a:endParaRPr lang="en-US" altLang="ja-JP" sz="1400" b="1"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・上場企業は、新リース会計基準が適用されます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・未上場企業（大会社）も新リース会計基準が適用されます　</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・未上場企業（中小会社）に対しては、新リース会計基準の適用は任意となります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従来通りの会計処理を継続できます</a:t>
            </a: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p:txBody>
      </p:sp>
      <p:graphicFrame>
        <p:nvGraphicFramePr>
          <p:cNvPr id="10" name="表 9">
            <a:extLst>
              <a:ext uri="{FF2B5EF4-FFF2-40B4-BE49-F238E27FC236}">
                <a16:creationId xmlns:a16="http://schemas.microsoft.com/office/drawing/2014/main" id="{E206CB34-42EB-8B9E-7EE4-5D58249C186A}"/>
              </a:ext>
            </a:extLst>
          </p:cNvPr>
          <p:cNvGraphicFramePr>
            <a:graphicFrameLocks noGrp="1"/>
          </p:cNvGraphicFramePr>
          <p:nvPr/>
        </p:nvGraphicFramePr>
        <p:xfrm>
          <a:off x="559314" y="2676914"/>
          <a:ext cx="8049662" cy="1969807"/>
        </p:xfrm>
        <a:graphic>
          <a:graphicData uri="http://schemas.openxmlformats.org/drawingml/2006/table">
            <a:tbl>
              <a:tblPr firstRow="1" bandRow="1">
                <a:tableStyleId>{21E4AEA4-8DFA-4A89-87EB-49C32662AFE0}</a:tableStyleId>
              </a:tblPr>
              <a:tblGrid>
                <a:gridCol w="1676328">
                  <a:extLst>
                    <a:ext uri="{9D8B030D-6E8A-4147-A177-3AD203B41FA5}">
                      <a16:colId xmlns:a16="http://schemas.microsoft.com/office/drawing/2014/main" val="2522734468"/>
                    </a:ext>
                  </a:extLst>
                </a:gridCol>
                <a:gridCol w="6373334">
                  <a:extLst>
                    <a:ext uri="{9D8B030D-6E8A-4147-A177-3AD203B41FA5}">
                      <a16:colId xmlns:a16="http://schemas.microsoft.com/office/drawing/2014/main" val="2364541098"/>
                    </a:ext>
                  </a:extLst>
                </a:gridCol>
              </a:tblGrid>
              <a:tr h="304147">
                <a:tc gridSpan="2">
                  <a:txBody>
                    <a:bodyPr/>
                    <a:lstStyle/>
                    <a:p>
                      <a:pPr algn="ctr"/>
                      <a:r>
                        <a:rPr kumimoji="1" lang="ja-JP" altLang="en-US" sz="1050" dirty="0"/>
                        <a:t>適用対象企業</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sz="9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4721616"/>
                  </a:ext>
                </a:extLst>
              </a:tr>
              <a:tr h="5267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上場企業</a:t>
                      </a:r>
                      <a:endParaRPr lang="en-US" altLang="ja-JP" sz="105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ja-JP" altLang="en-US" sz="1050" dirty="0">
                          <a:solidFill>
                            <a:schemeClr val="tx1">
                              <a:lumMod val="75000"/>
                              <a:lumOff val="25000"/>
                            </a:schemeClr>
                          </a:solidFill>
                        </a:rPr>
                        <a:t>上場企業に含まれる会社とは、金融商品取引法の適用を受ける会社とその子会社・関連会社です</a:t>
                      </a:r>
                      <a:endParaRPr kumimoji="1" lang="ja-JP" altLang="en-US" sz="1050" dirty="0">
                        <a:solidFill>
                          <a:schemeClr val="tx1">
                            <a:lumMod val="75000"/>
                            <a:lumOff val="25000"/>
                          </a:schemeClr>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4969997"/>
                  </a:ext>
                </a:extLst>
              </a:tr>
              <a:tr h="5479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未上場企業（大会社）</a:t>
                      </a:r>
                      <a:endParaRPr lang="en-US" altLang="ja-JP" sz="1050" b="0"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1" lang="ja-JP" altLang="en-US" sz="1050" dirty="0">
                          <a:solidFill>
                            <a:schemeClr val="tx1">
                              <a:lumMod val="75000"/>
                              <a:lumOff val="25000"/>
                            </a:schemeClr>
                          </a:solidFill>
                        </a:rPr>
                        <a:t>資本金５億円以上または負債</a:t>
                      </a:r>
                      <a:r>
                        <a:rPr kumimoji="1" lang="en-US" altLang="ja-JP" sz="1050" dirty="0">
                          <a:solidFill>
                            <a:schemeClr val="tx1">
                              <a:lumMod val="75000"/>
                              <a:lumOff val="25000"/>
                            </a:schemeClr>
                          </a:solidFill>
                        </a:rPr>
                        <a:t>200</a:t>
                      </a:r>
                      <a:r>
                        <a:rPr kumimoji="1" lang="ja-JP" altLang="en-US" sz="1050" dirty="0">
                          <a:solidFill>
                            <a:schemeClr val="tx1">
                              <a:lumMod val="75000"/>
                              <a:lumOff val="25000"/>
                            </a:schemeClr>
                          </a:solidFill>
                        </a:rPr>
                        <a:t>億円以上の企業（大会社）</a:t>
                      </a:r>
                      <a:endParaRPr kumimoji="1" lang="en-US" altLang="ja-JP" sz="1050" dirty="0">
                        <a:solidFill>
                          <a:schemeClr val="tx1">
                            <a:lumMod val="75000"/>
                            <a:lumOff val="25000"/>
                          </a:schemeClr>
                        </a:solidFill>
                      </a:endParaRPr>
                    </a:p>
                    <a:p>
                      <a:r>
                        <a:rPr kumimoji="1" lang="ja-JP" altLang="en-US" sz="1050" dirty="0">
                          <a:solidFill>
                            <a:schemeClr val="tx1">
                              <a:lumMod val="75000"/>
                              <a:lumOff val="25000"/>
                            </a:schemeClr>
                          </a:solidFill>
                        </a:rPr>
                        <a:t>未上場企業でも会計監査人を設置する会社は、新リース会計基準に従って処理をしなければなりません</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151274"/>
                  </a:ext>
                </a:extLst>
              </a:tr>
              <a:tr h="590895">
                <a:tc>
                  <a:txBody>
                    <a:bodyPr/>
                    <a:lstStyle/>
                    <a:p>
                      <a:r>
                        <a:rPr kumimoji="1" lang="ja-JP" altLang="en-US" sz="1050" dirty="0">
                          <a:solidFill>
                            <a:schemeClr val="tx1">
                              <a:lumMod val="75000"/>
                              <a:lumOff val="25000"/>
                            </a:schemeClr>
                          </a:solidFill>
                        </a:rPr>
                        <a:t>未上場企業（中小会社）</a:t>
                      </a:r>
                    </a:p>
                  </a:txBody>
                  <a:tcPr marL="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kumimoji="1" lang="ja-JP" altLang="en-US" sz="1050" dirty="0">
                          <a:solidFill>
                            <a:schemeClr val="tx1">
                              <a:lumMod val="75000"/>
                              <a:lumOff val="25000"/>
                            </a:schemeClr>
                          </a:solidFill>
                        </a:rPr>
                        <a:t>新リース会計基準は任意適用</a:t>
                      </a:r>
                      <a:endParaRPr kumimoji="1" lang="en-US" altLang="ja-JP" sz="1050" dirty="0">
                        <a:solidFill>
                          <a:schemeClr val="tx1">
                            <a:lumMod val="75000"/>
                            <a:lumOff val="25000"/>
                          </a:schemeClr>
                        </a:solidFill>
                      </a:endParaRPr>
                    </a:p>
                    <a:p>
                      <a:r>
                        <a:rPr kumimoji="1" lang="ja-JP" altLang="en-US" sz="1050" dirty="0">
                          <a:solidFill>
                            <a:schemeClr val="tx1">
                              <a:lumMod val="75000"/>
                              <a:lumOff val="25000"/>
                            </a:schemeClr>
                          </a:solidFill>
                        </a:rPr>
                        <a:t>「中小企業の会計に関する指針」または「中小企業の会計に関する基本要領」に基づいてリース取引を計上することになります</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95008165"/>
                  </a:ext>
                </a:extLst>
              </a:tr>
            </a:tbl>
          </a:graphicData>
        </a:graphic>
      </p:graphicFrame>
    </p:spTree>
    <p:extLst>
      <p:ext uri="{BB962C8B-B14F-4D97-AF65-F5344CB8AC3E}">
        <p14:creationId xmlns:p14="http://schemas.microsoft.com/office/powerpoint/2010/main" val="28482442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32E41133-DF0D-B883-A90D-303DF0C0FE36}"/>
              </a:ext>
            </a:extLst>
          </p:cNvPr>
          <p:cNvPicPr>
            <a:picLocks noChangeAspect="1"/>
          </p:cNvPicPr>
          <p:nvPr/>
        </p:nvPicPr>
        <p:blipFill>
          <a:blip r:embed="rId3"/>
          <a:stretch>
            <a:fillRect/>
          </a:stretch>
        </p:blipFill>
        <p:spPr>
          <a:xfrm>
            <a:off x="467544" y="1635646"/>
            <a:ext cx="5629534" cy="3045216"/>
          </a:xfrm>
          <a:prstGeom prst="rect">
            <a:avLst/>
          </a:prstGeom>
          <a:ln>
            <a:solidFill>
              <a:schemeClr val="bg1">
                <a:lumMod val="75000"/>
              </a:schemeClr>
            </a:solidFill>
          </a:ln>
        </p:spPr>
      </p:pic>
      <p:sp>
        <p:nvSpPr>
          <p:cNvPr id="2" name="スライド番号プレースホルダー 1">
            <a:extLst>
              <a:ext uri="{FF2B5EF4-FFF2-40B4-BE49-F238E27FC236}">
                <a16:creationId xmlns:a16="http://schemas.microsoft.com/office/drawing/2014/main" id="{5BCB7214-3B35-BFBD-86A1-BEA22268AC86}"/>
              </a:ext>
            </a:extLst>
          </p:cNvPr>
          <p:cNvSpPr>
            <a:spLocks noGrp="1"/>
          </p:cNvSpPr>
          <p:nvPr>
            <p:ph type="sldNum" sz="quarter" idx="12"/>
          </p:nvPr>
        </p:nvSpPr>
        <p:spPr/>
        <p:txBody>
          <a:bodyPr/>
          <a:lstStyle/>
          <a:p>
            <a:fld id="{78AE49ED-73EF-499C-8307-28EB0E7CF529}" type="slidenum">
              <a:rPr kumimoji="1" lang="ja-JP" altLang="en-US" smtClean="0"/>
              <a:t>172</a:t>
            </a:fld>
            <a:endParaRPr kumimoji="1" lang="ja-JP" altLang="en-US" dirty="0"/>
          </a:p>
        </p:txBody>
      </p:sp>
      <p:sp>
        <p:nvSpPr>
          <p:cNvPr id="3" name="テキスト プレースホルダー 2">
            <a:extLst>
              <a:ext uri="{FF2B5EF4-FFF2-40B4-BE49-F238E27FC236}">
                <a16:creationId xmlns:a16="http://schemas.microsoft.com/office/drawing/2014/main" id="{67031323-6882-1798-6AA3-CBF8A5595A21}"/>
              </a:ext>
            </a:extLst>
          </p:cNvPr>
          <p:cNvSpPr>
            <a:spLocks noGrp="1"/>
          </p:cNvSpPr>
          <p:nvPr>
            <p:ph type="body" sz="quarter" idx="14"/>
          </p:nvPr>
        </p:nvSpPr>
        <p:spPr>
          <a:xfrm>
            <a:off x="5734089" y="698005"/>
            <a:ext cx="3132348" cy="1062736"/>
          </a:xfrm>
        </p:spPr>
        <p:txBody>
          <a:bodyPr/>
          <a:lstStyle/>
          <a:p>
            <a:endParaRPr kumimoji="1" lang="en-US" altLang="ja-JP" dirty="0"/>
          </a:p>
          <a:p>
            <a:endParaRPr kumimoji="1" lang="ja-JP" altLang="en-US" dirty="0"/>
          </a:p>
        </p:txBody>
      </p:sp>
      <p:sp>
        <p:nvSpPr>
          <p:cNvPr id="4" name="タイトル 3">
            <a:extLst>
              <a:ext uri="{FF2B5EF4-FFF2-40B4-BE49-F238E27FC236}">
                <a16:creationId xmlns:a16="http://schemas.microsoft.com/office/drawing/2014/main" id="{A2340353-0069-997A-AB75-9D6517DD33B9}"/>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２</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a:t>
            </a:r>
            <a:r>
              <a:rPr lang="ja-JP" altLang="en-US" sz="1800" dirty="0">
                <a:solidFill>
                  <a:srgbClr val="008CCF"/>
                </a:solidFill>
                <a:latin typeface="メイリオ"/>
                <a:ea typeface="メイリオ"/>
              </a:rPr>
              <a:t>適用対象企業</a:t>
            </a:r>
            <a:endParaRPr kumimoji="1" lang="ja-JP" altLang="en-US" sz="1800" dirty="0"/>
          </a:p>
        </p:txBody>
      </p:sp>
      <p:sp>
        <p:nvSpPr>
          <p:cNvPr id="5" name="フッター プレースホルダー 4">
            <a:extLst>
              <a:ext uri="{FF2B5EF4-FFF2-40B4-BE49-F238E27FC236}">
                <a16:creationId xmlns:a16="http://schemas.microsoft.com/office/drawing/2014/main" id="{8C92C1CD-0BBB-8C31-88CC-A72CE770B79E}"/>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94AFF1A5-744B-E349-2AF0-7862CED19777}"/>
              </a:ext>
            </a:extLst>
          </p:cNvPr>
          <p:cNvSpPr txBox="1">
            <a:spLocks/>
          </p:cNvSpPr>
          <p:nvPr/>
        </p:nvSpPr>
        <p:spPr>
          <a:xfrm>
            <a:off x="358018" y="1131244"/>
            <a:ext cx="5698425" cy="126815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dirty="0">
                <a:solidFill>
                  <a:schemeClr val="tx1">
                    <a:lumMod val="75000"/>
                    <a:lumOff val="25000"/>
                  </a:schemeClr>
                </a:solidFill>
              </a:rPr>
              <a:t>■</a:t>
            </a:r>
            <a:r>
              <a:rPr lang="en-US" altLang="ja-JP" sz="1000" b="1" dirty="0">
                <a:solidFill>
                  <a:schemeClr val="tx1">
                    <a:lumMod val="75000"/>
                    <a:lumOff val="25000"/>
                  </a:schemeClr>
                </a:solidFill>
              </a:rPr>
              <a:t>FA</a:t>
            </a:r>
            <a:r>
              <a:rPr lang="ja-JP" altLang="en-US" sz="1000" b="1" dirty="0">
                <a:solidFill>
                  <a:schemeClr val="tx1">
                    <a:lumMod val="75000"/>
                    <a:lumOff val="25000"/>
                  </a:schemeClr>
                </a:solidFill>
              </a:rPr>
              <a:t>会社方針マスタ</a:t>
            </a:r>
            <a:endParaRPr lang="en-US" altLang="ja-JP" sz="1000" b="1" dirty="0">
              <a:solidFill>
                <a:schemeClr val="tx1">
                  <a:lumMod val="75000"/>
                  <a:lumOff val="25000"/>
                </a:schemeClr>
              </a:solidFill>
            </a:endParaRPr>
          </a:p>
          <a:p>
            <a:pPr>
              <a:lnSpc>
                <a:spcPts val="1900"/>
              </a:lnSpc>
              <a:buClr>
                <a:srgbClr val="F9BE00"/>
              </a:buClr>
            </a:pPr>
            <a:r>
              <a:rPr lang="ja-JP" altLang="en-US" sz="1000" b="1" dirty="0">
                <a:solidFill>
                  <a:schemeClr val="tx1">
                    <a:lumMod val="75000"/>
                    <a:lumOff val="25000"/>
                  </a:schemeClr>
                </a:solidFill>
              </a:rPr>
              <a:t>　</a:t>
            </a:r>
            <a:r>
              <a:rPr lang="ja-JP" altLang="en-US" sz="1000" b="1" u="sng" dirty="0">
                <a:solidFill>
                  <a:schemeClr val="tx1">
                    <a:lumMod val="75000"/>
                    <a:lumOff val="25000"/>
                  </a:schemeClr>
                </a:solidFill>
              </a:rPr>
              <a:t>台帳別会社方針</a:t>
            </a:r>
            <a:r>
              <a:rPr lang="en-US" altLang="ja-JP" sz="1000" b="1" u="sng" dirty="0">
                <a:solidFill>
                  <a:schemeClr val="tx1">
                    <a:lumMod val="75000"/>
                    <a:lumOff val="25000"/>
                  </a:schemeClr>
                </a:solidFill>
              </a:rPr>
              <a:t>_</a:t>
            </a:r>
            <a:r>
              <a:rPr lang="ja-JP" altLang="en-US" sz="1000" b="1" u="sng" dirty="0">
                <a:solidFill>
                  <a:schemeClr val="tx1">
                    <a:lumMod val="75000"/>
                    <a:lumOff val="25000"/>
                  </a:schemeClr>
                </a:solidFill>
              </a:rPr>
              <a:t>リース資産共通</a:t>
            </a:r>
            <a:endParaRPr lang="en-US" altLang="ja-JP" sz="1000" b="1" u="sng" dirty="0">
              <a:solidFill>
                <a:schemeClr val="tx1">
                  <a:lumMod val="75000"/>
                  <a:lumOff val="25000"/>
                </a:schemeClr>
              </a:solidFill>
            </a:endParaRPr>
          </a:p>
          <a:p>
            <a:pPr>
              <a:lnSpc>
                <a:spcPts val="1900"/>
              </a:lnSpc>
              <a:buClr>
                <a:srgbClr val="F9BE00"/>
              </a:buClr>
            </a:pPr>
            <a:endParaRPr lang="en-US" altLang="ja-JP" sz="1050" dirty="0">
              <a:solidFill>
                <a:schemeClr val="tx1">
                  <a:lumMod val="75000"/>
                  <a:lumOff val="25000"/>
                </a:schemeClr>
              </a:solidFill>
            </a:endParaRPr>
          </a:p>
        </p:txBody>
      </p:sp>
      <p:sp>
        <p:nvSpPr>
          <p:cNvPr id="12" name="テキスト プレースホルダー 2">
            <a:extLst>
              <a:ext uri="{FF2B5EF4-FFF2-40B4-BE49-F238E27FC236}">
                <a16:creationId xmlns:a16="http://schemas.microsoft.com/office/drawing/2014/main" id="{B0CA4269-858D-35FC-1D46-F386CE2A1347}"/>
              </a:ext>
            </a:extLst>
          </p:cNvPr>
          <p:cNvSpPr txBox="1">
            <a:spLocks/>
          </p:cNvSpPr>
          <p:nvPr/>
        </p:nvSpPr>
        <p:spPr>
          <a:xfrm>
            <a:off x="6189519" y="1638517"/>
            <a:ext cx="2676918" cy="26615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schemeClr val="tx1">
                    <a:lumMod val="75000"/>
                    <a:lumOff val="25000"/>
                  </a:schemeClr>
                </a:solidFill>
              </a:rPr>
              <a:t>■</a:t>
            </a:r>
            <a:r>
              <a:rPr lang="en-US" altLang="ja-JP" dirty="0">
                <a:solidFill>
                  <a:schemeClr val="tx1">
                    <a:lumMod val="75000"/>
                    <a:lumOff val="25000"/>
                  </a:schemeClr>
                </a:solidFill>
              </a:rPr>
              <a:t>FA</a:t>
            </a:r>
            <a:r>
              <a:rPr lang="ja-JP" altLang="en-US" dirty="0">
                <a:solidFill>
                  <a:schemeClr val="tx1">
                    <a:lumMod val="75000"/>
                    <a:lumOff val="25000"/>
                  </a:schemeClr>
                </a:solidFill>
              </a:rPr>
              <a:t>会社方針マスタの台帳別会社方針</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に新リース会計基準の「適用開始</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日」の項目を追加する予定です</a:t>
            </a: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■新リース会計基準を適用する場合は、</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適用開始日を入力します。</a:t>
            </a:r>
            <a:r>
              <a:rPr lang="ja-JP" altLang="en-US" b="1" dirty="0">
                <a:solidFill>
                  <a:schemeClr val="accent3"/>
                </a:solidFill>
              </a:rPr>
              <a:t>適用しな</a:t>
            </a:r>
            <a:endParaRPr lang="en-US" altLang="ja-JP" b="1" dirty="0">
              <a:solidFill>
                <a:schemeClr val="accent3"/>
              </a:solidFill>
            </a:endParaRPr>
          </a:p>
          <a:p>
            <a:pPr>
              <a:lnSpc>
                <a:spcPts val="1900"/>
              </a:lnSpc>
              <a:buClr>
                <a:srgbClr val="F9BE00"/>
              </a:buClr>
            </a:pPr>
            <a:r>
              <a:rPr lang="ja-JP" altLang="en-US" b="1" dirty="0">
                <a:solidFill>
                  <a:schemeClr val="accent3"/>
                </a:solidFill>
              </a:rPr>
              <a:t>　い場合は、適用開始日は入力せずそ</a:t>
            </a:r>
            <a:endParaRPr lang="en-US" altLang="ja-JP" b="1" dirty="0">
              <a:solidFill>
                <a:schemeClr val="accent3"/>
              </a:solidFill>
            </a:endParaRPr>
          </a:p>
          <a:p>
            <a:pPr>
              <a:lnSpc>
                <a:spcPts val="1900"/>
              </a:lnSpc>
              <a:buClr>
                <a:srgbClr val="F9BE00"/>
              </a:buClr>
            </a:pPr>
            <a:r>
              <a:rPr lang="ja-JP" altLang="en-US" b="1" dirty="0">
                <a:solidFill>
                  <a:schemeClr val="accent3"/>
                </a:solidFill>
              </a:rPr>
              <a:t>　のままご利用いただけます</a:t>
            </a:r>
            <a:endParaRPr lang="en-US" altLang="ja-JP" b="1" dirty="0">
              <a:solidFill>
                <a:schemeClr val="accent3"/>
              </a:solidFill>
            </a:endParaRPr>
          </a:p>
        </p:txBody>
      </p:sp>
      <p:sp>
        <p:nvSpPr>
          <p:cNvPr id="13" name="正方形/長方形 12">
            <a:extLst>
              <a:ext uri="{FF2B5EF4-FFF2-40B4-BE49-F238E27FC236}">
                <a16:creationId xmlns:a16="http://schemas.microsoft.com/office/drawing/2014/main" id="{45B0BD72-78B2-3EC6-D256-2F5C68321391}"/>
              </a:ext>
            </a:extLst>
          </p:cNvPr>
          <p:cNvSpPr/>
          <p:nvPr/>
        </p:nvSpPr>
        <p:spPr>
          <a:xfrm>
            <a:off x="2339751" y="3687874"/>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6" name="正方形/長方形 5">
            <a:extLst>
              <a:ext uri="{FF2B5EF4-FFF2-40B4-BE49-F238E27FC236}">
                <a16:creationId xmlns:a16="http://schemas.microsoft.com/office/drawing/2014/main" id="{C4854AD1-4F27-1384-0370-46F8E988B7AD}"/>
              </a:ext>
            </a:extLst>
          </p:cNvPr>
          <p:cNvSpPr/>
          <p:nvPr/>
        </p:nvSpPr>
        <p:spPr>
          <a:xfrm>
            <a:off x="683568" y="1635646"/>
            <a:ext cx="936104" cy="11820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37496006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C7D3266-D55D-CE6B-9AB3-A4741D0D8F61}"/>
              </a:ext>
            </a:extLst>
          </p:cNvPr>
          <p:cNvPicPr>
            <a:picLocks noChangeAspect="1"/>
          </p:cNvPicPr>
          <p:nvPr/>
        </p:nvPicPr>
        <p:blipFill>
          <a:blip r:embed="rId3"/>
          <a:stretch>
            <a:fillRect/>
          </a:stretch>
        </p:blipFill>
        <p:spPr>
          <a:xfrm>
            <a:off x="508" y="159482"/>
            <a:ext cx="9144000" cy="4982260"/>
          </a:xfrm>
          <a:prstGeom prst="rect">
            <a:avLst/>
          </a:prstGeom>
        </p:spPr>
      </p:pic>
      <p:sp>
        <p:nvSpPr>
          <p:cNvPr id="2" name="スライド番号プレースホルダー 1">
            <a:extLst>
              <a:ext uri="{FF2B5EF4-FFF2-40B4-BE49-F238E27FC236}">
                <a16:creationId xmlns:a16="http://schemas.microsoft.com/office/drawing/2014/main" id="{66C8E60E-7641-94F4-378A-38408E23C848}"/>
              </a:ext>
            </a:extLst>
          </p:cNvPr>
          <p:cNvSpPr>
            <a:spLocks noGrp="1"/>
          </p:cNvSpPr>
          <p:nvPr>
            <p:ph type="sldNum" sz="quarter" idx="12"/>
          </p:nvPr>
        </p:nvSpPr>
        <p:spPr/>
        <p:txBody>
          <a:bodyPr/>
          <a:lstStyle/>
          <a:p>
            <a:fld id="{78AE49ED-73EF-499C-8307-28EB0E7CF529}" type="slidenum">
              <a:rPr kumimoji="1" lang="ja-JP" altLang="en-US" smtClean="0"/>
              <a:t>173</a:t>
            </a:fld>
            <a:endParaRPr kumimoji="1" lang="ja-JP" altLang="en-US" dirty="0"/>
          </a:p>
        </p:txBody>
      </p:sp>
      <p:sp>
        <p:nvSpPr>
          <p:cNvPr id="4" name="タイトル 3">
            <a:extLst>
              <a:ext uri="{FF2B5EF4-FFF2-40B4-BE49-F238E27FC236}">
                <a16:creationId xmlns:a16="http://schemas.microsoft.com/office/drawing/2014/main" id="{B8F109A9-3ABB-75A3-5D71-D2AB0587F01C}"/>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．借手リース会計処理の全体像</a:t>
            </a:r>
            <a:endParaRPr kumimoji="1" lang="ja-JP" altLang="en-US" sz="1800" dirty="0"/>
          </a:p>
        </p:txBody>
      </p:sp>
      <p:sp>
        <p:nvSpPr>
          <p:cNvPr id="5" name="フッター プレースホルダー 4">
            <a:extLst>
              <a:ext uri="{FF2B5EF4-FFF2-40B4-BE49-F238E27FC236}">
                <a16:creationId xmlns:a16="http://schemas.microsoft.com/office/drawing/2014/main" id="{106E902E-8F7B-1FF6-938F-381987A0BA97}"/>
              </a:ext>
            </a:extLst>
          </p:cNvPr>
          <p:cNvSpPr>
            <a:spLocks noGrp="1"/>
          </p:cNvSpPr>
          <p:nvPr>
            <p:ph type="ftr" sz="quarter" idx="3"/>
          </p:nvPr>
        </p:nvSpPr>
        <p:spPr/>
        <p:txBody>
          <a:bodyPr/>
          <a:lstStyle/>
          <a:p>
            <a:r>
              <a:rPr lang="en-US" altLang="ja-JP"/>
              <a:t>©2025 Canon IT Solutions Inc. All rights reserved.</a:t>
            </a:r>
            <a:endParaRPr lang="ja-JP" altLang="en-US" dirty="0"/>
          </a:p>
        </p:txBody>
      </p:sp>
      <p:grpSp>
        <p:nvGrpSpPr>
          <p:cNvPr id="27" name="グループ化 26">
            <a:extLst>
              <a:ext uri="{FF2B5EF4-FFF2-40B4-BE49-F238E27FC236}">
                <a16:creationId xmlns:a16="http://schemas.microsoft.com/office/drawing/2014/main" id="{3BA3C70E-9E0E-3CB8-78F1-B8A8269CC919}"/>
              </a:ext>
            </a:extLst>
          </p:cNvPr>
          <p:cNvGrpSpPr/>
          <p:nvPr/>
        </p:nvGrpSpPr>
        <p:grpSpPr>
          <a:xfrm>
            <a:off x="1163360" y="1203639"/>
            <a:ext cx="1404000" cy="1584000"/>
            <a:chOff x="827584" y="1296387"/>
            <a:chExt cx="1404000" cy="1584000"/>
          </a:xfrm>
        </p:grpSpPr>
        <p:sp>
          <p:nvSpPr>
            <p:cNvPr id="19" name="正方形/長方形 18">
              <a:extLst>
                <a:ext uri="{FF2B5EF4-FFF2-40B4-BE49-F238E27FC236}">
                  <a16:creationId xmlns:a16="http://schemas.microsoft.com/office/drawing/2014/main" id="{4EC37D95-D45C-D67D-4C7C-5C487CA584F0}"/>
                </a:ext>
              </a:extLst>
            </p:cNvPr>
            <p:cNvSpPr/>
            <p:nvPr/>
          </p:nvSpPr>
          <p:spPr>
            <a:xfrm>
              <a:off x="827584" y="1296387"/>
              <a:ext cx="1404000" cy="1584000"/>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21" name="直線コネクタ 20">
              <a:extLst>
                <a:ext uri="{FF2B5EF4-FFF2-40B4-BE49-F238E27FC236}">
                  <a16:creationId xmlns:a16="http://schemas.microsoft.com/office/drawing/2014/main" id="{EDDAF4BB-2B0A-6B5A-4BAE-35A5D4EC8221}"/>
                </a:ext>
              </a:extLst>
            </p:cNvPr>
            <p:cNvCxnSpPr>
              <a:cxnSpLocks/>
              <a:stCxn id="19" idx="0"/>
              <a:endCxn id="19" idx="2"/>
            </p:cNvCxnSpPr>
            <p:nvPr/>
          </p:nvCxnSpPr>
          <p:spPr>
            <a:xfrm>
              <a:off x="1529584" y="1296387"/>
              <a:ext cx="0" cy="15840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BF176169-3A2C-618E-5418-79BD22042D5A}"/>
                </a:ext>
              </a:extLst>
            </p:cNvPr>
            <p:cNvCxnSpPr>
              <a:cxnSpLocks/>
              <a:stCxn id="19" idx="1"/>
            </p:cNvCxnSpPr>
            <p:nvPr/>
          </p:nvCxnSpPr>
          <p:spPr>
            <a:xfrm>
              <a:off x="827584" y="2088387"/>
              <a:ext cx="140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EB51E00E-826C-D35E-86C4-AF1A3B024AA7}"/>
                </a:ext>
              </a:extLst>
            </p:cNvPr>
            <p:cNvSpPr/>
            <p:nvPr/>
          </p:nvSpPr>
          <p:spPr>
            <a:xfrm>
              <a:off x="898715" y="1371323"/>
              <a:ext cx="1260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200" dirty="0">
                <a:solidFill>
                  <a:schemeClr val="bg1"/>
                </a:solidFill>
              </a:endParaRPr>
            </a:p>
            <a:p>
              <a:pPr algn="ctr"/>
              <a:endParaRPr lang="en-US" altLang="ja-JP" sz="1200" dirty="0">
                <a:solidFill>
                  <a:schemeClr val="bg1"/>
                </a:solidFill>
              </a:endParaRPr>
            </a:p>
            <a:p>
              <a:pPr algn="ctr"/>
              <a:endParaRPr lang="en-US" altLang="ja-JP" sz="1200" dirty="0">
                <a:solidFill>
                  <a:schemeClr val="bg1"/>
                </a:solidFill>
              </a:endParaRPr>
            </a:p>
            <a:p>
              <a:pPr algn="ctr"/>
              <a:endParaRPr lang="en-US" altLang="ja-JP" sz="1200" dirty="0">
                <a:solidFill>
                  <a:schemeClr val="bg1"/>
                </a:solidFill>
              </a:endParaRPr>
            </a:p>
            <a:p>
              <a:pPr algn="ctr"/>
              <a:r>
                <a:rPr lang="ja-JP" altLang="en-US" sz="1200" dirty="0">
                  <a:solidFill>
                    <a:schemeClr val="bg1"/>
                  </a:solidFill>
                </a:rPr>
                <a:t>リースの識別</a:t>
              </a:r>
              <a:endParaRPr kumimoji="1" lang="ja-JP" altLang="en-US" sz="1200" dirty="0">
                <a:solidFill>
                  <a:schemeClr val="bg1"/>
                </a:solidFill>
              </a:endParaRPr>
            </a:p>
          </p:txBody>
        </p:sp>
      </p:grpSp>
      <p:grpSp>
        <p:nvGrpSpPr>
          <p:cNvPr id="30" name="グループ化 29">
            <a:extLst>
              <a:ext uri="{FF2B5EF4-FFF2-40B4-BE49-F238E27FC236}">
                <a16:creationId xmlns:a16="http://schemas.microsoft.com/office/drawing/2014/main" id="{B684B07A-2E8B-ED12-E490-86F1083640DD}"/>
              </a:ext>
            </a:extLst>
          </p:cNvPr>
          <p:cNvGrpSpPr/>
          <p:nvPr/>
        </p:nvGrpSpPr>
        <p:grpSpPr>
          <a:xfrm>
            <a:off x="1170287" y="1290871"/>
            <a:ext cx="504000" cy="375406"/>
            <a:chOff x="1151620" y="2247714"/>
            <a:chExt cx="576064" cy="450537"/>
          </a:xfrm>
        </p:grpSpPr>
        <p:sp>
          <p:nvSpPr>
            <p:cNvPr id="28" name="楕円 27">
              <a:extLst>
                <a:ext uri="{FF2B5EF4-FFF2-40B4-BE49-F238E27FC236}">
                  <a16:creationId xmlns:a16="http://schemas.microsoft.com/office/drawing/2014/main" id="{C790BBB9-FB75-3972-C8F9-DC49EA963940}"/>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29" name="テキスト ボックス 28">
              <a:extLst>
                <a:ext uri="{FF2B5EF4-FFF2-40B4-BE49-F238E27FC236}">
                  <a16:creationId xmlns:a16="http://schemas.microsoft.com/office/drawing/2014/main" id="{D12D6182-0321-CB1E-51BC-64CB2DDBC8CD}"/>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1</a:t>
              </a:r>
              <a:endParaRPr kumimoji="1" lang="ja-JP" altLang="en-US" sz="1600" dirty="0">
                <a:solidFill>
                  <a:schemeClr val="bg1"/>
                </a:solidFill>
              </a:endParaRPr>
            </a:p>
          </p:txBody>
        </p:sp>
      </p:grpSp>
      <p:grpSp>
        <p:nvGrpSpPr>
          <p:cNvPr id="40" name="グループ化 39">
            <a:extLst>
              <a:ext uri="{FF2B5EF4-FFF2-40B4-BE49-F238E27FC236}">
                <a16:creationId xmlns:a16="http://schemas.microsoft.com/office/drawing/2014/main" id="{6C3ED8EA-4DA1-4DFC-5771-D4ACE8DF8230}"/>
              </a:ext>
            </a:extLst>
          </p:cNvPr>
          <p:cNvGrpSpPr/>
          <p:nvPr/>
        </p:nvGrpSpPr>
        <p:grpSpPr>
          <a:xfrm>
            <a:off x="2909632" y="1203598"/>
            <a:ext cx="1404000" cy="1584000"/>
            <a:chOff x="827584" y="1296387"/>
            <a:chExt cx="1404000" cy="1584000"/>
          </a:xfrm>
        </p:grpSpPr>
        <p:sp>
          <p:nvSpPr>
            <p:cNvPr id="42" name="正方形/長方形 41">
              <a:extLst>
                <a:ext uri="{FF2B5EF4-FFF2-40B4-BE49-F238E27FC236}">
                  <a16:creationId xmlns:a16="http://schemas.microsoft.com/office/drawing/2014/main" id="{B38858A1-6589-7514-453B-EAD0717BA4EC}"/>
                </a:ext>
              </a:extLst>
            </p:cNvPr>
            <p:cNvSpPr/>
            <p:nvPr/>
          </p:nvSpPr>
          <p:spPr>
            <a:xfrm>
              <a:off x="827584" y="1296387"/>
              <a:ext cx="1404000" cy="1584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43" name="直線コネクタ 42">
              <a:extLst>
                <a:ext uri="{FF2B5EF4-FFF2-40B4-BE49-F238E27FC236}">
                  <a16:creationId xmlns:a16="http://schemas.microsoft.com/office/drawing/2014/main" id="{829C35B5-433B-96A9-106F-2A81486F5AFD}"/>
                </a:ext>
              </a:extLst>
            </p:cNvPr>
            <p:cNvCxnSpPr>
              <a:cxnSpLocks/>
              <a:stCxn id="42" idx="0"/>
              <a:endCxn id="42" idx="2"/>
            </p:cNvCxnSpPr>
            <p:nvPr/>
          </p:nvCxnSpPr>
          <p:spPr>
            <a:xfrm>
              <a:off x="1529584" y="1296387"/>
              <a:ext cx="0" cy="1584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589C159-4515-5661-08E7-08BE37A2DC72}"/>
                </a:ext>
              </a:extLst>
            </p:cNvPr>
            <p:cNvCxnSpPr>
              <a:cxnSpLocks/>
              <a:stCxn id="42" idx="1"/>
            </p:cNvCxnSpPr>
            <p:nvPr/>
          </p:nvCxnSpPr>
          <p:spPr>
            <a:xfrm>
              <a:off x="827584" y="2088387"/>
              <a:ext cx="140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B32317A6-5CF8-0780-772B-2A5A1A407326}"/>
                </a:ext>
              </a:extLst>
            </p:cNvPr>
            <p:cNvSpPr/>
            <p:nvPr/>
          </p:nvSpPr>
          <p:spPr>
            <a:xfrm>
              <a:off x="898715" y="1371323"/>
              <a:ext cx="1260000" cy="144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lang="en-US" altLang="ja-JP" sz="1200" dirty="0">
                <a:solidFill>
                  <a:schemeClr val="bg1"/>
                </a:solidFill>
              </a:endParaRPr>
            </a:p>
            <a:p>
              <a:pPr algn="ctr"/>
              <a:endParaRPr kumimoji="1" lang="en-US" altLang="ja-JP" sz="1200" dirty="0">
                <a:solidFill>
                  <a:schemeClr val="bg1"/>
                </a:solidFill>
              </a:endParaRPr>
            </a:p>
            <a:p>
              <a:pPr algn="ctr"/>
              <a:r>
                <a:rPr kumimoji="1" lang="ja-JP" altLang="en-US" sz="1200" dirty="0">
                  <a:solidFill>
                    <a:schemeClr val="bg1"/>
                  </a:solidFill>
                </a:rPr>
                <a:t>リース・</a:t>
              </a:r>
              <a:endParaRPr lang="en-US" altLang="ja-JP" sz="1200" dirty="0">
                <a:solidFill>
                  <a:schemeClr val="bg1"/>
                </a:solidFill>
              </a:endParaRPr>
            </a:p>
            <a:p>
              <a:pPr algn="ctr"/>
              <a:r>
                <a:rPr kumimoji="1" lang="ja-JP" altLang="en-US" sz="1200" dirty="0">
                  <a:solidFill>
                    <a:schemeClr val="bg1"/>
                  </a:solidFill>
                </a:rPr>
                <a:t>サービスの区分</a:t>
              </a:r>
            </a:p>
          </p:txBody>
        </p:sp>
      </p:grpSp>
      <p:grpSp>
        <p:nvGrpSpPr>
          <p:cNvPr id="45" name="グループ化 44">
            <a:extLst>
              <a:ext uri="{FF2B5EF4-FFF2-40B4-BE49-F238E27FC236}">
                <a16:creationId xmlns:a16="http://schemas.microsoft.com/office/drawing/2014/main" id="{BBD5EC0E-B5BB-D5FA-967D-95459E723F56}"/>
              </a:ext>
            </a:extLst>
          </p:cNvPr>
          <p:cNvGrpSpPr/>
          <p:nvPr/>
        </p:nvGrpSpPr>
        <p:grpSpPr>
          <a:xfrm>
            <a:off x="2916559" y="1281310"/>
            <a:ext cx="504000" cy="375406"/>
            <a:chOff x="1151620" y="2247714"/>
            <a:chExt cx="576064" cy="450537"/>
          </a:xfrm>
        </p:grpSpPr>
        <p:sp>
          <p:nvSpPr>
            <p:cNvPr id="46" name="楕円 45">
              <a:extLst>
                <a:ext uri="{FF2B5EF4-FFF2-40B4-BE49-F238E27FC236}">
                  <a16:creationId xmlns:a16="http://schemas.microsoft.com/office/drawing/2014/main" id="{DE9BBC9F-14A7-1A8A-F5FA-E0440B35ED25}"/>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47" name="テキスト ボックス 46">
              <a:extLst>
                <a:ext uri="{FF2B5EF4-FFF2-40B4-BE49-F238E27FC236}">
                  <a16:creationId xmlns:a16="http://schemas.microsoft.com/office/drawing/2014/main" id="{494F78AA-A274-8E6C-E11D-AA90C9383C41}"/>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2</a:t>
              </a:r>
              <a:endParaRPr kumimoji="1" lang="ja-JP" altLang="en-US" sz="1600" dirty="0">
                <a:solidFill>
                  <a:schemeClr val="bg1"/>
                </a:solidFill>
              </a:endParaRPr>
            </a:p>
          </p:txBody>
        </p:sp>
      </p:grpSp>
      <p:grpSp>
        <p:nvGrpSpPr>
          <p:cNvPr id="48" name="グループ化 47">
            <a:extLst>
              <a:ext uri="{FF2B5EF4-FFF2-40B4-BE49-F238E27FC236}">
                <a16:creationId xmlns:a16="http://schemas.microsoft.com/office/drawing/2014/main" id="{E614BA13-0023-D049-035E-4FA733F54E38}"/>
              </a:ext>
            </a:extLst>
          </p:cNvPr>
          <p:cNvGrpSpPr/>
          <p:nvPr/>
        </p:nvGrpSpPr>
        <p:grpSpPr>
          <a:xfrm>
            <a:off x="4649565" y="1203598"/>
            <a:ext cx="1404000" cy="1584000"/>
            <a:chOff x="827584" y="1296387"/>
            <a:chExt cx="1404000" cy="1584000"/>
          </a:xfrm>
        </p:grpSpPr>
        <p:sp>
          <p:nvSpPr>
            <p:cNvPr id="50" name="正方形/長方形 49">
              <a:extLst>
                <a:ext uri="{FF2B5EF4-FFF2-40B4-BE49-F238E27FC236}">
                  <a16:creationId xmlns:a16="http://schemas.microsoft.com/office/drawing/2014/main" id="{0039EB1E-BBC6-80CB-532E-ADCDB53CC45B}"/>
                </a:ext>
              </a:extLst>
            </p:cNvPr>
            <p:cNvSpPr/>
            <p:nvPr/>
          </p:nvSpPr>
          <p:spPr>
            <a:xfrm>
              <a:off x="827584" y="1296387"/>
              <a:ext cx="1404000" cy="1584000"/>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51" name="直線コネクタ 50">
              <a:extLst>
                <a:ext uri="{FF2B5EF4-FFF2-40B4-BE49-F238E27FC236}">
                  <a16:creationId xmlns:a16="http://schemas.microsoft.com/office/drawing/2014/main" id="{0FC4456C-F6B5-8B94-4445-C1ED53719449}"/>
                </a:ext>
              </a:extLst>
            </p:cNvPr>
            <p:cNvCxnSpPr>
              <a:cxnSpLocks/>
              <a:stCxn id="50" idx="0"/>
              <a:endCxn id="50" idx="2"/>
            </p:cNvCxnSpPr>
            <p:nvPr/>
          </p:nvCxnSpPr>
          <p:spPr>
            <a:xfrm>
              <a:off x="1529584" y="1296387"/>
              <a:ext cx="0" cy="15840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8F16A866-9924-00FF-4345-4E35E0E7AE3C}"/>
                </a:ext>
              </a:extLst>
            </p:cNvPr>
            <p:cNvCxnSpPr>
              <a:cxnSpLocks/>
              <a:stCxn id="50" idx="1"/>
            </p:cNvCxnSpPr>
            <p:nvPr/>
          </p:nvCxnSpPr>
          <p:spPr>
            <a:xfrm>
              <a:off x="827584" y="2088387"/>
              <a:ext cx="140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71930148-A5AA-122F-1921-56CF9D9C2596}"/>
                </a:ext>
              </a:extLst>
            </p:cNvPr>
            <p:cNvSpPr/>
            <p:nvPr/>
          </p:nvSpPr>
          <p:spPr>
            <a:xfrm>
              <a:off x="898715" y="1371323"/>
              <a:ext cx="1260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lang="en-US" altLang="ja-JP" sz="1200" dirty="0">
                <a:solidFill>
                  <a:schemeClr val="bg1"/>
                </a:solidFill>
              </a:endParaRPr>
            </a:p>
            <a:p>
              <a:pPr algn="ctr"/>
              <a:endParaRPr kumimoji="1" lang="en-US" altLang="ja-JP" sz="1200" dirty="0">
                <a:solidFill>
                  <a:schemeClr val="bg1"/>
                </a:solidFill>
              </a:endParaRPr>
            </a:p>
            <a:p>
              <a:pPr algn="ctr"/>
              <a:r>
                <a:rPr kumimoji="1" lang="ja-JP" altLang="en-US" sz="1200" dirty="0">
                  <a:solidFill>
                    <a:schemeClr val="bg1"/>
                  </a:solidFill>
                </a:rPr>
                <a:t>リース期間の</a:t>
              </a:r>
              <a:endParaRPr kumimoji="1" lang="en-US" altLang="ja-JP" sz="1200" dirty="0">
                <a:solidFill>
                  <a:schemeClr val="bg1"/>
                </a:solidFill>
              </a:endParaRPr>
            </a:p>
            <a:p>
              <a:pPr algn="ctr"/>
              <a:r>
                <a:rPr kumimoji="1" lang="ja-JP" altLang="en-US" sz="1200" dirty="0">
                  <a:solidFill>
                    <a:schemeClr val="bg1"/>
                  </a:solidFill>
                </a:rPr>
                <a:t>決定</a:t>
              </a:r>
            </a:p>
          </p:txBody>
        </p:sp>
      </p:grpSp>
      <p:grpSp>
        <p:nvGrpSpPr>
          <p:cNvPr id="53" name="グループ化 52">
            <a:extLst>
              <a:ext uri="{FF2B5EF4-FFF2-40B4-BE49-F238E27FC236}">
                <a16:creationId xmlns:a16="http://schemas.microsoft.com/office/drawing/2014/main" id="{9EE0DFCF-B378-5390-DE9F-EB69D0D677D3}"/>
              </a:ext>
            </a:extLst>
          </p:cNvPr>
          <p:cNvGrpSpPr/>
          <p:nvPr/>
        </p:nvGrpSpPr>
        <p:grpSpPr>
          <a:xfrm>
            <a:off x="4656492" y="1298728"/>
            <a:ext cx="504000" cy="375406"/>
            <a:chOff x="1151620" y="2247714"/>
            <a:chExt cx="576064" cy="450537"/>
          </a:xfrm>
        </p:grpSpPr>
        <p:sp>
          <p:nvSpPr>
            <p:cNvPr id="54" name="楕円 53">
              <a:extLst>
                <a:ext uri="{FF2B5EF4-FFF2-40B4-BE49-F238E27FC236}">
                  <a16:creationId xmlns:a16="http://schemas.microsoft.com/office/drawing/2014/main" id="{12EA78C9-A899-62EC-2699-3B1C839F52A9}"/>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55" name="テキスト ボックス 54">
              <a:extLst>
                <a:ext uri="{FF2B5EF4-FFF2-40B4-BE49-F238E27FC236}">
                  <a16:creationId xmlns:a16="http://schemas.microsoft.com/office/drawing/2014/main" id="{18E246E7-5199-945C-52B2-9FCDB028FC4A}"/>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3</a:t>
              </a:r>
              <a:endParaRPr kumimoji="1" lang="ja-JP" altLang="en-US" sz="1600" dirty="0">
                <a:solidFill>
                  <a:schemeClr val="bg1"/>
                </a:solidFill>
              </a:endParaRPr>
            </a:p>
          </p:txBody>
        </p:sp>
      </p:grpSp>
      <p:grpSp>
        <p:nvGrpSpPr>
          <p:cNvPr id="56" name="グループ化 55">
            <a:extLst>
              <a:ext uri="{FF2B5EF4-FFF2-40B4-BE49-F238E27FC236}">
                <a16:creationId xmlns:a16="http://schemas.microsoft.com/office/drawing/2014/main" id="{8FB87EAE-59B4-FBD5-9CD1-798F6057C3EB}"/>
              </a:ext>
            </a:extLst>
          </p:cNvPr>
          <p:cNvGrpSpPr/>
          <p:nvPr/>
        </p:nvGrpSpPr>
        <p:grpSpPr>
          <a:xfrm>
            <a:off x="6408360" y="1203598"/>
            <a:ext cx="1404000" cy="1584000"/>
            <a:chOff x="827584" y="1296387"/>
            <a:chExt cx="1404000" cy="1584000"/>
          </a:xfrm>
        </p:grpSpPr>
        <p:sp>
          <p:nvSpPr>
            <p:cNvPr id="58" name="正方形/長方形 57">
              <a:extLst>
                <a:ext uri="{FF2B5EF4-FFF2-40B4-BE49-F238E27FC236}">
                  <a16:creationId xmlns:a16="http://schemas.microsoft.com/office/drawing/2014/main" id="{BE631A9D-DA54-FD5C-1072-B78C416010F0}"/>
                </a:ext>
              </a:extLst>
            </p:cNvPr>
            <p:cNvSpPr/>
            <p:nvPr/>
          </p:nvSpPr>
          <p:spPr>
            <a:xfrm>
              <a:off x="827584" y="1296387"/>
              <a:ext cx="1404000" cy="1584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59" name="直線コネクタ 58">
              <a:extLst>
                <a:ext uri="{FF2B5EF4-FFF2-40B4-BE49-F238E27FC236}">
                  <a16:creationId xmlns:a16="http://schemas.microsoft.com/office/drawing/2014/main" id="{C6879C58-7043-E93D-1AB8-180D83CA927B}"/>
                </a:ext>
              </a:extLst>
            </p:cNvPr>
            <p:cNvCxnSpPr>
              <a:cxnSpLocks/>
              <a:stCxn id="58" idx="0"/>
              <a:endCxn id="58" idx="2"/>
            </p:cNvCxnSpPr>
            <p:nvPr/>
          </p:nvCxnSpPr>
          <p:spPr>
            <a:xfrm>
              <a:off x="1529584" y="1296387"/>
              <a:ext cx="0" cy="1584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C8C23A8-8ADE-20C1-E664-C83B8EB219CE}"/>
                </a:ext>
              </a:extLst>
            </p:cNvPr>
            <p:cNvCxnSpPr>
              <a:cxnSpLocks/>
              <a:stCxn id="58" idx="1"/>
            </p:cNvCxnSpPr>
            <p:nvPr/>
          </p:nvCxnSpPr>
          <p:spPr>
            <a:xfrm>
              <a:off x="827584" y="2088387"/>
              <a:ext cx="140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57" name="正方形/長方形 56">
              <a:extLst>
                <a:ext uri="{FF2B5EF4-FFF2-40B4-BE49-F238E27FC236}">
                  <a16:creationId xmlns:a16="http://schemas.microsoft.com/office/drawing/2014/main" id="{64E0241F-3094-2E8D-58DB-D1CF439D6F2E}"/>
                </a:ext>
              </a:extLst>
            </p:cNvPr>
            <p:cNvSpPr/>
            <p:nvPr/>
          </p:nvSpPr>
          <p:spPr>
            <a:xfrm>
              <a:off x="898715" y="1371323"/>
              <a:ext cx="1260000" cy="144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200" dirty="0">
                <a:solidFill>
                  <a:schemeClr val="bg1"/>
                </a:solidFill>
              </a:endParaRPr>
            </a:p>
            <a:p>
              <a:pPr algn="ctr"/>
              <a:endParaRPr lang="en-US" altLang="ja-JP" sz="1200" dirty="0">
                <a:solidFill>
                  <a:schemeClr val="bg1"/>
                </a:solidFill>
              </a:endParaRPr>
            </a:p>
            <a:p>
              <a:pPr algn="ctr"/>
              <a:endParaRPr lang="en-US" altLang="ja-JP" sz="1200" dirty="0">
                <a:solidFill>
                  <a:schemeClr val="bg1"/>
                </a:solidFill>
              </a:endParaRPr>
            </a:p>
            <a:p>
              <a:pPr algn="ctr"/>
              <a:endParaRPr lang="en-US" altLang="ja-JP" sz="1200" dirty="0">
                <a:solidFill>
                  <a:schemeClr val="bg1"/>
                </a:solidFill>
              </a:endParaRPr>
            </a:p>
            <a:p>
              <a:pPr algn="ctr"/>
              <a:r>
                <a:rPr lang="ja-JP" altLang="en-US" sz="1200" dirty="0">
                  <a:solidFill>
                    <a:schemeClr val="bg1"/>
                  </a:solidFill>
                </a:rPr>
                <a:t>使用権</a:t>
              </a:r>
              <a:r>
                <a:rPr kumimoji="1" lang="ja-JP" altLang="en-US" sz="1200" dirty="0">
                  <a:solidFill>
                    <a:schemeClr val="bg1"/>
                  </a:solidFill>
                </a:rPr>
                <a:t>資産・リース負債の</a:t>
              </a:r>
              <a:endParaRPr kumimoji="1" lang="en-US" altLang="ja-JP" sz="1200" dirty="0">
                <a:solidFill>
                  <a:schemeClr val="bg1"/>
                </a:solidFill>
              </a:endParaRPr>
            </a:p>
            <a:p>
              <a:pPr algn="ctr"/>
              <a:r>
                <a:rPr kumimoji="1" lang="ja-JP" altLang="en-US" sz="1200" dirty="0">
                  <a:solidFill>
                    <a:schemeClr val="bg1"/>
                  </a:solidFill>
                </a:rPr>
                <a:t>計上</a:t>
              </a:r>
            </a:p>
          </p:txBody>
        </p:sp>
      </p:grpSp>
      <p:grpSp>
        <p:nvGrpSpPr>
          <p:cNvPr id="61" name="グループ化 60">
            <a:extLst>
              <a:ext uri="{FF2B5EF4-FFF2-40B4-BE49-F238E27FC236}">
                <a16:creationId xmlns:a16="http://schemas.microsoft.com/office/drawing/2014/main" id="{29A9130B-7544-6C61-12E3-179D69303E77}"/>
              </a:ext>
            </a:extLst>
          </p:cNvPr>
          <p:cNvGrpSpPr/>
          <p:nvPr/>
        </p:nvGrpSpPr>
        <p:grpSpPr>
          <a:xfrm>
            <a:off x="6415287" y="1290871"/>
            <a:ext cx="504000" cy="375406"/>
            <a:chOff x="1151620" y="2247714"/>
            <a:chExt cx="576064" cy="450537"/>
          </a:xfrm>
        </p:grpSpPr>
        <p:sp>
          <p:nvSpPr>
            <p:cNvPr id="62" name="楕円 61">
              <a:extLst>
                <a:ext uri="{FF2B5EF4-FFF2-40B4-BE49-F238E27FC236}">
                  <a16:creationId xmlns:a16="http://schemas.microsoft.com/office/drawing/2014/main" id="{D8560AD4-9AA0-0CC4-583B-C2F41C91F63C}"/>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63" name="テキスト ボックス 62">
              <a:extLst>
                <a:ext uri="{FF2B5EF4-FFF2-40B4-BE49-F238E27FC236}">
                  <a16:creationId xmlns:a16="http://schemas.microsoft.com/office/drawing/2014/main" id="{117EC846-4251-9FA7-BBCD-22D3257145AD}"/>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4</a:t>
              </a:r>
              <a:endParaRPr kumimoji="1" lang="ja-JP" altLang="en-US" sz="1600" dirty="0">
                <a:solidFill>
                  <a:schemeClr val="bg1"/>
                </a:solidFill>
              </a:endParaRPr>
            </a:p>
          </p:txBody>
        </p:sp>
      </p:grpSp>
      <p:grpSp>
        <p:nvGrpSpPr>
          <p:cNvPr id="64" name="グループ化 63">
            <a:extLst>
              <a:ext uri="{FF2B5EF4-FFF2-40B4-BE49-F238E27FC236}">
                <a16:creationId xmlns:a16="http://schemas.microsoft.com/office/drawing/2014/main" id="{8CF8B4C8-39FB-4812-8DA4-FC61404061EF}"/>
              </a:ext>
            </a:extLst>
          </p:cNvPr>
          <p:cNvGrpSpPr/>
          <p:nvPr/>
        </p:nvGrpSpPr>
        <p:grpSpPr>
          <a:xfrm>
            <a:off x="1156607" y="2999697"/>
            <a:ext cx="1404000" cy="1584000"/>
            <a:chOff x="827584" y="1296387"/>
            <a:chExt cx="1404000" cy="1584000"/>
          </a:xfrm>
        </p:grpSpPr>
        <p:sp>
          <p:nvSpPr>
            <p:cNvPr id="66" name="正方形/長方形 65">
              <a:extLst>
                <a:ext uri="{FF2B5EF4-FFF2-40B4-BE49-F238E27FC236}">
                  <a16:creationId xmlns:a16="http://schemas.microsoft.com/office/drawing/2014/main" id="{87940A93-6898-8DED-D09A-25673E4441AF}"/>
                </a:ext>
              </a:extLst>
            </p:cNvPr>
            <p:cNvSpPr/>
            <p:nvPr/>
          </p:nvSpPr>
          <p:spPr>
            <a:xfrm>
              <a:off x="827584" y="1296387"/>
              <a:ext cx="1404000" cy="1584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67" name="直線コネクタ 66">
              <a:extLst>
                <a:ext uri="{FF2B5EF4-FFF2-40B4-BE49-F238E27FC236}">
                  <a16:creationId xmlns:a16="http://schemas.microsoft.com/office/drawing/2014/main" id="{AA1AC21B-803A-A587-9A22-06B65ED62FCA}"/>
                </a:ext>
              </a:extLst>
            </p:cNvPr>
            <p:cNvCxnSpPr>
              <a:cxnSpLocks/>
              <a:stCxn id="66" idx="0"/>
              <a:endCxn id="66" idx="2"/>
            </p:cNvCxnSpPr>
            <p:nvPr/>
          </p:nvCxnSpPr>
          <p:spPr>
            <a:xfrm>
              <a:off x="1529584" y="1296387"/>
              <a:ext cx="0" cy="1584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7CCCB840-3EE4-00CE-0A9B-E93AD45EA07B}"/>
                </a:ext>
              </a:extLst>
            </p:cNvPr>
            <p:cNvCxnSpPr>
              <a:cxnSpLocks/>
              <a:stCxn id="66" idx="1"/>
            </p:cNvCxnSpPr>
            <p:nvPr/>
          </p:nvCxnSpPr>
          <p:spPr>
            <a:xfrm>
              <a:off x="827584" y="2088387"/>
              <a:ext cx="140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65" name="正方形/長方形 64">
              <a:extLst>
                <a:ext uri="{FF2B5EF4-FFF2-40B4-BE49-F238E27FC236}">
                  <a16:creationId xmlns:a16="http://schemas.microsoft.com/office/drawing/2014/main" id="{531B3B70-B60B-16B4-FE32-615073CF9FC5}"/>
                </a:ext>
              </a:extLst>
            </p:cNvPr>
            <p:cNvSpPr/>
            <p:nvPr/>
          </p:nvSpPr>
          <p:spPr>
            <a:xfrm>
              <a:off x="898715" y="1371323"/>
              <a:ext cx="1260000" cy="144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kumimoji="1" lang="en-US" altLang="ja-JP" sz="1200" dirty="0">
                <a:solidFill>
                  <a:schemeClr val="bg1"/>
                </a:solidFill>
              </a:endParaRPr>
            </a:p>
            <a:p>
              <a:pPr algn="ctr"/>
              <a:r>
                <a:rPr kumimoji="1" lang="ja-JP" altLang="en-US" sz="1200" dirty="0">
                  <a:solidFill>
                    <a:schemeClr val="bg1"/>
                  </a:solidFill>
                </a:rPr>
                <a:t>使用権資産の償却・</a:t>
              </a:r>
              <a:r>
                <a:rPr lang="ja-JP" altLang="en-US" sz="1200" dirty="0">
                  <a:solidFill>
                    <a:schemeClr val="bg1"/>
                  </a:solidFill>
                </a:rPr>
                <a:t>利息相当額</a:t>
              </a:r>
              <a:r>
                <a:rPr kumimoji="1" lang="ja-JP" altLang="en-US" sz="1200" dirty="0">
                  <a:solidFill>
                    <a:schemeClr val="bg1"/>
                  </a:solidFill>
                </a:rPr>
                <a:t>の配分</a:t>
              </a:r>
            </a:p>
          </p:txBody>
        </p:sp>
      </p:grpSp>
      <p:grpSp>
        <p:nvGrpSpPr>
          <p:cNvPr id="69" name="グループ化 68">
            <a:extLst>
              <a:ext uri="{FF2B5EF4-FFF2-40B4-BE49-F238E27FC236}">
                <a16:creationId xmlns:a16="http://schemas.microsoft.com/office/drawing/2014/main" id="{F642E1F3-8D05-173E-AAF0-AECB7E2171A1}"/>
              </a:ext>
            </a:extLst>
          </p:cNvPr>
          <p:cNvGrpSpPr/>
          <p:nvPr/>
        </p:nvGrpSpPr>
        <p:grpSpPr>
          <a:xfrm>
            <a:off x="1170287" y="3079072"/>
            <a:ext cx="504000" cy="375406"/>
            <a:chOff x="1151620" y="2247714"/>
            <a:chExt cx="576064" cy="450537"/>
          </a:xfrm>
        </p:grpSpPr>
        <p:sp>
          <p:nvSpPr>
            <p:cNvPr id="70" name="楕円 69">
              <a:extLst>
                <a:ext uri="{FF2B5EF4-FFF2-40B4-BE49-F238E27FC236}">
                  <a16:creationId xmlns:a16="http://schemas.microsoft.com/office/drawing/2014/main" id="{2A2D9180-61DC-3AB5-A5EF-909A0A789EE3}"/>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71" name="テキスト ボックス 70">
              <a:extLst>
                <a:ext uri="{FF2B5EF4-FFF2-40B4-BE49-F238E27FC236}">
                  <a16:creationId xmlns:a16="http://schemas.microsoft.com/office/drawing/2014/main" id="{027FF6B4-3D6C-4E24-AD35-91FDAC3384F0}"/>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5</a:t>
              </a:r>
              <a:endParaRPr kumimoji="1" lang="ja-JP" altLang="en-US" sz="1600" dirty="0">
                <a:solidFill>
                  <a:schemeClr val="bg1"/>
                </a:solidFill>
              </a:endParaRPr>
            </a:p>
          </p:txBody>
        </p:sp>
      </p:grpSp>
      <p:grpSp>
        <p:nvGrpSpPr>
          <p:cNvPr id="72" name="グループ化 71">
            <a:extLst>
              <a:ext uri="{FF2B5EF4-FFF2-40B4-BE49-F238E27FC236}">
                <a16:creationId xmlns:a16="http://schemas.microsoft.com/office/drawing/2014/main" id="{6D204B8D-333A-C44F-91D5-1370A42A8C39}"/>
              </a:ext>
            </a:extLst>
          </p:cNvPr>
          <p:cNvGrpSpPr/>
          <p:nvPr/>
        </p:nvGrpSpPr>
        <p:grpSpPr>
          <a:xfrm>
            <a:off x="2909632" y="2999697"/>
            <a:ext cx="1404000" cy="1584000"/>
            <a:chOff x="827584" y="1296387"/>
            <a:chExt cx="1404000" cy="1584000"/>
          </a:xfrm>
        </p:grpSpPr>
        <p:sp>
          <p:nvSpPr>
            <p:cNvPr id="74" name="正方形/長方形 73">
              <a:extLst>
                <a:ext uri="{FF2B5EF4-FFF2-40B4-BE49-F238E27FC236}">
                  <a16:creationId xmlns:a16="http://schemas.microsoft.com/office/drawing/2014/main" id="{284927CB-9B51-E222-79DF-8D9158EDA100}"/>
                </a:ext>
              </a:extLst>
            </p:cNvPr>
            <p:cNvSpPr/>
            <p:nvPr/>
          </p:nvSpPr>
          <p:spPr>
            <a:xfrm>
              <a:off x="827584" y="1296387"/>
              <a:ext cx="1404000" cy="1584000"/>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75" name="直線コネクタ 74">
              <a:extLst>
                <a:ext uri="{FF2B5EF4-FFF2-40B4-BE49-F238E27FC236}">
                  <a16:creationId xmlns:a16="http://schemas.microsoft.com/office/drawing/2014/main" id="{65E6697F-720B-E4AE-E8CA-222418B6B0F2}"/>
                </a:ext>
              </a:extLst>
            </p:cNvPr>
            <p:cNvCxnSpPr>
              <a:cxnSpLocks/>
              <a:stCxn id="74" idx="0"/>
              <a:endCxn id="74" idx="2"/>
            </p:cNvCxnSpPr>
            <p:nvPr/>
          </p:nvCxnSpPr>
          <p:spPr>
            <a:xfrm>
              <a:off x="1529584" y="1296387"/>
              <a:ext cx="0" cy="15840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0CBD6A4-5D36-F9A1-D39A-882CD7D51F41}"/>
                </a:ext>
              </a:extLst>
            </p:cNvPr>
            <p:cNvCxnSpPr>
              <a:cxnSpLocks/>
              <a:stCxn id="74" idx="1"/>
            </p:cNvCxnSpPr>
            <p:nvPr/>
          </p:nvCxnSpPr>
          <p:spPr>
            <a:xfrm>
              <a:off x="827584" y="2088387"/>
              <a:ext cx="140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3" name="正方形/長方形 72">
              <a:extLst>
                <a:ext uri="{FF2B5EF4-FFF2-40B4-BE49-F238E27FC236}">
                  <a16:creationId xmlns:a16="http://schemas.microsoft.com/office/drawing/2014/main" id="{8F238BE1-DD56-3CBB-9425-BC403B08B78D}"/>
                </a:ext>
              </a:extLst>
            </p:cNvPr>
            <p:cNvSpPr/>
            <p:nvPr/>
          </p:nvSpPr>
          <p:spPr>
            <a:xfrm>
              <a:off x="898715" y="1371323"/>
              <a:ext cx="1260000" cy="1440000"/>
            </a:xfrm>
            <a:prstGeom prst="rect">
              <a:avLst/>
            </a:prstGeom>
            <a:solidFill>
              <a:srgbClr val="327F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lang="en-US" altLang="ja-JP" sz="1200" dirty="0">
                <a:solidFill>
                  <a:schemeClr val="bg1"/>
                </a:solidFill>
              </a:endParaRPr>
            </a:p>
            <a:p>
              <a:pPr algn="ctr"/>
              <a:r>
                <a:rPr kumimoji="1" lang="ja-JP" altLang="en-US" sz="1200" dirty="0">
                  <a:solidFill>
                    <a:schemeClr val="bg1"/>
                  </a:solidFill>
                </a:rPr>
                <a:t>リース契約条件の変更</a:t>
              </a:r>
            </a:p>
          </p:txBody>
        </p:sp>
      </p:grpSp>
      <p:grpSp>
        <p:nvGrpSpPr>
          <p:cNvPr id="77" name="グループ化 76">
            <a:extLst>
              <a:ext uri="{FF2B5EF4-FFF2-40B4-BE49-F238E27FC236}">
                <a16:creationId xmlns:a16="http://schemas.microsoft.com/office/drawing/2014/main" id="{029949A5-FA04-56B1-89E0-F638B705CF07}"/>
              </a:ext>
            </a:extLst>
          </p:cNvPr>
          <p:cNvGrpSpPr/>
          <p:nvPr/>
        </p:nvGrpSpPr>
        <p:grpSpPr>
          <a:xfrm>
            <a:off x="2916559" y="3086929"/>
            <a:ext cx="504000" cy="375406"/>
            <a:chOff x="1151620" y="2247714"/>
            <a:chExt cx="576064" cy="450537"/>
          </a:xfrm>
        </p:grpSpPr>
        <p:sp>
          <p:nvSpPr>
            <p:cNvPr id="78" name="楕円 77">
              <a:extLst>
                <a:ext uri="{FF2B5EF4-FFF2-40B4-BE49-F238E27FC236}">
                  <a16:creationId xmlns:a16="http://schemas.microsoft.com/office/drawing/2014/main" id="{06E9CE07-0806-ED21-E0E1-6EBBD6E74A38}"/>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79" name="テキスト ボックス 78">
              <a:extLst>
                <a:ext uri="{FF2B5EF4-FFF2-40B4-BE49-F238E27FC236}">
                  <a16:creationId xmlns:a16="http://schemas.microsoft.com/office/drawing/2014/main" id="{C8B246CD-E77C-68E1-EC0F-BAEFEFC057D8}"/>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6</a:t>
              </a:r>
              <a:endParaRPr kumimoji="1" lang="ja-JP" altLang="en-US" sz="1600" dirty="0">
                <a:solidFill>
                  <a:schemeClr val="bg1"/>
                </a:solidFill>
              </a:endParaRPr>
            </a:p>
          </p:txBody>
        </p:sp>
      </p:grpSp>
      <p:grpSp>
        <p:nvGrpSpPr>
          <p:cNvPr id="80" name="グループ化 79">
            <a:extLst>
              <a:ext uri="{FF2B5EF4-FFF2-40B4-BE49-F238E27FC236}">
                <a16:creationId xmlns:a16="http://schemas.microsoft.com/office/drawing/2014/main" id="{47D151DF-77B6-CFCA-7BDE-E7B18AA773DB}"/>
              </a:ext>
            </a:extLst>
          </p:cNvPr>
          <p:cNvGrpSpPr/>
          <p:nvPr/>
        </p:nvGrpSpPr>
        <p:grpSpPr>
          <a:xfrm>
            <a:off x="4649565" y="2999697"/>
            <a:ext cx="1404000" cy="1584000"/>
            <a:chOff x="827584" y="1296387"/>
            <a:chExt cx="1404000" cy="1584000"/>
          </a:xfrm>
        </p:grpSpPr>
        <p:sp>
          <p:nvSpPr>
            <p:cNvPr id="82" name="正方形/長方形 81">
              <a:extLst>
                <a:ext uri="{FF2B5EF4-FFF2-40B4-BE49-F238E27FC236}">
                  <a16:creationId xmlns:a16="http://schemas.microsoft.com/office/drawing/2014/main" id="{E84973BD-2181-6F7F-4167-71ED3334D97D}"/>
                </a:ext>
              </a:extLst>
            </p:cNvPr>
            <p:cNvSpPr/>
            <p:nvPr/>
          </p:nvSpPr>
          <p:spPr>
            <a:xfrm>
              <a:off x="827584" y="1296387"/>
              <a:ext cx="1404000" cy="158400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83" name="直線コネクタ 82">
              <a:extLst>
                <a:ext uri="{FF2B5EF4-FFF2-40B4-BE49-F238E27FC236}">
                  <a16:creationId xmlns:a16="http://schemas.microsoft.com/office/drawing/2014/main" id="{B7EBF0F1-370D-A7E7-552C-138DE7B4D700}"/>
                </a:ext>
              </a:extLst>
            </p:cNvPr>
            <p:cNvCxnSpPr>
              <a:cxnSpLocks/>
              <a:stCxn id="82" idx="0"/>
              <a:endCxn id="82" idx="2"/>
            </p:cNvCxnSpPr>
            <p:nvPr/>
          </p:nvCxnSpPr>
          <p:spPr>
            <a:xfrm>
              <a:off x="1529584" y="1296387"/>
              <a:ext cx="0" cy="1584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52E266BB-BE54-AF10-72FD-CD4B5D62801A}"/>
                </a:ext>
              </a:extLst>
            </p:cNvPr>
            <p:cNvCxnSpPr>
              <a:cxnSpLocks/>
              <a:stCxn id="82" idx="1"/>
            </p:cNvCxnSpPr>
            <p:nvPr/>
          </p:nvCxnSpPr>
          <p:spPr>
            <a:xfrm>
              <a:off x="827584" y="2088387"/>
              <a:ext cx="140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81" name="正方形/長方形 80">
              <a:extLst>
                <a:ext uri="{FF2B5EF4-FFF2-40B4-BE49-F238E27FC236}">
                  <a16:creationId xmlns:a16="http://schemas.microsoft.com/office/drawing/2014/main" id="{ADA9DC3F-AA6F-D19A-3AFF-E039EE561007}"/>
                </a:ext>
              </a:extLst>
            </p:cNvPr>
            <p:cNvSpPr/>
            <p:nvPr/>
          </p:nvSpPr>
          <p:spPr>
            <a:xfrm>
              <a:off x="898715" y="1371323"/>
              <a:ext cx="1260000" cy="1440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lang="en-US" altLang="ja-JP" sz="1200" dirty="0">
                <a:solidFill>
                  <a:schemeClr val="bg1"/>
                </a:solidFill>
              </a:endParaRPr>
            </a:p>
            <a:p>
              <a:pPr algn="ctr"/>
              <a:r>
                <a:rPr kumimoji="1" lang="ja-JP" altLang="en-US" sz="1200" dirty="0">
                  <a:solidFill>
                    <a:schemeClr val="bg1"/>
                  </a:solidFill>
                </a:rPr>
                <a:t>決算業務</a:t>
              </a:r>
            </a:p>
          </p:txBody>
        </p:sp>
      </p:grpSp>
      <p:grpSp>
        <p:nvGrpSpPr>
          <p:cNvPr id="85" name="グループ化 84">
            <a:extLst>
              <a:ext uri="{FF2B5EF4-FFF2-40B4-BE49-F238E27FC236}">
                <a16:creationId xmlns:a16="http://schemas.microsoft.com/office/drawing/2014/main" id="{126F5DEB-28E4-835B-F9BA-08AFBD360CB0}"/>
              </a:ext>
            </a:extLst>
          </p:cNvPr>
          <p:cNvGrpSpPr/>
          <p:nvPr/>
        </p:nvGrpSpPr>
        <p:grpSpPr>
          <a:xfrm>
            <a:off x="4656492" y="3086929"/>
            <a:ext cx="504000" cy="375406"/>
            <a:chOff x="1151620" y="2247714"/>
            <a:chExt cx="576064" cy="450537"/>
          </a:xfrm>
        </p:grpSpPr>
        <p:sp>
          <p:nvSpPr>
            <p:cNvPr id="86" name="楕円 85">
              <a:extLst>
                <a:ext uri="{FF2B5EF4-FFF2-40B4-BE49-F238E27FC236}">
                  <a16:creationId xmlns:a16="http://schemas.microsoft.com/office/drawing/2014/main" id="{9236F505-D061-62E7-5570-182F649C32DE}"/>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87" name="テキスト ボックス 86">
              <a:extLst>
                <a:ext uri="{FF2B5EF4-FFF2-40B4-BE49-F238E27FC236}">
                  <a16:creationId xmlns:a16="http://schemas.microsoft.com/office/drawing/2014/main" id="{63A84A3A-DF71-8A1F-8A80-118214513081}"/>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7</a:t>
              </a:r>
              <a:endParaRPr kumimoji="1" lang="ja-JP" altLang="en-US" sz="1600" dirty="0">
                <a:solidFill>
                  <a:schemeClr val="bg1"/>
                </a:solidFill>
              </a:endParaRPr>
            </a:p>
          </p:txBody>
        </p:sp>
      </p:grpSp>
      <p:grpSp>
        <p:nvGrpSpPr>
          <p:cNvPr id="88" name="グループ化 87">
            <a:extLst>
              <a:ext uri="{FF2B5EF4-FFF2-40B4-BE49-F238E27FC236}">
                <a16:creationId xmlns:a16="http://schemas.microsoft.com/office/drawing/2014/main" id="{AB0EC117-B2D0-C3FF-CD87-E0225480053E}"/>
              </a:ext>
            </a:extLst>
          </p:cNvPr>
          <p:cNvGrpSpPr/>
          <p:nvPr/>
        </p:nvGrpSpPr>
        <p:grpSpPr>
          <a:xfrm>
            <a:off x="6408360" y="2991840"/>
            <a:ext cx="1404000" cy="1584000"/>
            <a:chOff x="827584" y="1296387"/>
            <a:chExt cx="1404000" cy="1584000"/>
          </a:xfrm>
        </p:grpSpPr>
        <p:sp>
          <p:nvSpPr>
            <p:cNvPr id="90" name="正方形/長方形 89">
              <a:extLst>
                <a:ext uri="{FF2B5EF4-FFF2-40B4-BE49-F238E27FC236}">
                  <a16:creationId xmlns:a16="http://schemas.microsoft.com/office/drawing/2014/main" id="{68B33CF2-CA08-F8E2-03C9-0EE0755BE21A}"/>
                </a:ext>
              </a:extLst>
            </p:cNvPr>
            <p:cNvSpPr/>
            <p:nvPr/>
          </p:nvSpPr>
          <p:spPr>
            <a:xfrm>
              <a:off x="827584" y="1296387"/>
              <a:ext cx="1404000" cy="1584000"/>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91" name="直線コネクタ 90">
              <a:extLst>
                <a:ext uri="{FF2B5EF4-FFF2-40B4-BE49-F238E27FC236}">
                  <a16:creationId xmlns:a16="http://schemas.microsoft.com/office/drawing/2014/main" id="{68FB301A-5473-0BC5-ABB6-75B75789BCE4}"/>
                </a:ext>
              </a:extLst>
            </p:cNvPr>
            <p:cNvCxnSpPr>
              <a:cxnSpLocks/>
              <a:stCxn id="90" idx="0"/>
              <a:endCxn id="90" idx="2"/>
            </p:cNvCxnSpPr>
            <p:nvPr/>
          </p:nvCxnSpPr>
          <p:spPr>
            <a:xfrm>
              <a:off x="1529584" y="1296387"/>
              <a:ext cx="0" cy="158400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FD928D4E-7589-194D-17F4-003C030F2C80}"/>
                </a:ext>
              </a:extLst>
            </p:cNvPr>
            <p:cNvCxnSpPr>
              <a:cxnSpLocks/>
              <a:stCxn id="90" idx="1"/>
            </p:cNvCxnSpPr>
            <p:nvPr/>
          </p:nvCxnSpPr>
          <p:spPr>
            <a:xfrm>
              <a:off x="827584" y="2088387"/>
              <a:ext cx="14040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89" name="正方形/長方形 88">
              <a:extLst>
                <a:ext uri="{FF2B5EF4-FFF2-40B4-BE49-F238E27FC236}">
                  <a16:creationId xmlns:a16="http://schemas.microsoft.com/office/drawing/2014/main" id="{FC0CE3F1-294B-716A-9DCE-85928C76E651}"/>
                </a:ext>
              </a:extLst>
            </p:cNvPr>
            <p:cNvSpPr/>
            <p:nvPr/>
          </p:nvSpPr>
          <p:spPr>
            <a:xfrm>
              <a:off x="898715" y="1371323"/>
              <a:ext cx="1260000" cy="144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endParaRPr kumimoji="1" lang="en-US" altLang="ja-JP" sz="1200" dirty="0">
                <a:solidFill>
                  <a:schemeClr val="bg1"/>
                </a:solidFill>
              </a:endParaRPr>
            </a:p>
            <a:p>
              <a:pPr algn="ctr"/>
              <a:endParaRPr lang="en-US" altLang="ja-JP" sz="1200" dirty="0">
                <a:solidFill>
                  <a:schemeClr val="bg1"/>
                </a:solidFill>
              </a:endParaRPr>
            </a:p>
            <a:p>
              <a:pPr algn="ctr"/>
              <a:r>
                <a:rPr kumimoji="1" lang="ja-JP" altLang="en-US" sz="1200" dirty="0">
                  <a:solidFill>
                    <a:schemeClr val="bg1"/>
                  </a:solidFill>
                </a:rPr>
                <a:t>申告調整</a:t>
              </a:r>
            </a:p>
          </p:txBody>
        </p:sp>
      </p:grpSp>
      <p:grpSp>
        <p:nvGrpSpPr>
          <p:cNvPr id="93" name="グループ化 92">
            <a:extLst>
              <a:ext uri="{FF2B5EF4-FFF2-40B4-BE49-F238E27FC236}">
                <a16:creationId xmlns:a16="http://schemas.microsoft.com/office/drawing/2014/main" id="{4A84E037-3270-2C12-14A0-1BE4AF8F171D}"/>
              </a:ext>
            </a:extLst>
          </p:cNvPr>
          <p:cNvGrpSpPr/>
          <p:nvPr/>
        </p:nvGrpSpPr>
        <p:grpSpPr>
          <a:xfrm>
            <a:off x="6415287" y="3079072"/>
            <a:ext cx="504000" cy="375406"/>
            <a:chOff x="1151620" y="2247714"/>
            <a:chExt cx="576064" cy="450537"/>
          </a:xfrm>
        </p:grpSpPr>
        <p:sp>
          <p:nvSpPr>
            <p:cNvPr id="94" name="楕円 93">
              <a:extLst>
                <a:ext uri="{FF2B5EF4-FFF2-40B4-BE49-F238E27FC236}">
                  <a16:creationId xmlns:a16="http://schemas.microsoft.com/office/drawing/2014/main" id="{67767C3F-77CC-D500-E827-12C951474BBE}"/>
                </a:ext>
              </a:extLst>
            </p:cNvPr>
            <p:cNvSpPr/>
            <p:nvPr/>
          </p:nvSpPr>
          <p:spPr>
            <a:xfrm>
              <a:off x="1223628" y="2247714"/>
              <a:ext cx="432000" cy="43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00" dirty="0">
                <a:solidFill>
                  <a:schemeClr val="bg1"/>
                </a:solidFill>
              </a:endParaRPr>
            </a:p>
          </p:txBody>
        </p:sp>
        <p:sp>
          <p:nvSpPr>
            <p:cNvPr id="95" name="テキスト ボックス 94">
              <a:extLst>
                <a:ext uri="{FF2B5EF4-FFF2-40B4-BE49-F238E27FC236}">
                  <a16:creationId xmlns:a16="http://schemas.microsoft.com/office/drawing/2014/main" id="{092ED3EE-2B43-17F6-C62A-1ABC3E66A78B}"/>
                </a:ext>
              </a:extLst>
            </p:cNvPr>
            <p:cNvSpPr txBox="1"/>
            <p:nvPr/>
          </p:nvSpPr>
          <p:spPr>
            <a:xfrm>
              <a:off x="1151620" y="2291941"/>
              <a:ext cx="576064" cy="406310"/>
            </a:xfrm>
            <a:prstGeom prst="rect">
              <a:avLst/>
            </a:prstGeom>
            <a:noFill/>
          </p:spPr>
          <p:txBody>
            <a:bodyPr wrap="square" rtlCol="0" anchor="ctr">
              <a:spAutoFit/>
            </a:bodyPr>
            <a:lstStyle/>
            <a:p>
              <a:pPr algn="ctr"/>
              <a:r>
                <a:rPr kumimoji="1" lang="en-US" altLang="ja-JP" sz="1600" dirty="0">
                  <a:solidFill>
                    <a:schemeClr val="bg1"/>
                  </a:solidFill>
                </a:rPr>
                <a:t>8</a:t>
              </a:r>
              <a:endParaRPr kumimoji="1" lang="ja-JP" altLang="en-US" sz="1600" dirty="0">
                <a:solidFill>
                  <a:schemeClr val="bg1"/>
                </a:solidFill>
              </a:endParaRPr>
            </a:p>
          </p:txBody>
        </p:sp>
      </p:grpSp>
      <p:sp>
        <p:nvSpPr>
          <p:cNvPr id="96" name="Freeform 393">
            <a:extLst>
              <a:ext uri="{FF2B5EF4-FFF2-40B4-BE49-F238E27FC236}">
                <a16:creationId xmlns:a16="http://schemas.microsoft.com/office/drawing/2014/main" id="{8F540EC1-2BF8-FFFC-ADFC-3B6E1C94DA52}"/>
              </a:ext>
            </a:extLst>
          </p:cNvPr>
          <p:cNvSpPr>
            <a:spLocks noEditPoints="1"/>
          </p:cNvSpPr>
          <p:nvPr/>
        </p:nvSpPr>
        <p:spPr bwMode="auto">
          <a:xfrm>
            <a:off x="1685635" y="1506894"/>
            <a:ext cx="377825" cy="463550"/>
          </a:xfrm>
          <a:custGeom>
            <a:avLst/>
            <a:gdLst>
              <a:gd name="T0" fmla="*/ 534 w 714"/>
              <a:gd name="T1" fmla="*/ 682 h 876"/>
              <a:gd name="T2" fmla="*/ 178 w 714"/>
              <a:gd name="T3" fmla="*/ 682 h 876"/>
              <a:gd name="T4" fmla="*/ 178 w 714"/>
              <a:gd name="T5" fmla="*/ 618 h 876"/>
              <a:gd name="T6" fmla="*/ 534 w 714"/>
              <a:gd name="T7" fmla="*/ 618 h 876"/>
              <a:gd name="T8" fmla="*/ 534 w 714"/>
              <a:gd name="T9" fmla="*/ 682 h 876"/>
              <a:gd name="T10" fmla="*/ 534 w 714"/>
              <a:gd name="T11" fmla="*/ 564 h 876"/>
              <a:gd name="T12" fmla="*/ 178 w 714"/>
              <a:gd name="T13" fmla="*/ 564 h 876"/>
              <a:gd name="T14" fmla="*/ 178 w 714"/>
              <a:gd name="T15" fmla="*/ 499 h 876"/>
              <a:gd name="T16" fmla="*/ 534 w 714"/>
              <a:gd name="T17" fmla="*/ 499 h 876"/>
              <a:gd name="T18" fmla="*/ 534 w 714"/>
              <a:gd name="T19" fmla="*/ 564 h 876"/>
              <a:gd name="T20" fmla="*/ 534 w 714"/>
              <a:gd name="T21" fmla="*/ 445 h 876"/>
              <a:gd name="T22" fmla="*/ 178 w 714"/>
              <a:gd name="T23" fmla="*/ 445 h 876"/>
              <a:gd name="T24" fmla="*/ 178 w 714"/>
              <a:gd name="T25" fmla="*/ 382 h 876"/>
              <a:gd name="T26" fmla="*/ 534 w 714"/>
              <a:gd name="T27" fmla="*/ 382 h 876"/>
              <a:gd name="T28" fmla="*/ 534 w 714"/>
              <a:gd name="T29" fmla="*/ 445 h 876"/>
              <a:gd name="T30" fmla="*/ 447 w 714"/>
              <a:gd name="T31" fmla="*/ 85 h 876"/>
              <a:gd name="T32" fmla="*/ 447 w 714"/>
              <a:gd name="T33" fmla="*/ 268 h 876"/>
              <a:gd name="T34" fmla="*/ 629 w 714"/>
              <a:gd name="T35" fmla="*/ 268 h 876"/>
              <a:gd name="T36" fmla="*/ 629 w 714"/>
              <a:gd name="T37" fmla="*/ 791 h 876"/>
              <a:gd name="T38" fmla="*/ 86 w 714"/>
              <a:gd name="T39" fmla="*/ 791 h 876"/>
              <a:gd name="T40" fmla="*/ 86 w 714"/>
              <a:gd name="T41" fmla="*/ 85 h 876"/>
              <a:gd name="T42" fmla="*/ 447 w 714"/>
              <a:gd name="T43" fmla="*/ 85 h 876"/>
              <a:gd name="T44" fmla="*/ 500 w 714"/>
              <a:gd name="T45" fmla="*/ 0 h 876"/>
              <a:gd name="T46" fmla="*/ 0 w 714"/>
              <a:gd name="T47" fmla="*/ 0 h 876"/>
              <a:gd name="T48" fmla="*/ 0 w 714"/>
              <a:gd name="T49" fmla="*/ 876 h 876"/>
              <a:gd name="T50" fmla="*/ 714 w 714"/>
              <a:gd name="T51" fmla="*/ 876 h 876"/>
              <a:gd name="T52" fmla="*/ 714 w 714"/>
              <a:gd name="T53" fmla="*/ 215 h 876"/>
              <a:gd name="T54" fmla="*/ 500 w 714"/>
              <a:gd name="T55" fmla="*/ 0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4" h="876">
                <a:moveTo>
                  <a:pt x="534" y="682"/>
                </a:moveTo>
                <a:lnTo>
                  <a:pt x="178" y="682"/>
                </a:lnTo>
                <a:lnTo>
                  <a:pt x="178" y="618"/>
                </a:lnTo>
                <a:lnTo>
                  <a:pt x="534" y="618"/>
                </a:lnTo>
                <a:lnTo>
                  <a:pt x="534" y="682"/>
                </a:lnTo>
                <a:close/>
                <a:moveTo>
                  <a:pt x="534" y="564"/>
                </a:moveTo>
                <a:lnTo>
                  <a:pt x="178" y="564"/>
                </a:lnTo>
                <a:lnTo>
                  <a:pt x="178" y="499"/>
                </a:lnTo>
                <a:lnTo>
                  <a:pt x="534" y="499"/>
                </a:lnTo>
                <a:lnTo>
                  <a:pt x="534" y="564"/>
                </a:lnTo>
                <a:close/>
                <a:moveTo>
                  <a:pt x="534" y="445"/>
                </a:moveTo>
                <a:lnTo>
                  <a:pt x="178" y="445"/>
                </a:lnTo>
                <a:lnTo>
                  <a:pt x="178" y="382"/>
                </a:lnTo>
                <a:lnTo>
                  <a:pt x="534" y="382"/>
                </a:lnTo>
                <a:lnTo>
                  <a:pt x="534" y="445"/>
                </a:lnTo>
                <a:close/>
                <a:moveTo>
                  <a:pt x="447" y="85"/>
                </a:moveTo>
                <a:lnTo>
                  <a:pt x="447" y="268"/>
                </a:lnTo>
                <a:lnTo>
                  <a:pt x="629" y="268"/>
                </a:lnTo>
                <a:lnTo>
                  <a:pt x="629" y="791"/>
                </a:lnTo>
                <a:lnTo>
                  <a:pt x="86" y="791"/>
                </a:lnTo>
                <a:lnTo>
                  <a:pt x="86" y="85"/>
                </a:lnTo>
                <a:lnTo>
                  <a:pt x="447" y="85"/>
                </a:lnTo>
                <a:close/>
                <a:moveTo>
                  <a:pt x="500" y="0"/>
                </a:moveTo>
                <a:lnTo>
                  <a:pt x="0" y="0"/>
                </a:lnTo>
                <a:lnTo>
                  <a:pt x="0" y="876"/>
                </a:lnTo>
                <a:lnTo>
                  <a:pt x="714" y="876"/>
                </a:lnTo>
                <a:lnTo>
                  <a:pt x="714" y="215"/>
                </a:lnTo>
                <a:lnTo>
                  <a:pt x="50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97" name="グループ化 282">
            <a:extLst>
              <a:ext uri="{FF2B5EF4-FFF2-40B4-BE49-F238E27FC236}">
                <a16:creationId xmlns:a16="http://schemas.microsoft.com/office/drawing/2014/main" id="{5E0FFB42-88E0-3A8F-96E7-EA23256B5D0F}"/>
              </a:ext>
            </a:extLst>
          </p:cNvPr>
          <p:cNvGrpSpPr/>
          <p:nvPr/>
        </p:nvGrpSpPr>
        <p:grpSpPr>
          <a:xfrm>
            <a:off x="3389568" y="1527682"/>
            <a:ext cx="432000" cy="432000"/>
            <a:chOff x="4887516" y="682625"/>
            <a:chExt cx="381000" cy="381000"/>
          </a:xfrm>
          <a:solidFill>
            <a:schemeClr val="bg1"/>
          </a:solidFill>
        </p:grpSpPr>
        <p:sp>
          <p:nvSpPr>
            <p:cNvPr id="98" name="Rectangle 195">
              <a:extLst>
                <a:ext uri="{FF2B5EF4-FFF2-40B4-BE49-F238E27FC236}">
                  <a16:creationId xmlns:a16="http://schemas.microsoft.com/office/drawing/2014/main" id="{9F44F0D6-464A-3633-0B6B-8AE95D03B522}"/>
                </a:ext>
              </a:extLst>
            </p:cNvPr>
            <p:cNvSpPr>
              <a:spLocks noChangeArrowheads="1"/>
            </p:cNvSpPr>
            <p:nvPr/>
          </p:nvSpPr>
          <p:spPr bwMode="auto">
            <a:xfrm>
              <a:off x="4912916" y="746125"/>
              <a:ext cx="330200" cy="381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99" name="Rectangle 196">
              <a:extLst>
                <a:ext uri="{FF2B5EF4-FFF2-40B4-BE49-F238E27FC236}">
                  <a16:creationId xmlns:a16="http://schemas.microsoft.com/office/drawing/2014/main" id="{3037F44A-2C19-3C99-2871-D8A4B309E6D9}"/>
                </a:ext>
              </a:extLst>
            </p:cNvPr>
            <p:cNvSpPr>
              <a:spLocks noChangeArrowheads="1"/>
            </p:cNvSpPr>
            <p:nvPr/>
          </p:nvSpPr>
          <p:spPr bwMode="auto">
            <a:xfrm>
              <a:off x="4938316" y="682625"/>
              <a:ext cx="279400" cy="25400"/>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00" name="Freeform 197">
              <a:extLst>
                <a:ext uri="{FF2B5EF4-FFF2-40B4-BE49-F238E27FC236}">
                  <a16:creationId xmlns:a16="http://schemas.microsoft.com/office/drawing/2014/main" id="{ADA29CBC-39F8-2077-3076-E9FE89481C44}"/>
                </a:ext>
              </a:extLst>
            </p:cNvPr>
            <p:cNvSpPr>
              <a:spLocks noEditPoints="1"/>
            </p:cNvSpPr>
            <p:nvPr/>
          </p:nvSpPr>
          <p:spPr bwMode="auto">
            <a:xfrm>
              <a:off x="4887516" y="822325"/>
              <a:ext cx="381000" cy="241300"/>
            </a:xfrm>
            <a:custGeom>
              <a:avLst/>
              <a:gdLst/>
              <a:ahLst/>
              <a:cxnLst>
                <a:cxn ang="0">
                  <a:pos x="0" y="152"/>
                </a:cxn>
                <a:cxn ang="0">
                  <a:pos x="240" y="152"/>
                </a:cxn>
                <a:cxn ang="0">
                  <a:pos x="240" y="0"/>
                </a:cxn>
                <a:cxn ang="0">
                  <a:pos x="0" y="0"/>
                </a:cxn>
                <a:cxn ang="0">
                  <a:pos x="0" y="152"/>
                </a:cxn>
                <a:cxn ang="0">
                  <a:pos x="176" y="72"/>
                </a:cxn>
                <a:cxn ang="0">
                  <a:pos x="64" y="72"/>
                </a:cxn>
                <a:cxn ang="0">
                  <a:pos x="64" y="24"/>
                </a:cxn>
                <a:cxn ang="0">
                  <a:pos x="176" y="24"/>
                </a:cxn>
                <a:cxn ang="0">
                  <a:pos x="176" y="72"/>
                </a:cxn>
              </a:cxnLst>
              <a:rect l="0" t="0" r="r" b="b"/>
              <a:pathLst>
                <a:path w="240" h="152">
                  <a:moveTo>
                    <a:pt x="0" y="152"/>
                  </a:moveTo>
                  <a:lnTo>
                    <a:pt x="240" y="152"/>
                  </a:lnTo>
                  <a:lnTo>
                    <a:pt x="240" y="0"/>
                  </a:lnTo>
                  <a:lnTo>
                    <a:pt x="0" y="0"/>
                  </a:lnTo>
                  <a:lnTo>
                    <a:pt x="0" y="152"/>
                  </a:lnTo>
                  <a:close/>
                  <a:moveTo>
                    <a:pt x="176" y="72"/>
                  </a:moveTo>
                  <a:lnTo>
                    <a:pt x="64" y="72"/>
                  </a:lnTo>
                  <a:lnTo>
                    <a:pt x="64" y="24"/>
                  </a:lnTo>
                  <a:lnTo>
                    <a:pt x="176" y="24"/>
                  </a:lnTo>
                  <a:lnTo>
                    <a:pt x="176" y="7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nvGrpSpPr>
          <p:cNvPr id="101" name="グループ化 278">
            <a:extLst>
              <a:ext uri="{FF2B5EF4-FFF2-40B4-BE49-F238E27FC236}">
                <a16:creationId xmlns:a16="http://schemas.microsoft.com/office/drawing/2014/main" id="{5FCE093F-B32B-FCBD-5989-E27276414EAE}"/>
              </a:ext>
            </a:extLst>
          </p:cNvPr>
          <p:cNvGrpSpPr/>
          <p:nvPr/>
        </p:nvGrpSpPr>
        <p:grpSpPr>
          <a:xfrm>
            <a:off x="5159852" y="1527634"/>
            <a:ext cx="432000" cy="432000"/>
            <a:chOff x="3084116" y="682625"/>
            <a:chExt cx="381000" cy="381000"/>
          </a:xfrm>
          <a:solidFill>
            <a:schemeClr val="bg1"/>
          </a:solidFill>
        </p:grpSpPr>
        <p:sp>
          <p:nvSpPr>
            <p:cNvPr id="102" name="Freeform 191">
              <a:extLst>
                <a:ext uri="{FF2B5EF4-FFF2-40B4-BE49-F238E27FC236}">
                  <a16:creationId xmlns:a16="http://schemas.microsoft.com/office/drawing/2014/main" id="{8607AFA9-471C-8069-D9BE-5C5832F393DB}"/>
                </a:ext>
              </a:extLst>
            </p:cNvPr>
            <p:cNvSpPr>
              <a:spLocks noEditPoints="1"/>
            </p:cNvSpPr>
            <p:nvPr/>
          </p:nvSpPr>
          <p:spPr bwMode="auto">
            <a:xfrm>
              <a:off x="3084116" y="682625"/>
              <a:ext cx="381000" cy="381000"/>
            </a:xfrm>
            <a:custGeom>
              <a:avLst/>
              <a:gdLst/>
              <a:ahLst/>
              <a:cxnLst>
                <a:cxn ang="0">
                  <a:pos x="0" y="240"/>
                </a:cxn>
                <a:cxn ang="0">
                  <a:pos x="240" y="240"/>
                </a:cxn>
                <a:cxn ang="0">
                  <a:pos x="240" y="0"/>
                </a:cxn>
                <a:cxn ang="0">
                  <a:pos x="0" y="0"/>
                </a:cxn>
                <a:cxn ang="0">
                  <a:pos x="0" y="240"/>
                </a:cxn>
                <a:cxn ang="0">
                  <a:pos x="216" y="216"/>
                </a:cxn>
                <a:cxn ang="0">
                  <a:pos x="24" y="216"/>
                </a:cxn>
                <a:cxn ang="0">
                  <a:pos x="24" y="72"/>
                </a:cxn>
                <a:cxn ang="0">
                  <a:pos x="216" y="72"/>
                </a:cxn>
                <a:cxn ang="0">
                  <a:pos x="216" y="216"/>
                </a:cxn>
              </a:cxnLst>
              <a:rect l="0" t="0" r="r" b="b"/>
              <a:pathLst>
                <a:path w="240" h="240">
                  <a:moveTo>
                    <a:pt x="0" y="240"/>
                  </a:moveTo>
                  <a:lnTo>
                    <a:pt x="240" y="240"/>
                  </a:lnTo>
                  <a:lnTo>
                    <a:pt x="240" y="0"/>
                  </a:lnTo>
                  <a:lnTo>
                    <a:pt x="0" y="0"/>
                  </a:lnTo>
                  <a:lnTo>
                    <a:pt x="0" y="240"/>
                  </a:lnTo>
                  <a:close/>
                  <a:moveTo>
                    <a:pt x="216" y="216"/>
                  </a:moveTo>
                  <a:lnTo>
                    <a:pt x="24" y="216"/>
                  </a:lnTo>
                  <a:lnTo>
                    <a:pt x="24" y="72"/>
                  </a:lnTo>
                  <a:lnTo>
                    <a:pt x="216" y="72"/>
                  </a:lnTo>
                  <a:lnTo>
                    <a:pt x="216" y="21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03" name="Freeform 192">
              <a:extLst>
                <a:ext uri="{FF2B5EF4-FFF2-40B4-BE49-F238E27FC236}">
                  <a16:creationId xmlns:a16="http://schemas.microsoft.com/office/drawing/2014/main" id="{32D94C49-BF89-0D11-1DB7-080F12884EDE}"/>
                </a:ext>
              </a:extLst>
            </p:cNvPr>
            <p:cNvSpPr>
              <a:spLocks/>
            </p:cNvSpPr>
            <p:nvPr/>
          </p:nvSpPr>
          <p:spPr bwMode="auto">
            <a:xfrm>
              <a:off x="3217466" y="835025"/>
              <a:ext cx="114300" cy="152400"/>
            </a:xfrm>
            <a:custGeom>
              <a:avLst/>
              <a:gdLst/>
              <a:ahLst/>
              <a:cxnLst>
                <a:cxn ang="0">
                  <a:pos x="58" y="32"/>
                </a:cxn>
                <a:cxn ang="0">
                  <a:pos x="58" y="32"/>
                </a:cxn>
                <a:cxn ang="0">
                  <a:pos x="52" y="42"/>
                </a:cxn>
                <a:cxn ang="0">
                  <a:pos x="46" y="54"/>
                </a:cxn>
                <a:cxn ang="0">
                  <a:pos x="46" y="54"/>
                </a:cxn>
                <a:cxn ang="0">
                  <a:pos x="40" y="76"/>
                </a:cxn>
                <a:cxn ang="0">
                  <a:pos x="40" y="76"/>
                </a:cxn>
                <a:cxn ang="0">
                  <a:pos x="38" y="96"/>
                </a:cxn>
                <a:cxn ang="0">
                  <a:pos x="14" y="96"/>
                </a:cxn>
                <a:cxn ang="0">
                  <a:pos x="14" y="96"/>
                </a:cxn>
                <a:cxn ang="0">
                  <a:pos x="18" y="74"/>
                </a:cxn>
                <a:cxn ang="0">
                  <a:pos x="26" y="54"/>
                </a:cxn>
                <a:cxn ang="0">
                  <a:pos x="26" y="54"/>
                </a:cxn>
                <a:cxn ang="0">
                  <a:pos x="36" y="36"/>
                </a:cxn>
                <a:cxn ang="0">
                  <a:pos x="50" y="18"/>
                </a:cxn>
                <a:cxn ang="0">
                  <a:pos x="0" y="18"/>
                </a:cxn>
                <a:cxn ang="0">
                  <a:pos x="0" y="0"/>
                </a:cxn>
                <a:cxn ang="0">
                  <a:pos x="72" y="0"/>
                </a:cxn>
                <a:cxn ang="0">
                  <a:pos x="72" y="16"/>
                </a:cxn>
                <a:cxn ang="0">
                  <a:pos x="72" y="16"/>
                </a:cxn>
                <a:cxn ang="0">
                  <a:pos x="64" y="24"/>
                </a:cxn>
                <a:cxn ang="0">
                  <a:pos x="58" y="32"/>
                </a:cxn>
              </a:cxnLst>
              <a:rect l="0" t="0" r="r" b="b"/>
              <a:pathLst>
                <a:path w="72" h="96">
                  <a:moveTo>
                    <a:pt x="58" y="32"/>
                  </a:moveTo>
                  <a:lnTo>
                    <a:pt x="58" y="32"/>
                  </a:lnTo>
                  <a:lnTo>
                    <a:pt x="52" y="42"/>
                  </a:lnTo>
                  <a:lnTo>
                    <a:pt x="46" y="54"/>
                  </a:lnTo>
                  <a:lnTo>
                    <a:pt x="46" y="54"/>
                  </a:lnTo>
                  <a:lnTo>
                    <a:pt x="40" y="76"/>
                  </a:lnTo>
                  <a:lnTo>
                    <a:pt x="40" y="76"/>
                  </a:lnTo>
                  <a:lnTo>
                    <a:pt x="38" y="96"/>
                  </a:lnTo>
                  <a:lnTo>
                    <a:pt x="14" y="96"/>
                  </a:lnTo>
                  <a:lnTo>
                    <a:pt x="14" y="96"/>
                  </a:lnTo>
                  <a:lnTo>
                    <a:pt x="18" y="74"/>
                  </a:lnTo>
                  <a:lnTo>
                    <a:pt x="26" y="54"/>
                  </a:lnTo>
                  <a:lnTo>
                    <a:pt x="26" y="54"/>
                  </a:lnTo>
                  <a:lnTo>
                    <a:pt x="36" y="36"/>
                  </a:lnTo>
                  <a:lnTo>
                    <a:pt x="50" y="18"/>
                  </a:lnTo>
                  <a:lnTo>
                    <a:pt x="0" y="18"/>
                  </a:lnTo>
                  <a:lnTo>
                    <a:pt x="0" y="0"/>
                  </a:lnTo>
                  <a:lnTo>
                    <a:pt x="72" y="0"/>
                  </a:lnTo>
                  <a:lnTo>
                    <a:pt x="72" y="16"/>
                  </a:lnTo>
                  <a:lnTo>
                    <a:pt x="72" y="16"/>
                  </a:lnTo>
                  <a:lnTo>
                    <a:pt x="64" y="24"/>
                  </a:lnTo>
                  <a:lnTo>
                    <a:pt x="58"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04" name="Freeform 193">
              <a:extLst>
                <a:ext uri="{FF2B5EF4-FFF2-40B4-BE49-F238E27FC236}">
                  <a16:creationId xmlns:a16="http://schemas.microsoft.com/office/drawing/2014/main" id="{176BD22B-6C0A-8FE2-47CE-C66B85A3B404}"/>
                </a:ext>
              </a:extLst>
            </p:cNvPr>
            <p:cNvSpPr>
              <a:spLocks/>
            </p:cNvSpPr>
            <p:nvPr/>
          </p:nvSpPr>
          <p:spPr bwMode="auto">
            <a:xfrm>
              <a:off x="3217466" y="835025"/>
              <a:ext cx="114300" cy="152400"/>
            </a:xfrm>
            <a:custGeom>
              <a:avLst/>
              <a:gdLst/>
              <a:ahLst/>
              <a:cxnLst>
                <a:cxn ang="0">
                  <a:pos x="58" y="32"/>
                </a:cxn>
                <a:cxn ang="0">
                  <a:pos x="58" y="32"/>
                </a:cxn>
                <a:cxn ang="0">
                  <a:pos x="52" y="42"/>
                </a:cxn>
                <a:cxn ang="0">
                  <a:pos x="46" y="54"/>
                </a:cxn>
                <a:cxn ang="0">
                  <a:pos x="46" y="54"/>
                </a:cxn>
                <a:cxn ang="0">
                  <a:pos x="40" y="76"/>
                </a:cxn>
                <a:cxn ang="0">
                  <a:pos x="40" y="76"/>
                </a:cxn>
                <a:cxn ang="0">
                  <a:pos x="38" y="96"/>
                </a:cxn>
                <a:cxn ang="0">
                  <a:pos x="14" y="96"/>
                </a:cxn>
                <a:cxn ang="0">
                  <a:pos x="14" y="96"/>
                </a:cxn>
                <a:cxn ang="0">
                  <a:pos x="18" y="74"/>
                </a:cxn>
                <a:cxn ang="0">
                  <a:pos x="26" y="54"/>
                </a:cxn>
                <a:cxn ang="0">
                  <a:pos x="26" y="54"/>
                </a:cxn>
                <a:cxn ang="0">
                  <a:pos x="36" y="36"/>
                </a:cxn>
                <a:cxn ang="0">
                  <a:pos x="50" y="18"/>
                </a:cxn>
                <a:cxn ang="0">
                  <a:pos x="0" y="18"/>
                </a:cxn>
                <a:cxn ang="0">
                  <a:pos x="0" y="0"/>
                </a:cxn>
                <a:cxn ang="0">
                  <a:pos x="72" y="0"/>
                </a:cxn>
                <a:cxn ang="0">
                  <a:pos x="72" y="16"/>
                </a:cxn>
                <a:cxn ang="0">
                  <a:pos x="72" y="16"/>
                </a:cxn>
                <a:cxn ang="0">
                  <a:pos x="64" y="24"/>
                </a:cxn>
                <a:cxn ang="0">
                  <a:pos x="58" y="32"/>
                </a:cxn>
              </a:cxnLst>
              <a:rect l="0" t="0" r="r" b="b"/>
              <a:pathLst>
                <a:path w="72" h="96">
                  <a:moveTo>
                    <a:pt x="58" y="32"/>
                  </a:moveTo>
                  <a:lnTo>
                    <a:pt x="58" y="32"/>
                  </a:lnTo>
                  <a:lnTo>
                    <a:pt x="52" y="42"/>
                  </a:lnTo>
                  <a:lnTo>
                    <a:pt x="46" y="54"/>
                  </a:lnTo>
                  <a:lnTo>
                    <a:pt x="46" y="54"/>
                  </a:lnTo>
                  <a:lnTo>
                    <a:pt x="40" y="76"/>
                  </a:lnTo>
                  <a:lnTo>
                    <a:pt x="40" y="76"/>
                  </a:lnTo>
                  <a:lnTo>
                    <a:pt x="38" y="96"/>
                  </a:lnTo>
                  <a:lnTo>
                    <a:pt x="14" y="96"/>
                  </a:lnTo>
                  <a:lnTo>
                    <a:pt x="14" y="96"/>
                  </a:lnTo>
                  <a:lnTo>
                    <a:pt x="18" y="74"/>
                  </a:lnTo>
                  <a:lnTo>
                    <a:pt x="26" y="54"/>
                  </a:lnTo>
                  <a:lnTo>
                    <a:pt x="26" y="54"/>
                  </a:lnTo>
                  <a:lnTo>
                    <a:pt x="36" y="36"/>
                  </a:lnTo>
                  <a:lnTo>
                    <a:pt x="50" y="18"/>
                  </a:lnTo>
                  <a:lnTo>
                    <a:pt x="0" y="18"/>
                  </a:lnTo>
                  <a:lnTo>
                    <a:pt x="0" y="0"/>
                  </a:lnTo>
                  <a:lnTo>
                    <a:pt x="72" y="0"/>
                  </a:lnTo>
                  <a:lnTo>
                    <a:pt x="72" y="16"/>
                  </a:lnTo>
                  <a:lnTo>
                    <a:pt x="72" y="16"/>
                  </a:lnTo>
                  <a:lnTo>
                    <a:pt x="64" y="24"/>
                  </a:lnTo>
                  <a:lnTo>
                    <a:pt x="58" y="32"/>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grpSp>
        <p:nvGrpSpPr>
          <p:cNvPr id="105" name="グループ化 507">
            <a:extLst>
              <a:ext uri="{FF2B5EF4-FFF2-40B4-BE49-F238E27FC236}">
                <a16:creationId xmlns:a16="http://schemas.microsoft.com/office/drawing/2014/main" id="{FC7B4202-D3A6-D2C1-B123-20F69A0FD520}"/>
              </a:ext>
            </a:extLst>
          </p:cNvPr>
          <p:cNvGrpSpPr/>
          <p:nvPr/>
        </p:nvGrpSpPr>
        <p:grpSpPr>
          <a:xfrm>
            <a:off x="6881121" y="1491630"/>
            <a:ext cx="468000" cy="468000"/>
            <a:chOff x="5088756" y="2643758"/>
            <a:chExt cx="381000" cy="381000"/>
          </a:xfrm>
          <a:solidFill>
            <a:schemeClr val="bg1"/>
          </a:solidFill>
        </p:grpSpPr>
        <p:sp>
          <p:nvSpPr>
            <p:cNvPr id="106" name="Freeform 533">
              <a:extLst>
                <a:ext uri="{FF2B5EF4-FFF2-40B4-BE49-F238E27FC236}">
                  <a16:creationId xmlns:a16="http://schemas.microsoft.com/office/drawing/2014/main" id="{11DD1F7B-C050-D71F-0E9D-4BF6EF844CD7}"/>
                </a:ext>
              </a:extLst>
            </p:cNvPr>
            <p:cNvSpPr>
              <a:spLocks noEditPoints="1"/>
            </p:cNvSpPr>
            <p:nvPr/>
          </p:nvSpPr>
          <p:spPr bwMode="auto">
            <a:xfrm>
              <a:off x="5088756" y="2872358"/>
              <a:ext cx="381000" cy="152400"/>
            </a:xfrm>
            <a:custGeom>
              <a:avLst/>
              <a:gdLst/>
              <a:ahLst/>
              <a:cxnLst>
                <a:cxn ang="0">
                  <a:pos x="0" y="0"/>
                </a:cxn>
                <a:cxn ang="0">
                  <a:pos x="0" y="96"/>
                </a:cxn>
                <a:cxn ang="0">
                  <a:pos x="240" y="96"/>
                </a:cxn>
                <a:cxn ang="0">
                  <a:pos x="240" y="0"/>
                </a:cxn>
                <a:cxn ang="0">
                  <a:pos x="0" y="0"/>
                </a:cxn>
                <a:cxn ang="0">
                  <a:pos x="216" y="80"/>
                </a:cxn>
                <a:cxn ang="0">
                  <a:pos x="24" y="80"/>
                </a:cxn>
                <a:cxn ang="0">
                  <a:pos x="24" y="48"/>
                </a:cxn>
                <a:cxn ang="0">
                  <a:pos x="216" y="48"/>
                </a:cxn>
                <a:cxn ang="0">
                  <a:pos x="216" y="80"/>
                </a:cxn>
              </a:cxnLst>
              <a:rect l="0" t="0" r="r" b="b"/>
              <a:pathLst>
                <a:path w="240" h="96">
                  <a:moveTo>
                    <a:pt x="0" y="0"/>
                  </a:moveTo>
                  <a:lnTo>
                    <a:pt x="0" y="96"/>
                  </a:lnTo>
                  <a:lnTo>
                    <a:pt x="240" y="96"/>
                  </a:lnTo>
                  <a:lnTo>
                    <a:pt x="240" y="0"/>
                  </a:lnTo>
                  <a:lnTo>
                    <a:pt x="0" y="0"/>
                  </a:lnTo>
                  <a:close/>
                  <a:moveTo>
                    <a:pt x="216" y="80"/>
                  </a:moveTo>
                  <a:lnTo>
                    <a:pt x="24" y="80"/>
                  </a:lnTo>
                  <a:lnTo>
                    <a:pt x="24" y="48"/>
                  </a:lnTo>
                  <a:lnTo>
                    <a:pt x="216" y="48"/>
                  </a:lnTo>
                  <a:lnTo>
                    <a:pt x="216" y="8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07" name="Freeform 534">
              <a:extLst>
                <a:ext uri="{FF2B5EF4-FFF2-40B4-BE49-F238E27FC236}">
                  <a16:creationId xmlns:a16="http://schemas.microsoft.com/office/drawing/2014/main" id="{2AA733EF-D891-1A22-9D49-9710B0BEFA2F}"/>
                </a:ext>
              </a:extLst>
            </p:cNvPr>
            <p:cNvSpPr>
              <a:spLocks/>
            </p:cNvSpPr>
            <p:nvPr/>
          </p:nvSpPr>
          <p:spPr bwMode="auto">
            <a:xfrm>
              <a:off x="5126856" y="2643758"/>
              <a:ext cx="304800" cy="190500"/>
            </a:xfrm>
            <a:custGeom>
              <a:avLst/>
              <a:gdLst/>
              <a:ahLst/>
              <a:cxnLst>
                <a:cxn ang="0">
                  <a:pos x="128" y="0"/>
                </a:cxn>
                <a:cxn ang="0">
                  <a:pos x="0" y="0"/>
                </a:cxn>
                <a:cxn ang="0">
                  <a:pos x="0" y="120"/>
                </a:cxn>
                <a:cxn ang="0">
                  <a:pos x="24" y="120"/>
                </a:cxn>
                <a:cxn ang="0">
                  <a:pos x="24" y="24"/>
                </a:cxn>
                <a:cxn ang="0">
                  <a:pos x="128" y="24"/>
                </a:cxn>
                <a:cxn ang="0">
                  <a:pos x="128" y="64"/>
                </a:cxn>
                <a:cxn ang="0">
                  <a:pos x="168" y="64"/>
                </a:cxn>
                <a:cxn ang="0">
                  <a:pos x="168" y="120"/>
                </a:cxn>
                <a:cxn ang="0">
                  <a:pos x="192" y="120"/>
                </a:cxn>
                <a:cxn ang="0">
                  <a:pos x="192" y="64"/>
                </a:cxn>
                <a:cxn ang="0">
                  <a:pos x="192" y="0"/>
                </a:cxn>
                <a:cxn ang="0">
                  <a:pos x="128" y="0"/>
                </a:cxn>
              </a:cxnLst>
              <a:rect l="0" t="0" r="r" b="b"/>
              <a:pathLst>
                <a:path w="192" h="120">
                  <a:moveTo>
                    <a:pt x="128" y="0"/>
                  </a:moveTo>
                  <a:lnTo>
                    <a:pt x="0" y="0"/>
                  </a:lnTo>
                  <a:lnTo>
                    <a:pt x="0" y="120"/>
                  </a:lnTo>
                  <a:lnTo>
                    <a:pt x="24" y="120"/>
                  </a:lnTo>
                  <a:lnTo>
                    <a:pt x="24" y="24"/>
                  </a:lnTo>
                  <a:lnTo>
                    <a:pt x="128" y="24"/>
                  </a:lnTo>
                  <a:lnTo>
                    <a:pt x="128" y="64"/>
                  </a:lnTo>
                  <a:lnTo>
                    <a:pt x="168" y="64"/>
                  </a:lnTo>
                  <a:lnTo>
                    <a:pt x="168" y="120"/>
                  </a:lnTo>
                  <a:lnTo>
                    <a:pt x="192" y="120"/>
                  </a:lnTo>
                  <a:lnTo>
                    <a:pt x="192" y="64"/>
                  </a:lnTo>
                  <a:lnTo>
                    <a:pt x="192" y="0"/>
                  </a:lnTo>
                  <a:lnTo>
                    <a:pt x="1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sp>
        <p:nvSpPr>
          <p:cNvPr id="108" name="Freeform 324">
            <a:extLst>
              <a:ext uri="{FF2B5EF4-FFF2-40B4-BE49-F238E27FC236}">
                <a16:creationId xmlns:a16="http://schemas.microsoft.com/office/drawing/2014/main" id="{877421CA-9566-3EB5-6C59-DBA55B38E872}"/>
              </a:ext>
            </a:extLst>
          </p:cNvPr>
          <p:cNvSpPr>
            <a:spLocks noEditPoints="1"/>
          </p:cNvSpPr>
          <p:nvPr/>
        </p:nvSpPr>
        <p:spPr bwMode="auto">
          <a:xfrm>
            <a:off x="1653610" y="3327882"/>
            <a:ext cx="432000" cy="432000"/>
          </a:xfrm>
          <a:custGeom>
            <a:avLst/>
            <a:gdLst>
              <a:gd name="T0" fmla="*/ 835 w 845"/>
              <a:gd name="T1" fmla="*/ 366 h 847"/>
              <a:gd name="T2" fmla="*/ 835 w 845"/>
              <a:gd name="T3" fmla="*/ 24 h 847"/>
              <a:gd name="T4" fmla="*/ 498 w 845"/>
              <a:gd name="T5" fmla="*/ 1 h 847"/>
              <a:gd name="T6" fmla="*/ 454 w 845"/>
              <a:gd name="T7" fmla="*/ 335 h 847"/>
              <a:gd name="T8" fmla="*/ 498 w 845"/>
              <a:gd name="T9" fmla="*/ 390 h 847"/>
              <a:gd name="T10" fmla="*/ 629 w 845"/>
              <a:gd name="T11" fmla="*/ 89 h 847"/>
              <a:gd name="T12" fmla="*/ 654 w 845"/>
              <a:gd name="T13" fmla="*/ 76 h 847"/>
              <a:gd name="T14" fmla="*/ 672 w 845"/>
              <a:gd name="T15" fmla="*/ 173 h 847"/>
              <a:gd name="T16" fmla="*/ 767 w 845"/>
              <a:gd name="T17" fmla="*/ 186 h 847"/>
              <a:gd name="T18" fmla="*/ 758 w 845"/>
              <a:gd name="T19" fmla="*/ 214 h 847"/>
              <a:gd name="T20" fmla="*/ 670 w 845"/>
              <a:gd name="T21" fmla="*/ 301 h 847"/>
              <a:gd name="T22" fmla="*/ 644 w 845"/>
              <a:gd name="T23" fmla="*/ 314 h 847"/>
              <a:gd name="T24" fmla="*/ 626 w 845"/>
              <a:gd name="T25" fmla="*/ 217 h 847"/>
              <a:gd name="T26" fmla="*/ 530 w 845"/>
              <a:gd name="T27" fmla="*/ 204 h 847"/>
              <a:gd name="T28" fmla="*/ 539 w 845"/>
              <a:gd name="T29" fmla="*/ 176 h 847"/>
              <a:gd name="T30" fmla="*/ 347 w 845"/>
              <a:gd name="T31" fmla="*/ 846 h 847"/>
              <a:gd name="T32" fmla="*/ 391 w 845"/>
              <a:gd name="T33" fmla="*/ 511 h 847"/>
              <a:gd name="T34" fmla="*/ 347 w 845"/>
              <a:gd name="T35" fmla="*/ 457 h 847"/>
              <a:gd name="T36" fmla="*/ 10 w 845"/>
              <a:gd name="T37" fmla="*/ 480 h 847"/>
              <a:gd name="T38" fmla="*/ 10 w 845"/>
              <a:gd name="T39" fmla="*/ 822 h 847"/>
              <a:gd name="T40" fmla="*/ 112 w 845"/>
              <a:gd name="T41" fmla="*/ 566 h 847"/>
              <a:gd name="T42" fmla="*/ 143 w 845"/>
              <a:gd name="T43" fmla="*/ 566 h 847"/>
              <a:gd name="T44" fmla="*/ 269 w 845"/>
              <a:gd name="T45" fmla="*/ 560 h 847"/>
              <a:gd name="T46" fmla="*/ 287 w 845"/>
              <a:gd name="T47" fmla="*/ 582 h 847"/>
              <a:gd name="T48" fmla="*/ 283 w 845"/>
              <a:gd name="T49" fmla="*/ 708 h 847"/>
              <a:gd name="T50" fmla="*/ 281 w 845"/>
              <a:gd name="T51" fmla="*/ 736 h 847"/>
              <a:gd name="T52" fmla="*/ 248 w 845"/>
              <a:gd name="T53" fmla="*/ 736 h 847"/>
              <a:gd name="T54" fmla="*/ 122 w 845"/>
              <a:gd name="T55" fmla="*/ 743 h 847"/>
              <a:gd name="T56" fmla="*/ 104 w 845"/>
              <a:gd name="T57" fmla="*/ 720 h 847"/>
              <a:gd name="T58" fmla="*/ 108 w 845"/>
              <a:gd name="T59" fmla="*/ 595 h 847"/>
              <a:gd name="T60" fmla="*/ 112 w 845"/>
              <a:gd name="T61" fmla="*/ 566 h 847"/>
              <a:gd name="T62" fmla="*/ 382 w 845"/>
              <a:gd name="T63" fmla="*/ 366 h 847"/>
              <a:gd name="T64" fmla="*/ 382 w 845"/>
              <a:gd name="T65" fmla="*/ 24 h 847"/>
              <a:gd name="T66" fmla="*/ 44 w 845"/>
              <a:gd name="T67" fmla="*/ 1 h 847"/>
              <a:gd name="T68" fmla="*/ 0 w 845"/>
              <a:gd name="T69" fmla="*/ 335 h 847"/>
              <a:gd name="T70" fmla="*/ 44 w 845"/>
              <a:gd name="T71" fmla="*/ 390 h 847"/>
              <a:gd name="T72" fmla="*/ 293 w 845"/>
              <a:gd name="T73" fmla="*/ 182 h 847"/>
              <a:gd name="T74" fmla="*/ 287 w 845"/>
              <a:gd name="T75" fmla="*/ 212 h 847"/>
              <a:gd name="T76" fmla="*/ 95 w 845"/>
              <a:gd name="T77" fmla="*/ 203 h 847"/>
              <a:gd name="T78" fmla="*/ 108 w 845"/>
              <a:gd name="T79" fmla="*/ 176 h 847"/>
              <a:gd name="T80" fmla="*/ 820 w 845"/>
              <a:gd name="T81" fmla="*/ 838 h 847"/>
              <a:gd name="T82" fmla="*/ 844 w 845"/>
              <a:gd name="T83" fmla="*/ 500 h 847"/>
              <a:gd name="T84" fmla="*/ 509 w 845"/>
              <a:gd name="T85" fmla="*/ 456 h 847"/>
              <a:gd name="T86" fmla="*/ 455 w 845"/>
              <a:gd name="T87" fmla="*/ 500 h 847"/>
              <a:gd name="T88" fmla="*/ 478 w 845"/>
              <a:gd name="T89" fmla="*/ 838 h 847"/>
              <a:gd name="T90" fmla="*/ 638 w 845"/>
              <a:gd name="T91" fmla="*/ 766 h 847"/>
              <a:gd name="T92" fmla="*/ 622 w 845"/>
              <a:gd name="T93" fmla="*/ 734 h 847"/>
              <a:gd name="T94" fmla="*/ 649 w 845"/>
              <a:gd name="T95" fmla="*/ 712 h 847"/>
              <a:gd name="T96" fmla="*/ 677 w 845"/>
              <a:gd name="T97" fmla="*/ 740 h 847"/>
              <a:gd name="T98" fmla="*/ 655 w 845"/>
              <a:gd name="T99" fmla="*/ 767 h 847"/>
              <a:gd name="T100" fmla="*/ 668 w 845"/>
              <a:gd name="T101" fmla="*/ 571 h 847"/>
              <a:gd name="T102" fmla="*/ 672 w 845"/>
              <a:gd name="T103" fmla="*/ 607 h 847"/>
              <a:gd name="T104" fmla="*/ 638 w 845"/>
              <a:gd name="T105" fmla="*/ 617 h 847"/>
              <a:gd name="T106" fmla="*/ 622 w 845"/>
              <a:gd name="T107" fmla="*/ 586 h 847"/>
              <a:gd name="T108" fmla="*/ 649 w 845"/>
              <a:gd name="T109" fmla="*/ 563 h 847"/>
              <a:gd name="T110" fmla="*/ 751 w 845"/>
              <a:gd name="T111" fmla="*/ 664 h 847"/>
              <a:gd name="T112" fmla="*/ 733 w 845"/>
              <a:gd name="T113" fmla="*/ 686 h 847"/>
              <a:gd name="T114" fmla="*/ 546 w 845"/>
              <a:gd name="T115" fmla="*/ 668 h 847"/>
              <a:gd name="T116" fmla="*/ 565 w 845"/>
              <a:gd name="T117" fmla="*/ 649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847">
                <a:moveTo>
                  <a:pt x="509" y="391"/>
                </a:moveTo>
                <a:lnTo>
                  <a:pt x="788" y="391"/>
                </a:lnTo>
                <a:lnTo>
                  <a:pt x="788" y="391"/>
                </a:lnTo>
                <a:lnTo>
                  <a:pt x="800" y="390"/>
                </a:lnTo>
                <a:lnTo>
                  <a:pt x="810" y="386"/>
                </a:lnTo>
                <a:lnTo>
                  <a:pt x="820" y="382"/>
                </a:lnTo>
                <a:lnTo>
                  <a:pt x="828" y="374"/>
                </a:lnTo>
                <a:lnTo>
                  <a:pt x="835" y="366"/>
                </a:lnTo>
                <a:lnTo>
                  <a:pt x="840" y="356"/>
                </a:lnTo>
                <a:lnTo>
                  <a:pt x="844" y="346"/>
                </a:lnTo>
                <a:lnTo>
                  <a:pt x="845" y="335"/>
                </a:lnTo>
                <a:lnTo>
                  <a:pt x="845" y="55"/>
                </a:lnTo>
                <a:lnTo>
                  <a:pt x="845" y="55"/>
                </a:lnTo>
                <a:lnTo>
                  <a:pt x="844" y="44"/>
                </a:lnTo>
                <a:lnTo>
                  <a:pt x="840" y="34"/>
                </a:lnTo>
                <a:lnTo>
                  <a:pt x="835" y="24"/>
                </a:lnTo>
                <a:lnTo>
                  <a:pt x="828" y="16"/>
                </a:lnTo>
                <a:lnTo>
                  <a:pt x="820" y="10"/>
                </a:lnTo>
                <a:lnTo>
                  <a:pt x="810" y="4"/>
                </a:lnTo>
                <a:lnTo>
                  <a:pt x="800" y="1"/>
                </a:lnTo>
                <a:lnTo>
                  <a:pt x="788" y="0"/>
                </a:lnTo>
                <a:lnTo>
                  <a:pt x="509" y="0"/>
                </a:lnTo>
                <a:lnTo>
                  <a:pt x="509" y="0"/>
                </a:lnTo>
                <a:lnTo>
                  <a:pt x="498" y="1"/>
                </a:lnTo>
                <a:lnTo>
                  <a:pt x="487" y="4"/>
                </a:lnTo>
                <a:lnTo>
                  <a:pt x="478" y="10"/>
                </a:lnTo>
                <a:lnTo>
                  <a:pt x="470" y="16"/>
                </a:lnTo>
                <a:lnTo>
                  <a:pt x="463" y="24"/>
                </a:lnTo>
                <a:lnTo>
                  <a:pt x="458" y="34"/>
                </a:lnTo>
                <a:lnTo>
                  <a:pt x="455" y="44"/>
                </a:lnTo>
                <a:lnTo>
                  <a:pt x="454" y="55"/>
                </a:lnTo>
                <a:lnTo>
                  <a:pt x="454" y="335"/>
                </a:lnTo>
                <a:lnTo>
                  <a:pt x="454" y="335"/>
                </a:lnTo>
                <a:lnTo>
                  <a:pt x="455" y="346"/>
                </a:lnTo>
                <a:lnTo>
                  <a:pt x="458" y="356"/>
                </a:lnTo>
                <a:lnTo>
                  <a:pt x="463" y="366"/>
                </a:lnTo>
                <a:lnTo>
                  <a:pt x="470" y="374"/>
                </a:lnTo>
                <a:lnTo>
                  <a:pt x="478" y="382"/>
                </a:lnTo>
                <a:lnTo>
                  <a:pt x="487" y="386"/>
                </a:lnTo>
                <a:lnTo>
                  <a:pt x="498" y="390"/>
                </a:lnTo>
                <a:lnTo>
                  <a:pt x="509" y="391"/>
                </a:lnTo>
                <a:lnTo>
                  <a:pt x="509" y="391"/>
                </a:lnTo>
                <a:close/>
                <a:moveTo>
                  <a:pt x="552" y="173"/>
                </a:moveTo>
                <a:lnTo>
                  <a:pt x="626" y="173"/>
                </a:lnTo>
                <a:lnTo>
                  <a:pt x="626" y="98"/>
                </a:lnTo>
                <a:lnTo>
                  <a:pt x="626" y="98"/>
                </a:lnTo>
                <a:lnTo>
                  <a:pt x="628" y="94"/>
                </a:lnTo>
                <a:lnTo>
                  <a:pt x="629" y="89"/>
                </a:lnTo>
                <a:lnTo>
                  <a:pt x="630" y="85"/>
                </a:lnTo>
                <a:lnTo>
                  <a:pt x="634" y="82"/>
                </a:lnTo>
                <a:lnTo>
                  <a:pt x="636" y="79"/>
                </a:lnTo>
                <a:lnTo>
                  <a:pt x="641" y="77"/>
                </a:lnTo>
                <a:lnTo>
                  <a:pt x="644" y="76"/>
                </a:lnTo>
                <a:lnTo>
                  <a:pt x="649" y="76"/>
                </a:lnTo>
                <a:lnTo>
                  <a:pt x="649" y="76"/>
                </a:lnTo>
                <a:lnTo>
                  <a:pt x="654" y="76"/>
                </a:lnTo>
                <a:lnTo>
                  <a:pt x="658" y="77"/>
                </a:lnTo>
                <a:lnTo>
                  <a:pt x="661" y="79"/>
                </a:lnTo>
                <a:lnTo>
                  <a:pt x="665" y="82"/>
                </a:lnTo>
                <a:lnTo>
                  <a:pt x="667" y="85"/>
                </a:lnTo>
                <a:lnTo>
                  <a:pt x="670" y="89"/>
                </a:lnTo>
                <a:lnTo>
                  <a:pt x="671" y="94"/>
                </a:lnTo>
                <a:lnTo>
                  <a:pt x="672" y="98"/>
                </a:lnTo>
                <a:lnTo>
                  <a:pt x="672" y="173"/>
                </a:lnTo>
                <a:lnTo>
                  <a:pt x="746" y="173"/>
                </a:lnTo>
                <a:lnTo>
                  <a:pt x="746" y="173"/>
                </a:lnTo>
                <a:lnTo>
                  <a:pt x="751" y="173"/>
                </a:lnTo>
                <a:lnTo>
                  <a:pt x="755" y="174"/>
                </a:lnTo>
                <a:lnTo>
                  <a:pt x="758" y="176"/>
                </a:lnTo>
                <a:lnTo>
                  <a:pt x="762" y="179"/>
                </a:lnTo>
                <a:lnTo>
                  <a:pt x="766" y="182"/>
                </a:lnTo>
                <a:lnTo>
                  <a:pt x="767" y="186"/>
                </a:lnTo>
                <a:lnTo>
                  <a:pt x="768" y="191"/>
                </a:lnTo>
                <a:lnTo>
                  <a:pt x="769" y="196"/>
                </a:lnTo>
                <a:lnTo>
                  <a:pt x="769" y="196"/>
                </a:lnTo>
                <a:lnTo>
                  <a:pt x="768" y="199"/>
                </a:lnTo>
                <a:lnTo>
                  <a:pt x="767" y="204"/>
                </a:lnTo>
                <a:lnTo>
                  <a:pt x="766" y="208"/>
                </a:lnTo>
                <a:lnTo>
                  <a:pt x="762" y="211"/>
                </a:lnTo>
                <a:lnTo>
                  <a:pt x="758" y="214"/>
                </a:lnTo>
                <a:lnTo>
                  <a:pt x="755" y="216"/>
                </a:lnTo>
                <a:lnTo>
                  <a:pt x="751" y="217"/>
                </a:lnTo>
                <a:lnTo>
                  <a:pt x="746" y="217"/>
                </a:lnTo>
                <a:lnTo>
                  <a:pt x="672" y="217"/>
                </a:lnTo>
                <a:lnTo>
                  <a:pt x="672" y="293"/>
                </a:lnTo>
                <a:lnTo>
                  <a:pt x="672" y="293"/>
                </a:lnTo>
                <a:lnTo>
                  <a:pt x="671" y="298"/>
                </a:lnTo>
                <a:lnTo>
                  <a:pt x="670" y="301"/>
                </a:lnTo>
                <a:lnTo>
                  <a:pt x="667" y="305"/>
                </a:lnTo>
                <a:lnTo>
                  <a:pt x="665" y="308"/>
                </a:lnTo>
                <a:lnTo>
                  <a:pt x="661" y="311"/>
                </a:lnTo>
                <a:lnTo>
                  <a:pt x="658" y="313"/>
                </a:lnTo>
                <a:lnTo>
                  <a:pt x="654" y="314"/>
                </a:lnTo>
                <a:lnTo>
                  <a:pt x="649" y="316"/>
                </a:lnTo>
                <a:lnTo>
                  <a:pt x="649" y="316"/>
                </a:lnTo>
                <a:lnTo>
                  <a:pt x="644" y="314"/>
                </a:lnTo>
                <a:lnTo>
                  <a:pt x="641" y="313"/>
                </a:lnTo>
                <a:lnTo>
                  <a:pt x="636" y="311"/>
                </a:lnTo>
                <a:lnTo>
                  <a:pt x="634" y="308"/>
                </a:lnTo>
                <a:lnTo>
                  <a:pt x="630" y="305"/>
                </a:lnTo>
                <a:lnTo>
                  <a:pt x="629" y="301"/>
                </a:lnTo>
                <a:lnTo>
                  <a:pt x="628" y="298"/>
                </a:lnTo>
                <a:lnTo>
                  <a:pt x="626" y="293"/>
                </a:lnTo>
                <a:lnTo>
                  <a:pt x="626" y="217"/>
                </a:lnTo>
                <a:lnTo>
                  <a:pt x="552" y="217"/>
                </a:lnTo>
                <a:lnTo>
                  <a:pt x="552" y="217"/>
                </a:lnTo>
                <a:lnTo>
                  <a:pt x="547" y="217"/>
                </a:lnTo>
                <a:lnTo>
                  <a:pt x="542" y="216"/>
                </a:lnTo>
                <a:lnTo>
                  <a:pt x="539" y="214"/>
                </a:lnTo>
                <a:lnTo>
                  <a:pt x="536" y="211"/>
                </a:lnTo>
                <a:lnTo>
                  <a:pt x="533" y="208"/>
                </a:lnTo>
                <a:lnTo>
                  <a:pt x="530" y="204"/>
                </a:lnTo>
                <a:lnTo>
                  <a:pt x="529" y="199"/>
                </a:lnTo>
                <a:lnTo>
                  <a:pt x="529" y="196"/>
                </a:lnTo>
                <a:lnTo>
                  <a:pt x="529" y="196"/>
                </a:lnTo>
                <a:lnTo>
                  <a:pt x="529" y="191"/>
                </a:lnTo>
                <a:lnTo>
                  <a:pt x="530" y="186"/>
                </a:lnTo>
                <a:lnTo>
                  <a:pt x="533" y="182"/>
                </a:lnTo>
                <a:lnTo>
                  <a:pt x="536" y="179"/>
                </a:lnTo>
                <a:lnTo>
                  <a:pt x="539" y="176"/>
                </a:lnTo>
                <a:lnTo>
                  <a:pt x="542" y="174"/>
                </a:lnTo>
                <a:lnTo>
                  <a:pt x="547" y="173"/>
                </a:lnTo>
                <a:lnTo>
                  <a:pt x="552" y="173"/>
                </a:lnTo>
                <a:lnTo>
                  <a:pt x="552" y="173"/>
                </a:lnTo>
                <a:close/>
                <a:moveTo>
                  <a:pt x="56" y="847"/>
                </a:moveTo>
                <a:lnTo>
                  <a:pt x="336" y="847"/>
                </a:lnTo>
                <a:lnTo>
                  <a:pt x="336" y="847"/>
                </a:lnTo>
                <a:lnTo>
                  <a:pt x="347" y="846"/>
                </a:lnTo>
                <a:lnTo>
                  <a:pt x="358" y="842"/>
                </a:lnTo>
                <a:lnTo>
                  <a:pt x="367" y="838"/>
                </a:lnTo>
                <a:lnTo>
                  <a:pt x="374" y="830"/>
                </a:lnTo>
                <a:lnTo>
                  <a:pt x="382" y="822"/>
                </a:lnTo>
                <a:lnTo>
                  <a:pt x="386" y="812"/>
                </a:lnTo>
                <a:lnTo>
                  <a:pt x="390" y="803"/>
                </a:lnTo>
                <a:lnTo>
                  <a:pt x="391" y="791"/>
                </a:lnTo>
                <a:lnTo>
                  <a:pt x="391" y="511"/>
                </a:lnTo>
                <a:lnTo>
                  <a:pt x="391" y="511"/>
                </a:lnTo>
                <a:lnTo>
                  <a:pt x="390" y="500"/>
                </a:lnTo>
                <a:lnTo>
                  <a:pt x="386" y="490"/>
                </a:lnTo>
                <a:lnTo>
                  <a:pt x="382" y="480"/>
                </a:lnTo>
                <a:lnTo>
                  <a:pt x="374" y="472"/>
                </a:lnTo>
                <a:lnTo>
                  <a:pt x="367" y="466"/>
                </a:lnTo>
                <a:lnTo>
                  <a:pt x="358" y="460"/>
                </a:lnTo>
                <a:lnTo>
                  <a:pt x="347" y="457"/>
                </a:lnTo>
                <a:lnTo>
                  <a:pt x="336" y="456"/>
                </a:lnTo>
                <a:lnTo>
                  <a:pt x="56" y="456"/>
                </a:lnTo>
                <a:lnTo>
                  <a:pt x="56" y="456"/>
                </a:lnTo>
                <a:lnTo>
                  <a:pt x="44" y="457"/>
                </a:lnTo>
                <a:lnTo>
                  <a:pt x="35" y="460"/>
                </a:lnTo>
                <a:lnTo>
                  <a:pt x="25" y="466"/>
                </a:lnTo>
                <a:lnTo>
                  <a:pt x="17" y="472"/>
                </a:lnTo>
                <a:lnTo>
                  <a:pt x="10" y="480"/>
                </a:lnTo>
                <a:lnTo>
                  <a:pt x="5" y="490"/>
                </a:lnTo>
                <a:lnTo>
                  <a:pt x="1" y="500"/>
                </a:lnTo>
                <a:lnTo>
                  <a:pt x="0" y="511"/>
                </a:lnTo>
                <a:lnTo>
                  <a:pt x="0" y="791"/>
                </a:lnTo>
                <a:lnTo>
                  <a:pt x="0" y="791"/>
                </a:lnTo>
                <a:lnTo>
                  <a:pt x="1" y="803"/>
                </a:lnTo>
                <a:lnTo>
                  <a:pt x="5" y="812"/>
                </a:lnTo>
                <a:lnTo>
                  <a:pt x="10" y="822"/>
                </a:lnTo>
                <a:lnTo>
                  <a:pt x="17" y="830"/>
                </a:lnTo>
                <a:lnTo>
                  <a:pt x="25" y="838"/>
                </a:lnTo>
                <a:lnTo>
                  <a:pt x="35" y="842"/>
                </a:lnTo>
                <a:lnTo>
                  <a:pt x="44" y="846"/>
                </a:lnTo>
                <a:lnTo>
                  <a:pt x="56" y="847"/>
                </a:lnTo>
                <a:lnTo>
                  <a:pt x="56" y="847"/>
                </a:lnTo>
                <a:close/>
                <a:moveTo>
                  <a:pt x="112" y="566"/>
                </a:moveTo>
                <a:lnTo>
                  <a:pt x="112" y="566"/>
                </a:lnTo>
                <a:lnTo>
                  <a:pt x="114" y="564"/>
                </a:lnTo>
                <a:lnTo>
                  <a:pt x="119" y="562"/>
                </a:lnTo>
                <a:lnTo>
                  <a:pt x="122" y="560"/>
                </a:lnTo>
                <a:lnTo>
                  <a:pt x="127" y="560"/>
                </a:lnTo>
                <a:lnTo>
                  <a:pt x="131" y="560"/>
                </a:lnTo>
                <a:lnTo>
                  <a:pt x="136" y="562"/>
                </a:lnTo>
                <a:lnTo>
                  <a:pt x="139" y="564"/>
                </a:lnTo>
                <a:lnTo>
                  <a:pt x="143" y="566"/>
                </a:lnTo>
                <a:lnTo>
                  <a:pt x="196" y="619"/>
                </a:lnTo>
                <a:lnTo>
                  <a:pt x="248" y="566"/>
                </a:lnTo>
                <a:lnTo>
                  <a:pt x="248" y="566"/>
                </a:lnTo>
                <a:lnTo>
                  <a:pt x="252" y="564"/>
                </a:lnTo>
                <a:lnTo>
                  <a:pt x="256" y="562"/>
                </a:lnTo>
                <a:lnTo>
                  <a:pt x="260" y="560"/>
                </a:lnTo>
                <a:lnTo>
                  <a:pt x="264" y="560"/>
                </a:lnTo>
                <a:lnTo>
                  <a:pt x="269" y="560"/>
                </a:lnTo>
                <a:lnTo>
                  <a:pt x="274" y="562"/>
                </a:lnTo>
                <a:lnTo>
                  <a:pt x="277" y="564"/>
                </a:lnTo>
                <a:lnTo>
                  <a:pt x="281" y="566"/>
                </a:lnTo>
                <a:lnTo>
                  <a:pt x="281" y="566"/>
                </a:lnTo>
                <a:lnTo>
                  <a:pt x="283" y="570"/>
                </a:lnTo>
                <a:lnTo>
                  <a:pt x="286" y="574"/>
                </a:lnTo>
                <a:lnTo>
                  <a:pt x="287" y="578"/>
                </a:lnTo>
                <a:lnTo>
                  <a:pt x="287" y="582"/>
                </a:lnTo>
                <a:lnTo>
                  <a:pt x="287" y="587"/>
                </a:lnTo>
                <a:lnTo>
                  <a:pt x="286" y="590"/>
                </a:lnTo>
                <a:lnTo>
                  <a:pt x="283" y="595"/>
                </a:lnTo>
                <a:lnTo>
                  <a:pt x="281" y="599"/>
                </a:lnTo>
                <a:lnTo>
                  <a:pt x="228" y="652"/>
                </a:lnTo>
                <a:lnTo>
                  <a:pt x="281" y="704"/>
                </a:lnTo>
                <a:lnTo>
                  <a:pt x="281" y="704"/>
                </a:lnTo>
                <a:lnTo>
                  <a:pt x="283" y="708"/>
                </a:lnTo>
                <a:lnTo>
                  <a:pt x="286" y="712"/>
                </a:lnTo>
                <a:lnTo>
                  <a:pt x="287" y="716"/>
                </a:lnTo>
                <a:lnTo>
                  <a:pt x="287" y="720"/>
                </a:lnTo>
                <a:lnTo>
                  <a:pt x="287" y="725"/>
                </a:lnTo>
                <a:lnTo>
                  <a:pt x="286" y="728"/>
                </a:lnTo>
                <a:lnTo>
                  <a:pt x="283" y="732"/>
                </a:lnTo>
                <a:lnTo>
                  <a:pt x="281" y="736"/>
                </a:lnTo>
                <a:lnTo>
                  <a:pt x="281" y="736"/>
                </a:lnTo>
                <a:lnTo>
                  <a:pt x="277" y="739"/>
                </a:lnTo>
                <a:lnTo>
                  <a:pt x="274" y="742"/>
                </a:lnTo>
                <a:lnTo>
                  <a:pt x="269" y="743"/>
                </a:lnTo>
                <a:lnTo>
                  <a:pt x="264" y="743"/>
                </a:lnTo>
                <a:lnTo>
                  <a:pt x="260" y="743"/>
                </a:lnTo>
                <a:lnTo>
                  <a:pt x="256" y="742"/>
                </a:lnTo>
                <a:lnTo>
                  <a:pt x="252" y="739"/>
                </a:lnTo>
                <a:lnTo>
                  <a:pt x="248" y="736"/>
                </a:lnTo>
                <a:lnTo>
                  <a:pt x="196" y="683"/>
                </a:lnTo>
                <a:lnTo>
                  <a:pt x="143" y="736"/>
                </a:lnTo>
                <a:lnTo>
                  <a:pt x="143" y="736"/>
                </a:lnTo>
                <a:lnTo>
                  <a:pt x="139" y="739"/>
                </a:lnTo>
                <a:lnTo>
                  <a:pt x="136" y="742"/>
                </a:lnTo>
                <a:lnTo>
                  <a:pt x="131" y="743"/>
                </a:lnTo>
                <a:lnTo>
                  <a:pt x="127" y="743"/>
                </a:lnTo>
                <a:lnTo>
                  <a:pt x="122" y="743"/>
                </a:lnTo>
                <a:lnTo>
                  <a:pt x="119" y="742"/>
                </a:lnTo>
                <a:lnTo>
                  <a:pt x="114" y="739"/>
                </a:lnTo>
                <a:lnTo>
                  <a:pt x="112" y="736"/>
                </a:lnTo>
                <a:lnTo>
                  <a:pt x="112" y="736"/>
                </a:lnTo>
                <a:lnTo>
                  <a:pt x="108" y="732"/>
                </a:lnTo>
                <a:lnTo>
                  <a:pt x="106" y="728"/>
                </a:lnTo>
                <a:lnTo>
                  <a:pt x="104" y="725"/>
                </a:lnTo>
                <a:lnTo>
                  <a:pt x="104" y="720"/>
                </a:lnTo>
                <a:lnTo>
                  <a:pt x="104" y="716"/>
                </a:lnTo>
                <a:lnTo>
                  <a:pt x="106" y="712"/>
                </a:lnTo>
                <a:lnTo>
                  <a:pt x="108" y="708"/>
                </a:lnTo>
                <a:lnTo>
                  <a:pt x="112" y="704"/>
                </a:lnTo>
                <a:lnTo>
                  <a:pt x="164" y="652"/>
                </a:lnTo>
                <a:lnTo>
                  <a:pt x="112" y="599"/>
                </a:lnTo>
                <a:lnTo>
                  <a:pt x="112" y="599"/>
                </a:lnTo>
                <a:lnTo>
                  <a:pt x="108" y="595"/>
                </a:lnTo>
                <a:lnTo>
                  <a:pt x="106" y="590"/>
                </a:lnTo>
                <a:lnTo>
                  <a:pt x="104" y="587"/>
                </a:lnTo>
                <a:lnTo>
                  <a:pt x="104" y="582"/>
                </a:lnTo>
                <a:lnTo>
                  <a:pt x="104" y="578"/>
                </a:lnTo>
                <a:lnTo>
                  <a:pt x="106" y="574"/>
                </a:lnTo>
                <a:lnTo>
                  <a:pt x="108" y="570"/>
                </a:lnTo>
                <a:lnTo>
                  <a:pt x="112" y="566"/>
                </a:lnTo>
                <a:lnTo>
                  <a:pt x="112" y="566"/>
                </a:lnTo>
                <a:close/>
                <a:moveTo>
                  <a:pt x="56" y="391"/>
                </a:moveTo>
                <a:lnTo>
                  <a:pt x="336" y="391"/>
                </a:lnTo>
                <a:lnTo>
                  <a:pt x="336" y="391"/>
                </a:lnTo>
                <a:lnTo>
                  <a:pt x="347" y="390"/>
                </a:lnTo>
                <a:lnTo>
                  <a:pt x="358" y="386"/>
                </a:lnTo>
                <a:lnTo>
                  <a:pt x="367" y="382"/>
                </a:lnTo>
                <a:lnTo>
                  <a:pt x="374" y="374"/>
                </a:lnTo>
                <a:lnTo>
                  <a:pt x="382" y="366"/>
                </a:lnTo>
                <a:lnTo>
                  <a:pt x="386" y="356"/>
                </a:lnTo>
                <a:lnTo>
                  <a:pt x="390" y="346"/>
                </a:lnTo>
                <a:lnTo>
                  <a:pt x="391" y="335"/>
                </a:lnTo>
                <a:lnTo>
                  <a:pt x="391" y="55"/>
                </a:lnTo>
                <a:lnTo>
                  <a:pt x="391" y="55"/>
                </a:lnTo>
                <a:lnTo>
                  <a:pt x="390" y="44"/>
                </a:lnTo>
                <a:lnTo>
                  <a:pt x="386" y="34"/>
                </a:lnTo>
                <a:lnTo>
                  <a:pt x="382" y="24"/>
                </a:lnTo>
                <a:lnTo>
                  <a:pt x="374" y="16"/>
                </a:lnTo>
                <a:lnTo>
                  <a:pt x="367" y="10"/>
                </a:lnTo>
                <a:lnTo>
                  <a:pt x="358" y="4"/>
                </a:lnTo>
                <a:lnTo>
                  <a:pt x="347" y="1"/>
                </a:lnTo>
                <a:lnTo>
                  <a:pt x="336" y="0"/>
                </a:lnTo>
                <a:lnTo>
                  <a:pt x="56" y="0"/>
                </a:lnTo>
                <a:lnTo>
                  <a:pt x="56" y="0"/>
                </a:lnTo>
                <a:lnTo>
                  <a:pt x="44" y="1"/>
                </a:lnTo>
                <a:lnTo>
                  <a:pt x="35" y="4"/>
                </a:lnTo>
                <a:lnTo>
                  <a:pt x="25" y="10"/>
                </a:lnTo>
                <a:lnTo>
                  <a:pt x="17" y="16"/>
                </a:lnTo>
                <a:lnTo>
                  <a:pt x="10" y="24"/>
                </a:lnTo>
                <a:lnTo>
                  <a:pt x="5" y="34"/>
                </a:lnTo>
                <a:lnTo>
                  <a:pt x="1" y="44"/>
                </a:lnTo>
                <a:lnTo>
                  <a:pt x="0" y="55"/>
                </a:lnTo>
                <a:lnTo>
                  <a:pt x="0" y="335"/>
                </a:lnTo>
                <a:lnTo>
                  <a:pt x="0" y="335"/>
                </a:lnTo>
                <a:lnTo>
                  <a:pt x="1" y="346"/>
                </a:lnTo>
                <a:lnTo>
                  <a:pt x="5" y="356"/>
                </a:lnTo>
                <a:lnTo>
                  <a:pt x="10" y="366"/>
                </a:lnTo>
                <a:lnTo>
                  <a:pt x="17" y="374"/>
                </a:lnTo>
                <a:lnTo>
                  <a:pt x="25" y="382"/>
                </a:lnTo>
                <a:lnTo>
                  <a:pt x="35" y="386"/>
                </a:lnTo>
                <a:lnTo>
                  <a:pt x="44" y="390"/>
                </a:lnTo>
                <a:lnTo>
                  <a:pt x="56" y="391"/>
                </a:lnTo>
                <a:lnTo>
                  <a:pt x="56" y="391"/>
                </a:lnTo>
                <a:close/>
                <a:moveTo>
                  <a:pt x="112" y="176"/>
                </a:moveTo>
                <a:lnTo>
                  <a:pt x="280" y="176"/>
                </a:lnTo>
                <a:lnTo>
                  <a:pt x="280" y="176"/>
                </a:lnTo>
                <a:lnTo>
                  <a:pt x="283" y="176"/>
                </a:lnTo>
                <a:lnTo>
                  <a:pt x="287" y="178"/>
                </a:lnTo>
                <a:lnTo>
                  <a:pt x="293" y="182"/>
                </a:lnTo>
                <a:lnTo>
                  <a:pt x="296" y="188"/>
                </a:lnTo>
                <a:lnTo>
                  <a:pt x="298" y="192"/>
                </a:lnTo>
                <a:lnTo>
                  <a:pt x="299" y="196"/>
                </a:lnTo>
                <a:lnTo>
                  <a:pt x="299" y="196"/>
                </a:lnTo>
                <a:lnTo>
                  <a:pt x="298" y="199"/>
                </a:lnTo>
                <a:lnTo>
                  <a:pt x="296" y="203"/>
                </a:lnTo>
                <a:lnTo>
                  <a:pt x="293" y="209"/>
                </a:lnTo>
                <a:lnTo>
                  <a:pt x="287" y="212"/>
                </a:lnTo>
                <a:lnTo>
                  <a:pt x="283" y="214"/>
                </a:lnTo>
                <a:lnTo>
                  <a:pt x="280" y="214"/>
                </a:lnTo>
                <a:lnTo>
                  <a:pt x="112" y="214"/>
                </a:lnTo>
                <a:lnTo>
                  <a:pt x="112" y="214"/>
                </a:lnTo>
                <a:lnTo>
                  <a:pt x="108" y="214"/>
                </a:lnTo>
                <a:lnTo>
                  <a:pt x="104" y="212"/>
                </a:lnTo>
                <a:lnTo>
                  <a:pt x="98" y="209"/>
                </a:lnTo>
                <a:lnTo>
                  <a:pt x="95" y="203"/>
                </a:lnTo>
                <a:lnTo>
                  <a:pt x="94" y="199"/>
                </a:lnTo>
                <a:lnTo>
                  <a:pt x="94" y="196"/>
                </a:lnTo>
                <a:lnTo>
                  <a:pt x="94" y="196"/>
                </a:lnTo>
                <a:lnTo>
                  <a:pt x="94" y="192"/>
                </a:lnTo>
                <a:lnTo>
                  <a:pt x="95" y="188"/>
                </a:lnTo>
                <a:lnTo>
                  <a:pt x="98" y="182"/>
                </a:lnTo>
                <a:lnTo>
                  <a:pt x="104" y="178"/>
                </a:lnTo>
                <a:lnTo>
                  <a:pt x="108" y="176"/>
                </a:lnTo>
                <a:lnTo>
                  <a:pt x="112" y="176"/>
                </a:lnTo>
                <a:lnTo>
                  <a:pt x="112" y="176"/>
                </a:lnTo>
                <a:close/>
                <a:moveTo>
                  <a:pt x="509" y="847"/>
                </a:moveTo>
                <a:lnTo>
                  <a:pt x="788" y="847"/>
                </a:lnTo>
                <a:lnTo>
                  <a:pt x="788" y="847"/>
                </a:lnTo>
                <a:lnTo>
                  <a:pt x="800" y="846"/>
                </a:lnTo>
                <a:lnTo>
                  <a:pt x="810" y="842"/>
                </a:lnTo>
                <a:lnTo>
                  <a:pt x="820" y="838"/>
                </a:lnTo>
                <a:lnTo>
                  <a:pt x="828" y="830"/>
                </a:lnTo>
                <a:lnTo>
                  <a:pt x="835" y="822"/>
                </a:lnTo>
                <a:lnTo>
                  <a:pt x="840" y="812"/>
                </a:lnTo>
                <a:lnTo>
                  <a:pt x="844" y="803"/>
                </a:lnTo>
                <a:lnTo>
                  <a:pt x="845" y="791"/>
                </a:lnTo>
                <a:lnTo>
                  <a:pt x="845" y="511"/>
                </a:lnTo>
                <a:lnTo>
                  <a:pt x="845" y="511"/>
                </a:lnTo>
                <a:lnTo>
                  <a:pt x="844" y="500"/>
                </a:lnTo>
                <a:lnTo>
                  <a:pt x="840" y="490"/>
                </a:lnTo>
                <a:lnTo>
                  <a:pt x="835" y="480"/>
                </a:lnTo>
                <a:lnTo>
                  <a:pt x="828" y="472"/>
                </a:lnTo>
                <a:lnTo>
                  <a:pt x="820" y="466"/>
                </a:lnTo>
                <a:lnTo>
                  <a:pt x="810" y="460"/>
                </a:lnTo>
                <a:lnTo>
                  <a:pt x="800" y="457"/>
                </a:lnTo>
                <a:lnTo>
                  <a:pt x="788" y="456"/>
                </a:lnTo>
                <a:lnTo>
                  <a:pt x="509" y="456"/>
                </a:lnTo>
                <a:lnTo>
                  <a:pt x="509" y="456"/>
                </a:lnTo>
                <a:lnTo>
                  <a:pt x="498" y="457"/>
                </a:lnTo>
                <a:lnTo>
                  <a:pt x="487" y="460"/>
                </a:lnTo>
                <a:lnTo>
                  <a:pt x="478" y="466"/>
                </a:lnTo>
                <a:lnTo>
                  <a:pt x="470" y="472"/>
                </a:lnTo>
                <a:lnTo>
                  <a:pt x="463" y="480"/>
                </a:lnTo>
                <a:lnTo>
                  <a:pt x="458" y="490"/>
                </a:lnTo>
                <a:lnTo>
                  <a:pt x="455" y="500"/>
                </a:lnTo>
                <a:lnTo>
                  <a:pt x="454" y="511"/>
                </a:lnTo>
                <a:lnTo>
                  <a:pt x="454" y="791"/>
                </a:lnTo>
                <a:lnTo>
                  <a:pt x="454" y="791"/>
                </a:lnTo>
                <a:lnTo>
                  <a:pt x="455" y="803"/>
                </a:lnTo>
                <a:lnTo>
                  <a:pt x="458" y="812"/>
                </a:lnTo>
                <a:lnTo>
                  <a:pt x="463" y="822"/>
                </a:lnTo>
                <a:lnTo>
                  <a:pt x="470" y="830"/>
                </a:lnTo>
                <a:lnTo>
                  <a:pt x="478" y="838"/>
                </a:lnTo>
                <a:lnTo>
                  <a:pt x="487" y="842"/>
                </a:lnTo>
                <a:lnTo>
                  <a:pt x="498" y="846"/>
                </a:lnTo>
                <a:lnTo>
                  <a:pt x="509" y="847"/>
                </a:lnTo>
                <a:lnTo>
                  <a:pt x="509" y="847"/>
                </a:lnTo>
                <a:close/>
                <a:moveTo>
                  <a:pt x="649" y="768"/>
                </a:moveTo>
                <a:lnTo>
                  <a:pt x="649" y="768"/>
                </a:lnTo>
                <a:lnTo>
                  <a:pt x="643" y="767"/>
                </a:lnTo>
                <a:lnTo>
                  <a:pt x="638" y="766"/>
                </a:lnTo>
                <a:lnTo>
                  <a:pt x="634" y="763"/>
                </a:lnTo>
                <a:lnTo>
                  <a:pt x="629" y="760"/>
                </a:lnTo>
                <a:lnTo>
                  <a:pt x="626" y="756"/>
                </a:lnTo>
                <a:lnTo>
                  <a:pt x="623" y="751"/>
                </a:lnTo>
                <a:lnTo>
                  <a:pt x="622" y="745"/>
                </a:lnTo>
                <a:lnTo>
                  <a:pt x="622" y="740"/>
                </a:lnTo>
                <a:lnTo>
                  <a:pt x="622" y="740"/>
                </a:lnTo>
                <a:lnTo>
                  <a:pt x="622" y="734"/>
                </a:lnTo>
                <a:lnTo>
                  <a:pt x="623" y="730"/>
                </a:lnTo>
                <a:lnTo>
                  <a:pt x="626" y="725"/>
                </a:lnTo>
                <a:lnTo>
                  <a:pt x="629" y="720"/>
                </a:lnTo>
                <a:lnTo>
                  <a:pt x="634" y="716"/>
                </a:lnTo>
                <a:lnTo>
                  <a:pt x="638" y="714"/>
                </a:lnTo>
                <a:lnTo>
                  <a:pt x="643" y="713"/>
                </a:lnTo>
                <a:lnTo>
                  <a:pt x="649" y="712"/>
                </a:lnTo>
                <a:lnTo>
                  <a:pt x="649" y="712"/>
                </a:lnTo>
                <a:lnTo>
                  <a:pt x="655" y="713"/>
                </a:lnTo>
                <a:lnTo>
                  <a:pt x="660" y="714"/>
                </a:lnTo>
                <a:lnTo>
                  <a:pt x="665" y="716"/>
                </a:lnTo>
                <a:lnTo>
                  <a:pt x="668" y="720"/>
                </a:lnTo>
                <a:lnTo>
                  <a:pt x="672" y="725"/>
                </a:lnTo>
                <a:lnTo>
                  <a:pt x="674" y="730"/>
                </a:lnTo>
                <a:lnTo>
                  <a:pt x="677" y="734"/>
                </a:lnTo>
                <a:lnTo>
                  <a:pt x="677" y="740"/>
                </a:lnTo>
                <a:lnTo>
                  <a:pt x="677" y="740"/>
                </a:lnTo>
                <a:lnTo>
                  <a:pt x="677" y="745"/>
                </a:lnTo>
                <a:lnTo>
                  <a:pt x="674" y="751"/>
                </a:lnTo>
                <a:lnTo>
                  <a:pt x="672" y="756"/>
                </a:lnTo>
                <a:lnTo>
                  <a:pt x="668" y="760"/>
                </a:lnTo>
                <a:lnTo>
                  <a:pt x="665" y="763"/>
                </a:lnTo>
                <a:lnTo>
                  <a:pt x="660" y="766"/>
                </a:lnTo>
                <a:lnTo>
                  <a:pt x="655" y="767"/>
                </a:lnTo>
                <a:lnTo>
                  <a:pt x="649" y="768"/>
                </a:lnTo>
                <a:lnTo>
                  <a:pt x="649" y="768"/>
                </a:lnTo>
                <a:close/>
                <a:moveTo>
                  <a:pt x="649" y="563"/>
                </a:moveTo>
                <a:lnTo>
                  <a:pt x="649" y="563"/>
                </a:lnTo>
                <a:lnTo>
                  <a:pt x="655" y="564"/>
                </a:lnTo>
                <a:lnTo>
                  <a:pt x="660" y="565"/>
                </a:lnTo>
                <a:lnTo>
                  <a:pt x="665" y="568"/>
                </a:lnTo>
                <a:lnTo>
                  <a:pt x="668" y="571"/>
                </a:lnTo>
                <a:lnTo>
                  <a:pt x="672" y="575"/>
                </a:lnTo>
                <a:lnTo>
                  <a:pt x="674" y="580"/>
                </a:lnTo>
                <a:lnTo>
                  <a:pt x="677" y="586"/>
                </a:lnTo>
                <a:lnTo>
                  <a:pt x="677" y="590"/>
                </a:lnTo>
                <a:lnTo>
                  <a:pt x="677" y="590"/>
                </a:lnTo>
                <a:lnTo>
                  <a:pt x="677" y="596"/>
                </a:lnTo>
                <a:lnTo>
                  <a:pt x="674" y="602"/>
                </a:lnTo>
                <a:lnTo>
                  <a:pt x="672" y="607"/>
                </a:lnTo>
                <a:lnTo>
                  <a:pt x="668" y="611"/>
                </a:lnTo>
                <a:lnTo>
                  <a:pt x="665" y="614"/>
                </a:lnTo>
                <a:lnTo>
                  <a:pt x="660" y="617"/>
                </a:lnTo>
                <a:lnTo>
                  <a:pt x="655" y="618"/>
                </a:lnTo>
                <a:lnTo>
                  <a:pt x="649" y="619"/>
                </a:lnTo>
                <a:lnTo>
                  <a:pt x="649" y="619"/>
                </a:lnTo>
                <a:lnTo>
                  <a:pt x="643" y="618"/>
                </a:lnTo>
                <a:lnTo>
                  <a:pt x="638" y="617"/>
                </a:lnTo>
                <a:lnTo>
                  <a:pt x="634" y="614"/>
                </a:lnTo>
                <a:lnTo>
                  <a:pt x="629" y="611"/>
                </a:lnTo>
                <a:lnTo>
                  <a:pt x="626" y="607"/>
                </a:lnTo>
                <a:lnTo>
                  <a:pt x="623" y="602"/>
                </a:lnTo>
                <a:lnTo>
                  <a:pt x="622" y="596"/>
                </a:lnTo>
                <a:lnTo>
                  <a:pt x="622" y="590"/>
                </a:lnTo>
                <a:lnTo>
                  <a:pt x="622" y="590"/>
                </a:lnTo>
                <a:lnTo>
                  <a:pt x="622" y="586"/>
                </a:lnTo>
                <a:lnTo>
                  <a:pt x="623" y="580"/>
                </a:lnTo>
                <a:lnTo>
                  <a:pt x="626" y="575"/>
                </a:lnTo>
                <a:lnTo>
                  <a:pt x="629" y="571"/>
                </a:lnTo>
                <a:lnTo>
                  <a:pt x="634" y="568"/>
                </a:lnTo>
                <a:lnTo>
                  <a:pt x="638" y="565"/>
                </a:lnTo>
                <a:lnTo>
                  <a:pt x="643" y="564"/>
                </a:lnTo>
                <a:lnTo>
                  <a:pt x="649" y="563"/>
                </a:lnTo>
                <a:lnTo>
                  <a:pt x="649" y="563"/>
                </a:lnTo>
                <a:close/>
                <a:moveTo>
                  <a:pt x="565" y="649"/>
                </a:moveTo>
                <a:lnTo>
                  <a:pt x="733" y="649"/>
                </a:lnTo>
                <a:lnTo>
                  <a:pt x="733" y="649"/>
                </a:lnTo>
                <a:lnTo>
                  <a:pt x="737" y="649"/>
                </a:lnTo>
                <a:lnTo>
                  <a:pt x="740" y="650"/>
                </a:lnTo>
                <a:lnTo>
                  <a:pt x="746" y="655"/>
                </a:lnTo>
                <a:lnTo>
                  <a:pt x="750" y="660"/>
                </a:lnTo>
                <a:lnTo>
                  <a:pt x="751" y="664"/>
                </a:lnTo>
                <a:lnTo>
                  <a:pt x="751" y="668"/>
                </a:lnTo>
                <a:lnTo>
                  <a:pt x="751" y="668"/>
                </a:lnTo>
                <a:lnTo>
                  <a:pt x="751" y="672"/>
                </a:lnTo>
                <a:lnTo>
                  <a:pt x="750" y="676"/>
                </a:lnTo>
                <a:lnTo>
                  <a:pt x="746" y="680"/>
                </a:lnTo>
                <a:lnTo>
                  <a:pt x="740" y="685"/>
                </a:lnTo>
                <a:lnTo>
                  <a:pt x="737" y="686"/>
                </a:lnTo>
                <a:lnTo>
                  <a:pt x="733" y="686"/>
                </a:lnTo>
                <a:lnTo>
                  <a:pt x="565" y="686"/>
                </a:lnTo>
                <a:lnTo>
                  <a:pt x="565" y="686"/>
                </a:lnTo>
                <a:lnTo>
                  <a:pt x="562" y="686"/>
                </a:lnTo>
                <a:lnTo>
                  <a:pt x="558" y="685"/>
                </a:lnTo>
                <a:lnTo>
                  <a:pt x="552" y="680"/>
                </a:lnTo>
                <a:lnTo>
                  <a:pt x="548" y="676"/>
                </a:lnTo>
                <a:lnTo>
                  <a:pt x="547" y="672"/>
                </a:lnTo>
                <a:lnTo>
                  <a:pt x="546" y="668"/>
                </a:lnTo>
                <a:lnTo>
                  <a:pt x="546" y="668"/>
                </a:lnTo>
                <a:lnTo>
                  <a:pt x="547" y="664"/>
                </a:lnTo>
                <a:lnTo>
                  <a:pt x="548" y="660"/>
                </a:lnTo>
                <a:lnTo>
                  <a:pt x="552" y="655"/>
                </a:lnTo>
                <a:lnTo>
                  <a:pt x="558" y="650"/>
                </a:lnTo>
                <a:lnTo>
                  <a:pt x="562" y="649"/>
                </a:lnTo>
                <a:lnTo>
                  <a:pt x="565" y="649"/>
                </a:lnTo>
                <a:lnTo>
                  <a:pt x="565" y="64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109" name="グループ化 250">
            <a:extLst>
              <a:ext uri="{FF2B5EF4-FFF2-40B4-BE49-F238E27FC236}">
                <a16:creationId xmlns:a16="http://schemas.microsoft.com/office/drawing/2014/main" id="{D751AA57-D38B-C394-37F2-0F2B002933A9}"/>
              </a:ext>
            </a:extLst>
          </p:cNvPr>
          <p:cNvGrpSpPr/>
          <p:nvPr/>
        </p:nvGrpSpPr>
        <p:grpSpPr>
          <a:xfrm>
            <a:off x="3431660" y="3345834"/>
            <a:ext cx="432000" cy="432000"/>
            <a:chOff x="2182416" y="3387725"/>
            <a:chExt cx="381000" cy="381000"/>
          </a:xfrm>
          <a:solidFill>
            <a:schemeClr val="bg1"/>
          </a:solidFill>
        </p:grpSpPr>
        <p:sp>
          <p:nvSpPr>
            <p:cNvPr id="110" name="Freeform 220">
              <a:extLst>
                <a:ext uri="{FF2B5EF4-FFF2-40B4-BE49-F238E27FC236}">
                  <a16:creationId xmlns:a16="http://schemas.microsoft.com/office/drawing/2014/main" id="{AA68A517-F0B7-83D0-473A-B6E8CE2BF9CB}"/>
                </a:ext>
              </a:extLst>
            </p:cNvPr>
            <p:cNvSpPr>
              <a:spLocks/>
            </p:cNvSpPr>
            <p:nvPr/>
          </p:nvSpPr>
          <p:spPr bwMode="auto">
            <a:xfrm>
              <a:off x="2341166" y="3394075"/>
              <a:ext cx="215900" cy="215900"/>
            </a:xfrm>
            <a:custGeom>
              <a:avLst/>
              <a:gdLst/>
              <a:ahLst/>
              <a:cxnLst>
                <a:cxn ang="0">
                  <a:pos x="34" y="136"/>
                </a:cxn>
                <a:cxn ang="0">
                  <a:pos x="0" y="102"/>
                </a:cxn>
                <a:cxn ang="0">
                  <a:pos x="102" y="0"/>
                </a:cxn>
                <a:cxn ang="0">
                  <a:pos x="136" y="34"/>
                </a:cxn>
                <a:cxn ang="0">
                  <a:pos x="34" y="136"/>
                </a:cxn>
              </a:cxnLst>
              <a:rect l="0" t="0" r="r" b="b"/>
              <a:pathLst>
                <a:path w="136" h="136">
                  <a:moveTo>
                    <a:pt x="34" y="136"/>
                  </a:moveTo>
                  <a:lnTo>
                    <a:pt x="0" y="102"/>
                  </a:lnTo>
                  <a:lnTo>
                    <a:pt x="102" y="0"/>
                  </a:lnTo>
                  <a:lnTo>
                    <a:pt x="136" y="34"/>
                  </a:lnTo>
                  <a:lnTo>
                    <a:pt x="34" y="1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11" name="Freeform 221">
              <a:extLst>
                <a:ext uri="{FF2B5EF4-FFF2-40B4-BE49-F238E27FC236}">
                  <a16:creationId xmlns:a16="http://schemas.microsoft.com/office/drawing/2014/main" id="{521D50BC-8432-C029-0A66-30A6FC6BAD71}"/>
                </a:ext>
              </a:extLst>
            </p:cNvPr>
            <p:cNvSpPr>
              <a:spLocks/>
            </p:cNvSpPr>
            <p:nvPr/>
          </p:nvSpPr>
          <p:spPr bwMode="auto">
            <a:xfrm>
              <a:off x="2296716" y="3581400"/>
              <a:ext cx="73025" cy="73025"/>
            </a:xfrm>
            <a:custGeom>
              <a:avLst/>
              <a:gdLst/>
              <a:ahLst/>
              <a:cxnLst>
                <a:cxn ang="0">
                  <a:pos x="0" y="46"/>
                </a:cxn>
                <a:cxn ang="0">
                  <a:pos x="0" y="46"/>
                </a:cxn>
                <a:cxn ang="0">
                  <a:pos x="12" y="0"/>
                </a:cxn>
                <a:cxn ang="0">
                  <a:pos x="46" y="34"/>
                </a:cxn>
                <a:cxn ang="0">
                  <a:pos x="0" y="46"/>
                </a:cxn>
              </a:cxnLst>
              <a:rect l="0" t="0" r="r" b="b"/>
              <a:pathLst>
                <a:path w="46" h="46">
                  <a:moveTo>
                    <a:pt x="0" y="46"/>
                  </a:moveTo>
                  <a:lnTo>
                    <a:pt x="0" y="46"/>
                  </a:lnTo>
                  <a:lnTo>
                    <a:pt x="12" y="0"/>
                  </a:lnTo>
                  <a:lnTo>
                    <a:pt x="46" y="34"/>
                  </a:lnTo>
                  <a:lnTo>
                    <a:pt x="0"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sp>
          <p:nvSpPr>
            <p:cNvPr id="112" name="Freeform 222">
              <a:extLst>
                <a:ext uri="{FF2B5EF4-FFF2-40B4-BE49-F238E27FC236}">
                  <a16:creationId xmlns:a16="http://schemas.microsoft.com/office/drawing/2014/main" id="{EFEF3D87-B68A-49A5-1AC1-18D4AD5DABA8}"/>
                </a:ext>
              </a:extLst>
            </p:cNvPr>
            <p:cNvSpPr>
              <a:spLocks/>
            </p:cNvSpPr>
            <p:nvPr/>
          </p:nvSpPr>
          <p:spPr bwMode="auto">
            <a:xfrm>
              <a:off x="2182416" y="3387725"/>
              <a:ext cx="381000" cy="381000"/>
            </a:xfrm>
            <a:custGeom>
              <a:avLst/>
              <a:gdLst/>
              <a:ahLst/>
              <a:cxnLst>
                <a:cxn ang="0">
                  <a:pos x="216" y="92"/>
                </a:cxn>
                <a:cxn ang="0">
                  <a:pos x="216" y="216"/>
                </a:cxn>
                <a:cxn ang="0">
                  <a:pos x="24" y="216"/>
                </a:cxn>
                <a:cxn ang="0">
                  <a:pos x="24" y="24"/>
                </a:cxn>
                <a:cxn ang="0">
                  <a:pos x="148" y="24"/>
                </a:cxn>
                <a:cxn ang="0">
                  <a:pos x="172" y="0"/>
                </a:cxn>
                <a:cxn ang="0">
                  <a:pos x="0" y="0"/>
                </a:cxn>
                <a:cxn ang="0">
                  <a:pos x="0" y="240"/>
                </a:cxn>
                <a:cxn ang="0">
                  <a:pos x="240" y="240"/>
                </a:cxn>
                <a:cxn ang="0">
                  <a:pos x="240" y="68"/>
                </a:cxn>
                <a:cxn ang="0">
                  <a:pos x="216" y="92"/>
                </a:cxn>
              </a:cxnLst>
              <a:rect l="0" t="0" r="r" b="b"/>
              <a:pathLst>
                <a:path w="240" h="240">
                  <a:moveTo>
                    <a:pt x="216" y="92"/>
                  </a:moveTo>
                  <a:lnTo>
                    <a:pt x="216" y="216"/>
                  </a:lnTo>
                  <a:lnTo>
                    <a:pt x="24" y="216"/>
                  </a:lnTo>
                  <a:lnTo>
                    <a:pt x="24" y="24"/>
                  </a:lnTo>
                  <a:lnTo>
                    <a:pt x="148" y="24"/>
                  </a:lnTo>
                  <a:lnTo>
                    <a:pt x="172" y="0"/>
                  </a:lnTo>
                  <a:lnTo>
                    <a:pt x="0" y="0"/>
                  </a:lnTo>
                  <a:lnTo>
                    <a:pt x="0" y="240"/>
                  </a:lnTo>
                  <a:lnTo>
                    <a:pt x="240" y="240"/>
                  </a:lnTo>
                  <a:lnTo>
                    <a:pt x="240" y="68"/>
                  </a:lnTo>
                  <a:lnTo>
                    <a:pt x="216" y="9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a:defRPr/>
              </a:pPr>
              <a:endParaRPr kumimoji="0" lang="ja-JP" altLang="en-US" kern="0">
                <a:solidFill>
                  <a:sysClr val="windowText" lastClr="000000"/>
                </a:solidFill>
              </a:endParaRPr>
            </a:p>
          </p:txBody>
        </p:sp>
      </p:grpSp>
      <p:sp>
        <p:nvSpPr>
          <p:cNvPr id="113" name="Freeform 330">
            <a:extLst>
              <a:ext uri="{FF2B5EF4-FFF2-40B4-BE49-F238E27FC236}">
                <a16:creationId xmlns:a16="http://schemas.microsoft.com/office/drawing/2014/main" id="{CD98BF6D-9283-9D83-52AD-9E994078CF9C}"/>
              </a:ext>
            </a:extLst>
          </p:cNvPr>
          <p:cNvSpPr>
            <a:spLocks noEditPoints="1"/>
          </p:cNvSpPr>
          <p:nvPr/>
        </p:nvSpPr>
        <p:spPr bwMode="auto">
          <a:xfrm>
            <a:off x="5195844" y="3327834"/>
            <a:ext cx="324000" cy="468000"/>
          </a:xfrm>
          <a:custGeom>
            <a:avLst/>
            <a:gdLst>
              <a:gd name="T0" fmla="*/ 306 w 612"/>
              <a:gd name="T1" fmla="*/ 0 h 1016"/>
              <a:gd name="T2" fmla="*/ 269 w 612"/>
              <a:gd name="T3" fmla="*/ 3 h 1016"/>
              <a:gd name="T4" fmla="*/ 236 w 612"/>
              <a:gd name="T5" fmla="*/ 14 h 1016"/>
              <a:gd name="T6" fmla="*/ 204 w 612"/>
              <a:gd name="T7" fmla="*/ 31 h 1016"/>
              <a:gd name="T8" fmla="*/ 177 w 612"/>
              <a:gd name="T9" fmla="*/ 54 h 1016"/>
              <a:gd name="T10" fmla="*/ 154 w 612"/>
              <a:gd name="T11" fmla="*/ 80 h 1016"/>
              <a:gd name="T12" fmla="*/ 137 w 612"/>
              <a:gd name="T13" fmla="*/ 111 h 1016"/>
              <a:gd name="T14" fmla="*/ 126 w 612"/>
              <a:gd name="T15" fmla="*/ 146 h 1016"/>
              <a:gd name="T16" fmla="*/ 123 w 612"/>
              <a:gd name="T17" fmla="*/ 183 h 1016"/>
              <a:gd name="T18" fmla="*/ 124 w 612"/>
              <a:gd name="T19" fmla="*/ 203 h 1016"/>
              <a:gd name="T20" fmla="*/ 131 w 612"/>
              <a:gd name="T21" fmla="*/ 239 h 1016"/>
              <a:gd name="T22" fmla="*/ 144 w 612"/>
              <a:gd name="T23" fmla="*/ 271 h 1016"/>
              <a:gd name="T24" fmla="*/ 165 w 612"/>
              <a:gd name="T25" fmla="*/ 301 h 1016"/>
              <a:gd name="T26" fmla="*/ 190 w 612"/>
              <a:gd name="T27" fmla="*/ 325 h 1016"/>
              <a:gd name="T28" fmla="*/ 219 w 612"/>
              <a:gd name="T29" fmla="*/ 345 h 1016"/>
              <a:gd name="T30" fmla="*/ 252 w 612"/>
              <a:gd name="T31" fmla="*/ 360 h 1016"/>
              <a:gd name="T32" fmla="*/ 288 w 612"/>
              <a:gd name="T33" fmla="*/ 367 h 1016"/>
              <a:gd name="T34" fmla="*/ 306 w 612"/>
              <a:gd name="T35" fmla="*/ 367 h 1016"/>
              <a:gd name="T36" fmla="*/ 344 w 612"/>
              <a:gd name="T37" fmla="*/ 363 h 1016"/>
              <a:gd name="T38" fmla="*/ 378 w 612"/>
              <a:gd name="T39" fmla="*/ 353 h 1016"/>
              <a:gd name="T40" fmla="*/ 410 w 612"/>
              <a:gd name="T41" fmla="*/ 336 h 1016"/>
              <a:gd name="T42" fmla="*/ 437 w 612"/>
              <a:gd name="T43" fmla="*/ 313 h 1016"/>
              <a:gd name="T44" fmla="*/ 460 w 612"/>
              <a:gd name="T45" fmla="*/ 287 h 1016"/>
              <a:gd name="T46" fmla="*/ 477 w 612"/>
              <a:gd name="T47" fmla="*/ 255 h 1016"/>
              <a:gd name="T48" fmla="*/ 488 w 612"/>
              <a:gd name="T49" fmla="*/ 221 h 1016"/>
              <a:gd name="T50" fmla="*/ 491 w 612"/>
              <a:gd name="T51" fmla="*/ 183 h 1016"/>
              <a:gd name="T52" fmla="*/ 490 w 612"/>
              <a:gd name="T53" fmla="*/ 164 h 1016"/>
              <a:gd name="T54" fmla="*/ 483 w 612"/>
              <a:gd name="T55" fmla="*/ 128 h 1016"/>
              <a:gd name="T56" fmla="*/ 468 w 612"/>
              <a:gd name="T57" fmla="*/ 96 h 1016"/>
              <a:gd name="T58" fmla="*/ 449 w 612"/>
              <a:gd name="T59" fmla="*/ 66 h 1016"/>
              <a:gd name="T60" fmla="*/ 424 w 612"/>
              <a:gd name="T61" fmla="*/ 42 h 1016"/>
              <a:gd name="T62" fmla="*/ 394 w 612"/>
              <a:gd name="T63" fmla="*/ 21 h 1016"/>
              <a:gd name="T64" fmla="*/ 362 w 612"/>
              <a:gd name="T65" fmla="*/ 7 h 1016"/>
              <a:gd name="T66" fmla="*/ 326 w 612"/>
              <a:gd name="T67" fmla="*/ 0 h 1016"/>
              <a:gd name="T68" fmla="*/ 306 w 612"/>
              <a:gd name="T69" fmla="*/ 0 h 1016"/>
              <a:gd name="T70" fmla="*/ 363 w 612"/>
              <a:gd name="T71" fmla="*/ 410 h 1016"/>
              <a:gd name="T72" fmla="*/ 376 w 612"/>
              <a:gd name="T73" fmla="*/ 705 h 1016"/>
              <a:gd name="T74" fmla="*/ 238 w 612"/>
              <a:gd name="T75" fmla="*/ 705 h 1016"/>
              <a:gd name="T76" fmla="*/ 251 w 612"/>
              <a:gd name="T77" fmla="*/ 410 h 1016"/>
              <a:gd name="T78" fmla="*/ 167 w 612"/>
              <a:gd name="T79" fmla="*/ 410 h 1016"/>
              <a:gd name="T80" fmla="*/ 135 w 612"/>
              <a:gd name="T81" fmla="*/ 414 h 1016"/>
              <a:gd name="T82" fmla="*/ 105 w 612"/>
              <a:gd name="T83" fmla="*/ 423 h 1016"/>
              <a:gd name="T84" fmla="*/ 77 w 612"/>
              <a:gd name="T85" fmla="*/ 438 h 1016"/>
              <a:gd name="T86" fmla="*/ 53 w 612"/>
              <a:gd name="T87" fmla="*/ 457 h 1016"/>
              <a:gd name="T88" fmla="*/ 33 w 612"/>
              <a:gd name="T89" fmla="*/ 481 h 1016"/>
              <a:gd name="T90" fmla="*/ 17 w 612"/>
              <a:gd name="T91" fmla="*/ 507 h 1016"/>
              <a:gd name="T92" fmla="*/ 6 w 612"/>
              <a:gd name="T93" fmla="*/ 537 h 1016"/>
              <a:gd name="T94" fmla="*/ 0 w 612"/>
              <a:gd name="T95" fmla="*/ 570 h 1016"/>
              <a:gd name="T96" fmla="*/ 96 w 612"/>
              <a:gd name="T97" fmla="*/ 1016 h 1016"/>
              <a:gd name="T98" fmla="*/ 119 w 612"/>
              <a:gd name="T99" fmla="*/ 609 h 1016"/>
              <a:gd name="T100" fmla="*/ 495 w 612"/>
              <a:gd name="T101" fmla="*/ 1016 h 1016"/>
              <a:gd name="T102" fmla="*/ 518 w 612"/>
              <a:gd name="T103" fmla="*/ 609 h 1016"/>
              <a:gd name="T104" fmla="*/ 612 w 612"/>
              <a:gd name="T105" fmla="*/ 1016 h 1016"/>
              <a:gd name="T106" fmla="*/ 612 w 612"/>
              <a:gd name="T107" fmla="*/ 570 h 1016"/>
              <a:gd name="T108" fmla="*/ 607 w 612"/>
              <a:gd name="T109" fmla="*/ 537 h 1016"/>
              <a:gd name="T110" fmla="*/ 597 w 612"/>
              <a:gd name="T111" fmla="*/ 507 h 1016"/>
              <a:gd name="T112" fmla="*/ 580 w 612"/>
              <a:gd name="T113" fmla="*/ 481 h 1016"/>
              <a:gd name="T114" fmla="*/ 561 w 612"/>
              <a:gd name="T115" fmla="*/ 457 h 1016"/>
              <a:gd name="T116" fmla="*/ 537 w 612"/>
              <a:gd name="T117" fmla="*/ 438 h 1016"/>
              <a:gd name="T118" fmla="*/ 509 w 612"/>
              <a:gd name="T119" fmla="*/ 423 h 1016"/>
              <a:gd name="T120" fmla="*/ 479 w 612"/>
              <a:gd name="T121" fmla="*/ 414 h 1016"/>
              <a:gd name="T122" fmla="*/ 447 w 612"/>
              <a:gd name="T123" fmla="*/ 410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2" h="1016">
                <a:moveTo>
                  <a:pt x="306" y="0"/>
                </a:moveTo>
                <a:lnTo>
                  <a:pt x="306" y="0"/>
                </a:lnTo>
                <a:lnTo>
                  <a:pt x="288" y="0"/>
                </a:lnTo>
                <a:lnTo>
                  <a:pt x="269" y="3"/>
                </a:lnTo>
                <a:lnTo>
                  <a:pt x="252" y="7"/>
                </a:lnTo>
                <a:lnTo>
                  <a:pt x="236" y="14"/>
                </a:lnTo>
                <a:lnTo>
                  <a:pt x="219" y="21"/>
                </a:lnTo>
                <a:lnTo>
                  <a:pt x="204" y="31"/>
                </a:lnTo>
                <a:lnTo>
                  <a:pt x="190" y="42"/>
                </a:lnTo>
                <a:lnTo>
                  <a:pt x="177" y="54"/>
                </a:lnTo>
                <a:lnTo>
                  <a:pt x="165" y="66"/>
                </a:lnTo>
                <a:lnTo>
                  <a:pt x="154" y="80"/>
                </a:lnTo>
                <a:lnTo>
                  <a:pt x="144" y="96"/>
                </a:lnTo>
                <a:lnTo>
                  <a:pt x="137" y="111"/>
                </a:lnTo>
                <a:lnTo>
                  <a:pt x="131" y="128"/>
                </a:lnTo>
                <a:lnTo>
                  <a:pt x="126" y="146"/>
                </a:lnTo>
                <a:lnTo>
                  <a:pt x="124" y="164"/>
                </a:lnTo>
                <a:lnTo>
                  <a:pt x="123" y="183"/>
                </a:lnTo>
                <a:lnTo>
                  <a:pt x="123" y="183"/>
                </a:lnTo>
                <a:lnTo>
                  <a:pt x="124" y="203"/>
                </a:lnTo>
                <a:lnTo>
                  <a:pt x="126" y="221"/>
                </a:lnTo>
                <a:lnTo>
                  <a:pt x="131" y="239"/>
                </a:lnTo>
                <a:lnTo>
                  <a:pt x="137" y="255"/>
                </a:lnTo>
                <a:lnTo>
                  <a:pt x="144" y="271"/>
                </a:lnTo>
                <a:lnTo>
                  <a:pt x="154" y="287"/>
                </a:lnTo>
                <a:lnTo>
                  <a:pt x="165" y="301"/>
                </a:lnTo>
                <a:lnTo>
                  <a:pt x="177" y="313"/>
                </a:lnTo>
                <a:lnTo>
                  <a:pt x="190" y="325"/>
                </a:lnTo>
                <a:lnTo>
                  <a:pt x="204" y="336"/>
                </a:lnTo>
                <a:lnTo>
                  <a:pt x="219" y="345"/>
                </a:lnTo>
                <a:lnTo>
                  <a:pt x="236" y="353"/>
                </a:lnTo>
                <a:lnTo>
                  <a:pt x="252" y="360"/>
                </a:lnTo>
                <a:lnTo>
                  <a:pt x="269" y="363"/>
                </a:lnTo>
                <a:lnTo>
                  <a:pt x="288" y="367"/>
                </a:lnTo>
                <a:lnTo>
                  <a:pt x="306" y="367"/>
                </a:lnTo>
                <a:lnTo>
                  <a:pt x="306" y="367"/>
                </a:lnTo>
                <a:lnTo>
                  <a:pt x="326" y="367"/>
                </a:lnTo>
                <a:lnTo>
                  <a:pt x="344" y="363"/>
                </a:lnTo>
                <a:lnTo>
                  <a:pt x="362" y="360"/>
                </a:lnTo>
                <a:lnTo>
                  <a:pt x="378" y="353"/>
                </a:lnTo>
                <a:lnTo>
                  <a:pt x="394" y="345"/>
                </a:lnTo>
                <a:lnTo>
                  <a:pt x="410" y="336"/>
                </a:lnTo>
                <a:lnTo>
                  <a:pt x="424" y="325"/>
                </a:lnTo>
                <a:lnTo>
                  <a:pt x="437" y="313"/>
                </a:lnTo>
                <a:lnTo>
                  <a:pt x="449" y="301"/>
                </a:lnTo>
                <a:lnTo>
                  <a:pt x="460" y="287"/>
                </a:lnTo>
                <a:lnTo>
                  <a:pt x="468" y="271"/>
                </a:lnTo>
                <a:lnTo>
                  <a:pt x="477" y="255"/>
                </a:lnTo>
                <a:lnTo>
                  <a:pt x="483" y="239"/>
                </a:lnTo>
                <a:lnTo>
                  <a:pt x="488" y="221"/>
                </a:lnTo>
                <a:lnTo>
                  <a:pt x="490" y="203"/>
                </a:lnTo>
                <a:lnTo>
                  <a:pt x="491" y="183"/>
                </a:lnTo>
                <a:lnTo>
                  <a:pt x="491" y="183"/>
                </a:lnTo>
                <a:lnTo>
                  <a:pt x="490" y="164"/>
                </a:lnTo>
                <a:lnTo>
                  <a:pt x="488" y="146"/>
                </a:lnTo>
                <a:lnTo>
                  <a:pt x="483" y="128"/>
                </a:lnTo>
                <a:lnTo>
                  <a:pt x="477" y="111"/>
                </a:lnTo>
                <a:lnTo>
                  <a:pt x="468" y="96"/>
                </a:lnTo>
                <a:lnTo>
                  <a:pt x="460" y="80"/>
                </a:lnTo>
                <a:lnTo>
                  <a:pt x="449" y="66"/>
                </a:lnTo>
                <a:lnTo>
                  <a:pt x="437" y="54"/>
                </a:lnTo>
                <a:lnTo>
                  <a:pt x="424" y="42"/>
                </a:lnTo>
                <a:lnTo>
                  <a:pt x="410" y="31"/>
                </a:lnTo>
                <a:lnTo>
                  <a:pt x="394" y="21"/>
                </a:lnTo>
                <a:lnTo>
                  <a:pt x="378" y="14"/>
                </a:lnTo>
                <a:lnTo>
                  <a:pt x="362" y="7"/>
                </a:lnTo>
                <a:lnTo>
                  <a:pt x="344" y="3"/>
                </a:lnTo>
                <a:lnTo>
                  <a:pt x="326" y="0"/>
                </a:lnTo>
                <a:lnTo>
                  <a:pt x="306" y="0"/>
                </a:lnTo>
                <a:lnTo>
                  <a:pt x="306" y="0"/>
                </a:lnTo>
                <a:close/>
                <a:moveTo>
                  <a:pt x="447" y="410"/>
                </a:moveTo>
                <a:lnTo>
                  <a:pt x="363" y="410"/>
                </a:lnTo>
                <a:lnTo>
                  <a:pt x="316" y="492"/>
                </a:lnTo>
                <a:lnTo>
                  <a:pt x="376" y="705"/>
                </a:lnTo>
                <a:lnTo>
                  <a:pt x="306" y="779"/>
                </a:lnTo>
                <a:lnTo>
                  <a:pt x="238" y="705"/>
                </a:lnTo>
                <a:lnTo>
                  <a:pt x="298" y="492"/>
                </a:lnTo>
                <a:lnTo>
                  <a:pt x="251" y="410"/>
                </a:lnTo>
                <a:lnTo>
                  <a:pt x="167" y="410"/>
                </a:lnTo>
                <a:lnTo>
                  <a:pt x="167" y="410"/>
                </a:lnTo>
                <a:lnTo>
                  <a:pt x="150" y="411"/>
                </a:lnTo>
                <a:lnTo>
                  <a:pt x="135" y="414"/>
                </a:lnTo>
                <a:lnTo>
                  <a:pt x="119" y="417"/>
                </a:lnTo>
                <a:lnTo>
                  <a:pt x="105" y="423"/>
                </a:lnTo>
                <a:lnTo>
                  <a:pt x="90" y="429"/>
                </a:lnTo>
                <a:lnTo>
                  <a:pt x="77" y="438"/>
                </a:lnTo>
                <a:lnTo>
                  <a:pt x="65" y="447"/>
                </a:lnTo>
                <a:lnTo>
                  <a:pt x="53" y="457"/>
                </a:lnTo>
                <a:lnTo>
                  <a:pt x="42" y="469"/>
                </a:lnTo>
                <a:lnTo>
                  <a:pt x="33" y="481"/>
                </a:lnTo>
                <a:lnTo>
                  <a:pt x="24" y="494"/>
                </a:lnTo>
                <a:lnTo>
                  <a:pt x="17" y="507"/>
                </a:lnTo>
                <a:lnTo>
                  <a:pt x="11" y="523"/>
                </a:lnTo>
                <a:lnTo>
                  <a:pt x="6" y="537"/>
                </a:lnTo>
                <a:lnTo>
                  <a:pt x="3" y="553"/>
                </a:lnTo>
                <a:lnTo>
                  <a:pt x="0" y="570"/>
                </a:lnTo>
                <a:lnTo>
                  <a:pt x="0" y="1016"/>
                </a:lnTo>
                <a:lnTo>
                  <a:pt x="96" y="1016"/>
                </a:lnTo>
                <a:lnTo>
                  <a:pt x="96" y="609"/>
                </a:lnTo>
                <a:lnTo>
                  <a:pt x="119" y="609"/>
                </a:lnTo>
                <a:lnTo>
                  <a:pt x="119" y="1016"/>
                </a:lnTo>
                <a:lnTo>
                  <a:pt x="495" y="1016"/>
                </a:lnTo>
                <a:lnTo>
                  <a:pt x="495" y="609"/>
                </a:lnTo>
                <a:lnTo>
                  <a:pt x="518" y="609"/>
                </a:lnTo>
                <a:lnTo>
                  <a:pt x="518" y="1016"/>
                </a:lnTo>
                <a:lnTo>
                  <a:pt x="612" y="1016"/>
                </a:lnTo>
                <a:lnTo>
                  <a:pt x="612" y="570"/>
                </a:lnTo>
                <a:lnTo>
                  <a:pt x="612" y="570"/>
                </a:lnTo>
                <a:lnTo>
                  <a:pt x="611" y="553"/>
                </a:lnTo>
                <a:lnTo>
                  <a:pt x="607" y="537"/>
                </a:lnTo>
                <a:lnTo>
                  <a:pt x="603" y="523"/>
                </a:lnTo>
                <a:lnTo>
                  <a:pt x="597" y="507"/>
                </a:lnTo>
                <a:lnTo>
                  <a:pt x="589" y="494"/>
                </a:lnTo>
                <a:lnTo>
                  <a:pt x="580" y="481"/>
                </a:lnTo>
                <a:lnTo>
                  <a:pt x="570" y="469"/>
                </a:lnTo>
                <a:lnTo>
                  <a:pt x="561" y="457"/>
                </a:lnTo>
                <a:lnTo>
                  <a:pt x="549" y="447"/>
                </a:lnTo>
                <a:lnTo>
                  <a:pt x="537" y="438"/>
                </a:lnTo>
                <a:lnTo>
                  <a:pt x="522" y="429"/>
                </a:lnTo>
                <a:lnTo>
                  <a:pt x="509" y="423"/>
                </a:lnTo>
                <a:lnTo>
                  <a:pt x="495" y="417"/>
                </a:lnTo>
                <a:lnTo>
                  <a:pt x="479" y="414"/>
                </a:lnTo>
                <a:lnTo>
                  <a:pt x="464" y="411"/>
                </a:lnTo>
                <a:lnTo>
                  <a:pt x="447" y="410"/>
                </a:lnTo>
                <a:lnTo>
                  <a:pt x="447" y="41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solidFill>
                <a:schemeClr val="bg1"/>
              </a:solidFill>
            </a:endParaRPr>
          </a:p>
        </p:txBody>
      </p:sp>
      <p:sp>
        <p:nvSpPr>
          <p:cNvPr id="114" name="Freeform 370">
            <a:extLst>
              <a:ext uri="{FF2B5EF4-FFF2-40B4-BE49-F238E27FC236}">
                <a16:creationId xmlns:a16="http://schemas.microsoft.com/office/drawing/2014/main" id="{BFFCCCF1-04C6-20BD-D6D9-471FAB2274DF}"/>
              </a:ext>
            </a:extLst>
          </p:cNvPr>
          <p:cNvSpPr>
            <a:spLocks noEditPoints="1"/>
          </p:cNvSpPr>
          <p:nvPr/>
        </p:nvSpPr>
        <p:spPr bwMode="auto">
          <a:xfrm>
            <a:off x="6924044" y="3332227"/>
            <a:ext cx="396000" cy="432000"/>
          </a:xfrm>
          <a:custGeom>
            <a:avLst/>
            <a:gdLst>
              <a:gd name="T0" fmla="*/ 60 w 853"/>
              <a:gd name="T1" fmla="*/ 185 h 933"/>
              <a:gd name="T2" fmla="*/ 145 w 853"/>
              <a:gd name="T3" fmla="*/ 78 h 933"/>
              <a:gd name="T4" fmla="*/ 272 w 853"/>
              <a:gd name="T5" fmla="*/ 185 h 933"/>
              <a:gd name="T6" fmla="*/ 187 w 853"/>
              <a:gd name="T7" fmla="*/ 78 h 933"/>
              <a:gd name="T8" fmla="*/ 272 w 853"/>
              <a:gd name="T9" fmla="*/ 185 h 933"/>
              <a:gd name="T10" fmla="*/ 313 w 853"/>
              <a:gd name="T11" fmla="*/ 185 h 933"/>
              <a:gd name="T12" fmla="*/ 399 w 853"/>
              <a:gd name="T13" fmla="*/ 78 h 933"/>
              <a:gd name="T14" fmla="*/ 145 w 853"/>
              <a:gd name="T15" fmla="*/ 356 h 933"/>
              <a:gd name="T16" fmla="*/ 60 w 853"/>
              <a:gd name="T17" fmla="*/ 249 h 933"/>
              <a:gd name="T18" fmla="*/ 145 w 853"/>
              <a:gd name="T19" fmla="*/ 356 h 933"/>
              <a:gd name="T20" fmla="*/ 187 w 853"/>
              <a:gd name="T21" fmla="*/ 356 h 933"/>
              <a:gd name="T22" fmla="*/ 272 w 853"/>
              <a:gd name="T23" fmla="*/ 249 h 933"/>
              <a:gd name="T24" fmla="*/ 399 w 853"/>
              <a:gd name="T25" fmla="*/ 356 h 933"/>
              <a:gd name="T26" fmla="*/ 313 w 853"/>
              <a:gd name="T27" fmla="*/ 249 h 933"/>
              <a:gd name="T28" fmla="*/ 399 w 853"/>
              <a:gd name="T29" fmla="*/ 356 h 933"/>
              <a:gd name="T30" fmla="*/ 60 w 853"/>
              <a:gd name="T31" fmla="*/ 529 h 933"/>
              <a:gd name="T32" fmla="*/ 145 w 853"/>
              <a:gd name="T33" fmla="*/ 422 h 933"/>
              <a:gd name="T34" fmla="*/ 272 w 853"/>
              <a:gd name="T35" fmla="*/ 529 h 933"/>
              <a:gd name="T36" fmla="*/ 187 w 853"/>
              <a:gd name="T37" fmla="*/ 422 h 933"/>
              <a:gd name="T38" fmla="*/ 272 w 853"/>
              <a:gd name="T39" fmla="*/ 529 h 933"/>
              <a:gd name="T40" fmla="*/ 313 w 853"/>
              <a:gd name="T41" fmla="*/ 529 h 933"/>
              <a:gd name="T42" fmla="*/ 399 w 853"/>
              <a:gd name="T43" fmla="*/ 422 h 933"/>
              <a:gd name="T44" fmla="*/ 145 w 853"/>
              <a:gd name="T45" fmla="*/ 702 h 933"/>
              <a:gd name="T46" fmla="*/ 60 w 853"/>
              <a:gd name="T47" fmla="*/ 595 h 933"/>
              <a:gd name="T48" fmla="*/ 145 w 853"/>
              <a:gd name="T49" fmla="*/ 702 h 933"/>
              <a:gd name="T50" fmla="*/ 187 w 853"/>
              <a:gd name="T51" fmla="*/ 702 h 933"/>
              <a:gd name="T52" fmla="*/ 272 w 853"/>
              <a:gd name="T53" fmla="*/ 595 h 933"/>
              <a:gd name="T54" fmla="*/ 399 w 853"/>
              <a:gd name="T55" fmla="*/ 702 h 933"/>
              <a:gd name="T56" fmla="*/ 313 w 853"/>
              <a:gd name="T57" fmla="*/ 595 h 933"/>
              <a:gd name="T58" fmla="*/ 399 w 853"/>
              <a:gd name="T59" fmla="*/ 702 h 933"/>
              <a:gd name="T60" fmla="*/ 0 w 853"/>
              <a:gd name="T61" fmla="*/ 933 h 933"/>
              <a:gd name="T62" fmla="*/ 141 w 853"/>
              <a:gd name="T63" fmla="*/ 777 h 933"/>
              <a:gd name="T64" fmla="*/ 317 w 853"/>
              <a:gd name="T65" fmla="*/ 933 h 933"/>
              <a:gd name="T66" fmla="*/ 458 w 853"/>
              <a:gd name="T67" fmla="*/ 0 h 933"/>
              <a:gd name="T68" fmla="*/ 666 w 853"/>
              <a:gd name="T69" fmla="*/ 426 h 933"/>
              <a:gd name="T70" fmla="*/ 581 w 853"/>
              <a:gd name="T71" fmla="*/ 319 h 933"/>
              <a:gd name="T72" fmla="*/ 666 w 853"/>
              <a:gd name="T73" fmla="*/ 426 h 933"/>
              <a:gd name="T74" fmla="*/ 708 w 853"/>
              <a:gd name="T75" fmla="*/ 426 h 933"/>
              <a:gd name="T76" fmla="*/ 793 w 853"/>
              <a:gd name="T77" fmla="*/ 319 h 933"/>
              <a:gd name="T78" fmla="*/ 666 w 853"/>
              <a:gd name="T79" fmla="*/ 575 h 933"/>
              <a:gd name="T80" fmla="*/ 581 w 853"/>
              <a:gd name="T81" fmla="*/ 468 h 933"/>
              <a:gd name="T82" fmla="*/ 666 w 853"/>
              <a:gd name="T83" fmla="*/ 575 h 933"/>
              <a:gd name="T84" fmla="*/ 708 w 853"/>
              <a:gd name="T85" fmla="*/ 575 h 933"/>
              <a:gd name="T86" fmla="*/ 793 w 853"/>
              <a:gd name="T87" fmla="*/ 468 h 933"/>
              <a:gd name="T88" fmla="*/ 666 w 853"/>
              <a:gd name="T89" fmla="*/ 725 h 933"/>
              <a:gd name="T90" fmla="*/ 581 w 853"/>
              <a:gd name="T91" fmla="*/ 618 h 933"/>
              <a:gd name="T92" fmla="*/ 666 w 853"/>
              <a:gd name="T93" fmla="*/ 725 h 933"/>
              <a:gd name="T94" fmla="*/ 708 w 853"/>
              <a:gd name="T95" fmla="*/ 725 h 933"/>
              <a:gd name="T96" fmla="*/ 793 w 853"/>
              <a:gd name="T97" fmla="*/ 618 h 933"/>
              <a:gd name="T98" fmla="*/ 521 w 853"/>
              <a:gd name="T99" fmla="*/ 241 h 933"/>
              <a:gd name="T100" fmla="*/ 611 w 853"/>
              <a:gd name="T101" fmla="*/ 933 h 933"/>
              <a:gd name="T102" fmla="*/ 763 w 853"/>
              <a:gd name="T103" fmla="*/ 800 h 933"/>
              <a:gd name="T104" fmla="*/ 853 w 853"/>
              <a:gd name="T105" fmla="*/ 933 h 933"/>
              <a:gd name="T106" fmla="*/ 521 w 853"/>
              <a:gd name="T107" fmla="*/ 2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53" h="933">
                <a:moveTo>
                  <a:pt x="145" y="185"/>
                </a:moveTo>
                <a:lnTo>
                  <a:pt x="60" y="185"/>
                </a:lnTo>
                <a:lnTo>
                  <a:pt x="60" y="78"/>
                </a:lnTo>
                <a:lnTo>
                  <a:pt x="145" y="78"/>
                </a:lnTo>
                <a:lnTo>
                  <a:pt x="145" y="185"/>
                </a:lnTo>
                <a:close/>
                <a:moveTo>
                  <a:pt x="272" y="185"/>
                </a:moveTo>
                <a:lnTo>
                  <a:pt x="187" y="185"/>
                </a:lnTo>
                <a:lnTo>
                  <a:pt x="187" y="78"/>
                </a:lnTo>
                <a:lnTo>
                  <a:pt x="272" y="78"/>
                </a:lnTo>
                <a:lnTo>
                  <a:pt x="272" y="185"/>
                </a:lnTo>
                <a:close/>
                <a:moveTo>
                  <a:pt x="399" y="185"/>
                </a:moveTo>
                <a:lnTo>
                  <a:pt x="313" y="185"/>
                </a:lnTo>
                <a:lnTo>
                  <a:pt x="313" y="78"/>
                </a:lnTo>
                <a:lnTo>
                  <a:pt x="399" y="78"/>
                </a:lnTo>
                <a:lnTo>
                  <a:pt x="399" y="185"/>
                </a:lnTo>
                <a:close/>
                <a:moveTo>
                  <a:pt x="145" y="356"/>
                </a:moveTo>
                <a:lnTo>
                  <a:pt x="60" y="356"/>
                </a:lnTo>
                <a:lnTo>
                  <a:pt x="60" y="249"/>
                </a:lnTo>
                <a:lnTo>
                  <a:pt x="145" y="249"/>
                </a:lnTo>
                <a:lnTo>
                  <a:pt x="145" y="356"/>
                </a:lnTo>
                <a:close/>
                <a:moveTo>
                  <a:pt x="272" y="356"/>
                </a:moveTo>
                <a:lnTo>
                  <a:pt x="187" y="356"/>
                </a:lnTo>
                <a:lnTo>
                  <a:pt x="187" y="249"/>
                </a:lnTo>
                <a:lnTo>
                  <a:pt x="272" y="249"/>
                </a:lnTo>
                <a:lnTo>
                  <a:pt x="272" y="356"/>
                </a:lnTo>
                <a:close/>
                <a:moveTo>
                  <a:pt x="399" y="356"/>
                </a:moveTo>
                <a:lnTo>
                  <a:pt x="313" y="356"/>
                </a:lnTo>
                <a:lnTo>
                  <a:pt x="313" y="249"/>
                </a:lnTo>
                <a:lnTo>
                  <a:pt x="399" y="249"/>
                </a:lnTo>
                <a:lnTo>
                  <a:pt x="399" y="356"/>
                </a:lnTo>
                <a:close/>
                <a:moveTo>
                  <a:pt x="145" y="529"/>
                </a:moveTo>
                <a:lnTo>
                  <a:pt x="60" y="529"/>
                </a:lnTo>
                <a:lnTo>
                  <a:pt x="60" y="422"/>
                </a:lnTo>
                <a:lnTo>
                  <a:pt x="145" y="422"/>
                </a:lnTo>
                <a:lnTo>
                  <a:pt x="145" y="529"/>
                </a:lnTo>
                <a:close/>
                <a:moveTo>
                  <a:pt x="272" y="529"/>
                </a:moveTo>
                <a:lnTo>
                  <a:pt x="187" y="529"/>
                </a:lnTo>
                <a:lnTo>
                  <a:pt x="187" y="422"/>
                </a:lnTo>
                <a:lnTo>
                  <a:pt x="272" y="422"/>
                </a:lnTo>
                <a:lnTo>
                  <a:pt x="272" y="529"/>
                </a:lnTo>
                <a:close/>
                <a:moveTo>
                  <a:pt x="399" y="529"/>
                </a:moveTo>
                <a:lnTo>
                  <a:pt x="313" y="529"/>
                </a:lnTo>
                <a:lnTo>
                  <a:pt x="313" y="422"/>
                </a:lnTo>
                <a:lnTo>
                  <a:pt x="399" y="422"/>
                </a:lnTo>
                <a:lnTo>
                  <a:pt x="399" y="529"/>
                </a:lnTo>
                <a:close/>
                <a:moveTo>
                  <a:pt x="145" y="702"/>
                </a:moveTo>
                <a:lnTo>
                  <a:pt x="60" y="702"/>
                </a:lnTo>
                <a:lnTo>
                  <a:pt x="60" y="595"/>
                </a:lnTo>
                <a:lnTo>
                  <a:pt x="145" y="595"/>
                </a:lnTo>
                <a:lnTo>
                  <a:pt x="145" y="702"/>
                </a:lnTo>
                <a:close/>
                <a:moveTo>
                  <a:pt x="272" y="702"/>
                </a:moveTo>
                <a:lnTo>
                  <a:pt x="187" y="702"/>
                </a:lnTo>
                <a:lnTo>
                  <a:pt x="187" y="595"/>
                </a:lnTo>
                <a:lnTo>
                  <a:pt x="272" y="595"/>
                </a:lnTo>
                <a:lnTo>
                  <a:pt x="272" y="702"/>
                </a:lnTo>
                <a:close/>
                <a:moveTo>
                  <a:pt x="399" y="702"/>
                </a:moveTo>
                <a:lnTo>
                  <a:pt x="313" y="702"/>
                </a:lnTo>
                <a:lnTo>
                  <a:pt x="313" y="595"/>
                </a:lnTo>
                <a:lnTo>
                  <a:pt x="399" y="595"/>
                </a:lnTo>
                <a:lnTo>
                  <a:pt x="399" y="702"/>
                </a:lnTo>
                <a:close/>
                <a:moveTo>
                  <a:pt x="0" y="0"/>
                </a:moveTo>
                <a:lnTo>
                  <a:pt x="0" y="933"/>
                </a:lnTo>
                <a:lnTo>
                  <a:pt x="141" y="933"/>
                </a:lnTo>
                <a:lnTo>
                  <a:pt x="141" y="777"/>
                </a:lnTo>
                <a:lnTo>
                  <a:pt x="317" y="777"/>
                </a:lnTo>
                <a:lnTo>
                  <a:pt x="317" y="933"/>
                </a:lnTo>
                <a:lnTo>
                  <a:pt x="458" y="933"/>
                </a:lnTo>
                <a:lnTo>
                  <a:pt x="458" y="0"/>
                </a:lnTo>
                <a:lnTo>
                  <a:pt x="0" y="0"/>
                </a:lnTo>
                <a:close/>
                <a:moveTo>
                  <a:pt x="666" y="426"/>
                </a:moveTo>
                <a:lnTo>
                  <a:pt x="581" y="426"/>
                </a:lnTo>
                <a:lnTo>
                  <a:pt x="581" y="319"/>
                </a:lnTo>
                <a:lnTo>
                  <a:pt x="666" y="319"/>
                </a:lnTo>
                <a:lnTo>
                  <a:pt x="666" y="426"/>
                </a:lnTo>
                <a:close/>
                <a:moveTo>
                  <a:pt x="793" y="426"/>
                </a:moveTo>
                <a:lnTo>
                  <a:pt x="708" y="426"/>
                </a:lnTo>
                <a:lnTo>
                  <a:pt x="708" y="319"/>
                </a:lnTo>
                <a:lnTo>
                  <a:pt x="793" y="319"/>
                </a:lnTo>
                <a:lnTo>
                  <a:pt x="793" y="426"/>
                </a:lnTo>
                <a:close/>
                <a:moveTo>
                  <a:pt x="666" y="575"/>
                </a:moveTo>
                <a:lnTo>
                  <a:pt x="581" y="575"/>
                </a:lnTo>
                <a:lnTo>
                  <a:pt x="581" y="468"/>
                </a:lnTo>
                <a:lnTo>
                  <a:pt x="666" y="468"/>
                </a:lnTo>
                <a:lnTo>
                  <a:pt x="666" y="575"/>
                </a:lnTo>
                <a:close/>
                <a:moveTo>
                  <a:pt x="793" y="575"/>
                </a:moveTo>
                <a:lnTo>
                  <a:pt x="708" y="575"/>
                </a:lnTo>
                <a:lnTo>
                  <a:pt x="708" y="468"/>
                </a:lnTo>
                <a:lnTo>
                  <a:pt x="793" y="468"/>
                </a:lnTo>
                <a:lnTo>
                  <a:pt x="793" y="575"/>
                </a:lnTo>
                <a:close/>
                <a:moveTo>
                  <a:pt x="666" y="725"/>
                </a:moveTo>
                <a:lnTo>
                  <a:pt x="581" y="725"/>
                </a:lnTo>
                <a:lnTo>
                  <a:pt x="581" y="618"/>
                </a:lnTo>
                <a:lnTo>
                  <a:pt x="666" y="618"/>
                </a:lnTo>
                <a:lnTo>
                  <a:pt x="666" y="725"/>
                </a:lnTo>
                <a:close/>
                <a:moveTo>
                  <a:pt x="793" y="725"/>
                </a:moveTo>
                <a:lnTo>
                  <a:pt x="708" y="725"/>
                </a:lnTo>
                <a:lnTo>
                  <a:pt x="708" y="618"/>
                </a:lnTo>
                <a:lnTo>
                  <a:pt x="793" y="618"/>
                </a:lnTo>
                <a:lnTo>
                  <a:pt x="793" y="725"/>
                </a:lnTo>
                <a:close/>
                <a:moveTo>
                  <a:pt x="521" y="241"/>
                </a:moveTo>
                <a:lnTo>
                  <a:pt x="521" y="933"/>
                </a:lnTo>
                <a:lnTo>
                  <a:pt x="611" y="933"/>
                </a:lnTo>
                <a:lnTo>
                  <a:pt x="611" y="800"/>
                </a:lnTo>
                <a:lnTo>
                  <a:pt x="763" y="800"/>
                </a:lnTo>
                <a:lnTo>
                  <a:pt x="763" y="933"/>
                </a:lnTo>
                <a:lnTo>
                  <a:pt x="853" y="933"/>
                </a:lnTo>
                <a:lnTo>
                  <a:pt x="853" y="241"/>
                </a:lnTo>
                <a:lnTo>
                  <a:pt x="521" y="24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a:p>
        </p:txBody>
      </p:sp>
      <p:sp>
        <p:nvSpPr>
          <p:cNvPr id="115" name="正方形/長方形 114">
            <a:extLst>
              <a:ext uri="{FF2B5EF4-FFF2-40B4-BE49-F238E27FC236}">
                <a16:creationId xmlns:a16="http://schemas.microsoft.com/office/drawing/2014/main" id="{2D6762FF-169A-45BE-17AA-7D4D8F9F49D5}"/>
              </a:ext>
            </a:extLst>
          </p:cNvPr>
          <p:cNvSpPr/>
          <p:nvPr/>
        </p:nvSpPr>
        <p:spPr>
          <a:xfrm>
            <a:off x="223890" y="-3409"/>
            <a:ext cx="6796382"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116" name="二等辺三角形 115">
            <a:extLst>
              <a:ext uri="{FF2B5EF4-FFF2-40B4-BE49-F238E27FC236}">
                <a16:creationId xmlns:a16="http://schemas.microsoft.com/office/drawing/2014/main" id="{31B93182-CC23-381A-2F8D-73DF3CFEA4C6}"/>
              </a:ext>
            </a:extLst>
          </p:cNvPr>
          <p:cNvSpPr/>
          <p:nvPr/>
        </p:nvSpPr>
        <p:spPr>
          <a:xfrm rot="5400000">
            <a:off x="2540504" y="1933556"/>
            <a:ext cx="395985" cy="12408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117" name="二等辺三角形 116">
            <a:extLst>
              <a:ext uri="{FF2B5EF4-FFF2-40B4-BE49-F238E27FC236}">
                <a16:creationId xmlns:a16="http://schemas.microsoft.com/office/drawing/2014/main" id="{209813E0-DC60-7B7C-BD9F-12FDA6C079FD}"/>
              </a:ext>
            </a:extLst>
          </p:cNvPr>
          <p:cNvSpPr/>
          <p:nvPr/>
        </p:nvSpPr>
        <p:spPr>
          <a:xfrm rot="5400000">
            <a:off x="4292034" y="1933031"/>
            <a:ext cx="395985" cy="1240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118" name="二等辺三角形 117">
            <a:extLst>
              <a:ext uri="{FF2B5EF4-FFF2-40B4-BE49-F238E27FC236}">
                <a16:creationId xmlns:a16="http://schemas.microsoft.com/office/drawing/2014/main" id="{143374FE-F61B-2E6B-2CE9-90117F28C600}"/>
              </a:ext>
            </a:extLst>
          </p:cNvPr>
          <p:cNvSpPr/>
          <p:nvPr/>
        </p:nvSpPr>
        <p:spPr>
          <a:xfrm rot="5400000">
            <a:off x="6040157" y="1933031"/>
            <a:ext cx="395985" cy="12408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119" name="二等辺三角形 118">
            <a:extLst>
              <a:ext uri="{FF2B5EF4-FFF2-40B4-BE49-F238E27FC236}">
                <a16:creationId xmlns:a16="http://schemas.microsoft.com/office/drawing/2014/main" id="{6801D0D3-F7DF-1BE0-F8D3-C73F104DF215}"/>
              </a:ext>
            </a:extLst>
          </p:cNvPr>
          <p:cNvSpPr/>
          <p:nvPr/>
        </p:nvSpPr>
        <p:spPr>
          <a:xfrm rot="5400000">
            <a:off x="2545256" y="3723167"/>
            <a:ext cx="395985" cy="1240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120" name="二等辺三角形 119">
            <a:extLst>
              <a:ext uri="{FF2B5EF4-FFF2-40B4-BE49-F238E27FC236}">
                <a16:creationId xmlns:a16="http://schemas.microsoft.com/office/drawing/2014/main" id="{1A5F54D5-CC83-DEDB-8128-A345819900CE}"/>
              </a:ext>
            </a:extLst>
          </p:cNvPr>
          <p:cNvSpPr/>
          <p:nvPr/>
        </p:nvSpPr>
        <p:spPr>
          <a:xfrm rot="5400000">
            <a:off x="4296786" y="3722642"/>
            <a:ext cx="395985" cy="12408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
        <p:nvSpPr>
          <p:cNvPr id="121" name="二等辺三角形 120">
            <a:extLst>
              <a:ext uri="{FF2B5EF4-FFF2-40B4-BE49-F238E27FC236}">
                <a16:creationId xmlns:a16="http://schemas.microsoft.com/office/drawing/2014/main" id="{D8DB0EB3-8BDC-47BC-BA30-D81AC272D309}"/>
              </a:ext>
            </a:extLst>
          </p:cNvPr>
          <p:cNvSpPr/>
          <p:nvPr/>
        </p:nvSpPr>
        <p:spPr>
          <a:xfrm rot="5400000">
            <a:off x="6044909" y="3722642"/>
            <a:ext cx="395985" cy="124084"/>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accent6"/>
              </a:solidFill>
            </a:endParaRPr>
          </a:p>
        </p:txBody>
      </p:sp>
    </p:spTree>
    <p:extLst>
      <p:ext uri="{BB962C8B-B14F-4D97-AF65-F5344CB8AC3E}">
        <p14:creationId xmlns:p14="http://schemas.microsoft.com/office/powerpoint/2010/main" val="134409402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1CC69FFE-F652-A4A6-B62B-4F3E49C48BE7}"/>
              </a:ext>
            </a:extLst>
          </p:cNvPr>
          <p:cNvSpPr/>
          <p:nvPr/>
        </p:nvSpPr>
        <p:spPr>
          <a:xfrm>
            <a:off x="0" y="4227934"/>
            <a:ext cx="9143997" cy="9155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bg1"/>
                </a:solidFill>
                <a:latin typeface="+mn-ea"/>
              </a:rPr>
              <a:t>SuperStream</a:t>
            </a:r>
            <a:r>
              <a:rPr kumimoji="1" lang="en-US" altLang="ja-JP" sz="1400" dirty="0">
                <a:solidFill>
                  <a:schemeClr val="bg1"/>
                </a:solidFill>
                <a:latin typeface="+mn-ea"/>
              </a:rPr>
              <a:t>-NX</a:t>
            </a:r>
            <a:r>
              <a:rPr kumimoji="1" lang="ja-JP" altLang="en-US" sz="1400" dirty="0">
                <a:solidFill>
                  <a:schemeClr val="bg1"/>
                </a:solidFill>
                <a:latin typeface="+mn-ea"/>
              </a:rPr>
              <a:t>は新リース会計基準に則した</a:t>
            </a:r>
            <a:r>
              <a:rPr kumimoji="1" lang="ja-JP" altLang="en-US" sz="2200" b="1" dirty="0">
                <a:solidFill>
                  <a:srgbClr val="FFFF00"/>
                </a:solidFill>
                <a:latin typeface="+mn-ea"/>
              </a:rPr>
              <a:t>リース契約の入力業務をサポート</a:t>
            </a:r>
            <a:r>
              <a:rPr kumimoji="1" lang="ja-JP" altLang="en-US" sz="1400" dirty="0">
                <a:solidFill>
                  <a:schemeClr val="bg1"/>
                </a:solidFill>
                <a:latin typeface="+mn-ea"/>
              </a:rPr>
              <a:t>します</a:t>
            </a:r>
            <a:endParaRPr kumimoji="1" lang="en-US" altLang="ja-JP" sz="1400" dirty="0">
              <a:solidFill>
                <a:schemeClr val="bg1"/>
              </a:solidFill>
              <a:latin typeface="+mn-ea"/>
            </a:endParaRPr>
          </a:p>
          <a:p>
            <a:pPr algn="ctr"/>
            <a:endParaRPr kumimoji="1" lang="ja-JP" altLang="en-US" sz="1400" dirty="0">
              <a:solidFill>
                <a:schemeClr val="bg1"/>
              </a:solidFill>
              <a:latin typeface="+mn-ea"/>
            </a:endParaRPr>
          </a:p>
        </p:txBody>
      </p:sp>
      <p:sp>
        <p:nvSpPr>
          <p:cNvPr id="2" name="スライド番号プレースホルダー 1">
            <a:extLst>
              <a:ext uri="{FF2B5EF4-FFF2-40B4-BE49-F238E27FC236}">
                <a16:creationId xmlns:a16="http://schemas.microsoft.com/office/drawing/2014/main" id="{A0D89033-9803-CE76-617E-CA9E0E62EDA5}"/>
              </a:ext>
            </a:extLst>
          </p:cNvPr>
          <p:cNvSpPr>
            <a:spLocks noGrp="1"/>
          </p:cNvSpPr>
          <p:nvPr>
            <p:ph type="sldNum" sz="quarter" idx="12"/>
          </p:nvPr>
        </p:nvSpPr>
        <p:spPr/>
        <p:txBody>
          <a:bodyPr/>
          <a:lstStyle/>
          <a:p>
            <a:fld id="{78AE49ED-73EF-499C-8307-28EB0E7CF529}" type="slidenum">
              <a:rPr kumimoji="1" lang="ja-JP" altLang="en-US" smtClean="0">
                <a:solidFill>
                  <a:schemeClr val="bg1"/>
                </a:solidFill>
              </a:rPr>
              <a:t>174</a:t>
            </a:fld>
            <a:endParaRPr kumimoji="1" lang="ja-JP" altLang="en-US" dirty="0">
              <a:solidFill>
                <a:schemeClr val="bg1"/>
              </a:solidFill>
            </a:endParaRPr>
          </a:p>
        </p:txBody>
      </p:sp>
      <p:sp>
        <p:nvSpPr>
          <p:cNvPr id="4" name="タイトル 3">
            <a:extLst>
              <a:ext uri="{FF2B5EF4-FFF2-40B4-BE49-F238E27FC236}">
                <a16:creationId xmlns:a16="http://schemas.microsoft.com/office/drawing/2014/main" id="{E6E65EB6-3418-2944-2D7D-95414C1236AD}"/>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３．借手リース会計処理の全体像</a:t>
            </a:r>
            <a:endParaRPr kumimoji="1" lang="ja-JP" altLang="en-US" sz="1800" dirty="0"/>
          </a:p>
        </p:txBody>
      </p:sp>
      <p:sp>
        <p:nvSpPr>
          <p:cNvPr id="5" name="フッター プレースホルダー 4">
            <a:extLst>
              <a:ext uri="{FF2B5EF4-FFF2-40B4-BE49-F238E27FC236}">
                <a16:creationId xmlns:a16="http://schemas.microsoft.com/office/drawing/2014/main" id="{53942B77-ED63-4891-AC64-CEDD799209D4}"/>
              </a:ext>
            </a:extLst>
          </p:cNvPr>
          <p:cNvSpPr>
            <a:spLocks noGrp="1"/>
          </p:cNvSpPr>
          <p:nvPr>
            <p:ph type="ftr" sz="quarter" idx="3"/>
          </p:nvPr>
        </p:nvSpPr>
        <p:spPr/>
        <p:txBody>
          <a:bodyPr/>
          <a:lstStyle/>
          <a:p>
            <a:r>
              <a:rPr lang="en-US" altLang="ja-JP" dirty="0">
                <a:solidFill>
                  <a:schemeClr val="bg1"/>
                </a:solidFill>
              </a:rPr>
              <a:t>©2025 Canon IT Solutions Inc. All rights reserved.</a:t>
            </a:r>
            <a:endParaRPr lang="ja-JP" altLang="en-US" dirty="0">
              <a:solidFill>
                <a:schemeClr val="bg1"/>
              </a:solidFill>
            </a:endParaRPr>
          </a:p>
        </p:txBody>
      </p:sp>
      <p:cxnSp>
        <p:nvCxnSpPr>
          <p:cNvPr id="10" name="直線コネクタ 9">
            <a:extLst>
              <a:ext uri="{FF2B5EF4-FFF2-40B4-BE49-F238E27FC236}">
                <a16:creationId xmlns:a16="http://schemas.microsoft.com/office/drawing/2014/main" id="{52A533E7-0759-F44F-947C-D6709EAA5F91}"/>
              </a:ext>
            </a:extLst>
          </p:cNvPr>
          <p:cNvCxnSpPr>
            <a:cxnSpLocks/>
          </p:cNvCxnSpPr>
          <p:nvPr/>
        </p:nvCxnSpPr>
        <p:spPr>
          <a:xfrm>
            <a:off x="719572" y="1166028"/>
            <a:ext cx="0" cy="2880000"/>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DC2BF67-1FF2-841E-5E3A-3135B960EFF9}"/>
              </a:ext>
            </a:extLst>
          </p:cNvPr>
          <p:cNvCxnSpPr>
            <a:cxnSpLocks/>
          </p:cNvCxnSpPr>
          <p:nvPr/>
        </p:nvCxnSpPr>
        <p:spPr>
          <a:xfrm>
            <a:off x="2663788" y="1166027"/>
            <a:ext cx="0" cy="2880000"/>
          </a:xfrm>
          <a:prstGeom prst="line">
            <a:avLst/>
          </a:prstGeom>
          <a:ln w="1016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BD32D25-45FB-94D9-E762-E4F07ABF30DF}"/>
              </a:ext>
            </a:extLst>
          </p:cNvPr>
          <p:cNvCxnSpPr>
            <a:cxnSpLocks/>
          </p:cNvCxnSpPr>
          <p:nvPr/>
        </p:nvCxnSpPr>
        <p:spPr>
          <a:xfrm>
            <a:off x="4644008" y="1166028"/>
            <a:ext cx="0" cy="2880000"/>
          </a:xfrm>
          <a:prstGeom prst="line">
            <a:avLst/>
          </a:prstGeom>
          <a:ln w="10160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0B8B4B5-C58F-3326-A958-C9FB56E7EC1C}"/>
              </a:ext>
            </a:extLst>
          </p:cNvPr>
          <p:cNvCxnSpPr>
            <a:cxnSpLocks/>
          </p:cNvCxnSpPr>
          <p:nvPr/>
        </p:nvCxnSpPr>
        <p:spPr>
          <a:xfrm>
            <a:off x="6624228" y="1166811"/>
            <a:ext cx="0" cy="2880000"/>
          </a:xfrm>
          <a:prstGeom prst="line">
            <a:avLst/>
          </a:prstGeom>
          <a:ln w="101600" cap="rnd">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矢印: 五方向 18">
            <a:extLst>
              <a:ext uri="{FF2B5EF4-FFF2-40B4-BE49-F238E27FC236}">
                <a16:creationId xmlns:a16="http://schemas.microsoft.com/office/drawing/2014/main" id="{C39C40A4-B007-6BDD-D5A0-45F6C3FF2C17}"/>
              </a:ext>
            </a:extLst>
          </p:cNvPr>
          <p:cNvSpPr/>
          <p:nvPr/>
        </p:nvSpPr>
        <p:spPr>
          <a:xfrm>
            <a:off x="732702" y="1310827"/>
            <a:ext cx="1800000" cy="36004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en-US" altLang="ja-JP" b="1" dirty="0">
                <a:solidFill>
                  <a:schemeClr val="bg1"/>
                </a:solidFill>
              </a:rPr>
              <a:t>STEP</a:t>
            </a:r>
            <a:r>
              <a:rPr lang="ja-JP" altLang="en-US" b="1" dirty="0">
                <a:solidFill>
                  <a:schemeClr val="bg1"/>
                </a:solidFill>
              </a:rPr>
              <a:t> </a:t>
            </a:r>
            <a:r>
              <a:rPr kumimoji="1" lang="en-US" altLang="ja-JP" b="1" dirty="0">
                <a:solidFill>
                  <a:schemeClr val="bg1"/>
                </a:solidFill>
              </a:rPr>
              <a:t>1</a:t>
            </a:r>
            <a:endParaRPr kumimoji="1" lang="ja-JP" altLang="en-US" b="1" dirty="0">
              <a:solidFill>
                <a:schemeClr val="bg1"/>
              </a:solidFill>
            </a:endParaRPr>
          </a:p>
        </p:txBody>
      </p:sp>
      <p:sp>
        <p:nvSpPr>
          <p:cNvPr id="20" name="矢印: 五方向 19">
            <a:extLst>
              <a:ext uri="{FF2B5EF4-FFF2-40B4-BE49-F238E27FC236}">
                <a16:creationId xmlns:a16="http://schemas.microsoft.com/office/drawing/2014/main" id="{469E85C6-C860-4E43-77F2-CF1AB3D63675}"/>
              </a:ext>
            </a:extLst>
          </p:cNvPr>
          <p:cNvSpPr/>
          <p:nvPr/>
        </p:nvSpPr>
        <p:spPr>
          <a:xfrm>
            <a:off x="2712919" y="1310827"/>
            <a:ext cx="1800000" cy="36004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2</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1" name="矢印: 五方向 20">
            <a:extLst>
              <a:ext uri="{FF2B5EF4-FFF2-40B4-BE49-F238E27FC236}">
                <a16:creationId xmlns:a16="http://schemas.microsoft.com/office/drawing/2014/main" id="{7C82DD9F-EFD6-5079-124A-3F2253BAB5B8}"/>
              </a:ext>
            </a:extLst>
          </p:cNvPr>
          <p:cNvSpPr/>
          <p:nvPr/>
        </p:nvSpPr>
        <p:spPr>
          <a:xfrm>
            <a:off x="4693136" y="1310827"/>
            <a:ext cx="1800000" cy="36004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3</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2" name="矢印: 五方向 21">
            <a:extLst>
              <a:ext uri="{FF2B5EF4-FFF2-40B4-BE49-F238E27FC236}">
                <a16:creationId xmlns:a16="http://schemas.microsoft.com/office/drawing/2014/main" id="{4E743D74-053D-03EE-24D0-54F9412B6F39}"/>
              </a:ext>
            </a:extLst>
          </p:cNvPr>
          <p:cNvSpPr/>
          <p:nvPr/>
        </p:nvSpPr>
        <p:spPr>
          <a:xfrm>
            <a:off x="6673353" y="1314461"/>
            <a:ext cx="1800000" cy="36004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4</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3" name="テキスト ボックス 22">
            <a:extLst>
              <a:ext uri="{FF2B5EF4-FFF2-40B4-BE49-F238E27FC236}">
                <a16:creationId xmlns:a16="http://schemas.microsoft.com/office/drawing/2014/main" id="{688BA7B9-9120-9E19-9C8F-3C76CF46ABFB}"/>
              </a:ext>
            </a:extLst>
          </p:cNvPr>
          <p:cNvSpPr txBox="1"/>
          <p:nvPr/>
        </p:nvSpPr>
        <p:spPr>
          <a:xfrm>
            <a:off x="814659" y="1815666"/>
            <a:ext cx="1718044" cy="1836204"/>
          </a:xfrm>
          <a:prstGeom prst="rect">
            <a:avLst/>
          </a:prstGeom>
          <a:noFill/>
        </p:spPr>
        <p:txBody>
          <a:bodyPr wrap="square" rtlCol="0">
            <a:noAutofit/>
          </a:bodyPr>
          <a:lstStyle/>
          <a:p>
            <a:r>
              <a:rPr lang="ja-JP" altLang="en-US" sz="1200" b="1" dirty="0">
                <a:solidFill>
                  <a:schemeClr val="accent3"/>
                </a:solidFill>
              </a:rPr>
              <a:t>リースの識別</a:t>
            </a:r>
            <a:endParaRPr lang="en-US" altLang="ja-JP" sz="1200" b="1" dirty="0">
              <a:solidFill>
                <a:schemeClr val="accent3"/>
              </a:solidFill>
            </a:endParaRPr>
          </a:p>
          <a:p>
            <a:endParaRPr kumimoji="1" lang="en-US" altLang="ja-JP" sz="1200" b="1" dirty="0"/>
          </a:p>
          <a:p>
            <a:endParaRPr kumimoji="1" lang="en-US" altLang="ja-JP" sz="1200" b="1" dirty="0"/>
          </a:p>
          <a:p>
            <a:r>
              <a:rPr kumimoji="1" lang="ja-JP" altLang="en-US" sz="1200" dirty="0">
                <a:solidFill>
                  <a:schemeClr val="tx1">
                    <a:lumMod val="75000"/>
                    <a:lumOff val="25000"/>
                  </a:schemeClr>
                </a:solidFill>
              </a:rPr>
              <a:t>契約締結時に、当該契約が「リースを含むか否か」を判断します</a:t>
            </a:r>
          </a:p>
        </p:txBody>
      </p:sp>
      <p:sp>
        <p:nvSpPr>
          <p:cNvPr id="24" name="テキスト ボックス 23">
            <a:extLst>
              <a:ext uri="{FF2B5EF4-FFF2-40B4-BE49-F238E27FC236}">
                <a16:creationId xmlns:a16="http://schemas.microsoft.com/office/drawing/2014/main" id="{5821734F-8B55-8755-7E4A-706B1D3FCCD6}"/>
              </a:ext>
            </a:extLst>
          </p:cNvPr>
          <p:cNvSpPr txBox="1"/>
          <p:nvPr/>
        </p:nvSpPr>
        <p:spPr>
          <a:xfrm>
            <a:off x="2781948" y="1815666"/>
            <a:ext cx="1718044" cy="1836204"/>
          </a:xfrm>
          <a:prstGeom prst="rect">
            <a:avLst/>
          </a:prstGeom>
          <a:noFill/>
        </p:spPr>
        <p:txBody>
          <a:bodyPr wrap="square" rtlCol="0">
            <a:noAutofit/>
          </a:bodyPr>
          <a:lstStyle/>
          <a:p>
            <a:r>
              <a:rPr lang="ja-JP" altLang="en-US" sz="1200" b="1" dirty="0">
                <a:solidFill>
                  <a:schemeClr val="accent1"/>
                </a:solidFill>
              </a:rPr>
              <a:t>リース・サービスの</a:t>
            </a:r>
            <a:endParaRPr lang="en-US" altLang="ja-JP" sz="1200" b="1" dirty="0">
              <a:solidFill>
                <a:schemeClr val="accent1"/>
              </a:solidFill>
            </a:endParaRPr>
          </a:p>
          <a:p>
            <a:r>
              <a:rPr lang="ja-JP" altLang="en-US" sz="1200" b="1" dirty="0">
                <a:solidFill>
                  <a:schemeClr val="accent1"/>
                </a:solidFill>
              </a:rPr>
              <a:t>区分</a:t>
            </a:r>
            <a:endParaRPr lang="en-US" altLang="ja-JP" sz="1200" b="1" dirty="0">
              <a:solidFill>
                <a:schemeClr val="accent1"/>
              </a:solidFill>
            </a:endParaRPr>
          </a:p>
          <a:p>
            <a:endParaRPr kumimoji="1" lang="en-US" altLang="ja-JP" sz="1200" b="1" dirty="0"/>
          </a:p>
          <a:p>
            <a:r>
              <a:rPr lang="ja-JP" altLang="en-US" sz="1200" dirty="0">
                <a:solidFill>
                  <a:schemeClr val="tx1">
                    <a:lumMod val="75000"/>
                    <a:lumOff val="25000"/>
                  </a:schemeClr>
                </a:solidFill>
              </a:rPr>
              <a:t>リースを含む契約について、「リースを構成する部分」と「リースを構成しない部分（サービス部分）」に区分します</a:t>
            </a:r>
            <a:endParaRPr kumimoji="1" lang="ja-JP" altLang="en-US" sz="1200" dirty="0">
              <a:solidFill>
                <a:schemeClr val="tx1">
                  <a:lumMod val="75000"/>
                  <a:lumOff val="25000"/>
                </a:schemeClr>
              </a:solidFill>
            </a:endParaRPr>
          </a:p>
        </p:txBody>
      </p:sp>
      <p:sp>
        <p:nvSpPr>
          <p:cNvPr id="25" name="テキスト ボックス 24">
            <a:extLst>
              <a:ext uri="{FF2B5EF4-FFF2-40B4-BE49-F238E27FC236}">
                <a16:creationId xmlns:a16="http://schemas.microsoft.com/office/drawing/2014/main" id="{53B1F4C7-A382-C4B4-F715-38EAC56CB721}"/>
              </a:ext>
            </a:extLst>
          </p:cNvPr>
          <p:cNvSpPr txBox="1"/>
          <p:nvPr/>
        </p:nvSpPr>
        <p:spPr>
          <a:xfrm>
            <a:off x="4762168" y="1815666"/>
            <a:ext cx="1718044" cy="1836204"/>
          </a:xfrm>
          <a:prstGeom prst="rect">
            <a:avLst/>
          </a:prstGeom>
          <a:noFill/>
        </p:spPr>
        <p:txBody>
          <a:bodyPr wrap="square" rtlCol="0">
            <a:noAutofit/>
          </a:bodyPr>
          <a:lstStyle/>
          <a:p>
            <a:r>
              <a:rPr lang="ja-JP" altLang="en-US" sz="1200" b="1" dirty="0">
                <a:solidFill>
                  <a:schemeClr val="accent5"/>
                </a:solidFill>
              </a:rPr>
              <a:t>リース期間の決定</a:t>
            </a:r>
            <a:endParaRPr lang="en-US" altLang="ja-JP" sz="1200" b="1" dirty="0">
              <a:solidFill>
                <a:schemeClr val="accent5"/>
              </a:solidFill>
            </a:endParaRPr>
          </a:p>
          <a:p>
            <a:endParaRPr kumimoji="1" lang="en-US" altLang="ja-JP" sz="1200" b="1" dirty="0"/>
          </a:p>
          <a:p>
            <a:endParaRPr kumimoji="1" lang="en-US" altLang="ja-JP" sz="1200" b="1" dirty="0"/>
          </a:p>
          <a:p>
            <a:r>
              <a:rPr lang="ja-JP" altLang="en-US" sz="1200" dirty="0">
                <a:solidFill>
                  <a:schemeClr val="tx1">
                    <a:lumMod val="75000"/>
                    <a:lumOff val="25000"/>
                  </a:schemeClr>
                </a:solidFill>
              </a:rPr>
              <a:t>「解約不能期間」に「借手が行使することが合理的に確実な延長オプション期間」と「借手が行使しないことが合理的に確実な解約オプション期間」を加えて決定します</a:t>
            </a:r>
            <a:endParaRPr kumimoji="1" lang="ja-JP" altLang="en-US" sz="1200" dirty="0">
              <a:solidFill>
                <a:schemeClr val="tx1">
                  <a:lumMod val="75000"/>
                  <a:lumOff val="25000"/>
                </a:schemeClr>
              </a:solidFill>
            </a:endParaRPr>
          </a:p>
        </p:txBody>
      </p:sp>
      <p:sp>
        <p:nvSpPr>
          <p:cNvPr id="26" name="テキスト ボックス 25">
            <a:extLst>
              <a:ext uri="{FF2B5EF4-FFF2-40B4-BE49-F238E27FC236}">
                <a16:creationId xmlns:a16="http://schemas.microsoft.com/office/drawing/2014/main" id="{A936B9B8-DD82-A049-FCD6-1F08B742284F}"/>
              </a:ext>
            </a:extLst>
          </p:cNvPr>
          <p:cNvSpPr txBox="1"/>
          <p:nvPr/>
        </p:nvSpPr>
        <p:spPr>
          <a:xfrm>
            <a:off x="6768244" y="1815666"/>
            <a:ext cx="1718044" cy="1836204"/>
          </a:xfrm>
          <a:prstGeom prst="rect">
            <a:avLst/>
          </a:prstGeom>
          <a:noFill/>
        </p:spPr>
        <p:txBody>
          <a:bodyPr wrap="square" rtlCol="0">
            <a:noAutofit/>
          </a:bodyPr>
          <a:lstStyle/>
          <a:p>
            <a:r>
              <a:rPr lang="ja-JP" altLang="en-US" sz="1200" b="1" dirty="0">
                <a:solidFill>
                  <a:schemeClr val="tx2"/>
                </a:solidFill>
              </a:rPr>
              <a:t>使用権資産・リース負債の計上</a:t>
            </a:r>
            <a:endParaRPr lang="en-US" altLang="ja-JP" sz="1200" b="1" dirty="0">
              <a:solidFill>
                <a:schemeClr val="tx2"/>
              </a:solidFill>
            </a:endParaRPr>
          </a:p>
          <a:p>
            <a:endParaRPr kumimoji="1" lang="en-US" altLang="ja-JP" sz="1200" b="1" dirty="0"/>
          </a:p>
          <a:p>
            <a:r>
              <a:rPr lang="ja-JP" altLang="en-US" sz="1200" dirty="0">
                <a:solidFill>
                  <a:schemeClr val="tx1">
                    <a:lumMod val="75000"/>
                    <a:lumOff val="25000"/>
                  </a:schemeClr>
                </a:solidFill>
              </a:rPr>
              <a:t>リース開始日にリース料総額の現在価値で使用権資産・リース負債を計上します</a:t>
            </a:r>
            <a:endParaRPr kumimoji="1" lang="ja-JP" altLang="en-US" sz="1200" dirty="0">
              <a:solidFill>
                <a:schemeClr val="tx1">
                  <a:lumMod val="75000"/>
                  <a:lumOff val="25000"/>
                </a:schemeClr>
              </a:solidFill>
            </a:endParaRPr>
          </a:p>
        </p:txBody>
      </p:sp>
      <p:sp>
        <p:nvSpPr>
          <p:cNvPr id="31" name="正方形/長方形 30">
            <a:extLst>
              <a:ext uri="{FF2B5EF4-FFF2-40B4-BE49-F238E27FC236}">
                <a16:creationId xmlns:a16="http://schemas.microsoft.com/office/drawing/2014/main" id="{AF9DEE63-7212-C707-54A2-513F0C03D466}"/>
              </a:ext>
            </a:extLst>
          </p:cNvPr>
          <p:cNvSpPr/>
          <p:nvPr/>
        </p:nvSpPr>
        <p:spPr>
          <a:xfrm>
            <a:off x="223890" y="-3409"/>
            <a:ext cx="6796382"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Tree>
    <p:extLst>
      <p:ext uri="{BB962C8B-B14F-4D97-AF65-F5344CB8AC3E}">
        <p14:creationId xmlns:p14="http://schemas.microsoft.com/office/powerpoint/2010/main" val="16201973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4130BBFF-18DF-42DC-E42E-9947A8A13F61}"/>
              </a:ext>
            </a:extLst>
          </p:cNvPr>
          <p:cNvSpPr/>
          <p:nvPr/>
        </p:nvSpPr>
        <p:spPr>
          <a:xfrm>
            <a:off x="0" y="4227934"/>
            <a:ext cx="9143997" cy="9155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err="1">
                <a:solidFill>
                  <a:schemeClr val="bg1"/>
                </a:solidFill>
                <a:latin typeface="+mn-ea"/>
              </a:rPr>
              <a:t>SuperStream</a:t>
            </a:r>
            <a:r>
              <a:rPr kumimoji="1" lang="en-US" altLang="ja-JP" sz="1400" dirty="0">
                <a:solidFill>
                  <a:schemeClr val="bg1"/>
                </a:solidFill>
                <a:latin typeface="+mn-ea"/>
              </a:rPr>
              <a:t>-NX</a:t>
            </a:r>
            <a:r>
              <a:rPr kumimoji="1" lang="ja-JP" altLang="en-US" sz="1400" dirty="0">
                <a:solidFill>
                  <a:schemeClr val="bg1"/>
                </a:solidFill>
                <a:latin typeface="+mn-ea"/>
              </a:rPr>
              <a:t>は</a:t>
            </a:r>
            <a:r>
              <a:rPr lang="ja-JP" altLang="en-US" sz="1400" dirty="0">
                <a:solidFill>
                  <a:schemeClr val="bg1"/>
                </a:solidFill>
                <a:latin typeface="+mn-ea"/>
              </a:rPr>
              <a:t>リース契約に関わる</a:t>
            </a:r>
            <a:r>
              <a:rPr kumimoji="1" lang="ja-JP" altLang="en-US" sz="2200" b="1" dirty="0">
                <a:solidFill>
                  <a:srgbClr val="FFFF00"/>
                </a:solidFill>
                <a:latin typeface="+mn-ea"/>
              </a:rPr>
              <a:t>自動仕訳</a:t>
            </a:r>
            <a:r>
              <a:rPr lang="ja-JP" altLang="en-US" sz="2200" b="1" dirty="0">
                <a:solidFill>
                  <a:srgbClr val="FFFF00"/>
                </a:solidFill>
                <a:latin typeface="+mn-ea"/>
              </a:rPr>
              <a:t>や</a:t>
            </a:r>
            <a:r>
              <a:rPr kumimoji="1" lang="ja-JP" altLang="en-US" sz="2200" b="1" dirty="0">
                <a:solidFill>
                  <a:srgbClr val="FFFF00"/>
                </a:solidFill>
                <a:latin typeface="+mn-ea"/>
              </a:rPr>
              <a:t>開示情報の出力をサポート</a:t>
            </a:r>
            <a:r>
              <a:rPr kumimoji="1" lang="ja-JP" altLang="en-US" sz="1400" dirty="0">
                <a:solidFill>
                  <a:schemeClr val="bg1"/>
                </a:solidFill>
                <a:latin typeface="+mn-ea"/>
              </a:rPr>
              <a:t>します</a:t>
            </a:r>
            <a:endParaRPr kumimoji="1" lang="en-US" altLang="ja-JP" sz="1400" dirty="0">
              <a:solidFill>
                <a:schemeClr val="bg1"/>
              </a:solidFill>
              <a:latin typeface="+mn-ea"/>
            </a:endParaRPr>
          </a:p>
          <a:p>
            <a:pPr algn="ctr"/>
            <a:endParaRPr kumimoji="1" lang="ja-JP" altLang="en-US" sz="1400" dirty="0">
              <a:solidFill>
                <a:schemeClr val="bg1"/>
              </a:solidFill>
              <a:latin typeface="+mn-ea"/>
            </a:endParaRPr>
          </a:p>
        </p:txBody>
      </p:sp>
      <p:sp>
        <p:nvSpPr>
          <p:cNvPr id="2" name="スライド番号プレースホルダー 1">
            <a:extLst>
              <a:ext uri="{FF2B5EF4-FFF2-40B4-BE49-F238E27FC236}">
                <a16:creationId xmlns:a16="http://schemas.microsoft.com/office/drawing/2014/main" id="{A0D89033-9803-CE76-617E-CA9E0E62EDA5}"/>
              </a:ext>
            </a:extLst>
          </p:cNvPr>
          <p:cNvSpPr>
            <a:spLocks noGrp="1"/>
          </p:cNvSpPr>
          <p:nvPr>
            <p:ph type="sldNum" sz="quarter" idx="12"/>
          </p:nvPr>
        </p:nvSpPr>
        <p:spPr/>
        <p:txBody>
          <a:bodyPr/>
          <a:lstStyle/>
          <a:p>
            <a:fld id="{78AE49ED-73EF-499C-8307-28EB0E7CF529}" type="slidenum">
              <a:rPr kumimoji="1" lang="ja-JP" altLang="en-US" smtClean="0">
                <a:solidFill>
                  <a:schemeClr val="bg1"/>
                </a:solidFill>
              </a:rPr>
              <a:t>175</a:t>
            </a:fld>
            <a:endParaRPr kumimoji="1" lang="ja-JP" altLang="en-US" dirty="0">
              <a:solidFill>
                <a:schemeClr val="bg1"/>
              </a:solidFill>
            </a:endParaRPr>
          </a:p>
        </p:txBody>
      </p:sp>
      <p:sp>
        <p:nvSpPr>
          <p:cNvPr id="4" name="タイトル 3">
            <a:extLst>
              <a:ext uri="{FF2B5EF4-FFF2-40B4-BE49-F238E27FC236}">
                <a16:creationId xmlns:a16="http://schemas.microsoft.com/office/drawing/2014/main" id="{E6E65EB6-3418-2944-2D7D-95414C1236AD}"/>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３．借手リース会計処理の全体像</a:t>
            </a:r>
            <a:endParaRPr kumimoji="1" lang="ja-JP" altLang="en-US" sz="1800" dirty="0"/>
          </a:p>
        </p:txBody>
      </p:sp>
      <p:sp>
        <p:nvSpPr>
          <p:cNvPr id="5" name="フッター プレースホルダー 4">
            <a:extLst>
              <a:ext uri="{FF2B5EF4-FFF2-40B4-BE49-F238E27FC236}">
                <a16:creationId xmlns:a16="http://schemas.microsoft.com/office/drawing/2014/main" id="{53942B77-ED63-4891-AC64-CEDD799209D4}"/>
              </a:ext>
            </a:extLst>
          </p:cNvPr>
          <p:cNvSpPr>
            <a:spLocks noGrp="1"/>
          </p:cNvSpPr>
          <p:nvPr>
            <p:ph type="ftr" sz="quarter" idx="3"/>
          </p:nvPr>
        </p:nvSpPr>
        <p:spPr/>
        <p:txBody>
          <a:bodyPr/>
          <a:lstStyle/>
          <a:p>
            <a:r>
              <a:rPr lang="en-US" altLang="ja-JP" dirty="0">
                <a:solidFill>
                  <a:schemeClr val="bg1"/>
                </a:solidFill>
              </a:rPr>
              <a:t>©2025 Canon IT Solutions Inc. All rights reserved.</a:t>
            </a:r>
            <a:endParaRPr lang="ja-JP" altLang="en-US" dirty="0">
              <a:solidFill>
                <a:schemeClr val="bg1"/>
              </a:solidFill>
            </a:endParaRPr>
          </a:p>
        </p:txBody>
      </p:sp>
      <p:cxnSp>
        <p:nvCxnSpPr>
          <p:cNvPr id="10" name="直線コネクタ 9">
            <a:extLst>
              <a:ext uri="{FF2B5EF4-FFF2-40B4-BE49-F238E27FC236}">
                <a16:creationId xmlns:a16="http://schemas.microsoft.com/office/drawing/2014/main" id="{52A533E7-0759-F44F-947C-D6709EAA5F91}"/>
              </a:ext>
            </a:extLst>
          </p:cNvPr>
          <p:cNvCxnSpPr>
            <a:cxnSpLocks/>
          </p:cNvCxnSpPr>
          <p:nvPr/>
        </p:nvCxnSpPr>
        <p:spPr>
          <a:xfrm>
            <a:off x="719572" y="1166028"/>
            <a:ext cx="0" cy="2880000"/>
          </a:xfrm>
          <a:prstGeom prst="line">
            <a:avLst/>
          </a:prstGeom>
          <a:ln w="1016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3DC2BF67-1FF2-841E-5E3A-3135B960EFF9}"/>
              </a:ext>
            </a:extLst>
          </p:cNvPr>
          <p:cNvCxnSpPr>
            <a:cxnSpLocks/>
          </p:cNvCxnSpPr>
          <p:nvPr/>
        </p:nvCxnSpPr>
        <p:spPr>
          <a:xfrm>
            <a:off x="2663788" y="1166027"/>
            <a:ext cx="0" cy="2880000"/>
          </a:xfrm>
          <a:prstGeom prst="line">
            <a:avLst/>
          </a:prstGeom>
          <a:ln w="101600" cap="rnd">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8BD32D25-45FB-94D9-E762-E4F07ABF30DF}"/>
              </a:ext>
            </a:extLst>
          </p:cNvPr>
          <p:cNvCxnSpPr>
            <a:cxnSpLocks/>
          </p:cNvCxnSpPr>
          <p:nvPr/>
        </p:nvCxnSpPr>
        <p:spPr>
          <a:xfrm>
            <a:off x="4644008" y="1166028"/>
            <a:ext cx="0" cy="2880000"/>
          </a:xfrm>
          <a:prstGeom prst="line">
            <a:avLst/>
          </a:prstGeom>
          <a:ln w="10160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00B8B4B5-C58F-3326-A958-C9FB56E7EC1C}"/>
              </a:ext>
            </a:extLst>
          </p:cNvPr>
          <p:cNvCxnSpPr>
            <a:cxnSpLocks/>
          </p:cNvCxnSpPr>
          <p:nvPr/>
        </p:nvCxnSpPr>
        <p:spPr>
          <a:xfrm>
            <a:off x="6624228" y="1166811"/>
            <a:ext cx="0" cy="2880000"/>
          </a:xfrm>
          <a:prstGeom prst="line">
            <a:avLst/>
          </a:prstGeom>
          <a:ln w="1016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矢印: 五方向 18">
            <a:extLst>
              <a:ext uri="{FF2B5EF4-FFF2-40B4-BE49-F238E27FC236}">
                <a16:creationId xmlns:a16="http://schemas.microsoft.com/office/drawing/2014/main" id="{C39C40A4-B007-6BDD-D5A0-45F6C3FF2C17}"/>
              </a:ext>
            </a:extLst>
          </p:cNvPr>
          <p:cNvSpPr/>
          <p:nvPr/>
        </p:nvSpPr>
        <p:spPr>
          <a:xfrm>
            <a:off x="732702" y="1310827"/>
            <a:ext cx="1800000" cy="360040"/>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5</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0" name="矢印: 五方向 19">
            <a:extLst>
              <a:ext uri="{FF2B5EF4-FFF2-40B4-BE49-F238E27FC236}">
                <a16:creationId xmlns:a16="http://schemas.microsoft.com/office/drawing/2014/main" id="{469E85C6-C860-4E43-77F2-CF1AB3D63675}"/>
              </a:ext>
            </a:extLst>
          </p:cNvPr>
          <p:cNvSpPr/>
          <p:nvPr/>
        </p:nvSpPr>
        <p:spPr>
          <a:xfrm>
            <a:off x="2712919" y="1310827"/>
            <a:ext cx="1800000" cy="36004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6</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1" name="矢印: 五方向 20">
            <a:extLst>
              <a:ext uri="{FF2B5EF4-FFF2-40B4-BE49-F238E27FC236}">
                <a16:creationId xmlns:a16="http://schemas.microsoft.com/office/drawing/2014/main" id="{7C82DD9F-EFD6-5079-124A-3F2253BAB5B8}"/>
              </a:ext>
            </a:extLst>
          </p:cNvPr>
          <p:cNvSpPr/>
          <p:nvPr/>
        </p:nvSpPr>
        <p:spPr>
          <a:xfrm>
            <a:off x="4693136" y="1310827"/>
            <a:ext cx="1800000" cy="36004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7</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2" name="矢印: 五方向 21">
            <a:extLst>
              <a:ext uri="{FF2B5EF4-FFF2-40B4-BE49-F238E27FC236}">
                <a16:creationId xmlns:a16="http://schemas.microsoft.com/office/drawing/2014/main" id="{4E743D74-053D-03EE-24D0-54F9412B6F39}"/>
              </a:ext>
            </a:extLst>
          </p:cNvPr>
          <p:cNvSpPr/>
          <p:nvPr/>
        </p:nvSpPr>
        <p:spPr>
          <a:xfrm>
            <a:off x="6673353" y="1314461"/>
            <a:ext cx="1800000" cy="36004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メイリオ"/>
                <a:ea typeface="メイリオ"/>
                <a:cs typeface="+mn-cs"/>
              </a:rPr>
              <a:t>STEP</a:t>
            </a:r>
            <a:r>
              <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rPr>
              <a:t> </a:t>
            </a:r>
            <a:r>
              <a:rPr lang="en-US" altLang="ja-JP" b="1" dirty="0">
                <a:solidFill>
                  <a:prstClr val="white"/>
                </a:solidFill>
                <a:latin typeface="メイリオ"/>
                <a:ea typeface="メイリオ"/>
              </a:rPr>
              <a:t>8</a:t>
            </a:r>
            <a:endParaRPr kumimoji="1" lang="ja-JP" altLang="en-US" sz="1800" b="1"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3" name="テキスト ボックス 2">
            <a:extLst>
              <a:ext uri="{FF2B5EF4-FFF2-40B4-BE49-F238E27FC236}">
                <a16:creationId xmlns:a16="http://schemas.microsoft.com/office/drawing/2014/main" id="{78ED37B3-1367-41B1-B664-51D7306C4D30}"/>
              </a:ext>
            </a:extLst>
          </p:cNvPr>
          <p:cNvSpPr txBox="1"/>
          <p:nvPr/>
        </p:nvSpPr>
        <p:spPr>
          <a:xfrm>
            <a:off x="6768244" y="1815666"/>
            <a:ext cx="1718044" cy="1836204"/>
          </a:xfrm>
          <a:prstGeom prst="rect">
            <a:avLst/>
          </a:prstGeom>
          <a:noFill/>
        </p:spPr>
        <p:txBody>
          <a:bodyPr wrap="square" rtlCol="0">
            <a:noAutofit/>
          </a:bodyPr>
          <a:lstStyle/>
          <a:p>
            <a:r>
              <a:rPr lang="ja-JP" altLang="en-US" sz="1200" b="1" dirty="0">
                <a:solidFill>
                  <a:schemeClr val="accent3"/>
                </a:solidFill>
              </a:rPr>
              <a:t>申告調整</a:t>
            </a:r>
            <a:endParaRPr lang="en-US" altLang="ja-JP" sz="1200" b="1" dirty="0">
              <a:solidFill>
                <a:schemeClr val="accent3"/>
              </a:solidFill>
            </a:endParaRPr>
          </a:p>
          <a:p>
            <a:endParaRPr kumimoji="1" lang="en-US" altLang="ja-JP" sz="1200" b="1" dirty="0"/>
          </a:p>
          <a:p>
            <a:endParaRPr lang="en-US" altLang="ja-JP" sz="1200" dirty="0">
              <a:solidFill>
                <a:schemeClr val="tx1">
                  <a:lumMod val="75000"/>
                  <a:lumOff val="25000"/>
                </a:schemeClr>
              </a:solidFill>
            </a:endParaRPr>
          </a:p>
          <a:p>
            <a:r>
              <a:rPr kumimoji="1" lang="ja-JP" altLang="en-US" sz="1200" dirty="0">
                <a:solidFill>
                  <a:schemeClr val="tx1">
                    <a:lumMod val="75000"/>
                    <a:lumOff val="25000"/>
                  </a:schemeClr>
                </a:solidFill>
              </a:rPr>
              <a:t>会計上の費用計上額と税務上の損金算入限度額の差額は申告調整を行います</a:t>
            </a:r>
          </a:p>
        </p:txBody>
      </p:sp>
      <p:sp>
        <p:nvSpPr>
          <p:cNvPr id="9" name="テキスト ボックス 8">
            <a:extLst>
              <a:ext uri="{FF2B5EF4-FFF2-40B4-BE49-F238E27FC236}">
                <a16:creationId xmlns:a16="http://schemas.microsoft.com/office/drawing/2014/main" id="{A40C1352-C817-B0A9-F6AA-34185CCEC4D9}"/>
              </a:ext>
            </a:extLst>
          </p:cNvPr>
          <p:cNvSpPr txBox="1"/>
          <p:nvPr/>
        </p:nvSpPr>
        <p:spPr>
          <a:xfrm>
            <a:off x="814659" y="1815666"/>
            <a:ext cx="1718044" cy="1836204"/>
          </a:xfrm>
          <a:prstGeom prst="rect">
            <a:avLst/>
          </a:prstGeom>
          <a:noFill/>
        </p:spPr>
        <p:txBody>
          <a:bodyPr wrap="square" rtlCol="0">
            <a:noAutofit/>
          </a:bodyPr>
          <a:lstStyle/>
          <a:p>
            <a:r>
              <a:rPr lang="ja-JP" altLang="en-US" sz="1200" b="1" dirty="0">
                <a:solidFill>
                  <a:schemeClr val="accent2"/>
                </a:solidFill>
              </a:rPr>
              <a:t>使用権資産の償却・利息相当額の配分</a:t>
            </a:r>
            <a:endParaRPr lang="en-US" altLang="ja-JP" sz="1200" b="1" dirty="0">
              <a:solidFill>
                <a:schemeClr val="accent2"/>
              </a:solidFill>
            </a:endParaRPr>
          </a:p>
          <a:p>
            <a:endParaRPr kumimoji="1" lang="en-US" altLang="ja-JP" sz="1200" b="1" dirty="0"/>
          </a:p>
          <a:p>
            <a:r>
              <a:rPr kumimoji="1" lang="ja-JP" altLang="en-US" sz="1200" dirty="0">
                <a:solidFill>
                  <a:schemeClr val="tx1">
                    <a:lumMod val="75000"/>
                    <a:lumOff val="25000"/>
                  </a:schemeClr>
                </a:solidFill>
              </a:rPr>
              <a:t>使用権資産の減価償却費と利息相当額を計上します</a:t>
            </a:r>
          </a:p>
        </p:txBody>
      </p:sp>
      <p:sp>
        <p:nvSpPr>
          <p:cNvPr id="11" name="テキスト ボックス 10">
            <a:extLst>
              <a:ext uri="{FF2B5EF4-FFF2-40B4-BE49-F238E27FC236}">
                <a16:creationId xmlns:a16="http://schemas.microsoft.com/office/drawing/2014/main" id="{011A1793-BB30-C826-C95A-755CF2BB7506}"/>
              </a:ext>
            </a:extLst>
          </p:cNvPr>
          <p:cNvSpPr txBox="1"/>
          <p:nvPr/>
        </p:nvSpPr>
        <p:spPr>
          <a:xfrm>
            <a:off x="2781948" y="1815666"/>
            <a:ext cx="1718044" cy="1836204"/>
          </a:xfrm>
          <a:prstGeom prst="rect">
            <a:avLst/>
          </a:prstGeom>
          <a:noFill/>
        </p:spPr>
        <p:txBody>
          <a:bodyPr wrap="square" rtlCol="0">
            <a:noAutofit/>
          </a:bodyPr>
          <a:lstStyle/>
          <a:p>
            <a:r>
              <a:rPr lang="ja-JP" altLang="en-US" sz="1200" b="1" dirty="0">
                <a:solidFill>
                  <a:schemeClr val="accent6"/>
                </a:solidFill>
              </a:rPr>
              <a:t>リース契約条件の変更</a:t>
            </a:r>
            <a:endParaRPr lang="en-US" altLang="ja-JP" sz="1200" b="1" dirty="0">
              <a:solidFill>
                <a:schemeClr val="accent6"/>
              </a:solidFill>
            </a:endParaRPr>
          </a:p>
          <a:p>
            <a:endParaRPr kumimoji="1" lang="en-US" altLang="ja-JP" sz="1200" b="1" dirty="0"/>
          </a:p>
          <a:p>
            <a:endParaRPr kumimoji="1" lang="en-US" altLang="ja-JP" sz="1200" dirty="0"/>
          </a:p>
          <a:p>
            <a:r>
              <a:rPr kumimoji="1" lang="ja-JP" altLang="en-US" sz="1200" dirty="0">
                <a:solidFill>
                  <a:schemeClr val="tx1">
                    <a:lumMod val="75000"/>
                    <a:lumOff val="25000"/>
                  </a:schemeClr>
                </a:solidFill>
              </a:rPr>
              <a:t>リース契約条件変更が生じた場合、独立したリースとして会計処理を</a:t>
            </a:r>
            <a:r>
              <a:rPr lang="ja-JP" altLang="en-US" sz="1200" dirty="0">
                <a:solidFill>
                  <a:schemeClr val="tx1">
                    <a:lumMod val="75000"/>
                    <a:lumOff val="25000"/>
                  </a:schemeClr>
                </a:solidFill>
              </a:rPr>
              <a:t>するか</a:t>
            </a:r>
            <a:r>
              <a:rPr kumimoji="1" lang="ja-JP" altLang="en-US" sz="1200" dirty="0">
                <a:solidFill>
                  <a:schemeClr val="tx1">
                    <a:lumMod val="75000"/>
                    <a:lumOff val="25000"/>
                  </a:schemeClr>
                </a:solidFill>
              </a:rPr>
              <a:t>、リース負債の見直しを行います</a:t>
            </a:r>
            <a:endParaRPr kumimoji="1" lang="en-US" altLang="ja-JP" sz="1200" dirty="0">
              <a:solidFill>
                <a:schemeClr val="tx1">
                  <a:lumMod val="75000"/>
                  <a:lumOff val="25000"/>
                </a:schemeClr>
              </a:solidFill>
            </a:endParaRPr>
          </a:p>
          <a:p>
            <a:endParaRPr kumimoji="1" lang="en-US" altLang="ja-JP" sz="1200" dirty="0"/>
          </a:p>
        </p:txBody>
      </p:sp>
      <p:sp>
        <p:nvSpPr>
          <p:cNvPr id="14" name="テキスト ボックス 13">
            <a:extLst>
              <a:ext uri="{FF2B5EF4-FFF2-40B4-BE49-F238E27FC236}">
                <a16:creationId xmlns:a16="http://schemas.microsoft.com/office/drawing/2014/main" id="{264446D4-D808-AAC7-D0BE-FB39F19A7526}"/>
              </a:ext>
            </a:extLst>
          </p:cNvPr>
          <p:cNvSpPr txBox="1"/>
          <p:nvPr/>
        </p:nvSpPr>
        <p:spPr>
          <a:xfrm>
            <a:off x="4762168" y="1815666"/>
            <a:ext cx="1718044" cy="1836204"/>
          </a:xfrm>
          <a:prstGeom prst="rect">
            <a:avLst/>
          </a:prstGeom>
          <a:noFill/>
        </p:spPr>
        <p:txBody>
          <a:bodyPr wrap="square" rtlCol="0">
            <a:noAutofit/>
          </a:bodyPr>
          <a:lstStyle/>
          <a:p>
            <a:r>
              <a:rPr lang="ja-JP" altLang="en-US" sz="1200" b="1" dirty="0">
                <a:solidFill>
                  <a:schemeClr val="accent4"/>
                </a:solidFill>
              </a:rPr>
              <a:t>決算業務</a:t>
            </a:r>
            <a:endParaRPr lang="en-US" altLang="ja-JP" sz="1200" b="1" dirty="0">
              <a:solidFill>
                <a:schemeClr val="accent4"/>
              </a:solidFill>
            </a:endParaRPr>
          </a:p>
          <a:p>
            <a:endParaRPr kumimoji="1" lang="en-US" altLang="ja-JP" sz="1200" b="1" dirty="0"/>
          </a:p>
          <a:p>
            <a:endParaRPr kumimoji="1" lang="en-US" altLang="ja-JP" sz="1200" b="1" dirty="0"/>
          </a:p>
          <a:p>
            <a:r>
              <a:rPr kumimoji="1" lang="ja-JP" altLang="en-US" sz="1200" dirty="0">
                <a:solidFill>
                  <a:schemeClr val="tx1">
                    <a:lumMod val="75000"/>
                    <a:lumOff val="25000"/>
                  </a:schemeClr>
                </a:solidFill>
              </a:rPr>
              <a:t>リースに関する開示</a:t>
            </a:r>
            <a:r>
              <a:rPr lang="ja-JP" altLang="en-US" sz="1200" dirty="0">
                <a:solidFill>
                  <a:schemeClr val="tx1">
                    <a:lumMod val="75000"/>
                    <a:lumOff val="25000"/>
                  </a:schemeClr>
                </a:solidFill>
              </a:rPr>
              <a:t>資料</a:t>
            </a:r>
            <a:r>
              <a:rPr kumimoji="1" lang="ja-JP" altLang="en-US" sz="1200" dirty="0">
                <a:solidFill>
                  <a:schemeClr val="tx1">
                    <a:lumMod val="75000"/>
                    <a:lumOff val="25000"/>
                  </a:schemeClr>
                </a:solidFill>
              </a:rPr>
              <a:t>を作成します</a:t>
            </a:r>
          </a:p>
        </p:txBody>
      </p:sp>
      <p:sp>
        <p:nvSpPr>
          <p:cNvPr id="23" name="正方形/長方形 22">
            <a:extLst>
              <a:ext uri="{FF2B5EF4-FFF2-40B4-BE49-F238E27FC236}">
                <a16:creationId xmlns:a16="http://schemas.microsoft.com/office/drawing/2014/main" id="{F44B3AE2-7B47-A349-1BF2-A2522CBAD137}"/>
              </a:ext>
            </a:extLst>
          </p:cNvPr>
          <p:cNvSpPr/>
          <p:nvPr/>
        </p:nvSpPr>
        <p:spPr>
          <a:xfrm>
            <a:off x="223890" y="-3409"/>
            <a:ext cx="6796382" cy="14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Tree>
    <p:extLst>
      <p:ext uri="{BB962C8B-B14F-4D97-AF65-F5344CB8AC3E}">
        <p14:creationId xmlns:p14="http://schemas.microsoft.com/office/powerpoint/2010/main" val="34965279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正方形/長方形 86">
            <a:extLst>
              <a:ext uri="{FF2B5EF4-FFF2-40B4-BE49-F238E27FC236}">
                <a16:creationId xmlns:a16="http://schemas.microsoft.com/office/drawing/2014/main" id="{AAD9D5C6-5FF9-A4AC-A1B4-A961AC090AB9}"/>
              </a:ext>
            </a:extLst>
          </p:cNvPr>
          <p:cNvSpPr/>
          <p:nvPr/>
        </p:nvSpPr>
        <p:spPr>
          <a:xfrm>
            <a:off x="401469" y="1378242"/>
            <a:ext cx="4848204" cy="3245736"/>
          </a:xfrm>
          <a:prstGeom prst="rect">
            <a:avLst/>
          </a:prstGeom>
          <a:solidFill>
            <a:schemeClr val="bg2"/>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176</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３．１</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a:t>
            </a:r>
            <a:r>
              <a:rPr lang="ja-JP" altLang="en-US" sz="1800" dirty="0">
                <a:solidFill>
                  <a:srgbClr val="008CCF"/>
                </a:solidFill>
                <a:latin typeface="メイリオ"/>
                <a:ea typeface="メイリオ"/>
              </a:rPr>
              <a:t>リースの識別</a:t>
            </a:r>
            <a:endParaRPr kumimoji="1" lang="ja-JP" altLang="en-US" sz="18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F6EE4660-A875-C6F8-470D-2E72D1F2A73E}"/>
              </a:ext>
            </a:extLst>
          </p:cNvPr>
          <p:cNvSpPr txBox="1">
            <a:spLocks/>
          </p:cNvSpPr>
          <p:nvPr/>
        </p:nvSpPr>
        <p:spPr>
          <a:xfrm>
            <a:off x="358018" y="1131245"/>
            <a:ext cx="3915892" cy="21354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■リースの識別フローチャート</a:t>
            </a:r>
            <a:endParaRPr lang="en-US" altLang="ja-JP" sz="1400" b="1" dirty="0">
              <a:solidFill>
                <a:schemeClr val="tx1">
                  <a:lumMod val="75000"/>
                  <a:lumOff val="25000"/>
                </a:schemeClr>
              </a:solidFill>
            </a:endParaRPr>
          </a:p>
          <a:p>
            <a:pPr>
              <a:lnSpc>
                <a:spcPts val="1900"/>
              </a:lnSpc>
              <a:buClr>
                <a:srgbClr val="F9BE00"/>
              </a:buClr>
            </a:pPr>
            <a:endParaRPr lang="en-US" altLang="ja-JP" sz="1400" b="1"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p:txBody>
      </p:sp>
      <p:sp>
        <p:nvSpPr>
          <p:cNvPr id="58" name="テキスト プレースホルダー 2">
            <a:extLst>
              <a:ext uri="{FF2B5EF4-FFF2-40B4-BE49-F238E27FC236}">
                <a16:creationId xmlns:a16="http://schemas.microsoft.com/office/drawing/2014/main" id="{3DD7F873-AA4D-8D68-03C6-B149815E1E70}"/>
              </a:ext>
            </a:extLst>
          </p:cNvPr>
          <p:cNvSpPr txBox="1">
            <a:spLocks/>
          </p:cNvSpPr>
          <p:nvPr/>
        </p:nvSpPr>
        <p:spPr>
          <a:xfrm>
            <a:off x="5328084" y="1458418"/>
            <a:ext cx="3515546" cy="26615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schemeClr val="tx1">
                    <a:lumMod val="75000"/>
                    <a:lumOff val="25000"/>
                  </a:schemeClr>
                </a:solidFill>
              </a:rPr>
              <a:t>■契約締結時に、契約当事者は当該契約がリース</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を含むか否かを判断する（会計基準</a:t>
            </a:r>
            <a:r>
              <a:rPr lang="en-US" altLang="ja-JP" dirty="0">
                <a:solidFill>
                  <a:schemeClr val="tx1">
                    <a:lumMod val="75000"/>
                    <a:lumOff val="25000"/>
                  </a:schemeClr>
                </a:solidFill>
              </a:rPr>
              <a:t>25</a:t>
            </a:r>
            <a:r>
              <a:rPr lang="ja-JP" altLang="en-US" dirty="0">
                <a:solidFill>
                  <a:schemeClr val="tx1">
                    <a:lumMod val="75000"/>
                    <a:lumOff val="25000"/>
                  </a:schemeClr>
                </a:solidFill>
              </a:rPr>
              <a:t>項）</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■契約が特定資産の使用を支配する権利を一定期</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間にわたり対価と交換に移転する場合、当該契</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約はリースを含む（会計基準</a:t>
            </a:r>
            <a:r>
              <a:rPr lang="en-US" altLang="ja-JP" dirty="0">
                <a:solidFill>
                  <a:schemeClr val="tx1">
                    <a:lumMod val="75000"/>
                    <a:lumOff val="25000"/>
                  </a:schemeClr>
                </a:solidFill>
              </a:rPr>
              <a:t>26</a:t>
            </a:r>
            <a:r>
              <a:rPr lang="ja-JP" altLang="en-US" dirty="0">
                <a:solidFill>
                  <a:schemeClr val="tx1">
                    <a:lumMod val="75000"/>
                    <a:lumOff val="25000"/>
                  </a:schemeClr>
                </a:solidFill>
              </a:rPr>
              <a:t>項）</a:t>
            </a:r>
            <a:endParaRPr lang="en-US" altLang="ja-JP" dirty="0">
              <a:solidFill>
                <a:schemeClr val="tx1">
                  <a:lumMod val="75000"/>
                  <a:lumOff val="25000"/>
                </a:schemeClr>
              </a:solidFill>
            </a:endParaRPr>
          </a:p>
          <a:p>
            <a:pPr>
              <a:lnSpc>
                <a:spcPts val="1900"/>
              </a:lnSpc>
              <a:buClr>
                <a:srgbClr val="F9BE00"/>
              </a:buClr>
            </a:pPr>
            <a:endParaRPr lang="en-US" altLang="ja-JP" dirty="0">
              <a:solidFill>
                <a:prstClr val="black"/>
              </a:solidFill>
            </a:endParaRPr>
          </a:p>
          <a:p>
            <a:pPr>
              <a:lnSpc>
                <a:spcPts val="1900"/>
              </a:lnSpc>
              <a:buClr>
                <a:srgbClr val="F9BE00"/>
              </a:buClr>
            </a:pPr>
            <a:endParaRPr lang="en-US" altLang="ja-JP" dirty="0">
              <a:solidFill>
                <a:prstClr val="black"/>
              </a:solidFill>
            </a:endParaRPr>
          </a:p>
          <a:p>
            <a:pPr>
              <a:lnSpc>
                <a:spcPts val="1900"/>
              </a:lnSpc>
              <a:buClr>
                <a:srgbClr val="F9BE00"/>
              </a:buClr>
            </a:pPr>
            <a:r>
              <a:rPr lang="ja-JP" altLang="en-US" dirty="0">
                <a:solidFill>
                  <a:schemeClr val="accent3">
                    <a:lumMod val="75000"/>
                  </a:schemeClr>
                </a:solidFill>
              </a:rPr>
              <a:t>・</a:t>
            </a:r>
            <a:r>
              <a:rPr lang="en-US" altLang="ja-JP" dirty="0" err="1">
                <a:solidFill>
                  <a:schemeClr val="accent3">
                    <a:lumMod val="75000"/>
                  </a:schemeClr>
                </a:solidFill>
              </a:rPr>
              <a:t>SuperStream</a:t>
            </a:r>
            <a:r>
              <a:rPr lang="en-US" altLang="ja-JP" dirty="0">
                <a:solidFill>
                  <a:schemeClr val="accent3">
                    <a:lumMod val="75000"/>
                  </a:schemeClr>
                </a:solidFill>
              </a:rPr>
              <a:t>-NX</a:t>
            </a:r>
            <a:r>
              <a:rPr lang="ja-JP" altLang="en-US" dirty="0">
                <a:solidFill>
                  <a:schemeClr val="accent3">
                    <a:lumMod val="75000"/>
                  </a:schemeClr>
                </a:solidFill>
              </a:rPr>
              <a:t>固定資産管理では、リース</a:t>
            </a:r>
            <a:endParaRPr lang="en-US" altLang="ja-JP" dirty="0">
              <a:solidFill>
                <a:schemeClr val="accent3">
                  <a:lumMod val="75000"/>
                </a:schemeClr>
              </a:solidFill>
            </a:endParaRPr>
          </a:p>
          <a:p>
            <a:pPr>
              <a:lnSpc>
                <a:spcPts val="1900"/>
              </a:lnSpc>
              <a:buClr>
                <a:srgbClr val="F9BE00"/>
              </a:buClr>
            </a:pPr>
            <a:r>
              <a:rPr lang="ja-JP" altLang="en-US" dirty="0">
                <a:solidFill>
                  <a:schemeClr val="accent3">
                    <a:lumMod val="75000"/>
                  </a:schemeClr>
                </a:solidFill>
              </a:rPr>
              <a:t>　の識別を判定する機能の追加は行いません</a:t>
            </a:r>
            <a:endParaRPr lang="en-US" altLang="ja-JP" dirty="0">
              <a:solidFill>
                <a:schemeClr val="accent3">
                  <a:lumMod val="75000"/>
                </a:schemeClr>
              </a:solidFill>
            </a:endParaRPr>
          </a:p>
          <a:p>
            <a:pPr>
              <a:lnSpc>
                <a:spcPts val="1900"/>
              </a:lnSpc>
              <a:buClr>
                <a:srgbClr val="F9BE00"/>
              </a:buClr>
            </a:pPr>
            <a:r>
              <a:rPr lang="ja-JP" altLang="en-US" dirty="0">
                <a:solidFill>
                  <a:schemeClr val="accent3">
                    <a:lumMod val="75000"/>
                  </a:schemeClr>
                </a:solidFill>
              </a:rPr>
              <a:t>・リースを含むと判断した契約情報（取引）を</a:t>
            </a:r>
            <a:endParaRPr lang="en-US" altLang="ja-JP" dirty="0">
              <a:solidFill>
                <a:schemeClr val="accent3">
                  <a:lumMod val="75000"/>
                </a:schemeClr>
              </a:solidFill>
            </a:endParaRPr>
          </a:p>
          <a:p>
            <a:pPr>
              <a:lnSpc>
                <a:spcPts val="1900"/>
              </a:lnSpc>
              <a:buClr>
                <a:srgbClr val="F9BE00"/>
              </a:buClr>
            </a:pPr>
            <a:r>
              <a:rPr lang="ja-JP" altLang="en-US" dirty="0">
                <a:solidFill>
                  <a:schemeClr val="accent3">
                    <a:lumMod val="75000"/>
                  </a:schemeClr>
                </a:solidFill>
              </a:rPr>
              <a:t>　</a:t>
            </a:r>
            <a:r>
              <a:rPr lang="en-US" altLang="ja-JP" dirty="0" err="1">
                <a:solidFill>
                  <a:schemeClr val="accent3">
                    <a:lumMod val="75000"/>
                  </a:schemeClr>
                </a:solidFill>
              </a:rPr>
              <a:t>SuperStream</a:t>
            </a:r>
            <a:r>
              <a:rPr lang="ja-JP" altLang="en-US" dirty="0">
                <a:solidFill>
                  <a:schemeClr val="accent3">
                    <a:lumMod val="75000"/>
                  </a:schemeClr>
                </a:solidFill>
              </a:rPr>
              <a:t>へ登録する運用を想定しています</a:t>
            </a:r>
            <a:endParaRPr lang="en-US" altLang="ja-JP" dirty="0">
              <a:solidFill>
                <a:schemeClr val="accent3">
                  <a:lumMod val="75000"/>
                </a:schemeClr>
              </a:solidFill>
            </a:endParaRPr>
          </a:p>
        </p:txBody>
      </p:sp>
      <p:sp>
        <p:nvSpPr>
          <p:cNvPr id="59" name="角丸四角形 8">
            <a:extLst>
              <a:ext uri="{FF2B5EF4-FFF2-40B4-BE49-F238E27FC236}">
                <a16:creationId xmlns:a16="http://schemas.microsoft.com/office/drawing/2014/main" id="{E46A3FF1-77D1-DEBA-64DE-A5A4D6292316}"/>
              </a:ext>
            </a:extLst>
          </p:cNvPr>
          <p:cNvSpPr/>
          <p:nvPr/>
        </p:nvSpPr>
        <p:spPr>
          <a:xfrm>
            <a:off x="5346749" y="2884463"/>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44" name="テキスト ボックス 43">
            <a:extLst>
              <a:ext uri="{FF2B5EF4-FFF2-40B4-BE49-F238E27FC236}">
                <a16:creationId xmlns:a16="http://schemas.microsoft.com/office/drawing/2014/main" id="{4B9A3701-F6B1-4EC1-C29D-074C6F60564C}"/>
              </a:ext>
            </a:extLst>
          </p:cNvPr>
          <p:cNvSpPr txBox="1"/>
          <p:nvPr/>
        </p:nvSpPr>
        <p:spPr>
          <a:xfrm>
            <a:off x="1871700" y="1599642"/>
            <a:ext cx="2161767" cy="184666"/>
          </a:xfrm>
          <a:prstGeom prst="rect">
            <a:avLst/>
          </a:prstGeom>
          <a:noFill/>
          <a:ln>
            <a:solidFill>
              <a:schemeClr val="tx1"/>
            </a:solidFill>
          </a:ln>
        </p:spPr>
        <p:txBody>
          <a:bodyPr wrap="square">
            <a:spAutoFit/>
          </a:bodyPr>
          <a:lstStyle/>
          <a:p>
            <a:r>
              <a:rPr lang="ja-JP" altLang="en-US" sz="600" dirty="0"/>
              <a:t>　　特定された資産があるか</a:t>
            </a:r>
          </a:p>
        </p:txBody>
      </p:sp>
      <p:sp>
        <p:nvSpPr>
          <p:cNvPr id="45" name="テキスト ボックス 44">
            <a:extLst>
              <a:ext uri="{FF2B5EF4-FFF2-40B4-BE49-F238E27FC236}">
                <a16:creationId xmlns:a16="http://schemas.microsoft.com/office/drawing/2014/main" id="{4B9CE416-D05B-FBE3-D3DE-65894B1835FF}"/>
              </a:ext>
            </a:extLst>
          </p:cNvPr>
          <p:cNvSpPr txBox="1"/>
          <p:nvPr/>
        </p:nvSpPr>
        <p:spPr>
          <a:xfrm>
            <a:off x="1870173" y="2022398"/>
            <a:ext cx="2161767" cy="369332"/>
          </a:xfrm>
          <a:prstGeom prst="rect">
            <a:avLst/>
          </a:prstGeom>
          <a:noFill/>
          <a:ln>
            <a:solidFill>
              <a:schemeClr val="tx1"/>
            </a:solidFill>
          </a:ln>
        </p:spPr>
        <p:txBody>
          <a:bodyPr wrap="square">
            <a:spAutoFit/>
          </a:bodyPr>
          <a:lstStyle/>
          <a:p>
            <a:r>
              <a:rPr lang="ja-JP" altLang="en-US" sz="600" dirty="0"/>
              <a:t>　　顧客が使用期間全体を通じて特定された資産の</a:t>
            </a:r>
          </a:p>
          <a:p>
            <a:r>
              <a:rPr lang="ja-JP" altLang="en-US" sz="600" dirty="0"/>
              <a:t>　　使用から生じる経済的利益のほとんどすべてを</a:t>
            </a:r>
          </a:p>
          <a:p>
            <a:r>
              <a:rPr lang="ja-JP" altLang="en-US" sz="600" dirty="0"/>
              <a:t>　　享受する権利を有しているか</a:t>
            </a:r>
          </a:p>
        </p:txBody>
      </p:sp>
      <p:sp>
        <p:nvSpPr>
          <p:cNvPr id="46" name="テキスト ボックス 45">
            <a:extLst>
              <a:ext uri="{FF2B5EF4-FFF2-40B4-BE49-F238E27FC236}">
                <a16:creationId xmlns:a16="http://schemas.microsoft.com/office/drawing/2014/main" id="{B1EFE119-1EAD-28C6-9B2B-3E00AB22CFBF}"/>
              </a:ext>
            </a:extLst>
          </p:cNvPr>
          <p:cNvSpPr txBox="1"/>
          <p:nvPr/>
        </p:nvSpPr>
        <p:spPr>
          <a:xfrm>
            <a:off x="1870173" y="2643758"/>
            <a:ext cx="2161767" cy="276999"/>
          </a:xfrm>
          <a:prstGeom prst="rect">
            <a:avLst/>
          </a:prstGeom>
          <a:noFill/>
          <a:ln>
            <a:solidFill>
              <a:schemeClr val="tx1"/>
            </a:solidFill>
          </a:ln>
        </p:spPr>
        <p:txBody>
          <a:bodyPr wrap="square">
            <a:spAutoFit/>
          </a:bodyPr>
          <a:lstStyle/>
          <a:p>
            <a:r>
              <a:rPr lang="ja-JP" altLang="en-US" sz="600" dirty="0"/>
              <a:t>　　使用期間全体を通じて特定された資産の使用方</a:t>
            </a:r>
          </a:p>
          <a:p>
            <a:r>
              <a:rPr lang="ja-JP" altLang="en-US" sz="600" dirty="0"/>
              <a:t>　　法を指図する権利を有しているのはいずれか</a:t>
            </a:r>
          </a:p>
        </p:txBody>
      </p:sp>
      <p:sp>
        <p:nvSpPr>
          <p:cNvPr id="47" name="テキスト ボックス 46">
            <a:extLst>
              <a:ext uri="{FF2B5EF4-FFF2-40B4-BE49-F238E27FC236}">
                <a16:creationId xmlns:a16="http://schemas.microsoft.com/office/drawing/2014/main" id="{064FCB18-54D6-5190-1F6F-BBC3A8707E35}"/>
              </a:ext>
            </a:extLst>
          </p:cNvPr>
          <p:cNvSpPr txBox="1"/>
          <p:nvPr/>
        </p:nvSpPr>
        <p:spPr>
          <a:xfrm>
            <a:off x="1870173" y="3194851"/>
            <a:ext cx="2161767" cy="276999"/>
          </a:xfrm>
          <a:prstGeom prst="rect">
            <a:avLst/>
          </a:prstGeom>
          <a:noFill/>
          <a:ln>
            <a:solidFill>
              <a:schemeClr val="tx1"/>
            </a:solidFill>
          </a:ln>
        </p:spPr>
        <p:txBody>
          <a:bodyPr wrap="square">
            <a:spAutoFit/>
          </a:bodyPr>
          <a:lstStyle/>
          <a:p>
            <a:r>
              <a:rPr lang="ja-JP" altLang="en-US" sz="600" dirty="0"/>
              <a:t>　　顧客のみが使用期間全体を通じて資産を稼働す</a:t>
            </a:r>
          </a:p>
          <a:p>
            <a:r>
              <a:rPr lang="ja-JP" altLang="en-US" sz="600" dirty="0"/>
              <a:t>　　る権利を有しているか</a:t>
            </a:r>
          </a:p>
        </p:txBody>
      </p:sp>
      <p:sp>
        <p:nvSpPr>
          <p:cNvPr id="48" name="テキスト ボックス 47">
            <a:extLst>
              <a:ext uri="{FF2B5EF4-FFF2-40B4-BE49-F238E27FC236}">
                <a16:creationId xmlns:a16="http://schemas.microsoft.com/office/drawing/2014/main" id="{A9C506F8-4798-FD3F-1741-3DBEFB77D790}"/>
              </a:ext>
            </a:extLst>
          </p:cNvPr>
          <p:cNvSpPr txBox="1"/>
          <p:nvPr/>
        </p:nvSpPr>
        <p:spPr>
          <a:xfrm>
            <a:off x="1870173" y="3687874"/>
            <a:ext cx="2161767" cy="276999"/>
          </a:xfrm>
          <a:prstGeom prst="rect">
            <a:avLst/>
          </a:prstGeom>
          <a:noFill/>
          <a:ln>
            <a:solidFill>
              <a:schemeClr val="tx1"/>
            </a:solidFill>
          </a:ln>
        </p:spPr>
        <p:txBody>
          <a:bodyPr wrap="square">
            <a:spAutoFit/>
          </a:bodyPr>
          <a:lstStyle/>
          <a:p>
            <a:r>
              <a:rPr lang="ja-JP" altLang="en-US" sz="600" dirty="0"/>
              <a:t>　　顧客が使用期間全体を通じた資産の使用方法を</a:t>
            </a:r>
          </a:p>
          <a:p>
            <a:r>
              <a:rPr lang="ja-JP" altLang="en-US" sz="600" dirty="0"/>
              <a:t>　　事前に決定するように資産を設計しているか</a:t>
            </a:r>
          </a:p>
        </p:txBody>
      </p:sp>
      <p:sp>
        <p:nvSpPr>
          <p:cNvPr id="49" name="テキスト ボックス 48">
            <a:extLst>
              <a:ext uri="{FF2B5EF4-FFF2-40B4-BE49-F238E27FC236}">
                <a16:creationId xmlns:a16="http://schemas.microsoft.com/office/drawing/2014/main" id="{40938B2E-4278-7298-C275-B79D2F7F43C0}"/>
              </a:ext>
            </a:extLst>
          </p:cNvPr>
          <p:cNvSpPr txBox="1"/>
          <p:nvPr/>
        </p:nvSpPr>
        <p:spPr>
          <a:xfrm>
            <a:off x="642243" y="4263938"/>
            <a:ext cx="998324" cy="246221"/>
          </a:xfrm>
          <a:prstGeom prst="rect">
            <a:avLst/>
          </a:prstGeom>
          <a:solidFill>
            <a:schemeClr val="accent6"/>
          </a:solidFill>
          <a:ln w="12700">
            <a:solidFill>
              <a:schemeClr val="tx1"/>
            </a:solidFill>
          </a:ln>
        </p:spPr>
        <p:txBody>
          <a:bodyPr wrap="square">
            <a:spAutoFit/>
          </a:bodyPr>
          <a:lstStyle/>
          <a:p>
            <a:pPr algn="ctr"/>
            <a:r>
              <a:rPr lang="ja-JP" altLang="en-US" sz="1000" dirty="0">
                <a:solidFill>
                  <a:schemeClr val="bg1"/>
                </a:solidFill>
              </a:rPr>
              <a:t>リースを含む</a:t>
            </a:r>
          </a:p>
        </p:txBody>
      </p:sp>
      <p:sp>
        <p:nvSpPr>
          <p:cNvPr id="50" name="テキスト ボックス 49">
            <a:extLst>
              <a:ext uri="{FF2B5EF4-FFF2-40B4-BE49-F238E27FC236}">
                <a16:creationId xmlns:a16="http://schemas.microsoft.com/office/drawing/2014/main" id="{6014A037-22BD-1E7E-B4DE-DA6F9976F33D}"/>
              </a:ext>
            </a:extLst>
          </p:cNvPr>
          <p:cNvSpPr txBox="1"/>
          <p:nvPr/>
        </p:nvSpPr>
        <p:spPr>
          <a:xfrm>
            <a:off x="3972450" y="4297151"/>
            <a:ext cx="1247622" cy="246221"/>
          </a:xfrm>
          <a:prstGeom prst="rect">
            <a:avLst/>
          </a:prstGeom>
          <a:solidFill>
            <a:schemeClr val="tx1">
              <a:lumMod val="50000"/>
              <a:lumOff val="50000"/>
            </a:schemeClr>
          </a:solidFill>
          <a:ln w="12700">
            <a:solidFill>
              <a:schemeClr val="tx1"/>
            </a:solidFill>
          </a:ln>
        </p:spPr>
        <p:txBody>
          <a:bodyPr wrap="square">
            <a:spAutoFit/>
          </a:bodyPr>
          <a:lstStyle/>
          <a:p>
            <a:pPr algn="ctr"/>
            <a:r>
              <a:rPr lang="ja-JP" altLang="en-US" sz="1000" dirty="0">
                <a:solidFill>
                  <a:schemeClr val="bg1"/>
                </a:solidFill>
              </a:rPr>
              <a:t>リースを含まない</a:t>
            </a:r>
          </a:p>
        </p:txBody>
      </p:sp>
      <p:cxnSp>
        <p:nvCxnSpPr>
          <p:cNvPr id="51" name="コネクタ: カギ線 50">
            <a:extLst>
              <a:ext uri="{FF2B5EF4-FFF2-40B4-BE49-F238E27FC236}">
                <a16:creationId xmlns:a16="http://schemas.microsoft.com/office/drawing/2014/main" id="{AF56A5E7-12AF-0139-90EA-A0EEE0D5CBA7}"/>
              </a:ext>
            </a:extLst>
          </p:cNvPr>
          <p:cNvCxnSpPr>
            <a:cxnSpLocks/>
            <a:stCxn id="44" idx="3"/>
            <a:endCxn id="50" idx="0"/>
          </p:cNvCxnSpPr>
          <p:nvPr/>
        </p:nvCxnSpPr>
        <p:spPr>
          <a:xfrm>
            <a:off x="4033467" y="1691975"/>
            <a:ext cx="562794" cy="2605176"/>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コネクタ: カギ線 51">
            <a:extLst>
              <a:ext uri="{FF2B5EF4-FFF2-40B4-BE49-F238E27FC236}">
                <a16:creationId xmlns:a16="http://schemas.microsoft.com/office/drawing/2014/main" id="{AB409C5C-1ED0-7302-9757-48CE5F2921AA}"/>
              </a:ext>
            </a:extLst>
          </p:cNvPr>
          <p:cNvCxnSpPr>
            <a:cxnSpLocks/>
            <a:stCxn id="45" idx="3"/>
            <a:endCxn id="50" idx="0"/>
          </p:cNvCxnSpPr>
          <p:nvPr/>
        </p:nvCxnSpPr>
        <p:spPr>
          <a:xfrm>
            <a:off x="4031940" y="2207064"/>
            <a:ext cx="564321" cy="209008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コネクタ: カギ線 52">
            <a:extLst>
              <a:ext uri="{FF2B5EF4-FFF2-40B4-BE49-F238E27FC236}">
                <a16:creationId xmlns:a16="http://schemas.microsoft.com/office/drawing/2014/main" id="{3105B2D8-9B59-3665-A427-58839FFF99D0}"/>
              </a:ext>
            </a:extLst>
          </p:cNvPr>
          <p:cNvCxnSpPr>
            <a:cxnSpLocks/>
            <a:stCxn id="46" idx="3"/>
            <a:endCxn id="50" idx="0"/>
          </p:cNvCxnSpPr>
          <p:nvPr/>
        </p:nvCxnSpPr>
        <p:spPr>
          <a:xfrm>
            <a:off x="4031940" y="2782258"/>
            <a:ext cx="564321" cy="15148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コネクタ: カギ線 53">
            <a:extLst>
              <a:ext uri="{FF2B5EF4-FFF2-40B4-BE49-F238E27FC236}">
                <a16:creationId xmlns:a16="http://schemas.microsoft.com/office/drawing/2014/main" id="{F79DC811-A50E-9298-4B0F-FC52B82F507B}"/>
              </a:ext>
            </a:extLst>
          </p:cNvPr>
          <p:cNvCxnSpPr>
            <a:cxnSpLocks/>
            <a:stCxn id="48" idx="3"/>
            <a:endCxn id="50" idx="0"/>
          </p:cNvCxnSpPr>
          <p:nvPr/>
        </p:nvCxnSpPr>
        <p:spPr>
          <a:xfrm>
            <a:off x="4031940" y="3826374"/>
            <a:ext cx="564321" cy="47077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コネクタ: カギ線 54">
            <a:extLst>
              <a:ext uri="{FF2B5EF4-FFF2-40B4-BE49-F238E27FC236}">
                <a16:creationId xmlns:a16="http://schemas.microsoft.com/office/drawing/2014/main" id="{4A7E5CBD-3CFD-12CF-E32B-9B614EDEC8BC}"/>
              </a:ext>
            </a:extLst>
          </p:cNvPr>
          <p:cNvCxnSpPr>
            <a:cxnSpLocks/>
            <a:stCxn id="46" idx="1"/>
            <a:endCxn id="49" idx="0"/>
          </p:cNvCxnSpPr>
          <p:nvPr/>
        </p:nvCxnSpPr>
        <p:spPr>
          <a:xfrm rot="10800000" flipV="1">
            <a:off x="1141405" y="2782258"/>
            <a:ext cx="728768" cy="148168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コネクタ: カギ線 55">
            <a:extLst>
              <a:ext uri="{FF2B5EF4-FFF2-40B4-BE49-F238E27FC236}">
                <a16:creationId xmlns:a16="http://schemas.microsoft.com/office/drawing/2014/main" id="{F602A8D1-2786-1516-697D-F231F4C4303D}"/>
              </a:ext>
            </a:extLst>
          </p:cNvPr>
          <p:cNvCxnSpPr>
            <a:cxnSpLocks/>
            <a:stCxn id="47" idx="1"/>
            <a:endCxn id="49" idx="0"/>
          </p:cNvCxnSpPr>
          <p:nvPr/>
        </p:nvCxnSpPr>
        <p:spPr>
          <a:xfrm rot="10800000" flipV="1">
            <a:off x="1141405" y="3333350"/>
            <a:ext cx="728768" cy="93058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コネクタ: カギ線 59">
            <a:extLst>
              <a:ext uri="{FF2B5EF4-FFF2-40B4-BE49-F238E27FC236}">
                <a16:creationId xmlns:a16="http://schemas.microsoft.com/office/drawing/2014/main" id="{186BE80B-5B34-0AD3-28CA-B04158AD98BC}"/>
              </a:ext>
            </a:extLst>
          </p:cNvPr>
          <p:cNvCxnSpPr>
            <a:cxnSpLocks/>
            <a:stCxn id="48" idx="1"/>
            <a:endCxn id="49" idx="0"/>
          </p:cNvCxnSpPr>
          <p:nvPr/>
        </p:nvCxnSpPr>
        <p:spPr>
          <a:xfrm rot="10800000" flipV="1">
            <a:off x="1141405" y="3826374"/>
            <a:ext cx="728768" cy="43756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5816F6A8-9214-CD29-55A0-75AEA3C91284}"/>
              </a:ext>
            </a:extLst>
          </p:cNvPr>
          <p:cNvCxnSpPr>
            <a:cxnSpLocks/>
            <a:stCxn id="44" idx="2"/>
            <a:endCxn id="45" idx="0"/>
          </p:cNvCxnSpPr>
          <p:nvPr/>
        </p:nvCxnSpPr>
        <p:spPr>
          <a:xfrm flipH="1">
            <a:off x="2951057" y="1784308"/>
            <a:ext cx="1527" cy="2380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54A3AE40-D53F-6377-4F5B-AB4B3FA54620}"/>
              </a:ext>
            </a:extLst>
          </p:cNvPr>
          <p:cNvCxnSpPr>
            <a:cxnSpLocks/>
            <a:stCxn id="45" idx="2"/>
            <a:endCxn id="46" idx="0"/>
          </p:cNvCxnSpPr>
          <p:nvPr/>
        </p:nvCxnSpPr>
        <p:spPr>
          <a:xfrm>
            <a:off x="2951057" y="2391730"/>
            <a:ext cx="0" cy="2520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01DE6A53-C52E-2E1F-3575-6AFB64E71A2B}"/>
              </a:ext>
            </a:extLst>
          </p:cNvPr>
          <p:cNvCxnSpPr>
            <a:cxnSpLocks/>
            <a:stCxn id="46" idx="2"/>
            <a:endCxn id="47" idx="0"/>
          </p:cNvCxnSpPr>
          <p:nvPr/>
        </p:nvCxnSpPr>
        <p:spPr>
          <a:xfrm>
            <a:off x="2951057" y="2920757"/>
            <a:ext cx="0" cy="2740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0F8E6F51-D91B-A934-4660-FD7E3B3F274A}"/>
              </a:ext>
            </a:extLst>
          </p:cNvPr>
          <p:cNvCxnSpPr>
            <a:cxnSpLocks/>
            <a:stCxn id="47" idx="2"/>
            <a:endCxn id="48" idx="0"/>
          </p:cNvCxnSpPr>
          <p:nvPr/>
        </p:nvCxnSpPr>
        <p:spPr>
          <a:xfrm>
            <a:off x="2951057" y="3471850"/>
            <a:ext cx="0" cy="216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FB0BB4EF-0922-575F-109A-AE46929C86DF}"/>
              </a:ext>
            </a:extLst>
          </p:cNvPr>
          <p:cNvSpPr txBox="1"/>
          <p:nvPr/>
        </p:nvSpPr>
        <p:spPr>
          <a:xfrm>
            <a:off x="489422" y="1923678"/>
            <a:ext cx="192619" cy="630942"/>
          </a:xfrm>
          <a:prstGeom prst="rect">
            <a:avLst/>
          </a:prstGeom>
          <a:solidFill>
            <a:schemeClr val="accent5">
              <a:lumMod val="20000"/>
              <a:lumOff val="80000"/>
            </a:schemeClr>
          </a:solidFill>
          <a:ln>
            <a:solidFill>
              <a:schemeClr val="tx1"/>
            </a:solidFill>
          </a:ln>
        </p:spPr>
        <p:txBody>
          <a:bodyPr wrap="square">
            <a:spAutoFit/>
          </a:bodyPr>
          <a:lstStyle/>
          <a:p>
            <a:r>
              <a:rPr lang="ja-JP" altLang="en-US" sz="700" dirty="0"/>
              <a:t>経</a:t>
            </a:r>
          </a:p>
          <a:p>
            <a:r>
              <a:rPr lang="ja-JP" altLang="en-US" sz="700" dirty="0"/>
              <a:t>済</a:t>
            </a:r>
          </a:p>
          <a:p>
            <a:r>
              <a:rPr lang="ja-JP" altLang="en-US" sz="700" dirty="0"/>
              <a:t>的</a:t>
            </a:r>
          </a:p>
          <a:p>
            <a:r>
              <a:rPr lang="ja-JP" altLang="en-US" sz="700" dirty="0"/>
              <a:t>利</a:t>
            </a:r>
          </a:p>
          <a:p>
            <a:r>
              <a:rPr lang="ja-JP" altLang="en-US" sz="700" dirty="0"/>
              <a:t>益</a:t>
            </a:r>
          </a:p>
        </p:txBody>
      </p:sp>
      <p:sp>
        <p:nvSpPr>
          <p:cNvPr id="77" name="テキスト ボックス 76">
            <a:extLst>
              <a:ext uri="{FF2B5EF4-FFF2-40B4-BE49-F238E27FC236}">
                <a16:creationId xmlns:a16="http://schemas.microsoft.com/office/drawing/2014/main" id="{F44F5B91-70DE-D18E-30FC-51C4770D5298}"/>
              </a:ext>
            </a:extLst>
          </p:cNvPr>
          <p:cNvSpPr txBox="1"/>
          <p:nvPr/>
        </p:nvSpPr>
        <p:spPr>
          <a:xfrm>
            <a:off x="489422" y="2639112"/>
            <a:ext cx="194146" cy="1325761"/>
          </a:xfrm>
          <a:prstGeom prst="rect">
            <a:avLst/>
          </a:prstGeom>
          <a:solidFill>
            <a:schemeClr val="accent2">
              <a:lumMod val="20000"/>
              <a:lumOff val="80000"/>
            </a:schemeClr>
          </a:solidFill>
          <a:ln>
            <a:solidFill>
              <a:schemeClr val="tx1"/>
            </a:solidFill>
          </a:ln>
        </p:spPr>
        <p:txBody>
          <a:bodyPr wrap="square" anchor="ctr">
            <a:noAutofit/>
          </a:bodyPr>
          <a:lstStyle/>
          <a:p>
            <a:pPr algn="ctr"/>
            <a:r>
              <a:rPr lang="ja-JP" altLang="en-US" sz="700" dirty="0"/>
              <a:t>指</a:t>
            </a:r>
          </a:p>
          <a:p>
            <a:pPr algn="ctr"/>
            <a:r>
              <a:rPr lang="ja-JP" altLang="en-US" sz="700" dirty="0"/>
              <a:t>図</a:t>
            </a:r>
          </a:p>
          <a:p>
            <a:pPr algn="ctr"/>
            <a:r>
              <a:rPr lang="ja-JP" altLang="en-US" sz="700" dirty="0"/>
              <a:t>権</a:t>
            </a:r>
          </a:p>
        </p:txBody>
      </p:sp>
      <p:sp>
        <p:nvSpPr>
          <p:cNvPr id="78" name="テキスト ボックス 77">
            <a:extLst>
              <a:ext uri="{FF2B5EF4-FFF2-40B4-BE49-F238E27FC236}">
                <a16:creationId xmlns:a16="http://schemas.microsoft.com/office/drawing/2014/main" id="{3892D9C9-B8A3-32A7-CC44-0EDE81D1C669}"/>
              </a:ext>
            </a:extLst>
          </p:cNvPr>
          <p:cNvSpPr txBox="1"/>
          <p:nvPr/>
        </p:nvSpPr>
        <p:spPr>
          <a:xfrm>
            <a:off x="1871700" y="1599642"/>
            <a:ext cx="129935" cy="184666"/>
          </a:xfrm>
          <a:prstGeom prst="rect">
            <a:avLst/>
          </a:prstGeom>
          <a:solidFill>
            <a:schemeClr val="tx1"/>
          </a:solidFill>
        </p:spPr>
        <p:txBody>
          <a:bodyPr wrap="square" anchor="ctr">
            <a:spAutoFit/>
          </a:bodyPr>
          <a:lstStyle/>
          <a:p>
            <a:pPr algn="ctr"/>
            <a:r>
              <a:rPr lang="ja-JP" altLang="en-US" sz="600" dirty="0">
                <a:solidFill>
                  <a:schemeClr val="bg1"/>
                </a:solidFill>
              </a:rPr>
              <a:t>１</a:t>
            </a:r>
          </a:p>
        </p:txBody>
      </p:sp>
      <p:sp>
        <p:nvSpPr>
          <p:cNvPr id="79" name="テキスト ボックス 78">
            <a:extLst>
              <a:ext uri="{FF2B5EF4-FFF2-40B4-BE49-F238E27FC236}">
                <a16:creationId xmlns:a16="http://schemas.microsoft.com/office/drawing/2014/main" id="{789BC4FF-F7BB-19CD-7385-7F725754542B}"/>
              </a:ext>
            </a:extLst>
          </p:cNvPr>
          <p:cNvSpPr txBox="1"/>
          <p:nvPr/>
        </p:nvSpPr>
        <p:spPr>
          <a:xfrm>
            <a:off x="1876869" y="2031690"/>
            <a:ext cx="129935" cy="184666"/>
          </a:xfrm>
          <a:prstGeom prst="rect">
            <a:avLst/>
          </a:prstGeom>
          <a:solidFill>
            <a:schemeClr val="tx1"/>
          </a:solidFill>
        </p:spPr>
        <p:txBody>
          <a:bodyPr wrap="square" anchor="ctr">
            <a:spAutoFit/>
          </a:bodyPr>
          <a:lstStyle/>
          <a:p>
            <a:pPr algn="ctr"/>
            <a:r>
              <a:rPr lang="ja-JP" altLang="en-US" sz="600" dirty="0">
                <a:solidFill>
                  <a:schemeClr val="bg1"/>
                </a:solidFill>
              </a:rPr>
              <a:t>２</a:t>
            </a:r>
          </a:p>
        </p:txBody>
      </p:sp>
      <p:sp>
        <p:nvSpPr>
          <p:cNvPr id="80" name="テキスト ボックス 79">
            <a:extLst>
              <a:ext uri="{FF2B5EF4-FFF2-40B4-BE49-F238E27FC236}">
                <a16:creationId xmlns:a16="http://schemas.microsoft.com/office/drawing/2014/main" id="{C8710A6F-5808-A4A6-BA4A-F630DC6E6F51}"/>
              </a:ext>
            </a:extLst>
          </p:cNvPr>
          <p:cNvSpPr txBox="1"/>
          <p:nvPr/>
        </p:nvSpPr>
        <p:spPr>
          <a:xfrm>
            <a:off x="1879008" y="2639112"/>
            <a:ext cx="129935" cy="184666"/>
          </a:xfrm>
          <a:prstGeom prst="rect">
            <a:avLst/>
          </a:prstGeom>
          <a:solidFill>
            <a:schemeClr val="tx1"/>
          </a:solidFill>
        </p:spPr>
        <p:txBody>
          <a:bodyPr wrap="square" anchor="ctr">
            <a:spAutoFit/>
          </a:bodyPr>
          <a:lstStyle/>
          <a:p>
            <a:pPr algn="ctr"/>
            <a:r>
              <a:rPr lang="ja-JP" altLang="en-US" sz="600" dirty="0">
                <a:solidFill>
                  <a:schemeClr val="bg1"/>
                </a:solidFill>
              </a:rPr>
              <a:t>３</a:t>
            </a:r>
          </a:p>
        </p:txBody>
      </p:sp>
      <p:sp>
        <p:nvSpPr>
          <p:cNvPr id="81" name="テキスト ボックス 80">
            <a:extLst>
              <a:ext uri="{FF2B5EF4-FFF2-40B4-BE49-F238E27FC236}">
                <a16:creationId xmlns:a16="http://schemas.microsoft.com/office/drawing/2014/main" id="{5FD135A4-4111-D0F3-33FD-7E70645C1035}"/>
              </a:ext>
            </a:extLst>
          </p:cNvPr>
          <p:cNvSpPr txBox="1"/>
          <p:nvPr/>
        </p:nvSpPr>
        <p:spPr>
          <a:xfrm>
            <a:off x="1871700" y="3201630"/>
            <a:ext cx="129935" cy="184666"/>
          </a:xfrm>
          <a:prstGeom prst="rect">
            <a:avLst/>
          </a:prstGeom>
          <a:solidFill>
            <a:schemeClr val="tx1"/>
          </a:solidFill>
        </p:spPr>
        <p:txBody>
          <a:bodyPr wrap="square" anchor="ctr">
            <a:spAutoFit/>
          </a:bodyPr>
          <a:lstStyle/>
          <a:p>
            <a:pPr algn="ctr"/>
            <a:r>
              <a:rPr lang="ja-JP" altLang="en-US" sz="600" dirty="0">
                <a:solidFill>
                  <a:schemeClr val="bg1"/>
                </a:solidFill>
              </a:rPr>
              <a:t>４</a:t>
            </a:r>
          </a:p>
        </p:txBody>
      </p:sp>
      <p:sp>
        <p:nvSpPr>
          <p:cNvPr id="82" name="テキスト ボックス 81">
            <a:extLst>
              <a:ext uri="{FF2B5EF4-FFF2-40B4-BE49-F238E27FC236}">
                <a16:creationId xmlns:a16="http://schemas.microsoft.com/office/drawing/2014/main" id="{1C02A358-2E9F-7C06-2745-CFEBF319CE89}"/>
              </a:ext>
            </a:extLst>
          </p:cNvPr>
          <p:cNvSpPr txBox="1"/>
          <p:nvPr/>
        </p:nvSpPr>
        <p:spPr>
          <a:xfrm>
            <a:off x="1871700" y="3683228"/>
            <a:ext cx="129935" cy="184666"/>
          </a:xfrm>
          <a:prstGeom prst="rect">
            <a:avLst/>
          </a:prstGeom>
          <a:solidFill>
            <a:schemeClr val="tx1"/>
          </a:solidFill>
        </p:spPr>
        <p:txBody>
          <a:bodyPr wrap="square" anchor="ctr">
            <a:spAutoFit/>
          </a:bodyPr>
          <a:lstStyle/>
          <a:p>
            <a:pPr algn="ctr"/>
            <a:r>
              <a:rPr lang="ja-JP" altLang="en-US" sz="600" dirty="0">
                <a:solidFill>
                  <a:schemeClr val="bg1"/>
                </a:solidFill>
              </a:rPr>
              <a:t>５</a:t>
            </a:r>
          </a:p>
        </p:txBody>
      </p:sp>
      <p:sp>
        <p:nvSpPr>
          <p:cNvPr id="83" name="テキスト ボックス 82">
            <a:extLst>
              <a:ext uri="{FF2B5EF4-FFF2-40B4-BE49-F238E27FC236}">
                <a16:creationId xmlns:a16="http://schemas.microsoft.com/office/drawing/2014/main" id="{3563CD6D-9BDC-8082-2E4D-1D37E513823E}"/>
              </a:ext>
            </a:extLst>
          </p:cNvPr>
          <p:cNvSpPr txBox="1"/>
          <p:nvPr/>
        </p:nvSpPr>
        <p:spPr>
          <a:xfrm>
            <a:off x="4046507" y="3623420"/>
            <a:ext cx="360917" cy="200055"/>
          </a:xfrm>
          <a:prstGeom prst="rect">
            <a:avLst/>
          </a:prstGeom>
          <a:noFill/>
        </p:spPr>
        <p:txBody>
          <a:bodyPr wrap="square">
            <a:spAutoFit/>
          </a:bodyPr>
          <a:lstStyle/>
          <a:p>
            <a:r>
              <a:rPr lang="en-US" altLang="ja-JP" sz="700" dirty="0"/>
              <a:t>No</a:t>
            </a:r>
            <a:endParaRPr lang="ja-JP" altLang="en-US" sz="700" dirty="0"/>
          </a:p>
        </p:txBody>
      </p:sp>
      <p:sp>
        <p:nvSpPr>
          <p:cNvPr id="84" name="テキスト ボックス 83">
            <a:extLst>
              <a:ext uri="{FF2B5EF4-FFF2-40B4-BE49-F238E27FC236}">
                <a16:creationId xmlns:a16="http://schemas.microsoft.com/office/drawing/2014/main" id="{93DED826-705C-B7E3-2808-7B54985190A7}"/>
              </a:ext>
            </a:extLst>
          </p:cNvPr>
          <p:cNvSpPr txBox="1"/>
          <p:nvPr/>
        </p:nvSpPr>
        <p:spPr>
          <a:xfrm>
            <a:off x="4037109" y="2026323"/>
            <a:ext cx="360917" cy="200055"/>
          </a:xfrm>
          <a:prstGeom prst="rect">
            <a:avLst/>
          </a:prstGeom>
          <a:noFill/>
        </p:spPr>
        <p:txBody>
          <a:bodyPr wrap="square">
            <a:spAutoFit/>
          </a:bodyPr>
          <a:lstStyle/>
          <a:p>
            <a:r>
              <a:rPr lang="en-US" altLang="ja-JP" sz="700" dirty="0"/>
              <a:t>No</a:t>
            </a:r>
            <a:endParaRPr lang="ja-JP" altLang="en-US" sz="700" dirty="0"/>
          </a:p>
        </p:txBody>
      </p:sp>
      <p:sp>
        <p:nvSpPr>
          <p:cNvPr id="85" name="テキスト ボックス 84">
            <a:extLst>
              <a:ext uri="{FF2B5EF4-FFF2-40B4-BE49-F238E27FC236}">
                <a16:creationId xmlns:a16="http://schemas.microsoft.com/office/drawing/2014/main" id="{3FC2C7BE-94DC-6143-C143-069B6EDD05DF}"/>
              </a:ext>
            </a:extLst>
          </p:cNvPr>
          <p:cNvSpPr txBox="1"/>
          <p:nvPr/>
        </p:nvSpPr>
        <p:spPr>
          <a:xfrm>
            <a:off x="4031940" y="1544106"/>
            <a:ext cx="360917" cy="200055"/>
          </a:xfrm>
          <a:prstGeom prst="rect">
            <a:avLst/>
          </a:prstGeom>
          <a:noFill/>
        </p:spPr>
        <p:txBody>
          <a:bodyPr wrap="square">
            <a:spAutoFit/>
          </a:bodyPr>
          <a:lstStyle/>
          <a:p>
            <a:r>
              <a:rPr lang="en-US" altLang="ja-JP" sz="700" dirty="0"/>
              <a:t>No</a:t>
            </a:r>
            <a:endParaRPr lang="ja-JP" altLang="en-US" sz="700" dirty="0"/>
          </a:p>
        </p:txBody>
      </p:sp>
      <p:sp>
        <p:nvSpPr>
          <p:cNvPr id="86" name="テキスト ボックス 85">
            <a:extLst>
              <a:ext uri="{FF2B5EF4-FFF2-40B4-BE49-F238E27FC236}">
                <a16:creationId xmlns:a16="http://schemas.microsoft.com/office/drawing/2014/main" id="{CF11E4C7-3A89-D34D-8627-8121B874AD24}"/>
              </a:ext>
            </a:extLst>
          </p:cNvPr>
          <p:cNvSpPr txBox="1"/>
          <p:nvPr/>
        </p:nvSpPr>
        <p:spPr>
          <a:xfrm>
            <a:off x="3959932" y="2602238"/>
            <a:ext cx="900415" cy="200055"/>
          </a:xfrm>
          <a:prstGeom prst="rect">
            <a:avLst/>
          </a:prstGeom>
          <a:noFill/>
        </p:spPr>
        <p:txBody>
          <a:bodyPr wrap="square">
            <a:spAutoFit/>
          </a:bodyPr>
          <a:lstStyle/>
          <a:p>
            <a:r>
              <a:rPr lang="ja-JP" altLang="en-US" sz="700" dirty="0"/>
              <a:t>サプライヤー</a:t>
            </a:r>
          </a:p>
        </p:txBody>
      </p:sp>
      <p:sp>
        <p:nvSpPr>
          <p:cNvPr id="95" name="テキスト ボックス 94">
            <a:extLst>
              <a:ext uri="{FF2B5EF4-FFF2-40B4-BE49-F238E27FC236}">
                <a16:creationId xmlns:a16="http://schemas.microsoft.com/office/drawing/2014/main" id="{6E33AC59-0355-4214-5589-EB22CD5AA2E5}"/>
              </a:ext>
            </a:extLst>
          </p:cNvPr>
          <p:cNvSpPr txBox="1"/>
          <p:nvPr/>
        </p:nvSpPr>
        <p:spPr>
          <a:xfrm>
            <a:off x="2944053" y="2414959"/>
            <a:ext cx="360917" cy="200055"/>
          </a:xfrm>
          <a:prstGeom prst="rect">
            <a:avLst/>
          </a:prstGeom>
          <a:noFill/>
        </p:spPr>
        <p:txBody>
          <a:bodyPr wrap="square">
            <a:spAutoFit/>
          </a:bodyPr>
          <a:lstStyle/>
          <a:p>
            <a:r>
              <a:rPr lang="ja-JP" altLang="en-US" sz="700" dirty="0"/>
              <a:t>Yes</a:t>
            </a:r>
          </a:p>
        </p:txBody>
      </p:sp>
      <p:sp>
        <p:nvSpPr>
          <p:cNvPr id="96" name="テキスト ボックス 95">
            <a:extLst>
              <a:ext uri="{FF2B5EF4-FFF2-40B4-BE49-F238E27FC236}">
                <a16:creationId xmlns:a16="http://schemas.microsoft.com/office/drawing/2014/main" id="{B81543B6-C698-D184-CB7B-3511C52073FC}"/>
              </a:ext>
            </a:extLst>
          </p:cNvPr>
          <p:cNvSpPr txBox="1"/>
          <p:nvPr/>
        </p:nvSpPr>
        <p:spPr>
          <a:xfrm>
            <a:off x="2954247" y="1820309"/>
            <a:ext cx="360917" cy="200055"/>
          </a:xfrm>
          <a:prstGeom prst="rect">
            <a:avLst/>
          </a:prstGeom>
          <a:noFill/>
        </p:spPr>
        <p:txBody>
          <a:bodyPr wrap="square">
            <a:spAutoFit/>
          </a:bodyPr>
          <a:lstStyle/>
          <a:p>
            <a:r>
              <a:rPr lang="ja-JP" altLang="en-US" sz="700" dirty="0"/>
              <a:t>Yes</a:t>
            </a:r>
          </a:p>
        </p:txBody>
      </p:sp>
      <p:sp>
        <p:nvSpPr>
          <p:cNvPr id="97" name="テキスト ボックス 96">
            <a:extLst>
              <a:ext uri="{FF2B5EF4-FFF2-40B4-BE49-F238E27FC236}">
                <a16:creationId xmlns:a16="http://schemas.microsoft.com/office/drawing/2014/main" id="{610337AF-63A6-06B8-7017-9F4B7777C3BF}"/>
              </a:ext>
            </a:extLst>
          </p:cNvPr>
          <p:cNvSpPr txBox="1"/>
          <p:nvPr/>
        </p:nvSpPr>
        <p:spPr>
          <a:xfrm>
            <a:off x="2940470" y="3496174"/>
            <a:ext cx="360917" cy="200055"/>
          </a:xfrm>
          <a:prstGeom prst="rect">
            <a:avLst/>
          </a:prstGeom>
          <a:noFill/>
        </p:spPr>
        <p:txBody>
          <a:bodyPr wrap="square">
            <a:spAutoFit/>
          </a:bodyPr>
          <a:lstStyle/>
          <a:p>
            <a:r>
              <a:rPr lang="en-US" altLang="ja-JP" sz="700" dirty="0"/>
              <a:t>No</a:t>
            </a:r>
            <a:endParaRPr lang="ja-JP" altLang="en-US" sz="700" dirty="0"/>
          </a:p>
        </p:txBody>
      </p:sp>
      <p:sp>
        <p:nvSpPr>
          <p:cNvPr id="98" name="テキスト ボックス 97">
            <a:extLst>
              <a:ext uri="{FF2B5EF4-FFF2-40B4-BE49-F238E27FC236}">
                <a16:creationId xmlns:a16="http://schemas.microsoft.com/office/drawing/2014/main" id="{57CDF6D8-2BEA-55D0-2E8D-A6344F34F9C7}"/>
              </a:ext>
            </a:extLst>
          </p:cNvPr>
          <p:cNvSpPr txBox="1"/>
          <p:nvPr/>
        </p:nvSpPr>
        <p:spPr>
          <a:xfrm>
            <a:off x="2934852" y="2958792"/>
            <a:ext cx="1097852" cy="200055"/>
          </a:xfrm>
          <a:prstGeom prst="rect">
            <a:avLst/>
          </a:prstGeom>
          <a:noFill/>
        </p:spPr>
        <p:txBody>
          <a:bodyPr wrap="square">
            <a:spAutoFit/>
          </a:bodyPr>
          <a:lstStyle/>
          <a:p>
            <a:r>
              <a:rPr lang="ja-JP" altLang="en-US" sz="700" dirty="0"/>
              <a:t>どちらにもない</a:t>
            </a:r>
          </a:p>
        </p:txBody>
      </p:sp>
      <p:sp>
        <p:nvSpPr>
          <p:cNvPr id="99" name="テキスト ボックス 98">
            <a:extLst>
              <a:ext uri="{FF2B5EF4-FFF2-40B4-BE49-F238E27FC236}">
                <a16:creationId xmlns:a16="http://schemas.microsoft.com/office/drawing/2014/main" id="{6433CD92-B81E-9CC0-A33A-B84A50F6C76B}"/>
              </a:ext>
            </a:extLst>
          </p:cNvPr>
          <p:cNvSpPr txBox="1"/>
          <p:nvPr/>
        </p:nvSpPr>
        <p:spPr>
          <a:xfrm>
            <a:off x="1530911" y="2573726"/>
            <a:ext cx="486917" cy="200055"/>
          </a:xfrm>
          <a:prstGeom prst="rect">
            <a:avLst/>
          </a:prstGeom>
          <a:noFill/>
        </p:spPr>
        <p:txBody>
          <a:bodyPr wrap="square">
            <a:spAutoFit/>
          </a:bodyPr>
          <a:lstStyle/>
          <a:p>
            <a:r>
              <a:rPr lang="ja-JP" altLang="en-US" sz="700" dirty="0"/>
              <a:t>顧客</a:t>
            </a:r>
          </a:p>
        </p:txBody>
      </p:sp>
      <p:sp>
        <p:nvSpPr>
          <p:cNvPr id="100" name="テキスト ボックス 99">
            <a:extLst>
              <a:ext uri="{FF2B5EF4-FFF2-40B4-BE49-F238E27FC236}">
                <a16:creationId xmlns:a16="http://schemas.microsoft.com/office/drawing/2014/main" id="{4E18CCD0-D138-44F6-3C89-34BCEFE57096}"/>
              </a:ext>
            </a:extLst>
          </p:cNvPr>
          <p:cNvSpPr txBox="1"/>
          <p:nvPr/>
        </p:nvSpPr>
        <p:spPr>
          <a:xfrm>
            <a:off x="1548651" y="3636845"/>
            <a:ext cx="360917" cy="200055"/>
          </a:xfrm>
          <a:prstGeom prst="rect">
            <a:avLst/>
          </a:prstGeom>
          <a:noFill/>
        </p:spPr>
        <p:txBody>
          <a:bodyPr wrap="square">
            <a:spAutoFit/>
          </a:bodyPr>
          <a:lstStyle/>
          <a:p>
            <a:r>
              <a:rPr lang="ja-JP" altLang="en-US" sz="700" dirty="0"/>
              <a:t>Yes</a:t>
            </a:r>
          </a:p>
        </p:txBody>
      </p:sp>
      <p:sp>
        <p:nvSpPr>
          <p:cNvPr id="101" name="テキスト ボックス 100">
            <a:extLst>
              <a:ext uri="{FF2B5EF4-FFF2-40B4-BE49-F238E27FC236}">
                <a16:creationId xmlns:a16="http://schemas.microsoft.com/office/drawing/2014/main" id="{E91489CE-5792-E0AE-5B64-9E29039F4F52}"/>
              </a:ext>
            </a:extLst>
          </p:cNvPr>
          <p:cNvSpPr txBox="1"/>
          <p:nvPr/>
        </p:nvSpPr>
        <p:spPr>
          <a:xfrm>
            <a:off x="1548651" y="3128649"/>
            <a:ext cx="360917" cy="200055"/>
          </a:xfrm>
          <a:prstGeom prst="rect">
            <a:avLst/>
          </a:prstGeom>
          <a:noFill/>
        </p:spPr>
        <p:txBody>
          <a:bodyPr wrap="square">
            <a:spAutoFit/>
          </a:bodyPr>
          <a:lstStyle/>
          <a:p>
            <a:r>
              <a:rPr lang="ja-JP" altLang="en-US" sz="700" dirty="0"/>
              <a:t>Yes</a:t>
            </a:r>
          </a:p>
        </p:txBody>
      </p:sp>
      <p:sp>
        <p:nvSpPr>
          <p:cNvPr id="3" name="矢印: 五方向 2">
            <a:extLst>
              <a:ext uri="{FF2B5EF4-FFF2-40B4-BE49-F238E27FC236}">
                <a16:creationId xmlns:a16="http://schemas.microsoft.com/office/drawing/2014/main" id="{87D42215-3E90-1DBD-F1B0-DE49C1E0FD7C}"/>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矢印: 五方向 5">
            <a:extLst>
              <a:ext uri="{FF2B5EF4-FFF2-40B4-BE49-F238E27FC236}">
                <a16:creationId xmlns:a16="http://schemas.microsoft.com/office/drawing/2014/main" id="{854B178E-DADF-2332-6596-81191F58520C}"/>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F10D8973-4650-6FF1-1572-E10978F7598D}"/>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D73F0F77-3A50-CB8C-F0C1-558B2E6819B8}"/>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330B04AC-8E33-7E74-C6A4-519D82341B37}"/>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1" name="矢印: 五方向 10">
            <a:extLst>
              <a:ext uri="{FF2B5EF4-FFF2-40B4-BE49-F238E27FC236}">
                <a16:creationId xmlns:a16="http://schemas.microsoft.com/office/drawing/2014/main" id="{2529C003-9FE3-237C-C4E3-B42184C0303B}"/>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5C487128-2996-E32E-1684-19100EEAE6AD}"/>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矢印: 五方向 12">
            <a:extLst>
              <a:ext uri="{FF2B5EF4-FFF2-40B4-BE49-F238E27FC236}">
                <a16:creationId xmlns:a16="http://schemas.microsoft.com/office/drawing/2014/main" id="{47C7C5CC-AB5B-820E-7605-B60B0CAE6423}"/>
              </a:ext>
            </a:extLst>
          </p:cNvPr>
          <p:cNvSpPr/>
          <p:nvPr/>
        </p:nvSpPr>
        <p:spPr>
          <a:xfrm>
            <a:off x="3563872" y="886408"/>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2609166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177</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３．２</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．リース／サービスの区分</a:t>
            </a:r>
            <a:endParaRPr kumimoji="1" lang="ja-JP" altLang="en-US" sz="18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385B0616-38C6-3705-3B99-77AA15FCDDFB}"/>
              </a:ext>
            </a:extLst>
          </p:cNvPr>
          <p:cNvSpPr txBox="1">
            <a:spLocks/>
          </p:cNvSpPr>
          <p:nvPr/>
        </p:nvSpPr>
        <p:spPr>
          <a:xfrm>
            <a:off x="357550" y="2061167"/>
            <a:ext cx="8570934"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a:t>
            </a:r>
            <a:r>
              <a:rPr kumimoji="1" lang="ja-JP" altLang="en-US" sz="1200" dirty="0">
                <a:solidFill>
                  <a:schemeClr val="tx1">
                    <a:lumMod val="75000"/>
                    <a:lumOff val="25000"/>
                  </a:schemeClr>
                </a:solidFill>
              </a:rPr>
              <a:t>リースを含む契約について「リースを構成する部分」と「リースを構成しない部分」とに分けて会計処理を</a:t>
            </a:r>
            <a:r>
              <a:rPr lang="ja-JP" altLang="en-US" dirty="0">
                <a:solidFill>
                  <a:schemeClr val="tx1">
                    <a:lumMod val="75000"/>
                    <a:lumOff val="25000"/>
                  </a:schemeClr>
                </a:solidFill>
              </a:rPr>
              <a:t>行います</a:t>
            </a:r>
            <a:endParaRPr kumimoji="1" lang="en-US" altLang="ja-JP" sz="1200"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a:t>
            </a:r>
            <a:r>
              <a:rPr kumimoji="1" lang="ja-JP" altLang="en-US" sz="1200" dirty="0">
                <a:solidFill>
                  <a:schemeClr val="tx1">
                    <a:lumMod val="75000"/>
                    <a:lumOff val="25000"/>
                  </a:schemeClr>
                </a:solidFill>
              </a:rPr>
              <a:t>（</a:t>
            </a:r>
            <a:r>
              <a:rPr lang="ja-JP" altLang="en-US" dirty="0">
                <a:solidFill>
                  <a:schemeClr val="tx1">
                    <a:lumMod val="75000"/>
                    <a:lumOff val="25000"/>
                  </a:schemeClr>
                </a:solidFill>
              </a:rPr>
              <a:t>会計基準</a:t>
            </a:r>
            <a:r>
              <a:rPr lang="en-US" altLang="ja-JP" dirty="0">
                <a:solidFill>
                  <a:schemeClr val="tx1">
                    <a:lumMod val="75000"/>
                    <a:lumOff val="25000"/>
                  </a:schemeClr>
                </a:solidFill>
              </a:rPr>
              <a:t>28</a:t>
            </a:r>
            <a:r>
              <a:rPr lang="ja-JP" altLang="en-US" dirty="0">
                <a:solidFill>
                  <a:schemeClr val="tx1">
                    <a:lumMod val="75000"/>
                    <a:lumOff val="25000"/>
                  </a:schemeClr>
                </a:solidFill>
              </a:rPr>
              <a:t>項</a:t>
            </a:r>
            <a:r>
              <a:rPr kumimoji="1" lang="ja-JP" altLang="en-US" sz="1200" dirty="0">
                <a:solidFill>
                  <a:schemeClr val="tx1">
                    <a:lumMod val="75000"/>
                    <a:lumOff val="25000"/>
                  </a:schemeClr>
                </a:solidFill>
              </a:rPr>
              <a:t>）</a:t>
            </a:r>
            <a:endParaRPr kumimoji="1" lang="en-US" altLang="ja-JP" sz="1200"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・「リースを構成する部分」と「リースを構成しない部分」の金額は独立価格の比率で配分する（適用指針</a:t>
            </a:r>
            <a:r>
              <a:rPr lang="en-US" altLang="ja-JP" dirty="0">
                <a:solidFill>
                  <a:schemeClr val="tx1">
                    <a:lumMod val="75000"/>
                    <a:lumOff val="25000"/>
                  </a:schemeClr>
                </a:solidFill>
              </a:rPr>
              <a:t>11</a:t>
            </a:r>
            <a:r>
              <a:rPr lang="ja-JP" altLang="en-US" dirty="0">
                <a:solidFill>
                  <a:schemeClr val="tx1">
                    <a:lumMod val="75000"/>
                    <a:lumOff val="25000"/>
                  </a:schemeClr>
                </a:solidFill>
              </a:rPr>
              <a:t>項）</a:t>
            </a:r>
            <a:endParaRPr kumimoji="1" lang="ja-JP" altLang="en-US" sz="1200" dirty="0">
              <a:solidFill>
                <a:schemeClr val="tx1">
                  <a:lumMod val="75000"/>
                  <a:lumOff val="25000"/>
                </a:schemeClr>
              </a:solidFill>
            </a:endParaRPr>
          </a:p>
          <a:p>
            <a:pPr>
              <a:lnSpc>
                <a:spcPts val="1900"/>
              </a:lnSpc>
              <a:buClr>
                <a:srgbClr val="F9BE00"/>
              </a:buClr>
            </a:pPr>
            <a:endParaRPr lang="en-US" altLang="ja-JP" sz="1100" dirty="0">
              <a:solidFill>
                <a:prstClr val="black"/>
              </a:solidFill>
            </a:endParaRPr>
          </a:p>
        </p:txBody>
      </p:sp>
      <p:sp>
        <p:nvSpPr>
          <p:cNvPr id="7" name="テキスト プレースホルダー 2">
            <a:extLst>
              <a:ext uri="{FF2B5EF4-FFF2-40B4-BE49-F238E27FC236}">
                <a16:creationId xmlns:a16="http://schemas.microsoft.com/office/drawing/2014/main" id="{B8516450-3A1C-82F8-7634-8D315741154A}"/>
              </a:ext>
            </a:extLst>
          </p:cNvPr>
          <p:cNvSpPr txBox="1">
            <a:spLocks/>
          </p:cNvSpPr>
          <p:nvPr/>
        </p:nvSpPr>
        <p:spPr>
          <a:xfrm>
            <a:off x="357550" y="113556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リース物件台帳単位での会計処理の指定を可能とする。また、リース物件単位に独立価格の入力項目を設けて、</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リース料総額をその比率で「リースを構成する部分」と「リースを構成しない部分」に配分計算します</a:t>
            </a:r>
            <a:endParaRPr lang="en-US" altLang="ja-JP"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46BE1DE3-47A2-6E5C-DFFB-AFBCA600C180}"/>
              </a:ext>
            </a:extLst>
          </p:cNvPr>
          <p:cNvSpPr txBox="1">
            <a:spLocks/>
          </p:cNvSpPr>
          <p:nvPr/>
        </p:nvSpPr>
        <p:spPr>
          <a:xfrm>
            <a:off x="363631" y="3215496"/>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リース物件単位に「リースを構成する部分」と「リースを構成しない部分」の管理が可能です</a:t>
            </a:r>
            <a:endParaRPr lang="en-US" altLang="ja-JP" dirty="0">
              <a:solidFill>
                <a:schemeClr val="tx1">
                  <a:lumMod val="75000"/>
                  <a:lumOff val="25000"/>
                </a:schemeClr>
              </a:solidFill>
            </a:endParaRPr>
          </a:p>
        </p:txBody>
      </p:sp>
      <p:sp>
        <p:nvSpPr>
          <p:cNvPr id="3" name="矢印: 五方向 2">
            <a:extLst>
              <a:ext uri="{FF2B5EF4-FFF2-40B4-BE49-F238E27FC236}">
                <a16:creationId xmlns:a16="http://schemas.microsoft.com/office/drawing/2014/main" id="{FB87CAE6-5547-251E-42FF-D1A95A75BDF6}"/>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48188718-55A0-8F8A-EAD0-0DA936D29CE6}"/>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A00350C3-BE4C-6473-094C-7C98010B381D}"/>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B7571813-FB44-711F-52AC-A9C03415FB29}"/>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59D62527-0A65-4DAD-08CB-02117C49FF6F}"/>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3" name="矢印: 五方向 12">
            <a:extLst>
              <a:ext uri="{FF2B5EF4-FFF2-40B4-BE49-F238E27FC236}">
                <a16:creationId xmlns:a16="http://schemas.microsoft.com/office/drawing/2014/main" id="{E968ACD4-F714-C1F2-AC5A-5F1308BFFB83}"/>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4" name="矢印: 五方向 13">
            <a:extLst>
              <a:ext uri="{FF2B5EF4-FFF2-40B4-BE49-F238E27FC236}">
                <a16:creationId xmlns:a16="http://schemas.microsoft.com/office/drawing/2014/main" id="{7F7705E0-5DE3-6F7E-3463-AA5C5FB9D579}"/>
              </a:ext>
            </a:extLst>
          </p:cNvPr>
          <p:cNvSpPr/>
          <p:nvPr/>
        </p:nvSpPr>
        <p:spPr>
          <a:xfrm>
            <a:off x="4247948" y="886408"/>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CDA140F5-BFF4-F63C-164B-A0C4B50E18C0}"/>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6597540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178</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３．２</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．リース／サービスの区分</a:t>
            </a:r>
            <a:endParaRPr kumimoji="1" lang="ja-JP" altLang="en-US" sz="18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12" name="テキスト プレースホルダー 2">
            <a:extLst>
              <a:ext uri="{FF2B5EF4-FFF2-40B4-BE49-F238E27FC236}">
                <a16:creationId xmlns:a16="http://schemas.microsoft.com/office/drawing/2014/main" id="{E1FB57D4-1408-5AB9-AFDC-A9B503C61725}"/>
              </a:ext>
            </a:extLst>
          </p:cNvPr>
          <p:cNvSpPr txBox="1">
            <a:spLocks/>
          </p:cNvSpPr>
          <p:nvPr/>
        </p:nvSpPr>
        <p:spPr>
          <a:xfrm>
            <a:off x="331002" y="888738"/>
            <a:ext cx="3853942" cy="69750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■契約における対価を独立価格の比率</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で配分</a:t>
            </a:r>
            <a:endParaRPr lang="en-US" altLang="ja-JP" sz="1400" b="1" dirty="0">
              <a:solidFill>
                <a:schemeClr val="tx1">
                  <a:lumMod val="75000"/>
                  <a:lumOff val="25000"/>
                </a:schemeClr>
              </a:solidFill>
            </a:endParaRPr>
          </a:p>
        </p:txBody>
      </p:sp>
      <p:sp>
        <p:nvSpPr>
          <p:cNvPr id="13" name="テキスト プレースホルダー 2">
            <a:extLst>
              <a:ext uri="{FF2B5EF4-FFF2-40B4-BE49-F238E27FC236}">
                <a16:creationId xmlns:a16="http://schemas.microsoft.com/office/drawing/2014/main" id="{E839A214-C4BD-6FA8-5510-B7483AF91399}"/>
              </a:ext>
            </a:extLst>
          </p:cNvPr>
          <p:cNvSpPr txBox="1">
            <a:spLocks/>
          </p:cNvSpPr>
          <p:nvPr/>
        </p:nvSpPr>
        <p:spPr>
          <a:xfrm>
            <a:off x="5220824" y="1026716"/>
            <a:ext cx="3515546" cy="266150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u="sng" dirty="0">
                <a:solidFill>
                  <a:schemeClr val="tx1">
                    <a:lumMod val="75000"/>
                    <a:lumOff val="25000"/>
                  </a:schemeClr>
                </a:solidFill>
              </a:rPr>
              <a:t>■リース物件画面</a:t>
            </a:r>
            <a:endParaRPr lang="en-US" altLang="ja-JP" sz="1000" u="sng" dirty="0">
              <a:solidFill>
                <a:schemeClr val="tx1">
                  <a:lumMod val="75000"/>
                  <a:lumOff val="25000"/>
                </a:schemeClr>
              </a:solidFill>
            </a:endParaRPr>
          </a:p>
        </p:txBody>
      </p:sp>
      <p:sp>
        <p:nvSpPr>
          <p:cNvPr id="14" name="正方形/長方形 13">
            <a:extLst>
              <a:ext uri="{FF2B5EF4-FFF2-40B4-BE49-F238E27FC236}">
                <a16:creationId xmlns:a16="http://schemas.microsoft.com/office/drawing/2014/main" id="{9C622017-7DCD-CD4D-BF65-E733C01AA461}"/>
              </a:ext>
            </a:extLst>
          </p:cNvPr>
          <p:cNvSpPr/>
          <p:nvPr/>
        </p:nvSpPr>
        <p:spPr>
          <a:xfrm>
            <a:off x="450300" y="1447581"/>
            <a:ext cx="1116124" cy="122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契約における対価</a:t>
            </a:r>
          </a:p>
        </p:txBody>
      </p:sp>
      <p:sp>
        <p:nvSpPr>
          <p:cNvPr id="15" name="正方形/長方形 14">
            <a:extLst>
              <a:ext uri="{FF2B5EF4-FFF2-40B4-BE49-F238E27FC236}">
                <a16:creationId xmlns:a16="http://schemas.microsoft.com/office/drawing/2014/main" id="{1D7DAE39-DEAB-6F50-8175-8833CBE5767F}"/>
              </a:ext>
            </a:extLst>
          </p:cNvPr>
          <p:cNvSpPr/>
          <p:nvPr/>
        </p:nvSpPr>
        <p:spPr>
          <a:xfrm>
            <a:off x="2359505" y="1443287"/>
            <a:ext cx="1115131" cy="61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リース部分</a:t>
            </a:r>
            <a:endParaRPr kumimoji="1" lang="ja-JP" altLang="en-US" sz="1200" dirty="0">
              <a:solidFill>
                <a:schemeClr val="bg1"/>
              </a:solidFill>
            </a:endParaRPr>
          </a:p>
        </p:txBody>
      </p:sp>
      <p:sp>
        <p:nvSpPr>
          <p:cNvPr id="16" name="正方形/長方形 15">
            <a:extLst>
              <a:ext uri="{FF2B5EF4-FFF2-40B4-BE49-F238E27FC236}">
                <a16:creationId xmlns:a16="http://schemas.microsoft.com/office/drawing/2014/main" id="{6EB17467-A9A5-FB34-0EFC-30661BC6C4EC}"/>
              </a:ext>
            </a:extLst>
          </p:cNvPr>
          <p:cNvSpPr/>
          <p:nvPr/>
        </p:nvSpPr>
        <p:spPr>
          <a:xfrm>
            <a:off x="2358512" y="2054231"/>
            <a:ext cx="1116124" cy="612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非リース部分</a:t>
            </a:r>
            <a:endParaRPr kumimoji="1" lang="ja-JP" altLang="en-US" sz="1200" dirty="0">
              <a:solidFill>
                <a:schemeClr val="bg1"/>
              </a:solidFill>
            </a:endParaRPr>
          </a:p>
        </p:txBody>
      </p:sp>
      <p:sp>
        <p:nvSpPr>
          <p:cNvPr id="17" name="正方形/長方形 16">
            <a:extLst>
              <a:ext uri="{FF2B5EF4-FFF2-40B4-BE49-F238E27FC236}">
                <a16:creationId xmlns:a16="http://schemas.microsoft.com/office/drawing/2014/main" id="{E5627194-C768-8231-57E9-6D36EDAC18A1}"/>
              </a:ext>
            </a:extLst>
          </p:cNvPr>
          <p:cNvSpPr/>
          <p:nvPr/>
        </p:nvSpPr>
        <p:spPr>
          <a:xfrm>
            <a:off x="2358512" y="2715418"/>
            <a:ext cx="1116000"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その他</a:t>
            </a:r>
          </a:p>
        </p:txBody>
      </p:sp>
      <p:sp>
        <p:nvSpPr>
          <p:cNvPr id="3" name="正方形/長方形 2">
            <a:extLst>
              <a:ext uri="{FF2B5EF4-FFF2-40B4-BE49-F238E27FC236}">
                <a16:creationId xmlns:a16="http://schemas.microsoft.com/office/drawing/2014/main" id="{345BA589-62CD-F0BF-1EB4-7C7B31D92D50}"/>
              </a:ext>
            </a:extLst>
          </p:cNvPr>
          <p:cNvSpPr/>
          <p:nvPr/>
        </p:nvSpPr>
        <p:spPr>
          <a:xfrm>
            <a:off x="395536" y="1354243"/>
            <a:ext cx="4699280" cy="2758718"/>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cxnSp>
        <p:nvCxnSpPr>
          <p:cNvPr id="7" name="直線矢印コネクタ 6">
            <a:extLst>
              <a:ext uri="{FF2B5EF4-FFF2-40B4-BE49-F238E27FC236}">
                <a16:creationId xmlns:a16="http://schemas.microsoft.com/office/drawing/2014/main" id="{D5DA3B85-0DF4-CC86-C34A-5A9525C8F2E4}"/>
              </a:ext>
            </a:extLst>
          </p:cNvPr>
          <p:cNvCxnSpPr>
            <a:cxnSpLocks/>
            <a:stCxn id="14" idx="3"/>
            <a:endCxn id="15" idx="1"/>
          </p:cNvCxnSpPr>
          <p:nvPr/>
        </p:nvCxnSpPr>
        <p:spPr>
          <a:xfrm flipV="1">
            <a:off x="1566424" y="1749287"/>
            <a:ext cx="793081" cy="3102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F4421CAA-C1C2-CA49-CEC9-F4286F5EE2ED}"/>
              </a:ext>
            </a:extLst>
          </p:cNvPr>
          <p:cNvCxnSpPr>
            <a:cxnSpLocks/>
            <a:stCxn id="14" idx="3"/>
            <a:endCxn id="16" idx="1"/>
          </p:cNvCxnSpPr>
          <p:nvPr/>
        </p:nvCxnSpPr>
        <p:spPr>
          <a:xfrm>
            <a:off x="1566424" y="2059581"/>
            <a:ext cx="792088" cy="300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テキスト ボックス 18">
            <a:extLst>
              <a:ext uri="{FF2B5EF4-FFF2-40B4-BE49-F238E27FC236}">
                <a16:creationId xmlns:a16="http://schemas.microsoft.com/office/drawing/2014/main" id="{DFC74473-BFFF-C008-ECAF-7A591F0F0780}"/>
              </a:ext>
            </a:extLst>
          </p:cNvPr>
          <p:cNvSpPr txBox="1"/>
          <p:nvPr/>
        </p:nvSpPr>
        <p:spPr>
          <a:xfrm>
            <a:off x="1440410" y="2382390"/>
            <a:ext cx="1044116" cy="430887"/>
          </a:xfrm>
          <a:prstGeom prst="rect">
            <a:avLst/>
          </a:prstGeom>
          <a:noFill/>
        </p:spPr>
        <p:txBody>
          <a:bodyPr wrap="square" rtlCol="0">
            <a:spAutoFit/>
          </a:bodyPr>
          <a:lstStyle/>
          <a:p>
            <a:pPr algn="ctr"/>
            <a:r>
              <a:rPr kumimoji="1" lang="ja-JP" altLang="en-US" sz="1050" dirty="0"/>
              <a:t>独立価格の</a:t>
            </a:r>
            <a:endParaRPr kumimoji="1" lang="en-US" altLang="ja-JP" sz="1050" dirty="0"/>
          </a:p>
          <a:p>
            <a:pPr algn="ctr"/>
            <a:r>
              <a:rPr kumimoji="1" lang="ja-JP" altLang="en-US" sz="1050" dirty="0"/>
              <a:t>比率で配分</a:t>
            </a:r>
          </a:p>
        </p:txBody>
      </p:sp>
      <p:cxnSp>
        <p:nvCxnSpPr>
          <p:cNvPr id="20" name="直線矢印コネクタ 19">
            <a:extLst>
              <a:ext uri="{FF2B5EF4-FFF2-40B4-BE49-F238E27FC236}">
                <a16:creationId xmlns:a16="http://schemas.microsoft.com/office/drawing/2014/main" id="{96352C42-ABBC-B10E-5011-AEC2BE8ECC03}"/>
              </a:ext>
            </a:extLst>
          </p:cNvPr>
          <p:cNvCxnSpPr>
            <a:cxnSpLocks/>
            <a:stCxn id="17" idx="3"/>
            <a:endCxn id="22" idx="3"/>
          </p:cNvCxnSpPr>
          <p:nvPr/>
        </p:nvCxnSpPr>
        <p:spPr>
          <a:xfrm flipV="1">
            <a:off x="3474512" y="2358921"/>
            <a:ext cx="593779" cy="662497"/>
          </a:xfrm>
          <a:prstGeom prst="bentConnector3">
            <a:avLst>
              <a:gd name="adj1" fmla="val 138499"/>
            </a:avLst>
          </a:prstGeom>
          <a:ln>
            <a:tailEnd type="triangle"/>
          </a:ln>
        </p:spPr>
        <p:style>
          <a:lnRef idx="1">
            <a:schemeClr val="dk1"/>
          </a:lnRef>
          <a:fillRef idx="0">
            <a:schemeClr val="dk1"/>
          </a:fillRef>
          <a:effectRef idx="0">
            <a:schemeClr val="dk1"/>
          </a:effectRef>
          <a:fontRef idx="minor">
            <a:schemeClr val="tx1"/>
          </a:fontRef>
        </p:style>
      </p:cxnSp>
      <p:sp>
        <p:nvSpPr>
          <p:cNvPr id="21" name="正方形/長方形 20">
            <a:extLst>
              <a:ext uri="{FF2B5EF4-FFF2-40B4-BE49-F238E27FC236}">
                <a16:creationId xmlns:a16="http://schemas.microsoft.com/office/drawing/2014/main" id="{2CFBDE62-0777-252F-0B07-4EDCDC01C04A}"/>
              </a:ext>
            </a:extLst>
          </p:cNvPr>
          <p:cNvSpPr/>
          <p:nvPr/>
        </p:nvSpPr>
        <p:spPr>
          <a:xfrm>
            <a:off x="3492291" y="1439373"/>
            <a:ext cx="576000" cy="612000"/>
          </a:xfrm>
          <a:prstGeom prst="rect">
            <a:avLst/>
          </a:prstGeom>
          <a:solidFill>
            <a:schemeClr val="accent2">
              <a:lumMod val="60000"/>
              <a:lumOff val="40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rPr>
              <a:t>その他</a:t>
            </a:r>
          </a:p>
        </p:txBody>
      </p:sp>
      <p:sp>
        <p:nvSpPr>
          <p:cNvPr id="22" name="正方形/長方形 21">
            <a:extLst>
              <a:ext uri="{FF2B5EF4-FFF2-40B4-BE49-F238E27FC236}">
                <a16:creationId xmlns:a16="http://schemas.microsoft.com/office/drawing/2014/main" id="{619659A3-3999-AA60-EFEA-365B965A954E}"/>
              </a:ext>
            </a:extLst>
          </p:cNvPr>
          <p:cNvSpPr/>
          <p:nvPr/>
        </p:nvSpPr>
        <p:spPr>
          <a:xfrm>
            <a:off x="3492291" y="2052921"/>
            <a:ext cx="576000" cy="612000"/>
          </a:xfrm>
          <a:prstGeom prst="rect">
            <a:avLst/>
          </a:prstGeom>
          <a:solidFill>
            <a:schemeClr val="accent2">
              <a:lumMod val="60000"/>
              <a:lumOff val="40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rPr>
              <a:t>その他</a:t>
            </a:r>
          </a:p>
        </p:txBody>
      </p:sp>
      <p:cxnSp>
        <p:nvCxnSpPr>
          <p:cNvPr id="25" name="直線矢印コネクタ 19">
            <a:extLst>
              <a:ext uri="{FF2B5EF4-FFF2-40B4-BE49-F238E27FC236}">
                <a16:creationId xmlns:a16="http://schemas.microsoft.com/office/drawing/2014/main" id="{5B1D62CE-F3DF-F7C4-4F7F-65D5C1560DC7}"/>
              </a:ext>
            </a:extLst>
          </p:cNvPr>
          <p:cNvCxnSpPr>
            <a:cxnSpLocks/>
            <a:stCxn id="17" idx="3"/>
            <a:endCxn id="21" idx="3"/>
          </p:cNvCxnSpPr>
          <p:nvPr/>
        </p:nvCxnSpPr>
        <p:spPr>
          <a:xfrm flipV="1">
            <a:off x="3474512" y="1745373"/>
            <a:ext cx="593779" cy="1276045"/>
          </a:xfrm>
          <a:prstGeom prst="bentConnector3">
            <a:avLst>
              <a:gd name="adj1" fmla="val 138499"/>
            </a:avLst>
          </a:prstGeom>
          <a:ln>
            <a:tailEnd type="triangle"/>
          </a:ln>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38CCF331-CA74-6B6D-9815-D852C7D2DBAC}"/>
              </a:ext>
            </a:extLst>
          </p:cNvPr>
          <p:cNvSpPr txBox="1"/>
          <p:nvPr/>
        </p:nvSpPr>
        <p:spPr>
          <a:xfrm>
            <a:off x="4139182" y="2161546"/>
            <a:ext cx="1044116" cy="430887"/>
          </a:xfrm>
          <a:prstGeom prst="rect">
            <a:avLst/>
          </a:prstGeom>
          <a:noFill/>
        </p:spPr>
        <p:txBody>
          <a:bodyPr wrap="square" rtlCol="0">
            <a:spAutoFit/>
          </a:bodyPr>
          <a:lstStyle/>
          <a:p>
            <a:pPr algn="ctr"/>
            <a:r>
              <a:rPr kumimoji="1" lang="ja-JP" altLang="en-US" sz="1050" dirty="0"/>
              <a:t>独立価格の</a:t>
            </a:r>
            <a:endParaRPr kumimoji="1" lang="en-US" altLang="ja-JP" sz="1050" dirty="0"/>
          </a:p>
          <a:p>
            <a:pPr algn="ctr"/>
            <a:r>
              <a:rPr kumimoji="1" lang="ja-JP" altLang="en-US" sz="1050" dirty="0"/>
              <a:t>比率で配分</a:t>
            </a:r>
          </a:p>
        </p:txBody>
      </p:sp>
      <p:sp>
        <p:nvSpPr>
          <p:cNvPr id="29" name="テキスト ボックス 28">
            <a:extLst>
              <a:ext uri="{FF2B5EF4-FFF2-40B4-BE49-F238E27FC236}">
                <a16:creationId xmlns:a16="http://schemas.microsoft.com/office/drawing/2014/main" id="{83638DD8-AB84-CE67-A6A1-BDC6162B740F}"/>
              </a:ext>
            </a:extLst>
          </p:cNvPr>
          <p:cNvSpPr txBox="1"/>
          <p:nvPr/>
        </p:nvSpPr>
        <p:spPr>
          <a:xfrm>
            <a:off x="450300" y="3419593"/>
            <a:ext cx="4572508" cy="369332"/>
          </a:xfrm>
          <a:prstGeom prst="rect">
            <a:avLst/>
          </a:prstGeom>
          <a:noFill/>
        </p:spPr>
        <p:txBody>
          <a:bodyPr wrap="square" rtlCol="0">
            <a:spAutoFit/>
          </a:bodyPr>
          <a:lstStyle/>
          <a:p>
            <a:r>
              <a:rPr lang="en-US" altLang="ja-JP" sz="900" dirty="0">
                <a:latin typeface="+mn-ea"/>
              </a:rPr>
              <a:t>※</a:t>
            </a:r>
            <a:r>
              <a:rPr lang="ja-JP" altLang="en-US" sz="900" dirty="0">
                <a:latin typeface="+mn-ea"/>
              </a:rPr>
              <a:t>観察可能な独立価格がなければ見積を使用する。その場合、観察可能な情報を</a:t>
            </a:r>
            <a:endParaRPr lang="en-US" altLang="ja-JP" sz="900" dirty="0">
              <a:latin typeface="+mn-ea"/>
            </a:endParaRPr>
          </a:p>
          <a:p>
            <a:r>
              <a:rPr lang="ja-JP" altLang="en-US" sz="900" dirty="0">
                <a:latin typeface="+mn-ea"/>
              </a:rPr>
              <a:t>　最大限利用し、合理的な方法で見積る</a:t>
            </a:r>
            <a:endParaRPr kumimoji="1" lang="en-US" altLang="ja-JP" sz="900" dirty="0">
              <a:latin typeface="+mn-ea"/>
            </a:endParaRPr>
          </a:p>
        </p:txBody>
      </p:sp>
      <p:sp>
        <p:nvSpPr>
          <p:cNvPr id="30" name="正方形/長方形 29">
            <a:extLst>
              <a:ext uri="{FF2B5EF4-FFF2-40B4-BE49-F238E27FC236}">
                <a16:creationId xmlns:a16="http://schemas.microsoft.com/office/drawing/2014/main" id="{FBA963AA-E328-1DC2-D772-D44495866EBB}"/>
              </a:ext>
            </a:extLst>
          </p:cNvPr>
          <p:cNvSpPr/>
          <p:nvPr/>
        </p:nvSpPr>
        <p:spPr>
          <a:xfrm>
            <a:off x="450300" y="4193294"/>
            <a:ext cx="720000" cy="1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bg1"/>
                </a:solidFill>
              </a:rPr>
              <a:t>リース部分</a:t>
            </a:r>
            <a:endParaRPr kumimoji="1" lang="ja-JP" altLang="en-US" sz="700" b="1" dirty="0">
              <a:solidFill>
                <a:schemeClr val="bg1"/>
              </a:solidFill>
            </a:endParaRPr>
          </a:p>
        </p:txBody>
      </p:sp>
      <p:sp>
        <p:nvSpPr>
          <p:cNvPr id="31" name="正方形/長方形 30">
            <a:extLst>
              <a:ext uri="{FF2B5EF4-FFF2-40B4-BE49-F238E27FC236}">
                <a16:creationId xmlns:a16="http://schemas.microsoft.com/office/drawing/2014/main" id="{7790CD14-5AAC-B55B-D567-3CE73F6B906D}"/>
              </a:ext>
            </a:extLst>
          </p:cNvPr>
          <p:cNvSpPr/>
          <p:nvPr/>
        </p:nvSpPr>
        <p:spPr>
          <a:xfrm>
            <a:off x="450300" y="4407127"/>
            <a:ext cx="720000" cy="180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00" b="1" dirty="0">
                <a:solidFill>
                  <a:schemeClr val="bg1"/>
                </a:solidFill>
              </a:rPr>
              <a:t>非リース部分</a:t>
            </a:r>
            <a:endParaRPr kumimoji="1" lang="ja-JP" altLang="en-US" sz="700" b="1" dirty="0">
              <a:solidFill>
                <a:schemeClr val="bg1"/>
              </a:solidFill>
            </a:endParaRPr>
          </a:p>
        </p:txBody>
      </p:sp>
      <p:sp>
        <p:nvSpPr>
          <p:cNvPr id="32" name="正方形/長方形 31">
            <a:extLst>
              <a:ext uri="{FF2B5EF4-FFF2-40B4-BE49-F238E27FC236}">
                <a16:creationId xmlns:a16="http://schemas.microsoft.com/office/drawing/2014/main" id="{682D917D-3974-4828-90C0-B38140451D80}"/>
              </a:ext>
            </a:extLst>
          </p:cNvPr>
          <p:cNvSpPr/>
          <p:nvPr/>
        </p:nvSpPr>
        <p:spPr>
          <a:xfrm>
            <a:off x="450300" y="4620960"/>
            <a:ext cx="720000" cy="18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bg1"/>
                </a:solidFill>
              </a:rPr>
              <a:t>その他</a:t>
            </a:r>
          </a:p>
        </p:txBody>
      </p:sp>
      <p:sp>
        <p:nvSpPr>
          <p:cNvPr id="33" name="テキスト ボックス 32">
            <a:extLst>
              <a:ext uri="{FF2B5EF4-FFF2-40B4-BE49-F238E27FC236}">
                <a16:creationId xmlns:a16="http://schemas.microsoft.com/office/drawing/2014/main" id="{16DE70C0-FDDE-C70A-7C24-B6DB1390C357}"/>
              </a:ext>
            </a:extLst>
          </p:cNvPr>
          <p:cNvSpPr txBox="1"/>
          <p:nvPr/>
        </p:nvSpPr>
        <p:spPr>
          <a:xfrm>
            <a:off x="1052127" y="4182265"/>
            <a:ext cx="2881317" cy="215444"/>
          </a:xfrm>
          <a:prstGeom prst="rect">
            <a:avLst/>
          </a:prstGeom>
          <a:noFill/>
        </p:spPr>
        <p:txBody>
          <a:bodyPr wrap="square" rtlCol="0">
            <a:spAutoFit/>
          </a:bodyPr>
          <a:lstStyle/>
          <a:p>
            <a:r>
              <a:rPr lang="ja-JP" altLang="en-US" sz="800" dirty="0"/>
              <a:t>：リースを構成する部分</a:t>
            </a:r>
            <a:endParaRPr kumimoji="1" lang="ja-JP" altLang="en-US" sz="800" dirty="0"/>
          </a:p>
        </p:txBody>
      </p:sp>
      <p:sp>
        <p:nvSpPr>
          <p:cNvPr id="34" name="テキスト ボックス 33">
            <a:extLst>
              <a:ext uri="{FF2B5EF4-FFF2-40B4-BE49-F238E27FC236}">
                <a16:creationId xmlns:a16="http://schemas.microsoft.com/office/drawing/2014/main" id="{B5A2FC48-4B15-A417-CF32-C49386456DC0}"/>
              </a:ext>
            </a:extLst>
          </p:cNvPr>
          <p:cNvSpPr txBox="1"/>
          <p:nvPr/>
        </p:nvSpPr>
        <p:spPr>
          <a:xfrm>
            <a:off x="1052127" y="4396054"/>
            <a:ext cx="2881317" cy="215444"/>
          </a:xfrm>
          <a:prstGeom prst="rect">
            <a:avLst/>
          </a:prstGeom>
          <a:noFill/>
        </p:spPr>
        <p:txBody>
          <a:bodyPr wrap="square" rtlCol="0">
            <a:spAutoFit/>
          </a:bodyPr>
          <a:lstStyle/>
          <a:p>
            <a:r>
              <a:rPr lang="ja-JP" altLang="en-US" sz="800" dirty="0"/>
              <a:t>：リースを構成しない部分</a:t>
            </a:r>
            <a:endParaRPr kumimoji="1" lang="ja-JP" altLang="en-US" sz="800" dirty="0"/>
          </a:p>
        </p:txBody>
      </p:sp>
      <p:sp>
        <p:nvSpPr>
          <p:cNvPr id="35" name="テキスト ボックス 34">
            <a:extLst>
              <a:ext uri="{FF2B5EF4-FFF2-40B4-BE49-F238E27FC236}">
                <a16:creationId xmlns:a16="http://schemas.microsoft.com/office/drawing/2014/main" id="{20BA6268-A3A2-E30F-2333-22B4361DD8B8}"/>
              </a:ext>
            </a:extLst>
          </p:cNvPr>
          <p:cNvSpPr txBox="1"/>
          <p:nvPr/>
        </p:nvSpPr>
        <p:spPr>
          <a:xfrm>
            <a:off x="1052127" y="4608305"/>
            <a:ext cx="4042689" cy="215444"/>
          </a:xfrm>
          <a:prstGeom prst="rect">
            <a:avLst/>
          </a:prstGeom>
          <a:noFill/>
        </p:spPr>
        <p:txBody>
          <a:bodyPr wrap="square" rtlCol="0">
            <a:spAutoFit/>
          </a:bodyPr>
          <a:lstStyle/>
          <a:p>
            <a:r>
              <a:rPr lang="ja-JP" altLang="en-US" sz="800" dirty="0"/>
              <a:t>：借手に財またはサービスを移転しない活動およびコスト、維持管理費用相当額</a:t>
            </a:r>
            <a:endParaRPr kumimoji="1" lang="ja-JP" altLang="en-US" sz="800" dirty="0"/>
          </a:p>
        </p:txBody>
      </p:sp>
      <p:pic>
        <p:nvPicPr>
          <p:cNvPr id="38" name="図 37">
            <a:extLst>
              <a:ext uri="{FF2B5EF4-FFF2-40B4-BE49-F238E27FC236}">
                <a16:creationId xmlns:a16="http://schemas.microsoft.com/office/drawing/2014/main" id="{00E848C6-7152-C9AC-9F84-B66884ACAB4D}"/>
              </a:ext>
            </a:extLst>
          </p:cNvPr>
          <p:cNvPicPr>
            <a:picLocks noChangeAspect="1"/>
          </p:cNvPicPr>
          <p:nvPr/>
        </p:nvPicPr>
        <p:blipFill>
          <a:blip r:embed="rId3"/>
          <a:stretch>
            <a:fillRect/>
          </a:stretch>
        </p:blipFill>
        <p:spPr>
          <a:xfrm>
            <a:off x="5240293" y="1278382"/>
            <a:ext cx="3508171" cy="2023286"/>
          </a:xfrm>
          <a:prstGeom prst="rect">
            <a:avLst/>
          </a:prstGeom>
          <a:ln>
            <a:solidFill>
              <a:schemeClr val="bg1">
                <a:lumMod val="50000"/>
              </a:schemeClr>
            </a:solidFill>
          </a:ln>
        </p:spPr>
      </p:pic>
      <p:sp>
        <p:nvSpPr>
          <p:cNvPr id="39" name="正方形/長方形 38">
            <a:extLst>
              <a:ext uri="{FF2B5EF4-FFF2-40B4-BE49-F238E27FC236}">
                <a16:creationId xmlns:a16="http://schemas.microsoft.com/office/drawing/2014/main" id="{87D2D20D-DEE9-4233-351F-1A5ECF8A802E}"/>
              </a:ext>
            </a:extLst>
          </p:cNvPr>
          <p:cNvSpPr/>
          <p:nvPr/>
        </p:nvSpPr>
        <p:spPr>
          <a:xfrm>
            <a:off x="6065562" y="2216818"/>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40" name="テキスト ボックス 39">
            <a:extLst>
              <a:ext uri="{FF2B5EF4-FFF2-40B4-BE49-F238E27FC236}">
                <a16:creationId xmlns:a16="http://schemas.microsoft.com/office/drawing/2014/main" id="{950A30C0-D63E-93F2-F9E4-B90B67858364}"/>
              </a:ext>
            </a:extLst>
          </p:cNvPr>
          <p:cNvSpPr txBox="1"/>
          <p:nvPr/>
        </p:nvSpPr>
        <p:spPr>
          <a:xfrm>
            <a:off x="450300" y="3743629"/>
            <a:ext cx="4572508" cy="369332"/>
          </a:xfrm>
          <a:prstGeom prst="rect">
            <a:avLst/>
          </a:prstGeom>
          <a:noFill/>
        </p:spPr>
        <p:txBody>
          <a:bodyPr wrap="square" rtlCol="0">
            <a:spAutoFit/>
          </a:bodyPr>
          <a:lstStyle/>
          <a:p>
            <a:r>
              <a:rPr lang="en-US" altLang="ja-JP" sz="900" dirty="0">
                <a:latin typeface="+mn-ea"/>
              </a:rPr>
              <a:t>※</a:t>
            </a:r>
            <a:r>
              <a:rPr lang="ja-JP" altLang="en-US" sz="900" dirty="0">
                <a:latin typeface="+mn-ea"/>
              </a:rPr>
              <a:t>例外として両者を区別せず、</a:t>
            </a:r>
            <a:r>
              <a:rPr lang="ja-JP" altLang="en-US" sz="900" dirty="0">
                <a:solidFill>
                  <a:schemeClr val="accent3">
                    <a:lumMod val="75000"/>
                  </a:schemeClr>
                </a:solidFill>
                <a:latin typeface="+mn-ea"/>
              </a:rPr>
              <a:t>リース部分</a:t>
            </a:r>
            <a:r>
              <a:rPr lang="ja-JP" altLang="en-US" sz="900" dirty="0">
                <a:latin typeface="+mn-ea"/>
              </a:rPr>
              <a:t>として会計処理を行うことを選択すること</a:t>
            </a:r>
            <a:endParaRPr lang="en-US" altLang="ja-JP" sz="900" dirty="0">
              <a:latin typeface="+mn-ea"/>
            </a:endParaRPr>
          </a:p>
          <a:p>
            <a:r>
              <a:rPr lang="ja-JP" altLang="en-US" sz="900" dirty="0">
                <a:latin typeface="+mn-ea"/>
              </a:rPr>
              <a:t>　ができる（</a:t>
            </a:r>
            <a:r>
              <a:rPr lang="ja-JP" altLang="en-US" sz="900" dirty="0">
                <a:solidFill>
                  <a:schemeClr val="accent3">
                    <a:lumMod val="75000"/>
                  </a:schemeClr>
                </a:solidFill>
                <a:latin typeface="+mn-ea"/>
              </a:rPr>
              <a:t>実務上の簡便法</a:t>
            </a:r>
            <a:r>
              <a:rPr lang="ja-JP" altLang="en-US" sz="900" dirty="0">
                <a:latin typeface="+mn-ea"/>
              </a:rPr>
              <a:t>）</a:t>
            </a:r>
            <a:endParaRPr lang="en-US" altLang="ja-JP" sz="900" dirty="0">
              <a:latin typeface="+mn-ea"/>
            </a:endParaRPr>
          </a:p>
        </p:txBody>
      </p:sp>
      <p:sp>
        <p:nvSpPr>
          <p:cNvPr id="6" name="矢印: 五方向 5">
            <a:extLst>
              <a:ext uri="{FF2B5EF4-FFF2-40B4-BE49-F238E27FC236}">
                <a16:creationId xmlns:a16="http://schemas.microsoft.com/office/drawing/2014/main" id="{7FD9CFB4-D0AA-851C-2CD1-21F7F239C139}"/>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17668179-7265-FE6D-7968-ADF5B3CBCB14}"/>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1209CE93-7077-367D-E2C3-47D65B0B8946}"/>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338DEBF3-28D2-CFFD-7E1D-F8E8C0CE5A8F}"/>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8" name="矢印: 五方向 17">
            <a:extLst>
              <a:ext uri="{FF2B5EF4-FFF2-40B4-BE49-F238E27FC236}">
                <a16:creationId xmlns:a16="http://schemas.microsoft.com/office/drawing/2014/main" id="{FA282447-3F9B-4577-8F44-44ED5BDB625C}"/>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3" name="矢印: 五方向 22">
            <a:extLst>
              <a:ext uri="{FF2B5EF4-FFF2-40B4-BE49-F238E27FC236}">
                <a16:creationId xmlns:a16="http://schemas.microsoft.com/office/drawing/2014/main" id="{5F68FD8A-F332-4CCE-54DA-28D7BE8CB838}"/>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4" name="矢印: 五方向 23">
            <a:extLst>
              <a:ext uri="{FF2B5EF4-FFF2-40B4-BE49-F238E27FC236}">
                <a16:creationId xmlns:a16="http://schemas.microsoft.com/office/drawing/2014/main" id="{7EEBCCE2-0A84-B2F5-556F-2ED398F2089F}"/>
              </a:ext>
            </a:extLst>
          </p:cNvPr>
          <p:cNvSpPr/>
          <p:nvPr/>
        </p:nvSpPr>
        <p:spPr>
          <a:xfrm>
            <a:off x="4247948" y="886408"/>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6" name="矢印: 五方向 25">
            <a:extLst>
              <a:ext uri="{FF2B5EF4-FFF2-40B4-BE49-F238E27FC236}">
                <a16:creationId xmlns:a16="http://schemas.microsoft.com/office/drawing/2014/main" id="{EC4BF105-3BEA-2D3A-AA13-32CD13B927F0}"/>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7" name="正方形/長方形 26">
            <a:extLst>
              <a:ext uri="{FF2B5EF4-FFF2-40B4-BE49-F238E27FC236}">
                <a16:creationId xmlns:a16="http://schemas.microsoft.com/office/drawing/2014/main" id="{FEB57E21-D5C8-41F6-84F6-327DFF540F93}"/>
              </a:ext>
            </a:extLst>
          </p:cNvPr>
          <p:cNvSpPr/>
          <p:nvPr/>
        </p:nvSpPr>
        <p:spPr>
          <a:xfrm flipV="1">
            <a:off x="5240293" y="1278382"/>
            <a:ext cx="663856" cy="5814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356464693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179</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３．２</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．リース／サービスの区分</a:t>
            </a:r>
            <a:endParaRPr kumimoji="1" lang="ja-JP" altLang="en-US" sz="18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9" name="テキスト プレースホルダー 2">
            <a:extLst>
              <a:ext uri="{FF2B5EF4-FFF2-40B4-BE49-F238E27FC236}">
                <a16:creationId xmlns:a16="http://schemas.microsoft.com/office/drawing/2014/main" id="{8E9FA2B1-D234-37BB-75A5-4032EE11653E}"/>
              </a:ext>
            </a:extLst>
          </p:cNvPr>
          <p:cNvSpPr txBox="1">
            <a:spLocks/>
          </p:cNvSpPr>
          <p:nvPr/>
        </p:nvSpPr>
        <p:spPr>
          <a:xfrm>
            <a:off x="323528" y="1046527"/>
            <a:ext cx="3925949" cy="94263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＜適用指針（設例７）前提条件＞</a:t>
            </a:r>
            <a:endParaRPr lang="en-US" altLang="ja-JP" sz="1400" b="1" dirty="0">
              <a:solidFill>
                <a:schemeClr val="tx1">
                  <a:lumMod val="75000"/>
                  <a:lumOff val="25000"/>
                </a:schemeClr>
              </a:solidFill>
            </a:endParaRPr>
          </a:p>
          <a:p>
            <a:pPr>
              <a:lnSpc>
                <a:spcPct val="100000"/>
              </a:lnSpc>
              <a:buClr>
                <a:srgbClr val="F9BE00"/>
              </a:buClr>
            </a:pPr>
            <a:r>
              <a:rPr lang="ja-JP" altLang="en-US" sz="1000" b="1" dirty="0">
                <a:solidFill>
                  <a:schemeClr val="tx1">
                    <a:lumMod val="75000"/>
                    <a:lumOff val="25000"/>
                  </a:schemeClr>
                </a:solidFill>
              </a:rPr>
              <a:t>　・リースを構成する部分：</a:t>
            </a:r>
            <a:r>
              <a:rPr lang="en-US" altLang="ja-JP" sz="1000" b="1" dirty="0">
                <a:solidFill>
                  <a:schemeClr val="tx1">
                    <a:lumMod val="75000"/>
                    <a:lumOff val="25000"/>
                  </a:schemeClr>
                </a:solidFill>
              </a:rPr>
              <a:t>64,800</a:t>
            </a:r>
            <a:r>
              <a:rPr lang="ja-JP" altLang="en-US" sz="1000" b="1" dirty="0">
                <a:solidFill>
                  <a:schemeClr val="tx1">
                    <a:lumMod val="75000"/>
                    <a:lumOff val="25000"/>
                  </a:schemeClr>
                </a:solidFill>
              </a:rPr>
              <a:t>千円　　</a:t>
            </a:r>
            <a:endParaRPr lang="en-US" altLang="ja-JP" sz="1000" b="1" dirty="0">
              <a:solidFill>
                <a:schemeClr val="tx1">
                  <a:lumMod val="75000"/>
                  <a:lumOff val="25000"/>
                </a:schemeClr>
              </a:solidFill>
            </a:endParaRPr>
          </a:p>
          <a:p>
            <a:pPr>
              <a:lnSpc>
                <a:spcPct val="100000"/>
              </a:lnSpc>
              <a:buClr>
                <a:srgbClr val="F9BE00"/>
              </a:buClr>
            </a:pPr>
            <a:r>
              <a:rPr lang="ja-JP" altLang="en-US" sz="1000" b="1" dirty="0">
                <a:solidFill>
                  <a:schemeClr val="tx1">
                    <a:lumMod val="75000"/>
                    <a:lumOff val="25000"/>
                  </a:schemeClr>
                </a:solidFill>
              </a:rPr>
              <a:t>　・リースを構成しない部分：</a:t>
            </a:r>
            <a:r>
              <a:rPr lang="en-US" altLang="ja-JP" sz="1000" b="1" dirty="0">
                <a:solidFill>
                  <a:schemeClr val="tx1">
                    <a:lumMod val="75000"/>
                    <a:lumOff val="25000"/>
                  </a:schemeClr>
                </a:solidFill>
              </a:rPr>
              <a:t>16,200</a:t>
            </a:r>
            <a:r>
              <a:rPr lang="ja-JP" altLang="en-US" sz="1000" b="1" dirty="0">
                <a:solidFill>
                  <a:schemeClr val="tx1">
                    <a:lumMod val="75000"/>
                    <a:lumOff val="25000"/>
                  </a:schemeClr>
                </a:solidFill>
              </a:rPr>
              <a:t>千円</a:t>
            </a:r>
            <a:endParaRPr lang="en-US" altLang="ja-JP" sz="1000" b="1" dirty="0">
              <a:solidFill>
                <a:schemeClr val="tx1">
                  <a:lumMod val="75000"/>
                  <a:lumOff val="25000"/>
                </a:schemeClr>
              </a:solidFill>
            </a:endParaRPr>
          </a:p>
          <a:p>
            <a:pPr>
              <a:lnSpc>
                <a:spcPct val="100000"/>
              </a:lnSpc>
              <a:buClr>
                <a:srgbClr val="F9BE00"/>
              </a:buClr>
            </a:pPr>
            <a:r>
              <a:rPr lang="ja-JP" altLang="en-US" sz="1000" b="1" dirty="0">
                <a:solidFill>
                  <a:schemeClr val="tx1">
                    <a:lumMod val="75000"/>
                    <a:lumOff val="25000"/>
                  </a:schemeClr>
                </a:solidFill>
              </a:rPr>
              <a:t>　・リース期間：５年　　</a:t>
            </a:r>
            <a:endParaRPr lang="en-US" altLang="ja-JP" sz="1000" b="1" dirty="0">
              <a:solidFill>
                <a:schemeClr val="tx1">
                  <a:lumMod val="75000"/>
                  <a:lumOff val="25000"/>
                </a:schemeClr>
              </a:solidFill>
            </a:endParaRPr>
          </a:p>
          <a:p>
            <a:pPr>
              <a:lnSpc>
                <a:spcPct val="100000"/>
              </a:lnSpc>
              <a:buClr>
                <a:srgbClr val="F9BE00"/>
              </a:buClr>
            </a:pPr>
            <a:r>
              <a:rPr lang="ja-JP" altLang="en-US" sz="1000" b="1" dirty="0">
                <a:solidFill>
                  <a:schemeClr val="tx1">
                    <a:lumMod val="75000"/>
                    <a:lumOff val="25000"/>
                  </a:schemeClr>
                </a:solidFill>
              </a:rPr>
              <a:t>　・契約対価：</a:t>
            </a:r>
            <a:r>
              <a:rPr lang="en-US" altLang="ja-JP" sz="1000" b="1" dirty="0">
                <a:solidFill>
                  <a:schemeClr val="tx1">
                    <a:lumMod val="75000"/>
                    <a:lumOff val="25000"/>
                  </a:schemeClr>
                </a:solidFill>
              </a:rPr>
              <a:t>81,000</a:t>
            </a:r>
            <a:r>
              <a:rPr lang="ja-JP" altLang="en-US" sz="1000" b="1" dirty="0">
                <a:solidFill>
                  <a:schemeClr val="tx1">
                    <a:lumMod val="75000"/>
                    <a:lumOff val="25000"/>
                  </a:schemeClr>
                </a:solidFill>
              </a:rPr>
              <a:t>千円　各半期末に</a:t>
            </a:r>
            <a:r>
              <a:rPr lang="en-US" altLang="ja-JP" sz="1000" b="1" dirty="0">
                <a:solidFill>
                  <a:schemeClr val="tx1">
                    <a:lumMod val="75000"/>
                    <a:lumOff val="25000"/>
                  </a:schemeClr>
                </a:solidFill>
              </a:rPr>
              <a:t>8,100</a:t>
            </a:r>
            <a:r>
              <a:rPr lang="ja-JP" altLang="en-US" sz="1000" b="1" dirty="0">
                <a:solidFill>
                  <a:schemeClr val="tx1">
                    <a:lumMod val="75000"/>
                    <a:lumOff val="25000"/>
                  </a:schemeClr>
                </a:solidFill>
              </a:rPr>
              <a:t>千円ずつ支払　　</a:t>
            </a:r>
          </a:p>
        </p:txBody>
      </p:sp>
      <p:graphicFrame>
        <p:nvGraphicFramePr>
          <p:cNvPr id="11" name="表 10">
            <a:extLst>
              <a:ext uri="{FF2B5EF4-FFF2-40B4-BE49-F238E27FC236}">
                <a16:creationId xmlns:a16="http://schemas.microsoft.com/office/drawing/2014/main" id="{AA81F544-BEFA-2D04-4782-3DDF1AF6AF57}"/>
              </a:ext>
            </a:extLst>
          </p:cNvPr>
          <p:cNvGraphicFramePr>
            <a:graphicFrameLocks noGrp="1"/>
          </p:cNvGraphicFramePr>
          <p:nvPr/>
        </p:nvGraphicFramePr>
        <p:xfrm>
          <a:off x="331557" y="1989159"/>
          <a:ext cx="4558908" cy="1721916"/>
        </p:xfrm>
        <a:graphic>
          <a:graphicData uri="http://schemas.openxmlformats.org/drawingml/2006/table">
            <a:tbl>
              <a:tblPr firstRow="1" bandRow="1">
                <a:tableStyleId>{21E4AEA4-8DFA-4A89-87EB-49C32662AFE0}</a:tableStyleId>
              </a:tblPr>
              <a:tblGrid>
                <a:gridCol w="841303">
                  <a:extLst>
                    <a:ext uri="{9D8B030D-6E8A-4147-A177-3AD203B41FA5}">
                      <a16:colId xmlns:a16="http://schemas.microsoft.com/office/drawing/2014/main" val="2364541098"/>
                    </a:ext>
                  </a:extLst>
                </a:gridCol>
                <a:gridCol w="3717605">
                  <a:extLst>
                    <a:ext uri="{9D8B030D-6E8A-4147-A177-3AD203B41FA5}">
                      <a16:colId xmlns:a16="http://schemas.microsoft.com/office/drawing/2014/main" val="2700584936"/>
                    </a:ext>
                  </a:extLst>
                </a:gridCol>
              </a:tblGrid>
              <a:tr h="220898">
                <a:tc>
                  <a:txBody>
                    <a:bodyPr/>
                    <a:lstStyle/>
                    <a:p>
                      <a:pPr algn="ctr"/>
                      <a:endParaRPr kumimoji="1" lang="en-US" altLang="ja-JP" sz="1100" b="1" dirty="0">
                        <a:solidFill>
                          <a:schemeClr val="bg1"/>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kumimoji="1" lang="ja-JP" altLang="en-US" sz="1100" b="1" dirty="0">
                          <a:solidFill>
                            <a:schemeClr val="bg1"/>
                          </a:solidFill>
                        </a:rPr>
                        <a:t>仕訳</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364969997"/>
                  </a:ext>
                </a:extLst>
              </a:tr>
              <a:tr h="7049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lumMod val="75000"/>
                              <a:lumOff val="25000"/>
                            </a:schemeClr>
                          </a:solidFill>
                          <a:latin typeface="+mn-ea"/>
                          <a:ea typeface="+mn-ea"/>
                        </a:rPr>
                        <a:t>契約時</a:t>
                      </a:r>
                      <a:endParaRPr kumimoji="1" lang="en-US" altLang="ja-JP" sz="1000" b="1" dirty="0">
                        <a:solidFill>
                          <a:schemeClr val="tx1">
                            <a:lumMod val="75000"/>
                            <a:lumOff val="25000"/>
                          </a:schemeClr>
                        </a:solidFill>
                        <a:latin typeface="+mn-ea"/>
                        <a:ea typeface="+mn-ea"/>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lumMod val="75000"/>
                              <a:lumOff val="25000"/>
                            </a:schemeClr>
                          </a:solidFill>
                        </a:rPr>
                        <a:t>使用権資産　</a:t>
                      </a:r>
                      <a:r>
                        <a:rPr kumimoji="1" lang="en-US" altLang="ja-JP" sz="1000" b="0" dirty="0">
                          <a:solidFill>
                            <a:schemeClr val="tx1">
                              <a:lumMod val="75000"/>
                              <a:lumOff val="25000"/>
                            </a:schemeClr>
                          </a:solidFill>
                        </a:rPr>
                        <a:t>64,800</a:t>
                      </a:r>
                      <a:r>
                        <a:rPr kumimoji="1" lang="ja-JP" altLang="en-US" sz="1000" b="0" dirty="0">
                          <a:solidFill>
                            <a:schemeClr val="tx1">
                              <a:lumMod val="75000"/>
                              <a:lumOff val="25000"/>
                            </a:schemeClr>
                          </a:solidFill>
                        </a:rPr>
                        <a:t>千円　／　リース負債　</a:t>
                      </a:r>
                      <a:r>
                        <a:rPr kumimoji="1" lang="en-US" altLang="ja-JP" sz="1000" b="0" dirty="0">
                          <a:solidFill>
                            <a:schemeClr val="tx1">
                              <a:lumMod val="75000"/>
                              <a:lumOff val="25000"/>
                            </a:schemeClr>
                          </a:solidFill>
                        </a:rPr>
                        <a:t>64,800</a:t>
                      </a:r>
                      <a:r>
                        <a:rPr kumimoji="1" lang="ja-JP" altLang="en-US" sz="1000" b="0" dirty="0">
                          <a:solidFill>
                            <a:schemeClr val="tx1">
                              <a:lumMod val="75000"/>
                              <a:lumOff val="25000"/>
                            </a:schemeClr>
                          </a:solidFill>
                        </a:rPr>
                        <a:t>千円</a:t>
                      </a:r>
                      <a:endParaRPr kumimoji="1" lang="en-US" altLang="ja-JP" sz="1000" b="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solidFill>
                            <a:schemeClr val="tx1">
                              <a:lumMod val="75000"/>
                              <a:lumOff val="25000"/>
                            </a:schemeClr>
                          </a:solidFill>
                          <a:latin typeface="+mn-ea"/>
                          <a:ea typeface="+mn-ea"/>
                        </a:rPr>
                        <a:t>※</a:t>
                      </a:r>
                      <a:r>
                        <a:rPr kumimoji="1" lang="ja-JP" altLang="en-US" sz="800" b="0" dirty="0">
                          <a:solidFill>
                            <a:schemeClr val="tx1">
                              <a:lumMod val="75000"/>
                              <a:lumOff val="25000"/>
                            </a:schemeClr>
                          </a:solidFill>
                          <a:latin typeface="+mn-ea"/>
                          <a:ea typeface="+mn-ea"/>
                        </a:rPr>
                        <a:t>契約における対価のうち、リースを構成する部分に配分したリース負債</a:t>
                      </a:r>
                      <a:endParaRPr kumimoji="1" lang="en-US" altLang="ja-JP" sz="800" b="0" dirty="0">
                        <a:solidFill>
                          <a:schemeClr val="tx1">
                            <a:lumMod val="75000"/>
                            <a:lumOff val="25000"/>
                          </a:schemeClr>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dirty="0">
                          <a:solidFill>
                            <a:schemeClr val="tx1">
                              <a:lumMod val="75000"/>
                              <a:lumOff val="25000"/>
                            </a:schemeClr>
                          </a:solidFill>
                          <a:latin typeface="+mn-ea"/>
                          <a:ea typeface="+mn-ea"/>
                        </a:rPr>
                        <a:t>　および使用権資産を計上する</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extLst>
                  <a:ext uri="{0D108BD9-81ED-4DB2-BD59-A6C34878D82A}">
                    <a16:rowId xmlns:a16="http://schemas.microsoft.com/office/drawing/2014/main" val="1572896707"/>
                  </a:ext>
                </a:extLst>
              </a:tr>
              <a:tr h="796112">
                <a:tc>
                  <a:txBody>
                    <a:bodyPr/>
                    <a:lstStyle/>
                    <a:p>
                      <a:pPr algn="ctr"/>
                      <a:r>
                        <a:rPr kumimoji="1" lang="ja-JP" altLang="en-US" sz="1000" b="1" dirty="0">
                          <a:solidFill>
                            <a:schemeClr val="tx1">
                              <a:lumMod val="75000"/>
                              <a:lumOff val="25000"/>
                            </a:schemeClr>
                          </a:solidFill>
                          <a:latin typeface="+mn-ea"/>
                          <a:ea typeface="+mn-ea"/>
                        </a:rPr>
                        <a:t>支払時</a:t>
                      </a:r>
                      <a:endParaRPr kumimoji="1" lang="en-US" altLang="ja-JP" sz="1000" b="1" dirty="0">
                        <a:solidFill>
                          <a:schemeClr val="tx1">
                            <a:lumMod val="75000"/>
                            <a:lumOff val="25000"/>
                          </a:schemeClr>
                        </a:solidFill>
                        <a:latin typeface="+mn-ea"/>
                        <a:ea typeface="+mn-ea"/>
                      </a:endParaRPr>
                    </a:p>
                    <a:p>
                      <a:pPr algn="ctr"/>
                      <a:r>
                        <a:rPr kumimoji="1" lang="ja-JP" altLang="en-US" sz="1000" b="1" dirty="0">
                          <a:solidFill>
                            <a:schemeClr val="tx1">
                              <a:lumMod val="75000"/>
                              <a:lumOff val="25000"/>
                            </a:schemeClr>
                          </a:solidFill>
                          <a:latin typeface="+mn-ea"/>
                          <a:ea typeface="+mn-ea"/>
                        </a:rPr>
                        <a:t>（１回目）</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l"/>
                      <a:r>
                        <a:rPr kumimoji="1" lang="ja-JP" altLang="en-US" sz="1000" b="0" dirty="0">
                          <a:solidFill>
                            <a:schemeClr val="tx1">
                              <a:lumMod val="75000"/>
                              <a:lumOff val="25000"/>
                            </a:schemeClr>
                          </a:solidFill>
                        </a:rPr>
                        <a:t>リース負債　</a:t>
                      </a:r>
                      <a:r>
                        <a:rPr kumimoji="1" lang="en-US" altLang="ja-JP" sz="1000" b="0" dirty="0">
                          <a:solidFill>
                            <a:schemeClr val="tx1">
                              <a:lumMod val="75000"/>
                              <a:lumOff val="25000"/>
                            </a:schemeClr>
                          </a:solidFill>
                        </a:rPr>
                        <a:t>6,480</a:t>
                      </a:r>
                      <a:r>
                        <a:rPr kumimoji="1" lang="ja-JP" altLang="en-US" sz="1000" b="0" dirty="0">
                          <a:solidFill>
                            <a:schemeClr val="tx1">
                              <a:lumMod val="75000"/>
                              <a:lumOff val="25000"/>
                            </a:schemeClr>
                          </a:solidFill>
                        </a:rPr>
                        <a:t>千円（</a:t>
                      </a:r>
                      <a:r>
                        <a:rPr kumimoji="1" lang="en-US" altLang="ja-JP" sz="1000" b="0" dirty="0">
                          <a:solidFill>
                            <a:schemeClr val="tx1">
                              <a:lumMod val="75000"/>
                              <a:lumOff val="25000"/>
                            </a:schemeClr>
                          </a:solidFill>
                        </a:rPr>
                        <a:t>※</a:t>
                      </a:r>
                      <a:r>
                        <a:rPr kumimoji="1" lang="ja-JP" altLang="en-US" sz="1000" b="0" dirty="0">
                          <a:solidFill>
                            <a:schemeClr val="tx1">
                              <a:lumMod val="75000"/>
                              <a:lumOff val="25000"/>
                            </a:schemeClr>
                          </a:solidFill>
                        </a:rPr>
                        <a:t>１） ／現預金　　</a:t>
                      </a:r>
                      <a:r>
                        <a:rPr kumimoji="1" lang="en-US" altLang="ja-JP" sz="1000" b="0" dirty="0">
                          <a:solidFill>
                            <a:schemeClr val="tx1">
                              <a:lumMod val="75000"/>
                              <a:lumOff val="25000"/>
                            </a:schemeClr>
                          </a:solidFill>
                        </a:rPr>
                        <a:t>8,100</a:t>
                      </a:r>
                      <a:r>
                        <a:rPr kumimoji="1" lang="ja-JP" altLang="en-US" sz="1000" b="0" dirty="0">
                          <a:solidFill>
                            <a:schemeClr val="tx1">
                              <a:lumMod val="75000"/>
                              <a:lumOff val="25000"/>
                            </a:schemeClr>
                          </a:solidFill>
                        </a:rPr>
                        <a:t>千円</a:t>
                      </a:r>
                      <a:endParaRPr kumimoji="1" lang="en-US" altLang="ja-JP" sz="1000" b="0" dirty="0">
                        <a:solidFill>
                          <a:schemeClr val="tx1">
                            <a:lumMod val="75000"/>
                            <a:lumOff val="25000"/>
                          </a:schemeClr>
                        </a:solidFill>
                      </a:endParaRPr>
                    </a:p>
                    <a:p>
                      <a:pPr algn="l"/>
                      <a:r>
                        <a:rPr kumimoji="1" lang="ja-JP" altLang="en-US" sz="1000" b="0" dirty="0">
                          <a:solidFill>
                            <a:schemeClr val="tx1">
                              <a:lumMod val="75000"/>
                              <a:lumOff val="25000"/>
                            </a:schemeClr>
                          </a:solidFill>
                        </a:rPr>
                        <a:t>費用　　　　</a:t>
                      </a:r>
                      <a:r>
                        <a:rPr kumimoji="1" lang="en-US" altLang="ja-JP" sz="1000" b="0" dirty="0">
                          <a:solidFill>
                            <a:schemeClr val="tx1">
                              <a:lumMod val="75000"/>
                              <a:lumOff val="25000"/>
                            </a:schemeClr>
                          </a:solidFill>
                        </a:rPr>
                        <a:t>1,620</a:t>
                      </a:r>
                      <a:r>
                        <a:rPr kumimoji="1" lang="ja-JP" altLang="en-US" sz="1000" b="0" dirty="0">
                          <a:solidFill>
                            <a:schemeClr val="tx1">
                              <a:lumMod val="75000"/>
                              <a:lumOff val="25000"/>
                            </a:schemeClr>
                          </a:solidFill>
                        </a:rPr>
                        <a:t>千円（</a:t>
                      </a:r>
                      <a:r>
                        <a:rPr kumimoji="1" lang="en-US" altLang="ja-JP" sz="1000" b="0" dirty="0">
                          <a:solidFill>
                            <a:schemeClr val="tx1">
                              <a:lumMod val="75000"/>
                              <a:lumOff val="25000"/>
                            </a:schemeClr>
                          </a:solidFill>
                        </a:rPr>
                        <a:t>※</a:t>
                      </a:r>
                      <a:r>
                        <a:rPr kumimoji="1" lang="ja-JP" altLang="en-US" sz="1000" b="0" dirty="0">
                          <a:solidFill>
                            <a:schemeClr val="tx1">
                              <a:lumMod val="75000"/>
                              <a:lumOff val="25000"/>
                            </a:schemeClr>
                          </a:solidFill>
                        </a:rPr>
                        <a:t>２）</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extLst>
                  <a:ext uri="{0D108BD9-81ED-4DB2-BD59-A6C34878D82A}">
                    <a16:rowId xmlns:a16="http://schemas.microsoft.com/office/drawing/2014/main" val="424151274"/>
                  </a:ext>
                </a:extLst>
              </a:tr>
            </a:tbl>
          </a:graphicData>
        </a:graphic>
      </p:graphicFrame>
      <p:sp>
        <p:nvSpPr>
          <p:cNvPr id="23" name="テキスト ボックス 22">
            <a:extLst>
              <a:ext uri="{FF2B5EF4-FFF2-40B4-BE49-F238E27FC236}">
                <a16:creationId xmlns:a16="http://schemas.microsoft.com/office/drawing/2014/main" id="{0CE6372F-E273-D80B-FCA7-CED5F6973ABE}"/>
              </a:ext>
            </a:extLst>
          </p:cNvPr>
          <p:cNvSpPr txBox="1"/>
          <p:nvPr/>
        </p:nvSpPr>
        <p:spPr>
          <a:xfrm>
            <a:off x="323529" y="3766269"/>
            <a:ext cx="4558908" cy="584775"/>
          </a:xfrm>
          <a:prstGeom prst="rect">
            <a:avLst/>
          </a:prstGeom>
          <a:noFill/>
        </p:spPr>
        <p:txBody>
          <a:bodyPr wrap="square" rtlCol="0">
            <a:spAutoFit/>
          </a:bodyPr>
          <a:lstStyle/>
          <a:p>
            <a:r>
              <a:rPr kumimoji="1" lang="en-US" altLang="ja-JP" sz="800" dirty="0">
                <a:solidFill>
                  <a:schemeClr val="tx1">
                    <a:lumMod val="75000"/>
                    <a:lumOff val="25000"/>
                  </a:schemeClr>
                </a:solidFill>
                <a:latin typeface="+mn-ea"/>
              </a:rPr>
              <a:t>※</a:t>
            </a:r>
            <a:r>
              <a:rPr kumimoji="1" lang="ja-JP" altLang="en-US" sz="800" dirty="0">
                <a:solidFill>
                  <a:schemeClr val="tx1">
                    <a:lumMod val="75000"/>
                    <a:lumOff val="25000"/>
                  </a:schemeClr>
                </a:solidFill>
                <a:latin typeface="+mn-ea"/>
              </a:rPr>
              <a:t>１</a:t>
            </a:r>
            <a:r>
              <a:rPr lang="ja-JP" altLang="en-US" sz="800" dirty="0">
                <a:solidFill>
                  <a:schemeClr val="tx1">
                    <a:lumMod val="75000"/>
                    <a:lumOff val="25000"/>
                  </a:schemeClr>
                </a:solidFill>
                <a:latin typeface="+mn-ea"/>
              </a:rPr>
              <a:t> </a:t>
            </a:r>
            <a:r>
              <a:rPr kumimoji="1" lang="ja-JP" altLang="en-US" sz="800" dirty="0">
                <a:solidFill>
                  <a:schemeClr val="tx1">
                    <a:lumMod val="75000"/>
                    <a:lumOff val="25000"/>
                  </a:schemeClr>
                </a:solidFill>
                <a:latin typeface="+mn-ea"/>
              </a:rPr>
              <a:t>リース負債の返済額（</a:t>
            </a:r>
            <a:r>
              <a:rPr kumimoji="1" lang="en-US" altLang="ja-JP" sz="800" dirty="0">
                <a:solidFill>
                  <a:schemeClr val="tx1">
                    <a:lumMod val="75000"/>
                    <a:lumOff val="25000"/>
                  </a:schemeClr>
                </a:solidFill>
                <a:latin typeface="+mn-ea"/>
              </a:rPr>
              <a:t>64,800 </a:t>
            </a:r>
            <a:r>
              <a:rPr kumimoji="1" lang="ja-JP" altLang="en-US" sz="800" dirty="0">
                <a:solidFill>
                  <a:schemeClr val="tx1">
                    <a:lumMod val="75000"/>
                    <a:lumOff val="25000"/>
                  </a:schemeClr>
                </a:solidFill>
                <a:latin typeface="+mn-ea"/>
              </a:rPr>
              <a:t>千円</a:t>
            </a:r>
            <a:r>
              <a:rPr kumimoji="1" lang="en-US" altLang="ja-JP" sz="800" dirty="0">
                <a:solidFill>
                  <a:schemeClr val="tx1">
                    <a:lumMod val="75000"/>
                    <a:lumOff val="25000"/>
                  </a:schemeClr>
                </a:solidFill>
                <a:latin typeface="+mn-ea"/>
              </a:rPr>
              <a:t>×1 </a:t>
            </a:r>
            <a:r>
              <a:rPr kumimoji="1" lang="ja-JP" altLang="en-US" sz="800" dirty="0">
                <a:solidFill>
                  <a:schemeClr val="tx1">
                    <a:lumMod val="75000"/>
                    <a:lumOff val="25000"/>
                  </a:schemeClr>
                </a:solidFill>
                <a:latin typeface="+mn-ea"/>
              </a:rPr>
              <a:t>年</a:t>
            </a:r>
            <a:r>
              <a:rPr kumimoji="1" lang="en-US" altLang="ja-JP" sz="800" dirty="0">
                <a:solidFill>
                  <a:schemeClr val="tx1">
                    <a:lumMod val="75000"/>
                    <a:lumOff val="25000"/>
                  </a:schemeClr>
                </a:solidFill>
                <a:latin typeface="+mn-ea"/>
              </a:rPr>
              <a:t>/5 </a:t>
            </a:r>
            <a:r>
              <a:rPr kumimoji="1" lang="ja-JP" altLang="en-US" sz="800" dirty="0">
                <a:solidFill>
                  <a:schemeClr val="tx1">
                    <a:lumMod val="75000"/>
                    <a:lumOff val="25000"/>
                  </a:schemeClr>
                </a:solidFill>
                <a:latin typeface="+mn-ea"/>
              </a:rPr>
              <a:t>年</a:t>
            </a:r>
            <a:r>
              <a:rPr kumimoji="1" lang="en-US" altLang="ja-JP" sz="800" dirty="0">
                <a:solidFill>
                  <a:schemeClr val="tx1">
                    <a:lumMod val="75000"/>
                    <a:lumOff val="25000"/>
                  </a:schemeClr>
                </a:solidFill>
                <a:latin typeface="+mn-ea"/>
              </a:rPr>
              <a:t>×6 </a:t>
            </a:r>
            <a:r>
              <a:rPr kumimoji="1" lang="ja-JP" altLang="en-US" sz="800" dirty="0">
                <a:solidFill>
                  <a:schemeClr val="tx1">
                    <a:lumMod val="75000"/>
                    <a:lumOff val="25000"/>
                  </a:schemeClr>
                </a:solidFill>
                <a:latin typeface="+mn-ea"/>
              </a:rPr>
              <a:t>か月</a:t>
            </a:r>
            <a:r>
              <a:rPr kumimoji="1" lang="en-US" altLang="ja-JP" sz="800" dirty="0">
                <a:solidFill>
                  <a:schemeClr val="tx1">
                    <a:lumMod val="75000"/>
                    <a:lumOff val="25000"/>
                  </a:schemeClr>
                </a:solidFill>
                <a:latin typeface="+mn-ea"/>
              </a:rPr>
              <a:t>/12 </a:t>
            </a:r>
            <a:r>
              <a:rPr kumimoji="1" lang="ja-JP" altLang="en-US" sz="800" dirty="0">
                <a:solidFill>
                  <a:schemeClr val="tx1">
                    <a:lumMod val="75000"/>
                    <a:lumOff val="25000"/>
                  </a:schemeClr>
                </a:solidFill>
                <a:latin typeface="+mn-ea"/>
              </a:rPr>
              <a:t>か月＝</a:t>
            </a:r>
            <a:r>
              <a:rPr kumimoji="1" lang="en-US" altLang="ja-JP" sz="800" dirty="0">
                <a:solidFill>
                  <a:schemeClr val="tx1">
                    <a:lumMod val="75000"/>
                    <a:lumOff val="25000"/>
                  </a:schemeClr>
                </a:solidFill>
                <a:latin typeface="+mn-ea"/>
              </a:rPr>
              <a:t>6,480 </a:t>
            </a:r>
            <a:r>
              <a:rPr kumimoji="1" lang="ja-JP" altLang="en-US" sz="800" dirty="0">
                <a:solidFill>
                  <a:schemeClr val="tx1">
                    <a:lumMod val="75000"/>
                    <a:lumOff val="25000"/>
                  </a:schemeClr>
                </a:solidFill>
                <a:latin typeface="+mn-ea"/>
              </a:rPr>
              <a:t>千円）</a:t>
            </a:r>
            <a:endParaRPr lang="en-US" altLang="ja-JP" sz="800" dirty="0">
              <a:solidFill>
                <a:schemeClr val="tx1">
                  <a:lumMod val="75000"/>
                  <a:lumOff val="25000"/>
                </a:schemeClr>
              </a:solidFill>
              <a:latin typeface="+mn-ea"/>
            </a:endParaRPr>
          </a:p>
          <a:p>
            <a:r>
              <a:rPr kumimoji="1" lang="en-US" altLang="ja-JP" sz="800" dirty="0">
                <a:solidFill>
                  <a:schemeClr val="tx1">
                    <a:lumMod val="75000"/>
                    <a:lumOff val="25000"/>
                  </a:schemeClr>
                </a:solidFill>
                <a:latin typeface="+mn-ea"/>
              </a:rPr>
              <a:t>※</a:t>
            </a:r>
            <a:r>
              <a:rPr lang="ja-JP" altLang="en-US" sz="800" dirty="0">
                <a:solidFill>
                  <a:schemeClr val="tx1">
                    <a:lumMod val="75000"/>
                    <a:lumOff val="25000"/>
                  </a:schemeClr>
                </a:solidFill>
                <a:latin typeface="+mn-ea"/>
              </a:rPr>
              <a:t>２</a:t>
            </a:r>
            <a:r>
              <a:rPr kumimoji="1" lang="ja-JP" altLang="en-US" sz="800" dirty="0">
                <a:solidFill>
                  <a:schemeClr val="tx1">
                    <a:lumMod val="75000"/>
                    <a:lumOff val="25000"/>
                  </a:schemeClr>
                </a:solidFill>
                <a:latin typeface="+mn-ea"/>
              </a:rPr>
              <a:t> 契約における対価のうち、リースを構成しない部分に配分した金額</a:t>
            </a:r>
            <a:endParaRPr lang="en-US" altLang="ja-JP" sz="800" dirty="0">
              <a:solidFill>
                <a:schemeClr val="tx1">
                  <a:lumMod val="75000"/>
                  <a:lumOff val="25000"/>
                </a:schemeClr>
              </a:solidFill>
              <a:latin typeface="+mn-ea"/>
            </a:endParaRPr>
          </a:p>
          <a:p>
            <a:r>
              <a:rPr kumimoji="1" lang="ja-JP" altLang="en-US" sz="800" dirty="0">
                <a:solidFill>
                  <a:schemeClr val="tx1">
                    <a:lumMod val="75000"/>
                    <a:lumOff val="25000"/>
                  </a:schemeClr>
                </a:solidFill>
                <a:latin typeface="+mn-ea"/>
              </a:rPr>
              <a:t>　　（</a:t>
            </a:r>
            <a:r>
              <a:rPr kumimoji="1" lang="en-US" altLang="ja-JP" sz="800" dirty="0">
                <a:solidFill>
                  <a:schemeClr val="tx1">
                    <a:lumMod val="75000"/>
                    <a:lumOff val="25000"/>
                  </a:schemeClr>
                </a:solidFill>
                <a:latin typeface="+mn-ea"/>
              </a:rPr>
              <a:t>16,200 </a:t>
            </a:r>
            <a:r>
              <a:rPr kumimoji="1" lang="ja-JP" altLang="en-US" sz="800" dirty="0">
                <a:solidFill>
                  <a:schemeClr val="tx1">
                    <a:lumMod val="75000"/>
                    <a:lumOff val="25000"/>
                  </a:schemeClr>
                </a:solidFill>
                <a:latin typeface="+mn-ea"/>
              </a:rPr>
              <a:t>千円</a:t>
            </a:r>
            <a:r>
              <a:rPr kumimoji="1" lang="en-US" altLang="ja-JP" sz="800" dirty="0">
                <a:solidFill>
                  <a:schemeClr val="tx1">
                    <a:lumMod val="75000"/>
                    <a:lumOff val="25000"/>
                  </a:schemeClr>
                </a:solidFill>
                <a:latin typeface="+mn-ea"/>
              </a:rPr>
              <a:t>×1 </a:t>
            </a:r>
            <a:r>
              <a:rPr kumimoji="1" lang="ja-JP" altLang="en-US" sz="800" dirty="0">
                <a:solidFill>
                  <a:schemeClr val="tx1">
                    <a:lumMod val="75000"/>
                    <a:lumOff val="25000"/>
                  </a:schemeClr>
                </a:solidFill>
                <a:latin typeface="+mn-ea"/>
              </a:rPr>
              <a:t>年</a:t>
            </a:r>
            <a:r>
              <a:rPr kumimoji="1" lang="en-US" altLang="ja-JP" sz="800" dirty="0">
                <a:solidFill>
                  <a:schemeClr val="tx1">
                    <a:lumMod val="75000"/>
                    <a:lumOff val="25000"/>
                  </a:schemeClr>
                </a:solidFill>
                <a:latin typeface="+mn-ea"/>
              </a:rPr>
              <a:t>/5 </a:t>
            </a:r>
            <a:r>
              <a:rPr kumimoji="1" lang="ja-JP" altLang="en-US" sz="800" dirty="0">
                <a:solidFill>
                  <a:schemeClr val="tx1">
                    <a:lumMod val="75000"/>
                    <a:lumOff val="25000"/>
                  </a:schemeClr>
                </a:solidFill>
                <a:latin typeface="+mn-ea"/>
              </a:rPr>
              <a:t>年</a:t>
            </a:r>
            <a:r>
              <a:rPr kumimoji="1" lang="en-US" altLang="ja-JP" sz="800" dirty="0">
                <a:solidFill>
                  <a:schemeClr val="tx1">
                    <a:lumMod val="75000"/>
                    <a:lumOff val="25000"/>
                  </a:schemeClr>
                </a:solidFill>
                <a:latin typeface="+mn-ea"/>
              </a:rPr>
              <a:t>×6 </a:t>
            </a:r>
            <a:r>
              <a:rPr kumimoji="1" lang="ja-JP" altLang="en-US" sz="800" dirty="0">
                <a:solidFill>
                  <a:schemeClr val="tx1">
                    <a:lumMod val="75000"/>
                    <a:lumOff val="25000"/>
                  </a:schemeClr>
                </a:solidFill>
                <a:latin typeface="+mn-ea"/>
              </a:rPr>
              <a:t>か月</a:t>
            </a:r>
            <a:r>
              <a:rPr kumimoji="1" lang="en-US" altLang="ja-JP" sz="800" dirty="0">
                <a:solidFill>
                  <a:schemeClr val="tx1">
                    <a:lumMod val="75000"/>
                    <a:lumOff val="25000"/>
                  </a:schemeClr>
                </a:solidFill>
                <a:latin typeface="+mn-ea"/>
              </a:rPr>
              <a:t>/12 </a:t>
            </a:r>
            <a:r>
              <a:rPr kumimoji="1" lang="ja-JP" altLang="en-US" sz="800" dirty="0">
                <a:solidFill>
                  <a:schemeClr val="tx1">
                    <a:lumMod val="75000"/>
                    <a:lumOff val="25000"/>
                  </a:schemeClr>
                </a:solidFill>
                <a:latin typeface="+mn-ea"/>
              </a:rPr>
              <a:t>か月＝</a:t>
            </a:r>
            <a:r>
              <a:rPr kumimoji="1" lang="en-US" altLang="ja-JP" sz="800" dirty="0">
                <a:solidFill>
                  <a:schemeClr val="tx1">
                    <a:lumMod val="75000"/>
                    <a:lumOff val="25000"/>
                  </a:schemeClr>
                </a:solidFill>
                <a:latin typeface="+mn-ea"/>
              </a:rPr>
              <a:t>1,620 </a:t>
            </a:r>
            <a:r>
              <a:rPr kumimoji="1" lang="ja-JP" altLang="en-US" sz="800" dirty="0">
                <a:solidFill>
                  <a:schemeClr val="tx1">
                    <a:lumMod val="75000"/>
                    <a:lumOff val="25000"/>
                  </a:schemeClr>
                </a:solidFill>
                <a:latin typeface="+mn-ea"/>
              </a:rPr>
              <a:t>千円）は、</a:t>
            </a:r>
            <a:r>
              <a:rPr kumimoji="1" lang="ja-JP" altLang="en-US" sz="800" b="1" dirty="0">
                <a:solidFill>
                  <a:schemeClr val="accent3"/>
                </a:solidFill>
                <a:latin typeface="+mn-ea"/>
              </a:rPr>
              <a:t>その内容を示す科目で</a:t>
            </a:r>
            <a:endParaRPr kumimoji="1" lang="en-US" altLang="ja-JP" sz="800" b="1" dirty="0">
              <a:solidFill>
                <a:schemeClr val="accent3"/>
              </a:solidFill>
              <a:latin typeface="+mn-ea"/>
            </a:endParaRPr>
          </a:p>
          <a:p>
            <a:r>
              <a:rPr lang="ja-JP" altLang="en-US" sz="800" b="1" dirty="0">
                <a:solidFill>
                  <a:schemeClr val="accent3"/>
                </a:solidFill>
                <a:latin typeface="+mn-ea"/>
              </a:rPr>
              <a:t>　　</a:t>
            </a:r>
            <a:r>
              <a:rPr kumimoji="1" lang="ja-JP" altLang="en-US" sz="800" b="1" dirty="0">
                <a:solidFill>
                  <a:schemeClr val="accent3"/>
                </a:solidFill>
                <a:latin typeface="+mn-ea"/>
              </a:rPr>
              <a:t>費用に計上</a:t>
            </a:r>
            <a:r>
              <a:rPr lang="ja-JP" altLang="en-US" sz="800" dirty="0">
                <a:solidFill>
                  <a:schemeClr val="tx1">
                    <a:lumMod val="75000"/>
                    <a:lumOff val="25000"/>
                  </a:schemeClr>
                </a:solidFill>
                <a:latin typeface="+mn-ea"/>
              </a:rPr>
              <a:t>します</a:t>
            </a:r>
            <a:endParaRPr kumimoji="1" lang="ja-JP" altLang="en-US" sz="800" dirty="0">
              <a:solidFill>
                <a:schemeClr val="tx1">
                  <a:lumMod val="75000"/>
                  <a:lumOff val="25000"/>
                </a:schemeClr>
              </a:solidFill>
              <a:latin typeface="+mn-ea"/>
            </a:endParaRPr>
          </a:p>
        </p:txBody>
      </p:sp>
      <p:sp>
        <p:nvSpPr>
          <p:cNvPr id="27" name="テキスト プレースホルダー 2">
            <a:extLst>
              <a:ext uri="{FF2B5EF4-FFF2-40B4-BE49-F238E27FC236}">
                <a16:creationId xmlns:a16="http://schemas.microsoft.com/office/drawing/2014/main" id="{DE135EB0-3643-31CF-762D-3237694E88ED}"/>
              </a:ext>
            </a:extLst>
          </p:cNvPr>
          <p:cNvSpPr txBox="1">
            <a:spLocks/>
          </p:cNvSpPr>
          <p:nvPr/>
        </p:nvSpPr>
        <p:spPr>
          <a:xfrm>
            <a:off x="5004048" y="1160440"/>
            <a:ext cx="3515546" cy="45026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u="sng" dirty="0">
                <a:solidFill>
                  <a:schemeClr val="tx1">
                    <a:lumMod val="75000"/>
                    <a:lumOff val="25000"/>
                  </a:schemeClr>
                </a:solidFill>
              </a:rPr>
              <a:t>■リース仕訳パターンマスタ</a:t>
            </a:r>
            <a:endParaRPr lang="en-US" altLang="ja-JP" sz="1000" u="sng" dirty="0">
              <a:solidFill>
                <a:schemeClr val="tx1">
                  <a:lumMod val="75000"/>
                  <a:lumOff val="25000"/>
                </a:schemeClr>
              </a:solidFill>
            </a:endParaRPr>
          </a:p>
        </p:txBody>
      </p:sp>
      <p:pic>
        <p:nvPicPr>
          <p:cNvPr id="41" name="図 40">
            <a:extLst>
              <a:ext uri="{FF2B5EF4-FFF2-40B4-BE49-F238E27FC236}">
                <a16:creationId xmlns:a16="http://schemas.microsoft.com/office/drawing/2014/main" id="{F54EE5E6-E144-B40A-AB2F-AE1EBAA4B8B4}"/>
              </a:ext>
            </a:extLst>
          </p:cNvPr>
          <p:cNvPicPr>
            <a:picLocks noChangeAspect="1"/>
          </p:cNvPicPr>
          <p:nvPr/>
        </p:nvPicPr>
        <p:blipFill>
          <a:blip r:embed="rId3"/>
          <a:stretch>
            <a:fillRect/>
          </a:stretch>
        </p:blipFill>
        <p:spPr>
          <a:xfrm>
            <a:off x="5004048" y="1416883"/>
            <a:ext cx="3717815" cy="2234987"/>
          </a:xfrm>
          <a:prstGeom prst="rect">
            <a:avLst/>
          </a:prstGeom>
        </p:spPr>
      </p:pic>
      <p:sp>
        <p:nvSpPr>
          <p:cNvPr id="36" name="線吹き出し 2 (枠付き) 7">
            <a:extLst>
              <a:ext uri="{FF2B5EF4-FFF2-40B4-BE49-F238E27FC236}">
                <a16:creationId xmlns:a16="http://schemas.microsoft.com/office/drawing/2014/main" id="{7B32B7FB-0244-BA3A-081D-DA521756DF59}"/>
              </a:ext>
            </a:extLst>
          </p:cNvPr>
          <p:cNvSpPr/>
          <p:nvPr/>
        </p:nvSpPr>
        <p:spPr>
          <a:xfrm>
            <a:off x="5081988" y="3831890"/>
            <a:ext cx="3522012" cy="972108"/>
          </a:xfrm>
          <a:prstGeom prst="borderCallout2">
            <a:avLst>
              <a:gd name="adj1" fmla="val -4632"/>
              <a:gd name="adj2" fmla="val 23726"/>
              <a:gd name="adj3" fmla="val -23389"/>
              <a:gd name="adj4" fmla="val 20987"/>
              <a:gd name="adj5" fmla="val -53220"/>
              <a:gd name="adj6" fmla="val 1938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dirty="0"/>
              <a:t>リース仕訳パターンマスタに以下の科目を追加します</a:t>
            </a:r>
            <a:endParaRPr kumimoji="1" lang="en-US" altLang="ja-JP" sz="1050" dirty="0"/>
          </a:p>
          <a:p>
            <a:r>
              <a:rPr lang="ja-JP" altLang="en-US" sz="1050" dirty="0"/>
              <a:t>　・混在リース費用（非製造）</a:t>
            </a:r>
            <a:endParaRPr lang="en-US" altLang="ja-JP" sz="1050" dirty="0"/>
          </a:p>
          <a:p>
            <a:r>
              <a:rPr kumimoji="1" lang="ja-JP" altLang="en-US" sz="1050" dirty="0"/>
              <a:t>　・混在リース費用（製造）</a:t>
            </a:r>
            <a:endParaRPr kumimoji="1" lang="en-US" altLang="ja-JP" sz="1050" dirty="0"/>
          </a:p>
          <a:p>
            <a:r>
              <a:rPr kumimoji="1" lang="ja-JP" altLang="en-US" sz="1050" dirty="0"/>
              <a:t>「リースを構成しない部分」に該当する費用計上科目を</a:t>
            </a:r>
            <a:endParaRPr kumimoji="1" lang="en-US" altLang="ja-JP" sz="1050" dirty="0"/>
          </a:p>
          <a:p>
            <a:r>
              <a:rPr lang="ja-JP" altLang="en-US" sz="1050" dirty="0"/>
              <a:t>　</a:t>
            </a:r>
            <a:r>
              <a:rPr kumimoji="1" lang="ja-JP" altLang="en-US" sz="1050" dirty="0"/>
              <a:t>登録します</a:t>
            </a:r>
            <a:endParaRPr kumimoji="1" lang="en-US" altLang="ja-JP" sz="1050" dirty="0"/>
          </a:p>
        </p:txBody>
      </p:sp>
      <p:sp>
        <p:nvSpPr>
          <p:cNvPr id="3" name="正方形/長方形 2">
            <a:extLst>
              <a:ext uri="{FF2B5EF4-FFF2-40B4-BE49-F238E27FC236}">
                <a16:creationId xmlns:a16="http://schemas.microsoft.com/office/drawing/2014/main" id="{6BFF27B5-8999-9663-B737-47215F202058}"/>
              </a:ext>
            </a:extLst>
          </p:cNvPr>
          <p:cNvSpPr/>
          <p:nvPr/>
        </p:nvSpPr>
        <p:spPr>
          <a:xfrm>
            <a:off x="5940152" y="2380304"/>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16" name="矢印: 五方向 15">
            <a:extLst>
              <a:ext uri="{FF2B5EF4-FFF2-40B4-BE49-F238E27FC236}">
                <a16:creationId xmlns:a16="http://schemas.microsoft.com/office/drawing/2014/main" id="{F67C2342-888A-B72C-84A3-475FA84E83FC}"/>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7" name="矢印: 五方向 16">
            <a:extLst>
              <a:ext uri="{FF2B5EF4-FFF2-40B4-BE49-F238E27FC236}">
                <a16:creationId xmlns:a16="http://schemas.microsoft.com/office/drawing/2014/main" id="{B40CD95B-3890-F085-2756-1249512AD900}"/>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8" name="矢印: 五方向 17">
            <a:extLst>
              <a:ext uri="{FF2B5EF4-FFF2-40B4-BE49-F238E27FC236}">
                <a16:creationId xmlns:a16="http://schemas.microsoft.com/office/drawing/2014/main" id="{D32CB78F-CFB1-0868-59ED-93406999B922}"/>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9" name="矢印: 五方向 18">
            <a:extLst>
              <a:ext uri="{FF2B5EF4-FFF2-40B4-BE49-F238E27FC236}">
                <a16:creationId xmlns:a16="http://schemas.microsoft.com/office/drawing/2014/main" id="{7B2C4133-2AB6-3374-6C5F-5EDC32D76F98}"/>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0" name="矢印: 五方向 19">
            <a:extLst>
              <a:ext uri="{FF2B5EF4-FFF2-40B4-BE49-F238E27FC236}">
                <a16:creationId xmlns:a16="http://schemas.microsoft.com/office/drawing/2014/main" id="{5C17EF6A-A0B4-F98E-BEAE-E2C35CB7A782}"/>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1" name="矢印: 五方向 20">
            <a:extLst>
              <a:ext uri="{FF2B5EF4-FFF2-40B4-BE49-F238E27FC236}">
                <a16:creationId xmlns:a16="http://schemas.microsoft.com/office/drawing/2014/main" id="{D0DB718F-DF94-8086-4BF2-C57B2D32E9F6}"/>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2" name="矢印: 五方向 21">
            <a:extLst>
              <a:ext uri="{FF2B5EF4-FFF2-40B4-BE49-F238E27FC236}">
                <a16:creationId xmlns:a16="http://schemas.microsoft.com/office/drawing/2014/main" id="{9C1FC9FA-F713-C61D-A7F0-6BCCBC2A401D}"/>
              </a:ext>
            </a:extLst>
          </p:cNvPr>
          <p:cNvSpPr/>
          <p:nvPr/>
        </p:nvSpPr>
        <p:spPr>
          <a:xfrm>
            <a:off x="4247948" y="886408"/>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4" name="矢印: 五方向 23">
            <a:extLst>
              <a:ext uri="{FF2B5EF4-FFF2-40B4-BE49-F238E27FC236}">
                <a16:creationId xmlns:a16="http://schemas.microsoft.com/office/drawing/2014/main" id="{DBF9641D-4D87-A29B-EBE3-7A90E178321B}"/>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正方形/長方形 5">
            <a:extLst>
              <a:ext uri="{FF2B5EF4-FFF2-40B4-BE49-F238E27FC236}">
                <a16:creationId xmlns:a16="http://schemas.microsoft.com/office/drawing/2014/main" id="{8A6B867D-DC9E-C0F0-D076-CA54EF1AD11F}"/>
              </a:ext>
            </a:extLst>
          </p:cNvPr>
          <p:cNvSpPr/>
          <p:nvPr/>
        </p:nvSpPr>
        <p:spPr>
          <a:xfrm>
            <a:off x="5184069" y="1446028"/>
            <a:ext cx="756084" cy="4793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48432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．貸借反転での過去伝複写</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7550" y="2335286"/>
            <a:ext cx="8426450" cy="1034630"/>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従来は、過去伝複写を行うと起票した伝票をそのまま出力する仕様だったため、</a:t>
            </a:r>
            <a:endParaRPr lang="en-US" altLang="ja-JP" dirty="0">
              <a:solidFill>
                <a:prstClr val="black"/>
              </a:solidFill>
            </a:endParaRPr>
          </a:p>
          <a:p>
            <a:pPr lvl="0">
              <a:lnSpc>
                <a:spcPts val="1900"/>
              </a:lnSpc>
              <a:buClr>
                <a:srgbClr val="F9BE00"/>
              </a:buClr>
            </a:pPr>
            <a:r>
              <a:rPr lang="ja-JP" altLang="en-US" dirty="0">
                <a:solidFill>
                  <a:prstClr val="black"/>
                </a:solidFill>
              </a:rPr>
              <a:t>　貸借を反転させる、摘要欄の記載内容を変更するなどの修正を手動で行う必要があり、</a:t>
            </a:r>
            <a:endParaRPr lang="en-US" altLang="ja-JP" dirty="0">
              <a:solidFill>
                <a:prstClr val="black"/>
              </a:solidFill>
            </a:endParaRPr>
          </a:p>
          <a:p>
            <a:pPr lvl="0">
              <a:lnSpc>
                <a:spcPts val="1900"/>
              </a:lnSpc>
              <a:buClr>
                <a:srgbClr val="F9BE00"/>
              </a:buClr>
            </a:pPr>
            <a:r>
              <a:rPr lang="ja-JP" altLang="en-US" dirty="0">
                <a:solidFill>
                  <a:prstClr val="black"/>
                </a:solidFill>
              </a:rPr>
              <a:t>　ユーザーの負荷が高いので改善してほしいというご要望に対応しました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4586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仕訳伝票入力、支払伝票入力で</a:t>
            </a:r>
            <a:r>
              <a:rPr lang="ja-JP" altLang="en-US" b="1" dirty="0">
                <a:solidFill>
                  <a:prstClr val="black"/>
                </a:solidFill>
              </a:rPr>
              <a:t>過去伝複写を行う際、貸借反転、</a:t>
            </a:r>
            <a:endParaRPr lang="en-US" altLang="ja-JP" b="1" dirty="0">
              <a:solidFill>
                <a:prstClr val="black"/>
              </a:solidFill>
            </a:endParaRPr>
          </a:p>
          <a:p>
            <a:pPr>
              <a:lnSpc>
                <a:spcPts val="1900"/>
              </a:lnSpc>
              <a:buClr>
                <a:srgbClr val="F9BE00"/>
              </a:buClr>
            </a:pPr>
            <a:r>
              <a:rPr lang="ja-JP" altLang="en-US" b="1" dirty="0">
                <a:solidFill>
                  <a:prstClr val="black"/>
                </a:solidFill>
              </a:rPr>
              <a:t>　または金額をマイナス反転で起票</a:t>
            </a:r>
            <a:r>
              <a:rPr lang="ja-JP" altLang="en-US" dirty="0">
                <a:solidFill>
                  <a:prstClr val="black"/>
                </a:solidFill>
              </a:rPr>
              <a:t>できるよう対応しました</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b="1" dirty="0">
                <a:solidFill>
                  <a:prstClr val="black"/>
                </a:solidFill>
              </a:rPr>
              <a:t>伝票摘要、明細摘要の内容を一括変更</a:t>
            </a:r>
            <a:r>
              <a:rPr lang="ja-JP" altLang="en-US" dirty="0">
                <a:solidFill>
                  <a:prstClr val="black"/>
                </a:solidFill>
              </a:rPr>
              <a:t>できるよう対応しました</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643320"/>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b="1" dirty="0">
              <a:solidFill>
                <a:schemeClr val="tx2"/>
              </a:solidFill>
            </a:endParaRPr>
          </a:p>
          <a:p>
            <a:pPr>
              <a:lnSpc>
                <a:spcPts val="1900"/>
              </a:lnSpc>
              <a:buClr>
                <a:srgbClr val="F9BE00"/>
              </a:buClr>
            </a:pPr>
            <a:r>
              <a:rPr lang="ja-JP" altLang="en-US" dirty="0">
                <a:solidFill>
                  <a:prstClr val="black"/>
                </a:solidFill>
              </a:rPr>
              <a:t>　「過去伝複写」ボタン押下時に表示される画面で、対象伝票を打ち消す伝票を起票、</a:t>
            </a:r>
            <a:endParaRPr lang="en-US" altLang="ja-JP" dirty="0">
              <a:solidFill>
                <a:prstClr val="black"/>
              </a:solidFill>
            </a:endParaRPr>
          </a:p>
          <a:p>
            <a:pPr>
              <a:lnSpc>
                <a:spcPts val="1900"/>
              </a:lnSpc>
              <a:buClr>
                <a:srgbClr val="F9BE00"/>
              </a:buClr>
            </a:pPr>
            <a:r>
              <a:rPr lang="ja-JP" altLang="en-US" dirty="0">
                <a:solidFill>
                  <a:prstClr val="black"/>
                </a:solidFill>
              </a:rPr>
              <a:t>　一括で摘要欄の内容を変更することが可能です</a:t>
            </a:r>
            <a:endParaRPr lang="en-US" altLang="ja-JP" dirty="0">
              <a:solidFill>
                <a:prstClr val="black"/>
              </a:solidFill>
            </a:endParaRPr>
          </a:p>
        </p:txBody>
      </p:sp>
    </p:spTree>
    <p:extLst>
      <p:ext uri="{BB962C8B-B14F-4D97-AF65-F5344CB8AC3E}">
        <p14:creationId xmlns:p14="http://schemas.microsoft.com/office/powerpoint/2010/main" val="29102558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180</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a:xfrm>
            <a:off x="395099" y="281758"/>
            <a:ext cx="7093545" cy="584267"/>
          </a:xfrm>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３．３</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．リース期間の決定</a:t>
            </a:r>
            <a:endParaRPr kumimoji="1" lang="ja-JP" altLang="en-US" sz="18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385B0616-38C6-3705-3B99-77AA15FCDDFB}"/>
              </a:ext>
            </a:extLst>
          </p:cNvPr>
          <p:cNvSpPr txBox="1">
            <a:spLocks/>
          </p:cNvSpPr>
          <p:nvPr/>
        </p:nvSpPr>
        <p:spPr>
          <a:xfrm>
            <a:off x="358774" y="2221196"/>
            <a:ext cx="8785226"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・借手が原資産を使用する権利を有する解約不能期間に、次の①および②の両方の期間を加えて決定する</a:t>
            </a:r>
            <a:r>
              <a:rPr kumimoji="1" lang="ja-JP" altLang="en-US" sz="1000" dirty="0">
                <a:solidFill>
                  <a:schemeClr val="tx1">
                    <a:lumMod val="75000"/>
                    <a:lumOff val="25000"/>
                  </a:schemeClr>
                </a:solidFill>
              </a:rPr>
              <a:t>（</a:t>
            </a:r>
            <a:r>
              <a:rPr lang="ja-JP" altLang="en-US" dirty="0">
                <a:solidFill>
                  <a:schemeClr val="tx1">
                    <a:lumMod val="75000"/>
                    <a:lumOff val="25000"/>
                  </a:schemeClr>
                </a:solidFill>
              </a:rPr>
              <a:t>会計基準</a:t>
            </a:r>
            <a:r>
              <a:rPr lang="en-US" altLang="ja-JP" dirty="0">
                <a:solidFill>
                  <a:schemeClr val="tx1">
                    <a:lumMod val="75000"/>
                    <a:lumOff val="25000"/>
                  </a:schemeClr>
                </a:solidFill>
              </a:rPr>
              <a:t>31</a:t>
            </a:r>
            <a:r>
              <a:rPr lang="ja-JP" altLang="en-US" dirty="0">
                <a:solidFill>
                  <a:schemeClr val="tx1">
                    <a:lumMod val="75000"/>
                    <a:lumOff val="25000"/>
                  </a:schemeClr>
                </a:solidFill>
              </a:rPr>
              <a:t>項</a:t>
            </a:r>
            <a:r>
              <a:rPr kumimoji="1" lang="ja-JP" altLang="en-US" sz="1000" dirty="0">
                <a:solidFill>
                  <a:schemeClr val="tx1">
                    <a:lumMod val="75000"/>
                    <a:lumOff val="25000"/>
                  </a:schemeClr>
                </a:solidFill>
              </a:rPr>
              <a:t>）</a:t>
            </a:r>
            <a:endParaRPr lang="en-US" altLang="ja-JP" dirty="0">
              <a:solidFill>
                <a:schemeClr val="tx1">
                  <a:lumMod val="75000"/>
                  <a:lumOff val="25000"/>
                </a:schemeClr>
              </a:solidFill>
            </a:endParaRPr>
          </a:p>
          <a:p>
            <a:pPr>
              <a:lnSpc>
                <a:spcPts val="1900"/>
              </a:lnSpc>
              <a:buClr>
                <a:srgbClr val="F9BE00"/>
              </a:buClr>
            </a:pPr>
            <a:r>
              <a:rPr kumimoji="1" lang="ja-JP" altLang="en-US" sz="1200" dirty="0">
                <a:solidFill>
                  <a:schemeClr val="tx1">
                    <a:lumMod val="75000"/>
                    <a:lumOff val="25000"/>
                  </a:schemeClr>
                </a:solidFill>
              </a:rPr>
              <a:t>　　①借手が行使することが合理的に確実であるリースの延長オプションの対象期間</a:t>
            </a:r>
            <a:endParaRPr kumimoji="1" lang="en-US" altLang="ja-JP" sz="1200"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②借手が行使しないことが合理的に確実であるリースの解約オプションの対象期間</a:t>
            </a:r>
            <a:endParaRPr kumimoji="1" lang="en-US" altLang="ja-JP" sz="1200" dirty="0">
              <a:solidFill>
                <a:schemeClr val="tx1">
                  <a:lumMod val="75000"/>
                  <a:lumOff val="25000"/>
                </a:schemeClr>
              </a:solidFill>
            </a:endParaRPr>
          </a:p>
          <a:p>
            <a:pPr>
              <a:lnSpc>
                <a:spcPts val="1900"/>
              </a:lnSpc>
              <a:buClr>
                <a:srgbClr val="F9BE00"/>
              </a:buClr>
            </a:pPr>
            <a:r>
              <a:rPr lang="ja-JP" altLang="en-US" dirty="0"/>
              <a:t>　　</a:t>
            </a:r>
            <a:r>
              <a:rPr lang="ja-JP" altLang="en-US" dirty="0">
                <a:solidFill>
                  <a:schemeClr val="tx1">
                    <a:lumMod val="75000"/>
                    <a:lumOff val="25000"/>
                  </a:schemeClr>
                </a:solidFill>
              </a:rPr>
              <a:t>注</a:t>
            </a:r>
            <a:r>
              <a:rPr lang="en-US" altLang="ja-JP" dirty="0">
                <a:solidFill>
                  <a:schemeClr val="tx1">
                    <a:lumMod val="75000"/>
                    <a:lumOff val="25000"/>
                  </a:schemeClr>
                </a:solidFill>
              </a:rPr>
              <a:t>1</a:t>
            </a:r>
            <a:r>
              <a:rPr lang="ja-JP" altLang="en-US" dirty="0">
                <a:solidFill>
                  <a:schemeClr val="tx1">
                    <a:lumMod val="75000"/>
                    <a:lumOff val="25000"/>
                  </a:schemeClr>
                </a:solidFill>
              </a:rPr>
              <a:t>）一般的な設備のリース契約は、</a:t>
            </a:r>
            <a:r>
              <a:rPr lang="ja-JP" altLang="en-US" dirty="0">
                <a:solidFill>
                  <a:srgbClr val="FF0000"/>
                </a:solidFill>
              </a:rPr>
              <a:t>「リース期間」が解約不能期間</a:t>
            </a:r>
            <a:r>
              <a:rPr lang="ja-JP" altLang="en-US" dirty="0">
                <a:solidFill>
                  <a:schemeClr val="tx1">
                    <a:lumMod val="75000"/>
                    <a:lumOff val="25000"/>
                  </a:schemeClr>
                </a:solidFill>
              </a:rPr>
              <a:t>となる</a:t>
            </a:r>
            <a:endParaRPr lang="en-US" altLang="ja-JP" dirty="0">
              <a:solidFill>
                <a:schemeClr val="tx1">
                  <a:lumMod val="75000"/>
                  <a:lumOff val="25000"/>
                </a:schemeClr>
              </a:solidFill>
            </a:endParaRPr>
          </a:p>
          <a:p>
            <a:pPr>
              <a:lnSpc>
                <a:spcPts val="1900"/>
              </a:lnSpc>
              <a:buClr>
                <a:srgbClr val="F9BE00"/>
              </a:buClr>
            </a:pPr>
            <a:r>
              <a:rPr kumimoji="1" lang="ja-JP" altLang="en-US" sz="1200" dirty="0"/>
              <a:t>　　</a:t>
            </a:r>
            <a:r>
              <a:rPr kumimoji="1" lang="ja-JP" altLang="en-US" sz="1200" dirty="0">
                <a:solidFill>
                  <a:schemeClr val="tx1">
                    <a:lumMod val="75000"/>
                    <a:lumOff val="25000"/>
                  </a:schemeClr>
                </a:solidFill>
              </a:rPr>
              <a:t>注</a:t>
            </a:r>
            <a:r>
              <a:rPr kumimoji="1" lang="en-US" altLang="ja-JP" sz="1200" dirty="0">
                <a:solidFill>
                  <a:schemeClr val="tx1">
                    <a:lumMod val="75000"/>
                    <a:lumOff val="25000"/>
                  </a:schemeClr>
                </a:solidFill>
              </a:rPr>
              <a:t>2</a:t>
            </a:r>
            <a:r>
              <a:rPr kumimoji="1" lang="ja-JP" altLang="en-US" sz="1200" dirty="0">
                <a:solidFill>
                  <a:schemeClr val="tx1">
                    <a:lumMod val="75000"/>
                    <a:lumOff val="25000"/>
                  </a:schemeClr>
                </a:solidFill>
              </a:rPr>
              <a:t>）契約時点で</a:t>
            </a:r>
            <a:r>
              <a:rPr lang="ja-JP" altLang="en-US" dirty="0">
                <a:solidFill>
                  <a:srgbClr val="FF0000"/>
                </a:solidFill>
              </a:rPr>
              <a:t>「再リース」</a:t>
            </a:r>
            <a:r>
              <a:rPr lang="ja-JP" altLang="en-US" dirty="0">
                <a:solidFill>
                  <a:schemeClr val="tx1">
                    <a:lumMod val="75000"/>
                    <a:lumOff val="25000"/>
                  </a:schemeClr>
                </a:solidFill>
              </a:rPr>
              <a:t>することが決定していない場合、独立したリースとして取り扱うことにより</a:t>
            </a:r>
            <a:endParaRPr lang="en-US" altLang="ja-JP" dirty="0">
              <a:solidFill>
                <a:schemeClr val="tx1">
                  <a:lumMod val="75000"/>
                  <a:lumOff val="25000"/>
                </a:schemeClr>
              </a:solidFill>
            </a:endParaRPr>
          </a:p>
          <a:p>
            <a:pPr>
              <a:lnSpc>
                <a:spcPts val="1900"/>
              </a:lnSpc>
              <a:buClr>
                <a:srgbClr val="F9BE00"/>
              </a:buClr>
            </a:pPr>
            <a:r>
              <a:rPr lang="ja-JP" altLang="en-US" dirty="0">
                <a:solidFill>
                  <a:srgbClr val="FF0000"/>
                </a:solidFill>
              </a:rPr>
              <a:t>　　　　  延長オプション期間に含む必要はない</a:t>
            </a:r>
            <a:endParaRPr kumimoji="1" lang="en-US" altLang="ja-JP" sz="1200" dirty="0">
              <a:solidFill>
                <a:srgbClr val="FF0000"/>
              </a:solidFill>
            </a:endParaRPr>
          </a:p>
          <a:p>
            <a:pPr>
              <a:lnSpc>
                <a:spcPts val="1900"/>
              </a:lnSpc>
              <a:buClr>
                <a:srgbClr val="F9BE00"/>
              </a:buClr>
            </a:pPr>
            <a:endParaRPr kumimoji="1" lang="ja-JP" altLang="en-US" sz="1200" dirty="0"/>
          </a:p>
          <a:p>
            <a:pPr>
              <a:lnSpc>
                <a:spcPts val="1900"/>
              </a:lnSpc>
              <a:buClr>
                <a:srgbClr val="F9BE00"/>
              </a:buClr>
            </a:pPr>
            <a:endParaRPr lang="en-US" altLang="ja-JP" sz="1100" dirty="0">
              <a:solidFill>
                <a:prstClr val="black"/>
              </a:solidFill>
            </a:endParaRPr>
          </a:p>
        </p:txBody>
      </p:sp>
      <p:sp>
        <p:nvSpPr>
          <p:cNvPr id="7" name="テキスト プレースホルダー 2">
            <a:extLst>
              <a:ext uri="{FF2B5EF4-FFF2-40B4-BE49-F238E27FC236}">
                <a16:creationId xmlns:a16="http://schemas.microsoft.com/office/drawing/2014/main" id="{B8516450-3A1C-82F8-7634-8D315741154A}"/>
              </a:ext>
            </a:extLst>
          </p:cNvPr>
          <p:cNvSpPr txBox="1">
            <a:spLocks/>
          </p:cNvSpPr>
          <p:nvPr/>
        </p:nvSpPr>
        <p:spPr>
          <a:xfrm>
            <a:off x="358018" y="1274912"/>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・「リース期間」とは別に「契約期間」の入力項目を追加します（任意項目）</a:t>
            </a:r>
          </a:p>
          <a:p>
            <a:pPr>
              <a:lnSpc>
                <a:spcPts val="1900"/>
              </a:lnSpc>
              <a:buClr>
                <a:srgbClr val="F9BE00"/>
              </a:buClr>
            </a:pPr>
            <a:r>
              <a:rPr lang="ja-JP" altLang="en-US" dirty="0">
                <a:solidFill>
                  <a:schemeClr val="tx1">
                    <a:lumMod val="75000"/>
                    <a:lumOff val="25000"/>
                  </a:schemeClr>
                </a:solidFill>
              </a:rPr>
              <a:t>　・解約不能期間＋延長オプション期間をリース期間へ</a:t>
            </a:r>
            <a:r>
              <a:rPr kumimoji="1" lang="ja-JP" altLang="en-US" dirty="0">
                <a:solidFill>
                  <a:schemeClr val="tx1">
                    <a:lumMod val="75000"/>
                    <a:lumOff val="25000"/>
                  </a:schemeClr>
                </a:solidFill>
              </a:rPr>
              <a:t>設定することにより、</a:t>
            </a:r>
            <a:r>
              <a:rPr lang="ja-JP" altLang="en-US" dirty="0">
                <a:solidFill>
                  <a:schemeClr val="tx1">
                    <a:lumMod val="75000"/>
                    <a:lumOff val="25000"/>
                  </a:schemeClr>
                </a:solidFill>
              </a:rPr>
              <a:t>既存機能で対応することが可能です</a:t>
            </a:r>
            <a:endParaRPr lang="en-US" altLang="ja-JP" dirty="0">
              <a:solidFill>
                <a:schemeClr val="tx1">
                  <a:lumMod val="75000"/>
                  <a:lumOff val="25000"/>
                </a:schemeClr>
              </a:solidFill>
            </a:endParaRPr>
          </a:p>
          <a:p>
            <a:pPr>
              <a:lnSpc>
                <a:spcPts val="1900"/>
              </a:lnSpc>
              <a:buClr>
                <a:srgbClr val="F9BE00"/>
              </a:buClr>
            </a:pPr>
            <a:endParaRPr lang="en-US" altLang="ja-JP" dirty="0">
              <a:solidFill>
                <a:prstClr val="black"/>
              </a:solidFill>
            </a:endParaRPr>
          </a:p>
        </p:txBody>
      </p:sp>
      <p:sp>
        <p:nvSpPr>
          <p:cNvPr id="8" name="テキスト プレースホルダー 2">
            <a:extLst>
              <a:ext uri="{FF2B5EF4-FFF2-40B4-BE49-F238E27FC236}">
                <a16:creationId xmlns:a16="http://schemas.microsoft.com/office/drawing/2014/main" id="{46BE1DE3-47A2-6E5C-DFFB-AFBCA600C180}"/>
              </a:ext>
            </a:extLst>
          </p:cNvPr>
          <p:cNvSpPr txBox="1">
            <a:spLocks/>
          </p:cNvSpPr>
          <p:nvPr/>
        </p:nvSpPr>
        <p:spPr>
          <a:xfrm>
            <a:off x="354659" y="4047914"/>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・リース期間とは別に契約期間の識別ができるようになります</a:t>
            </a:r>
            <a:endParaRPr lang="en-US" altLang="ja-JP" dirty="0">
              <a:solidFill>
                <a:schemeClr val="tx1">
                  <a:lumMod val="75000"/>
                  <a:lumOff val="25000"/>
                </a:schemeClr>
              </a:solidFill>
            </a:endParaRPr>
          </a:p>
        </p:txBody>
      </p:sp>
      <p:sp>
        <p:nvSpPr>
          <p:cNvPr id="3" name="矢印: 五方向 2">
            <a:extLst>
              <a:ext uri="{FF2B5EF4-FFF2-40B4-BE49-F238E27FC236}">
                <a16:creationId xmlns:a16="http://schemas.microsoft.com/office/drawing/2014/main" id="{D576F66B-7A2F-8547-DCD9-0B51A3311902}"/>
              </a:ext>
            </a:extLst>
          </p:cNvPr>
          <p:cNvSpPr/>
          <p:nvPr/>
        </p:nvSpPr>
        <p:spPr>
          <a:xfrm>
            <a:off x="8352504" y="857260"/>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2FC4B2D8-C011-333C-6110-EEBCC5FAA83A}"/>
              </a:ext>
            </a:extLst>
          </p:cNvPr>
          <p:cNvSpPr/>
          <p:nvPr/>
        </p:nvSpPr>
        <p:spPr>
          <a:xfrm>
            <a:off x="7668328"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920050FD-9047-F2AA-4AB2-7073D7E5EC2B}"/>
              </a:ext>
            </a:extLst>
          </p:cNvPr>
          <p:cNvSpPr/>
          <p:nvPr/>
        </p:nvSpPr>
        <p:spPr>
          <a:xfrm>
            <a:off x="6984252"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3E697A94-D761-C151-B0C8-C51589EC2772}"/>
              </a:ext>
            </a:extLst>
          </p:cNvPr>
          <p:cNvSpPr/>
          <p:nvPr/>
        </p:nvSpPr>
        <p:spPr>
          <a:xfrm>
            <a:off x="6300176"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A6A529AC-B80F-B44D-86FE-D27F7F16D1BA}"/>
              </a:ext>
            </a:extLst>
          </p:cNvPr>
          <p:cNvSpPr/>
          <p:nvPr/>
        </p:nvSpPr>
        <p:spPr>
          <a:xfrm>
            <a:off x="5616100"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3" name="矢印: 五方向 12">
            <a:extLst>
              <a:ext uri="{FF2B5EF4-FFF2-40B4-BE49-F238E27FC236}">
                <a16:creationId xmlns:a16="http://schemas.microsoft.com/office/drawing/2014/main" id="{E94C3793-1246-C5C0-77BE-7E2E6F9519DA}"/>
              </a:ext>
            </a:extLst>
          </p:cNvPr>
          <p:cNvSpPr/>
          <p:nvPr/>
        </p:nvSpPr>
        <p:spPr>
          <a:xfrm>
            <a:off x="4932024" y="857260"/>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4" name="矢印: 五方向 13">
            <a:extLst>
              <a:ext uri="{FF2B5EF4-FFF2-40B4-BE49-F238E27FC236}">
                <a16:creationId xmlns:a16="http://schemas.microsoft.com/office/drawing/2014/main" id="{D620133F-FA5E-B3CA-605F-998A70BD7739}"/>
              </a:ext>
            </a:extLst>
          </p:cNvPr>
          <p:cNvSpPr/>
          <p:nvPr/>
        </p:nvSpPr>
        <p:spPr>
          <a:xfrm>
            <a:off x="4247948" y="864106"/>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36287C0E-4F0F-3D04-37AD-79CF6ACCC71B}"/>
              </a:ext>
            </a:extLst>
          </p:cNvPr>
          <p:cNvSpPr/>
          <p:nvPr/>
        </p:nvSpPr>
        <p:spPr>
          <a:xfrm>
            <a:off x="3563872" y="864106"/>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246436337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31C71DC1-87E0-F496-BB0B-8DE03553867C}"/>
              </a:ext>
            </a:extLst>
          </p:cNvPr>
          <p:cNvSpPr/>
          <p:nvPr/>
        </p:nvSpPr>
        <p:spPr>
          <a:xfrm>
            <a:off x="287524" y="4311229"/>
            <a:ext cx="4105971" cy="5130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1"/>
              </a:solidFill>
            </a:endParaRPr>
          </a:p>
        </p:txBody>
      </p:sp>
      <p:pic>
        <p:nvPicPr>
          <p:cNvPr id="50" name="図 49">
            <a:extLst>
              <a:ext uri="{FF2B5EF4-FFF2-40B4-BE49-F238E27FC236}">
                <a16:creationId xmlns:a16="http://schemas.microsoft.com/office/drawing/2014/main" id="{6F83D91A-F62E-CBD7-AC92-268F71412E66}"/>
              </a:ext>
            </a:extLst>
          </p:cNvPr>
          <p:cNvPicPr>
            <a:picLocks noChangeAspect="1"/>
          </p:cNvPicPr>
          <p:nvPr/>
        </p:nvPicPr>
        <p:blipFill>
          <a:blip r:embed="rId3"/>
          <a:stretch>
            <a:fillRect/>
          </a:stretch>
        </p:blipFill>
        <p:spPr>
          <a:xfrm>
            <a:off x="4614789" y="1664492"/>
            <a:ext cx="4133675" cy="2696418"/>
          </a:xfrm>
          <a:prstGeom prst="rect">
            <a:avLst/>
          </a:prstGeom>
          <a:ln>
            <a:solidFill>
              <a:schemeClr val="bg1">
                <a:lumMod val="75000"/>
              </a:schemeClr>
            </a:solidFill>
          </a:ln>
        </p:spPr>
      </p:pic>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181</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a:xfrm>
            <a:off x="395099" y="281758"/>
            <a:ext cx="7093545" cy="584267"/>
          </a:xfrm>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３．３</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．リース期間の決定</a:t>
            </a:r>
            <a:endParaRPr kumimoji="1" lang="ja-JP" altLang="en-US" sz="18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90690CDA-C3C0-D152-0DAF-8DA4C50FD6B3}"/>
              </a:ext>
            </a:extLst>
          </p:cNvPr>
          <p:cNvSpPr txBox="1">
            <a:spLocks/>
          </p:cNvSpPr>
          <p:nvPr/>
        </p:nvSpPr>
        <p:spPr>
          <a:xfrm>
            <a:off x="358019" y="954159"/>
            <a:ext cx="4105970" cy="11946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＜例＞</a:t>
            </a:r>
            <a:endParaRPr lang="en-US" altLang="ja-JP" sz="1400" b="1"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契約期間が３年間で２年経過すると解約できる（解約オプション）。また、契約終了後は２年延長できる（延長オプション）。会社は契約終了後も２年間契約延長することが合理的に確実と判断した</a:t>
            </a: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延長オプションは行使する、解約オプションは行使しないことが</a:t>
            </a:r>
            <a:r>
              <a:rPr lang="ja-JP" altLang="en-US" b="1" dirty="0">
                <a:solidFill>
                  <a:schemeClr val="accent3">
                    <a:lumMod val="75000"/>
                  </a:schemeClr>
                </a:solidFill>
              </a:rPr>
              <a:t>合理的に確実</a:t>
            </a:r>
          </a:p>
          <a:p>
            <a:pPr>
              <a:lnSpc>
                <a:spcPts val="1900"/>
              </a:lnSpc>
              <a:buClr>
                <a:srgbClr val="F9BE00"/>
              </a:buClr>
            </a:pPr>
            <a:endParaRPr lang="en-US" altLang="ja-JP" sz="1400" b="1" dirty="0">
              <a:solidFill>
                <a:schemeClr val="tx1">
                  <a:lumMod val="75000"/>
                  <a:lumOff val="25000"/>
                </a:schemeClr>
              </a:solidFill>
            </a:endParaRPr>
          </a:p>
        </p:txBody>
      </p:sp>
      <p:sp>
        <p:nvSpPr>
          <p:cNvPr id="9" name="正方形/長方形 8">
            <a:extLst>
              <a:ext uri="{FF2B5EF4-FFF2-40B4-BE49-F238E27FC236}">
                <a16:creationId xmlns:a16="http://schemas.microsoft.com/office/drawing/2014/main" id="{0089A89F-D40A-4FB1-3FD7-D121AE2C3624}"/>
              </a:ext>
            </a:extLst>
          </p:cNvPr>
          <p:cNvSpPr/>
          <p:nvPr/>
        </p:nvSpPr>
        <p:spPr>
          <a:xfrm>
            <a:off x="395804" y="2497818"/>
            <a:ext cx="2412000" cy="612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３</a:t>
            </a:r>
            <a:r>
              <a:rPr kumimoji="1" lang="ja-JP" altLang="en-US" sz="1200" dirty="0">
                <a:solidFill>
                  <a:schemeClr val="bg1"/>
                </a:solidFill>
              </a:rPr>
              <a:t>年</a:t>
            </a:r>
          </a:p>
        </p:txBody>
      </p:sp>
      <p:sp>
        <p:nvSpPr>
          <p:cNvPr id="10" name="正方形/長方形 9">
            <a:extLst>
              <a:ext uri="{FF2B5EF4-FFF2-40B4-BE49-F238E27FC236}">
                <a16:creationId xmlns:a16="http://schemas.microsoft.com/office/drawing/2014/main" id="{ABF7F598-7463-038F-40A1-8F41DDA9E64F}"/>
              </a:ext>
            </a:extLst>
          </p:cNvPr>
          <p:cNvSpPr/>
          <p:nvPr/>
        </p:nvSpPr>
        <p:spPr>
          <a:xfrm>
            <a:off x="2087804" y="2527135"/>
            <a:ext cx="720000" cy="562363"/>
          </a:xfrm>
          <a:prstGeom prst="rect">
            <a:avLst/>
          </a:prstGeom>
          <a:solidFill>
            <a:schemeClr val="accent6">
              <a:lumMod val="60000"/>
              <a:lumOff val="40000"/>
            </a:schemeClr>
          </a:solid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１</a:t>
            </a:r>
            <a:r>
              <a:rPr kumimoji="1" lang="ja-JP" altLang="en-US" sz="1200" dirty="0">
                <a:solidFill>
                  <a:schemeClr val="bg1"/>
                </a:solidFill>
              </a:rPr>
              <a:t>年</a:t>
            </a:r>
          </a:p>
        </p:txBody>
      </p:sp>
      <p:sp>
        <p:nvSpPr>
          <p:cNvPr id="12" name="正方形/長方形 11">
            <a:extLst>
              <a:ext uri="{FF2B5EF4-FFF2-40B4-BE49-F238E27FC236}">
                <a16:creationId xmlns:a16="http://schemas.microsoft.com/office/drawing/2014/main" id="{00154097-2691-C3C4-BFC6-505D1F46809A}"/>
              </a:ext>
            </a:extLst>
          </p:cNvPr>
          <p:cNvSpPr/>
          <p:nvPr/>
        </p:nvSpPr>
        <p:spPr>
          <a:xfrm>
            <a:off x="2843968" y="2493647"/>
            <a:ext cx="1440000" cy="612000"/>
          </a:xfrm>
          <a:prstGeom prst="rect">
            <a:avLst/>
          </a:prstGeom>
          <a:solidFill>
            <a:schemeClr val="accent2"/>
          </a:solidFill>
          <a:ln w="127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bg1"/>
                </a:solidFill>
              </a:rPr>
              <a:t>２年</a:t>
            </a:r>
          </a:p>
        </p:txBody>
      </p:sp>
      <p:sp>
        <p:nvSpPr>
          <p:cNvPr id="15" name="正方形/長方形 14">
            <a:extLst>
              <a:ext uri="{FF2B5EF4-FFF2-40B4-BE49-F238E27FC236}">
                <a16:creationId xmlns:a16="http://schemas.microsoft.com/office/drawing/2014/main" id="{697388F3-23F0-C925-C64D-1054FE94466D}"/>
              </a:ext>
            </a:extLst>
          </p:cNvPr>
          <p:cNvSpPr/>
          <p:nvPr/>
        </p:nvSpPr>
        <p:spPr>
          <a:xfrm>
            <a:off x="373735" y="2295427"/>
            <a:ext cx="2445778" cy="105248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16" name="テキスト ボックス 15">
            <a:extLst>
              <a:ext uri="{FF2B5EF4-FFF2-40B4-BE49-F238E27FC236}">
                <a16:creationId xmlns:a16="http://schemas.microsoft.com/office/drawing/2014/main" id="{29D4406F-8947-150F-EBF2-39E5E8BD2BD3}"/>
              </a:ext>
            </a:extLst>
          </p:cNvPr>
          <p:cNvSpPr txBox="1"/>
          <p:nvPr/>
        </p:nvSpPr>
        <p:spPr>
          <a:xfrm>
            <a:off x="1090369" y="2175706"/>
            <a:ext cx="756084" cy="261610"/>
          </a:xfrm>
          <a:prstGeom prst="rect">
            <a:avLst/>
          </a:prstGeom>
          <a:solidFill>
            <a:schemeClr val="bg1"/>
          </a:solidFill>
          <a:ln>
            <a:noFill/>
          </a:ln>
        </p:spPr>
        <p:txBody>
          <a:bodyPr wrap="square" rtlCol="0">
            <a:spAutoFit/>
          </a:bodyPr>
          <a:lstStyle/>
          <a:p>
            <a:pPr algn="ctr"/>
            <a:r>
              <a:rPr lang="ja-JP" altLang="en-US" sz="1050" dirty="0"/>
              <a:t>契約期間</a:t>
            </a:r>
            <a:endParaRPr kumimoji="1" lang="ja-JP" altLang="en-US" sz="1050" dirty="0"/>
          </a:p>
        </p:txBody>
      </p:sp>
      <p:sp>
        <p:nvSpPr>
          <p:cNvPr id="17" name="テキスト ボックス 16">
            <a:extLst>
              <a:ext uri="{FF2B5EF4-FFF2-40B4-BE49-F238E27FC236}">
                <a16:creationId xmlns:a16="http://schemas.microsoft.com/office/drawing/2014/main" id="{800DA9FF-1A79-C449-A829-C87835D4F78F}"/>
              </a:ext>
            </a:extLst>
          </p:cNvPr>
          <p:cNvSpPr txBox="1"/>
          <p:nvPr/>
        </p:nvSpPr>
        <p:spPr>
          <a:xfrm>
            <a:off x="381743" y="3217103"/>
            <a:ext cx="2430000" cy="261610"/>
          </a:xfrm>
          <a:prstGeom prst="rect">
            <a:avLst/>
          </a:prstGeom>
          <a:solidFill>
            <a:schemeClr val="bg1"/>
          </a:solidFill>
          <a:ln>
            <a:noFill/>
          </a:ln>
        </p:spPr>
        <p:txBody>
          <a:bodyPr wrap="square" rtlCol="0">
            <a:spAutoFit/>
          </a:bodyPr>
          <a:lstStyle/>
          <a:p>
            <a:pPr algn="ctr"/>
            <a:endParaRPr kumimoji="1" lang="ja-JP" altLang="en-US" sz="1050" dirty="0"/>
          </a:p>
        </p:txBody>
      </p:sp>
      <p:cxnSp>
        <p:nvCxnSpPr>
          <p:cNvPr id="19" name="直線矢印コネクタ 18">
            <a:extLst>
              <a:ext uri="{FF2B5EF4-FFF2-40B4-BE49-F238E27FC236}">
                <a16:creationId xmlns:a16="http://schemas.microsoft.com/office/drawing/2014/main" id="{D9DB6EBD-CFB3-9C3B-5761-0BA1A8A8B4FE}"/>
              </a:ext>
            </a:extLst>
          </p:cNvPr>
          <p:cNvCxnSpPr>
            <a:cxnSpLocks/>
          </p:cNvCxnSpPr>
          <p:nvPr/>
        </p:nvCxnSpPr>
        <p:spPr>
          <a:xfrm>
            <a:off x="381743" y="3231531"/>
            <a:ext cx="1688794" cy="0"/>
          </a:xfrm>
          <a:prstGeom prst="straightConnector1">
            <a:avLst/>
          </a:prstGeom>
          <a:ln w="254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D330C377-521E-C4D0-DF97-08F14691CD91}"/>
              </a:ext>
            </a:extLst>
          </p:cNvPr>
          <p:cNvCxnSpPr>
            <a:cxnSpLocks/>
          </p:cNvCxnSpPr>
          <p:nvPr/>
        </p:nvCxnSpPr>
        <p:spPr>
          <a:xfrm flipV="1">
            <a:off x="2094992" y="3231531"/>
            <a:ext cx="712812" cy="1693"/>
          </a:xfrm>
          <a:prstGeom prst="straightConnector1">
            <a:avLst/>
          </a:prstGeom>
          <a:ln w="254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9559F7A-6088-0775-21F5-0D8229E18165}"/>
              </a:ext>
            </a:extLst>
          </p:cNvPr>
          <p:cNvSpPr txBox="1"/>
          <p:nvPr/>
        </p:nvSpPr>
        <p:spPr>
          <a:xfrm>
            <a:off x="828349" y="3154186"/>
            <a:ext cx="756084" cy="200055"/>
          </a:xfrm>
          <a:prstGeom prst="rect">
            <a:avLst/>
          </a:prstGeom>
          <a:solidFill>
            <a:schemeClr val="bg1"/>
          </a:solidFill>
          <a:ln>
            <a:noFill/>
          </a:ln>
        </p:spPr>
        <p:txBody>
          <a:bodyPr wrap="square" rtlCol="0">
            <a:spAutoFit/>
          </a:bodyPr>
          <a:lstStyle/>
          <a:p>
            <a:pPr algn="ctr"/>
            <a:r>
              <a:rPr lang="ja-JP" altLang="en-US" sz="700" b="1" dirty="0"/>
              <a:t>解約不能期間</a:t>
            </a:r>
            <a:endParaRPr kumimoji="1" lang="ja-JP" altLang="en-US" sz="700" b="1" dirty="0"/>
          </a:p>
        </p:txBody>
      </p:sp>
      <p:cxnSp>
        <p:nvCxnSpPr>
          <p:cNvPr id="26" name="直線矢印コネクタ 25">
            <a:extLst>
              <a:ext uri="{FF2B5EF4-FFF2-40B4-BE49-F238E27FC236}">
                <a16:creationId xmlns:a16="http://schemas.microsoft.com/office/drawing/2014/main" id="{0E8B2EE7-269F-DAE3-AFE5-CD0082C9CCE6}"/>
              </a:ext>
            </a:extLst>
          </p:cNvPr>
          <p:cNvCxnSpPr>
            <a:cxnSpLocks/>
          </p:cNvCxnSpPr>
          <p:nvPr/>
        </p:nvCxnSpPr>
        <p:spPr>
          <a:xfrm>
            <a:off x="2818615" y="3231531"/>
            <a:ext cx="1465353" cy="0"/>
          </a:xfrm>
          <a:prstGeom prst="straightConnector1">
            <a:avLst/>
          </a:prstGeom>
          <a:ln w="25400">
            <a:solidFill>
              <a:schemeClr val="bg1">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724BFBED-28A9-16BA-AFCD-7A7E843B5C9A}"/>
              </a:ext>
            </a:extLst>
          </p:cNvPr>
          <p:cNvSpPr txBox="1"/>
          <p:nvPr/>
        </p:nvSpPr>
        <p:spPr>
          <a:xfrm>
            <a:off x="3062850" y="3147853"/>
            <a:ext cx="1002236" cy="200055"/>
          </a:xfrm>
          <a:prstGeom prst="rect">
            <a:avLst/>
          </a:prstGeom>
          <a:solidFill>
            <a:schemeClr val="bg1"/>
          </a:solidFill>
          <a:ln>
            <a:noFill/>
          </a:ln>
        </p:spPr>
        <p:txBody>
          <a:bodyPr wrap="square" rtlCol="0">
            <a:spAutoFit/>
          </a:bodyPr>
          <a:lstStyle/>
          <a:p>
            <a:pPr algn="ctr"/>
            <a:r>
              <a:rPr kumimoji="1" lang="ja-JP" altLang="en-US" sz="700" b="1" dirty="0"/>
              <a:t>延長オプション期間</a:t>
            </a:r>
          </a:p>
        </p:txBody>
      </p:sp>
      <p:sp>
        <p:nvSpPr>
          <p:cNvPr id="27" name="テキスト ボックス 26">
            <a:extLst>
              <a:ext uri="{FF2B5EF4-FFF2-40B4-BE49-F238E27FC236}">
                <a16:creationId xmlns:a16="http://schemas.microsoft.com/office/drawing/2014/main" id="{B066F161-6985-374B-D1C6-704AE8C6130A}"/>
              </a:ext>
            </a:extLst>
          </p:cNvPr>
          <p:cNvSpPr txBox="1"/>
          <p:nvPr/>
        </p:nvSpPr>
        <p:spPr>
          <a:xfrm>
            <a:off x="2309624" y="3137395"/>
            <a:ext cx="282156" cy="200055"/>
          </a:xfrm>
          <a:prstGeom prst="rect">
            <a:avLst/>
          </a:prstGeom>
          <a:solidFill>
            <a:schemeClr val="bg1"/>
          </a:solidFill>
          <a:ln>
            <a:noFill/>
          </a:ln>
        </p:spPr>
        <p:txBody>
          <a:bodyPr wrap="square" rtlCol="0">
            <a:spAutoFit/>
          </a:bodyPr>
          <a:lstStyle/>
          <a:p>
            <a:pPr algn="ctr"/>
            <a:endParaRPr kumimoji="1" lang="en-US" altLang="ja-JP" sz="700" b="1" dirty="0"/>
          </a:p>
        </p:txBody>
      </p:sp>
      <p:sp>
        <p:nvSpPr>
          <p:cNvPr id="24" name="テキスト ボックス 23">
            <a:extLst>
              <a:ext uri="{FF2B5EF4-FFF2-40B4-BE49-F238E27FC236}">
                <a16:creationId xmlns:a16="http://schemas.microsoft.com/office/drawing/2014/main" id="{AFF5ECD5-8B16-58D1-9EA7-180CB04C0F0D}"/>
              </a:ext>
            </a:extLst>
          </p:cNvPr>
          <p:cNvSpPr txBox="1"/>
          <p:nvPr/>
        </p:nvSpPr>
        <p:spPr>
          <a:xfrm>
            <a:off x="2039047" y="3146607"/>
            <a:ext cx="828708" cy="307777"/>
          </a:xfrm>
          <a:prstGeom prst="rect">
            <a:avLst/>
          </a:prstGeom>
          <a:noFill/>
          <a:ln>
            <a:noFill/>
          </a:ln>
        </p:spPr>
        <p:txBody>
          <a:bodyPr wrap="square" rtlCol="0">
            <a:spAutoFit/>
          </a:bodyPr>
          <a:lstStyle/>
          <a:p>
            <a:pPr algn="ctr"/>
            <a:r>
              <a:rPr kumimoji="1" lang="ja-JP" altLang="en-US" sz="700" b="1" dirty="0"/>
              <a:t>解約</a:t>
            </a:r>
            <a:endParaRPr kumimoji="1" lang="en-US" altLang="ja-JP" sz="700" b="1" dirty="0"/>
          </a:p>
          <a:p>
            <a:pPr algn="ctr"/>
            <a:r>
              <a:rPr lang="ja-JP" altLang="en-US" sz="700" b="1" dirty="0"/>
              <a:t>オプション期間</a:t>
            </a:r>
            <a:endParaRPr kumimoji="1" lang="ja-JP" altLang="en-US" sz="700" b="1" dirty="0"/>
          </a:p>
        </p:txBody>
      </p:sp>
      <p:sp>
        <p:nvSpPr>
          <p:cNvPr id="28" name="矢印: 左右 27">
            <a:extLst>
              <a:ext uri="{FF2B5EF4-FFF2-40B4-BE49-F238E27FC236}">
                <a16:creationId xmlns:a16="http://schemas.microsoft.com/office/drawing/2014/main" id="{7E1011DE-A8B2-C497-EAA6-8D9767D80C16}"/>
              </a:ext>
            </a:extLst>
          </p:cNvPr>
          <p:cNvSpPr/>
          <p:nvPr/>
        </p:nvSpPr>
        <p:spPr>
          <a:xfrm>
            <a:off x="2083011" y="3413473"/>
            <a:ext cx="2200958" cy="396044"/>
          </a:xfrm>
          <a:prstGeom prst="leftRightArrow">
            <a:avLst/>
          </a:prstGeom>
          <a:ln w="12700">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ja-JP" altLang="en-US" sz="1050" dirty="0">
                <a:solidFill>
                  <a:schemeClr val="bg1"/>
                </a:solidFill>
              </a:rPr>
              <a:t>「合理的に確実」と判断</a:t>
            </a:r>
          </a:p>
        </p:txBody>
      </p:sp>
      <p:sp>
        <p:nvSpPr>
          <p:cNvPr id="31" name="矢印: 左右 30">
            <a:extLst>
              <a:ext uri="{FF2B5EF4-FFF2-40B4-BE49-F238E27FC236}">
                <a16:creationId xmlns:a16="http://schemas.microsoft.com/office/drawing/2014/main" id="{B3CB4D65-BC49-7CFB-425E-0E535E76E1D8}"/>
              </a:ext>
            </a:extLst>
          </p:cNvPr>
          <p:cNvSpPr/>
          <p:nvPr/>
        </p:nvSpPr>
        <p:spPr>
          <a:xfrm>
            <a:off x="373735" y="3829301"/>
            <a:ext cx="3910233" cy="396044"/>
          </a:xfrm>
          <a:prstGeom prst="leftRightArrow">
            <a:avLst/>
          </a:prstGeom>
          <a:solidFill>
            <a:schemeClr val="accent1"/>
          </a:solidFill>
          <a:ln w="12700">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kumimoji="1" lang="ja-JP" altLang="en-US" sz="1100" b="1" dirty="0">
                <a:solidFill>
                  <a:schemeClr val="bg1"/>
                </a:solidFill>
              </a:rPr>
              <a:t>リース期間：５年</a:t>
            </a:r>
          </a:p>
        </p:txBody>
      </p:sp>
      <p:sp>
        <p:nvSpPr>
          <p:cNvPr id="34" name="テキスト プレースホルダー 2">
            <a:extLst>
              <a:ext uri="{FF2B5EF4-FFF2-40B4-BE49-F238E27FC236}">
                <a16:creationId xmlns:a16="http://schemas.microsoft.com/office/drawing/2014/main" id="{92429D34-C67C-5B71-BD2B-9ADB504F4190}"/>
              </a:ext>
            </a:extLst>
          </p:cNvPr>
          <p:cNvSpPr txBox="1">
            <a:spLocks/>
          </p:cNvSpPr>
          <p:nvPr/>
        </p:nvSpPr>
        <p:spPr>
          <a:xfrm>
            <a:off x="4584514" y="1401425"/>
            <a:ext cx="3515546" cy="104617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u="sng" dirty="0">
                <a:solidFill>
                  <a:schemeClr val="tx1">
                    <a:lumMod val="75000"/>
                    <a:lumOff val="25000"/>
                  </a:schemeClr>
                </a:solidFill>
              </a:rPr>
              <a:t>■リース契約画面</a:t>
            </a:r>
            <a:endParaRPr lang="en-US" altLang="ja-JP" sz="1000" u="sng" dirty="0">
              <a:solidFill>
                <a:schemeClr val="tx1">
                  <a:lumMod val="75000"/>
                  <a:lumOff val="25000"/>
                </a:schemeClr>
              </a:solidFill>
            </a:endParaRPr>
          </a:p>
        </p:txBody>
      </p:sp>
      <p:sp>
        <p:nvSpPr>
          <p:cNvPr id="36" name="正方形/長方形 35">
            <a:extLst>
              <a:ext uri="{FF2B5EF4-FFF2-40B4-BE49-F238E27FC236}">
                <a16:creationId xmlns:a16="http://schemas.microsoft.com/office/drawing/2014/main" id="{F8AC90BA-3F12-FCE0-4379-8A89015E9857}"/>
              </a:ext>
            </a:extLst>
          </p:cNvPr>
          <p:cNvSpPr/>
          <p:nvPr/>
        </p:nvSpPr>
        <p:spPr>
          <a:xfrm>
            <a:off x="4687749" y="2619572"/>
            <a:ext cx="1552949" cy="280699"/>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39" name="線吹き出し 2 (枠付き) 7">
            <a:extLst>
              <a:ext uri="{FF2B5EF4-FFF2-40B4-BE49-F238E27FC236}">
                <a16:creationId xmlns:a16="http://schemas.microsoft.com/office/drawing/2014/main" id="{29E13C16-EBCB-578E-DAD5-A4DE91BF2DA0}"/>
              </a:ext>
            </a:extLst>
          </p:cNvPr>
          <p:cNvSpPr/>
          <p:nvPr/>
        </p:nvSpPr>
        <p:spPr>
          <a:xfrm>
            <a:off x="5448610" y="3862794"/>
            <a:ext cx="2682862" cy="761184"/>
          </a:xfrm>
          <a:prstGeom prst="borderCallout2">
            <a:avLst>
              <a:gd name="adj1" fmla="val -11282"/>
              <a:gd name="adj2" fmla="val 7609"/>
              <a:gd name="adj3" fmla="val -42283"/>
              <a:gd name="adj4" fmla="val 5597"/>
              <a:gd name="adj5" fmla="val -134216"/>
              <a:gd name="adj6" fmla="val 229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「合理的に確実」と判断した期間を含めて、</a:t>
            </a:r>
            <a:r>
              <a:rPr lang="ja-JP" altLang="en-US" sz="1200" dirty="0"/>
              <a:t>リース期間を入力します</a:t>
            </a:r>
            <a:endParaRPr kumimoji="1" lang="ja-JP" altLang="en-US" sz="1200" dirty="0"/>
          </a:p>
        </p:txBody>
      </p:sp>
      <p:sp>
        <p:nvSpPr>
          <p:cNvPr id="29" name="正方形/長方形 28">
            <a:extLst>
              <a:ext uri="{FF2B5EF4-FFF2-40B4-BE49-F238E27FC236}">
                <a16:creationId xmlns:a16="http://schemas.microsoft.com/office/drawing/2014/main" id="{2A0BB5B3-3F43-2CF8-2AC2-E735B6B96F0C}"/>
              </a:ext>
            </a:extLst>
          </p:cNvPr>
          <p:cNvSpPr/>
          <p:nvPr/>
        </p:nvSpPr>
        <p:spPr>
          <a:xfrm>
            <a:off x="6313658" y="2860424"/>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pic>
        <p:nvPicPr>
          <p:cNvPr id="22" name="図 21">
            <a:extLst>
              <a:ext uri="{FF2B5EF4-FFF2-40B4-BE49-F238E27FC236}">
                <a16:creationId xmlns:a16="http://schemas.microsoft.com/office/drawing/2014/main" id="{C6281B61-CC29-D3EC-8A6D-D3E2E31CC75A}"/>
              </a:ext>
            </a:extLst>
          </p:cNvPr>
          <p:cNvPicPr>
            <a:picLocks noChangeAspect="1"/>
          </p:cNvPicPr>
          <p:nvPr/>
        </p:nvPicPr>
        <p:blipFill>
          <a:blip r:embed="rId4"/>
          <a:stretch>
            <a:fillRect/>
          </a:stretch>
        </p:blipFill>
        <p:spPr>
          <a:xfrm>
            <a:off x="5380103" y="2034911"/>
            <a:ext cx="632057" cy="176799"/>
          </a:xfrm>
          <a:prstGeom prst="rect">
            <a:avLst/>
          </a:prstGeom>
        </p:spPr>
      </p:pic>
      <p:sp>
        <p:nvSpPr>
          <p:cNvPr id="32" name="線吹き出し 2 (枠付き) 7">
            <a:extLst>
              <a:ext uri="{FF2B5EF4-FFF2-40B4-BE49-F238E27FC236}">
                <a16:creationId xmlns:a16="http://schemas.microsoft.com/office/drawing/2014/main" id="{2E414FB7-0C9D-820E-78EA-327E2A672E0F}"/>
              </a:ext>
            </a:extLst>
          </p:cNvPr>
          <p:cNvSpPr/>
          <p:nvPr/>
        </p:nvSpPr>
        <p:spPr>
          <a:xfrm>
            <a:off x="6737994" y="1095937"/>
            <a:ext cx="2050518" cy="538356"/>
          </a:xfrm>
          <a:prstGeom prst="borderCallout2">
            <a:avLst>
              <a:gd name="adj1" fmla="val 88854"/>
              <a:gd name="adj2" fmla="val -4039"/>
              <a:gd name="adj3" fmla="val 118695"/>
              <a:gd name="adj4" fmla="val -22691"/>
              <a:gd name="adj5" fmla="val 201683"/>
              <a:gd name="adj6" fmla="val -3497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「契約期間」の項目を追加</a:t>
            </a:r>
            <a:endParaRPr kumimoji="1" lang="ja-JP" altLang="en-US" sz="1200" dirty="0"/>
          </a:p>
        </p:txBody>
      </p:sp>
      <p:sp>
        <p:nvSpPr>
          <p:cNvPr id="6" name="矢印: 五方向 5">
            <a:extLst>
              <a:ext uri="{FF2B5EF4-FFF2-40B4-BE49-F238E27FC236}">
                <a16:creationId xmlns:a16="http://schemas.microsoft.com/office/drawing/2014/main" id="{8550E319-FF07-E097-A149-83C45C375269}"/>
              </a:ext>
            </a:extLst>
          </p:cNvPr>
          <p:cNvSpPr/>
          <p:nvPr/>
        </p:nvSpPr>
        <p:spPr>
          <a:xfrm>
            <a:off x="8352504" y="857260"/>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2105C9A3-54CB-48EB-D286-7C28A884B5B4}"/>
              </a:ext>
            </a:extLst>
          </p:cNvPr>
          <p:cNvSpPr/>
          <p:nvPr/>
        </p:nvSpPr>
        <p:spPr>
          <a:xfrm>
            <a:off x="7668328"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C318F92E-6894-D1FB-A6E3-58BBBE5AAE5B}"/>
              </a:ext>
            </a:extLst>
          </p:cNvPr>
          <p:cNvSpPr/>
          <p:nvPr/>
        </p:nvSpPr>
        <p:spPr>
          <a:xfrm>
            <a:off x="6984252"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386A0CDE-B9E6-B6EE-BD5A-B2F05B707E40}"/>
              </a:ext>
            </a:extLst>
          </p:cNvPr>
          <p:cNvSpPr/>
          <p:nvPr/>
        </p:nvSpPr>
        <p:spPr>
          <a:xfrm>
            <a:off x="6300176"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矢印: 五方向 12">
            <a:extLst>
              <a:ext uri="{FF2B5EF4-FFF2-40B4-BE49-F238E27FC236}">
                <a16:creationId xmlns:a16="http://schemas.microsoft.com/office/drawing/2014/main" id="{63F83143-8827-BD32-A3F1-5534696E5863}"/>
              </a:ext>
            </a:extLst>
          </p:cNvPr>
          <p:cNvSpPr/>
          <p:nvPr/>
        </p:nvSpPr>
        <p:spPr>
          <a:xfrm>
            <a:off x="5616100" y="857260"/>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4" name="矢印: 五方向 13">
            <a:extLst>
              <a:ext uri="{FF2B5EF4-FFF2-40B4-BE49-F238E27FC236}">
                <a16:creationId xmlns:a16="http://schemas.microsoft.com/office/drawing/2014/main" id="{4DD20B4F-25D9-F62B-78C5-79BDEF82F499}"/>
              </a:ext>
            </a:extLst>
          </p:cNvPr>
          <p:cNvSpPr/>
          <p:nvPr/>
        </p:nvSpPr>
        <p:spPr>
          <a:xfrm>
            <a:off x="4932024" y="857260"/>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8" name="矢印: 五方向 17">
            <a:extLst>
              <a:ext uri="{FF2B5EF4-FFF2-40B4-BE49-F238E27FC236}">
                <a16:creationId xmlns:a16="http://schemas.microsoft.com/office/drawing/2014/main" id="{26CC7509-0736-04D6-B8E9-16A9B7B104BD}"/>
              </a:ext>
            </a:extLst>
          </p:cNvPr>
          <p:cNvSpPr/>
          <p:nvPr/>
        </p:nvSpPr>
        <p:spPr>
          <a:xfrm>
            <a:off x="4247948" y="864106"/>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0" name="矢印: 五方向 19">
            <a:extLst>
              <a:ext uri="{FF2B5EF4-FFF2-40B4-BE49-F238E27FC236}">
                <a16:creationId xmlns:a16="http://schemas.microsoft.com/office/drawing/2014/main" id="{36A98337-96BC-F5F0-4A84-182763F1A9E7}"/>
              </a:ext>
            </a:extLst>
          </p:cNvPr>
          <p:cNvSpPr/>
          <p:nvPr/>
        </p:nvSpPr>
        <p:spPr>
          <a:xfrm>
            <a:off x="3563872" y="864106"/>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0" name="正方形/長方形 29">
            <a:extLst>
              <a:ext uri="{FF2B5EF4-FFF2-40B4-BE49-F238E27FC236}">
                <a16:creationId xmlns:a16="http://schemas.microsoft.com/office/drawing/2014/main" id="{11DB8B74-D6B1-4A97-5D6A-0C602BB810C9}"/>
              </a:ext>
            </a:extLst>
          </p:cNvPr>
          <p:cNvSpPr/>
          <p:nvPr/>
        </p:nvSpPr>
        <p:spPr>
          <a:xfrm>
            <a:off x="4625948" y="1678991"/>
            <a:ext cx="882156" cy="9285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391168730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182</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．使用権資産・リース負債の計上</a:t>
            </a:r>
            <a:b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600" dirty="0">
                <a:solidFill>
                  <a:srgbClr val="008CCF"/>
                </a:solidFill>
                <a:latin typeface="メイリオ"/>
                <a:ea typeface="メイリオ"/>
              </a:rPr>
              <a:t>３．４．１</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．取得価格相当額の計算</a:t>
            </a:r>
            <a:endParaRPr kumimoji="1" lang="ja-JP" altLang="en-US"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385B0616-38C6-3705-3B99-77AA15FCDDFB}"/>
              </a:ext>
            </a:extLst>
          </p:cNvPr>
          <p:cNvSpPr txBox="1">
            <a:spLocks/>
          </p:cNvSpPr>
          <p:nvPr/>
        </p:nvSpPr>
        <p:spPr>
          <a:xfrm>
            <a:off x="358774" y="2463738"/>
            <a:ext cx="8713726" cy="117899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・リース開始日にリース料総額の現在価値で使用権資産・リース負債を計上します。また、付随費用および資産除去債務に</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対応する除去費用を加算し、受け取ったリース・インセンティブを控除した額により使用権資産を計上します</a:t>
            </a:r>
            <a:endParaRPr lang="en-US" altLang="ja-JP" dirty="0">
              <a:solidFill>
                <a:schemeClr val="tx1">
                  <a:lumMod val="75000"/>
                  <a:lumOff val="25000"/>
                </a:schemeClr>
              </a:solidFill>
            </a:endParaRPr>
          </a:p>
          <a:p>
            <a:pPr>
              <a:lnSpc>
                <a:spcPts val="1900"/>
              </a:lnSpc>
              <a:buClr>
                <a:srgbClr val="F9BE00"/>
              </a:buClr>
            </a:pPr>
            <a:r>
              <a:rPr kumimoji="1" lang="ja-JP" altLang="en-US" sz="1200" dirty="0">
                <a:solidFill>
                  <a:schemeClr val="tx1">
                    <a:lumMod val="75000"/>
                    <a:lumOff val="25000"/>
                  </a:schemeClr>
                </a:solidFill>
              </a:rPr>
              <a:t>　　　　　　　　　　　　　　　　　　　　　　　　　　　　　　　　　　　　　　　　　　　　　（会計基準</a:t>
            </a:r>
            <a:r>
              <a:rPr kumimoji="1" lang="en-US" altLang="ja-JP" sz="1200" dirty="0">
                <a:solidFill>
                  <a:schemeClr val="tx1">
                    <a:lumMod val="75000"/>
                    <a:lumOff val="25000"/>
                  </a:schemeClr>
                </a:solidFill>
              </a:rPr>
              <a:t>33</a:t>
            </a:r>
            <a:r>
              <a:rPr kumimoji="1" lang="ja-JP" altLang="en-US" sz="1200" dirty="0">
                <a:solidFill>
                  <a:schemeClr val="tx1">
                    <a:lumMod val="75000"/>
                    <a:lumOff val="25000"/>
                  </a:schemeClr>
                </a:solidFill>
              </a:rPr>
              <a:t>項）</a:t>
            </a:r>
            <a:endParaRPr kumimoji="1" lang="en-US" altLang="ja-JP" sz="1200"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・取得価格相当額の計算は、「割引現在価値と見積現金購入価格の小さい方」が廃止され割引現在価値のみとなりました</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但し税務はこの改正の事実がないため従来通りとします　　　　　　　　　　　　　　　　　　（会計基準</a:t>
            </a:r>
            <a:r>
              <a:rPr lang="en-US" altLang="ja-JP" dirty="0">
                <a:solidFill>
                  <a:schemeClr val="tx1">
                    <a:lumMod val="75000"/>
                    <a:lumOff val="25000"/>
                  </a:schemeClr>
                </a:solidFill>
              </a:rPr>
              <a:t>34</a:t>
            </a:r>
            <a:r>
              <a:rPr lang="ja-JP" altLang="en-US" dirty="0">
                <a:solidFill>
                  <a:schemeClr val="tx1">
                    <a:lumMod val="75000"/>
                    <a:lumOff val="25000"/>
                  </a:schemeClr>
                </a:solidFill>
              </a:rPr>
              <a:t>項）</a:t>
            </a:r>
            <a:endParaRPr kumimoji="1" lang="ja-JP" altLang="en-US" sz="12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B8516450-3A1C-82F8-7634-8D315741154A}"/>
              </a:ext>
            </a:extLst>
          </p:cNvPr>
          <p:cNvSpPr txBox="1">
            <a:spLocks/>
          </p:cNvSpPr>
          <p:nvPr/>
        </p:nvSpPr>
        <p:spPr>
          <a:xfrm>
            <a:off x="358018" y="1167594"/>
            <a:ext cx="8426450" cy="132300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schemeClr val="tx1">
                    <a:lumMod val="75000"/>
                    <a:lumOff val="25000"/>
                  </a:schemeClr>
                </a:solidFill>
              </a:rPr>
              <a:t>　・使用権資産の取得価額は、付随費用・除去債務費用・リースインセンティブを考慮する必要があるため、</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取得価額の変更入力を可能とします。取得価額を変更する場合、明細入力画面で金額を入力します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・リース取得仕訳作成時、割引現在価値以外の増減金額分（付随費用など）はリース負債とは別科目で計上します</a:t>
            </a:r>
            <a:endParaRPr lang="en-US" altLang="ja-JP" dirty="0">
              <a:solidFill>
                <a:schemeClr val="tx1">
                  <a:lumMod val="75000"/>
                  <a:lumOff val="25000"/>
                </a:schemeClr>
              </a:solidFill>
            </a:endParaRPr>
          </a:p>
          <a:p>
            <a:pPr>
              <a:lnSpc>
                <a:spcPts val="1900"/>
              </a:lnSpc>
              <a:buClr>
                <a:srgbClr val="F9BE00"/>
              </a:buClr>
            </a:pPr>
            <a:r>
              <a:rPr lang="ja-JP" altLang="en-US" dirty="0">
                <a:solidFill>
                  <a:prstClr val="black"/>
                </a:solidFill>
              </a:rPr>
              <a:t>　</a:t>
            </a:r>
            <a:endParaRPr lang="en-US" altLang="ja-JP" strike="sngStrike"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46BE1DE3-47A2-6E5C-DFFB-AFBCA600C180}"/>
              </a:ext>
            </a:extLst>
          </p:cNvPr>
          <p:cNvSpPr txBox="1">
            <a:spLocks/>
          </p:cNvSpPr>
          <p:nvPr/>
        </p:nvSpPr>
        <p:spPr>
          <a:xfrm>
            <a:off x="359532" y="4011910"/>
            <a:ext cx="8568952"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・取得価額≠割引現在価値での入力が可能です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・リース物件搬入時の付随費用等をリース資産として計上可能になります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a:t>
            </a:r>
            <a:endParaRPr lang="en-US" altLang="ja-JP" dirty="0">
              <a:solidFill>
                <a:schemeClr val="tx1">
                  <a:lumMod val="75000"/>
                  <a:lumOff val="25000"/>
                </a:schemeClr>
              </a:solidFill>
            </a:endParaRPr>
          </a:p>
        </p:txBody>
      </p:sp>
      <p:sp>
        <p:nvSpPr>
          <p:cNvPr id="3" name="矢印: 五方向 2">
            <a:extLst>
              <a:ext uri="{FF2B5EF4-FFF2-40B4-BE49-F238E27FC236}">
                <a16:creationId xmlns:a16="http://schemas.microsoft.com/office/drawing/2014/main" id="{645277EC-C3F6-F0FE-550B-EAC0B4E001C9}"/>
              </a:ext>
            </a:extLst>
          </p:cNvPr>
          <p:cNvSpPr/>
          <p:nvPr/>
        </p:nvSpPr>
        <p:spPr>
          <a:xfrm>
            <a:off x="8352520" y="1023578"/>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38D74F37-A181-3094-AE0E-7FF0727ECFE4}"/>
              </a:ext>
            </a:extLst>
          </p:cNvPr>
          <p:cNvSpPr/>
          <p:nvPr/>
        </p:nvSpPr>
        <p:spPr>
          <a:xfrm>
            <a:off x="7668344" y="102357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62661151-1A4E-AAAA-F7C9-0335DB859BE3}"/>
              </a:ext>
            </a:extLst>
          </p:cNvPr>
          <p:cNvSpPr/>
          <p:nvPr/>
        </p:nvSpPr>
        <p:spPr>
          <a:xfrm>
            <a:off x="6984268" y="102357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9F06D703-9ED9-8F94-6008-F8F735102361}"/>
              </a:ext>
            </a:extLst>
          </p:cNvPr>
          <p:cNvSpPr/>
          <p:nvPr/>
        </p:nvSpPr>
        <p:spPr>
          <a:xfrm>
            <a:off x="6300192" y="102357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AD606948-D194-75C2-2047-2A8327F1C954}"/>
              </a:ext>
            </a:extLst>
          </p:cNvPr>
          <p:cNvSpPr/>
          <p:nvPr/>
        </p:nvSpPr>
        <p:spPr>
          <a:xfrm>
            <a:off x="5616116" y="1023578"/>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3" name="矢印: 五方向 12">
            <a:extLst>
              <a:ext uri="{FF2B5EF4-FFF2-40B4-BE49-F238E27FC236}">
                <a16:creationId xmlns:a16="http://schemas.microsoft.com/office/drawing/2014/main" id="{C7C280AA-2943-232A-7968-EFBD4BF4E180}"/>
              </a:ext>
            </a:extLst>
          </p:cNvPr>
          <p:cNvSpPr/>
          <p:nvPr/>
        </p:nvSpPr>
        <p:spPr>
          <a:xfrm>
            <a:off x="4932040" y="102357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4" name="矢印: 五方向 13">
            <a:extLst>
              <a:ext uri="{FF2B5EF4-FFF2-40B4-BE49-F238E27FC236}">
                <a16:creationId xmlns:a16="http://schemas.microsoft.com/office/drawing/2014/main" id="{1CBE27C7-15FA-C0E4-2C4E-88F2434B00C0}"/>
              </a:ext>
            </a:extLst>
          </p:cNvPr>
          <p:cNvSpPr/>
          <p:nvPr/>
        </p:nvSpPr>
        <p:spPr>
          <a:xfrm>
            <a:off x="4247964" y="1030424"/>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E4C0B2E2-60F3-E7A2-D7B1-ABA6B3ECF834}"/>
              </a:ext>
            </a:extLst>
          </p:cNvPr>
          <p:cNvSpPr/>
          <p:nvPr/>
        </p:nvSpPr>
        <p:spPr>
          <a:xfrm>
            <a:off x="3563888" y="1030424"/>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385100254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EB528594-8615-1103-2371-D132C5CE5221}"/>
              </a:ext>
            </a:extLst>
          </p:cNvPr>
          <p:cNvSpPr/>
          <p:nvPr/>
        </p:nvSpPr>
        <p:spPr>
          <a:xfrm>
            <a:off x="287524" y="1463556"/>
            <a:ext cx="3960440" cy="2800379"/>
          </a:xfrm>
          <a:prstGeom prst="rect">
            <a:avLst/>
          </a:prstGeom>
          <a:noFill/>
          <a:ln w="6350">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2"/>
              </a:solidFill>
            </a:endParaRPr>
          </a:p>
        </p:txBody>
      </p:sp>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183</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a:t>
            </a:r>
            <a:r>
              <a:rPr lang="ja-JP" altLang="en-US" sz="1800" dirty="0">
                <a:solidFill>
                  <a:srgbClr val="008CCF"/>
                </a:solidFill>
                <a:latin typeface="メイリオ"/>
                <a:ea typeface="メイリオ"/>
              </a:rPr>
              <a:t>・</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リース負債の計上</a:t>
            </a:r>
            <a:b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600" dirty="0">
                <a:solidFill>
                  <a:srgbClr val="008CCF"/>
                </a:solidFill>
                <a:latin typeface="メイリオ"/>
                <a:ea typeface="メイリオ"/>
              </a:rPr>
              <a:t>３．４．</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１．取得価格相当額計算</a:t>
            </a:r>
            <a:endParaRPr kumimoji="1" lang="ja-JP" altLang="en-US" sz="16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正方形/長方形 5">
            <a:extLst>
              <a:ext uri="{FF2B5EF4-FFF2-40B4-BE49-F238E27FC236}">
                <a16:creationId xmlns:a16="http://schemas.microsoft.com/office/drawing/2014/main" id="{9D8D97E8-9400-EE28-63A1-24F7FDE2B5BE}"/>
              </a:ext>
            </a:extLst>
          </p:cNvPr>
          <p:cNvSpPr/>
          <p:nvPr/>
        </p:nvSpPr>
        <p:spPr>
          <a:xfrm>
            <a:off x="535276" y="1660199"/>
            <a:ext cx="1620000" cy="20851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dirty="0">
              <a:solidFill>
                <a:schemeClr val="bg1"/>
              </a:solidFill>
            </a:endParaRPr>
          </a:p>
          <a:p>
            <a:pPr algn="ctr"/>
            <a:r>
              <a:rPr kumimoji="1" lang="ja-JP" altLang="en-US" sz="1200" dirty="0">
                <a:solidFill>
                  <a:schemeClr val="bg1"/>
                </a:solidFill>
              </a:rPr>
              <a:t>使用権資産</a:t>
            </a:r>
          </a:p>
        </p:txBody>
      </p:sp>
      <p:sp>
        <p:nvSpPr>
          <p:cNvPr id="7" name="正方形/長方形 6">
            <a:extLst>
              <a:ext uri="{FF2B5EF4-FFF2-40B4-BE49-F238E27FC236}">
                <a16:creationId xmlns:a16="http://schemas.microsoft.com/office/drawing/2014/main" id="{E19A9091-520F-E8DA-3DB3-93283969CFB4}"/>
              </a:ext>
            </a:extLst>
          </p:cNvPr>
          <p:cNvSpPr/>
          <p:nvPr/>
        </p:nvSpPr>
        <p:spPr>
          <a:xfrm>
            <a:off x="535276" y="3745316"/>
            <a:ext cx="1620000" cy="360000"/>
          </a:xfrm>
          <a:prstGeom prst="rect">
            <a:avLst/>
          </a:prstGeom>
          <a:noFill/>
          <a:ln>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lumMod val="75000"/>
                    <a:lumOff val="25000"/>
                  </a:schemeClr>
                </a:solidFill>
              </a:rPr>
              <a:t>リースインセンティブ</a:t>
            </a:r>
          </a:p>
        </p:txBody>
      </p:sp>
      <p:sp>
        <p:nvSpPr>
          <p:cNvPr id="8" name="正方形/長方形 7">
            <a:extLst>
              <a:ext uri="{FF2B5EF4-FFF2-40B4-BE49-F238E27FC236}">
                <a16:creationId xmlns:a16="http://schemas.microsoft.com/office/drawing/2014/main" id="{D0798C99-BD4D-AAB9-E10D-B01314D70252}"/>
              </a:ext>
            </a:extLst>
          </p:cNvPr>
          <p:cNvSpPr/>
          <p:nvPr/>
        </p:nvSpPr>
        <p:spPr>
          <a:xfrm>
            <a:off x="555237" y="1670695"/>
            <a:ext cx="1568735" cy="47263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付随費用</a:t>
            </a:r>
            <a:endParaRPr lang="en-US" altLang="ja-JP" sz="1200" dirty="0">
              <a:solidFill>
                <a:schemeClr val="bg1"/>
              </a:solidFill>
            </a:endParaRPr>
          </a:p>
          <a:p>
            <a:pPr algn="ctr"/>
            <a:r>
              <a:rPr kumimoji="1" lang="ja-JP" altLang="en-US" sz="1200" dirty="0">
                <a:solidFill>
                  <a:schemeClr val="bg1"/>
                </a:solidFill>
              </a:rPr>
              <a:t>除去債務費用</a:t>
            </a:r>
          </a:p>
        </p:txBody>
      </p:sp>
      <p:sp>
        <p:nvSpPr>
          <p:cNvPr id="9" name="正方形/長方形 8">
            <a:extLst>
              <a:ext uri="{FF2B5EF4-FFF2-40B4-BE49-F238E27FC236}">
                <a16:creationId xmlns:a16="http://schemas.microsoft.com/office/drawing/2014/main" id="{50A79ED6-DE39-F35A-AFE4-9E09955E7EA4}"/>
              </a:ext>
            </a:extLst>
          </p:cNvPr>
          <p:cNvSpPr/>
          <p:nvPr/>
        </p:nvSpPr>
        <p:spPr>
          <a:xfrm>
            <a:off x="535276" y="1311610"/>
            <a:ext cx="1620000" cy="2880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200" dirty="0">
                <a:solidFill>
                  <a:schemeClr val="tx1">
                    <a:lumMod val="75000"/>
                    <a:lumOff val="25000"/>
                  </a:schemeClr>
                </a:solidFill>
              </a:rPr>
              <a:t>資産</a:t>
            </a:r>
          </a:p>
        </p:txBody>
      </p:sp>
      <p:sp>
        <p:nvSpPr>
          <p:cNvPr id="10" name="正方形/長方形 9">
            <a:extLst>
              <a:ext uri="{FF2B5EF4-FFF2-40B4-BE49-F238E27FC236}">
                <a16:creationId xmlns:a16="http://schemas.microsoft.com/office/drawing/2014/main" id="{61B01CFD-049E-8427-3086-228A82E581C2}"/>
              </a:ext>
            </a:extLst>
          </p:cNvPr>
          <p:cNvSpPr/>
          <p:nvPr/>
        </p:nvSpPr>
        <p:spPr>
          <a:xfrm>
            <a:off x="2343141" y="1311610"/>
            <a:ext cx="1616611" cy="2880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schemeClr val="tx1">
                    <a:lumMod val="75000"/>
                    <a:lumOff val="25000"/>
                  </a:schemeClr>
                </a:solidFill>
              </a:rPr>
              <a:t>負債</a:t>
            </a:r>
            <a:endParaRPr kumimoji="1" lang="ja-JP" altLang="en-US" sz="1200" dirty="0">
              <a:solidFill>
                <a:schemeClr val="tx1">
                  <a:lumMod val="75000"/>
                  <a:lumOff val="25000"/>
                </a:schemeClr>
              </a:solidFill>
            </a:endParaRPr>
          </a:p>
        </p:txBody>
      </p:sp>
      <p:sp>
        <p:nvSpPr>
          <p:cNvPr id="11" name="正方形/長方形 10">
            <a:extLst>
              <a:ext uri="{FF2B5EF4-FFF2-40B4-BE49-F238E27FC236}">
                <a16:creationId xmlns:a16="http://schemas.microsoft.com/office/drawing/2014/main" id="{334F3A02-C324-FAB3-1BC0-07BEA2DE60FE}"/>
              </a:ext>
            </a:extLst>
          </p:cNvPr>
          <p:cNvSpPr/>
          <p:nvPr/>
        </p:nvSpPr>
        <p:spPr>
          <a:xfrm>
            <a:off x="2339752" y="2139922"/>
            <a:ext cx="1620000" cy="19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bg1"/>
                </a:solidFill>
              </a:rPr>
              <a:t>割引現在価値</a:t>
            </a:r>
            <a:endParaRPr kumimoji="1" lang="ja-JP" altLang="en-US" sz="1200" dirty="0">
              <a:solidFill>
                <a:schemeClr val="bg1"/>
              </a:solidFill>
            </a:endParaRPr>
          </a:p>
        </p:txBody>
      </p:sp>
      <p:cxnSp>
        <p:nvCxnSpPr>
          <p:cNvPr id="13" name="直線コネクタ 12">
            <a:extLst>
              <a:ext uri="{FF2B5EF4-FFF2-40B4-BE49-F238E27FC236}">
                <a16:creationId xmlns:a16="http://schemas.microsoft.com/office/drawing/2014/main" id="{05A6727B-C98C-85EB-17EF-A7D39888B8CA}"/>
              </a:ext>
            </a:extLst>
          </p:cNvPr>
          <p:cNvCxnSpPr>
            <a:cxnSpLocks/>
          </p:cNvCxnSpPr>
          <p:nvPr/>
        </p:nvCxnSpPr>
        <p:spPr>
          <a:xfrm>
            <a:off x="359532" y="4119443"/>
            <a:ext cx="3816000" cy="0"/>
          </a:xfrm>
          <a:prstGeom prst="line">
            <a:avLst/>
          </a:prstGeom>
          <a:effectLst>
            <a:outerShdw blurRad="127000" dist="127000" dir="6000000" algn="t" rotWithShape="0">
              <a:schemeClr val="tx1">
                <a:alpha val="50000"/>
              </a:schemeClr>
            </a:outerShdw>
            <a:reflection blurRad="6350" stA="52000" endA="300" endPos="35000" dir="5400000" sy="-100000" algn="bl" rotWithShape="0"/>
          </a:effectLst>
        </p:spPr>
        <p:style>
          <a:lnRef idx="1">
            <a:schemeClr val="dk1"/>
          </a:lnRef>
          <a:fillRef idx="0">
            <a:schemeClr val="dk1"/>
          </a:fillRef>
          <a:effectRef idx="0">
            <a:schemeClr val="dk1"/>
          </a:effectRef>
          <a:fontRef idx="minor">
            <a:schemeClr val="tx1"/>
          </a:fontRef>
        </p:style>
      </p:cxnSp>
      <p:pic>
        <p:nvPicPr>
          <p:cNvPr id="22" name="図 21">
            <a:extLst>
              <a:ext uri="{FF2B5EF4-FFF2-40B4-BE49-F238E27FC236}">
                <a16:creationId xmlns:a16="http://schemas.microsoft.com/office/drawing/2014/main" id="{CF2BC33F-FFD4-B2F2-F027-6C763C397BB6}"/>
              </a:ext>
            </a:extLst>
          </p:cNvPr>
          <p:cNvPicPr>
            <a:picLocks noChangeAspect="1"/>
          </p:cNvPicPr>
          <p:nvPr/>
        </p:nvPicPr>
        <p:blipFill>
          <a:blip r:embed="rId3"/>
          <a:stretch>
            <a:fillRect/>
          </a:stretch>
        </p:blipFill>
        <p:spPr>
          <a:xfrm>
            <a:off x="4359364" y="1455626"/>
            <a:ext cx="4416935" cy="2413311"/>
          </a:xfrm>
          <a:prstGeom prst="rect">
            <a:avLst/>
          </a:prstGeom>
          <a:ln>
            <a:solidFill>
              <a:schemeClr val="bg1">
                <a:lumMod val="50000"/>
              </a:schemeClr>
            </a:solidFill>
          </a:ln>
        </p:spPr>
      </p:pic>
      <p:sp>
        <p:nvSpPr>
          <p:cNvPr id="23" name="テキスト プレースホルダー 2">
            <a:extLst>
              <a:ext uri="{FF2B5EF4-FFF2-40B4-BE49-F238E27FC236}">
                <a16:creationId xmlns:a16="http://schemas.microsoft.com/office/drawing/2014/main" id="{DCE700D2-1F25-97B9-481E-F240A060DBD0}"/>
              </a:ext>
            </a:extLst>
          </p:cNvPr>
          <p:cNvSpPr txBox="1">
            <a:spLocks/>
          </p:cNvSpPr>
          <p:nvPr/>
        </p:nvSpPr>
        <p:spPr>
          <a:xfrm>
            <a:off x="4355976" y="1237548"/>
            <a:ext cx="3515546" cy="104617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u="sng" dirty="0">
                <a:solidFill>
                  <a:prstClr val="black"/>
                </a:solidFill>
              </a:rPr>
              <a:t>■固定資産入力画面</a:t>
            </a:r>
            <a:endParaRPr lang="en-US" altLang="ja-JP" sz="1000" u="sng" dirty="0">
              <a:solidFill>
                <a:prstClr val="black"/>
              </a:solidFill>
            </a:endParaRPr>
          </a:p>
        </p:txBody>
      </p:sp>
      <p:sp>
        <p:nvSpPr>
          <p:cNvPr id="24" name="線吹き出し 2 (枠付き) 7">
            <a:extLst>
              <a:ext uri="{FF2B5EF4-FFF2-40B4-BE49-F238E27FC236}">
                <a16:creationId xmlns:a16="http://schemas.microsoft.com/office/drawing/2014/main" id="{A3EAA13C-8BC7-E6E6-3ACA-3CD20C00F3AF}"/>
              </a:ext>
            </a:extLst>
          </p:cNvPr>
          <p:cNvSpPr/>
          <p:nvPr/>
        </p:nvSpPr>
        <p:spPr>
          <a:xfrm>
            <a:off x="5052358" y="3608329"/>
            <a:ext cx="3300062" cy="692656"/>
          </a:xfrm>
          <a:prstGeom prst="borderCallout2">
            <a:avLst>
              <a:gd name="adj1" fmla="val -18512"/>
              <a:gd name="adj2" fmla="val 9120"/>
              <a:gd name="adj3" fmla="val -64291"/>
              <a:gd name="adj4" fmla="val 4693"/>
              <a:gd name="adj5" fmla="val -147212"/>
              <a:gd name="adj6" fmla="val -230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明細情報の２行目以降に付随費用等を入力する。リースインセンティブはマイナス金額で入力する</a:t>
            </a:r>
            <a:endParaRPr kumimoji="1" lang="en-US" altLang="ja-JP" sz="1200" dirty="0"/>
          </a:p>
        </p:txBody>
      </p:sp>
      <p:sp>
        <p:nvSpPr>
          <p:cNvPr id="26" name="テキスト ボックス 25">
            <a:extLst>
              <a:ext uri="{FF2B5EF4-FFF2-40B4-BE49-F238E27FC236}">
                <a16:creationId xmlns:a16="http://schemas.microsoft.com/office/drawing/2014/main" id="{8D765D6F-7980-F8FC-BA08-7751983C358A}"/>
              </a:ext>
            </a:extLst>
          </p:cNvPr>
          <p:cNvSpPr txBox="1"/>
          <p:nvPr/>
        </p:nvSpPr>
        <p:spPr>
          <a:xfrm>
            <a:off x="1113477" y="1034611"/>
            <a:ext cx="2592288" cy="276999"/>
          </a:xfrm>
          <a:prstGeom prst="rect">
            <a:avLst/>
          </a:prstGeom>
          <a:noFill/>
        </p:spPr>
        <p:txBody>
          <a:bodyPr wrap="square" rtlCol="0">
            <a:spAutoFit/>
          </a:bodyPr>
          <a:lstStyle/>
          <a:p>
            <a:pPr algn="ctr"/>
            <a:r>
              <a:rPr lang="ja-JP" altLang="en-US" sz="1200" dirty="0">
                <a:solidFill>
                  <a:schemeClr val="tx1">
                    <a:lumMod val="75000"/>
                    <a:lumOff val="25000"/>
                  </a:schemeClr>
                </a:solidFill>
              </a:rPr>
              <a:t>取得価額 ≠ 割引現在価値</a:t>
            </a:r>
            <a:endParaRPr kumimoji="1" lang="ja-JP" altLang="en-US" sz="1200" dirty="0">
              <a:solidFill>
                <a:schemeClr val="tx1">
                  <a:lumMod val="75000"/>
                  <a:lumOff val="25000"/>
                </a:schemeClr>
              </a:solidFill>
            </a:endParaRPr>
          </a:p>
        </p:txBody>
      </p:sp>
      <p:sp>
        <p:nvSpPr>
          <p:cNvPr id="28" name="角丸四角形吹き出し 5">
            <a:extLst>
              <a:ext uri="{FF2B5EF4-FFF2-40B4-BE49-F238E27FC236}">
                <a16:creationId xmlns:a16="http://schemas.microsoft.com/office/drawing/2014/main" id="{2B872DF7-5ECD-2813-633B-0E65F414A323}"/>
              </a:ext>
            </a:extLst>
          </p:cNvPr>
          <p:cNvSpPr/>
          <p:nvPr/>
        </p:nvSpPr>
        <p:spPr>
          <a:xfrm>
            <a:off x="486693" y="4350951"/>
            <a:ext cx="5628140" cy="448065"/>
          </a:xfrm>
          <a:prstGeom prst="wedgeRoundRectCallout">
            <a:avLst>
              <a:gd name="adj1" fmla="val -40901"/>
              <a:gd name="adj2" fmla="val -96741"/>
              <a:gd name="adj3" fmla="val 1666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取得価額＝割引現在価値＋付随費用</a:t>
            </a:r>
            <a:r>
              <a:rPr kumimoji="1" lang="en-US" altLang="ja-JP" sz="1200" dirty="0"/>
              <a:t>+</a:t>
            </a:r>
            <a:r>
              <a:rPr kumimoji="1" lang="ja-JP" altLang="en-US" sz="1200" dirty="0"/>
              <a:t>資産除去債務－リースインセンティブ</a:t>
            </a:r>
            <a:endParaRPr kumimoji="1" lang="en-US" altLang="ja-JP" sz="1200" dirty="0"/>
          </a:p>
        </p:txBody>
      </p:sp>
      <p:sp>
        <p:nvSpPr>
          <p:cNvPr id="29" name="正方形/長方形 28">
            <a:extLst>
              <a:ext uri="{FF2B5EF4-FFF2-40B4-BE49-F238E27FC236}">
                <a16:creationId xmlns:a16="http://schemas.microsoft.com/office/drawing/2014/main" id="{04CB2DB7-4AAD-136F-F76A-F3527B834584}"/>
              </a:ext>
            </a:extLst>
          </p:cNvPr>
          <p:cNvSpPr/>
          <p:nvPr/>
        </p:nvSpPr>
        <p:spPr>
          <a:xfrm>
            <a:off x="5724127" y="2662240"/>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20" name="矢印: 五方向 19">
            <a:extLst>
              <a:ext uri="{FF2B5EF4-FFF2-40B4-BE49-F238E27FC236}">
                <a16:creationId xmlns:a16="http://schemas.microsoft.com/office/drawing/2014/main" id="{5782F104-BEB9-3B6D-726B-3033065F6E27}"/>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1" name="矢印: 五方向 20">
            <a:extLst>
              <a:ext uri="{FF2B5EF4-FFF2-40B4-BE49-F238E27FC236}">
                <a16:creationId xmlns:a16="http://schemas.microsoft.com/office/drawing/2014/main" id="{077D1FE0-6A51-4BE0-C41C-588BA0C3DC1F}"/>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5" name="矢印: 五方向 24">
            <a:extLst>
              <a:ext uri="{FF2B5EF4-FFF2-40B4-BE49-F238E27FC236}">
                <a16:creationId xmlns:a16="http://schemas.microsoft.com/office/drawing/2014/main" id="{8091D527-30A9-F540-656B-EB201C1BC086}"/>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7" name="矢印: 五方向 26">
            <a:extLst>
              <a:ext uri="{FF2B5EF4-FFF2-40B4-BE49-F238E27FC236}">
                <a16:creationId xmlns:a16="http://schemas.microsoft.com/office/drawing/2014/main" id="{2A9F7449-F085-F4DB-3561-13A6BB73415B}"/>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1" name="矢印: 五方向 30">
            <a:extLst>
              <a:ext uri="{FF2B5EF4-FFF2-40B4-BE49-F238E27FC236}">
                <a16:creationId xmlns:a16="http://schemas.microsoft.com/office/drawing/2014/main" id="{9F3FE867-41AB-0247-6857-1DB7206DADA3}"/>
              </a:ext>
            </a:extLst>
          </p:cNvPr>
          <p:cNvSpPr/>
          <p:nvPr/>
        </p:nvSpPr>
        <p:spPr>
          <a:xfrm>
            <a:off x="5616100"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32" name="矢印: 五方向 31">
            <a:extLst>
              <a:ext uri="{FF2B5EF4-FFF2-40B4-BE49-F238E27FC236}">
                <a16:creationId xmlns:a16="http://schemas.microsoft.com/office/drawing/2014/main" id="{18A08E0A-849D-3980-C449-760B64CB43E3}"/>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3" name="矢印: 五方向 32">
            <a:extLst>
              <a:ext uri="{FF2B5EF4-FFF2-40B4-BE49-F238E27FC236}">
                <a16:creationId xmlns:a16="http://schemas.microsoft.com/office/drawing/2014/main" id="{70E7BDB5-8AE3-2089-D59B-6EC349A795B7}"/>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4" name="矢印: 五方向 33">
            <a:extLst>
              <a:ext uri="{FF2B5EF4-FFF2-40B4-BE49-F238E27FC236}">
                <a16:creationId xmlns:a16="http://schemas.microsoft.com/office/drawing/2014/main" id="{F3723A1C-9576-ED7B-02EC-F0ACC4B499F0}"/>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 name="正方形/長方形 2">
            <a:extLst>
              <a:ext uri="{FF2B5EF4-FFF2-40B4-BE49-F238E27FC236}">
                <a16:creationId xmlns:a16="http://schemas.microsoft.com/office/drawing/2014/main" id="{27E0C266-BB08-E9A4-52D1-F7A5F6F035C5}"/>
              </a:ext>
            </a:extLst>
          </p:cNvPr>
          <p:cNvSpPr/>
          <p:nvPr/>
        </p:nvSpPr>
        <p:spPr>
          <a:xfrm>
            <a:off x="4355508" y="1485830"/>
            <a:ext cx="828741"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183667532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184</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a:t>
            </a:r>
            <a:r>
              <a:rPr lang="ja-JP" altLang="en-US" sz="1800" dirty="0">
                <a:solidFill>
                  <a:srgbClr val="008CCF"/>
                </a:solidFill>
                <a:latin typeface="メイリオ"/>
                <a:ea typeface="メイリオ"/>
              </a:rPr>
              <a:t>・</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リース負債の計上</a:t>
            </a:r>
            <a:b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600" dirty="0">
                <a:solidFill>
                  <a:srgbClr val="008CCF"/>
                </a:solidFill>
                <a:latin typeface="メイリオ"/>
                <a:ea typeface="メイリオ"/>
              </a:rPr>
              <a:t>３．４．</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１．取得価格相当額計算</a:t>
            </a:r>
            <a:endParaRPr kumimoji="1" lang="ja-JP" altLang="en-US" sz="16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15" name="テキスト プレースホルダー 2">
            <a:extLst>
              <a:ext uri="{FF2B5EF4-FFF2-40B4-BE49-F238E27FC236}">
                <a16:creationId xmlns:a16="http://schemas.microsoft.com/office/drawing/2014/main" id="{C0E5244B-C5FE-FD34-D73B-08BBCF61F6DD}"/>
              </a:ext>
            </a:extLst>
          </p:cNvPr>
          <p:cNvSpPr txBox="1">
            <a:spLocks/>
          </p:cNvSpPr>
          <p:nvPr/>
        </p:nvSpPr>
        <p:spPr>
          <a:xfrm>
            <a:off x="431540" y="1018761"/>
            <a:ext cx="8137990" cy="343379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b="1" dirty="0">
                <a:solidFill>
                  <a:schemeClr val="tx1">
                    <a:lumMod val="75000"/>
                    <a:lumOff val="25000"/>
                  </a:schemeClr>
                </a:solidFill>
              </a:rPr>
              <a:t>＜リース取得仕訳＞</a:t>
            </a:r>
            <a:endParaRPr lang="en-US" altLang="ja-JP" b="1" dirty="0">
              <a:solidFill>
                <a:schemeClr val="tx1">
                  <a:lumMod val="75000"/>
                  <a:lumOff val="25000"/>
                </a:schemeClr>
              </a:solidFill>
            </a:endParaRPr>
          </a:p>
          <a:p>
            <a:pPr>
              <a:lnSpc>
                <a:spcPts val="1900"/>
              </a:lnSpc>
              <a:buClr>
                <a:srgbClr val="F9BE00"/>
              </a:buClr>
            </a:pPr>
            <a:r>
              <a:rPr lang="ja-JP" altLang="en-US" b="1" dirty="0">
                <a:solidFill>
                  <a:schemeClr val="tx1">
                    <a:lumMod val="75000"/>
                    <a:lumOff val="25000"/>
                  </a:schemeClr>
                </a:solidFill>
              </a:rPr>
              <a:t>　１）消費税債務を計上しない</a:t>
            </a:r>
            <a:endParaRPr lang="en-US" altLang="ja-JP" b="1"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使用権資産　</a:t>
            </a:r>
            <a:r>
              <a:rPr lang="en-US" altLang="ja-JP" dirty="0">
                <a:solidFill>
                  <a:schemeClr val="tx1">
                    <a:lumMod val="75000"/>
                    <a:lumOff val="25000"/>
                  </a:schemeClr>
                </a:solidFill>
              </a:rPr>
              <a:t>1,300,000</a:t>
            </a:r>
            <a:r>
              <a:rPr lang="ja-JP" altLang="en-US" dirty="0">
                <a:solidFill>
                  <a:schemeClr val="tx1">
                    <a:lumMod val="75000"/>
                    <a:lumOff val="25000"/>
                  </a:schemeClr>
                </a:solidFill>
              </a:rPr>
              <a:t>（税</a:t>
            </a:r>
            <a:r>
              <a:rPr lang="en-US" altLang="ja-JP" dirty="0">
                <a:solidFill>
                  <a:schemeClr val="tx1">
                    <a:lumMod val="75000"/>
                    <a:lumOff val="25000"/>
                  </a:schemeClr>
                </a:solidFill>
              </a:rPr>
              <a:t>137,450</a:t>
            </a:r>
            <a:r>
              <a:rPr lang="ja-JP" altLang="en-US" dirty="0">
                <a:solidFill>
                  <a:schemeClr val="tx1">
                    <a:lumMod val="75000"/>
                    <a:lumOff val="25000"/>
                  </a:schemeClr>
                </a:solidFill>
              </a:rPr>
              <a:t>）／リース負債　</a:t>
            </a:r>
            <a:r>
              <a:rPr lang="en-US" altLang="ja-JP" dirty="0">
                <a:solidFill>
                  <a:schemeClr val="tx1">
                    <a:lumMod val="75000"/>
                    <a:lumOff val="25000"/>
                  </a:schemeClr>
                </a:solidFill>
              </a:rPr>
              <a:t>1,217,450</a:t>
            </a:r>
            <a:r>
              <a:rPr lang="ja-JP" altLang="en-US" dirty="0">
                <a:solidFill>
                  <a:schemeClr val="tx1">
                    <a:lumMod val="75000"/>
                    <a:lumOff val="25000"/>
                  </a:schemeClr>
                </a:solidFill>
              </a:rPr>
              <a:t>（税</a:t>
            </a:r>
            <a:r>
              <a:rPr lang="en-US" altLang="ja-JP" dirty="0">
                <a:solidFill>
                  <a:schemeClr val="tx1">
                    <a:lumMod val="75000"/>
                    <a:lumOff val="25000"/>
                  </a:schemeClr>
                </a:solidFill>
              </a:rPr>
              <a:t>0</a:t>
            </a:r>
            <a:r>
              <a:rPr lang="ja-JP" altLang="en-US" dirty="0">
                <a:solidFill>
                  <a:schemeClr val="tx1">
                    <a:lumMod val="75000"/>
                    <a:lumOff val="25000"/>
                  </a:schemeClr>
                </a:solidFill>
              </a:rPr>
              <a:t>）　←税込リース料総額</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／未払金　　　　</a:t>
            </a:r>
            <a:r>
              <a:rPr lang="en-US" altLang="ja-JP" dirty="0">
                <a:solidFill>
                  <a:schemeClr val="tx1">
                    <a:lumMod val="75000"/>
                    <a:lumOff val="25000"/>
                  </a:schemeClr>
                </a:solidFill>
              </a:rPr>
              <a:t>220,000</a:t>
            </a:r>
            <a:r>
              <a:rPr lang="ja-JP" altLang="en-US" dirty="0">
                <a:solidFill>
                  <a:schemeClr val="tx1">
                    <a:lumMod val="75000"/>
                    <a:lumOff val="25000"/>
                  </a:schemeClr>
                </a:solidFill>
              </a:rPr>
              <a:t>（税</a:t>
            </a:r>
            <a:r>
              <a:rPr lang="en-US" altLang="ja-JP" dirty="0">
                <a:solidFill>
                  <a:schemeClr val="tx1">
                    <a:lumMod val="75000"/>
                    <a:lumOff val="25000"/>
                  </a:schemeClr>
                </a:solidFill>
              </a:rPr>
              <a:t>0</a:t>
            </a:r>
            <a:r>
              <a:rPr lang="ja-JP" altLang="en-US" dirty="0">
                <a:solidFill>
                  <a:schemeClr val="tx1">
                    <a:lumMod val="75000"/>
                    <a:lumOff val="25000"/>
                  </a:schemeClr>
                </a:solidFill>
              </a:rPr>
              <a:t>）　←税込付随費用</a:t>
            </a:r>
            <a:endParaRPr lang="en-US" altLang="ja-JP" dirty="0">
              <a:solidFill>
                <a:schemeClr val="tx1">
                  <a:lumMod val="75000"/>
                  <a:lumOff val="25000"/>
                </a:schemeClr>
              </a:solidFill>
            </a:endParaRPr>
          </a:p>
          <a:p>
            <a:pPr>
              <a:lnSpc>
                <a:spcPts val="1900"/>
              </a:lnSpc>
              <a:buClr>
                <a:srgbClr val="F9BE00"/>
              </a:buClr>
            </a:pPr>
            <a:endParaRPr lang="en-US" altLang="ja-JP" sz="900" b="1" dirty="0">
              <a:solidFill>
                <a:schemeClr val="tx1">
                  <a:lumMod val="75000"/>
                  <a:lumOff val="25000"/>
                </a:schemeClr>
              </a:solidFill>
            </a:endParaRPr>
          </a:p>
          <a:p>
            <a:pPr>
              <a:lnSpc>
                <a:spcPts val="1900"/>
              </a:lnSpc>
              <a:buClr>
                <a:srgbClr val="F9BE00"/>
              </a:buClr>
            </a:pPr>
            <a:r>
              <a:rPr lang="ja-JP" altLang="en-US" b="1" dirty="0">
                <a:solidFill>
                  <a:schemeClr val="tx1">
                    <a:lumMod val="75000"/>
                    <a:lumOff val="25000"/>
                  </a:schemeClr>
                </a:solidFill>
              </a:rPr>
              <a:t>　２）消費税債務を計上する</a:t>
            </a:r>
            <a:endParaRPr lang="en-US" altLang="ja-JP" b="1" dirty="0">
              <a:solidFill>
                <a:schemeClr val="tx1">
                  <a:lumMod val="75000"/>
                  <a:lumOff val="25000"/>
                </a:schemeClr>
              </a:solidFill>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　　　使用権資産　</a:t>
            </a:r>
            <a:r>
              <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1,300,000</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（税</a:t>
            </a:r>
            <a:r>
              <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137,450</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）／リース負債　</a:t>
            </a:r>
            <a:r>
              <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1,100,000</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（税</a:t>
            </a:r>
            <a:r>
              <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0</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　←税</a:t>
            </a:r>
            <a:r>
              <a:rPr lang="ja-JP" altLang="en-US" dirty="0">
                <a:solidFill>
                  <a:schemeClr val="tx1">
                    <a:lumMod val="75000"/>
                    <a:lumOff val="25000"/>
                  </a:schemeClr>
                </a:solidFill>
                <a:latin typeface="メイリオ"/>
                <a:ea typeface="メイリオ"/>
              </a:rPr>
              <a:t>抜</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リース料総額</a:t>
            </a:r>
            <a:endPar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lang="ja-JP" altLang="en-US" dirty="0">
                <a:solidFill>
                  <a:schemeClr val="tx1">
                    <a:lumMod val="75000"/>
                    <a:lumOff val="25000"/>
                  </a:schemeClr>
                </a:solidFill>
                <a:latin typeface="メイリオ"/>
                <a:ea typeface="メイリオ"/>
              </a:rPr>
              <a:t>　　　　　　　　　　　　　　　　　　　　　／消費税債務　　</a:t>
            </a:r>
            <a:r>
              <a:rPr lang="en-US" altLang="ja-JP" dirty="0">
                <a:solidFill>
                  <a:schemeClr val="tx1">
                    <a:lumMod val="75000"/>
                    <a:lumOff val="25000"/>
                  </a:schemeClr>
                </a:solidFill>
                <a:latin typeface="メイリオ"/>
                <a:ea typeface="メイリオ"/>
              </a:rPr>
              <a:t>117,450</a:t>
            </a:r>
            <a:r>
              <a:rPr lang="ja-JP" altLang="en-US" dirty="0">
                <a:solidFill>
                  <a:schemeClr val="tx1">
                    <a:lumMod val="75000"/>
                    <a:lumOff val="25000"/>
                  </a:schemeClr>
                </a:solidFill>
                <a:latin typeface="メイリオ"/>
                <a:ea typeface="メイリオ"/>
              </a:rPr>
              <a:t>（税</a:t>
            </a:r>
            <a:r>
              <a:rPr lang="en-US" altLang="ja-JP" dirty="0">
                <a:solidFill>
                  <a:schemeClr val="tx1">
                    <a:lumMod val="75000"/>
                    <a:lumOff val="25000"/>
                  </a:schemeClr>
                </a:solidFill>
                <a:latin typeface="メイリオ"/>
                <a:ea typeface="メイリオ"/>
              </a:rPr>
              <a:t>0</a:t>
            </a:r>
            <a:r>
              <a:rPr lang="ja-JP" altLang="en-US" dirty="0">
                <a:solidFill>
                  <a:schemeClr val="tx1">
                    <a:lumMod val="75000"/>
                    <a:lumOff val="25000"/>
                  </a:schemeClr>
                </a:solidFill>
                <a:latin typeface="メイリオ"/>
                <a:ea typeface="メイリオ"/>
              </a:rPr>
              <a:t>）　←リース料税額</a:t>
            </a:r>
            <a:endPar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　　　　　　　　　　　　　　　　　　　　　／未払金　　　　</a:t>
            </a:r>
            <a:r>
              <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220,000</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（税</a:t>
            </a:r>
            <a:r>
              <a:rPr kumimoji="1" lang="en-US" altLang="ja-JP"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0</a:t>
            </a:r>
            <a:r>
              <a:rPr kumimoji="1" lang="ja-JP" altLang="en-US" i="0" u="none" strike="noStrike" kern="1200" cap="none" spc="0" normalizeH="0" baseline="0" noProof="0" dirty="0">
                <a:ln>
                  <a:noFill/>
                </a:ln>
                <a:solidFill>
                  <a:schemeClr val="tx1">
                    <a:lumMod val="75000"/>
                    <a:lumOff val="25000"/>
                  </a:schemeClr>
                </a:solidFill>
                <a:effectLst/>
                <a:uLnTx/>
                <a:uFillTx/>
                <a:latin typeface="メイリオ"/>
                <a:ea typeface="メイリオ"/>
                <a:cs typeface="+mn-cs"/>
              </a:rPr>
              <a:t>）　←税込付随費用</a:t>
            </a:r>
            <a:endParaRPr lang="en-US" altLang="ja-JP" dirty="0">
              <a:solidFill>
                <a:schemeClr val="tx1">
                  <a:lumMod val="75000"/>
                  <a:lumOff val="25000"/>
                </a:schemeClr>
              </a:solidFill>
              <a:latin typeface="メイリオ"/>
              <a:ea typeface="メイリオ"/>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endParaRPr lang="en-US" altLang="ja-JP" b="1" dirty="0">
              <a:solidFill>
                <a:schemeClr val="tx1">
                  <a:lumMod val="75000"/>
                  <a:lumOff val="25000"/>
                </a:schemeClr>
              </a:solidFill>
            </a:endParaRPr>
          </a:p>
          <a:p>
            <a:pPr>
              <a:lnSpc>
                <a:spcPts val="1900"/>
              </a:lnSpc>
              <a:buClr>
                <a:srgbClr val="F9BE00"/>
              </a:buClr>
            </a:pPr>
            <a:r>
              <a:rPr lang="ja-JP" altLang="en-US" b="1" dirty="0">
                <a:solidFill>
                  <a:schemeClr val="tx1">
                    <a:lumMod val="75000"/>
                    <a:lumOff val="25000"/>
                  </a:schemeClr>
                </a:solidFill>
              </a:rPr>
              <a:t>　３）消費税調整科目を使用する</a:t>
            </a:r>
            <a:endParaRPr lang="en-US" altLang="ja-JP" b="1" dirty="0">
              <a:solidFill>
                <a:schemeClr val="tx1">
                  <a:lumMod val="75000"/>
                  <a:lumOff val="25000"/>
                </a:schemeClr>
              </a:solidFill>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使用権資産　</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1,300,000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（税</a:t>
            </a:r>
            <a:r>
              <a:rPr lang="en-US" altLang="ja-JP" dirty="0">
                <a:solidFill>
                  <a:prstClr val="black">
                    <a:lumMod val="75000"/>
                    <a:lumOff val="25000"/>
                  </a:prstClr>
                </a:solidFill>
                <a:latin typeface="メイリオ"/>
                <a:ea typeface="メイリオ"/>
              </a:rPr>
              <a:t>130,000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）／リース負債　</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1,217,450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（税</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←税抜リース料総額</a:t>
            </a:r>
            <a:endPar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消費税調整　　  </a:t>
            </a:r>
            <a:r>
              <a:rPr lang="en-US" altLang="ja-JP" dirty="0">
                <a:solidFill>
                  <a:prstClr val="black">
                    <a:lumMod val="75000"/>
                    <a:lumOff val="25000"/>
                  </a:prstClr>
                </a:solidFill>
                <a:latin typeface="メイリオ"/>
                <a:ea typeface="メイリオ"/>
              </a:rPr>
              <a:t>74,500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（税</a:t>
            </a:r>
            <a:r>
              <a:rPr lang="en-US" altLang="ja-JP" dirty="0">
                <a:solidFill>
                  <a:prstClr val="black">
                    <a:lumMod val="75000"/>
                    <a:lumOff val="25000"/>
                  </a:prstClr>
                </a:solidFill>
                <a:latin typeface="メイリオ"/>
                <a:ea typeface="メイリオ"/>
              </a:rPr>
              <a:t>7,450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／消費税</a:t>
            </a:r>
            <a:r>
              <a:rPr lang="ja-JP" altLang="en-US" dirty="0">
                <a:solidFill>
                  <a:prstClr val="black">
                    <a:lumMod val="75000"/>
                    <a:lumOff val="25000"/>
                  </a:prstClr>
                </a:solidFill>
                <a:latin typeface="メイリオ"/>
                <a:ea typeface="メイリオ"/>
              </a:rPr>
              <a:t>調整</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74,500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（税</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a:t>
            </a:r>
            <a:r>
              <a:rPr lang="ja-JP" altLang="en-US" dirty="0">
                <a:solidFill>
                  <a:prstClr val="black">
                    <a:lumMod val="75000"/>
                    <a:lumOff val="25000"/>
                  </a:prstClr>
                </a:solidFill>
                <a:latin typeface="メイリオ"/>
                <a:ea typeface="メイリオ"/>
              </a:rPr>
              <a:t>利息額＋利息分消費税（借方）</a:t>
            </a:r>
            <a:endPar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／未払金　　　　</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220,000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（税</a:t>
            </a:r>
            <a:r>
              <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0</a:t>
            </a:r>
            <a:r>
              <a:rPr kumimoji="1" lang="ja-JP" altLang="en-US"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rPr>
              <a:t>）　←税込付随費用</a:t>
            </a:r>
            <a:endParaRPr kumimoji="1" lang="en-US" altLang="ja-JP" i="0" u="none" strike="noStrike" kern="1200" cap="none" spc="0" normalizeH="0" baseline="0" noProof="0" dirty="0">
              <a:ln>
                <a:noFill/>
              </a:ln>
              <a:solidFill>
                <a:prstClr val="black">
                  <a:lumMod val="75000"/>
                  <a:lumOff val="25000"/>
                </a:prstClr>
              </a:solidFill>
              <a:effectLst/>
              <a:uLnTx/>
              <a:uFillTx/>
              <a:latin typeface="メイリオ"/>
              <a:ea typeface="メイリオ"/>
              <a:cs typeface="+mn-cs"/>
            </a:endParaRPr>
          </a:p>
          <a:p>
            <a:pPr>
              <a:lnSpc>
                <a:spcPts val="1900"/>
              </a:lnSpc>
              <a:buClr>
                <a:srgbClr val="F9BE00"/>
              </a:buClr>
            </a:pPr>
            <a:endParaRPr lang="en-US" altLang="ja-JP" dirty="0">
              <a:solidFill>
                <a:schemeClr val="tx1">
                  <a:lumMod val="75000"/>
                  <a:lumOff val="25000"/>
                </a:schemeClr>
              </a:solidFill>
            </a:endParaRPr>
          </a:p>
        </p:txBody>
      </p:sp>
      <p:sp>
        <p:nvSpPr>
          <p:cNvPr id="20" name="四角形: 角を丸くする 19">
            <a:extLst>
              <a:ext uri="{FF2B5EF4-FFF2-40B4-BE49-F238E27FC236}">
                <a16:creationId xmlns:a16="http://schemas.microsoft.com/office/drawing/2014/main" id="{8EC291A4-4509-FB5B-50BE-E20996A731FB}"/>
              </a:ext>
            </a:extLst>
          </p:cNvPr>
          <p:cNvSpPr/>
          <p:nvPr/>
        </p:nvSpPr>
        <p:spPr>
          <a:xfrm>
            <a:off x="431540" y="4407954"/>
            <a:ext cx="8064895" cy="416043"/>
          </a:xfrm>
          <a:prstGeom prst="roundRect">
            <a:avLst/>
          </a:prstGeom>
          <a:ln w="190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400" b="1" dirty="0">
                <a:solidFill>
                  <a:schemeClr val="accent6"/>
                </a:solidFill>
              </a:rPr>
              <a:t>付随費用の債務科目は、取得形態マスタにて設定</a:t>
            </a:r>
            <a:r>
              <a:rPr lang="ja-JP" altLang="en-US" sz="1400" b="1" dirty="0">
                <a:solidFill>
                  <a:schemeClr val="accent6"/>
                </a:solidFill>
              </a:rPr>
              <a:t>します（予定）</a:t>
            </a:r>
            <a:endParaRPr kumimoji="1" lang="ja-JP" altLang="en-US" sz="1400" b="1" dirty="0">
              <a:solidFill>
                <a:schemeClr val="accent6"/>
              </a:solidFill>
            </a:endParaRPr>
          </a:p>
        </p:txBody>
      </p:sp>
      <p:sp>
        <p:nvSpPr>
          <p:cNvPr id="3" name="矢印: 五方向 2">
            <a:extLst>
              <a:ext uri="{FF2B5EF4-FFF2-40B4-BE49-F238E27FC236}">
                <a16:creationId xmlns:a16="http://schemas.microsoft.com/office/drawing/2014/main" id="{1CC3942C-7EC0-AA2A-368D-922DE1050B78}"/>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矢印: 五方向 5">
            <a:extLst>
              <a:ext uri="{FF2B5EF4-FFF2-40B4-BE49-F238E27FC236}">
                <a16:creationId xmlns:a16="http://schemas.microsoft.com/office/drawing/2014/main" id="{5429C735-A35E-33CB-7E01-A583DC6F5B52}"/>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514AEA42-E797-D234-C01E-F9F77E410494}"/>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17DDF559-213A-0D71-A9E4-7857260F8448}"/>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A7AA7AFE-5BC2-20E8-955E-BF982AC4AF2C}"/>
              </a:ext>
            </a:extLst>
          </p:cNvPr>
          <p:cNvSpPr/>
          <p:nvPr/>
        </p:nvSpPr>
        <p:spPr>
          <a:xfrm>
            <a:off x="5616100"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0" name="矢印: 五方向 9">
            <a:extLst>
              <a:ext uri="{FF2B5EF4-FFF2-40B4-BE49-F238E27FC236}">
                <a16:creationId xmlns:a16="http://schemas.microsoft.com/office/drawing/2014/main" id="{C35994E0-7602-FC05-B90D-727F70BEF9CD}"/>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B6BCD957-1B25-C7FA-0164-E69BFBBB66BB}"/>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F31EDEA4-60C2-3D09-CF38-3DFE943ABF61}"/>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127842578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185</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a:t>
            </a:r>
            <a:r>
              <a:rPr lang="ja-JP" altLang="en-US" sz="1800" dirty="0">
                <a:solidFill>
                  <a:srgbClr val="008CCF"/>
                </a:solidFill>
                <a:latin typeface="メイリオ"/>
                <a:ea typeface="メイリオ"/>
              </a:rPr>
              <a:t>・</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リース負債の計上</a:t>
            </a:r>
            <a:b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600" dirty="0">
                <a:solidFill>
                  <a:srgbClr val="008CCF"/>
                </a:solidFill>
                <a:latin typeface="メイリオ"/>
                <a:ea typeface="メイリオ"/>
              </a:rPr>
              <a:t>３．４．</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２．取引分類自動判定</a:t>
            </a:r>
            <a:endParaRPr kumimoji="1" lang="ja-JP" altLang="en-US" sz="16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385B0616-38C6-3705-3B99-77AA15FCDDFB}"/>
              </a:ext>
            </a:extLst>
          </p:cNvPr>
          <p:cNvSpPr txBox="1">
            <a:spLocks/>
          </p:cNvSpPr>
          <p:nvPr/>
        </p:nvSpPr>
        <p:spPr>
          <a:xfrm>
            <a:off x="358774" y="2031690"/>
            <a:ext cx="8713726"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・短期リース、少額リースにおいては簡便的な会計処理が可能です（適用指針</a:t>
            </a:r>
            <a:r>
              <a:rPr lang="en-US" altLang="ja-JP" dirty="0">
                <a:solidFill>
                  <a:schemeClr val="tx1">
                    <a:lumMod val="75000"/>
                    <a:lumOff val="25000"/>
                  </a:schemeClr>
                </a:solidFill>
              </a:rPr>
              <a:t>20</a:t>
            </a:r>
            <a:r>
              <a:rPr lang="ja-JP" altLang="en-US" dirty="0">
                <a:solidFill>
                  <a:schemeClr val="tx1">
                    <a:lumMod val="75000"/>
                    <a:lumOff val="25000"/>
                  </a:schemeClr>
                </a:solidFill>
              </a:rPr>
              <a:t>項、</a:t>
            </a:r>
            <a:r>
              <a:rPr lang="en-US" altLang="ja-JP" dirty="0">
                <a:solidFill>
                  <a:schemeClr val="tx1">
                    <a:lumMod val="75000"/>
                    <a:lumOff val="25000"/>
                  </a:schemeClr>
                </a:solidFill>
              </a:rPr>
              <a:t>22</a:t>
            </a:r>
            <a:r>
              <a:rPr lang="ja-JP" altLang="en-US" dirty="0">
                <a:solidFill>
                  <a:schemeClr val="tx1">
                    <a:lumMod val="75000"/>
                    <a:lumOff val="25000"/>
                  </a:schemeClr>
                </a:solidFill>
              </a:rPr>
              <a:t>項、</a:t>
            </a:r>
            <a:r>
              <a:rPr lang="en-US" altLang="ja-JP" dirty="0">
                <a:solidFill>
                  <a:schemeClr val="tx1">
                    <a:lumMod val="75000"/>
                    <a:lumOff val="25000"/>
                  </a:schemeClr>
                </a:solidFill>
              </a:rPr>
              <a:t>23</a:t>
            </a:r>
            <a:r>
              <a:rPr lang="ja-JP" altLang="en-US" dirty="0">
                <a:solidFill>
                  <a:schemeClr val="tx1">
                    <a:lumMod val="75000"/>
                    <a:lumOff val="25000"/>
                  </a:schemeClr>
                </a:solidFill>
              </a:rPr>
              <a:t>項）</a:t>
            </a:r>
            <a:endParaRPr lang="en-US" altLang="ja-JP" sz="11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B8516450-3A1C-82F8-7634-8D315741154A}"/>
              </a:ext>
            </a:extLst>
          </p:cNvPr>
          <p:cNvSpPr txBox="1">
            <a:spLocks/>
          </p:cNvSpPr>
          <p:nvPr/>
        </p:nvSpPr>
        <p:spPr>
          <a:xfrm>
            <a:off x="358018" y="1167594"/>
            <a:ext cx="8426450" cy="104446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schemeClr val="tx1">
                    <a:lumMod val="75000"/>
                    <a:lumOff val="25000"/>
                  </a:schemeClr>
                </a:solidFill>
              </a:rPr>
              <a:t>　・リース契約登録時の取引分類判定において、金額基準による判定機能（契約単位）を追加します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・会社独自の方針による金額設定が可能です</a:t>
            </a:r>
            <a:endParaRPr lang="en-US" altLang="ja-JP"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46BE1DE3-47A2-6E5C-DFFB-AFBCA600C180}"/>
              </a:ext>
            </a:extLst>
          </p:cNvPr>
          <p:cNvSpPr txBox="1">
            <a:spLocks/>
          </p:cNvSpPr>
          <p:nvPr/>
        </p:nvSpPr>
        <p:spPr>
          <a:xfrm>
            <a:off x="359532" y="2931443"/>
            <a:ext cx="8426450" cy="134232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schemeClr val="tx1">
                    <a:lumMod val="75000"/>
                    <a:lumOff val="25000"/>
                  </a:schemeClr>
                </a:solidFill>
              </a:rPr>
              <a:t>　・使用権資産の判定において、短期リース判定に加え、少額リース判定機能の追加により、</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リース契約の登録間違いを防止します</a:t>
            </a: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p:txBody>
      </p:sp>
      <p:pic>
        <p:nvPicPr>
          <p:cNvPr id="9" name="図 8" descr="おもちゃ が含まれている画像&#10;&#10;自動的に生成された説明">
            <a:extLst>
              <a:ext uri="{FF2B5EF4-FFF2-40B4-BE49-F238E27FC236}">
                <a16:creationId xmlns:a16="http://schemas.microsoft.com/office/drawing/2014/main" id="{DDB62400-9E11-DDDA-9EC8-390EF4ED2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3165999"/>
            <a:ext cx="1395358" cy="1619813"/>
          </a:xfrm>
          <a:prstGeom prst="rect">
            <a:avLst/>
          </a:prstGeom>
        </p:spPr>
      </p:pic>
      <p:sp>
        <p:nvSpPr>
          <p:cNvPr id="3" name="矢印: 五方向 2">
            <a:extLst>
              <a:ext uri="{FF2B5EF4-FFF2-40B4-BE49-F238E27FC236}">
                <a16:creationId xmlns:a16="http://schemas.microsoft.com/office/drawing/2014/main" id="{B10E44B0-0130-7E3A-7582-7278C7586638}"/>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13F26350-A7E7-9637-8F5A-2B96711C6DF9}"/>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6DACA29E-4AEC-6479-5F06-33FDB920BF4C}"/>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98C35BD9-765E-2F4A-3A9F-32361C37B7F6}"/>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矢印: 五方向 12">
            <a:extLst>
              <a:ext uri="{FF2B5EF4-FFF2-40B4-BE49-F238E27FC236}">
                <a16:creationId xmlns:a16="http://schemas.microsoft.com/office/drawing/2014/main" id="{2CFA3B20-EA32-B57C-B5D5-B70D482A3C66}"/>
              </a:ext>
            </a:extLst>
          </p:cNvPr>
          <p:cNvSpPr/>
          <p:nvPr/>
        </p:nvSpPr>
        <p:spPr>
          <a:xfrm>
            <a:off x="5616100"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4" name="矢印: 五方向 13">
            <a:extLst>
              <a:ext uri="{FF2B5EF4-FFF2-40B4-BE49-F238E27FC236}">
                <a16:creationId xmlns:a16="http://schemas.microsoft.com/office/drawing/2014/main" id="{580E2954-2D85-275C-EB9B-39B115D0E3FB}"/>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32CA498F-C413-FABA-0622-FFC3763B4AE9}"/>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6" name="矢印: 五方向 15">
            <a:extLst>
              <a:ext uri="{FF2B5EF4-FFF2-40B4-BE49-F238E27FC236}">
                <a16:creationId xmlns:a16="http://schemas.microsoft.com/office/drawing/2014/main" id="{70B0DE33-6969-F8AE-3A7D-83732EEB11EE}"/>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228766101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356CEE04-B339-7611-9702-95394034D575}"/>
              </a:ext>
            </a:extLst>
          </p:cNvPr>
          <p:cNvPicPr>
            <a:picLocks noChangeAspect="1"/>
          </p:cNvPicPr>
          <p:nvPr/>
        </p:nvPicPr>
        <p:blipFill>
          <a:blip r:embed="rId3"/>
          <a:stretch>
            <a:fillRect/>
          </a:stretch>
        </p:blipFill>
        <p:spPr>
          <a:xfrm>
            <a:off x="492681" y="1635646"/>
            <a:ext cx="5771507" cy="3084843"/>
          </a:xfrm>
          <a:prstGeom prst="rect">
            <a:avLst/>
          </a:prstGeom>
        </p:spPr>
      </p:pic>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186</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a:t>
            </a:r>
            <a:r>
              <a:rPr lang="ja-JP" altLang="en-US" sz="1800" dirty="0">
                <a:solidFill>
                  <a:srgbClr val="008CCF"/>
                </a:solidFill>
                <a:latin typeface="メイリオ"/>
                <a:ea typeface="メイリオ"/>
              </a:rPr>
              <a:t>・</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リース負債の計上</a:t>
            </a:r>
            <a:b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600" dirty="0">
                <a:solidFill>
                  <a:srgbClr val="008CCF"/>
                </a:solidFill>
                <a:latin typeface="メイリオ"/>
                <a:ea typeface="メイリオ"/>
              </a:rPr>
              <a:t>３．４．</a:t>
            </a:r>
            <a:r>
              <a:rPr kumimoji="1" lang="ja-JP" altLang="en-US" sz="1600" b="1" i="0" u="none" strike="noStrike" kern="1200" cap="none" spc="0" normalizeH="0" baseline="0" noProof="0" dirty="0">
                <a:ln>
                  <a:noFill/>
                </a:ln>
                <a:solidFill>
                  <a:srgbClr val="008CCF"/>
                </a:solidFill>
                <a:effectLst/>
                <a:uLnTx/>
                <a:uFillTx/>
                <a:latin typeface="メイリオ"/>
                <a:ea typeface="メイリオ"/>
                <a:cs typeface="+mj-cs"/>
              </a:rPr>
              <a:t>２．取引分類自動判定</a:t>
            </a:r>
            <a:endParaRPr kumimoji="1" lang="ja-JP" altLang="en-US" sz="16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正方形/長方形 6">
            <a:extLst>
              <a:ext uri="{FF2B5EF4-FFF2-40B4-BE49-F238E27FC236}">
                <a16:creationId xmlns:a16="http://schemas.microsoft.com/office/drawing/2014/main" id="{DC353DB6-BF54-9FBA-8D64-2BB3D31C3463}"/>
              </a:ext>
            </a:extLst>
          </p:cNvPr>
          <p:cNvSpPr/>
          <p:nvPr/>
        </p:nvSpPr>
        <p:spPr>
          <a:xfrm>
            <a:off x="2105642" y="3664860"/>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8" name="テキスト プレースホルダー 2">
            <a:extLst>
              <a:ext uri="{FF2B5EF4-FFF2-40B4-BE49-F238E27FC236}">
                <a16:creationId xmlns:a16="http://schemas.microsoft.com/office/drawing/2014/main" id="{98BB63A2-CB95-73E5-5C47-33C46E746C34}"/>
              </a:ext>
            </a:extLst>
          </p:cNvPr>
          <p:cNvSpPr txBox="1">
            <a:spLocks/>
          </p:cNvSpPr>
          <p:nvPr/>
        </p:nvSpPr>
        <p:spPr>
          <a:xfrm>
            <a:off x="358018" y="1167594"/>
            <a:ext cx="5698425" cy="126815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dirty="0">
                <a:solidFill>
                  <a:schemeClr val="tx1">
                    <a:lumMod val="75000"/>
                    <a:lumOff val="25000"/>
                  </a:schemeClr>
                </a:solidFill>
              </a:rPr>
              <a:t>■</a:t>
            </a:r>
            <a:r>
              <a:rPr lang="en-US" altLang="ja-JP" sz="1000" b="1" dirty="0">
                <a:solidFill>
                  <a:schemeClr val="tx1">
                    <a:lumMod val="75000"/>
                    <a:lumOff val="25000"/>
                  </a:schemeClr>
                </a:solidFill>
              </a:rPr>
              <a:t>FA</a:t>
            </a:r>
            <a:r>
              <a:rPr lang="ja-JP" altLang="en-US" sz="1000" b="1" dirty="0">
                <a:solidFill>
                  <a:schemeClr val="tx1">
                    <a:lumMod val="75000"/>
                    <a:lumOff val="25000"/>
                  </a:schemeClr>
                </a:solidFill>
              </a:rPr>
              <a:t>会社方針マスタ</a:t>
            </a:r>
            <a:endParaRPr lang="en-US" altLang="ja-JP" sz="1000" b="1" dirty="0">
              <a:solidFill>
                <a:schemeClr val="tx1">
                  <a:lumMod val="75000"/>
                  <a:lumOff val="25000"/>
                </a:schemeClr>
              </a:solidFill>
            </a:endParaRPr>
          </a:p>
          <a:p>
            <a:pPr>
              <a:lnSpc>
                <a:spcPts val="1900"/>
              </a:lnSpc>
              <a:buClr>
                <a:srgbClr val="F9BE00"/>
              </a:buClr>
            </a:pPr>
            <a:r>
              <a:rPr lang="ja-JP" altLang="en-US" sz="1000" b="1" dirty="0">
                <a:solidFill>
                  <a:schemeClr val="tx1">
                    <a:lumMod val="75000"/>
                    <a:lumOff val="25000"/>
                  </a:schemeClr>
                </a:solidFill>
              </a:rPr>
              <a:t>　</a:t>
            </a:r>
            <a:r>
              <a:rPr lang="ja-JP" altLang="en-US" sz="1000" b="1" u="sng" dirty="0">
                <a:solidFill>
                  <a:schemeClr val="tx1">
                    <a:lumMod val="75000"/>
                    <a:lumOff val="25000"/>
                  </a:schemeClr>
                </a:solidFill>
              </a:rPr>
              <a:t>台帳別会社方針</a:t>
            </a:r>
            <a:r>
              <a:rPr lang="en-US" altLang="ja-JP" sz="1000" b="1" u="sng" dirty="0">
                <a:solidFill>
                  <a:schemeClr val="tx1">
                    <a:lumMod val="75000"/>
                    <a:lumOff val="25000"/>
                  </a:schemeClr>
                </a:solidFill>
              </a:rPr>
              <a:t>_</a:t>
            </a:r>
            <a:r>
              <a:rPr lang="ja-JP" altLang="en-US" sz="1000" b="1" u="sng" dirty="0">
                <a:solidFill>
                  <a:schemeClr val="tx1">
                    <a:lumMod val="75000"/>
                    <a:lumOff val="25000"/>
                  </a:schemeClr>
                </a:solidFill>
              </a:rPr>
              <a:t>リース資産共通</a:t>
            </a:r>
            <a:endParaRPr lang="en-US" altLang="ja-JP" sz="1000" b="1" u="sng" dirty="0">
              <a:solidFill>
                <a:schemeClr val="tx1">
                  <a:lumMod val="75000"/>
                  <a:lumOff val="25000"/>
                </a:schemeClr>
              </a:solidFill>
            </a:endParaRPr>
          </a:p>
          <a:p>
            <a:pPr>
              <a:lnSpc>
                <a:spcPts val="1900"/>
              </a:lnSpc>
              <a:buClr>
                <a:srgbClr val="F9BE00"/>
              </a:buClr>
            </a:pPr>
            <a:endParaRPr lang="en-US" altLang="ja-JP" sz="900" dirty="0">
              <a:solidFill>
                <a:schemeClr val="tx1">
                  <a:lumMod val="75000"/>
                  <a:lumOff val="25000"/>
                </a:schemeClr>
              </a:solidFill>
            </a:endParaRPr>
          </a:p>
        </p:txBody>
      </p:sp>
      <p:sp>
        <p:nvSpPr>
          <p:cNvPr id="9" name="線吹き出し 2 (枠付き) 7">
            <a:extLst>
              <a:ext uri="{FF2B5EF4-FFF2-40B4-BE49-F238E27FC236}">
                <a16:creationId xmlns:a16="http://schemas.microsoft.com/office/drawing/2014/main" id="{EB72D16B-4241-1A80-8989-8F049827C3D0}"/>
              </a:ext>
            </a:extLst>
          </p:cNvPr>
          <p:cNvSpPr/>
          <p:nvPr/>
        </p:nvSpPr>
        <p:spPr>
          <a:xfrm>
            <a:off x="6327917" y="1648635"/>
            <a:ext cx="2384543" cy="2615303"/>
          </a:xfrm>
          <a:prstGeom prst="borderCallout2">
            <a:avLst>
              <a:gd name="adj1" fmla="val 18750"/>
              <a:gd name="adj2" fmla="val -8333"/>
              <a:gd name="adj3" fmla="val 18750"/>
              <a:gd name="adj4" fmla="val -16667"/>
              <a:gd name="adj5" fmla="val 51564"/>
              <a:gd name="adj6" fmla="val -5507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t>FA</a:t>
            </a:r>
            <a:r>
              <a:rPr lang="ja-JP" altLang="en-US" sz="1200" dirty="0"/>
              <a:t>会社方針マスタに以下項目を追加します</a:t>
            </a:r>
            <a:endParaRPr lang="en-US" altLang="ja-JP" sz="1200" dirty="0"/>
          </a:p>
          <a:p>
            <a:r>
              <a:rPr lang="ja-JP" altLang="en-US" sz="1200" dirty="0"/>
              <a:t>・少額リース判定の利用有無</a:t>
            </a:r>
            <a:endParaRPr lang="en-US" altLang="ja-JP" sz="1200" dirty="0"/>
          </a:p>
          <a:p>
            <a:r>
              <a:rPr lang="ja-JP" altLang="en-US" sz="1200" dirty="0"/>
              <a:t>・少額リースの金額設定</a:t>
            </a:r>
            <a:endParaRPr lang="en-US" altLang="ja-JP" sz="1200" dirty="0"/>
          </a:p>
          <a:p>
            <a:endParaRPr kumimoji="1" lang="en-US" altLang="ja-JP" sz="1200" dirty="0"/>
          </a:p>
          <a:p>
            <a:r>
              <a:rPr lang="ja-JP" altLang="en-US" sz="1200" dirty="0"/>
              <a:t>設定金額以下のリース契約を登録した場合、取引分類判定画面において「賃貸借処理」が初期表示で選択されます</a:t>
            </a:r>
            <a:endParaRPr lang="en-US" altLang="ja-JP" sz="1200" dirty="0"/>
          </a:p>
          <a:p>
            <a:endParaRPr kumimoji="1" lang="en-US" altLang="ja-JP" sz="1200" dirty="0"/>
          </a:p>
          <a:p>
            <a:r>
              <a:rPr lang="ja-JP" altLang="en-US" sz="1200" dirty="0"/>
              <a:t>会社独自の金額基準を設けることも可能です</a:t>
            </a:r>
            <a:endParaRPr kumimoji="1" lang="en-US" altLang="ja-JP" sz="1200" dirty="0"/>
          </a:p>
        </p:txBody>
      </p:sp>
      <p:sp>
        <p:nvSpPr>
          <p:cNvPr id="3" name="矢印: 五方向 2">
            <a:extLst>
              <a:ext uri="{FF2B5EF4-FFF2-40B4-BE49-F238E27FC236}">
                <a16:creationId xmlns:a16="http://schemas.microsoft.com/office/drawing/2014/main" id="{1B4ABF5C-C9EB-3AA2-DE07-6B30C05520A3}"/>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矢印: 五方向 5">
            <a:extLst>
              <a:ext uri="{FF2B5EF4-FFF2-40B4-BE49-F238E27FC236}">
                <a16:creationId xmlns:a16="http://schemas.microsoft.com/office/drawing/2014/main" id="{605F975B-C724-1979-8295-B7939940583F}"/>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63B95348-10E6-3EFB-5199-7A91C1A80160}"/>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941A35E2-20AE-288C-D10A-06509A303DCA}"/>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矢印: 五方向 12">
            <a:extLst>
              <a:ext uri="{FF2B5EF4-FFF2-40B4-BE49-F238E27FC236}">
                <a16:creationId xmlns:a16="http://schemas.microsoft.com/office/drawing/2014/main" id="{16849AFA-9E2F-3411-3D96-F38B65293868}"/>
              </a:ext>
            </a:extLst>
          </p:cNvPr>
          <p:cNvSpPr/>
          <p:nvPr/>
        </p:nvSpPr>
        <p:spPr>
          <a:xfrm>
            <a:off x="5616100"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4" name="矢印: 五方向 13">
            <a:extLst>
              <a:ext uri="{FF2B5EF4-FFF2-40B4-BE49-F238E27FC236}">
                <a16:creationId xmlns:a16="http://schemas.microsoft.com/office/drawing/2014/main" id="{75C3DC50-5AD8-015A-E801-470CA206299F}"/>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F22A9AE5-167F-DB03-8B05-3D54C19D7031}"/>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6" name="矢印: 五方向 15">
            <a:extLst>
              <a:ext uri="{FF2B5EF4-FFF2-40B4-BE49-F238E27FC236}">
                <a16:creationId xmlns:a16="http://schemas.microsoft.com/office/drawing/2014/main" id="{2BFC3A03-BB9D-6293-CD58-9E31220F6C62}"/>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7" name="正方形/長方形 16">
            <a:extLst>
              <a:ext uri="{FF2B5EF4-FFF2-40B4-BE49-F238E27FC236}">
                <a16:creationId xmlns:a16="http://schemas.microsoft.com/office/drawing/2014/main" id="{981E19AB-BBD0-9C0E-DD55-184C34659D73}"/>
              </a:ext>
            </a:extLst>
          </p:cNvPr>
          <p:cNvSpPr/>
          <p:nvPr/>
        </p:nvSpPr>
        <p:spPr>
          <a:xfrm>
            <a:off x="755576" y="1648634"/>
            <a:ext cx="936104" cy="9502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365887661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12C09D9-CBCB-3F54-84E3-619679CF94D4}"/>
              </a:ext>
            </a:extLst>
          </p:cNvPr>
          <p:cNvSpPr>
            <a:spLocks noGrp="1"/>
          </p:cNvSpPr>
          <p:nvPr>
            <p:ph type="sldNum" sz="quarter" idx="12"/>
          </p:nvPr>
        </p:nvSpPr>
        <p:spPr/>
        <p:txBody>
          <a:bodyPr/>
          <a:lstStyle/>
          <a:p>
            <a:fld id="{78AE49ED-73EF-499C-8307-28EB0E7CF529}" type="slidenum">
              <a:rPr kumimoji="1" lang="ja-JP" altLang="en-US" smtClean="0"/>
              <a:t>187</a:t>
            </a:fld>
            <a:endParaRPr kumimoji="1" lang="ja-JP" altLang="en-US" dirty="0"/>
          </a:p>
        </p:txBody>
      </p:sp>
      <p:sp>
        <p:nvSpPr>
          <p:cNvPr id="4" name="タイトル 3">
            <a:extLst>
              <a:ext uri="{FF2B5EF4-FFF2-40B4-BE49-F238E27FC236}">
                <a16:creationId xmlns:a16="http://schemas.microsoft.com/office/drawing/2014/main" id="{4FB34B14-8904-CC25-BE3C-FB2C73946D67}"/>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a:t>
            </a:r>
            <a:r>
              <a:rPr lang="ja-JP" altLang="en-US" sz="1800" dirty="0">
                <a:solidFill>
                  <a:srgbClr val="008CCF"/>
                </a:solidFill>
                <a:latin typeface="メイリオ"/>
                <a:ea typeface="メイリオ"/>
              </a:rPr>
              <a:t>・</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リース負債の計上</a:t>
            </a:r>
            <a:br>
              <a:rPr kumimoji="1" lang="en-US" altLang="ja-JP" sz="16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600" dirty="0">
                <a:solidFill>
                  <a:srgbClr val="008CCF"/>
                </a:solidFill>
                <a:latin typeface="メイリオ"/>
                <a:ea typeface="メイリオ"/>
              </a:rPr>
              <a:t>３．４．３消費税の計上</a:t>
            </a:r>
            <a:endParaRPr kumimoji="1" lang="ja-JP" altLang="en-US" sz="1600" dirty="0"/>
          </a:p>
        </p:txBody>
      </p:sp>
      <p:sp>
        <p:nvSpPr>
          <p:cNvPr id="5" name="フッター プレースホルダー 4">
            <a:extLst>
              <a:ext uri="{FF2B5EF4-FFF2-40B4-BE49-F238E27FC236}">
                <a16:creationId xmlns:a16="http://schemas.microsoft.com/office/drawing/2014/main" id="{0FFC005D-CA05-1CA8-D667-8B20248DA3F1}"/>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385B0616-38C6-3705-3B99-77AA15FCDDFB}"/>
              </a:ext>
            </a:extLst>
          </p:cNvPr>
          <p:cNvSpPr txBox="1">
            <a:spLocks/>
          </p:cNvSpPr>
          <p:nvPr/>
        </p:nvSpPr>
        <p:spPr>
          <a:xfrm>
            <a:off x="358774" y="2113184"/>
            <a:ext cx="8317682"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・令和７年度税制改正では、法人税法上、オペレーティングリース取引（資産の賃貸借のうちファイナンスリース取引</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以外のもの）は、これまで通り賃貸借処理を継続し、賃借料として債務が確定した事業年度毎にその確定額を損金算</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入する旨が示されました。消費税で法人税と同様に、会計上資産計上しても、従来通りオペレーティングリース取</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引ではリース料を支払うべき日に属する課税期間において仕入税額控除を適用します</a:t>
            </a:r>
            <a:endParaRPr lang="en-US" altLang="ja-JP" sz="1100" dirty="0">
              <a:solidFill>
                <a:schemeClr val="tx1">
                  <a:lumMod val="75000"/>
                  <a:lumOff val="25000"/>
                </a:schemeClr>
              </a:solidFill>
            </a:endParaRPr>
          </a:p>
        </p:txBody>
      </p:sp>
      <p:sp>
        <p:nvSpPr>
          <p:cNvPr id="7" name="テキスト プレースホルダー 2">
            <a:extLst>
              <a:ext uri="{FF2B5EF4-FFF2-40B4-BE49-F238E27FC236}">
                <a16:creationId xmlns:a16="http://schemas.microsoft.com/office/drawing/2014/main" id="{B8516450-3A1C-82F8-7634-8D315741154A}"/>
              </a:ext>
            </a:extLst>
          </p:cNvPr>
          <p:cNvSpPr txBox="1">
            <a:spLocks/>
          </p:cNvSpPr>
          <p:nvPr/>
        </p:nvSpPr>
        <p:spPr>
          <a:xfrm>
            <a:off x="358018" y="1167594"/>
            <a:ext cx="8426450" cy="104446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・オペレーティングリース取引（会計：売買処理、税務：賃貸借処理）の場合、取得時に消費税を一括計上せず、</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返済時に月々の消費税を計上する機能を追加する予定です</a:t>
            </a:r>
            <a:endParaRPr lang="en-US" altLang="ja-JP" dirty="0">
              <a:solidFill>
                <a:schemeClr val="tx1">
                  <a:lumMod val="75000"/>
                  <a:lumOff val="25000"/>
                </a:schemeClr>
              </a:solidFill>
            </a:endParaRPr>
          </a:p>
        </p:txBody>
      </p:sp>
      <p:sp>
        <p:nvSpPr>
          <p:cNvPr id="8" name="テキスト プレースホルダー 2">
            <a:extLst>
              <a:ext uri="{FF2B5EF4-FFF2-40B4-BE49-F238E27FC236}">
                <a16:creationId xmlns:a16="http://schemas.microsoft.com/office/drawing/2014/main" id="{46BE1DE3-47A2-6E5C-DFFB-AFBCA600C180}"/>
              </a:ext>
            </a:extLst>
          </p:cNvPr>
          <p:cNvSpPr txBox="1">
            <a:spLocks/>
          </p:cNvSpPr>
          <p:nvPr/>
        </p:nvSpPr>
        <p:spPr>
          <a:xfrm>
            <a:off x="394022" y="3507854"/>
            <a:ext cx="8426450" cy="82615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・オペレーティングリース取引（会計：売買処理、税務：賃貸借処理）の管理が可能になります</a:t>
            </a:r>
            <a:endParaRPr lang="en-US" altLang="ja-JP" dirty="0">
              <a:solidFill>
                <a:schemeClr val="tx1">
                  <a:lumMod val="75000"/>
                  <a:lumOff val="25000"/>
                </a:schemeClr>
              </a:solidFill>
            </a:endParaRPr>
          </a:p>
          <a:p>
            <a:pPr>
              <a:lnSpc>
                <a:spcPts val="1900"/>
              </a:lnSpc>
              <a:buClr>
                <a:srgbClr val="F9BE00"/>
              </a:buClr>
            </a:pPr>
            <a:endParaRPr lang="en-US" altLang="ja-JP" dirty="0">
              <a:solidFill>
                <a:prstClr val="black"/>
              </a:solidFill>
            </a:endParaRPr>
          </a:p>
          <a:p>
            <a:pPr>
              <a:lnSpc>
                <a:spcPts val="1900"/>
              </a:lnSpc>
              <a:buClr>
                <a:srgbClr val="F9BE00"/>
              </a:buClr>
            </a:pPr>
            <a:r>
              <a:rPr lang="ja-JP" altLang="en-US" b="1" dirty="0">
                <a:solidFill>
                  <a:schemeClr val="accent3"/>
                </a:solidFill>
              </a:rPr>
              <a:t>　　</a:t>
            </a:r>
            <a:r>
              <a:rPr lang="en-US" altLang="ja-JP" b="1" dirty="0">
                <a:solidFill>
                  <a:schemeClr val="accent3"/>
                </a:solidFill>
              </a:rPr>
              <a:t>※</a:t>
            </a:r>
            <a:r>
              <a:rPr lang="ja-JP" altLang="en-US" b="1" dirty="0">
                <a:solidFill>
                  <a:schemeClr val="accent3"/>
                </a:solidFill>
              </a:rPr>
              <a:t>今後、消費税法の改正内容によっては、仕様が変更になる可能性があります</a:t>
            </a:r>
            <a:endParaRPr lang="en-US" altLang="ja-JP" b="1" dirty="0">
              <a:solidFill>
                <a:schemeClr val="accent3"/>
              </a:solidFill>
            </a:endParaRPr>
          </a:p>
        </p:txBody>
      </p:sp>
      <p:sp>
        <p:nvSpPr>
          <p:cNvPr id="3" name="矢印: 五方向 2">
            <a:extLst>
              <a:ext uri="{FF2B5EF4-FFF2-40B4-BE49-F238E27FC236}">
                <a16:creationId xmlns:a16="http://schemas.microsoft.com/office/drawing/2014/main" id="{61DF84B4-2B21-4A49-DEBD-6BAB029D2CD7}"/>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94D29353-67E4-4462-373C-89CB674BFC2B}"/>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32ED82FB-18AD-3AAC-DA78-6CB65037DAF7}"/>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9841B9F4-0046-1281-656A-1E3DD6D6C016}"/>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C2796502-1C4E-9567-2E72-8F2BA2CB65BC}"/>
              </a:ext>
            </a:extLst>
          </p:cNvPr>
          <p:cNvSpPr/>
          <p:nvPr/>
        </p:nvSpPr>
        <p:spPr>
          <a:xfrm>
            <a:off x="5616100"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3" name="矢印: 五方向 12">
            <a:extLst>
              <a:ext uri="{FF2B5EF4-FFF2-40B4-BE49-F238E27FC236}">
                <a16:creationId xmlns:a16="http://schemas.microsoft.com/office/drawing/2014/main" id="{E37AE513-09D4-DDC7-F1EF-82B360CB1F0F}"/>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4" name="矢印: 五方向 13">
            <a:extLst>
              <a:ext uri="{FF2B5EF4-FFF2-40B4-BE49-F238E27FC236}">
                <a16:creationId xmlns:a16="http://schemas.microsoft.com/office/drawing/2014/main" id="{2408FB2C-53D5-827E-3352-94278450E2A3}"/>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B7233CD1-EDAB-FDA6-A149-B2B18E8200E6}"/>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35219140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188</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３．５</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．使用権資産の償却・利息</a:t>
            </a:r>
            <a:r>
              <a:rPr lang="ja-JP" altLang="en-US" sz="1800" dirty="0">
                <a:solidFill>
                  <a:srgbClr val="008CCF"/>
                </a:solidFill>
                <a:latin typeface="メイリオ"/>
                <a:ea typeface="メイリオ"/>
              </a:rPr>
              <a:t>相当額</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の配分</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1CF68F07-E657-EE32-EC08-181554C406FE}"/>
              </a:ext>
            </a:extLst>
          </p:cNvPr>
          <p:cNvSpPr txBox="1">
            <a:spLocks/>
          </p:cNvSpPr>
          <p:nvPr/>
        </p:nvSpPr>
        <p:spPr>
          <a:xfrm>
            <a:off x="358774" y="2427734"/>
            <a:ext cx="8713726"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a:lnSpc>
                <a:spcPts val="1900"/>
              </a:lnSpc>
              <a:buClr>
                <a:srgbClr val="F9BE00"/>
              </a:buClr>
            </a:pPr>
            <a:r>
              <a:rPr lang="ja-JP" altLang="en-US" dirty="0">
                <a:solidFill>
                  <a:schemeClr val="tx1">
                    <a:lumMod val="75000"/>
                    <a:lumOff val="25000"/>
                  </a:schemeClr>
                </a:solidFill>
              </a:rPr>
              <a:t>　・所有権移転ファイナンスリースに係る使用権資産の減価償却費は、原資産を自ら所有していたと仮定した場合に</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適用する減価償却方法と同一の方法により算定する（会計基準</a:t>
            </a:r>
            <a:r>
              <a:rPr lang="en-US" altLang="ja-JP" dirty="0">
                <a:solidFill>
                  <a:schemeClr val="tx1">
                    <a:lumMod val="75000"/>
                    <a:lumOff val="25000"/>
                  </a:schemeClr>
                </a:solidFill>
              </a:rPr>
              <a:t>37</a:t>
            </a:r>
            <a:r>
              <a:rPr lang="ja-JP" altLang="en-US" dirty="0">
                <a:solidFill>
                  <a:schemeClr val="tx1">
                    <a:lumMod val="75000"/>
                    <a:lumOff val="25000"/>
                  </a:schemeClr>
                </a:solidFill>
              </a:rPr>
              <a:t>項）</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・所有権移転外ファイナンスリースに係る使用権資産の減価償却費は、原則として、借手のリース期間を耐用年数とし、</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残存価格をゼロとする（会計基準</a:t>
            </a:r>
            <a:r>
              <a:rPr lang="en-US" altLang="ja-JP" dirty="0">
                <a:solidFill>
                  <a:schemeClr val="tx1">
                    <a:lumMod val="75000"/>
                    <a:lumOff val="25000"/>
                  </a:schemeClr>
                </a:solidFill>
              </a:rPr>
              <a:t>38</a:t>
            </a:r>
            <a:r>
              <a:rPr lang="ja-JP" altLang="en-US" dirty="0">
                <a:solidFill>
                  <a:schemeClr val="tx1">
                    <a:lumMod val="75000"/>
                    <a:lumOff val="25000"/>
                  </a:schemeClr>
                </a:solidFill>
              </a:rPr>
              <a:t>項）</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・残価保証に係る借手による支払見込額が借手のリース料を構成するため、残価保証額を残存価格とする取扱いは廃止</a:t>
            </a:r>
            <a:endParaRPr lang="en-US" altLang="ja-JP" dirty="0">
              <a:solidFill>
                <a:schemeClr val="tx1">
                  <a:lumMod val="75000"/>
                  <a:lumOff val="25000"/>
                </a:schemeClr>
              </a:solidFill>
            </a:endParaRPr>
          </a:p>
          <a:p>
            <a:pPr>
              <a:lnSpc>
                <a:spcPts val="1900"/>
              </a:lnSpc>
              <a:buClr>
                <a:srgbClr val="F9BE00"/>
              </a:buClr>
            </a:pPr>
            <a:r>
              <a:rPr kumimoji="1" lang="ja-JP" altLang="en-US" sz="1000" dirty="0">
                <a:solidFill>
                  <a:schemeClr val="tx1">
                    <a:lumMod val="75000"/>
                    <a:lumOff val="25000"/>
                  </a:schemeClr>
                </a:solidFill>
              </a:rPr>
              <a:t>　　　　　　　　　　　　　　　　　　　　　　　　　　　　　　　　　　　　　　　　　　　　　　　　　　　　　　　（</a:t>
            </a:r>
            <a:r>
              <a:rPr lang="ja-JP" altLang="en-US" dirty="0">
                <a:solidFill>
                  <a:schemeClr val="tx1">
                    <a:lumMod val="75000"/>
                    <a:lumOff val="25000"/>
                  </a:schemeClr>
                </a:solidFill>
              </a:rPr>
              <a:t>会計基準</a:t>
            </a:r>
            <a:r>
              <a:rPr lang="en-US" altLang="ja-JP" dirty="0">
                <a:solidFill>
                  <a:schemeClr val="tx1">
                    <a:lumMod val="75000"/>
                    <a:lumOff val="25000"/>
                  </a:schemeClr>
                </a:solidFill>
              </a:rPr>
              <a:t>BC48</a:t>
            </a:r>
            <a:r>
              <a:rPr lang="ja-JP" altLang="en-US" dirty="0">
                <a:solidFill>
                  <a:schemeClr val="tx1">
                    <a:lumMod val="75000"/>
                    <a:lumOff val="25000"/>
                  </a:schemeClr>
                </a:solidFill>
              </a:rPr>
              <a:t>項</a:t>
            </a:r>
            <a:r>
              <a:rPr kumimoji="1" lang="ja-JP" altLang="en-US" sz="1000" dirty="0">
                <a:solidFill>
                  <a:schemeClr val="tx1">
                    <a:lumMod val="75000"/>
                    <a:lumOff val="25000"/>
                  </a:schemeClr>
                </a:solidFill>
              </a:rPr>
              <a:t>）　</a:t>
            </a:r>
            <a:endParaRPr kumimoji="1" lang="ja-JP" altLang="en-US" sz="1200" dirty="0">
              <a:solidFill>
                <a:schemeClr val="tx1">
                  <a:lumMod val="75000"/>
                  <a:lumOff val="25000"/>
                </a:schemeClr>
              </a:solidFill>
            </a:endParaRPr>
          </a:p>
          <a:p>
            <a:pPr>
              <a:lnSpc>
                <a:spcPts val="1900"/>
              </a:lnSpc>
              <a:buClr>
                <a:srgbClr val="F9BE00"/>
              </a:buClr>
            </a:pPr>
            <a:endParaRPr lang="en-US" altLang="ja-JP" sz="1100" dirty="0">
              <a:solidFill>
                <a:prstClr val="black"/>
              </a:solidFill>
            </a:endParaRPr>
          </a:p>
        </p:txBody>
      </p:sp>
      <p:sp>
        <p:nvSpPr>
          <p:cNvPr id="15" name="テキスト プレースホルダー 2">
            <a:extLst>
              <a:ext uri="{FF2B5EF4-FFF2-40B4-BE49-F238E27FC236}">
                <a16:creationId xmlns:a16="http://schemas.microsoft.com/office/drawing/2014/main" id="{D3699638-A484-3098-5AE4-D8139D7C0BB1}"/>
              </a:ext>
            </a:extLst>
          </p:cNvPr>
          <p:cNvSpPr txBox="1">
            <a:spLocks/>
          </p:cNvSpPr>
          <p:nvPr/>
        </p:nvSpPr>
        <p:spPr>
          <a:xfrm>
            <a:off x="358018" y="1131243"/>
            <a:ext cx="8426450" cy="102446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b="1" dirty="0">
                <a:solidFill>
                  <a:schemeClr val="tx2"/>
                </a:solidFill>
              </a:rPr>
              <a:t>　</a:t>
            </a:r>
            <a:r>
              <a:rPr lang="ja-JP" altLang="en-US" dirty="0"/>
              <a:t>・</a:t>
            </a:r>
            <a:r>
              <a:rPr lang="ja-JP" altLang="en-US" dirty="0">
                <a:solidFill>
                  <a:schemeClr val="tx1">
                    <a:lumMod val="75000"/>
                    <a:lumOff val="25000"/>
                  </a:schemeClr>
                </a:solidFill>
              </a:rPr>
              <a:t>減価償却費の計算、割引率での現在価値計算、利息相当額の配分は、既存機能にて対応可能です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・残価保証額の設定がある所有権移転外ファイナンスリースにおいて、会計台帳の残存価額初期表示は、「０円」とし、</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税務台帳の残存価額初期表示は、「１円」とする。また残存価額の入力変更は可能とします</a:t>
            </a:r>
            <a:endParaRPr lang="en-US" altLang="ja-JP" dirty="0">
              <a:solidFill>
                <a:schemeClr val="tx1">
                  <a:lumMod val="75000"/>
                  <a:lumOff val="25000"/>
                </a:schemeClr>
              </a:solidFill>
            </a:endParaRPr>
          </a:p>
          <a:p>
            <a:pPr>
              <a:lnSpc>
                <a:spcPts val="1900"/>
              </a:lnSpc>
              <a:buClr>
                <a:srgbClr val="F9BE00"/>
              </a:buClr>
            </a:pPr>
            <a:endParaRPr lang="en-US" altLang="ja-JP" dirty="0">
              <a:solidFill>
                <a:prstClr val="black"/>
              </a:solidFill>
            </a:endParaRPr>
          </a:p>
        </p:txBody>
      </p:sp>
      <p:sp>
        <p:nvSpPr>
          <p:cNvPr id="16" name="テキスト プレースホルダー 2">
            <a:extLst>
              <a:ext uri="{FF2B5EF4-FFF2-40B4-BE49-F238E27FC236}">
                <a16:creationId xmlns:a16="http://schemas.microsoft.com/office/drawing/2014/main" id="{364FDC55-7075-C362-57D5-76C68D0CCC24}"/>
              </a:ext>
            </a:extLst>
          </p:cNvPr>
          <p:cNvSpPr txBox="1">
            <a:spLocks/>
          </p:cNvSpPr>
          <p:nvPr/>
        </p:nvSpPr>
        <p:spPr>
          <a:xfrm>
            <a:off x="359532" y="401156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schemeClr val="tx1">
                    <a:lumMod val="75000"/>
                    <a:lumOff val="25000"/>
                  </a:schemeClr>
                </a:solidFill>
              </a:rPr>
              <a:t>　・残価保証額があるリース契約の管理が可能です</a:t>
            </a:r>
            <a:endParaRPr lang="en-US" altLang="ja-JP" dirty="0">
              <a:solidFill>
                <a:schemeClr val="tx1">
                  <a:lumMod val="75000"/>
                  <a:lumOff val="25000"/>
                </a:schemeClr>
              </a:solidFill>
            </a:endParaRPr>
          </a:p>
        </p:txBody>
      </p:sp>
      <p:sp>
        <p:nvSpPr>
          <p:cNvPr id="6" name="矢印: 五方向 5">
            <a:extLst>
              <a:ext uri="{FF2B5EF4-FFF2-40B4-BE49-F238E27FC236}">
                <a16:creationId xmlns:a16="http://schemas.microsoft.com/office/drawing/2014/main" id="{D697FF8A-903D-2654-F30F-7158832D96D5}"/>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E4889603-FEF2-7410-47C6-B39EBDD1CF80}"/>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E04C2E1B-1530-5FAB-1A4B-30A7D53AAEF5}"/>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C89A7C58-8C0F-6863-0008-911D51133509}"/>
              </a:ext>
            </a:extLst>
          </p:cNvPr>
          <p:cNvSpPr/>
          <p:nvPr/>
        </p:nvSpPr>
        <p:spPr>
          <a:xfrm>
            <a:off x="6300176"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66E10309-8DAB-CF8B-B7E8-629A8E946E46}"/>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1" name="矢印: 五方向 10">
            <a:extLst>
              <a:ext uri="{FF2B5EF4-FFF2-40B4-BE49-F238E27FC236}">
                <a16:creationId xmlns:a16="http://schemas.microsoft.com/office/drawing/2014/main" id="{723C3A27-2CD2-131B-F9FB-225D4F1E7802}"/>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6F92B511-16A9-AC03-DE68-91084D572ADD}"/>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矢印: 五方向 12">
            <a:extLst>
              <a:ext uri="{FF2B5EF4-FFF2-40B4-BE49-F238E27FC236}">
                <a16:creationId xmlns:a16="http://schemas.microsoft.com/office/drawing/2014/main" id="{B2B5FA83-6FCB-DBB2-AF3E-A93D2BB0840F}"/>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346510054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47BFE74-AB69-5274-C7FA-0B44B8DFC253}"/>
              </a:ext>
            </a:extLst>
          </p:cNvPr>
          <p:cNvSpPr>
            <a:spLocks noGrp="1"/>
          </p:cNvSpPr>
          <p:nvPr>
            <p:ph type="sldNum" sz="quarter" idx="12"/>
          </p:nvPr>
        </p:nvSpPr>
        <p:spPr/>
        <p:txBody>
          <a:bodyPr/>
          <a:lstStyle/>
          <a:p>
            <a:fld id="{78AE49ED-73EF-499C-8307-28EB0E7CF529}" type="slidenum">
              <a:rPr kumimoji="1" lang="ja-JP" altLang="en-US" smtClean="0"/>
              <a:t>189</a:t>
            </a:fld>
            <a:endParaRPr kumimoji="1" lang="ja-JP" altLang="en-US" dirty="0"/>
          </a:p>
        </p:txBody>
      </p:sp>
      <p:sp>
        <p:nvSpPr>
          <p:cNvPr id="4" name="タイトル 3">
            <a:extLst>
              <a:ext uri="{FF2B5EF4-FFF2-40B4-BE49-F238E27FC236}">
                <a16:creationId xmlns:a16="http://schemas.microsoft.com/office/drawing/2014/main" id="{45C8BC9C-B547-2BAE-D092-C19C9EF97D52}"/>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３．５</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．使用権資産の償却・利息相当額の配分</a:t>
            </a:r>
            <a:endParaRPr kumimoji="1" lang="ja-JP" altLang="en-US" sz="1800" dirty="0"/>
          </a:p>
        </p:txBody>
      </p:sp>
      <p:sp>
        <p:nvSpPr>
          <p:cNvPr id="5" name="フッター プレースホルダー 4">
            <a:extLst>
              <a:ext uri="{FF2B5EF4-FFF2-40B4-BE49-F238E27FC236}">
                <a16:creationId xmlns:a16="http://schemas.microsoft.com/office/drawing/2014/main" id="{69027F91-9355-5A1C-342C-88DC51084C73}"/>
              </a:ext>
            </a:extLst>
          </p:cNvPr>
          <p:cNvSpPr>
            <a:spLocks noGrp="1"/>
          </p:cNvSpPr>
          <p:nvPr>
            <p:ph type="ftr" sz="quarter" idx="3"/>
          </p:nvPr>
        </p:nvSpPr>
        <p:spPr/>
        <p:txBody>
          <a:bodyPr/>
          <a:lstStyle/>
          <a:p>
            <a:r>
              <a:rPr lang="en-US" altLang="ja-JP"/>
              <a:t>©2025 Canon IT Solutions Inc. All rights reserved.</a:t>
            </a:r>
            <a:endParaRPr lang="ja-JP" altLang="en-US" dirty="0"/>
          </a:p>
        </p:txBody>
      </p:sp>
      <p:graphicFrame>
        <p:nvGraphicFramePr>
          <p:cNvPr id="6" name="表 5">
            <a:extLst>
              <a:ext uri="{FF2B5EF4-FFF2-40B4-BE49-F238E27FC236}">
                <a16:creationId xmlns:a16="http://schemas.microsoft.com/office/drawing/2014/main" id="{6C338206-0704-A43E-B513-0B784D0DC995}"/>
              </a:ext>
            </a:extLst>
          </p:cNvPr>
          <p:cNvGraphicFramePr>
            <a:graphicFrameLocks noGrp="1"/>
          </p:cNvGraphicFramePr>
          <p:nvPr/>
        </p:nvGraphicFramePr>
        <p:xfrm>
          <a:off x="575555" y="1701973"/>
          <a:ext cx="7992889" cy="2273933"/>
        </p:xfrm>
        <a:graphic>
          <a:graphicData uri="http://schemas.openxmlformats.org/drawingml/2006/table">
            <a:tbl>
              <a:tblPr firstRow="1" bandRow="1">
                <a:tableStyleId>{21E4AEA4-8DFA-4A89-87EB-49C32662AFE0}</a:tableStyleId>
              </a:tblPr>
              <a:tblGrid>
                <a:gridCol w="1324589">
                  <a:extLst>
                    <a:ext uri="{9D8B030D-6E8A-4147-A177-3AD203B41FA5}">
                      <a16:colId xmlns:a16="http://schemas.microsoft.com/office/drawing/2014/main" val="2522734468"/>
                    </a:ext>
                  </a:extLst>
                </a:gridCol>
                <a:gridCol w="3334150">
                  <a:extLst>
                    <a:ext uri="{9D8B030D-6E8A-4147-A177-3AD203B41FA5}">
                      <a16:colId xmlns:a16="http://schemas.microsoft.com/office/drawing/2014/main" val="2364541098"/>
                    </a:ext>
                  </a:extLst>
                </a:gridCol>
                <a:gridCol w="3334150">
                  <a:extLst>
                    <a:ext uri="{9D8B030D-6E8A-4147-A177-3AD203B41FA5}">
                      <a16:colId xmlns:a16="http://schemas.microsoft.com/office/drawing/2014/main" val="2700584936"/>
                    </a:ext>
                  </a:extLst>
                </a:gridCol>
              </a:tblGrid>
              <a:tr h="443336">
                <a:tc>
                  <a:txBody>
                    <a:bodyPr/>
                    <a:lstStyle/>
                    <a:p>
                      <a:pPr algn="ctr"/>
                      <a:r>
                        <a:rPr kumimoji="1" lang="ja-JP" altLang="en-US" sz="1200" dirty="0"/>
                        <a:t>リースの種類</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dirty="0"/>
                        <a:t>所有権移転ファイナンスリース</a:t>
                      </a:r>
                      <a:endParaRPr kumimoji="1" lang="en-US" altLang="ja-JP" sz="12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200" dirty="0"/>
                        <a:t>所有権移転外ファイナンスリース</a:t>
                      </a:r>
                      <a:endParaRPr kumimoji="1" lang="en-US" altLang="ja-JP" sz="900" dirty="0"/>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84721616"/>
                  </a:ext>
                </a:extLst>
              </a:tr>
              <a:tr h="6251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償却方法</a:t>
                      </a:r>
                      <a:endParaRPr lang="en-US" altLang="ja-JP" sz="1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ctr"/>
                      <a:r>
                        <a:rPr kumimoji="1" lang="ja-JP" altLang="en-US" sz="1100" dirty="0">
                          <a:solidFill>
                            <a:schemeClr val="tx1">
                              <a:lumMod val="75000"/>
                              <a:lumOff val="25000"/>
                            </a:schemeClr>
                          </a:solidFill>
                        </a:rPr>
                        <a:t>自ら所有していた場合の減価償却方法</a:t>
                      </a:r>
                      <a:endParaRPr kumimoji="1" lang="en-US" altLang="ja-JP" sz="1100" dirty="0">
                        <a:solidFill>
                          <a:schemeClr val="tx1">
                            <a:lumMod val="75000"/>
                            <a:lumOff val="25000"/>
                          </a:schemeClr>
                        </a:solidFill>
                      </a:endParaRPr>
                    </a:p>
                    <a:p>
                      <a:pPr algn="ctr"/>
                      <a:r>
                        <a:rPr kumimoji="1" lang="ja-JP" altLang="en-US" sz="1100" dirty="0">
                          <a:solidFill>
                            <a:schemeClr val="tx1">
                              <a:lumMod val="75000"/>
                              <a:lumOff val="25000"/>
                            </a:schemeClr>
                          </a:solidFill>
                        </a:rPr>
                        <a:t>（例：定額法、</a:t>
                      </a:r>
                      <a:r>
                        <a:rPr kumimoji="1" lang="en-US" altLang="ja-JP" sz="1100" dirty="0">
                          <a:solidFill>
                            <a:schemeClr val="tx1">
                              <a:lumMod val="75000"/>
                              <a:lumOff val="25000"/>
                            </a:schemeClr>
                          </a:solidFill>
                        </a:rPr>
                        <a:t>200%</a:t>
                      </a:r>
                      <a:r>
                        <a:rPr kumimoji="1" lang="ja-JP" altLang="en-US" sz="1100" dirty="0">
                          <a:solidFill>
                            <a:schemeClr val="tx1">
                              <a:lumMod val="75000"/>
                              <a:lumOff val="25000"/>
                            </a:schemeClr>
                          </a:solidFill>
                        </a:rPr>
                        <a:t>定率法など）</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ctr"/>
                      <a:r>
                        <a:rPr kumimoji="1" lang="ja-JP" altLang="en-US" sz="1100" dirty="0">
                          <a:solidFill>
                            <a:schemeClr val="tx1">
                              <a:lumMod val="75000"/>
                              <a:lumOff val="25000"/>
                            </a:schemeClr>
                          </a:solidFill>
                        </a:rPr>
                        <a:t>定額法など、実態に応じたものを選択適用</a:t>
                      </a:r>
                      <a:endParaRPr kumimoji="1" lang="en-US" altLang="ja-JP" sz="1100" dirty="0">
                        <a:solidFill>
                          <a:schemeClr val="tx1">
                            <a:lumMod val="75000"/>
                            <a:lumOff val="25000"/>
                          </a:schemeClr>
                        </a:solidFill>
                      </a:endParaRPr>
                    </a:p>
                    <a:p>
                      <a:pPr algn="ctr"/>
                      <a:r>
                        <a:rPr kumimoji="1" lang="ja-JP" altLang="en-US" sz="1100" dirty="0">
                          <a:solidFill>
                            <a:schemeClr val="tx1">
                              <a:lumMod val="75000"/>
                              <a:lumOff val="25000"/>
                            </a:schemeClr>
                          </a:solidFill>
                        </a:rPr>
                        <a:t>（所有していた場合と同一にする必要はない）</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4969997"/>
                  </a:ext>
                </a:extLst>
              </a:tr>
              <a:tr h="6027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rPr>
                        <a:t>耐用年数</a:t>
                      </a:r>
                      <a:endParaRPr lang="en-US" altLang="ja-JP" sz="1200" b="1" i="0" u="none" strike="noStrike" dirty="0">
                        <a:solidFill>
                          <a:schemeClr val="tx1">
                            <a:lumMod val="75000"/>
                            <a:lumOff val="25000"/>
                          </a:schemeClr>
                        </a:solidFill>
                        <a:effectLst/>
                        <a:latin typeface="メイリオ" panose="020B0604030504040204" pitchFamily="50" charset="-128"/>
                        <a:ea typeface="メイリオ" panose="020B0604030504040204" pitchFamily="50" charset="-128"/>
                      </a:endParaRPr>
                    </a:p>
                  </a:txBody>
                  <a:tcPr marL="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algn="ctr"/>
                      <a:r>
                        <a:rPr kumimoji="1" lang="ja-JP" altLang="en-US" sz="1100" dirty="0">
                          <a:solidFill>
                            <a:schemeClr val="tx1">
                              <a:lumMod val="75000"/>
                              <a:lumOff val="25000"/>
                            </a:schemeClr>
                          </a:solidFill>
                        </a:rPr>
                        <a:t>経済的に使用可能と予測する期間</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algn="ctr"/>
                      <a:r>
                        <a:rPr kumimoji="1" lang="ja-JP" altLang="en-US" sz="1100" dirty="0">
                          <a:solidFill>
                            <a:schemeClr val="tx1">
                              <a:lumMod val="75000"/>
                              <a:lumOff val="25000"/>
                            </a:schemeClr>
                          </a:solidFill>
                        </a:rPr>
                        <a:t>原則としてリース期間</a:t>
                      </a:r>
                      <a:endParaRPr kumimoji="1" lang="en-US" altLang="ja-JP" sz="1100" dirty="0">
                        <a:solidFill>
                          <a:schemeClr val="tx1">
                            <a:lumMod val="75000"/>
                            <a:lumOff val="25000"/>
                          </a:schemeClr>
                        </a:solidFill>
                      </a:endParaRPr>
                    </a:p>
                    <a:p>
                      <a:pPr algn="ctr"/>
                      <a:r>
                        <a:rPr kumimoji="1" lang="ja-JP" altLang="en-US" sz="1100" dirty="0">
                          <a:solidFill>
                            <a:schemeClr val="tx1">
                              <a:lumMod val="75000"/>
                              <a:lumOff val="25000"/>
                            </a:schemeClr>
                          </a:solidFill>
                        </a:rPr>
                        <a:t>（耐用年数の方が短い場合は耐用年数も可能）</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151274"/>
                  </a:ext>
                </a:extLst>
              </a:tr>
              <a:tr h="602712">
                <a:tc>
                  <a:txBody>
                    <a:bodyPr/>
                    <a:lstStyle/>
                    <a:p>
                      <a:pPr algn="ctr"/>
                      <a:r>
                        <a:rPr kumimoji="1" lang="ja-JP" altLang="en-US" sz="1200" b="1" dirty="0">
                          <a:solidFill>
                            <a:schemeClr val="tx1">
                              <a:lumMod val="75000"/>
                              <a:lumOff val="25000"/>
                            </a:schemeClr>
                          </a:solidFill>
                        </a:rPr>
                        <a:t>残存価額</a:t>
                      </a:r>
                    </a:p>
                  </a:txBody>
                  <a:tcPr marL="7200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ctr"/>
                      <a:r>
                        <a:rPr kumimoji="1" lang="ja-JP" altLang="en-US" sz="1100" dirty="0">
                          <a:solidFill>
                            <a:schemeClr val="tx1">
                              <a:lumMod val="75000"/>
                              <a:lumOff val="25000"/>
                            </a:schemeClr>
                          </a:solidFill>
                        </a:rPr>
                        <a:t>合理的な見積額</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100" dirty="0">
                          <a:solidFill>
                            <a:schemeClr val="tx1">
                              <a:lumMod val="75000"/>
                              <a:lumOff val="25000"/>
                            </a:schemeClr>
                          </a:solidFill>
                        </a:rPr>
                        <a:t>ゼロ</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95008165"/>
                  </a:ext>
                </a:extLst>
              </a:tr>
            </a:tbl>
          </a:graphicData>
        </a:graphic>
      </p:graphicFrame>
      <p:sp>
        <p:nvSpPr>
          <p:cNvPr id="8" name="テキスト プレースホルダー 2">
            <a:extLst>
              <a:ext uri="{FF2B5EF4-FFF2-40B4-BE49-F238E27FC236}">
                <a16:creationId xmlns:a16="http://schemas.microsoft.com/office/drawing/2014/main" id="{A12B2159-32E1-BA27-6488-FBE485CAED0C}"/>
              </a:ext>
            </a:extLst>
          </p:cNvPr>
          <p:cNvSpPr txBox="1">
            <a:spLocks/>
          </p:cNvSpPr>
          <p:nvPr/>
        </p:nvSpPr>
        <p:spPr>
          <a:xfrm>
            <a:off x="358018" y="1233921"/>
            <a:ext cx="7238317" cy="69750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■償却方法は、原資産の所有権が借手に移転すると認められるか否かで異なります</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p:txBody>
      </p:sp>
      <p:sp>
        <p:nvSpPr>
          <p:cNvPr id="9" name="線吹き出し 2 (枠付き) 7">
            <a:extLst>
              <a:ext uri="{FF2B5EF4-FFF2-40B4-BE49-F238E27FC236}">
                <a16:creationId xmlns:a16="http://schemas.microsoft.com/office/drawing/2014/main" id="{4379D1A6-01B2-0EB9-4FA0-DA17E58186E8}"/>
              </a:ext>
            </a:extLst>
          </p:cNvPr>
          <p:cNvSpPr/>
          <p:nvPr/>
        </p:nvSpPr>
        <p:spPr>
          <a:xfrm>
            <a:off x="3491879" y="4017291"/>
            <a:ext cx="2940022" cy="692656"/>
          </a:xfrm>
          <a:prstGeom prst="borderCallout2">
            <a:avLst>
              <a:gd name="adj1" fmla="val -13087"/>
              <a:gd name="adj2" fmla="val 87311"/>
              <a:gd name="adj3" fmla="val -44399"/>
              <a:gd name="adj4" fmla="val 91425"/>
              <a:gd name="adj5" fmla="val -71259"/>
              <a:gd name="adj6" fmla="val 9505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残価保証額を残存価額とする取扱いは</a:t>
            </a:r>
            <a:endParaRPr kumimoji="1" lang="en-US" altLang="ja-JP" sz="1200" dirty="0"/>
          </a:p>
          <a:p>
            <a:r>
              <a:rPr kumimoji="1" lang="ja-JP" altLang="en-US" sz="1200" dirty="0"/>
              <a:t>廃止になります</a:t>
            </a:r>
            <a:endParaRPr kumimoji="1" lang="en-US" altLang="ja-JP" sz="1200" dirty="0"/>
          </a:p>
        </p:txBody>
      </p:sp>
      <p:sp>
        <p:nvSpPr>
          <p:cNvPr id="16" name="矢印: 五方向 15">
            <a:extLst>
              <a:ext uri="{FF2B5EF4-FFF2-40B4-BE49-F238E27FC236}">
                <a16:creationId xmlns:a16="http://schemas.microsoft.com/office/drawing/2014/main" id="{261ABE35-8831-AF6E-1C97-3D9B05FC8BEE}"/>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7" name="矢印: 五方向 16">
            <a:extLst>
              <a:ext uri="{FF2B5EF4-FFF2-40B4-BE49-F238E27FC236}">
                <a16:creationId xmlns:a16="http://schemas.microsoft.com/office/drawing/2014/main" id="{3B5784FF-3151-10A1-5911-66E0DC970096}"/>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8" name="矢印: 五方向 17">
            <a:extLst>
              <a:ext uri="{FF2B5EF4-FFF2-40B4-BE49-F238E27FC236}">
                <a16:creationId xmlns:a16="http://schemas.microsoft.com/office/drawing/2014/main" id="{AF48C4EC-AA2E-B65A-A95E-33D40FDAFDF6}"/>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9" name="矢印: 五方向 18">
            <a:extLst>
              <a:ext uri="{FF2B5EF4-FFF2-40B4-BE49-F238E27FC236}">
                <a16:creationId xmlns:a16="http://schemas.microsoft.com/office/drawing/2014/main" id="{0B91E93B-8B5A-0357-F07D-5044114082E7}"/>
              </a:ext>
            </a:extLst>
          </p:cNvPr>
          <p:cNvSpPr/>
          <p:nvPr/>
        </p:nvSpPr>
        <p:spPr>
          <a:xfrm>
            <a:off x="6300176"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0" name="矢印: 五方向 19">
            <a:extLst>
              <a:ext uri="{FF2B5EF4-FFF2-40B4-BE49-F238E27FC236}">
                <a16:creationId xmlns:a16="http://schemas.microsoft.com/office/drawing/2014/main" id="{24F38D7D-2588-AB30-1ABE-93BDFF3A7345}"/>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1" name="矢印: 五方向 20">
            <a:extLst>
              <a:ext uri="{FF2B5EF4-FFF2-40B4-BE49-F238E27FC236}">
                <a16:creationId xmlns:a16="http://schemas.microsoft.com/office/drawing/2014/main" id="{E470446D-8530-8197-860E-458DD9C6FE21}"/>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2" name="矢印: 五方向 21">
            <a:extLst>
              <a:ext uri="{FF2B5EF4-FFF2-40B4-BE49-F238E27FC236}">
                <a16:creationId xmlns:a16="http://schemas.microsoft.com/office/drawing/2014/main" id="{C7FBB281-439A-E8FA-77A9-8AC51F30C5BA}"/>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3" name="矢印: 五方向 22">
            <a:extLst>
              <a:ext uri="{FF2B5EF4-FFF2-40B4-BE49-F238E27FC236}">
                <a16:creationId xmlns:a16="http://schemas.microsoft.com/office/drawing/2014/main" id="{5FEACB4C-1DDA-04E2-F319-7F7491119008}"/>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3640825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19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．貸借反転での過去伝複写</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4586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9098" y="3363838"/>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endParaRPr lang="en-US" altLang="ja-JP" dirty="0">
              <a:solidFill>
                <a:prstClr val="black"/>
              </a:solidFill>
            </a:endParaRPr>
          </a:p>
        </p:txBody>
      </p:sp>
      <p:graphicFrame>
        <p:nvGraphicFramePr>
          <p:cNvPr id="6" name="表 6">
            <a:extLst>
              <a:ext uri="{FF2B5EF4-FFF2-40B4-BE49-F238E27FC236}">
                <a16:creationId xmlns:a16="http://schemas.microsoft.com/office/drawing/2014/main" id="{82040E5D-CBAF-C4A4-0485-F16B4AC849C2}"/>
              </a:ext>
            </a:extLst>
          </p:cNvPr>
          <p:cNvGraphicFramePr>
            <a:graphicFrameLocks noGrp="1"/>
          </p:cNvGraphicFramePr>
          <p:nvPr>
            <p:extLst>
              <p:ext uri="{D42A27DB-BD31-4B8C-83A1-F6EECF244321}">
                <p14:modId xmlns:p14="http://schemas.microsoft.com/office/powerpoint/2010/main" val="3324422681"/>
              </p:ext>
            </p:extLst>
          </p:nvPr>
        </p:nvGraphicFramePr>
        <p:xfrm>
          <a:off x="574559" y="1501201"/>
          <a:ext cx="2830356" cy="1512575"/>
        </p:xfrm>
        <a:graphic>
          <a:graphicData uri="http://schemas.openxmlformats.org/drawingml/2006/table">
            <a:tbl>
              <a:tblPr firstRow="1" bandRow="1">
                <a:tableStyleId>{21E4AEA4-8DFA-4A89-87EB-49C32662AFE0}</a:tableStyleId>
              </a:tblPr>
              <a:tblGrid>
                <a:gridCol w="2830356">
                  <a:extLst>
                    <a:ext uri="{9D8B030D-6E8A-4147-A177-3AD203B41FA5}">
                      <a16:colId xmlns:a16="http://schemas.microsoft.com/office/drawing/2014/main" val="2148502385"/>
                    </a:ext>
                  </a:extLst>
                </a:gridCol>
              </a:tblGrid>
              <a:tr h="293375">
                <a:tc>
                  <a:txBody>
                    <a:bodyPr/>
                    <a:lstStyle/>
                    <a:p>
                      <a:r>
                        <a:rPr kumimoji="1" lang="ja-JP" altLang="en-US" sz="1000" dirty="0"/>
                        <a:t>機能名称</a:t>
                      </a:r>
                    </a:p>
                  </a:txBody>
                  <a:tcPr/>
                </a:tc>
                <a:extLst>
                  <a:ext uri="{0D108BD9-81ED-4DB2-BD59-A6C34878D82A}">
                    <a16:rowId xmlns:a16="http://schemas.microsoft.com/office/drawing/2014/main" val="667356298"/>
                  </a:ext>
                </a:extLst>
              </a:tr>
              <a:tr h="222750">
                <a:tc>
                  <a:txBody>
                    <a:bodyPr/>
                    <a:lstStyle/>
                    <a:p>
                      <a:r>
                        <a:rPr lang="ja-JP" altLang="en-US" sz="1000" dirty="0"/>
                        <a:t>仕訳入力</a:t>
                      </a:r>
                      <a:endParaRPr kumimoji="1" lang="ja-JP" altLang="en-US" sz="1000" dirty="0"/>
                    </a:p>
                  </a:txBody>
                  <a:tcPr/>
                </a:tc>
                <a:extLst>
                  <a:ext uri="{0D108BD9-81ED-4DB2-BD59-A6C34878D82A}">
                    <a16:rowId xmlns:a16="http://schemas.microsoft.com/office/drawing/2014/main" val="999447773"/>
                  </a:ext>
                </a:extLst>
              </a:tr>
              <a:tr h="222750">
                <a:tc>
                  <a:txBody>
                    <a:bodyPr/>
                    <a:lstStyle/>
                    <a:p>
                      <a:r>
                        <a:rPr lang="zh-TW" altLang="en-US" sz="1000" dirty="0"/>
                        <a:t>支払伝票入力</a:t>
                      </a:r>
                      <a:endParaRPr kumimoji="1" lang="ja-JP" altLang="en-US" sz="1000" dirty="0"/>
                    </a:p>
                  </a:txBody>
                  <a:tcPr/>
                </a:tc>
                <a:extLst>
                  <a:ext uri="{0D108BD9-81ED-4DB2-BD59-A6C34878D82A}">
                    <a16:rowId xmlns:a16="http://schemas.microsoft.com/office/drawing/2014/main" val="1624654022"/>
                  </a:ext>
                </a:extLst>
              </a:tr>
              <a:tr h="222750">
                <a:tc>
                  <a:txBody>
                    <a:bodyPr/>
                    <a:lstStyle/>
                    <a:p>
                      <a:r>
                        <a:rPr lang="zh-TW" altLang="en-US" sz="1000" dirty="0"/>
                        <a:t>仕訳伝票明細</a:t>
                      </a:r>
                      <a:endParaRPr kumimoji="1" lang="ja-JP" altLang="en-US" sz="1000" dirty="0"/>
                    </a:p>
                  </a:txBody>
                  <a:tcPr/>
                </a:tc>
                <a:extLst>
                  <a:ext uri="{0D108BD9-81ED-4DB2-BD59-A6C34878D82A}">
                    <a16:rowId xmlns:a16="http://schemas.microsoft.com/office/drawing/2014/main" val="2525090773"/>
                  </a:ext>
                </a:extLst>
              </a:tr>
              <a:tr h="222750">
                <a:tc>
                  <a:txBody>
                    <a:bodyPr/>
                    <a:lstStyle/>
                    <a:p>
                      <a:r>
                        <a:rPr lang="zh-TW" altLang="en-US" sz="1000" dirty="0"/>
                        <a:t>債務計上伝票明細</a:t>
                      </a:r>
                      <a:endParaRPr kumimoji="1" lang="ja-JP" altLang="en-US" sz="1000" dirty="0"/>
                    </a:p>
                  </a:txBody>
                  <a:tcPr/>
                </a:tc>
                <a:extLst>
                  <a:ext uri="{0D108BD9-81ED-4DB2-BD59-A6C34878D82A}">
                    <a16:rowId xmlns:a16="http://schemas.microsoft.com/office/drawing/2014/main" val="1427799223"/>
                  </a:ext>
                </a:extLst>
              </a:tr>
              <a:tr h="222750">
                <a:tc>
                  <a:txBody>
                    <a:bodyPr/>
                    <a:lstStyle/>
                    <a:p>
                      <a:r>
                        <a:rPr lang="ja-JP" altLang="en-US" sz="1000" dirty="0"/>
                        <a:t>伝票複写</a:t>
                      </a:r>
                      <a:endParaRPr kumimoji="1" lang="ja-JP" altLang="en-US" sz="1000" dirty="0"/>
                    </a:p>
                  </a:txBody>
                  <a:tcPr/>
                </a:tc>
                <a:extLst>
                  <a:ext uri="{0D108BD9-81ED-4DB2-BD59-A6C34878D82A}">
                    <a16:rowId xmlns:a16="http://schemas.microsoft.com/office/drawing/2014/main" val="1726946305"/>
                  </a:ext>
                </a:extLst>
              </a:tr>
            </a:tbl>
          </a:graphicData>
        </a:graphic>
      </p:graphicFrame>
      <p:sp>
        <p:nvSpPr>
          <p:cNvPr id="9" name="テキスト ボックス 8">
            <a:extLst>
              <a:ext uri="{FF2B5EF4-FFF2-40B4-BE49-F238E27FC236}">
                <a16:creationId xmlns:a16="http://schemas.microsoft.com/office/drawing/2014/main" id="{83E07232-74EE-C84A-B280-DB0F339539A8}"/>
              </a:ext>
            </a:extLst>
          </p:cNvPr>
          <p:cNvSpPr txBox="1"/>
          <p:nvPr/>
        </p:nvSpPr>
        <p:spPr>
          <a:xfrm>
            <a:off x="574529" y="1126826"/>
            <a:ext cx="5148572" cy="276999"/>
          </a:xfrm>
          <a:prstGeom prst="rect">
            <a:avLst/>
          </a:prstGeom>
          <a:noFill/>
        </p:spPr>
        <p:txBody>
          <a:bodyPr wrap="square">
            <a:spAutoFit/>
          </a:bodyPr>
          <a:lstStyle/>
          <a:p>
            <a:r>
              <a:rPr lang="ja-JP" altLang="en-US" sz="1200" dirty="0"/>
              <a:t>以下の対象機能を修正いたしました</a:t>
            </a:r>
            <a:endParaRPr lang="en-US" altLang="ja-JP" sz="1200" dirty="0">
              <a:solidFill>
                <a:prstClr val="black"/>
              </a:solidFill>
            </a:endParaRPr>
          </a:p>
        </p:txBody>
      </p:sp>
      <p:sp>
        <p:nvSpPr>
          <p:cNvPr id="11" name="フローチャート: 処理 10">
            <a:extLst>
              <a:ext uri="{FF2B5EF4-FFF2-40B4-BE49-F238E27FC236}">
                <a16:creationId xmlns:a16="http://schemas.microsoft.com/office/drawing/2014/main" id="{2B2043C7-4BC1-71E3-8D7E-17FCF0005EE5}"/>
              </a:ext>
            </a:extLst>
          </p:cNvPr>
          <p:cNvSpPr/>
          <p:nvPr/>
        </p:nvSpPr>
        <p:spPr>
          <a:xfrm>
            <a:off x="5328084" y="1854310"/>
            <a:ext cx="3583894" cy="77083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latin typeface="メイリオ" panose="020B0604030504040204" pitchFamily="50" charset="-128"/>
                <a:ea typeface="メイリオ" panose="020B0604030504040204" pitchFamily="50" charset="-128"/>
              </a:rPr>
              <a:t>仕訳伝票明細、債務計上伝票明細に遷移して、</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伝票複写</a:t>
            </a:r>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ができる機能は</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貸借反転、マイナス反転の機能の使用が可能です</a:t>
            </a:r>
            <a:endParaRPr lang="en-US" altLang="ja-JP" sz="1200"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714277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2">
            <a:extLst>
              <a:ext uri="{FF2B5EF4-FFF2-40B4-BE49-F238E27FC236}">
                <a16:creationId xmlns:a16="http://schemas.microsoft.com/office/drawing/2014/main" id="{F8D61994-B8C5-9EAC-882E-089E2E289AE6}"/>
              </a:ext>
            </a:extLst>
          </p:cNvPr>
          <p:cNvSpPr txBox="1">
            <a:spLocks/>
          </p:cNvSpPr>
          <p:nvPr/>
        </p:nvSpPr>
        <p:spPr>
          <a:xfrm>
            <a:off x="394022" y="1308705"/>
            <a:ext cx="8354442" cy="83099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■リース会計基準等では、以下の表のとおり、原則的な取扱いおよび簡便的な取扱いのいずれも</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現行のファイナンスリースの定めと同様の扱いとします</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＜利息相当額の配分方法＞</a:t>
            </a:r>
            <a:endParaRPr lang="en-US" altLang="ja-JP" sz="1400" b="1" dirty="0">
              <a:solidFill>
                <a:schemeClr val="tx1">
                  <a:lumMod val="75000"/>
                  <a:lumOff val="25000"/>
                </a:schemeClr>
              </a:solidFill>
            </a:endParaRPr>
          </a:p>
          <a:p>
            <a:pPr>
              <a:lnSpc>
                <a:spcPts val="1900"/>
              </a:lnSpc>
              <a:buClr>
                <a:srgbClr val="F9BE00"/>
              </a:buClr>
            </a:pPr>
            <a:endParaRPr lang="en-US" altLang="ja-JP" sz="8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p:txBody>
      </p:sp>
      <p:sp>
        <p:nvSpPr>
          <p:cNvPr id="2" name="スライド番号プレースホルダー 1">
            <a:extLst>
              <a:ext uri="{FF2B5EF4-FFF2-40B4-BE49-F238E27FC236}">
                <a16:creationId xmlns:a16="http://schemas.microsoft.com/office/drawing/2014/main" id="{AEFEBFE9-89F7-B573-6405-6917BAFCF861}"/>
              </a:ext>
            </a:extLst>
          </p:cNvPr>
          <p:cNvSpPr>
            <a:spLocks noGrp="1"/>
          </p:cNvSpPr>
          <p:nvPr>
            <p:ph type="sldNum" sz="quarter" idx="12"/>
          </p:nvPr>
        </p:nvSpPr>
        <p:spPr/>
        <p:txBody>
          <a:bodyPr/>
          <a:lstStyle/>
          <a:p>
            <a:fld id="{78AE49ED-73EF-499C-8307-28EB0E7CF529}" type="slidenum">
              <a:rPr kumimoji="1" lang="ja-JP" altLang="en-US" smtClean="0"/>
              <a:t>190</a:t>
            </a:fld>
            <a:endParaRPr kumimoji="1" lang="ja-JP" altLang="en-US" dirty="0"/>
          </a:p>
        </p:txBody>
      </p:sp>
      <p:sp>
        <p:nvSpPr>
          <p:cNvPr id="4" name="タイトル 3">
            <a:extLst>
              <a:ext uri="{FF2B5EF4-FFF2-40B4-BE49-F238E27FC236}">
                <a16:creationId xmlns:a16="http://schemas.microsoft.com/office/drawing/2014/main" id="{112D966A-AAE7-2EB3-9470-724F37861DD8}"/>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３．５</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．使用権資産の償却・利息相当額の配分</a:t>
            </a:r>
            <a:endParaRPr kumimoji="1" lang="ja-JP" altLang="en-US" sz="1800" dirty="0"/>
          </a:p>
        </p:txBody>
      </p:sp>
      <p:sp>
        <p:nvSpPr>
          <p:cNvPr id="5" name="フッター プレースホルダー 4">
            <a:extLst>
              <a:ext uri="{FF2B5EF4-FFF2-40B4-BE49-F238E27FC236}">
                <a16:creationId xmlns:a16="http://schemas.microsoft.com/office/drawing/2014/main" id="{B2F96E75-CB69-AE90-833C-24A4E4E90A68}"/>
              </a:ext>
            </a:extLst>
          </p:cNvPr>
          <p:cNvSpPr>
            <a:spLocks noGrp="1"/>
          </p:cNvSpPr>
          <p:nvPr>
            <p:ph type="ftr" sz="quarter" idx="3"/>
          </p:nvPr>
        </p:nvSpPr>
        <p:spPr/>
        <p:txBody>
          <a:bodyPr/>
          <a:lstStyle/>
          <a:p>
            <a:r>
              <a:rPr lang="en-US" altLang="ja-JP"/>
              <a:t>©2025 Canon IT Solutions Inc. All rights reserved.</a:t>
            </a:r>
            <a:endParaRPr lang="ja-JP" altLang="en-US" dirty="0"/>
          </a:p>
        </p:txBody>
      </p:sp>
      <p:graphicFrame>
        <p:nvGraphicFramePr>
          <p:cNvPr id="8" name="表 7">
            <a:extLst>
              <a:ext uri="{FF2B5EF4-FFF2-40B4-BE49-F238E27FC236}">
                <a16:creationId xmlns:a16="http://schemas.microsoft.com/office/drawing/2014/main" id="{FABEA1EF-384B-F48E-C270-5FD161E7987D}"/>
              </a:ext>
            </a:extLst>
          </p:cNvPr>
          <p:cNvGraphicFramePr>
            <a:graphicFrameLocks noGrp="1"/>
          </p:cNvGraphicFramePr>
          <p:nvPr/>
        </p:nvGraphicFramePr>
        <p:xfrm>
          <a:off x="683568" y="2264738"/>
          <a:ext cx="7923126" cy="1747172"/>
        </p:xfrm>
        <a:graphic>
          <a:graphicData uri="http://schemas.openxmlformats.org/drawingml/2006/table">
            <a:tbl>
              <a:tblPr firstRow="1" bandRow="1">
                <a:tableStyleId>{21E4AEA4-8DFA-4A89-87EB-49C32662AFE0}</a:tableStyleId>
              </a:tblPr>
              <a:tblGrid>
                <a:gridCol w="1281040">
                  <a:extLst>
                    <a:ext uri="{9D8B030D-6E8A-4147-A177-3AD203B41FA5}">
                      <a16:colId xmlns:a16="http://schemas.microsoft.com/office/drawing/2014/main" val="2364541098"/>
                    </a:ext>
                  </a:extLst>
                </a:gridCol>
                <a:gridCol w="6642086">
                  <a:extLst>
                    <a:ext uri="{9D8B030D-6E8A-4147-A177-3AD203B41FA5}">
                      <a16:colId xmlns:a16="http://schemas.microsoft.com/office/drawing/2014/main" val="2700584936"/>
                    </a:ext>
                  </a:extLst>
                </a:gridCol>
              </a:tblGrid>
              <a:tr h="491972">
                <a:tc>
                  <a:txBody>
                    <a:bodyPr/>
                    <a:lstStyle/>
                    <a:p>
                      <a:pPr algn="ctr"/>
                      <a:r>
                        <a:rPr kumimoji="1" lang="ja-JP" altLang="en-US" sz="1200" b="1" dirty="0">
                          <a:solidFill>
                            <a:schemeClr val="tx1">
                              <a:lumMod val="75000"/>
                              <a:lumOff val="25000"/>
                            </a:schemeClr>
                          </a:solidFill>
                        </a:rPr>
                        <a:t>原則的な取扱い</a:t>
                      </a:r>
                      <a:endParaRPr kumimoji="1" lang="en-US" altLang="ja-JP" sz="1200" b="1" dirty="0">
                        <a:solidFill>
                          <a:schemeClr val="tx1">
                            <a:lumMod val="75000"/>
                            <a:lumOff val="25000"/>
                          </a:schemeClr>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l"/>
                      <a:r>
                        <a:rPr kumimoji="1" lang="ja-JP" altLang="en-US" sz="1200" b="0" i="0" kern="1200" dirty="0">
                          <a:solidFill>
                            <a:schemeClr val="tx1">
                              <a:lumMod val="75000"/>
                              <a:lumOff val="25000"/>
                            </a:schemeClr>
                          </a:solidFill>
                          <a:effectLst/>
                          <a:latin typeface="+mn-lt"/>
                          <a:ea typeface="+mn-ea"/>
                          <a:cs typeface="+mn-cs"/>
                        </a:rPr>
                        <a:t>利息相当額の総額を借手のリース期間中の各期に利息法により配分する方法（</a:t>
                      </a:r>
                      <a:r>
                        <a:rPr kumimoji="1" lang="en-US" altLang="ja-JP" sz="1200" b="0" i="0" kern="1200" dirty="0">
                          <a:solidFill>
                            <a:schemeClr val="tx1">
                              <a:lumMod val="75000"/>
                              <a:lumOff val="25000"/>
                            </a:schemeClr>
                          </a:solidFill>
                          <a:effectLst/>
                          <a:latin typeface="+mn-lt"/>
                          <a:ea typeface="+mn-ea"/>
                          <a:cs typeface="+mn-cs"/>
                        </a:rPr>
                        <a:t>※</a:t>
                      </a:r>
                      <a:r>
                        <a:rPr kumimoji="1" lang="ja-JP" altLang="en-US" sz="1200" b="0" i="0" kern="1200" dirty="0">
                          <a:solidFill>
                            <a:schemeClr val="tx1">
                              <a:lumMod val="75000"/>
                              <a:lumOff val="25000"/>
                            </a:schemeClr>
                          </a:solidFill>
                          <a:effectLst/>
                          <a:latin typeface="+mn-lt"/>
                          <a:ea typeface="+mn-ea"/>
                          <a:cs typeface="+mn-cs"/>
                        </a:rPr>
                        <a:t>１）</a:t>
                      </a:r>
                      <a:endParaRPr kumimoji="1" lang="ja-JP" altLang="en-US" sz="1200" b="0" dirty="0">
                        <a:solidFill>
                          <a:schemeClr val="tx1">
                            <a:lumMod val="75000"/>
                            <a:lumOff val="25000"/>
                          </a:schemeClr>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extLst>
                  <a:ext uri="{0D108BD9-81ED-4DB2-BD59-A6C34878D82A}">
                    <a16:rowId xmlns:a16="http://schemas.microsoft.com/office/drawing/2014/main" val="3364969997"/>
                  </a:ext>
                </a:extLst>
              </a:tr>
              <a:tr h="1183225">
                <a:tc>
                  <a:txBody>
                    <a:bodyPr/>
                    <a:lstStyle/>
                    <a:p>
                      <a:pPr algn="ctr"/>
                      <a:r>
                        <a:rPr kumimoji="1" lang="ja-JP" altLang="en-US" sz="1200" b="1" dirty="0">
                          <a:solidFill>
                            <a:schemeClr val="tx1">
                              <a:lumMod val="75000"/>
                              <a:lumOff val="25000"/>
                            </a:schemeClr>
                          </a:solidFill>
                        </a:rPr>
                        <a:t>簡便的な取扱い</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algn="l"/>
                      <a:r>
                        <a:rPr kumimoji="1" lang="ja-JP" altLang="en-US" sz="1200" b="0" i="0" kern="1200" dirty="0">
                          <a:solidFill>
                            <a:schemeClr val="tx1">
                              <a:lumMod val="75000"/>
                              <a:lumOff val="25000"/>
                            </a:schemeClr>
                          </a:solidFill>
                          <a:effectLst/>
                          <a:latin typeface="+mn-lt"/>
                          <a:ea typeface="+mn-ea"/>
                          <a:cs typeface="+mn-cs"/>
                        </a:rPr>
                        <a:t>使用権資産総額に重要性が乏しいと認められる場合（</a:t>
                      </a:r>
                      <a:r>
                        <a:rPr kumimoji="1" lang="en-US" altLang="ja-JP" sz="1200" b="0" i="0" kern="1200" dirty="0">
                          <a:solidFill>
                            <a:schemeClr val="tx1">
                              <a:lumMod val="75000"/>
                              <a:lumOff val="25000"/>
                            </a:schemeClr>
                          </a:solidFill>
                          <a:effectLst/>
                          <a:latin typeface="+mn-lt"/>
                          <a:ea typeface="+mn-ea"/>
                          <a:cs typeface="+mn-cs"/>
                        </a:rPr>
                        <a:t>※</a:t>
                      </a:r>
                      <a:r>
                        <a:rPr kumimoji="1" lang="ja-JP" altLang="en-US" sz="1200" b="0" i="0" kern="1200" dirty="0">
                          <a:solidFill>
                            <a:schemeClr val="tx1">
                              <a:lumMod val="75000"/>
                              <a:lumOff val="25000"/>
                            </a:schemeClr>
                          </a:solidFill>
                          <a:effectLst/>
                          <a:latin typeface="+mn-lt"/>
                          <a:ea typeface="+mn-ea"/>
                          <a:cs typeface="+mn-cs"/>
                        </a:rPr>
                        <a:t>２）は、次のいずれかの方法を適用することが可能です（</a:t>
                      </a:r>
                      <a:r>
                        <a:rPr kumimoji="1" lang="en-US" altLang="ja-JP" sz="1200" b="0" i="0" kern="1200" dirty="0">
                          <a:solidFill>
                            <a:schemeClr val="tx1">
                              <a:lumMod val="75000"/>
                              <a:lumOff val="25000"/>
                            </a:schemeClr>
                          </a:solidFill>
                          <a:effectLst/>
                          <a:latin typeface="+mn-lt"/>
                          <a:ea typeface="+mn-ea"/>
                          <a:cs typeface="+mn-cs"/>
                        </a:rPr>
                        <a:t>※</a:t>
                      </a:r>
                      <a:r>
                        <a:rPr kumimoji="1" lang="ja-JP" altLang="en-US" sz="1200" b="0" i="0" kern="1200" dirty="0">
                          <a:solidFill>
                            <a:schemeClr val="tx1">
                              <a:lumMod val="75000"/>
                              <a:lumOff val="25000"/>
                            </a:schemeClr>
                          </a:solidFill>
                          <a:effectLst/>
                          <a:latin typeface="+mn-lt"/>
                          <a:ea typeface="+mn-ea"/>
                          <a:cs typeface="+mn-cs"/>
                        </a:rPr>
                        <a:t>３）</a:t>
                      </a:r>
                      <a:endParaRPr kumimoji="1" lang="en-US" altLang="ja-JP" sz="1200" b="0" i="0" kern="1200" baseline="30000" dirty="0">
                        <a:solidFill>
                          <a:schemeClr val="tx1">
                            <a:lumMod val="75000"/>
                            <a:lumOff val="25000"/>
                          </a:schemeClr>
                        </a:solidFill>
                        <a:effectLst/>
                        <a:latin typeface="+mn-lt"/>
                        <a:ea typeface="+mn-ea"/>
                        <a:cs typeface="+mn-cs"/>
                      </a:endParaRPr>
                    </a:p>
                    <a:p>
                      <a:pPr algn="l"/>
                      <a:br>
                        <a:rPr kumimoji="1" lang="en-US" altLang="ja-JP" sz="1200" b="0" i="0" kern="1200" baseline="30000" dirty="0">
                          <a:solidFill>
                            <a:schemeClr val="tx1">
                              <a:lumMod val="75000"/>
                              <a:lumOff val="25000"/>
                            </a:schemeClr>
                          </a:solidFill>
                          <a:effectLst/>
                          <a:latin typeface="+mn-lt"/>
                          <a:ea typeface="+mn-ea"/>
                          <a:cs typeface="+mn-cs"/>
                        </a:rPr>
                      </a:br>
                      <a:r>
                        <a:rPr kumimoji="1" lang="ja-JP" altLang="en-US" sz="1200" b="0" i="0" kern="1200" dirty="0">
                          <a:solidFill>
                            <a:schemeClr val="tx1">
                              <a:lumMod val="75000"/>
                              <a:lumOff val="25000"/>
                            </a:schemeClr>
                          </a:solidFill>
                          <a:effectLst/>
                          <a:latin typeface="+mn-lt"/>
                          <a:ea typeface="+mn-ea"/>
                          <a:cs typeface="+mn-cs"/>
                        </a:rPr>
                        <a:t>① 借手のリース料から利息相当額の合理的な見積額を控除しない方法（利子込み法）。この場</a:t>
                      </a:r>
                      <a:endParaRPr kumimoji="1" lang="en-US" altLang="ja-JP" sz="1200" b="0" i="0" kern="1200" dirty="0">
                        <a:solidFill>
                          <a:schemeClr val="tx1">
                            <a:lumMod val="75000"/>
                            <a:lumOff val="25000"/>
                          </a:schemeClr>
                        </a:solidFill>
                        <a:effectLst/>
                        <a:latin typeface="+mn-lt"/>
                        <a:ea typeface="+mn-ea"/>
                        <a:cs typeface="+mn-cs"/>
                      </a:endParaRPr>
                    </a:p>
                    <a:p>
                      <a:pPr algn="l"/>
                      <a:r>
                        <a:rPr kumimoji="1" lang="ja-JP" altLang="en-US" sz="1200" b="0" i="0" kern="1200" dirty="0">
                          <a:solidFill>
                            <a:schemeClr val="tx1">
                              <a:lumMod val="75000"/>
                              <a:lumOff val="25000"/>
                            </a:schemeClr>
                          </a:solidFill>
                          <a:effectLst/>
                          <a:latin typeface="+mn-lt"/>
                          <a:ea typeface="+mn-ea"/>
                          <a:cs typeface="+mn-cs"/>
                        </a:rPr>
                        <a:t>　合、使用権資産及びリース負債は、借手のリース料をもって計上し、支払利息は計上せず、</a:t>
                      </a:r>
                      <a:endParaRPr kumimoji="1" lang="en-US" altLang="ja-JP" sz="1200" b="0" i="0" kern="1200" dirty="0">
                        <a:solidFill>
                          <a:schemeClr val="tx1">
                            <a:lumMod val="75000"/>
                            <a:lumOff val="25000"/>
                          </a:schemeClr>
                        </a:solidFill>
                        <a:effectLst/>
                        <a:latin typeface="+mn-lt"/>
                        <a:ea typeface="+mn-ea"/>
                        <a:cs typeface="+mn-cs"/>
                      </a:endParaRPr>
                    </a:p>
                    <a:p>
                      <a:pPr algn="l"/>
                      <a:r>
                        <a:rPr kumimoji="1" lang="ja-JP" altLang="en-US" sz="1200" b="0" i="0" kern="1200" dirty="0">
                          <a:solidFill>
                            <a:schemeClr val="tx1">
                              <a:lumMod val="75000"/>
                              <a:lumOff val="25000"/>
                            </a:schemeClr>
                          </a:solidFill>
                          <a:effectLst/>
                          <a:latin typeface="+mn-lt"/>
                          <a:ea typeface="+mn-ea"/>
                          <a:cs typeface="+mn-cs"/>
                        </a:rPr>
                        <a:t>　減価償却費のみ計上します</a:t>
                      </a:r>
                      <a:br>
                        <a:rPr lang="ja-JP" altLang="en-US" sz="1200" b="0" dirty="0">
                          <a:solidFill>
                            <a:schemeClr val="tx1">
                              <a:lumMod val="75000"/>
                              <a:lumOff val="25000"/>
                            </a:schemeClr>
                          </a:solidFill>
                        </a:rPr>
                      </a:br>
                      <a:r>
                        <a:rPr kumimoji="1" lang="ja-JP" altLang="en-US" sz="1200" b="0" i="0" kern="1200" dirty="0">
                          <a:solidFill>
                            <a:schemeClr val="tx1">
                              <a:lumMod val="75000"/>
                              <a:lumOff val="25000"/>
                            </a:schemeClr>
                          </a:solidFill>
                          <a:effectLst/>
                          <a:latin typeface="+mn-lt"/>
                          <a:ea typeface="+mn-ea"/>
                          <a:cs typeface="+mn-cs"/>
                        </a:rPr>
                        <a:t>② 利息相当額の総額を借手のリース期間中の各期に定額法により配分する方法</a:t>
                      </a:r>
                      <a:endParaRPr kumimoji="1" lang="ja-JP" altLang="en-US" sz="1200" b="0" dirty="0">
                        <a:solidFill>
                          <a:schemeClr val="tx1">
                            <a:lumMod val="75000"/>
                            <a:lumOff val="25000"/>
                          </a:schemeClr>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extLst>
                  <a:ext uri="{0D108BD9-81ED-4DB2-BD59-A6C34878D82A}">
                    <a16:rowId xmlns:a16="http://schemas.microsoft.com/office/drawing/2014/main" val="424151274"/>
                  </a:ext>
                </a:extLst>
              </a:tr>
            </a:tbl>
          </a:graphicData>
        </a:graphic>
      </p:graphicFrame>
      <p:sp>
        <p:nvSpPr>
          <p:cNvPr id="9" name="テキスト ボックス 8">
            <a:extLst>
              <a:ext uri="{FF2B5EF4-FFF2-40B4-BE49-F238E27FC236}">
                <a16:creationId xmlns:a16="http://schemas.microsoft.com/office/drawing/2014/main" id="{ABCA579B-968A-35C1-1B93-9AD4D2D905A7}"/>
              </a:ext>
            </a:extLst>
          </p:cNvPr>
          <p:cNvSpPr txBox="1"/>
          <p:nvPr/>
        </p:nvSpPr>
        <p:spPr>
          <a:xfrm>
            <a:off x="684614" y="4009005"/>
            <a:ext cx="7922080" cy="830997"/>
          </a:xfrm>
          <a:prstGeom prst="rect">
            <a:avLst/>
          </a:prstGeom>
          <a:noFill/>
        </p:spPr>
        <p:txBody>
          <a:bodyPr wrap="square" rtlCol="0">
            <a:spAutoFit/>
          </a:bodyPr>
          <a:lstStyle/>
          <a:p>
            <a:r>
              <a:rPr kumimoji="1" lang="en-US" altLang="ja-JP" sz="800" dirty="0">
                <a:solidFill>
                  <a:schemeClr val="tx1">
                    <a:lumMod val="75000"/>
                    <a:lumOff val="25000"/>
                  </a:schemeClr>
                </a:solidFill>
                <a:latin typeface="+mn-ea"/>
              </a:rPr>
              <a:t>※</a:t>
            </a:r>
            <a:r>
              <a:rPr kumimoji="1" lang="ja-JP" altLang="en-US" sz="800" dirty="0">
                <a:solidFill>
                  <a:schemeClr val="tx1">
                    <a:lumMod val="75000"/>
                    <a:lumOff val="25000"/>
                  </a:schemeClr>
                </a:solidFill>
                <a:latin typeface="+mn-ea"/>
              </a:rPr>
              <a:t>１</a:t>
            </a:r>
            <a:r>
              <a:rPr lang="ja-JP" altLang="en-US" sz="800" b="0" i="0" dirty="0">
                <a:solidFill>
                  <a:schemeClr val="tx1">
                    <a:lumMod val="75000"/>
                    <a:lumOff val="25000"/>
                  </a:schemeClr>
                </a:solidFill>
                <a:effectLst/>
                <a:latin typeface="+mn-ea"/>
              </a:rPr>
              <a:t>企業会計基準第</a:t>
            </a:r>
            <a:r>
              <a:rPr lang="en-US" altLang="ja-JP" sz="800" b="0" i="0" dirty="0">
                <a:solidFill>
                  <a:schemeClr val="tx1">
                    <a:lumMod val="75000"/>
                    <a:lumOff val="25000"/>
                  </a:schemeClr>
                </a:solidFill>
                <a:effectLst/>
                <a:latin typeface="+mn-ea"/>
              </a:rPr>
              <a:t>13</a:t>
            </a:r>
            <a:r>
              <a:rPr lang="ja-JP" altLang="en-US" sz="800" b="0" i="0" dirty="0">
                <a:solidFill>
                  <a:schemeClr val="tx1">
                    <a:lumMod val="75000"/>
                    <a:lumOff val="25000"/>
                  </a:schemeClr>
                </a:solidFill>
                <a:effectLst/>
                <a:latin typeface="+mn-ea"/>
              </a:rPr>
              <a:t>号及び企業会計基準適用指針第</a:t>
            </a:r>
            <a:r>
              <a:rPr lang="en-US" altLang="ja-JP" sz="800" b="0" i="0" dirty="0">
                <a:solidFill>
                  <a:schemeClr val="tx1">
                    <a:lumMod val="75000"/>
                    <a:lumOff val="25000"/>
                  </a:schemeClr>
                </a:solidFill>
                <a:effectLst/>
                <a:latin typeface="+mn-ea"/>
              </a:rPr>
              <a:t>16</a:t>
            </a:r>
            <a:r>
              <a:rPr lang="ja-JP" altLang="en-US" sz="800" b="0" i="0" dirty="0">
                <a:solidFill>
                  <a:schemeClr val="tx1">
                    <a:lumMod val="75000"/>
                    <a:lumOff val="25000"/>
                  </a:schemeClr>
                </a:solidFill>
                <a:effectLst/>
                <a:latin typeface="+mn-ea"/>
              </a:rPr>
              <a:t>号におけるファイナンス・リース取引に関する定め並びに</a:t>
            </a:r>
            <a:r>
              <a:rPr lang="en-US" altLang="ja-JP" sz="800" b="0" i="0" dirty="0">
                <a:solidFill>
                  <a:schemeClr val="tx1">
                    <a:lumMod val="75000"/>
                    <a:lumOff val="25000"/>
                  </a:schemeClr>
                </a:solidFill>
                <a:effectLst/>
                <a:latin typeface="+mn-ea"/>
              </a:rPr>
              <a:t>IFRS</a:t>
            </a:r>
            <a:r>
              <a:rPr lang="ja-JP" altLang="en-US" sz="800" b="0" i="0" dirty="0">
                <a:solidFill>
                  <a:schemeClr val="tx1">
                    <a:lumMod val="75000"/>
                    <a:lumOff val="25000"/>
                  </a:schemeClr>
                </a:solidFill>
                <a:effectLst/>
                <a:latin typeface="+mn-ea"/>
              </a:rPr>
              <a:t>第</a:t>
            </a:r>
            <a:r>
              <a:rPr lang="en-US" altLang="ja-JP" sz="800" b="0" i="0" dirty="0">
                <a:solidFill>
                  <a:schemeClr val="tx1">
                    <a:lumMod val="75000"/>
                    <a:lumOff val="25000"/>
                  </a:schemeClr>
                </a:solidFill>
                <a:effectLst/>
                <a:latin typeface="+mn-ea"/>
              </a:rPr>
              <a:t>16</a:t>
            </a:r>
            <a:r>
              <a:rPr lang="ja-JP" altLang="en-US" sz="800" b="0" i="0" dirty="0">
                <a:solidFill>
                  <a:schemeClr val="tx1">
                    <a:lumMod val="75000"/>
                    <a:lumOff val="25000"/>
                  </a:schemeClr>
                </a:solidFill>
                <a:effectLst/>
                <a:latin typeface="+mn-ea"/>
              </a:rPr>
              <a:t>号の定めと同様となっています</a:t>
            </a:r>
            <a:endParaRPr lang="en-US" altLang="ja-JP" sz="800" dirty="0">
              <a:solidFill>
                <a:schemeClr val="tx1">
                  <a:lumMod val="75000"/>
                  <a:lumOff val="25000"/>
                </a:schemeClr>
              </a:solidFill>
              <a:latin typeface="+mn-ea"/>
            </a:endParaRPr>
          </a:p>
          <a:p>
            <a:r>
              <a:rPr kumimoji="1" lang="en-US" altLang="ja-JP" sz="800" dirty="0">
                <a:solidFill>
                  <a:schemeClr val="tx1">
                    <a:lumMod val="75000"/>
                    <a:lumOff val="25000"/>
                  </a:schemeClr>
                </a:solidFill>
                <a:latin typeface="+mn-ea"/>
              </a:rPr>
              <a:t>※</a:t>
            </a:r>
            <a:r>
              <a:rPr kumimoji="1" lang="ja-JP" altLang="en-US" sz="800" dirty="0">
                <a:solidFill>
                  <a:schemeClr val="tx1">
                    <a:lumMod val="75000"/>
                    <a:lumOff val="25000"/>
                  </a:schemeClr>
                </a:solidFill>
                <a:latin typeface="+mn-ea"/>
              </a:rPr>
              <a:t>２</a:t>
            </a:r>
            <a:r>
              <a:rPr lang="ja-JP" altLang="en-US" sz="800" b="0" i="0" dirty="0">
                <a:solidFill>
                  <a:schemeClr val="tx1">
                    <a:lumMod val="75000"/>
                    <a:lumOff val="25000"/>
                  </a:schemeClr>
                </a:solidFill>
                <a:effectLst/>
                <a:latin typeface="+mn-ea"/>
              </a:rPr>
              <a:t>使用権資産総額に重要性が乏しいと認められる場合とは、未経過の借手のリース料の期末残高の、当該期末残高、有形固定資産及び無形固定資産の期末残高の合計額</a:t>
            </a:r>
            <a:endParaRPr lang="en-US" altLang="ja-JP" sz="800" b="0" i="0" dirty="0">
              <a:solidFill>
                <a:schemeClr val="tx1">
                  <a:lumMod val="75000"/>
                  <a:lumOff val="25000"/>
                </a:schemeClr>
              </a:solidFill>
              <a:effectLst/>
              <a:latin typeface="+mn-ea"/>
            </a:endParaRPr>
          </a:p>
          <a:p>
            <a:r>
              <a:rPr lang="ja-JP" altLang="en-US" sz="800" dirty="0">
                <a:solidFill>
                  <a:schemeClr val="tx1">
                    <a:lumMod val="75000"/>
                    <a:lumOff val="25000"/>
                  </a:schemeClr>
                </a:solidFill>
                <a:latin typeface="+mn-ea"/>
              </a:rPr>
              <a:t>　　</a:t>
            </a:r>
            <a:r>
              <a:rPr lang="ja-JP" altLang="en-US" sz="800" b="0" i="0" dirty="0">
                <a:solidFill>
                  <a:schemeClr val="tx1">
                    <a:lumMod val="75000"/>
                    <a:lumOff val="25000"/>
                  </a:schemeClr>
                </a:solidFill>
                <a:effectLst/>
                <a:latin typeface="+mn-ea"/>
              </a:rPr>
              <a:t>に占める割合が</a:t>
            </a:r>
            <a:r>
              <a:rPr lang="en-US" altLang="ja-JP" sz="800" b="0" i="0" dirty="0">
                <a:solidFill>
                  <a:schemeClr val="tx1">
                    <a:lumMod val="75000"/>
                    <a:lumOff val="25000"/>
                  </a:schemeClr>
                </a:solidFill>
                <a:effectLst/>
                <a:latin typeface="+mn-ea"/>
              </a:rPr>
              <a:t>10</a:t>
            </a:r>
            <a:r>
              <a:rPr lang="ja-JP" altLang="en-US" sz="800" b="0" i="0" dirty="0">
                <a:solidFill>
                  <a:schemeClr val="tx1">
                    <a:lumMod val="75000"/>
                    <a:lumOff val="25000"/>
                  </a:schemeClr>
                </a:solidFill>
                <a:effectLst/>
                <a:latin typeface="+mn-ea"/>
              </a:rPr>
              <a:t>パーセント未満である場合をいうとされています。また、連結財務諸表においては、当該判定を連結財務諸表の数値を基礎として見直すことがで</a:t>
            </a:r>
            <a:endParaRPr lang="en-US" altLang="ja-JP" sz="800" b="0" i="0" dirty="0">
              <a:solidFill>
                <a:schemeClr val="tx1">
                  <a:lumMod val="75000"/>
                  <a:lumOff val="25000"/>
                </a:schemeClr>
              </a:solidFill>
              <a:effectLst/>
              <a:latin typeface="+mn-ea"/>
            </a:endParaRPr>
          </a:p>
          <a:p>
            <a:r>
              <a:rPr lang="ja-JP" altLang="en-US" sz="800" dirty="0">
                <a:solidFill>
                  <a:schemeClr val="tx1">
                    <a:lumMod val="75000"/>
                    <a:lumOff val="25000"/>
                  </a:schemeClr>
                </a:solidFill>
                <a:latin typeface="+mn-ea"/>
              </a:rPr>
              <a:t>　　</a:t>
            </a:r>
            <a:r>
              <a:rPr lang="ja-JP" altLang="en-US" sz="800" b="0" i="0" dirty="0">
                <a:solidFill>
                  <a:schemeClr val="tx1">
                    <a:lumMod val="75000"/>
                    <a:lumOff val="25000"/>
                  </a:schemeClr>
                </a:solidFill>
                <a:effectLst/>
                <a:latin typeface="+mn-ea"/>
              </a:rPr>
              <a:t>きるとされています</a:t>
            </a:r>
            <a:endParaRPr lang="en-US" altLang="ja-JP" sz="800" dirty="0">
              <a:solidFill>
                <a:schemeClr val="tx1">
                  <a:lumMod val="75000"/>
                  <a:lumOff val="25000"/>
                </a:schemeClr>
              </a:solidFill>
              <a:latin typeface="+mn-ea"/>
            </a:endParaRPr>
          </a:p>
          <a:p>
            <a:r>
              <a:rPr kumimoji="1" lang="en-US" altLang="ja-JP" sz="800" dirty="0">
                <a:solidFill>
                  <a:schemeClr val="tx1">
                    <a:lumMod val="75000"/>
                    <a:lumOff val="25000"/>
                  </a:schemeClr>
                </a:solidFill>
                <a:latin typeface="+mn-ea"/>
              </a:rPr>
              <a:t>※</a:t>
            </a:r>
            <a:r>
              <a:rPr kumimoji="1" lang="ja-JP" altLang="en-US" sz="800" dirty="0">
                <a:solidFill>
                  <a:schemeClr val="tx1">
                    <a:lumMod val="75000"/>
                    <a:lumOff val="25000"/>
                  </a:schemeClr>
                </a:solidFill>
                <a:latin typeface="+mn-ea"/>
              </a:rPr>
              <a:t>３</a:t>
            </a:r>
            <a:r>
              <a:rPr lang="ja-JP" altLang="en-US" sz="800" b="0" i="0" dirty="0">
                <a:solidFill>
                  <a:schemeClr val="tx1">
                    <a:lumMod val="75000"/>
                    <a:lumOff val="25000"/>
                  </a:schemeClr>
                </a:solidFill>
                <a:effectLst/>
                <a:latin typeface="+mn-ea"/>
              </a:rPr>
              <a:t>これらは</a:t>
            </a:r>
            <a:r>
              <a:rPr lang="en-US" altLang="ja-JP" sz="800" b="0" i="0" dirty="0">
                <a:solidFill>
                  <a:schemeClr val="tx1">
                    <a:lumMod val="75000"/>
                    <a:lumOff val="25000"/>
                  </a:schemeClr>
                </a:solidFill>
                <a:effectLst/>
                <a:latin typeface="+mn-ea"/>
              </a:rPr>
              <a:t>IFRS</a:t>
            </a:r>
            <a:r>
              <a:rPr lang="ja-JP" altLang="en-US" sz="800" b="0" i="0" dirty="0">
                <a:solidFill>
                  <a:schemeClr val="tx1">
                    <a:lumMod val="75000"/>
                    <a:lumOff val="25000"/>
                  </a:schemeClr>
                </a:solidFill>
                <a:effectLst/>
                <a:latin typeface="+mn-ea"/>
              </a:rPr>
              <a:t>第</a:t>
            </a:r>
            <a:r>
              <a:rPr lang="en-US" altLang="ja-JP" sz="800" b="0" i="0" dirty="0">
                <a:solidFill>
                  <a:schemeClr val="tx1">
                    <a:lumMod val="75000"/>
                    <a:lumOff val="25000"/>
                  </a:schemeClr>
                </a:solidFill>
                <a:effectLst/>
                <a:latin typeface="+mn-ea"/>
              </a:rPr>
              <a:t>16</a:t>
            </a:r>
            <a:r>
              <a:rPr lang="ja-JP" altLang="en-US" sz="800" b="0" i="0" dirty="0">
                <a:solidFill>
                  <a:schemeClr val="tx1">
                    <a:lumMod val="75000"/>
                    <a:lumOff val="25000"/>
                  </a:schemeClr>
                </a:solidFill>
                <a:effectLst/>
                <a:latin typeface="+mn-ea"/>
              </a:rPr>
              <a:t>号では設けられていない取扱いですが、実務の追加的な負担を軽減することを目的として企業会計基準適用指針第</a:t>
            </a:r>
            <a:r>
              <a:rPr lang="en-US" altLang="ja-JP" sz="800" b="0" i="0" dirty="0">
                <a:solidFill>
                  <a:schemeClr val="tx1">
                    <a:lumMod val="75000"/>
                    <a:lumOff val="25000"/>
                  </a:schemeClr>
                </a:solidFill>
                <a:effectLst/>
                <a:latin typeface="+mn-ea"/>
              </a:rPr>
              <a:t>16</a:t>
            </a:r>
            <a:r>
              <a:rPr lang="ja-JP" altLang="en-US" sz="800" b="0" i="0" dirty="0">
                <a:solidFill>
                  <a:schemeClr val="tx1">
                    <a:lumMod val="75000"/>
                    <a:lumOff val="25000"/>
                  </a:schemeClr>
                </a:solidFill>
                <a:effectLst/>
                <a:latin typeface="+mn-ea"/>
              </a:rPr>
              <a:t>号に定められたものであり、</a:t>
            </a:r>
            <a:endParaRPr lang="en-US" altLang="ja-JP" sz="800" b="0" i="0" dirty="0">
              <a:solidFill>
                <a:schemeClr val="tx1">
                  <a:lumMod val="75000"/>
                  <a:lumOff val="25000"/>
                </a:schemeClr>
              </a:solidFill>
              <a:effectLst/>
              <a:latin typeface="+mn-ea"/>
            </a:endParaRPr>
          </a:p>
          <a:p>
            <a:r>
              <a:rPr lang="ja-JP" altLang="en-US" sz="800" dirty="0">
                <a:solidFill>
                  <a:schemeClr val="tx1">
                    <a:lumMod val="75000"/>
                    <a:lumOff val="25000"/>
                  </a:schemeClr>
                </a:solidFill>
                <a:latin typeface="+mn-ea"/>
              </a:rPr>
              <a:t>　　</a:t>
            </a:r>
            <a:r>
              <a:rPr lang="ja-JP" altLang="en-US" sz="800" b="0" i="0" dirty="0">
                <a:solidFill>
                  <a:schemeClr val="tx1">
                    <a:lumMod val="75000"/>
                    <a:lumOff val="25000"/>
                  </a:schemeClr>
                </a:solidFill>
                <a:effectLst/>
                <a:latin typeface="+mn-ea"/>
              </a:rPr>
              <a:t>実務において浸透していることから、リース会計基準等においても、これらの簡便的な取扱いを踏襲することとされています</a:t>
            </a:r>
            <a:endParaRPr kumimoji="1" lang="ja-JP" altLang="en-US" sz="800" dirty="0">
              <a:solidFill>
                <a:schemeClr val="tx1">
                  <a:lumMod val="75000"/>
                  <a:lumOff val="25000"/>
                </a:schemeClr>
              </a:solidFill>
              <a:latin typeface="+mn-ea"/>
            </a:endParaRPr>
          </a:p>
        </p:txBody>
      </p:sp>
      <p:sp>
        <p:nvSpPr>
          <p:cNvPr id="24" name="矢印: 五方向 23">
            <a:extLst>
              <a:ext uri="{FF2B5EF4-FFF2-40B4-BE49-F238E27FC236}">
                <a16:creationId xmlns:a16="http://schemas.microsoft.com/office/drawing/2014/main" id="{D9015F66-F109-CE2B-CC6A-979677597990}"/>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5" name="矢印: 五方向 24">
            <a:extLst>
              <a:ext uri="{FF2B5EF4-FFF2-40B4-BE49-F238E27FC236}">
                <a16:creationId xmlns:a16="http://schemas.microsoft.com/office/drawing/2014/main" id="{F4552049-D22D-95C6-F0B1-B52F182502FC}"/>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6" name="矢印: 五方向 25">
            <a:extLst>
              <a:ext uri="{FF2B5EF4-FFF2-40B4-BE49-F238E27FC236}">
                <a16:creationId xmlns:a16="http://schemas.microsoft.com/office/drawing/2014/main" id="{46CD6C55-DD1B-79A8-6104-DC68D16A02F8}"/>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7" name="矢印: 五方向 26">
            <a:extLst>
              <a:ext uri="{FF2B5EF4-FFF2-40B4-BE49-F238E27FC236}">
                <a16:creationId xmlns:a16="http://schemas.microsoft.com/office/drawing/2014/main" id="{8D248064-9C78-4480-0E8C-34D67334CEBC}"/>
              </a:ext>
            </a:extLst>
          </p:cNvPr>
          <p:cNvSpPr/>
          <p:nvPr/>
        </p:nvSpPr>
        <p:spPr>
          <a:xfrm>
            <a:off x="6300176"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8" name="矢印: 五方向 27">
            <a:extLst>
              <a:ext uri="{FF2B5EF4-FFF2-40B4-BE49-F238E27FC236}">
                <a16:creationId xmlns:a16="http://schemas.microsoft.com/office/drawing/2014/main" id="{8683BDDE-5EEB-7F5A-4FBE-A94059B4CDC8}"/>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9" name="矢印: 五方向 28">
            <a:extLst>
              <a:ext uri="{FF2B5EF4-FFF2-40B4-BE49-F238E27FC236}">
                <a16:creationId xmlns:a16="http://schemas.microsoft.com/office/drawing/2014/main" id="{12DC7E89-D8D3-FF57-57AC-4B0A94B8A4A6}"/>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0" name="矢印: 五方向 29">
            <a:extLst>
              <a:ext uri="{FF2B5EF4-FFF2-40B4-BE49-F238E27FC236}">
                <a16:creationId xmlns:a16="http://schemas.microsoft.com/office/drawing/2014/main" id="{C8BFDC42-A042-3477-F92C-7926F6664A73}"/>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1" name="矢印: 五方向 30">
            <a:extLst>
              <a:ext uri="{FF2B5EF4-FFF2-40B4-BE49-F238E27FC236}">
                <a16:creationId xmlns:a16="http://schemas.microsoft.com/office/drawing/2014/main" id="{83660A78-45A7-DB19-3DF1-6829ED24B5D7}"/>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167591172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191</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３．６</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．契約条件の変更</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15" name="テキスト プレースホルダー 2">
            <a:extLst>
              <a:ext uri="{FF2B5EF4-FFF2-40B4-BE49-F238E27FC236}">
                <a16:creationId xmlns:a16="http://schemas.microsoft.com/office/drawing/2014/main" id="{E660D27B-0859-6D20-D74B-385670005720}"/>
              </a:ext>
            </a:extLst>
          </p:cNvPr>
          <p:cNvSpPr txBox="1">
            <a:spLocks/>
          </p:cNvSpPr>
          <p:nvPr/>
        </p:nvSpPr>
        <p:spPr>
          <a:xfrm>
            <a:off x="358018" y="1131243"/>
            <a:ext cx="8426450" cy="102446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sz="1400" b="1" dirty="0">
                <a:solidFill>
                  <a:schemeClr val="tx2"/>
                </a:solidFill>
              </a:rPr>
              <a:t>　</a:t>
            </a:r>
            <a:r>
              <a:rPr lang="ja-JP" altLang="en-US" dirty="0">
                <a:solidFill>
                  <a:schemeClr val="tx1">
                    <a:lumMod val="75000"/>
                    <a:lumOff val="25000"/>
                  </a:schemeClr>
                </a:solidFill>
              </a:rPr>
              <a:t>・リース契約変更時、契約変更日の入力を可能にします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・契約変更日入力時、変更日以降のみリース債務、利息額を再計算します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・以下の項目が変更になった場合、割引現在価値を再計算します</a:t>
            </a: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・契約条件変更により、使用権資産とリース負債の減少が生じた場合、以下の仕訳を作成します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リース負債　</a:t>
            </a:r>
            <a:r>
              <a:rPr lang="en-US" altLang="ja-JP" dirty="0">
                <a:solidFill>
                  <a:schemeClr val="tx1">
                    <a:lumMod val="75000"/>
                    <a:lumOff val="25000"/>
                  </a:schemeClr>
                </a:solidFill>
              </a:rPr>
              <a:t>xxx</a:t>
            </a:r>
            <a:r>
              <a:rPr lang="ja-JP" altLang="en-US" dirty="0">
                <a:solidFill>
                  <a:schemeClr val="tx1">
                    <a:lumMod val="75000"/>
                    <a:lumOff val="25000"/>
                  </a:schemeClr>
                </a:solidFill>
              </a:rPr>
              <a:t>　／　使用権資産　</a:t>
            </a:r>
            <a:r>
              <a:rPr lang="en-US" altLang="ja-JP" dirty="0">
                <a:solidFill>
                  <a:schemeClr val="tx1">
                    <a:lumMod val="75000"/>
                    <a:lumOff val="25000"/>
                  </a:schemeClr>
                </a:solidFill>
              </a:rPr>
              <a:t>xxx</a:t>
            </a:r>
          </a:p>
          <a:p>
            <a:pPr>
              <a:lnSpc>
                <a:spcPts val="1900"/>
              </a:lnSpc>
              <a:buClr>
                <a:srgbClr val="F9BE00"/>
              </a:buClr>
            </a:pPr>
            <a:r>
              <a:rPr lang="en-US" altLang="ja-JP" dirty="0">
                <a:solidFill>
                  <a:schemeClr val="tx1">
                    <a:lumMod val="75000"/>
                    <a:lumOff val="25000"/>
                  </a:schemeClr>
                </a:solidFill>
              </a:rPr>
              <a:t>                                </a:t>
            </a:r>
            <a:r>
              <a:rPr lang="ja-JP" altLang="en-US" dirty="0">
                <a:solidFill>
                  <a:schemeClr val="tx1">
                    <a:lumMod val="75000"/>
                    <a:lumOff val="25000"/>
                  </a:schemeClr>
                </a:solidFill>
              </a:rPr>
              <a:t>　</a:t>
            </a:r>
            <a:r>
              <a:rPr lang="en-US" altLang="ja-JP" dirty="0">
                <a:solidFill>
                  <a:schemeClr val="tx1">
                    <a:lumMod val="75000"/>
                    <a:lumOff val="25000"/>
                  </a:schemeClr>
                </a:solidFill>
              </a:rPr>
              <a:t>  </a:t>
            </a:r>
            <a:r>
              <a:rPr lang="ja-JP" altLang="en-US" dirty="0">
                <a:solidFill>
                  <a:schemeClr val="tx1">
                    <a:lumMod val="75000"/>
                    <a:lumOff val="25000"/>
                  </a:schemeClr>
                </a:solidFill>
              </a:rPr>
              <a:t>利益　　　　</a:t>
            </a:r>
            <a:r>
              <a:rPr lang="en-US" altLang="ja-JP" dirty="0">
                <a:solidFill>
                  <a:schemeClr val="tx1">
                    <a:lumMod val="75000"/>
                    <a:lumOff val="25000"/>
                  </a:schemeClr>
                </a:solidFill>
              </a:rPr>
              <a:t>xxx</a:t>
            </a:r>
          </a:p>
          <a:p>
            <a:pPr>
              <a:lnSpc>
                <a:spcPts val="1900"/>
              </a:lnSpc>
              <a:buClr>
                <a:srgbClr val="F9BE00"/>
              </a:buClr>
            </a:pPr>
            <a:r>
              <a:rPr lang="ja-JP" altLang="en-US" dirty="0">
                <a:solidFill>
                  <a:schemeClr val="tx1">
                    <a:lumMod val="75000"/>
                    <a:lumOff val="25000"/>
                  </a:schemeClr>
                </a:solidFill>
              </a:rPr>
              <a:t>　</a:t>
            </a:r>
            <a:r>
              <a:rPr lang="ja-JP" altLang="en-US" sz="1100" dirty="0">
                <a:solidFill>
                  <a:schemeClr val="tx1">
                    <a:lumMod val="75000"/>
                    <a:lumOff val="25000"/>
                  </a:schemeClr>
                </a:solidFill>
              </a:rPr>
              <a:t>　</a:t>
            </a:r>
            <a:r>
              <a:rPr lang="en-US" altLang="ja-JP" sz="1100" dirty="0">
                <a:solidFill>
                  <a:schemeClr val="tx1">
                    <a:lumMod val="75000"/>
                    <a:lumOff val="25000"/>
                  </a:schemeClr>
                </a:solidFill>
              </a:rPr>
              <a:t>※</a:t>
            </a:r>
            <a:r>
              <a:rPr lang="ja-JP" altLang="en-US" sz="1100" dirty="0">
                <a:solidFill>
                  <a:schemeClr val="tx1">
                    <a:lumMod val="75000"/>
                    <a:lumOff val="25000"/>
                  </a:schemeClr>
                </a:solidFill>
              </a:rPr>
              <a:t>なお、使用権資産とリース負債の増加が生じた場合は、リース取得修正仕訳を作成します（既存機能で対応可能です）</a:t>
            </a:r>
            <a:endParaRPr lang="en-US" altLang="ja-JP" sz="1100" dirty="0">
              <a:solidFill>
                <a:schemeClr val="tx1">
                  <a:lumMod val="75000"/>
                  <a:lumOff val="25000"/>
                </a:schemeClr>
              </a:solidFill>
            </a:endParaRPr>
          </a:p>
          <a:p>
            <a:pPr>
              <a:lnSpc>
                <a:spcPts val="1900"/>
              </a:lnSpc>
              <a:buClr>
                <a:srgbClr val="F9BE00"/>
              </a:buClr>
            </a:pP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・新規帳票を追加する予定です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・仮称：リース料支払スケジュール表（契約条件変更）</a:t>
            </a:r>
            <a:endParaRPr lang="en-US" altLang="ja-JP" dirty="0">
              <a:solidFill>
                <a:schemeClr val="tx1">
                  <a:lumMod val="75000"/>
                  <a:lumOff val="25000"/>
                </a:schemeClr>
              </a:solidFill>
            </a:endParaRPr>
          </a:p>
          <a:p>
            <a:pPr>
              <a:lnSpc>
                <a:spcPts val="1900"/>
              </a:lnSpc>
              <a:buClr>
                <a:srgbClr val="F9BE00"/>
              </a:buClr>
            </a:pPr>
            <a:endParaRPr lang="en-US" altLang="ja-JP" dirty="0">
              <a:solidFill>
                <a:prstClr val="black"/>
              </a:solidFill>
            </a:endParaRPr>
          </a:p>
          <a:p>
            <a:pPr>
              <a:lnSpc>
                <a:spcPts val="1900"/>
              </a:lnSpc>
              <a:buClr>
                <a:srgbClr val="F9BE00"/>
              </a:buClr>
            </a:pPr>
            <a:r>
              <a:rPr lang="ja-JP" altLang="en-US" dirty="0">
                <a:solidFill>
                  <a:prstClr val="black"/>
                </a:solidFill>
              </a:rPr>
              <a:t>　</a:t>
            </a:r>
            <a:endParaRPr lang="en-US" altLang="ja-JP" dirty="0">
              <a:solidFill>
                <a:prstClr val="black"/>
              </a:solidFill>
            </a:endParaRPr>
          </a:p>
          <a:p>
            <a:pPr>
              <a:lnSpc>
                <a:spcPts val="1900"/>
              </a:lnSpc>
              <a:buClr>
                <a:srgbClr val="F9BE00"/>
              </a:buClr>
            </a:pPr>
            <a:r>
              <a:rPr lang="ja-JP" altLang="en-US" dirty="0">
                <a:solidFill>
                  <a:prstClr val="black"/>
                </a:solidFill>
              </a:rPr>
              <a:t>　</a:t>
            </a:r>
            <a:endParaRPr lang="en-US" altLang="ja-JP" dirty="0">
              <a:solidFill>
                <a:prstClr val="black"/>
              </a:solidFill>
            </a:endParaRPr>
          </a:p>
        </p:txBody>
      </p:sp>
      <p:sp>
        <p:nvSpPr>
          <p:cNvPr id="17" name="正方形/長方形 16">
            <a:extLst>
              <a:ext uri="{FF2B5EF4-FFF2-40B4-BE49-F238E27FC236}">
                <a16:creationId xmlns:a16="http://schemas.microsoft.com/office/drawing/2014/main" id="{A65F141C-897D-E221-AA65-359407715151}"/>
              </a:ext>
            </a:extLst>
          </p:cNvPr>
          <p:cNvSpPr/>
          <p:nvPr/>
        </p:nvSpPr>
        <p:spPr>
          <a:xfrm>
            <a:off x="647564" y="2124247"/>
            <a:ext cx="6084676" cy="591519"/>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chemeClr val="tx1">
                    <a:lumMod val="75000"/>
                    <a:lumOff val="25000"/>
                  </a:schemeClr>
                </a:solidFill>
              </a:rPr>
              <a:t>■リース終了日（リース期間）　■リース料総額　　　■割引率　　</a:t>
            </a:r>
            <a:endParaRPr kumimoji="1" lang="en-US" altLang="ja-JP" sz="1200" dirty="0">
              <a:solidFill>
                <a:schemeClr val="tx1">
                  <a:lumMod val="75000"/>
                  <a:lumOff val="25000"/>
                </a:schemeClr>
              </a:solidFill>
            </a:endParaRPr>
          </a:p>
          <a:p>
            <a:r>
              <a:rPr kumimoji="1" lang="ja-JP" altLang="en-US" sz="1200" dirty="0">
                <a:solidFill>
                  <a:schemeClr val="tx1">
                    <a:lumMod val="75000"/>
                    <a:lumOff val="25000"/>
                  </a:schemeClr>
                </a:solidFill>
              </a:rPr>
              <a:t>■支払スケジュール</a:t>
            </a:r>
            <a:r>
              <a:rPr lang="ja-JP" altLang="en-US" sz="1200" dirty="0">
                <a:solidFill>
                  <a:schemeClr val="tx1">
                    <a:lumMod val="75000"/>
                    <a:lumOff val="25000"/>
                  </a:schemeClr>
                </a:solidFill>
              </a:rPr>
              <a:t>　　　　　　</a:t>
            </a:r>
            <a:r>
              <a:rPr kumimoji="1" lang="ja-JP" altLang="en-US" sz="1200" dirty="0">
                <a:solidFill>
                  <a:schemeClr val="tx1">
                    <a:lumMod val="75000"/>
                    <a:lumOff val="25000"/>
                  </a:schemeClr>
                </a:solidFill>
              </a:rPr>
              <a:t>■維持管理費</a:t>
            </a:r>
            <a:r>
              <a:rPr lang="ja-JP" altLang="en-US" sz="1200" dirty="0">
                <a:solidFill>
                  <a:schemeClr val="tx1">
                    <a:lumMod val="75000"/>
                    <a:lumOff val="25000"/>
                  </a:schemeClr>
                </a:solidFill>
              </a:rPr>
              <a:t>　　　　■残価保証額　　</a:t>
            </a:r>
            <a:endParaRPr kumimoji="1" lang="ja-JP" altLang="en-US" sz="1200" dirty="0">
              <a:solidFill>
                <a:schemeClr val="tx1">
                  <a:lumMod val="75000"/>
                  <a:lumOff val="25000"/>
                </a:schemeClr>
              </a:solidFill>
            </a:endParaRPr>
          </a:p>
        </p:txBody>
      </p:sp>
      <p:sp>
        <p:nvSpPr>
          <p:cNvPr id="3" name="矢印: 五方向 2">
            <a:extLst>
              <a:ext uri="{FF2B5EF4-FFF2-40B4-BE49-F238E27FC236}">
                <a16:creationId xmlns:a16="http://schemas.microsoft.com/office/drawing/2014/main" id="{0E5C2738-278C-E204-A232-7363E81050D2}"/>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矢印: 五方向 5">
            <a:extLst>
              <a:ext uri="{FF2B5EF4-FFF2-40B4-BE49-F238E27FC236}">
                <a16:creationId xmlns:a16="http://schemas.microsoft.com/office/drawing/2014/main" id="{9F2B94E8-D8AD-6BD0-3687-8C0B098EB710}"/>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1FC8A1D5-5625-9337-F88B-B31EF4096B4D}"/>
              </a:ext>
            </a:extLst>
          </p:cNvPr>
          <p:cNvSpPr/>
          <p:nvPr/>
        </p:nvSpPr>
        <p:spPr>
          <a:xfrm>
            <a:off x="6984252"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C5924610-5F9D-14B0-AA1C-89258544AC05}"/>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BF41FDA9-726B-88DD-CD6E-D7D5DF3C29CA}"/>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0" name="矢印: 五方向 9">
            <a:extLst>
              <a:ext uri="{FF2B5EF4-FFF2-40B4-BE49-F238E27FC236}">
                <a16:creationId xmlns:a16="http://schemas.microsoft.com/office/drawing/2014/main" id="{EC9BE8FE-9747-F891-2846-7B871F300725}"/>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7CCAF9BA-1D1B-C176-2113-633F1E64245B}"/>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3A473A3F-CA8C-1B32-8D1E-84D38EDC3F24}"/>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4505490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192</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３．６</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．契約条件の変更</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16" name="テキスト プレースホルダー 2">
            <a:extLst>
              <a:ext uri="{FF2B5EF4-FFF2-40B4-BE49-F238E27FC236}">
                <a16:creationId xmlns:a16="http://schemas.microsoft.com/office/drawing/2014/main" id="{B7B8029A-EF58-66C8-8CC5-E04EF38E15F4}"/>
              </a:ext>
            </a:extLst>
          </p:cNvPr>
          <p:cNvSpPr txBox="1">
            <a:spLocks/>
          </p:cNvSpPr>
          <p:nvPr/>
        </p:nvSpPr>
        <p:spPr>
          <a:xfrm>
            <a:off x="394022" y="329148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a:t>
            </a:r>
            <a:r>
              <a:rPr lang="ja-JP" altLang="en-US" b="0" i="0" dirty="0">
                <a:solidFill>
                  <a:schemeClr val="tx1">
                    <a:lumMod val="75000"/>
                    <a:lumOff val="25000"/>
                  </a:schemeClr>
                </a:solidFill>
                <a:effectLst/>
                <a:latin typeface="メイリオ" panose="020B0604030504040204" pitchFamily="50" charset="-128"/>
                <a:ea typeface="メイリオ" panose="020B0604030504040204" pitchFamily="50" charset="-128"/>
              </a:rPr>
              <a:t>契約条件の変更前の使用権資産、リース負債には影響をあたえず、契約条件の変更が可能です</a:t>
            </a:r>
            <a:endParaRPr lang="en-US" altLang="ja-JP" dirty="0">
              <a:solidFill>
                <a:schemeClr val="tx1">
                  <a:lumMod val="75000"/>
                  <a:lumOff val="25000"/>
                </a:schemeClr>
              </a:solidFill>
            </a:endParaRPr>
          </a:p>
        </p:txBody>
      </p:sp>
      <p:sp>
        <p:nvSpPr>
          <p:cNvPr id="19" name="テキスト プレースホルダー 2">
            <a:extLst>
              <a:ext uri="{FF2B5EF4-FFF2-40B4-BE49-F238E27FC236}">
                <a16:creationId xmlns:a16="http://schemas.microsoft.com/office/drawing/2014/main" id="{69960EAA-25E0-E4AD-DFE7-566704F33E6B}"/>
              </a:ext>
            </a:extLst>
          </p:cNvPr>
          <p:cNvSpPr txBox="1">
            <a:spLocks/>
          </p:cNvSpPr>
          <p:nvPr/>
        </p:nvSpPr>
        <p:spPr>
          <a:xfrm>
            <a:off x="358018" y="1131243"/>
            <a:ext cx="8426450" cy="118847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ct val="1000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a:lnSpc>
                <a:spcPct val="100000"/>
              </a:lnSpc>
              <a:buClr>
                <a:srgbClr val="F9BE00"/>
              </a:buClr>
            </a:pPr>
            <a:r>
              <a:rPr lang="ja-JP" altLang="en-US" dirty="0">
                <a:solidFill>
                  <a:schemeClr val="tx1">
                    <a:lumMod val="75000"/>
                    <a:lumOff val="25000"/>
                  </a:schemeClr>
                </a:solidFill>
              </a:rPr>
              <a:t>　・リースの契約条件の変更（会計基準</a:t>
            </a:r>
            <a:r>
              <a:rPr lang="en-US" altLang="ja-JP" dirty="0">
                <a:solidFill>
                  <a:schemeClr val="tx1">
                    <a:lumMod val="75000"/>
                    <a:lumOff val="25000"/>
                  </a:schemeClr>
                </a:solidFill>
              </a:rPr>
              <a:t>39</a:t>
            </a:r>
            <a:r>
              <a:rPr lang="ja-JP" altLang="en-US" dirty="0">
                <a:solidFill>
                  <a:schemeClr val="tx1">
                    <a:lumMod val="75000"/>
                    <a:lumOff val="25000"/>
                  </a:schemeClr>
                </a:solidFill>
              </a:rPr>
              <a:t>項）</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借手は、リース契約条件変更が生じた場合、次のいずれかを行います</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（１）変更前のリースとは独立したリースとして会計処理</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（２）リース負債の計上額の見直し</a:t>
            </a:r>
            <a:endParaRPr lang="en-US" altLang="ja-JP" dirty="0">
              <a:solidFill>
                <a:schemeClr val="tx1">
                  <a:lumMod val="75000"/>
                  <a:lumOff val="25000"/>
                </a:schemeClr>
              </a:solidFill>
            </a:endParaRPr>
          </a:p>
          <a:p>
            <a:pPr>
              <a:lnSpc>
                <a:spcPct val="100000"/>
              </a:lnSpc>
              <a:buClr>
                <a:srgbClr val="F9BE00"/>
              </a:buClr>
            </a:pP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・リース契約条件の変更を伴わないリース負債の見直し（会計基準</a:t>
            </a:r>
            <a:r>
              <a:rPr lang="en-US" altLang="ja-JP" dirty="0">
                <a:solidFill>
                  <a:schemeClr val="tx1">
                    <a:lumMod val="75000"/>
                    <a:lumOff val="25000"/>
                  </a:schemeClr>
                </a:solidFill>
              </a:rPr>
              <a:t>40</a:t>
            </a:r>
            <a:r>
              <a:rPr lang="ja-JP" altLang="en-US" dirty="0">
                <a:solidFill>
                  <a:schemeClr val="tx1">
                    <a:lumMod val="75000"/>
                    <a:lumOff val="25000"/>
                  </a:schemeClr>
                </a:solidFill>
              </a:rPr>
              <a:t>項）</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借手は、リース契約条件変更が生じていない場合で、次のいずれかに該当する場合は</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リース負債計上額の見直しを行います</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（１）借手のリース期間に変更がある場合</a:t>
            </a:r>
            <a:endParaRPr lang="en-US" altLang="ja-JP" dirty="0">
              <a:solidFill>
                <a:schemeClr val="tx1">
                  <a:lumMod val="75000"/>
                  <a:lumOff val="25000"/>
                </a:schemeClr>
              </a:solidFill>
            </a:endParaRPr>
          </a:p>
          <a:p>
            <a:pPr>
              <a:lnSpc>
                <a:spcPct val="100000"/>
              </a:lnSpc>
              <a:buClr>
                <a:srgbClr val="F9BE00"/>
              </a:buClr>
            </a:pPr>
            <a:r>
              <a:rPr lang="ja-JP" altLang="en-US" dirty="0">
                <a:solidFill>
                  <a:schemeClr val="tx1">
                    <a:lumMod val="75000"/>
                    <a:lumOff val="25000"/>
                  </a:schemeClr>
                </a:solidFill>
              </a:rPr>
              <a:t>　　（２）借手のリース期間に変更がなく借手のリース料に変更がある場合</a:t>
            </a:r>
            <a:endParaRPr lang="en-US" altLang="ja-JP" dirty="0">
              <a:solidFill>
                <a:schemeClr val="tx1">
                  <a:lumMod val="75000"/>
                  <a:lumOff val="25000"/>
                </a:schemeClr>
              </a:solidFill>
            </a:endParaRPr>
          </a:p>
        </p:txBody>
      </p:sp>
      <p:sp>
        <p:nvSpPr>
          <p:cNvPr id="3" name="矢印: 五方向 2">
            <a:extLst>
              <a:ext uri="{FF2B5EF4-FFF2-40B4-BE49-F238E27FC236}">
                <a16:creationId xmlns:a16="http://schemas.microsoft.com/office/drawing/2014/main" id="{01C18C2E-0824-3001-2736-EDCFE90276F6}"/>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矢印: 五方向 5">
            <a:extLst>
              <a:ext uri="{FF2B5EF4-FFF2-40B4-BE49-F238E27FC236}">
                <a16:creationId xmlns:a16="http://schemas.microsoft.com/office/drawing/2014/main" id="{799428B4-2A56-4AC6-D4D8-23915AECE540}"/>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5B5E0C36-E542-C6B9-14A3-DDD9C66E8FB7}"/>
              </a:ext>
            </a:extLst>
          </p:cNvPr>
          <p:cNvSpPr/>
          <p:nvPr/>
        </p:nvSpPr>
        <p:spPr>
          <a:xfrm>
            <a:off x="6984252"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B0CA8271-A2DA-1A5F-1EB6-20018DE16427}"/>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C2A579C3-3AD1-3816-E45B-76172AEE3F40}"/>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0" name="矢印: 五方向 9">
            <a:extLst>
              <a:ext uri="{FF2B5EF4-FFF2-40B4-BE49-F238E27FC236}">
                <a16:creationId xmlns:a16="http://schemas.microsoft.com/office/drawing/2014/main" id="{785BE44C-8CBC-83C8-9200-4F84953310DC}"/>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D8930023-E091-27F2-83F9-575A3303AD1C}"/>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98DA9A76-BA57-5BD2-A617-FAE2FC7C814E}"/>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297702828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193</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３．６．</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契約条件の変更</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pic>
        <p:nvPicPr>
          <p:cNvPr id="15" name="図 14">
            <a:extLst>
              <a:ext uri="{FF2B5EF4-FFF2-40B4-BE49-F238E27FC236}">
                <a16:creationId xmlns:a16="http://schemas.microsoft.com/office/drawing/2014/main" id="{C28E5165-EDFF-F295-603C-BFB7A90D0066}"/>
              </a:ext>
            </a:extLst>
          </p:cNvPr>
          <p:cNvPicPr>
            <a:picLocks noChangeAspect="1"/>
          </p:cNvPicPr>
          <p:nvPr/>
        </p:nvPicPr>
        <p:blipFill>
          <a:blip r:embed="rId3"/>
          <a:stretch>
            <a:fillRect/>
          </a:stretch>
        </p:blipFill>
        <p:spPr>
          <a:xfrm>
            <a:off x="409137" y="1281354"/>
            <a:ext cx="5137392" cy="3338459"/>
          </a:xfrm>
          <a:prstGeom prst="rect">
            <a:avLst/>
          </a:prstGeom>
          <a:ln>
            <a:solidFill>
              <a:schemeClr val="bg1">
                <a:lumMod val="75000"/>
              </a:schemeClr>
            </a:solidFill>
          </a:ln>
        </p:spPr>
      </p:pic>
      <p:pic>
        <p:nvPicPr>
          <p:cNvPr id="17" name="図 16">
            <a:extLst>
              <a:ext uri="{FF2B5EF4-FFF2-40B4-BE49-F238E27FC236}">
                <a16:creationId xmlns:a16="http://schemas.microsoft.com/office/drawing/2014/main" id="{3B09D148-CACE-5F75-7796-74495E6C0C62}"/>
              </a:ext>
            </a:extLst>
          </p:cNvPr>
          <p:cNvPicPr>
            <a:picLocks noChangeAspect="1"/>
          </p:cNvPicPr>
          <p:nvPr/>
        </p:nvPicPr>
        <p:blipFill>
          <a:blip r:embed="rId4"/>
          <a:stretch>
            <a:fillRect/>
          </a:stretch>
        </p:blipFill>
        <p:spPr>
          <a:xfrm>
            <a:off x="3713030" y="1745242"/>
            <a:ext cx="4999430" cy="2410684"/>
          </a:xfrm>
          <a:prstGeom prst="rect">
            <a:avLst/>
          </a:prstGeom>
          <a:ln>
            <a:solidFill>
              <a:schemeClr val="bg1">
                <a:lumMod val="75000"/>
              </a:schemeClr>
            </a:solidFill>
          </a:ln>
        </p:spPr>
      </p:pic>
      <p:sp>
        <p:nvSpPr>
          <p:cNvPr id="18" name="テキスト プレースホルダー 2">
            <a:extLst>
              <a:ext uri="{FF2B5EF4-FFF2-40B4-BE49-F238E27FC236}">
                <a16:creationId xmlns:a16="http://schemas.microsoft.com/office/drawing/2014/main" id="{F99EDC37-EC82-EF1D-28D5-01A12C5D1FC3}"/>
              </a:ext>
            </a:extLst>
          </p:cNvPr>
          <p:cNvSpPr txBox="1">
            <a:spLocks/>
          </p:cNvSpPr>
          <p:nvPr/>
        </p:nvSpPr>
        <p:spPr>
          <a:xfrm>
            <a:off x="394022" y="1021115"/>
            <a:ext cx="2809826" cy="32649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u="sng" dirty="0">
                <a:solidFill>
                  <a:schemeClr val="tx1">
                    <a:lumMod val="75000"/>
                    <a:lumOff val="25000"/>
                  </a:schemeClr>
                </a:solidFill>
              </a:rPr>
              <a:t>■リース契約（変更）画面</a:t>
            </a:r>
            <a:endParaRPr lang="en-US" altLang="ja-JP" sz="1000" b="1" u="sng" dirty="0">
              <a:solidFill>
                <a:schemeClr val="tx1">
                  <a:lumMod val="75000"/>
                  <a:lumOff val="25000"/>
                </a:schemeClr>
              </a:solidFill>
            </a:endParaRPr>
          </a:p>
          <a:p>
            <a:pPr>
              <a:lnSpc>
                <a:spcPts val="1900"/>
              </a:lnSpc>
              <a:buClr>
                <a:srgbClr val="F9BE00"/>
              </a:buClr>
            </a:pPr>
            <a:r>
              <a:rPr lang="ja-JP" altLang="en-US" sz="1000" b="1" u="sng" dirty="0">
                <a:solidFill>
                  <a:schemeClr val="tx1">
                    <a:lumMod val="75000"/>
                    <a:lumOff val="25000"/>
                  </a:schemeClr>
                </a:solidFill>
              </a:rPr>
              <a:t>　</a:t>
            </a:r>
            <a:endParaRPr lang="en-US" altLang="ja-JP" sz="1000" b="1" u="sng" dirty="0">
              <a:solidFill>
                <a:schemeClr val="tx1">
                  <a:lumMod val="75000"/>
                  <a:lumOff val="25000"/>
                </a:schemeClr>
              </a:solidFill>
            </a:endParaRPr>
          </a:p>
        </p:txBody>
      </p:sp>
      <p:sp>
        <p:nvSpPr>
          <p:cNvPr id="19" name="テキスト プレースホルダー 2">
            <a:extLst>
              <a:ext uri="{FF2B5EF4-FFF2-40B4-BE49-F238E27FC236}">
                <a16:creationId xmlns:a16="http://schemas.microsoft.com/office/drawing/2014/main" id="{8B9B0318-018D-FE6D-C23E-7218CE29E4FB}"/>
              </a:ext>
            </a:extLst>
          </p:cNvPr>
          <p:cNvSpPr txBox="1">
            <a:spLocks/>
          </p:cNvSpPr>
          <p:nvPr/>
        </p:nvSpPr>
        <p:spPr>
          <a:xfrm>
            <a:off x="5225198" y="1479273"/>
            <a:ext cx="3487262" cy="249783"/>
          </a:xfrm>
          <a:prstGeom prst="rect">
            <a:avLst/>
          </a:prstGeom>
          <a:solidFill>
            <a:schemeClr val="bg2"/>
          </a:solidFill>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a:lnSpc>
                <a:spcPts val="1900"/>
              </a:lnSpc>
              <a:buClr>
                <a:srgbClr val="F9BE00"/>
              </a:buClr>
            </a:pPr>
            <a:r>
              <a:rPr lang="ja-JP" altLang="en-US" sz="1000" b="1" u="sng" dirty="0">
                <a:solidFill>
                  <a:schemeClr val="tx1">
                    <a:lumMod val="75000"/>
                    <a:lumOff val="25000"/>
                  </a:schemeClr>
                </a:solidFill>
              </a:rPr>
              <a:t>■新規帳票（リース支払スケジュール表（契約条件変更））</a:t>
            </a:r>
            <a:endParaRPr lang="en-US" altLang="ja-JP" sz="1000" b="1" u="sng" dirty="0">
              <a:solidFill>
                <a:schemeClr val="tx1">
                  <a:lumMod val="75000"/>
                  <a:lumOff val="25000"/>
                </a:schemeClr>
              </a:solidFill>
            </a:endParaRPr>
          </a:p>
        </p:txBody>
      </p:sp>
      <p:sp>
        <p:nvSpPr>
          <p:cNvPr id="20" name="テキスト プレースホルダー 2">
            <a:extLst>
              <a:ext uri="{FF2B5EF4-FFF2-40B4-BE49-F238E27FC236}">
                <a16:creationId xmlns:a16="http://schemas.microsoft.com/office/drawing/2014/main" id="{148DF517-3376-2678-8755-B6FE42B26286}"/>
              </a:ext>
            </a:extLst>
          </p:cNvPr>
          <p:cNvSpPr txBox="1">
            <a:spLocks/>
          </p:cNvSpPr>
          <p:nvPr/>
        </p:nvSpPr>
        <p:spPr>
          <a:xfrm>
            <a:off x="4397106" y="1775317"/>
            <a:ext cx="3448000" cy="218061"/>
          </a:xfrm>
          <a:prstGeom prst="rect">
            <a:avLst/>
          </a:prstGeom>
          <a:solidFill>
            <a:schemeClr val="bg1"/>
          </a:solidFill>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100" u="sng" dirty="0">
                <a:solidFill>
                  <a:schemeClr val="tx1">
                    <a:lumMod val="75000"/>
                    <a:lumOff val="25000"/>
                  </a:schemeClr>
                </a:solidFill>
              </a:rPr>
              <a:t>仮称：リース料支払スケジュール表（契約条件変更）</a:t>
            </a:r>
            <a:endParaRPr lang="en-US" altLang="ja-JP" sz="1100" u="sng" dirty="0">
              <a:solidFill>
                <a:schemeClr val="tx1">
                  <a:lumMod val="75000"/>
                  <a:lumOff val="25000"/>
                </a:schemeClr>
              </a:solidFill>
            </a:endParaRPr>
          </a:p>
        </p:txBody>
      </p:sp>
      <p:sp>
        <p:nvSpPr>
          <p:cNvPr id="21" name="線吹き出し 2 (枠付き) 7">
            <a:extLst>
              <a:ext uri="{FF2B5EF4-FFF2-40B4-BE49-F238E27FC236}">
                <a16:creationId xmlns:a16="http://schemas.microsoft.com/office/drawing/2014/main" id="{139EA28C-6EE0-998D-45AD-AAD81A72DB26}"/>
              </a:ext>
            </a:extLst>
          </p:cNvPr>
          <p:cNvSpPr/>
          <p:nvPr/>
        </p:nvSpPr>
        <p:spPr>
          <a:xfrm>
            <a:off x="1656337" y="2564249"/>
            <a:ext cx="1872207" cy="445661"/>
          </a:xfrm>
          <a:prstGeom prst="borderCallout2">
            <a:avLst>
              <a:gd name="adj1" fmla="val -35964"/>
              <a:gd name="adj2" fmla="val 53532"/>
              <a:gd name="adj3" fmla="val -128674"/>
              <a:gd name="adj4" fmla="val 52795"/>
              <a:gd name="adj5" fmla="val -215751"/>
              <a:gd name="adj6" fmla="val 5305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以下項目を追加します</a:t>
            </a:r>
            <a:endParaRPr lang="en-US" altLang="ja-JP" sz="1200" dirty="0"/>
          </a:p>
          <a:p>
            <a:r>
              <a:rPr lang="ja-JP" altLang="en-US" sz="1200" dirty="0"/>
              <a:t>・契約条件変更日</a:t>
            </a:r>
            <a:endParaRPr lang="en-US" altLang="ja-JP" sz="1200" dirty="0"/>
          </a:p>
        </p:txBody>
      </p:sp>
      <p:sp>
        <p:nvSpPr>
          <p:cNvPr id="22" name="正方形/長方形 21">
            <a:extLst>
              <a:ext uri="{FF2B5EF4-FFF2-40B4-BE49-F238E27FC236}">
                <a16:creationId xmlns:a16="http://schemas.microsoft.com/office/drawing/2014/main" id="{918F04FD-01B8-570D-B03B-98CC16D69578}"/>
              </a:ext>
            </a:extLst>
          </p:cNvPr>
          <p:cNvSpPr/>
          <p:nvPr/>
        </p:nvSpPr>
        <p:spPr>
          <a:xfrm>
            <a:off x="1305068" y="3636968"/>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23" name="正方形/長方形 22">
            <a:extLst>
              <a:ext uri="{FF2B5EF4-FFF2-40B4-BE49-F238E27FC236}">
                <a16:creationId xmlns:a16="http://schemas.microsoft.com/office/drawing/2014/main" id="{C924660C-14CC-7E64-3547-40887BFA38CA}"/>
              </a:ext>
            </a:extLst>
          </p:cNvPr>
          <p:cNvSpPr/>
          <p:nvPr/>
        </p:nvSpPr>
        <p:spPr>
          <a:xfrm>
            <a:off x="5393376" y="3110931"/>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24" name="線吹き出し 2 (枠付き) 7">
            <a:extLst>
              <a:ext uri="{FF2B5EF4-FFF2-40B4-BE49-F238E27FC236}">
                <a16:creationId xmlns:a16="http://schemas.microsoft.com/office/drawing/2014/main" id="{A372AF0D-1650-967A-11CB-CA419B8867FE}"/>
              </a:ext>
            </a:extLst>
          </p:cNvPr>
          <p:cNvSpPr/>
          <p:nvPr/>
        </p:nvSpPr>
        <p:spPr>
          <a:xfrm>
            <a:off x="5140522" y="3714863"/>
            <a:ext cx="3195622" cy="1224135"/>
          </a:xfrm>
          <a:prstGeom prst="borderCallout2">
            <a:avLst>
              <a:gd name="adj1" fmla="val 25225"/>
              <a:gd name="adj2" fmla="val -3425"/>
              <a:gd name="adj3" fmla="val -28918"/>
              <a:gd name="adj4" fmla="val -14273"/>
              <a:gd name="adj5" fmla="val -78194"/>
              <a:gd name="adj6" fmla="val -1751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＜新規帳票の概要＞</a:t>
            </a:r>
            <a:endParaRPr lang="en-US" altLang="ja-JP" sz="1200" dirty="0"/>
          </a:p>
          <a:p>
            <a:r>
              <a:rPr lang="ja-JP" altLang="en-US" sz="1200" dirty="0"/>
              <a:t>・契約条件変更物件のみ出力対象とします</a:t>
            </a:r>
            <a:endParaRPr lang="en-US" altLang="ja-JP" sz="1200" dirty="0"/>
          </a:p>
          <a:p>
            <a:r>
              <a:rPr lang="ja-JP" altLang="en-US" sz="1200" dirty="0"/>
              <a:t>・契約条件変更日前後のリース債務と支払</a:t>
            </a:r>
            <a:endParaRPr lang="en-US" altLang="ja-JP" sz="1200" dirty="0"/>
          </a:p>
          <a:p>
            <a:r>
              <a:rPr lang="ja-JP" altLang="en-US" sz="1200" dirty="0"/>
              <a:t>　利息の金額とそれぞれの毎月の残高が確</a:t>
            </a:r>
            <a:endParaRPr lang="en-US" altLang="ja-JP" sz="1200" dirty="0"/>
          </a:p>
          <a:p>
            <a:r>
              <a:rPr lang="ja-JP" altLang="en-US" sz="1200" dirty="0"/>
              <a:t>　認できます</a:t>
            </a:r>
            <a:endParaRPr lang="en-US" altLang="ja-JP" sz="1200" dirty="0"/>
          </a:p>
        </p:txBody>
      </p:sp>
      <p:sp>
        <p:nvSpPr>
          <p:cNvPr id="3" name="矢印: 五方向 2">
            <a:extLst>
              <a:ext uri="{FF2B5EF4-FFF2-40B4-BE49-F238E27FC236}">
                <a16:creationId xmlns:a16="http://schemas.microsoft.com/office/drawing/2014/main" id="{BD9259D4-B8A5-0D49-4251-CC10823DA289}"/>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6" name="矢印: 五方向 5">
            <a:extLst>
              <a:ext uri="{FF2B5EF4-FFF2-40B4-BE49-F238E27FC236}">
                <a16:creationId xmlns:a16="http://schemas.microsoft.com/office/drawing/2014/main" id="{1115FF85-0FDD-716F-99A6-4BD39E66A27A}"/>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7" name="矢印: 五方向 6">
            <a:extLst>
              <a:ext uri="{FF2B5EF4-FFF2-40B4-BE49-F238E27FC236}">
                <a16:creationId xmlns:a16="http://schemas.microsoft.com/office/drawing/2014/main" id="{BB214798-1F82-989B-D5F8-C08F06AEA6CC}"/>
              </a:ext>
            </a:extLst>
          </p:cNvPr>
          <p:cNvSpPr/>
          <p:nvPr/>
        </p:nvSpPr>
        <p:spPr>
          <a:xfrm>
            <a:off x="6984252"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3495EE62-30F2-0F52-08B3-604230BF13CB}"/>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84F3583B-7957-78FE-37CA-C82BF10F8DDF}"/>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0" name="矢印: 五方向 9">
            <a:extLst>
              <a:ext uri="{FF2B5EF4-FFF2-40B4-BE49-F238E27FC236}">
                <a16:creationId xmlns:a16="http://schemas.microsoft.com/office/drawing/2014/main" id="{24A1546E-F0EA-56F7-F7AF-78CCE325AE1C}"/>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5CD2DC6E-F210-DB52-8D8C-83A7451676A9}"/>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2" name="矢印: 五方向 11">
            <a:extLst>
              <a:ext uri="{FF2B5EF4-FFF2-40B4-BE49-F238E27FC236}">
                <a16:creationId xmlns:a16="http://schemas.microsoft.com/office/drawing/2014/main" id="{53FE81FE-8703-EA0D-A20E-6D56EDAA027B}"/>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正方形/長方形 12">
            <a:extLst>
              <a:ext uri="{FF2B5EF4-FFF2-40B4-BE49-F238E27FC236}">
                <a16:creationId xmlns:a16="http://schemas.microsoft.com/office/drawing/2014/main" id="{6D3A6175-3302-B9A2-E7DF-15F5C2483832}"/>
              </a:ext>
            </a:extLst>
          </p:cNvPr>
          <p:cNvSpPr/>
          <p:nvPr/>
        </p:nvSpPr>
        <p:spPr>
          <a:xfrm flipV="1">
            <a:off x="609806" y="1308440"/>
            <a:ext cx="828969" cy="662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10542961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194</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３．７</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．決算業務</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正方形/長方形 5">
            <a:extLst>
              <a:ext uri="{FF2B5EF4-FFF2-40B4-BE49-F238E27FC236}">
                <a16:creationId xmlns:a16="http://schemas.microsoft.com/office/drawing/2014/main" id="{991CCB9B-38BA-A23C-7D98-275A8518886A}"/>
              </a:ext>
            </a:extLst>
          </p:cNvPr>
          <p:cNvSpPr/>
          <p:nvPr/>
        </p:nvSpPr>
        <p:spPr>
          <a:xfrm>
            <a:off x="719572" y="2225139"/>
            <a:ext cx="1656701" cy="194421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a:solidFill>
                  <a:schemeClr val="tx1">
                    <a:lumMod val="75000"/>
                    <a:lumOff val="25000"/>
                  </a:schemeClr>
                </a:solidFill>
              </a:rPr>
              <a:t>貸借対照表</a:t>
            </a:r>
            <a:endParaRPr kumimoji="1" lang="en-US" altLang="ja-JP" sz="1000" dirty="0">
              <a:solidFill>
                <a:schemeClr val="tx1">
                  <a:lumMod val="75000"/>
                  <a:lumOff val="25000"/>
                </a:schemeClr>
              </a:solidFill>
            </a:endParaRPr>
          </a:p>
          <a:p>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有形固定資産</a:t>
            </a:r>
            <a:endParaRPr kumimoji="1" lang="en-US" altLang="ja-JP" sz="1000" dirty="0">
              <a:solidFill>
                <a:schemeClr val="tx1">
                  <a:lumMod val="75000"/>
                  <a:lumOff val="25000"/>
                </a:schemeClr>
              </a:solidFill>
            </a:endParaRPr>
          </a:p>
          <a:p>
            <a:r>
              <a:rPr lang="ja-JP" altLang="en-US" sz="1000" dirty="0">
                <a:solidFill>
                  <a:schemeClr val="tx1"/>
                </a:solidFill>
              </a:rPr>
              <a:t>　</a:t>
            </a:r>
            <a:r>
              <a:rPr lang="ja-JP" altLang="en-US" sz="1000" dirty="0">
                <a:solidFill>
                  <a:schemeClr val="accent3"/>
                </a:solidFill>
              </a:rPr>
              <a:t>建　物　　　　</a:t>
            </a:r>
            <a:r>
              <a:rPr lang="en-US" altLang="ja-JP" sz="1000" dirty="0" err="1">
                <a:solidFill>
                  <a:schemeClr val="tx1">
                    <a:lumMod val="75000"/>
                    <a:lumOff val="25000"/>
                  </a:schemeClr>
                </a:solidFill>
              </a:rPr>
              <a:t>xxxxx</a:t>
            </a:r>
            <a:endParaRPr lang="en-US" altLang="ja-JP" sz="1000" dirty="0">
              <a:solidFill>
                <a:schemeClr val="tx1">
                  <a:lumMod val="75000"/>
                  <a:lumOff val="25000"/>
                </a:schemeClr>
              </a:solidFill>
            </a:endParaRPr>
          </a:p>
          <a:p>
            <a:r>
              <a:rPr lang="ja-JP" altLang="en-US" sz="1000" dirty="0">
                <a:solidFill>
                  <a:schemeClr val="tx1"/>
                </a:solidFill>
              </a:rPr>
              <a:t>　</a:t>
            </a:r>
            <a:r>
              <a:rPr lang="ja-JP" altLang="en-US" sz="1000" dirty="0">
                <a:solidFill>
                  <a:schemeClr val="accent3"/>
                </a:solidFill>
              </a:rPr>
              <a:t>構築物　</a:t>
            </a:r>
            <a:r>
              <a:rPr lang="ja-JP" altLang="en-US" sz="1000" dirty="0">
                <a:solidFill>
                  <a:schemeClr val="tx1"/>
                </a:solidFill>
              </a:rPr>
              <a:t>　　　</a:t>
            </a:r>
            <a:r>
              <a:rPr lang="en-US" altLang="ja-JP" sz="1000" dirty="0" err="1">
                <a:solidFill>
                  <a:schemeClr val="tx1">
                    <a:lumMod val="75000"/>
                    <a:lumOff val="25000"/>
                  </a:schemeClr>
                </a:solidFill>
              </a:rPr>
              <a:t>xxxxx</a:t>
            </a:r>
            <a:endParaRPr lang="en-US" altLang="ja-JP" sz="1000" dirty="0">
              <a:solidFill>
                <a:schemeClr val="tx1">
                  <a:lumMod val="75000"/>
                  <a:lumOff val="25000"/>
                </a:schemeClr>
              </a:solidFill>
            </a:endParaRPr>
          </a:p>
          <a:p>
            <a:r>
              <a:rPr kumimoji="1" lang="ja-JP" altLang="en-US" sz="1000" dirty="0">
                <a:solidFill>
                  <a:schemeClr val="tx1"/>
                </a:solidFill>
              </a:rPr>
              <a:t>　</a:t>
            </a:r>
            <a:r>
              <a:rPr kumimoji="1" lang="ja-JP" altLang="en-US" sz="1000" dirty="0">
                <a:solidFill>
                  <a:schemeClr val="accent3"/>
                </a:solidFill>
              </a:rPr>
              <a:t>機械装置　　　</a:t>
            </a:r>
            <a:r>
              <a:rPr kumimoji="1"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r>
              <a:rPr lang="ja-JP" altLang="en-US" sz="1000" dirty="0">
                <a:solidFill>
                  <a:schemeClr val="tx1"/>
                </a:solidFill>
              </a:rPr>
              <a:t>　</a:t>
            </a:r>
            <a:r>
              <a:rPr lang="ja-JP" altLang="en-US" sz="1000" dirty="0">
                <a:solidFill>
                  <a:schemeClr val="accent3"/>
                </a:solidFill>
              </a:rPr>
              <a:t>車両運搬具　　</a:t>
            </a:r>
            <a:r>
              <a:rPr lang="en-US" altLang="ja-JP" sz="1000" dirty="0" err="1">
                <a:solidFill>
                  <a:schemeClr val="tx1">
                    <a:lumMod val="75000"/>
                    <a:lumOff val="25000"/>
                  </a:schemeClr>
                </a:solidFill>
              </a:rPr>
              <a:t>xxxxx</a:t>
            </a:r>
            <a:endParaRPr lang="en-US" altLang="ja-JP" sz="1000" dirty="0">
              <a:solidFill>
                <a:schemeClr val="tx1">
                  <a:lumMod val="75000"/>
                  <a:lumOff val="25000"/>
                </a:schemeClr>
              </a:solidFill>
            </a:endParaRPr>
          </a:p>
          <a:p>
            <a:endParaRPr kumimoji="1" lang="en-US" altLang="ja-JP" sz="1000" dirty="0">
              <a:solidFill>
                <a:schemeClr val="tx1"/>
              </a:solidFill>
            </a:endParaRPr>
          </a:p>
          <a:p>
            <a:r>
              <a:rPr lang="ja-JP" altLang="en-US" sz="1000" dirty="0">
                <a:solidFill>
                  <a:schemeClr val="tx1">
                    <a:lumMod val="75000"/>
                    <a:lumOff val="25000"/>
                  </a:schemeClr>
                </a:solidFill>
              </a:rPr>
              <a:t>無形固定資産</a:t>
            </a:r>
            <a:endParaRPr lang="en-US" altLang="ja-JP" sz="1000" dirty="0">
              <a:solidFill>
                <a:schemeClr val="tx1">
                  <a:lumMod val="75000"/>
                  <a:lumOff val="25000"/>
                </a:schemeClr>
              </a:solidFill>
            </a:endParaRPr>
          </a:p>
          <a:p>
            <a:r>
              <a:rPr kumimoji="1" lang="ja-JP" altLang="en-US" sz="1000" dirty="0">
                <a:solidFill>
                  <a:schemeClr val="tx1"/>
                </a:solidFill>
              </a:rPr>
              <a:t>　</a:t>
            </a:r>
            <a:r>
              <a:rPr kumimoji="1" lang="ja-JP" altLang="en-US" sz="1000" dirty="0">
                <a:solidFill>
                  <a:schemeClr val="accent3"/>
                </a:solidFill>
              </a:rPr>
              <a:t>ソフトウエア</a:t>
            </a:r>
            <a:r>
              <a:rPr kumimoji="1" lang="ja-JP" altLang="en-US" sz="1000" dirty="0">
                <a:solidFill>
                  <a:schemeClr val="tx1"/>
                </a:solidFill>
              </a:rPr>
              <a:t>　</a:t>
            </a:r>
            <a:r>
              <a:rPr kumimoji="1" lang="en-US" altLang="ja-JP" sz="1000" dirty="0" err="1">
                <a:solidFill>
                  <a:schemeClr val="tx1">
                    <a:lumMod val="75000"/>
                    <a:lumOff val="25000"/>
                  </a:schemeClr>
                </a:solidFill>
              </a:rPr>
              <a:t>xxxxx</a:t>
            </a:r>
            <a:endParaRPr kumimoji="1" lang="ja-JP" altLang="en-US" sz="1000" dirty="0">
              <a:solidFill>
                <a:schemeClr val="tx1">
                  <a:lumMod val="75000"/>
                  <a:lumOff val="25000"/>
                </a:schemeClr>
              </a:solidFill>
            </a:endParaRPr>
          </a:p>
        </p:txBody>
      </p:sp>
      <p:sp>
        <p:nvSpPr>
          <p:cNvPr id="7" name="正方形/長方形 6">
            <a:extLst>
              <a:ext uri="{FF2B5EF4-FFF2-40B4-BE49-F238E27FC236}">
                <a16:creationId xmlns:a16="http://schemas.microsoft.com/office/drawing/2014/main" id="{EBA82E19-0C58-09E8-C420-C672F31CD6DA}"/>
              </a:ext>
            </a:extLst>
          </p:cNvPr>
          <p:cNvSpPr/>
          <p:nvPr/>
        </p:nvSpPr>
        <p:spPr>
          <a:xfrm>
            <a:off x="4249478" y="2225139"/>
            <a:ext cx="1656701" cy="1944216"/>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a:solidFill>
                  <a:schemeClr val="tx1">
                    <a:lumMod val="75000"/>
                    <a:lumOff val="25000"/>
                  </a:schemeClr>
                </a:solidFill>
              </a:rPr>
              <a:t>貸借対照表</a:t>
            </a:r>
            <a:endParaRPr kumimoji="1" lang="en-US" altLang="ja-JP" sz="1000" dirty="0">
              <a:solidFill>
                <a:schemeClr val="tx1">
                  <a:lumMod val="75000"/>
                  <a:lumOff val="25000"/>
                </a:schemeClr>
              </a:solidFill>
            </a:endParaRPr>
          </a:p>
          <a:p>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有形固定資産</a:t>
            </a:r>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　建　物　　　　</a:t>
            </a:r>
            <a:r>
              <a:rPr lang="en-US" altLang="ja-JP" sz="1000" dirty="0" err="1">
                <a:solidFill>
                  <a:schemeClr val="tx1">
                    <a:lumMod val="75000"/>
                    <a:lumOff val="25000"/>
                  </a:schemeClr>
                </a:solidFill>
              </a:rPr>
              <a:t>xxxxx</a:t>
            </a:r>
            <a:endParaRPr lang="en-US" altLang="ja-JP" sz="1000" dirty="0">
              <a:solidFill>
                <a:schemeClr val="tx1">
                  <a:lumMod val="75000"/>
                  <a:lumOff val="25000"/>
                </a:schemeClr>
              </a:solidFill>
            </a:endParaRPr>
          </a:p>
          <a:p>
            <a:r>
              <a:rPr lang="ja-JP" altLang="en-US" sz="1000" dirty="0">
                <a:solidFill>
                  <a:schemeClr val="tx1">
                    <a:lumMod val="75000"/>
                    <a:lumOff val="25000"/>
                  </a:schemeClr>
                </a:solidFill>
              </a:rPr>
              <a:t>　構築物　　　　</a:t>
            </a:r>
            <a:r>
              <a:rPr lang="en-US" altLang="ja-JP" sz="1000" dirty="0" err="1">
                <a:solidFill>
                  <a:schemeClr val="tx1">
                    <a:lumMod val="75000"/>
                    <a:lumOff val="25000"/>
                  </a:schemeClr>
                </a:solidFill>
              </a:rPr>
              <a:t>xxxxx</a:t>
            </a:r>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　機械装置　　　</a:t>
            </a:r>
            <a:r>
              <a:rPr kumimoji="1"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　車両運搬具　　</a:t>
            </a:r>
            <a:r>
              <a:rPr lang="en-US" altLang="ja-JP" sz="1000" dirty="0" err="1">
                <a:solidFill>
                  <a:schemeClr val="tx1">
                    <a:lumMod val="75000"/>
                    <a:lumOff val="25000"/>
                  </a:schemeClr>
                </a:solidFill>
              </a:rPr>
              <a:t>xxxxx</a:t>
            </a:r>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　</a:t>
            </a:r>
            <a:r>
              <a:rPr kumimoji="1" lang="ja-JP" altLang="en-US" sz="1000" dirty="0">
                <a:solidFill>
                  <a:schemeClr val="accent3"/>
                </a:solidFill>
              </a:rPr>
              <a:t>使用権資産　　</a:t>
            </a:r>
            <a:r>
              <a:rPr kumimoji="1"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無形固定資産</a:t>
            </a:r>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　ソフトウエア　</a:t>
            </a:r>
            <a:r>
              <a:rPr kumimoji="1"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　</a:t>
            </a:r>
            <a:r>
              <a:rPr kumimoji="1" lang="ja-JP" altLang="en-US" sz="1000" dirty="0">
                <a:solidFill>
                  <a:schemeClr val="accent3"/>
                </a:solidFill>
              </a:rPr>
              <a:t>使用権資産　</a:t>
            </a:r>
            <a:r>
              <a:rPr kumimoji="1" lang="ja-JP" altLang="en-US" sz="1000" dirty="0">
                <a:solidFill>
                  <a:schemeClr val="tx1">
                    <a:lumMod val="75000"/>
                    <a:lumOff val="25000"/>
                  </a:schemeClr>
                </a:solidFill>
              </a:rPr>
              <a:t>　</a:t>
            </a:r>
            <a:r>
              <a:rPr kumimoji="1" lang="en-US" altLang="ja-JP" sz="1000" dirty="0" err="1">
                <a:solidFill>
                  <a:schemeClr val="tx1">
                    <a:lumMod val="75000"/>
                    <a:lumOff val="25000"/>
                  </a:schemeClr>
                </a:solidFill>
              </a:rPr>
              <a:t>xxxxx</a:t>
            </a:r>
            <a:endParaRPr kumimoji="1" lang="ja-JP" altLang="en-US" sz="1000" dirty="0">
              <a:solidFill>
                <a:schemeClr val="tx1">
                  <a:lumMod val="75000"/>
                  <a:lumOff val="25000"/>
                </a:schemeClr>
              </a:solidFill>
            </a:endParaRPr>
          </a:p>
        </p:txBody>
      </p:sp>
      <p:sp>
        <p:nvSpPr>
          <p:cNvPr id="9" name="テキスト プレースホルダー 2">
            <a:extLst>
              <a:ext uri="{FF2B5EF4-FFF2-40B4-BE49-F238E27FC236}">
                <a16:creationId xmlns:a16="http://schemas.microsoft.com/office/drawing/2014/main" id="{4C03BDFF-8088-EDFF-6C3E-5516FD4FCA48}"/>
              </a:ext>
            </a:extLst>
          </p:cNvPr>
          <p:cNvSpPr txBox="1">
            <a:spLocks/>
          </p:cNvSpPr>
          <p:nvPr/>
        </p:nvSpPr>
        <p:spPr>
          <a:xfrm>
            <a:off x="394022" y="1262177"/>
            <a:ext cx="8354442" cy="69750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■使用権資産について、次のいずれかの方法により貸借対照表において表示します（会計基準</a:t>
            </a:r>
            <a:r>
              <a:rPr lang="en-US" altLang="ja-JP" sz="1400" b="1" dirty="0">
                <a:solidFill>
                  <a:schemeClr val="tx1">
                    <a:lumMod val="75000"/>
                    <a:lumOff val="25000"/>
                  </a:schemeClr>
                </a:solidFill>
              </a:rPr>
              <a:t>49</a:t>
            </a:r>
            <a:r>
              <a:rPr lang="ja-JP" altLang="en-US" sz="1400" b="1" dirty="0">
                <a:solidFill>
                  <a:schemeClr val="tx1">
                    <a:lumMod val="75000"/>
                    <a:lumOff val="25000"/>
                  </a:schemeClr>
                </a:solidFill>
              </a:rPr>
              <a:t>項）</a:t>
            </a:r>
            <a:endParaRPr lang="en-US" altLang="ja-JP" sz="1400" b="1"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（１）自社で所有していた場合に表示される科目に含め、表示科目毎の金額を注記します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（２）他の資産とは区分して使用権資産として表示し、表示科目毎の金額を注記します</a:t>
            </a:r>
            <a:endParaRPr lang="en-US" altLang="ja-JP" u="sng"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p:txBody>
      </p:sp>
      <p:sp>
        <p:nvSpPr>
          <p:cNvPr id="10" name="線吹き出し 2 (枠付き) 7">
            <a:extLst>
              <a:ext uri="{FF2B5EF4-FFF2-40B4-BE49-F238E27FC236}">
                <a16:creationId xmlns:a16="http://schemas.microsoft.com/office/drawing/2014/main" id="{DA8EA939-B325-D2B3-05C1-E539464520B2}"/>
              </a:ext>
            </a:extLst>
          </p:cNvPr>
          <p:cNvSpPr/>
          <p:nvPr/>
        </p:nvSpPr>
        <p:spPr>
          <a:xfrm>
            <a:off x="2449278" y="2225140"/>
            <a:ext cx="1584176" cy="1080120"/>
          </a:xfrm>
          <a:prstGeom prst="borderCallout2">
            <a:avLst>
              <a:gd name="adj1" fmla="val 19313"/>
              <a:gd name="adj2" fmla="val -2413"/>
              <a:gd name="adj3" fmla="val 26570"/>
              <a:gd name="adj4" fmla="val -33921"/>
              <a:gd name="adj5" fmla="val 48874"/>
              <a:gd name="adj6" fmla="val -56271"/>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lumMod val="75000"/>
                    <a:lumOff val="25000"/>
                  </a:schemeClr>
                </a:solidFill>
              </a:rPr>
              <a:t>使用権資産を含めて表示しますが、</a:t>
            </a:r>
            <a:r>
              <a:rPr lang="ja-JP" altLang="en-US" sz="1000" b="1" dirty="0">
                <a:solidFill>
                  <a:schemeClr val="accent3"/>
                </a:solidFill>
              </a:rPr>
              <a:t>科目に含まれている使用権資産の残高は注記</a:t>
            </a:r>
            <a:r>
              <a:rPr lang="ja-JP" altLang="en-US" sz="1000" dirty="0">
                <a:solidFill>
                  <a:schemeClr val="tx1">
                    <a:lumMod val="75000"/>
                    <a:lumOff val="25000"/>
                  </a:schemeClr>
                </a:solidFill>
              </a:rPr>
              <a:t>する必要があります</a:t>
            </a:r>
            <a:endParaRPr lang="en-US" altLang="ja-JP" sz="1000" dirty="0">
              <a:solidFill>
                <a:schemeClr val="tx1">
                  <a:lumMod val="75000"/>
                  <a:lumOff val="25000"/>
                </a:schemeClr>
              </a:solidFill>
            </a:endParaRPr>
          </a:p>
        </p:txBody>
      </p:sp>
      <p:sp>
        <p:nvSpPr>
          <p:cNvPr id="11" name="線吹き出し 2 (枠付き) 7">
            <a:extLst>
              <a:ext uri="{FF2B5EF4-FFF2-40B4-BE49-F238E27FC236}">
                <a16:creationId xmlns:a16="http://schemas.microsoft.com/office/drawing/2014/main" id="{30329D5A-1F52-783C-1567-24BCD8376983}"/>
              </a:ext>
            </a:extLst>
          </p:cNvPr>
          <p:cNvSpPr/>
          <p:nvPr/>
        </p:nvSpPr>
        <p:spPr>
          <a:xfrm>
            <a:off x="5977670" y="3233746"/>
            <a:ext cx="1584176" cy="935609"/>
          </a:xfrm>
          <a:prstGeom prst="borderCallout2">
            <a:avLst>
              <a:gd name="adj1" fmla="val 61099"/>
              <a:gd name="adj2" fmla="val -3267"/>
              <a:gd name="adj3" fmla="val 44023"/>
              <a:gd name="adj4" fmla="val -37340"/>
              <a:gd name="adj5" fmla="val 26180"/>
              <a:gd name="adj6" fmla="val -57126"/>
            </a:avLst>
          </a:prstGeom>
          <a:no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lumMod val="75000"/>
                    <a:lumOff val="25000"/>
                  </a:schemeClr>
                </a:solidFill>
              </a:rPr>
              <a:t>他の資産と区分して表示しますが、</a:t>
            </a:r>
            <a:r>
              <a:rPr lang="ja-JP" altLang="en-US" sz="1000" b="1" dirty="0">
                <a:solidFill>
                  <a:schemeClr val="accent3"/>
                </a:solidFill>
              </a:rPr>
              <a:t>使用権資産残高の科目別内訳を注記</a:t>
            </a:r>
            <a:r>
              <a:rPr lang="ja-JP" altLang="en-US" sz="1000" dirty="0">
                <a:solidFill>
                  <a:schemeClr val="tx1">
                    <a:lumMod val="75000"/>
                    <a:lumOff val="25000"/>
                  </a:schemeClr>
                </a:solidFill>
              </a:rPr>
              <a:t>する必要があります</a:t>
            </a:r>
            <a:endParaRPr lang="en-US" altLang="ja-JP" sz="1000" dirty="0">
              <a:solidFill>
                <a:schemeClr val="tx1">
                  <a:lumMod val="75000"/>
                  <a:lumOff val="25000"/>
                </a:schemeClr>
              </a:solidFill>
            </a:endParaRPr>
          </a:p>
        </p:txBody>
      </p:sp>
      <p:sp>
        <p:nvSpPr>
          <p:cNvPr id="3" name="テキスト プレースホルダー 2">
            <a:extLst>
              <a:ext uri="{FF2B5EF4-FFF2-40B4-BE49-F238E27FC236}">
                <a16:creationId xmlns:a16="http://schemas.microsoft.com/office/drawing/2014/main" id="{552F9F84-1FF5-3B3F-6BC4-A144761A7CED}"/>
              </a:ext>
            </a:extLst>
          </p:cNvPr>
          <p:cNvSpPr txBox="1">
            <a:spLocks/>
          </p:cNvSpPr>
          <p:nvPr/>
        </p:nvSpPr>
        <p:spPr>
          <a:xfrm>
            <a:off x="719572" y="1995686"/>
            <a:ext cx="7166310" cy="69750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u="sng" dirty="0">
                <a:solidFill>
                  <a:schemeClr val="tx1">
                    <a:lumMod val="75000"/>
                    <a:lumOff val="25000"/>
                  </a:schemeClr>
                </a:solidFill>
              </a:rPr>
              <a:t>（１）の場合</a:t>
            </a:r>
            <a:r>
              <a:rPr lang="ja-JP" altLang="en-US" dirty="0">
                <a:solidFill>
                  <a:schemeClr val="tx1">
                    <a:lumMod val="75000"/>
                    <a:lumOff val="25000"/>
                  </a:schemeClr>
                </a:solidFill>
              </a:rPr>
              <a:t>　</a:t>
            </a:r>
            <a:r>
              <a:rPr lang="ja-JP" altLang="en-US" b="1" dirty="0">
                <a:solidFill>
                  <a:schemeClr val="tx1">
                    <a:lumMod val="75000"/>
                    <a:lumOff val="25000"/>
                  </a:schemeClr>
                </a:solidFill>
              </a:rPr>
              <a:t>　　　　　　　　　　　　　　　　</a:t>
            </a:r>
            <a:r>
              <a:rPr lang="ja-JP" altLang="en-US" u="sng" dirty="0">
                <a:solidFill>
                  <a:schemeClr val="tx1">
                    <a:lumMod val="75000"/>
                    <a:lumOff val="25000"/>
                  </a:schemeClr>
                </a:solidFill>
              </a:rPr>
              <a:t>（２）の場合</a:t>
            </a:r>
            <a:endParaRPr lang="en-US" altLang="ja-JP" u="sng"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a:t>
            </a:r>
            <a:endParaRPr lang="en-US" altLang="ja-JP" sz="1400" b="1" dirty="0">
              <a:solidFill>
                <a:schemeClr val="tx1">
                  <a:lumMod val="75000"/>
                  <a:lumOff val="25000"/>
                </a:schemeClr>
              </a:solidFill>
            </a:endParaRPr>
          </a:p>
        </p:txBody>
      </p:sp>
      <p:pic>
        <p:nvPicPr>
          <p:cNvPr id="8" name="図 7" descr="おもちゃ, 時計 が含まれている画像&#10;&#10;自動的に生成された説明">
            <a:extLst>
              <a:ext uri="{FF2B5EF4-FFF2-40B4-BE49-F238E27FC236}">
                <a16:creationId xmlns:a16="http://schemas.microsoft.com/office/drawing/2014/main" id="{DE08FF4C-9FDB-D500-0FF5-806CD691A6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4749" y="3683587"/>
            <a:ext cx="1294354" cy="1264427"/>
          </a:xfrm>
          <a:prstGeom prst="rect">
            <a:avLst/>
          </a:prstGeom>
        </p:spPr>
      </p:pic>
      <p:sp>
        <p:nvSpPr>
          <p:cNvPr id="12" name="四角形: 角を丸くする 11">
            <a:extLst>
              <a:ext uri="{FF2B5EF4-FFF2-40B4-BE49-F238E27FC236}">
                <a16:creationId xmlns:a16="http://schemas.microsoft.com/office/drawing/2014/main" id="{54F47C83-D5B7-F186-B0E1-5A59791F1F20}"/>
              </a:ext>
            </a:extLst>
          </p:cNvPr>
          <p:cNvSpPr/>
          <p:nvPr/>
        </p:nvSpPr>
        <p:spPr>
          <a:xfrm>
            <a:off x="413173" y="4235936"/>
            <a:ext cx="7140754" cy="416043"/>
          </a:xfrm>
          <a:prstGeom prst="roundRect">
            <a:avLst/>
          </a:prstGeom>
          <a:ln w="190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b="1" dirty="0">
                <a:solidFill>
                  <a:schemeClr val="accent6"/>
                </a:solidFill>
              </a:rPr>
              <a:t>使用権資産の内訳（科目別残高）は「固定資産異動増減内訳表（既存帳票）」にて確認できます </a:t>
            </a:r>
            <a:endParaRPr kumimoji="1" lang="ja-JP" altLang="en-US" sz="1200" b="1" dirty="0">
              <a:solidFill>
                <a:schemeClr val="accent6"/>
              </a:solidFill>
            </a:endParaRPr>
          </a:p>
        </p:txBody>
      </p:sp>
      <p:sp>
        <p:nvSpPr>
          <p:cNvPr id="21" name="矢印: 五方向 20">
            <a:extLst>
              <a:ext uri="{FF2B5EF4-FFF2-40B4-BE49-F238E27FC236}">
                <a16:creationId xmlns:a16="http://schemas.microsoft.com/office/drawing/2014/main" id="{7614E686-D5F1-D272-09D1-4D97C5A83351}"/>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2" name="矢印: 五方向 21">
            <a:extLst>
              <a:ext uri="{FF2B5EF4-FFF2-40B4-BE49-F238E27FC236}">
                <a16:creationId xmlns:a16="http://schemas.microsoft.com/office/drawing/2014/main" id="{348D1320-7429-F43C-18AB-C54D937C13E1}"/>
              </a:ext>
            </a:extLst>
          </p:cNvPr>
          <p:cNvSpPr/>
          <p:nvPr/>
        </p:nvSpPr>
        <p:spPr>
          <a:xfrm>
            <a:off x="7668328"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3" name="矢印: 五方向 22">
            <a:extLst>
              <a:ext uri="{FF2B5EF4-FFF2-40B4-BE49-F238E27FC236}">
                <a16:creationId xmlns:a16="http://schemas.microsoft.com/office/drawing/2014/main" id="{4BC685C8-8605-5404-212C-996D960C2905}"/>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4" name="矢印: 五方向 23">
            <a:extLst>
              <a:ext uri="{FF2B5EF4-FFF2-40B4-BE49-F238E27FC236}">
                <a16:creationId xmlns:a16="http://schemas.microsoft.com/office/drawing/2014/main" id="{55A69813-13A4-A0A2-9FFF-920E977027E1}"/>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5" name="矢印: 五方向 24">
            <a:extLst>
              <a:ext uri="{FF2B5EF4-FFF2-40B4-BE49-F238E27FC236}">
                <a16:creationId xmlns:a16="http://schemas.microsoft.com/office/drawing/2014/main" id="{48896A8B-839A-9F65-DF68-AFB7C661E46E}"/>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6" name="矢印: 五方向 25">
            <a:extLst>
              <a:ext uri="{FF2B5EF4-FFF2-40B4-BE49-F238E27FC236}">
                <a16:creationId xmlns:a16="http://schemas.microsoft.com/office/drawing/2014/main" id="{8BD361BE-EE4D-D4F5-BA7F-07EF32CE939D}"/>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7" name="矢印: 五方向 26">
            <a:extLst>
              <a:ext uri="{FF2B5EF4-FFF2-40B4-BE49-F238E27FC236}">
                <a16:creationId xmlns:a16="http://schemas.microsoft.com/office/drawing/2014/main" id="{5FFF72CA-7A9E-DFAE-707D-667829378E9E}"/>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8" name="矢印: 五方向 27">
            <a:extLst>
              <a:ext uri="{FF2B5EF4-FFF2-40B4-BE49-F238E27FC236}">
                <a16:creationId xmlns:a16="http://schemas.microsoft.com/office/drawing/2014/main" id="{E19E82D6-DDA4-FC30-126D-08CB21041686}"/>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2787886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195</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３．７</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．決算業務</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正方形/長方形 5">
            <a:extLst>
              <a:ext uri="{FF2B5EF4-FFF2-40B4-BE49-F238E27FC236}">
                <a16:creationId xmlns:a16="http://schemas.microsoft.com/office/drawing/2014/main" id="{991CCB9B-38BA-A23C-7D98-275A8518886A}"/>
              </a:ext>
            </a:extLst>
          </p:cNvPr>
          <p:cNvSpPr/>
          <p:nvPr/>
        </p:nvSpPr>
        <p:spPr>
          <a:xfrm>
            <a:off x="769478" y="2663608"/>
            <a:ext cx="1728192" cy="1335055"/>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a:solidFill>
                  <a:schemeClr val="tx1">
                    <a:lumMod val="75000"/>
                    <a:lumOff val="25000"/>
                  </a:schemeClr>
                </a:solidFill>
              </a:rPr>
              <a:t>貸借対照表（</a:t>
            </a:r>
            <a:r>
              <a:rPr kumimoji="1" lang="ja-JP" altLang="en-US" sz="1000" dirty="0">
                <a:solidFill>
                  <a:schemeClr val="accent3"/>
                </a:solidFill>
              </a:rPr>
              <a:t>合算表示</a:t>
            </a:r>
            <a:r>
              <a:rPr kumimoji="1" lang="ja-JP" altLang="en-US" sz="1000" dirty="0">
                <a:solidFill>
                  <a:schemeClr val="tx1">
                    <a:lumMod val="75000"/>
                    <a:lumOff val="25000"/>
                  </a:schemeClr>
                </a:solidFill>
              </a:rPr>
              <a:t>）</a:t>
            </a:r>
            <a:endParaRPr kumimoji="1" lang="en-US" altLang="ja-JP" sz="1000" dirty="0">
              <a:solidFill>
                <a:schemeClr val="tx1">
                  <a:lumMod val="75000"/>
                  <a:lumOff val="25000"/>
                </a:schemeClr>
              </a:solidFill>
            </a:endParaRPr>
          </a:p>
          <a:p>
            <a:endParaRPr lang="en-US" altLang="ja-JP" sz="1000" dirty="0">
              <a:solidFill>
                <a:schemeClr val="tx1">
                  <a:lumMod val="75000"/>
                  <a:lumOff val="25000"/>
                </a:schemeClr>
              </a:solidFill>
            </a:endParaRPr>
          </a:p>
          <a:p>
            <a:r>
              <a:rPr lang="ja-JP" altLang="en-US" sz="1000" dirty="0">
                <a:solidFill>
                  <a:schemeClr val="tx1">
                    <a:lumMod val="75000"/>
                    <a:lumOff val="25000"/>
                  </a:schemeClr>
                </a:solidFill>
              </a:rPr>
              <a:t>流動負債</a:t>
            </a:r>
            <a:endParaRPr kumimoji="1" lang="en-US" altLang="ja-JP" sz="1000" dirty="0">
              <a:solidFill>
                <a:schemeClr val="tx1">
                  <a:lumMod val="75000"/>
                  <a:lumOff val="25000"/>
                </a:schemeClr>
              </a:solidFill>
            </a:endParaRPr>
          </a:p>
          <a:p>
            <a:r>
              <a:rPr lang="ja-JP" altLang="en-US" sz="1000" dirty="0">
                <a:solidFill>
                  <a:schemeClr val="tx1"/>
                </a:solidFill>
              </a:rPr>
              <a:t>　</a:t>
            </a:r>
            <a:r>
              <a:rPr lang="ja-JP" altLang="en-US" sz="1000" dirty="0">
                <a:solidFill>
                  <a:schemeClr val="tx1">
                    <a:lumMod val="75000"/>
                    <a:lumOff val="25000"/>
                  </a:schemeClr>
                </a:solidFill>
              </a:rPr>
              <a:t>その他流動負債　</a:t>
            </a:r>
            <a:r>
              <a:rPr kumimoji="1" lang="en-US" altLang="ja-JP" sz="1000" dirty="0" err="1">
                <a:solidFill>
                  <a:schemeClr val="tx1">
                    <a:lumMod val="75000"/>
                    <a:lumOff val="25000"/>
                  </a:schemeClr>
                </a:solidFill>
              </a:rPr>
              <a:t>xxxxx</a:t>
            </a:r>
            <a:r>
              <a:rPr kumimoji="1" lang="en-US" altLang="ja-JP" sz="1000" dirty="0">
                <a:solidFill>
                  <a:schemeClr val="tx1">
                    <a:lumMod val="75000"/>
                    <a:lumOff val="25000"/>
                  </a:schemeClr>
                </a:solidFill>
              </a:rPr>
              <a:t> </a:t>
            </a:r>
            <a:r>
              <a:rPr lang="ja-JP" altLang="en-US" sz="1000" dirty="0">
                <a:solidFill>
                  <a:schemeClr val="tx1">
                    <a:lumMod val="75000"/>
                    <a:lumOff val="25000"/>
                  </a:schemeClr>
                </a:solidFill>
              </a:rPr>
              <a:t>　　　</a:t>
            </a:r>
            <a:endParaRPr lang="en-US" altLang="ja-JP" sz="1000" dirty="0">
              <a:solidFill>
                <a:schemeClr val="tx1">
                  <a:lumMod val="75000"/>
                  <a:lumOff val="25000"/>
                </a:schemeClr>
              </a:solidFill>
            </a:endParaRPr>
          </a:p>
          <a:p>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固定負債</a:t>
            </a:r>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　</a:t>
            </a:r>
            <a:r>
              <a:rPr lang="ja-JP" altLang="en-US" sz="1000" dirty="0">
                <a:solidFill>
                  <a:schemeClr val="tx1">
                    <a:lumMod val="75000"/>
                    <a:lumOff val="25000"/>
                  </a:schemeClr>
                </a:solidFill>
              </a:rPr>
              <a:t>その他流動負債</a:t>
            </a:r>
            <a:r>
              <a:rPr kumimoji="1" lang="ja-JP" altLang="en-US" sz="1000" dirty="0">
                <a:solidFill>
                  <a:schemeClr val="tx1">
                    <a:lumMod val="75000"/>
                    <a:lumOff val="25000"/>
                  </a:schemeClr>
                </a:solidFill>
              </a:rPr>
              <a:t>　</a:t>
            </a:r>
            <a:r>
              <a:rPr kumimoji="1" lang="en-US" altLang="ja-JP" sz="1000" dirty="0" err="1">
                <a:solidFill>
                  <a:schemeClr val="tx1">
                    <a:lumMod val="75000"/>
                    <a:lumOff val="25000"/>
                  </a:schemeClr>
                </a:solidFill>
              </a:rPr>
              <a:t>xxxxx</a:t>
            </a:r>
            <a:endParaRPr kumimoji="1" lang="ja-JP" altLang="en-US" sz="1000" dirty="0">
              <a:solidFill>
                <a:schemeClr val="tx1">
                  <a:lumMod val="75000"/>
                  <a:lumOff val="25000"/>
                </a:schemeClr>
              </a:solidFill>
            </a:endParaRPr>
          </a:p>
        </p:txBody>
      </p:sp>
      <p:sp>
        <p:nvSpPr>
          <p:cNvPr id="7" name="正方形/長方形 6">
            <a:extLst>
              <a:ext uri="{FF2B5EF4-FFF2-40B4-BE49-F238E27FC236}">
                <a16:creationId xmlns:a16="http://schemas.microsoft.com/office/drawing/2014/main" id="{EBA82E19-0C58-09E8-C420-C672F31CD6DA}"/>
              </a:ext>
            </a:extLst>
          </p:cNvPr>
          <p:cNvSpPr/>
          <p:nvPr/>
        </p:nvSpPr>
        <p:spPr>
          <a:xfrm>
            <a:off x="4651246" y="2657185"/>
            <a:ext cx="1622211" cy="1335055"/>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00" dirty="0">
                <a:solidFill>
                  <a:schemeClr val="tx1">
                    <a:lumMod val="75000"/>
                    <a:lumOff val="25000"/>
                  </a:schemeClr>
                </a:solidFill>
              </a:rPr>
              <a:t>損益計算書（</a:t>
            </a:r>
            <a:r>
              <a:rPr lang="ja-JP" altLang="en-US" sz="1000" dirty="0">
                <a:solidFill>
                  <a:schemeClr val="accent3"/>
                </a:solidFill>
              </a:rPr>
              <a:t>合算表示</a:t>
            </a:r>
            <a:r>
              <a:rPr lang="ja-JP" altLang="en-US" sz="1000" dirty="0">
                <a:solidFill>
                  <a:schemeClr val="tx1">
                    <a:lumMod val="75000"/>
                    <a:lumOff val="25000"/>
                  </a:schemeClr>
                </a:solidFill>
              </a:rPr>
              <a:t>）</a:t>
            </a:r>
            <a:endParaRPr kumimoji="1" lang="en-US" altLang="ja-JP" sz="1000" dirty="0">
              <a:solidFill>
                <a:schemeClr val="tx1">
                  <a:lumMod val="75000"/>
                  <a:lumOff val="25000"/>
                </a:schemeClr>
              </a:solidFill>
            </a:endParaRPr>
          </a:p>
          <a:p>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営業外費用</a:t>
            </a:r>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　支払利息　　　</a:t>
            </a:r>
            <a:r>
              <a:rPr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endParaRPr kumimoji="1" lang="en-US" altLang="ja-JP" sz="1000" dirty="0">
              <a:solidFill>
                <a:schemeClr val="tx1">
                  <a:lumMod val="75000"/>
                  <a:lumOff val="25000"/>
                </a:schemeClr>
              </a:solidFill>
            </a:endParaRPr>
          </a:p>
        </p:txBody>
      </p:sp>
      <p:sp>
        <p:nvSpPr>
          <p:cNvPr id="9" name="テキスト プレースホルダー 2">
            <a:extLst>
              <a:ext uri="{FF2B5EF4-FFF2-40B4-BE49-F238E27FC236}">
                <a16:creationId xmlns:a16="http://schemas.microsoft.com/office/drawing/2014/main" id="{4C03BDFF-8088-EDFF-6C3E-5516FD4FCA48}"/>
              </a:ext>
            </a:extLst>
          </p:cNvPr>
          <p:cNvSpPr txBox="1">
            <a:spLocks/>
          </p:cNvSpPr>
          <p:nvPr/>
        </p:nvSpPr>
        <p:spPr>
          <a:xfrm>
            <a:off x="394022" y="1319743"/>
            <a:ext cx="8354442" cy="1035983"/>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■リース負債について、貸借対照表において区分して表示する又はリース負債が含まれる科目及び金額</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を注記します（会計基準</a:t>
            </a:r>
            <a:r>
              <a:rPr lang="en-US" altLang="ja-JP" sz="1400" b="1" dirty="0">
                <a:solidFill>
                  <a:schemeClr val="tx1">
                    <a:lumMod val="75000"/>
                    <a:lumOff val="25000"/>
                  </a:schemeClr>
                </a:solidFill>
              </a:rPr>
              <a:t>50</a:t>
            </a:r>
            <a:r>
              <a:rPr lang="ja-JP" altLang="en-US" sz="1400" b="1" dirty="0">
                <a:solidFill>
                  <a:schemeClr val="tx1">
                    <a:lumMod val="75000"/>
                    <a:lumOff val="25000"/>
                  </a:schemeClr>
                </a:solidFill>
              </a:rPr>
              <a:t>項）</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■リース負債に係る利息費用について、損益計算書において区分して表示する又はリース負債に係る利</a:t>
            </a:r>
            <a:endParaRPr lang="en-US" altLang="ja-JP" sz="1400" b="1" dirty="0">
              <a:solidFill>
                <a:schemeClr val="tx1">
                  <a:lumMod val="75000"/>
                  <a:lumOff val="25000"/>
                </a:schemeClr>
              </a:solidFill>
            </a:endParaRPr>
          </a:p>
          <a:p>
            <a:pPr>
              <a:lnSpc>
                <a:spcPts val="1900"/>
              </a:lnSpc>
              <a:buClr>
                <a:srgbClr val="F9BE00"/>
              </a:buClr>
            </a:pPr>
            <a:r>
              <a:rPr lang="ja-JP" altLang="en-US" sz="1400" b="1" dirty="0">
                <a:solidFill>
                  <a:schemeClr val="tx1">
                    <a:lumMod val="75000"/>
                    <a:lumOff val="25000"/>
                  </a:schemeClr>
                </a:solidFill>
              </a:rPr>
              <a:t>　息費用が含まれる科目及び金額を注記します（会計基準</a:t>
            </a:r>
            <a:r>
              <a:rPr lang="en-US" altLang="ja-JP" sz="1400" b="1" dirty="0">
                <a:solidFill>
                  <a:schemeClr val="tx1">
                    <a:lumMod val="75000"/>
                    <a:lumOff val="25000"/>
                  </a:schemeClr>
                </a:solidFill>
              </a:rPr>
              <a:t>51</a:t>
            </a:r>
            <a:r>
              <a:rPr lang="ja-JP" altLang="en-US" sz="1400" b="1" dirty="0">
                <a:solidFill>
                  <a:schemeClr val="tx1">
                    <a:lumMod val="75000"/>
                    <a:lumOff val="25000"/>
                  </a:schemeClr>
                </a:solidFill>
              </a:rPr>
              <a:t>項）　</a:t>
            </a:r>
            <a:endParaRPr lang="en-US" altLang="ja-JP" sz="1400" b="1" dirty="0">
              <a:solidFill>
                <a:schemeClr val="tx1">
                  <a:lumMod val="75000"/>
                  <a:lumOff val="25000"/>
                </a:schemeClr>
              </a:solidFill>
            </a:endParaRPr>
          </a:p>
        </p:txBody>
      </p:sp>
      <p:sp>
        <p:nvSpPr>
          <p:cNvPr id="3" name="テキスト プレースホルダー 2">
            <a:extLst>
              <a:ext uri="{FF2B5EF4-FFF2-40B4-BE49-F238E27FC236}">
                <a16:creationId xmlns:a16="http://schemas.microsoft.com/office/drawing/2014/main" id="{552F9F84-1FF5-3B3F-6BC4-A144761A7CED}"/>
              </a:ext>
            </a:extLst>
          </p:cNvPr>
          <p:cNvSpPr txBox="1">
            <a:spLocks/>
          </p:cNvSpPr>
          <p:nvPr/>
        </p:nvSpPr>
        <p:spPr>
          <a:xfrm>
            <a:off x="719572" y="2427734"/>
            <a:ext cx="7166310" cy="23587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u="sng" dirty="0">
                <a:solidFill>
                  <a:schemeClr val="tx1">
                    <a:lumMod val="75000"/>
                    <a:lumOff val="25000"/>
                  </a:schemeClr>
                </a:solidFill>
              </a:rPr>
              <a:t>リース負債の場合</a:t>
            </a:r>
            <a:r>
              <a:rPr lang="ja-JP" altLang="en-US" dirty="0">
                <a:solidFill>
                  <a:schemeClr val="tx1">
                    <a:lumMod val="75000"/>
                    <a:lumOff val="25000"/>
                  </a:schemeClr>
                </a:solidFill>
              </a:rPr>
              <a:t>　</a:t>
            </a:r>
            <a:r>
              <a:rPr lang="ja-JP" altLang="en-US" b="1" dirty="0">
                <a:solidFill>
                  <a:schemeClr val="tx1">
                    <a:lumMod val="75000"/>
                    <a:lumOff val="25000"/>
                  </a:schemeClr>
                </a:solidFill>
              </a:rPr>
              <a:t>　　　　　　　　　　　　　　　　</a:t>
            </a:r>
            <a:r>
              <a:rPr lang="ja-JP" altLang="en-US" u="sng" dirty="0">
                <a:solidFill>
                  <a:schemeClr val="tx1">
                    <a:lumMod val="75000"/>
                    <a:lumOff val="25000"/>
                  </a:schemeClr>
                </a:solidFill>
              </a:rPr>
              <a:t>支払利息の利息</a:t>
            </a:r>
            <a:endParaRPr lang="en-US" altLang="ja-JP" u="sng" dirty="0">
              <a:solidFill>
                <a:schemeClr val="tx1">
                  <a:lumMod val="75000"/>
                  <a:lumOff val="25000"/>
                </a:schemeClr>
              </a:solidFill>
            </a:endParaRPr>
          </a:p>
        </p:txBody>
      </p:sp>
      <p:sp>
        <p:nvSpPr>
          <p:cNvPr id="12" name="四角形: 角を丸くする 11">
            <a:extLst>
              <a:ext uri="{FF2B5EF4-FFF2-40B4-BE49-F238E27FC236}">
                <a16:creationId xmlns:a16="http://schemas.microsoft.com/office/drawing/2014/main" id="{54F47C83-D5B7-F186-B0E1-5A59791F1F20}"/>
              </a:ext>
            </a:extLst>
          </p:cNvPr>
          <p:cNvSpPr/>
          <p:nvPr/>
        </p:nvSpPr>
        <p:spPr>
          <a:xfrm>
            <a:off x="413173" y="4371950"/>
            <a:ext cx="7140754" cy="416043"/>
          </a:xfrm>
          <a:prstGeom prst="roundRect">
            <a:avLst/>
          </a:prstGeom>
          <a:ln w="1905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1200" b="1" dirty="0">
                <a:solidFill>
                  <a:schemeClr val="accent6"/>
                </a:solidFill>
              </a:rPr>
              <a:t>リース負債、支払利息は「リース債務内訳表（既存帳票）」にて確認できます </a:t>
            </a:r>
            <a:endParaRPr kumimoji="1" lang="ja-JP" altLang="en-US" sz="1200" b="1" dirty="0">
              <a:solidFill>
                <a:schemeClr val="accent6"/>
              </a:solidFill>
            </a:endParaRPr>
          </a:p>
        </p:txBody>
      </p:sp>
      <p:sp>
        <p:nvSpPr>
          <p:cNvPr id="13" name="正方形/長方形 12">
            <a:extLst>
              <a:ext uri="{FF2B5EF4-FFF2-40B4-BE49-F238E27FC236}">
                <a16:creationId xmlns:a16="http://schemas.microsoft.com/office/drawing/2014/main" id="{453B8A0E-88BC-7A9B-A7E9-FB0182BA2B9E}"/>
              </a:ext>
            </a:extLst>
          </p:cNvPr>
          <p:cNvSpPr/>
          <p:nvPr/>
        </p:nvSpPr>
        <p:spPr>
          <a:xfrm>
            <a:off x="2549147" y="2663608"/>
            <a:ext cx="1837201" cy="1335055"/>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000" dirty="0">
                <a:solidFill>
                  <a:schemeClr val="tx1">
                    <a:lumMod val="75000"/>
                    <a:lumOff val="25000"/>
                  </a:schemeClr>
                </a:solidFill>
              </a:rPr>
              <a:t>貸借対照表</a:t>
            </a:r>
            <a:r>
              <a:rPr lang="ja-JP" altLang="en-US" sz="1000" dirty="0">
                <a:solidFill>
                  <a:schemeClr val="tx1">
                    <a:lumMod val="75000"/>
                    <a:lumOff val="25000"/>
                  </a:schemeClr>
                </a:solidFill>
              </a:rPr>
              <a:t>（</a:t>
            </a:r>
            <a:r>
              <a:rPr lang="ja-JP" altLang="en-US" sz="1000" dirty="0">
                <a:solidFill>
                  <a:schemeClr val="accent3"/>
                </a:solidFill>
              </a:rPr>
              <a:t>区分表示</a:t>
            </a:r>
            <a:r>
              <a:rPr lang="ja-JP" altLang="en-US" sz="1000" dirty="0">
                <a:solidFill>
                  <a:schemeClr val="tx1">
                    <a:lumMod val="75000"/>
                    <a:lumOff val="25000"/>
                  </a:schemeClr>
                </a:solidFill>
              </a:rPr>
              <a:t>）</a:t>
            </a:r>
            <a:endParaRPr kumimoji="1" lang="en-US" altLang="ja-JP" sz="1000" dirty="0">
              <a:solidFill>
                <a:schemeClr val="tx1">
                  <a:lumMod val="75000"/>
                  <a:lumOff val="25000"/>
                </a:schemeClr>
              </a:solidFill>
            </a:endParaRPr>
          </a:p>
          <a:p>
            <a:endParaRPr kumimoji="1" lang="en-US" altLang="ja-JP" sz="1000" dirty="0">
              <a:solidFill>
                <a:schemeClr val="tx1">
                  <a:lumMod val="75000"/>
                  <a:lumOff val="25000"/>
                </a:schemeClr>
              </a:solidFill>
            </a:endParaRPr>
          </a:p>
          <a:p>
            <a:endParaRPr lang="en-US" altLang="ja-JP" sz="1000" dirty="0">
              <a:solidFill>
                <a:schemeClr val="tx1">
                  <a:lumMod val="75000"/>
                  <a:lumOff val="25000"/>
                </a:schemeClr>
              </a:solidFill>
            </a:endParaRPr>
          </a:p>
          <a:p>
            <a:r>
              <a:rPr lang="ja-JP" altLang="en-US" sz="1000" dirty="0">
                <a:solidFill>
                  <a:schemeClr val="tx1">
                    <a:lumMod val="75000"/>
                    <a:lumOff val="25000"/>
                  </a:schemeClr>
                </a:solidFill>
              </a:rPr>
              <a:t>流動負債</a:t>
            </a:r>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　リース負債　</a:t>
            </a:r>
            <a:r>
              <a:rPr kumimoji="1" lang="en-US" altLang="ja-JP" sz="1000" dirty="0" err="1">
                <a:solidFill>
                  <a:schemeClr val="tx1">
                    <a:lumMod val="75000"/>
                    <a:lumOff val="25000"/>
                  </a:schemeClr>
                </a:solidFill>
              </a:rPr>
              <a:t>xxxxx</a:t>
            </a:r>
            <a:r>
              <a:rPr kumimoji="1" lang="en-US" altLang="ja-JP" sz="1000" dirty="0">
                <a:solidFill>
                  <a:schemeClr val="tx1">
                    <a:lumMod val="75000"/>
                    <a:lumOff val="25000"/>
                  </a:schemeClr>
                </a:solidFill>
              </a:rPr>
              <a:t> </a:t>
            </a:r>
            <a:r>
              <a:rPr lang="ja-JP" altLang="en-US" sz="1000" dirty="0">
                <a:solidFill>
                  <a:schemeClr val="tx1">
                    <a:lumMod val="75000"/>
                    <a:lumOff val="25000"/>
                  </a:schemeClr>
                </a:solidFill>
              </a:rPr>
              <a:t>　　　</a:t>
            </a:r>
            <a:endParaRPr lang="en-US" altLang="ja-JP" sz="1000" dirty="0">
              <a:solidFill>
                <a:schemeClr val="tx1">
                  <a:lumMod val="75000"/>
                  <a:lumOff val="25000"/>
                </a:schemeClr>
              </a:solidFill>
            </a:endParaRPr>
          </a:p>
          <a:p>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固定負債</a:t>
            </a:r>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　リース負債　</a:t>
            </a:r>
            <a:r>
              <a:rPr kumimoji="1" lang="en-US" altLang="ja-JP" sz="1000" dirty="0" err="1">
                <a:solidFill>
                  <a:schemeClr val="tx1">
                    <a:lumMod val="75000"/>
                    <a:lumOff val="25000"/>
                  </a:schemeClr>
                </a:solidFill>
              </a:rPr>
              <a:t>xxxxx</a:t>
            </a:r>
            <a:endParaRPr kumimoji="1" lang="ja-JP" altLang="en-US" sz="1000" dirty="0">
              <a:solidFill>
                <a:schemeClr val="tx1">
                  <a:lumMod val="75000"/>
                  <a:lumOff val="25000"/>
                </a:schemeClr>
              </a:solidFill>
            </a:endParaRPr>
          </a:p>
        </p:txBody>
      </p:sp>
      <p:sp>
        <p:nvSpPr>
          <p:cNvPr id="14" name="正方形/長方形 13">
            <a:extLst>
              <a:ext uri="{FF2B5EF4-FFF2-40B4-BE49-F238E27FC236}">
                <a16:creationId xmlns:a16="http://schemas.microsoft.com/office/drawing/2014/main" id="{02342704-B2C6-4F66-B064-5F01291F1DE2}"/>
              </a:ext>
            </a:extLst>
          </p:cNvPr>
          <p:cNvSpPr/>
          <p:nvPr/>
        </p:nvSpPr>
        <p:spPr>
          <a:xfrm>
            <a:off x="6324934" y="2657185"/>
            <a:ext cx="2254772" cy="1335055"/>
          </a:xfrm>
          <a:prstGeom prst="rect">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000" dirty="0">
                <a:solidFill>
                  <a:schemeClr val="tx1">
                    <a:lumMod val="75000"/>
                    <a:lumOff val="25000"/>
                  </a:schemeClr>
                </a:solidFill>
              </a:rPr>
              <a:t>損益計算書（</a:t>
            </a:r>
            <a:r>
              <a:rPr lang="ja-JP" altLang="en-US" sz="1000" dirty="0">
                <a:solidFill>
                  <a:schemeClr val="accent3"/>
                </a:solidFill>
              </a:rPr>
              <a:t>区分表示</a:t>
            </a:r>
            <a:r>
              <a:rPr lang="ja-JP" altLang="en-US" sz="1000" dirty="0">
                <a:solidFill>
                  <a:schemeClr val="tx1">
                    <a:lumMod val="75000"/>
                    <a:lumOff val="25000"/>
                  </a:schemeClr>
                </a:solidFill>
              </a:rPr>
              <a:t>）</a:t>
            </a:r>
            <a:endParaRPr kumimoji="1" lang="en-US" altLang="ja-JP" sz="1000" dirty="0">
              <a:solidFill>
                <a:schemeClr val="tx1">
                  <a:lumMod val="75000"/>
                  <a:lumOff val="25000"/>
                </a:schemeClr>
              </a:solidFill>
            </a:endParaRPr>
          </a:p>
          <a:p>
            <a:endParaRPr lang="en-US" altLang="ja-JP" sz="1000" dirty="0">
              <a:solidFill>
                <a:schemeClr val="tx1">
                  <a:lumMod val="75000"/>
                  <a:lumOff val="25000"/>
                </a:schemeClr>
              </a:solidFill>
            </a:endParaRPr>
          </a:p>
          <a:p>
            <a:r>
              <a:rPr kumimoji="1" lang="ja-JP" altLang="en-US" sz="1000" dirty="0">
                <a:solidFill>
                  <a:schemeClr val="tx1">
                    <a:lumMod val="75000"/>
                    <a:lumOff val="25000"/>
                  </a:schemeClr>
                </a:solidFill>
              </a:rPr>
              <a:t>営業外費用</a:t>
            </a:r>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　支払利息　　　　　　　　</a:t>
            </a:r>
            <a:r>
              <a:rPr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r>
              <a:rPr lang="ja-JP" altLang="en-US" sz="1000" dirty="0">
                <a:solidFill>
                  <a:schemeClr val="tx1">
                    <a:lumMod val="75000"/>
                    <a:lumOff val="25000"/>
                  </a:schemeClr>
                </a:solidFill>
              </a:rPr>
              <a:t>　支払利息（リース負債）　</a:t>
            </a:r>
            <a:r>
              <a:rPr lang="en-US" altLang="ja-JP" sz="1000" dirty="0" err="1">
                <a:solidFill>
                  <a:schemeClr val="tx1">
                    <a:lumMod val="75000"/>
                    <a:lumOff val="25000"/>
                  </a:schemeClr>
                </a:solidFill>
              </a:rPr>
              <a:t>xxxxx</a:t>
            </a:r>
            <a:endParaRPr kumimoji="1" lang="en-US" altLang="ja-JP" sz="1000" dirty="0">
              <a:solidFill>
                <a:schemeClr val="tx1">
                  <a:lumMod val="75000"/>
                  <a:lumOff val="25000"/>
                </a:schemeClr>
              </a:solidFill>
            </a:endParaRPr>
          </a:p>
          <a:p>
            <a:endParaRPr kumimoji="1" lang="en-US" altLang="ja-JP" sz="1000" dirty="0">
              <a:solidFill>
                <a:schemeClr val="tx1">
                  <a:lumMod val="75000"/>
                  <a:lumOff val="25000"/>
                </a:schemeClr>
              </a:solidFill>
            </a:endParaRPr>
          </a:p>
        </p:txBody>
      </p:sp>
      <p:pic>
        <p:nvPicPr>
          <p:cNvPr id="16" name="図 15" descr="アイコン&#10;&#10;自動的に生成された説明">
            <a:extLst>
              <a:ext uri="{FF2B5EF4-FFF2-40B4-BE49-F238E27FC236}">
                <a16:creationId xmlns:a16="http://schemas.microsoft.com/office/drawing/2014/main" id="{CFE94B02-8C8F-403B-B5BD-2206C6007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480" y="3507854"/>
            <a:ext cx="1296000" cy="1353067"/>
          </a:xfrm>
          <a:prstGeom prst="rect">
            <a:avLst/>
          </a:prstGeom>
        </p:spPr>
      </p:pic>
      <p:sp>
        <p:nvSpPr>
          <p:cNvPr id="8" name="矢印: 五方向 7">
            <a:extLst>
              <a:ext uri="{FF2B5EF4-FFF2-40B4-BE49-F238E27FC236}">
                <a16:creationId xmlns:a16="http://schemas.microsoft.com/office/drawing/2014/main" id="{76C8C6C7-BD21-C797-937A-534522AD4F7C}"/>
              </a:ext>
            </a:extLst>
          </p:cNvPr>
          <p:cNvSpPr/>
          <p:nvPr/>
        </p:nvSpPr>
        <p:spPr>
          <a:xfrm>
            <a:off x="8352504" y="879562"/>
            <a:ext cx="756000" cy="340367"/>
          </a:xfrm>
          <a:prstGeom prst="homePlate">
            <a:avLst>
              <a:gd name="adj" fmla="val 40594"/>
            </a:avLst>
          </a:prstGeom>
          <a:solidFill>
            <a:sysClr val="window" lastClr="FFFFFF">
              <a:lumMod val="75000"/>
            </a:sys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8111E8CA-3889-7787-B064-857D0E7AC78F}"/>
              </a:ext>
            </a:extLst>
          </p:cNvPr>
          <p:cNvSpPr/>
          <p:nvPr/>
        </p:nvSpPr>
        <p:spPr>
          <a:xfrm>
            <a:off x="7668328"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D18BE7D9-398F-21FC-3C94-436EFDB7B89A}"/>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5" name="矢印: 五方向 14">
            <a:extLst>
              <a:ext uri="{FF2B5EF4-FFF2-40B4-BE49-F238E27FC236}">
                <a16:creationId xmlns:a16="http://schemas.microsoft.com/office/drawing/2014/main" id="{21277175-52E1-EAEB-4B8B-BF68425F4527}"/>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7" name="矢印: 五方向 16">
            <a:extLst>
              <a:ext uri="{FF2B5EF4-FFF2-40B4-BE49-F238E27FC236}">
                <a16:creationId xmlns:a16="http://schemas.microsoft.com/office/drawing/2014/main" id="{23D15A91-6844-F041-4827-B1BCA1DA1809}"/>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8" name="矢印: 五方向 17">
            <a:extLst>
              <a:ext uri="{FF2B5EF4-FFF2-40B4-BE49-F238E27FC236}">
                <a16:creationId xmlns:a16="http://schemas.microsoft.com/office/drawing/2014/main" id="{B510BCF5-ED8B-EDF2-CDB3-B0640FFB06E0}"/>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9" name="矢印: 五方向 18">
            <a:extLst>
              <a:ext uri="{FF2B5EF4-FFF2-40B4-BE49-F238E27FC236}">
                <a16:creationId xmlns:a16="http://schemas.microsoft.com/office/drawing/2014/main" id="{5859B196-65A1-26E8-52C7-08EC4D25D746}"/>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0" name="矢印: 五方向 19">
            <a:extLst>
              <a:ext uri="{FF2B5EF4-FFF2-40B4-BE49-F238E27FC236}">
                <a16:creationId xmlns:a16="http://schemas.microsoft.com/office/drawing/2014/main" id="{84E39691-D92E-E750-DFBE-61C4C5ADC30E}"/>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30489536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196</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３．８</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．申告調整</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3" name="テキスト プレースホルダー 2">
            <a:extLst>
              <a:ext uri="{FF2B5EF4-FFF2-40B4-BE49-F238E27FC236}">
                <a16:creationId xmlns:a16="http://schemas.microsoft.com/office/drawing/2014/main" id="{28020053-841F-193A-A873-9314826647F6}"/>
              </a:ext>
            </a:extLst>
          </p:cNvPr>
          <p:cNvSpPr txBox="1">
            <a:spLocks/>
          </p:cNvSpPr>
          <p:nvPr/>
        </p:nvSpPr>
        <p:spPr>
          <a:xfrm>
            <a:off x="358774" y="2895786"/>
            <a:ext cx="8713726"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・オペレーティングリースは、法人税法では「債務の確定した金額のみ損金算入できる」旨が示され、これまで通りの</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賃貸借処理が継続されることになりました。一方、新リース会計基準では売買処理され、使用権資産の減価償却や、</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利息相当額の配分による費用計上が原則とされる会計上の取扱いとは不一致が生じることになります</a:t>
            </a:r>
            <a:endParaRPr lang="en-US" altLang="ja-JP" sz="1100" dirty="0">
              <a:solidFill>
                <a:schemeClr val="tx1">
                  <a:lumMod val="75000"/>
                  <a:lumOff val="25000"/>
                </a:schemeClr>
              </a:solidFill>
            </a:endParaRPr>
          </a:p>
        </p:txBody>
      </p:sp>
      <p:sp>
        <p:nvSpPr>
          <p:cNvPr id="15" name="テキスト プレースホルダー 2">
            <a:extLst>
              <a:ext uri="{FF2B5EF4-FFF2-40B4-BE49-F238E27FC236}">
                <a16:creationId xmlns:a16="http://schemas.microsoft.com/office/drawing/2014/main" id="{8DBADCFC-13BB-A77B-B6AB-E288FEA64661}"/>
              </a:ext>
            </a:extLst>
          </p:cNvPr>
          <p:cNvSpPr txBox="1">
            <a:spLocks/>
          </p:cNvSpPr>
          <p:nvPr/>
        </p:nvSpPr>
        <p:spPr>
          <a:xfrm>
            <a:off x="358018" y="1131244"/>
            <a:ext cx="6482234"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・契約台帳に税務台帳を追加し、リース契約画面に税務台帳の入力・照会を可能とします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・新規帳票「リース資産台帳（仮称）」を追加します</a:t>
            </a:r>
            <a:endParaRPr lang="en-US" altLang="ja-JP" dirty="0">
              <a:solidFill>
                <a:schemeClr val="tx1">
                  <a:lumMod val="75000"/>
                  <a:lumOff val="25000"/>
                </a:schemeClr>
              </a:solidFill>
            </a:endParaRPr>
          </a:p>
          <a:p>
            <a:pPr>
              <a:lnSpc>
                <a:spcPts val="1900"/>
              </a:lnSpc>
              <a:buClr>
                <a:srgbClr val="F9BE00"/>
              </a:buClr>
            </a:pPr>
            <a:r>
              <a:rPr lang="ja-JP" altLang="en-US" dirty="0">
                <a:solidFill>
                  <a:schemeClr val="tx1">
                    <a:lumMod val="75000"/>
                    <a:lumOff val="25000"/>
                  </a:schemeClr>
                </a:solidFill>
              </a:rPr>
              <a:t>　　新規帳票では、以下の項目を出力します（予定）</a:t>
            </a:r>
            <a:endParaRPr lang="en-US" altLang="ja-JP" dirty="0">
              <a:solidFill>
                <a:schemeClr val="tx1">
                  <a:lumMod val="75000"/>
                  <a:lumOff val="25000"/>
                </a:schemeClr>
              </a:solidFill>
            </a:endParaRPr>
          </a:p>
          <a:p>
            <a:pPr>
              <a:lnSpc>
                <a:spcPts val="1900"/>
              </a:lnSpc>
              <a:buClr>
                <a:srgbClr val="F9BE00"/>
              </a:buClr>
            </a:pPr>
            <a:endParaRPr lang="en-US" altLang="ja-JP" dirty="0">
              <a:solidFill>
                <a:prstClr val="black"/>
              </a:solidFill>
            </a:endParaRPr>
          </a:p>
        </p:txBody>
      </p:sp>
      <p:sp>
        <p:nvSpPr>
          <p:cNvPr id="16" name="テキスト プレースホルダー 2">
            <a:extLst>
              <a:ext uri="{FF2B5EF4-FFF2-40B4-BE49-F238E27FC236}">
                <a16:creationId xmlns:a16="http://schemas.microsoft.com/office/drawing/2014/main" id="{1802D25C-F519-7382-F353-2321EB59FF56}"/>
              </a:ext>
            </a:extLst>
          </p:cNvPr>
          <p:cNvSpPr txBox="1">
            <a:spLocks/>
          </p:cNvSpPr>
          <p:nvPr/>
        </p:nvSpPr>
        <p:spPr>
          <a:xfrm>
            <a:off x="359532" y="4047914"/>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dirty="0">
                <a:solidFill>
                  <a:schemeClr val="tx1">
                    <a:lumMod val="75000"/>
                    <a:lumOff val="25000"/>
                  </a:schemeClr>
                </a:solidFill>
              </a:rPr>
              <a:t>・毎月の支払リース料、減価償却費、支払利息が一覧表で確認可能になります</a:t>
            </a:r>
            <a:endParaRPr lang="en-US" altLang="ja-JP" dirty="0">
              <a:solidFill>
                <a:schemeClr val="tx1">
                  <a:lumMod val="75000"/>
                  <a:lumOff val="25000"/>
                </a:schemeClr>
              </a:solidFill>
            </a:endParaRPr>
          </a:p>
        </p:txBody>
      </p:sp>
      <p:sp>
        <p:nvSpPr>
          <p:cNvPr id="6" name="正方形/長方形 5">
            <a:extLst>
              <a:ext uri="{FF2B5EF4-FFF2-40B4-BE49-F238E27FC236}">
                <a16:creationId xmlns:a16="http://schemas.microsoft.com/office/drawing/2014/main" id="{D0986295-55A0-D8F3-FECC-DD78EB825F61}"/>
              </a:ext>
            </a:extLst>
          </p:cNvPr>
          <p:cNvSpPr/>
          <p:nvPr/>
        </p:nvSpPr>
        <p:spPr>
          <a:xfrm>
            <a:off x="647564" y="2160251"/>
            <a:ext cx="6372708" cy="591519"/>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chemeClr val="tx1">
                    <a:lumMod val="75000"/>
                    <a:lumOff val="25000"/>
                  </a:schemeClr>
                </a:solidFill>
              </a:rPr>
              <a:t>■</a:t>
            </a:r>
            <a:r>
              <a:rPr lang="ja-JP" altLang="en-US" sz="1200" dirty="0">
                <a:solidFill>
                  <a:schemeClr val="tx1">
                    <a:lumMod val="75000"/>
                    <a:lumOff val="25000"/>
                  </a:schemeClr>
                </a:solidFill>
              </a:rPr>
              <a:t>支払年月　　　</a:t>
            </a:r>
            <a:r>
              <a:rPr kumimoji="1" lang="ja-JP" altLang="en-US" sz="1200" dirty="0">
                <a:solidFill>
                  <a:schemeClr val="tx1">
                    <a:lumMod val="75000"/>
                    <a:lumOff val="25000"/>
                  </a:schemeClr>
                </a:solidFill>
              </a:rPr>
              <a:t>■</a:t>
            </a:r>
            <a:r>
              <a:rPr lang="ja-JP" altLang="en-US" sz="1200" dirty="0">
                <a:solidFill>
                  <a:schemeClr val="tx1">
                    <a:lumMod val="75000"/>
                    <a:lumOff val="25000"/>
                  </a:schemeClr>
                </a:solidFill>
              </a:rPr>
              <a:t>支払リース料　　</a:t>
            </a:r>
            <a:r>
              <a:rPr kumimoji="1" lang="ja-JP" altLang="en-US" sz="1200" dirty="0">
                <a:solidFill>
                  <a:schemeClr val="tx1">
                    <a:lumMod val="75000"/>
                    <a:lumOff val="25000"/>
                  </a:schemeClr>
                </a:solidFill>
              </a:rPr>
              <a:t>■</a:t>
            </a:r>
            <a:r>
              <a:rPr lang="ja-JP" altLang="en-US" sz="1200" dirty="0">
                <a:solidFill>
                  <a:schemeClr val="tx1">
                    <a:lumMod val="75000"/>
                    <a:lumOff val="25000"/>
                  </a:schemeClr>
                </a:solidFill>
              </a:rPr>
              <a:t>消費税　　　　</a:t>
            </a:r>
            <a:r>
              <a:rPr kumimoji="1" lang="ja-JP" altLang="en-US" sz="1200" dirty="0">
                <a:solidFill>
                  <a:schemeClr val="tx1">
                    <a:lumMod val="75000"/>
                    <a:lumOff val="25000"/>
                  </a:schemeClr>
                </a:solidFill>
              </a:rPr>
              <a:t>■うち利息分　　</a:t>
            </a:r>
            <a:r>
              <a:rPr lang="ja-JP" altLang="en-US" sz="1200" dirty="0">
                <a:solidFill>
                  <a:schemeClr val="tx1">
                    <a:lumMod val="75000"/>
                    <a:lumOff val="25000"/>
                  </a:schemeClr>
                </a:solidFill>
              </a:rPr>
              <a:t>■うち債務分　</a:t>
            </a:r>
            <a:endParaRPr kumimoji="1" lang="en-US" altLang="ja-JP" sz="1200" dirty="0">
              <a:solidFill>
                <a:schemeClr val="tx1">
                  <a:lumMod val="75000"/>
                  <a:lumOff val="25000"/>
                </a:schemeClr>
              </a:solidFill>
            </a:endParaRPr>
          </a:p>
          <a:p>
            <a:r>
              <a:rPr kumimoji="1" lang="ja-JP" altLang="en-US" sz="1200" dirty="0">
                <a:solidFill>
                  <a:schemeClr val="tx1">
                    <a:lumMod val="75000"/>
                    <a:lumOff val="25000"/>
                  </a:schemeClr>
                </a:solidFill>
              </a:rPr>
              <a:t>■</a:t>
            </a:r>
            <a:r>
              <a:rPr lang="ja-JP" altLang="en-US" sz="1200" dirty="0">
                <a:solidFill>
                  <a:schemeClr val="tx1">
                    <a:lumMod val="75000"/>
                    <a:lumOff val="25000"/>
                  </a:schemeClr>
                </a:solidFill>
              </a:rPr>
              <a:t>減価償却費　　■期首帳簿価額　　■期末帳簿価額　等</a:t>
            </a:r>
            <a:endParaRPr kumimoji="1" lang="ja-JP" altLang="en-US" sz="1200" dirty="0">
              <a:solidFill>
                <a:schemeClr val="tx1">
                  <a:lumMod val="75000"/>
                  <a:lumOff val="25000"/>
                </a:schemeClr>
              </a:solidFill>
            </a:endParaRPr>
          </a:p>
        </p:txBody>
      </p:sp>
      <p:sp>
        <p:nvSpPr>
          <p:cNvPr id="7" name="矢印: 五方向 6">
            <a:extLst>
              <a:ext uri="{FF2B5EF4-FFF2-40B4-BE49-F238E27FC236}">
                <a16:creationId xmlns:a16="http://schemas.microsoft.com/office/drawing/2014/main" id="{4BF4A636-4356-4D51-EEF2-2B0C369715B6}"/>
              </a:ext>
            </a:extLst>
          </p:cNvPr>
          <p:cNvSpPr/>
          <p:nvPr/>
        </p:nvSpPr>
        <p:spPr>
          <a:xfrm>
            <a:off x="8352504"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8" name="矢印: 五方向 7">
            <a:extLst>
              <a:ext uri="{FF2B5EF4-FFF2-40B4-BE49-F238E27FC236}">
                <a16:creationId xmlns:a16="http://schemas.microsoft.com/office/drawing/2014/main" id="{82AE9C1E-67E9-1CCB-6EF2-74E1D892CB8E}"/>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9" name="矢印: 五方向 8">
            <a:extLst>
              <a:ext uri="{FF2B5EF4-FFF2-40B4-BE49-F238E27FC236}">
                <a16:creationId xmlns:a16="http://schemas.microsoft.com/office/drawing/2014/main" id="{38AFC3FE-CB14-2583-C032-337E2EB74CBA}"/>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0" name="矢印: 五方向 9">
            <a:extLst>
              <a:ext uri="{FF2B5EF4-FFF2-40B4-BE49-F238E27FC236}">
                <a16:creationId xmlns:a16="http://schemas.microsoft.com/office/drawing/2014/main" id="{797B0FD1-D60E-4598-F648-7268295BBC71}"/>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1" name="矢印: 五方向 10">
            <a:extLst>
              <a:ext uri="{FF2B5EF4-FFF2-40B4-BE49-F238E27FC236}">
                <a16:creationId xmlns:a16="http://schemas.microsoft.com/office/drawing/2014/main" id="{3A299BBC-5428-C9D3-A75D-1064D8AEC0FC}"/>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12" name="矢印: 五方向 11">
            <a:extLst>
              <a:ext uri="{FF2B5EF4-FFF2-40B4-BE49-F238E27FC236}">
                <a16:creationId xmlns:a16="http://schemas.microsoft.com/office/drawing/2014/main" id="{57217102-7648-EBBB-0A03-5EC5ECA47E7D}"/>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3" name="矢印: 五方向 12">
            <a:extLst>
              <a:ext uri="{FF2B5EF4-FFF2-40B4-BE49-F238E27FC236}">
                <a16:creationId xmlns:a16="http://schemas.microsoft.com/office/drawing/2014/main" id="{7555B366-CE89-1895-9347-5C5B17DA5BF6}"/>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4" name="矢印: 五方向 13">
            <a:extLst>
              <a:ext uri="{FF2B5EF4-FFF2-40B4-BE49-F238E27FC236}">
                <a16:creationId xmlns:a16="http://schemas.microsoft.com/office/drawing/2014/main" id="{C7A1798A-F0DF-359C-1156-9B55D7AEB934}"/>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62162076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197</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３．８</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．申告調整</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a:extLst>
              <a:ext uri="{FF2B5EF4-FFF2-40B4-BE49-F238E27FC236}">
                <a16:creationId xmlns:a16="http://schemas.microsoft.com/office/drawing/2014/main" id="{500DE655-A158-67E3-7CD4-D6A5CC4046E7}"/>
              </a:ext>
            </a:extLst>
          </p:cNvPr>
          <p:cNvSpPr txBox="1">
            <a:spLocks/>
          </p:cNvSpPr>
          <p:nvPr/>
        </p:nvSpPr>
        <p:spPr>
          <a:xfrm>
            <a:off x="358018" y="1053054"/>
            <a:ext cx="7382333" cy="11946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chemeClr val="tx1">
                    <a:lumMod val="75000"/>
                    <a:lumOff val="25000"/>
                  </a:schemeClr>
                </a:solidFill>
              </a:rPr>
              <a:t>＜申告調整 例：前提条件＞</a:t>
            </a:r>
            <a:endParaRPr lang="en-US" altLang="ja-JP" sz="1400" b="1" dirty="0">
              <a:solidFill>
                <a:schemeClr val="tx1">
                  <a:lumMod val="75000"/>
                  <a:lumOff val="25000"/>
                </a:schemeClr>
              </a:solidFill>
            </a:endParaRPr>
          </a:p>
          <a:p>
            <a:pPr>
              <a:lnSpc>
                <a:spcPct val="100000"/>
              </a:lnSpc>
              <a:buClr>
                <a:srgbClr val="F9BE00"/>
              </a:buClr>
            </a:pPr>
            <a:r>
              <a:rPr lang="ja-JP" altLang="en-US" sz="1000" b="1" dirty="0">
                <a:solidFill>
                  <a:schemeClr val="tx1">
                    <a:lumMod val="75000"/>
                    <a:lumOff val="25000"/>
                  </a:schemeClr>
                </a:solidFill>
              </a:rPr>
              <a:t>　・リース料総額：</a:t>
            </a:r>
            <a:r>
              <a:rPr lang="en-US" altLang="ja-JP" sz="1000" b="1" dirty="0">
                <a:solidFill>
                  <a:schemeClr val="tx1">
                    <a:lumMod val="75000"/>
                    <a:lumOff val="25000"/>
                  </a:schemeClr>
                </a:solidFill>
              </a:rPr>
              <a:t>6,000</a:t>
            </a:r>
            <a:r>
              <a:rPr lang="ja-JP" altLang="en-US" sz="1000" b="1" dirty="0">
                <a:solidFill>
                  <a:schemeClr val="tx1">
                    <a:lumMod val="75000"/>
                    <a:lumOff val="25000"/>
                  </a:schemeClr>
                </a:solidFill>
              </a:rPr>
              <a:t>千円　　・リース料総額の割引現在価値：</a:t>
            </a:r>
            <a:r>
              <a:rPr lang="en-US" altLang="ja-JP" sz="1000" b="1" dirty="0">
                <a:solidFill>
                  <a:schemeClr val="tx1">
                    <a:lumMod val="75000"/>
                    <a:lumOff val="25000"/>
                  </a:schemeClr>
                </a:solidFill>
              </a:rPr>
              <a:t>5,600</a:t>
            </a:r>
            <a:r>
              <a:rPr lang="ja-JP" altLang="en-US" sz="1000" b="1" dirty="0">
                <a:solidFill>
                  <a:schemeClr val="tx1">
                    <a:lumMod val="75000"/>
                    <a:lumOff val="25000"/>
                  </a:schemeClr>
                </a:solidFill>
              </a:rPr>
              <a:t>千円</a:t>
            </a:r>
            <a:endParaRPr lang="en-US" altLang="ja-JP" sz="1000" b="1" dirty="0">
              <a:solidFill>
                <a:schemeClr val="tx1">
                  <a:lumMod val="75000"/>
                  <a:lumOff val="25000"/>
                </a:schemeClr>
              </a:solidFill>
            </a:endParaRPr>
          </a:p>
          <a:p>
            <a:pPr>
              <a:lnSpc>
                <a:spcPct val="100000"/>
              </a:lnSpc>
              <a:buClr>
                <a:srgbClr val="F9BE00"/>
              </a:buClr>
            </a:pPr>
            <a:r>
              <a:rPr lang="ja-JP" altLang="en-US" sz="1000" b="1" dirty="0">
                <a:solidFill>
                  <a:schemeClr val="tx1">
                    <a:lumMod val="75000"/>
                    <a:lumOff val="25000"/>
                  </a:schemeClr>
                </a:solidFill>
              </a:rPr>
              <a:t>　・リース期間：５年　　・年間リース料：</a:t>
            </a:r>
            <a:r>
              <a:rPr lang="en-US" altLang="ja-JP" sz="1000" b="1" dirty="0">
                <a:solidFill>
                  <a:schemeClr val="tx1">
                    <a:lumMod val="75000"/>
                    <a:lumOff val="25000"/>
                  </a:schemeClr>
                </a:solidFill>
              </a:rPr>
              <a:t>1,200</a:t>
            </a:r>
            <a:r>
              <a:rPr lang="ja-JP" altLang="en-US" sz="1000" b="1" dirty="0">
                <a:solidFill>
                  <a:schemeClr val="tx1">
                    <a:lumMod val="75000"/>
                    <a:lumOff val="25000"/>
                  </a:schemeClr>
                </a:solidFill>
              </a:rPr>
              <a:t>千円　　・年間リース料に含まれる利息相当額：</a:t>
            </a:r>
            <a:r>
              <a:rPr lang="en-US" altLang="ja-JP" sz="1000" b="1" dirty="0">
                <a:solidFill>
                  <a:schemeClr val="tx1">
                    <a:lumMod val="75000"/>
                    <a:lumOff val="25000"/>
                  </a:schemeClr>
                </a:solidFill>
              </a:rPr>
              <a:t>200</a:t>
            </a:r>
            <a:r>
              <a:rPr lang="ja-JP" altLang="en-US" sz="1000" b="1" dirty="0">
                <a:solidFill>
                  <a:schemeClr val="tx1">
                    <a:lumMod val="75000"/>
                    <a:lumOff val="25000"/>
                  </a:schemeClr>
                </a:solidFill>
              </a:rPr>
              <a:t>千円</a:t>
            </a:r>
          </a:p>
        </p:txBody>
      </p:sp>
      <p:graphicFrame>
        <p:nvGraphicFramePr>
          <p:cNvPr id="8" name="表 7">
            <a:extLst>
              <a:ext uri="{FF2B5EF4-FFF2-40B4-BE49-F238E27FC236}">
                <a16:creationId xmlns:a16="http://schemas.microsoft.com/office/drawing/2014/main" id="{58601CD2-77C1-95C8-1FE0-D839524432BF}"/>
              </a:ext>
            </a:extLst>
          </p:cNvPr>
          <p:cNvGraphicFramePr>
            <a:graphicFrameLocks noGrp="1"/>
          </p:cNvGraphicFramePr>
          <p:nvPr/>
        </p:nvGraphicFramePr>
        <p:xfrm>
          <a:off x="498930" y="1639401"/>
          <a:ext cx="8105070" cy="1796445"/>
        </p:xfrm>
        <a:graphic>
          <a:graphicData uri="http://schemas.openxmlformats.org/drawingml/2006/table">
            <a:tbl>
              <a:tblPr firstRow="1" bandRow="1">
                <a:tableStyleId>{21E4AEA4-8DFA-4A89-87EB-49C32662AFE0}</a:tableStyleId>
              </a:tblPr>
              <a:tblGrid>
                <a:gridCol w="1281040">
                  <a:extLst>
                    <a:ext uri="{9D8B030D-6E8A-4147-A177-3AD203B41FA5}">
                      <a16:colId xmlns:a16="http://schemas.microsoft.com/office/drawing/2014/main" val="2364541098"/>
                    </a:ext>
                  </a:extLst>
                </a:gridCol>
                <a:gridCol w="3343203">
                  <a:extLst>
                    <a:ext uri="{9D8B030D-6E8A-4147-A177-3AD203B41FA5}">
                      <a16:colId xmlns:a16="http://schemas.microsoft.com/office/drawing/2014/main" val="2700584936"/>
                    </a:ext>
                  </a:extLst>
                </a:gridCol>
                <a:gridCol w="3480827">
                  <a:extLst>
                    <a:ext uri="{9D8B030D-6E8A-4147-A177-3AD203B41FA5}">
                      <a16:colId xmlns:a16="http://schemas.microsoft.com/office/drawing/2014/main" val="1219088010"/>
                    </a:ext>
                  </a:extLst>
                </a:gridCol>
              </a:tblGrid>
              <a:tr h="252027">
                <a:tc>
                  <a:txBody>
                    <a:bodyPr/>
                    <a:lstStyle/>
                    <a:p>
                      <a:pPr algn="ctr"/>
                      <a:endParaRPr kumimoji="1" lang="en-US" altLang="ja-JP" sz="1100" b="1" dirty="0">
                        <a:solidFill>
                          <a:schemeClr val="bg1"/>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kumimoji="1" lang="ja-JP" altLang="en-US" sz="1100" b="1" dirty="0">
                          <a:solidFill>
                            <a:schemeClr val="bg1"/>
                          </a:solidFill>
                        </a:rPr>
                        <a:t>会計上</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a:r>
                        <a:rPr kumimoji="1" lang="ja-JP" altLang="en-US" sz="1100" b="1" dirty="0">
                          <a:solidFill>
                            <a:schemeClr val="bg1"/>
                          </a:solidFill>
                        </a:rPr>
                        <a:t>税務上</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364969997"/>
                  </a:ext>
                </a:extLst>
              </a:tr>
              <a:tr h="4315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lumMod val="75000"/>
                              <a:lumOff val="25000"/>
                            </a:schemeClr>
                          </a:solidFill>
                        </a:rPr>
                        <a:t>契約時</a:t>
                      </a:r>
                      <a:endParaRPr kumimoji="1" lang="en-US" altLang="ja-JP" sz="1100" b="1" dirty="0">
                        <a:solidFill>
                          <a:schemeClr val="tx1">
                            <a:lumMod val="75000"/>
                            <a:lumOff val="25000"/>
                          </a:schemeClr>
                        </a:solidFill>
                      </a:endParaRP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dirty="0">
                          <a:solidFill>
                            <a:schemeClr val="tx1">
                              <a:lumMod val="75000"/>
                              <a:lumOff val="25000"/>
                            </a:schemeClr>
                          </a:solidFill>
                        </a:rPr>
                        <a:t>使用権資産　</a:t>
                      </a:r>
                      <a:r>
                        <a:rPr kumimoji="1" lang="en-US" altLang="ja-JP" sz="1000" b="0" dirty="0">
                          <a:solidFill>
                            <a:schemeClr val="tx1">
                              <a:lumMod val="75000"/>
                              <a:lumOff val="25000"/>
                            </a:schemeClr>
                          </a:solidFill>
                        </a:rPr>
                        <a:t>5,600</a:t>
                      </a:r>
                      <a:r>
                        <a:rPr kumimoji="1" lang="ja-JP" altLang="en-US" sz="1000" b="0" dirty="0">
                          <a:solidFill>
                            <a:schemeClr val="tx1">
                              <a:lumMod val="75000"/>
                              <a:lumOff val="25000"/>
                            </a:schemeClr>
                          </a:solidFill>
                        </a:rPr>
                        <a:t>千円　／　リース負債　</a:t>
                      </a:r>
                      <a:r>
                        <a:rPr kumimoji="1" lang="en-US" altLang="ja-JP" sz="1000" b="0" dirty="0">
                          <a:solidFill>
                            <a:schemeClr val="tx1">
                              <a:lumMod val="75000"/>
                              <a:lumOff val="25000"/>
                            </a:schemeClr>
                          </a:solidFill>
                        </a:rPr>
                        <a:t>5,600</a:t>
                      </a:r>
                      <a:r>
                        <a:rPr kumimoji="1" lang="ja-JP" altLang="en-US" sz="1000" b="0" dirty="0">
                          <a:solidFill>
                            <a:schemeClr val="tx1">
                              <a:lumMod val="75000"/>
                              <a:lumOff val="25000"/>
                            </a:schemeClr>
                          </a:solidFill>
                        </a:rPr>
                        <a:t>千円</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algn="l"/>
                      <a:r>
                        <a:rPr kumimoji="1" lang="ja-JP" altLang="en-US" sz="1000" b="0" dirty="0">
                          <a:solidFill>
                            <a:schemeClr val="tx1">
                              <a:lumMod val="75000"/>
                              <a:lumOff val="25000"/>
                            </a:schemeClr>
                          </a:solidFill>
                        </a:rPr>
                        <a:t>仕訳なし</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extLst>
                  <a:ext uri="{0D108BD9-81ED-4DB2-BD59-A6C34878D82A}">
                    <a16:rowId xmlns:a16="http://schemas.microsoft.com/office/drawing/2014/main" val="1572896707"/>
                  </a:ext>
                </a:extLst>
              </a:tr>
              <a:tr h="487419">
                <a:tc>
                  <a:txBody>
                    <a:bodyPr/>
                    <a:lstStyle/>
                    <a:p>
                      <a:pPr algn="ctr"/>
                      <a:r>
                        <a:rPr kumimoji="1" lang="ja-JP" altLang="en-US" sz="1100" b="1" dirty="0">
                          <a:solidFill>
                            <a:schemeClr val="tx1">
                              <a:lumMod val="75000"/>
                              <a:lumOff val="25000"/>
                            </a:schemeClr>
                          </a:solidFill>
                        </a:rPr>
                        <a:t>リース料支払時</a:t>
                      </a:r>
                      <a:endParaRPr kumimoji="1" lang="en-US" altLang="ja-JP" sz="1100" b="1" dirty="0">
                        <a:solidFill>
                          <a:schemeClr val="tx1">
                            <a:lumMod val="75000"/>
                            <a:lumOff val="25000"/>
                          </a:schemeClr>
                        </a:solidFill>
                      </a:endParaRPr>
                    </a:p>
                    <a:p>
                      <a:pPr algn="ctr"/>
                      <a:r>
                        <a:rPr kumimoji="1" lang="ja-JP" altLang="en-US" sz="1100" b="1" dirty="0">
                          <a:solidFill>
                            <a:schemeClr val="tx1">
                              <a:lumMod val="75000"/>
                              <a:lumOff val="25000"/>
                            </a:schemeClr>
                          </a:solidFill>
                        </a:rPr>
                        <a:t>（</a:t>
                      </a:r>
                      <a:r>
                        <a:rPr kumimoji="1" lang="en-US" altLang="ja-JP" sz="1100" b="1" dirty="0">
                          <a:solidFill>
                            <a:schemeClr val="tx1">
                              <a:lumMod val="75000"/>
                              <a:lumOff val="25000"/>
                            </a:schemeClr>
                          </a:solidFill>
                        </a:rPr>
                        <a:t>1</a:t>
                      </a:r>
                      <a:r>
                        <a:rPr kumimoji="1" lang="ja-JP" altLang="en-US" sz="1100" b="1" dirty="0">
                          <a:solidFill>
                            <a:schemeClr val="tx1">
                              <a:lumMod val="75000"/>
                              <a:lumOff val="25000"/>
                            </a:schemeClr>
                          </a:solidFill>
                        </a:rPr>
                        <a:t>年目）</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l"/>
                      <a:r>
                        <a:rPr kumimoji="1" lang="ja-JP" altLang="en-US" sz="1000" b="0" dirty="0">
                          <a:solidFill>
                            <a:schemeClr val="tx1">
                              <a:lumMod val="75000"/>
                              <a:lumOff val="25000"/>
                            </a:schemeClr>
                          </a:solidFill>
                        </a:rPr>
                        <a:t>リース負債　</a:t>
                      </a:r>
                      <a:r>
                        <a:rPr kumimoji="1" lang="en-US" altLang="ja-JP" sz="1000" b="0" dirty="0">
                          <a:solidFill>
                            <a:schemeClr val="tx1">
                              <a:lumMod val="75000"/>
                              <a:lumOff val="25000"/>
                            </a:schemeClr>
                          </a:solidFill>
                        </a:rPr>
                        <a:t>1,000</a:t>
                      </a:r>
                      <a:r>
                        <a:rPr kumimoji="1" lang="ja-JP" altLang="en-US" sz="1000" b="0" dirty="0">
                          <a:solidFill>
                            <a:schemeClr val="tx1">
                              <a:lumMod val="75000"/>
                              <a:lumOff val="25000"/>
                            </a:schemeClr>
                          </a:solidFill>
                        </a:rPr>
                        <a:t>千円　／　現預金　　　</a:t>
                      </a:r>
                      <a:r>
                        <a:rPr kumimoji="1" lang="en-US" altLang="ja-JP" sz="1000" b="0" dirty="0">
                          <a:solidFill>
                            <a:schemeClr val="tx1">
                              <a:lumMod val="75000"/>
                              <a:lumOff val="25000"/>
                            </a:schemeClr>
                          </a:solidFill>
                        </a:rPr>
                        <a:t>1,200</a:t>
                      </a:r>
                      <a:r>
                        <a:rPr kumimoji="1" lang="ja-JP" altLang="en-US" sz="1000" b="0" dirty="0">
                          <a:solidFill>
                            <a:schemeClr val="tx1">
                              <a:lumMod val="75000"/>
                              <a:lumOff val="25000"/>
                            </a:schemeClr>
                          </a:solidFill>
                        </a:rPr>
                        <a:t>千円</a:t>
                      </a:r>
                      <a:endParaRPr kumimoji="1" lang="en-US" altLang="ja-JP" sz="1000" b="0" dirty="0">
                        <a:solidFill>
                          <a:schemeClr val="tx1">
                            <a:lumMod val="75000"/>
                            <a:lumOff val="25000"/>
                          </a:schemeClr>
                        </a:solidFill>
                      </a:endParaRPr>
                    </a:p>
                    <a:p>
                      <a:pPr algn="l"/>
                      <a:r>
                        <a:rPr kumimoji="1" lang="ja-JP" altLang="en-US" sz="1000" b="0" dirty="0">
                          <a:solidFill>
                            <a:schemeClr val="accent3"/>
                          </a:solidFill>
                        </a:rPr>
                        <a:t>支払利息　　　</a:t>
                      </a:r>
                      <a:r>
                        <a:rPr kumimoji="1" lang="en-US" altLang="ja-JP" sz="1000" b="0" dirty="0">
                          <a:solidFill>
                            <a:schemeClr val="accent3"/>
                          </a:solidFill>
                        </a:rPr>
                        <a:t>200</a:t>
                      </a:r>
                      <a:r>
                        <a:rPr kumimoji="1" lang="ja-JP" altLang="en-US" sz="1000" b="0" dirty="0">
                          <a:solidFill>
                            <a:schemeClr val="accent3"/>
                          </a:solidFill>
                        </a:rPr>
                        <a:t>千円</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tc>
                  <a:txBody>
                    <a:bodyPr/>
                    <a:lstStyle/>
                    <a:p>
                      <a:pPr algn="l"/>
                      <a:r>
                        <a:rPr kumimoji="1" lang="ja-JP" altLang="en-US" sz="1000" b="0" dirty="0">
                          <a:solidFill>
                            <a:schemeClr val="accent3"/>
                          </a:solidFill>
                        </a:rPr>
                        <a:t>支払リース料　</a:t>
                      </a:r>
                      <a:r>
                        <a:rPr kumimoji="1" lang="en-US" altLang="ja-JP" sz="1000" b="0" dirty="0">
                          <a:solidFill>
                            <a:schemeClr val="accent3"/>
                          </a:solidFill>
                        </a:rPr>
                        <a:t>1,200</a:t>
                      </a:r>
                      <a:r>
                        <a:rPr kumimoji="1" lang="ja-JP" altLang="en-US" sz="1000" b="0" dirty="0">
                          <a:solidFill>
                            <a:schemeClr val="accent3"/>
                          </a:solidFill>
                        </a:rPr>
                        <a:t>千円　</a:t>
                      </a:r>
                      <a:r>
                        <a:rPr kumimoji="1" lang="ja-JP" altLang="en-US" sz="1000" b="0" dirty="0">
                          <a:solidFill>
                            <a:schemeClr val="tx1">
                              <a:lumMod val="75000"/>
                              <a:lumOff val="25000"/>
                            </a:schemeClr>
                          </a:solidFill>
                        </a:rPr>
                        <a:t>／　現預金　</a:t>
                      </a:r>
                      <a:r>
                        <a:rPr kumimoji="1" lang="en-US" altLang="ja-JP" sz="1000" b="0" dirty="0">
                          <a:solidFill>
                            <a:schemeClr val="tx1">
                              <a:lumMod val="75000"/>
                              <a:lumOff val="25000"/>
                            </a:schemeClr>
                          </a:solidFill>
                        </a:rPr>
                        <a:t>1,200</a:t>
                      </a:r>
                      <a:r>
                        <a:rPr kumimoji="1" lang="ja-JP" altLang="en-US" sz="1000" b="0" dirty="0">
                          <a:solidFill>
                            <a:schemeClr val="tx1">
                              <a:lumMod val="75000"/>
                              <a:lumOff val="25000"/>
                            </a:schemeClr>
                          </a:solidFill>
                        </a:rPr>
                        <a:t>千円</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1E9FA"/>
                    </a:solidFill>
                  </a:tcPr>
                </a:tc>
                <a:extLst>
                  <a:ext uri="{0D108BD9-81ED-4DB2-BD59-A6C34878D82A}">
                    <a16:rowId xmlns:a16="http://schemas.microsoft.com/office/drawing/2014/main" val="424151274"/>
                  </a:ext>
                </a:extLst>
              </a:tr>
              <a:tr h="625421">
                <a:tc>
                  <a:txBody>
                    <a:bodyPr/>
                    <a:lstStyle/>
                    <a:p>
                      <a:pPr algn="ctr"/>
                      <a:r>
                        <a:rPr kumimoji="1" lang="ja-JP" altLang="en-US" sz="1100" b="1" dirty="0">
                          <a:solidFill>
                            <a:schemeClr val="tx1">
                              <a:lumMod val="75000"/>
                              <a:lumOff val="25000"/>
                            </a:schemeClr>
                          </a:solidFill>
                        </a:rPr>
                        <a:t>減価償却費</a:t>
                      </a:r>
                      <a:endParaRPr kumimoji="1" lang="en-US" altLang="ja-JP" sz="1100" b="1" dirty="0">
                        <a:solidFill>
                          <a:schemeClr val="tx1">
                            <a:lumMod val="75000"/>
                            <a:lumOff val="25000"/>
                          </a:schemeClr>
                        </a:solidFill>
                      </a:endParaRPr>
                    </a:p>
                    <a:p>
                      <a:pPr algn="ctr"/>
                      <a:r>
                        <a:rPr kumimoji="1" lang="ja-JP" altLang="en-US" sz="1100" b="1" dirty="0">
                          <a:solidFill>
                            <a:schemeClr val="tx1">
                              <a:lumMod val="75000"/>
                              <a:lumOff val="25000"/>
                            </a:schemeClr>
                          </a:solidFill>
                        </a:rPr>
                        <a:t>（</a:t>
                      </a:r>
                      <a:r>
                        <a:rPr kumimoji="1" lang="en-US" altLang="ja-JP" sz="1100" b="1" dirty="0">
                          <a:solidFill>
                            <a:schemeClr val="tx1">
                              <a:lumMod val="75000"/>
                              <a:lumOff val="25000"/>
                            </a:schemeClr>
                          </a:solidFill>
                        </a:rPr>
                        <a:t>1</a:t>
                      </a:r>
                      <a:r>
                        <a:rPr kumimoji="1" lang="ja-JP" altLang="en-US" sz="1100" b="1" dirty="0">
                          <a:solidFill>
                            <a:schemeClr val="tx1">
                              <a:lumMod val="75000"/>
                              <a:lumOff val="25000"/>
                            </a:schemeClr>
                          </a:solidFill>
                        </a:rPr>
                        <a:t>年目）</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algn="l"/>
                      <a:r>
                        <a:rPr kumimoji="1" lang="ja-JP" altLang="en-US" sz="1000" b="0" dirty="0">
                          <a:solidFill>
                            <a:schemeClr val="accent3"/>
                          </a:solidFill>
                        </a:rPr>
                        <a:t>減価償却費　</a:t>
                      </a:r>
                      <a:r>
                        <a:rPr kumimoji="1" lang="en-US" altLang="ja-JP" sz="1000" b="0" dirty="0">
                          <a:solidFill>
                            <a:schemeClr val="accent3"/>
                          </a:solidFill>
                        </a:rPr>
                        <a:t>1,120</a:t>
                      </a:r>
                      <a:r>
                        <a:rPr kumimoji="1" lang="ja-JP" altLang="en-US" sz="1000" b="0" dirty="0">
                          <a:solidFill>
                            <a:schemeClr val="accent3"/>
                          </a:solidFill>
                        </a:rPr>
                        <a:t>千円　</a:t>
                      </a:r>
                      <a:r>
                        <a:rPr kumimoji="1" lang="ja-JP" altLang="en-US" sz="1000" b="0" dirty="0">
                          <a:solidFill>
                            <a:schemeClr val="tx1">
                              <a:lumMod val="75000"/>
                              <a:lumOff val="25000"/>
                            </a:schemeClr>
                          </a:solidFill>
                        </a:rPr>
                        <a:t>／　使用権資産　</a:t>
                      </a:r>
                      <a:r>
                        <a:rPr kumimoji="1" lang="en-US" altLang="ja-JP" sz="1000" b="0" dirty="0">
                          <a:solidFill>
                            <a:schemeClr val="tx1">
                              <a:lumMod val="75000"/>
                              <a:lumOff val="25000"/>
                            </a:schemeClr>
                          </a:solidFill>
                        </a:rPr>
                        <a:t>1,120</a:t>
                      </a:r>
                      <a:r>
                        <a:rPr kumimoji="1" lang="ja-JP" altLang="en-US" sz="1000" b="0" dirty="0">
                          <a:solidFill>
                            <a:schemeClr val="tx1">
                              <a:lumMod val="75000"/>
                              <a:lumOff val="25000"/>
                            </a:schemeClr>
                          </a:solidFill>
                        </a:rPr>
                        <a:t>円</a:t>
                      </a:r>
                      <a:endParaRPr kumimoji="1" lang="en-US" altLang="ja-JP" sz="1000" b="0" dirty="0">
                        <a:solidFill>
                          <a:schemeClr val="tx1">
                            <a:lumMod val="75000"/>
                            <a:lumOff val="25000"/>
                          </a:schemeClr>
                        </a:solidFill>
                      </a:endParaRPr>
                    </a:p>
                    <a:p>
                      <a:pPr algn="l"/>
                      <a:endParaRPr kumimoji="1" lang="en-US" altLang="ja-JP" sz="400" b="0" dirty="0">
                        <a:solidFill>
                          <a:schemeClr val="tx1">
                            <a:lumMod val="75000"/>
                            <a:lumOff val="25000"/>
                          </a:schemeClr>
                        </a:solidFill>
                      </a:endParaRPr>
                    </a:p>
                    <a:p>
                      <a:pPr algn="l"/>
                      <a:r>
                        <a:rPr kumimoji="1" lang="ja-JP" altLang="en-US" sz="800" b="0" dirty="0">
                          <a:solidFill>
                            <a:schemeClr val="tx1">
                              <a:lumMod val="75000"/>
                              <a:lumOff val="25000"/>
                            </a:schemeClr>
                          </a:solidFill>
                        </a:rPr>
                        <a:t>　</a:t>
                      </a:r>
                      <a:r>
                        <a:rPr kumimoji="1" lang="en-US" altLang="ja-JP" sz="800" b="0" dirty="0">
                          <a:solidFill>
                            <a:schemeClr val="tx1">
                              <a:lumMod val="75000"/>
                              <a:lumOff val="25000"/>
                            </a:schemeClr>
                          </a:solidFill>
                        </a:rPr>
                        <a:t>※5,600</a:t>
                      </a:r>
                      <a:r>
                        <a:rPr kumimoji="1" lang="ja-JP" altLang="en-US" sz="800" b="0" dirty="0">
                          <a:solidFill>
                            <a:schemeClr val="tx1">
                              <a:lumMod val="75000"/>
                              <a:lumOff val="25000"/>
                            </a:schemeClr>
                          </a:solidFill>
                        </a:rPr>
                        <a:t>千円（使用権資産）</a:t>
                      </a:r>
                      <a:r>
                        <a:rPr kumimoji="1" lang="en-US" altLang="ja-JP" sz="800" b="0" dirty="0">
                          <a:solidFill>
                            <a:schemeClr val="tx1">
                              <a:lumMod val="75000"/>
                              <a:lumOff val="25000"/>
                            </a:schemeClr>
                          </a:solidFill>
                        </a:rPr>
                        <a:t>÷5</a:t>
                      </a:r>
                      <a:r>
                        <a:rPr kumimoji="1" lang="ja-JP" altLang="en-US" sz="800" b="0" dirty="0">
                          <a:solidFill>
                            <a:schemeClr val="tx1">
                              <a:lumMod val="75000"/>
                              <a:lumOff val="25000"/>
                            </a:schemeClr>
                          </a:solidFill>
                        </a:rPr>
                        <a:t>年（リース期間）＝</a:t>
                      </a:r>
                      <a:r>
                        <a:rPr kumimoji="1" lang="en-US" altLang="ja-JP" sz="800" b="0" dirty="0">
                          <a:solidFill>
                            <a:schemeClr val="tx1">
                              <a:lumMod val="75000"/>
                              <a:lumOff val="25000"/>
                            </a:schemeClr>
                          </a:solidFill>
                        </a:rPr>
                        <a:t>1,120</a:t>
                      </a:r>
                      <a:r>
                        <a:rPr kumimoji="1" lang="ja-JP" altLang="en-US" sz="800" b="0" dirty="0">
                          <a:solidFill>
                            <a:schemeClr val="tx1">
                              <a:lumMod val="75000"/>
                              <a:lumOff val="25000"/>
                            </a:schemeClr>
                          </a:solidFill>
                        </a:rPr>
                        <a:t>千円</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tc>
                  <a:txBody>
                    <a:bodyPr/>
                    <a:lstStyle/>
                    <a:p>
                      <a:pPr algn="l"/>
                      <a:r>
                        <a:rPr kumimoji="1" lang="ja-JP" altLang="en-US" sz="1000" b="0" dirty="0">
                          <a:solidFill>
                            <a:schemeClr val="tx1">
                              <a:lumMod val="75000"/>
                              <a:lumOff val="25000"/>
                            </a:schemeClr>
                          </a:solidFill>
                        </a:rPr>
                        <a:t>仕訳なし</a:t>
                      </a:r>
                    </a:p>
                  </a:txBody>
                  <a:tcPr marL="72000" marT="18000" marB="1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F5FC"/>
                    </a:solidFill>
                  </a:tcPr>
                </a:tc>
                <a:extLst>
                  <a:ext uri="{0D108BD9-81ED-4DB2-BD59-A6C34878D82A}">
                    <a16:rowId xmlns:a16="http://schemas.microsoft.com/office/drawing/2014/main" val="3859881892"/>
                  </a:ext>
                </a:extLst>
              </a:tr>
            </a:tbl>
          </a:graphicData>
        </a:graphic>
      </p:graphicFrame>
      <p:sp>
        <p:nvSpPr>
          <p:cNvPr id="9" name="正方形/長方形 8">
            <a:extLst>
              <a:ext uri="{FF2B5EF4-FFF2-40B4-BE49-F238E27FC236}">
                <a16:creationId xmlns:a16="http://schemas.microsoft.com/office/drawing/2014/main" id="{339C5311-06A2-18F3-DBC6-B57FAAA81EE8}"/>
              </a:ext>
            </a:extLst>
          </p:cNvPr>
          <p:cNvSpPr/>
          <p:nvPr/>
        </p:nvSpPr>
        <p:spPr>
          <a:xfrm>
            <a:off x="498930" y="3615866"/>
            <a:ext cx="8105070" cy="10801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100" dirty="0">
                <a:solidFill>
                  <a:schemeClr val="tx1">
                    <a:lumMod val="75000"/>
                    <a:lumOff val="25000"/>
                  </a:schemeClr>
                </a:solidFill>
              </a:rPr>
              <a:t>＜申告調整＞</a:t>
            </a:r>
            <a:endParaRPr kumimoji="1" lang="en-US" altLang="ja-JP" sz="1100" dirty="0">
              <a:solidFill>
                <a:schemeClr val="tx1">
                  <a:lumMod val="75000"/>
                  <a:lumOff val="25000"/>
                </a:schemeClr>
              </a:solidFill>
            </a:endParaRPr>
          </a:p>
          <a:p>
            <a:r>
              <a:rPr lang="ja-JP" altLang="en-US" sz="1050" dirty="0">
                <a:solidFill>
                  <a:schemeClr val="tx1">
                    <a:lumMod val="75000"/>
                    <a:lumOff val="25000"/>
                  </a:schemeClr>
                </a:solidFill>
              </a:rPr>
              <a:t>　リース契約１年目における、「会計上の費用計上額」と「税務上の損金算入限度額」については以下の通りです</a:t>
            </a:r>
            <a:endParaRPr lang="en-US" altLang="ja-JP" sz="1050" dirty="0">
              <a:solidFill>
                <a:schemeClr val="tx1">
                  <a:lumMod val="75000"/>
                  <a:lumOff val="25000"/>
                </a:schemeClr>
              </a:solidFill>
            </a:endParaRPr>
          </a:p>
          <a:p>
            <a:r>
              <a:rPr kumimoji="1" lang="ja-JP" altLang="en-US" sz="1050" dirty="0">
                <a:solidFill>
                  <a:schemeClr val="tx1">
                    <a:lumMod val="75000"/>
                    <a:lumOff val="25000"/>
                  </a:schemeClr>
                </a:solidFill>
              </a:rPr>
              <a:t>　・会計上の費用計上額　</a:t>
            </a:r>
            <a:r>
              <a:rPr kumimoji="1" lang="en-US" altLang="ja-JP" sz="1050" dirty="0">
                <a:solidFill>
                  <a:schemeClr val="accent3"/>
                </a:solidFill>
              </a:rPr>
              <a:t>200</a:t>
            </a:r>
            <a:r>
              <a:rPr kumimoji="1" lang="ja-JP" altLang="en-US" sz="1050" dirty="0">
                <a:solidFill>
                  <a:schemeClr val="accent3"/>
                </a:solidFill>
              </a:rPr>
              <a:t>千円（支払利息）</a:t>
            </a:r>
            <a:r>
              <a:rPr kumimoji="1" lang="ja-JP" altLang="en-US" sz="1050" dirty="0">
                <a:solidFill>
                  <a:schemeClr val="tx1">
                    <a:lumMod val="75000"/>
                    <a:lumOff val="25000"/>
                  </a:schemeClr>
                </a:solidFill>
              </a:rPr>
              <a:t>＋</a:t>
            </a:r>
            <a:r>
              <a:rPr kumimoji="1" lang="en-US" altLang="ja-JP" sz="1050" dirty="0">
                <a:solidFill>
                  <a:schemeClr val="accent3"/>
                </a:solidFill>
              </a:rPr>
              <a:t>1,120</a:t>
            </a:r>
            <a:r>
              <a:rPr kumimoji="1" lang="ja-JP" altLang="en-US" sz="1050" dirty="0">
                <a:solidFill>
                  <a:schemeClr val="accent3"/>
                </a:solidFill>
              </a:rPr>
              <a:t>千円（減価償却費）</a:t>
            </a:r>
            <a:r>
              <a:rPr kumimoji="1" lang="ja-JP" altLang="en-US" sz="1050" dirty="0">
                <a:solidFill>
                  <a:schemeClr val="tx1">
                    <a:lumMod val="75000"/>
                    <a:lumOff val="25000"/>
                  </a:schemeClr>
                </a:solidFill>
              </a:rPr>
              <a:t>＝</a:t>
            </a:r>
            <a:r>
              <a:rPr kumimoji="1" lang="en-US" altLang="ja-JP" sz="1050" dirty="0">
                <a:solidFill>
                  <a:schemeClr val="tx1">
                    <a:lumMod val="75000"/>
                    <a:lumOff val="25000"/>
                  </a:schemeClr>
                </a:solidFill>
              </a:rPr>
              <a:t>1,320</a:t>
            </a:r>
            <a:r>
              <a:rPr kumimoji="1" lang="ja-JP" altLang="en-US" sz="1050" dirty="0">
                <a:solidFill>
                  <a:schemeClr val="tx1">
                    <a:lumMod val="75000"/>
                    <a:lumOff val="25000"/>
                  </a:schemeClr>
                </a:solidFill>
              </a:rPr>
              <a:t>千円（</a:t>
            </a:r>
            <a:r>
              <a:rPr kumimoji="1" lang="en-US" altLang="ja-JP" sz="1050" dirty="0">
                <a:solidFill>
                  <a:schemeClr val="tx1">
                    <a:lumMod val="75000"/>
                    <a:lumOff val="25000"/>
                  </a:schemeClr>
                </a:solidFill>
              </a:rPr>
              <a:t>A</a:t>
            </a:r>
            <a:r>
              <a:rPr kumimoji="1" lang="ja-JP" altLang="en-US" sz="1050" dirty="0">
                <a:solidFill>
                  <a:schemeClr val="tx1">
                    <a:lumMod val="75000"/>
                    <a:lumOff val="25000"/>
                  </a:schemeClr>
                </a:solidFill>
              </a:rPr>
              <a:t>）</a:t>
            </a:r>
            <a:endParaRPr kumimoji="1" lang="en-US" altLang="ja-JP" sz="1050" dirty="0">
              <a:solidFill>
                <a:schemeClr val="tx1">
                  <a:lumMod val="75000"/>
                  <a:lumOff val="25000"/>
                </a:schemeClr>
              </a:solidFill>
            </a:endParaRPr>
          </a:p>
          <a:p>
            <a:r>
              <a:rPr kumimoji="1" lang="ja-JP" altLang="en-US" sz="1050" dirty="0">
                <a:solidFill>
                  <a:schemeClr val="tx1">
                    <a:lumMod val="75000"/>
                    <a:lumOff val="25000"/>
                  </a:schemeClr>
                </a:solidFill>
              </a:rPr>
              <a:t>　・税務上の損金算入限度額　</a:t>
            </a:r>
            <a:r>
              <a:rPr kumimoji="1" lang="en-US" altLang="ja-JP" sz="1050" dirty="0">
                <a:solidFill>
                  <a:schemeClr val="accent3"/>
                </a:solidFill>
              </a:rPr>
              <a:t>1,200</a:t>
            </a:r>
            <a:r>
              <a:rPr kumimoji="1" lang="ja-JP" altLang="en-US" sz="1050" dirty="0">
                <a:solidFill>
                  <a:schemeClr val="accent3"/>
                </a:solidFill>
              </a:rPr>
              <a:t>千円（支払リース料）</a:t>
            </a:r>
            <a:r>
              <a:rPr kumimoji="1" lang="en-US" altLang="ja-JP" sz="1050" dirty="0">
                <a:solidFill>
                  <a:schemeClr val="tx1">
                    <a:lumMod val="75000"/>
                    <a:lumOff val="25000"/>
                  </a:schemeClr>
                </a:solidFill>
              </a:rPr>
              <a:t>(B)</a:t>
            </a:r>
          </a:p>
          <a:p>
            <a:endParaRPr kumimoji="1" lang="en-US" altLang="ja-JP" sz="1050" dirty="0">
              <a:solidFill>
                <a:schemeClr val="tx1">
                  <a:lumMod val="75000"/>
                  <a:lumOff val="25000"/>
                </a:schemeClr>
              </a:solidFill>
            </a:endParaRPr>
          </a:p>
          <a:p>
            <a:r>
              <a:rPr lang="ja-JP" altLang="en-US" sz="1050" dirty="0">
                <a:solidFill>
                  <a:schemeClr val="tx1">
                    <a:lumMod val="75000"/>
                    <a:lumOff val="25000"/>
                  </a:schemeClr>
                </a:solidFill>
              </a:rPr>
              <a:t>　上記の差額（</a:t>
            </a:r>
            <a:r>
              <a:rPr lang="en-US" altLang="ja-JP" sz="1050" dirty="0">
                <a:solidFill>
                  <a:schemeClr val="tx1">
                    <a:lumMod val="75000"/>
                    <a:lumOff val="25000"/>
                  </a:schemeClr>
                </a:solidFill>
              </a:rPr>
              <a:t>A-B</a:t>
            </a:r>
            <a:r>
              <a:rPr lang="ja-JP" altLang="en-US" sz="1050" dirty="0">
                <a:solidFill>
                  <a:schemeClr val="tx1">
                    <a:lumMod val="75000"/>
                    <a:lumOff val="25000"/>
                  </a:schemeClr>
                </a:solidFill>
              </a:rPr>
              <a:t>）は、法人税法上の損金算入限度額を超過しているため別表四で申告調整（加算・保留）しなければなりません</a:t>
            </a:r>
            <a:endParaRPr kumimoji="1" lang="en-US" altLang="ja-JP" sz="1050" dirty="0">
              <a:solidFill>
                <a:schemeClr val="tx1">
                  <a:lumMod val="75000"/>
                  <a:lumOff val="25000"/>
                </a:schemeClr>
              </a:solidFill>
            </a:endParaRPr>
          </a:p>
          <a:p>
            <a:endParaRPr kumimoji="1" lang="en-US" altLang="ja-JP" sz="1100" dirty="0">
              <a:solidFill>
                <a:schemeClr val="tx1">
                  <a:lumMod val="75000"/>
                  <a:lumOff val="25000"/>
                </a:schemeClr>
              </a:solidFill>
            </a:endParaRPr>
          </a:p>
          <a:p>
            <a:endParaRPr kumimoji="1" lang="ja-JP" altLang="en-US" sz="1100" dirty="0">
              <a:solidFill>
                <a:schemeClr val="tx1">
                  <a:lumMod val="75000"/>
                  <a:lumOff val="25000"/>
                </a:schemeClr>
              </a:solidFill>
            </a:endParaRPr>
          </a:p>
        </p:txBody>
      </p:sp>
      <p:sp>
        <p:nvSpPr>
          <p:cNvPr id="10" name="二等辺三角形 9">
            <a:extLst>
              <a:ext uri="{FF2B5EF4-FFF2-40B4-BE49-F238E27FC236}">
                <a16:creationId xmlns:a16="http://schemas.microsoft.com/office/drawing/2014/main" id="{CEA7015B-FA18-5C86-0CA1-7406F1E2C765}"/>
              </a:ext>
            </a:extLst>
          </p:cNvPr>
          <p:cNvSpPr/>
          <p:nvPr/>
        </p:nvSpPr>
        <p:spPr>
          <a:xfrm rot="10800000">
            <a:off x="4103948" y="3510442"/>
            <a:ext cx="936104" cy="10542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17" name="矢印: 五方向 16">
            <a:extLst>
              <a:ext uri="{FF2B5EF4-FFF2-40B4-BE49-F238E27FC236}">
                <a16:creationId xmlns:a16="http://schemas.microsoft.com/office/drawing/2014/main" id="{E97510AC-C592-3610-6950-B24796695CCD}"/>
              </a:ext>
            </a:extLst>
          </p:cNvPr>
          <p:cNvSpPr/>
          <p:nvPr/>
        </p:nvSpPr>
        <p:spPr>
          <a:xfrm>
            <a:off x="8352504"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8" name="矢印: 五方向 17">
            <a:extLst>
              <a:ext uri="{FF2B5EF4-FFF2-40B4-BE49-F238E27FC236}">
                <a16:creationId xmlns:a16="http://schemas.microsoft.com/office/drawing/2014/main" id="{183BC2D6-2CD3-AB30-9AFD-2C545360E584}"/>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19" name="矢印: 五方向 18">
            <a:extLst>
              <a:ext uri="{FF2B5EF4-FFF2-40B4-BE49-F238E27FC236}">
                <a16:creationId xmlns:a16="http://schemas.microsoft.com/office/drawing/2014/main" id="{EFFFED46-04FC-4669-CB24-C555E84762CF}"/>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0" name="矢印: 五方向 19">
            <a:extLst>
              <a:ext uri="{FF2B5EF4-FFF2-40B4-BE49-F238E27FC236}">
                <a16:creationId xmlns:a16="http://schemas.microsoft.com/office/drawing/2014/main" id="{698CF798-015D-3D04-BD67-B1544BC0BDD5}"/>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1" name="矢印: 五方向 20">
            <a:extLst>
              <a:ext uri="{FF2B5EF4-FFF2-40B4-BE49-F238E27FC236}">
                <a16:creationId xmlns:a16="http://schemas.microsoft.com/office/drawing/2014/main" id="{81F80CC0-FA81-D632-A163-1727DA1991AD}"/>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2" name="矢印: 五方向 21">
            <a:extLst>
              <a:ext uri="{FF2B5EF4-FFF2-40B4-BE49-F238E27FC236}">
                <a16:creationId xmlns:a16="http://schemas.microsoft.com/office/drawing/2014/main" id="{00A04FC5-775D-1000-E431-84DB2BC0812F}"/>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3" name="矢印: 五方向 22">
            <a:extLst>
              <a:ext uri="{FF2B5EF4-FFF2-40B4-BE49-F238E27FC236}">
                <a16:creationId xmlns:a16="http://schemas.microsoft.com/office/drawing/2014/main" id="{B9A90F6F-4682-ADC1-E3DE-788BD1DC4564}"/>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4" name="矢印: 五方向 23">
            <a:extLst>
              <a:ext uri="{FF2B5EF4-FFF2-40B4-BE49-F238E27FC236}">
                <a16:creationId xmlns:a16="http://schemas.microsoft.com/office/drawing/2014/main" id="{06661824-66D9-2736-09B9-FD9F4C63B419}"/>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Tree>
    <p:extLst>
      <p:ext uri="{BB962C8B-B14F-4D97-AF65-F5344CB8AC3E}">
        <p14:creationId xmlns:p14="http://schemas.microsoft.com/office/powerpoint/2010/main" val="67541546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02E6DA3-A0BC-78F0-E961-B0F89D580A4F}"/>
              </a:ext>
            </a:extLst>
          </p:cNvPr>
          <p:cNvSpPr>
            <a:spLocks noGrp="1"/>
          </p:cNvSpPr>
          <p:nvPr>
            <p:ph type="sldNum" sz="quarter" idx="12"/>
          </p:nvPr>
        </p:nvSpPr>
        <p:spPr/>
        <p:txBody>
          <a:bodyPr/>
          <a:lstStyle/>
          <a:p>
            <a:fld id="{78AE49ED-73EF-499C-8307-28EB0E7CF529}" type="slidenum">
              <a:rPr kumimoji="1" lang="ja-JP" altLang="en-US" smtClean="0"/>
              <a:t>198</a:t>
            </a:fld>
            <a:endParaRPr kumimoji="1" lang="ja-JP" altLang="en-US" dirty="0"/>
          </a:p>
        </p:txBody>
      </p:sp>
      <p:sp>
        <p:nvSpPr>
          <p:cNvPr id="4" name="タイトル 3">
            <a:extLst>
              <a:ext uri="{FF2B5EF4-FFF2-40B4-BE49-F238E27FC236}">
                <a16:creationId xmlns:a16="http://schemas.microsoft.com/office/drawing/2014/main" id="{3168A5B3-DDEF-DE0D-C0CE-82E951967486}"/>
              </a:ext>
            </a:extLst>
          </p:cNvPr>
          <p:cNvSpPr>
            <a:spLocks noGrp="1"/>
          </p:cNvSpPr>
          <p:nvPr>
            <p:ph type="title"/>
          </p:nvPr>
        </p:nvSpPr>
        <p:spPr/>
        <p:txBody>
          <a:bodyPr/>
          <a:lstStyle/>
          <a:p>
            <a:r>
              <a:rPr kumimoji="1" lang="en-US" altLang="ja-JP" sz="1800" dirty="0" err="1"/>
              <a:t>SuperStream</a:t>
            </a:r>
            <a:r>
              <a:rPr kumimoji="1" lang="en-US" altLang="ja-JP" sz="1800" dirty="0"/>
              <a:t>-NX </a:t>
            </a:r>
            <a:r>
              <a:rPr kumimoji="1" lang="ja-JP" altLang="en-US" sz="1800" dirty="0"/>
              <a:t>固定資産管理 新リース会計基準</a:t>
            </a:r>
            <a:r>
              <a:rPr lang="ja-JP" altLang="en-US" sz="1800" dirty="0"/>
              <a:t>対応（予定）</a:t>
            </a:r>
            <a:br>
              <a:rPr kumimoji="1" lang="ja-JP" altLang="en-US" sz="1800" dirty="0"/>
            </a:br>
            <a:r>
              <a:rPr kumimoji="1" lang="ja-JP" altLang="en-US" sz="1800" dirty="0"/>
              <a:t>３．８．申告調整</a:t>
            </a:r>
          </a:p>
        </p:txBody>
      </p:sp>
      <p:sp>
        <p:nvSpPr>
          <p:cNvPr id="5" name="フッター プレースホルダー 4">
            <a:extLst>
              <a:ext uri="{FF2B5EF4-FFF2-40B4-BE49-F238E27FC236}">
                <a16:creationId xmlns:a16="http://schemas.microsoft.com/office/drawing/2014/main" id="{53D53A12-CD4C-5F2A-2A05-3FB615319011}"/>
              </a:ext>
            </a:extLst>
          </p:cNvPr>
          <p:cNvSpPr>
            <a:spLocks noGrp="1"/>
          </p:cNvSpPr>
          <p:nvPr>
            <p:ph type="ftr" sz="quarter" idx="3"/>
          </p:nvPr>
        </p:nvSpPr>
        <p:spPr/>
        <p:txBody>
          <a:bodyPr/>
          <a:lstStyle/>
          <a:p>
            <a:r>
              <a:rPr lang="en-US" altLang="ja-JP"/>
              <a:t>©2025 Canon IT Solutions Inc. All rights reserved.</a:t>
            </a:r>
            <a:endParaRPr lang="ja-JP" altLang="en-US" dirty="0"/>
          </a:p>
        </p:txBody>
      </p:sp>
      <p:pic>
        <p:nvPicPr>
          <p:cNvPr id="9" name="図 8">
            <a:extLst>
              <a:ext uri="{FF2B5EF4-FFF2-40B4-BE49-F238E27FC236}">
                <a16:creationId xmlns:a16="http://schemas.microsoft.com/office/drawing/2014/main" id="{1D63045E-BEDF-7EA0-B608-39BC74B3857A}"/>
              </a:ext>
            </a:extLst>
          </p:cNvPr>
          <p:cNvPicPr>
            <a:picLocks noChangeAspect="1"/>
          </p:cNvPicPr>
          <p:nvPr/>
        </p:nvPicPr>
        <p:blipFill>
          <a:blip r:embed="rId3"/>
          <a:stretch>
            <a:fillRect/>
          </a:stretch>
        </p:blipFill>
        <p:spPr>
          <a:xfrm>
            <a:off x="431540" y="1308900"/>
            <a:ext cx="4593734" cy="2595292"/>
          </a:xfrm>
          <a:prstGeom prst="rect">
            <a:avLst/>
          </a:prstGeom>
          <a:ln>
            <a:solidFill>
              <a:schemeClr val="bg1">
                <a:lumMod val="50000"/>
              </a:schemeClr>
            </a:solidFill>
          </a:ln>
        </p:spPr>
      </p:pic>
      <p:pic>
        <p:nvPicPr>
          <p:cNvPr id="11" name="図 10">
            <a:extLst>
              <a:ext uri="{FF2B5EF4-FFF2-40B4-BE49-F238E27FC236}">
                <a16:creationId xmlns:a16="http://schemas.microsoft.com/office/drawing/2014/main" id="{B7772013-C01F-1796-39BB-D9A297A78E78}"/>
              </a:ext>
            </a:extLst>
          </p:cNvPr>
          <p:cNvPicPr>
            <a:picLocks noChangeAspect="1"/>
          </p:cNvPicPr>
          <p:nvPr/>
        </p:nvPicPr>
        <p:blipFill>
          <a:blip r:embed="rId4"/>
          <a:stretch>
            <a:fillRect/>
          </a:stretch>
        </p:blipFill>
        <p:spPr>
          <a:xfrm>
            <a:off x="3958418" y="1789939"/>
            <a:ext cx="4754042" cy="2690023"/>
          </a:xfrm>
          <a:prstGeom prst="rect">
            <a:avLst/>
          </a:prstGeom>
          <a:ln>
            <a:solidFill>
              <a:schemeClr val="bg1">
                <a:lumMod val="50000"/>
              </a:schemeClr>
            </a:solidFill>
          </a:ln>
        </p:spPr>
      </p:pic>
      <p:sp>
        <p:nvSpPr>
          <p:cNvPr id="12" name="テキスト プレースホルダー 2">
            <a:extLst>
              <a:ext uri="{FF2B5EF4-FFF2-40B4-BE49-F238E27FC236}">
                <a16:creationId xmlns:a16="http://schemas.microsoft.com/office/drawing/2014/main" id="{595C7F0E-8617-E332-ACB5-B6A0C2403E98}"/>
              </a:ext>
            </a:extLst>
          </p:cNvPr>
          <p:cNvSpPr txBox="1">
            <a:spLocks/>
          </p:cNvSpPr>
          <p:nvPr/>
        </p:nvSpPr>
        <p:spPr>
          <a:xfrm>
            <a:off x="394022" y="1059877"/>
            <a:ext cx="2809826" cy="43204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000" b="1" u="sng" dirty="0">
                <a:solidFill>
                  <a:schemeClr val="tx1">
                    <a:lumMod val="75000"/>
                    <a:lumOff val="25000"/>
                  </a:schemeClr>
                </a:solidFill>
              </a:rPr>
              <a:t>■リース資産台帳　出力指示画面</a:t>
            </a:r>
            <a:endParaRPr lang="en-US" altLang="ja-JP" sz="1000" b="1" u="sng" dirty="0">
              <a:solidFill>
                <a:schemeClr val="tx1">
                  <a:lumMod val="75000"/>
                  <a:lumOff val="25000"/>
                </a:schemeClr>
              </a:solidFill>
            </a:endParaRPr>
          </a:p>
          <a:p>
            <a:pPr>
              <a:lnSpc>
                <a:spcPts val="1900"/>
              </a:lnSpc>
              <a:buClr>
                <a:srgbClr val="F9BE00"/>
              </a:buClr>
            </a:pPr>
            <a:r>
              <a:rPr lang="ja-JP" altLang="en-US" sz="1000" b="1" u="sng" dirty="0">
                <a:solidFill>
                  <a:schemeClr val="tx1">
                    <a:lumMod val="75000"/>
                    <a:lumOff val="25000"/>
                  </a:schemeClr>
                </a:solidFill>
              </a:rPr>
              <a:t>　</a:t>
            </a:r>
            <a:endParaRPr lang="en-US" altLang="ja-JP" sz="1000" b="1" u="sng" dirty="0">
              <a:solidFill>
                <a:schemeClr val="tx1">
                  <a:lumMod val="75000"/>
                  <a:lumOff val="25000"/>
                </a:schemeClr>
              </a:solidFill>
            </a:endParaRPr>
          </a:p>
        </p:txBody>
      </p:sp>
      <p:sp>
        <p:nvSpPr>
          <p:cNvPr id="13" name="テキスト プレースホルダー 2">
            <a:extLst>
              <a:ext uri="{FF2B5EF4-FFF2-40B4-BE49-F238E27FC236}">
                <a16:creationId xmlns:a16="http://schemas.microsoft.com/office/drawing/2014/main" id="{6AE61FF9-3040-3029-62AA-BF64F2BBA719}"/>
              </a:ext>
            </a:extLst>
          </p:cNvPr>
          <p:cNvSpPr txBox="1">
            <a:spLocks/>
          </p:cNvSpPr>
          <p:nvPr/>
        </p:nvSpPr>
        <p:spPr>
          <a:xfrm>
            <a:off x="5482816" y="1527928"/>
            <a:ext cx="3229644" cy="36427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gn="r">
              <a:lnSpc>
                <a:spcPts val="1900"/>
              </a:lnSpc>
              <a:buClr>
                <a:srgbClr val="F9BE00"/>
              </a:buClr>
            </a:pPr>
            <a:r>
              <a:rPr lang="ja-JP" altLang="en-US" sz="1000" b="1" u="sng" dirty="0">
                <a:solidFill>
                  <a:schemeClr val="tx1">
                    <a:lumMod val="75000"/>
                    <a:lumOff val="25000"/>
                  </a:schemeClr>
                </a:solidFill>
              </a:rPr>
              <a:t>■新規帳票（仮称：リース資産台帳）</a:t>
            </a:r>
            <a:endParaRPr lang="en-US" altLang="ja-JP" sz="1000" b="1" u="sng" dirty="0">
              <a:solidFill>
                <a:schemeClr val="tx1">
                  <a:lumMod val="75000"/>
                  <a:lumOff val="25000"/>
                </a:schemeClr>
              </a:solidFill>
            </a:endParaRPr>
          </a:p>
          <a:p>
            <a:pPr algn="r">
              <a:lnSpc>
                <a:spcPts val="1900"/>
              </a:lnSpc>
              <a:buClr>
                <a:srgbClr val="F9BE00"/>
              </a:buClr>
            </a:pPr>
            <a:r>
              <a:rPr lang="ja-JP" altLang="en-US" sz="1000" b="1" u="sng" dirty="0">
                <a:solidFill>
                  <a:schemeClr val="tx1">
                    <a:lumMod val="75000"/>
                    <a:lumOff val="25000"/>
                  </a:schemeClr>
                </a:solidFill>
              </a:rPr>
              <a:t>　</a:t>
            </a:r>
            <a:endParaRPr lang="en-US" altLang="ja-JP" sz="1000" b="1" u="sng" dirty="0">
              <a:solidFill>
                <a:schemeClr val="tx1">
                  <a:lumMod val="75000"/>
                  <a:lumOff val="25000"/>
                </a:schemeClr>
              </a:solidFill>
            </a:endParaRPr>
          </a:p>
        </p:txBody>
      </p:sp>
      <p:sp>
        <p:nvSpPr>
          <p:cNvPr id="14" name="正方形/長方形 13">
            <a:extLst>
              <a:ext uri="{FF2B5EF4-FFF2-40B4-BE49-F238E27FC236}">
                <a16:creationId xmlns:a16="http://schemas.microsoft.com/office/drawing/2014/main" id="{E32FB84C-F42A-2B84-1AA2-1812E0A2FDC8}"/>
              </a:ext>
            </a:extLst>
          </p:cNvPr>
          <p:cNvSpPr/>
          <p:nvPr/>
        </p:nvSpPr>
        <p:spPr>
          <a:xfrm>
            <a:off x="1778950" y="2262207"/>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15" name="正方形/長方形 14">
            <a:extLst>
              <a:ext uri="{FF2B5EF4-FFF2-40B4-BE49-F238E27FC236}">
                <a16:creationId xmlns:a16="http://schemas.microsoft.com/office/drawing/2014/main" id="{FE68036A-F662-A459-1E2E-5BB022ED5661}"/>
              </a:ext>
            </a:extLst>
          </p:cNvPr>
          <p:cNvSpPr/>
          <p:nvPr/>
        </p:nvSpPr>
        <p:spPr>
          <a:xfrm>
            <a:off x="5436096" y="3400136"/>
            <a:ext cx="2232249" cy="769441"/>
          </a:xfrm>
          <a:prstGeom prst="rect">
            <a:avLst/>
          </a:prstGeom>
        </p:spPr>
        <p:txBody>
          <a:bodyPr wrap="square">
            <a:spAutoFit/>
          </a:bodyPr>
          <a:lstStyle/>
          <a:p>
            <a:pPr algn="l"/>
            <a:r>
              <a:rPr lang="ja-JP" altLang="en-US" sz="4400" b="1" dirty="0">
                <a:solidFill>
                  <a:srgbClr val="FF0000"/>
                </a:solidFill>
              </a:rPr>
              <a:t>開発中</a:t>
            </a:r>
            <a:endParaRPr kumimoji="1" lang="ja-JP" altLang="en-US" sz="4400" b="1" dirty="0">
              <a:solidFill>
                <a:srgbClr val="FF0000"/>
              </a:solidFill>
            </a:endParaRPr>
          </a:p>
        </p:txBody>
      </p:sp>
      <p:sp>
        <p:nvSpPr>
          <p:cNvPr id="16" name="線吹き出し 2 (枠付き) 7">
            <a:extLst>
              <a:ext uri="{FF2B5EF4-FFF2-40B4-BE49-F238E27FC236}">
                <a16:creationId xmlns:a16="http://schemas.microsoft.com/office/drawing/2014/main" id="{C524F9F1-8534-A1BC-88C7-C271D0AEFE92}"/>
              </a:ext>
            </a:extLst>
          </p:cNvPr>
          <p:cNvSpPr/>
          <p:nvPr/>
        </p:nvSpPr>
        <p:spPr>
          <a:xfrm>
            <a:off x="1029481" y="3575446"/>
            <a:ext cx="2800803" cy="856619"/>
          </a:xfrm>
          <a:prstGeom prst="borderCallout2">
            <a:avLst>
              <a:gd name="adj1" fmla="val -8134"/>
              <a:gd name="adj2" fmla="val 7386"/>
              <a:gd name="adj3" fmla="val -59318"/>
              <a:gd name="adj4" fmla="val 2823"/>
              <a:gd name="adj5" fmla="val -114187"/>
              <a:gd name="adj6" fmla="val -175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1200" dirty="0">
                <a:latin typeface="Meiryo UI" panose="020B0604030504040204" pitchFamily="50" charset="-128"/>
                <a:ea typeface="Meiryo UI" panose="020B0604030504040204" pitchFamily="50" charset="-128"/>
              </a:rPr>
              <a:t>オペレーテイングリースの内、少額リース・短期リースを除いたものを出力したい場合、会計売買＆税務賃貸借を指定します</a:t>
            </a:r>
          </a:p>
        </p:txBody>
      </p:sp>
      <p:sp>
        <p:nvSpPr>
          <p:cNvPr id="20" name="矢印: 五方向 19">
            <a:extLst>
              <a:ext uri="{FF2B5EF4-FFF2-40B4-BE49-F238E27FC236}">
                <a16:creationId xmlns:a16="http://schemas.microsoft.com/office/drawing/2014/main" id="{6CB64460-77A2-1BDE-A1DF-8304B5AEF549}"/>
              </a:ext>
            </a:extLst>
          </p:cNvPr>
          <p:cNvSpPr/>
          <p:nvPr/>
        </p:nvSpPr>
        <p:spPr>
          <a:xfrm>
            <a:off x="8352504" y="879562"/>
            <a:ext cx="756000" cy="340367"/>
          </a:xfrm>
          <a:prstGeom prst="homePlate">
            <a:avLst>
              <a:gd name="adj" fmla="val 40594"/>
            </a:avLst>
          </a:prstGeom>
          <a:solidFill>
            <a:schemeClr val="accent4"/>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申告調整</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1" name="矢印: 五方向 20">
            <a:extLst>
              <a:ext uri="{FF2B5EF4-FFF2-40B4-BE49-F238E27FC236}">
                <a16:creationId xmlns:a16="http://schemas.microsoft.com/office/drawing/2014/main" id="{58AF5FE0-C4AD-5B1F-7BAB-37A9D14B0C67}"/>
              </a:ext>
            </a:extLst>
          </p:cNvPr>
          <p:cNvSpPr/>
          <p:nvPr/>
        </p:nvSpPr>
        <p:spPr>
          <a:xfrm>
            <a:off x="7668328"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決算業務</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2" name="矢印: 五方向 21">
            <a:extLst>
              <a:ext uri="{FF2B5EF4-FFF2-40B4-BE49-F238E27FC236}">
                <a16:creationId xmlns:a16="http://schemas.microsoft.com/office/drawing/2014/main" id="{9C296BCF-3338-8774-6CC9-CCE4AA98EF41}"/>
              </a:ext>
            </a:extLst>
          </p:cNvPr>
          <p:cNvSpPr/>
          <p:nvPr/>
        </p:nvSpPr>
        <p:spPr>
          <a:xfrm>
            <a:off x="6984252"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契約条件</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変更</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3" name="矢印: 五方向 22">
            <a:extLst>
              <a:ext uri="{FF2B5EF4-FFF2-40B4-BE49-F238E27FC236}">
                <a16:creationId xmlns:a16="http://schemas.microsoft.com/office/drawing/2014/main" id="{E846B8B6-6419-6430-4C81-6C47BABD33F0}"/>
              </a:ext>
            </a:extLst>
          </p:cNvPr>
          <p:cNvSpPr/>
          <p:nvPr/>
        </p:nvSpPr>
        <p:spPr>
          <a:xfrm>
            <a:off x="6300176"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償却・利息の配分</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4" name="矢印: 五方向 23">
            <a:extLst>
              <a:ext uri="{FF2B5EF4-FFF2-40B4-BE49-F238E27FC236}">
                <a16:creationId xmlns:a16="http://schemas.microsoft.com/office/drawing/2014/main" id="{FFAF93F0-AC14-20F3-F4CE-2902C5F57768}"/>
              </a:ext>
            </a:extLst>
          </p:cNvPr>
          <p:cNvSpPr/>
          <p:nvPr/>
        </p:nvSpPr>
        <p:spPr>
          <a:xfrm>
            <a:off x="5616100"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rPr>
              <a:t>資産・負債の計上</a:t>
            </a:r>
          </a:p>
        </p:txBody>
      </p:sp>
      <p:sp>
        <p:nvSpPr>
          <p:cNvPr id="25" name="矢印: 五方向 24">
            <a:extLst>
              <a:ext uri="{FF2B5EF4-FFF2-40B4-BE49-F238E27FC236}">
                <a16:creationId xmlns:a16="http://schemas.microsoft.com/office/drawing/2014/main" id="{E4B6EF7C-15C3-27E5-2FDB-981000DE0899}"/>
              </a:ext>
            </a:extLst>
          </p:cNvPr>
          <p:cNvSpPr/>
          <p:nvPr/>
        </p:nvSpPr>
        <p:spPr>
          <a:xfrm>
            <a:off x="4932024" y="879562"/>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リース期間の決定</a:t>
            </a:r>
            <a:endParaRPr kumimoji="0" lang="en-US" altLang="ja-JP"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6" name="矢印: 五方向 25">
            <a:extLst>
              <a:ext uri="{FF2B5EF4-FFF2-40B4-BE49-F238E27FC236}">
                <a16:creationId xmlns:a16="http://schemas.microsoft.com/office/drawing/2014/main" id="{88A61439-5DFC-C647-3607-EE60FC1E5D9D}"/>
              </a:ext>
            </a:extLst>
          </p:cNvPr>
          <p:cNvSpPr/>
          <p:nvPr/>
        </p:nvSpPr>
        <p:spPr>
          <a:xfrm>
            <a:off x="4247948"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a:t>
            </a:r>
            <a:r>
              <a:rPr kumimoji="0" lang="en-US" altLang="ja-JP" sz="800" b="1" kern="0" dirty="0">
                <a:solidFill>
                  <a:prstClr val="white"/>
                </a:solidFill>
                <a:latin typeface="メイリオ"/>
                <a:ea typeface="メイリオ"/>
              </a:rPr>
              <a:t>/</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サービス</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27" name="矢印: 五方向 26">
            <a:extLst>
              <a:ext uri="{FF2B5EF4-FFF2-40B4-BE49-F238E27FC236}">
                <a16:creationId xmlns:a16="http://schemas.microsoft.com/office/drawing/2014/main" id="{8707F21E-F4A5-45A7-F2D1-A0C5BC2F6B0A}"/>
              </a:ext>
            </a:extLst>
          </p:cNvPr>
          <p:cNvSpPr/>
          <p:nvPr/>
        </p:nvSpPr>
        <p:spPr>
          <a:xfrm>
            <a:off x="3563872" y="886408"/>
            <a:ext cx="756000" cy="340367"/>
          </a:xfrm>
          <a:prstGeom prst="homePlate">
            <a:avLst>
              <a:gd name="adj" fmla="val 40594"/>
            </a:avLst>
          </a:prstGeom>
          <a:solidFill>
            <a:schemeClr val="bg1">
              <a:lumMod val="75000"/>
            </a:schemeClr>
          </a:solidFill>
          <a:ln w="25400" cap="flat" cmpd="sng" algn="ctr">
            <a:solidFill>
              <a:sysClr val="window" lastClr="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リースの</a:t>
            </a:r>
            <a:endParaRPr kumimoji="0" lang="en-US" altLang="ja-JP" sz="800" b="1" kern="0" dirty="0">
              <a:solidFill>
                <a:prstClr val="white"/>
              </a:solidFill>
              <a:latin typeface="メイリオ"/>
              <a:ea typeface="メイリオ"/>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1" kern="0" dirty="0">
                <a:solidFill>
                  <a:prstClr val="white"/>
                </a:solidFill>
                <a:latin typeface="メイリオ"/>
                <a:ea typeface="メイリオ"/>
              </a:rPr>
              <a:t>識別</a:t>
            </a:r>
            <a:endParaRPr kumimoji="0" lang="ja-JP" altLang="en-US" sz="800" b="1" i="0" u="none" strike="noStrike" kern="0" cap="none" spc="0" normalizeH="0" baseline="0" noProof="0" dirty="0">
              <a:ln>
                <a:noFill/>
              </a:ln>
              <a:solidFill>
                <a:prstClr val="white"/>
              </a:solidFill>
              <a:effectLst/>
              <a:uLnTx/>
              <a:uFillTx/>
              <a:latin typeface="メイリオ"/>
              <a:ea typeface="メイリオ"/>
              <a:cs typeface="+mn-cs"/>
            </a:endParaRPr>
          </a:p>
        </p:txBody>
      </p:sp>
      <p:sp>
        <p:nvSpPr>
          <p:cNvPr id="3" name="正方形/長方形 2">
            <a:extLst>
              <a:ext uri="{FF2B5EF4-FFF2-40B4-BE49-F238E27FC236}">
                <a16:creationId xmlns:a16="http://schemas.microsoft.com/office/drawing/2014/main" id="{322F154F-4B23-54AB-10AC-2B710F598150}"/>
              </a:ext>
            </a:extLst>
          </p:cNvPr>
          <p:cNvSpPr/>
          <p:nvPr/>
        </p:nvSpPr>
        <p:spPr>
          <a:xfrm>
            <a:off x="611560" y="1308900"/>
            <a:ext cx="720080" cy="86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kumimoji="1" lang="ja-JP" altLang="en-US" sz="1000"/>
          </a:p>
        </p:txBody>
      </p:sp>
    </p:spTree>
    <p:extLst>
      <p:ext uri="{BB962C8B-B14F-4D97-AF65-F5344CB8AC3E}">
        <p14:creationId xmlns:p14="http://schemas.microsoft.com/office/powerpoint/2010/main" val="350499194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A8A499-DEF9-8E87-E6EF-9241A3CAF723}"/>
              </a:ext>
            </a:extLst>
          </p:cNvPr>
          <p:cNvSpPr>
            <a:spLocks noGrp="1"/>
          </p:cNvSpPr>
          <p:nvPr>
            <p:ph type="sldNum" sz="quarter" idx="12"/>
          </p:nvPr>
        </p:nvSpPr>
        <p:spPr/>
        <p:txBody>
          <a:bodyPr/>
          <a:lstStyle/>
          <a:p>
            <a:fld id="{78AE49ED-73EF-499C-8307-28EB0E7CF529}" type="slidenum">
              <a:rPr kumimoji="1" lang="ja-JP" altLang="en-US" smtClean="0"/>
              <a:t>199</a:t>
            </a:fld>
            <a:endParaRPr kumimoji="1" lang="ja-JP" altLang="en-US" dirty="0"/>
          </a:p>
        </p:txBody>
      </p:sp>
      <p:sp>
        <p:nvSpPr>
          <p:cNvPr id="4" name="タイトル 3">
            <a:extLst>
              <a:ext uri="{FF2B5EF4-FFF2-40B4-BE49-F238E27FC236}">
                <a16:creationId xmlns:a16="http://schemas.microsoft.com/office/drawing/2014/main" id="{ED7A024C-1E42-AADB-5066-27E605B67AD0}"/>
              </a:ext>
            </a:extLst>
          </p:cNvPr>
          <p:cNvSpPr>
            <a:spLocks noGrp="1"/>
          </p:cNvSpPr>
          <p:nvPr>
            <p:ph type="title"/>
          </p:nvPr>
        </p:nvSpPr>
        <p:spPr/>
        <p:txBody>
          <a:bodyPr/>
          <a:lstStyle/>
          <a:p>
            <a:r>
              <a:rPr kumimoji="1" lang="en-US" altLang="ja-JP" sz="1800" b="1" i="0" u="none" strike="noStrike" kern="1200" cap="none" spc="0" normalizeH="0" baseline="0" noProof="0" dirty="0" err="1">
                <a:ln>
                  <a:noFill/>
                </a:ln>
                <a:solidFill>
                  <a:srgbClr val="008CCF"/>
                </a:solidFill>
                <a:effectLst/>
                <a:uLnTx/>
                <a:uFillTx/>
                <a:latin typeface="メイリオ"/>
                <a:ea typeface="メイリオ"/>
                <a:cs typeface="+mj-cs"/>
              </a:rPr>
              <a:t>SuperStream</a:t>
            </a:r>
            <a: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t>-NX </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固定資産管理 新リース会計基準</a:t>
            </a:r>
            <a:r>
              <a:rPr lang="ja-JP" altLang="en-US" sz="1800" dirty="0"/>
              <a:t>対応（予定）</a:t>
            </a:r>
            <a:br>
              <a:rPr kumimoji="1" lang="en-US" altLang="ja-JP" sz="1800" b="1" i="0" u="none" strike="noStrike" kern="1200" cap="none" spc="0" normalizeH="0" baseline="0" noProof="0" dirty="0">
                <a:ln>
                  <a:noFill/>
                </a:ln>
                <a:solidFill>
                  <a:srgbClr val="008CCF"/>
                </a:solidFill>
                <a:effectLst/>
                <a:uLnTx/>
                <a:uFillTx/>
                <a:latin typeface="メイリオ"/>
                <a:ea typeface="メイリオ"/>
                <a:cs typeface="+mj-cs"/>
              </a:rPr>
            </a:br>
            <a:r>
              <a:rPr lang="ja-JP" altLang="en-US" sz="1800" dirty="0">
                <a:solidFill>
                  <a:srgbClr val="008CCF"/>
                </a:solidFill>
                <a:latin typeface="メイリオ"/>
                <a:ea typeface="メイリオ"/>
              </a:rPr>
              <a:t>４</a:t>
            </a:r>
            <a:r>
              <a:rPr kumimoji="1" lang="ja-JP" altLang="en-US" sz="1800" b="1" i="0" u="none" strike="noStrike" kern="1200" cap="none" spc="0" normalizeH="0" baseline="0" noProof="0" dirty="0">
                <a:ln>
                  <a:noFill/>
                </a:ln>
                <a:solidFill>
                  <a:srgbClr val="008CCF"/>
                </a:solidFill>
                <a:effectLst/>
                <a:uLnTx/>
                <a:uFillTx/>
                <a:latin typeface="メイリオ"/>
                <a:ea typeface="メイリオ"/>
                <a:cs typeface="+mj-cs"/>
              </a:rPr>
              <a:t>．その他</a:t>
            </a:r>
            <a:endParaRPr kumimoji="1" lang="ja-JP" altLang="en-US" sz="1800" dirty="0"/>
          </a:p>
        </p:txBody>
      </p:sp>
      <p:sp>
        <p:nvSpPr>
          <p:cNvPr id="5" name="フッター プレースホルダー 4">
            <a:extLst>
              <a:ext uri="{FF2B5EF4-FFF2-40B4-BE49-F238E27FC236}">
                <a16:creationId xmlns:a16="http://schemas.microsoft.com/office/drawing/2014/main" id="{AFEFF708-774D-F020-9090-5B33C3E22395}"/>
              </a:ext>
            </a:extLst>
          </p:cNvPr>
          <p:cNvSpPr>
            <a:spLocks noGrp="1"/>
          </p:cNvSpPr>
          <p:nvPr>
            <p:ph type="ftr" sz="quarter" idx="3"/>
          </p:nvPr>
        </p:nvSpPr>
        <p:spPr/>
        <p:txBody>
          <a:bodyPr/>
          <a:lstStyle/>
          <a:p>
            <a:r>
              <a:rPr lang="en-US" altLang="ja-JP"/>
              <a:t>©2025 Canon IT Solutions Inc. All rights reserved.</a:t>
            </a:r>
            <a:endParaRPr lang="ja-JP" altLang="en-US" dirty="0"/>
          </a:p>
        </p:txBody>
      </p:sp>
      <p:sp>
        <p:nvSpPr>
          <p:cNvPr id="6" name="テキスト プレースホルダー 2">
            <a:extLst>
              <a:ext uri="{FF2B5EF4-FFF2-40B4-BE49-F238E27FC236}">
                <a16:creationId xmlns:a16="http://schemas.microsoft.com/office/drawing/2014/main" id="{E7D47CA2-1E06-1631-7D28-F6966C4A38C7}"/>
              </a:ext>
            </a:extLst>
          </p:cNvPr>
          <p:cNvSpPr txBox="1">
            <a:spLocks/>
          </p:cNvSpPr>
          <p:nvPr/>
        </p:nvSpPr>
        <p:spPr>
          <a:xfrm>
            <a:off x="358775" y="987574"/>
            <a:ext cx="8426450" cy="36004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機能追加・改善一覧</a:t>
            </a:r>
            <a:endParaRPr lang="en-US" altLang="ja-JP" sz="1400" b="1" dirty="0">
              <a:solidFill>
                <a:schemeClr val="tx2"/>
              </a:solidFill>
            </a:endParaRPr>
          </a:p>
        </p:txBody>
      </p:sp>
      <p:graphicFrame>
        <p:nvGraphicFramePr>
          <p:cNvPr id="8" name="表 8">
            <a:extLst>
              <a:ext uri="{FF2B5EF4-FFF2-40B4-BE49-F238E27FC236}">
                <a16:creationId xmlns:a16="http://schemas.microsoft.com/office/drawing/2014/main" id="{180DD9ED-47EF-47F5-D64B-CDFC374B318E}"/>
              </a:ext>
            </a:extLst>
          </p:cNvPr>
          <p:cNvGraphicFramePr>
            <a:graphicFrameLocks noGrp="1"/>
          </p:cNvGraphicFramePr>
          <p:nvPr/>
        </p:nvGraphicFramePr>
        <p:xfrm>
          <a:off x="395536" y="1239602"/>
          <a:ext cx="8287431" cy="3466897"/>
        </p:xfrm>
        <a:graphic>
          <a:graphicData uri="http://schemas.openxmlformats.org/drawingml/2006/table">
            <a:tbl>
              <a:tblPr firstRow="1" bandRow="1">
                <a:tableStyleId>{21E4AEA4-8DFA-4A89-87EB-49C32662AFE0}</a:tableStyleId>
              </a:tblPr>
              <a:tblGrid>
                <a:gridCol w="2421169">
                  <a:extLst>
                    <a:ext uri="{9D8B030D-6E8A-4147-A177-3AD203B41FA5}">
                      <a16:colId xmlns:a16="http://schemas.microsoft.com/office/drawing/2014/main" val="4219559679"/>
                    </a:ext>
                  </a:extLst>
                </a:gridCol>
                <a:gridCol w="2130743">
                  <a:extLst>
                    <a:ext uri="{9D8B030D-6E8A-4147-A177-3AD203B41FA5}">
                      <a16:colId xmlns:a16="http://schemas.microsoft.com/office/drawing/2014/main" val="3630987920"/>
                    </a:ext>
                  </a:extLst>
                </a:gridCol>
                <a:gridCol w="3735519">
                  <a:extLst>
                    <a:ext uri="{9D8B030D-6E8A-4147-A177-3AD203B41FA5}">
                      <a16:colId xmlns:a16="http://schemas.microsoft.com/office/drawing/2014/main" val="1341167975"/>
                    </a:ext>
                  </a:extLst>
                </a:gridCol>
              </a:tblGrid>
              <a:tr h="258087">
                <a:tc>
                  <a:txBody>
                    <a:bodyPr/>
                    <a:lstStyle/>
                    <a:p>
                      <a:r>
                        <a:rPr kumimoji="1" lang="ja-JP" altLang="en-US" sz="1200" dirty="0"/>
                        <a:t>概要</a:t>
                      </a:r>
                    </a:p>
                  </a:txBody>
                  <a:tcPr anchor="ctr">
                    <a:lnB w="19050" cap="flat" cmpd="sng" algn="ctr">
                      <a:solidFill>
                        <a:schemeClr val="bg1"/>
                      </a:solidFill>
                      <a:prstDash val="solid"/>
                      <a:round/>
                      <a:headEnd type="none" w="med" len="med"/>
                      <a:tailEnd type="none" w="med" len="med"/>
                    </a:lnB>
                  </a:tcPr>
                </a:tc>
                <a:tc>
                  <a:txBody>
                    <a:bodyPr/>
                    <a:lstStyle/>
                    <a:p>
                      <a:r>
                        <a:rPr kumimoji="1" lang="ja-JP" altLang="en-US" sz="1200" dirty="0"/>
                        <a:t>機能名</a:t>
                      </a:r>
                    </a:p>
                  </a:txBody>
                  <a:tcPr anchor="ctr">
                    <a:lnB w="19050" cap="flat" cmpd="sng" algn="ctr">
                      <a:solidFill>
                        <a:schemeClr val="bg1"/>
                      </a:solidFill>
                      <a:prstDash val="solid"/>
                      <a:round/>
                      <a:headEnd type="none" w="med" len="med"/>
                      <a:tailEnd type="none" w="med" len="med"/>
                    </a:lnB>
                  </a:tcPr>
                </a:tc>
                <a:tc>
                  <a:txBody>
                    <a:bodyPr/>
                    <a:lstStyle/>
                    <a:p>
                      <a:r>
                        <a:rPr kumimoji="1" lang="ja-JP" altLang="en-US" sz="1200" dirty="0"/>
                        <a:t>詳細</a:t>
                      </a:r>
                    </a:p>
                  </a:txBody>
                  <a:tcPr anchor="ct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1033028"/>
                  </a:ext>
                </a:extLst>
              </a:tr>
              <a:tr h="1118376">
                <a:tc>
                  <a:txBody>
                    <a:bodyPr/>
                    <a:lstStyle/>
                    <a:p>
                      <a:r>
                        <a:rPr kumimoji="1" lang="ja-JP" altLang="en-US" sz="1000" dirty="0">
                          <a:solidFill>
                            <a:schemeClr val="tx1">
                              <a:lumMod val="75000"/>
                              <a:lumOff val="25000"/>
                            </a:schemeClr>
                          </a:solidFill>
                        </a:rPr>
                        <a:t>年度別にリース負債を出力する帳票</a:t>
                      </a:r>
                    </a:p>
                  </a:txBody>
                  <a:tcPr anchor="ctr">
                    <a:lnT w="19050" cap="flat" cmpd="sng" algn="ctr">
                      <a:solidFill>
                        <a:schemeClr val="bg1"/>
                      </a:solidFill>
                      <a:prstDash val="solid"/>
                      <a:round/>
                      <a:headEnd type="none" w="med" len="med"/>
                      <a:tailEnd type="none" w="med" len="med"/>
                    </a:lnT>
                  </a:tcPr>
                </a:tc>
                <a:tc>
                  <a:txBody>
                    <a:bodyPr/>
                    <a:lstStyle/>
                    <a:p>
                      <a:r>
                        <a:rPr kumimoji="1" lang="ja-JP" altLang="en-US" sz="1000" dirty="0">
                          <a:solidFill>
                            <a:schemeClr val="tx1">
                              <a:lumMod val="75000"/>
                              <a:lumOff val="25000"/>
                            </a:schemeClr>
                          </a:solidFill>
                        </a:rPr>
                        <a:t>年度別リース負債内訳表（仮称）</a:t>
                      </a:r>
                    </a:p>
                  </a:txBody>
                  <a:tcPr anchor="ctr">
                    <a:lnT w="19050" cap="flat" cmpd="sng" algn="ctr">
                      <a:solidFill>
                        <a:schemeClr val="bg1"/>
                      </a:solidFill>
                      <a:prstDash val="solid"/>
                      <a:round/>
                      <a:headEnd type="none" w="med" len="med"/>
                      <a:tailEnd type="none" w="med" len="med"/>
                    </a:lnT>
                  </a:tcPr>
                </a:tc>
                <a:tc>
                  <a:txBody>
                    <a:bodyPr/>
                    <a:lstStyle/>
                    <a:p>
                      <a:r>
                        <a:rPr lang="ja-JP" altLang="en-US" sz="900" dirty="0">
                          <a:solidFill>
                            <a:schemeClr val="tx1">
                              <a:lumMod val="75000"/>
                              <a:lumOff val="25000"/>
                            </a:schemeClr>
                          </a:solidFill>
                        </a:rPr>
                        <a:t>・１年以内、１年超のリース負債を出力します</a:t>
                      </a:r>
                      <a:endParaRPr lang="en-US" altLang="ja-JP" sz="900" dirty="0">
                        <a:solidFill>
                          <a:schemeClr val="tx1">
                            <a:lumMod val="75000"/>
                            <a:lumOff val="25000"/>
                          </a:schemeClr>
                        </a:solidFill>
                      </a:endParaRPr>
                    </a:p>
                    <a:p>
                      <a:r>
                        <a:rPr lang="ja-JP" altLang="en-US" sz="900" dirty="0">
                          <a:solidFill>
                            <a:schemeClr val="tx1">
                              <a:lumMod val="75000"/>
                              <a:lumOff val="25000"/>
                            </a:schemeClr>
                          </a:solidFill>
                        </a:rPr>
                        <a:t>・１年超の内訳として、「１年超～２年以内」、</a:t>
                      </a:r>
                      <a:endParaRPr lang="en-US" altLang="ja-JP" sz="900" dirty="0">
                        <a:solidFill>
                          <a:schemeClr val="tx1">
                            <a:lumMod val="75000"/>
                            <a:lumOff val="25000"/>
                          </a:schemeClr>
                        </a:solidFill>
                      </a:endParaRPr>
                    </a:p>
                    <a:p>
                      <a:r>
                        <a:rPr lang="ja-JP" altLang="en-US" sz="900" dirty="0">
                          <a:solidFill>
                            <a:schemeClr val="tx1">
                              <a:lumMod val="75000"/>
                              <a:lumOff val="25000"/>
                            </a:schemeClr>
                          </a:solidFill>
                        </a:rPr>
                        <a:t>　「２年超～３年以内」、「３年超～４年以内」、</a:t>
                      </a:r>
                      <a:endParaRPr lang="en-US" altLang="ja-JP" sz="900" dirty="0">
                        <a:solidFill>
                          <a:schemeClr val="tx1">
                            <a:lumMod val="75000"/>
                            <a:lumOff val="25000"/>
                          </a:schemeClr>
                        </a:solidFill>
                      </a:endParaRPr>
                    </a:p>
                    <a:p>
                      <a:r>
                        <a:rPr lang="ja-JP" altLang="en-US" sz="900" dirty="0">
                          <a:solidFill>
                            <a:schemeClr val="tx1">
                              <a:lumMod val="75000"/>
                              <a:lumOff val="25000"/>
                            </a:schemeClr>
                          </a:solidFill>
                        </a:rPr>
                        <a:t>　「４年超～５年以内」、「</a:t>
                      </a:r>
                      <a:r>
                        <a:rPr lang="en-US" altLang="ja-JP" sz="900" dirty="0">
                          <a:solidFill>
                            <a:schemeClr val="tx1">
                              <a:lumMod val="75000"/>
                              <a:lumOff val="25000"/>
                            </a:schemeClr>
                          </a:solidFill>
                        </a:rPr>
                        <a:t>5</a:t>
                      </a:r>
                      <a:r>
                        <a:rPr lang="ja-JP" altLang="en-US" sz="900" dirty="0">
                          <a:solidFill>
                            <a:schemeClr val="tx1">
                              <a:lumMod val="75000"/>
                              <a:lumOff val="25000"/>
                            </a:schemeClr>
                          </a:solidFill>
                        </a:rPr>
                        <a:t>年超」の項目を設けます</a:t>
                      </a:r>
                      <a:endParaRPr lang="en-US" altLang="ja-JP" sz="900" dirty="0">
                        <a:solidFill>
                          <a:schemeClr val="tx1">
                            <a:lumMod val="75000"/>
                            <a:lumOff val="25000"/>
                          </a:schemeClr>
                        </a:solidFill>
                      </a:endParaRPr>
                    </a:p>
                    <a:p>
                      <a:endParaRPr lang="en-US" altLang="ja-JP" sz="900" dirty="0">
                        <a:solidFill>
                          <a:schemeClr val="tx1">
                            <a:lumMod val="75000"/>
                            <a:lumOff val="25000"/>
                          </a:schemeClr>
                        </a:solidFill>
                      </a:endParaRPr>
                    </a:p>
                    <a:p>
                      <a:r>
                        <a:rPr lang="ja-JP" altLang="en-US" sz="900" dirty="0">
                          <a:solidFill>
                            <a:schemeClr val="tx1">
                              <a:lumMod val="75000"/>
                              <a:lumOff val="25000"/>
                            </a:schemeClr>
                          </a:solidFill>
                        </a:rPr>
                        <a:t>（金融商品の時価等の開示に関する適用指針）</a:t>
                      </a:r>
                      <a:endParaRPr lang="en-US" altLang="ja-JP" sz="900" dirty="0">
                        <a:solidFill>
                          <a:schemeClr val="tx1">
                            <a:lumMod val="75000"/>
                            <a:lumOff val="25000"/>
                          </a:schemeClr>
                        </a:solidFill>
                      </a:endParaRPr>
                    </a:p>
                    <a:p>
                      <a:r>
                        <a:rPr lang="ja-JP" altLang="en-US" sz="900" dirty="0">
                          <a:solidFill>
                            <a:schemeClr val="tx1">
                              <a:lumMod val="75000"/>
                              <a:lumOff val="25000"/>
                            </a:schemeClr>
                          </a:solidFill>
                        </a:rPr>
                        <a:t>・返済予定額の合計額を一定の期間に区分した金額の注記が必要</a:t>
                      </a:r>
                      <a:endParaRPr lang="en-US" altLang="ja-JP" sz="900" dirty="0">
                        <a:solidFill>
                          <a:schemeClr val="tx1">
                            <a:lumMod val="75000"/>
                            <a:lumOff val="25000"/>
                          </a:schemeClr>
                        </a:solidFill>
                      </a:endParaRPr>
                    </a:p>
                    <a:p>
                      <a:r>
                        <a:rPr lang="ja-JP" altLang="en-US" sz="900" dirty="0">
                          <a:solidFill>
                            <a:schemeClr val="tx1">
                              <a:lumMod val="75000"/>
                              <a:lumOff val="25000"/>
                            </a:schemeClr>
                          </a:solidFill>
                        </a:rPr>
                        <a:t>　となります</a:t>
                      </a:r>
                      <a:endParaRPr lang="en-US" altLang="ja-JP" sz="900" dirty="0">
                        <a:solidFill>
                          <a:schemeClr val="tx1">
                            <a:lumMod val="75000"/>
                            <a:lumOff val="25000"/>
                          </a:schemeClr>
                        </a:solidFill>
                      </a:endParaRPr>
                    </a:p>
                  </a:txBody>
                  <a:tcPr anchor="ctr">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98883765"/>
                  </a:ext>
                </a:extLst>
              </a:tr>
              <a:tr h="473159">
                <a:tc>
                  <a:txBody>
                    <a:bodyPr/>
                    <a:lstStyle/>
                    <a:p>
                      <a:r>
                        <a:rPr kumimoji="1" lang="ja-JP" altLang="en-US" sz="1000" dirty="0">
                          <a:solidFill>
                            <a:schemeClr val="tx1">
                              <a:lumMod val="75000"/>
                              <a:lumOff val="25000"/>
                            </a:schemeClr>
                          </a:solidFill>
                        </a:rPr>
                        <a:t>賃貸借リースの支払済額、未払い額を出力する帳票</a:t>
                      </a:r>
                    </a:p>
                  </a:txBody>
                  <a:tcPr anchor="ctr"/>
                </a:tc>
                <a:tc>
                  <a:txBody>
                    <a:bodyPr/>
                    <a:lstStyle/>
                    <a:p>
                      <a:r>
                        <a:rPr kumimoji="1" lang="ja-JP" altLang="en-US" sz="1000" dirty="0">
                          <a:solidFill>
                            <a:schemeClr val="tx1">
                              <a:lumMod val="75000"/>
                              <a:lumOff val="25000"/>
                            </a:schemeClr>
                          </a:solidFill>
                        </a:rPr>
                        <a:t>賃貸借リース一覧表（仮称）</a:t>
                      </a:r>
                    </a:p>
                  </a:txBody>
                  <a:tcPr anchor="ctr"/>
                </a:tc>
                <a:tc>
                  <a:txBody>
                    <a:bodyPr/>
                    <a:lstStyle/>
                    <a:p>
                      <a:r>
                        <a:rPr kumimoji="1" lang="ja-JP" altLang="en-US" sz="900" dirty="0">
                          <a:solidFill>
                            <a:schemeClr val="tx1">
                              <a:lumMod val="75000"/>
                              <a:lumOff val="25000"/>
                            </a:schemeClr>
                          </a:solidFill>
                        </a:rPr>
                        <a:t>・「短期リース料」、「少額リース料」、「その他」で区分けし、</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支払済リース料、支払済消費税、未払リース料、未払消費税、</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リース料総額、消費税総額の項目を設けます</a:t>
                      </a:r>
                    </a:p>
                  </a:txBody>
                  <a:tcPr anchor="ctr"/>
                </a:tc>
                <a:extLst>
                  <a:ext uri="{0D108BD9-81ED-4DB2-BD59-A6C34878D82A}">
                    <a16:rowId xmlns:a16="http://schemas.microsoft.com/office/drawing/2014/main" val="2074394479"/>
                  </a:ext>
                </a:extLst>
              </a:tr>
              <a:tr h="731246">
                <a:tc>
                  <a:txBody>
                    <a:bodyPr/>
                    <a:lstStyle/>
                    <a:p>
                      <a:r>
                        <a:rPr kumimoji="1" lang="ja-JP" altLang="en-US" sz="1000" dirty="0">
                          <a:solidFill>
                            <a:schemeClr val="tx1">
                              <a:lumMod val="75000"/>
                              <a:lumOff val="25000"/>
                            </a:schemeClr>
                          </a:solidFill>
                        </a:rPr>
                        <a:t>会計台帳と税務台帳の簿価比較による償却不足調整処理</a:t>
                      </a:r>
                    </a:p>
                  </a:txBody>
                  <a:tcPr anchor="ctr"/>
                </a:tc>
                <a:tc>
                  <a:txBody>
                    <a:bodyPr/>
                    <a:lstStyle/>
                    <a:p>
                      <a:r>
                        <a:rPr kumimoji="1" lang="ja-JP" altLang="en-US" sz="1000" dirty="0">
                          <a:solidFill>
                            <a:schemeClr val="tx1">
                              <a:lumMod val="75000"/>
                              <a:lumOff val="25000"/>
                            </a:schemeClr>
                          </a:solidFill>
                        </a:rPr>
                        <a:t>年次更新</a:t>
                      </a:r>
                      <a:endParaRPr kumimoji="1" lang="en-US" altLang="ja-JP" sz="1000" dirty="0">
                        <a:solidFill>
                          <a:schemeClr val="tx1">
                            <a:lumMod val="75000"/>
                            <a:lumOff val="25000"/>
                          </a:schemeClr>
                        </a:solidFill>
                      </a:endParaRPr>
                    </a:p>
                  </a:txBody>
                  <a:tcPr anchor="ctr"/>
                </a:tc>
                <a:tc>
                  <a:txBody>
                    <a:bodyPr/>
                    <a:lstStyle/>
                    <a:p>
                      <a:r>
                        <a:rPr kumimoji="1" lang="ja-JP" altLang="en-US" sz="900" dirty="0">
                          <a:solidFill>
                            <a:schemeClr val="tx1">
                              <a:lumMod val="75000"/>
                              <a:lumOff val="25000"/>
                            </a:schemeClr>
                          </a:solidFill>
                        </a:rPr>
                        <a:t>・会計台帳と税務台帳で取得価額の異なる資産の前期繰越超過額の</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計算は、以下の通りとします</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（税取得価額ー税減価償却累計額＋税当年度償却累計額）ー</a:t>
                      </a:r>
                    </a:p>
                    <a:p>
                      <a:r>
                        <a:rPr kumimoji="1" lang="ja-JP" altLang="en-US" sz="900" dirty="0">
                          <a:solidFill>
                            <a:schemeClr val="tx1">
                              <a:lumMod val="75000"/>
                              <a:lumOff val="25000"/>
                            </a:schemeClr>
                          </a:solidFill>
                        </a:rPr>
                        <a:t>　（会取得価額ー会減価償却累計額＋会当年度償却累計額ー</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減損損失累計額＋当年度減損累計額）</a:t>
                      </a:r>
                    </a:p>
                  </a:txBody>
                  <a:tcPr anchor="ctr"/>
                </a:tc>
                <a:extLst>
                  <a:ext uri="{0D108BD9-81ED-4DB2-BD59-A6C34878D82A}">
                    <a16:rowId xmlns:a16="http://schemas.microsoft.com/office/drawing/2014/main" val="1256244814"/>
                  </a:ext>
                </a:extLst>
              </a:tr>
              <a:tr h="723697">
                <a:tc>
                  <a:txBody>
                    <a:bodyPr/>
                    <a:lstStyle/>
                    <a:p>
                      <a:r>
                        <a:rPr kumimoji="1" lang="ja-JP" altLang="en-US" sz="1000" dirty="0">
                          <a:solidFill>
                            <a:schemeClr val="tx1">
                              <a:lumMod val="75000"/>
                              <a:lumOff val="25000"/>
                            </a:schemeClr>
                          </a:solidFill>
                        </a:rPr>
                        <a:t>フリーレント（無償）期間を考慮した利息計算機能</a:t>
                      </a:r>
                    </a:p>
                  </a:txBody>
                  <a:tcPr anchor="ctr"/>
                </a:tc>
                <a:tc>
                  <a:txBody>
                    <a:bodyPr/>
                    <a:lstStyle/>
                    <a:p>
                      <a:r>
                        <a:rPr kumimoji="1" lang="ja-JP" altLang="en-US" sz="1000" dirty="0">
                          <a:solidFill>
                            <a:schemeClr val="tx1">
                              <a:lumMod val="75000"/>
                              <a:lumOff val="25000"/>
                            </a:schemeClr>
                          </a:solidFill>
                        </a:rPr>
                        <a:t>リース契約登録</a:t>
                      </a:r>
                    </a:p>
                  </a:txBody>
                  <a:tcPr anchor="ctr"/>
                </a:tc>
                <a:tc>
                  <a:txBody>
                    <a:bodyPr/>
                    <a:lstStyle/>
                    <a:p>
                      <a:r>
                        <a:rPr kumimoji="1" lang="ja-JP" altLang="en-US" sz="900" dirty="0">
                          <a:solidFill>
                            <a:schemeClr val="tx1">
                              <a:lumMod val="75000"/>
                              <a:lumOff val="25000"/>
                            </a:schemeClr>
                          </a:solidFill>
                        </a:rPr>
                        <a:t>・割引現在価値計算時、リース開始～フリーレント期間は利息計算</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を行いません</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・フリーレント期間が入力された場合、支払画面で自動設定ボタン</a:t>
                      </a:r>
                      <a:endParaRPr kumimoji="1" lang="en-US" altLang="ja-JP" sz="900" dirty="0">
                        <a:solidFill>
                          <a:schemeClr val="tx1">
                            <a:lumMod val="75000"/>
                            <a:lumOff val="25000"/>
                          </a:schemeClr>
                        </a:solidFill>
                      </a:endParaRPr>
                    </a:p>
                    <a:p>
                      <a:r>
                        <a:rPr kumimoji="1" lang="ja-JP" altLang="en-US" sz="900" dirty="0">
                          <a:solidFill>
                            <a:schemeClr val="tx1">
                              <a:lumMod val="75000"/>
                              <a:lumOff val="25000"/>
                            </a:schemeClr>
                          </a:solidFill>
                        </a:rPr>
                        <a:t>　を押下時、フリーレント期間後から支払スケジュールを作成します</a:t>
                      </a:r>
                    </a:p>
                  </a:txBody>
                  <a:tcPr anchor="ctr"/>
                </a:tc>
                <a:extLst>
                  <a:ext uri="{0D108BD9-81ED-4DB2-BD59-A6C34878D82A}">
                    <a16:rowId xmlns:a16="http://schemas.microsoft.com/office/drawing/2014/main" val="4291534544"/>
                  </a:ext>
                </a:extLst>
              </a:tr>
            </a:tbl>
          </a:graphicData>
        </a:graphic>
      </p:graphicFrame>
    </p:spTree>
    <p:extLst>
      <p:ext uri="{BB962C8B-B14F-4D97-AF65-F5344CB8AC3E}">
        <p14:creationId xmlns:p14="http://schemas.microsoft.com/office/powerpoint/2010/main" val="9429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©2025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2</a:t>
            </a:fld>
            <a:endParaRPr lang="ja-JP" altLang="en-US" dirty="0"/>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a:t>SuperStream-NX </a:t>
            </a:r>
            <a:r>
              <a:rPr lang="ja-JP" altLang="en-US" dirty="0"/>
              <a:t>統合会計</a:t>
            </a:r>
            <a:endParaRPr lang="en-US" altLang="ja-JP" dirty="0"/>
          </a:p>
          <a:p>
            <a:pPr>
              <a:lnSpc>
                <a:spcPct val="150000"/>
              </a:lnSpc>
              <a:spcAft>
                <a:spcPts val="400"/>
              </a:spcAft>
            </a:pPr>
            <a:r>
              <a:rPr lang="en-US" altLang="ja-JP" sz="1600" dirty="0">
                <a:solidFill>
                  <a:schemeClr val="accent1"/>
                </a:solidFill>
              </a:rPr>
              <a:t>01</a:t>
            </a:r>
          </a:p>
          <a:p>
            <a:pPr>
              <a:lnSpc>
                <a:spcPct val="150000"/>
              </a:lnSpc>
              <a:spcAft>
                <a:spcPts val="400"/>
              </a:spcAft>
            </a:pPr>
            <a:r>
              <a:rPr lang="en-US" altLang="ja-JP" sz="1200" dirty="0"/>
              <a:t>–</a:t>
            </a:r>
            <a:r>
              <a:rPr lang="ja-JP" altLang="en-US" sz="1200" dirty="0"/>
              <a:t> 機能改善 </a:t>
            </a:r>
            <a:r>
              <a:rPr lang="en-US" altLang="ja-JP" sz="1200" dirty="0"/>
              <a:t>–</a:t>
            </a:r>
          </a:p>
          <a:p>
            <a:pPr>
              <a:lnSpc>
                <a:spcPct val="150000"/>
              </a:lnSpc>
              <a:spcAft>
                <a:spcPts val="400"/>
              </a:spcAft>
            </a:pPr>
            <a:r>
              <a:rPr lang="ja-JP" altLang="en-US" sz="1200" dirty="0"/>
              <a:t>　</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508015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A1E7C10-CA5C-850B-A0E4-22745A1023DC}"/>
              </a:ext>
            </a:extLst>
          </p:cNvPr>
          <p:cNvPicPr>
            <a:picLocks noChangeAspect="1"/>
          </p:cNvPicPr>
          <p:nvPr/>
        </p:nvPicPr>
        <p:blipFill>
          <a:blip r:embed="rId3"/>
          <a:stretch>
            <a:fillRect/>
          </a:stretch>
        </p:blipFill>
        <p:spPr>
          <a:xfrm>
            <a:off x="358775" y="1224563"/>
            <a:ext cx="4213225" cy="3213585"/>
          </a:xfrm>
          <a:prstGeom prst="rect">
            <a:avLst/>
          </a:prstGeom>
        </p:spPr>
      </p:pic>
      <p:pic>
        <p:nvPicPr>
          <p:cNvPr id="20" name="図 19">
            <a:extLst>
              <a:ext uri="{FF2B5EF4-FFF2-40B4-BE49-F238E27FC236}">
                <a16:creationId xmlns:a16="http://schemas.microsoft.com/office/drawing/2014/main" id="{38B7993D-D31A-C3FE-F479-D4985FC08264}"/>
              </a:ext>
            </a:extLst>
          </p:cNvPr>
          <p:cNvPicPr>
            <a:picLocks noChangeAspect="1"/>
          </p:cNvPicPr>
          <p:nvPr/>
        </p:nvPicPr>
        <p:blipFill>
          <a:blip r:embed="rId4"/>
          <a:stretch>
            <a:fillRect/>
          </a:stretch>
        </p:blipFill>
        <p:spPr>
          <a:xfrm>
            <a:off x="457382" y="2057601"/>
            <a:ext cx="3862590" cy="1486257"/>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20</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．貸借反転での過去伝複写</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仕訳伝票明細</a:t>
            </a:r>
          </a:p>
        </p:txBody>
      </p:sp>
      <p:sp>
        <p:nvSpPr>
          <p:cNvPr id="3" name="正方形/長方形 2">
            <a:extLst>
              <a:ext uri="{FF2B5EF4-FFF2-40B4-BE49-F238E27FC236}">
                <a16:creationId xmlns:a16="http://schemas.microsoft.com/office/drawing/2014/main" id="{6D870049-17E2-6D0D-F4EA-5F307CC0D9A7}"/>
              </a:ext>
            </a:extLst>
          </p:cNvPr>
          <p:cNvSpPr/>
          <p:nvPr/>
        </p:nvSpPr>
        <p:spPr>
          <a:xfrm>
            <a:off x="636519" y="2604256"/>
            <a:ext cx="3493386" cy="43164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6" name="線吹き出し 2 (枠付き) 7">
            <a:extLst>
              <a:ext uri="{FF2B5EF4-FFF2-40B4-BE49-F238E27FC236}">
                <a16:creationId xmlns:a16="http://schemas.microsoft.com/office/drawing/2014/main" id="{AD158DC0-53E9-7679-293D-EBB4EE1F89F0}"/>
              </a:ext>
            </a:extLst>
          </p:cNvPr>
          <p:cNvSpPr/>
          <p:nvPr/>
        </p:nvSpPr>
        <p:spPr>
          <a:xfrm>
            <a:off x="5400092" y="1747887"/>
            <a:ext cx="3456384" cy="669075"/>
          </a:xfrm>
          <a:prstGeom prst="borderCallout2">
            <a:avLst>
              <a:gd name="adj1" fmla="val 92363"/>
              <a:gd name="adj2" fmla="val -6056"/>
              <a:gd name="adj3" fmla="val 92727"/>
              <a:gd name="adj4" fmla="val -43303"/>
              <a:gd name="adj5" fmla="val 117733"/>
              <a:gd name="adj6" fmla="val -4377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伝票摘要、各明細の摘要に対し、</a:t>
            </a:r>
            <a:endParaRPr kumimoji="1" lang="en-US" altLang="ja-JP" sz="1200" dirty="0"/>
          </a:p>
          <a:p>
            <a:r>
              <a:rPr kumimoji="1" lang="ja-JP" altLang="en-US" sz="1200" dirty="0"/>
              <a:t>「検索」欄の内容から</a:t>
            </a:r>
            <a:endParaRPr kumimoji="1" lang="en-US" altLang="ja-JP" sz="1200" dirty="0"/>
          </a:p>
          <a:p>
            <a:r>
              <a:rPr lang="ja-JP" altLang="en-US" sz="1200" dirty="0"/>
              <a:t>「置換」欄の内容に置き換えることが可能です</a:t>
            </a:r>
            <a:r>
              <a:rPr kumimoji="1" lang="ja-JP" altLang="en-US" sz="1200" dirty="0"/>
              <a:t>　</a:t>
            </a:r>
          </a:p>
        </p:txBody>
      </p:sp>
      <p:sp>
        <p:nvSpPr>
          <p:cNvPr id="7" name="正方形/長方形 6">
            <a:extLst>
              <a:ext uri="{FF2B5EF4-FFF2-40B4-BE49-F238E27FC236}">
                <a16:creationId xmlns:a16="http://schemas.microsoft.com/office/drawing/2014/main" id="{19D62B83-5075-F42E-A9FE-C089E31BC020}"/>
              </a:ext>
            </a:extLst>
          </p:cNvPr>
          <p:cNvSpPr/>
          <p:nvPr/>
        </p:nvSpPr>
        <p:spPr>
          <a:xfrm>
            <a:off x="1645628" y="3033976"/>
            <a:ext cx="972108" cy="25395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3" name="線吹き出し 2 (枠付き) 7">
            <a:extLst>
              <a:ext uri="{FF2B5EF4-FFF2-40B4-BE49-F238E27FC236}">
                <a16:creationId xmlns:a16="http://schemas.microsoft.com/office/drawing/2014/main" id="{6F9CD7DB-AC97-00EC-1035-9A9C8195D7AE}"/>
              </a:ext>
            </a:extLst>
          </p:cNvPr>
          <p:cNvSpPr/>
          <p:nvPr/>
        </p:nvSpPr>
        <p:spPr>
          <a:xfrm>
            <a:off x="5964259" y="3033976"/>
            <a:ext cx="2328049" cy="669075"/>
          </a:xfrm>
          <a:prstGeom prst="borderCallout2">
            <a:avLst>
              <a:gd name="adj1" fmla="val 73986"/>
              <a:gd name="adj2" fmla="val -8988"/>
              <a:gd name="adj3" fmla="val 74651"/>
              <a:gd name="adj4" fmla="val -164694"/>
              <a:gd name="adj5" fmla="val 46964"/>
              <a:gd name="adj6" fmla="val -164135"/>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「検索」、「置換」に入力後、</a:t>
            </a:r>
            <a:endParaRPr lang="en-US" altLang="ja-JP" sz="1200" dirty="0"/>
          </a:p>
          <a:p>
            <a:r>
              <a:rPr lang="ja-JP" altLang="en-US" sz="1200" dirty="0"/>
              <a:t>「全置換」ボタンを</a:t>
            </a:r>
            <a:r>
              <a:rPr kumimoji="1" lang="ja-JP" altLang="en-US" sz="1200" dirty="0"/>
              <a:t>押すことで</a:t>
            </a:r>
            <a:endParaRPr kumimoji="1" lang="en-US" altLang="ja-JP" sz="1200" dirty="0"/>
          </a:p>
          <a:p>
            <a:r>
              <a:rPr lang="ja-JP" altLang="en-US" sz="1200" dirty="0"/>
              <a:t>摘要欄に反映されます</a:t>
            </a:r>
            <a:endParaRPr kumimoji="1" lang="en-US" altLang="ja-JP" sz="1200" dirty="0"/>
          </a:p>
        </p:txBody>
      </p:sp>
      <p:sp>
        <p:nvSpPr>
          <p:cNvPr id="15" name="角丸四角形 8">
            <a:extLst>
              <a:ext uri="{FF2B5EF4-FFF2-40B4-BE49-F238E27FC236}">
                <a16:creationId xmlns:a16="http://schemas.microsoft.com/office/drawing/2014/main" id="{22248650-8126-75B1-C2C0-1F291212E240}"/>
              </a:ext>
            </a:extLst>
          </p:cNvPr>
          <p:cNvSpPr/>
          <p:nvPr/>
        </p:nvSpPr>
        <p:spPr>
          <a:xfrm>
            <a:off x="358775" y="4486563"/>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6" name="正方形/長方形 15">
            <a:extLst>
              <a:ext uri="{FF2B5EF4-FFF2-40B4-BE49-F238E27FC236}">
                <a16:creationId xmlns:a16="http://schemas.microsoft.com/office/drawing/2014/main" id="{9A070C0F-E900-91BD-537A-14A21DEEF6D3}"/>
              </a:ext>
            </a:extLst>
          </p:cNvPr>
          <p:cNvSpPr/>
          <p:nvPr/>
        </p:nvSpPr>
        <p:spPr>
          <a:xfrm>
            <a:off x="1277126" y="4469794"/>
            <a:ext cx="7866874" cy="276999"/>
          </a:xfrm>
          <a:prstGeom prst="rect">
            <a:avLst/>
          </a:prstGeom>
        </p:spPr>
        <p:txBody>
          <a:bodyPr wrap="square">
            <a:spAutoFit/>
          </a:bodyPr>
          <a:lstStyle/>
          <a:p>
            <a:r>
              <a:rPr lang="ja-JP" altLang="en-US" sz="1200" b="1" dirty="0">
                <a:solidFill>
                  <a:schemeClr val="accent3">
                    <a:lumMod val="75000"/>
                  </a:schemeClr>
                </a:solidFill>
              </a:rPr>
              <a:t>元伝票の摘要欄が空白の場合、置換することはできません</a:t>
            </a:r>
          </a:p>
        </p:txBody>
      </p:sp>
      <p:sp>
        <p:nvSpPr>
          <p:cNvPr id="17" name="右矢印 23">
            <a:extLst>
              <a:ext uri="{FF2B5EF4-FFF2-40B4-BE49-F238E27FC236}">
                <a16:creationId xmlns:a16="http://schemas.microsoft.com/office/drawing/2014/main" id="{4D4D7CB5-014A-90BB-0A29-7DD9DC37C02C}"/>
              </a:ext>
            </a:extLst>
          </p:cNvPr>
          <p:cNvSpPr/>
          <p:nvPr/>
        </p:nvSpPr>
        <p:spPr>
          <a:xfrm rot="7640785" flipV="1">
            <a:off x="3640159" y="1693938"/>
            <a:ext cx="530776" cy="220969"/>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18" name="正方形/長方形 17">
            <a:extLst>
              <a:ext uri="{FF2B5EF4-FFF2-40B4-BE49-F238E27FC236}">
                <a16:creationId xmlns:a16="http://schemas.microsoft.com/office/drawing/2014/main" id="{F2E7BE88-401B-9550-FF52-4AB43F5CDADF}"/>
              </a:ext>
            </a:extLst>
          </p:cNvPr>
          <p:cNvSpPr/>
          <p:nvPr/>
        </p:nvSpPr>
        <p:spPr>
          <a:xfrm>
            <a:off x="4129905" y="1382007"/>
            <a:ext cx="415813" cy="14974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4" name="図 13" descr="グラフィカル ユーザー インターフェイス, アプリケーション&#10;&#10;自動的に生成された説明">
            <a:extLst>
              <a:ext uri="{FF2B5EF4-FFF2-40B4-BE49-F238E27FC236}">
                <a16:creationId xmlns:a16="http://schemas.microsoft.com/office/drawing/2014/main" id="{3B750060-6E25-ED63-FB05-7CB875AA43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551343" y="1242415"/>
            <a:ext cx="1608389" cy="72629"/>
          </a:xfrm>
          <a:prstGeom prst="rect">
            <a:avLst/>
          </a:prstGeom>
        </p:spPr>
      </p:pic>
      <p:pic>
        <p:nvPicPr>
          <p:cNvPr id="9" name="図 8">
            <a:extLst>
              <a:ext uri="{FF2B5EF4-FFF2-40B4-BE49-F238E27FC236}">
                <a16:creationId xmlns:a16="http://schemas.microsoft.com/office/drawing/2014/main" id="{638684BC-896D-AEB7-6807-B063E3BF85D7}"/>
              </a:ext>
            </a:extLst>
          </p:cNvPr>
          <p:cNvPicPr>
            <a:picLocks noChangeAspect="1"/>
          </p:cNvPicPr>
          <p:nvPr/>
        </p:nvPicPr>
        <p:blipFill rotWithShape="1">
          <a:blip r:embed="rId6"/>
          <a:srcRect t="2" b="-14607"/>
          <a:stretch/>
        </p:blipFill>
        <p:spPr>
          <a:xfrm rot="10800000" flipV="1">
            <a:off x="3721150" y="1314879"/>
            <a:ext cx="385997" cy="83537"/>
          </a:xfrm>
          <a:prstGeom prst="rect">
            <a:avLst/>
          </a:prstGeom>
        </p:spPr>
      </p:pic>
    </p:spTree>
    <p:extLst>
      <p:ext uri="{BB962C8B-B14F-4D97-AF65-F5344CB8AC3E}">
        <p14:creationId xmlns:p14="http://schemas.microsoft.com/office/powerpoint/2010/main" val="2879400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E67A6F31-AEB4-9BDE-687D-6614A22E63A5}"/>
              </a:ext>
            </a:extLst>
          </p:cNvPr>
          <p:cNvPicPr>
            <a:picLocks noChangeAspect="1"/>
          </p:cNvPicPr>
          <p:nvPr/>
        </p:nvPicPr>
        <p:blipFill>
          <a:blip r:embed="rId3"/>
          <a:stretch>
            <a:fillRect/>
          </a:stretch>
        </p:blipFill>
        <p:spPr>
          <a:xfrm>
            <a:off x="358775" y="1224564"/>
            <a:ext cx="4105297" cy="3131264"/>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21</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．貸借反転での過去伝複写</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仕訳伝票明細</a:t>
            </a:r>
          </a:p>
        </p:txBody>
      </p:sp>
      <p:pic>
        <p:nvPicPr>
          <p:cNvPr id="12" name="図 11">
            <a:extLst>
              <a:ext uri="{FF2B5EF4-FFF2-40B4-BE49-F238E27FC236}">
                <a16:creationId xmlns:a16="http://schemas.microsoft.com/office/drawing/2014/main" id="{F5AF24EA-6D6E-D733-4707-10C147C06ADE}"/>
              </a:ext>
            </a:extLst>
          </p:cNvPr>
          <p:cNvPicPr>
            <a:picLocks noChangeAspect="1"/>
          </p:cNvPicPr>
          <p:nvPr/>
        </p:nvPicPr>
        <p:blipFill>
          <a:blip r:embed="rId4"/>
          <a:stretch>
            <a:fillRect/>
          </a:stretch>
        </p:blipFill>
        <p:spPr>
          <a:xfrm>
            <a:off x="704837" y="2317150"/>
            <a:ext cx="3862590" cy="1486257"/>
          </a:xfrm>
          <a:prstGeom prst="rect">
            <a:avLst/>
          </a:prstGeom>
        </p:spPr>
      </p:pic>
      <p:sp>
        <p:nvSpPr>
          <p:cNvPr id="21" name="正方形/長方形 20">
            <a:extLst>
              <a:ext uri="{FF2B5EF4-FFF2-40B4-BE49-F238E27FC236}">
                <a16:creationId xmlns:a16="http://schemas.microsoft.com/office/drawing/2014/main" id="{D9730187-C72F-0B4A-6F67-F5EB204D9FB7}"/>
              </a:ext>
            </a:extLst>
          </p:cNvPr>
          <p:cNvSpPr/>
          <p:nvPr/>
        </p:nvSpPr>
        <p:spPr>
          <a:xfrm>
            <a:off x="874543" y="2607207"/>
            <a:ext cx="3220591" cy="26244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4" name="線吹き出し 2 (枠付き) 7">
            <a:extLst>
              <a:ext uri="{FF2B5EF4-FFF2-40B4-BE49-F238E27FC236}">
                <a16:creationId xmlns:a16="http://schemas.microsoft.com/office/drawing/2014/main" id="{980831C0-DB8D-6380-A725-C91EA457AF25}"/>
              </a:ext>
            </a:extLst>
          </p:cNvPr>
          <p:cNvSpPr/>
          <p:nvPr/>
        </p:nvSpPr>
        <p:spPr>
          <a:xfrm>
            <a:off x="5982885" y="1129260"/>
            <a:ext cx="2778739" cy="1651683"/>
          </a:xfrm>
          <a:prstGeom prst="borderCallout2">
            <a:avLst>
              <a:gd name="adj1" fmla="val 18750"/>
              <a:gd name="adj2" fmla="val -8333"/>
              <a:gd name="adj3" fmla="val 19673"/>
              <a:gd name="adj4" fmla="val -77670"/>
              <a:gd name="adj5" fmla="val 88107"/>
              <a:gd name="adj6" fmla="val -7703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複写区分が「そのまま」の場合、</a:t>
            </a:r>
            <a:endParaRPr kumimoji="1" lang="en-US" altLang="ja-JP" sz="1200" dirty="0"/>
          </a:p>
          <a:p>
            <a:r>
              <a:rPr lang="ja-JP" altLang="en-US" sz="1200" dirty="0"/>
              <a:t>従来と同じく過去伝複写を行います</a:t>
            </a:r>
            <a:br>
              <a:rPr kumimoji="1" lang="en-US" altLang="ja-JP" sz="1200" dirty="0"/>
            </a:br>
            <a:br>
              <a:rPr kumimoji="1" lang="en-US" altLang="ja-JP" sz="1200" dirty="0"/>
            </a:br>
            <a:r>
              <a:rPr kumimoji="1" lang="ja-JP" altLang="en-US" sz="1200" dirty="0"/>
              <a:t>「貸借反転」の場合、</a:t>
            </a:r>
            <a:endParaRPr kumimoji="1" lang="en-US" altLang="ja-JP" sz="1200" dirty="0"/>
          </a:p>
          <a:p>
            <a:r>
              <a:rPr kumimoji="1" lang="ja-JP" altLang="en-US" sz="1200" dirty="0"/>
              <a:t>各明細に起票した科目が反転します</a:t>
            </a:r>
            <a:br>
              <a:rPr kumimoji="1" lang="en-US" altLang="ja-JP" sz="1200" dirty="0"/>
            </a:br>
            <a:br>
              <a:rPr kumimoji="1" lang="en-US" altLang="ja-JP" sz="1200" dirty="0"/>
            </a:br>
            <a:r>
              <a:rPr kumimoji="1" lang="ja-JP" altLang="en-US" sz="1200" dirty="0"/>
              <a:t>「マイナス」の場合、</a:t>
            </a:r>
            <a:endParaRPr kumimoji="1" lang="en-US" altLang="ja-JP" sz="1200" dirty="0"/>
          </a:p>
          <a:p>
            <a:r>
              <a:rPr kumimoji="1" lang="ja-JP" altLang="en-US" sz="1200" dirty="0"/>
              <a:t>各明細の金額がマイナス反転されます</a:t>
            </a:r>
          </a:p>
        </p:txBody>
      </p:sp>
      <p:sp>
        <p:nvSpPr>
          <p:cNvPr id="25" name="正方形/長方形 24">
            <a:extLst>
              <a:ext uri="{FF2B5EF4-FFF2-40B4-BE49-F238E27FC236}">
                <a16:creationId xmlns:a16="http://schemas.microsoft.com/office/drawing/2014/main" id="{66445123-3183-CE60-C117-B44A997064A5}"/>
              </a:ext>
            </a:extLst>
          </p:cNvPr>
          <p:cNvSpPr/>
          <p:nvPr/>
        </p:nvSpPr>
        <p:spPr>
          <a:xfrm>
            <a:off x="3726196" y="3507854"/>
            <a:ext cx="737876" cy="19651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7" name="線吹き出し 2 (枠付き) 7">
            <a:extLst>
              <a:ext uri="{FF2B5EF4-FFF2-40B4-BE49-F238E27FC236}">
                <a16:creationId xmlns:a16="http://schemas.microsoft.com/office/drawing/2014/main" id="{1E1DE9D0-C50C-055C-EB6E-6121BE0F2C62}"/>
              </a:ext>
            </a:extLst>
          </p:cNvPr>
          <p:cNvSpPr/>
          <p:nvPr/>
        </p:nvSpPr>
        <p:spPr>
          <a:xfrm>
            <a:off x="5986643" y="3223322"/>
            <a:ext cx="2931353" cy="584267"/>
          </a:xfrm>
          <a:prstGeom prst="borderCallout2">
            <a:avLst>
              <a:gd name="adj1" fmla="val 18750"/>
              <a:gd name="adj2" fmla="val -8333"/>
              <a:gd name="adj3" fmla="val 13533"/>
              <a:gd name="adj4" fmla="val -57219"/>
              <a:gd name="adj5" fmla="val 43852"/>
              <a:gd name="adj6" fmla="val -5733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「確定」ボタンを押下すると</a:t>
            </a:r>
            <a:endParaRPr kumimoji="1" lang="en-US" altLang="ja-JP" sz="1200" dirty="0"/>
          </a:p>
          <a:p>
            <a:r>
              <a:rPr lang="ja-JP" altLang="en-US" sz="1200" dirty="0"/>
              <a:t>複写区分に従って入力画面を表示します</a:t>
            </a:r>
            <a:endParaRPr lang="en-US" altLang="ja-JP" sz="1200" dirty="0"/>
          </a:p>
        </p:txBody>
      </p:sp>
      <p:sp>
        <p:nvSpPr>
          <p:cNvPr id="3" name="角丸四角形 8">
            <a:extLst>
              <a:ext uri="{FF2B5EF4-FFF2-40B4-BE49-F238E27FC236}">
                <a16:creationId xmlns:a16="http://schemas.microsoft.com/office/drawing/2014/main" id="{16872BDD-4443-86FD-8E4C-478786E5E3E5}"/>
              </a:ext>
            </a:extLst>
          </p:cNvPr>
          <p:cNvSpPr/>
          <p:nvPr/>
        </p:nvSpPr>
        <p:spPr>
          <a:xfrm>
            <a:off x="358775" y="4488148"/>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8" name="正方形/長方形 7">
            <a:extLst>
              <a:ext uri="{FF2B5EF4-FFF2-40B4-BE49-F238E27FC236}">
                <a16:creationId xmlns:a16="http://schemas.microsoft.com/office/drawing/2014/main" id="{DC07C266-A1B7-7D9B-4E59-00A50E167190}"/>
              </a:ext>
            </a:extLst>
          </p:cNvPr>
          <p:cNvSpPr/>
          <p:nvPr/>
        </p:nvSpPr>
        <p:spPr>
          <a:xfrm>
            <a:off x="1331389" y="4501079"/>
            <a:ext cx="5400600" cy="276999"/>
          </a:xfrm>
          <a:prstGeom prst="rect">
            <a:avLst/>
          </a:prstGeom>
        </p:spPr>
        <p:txBody>
          <a:bodyPr wrap="square">
            <a:spAutoFit/>
          </a:bodyPr>
          <a:lstStyle/>
          <a:p>
            <a:r>
              <a:rPr lang="ja-JP" altLang="en-US" sz="1200" b="1" dirty="0">
                <a:solidFill>
                  <a:schemeClr val="accent3">
                    <a:lumMod val="75000"/>
                  </a:schemeClr>
                </a:solidFill>
              </a:rPr>
              <a:t>摘要を置換する場合は、確定前に全置換ボタンを押す必要があります</a:t>
            </a: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23618859-CE78-A357-F7B7-E85469B6CC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549099" y="1246008"/>
            <a:ext cx="1564581" cy="72629"/>
          </a:xfrm>
          <a:prstGeom prst="rect">
            <a:avLst/>
          </a:prstGeom>
        </p:spPr>
      </p:pic>
      <p:pic>
        <p:nvPicPr>
          <p:cNvPr id="7" name="図 6">
            <a:extLst>
              <a:ext uri="{FF2B5EF4-FFF2-40B4-BE49-F238E27FC236}">
                <a16:creationId xmlns:a16="http://schemas.microsoft.com/office/drawing/2014/main" id="{A52306E2-217B-07CA-EBC0-6E58D1B5C49F}"/>
              </a:ext>
            </a:extLst>
          </p:cNvPr>
          <p:cNvPicPr>
            <a:picLocks noChangeAspect="1"/>
          </p:cNvPicPr>
          <p:nvPr/>
        </p:nvPicPr>
        <p:blipFill rotWithShape="1">
          <a:blip r:embed="rId6"/>
          <a:srcRect t="2" b="-14607"/>
          <a:stretch/>
        </p:blipFill>
        <p:spPr>
          <a:xfrm rot="10800000" flipV="1">
            <a:off x="3635896" y="1318637"/>
            <a:ext cx="360040" cy="72459"/>
          </a:xfrm>
          <a:prstGeom prst="rect">
            <a:avLst/>
          </a:prstGeom>
        </p:spPr>
      </p:pic>
    </p:spTree>
    <p:extLst>
      <p:ext uri="{BB962C8B-B14F-4D97-AF65-F5344CB8AC3E}">
        <p14:creationId xmlns:p14="http://schemas.microsoft.com/office/powerpoint/2010/main" val="503324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2550D23E-BC83-EB04-8116-3F116D816915}"/>
              </a:ext>
            </a:extLst>
          </p:cNvPr>
          <p:cNvPicPr>
            <a:picLocks noChangeAspect="1"/>
          </p:cNvPicPr>
          <p:nvPr/>
        </p:nvPicPr>
        <p:blipFill rotWithShape="1">
          <a:blip r:embed="rId3"/>
          <a:srcRect l="496" t="13558" r="61898" b="77153"/>
          <a:stretch/>
        </p:blipFill>
        <p:spPr>
          <a:xfrm>
            <a:off x="4641603" y="1427716"/>
            <a:ext cx="3352878" cy="584267"/>
          </a:xfrm>
          <a:prstGeom prst="rect">
            <a:avLst/>
          </a:prstGeom>
        </p:spPr>
      </p:pic>
      <p:pic>
        <p:nvPicPr>
          <p:cNvPr id="10" name="図 9">
            <a:extLst>
              <a:ext uri="{FF2B5EF4-FFF2-40B4-BE49-F238E27FC236}">
                <a16:creationId xmlns:a16="http://schemas.microsoft.com/office/drawing/2014/main" id="{4AF8A67C-15F7-58DD-7845-9FEF22C0BB72}"/>
              </a:ext>
            </a:extLst>
          </p:cNvPr>
          <p:cNvPicPr>
            <a:picLocks noChangeAspect="1"/>
          </p:cNvPicPr>
          <p:nvPr/>
        </p:nvPicPr>
        <p:blipFill rotWithShape="1">
          <a:blip r:embed="rId4"/>
          <a:srcRect l="5196" t="12201" r="65095" b="78548"/>
          <a:stretch/>
        </p:blipFill>
        <p:spPr>
          <a:xfrm>
            <a:off x="201844" y="1379741"/>
            <a:ext cx="2960000" cy="670383"/>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22</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2</a:t>
            </a:r>
            <a:r>
              <a:rPr lang="ja-JP" altLang="en-US" sz="1800" dirty="0"/>
              <a:t>．貸借反転での過去伝複写</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仕訳伝票明細</a:t>
            </a:r>
          </a:p>
        </p:txBody>
      </p:sp>
      <p:sp>
        <p:nvSpPr>
          <p:cNvPr id="21" name="正方形/長方形 20">
            <a:extLst>
              <a:ext uri="{FF2B5EF4-FFF2-40B4-BE49-F238E27FC236}">
                <a16:creationId xmlns:a16="http://schemas.microsoft.com/office/drawing/2014/main" id="{D9730187-C72F-0B4A-6F67-F5EB204D9FB7}"/>
              </a:ext>
            </a:extLst>
          </p:cNvPr>
          <p:cNvSpPr/>
          <p:nvPr/>
        </p:nvSpPr>
        <p:spPr>
          <a:xfrm>
            <a:off x="287523" y="1491406"/>
            <a:ext cx="2355161" cy="16036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ln w="12700">
                <a:solidFill>
                  <a:schemeClr val="tx1"/>
                </a:solidFill>
              </a:ln>
              <a:solidFill>
                <a:prstClr val="white"/>
              </a:solidFill>
              <a:latin typeface="メイリオ"/>
              <a:ea typeface="メイリオ"/>
            </a:endParaRPr>
          </a:p>
        </p:txBody>
      </p:sp>
      <p:sp>
        <p:nvSpPr>
          <p:cNvPr id="17" name="正方形/長方形 16">
            <a:extLst>
              <a:ext uri="{FF2B5EF4-FFF2-40B4-BE49-F238E27FC236}">
                <a16:creationId xmlns:a16="http://schemas.microsoft.com/office/drawing/2014/main" id="{7DEAF9E4-3D55-C5A3-770C-BEDE57CDCFDA}"/>
              </a:ext>
            </a:extLst>
          </p:cNvPr>
          <p:cNvSpPr/>
          <p:nvPr/>
        </p:nvSpPr>
        <p:spPr>
          <a:xfrm>
            <a:off x="4735066" y="1513631"/>
            <a:ext cx="2628292" cy="16036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dirty="0">
              <a:ln w="12700">
                <a:solidFill>
                  <a:schemeClr val="tx1"/>
                </a:solidFill>
              </a:ln>
              <a:solidFill>
                <a:prstClr val="white"/>
              </a:solidFill>
              <a:latin typeface="メイリオ"/>
              <a:ea typeface="メイリオ"/>
            </a:endParaRPr>
          </a:p>
        </p:txBody>
      </p:sp>
      <p:sp>
        <p:nvSpPr>
          <p:cNvPr id="19" name="テキスト プレースホルダー 2">
            <a:extLst>
              <a:ext uri="{FF2B5EF4-FFF2-40B4-BE49-F238E27FC236}">
                <a16:creationId xmlns:a16="http://schemas.microsoft.com/office/drawing/2014/main" id="{9E747B13-3FFB-0313-22D4-1569234FDFC3}"/>
              </a:ext>
            </a:extLst>
          </p:cNvPr>
          <p:cNvSpPr>
            <a:spLocks noGrp="1"/>
          </p:cNvSpPr>
          <p:nvPr>
            <p:ph type="body" sz="quarter" idx="14"/>
          </p:nvPr>
        </p:nvSpPr>
        <p:spPr>
          <a:xfrm>
            <a:off x="254695" y="1209295"/>
            <a:ext cx="542042" cy="160360"/>
          </a:xfrm>
        </p:spPr>
        <p:txBody>
          <a:bodyPr/>
          <a:lstStyle/>
          <a:p>
            <a:pPr lvl="0">
              <a:lnSpc>
                <a:spcPts val="1900"/>
              </a:lnSpc>
              <a:buClr>
                <a:srgbClr val="F9BE00"/>
              </a:buClr>
            </a:pPr>
            <a:r>
              <a:rPr lang="ja-JP" altLang="en-US" dirty="0">
                <a:solidFill>
                  <a:prstClr val="black"/>
                </a:solidFill>
              </a:rPr>
              <a:t>複写元</a:t>
            </a:r>
            <a:endParaRPr lang="en-US" altLang="ja-JP" dirty="0">
              <a:solidFill>
                <a:prstClr val="black"/>
              </a:solidFill>
            </a:endParaRPr>
          </a:p>
        </p:txBody>
      </p:sp>
      <p:sp>
        <p:nvSpPr>
          <p:cNvPr id="15" name="テキスト プレースホルダー 2">
            <a:extLst>
              <a:ext uri="{FF2B5EF4-FFF2-40B4-BE49-F238E27FC236}">
                <a16:creationId xmlns:a16="http://schemas.microsoft.com/office/drawing/2014/main" id="{BDFCF0D8-6040-E9FA-79AA-C06EFE1AAD3C}"/>
              </a:ext>
            </a:extLst>
          </p:cNvPr>
          <p:cNvSpPr txBox="1">
            <a:spLocks/>
          </p:cNvSpPr>
          <p:nvPr/>
        </p:nvSpPr>
        <p:spPr>
          <a:xfrm>
            <a:off x="4644307" y="1187565"/>
            <a:ext cx="542042" cy="160360"/>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dirty="0">
                <a:solidFill>
                  <a:prstClr val="black"/>
                </a:solidFill>
              </a:rPr>
              <a:t>複写先</a:t>
            </a:r>
            <a:endParaRPr lang="en-US" altLang="ja-JP" dirty="0">
              <a:solidFill>
                <a:prstClr val="black"/>
              </a:solidFill>
            </a:endParaRPr>
          </a:p>
        </p:txBody>
      </p:sp>
      <p:grpSp>
        <p:nvGrpSpPr>
          <p:cNvPr id="32" name="グループ化 31">
            <a:extLst>
              <a:ext uri="{FF2B5EF4-FFF2-40B4-BE49-F238E27FC236}">
                <a16:creationId xmlns:a16="http://schemas.microsoft.com/office/drawing/2014/main" id="{EDAFB136-FC2A-29FE-C24B-FADBDC13A12F}"/>
              </a:ext>
            </a:extLst>
          </p:cNvPr>
          <p:cNvGrpSpPr/>
          <p:nvPr/>
        </p:nvGrpSpPr>
        <p:grpSpPr>
          <a:xfrm>
            <a:off x="179512" y="2283718"/>
            <a:ext cx="4273960" cy="2153210"/>
            <a:chOff x="179512" y="2283718"/>
            <a:chExt cx="4273960" cy="2153210"/>
          </a:xfrm>
        </p:grpSpPr>
        <p:grpSp>
          <p:nvGrpSpPr>
            <p:cNvPr id="23" name="グループ化 22">
              <a:extLst>
                <a:ext uri="{FF2B5EF4-FFF2-40B4-BE49-F238E27FC236}">
                  <a16:creationId xmlns:a16="http://schemas.microsoft.com/office/drawing/2014/main" id="{4F794CE5-376E-907F-F940-F37487A3D970}"/>
                </a:ext>
              </a:extLst>
            </p:cNvPr>
            <p:cNvGrpSpPr/>
            <p:nvPr/>
          </p:nvGrpSpPr>
          <p:grpSpPr>
            <a:xfrm>
              <a:off x="179512" y="2283718"/>
              <a:ext cx="4273960" cy="2153210"/>
              <a:chOff x="184328" y="1904018"/>
              <a:chExt cx="4273960" cy="2153210"/>
            </a:xfrm>
          </p:grpSpPr>
          <p:pic>
            <p:nvPicPr>
              <p:cNvPr id="18" name="図 17">
                <a:extLst>
                  <a:ext uri="{FF2B5EF4-FFF2-40B4-BE49-F238E27FC236}">
                    <a16:creationId xmlns:a16="http://schemas.microsoft.com/office/drawing/2014/main" id="{7E9088F1-1A33-60B4-5AF3-C6D3D84A240F}"/>
                  </a:ext>
                </a:extLst>
              </p:cNvPr>
              <p:cNvPicPr>
                <a:picLocks noChangeAspect="1"/>
              </p:cNvPicPr>
              <p:nvPr/>
            </p:nvPicPr>
            <p:blipFill rotWithShape="1">
              <a:blip r:embed="rId4"/>
              <a:srcRect l="5196" t="46741" r="17948" b="1"/>
              <a:stretch/>
            </p:blipFill>
            <p:spPr>
              <a:xfrm>
                <a:off x="186268" y="1904018"/>
                <a:ext cx="4272020" cy="2153210"/>
              </a:xfrm>
              <a:prstGeom prst="rect">
                <a:avLst/>
              </a:prstGeom>
            </p:spPr>
          </p:pic>
          <p:sp>
            <p:nvSpPr>
              <p:cNvPr id="25" name="正方形/長方形 24">
                <a:extLst>
                  <a:ext uri="{FF2B5EF4-FFF2-40B4-BE49-F238E27FC236}">
                    <a16:creationId xmlns:a16="http://schemas.microsoft.com/office/drawing/2014/main" id="{66445123-3183-CE60-C117-B44A997064A5}"/>
                  </a:ext>
                </a:extLst>
              </p:cNvPr>
              <p:cNvSpPr/>
              <p:nvPr/>
            </p:nvSpPr>
            <p:spPr>
              <a:xfrm>
                <a:off x="184328" y="1906313"/>
                <a:ext cx="4272020" cy="2150915"/>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pic>
          <p:nvPicPr>
            <p:cNvPr id="6" name="図 5">
              <a:extLst>
                <a:ext uri="{FF2B5EF4-FFF2-40B4-BE49-F238E27FC236}">
                  <a16:creationId xmlns:a16="http://schemas.microsoft.com/office/drawing/2014/main" id="{8398E091-07C5-D1C8-9534-2B749E201E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608" y="4089333"/>
              <a:ext cx="304075" cy="75124"/>
            </a:xfrm>
            <a:prstGeom prst="rect">
              <a:avLst/>
            </a:prstGeom>
          </p:spPr>
        </p:pic>
        <p:pic>
          <p:nvPicPr>
            <p:cNvPr id="13" name="図 12">
              <a:extLst>
                <a:ext uri="{FF2B5EF4-FFF2-40B4-BE49-F238E27FC236}">
                  <a16:creationId xmlns:a16="http://schemas.microsoft.com/office/drawing/2014/main" id="{5E4EEA6B-464F-A416-F02F-3607F19A96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9753" y="4179156"/>
              <a:ext cx="482147" cy="76340"/>
            </a:xfrm>
            <a:prstGeom prst="rect">
              <a:avLst/>
            </a:prstGeom>
          </p:spPr>
        </p:pic>
        <p:pic>
          <p:nvPicPr>
            <p:cNvPr id="20" name="図 19">
              <a:extLst>
                <a:ext uri="{FF2B5EF4-FFF2-40B4-BE49-F238E27FC236}">
                  <a16:creationId xmlns:a16="http://schemas.microsoft.com/office/drawing/2014/main" id="{C77F0AEE-F801-4E13-FD3A-5F6482A3BF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3608" y="4179156"/>
              <a:ext cx="482147" cy="83851"/>
            </a:xfrm>
            <a:prstGeom prst="rect">
              <a:avLst/>
            </a:prstGeom>
          </p:spPr>
        </p:pic>
        <p:pic>
          <p:nvPicPr>
            <p:cNvPr id="26" name="図 25">
              <a:extLst>
                <a:ext uri="{FF2B5EF4-FFF2-40B4-BE49-F238E27FC236}">
                  <a16:creationId xmlns:a16="http://schemas.microsoft.com/office/drawing/2014/main" id="{BBD509D7-6530-A5BB-2747-3FA641172C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9753" y="4083048"/>
              <a:ext cx="336738" cy="81409"/>
            </a:xfrm>
            <a:prstGeom prst="rect">
              <a:avLst/>
            </a:prstGeom>
          </p:spPr>
        </p:pic>
      </p:grpSp>
      <p:grpSp>
        <p:nvGrpSpPr>
          <p:cNvPr id="29" name="グループ化 28">
            <a:extLst>
              <a:ext uri="{FF2B5EF4-FFF2-40B4-BE49-F238E27FC236}">
                <a16:creationId xmlns:a16="http://schemas.microsoft.com/office/drawing/2014/main" id="{BC0C3E85-F311-4FDE-BEB0-982626981FBA}"/>
              </a:ext>
            </a:extLst>
          </p:cNvPr>
          <p:cNvGrpSpPr/>
          <p:nvPr/>
        </p:nvGrpSpPr>
        <p:grpSpPr>
          <a:xfrm>
            <a:off x="4637658" y="2286012"/>
            <a:ext cx="4417292" cy="2150916"/>
            <a:chOff x="4572000" y="1904019"/>
            <a:chExt cx="4417292" cy="2150916"/>
          </a:xfrm>
        </p:grpSpPr>
        <p:pic>
          <p:nvPicPr>
            <p:cNvPr id="22" name="図 21">
              <a:extLst>
                <a:ext uri="{FF2B5EF4-FFF2-40B4-BE49-F238E27FC236}">
                  <a16:creationId xmlns:a16="http://schemas.microsoft.com/office/drawing/2014/main" id="{5144A15E-6154-A985-B807-9CE4328BF1E3}"/>
                </a:ext>
              </a:extLst>
            </p:cNvPr>
            <p:cNvPicPr>
              <a:picLocks noChangeAspect="1"/>
            </p:cNvPicPr>
            <p:nvPr/>
          </p:nvPicPr>
          <p:blipFill rotWithShape="1">
            <a:blip r:embed="rId3"/>
            <a:srcRect l="496" t="47677" r="22239" b="43"/>
            <a:stretch/>
          </p:blipFill>
          <p:spPr>
            <a:xfrm>
              <a:off x="4579600" y="1921355"/>
              <a:ext cx="4409692" cy="2104941"/>
            </a:xfrm>
            <a:prstGeom prst="rect">
              <a:avLst/>
            </a:prstGeom>
          </p:spPr>
        </p:pic>
        <p:sp>
          <p:nvSpPr>
            <p:cNvPr id="16" name="正方形/長方形 15">
              <a:extLst>
                <a:ext uri="{FF2B5EF4-FFF2-40B4-BE49-F238E27FC236}">
                  <a16:creationId xmlns:a16="http://schemas.microsoft.com/office/drawing/2014/main" id="{133CEA15-912D-6B4A-DA64-288D511E737B}"/>
                </a:ext>
              </a:extLst>
            </p:cNvPr>
            <p:cNvSpPr/>
            <p:nvPr/>
          </p:nvSpPr>
          <p:spPr>
            <a:xfrm>
              <a:off x="4572000" y="1904019"/>
              <a:ext cx="4387672" cy="21509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dirty="0">
                <a:solidFill>
                  <a:prstClr val="white"/>
                </a:solidFill>
                <a:latin typeface="メイリオ"/>
                <a:ea typeface="メイリオ"/>
              </a:endParaRPr>
            </a:p>
          </p:txBody>
        </p:sp>
      </p:grpSp>
      <p:pic>
        <p:nvPicPr>
          <p:cNvPr id="30" name="図 29">
            <a:extLst>
              <a:ext uri="{FF2B5EF4-FFF2-40B4-BE49-F238E27FC236}">
                <a16:creationId xmlns:a16="http://schemas.microsoft.com/office/drawing/2014/main" id="{4865AC71-2DF9-58CE-E385-A278AABB6F6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44108" y="4155926"/>
            <a:ext cx="336738" cy="81409"/>
          </a:xfrm>
          <a:prstGeom prst="rect">
            <a:avLst/>
          </a:prstGeom>
        </p:spPr>
      </p:pic>
      <p:pic>
        <p:nvPicPr>
          <p:cNvPr id="31" name="図 30">
            <a:extLst>
              <a:ext uri="{FF2B5EF4-FFF2-40B4-BE49-F238E27FC236}">
                <a16:creationId xmlns:a16="http://schemas.microsoft.com/office/drawing/2014/main" id="{C1635E08-F4C9-CE0C-7C71-6337CB4FF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0352" y="4152810"/>
            <a:ext cx="304075" cy="75124"/>
          </a:xfrm>
          <a:prstGeom prst="rect">
            <a:avLst/>
          </a:prstGeom>
        </p:spPr>
      </p:pic>
      <p:pic>
        <p:nvPicPr>
          <p:cNvPr id="35" name="図 34">
            <a:extLst>
              <a:ext uri="{FF2B5EF4-FFF2-40B4-BE49-F238E27FC236}">
                <a16:creationId xmlns:a16="http://schemas.microsoft.com/office/drawing/2014/main" id="{8A44A81B-CB01-5068-620E-621C45B4F339}"/>
              </a:ext>
            </a:extLst>
          </p:cNvPr>
          <p:cNvPicPr>
            <a:picLocks noChangeAspect="1"/>
          </p:cNvPicPr>
          <p:nvPr/>
        </p:nvPicPr>
        <p:blipFill>
          <a:blip r:embed="rId9"/>
          <a:stretch>
            <a:fillRect/>
          </a:stretch>
        </p:blipFill>
        <p:spPr>
          <a:xfrm>
            <a:off x="5544108" y="4252858"/>
            <a:ext cx="216369" cy="69954"/>
          </a:xfrm>
          <a:prstGeom prst="rect">
            <a:avLst/>
          </a:prstGeom>
        </p:spPr>
      </p:pic>
      <p:pic>
        <p:nvPicPr>
          <p:cNvPr id="36" name="図 35">
            <a:extLst>
              <a:ext uri="{FF2B5EF4-FFF2-40B4-BE49-F238E27FC236}">
                <a16:creationId xmlns:a16="http://schemas.microsoft.com/office/drawing/2014/main" id="{80C0197D-7E27-1106-4E5B-458A25EC0819}"/>
              </a:ext>
            </a:extLst>
          </p:cNvPr>
          <p:cNvPicPr>
            <a:picLocks noChangeAspect="1"/>
          </p:cNvPicPr>
          <p:nvPr/>
        </p:nvPicPr>
        <p:blipFill>
          <a:blip r:embed="rId9"/>
          <a:stretch>
            <a:fillRect/>
          </a:stretch>
        </p:blipFill>
        <p:spPr>
          <a:xfrm>
            <a:off x="7751417" y="4263007"/>
            <a:ext cx="216369" cy="69954"/>
          </a:xfrm>
          <a:prstGeom prst="rect">
            <a:avLst/>
          </a:prstGeom>
        </p:spPr>
      </p:pic>
    </p:spTree>
    <p:extLst>
      <p:ext uri="{BB962C8B-B14F-4D97-AF65-F5344CB8AC3E}">
        <p14:creationId xmlns:p14="http://schemas.microsoft.com/office/powerpoint/2010/main" val="3269484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23</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3</a:t>
            </a:r>
            <a:r>
              <a:rPr lang="ja-JP" altLang="en-US" sz="1800" dirty="0"/>
              <a:t>．支払伝票入力画面の一覧入力対応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7550" y="2299848"/>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仕訳入力の一覧入力機能によって入力負荷が軽減され、業務時間が短縮されたため、</a:t>
            </a:r>
            <a:endParaRPr lang="en-US" altLang="ja-JP" dirty="0">
              <a:solidFill>
                <a:prstClr val="black"/>
              </a:solidFill>
            </a:endParaRPr>
          </a:p>
          <a:p>
            <a:pPr lvl="0">
              <a:lnSpc>
                <a:spcPts val="1900"/>
              </a:lnSpc>
              <a:buClr>
                <a:srgbClr val="F9BE00"/>
              </a:buClr>
            </a:pPr>
            <a:r>
              <a:rPr lang="ja-JP" altLang="en-US" dirty="0">
                <a:solidFill>
                  <a:prstClr val="black"/>
                </a:solidFill>
              </a:rPr>
              <a:t>　支払伝票入力画面にも同機能を実装してほしいとのご要望に対応しました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支払伝票入力画面で</a:t>
            </a:r>
            <a:r>
              <a:rPr lang="ja-JP" altLang="en-US" b="1" dirty="0">
                <a:solidFill>
                  <a:prstClr val="black"/>
                </a:solidFill>
              </a:rPr>
              <a:t>一覧入力</a:t>
            </a:r>
            <a:r>
              <a:rPr lang="ja-JP" altLang="en-US" dirty="0">
                <a:solidFill>
                  <a:prstClr val="black"/>
                </a:solidFill>
              </a:rPr>
              <a:t>を行えるよう対応しました</a:t>
            </a:r>
            <a:endParaRPr lang="en-US" altLang="ja-JP" dirty="0">
              <a:solidFill>
                <a:prstClr val="black"/>
              </a:solidFill>
            </a:endParaRPr>
          </a:p>
          <a:p>
            <a:pPr>
              <a:lnSpc>
                <a:spcPts val="1900"/>
              </a:lnSpc>
              <a:buClr>
                <a:srgbClr val="F9BE00"/>
              </a:buClr>
            </a:pPr>
            <a:r>
              <a:rPr lang="ja-JP" altLang="en-US" sz="1100" dirty="0">
                <a:solidFill>
                  <a:prstClr val="black"/>
                </a:solidFill>
              </a:rPr>
              <a:t>　</a:t>
            </a:r>
            <a:r>
              <a:rPr lang="ja-JP" altLang="en-US" dirty="0">
                <a:solidFill>
                  <a:prstClr val="black"/>
                </a:solidFill>
              </a:rPr>
              <a:t>オプション設定に「</a:t>
            </a:r>
            <a:r>
              <a:rPr lang="ja-JP" altLang="en-US" b="1" dirty="0">
                <a:solidFill>
                  <a:prstClr val="black"/>
                </a:solidFill>
              </a:rPr>
              <a:t>一覧入力優先（仕訳）</a:t>
            </a:r>
            <a:r>
              <a:rPr lang="ja-JP" altLang="en-US" dirty="0">
                <a:solidFill>
                  <a:prstClr val="black"/>
                </a:solidFill>
              </a:rPr>
              <a:t>」、「</a:t>
            </a:r>
            <a:r>
              <a:rPr lang="ja-JP" altLang="en-US" b="1" dirty="0">
                <a:solidFill>
                  <a:prstClr val="black"/>
                </a:solidFill>
              </a:rPr>
              <a:t>一覧入力優先（支払）</a:t>
            </a:r>
            <a:r>
              <a:rPr lang="ja-JP" altLang="en-US" dirty="0">
                <a:solidFill>
                  <a:prstClr val="black"/>
                </a:solidFill>
              </a:rPr>
              <a:t>」を追加しました</a:t>
            </a:r>
            <a:endParaRPr lang="en-US" altLang="ja-JP" sz="1100"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651696"/>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仕訳伝票入力画面と同様に「一覧入力」と「エクセル貼り付け」による入力が可能となり、</a:t>
            </a:r>
            <a:endParaRPr lang="en-US" altLang="ja-JP" dirty="0">
              <a:solidFill>
                <a:prstClr val="black"/>
              </a:solidFill>
            </a:endParaRPr>
          </a:p>
          <a:p>
            <a:pPr>
              <a:lnSpc>
                <a:spcPts val="1900"/>
              </a:lnSpc>
              <a:buClr>
                <a:srgbClr val="F9BE00"/>
              </a:buClr>
            </a:pPr>
            <a:r>
              <a:rPr lang="ja-JP" altLang="en-US" dirty="0">
                <a:solidFill>
                  <a:prstClr val="black"/>
                </a:solidFill>
              </a:rPr>
              <a:t>　複数明細を一括で登録できるようになりました</a:t>
            </a:r>
            <a:endParaRPr lang="en-US" altLang="ja-JP" dirty="0">
              <a:solidFill>
                <a:prstClr val="black"/>
              </a:solidFill>
            </a:endParaRPr>
          </a:p>
        </p:txBody>
      </p:sp>
    </p:spTree>
    <p:extLst>
      <p:ext uri="{BB962C8B-B14F-4D97-AF65-F5344CB8AC3E}">
        <p14:creationId xmlns:p14="http://schemas.microsoft.com/office/powerpoint/2010/main" val="2332593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AA07EBB8-DF1B-33A1-4C57-EC5617E75266}"/>
              </a:ext>
            </a:extLst>
          </p:cNvPr>
          <p:cNvPicPr>
            <a:picLocks noChangeAspect="1"/>
          </p:cNvPicPr>
          <p:nvPr/>
        </p:nvPicPr>
        <p:blipFill>
          <a:blip r:embed="rId3"/>
          <a:stretch>
            <a:fillRect/>
          </a:stretch>
        </p:blipFill>
        <p:spPr>
          <a:xfrm>
            <a:off x="358775" y="1124841"/>
            <a:ext cx="5113325" cy="3516893"/>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24</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3</a:t>
            </a:r>
            <a:r>
              <a:rPr lang="ja-JP" altLang="en-US" sz="1800" dirty="0"/>
              <a:t>．支払伝票入力画面の一覧入力対応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8775" y="905675"/>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支払伝票入力</a:t>
            </a:r>
          </a:p>
        </p:txBody>
      </p:sp>
      <p:sp>
        <p:nvSpPr>
          <p:cNvPr id="36" name="線吹き出し 2 (枠付き) 7">
            <a:extLst>
              <a:ext uri="{FF2B5EF4-FFF2-40B4-BE49-F238E27FC236}">
                <a16:creationId xmlns:a16="http://schemas.microsoft.com/office/drawing/2014/main" id="{3985A946-F9CB-FA0B-5EDF-43F87D4E24F0}"/>
              </a:ext>
            </a:extLst>
          </p:cNvPr>
          <p:cNvSpPr/>
          <p:nvPr/>
        </p:nvSpPr>
        <p:spPr>
          <a:xfrm>
            <a:off x="6069616" y="1399462"/>
            <a:ext cx="2340260" cy="576064"/>
          </a:xfrm>
          <a:prstGeom prst="borderCallout2">
            <a:avLst>
              <a:gd name="adj1" fmla="val 29332"/>
              <a:gd name="adj2" fmla="val -8007"/>
              <a:gd name="adj3" fmla="val 31978"/>
              <a:gd name="adj4" fmla="val -55414"/>
              <a:gd name="adj5" fmla="val 200621"/>
              <a:gd name="adj6" fmla="val -5534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一覧入力</a:t>
            </a:r>
            <a:r>
              <a:rPr lang="ja-JP" altLang="en-US" sz="1200" dirty="0"/>
              <a:t>ボタンを追加しました</a:t>
            </a:r>
            <a:endParaRPr kumimoji="1" lang="ja-JP" altLang="en-US" sz="1200" dirty="0"/>
          </a:p>
        </p:txBody>
      </p:sp>
      <p:sp>
        <p:nvSpPr>
          <p:cNvPr id="12" name="正方形/長方形 11">
            <a:extLst>
              <a:ext uri="{FF2B5EF4-FFF2-40B4-BE49-F238E27FC236}">
                <a16:creationId xmlns:a16="http://schemas.microsoft.com/office/drawing/2014/main" id="{EF8BAE41-0982-E654-110E-89465B023B6A}"/>
              </a:ext>
            </a:extLst>
          </p:cNvPr>
          <p:cNvSpPr/>
          <p:nvPr/>
        </p:nvSpPr>
        <p:spPr>
          <a:xfrm>
            <a:off x="4521475" y="2579801"/>
            <a:ext cx="336095" cy="114626"/>
          </a:xfrm>
          <a:prstGeom prst="rect">
            <a:avLst/>
          </a:prstGeom>
          <a:no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16850A0F-7993-760E-6030-4E2E4094F3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575556" y="1136594"/>
            <a:ext cx="2016224" cy="81131"/>
          </a:xfrm>
          <a:prstGeom prst="rect">
            <a:avLst/>
          </a:prstGeom>
        </p:spPr>
      </p:pic>
      <p:pic>
        <p:nvPicPr>
          <p:cNvPr id="8" name="図 7">
            <a:extLst>
              <a:ext uri="{FF2B5EF4-FFF2-40B4-BE49-F238E27FC236}">
                <a16:creationId xmlns:a16="http://schemas.microsoft.com/office/drawing/2014/main" id="{63420D29-DDD3-838F-1995-392C639779FA}"/>
              </a:ext>
            </a:extLst>
          </p:cNvPr>
          <p:cNvPicPr>
            <a:picLocks noChangeAspect="1"/>
          </p:cNvPicPr>
          <p:nvPr/>
        </p:nvPicPr>
        <p:blipFill>
          <a:blip r:embed="rId5"/>
          <a:stretch>
            <a:fillRect/>
          </a:stretch>
        </p:blipFill>
        <p:spPr>
          <a:xfrm>
            <a:off x="4523938" y="2826211"/>
            <a:ext cx="4121795" cy="1977787"/>
          </a:xfrm>
          <a:prstGeom prst="rect">
            <a:avLst/>
          </a:prstGeom>
          <a:ln>
            <a:solidFill>
              <a:srgbClr val="D54F14"/>
            </a:solidFill>
          </a:ln>
        </p:spPr>
      </p:pic>
      <p:sp>
        <p:nvSpPr>
          <p:cNvPr id="37" name="右矢印 23">
            <a:extLst>
              <a:ext uri="{FF2B5EF4-FFF2-40B4-BE49-F238E27FC236}">
                <a16:creationId xmlns:a16="http://schemas.microsoft.com/office/drawing/2014/main" id="{73C79C4A-9078-0CEE-AE46-ED64706EB0B9}"/>
              </a:ext>
            </a:extLst>
          </p:cNvPr>
          <p:cNvSpPr/>
          <p:nvPr/>
        </p:nvSpPr>
        <p:spPr>
          <a:xfrm rot="2455604" flipV="1">
            <a:off x="4837786" y="2705138"/>
            <a:ext cx="290133" cy="220969"/>
          </a:xfrm>
          <a:prstGeom prst="rightArrow">
            <a:avLst>
              <a:gd name="adj1" fmla="val 50000"/>
              <a:gd name="adj2" fmla="val 58328"/>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pic>
        <p:nvPicPr>
          <p:cNvPr id="6" name="図 5">
            <a:extLst>
              <a:ext uri="{FF2B5EF4-FFF2-40B4-BE49-F238E27FC236}">
                <a16:creationId xmlns:a16="http://schemas.microsoft.com/office/drawing/2014/main" id="{B9211E8D-A4BE-F7CE-D71E-4F02CAFF9157}"/>
              </a:ext>
            </a:extLst>
          </p:cNvPr>
          <p:cNvPicPr>
            <a:picLocks noChangeAspect="1"/>
          </p:cNvPicPr>
          <p:nvPr/>
        </p:nvPicPr>
        <p:blipFill rotWithShape="1">
          <a:blip r:embed="rId6"/>
          <a:srcRect t="2" b="-14607"/>
          <a:stretch/>
        </p:blipFill>
        <p:spPr>
          <a:xfrm rot="10800000" flipV="1">
            <a:off x="4391980" y="1239602"/>
            <a:ext cx="684076" cy="102611"/>
          </a:xfrm>
          <a:prstGeom prst="rect">
            <a:avLst/>
          </a:prstGeom>
        </p:spPr>
      </p:pic>
    </p:spTree>
    <p:extLst>
      <p:ext uri="{BB962C8B-B14F-4D97-AF65-F5344CB8AC3E}">
        <p14:creationId xmlns:p14="http://schemas.microsoft.com/office/powerpoint/2010/main" val="3002755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25</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3</a:t>
            </a:r>
            <a:r>
              <a:rPr lang="ja-JP" altLang="en-US" sz="1800" dirty="0"/>
              <a:t>．支払伝票入力画面の一覧入力対応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8775" y="905675"/>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支払伝票入力</a:t>
            </a:r>
          </a:p>
        </p:txBody>
      </p:sp>
      <p:grpSp>
        <p:nvGrpSpPr>
          <p:cNvPr id="13" name="グループ化 12">
            <a:extLst>
              <a:ext uri="{FF2B5EF4-FFF2-40B4-BE49-F238E27FC236}">
                <a16:creationId xmlns:a16="http://schemas.microsoft.com/office/drawing/2014/main" id="{C6EC389A-D7BB-C299-BBFB-43FCB39581BB}"/>
              </a:ext>
            </a:extLst>
          </p:cNvPr>
          <p:cNvGrpSpPr/>
          <p:nvPr/>
        </p:nvGrpSpPr>
        <p:grpSpPr>
          <a:xfrm>
            <a:off x="358775" y="1240216"/>
            <a:ext cx="8352928" cy="2729880"/>
            <a:chOff x="358775" y="1240216"/>
            <a:chExt cx="8352928" cy="2729880"/>
          </a:xfrm>
        </p:grpSpPr>
        <p:sp>
          <p:nvSpPr>
            <p:cNvPr id="6" name="正方形/長方形 5">
              <a:extLst>
                <a:ext uri="{FF2B5EF4-FFF2-40B4-BE49-F238E27FC236}">
                  <a16:creationId xmlns:a16="http://schemas.microsoft.com/office/drawing/2014/main" id="{47BB91A8-0530-E436-E73E-A74AA46A9078}"/>
                </a:ext>
              </a:extLst>
            </p:cNvPr>
            <p:cNvSpPr/>
            <p:nvPr/>
          </p:nvSpPr>
          <p:spPr>
            <a:xfrm>
              <a:off x="358775" y="1240216"/>
              <a:ext cx="8352928" cy="2729880"/>
            </a:xfrm>
            <a:prstGeom prst="rect">
              <a:avLst/>
            </a:prstGeom>
            <a:solidFill>
              <a:sysClr val="window" lastClr="FFFFFF"/>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nvGrpSpPr>
            <p:cNvPr id="7" name="グループ化 6">
              <a:extLst>
                <a:ext uri="{FF2B5EF4-FFF2-40B4-BE49-F238E27FC236}">
                  <a16:creationId xmlns:a16="http://schemas.microsoft.com/office/drawing/2014/main" id="{5261352B-2817-C877-5CA1-8FA19D261FFD}"/>
                </a:ext>
              </a:extLst>
            </p:cNvPr>
            <p:cNvGrpSpPr>
              <a:grpSpLocks noChangeAspect="1"/>
            </p:cNvGrpSpPr>
            <p:nvPr/>
          </p:nvGrpSpPr>
          <p:grpSpPr>
            <a:xfrm>
              <a:off x="407233" y="1924185"/>
              <a:ext cx="6841883" cy="603014"/>
              <a:chOff x="-635223" y="774832"/>
              <a:chExt cx="11574955" cy="922161"/>
            </a:xfrm>
          </p:grpSpPr>
          <p:grpSp>
            <p:nvGrpSpPr>
              <p:cNvPr id="24" name="グループ化 23">
                <a:extLst>
                  <a:ext uri="{FF2B5EF4-FFF2-40B4-BE49-F238E27FC236}">
                    <a16:creationId xmlns:a16="http://schemas.microsoft.com/office/drawing/2014/main" id="{312D059B-83F3-C078-8AFA-657AABD90889}"/>
                  </a:ext>
                </a:extLst>
              </p:cNvPr>
              <p:cNvGrpSpPr/>
              <p:nvPr/>
            </p:nvGrpSpPr>
            <p:grpSpPr>
              <a:xfrm>
                <a:off x="-635223" y="789481"/>
                <a:ext cx="6145625" cy="907512"/>
                <a:chOff x="-635223" y="789481"/>
                <a:chExt cx="6145625" cy="907512"/>
              </a:xfrm>
            </p:grpSpPr>
            <p:pic>
              <p:nvPicPr>
                <p:cNvPr id="28" name="図 27">
                  <a:extLst>
                    <a:ext uri="{FF2B5EF4-FFF2-40B4-BE49-F238E27FC236}">
                      <a16:creationId xmlns:a16="http://schemas.microsoft.com/office/drawing/2014/main" id="{78C09A0B-C654-BF00-28BE-8428CDA18EB4}"/>
                    </a:ext>
                  </a:extLst>
                </p:cNvPr>
                <p:cNvPicPr>
                  <a:picLocks/>
                </p:cNvPicPr>
                <p:nvPr/>
              </p:nvPicPr>
              <p:blipFill>
                <a:blip r:embed="rId3"/>
                <a:stretch>
                  <a:fillRect/>
                </a:stretch>
              </p:blipFill>
              <p:spPr>
                <a:xfrm>
                  <a:off x="-594361" y="789481"/>
                  <a:ext cx="6104763" cy="904763"/>
                </a:xfrm>
                <a:prstGeom prst="rect">
                  <a:avLst/>
                </a:prstGeom>
              </p:spPr>
            </p:pic>
            <p:pic>
              <p:nvPicPr>
                <p:cNvPr id="29" name="図 28">
                  <a:extLst>
                    <a:ext uri="{FF2B5EF4-FFF2-40B4-BE49-F238E27FC236}">
                      <a16:creationId xmlns:a16="http://schemas.microsoft.com/office/drawing/2014/main" id="{5EBB17FA-79A0-4334-76C0-34CBCE438DF8}"/>
                    </a:ext>
                  </a:extLst>
                </p:cNvPr>
                <p:cNvPicPr>
                  <a:picLocks noChangeAspect="1"/>
                </p:cNvPicPr>
                <p:nvPr/>
              </p:nvPicPr>
              <p:blipFill>
                <a:blip r:embed="rId4"/>
                <a:stretch>
                  <a:fillRect/>
                </a:stretch>
              </p:blipFill>
              <p:spPr>
                <a:xfrm>
                  <a:off x="1006160" y="851241"/>
                  <a:ext cx="780952" cy="152381"/>
                </a:xfrm>
                <a:prstGeom prst="rect">
                  <a:avLst/>
                </a:prstGeom>
              </p:spPr>
            </p:pic>
            <p:pic>
              <p:nvPicPr>
                <p:cNvPr id="30" name="図 29">
                  <a:extLst>
                    <a:ext uri="{FF2B5EF4-FFF2-40B4-BE49-F238E27FC236}">
                      <a16:creationId xmlns:a16="http://schemas.microsoft.com/office/drawing/2014/main" id="{FA6C8616-DD7B-DB24-528C-166F76CCFD30}"/>
                    </a:ext>
                  </a:extLst>
                </p:cNvPr>
                <p:cNvPicPr>
                  <a:picLocks noChangeAspect="1"/>
                </p:cNvPicPr>
                <p:nvPr/>
              </p:nvPicPr>
              <p:blipFill>
                <a:blip r:embed="rId5"/>
                <a:stretch>
                  <a:fillRect/>
                </a:stretch>
              </p:blipFill>
              <p:spPr>
                <a:xfrm>
                  <a:off x="2526598" y="843918"/>
                  <a:ext cx="933332" cy="161905"/>
                </a:xfrm>
                <a:prstGeom prst="rect">
                  <a:avLst/>
                </a:prstGeom>
              </p:spPr>
            </p:pic>
            <p:pic>
              <p:nvPicPr>
                <p:cNvPr id="31" name="図 30">
                  <a:extLst>
                    <a:ext uri="{FF2B5EF4-FFF2-40B4-BE49-F238E27FC236}">
                      <a16:creationId xmlns:a16="http://schemas.microsoft.com/office/drawing/2014/main" id="{15787AC8-2416-344D-2B23-B7306E569ED9}"/>
                    </a:ext>
                  </a:extLst>
                </p:cNvPr>
                <p:cNvPicPr>
                  <a:picLocks noChangeAspect="1"/>
                </p:cNvPicPr>
                <p:nvPr/>
              </p:nvPicPr>
              <p:blipFill>
                <a:blip r:embed="rId6"/>
                <a:stretch>
                  <a:fillRect/>
                </a:stretch>
              </p:blipFill>
              <p:spPr>
                <a:xfrm>
                  <a:off x="4039906" y="847276"/>
                  <a:ext cx="561906" cy="152381"/>
                </a:xfrm>
                <a:prstGeom prst="rect">
                  <a:avLst/>
                </a:prstGeom>
              </p:spPr>
            </p:pic>
            <p:pic>
              <p:nvPicPr>
                <p:cNvPr id="32" name="図 31">
                  <a:extLst>
                    <a:ext uri="{FF2B5EF4-FFF2-40B4-BE49-F238E27FC236}">
                      <a16:creationId xmlns:a16="http://schemas.microsoft.com/office/drawing/2014/main" id="{B1F751BC-6250-17E8-6ECD-5EC74DA29D42}"/>
                    </a:ext>
                  </a:extLst>
                </p:cNvPr>
                <p:cNvPicPr>
                  <a:picLocks noChangeAspect="1"/>
                </p:cNvPicPr>
                <p:nvPr/>
              </p:nvPicPr>
              <p:blipFill>
                <a:blip r:embed="rId7"/>
                <a:stretch>
                  <a:fillRect/>
                </a:stretch>
              </p:blipFill>
              <p:spPr>
                <a:xfrm>
                  <a:off x="-594363" y="1045924"/>
                  <a:ext cx="1733334" cy="247618"/>
                </a:xfrm>
                <a:prstGeom prst="rect">
                  <a:avLst/>
                </a:prstGeom>
              </p:spPr>
            </p:pic>
            <p:pic>
              <p:nvPicPr>
                <p:cNvPr id="33" name="図 32">
                  <a:extLst>
                    <a:ext uri="{FF2B5EF4-FFF2-40B4-BE49-F238E27FC236}">
                      <a16:creationId xmlns:a16="http://schemas.microsoft.com/office/drawing/2014/main" id="{262B8E97-A8E8-B729-EE6B-975A279A72CF}"/>
                    </a:ext>
                  </a:extLst>
                </p:cNvPr>
                <p:cNvPicPr>
                  <a:picLocks noChangeAspect="1"/>
                </p:cNvPicPr>
                <p:nvPr/>
              </p:nvPicPr>
              <p:blipFill>
                <a:blip r:embed="rId8"/>
                <a:stretch>
                  <a:fillRect/>
                </a:stretch>
              </p:blipFill>
              <p:spPr>
                <a:xfrm>
                  <a:off x="-635223" y="1487469"/>
                  <a:ext cx="1685714" cy="209524"/>
                </a:xfrm>
                <a:prstGeom prst="rect">
                  <a:avLst/>
                </a:prstGeom>
              </p:spPr>
            </p:pic>
          </p:grpSp>
          <p:pic>
            <p:nvPicPr>
              <p:cNvPr id="25" name="図 24">
                <a:extLst>
                  <a:ext uri="{FF2B5EF4-FFF2-40B4-BE49-F238E27FC236}">
                    <a16:creationId xmlns:a16="http://schemas.microsoft.com/office/drawing/2014/main" id="{36B628FF-0888-7E2F-F2D2-5CFC4867DD87}"/>
                  </a:ext>
                </a:extLst>
              </p:cNvPr>
              <p:cNvPicPr>
                <a:picLocks noChangeAspect="1"/>
              </p:cNvPicPr>
              <p:nvPr/>
            </p:nvPicPr>
            <p:blipFill>
              <a:blip r:embed="rId9"/>
              <a:stretch>
                <a:fillRect/>
              </a:stretch>
            </p:blipFill>
            <p:spPr>
              <a:xfrm>
                <a:off x="5501637" y="774832"/>
                <a:ext cx="5438095" cy="914286"/>
              </a:xfrm>
              <a:prstGeom prst="rect">
                <a:avLst/>
              </a:prstGeom>
            </p:spPr>
          </p:pic>
        </p:grpSp>
        <p:grpSp>
          <p:nvGrpSpPr>
            <p:cNvPr id="8" name="グループ化 7">
              <a:extLst>
                <a:ext uri="{FF2B5EF4-FFF2-40B4-BE49-F238E27FC236}">
                  <a16:creationId xmlns:a16="http://schemas.microsoft.com/office/drawing/2014/main" id="{A1107D6C-58A7-156E-E47D-48C39A47EAB2}"/>
                </a:ext>
              </a:extLst>
            </p:cNvPr>
            <p:cNvGrpSpPr/>
            <p:nvPr/>
          </p:nvGrpSpPr>
          <p:grpSpPr>
            <a:xfrm>
              <a:off x="388716" y="2598091"/>
              <a:ext cx="8307417" cy="1224643"/>
              <a:chOff x="36635" y="1478574"/>
              <a:chExt cx="10164640" cy="1333499"/>
            </a:xfrm>
          </p:grpSpPr>
          <p:sp>
            <p:nvSpPr>
              <p:cNvPr id="21" name="正方形/長方形 20">
                <a:extLst>
                  <a:ext uri="{FF2B5EF4-FFF2-40B4-BE49-F238E27FC236}">
                    <a16:creationId xmlns:a16="http://schemas.microsoft.com/office/drawing/2014/main" id="{B6B8BD63-5E56-E1F9-0796-4AE34BC3331C}"/>
                  </a:ext>
                </a:extLst>
              </p:cNvPr>
              <p:cNvSpPr/>
              <p:nvPr/>
            </p:nvSpPr>
            <p:spPr>
              <a:xfrm>
                <a:off x="36635" y="1478574"/>
                <a:ext cx="10164640" cy="1333499"/>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22" name="図 21">
                <a:extLst>
                  <a:ext uri="{FF2B5EF4-FFF2-40B4-BE49-F238E27FC236}">
                    <a16:creationId xmlns:a16="http://schemas.microsoft.com/office/drawing/2014/main" id="{B2CB948D-B900-CB2D-5A2B-1D9EC7E3973A}"/>
                  </a:ext>
                </a:extLst>
              </p:cNvPr>
              <p:cNvPicPr>
                <a:picLocks noChangeAspect="1"/>
              </p:cNvPicPr>
              <p:nvPr/>
            </p:nvPicPr>
            <p:blipFill>
              <a:blip r:embed="rId10"/>
              <a:stretch>
                <a:fillRect/>
              </a:stretch>
            </p:blipFill>
            <p:spPr>
              <a:xfrm>
                <a:off x="66676" y="1514477"/>
                <a:ext cx="10109334" cy="608762"/>
              </a:xfrm>
              <a:prstGeom prst="rect">
                <a:avLst/>
              </a:prstGeom>
            </p:spPr>
          </p:pic>
          <p:pic>
            <p:nvPicPr>
              <p:cNvPr id="23" name="図 22">
                <a:extLst>
                  <a:ext uri="{FF2B5EF4-FFF2-40B4-BE49-F238E27FC236}">
                    <a16:creationId xmlns:a16="http://schemas.microsoft.com/office/drawing/2014/main" id="{EDF7E3BC-09A8-73DF-25F3-8D8BCCD3F1AE}"/>
                  </a:ext>
                </a:extLst>
              </p:cNvPr>
              <p:cNvPicPr>
                <a:picLocks noChangeAspect="1"/>
              </p:cNvPicPr>
              <p:nvPr/>
            </p:nvPicPr>
            <p:blipFill>
              <a:blip r:embed="rId11"/>
              <a:stretch>
                <a:fillRect/>
              </a:stretch>
            </p:blipFill>
            <p:spPr>
              <a:xfrm>
                <a:off x="66676" y="2152653"/>
                <a:ext cx="3892190" cy="615238"/>
              </a:xfrm>
              <a:prstGeom prst="rect">
                <a:avLst/>
              </a:prstGeom>
            </p:spPr>
          </p:pic>
        </p:grpSp>
        <p:grpSp>
          <p:nvGrpSpPr>
            <p:cNvPr id="9" name="グループ化 8">
              <a:extLst>
                <a:ext uri="{FF2B5EF4-FFF2-40B4-BE49-F238E27FC236}">
                  <a16:creationId xmlns:a16="http://schemas.microsoft.com/office/drawing/2014/main" id="{C9DF46FE-52EA-B98F-9F9F-7E9B8D551572}"/>
                </a:ext>
              </a:extLst>
            </p:cNvPr>
            <p:cNvGrpSpPr/>
            <p:nvPr/>
          </p:nvGrpSpPr>
          <p:grpSpPr>
            <a:xfrm>
              <a:off x="382129" y="1251656"/>
              <a:ext cx="6678536" cy="586832"/>
              <a:chOff x="28575" y="12457"/>
              <a:chExt cx="8240999" cy="641716"/>
            </a:xfrm>
          </p:grpSpPr>
          <p:pic>
            <p:nvPicPr>
              <p:cNvPr id="10" name="図 9">
                <a:extLst>
                  <a:ext uri="{FF2B5EF4-FFF2-40B4-BE49-F238E27FC236}">
                    <a16:creationId xmlns:a16="http://schemas.microsoft.com/office/drawing/2014/main" id="{AE76DA96-02A5-E58F-59D5-633D8B2E873F}"/>
                  </a:ext>
                </a:extLst>
              </p:cNvPr>
              <p:cNvPicPr>
                <a:picLocks noChangeAspect="1"/>
              </p:cNvPicPr>
              <p:nvPr/>
            </p:nvPicPr>
            <p:blipFill>
              <a:blip r:embed="rId12"/>
              <a:stretch>
                <a:fillRect/>
              </a:stretch>
            </p:blipFill>
            <p:spPr>
              <a:xfrm>
                <a:off x="28575" y="12457"/>
                <a:ext cx="8240999" cy="641716"/>
              </a:xfrm>
              <a:prstGeom prst="rect">
                <a:avLst/>
              </a:prstGeom>
            </p:spPr>
          </p:pic>
          <p:pic>
            <p:nvPicPr>
              <p:cNvPr id="12" name="図 11">
                <a:extLst>
                  <a:ext uri="{FF2B5EF4-FFF2-40B4-BE49-F238E27FC236}">
                    <a16:creationId xmlns:a16="http://schemas.microsoft.com/office/drawing/2014/main" id="{BEC80833-1618-1656-0370-99BB419A7CEA}"/>
                  </a:ext>
                </a:extLst>
              </p:cNvPr>
              <p:cNvPicPr>
                <a:picLocks noChangeAspect="1"/>
              </p:cNvPicPr>
              <p:nvPr/>
            </p:nvPicPr>
            <p:blipFill>
              <a:blip r:embed="rId13"/>
              <a:stretch>
                <a:fillRect/>
              </a:stretch>
            </p:blipFill>
            <p:spPr>
              <a:xfrm>
                <a:off x="217524" y="364708"/>
                <a:ext cx="421837" cy="151500"/>
              </a:xfrm>
              <a:prstGeom prst="rect">
                <a:avLst/>
              </a:prstGeom>
            </p:spPr>
          </p:pic>
          <p:pic>
            <p:nvPicPr>
              <p:cNvPr id="14" name="図 13">
                <a:extLst>
                  <a:ext uri="{FF2B5EF4-FFF2-40B4-BE49-F238E27FC236}">
                    <a16:creationId xmlns:a16="http://schemas.microsoft.com/office/drawing/2014/main" id="{8A7A9FAB-79BB-FE56-6FDF-AD14CBA14C74}"/>
                  </a:ext>
                </a:extLst>
              </p:cNvPr>
              <p:cNvPicPr>
                <a:picLocks noChangeAspect="1"/>
              </p:cNvPicPr>
              <p:nvPr/>
            </p:nvPicPr>
            <p:blipFill>
              <a:blip r:embed="rId13"/>
              <a:stretch>
                <a:fillRect/>
              </a:stretch>
            </p:blipFill>
            <p:spPr>
              <a:xfrm>
                <a:off x="219482" y="498489"/>
                <a:ext cx="421837" cy="151500"/>
              </a:xfrm>
              <a:prstGeom prst="rect">
                <a:avLst/>
              </a:prstGeom>
            </p:spPr>
          </p:pic>
          <p:pic>
            <p:nvPicPr>
              <p:cNvPr id="16" name="図 15">
                <a:extLst>
                  <a:ext uri="{FF2B5EF4-FFF2-40B4-BE49-F238E27FC236}">
                    <a16:creationId xmlns:a16="http://schemas.microsoft.com/office/drawing/2014/main" id="{EFE384BE-C5D2-0BDD-F4D0-F478703388B6}"/>
                  </a:ext>
                </a:extLst>
              </p:cNvPr>
              <p:cNvPicPr>
                <a:picLocks noChangeAspect="1"/>
              </p:cNvPicPr>
              <p:nvPr/>
            </p:nvPicPr>
            <p:blipFill>
              <a:blip r:embed="rId14"/>
              <a:stretch>
                <a:fillRect/>
              </a:stretch>
            </p:blipFill>
            <p:spPr>
              <a:xfrm>
                <a:off x="250236" y="498488"/>
                <a:ext cx="82985" cy="151500"/>
              </a:xfrm>
              <a:prstGeom prst="rect">
                <a:avLst/>
              </a:prstGeom>
            </p:spPr>
          </p:pic>
          <p:pic>
            <p:nvPicPr>
              <p:cNvPr id="19" name="図 18">
                <a:extLst>
                  <a:ext uri="{FF2B5EF4-FFF2-40B4-BE49-F238E27FC236}">
                    <a16:creationId xmlns:a16="http://schemas.microsoft.com/office/drawing/2014/main" id="{9157A0B3-35EE-3E62-BEBF-4239BE61CE71}"/>
                  </a:ext>
                </a:extLst>
              </p:cNvPr>
              <p:cNvPicPr>
                <a:picLocks noChangeAspect="1"/>
              </p:cNvPicPr>
              <p:nvPr/>
            </p:nvPicPr>
            <p:blipFill>
              <a:blip r:embed="rId15"/>
              <a:stretch>
                <a:fillRect/>
              </a:stretch>
            </p:blipFill>
            <p:spPr>
              <a:xfrm>
                <a:off x="229681" y="15087"/>
                <a:ext cx="411429" cy="171428"/>
              </a:xfrm>
              <a:prstGeom prst="rect">
                <a:avLst/>
              </a:prstGeom>
            </p:spPr>
          </p:pic>
          <p:pic>
            <p:nvPicPr>
              <p:cNvPr id="20" name="図 19">
                <a:extLst>
                  <a:ext uri="{FF2B5EF4-FFF2-40B4-BE49-F238E27FC236}">
                    <a16:creationId xmlns:a16="http://schemas.microsoft.com/office/drawing/2014/main" id="{ACA698F7-CC3E-84A3-A13C-404BBEF2877F}"/>
                  </a:ext>
                </a:extLst>
              </p:cNvPr>
              <p:cNvPicPr>
                <a:picLocks noChangeAspect="1"/>
              </p:cNvPicPr>
              <p:nvPr/>
            </p:nvPicPr>
            <p:blipFill>
              <a:blip r:embed="rId16"/>
              <a:stretch>
                <a:fillRect/>
              </a:stretch>
            </p:blipFill>
            <p:spPr>
              <a:xfrm>
                <a:off x="272242" y="192690"/>
                <a:ext cx="144000" cy="171428"/>
              </a:xfrm>
              <a:prstGeom prst="rect">
                <a:avLst/>
              </a:prstGeom>
            </p:spPr>
          </p:pic>
        </p:grpSp>
      </p:grpSp>
      <p:sp>
        <p:nvSpPr>
          <p:cNvPr id="34" name="角丸四角形 8">
            <a:extLst>
              <a:ext uri="{FF2B5EF4-FFF2-40B4-BE49-F238E27FC236}">
                <a16:creationId xmlns:a16="http://schemas.microsoft.com/office/drawing/2014/main" id="{5BB92214-E4EC-91FF-108D-A07AD2A3092A}"/>
              </a:ext>
            </a:extLst>
          </p:cNvPr>
          <p:cNvSpPr/>
          <p:nvPr/>
        </p:nvSpPr>
        <p:spPr>
          <a:xfrm>
            <a:off x="354327" y="4248889"/>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35" name="正方形/長方形 34">
            <a:extLst>
              <a:ext uri="{FF2B5EF4-FFF2-40B4-BE49-F238E27FC236}">
                <a16:creationId xmlns:a16="http://schemas.microsoft.com/office/drawing/2014/main" id="{EDD2680B-0E73-265A-2795-F76EEB051AD7}"/>
              </a:ext>
            </a:extLst>
          </p:cNvPr>
          <p:cNvSpPr/>
          <p:nvPr/>
        </p:nvSpPr>
        <p:spPr>
          <a:xfrm>
            <a:off x="1236425" y="4164003"/>
            <a:ext cx="7866874" cy="830997"/>
          </a:xfrm>
          <a:prstGeom prst="rect">
            <a:avLst/>
          </a:prstGeom>
        </p:spPr>
        <p:txBody>
          <a:bodyPr wrap="square">
            <a:spAutoFit/>
          </a:bodyPr>
          <a:lstStyle/>
          <a:p>
            <a:r>
              <a:rPr lang="ja-JP" altLang="en-US" sz="1200" b="1" dirty="0">
                <a:solidFill>
                  <a:schemeClr val="accent3">
                    <a:lumMod val="75000"/>
                  </a:schemeClr>
                </a:solidFill>
              </a:rPr>
              <a:t>予備文字項目を入力するには以下マスタ設定を行う必要があります</a:t>
            </a:r>
            <a:endParaRPr lang="en-US" altLang="ja-JP" sz="1200" b="1" dirty="0">
              <a:solidFill>
                <a:schemeClr val="accent3">
                  <a:lumMod val="75000"/>
                </a:schemeClr>
              </a:solidFill>
            </a:endParaRPr>
          </a:p>
          <a:p>
            <a:r>
              <a:rPr lang="ja-JP" altLang="en-US" sz="1200" b="1" dirty="0">
                <a:solidFill>
                  <a:schemeClr val="accent3">
                    <a:lumMod val="75000"/>
                  </a:schemeClr>
                </a:solidFill>
              </a:rPr>
              <a:t>会計業務権限マスタ．予備項目入力権限が「</a:t>
            </a:r>
            <a:r>
              <a:rPr lang="en-US" altLang="ja-JP" sz="1200" b="1" dirty="0">
                <a:solidFill>
                  <a:schemeClr val="accent3">
                    <a:lumMod val="75000"/>
                  </a:schemeClr>
                </a:solidFill>
              </a:rPr>
              <a:t>1</a:t>
            </a:r>
            <a:r>
              <a:rPr lang="ja-JP" altLang="en-US" sz="1200" b="1" dirty="0">
                <a:solidFill>
                  <a:schemeClr val="accent3">
                    <a:lumMod val="75000"/>
                  </a:schemeClr>
                </a:solidFill>
              </a:rPr>
              <a:t>：可能」、かつ、</a:t>
            </a:r>
          </a:p>
          <a:p>
            <a:r>
              <a:rPr lang="ja-JP" altLang="en-US" sz="1200" b="1" dirty="0">
                <a:solidFill>
                  <a:schemeClr val="accent3">
                    <a:lumMod val="75000"/>
                  </a:schemeClr>
                </a:solidFill>
              </a:rPr>
              <a:t>会計管理マスタ．予備項目入力制御区分（支払伝票入力、前払金一括計上入力）が「</a:t>
            </a:r>
            <a:r>
              <a:rPr lang="en-US" altLang="ja-JP" sz="1200" b="1" dirty="0">
                <a:solidFill>
                  <a:schemeClr val="accent3">
                    <a:lumMod val="75000"/>
                  </a:schemeClr>
                </a:solidFill>
              </a:rPr>
              <a:t>1</a:t>
            </a:r>
            <a:r>
              <a:rPr lang="ja-JP" altLang="en-US" sz="1200" b="1" dirty="0">
                <a:solidFill>
                  <a:schemeClr val="accent3">
                    <a:lumMod val="75000"/>
                  </a:schemeClr>
                </a:solidFill>
              </a:rPr>
              <a:t>：入力する」</a:t>
            </a:r>
          </a:p>
          <a:p>
            <a:endParaRPr lang="ja-JP" altLang="en-US" sz="1200" b="1" dirty="0">
              <a:solidFill>
                <a:schemeClr val="accent3">
                  <a:lumMod val="75000"/>
                </a:schemeClr>
              </a:solidFill>
            </a:endParaRPr>
          </a:p>
        </p:txBody>
      </p:sp>
    </p:spTree>
    <p:extLst>
      <p:ext uri="{BB962C8B-B14F-4D97-AF65-F5344CB8AC3E}">
        <p14:creationId xmlns:p14="http://schemas.microsoft.com/office/powerpoint/2010/main" val="404039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26</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3</a:t>
            </a:r>
            <a:r>
              <a:rPr lang="ja-JP" altLang="en-US" sz="1800" dirty="0"/>
              <a:t>．支払伝票入力画面の一覧入力対応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8775" y="905675"/>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オプション設定</a:t>
            </a:r>
          </a:p>
        </p:txBody>
      </p:sp>
      <p:grpSp>
        <p:nvGrpSpPr>
          <p:cNvPr id="6" name="グループ化 5">
            <a:extLst>
              <a:ext uri="{FF2B5EF4-FFF2-40B4-BE49-F238E27FC236}">
                <a16:creationId xmlns:a16="http://schemas.microsoft.com/office/drawing/2014/main" id="{EF838606-9004-0533-DCEA-E85D24FBED01}"/>
              </a:ext>
            </a:extLst>
          </p:cNvPr>
          <p:cNvGrpSpPr/>
          <p:nvPr/>
        </p:nvGrpSpPr>
        <p:grpSpPr>
          <a:xfrm>
            <a:off x="510593" y="1362164"/>
            <a:ext cx="4016363" cy="3181440"/>
            <a:chOff x="368793" y="1190510"/>
            <a:chExt cx="4383227" cy="3472040"/>
          </a:xfrm>
        </p:grpSpPr>
        <p:pic>
          <p:nvPicPr>
            <p:cNvPr id="16" name="図 15">
              <a:extLst>
                <a:ext uri="{FF2B5EF4-FFF2-40B4-BE49-F238E27FC236}">
                  <a16:creationId xmlns:a16="http://schemas.microsoft.com/office/drawing/2014/main" id="{6307994E-1423-25F1-517C-451AEDEA8B08}"/>
                </a:ext>
              </a:extLst>
            </p:cNvPr>
            <p:cNvPicPr>
              <a:picLocks noChangeAspect="1"/>
            </p:cNvPicPr>
            <p:nvPr/>
          </p:nvPicPr>
          <p:blipFill>
            <a:blip r:embed="rId3"/>
            <a:stretch>
              <a:fillRect/>
            </a:stretch>
          </p:blipFill>
          <p:spPr>
            <a:xfrm>
              <a:off x="368793" y="1190510"/>
              <a:ext cx="4383227" cy="3472040"/>
            </a:xfrm>
            <a:prstGeom prst="rect">
              <a:avLst/>
            </a:prstGeom>
          </p:spPr>
        </p:pic>
        <p:sp>
          <p:nvSpPr>
            <p:cNvPr id="17" name="正方形/長方形 16">
              <a:extLst>
                <a:ext uri="{FF2B5EF4-FFF2-40B4-BE49-F238E27FC236}">
                  <a16:creationId xmlns:a16="http://schemas.microsoft.com/office/drawing/2014/main" id="{8D47A1FC-CD9B-A4E2-903F-3125FD9066DE}"/>
                </a:ext>
              </a:extLst>
            </p:cNvPr>
            <p:cNvSpPr/>
            <p:nvPr/>
          </p:nvSpPr>
          <p:spPr>
            <a:xfrm>
              <a:off x="1763688" y="2055220"/>
              <a:ext cx="1855812" cy="37251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sp>
        <p:nvSpPr>
          <p:cNvPr id="3" name="テキスト プレースホルダー 2">
            <a:extLst>
              <a:ext uri="{FF2B5EF4-FFF2-40B4-BE49-F238E27FC236}">
                <a16:creationId xmlns:a16="http://schemas.microsoft.com/office/drawing/2014/main" id="{C1B579F1-8945-4913-E76D-AFF3B8196BFB}"/>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dirty="0"/>
              <a:t>「一覧入力優先」を仕訳用と支払用に分け、それぞれ設定できるよう対応しました</a:t>
            </a:r>
            <a:endParaRPr kumimoji="1" lang="ja-JP" altLang="en-US" sz="1200" dirty="0"/>
          </a:p>
        </p:txBody>
      </p:sp>
    </p:spTree>
    <p:extLst>
      <p:ext uri="{BB962C8B-B14F-4D97-AF65-F5344CB8AC3E}">
        <p14:creationId xmlns:p14="http://schemas.microsoft.com/office/powerpoint/2010/main" val="21725933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27</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61252" y="2277011"/>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b="1" dirty="0">
              <a:solidFill>
                <a:schemeClr val="tx2"/>
              </a:solidFill>
            </a:endParaRPr>
          </a:p>
          <a:p>
            <a:pPr lvl="0">
              <a:lnSpc>
                <a:spcPts val="1900"/>
              </a:lnSpc>
              <a:buClr>
                <a:srgbClr val="F9BE00"/>
              </a:buClr>
            </a:pPr>
            <a:r>
              <a:rPr lang="ja-JP" altLang="en-US" dirty="0">
                <a:solidFill>
                  <a:prstClr val="black"/>
                </a:solidFill>
              </a:rPr>
              <a:t>　従来は、画面上でマスタの変更を行った日時やユーザーを特定できませんでした</a:t>
            </a:r>
            <a:endParaRPr lang="en-US" altLang="ja-JP" dirty="0">
              <a:solidFill>
                <a:prstClr val="black"/>
              </a:solidFill>
            </a:endParaRPr>
          </a:p>
          <a:p>
            <a:pPr lvl="0">
              <a:lnSpc>
                <a:spcPts val="1900"/>
              </a:lnSpc>
              <a:buClr>
                <a:srgbClr val="F9BE00"/>
              </a:buClr>
            </a:pPr>
            <a:r>
              <a:rPr lang="ja-JP" altLang="en-US" dirty="0">
                <a:solidFill>
                  <a:prstClr val="black"/>
                </a:solidFill>
              </a:rPr>
              <a:t>　マスタが変更された日時を確認できるようにしてほしいというご要望に対応しました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7550" y="1198198"/>
            <a:ext cx="8426450" cy="1260487"/>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新機能「</a:t>
            </a:r>
            <a:r>
              <a:rPr lang="ja-JP" altLang="en-US" b="1" dirty="0">
                <a:solidFill>
                  <a:prstClr val="black"/>
                </a:solidFill>
              </a:rPr>
              <a:t>マスタ更新履歴照会</a:t>
            </a:r>
            <a:r>
              <a:rPr lang="ja-JP" altLang="en-US" dirty="0">
                <a:solidFill>
                  <a:prstClr val="black"/>
                </a:solidFill>
              </a:rPr>
              <a:t>」画面から、マスタの更新の履歴が照会できるよう対応しました</a:t>
            </a:r>
            <a:endParaRPr lang="en-US" altLang="ja-JP" dirty="0">
              <a:solidFill>
                <a:prstClr val="black"/>
              </a:solidFill>
            </a:endParaRPr>
          </a:p>
          <a:p>
            <a:pPr>
              <a:lnSpc>
                <a:spcPts val="1900"/>
              </a:lnSpc>
              <a:buClr>
                <a:srgbClr val="F9BE00"/>
              </a:buClr>
            </a:pPr>
            <a:r>
              <a:rPr lang="ja-JP" altLang="en-US" dirty="0">
                <a:solidFill>
                  <a:prstClr val="black"/>
                </a:solidFill>
              </a:rPr>
              <a:t>　また、各マスタ画面、グリッド、出力</a:t>
            </a:r>
            <a:r>
              <a:rPr lang="en-US" altLang="ja-JP" dirty="0">
                <a:solidFill>
                  <a:prstClr val="black"/>
                </a:solidFill>
              </a:rPr>
              <a:t>CSV</a:t>
            </a:r>
            <a:r>
              <a:rPr lang="ja-JP" altLang="en-US" dirty="0">
                <a:solidFill>
                  <a:prstClr val="black"/>
                </a:solidFill>
              </a:rPr>
              <a:t>に</a:t>
            </a:r>
            <a:r>
              <a:rPr lang="ja-JP" altLang="en-US" b="1" dirty="0">
                <a:solidFill>
                  <a:prstClr val="black"/>
                </a:solidFill>
              </a:rPr>
              <a:t>更新日時、更新ユーザー</a:t>
            </a:r>
            <a:r>
              <a:rPr lang="en-US" altLang="ja-JP" b="1" dirty="0">
                <a:solidFill>
                  <a:prstClr val="black"/>
                </a:solidFill>
              </a:rPr>
              <a:t>ID</a:t>
            </a:r>
            <a:r>
              <a:rPr lang="ja-JP" altLang="en-US" b="1" dirty="0">
                <a:solidFill>
                  <a:prstClr val="black"/>
                </a:solidFill>
              </a:rPr>
              <a:t>、更新ユーザー名称の項目</a:t>
            </a:r>
            <a:r>
              <a:rPr lang="ja-JP" altLang="en-US" dirty="0">
                <a:solidFill>
                  <a:prstClr val="black"/>
                </a:solidFill>
              </a:rPr>
              <a:t>を追加しました</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373880"/>
            <a:ext cx="8426450" cy="103755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b="1" dirty="0">
              <a:solidFill>
                <a:schemeClr val="tx2"/>
              </a:solidFill>
            </a:endParaRPr>
          </a:p>
          <a:p>
            <a:pPr>
              <a:lnSpc>
                <a:spcPts val="1900"/>
              </a:lnSpc>
              <a:buClr>
                <a:srgbClr val="F9BE00"/>
              </a:buClr>
            </a:pPr>
            <a:r>
              <a:rPr lang="ja-JP" altLang="en-US" dirty="0">
                <a:solidFill>
                  <a:prstClr val="black"/>
                </a:solidFill>
              </a:rPr>
              <a:t>　マスタ変更を行ったユーザーおよび変更日時の確認が各マスタの画面上で可能となります</a:t>
            </a:r>
            <a:endParaRPr lang="en-US" altLang="ja-JP" dirty="0">
              <a:solidFill>
                <a:prstClr val="black"/>
              </a:solidFill>
            </a:endParaRPr>
          </a:p>
          <a:p>
            <a:pPr>
              <a:lnSpc>
                <a:spcPts val="1900"/>
              </a:lnSpc>
              <a:buClr>
                <a:srgbClr val="F9BE00"/>
              </a:buClr>
            </a:pPr>
            <a:r>
              <a:rPr lang="ja-JP" altLang="en-US" dirty="0">
                <a:solidFill>
                  <a:prstClr val="black"/>
                </a:solidFill>
              </a:rPr>
              <a:t>　 また、「マスタ更新履歴照会」から変更の履歴を確認することができます</a:t>
            </a:r>
            <a:endParaRPr lang="en-US" altLang="ja-JP" dirty="0">
              <a:solidFill>
                <a:prstClr val="black"/>
              </a:solidFill>
            </a:endParaRPr>
          </a:p>
        </p:txBody>
      </p:sp>
    </p:spTree>
    <p:extLst>
      <p:ext uri="{BB962C8B-B14F-4D97-AF65-F5344CB8AC3E}">
        <p14:creationId xmlns:p14="http://schemas.microsoft.com/office/powerpoint/2010/main" val="379972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①マスタ更新履歴照会機能</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3" name="テキスト プレースホルダー 7">
            <a:extLst>
              <a:ext uri="{FF2B5EF4-FFF2-40B4-BE49-F238E27FC236}">
                <a16:creationId xmlns:a16="http://schemas.microsoft.com/office/drawing/2014/main" id="{206F6208-AB75-D0B2-FB84-A95B889B38CF}"/>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会計管理マスタ</a:t>
            </a:r>
          </a:p>
        </p:txBody>
      </p:sp>
      <p:pic>
        <p:nvPicPr>
          <p:cNvPr id="10" name="図 9">
            <a:extLst>
              <a:ext uri="{FF2B5EF4-FFF2-40B4-BE49-F238E27FC236}">
                <a16:creationId xmlns:a16="http://schemas.microsoft.com/office/drawing/2014/main" id="{9310183F-A6D3-4737-6908-B6E35F083CF0}"/>
              </a:ext>
            </a:extLst>
          </p:cNvPr>
          <p:cNvPicPr>
            <a:picLocks noChangeAspect="1"/>
          </p:cNvPicPr>
          <p:nvPr/>
        </p:nvPicPr>
        <p:blipFill rotWithShape="1">
          <a:blip r:embed="rId3"/>
          <a:srcRect r="7320" b="3361"/>
          <a:stretch/>
        </p:blipFill>
        <p:spPr>
          <a:xfrm>
            <a:off x="358775" y="1131591"/>
            <a:ext cx="5545373" cy="3683990"/>
          </a:xfrm>
          <a:prstGeom prst="rect">
            <a:avLst/>
          </a:prstGeom>
        </p:spPr>
      </p:pic>
      <p:sp>
        <p:nvSpPr>
          <p:cNvPr id="8" name="正方形/長方形 7">
            <a:extLst>
              <a:ext uri="{FF2B5EF4-FFF2-40B4-BE49-F238E27FC236}">
                <a16:creationId xmlns:a16="http://schemas.microsoft.com/office/drawing/2014/main" id="{D6E03E38-8F9C-FA44-EAE8-E0E508AB80A9}"/>
              </a:ext>
            </a:extLst>
          </p:cNvPr>
          <p:cNvSpPr/>
          <p:nvPr/>
        </p:nvSpPr>
        <p:spPr>
          <a:xfrm>
            <a:off x="479778" y="4525864"/>
            <a:ext cx="4092221" cy="278134"/>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96B86B0E-1C3C-7012-51F4-EB8A3F4A4B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6687" y="1131590"/>
            <a:ext cx="2305133" cy="113394"/>
          </a:xfrm>
          <a:prstGeom prst="rect">
            <a:avLst/>
          </a:prstGeom>
        </p:spPr>
      </p:pic>
      <p:sp>
        <p:nvSpPr>
          <p:cNvPr id="9" name="線吹き出し 2 (枠付き) 7">
            <a:extLst>
              <a:ext uri="{FF2B5EF4-FFF2-40B4-BE49-F238E27FC236}">
                <a16:creationId xmlns:a16="http://schemas.microsoft.com/office/drawing/2014/main" id="{6F2BA2AF-1B5A-FB1F-1982-DB36EB41B39A}"/>
              </a:ext>
            </a:extLst>
          </p:cNvPr>
          <p:cNvSpPr/>
          <p:nvPr/>
        </p:nvSpPr>
        <p:spPr>
          <a:xfrm>
            <a:off x="5616116" y="3399842"/>
            <a:ext cx="3291624" cy="1008112"/>
          </a:xfrm>
          <a:prstGeom prst="borderCallout2">
            <a:avLst>
              <a:gd name="adj1" fmla="val 38403"/>
              <a:gd name="adj2" fmla="val -7639"/>
              <a:gd name="adj3" fmla="val 38403"/>
              <a:gd name="adj4" fmla="val -38659"/>
              <a:gd name="adj5" fmla="val 101688"/>
              <a:gd name="adj6" fmla="val -3841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会計管理マスタの運用設定タブに</a:t>
            </a:r>
            <a:endParaRPr kumimoji="1" lang="en-US" altLang="ja-JP" sz="1200" dirty="0"/>
          </a:p>
          <a:p>
            <a:r>
              <a:rPr lang="ja-JP" altLang="en-US" sz="1200" b="1" dirty="0"/>
              <a:t>「マスタ更新履歴管理区分」</a:t>
            </a:r>
            <a:r>
              <a:rPr lang="ja-JP" altLang="en-US" sz="1200" dirty="0"/>
              <a:t>を追加しました</a:t>
            </a:r>
            <a:endParaRPr lang="en-US" altLang="ja-JP" sz="1200" dirty="0"/>
          </a:p>
          <a:p>
            <a:r>
              <a:rPr lang="ja-JP" altLang="en-US" sz="1200" dirty="0"/>
              <a:t>「する」を選択すると</a:t>
            </a:r>
            <a:endParaRPr lang="en-US" altLang="ja-JP" sz="1200" dirty="0"/>
          </a:p>
          <a:p>
            <a:r>
              <a:rPr lang="ja-JP" altLang="en-US" sz="1200" dirty="0"/>
              <a:t>「</a:t>
            </a:r>
            <a:r>
              <a:rPr lang="ja-JP" altLang="en-US" sz="1200" b="1" dirty="0"/>
              <a:t>マスタ更新履歴照会</a:t>
            </a:r>
            <a:r>
              <a:rPr lang="ja-JP" altLang="en-US" sz="1200" dirty="0"/>
              <a:t>」画面にて</a:t>
            </a:r>
            <a:endParaRPr lang="en-US" altLang="ja-JP" sz="1200" dirty="0"/>
          </a:p>
          <a:p>
            <a:r>
              <a:rPr lang="ja-JP" altLang="en-US" sz="1200" dirty="0"/>
              <a:t>　更新データを確認できます</a:t>
            </a:r>
          </a:p>
        </p:txBody>
      </p:sp>
      <p:pic>
        <p:nvPicPr>
          <p:cNvPr id="11" name="図 10">
            <a:extLst>
              <a:ext uri="{FF2B5EF4-FFF2-40B4-BE49-F238E27FC236}">
                <a16:creationId xmlns:a16="http://schemas.microsoft.com/office/drawing/2014/main" id="{4D30190A-C570-1A19-51BF-A947722E97F2}"/>
              </a:ext>
            </a:extLst>
          </p:cNvPr>
          <p:cNvPicPr>
            <a:picLocks noChangeAspect="1"/>
          </p:cNvPicPr>
          <p:nvPr/>
        </p:nvPicPr>
        <p:blipFill rotWithShape="1">
          <a:blip r:embed="rId5"/>
          <a:srcRect t="2" b="-14607"/>
          <a:stretch/>
        </p:blipFill>
        <p:spPr>
          <a:xfrm rot="10800000" flipV="1">
            <a:off x="5040052" y="1275606"/>
            <a:ext cx="720080" cy="108012"/>
          </a:xfrm>
          <a:prstGeom prst="rect">
            <a:avLst/>
          </a:prstGeom>
        </p:spPr>
      </p:pic>
    </p:spTree>
    <p:extLst>
      <p:ext uri="{BB962C8B-B14F-4D97-AF65-F5344CB8AC3E}">
        <p14:creationId xmlns:p14="http://schemas.microsoft.com/office/powerpoint/2010/main" val="2791723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C13327EB-09DD-91E9-9D8A-7A13F160F691}"/>
              </a:ext>
            </a:extLst>
          </p:cNvPr>
          <p:cNvSpPr/>
          <p:nvPr/>
        </p:nvSpPr>
        <p:spPr>
          <a:xfrm>
            <a:off x="359532" y="1142739"/>
            <a:ext cx="8604956" cy="276999"/>
          </a:xfrm>
          <a:prstGeom prst="rect">
            <a:avLst/>
          </a:prstGeom>
        </p:spPr>
        <p:txBody>
          <a:bodyPr wrap="square">
            <a:spAutoFit/>
          </a:bodyPr>
          <a:lstStyle/>
          <a:p>
            <a:r>
              <a:rPr lang="ja-JP" altLang="en-US" sz="1200" dirty="0"/>
              <a:t>マスタ選択から対象のマスタを選択し検索することで、変更履歴を出力できます</a:t>
            </a: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29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①マスタ更新履歴照会機能</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7">
            <a:extLst>
              <a:ext uri="{FF2B5EF4-FFF2-40B4-BE49-F238E27FC236}">
                <a16:creationId xmlns:a16="http://schemas.microsoft.com/office/drawing/2014/main" id="{BF49AFEB-C7BB-39C6-E107-78E4819D588D}"/>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マスタ更新履歴照会</a:t>
            </a:r>
          </a:p>
        </p:txBody>
      </p:sp>
      <p:pic>
        <p:nvPicPr>
          <p:cNvPr id="8" name="図 7">
            <a:extLst>
              <a:ext uri="{FF2B5EF4-FFF2-40B4-BE49-F238E27FC236}">
                <a16:creationId xmlns:a16="http://schemas.microsoft.com/office/drawing/2014/main" id="{18F33253-2115-6194-85F0-17389086CDE5}"/>
              </a:ext>
            </a:extLst>
          </p:cNvPr>
          <p:cNvPicPr>
            <a:picLocks noChangeAspect="1"/>
          </p:cNvPicPr>
          <p:nvPr/>
        </p:nvPicPr>
        <p:blipFill>
          <a:blip r:embed="rId3"/>
          <a:stretch>
            <a:fillRect/>
          </a:stretch>
        </p:blipFill>
        <p:spPr>
          <a:xfrm>
            <a:off x="358775" y="1419534"/>
            <a:ext cx="6384959" cy="3384348"/>
          </a:xfrm>
          <a:prstGeom prst="rect">
            <a:avLst/>
          </a:prstGeom>
        </p:spPr>
      </p:pic>
      <p:graphicFrame>
        <p:nvGraphicFramePr>
          <p:cNvPr id="24" name="表 6">
            <a:extLst>
              <a:ext uri="{FF2B5EF4-FFF2-40B4-BE49-F238E27FC236}">
                <a16:creationId xmlns:a16="http://schemas.microsoft.com/office/drawing/2014/main" id="{A1C20764-DAAC-C9EF-BF00-E6134B1DE807}"/>
              </a:ext>
            </a:extLst>
          </p:cNvPr>
          <p:cNvGraphicFramePr>
            <a:graphicFrameLocks noGrp="1"/>
          </p:cNvGraphicFramePr>
          <p:nvPr>
            <p:extLst>
              <p:ext uri="{D42A27DB-BD31-4B8C-83A1-F6EECF244321}">
                <p14:modId xmlns:p14="http://schemas.microsoft.com/office/powerpoint/2010/main" val="2289532150"/>
              </p:ext>
            </p:extLst>
          </p:nvPr>
        </p:nvGraphicFramePr>
        <p:xfrm>
          <a:off x="6511317" y="1419418"/>
          <a:ext cx="2086355" cy="2682240"/>
        </p:xfrm>
        <a:graphic>
          <a:graphicData uri="http://schemas.openxmlformats.org/drawingml/2006/table">
            <a:tbl>
              <a:tblPr firstRow="1" bandRow="1">
                <a:tableStyleId>{21E4AEA4-8DFA-4A89-87EB-49C32662AFE0}</a:tableStyleId>
              </a:tblPr>
              <a:tblGrid>
                <a:gridCol w="2086355">
                  <a:extLst>
                    <a:ext uri="{9D8B030D-6E8A-4147-A177-3AD203B41FA5}">
                      <a16:colId xmlns:a16="http://schemas.microsoft.com/office/drawing/2014/main" val="2148502385"/>
                    </a:ext>
                  </a:extLst>
                </a:gridCol>
              </a:tblGrid>
              <a:tr h="230938">
                <a:tc>
                  <a:txBody>
                    <a:bodyPr/>
                    <a:lstStyle/>
                    <a:p>
                      <a:r>
                        <a:rPr kumimoji="1" lang="ja-JP" altLang="en-US" sz="1000" dirty="0"/>
                        <a:t>マスタ種別</a:t>
                      </a:r>
                    </a:p>
                  </a:txBody>
                  <a:tcPr/>
                </a:tc>
                <a:extLst>
                  <a:ext uri="{0D108BD9-81ED-4DB2-BD59-A6C34878D82A}">
                    <a16:rowId xmlns:a16="http://schemas.microsoft.com/office/drawing/2014/main" val="667356298"/>
                  </a:ext>
                </a:extLst>
              </a:tr>
              <a:tr h="222750">
                <a:tc>
                  <a:txBody>
                    <a:bodyPr/>
                    <a:lstStyle/>
                    <a:p>
                      <a:r>
                        <a:rPr kumimoji="1" lang="ja-JP" altLang="en-US" sz="1000" dirty="0"/>
                        <a:t>取引先マスタ</a:t>
                      </a:r>
                    </a:p>
                  </a:txBody>
                  <a:tcPr/>
                </a:tc>
                <a:extLst>
                  <a:ext uri="{0D108BD9-81ED-4DB2-BD59-A6C34878D82A}">
                    <a16:rowId xmlns:a16="http://schemas.microsoft.com/office/drawing/2014/main" val="999447773"/>
                  </a:ext>
                </a:extLst>
              </a:tr>
              <a:tr h="222750">
                <a:tc>
                  <a:txBody>
                    <a:bodyPr/>
                    <a:lstStyle/>
                    <a:p>
                      <a:r>
                        <a:rPr kumimoji="1" lang="ja-JP" altLang="en-US" sz="1000" dirty="0"/>
                        <a:t>得意先・仕入先マスタ</a:t>
                      </a:r>
                    </a:p>
                  </a:txBody>
                  <a:tcPr/>
                </a:tc>
                <a:extLst>
                  <a:ext uri="{0D108BD9-81ED-4DB2-BD59-A6C34878D82A}">
                    <a16:rowId xmlns:a16="http://schemas.microsoft.com/office/drawing/2014/main" val="1624654022"/>
                  </a:ext>
                </a:extLst>
              </a:tr>
              <a:tr h="222750">
                <a:tc>
                  <a:txBody>
                    <a:bodyPr/>
                    <a:lstStyle/>
                    <a:p>
                      <a:r>
                        <a:rPr kumimoji="1" lang="ja-JP" altLang="en-US" sz="1000" dirty="0"/>
                        <a:t>得意先別債権条件マスタ</a:t>
                      </a:r>
                    </a:p>
                  </a:txBody>
                  <a:tcPr/>
                </a:tc>
                <a:extLst>
                  <a:ext uri="{0D108BD9-81ED-4DB2-BD59-A6C34878D82A}">
                    <a16:rowId xmlns:a16="http://schemas.microsoft.com/office/drawing/2014/main" val="2525090773"/>
                  </a:ext>
                </a:extLst>
              </a:tr>
              <a:tr h="222750">
                <a:tc>
                  <a:txBody>
                    <a:bodyPr/>
                    <a:lstStyle/>
                    <a:p>
                      <a:r>
                        <a:rPr kumimoji="1" lang="ja-JP" altLang="en-US" sz="1000" b="0" u="none" strike="noStrike" dirty="0">
                          <a:solidFill>
                            <a:srgbClr val="000000"/>
                          </a:solidFill>
                          <a:effectLst/>
                        </a:rPr>
                        <a:t>得意先締日マスタ</a:t>
                      </a:r>
                      <a:endParaRPr kumimoji="1" lang="ja-JP" altLang="en-US" sz="1000" dirty="0"/>
                    </a:p>
                  </a:txBody>
                  <a:tcPr/>
                </a:tc>
                <a:extLst>
                  <a:ext uri="{0D108BD9-81ED-4DB2-BD59-A6C34878D82A}">
                    <a16:rowId xmlns:a16="http://schemas.microsoft.com/office/drawing/2014/main" val="1427799223"/>
                  </a:ext>
                </a:extLst>
              </a:tr>
              <a:tr h="222750">
                <a:tc>
                  <a:txBody>
                    <a:bodyPr/>
                    <a:lstStyle/>
                    <a:p>
                      <a:r>
                        <a:rPr kumimoji="1" lang="ja-JP" altLang="en-US" sz="1000" b="0" u="none" strike="noStrike" dirty="0">
                          <a:solidFill>
                            <a:srgbClr val="000000"/>
                          </a:solidFill>
                          <a:effectLst/>
                        </a:rPr>
                        <a:t>仕入先管理マスタ</a:t>
                      </a:r>
                      <a:endParaRPr kumimoji="1" lang="ja-JP" altLang="en-US" sz="1000" dirty="0"/>
                    </a:p>
                  </a:txBody>
                  <a:tcPr/>
                </a:tc>
                <a:extLst>
                  <a:ext uri="{0D108BD9-81ED-4DB2-BD59-A6C34878D82A}">
                    <a16:rowId xmlns:a16="http://schemas.microsoft.com/office/drawing/2014/main" val="1726946305"/>
                  </a:ext>
                </a:extLst>
              </a:tr>
              <a:tr h="222750">
                <a:tc>
                  <a:txBody>
                    <a:bodyPr/>
                    <a:lstStyle/>
                    <a:p>
                      <a:r>
                        <a:rPr kumimoji="1" lang="ja-JP" altLang="en-US" sz="1000" dirty="0"/>
                        <a:t>仕入先条件管理マスタ</a:t>
                      </a:r>
                    </a:p>
                  </a:txBody>
                  <a:tcPr/>
                </a:tc>
                <a:extLst>
                  <a:ext uri="{0D108BD9-81ED-4DB2-BD59-A6C34878D82A}">
                    <a16:rowId xmlns:a16="http://schemas.microsoft.com/office/drawing/2014/main" val="3503343970"/>
                  </a:ext>
                </a:extLst>
              </a:tr>
              <a:tr h="222750">
                <a:tc>
                  <a:txBody>
                    <a:bodyPr/>
                    <a:lstStyle/>
                    <a:p>
                      <a:r>
                        <a:rPr kumimoji="1" lang="ja-JP" altLang="en-US" sz="1000" dirty="0"/>
                        <a:t>振込先マスタ（仕入先）</a:t>
                      </a:r>
                    </a:p>
                  </a:txBody>
                  <a:tcPr/>
                </a:tc>
                <a:extLst>
                  <a:ext uri="{0D108BD9-81ED-4DB2-BD59-A6C34878D82A}">
                    <a16:rowId xmlns:a16="http://schemas.microsoft.com/office/drawing/2014/main" val="94382134"/>
                  </a:ext>
                </a:extLst>
              </a:tr>
              <a:tr h="222750">
                <a:tc>
                  <a:txBody>
                    <a:bodyPr/>
                    <a:lstStyle/>
                    <a:p>
                      <a:r>
                        <a:rPr kumimoji="1" lang="ja-JP" altLang="en-US" sz="1000" dirty="0"/>
                        <a:t>締日管理マスタ（仕入先）</a:t>
                      </a:r>
                    </a:p>
                  </a:txBody>
                  <a:tcPr/>
                </a:tc>
                <a:extLst>
                  <a:ext uri="{0D108BD9-81ED-4DB2-BD59-A6C34878D82A}">
                    <a16:rowId xmlns:a16="http://schemas.microsoft.com/office/drawing/2014/main" val="1583175441"/>
                  </a:ext>
                </a:extLst>
              </a:tr>
              <a:tr h="222750">
                <a:tc>
                  <a:txBody>
                    <a:bodyPr/>
                    <a:lstStyle/>
                    <a:p>
                      <a:r>
                        <a:rPr kumimoji="1" lang="ja-JP" altLang="en-US" sz="1000" dirty="0"/>
                        <a:t>社員マスタ</a:t>
                      </a:r>
                    </a:p>
                  </a:txBody>
                  <a:tcPr/>
                </a:tc>
                <a:extLst>
                  <a:ext uri="{0D108BD9-81ED-4DB2-BD59-A6C34878D82A}">
                    <a16:rowId xmlns:a16="http://schemas.microsoft.com/office/drawing/2014/main" val="1679363617"/>
                  </a:ext>
                </a:extLst>
              </a:tr>
              <a:tr h="222750">
                <a:tc>
                  <a:txBody>
                    <a:bodyPr/>
                    <a:lstStyle/>
                    <a:p>
                      <a:r>
                        <a:rPr kumimoji="1" lang="ja-JP" altLang="en-US" sz="1000" dirty="0"/>
                        <a:t>社員支払情報管理マスタ</a:t>
                      </a:r>
                    </a:p>
                  </a:txBody>
                  <a:tcPr/>
                </a:tc>
                <a:extLst>
                  <a:ext uri="{0D108BD9-81ED-4DB2-BD59-A6C34878D82A}">
                    <a16:rowId xmlns:a16="http://schemas.microsoft.com/office/drawing/2014/main" val="2550753341"/>
                  </a:ext>
                </a:extLst>
              </a:tr>
            </a:tbl>
          </a:graphicData>
        </a:graphic>
      </p:graphicFrame>
      <p:sp>
        <p:nvSpPr>
          <p:cNvPr id="11" name="正方形/長方形 10">
            <a:extLst>
              <a:ext uri="{FF2B5EF4-FFF2-40B4-BE49-F238E27FC236}">
                <a16:creationId xmlns:a16="http://schemas.microsoft.com/office/drawing/2014/main" id="{229AEDC2-5A34-A88A-2439-860F0FA3D612}"/>
              </a:ext>
            </a:extLst>
          </p:cNvPr>
          <p:cNvSpPr/>
          <p:nvPr/>
        </p:nvSpPr>
        <p:spPr>
          <a:xfrm>
            <a:off x="434080" y="1917577"/>
            <a:ext cx="2009389" cy="159241"/>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0" name="図 9" descr="グラフィカル ユーザー インターフェイス, アプリケーション&#10;&#10;自動的に生成された説明">
            <a:extLst>
              <a:ext uri="{FF2B5EF4-FFF2-40B4-BE49-F238E27FC236}">
                <a16:creationId xmlns:a16="http://schemas.microsoft.com/office/drawing/2014/main" id="{58DE89C0-80D5-2408-9DD8-C747B77330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9572" y="1419418"/>
            <a:ext cx="2412268" cy="109816"/>
          </a:xfrm>
          <a:prstGeom prst="rect">
            <a:avLst/>
          </a:prstGeom>
        </p:spPr>
      </p:pic>
      <p:pic>
        <p:nvPicPr>
          <p:cNvPr id="3" name="図 2">
            <a:extLst>
              <a:ext uri="{FF2B5EF4-FFF2-40B4-BE49-F238E27FC236}">
                <a16:creationId xmlns:a16="http://schemas.microsoft.com/office/drawing/2014/main" id="{68D69681-A1E4-981B-2AB8-662338D394DF}"/>
              </a:ext>
            </a:extLst>
          </p:cNvPr>
          <p:cNvPicPr>
            <a:picLocks noChangeAspect="1"/>
          </p:cNvPicPr>
          <p:nvPr/>
        </p:nvPicPr>
        <p:blipFill rotWithShape="1">
          <a:blip r:embed="rId5"/>
          <a:srcRect t="2" b="-14607"/>
          <a:stretch/>
        </p:blipFill>
        <p:spPr>
          <a:xfrm rot="10800000" flipV="1">
            <a:off x="5364088" y="1563639"/>
            <a:ext cx="720080" cy="108012"/>
          </a:xfrm>
          <a:prstGeom prst="rect">
            <a:avLst/>
          </a:prstGeom>
        </p:spPr>
      </p:pic>
    </p:spTree>
    <p:extLst>
      <p:ext uri="{BB962C8B-B14F-4D97-AF65-F5344CB8AC3E}">
        <p14:creationId xmlns:p14="http://schemas.microsoft.com/office/powerpoint/2010/main" val="293415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r>
              <a:rPr lang="en-US" altLang="ja-JP"/>
              <a:t>©2025 Canon IT Solutions Inc. All rights reserved.</a:t>
            </a:r>
            <a:endParaRPr lang="ja-JP" altLang="en-US" dirty="0"/>
          </a:p>
        </p:txBody>
      </p:sp>
      <p:sp>
        <p:nvSpPr>
          <p:cNvPr id="2" name="スライド番号プレースホルダー 1"/>
          <p:cNvSpPr>
            <a:spLocks noGrp="1"/>
          </p:cNvSpPr>
          <p:nvPr>
            <p:ph type="sldNum" sz="quarter" idx="10"/>
          </p:nvPr>
        </p:nvSpPr>
        <p:spPr/>
        <p:txBody>
          <a:bodyPr/>
          <a:lstStyle/>
          <a:p>
            <a:fld id="{78AE49ED-73EF-499C-8307-28EB0E7CF529}" type="slidenum">
              <a:rPr lang="ja-JP" altLang="en-US" smtClean="0"/>
              <a:pPr/>
              <a:t>3</a:t>
            </a:fld>
            <a:endParaRPr lang="ja-JP" altLang="en-US" dirty="0"/>
          </a:p>
        </p:txBody>
      </p:sp>
      <p:sp>
        <p:nvSpPr>
          <p:cNvPr id="5" name="タイトル 4"/>
          <p:cNvSpPr>
            <a:spLocks noGrp="1"/>
          </p:cNvSpPr>
          <p:nvPr>
            <p:ph type="title"/>
          </p:nvPr>
        </p:nvSpPr>
        <p:spPr/>
        <p:txBody>
          <a:bodyPr/>
          <a:lstStyle/>
          <a:p>
            <a:pPr>
              <a:spcAft>
                <a:spcPts val="1000"/>
              </a:spcAft>
            </a:pPr>
            <a:r>
              <a:rPr kumimoji="1" lang="en-US" altLang="ja-JP" sz="1800" dirty="0">
                <a:solidFill>
                  <a:schemeClr val="accent1"/>
                </a:solidFill>
              </a:rPr>
              <a:t>01</a:t>
            </a:r>
            <a:r>
              <a:rPr kumimoji="1" lang="en-US" altLang="ja-JP" sz="1800" dirty="0"/>
              <a:t> SuperStream-NX</a:t>
            </a:r>
            <a:r>
              <a:rPr kumimoji="1" lang="ja-JP" altLang="en-US" sz="1800" dirty="0"/>
              <a:t> 統合会計</a:t>
            </a:r>
            <a:br>
              <a:rPr lang="en-US" altLang="ja-JP" dirty="0"/>
            </a:br>
            <a:r>
              <a:rPr lang="ja-JP" altLang="en-US" dirty="0"/>
              <a:t>機能改善</a:t>
            </a:r>
            <a:endParaRPr kumimoji="1" lang="ja-JP" altLang="en-US" dirty="0"/>
          </a:p>
        </p:txBody>
      </p:sp>
    </p:spTree>
    <p:extLst>
      <p:ext uri="{BB962C8B-B14F-4D97-AF65-F5344CB8AC3E}">
        <p14:creationId xmlns:p14="http://schemas.microsoft.com/office/powerpoint/2010/main" val="3553696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40F6634-1FA2-0798-787B-12A9E2135531}"/>
              </a:ext>
            </a:extLst>
          </p:cNvPr>
          <p:cNvPicPr>
            <a:picLocks noChangeAspect="1"/>
          </p:cNvPicPr>
          <p:nvPr/>
        </p:nvPicPr>
        <p:blipFill rotWithShape="1">
          <a:blip r:embed="rId3"/>
          <a:srcRect t="47301" r="8080" b="30108"/>
          <a:stretch/>
        </p:blipFill>
        <p:spPr>
          <a:xfrm>
            <a:off x="376598" y="2118566"/>
            <a:ext cx="8528810" cy="1188208"/>
          </a:xfrm>
          <a:prstGeom prst="rect">
            <a:avLst/>
          </a:prstGeom>
          <a:ln w="9525">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30</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①マスタ更新履歴照会機能</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7">
            <a:extLst>
              <a:ext uri="{FF2B5EF4-FFF2-40B4-BE49-F238E27FC236}">
                <a16:creationId xmlns:a16="http://schemas.microsoft.com/office/drawing/2014/main" id="{BF49AFEB-C7BB-39C6-E107-78E4819D588D}"/>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マスタ更新履歴照会</a:t>
            </a:r>
          </a:p>
        </p:txBody>
      </p:sp>
      <p:sp>
        <p:nvSpPr>
          <p:cNvPr id="13" name="正方形/長方形 12">
            <a:extLst>
              <a:ext uri="{FF2B5EF4-FFF2-40B4-BE49-F238E27FC236}">
                <a16:creationId xmlns:a16="http://schemas.microsoft.com/office/drawing/2014/main" id="{76CC08E1-8D90-177F-CCB7-1D3401641EAC}"/>
              </a:ext>
            </a:extLst>
          </p:cNvPr>
          <p:cNvSpPr/>
          <p:nvPr/>
        </p:nvSpPr>
        <p:spPr>
          <a:xfrm>
            <a:off x="4860032" y="2252061"/>
            <a:ext cx="792088" cy="95241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線吹き出し 2 (枠付き) 7">
            <a:extLst>
              <a:ext uri="{FF2B5EF4-FFF2-40B4-BE49-F238E27FC236}">
                <a16:creationId xmlns:a16="http://schemas.microsoft.com/office/drawing/2014/main" id="{0F5CEABB-26C1-CF4D-1412-DB098903F237}"/>
              </a:ext>
            </a:extLst>
          </p:cNvPr>
          <p:cNvSpPr/>
          <p:nvPr/>
        </p:nvSpPr>
        <p:spPr>
          <a:xfrm>
            <a:off x="5940152" y="3543858"/>
            <a:ext cx="2196244" cy="724827"/>
          </a:xfrm>
          <a:prstGeom prst="borderCallout2">
            <a:avLst>
              <a:gd name="adj1" fmla="val 27926"/>
              <a:gd name="adj2" fmla="val -4198"/>
              <a:gd name="adj3" fmla="val 26177"/>
              <a:gd name="adj4" fmla="val -17394"/>
              <a:gd name="adj5" fmla="val -23547"/>
              <a:gd name="adj6" fmla="val -1650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操作種類：更新</a:t>
            </a:r>
            <a:endParaRPr lang="en-US" altLang="ja-JP" sz="1200" dirty="0"/>
          </a:p>
          <a:p>
            <a:r>
              <a:rPr lang="ja-JP" altLang="en-US" sz="1200" dirty="0"/>
              <a:t>データ種類：</a:t>
            </a:r>
            <a:r>
              <a:rPr lang="en-US" altLang="ja-JP" sz="1200" dirty="0"/>
              <a:t>AFTER</a:t>
            </a:r>
            <a:r>
              <a:rPr lang="ja-JP" altLang="en-US" sz="1200" dirty="0"/>
              <a:t>　の場合、</a:t>
            </a:r>
            <a:endParaRPr lang="en-US" altLang="ja-JP" sz="1200" dirty="0"/>
          </a:p>
          <a:p>
            <a:r>
              <a:rPr lang="ja-JP" altLang="en-US" sz="1200" dirty="0"/>
              <a:t>変更項目を赤で表示します</a:t>
            </a:r>
          </a:p>
        </p:txBody>
      </p:sp>
      <p:sp>
        <p:nvSpPr>
          <p:cNvPr id="15" name="正方形/長方形 14">
            <a:extLst>
              <a:ext uri="{FF2B5EF4-FFF2-40B4-BE49-F238E27FC236}">
                <a16:creationId xmlns:a16="http://schemas.microsoft.com/office/drawing/2014/main" id="{0226BAE9-BA81-29EE-A341-EB67DB64D146}"/>
              </a:ext>
            </a:extLst>
          </p:cNvPr>
          <p:cNvSpPr/>
          <p:nvPr/>
        </p:nvSpPr>
        <p:spPr>
          <a:xfrm>
            <a:off x="359532" y="1142739"/>
            <a:ext cx="8604956" cy="830997"/>
          </a:xfrm>
          <a:prstGeom prst="rect">
            <a:avLst/>
          </a:prstGeom>
        </p:spPr>
        <p:txBody>
          <a:bodyPr wrap="square">
            <a:spAutoFit/>
          </a:bodyPr>
          <a:lstStyle/>
          <a:p>
            <a:r>
              <a:rPr lang="ja-JP" altLang="en-US" sz="1200" dirty="0"/>
              <a:t>「登録、更新、削除」のいずれかを行ったデータを表示します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新規作成後の履歴は、操作種類「登録」、データ種類「</a:t>
            </a:r>
            <a:r>
              <a:rPr lang="en-US" altLang="ja-JP" sz="1200" dirty="0"/>
              <a:t>AFTER</a:t>
            </a:r>
            <a:r>
              <a:rPr lang="ja-JP" altLang="en-US" sz="1200" dirty="0"/>
              <a:t>」で表示されます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削除前の履歴は、操作種類「削除」、データ種類「</a:t>
            </a:r>
            <a:r>
              <a:rPr lang="en-US" altLang="ja-JP" sz="1200" dirty="0"/>
              <a:t>BEFORE</a:t>
            </a:r>
            <a:r>
              <a:rPr lang="ja-JP" altLang="en-US" sz="1200" dirty="0"/>
              <a:t>」で表示されます</a:t>
            </a:r>
            <a:endParaRPr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t>更新時の履歴は、操作種類「更新」、データ種類　「</a:t>
            </a:r>
            <a:r>
              <a:rPr lang="en-US" altLang="ja-JP" sz="1200" dirty="0"/>
              <a:t>BEFORE</a:t>
            </a:r>
            <a:r>
              <a:rPr lang="ja-JP" altLang="en-US" sz="1200" dirty="0"/>
              <a:t>」、「</a:t>
            </a:r>
            <a:r>
              <a:rPr lang="en-US" altLang="ja-JP" sz="1200" dirty="0"/>
              <a:t>AFTER</a:t>
            </a:r>
            <a:r>
              <a:rPr lang="ja-JP" altLang="en-US" sz="1200" dirty="0"/>
              <a:t>」のデータで表示されます</a:t>
            </a:r>
          </a:p>
        </p:txBody>
      </p:sp>
    </p:spTree>
    <p:extLst>
      <p:ext uri="{BB962C8B-B14F-4D97-AF65-F5344CB8AC3E}">
        <p14:creationId xmlns:p14="http://schemas.microsoft.com/office/powerpoint/2010/main" val="1093163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7">
            <a:extLst>
              <a:ext uri="{FF2B5EF4-FFF2-40B4-BE49-F238E27FC236}">
                <a16:creationId xmlns:a16="http://schemas.microsoft.com/office/drawing/2014/main" id="{4E1EF078-B66A-3416-7E28-C3EEA9B442F6}"/>
              </a:ext>
            </a:extLst>
          </p:cNvPr>
          <p:cNvSpPr>
            <a:spLocks noGrp="1"/>
          </p:cNvSpPr>
          <p:nvPr>
            <p:ph type="body" sz="quarter" idx="14"/>
          </p:nvPr>
        </p:nvSpPr>
        <p:spPr>
          <a:xfrm>
            <a:off x="358775" y="1017863"/>
            <a:ext cx="8426450" cy="3678124"/>
          </a:xfrm>
        </p:spPr>
        <p:txBody>
          <a:bodyPr/>
          <a:lstStyle/>
          <a:p>
            <a:r>
              <a:rPr lang="ja-JP" altLang="en-US" dirty="0"/>
              <a:t>以下の対象機能の表示画面、グリッド、</a:t>
            </a:r>
            <a:r>
              <a:rPr lang="en-US" altLang="ja-JP" dirty="0"/>
              <a:t>CSV</a:t>
            </a:r>
            <a:r>
              <a:rPr lang="ja-JP" altLang="en-US" dirty="0"/>
              <a:t>出力結果に</a:t>
            </a:r>
            <a:endParaRPr lang="en-US" altLang="ja-JP" dirty="0"/>
          </a:p>
          <a:p>
            <a:r>
              <a:rPr lang="ja-JP" altLang="en-US" b="1" dirty="0">
                <a:solidFill>
                  <a:prstClr val="black"/>
                </a:solidFill>
              </a:rPr>
              <a:t>更新日時、更新ユーザー</a:t>
            </a:r>
            <a:r>
              <a:rPr lang="en-US" altLang="ja-JP" b="1" dirty="0">
                <a:solidFill>
                  <a:prstClr val="black"/>
                </a:solidFill>
              </a:rPr>
              <a:t>ID</a:t>
            </a:r>
            <a:r>
              <a:rPr lang="ja-JP" altLang="en-US" b="1" dirty="0">
                <a:solidFill>
                  <a:prstClr val="black"/>
                </a:solidFill>
              </a:rPr>
              <a:t>、更新ユーザー名称</a:t>
            </a:r>
            <a:r>
              <a:rPr lang="ja-JP" altLang="en-US" dirty="0">
                <a:solidFill>
                  <a:prstClr val="black"/>
                </a:solidFill>
              </a:rPr>
              <a:t>の項目が出力されるようになりました</a:t>
            </a:r>
            <a:endParaRPr lang="en-US" altLang="ja-JP" dirty="0">
              <a:solidFill>
                <a:prstClr val="black"/>
              </a:solidFill>
            </a:endParaRPr>
          </a:p>
        </p:txBody>
      </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31</a:t>
            </a:fld>
            <a:endParaRPr kumimoji="1" lang="ja-JP" altLang="en-US" dirty="0"/>
          </a:p>
        </p:txBody>
      </p:sp>
      <p:sp>
        <p:nvSpPr>
          <p:cNvPr id="4" name="タイトル 3"/>
          <p:cNvSpPr>
            <a:spLocks noGrp="1"/>
          </p:cNvSpPr>
          <p:nvPr>
            <p:ph type="title"/>
          </p:nvPr>
        </p:nvSpPr>
        <p:spPr>
          <a:xfrm>
            <a:off x="358775" y="267494"/>
            <a:ext cx="7525593"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graphicFrame>
        <p:nvGraphicFramePr>
          <p:cNvPr id="3" name="表 6">
            <a:extLst>
              <a:ext uri="{FF2B5EF4-FFF2-40B4-BE49-F238E27FC236}">
                <a16:creationId xmlns:a16="http://schemas.microsoft.com/office/drawing/2014/main" id="{A7DA9A83-2651-440F-5DE0-DB3501BF4C04}"/>
              </a:ext>
            </a:extLst>
          </p:cNvPr>
          <p:cNvGraphicFramePr>
            <a:graphicFrameLocks noGrp="1"/>
          </p:cNvGraphicFramePr>
          <p:nvPr/>
        </p:nvGraphicFramePr>
        <p:xfrm>
          <a:off x="431540" y="1635646"/>
          <a:ext cx="2830356" cy="1463040"/>
        </p:xfrm>
        <a:graphic>
          <a:graphicData uri="http://schemas.openxmlformats.org/drawingml/2006/table">
            <a:tbl>
              <a:tblPr firstRow="1" bandRow="1">
                <a:tableStyleId>{21E4AEA4-8DFA-4A89-87EB-49C32662AFE0}</a:tableStyleId>
              </a:tblPr>
              <a:tblGrid>
                <a:gridCol w="2830356">
                  <a:extLst>
                    <a:ext uri="{9D8B030D-6E8A-4147-A177-3AD203B41FA5}">
                      <a16:colId xmlns:a16="http://schemas.microsoft.com/office/drawing/2014/main" val="2148502385"/>
                    </a:ext>
                  </a:extLst>
                </a:gridCol>
              </a:tblGrid>
              <a:tr h="222750">
                <a:tc>
                  <a:txBody>
                    <a:bodyPr/>
                    <a:lstStyle/>
                    <a:p>
                      <a:r>
                        <a:rPr kumimoji="1" lang="ja-JP" altLang="en-US" sz="1000" dirty="0"/>
                        <a:t>マスタ名称</a:t>
                      </a:r>
                    </a:p>
                  </a:txBody>
                  <a:tcPr/>
                </a:tc>
                <a:extLst>
                  <a:ext uri="{0D108BD9-81ED-4DB2-BD59-A6C34878D82A}">
                    <a16:rowId xmlns:a16="http://schemas.microsoft.com/office/drawing/2014/main" val="667356298"/>
                  </a:ext>
                </a:extLst>
              </a:tr>
              <a:tr h="222750">
                <a:tc>
                  <a:txBody>
                    <a:bodyPr/>
                    <a:lstStyle/>
                    <a:p>
                      <a:r>
                        <a:rPr kumimoji="1" lang="ja-JP" altLang="en-US" sz="1000" dirty="0"/>
                        <a:t>取引先マスタ</a:t>
                      </a:r>
                    </a:p>
                  </a:txBody>
                  <a:tcPr/>
                </a:tc>
                <a:extLst>
                  <a:ext uri="{0D108BD9-81ED-4DB2-BD59-A6C34878D82A}">
                    <a16:rowId xmlns:a16="http://schemas.microsoft.com/office/drawing/2014/main" val="999447773"/>
                  </a:ext>
                </a:extLst>
              </a:tr>
              <a:tr h="222750">
                <a:tc>
                  <a:txBody>
                    <a:bodyPr/>
                    <a:lstStyle/>
                    <a:p>
                      <a:r>
                        <a:rPr kumimoji="1" lang="ja-JP" altLang="en-US" sz="1000" dirty="0"/>
                        <a:t>得意先マスタ</a:t>
                      </a:r>
                    </a:p>
                  </a:txBody>
                  <a:tcPr/>
                </a:tc>
                <a:extLst>
                  <a:ext uri="{0D108BD9-81ED-4DB2-BD59-A6C34878D82A}">
                    <a16:rowId xmlns:a16="http://schemas.microsoft.com/office/drawing/2014/main" val="1624654022"/>
                  </a:ext>
                </a:extLst>
              </a:tr>
              <a:tr h="222750">
                <a:tc>
                  <a:txBody>
                    <a:bodyPr/>
                    <a:lstStyle/>
                    <a:p>
                      <a:r>
                        <a:rPr kumimoji="1" lang="ja-JP" altLang="en-US" sz="1000" dirty="0"/>
                        <a:t>仕入先マスタ</a:t>
                      </a:r>
                    </a:p>
                  </a:txBody>
                  <a:tcPr/>
                </a:tc>
                <a:extLst>
                  <a:ext uri="{0D108BD9-81ED-4DB2-BD59-A6C34878D82A}">
                    <a16:rowId xmlns:a16="http://schemas.microsoft.com/office/drawing/2014/main" val="2525090773"/>
                  </a:ext>
                </a:extLst>
              </a:tr>
              <a:tr h="222750">
                <a:tc>
                  <a:txBody>
                    <a:bodyPr/>
                    <a:lstStyle/>
                    <a:p>
                      <a:r>
                        <a:rPr kumimoji="1" lang="ja-JP" altLang="en-US" sz="1000" b="0" u="none" strike="noStrike" dirty="0">
                          <a:solidFill>
                            <a:srgbClr val="000000"/>
                          </a:solidFill>
                          <a:effectLst/>
                        </a:rPr>
                        <a:t>ユーザーマスタ</a:t>
                      </a:r>
                      <a:endParaRPr kumimoji="1" lang="ja-JP" altLang="en-US" sz="1000" dirty="0"/>
                    </a:p>
                  </a:txBody>
                  <a:tcPr/>
                </a:tc>
                <a:extLst>
                  <a:ext uri="{0D108BD9-81ED-4DB2-BD59-A6C34878D82A}">
                    <a16:rowId xmlns:a16="http://schemas.microsoft.com/office/drawing/2014/main" val="1427799223"/>
                  </a:ext>
                </a:extLst>
              </a:tr>
              <a:tr h="222750">
                <a:tc>
                  <a:txBody>
                    <a:bodyPr/>
                    <a:lstStyle/>
                    <a:p>
                      <a:r>
                        <a:rPr kumimoji="1" lang="ja-JP" altLang="en-US" sz="1000" b="0" u="none" strike="noStrike" dirty="0">
                          <a:solidFill>
                            <a:srgbClr val="000000"/>
                          </a:solidFill>
                          <a:effectLst/>
                        </a:rPr>
                        <a:t>社員マスタ</a:t>
                      </a:r>
                      <a:endParaRPr kumimoji="1" lang="ja-JP" altLang="en-US" sz="1000" dirty="0"/>
                    </a:p>
                  </a:txBody>
                  <a:tcPr/>
                </a:tc>
                <a:extLst>
                  <a:ext uri="{0D108BD9-81ED-4DB2-BD59-A6C34878D82A}">
                    <a16:rowId xmlns:a16="http://schemas.microsoft.com/office/drawing/2014/main" val="1726946305"/>
                  </a:ext>
                </a:extLst>
              </a:tr>
            </a:tbl>
          </a:graphicData>
        </a:graphic>
      </p:graphicFrame>
      <p:sp>
        <p:nvSpPr>
          <p:cNvPr id="9" name="正方形/長方形 8">
            <a:extLst>
              <a:ext uri="{FF2B5EF4-FFF2-40B4-BE49-F238E27FC236}">
                <a16:creationId xmlns:a16="http://schemas.microsoft.com/office/drawing/2014/main" id="{B65DFA31-E6E7-5DBD-3524-1CE1B253E607}"/>
              </a:ext>
            </a:extLst>
          </p:cNvPr>
          <p:cNvSpPr/>
          <p:nvPr/>
        </p:nvSpPr>
        <p:spPr>
          <a:xfrm>
            <a:off x="359532" y="3877712"/>
            <a:ext cx="8136904" cy="461665"/>
          </a:xfrm>
          <a:prstGeom prst="rect">
            <a:avLst/>
          </a:prstGeom>
        </p:spPr>
        <p:txBody>
          <a:bodyPr wrap="square">
            <a:spAutoFit/>
          </a:bodyPr>
          <a:lstStyle/>
          <a:p>
            <a:r>
              <a:rPr lang="ja-JP" altLang="en-US" sz="1200" b="1" dirty="0">
                <a:solidFill>
                  <a:schemeClr val="accent3">
                    <a:lumMod val="75000"/>
                  </a:schemeClr>
                </a:solidFill>
              </a:rPr>
              <a:t>ユーザーマスタは既存バージョンでグリッド、</a:t>
            </a:r>
            <a:r>
              <a:rPr lang="en-US" altLang="ja-JP" sz="1200" b="1" dirty="0">
                <a:solidFill>
                  <a:schemeClr val="accent3">
                    <a:lumMod val="75000"/>
                  </a:schemeClr>
                </a:solidFill>
              </a:rPr>
              <a:t>CSV</a:t>
            </a:r>
            <a:r>
              <a:rPr lang="ja-JP" altLang="en-US" sz="1200" b="1" dirty="0">
                <a:solidFill>
                  <a:schemeClr val="accent3">
                    <a:lumMod val="75000"/>
                  </a:schemeClr>
                </a:solidFill>
              </a:rPr>
              <a:t>出力結果に更新日時および更新ユーザーを出力していました</a:t>
            </a:r>
            <a:endParaRPr lang="en-US" altLang="ja-JP" sz="1200" b="1" dirty="0">
              <a:solidFill>
                <a:schemeClr val="accent3">
                  <a:lumMod val="75000"/>
                </a:schemeClr>
              </a:solidFill>
            </a:endParaRPr>
          </a:p>
          <a:p>
            <a:r>
              <a:rPr lang="ja-JP" altLang="en-US" sz="1200" b="1" dirty="0">
                <a:solidFill>
                  <a:schemeClr val="accent3">
                    <a:lumMod val="75000"/>
                  </a:schemeClr>
                </a:solidFill>
              </a:rPr>
              <a:t>そのため、表示画面のみ変更しております</a:t>
            </a:r>
            <a:endParaRPr lang="en-US" altLang="ja-JP" sz="1200" b="1" dirty="0">
              <a:solidFill>
                <a:schemeClr val="accent3">
                  <a:lumMod val="75000"/>
                </a:schemeClr>
              </a:solidFill>
            </a:endParaRPr>
          </a:p>
        </p:txBody>
      </p:sp>
    </p:spTree>
    <p:extLst>
      <p:ext uri="{BB962C8B-B14F-4D97-AF65-F5344CB8AC3E}">
        <p14:creationId xmlns:p14="http://schemas.microsoft.com/office/powerpoint/2010/main" val="3937100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6314AE68-E9BC-C214-21BF-EAAD13392C98}"/>
              </a:ext>
            </a:extLst>
          </p:cNvPr>
          <p:cNvPicPr>
            <a:picLocks noChangeAspect="1"/>
          </p:cNvPicPr>
          <p:nvPr/>
        </p:nvPicPr>
        <p:blipFill>
          <a:blip r:embed="rId3"/>
          <a:stretch>
            <a:fillRect/>
          </a:stretch>
        </p:blipFill>
        <p:spPr>
          <a:xfrm>
            <a:off x="405018" y="1154169"/>
            <a:ext cx="8136396" cy="317155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32</a:t>
            </a:fld>
            <a:endParaRPr kumimoji="1" lang="ja-JP" altLang="en-US" dirty="0"/>
          </a:p>
        </p:txBody>
      </p:sp>
      <p:sp>
        <p:nvSpPr>
          <p:cNvPr id="4" name="タイトル 3"/>
          <p:cNvSpPr>
            <a:spLocks noGrp="1"/>
          </p:cNvSpPr>
          <p:nvPr>
            <p:ph type="title"/>
          </p:nvPr>
        </p:nvSpPr>
        <p:spPr>
          <a:xfrm>
            <a:off x="358775" y="267494"/>
            <a:ext cx="7597601"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8" name="正方形/長方形 7">
            <a:extLst>
              <a:ext uri="{FF2B5EF4-FFF2-40B4-BE49-F238E27FC236}">
                <a16:creationId xmlns:a16="http://schemas.microsoft.com/office/drawing/2014/main" id="{AC691724-13AF-9212-D6C6-D2F687A39C0E}"/>
              </a:ext>
            </a:extLst>
          </p:cNvPr>
          <p:cNvSpPr/>
          <p:nvPr/>
        </p:nvSpPr>
        <p:spPr>
          <a:xfrm>
            <a:off x="575556" y="1657415"/>
            <a:ext cx="7200800" cy="194256"/>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47716" y="1980311"/>
            <a:ext cx="2520728" cy="582777"/>
          </a:xfrm>
          <a:prstGeom prst="borderCallout2">
            <a:avLst>
              <a:gd name="adj1" fmla="val 21963"/>
              <a:gd name="adj2" fmla="val -3990"/>
              <a:gd name="adj3" fmla="val 22445"/>
              <a:gd name="adj4" fmla="val -16667"/>
              <a:gd name="adj5" fmla="val -14300"/>
              <a:gd name="adj6" fmla="val -1699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取引先マスタ</a:t>
            </a:r>
          </a:p>
        </p:txBody>
      </p:sp>
      <p:sp>
        <p:nvSpPr>
          <p:cNvPr id="14" name="角丸四角形 8">
            <a:extLst>
              <a:ext uri="{FF2B5EF4-FFF2-40B4-BE49-F238E27FC236}">
                <a16:creationId xmlns:a16="http://schemas.microsoft.com/office/drawing/2014/main" id="{DA005027-4BED-CC90-97DF-575936B1F3CF}"/>
              </a:ext>
            </a:extLst>
          </p:cNvPr>
          <p:cNvSpPr/>
          <p:nvPr/>
        </p:nvSpPr>
        <p:spPr>
          <a:xfrm>
            <a:off x="399735" y="4462744"/>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5" name="正方形/長方形 14">
            <a:extLst>
              <a:ext uri="{FF2B5EF4-FFF2-40B4-BE49-F238E27FC236}">
                <a16:creationId xmlns:a16="http://schemas.microsoft.com/office/drawing/2014/main" id="{84B6BEBE-A285-EA32-00C5-3CEEE15AD39A}"/>
              </a:ext>
            </a:extLst>
          </p:cNvPr>
          <p:cNvSpPr/>
          <p:nvPr/>
        </p:nvSpPr>
        <p:spPr>
          <a:xfrm>
            <a:off x="1276649" y="4454359"/>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本項目は会計管理マスタの「マスタ更新履歴管理区分」の設定に関わらず表示されます</a:t>
            </a:r>
            <a:endParaRPr lang="en-US" altLang="ja-JP" sz="1200" b="1" dirty="0">
              <a:solidFill>
                <a:schemeClr val="accent3">
                  <a:lumMod val="75000"/>
                </a:schemeClr>
              </a:solidFill>
            </a:endParaRPr>
          </a:p>
        </p:txBody>
      </p:sp>
    </p:spTree>
    <p:extLst>
      <p:ext uri="{BB962C8B-B14F-4D97-AF65-F5344CB8AC3E}">
        <p14:creationId xmlns:p14="http://schemas.microsoft.com/office/powerpoint/2010/main" val="3054015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33</a:t>
            </a:fld>
            <a:endParaRPr kumimoji="1" lang="ja-JP" altLang="en-US" dirty="0"/>
          </a:p>
        </p:txBody>
      </p:sp>
      <p:sp>
        <p:nvSpPr>
          <p:cNvPr id="4" name="タイトル 3"/>
          <p:cNvSpPr>
            <a:spLocks noGrp="1"/>
          </p:cNvSpPr>
          <p:nvPr>
            <p:ph type="title"/>
          </p:nvPr>
        </p:nvSpPr>
        <p:spPr>
          <a:xfrm>
            <a:off x="358775" y="267494"/>
            <a:ext cx="7983098"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取引先マスタ</a:t>
            </a:r>
          </a:p>
        </p:txBody>
      </p:sp>
      <p:sp>
        <p:nvSpPr>
          <p:cNvPr id="19" name="正方形/長方形 18">
            <a:extLst>
              <a:ext uri="{FF2B5EF4-FFF2-40B4-BE49-F238E27FC236}">
                <a16:creationId xmlns:a16="http://schemas.microsoft.com/office/drawing/2014/main" id="{BE5A2185-F149-3299-B709-ECDDCA441C15}"/>
              </a:ext>
            </a:extLst>
          </p:cNvPr>
          <p:cNvSpPr/>
          <p:nvPr/>
        </p:nvSpPr>
        <p:spPr>
          <a:xfrm>
            <a:off x="359532" y="1142739"/>
            <a:ext cx="8604956" cy="276999"/>
          </a:xfrm>
          <a:prstGeom prst="rect">
            <a:avLst/>
          </a:prstGeom>
        </p:spPr>
        <p:txBody>
          <a:bodyPr wrap="square">
            <a:spAutoFit/>
          </a:bodyPr>
          <a:lstStyle/>
          <a:p>
            <a:r>
              <a:rPr lang="ja-JP" altLang="en-US" sz="1200" dirty="0"/>
              <a:t>検索結果グリッド</a:t>
            </a:r>
          </a:p>
        </p:txBody>
      </p:sp>
      <p:sp>
        <p:nvSpPr>
          <p:cNvPr id="22" name="正方形/長方形 21">
            <a:extLst>
              <a:ext uri="{FF2B5EF4-FFF2-40B4-BE49-F238E27FC236}">
                <a16:creationId xmlns:a16="http://schemas.microsoft.com/office/drawing/2014/main" id="{FE07AF81-8A7E-21EF-E8ED-22702DA6C9E0}"/>
              </a:ext>
            </a:extLst>
          </p:cNvPr>
          <p:cNvSpPr/>
          <p:nvPr/>
        </p:nvSpPr>
        <p:spPr>
          <a:xfrm>
            <a:off x="1236300" y="4428673"/>
            <a:ext cx="8604956" cy="276999"/>
          </a:xfrm>
          <a:prstGeom prst="rect">
            <a:avLst/>
          </a:prstGeom>
        </p:spPr>
        <p:txBody>
          <a:bodyPr wrap="square">
            <a:spAutoFit/>
          </a:bodyPr>
          <a:lstStyle/>
          <a:p>
            <a:r>
              <a:rPr lang="en-US" altLang="ja-JP" sz="1200" b="1" dirty="0">
                <a:solidFill>
                  <a:schemeClr val="accent3">
                    <a:lumMod val="75000"/>
                  </a:schemeClr>
                </a:solidFill>
              </a:rPr>
              <a:t>CSV</a:t>
            </a:r>
            <a:r>
              <a:rPr lang="ja-JP" altLang="en-US" sz="1200" b="1" dirty="0">
                <a:solidFill>
                  <a:schemeClr val="accent3">
                    <a:lumMod val="75000"/>
                  </a:schemeClr>
                </a:solidFill>
              </a:rPr>
              <a:t>出力は</a:t>
            </a:r>
            <a:r>
              <a:rPr lang="en-US" altLang="ja-JP" sz="1200" b="1" dirty="0">
                <a:solidFill>
                  <a:schemeClr val="accent3">
                    <a:lumMod val="75000"/>
                  </a:schemeClr>
                </a:solidFill>
              </a:rPr>
              <a:t>[</a:t>
            </a:r>
            <a:r>
              <a:rPr lang="ja-JP" altLang="en-US" sz="1200" b="1" dirty="0">
                <a:solidFill>
                  <a:schemeClr val="accent3">
                    <a:lumMod val="75000"/>
                  </a:schemeClr>
                </a:solidFill>
              </a:rPr>
              <a:t>取引先</a:t>
            </a:r>
            <a:r>
              <a:rPr lang="en-US" altLang="ja-JP" sz="1200" b="1" dirty="0">
                <a:solidFill>
                  <a:schemeClr val="accent3">
                    <a:lumMod val="75000"/>
                  </a:schemeClr>
                </a:solidFill>
              </a:rPr>
              <a:t>CSV]</a:t>
            </a:r>
            <a:r>
              <a:rPr lang="ja-JP" altLang="en-US" sz="1200" b="1" dirty="0">
                <a:solidFill>
                  <a:schemeClr val="accent3">
                    <a:lumMod val="75000"/>
                  </a:schemeClr>
                </a:solidFill>
              </a:rPr>
              <a:t>ボタンからの出力にも対応しています</a:t>
            </a:r>
          </a:p>
        </p:txBody>
      </p:sp>
      <p:sp>
        <p:nvSpPr>
          <p:cNvPr id="25" name="角丸四角形 8">
            <a:extLst>
              <a:ext uri="{FF2B5EF4-FFF2-40B4-BE49-F238E27FC236}">
                <a16:creationId xmlns:a16="http://schemas.microsoft.com/office/drawing/2014/main" id="{3193E2AF-277A-2C7F-D258-2F7E199DBA19}"/>
              </a:ext>
            </a:extLst>
          </p:cNvPr>
          <p:cNvSpPr/>
          <p:nvPr/>
        </p:nvSpPr>
        <p:spPr>
          <a:xfrm>
            <a:off x="366987" y="4241360"/>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26" name="正方形/長方形 25">
            <a:extLst>
              <a:ext uri="{FF2B5EF4-FFF2-40B4-BE49-F238E27FC236}">
                <a16:creationId xmlns:a16="http://schemas.microsoft.com/office/drawing/2014/main" id="{1830C70F-2984-F8F5-9B66-2618EF44C781}"/>
              </a:ext>
            </a:extLst>
          </p:cNvPr>
          <p:cNvSpPr/>
          <p:nvPr/>
        </p:nvSpPr>
        <p:spPr>
          <a:xfrm>
            <a:off x="1249085" y="4199181"/>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sp>
        <p:nvSpPr>
          <p:cNvPr id="9" name="正方形/長方形 8">
            <a:extLst>
              <a:ext uri="{FF2B5EF4-FFF2-40B4-BE49-F238E27FC236}">
                <a16:creationId xmlns:a16="http://schemas.microsoft.com/office/drawing/2014/main" id="{6F00B519-D686-47F5-0966-2D258AF16424}"/>
              </a:ext>
            </a:extLst>
          </p:cNvPr>
          <p:cNvSpPr/>
          <p:nvPr/>
        </p:nvSpPr>
        <p:spPr>
          <a:xfrm>
            <a:off x="366987" y="2783843"/>
            <a:ext cx="8604956" cy="276999"/>
          </a:xfrm>
          <a:prstGeom prst="rect">
            <a:avLst/>
          </a:prstGeom>
        </p:spPr>
        <p:txBody>
          <a:bodyPr wrap="square">
            <a:spAutoFit/>
          </a:bodyPr>
          <a:lstStyle/>
          <a:p>
            <a:r>
              <a:rPr lang="en-US" altLang="ja-JP" sz="1200" dirty="0"/>
              <a:t>CSV</a:t>
            </a:r>
            <a:r>
              <a:rPr lang="ja-JP" altLang="en-US" sz="1200" dirty="0"/>
              <a:t>出力結果</a:t>
            </a:r>
          </a:p>
        </p:txBody>
      </p:sp>
      <p:grpSp>
        <p:nvGrpSpPr>
          <p:cNvPr id="3" name="グループ化 2">
            <a:extLst>
              <a:ext uri="{FF2B5EF4-FFF2-40B4-BE49-F238E27FC236}">
                <a16:creationId xmlns:a16="http://schemas.microsoft.com/office/drawing/2014/main" id="{80B727B4-1EA2-0038-980A-F9B7EA6DFE09}"/>
              </a:ext>
            </a:extLst>
          </p:cNvPr>
          <p:cNvGrpSpPr/>
          <p:nvPr/>
        </p:nvGrpSpPr>
        <p:grpSpPr>
          <a:xfrm>
            <a:off x="503548" y="3037055"/>
            <a:ext cx="5050426" cy="1154875"/>
            <a:chOff x="499120" y="3037055"/>
            <a:chExt cx="5050426" cy="1154875"/>
          </a:xfrm>
        </p:grpSpPr>
        <p:pic>
          <p:nvPicPr>
            <p:cNvPr id="6" name="図 5" descr="ダイアグラム&#10;&#10;中程度の精度で自動的に生成された説明">
              <a:extLst>
                <a:ext uri="{FF2B5EF4-FFF2-40B4-BE49-F238E27FC236}">
                  <a16:creationId xmlns:a16="http://schemas.microsoft.com/office/drawing/2014/main" id="{227844E5-05DA-C7AE-96C7-3FD7601A9A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20" y="3037055"/>
              <a:ext cx="5050425" cy="1154875"/>
            </a:xfrm>
            <a:prstGeom prst="rect">
              <a:avLst/>
            </a:prstGeom>
          </p:spPr>
        </p:pic>
        <p:sp>
          <p:nvSpPr>
            <p:cNvPr id="7" name="正方形/長方形 6">
              <a:extLst>
                <a:ext uri="{FF2B5EF4-FFF2-40B4-BE49-F238E27FC236}">
                  <a16:creationId xmlns:a16="http://schemas.microsoft.com/office/drawing/2014/main" id="{07FAFD18-670C-F747-6873-4AEBC07D8456}"/>
                </a:ext>
              </a:extLst>
            </p:cNvPr>
            <p:cNvSpPr/>
            <p:nvPr/>
          </p:nvSpPr>
          <p:spPr>
            <a:xfrm>
              <a:off x="2527718" y="3068093"/>
              <a:ext cx="3021828" cy="18457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12" name="図 11">
            <a:extLst>
              <a:ext uri="{FF2B5EF4-FFF2-40B4-BE49-F238E27FC236}">
                <a16:creationId xmlns:a16="http://schemas.microsoft.com/office/drawing/2014/main" id="{AFFF075B-BEED-25C7-B111-D57093121EDF}"/>
              </a:ext>
            </a:extLst>
          </p:cNvPr>
          <p:cNvPicPr>
            <a:picLocks noChangeAspect="1"/>
          </p:cNvPicPr>
          <p:nvPr/>
        </p:nvPicPr>
        <p:blipFill>
          <a:blip r:embed="rId4"/>
          <a:stretch>
            <a:fillRect/>
          </a:stretch>
        </p:blipFill>
        <p:spPr>
          <a:xfrm>
            <a:off x="431540" y="1394506"/>
            <a:ext cx="7495512" cy="1249252"/>
          </a:xfrm>
          <a:prstGeom prst="rect">
            <a:avLst/>
          </a:prstGeom>
        </p:spPr>
      </p:pic>
      <p:sp>
        <p:nvSpPr>
          <p:cNvPr id="18" name="線吹き出し 2 (枠付き) 7">
            <a:extLst>
              <a:ext uri="{FF2B5EF4-FFF2-40B4-BE49-F238E27FC236}">
                <a16:creationId xmlns:a16="http://schemas.microsoft.com/office/drawing/2014/main" id="{C52DB3B3-346E-4666-BC1C-5599E4E81CA5}"/>
              </a:ext>
            </a:extLst>
          </p:cNvPr>
          <p:cNvSpPr/>
          <p:nvPr/>
        </p:nvSpPr>
        <p:spPr>
          <a:xfrm>
            <a:off x="6012160" y="1839082"/>
            <a:ext cx="2481488" cy="52716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3" name="正方形/長方形 12">
            <a:extLst>
              <a:ext uri="{FF2B5EF4-FFF2-40B4-BE49-F238E27FC236}">
                <a16:creationId xmlns:a16="http://schemas.microsoft.com/office/drawing/2014/main" id="{31A1F52B-DA9C-8F9F-BE3D-5CB588CBE4EA}"/>
              </a:ext>
            </a:extLst>
          </p:cNvPr>
          <p:cNvSpPr/>
          <p:nvPr/>
        </p:nvSpPr>
        <p:spPr>
          <a:xfrm>
            <a:off x="4391980" y="1493123"/>
            <a:ext cx="3056387" cy="28653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1265188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A5AFC2F-7681-D206-CD01-805B2E8D4946}"/>
              </a:ext>
            </a:extLst>
          </p:cNvPr>
          <p:cNvPicPr>
            <a:picLocks noChangeAspect="1"/>
          </p:cNvPicPr>
          <p:nvPr/>
        </p:nvPicPr>
        <p:blipFill rotWithShape="1">
          <a:blip r:embed="rId3"/>
          <a:srcRect b="27488"/>
          <a:stretch/>
        </p:blipFill>
        <p:spPr>
          <a:xfrm>
            <a:off x="467543" y="1167593"/>
            <a:ext cx="6926337" cy="3291381"/>
          </a:xfrm>
          <a:prstGeom prst="rect">
            <a:avLst/>
          </a:prstGeom>
          <a:ln w="9525">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34</a:t>
            </a:fld>
            <a:endParaRPr kumimoji="1" lang="ja-JP" altLang="en-US" dirty="0"/>
          </a:p>
        </p:txBody>
      </p:sp>
      <p:sp>
        <p:nvSpPr>
          <p:cNvPr id="4" name="タイトル 3"/>
          <p:cNvSpPr>
            <a:spLocks noGrp="1"/>
          </p:cNvSpPr>
          <p:nvPr>
            <p:ph type="title"/>
          </p:nvPr>
        </p:nvSpPr>
        <p:spPr>
          <a:xfrm>
            <a:off x="358775" y="267494"/>
            <a:ext cx="7705613"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8" name="正方形/長方形 7">
            <a:extLst>
              <a:ext uri="{FF2B5EF4-FFF2-40B4-BE49-F238E27FC236}">
                <a16:creationId xmlns:a16="http://schemas.microsoft.com/office/drawing/2014/main" id="{AC691724-13AF-9212-D6C6-D2F687A39C0E}"/>
              </a:ext>
            </a:extLst>
          </p:cNvPr>
          <p:cNvSpPr/>
          <p:nvPr/>
        </p:nvSpPr>
        <p:spPr>
          <a:xfrm>
            <a:off x="611560" y="1563638"/>
            <a:ext cx="6084676" cy="201602"/>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929388"/>
            <a:ext cx="2520347" cy="498346"/>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得意先マスタ</a:t>
            </a:r>
          </a:p>
        </p:txBody>
      </p:sp>
      <p:sp>
        <p:nvSpPr>
          <p:cNvPr id="12" name="角丸四角形 8">
            <a:extLst>
              <a:ext uri="{FF2B5EF4-FFF2-40B4-BE49-F238E27FC236}">
                <a16:creationId xmlns:a16="http://schemas.microsoft.com/office/drawing/2014/main" id="{18B7B83F-1C8B-860A-2478-2564D6CBF032}"/>
              </a:ext>
            </a:extLst>
          </p:cNvPr>
          <p:cNvSpPr/>
          <p:nvPr/>
        </p:nvSpPr>
        <p:spPr>
          <a:xfrm>
            <a:off x="365685" y="4501371"/>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F52012FB-0F37-023C-D9BB-A6F5FF3AD06E}"/>
              </a:ext>
            </a:extLst>
          </p:cNvPr>
          <p:cNvSpPr/>
          <p:nvPr/>
        </p:nvSpPr>
        <p:spPr>
          <a:xfrm>
            <a:off x="1247783" y="4501371"/>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pic>
        <p:nvPicPr>
          <p:cNvPr id="15" name="図 14">
            <a:extLst>
              <a:ext uri="{FF2B5EF4-FFF2-40B4-BE49-F238E27FC236}">
                <a16:creationId xmlns:a16="http://schemas.microsoft.com/office/drawing/2014/main" id="{D318F8F8-92E2-52B0-C56F-7E3099CF13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620" y="1604990"/>
            <a:ext cx="857767" cy="118898"/>
          </a:xfrm>
          <a:prstGeom prst="rect">
            <a:avLst/>
          </a:prstGeom>
        </p:spPr>
      </p:pic>
      <p:pic>
        <p:nvPicPr>
          <p:cNvPr id="19" name="図 18">
            <a:extLst>
              <a:ext uri="{FF2B5EF4-FFF2-40B4-BE49-F238E27FC236}">
                <a16:creationId xmlns:a16="http://schemas.microsoft.com/office/drawing/2014/main" id="{7CF2F18F-940B-1715-BF41-A094BC2B95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065" y="1609705"/>
            <a:ext cx="653888" cy="110584"/>
          </a:xfrm>
          <a:prstGeom prst="rect">
            <a:avLst/>
          </a:prstGeom>
        </p:spPr>
      </p:pic>
      <p:pic>
        <p:nvPicPr>
          <p:cNvPr id="6" name="図 5">
            <a:extLst>
              <a:ext uri="{FF2B5EF4-FFF2-40B4-BE49-F238E27FC236}">
                <a16:creationId xmlns:a16="http://schemas.microsoft.com/office/drawing/2014/main" id="{CA2A6555-1CD1-2BDF-7C26-3190166E7325}"/>
              </a:ext>
            </a:extLst>
          </p:cNvPr>
          <p:cNvPicPr>
            <a:picLocks noChangeAspect="1"/>
          </p:cNvPicPr>
          <p:nvPr/>
        </p:nvPicPr>
        <p:blipFill>
          <a:blip r:embed="rId6"/>
          <a:stretch>
            <a:fillRect/>
          </a:stretch>
        </p:blipFill>
        <p:spPr>
          <a:xfrm>
            <a:off x="2926023" y="1602518"/>
            <a:ext cx="139122" cy="110584"/>
          </a:xfrm>
          <a:prstGeom prst="rect">
            <a:avLst/>
          </a:prstGeom>
        </p:spPr>
      </p:pic>
      <p:pic>
        <p:nvPicPr>
          <p:cNvPr id="14" name="図 13">
            <a:extLst>
              <a:ext uri="{FF2B5EF4-FFF2-40B4-BE49-F238E27FC236}">
                <a16:creationId xmlns:a16="http://schemas.microsoft.com/office/drawing/2014/main" id="{5615190D-E2D9-FF05-149D-680F4D7AE1C9}"/>
              </a:ext>
            </a:extLst>
          </p:cNvPr>
          <p:cNvPicPr>
            <a:picLocks noChangeAspect="1"/>
          </p:cNvPicPr>
          <p:nvPr/>
        </p:nvPicPr>
        <p:blipFill>
          <a:blip r:embed="rId7"/>
          <a:stretch>
            <a:fillRect/>
          </a:stretch>
        </p:blipFill>
        <p:spPr>
          <a:xfrm>
            <a:off x="3051967" y="1609704"/>
            <a:ext cx="362000" cy="112867"/>
          </a:xfrm>
          <a:prstGeom prst="rect">
            <a:avLst/>
          </a:prstGeom>
        </p:spPr>
      </p:pic>
    </p:spTree>
    <p:extLst>
      <p:ext uri="{BB962C8B-B14F-4D97-AF65-F5344CB8AC3E}">
        <p14:creationId xmlns:p14="http://schemas.microsoft.com/office/powerpoint/2010/main" val="4245211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35</a:t>
            </a:fld>
            <a:endParaRPr kumimoji="1" lang="ja-JP" altLang="en-US" dirty="0"/>
          </a:p>
        </p:txBody>
      </p:sp>
      <p:sp>
        <p:nvSpPr>
          <p:cNvPr id="4" name="タイトル 3"/>
          <p:cNvSpPr>
            <a:spLocks noGrp="1"/>
          </p:cNvSpPr>
          <p:nvPr>
            <p:ph type="title"/>
          </p:nvPr>
        </p:nvSpPr>
        <p:spPr>
          <a:xfrm>
            <a:off x="358775" y="267494"/>
            <a:ext cx="7885633" cy="590265"/>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得意先マスタ</a:t>
            </a:r>
          </a:p>
        </p:txBody>
      </p:sp>
      <p:sp>
        <p:nvSpPr>
          <p:cNvPr id="12" name="角丸四角形 8">
            <a:extLst>
              <a:ext uri="{FF2B5EF4-FFF2-40B4-BE49-F238E27FC236}">
                <a16:creationId xmlns:a16="http://schemas.microsoft.com/office/drawing/2014/main" id="{18B7B83F-1C8B-860A-2478-2564D6CBF032}"/>
              </a:ext>
            </a:extLst>
          </p:cNvPr>
          <p:cNvSpPr/>
          <p:nvPr/>
        </p:nvSpPr>
        <p:spPr>
          <a:xfrm>
            <a:off x="366987" y="4241360"/>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F52012FB-0F37-023C-D9BB-A6F5FF3AD06E}"/>
              </a:ext>
            </a:extLst>
          </p:cNvPr>
          <p:cNvSpPr/>
          <p:nvPr/>
        </p:nvSpPr>
        <p:spPr>
          <a:xfrm>
            <a:off x="1249085" y="4199181"/>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sp>
        <p:nvSpPr>
          <p:cNvPr id="3" name="正方形/長方形 2">
            <a:extLst>
              <a:ext uri="{FF2B5EF4-FFF2-40B4-BE49-F238E27FC236}">
                <a16:creationId xmlns:a16="http://schemas.microsoft.com/office/drawing/2014/main" id="{3B76C7E7-E4D0-8B87-3B4E-B790DAF97392}"/>
              </a:ext>
            </a:extLst>
          </p:cNvPr>
          <p:cNvSpPr/>
          <p:nvPr/>
        </p:nvSpPr>
        <p:spPr>
          <a:xfrm>
            <a:off x="359532" y="1142739"/>
            <a:ext cx="8604956" cy="276999"/>
          </a:xfrm>
          <a:prstGeom prst="rect">
            <a:avLst/>
          </a:prstGeom>
        </p:spPr>
        <p:txBody>
          <a:bodyPr wrap="square">
            <a:spAutoFit/>
          </a:bodyPr>
          <a:lstStyle/>
          <a:p>
            <a:r>
              <a:rPr lang="ja-JP" altLang="en-US" sz="1200" dirty="0"/>
              <a:t>検索結果グリッド</a:t>
            </a:r>
          </a:p>
        </p:txBody>
      </p:sp>
      <p:sp>
        <p:nvSpPr>
          <p:cNvPr id="16" name="正方形/長方形 15">
            <a:extLst>
              <a:ext uri="{FF2B5EF4-FFF2-40B4-BE49-F238E27FC236}">
                <a16:creationId xmlns:a16="http://schemas.microsoft.com/office/drawing/2014/main" id="{27649B62-D84E-D91C-13E9-3EB4D4BF43FC}"/>
              </a:ext>
            </a:extLst>
          </p:cNvPr>
          <p:cNvSpPr/>
          <p:nvPr/>
        </p:nvSpPr>
        <p:spPr>
          <a:xfrm>
            <a:off x="1249085" y="4433188"/>
            <a:ext cx="8604956" cy="276999"/>
          </a:xfrm>
          <a:prstGeom prst="rect">
            <a:avLst/>
          </a:prstGeom>
        </p:spPr>
        <p:txBody>
          <a:bodyPr wrap="square">
            <a:spAutoFit/>
          </a:bodyPr>
          <a:lstStyle/>
          <a:p>
            <a:r>
              <a:rPr lang="en-US" altLang="ja-JP" sz="1200" b="1" dirty="0">
                <a:solidFill>
                  <a:schemeClr val="accent3">
                    <a:lumMod val="75000"/>
                  </a:schemeClr>
                </a:solidFill>
              </a:rPr>
              <a:t>CSV</a:t>
            </a:r>
            <a:r>
              <a:rPr lang="ja-JP" altLang="en-US" sz="1200" b="1" dirty="0">
                <a:solidFill>
                  <a:schemeClr val="accent3">
                    <a:lumMod val="75000"/>
                  </a:schemeClr>
                </a:solidFill>
              </a:rPr>
              <a:t>出力は</a:t>
            </a:r>
            <a:r>
              <a:rPr lang="en-US" altLang="ja-JP" sz="1200" b="1" dirty="0">
                <a:solidFill>
                  <a:schemeClr val="accent3">
                    <a:lumMod val="75000"/>
                  </a:schemeClr>
                </a:solidFill>
              </a:rPr>
              <a:t>[</a:t>
            </a:r>
            <a:r>
              <a:rPr lang="ja-JP" altLang="en-US" sz="1200" b="1" dirty="0">
                <a:solidFill>
                  <a:schemeClr val="accent3">
                    <a:lumMod val="75000"/>
                  </a:schemeClr>
                </a:solidFill>
              </a:rPr>
              <a:t>取引先</a:t>
            </a:r>
            <a:r>
              <a:rPr lang="en-US" altLang="ja-JP" sz="1200" b="1" dirty="0">
                <a:solidFill>
                  <a:schemeClr val="accent3">
                    <a:lumMod val="75000"/>
                  </a:schemeClr>
                </a:solidFill>
              </a:rPr>
              <a:t>CSV]</a:t>
            </a:r>
            <a:r>
              <a:rPr lang="ja-JP" altLang="en-US" sz="1200" b="1" dirty="0">
                <a:solidFill>
                  <a:schemeClr val="accent3">
                    <a:lumMod val="75000"/>
                  </a:schemeClr>
                </a:solidFill>
              </a:rPr>
              <a:t>ボタン、</a:t>
            </a:r>
            <a:r>
              <a:rPr lang="en-US" altLang="ja-JP" sz="1200" b="1" dirty="0">
                <a:solidFill>
                  <a:schemeClr val="accent3">
                    <a:lumMod val="75000"/>
                  </a:schemeClr>
                </a:solidFill>
              </a:rPr>
              <a:t>[</a:t>
            </a:r>
            <a:r>
              <a:rPr lang="ja-JP" altLang="en-US" sz="1200" b="1" dirty="0">
                <a:solidFill>
                  <a:schemeClr val="accent3">
                    <a:lumMod val="75000"/>
                  </a:schemeClr>
                </a:solidFill>
              </a:rPr>
              <a:t>条件</a:t>
            </a:r>
            <a:r>
              <a:rPr lang="en-US" altLang="ja-JP" sz="1200" b="1" dirty="0">
                <a:solidFill>
                  <a:schemeClr val="accent3">
                    <a:lumMod val="75000"/>
                  </a:schemeClr>
                </a:solidFill>
              </a:rPr>
              <a:t>CSV]</a:t>
            </a:r>
            <a:r>
              <a:rPr lang="ja-JP" altLang="en-US" sz="1200" b="1" dirty="0">
                <a:solidFill>
                  <a:schemeClr val="accent3">
                    <a:lumMod val="75000"/>
                  </a:schemeClr>
                </a:solidFill>
              </a:rPr>
              <a:t>ボタンからの出力にも対応しています</a:t>
            </a:r>
          </a:p>
        </p:txBody>
      </p:sp>
      <p:sp>
        <p:nvSpPr>
          <p:cNvPr id="7" name="正方形/長方形 6">
            <a:extLst>
              <a:ext uri="{FF2B5EF4-FFF2-40B4-BE49-F238E27FC236}">
                <a16:creationId xmlns:a16="http://schemas.microsoft.com/office/drawing/2014/main" id="{0C1B5670-809B-F030-60B6-199C6ED657A7}"/>
              </a:ext>
            </a:extLst>
          </p:cNvPr>
          <p:cNvSpPr/>
          <p:nvPr/>
        </p:nvSpPr>
        <p:spPr>
          <a:xfrm>
            <a:off x="366987" y="2783843"/>
            <a:ext cx="8604956" cy="276999"/>
          </a:xfrm>
          <a:prstGeom prst="rect">
            <a:avLst/>
          </a:prstGeom>
        </p:spPr>
        <p:txBody>
          <a:bodyPr wrap="square">
            <a:spAutoFit/>
          </a:bodyPr>
          <a:lstStyle/>
          <a:p>
            <a:r>
              <a:rPr lang="en-US" altLang="ja-JP" sz="1200" dirty="0"/>
              <a:t>CSV</a:t>
            </a:r>
            <a:r>
              <a:rPr lang="ja-JP" altLang="en-US" sz="1200" dirty="0"/>
              <a:t>出力結果</a:t>
            </a:r>
          </a:p>
        </p:txBody>
      </p:sp>
      <p:grpSp>
        <p:nvGrpSpPr>
          <p:cNvPr id="17" name="グループ化 16">
            <a:extLst>
              <a:ext uri="{FF2B5EF4-FFF2-40B4-BE49-F238E27FC236}">
                <a16:creationId xmlns:a16="http://schemas.microsoft.com/office/drawing/2014/main" id="{FBFA0411-564F-7763-D9C3-68CD51B8156B}"/>
              </a:ext>
            </a:extLst>
          </p:cNvPr>
          <p:cNvGrpSpPr/>
          <p:nvPr/>
        </p:nvGrpSpPr>
        <p:grpSpPr>
          <a:xfrm>
            <a:off x="499120" y="3037055"/>
            <a:ext cx="5050426" cy="1154875"/>
            <a:chOff x="499120" y="3037055"/>
            <a:chExt cx="5050426" cy="1154875"/>
          </a:xfrm>
        </p:grpSpPr>
        <p:pic>
          <p:nvPicPr>
            <p:cNvPr id="10" name="図 9" descr="ダイアグラム&#10;&#10;中程度の精度で自動的に生成された説明">
              <a:extLst>
                <a:ext uri="{FF2B5EF4-FFF2-40B4-BE49-F238E27FC236}">
                  <a16:creationId xmlns:a16="http://schemas.microsoft.com/office/drawing/2014/main" id="{01F0E9C6-55BA-F1BF-E332-6DF850CFED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120" y="3037055"/>
              <a:ext cx="5050425" cy="1154875"/>
            </a:xfrm>
            <a:prstGeom prst="rect">
              <a:avLst/>
            </a:prstGeom>
          </p:spPr>
        </p:pic>
        <p:sp>
          <p:nvSpPr>
            <p:cNvPr id="19" name="正方形/長方形 18">
              <a:extLst>
                <a:ext uri="{FF2B5EF4-FFF2-40B4-BE49-F238E27FC236}">
                  <a16:creationId xmlns:a16="http://schemas.microsoft.com/office/drawing/2014/main" id="{0BAEB446-10AB-E773-8B8E-A761E5168C64}"/>
                </a:ext>
              </a:extLst>
            </p:cNvPr>
            <p:cNvSpPr/>
            <p:nvPr/>
          </p:nvSpPr>
          <p:spPr>
            <a:xfrm>
              <a:off x="2527718" y="3068093"/>
              <a:ext cx="3021828" cy="18457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9" name="図 8">
            <a:extLst>
              <a:ext uri="{FF2B5EF4-FFF2-40B4-BE49-F238E27FC236}">
                <a16:creationId xmlns:a16="http://schemas.microsoft.com/office/drawing/2014/main" id="{89076EB7-726B-F305-A64E-A2BC5D186972}"/>
              </a:ext>
            </a:extLst>
          </p:cNvPr>
          <p:cNvPicPr>
            <a:picLocks noChangeAspect="1"/>
          </p:cNvPicPr>
          <p:nvPr/>
        </p:nvPicPr>
        <p:blipFill>
          <a:blip r:embed="rId4"/>
          <a:stretch>
            <a:fillRect/>
          </a:stretch>
        </p:blipFill>
        <p:spPr>
          <a:xfrm>
            <a:off x="382507" y="1391498"/>
            <a:ext cx="7495512" cy="1249252"/>
          </a:xfrm>
          <a:prstGeom prst="rect">
            <a:avLst/>
          </a:prstGeom>
        </p:spPr>
      </p:pic>
      <p:sp>
        <p:nvSpPr>
          <p:cNvPr id="6" name="線吹き出し 2 (枠付き) 7">
            <a:extLst>
              <a:ext uri="{FF2B5EF4-FFF2-40B4-BE49-F238E27FC236}">
                <a16:creationId xmlns:a16="http://schemas.microsoft.com/office/drawing/2014/main" id="{853864AF-C807-2992-0F7E-C18C268F1CB3}"/>
              </a:ext>
            </a:extLst>
          </p:cNvPr>
          <p:cNvSpPr/>
          <p:nvPr/>
        </p:nvSpPr>
        <p:spPr>
          <a:xfrm>
            <a:off x="6012160" y="1932213"/>
            <a:ext cx="2473729" cy="495521"/>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5" name="正方形/長方形 14">
            <a:extLst>
              <a:ext uri="{FF2B5EF4-FFF2-40B4-BE49-F238E27FC236}">
                <a16:creationId xmlns:a16="http://schemas.microsoft.com/office/drawing/2014/main" id="{DE730890-77B8-8557-EA8B-66144A38BFC8}"/>
              </a:ext>
            </a:extLst>
          </p:cNvPr>
          <p:cNvSpPr/>
          <p:nvPr/>
        </p:nvSpPr>
        <p:spPr>
          <a:xfrm>
            <a:off x="4391980" y="1457119"/>
            <a:ext cx="3056387" cy="28653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510244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2350723-74E6-49F4-3184-61BDA9082A5C}"/>
              </a:ext>
            </a:extLst>
          </p:cNvPr>
          <p:cNvPicPr>
            <a:picLocks noChangeAspect="1"/>
          </p:cNvPicPr>
          <p:nvPr/>
        </p:nvPicPr>
        <p:blipFill rotWithShape="1">
          <a:blip r:embed="rId3"/>
          <a:srcRect b="33873"/>
          <a:stretch/>
        </p:blipFill>
        <p:spPr>
          <a:xfrm>
            <a:off x="467545" y="1171886"/>
            <a:ext cx="7350615" cy="3335878"/>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36</a:t>
            </a:fld>
            <a:endParaRPr kumimoji="1" lang="ja-JP" altLang="en-US" dirty="0"/>
          </a:p>
        </p:txBody>
      </p:sp>
      <p:sp>
        <p:nvSpPr>
          <p:cNvPr id="4" name="タイトル 3"/>
          <p:cNvSpPr>
            <a:spLocks noGrp="1"/>
          </p:cNvSpPr>
          <p:nvPr>
            <p:ph type="title"/>
          </p:nvPr>
        </p:nvSpPr>
        <p:spPr>
          <a:xfrm>
            <a:off x="358775" y="267494"/>
            <a:ext cx="7525593"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8" name="正方形/長方形 7">
            <a:extLst>
              <a:ext uri="{FF2B5EF4-FFF2-40B4-BE49-F238E27FC236}">
                <a16:creationId xmlns:a16="http://schemas.microsoft.com/office/drawing/2014/main" id="{AC691724-13AF-9212-D6C6-D2F687A39C0E}"/>
              </a:ext>
            </a:extLst>
          </p:cNvPr>
          <p:cNvSpPr/>
          <p:nvPr/>
        </p:nvSpPr>
        <p:spPr>
          <a:xfrm>
            <a:off x="626991" y="1603553"/>
            <a:ext cx="6357277" cy="17610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47248" y="1923678"/>
            <a:ext cx="2556732" cy="58426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仕入先マスタ</a:t>
            </a:r>
          </a:p>
        </p:txBody>
      </p:sp>
      <p:sp>
        <p:nvSpPr>
          <p:cNvPr id="12" name="角丸四角形 8">
            <a:extLst>
              <a:ext uri="{FF2B5EF4-FFF2-40B4-BE49-F238E27FC236}">
                <a16:creationId xmlns:a16="http://schemas.microsoft.com/office/drawing/2014/main" id="{18B7B83F-1C8B-860A-2478-2564D6CBF032}"/>
              </a:ext>
            </a:extLst>
          </p:cNvPr>
          <p:cNvSpPr/>
          <p:nvPr/>
        </p:nvSpPr>
        <p:spPr>
          <a:xfrm>
            <a:off x="366987" y="4543768"/>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F52012FB-0F37-023C-D9BB-A6F5FF3AD06E}"/>
              </a:ext>
            </a:extLst>
          </p:cNvPr>
          <p:cNvSpPr/>
          <p:nvPr/>
        </p:nvSpPr>
        <p:spPr>
          <a:xfrm>
            <a:off x="1249085" y="4563003"/>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pic>
        <p:nvPicPr>
          <p:cNvPr id="3" name="図 2">
            <a:extLst>
              <a:ext uri="{FF2B5EF4-FFF2-40B4-BE49-F238E27FC236}">
                <a16:creationId xmlns:a16="http://schemas.microsoft.com/office/drawing/2014/main" id="{434088E3-52EC-60D5-7E1A-5DE21B2B6C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633074"/>
            <a:ext cx="653888" cy="110584"/>
          </a:xfrm>
          <a:prstGeom prst="rect">
            <a:avLst/>
          </a:prstGeom>
        </p:spPr>
      </p:pic>
      <p:pic>
        <p:nvPicPr>
          <p:cNvPr id="14" name="図 13">
            <a:extLst>
              <a:ext uri="{FF2B5EF4-FFF2-40B4-BE49-F238E27FC236}">
                <a16:creationId xmlns:a16="http://schemas.microsoft.com/office/drawing/2014/main" id="{72F8F211-1106-9AFD-D106-60EB7C807A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576" y="1626357"/>
            <a:ext cx="876144" cy="121445"/>
          </a:xfrm>
          <a:prstGeom prst="rect">
            <a:avLst/>
          </a:prstGeom>
        </p:spPr>
      </p:pic>
      <p:pic>
        <p:nvPicPr>
          <p:cNvPr id="9" name="図 8">
            <a:extLst>
              <a:ext uri="{FF2B5EF4-FFF2-40B4-BE49-F238E27FC236}">
                <a16:creationId xmlns:a16="http://schemas.microsoft.com/office/drawing/2014/main" id="{37419A8F-318D-074C-E59F-B183861E9C58}"/>
              </a:ext>
            </a:extLst>
          </p:cNvPr>
          <p:cNvPicPr>
            <a:picLocks noChangeAspect="1"/>
          </p:cNvPicPr>
          <p:nvPr/>
        </p:nvPicPr>
        <p:blipFill>
          <a:blip r:embed="rId6"/>
          <a:stretch>
            <a:fillRect/>
          </a:stretch>
        </p:blipFill>
        <p:spPr>
          <a:xfrm>
            <a:off x="2987824" y="1626357"/>
            <a:ext cx="139122" cy="110584"/>
          </a:xfrm>
          <a:prstGeom prst="rect">
            <a:avLst/>
          </a:prstGeom>
        </p:spPr>
      </p:pic>
      <p:pic>
        <p:nvPicPr>
          <p:cNvPr id="15" name="図 14">
            <a:extLst>
              <a:ext uri="{FF2B5EF4-FFF2-40B4-BE49-F238E27FC236}">
                <a16:creationId xmlns:a16="http://schemas.microsoft.com/office/drawing/2014/main" id="{EFE1D1E2-55AA-EDE6-3CED-B722F08005C0}"/>
              </a:ext>
            </a:extLst>
          </p:cNvPr>
          <p:cNvPicPr>
            <a:picLocks noChangeAspect="1"/>
          </p:cNvPicPr>
          <p:nvPr/>
        </p:nvPicPr>
        <p:blipFill>
          <a:blip r:embed="rId7"/>
          <a:stretch>
            <a:fillRect/>
          </a:stretch>
        </p:blipFill>
        <p:spPr>
          <a:xfrm>
            <a:off x="3126946" y="1628849"/>
            <a:ext cx="362000" cy="112867"/>
          </a:xfrm>
          <a:prstGeom prst="rect">
            <a:avLst/>
          </a:prstGeom>
        </p:spPr>
      </p:pic>
    </p:spTree>
    <p:extLst>
      <p:ext uri="{BB962C8B-B14F-4D97-AF65-F5344CB8AC3E}">
        <p14:creationId xmlns:p14="http://schemas.microsoft.com/office/powerpoint/2010/main" val="1944044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37</a:t>
            </a:fld>
            <a:endParaRPr kumimoji="1" lang="ja-JP" altLang="en-US" dirty="0"/>
          </a:p>
        </p:txBody>
      </p:sp>
      <p:sp>
        <p:nvSpPr>
          <p:cNvPr id="4" name="タイトル 3"/>
          <p:cNvSpPr>
            <a:spLocks noGrp="1"/>
          </p:cNvSpPr>
          <p:nvPr>
            <p:ph type="title"/>
          </p:nvPr>
        </p:nvSpPr>
        <p:spPr>
          <a:xfrm>
            <a:off x="358775" y="267494"/>
            <a:ext cx="7525593"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仕入先マスタ</a:t>
            </a:r>
          </a:p>
        </p:txBody>
      </p:sp>
      <p:sp>
        <p:nvSpPr>
          <p:cNvPr id="12" name="角丸四角形 8">
            <a:extLst>
              <a:ext uri="{FF2B5EF4-FFF2-40B4-BE49-F238E27FC236}">
                <a16:creationId xmlns:a16="http://schemas.microsoft.com/office/drawing/2014/main" id="{18B7B83F-1C8B-860A-2478-2564D6CBF032}"/>
              </a:ext>
            </a:extLst>
          </p:cNvPr>
          <p:cNvSpPr/>
          <p:nvPr/>
        </p:nvSpPr>
        <p:spPr>
          <a:xfrm>
            <a:off x="366987" y="4241360"/>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F52012FB-0F37-023C-D9BB-A6F5FF3AD06E}"/>
              </a:ext>
            </a:extLst>
          </p:cNvPr>
          <p:cNvSpPr/>
          <p:nvPr/>
        </p:nvSpPr>
        <p:spPr>
          <a:xfrm>
            <a:off x="1249085" y="4199181"/>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sp>
        <p:nvSpPr>
          <p:cNvPr id="3" name="正方形/長方形 2">
            <a:extLst>
              <a:ext uri="{FF2B5EF4-FFF2-40B4-BE49-F238E27FC236}">
                <a16:creationId xmlns:a16="http://schemas.microsoft.com/office/drawing/2014/main" id="{3B76C7E7-E4D0-8B87-3B4E-B790DAF97392}"/>
              </a:ext>
            </a:extLst>
          </p:cNvPr>
          <p:cNvSpPr/>
          <p:nvPr/>
        </p:nvSpPr>
        <p:spPr>
          <a:xfrm>
            <a:off x="359532" y="1142739"/>
            <a:ext cx="8604956" cy="276999"/>
          </a:xfrm>
          <a:prstGeom prst="rect">
            <a:avLst/>
          </a:prstGeom>
        </p:spPr>
        <p:txBody>
          <a:bodyPr wrap="square">
            <a:spAutoFit/>
          </a:bodyPr>
          <a:lstStyle/>
          <a:p>
            <a:r>
              <a:rPr lang="ja-JP" altLang="en-US" sz="1200" dirty="0"/>
              <a:t>検索結果グリッド</a:t>
            </a:r>
          </a:p>
        </p:txBody>
      </p:sp>
      <p:sp>
        <p:nvSpPr>
          <p:cNvPr id="16" name="正方形/長方形 15">
            <a:extLst>
              <a:ext uri="{FF2B5EF4-FFF2-40B4-BE49-F238E27FC236}">
                <a16:creationId xmlns:a16="http://schemas.microsoft.com/office/drawing/2014/main" id="{27649B62-D84E-D91C-13E9-3EB4D4BF43FC}"/>
              </a:ext>
            </a:extLst>
          </p:cNvPr>
          <p:cNvSpPr/>
          <p:nvPr/>
        </p:nvSpPr>
        <p:spPr>
          <a:xfrm>
            <a:off x="1249085" y="4433188"/>
            <a:ext cx="8604956" cy="276999"/>
          </a:xfrm>
          <a:prstGeom prst="rect">
            <a:avLst/>
          </a:prstGeom>
        </p:spPr>
        <p:txBody>
          <a:bodyPr wrap="square">
            <a:spAutoFit/>
          </a:bodyPr>
          <a:lstStyle/>
          <a:p>
            <a:r>
              <a:rPr lang="en-US" altLang="ja-JP" sz="1200" b="1" dirty="0">
                <a:solidFill>
                  <a:schemeClr val="accent3">
                    <a:lumMod val="75000"/>
                  </a:schemeClr>
                </a:solidFill>
              </a:rPr>
              <a:t>CSV</a:t>
            </a:r>
            <a:r>
              <a:rPr lang="ja-JP" altLang="en-US" sz="1200" b="1" dirty="0">
                <a:solidFill>
                  <a:schemeClr val="accent3">
                    <a:lumMod val="75000"/>
                  </a:schemeClr>
                </a:solidFill>
              </a:rPr>
              <a:t>出力は</a:t>
            </a:r>
            <a:r>
              <a:rPr lang="en-US" altLang="ja-JP" sz="1200" b="1" dirty="0">
                <a:solidFill>
                  <a:schemeClr val="accent3">
                    <a:lumMod val="75000"/>
                  </a:schemeClr>
                </a:solidFill>
              </a:rPr>
              <a:t>[</a:t>
            </a:r>
            <a:r>
              <a:rPr lang="ja-JP" altLang="en-US" sz="1200" b="1" dirty="0">
                <a:solidFill>
                  <a:schemeClr val="accent3">
                    <a:lumMod val="75000"/>
                  </a:schemeClr>
                </a:solidFill>
              </a:rPr>
              <a:t>取引先</a:t>
            </a:r>
            <a:r>
              <a:rPr lang="en-US" altLang="ja-JP" sz="1200" b="1" dirty="0">
                <a:solidFill>
                  <a:schemeClr val="accent3">
                    <a:lumMod val="75000"/>
                  </a:schemeClr>
                </a:solidFill>
              </a:rPr>
              <a:t>CSV]</a:t>
            </a:r>
            <a:r>
              <a:rPr lang="ja-JP" altLang="en-US" sz="1200" b="1" dirty="0">
                <a:solidFill>
                  <a:schemeClr val="accent3">
                    <a:lumMod val="75000"/>
                  </a:schemeClr>
                </a:solidFill>
              </a:rPr>
              <a:t>ボタン、</a:t>
            </a:r>
            <a:r>
              <a:rPr lang="en-US" altLang="ja-JP" sz="1200" b="1" dirty="0">
                <a:solidFill>
                  <a:schemeClr val="accent3">
                    <a:lumMod val="75000"/>
                  </a:schemeClr>
                </a:solidFill>
              </a:rPr>
              <a:t>[</a:t>
            </a:r>
            <a:r>
              <a:rPr lang="ja-JP" altLang="en-US" sz="1200" b="1" dirty="0">
                <a:solidFill>
                  <a:schemeClr val="accent3">
                    <a:lumMod val="75000"/>
                  </a:schemeClr>
                </a:solidFill>
              </a:rPr>
              <a:t>振込先</a:t>
            </a:r>
            <a:r>
              <a:rPr lang="en-US" altLang="ja-JP" sz="1200" b="1" dirty="0">
                <a:solidFill>
                  <a:schemeClr val="accent3">
                    <a:lumMod val="75000"/>
                  </a:schemeClr>
                </a:solidFill>
              </a:rPr>
              <a:t>CSV]</a:t>
            </a:r>
            <a:r>
              <a:rPr lang="ja-JP" altLang="en-US" sz="1200" b="1" dirty="0">
                <a:solidFill>
                  <a:schemeClr val="accent3">
                    <a:lumMod val="75000"/>
                  </a:schemeClr>
                </a:solidFill>
              </a:rPr>
              <a:t>ボタン、</a:t>
            </a:r>
            <a:r>
              <a:rPr lang="en-US" altLang="ja-JP" sz="1200" b="1" dirty="0">
                <a:solidFill>
                  <a:schemeClr val="accent3">
                    <a:lumMod val="75000"/>
                  </a:schemeClr>
                </a:solidFill>
              </a:rPr>
              <a:t>[</a:t>
            </a:r>
            <a:r>
              <a:rPr lang="ja-JP" altLang="en-US" sz="1200" b="1" dirty="0">
                <a:solidFill>
                  <a:schemeClr val="accent3">
                    <a:lumMod val="75000"/>
                  </a:schemeClr>
                </a:solidFill>
              </a:rPr>
              <a:t>条件</a:t>
            </a:r>
            <a:r>
              <a:rPr lang="en-US" altLang="ja-JP" sz="1200" b="1" dirty="0">
                <a:solidFill>
                  <a:schemeClr val="accent3">
                    <a:lumMod val="75000"/>
                  </a:schemeClr>
                </a:solidFill>
              </a:rPr>
              <a:t>CSV]</a:t>
            </a:r>
            <a:r>
              <a:rPr lang="ja-JP" altLang="en-US" sz="1200" b="1" dirty="0">
                <a:solidFill>
                  <a:schemeClr val="accent3">
                    <a:lumMod val="75000"/>
                  </a:schemeClr>
                </a:solidFill>
              </a:rPr>
              <a:t>ボタンからの出力にも対応しています</a:t>
            </a:r>
          </a:p>
        </p:txBody>
      </p:sp>
      <p:sp>
        <p:nvSpPr>
          <p:cNvPr id="7" name="正方形/長方形 6">
            <a:extLst>
              <a:ext uri="{FF2B5EF4-FFF2-40B4-BE49-F238E27FC236}">
                <a16:creationId xmlns:a16="http://schemas.microsoft.com/office/drawing/2014/main" id="{D77BC267-6ED9-9D9C-500A-C3BB1DDF82BF}"/>
              </a:ext>
            </a:extLst>
          </p:cNvPr>
          <p:cNvSpPr/>
          <p:nvPr/>
        </p:nvSpPr>
        <p:spPr>
          <a:xfrm>
            <a:off x="366987" y="2783843"/>
            <a:ext cx="8604956" cy="276999"/>
          </a:xfrm>
          <a:prstGeom prst="rect">
            <a:avLst/>
          </a:prstGeom>
        </p:spPr>
        <p:txBody>
          <a:bodyPr wrap="square">
            <a:spAutoFit/>
          </a:bodyPr>
          <a:lstStyle/>
          <a:p>
            <a:r>
              <a:rPr lang="en-US" altLang="ja-JP" sz="1200" dirty="0"/>
              <a:t>CSV</a:t>
            </a:r>
            <a:r>
              <a:rPr lang="ja-JP" altLang="en-US" sz="1200" dirty="0"/>
              <a:t>出力結果</a:t>
            </a:r>
          </a:p>
        </p:txBody>
      </p:sp>
      <p:pic>
        <p:nvPicPr>
          <p:cNvPr id="10" name="図 9" descr="ダイアグラム, 概略図&#10;&#10;自動的に生成された説明">
            <a:extLst>
              <a:ext uri="{FF2B5EF4-FFF2-40B4-BE49-F238E27FC236}">
                <a16:creationId xmlns:a16="http://schemas.microsoft.com/office/drawing/2014/main" id="{63A9CBDD-830A-76E2-F7D8-F8A58F29B2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49" y="3112621"/>
            <a:ext cx="4824535" cy="964907"/>
          </a:xfrm>
          <a:prstGeom prst="rect">
            <a:avLst/>
          </a:prstGeom>
        </p:spPr>
      </p:pic>
      <p:sp>
        <p:nvSpPr>
          <p:cNvPr id="17" name="正方形/長方形 16">
            <a:extLst>
              <a:ext uri="{FF2B5EF4-FFF2-40B4-BE49-F238E27FC236}">
                <a16:creationId xmlns:a16="http://schemas.microsoft.com/office/drawing/2014/main" id="{8546EB6F-4C05-4C66-DD19-65736A86984A}"/>
              </a:ext>
            </a:extLst>
          </p:cNvPr>
          <p:cNvSpPr/>
          <p:nvPr/>
        </p:nvSpPr>
        <p:spPr>
          <a:xfrm>
            <a:off x="2509622" y="3112621"/>
            <a:ext cx="2818462" cy="17837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9" name="図 8">
            <a:extLst>
              <a:ext uri="{FF2B5EF4-FFF2-40B4-BE49-F238E27FC236}">
                <a16:creationId xmlns:a16="http://schemas.microsoft.com/office/drawing/2014/main" id="{0136CE86-712F-DB5A-C460-F601B4727555}"/>
              </a:ext>
            </a:extLst>
          </p:cNvPr>
          <p:cNvPicPr>
            <a:picLocks noChangeAspect="1"/>
          </p:cNvPicPr>
          <p:nvPr/>
        </p:nvPicPr>
        <p:blipFill>
          <a:blip r:embed="rId4"/>
          <a:stretch>
            <a:fillRect/>
          </a:stretch>
        </p:blipFill>
        <p:spPr>
          <a:xfrm>
            <a:off x="432067" y="1485379"/>
            <a:ext cx="8122043" cy="1137588"/>
          </a:xfrm>
          <a:prstGeom prst="rect">
            <a:avLst/>
          </a:prstGeom>
        </p:spPr>
      </p:pic>
      <p:sp>
        <p:nvSpPr>
          <p:cNvPr id="15" name="正方形/長方形 14">
            <a:extLst>
              <a:ext uri="{FF2B5EF4-FFF2-40B4-BE49-F238E27FC236}">
                <a16:creationId xmlns:a16="http://schemas.microsoft.com/office/drawing/2014/main" id="{DE730890-77B8-8557-EA8B-66144A38BFC8}"/>
              </a:ext>
            </a:extLst>
          </p:cNvPr>
          <p:cNvSpPr/>
          <p:nvPr/>
        </p:nvSpPr>
        <p:spPr>
          <a:xfrm>
            <a:off x="5112060" y="1474185"/>
            <a:ext cx="3229813" cy="28653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6" name="線吹き出し 2 (枠付き) 7">
            <a:extLst>
              <a:ext uri="{FF2B5EF4-FFF2-40B4-BE49-F238E27FC236}">
                <a16:creationId xmlns:a16="http://schemas.microsoft.com/office/drawing/2014/main" id="{853864AF-C807-2992-0F7E-C18C268F1CB3}"/>
              </a:ext>
            </a:extLst>
          </p:cNvPr>
          <p:cNvSpPr/>
          <p:nvPr/>
        </p:nvSpPr>
        <p:spPr>
          <a:xfrm>
            <a:off x="5969998" y="1880461"/>
            <a:ext cx="2570618" cy="58622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Tree>
    <p:extLst>
      <p:ext uri="{BB962C8B-B14F-4D97-AF65-F5344CB8AC3E}">
        <p14:creationId xmlns:p14="http://schemas.microsoft.com/office/powerpoint/2010/main" val="620796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CC7CC46-EFFA-4235-D2E4-1068EFF21210}"/>
              </a:ext>
            </a:extLst>
          </p:cNvPr>
          <p:cNvPicPr>
            <a:picLocks noChangeAspect="1"/>
          </p:cNvPicPr>
          <p:nvPr/>
        </p:nvPicPr>
        <p:blipFill rotWithShape="1">
          <a:blip r:embed="rId3"/>
          <a:srcRect b="24304"/>
          <a:stretch/>
        </p:blipFill>
        <p:spPr>
          <a:xfrm>
            <a:off x="503548" y="1218775"/>
            <a:ext cx="6408712" cy="2937151"/>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38</a:t>
            </a:fld>
            <a:endParaRPr kumimoji="1" lang="ja-JP" altLang="en-US" dirty="0"/>
          </a:p>
        </p:txBody>
      </p:sp>
      <p:sp>
        <p:nvSpPr>
          <p:cNvPr id="4" name="タイトル 3"/>
          <p:cNvSpPr>
            <a:spLocks noGrp="1"/>
          </p:cNvSpPr>
          <p:nvPr>
            <p:ph type="title"/>
          </p:nvPr>
        </p:nvSpPr>
        <p:spPr>
          <a:xfrm>
            <a:off x="358775" y="267494"/>
            <a:ext cx="7561597"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8" name="正方形/長方形 7">
            <a:extLst>
              <a:ext uri="{FF2B5EF4-FFF2-40B4-BE49-F238E27FC236}">
                <a16:creationId xmlns:a16="http://schemas.microsoft.com/office/drawing/2014/main" id="{AC691724-13AF-9212-D6C6-D2F687A39C0E}"/>
              </a:ext>
            </a:extLst>
          </p:cNvPr>
          <p:cNvSpPr/>
          <p:nvPr/>
        </p:nvSpPr>
        <p:spPr>
          <a:xfrm>
            <a:off x="611560" y="1644790"/>
            <a:ext cx="6192688" cy="192917"/>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955805"/>
            <a:ext cx="2520280" cy="576549"/>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ユーザーマスタ</a:t>
            </a:r>
          </a:p>
        </p:txBody>
      </p:sp>
      <p:sp>
        <p:nvSpPr>
          <p:cNvPr id="9" name="角丸四角形 8">
            <a:extLst>
              <a:ext uri="{FF2B5EF4-FFF2-40B4-BE49-F238E27FC236}">
                <a16:creationId xmlns:a16="http://schemas.microsoft.com/office/drawing/2014/main" id="{797BF086-AD66-0D9E-C06F-9F06D30DBB16}"/>
              </a:ext>
            </a:extLst>
          </p:cNvPr>
          <p:cNvSpPr/>
          <p:nvPr/>
        </p:nvSpPr>
        <p:spPr>
          <a:xfrm>
            <a:off x="366987" y="4241360"/>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2" name="正方形/長方形 11">
            <a:extLst>
              <a:ext uri="{FF2B5EF4-FFF2-40B4-BE49-F238E27FC236}">
                <a16:creationId xmlns:a16="http://schemas.microsoft.com/office/drawing/2014/main" id="{B3D7D233-022F-915C-225A-1FD5A982CCD3}"/>
              </a:ext>
            </a:extLst>
          </p:cNvPr>
          <p:cNvSpPr/>
          <p:nvPr/>
        </p:nvSpPr>
        <p:spPr>
          <a:xfrm>
            <a:off x="1249085" y="4274024"/>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pic>
        <p:nvPicPr>
          <p:cNvPr id="3" name="図 2">
            <a:extLst>
              <a:ext uri="{FF2B5EF4-FFF2-40B4-BE49-F238E27FC236}">
                <a16:creationId xmlns:a16="http://schemas.microsoft.com/office/drawing/2014/main" id="{0A156D09-247E-19F4-B672-BF17F980BC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0240" y="1671650"/>
            <a:ext cx="653888" cy="110584"/>
          </a:xfrm>
          <a:prstGeom prst="rect">
            <a:avLst/>
          </a:prstGeom>
        </p:spPr>
      </p:pic>
      <p:pic>
        <p:nvPicPr>
          <p:cNvPr id="14" name="図 13">
            <a:extLst>
              <a:ext uri="{FF2B5EF4-FFF2-40B4-BE49-F238E27FC236}">
                <a16:creationId xmlns:a16="http://schemas.microsoft.com/office/drawing/2014/main" id="{08D61581-3864-BFE0-759C-F62DD34127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1580" y="1671650"/>
            <a:ext cx="876144" cy="121445"/>
          </a:xfrm>
          <a:prstGeom prst="rect">
            <a:avLst/>
          </a:prstGeom>
        </p:spPr>
      </p:pic>
      <p:pic>
        <p:nvPicPr>
          <p:cNvPr id="15" name="図 14">
            <a:extLst>
              <a:ext uri="{FF2B5EF4-FFF2-40B4-BE49-F238E27FC236}">
                <a16:creationId xmlns:a16="http://schemas.microsoft.com/office/drawing/2014/main" id="{3512D5EE-A871-D29A-382A-CE6696DD2003}"/>
              </a:ext>
            </a:extLst>
          </p:cNvPr>
          <p:cNvPicPr>
            <a:picLocks noChangeAspect="1"/>
          </p:cNvPicPr>
          <p:nvPr/>
        </p:nvPicPr>
        <p:blipFill>
          <a:blip r:embed="rId6"/>
          <a:stretch>
            <a:fillRect/>
          </a:stretch>
        </p:blipFill>
        <p:spPr>
          <a:xfrm>
            <a:off x="3023828" y="1671650"/>
            <a:ext cx="139122" cy="110584"/>
          </a:xfrm>
          <a:prstGeom prst="rect">
            <a:avLst/>
          </a:prstGeom>
        </p:spPr>
      </p:pic>
      <p:pic>
        <p:nvPicPr>
          <p:cNvPr id="16" name="図 15">
            <a:extLst>
              <a:ext uri="{FF2B5EF4-FFF2-40B4-BE49-F238E27FC236}">
                <a16:creationId xmlns:a16="http://schemas.microsoft.com/office/drawing/2014/main" id="{A3E10A58-09E1-17BB-4A1C-46B0FF79BBE2}"/>
              </a:ext>
            </a:extLst>
          </p:cNvPr>
          <p:cNvPicPr>
            <a:picLocks noChangeAspect="1"/>
          </p:cNvPicPr>
          <p:nvPr/>
        </p:nvPicPr>
        <p:blipFill>
          <a:blip r:embed="rId7"/>
          <a:stretch>
            <a:fillRect/>
          </a:stretch>
        </p:blipFill>
        <p:spPr>
          <a:xfrm>
            <a:off x="3162950" y="1672584"/>
            <a:ext cx="362000" cy="112867"/>
          </a:xfrm>
          <a:prstGeom prst="rect">
            <a:avLst/>
          </a:prstGeom>
        </p:spPr>
      </p:pic>
    </p:spTree>
    <p:extLst>
      <p:ext uri="{BB962C8B-B14F-4D97-AF65-F5344CB8AC3E}">
        <p14:creationId xmlns:p14="http://schemas.microsoft.com/office/powerpoint/2010/main" val="123867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7EE13EEC-6B86-EDBA-27E7-B0F3A4005FEC}"/>
              </a:ext>
            </a:extLst>
          </p:cNvPr>
          <p:cNvPicPr>
            <a:picLocks noChangeAspect="1"/>
          </p:cNvPicPr>
          <p:nvPr/>
        </p:nvPicPr>
        <p:blipFill rotWithShape="1">
          <a:blip r:embed="rId3"/>
          <a:srcRect t="1" b="36417"/>
          <a:stretch/>
        </p:blipFill>
        <p:spPr>
          <a:xfrm>
            <a:off x="507440" y="1149868"/>
            <a:ext cx="7016888" cy="3032716"/>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39</a:t>
            </a:fld>
            <a:endParaRPr kumimoji="1" lang="ja-JP" altLang="en-US" dirty="0"/>
          </a:p>
        </p:txBody>
      </p:sp>
      <p:sp>
        <p:nvSpPr>
          <p:cNvPr id="4" name="タイトル 3"/>
          <p:cNvSpPr>
            <a:spLocks noGrp="1"/>
          </p:cNvSpPr>
          <p:nvPr>
            <p:ph type="title"/>
          </p:nvPr>
        </p:nvSpPr>
        <p:spPr>
          <a:xfrm>
            <a:off x="358775" y="267494"/>
            <a:ext cx="7453585"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8" name="正方形/長方形 7">
            <a:extLst>
              <a:ext uri="{FF2B5EF4-FFF2-40B4-BE49-F238E27FC236}">
                <a16:creationId xmlns:a16="http://schemas.microsoft.com/office/drawing/2014/main" id="{AC691724-13AF-9212-D6C6-D2F687A39C0E}"/>
              </a:ext>
            </a:extLst>
          </p:cNvPr>
          <p:cNvSpPr/>
          <p:nvPr/>
        </p:nvSpPr>
        <p:spPr>
          <a:xfrm>
            <a:off x="647564" y="1519431"/>
            <a:ext cx="5580620" cy="18618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805429"/>
            <a:ext cx="2484276" cy="58426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社員マスタ</a:t>
            </a:r>
          </a:p>
        </p:txBody>
      </p:sp>
      <p:sp>
        <p:nvSpPr>
          <p:cNvPr id="12" name="角丸四角形 8">
            <a:extLst>
              <a:ext uri="{FF2B5EF4-FFF2-40B4-BE49-F238E27FC236}">
                <a16:creationId xmlns:a16="http://schemas.microsoft.com/office/drawing/2014/main" id="{47B89DB1-2001-21C1-D8CE-142DC6CBB47A}"/>
              </a:ext>
            </a:extLst>
          </p:cNvPr>
          <p:cNvSpPr/>
          <p:nvPr/>
        </p:nvSpPr>
        <p:spPr>
          <a:xfrm>
            <a:off x="366987" y="4241360"/>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9FEC7155-65B2-D97D-E54B-AF913E5A61BF}"/>
              </a:ext>
            </a:extLst>
          </p:cNvPr>
          <p:cNvSpPr/>
          <p:nvPr/>
        </p:nvSpPr>
        <p:spPr>
          <a:xfrm>
            <a:off x="1249085" y="4250359"/>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pic>
        <p:nvPicPr>
          <p:cNvPr id="3" name="図 2">
            <a:extLst>
              <a:ext uri="{FF2B5EF4-FFF2-40B4-BE49-F238E27FC236}">
                <a16:creationId xmlns:a16="http://schemas.microsoft.com/office/drawing/2014/main" id="{57433FB8-644E-1860-8390-01AC2E90A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12" y="1563638"/>
            <a:ext cx="653888" cy="110584"/>
          </a:xfrm>
          <a:prstGeom prst="rect">
            <a:avLst/>
          </a:prstGeom>
        </p:spPr>
      </p:pic>
      <p:pic>
        <p:nvPicPr>
          <p:cNvPr id="7" name="図 6">
            <a:extLst>
              <a:ext uri="{FF2B5EF4-FFF2-40B4-BE49-F238E27FC236}">
                <a16:creationId xmlns:a16="http://schemas.microsoft.com/office/drawing/2014/main" id="{BA0CAF42-ED92-6782-6D43-E5B1A7AEC3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261" y="1557768"/>
            <a:ext cx="840140" cy="116454"/>
          </a:xfrm>
          <a:prstGeom prst="rect">
            <a:avLst/>
          </a:prstGeom>
        </p:spPr>
      </p:pic>
      <p:pic>
        <p:nvPicPr>
          <p:cNvPr id="14" name="図 13">
            <a:extLst>
              <a:ext uri="{FF2B5EF4-FFF2-40B4-BE49-F238E27FC236}">
                <a16:creationId xmlns:a16="http://schemas.microsoft.com/office/drawing/2014/main" id="{A027B259-900F-68BC-83B4-86C1D7DF9B44}"/>
              </a:ext>
            </a:extLst>
          </p:cNvPr>
          <p:cNvPicPr>
            <a:picLocks noChangeAspect="1"/>
          </p:cNvPicPr>
          <p:nvPr/>
        </p:nvPicPr>
        <p:blipFill>
          <a:blip r:embed="rId6"/>
          <a:stretch>
            <a:fillRect/>
          </a:stretch>
        </p:blipFill>
        <p:spPr>
          <a:xfrm>
            <a:off x="2807804" y="1563638"/>
            <a:ext cx="139122" cy="110584"/>
          </a:xfrm>
          <a:prstGeom prst="rect">
            <a:avLst/>
          </a:prstGeom>
        </p:spPr>
      </p:pic>
      <p:pic>
        <p:nvPicPr>
          <p:cNvPr id="15" name="図 14">
            <a:extLst>
              <a:ext uri="{FF2B5EF4-FFF2-40B4-BE49-F238E27FC236}">
                <a16:creationId xmlns:a16="http://schemas.microsoft.com/office/drawing/2014/main" id="{50B3D05C-5567-550A-5EDA-7A09376F93EC}"/>
              </a:ext>
            </a:extLst>
          </p:cNvPr>
          <p:cNvPicPr>
            <a:picLocks noChangeAspect="1"/>
          </p:cNvPicPr>
          <p:nvPr/>
        </p:nvPicPr>
        <p:blipFill>
          <a:blip r:embed="rId7"/>
          <a:stretch>
            <a:fillRect/>
          </a:stretch>
        </p:blipFill>
        <p:spPr>
          <a:xfrm>
            <a:off x="2943007" y="1557768"/>
            <a:ext cx="362000" cy="112867"/>
          </a:xfrm>
          <a:prstGeom prst="rect">
            <a:avLst/>
          </a:prstGeom>
        </p:spPr>
      </p:pic>
    </p:spTree>
    <p:extLst>
      <p:ext uri="{BB962C8B-B14F-4D97-AF65-F5344CB8AC3E}">
        <p14:creationId xmlns:p14="http://schemas.microsoft.com/office/powerpoint/2010/main" val="4560669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r>
              <a:rPr lang="en-US" altLang="ja-JP"/>
              <a:t>©2025 Canon IT Solutions Inc. All rights reserved.</a:t>
            </a:r>
            <a:endParaRPr lang="ja-JP" altLang="en-US" dirty="0"/>
          </a:p>
        </p:txBody>
      </p:sp>
      <p:sp>
        <p:nvSpPr>
          <p:cNvPr id="4" name="スライド番号プレースホルダー 3"/>
          <p:cNvSpPr>
            <a:spLocks noGrp="1"/>
          </p:cNvSpPr>
          <p:nvPr>
            <p:ph type="sldNum" sz="quarter" idx="4"/>
          </p:nvPr>
        </p:nvSpPr>
        <p:spPr/>
        <p:txBody>
          <a:bodyPr/>
          <a:lstStyle/>
          <a:p>
            <a:fld id="{78AE49ED-73EF-499C-8307-28EB0E7CF529}" type="slidenum">
              <a:rPr lang="ja-JP" altLang="en-US" smtClean="0"/>
              <a:pPr/>
              <a:t>4</a:t>
            </a:fld>
            <a:endParaRPr lang="ja-JP" altLang="en-US" dirty="0"/>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a:t>SuperStream-NX </a:t>
            </a:r>
            <a:r>
              <a:rPr lang="ja-JP" altLang="en-US" dirty="0"/>
              <a:t>統合会計</a:t>
            </a:r>
            <a:endParaRPr lang="en-US" altLang="ja-JP" dirty="0"/>
          </a:p>
          <a:p>
            <a:pPr>
              <a:lnSpc>
                <a:spcPct val="150000"/>
              </a:lnSpc>
              <a:spcAft>
                <a:spcPts val="400"/>
              </a:spcAft>
            </a:pPr>
            <a:r>
              <a:rPr lang="ja-JP" altLang="en-US" sz="1200" dirty="0"/>
              <a:t>機能改善</a:t>
            </a:r>
            <a:endParaRPr lang="en-US" altLang="ja-JP" sz="1200" dirty="0"/>
          </a:p>
          <a:p>
            <a:pPr>
              <a:lnSpc>
                <a:spcPct val="150000"/>
              </a:lnSpc>
              <a:spcAft>
                <a:spcPts val="400"/>
              </a:spcAft>
            </a:pPr>
            <a:r>
              <a:rPr lang="ja-JP" altLang="en-US" sz="1200" dirty="0"/>
              <a:t>　１．ワークフロー承認の改善</a:t>
            </a:r>
            <a:endParaRPr lang="en-US" altLang="ja-JP" sz="1200" dirty="0"/>
          </a:p>
          <a:p>
            <a:pPr>
              <a:lnSpc>
                <a:spcPct val="150000"/>
              </a:lnSpc>
              <a:spcAft>
                <a:spcPts val="400"/>
              </a:spcAft>
            </a:pPr>
            <a:r>
              <a:rPr lang="ja-JP" altLang="en-US" sz="1200" dirty="0"/>
              <a:t>　２．貸借反転での過去伝複写</a:t>
            </a:r>
            <a:endParaRPr lang="en-US" altLang="ja-JP" sz="1200" dirty="0"/>
          </a:p>
          <a:p>
            <a:pPr>
              <a:lnSpc>
                <a:spcPct val="150000"/>
              </a:lnSpc>
              <a:spcAft>
                <a:spcPts val="400"/>
              </a:spcAft>
            </a:pPr>
            <a:r>
              <a:rPr lang="ja-JP" altLang="en-US" sz="1200" dirty="0"/>
              <a:t>　３．支払伝票入力画面の一覧入力対応</a:t>
            </a:r>
            <a:endParaRPr lang="en-US" altLang="ja-JP" sz="1200" dirty="0"/>
          </a:p>
          <a:p>
            <a:pPr>
              <a:lnSpc>
                <a:spcPct val="150000"/>
              </a:lnSpc>
              <a:spcAft>
                <a:spcPts val="400"/>
              </a:spcAft>
            </a:pPr>
            <a:r>
              <a:rPr lang="ja-JP" altLang="en-US" sz="1200" dirty="0"/>
              <a:t>　４．マスタ更新履歴照会機能追加対応</a:t>
            </a:r>
            <a:endParaRPr lang="en-US" altLang="ja-JP" sz="1200" dirty="0"/>
          </a:p>
          <a:p>
            <a:pPr>
              <a:lnSpc>
                <a:spcPct val="150000"/>
              </a:lnSpc>
              <a:spcAft>
                <a:spcPts val="400"/>
              </a:spcAft>
            </a:pPr>
            <a:r>
              <a:rPr lang="ja-JP" altLang="en-US" sz="1200" dirty="0"/>
              <a:t>　５．適格請求書発行事業者登録番号、免税事業者等の区分の出力対応</a:t>
            </a:r>
            <a:endParaRPr lang="en-US" altLang="ja-JP" sz="1200" dirty="0"/>
          </a:p>
          <a:p>
            <a:pPr>
              <a:lnSpc>
                <a:spcPct val="150000"/>
              </a:lnSpc>
              <a:spcAft>
                <a:spcPts val="400"/>
              </a:spcAft>
            </a:pPr>
            <a:r>
              <a:rPr lang="ja-JP" altLang="en-US" sz="1200" dirty="0"/>
              <a:t>　６．支払、経費精算の承認依頼メール通知の改善</a:t>
            </a:r>
            <a:endParaRPr lang="en-US" altLang="ja-JP" sz="1200" dirty="0"/>
          </a:p>
          <a:p>
            <a:pPr>
              <a:lnSpc>
                <a:spcPct val="150000"/>
              </a:lnSpc>
              <a:spcAft>
                <a:spcPts val="400"/>
              </a:spcAft>
            </a:pPr>
            <a:r>
              <a:rPr lang="ja-JP" altLang="en-US" sz="1200" dirty="0"/>
              <a:t>　７．銀行口座マスタに諸掛科目用負担部門を追加する対応</a:t>
            </a:r>
            <a:endParaRPr lang="en-US" altLang="ja-JP" sz="1200" dirty="0"/>
          </a:p>
          <a:p>
            <a:pPr>
              <a:lnSpc>
                <a:spcPct val="150000"/>
              </a:lnSpc>
              <a:spcAft>
                <a:spcPts val="400"/>
              </a:spcAft>
            </a:pPr>
            <a:r>
              <a:rPr lang="ja-JP" altLang="en-US" sz="1200" dirty="0"/>
              <a:t>　８．マスタデータ取込の追加対応（換算レートマスタ）</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29446749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40</a:t>
            </a:fld>
            <a:endParaRPr kumimoji="1" lang="ja-JP" altLang="en-US" dirty="0"/>
          </a:p>
        </p:txBody>
      </p:sp>
      <p:sp>
        <p:nvSpPr>
          <p:cNvPr id="4" name="タイトル 3"/>
          <p:cNvSpPr>
            <a:spLocks noGrp="1"/>
          </p:cNvSpPr>
          <p:nvPr>
            <p:ph type="title"/>
          </p:nvPr>
        </p:nvSpPr>
        <p:spPr>
          <a:xfrm>
            <a:off x="358775" y="267494"/>
            <a:ext cx="7525593" cy="584267"/>
          </a:xfrm>
        </p:spPr>
        <p:txBody>
          <a:bodyPr/>
          <a:lstStyle/>
          <a:p>
            <a:r>
              <a:rPr lang="en-US" altLang="ja-JP" sz="2400" dirty="0" err="1">
                <a:latin typeface="+mn-ea"/>
              </a:rPr>
              <a:t>SuperStream</a:t>
            </a:r>
            <a:r>
              <a:rPr lang="en-US" altLang="ja-JP" sz="2400" dirty="0">
                <a:latin typeface="+mn-ea"/>
              </a:rPr>
              <a:t>-NX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4</a:t>
            </a:r>
            <a:r>
              <a:rPr lang="ja-JP" altLang="en-US" sz="1800" dirty="0"/>
              <a:t>．マスタ更新履歴照会機能追加対応　 ②各</a:t>
            </a:r>
            <a:r>
              <a:rPr lang="ja-JP" altLang="en-US" sz="1800" dirty="0">
                <a:effectLst/>
                <a:latin typeface="Meiryo UI" panose="020B0604030504040204" pitchFamily="50" charset="-128"/>
                <a:ea typeface="Meiryo UI" panose="020B0604030504040204" pitchFamily="50" charset="-128"/>
              </a:rPr>
              <a:t>マスタにて更新履歴表示追加</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社員マスタ</a:t>
            </a:r>
          </a:p>
        </p:txBody>
      </p:sp>
      <p:sp>
        <p:nvSpPr>
          <p:cNvPr id="12" name="角丸四角形 8">
            <a:extLst>
              <a:ext uri="{FF2B5EF4-FFF2-40B4-BE49-F238E27FC236}">
                <a16:creationId xmlns:a16="http://schemas.microsoft.com/office/drawing/2014/main" id="{47B89DB1-2001-21C1-D8CE-142DC6CBB47A}"/>
              </a:ext>
            </a:extLst>
          </p:cNvPr>
          <p:cNvSpPr/>
          <p:nvPr/>
        </p:nvSpPr>
        <p:spPr>
          <a:xfrm>
            <a:off x="379720" y="4523424"/>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13" name="正方形/長方形 12">
            <a:extLst>
              <a:ext uri="{FF2B5EF4-FFF2-40B4-BE49-F238E27FC236}">
                <a16:creationId xmlns:a16="http://schemas.microsoft.com/office/drawing/2014/main" id="{9FEC7155-65B2-D97D-E54B-AF913E5A61BF}"/>
              </a:ext>
            </a:extLst>
          </p:cNvPr>
          <p:cNvSpPr/>
          <p:nvPr/>
        </p:nvSpPr>
        <p:spPr>
          <a:xfrm>
            <a:off x="1249788" y="4526999"/>
            <a:ext cx="7092788" cy="276999"/>
          </a:xfrm>
          <a:prstGeom prst="rect">
            <a:avLst/>
          </a:prstGeom>
        </p:spPr>
        <p:txBody>
          <a:bodyPr wrap="square">
            <a:spAutoFit/>
          </a:bodyPr>
          <a:lstStyle/>
          <a:p>
            <a:r>
              <a:rPr lang="ja-JP" altLang="en-US" sz="1200" b="1" dirty="0">
                <a:solidFill>
                  <a:schemeClr val="accent3">
                    <a:lumMod val="75000"/>
                  </a:schemeClr>
                </a:solidFill>
              </a:rPr>
              <a:t>本項目は会計管理マスタの「マスタ更新履歴照会」の設定に関わらず表示されます</a:t>
            </a:r>
            <a:endParaRPr lang="en-US" altLang="ja-JP" sz="1200" b="1" dirty="0">
              <a:solidFill>
                <a:schemeClr val="accent3">
                  <a:lumMod val="75000"/>
                </a:schemeClr>
              </a:solidFill>
            </a:endParaRPr>
          </a:p>
        </p:txBody>
      </p:sp>
      <p:pic>
        <p:nvPicPr>
          <p:cNvPr id="6" name="図 5" descr="ダイアグラム, 概略図&#10;&#10;自動的に生成された説明">
            <a:extLst>
              <a:ext uri="{FF2B5EF4-FFF2-40B4-BE49-F238E27FC236}">
                <a16:creationId xmlns:a16="http://schemas.microsoft.com/office/drawing/2014/main" id="{DDA4EF70-5CE4-13C4-8129-3D1465A72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13" y="3212794"/>
            <a:ext cx="5563376" cy="962159"/>
          </a:xfrm>
          <a:prstGeom prst="rect">
            <a:avLst/>
          </a:prstGeom>
        </p:spPr>
      </p:pic>
      <p:sp>
        <p:nvSpPr>
          <p:cNvPr id="9" name="テキスト ボックス 8">
            <a:extLst>
              <a:ext uri="{FF2B5EF4-FFF2-40B4-BE49-F238E27FC236}">
                <a16:creationId xmlns:a16="http://schemas.microsoft.com/office/drawing/2014/main" id="{4DCECA10-2A12-EE55-E036-85F433B0A074}"/>
              </a:ext>
            </a:extLst>
          </p:cNvPr>
          <p:cNvSpPr txBox="1"/>
          <p:nvPr/>
        </p:nvSpPr>
        <p:spPr>
          <a:xfrm>
            <a:off x="378506" y="2878910"/>
            <a:ext cx="4572000" cy="276999"/>
          </a:xfrm>
          <a:prstGeom prst="rect">
            <a:avLst/>
          </a:prstGeom>
          <a:noFill/>
        </p:spPr>
        <p:txBody>
          <a:bodyPr wrap="square">
            <a:spAutoFit/>
          </a:bodyPr>
          <a:lstStyle/>
          <a:p>
            <a:r>
              <a:rPr lang="en-US" altLang="ja-JP" sz="1200" dirty="0"/>
              <a:t>CSV</a:t>
            </a:r>
            <a:r>
              <a:rPr lang="ja-JP" altLang="en-US" sz="1200" dirty="0"/>
              <a:t>出力結果</a:t>
            </a:r>
          </a:p>
        </p:txBody>
      </p:sp>
      <p:sp>
        <p:nvSpPr>
          <p:cNvPr id="14" name="正方形/長方形 13">
            <a:extLst>
              <a:ext uri="{FF2B5EF4-FFF2-40B4-BE49-F238E27FC236}">
                <a16:creationId xmlns:a16="http://schemas.microsoft.com/office/drawing/2014/main" id="{6702054D-6A3A-077A-1156-0DE722C11407}"/>
              </a:ext>
            </a:extLst>
          </p:cNvPr>
          <p:cNvSpPr/>
          <p:nvPr/>
        </p:nvSpPr>
        <p:spPr>
          <a:xfrm>
            <a:off x="2693199" y="3238701"/>
            <a:ext cx="3278590" cy="182887"/>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D6AF8BC5-A5D3-056B-B610-7EE3BACCF1AA}"/>
              </a:ext>
            </a:extLst>
          </p:cNvPr>
          <p:cNvPicPr>
            <a:picLocks noChangeAspect="1"/>
          </p:cNvPicPr>
          <p:nvPr/>
        </p:nvPicPr>
        <p:blipFill>
          <a:blip r:embed="rId4"/>
          <a:stretch>
            <a:fillRect/>
          </a:stretch>
        </p:blipFill>
        <p:spPr>
          <a:xfrm>
            <a:off x="315081" y="1463883"/>
            <a:ext cx="7201905" cy="1276528"/>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779912" y="1545874"/>
            <a:ext cx="3672408" cy="24969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932650"/>
            <a:ext cx="2520728" cy="670684"/>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更新日時、更新ユーザー</a:t>
            </a:r>
            <a:r>
              <a:rPr kumimoji="1" lang="en-US" altLang="ja-JP" sz="1200" dirty="0"/>
              <a:t>ID</a:t>
            </a:r>
            <a:r>
              <a:rPr kumimoji="1" lang="ja-JP" altLang="en-US" sz="1200" dirty="0"/>
              <a:t>、</a:t>
            </a:r>
            <a:endParaRPr kumimoji="1" lang="en-US" altLang="ja-JP" sz="1200" dirty="0"/>
          </a:p>
          <a:p>
            <a:r>
              <a:rPr kumimoji="1" lang="ja-JP" altLang="en-US" sz="1200" dirty="0"/>
              <a:t>更新ユーザー名称を追加しました</a:t>
            </a:r>
            <a:endParaRPr kumimoji="1" lang="en-US" altLang="ja-JP" sz="1200" dirty="0"/>
          </a:p>
        </p:txBody>
      </p:sp>
      <p:sp>
        <p:nvSpPr>
          <p:cNvPr id="15" name="テキスト ボックス 14">
            <a:extLst>
              <a:ext uri="{FF2B5EF4-FFF2-40B4-BE49-F238E27FC236}">
                <a16:creationId xmlns:a16="http://schemas.microsoft.com/office/drawing/2014/main" id="{07FC0684-7239-8478-34B1-0C699CB219F2}"/>
              </a:ext>
            </a:extLst>
          </p:cNvPr>
          <p:cNvSpPr txBox="1"/>
          <p:nvPr/>
        </p:nvSpPr>
        <p:spPr>
          <a:xfrm>
            <a:off x="315081" y="1207961"/>
            <a:ext cx="4572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検索結果グリッド</a:t>
            </a:r>
          </a:p>
        </p:txBody>
      </p:sp>
    </p:spTree>
    <p:extLst>
      <p:ext uri="{BB962C8B-B14F-4D97-AF65-F5344CB8AC3E}">
        <p14:creationId xmlns:p14="http://schemas.microsoft.com/office/powerpoint/2010/main" val="33339147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41</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7550" y="2216452"/>
            <a:ext cx="8426450" cy="967367"/>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従来は、適格請求書発行事業者登録番号を確認するには仕入先マスタ画面より確認する必要がありました</a:t>
            </a:r>
            <a:endParaRPr lang="en-US" altLang="ja-JP" dirty="0">
              <a:solidFill>
                <a:prstClr val="black"/>
              </a:solidFill>
            </a:endParaRPr>
          </a:p>
          <a:p>
            <a:pPr lvl="0">
              <a:lnSpc>
                <a:spcPts val="1900"/>
              </a:lnSpc>
              <a:buClr>
                <a:srgbClr val="F9BE00"/>
              </a:buClr>
            </a:pPr>
            <a:r>
              <a:rPr lang="ja-JP" altLang="en-US" dirty="0">
                <a:solidFill>
                  <a:prstClr val="black"/>
                </a:solidFill>
              </a:rPr>
              <a:t>　画面入力時や支払系帳票確認の際の</a:t>
            </a:r>
            <a:r>
              <a:rPr lang="ja-JP" altLang="en-US" b="1" dirty="0">
                <a:solidFill>
                  <a:prstClr val="black"/>
                </a:solidFill>
              </a:rPr>
              <a:t>適格請求書発行事業者登録番号</a:t>
            </a:r>
            <a:r>
              <a:rPr lang="ja-JP" altLang="en-US" dirty="0">
                <a:solidFill>
                  <a:prstClr val="black"/>
                </a:solidFill>
              </a:rPr>
              <a:t>の確認、</a:t>
            </a:r>
            <a:endParaRPr lang="en-US" altLang="ja-JP" dirty="0">
              <a:solidFill>
                <a:prstClr val="black"/>
              </a:solidFill>
            </a:endParaRPr>
          </a:p>
          <a:p>
            <a:pPr lvl="0">
              <a:lnSpc>
                <a:spcPts val="1900"/>
              </a:lnSpc>
              <a:buClr>
                <a:srgbClr val="F9BE00"/>
              </a:buClr>
            </a:pPr>
            <a:r>
              <a:rPr lang="ja-JP" altLang="en-US" dirty="0">
                <a:solidFill>
                  <a:prstClr val="black"/>
                </a:solidFill>
              </a:rPr>
              <a:t>　相手先が免税事業者等の区分であるかについての確認の手間をなくしたいというご要望に対応しました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82843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支払伝票入力画面、及び、支払系帳票に仕入先マスタへ登録済みの</a:t>
            </a:r>
            <a:endParaRPr lang="en-US" altLang="ja-JP" dirty="0">
              <a:solidFill>
                <a:prstClr val="black"/>
              </a:solidFill>
            </a:endParaRPr>
          </a:p>
          <a:p>
            <a:pPr>
              <a:lnSpc>
                <a:spcPts val="1900"/>
              </a:lnSpc>
              <a:buClr>
                <a:srgbClr val="F9BE00"/>
              </a:buClr>
            </a:pPr>
            <a:r>
              <a:rPr lang="ja-JP" altLang="en-US" dirty="0">
                <a:solidFill>
                  <a:prstClr val="black"/>
                </a:solidFill>
              </a:rPr>
              <a:t>　</a:t>
            </a:r>
            <a:r>
              <a:rPr lang="ja-JP" altLang="en-US" b="1" dirty="0">
                <a:solidFill>
                  <a:prstClr val="black"/>
                </a:solidFill>
              </a:rPr>
              <a:t>適格請求書発行事業者登録番号</a:t>
            </a:r>
            <a:r>
              <a:rPr lang="ja-JP" altLang="en-US" dirty="0">
                <a:solidFill>
                  <a:prstClr val="black"/>
                </a:solidFill>
              </a:rPr>
              <a:t>、</a:t>
            </a:r>
            <a:r>
              <a:rPr lang="ja-JP" altLang="en-US" b="1" dirty="0">
                <a:solidFill>
                  <a:prstClr val="black"/>
                </a:solidFill>
              </a:rPr>
              <a:t>免税事業者等の区分</a:t>
            </a:r>
            <a:r>
              <a:rPr lang="ja-JP" altLang="en-US" dirty="0">
                <a:solidFill>
                  <a:prstClr val="black"/>
                </a:solidFill>
              </a:rPr>
              <a:t>を表示するよう対応しました</a:t>
            </a: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44058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仕入先マスタを参照せず、適格請求書発行事業者登録番号を確認できるようになりました</a:t>
            </a:r>
            <a:endParaRPr lang="en-US" altLang="ja-JP" dirty="0">
              <a:solidFill>
                <a:prstClr val="black"/>
              </a:solidFill>
            </a:endParaRPr>
          </a:p>
          <a:p>
            <a:pPr>
              <a:lnSpc>
                <a:spcPts val="1900"/>
              </a:lnSpc>
              <a:buClr>
                <a:srgbClr val="F9BE00"/>
              </a:buClr>
            </a:pPr>
            <a:r>
              <a:rPr lang="ja-JP" altLang="en-US" dirty="0">
                <a:solidFill>
                  <a:prstClr val="black"/>
                </a:solidFill>
              </a:rPr>
              <a:t>　免税事業者等の判別が分かりやすくなりました</a:t>
            </a:r>
            <a:endParaRPr lang="en-US" altLang="ja-JP" dirty="0">
              <a:solidFill>
                <a:prstClr val="black"/>
              </a:solidFill>
            </a:endParaRPr>
          </a:p>
        </p:txBody>
      </p:sp>
    </p:spTree>
    <p:extLst>
      <p:ext uri="{BB962C8B-B14F-4D97-AF65-F5344CB8AC3E}">
        <p14:creationId xmlns:p14="http://schemas.microsoft.com/office/powerpoint/2010/main" val="33087934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42</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8" name="テキスト プレースホルダー 7">
            <a:extLst>
              <a:ext uri="{FF2B5EF4-FFF2-40B4-BE49-F238E27FC236}">
                <a16:creationId xmlns:a16="http://schemas.microsoft.com/office/drawing/2014/main" id="{9914D773-972D-3352-7B6D-CCB58EC5BBBB}"/>
              </a:ext>
            </a:extLst>
          </p:cNvPr>
          <p:cNvSpPr>
            <a:spLocks noGrp="1"/>
          </p:cNvSpPr>
          <p:nvPr>
            <p:ph type="body" sz="quarter" idx="14"/>
          </p:nvPr>
        </p:nvSpPr>
        <p:spPr>
          <a:xfrm>
            <a:off x="358775" y="987574"/>
            <a:ext cx="8426450" cy="144016"/>
          </a:xfrm>
        </p:spPr>
        <p:txBody>
          <a:bodyPr/>
          <a:lstStyle/>
          <a:p>
            <a:r>
              <a:rPr lang="ja-JP" altLang="en-US" dirty="0"/>
              <a:t>以下の対象機能に</a:t>
            </a:r>
            <a:r>
              <a:rPr lang="ja-JP" altLang="en-US" b="1" dirty="0">
                <a:solidFill>
                  <a:prstClr val="black"/>
                </a:solidFill>
              </a:rPr>
              <a:t>適格請求書発行事業者登録番号</a:t>
            </a:r>
            <a:r>
              <a:rPr lang="ja-JP" altLang="en-US" dirty="0">
                <a:solidFill>
                  <a:prstClr val="black"/>
                </a:solidFill>
              </a:rPr>
              <a:t>、</a:t>
            </a:r>
            <a:r>
              <a:rPr lang="ja-JP" altLang="en-US" b="1" dirty="0">
                <a:solidFill>
                  <a:prstClr val="black"/>
                </a:solidFill>
              </a:rPr>
              <a:t>免税等</a:t>
            </a:r>
            <a:r>
              <a:rPr lang="ja-JP" altLang="en-US" dirty="0">
                <a:solidFill>
                  <a:prstClr val="black"/>
                </a:solidFill>
              </a:rPr>
              <a:t>の項目を追加しました</a:t>
            </a:r>
            <a:endParaRPr lang="en-US" altLang="ja-JP" dirty="0">
              <a:solidFill>
                <a:prstClr val="black"/>
              </a:solidFill>
            </a:endParaRPr>
          </a:p>
        </p:txBody>
      </p:sp>
      <p:graphicFrame>
        <p:nvGraphicFramePr>
          <p:cNvPr id="7" name="表 8">
            <a:extLst>
              <a:ext uri="{FF2B5EF4-FFF2-40B4-BE49-F238E27FC236}">
                <a16:creationId xmlns:a16="http://schemas.microsoft.com/office/drawing/2014/main" id="{1796930D-CBB0-87CA-EB80-FDCBA1BB5CB5}"/>
              </a:ext>
            </a:extLst>
          </p:cNvPr>
          <p:cNvGraphicFramePr>
            <a:graphicFrameLocks noGrp="1"/>
          </p:cNvGraphicFramePr>
          <p:nvPr>
            <p:extLst>
              <p:ext uri="{D42A27DB-BD31-4B8C-83A1-F6EECF244321}">
                <p14:modId xmlns:p14="http://schemas.microsoft.com/office/powerpoint/2010/main" val="989620870"/>
              </p:ext>
            </p:extLst>
          </p:nvPr>
        </p:nvGraphicFramePr>
        <p:xfrm>
          <a:off x="358775" y="1518998"/>
          <a:ext cx="3709169" cy="2268000"/>
        </p:xfrm>
        <a:graphic>
          <a:graphicData uri="http://schemas.openxmlformats.org/drawingml/2006/table">
            <a:tbl>
              <a:tblPr firstRow="1" bandRow="1">
                <a:tableStyleId>{21E4AEA4-8DFA-4A89-87EB-49C32662AFE0}</a:tableStyleId>
              </a:tblPr>
              <a:tblGrid>
                <a:gridCol w="3709169">
                  <a:extLst>
                    <a:ext uri="{9D8B030D-6E8A-4147-A177-3AD203B41FA5}">
                      <a16:colId xmlns:a16="http://schemas.microsoft.com/office/drawing/2014/main" val="3836194221"/>
                    </a:ext>
                  </a:extLst>
                </a:gridCol>
              </a:tblGrid>
              <a:tr h="369784">
                <a:tc>
                  <a:txBody>
                    <a:bodyPr/>
                    <a:lstStyle/>
                    <a:p>
                      <a:r>
                        <a:rPr kumimoji="1" lang="ja-JP" altLang="en-US" sz="1100" dirty="0"/>
                        <a:t>機能名称</a:t>
                      </a:r>
                      <a:endParaRPr kumimoji="1" lang="ja-JP" altLang="en-US" sz="1100" dirty="0">
                        <a:latin typeface="+mn-lt"/>
                      </a:endParaRPr>
                    </a:p>
                  </a:txBody>
                  <a:tcPr/>
                </a:tc>
                <a:extLst>
                  <a:ext uri="{0D108BD9-81ED-4DB2-BD59-A6C34878D82A}">
                    <a16:rowId xmlns:a16="http://schemas.microsoft.com/office/drawing/2014/main" val="624184504"/>
                  </a:ext>
                </a:extLst>
              </a:tr>
              <a:tr h="237277">
                <a:tc>
                  <a:txBody>
                    <a:bodyPr/>
                    <a:lstStyle/>
                    <a:p>
                      <a:pPr algn="l" fontAlgn="ctr"/>
                      <a:r>
                        <a:rPr lang="zh-TW" altLang="en-US" sz="1200" b="0" u="none" strike="noStrike" dirty="0">
                          <a:solidFill>
                            <a:srgbClr val="000000"/>
                          </a:solidFill>
                          <a:effectLst/>
                        </a:rPr>
                        <a:t>  支払伝票入力</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976083042"/>
                  </a:ext>
                </a:extLst>
              </a:tr>
              <a:tr h="237277">
                <a:tc>
                  <a:txBody>
                    <a:bodyPr/>
                    <a:lstStyle/>
                    <a:p>
                      <a:pPr algn="l" fontAlgn="ctr"/>
                      <a:r>
                        <a:rPr lang="zh-TW" altLang="en-US" sz="1200" b="0" u="none" strike="noStrike" dirty="0">
                          <a:solidFill>
                            <a:srgbClr val="000000"/>
                          </a:solidFill>
                          <a:effectLst/>
                        </a:rPr>
                        <a:t>  会社間支払伝票入力</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068415406"/>
                  </a:ext>
                </a:extLst>
              </a:tr>
              <a:tr h="237277">
                <a:tc>
                  <a:txBody>
                    <a:bodyPr/>
                    <a:lstStyle/>
                    <a:p>
                      <a:pPr algn="l" fontAlgn="ctr"/>
                      <a:r>
                        <a:rPr lang="zh-TW" altLang="en-US" sz="1200" b="0" u="none" strike="noStrike" dirty="0">
                          <a:solidFill>
                            <a:srgbClr val="000000"/>
                          </a:solidFill>
                          <a:effectLst/>
                        </a:rPr>
                        <a:t>  簡易入力（支払伝票）</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3243222448"/>
                  </a:ext>
                </a:extLst>
              </a:tr>
              <a:tr h="237277">
                <a:tc>
                  <a:txBody>
                    <a:bodyPr/>
                    <a:lstStyle/>
                    <a:p>
                      <a:pPr algn="l" fontAlgn="ctr"/>
                      <a:r>
                        <a:rPr lang="zh-TW" altLang="en-US" sz="1200" b="0" u="none" strike="noStrike" dirty="0">
                          <a:solidFill>
                            <a:srgbClr val="000000"/>
                          </a:solidFill>
                          <a:effectLst/>
                        </a:rPr>
                        <a:t>  債務計上入力</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981759256"/>
                  </a:ext>
                </a:extLst>
              </a:tr>
              <a:tr h="237277">
                <a:tc>
                  <a:txBody>
                    <a:bodyPr/>
                    <a:lstStyle/>
                    <a:p>
                      <a:pPr algn="l" fontAlgn="ctr"/>
                      <a:r>
                        <a:rPr lang="zh-TW" altLang="en-US" sz="1200" b="0" u="none" strike="noStrike" dirty="0">
                          <a:solidFill>
                            <a:srgbClr val="000000"/>
                          </a:solidFill>
                          <a:effectLst/>
                        </a:rPr>
                        <a:t>  債務振替入力</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98582348"/>
                  </a:ext>
                </a:extLst>
              </a:tr>
              <a:tr h="237277">
                <a:tc>
                  <a:txBody>
                    <a:bodyPr/>
                    <a:lstStyle/>
                    <a:p>
                      <a:pPr algn="l" fontAlgn="ctr"/>
                      <a:r>
                        <a:rPr lang="ja-JP" altLang="en-US" sz="1200" b="0" u="none" strike="noStrike" dirty="0">
                          <a:solidFill>
                            <a:srgbClr val="000000"/>
                          </a:solidFill>
                          <a:effectLst/>
                        </a:rPr>
                        <a:t>  外部データ支払伝票修正</a:t>
                      </a:r>
                      <a:endParaRPr lang="ja-JP"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1840295595"/>
                  </a:ext>
                </a:extLst>
              </a:tr>
              <a:tr h="237277">
                <a:tc>
                  <a:txBody>
                    <a:bodyPr/>
                    <a:lstStyle/>
                    <a:p>
                      <a:pPr algn="l" fontAlgn="ctr"/>
                      <a:r>
                        <a:rPr lang="ja-JP" altLang="en-US" sz="1200" b="0" u="none" strike="noStrike" dirty="0">
                          <a:solidFill>
                            <a:srgbClr val="000000"/>
                          </a:solidFill>
                          <a:effectLst/>
                        </a:rPr>
                        <a:t>  外部データ債務計上修正</a:t>
                      </a:r>
                      <a:endParaRPr lang="ja-JP"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1975852946"/>
                  </a:ext>
                </a:extLst>
              </a:tr>
              <a:tr h="237277">
                <a:tc>
                  <a:txBody>
                    <a:bodyPr/>
                    <a:lstStyle/>
                    <a:p>
                      <a:pPr algn="l" fontAlgn="ctr"/>
                      <a:r>
                        <a:rPr lang="zh-TW" altLang="en-US" sz="1200" b="0" u="none" strike="noStrike" dirty="0">
                          <a:solidFill>
                            <a:srgbClr val="000000"/>
                          </a:solidFill>
                          <a:effectLst/>
                        </a:rPr>
                        <a:t>  前払金一括計上入力</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1301546188"/>
                  </a:ext>
                </a:extLst>
              </a:tr>
            </a:tbl>
          </a:graphicData>
        </a:graphic>
      </p:graphicFrame>
      <p:graphicFrame>
        <p:nvGraphicFramePr>
          <p:cNvPr id="9" name="表 8">
            <a:extLst>
              <a:ext uri="{FF2B5EF4-FFF2-40B4-BE49-F238E27FC236}">
                <a16:creationId xmlns:a16="http://schemas.microsoft.com/office/drawing/2014/main" id="{9C495072-6B0B-E31D-7935-4C9610F93197}"/>
              </a:ext>
            </a:extLst>
          </p:cNvPr>
          <p:cNvGraphicFramePr>
            <a:graphicFrameLocks noGrp="1"/>
          </p:cNvGraphicFramePr>
          <p:nvPr>
            <p:extLst>
              <p:ext uri="{D42A27DB-BD31-4B8C-83A1-F6EECF244321}">
                <p14:modId xmlns:p14="http://schemas.microsoft.com/office/powerpoint/2010/main" val="4006782867"/>
              </p:ext>
            </p:extLst>
          </p:nvPr>
        </p:nvGraphicFramePr>
        <p:xfrm>
          <a:off x="4644008" y="1518998"/>
          <a:ext cx="3709169" cy="2196000"/>
        </p:xfrm>
        <a:graphic>
          <a:graphicData uri="http://schemas.openxmlformats.org/drawingml/2006/table">
            <a:tbl>
              <a:tblPr firstRow="1" bandRow="1">
                <a:tableStyleId>{21E4AEA4-8DFA-4A89-87EB-49C32662AFE0}</a:tableStyleId>
              </a:tblPr>
              <a:tblGrid>
                <a:gridCol w="3709169">
                  <a:extLst>
                    <a:ext uri="{9D8B030D-6E8A-4147-A177-3AD203B41FA5}">
                      <a16:colId xmlns:a16="http://schemas.microsoft.com/office/drawing/2014/main" val="3836194221"/>
                    </a:ext>
                  </a:extLst>
                </a:gridCol>
              </a:tblGrid>
              <a:tr h="399884">
                <a:tc>
                  <a:txBody>
                    <a:bodyPr/>
                    <a:lstStyle/>
                    <a:p>
                      <a:r>
                        <a:rPr kumimoji="1" lang="ja-JP" altLang="en-US" sz="1100" dirty="0"/>
                        <a:t>機能名称</a:t>
                      </a:r>
                      <a:endParaRPr kumimoji="1" lang="ja-JP" altLang="en-US" sz="1100" dirty="0">
                        <a:latin typeface="+mn-lt"/>
                      </a:endParaRPr>
                    </a:p>
                  </a:txBody>
                  <a:tcPr/>
                </a:tc>
                <a:extLst>
                  <a:ext uri="{0D108BD9-81ED-4DB2-BD59-A6C34878D82A}">
                    <a16:rowId xmlns:a16="http://schemas.microsoft.com/office/drawing/2014/main" val="624184504"/>
                  </a:ext>
                </a:extLst>
              </a:tr>
              <a:tr h="256588">
                <a:tc>
                  <a:txBody>
                    <a:bodyPr/>
                    <a:lstStyle/>
                    <a:p>
                      <a:pPr algn="l" fontAlgn="ctr"/>
                      <a:r>
                        <a:rPr lang="en-US" altLang="zh-TW" sz="1200" b="0" u="none" strike="noStrike" dirty="0">
                          <a:solidFill>
                            <a:srgbClr val="000000"/>
                          </a:solidFill>
                          <a:effectLst/>
                        </a:rPr>
                        <a:t>  AI</a:t>
                      </a:r>
                      <a:r>
                        <a:rPr lang="zh-TW" altLang="en-US" sz="1200" b="0" u="none" strike="noStrike" dirty="0">
                          <a:solidFill>
                            <a:srgbClr val="000000"/>
                          </a:solidFill>
                          <a:effectLst/>
                        </a:rPr>
                        <a:t>支払伝票作成</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589225120"/>
                  </a:ext>
                </a:extLst>
              </a:tr>
              <a:tr h="256588">
                <a:tc>
                  <a:txBody>
                    <a:bodyPr/>
                    <a:lstStyle/>
                    <a:p>
                      <a:pPr algn="l" fontAlgn="ctr"/>
                      <a:r>
                        <a:rPr lang="zh-TW" altLang="en-US" sz="1200" b="0" u="none" strike="noStrike" dirty="0">
                          <a:solidFill>
                            <a:srgbClr val="000000"/>
                          </a:solidFill>
                          <a:effectLst/>
                        </a:rPr>
                        <a:t>  会社間債務計上伝票明細</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062297444"/>
                  </a:ext>
                </a:extLst>
              </a:tr>
              <a:tr h="256588">
                <a:tc>
                  <a:txBody>
                    <a:bodyPr/>
                    <a:lstStyle/>
                    <a:p>
                      <a:pPr algn="l" fontAlgn="ctr"/>
                      <a:r>
                        <a:rPr lang="zh-TW" altLang="en-US" sz="1200" b="0" u="none" strike="noStrike" dirty="0">
                          <a:solidFill>
                            <a:srgbClr val="000000"/>
                          </a:solidFill>
                          <a:effectLst/>
                        </a:rPr>
                        <a:t>  締次債務計上伝票明細</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801084062"/>
                  </a:ext>
                </a:extLst>
              </a:tr>
              <a:tr h="256588">
                <a:tc>
                  <a:txBody>
                    <a:bodyPr/>
                    <a:lstStyle/>
                    <a:p>
                      <a:pPr algn="l" fontAlgn="ctr"/>
                      <a:r>
                        <a:rPr lang="zh-TW" altLang="en-US" sz="1200" b="0" u="none" strike="noStrike" dirty="0">
                          <a:solidFill>
                            <a:srgbClr val="000000"/>
                          </a:solidFill>
                          <a:effectLst/>
                        </a:rPr>
                        <a:t>  債務振替伝票明細</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692814955"/>
                  </a:ext>
                </a:extLst>
              </a:tr>
              <a:tr h="256588">
                <a:tc>
                  <a:txBody>
                    <a:bodyPr/>
                    <a:lstStyle/>
                    <a:p>
                      <a:pPr algn="l" fontAlgn="ctr"/>
                      <a:r>
                        <a:rPr lang="zh-TW" altLang="en-US" sz="1200" b="0" u="none" strike="noStrike" dirty="0">
                          <a:solidFill>
                            <a:srgbClr val="000000"/>
                          </a:solidFill>
                          <a:effectLst/>
                        </a:rPr>
                        <a:t>  債務計上伝票明細</a:t>
                      </a:r>
                      <a:endParaRPr lang="zh-TW"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360660838"/>
                  </a:ext>
                </a:extLst>
              </a:tr>
              <a:tr h="256588">
                <a:tc>
                  <a:txBody>
                    <a:bodyPr/>
                    <a:lstStyle/>
                    <a:p>
                      <a:pPr algn="l" fontAlgn="ctr"/>
                      <a:r>
                        <a:rPr lang="ja-JP" altLang="en-US" sz="1200" b="0" u="none" strike="noStrike" dirty="0">
                          <a:solidFill>
                            <a:srgbClr val="000000"/>
                          </a:solidFill>
                          <a:effectLst/>
                        </a:rPr>
                        <a:t>  外部データ債務計上伝票明細</a:t>
                      </a:r>
                      <a:endParaRPr lang="ja-JP"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2656113746"/>
                  </a:ext>
                </a:extLst>
              </a:tr>
              <a:tr h="256588">
                <a:tc>
                  <a:txBody>
                    <a:bodyPr/>
                    <a:lstStyle/>
                    <a:p>
                      <a:pPr algn="l" fontAlgn="ctr"/>
                      <a:r>
                        <a:rPr lang="ja-JP" altLang="en-US" sz="1200" b="0" u="none" strike="noStrike" dirty="0">
                          <a:solidFill>
                            <a:srgbClr val="000000"/>
                          </a:solidFill>
                          <a:effectLst/>
                        </a:rPr>
                        <a:t>  外部データ締次債務計上伝票明細</a:t>
                      </a:r>
                      <a:endParaRPr lang="ja-JP" altLang="en-US" sz="1200" b="0" i="0" u="none" strike="noStrike" dirty="0">
                        <a:solidFill>
                          <a:srgbClr val="000000"/>
                        </a:solidFill>
                        <a:effectLst/>
                        <a:latin typeface="+mn-lt"/>
                        <a:ea typeface="ＭＳ ゴシック" panose="020B0609070205080204" pitchFamily="49" charset="-128"/>
                      </a:endParaRPr>
                    </a:p>
                  </a:txBody>
                  <a:tcPr marL="9525" marR="9525" marT="9525" marB="0" anchor="ctr"/>
                </a:tc>
                <a:extLst>
                  <a:ext uri="{0D108BD9-81ED-4DB2-BD59-A6C34878D82A}">
                    <a16:rowId xmlns:a16="http://schemas.microsoft.com/office/drawing/2014/main" val="4106182311"/>
                  </a:ext>
                </a:extLst>
              </a:tr>
            </a:tbl>
          </a:graphicData>
        </a:graphic>
      </p:graphicFrame>
    </p:spTree>
    <p:extLst>
      <p:ext uri="{BB962C8B-B14F-4D97-AF65-F5344CB8AC3E}">
        <p14:creationId xmlns:p14="http://schemas.microsoft.com/office/powerpoint/2010/main" val="2409708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43</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8" name="テキスト プレースホルダー 7">
            <a:extLst>
              <a:ext uri="{FF2B5EF4-FFF2-40B4-BE49-F238E27FC236}">
                <a16:creationId xmlns:a16="http://schemas.microsoft.com/office/drawing/2014/main" id="{9914D773-972D-3352-7B6D-CCB58EC5BBBB}"/>
              </a:ext>
            </a:extLst>
          </p:cNvPr>
          <p:cNvSpPr>
            <a:spLocks noGrp="1"/>
          </p:cNvSpPr>
          <p:nvPr>
            <p:ph type="body" sz="quarter" idx="14"/>
          </p:nvPr>
        </p:nvSpPr>
        <p:spPr>
          <a:xfrm>
            <a:off x="358775" y="987574"/>
            <a:ext cx="8426450" cy="468052"/>
          </a:xfrm>
        </p:spPr>
        <p:txBody>
          <a:bodyPr/>
          <a:lstStyle/>
          <a:p>
            <a:r>
              <a:rPr lang="ja-JP" altLang="en-US" dirty="0"/>
              <a:t>以下の対象帳票に</a:t>
            </a:r>
            <a:r>
              <a:rPr lang="ja-JP" altLang="en-US" b="1" dirty="0"/>
              <a:t>適格請求書発行事業者登録番号</a:t>
            </a:r>
            <a:r>
              <a:rPr lang="ja-JP" altLang="en-US" dirty="0"/>
              <a:t>、</a:t>
            </a:r>
            <a:r>
              <a:rPr lang="ja-JP" altLang="en-US" b="1" dirty="0"/>
              <a:t>免税等</a:t>
            </a:r>
            <a:r>
              <a:rPr lang="ja-JP" altLang="en-US" dirty="0"/>
              <a:t>の項目を追加しました</a:t>
            </a:r>
            <a:endParaRPr lang="en-US" altLang="ja-JP" dirty="0"/>
          </a:p>
        </p:txBody>
      </p:sp>
      <p:graphicFrame>
        <p:nvGraphicFramePr>
          <p:cNvPr id="6" name="表 6">
            <a:extLst>
              <a:ext uri="{FF2B5EF4-FFF2-40B4-BE49-F238E27FC236}">
                <a16:creationId xmlns:a16="http://schemas.microsoft.com/office/drawing/2014/main" id="{4C44185F-41F9-8B92-1551-6B0E773A9409}"/>
              </a:ext>
            </a:extLst>
          </p:cNvPr>
          <p:cNvGraphicFramePr>
            <a:graphicFrameLocks noGrp="1"/>
          </p:cNvGraphicFramePr>
          <p:nvPr>
            <p:extLst>
              <p:ext uri="{D42A27DB-BD31-4B8C-83A1-F6EECF244321}">
                <p14:modId xmlns:p14="http://schemas.microsoft.com/office/powerpoint/2010/main" val="4231712946"/>
              </p:ext>
            </p:extLst>
          </p:nvPr>
        </p:nvGraphicFramePr>
        <p:xfrm>
          <a:off x="395536" y="1618686"/>
          <a:ext cx="3888432" cy="2194560"/>
        </p:xfrm>
        <a:graphic>
          <a:graphicData uri="http://schemas.openxmlformats.org/drawingml/2006/table">
            <a:tbl>
              <a:tblPr firstRow="1" bandRow="1">
                <a:tableStyleId>{21E4AEA4-8DFA-4A89-87EB-49C32662AFE0}</a:tableStyleId>
              </a:tblPr>
              <a:tblGrid>
                <a:gridCol w="1058076">
                  <a:extLst>
                    <a:ext uri="{9D8B030D-6E8A-4147-A177-3AD203B41FA5}">
                      <a16:colId xmlns:a16="http://schemas.microsoft.com/office/drawing/2014/main" val="3064002497"/>
                    </a:ext>
                  </a:extLst>
                </a:gridCol>
                <a:gridCol w="2830356">
                  <a:extLst>
                    <a:ext uri="{9D8B030D-6E8A-4147-A177-3AD203B41FA5}">
                      <a16:colId xmlns:a16="http://schemas.microsoft.com/office/drawing/2014/main" val="2148502385"/>
                    </a:ext>
                  </a:extLst>
                </a:gridCol>
              </a:tblGrid>
              <a:tr h="222750">
                <a:tc>
                  <a:txBody>
                    <a:bodyPr/>
                    <a:lstStyle/>
                    <a:p>
                      <a:r>
                        <a:rPr kumimoji="1" lang="ja-JP" altLang="en-US" sz="1000" dirty="0"/>
                        <a:t>機能</a:t>
                      </a:r>
                      <a:r>
                        <a:rPr kumimoji="1" lang="en-US" altLang="ja-JP" sz="1000" dirty="0"/>
                        <a:t>ID</a:t>
                      </a:r>
                      <a:endParaRPr kumimoji="1" lang="ja-JP" altLang="en-US" sz="1000" dirty="0"/>
                    </a:p>
                  </a:txBody>
                  <a:tcPr/>
                </a:tc>
                <a:tc>
                  <a:txBody>
                    <a:bodyPr/>
                    <a:lstStyle/>
                    <a:p>
                      <a:r>
                        <a:rPr kumimoji="1" lang="ja-JP" altLang="en-US" sz="1000" dirty="0"/>
                        <a:t>機能名称</a:t>
                      </a:r>
                    </a:p>
                  </a:txBody>
                  <a:tcPr/>
                </a:tc>
                <a:extLst>
                  <a:ext uri="{0D108BD9-81ED-4DB2-BD59-A6C34878D82A}">
                    <a16:rowId xmlns:a16="http://schemas.microsoft.com/office/drawing/2014/main" val="667356298"/>
                  </a:ext>
                </a:extLst>
              </a:tr>
              <a:tr h="222750">
                <a:tc>
                  <a:txBody>
                    <a:bodyPr/>
                    <a:lstStyle/>
                    <a:p>
                      <a:pPr algn="l" fontAlgn="ctr"/>
                      <a:r>
                        <a:rPr lang="en-US" altLang="ja-JP" sz="1000" b="0" u="none" strike="noStrike" dirty="0">
                          <a:solidFill>
                            <a:srgbClr val="000000"/>
                          </a:solidFill>
                          <a:effectLst/>
                        </a:rPr>
                        <a:t>PAC01100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債務チェックリスト</a:t>
                      </a:r>
                      <a:endParaRPr kumimoji="1" lang="ja-JP" altLang="en-US" sz="1000" dirty="0"/>
                    </a:p>
                  </a:txBody>
                  <a:tcPr/>
                </a:tc>
                <a:extLst>
                  <a:ext uri="{0D108BD9-81ED-4DB2-BD59-A6C34878D82A}">
                    <a16:rowId xmlns:a16="http://schemas.microsoft.com/office/drawing/2014/main" val="999447773"/>
                  </a:ext>
                </a:extLst>
              </a:tr>
              <a:tr h="222750">
                <a:tc>
                  <a:txBody>
                    <a:bodyPr/>
                    <a:lstStyle/>
                    <a:p>
                      <a:pPr algn="l" fontAlgn="ctr"/>
                      <a:r>
                        <a:rPr lang="en-US" altLang="ja-JP" sz="1000" b="0" u="none" strike="noStrike" dirty="0">
                          <a:solidFill>
                            <a:srgbClr val="000000"/>
                          </a:solidFill>
                          <a:effectLst/>
                        </a:rPr>
                        <a:t>PAC01900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債務チェックリスト（伝票形式）</a:t>
                      </a:r>
                      <a:endParaRPr kumimoji="1" lang="ja-JP" altLang="en-US" sz="1000" dirty="0"/>
                    </a:p>
                  </a:txBody>
                  <a:tcPr/>
                </a:tc>
                <a:extLst>
                  <a:ext uri="{0D108BD9-81ED-4DB2-BD59-A6C34878D82A}">
                    <a16:rowId xmlns:a16="http://schemas.microsoft.com/office/drawing/2014/main" val="1624654022"/>
                  </a:ext>
                </a:extLst>
              </a:tr>
              <a:tr h="222750">
                <a:tc>
                  <a:txBody>
                    <a:bodyPr/>
                    <a:lstStyle/>
                    <a:p>
                      <a:pPr algn="l" fontAlgn="ctr"/>
                      <a:r>
                        <a:rPr lang="en-US" altLang="ja-JP" sz="1000" b="0" u="none" strike="noStrike" dirty="0">
                          <a:solidFill>
                            <a:srgbClr val="000000"/>
                          </a:solidFill>
                          <a:effectLst/>
                        </a:rPr>
                        <a:t>PAC02900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前払金一括計上チェックリスト</a:t>
                      </a:r>
                      <a:endParaRPr kumimoji="1" lang="ja-JP" altLang="en-US" sz="1000" dirty="0"/>
                    </a:p>
                  </a:txBody>
                  <a:tcPr/>
                </a:tc>
                <a:extLst>
                  <a:ext uri="{0D108BD9-81ED-4DB2-BD59-A6C34878D82A}">
                    <a16:rowId xmlns:a16="http://schemas.microsoft.com/office/drawing/2014/main" val="2525090773"/>
                  </a:ext>
                </a:extLst>
              </a:tr>
              <a:tr h="222750">
                <a:tc>
                  <a:txBody>
                    <a:bodyPr/>
                    <a:lstStyle/>
                    <a:p>
                      <a:pPr algn="l" fontAlgn="ctr"/>
                      <a:r>
                        <a:rPr lang="en-US" altLang="ja-JP" sz="1000" b="0" u="none" strike="noStrike" dirty="0">
                          <a:solidFill>
                            <a:srgbClr val="000000"/>
                          </a:solidFill>
                          <a:effectLst/>
                        </a:rPr>
                        <a:t>PAC03000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前払金一括計上チェックリスト（伝票形式）</a:t>
                      </a:r>
                      <a:endParaRPr kumimoji="1" lang="ja-JP" altLang="en-US" sz="1000" dirty="0"/>
                    </a:p>
                  </a:txBody>
                  <a:tcPr/>
                </a:tc>
                <a:extLst>
                  <a:ext uri="{0D108BD9-81ED-4DB2-BD59-A6C34878D82A}">
                    <a16:rowId xmlns:a16="http://schemas.microsoft.com/office/drawing/2014/main" val="1427799223"/>
                  </a:ext>
                </a:extLst>
              </a:tr>
              <a:tr h="222750">
                <a:tc>
                  <a:txBody>
                    <a:bodyPr/>
                    <a:lstStyle/>
                    <a:p>
                      <a:pPr algn="l" fontAlgn="ctr"/>
                      <a:r>
                        <a:rPr lang="en-US" altLang="ja-JP" sz="1000" b="0" u="none" strike="noStrike" dirty="0">
                          <a:solidFill>
                            <a:srgbClr val="000000"/>
                          </a:solidFill>
                          <a:effectLst/>
                        </a:rPr>
                        <a:t>PAC03500</a:t>
                      </a:r>
                      <a:endPar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債務計上チェックリスト</a:t>
                      </a:r>
                      <a:endParaRPr kumimoji="1" lang="ja-JP" altLang="en-US" sz="1000" dirty="0"/>
                    </a:p>
                  </a:txBody>
                  <a:tcPr/>
                </a:tc>
                <a:extLst>
                  <a:ext uri="{0D108BD9-81ED-4DB2-BD59-A6C34878D82A}">
                    <a16:rowId xmlns:a16="http://schemas.microsoft.com/office/drawing/2014/main" val="1726946305"/>
                  </a:ext>
                </a:extLst>
              </a:tr>
              <a:tr h="222750">
                <a:tc>
                  <a:txBody>
                    <a:bodyPr/>
                    <a:lstStyle/>
                    <a:p>
                      <a:pPr algn="l" fontAlgn="ctr"/>
                      <a:r>
                        <a:rPr lang="en-US" altLang="ja-JP" sz="1000" b="0" u="none" strike="noStrike" dirty="0">
                          <a:solidFill>
                            <a:srgbClr val="000000"/>
                          </a:solidFill>
                          <a:effectLst/>
                        </a:rPr>
                        <a:t>PAC03600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債務計上チェックリスト（伝票形式）</a:t>
                      </a:r>
                      <a:endParaRPr kumimoji="1" lang="ja-JP" altLang="en-US" sz="1000" dirty="0"/>
                    </a:p>
                  </a:txBody>
                  <a:tcPr/>
                </a:tc>
                <a:extLst>
                  <a:ext uri="{0D108BD9-81ED-4DB2-BD59-A6C34878D82A}">
                    <a16:rowId xmlns:a16="http://schemas.microsoft.com/office/drawing/2014/main" val="96837636"/>
                  </a:ext>
                </a:extLst>
              </a:tr>
              <a:tr h="222750">
                <a:tc>
                  <a:txBody>
                    <a:bodyPr/>
                    <a:lstStyle/>
                    <a:p>
                      <a:pPr algn="l" fontAlgn="ctr"/>
                      <a:r>
                        <a:rPr lang="en-US" altLang="ja-JP" sz="1000" b="0" u="none" strike="noStrike" dirty="0">
                          <a:solidFill>
                            <a:srgbClr val="000000"/>
                          </a:solidFill>
                          <a:effectLst/>
                        </a:rPr>
                        <a:t>PAC04200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外部データチェックリスト（支払伝票）</a:t>
                      </a:r>
                      <a:endParaRPr kumimoji="1" lang="ja-JP" altLang="en-US" sz="1000" dirty="0"/>
                    </a:p>
                  </a:txBody>
                  <a:tcPr/>
                </a:tc>
                <a:extLst>
                  <a:ext uri="{0D108BD9-81ED-4DB2-BD59-A6C34878D82A}">
                    <a16:rowId xmlns:a16="http://schemas.microsoft.com/office/drawing/2014/main" val="1587759462"/>
                  </a:ext>
                </a:extLst>
              </a:tr>
              <a:tr h="222750">
                <a:tc>
                  <a:txBody>
                    <a:bodyPr/>
                    <a:lstStyle/>
                    <a:p>
                      <a:pPr algn="l" fontAlgn="ctr"/>
                      <a:r>
                        <a:rPr lang="en-US" altLang="ja-JP" sz="1000" b="0" u="none" strike="noStrike" dirty="0">
                          <a:solidFill>
                            <a:srgbClr val="000000"/>
                          </a:solidFill>
                          <a:effectLst/>
                        </a:rPr>
                        <a:t>PAC04300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外部データチェックリスト（債務計上伝票）</a:t>
                      </a:r>
                      <a:endParaRPr kumimoji="1" lang="ja-JP" altLang="en-US" sz="1000" dirty="0"/>
                    </a:p>
                  </a:txBody>
                  <a:tcPr/>
                </a:tc>
                <a:extLst>
                  <a:ext uri="{0D108BD9-81ED-4DB2-BD59-A6C34878D82A}">
                    <a16:rowId xmlns:a16="http://schemas.microsoft.com/office/drawing/2014/main" val="3395512227"/>
                  </a:ext>
                </a:extLst>
              </a:tr>
            </a:tbl>
          </a:graphicData>
        </a:graphic>
      </p:graphicFrame>
      <p:graphicFrame>
        <p:nvGraphicFramePr>
          <p:cNvPr id="3" name="表 6">
            <a:extLst>
              <a:ext uri="{FF2B5EF4-FFF2-40B4-BE49-F238E27FC236}">
                <a16:creationId xmlns:a16="http://schemas.microsoft.com/office/drawing/2014/main" id="{988F70E2-7704-14FC-75F5-433C9E3CEE23}"/>
              </a:ext>
            </a:extLst>
          </p:cNvPr>
          <p:cNvGraphicFramePr>
            <a:graphicFrameLocks noGrp="1"/>
          </p:cNvGraphicFramePr>
          <p:nvPr>
            <p:extLst>
              <p:ext uri="{D42A27DB-BD31-4B8C-83A1-F6EECF244321}">
                <p14:modId xmlns:p14="http://schemas.microsoft.com/office/powerpoint/2010/main" val="648909325"/>
              </p:ext>
            </p:extLst>
          </p:nvPr>
        </p:nvGraphicFramePr>
        <p:xfrm>
          <a:off x="4572000" y="1618686"/>
          <a:ext cx="3709169" cy="1950720"/>
        </p:xfrm>
        <a:graphic>
          <a:graphicData uri="http://schemas.openxmlformats.org/drawingml/2006/table">
            <a:tbl>
              <a:tblPr firstRow="1" bandRow="1">
                <a:tableStyleId>{21E4AEA4-8DFA-4A89-87EB-49C32662AFE0}</a:tableStyleId>
              </a:tblPr>
              <a:tblGrid>
                <a:gridCol w="1009297">
                  <a:extLst>
                    <a:ext uri="{9D8B030D-6E8A-4147-A177-3AD203B41FA5}">
                      <a16:colId xmlns:a16="http://schemas.microsoft.com/office/drawing/2014/main" val="3064002497"/>
                    </a:ext>
                  </a:extLst>
                </a:gridCol>
                <a:gridCol w="2699872">
                  <a:extLst>
                    <a:ext uri="{9D8B030D-6E8A-4147-A177-3AD203B41FA5}">
                      <a16:colId xmlns:a16="http://schemas.microsoft.com/office/drawing/2014/main" val="2148502385"/>
                    </a:ext>
                  </a:extLst>
                </a:gridCol>
              </a:tblGrid>
              <a:tr h="222750">
                <a:tc>
                  <a:txBody>
                    <a:bodyPr/>
                    <a:lstStyle/>
                    <a:p>
                      <a:r>
                        <a:rPr kumimoji="1" lang="ja-JP" altLang="en-US" sz="1000" dirty="0"/>
                        <a:t>機能</a:t>
                      </a:r>
                      <a:r>
                        <a:rPr kumimoji="1" lang="en-US" altLang="ja-JP" sz="1000" dirty="0"/>
                        <a:t>ID</a:t>
                      </a:r>
                      <a:endParaRPr kumimoji="1" lang="ja-JP" altLang="en-US" sz="1000" dirty="0"/>
                    </a:p>
                  </a:txBody>
                  <a:tcPr/>
                </a:tc>
                <a:tc>
                  <a:txBody>
                    <a:bodyPr/>
                    <a:lstStyle/>
                    <a:p>
                      <a:r>
                        <a:rPr kumimoji="1" lang="ja-JP" altLang="en-US" sz="1000" dirty="0"/>
                        <a:t>機能名称</a:t>
                      </a:r>
                    </a:p>
                  </a:txBody>
                  <a:tcPr/>
                </a:tc>
                <a:extLst>
                  <a:ext uri="{0D108BD9-81ED-4DB2-BD59-A6C34878D82A}">
                    <a16:rowId xmlns:a16="http://schemas.microsoft.com/office/drawing/2014/main" val="667356298"/>
                  </a:ext>
                </a:extLst>
              </a:tr>
              <a:tr h="222750">
                <a:tc>
                  <a:txBody>
                    <a:bodyPr/>
                    <a:lstStyle/>
                    <a:p>
                      <a:pPr algn="l" fontAlgn="ctr"/>
                      <a:r>
                        <a:rPr lang="en-US" altLang="zh-TW" sz="1000" b="0" u="none" strike="noStrike" dirty="0">
                          <a:solidFill>
                            <a:srgbClr val="000000"/>
                          </a:solidFill>
                          <a:effectLst/>
                        </a:rPr>
                        <a:t>PAC04800</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zh-TW" altLang="en-US" sz="1000" b="0" u="none" strike="noStrike" dirty="0">
                          <a:solidFill>
                            <a:srgbClr val="000000"/>
                          </a:solidFill>
                          <a:effectLst/>
                        </a:rPr>
                        <a:t>債務計上伝票</a:t>
                      </a:r>
                      <a:endParaRPr kumimoji="1" lang="ja-JP" altLang="en-US" sz="1000" dirty="0"/>
                    </a:p>
                  </a:txBody>
                  <a:tcPr/>
                </a:tc>
                <a:extLst>
                  <a:ext uri="{0D108BD9-81ED-4DB2-BD59-A6C34878D82A}">
                    <a16:rowId xmlns:a16="http://schemas.microsoft.com/office/drawing/2014/main" val="998816782"/>
                  </a:ext>
                </a:extLst>
              </a:tr>
              <a:tr h="222750">
                <a:tc>
                  <a:txBody>
                    <a:bodyPr/>
                    <a:lstStyle/>
                    <a:p>
                      <a:pPr algn="l" fontAlgn="ctr"/>
                      <a:r>
                        <a:rPr lang="en-US" sz="1000" b="0" u="none" strike="noStrike" dirty="0">
                          <a:solidFill>
                            <a:srgbClr val="000000"/>
                          </a:solidFill>
                          <a:effectLst/>
                        </a:rPr>
                        <a:t>PAC04900</a:t>
                      </a:r>
                      <a:endPar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ja-JP" altLang="en-US" sz="1000" b="0" u="none" strike="noStrike" dirty="0">
                          <a:solidFill>
                            <a:srgbClr val="000000"/>
                          </a:solidFill>
                          <a:effectLst/>
                        </a:rPr>
                        <a:t>債務伝票</a:t>
                      </a:r>
                      <a:endParaRPr kumimoji="1" lang="ja-JP" altLang="en-US" sz="1000" dirty="0"/>
                    </a:p>
                  </a:txBody>
                  <a:tcPr/>
                </a:tc>
                <a:extLst>
                  <a:ext uri="{0D108BD9-81ED-4DB2-BD59-A6C34878D82A}">
                    <a16:rowId xmlns:a16="http://schemas.microsoft.com/office/drawing/2014/main" val="2403612537"/>
                  </a:ext>
                </a:extLst>
              </a:tr>
              <a:tr h="222750">
                <a:tc>
                  <a:txBody>
                    <a:bodyPr/>
                    <a:lstStyle/>
                    <a:p>
                      <a:pPr algn="l" fontAlgn="ctr"/>
                      <a:r>
                        <a:rPr lang="en-US" altLang="zh-TW" sz="1000" b="0" u="none" strike="noStrike" dirty="0">
                          <a:solidFill>
                            <a:srgbClr val="000000"/>
                          </a:solidFill>
                          <a:effectLst/>
                        </a:rPr>
                        <a:t>PAC05200</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zh-TW" altLang="en-US" sz="1000" b="0" u="none" strike="noStrike" dirty="0">
                          <a:solidFill>
                            <a:srgbClr val="000000"/>
                          </a:solidFill>
                          <a:effectLst/>
                        </a:rPr>
                        <a:t>前払金一括計上伝票</a:t>
                      </a:r>
                      <a:endParaRPr kumimoji="1" lang="ja-JP" altLang="en-US" sz="1000" dirty="0"/>
                    </a:p>
                  </a:txBody>
                  <a:tcPr/>
                </a:tc>
                <a:extLst>
                  <a:ext uri="{0D108BD9-81ED-4DB2-BD59-A6C34878D82A}">
                    <a16:rowId xmlns:a16="http://schemas.microsoft.com/office/drawing/2014/main" val="596317284"/>
                  </a:ext>
                </a:extLst>
              </a:tr>
              <a:tr h="222750">
                <a:tc>
                  <a:txBody>
                    <a:bodyPr/>
                    <a:lstStyle/>
                    <a:p>
                      <a:pPr algn="l" fontAlgn="ctr"/>
                      <a:r>
                        <a:rPr lang="en-US" altLang="zh-TW" sz="1000" b="0" u="none" strike="noStrike" dirty="0">
                          <a:solidFill>
                            <a:srgbClr val="000000"/>
                          </a:solidFill>
                          <a:effectLst/>
                        </a:rPr>
                        <a:t>PAC06600</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zh-TW" altLang="en-US" sz="1000" b="0" u="none" strike="noStrike" dirty="0">
                          <a:solidFill>
                            <a:srgbClr val="000000"/>
                          </a:solidFill>
                          <a:effectLst/>
                        </a:rPr>
                        <a:t>債務伝票（簡易表示）</a:t>
                      </a:r>
                      <a:endParaRPr kumimoji="1" lang="ja-JP" altLang="en-US" sz="1000" dirty="0"/>
                    </a:p>
                  </a:txBody>
                  <a:tcPr/>
                </a:tc>
                <a:extLst>
                  <a:ext uri="{0D108BD9-81ED-4DB2-BD59-A6C34878D82A}">
                    <a16:rowId xmlns:a16="http://schemas.microsoft.com/office/drawing/2014/main" val="3459770595"/>
                  </a:ext>
                </a:extLst>
              </a:tr>
              <a:tr h="222750">
                <a:tc>
                  <a:txBody>
                    <a:bodyPr/>
                    <a:lstStyle/>
                    <a:p>
                      <a:pPr algn="l" fontAlgn="ctr"/>
                      <a:r>
                        <a:rPr lang="en-US" altLang="zh-TW" sz="1000" b="0" u="none" strike="noStrike" dirty="0">
                          <a:solidFill>
                            <a:srgbClr val="000000"/>
                          </a:solidFill>
                          <a:effectLst/>
                        </a:rPr>
                        <a:t>PAC06700</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zh-TW" altLang="en-US" sz="1000" b="0" u="none" strike="noStrike" dirty="0">
                          <a:solidFill>
                            <a:srgbClr val="000000"/>
                          </a:solidFill>
                          <a:effectLst/>
                        </a:rPr>
                        <a:t>債務計上伝票（簡易表示）</a:t>
                      </a:r>
                      <a:endParaRPr kumimoji="1" lang="ja-JP" altLang="en-US" sz="1000" dirty="0"/>
                    </a:p>
                  </a:txBody>
                  <a:tcPr/>
                </a:tc>
                <a:extLst>
                  <a:ext uri="{0D108BD9-81ED-4DB2-BD59-A6C34878D82A}">
                    <a16:rowId xmlns:a16="http://schemas.microsoft.com/office/drawing/2014/main" val="3796927661"/>
                  </a:ext>
                </a:extLst>
              </a:tr>
              <a:tr h="222750">
                <a:tc>
                  <a:txBody>
                    <a:bodyPr/>
                    <a:lstStyle/>
                    <a:p>
                      <a:pPr algn="l" fontAlgn="ctr"/>
                      <a:r>
                        <a:rPr lang="en-US" altLang="zh-TW" sz="1000" b="0" u="none" strike="noStrike" dirty="0">
                          <a:solidFill>
                            <a:srgbClr val="000000"/>
                          </a:solidFill>
                          <a:effectLst/>
                        </a:rPr>
                        <a:t>PAC07000</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zh-TW" altLang="en-US" sz="1000" b="0" u="none" strike="noStrike" dirty="0">
                          <a:solidFill>
                            <a:srgbClr val="000000"/>
                          </a:solidFill>
                          <a:effectLst/>
                        </a:rPr>
                        <a:t>債務伝票（簡易表示２）</a:t>
                      </a:r>
                      <a:endParaRPr kumimoji="1" lang="ja-JP" altLang="en-US" sz="1000" dirty="0"/>
                    </a:p>
                  </a:txBody>
                  <a:tcPr/>
                </a:tc>
                <a:extLst>
                  <a:ext uri="{0D108BD9-81ED-4DB2-BD59-A6C34878D82A}">
                    <a16:rowId xmlns:a16="http://schemas.microsoft.com/office/drawing/2014/main" val="2851046525"/>
                  </a:ext>
                </a:extLst>
              </a:tr>
              <a:tr h="222750">
                <a:tc>
                  <a:txBody>
                    <a:bodyPr/>
                    <a:lstStyle/>
                    <a:p>
                      <a:pPr algn="l" fontAlgn="ctr"/>
                      <a:r>
                        <a:rPr lang="en-US" altLang="zh-TW" sz="1000" b="0" u="none" strike="noStrike" dirty="0">
                          <a:solidFill>
                            <a:srgbClr val="000000"/>
                          </a:solidFill>
                          <a:effectLst/>
                        </a:rPr>
                        <a:t>PAC07100</a:t>
                      </a:r>
                      <a:endParaRPr lang="zh-TW" altLang="en-US" sz="10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9525" marR="9525" marT="9525" marB="0" anchor="ctr"/>
                </a:tc>
                <a:tc>
                  <a:txBody>
                    <a:bodyPr/>
                    <a:lstStyle/>
                    <a:p>
                      <a:r>
                        <a:rPr lang="zh-TW" altLang="en-US" sz="1000" b="0" u="none" strike="noStrike" dirty="0">
                          <a:solidFill>
                            <a:srgbClr val="000000"/>
                          </a:solidFill>
                          <a:effectLst/>
                        </a:rPr>
                        <a:t>債務計上伝票（簡易表示２）</a:t>
                      </a:r>
                      <a:endParaRPr kumimoji="1" lang="ja-JP" altLang="en-US" sz="1000" dirty="0"/>
                    </a:p>
                  </a:txBody>
                  <a:tcPr/>
                </a:tc>
                <a:extLst>
                  <a:ext uri="{0D108BD9-81ED-4DB2-BD59-A6C34878D82A}">
                    <a16:rowId xmlns:a16="http://schemas.microsoft.com/office/drawing/2014/main" val="1500739370"/>
                  </a:ext>
                </a:extLst>
              </a:tr>
            </a:tbl>
          </a:graphicData>
        </a:graphic>
      </p:graphicFrame>
    </p:spTree>
    <p:extLst>
      <p:ext uri="{BB962C8B-B14F-4D97-AF65-F5344CB8AC3E}">
        <p14:creationId xmlns:p14="http://schemas.microsoft.com/office/powerpoint/2010/main" val="5852898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C19E06E5-9500-5A5E-15AA-BBFC948ED365}"/>
              </a:ext>
            </a:extLst>
          </p:cNvPr>
          <p:cNvPicPr>
            <a:picLocks noChangeAspect="1"/>
          </p:cNvPicPr>
          <p:nvPr/>
        </p:nvPicPr>
        <p:blipFill rotWithShape="1">
          <a:blip r:embed="rId3"/>
          <a:srcRect r="10172" b="14134"/>
          <a:stretch/>
        </p:blipFill>
        <p:spPr>
          <a:xfrm>
            <a:off x="358775" y="1148989"/>
            <a:ext cx="5725393" cy="3649682"/>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44</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48164" y="1987483"/>
            <a:ext cx="2628292" cy="584267"/>
          </a:xfrm>
          <a:prstGeom prst="borderCallout2">
            <a:avLst>
              <a:gd name="adj1" fmla="val 39038"/>
              <a:gd name="adj2" fmla="val -8011"/>
              <a:gd name="adj3" fmla="val 40341"/>
              <a:gd name="adj4" fmla="val -73234"/>
              <a:gd name="adj5" fmla="val -11120"/>
              <a:gd name="adj6" fmla="val -7248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支払伝票入力</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5D0A22B1-C4F5-537F-B627-66CE303C02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83568" y="1167594"/>
            <a:ext cx="2520280" cy="67486"/>
          </a:xfrm>
          <a:prstGeom prst="rect">
            <a:avLst/>
          </a:prstGeom>
        </p:spPr>
      </p:pic>
      <p:pic>
        <p:nvPicPr>
          <p:cNvPr id="9" name="図 8">
            <a:extLst>
              <a:ext uri="{FF2B5EF4-FFF2-40B4-BE49-F238E27FC236}">
                <a16:creationId xmlns:a16="http://schemas.microsoft.com/office/drawing/2014/main" id="{BBBF7B9B-A7C2-4154-5DB4-89C77A636BBB}"/>
              </a:ext>
            </a:extLst>
          </p:cNvPr>
          <p:cNvPicPr>
            <a:picLocks noChangeAspect="1"/>
          </p:cNvPicPr>
          <p:nvPr/>
        </p:nvPicPr>
        <p:blipFill>
          <a:blip r:embed="rId5"/>
          <a:stretch>
            <a:fillRect/>
          </a:stretch>
        </p:blipFill>
        <p:spPr>
          <a:xfrm>
            <a:off x="3023828" y="1762809"/>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991994" y="1743658"/>
            <a:ext cx="1219966" cy="14195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6" name="図 5">
            <a:extLst>
              <a:ext uri="{FF2B5EF4-FFF2-40B4-BE49-F238E27FC236}">
                <a16:creationId xmlns:a16="http://schemas.microsoft.com/office/drawing/2014/main" id="{D17A034E-8A90-FB04-C86B-E36E5EC51CE7}"/>
              </a:ext>
            </a:extLst>
          </p:cNvPr>
          <p:cNvPicPr>
            <a:picLocks noChangeAspect="1"/>
          </p:cNvPicPr>
          <p:nvPr/>
        </p:nvPicPr>
        <p:blipFill rotWithShape="1">
          <a:blip r:embed="rId6"/>
          <a:srcRect t="2" b="-14607"/>
          <a:stretch/>
        </p:blipFill>
        <p:spPr>
          <a:xfrm rot="10800000" flipV="1">
            <a:off x="5400092" y="1275607"/>
            <a:ext cx="684076" cy="102611"/>
          </a:xfrm>
          <a:prstGeom prst="rect">
            <a:avLst/>
          </a:prstGeom>
        </p:spPr>
      </p:pic>
    </p:spTree>
    <p:extLst>
      <p:ext uri="{BB962C8B-B14F-4D97-AF65-F5344CB8AC3E}">
        <p14:creationId xmlns:p14="http://schemas.microsoft.com/office/powerpoint/2010/main" val="2021689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アプリケーション, テーブル&#10;&#10;自動的に生成された説明">
            <a:extLst>
              <a:ext uri="{FF2B5EF4-FFF2-40B4-BE49-F238E27FC236}">
                <a16:creationId xmlns:a16="http://schemas.microsoft.com/office/drawing/2014/main" id="{43AE8EFA-8956-A1DC-2DA2-906A2D7AD0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8773" y="1185597"/>
            <a:ext cx="5721368" cy="365040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45</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80141" y="2139702"/>
            <a:ext cx="2664296" cy="522057"/>
          </a:xfrm>
          <a:prstGeom prst="borderCallout2">
            <a:avLst>
              <a:gd name="adj1" fmla="val 34968"/>
              <a:gd name="adj2" fmla="val -7698"/>
              <a:gd name="adj3" fmla="val 35130"/>
              <a:gd name="adj4" fmla="val -83592"/>
              <a:gd name="adj5" fmla="val -16076"/>
              <a:gd name="adj6" fmla="val -8320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会社間支払伝票入力</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2B6D1E23-6267-5071-B54B-B999FB7D2E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4" y="1185595"/>
            <a:ext cx="2448272" cy="126014"/>
          </a:xfrm>
          <a:prstGeom prst="rect">
            <a:avLst/>
          </a:prstGeom>
        </p:spPr>
      </p:pic>
      <p:pic>
        <p:nvPicPr>
          <p:cNvPr id="9" name="図 8">
            <a:extLst>
              <a:ext uri="{FF2B5EF4-FFF2-40B4-BE49-F238E27FC236}">
                <a16:creationId xmlns:a16="http://schemas.microsoft.com/office/drawing/2014/main" id="{0A916FEE-89EF-B055-6CD5-3C96930D291E}"/>
              </a:ext>
            </a:extLst>
          </p:cNvPr>
          <p:cNvPicPr>
            <a:picLocks noChangeAspect="1"/>
          </p:cNvPicPr>
          <p:nvPr/>
        </p:nvPicPr>
        <p:blipFill rotWithShape="1">
          <a:blip r:embed="rId5"/>
          <a:srcRect t="1" r="15658" b="-2"/>
          <a:stretch/>
        </p:blipFill>
        <p:spPr>
          <a:xfrm>
            <a:off x="2987826" y="1851670"/>
            <a:ext cx="576062"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843808" y="1815666"/>
            <a:ext cx="1116124" cy="15175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6" name="図 5">
            <a:extLst>
              <a:ext uri="{FF2B5EF4-FFF2-40B4-BE49-F238E27FC236}">
                <a16:creationId xmlns:a16="http://schemas.microsoft.com/office/drawing/2014/main" id="{17734C7C-40DA-D3F4-C691-A9DEA5A69138}"/>
              </a:ext>
            </a:extLst>
          </p:cNvPr>
          <p:cNvPicPr>
            <a:picLocks noChangeAspect="1"/>
          </p:cNvPicPr>
          <p:nvPr/>
        </p:nvPicPr>
        <p:blipFill rotWithShape="1">
          <a:blip r:embed="rId6"/>
          <a:srcRect t="2" b="-14607"/>
          <a:stretch/>
        </p:blipFill>
        <p:spPr>
          <a:xfrm rot="10800000" flipV="1">
            <a:off x="5508104" y="1328359"/>
            <a:ext cx="684076" cy="102611"/>
          </a:xfrm>
          <a:prstGeom prst="rect">
            <a:avLst/>
          </a:prstGeom>
        </p:spPr>
      </p:pic>
    </p:spTree>
    <p:extLst>
      <p:ext uri="{BB962C8B-B14F-4D97-AF65-F5344CB8AC3E}">
        <p14:creationId xmlns:p14="http://schemas.microsoft.com/office/powerpoint/2010/main" val="515435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C2E0137-FE7E-EE0B-9470-243466E2C811}"/>
              </a:ext>
            </a:extLst>
          </p:cNvPr>
          <p:cNvPicPr>
            <a:picLocks noChangeAspect="1"/>
          </p:cNvPicPr>
          <p:nvPr/>
        </p:nvPicPr>
        <p:blipFill rotWithShape="1">
          <a:blip r:embed="rId3"/>
          <a:srcRect r="13807"/>
          <a:stretch/>
        </p:blipFill>
        <p:spPr>
          <a:xfrm>
            <a:off x="358775" y="1189059"/>
            <a:ext cx="5617616" cy="3645892"/>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46</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76390" y="2180214"/>
            <a:ext cx="2627610" cy="584267"/>
          </a:xfrm>
          <a:prstGeom prst="borderCallout2">
            <a:avLst>
              <a:gd name="adj1" fmla="val 38313"/>
              <a:gd name="adj2" fmla="val -8043"/>
              <a:gd name="adj3" fmla="val 38313"/>
              <a:gd name="adj4" fmla="val -100476"/>
              <a:gd name="adj5" fmla="val 12420"/>
              <a:gd name="adj6" fmla="val -10114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簡易入力</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5BAED82D-AE70-6D6C-2668-4A7E1C9AF0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83568" y="1203598"/>
            <a:ext cx="2556284" cy="108012"/>
          </a:xfrm>
          <a:prstGeom prst="rect">
            <a:avLst/>
          </a:prstGeom>
        </p:spPr>
      </p:pic>
      <p:pic>
        <p:nvPicPr>
          <p:cNvPr id="6" name="図 5">
            <a:extLst>
              <a:ext uri="{FF2B5EF4-FFF2-40B4-BE49-F238E27FC236}">
                <a16:creationId xmlns:a16="http://schemas.microsoft.com/office/drawing/2014/main" id="{58B7591B-CDA6-79C1-8E2D-9AF22924C083}"/>
              </a:ext>
            </a:extLst>
          </p:cNvPr>
          <p:cNvPicPr>
            <a:picLocks noChangeAspect="1"/>
          </p:cNvPicPr>
          <p:nvPr/>
        </p:nvPicPr>
        <p:blipFill>
          <a:blip r:embed="rId5"/>
          <a:stretch>
            <a:fillRect/>
          </a:stretch>
        </p:blipFill>
        <p:spPr>
          <a:xfrm>
            <a:off x="2375756" y="2122849"/>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339140" y="2112714"/>
            <a:ext cx="1260752" cy="13500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9" name="図 8">
            <a:extLst>
              <a:ext uri="{FF2B5EF4-FFF2-40B4-BE49-F238E27FC236}">
                <a16:creationId xmlns:a16="http://schemas.microsoft.com/office/drawing/2014/main" id="{7F99E030-1560-970B-C684-52D6E148AED6}"/>
              </a:ext>
            </a:extLst>
          </p:cNvPr>
          <p:cNvPicPr>
            <a:picLocks noChangeAspect="1"/>
          </p:cNvPicPr>
          <p:nvPr/>
        </p:nvPicPr>
        <p:blipFill rotWithShape="1">
          <a:blip r:embed="rId6"/>
          <a:srcRect t="2" b="-14607"/>
          <a:stretch/>
        </p:blipFill>
        <p:spPr>
          <a:xfrm rot="10800000" flipV="1">
            <a:off x="5544108" y="1328359"/>
            <a:ext cx="684076" cy="102611"/>
          </a:xfrm>
          <a:prstGeom prst="rect">
            <a:avLst/>
          </a:prstGeom>
        </p:spPr>
      </p:pic>
    </p:spTree>
    <p:extLst>
      <p:ext uri="{BB962C8B-B14F-4D97-AF65-F5344CB8AC3E}">
        <p14:creationId xmlns:p14="http://schemas.microsoft.com/office/powerpoint/2010/main" val="2510844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335AFB23-58DC-7BAA-8B90-1ECCDDB94CDD}"/>
              </a:ext>
            </a:extLst>
          </p:cNvPr>
          <p:cNvPicPr>
            <a:picLocks noChangeAspect="1"/>
          </p:cNvPicPr>
          <p:nvPr/>
        </p:nvPicPr>
        <p:blipFill rotWithShape="1">
          <a:blip r:embed="rId3"/>
          <a:srcRect r="13709" b="17858"/>
          <a:stretch/>
        </p:blipFill>
        <p:spPr>
          <a:xfrm>
            <a:off x="387898" y="1169983"/>
            <a:ext cx="5661008" cy="3659759"/>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47</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48906" y="1976883"/>
            <a:ext cx="2700300" cy="584267"/>
          </a:xfrm>
          <a:prstGeom prst="borderCallout2">
            <a:avLst>
              <a:gd name="adj1" fmla="val 34111"/>
              <a:gd name="adj2" fmla="val -4231"/>
              <a:gd name="adj3" fmla="val 33542"/>
              <a:gd name="adj4" fmla="val -84109"/>
              <a:gd name="adj5" fmla="val -7142"/>
              <a:gd name="adj6" fmla="val -8371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債務計上入力</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2FCEDC3E-AFDE-D7AD-356A-4C56D5A089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83189" y="1208120"/>
            <a:ext cx="2628671" cy="67486"/>
          </a:xfrm>
          <a:prstGeom prst="rect">
            <a:avLst/>
          </a:prstGeom>
        </p:spPr>
      </p:pic>
      <p:pic>
        <p:nvPicPr>
          <p:cNvPr id="6" name="図 5">
            <a:extLst>
              <a:ext uri="{FF2B5EF4-FFF2-40B4-BE49-F238E27FC236}">
                <a16:creationId xmlns:a16="http://schemas.microsoft.com/office/drawing/2014/main" id="{93A3397C-6484-DB40-5F6E-D05BD4F3676C}"/>
              </a:ext>
            </a:extLst>
          </p:cNvPr>
          <p:cNvPicPr>
            <a:picLocks noChangeAspect="1"/>
          </p:cNvPicPr>
          <p:nvPr/>
        </p:nvPicPr>
        <p:blipFill rotWithShape="1">
          <a:blip r:embed="rId5"/>
          <a:srcRect t="1" r="25085" b="-1"/>
          <a:stretch/>
        </p:blipFill>
        <p:spPr>
          <a:xfrm>
            <a:off x="3060260" y="1710140"/>
            <a:ext cx="57563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987824" y="1710140"/>
            <a:ext cx="1152128" cy="112866"/>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684C1A69-9770-1592-D68D-2593264D0DF2}"/>
              </a:ext>
            </a:extLst>
          </p:cNvPr>
          <p:cNvPicPr>
            <a:picLocks noChangeAspect="1"/>
          </p:cNvPicPr>
          <p:nvPr/>
        </p:nvPicPr>
        <p:blipFill rotWithShape="1">
          <a:blip r:embed="rId6"/>
          <a:srcRect t="2" b="-14607"/>
          <a:stretch/>
        </p:blipFill>
        <p:spPr>
          <a:xfrm rot="10800000" flipV="1">
            <a:off x="5580112" y="1308351"/>
            <a:ext cx="684076" cy="102611"/>
          </a:xfrm>
          <a:prstGeom prst="rect">
            <a:avLst/>
          </a:prstGeom>
        </p:spPr>
      </p:pic>
    </p:spTree>
    <p:extLst>
      <p:ext uri="{BB962C8B-B14F-4D97-AF65-F5344CB8AC3E}">
        <p14:creationId xmlns:p14="http://schemas.microsoft.com/office/powerpoint/2010/main" val="4950383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198947C-9B6B-7700-B3E0-00519AF38644}"/>
              </a:ext>
            </a:extLst>
          </p:cNvPr>
          <p:cNvPicPr>
            <a:picLocks noChangeAspect="1"/>
          </p:cNvPicPr>
          <p:nvPr/>
        </p:nvPicPr>
        <p:blipFill>
          <a:blip r:embed="rId3"/>
          <a:stretch>
            <a:fillRect/>
          </a:stretch>
        </p:blipFill>
        <p:spPr>
          <a:xfrm>
            <a:off x="369665" y="1185596"/>
            <a:ext cx="5569232" cy="3618402"/>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77196" y="1887674"/>
            <a:ext cx="2628292" cy="584267"/>
          </a:xfrm>
          <a:prstGeom prst="borderCallout2">
            <a:avLst>
              <a:gd name="adj1" fmla="val 45490"/>
              <a:gd name="adj2" fmla="val -3821"/>
              <a:gd name="adj3" fmla="val 40842"/>
              <a:gd name="adj4" fmla="val -68995"/>
              <a:gd name="adj5" fmla="val -6932"/>
              <a:gd name="adj6" fmla="val -6814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債務振替入力</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D9898AF2-63D9-6947-7058-F6F54E89C4B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4" y="1209960"/>
            <a:ext cx="2196244" cy="67486"/>
          </a:xfrm>
          <a:prstGeom prst="rect">
            <a:avLst/>
          </a:prstGeom>
        </p:spPr>
      </p:pic>
      <p:pic>
        <p:nvPicPr>
          <p:cNvPr id="6" name="図 5">
            <a:extLst>
              <a:ext uri="{FF2B5EF4-FFF2-40B4-BE49-F238E27FC236}">
                <a16:creationId xmlns:a16="http://schemas.microsoft.com/office/drawing/2014/main" id="{6B8ED170-B461-1B9C-1394-28F92F097654}"/>
              </a:ext>
            </a:extLst>
          </p:cNvPr>
          <p:cNvPicPr>
            <a:picLocks noChangeAspect="1"/>
          </p:cNvPicPr>
          <p:nvPr/>
        </p:nvPicPr>
        <p:blipFill>
          <a:blip r:embed="rId5"/>
          <a:stretch>
            <a:fillRect/>
          </a:stretch>
        </p:blipFill>
        <p:spPr>
          <a:xfrm>
            <a:off x="2735796" y="1683065"/>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676090" y="1658089"/>
            <a:ext cx="1656184" cy="138812"/>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9" name="図 8">
            <a:extLst>
              <a:ext uri="{FF2B5EF4-FFF2-40B4-BE49-F238E27FC236}">
                <a16:creationId xmlns:a16="http://schemas.microsoft.com/office/drawing/2014/main" id="{0F5F4F0C-5265-6169-416D-32F6C61313CD}"/>
              </a:ext>
            </a:extLst>
          </p:cNvPr>
          <p:cNvPicPr>
            <a:picLocks noChangeAspect="1"/>
          </p:cNvPicPr>
          <p:nvPr/>
        </p:nvPicPr>
        <p:blipFill rotWithShape="1">
          <a:blip r:embed="rId6"/>
          <a:srcRect t="2" b="-14607"/>
          <a:stretch/>
        </p:blipFill>
        <p:spPr>
          <a:xfrm rot="10800000" flipV="1">
            <a:off x="4716016" y="1311873"/>
            <a:ext cx="684076" cy="102611"/>
          </a:xfrm>
          <a:prstGeom prst="rect">
            <a:avLst/>
          </a:prstGeom>
        </p:spPr>
      </p:pic>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FFF991DF-21B5-5E91-8FAF-8919933A66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V="1">
            <a:off x="2486879" y="1209960"/>
            <a:ext cx="378421" cy="82873"/>
          </a:xfrm>
          <a:prstGeom prst="rect">
            <a:avLst/>
          </a:prstGeom>
        </p:spPr>
      </p:pic>
    </p:spTree>
    <p:extLst>
      <p:ext uri="{BB962C8B-B14F-4D97-AF65-F5344CB8AC3E}">
        <p14:creationId xmlns:p14="http://schemas.microsoft.com/office/powerpoint/2010/main" val="2658137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EB28922-9EB5-72DD-D5B3-52BC79118589}"/>
              </a:ext>
            </a:extLst>
          </p:cNvPr>
          <p:cNvPicPr>
            <a:picLocks noChangeAspect="1"/>
          </p:cNvPicPr>
          <p:nvPr/>
        </p:nvPicPr>
        <p:blipFill rotWithShape="1">
          <a:blip r:embed="rId3"/>
          <a:srcRect r="461" b="10114"/>
          <a:stretch/>
        </p:blipFill>
        <p:spPr>
          <a:xfrm>
            <a:off x="358775" y="1182079"/>
            <a:ext cx="7237561" cy="3599273"/>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49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外部データ支払伝票修正</a:t>
            </a:r>
          </a:p>
        </p:txBody>
      </p:sp>
      <p:grpSp>
        <p:nvGrpSpPr>
          <p:cNvPr id="14" name="グループ化 13">
            <a:extLst>
              <a:ext uri="{FF2B5EF4-FFF2-40B4-BE49-F238E27FC236}">
                <a16:creationId xmlns:a16="http://schemas.microsoft.com/office/drawing/2014/main" id="{45E598C3-1873-DE1E-14BB-6E4686D93D0D}"/>
              </a:ext>
            </a:extLst>
          </p:cNvPr>
          <p:cNvGrpSpPr/>
          <p:nvPr/>
        </p:nvGrpSpPr>
        <p:grpSpPr>
          <a:xfrm>
            <a:off x="2339752" y="1593206"/>
            <a:ext cx="2393145" cy="121658"/>
            <a:chOff x="2218715" y="1582865"/>
            <a:chExt cx="1380353" cy="75690"/>
          </a:xfrm>
        </p:grpSpPr>
        <p:pic>
          <p:nvPicPr>
            <p:cNvPr id="13" name="図 12">
              <a:extLst>
                <a:ext uri="{FF2B5EF4-FFF2-40B4-BE49-F238E27FC236}">
                  <a16:creationId xmlns:a16="http://schemas.microsoft.com/office/drawing/2014/main" id="{D2F5C4C1-5D32-51E5-13A9-55BC1B02EC1D}"/>
                </a:ext>
              </a:extLst>
            </p:cNvPr>
            <p:cNvPicPr>
              <a:picLocks noChangeAspect="1"/>
            </p:cNvPicPr>
            <p:nvPr/>
          </p:nvPicPr>
          <p:blipFill>
            <a:blip r:embed="rId4"/>
            <a:stretch>
              <a:fillRect/>
            </a:stretch>
          </p:blipFill>
          <p:spPr>
            <a:xfrm>
              <a:off x="3282016" y="1589380"/>
              <a:ext cx="317052" cy="50292"/>
            </a:xfrm>
            <a:prstGeom prst="rect">
              <a:avLst/>
            </a:prstGeom>
          </p:spPr>
        </p:pic>
        <p:pic>
          <p:nvPicPr>
            <p:cNvPr id="7" name="図 6">
              <a:extLst>
                <a:ext uri="{FF2B5EF4-FFF2-40B4-BE49-F238E27FC236}">
                  <a16:creationId xmlns:a16="http://schemas.microsoft.com/office/drawing/2014/main" id="{EC3BF588-1555-B4C6-A3A7-541B135E3DA5}"/>
                </a:ext>
              </a:extLst>
            </p:cNvPr>
            <p:cNvPicPr>
              <a:picLocks noChangeAspect="1"/>
            </p:cNvPicPr>
            <p:nvPr/>
          </p:nvPicPr>
          <p:blipFill>
            <a:blip r:embed="rId5"/>
            <a:stretch>
              <a:fillRect/>
            </a:stretch>
          </p:blipFill>
          <p:spPr>
            <a:xfrm>
              <a:off x="2218715" y="1582865"/>
              <a:ext cx="883735" cy="75690"/>
            </a:xfrm>
            <a:prstGeom prst="rect">
              <a:avLst/>
            </a:prstGeom>
          </p:spPr>
        </p:pic>
      </p:grpSp>
      <p:sp>
        <p:nvSpPr>
          <p:cNvPr id="10" name="線吹き出し 2 (枠付き) 7">
            <a:extLst>
              <a:ext uri="{FF2B5EF4-FFF2-40B4-BE49-F238E27FC236}">
                <a16:creationId xmlns:a16="http://schemas.microsoft.com/office/drawing/2014/main" id="{718869D3-F201-3223-F695-045D2B1F2A27}"/>
              </a:ext>
            </a:extLst>
          </p:cNvPr>
          <p:cNvSpPr/>
          <p:nvPr/>
        </p:nvSpPr>
        <p:spPr>
          <a:xfrm>
            <a:off x="5976156" y="1959682"/>
            <a:ext cx="2736304" cy="495617"/>
          </a:xfrm>
          <a:prstGeom prst="borderCallout2">
            <a:avLst>
              <a:gd name="adj1" fmla="val 18750"/>
              <a:gd name="adj2" fmla="val -8333"/>
              <a:gd name="adj3" fmla="val 21825"/>
              <a:gd name="adj4" fmla="val -83223"/>
              <a:gd name="adj5" fmla="val -29234"/>
              <a:gd name="adj6" fmla="val -8355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9CC15CBA-42FA-2AC8-8C69-80FC7677F2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539552" y="1189112"/>
            <a:ext cx="1800200" cy="45968"/>
          </a:xfrm>
          <a:prstGeom prst="rect">
            <a:avLst/>
          </a:prstGeom>
        </p:spPr>
      </p:pic>
      <p:pic>
        <p:nvPicPr>
          <p:cNvPr id="9" name="図 8">
            <a:extLst>
              <a:ext uri="{FF2B5EF4-FFF2-40B4-BE49-F238E27FC236}">
                <a16:creationId xmlns:a16="http://schemas.microsoft.com/office/drawing/2014/main" id="{DD81DF50-1476-752C-36F4-3AC8483826B1}"/>
              </a:ext>
            </a:extLst>
          </p:cNvPr>
          <p:cNvPicPr>
            <a:picLocks noChangeAspect="1"/>
          </p:cNvPicPr>
          <p:nvPr/>
        </p:nvPicPr>
        <p:blipFill>
          <a:blip r:embed="rId7"/>
          <a:stretch>
            <a:fillRect/>
          </a:stretch>
        </p:blipFill>
        <p:spPr>
          <a:xfrm>
            <a:off x="2363454" y="1618793"/>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267745" y="1582733"/>
            <a:ext cx="1915474" cy="142604"/>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2" name="図 11">
            <a:extLst>
              <a:ext uri="{FF2B5EF4-FFF2-40B4-BE49-F238E27FC236}">
                <a16:creationId xmlns:a16="http://schemas.microsoft.com/office/drawing/2014/main" id="{819F2F96-D024-A0B1-0006-9875E7DDA1C4}"/>
              </a:ext>
            </a:extLst>
          </p:cNvPr>
          <p:cNvPicPr>
            <a:picLocks noChangeAspect="1"/>
          </p:cNvPicPr>
          <p:nvPr/>
        </p:nvPicPr>
        <p:blipFill rotWithShape="1">
          <a:blip r:embed="rId8"/>
          <a:srcRect t="2" b="-14607"/>
          <a:stretch/>
        </p:blipFill>
        <p:spPr>
          <a:xfrm rot="10800000" flipV="1">
            <a:off x="6552220" y="1275606"/>
            <a:ext cx="591007" cy="88650"/>
          </a:xfrm>
          <a:prstGeom prst="rect">
            <a:avLst/>
          </a:prstGeom>
        </p:spPr>
      </p:pic>
    </p:spTree>
    <p:extLst>
      <p:ext uri="{BB962C8B-B14F-4D97-AF65-F5344CB8AC3E}">
        <p14:creationId xmlns:p14="http://schemas.microsoft.com/office/powerpoint/2010/main" val="1220319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4554" y="2312327"/>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b="1" dirty="0">
              <a:solidFill>
                <a:schemeClr val="tx2"/>
              </a:solidFill>
            </a:endParaRPr>
          </a:p>
          <a:p>
            <a:pPr lvl="0">
              <a:lnSpc>
                <a:spcPts val="1900"/>
              </a:lnSpc>
              <a:buClr>
                <a:srgbClr val="F9BE00"/>
              </a:buClr>
            </a:pPr>
            <a:r>
              <a:rPr lang="ja-JP" altLang="en-US" dirty="0">
                <a:solidFill>
                  <a:prstClr val="black"/>
                </a:solidFill>
              </a:rPr>
              <a:t>　従来は、交通費の精算などで起票される多数の伝票をチェックする際に画面操作の手順が煩雑であり、</a:t>
            </a:r>
            <a:endParaRPr lang="en-US" altLang="ja-JP" dirty="0">
              <a:solidFill>
                <a:prstClr val="black"/>
              </a:solidFill>
            </a:endParaRPr>
          </a:p>
          <a:p>
            <a:pPr lvl="0">
              <a:lnSpc>
                <a:spcPts val="1900"/>
              </a:lnSpc>
              <a:buClr>
                <a:srgbClr val="F9BE00"/>
              </a:buClr>
            </a:pPr>
            <a:r>
              <a:rPr lang="ja-JP" altLang="en-US" dirty="0">
                <a:solidFill>
                  <a:prstClr val="black"/>
                </a:solidFill>
              </a:rPr>
              <a:t>　伝票ごとにボタンを押して証憑を確認する手間をなくしたいというご要望に対応しました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4554" y="951570"/>
            <a:ext cx="8426450" cy="100845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ワークフロー承認画面に「</a:t>
            </a:r>
            <a:r>
              <a:rPr lang="ja-JP" altLang="en-US" b="1" dirty="0">
                <a:solidFill>
                  <a:prstClr val="black"/>
                </a:solidFill>
              </a:rPr>
              <a:t>申し送り</a:t>
            </a:r>
            <a:r>
              <a:rPr lang="ja-JP" altLang="en-US" dirty="0">
                <a:solidFill>
                  <a:prstClr val="black"/>
                </a:solidFill>
              </a:rPr>
              <a:t>」「</a:t>
            </a:r>
            <a:r>
              <a:rPr lang="ja-JP" altLang="en-US" b="1" dirty="0">
                <a:solidFill>
                  <a:prstClr val="black"/>
                </a:solidFill>
              </a:rPr>
              <a:t>連続承認</a:t>
            </a:r>
            <a:r>
              <a:rPr lang="ja-JP" altLang="en-US" dirty="0">
                <a:solidFill>
                  <a:prstClr val="black"/>
                </a:solidFill>
              </a:rPr>
              <a:t>」 「</a:t>
            </a:r>
            <a:r>
              <a:rPr lang="ja-JP" altLang="en-US" b="1" dirty="0">
                <a:solidFill>
                  <a:prstClr val="black"/>
                </a:solidFill>
              </a:rPr>
              <a:t>証憑表示</a:t>
            </a:r>
            <a:r>
              <a:rPr lang="ja-JP" altLang="en-US" dirty="0">
                <a:solidFill>
                  <a:prstClr val="black"/>
                </a:solidFill>
              </a:rPr>
              <a:t>」機能を追加しました</a:t>
            </a:r>
            <a:endParaRPr lang="en-US" altLang="ja-JP" dirty="0">
              <a:solidFill>
                <a:prstClr val="black"/>
              </a:solidFill>
            </a:endParaRPr>
          </a:p>
          <a:p>
            <a:pPr>
              <a:lnSpc>
                <a:spcPts val="1900"/>
              </a:lnSpc>
              <a:buClr>
                <a:srgbClr val="F9BE00"/>
              </a:buClr>
            </a:pPr>
            <a:r>
              <a:rPr lang="ja-JP" altLang="en-US" sz="1100" dirty="0">
                <a:solidFill>
                  <a:prstClr val="black"/>
                </a:solidFill>
              </a:rPr>
              <a:t>　</a:t>
            </a:r>
            <a:r>
              <a:rPr lang="ja-JP" altLang="en-US" dirty="0">
                <a:solidFill>
                  <a:prstClr val="black"/>
                </a:solidFill>
              </a:rPr>
              <a:t>①「申し送り」次承認者宛に申し送り事項を連携することができます</a:t>
            </a:r>
            <a:endParaRPr lang="en-US" altLang="ja-JP" dirty="0">
              <a:solidFill>
                <a:prstClr val="black"/>
              </a:solidFill>
            </a:endParaRPr>
          </a:p>
          <a:p>
            <a:pPr>
              <a:lnSpc>
                <a:spcPts val="1900"/>
              </a:lnSpc>
              <a:buClr>
                <a:srgbClr val="F9BE00"/>
              </a:buClr>
            </a:pPr>
            <a:r>
              <a:rPr lang="ja-JP" altLang="en-US" dirty="0">
                <a:solidFill>
                  <a:prstClr val="black"/>
                </a:solidFill>
              </a:rPr>
              <a:t>　②「連続承認」伝票の明細の確認の際、都度閉じることなく連続で伝票の情報を確認できます</a:t>
            </a:r>
            <a:endParaRPr lang="en-US" altLang="ja-JP" dirty="0">
              <a:solidFill>
                <a:prstClr val="black"/>
              </a:solidFill>
            </a:endParaRPr>
          </a:p>
          <a:p>
            <a:pPr>
              <a:lnSpc>
                <a:spcPts val="1900"/>
              </a:lnSpc>
              <a:buClr>
                <a:srgbClr val="F9BE00"/>
              </a:buClr>
            </a:pPr>
            <a:r>
              <a:rPr lang="ja-JP" altLang="en-US" dirty="0">
                <a:solidFill>
                  <a:prstClr val="black"/>
                </a:solidFill>
              </a:rPr>
              <a:t>　③「証憑表示」ワークフロー承認画面から直接証憑を確認することができます</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159880"/>
            <a:ext cx="8426450" cy="108081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b="1" dirty="0">
              <a:solidFill>
                <a:schemeClr val="tx2"/>
              </a:solidFill>
            </a:endParaRPr>
          </a:p>
          <a:p>
            <a:pPr>
              <a:lnSpc>
                <a:spcPts val="1900"/>
              </a:lnSpc>
              <a:buClr>
                <a:srgbClr val="F9BE00"/>
              </a:buClr>
            </a:pPr>
            <a:r>
              <a:rPr lang="ja-JP" altLang="en-US" dirty="0">
                <a:solidFill>
                  <a:prstClr val="black"/>
                </a:solidFill>
              </a:rPr>
              <a:t>　伝票明細を連続で表示することにより、都度画面を開いて閉じての手間を削減可能です</a:t>
            </a:r>
            <a:endParaRPr lang="en-US" altLang="ja-JP" dirty="0">
              <a:solidFill>
                <a:prstClr val="black"/>
              </a:solidFill>
            </a:endParaRPr>
          </a:p>
          <a:p>
            <a:pPr>
              <a:lnSpc>
                <a:spcPts val="1900"/>
              </a:lnSpc>
              <a:buClr>
                <a:srgbClr val="F9BE00"/>
              </a:buClr>
            </a:pPr>
            <a:r>
              <a:rPr lang="ja-JP" altLang="en-US" dirty="0">
                <a:solidFill>
                  <a:prstClr val="black"/>
                </a:solidFill>
              </a:rPr>
              <a:t>　証憑表示ボタンから証憑を確認可能となり、証憑確認の手間を削減可能です</a:t>
            </a:r>
            <a:endParaRPr lang="en-US" altLang="ja-JP" dirty="0">
              <a:solidFill>
                <a:prstClr val="black"/>
              </a:solidFill>
            </a:endParaRPr>
          </a:p>
          <a:p>
            <a:pPr>
              <a:lnSpc>
                <a:spcPts val="1900"/>
              </a:lnSpc>
              <a:buClr>
                <a:srgbClr val="F9BE00"/>
              </a:buClr>
            </a:pPr>
            <a:r>
              <a:rPr lang="ja-JP" altLang="en-US" dirty="0">
                <a:solidFill>
                  <a:prstClr val="black"/>
                </a:solidFill>
              </a:rPr>
              <a:t>　申し送り事項を利用することにより、確認が必要な伝票を認識しやすくなります</a:t>
            </a:r>
            <a:endParaRPr lang="en-US" altLang="ja-JP" dirty="0">
              <a:solidFill>
                <a:prstClr val="black"/>
              </a:solidFill>
            </a:endParaRPr>
          </a:p>
        </p:txBody>
      </p:sp>
    </p:spTree>
    <p:extLst>
      <p:ext uri="{BB962C8B-B14F-4D97-AF65-F5344CB8AC3E}">
        <p14:creationId xmlns:p14="http://schemas.microsoft.com/office/powerpoint/2010/main" val="2995219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7A5671BB-5D8E-A399-F76E-1385EA5F3867}"/>
              </a:ext>
            </a:extLst>
          </p:cNvPr>
          <p:cNvGrpSpPr/>
          <p:nvPr/>
        </p:nvGrpSpPr>
        <p:grpSpPr>
          <a:xfrm>
            <a:off x="358775" y="1193299"/>
            <a:ext cx="7165553" cy="3610699"/>
            <a:chOff x="-4433985" y="-2383923"/>
            <a:chExt cx="17193348" cy="8201626"/>
          </a:xfrm>
        </p:grpSpPr>
        <p:pic>
          <p:nvPicPr>
            <p:cNvPr id="16" name="図 15">
              <a:extLst>
                <a:ext uri="{FF2B5EF4-FFF2-40B4-BE49-F238E27FC236}">
                  <a16:creationId xmlns:a16="http://schemas.microsoft.com/office/drawing/2014/main" id="{AEF3DA26-1523-D76F-797C-619611DA0E63}"/>
                </a:ext>
              </a:extLst>
            </p:cNvPr>
            <p:cNvPicPr>
              <a:picLocks noChangeAspect="1"/>
            </p:cNvPicPr>
            <p:nvPr/>
          </p:nvPicPr>
          <p:blipFill rotWithShape="1">
            <a:blip r:embed="rId3"/>
            <a:srcRect r="4545" b="17250"/>
            <a:stretch/>
          </p:blipFill>
          <p:spPr>
            <a:xfrm>
              <a:off x="-4433985" y="-2383923"/>
              <a:ext cx="17193348" cy="8201626"/>
            </a:xfrm>
            <a:prstGeom prst="rect">
              <a:avLst/>
            </a:prstGeom>
          </p:spPr>
        </p:pic>
        <p:sp>
          <p:nvSpPr>
            <p:cNvPr id="17" name="四角形: 角を丸くする 16">
              <a:extLst>
                <a:ext uri="{FF2B5EF4-FFF2-40B4-BE49-F238E27FC236}">
                  <a16:creationId xmlns:a16="http://schemas.microsoft.com/office/drawing/2014/main" id="{889C76B2-3B4D-45E8-AA16-CE1A70A0C9CC}"/>
                </a:ext>
              </a:extLst>
            </p:cNvPr>
            <p:cNvSpPr/>
            <p:nvPr/>
          </p:nvSpPr>
          <p:spPr>
            <a:xfrm>
              <a:off x="-4283267" y="-1509864"/>
              <a:ext cx="11831732" cy="508747"/>
            </a:xfrm>
            <a:prstGeom prst="roundRect">
              <a:avLst>
                <a:gd name="adj" fmla="val 3393"/>
              </a:avLst>
            </a:prstGeom>
            <a:solidFill>
              <a:srgbClr val="FAF7FB"/>
            </a:solidFill>
            <a:ln w="12700">
              <a:solidFill>
                <a:srgbClr val="E9E7EA"/>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100"/>
                <a:t>Z</a:t>
              </a:r>
              <a:endParaRPr kumimoji="1" lang="ja-JP" altLang="en-US" sz="1100"/>
            </a:p>
          </p:txBody>
        </p:sp>
        <p:pic>
          <p:nvPicPr>
            <p:cNvPr id="18" name="図 17">
              <a:extLst>
                <a:ext uri="{FF2B5EF4-FFF2-40B4-BE49-F238E27FC236}">
                  <a16:creationId xmlns:a16="http://schemas.microsoft.com/office/drawing/2014/main" id="{7DB9B717-8258-F228-F8D7-6513D3E36EAA}"/>
                </a:ext>
              </a:extLst>
            </p:cNvPr>
            <p:cNvPicPr>
              <a:picLocks noChangeAspect="1"/>
            </p:cNvPicPr>
            <p:nvPr/>
          </p:nvPicPr>
          <p:blipFill>
            <a:blip r:embed="rId4"/>
            <a:stretch>
              <a:fillRect/>
            </a:stretch>
          </p:blipFill>
          <p:spPr>
            <a:xfrm>
              <a:off x="3779367" y="-1487453"/>
              <a:ext cx="3902977" cy="210141"/>
            </a:xfrm>
            <a:prstGeom prst="rect">
              <a:avLst/>
            </a:prstGeom>
          </p:spPr>
        </p:pic>
        <p:pic>
          <p:nvPicPr>
            <p:cNvPr id="19" name="図 18">
              <a:extLst>
                <a:ext uri="{FF2B5EF4-FFF2-40B4-BE49-F238E27FC236}">
                  <a16:creationId xmlns:a16="http://schemas.microsoft.com/office/drawing/2014/main" id="{B7183990-A4AE-E19F-9C90-B2AB67E1CD02}"/>
                </a:ext>
              </a:extLst>
            </p:cNvPr>
            <p:cNvPicPr>
              <a:picLocks noChangeAspect="1"/>
            </p:cNvPicPr>
            <p:nvPr/>
          </p:nvPicPr>
          <p:blipFill>
            <a:blip r:embed="rId5"/>
            <a:stretch>
              <a:fillRect/>
            </a:stretch>
          </p:blipFill>
          <p:spPr>
            <a:xfrm>
              <a:off x="-4216030" y="-1435905"/>
              <a:ext cx="4642664" cy="205096"/>
            </a:xfrm>
            <a:prstGeom prst="rect">
              <a:avLst/>
            </a:prstGeom>
          </p:spPr>
        </p:pic>
        <p:pic>
          <p:nvPicPr>
            <p:cNvPr id="20" name="図 19">
              <a:extLst>
                <a:ext uri="{FF2B5EF4-FFF2-40B4-BE49-F238E27FC236}">
                  <a16:creationId xmlns:a16="http://schemas.microsoft.com/office/drawing/2014/main" id="{1913C188-A527-E123-A31D-C00220D828D7}"/>
                </a:ext>
              </a:extLst>
            </p:cNvPr>
            <p:cNvPicPr>
              <a:picLocks noChangeAspect="1"/>
            </p:cNvPicPr>
            <p:nvPr/>
          </p:nvPicPr>
          <p:blipFill>
            <a:blip r:embed="rId6"/>
            <a:stretch>
              <a:fillRect/>
            </a:stretch>
          </p:blipFill>
          <p:spPr>
            <a:xfrm>
              <a:off x="-4143751" y="-1182653"/>
              <a:ext cx="8889147" cy="181563"/>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50</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外部データ債務計上修正</a:t>
            </a:r>
          </a:p>
        </p:txBody>
      </p:sp>
      <p:grpSp>
        <p:nvGrpSpPr>
          <p:cNvPr id="3" name="グループ化 2">
            <a:extLst>
              <a:ext uri="{FF2B5EF4-FFF2-40B4-BE49-F238E27FC236}">
                <a16:creationId xmlns:a16="http://schemas.microsoft.com/office/drawing/2014/main" id="{CC67AAC7-ED8E-37EC-EAC3-7231C0D850FE}"/>
              </a:ext>
            </a:extLst>
          </p:cNvPr>
          <p:cNvGrpSpPr/>
          <p:nvPr/>
        </p:nvGrpSpPr>
        <p:grpSpPr>
          <a:xfrm>
            <a:off x="2236588" y="1577893"/>
            <a:ext cx="2142127" cy="144255"/>
            <a:chOff x="2218715" y="1576349"/>
            <a:chExt cx="1380353" cy="75690"/>
          </a:xfrm>
        </p:grpSpPr>
        <p:pic>
          <p:nvPicPr>
            <p:cNvPr id="6" name="図 5">
              <a:extLst>
                <a:ext uri="{FF2B5EF4-FFF2-40B4-BE49-F238E27FC236}">
                  <a16:creationId xmlns:a16="http://schemas.microsoft.com/office/drawing/2014/main" id="{9D9123BA-6934-8274-AFBB-A5CE801E7D7A}"/>
                </a:ext>
              </a:extLst>
            </p:cNvPr>
            <p:cNvPicPr>
              <a:picLocks noChangeAspect="1"/>
            </p:cNvPicPr>
            <p:nvPr/>
          </p:nvPicPr>
          <p:blipFill>
            <a:blip r:embed="rId7"/>
            <a:stretch>
              <a:fillRect/>
            </a:stretch>
          </p:blipFill>
          <p:spPr>
            <a:xfrm>
              <a:off x="3282016" y="1589380"/>
              <a:ext cx="317052" cy="50292"/>
            </a:xfrm>
            <a:prstGeom prst="rect">
              <a:avLst/>
            </a:prstGeom>
          </p:spPr>
        </p:pic>
        <p:pic>
          <p:nvPicPr>
            <p:cNvPr id="7" name="図 6">
              <a:extLst>
                <a:ext uri="{FF2B5EF4-FFF2-40B4-BE49-F238E27FC236}">
                  <a16:creationId xmlns:a16="http://schemas.microsoft.com/office/drawing/2014/main" id="{06961EB2-8E02-B6F7-D97B-A536E02DD4FB}"/>
                </a:ext>
              </a:extLst>
            </p:cNvPr>
            <p:cNvPicPr>
              <a:picLocks noChangeAspect="1"/>
            </p:cNvPicPr>
            <p:nvPr/>
          </p:nvPicPr>
          <p:blipFill>
            <a:blip r:embed="rId8"/>
            <a:stretch>
              <a:fillRect/>
            </a:stretch>
          </p:blipFill>
          <p:spPr>
            <a:xfrm>
              <a:off x="2218715" y="1576349"/>
              <a:ext cx="883735" cy="75690"/>
            </a:xfrm>
            <a:prstGeom prst="rect">
              <a:avLst/>
            </a:prstGeom>
          </p:spPr>
        </p:pic>
      </p:gr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851670"/>
            <a:ext cx="2674962" cy="524208"/>
          </a:xfrm>
          <a:prstGeom prst="borderCallout2">
            <a:avLst>
              <a:gd name="adj1" fmla="val 36407"/>
              <a:gd name="adj2" fmla="val -2478"/>
              <a:gd name="adj3" fmla="val 37195"/>
              <a:gd name="adj4" fmla="val -102860"/>
              <a:gd name="adj5" fmla="val -9634"/>
              <a:gd name="adj6" fmla="val -10356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4691A18F-D596-415F-9940-E08EB6AD004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flipV="1">
            <a:off x="538675" y="1201674"/>
            <a:ext cx="1800200" cy="46305"/>
          </a:xfrm>
          <a:prstGeom prst="rect">
            <a:avLst/>
          </a:prstGeom>
        </p:spPr>
      </p:pic>
      <p:pic>
        <p:nvPicPr>
          <p:cNvPr id="12" name="図 11">
            <a:extLst>
              <a:ext uri="{FF2B5EF4-FFF2-40B4-BE49-F238E27FC236}">
                <a16:creationId xmlns:a16="http://schemas.microsoft.com/office/drawing/2014/main" id="{E7FFF439-632C-4605-327D-52D0ADFD6ABB}"/>
              </a:ext>
            </a:extLst>
          </p:cNvPr>
          <p:cNvPicPr>
            <a:picLocks noChangeAspect="1"/>
          </p:cNvPicPr>
          <p:nvPr/>
        </p:nvPicPr>
        <p:blipFill>
          <a:blip r:embed="rId10"/>
          <a:stretch>
            <a:fillRect/>
          </a:stretch>
        </p:blipFill>
        <p:spPr>
          <a:xfrm>
            <a:off x="2256274" y="1615978"/>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186941" y="1563674"/>
            <a:ext cx="1510593" cy="158372"/>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3" name="図 12">
            <a:extLst>
              <a:ext uri="{FF2B5EF4-FFF2-40B4-BE49-F238E27FC236}">
                <a16:creationId xmlns:a16="http://schemas.microsoft.com/office/drawing/2014/main" id="{4F29DAFA-81F0-4DB6-73C0-1AD5B50DC090}"/>
              </a:ext>
            </a:extLst>
          </p:cNvPr>
          <p:cNvPicPr>
            <a:picLocks noChangeAspect="1"/>
          </p:cNvPicPr>
          <p:nvPr/>
        </p:nvPicPr>
        <p:blipFill rotWithShape="1">
          <a:blip r:embed="rId11"/>
          <a:srcRect t="2" b="-14607"/>
          <a:stretch/>
        </p:blipFill>
        <p:spPr>
          <a:xfrm rot="10800000" flipV="1">
            <a:off x="6732240" y="1281341"/>
            <a:ext cx="684076" cy="102611"/>
          </a:xfrm>
          <a:prstGeom prst="rect">
            <a:avLst/>
          </a:prstGeom>
        </p:spPr>
      </p:pic>
    </p:spTree>
    <p:extLst>
      <p:ext uri="{BB962C8B-B14F-4D97-AF65-F5344CB8AC3E}">
        <p14:creationId xmlns:p14="http://schemas.microsoft.com/office/powerpoint/2010/main" val="2124033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A3F02674-3940-0B75-01F2-7AA1A93178E1}"/>
              </a:ext>
            </a:extLst>
          </p:cNvPr>
          <p:cNvPicPr>
            <a:picLocks noChangeAspect="1"/>
          </p:cNvPicPr>
          <p:nvPr/>
        </p:nvPicPr>
        <p:blipFill rotWithShape="1">
          <a:blip r:embed="rId3"/>
          <a:srcRect b="21873"/>
          <a:stretch/>
        </p:blipFill>
        <p:spPr>
          <a:xfrm>
            <a:off x="355934" y="1190923"/>
            <a:ext cx="5584217" cy="357938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51</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02331" y="1923678"/>
            <a:ext cx="2781669" cy="584267"/>
          </a:xfrm>
          <a:prstGeom prst="borderCallout2">
            <a:avLst>
              <a:gd name="adj1" fmla="val 36139"/>
              <a:gd name="adj2" fmla="val -4164"/>
              <a:gd name="adj3" fmla="val 32445"/>
              <a:gd name="adj4" fmla="val -96109"/>
              <a:gd name="adj5" fmla="val -17550"/>
              <a:gd name="adj6" fmla="val -9596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前払金一括計上入力</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855A75DD-69A6-F032-27F1-3F6AB52D1F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575557" y="1190921"/>
            <a:ext cx="2196243" cy="84683"/>
          </a:xfrm>
          <a:prstGeom prst="rect">
            <a:avLst/>
          </a:prstGeom>
        </p:spPr>
      </p:pic>
      <p:pic>
        <p:nvPicPr>
          <p:cNvPr id="6" name="図 5">
            <a:extLst>
              <a:ext uri="{FF2B5EF4-FFF2-40B4-BE49-F238E27FC236}">
                <a16:creationId xmlns:a16="http://schemas.microsoft.com/office/drawing/2014/main" id="{0FA03D92-3818-CC62-EFF6-4A755244C85D}"/>
              </a:ext>
            </a:extLst>
          </p:cNvPr>
          <p:cNvPicPr>
            <a:picLocks noChangeAspect="1"/>
          </p:cNvPicPr>
          <p:nvPr/>
        </p:nvPicPr>
        <p:blipFill rotWithShape="1">
          <a:blip r:embed="rId5"/>
          <a:srcRect t="1" r="15912" b="-25153"/>
          <a:stretch/>
        </p:blipFill>
        <p:spPr>
          <a:xfrm>
            <a:off x="2656343" y="1691780"/>
            <a:ext cx="646121" cy="111211"/>
          </a:xfrm>
          <a:prstGeom prst="rect">
            <a:avLst/>
          </a:prstGeom>
        </p:spPr>
      </p:pic>
      <p:pic>
        <p:nvPicPr>
          <p:cNvPr id="12" name="図 11">
            <a:extLst>
              <a:ext uri="{FF2B5EF4-FFF2-40B4-BE49-F238E27FC236}">
                <a16:creationId xmlns:a16="http://schemas.microsoft.com/office/drawing/2014/main" id="{7AFBD40A-8B9C-7372-02ED-4BC7C1E33E25}"/>
              </a:ext>
            </a:extLst>
          </p:cNvPr>
          <p:cNvPicPr>
            <a:picLocks noChangeAspect="1"/>
          </p:cNvPicPr>
          <p:nvPr/>
        </p:nvPicPr>
        <p:blipFill>
          <a:blip r:embed="rId6"/>
          <a:stretch>
            <a:fillRect/>
          </a:stretch>
        </p:blipFill>
        <p:spPr>
          <a:xfrm>
            <a:off x="971600" y="1687908"/>
            <a:ext cx="1463206" cy="9880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591779" y="1658975"/>
            <a:ext cx="1096323" cy="160287"/>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38EE0D1D-B23B-2AFD-6312-D6E87907F7E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V="1">
            <a:off x="2646173" y="1198342"/>
            <a:ext cx="152880" cy="69840"/>
          </a:xfrm>
          <a:prstGeom prst="rect">
            <a:avLst/>
          </a:prstGeom>
        </p:spPr>
      </p:pic>
      <p:pic>
        <p:nvPicPr>
          <p:cNvPr id="13" name="図 12">
            <a:extLst>
              <a:ext uri="{FF2B5EF4-FFF2-40B4-BE49-F238E27FC236}">
                <a16:creationId xmlns:a16="http://schemas.microsoft.com/office/drawing/2014/main" id="{70179D93-DBE9-596B-5FA0-170E4EC9ED29}"/>
              </a:ext>
            </a:extLst>
          </p:cNvPr>
          <p:cNvPicPr>
            <a:picLocks noChangeAspect="1"/>
          </p:cNvPicPr>
          <p:nvPr/>
        </p:nvPicPr>
        <p:blipFill rotWithShape="1">
          <a:blip r:embed="rId8"/>
          <a:srcRect t="2" b="-14607"/>
          <a:stretch/>
        </p:blipFill>
        <p:spPr>
          <a:xfrm rot="10800000" flipV="1">
            <a:off x="4788024" y="1317011"/>
            <a:ext cx="684076" cy="102611"/>
          </a:xfrm>
          <a:prstGeom prst="rect">
            <a:avLst/>
          </a:prstGeom>
        </p:spPr>
      </p:pic>
    </p:spTree>
    <p:extLst>
      <p:ext uri="{BB962C8B-B14F-4D97-AF65-F5344CB8AC3E}">
        <p14:creationId xmlns:p14="http://schemas.microsoft.com/office/powerpoint/2010/main" val="614992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7284AD-1240-49A1-9AAB-1CCDF7A9145B}"/>
              </a:ext>
            </a:extLst>
          </p:cNvPr>
          <p:cNvPicPr>
            <a:picLocks noChangeAspect="1"/>
          </p:cNvPicPr>
          <p:nvPr/>
        </p:nvPicPr>
        <p:blipFill rotWithShape="1">
          <a:blip r:embed="rId3"/>
          <a:srcRect r="28379" b="26827"/>
          <a:stretch/>
        </p:blipFill>
        <p:spPr>
          <a:xfrm>
            <a:off x="358775" y="1180269"/>
            <a:ext cx="5653385" cy="3371701"/>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52</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884369"/>
            <a:ext cx="2656474" cy="544406"/>
          </a:xfrm>
          <a:prstGeom prst="borderCallout2">
            <a:avLst>
              <a:gd name="adj1" fmla="val 18750"/>
              <a:gd name="adj2" fmla="val -8333"/>
              <a:gd name="adj3" fmla="val 14551"/>
              <a:gd name="adj4" fmla="val -88665"/>
              <a:gd name="adj5" fmla="val -29704"/>
              <a:gd name="adj6" fmla="val -890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en-US" altLang="ja-JP" sz="1000" b="1" u="sng" dirty="0"/>
              <a:t>AI</a:t>
            </a:r>
            <a:r>
              <a:rPr lang="ja-JP" altLang="en-US" sz="1000" b="1" u="sng" dirty="0"/>
              <a:t>支払伝票作成</a:t>
            </a:r>
          </a:p>
        </p:txBody>
      </p:sp>
      <p:pic>
        <p:nvPicPr>
          <p:cNvPr id="9" name="図 8">
            <a:extLst>
              <a:ext uri="{FF2B5EF4-FFF2-40B4-BE49-F238E27FC236}">
                <a16:creationId xmlns:a16="http://schemas.microsoft.com/office/drawing/2014/main" id="{C7E88BFF-B2B9-D0A5-D800-53D5CBD0FF87}"/>
              </a:ext>
            </a:extLst>
          </p:cNvPr>
          <p:cNvPicPr>
            <a:picLocks noChangeAspect="1"/>
          </p:cNvPicPr>
          <p:nvPr/>
        </p:nvPicPr>
        <p:blipFill>
          <a:blip r:embed="rId4"/>
          <a:stretch>
            <a:fillRect/>
          </a:stretch>
        </p:blipFill>
        <p:spPr>
          <a:xfrm>
            <a:off x="2303748" y="1481442"/>
            <a:ext cx="1499006" cy="128387"/>
          </a:xfrm>
          <a:prstGeom prst="rect">
            <a:avLst/>
          </a:prstGeom>
        </p:spPr>
      </p:pic>
      <p:pic>
        <p:nvPicPr>
          <p:cNvPr id="6" name="図 5" descr="グラフィカル ユーザー インターフェイス, アプリケーション&#10;&#10;自動的に生成された説明">
            <a:extLst>
              <a:ext uri="{FF2B5EF4-FFF2-40B4-BE49-F238E27FC236}">
                <a16:creationId xmlns:a16="http://schemas.microsoft.com/office/drawing/2014/main" id="{014D7B06-FBBD-EF11-33E9-322D1A2B63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586635" y="1180269"/>
            <a:ext cx="864096" cy="77856"/>
          </a:xfrm>
          <a:prstGeom prst="rect">
            <a:avLst/>
          </a:prstGeom>
        </p:spPr>
      </p:pic>
      <p:pic>
        <p:nvPicPr>
          <p:cNvPr id="7" name="図 6">
            <a:extLst>
              <a:ext uri="{FF2B5EF4-FFF2-40B4-BE49-F238E27FC236}">
                <a16:creationId xmlns:a16="http://schemas.microsoft.com/office/drawing/2014/main" id="{9DD22694-4B24-B9CB-039A-0246FC4B95E8}"/>
              </a:ext>
            </a:extLst>
          </p:cNvPr>
          <p:cNvPicPr>
            <a:picLocks noChangeAspect="1"/>
          </p:cNvPicPr>
          <p:nvPr/>
        </p:nvPicPr>
        <p:blipFill>
          <a:blip r:embed="rId6"/>
          <a:stretch>
            <a:fillRect/>
          </a:stretch>
        </p:blipFill>
        <p:spPr>
          <a:xfrm>
            <a:off x="2303748" y="1510781"/>
            <a:ext cx="768386" cy="88861"/>
          </a:xfrm>
          <a:prstGeom prst="rect">
            <a:avLst/>
          </a:prstGeom>
        </p:spPr>
      </p:pic>
      <p:pic>
        <p:nvPicPr>
          <p:cNvPr id="12" name="図 11">
            <a:extLst>
              <a:ext uri="{FF2B5EF4-FFF2-40B4-BE49-F238E27FC236}">
                <a16:creationId xmlns:a16="http://schemas.microsoft.com/office/drawing/2014/main" id="{CC576A2D-BC25-B66A-F6A5-029F00F4CB07}"/>
              </a:ext>
            </a:extLst>
          </p:cNvPr>
          <p:cNvPicPr>
            <a:picLocks noChangeAspect="1"/>
          </p:cNvPicPr>
          <p:nvPr/>
        </p:nvPicPr>
        <p:blipFill>
          <a:blip r:embed="rId7"/>
          <a:stretch>
            <a:fillRect/>
          </a:stretch>
        </p:blipFill>
        <p:spPr>
          <a:xfrm>
            <a:off x="755576" y="1519431"/>
            <a:ext cx="1440160" cy="9880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303748" y="1500594"/>
            <a:ext cx="1548172" cy="109236"/>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3" name="図 12">
            <a:extLst>
              <a:ext uri="{FF2B5EF4-FFF2-40B4-BE49-F238E27FC236}">
                <a16:creationId xmlns:a16="http://schemas.microsoft.com/office/drawing/2014/main" id="{BD834534-E30F-DEF4-7A73-707CF7C68166}"/>
              </a:ext>
            </a:extLst>
          </p:cNvPr>
          <p:cNvPicPr>
            <a:picLocks noChangeAspect="1"/>
          </p:cNvPicPr>
          <p:nvPr/>
        </p:nvPicPr>
        <p:blipFill rotWithShape="1">
          <a:blip r:embed="rId8"/>
          <a:srcRect t="2" b="-14607"/>
          <a:stretch/>
        </p:blipFill>
        <p:spPr>
          <a:xfrm rot="10800000" flipV="1">
            <a:off x="7110282" y="1295331"/>
            <a:ext cx="684076" cy="102611"/>
          </a:xfrm>
          <a:prstGeom prst="rect">
            <a:avLst/>
          </a:prstGeom>
        </p:spPr>
      </p:pic>
    </p:spTree>
    <p:extLst>
      <p:ext uri="{BB962C8B-B14F-4D97-AF65-F5344CB8AC3E}">
        <p14:creationId xmlns:p14="http://schemas.microsoft.com/office/powerpoint/2010/main" val="484493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35B9B78-5879-B48D-FA10-AF8B00AA9EFF}"/>
              </a:ext>
            </a:extLst>
          </p:cNvPr>
          <p:cNvPicPr>
            <a:picLocks noChangeAspect="1"/>
          </p:cNvPicPr>
          <p:nvPr/>
        </p:nvPicPr>
        <p:blipFill rotWithShape="1">
          <a:blip r:embed="rId3"/>
          <a:srcRect r="17236" b="13102"/>
          <a:stretch/>
        </p:blipFill>
        <p:spPr>
          <a:xfrm>
            <a:off x="358775" y="1182825"/>
            <a:ext cx="5653385" cy="3477581"/>
          </a:xfrm>
          <a:prstGeom prst="rect">
            <a:avLst/>
          </a:prstGeom>
        </p:spPr>
      </p:pic>
      <p:grpSp>
        <p:nvGrpSpPr>
          <p:cNvPr id="6" name="グループ化 5">
            <a:extLst>
              <a:ext uri="{FF2B5EF4-FFF2-40B4-BE49-F238E27FC236}">
                <a16:creationId xmlns:a16="http://schemas.microsoft.com/office/drawing/2014/main" id="{9FB4594E-F493-420B-EBFF-A86DD0AC7244}"/>
              </a:ext>
            </a:extLst>
          </p:cNvPr>
          <p:cNvGrpSpPr/>
          <p:nvPr/>
        </p:nvGrpSpPr>
        <p:grpSpPr>
          <a:xfrm>
            <a:off x="2435385" y="1606667"/>
            <a:ext cx="2280631" cy="135569"/>
            <a:chOff x="2218715" y="1576349"/>
            <a:chExt cx="1531396" cy="75690"/>
          </a:xfrm>
        </p:grpSpPr>
        <p:pic>
          <p:nvPicPr>
            <p:cNvPr id="7" name="図 6">
              <a:extLst>
                <a:ext uri="{FF2B5EF4-FFF2-40B4-BE49-F238E27FC236}">
                  <a16:creationId xmlns:a16="http://schemas.microsoft.com/office/drawing/2014/main" id="{2629D59B-D294-F2B7-24F1-FB0CAD0864ED}"/>
                </a:ext>
              </a:extLst>
            </p:cNvPr>
            <p:cNvPicPr>
              <a:picLocks noChangeAspect="1"/>
            </p:cNvPicPr>
            <p:nvPr/>
          </p:nvPicPr>
          <p:blipFill>
            <a:blip r:embed="rId4"/>
            <a:stretch>
              <a:fillRect/>
            </a:stretch>
          </p:blipFill>
          <p:spPr>
            <a:xfrm>
              <a:off x="3433059" y="1589048"/>
              <a:ext cx="317052" cy="50292"/>
            </a:xfrm>
            <a:prstGeom prst="rect">
              <a:avLst/>
            </a:prstGeom>
          </p:spPr>
        </p:pic>
        <p:pic>
          <p:nvPicPr>
            <p:cNvPr id="9" name="図 8">
              <a:extLst>
                <a:ext uri="{FF2B5EF4-FFF2-40B4-BE49-F238E27FC236}">
                  <a16:creationId xmlns:a16="http://schemas.microsoft.com/office/drawing/2014/main" id="{D63CA3A9-E3AF-3630-F87E-9A583B6120C9}"/>
                </a:ext>
              </a:extLst>
            </p:cNvPr>
            <p:cNvPicPr>
              <a:picLocks noChangeAspect="1"/>
            </p:cNvPicPr>
            <p:nvPr/>
          </p:nvPicPr>
          <p:blipFill>
            <a:blip r:embed="rId5"/>
            <a:stretch>
              <a:fillRect/>
            </a:stretch>
          </p:blipFill>
          <p:spPr>
            <a:xfrm>
              <a:off x="2218715" y="1576349"/>
              <a:ext cx="883735" cy="75690"/>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53</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923678"/>
            <a:ext cx="2655230" cy="494190"/>
          </a:xfrm>
          <a:prstGeom prst="borderCallout2">
            <a:avLst>
              <a:gd name="adj1" fmla="val 18750"/>
              <a:gd name="adj2" fmla="val -8333"/>
              <a:gd name="adj3" fmla="val 20292"/>
              <a:gd name="adj4" fmla="val -85542"/>
              <a:gd name="adj5" fmla="val -24010"/>
              <a:gd name="adj6" fmla="val -8557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会社間債務計上伝票明細</a:t>
            </a:r>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64493EC6-6D94-91FB-08F3-6360F15836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575556" y="1221707"/>
            <a:ext cx="2280631" cy="53896"/>
          </a:xfrm>
          <a:prstGeom prst="rect">
            <a:avLst/>
          </a:prstGeom>
        </p:spPr>
      </p:pic>
      <p:pic>
        <p:nvPicPr>
          <p:cNvPr id="13" name="図 12">
            <a:extLst>
              <a:ext uri="{FF2B5EF4-FFF2-40B4-BE49-F238E27FC236}">
                <a16:creationId xmlns:a16="http://schemas.microsoft.com/office/drawing/2014/main" id="{4AF66D6C-742A-0696-CF26-7F30317860BC}"/>
              </a:ext>
            </a:extLst>
          </p:cNvPr>
          <p:cNvPicPr>
            <a:picLocks noChangeAspect="1"/>
          </p:cNvPicPr>
          <p:nvPr/>
        </p:nvPicPr>
        <p:blipFill>
          <a:blip r:embed="rId7"/>
          <a:stretch>
            <a:fillRect/>
          </a:stretch>
        </p:blipFill>
        <p:spPr>
          <a:xfrm>
            <a:off x="2449499" y="1650443"/>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352131" y="1629411"/>
            <a:ext cx="1643806" cy="13751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4" name="図 13">
            <a:extLst>
              <a:ext uri="{FF2B5EF4-FFF2-40B4-BE49-F238E27FC236}">
                <a16:creationId xmlns:a16="http://schemas.microsoft.com/office/drawing/2014/main" id="{9569012F-E7B0-7AEE-8822-D7254C7E8AE0}"/>
              </a:ext>
            </a:extLst>
          </p:cNvPr>
          <p:cNvPicPr>
            <a:picLocks noChangeAspect="1"/>
          </p:cNvPicPr>
          <p:nvPr/>
        </p:nvPicPr>
        <p:blipFill rotWithShape="1">
          <a:blip r:embed="rId8"/>
          <a:srcRect t="2" b="-14607"/>
          <a:stretch/>
        </p:blipFill>
        <p:spPr>
          <a:xfrm rot="10800000" flipV="1">
            <a:off x="6178634" y="1287909"/>
            <a:ext cx="684076" cy="102611"/>
          </a:xfrm>
          <a:prstGeom prst="rect">
            <a:avLst/>
          </a:prstGeom>
        </p:spPr>
      </p:pic>
    </p:spTree>
    <p:extLst>
      <p:ext uri="{BB962C8B-B14F-4D97-AF65-F5344CB8AC3E}">
        <p14:creationId xmlns:p14="http://schemas.microsoft.com/office/powerpoint/2010/main" val="14569018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54</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締次債務計上伝票明細</a:t>
            </a:r>
          </a:p>
        </p:txBody>
      </p:sp>
      <p:pic>
        <p:nvPicPr>
          <p:cNvPr id="12" name="図 11">
            <a:extLst>
              <a:ext uri="{FF2B5EF4-FFF2-40B4-BE49-F238E27FC236}">
                <a16:creationId xmlns:a16="http://schemas.microsoft.com/office/drawing/2014/main" id="{43E1C8D8-3A83-3D4E-5ADF-42BC0F4B10E3}"/>
              </a:ext>
            </a:extLst>
          </p:cNvPr>
          <p:cNvPicPr>
            <a:picLocks noChangeAspect="1"/>
          </p:cNvPicPr>
          <p:nvPr/>
        </p:nvPicPr>
        <p:blipFill rotWithShape="1">
          <a:blip r:embed="rId3"/>
          <a:srcRect r="15476" b="28601"/>
          <a:stretch/>
        </p:blipFill>
        <p:spPr>
          <a:xfrm>
            <a:off x="368863" y="1167594"/>
            <a:ext cx="5589291" cy="3672408"/>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81F41FF9-C711-8F0A-DFE2-E274712413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83568" y="1204206"/>
            <a:ext cx="2520280" cy="107404"/>
          </a:xfrm>
          <a:prstGeom prst="rect">
            <a:avLst/>
          </a:prstGeom>
        </p:spPr>
      </p:pic>
      <p:pic>
        <p:nvPicPr>
          <p:cNvPr id="6" name="図 5">
            <a:extLst>
              <a:ext uri="{FF2B5EF4-FFF2-40B4-BE49-F238E27FC236}">
                <a16:creationId xmlns:a16="http://schemas.microsoft.com/office/drawing/2014/main" id="{7C4AEB0F-3167-6507-304B-AAEF53F291FA}"/>
              </a:ext>
            </a:extLst>
          </p:cNvPr>
          <p:cNvPicPr>
            <a:picLocks noChangeAspect="1"/>
          </p:cNvPicPr>
          <p:nvPr/>
        </p:nvPicPr>
        <p:blipFill rotWithShape="1">
          <a:blip r:embed="rId5"/>
          <a:srcRect t="2" b="-14607"/>
          <a:stretch/>
        </p:blipFill>
        <p:spPr>
          <a:xfrm rot="10800000" flipV="1">
            <a:off x="5616116" y="1353015"/>
            <a:ext cx="684076" cy="102611"/>
          </a:xfrm>
          <a:prstGeom prst="rect">
            <a:avLst/>
          </a:prstGeom>
        </p:spPr>
      </p:pic>
      <p:sp>
        <p:nvSpPr>
          <p:cNvPr id="10" name="線吹き出し 2 (枠付き) 7">
            <a:extLst>
              <a:ext uri="{FF2B5EF4-FFF2-40B4-BE49-F238E27FC236}">
                <a16:creationId xmlns:a16="http://schemas.microsoft.com/office/drawing/2014/main" id="{718869D3-F201-3223-F695-045D2B1F2A27}"/>
              </a:ext>
            </a:extLst>
          </p:cNvPr>
          <p:cNvSpPr/>
          <p:nvPr/>
        </p:nvSpPr>
        <p:spPr>
          <a:xfrm>
            <a:off x="5958154" y="1916952"/>
            <a:ext cx="2664296" cy="529033"/>
          </a:xfrm>
          <a:prstGeom prst="borderCallout2">
            <a:avLst>
              <a:gd name="adj1" fmla="val 42756"/>
              <a:gd name="adj2" fmla="val -8333"/>
              <a:gd name="adj3" fmla="val 48517"/>
              <a:gd name="adj4" fmla="val -65002"/>
              <a:gd name="adj5" fmla="val 11981"/>
              <a:gd name="adj6" fmla="val -6559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3" name="図 2">
            <a:extLst>
              <a:ext uri="{FF2B5EF4-FFF2-40B4-BE49-F238E27FC236}">
                <a16:creationId xmlns:a16="http://schemas.microsoft.com/office/drawing/2014/main" id="{D992B189-0180-E177-B9F5-4F4BEF0682B7}"/>
              </a:ext>
            </a:extLst>
          </p:cNvPr>
          <p:cNvPicPr>
            <a:picLocks noChangeAspect="1"/>
          </p:cNvPicPr>
          <p:nvPr/>
        </p:nvPicPr>
        <p:blipFill rotWithShape="1">
          <a:blip r:embed="rId6"/>
          <a:srcRect t="2" r="25030" b="-16867"/>
          <a:stretch/>
        </p:blipFill>
        <p:spPr>
          <a:xfrm>
            <a:off x="3311860" y="1815666"/>
            <a:ext cx="576064" cy="103849"/>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203848" y="1775110"/>
            <a:ext cx="1224136" cy="18496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29893519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578BB60-63E0-1903-60C9-23FB31573EC7}"/>
              </a:ext>
            </a:extLst>
          </p:cNvPr>
          <p:cNvPicPr>
            <a:picLocks noChangeAspect="1"/>
          </p:cNvPicPr>
          <p:nvPr/>
        </p:nvPicPr>
        <p:blipFill rotWithShape="1">
          <a:blip r:embed="rId3"/>
          <a:srcRect r="33880" b="27984"/>
          <a:stretch/>
        </p:blipFill>
        <p:spPr>
          <a:xfrm>
            <a:off x="358775" y="1201526"/>
            <a:ext cx="5653385" cy="3602472"/>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55</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債務振替伝票明細</a:t>
            </a:r>
          </a:p>
        </p:txBody>
      </p:sp>
      <p:pic>
        <p:nvPicPr>
          <p:cNvPr id="7" name="図 6">
            <a:extLst>
              <a:ext uri="{FF2B5EF4-FFF2-40B4-BE49-F238E27FC236}">
                <a16:creationId xmlns:a16="http://schemas.microsoft.com/office/drawing/2014/main" id="{C5300E77-030C-BBBA-6D70-B58F0F0F389E}"/>
              </a:ext>
            </a:extLst>
          </p:cNvPr>
          <p:cNvPicPr>
            <a:picLocks noChangeAspect="1"/>
          </p:cNvPicPr>
          <p:nvPr/>
        </p:nvPicPr>
        <p:blipFill>
          <a:blip r:embed="rId4"/>
          <a:stretch>
            <a:fillRect/>
          </a:stretch>
        </p:blipFill>
        <p:spPr>
          <a:xfrm>
            <a:off x="2879812" y="1625370"/>
            <a:ext cx="1529835" cy="131027"/>
          </a:xfrm>
          <a:prstGeom prst="rect">
            <a:avLst/>
          </a:prstGeom>
        </p:spPr>
      </p:pic>
      <p:pic>
        <p:nvPicPr>
          <p:cNvPr id="8" name="図 7" descr="グラフィカル ユーザー インターフェイス, アプリケーション&#10;&#10;自動的に生成された説明">
            <a:extLst>
              <a:ext uri="{FF2B5EF4-FFF2-40B4-BE49-F238E27FC236}">
                <a16:creationId xmlns:a16="http://schemas.microsoft.com/office/drawing/2014/main" id="{DE0DB45A-30A6-959B-D361-5A2A28E31EF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611560" y="1202975"/>
            <a:ext cx="2208665" cy="72629"/>
          </a:xfrm>
          <a:prstGeom prst="rect">
            <a:avLst/>
          </a:prstGeom>
        </p:spPr>
      </p:pic>
      <p:pic>
        <p:nvPicPr>
          <p:cNvPr id="9" name="図 8">
            <a:extLst>
              <a:ext uri="{FF2B5EF4-FFF2-40B4-BE49-F238E27FC236}">
                <a16:creationId xmlns:a16="http://schemas.microsoft.com/office/drawing/2014/main" id="{700DF60F-C851-CC00-B7C8-6487A73778D6}"/>
              </a:ext>
            </a:extLst>
          </p:cNvPr>
          <p:cNvPicPr>
            <a:picLocks noChangeAspect="1"/>
          </p:cNvPicPr>
          <p:nvPr/>
        </p:nvPicPr>
        <p:blipFill>
          <a:blip r:embed="rId6"/>
          <a:stretch>
            <a:fillRect/>
          </a:stretch>
        </p:blipFill>
        <p:spPr>
          <a:xfrm>
            <a:off x="2915816" y="1655706"/>
            <a:ext cx="768386" cy="88861"/>
          </a:xfrm>
          <a:prstGeom prst="rect">
            <a:avLst/>
          </a:prstGeom>
        </p:spPr>
      </p:pic>
      <p:sp>
        <p:nvSpPr>
          <p:cNvPr id="6" name="正方形/長方形 5">
            <a:extLst>
              <a:ext uri="{FF2B5EF4-FFF2-40B4-BE49-F238E27FC236}">
                <a16:creationId xmlns:a16="http://schemas.microsoft.com/office/drawing/2014/main" id="{687ED42D-964A-5198-EFD6-A5E43E70AF49}"/>
              </a:ext>
            </a:extLst>
          </p:cNvPr>
          <p:cNvSpPr/>
          <p:nvPr/>
        </p:nvSpPr>
        <p:spPr>
          <a:xfrm>
            <a:off x="2879812" y="1640265"/>
            <a:ext cx="1529835" cy="133665"/>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3" name="線吹き出し 2 (枠付き) 7">
            <a:extLst>
              <a:ext uri="{FF2B5EF4-FFF2-40B4-BE49-F238E27FC236}">
                <a16:creationId xmlns:a16="http://schemas.microsoft.com/office/drawing/2014/main" id="{86B03ACF-F497-859C-E462-63038C3AAA6D}"/>
              </a:ext>
            </a:extLst>
          </p:cNvPr>
          <p:cNvSpPr/>
          <p:nvPr/>
        </p:nvSpPr>
        <p:spPr>
          <a:xfrm>
            <a:off x="6011692" y="1917796"/>
            <a:ext cx="2772308" cy="624993"/>
          </a:xfrm>
          <a:prstGeom prst="borderCallout2">
            <a:avLst>
              <a:gd name="adj1" fmla="val 18750"/>
              <a:gd name="adj2" fmla="val -8333"/>
              <a:gd name="adj3" fmla="val 18750"/>
              <a:gd name="adj4" fmla="val -84283"/>
              <a:gd name="adj5" fmla="val -23209"/>
              <a:gd name="adj6" fmla="val -8470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Tree>
    <p:extLst>
      <p:ext uri="{BB962C8B-B14F-4D97-AF65-F5344CB8AC3E}">
        <p14:creationId xmlns:p14="http://schemas.microsoft.com/office/powerpoint/2010/main" val="37428733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AFDB160-D803-84FA-1CCF-92E34F4D5332}"/>
              </a:ext>
            </a:extLst>
          </p:cNvPr>
          <p:cNvPicPr>
            <a:picLocks noChangeAspect="1"/>
          </p:cNvPicPr>
          <p:nvPr/>
        </p:nvPicPr>
        <p:blipFill rotWithShape="1">
          <a:blip r:embed="rId3"/>
          <a:srcRect l="1" r="19898" b="12916"/>
          <a:stretch/>
        </p:blipFill>
        <p:spPr>
          <a:xfrm>
            <a:off x="358775" y="1180269"/>
            <a:ext cx="5652917" cy="360090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56</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grpSp>
        <p:nvGrpSpPr>
          <p:cNvPr id="7" name="グループ化 6">
            <a:extLst>
              <a:ext uri="{FF2B5EF4-FFF2-40B4-BE49-F238E27FC236}">
                <a16:creationId xmlns:a16="http://schemas.microsoft.com/office/drawing/2014/main" id="{49D7CBFA-AD9B-D83B-7069-A8887605F9C7}"/>
              </a:ext>
            </a:extLst>
          </p:cNvPr>
          <p:cNvGrpSpPr/>
          <p:nvPr/>
        </p:nvGrpSpPr>
        <p:grpSpPr>
          <a:xfrm>
            <a:off x="2375756" y="1599642"/>
            <a:ext cx="2557041" cy="139040"/>
            <a:chOff x="2218715" y="1576349"/>
            <a:chExt cx="1531396" cy="75690"/>
          </a:xfrm>
        </p:grpSpPr>
        <p:pic>
          <p:nvPicPr>
            <p:cNvPr id="9" name="図 8">
              <a:extLst>
                <a:ext uri="{FF2B5EF4-FFF2-40B4-BE49-F238E27FC236}">
                  <a16:creationId xmlns:a16="http://schemas.microsoft.com/office/drawing/2014/main" id="{306D542E-1C09-CD89-BE47-E838BEB312EC}"/>
                </a:ext>
              </a:extLst>
            </p:cNvPr>
            <p:cNvPicPr>
              <a:picLocks noChangeAspect="1"/>
            </p:cNvPicPr>
            <p:nvPr/>
          </p:nvPicPr>
          <p:blipFill>
            <a:blip r:embed="rId4"/>
            <a:stretch>
              <a:fillRect/>
            </a:stretch>
          </p:blipFill>
          <p:spPr>
            <a:xfrm>
              <a:off x="3433059" y="1589048"/>
              <a:ext cx="317052" cy="50292"/>
            </a:xfrm>
            <a:prstGeom prst="rect">
              <a:avLst/>
            </a:prstGeom>
          </p:spPr>
        </p:pic>
        <p:pic>
          <p:nvPicPr>
            <p:cNvPr id="13" name="図 12">
              <a:extLst>
                <a:ext uri="{FF2B5EF4-FFF2-40B4-BE49-F238E27FC236}">
                  <a16:creationId xmlns:a16="http://schemas.microsoft.com/office/drawing/2014/main" id="{78A41290-13D7-7220-8F58-6777DA2CD8B8}"/>
                </a:ext>
              </a:extLst>
            </p:cNvPr>
            <p:cNvPicPr>
              <a:picLocks noChangeAspect="1"/>
            </p:cNvPicPr>
            <p:nvPr/>
          </p:nvPicPr>
          <p:blipFill>
            <a:blip r:embed="rId5"/>
            <a:stretch>
              <a:fillRect/>
            </a:stretch>
          </p:blipFill>
          <p:spPr>
            <a:xfrm>
              <a:off x="2218715" y="1576349"/>
              <a:ext cx="883735" cy="75690"/>
            </a:xfrm>
            <a:prstGeom prst="rect">
              <a:avLst/>
            </a:prstGeom>
          </p:spPr>
        </p:pic>
      </p:grpSp>
      <p:sp>
        <p:nvSpPr>
          <p:cNvPr id="10" name="線吹き出し 2 (枠付き) 7">
            <a:extLst>
              <a:ext uri="{FF2B5EF4-FFF2-40B4-BE49-F238E27FC236}">
                <a16:creationId xmlns:a16="http://schemas.microsoft.com/office/drawing/2014/main" id="{718869D3-F201-3223-F695-045D2B1F2A27}"/>
              </a:ext>
            </a:extLst>
          </p:cNvPr>
          <p:cNvSpPr/>
          <p:nvPr/>
        </p:nvSpPr>
        <p:spPr>
          <a:xfrm>
            <a:off x="6011692" y="1917796"/>
            <a:ext cx="2772308" cy="624993"/>
          </a:xfrm>
          <a:prstGeom prst="borderCallout2">
            <a:avLst>
              <a:gd name="adj1" fmla="val 18750"/>
              <a:gd name="adj2" fmla="val -8333"/>
              <a:gd name="adj3" fmla="val 18750"/>
              <a:gd name="adj4" fmla="val -84283"/>
              <a:gd name="adj5" fmla="val -23209"/>
              <a:gd name="adj6" fmla="val -8470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債務計上伝票明細</a:t>
            </a: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9574BF0D-2384-5BED-1E4D-56C87AECF7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539552" y="1189144"/>
            <a:ext cx="2280673" cy="45719"/>
          </a:xfrm>
          <a:prstGeom prst="rect">
            <a:avLst/>
          </a:prstGeom>
        </p:spPr>
      </p:pic>
      <p:pic>
        <p:nvPicPr>
          <p:cNvPr id="12" name="図 11">
            <a:extLst>
              <a:ext uri="{FF2B5EF4-FFF2-40B4-BE49-F238E27FC236}">
                <a16:creationId xmlns:a16="http://schemas.microsoft.com/office/drawing/2014/main" id="{AA444E7C-157C-3BBE-B435-EAE587C7C3BD}"/>
              </a:ext>
            </a:extLst>
          </p:cNvPr>
          <p:cNvPicPr>
            <a:picLocks noChangeAspect="1"/>
          </p:cNvPicPr>
          <p:nvPr/>
        </p:nvPicPr>
        <p:blipFill>
          <a:blip r:embed="rId7"/>
          <a:stretch>
            <a:fillRect/>
          </a:stretch>
        </p:blipFill>
        <p:spPr>
          <a:xfrm>
            <a:off x="2399458" y="1631267"/>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375756" y="1622970"/>
            <a:ext cx="1584176" cy="102274"/>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4" name="図 13">
            <a:extLst>
              <a:ext uri="{FF2B5EF4-FFF2-40B4-BE49-F238E27FC236}">
                <a16:creationId xmlns:a16="http://schemas.microsoft.com/office/drawing/2014/main" id="{4978558F-F82A-DDAE-25A5-3E53519AC924}"/>
              </a:ext>
            </a:extLst>
          </p:cNvPr>
          <p:cNvPicPr>
            <a:picLocks noChangeAspect="1"/>
          </p:cNvPicPr>
          <p:nvPr/>
        </p:nvPicPr>
        <p:blipFill rotWithShape="1">
          <a:blip r:embed="rId8"/>
          <a:srcRect t="2" b="-14607"/>
          <a:stretch/>
        </p:blipFill>
        <p:spPr>
          <a:xfrm rot="10800000" flipV="1">
            <a:off x="6336196" y="1255566"/>
            <a:ext cx="684076" cy="102611"/>
          </a:xfrm>
          <a:prstGeom prst="rect">
            <a:avLst/>
          </a:prstGeom>
        </p:spPr>
      </p:pic>
    </p:spTree>
    <p:extLst>
      <p:ext uri="{BB962C8B-B14F-4D97-AF65-F5344CB8AC3E}">
        <p14:creationId xmlns:p14="http://schemas.microsoft.com/office/powerpoint/2010/main" val="20375490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0DEF285-397D-645D-8966-BB98BF9B4434}"/>
              </a:ext>
            </a:extLst>
          </p:cNvPr>
          <p:cNvPicPr>
            <a:picLocks noChangeAspect="1"/>
          </p:cNvPicPr>
          <p:nvPr/>
        </p:nvPicPr>
        <p:blipFill rotWithShape="1">
          <a:blip r:embed="rId3"/>
          <a:srcRect r="8031"/>
          <a:stretch/>
        </p:blipFill>
        <p:spPr>
          <a:xfrm>
            <a:off x="358775" y="1202976"/>
            <a:ext cx="5689389" cy="3629663"/>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57</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grpSp>
        <p:nvGrpSpPr>
          <p:cNvPr id="6" name="グループ化 5">
            <a:extLst>
              <a:ext uri="{FF2B5EF4-FFF2-40B4-BE49-F238E27FC236}">
                <a16:creationId xmlns:a16="http://schemas.microsoft.com/office/drawing/2014/main" id="{66ED2726-A2EC-95FF-EE82-DD9B04D6D040}"/>
              </a:ext>
            </a:extLst>
          </p:cNvPr>
          <p:cNvGrpSpPr/>
          <p:nvPr/>
        </p:nvGrpSpPr>
        <p:grpSpPr>
          <a:xfrm>
            <a:off x="2125985" y="1547803"/>
            <a:ext cx="2377021" cy="119284"/>
            <a:chOff x="2218715" y="1576349"/>
            <a:chExt cx="1531396" cy="75690"/>
          </a:xfrm>
        </p:grpSpPr>
        <p:pic>
          <p:nvPicPr>
            <p:cNvPr id="7" name="図 6">
              <a:extLst>
                <a:ext uri="{FF2B5EF4-FFF2-40B4-BE49-F238E27FC236}">
                  <a16:creationId xmlns:a16="http://schemas.microsoft.com/office/drawing/2014/main" id="{026C0FFC-33B3-61BA-09F2-18690DF6220C}"/>
                </a:ext>
              </a:extLst>
            </p:cNvPr>
            <p:cNvPicPr>
              <a:picLocks noChangeAspect="1"/>
            </p:cNvPicPr>
            <p:nvPr/>
          </p:nvPicPr>
          <p:blipFill>
            <a:blip r:embed="rId4"/>
            <a:stretch>
              <a:fillRect/>
            </a:stretch>
          </p:blipFill>
          <p:spPr>
            <a:xfrm>
              <a:off x="3433059" y="1589048"/>
              <a:ext cx="317052" cy="50292"/>
            </a:xfrm>
            <a:prstGeom prst="rect">
              <a:avLst/>
            </a:prstGeom>
          </p:spPr>
        </p:pic>
        <p:pic>
          <p:nvPicPr>
            <p:cNvPr id="9" name="図 8">
              <a:extLst>
                <a:ext uri="{FF2B5EF4-FFF2-40B4-BE49-F238E27FC236}">
                  <a16:creationId xmlns:a16="http://schemas.microsoft.com/office/drawing/2014/main" id="{56D1318A-C161-0322-4C66-CA3E9BA52E06}"/>
                </a:ext>
              </a:extLst>
            </p:cNvPr>
            <p:cNvPicPr>
              <a:picLocks noChangeAspect="1"/>
            </p:cNvPicPr>
            <p:nvPr/>
          </p:nvPicPr>
          <p:blipFill>
            <a:blip r:embed="rId5"/>
            <a:stretch>
              <a:fillRect/>
            </a:stretch>
          </p:blipFill>
          <p:spPr>
            <a:xfrm>
              <a:off x="2218715" y="1576349"/>
              <a:ext cx="883735" cy="75690"/>
            </a:xfrm>
            <a:prstGeom prst="rect">
              <a:avLst/>
            </a:prstGeom>
          </p:spPr>
        </p:pic>
      </p:grpSp>
      <p:sp>
        <p:nvSpPr>
          <p:cNvPr id="10" name="線吹き出し 2 (枠付き) 7">
            <a:extLst>
              <a:ext uri="{FF2B5EF4-FFF2-40B4-BE49-F238E27FC236}">
                <a16:creationId xmlns:a16="http://schemas.microsoft.com/office/drawing/2014/main" id="{718869D3-F201-3223-F695-045D2B1F2A27}"/>
              </a:ext>
            </a:extLst>
          </p:cNvPr>
          <p:cNvSpPr/>
          <p:nvPr/>
        </p:nvSpPr>
        <p:spPr>
          <a:xfrm>
            <a:off x="6048164" y="1958102"/>
            <a:ext cx="2663118" cy="584268"/>
          </a:xfrm>
          <a:prstGeom prst="borderCallout2">
            <a:avLst>
              <a:gd name="adj1" fmla="val 18750"/>
              <a:gd name="adj2" fmla="val -8333"/>
              <a:gd name="adj3" fmla="val 23967"/>
              <a:gd name="adj4" fmla="val -109946"/>
              <a:gd name="adj5" fmla="val -37573"/>
              <a:gd name="adj6" fmla="val -10993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外部データ債務計上伝票明細</a:t>
            </a:r>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BF5F3299-3626-4E86-AC02-D88B08D9AEB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V="1">
            <a:off x="539552" y="1202976"/>
            <a:ext cx="2280673" cy="72629"/>
          </a:xfrm>
          <a:prstGeom prst="rect">
            <a:avLst/>
          </a:prstGeom>
        </p:spPr>
      </p:pic>
      <p:pic>
        <p:nvPicPr>
          <p:cNvPr id="13" name="図 12">
            <a:extLst>
              <a:ext uri="{FF2B5EF4-FFF2-40B4-BE49-F238E27FC236}">
                <a16:creationId xmlns:a16="http://schemas.microsoft.com/office/drawing/2014/main" id="{D0EFF192-526F-AA5C-E1A8-1CA16D9C75DA}"/>
              </a:ext>
            </a:extLst>
          </p:cNvPr>
          <p:cNvPicPr>
            <a:picLocks noChangeAspect="1"/>
          </p:cNvPicPr>
          <p:nvPr/>
        </p:nvPicPr>
        <p:blipFill>
          <a:blip r:embed="rId7"/>
          <a:stretch>
            <a:fillRect/>
          </a:stretch>
        </p:blipFill>
        <p:spPr>
          <a:xfrm>
            <a:off x="2134582" y="1572491"/>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125985" y="1572018"/>
            <a:ext cx="1437903" cy="90287"/>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4" name="図 13">
            <a:extLst>
              <a:ext uri="{FF2B5EF4-FFF2-40B4-BE49-F238E27FC236}">
                <a16:creationId xmlns:a16="http://schemas.microsoft.com/office/drawing/2014/main" id="{5114DEFB-800F-F644-2E9A-48DD4C32A6B8}"/>
              </a:ext>
            </a:extLst>
          </p:cNvPr>
          <p:cNvPicPr>
            <a:picLocks noChangeAspect="1"/>
          </p:cNvPicPr>
          <p:nvPr/>
        </p:nvPicPr>
        <p:blipFill rotWithShape="1">
          <a:blip r:embed="rId8"/>
          <a:srcRect t="2" b="-14607"/>
          <a:stretch/>
        </p:blipFill>
        <p:spPr>
          <a:xfrm rot="10800000" flipV="1">
            <a:off x="5616116" y="1265522"/>
            <a:ext cx="684076" cy="102611"/>
          </a:xfrm>
          <a:prstGeom prst="rect">
            <a:avLst/>
          </a:prstGeom>
        </p:spPr>
      </p:pic>
    </p:spTree>
    <p:extLst>
      <p:ext uri="{BB962C8B-B14F-4D97-AF65-F5344CB8AC3E}">
        <p14:creationId xmlns:p14="http://schemas.microsoft.com/office/powerpoint/2010/main" val="30463867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C54B1916-257D-16F0-BCFF-BD1ED005411A}"/>
              </a:ext>
            </a:extLst>
          </p:cNvPr>
          <p:cNvGrpSpPr/>
          <p:nvPr/>
        </p:nvGrpSpPr>
        <p:grpSpPr>
          <a:xfrm>
            <a:off x="358775" y="1198185"/>
            <a:ext cx="7813625" cy="3605813"/>
            <a:chOff x="358775" y="1198185"/>
            <a:chExt cx="6121437" cy="2814177"/>
          </a:xfrm>
        </p:grpSpPr>
        <p:grpSp>
          <p:nvGrpSpPr>
            <p:cNvPr id="13" name="グループ化 12">
              <a:extLst>
                <a:ext uri="{FF2B5EF4-FFF2-40B4-BE49-F238E27FC236}">
                  <a16:creationId xmlns:a16="http://schemas.microsoft.com/office/drawing/2014/main" id="{99142361-A6FF-AD65-0EA0-CB945B6335CD}"/>
                </a:ext>
              </a:extLst>
            </p:cNvPr>
            <p:cNvGrpSpPr/>
            <p:nvPr/>
          </p:nvGrpSpPr>
          <p:grpSpPr>
            <a:xfrm>
              <a:off x="358775" y="1198185"/>
              <a:ext cx="6121437" cy="2814177"/>
              <a:chOff x="358775" y="1198185"/>
              <a:chExt cx="6121437" cy="2814177"/>
            </a:xfrm>
          </p:grpSpPr>
          <p:grpSp>
            <p:nvGrpSpPr>
              <p:cNvPr id="7" name="グループ化 6">
                <a:extLst>
                  <a:ext uri="{FF2B5EF4-FFF2-40B4-BE49-F238E27FC236}">
                    <a16:creationId xmlns:a16="http://schemas.microsoft.com/office/drawing/2014/main" id="{788D6879-B48E-0375-19AD-E83B8CB4F0C3}"/>
                  </a:ext>
                </a:extLst>
              </p:cNvPr>
              <p:cNvGrpSpPr/>
              <p:nvPr/>
            </p:nvGrpSpPr>
            <p:grpSpPr>
              <a:xfrm>
                <a:off x="358775" y="1198185"/>
                <a:ext cx="6121437" cy="2814177"/>
                <a:chOff x="-4168407" y="-2562941"/>
                <a:chExt cx="16725780" cy="8039059"/>
              </a:xfrm>
            </p:grpSpPr>
            <p:pic>
              <p:nvPicPr>
                <p:cNvPr id="3" name="図 2">
                  <a:extLst>
                    <a:ext uri="{FF2B5EF4-FFF2-40B4-BE49-F238E27FC236}">
                      <a16:creationId xmlns:a16="http://schemas.microsoft.com/office/drawing/2014/main" id="{85DD6481-207C-3757-FAE7-C8033EDB5FCC}"/>
                    </a:ext>
                  </a:extLst>
                </p:cNvPr>
                <p:cNvPicPr>
                  <a:picLocks noChangeAspect="1"/>
                </p:cNvPicPr>
                <p:nvPr/>
              </p:nvPicPr>
              <p:blipFill rotWithShape="1">
                <a:blip r:embed="rId3"/>
                <a:srcRect r="4319" b="21718"/>
                <a:stretch/>
              </p:blipFill>
              <p:spPr>
                <a:xfrm>
                  <a:off x="-4168407" y="-2562941"/>
                  <a:ext cx="16725780" cy="8039059"/>
                </a:xfrm>
                <a:prstGeom prst="rect">
                  <a:avLst/>
                </a:prstGeom>
              </p:spPr>
            </p:pic>
            <p:pic>
              <p:nvPicPr>
                <p:cNvPr id="6" name="図 5">
                  <a:extLst>
                    <a:ext uri="{FF2B5EF4-FFF2-40B4-BE49-F238E27FC236}">
                      <a16:creationId xmlns:a16="http://schemas.microsoft.com/office/drawing/2014/main" id="{1DA0AEE4-7B2C-A8EF-B446-B1F1F51A2BA5}"/>
                    </a:ext>
                  </a:extLst>
                </p:cNvPr>
                <p:cNvPicPr>
                  <a:picLocks noChangeAspect="1"/>
                </p:cNvPicPr>
                <p:nvPr/>
              </p:nvPicPr>
              <p:blipFill>
                <a:blip r:embed="rId4"/>
                <a:stretch>
                  <a:fillRect/>
                </a:stretch>
              </p:blipFill>
              <p:spPr>
                <a:xfrm>
                  <a:off x="4645706" y="-1655342"/>
                  <a:ext cx="3820058" cy="200053"/>
                </a:xfrm>
                <a:prstGeom prst="rect">
                  <a:avLst/>
                </a:prstGeom>
              </p:spPr>
            </p:pic>
          </p:grpSp>
          <p:pic>
            <p:nvPicPr>
              <p:cNvPr id="9" name="図 8">
                <a:extLst>
                  <a:ext uri="{FF2B5EF4-FFF2-40B4-BE49-F238E27FC236}">
                    <a16:creationId xmlns:a16="http://schemas.microsoft.com/office/drawing/2014/main" id="{80BBC3CC-C012-266D-296B-472232FA0A7C}"/>
                  </a:ext>
                </a:extLst>
              </p:cNvPr>
              <p:cNvPicPr>
                <a:picLocks noChangeAspect="1"/>
              </p:cNvPicPr>
              <p:nvPr/>
            </p:nvPicPr>
            <p:blipFill>
              <a:blip r:embed="rId5"/>
              <a:stretch>
                <a:fillRect/>
              </a:stretch>
            </p:blipFill>
            <p:spPr>
              <a:xfrm>
                <a:off x="2218053" y="1505323"/>
                <a:ext cx="976597" cy="83643"/>
              </a:xfrm>
              <a:prstGeom prst="rect">
                <a:avLst/>
              </a:prstGeom>
            </p:spPr>
          </p:pic>
        </p:grpSp>
        <p:pic>
          <p:nvPicPr>
            <p:cNvPr id="14" name="図 13">
              <a:extLst>
                <a:ext uri="{FF2B5EF4-FFF2-40B4-BE49-F238E27FC236}">
                  <a16:creationId xmlns:a16="http://schemas.microsoft.com/office/drawing/2014/main" id="{303A87F9-A5F9-4ADD-0D15-856A21FF381D}"/>
                </a:ext>
              </a:extLst>
            </p:cNvPr>
            <p:cNvPicPr>
              <a:picLocks noChangeAspect="1"/>
            </p:cNvPicPr>
            <p:nvPr/>
          </p:nvPicPr>
          <p:blipFill>
            <a:blip r:embed="rId6"/>
            <a:stretch>
              <a:fillRect/>
            </a:stretch>
          </p:blipFill>
          <p:spPr>
            <a:xfrm flipV="1">
              <a:off x="3207041" y="1518351"/>
              <a:ext cx="352813" cy="73627"/>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68161" y="2080501"/>
            <a:ext cx="2680286" cy="573672"/>
          </a:xfrm>
          <a:prstGeom prst="borderCallout2">
            <a:avLst>
              <a:gd name="adj1" fmla="val 18750"/>
              <a:gd name="adj2" fmla="val -8333"/>
              <a:gd name="adj3" fmla="val 17422"/>
              <a:gd name="adj4" fmla="val -81771"/>
              <a:gd name="adj5" fmla="val -47924"/>
              <a:gd name="adj6" fmla="val -82404"/>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外部データ締次債務計上伝票明細</a:t>
            </a:r>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E984D02C-5DEE-2539-3A29-2A5CC135D5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flipV="1">
            <a:off x="599139" y="1202976"/>
            <a:ext cx="2280673" cy="72629"/>
          </a:xfrm>
          <a:prstGeom prst="rect">
            <a:avLst/>
          </a:prstGeom>
        </p:spPr>
      </p:pic>
      <p:pic>
        <p:nvPicPr>
          <p:cNvPr id="16" name="図 15">
            <a:extLst>
              <a:ext uri="{FF2B5EF4-FFF2-40B4-BE49-F238E27FC236}">
                <a16:creationId xmlns:a16="http://schemas.microsoft.com/office/drawing/2014/main" id="{4C3EBB68-9EAA-ADC5-A055-91A49441CF86}"/>
              </a:ext>
            </a:extLst>
          </p:cNvPr>
          <p:cNvPicPr>
            <a:picLocks noChangeAspect="1"/>
          </p:cNvPicPr>
          <p:nvPr/>
        </p:nvPicPr>
        <p:blipFill>
          <a:blip r:embed="rId8"/>
          <a:stretch>
            <a:fillRect/>
          </a:stretch>
        </p:blipFill>
        <p:spPr>
          <a:xfrm>
            <a:off x="2740992" y="1612879"/>
            <a:ext cx="768386" cy="888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699792" y="1599642"/>
            <a:ext cx="1339742" cy="128967"/>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17" name="図 16">
            <a:extLst>
              <a:ext uri="{FF2B5EF4-FFF2-40B4-BE49-F238E27FC236}">
                <a16:creationId xmlns:a16="http://schemas.microsoft.com/office/drawing/2014/main" id="{D142FF4C-D092-CFF6-455E-4D665720E899}"/>
              </a:ext>
            </a:extLst>
          </p:cNvPr>
          <p:cNvPicPr>
            <a:picLocks noChangeAspect="1"/>
          </p:cNvPicPr>
          <p:nvPr/>
        </p:nvPicPr>
        <p:blipFill rotWithShape="1">
          <a:blip r:embed="rId9"/>
          <a:srcRect t="2" b="-14607"/>
          <a:stretch/>
        </p:blipFill>
        <p:spPr>
          <a:xfrm rot="10800000" flipV="1">
            <a:off x="7308304" y="1292639"/>
            <a:ext cx="684076" cy="102611"/>
          </a:xfrm>
          <a:prstGeom prst="rect">
            <a:avLst/>
          </a:prstGeom>
        </p:spPr>
      </p:pic>
    </p:spTree>
    <p:extLst>
      <p:ext uri="{BB962C8B-B14F-4D97-AF65-F5344CB8AC3E}">
        <p14:creationId xmlns:p14="http://schemas.microsoft.com/office/powerpoint/2010/main" val="1331074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1F6A014-8F7B-A3D1-C54B-73AF5D6A1EE3}"/>
              </a:ext>
            </a:extLst>
          </p:cNvPr>
          <p:cNvPicPr>
            <a:picLocks noChangeAspect="1"/>
          </p:cNvPicPr>
          <p:nvPr/>
        </p:nvPicPr>
        <p:blipFill rotWithShape="1">
          <a:blip r:embed="rId3"/>
          <a:srcRect b="31693"/>
          <a:stretch/>
        </p:blipFill>
        <p:spPr>
          <a:xfrm>
            <a:off x="358775" y="1207403"/>
            <a:ext cx="7434903" cy="3596595"/>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59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債務伝票</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76156" y="1632848"/>
            <a:ext cx="2692412" cy="504056"/>
          </a:xfrm>
          <a:prstGeom prst="borderCallout2">
            <a:avLst>
              <a:gd name="adj1" fmla="val 16977"/>
              <a:gd name="adj2" fmla="val -2673"/>
              <a:gd name="adj3" fmla="val 16631"/>
              <a:gd name="adj4" fmla="val -9284"/>
              <a:gd name="adj5" fmla="val 109262"/>
              <a:gd name="adj6" fmla="val -970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3" name="図 2">
            <a:extLst>
              <a:ext uri="{FF2B5EF4-FFF2-40B4-BE49-F238E27FC236}">
                <a16:creationId xmlns:a16="http://schemas.microsoft.com/office/drawing/2014/main" id="{8CFD7329-7B24-BD37-BD3A-6547A64563FD}"/>
              </a:ext>
            </a:extLst>
          </p:cNvPr>
          <p:cNvPicPr>
            <a:picLocks noChangeAspect="1"/>
          </p:cNvPicPr>
          <p:nvPr/>
        </p:nvPicPr>
        <p:blipFill rotWithShape="1">
          <a:blip r:embed="rId4"/>
          <a:srcRect l="23596" t="4019" r="38843" b="-2013"/>
          <a:stretch/>
        </p:blipFill>
        <p:spPr>
          <a:xfrm>
            <a:off x="5472100" y="2288116"/>
            <a:ext cx="557492" cy="67610"/>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5112060" y="2264820"/>
            <a:ext cx="1728192" cy="108012"/>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B569818F-C804-7000-B30F-57133CBFDD06}"/>
              </a:ext>
            </a:extLst>
          </p:cNvPr>
          <p:cNvPicPr>
            <a:picLocks noChangeAspect="1"/>
          </p:cNvPicPr>
          <p:nvPr/>
        </p:nvPicPr>
        <p:blipFill rotWithShape="1">
          <a:blip r:embed="rId5"/>
          <a:srcRect t="2" b="-14607"/>
          <a:stretch/>
        </p:blipFill>
        <p:spPr>
          <a:xfrm rot="10800000" flipV="1">
            <a:off x="503548" y="1761845"/>
            <a:ext cx="684076" cy="102611"/>
          </a:xfrm>
          <a:prstGeom prst="rect">
            <a:avLst/>
          </a:prstGeom>
        </p:spPr>
      </p:pic>
      <p:pic>
        <p:nvPicPr>
          <p:cNvPr id="9" name="図 8">
            <a:extLst>
              <a:ext uri="{FF2B5EF4-FFF2-40B4-BE49-F238E27FC236}">
                <a16:creationId xmlns:a16="http://schemas.microsoft.com/office/drawing/2014/main" id="{EAAB3F46-73F0-DE4D-F43B-7C6A3AB4053B}"/>
              </a:ext>
            </a:extLst>
          </p:cNvPr>
          <p:cNvPicPr>
            <a:picLocks noChangeAspect="1"/>
          </p:cNvPicPr>
          <p:nvPr/>
        </p:nvPicPr>
        <p:blipFill>
          <a:blip r:embed="rId6"/>
          <a:stretch>
            <a:fillRect/>
          </a:stretch>
        </p:blipFill>
        <p:spPr>
          <a:xfrm>
            <a:off x="514235" y="1743658"/>
            <a:ext cx="457365" cy="70364"/>
          </a:xfrm>
          <a:prstGeom prst="rect">
            <a:avLst/>
          </a:prstGeom>
        </p:spPr>
      </p:pic>
      <p:pic>
        <p:nvPicPr>
          <p:cNvPr id="23" name="図 22">
            <a:extLst>
              <a:ext uri="{FF2B5EF4-FFF2-40B4-BE49-F238E27FC236}">
                <a16:creationId xmlns:a16="http://schemas.microsoft.com/office/drawing/2014/main" id="{E935B3F2-DF83-BDB9-73A0-F307C23B576A}"/>
              </a:ext>
            </a:extLst>
          </p:cNvPr>
          <p:cNvPicPr>
            <a:picLocks noChangeAspect="1"/>
          </p:cNvPicPr>
          <p:nvPr/>
        </p:nvPicPr>
        <p:blipFill>
          <a:blip r:embed="rId7"/>
          <a:stretch>
            <a:fillRect/>
          </a:stretch>
        </p:blipFill>
        <p:spPr>
          <a:xfrm>
            <a:off x="1115616" y="3630279"/>
            <a:ext cx="390444" cy="93600"/>
          </a:xfrm>
          <a:prstGeom prst="rect">
            <a:avLst/>
          </a:prstGeom>
        </p:spPr>
      </p:pic>
      <p:pic>
        <p:nvPicPr>
          <p:cNvPr id="25" name="図 24">
            <a:extLst>
              <a:ext uri="{FF2B5EF4-FFF2-40B4-BE49-F238E27FC236}">
                <a16:creationId xmlns:a16="http://schemas.microsoft.com/office/drawing/2014/main" id="{49B9BF2C-AB64-7F20-B414-27B54644CC61}"/>
              </a:ext>
            </a:extLst>
          </p:cNvPr>
          <p:cNvPicPr>
            <a:picLocks noChangeAspect="1"/>
          </p:cNvPicPr>
          <p:nvPr/>
        </p:nvPicPr>
        <p:blipFill>
          <a:blip r:embed="rId8"/>
          <a:stretch>
            <a:fillRect/>
          </a:stretch>
        </p:blipFill>
        <p:spPr>
          <a:xfrm>
            <a:off x="719572" y="3651870"/>
            <a:ext cx="211141" cy="61200"/>
          </a:xfrm>
          <a:prstGeom prst="rect">
            <a:avLst/>
          </a:prstGeom>
        </p:spPr>
      </p:pic>
    </p:spTree>
    <p:extLst>
      <p:ext uri="{BB962C8B-B14F-4D97-AF65-F5344CB8AC3E}">
        <p14:creationId xmlns:p14="http://schemas.microsoft.com/office/powerpoint/2010/main" val="3293207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cxnSp>
        <p:nvCxnSpPr>
          <p:cNvPr id="6" name="直線矢印コネクタ 5">
            <a:extLst>
              <a:ext uri="{FF2B5EF4-FFF2-40B4-BE49-F238E27FC236}">
                <a16:creationId xmlns:a16="http://schemas.microsoft.com/office/drawing/2014/main" id="{DCCD381D-9BFF-35A3-2B78-742962DF539E}"/>
              </a:ext>
            </a:extLst>
          </p:cNvPr>
          <p:cNvCxnSpPr>
            <a:cxnSpLocks/>
          </p:cNvCxnSpPr>
          <p:nvPr/>
        </p:nvCxnSpPr>
        <p:spPr>
          <a:xfrm>
            <a:off x="1562357" y="1538487"/>
            <a:ext cx="5961971" cy="0"/>
          </a:xfrm>
          <a:prstGeom prst="straightConnector1">
            <a:avLst/>
          </a:prstGeom>
          <a:ln w="254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四角形: 角を丸くする 6">
            <a:extLst>
              <a:ext uri="{FF2B5EF4-FFF2-40B4-BE49-F238E27FC236}">
                <a16:creationId xmlns:a16="http://schemas.microsoft.com/office/drawing/2014/main" id="{7D8F85D7-52D5-ABAC-B11A-DEED365BB880}"/>
              </a:ext>
            </a:extLst>
          </p:cNvPr>
          <p:cNvSpPr/>
          <p:nvPr/>
        </p:nvSpPr>
        <p:spPr>
          <a:xfrm>
            <a:off x="391941" y="1933273"/>
            <a:ext cx="1702092" cy="422009"/>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起票者</a:t>
            </a:r>
            <a:br>
              <a:rPr kumimoji="1" lang="en-US" altLang="ja-JP" sz="1200" dirty="0">
                <a:solidFill>
                  <a:schemeClr val="tx1"/>
                </a:solidFill>
              </a:rPr>
            </a:br>
            <a:r>
              <a:rPr kumimoji="1" lang="ja-JP" altLang="en-US" sz="1200" dirty="0">
                <a:solidFill>
                  <a:schemeClr val="tx1"/>
                </a:solidFill>
              </a:rPr>
              <a:t>営業１課 Ａさん</a:t>
            </a:r>
          </a:p>
        </p:txBody>
      </p:sp>
      <p:sp>
        <p:nvSpPr>
          <p:cNvPr id="8" name="四角形: 角を丸くする 7">
            <a:extLst>
              <a:ext uri="{FF2B5EF4-FFF2-40B4-BE49-F238E27FC236}">
                <a16:creationId xmlns:a16="http://schemas.microsoft.com/office/drawing/2014/main" id="{A002B0D3-5F36-A8E4-8333-E1EF92D4D965}"/>
              </a:ext>
            </a:extLst>
          </p:cNvPr>
          <p:cNvSpPr/>
          <p:nvPr/>
        </p:nvSpPr>
        <p:spPr>
          <a:xfrm>
            <a:off x="2571095" y="1929864"/>
            <a:ext cx="1702093" cy="422009"/>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dirty="0">
                <a:solidFill>
                  <a:schemeClr val="tx1"/>
                </a:solidFill>
              </a:rPr>
              <a:t>部門内承認者</a:t>
            </a:r>
            <a:r>
              <a:rPr kumimoji="1" lang="ja-JP" altLang="en-US" sz="1200" dirty="0">
                <a:solidFill>
                  <a:schemeClr val="tx1"/>
                </a:solidFill>
              </a:rPr>
              <a:t>　</a:t>
            </a:r>
            <a:br>
              <a:rPr kumimoji="1" lang="en-US" altLang="ja-JP" sz="1200" dirty="0">
                <a:solidFill>
                  <a:schemeClr val="tx1"/>
                </a:solidFill>
              </a:rPr>
            </a:br>
            <a:r>
              <a:rPr kumimoji="1" lang="ja-JP" altLang="en-US" sz="1200" dirty="0">
                <a:solidFill>
                  <a:schemeClr val="tx1"/>
                </a:solidFill>
              </a:rPr>
              <a:t>営業１課　課長</a:t>
            </a:r>
            <a:r>
              <a:rPr kumimoji="1" lang="en-US" altLang="ja-JP" sz="1200" dirty="0">
                <a:solidFill>
                  <a:schemeClr val="tx1"/>
                </a:solidFill>
              </a:rPr>
              <a:t>B</a:t>
            </a:r>
            <a:r>
              <a:rPr kumimoji="1" lang="ja-JP" altLang="en-US" sz="1200" dirty="0">
                <a:solidFill>
                  <a:schemeClr val="tx1"/>
                </a:solidFill>
              </a:rPr>
              <a:t>さん</a:t>
            </a:r>
          </a:p>
        </p:txBody>
      </p:sp>
      <p:sp>
        <p:nvSpPr>
          <p:cNvPr id="14" name="右大かっこ 13">
            <a:extLst>
              <a:ext uri="{FF2B5EF4-FFF2-40B4-BE49-F238E27FC236}">
                <a16:creationId xmlns:a16="http://schemas.microsoft.com/office/drawing/2014/main" id="{2A02AAD7-91D9-EFF2-0754-6C3AF8810BDE}"/>
              </a:ext>
            </a:extLst>
          </p:cNvPr>
          <p:cNvSpPr/>
          <p:nvPr/>
        </p:nvSpPr>
        <p:spPr>
          <a:xfrm rot="5400000">
            <a:off x="4429662" y="627052"/>
            <a:ext cx="307156" cy="4636308"/>
          </a:xfrm>
          <a:prstGeom prst="rightBracket">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フローチャート: 処理 16">
            <a:extLst>
              <a:ext uri="{FF2B5EF4-FFF2-40B4-BE49-F238E27FC236}">
                <a16:creationId xmlns:a16="http://schemas.microsoft.com/office/drawing/2014/main" id="{C016CF7D-68BB-DAB4-BA1A-04EF41D33672}"/>
              </a:ext>
            </a:extLst>
          </p:cNvPr>
          <p:cNvSpPr/>
          <p:nvPr/>
        </p:nvSpPr>
        <p:spPr>
          <a:xfrm>
            <a:off x="2807804" y="3410152"/>
            <a:ext cx="3116042" cy="941772"/>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u="sng" dirty="0">
                <a:solidFill>
                  <a:schemeClr val="bg1"/>
                </a:solidFill>
              </a:rPr>
              <a:t>②連続承認</a:t>
            </a:r>
            <a:r>
              <a:rPr kumimoji="1" lang="ja-JP" altLang="en-US" sz="1200" dirty="0">
                <a:solidFill>
                  <a:schemeClr val="bg1"/>
                </a:solidFill>
              </a:rPr>
              <a:t>は</a:t>
            </a:r>
            <a:r>
              <a:rPr kumimoji="1" lang="en-US" altLang="ja-JP" sz="1200" dirty="0">
                <a:solidFill>
                  <a:schemeClr val="bg1"/>
                </a:solidFill>
              </a:rPr>
              <a:t>B</a:t>
            </a:r>
            <a:r>
              <a:rPr kumimoji="1" lang="ja-JP" altLang="en-US" sz="1200" dirty="0">
                <a:solidFill>
                  <a:schemeClr val="bg1"/>
                </a:solidFill>
              </a:rPr>
              <a:t>さん、</a:t>
            </a:r>
            <a:r>
              <a:rPr kumimoji="1" lang="en-US" altLang="ja-JP" sz="1200" dirty="0">
                <a:solidFill>
                  <a:schemeClr val="bg1"/>
                </a:solidFill>
              </a:rPr>
              <a:t>C</a:t>
            </a:r>
            <a:r>
              <a:rPr kumimoji="1" lang="ja-JP" altLang="en-US" sz="1200" dirty="0">
                <a:solidFill>
                  <a:schemeClr val="bg1"/>
                </a:solidFill>
              </a:rPr>
              <a:t>さんの</a:t>
            </a:r>
            <a:br>
              <a:rPr kumimoji="1" lang="en-US" altLang="ja-JP" sz="1200" dirty="0">
                <a:solidFill>
                  <a:schemeClr val="bg1"/>
                </a:solidFill>
              </a:rPr>
            </a:br>
            <a:r>
              <a:rPr kumimoji="1" lang="ja-JP" altLang="en-US" sz="1200" dirty="0">
                <a:solidFill>
                  <a:schemeClr val="bg1"/>
                </a:solidFill>
              </a:rPr>
              <a:t>利便性に特化した機能となります</a:t>
            </a:r>
            <a:endParaRPr kumimoji="1" lang="en-US" altLang="ja-JP" sz="1200" dirty="0">
              <a:solidFill>
                <a:schemeClr val="bg1"/>
              </a:solidFill>
            </a:endParaRPr>
          </a:p>
          <a:p>
            <a:r>
              <a:rPr lang="ja-JP" altLang="en-US" sz="1200" dirty="0">
                <a:solidFill>
                  <a:schemeClr val="bg1"/>
                </a:solidFill>
              </a:rPr>
              <a:t>都度画面を開いて、閉じての操作をせずに</a:t>
            </a:r>
            <a:br>
              <a:rPr lang="en-US" altLang="ja-JP" sz="1200" dirty="0">
                <a:solidFill>
                  <a:schemeClr val="bg1"/>
                </a:solidFill>
              </a:rPr>
            </a:br>
            <a:r>
              <a:rPr lang="ja-JP" altLang="en-US" sz="1200" dirty="0">
                <a:solidFill>
                  <a:schemeClr val="bg1"/>
                </a:solidFill>
              </a:rPr>
              <a:t>明細内容を確認することが可能です</a:t>
            </a:r>
            <a:endParaRPr kumimoji="1" lang="ja-JP" altLang="en-US" sz="1200" dirty="0">
              <a:solidFill>
                <a:schemeClr val="bg1"/>
              </a:solidFill>
            </a:endParaRPr>
          </a:p>
        </p:txBody>
      </p:sp>
      <p:sp>
        <p:nvSpPr>
          <p:cNvPr id="18" name="フローチャート: 処理 17">
            <a:extLst>
              <a:ext uri="{FF2B5EF4-FFF2-40B4-BE49-F238E27FC236}">
                <a16:creationId xmlns:a16="http://schemas.microsoft.com/office/drawing/2014/main" id="{39CB00BC-B149-E1D7-771F-A7BB02814A54}"/>
              </a:ext>
            </a:extLst>
          </p:cNvPr>
          <p:cNvSpPr/>
          <p:nvPr/>
        </p:nvSpPr>
        <p:spPr>
          <a:xfrm>
            <a:off x="6789698" y="3580056"/>
            <a:ext cx="2245478" cy="581732"/>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bg1"/>
                </a:solidFill>
              </a:rPr>
              <a:t>・伝票ごとの①</a:t>
            </a:r>
            <a:r>
              <a:rPr kumimoji="1" lang="ja-JP" altLang="en-US" sz="1200" b="1" u="sng" dirty="0">
                <a:solidFill>
                  <a:schemeClr val="bg1"/>
                </a:solidFill>
              </a:rPr>
              <a:t>申し送り</a:t>
            </a:r>
            <a:r>
              <a:rPr kumimoji="1" lang="ja-JP" altLang="en-US" sz="1200" dirty="0">
                <a:solidFill>
                  <a:schemeClr val="bg1"/>
                </a:solidFill>
              </a:rPr>
              <a:t>機能</a:t>
            </a:r>
            <a:endParaRPr kumimoji="1" lang="en-US" altLang="ja-JP" sz="1200" dirty="0">
              <a:solidFill>
                <a:schemeClr val="bg1"/>
              </a:solidFill>
            </a:endParaRPr>
          </a:p>
          <a:p>
            <a:r>
              <a:rPr lang="ja-JP" altLang="en-US" sz="1200" dirty="0">
                <a:solidFill>
                  <a:schemeClr val="bg1"/>
                </a:solidFill>
              </a:rPr>
              <a:t>・③</a:t>
            </a:r>
            <a:r>
              <a:rPr lang="ja-JP" altLang="en-US" sz="1200" b="1" u="sng" dirty="0">
                <a:solidFill>
                  <a:schemeClr val="bg1"/>
                </a:solidFill>
              </a:rPr>
              <a:t>証憑表示</a:t>
            </a:r>
            <a:r>
              <a:rPr lang="ja-JP" altLang="en-US" sz="1200" dirty="0">
                <a:solidFill>
                  <a:schemeClr val="bg1"/>
                </a:solidFill>
              </a:rPr>
              <a:t>機能</a:t>
            </a:r>
            <a:endParaRPr kumimoji="1" lang="ja-JP" altLang="en-US" sz="1200" dirty="0">
              <a:solidFill>
                <a:schemeClr val="bg1"/>
              </a:solidFill>
            </a:endParaRPr>
          </a:p>
        </p:txBody>
      </p:sp>
      <p:sp>
        <p:nvSpPr>
          <p:cNvPr id="12" name="テキスト プレースホルダー 2">
            <a:extLst>
              <a:ext uri="{FF2B5EF4-FFF2-40B4-BE49-F238E27FC236}">
                <a16:creationId xmlns:a16="http://schemas.microsoft.com/office/drawing/2014/main" id="{54EE7E94-1D3E-A851-0DEB-09E57F83157F}"/>
              </a:ext>
            </a:extLst>
          </p:cNvPr>
          <p:cNvSpPr txBox="1">
            <a:spLocks/>
          </p:cNvSpPr>
          <p:nvPr/>
        </p:nvSpPr>
        <p:spPr>
          <a:xfrm>
            <a:off x="364492" y="960370"/>
            <a:ext cx="8426450" cy="27838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機能概要補足</a:t>
            </a:r>
            <a:endParaRPr lang="en-US" altLang="ja-JP" sz="1400" b="1" dirty="0">
              <a:solidFill>
                <a:schemeClr val="tx2"/>
              </a:solidFill>
            </a:endParaRPr>
          </a:p>
        </p:txBody>
      </p:sp>
      <p:pic>
        <p:nvPicPr>
          <p:cNvPr id="19" name="図 18" descr="テレビゲームのキャラクター&#10;&#10;中程度の精度で自動的に生成された説明">
            <a:extLst>
              <a:ext uri="{FF2B5EF4-FFF2-40B4-BE49-F238E27FC236}">
                <a16:creationId xmlns:a16="http://schemas.microsoft.com/office/drawing/2014/main" id="{B9727B8A-BDEB-9C1D-4CDC-80B80A7EC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335" y="1220444"/>
            <a:ext cx="449981" cy="712829"/>
          </a:xfrm>
          <a:prstGeom prst="rect">
            <a:avLst/>
          </a:prstGeom>
        </p:spPr>
      </p:pic>
      <p:pic>
        <p:nvPicPr>
          <p:cNvPr id="26" name="図 25" descr="時計, 光 が含まれている画像&#10;&#10;自動的に生成された説明">
            <a:extLst>
              <a:ext uri="{FF2B5EF4-FFF2-40B4-BE49-F238E27FC236}">
                <a16:creationId xmlns:a16="http://schemas.microsoft.com/office/drawing/2014/main" id="{1F640BE4-E20E-BA6F-A25E-52D14D384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536" y="1232282"/>
            <a:ext cx="450901" cy="712829"/>
          </a:xfrm>
          <a:prstGeom prst="rect">
            <a:avLst/>
          </a:prstGeom>
        </p:spPr>
      </p:pic>
      <p:pic>
        <p:nvPicPr>
          <p:cNvPr id="34" name="図 33" descr="モニター, 画面, コンピュータ, キーボード が含まれている画像&#10;&#10;自動的に生成された説明">
            <a:extLst>
              <a:ext uri="{FF2B5EF4-FFF2-40B4-BE49-F238E27FC236}">
                <a16:creationId xmlns:a16="http://schemas.microsoft.com/office/drawing/2014/main" id="{F9CC6D4D-3E76-8ABA-C8BD-8BA62F195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5989" y="1239080"/>
            <a:ext cx="472947" cy="709420"/>
          </a:xfrm>
          <a:prstGeom prst="rect">
            <a:avLst/>
          </a:prstGeom>
        </p:spPr>
      </p:pic>
      <p:sp>
        <p:nvSpPr>
          <p:cNvPr id="35" name="四角形: 角を丸くする 34">
            <a:extLst>
              <a:ext uri="{FF2B5EF4-FFF2-40B4-BE49-F238E27FC236}">
                <a16:creationId xmlns:a16="http://schemas.microsoft.com/office/drawing/2014/main" id="{A81681C4-881A-D035-EFF1-0E407775B7B4}"/>
              </a:ext>
            </a:extLst>
          </p:cNvPr>
          <p:cNvSpPr/>
          <p:nvPr/>
        </p:nvSpPr>
        <p:spPr>
          <a:xfrm>
            <a:off x="4782533" y="1929863"/>
            <a:ext cx="1702093" cy="422009"/>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dirty="0">
                <a:solidFill>
                  <a:schemeClr val="tx1"/>
                </a:solidFill>
              </a:rPr>
              <a:t>経理部承認者１</a:t>
            </a:r>
            <a:br>
              <a:rPr kumimoji="1" lang="en-US" altLang="ja-JP" sz="1200" dirty="0">
                <a:solidFill>
                  <a:schemeClr val="tx1"/>
                </a:solidFill>
              </a:rPr>
            </a:br>
            <a:r>
              <a:rPr kumimoji="1" lang="ja-JP" altLang="en-US" sz="1200" dirty="0">
                <a:solidFill>
                  <a:schemeClr val="tx1"/>
                </a:solidFill>
              </a:rPr>
              <a:t>経理課　Ｃさん</a:t>
            </a:r>
          </a:p>
        </p:txBody>
      </p:sp>
      <p:pic>
        <p:nvPicPr>
          <p:cNvPr id="37" name="図 36" descr="探す, 座る, 暗い, 男 が含まれている画像&#10;&#10;自動的に生成された説明">
            <a:extLst>
              <a:ext uri="{FF2B5EF4-FFF2-40B4-BE49-F238E27FC236}">
                <a16:creationId xmlns:a16="http://schemas.microsoft.com/office/drawing/2014/main" id="{C94494A6-E999-0A6B-BBB7-81D62CB56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748" y="1262646"/>
            <a:ext cx="583379" cy="705214"/>
          </a:xfrm>
          <a:prstGeom prst="rect">
            <a:avLst/>
          </a:prstGeom>
        </p:spPr>
      </p:pic>
      <p:sp>
        <p:nvSpPr>
          <p:cNvPr id="38" name="四角形: 角を丸くする 37">
            <a:extLst>
              <a:ext uri="{FF2B5EF4-FFF2-40B4-BE49-F238E27FC236}">
                <a16:creationId xmlns:a16="http://schemas.microsoft.com/office/drawing/2014/main" id="{A227BED6-89C6-327A-4B6E-7B2E7ADF5E76}"/>
              </a:ext>
            </a:extLst>
          </p:cNvPr>
          <p:cNvSpPr/>
          <p:nvPr/>
        </p:nvSpPr>
        <p:spPr>
          <a:xfrm>
            <a:off x="7081907" y="1943487"/>
            <a:ext cx="1702093" cy="422009"/>
          </a:xfrm>
          <a:prstGeom prst="roundRect">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TW" altLang="en-US" sz="1200">
                <a:solidFill>
                  <a:schemeClr val="tx1"/>
                </a:solidFill>
              </a:rPr>
              <a:t>経理部承認者２</a:t>
            </a:r>
            <a:br>
              <a:rPr kumimoji="1" lang="en-US" altLang="ja-JP" sz="1200">
                <a:solidFill>
                  <a:schemeClr val="tx1"/>
                </a:solidFill>
              </a:rPr>
            </a:br>
            <a:r>
              <a:rPr kumimoji="1" lang="zh-TW" altLang="en-US" sz="1200">
                <a:solidFill>
                  <a:schemeClr val="tx1"/>
                </a:solidFill>
              </a:rPr>
              <a:t>経理課　Ｄ課長</a:t>
            </a:r>
            <a:endParaRPr kumimoji="1" lang="ja-JP" altLang="en-US" sz="1200" dirty="0">
              <a:solidFill>
                <a:schemeClr val="tx1"/>
              </a:solidFill>
            </a:endParaRPr>
          </a:p>
        </p:txBody>
      </p:sp>
      <p:sp>
        <p:nvSpPr>
          <p:cNvPr id="40" name="右大かっこ 39">
            <a:extLst>
              <a:ext uri="{FF2B5EF4-FFF2-40B4-BE49-F238E27FC236}">
                <a16:creationId xmlns:a16="http://schemas.microsoft.com/office/drawing/2014/main" id="{5C2D106E-C4BE-77ED-4336-CCBD91E4351A}"/>
              </a:ext>
            </a:extLst>
          </p:cNvPr>
          <p:cNvSpPr/>
          <p:nvPr/>
        </p:nvSpPr>
        <p:spPr>
          <a:xfrm rot="5400000">
            <a:off x="7833261" y="1987907"/>
            <a:ext cx="320777" cy="1900973"/>
          </a:xfrm>
          <a:prstGeom prst="rightBracket">
            <a:avLst/>
          </a:prstGeom>
          <a:ln w="127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9" name="テキスト プレースホルダー 2">
            <a:extLst>
              <a:ext uri="{FF2B5EF4-FFF2-40B4-BE49-F238E27FC236}">
                <a16:creationId xmlns:a16="http://schemas.microsoft.com/office/drawing/2014/main" id="{D70B1BC1-D7BF-B5FA-8EE4-E1A10A2D0367}"/>
              </a:ext>
            </a:extLst>
          </p:cNvPr>
          <p:cNvSpPr>
            <a:spLocks noGrp="1"/>
          </p:cNvSpPr>
          <p:nvPr>
            <p:ph type="body" sz="quarter" idx="14"/>
          </p:nvPr>
        </p:nvSpPr>
        <p:spPr>
          <a:xfrm>
            <a:off x="2603378" y="2310354"/>
            <a:ext cx="1900973" cy="710594"/>
          </a:xfrm>
        </p:spPr>
        <p:txBody>
          <a:bodyPr/>
          <a:lstStyle/>
          <a:p>
            <a:pPr lvl="0">
              <a:lnSpc>
                <a:spcPts val="1900"/>
              </a:lnSpc>
              <a:buClr>
                <a:srgbClr val="F9BE00"/>
              </a:buClr>
            </a:pPr>
            <a:r>
              <a:rPr lang="en-US" altLang="ja-JP" sz="900" dirty="0">
                <a:solidFill>
                  <a:prstClr val="black"/>
                </a:solidFill>
              </a:rPr>
              <a:t>Ex.</a:t>
            </a:r>
            <a:r>
              <a:rPr lang="ja-JP" altLang="en-US" sz="900" dirty="0">
                <a:solidFill>
                  <a:prstClr val="black"/>
                </a:solidFill>
              </a:rPr>
              <a:t>訪問先、経路、</a:t>
            </a:r>
            <a:endParaRPr lang="en-US" altLang="ja-JP" sz="900" dirty="0">
              <a:solidFill>
                <a:prstClr val="black"/>
              </a:solidFill>
            </a:endParaRPr>
          </a:p>
          <a:p>
            <a:pPr lvl="0">
              <a:lnSpc>
                <a:spcPts val="1900"/>
              </a:lnSpc>
              <a:buClr>
                <a:srgbClr val="F9BE00"/>
              </a:buClr>
            </a:pPr>
            <a:r>
              <a:rPr lang="ja-JP" altLang="en-US" sz="900" dirty="0">
                <a:solidFill>
                  <a:prstClr val="black"/>
                </a:solidFill>
              </a:rPr>
              <a:t>    領収証記載の消費税など</a:t>
            </a:r>
            <a:endParaRPr lang="en-US" altLang="ja-JP" sz="900" dirty="0">
              <a:solidFill>
                <a:prstClr val="black"/>
              </a:solidFill>
            </a:endParaRPr>
          </a:p>
          <a:p>
            <a:pPr lvl="0">
              <a:lnSpc>
                <a:spcPts val="1900"/>
              </a:lnSpc>
              <a:buClr>
                <a:srgbClr val="F9BE00"/>
              </a:buClr>
            </a:pPr>
            <a:r>
              <a:rPr lang="ja-JP" altLang="en-US" sz="900" dirty="0">
                <a:solidFill>
                  <a:prstClr val="black"/>
                </a:solidFill>
              </a:rPr>
              <a:t>    細かいチェックが必要</a:t>
            </a:r>
            <a:endParaRPr lang="en-US" altLang="ja-JP" sz="900" dirty="0">
              <a:solidFill>
                <a:prstClr val="black"/>
              </a:solidFill>
            </a:endParaRPr>
          </a:p>
        </p:txBody>
      </p:sp>
      <p:sp>
        <p:nvSpPr>
          <p:cNvPr id="10" name="テキスト プレースホルダー 2">
            <a:extLst>
              <a:ext uri="{FF2B5EF4-FFF2-40B4-BE49-F238E27FC236}">
                <a16:creationId xmlns:a16="http://schemas.microsoft.com/office/drawing/2014/main" id="{A4A02D0B-3894-AB4E-23B6-9842F2FD0697}"/>
              </a:ext>
            </a:extLst>
          </p:cNvPr>
          <p:cNvSpPr txBox="1">
            <a:spLocks/>
          </p:cNvSpPr>
          <p:nvPr/>
        </p:nvSpPr>
        <p:spPr>
          <a:xfrm>
            <a:off x="4706225" y="2324654"/>
            <a:ext cx="2245478" cy="710594"/>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en-US" altLang="ja-JP" sz="900" dirty="0">
                <a:solidFill>
                  <a:prstClr val="black"/>
                </a:solidFill>
              </a:rPr>
              <a:t>Ex.</a:t>
            </a:r>
            <a:r>
              <a:rPr lang="ja-JP" altLang="en-US" sz="900" dirty="0">
                <a:solidFill>
                  <a:prstClr val="black"/>
                </a:solidFill>
              </a:rPr>
              <a:t> 科目、摘要等のチェックの他、経路、  　　　　　</a:t>
            </a:r>
            <a:endParaRPr lang="en-US" altLang="ja-JP" sz="900" dirty="0">
              <a:solidFill>
                <a:prstClr val="black"/>
              </a:solidFill>
            </a:endParaRPr>
          </a:p>
          <a:p>
            <a:pPr>
              <a:lnSpc>
                <a:spcPts val="1900"/>
              </a:lnSpc>
              <a:buClr>
                <a:srgbClr val="F9BE00"/>
              </a:buClr>
            </a:pPr>
            <a:r>
              <a:rPr lang="ja-JP" altLang="en-US" sz="900" dirty="0">
                <a:solidFill>
                  <a:prstClr val="black"/>
                </a:solidFill>
              </a:rPr>
              <a:t>　  エキスパート検索からの変更有無など</a:t>
            </a:r>
            <a:endParaRPr lang="en-US" altLang="ja-JP" sz="900" dirty="0">
              <a:solidFill>
                <a:prstClr val="black"/>
              </a:solidFill>
            </a:endParaRPr>
          </a:p>
          <a:p>
            <a:pPr>
              <a:lnSpc>
                <a:spcPts val="1900"/>
              </a:lnSpc>
              <a:buClr>
                <a:srgbClr val="F9BE00"/>
              </a:buClr>
            </a:pPr>
            <a:r>
              <a:rPr lang="ja-JP" altLang="en-US" sz="900" dirty="0">
                <a:solidFill>
                  <a:prstClr val="black"/>
                </a:solidFill>
              </a:rPr>
              <a:t>     細かいチェックが必要</a:t>
            </a:r>
            <a:endParaRPr lang="en-US" altLang="ja-JP" dirty="0">
              <a:solidFill>
                <a:prstClr val="black"/>
              </a:solidFill>
            </a:endParaRPr>
          </a:p>
        </p:txBody>
      </p:sp>
      <p:sp>
        <p:nvSpPr>
          <p:cNvPr id="16" name="テキスト ボックス 15">
            <a:extLst>
              <a:ext uri="{FF2B5EF4-FFF2-40B4-BE49-F238E27FC236}">
                <a16:creationId xmlns:a16="http://schemas.microsoft.com/office/drawing/2014/main" id="{A5AE57C9-C4F5-BC31-182E-A7CB6459BCB2}"/>
              </a:ext>
            </a:extLst>
          </p:cNvPr>
          <p:cNvSpPr txBox="1"/>
          <p:nvPr/>
        </p:nvSpPr>
        <p:spPr>
          <a:xfrm>
            <a:off x="7235242" y="2307544"/>
            <a:ext cx="1516817" cy="1040670"/>
          </a:xfrm>
          <a:prstGeom prst="rect">
            <a:avLst/>
          </a:prstGeom>
          <a:noFill/>
        </p:spPr>
        <p:txBody>
          <a:bodyPr wrap="square">
            <a:spAutoFit/>
          </a:bodyPr>
          <a:lstStyle/>
          <a:p>
            <a:pPr>
              <a:lnSpc>
                <a:spcPts val="1900"/>
              </a:lnSpc>
              <a:buClr>
                <a:srgbClr val="F9BE00"/>
              </a:buClr>
              <a:defRPr/>
            </a:pP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Ex.</a:t>
            </a:r>
            <a:r>
              <a:rPr lang="ja-JP" altLang="en-US" sz="900" dirty="0"/>
              <a:t>金額の大きい精算や</a:t>
            </a:r>
            <a:endParaRPr lang="en-US" altLang="ja-JP" sz="900" dirty="0"/>
          </a:p>
          <a:p>
            <a:pPr>
              <a:lnSpc>
                <a:spcPts val="1900"/>
              </a:lnSpc>
              <a:buClr>
                <a:srgbClr val="F9BE00"/>
              </a:buClr>
              <a:defRPr/>
            </a:pPr>
            <a:r>
              <a:rPr lang="ja-JP" altLang="en-US" sz="900" dirty="0"/>
              <a:t>　  交際費を含む精算のみ</a:t>
            </a:r>
            <a:endParaRPr lang="en-US" altLang="ja-JP" sz="900" dirty="0"/>
          </a:p>
          <a:p>
            <a:pPr>
              <a:lnSpc>
                <a:spcPts val="1900"/>
              </a:lnSpc>
              <a:buClr>
                <a:srgbClr val="F9BE00"/>
              </a:buClr>
              <a:defRPr/>
            </a:pPr>
            <a:r>
              <a:rPr lang="en-US" altLang="ja-JP" sz="900" dirty="0"/>
              <a:t>     </a:t>
            </a:r>
            <a:r>
              <a:rPr lang="ja-JP" altLang="en-US" sz="900" dirty="0"/>
              <a:t>内容の確認を行う</a:t>
            </a:r>
            <a:endParaRPr lang="en-US" altLang="ja-JP" sz="900" dirty="0"/>
          </a:p>
          <a:p>
            <a:pPr marL="0" marR="0" lvl="0" indent="0" algn="l" defTabSz="914400" rtl="0" eaLnBrk="1" fontAlgn="auto" latinLnBrk="0" hangingPunct="1">
              <a:lnSpc>
                <a:spcPts val="1900"/>
              </a:lnSpc>
              <a:spcBef>
                <a:spcPts val="0"/>
              </a:spcBef>
              <a:spcAft>
                <a:spcPts val="0"/>
              </a:spcAft>
              <a:buClr>
                <a:srgbClr val="F9BE00"/>
              </a:buClr>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 </a:t>
            </a:r>
            <a:endParaRPr kumimoji="1" lang="en-US" altLang="ja-JP" sz="18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36262340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1E93D61-FFB1-C501-3E88-86981FBCFFB5}"/>
              </a:ext>
            </a:extLst>
          </p:cNvPr>
          <p:cNvPicPr>
            <a:picLocks noChangeAspect="1"/>
          </p:cNvPicPr>
          <p:nvPr/>
        </p:nvPicPr>
        <p:blipFill rotWithShape="1">
          <a:blip r:embed="rId3"/>
          <a:srcRect b="59860"/>
          <a:stretch/>
        </p:blipFill>
        <p:spPr>
          <a:xfrm>
            <a:off x="359352" y="1207672"/>
            <a:ext cx="8371707" cy="2372189"/>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60</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債務伝票（簡易表示）</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9848" y="1644202"/>
            <a:ext cx="2764800" cy="487698"/>
          </a:xfrm>
          <a:prstGeom prst="borderCallout2">
            <a:avLst>
              <a:gd name="adj1" fmla="val 37499"/>
              <a:gd name="adj2" fmla="val -8057"/>
              <a:gd name="adj3" fmla="val 39061"/>
              <a:gd name="adj4" fmla="val -45606"/>
              <a:gd name="adj5" fmla="val 96976"/>
              <a:gd name="adj6" fmla="val -4545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3" name="図 2">
            <a:extLst>
              <a:ext uri="{FF2B5EF4-FFF2-40B4-BE49-F238E27FC236}">
                <a16:creationId xmlns:a16="http://schemas.microsoft.com/office/drawing/2014/main" id="{371693C3-07C1-D21A-276A-62BAC625BB19}"/>
              </a:ext>
            </a:extLst>
          </p:cNvPr>
          <p:cNvPicPr>
            <a:picLocks noChangeAspect="1"/>
          </p:cNvPicPr>
          <p:nvPr/>
        </p:nvPicPr>
        <p:blipFill rotWithShape="1">
          <a:blip r:embed="rId4"/>
          <a:srcRect l="21170" t="-4950" r="38844" b="-2013"/>
          <a:stretch/>
        </p:blipFill>
        <p:spPr>
          <a:xfrm>
            <a:off x="3455876" y="2247714"/>
            <a:ext cx="705744" cy="97615"/>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023828" y="2206800"/>
            <a:ext cx="1944216" cy="18493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11E3654D-14EA-5449-0325-C7C85A6144FC}"/>
              </a:ext>
            </a:extLst>
          </p:cNvPr>
          <p:cNvPicPr>
            <a:picLocks noChangeAspect="1"/>
          </p:cNvPicPr>
          <p:nvPr/>
        </p:nvPicPr>
        <p:blipFill rotWithShape="1">
          <a:blip r:embed="rId5"/>
          <a:srcRect t="2" b="-14607"/>
          <a:stretch/>
        </p:blipFill>
        <p:spPr>
          <a:xfrm rot="10800000" flipV="1">
            <a:off x="575556" y="1775533"/>
            <a:ext cx="485282" cy="144800"/>
          </a:xfrm>
          <a:prstGeom prst="rect">
            <a:avLst/>
          </a:prstGeom>
        </p:spPr>
      </p:pic>
      <p:pic>
        <p:nvPicPr>
          <p:cNvPr id="9" name="図 8">
            <a:extLst>
              <a:ext uri="{FF2B5EF4-FFF2-40B4-BE49-F238E27FC236}">
                <a16:creationId xmlns:a16="http://schemas.microsoft.com/office/drawing/2014/main" id="{9970A215-7F83-225D-CEFC-236EC870AD6D}"/>
              </a:ext>
            </a:extLst>
          </p:cNvPr>
          <p:cNvPicPr>
            <a:picLocks noChangeAspect="1"/>
          </p:cNvPicPr>
          <p:nvPr/>
        </p:nvPicPr>
        <p:blipFill>
          <a:blip r:embed="rId6"/>
          <a:stretch>
            <a:fillRect/>
          </a:stretch>
        </p:blipFill>
        <p:spPr>
          <a:xfrm>
            <a:off x="622247" y="1815666"/>
            <a:ext cx="457365" cy="70364"/>
          </a:xfrm>
          <a:prstGeom prst="rect">
            <a:avLst/>
          </a:prstGeom>
        </p:spPr>
      </p:pic>
    </p:spTree>
    <p:extLst>
      <p:ext uri="{BB962C8B-B14F-4D97-AF65-F5344CB8AC3E}">
        <p14:creationId xmlns:p14="http://schemas.microsoft.com/office/powerpoint/2010/main" val="25641457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4A6104A-463F-2DA6-176F-A2212DD9A5A8}"/>
              </a:ext>
            </a:extLst>
          </p:cNvPr>
          <p:cNvPicPr>
            <a:picLocks noChangeAspect="1"/>
          </p:cNvPicPr>
          <p:nvPr/>
        </p:nvPicPr>
        <p:blipFill rotWithShape="1">
          <a:blip r:embed="rId3"/>
          <a:srcRect b="49587"/>
          <a:stretch/>
        </p:blipFill>
        <p:spPr>
          <a:xfrm>
            <a:off x="358775" y="1191685"/>
            <a:ext cx="8198453" cy="2923147"/>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61</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債務伝票（簡易表示２）</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48124" y="1661860"/>
            <a:ext cx="2735876" cy="547862"/>
          </a:xfrm>
          <a:prstGeom prst="borderCallout2">
            <a:avLst>
              <a:gd name="adj1" fmla="val 18750"/>
              <a:gd name="adj2" fmla="val -8333"/>
              <a:gd name="adj3" fmla="val 17359"/>
              <a:gd name="adj4" fmla="val -59002"/>
              <a:gd name="adj5" fmla="val 78790"/>
              <a:gd name="adj6" fmla="val -59649"/>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3" name="図 2">
            <a:extLst>
              <a:ext uri="{FF2B5EF4-FFF2-40B4-BE49-F238E27FC236}">
                <a16:creationId xmlns:a16="http://schemas.microsoft.com/office/drawing/2014/main" id="{D7F83308-88D5-1508-A635-8151C710949F}"/>
              </a:ext>
            </a:extLst>
          </p:cNvPr>
          <p:cNvPicPr>
            <a:picLocks noChangeAspect="1"/>
          </p:cNvPicPr>
          <p:nvPr/>
        </p:nvPicPr>
        <p:blipFill rotWithShape="1">
          <a:blip r:embed="rId4"/>
          <a:srcRect l="21170" t="-4950" r="38844" b="-2013"/>
          <a:stretch/>
        </p:blipFill>
        <p:spPr>
          <a:xfrm>
            <a:off x="2951820" y="2258111"/>
            <a:ext cx="648072" cy="92128"/>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447764" y="2211710"/>
            <a:ext cx="2304256" cy="18493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3C327442-CF2C-30A9-EB1C-5DAE9E90EA23}"/>
              </a:ext>
            </a:extLst>
          </p:cNvPr>
          <p:cNvPicPr>
            <a:picLocks noChangeAspect="1"/>
          </p:cNvPicPr>
          <p:nvPr/>
        </p:nvPicPr>
        <p:blipFill rotWithShape="1">
          <a:blip r:embed="rId5"/>
          <a:srcRect t="2" b="-14607"/>
          <a:stretch/>
        </p:blipFill>
        <p:spPr>
          <a:xfrm rot="10800000" flipV="1">
            <a:off x="467544" y="1543711"/>
            <a:ext cx="684076" cy="242229"/>
          </a:xfrm>
          <a:prstGeom prst="rect">
            <a:avLst/>
          </a:prstGeom>
        </p:spPr>
      </p:pic>
      <p:pic>
        <p:nvPicPr>
          <p:cNvPr id="9" name="図 8">
            <a:extLst>
              <a:ext uri="{FF2B5EF4-FFF2-40B4-BE49-F238E27FC236}">
                <a16:creationId xmlns:a16="http://schemas.microsoft.com/office/drawing/2014/main" id="{60CE6290-72E8-309E-D980-7AC776D0A9FF}"/>
              </a:ext>
            </a:extLst>
          </p:cNvPr>
          <p:cNvPicPr>
            <a:picLocks noChangeAspect="1"/>
          </p:cNvPicPr>
          <p:nvPr/>
        </p:nvPicPr>
        <p:blipFill>
          <a:blip r:embed="rId6"/>
          <a:stretch>
            <a:fillRect/>
          </a:stretch>
        </p:blipFill>
        <p:spPr>
          <a:xfrm>
            <a:off x="539552" y="1671650"/>
            <a:ext cx="457365" cy="70364"/>
          </a:xfrm>
          <a:prstGeom prst="rect">
            <a:avLst/>
          </a:prstGeom>
        </p:spPr>
      </p:pic>
    </p:spTree>
    <p:extLst>
      <p:ext uri="{BB962C8B-B14F-4D97-AF65-F5344CB8AC3E}">
        <p14:creationId xmlns:p14="http://schemas.microsoft.com/office/powerpoint/2010/main" val="27483174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82D40B85-018D-6EF8-5A4F-CB93BFE99100}"/>
              </a:ext>
            </a:extLst>
          </p:cNvPr>
          <p:cNvPicPr>
            <a:picLocks noChangeAspect="1"/>
          </p:cNvPicPr>
          <p:nvPr/>
        </p:nvPicPr>
        <p:blipFill rotWithShape="1">
          <a:blip r:embed="rId3"/>
          <a:srcRect b="36291"/>
          <a:stretch/>
        </p:blipFill>
        <p:spPr>
          <a:xfrm>
            <a:off x="358775" y="1185596"/>
            <a:ext cx="7795061" cy="3499212"/>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62</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債務チェックリスト</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588" y="1658461"/>
            <a:ext cx="2663868" cy="540060"/>
          </a:xfrm>
          <a:prstGeom prst="borderCallout2">
            <a:avLst>
              <a:gd name="adj1" fmla="val 18750"/>
              <a:gd name="adj2" fmla="val -8333"/>
              <a:gd name="adj3" fmla="val 21572"/>
              <a:gd name="adj4" fmla="val -57000"/>
              <a:gd name="adj5" fmla="val 91675"/>
              <a:gd name="adj6" fmla="val -5757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3" name="図 2">
            <a:extLst>
              <a:ext uri="{FF2B5EF4-FFF2-40B4-BE49-F238E27FC236}">
                <a16:creationId xmlns:a16="http://schemas.microsoft.com/office/drawing/2014/main" id="{B242B7BF-7C31-54B9-1923-31C84E65A790}"/>
              </a:ext>
            </a:extLst>
          </p:cNvPr>
          <p:cNvPicPr>
            <a:picLocks noChangeAspect="1"/>
          </p:cNvPicPr>
          <p:nvPr/>
        </p:nvPicPr>
        <p:blipFill>
          <a:blip r:embed="rId4"/>
          <a:stretch>
            <a:fillRect/>
          </a:stretch>
        </p:blipFill>
        <p:spPr>
          <a:xfrm>
            <a:off x="3122582" y="2310722"/>
            <a:ext cx="1530683" cy="100982"/>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095836" y="2283718"/>
            <a:ext cx="1584176" cy="16201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6" name="図 5">
            <a:extLst>
              <a:ext uri="{FF2B5EF4-FFF2-40B4-BE49-F238E27FC236}">
                <a16:creationId xmlns:a16="http://schemas.microsoft.com/office/drawing/2014/main" id="{56F07FF9-BBB0-EEC9-2960-5D26E1324CD8}"/>
              </a:ext>
            </a:extLst>
          </p:cNvPr>
          <p:cNvPicPr>
            <a:picLocks noChangeAspect="1"/>
          </p:cNvPicPr>
          <p:nvPr/>
        </p:nvPicPr>
        <p:blipFill rotWithShape="1">
          <a:blip r:embed="rId5"/>
          <a:srcRect t="2" b="-14607"/>
          <a:stretch/>
        </p:blipFill>
        <p:spPr>
          <a:xfrm rot="10800000" flipV="1">
            <a:off x="467544" y="1815666"/>
            <a:ext cx="684076" cy="225650"/>
          </a:xfrm>
          <a:prstGeom prst="rect">
            <a:avLst/>
          </a:prstGeom>
        </p:spPr>
      </p:pic>
      <p:pic>
        <p:nvPicPr>
          <p:cNvPr id="7" name="図 6">
            <a:extLst>
              <a:ext uri="{FF2B5EF4-FFF2-40B4-BE49-F238E27FC236}">
                <a16:creationId xmlns:a16="http://schemas.microsoft.com/office/drawing/2014/main" id="{CD4BC277-EEAD-48EB-EE20-8BC8329B20D9}"/>
              </a:ext>
            </a:extLst>
          </p:cNvPr>
          <p:cNvPicPr>
            <a:picLocks noChangeAspect="1"/>
          </p:cNvPicPr>
          <p:nvPr/>
        </p:nvPicPr>
        <p:blipFill>
          <a:blip r:embed="rId6"/>
          <a:stretch>
            <a:fillRect/>
          </a:stretch>
        </p:blipFill>
        <p:spPr>
          <a:xfrm>
            <a:off x="539552" y="1959682"/>
            <a:ext cx="457365" cy="70364"/>
          </a:xfrm>
          <a:prstGeom prst="rect">
            <a:avLst/>
          </a:prstGeom>
        </p:spPr>
      </p:pic>
      <p:pic>
        <p:nvPicPr>
          <p:cNvPr id="12" name="図 11">
            <a:extLst>
              <a:ext uri="{FF2B5EF4-FFF2-40B4-BE49-F238E27FC236}">
                <a16:creationId xmlns:a16="http://schemas.microsoft.com/office/drawing/2014/main" id="{B1B0B3DB-4584-07A5-4A34-EA99042F52FF}"/>
              </a:ext>
            </a:extLst>
          </p:cNvPr>
          <p:cNvPicPr>
            <a:picLocks noChangeAspect="1"/>
          </p:cNvPicPr>
          <p:nvPr/>
        </p:nvPicPr>
        <p:blipFill>
          <a:blip r:embed="rId7"/>
          <a:stretch>
            <a:fillRect/>
          </a:stretch>
        </p:blipFill>
        <p:spPr>
          <a:xfrm>
            <a:off x="1547285" y="4011910"/>
            <a:ext cx="390444" cy="93600"/>
          </a:xfrm>
          <a:prstGeom prst="rect">
            <a:avLst/>
          </a:prstGeom>
        </p:spPr>
      </p:pic>
      <p:pic>
        <p:nvPicPr>
          <p:cNvPr id="13" name="図 12">
            <a:extLst>
              <a:ext uri="{FF2B5EF4-FFF2-40B4-BE49-F238E27FC236}">
                <a16:creationId xmlns:a16="http://schemas.microsoft.com/office/drawing/2014/main" id="{527F8D2D-3CC8-3D41-7D46-7C9A7FAC65A5}"/>
              </a:ext>
            </a:extLst>
          </p:cNvPr>
          <p:cNvPicPr>
            <a:picLocks noChangeAspect="1"/>
          </p:cNvPicPr>
          <p:nvPr/>
        </p:nvPicPr>
        <p:blipFill>
          <a:blip r:embed="rId8"/>
          <a:stretch>
            <a:fillRect/>
          </a:stretch>
        </p:blipFill>
        <p:spPr>
          <a:xfrm>
            <a:off x="1549000" y="3934800"/>
            <a:ext cx="223561" cy="64800"/>
          </a:xfrm>
          <a:prstGeom prst="rect">
            <a:avLst/>
          </a:prstGeom>
        </p:spPr>
      </p:pic>
    </p:spTree>
    <p:extLst>
      <p:ext uri="{BB962C8B-B14F-4D97-AF65-F5344CB8AC3E}">
        <p14:creationId xmlns:p14="http://schemas.microsoft.com/office/powerpoint/2010/main" val="34313337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9E01532A-FCC9-1395-7D33-BFAA0B3C2285}"/>
              </a:ext>
            </a:extLst>
          </p:cNvPr>
          <p:cNvPicPr>
            <a:picLocks noChangeAspect="1"/>
          </p:cNvPicPr>
          <p:nvPr/>
        </p:nvPicPr>
        <p:blipFill rotWithShape="1">
          <a:blip r:embed="rId3"/>
          <a:srcRect b="24169"/>
          <a:stretch/>
        </p:blipFill>
        <p:spPr>
          <a:xfrm>
            <a:off x="358775" y="1207066"/>
            <a:ext cx="6733941" cy="3596932"/>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63</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債務チェックリスト（伝票形式）</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3277" y="1574838"/>
            <a:ext cx="2628291" cy="584268"/>
          </a:xfrm>
          <a:prstGeom prst="borderCallout2">
            <a:avLst>
              <a:gd name="adj1" fmla="val 26575"/>
              <a:gd name="adj2" fmla="val -7173"/>
              <a:gd name="adj3" fmla="val 27880"/>
              <a:gd name="adj4" fmla="val -29714"/>
              <a:gd name="adj5" fmla="val 105662"/>
              <a:gd name="adj6" fmla="val -3042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3" name="図 2">
            <a:extLst>
              <a:ext uri="{FF2B5EF4-FFF2-40B4-BE49-F238E27FC236}">
                <a16:creationId xmlns:a16="http://schemas.microsoft.com/office/drawing/2014/main" id="{838ED168-1DFA-E07F-2406-C4E85BEC5151}"/>
              </a:ext>
            </a:extLst>
          </p:cNvPr>
          <p:cNvPicPr>
            <a:picLocks noChangeAspect="1"/>
          </p:cNvPicPr>
          <p:nvPr/>
        </p:nvPicPr>
        <p:blipFill rotWithShape="1">
          <a:blip r:embed="rId4"/>
          <a:srcRect l="21170" t="-4950" r="38844" b="-2013"/>
          <a:stretch/>
        </p:blipFill>
        <p:spPr>
          <a:xfrm>
            <a:off x="4265966" y="2355727"/>
            <a:ext cx="522058" cy="92128"/>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815916" y="2355726"/>
            <a:ext cx="1620180" cy="9212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6" name="図 5">
            <a:extLst>
              <a:ext uri="{FF2B5EF4-FFF2-40B4-BE49-F238E27FC236}">
                <a16:creationId xmlns:a16="http://schemas.microsoft.com/office/drawing/2014/main" id="{B1228EA9-82AD-27C4-AEFD-2B1EAE2B1549}"/>
              </a:ext>
            </a:extLst>
          </p:cNvPr>
          <p:cNvPicPr>
            <a:picLocks noChangeAspect="1"/>
          </p:cNvPicPr>
          <p:nvPr/>
        </p:nvPicPr>
        <p:blipFill rotWithShape="1">
          <a:blip r:embed="rId5"/>
          <a:srcRect t="2" b="-14607"/>
          <a:stretch/>
        </p:blipFill>
        <p:spPr>
          <a:xfrm rot="10800000" flipV="1">
            <a:off x="503548" y="1815666"/>
            <a:ext cx="684076" cy="102611"/>
          </a:xfrm>
          <a:prstGeom prst="rect">
            <a:avLst/>
          </a:prstGeom>
        </p:spPr>
      </p:pic>
      <p:pic>
        <p:nvPicPr>
          <p:cNvPr id="7" name="図 6">
            <a:extLst>
              <a:ext uri="{FF2B5EF4-FFF2-40B4-BE49-F238E27FC236}">
                <a16:creationId xmlns:a16="http://schemas.microsoft.com/office/drawing/2014/main" id="{51CEC3C1-27BA-247D-3DDE-5F7417C8E62E}"/>
              </a:ext>
            </a:extLst>
          </p:cNvPr>
          <p:cNvPicPr>
            <a:picLocks noChangeAspect="1"/>
          </p:cNvPicPr>
          <p:nvPr/>
        </p:nvPicPr>
        <p:blipFill>
          <a:blip r:embed="rId6"/>
          <a:stretch>
            <a:fillRect/>
          </a:stretch>
        </p:blipFill>
        <p:spPr>
          <a:xfrm>
            <a:off x="503548" y="1815666"/>
            <a:ext cx="457365" cy="70364"/>
          </a:xfrm>
          <a:prstGeom prst="rect">
            <a:avLst/>
          </a:prstGeom>
        </p:spPr>
      </p:pic>
      <p:pic>
        <p:nvPicPr>
          <p:cNvPr id="9" name="図 8">
            <a:extLst>
              <a:ext uri="{FF2B5EF4-FFF2-40B4-BE49-F238E27FC236}">
                <a16:creationId xmlns:a16="http://schemas.microsoft.com/office/drawing/2014/main" id="{794F7F16-A525-5286-7ED4-89A1CCA4A441}"/>
              </a:ext>
            </a:extLst>
          </p:cNvPr>
          <p:cNvPicPr>
            <a:picLocks noChangeAspect="1"/>
          </p:cNvPicPr>
          <p:nvPr/>
        </p:nvPicPr>
        <p:blipFill>
          <a:blip r:embed="rId7"/>
          <a:stretch>
            <a:fillRect/>
          </a:stretch>
        </p:blipFill>
        <p:spPr>
          <a:xfrm>
            <a:off x="1400833" y="4206342"/>
            <a:ext cx="354440" cy="84969"/>
          </a:xfrm>
          <a:prstGeom prst="rect">
            <a:avLst/>
          </a:prstGeom>
        </p:spPr>
      </p:pic>
      <p:pic>
        <p:nvPicPr>
          <p:cNvPr id="12" name="図 11">
            <a:extLst>
              <a:ext uri="{FF2B5EF4-FFF2-40B4-BE49-F238E27FC236}">
                <a16:creationId xmlns:a16="http://schemas.microsoft.com/office/drawing/2014/main" id="{62CAC2FA-859B-5F46-D35D-6BBCBEC42F82}"/>
              </a:ext>
            </a:extLst>
          </p:cNvPr>
          <p:cNvPicPr>
            <a:picLocks noChangeAspect="1"/>
          </p:cNvPicPr>
          <p:nvPr/>
        </p:nvPicPr>
        <p:blipFill>
          <a:blip r:embed="rId8"/>
          <a:stretch>
            <a:fillRect/>
          </a:stretch>
        </p:blipFill>
        <p:spPr>
          <a:xfrm>
            <a:off x="1403648" y="4151978"/>
            <a:ext cx="187557" cy="54364"/>
          </a:xfrm>
          <a:prstGeom prst="rect">
            <a:avLst/>
          </a:prstGeom>
        </p:spPr>
      </p:pic>
    </p:spTree>
    <p:extLst>
      <p:ext uri="{BB962C8B-B14F-4D97-AF65-F5344CB8AC3E}">
        <p14:creationId xmlns:p14="http://schemas.microsoft.com/office/powerpoint/2010/main" val="1483450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B5493343-AF67-D862-2CED-436A30EA2943}"/>
              </a:ext>
            </a:extLst>
          </p:cNvPr>
          <p:cNvPicPr>
            <a:picLocks noChangeAspect="1"/>
          </p:cNvPicPr>
          <p:nvPr/>
        </p:nvPicPr>
        <p:blipFill rotWithShape="1">
          <a:blip r:embed="rId3"/>
          <a:srcRect b="25373"/>
          <a:stretch/>
        </p:blipFill>
        <p:spPr>
          <a:xfrm>
            <a:off x="358340" y="1198143"/>
            <a:ext cx="6841952" cy="3604173"/>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64</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債務計上伝票</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539" y="1816488"/>
            <a:ext cx="2627913" cy="575404"/>
          </a:xfrm>
          <a:prstGeom prst="borderCallout2">
            <a:avLst>
              <a:gd name="adj1" fmla="val 31993"/>
              <a:gd name="adj2" fmla="val -6303"/>
              <a:gd name="adj3" fmla="val 38614"/>
              <a:gd name="adj4" fmla="val -150050"/>
              <a:gd name="adj5" fmla="val 86662"/>
              <a:gd name="adj6" fmla="val -15047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3" name="図 2">
            <a:extLst>
              <a:ext uri="{FF2B5EF4-FFF2-40B4-BE49-F238E27FC236}">
                <a16:creationId xmlns:a16="http://schemas.microsoft.com/office/drawing/2014/main" id="{66B27D1E-BAC6-E0CA-E1A0-BAF346DFC156}"/>
              </a:ext>
            </a:extLst>
          </p:cNvPr>
          <p:cNvPicPr>
            <a:picLocks noChangeAspect="1"/>
          </p:cNvPicPr>
          <p:nvPr/>
        </p:nvPicPr>
        <p:blipFill rotWithShape="1">
          <a:blip r:embed="rId4"/>
          <a:srcRect l="21170" t="-4950" r="38844" b="-2013"/>
          <a:stretch/>
        </p:blipFill>
        <p:spPr>
          <a:xfrm>
            <a:off x="863588" y="2450980"/>
            <a:ext cx="570871" cy="92128"/>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467165" y="2445076"/>
            <a:ext cx="1692567" cy="98032"/>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B1958FE6-10FB-00DA-A04F-6E21FCEBCFFD}"/>
              </a:ext>
            </a:extLst>
          </p:cNvPr>
          <p:cNvPicPr>
            <a:picLocks noChangeAspect="1"/>
          </p:cNvPicPr>
          <p:nvPr/>
        </p:nvPicPr>
        <p:blipFill rotWithShape="1">
          <a:blip r:embed="rId5"/>
          <a:srcRect t="2" b="-14607"/>
          <a:stretch/>
        </p:blipFill>
        <p:spPr>
          <a:xfrm rot="10800000" flipV="1">
            <a:off x="450015" y="1787949"/>
            <a:ext cx="684076" cy="102611"/>
          </a:xfrm>
          <a:prstGeom prst="rect">
            <a:avLst/>
          </a:prstGeom>
        </p:spPr>
      </p:pic>
      <p:pic>
        <p:nvPicPr>
          <p:cNvPr id="9" name="図 8">
            <a:extLst>
              <a:ext uri="{FF2B5EF4-FFF2-40B4-BE49-F238E27FC236}">
                <a16:creationId xmlns:a16="http://schemas.microsoft.com/office/drawing/2014/main" id="{ED8F67DB-E80E-4CC8-9430-7E5097BAAC96}"/>
              </a:ext>
            </a:extLst>
          </p:cNvPr>
          <p:cNvPicPr>
            <a:picLocks noChangeAspect="1"/>
          </p:cNvPicPr>
          <p:nvPr/>
        </p:nvPicPr>
        <p:blipFill>
          <a:blip r:embed="rId6"/>
          <a:stretch>
            <a:fillRect/>
          </a:stretch>
        </p:blipFill>
        <p:spPr>
          <a:xfrm>
            <a:off x="503548" y="1781306"/>
            <a:ext cx="457365" cy="70364"/>
          </a:xfrm>
          <a:prstGeom prst="rect">
            <a:avLst/>
          </a:prstGeom>
        </p:spPr>
      </p:pic>
    </p:spTree>
    <p:extLst>
      <p:ext uri="{BB962C8B-B14F-4D97-AF65-F5344CB8AC3E}">
        <p14:creationId xmlns:p14="http://schemas.microsoft.com/office/powerpoint/2010/main" val="2473555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01D3767-5A2F-DD4E-104D-0D4095C6E097}"/>
              </a:ext>
            </a:extLst>
          </p:cNvPr>
          <p:cNvPicPr>
            <a:picLocks noChangeAspect="1"/>
          </p:cNvPicPr>
          <p:nvPr/>
        </p:nvPicPr>
        <p:blipFill rotWithShape="1">
          <a:blip r:embed="rId3"/>
          <a:srcRect b="59525"/>
          <a:stretch/>
        </p:blipFill>
        <p:spPr>
          <a:xfrm>
            <a:off x="370306" y="1196775"/>
            <a:ext cx="8327121" cy="2383087"/>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65</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債務計上伝票（簡易表示）</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76060" y="1819626"/>
            <a:ext cx="2628292" cy="540060"/>
          </a:xfrm>
          <a:prstGeom prst="borderCallout2">
            <a:avLst>
              <a:gd name="adj1" fmla="val 18750"/>
              <a:gd name="adj2" fmla="val -8333"/>
              <a:gd name="adj3" fmla="val 25805"/>
              <a:gd name="adj4" fmla="val -69432"/>
              <a:gd name="adj5" fmla="val 55226"/>
              <a:gd name="adj6" fmla="val -7014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3" name="図 2">
            <a:extLst>
              <a:ext uri="{FF2B5EF4-FFF2-40B4-BE49-F238E27FC236}">
                <a16:creationId xmlns:a16="http://schemas.microsoft.com/office/drawing/2014/main" id="{784DC742-FE8E-0378-6BAA-7163C673D068}"/>
              </a:ext>
            </a:extLst>
          </p:cNvPr>
          <p:cNvPicPr>
            <a:picLocks noChangeAspect="1"/>
          </p:cNvPicPr>
          <p:nvPr/>
        </p:nvPicPr>
        <p:blipFill rotWithShape="1">
          <a:blip r:embed="rId4"/>
          <a:srcRect l="21170" t="-4950" r="38844" b="-2013"/>
          <a:stretch/>
        </p:blipFill>
        <p:spPr>
          <a:xfrm>
            <a:off x="2915816" y="2210650"/>
            <a:ext cx="648072" cy="10907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447764" y="2175706"/>
            <a:ext cx="1908212" cy="162018"/>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4441DB65-01F0-89AC-3EF4-940A4D1BE7F9}"/>
              </a:ext>
            </a:extLst>
          </p:cNvPr>
          <p:cNvPicPr>
            <a:picLocks noChangeAspect="1"/>
          </p:cNvPicPr>
          <p:nvPr/>
        </p:nvPicPr>
        <p:blipFill rotWithShape="1">
          <a:blip r:embed="rId5"/>
          <a:srcRect t="2" b="-14607"/>
          <a:stretch/>
        </p:blipFill>
        <p:spPr>
          <a:xfrm rot="10800000" flipV="1">
            <a:off x="539552" y="1777964"/>
            <a:ext cx="684076" cy="102611"/>
          </a:xfrm>
          <a:prstGeom prst="rect">
            <a:avLst/>
          </a:prstGeom>
        </p:spPr>
      </p:pic>
      <p:pic>
        <p:nvPicPr>
          <p:cNvPr id="9" name="図 8">
            <a:extLst>
              <a:ext uri="{FF2B5EF4-FFF2-40B4-BE49-F238E27FC236}">
                <a16:creationId xmlns:a16="http://schemas.microsoft.com/office/drawing/2014/main" id="{EFF1C5E2-7C79-2BE9-193D-80C4B6AE2072}"/>
              </a:ext>
            </a:extLst>
          </p:cNvPr>
          <p:cNvPicPr>
            <a:picLocks noChangeAspect="1"/>
          </p:cNvPicPr>
          <p:nvPr/>
        </p:nvPicPr>
        <p:blipFill>
          <a:blip r:embed="rId6"/>
          <a:stretch>
            <a:fillRect/>
          </a:stretch>
        </p:blipFill>
        <p:spPr>
          <a:xfrm>
            <a:off x="658251" y="1781306"/>
            <a:ext cx="457365" cy="70364"/>
          </a:xfrm>
          <a:prstGeom prst="rect">
            <a:avLst/>
          </a:prstGeom>
        </p:spPr>
      </p:pic>
      <p:pic>
        <p:nvPicPr>
          <p:cNvPr id="12" name="図 11">
            <a:extLst>
              <a:ext uri="{FF2B5EF4-FFF2-40B4-BE49-F238E27FC236}">
                <a16:creationId xmlns:a16="http://schemas.microsoft.com/office/drawing/2014/main" id="{709BA89A-195D-508A-6538-661856E06D7A}"/>
              </a:ext>
            </a:extLst>
          </p:cNvPr>
          <p:cNvPicPr>
            <a:picLocks noChangeAspect="1"/>
          </p:cNvPicPr>
          <p:nvPr/>
        </p:nvPicPr>
        <p:blipFill>
          <a:blip r:embed="rId7"/>
          <a:stretch>
            <a:fillRect/>
          </a:stretch>
        </p:blipFill>
        <p:spPr>
          <a:xfrm>
            <a:off x="1123405" y="2806136"/>
            <a:ext cx="428036" cy="102612"/>
          </a:xfrm>
          <a:prstGeom prst="rect">
            <a:avLst/>
          </a:prstGeom>
        </p:spPr>
      </p:pic>
      <p:pic>
        <p:nvPicPr>
          <p:cNvPr id="13" name="図 12">
            <a:extLst>
              <a:ext uri="{FF2B5EF4-FFF2-40B4-BE49-F238E27FC236}">
                <a16:creationId xmlns:a16="http://schemas.microsoft.com/office/drawing/2014/main" id="{E896BE30-AE3B-F114-E888-40583454B929}"/>
              </a:ext>
            </a:extLst>
          </p:cNvPr>
          <p:cNvPicPr>
            <a:picLocks noChangeAspect="1"/>
          </p:cNvPicPr>
          <p:nvPr/>
        </p:nvPicPr>
        <p:blipFill>
          <a:blip r:embed="rId8"/>
          <a:stretch>
            <a:fillRect/>
          </a:stretch>
        </p:blipFill>
        <p:spPr>
          <a:xfrm>
            <a:off x="666071" y="2823777"/>
            <a:ext cx="251504" cy="72899"/>
          </a:xfrm>
          <a:prstGeom prst="rect">
            <a:avLst/>
          </a:prstGeom>
        </p:spPr>
      </p:pic>
    </p:spTree>
    <p:extLst>
      <p:ext uri="{BB962C8B-B14F-4D97-AF65-F5344CB8AC3E}">
        <p14:creationId xmlns:p14="http://schemas.microsoft.com/office/powerpoint/2010/main" val="34066133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5E1B47D-547D-588C-AFB6-846D04F62683}"/>
              </a:ext>
            </a:extLst>
          </p:cNvPr>
          <p:cNvPicPr>
            <a:picLocks noChangeAspect="1"/>
          </p:cNvPicPr>
          <p:nvPr/>
        </p:nvPicPr>
        <p:blipFill rotWithShape="1">
          <a:blip r:embed="rId3"/>
          <a:srcRect b="45348"/>
          <a:stretch/>
        </p:blipFill>
        <p:spPr>
          <a:xfrm>
            <a:off x="358339" y="1196773"/>
            <a:ext cx="8336824" cy="3211181"/>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66</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債務計上伝票（簡易表示２）</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37135" y="1928748"/>
            <a:ext cx="2664296" cy="518645"/>
          </a:xfrm>
          <a:prstGeom prst="borderCallout2">
            <a:avLst>
              <a:gd name="adj1" fmla="val 26096"/>
              <a:gd name="adj2" fmla="val -8333"/>
              <a:gd name="adj3" fmla="val 27565"/>
              <a:gd name="adj4" fmla="val -68720"/>
              <a:gd name="adj5" fmla="val 56928"/>
              <a:gd name="adj6" fmla="val -6872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3" name="図 2">
            <a:extLst>
              <a:ext uri="{FF2B5EF4-FFF2-40B4-BE49-F238E27FC236}">
                <a16:creationId xmlns:a16="http://schemas.microsoft.com/office/drawing/2014/main" id="{8433CA8E-C6B9-70BC-EE1C-2BA3228AADEF}"/>
              </a:ext>
            </a:extLst>
          </p:cNvPr>
          <p:cNvPicPr>
            <a:picLocks noChangeAspect="1"/>
          </p:cNvPicPr>
          <p:nvPr/>
        </p:nvPicPr>
        <p:blipFill rotWithShape="1">
          <a:blip r:embed="rId4"/>
          <a:srcRect l="21170" t="-4950" r="38844" b="-2013"/>
          <a:stretch/>
        </p:blipFill>
        <p:spPr>
          <a:xfrm>
            <a:off x="2906815" y="2319491"/>
            <a:ext cx="621069" cy="92128"/>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375756" y="2283718"/>
            <a:ext cx="1908212" cy="163675"/>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7" name="図 6">
            <a:extLst>
              <a:ext uri="{FF2B5EF4-FFF2-40B4-BE49-F238E27FC236}">
                <a16:creationId xmlns:a16="http://schemas.microsoft.com/office/drawing/2014/main" id="{B46CFF95-C5CB-DFC3-5C77-C77ADC5FA95C}"/>
              </a:ext>
            </a:extLst>
          </p:cNvPr>
          <p:cNvPicPr>
            <a:picLocks noChangeAspect="1"/>
          </p:cNvPicPr>
          <p:nvPr/>
        </p:nvPicPr>
        <p:blipFill rotWithShape="1">
          <a:blip r:embed="rId5"/>
          <a:srcRect t="2" b="-14607"/>
          <a:stretch/>
        </p:blipFill>
        <p:spPr>
          <a:xfrm rot="10800000" flipV="1">
            <a:off x="503548" y="1800364"/>
            <a:ext cx="684076" cy="102611"/>
          </a:xfrm>
          <a:prstGeom prst="rect">
            <a:avLst/>
          </a:prstGeom>
        </p:spPr>
      </p:pic>
      <p:pic>
        <p:nvPicPr>
          <p:cNvPr id="9" name="図 8">
            <a:extLst>
              <a:ext uri="{FF2B5EF4-FFF2-40B4-BE49-F238E27FC236}">
                <a16:creationId xmlns:a16="http://schemas.microsoft.com/office/drawing/2014/main" id="{D58E411D-944E-602F-D188-EE5E1ED25518}"/>
              </a:ext>
            </a:extLst>
          </p:cNvPr>
          <p:cNvPicPr>
            <a:picLocks noChangeAspect="1"/>
          </p:cNvPicPr>
          <p:nvPr/>
        </p:nvPicPr>
        <p:blipFill>
          <a:blip r:embed="rId6"/>
          <a:stretch>
            <a:fillRect/>
          </a:stretch>
        </p:blipFill>
        <p:spPr>
          <a:xfrm>
            <a:off x="539552" y="1781306"/>
            <a:ext cx="457365" cy="70364"/>
          </a:xfrm>
          <a:prstGeom prst="rect">
            <a:avLst/>
          </a:prstGeom>
        </p:spPr>
      </p:pic>
      <p:pic>
        <p:nvPicPr>
          <p:cNvPr id="12" name="図 11">
            <a:extLst>
              <a:ext uri="{FF2B5EF4-FFF2-40B4-BE49-F238E27FC236}">
                <a16:creationId xmlns:a16="http://schemas.microsoft.com/office/drawing/2014/main" id="{5BE7E840-43E1-5219-CB9B-8133A7109EDA}"/>
              </a:ext>
            </a:extLst>
          </p:cNvPr>
          <p:cNvPicPr>
            <a:picLocks noChangeAspect="1"/>
          </p:cNvPicPr>
          <p:nvPr/>
        </p:nvPicPr>
        <p:blipFill>
          <a:blip r:embed="rId7"/>
          <a:stretch>
            <a:fillRect/>
          </a:stretch>
        </p:blipFill>
        <p:spPr>
          <a:xfrm>
            <a:off x="1229228" y="3278869"/>
            <a:ext cx="354440" cy="84969"/>
          </a:xfrm>
          <a:prstGeom prst="rect">
            <a:avLst/>
          </a:prstGeom>
        </p:spPr>
      </p:pic>
      <p:pic>
        <p:nvPicPr>
          <p:cNvPr id="13" name="図 12">
            <a:extLst>
              <a:ext uri="{FF2B5EF4-FFF2-40B4-BE49-F238E27FC236}">
                <a16:creationId xmlns:a16="http://schemas.microsoft.com/office/drawing/2014/main" id="{1D9BCDA7-56F1-4A5D-46F5-2FCEAC83B06E}"/>
              </a:ext>
            </a:extLst>
          </p:cNvPr>
          <p:cNvPicPr>
            <a:picLocks noChangeAspect="1"/>
          </p:cNvPicPr>
          <p:nvPr/>
        </p:nvPicPr>
        <p:blipFill>
          <a:blip r:embed="rId8"/>
          <a:stretch>
            <a:fillRect/>
          </a:stretch>
        </p:blipFill>
        <p:spPr>
          <a:xfrm>
            <a:off x="791580" y="3290121"/>
            <a:ext cx="219600" cy="63651"/>
          </a:xfrm>
          <a:prstGeom prst="rect">
            <a:avLst/>
          </a:prstGeom>
        </p:spPr>
      </p:pic>
    </p:spTree>
    <p:extLst>
      <p:ext uri="{BB962C8B-B14F-4D97-AF65-F5344CB8AC3E}">
        <p14:creationId xmlns:p14="http://schemas.microsoft.com/office/powerpoint/2010/main" val="8543334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184FC8C-A5B3-641B-3CBD-4010585F929B}"/>
              </a:ext>
            </a:extLst>
          </p:cNvPr>
          <p:cNvPicPr>
            <a:picLocks noChangeAspect="1"/>
          </p:cNvPicPr>
          <p:nvPr/>
        </p:nvPicPr>
        <p:blipFill rotWithShape="1">
          <a:blip r:embed="rId3"/>
          <a:srcRect b="46520"/>
          <a:stretch/>
        </p:blipFill>
        <p:spPr>
          <a:xfrm>
            <a:off x="358775" y="1188012"/>
            <a:ext cx="8219730" cy="3103395"/>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67</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債務計上チェックリスト</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68560" y="1946251"/>
            <a:ext cx="2646923" cy="576064"/>
          </a:xfrm>
          <a:prstGeom prst="borderCallout2">
            <a:avLst>
              <a:gd name="adj1" fmla="val 54769"/>
              <a:gd name="adj2" fmla="val -5023"/>
              <a:gd name="adj3" fmla="val 57594"/>
              <a:gd name="adj4" fmla="val -16667"/>
              <a:gd name="adj5" fmla="val 96027"/>
              <a:gd name="adj6" fmla="val -16841"/>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6" name="図 5">
            <a:extLst>
              <a:ext uri="{FF2B5EF4-FFF2-40B4-BE49-F238E27FC236}">
                <a16:creationId xmlns:a16="http://schemas.microsoft.com/office/drawing/2014/main" id="{32C887AE-BD81-5B2D-96A0-82EFFABDFE1C}"/>
              </a:ext>
            </a:extLst>
          </p:cNvPr>
          <p:cNvPicPr>
            <a:picLocks noChangeAspect="1"/>
          </p:cNvPicPr>
          <p:nvPr/>
        </p:nvPicPr>
        <p:blipFill>
          <a:blip r:embed="rId4"/>
          <a:stretch>
            <a:fillRect/>
          </a:stretch>
        </p:blipFill>
        <p:spPr>
          <a:xfrm>
            <a:off x="4773437" y="2603805"/>
            <a:ext cx="1931324" cy="111961"/>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4680012" y="2603487"/>
            <a:ext cx="2088232" cy="112279"/>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3" name="図 2">
            <a:extLst>
              <a:ext uri="{FF2B5EF4-FFF2-40B4-BE49-F238E27FC236}">
                <a16:creationId xmlns:a16="http://schemas.microsoft.com/office/drawing/2014/main" id="{F8C1FD53-4554-E0FD-6518-E327D05238CF}"/>
              </a:ext>
            </a:extLst>
          </p:cNvPr>
          <p:cNvPicPr>
            <a:picLocks noChangeAspect="1"/>
          </p:cNvPicPr>
          <p:nvPr/>
        </p:nvPicPr>
        <p:blipFill rotWithShape="1">
          <a:blip r:embed="rId5"/>
          <a:srcRect t="2" b="-14607"/>
          <a:stretch/>
        </p:blipFill>
        <p:spPr>
          <a:xfrm rot="10800000" flipV="1">
            <a:off x="386797" y="2067694"/>
            <a:ext cx="684076" cy="102611"/>
          </a:xfrm>
          <a:prstGeom prst="rect">
            <a:avLst/>
          </a:prstGeom>
        </p:spPr>
      </p:pic>
      <p:pic>
        <p:nvPicPr>
          <p:cNvPr id="9" name="図 8">
            <a:extLst>
              <a:ext uri="{FF2B5EF4-FFF2-40B4-BE49-F238E27FC236}">
                <a16:creationId xmlns:a16="http://schemas.microsoft.com/office/drawing/2014/main" id="{7B63CCE2-FC04-2256-7D93-15C6C0032B1A}"/>
              </a:ext>
            </a:extLst>
          </p:cNvPr>
          <p:cNvPicPr>
            <a:picLocks noChangeAspect="1"/>
          </p:cNvPicPr>
          <p:nvPr/>
        </p:nvPicPr>
        <p:blipFill>
          <a:blip r:embed="rId6"/>
          <a:stretch>
            <a:fillRect/>
          </a:stretch>
        </p:blipFill>
        <p:spPr>
          <a:xfrm>
            <a:off x="539552" y="2105342"/>
            <a:ext cx="457365" cy="70364"/>
          </a:xfrm>
          <a:prstGeom prst="rect">
            <a:avLst/>
          </a:prstGeom>
        </p:spPr>
      </p:pic>
    </p:spTree>
    <p:extLst>
      <p:ext uri="{BB962C8B-B14F-4D97-AF65-F5344CB8AC3E}">
        <p14:creationId xmlns:p14="http://schemas.microsoft.com/office/powerpoint/2010/main" val="885820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01FEC52-BF65-CCBE-BF97-AE0C95BF59D9}"/>
              </a:ext>
            </a:extLst>
          </p:cNvPr>
          <p:cNvPicPr>
            <a:picLocks noChangeAspect="1"/>
          </p:cNvPicPr>
          <p:nvPr/>
        </p:nvPicPr>
        <p:blipFill rotWithShape="1">
          <a:blip r:embed="rId3"/>
          <a:srcRect b="39297"/>
          <a:stretch/>
        </p:blipFill>
        <p:spPr>
          <a:xfrm>
            <a:off x="358338" y="1196774"/>
            <a:ext cx="8414739" cy="3607224"/>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債務計上チェックリスト（伝票形式）</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845198"/>
            <a:ext cx="2663868" cy="591948"/>
          </a:xfrm>
          <a:prstGeom prst="borderCallout2">
            <a:avLst>
              <a:gd name="adj1" fmla="val 18750"/>
              <a:gd name="adj2" fmla="val -8333"/>
              <a:gd name="adj3" fmla="val 20037"/>
              <a:gd name="adj4" fmla="val -61863"/>
              <a:gd name="adj5" fmla="val 81947"/>
              <a:gd name="adj6" fmla="val -6206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6" name="図 5">
            <a:extLst>
              <a:ext uri="{FF2B5EF4-FFF2-40B4-BE49-F238E27FC236}">
                <a16:creationId xmlns:a16="http://schemas.microsoft.com/office/drawing/2014/main" id="{3EC4056F-830F-58B5-5398-1254CD7B8471}"/>
              </a:ext>
            </a:extLst>
          </p:cNvPr>
          <p:cNvPicPr>
            <a:picLocks noChangeAspect="1"/>
          </p:cNvPicPr>
          <p:nvPr/>
        </p:nvPicPr>
        <p:blipFill rotWithShape="1">
          <a:blip r:embed="rId4"/>
          <a:srcRect l="21170" t="-4950" r="38844" b="-2013"/>
          <a:stretch/>
        </p:blipFill>
        <p:spPr>
          <a:xfrm>
            <a:off x="3131840" y="2412944"/>
            <a:ext cx="684076" cy="92128"/>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663788" y="2412944"/>
            <a:ext cx="1944216" cy="128026"/>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3" name="図 2">
            <a:extLst>
              <a:ext uri="{FF2B5EF4-FFF2-40B4-BE49-F238E27FC236}">
                <a16:creationId xmlns:a16="http://schemas.microsoft.com/office/drawing/2014/main" id="{180FFF47-80DB-1984-730E-A7BBFF722C35}"/>
              </a:ext>
            </a:extLst>
          </p:cNvPr>
          <p:cNvPicPr>
            <a:picLocks noChangeAspect="1"/>
          </p:cNvPicPr>
          <p:nvPr/>
        </p:nvPicPr>
        <p:blipFill rotWithShape="1">
          <a:blip r:embed="rId5"/>
          <a:srcRect t="2" b="-14607"/>
          <a:stretch/>
        </p:blipFill>
        <p:spPr>
          <a:xfrm rot="10800000" flipV="1">
            <a:off x="539552" y="1959682"/>
            <a:ext cx="684076" cy="102611"/>
          </a:xfrm>
          <a:prstGeom prst="rect">
            <a:avLst/>
          </a:prstGeom>
        </p:spPr>
      </p:pic>
      <p:pic>
        <p:nvPicPr>
          <p:cNvPr id="9" name="図 8">
            <a:extLst>
              <a:ext uri="{FF2B5EF4-FFF2-40B4-BE49-F238E27FC236}">
                <a16:creationId xmlns:a16="http://schemas.microsoft.com/office/drawing/2014/main" id="{317B3FE7-7B93-115A-082F-57921B3190C7}"/>
              </a:ext>
            </a:extLst>
          </p:cNvPr>
          <p:cNvPicPr>
            <a:picLocks noChangeAspect="1"/>
          </p:cNvPicPr>
          <p:nvPr/>
        </p:nvPicPr>
        <p:blipFill>
          <a:blip r:embed="rId6"/>
          <a:stretch>
            <a:fillRect/>
          </a:stretch>
        </p:blipFill>
        <p:spPr>
          <a:xfrm>
            <a:off x="539552" y="1997330"/>
            <a:ext cx="457365" cy="70364"/>
          </a:xfrm>
          <a:prstGeom prst="rect">
            <a:avLst/>
          </a:prstGeom>
        </p:spPr>
      </p:pic>
    </p:spTree>
    <p:extLst>
      <p:ext uri="{BB962C8B-B14F-4D97-AF65-F5344CB8AC3E}">
        <p14:creationId xmlns:p14="http://schemas.microsoft.com/office/powerpoint/2010/main" val="7678919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4CCEBBC3-88A5-3E98-3EA7-39C462F76815}"/>
              </a:ext>
            </a:extLst>
          </p:cNvPr>
          <p:cNvPicPr>
            <a:picLocks noChangeAspect="1"/>
          </p:cNvPicPr>
          <p:nvPr/>
        </p:nvPicPr>
        <p:blipFill rotWithShape="1">
          <a:blip r:embed="rId3"/>
          <a:srcRect b="3826"/>
          <a:stretch/>
        </p:blipFill>
        <p:spPr>
          <a:xfrm>
            <a:off x="358338" y="1179926"/>
            <a:ext cx="5329785" cy="3621881"/>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69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前払金一括計上伝票</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5959367" y="1758367"/>
            <a:ext cx="2664296" cy="584267"/>
          </a:xfrm>
          <a:prstGeom prst="borderCallout2">
            <a:avLst>
              <a:gd name="adj1" fmla="val 18750"/>
              <a:gd name="adj2" fmla="val -8333"/>
              <a:gd name="adj3" fmla="val 21358"/>
              <a:gd name="adj4" fmla="val -80446"/>
              <a:gd name="adj5" fmla="val 63748"/>
              <a:gd name="adj6" fmla="val -8018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適格請求書発行事業者登録番号、</a:t>
            </a:r>
            <a:endParaRPr kumimoji="1" lang="en-US" altLang="zh-TW" sz="1200" dirty="0"/>
          </a:p>
          <a:p>
            <a:r>
              <a:rPr kumimoji="1" lang="ja-JP" altLang="en-US" sz="1200" dirty="0"/>
              <a:t>免税事業者等の区分を追加しました</a:t>
            </a:r>
            <a:endParaRPr kumimoji="1" lang="en-US" altLang="ja-JP" sz="1200" dirty="0"/>
          </a:p>
        </p:txBody>
      </p:sp>
      <p:pic>
        <p:nvPicPr>
          <p:cNvPr id="7" name="図 6">
            <a:extLst>
              <a:ext uri="{FF2B5EF4-FFF2-40B4-BE49-F238E27FC236}">
                <a16:creationId xmlns:a16="http://schemas.microsoft.com/office/drawing/2014/main" id="{029C47C6-5748-B255-79F8-72E27C71A0FF}"/>
              </a:ext>
            </a:extLst>
          </p:cNvPr>
          <p:cNvPicPr>
            <a:picLocks noChangeAspect="1"/>
          </p:cNvPicPr>
          <p:nvPr/>
        </p:nvPicPr>
        <p:blipFill rotWithShape="1">
          <a:blip r:embed="rId4"/>
          <a:srcRect l="23928" t="10967" r="38843" b="-2014"/>
          <a:stretch/>
        </p:blipFill>
        <p:spPr>
          <a:xfrm>
            <a:off x="2987824" y="2265716"/>
            <a:ext cx="486054" cy="58916"/>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699792" y="2247714"/>
            <a:ext cx="1260140" cy="9492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3" name="図 2">
            <a:extLst>
              <a:ext uri="{FF2B5EF4-FFF2-40B4-BE49-F238E27FC236}">
                <a16:creationId xmlns:a16="http://schemas.microsoft.com/office/drawing/2014/main" id="{282F9B98-C85E-807F-C702-F32D9B89FFDB}"/>
              </a:ext>
            </a:extLst>
          </p:cNvPr>
          <p:cNvPicPr>
            <a:picLocks noChangeAspect="1"/>
          </p:cNvPicPr>
          <p:nvPr/>
        </p:nvPicPr>
        <p:blipFill rotWithShape="1">
          <a:blip r:embed="rId5"/>
          <a:srcRect t="2" b="-14607"/>
          <a:stretch/>
        </p:blipFill>
        <p:spPr>
          <a:xfrm rot="10800000" flipV="1">
            <a:off x="431540" y="1491630"/>
            <a:ext cx="684076" cy="210653"/>
          </a:xfrm>
          <a:prstGeom prst="rect">
            <a:avLst/>
          </a:prstGeom>
        </p:spPr>
      </p:pic>
      <p:pic>
        <p:nvPicPr>
          <p:cNvPr id="9" name="図 8">
            <a:extLst>
              <a:ext uri="{FF2B5EF4-FFF2-40B4-BE49-F238E27FC236}">
                <a16:creationId xmlns:a16="http://schemas.microsoft.com/office/drawing/2014/main" id="{EEABEA36-8140-561A-4F69-064855A082CA}"/>
              </a:ext>
            </a:extLst>
          </p:cNvPr>
          <p:cNvPicPr>
            <a:picLocks noChangeAspect="1"/>
          </p:cNvPicPr>
          <p:nvPr/>
        </p:nvPicPr>
        <p:blipFill>
          <a:blip r:embed="rId6"/>
          <a:stretch>
            <a:fillRect/>
          </a:stretch>
        </p:blipFill>
        <p:spPr>
          <a:xfrm>
            <a:off x="467544" y="1563638"/>
            <a:ext cx="457365" cy="70364"/>
          </a:xfrm>
          <a:prstGeom prst="rect">
            <a:avLst/>
          </a:prstGeom>
        </p:spPr>
      </p:pic>
    </p:spTree>
    <p:extLst>
      <p:ext uri="{BB962C8B-B14F-4D97-AF65-F5344CB8AC3E}">
        <p14:creationId xmlns:p14="http://schemas.microsoft.com/office/powerpoint/2010/main" val="363503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6" name="角丸四角形 8">
            <a:extLst>
              <a:ext uri="{FF2B5EF4-FFF2-40B4-BE49-F238E27FC236}">
                <a16:creationId xmlns:a16="http://schemas.microsoft.com/office/drawing/2014/main" id="{D1FBFCA4-5CDA-51AB-D862-E7F446FA8956}"/>
              </a:ext>
            </a:extLst>
          </p:cNvPr>
          <p:cNvSpPr/>
          <p:nvPr/>
        </p:nvSpPr>
        <p:spPr>
          <a:xfrm>
            <a:off x="440036" y="1147214"/>
            <a:ext cx="882098" cy="260230"/>
          </a:xfrm>
          <a:prstGeom prst="roundRect">
            <a:avLst/>
          </a:prstGeom>
          <a:solidFill>
            <a:schemeClr val="accent3">
              <a:lumMod val="75000"/>
            </a:schemeClr>
          </a:solidFill>
          <a:ln>
            <a:solidFill>
              <a:srgbClr val="D54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t>注意事項</a:t>
            </a:r>
            <a:endParaRPr kumimoji="1" lang="ja-JP" altLang="en-US" sz="1200" dirty="0"/>
          </a:p>
        </p:txBody>
      </p:sp>
      <p:sp>
        <p:nvSpPr>
          <p:cNvPr id="8" name="正方形/長方形 7">
            <a:extLst>
              <a:ext uri="{FF2B5EF4-FFF2-40B4-BE49-F238E27FC236}">
                <a16:creationId xmlns:a16="http://schemas.microsoft.com/office/drawing/2014/main" id="{909C1779-C497-2866-F1CE-26767175516A}"/>
              </a:ext>
            </a:extLst>
          </p:cNvPr>
          <p:cNvSpPr/>
          <p:nvPr/>
        </p:nvSpPr>
        <p:spPr>
          <a:xfrm>
            <a:off x="368872" y="1641018"/>
            <a:ext cx="7983548" cy="1384995"/>
          </a:xfrm>
          <a:prstGeom prst="rect">
            <a:avLst/>
          </a:prstGeom>
        </p:spPr>
        <p:txBody>
          <a:bodyPr wrap="square">
            <a:spAutoFit/>
          </a:bodyPr>
          <a:lstStyle/>
          <a:p>
            <a:r>
              <a:rPr lang="ja-JP" altLang="en-US" sz="1200" b="1" dirty="0">
                <a:solidFill>
                  <a:schemeClr val="accent3">
                    <a:lumMod val="75000"/>
                  </a:schemeClr>
                </a:solidFill>
              </a:rPr>
              <a:t>「連続承認」機能利用時に</a:t>
            </a:r>
            <a:r>
              <a:rPr lang="en-US" altLang="ja-JP" sz="1200" b="1" dirty="0">
                <a:solidFill>
                  <a:schemeClr val="accent3">
                    <a:lumMod val="75000"/>
                  </a:schemeClr>
                </a:solidFill>
              </a:rPr>
              <a:t>SVF</a:t>
            </a:r>
            <a:r>
              <a:rPr lang="ja-JP" altLang="en-US" sz="1200" b="1" dirty="0">
                <a:solidFill>
                  <a:schemeClr val="accent3">
                    <a:lumMod val="75000"/>
                  </a:schemeClr>
                </a:solidFill>
              </a:rPr>
              <a:t>のフォント埋め込み設定を「しない」としている場合、</a:t>
            </a:r>
            <a:endParaRPr lang="en-US" altLang="ja-JP" sz="1200" b="1" dirty="0">
              <a:solidFill>
                <a:schemeClr val="accent3">
                  <a:lumMod val="75000"/>
                </a:schemeClr>
              </a:solidFill>
            </a:endParaRPr>
          </a:p>
          <a:p>
            <a:r>
              <a:rPr lang="en-US" altLang="ja-JP" sz="1200" b="1" dirty="0">
                <a:solidFill>
                  <a:schemeClr val="accent3">
                    <a:lumMod val="75000"/>
                  </a:schemeClr>
                </a:solidFill>
              </a:rPr>
              <a:t>Adobe</a:t>
            </a:r>
            <a:r>
              <a:rPr lang="ja-JP" altLang="en-US" sz="1200" b="1" dirty="0">
                <a:solidFill>
                  <a:schemeClr val="accent3">
                    <a:lumMod val="75000"/>
                  </a:schemeClr>
                </a:solidFill>
              </a:rPr>
              <a:t>を利用せず</a:t>
            </a:r>
            <a:r>
              <a:rPr lang="en-US" altLang="ja-JP" sz="1200" b="1" dirty="0">
                <a:solidFill>
                  <a:schemeClr val="accent3">
                    <a:lumMod val="75000"/>
                  </a:schemeClr>
                </a:solidFill>
              </a:rPr>
              <a:t>NX</a:t>
            </a:r>
            <a:r>
              <a:rPr lang="ja-JP" altLang="en-US" sz="1200" b="1" dirty="0">
                <a:solidFill>
                  <a:schemeClr val="accent3">
                    <a:lumMod val="75000"/>
                  </a:schemeClr>
                </a:solidFill>
              </a:rPr>
              <a:t>画面に帳票を表示する都合上、印字ずれが発生します</a:t>
            </a:r>
            <a:endParaRPr lang="en-US" altLang="ja-JP" sz="1200" b="1" dirty="0">
              <a:solidFill>
                <a:schemeClr val="accent3">
                  <a:lumMod val="75000"/>
                </a:schemeClr>
              </a:solidFill>
            </a:endParaRPr>
          </a:p>
          <a:p>
            <a:r>
              <a:rPr lang="en-US" altLang="ja-JP" sz="1200" b="1" dirty="0">
                <a:solidFill>
                  <a:schemeClr val="accent3">
                    <a:lumMod val="75000"/>
                  </a:schemeClr>
                </a:solidFill>
              </a:rPr>
              <a:t>SVF</a:t>
            </a:r>
            <a:r>
              <a:rPr lang="ja-JP" altLang="en-US" sz="1200" b="1" dirty="0">
                <a:solidFill>
                  <a:schemeClr val="accent3">
                    <a:lumMod val="75000"/>
                  </a:schemeClr>
                </a:solidFill>
              </a:rPr>
              <a:t>のフォント埋め込み設定を「する」に変更することで印字ずれを防ぐことができますが、</a:t>
            </a:r>
            <a:endParaRPr lang="en-US" altLang="ja-JP" sz="1200" b="1" dirty="0">
              <a:solidFill>
                <a:schemeClr val="accent3">
                  <a:lumMod val="75000"/>
                </a:schemeClr>
              </a:solidFill>
            </a:endParaRPr>
          </a:p>
          <a:p>
            <a:r>
              <a:rPr lang="ja-JP" altLang="en-US" sz="1200" b="1" dirty="0">
                <a:solidFill>
                  <a:schemeClr val="accent3">
                    <a:lumMod val="75000"/>
                  </a:schemeClr>
                </a:solidFill>
              </a:rPr>
              <a:t>「する」としている場合は</a:t>
            </a:r>
            <a:r>
              <a:rPr lang="en-US" altLang="ja-JP" sz="1200" b="1" dirty="0">
                <a:solidFill>
                  <a:schemeClr val="accent3">
                    <a:lumMod val="75000"/>
                  </a:schemeClr>
                </a:solidFill>
              </a:rPr>
              <a:t>PDF</a:t>
            </a:r>
            <a:r>
              <a:rPr lang="ja-JP" altLang="en-US" sz="1200" b="1" dirty="0">
                <a:solidFill>
                  <a:schemeClr val="accent3">
                    <a:lumMod val="75000"/>
                  </a:schemeClr>
                </a:solidFill>
              </a:rPr>
              <a:t>ファイルを作成する都度フォント埋め込みの処理が発生します</a:t>
            </a:r>
            <a:endParaRPr lang="en-US" altLang="ja-JP" sz="1200" b="1" dirty="0">
              <a:solidFill>
                <a:schemeClr val="accent3">
                  <a:lumMod val="75000"/>
                </a:schemeClr>
              </a:solidFill>
            </a:endParaRPr>
          </a:p>
          <a:p>
            <a:r>
              <a:rPr lang="ja-JP" altLang="en-US" sz="1200" b="1" dirty="0">
                <a:solidFill>
                  <a:schemeClr val="accent3">
                    <a:lumMod val="75000"/>
                  </a:schemeClr>
                </a:solidFill>
              </a:rPr>
              <a:t>とくに取引先毎に支払通知書等の</a:t>
            </a:r>
            <a:r>
              <a:rPr lang="en-US" altLang="ja-JP" sz="1200" b="1" dirty="0">
                <a:solidFill>
                  <a:schemeClr val="accent3">
                    <a:lumMod val="75000"/>
                  </a:schemeClr>
                </a:solidFill>
              </a:rPr>
              <a:t>PDF</a:t>
            </a:r>
            <a:r>
              <a:rPr lang="ja-JP" altLang="en-US" sz="1200" b="1" dirty="0">
                <a:solidFill>
                  <a:schemeClr val="accent3">
                    <a:lumMod val="75000"/>
                  </a:schemeClr>
                </a:solidFill>
              </a:rPr>
              <a:t>ファイルを作成する配信データ作成機能などで、</a:t>
            </a:r>
            <a:endParaRPr lang="en-US" altLang="ja-JP" sz="1200" b="1" dirty="0">
              <a:solidFill>
                <a:schemeClr val="accent3">
                  <a:lumMod val="75000"/>
                </a:schemeClr>
              </a:solidFill>
            </a:endParaRPr>
          </a:p>
          <a:p>
            <a:r>
              <a:rPr lang="ja-JP" altLang="en-US" sz="1200" b="1" dirty="0">
                <a:solidFill>
                  <a:schemeClr val="accent3">
                    <a:lumMod val="75000"/>
                  </a:schemeClr>
                </a:solidFill>
              </a:rPr>
              <a:t>従来より出力時間が増大する点にご注意ください</a:t>
            </a:r>
            <a:endParaRPr lang="en-US" altLang="ja-JP" sz="1200" b="1" dirty="0">
              <a:solidFill>
                <a:schemeClr val="accent3">
                  <a:lumMod val="75000"/>
                </a:schemeClr>
              </a:solidFill>
            </a:endParaRPr>
          </a:p>
          <a:p>
            <a:r>
              <a:rPr lang="en-US" altLang="ja-JP" sz="1200" b="1" dirty="0">
                <a:solidFill>
                  <a:schemeClr val="accent3">
                    <a:lumMod val="75000"/>
                  </a:schemeClr>
                </a:solidFill>
              </a:rPr>
              <a:t>※</a:t>
            </a:r>
            <a:r>
              <a:rPr lang="ja-JP" altLang="en-US" sz="1200" b="1" dirty="0">
                <a:solidFill>
                  <a:schemeClr val="accent3">
                    <a:lumMod val="75000"/>
                  </a:schemeClr>
                </a:solidFill>
              </a:rPr>
              <a:t>詳細な設定方法はマニュアル「</a:t>
            </a:r>
            <a:r>
              <a:rPr lang="en-US" altLang="ja-JP" sz="1200" b="1" dirty="0">
                <a:solidFill>
                  <a:schemeClr val="accent3">
                    <a:lumMod val="75000"/>
                  </a:schemeClr>
                </a:solidFill>
              </a:rPr>
              <a:t>SVF</a:t>
            </a:r>
            <a:r>
              <a:rPr lang="ja-JP" altLang="en-US" sz="1200" b="1" dirty="0">
                <a:solidFill>
                  <a:schemeClr val="accent3">
                    <a:lumMod val="75000"/>
                  </a:schemeClr>
                </a:solidFill>
              </a:rPr>
              <a:t>設定ガイド（会計）」をご参照ください</a:t>
            </a:r>
          </a:p>
        </p:txBody>
      </p:sp>
    </p:spTree>
    <p:extLst>
      <p:ext uri="{BB962C8B-B14F-4D97-AF65-F5344CB8AC3E}">
        <p14:creationId xmlns:p14="http://schemas.microsoft.com/office/powerpoint/2010/main" val="10777518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BE559DC-1419-3A2E-A0B3-3C41FAB9497F}"/>
              </a:ext>
            </a:extLst>
          </p:cNvPr>
          <p:cNvPicPr>
            <a:picLocks noChangeAspect="1"/>
          </p:cNvPicPr>
          <p:nvPr/>
        </p:nvPicPr>
        <p:blipFill rotWithShape="1">
          <a:blip r:embed="rId3"/>
          <a:srcRect b="52246"/>
          <a:stretch/>
        </p:blipFill>
        <p:spPr>
          <a:xfrm>
            <a:off x="358774" y="1185596"/>
            <a:ext cx="8269005" cy="2790310"/>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70</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前払金一括計上チェックリスト</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126981" y="1788663"/>
            <a:ext cx="2663828" cy="558062"/>
          </a:xfrm>
          <a:prstGeom prst="borderCallout2">
            <a:avLst>
              <a:gd name="adj1" fmla="val 35400"/>
              <a:gd name="adj2" fmla="val -1426"/>
              <a:gd name="adj3" fmla="val 34212"/>
              <a:gd name="adj4" fmla="val -15311"/>
              <a:gd name="adj5" fmla="val 105071"/>
              <a:gd name="adj6" fmla="val -1593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9" name="図 8">
            <a:extLst>
              <a:ext uri="{FF2B5EF4-FFF2-40B4-BE49-F238E27FC236}">
                <a16:creationId xmlns:a16="http://schemas.microsoft.com/office/drawing/2014/main" id="{728D4E86-84EC-A3EA-5D2A-691585713164}"/>
              </a:ext>
            </a:extLst>
          </p:cNvPr>
          <p:cNvPicPr>
            <a:picLocks noChangeAspect="1"/>
          </p:cNvPicPr>
          <p:nvPr/>
        </p:nvPicPr>
        <p:blipFill>
          <a:blip r:embed="rId4"/>
          <a:stretch>
            <a:fillRect/>
          </a:stretch>
        </p:blipFill>
        <p:spPr>
          <a:xfrm>
            <a:off x="5557000" y="2463738"/>
            <a:ext cx="2075340" cy="120310"/>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5544108" y="2453064"/>
            <a:ext cx="2196244" cy="153017"/>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3" name="図 2">
            <a:extLst>
              <a:ext uri="{FF2B5EF4-FFF2-40B4-BE49-F238E27FC236}">
                <a16:creationId xmlns:a16="http://schemas.microsoft.com/office/drawing/2014/main" id="{7F2FFE53-54AD-6D17-77D1-E58F4AAFB83E}"/>
              </a:ext>
            </a:extLst>
          </p:cNvPr>
          <p:cNvPicPr>
            <a:picLocks noChangeAspect="1"/>
          </p:cNvPicPr>
          <p:nvPr/>
        </p:nvPicPr>
        <p:blipFill rotWithShape="1">
          <a:blip r:embed="rId5"/>
          <a:srcRect t="2" b="-14607"/>
          <a:stretch/>
        </p:blipFill>
        <p:spPr>
          <a:xfrm rot="10800000" flipV="1">
            <a:off x="495381" y="1887674"/>
            <a:ext cx="684076" cy="175617"/>
          </a:xfrm>
          <a:prstGeom prst="rect">
            <a:avLst/>
          </a:prstGeom>
        </p:spPr>
      </p:pic>
      <p:pic>
        <p:nvPicPr>
          <p:cNvPr id="7" name="図 6">
            <a:extLst>
              <a:ext uri="{FF2B5EF4-FFF2-40B4-BE49-F238E27FC236}">
                <a16:creationId xmlns:a16="http://schemas.microsoft.com/office/drawing/2014/main" id="{8F62FA64-8395-51EE-54E8-A6E5C292A0FB}"/>
              </a:ext>
            </a:extLst>
          </p:cNvPr>
          <p:cNvPicPr>
            <a:picLocks noChangeAspect="1"/>
          </p:cNvPicPr>
          <p:nvPr/>
        </p:nvPicPr>
        <p:blipFill>
          <a:blip r:embed="rId6"/>
          <a:stretch>
            <a:fillRect/>
          </a:stretch>
        </p:blipFill>
        <p:spPr>
          <a:xfrm>
            <a:off x="539552" y="1997330"/>
            <a:ext cx="457365" cy="70364"/>
          </a:xfrm>
          <a:prstGeom prst="rect">
            <a:avLst/>
          </a:prstGeom>
        </p:spPr>
      </p:pic>
    </p:spTree>
    <p:extLst>
      <p:ext uri="{BB962C8B-B14F-4D97-AF65-F5344CB8AC3E}">
        <p14:creationId xmlns:p14="http://schemas.microsoft.com/office/powerpoint/2010/main" val="2138782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2C05754-14DA-79B8-3122-1C1C57AC9A7E}"/>
              </a:ext>
            </a:extLst>
          </p:cNvPr>
          <p:cNvPicPr>
            <a:picLocks noChangeAspect="1"/>
          </p:cNvPicPr>
          <p:nvPr/>
        </p:nvPicPr>
        <p:blipFill rotWithShape="1">
          <a:blip r:embed="rId3"/>
          <a:srcRect b="50391"/>
          <a:stretch/>
        </p:blipFill>
        <p:spPr>
          <a:xfrm>
            <a:off x="358338" y="1196774"/>
            <a:ext cx="8262096" cy="2887144"/>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71</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809069"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前払金一括計上チェックリスト（伝票形式）</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2265874"/>
            <a:ext cx="2700300" cy="504056"/>
          </a:xfrm>
          <a:prstGeom prst="borderCallout2">
            <a:avLst>
              <a:gd name="adj1" fmla="val 24797"/>
              <a:gd name="adj2" fmla="val -8333"/>
              <a:gd name="adj3" fmla="val 24797"/>
              <a:gd name="adj4" fmla="val -62100"/>
              <a:gd name="adj5" fmla="val 65708"/>
              <a:gd name="adj6" fmla="val -62456"/>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7" name="図 6">
            <a:extLst>
              <a:ext uri="{FF2B5EF4-FFF2-40B4-BE49-F238E27FC236}">
                <a16:creationId xmlns:a16="http://schemas.microsoft.com/office/drawing/2014/main" id="{8A2E7B97-BF29-4ACA-2021-723355A62914}"/>
              </a:ext>
            </a:extLst>
          </p:cNvPr>
          <p:cNvPicPr>
            <a:picLocks noChangeAspect="1"/>
          </p:cNvPicPr>
          <p:nvPr/>
        </p:nvPicPr>
        <p:blipFill rotWithShape="1">
          <a:blip r:embed="rId4"/>
          <a:srcRect l="21170" t="-4950" r="38844" b="-2013"/>
          <a:stretch/>
        </p:blipFill>
        <p:spPr>
          <a:xfrm>
            <a:off x="3131840" y="2679762"/>
            <a:ext cx="648072" cy="100070"/>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2699792" y="2679762"/>
            <a:ext cx="1872208" cy="100070"/>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3" name="図 2">
            <a:extLst>
              <a:ext uri="{FF2B5EF4-FFF2-40B4-BE49-F238E27FC236}">
                <a16:creationId xmlns:a16="http://schemas.microsoft.com/office/drawing/2014/main" id="{402481CD-9B64-5E62-C074-2D68BC0F5EAD}"/>
              </a:ext>
            </a:extLst>
          </p:cNvPr>
          <p:cNvPicPr>
            <a:picLocks noChangeAspect="1"/>
          </p:cNvPicPr>
          <p:nvPr/>
        </p:nvPicPr>
        <p:blipFill rotWithShape="1">
          <a:blip r:embed="rId5"/>
          <a:srcRect t="2" b="-14607"/>
          <a:stretch/>
        </p:blipFill>
        <p:spPr>
          <a:xfrm rot="10800000" flipV="1">
            <a:off x="523566" y="1905253"/>
            <a:ext cx="684076" cy="175617"/>
          </a:xfrm>
          <a:prstGeom prst="rect">
            <a:avLst/>
          </a:prstGeom>
        </p:spPr>
      </p:pic>
      <p:pic>
        <p:nvPicPr>
          <p:cNvPr id="12" name="図 11">
            <a:extLst>
              <a:ext uri="{FF2B5EF4-FFF2-40B4-BE49-F238E27FC236}">
                <a16:creationId xmlns:a16="http://schemas.microsoft.com/office/drawing/2014/main" id="{BCDDE251-09CB-021B-B9A6-24C06AD245F3}"/>
              </a:ext>
            </a:extLst>
          </p:cNvPr>
          <p:cNvPicPr>
            <a:picLocks noChangeAspect="1"/>
          </p:cNvPicPr>
          <p:nvPr/>
        </p:nvPicPr>
        <p:blipFill>
          <a:blip r:embed="rId6"/>
          <a:stretch>
            <a:fillRect/>
          </a:stretch>
        </p:blipFill>
        <p:spPr>
          <a:xfrm>
            <a:off x="539552" y="1959682"/>
            <a:ext cx="457365" cy="70364"/>
          </a:xfrm>
          <a:prstGeom prst="rect">
            <a:avLst/>
          </a:prstGeom>
        </p:spPr>
      </p:pic>
    </p:spTree>
    <p:extLst>
      <p:ext uri="{BB962C8B-B14F-4D97-AF65-F5344CB8AC3E}">
        <p14:creationId xmlns:p14="http://schemas.microsoft.com/office/powerpoint/2010/main" val="1505473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72</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2377021"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外部データチェックリスト（支払伝票）</a:t>
            </a:r>
          </a:p>
        </p:txBody>
      </p:sp>
      <p:pic>
        <p:nvPicPr>
          <p:cNvPr id="3" name="図 2">
            <a:extLst>
              <a:ext uri="{FF2B5EF4-FFF2-40B4-BE49-F238E27FC236}">
                <a16:creationId xmlns:a16="http://schemas.microsoft.com/office/drawing/2014/main" id="{4547B484-1CCF-13C0-D84C-F3F09CCF0B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100"/>
          <a:stretch/>
        </p:blipFill>
        <p:spPr>
          <a:xfrm rot="5400000">
            <a:off x="1174875" y="380672"/>
            <a:ext cx="3589135" cy="5221340"/>
          </a:xfrm>
          <a:prstGeom prst="rect">
            <a:avLst/>
          </a:prstGeom>
          <a:ln w="3175">
            <a:solidFill>
              <a:schemeClr val="tx1"/>
            </a:solidFill>
          </a:ln>
        </p:spPr>
      </p:pic>
      <p:sp>
        <p:nvSpPr>
          <p:cNvPr id="10" name="線吹き出し 2 (枠付き) 7">
            <a:extLst>
              <a:ext uri="{FF2B5EF4-FFF2-40B4-BE49-F238E27FC236}">
                <a16:creationId xmlns:a16="http://schemas.microsoft.com/office/drawing/2014/main" id="{718869D3-F201-3223-F695-045D2B1F2A27}"/>
              </a:ext>
            </a:extLst>
          </p:cNvPr>
          <p:cNvSpPr/>
          <p:nvPr/>
        </p:nvSpPr>
        <p:spPr>
          <a:xfrm>
            <a:off x="6012160" y="1740209"/>
            <a:ext cx="2664296" cy="584267"/>
          </a:xfrm>
          <a:prstGeom prst="borderCallout2">
            <a:avLst>
              <a:gd name="adj1" fmla="val 18750"/>
              <a:gd name="adj2" fmla="val -8333"/>
              <a:gd name="adj3" fmla="val 18750"/>
              <a:gd name="adj4" fmla="val -29823"/>
              <a:gd name="adj5" fmla="val 94142"/>
              <a:gd name="adj6" fmla="val -2940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12" name="図 11">
            <a:extLst>
              <a:ext uri="{FF2B5EF4-FFF2-40B4-BE49-F238E27FC236}">
                <a16:creationId xmlns:a16="http://schemas.microsoft.com/office/drawing/2014/main" id="{A4571356-C8F5-895E-B3A2-037A07CE6369}"/>
              </a:ext>
            </a:extLst>
          </p:cNvPr>
          <p:cNvPicPr>
            <a:picLocks noChangeAspect="1"/>
          </p:cNvPicPr>
          <p:nvPr/>
        </p:nvPicPr>
        <p:blipFill>
          <a:blip r:embed="rId4"/>
          <a:stretch>
            <a:fillRect/>
          </a:stretch>
        </p:blipFill>
        <p:spPr>
          <a:xfrm>
            <a:off x="3839158" y="2305269"/>
            <a:ext cx="1392758" cy="93519"/>
          </a:xfrm>
          <a:prstGeom prst="rect">
            <a:avLst/>
          </a:prstGeom>
        </p:spPr>
      </p:pic>
      <p:pic>
        <p:nvPicPr>
          <p:cNvPr id="13" name="図 12">
            <a:extLst>
              <a:ext uri="{FF2B5EF4-FFF2-40B4-BE49-F238E27FC236}">
                <a16:creationId xmlns:a16="http://schemas.microsoft.com/office/drawing/2014/main" id="{3F15F0BF-1C49-4CFA-DBA4-971E2D3DB366}"/>
              </a:ext>
            </a:extLst>
          </p:cNvPr>
          <p:cNvPicPr>
            <a:picLocks noChangeAspect="1"/>
          </p:cNvPicPr>
          <p:nvPr/>
        </p:nvPicPr>
        <p:blipFill>
          <a:blip r:embed="rId5"/>
          <a:stretch>
            <a:fillRect/>
          </a:stretch>
        </p:blipFill>
        <p:spPr>
          <a:xfrm>
            <a:off x="3806658" y="2297806"/>
            <a:ext cx="1530683" cy="100982"/>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743909" y="2297806"/>
            <a:ext cx="1620179" cy="122616"/>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8295615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932D440D-5D2D-B409-7878-0CFC3AA990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433"/>
          <a:stretch/>
        </p:blipFill>
        <p:spPr>
          <a:xfrm rot="5400000">
            <a:off x="1378238" y="166132"/>
            <a:ext cx="3650464" cy="5689391"/>
          </a:xfrm>
          <a:prstGeom prst="rect">
            <a:avLst/>
          </a:prstGeom>
          <a:ln w="3175">
            <a:solidFill>
              <a:schemeClr val="tx1"/>
            </a:solidFill>
          </a:ln>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73</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5</a:t>
            </a:r>
            <a:r>
              <a:rPr lang="ja-JP" altLang="en-US" sz="1800" dirty="0"/>
              <a:t>．適格請求書発行事業者登録番号、免税事業者等の区分の出力対応</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6AE9EAE3-19E2-80B1-71F0-076F3965FFE0}"/>
              </a:ext>
            </a:extLst>
          </p:cNvPr>
          <p:cNvSpPr txBox="1">
            <a:spLocks/>
          </p:cNvSpPr>
          <p:nvPr/>
        </p:nvSpPr>
        <p:spPr>
          <a:xfrm>
            <a:off x="358775" y="951570"/>
            <a:ext cx="3025093" cy="468052"/>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外部データチェックリスト（債務計上伝票）</a:t>
            </a:r>
          </a:p>
        </p:txBody>
      </p:sp>
      <p:sp>
        <p:nvSpPr>
          <p:cNvPr id="10" name="線吹き出し 2 (枠付き) 7">
            <a:extLst>
              <a:ext uri="{FF2B5EF4-FFF2-40B4-BE49-F238E27FC236}">
                <a16:creationId xmlns:a16="http://schemas.microsoft.com/office/drawing/2014/main" id="{718869D3-F201-3223-F695-045D2B1F2A27}"/>
              </a:ext>
            </a:extLst>
          </p:cNvPr>
          <p:cNvSpPr/>
          <p:nvPr/>
        </p:nvSpPr>
        <p:spPr>
          <a:xfrm>
            <a:off x="6058430" y="1375387"/>
            <a:ext cx="2772306" cy="559122"/>
          </a:xfrm>
          <a:prstGeom prst="borderCallout2">
            <a:avLst>
              <a:gd name="adj1" fmla="val 18750"/>
              <a:gd name="adj2" fmla="val -8333"/>
              <a:gd name="adj3" fmla="val 20113"/>
              <a:gd name="adj4" fmla="val -32884"/>
              <a:gd name="adj5" fmla="val 98976"/>
              <a:gd name="adj6" fmla="val -34023"/>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1200" dirty="0"/>
              <a:t>適格請求書</a:t>
            </a:r>
            <a:r>
              <a:rPr kumimoji="1" lang="ja-JP" altLang="en-US" sz="1200" dirty="0"/>
              <a:t>発行</a:t>
            </a:r>
            <a:r>
              <a:rPr kumimoji="1" lang="zh-TW" altLang="en-US" sz="1200" dirty="0"/>
              <a:t>事業者登録番号、</a:t>
            </a:r>
            <a:endParaRPr kumimoji="1" lang="en-US" altLang="zh-TW" sz="1200" dirty="0"/>
          </a:p>
          <a:p>
            <a:r>
              <a:rPr kumimoji="1" lang="zh-TW" altLang="en-US" sz="1200" dirty="0"/>
              <a:t>免税事業者</a:t>
            </a:r>
            <a:r>
              <a:rPr kumimoji="1" lang="ja-JP" altLang="en-US" sz="1200" dirty="0"/>
              <a:t>等の</a:t>
            </a:r>
            <a:r>
              <a:rPr kumimoji="1" lang="zh-TW" altLang="en-US" sz="1200" dirty="0"/>
              <a:t>区分</a:t>
            </a:r>
            <a:r>
              <a:rPr kumimoji="1" lang="ja-JP" altLang="en-US" sz="1200" dirty="0"/>
              <a:t>を追加しました</a:t>
            </a:r>
            <a:endParaRPr kumimoji="1" lang="en-US" altLang="ja-JP" sz="1200" dirty="0"/>
          </a:p>
        </p:txBody>
      </p:sp>
      <p:pic>
        <p:nvPicPr>
          <p:cNvPr id="7" name="図 6">
            <a:extLst>
              <a:ext uri="{FF2B5EF4-FFF2-40B4-BE49-F238E27FC236}">
                <a16:creationId xmlns:a16="http://schemas.microsoft.com/office/drawing/2014/main" id="{555FB155-B3C7-96A0-26B1-DC03067ADFB2}"/>
              </a:ext>
            </a:extLst>
          </p:cNvPr>
          <p:cNvPicPr>
            <a:picLocks noChangeAspect="1"/>
          </p:cNvPicPr>
          <p:nvPr/>
        </p:nvPicPr>
        <p:blipFill>
          <a:blip r:embed="rId4"/>
          <a:stretch>
            <a:fillRect/>
          </a:stretch>
        </p:blipFill>
        <p:spPr>
          <a:xfrm>
            <a:off x="3826943" y="1967146"/>
            <a:ext cx="1480816" cy="103128"/>
          </a:xfrm>
          <a:prstGeom prst="rect">
            <a:avLst/>
          </a:prstGeom>
        </p:spPr>
      </p:pic>
      <p:pic>
        <p:nvPicPr>
          <p:cNvPr id="3" name="図 2">
            <a:extLst>
              <a:ext uri="{FF2B5EF4-FFF2-40B4-BE49-F238E27FC236}">
                <a16:creationId xmlns:a16="http://schemas.microsoft.com/office/drawing/2014/main" id="{9BF79A20-844D-B925-EF32-0270E3687D5F}"/>
              </a:ext>
            </a:extLst>
          </p:cNvPr>
          <p:cNvPicPr>
            <a:picLocks noChangeAspect="1"/>
          </p:cNvPicPr>
          <p:nvPr/>
        </p:nvPicPr>
        <p:blipFill>
          <a:blip r:embed="rId5"/>
          <a:stretch>
            <a:fillRect/>
          </a:stretch>
        </p:blipFill>
        <p:spPr>
          <a:xfrm>
            <a:off x="3806658" y="1959682"/>
            <a:ext cx="1530683" cy="100982"/>
          </a:xfrm>
          <a:prstGeom prst="rect">
            <a:avLst/>
          </a:prstGeom>
        </p:spPr>
      </p:pic>
      <p:sp>
        <p:nvSpPr>
          <p:cNvPr id="8" name="正方形/長方形 7">
            <a:extLst>
              <a:ext uri="{FF2B5EF4-FFF2-40B4-BE49-F238E27FC236}">
                <a16:creationId xmlns:a16="http://schemas.microsoft.com/office/drawing/2014/main" id="{AC691724-13AF-9212-D6C6-D2F687A39C0E}"/>
              </a:ext>
            </a:extLst>
          </p:cNvPr>
          <p:cNvSpPr/>
          <p:nvPr/>
        </p:nvSpPr>
        <p:spPr>
          <a:xfrm>
            <a:off x="3806658" y="1950071"/>
            <a:ext cx="1550773" cy="127643"/>
          </a:xfrm>
          <a:prstGeom prst="rect">
            <a:avLst/>
          </a:prstGeom>
          <a:noFill/>
          <a:ln>
            <a:solidFill>
              <a:srgbClr val="D54F1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dirty="0"/>
          </a:p>
        </p:txBody>
      </p:sp>
    </p:spTree>
    <p:extLst>
      <p:ext uri="{BB962C8B-B14F-4D97-AF65-F5344CB8AC3E}">
        <p14:creationId xmlns:p14="http://schemas.microsoft.com/office/powerpoint/2010/main" val="882467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74</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6</a:t>
            </a:r>
            <a:r>
              <a:rPr lang="ja-JP" altLang="en-US" sz="1800" dirty="0"/>
              <a:t>．支払、経費精算の承認依頼メール通知の改善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7550" y="2295311"/>
            <a:ext cx="8426450" cy="1238942"/>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現在のメッセージ内容では、メール受領した際に、すぐに確認すべき伝票か分からないため、</a:t>
            </a:r>
            <a:endParaRPr lang="en-US" altLang="ja-JP" dirty="0">
              <a:solidFill>
                <a:prstClr val="black"/>
              </a:solidFill>
            </a:endParaRPr>
          </a:p>
          <a:p>
            <a:pPr lvl="0">
              <a:lnSpc>
                <a:spcPts val="1900"/>
              </a:lnSpc>
              <a:buClr>
                <a:srgbClr val="F9BE00"/>
              </a:buClr>
            </a:pPr>
            <a:r>
              <a:rPr lang="ja-JP" altLang="en-US" dirty="0">
                <a:solidFill>
                  <a:prstClr val="black"/>
                </a:solidFill>
              </a:rPr>
              <a:t>　</a:t>
            </a:r>
            <a:r>
              <a:rPr lang="en-US" altLang="ja-JP" dirty="0">
                <a:solidFill>
                  <a:prstClr val="black"/>
                </a:solidFill>
              </a:rPr>
              <a:t>NX</a:t>
            </a:r>
            <a:r>
              <a:rPr lang="ja-JP" altLang="en-US" dirty="0">
                <a:solidFill>
                  <a:prstClr val="black"/>
                </a:solidFill>
              </a:rPr>
              <a:t>にログインして確認する必要がありました</a:t>
            </a:r>
            <a:endParaRPr lang="en-US" altLang="ja-JP" dirty="0">
              <a:solidFill>
                <a:prstClr val="black"/>
              </a:solidFill>
            </a:endParaRPr>
          </a:p>
          <a:p>
            <a:pPr lvl="0">
              <a:lnSpc>
                <a:spcPts val="1900"/>
              </a:lnSpc>
              <a:buClr>
                <a:srgbClr val="F9BE00"/>
              </a:buClr>
            </a:pPr>
            <a:r>
              <a:rPr lang="ja-JP" altLang="en-US" dirty="0">
                <a:solidFill>
                  <a:prstClr val="black"/>
                </a:solidFill>
              </a:rPr>
              <a:t>　メッセージに支払・経費精算の内容を設定できるよう改善してほしいというご要望に対応しました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97245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メールメッセージマスタ登録画面に</a:t>
            </a:r>
            <a:r>
              <a:rPr kumimoji="1" lang="ja-JP" altLang="en-US" dirty="0"/>
              <a:t>指定できる</a:t>
            </a:r>
            <a:r>
              <a:rPr kumimoji="1" lang="ja-JP" altLang="en-US" b="1" dirty="0"/>
              <a:t>予約語</a:t>
            </a:r>
            <a:r>
              <a:rPr kumimoji="1" lang="ja-JP" altLang="en-US" dirty="0"/>
              <a:t>を追加しました</a:t>
            </a:r>
            <a:endParaRPr lang="en-US" altLang="ja-JP" dirty="0">
              <a:solidFill>
                <a:prstClr val="black"/>
              </a:solidFill>
            </a:endParaRPr>
          </a:p>
          <a:p>
            <a:pPr>
              <a:lnSpc>
                <a:spcPts val="1900"/>
              </a:lnSpc>
              <a:buClr>
                <a:srgbClr val="F9BE00"/>
              </a:buClr>
            </a:pPr>
            <a:r>
              <a:rPr lang="ja-JP" altLang="en-US" dirty="0">
                <a:solidFill>
                  <a:prstClr val="black"/>
                </a:solidFill>
              </a:rPr>
              <a:t>　</a:t>
            </a:r>
            <a:r>
              <a:rPr kumimoji="1" lang="ja-JP" altLang="en-US" dirty="0"/>
              <a:t>支払および経費精算の場合には、仕入先や支払金額などを指定できるよう対応しました</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7550" y="3725867"/>
            <a:ext cx="8426450" cy="1120788"/>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b="1" dirty="0">
                <a:solidFill>
                  <a:prstClr val="black"/>
                </a:solidFill>
              </a:rPr>
              <a:t>申し送り事項</a:t>
            </a:r>
            <a:r>
              <a:rPr lang="ja-JP" altLang="en-US" dirty="0">
                <a:solidFill>
                  <a:prstClr val="black"/>
                </a:solidFill>
              </a:rPr>
              <a:t>」や支払金額などをメッセージに設定することで重要度の高い伝票であるかを</a:t>
            </a:r>
            <a:endParaRPr lang="en-US" altLang="ja-JP" dirty="0">
              <a:solidFill>
                <a:prstClr val="black"/>
              </a:solidFill>
            </a:endParaRPr>
          </a:p>
          <a:p>
            <a:pPr>
              <a:lnSpc>
                <a:spcPts val="1900"/>
              </a:lnSpc>
              <a:buClr>
                <a:srgbClr val="F9BE00"/>
              </a:buClr>
            </a:pPr>
            <a:r>
              <a:rPr lang="ja-JP" altLang="en-US" dirty="0">
                <a:solidFill>
                  <a:prstClr val="black"/>
                </a:solidFill>
              </a:rPr>
              <a:t>　ログインして伝票を確認せずに判断ができるようになりました</a:t>
            </a:r>
            <a:endParaRPr lang="en-US" altLang="ja-JP" dirty="0">
              <a:solidFill>
                <a:prstClr val="black"/>
              </a:solidFill>
            </a:endParaRPr>
          </a:p>
        </p:txBody>
      </p:sp>
    </p:spTree>
    <p:extLst>
      <p:ext uri="{BB962C8B-B14F-4D97-AF65-F5344CB8AC3E}">
        <p14:creationId xmlns:p14="http://schemas.microsoft.com/office/powerpoint/2010/main" val="31391639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A20A48D7-8C3D-56F0-935C-4AC874EC4D57}"/>
              </a:ext>
            </a:extLst>
          </p:cNvPr>
          <p:cNvPicPr>
            <a:picLocks noChangeAspect="1"/>
          </p:cNvPicPr>
          <p:nvPr/>
        </p:nvPicPr>
        <p:blipFill rotWithShape="1">
          <a:blip r:embed="rId3"/>
          <a:srcRect r="5050" b="10567"/>
          <a:stretch/>
        </p:blipFill>
        <p:spPr>
          <a:xfrm>
            <a:off x="348727" y="1177123"/>
            <a:ext cx="6878126" cy="3626875"/>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75</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6</a:t>
            </a:r>
            <a:r>
              <a:rPr lang="ja-JP" altLang="en-US" sz="1800" dirty="0"/>
              <a:t>．支払、経費精算の承認依頼メール通知の改善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メールメッセージマスタ登録</a:t>
            </a:r>
          </a:p>
        </p:txBody>
      </p:sp>
      <p:sp>
        <p:nvSpPr>
          <p:cNvPr id="6" name="線吹き出し 2 (枠付き) 7">
            <a:extLst>
              <a:ext uri="{FF2B5EF4-FFF2-40B4-BE49-F238E27FC236}">
                <a16:creationId xmlns:a16="http://schemas.microsoft.com/office/drawing/2014/main" id="{AD158DC0-53E9-7679-293D-EBB4EE1F89F0}"/>
              </a:ext>
            </a:extLst>
          </p:cNvPr>
          <p:cNvSpPr/>
          <p:nvPr/>
        </p:nvSpPr>
        <p:spPr>
          <a:xfrm>
            <a:off x="5463985" y="1688895"/>
            <a:ext cx="3414016" cy="853589"/>
          </a:xfrm>
          <a:prstGeom prst="borderCallout2">
            <a:avLst>
              <a:gd name="adj1" fmla="val 18750"/>
              <a:gd name="adj2" fmla="val -8333"/>
              <a:gd name="adj3" fmla="val 19643"/>
              <a:gd name="adj4" fmla="val -56619"/>
              <a:gd name="adj5" fmla="val 68178"/>
              <a:gd name="adj6" fmla="val -5673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メール種類に</a:t>
            </a:r>
            <a:endParaRPr kumimoji="1" lang="en-US" altLang="ja-JP" sz="1200" dirty="0"/>
          </a:p>
          <a:p>
            <a:r>
              <a:rPr kumimoji="1" lang="ja-JP" altLang="en-US" sz="1200" b="1" dirty="0"/>
              <a:t>支払／経費精算承認依頼</a:t>
            </a:r>
            <a:r>
              <a:rPr kumimoji="1" lang="ja-JP" altLang="en-US" sz="1200" dirty="0"/>
              <a:t>を</a:t>
            </a:r>
            <a:r>
              <a:rPr lang="ja-JP" altLang="en-US" sz="1200" dirty="0"/>
              <a:t>追加しました</a:t>
            </a:r>
            <a:endParaRPr lang="en-US" altLang="ja-JP" sz="1200" dirty="0"/>
          </a:p>
          <a:p>
            <a:r>
              <a:rPr lang="ja-JP" altLang="en-US" sz="1200" dirty="0">
                <a:solidFill>
                  <a:schemeClr val="bg1"/>
                </a:solidFill>
              </a:rPr>
              <a:t>本機能の対象となるシステム区分内部コードは</a:t>
            </a:r>
            <a:endParaRPr lang="en-US" altLang="ja-JP" sz="1200" dirty="0">
              <a:solidFill>
                <a:schemeClr val="bg1"/>
              </a:solidFill>
            </a:endParaRPr>
          </a:p>
          <a:p>
            <a:r>
              <a:rPr lang="ja-JP" altLang="en-US" sz="1200" dirty="0">
                <a:solidFill>
                  <a:schemeClr val="bg1"/>
                </a:solidFill>
              </a:rPr>
              <a:t>下記となります</a:t>
            </a:r>
            <a:endParaRPr lang="en-US" altLang="ja-JP" sz="1200" dirty="0">
              <a:solidFill>
                <a:schemeClr val="bg1"/>
              </a:solidFill>
            </a:endParaRPr>
          </a:p>
        </p:txBody>
      </p:sp>
      <p:sp>
        <p:nvSpPr>
          <p:cNvPr id="7" name="正方形/長方形 6">
            <a:extLst>
              <a:ext uri="{FF2B5EF4-FFF2-40B4-BE49-F238E27FC236}">
                <a16:creationId xmlns:a16="http://schemas.microsoft.com/office/drawing/2014/main" id="{19D62B83-5075-F42E-A9FE-C089E31BC020}"/>
              </a:ext>
            </a:extLst>
          </p:cNvPr>
          <p:cNvSpPr/>
          <p:nvPr/>
        </p:nvSpPr>
        <p:spPr>
          <a:xfrm>
            <a:off x="1295636" y="1629177"/>
            <a:ext cx="1260140" cy="119437"/>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8" name="図 7">
            <a:extLst>
              <a:ext uri="{FF2B5EF4-FFF2-40B4-BE49-F238E27FC236}">
                <a16:creationId xmlns:a16="http://schemas.microsoft.com/office/drawing/2014/main" id="{22D3127F-CD0D-DDF5-E49C-823F1C1A8CBA}"/>
              </a:ext>
            </a:extLst>
          </p:cNvPr>
          <p:cNvPicPr>
            <a:picLocks noChangeAspect="1"/>
          </p:cNvPicPr>
          <p:nvPr/>
        </p:nvPicPr>
        <p:blipFill>
          <a:blip r:embed="rId4"/>
          <a:stretch>
            <a:fillRect/>
          </a:stretch>
        </p:blipFill>
        <p:spPr>
          <a:xfrm>
            <a:off x="2009807" y="2410293"/>
            <a:ext cx="1895740" cy="1000265"/>
          </a:xfrm>
          <a:prstGeom prst="rect">
            <a:avLst/>
          </a:prstGeom>
          <a:ln>
            <a:solidFill>
              <a:srgbClr val="D54F14"/>
            </a:solidFill>
          </a:ln>
        </p:spPr>
      </p:pic>
      <p:sp>
        <p:nvSpPr>
          <p:cNvPr id="9" name="右矢印 23">
            <a:extLst>
              <a:ext uri="{FF2B5EF4-FFF2-40B4-BE49-F238E27FC236}">
                <a16:creationId xmlns:a16="http://schemas.microsoft.com/office/drawing/2014/main" id="{DAC2BCDC-B6F3-F9F7-A4D5-43006B1A6797}"/>
              </a:ext>
            </a:extLst>
          </p:cNvPr>
          <p:cNvSpPr/>
          <p:nvPr/>
        </p:nvSpPr>
        <p:spPr>
          <a:xfrm rot="2332100" flipV="1">
            <a:off x="1761676" y="1958420"/>
            <a:ext cx="530776" cy="220969"/>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graphicFrame>
        <p:nvGraphicFramePr>
          <p:cNvPr id="10" name="表 6">
            <a:extLst>
              <a:ext uri="{FF2B5EF4-FFF2-40B4-BE49-F238E27FC236}">
                <a16:creationId xmlns:a16="http://schemas.microsoft.com/office/drawing/2014/main" id="{7CAA9E40-DD00-B5A8-9837-2F89649A7F8B}"/>
              </a:ext>
            </a:extLst>
          </p:cNvPr>
          <p:cNvGraphicFramePr>
            <a:graphicFrameLocks noGrp="1"/>
          </p:cNvGraphicFramePr>
          <p:nvPr>
            <p:extLst>
              <p:ext uri="{D42A27DB-BD31-4B8C-83A1-F6EECF244321}">
                <p14:modId xmlns:p14="http://schemas.microsoft.com/office/powerpoint/2010/main" val="2844741242"/>
              </p:ext>
            </p:extLst>
          </p:nvPr>
        </p:nvGraphicFramePr>
        <p:xfrm>
          <a:off x="3936710" y="2941070"/>
          <a:ext cx="4670409" cy="1780085"/>
        </p:xfrm>
        <a:graphic>
          <a:graphicData uri="http://schemas.openxmlformats.org/drawingml/2006/table">
            <a:tbl>
              <a:tblPr firstRow="1" bandRow="1">
                <a:tableStyleId>{21E4AEA4-8DFA-4A89-87EB-49C32662AFE0}</a:tableStyleId>
              </a:tblPr>
              <a:tblGrid>
                <a:gridCol w="2228605">
                  <a:extLst>
                    <a:ext uri="{9D8B030D-6E8A-4147-A177-3AD203B41FA5}">
                      <a16:colId xmlns:a16="http://schemas.microsoft.com/office/drawing/2014/main" val="3064002497"/>
                    </a:ext>
                  </a:extLst>
                </a:gridCol>
                <a:gridCol w="2441804">
                  <a:extLst>
                    <a:ext uri="{9D8B030D-6E8A-4147-A177-3AD203B41FA5}">
                      <a16:colId xmlns:a16="http://schemas.microsoft.com/office/drawing/2014/main" val="1083772704"/>
                    </a:ext>
                  </a:extLst>
                </a:gridCol>
              </a:tblGrid>
              <a:tr h="117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bg1"/>
                          </a:solidFill>
                        </a:rPr>
                        <a:t>■支払伝票</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bg1"/>
                          </a:solidFill>
                        </a:rPr>
                        <a:t>■経費精算伝票</a:t>
                      </a:r>
                    </a:p>
                  </a:txBody>
                  <a:tcPr/>
                </a:tc>
                <a:extLst>
                  <a:ext uri="{0D108BD9-81ED-4DB2-BD59-A6C34878D82A}">
                    <a16:rowId xmlns:a16="http://schemas.microsoft.com/office/drawing/2014/main" val="667356298"/>
                  </a:ext>
                </a:extLst>
              </a:tr>
              <a:tr h="307249">
                <a:tc>
                  <a:txBody>
                    <a:bodyPr/>
                    <a:lstStyle/>
                    <a:p>
                      <a:pPr algn="l" fontAlgn="ctr"/>
                      <a:r>
                        <a:rPr lang="en-US" altLang="ja-JP" sz="1000" b="0" i="0" u="none" strike="noStrike" dirty="0">
                          <a:solidFill>
                            <a:schemeClr val="tx1"/>
                          </a:solidFill>
                          <a:effectLst/>
                          <a:latin typeface="メイリオ" panose="020B0604030504040204" pitchFamily="50" charset="-128"/>
                          <a:ea typeface="メイリオ" panose="020B0604030504040204" pitchFamily="50" charset="-128"/>
                        </a:rPr>
                        <a:t>101:</a:t>
                      </a:r>
                      <a:r>
                        <a:rPr lang="ja-JP" altLang="en-US" sz="1000" b="0" i="0" u="none" strike="noStrike" dirty="0">
                          <a:solidFill>
                            <a:schemeClr val="tx1"/>
                          </a:solidFill>
                          <a:effectLst/>
                          <a:latin typeface="メイリオ" panose="020B0604030504040204" pitchFamily="50" charset="-128"/>
                          <a:ea typeface="メイリオ" panose="020B0604030504040204" pitchFamily="50" charset="-128"/>
                        </a:rPr>
                        <a:t>債務計上（支払予定）</a:t>
                      </a:r>
                    </a:p>
                  </a:txBody>
                  <a:tcPr marL="9525" marR="9525" marT="9525" marB="0" anchor="ctr"/>
                </a:tc>
                <a:tc>
                  <a:txBody>
                    <a:bodyPr/>
                    <a:lstStyle/>
                    <a:p>
                      <a:pPr algn="l" fontAlgn="ctr"/>
                      <a:r>
                        <a:rPr kumimoji="1" lang="en-US" altLang="ja-JP" sz="1000" dirty="0">
                          <a:solidFill>
                            <a:schemeClr val="tx1"/>
                          </a:solidFill>
                        </a:rPr>
                        <a:t>112</a:t>
                      </a:r>
                      <a:r>
                        <a:rPr kumimoji="1" lang="ja-JP" altLang="en-US" sz="1000" dirty="0">
                          <a:solidFill>
                            <a:schemeClr val="tx1"/>
                          </a:solidFill>
                        </a:rPr>
                        <a:t>：精算伝票</a:t>
                      </a:r>
                      <a:endParaRPr lang="ja-JP" altLang="en-US" sz="1000" b="0" i="0" u="none" strike="noStrike" dirty="0">
                        <a:solidFill>
                          <a:schemeClr val="tx1"/>
                        </a:solidFill>
                        <a:effectLst/>
                        <a:latin typeface="メイリオ" panose="020B0604030504040204" pitchFamily="50" charset="-128"/>
                        <a:ea typeface="メイリオ" panose="020B0604030504040204" pitchFamily="50" charset="-128"/>
                      </a:endParaRPr>
                    </a:p>
                  </a:txBody>
                  <a:tcPr marL="9525" marR="9525" marT="9525" marB="0" anchor="ctr"/>
                </a:tc>
                <a:extLst>
                  <a:ext uri="{0D108BD9-81ED-4DB2-BD59-A6C34878D82A}">
                    <a16:rowId xmlns:a16="http://schemas.microsoft.com/office/drawing/2014/main" val="999447773"/>
                  </a:ext>
                </a:extLst>
              </a:tr>
              <a:tr h="307249">
                <a:tc>
                  <a:txBody>
                    <a:bodyPr/>
                    <a:lstStyle/>
                    <a:p>
                      <a:pPr algn="l" fontAlgn="ctr"/>
                      <a:r>
                        <a:rPr lang="en-US" altLang="zh-TW" sz="1000" b="0" i="0" u="none" strike="noStrike" dirty="0">
                          <a:solidFill>
                            <a:srgbClr val="000000"/>
                          </a:solidFill>
                          <a:effectLst/>
                          <a:latin typeface="メイリオ" panose="020B0604030504040204" pitchFamily="50" charset="-128"/>
                          <a:ea typeface="メイリオ" panose="020B0604030504040204" pitchFamily="50" charset="-128"/>
                        </a:rPr>
                        <a:t>103:</a:t>
                      </a:r>
                      <a:r>
                        <a:rPr lang="zh-TW" altLang="en-US" sz="1000" b="0" i="0" u="none" strike="noStrike" dirty="0">
                          <a:solidFill>
                            <a:srgbClr val="000000"/>
                          </a:solidFill>
                          <a:effectLst/>
                          <a:latin typeface="メイリオ" panose="020B0604030504040204" pitchFamily="50" charset="-128"/>
                          <a:ea typeface="メイリオ" panose="020B0604030504040204" pitchFamily="50" charset="-128"/>
                        </a:rPr>
                        <a:t>債務計上（外部）</a:t>
                      </a:r>
                    </a:p>
                  </a:txBody>
                  <a:tcPr marL="9525" marR="9525" marT="9525" marB="0" anchor="ctr"/>
                </a:tc>
                <a:tc>
                  <a:txBody>
                    <a:bodyPr/>
                    <a:lstStyle/>
                    <a:p>
                      <a:pPr algn="l" fontAlgn="ctr"/>
                      <a:r>
                        <a:rPr lang="en-US" altLang="zh-TW" sz="1000" b="0" i="0" u="none" strike="noStrike" dirty="0">
                          <a:solidFill>
                            <a:srgbClr val="000000"/>
                          </a:solidFill>
                          <a:effectLst/>
                          <a:latin typeface="メイリオ" panose="020B0604030504040204" pitchFamily="50" charset="-128"/>
                          <a:ea typeface="メイリオ" panose="020B0604030504040204" pitchFamily="50" charset="-128"/>
                        </a:rPr>
                        <a:t>114</a:t>
                      </a:r>
                      <a:r>
                        <a:rPr lang="zh-TW" altLang="en-US" sz="1000" b="0" i="0" u="none" strike="noStrike" dirty="0">
                          <a:solidFill>
                            <a:srgbClr val="000000"/>
                          </a:solidFill>
                          <a:effectLst/>
                          <a:latin typeface="メイリオ" panose="020B0604030504040204" pitchFamily="50" charset="-128"/>
                          <a:ea typeface="メイリオ" panose="020B0604030504040204" pitchFamily="50" charset="-128"/>
                        </a:rPr>
                        <a:t>：精算伝票（外部）</a:t>
                      </a:r>
                    </a:p>
                  </a:txBody>
                  <a:tcPr marL="9525" marR="9525" marT="9525" marB="0" anchor="ctr"/>
                </a:tc>
                <a:extLst>
                  <a:ext uri="{0D108BD9-81ED-4DB2-BD59-A6C34878D82A}">
                    <a16:rowId xmlns:a16="http://schemas.microsoft.com/office/drawing/2014/main" val="1624654022"/>
                  </a:ext>
                </a:extLst>
              </a:tr>
              <a:tr h="307249">
                <a:tc>
                  <a:txBody>
                    <a:bodyPr/>
                    <a:lstStyle/>
                    <a:p>
                      <a:pPr algn="l" fontAlgn="ctr"/>
                      <a:r>
                        <a:rPr lang="en-US" altLang="zh-TW" sz="1000" b="0" i="0" u="none" strike="noStrike" dirty="0">
                          <a:solidFill>
                            <a:srgbClr val="000000"/>
                          </a:solidFill>
                          <a:effectLst/>
                          <a:latin typeface="メイリオ" panose="020B0604030504040204" pitchFamily="50" charset="-128"/>
                          <a:ea typeface="メイリオ" panose="020B0604030504040204" pitchFamily="50" charset="-128"/>
                        </a:rPr>
                        <a:t>131:</a:t>
                      </a:r>
                      <a:r>
                        <a:rPr lang="zh-TW" altLang="en-US" sz="1000" b="0" i="0" u="none" strike="noStrike" dirty="0">
                          <a:solidFill>
                            <a:srgbClr val="000000"/>
                          </a:solidFill>
                          <a:effectLst/>
                          <a:latin typeface="メイリオ" panose="020B0604030504040204" pitchFamily="50" charset="-128"/>
                          <a:ea typeface="メイリオ" panose="020B0604030504040204" pitchFamily="50" charset="-128"/>
                        </a:rPr>
                        <a:t>会社間債務計上（振替元）</a:t>
                      </a:r>
                    </a:p>
                  </a:txBody>
                  <a:tcPr marL="9525" marR="9525" marT="9525" marB="0" anchor="ctr"/>
                </a:tc>
                <a:tc>
                  <a:txBody>
                    <a:bodyPr/>
                    <a:lstStyle/>
                    <a:p>
                      <a:pPr algn="l"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116</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：経費・仮払精算伝票（精算）</a:t>
                      </a:r>
                    </a:p>
                  </a:txBody>
                  <a:tcPr marL="9525" marR="9525" marT="9525" marB="0" anchor="ctr"/>
                </a:tc>
                <a:extLst>
                  <a:ext uri="{0D108BD9-81ED-4DB2-BD59-A6C34878D82A}">
                    <a16:rowId xmlns:a16="http://schemas.microsoft.com/office/drawing/2014/main" val="3523903958"/>
                  </a:ext>
                </a:extLst>
              </a:tr>
              <a:tr h="307249">
                <a:tc>
                  <a:txBody>
                    <a:bodyPr/>
                    <a:lstStyle/>
                    <a:p>
                      <a:pPr algn="l"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132:</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会社間債務計上・外部（振替元）</a:t>
                      </a:r>
                    </a:p>
                  </a:txBody>
                  <a:tcPr marL="9525" marR="9525" marT="9525" marB="0" anchor="ctr"/>
                </a:tc>
                <a:tc>
                  <a:txBody>
                    <a:bodyPr/>
                    <a:lstStyle/>
                    <a:p>
                      <a:pPr algn="l" fontAlgn="ctr"/>
                      <a:r>
                        <a:rPr lang="en-US" altLang="zh-TW" sz="1000" b="0" i="0" u="none" strike="noStrike" dirty="0">
                          <a:solidFill>
                            <a:srgbClr val="000000"/>
                          </a:solidFill>
                          <a:effectLst/>
                          <a:latin typeface="メイリオ" panose="020B0604030504040204" pitchFamily="50" charset="-128"/>
                          <a:ea typeface="メイリオ" panose="020B0604030504040204" pitchFamily="50" charset="-128"/>
                        </a:rPr>
                        <a:t>135</a:t>
                      </a:r>
                      <a:r>
                        <a:rPr lang="zh-TW" altLang="en-US" sz="1000" b="0" i="0" u="none" strike="noStrike" dirty="0">
                          <a:solidFill>
                            <a:srgbClr val="000000"/>
                          </a:solidFill>
                          <a:effectLst/>
                          <a:latin typeface="メイリオ" panose="020B0604030504040204" pitchFamily="50" charset="-128"/>
                          <a:ea typeface="メイリオ" panose="020B0604030504040204" pitchFamily="50" charset="-128"/>
                        </a:rPr>
                        <a:t>：会社間精算伝票（振替元）</a:t>
                      </a:r>
                    </a:p>
                  </a:txBody>
                  <a:tcPr marL="9525" marR="9525" marT="9525" marB="0" anchor="ctr"/>
                </a:tc>
                <a:extLst>
                  <a:ext uri="{0D108BD9-81ED-4DB2-BD59-A6C34878D82A}">
                    <a16:rowId xmlns:a16="http://schemas.microsoft.com/office/drawing/2014/main" val="3367789999"/>
                  </a:ext>
                </a:extLst>
              </a:tr>
              <a:tr h="307249">
                <a:tc>
                  <a:txBody>
                    <a:bodyPr/>
                    <a:lstStyle/>
                    <a:p>
                      <a:pPr algn="l" fontAlgn="ctr"/>
                      <a:endParaRPr lang="zh-TW" altLang="en-US"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en-US" altLang="ja-JP" sz="1000" dirty="0">
                          <a:solidFill>
                            <a:schemeClr val="tx1"/>
                          </a:solidFill>
                        </a:rPr>
                        <a:t>136</a:t>
                      </a:r>
                      <a:r>
                        <a:rPr kumimoji="1" lang="ja-JP" altLang="en-US" sz="1000" dirty="0">
                          <a:solidFill>
                            <a:schemeClr val="tx1"/>
                          </a:solidFill>
                        </a:rPr>
                        <a:t>：会社間精算伝票・外部（振替元）</a:t>
                      </a:r>
                    </a:p>
                  </a:txBody>
                  <a:tcPr marL="9525" marR="9525" marT="9525" marB="0" anchor="ctr"/>
                </a:tc>
                <a:extLst>
                  <a:ext uri="{0D108BD9-81ED-4DB2-BD59-A6C34878D82A}">
                    <a16:rowId xmlns:a16="http://schemas.microsoft.com/office/drawing/2014/main" val="3685111713"/>
                  </a:ext>
                </a:extLst>
              </a:tr>
            </a:tbl>
          </a:graphicData>
        </a:graphic>
      </p:graphicFrame>
      <p:pic>
        <p:nvPicPr>
          <p:cNvPr id="3" name="図 2" descr="グラフィカル ユーザー インターフェイス, アプリケーション&#10;&#10;自動的に生成された説明">
            <a:extLst>
              <a:ext uri="{FF2B5EF4-FFF2-40B4-BE49-F238E27FC236}">
                <a16:creationId xmlns:a16="http://schemas.microsoft.com/office/drawing/2014/main" id="{C4F2E979-F70F-D358-3F60-94D61D0150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705097" y="1182414"/>
            <a:ext cx="3074815" cy="129196"/>
          </a:xfrm>
          <a:prstGeom prst="rect">
            <a:avLst/>
          </a:prstGeom>
        </p:spPr>
      </p:pic>
      <p:sp>
        <p:nvSpPr>
          <p:cNvPr id="12" name="正方形/長方形 11">
            <a:extLst>
              <a:ext uri="{FF2B5EF4-FFF2-40B4-BE49-F238E27FC236}">
                <a16:creationId xmlns:a16="http://schemas.microsoft.com/office/drawing/2014/main" id="{AFED09C1-597A-CAB5-BEE9-A350065FE1C7}"/>
              </a:ext>
            </a:extLst>
          </p:cNvPr>
          <p:cNvSpPr/>
          <p:nvPr/>
        </p:nvSpPr>
        <p:spPr>
          <a:xfrm>
            <a:off x="2009807" y="3219822"/>
            <a:ext cx="1908836" cy="1948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13" name="図 12">
            <a:extLst>
              <a:ext uri="{FF2B5EF4-FFF2-40B4-BE49-F238E27FC236}">
                <a16:creationId xmlns:a16="http://schemas.microsoft.com/office/drawing/2014/main" id="{272CF79F-3A45-5F4E-3686-030B85486B32}"/>
              </a:ext>
            </a:extLst>
          </p:cNvPr>
          <p:cNvPicPr>
            <a:picLocks noChangeAspect="1"/>
          </p:cNvPicPr>
          <p:nvPr/>
        </p:nvPicPr>
        <p:blipFill rotWithShape="1">
          <a:blip r:embed="rId6"/>
          <a:srcRect t="2" b="-14607"/>
          <a:stretch/>
        </p:blipFill>
        <p:spPr>
          <a:xfrm rot="10800000" flipV="1">
            <a:off x="6035260" y="1358593"/>
            <a:ext cx="552963" cy="119671"/>
          </a:xfrm>
          <a:prstGeom prst="rect">
            <a:avLst/>
          </a:prstGeom>
        </p:spPr>
      </p:pic>
    </p:spTree>
    <p:extLst>
      <p:ext uri="{BB962C8B-B14F-4D97-AF65-F5344CB8AC3E}">
        <p14:creationId xmlns:p14="http://schemas.microsoft.com/office/powerpoint/2010/main" val="12911249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723D7365-2F8E-42AB-9482-8DADB9682233}"/>
              </a:ext>
            </a:extLst>
          </p:cNvPr>
          <p:cNvPicPr>
            <a:picLocks noChangeAspect="1"/>
          </p:cNvPicPr>
          <p:nvPr/>
        </p:nvPicPr>
        <p:blipFill>
          <a:blip r:embed="rId3"/>
          <a:stretch>
            <a:fillRect/>
          </a:stretch>
        </p:blipFill>
        <p:spPr>
          <a:xfrm>
            <a:off x="343751" y="1156564"/>
            <a:ext cx="6737022" cy="3603850"/>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76</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6</a:t>
            </a:r>
            <a:r>
              <a:rPr lang="ja-JP" altLang="en-US" sz="1800" dirty="0"/>
              <a:t>．支払、経費精算の承認依頼メール通知の改善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メールメッセージマスタ登録</a:t>
            </a:r>
          </a:p>
        </p:txBody>
      </p:sp>
      <p:pic>
        <p:nvPicPr>
          <p:cNvPr id="17" name="図 16">
            <a:extLst>
              <a:ext uri="{FF2B5EF4-FFF2-40B4-BE49-F238E27FC236}">
                <a16:creationId xmlns:a16="http://schemas.microsoft.com/office/drawing/2014/main" id="{3BEBFABA-A19D-0E70-0E09-5C33C01B10A4}"/>
              </a:ext>
            </a:extLst>
          </p:cNvPr>
          <p:cNvPicPr>
            <a:picLocks noChangeAspect="1"/>
          </p:cNvPicPr>
          <p:nvPr/>
        </p:nvPicPr>
        <p:blipFill>
          <a:blip r:embed="rId4"/>
          <a:stretch>
            <a:fillRect/>
          </a:stretch>
        </p:blipFill>
        <p:spPr>
          <a:xfrm>
            <a:off x="546668" y="1347781"/>
            <a:ext cx="2829320" cy="3400900"/>
          </a:xfrm>
          <a:prstGeom prst="rect">
            <a:avLst/>
          </a:prstGeom>
        </p:spPr>
      </p:pic>
      <p:sp>
        <p:nvSpPr>
          <p:cNvPr id="7" name="正方形/長方形 6">
            <a:extLst>
              <a:ext uri="{FF2B5EF4-FFF2-40B4-BE49-F238E27FC236}">
                <a16:creationId xmlns:a16="http://schemas.microsoft.com/office/drawing/2014/main" id="{19D62B83-5075-F42E-A9FE-C089E31BC020}"/>
              </a:ext>
            </a:extLst>
          </p:cNvPr>
          <p:cNvSpPr/>
          <p:nvPr/>
        </p:nvSpPr>
        <p:spPr>
          <a:xfrm>
            <a:off x="546668" y="1779661"/>
            <a:ext cx="2829320" cy="180021"/>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15" name="正方形/長方形 14">
            <a:extLst>
              <a:ext uri="{FF2B5EF4-FFF2-40B4-BE49-F238E27FC236}">
                <a16:creationId xmlns:a16="http://schemas.microsoft.com/office/drawing/2014/main" id="{C7355A00-5D51-891D-0F78-7A473A0CF51E}"/>
              </a:ext>
            </a:extLst>
          </p:cNvPr>
          <p:cNvSpPr/>
          <p:nvPr/>
        </p:nvSpPr>
        <p:spPr>
          <a:xfrm>
            <a:off x="573966" y="3507854"/>
            <a:ext cx="2802022" cy="97210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6" name="線吹き出し 2 (枠付き) 7">
            <a:extLst>
              <a:ext uri="{FF2B5EF4-FFF2-40B4-BE49-F238E27FC236}">
                <a16:creationId xmlns:a16="http://schemas.microsoft.com/office/drawing/2014/main" id="{AD158DC0-53E9-7679-293D-EBB4EE1F89F0}"/>
              </a:ext>
            </a:extLst>
          </p:cNvPr>
          <p:cNvSpPr/>
          <p:nvPr/>
        </p:nvSpPr>
        <p:spPr>
          <a:xfrm>
            <a:off x="5982926" y="1154974"/>
            <a:ext cx="2937706" cy="1385843"/>
          </a:xfrm>
          <a:prstGeom prst="borderCallout2">
            <a:avLst>
              <a:gd name="adj1" fmla="val 17706"/>
              <a:gd name="adj2" fmla="val -785"/>
              <a:gd name="adj3" fmla="val 19081"/>
              <a:gd name="adj4" fmla="val -100087"/>
              <a:gd name="adj5" fmla="val 42092"/>
              <a:gd name="adj6" fmla="val -9992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200" dirty="0"/>
          </a:p>
          <a:p>
            <a:r>
              <a:rPr lang="ja-JP" altLang="en-US" sz="1200" dirty="0"/>
              <a:t>＜ワークフロー修正以外のメール種類共通＞</a:t>
            </a:r>
            <a:r>
              <a:rPr kumimoji="1" lang="ja-JP" altLang="en-US" sz="1200" dirty="0"/>
              <a:t>　</a:t>
            </a:r>
            <a:endParaRPr lang="en-US" altLang="ja-JP" sz="1200" dirty="0"/>
          </a:p>
          <a:p>
            <a:endParaRPr kumimoji="1" lang="en-US" altLang="ja-JP" sz="1200" dirty="0"/>
          </a:p>
          <a:p>
            <a:r>
              <a:rPr kumimoji="1" lang="ja-JP" altLang="en-US" sz="1200" dirty="0"/>
              <a:t>伝票グループ名称</a:t>
            </a:r>
            <a:endParaRPr kumimoji="1" lang="en-US" altLang="ja-JP" sz="1200" dirty="0"/>
          </a:p>
          <a:p>
            <a:r>
              <a:rPr lang="ja-JP" altLang="en-US" sz="1200" dirty="0"/>
              <a:t>伝票摘要</a:t>
            </a:r>
            <a:endParaRPr lang="en-US" altLang="ja-JP" sz="1200" dirty="0"/>
          </a:p>
          <a:p>
            <a:r>
              <a:rPr kumimoji="1" lang="ja-JP" altLang="en-US" sz="1200" dirty="0"/>
              <a:t>合計金額</a:t>
            </a:r>
            <a:endParaRPr kumimoji="1" lang="en-US" altLang="ja-JP" sz="1200" dirty="0"/>
          </a:p>
          <a:p>
            <a:r>
              <a:rPr kumimoji="1" lang="ja-JP" altLang="en-US" sz="1200" dirty="0"/>
              <a:t>申し送り事項</a:t>
            </a:r>
            <a:endParaRPr kumimoji="1" lang="en-US" altLang="ja-JP" sz="1200" dirty="0"/>
          </a:p>
          <a:p>
            <a:r>
              <a:rPr lang="ja-JP" altLang="en-US" sz="1200" dirty="0"/>
              <a:t>を追加しました</a:t>
            </a:r>
            <a:endParaRPr kumimoji="1" lang="ja-JP" altLang="en-US" sz="1200" dirty="0"/>
          </a:p>
        </p:txBody>
      </p:sp>
      <p:sp>
        <p:nvSpPr>
          <p:cNvPr id="18" name="線吹き出し 2 (枠付き) 7">
            <a:extLst>
              <a:ext uri="{FF2B5EF4-FFF2-40B4-BE49-F238E27FC236}">
                <a16:creationId xmlns:a16="http://schemas.microsoft.com/office/drawing/2014/main" id="{E437AA34-1423-0B21-7B2D-AD38C9641857}"/>
              </a:ext>
            </a:extLst>
          </p:cNvPr>
          <p:cNvSpPr/>
          <p:nvPr/>
        </p:nvSpPr>
        <p:spPr>
          <a:xfrm>
            <a:off x="6012727" y="3025504"/>
            <a:ext cx="2254002" cy="1637684"/>
          </a:xfrm>
          <a:prstGeom prst="borderCallout2">
            <a:avLst>
              <a:gd name="adj1" fmla="val 13702"/>
              <a:gd name="adj2" fmla="val -2381"/>
              <a:gd name="adj3" fmla="val 14018"/>
              <a:gd name="adj4" fmla="val -129019"/>
              <a:gd name="adj5" fmla="val 27602"/>
              <a:gd name="adj6" fmla="val -12881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a:t>
            </a:r>
            <a:r>
              <a:rPr kumimoji="1" lang="ja-JP" altLang="en-US" sz="1200" dirty="0"/>
              <a:t>支払／経費精算承認依頼＞</a:t>
            </a:r>
            <a:endParaRPr kumimoji="1" lang="en-US" altLang="ja-JP" sz="1200" dirty="0"/>
          </a:p>
          <a:p>
            <a:endParaRPr lang="en-US" altLang="ja-JP" sz="1200" dirty="0"/>
          </a:p>
          <a:p>
            <a:r>
              <a:rPr kumimoji="1" lang="ja-JP" altLang="en-US" sz="1200" dirty="0"/>
              <a:t>申請者</a:t>
            </a:r>
            <a:endParaRPr kumimoji="1" lang="en-US" altLang="ja-JP" sz="1200" dirty="0"/>
          </a:p>
          <a:p>
            <a:r>
              <a:rPr lang="ja-JP" altLang="en-US" sz="1200" dirty="0"/>
              <a:t>仕入先</a:t>
            </a:r>
            <a:endParaRPr lang="en-US" altLang="ja-JP" sz="1200" dirty="0"/>
          </a:p>
          <a:p>
            <a:r>
              <a:rPr kumimoji="1" lang="ja-JP" altLang="en-US" sz="1200" dirty="0"/>
              <a:t>仮払精算種類</a:t>
            </a:r>
            <a:endParaRPr kumimoji="1" lang="en-US" altLang="ja-JP" sz="1200" dirty="0"/>
          </a:p>
          <a:p>
            <a:r>
              <a:rPr kumimoji="1" lang="ja-JP" altLang="en-US" sz="1200" dirty="0"/>
              <a:t>支払金額</a:t>
            </a:r>
            <a:endParaRPr kumimoji="1" lang="en-US" altLang="ja-JP" sz="1200" dirty="0"/>
          </a:p>
          <a:p>
            <a:r>
              <a:rPr lang="ja-JP" altLang="en-US" sz="1200" dirty="0"/>
              <a:t>預り金額</a:t>
            </a:r>
            <a:endParaRPr lang="en-US" altLang="ja-JP" sz="1200" dirty="0"/>
          </a:p>
          <a:p>
            <a:r>
              <a:rPr lang="ja-JP" altLang="en-US" sz="1200" dirty="0"/>
              <a:t>も利用可能です</a:t>
            </a:r>
            <a:endParaRPr kumimoji="1" lang="ja-JP" altLang="en-US" sz="1200" dirty="0"/>
          </a:p>
        </p:txBody>
      </p:sp>
      <p:sp>
        <p:nvSpPr>
          <p:cNvPr id="3" name="正方形/長方形 2">
            <a:extLst>
              <a:ext uri="{FF2B5EF4-FFF2-40B4-BE49-F238E27FC236}">
                <a16:creationId xmlns:a16="http://schemas.microsoft.com/office/drawing/2014/main" id="{7AB5CEDF-FF54-FBA9-76B4-6FAE6AF68570}"/>
              </a:ext>
            </a:extLst>
          </p:cNvPr>
          <p:cNvSpPr/>
          <p:nvPr/>
        </p:nvSpPr>
        <p:spPr>
          <a:xfrm>
            <a:off x="546668" y="2391562"/>
            <a:ext cx="2829320" cy="50422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C3B18126-9529-FE68-F6B0-2A36FB05FF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557149" y="1179542"/>
            <a:ext cx="1746599" cy="72629"/>
          </a:xfrm>
          <a:prstGeom prst="rect">
            <a:avLst/>
          </a:prstGeom>
        </p:spPr>
      </p:pic>
      <p:sp>
        <p:nvSpPr>
          <p:cNvPr id="39" name="線吹き出し 2 (枠付き) 7">
            <a:extLst>
              <a:ext uri="{FF2B5EF4-FFF2-40B4-BE49-F238E27FC236}">
                <a16:creationId xmlns:a16="http://schemas.microsoft.com/office/drawing/2014/main" id="{A424AE25-2A5A-F63E-35F6-E6DBADA49EE6}"/>
              </a:ext>
            </a:extLst>
          </p:cNvPr>
          <p:cNvSpPr/>
          <p:nvPr/>
        </p:nvSpPr>
        <p:spPr>
          <a:xfrm>
            <a:off x="5983467" y="1154974"/>
            <a:ext cx="2937706" cy="1404156"/>
          </a:xfrm>
          <a:prstGeom prst="borderCallout2">
            <a:avLst>
              <a:gd name="adj1" fmla="val 63376"/>
              <a:gd name="adj2" fmla="val -3197"/>
              <a:gd name="adj3" fmla="val 65930"/>
              <a:gd name="adj4" fmla="val -97959"/>
              <a:gd name="adj5" fmla="val 84025"/>
              <a:gd name="adj6" fmla="val -98082"/>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t>＜共通＞</a:t>
            </a:r>
            <a:r>
              <a:rPr lang="en-US" altLang="ja-JP" sz="1200" dirty="0"/>
              <a:t>※</a:t>
            </a:r>
            <a:r>
              <a:rPr lang="ja-JP" altLang="en-US" sz="1200" dirty="0"/>
              <a:t>ワークフロー修正は除きます</a:t>
            </a:r>
            <a:endParaRPr lang="en-US" altLang="ja-JP" sz="1200" dirty="0"/>
          </a:p>
          <a:p>
            <a:r>
              <a:rPr kumimoji="1" lang="ja-JP" altLang="en-US" sz="1200" dirty="0"/>
              <a:t>　</a:t>
            </a:r>
            <a:endParaRPr kumimoji="1" lang="en-US" altLang="ja-JP" sz="1200" dirty="0"/>
          </a:p>
          <a:p>
            <a:r>
              <a:rPr kumimoji="1" lang="ja-JP" altLang="en-US" sz="1200" dirty="0"/>
              <a:t>伝票グループ名称</a:t>
            </a:r>
            <a:endParaRPr kumimoji="1" lang="en-US" altLang="ja-JP" sz="1200" dirty="0"/>
          </a:p>
          <a:p>
            <a:r>
              <a:rPr lang="ja-JP" altLang="en-US" sz="1200" dirty="0"/>
              <a:t>伝票摘要</a:t>
            </a:r>
            <a:endParaRPr lang="en-US" altLang="ja-JP" sz="1200" dirty="0"/>
          </a:p>
          <a:p>
            <a:r>
              <a:rPr kumimoji="1" lang="ja-JP" altLang="en-US" sz="1200" dirty="0"/>
              <a:t>合計金額</a:t>
            </a:r>
            <a:endParaRPr kumimoji="1" lang="en-US" altLang="ja-JP" sz="1200" dirty="0"/>
          </a:p>
          <a:p>
            <a:r>
              <a:rPr kumimoji="1" lang="ja-JP" altLang="en-US" sz="1200" dirty="0"/>
              <a:t>申し送り事項</a:t>
            </a:r>
            <a:endParaRPr kumimoji="1" lang="en-US" altLang="ja-JP" sz="1200" dirty="0"/>
          </a:p>
          <a:p>
            <a:r>
              <a:rPr lang="ja-JP" altLang="en-US" sz="1200" dirty="0"/>
              <a:t>を追加しました</a:t>
            </a:r>
            <a:endParaRPr kumimoji="1" lang="ja-JP" altLang="en-US" sz="1200" dirty="0"/>
          </a:p>
        </p:txBody>
      </p:sp>
    </p:spTree>
    <p:extLst>
      <p:ext uri="{BB962C8B-B14F-4D97-AF65-F5344CB8AC3E}">
        <p14:creationId xmlns:p14="http://schemas.microsoft.com/office/powerpoint/2010/main" val="3631012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77</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6</a:t>
            </a:r>
            <a:r>
              <a:rPr lang="ja-JP" altLang="en-US" sz="1800" dirty="0"/>
              <a:t>．支払、経費精算の承認依頼メール通知の改善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メールメッセージマスタ登録</a:t>
            </a:r>
          </a:p>
        </p:txBody>
      </p:sp>
      <p:graphicFrame>
        <p:nvGraphicFramePr>
          <p:cNvPr id="8" name="表 6">
            <a:extLst>
              <a:ext uri="{FF2B5EF4-FFF2-40B4-BE49-F238E27FC236}">
                <a16:creationId xmlns:a16="http://schemas.microsoft.com/office/drawing/2014/main" id="{F639F533-85B6-2746-6CD4-78FF6E66CACB}"/>
              </a:ext>
            </a:extLst>
          </p:cNvPr>
          <p:cNvGraphicFramePr>
            <a:graphicFrameLocks noGrp="1"/>
          </p:cNvGraphicFramePr>
          <p:nvPr>
            <p:extLst>
              <p:ext uri="{D42A27DB-BD31-4B8C-83A1-F6EECF244321}">
                <p14:modId xmlns:p14="http://schemas.microsoft.com/office/powerpoint/2010/main" val="1042985417"/>
              </p:ext>
            </p:extLst>
          </p:nvPr>
        </p:nvGraphicFramePr>
        <p:xfrm>
          <a:off x="348727" y="1922244"/>
          <a:ext cx="2750478" cy="1219200"/>
        </p:xfrm>
        <a:graphic>
          <a:graphicData uri="http://schemas.openxmlformats.org/drawingml/2006/table">
            <a:tbl>
              <a:tblPr firstRow="1" bandRow="1">
                <a:tableStyleId>{21E4AEA4-8DFA-4A89-87EB-49C32662AFE0}</a:tableStyleId>
              </a:tblPr>
              <a:tblGrid>
                <a:gridCol w="1368909">
                  <a:extLst>
                    <a:ext uri="{9D8B030D-6E8A-4147-A177-3AD203B41FA5}">
                      <a16:colId xmlns:a16="http://schemas.microsoft.com/office/drawing/2014/main" val="3064002497"/>
                    </a:ext>
                  </a:extLst>
                </a:gridCol>
                <a:gridCol w="1381569">
                  <a:extLst>
                    <a:ext uri="{9D8B030D-6E8A-4147-A177-3AD203B41FA5}">
                      <a16:colId xmlns:a16="http://schemas.microsoft.com/office/drawing/2014/main" val="2148502385"/>
                    </a:ext>
                  </a:extLst>
                </a:gridCol>
              </a:tblGrid>
              <a:tr h="222750">
                <a:tc>
                  <a:txBody>
                    <a:bodyPr/>
                    <a:lstStyle/>
                    <a:p>
                      <a:r>
                        <a:rPr kumimoji="1" lang="ja-JP" altLang="en-US" sz="1000" dirty="0"/>
                        <a:t>項目名</a:t>
                      </a:r>
                    </a:p>
                  </a:txBody>
                  <a:tcPr/>
                </a:tc>
                <a:tc>
                  <a:txBody>
                    <a:bodyPr/>
                    <a:lstStyle/>
                    <a:p>
                      <a:r>
                        <a:rPr kumimoji="1" lang="ja-JP" altLang="en-US" sz="1000" dirty="0"/>
                        <a:t>取得列</a:t>
                      </a:r>
                    </a:p>
                  </a:txBody>
                  <a:tcPr/>
                </a:tc>
                <a:extLst>
                  <a:ext uri="{0D108BD9-81ED-4DB2-BD59-A6C34878D82A}">
                    <a16:rowId xmlns:a16="http://schemas.microsoft.com/office/drawing/2014/main" val="667356298"/>
                  </a:ext>
                </a:extLst>
              </a:tr>
              <a:tr h="222750">
                <a:tc>
                  <a:txBody>
                    <a:bodyPr/>
                    <a:lstStyle/>
                    <a:p>
                      <a:pPr algn="l" fontAlgn="ctr"/>
                      <a:r>
                        <a:rPr lang="ja-JP" altLang="en-US" sz="1000" b="0" i="0" u="none" strike="noStrike" dirty="0">
                          <a:solidFill>
                            <a:srgbClr val="000000"/>
                          </a:solidFill>
                          <a:effectLst/>
                          <a:latin typeface="+mn-ea"/>
                          <a:ea typeface="+mn-ea"/>
                        </a:rPr>
                        <a:t>伝票グループ名称</a:t>
                      </a:r>
                    </a:p>
                  </a:txBody>
                  <a:tcPr marL="9525" marR="9525" marT="9525" marB="0" anchor="ctr"/>
                </a:tc>
                <a:tc>
                  <a:txBody>
                    <a:bodyPr/>
                    <a:lstStyle/>
                    <a:p>
                      <a:r>
                        <a:rPr lang="ja-JP" altLang="en-US" sz="1000" b="0" u="none" strike="noStrike" dirty="0">
                          <a:solidFill>
                            <a:srgbClr val="000000"/>
                          </a:solidFill>
                          <a:effectLst/>
                          <a:latin typeface="+mn-ea"/>
                          <a:ea typeface="+mn-ea"/>
                        </a:rPr>
                        <a:t>正式名称</a:t>
                      </a:r>
                      <a:endParaRPr kumimoji="1" lang="ja-JP" altLang="en-US" sz="1000" dirty="0">
                        <a:latin typeface="+mn-ea"/>
                        <a:ea typeface="+mn-ea"/>
                      </a:endParaRPr>
                    </a:p>
                  </a:txBody>
                  <a:tcPr/>
                </a:tc>
                <a:extLst>
                  <a:ext uri="{0D108BD9-81ED-4DB2-BD59-A6C34878D82A}">
                    <a16:rowId xmlns:a16="http://schemas.microsoft.com/office/drawing/2014/main" val="999447773"/>
                  </a:ext>
                </a:extLst>
              </a:tr>
              <a:tr h="222750">
                <a:tc>
                  <a:txBody>
                    <a:bodyPr/>
                    <a:lstStyle/>
                    <a:p>
                      <a:pPr algn="l" fontAlgn="ctr"/>
                      <a:r>
                        <a:rPr lang="ja-JP" altLang="en-US" sz="1000" b="0" i="0" u="none" strike="noStrike" dirty="0">
                          <a:solidFill>
                            <a:srgbClr val="000000"/>
                          </a:solidFill>
                          <a:effectLst/>
                          <a:latin typeface="+mn-ea"/>
                          <a:ea typeface="+mn-ea"/>
                        </a:rPr>
                        <a:t>伝票摘要</a:t>
                      </a:r>
                      <a:endParaRPr lang="en-US" altLang="ja-JP" sz="1000" b="0" i="0" u="none" strike="noStrike" dirty="0">
                        <a:solidFill>
                          <a:srgbClr val="000000"/>
                        </a:solidFill>
                        <a:effectLst/>
                        <a:latin typeface="+mn-ea"/>
                        <a:ea typeface="+mn-ea"/>
                      </a:endParaRPr>
                    </a:p>
                  </a:txBody>
                  <a:tcPr marL="9525" marR="9525" marT="9525" marB="0" anchor="ctr"/>
                </a:tc>
                <a:tc>
                  <a:txBody>
                    <a:bodyPr/>
                    <a:lstStyle/>
                    <a:p>
                      <a:r>
                        <a:rPr kumimoji="1" lang="ja-JP" altLang="en-US" sz="1000" dirty="0">
                          <a:latin typeface="+mn-ea"/>
                          <a:ea typeface="+mn-ea"/>
                        </a:rPr>
                        <a:t>伝票摘要</a:t>
                      </a:r>
                    </a:p>
                  </a:txBody>
                  <a:tcPr/>
                </a:tc>
                <a:extLst>
                  <a:ext uri="{0D108BD9-81ED-4DB2-BD59-A6C34878D82A}">
                    <a16:rowId xmlns:a16="http://schemas.microsoft.com/office/drawing/2014/main" val="3815068541"/>
                  </a:ext>
                </a:extLst>
              </a:tr>
              <a:tr h="222750">
                <a:tc>
                  <a:txBody>
                    <a:bodyPr/>
                    <a:lstStyle/>
                    <a:p>
                      <a:pPr algn="l" fontAlgn="ctr"/>
                      <a:r>
                        <a:rPr lang="ja-JP" altLang="en-US" sz="1000" b="0" i="0" u="none" strike="noStrike" dirty="0">
                          <a:solidFill>
                            <a:srgbClr val="000000"/>
                          </a:solidFill>
                          <a:effectLst/>
                          <a:latin typeface="+mn-ea"/>
                          <a:ea typeface="+mn-ea"/>
                        </a:rPr>
                        <a:t>合計金額</a:t>
                      </a:r>
                    </a:p>
                  </a:txBody>
                  <a:tcPr marL="9525" marR="9525" marT="9525" marB="0" anchor="ctr"/>
                </a:tc>
                <a:tc>
                  <a:txBody>
                    <a:bodyPr/>
                    <a:lstStyle/>
                    <a:p>
                      <a:r>
                        <a:rPr kumimoji="1" lang="ja-JP" altLang="en-US" sz="1000" dirty="0">
                          <a:latin typeface="+mn-ea"/>
                          <a:ea typeface="+mn-ea"/>
                        </a:rPr>
                        <a:t>金額</a:t>
                      </a:r>
                    </a:p>
                  </a:txBody>
                  <a:tcPr/>
                </a:tc>
                <a:extLst>
                  <a:ext uri="{0D108BD9-81ED-4DB2-BD59-A6C34878D82A}">
                    <a16:rowId xmlns:a16="http://schemas.microsoft.com/office/drawing/2014/main" val="17205165"/>
                  </a:ext>
                </a:extLst>
              </a:tr>
              <a:tr h="222750">
                <a:tc>
                  <a:txBody>
                    <a:bodyPr/>
                    <a:lstStyle/>
                    <a:p>
                      <a:pPr algn="l" fontAlgn="ctr"/>
                      <a:r>
                        <a:rPr lang="ja-JP" altLang="en-US" sz="1000" b="0" i="0" u="none" strike="noStrike" dirty="0">
                          <a:solidFill>
                            <a:srgbClr val="000000"/>
                          </a:solidFill>
                          <a:effectLst/>
                          <a:latin typeface="+mn-ea"/>
                          <a:ea typeface="+mn-ea"/>
                        </a:rPr>
                        <a:t>申し送り事項</a:t>
                      </a:r>
                    </a:p>
                  </a:txBody>
                  <a:tcPr marL="9525" marR="9525" marT="9525" marB="0" anchor="ctr"/>
                </a:tc>
                <a:tc>
                  <a:txBody>
                    <a:bodyPr/>
                    <a:lstStyle/>
                    <a:p>
                      <a:r>
                        <a:rPr kumimoji="1" lang="ja-JP" altLang="en-US" sz="1000" dirty="0">
                          <a:latin typeface="+mn-ea"/>
                          <a:ea typeface="+mn-ea"/>
                        </a:rPr>
                        <a:t>申し送り事項</a:t>
                      </a:r>
                    </a:p>
                  </a:txBody>
                  <a:tcPr/>
                </a:tc>
                <a:extLst>
                  <a:ext uri="{0D108BD9-81ED-4DB2-BD59-A6C34878D82A}">
                    <a16:rowId xmlns:a16="http://schemas.microsoft.com/office/drawing/2014/main" val="4161031710"/>
                  </a:ext>
                </a:extLst>
              </a:tr>
            </a:tbl>
          </a:graphicData>
        </a:graphic>
      </p:graphicFrame>
      <p:graphicFrame>
        <p:nvGraphicFramePr>
          <p:cNvPr id="10" name="表 6">
            <a:extLst>
              <a:ext uri="{FF2B5EF4-FFF2-40B4-BE49-F238E27FC236}">
                <a16:creationId xmlns:a16="http://schemas.microsoft.com/office/drawing/2014/main" id="{F9EB60BD-87C3-1BC6-348B-D8A4A67F1C5F}"/>
              </a:ext>
            </a:extLst>
          </p:cNvPr>
          <p:cNvGraphicFramePr>
            <a:graphicFrameLocks noGrp="1"/>
          </p:cNvGraphicFramePr>
          <p:nvPr>
            <p:extLst>
              <p:ext uri="{D42A27DB-BD31-4B8C-83A1-F6EECF244321}">
                <p14:modId xmlns:p14="http://schemas.microsoft.com/office/powerpoint/2010/main" val="2716235193"/>
              </p:ext>
            </p:extLst>
          </p:nvPr>
        </p:nvGraphicFramePr>
        <p:xfrm>
          <a:off x="348727" y="3340958"/>
          <a:ext cx="5112568" cy="1463040"/>
        </p:xfrm>
        <a:graphic>
          <a:graphicData uri="http://schemas.openxmlformats.org/drawingml/2006/table">
            <a:tbl>
              <a:tblPr firstRow="1" bandRow="1">
                <a:tableStyleId>{21E4AEA4-8DFA-4A89-87EB-49C32662AFE0}</a:tableStyleId>
              </a:tblPr>
              <a:tblGrid>
                <a:gridCol w="1520994">
                  <a:extLst>
                    <a:ext uri="{9D8B030D-6E8A-4147-A177-3AD203B41FA5}">
                      <a16:colId xmlns:a16="http://schemas.microsoft.com/office/drawing/2014/main" val="3064002497"/>
                    </a:ext>
                  </a:extLst>
                </a:gridCol>
                <a:gridCol w="3591574">
                  <a:extLst>
                    <a:ext uri="{9D8B030D-6E8A-4147-A177-3AD203B41FA5}">
                      <a16:colId xmlns:a16="http://schemas.microsoft.com/office/drawing/2014/main" val="2148502385"/>
                    </a:ext>
                  </a:extLst>
                </a:gridCol>
              </a:tblGrid>
              <a:tr h="222750">
                <a:tc>
                  <a:txBody>
                    <a:bodyPr/>
                    <a:lstStyle/>
                    <a:p>
                      <a:r>
                        <a:rPr kumimoji="1" lang="ja-JP" altLang="en-US" sz="1000" dirty="0"/>
                        <a:t>項目名</a:t>
                      </a:r>
                    </a:p>
                  </a:txBody>
                  <a:tcPr/>
                </a:tc>
                <a:tc>
                  <a:txBody>
                    <a:bodyPr/>
                    <a:lstStyle/>
                    <a:p>
                      <a:r>
                        <a:rPr kumimoji="1" lang="ja-JP" altLang="en-US" sz="1000" dirty="0"/>
                        <a:t>取得列</a:t>
                      </a:r>
                    </a:p>
                  </a:txBody>
                  <a:tcPr/>
                </a:tc>
                <a:extLst>
                  <a:ext uri="{0D108BD9-81ED-4DB2-BD59-A6C34878D82A}">
                    <a16:rowId xmlns:a16="http://schemas.microsoft.com/office/drawing/2014/main" val="667356298"/>
                  </a:ext>
                </a:extLst>
              </a:tr>
              <a:tr h="222750">
                <a:tc>
                  <a:txBody>
                    <a:bodyPr/>
                    <a:lstStyle/>
                    <a:p>
                      <a:pPr algn="l" fontAlgn="ctr"/>
                      <a:r>
                        <a:rPr lang="ja-JP" altLang="en-US" sz="1000" b="0" i="0" u="none" strike="noStrike" dirty="0">
                          <a:solidFill>
                            <a:srgbClr val="000000"/>
                          </a:solidFill>
                          <a:effectLst/>
                          <a:latin typeface="+mn-ea"/>
                          <a:ea typeface="+mn-ea"/>
                        </a:rPr>
                        <a:t>申請者</a:t>
                      </a:r>
                    </a:p>
                  </a:txBody>
                  <a:tcPr marL="9525" marR="9525" marT="9525" marB="0" anchor="ctr"/>
                </a:tc>
                <a:tc>
                  <a:txBody>
                    <a:bodyPr/>
                    <a:lstStyle/>
                    <a:p>
                      <a:r>
                        <a:rPr lang="ja-JP" altLang="en-US" sz="1000" b="0" u="none" strike="noStrike" dirty="0">
                          <a:solidFill>
                            <a:srgbClr val="000000"/>
                          </a:solidFill>
                          <a:effectLst/>
                          <a:latin typeface="+mn-ea"/>
                          <a:ea typeface="+mn-ea"/>
                        </a:rPr>
                        <a:t>データ（申請者コード ＋ </a:t>
                      </a:r>
                      <a:r>
                        <a:rPr lang="en-US" altLang="ja-JP" sz="1000" b="0" u="none" strike="noStrike" dirty="0">
                          <a:solidFill>
                            <a:srgbClr val="000000"/>
                          </a:solidFill>
                          <a:effectLst/>
                          <a:latin typeface="+mn-ea"/>
                          <a:ea typeface="+mn-ea"/>
                        </a:rPr>
                        <a:t>" " </a:t>
                      </a:r>
                      <a:r>
                        <a:rPr lang="ja-JP" altLang="en-US" sz="1000" b="0" u="none" strike="noStrike" dirty="0">
                          <a:solidFill>
                            <a:srgbClr val="000000"/>
                          </a:solidFill>
                          <a:effectLst/>
                          <a:latin typeface="+mn-ea"/>
                          <a:ea typeface="+mn-ea"/>
                        </a:rPr>
                        <a:t>＋ 申請者名称）</a:t>
                      </a:r>
                      <a:endParaRPr kumimoji="1" lang="ja-JP" altLang="en-US" sz="1000" dirty="0">
                        <a:latin typeface="+mn-ea"/>
                        <a:ea typeface="+mn-ea"/>
                      </a:endParaRPr>
                    </a:p>
                  </a:txBody>
                  <a:tcPr/>
                </a:tc>
                <a:extLst>
                  <a:ext uri="{0D108BD9-81ED-4DB2-BD59-A6C34878D82A}">
                    <a16:rowId xmlns:a16="http://schemas.microsoft.com/office/drawing/2014/main" val="999447773"/>
                  </a:ext>
                </a:extLst>
              </a:tr>
              <a:tr h="222750">
                <a:tc>
                  <a:txBody>
                    <a:bodyPr/>
                    <a:lstStyle/>
                    <a:p>
                      <a:pPr algn="l" fontAlgn="ctr"/>
                      <a:r>
                        <a:rPr lang="ja-JP" altLang="en-US" sz="1000" b="0" i="0" u="none" strike="noStrike" dirty="0">
                          <a:solidFill>
                            <a:srgbClr val="000000"/>
                          </a:solidFill>
                          <a:effectLst/>
                          <a:latin typeface="+mn-ea"/>
                          <a:ea typeface="+mn-ea"/>
                        </a:rPr>
                        <a:t>仕入先</a:t>
                      </a:r>
                    </a:p>
                  </a:txBody>
                  <a:tcPr marL="9525" marR="9525" marT="9525" marB="0" anchor="ctr"/>
                </a:tc>
                <a:tc>
                  <a:txBody>
                    <a:bodyPr/>
                    <a:lstStyle/>
                    <a:p>
                      <a:r>
                        <a:rPr kumimoji="1" lang="ja-JP" altLang="en-US" sz="1000" dirty="0">
                          <a:latin typeface="+mn-ea"/>
                          <a:ea typeface="+mn-ea"/>
                        </a:rPr>
                        <a:t>仕入先コード ＋ </a:t>
                      </a:r>
                      <a:r>
                        <a:rPr kumimoji="1" lang="en-US" altLang="ja-JP" sz="1000" dirty="0">
                          <a:latin typeface="+mn-ea"/>
                          <a:ea typeface="+mn-ea"/>
                        </a:rPr>
                        <a:t>" " </a:t>
                      </a:r>
                      <a:r>
                        <a:rPr kumimoji="1" lang="ja-JP" altLang="en-US" sz="1000" dirty="0">
                          <a:latin typeface="+mn-ea"/>
                          <a:ea typeface="+mn-ea"/>
                        </a:rPr>
                        <a:t>＋ 取引先マスタの正式名称</a:t>
                      </a:r>
                    </a:p>
                  </a:txBody>
                  <a:tcPr/>
                </a:tc>
                <a:extLst>
                  <a:ext uri="{0D108BD9-81ED-4DB2-BD59-A6C34878D82A}">
                    <a16:rowId xmlns:a16="http://schemas.microsoft.com/office/drawing/2014/main" val="92314485"/>
                  </a:ext>
                </a:extLst>
              </a:tr>
              <a:tr h="222750">
                <a:tc>
                  <a:txBody>
                    <a:bodyPr/>
                    <a:lstStyle/>
                    <a:p>
                      <a:pPr algn="l" fontAlgn="ctr"/>
                      <a:r>
                        <a:rPr lang="ja-JP" altLang="en-US" sz="1000" b="0" i="0" u="none" strike="noStrike" dirty="0">
                          <a:solidFill>
                            <a:srgbClr val="000000"/>
                          </a:solidFill>
                          <a:effectLst/>
                          <a:latin typeface="+mn-ea"/>
                          <a:ea typeface="+mn-ea"/>
                        </a:rPr>
                        <a:t>仮払精算種類</a:t>
                      </a:r>
                    </a:p>
                  </a:txBody>
                  <a:tcPr marL="9525" marR="9525" marT="9525" marB="0" anchor="ctr"/>
                </a:tc>
                <a:tc>
                  <a:txBody>
                    <a:bodyPr/>
                    <a:lstStyle/>
                    <a:p>
                      <a:r>
                        <a:rPr kumimoji="1" lang="zh-TW" altLang="en-US" sz="1000" dirty="0">
                          <a:latin typeface="+mn-ea"/>
                          <a:ea typeface="+mn-ea"/>
                        </a:rPr>
                        <a:t>仮払精算種類名称</a:t>
                      </a:r>
                      <a:endParaRPr kumimoji="1" lang="ja-JP" altLang="en-US" sz="1000" dirty="0">
                        <a:latin typeface="+mn-ea"/>
                        <a:ea typeface="+mn-ea"/>
                      </a:endParaRPr>
                    </a:p>
                  </a:txBody>
                  <a:tcPr/>
                </a:tc>
                <a:extLst>
                  <a:ext uri="{0D108BD9-81ED-4DB2-BD59-A6C34878D82A}">
                    <a16:rowId xmlns:a16="http://schemas.microsoft.com/office/drawing/2014/main" val="3952924630"/>
                  </a:ext>
                </a:extLst>
              </a:tr>
              <a:tr h="222750">
                <a:tc>
                  <a:txBody>
                    <a:bodyPr/>
                    <a:lstStyle/>
                    <a:p>
                      <a:pPr algn="l" fontAlgn="ctr"/>
                      <a:r>
                        <a:rPr lang="ja-JP" altLang="en-US" sz="1000" b="0" i="0" u="none" strike="noStrike" dirty="0">
                          <a:solidFill>
                            <a:srgbClr val="000000"/>
                          </a:solidFill>
                          <a:effectLst/>
                          <a:latin typeface="+mn-ea"/>
                          <a:ea typeface="+mn-ea"/>
                        </a:rPr>
                        <a:t>支払金額</a:t>
                      </a:r>
                    </a:p>
                  </a:txBody>
                  <a:tcPr marL="9525" marR="9525" marT="9525" marB="0" anchor="ctr"/>
                </a:tc>
                <a:tc>
                  <a:txBody>
                    <a:bodyPr/>
                    <a:lstStyle/>
                    <a:p>
                      <a:r>
                        <a:rPr kumimoji="1" lang="zh-TW" altLang="en-US" sz="1000" dirty="0">
                          <a:latin typeface="+mn-ea"/>
                          <a:ea typeface="+mn-ea"/>
                        </a:rPr>
                        <a:t>支払金額１＋支払金額２</a:t>
                      </a:r>
                      <a:endParaRPr kumimoji="1" lang="ja-JP" altLang="en-US" sz="1000" dirty="0">
                        <a:latin typeface="+mn-ea"/>
                        <a:ea typeface="+mn-ea"/>
                      </a:endParaRPr>
                    </a:p>
                  </a:txBody>
                  <a:tcPr/>
                </a:tc>
                <a:extLst>
                  <a:ext uri="{0D108BD9-81ED-4DB2-BD59-A6C34878D82A}">
                    <a16:rowId xmlns:a16="http://schemas.microsoft.com/office/drawing/2014/main" val="1184465470"/>
                  </a:ext>
                </a:extLst>
              </a:tr>
              <a:tr h="222750">
                <a:tc>
                  <a:txBody>
                    <a:bodyPr/>
                    <a:lstStyle/>
                    <a:p>
                      <a:pPr algn="l" fontAlgn="ctr"/>
                      <a:r>
                        <a:rPr lang="ja-JP" altLang="en-US" sz="1000" b="0" i="0" u="none" strike="noStrike" dirty="0">
                          <a:solidFill>
                            <a:srgbClr val="000000"/>
                          </a:solidFill>
                          <a:effectLst/>
                          <a:latin typeface="+mn-ea"/>
                          <a:ea typeface="+mn-ea"/>
                        </a:rPr>
                        <a:t>預り金額</a:t>
                      </a:r>
                    </a:p>
                  </a:txBody>
                  <a:tcPr marL="9525" marR="9525" marT="9525" marB="0" anchor="ctr"/>
                </a:tc>
                <a:tc>
                  <a:txBody>
                    <a:bodyPr/>
                    <a:lstStyle/>
                    <a:p>
                      <a:r>
                        <a:rPr kumimoji="1" lang="ja-JP" altLang="en-US" sz="1000" dirty="0">
                          <a:latin typeface="+mn-ea"/>
                          <a:ea typeface="+mn-ea"/>
                        </a:rPr>
                        <a:t>預り金額１＋預り金額２</a:t>
                      </a:r>
                    </a:p>
                  </a:txBody>
                  <a:tcPr/>
                </a:tc>
                <a:extLst>
                  <a:ext uri="{0D108BD9-81ED-4DB2-BD59-A6C34878D82A}">
                    <a16:rowId xmlns:a16="http://schemas.microsoft.com/office/drawing/2014/main" val="1496989044"/>
                  </a:ext>
                </a:extLst>
              </a:tr>
            </a:tbl>
          </a:graphicData>
        </a:graphic>
      </p:graphicFrame>
      <p:sp>
        <p:nvSpPr>
          <p:cNvPr id="12" name="テキスト プレースホルダー 2">
            <a:extLst>
              <a:ext uri="{FF2B5EF4-FFF2-40B4-BE49-F238E27FC236}">
                <a16:creationId xmlns:a16="http://schemas.microsoft.com/office/drawing/2014/main" id="{91C581C9-5E82-A138-7EB6-04012ABC89C9}"/>
              </a:ext>
            </a:extLst>
          </p:cNvPr>
          <p:cNvSpPr txBox="1">
            <a:spLocks/>
          </p:cNvSpPr>
          <p:nvPr/>
        </p:nvSpPr>
        <p:spPr>
          <a:xfrm>
            <a:off x="348727" y="3133749"/>
            <a:ext cx="5234341" cy="20720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kumimoji="1" lang="ja-JP" altLang="en-US" sz="1200" b="1" dirty="0"/>
              <a:t>支払／経費精算承認依頼のみ対象</a:t>
            </a:r>
            <a:endParaRPr lang="ja-JP" altLang="en-US" dirty="0">
              <a:solidFill>
                <a:prstClr val="black"/>
              </a:solidFill>
            </a:endParaRPr>
          </a:p>
        </p:txBody>
      </p:sp>
      <p:sp>
        <p:nvSpPr>
          <p:cNvPr id="13" name="テキスト プレースホルダー 7">
            <a:extLst>
              <a:ext uri="{FF2B5EF4-FFF2-40B4-BE49-F238E27FC236}">
                <a16:creationId xmlns:a16="http://schemas.microsoft.com/office/drawing/2014/main" id="{D4F20768-229B-7B60-1CF0-0FB5B4D4392A}"/>
              </a:ext>
            </a:extLst>
          </p:cNvPr>
          <p:cNvSpPr>
            <a:spLocks noGrp="1"/>
          </p:cNvSpPr>
          <p:nvPr>
            <p:ph type="body" sz="quarter" idx="14"/>
          </p:nvPr>
        </p:nvSpPr>
        <p:spPr>
          <a:xfrm>
            <a:off x="346072" y="1283138"/>
            <a:ext cx="8432730" cy="288032"/>
          </a:xfrm>
        </p:spPr>
        <p:txBody>
          <a:bodyPr/>
          <a:lstStyle/>
          <a:p>
            <a:r>
              <a:rPr lang="ja-JP" altLang="en-US" dirty="0"/>
              <a:t>メールメッセージマスタ登録画面に追加した予約語の取得は以下となります</a:t>
            </a:r>
            <a:endParaRPr lang="en-US" altLang="ja-JP" dirty="0"/>
          </a:p>
        </p:txBody>
      </p:sp>
      <p:sp>
        <p:nvSpPr>
          <p:cNvPr id="3" name="テキスト プレースホルダー 2">
            <a:extLst>
              <a:ext uri="{FF2B5EF4-FFF2-40B4-BE49-F238E27FC236}">
                <a16:creationId xmlns:a16="http://schemas.microsoft.com/office/drawing/2014/main" id="{5BE3DCD8-DB6B-CB1D-4FBF-61FE1CF8E2C6}"/>
              </a:ext>
            </a:extLst>
          </p:cNvPr>
          <p:cNvSpPr txBox="1">
            <a:spLocks/>
          </p:cNvSpPr>
          <p:nvPr/>
        </p:nvSpPr>
        <p:spPr>
          <a:xfrm>
            <a:off x="348726" y="1619125"/>
            <a:ext cx="5234341" cy="207209"/>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200" b="1" dirty="0"/>
              <a:t>＜共通＞</a:t>
            </a:r>
            <a:r>
              <a:rPr lang="en-US" altLang="ja-JP" sz="1200" b="1" dirty="0"/>
              <a:t>※</a:t>
            </a:r>
            <a:r>
              <a:rPr lang="ja-JP" altLang="en-US" sz="1200" b="1" dirty="0"/>
              <a:t>ワークフロー修正は除きます</a:t>
            </a:r>
            <a:endParaRPr lang="en-US" altLang="ja-JP" sz="1200" b="1" dirty="0"/>
          </a:p>
        </p:txBody>
      </p:sp>
    </p:spTree>
    <p:extLst>
      <p:ext uri="{BB962C8B-B14F-4D97-AF65-F5344CB8AC3E}">
        <p14:creationId xmlns:p14="http://schemas.microsoft.com/office/powerpoint/2010/main" val="653714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ja-JP" altLang="en-US" sz="1800" dirty="0"/>
              <a:t>７．銀行口座マスタに諸掛科目用負担部門を追加する対応</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54735" y="2319015"/>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従来は、負担部門を</a:t>
            </a:r>
            <a:r>
              <a:rPr lang="en-US" altLang="ja-JP" dirty="0">
                <a:solidFill>
                  <a:prstClr val="black"/>
                </a:solidFill>
              </a:rPr>
              <a:t>1</a:t>
            </a:r>
            <a:r>
              <a:rPr lang="ja-JP" altLang="en-US" dirty="0">
                <a:solidFill>
                  <a:prstClr val="black"/>
                </a:solidFill>
              </a:rPr>
              <a:t>件のみ登録可能でしたが、口座の負担部門と諸掛科目の負担部門を</a:t>
            </a:r>
            <a:endParaRPr lang="en-US" altLang="ja-JP" dirty="0">
              <a:solidFill>
                <a:prstClr val="black"/>
              </a:solidFill>
            </a:endParaRPr>
          </a:p>
          <a:p>
            <a:pPr lvl="0">
              <a:lnSpc>
                <a:spcPts val="1900"/>
              </a:lnSpc>
              <a:buClr>
                <a:srgbClr val="F9BE00"/>
              </a:buClr>
            </a:pPr>
            <a:r>
              <a:rPr lang="ja-JP" altLang="en-US" dirty="0">
                <a:solidFill>
                  <a:prstClr val="black"/>
                </a:solidFill>
              </a:rPr>
              <a:t>　個別で設定可能にしたいというご要望に</a:t>
            </a:r>
            <a:r>
              <a:rPr lang="ja-JP" altLang="en-US" sz="1100" dirty="0">
                <a:solidFill>
                  <a:prstClr val="black"/>
                </a:solidFill>
              </a:rPr>
              <a:t>対応しました</a:t>
            </a:r>
            <a:endParaRPr lang="en-US" altLang="ja-JP" sz="1100"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銀行口座マスタに</a:t>
            </a:r>
            <a:r>
              <a:rPr lang="ja-JP" altLang="en-US" b="1" dirty="0">
                <a:solidFill>
                  <a:prstClr val="black"/>
                </a:solidFill>
              </a:rPr>
              <a:t>諸掛科目負担部門コード</a:t>
            </a:r>
            <a:r>
              <a:rPr lang="ja-JP" altLang="en-US" dirty="0">
                <a:solidFill>
                  <a:prstClr val="black"/>
                </a:solidFill>
              </a:rPr>
              <a:t>を追加しました</a:t>
            </a:r>
            <a:endParaRPr lang="en-US" altLang="ja-JP" dirty="0">
              <a:solidFill>
                <a:prstClr val="black"/>
              </a:solidFill>
            </a:endParaRPr>
          </a:p>
          <a:p>
            <a:pPr>
              <a:lnSpc>
                <a:spcPts val="1900"/>
              </a:lnSpc>
              <a:buClr>
                <a:srgbClr val="F9BE00"/>
              </a:buClr>
            </a:pPr>
            <a:r>
              <a:rPr lang="ja-JP" altLang="en-US" dirty="0">
                <a:solidFill>
                  <a:prstClr val="black"/>
                </a:solidFill>
              </a:rPr>
              <a:t>　支払確定時の手数料等の科目に対して、本マスタで設定した諸掛科目の負担部門が反映されるよう対応しました</a:t>
            </a:r>
            <a:endParaRPr lang="en-US" altLang="ja-JP"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54735" y="374622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決済科目の負担部門や諸掛科目の負担部門をそれぞれ設定することが可能です</a:t>
            </a:r>
            <a:endParaRPr lang="en-US" altLang="ja-JP" dirty="0">
              <a:solidFill>
                <a:prstClr val="black"/>
              </a:solidFill>
            </a:endParaRPr>
          </a:p>
          <a:p>
            <a:pPr>
              <a:lnSpc>
                <a:spcPts val="1900"/>
              </a:lnSpc>
              <a:buClr>
                <a:srgbClr val="F9BE00"/>
              </a:buClr>
            </a:pPr>
            <a:r>
              <a:rPr lang="ja-JP" altLang="en-US" dirty="0">
                <a:solidFill>
                  <a:prstClr val="black"/>
                </a:solidFill>
              </a:rPr>
              <a:t>　</a:t>
            </a:r>
            <a:endParaRPr lang="en-US" altLang="ja-JP" dirty="0">
              <a:solidFill>
                <a:prstClr val="black"/>
              </a:solidFill>
            </a:endParaRPr>
          </a:p>
        </p:txBody>
      </p:sp>
    </p:spTree>
    <p:extLst>
      <p:ext uri="{BB962C8B-B14F-4D97-AF65-F5344CB8AC3E}">
        <p14:creationId xmlns:p14="http://schemas.microsoft.com/office/powerpoint/2010/main" val="27940366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018F7A81-646D-885D-A6DC-B74F571612EA}"/>
              </a:ext>
            </a:extLst>
          </p:cNvPr>
          <p:cNvPicPr>
            <a:picLocks noChangeAspect="1"/>
          </p:cNvPicPr>
          <p:nvPr/>
        </p:nvPicPr>
        <p:blipFill rotWithShape="1">
          <a:blip r:embed="rId3"/>
          <a:srcRect l="17381" t="20809" r="19739" b="21124"/>
          <a:stretch/>
        </p:blipFill>
        <p:spPr>
          <a:xfrm>
            <a:off x="356372" y="1131590"/>
            <a:ext cx="7311972" cy="3610136"/>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79</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ja-JP" altLang="en-US" sz="1800" dirty="0"/>
              <a:t>７．銀行口座マスタに諸掛科目用負担部門を追加する対応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48727" y="924053"/>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銀行口座マスタ登録詳細</a:t>
            </a:r>
          </a:p>
        </p:txBody>
      </p:sp>
      <p:sp>
        <p:nvSpPr>
          <p:cNvPr id="6" name="線吹き出し 2 (枠付き) 7">
            <a:extLst>
              <a:ext uri="{FF2B5EF4-FFF2-40B4-BE49-F238E27FC236}">
                <a16:creationId xmlns:a16="http://schemas.microsoft.com/office/drawing/2014/main" id="{AD158DC0-53E9-7679-293D-EBB4EE1F89F0}"/>
              </a:ext>
            </a:extLst>
          </p:cNvPr>
          <p:cNvSpPr/>
          <p:nvPr/>
        </p:nvSpPr>
        <p:spPr>
          <a:xfrm>
            <a:off x="6228184" y="2232651"/>
            <a:ext cx="2043896" cy="516927"/>
          </a:xfrm>
          <a:prstGeom prst="borderCallout2">
            <a:avLst>
              <a:gd name="adj1" fmla="val 18750"/>
              <a:gd name="adj2" fmla="val -8333"/>
              <a:gd name="adj3" fmla="val 22435"/>
              <a:gd name="adj4" fmla="val -31580"/>
              <a:gd name="adj5" fmla="val 149980"/>
              <a:gd name="adj6" fmla="val -33317"/>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諸掛科目負担部門</a:t>
            </a:r>
            <a:r>
              <a:rPr lang="ja-JP" altLang="en-US" sz="1200" dirty="0"/>
              <a:t>コードを</a:t>
            </a:r>
            <a:endParaRPr lang="en-US" altLang="ja-JP" sz="1200" dirty="0"/>
          </a:p>
          <a:p>
            <a:r>
              <a:rPr kumimoji="1" lang="ja-JP" altLang="en-US" sz="1200" dirty="0"/>
              <a:t>追加しました　</a:t>
            </a:r>
          </a:p>
        </p:txBody>
      </p:sp>
      <p:sp>
        <p:nvSpPr>
          <p:cNvPr id="7" name="正方形/長方形 6">
            <a:extLst>
              <a:ext uri="{FF2B5EF4-FFF2-40B4-BE49-F238E27FC236}">
                <a16:creationId xmlns:a16="http://schemas.microsoft.com/office/drawing/2014/main" id="{19D62B83-5075-F42E-A9FE-C089E31BC020}"/>
              </a:ext>
            </a:extLst>
          </p:cNvPr>
          <p:cNvSpPr/>
          <p:nvPr/>
        </p:nvSpPr>
        <p:spPr>
          <a:xfrm>
            <a:off x="4229962" y="3111810"/>
            <a:ext cx="3204356" cy="16104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Tree>
    <p:extLst>
      <p:ext uri="{BB962C8B-B14F-4D97-AF65-F5344CB8AC3E}">
        <p14:creationId xmlns:p14="http://schemas.microsoft.com/office/powerpoint/2010/main" val="2543223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C9511217-71CB-DC7E-1FDC-2ADC41A7507F}"/>
              </a:ext>
            </a:extLst>
          </p:cNvPr>
          <p:cNvGrpSpPr/>
          <p:nvPr/>
        </p:nvGrpSpPr>
        <p:grpSpPr>
          <a:xfrm>
            <a:off x="467544" y="1393786"/>
            <a:ext cx="6166008" cy="3047315"/>
            <a:chOff x="447162" y="1147911"/>
            <a:chExt cx="6166008" cy="3047315"/>
          </a:xfrm>
        </p:grpSpPr>
        <p:pic>
          <p:nvPicPr>
            <p:cNvPr id="18" name="図 17">
              <a:extLst>
                <a:ext uri="{FF2B5EF4-FFF2-40B4-BE49-F238E27FC236}">
                  <a16:creationId xmlns:a16="http://schemas.microsoft.com/office/drawing/2014/main" id="{75C126DA-0F04-CA51-1CD3-D7A7A5003DAA}"/>
                </a:ext>
              </a:extLst>
            </p:cNvPr>
            <p:cNvPicPr>
              <a:picLocks noChangeAspect="1"/>
            </p:cNvPicPr>
            <p:nvPr/>
          </p:nvPicPr>
          <p:blipFill rotWithShape="1">
            <a:blip r:embed="rId3"/>
            <a:srcRect b="29240"/>
            <a:stretch/>
          </p:blipFill>
          <p:spPr>
            <a:xfrm>
              <a:off x="447162" y="1147911"/>
              <a:ext cx="6166008" cy="3047315"/>
            </a:xfrm>
            <a:prstGeom prst="rect">
              <a:avLst/>
            </a:prstGeom>
            <a:ln w="9525">
              <a:solidFill>
                <a:schemeClr val="tx1"/>
              </a:solidFill>
            </a:ln>
          </p:spPr>
        </p:pic>
        <p:sp>
          <p:nvSpPr>
            <p:cNvPr id="19" name="正方形/長方形 18">
              <a:extLst>
                <a:ext uri="{FF2B5EF4-FFF2-40B4-BE49-F238E27FC236}">
                  <a16:creationId xmlns:a16="http://schemas.microsoft.com/office/drawing/2014/main" id="{128F141C-AD4A-0D07-1225-D4CBB573E5AD}"/>
                </a:ext>
              </a:extLst>
            </p:cNvPr>
            <p:cNvSpPr/>
            <p:nvPr/>
          </p:nvSpPr>
          <p:spPr>
            <a:xfrm>
              <a:off x="5379467" y="3478725"/>
              <a:ext cx="468052" cy="43025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218D6B8D-9F93-CBE5-9BE2-A79C3FC8AA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719571" y="1173859"/>
              <a:ext cx="2427891" cy="108427"/>
            </a:xfrm>
            <a:prstGeom prst="rect">
              <a:avLst/>
            </a:prstGeom>
          </p:spPr>
        </p:pic>
      </p:grpSp>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8775" y="905675"/>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ワークフロー承認画面</a:t>
            </a:r>
          </a:p>
        </p:txBody>
      </p:sp>
      <p:sp>
        <p:nvSpPr>
          <p:cNvPr id="28" name="正方形/長方形 27">
            <a:extLst>
              <a:ext uri="{FF2B5EF4-FFF2-40B4-BE49-F238E27FC236}">
                <a16:creationId xmlns:a16="http://schemas.microsoft.com/office/drawing/2014/main" id="{D102D29C-F504-542F-E9A8-13142950A3F2}"/>
              </a:ext>
            </a:extLst>
          </p:cNvPr>
          <p:cNvSpPr/>
          <p:nvPr/>
        </p:nvSpPr>
        <p:spPr>
          <a:xfrm>
            <a:off x="359532" y="1142739"/>
            <a:ext cx="8604956" cy="276999"/>
          </a:xfrm>
          <a:prstGeom prst="rect">
            <a:avLst/>
          </a:prstGeom>
        </p:spPr>
        <p:txBody>
          <a:bodyPr wrap="square">
            <a:spAutoFit/>
          </a:bodyPr>
          <a:lstStyle/>
          <a:p>
            <a:r>
              <a:rPr lang="ja-JP" altLang="en-US" sz="1200" dirty="0"/>
              <a:t>「申し送り」ボタン、「連続承認」ボタン、「証憑表示」ボタンを追加しました</a:t>
            </a:r>
          </a:p>
        </p:txBody>
      </p:sp>
      <p:pic>
        <p:nvPicPr>
          <p:cNvPr id="3" name="図 2">
            <a:extLst>
              <a:ext uri="{FF2B5EF4-FFF2-40B4-BE49-F238E27FC236}">
                <a16:creationId xmlns:a16="http://schemas.microsoft.com/office/drawing/2014/main" id="{5C1B1E50-EB8D-252D-9C0A-45B23E4FEFCA}"/>
              </a:ext>
            </a:extLst>
          </p:cNvPr>
          <p:cNvPicPr>
            <a:picLocks noChangeAspect="1"/>
          </p:cNvPicPr>
          <p:nvPr/>
        </p:nvPicPr>
        <p:blipFill rotWithShape="1">
          <a:blip r:embed="rId5"/>
          <a:srcRect t="2" b="-14607"/>
          <a:stretch/>
        </p:blipFill>
        <p:spPr>
          <a:xfrm rot="10800000" flipV="1">
            <a:off x="5328084" y="1542996"/>
            <a:ext cx="684076" cy="102611"/>
          </a:xfrm>
          <a:prstGeom prst="rect">
            <a:avLst/>
          </a:prstGeom>
        </p:spPr>
      </p:pic>
    </p:spTree>
    <p:extLst>
      <p:ext uri="{BB962C8B-B14F-4D97-AF65-F5344CB8AC3E}">
        <p14:creationId xmlns:p14="http://schemas.microsoft.com/office/powerpoint/2010/main" val="32579929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80</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ja-JP" altLang="en-US" sz="1800" dirty="0"/>
              <a:t>７．銀行口座マスタに諸掛科目用負担部門を追加する対応</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6" name="線吹き出し 2 (枠付き) 7">
            <a:extLst>
              <a:ext uri="{FF2B5EF4-FFF2-40B4-BE49-F238E27FC236}">
                <a16:creationId xmlns:a16="http://schemas.microsoft.com/office/drawing/2014/main" id="{AD158DC0-53E9-7679-293D-EBB4EE1F89F0}"/>
              </a:ext>
            </a:extLst>
          </p:cNvPr>
          <p:cNvSpPr/>
          <p:nvPr/>
        </p:nvSpPr>
        <p:spPr>
          <a:xfrm>
            <a:off x="5047890" y="3098313"/>
            <a:ext cx="2692462" cy="661570"/>
          </a:xfrm>
          <a:prstGeom prst="borderCallout2">
            <a:avLst>
              <a:gd name="adj1" fmla="val 21338"/>
              <a:gd name="adj2" fmla="val 13676"/>
              <a:gd name="adj3" fmla="val 20044"/>
              <a:gd name="adj4" fmla="val 31584"/>
              <a:gd name="adj5" fmla="val 26403"/>
              <a:gd name="adj6" fmla="val 1028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決済科目は負担部門、</a:t>
            </a:r>
            <a:endParaRPr kumimoji="1" lang="en-US" altLang="ja-JP" sz="1200" dirty="0"/>
          </a:p>
          <a:p>
            <a:r>
              <a:rPr kumimoji="1" lang="ja-JP" altLang="en-US" sz="1200" dirty="0"/>
              <a:t>諸掛科目は諸掛負担部門を計上部門</a:t>
            </a:r>
            <a:endParaRPr kumimoji="1" lang="en-US" altLang="ja-JP" sz="1200" dirty="0"/>
          </a:p>
          <a:p>
            <a:r>
              <a:rPr kumimoji="1" lang="ja-JP" altLang="en-US" sz="1200" dirty="0"/>
              <a:t>としてそれぞれ設定します</a:t>
            </a:r>
          </a:p>
        </p:txBody>
      </p:sp>
      <p:graphicFrame>
        <p:nvGraphicFramePr>
          <p:cNvPr id="12" name="表 11">
            <a:extLst>
              <a:ext uri="{FF2B5EF4-FFF2-40B4-BE49-F238E27FC236}">
                <a16:creationId xmlns:a16="http://schemas.microsoft.com/office/drawing/2014/main" id="{B92BC61C-4D08-E666-FB6D-BCB3AE294DB8}"/>
              </a:ext>
            </a:extLst>
          </p:cNvPr>
          <p:cNvGraphicFramePr>
            <a:graphicFrameLocks noGrp="1"/>
          </p:cNvGraphicFramePr>
          <p:nvPr>
            <p:extLst>
              <p:ext uri="{D42A27DB-BD31-4B8C-83A1-F6EECF244321}">
                <p14:modId xmlns:p14="http://schemas.microsoft.com/office/powerpoint/2010/main" val="526018313"/>
              </p:ext>
            </p:extLst>
          </p:nvPr>
        </p:nvGraphicFramePr>
        <p:xfrm>
          <a:off x="530216" y="1242878"/>
          <a:ext cx="3143152" cy="1544896"/>
        </p:xfrm>
        <a:graphic>
          <a:graphicData uri="http://schemas.openxmlformats.org/drawingml/2006/table">
            <a:tbl>
              <a:tblPr/>
              <a:tblGrid>
                <a:gridCol w="1249909">
                  <a:extLst>
                    <a:ext uri="{9D8B030D-6E8A-4147-A177-3AD203B41FA5}">
                      <a16:colId xmlns:a16="http://schemas.microsoft.com/office/drawing/2014/main" val="2590114802"/>
                    </a:ext>
                  </a:extLst>
                </a:gridCol>
                <a:gridCol w="312477">
                  <a:extLst>
                    <a:ext uri="{9D8B030D-6E8A-4147-A177-3AD203B41FA5}">
                      <a16:colId xmlns:a16="http://schemas.microsoft.com/office/drawing/2014/main" val="1804037469"/>
                    </a:ext>
                  </a:extLst>
                </a:gridCol>
                <a:gridCol w="312477">
                  <a:extLst>
                    <a:ext uri="{9D8B030D-6E8A-4147-A177-3AD203B41FA5}">
                      <a16:colId xmlns:a16="http://schemas.microsoft.com/office/drawing/2014/main" val="2690645663"/>
                    </a:ext>
                  </a:extLst>
                </a:gridCol>
                <a:gridCol w="312477">
                  <a:extLst>
                    <a:ext uri="{9D8B030D-6E8A-4147-A177-3AD203B41FA5}">
                      <a16:colId xmlns:a16="http://schemas.microsoft.com/office/drawing/2014/main" val="4143596387"/>
                    </a:ext>
                  </a:extLst>
                </a:gridCol>
                <a:gridCol w="318604">
                  <a:extLst>
                    <a:ext uri="{9D8B030D-6E8A-4147-A177-3AD203B41FA5}">
                      <a16:colId xmlns:a16="http://schemas.microsoft.com/office/drawing/2014/main" val="3458747466"/>
                    </a:ext>
                  </a:extLst>
                </a:gridCol>
                <a:gridCol w="318604">
                  <a:extLst>
                    <a:ext uri="{9D8B030D-6E8A-4147-A177-3AD203B41FA5}">
                      <a16:colId xmlns:a16="http://schemas.microsoft.com/office/drawing/2014/main" val="2203168531"/>
                    </a:ext>
                  </a:extLst>
                </a:gridCol>
                <a:gridCol w="318604">
                  <a:extLst>
                    <a:ext uri="{9D8B030D-6E8A-4147-A177-3AD203B41FA5}">
                      <a16:colId xmlns:a16="http://schemas.microsoft.com/office/drawing/2014/main" val="2077718108"/>
                    </a:ext>
                  </a:extLst>
                </a:gridCol>
              </a:tblGrid>
              <a:tr h="386224">
                <a:tc gridSpan="4">
                  <a:txBody>
                    <a:bodyPr/>
                    <a:lstStyle/>
                    <a:p>
                      <a:pPr algn="l" fontAlgn="ct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銀行口座マスタ</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8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extLst>
                  <a:ext uri="{0D108BD9-81ED-4DB2-BD59-A6C34878D82A}">
                    <a16:rowId xmlns:a16="http://schemas.microsoft.com/office/drawing/2014/main" val="832879028"/>
                  </a:ext>
                </a:extLst>
              </a:tr>
              <a:tr h="386224">
                <a:tc>
                  <a:txBody>
                    <a:bodyPr/>
                    <a:lstStyle/>
                    <a:p>
                      <a:pPr algn="l" fontAlgn="ctr"/>
                      <a:r>
                        <a:rPr lang="ja-JP" altLang="en-US" sz="1800" b="0" i="0" u="none" strike="noStrike" dirty="0">
                          <a:solidFill>
                            <a:srgbClr val="000000"/>
                          </a:solidFill>
                          <a:effectLst/>
                          <a:latin typeface="メイリオ" panose="020B0604030504040204" pitchFamily="50" charset="-128"/>
                          <a:ea typeface="メイリオ" panose="020B0604030504040204" pitchFamily="50" charset="-128"/>
                        </a:rPr>
                        <a:t>口座管理</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altLang="ja-JP" sz="1800" b="0" i="0" u="none" strike="noStrike">
                          <a:solidFill>
                            <a:srgbClr val="000000"/>
                          </a:solidFill>
                          <a:effectLst/>
                          <a:latin typeface="メイリオ" panose="020B0604030504040204" pitchFamily="50" charset="-128"/>
                          <a:ea typeface="メイリオ" panose="020B0604030504040204" pitchFamily="50" charset="-128"/>
                        </a:rPr>
                        <a:t>1001</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a:solidFill>
                            <a:srgbClr val="000000"/>
                          </a:solidFill>
                          <a:effectLst/>
                          <a:latin typeface="ＭＳ ゴシック" panose="020B0609070205080204" pitchFamily="49" charset="-128"/>
                          <a:ea typeface="ＭＳ ゴシック" panose="020B0609070205080204" pitchFamily="49"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82490"/>
                  </a:ext>
                </a:extLst>
              </a:tr>
              <a:tr h="386224">
                <a:tc>
                  <a:txBody>
                    <a:bodyPr/>
                    <a:lstStyle/>
                    <a:p>
                      <a:pPr algn="l" fontAlgn="ctr"/>
                      <a:r>
                        <a:rPr lang="ja-JP" altLang="en-US" sz="1800" b="0" i="0" u="none" strike="noStrike">
                          <a:solidFill>
                            <a:srgbClr val="000000"/>
                          </a:solidFill>
                          <a:effectLst/>
                          <a:latin typeface="メイリオ" panose="020B0604030504040204" pitchFamily="50" charset="-128"/>
                          <a:ea typeface="メイリオ" panose="020B0604030504040204" pitchFamily="50" charset="-128"/>
                        </a:rPr>
                        <a:t>負担部門</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8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l" fontAlgn="ctr"/>
                      <a:r>
                        <a:rPr lang="en-US" altLang="ja-JP" sz="1800" b="0" i="0" u="none" strike="noStrike" dirty="0">
                          <a:solidFill>
                            <a:srgbClr val="000000"/>
                          </a:solidFill>
                          <a:effectLst/>
                          <a:latin typeface="メイリオ" panose="020B0604030504040204" pitchFamily="50" charset="-128"/>
                          <a:ea typeface="メイリオ" panose="020B0604030504040204" pitchFamily="50" charset="-128"/>
                        </a:rPr>
                        <a:t>19900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6142313"/>
                  </a:ext>
                </a:extLst>
              </a:tr>
              <a:tr h="386224">
                <a:tc gridSpan="3">
                  <a:txBody>
                    <a:bodyPr/>
                    <a:lstStyle/>
                    <a:p>
                      <a:pPr algn="l" fontAlgn="ctr"/>
                      <a:r>
                        <a:rPr lang="zh-TW" altLang="en-US" sz="1800" b="0" i="0" u="none" strike="noStrike">
                          <a:solidFill>
                            <a:srgbClr val="000000"/>
                          </a:solidFill>
                          <a:effectLst/>
                          <a:latin typeface="メイリオ" panose="020B0604030504040204" pitchFamily="50" charset="-128"/>
                          <a:ea typeface="メイリオ" panose="020B0604030504040204" pitchFamily="50" charset="-128"/>
                        </a:rPr>
                        <a:t>諸掛負担部門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gridSpan="3">
                  <a:txBody>
                    <a:bodyPr/>
                    <a:lstStyle/>
                    <a:p>
                      <a:pPr algn="l" fontAlgn="ctr"/>
                      <a:r>
                        <a:rPr lang="en-US" altLang="ja-JP" sz="1800" b="0" i="0" u="none" strike="noStrike" dirty="0">
                          <a:solidFill>
                            <a:srgbClr val="000000"/>
                          </a:solidFill>
                          <a:effectLst/>
                          <a:latin typeface="メイリオ" panose="020B0604030504040204" pitchFamily="50" charset="-128"/>
                          <a:ea typeface="メイリオ" panose="020B0604030504040204" pitchFamily="50" charset="-128"/>
                        </a:rPr>
                        <a:t>15100</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ＭＳ ゴシック" panose="020B0609070205080204" pitchFamily="49" charset="-128"/>
                          <a:ea typeface="ＭＳ ゴシック" panose="020B0609070205080204" pitchFamily="49"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453328"/>
                  </a:ext>
                </a:extLst>
              </a:tr>
            </a:tbl>
          </a:graphicData>
        </a:graphic>
      </p:graphicFrame>
      <p:graphicFrame>
        <p:nvGraphicFramePr>
          <p:cNvPr id="13" name="表 12">
            <a:extLst>
              <a:ext uri="{FF2B5EF4-FFF2-40B4-BE49-F238E27FC236}">
                <a16:creationId xmlns:a16="http://schemas.microsoft.com/office/drawing/2014/main" id="{50C3503B-272C-865C-E103-A7C5ED56779C}"/>
              </a:ext>
            </a:extLst>
          </p:cNvPr>
          <p:cNvGraphicFramePr>
            <a:graphicFrameLocks noGrp="1"/>
          </p:cNvGraphicFramePr>
          <p:nvPr>
            <p:extLst>
              <p:ext uri="{D42A27DB-BD31-4B8C-83A1-F6EECF244321}">
                <p14:modId xmlns:p14="http://schemas.microsoft.com/office/powerpoint/2010/main" val="1002204011"/>
              </p:ext>
            </p:extLst>
          </p:nvPr>
        </p:nvGraphicFramePr>
        <p:xfrm>
          <a:off x="4804376" y="1242878"/>
          <a:ext cx="3619164" cy="1544896"/>
        </p:xfrm>
        <a:graphic>
          <a:graphicData uri="http://schemas.openxmlformats.org/drawingml/2006/table">
            <a:tbl>
              <a:tblPr/>
              <a:tblGrid>
                <a:gridCol w="222918">
                  <a:extLst>
                    <a:ext uri="{9D8B030D-6E8A-4147-A177-3AD203B41FA5}">
                      <a16:colId xmlns:a16="http://schemas.microsoft.com/office/drawing/2014/main" val="2354031970"/>
                    </a:ext>
                  </a:extLst>
                </a:gridCol>
                <a:gridCol w="222918">
                  <a:extLst>
                    <a:ext uri="{9D8B030D-6E8A-4147-A177-3AD203B41FA5}">
                      <a16:colId xmlns:a16="http://schemas.microsoft.com/office/drawing/2014/main" val="589467097"/>
                    </a:ext>
                  </a:extLst>
                </a:gridCol>
                <a:gridCol w="222918">
                  <a:extLst>
                    <a:ext uri="{9D8B030D-6E8A-4147-A177-3AD203B41FA5}">
                      <a16:colId xmlns:a16="http://schemas.microsoft.com/office/drawing/2014/main" val="3437915216"/>
                    </a:ext>
                  </a:extLst>
                </a:gridCol>
                <a:gridCol w="222918">
                  <a:extLst>
                    <a:ext uri="{9D8B030D-6E8A-4147-A177-3AD203B41FA5}">
                      <a16:colId xmlns:a16="http://schemas.microsoft.com/office/drawing/2014/main" val="3309076780"/>
                    </a:ext>
                  </a:extLst>
                </a:gridCol>
                <a:gridCol w="227291">
                  <a:extLst>
                    <a:ext uri="{9D8B030D-6E8A-4147-A177-3AD203B41FA5}">
                      <a16:colId xmlns:a16="http://schemas.microsoft.com/office/drawing/2014/main" val="1724295434"/>
                    </a:ext>
                  </a:extLst>
                </a:gridCol>
                <a:gridCol w="227291">
                  <a:extLst>
                    <a:ext uri="{9D8B030D-6E8A-4147-A177-3AD203B41FA5}">
                      <a16:colId xmlns:a16="http://schemas.microsoft.com/office/drawing/2014/main" val="2993854070"/>
                    </a:ext>
                  </a:extLst>
                </a:gridCol>
                <a:gridCol w="227291">
                  <a:extLst>
                    <a:ext uri="{9D8B030D-6E8A-4147-A177-3AD203B41FA5}">
                      <a16:colId xmlns:a16="http://schemas.microsoft.com/office/drawing/2014/main" val="4033466026"/>
                    </a:ext>
                  </a:extLst>
                </a:gridCol>
                <a:gridCol w="227291">
                  <a:extLst>
                    <a:ext uri="{9D8B030D-6E8A-4147-A177-3AD203B41FA5}">
                      <a16:colId xmlns:a16="http://schemas.microsoft.com/office/drawing/2014/main" val="1594360550"/>
                    </a:ext>
                  </a:extLst>
                </a:gridCol>
                <a:gridCol w="227291">
                  <a:extLst>
                    <a:ext uri="{9D8B030D-6E8A-4147-A177-3AD203B41FA5}">
                      <a16:colId xmlns:a16="http://schemas.microsoft.com/office/drawing/2014/main" val="2530130753"/>
                    </a:ext>
                  </a:extLst>
                </a:gridCol>
                <a:gridCol w="227291">
                  <a:extLst>
                    <a:ext uri="{9D8B030D-6E8A-4147-A177-3AD203B41FA5}">
                      <a16:colId xmlns:a16="http://schemas.microsoft.com/office/drawing/2014/main" val="454436815"/>
                    </a:ext>
                  </a:extLst>
                </a:gridCol>
                <a:gridCol w="227291">
                  <a:extLst>
                    <a:ext uri="{9D8B030D-6E8A-4147-A177-3AD203B41FA5}">
                      <a16:colId xmlns:a16="http://schemas.microsoft.com/office/drawing/2014/main" val="2674928558"/>
                    </a:ext>
                  </a:extLst>
                </a:gridCol>
                <a:gridCol w="227291">
                  <a:extLst>
                    <a:ext uri="{9D8B030D-6E8A-4147-A177-3AD203B41FA5}">
                      <a16:colId xmlns:a16="http://schemas.microsoft.com/office/drawing/2014/main" val="1312677987"/>
                    </a:ext>
                  </a:extLst>
                </a:gridCol>
                <a:gridCol w="227291">
                  <a:extLst>
                    <a:ext uri="{9D8B030D-6E8A-4147-A177-3AD203B41FA5}">
                      <a16:colId xmlns:a16="http://schemas.microsoft.com/office/drawing/2014/main" val="643980208"/>
                    </a:ext>
                  </a:extLst>
                </a:gridCol>
                <a:gridCol w="227291">
                  <a:extLst>
                    <a:ext uri="{9D8B030D-6E8A-4147-A177-3AD203B41FA5}">
                      <a16:colId xmlns:a16="http://schemas.microsoft.com/office/drawing/2014/main" val="2795112684"/>
                    </a:ext>
                  </a:extLst>
                </a:gridCol>
                <a:gridCol w="227291">
                  <a:extLst>
                    <a:ext uri="{9D8B030D-6E8A-4147-A177-3AD203B41FA5}">
                      <a16:colId xmlns:a16="http://schemas.microsoft.com/office/drawing/2014/main" val="909101140"/>
                    </a:ext>
                  </a:extLst>
                </a:gridCol>
                <a:gridCol w="227291">
                  <a:extLst>
                    <a:ext uri="{9D8B030D-6E8A-4147-A177-3AD203B41FA5}">
                      <a16:colId xmlns:a16="http://schemas.microsoft.com/office/drawing/2014/main" val="1967755720"/>
                    </a:ext>
                  </a:extLst>
                </a:gridCol>
              </a:tblGrid>
              <a:tr h="386224">
                <a:tc gridSpan="4">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支払仕訳</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732847063"/>
                  </a:ext>
                </a:extLst>
              </a:tr>
              <a:tr h="386224">
                <a:tc gridSpan="2">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借方</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kumimoji="1" lang="ja-JP" altLang="en-US"/>
                    </a:p>
                  </a:txBody>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部門</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貸方</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kumimoji="1" lang="ja-JP" altLang="en-US"/>
                    </a:p>
                  </a:txBody>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gridSpan="2">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部門</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1DE"/>
                    </a:solidFill>
                  </a:tcPr>
                </a:tc>
                <a:extLst>
                  <a:ext uri="{0D108BD9-81ED-4DB2-BD59-A6C34878D82A}">
                    <a16:rowId xmlns:a16="http://schemas.microsoft.com/office/drawing/2014/main" val="2530883545"/>
                  </a:ext>
                </a:extLst>
              </a:tr>
              <a:tr h="386224">
                <a:tc gridSpan="3">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買掛金</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l" fontAlgn="ctr"/>
                      <a:r>
                        <a:rPr lang="en-US" altLang="ja-JP" sz="1600" b="0" i="0" u="none" strike="noStrike">
                          <a:solidFill>
                            <a:srgbClr val="000000"/>
                          </a:solidFill>
                          <a:effectLst/>
                          <a:latin typeface="メイリオ" panose="020B0604030504040204" pitchFamily="50" charset="-128"/>
                          <a:ea typeface="メイリオ" panose="020B0604030504040204" pitchFamily="50" charset="-128"/>
                        </a:rPr>
                        <a:t>11100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4">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当座預金</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gridSpan="3">
                  <a:txBody>
                    <a:bodyPr/>
                    <a:lstStyle/>
                    <a:p>
                      <a:pPr algn="l" fontAlgn="ctr"/>
                      <a:r>
                        <a:rPr lang="en-US" altLang="ja-JP" sz="1600" b="0" i="0" u="none" strike="noStrike">
                          <a:solidFill>
                            <a:srgbClr val="000000"/>
                          </a:solidFill>
                          <a:effectLst/>
                          <a:latin typeface="メイリオ" panose="020B0604030504040204" pitchFamily="50" charset="-128"/>
                          <a:ea typeface="メイリオ" panose="020B0604030504040204" pitchFamily="50" charset="-128"/>
                        </a:rPr>
                        <a:t>19900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215581958"/>
                  </a:ext>
                </a:extLst>
              </a:tr>
              <a:tr h="386224">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ja-JP" altLang="en-US" sz="1600" b="0" i="0" u="none" strike="noStrike">
                          <a:solidFill>
                            <a:srgbClr val="000000"/>
                          </a:solidFill>
                          <a:effectLst/>
                          <a:latin typeface="メイリオ" panose="020B0604030504040204" pitchFamily="50" charset="-128"/>
                          <a:ea typeface="メイリオ"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5">
                  <a:txBody>
                    <a:bodyPr/>
                    <a:lstStyle/>
                    <a:p>
                      <a:pPr algn="l" fontAlgn="ctr"/>
                      <a:r>
                        <a:rPr lang="ja-JP" altLang="en-US" sz="1600" b="0" i="0" u="none" strike="noStrike" dirty="0">
                          <a:solidFill>
                            <a:srgbClr val="000000"/>
                          </a:solidFill>
                          <a:effectLst/>
                          <a:latin typeface="メイリオ" panose="020B0604030504040204" pitchFamily="50" charset="-128"/>
                          <a:ea typeface="メイリオ" panose="020B0604030504040204" pitchFamily="50" charset="-128"/>
                        </a:rPr>
                        <a:t>支払手数料</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3">
                  <a:txBody>
                    <a:bodyPr/>
                    <a:lstStyle/>
                    <a:p>
                      <a:pPr algn="l" fontAlgn="ctr"/>
                      <a:r>
                        <a:rPr lang="en-US" altLang="ja-JP" sz="1600" b="0" i="0" u="none" strike="noStrike" dirty="0">
                          <a:solidFill>
                            <a:srgbClr val="000000"/>
                          </a:solidFill>
                          <a:effectLst/>
                          <a:latin typeface="メイリオ" panose="020B0604030504040204" pitchFamily="50" charset="-128"/>
                          <a:ea typeface="メイリオ" panose="020B0604030504040204" pitchFamily="50" charset="-128"/>
                        </a:rPr>
                        <a:t>15100</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414030243"/>
                  </a:ext>
                </a:extLst>
              </a:tr>
            </a:tbl>
          </a:graphicData>
        </a:graphic>
      </p:graphicFrame>
      <p:sp>
        <p:nvSpPr>
          <p:cNvPr id="16" name="矢印: 右 15">
            <a:extLst>
              <a:ext uri="{FF2B5EF4-FFF2-40B4-BE49-F238E27FC236}">
                <a16:creationId xmlns:a16="http://schemas.microsoft.com/office/drawing/2014/main" id="{4947997C-6D7A-E524-62F2-A2EE837E1858}"/>
              </a:ext>
            </a:extLst>
          </p:cNvPr>
          <p:cNvSpPr/>
          <p:nvPr/>
        </p:nvSpPr>
        <p:spPr>
          <a:xfrm>
            <a:off x="3779911" y="1743658"/>
            <a:ext cx="931719" cy="504848"/>
          </a:xfrm>
          <a:prstGeom prst="rightArrow">
            <a:avLst/>
          </a:prstGeom>
          <a:solidFill>
            <a:srgbClr val="4F81BD"/>
          </a:solidFill>
          <a:ln w="25400" cap="flat" cmpd="sng" algn="ctr">
            <a:noFill/>
            <a:prstDash val="solid"/>
          </a:ln>
          <a:effectLst/>
        </p:spPr>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ysClr val="window" lastClr="FFFFFF"/>
                </a:solidFill>
                <a:effectLst/>
                <a:uLnTx/>
                <a:uFillTx/>
                <a:latin typeface="メイリオ" panose="020B0604030504040204" pitchFamily="50" charset="-128"/>
                <a:ea typeface="メイリオ" panose="020B0604030504040204" pitchFamily="50" charset="-128"/>
              </a:rPr>
              <a:t>支払確定</a:t>
            </a:r>
          </a:p>
        </p:txBody>
      </p:sp>
    </p:spTree>
    <p:extLst>
      <p:ext uri="{BB962C8B-B14F-4D97-AF65-F5344CB8AC3E}">
        <p14:creationId xmlns:p14="http://schemas.microsoft.com/office/powerpoint/2010/main" val="17651846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81</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8</a:t>
            </a:r>
            <a:r>
              <a:rPr lang="ja-JP" altLang="en-US" sz="1800" dirty="0"/>
              <a:t>．マスタデータ取込の追加対応（換算レートマスタ）</a:t>
            </a: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a:t>©2025 Canon IT Solutions Inc. All rights reserved.</a:t>
            </a:r>
            <a:endParaRPr lang="ja-JP" altLang="en-US" dirty="0"/>
          </a:p>
        </p:txBody>
      </p:sp>
      <p:sp>
        <p:nvSpPr>
          <p:cNvPr id="7" name="テキスト プレースホルダー 2"/>
          <p:cNvSpPr>
            <a:spLocks noGrp="1"/>
          </p:cNvSpPr>
          <p:nvPr>
            <p:ph type="body" sz="quarter" idx="14"/>
          </p:nvPr>
        </p:nvSpPr>
        <p:spPr>
          <a:xfrm>
            <a:off x="371785" y="2235851"/>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lvl="0">
              <a:lnSpc>
                <a:spcPts val="1900"/>
              </a:lnSpc>
              <a:buClr>
                <a:srgbClr val="F9BE00"/>
              </a:buClr>
            </a:pPr>
            <a:r>
              <a:rPr lang="ja-JP" altLang="en-US" dirty="0">
                <a:solidFill>
                  <a:prstClr val="black"/>
                </a:solidFill>
              </a:rPr>
              <a:t>　複数の換算レートマスタを一括で登録したいというご要望に対応しました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機能概要</a:t>
            </a:r>
            <a:endParaRPr lang="en-US" altLang="ja-JP" sz="1400" b="1" dirty="0">
              <a:solidFill>
                <a:schemeClr val="tx2"/>
              </a:solidFill>
            </a:endParaRPr>
          </a:p>
          <a:p>
            <a:pPr>
              <a:lnSpc>
                <a:spcPts val="1900"/>
              </a:lnSpc>
              <a:buClr>
                <a:srgbClr val="F9BE00"/>
              </a:buClr>
            </a:pPr>
            <a:r>
              <a:rPr lang="ja-JP" altLang="en-US" dirty="0">
                <a:solidFill>
                  <a:prstClr val="black"/>
                </a:solidFill>
              </a:rPr>
              <a:t>　</a:t>
            </a:r>
            <a:r>
              <a:rPr lang="ja-JP" altLang="en-US" b="1" dirty="0">
                <a:solidFill>
                  <a:prstClr val="black"/>
                </a:solidFill>
              </a:rPr>
              <a:t>換算レートマスタ</a:t>
            </a:r>
            <a:r>
              <a:rPr lang="ja-JP" altLang="en-US" dirty="0">
                <a:solidFill>
                  <a:prstClr val="black"/>
                </a:solidFill>
              </a:rPr>
              <a:t>を</a:t>
            </a:r>
            <a:r>
              <a:rPr lang="ja-JP" altLang="en-US" b="1" dirty="0">
                <a:solidFill>
                  <a:prstClr val="black"/>
                </a:solidFill>
              </a:rPr>
              <a:t>マスタデータ取込</a:t>
            </a:r>
            <a:r>
              <a:rPr lang="ja-JP" altLang="en-US" dirty="0">
                <a:solidFill>
                  <a:prstClr val="black"/>
                </a:solidFill>
              </a:rPr>
              <a:t>で取り込めるよう対応しました</a:t>
            </a:r>
            <a:endParaRPr lang="en-US" altLang="ja-JP" sz="1100" dirty="0">
              <a:solidFill>
                <a:prstClr val="black"/>
              </a:solidFill>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62933" y="3441015"/>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lnSpc>
                <a:spcPts val="1900"/>
              </a:lnSpc>
              <a:buClr>
                <a:srgbClr val="F9BE00"/>
              </a:buClr>
            </a:pPr>
            <a:r>
              <a:rPr lang="ja-JP" altLang="en-US" sz="1400" b="1" dirty="0">
                <a:solidFill>
                  <a:srgbClr val="FFC000"/>
                </a:solidFill>
              </a:rPr>
              <a:t>■</a:t>
            </a:r>
            <a:r>
              <a:rPr lang="ja-JP" altLang="en-US" sz="1400" b="1" dirty="0">
                <a:solidFill>
                  <a:schemeClr val="tx2"/>
                </a:solidFill>
              </a:rPr>
              <a:t>効果</a:t>
            </a:r>
            <a:endParaRPr lang="en-US" altLang="ja-JP" sz="1400" b="1" dirty="0">
              <a:solidFill>
                <a:schemeClr val="tx2"/>
              </a:solidFill>
            </a:endParaRPr>
          </a:p>
          <a:p>
            <a:pPr>
              <a:lnSpc>
                <a:spcPts val="1900"/>
              </a:lnSpc>
              <a:buClr>
                <a:srgbClr val="F9BE00"/>
              </a:buClr>
            </a:pPr>
            <a:r>
              <a:rPr lang="ja-JP" altLang="en-US" dirty="0">
                <a:solidFill>
                  <a:prstClr val="black"/>
                </a:solidFill>
              </a:rPr>
              <a:t>　画面上で一つずつ登録を行う必要があったマスタをマスタデータ取込で一括登録できるようになりました</a:t>
            </a:r>
            <a:endParaRPr lang="en-US" altLang="ja-JP" dirty="0">
              <a:solidFill>
                <a:prstClr val="black"/>
              </a:solidFill>
            </a:endParaRPr>
          </a:p>
        </p:txBody>
      </p:sp>
    </p:spTree>
    <p:extLst>
      <p:ext uri="{BB962C8B-B14F-4D97-AF65-F5344CB8AC3E}">
        <p14:creationId xmlns:p14="http://schemas.microsoft.com/office/powerpoint/2010/main" val="24477507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82</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8</a:t>
            </a:r>
            <a:r>
              <a:rPr lang="ja-JP" altLang="en-US" sz="1800" dirty="0"/>
              <a:t>．マスタデータ取込の追加対応（換算レートマスタ）</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8" name="テキスト プレースホルダー 7">
            <a:extLst>
              <a:ext uri="{FF2B5EF4-FFF2-40B4-BE49-F238E27FC236}">
                <a16:creationId xmlns:a16="http://schemas.microsoft.com/office/drawing/2014/main" id="{9914D773-972D-3352-7B6D-CCB58EC5BBBB}"/>
              </a:ext>
            </a:extLst>
          </p:cNvPr>
          <p:cNvSpPr>
            <a:spLocks noGrp="1"/>
          </p:cNvSpPr>
          <p:nvPr>
            <p:ph type="body" sz="quarter" idx="14"/>
          </p:nvPr>
        </p:nvSpPr>
        <p:spPr>
          <a:xfrm>
            <a:off x="357550" y="1044685"/>
            <a:ext cx="8426450" cy="288032"/>
          </a:xfrm>
        </p:spPr>
        <p:txBody>
          <a:bodyPr/>
          <a:lstStyle/>
          <a:p>
            <a:r>
              <a:rPr lang="ja-JP" altLang="en-US" dirty="0"/>
              <a:t>マスタデータ取込、およびマスタデータ取込用データ作成の対象に換算レートマスタを追加しました</a:t>
            </a:r>
            <a:endParaRPr lang="en-US" altLang="ja-JP"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5373" y="1455626"/>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マスタデータ取込</a:t>
            </a:r>
          </a:p>
        </p:txBody>
      </p:sp>
      <p:sp>
        <p:nvSpPr>
          <p:cNvPr id="13" name="テキスト プレースホルダー 7">
            <a:extLst>
              <a:ext uri="{FF2B5EF4-FFF2-40B4-BE49-F238E27FC236}">
                <a16:creationId xmlns:a16="http://schemas.microsoft.com/office/drawing/2014/main" id="{7080C7E4-5443-C0E3-3F9A-273EF2E1C1A4}"/>
              </a:ext>
            </a:extLst>
          </p:cNvPr>
          <p:cNvSpPr txBox="1">
            <a:spLocks/>
          </p:cNvSpPr>
          <p:nvPr/>
        </p:nvSpPr>
        <p:spPr>
          <a:xfrm>
            <a:off x="4570775" y="1455626"/>
            <a:ext cx="2088232"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マスタデータ取込用データ作成</a:t>
            </a:r>
          </a:p>
        </p:txBody>
      </p:sp>
      <p:sp>
        <p:nvSpPr>
          <p:cNvPr id="18" name="正方形/長方形 17">
            <a:extLst>
              <a:ext uri="{FF2B5EF4-FFF2-40B4-BE49-F238E27FC236}">
                <a16:creationId xmlns:a16="http://schemas.microsoft.com/office/drawing/2014/main" id="{A8E7532B-B5BB-01DA-97D9-AB5FED03852C}"/>
              </a:ext>
            </a:extLst>
          </p:cNvPr>
          <p:cNvSpPr/>
          <p:nvPr/>
        </p:nvSpPr>
        <p:spPr>
          <a:xfrm>
            <a:off x="4535923" y="4295102"/>
            <a:ext cx="3888077" cy="553357"/>
          </a:xfrm>
          <a:prstGeom prst="rect">
            <a:avLst/>
          </a:prstGeom>
        </p:spPr>
        <p:txBody>
          <a:bodyPr wrap="square">
            <a:spAutoFit/>
          </a:bodyPr>
          <a:lstStyle/>
          <a:p>
            <a:pPr>
              <a:lnSpc>
                <a:spcPts val="1900"/>
              </a:lnSpc>
              <a:buClr>
                <a:schemeClr val="tx1"/>
              </a:buClr>
            </a:pPr>
            <a:r>
              <a:rPr lang="en-US" altLang="ja-JP" sz="900" dirty="0">
                <a:solidFill>
                  <a:srgbClr val="D54F14"/>
                </a:solidFill>
              </a:rPr>
              <a:t>※</a:t>
            </a:r>
            <a:r>
              <a:rPr lang="ja-JP" altLang="en-US" sz="900" dirty="0">
                <a:solidFill>
                  <a:srgbClr val="D54F14"/>
                </a:solidFill>
              </a:rPr>
              <a:t>マスタデータ取込については、バッチ実行ツールにも対応しています</a:t>
            </a:r>
            <a:endParaRPr lang="en-US" altLang="ja-JP" sz="900" dirty="0">
              <a:solidFill>
                <a:srgbClr val="D54F14"/>
              </a:solidFill>
            </a:endParaRPr>
          </a:p>
          <a:p>
            <a:pPr>
              <a:lnSpc>
                <a:spcPts val="1900"/>
              </a:lnSpc>
              <a:buClr>
                <a:schemeClr val="tx1"/>
              </a:buClr>
            </a:pPr>
            <a:r>
              <a:rPr lang="en-US" altLang="ja-JP" sz="900" dirty="0">
                <a:solidFill>
                  <a:srgbClr val="D54F14"/>
                </a:solidFill>
              </a:rPr>
              <a:t>※ CSV</a:t>
            </a:r>
            <a:r>
              <a:rPr lang="ja-JP" altLang="en-US" sz="900" dirty="0">
                <a:solidFill>
                  <a:srgbClr val="D54F14"/>
                </a:solidFill>
              </a:rPr>
              <a:t>レイアウトは、マニュアルをご参照ください</a:t>
            </a:r>
            <a:endParaRPr lang="en-US" altLang="ja-JP" sz="900" dirty="0">
              <a:solidFill>
                <a:srgbClr val="D54F14"/>
              </a:solidFill>
            </a:endParaRPr>
          </a:p>
        </p:txBody>
      </p:sp>
      <p:pic>
        <p:nvPicPr>
          <p:cNvPr id="6" name="図 5">
            <a:extLst>
              <a:ext uri="{FF2B5EF4-FFF2-40B4-BE49-F238E27FC236}">
                <a16:creationId xmlns:a16="http://schemas.microsoft.com/office/drawing/2014/main" id="{550FF29D-00EC-BDF3-F29B-F79C2F7EE2A6}"/>
              </a:ext>
            </a:extLst>
          </p:cNvPr>
          <p:cNvPicPr>
            <a:picLocks noChangeAspect="1"/>
          </p:cNvPicPr>
          <p:nvPr/>
        </p:nvPicPr>
        <p:blipFill>
          <a:blip r:embed="rId3"/>
          <a:stretch>
            <a:fillRect/>
          </a:stretch>
        </p:blipFill>
        <p:spPr>
          <a:xfrm>
            <a:off x="355373" y="1671996"/>
            <a:ext cx="3644950" cy="2624107"/>
          </a:xfrm>
          <a:prstGeom prst="rect">
            <a:avLst/>
          </a:prstGeom>
          <a:ln>
            <a:solidFill>
              <a:schemeClr val="tx1"/>
            </a:solidFill>
          </a:ln>
        </p:spPr>
      </p:pic>
      <p:pic>
        <p:nvPicPr>
          <p:cNvPr id="12" name="図 11">
            <a:extLst>
              <a:ext uri="{FF2B5EF4-FFF2-40B4-BE49-F238E27FC236}">
                <a16:creationId xmlns:a16="http://schemas.microsoft.com/office/drawing/2014/main" id="{0CF3DF49-ACEC-2A52-3CBC-E1820548E3A3}"/>
              </a:ext>
            </a:extLst>
          </p:cNvPr>
          <p:cNvPicPr>
            <a:picLocks noChangeAspect="1"/>
          </p:cNvPicPr>
          <p:nvPr/>
        </p:nvPicPr>
        <p:blipFill>
          <a:blip r:embed="rId4"/>
          <a:stretch>
            <a:fillRect/>
          </a:stretch>
        </p:blipFill>
        <p:spPr>
          <a:xfrm>
            <a:off x="4535923" y="1671996"/>
            <a:ext cx="4068077" cy="2620949"/>
          </a:xfrm>
          <a:prstGeom prst="rect">
            <a:avLst/>
          </a:prstGeom>
          <a:ln>
            <a:solidFill>
              <a:schemeClr val="tx1"/>
            </a:solidFill>
          </a:ln>
        </p:spPr>
      </p:pic>
      <p:sp>
        <p:nvSpPr>
          <p:cNvPr id="19" name="正方形/長方形 18">
            <a:extLst>
              <a:ext uri="{FF2B5EF4-FFF2-40B4-BE49-F238E27FC236}">
                <a16:creationId xmlns:a16="http://schemas.microsoft.com/office/drawing/2014/main" id="{40518BAA-E0AA-6C18-5F90-A33B385CE717}"/>
              </a:ext>
            </a:extLst>
          </p:cNvPr>
          <p:cNvSpPr/>
          <p:nvPr/>
        </p:nvSpPr>
        <p:spPr>
          <a:xfrm>
            <a:off x="923902" y="3399842"/>
            <a:ext cx="889740" cy="16113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sp>
        <p:nvSpPr>
          <p:cNvPr id="20" name="正方形/長方形 19">
            <a:extLst>
              <a:ext uri="{FF2B5EF4-FFF2-40B4-BE49-F238E27FC236}">
                <a16:creationId xmlns:a16="http://schemas.microsoft.com/office/drawing/2014/main" id="{D6D709BB-B937-9BD5-1849-8B4FBBBE1693}"/>
              </a:ext>
            </a:extLst>
          </p:cNvPr>
          <p:cNvSpPr/>
          <p:nvPr/>
        </p:nvSpPr>
        <p:spPr>
          <a:xfrm>
            <a:off x="4947170" y="3258664"/>
            <a:ext cx="978715" cy="16113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C1030996-218D-DD6E-3229-75C18BABE6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539552" y="1675197"/>
            <a:ext cx="1615627" cy="72629"/>
          </a:xfrm>
          <a:prstGeom prst="rect">
            <a:avLst/>
          </a:prstGeom>
        </p:spPr>
      </p:pic>
      <p:pic>
        <p:nvPicPr>
          <p:cNvPr id="7" name="図 6" descr="グラフィカル ユーザー インターフェイス, アプリケーション&#10;&#10;自動的に生成された説明">
            <a:extLst>
              <a:ext uri="{FF2B5EF4-FFF2-40B4-BE49-F238E27FC236}">
                <a16:creationId xmlns:a16="http://schemas.microsoft.com/office/drawing/2014/main" id="{EFFD42D9-72B9-1C00-10DD-5C96CBD75C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4752020" y="1707033"/>
            <a:ext cx="2280673" cy="72629"/>
          </a:xfrm>
          <a:prstGeom prst="rect">
            <a:avLst/>
          </a:prstGeom>
        </p:spPr>
      </p:pic>
    </p:spTree>
    <p:extLst>
      <p:ext uri="{BB962C8B-B14F-4D97-AF65-F5344CB8AC3E}">
        <p14:creationId xmlns:p14="http://schemas.microsoft.com/office/powerpoint/2010/main" val="41245266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a:extLst>
              <a:ext uri="{FF2B5EF4-FFF2-40B4-BE49-F238E27FC236}">
                <a16:creationId xmlns:a16="http://schemas.microsoft.com/office/drawing/2014/main" id="{238B6151-F35E-B4AE-8254-B7706BEA94F2}"/>
              </a:ext>
            </a:extLst>
          </p:cNvPr>
          <p:cNvPicPr>
            <a:picLocks noChangeAspect="1"/>
          </p:cNvPicPr>
          <p:nvPr/>
        </p:nvPicPr>
        <p:blipFill rotWithShape="1">
          <a:blip r:embed="rId3"/>
          <a:srcRect t="-5150" r="13325" b="27686"/>
          <a:stretch/>
        </p:blipFill>
        <p:spPr>
          <a:xfrm>
            <a:off x="357550" y="1294720"/>
            <a:ext cx="7310793" cy="3525609"/>
          </a:xfrm>
          <a:prstGeom prst="rect">
            <a:avLst/>
          </a:prstGeom>
        </p:spPr>
      </p:pic>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83</a:t>
            </a:fld>
            <a:endParaRPr kumimoji="1" lang="ja-JP" altLang="en-US" dirty="0"/>
          </a:p>
        </p:txBody>
      </p:sp>
      <p:sp>
        <p:nvSpPr>
          <p:cNvPr id="4" name="タイトル 3"/>
          <p:cNvSpPr>
            <a:spLocks noGrp="1"/>
          </p:cNvSpPr>
          <p:nvPr>
            <p:ph type="title"/>
          </p:nvPr>
        </p:nvSpPr>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8</a:t>
            </a:r>
            <a:r>
              <a:rPr lang="ja-JP" altLang="en-US" sz="1800" dirty="0"/>
              <a:t>．マスタデータ取込の追加対応（換算レートマスタ）</a:t>
            </a:r>
            <a:br>
              <a:rPr lang="en-US" altLang="ja-JP" sz="18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8" name="テキスト プレースホルダー 7">
            <a:extLst>
              <a:ext uri="{FF2B5EF4-FFF2-40B4-BE49-F238E27FC236}">
                <a16:creationId xmlns:a16="http://schemas.microsoft.com/office/drawing/2014/main" id="{9914D773-972D-3352-7B6D-CCB58EC5BBBB}"/>
              </a:ext>
            </a:extLst>
          </p:cNvPr>
          <p:cNvSpPr>
            <a:spLocks noGrp="1"/>
          </p:cNvSpPr>
          <p:nvPr>
            <p:ph type="body" sz="quarter" idx="14"/>
          </p:nvPr>
        </p:nvSpPr>
        <p:spPr>
          <a:xfrm>
            <a:off x="357550" y="1044685"/>
            <a:ext cx="8426450" cy="288032"/>
          </a:xfrm>
        </p:spPr>
        <p:txBody>
          <a:bodyPr/>
          <a:lstStyle/>
          <a:p>
            <a:r>
              <a:rPr lang="ja-JP" altLang="en-US" dirty="0"/>
              <a:t>会計業務権限マスタにて換算レートマスタのデータ取込の制御を行います</a:t>
            </a:r>
            <a:endParaRPr lang="en-US" altLang="ja-JP"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7550" y="1294720"/>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会計業務権限マスタ</a:t>
            </a:r>
          </a:p>
        </p:txBody>
      </p:sp>
      <p:sp>
        <p:nvSpPr>
          <p:cNvPr id="29" name="線吹き出し 2 (枠付き) 7">
            <a:extLst>
              <a:ext uri="{FF2B5EF4-FFF2-40B4-BE49-F238E27FC236}">
                <a16:creationId xmlns:a16="http://schemas.microsoft.com/office/drawing/2014/main" id="{0890B145-29AA-C57C-4BC6-5743CE905C9B}"/>
              </a:ext>
            </a:extLst>
          </p:cNvPr>
          <p:cNvSpPr/>
          <p:nvPr/>
        </p:nvSpPr>
        <p:spPr>
          <a:xfrm>
            <a:off x="6012324" y="1334355"/>
            <a:ext cx="2591676" cy="382571"/>
          </a:xfrm>
          <a:prstGeom prst="borderCallout2">
            <a:avLst>
              <a:gd name="adj1" fmla="val 18750"/>
              <a:gd name="adj2" fmla="val -8333"/>
              <a:gd name="adj3" fmla="val 18750"/>
              <a:gd name="adj4" fmla="val -30633"/>
              <a:gd name="adj5" fmla="val 207595"/>
              <a:gd name="adj6" fmla="val -30370"/>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換算レートマスタを追加しました</a:t>
            </a:r>
          </a:p>
        </p:txBody>
      </p:sp>
      <p:sp>
        <p:nvSpPr>
          <p:cNvPr id="34" name="正方形/長方形 33">
            <a:extLst>
              <a:ext uri="{FF2B5EF4-FFF2-40B4-BE49-F238E27FC236}">
                <a16:creationId xmlns:a16="http://schemas.microsoft.com/office/drawing/2014/main" id="{14759DCE-17C9-60A1-E097-5487F10566E0}"/>
              </a:ext>
            </a:extLst>
          </p:cNvPr>
          <p:cNvSpPr/>
          <p:nvPr/>
        </p:nvSpPr>
        <p:spPr>
          <a:xfrm>
            <a:off x="4247964" y="2175706"/>
            <a:ext cx="1548172" cy="144016"/>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4DDB1D8E-2D5F-4CC5-0618-162AB9D4B1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55652" y="1585235"/>
            <a:ext cx="2933702" cy="93425"/>
          </a:xfrm>
          <a:prstGeom prst="rect">
            <a:avLst/>
          </a:prstGeom>
        </p:spPr>
      </p:pic>
    </p:spTree>
    <p:extLst>
      <p:ext uri="{BB962C8B-B14F-4D97-AF65-F5344CB8AC3E}">
        <p14:creationId xmlns:p14="http://schemas.microsoft.com/office/powerpoint/2010/main" val="29255572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err="1"/>
              <a:t>SuperStream</a:t>
            </a:r>
            <a:r>
              <a:rPr lang="en-US" altLang="ja-JP" dirty="0"/>
              <a:t>-NX </a:t>
            </a:r>
            <a:r>
              <a:rPr lang="ja-JP" altLang="en-US" dirty="0"/>
              <a:t>従業員モバイルオプション</a:t>
            </a:r>
            <a:endParaRPr lang="en-US" altLang="ja-JP" dirty="0"/>
          </a:p>
          <a:p>
            <a:pPr>
              <a:lnSpc>
                <a:spcPct val="150000"/>
              </a:lnSpc>
              <a:spcAft>
                <a:spcPts val="400"/>
              </a:spcAft>
            </a:pPr>
            <a:r>
              <a:rPr lang="en-US" altLang="ja-JP" sz="1600" dirty="0">
                <a:solidFill>
                  <a:schemeClr val="accent1"/>
                </a:solidFill>
              </a:rPr>
              <a:t>01</a:t>
            </a:r>
          </a:p>
          <a:p>
            <a:pPr>
              <a:lnSpc>
                <a:spcPct val="150000"/>
              </a:lnSpc>
              <a:spcAft>
                <a:spcPts val="400"/>
              </a:spcAft>
            </a:pPr>
            <a:r>
              <a:rPr lang="en-US" altLang="ja-JP" sz="1200" dirty="0"/>
              <a:t>–</a:t>
            </a:r>
            <a:r>
              <a:rPr lang="ja-JP" altLang="en-US" sz="1200" dirty="0"/>
              <a:t> 機能改善 </a:t>
            </a:r>
            <a:r>
              <a:rPr lang="en-US" altLang="ja-JP" sz="1200" dirty="0"/>
              <a:t>–</a:t>
            </a:r>
          </a:p>
          <a:p>
            <a:pPr>
              <a:lnSpc>
                <a:spcPct val="150000"/>
              </a:lnSpc>
              <a:spcAft>
                <a:spcPts val="400"/>
              </a:spcAft>
            </a:pPr>
            <a:r>
              <a:rPr lang="ja-JP" altLang="en-US" sz="1200" dirty="0"/>
              <a:t>　</a:t>
            </a:r>
            <a:r>
              <a:rPr lang="ja-JP" altLang="en-US" sz="1200" dirty="0">
                <a:solidFill>
                  <a:srgbClr val="92D050"/>
                </a:solidFill>
              </a:rPr>
              <a:t>　</a:t>
            </a:r>
            <a:endParaRPr lang="en-US" altLang="ja-JP" sz="1200" dirty="0">
              <a:solidFill>
                <a:srgbClr val="92D050"/>
              </a:solidFill>
            </a:endParaRPr>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26410085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タイトル 4"/>
          <p:cNvSpPr>
            <a:spLocks noGrp="1"/>
          </p:cNvSpPr>
          <p:nvPr>
            <p:ph type="title"/>
          </p:nvPr>
        </p:nvSpPr>
        <p:spPr/>
        <p:txBody>
          <a:bodyPr/>
          <a:lstStyle/>
          <a:p>
            <a:pPr>
              <a:spcAft>
                <a:spcPts val="1000"/>
              </a:spcAft>
            </a:pPr>
            <a:r>
              <a:rPr kumimoji="1" lang="en-US" altLang="ja-JP" sz="1800" dirty="0">
                <a:solidFill>
                  <a:schemeClr val="accent1"/>
                </a:solidFill>
              </a:rPr>
              <a:t>01</a:t>
            </a:r>
            <a:r>
              <a:rPr kumimoji="1" lang="en-US" altLang="ja-JP" sz="1800" dirty="0"/>
              <a:t> </a:t>
            </a:r>
            <a:r>
              <a:rPr kumimoji="1" lang="en-US" altLang="ja-JP" sz="1800" dirty="0" err="1"/>
              <a:t>SuperStream</a:t>
            </a:r>
            <a:r>
              <a:rPr kumimoji="1" lang="en-US" altLang="ja-JP" sz="1800" dirty="0"/>
              <a:t>-NX</a:t>
            </a:r>
            <a:r>
              <a:rPr kumimoji="1" lang="ja-JP" altLang="en-US" sz="1800" dirty="0"/>
              <a:t> 従業員モバイルオプション</a:t>
            </a:r>
            <a:br>
              <a:rPr lang="en-US" altLang="ja-JP" dirty="0"/>
            </a:br>
            <a:r>
              <a:rPr lang="ja-JP" altLang="en-US" dirty="0"/>
              <a:t>機能改善</a:t>
            </a:r>
            <a:endParaRPr kumimoji="1" lang="ja-JP" altLang="en-US" dirty="0"/>
          </a:p>
        </p:txBody>
      </p:sp>
    </p:spTree>
    <p:extLst>
      <p:ext uri="{BB962C8B-B14F-4D97-AF65-F5344CB8AC3E}">
        <p14:creationId xmlns:p14="http://schemas.microsoft.com/office/powerpoint/2010/main" val="19171901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err="1"/>
              <a:t>SuperStream</a:t>
            </a:r>
            <a:r>
              <a:rPr lang="en-US" altLang="ja-JP" dirty="0"/>
              <a:t>-NX </a:t>
            </a:r>
            <a:r>
              <a:rPr lang="ja-JP" altLang="en-US" dirty="0"/>
              <a:t>従業員モバイルオプション</a:t>
            </a:r>
            <a:endParaRPr lang="en-US" altLang="ja-JP" sz="1200" dirty="0"/>
          </a:p>
          <a:p>
            <a:pPr>
              <a:lnSpc>
                <a:spcPct val="150000"/>
              </a:lnSpc>
              <a:spcAft>
                <a:spcPts val="400"/>
              </a:spcAft>
            </a:pPr>
            <a:r>
              <a:rPr lang="ja-JP" altLang="en-US" sz="1200" dirty="0"/>
              <a:t>機能改善</a:t>
            </a:r>
            <a:endParaRPr lang="en-US" altLang="ja-JP" sz="1200" dirty="0"/>
          </a:p>
          <a:p>
            <a:pPr>
              <a:lnSpc>
                <a:spcPct val="150000"/>
              </a:lnSpc>
              <a:spcAft>
                <a:spcPts val="400"/>
              </a:spcAft>
            </a:pPr>
            <a:r>
              <a:rPr lang="ja-JP" altLang="en-US" sz="1200" dirty="0"/>
              <a:t>　１．適格請求書発行事業者登録番号の自動読み取り</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19845618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87</a:t>
            </a:fld>
            <a:endParaRPr kumimoji="1" lang="ja-JP" altLang="en-US" dirty="0"/>
          </a:p>
        </p:txBody>
      </p:sp>
      <p:sp>
        <p:nvSpPr>
          <p:cNvPr id="4" name="タイトル 3"/>
          <p:cNvSpPr>
            <a:spLocks noGrp="1"/>
          </p:cNvSpPr>
          <p:nvPr>
            <p:ph type="title"/>
          </p:nvPr>
        </p:nvSpPr>
        <p:spPr>
          <a:xfrm>
            <a:off x="360000" y="266400"/>
            <a:ext cx="7093545" cy="584267"/>
          </a:xfrm>
        </p:spPr>
        <p:txBody>
          <a:bodyPr/>
          <a:lstStyle/>
          <a:p>
            <a:r>
              <a:rPr lang="en-US" altLang="ja-JP" sz="2400" dirty="0" err="1">
                <a:latin typeface="+mn-ea"/>
              </a:rPr>
              <a:t>SuperStream</a:t>
            </a:r>
            <a:r>
              <a:rPr lang="en-US" altLang="ja-JP" sz="2400" dirty="0">
                <a:latin typeface="+mn-ea"/>
              </a:rPr>
              <a:t>-NX </a:t>
            </a:r>
            <a:r>
              <a:rPr lang="ja-JP" altLang="en-US" sz="2000" dirty="0">
                <a:latin typeface="+mn-ea"/>
              </a:rPr>
              <a:t>従業員モバイルオプション</a:t>
            </a:r>
            <a:r>
              <a:rPr lang="en-US" altLang="ja-JP" sz="2000" dirty="0">
                <a:latin typeface="+mn-ea"/>
              </a:rPr>
              <a:t> </a:t>
            </a:r>
            <a:r>
              <a:rPr lang="ja-JP" altLang="en-US" sz="1800" dirty="0">
                <a:latin typeface="+mn-ea"/>
              </a:rPr>
              <a:t>機能改善　</a:t>
            </a:r>
            <a:br>
              <a:rPr lang="en-US" altLang="ja-JP" sz="2800" dirty="0"/>
            </a:br>
            <a:r>
              <a:rPr lang="ja-JP" altLang="en-US" sz="1800" dirty="0"/>
              <a:t>１．</a:t>
            </a:r>
            <a:r>
              <a:rPr lang="zh-TW" altLang="en-US" dirty="0"/>
              <a:t>適格請求書発行事業者</a:t>
            </a:r>
            <a:r>
              <a:rPr lang="ja-JP" altLang="en-US" dirty="0"/>
              <a:t>登録</a:t>
            </a:r>
            <a:r>
              <a:rPr lang="zh-TW" altLang="en-US" dirty="0"/>
              <a:t>番号</a:t>
            </a:r>
            <a:r>
              <a:rPr lang="ja-JP" altLang="en-US" dirty="0"/>
              <a:t>の自動読み取り</a:t>
            </a: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pic>
        <p:nvPicPr>
          <p:cNvPr id="9" name="図 8">
            <a:extLst>
              <a:ext uri="{FF2B5EF4-FFF2-40B4-BE49-F238E27FC236}">
                <a16:creationId xmlns:a16="http://schemas.microsoft.com/office/drawing/2014/main" id="{09A93B43-E01C-4683-AB2C-3977E52EBC24}"/>
              </a:ext>
            </a:extLst>
          </p:cNvPr>
          <p:cNvPicPr>
            <a:picLocks noChangeAspect="1"/>
          </p:cNvPicPr>
          <p:nvPr/>
        </p:nvPicPr>
        <p:blipFill>
          <a:blip r:embed="rId3"/>
          <a:stretch>
            <a:fillRect/>
          </a:stretch>
        </p:blipFill>
        <p:spPr>
          <a:xfrm>
            <a:off x="621302" y="1032485"/>
            <a:ext cx="1754454" cy="3803550"/>
          </a:xfrm>
          <a:prstGeom prst="rect">
            <a:avLst/>
          </a:prstGeom>
        </p:spPr>
      </p:pic>
      <p:pic>
        <p:nvPicPr>
          <p:cNvPr id="10" name="図 9">
            <a:extLst>
              <a:ext uri="{FF2B5EF4-FFF2-40B4-BE49-F238E27FC236}">
                <a16:creationId xmlns:a16="http://schemas.microsoft.com/office/drawing/2014/main" id="{05EE879C-5CAA-4D29-BB34-144F03E7F7E2}"/>
              </a:ext>
            </a:extLst>
          </p:cNvPr>
          <p:cNvPicPr>
            <a:picLocks noChangeAspect="1"/>
          </p:cNvPicPr>
          <p:nvPr/>
        </p:nvPicPr>
        <p:blipFill>
          <a:blip r:embed="rId4"/>
          <a:stretch>
            <a:fillRect/>
          </a:stretch>
        </p:blipFill>
        <p:spPr>
          <a:xfrm>
            <a:off x="3452757" y="985889"/>
            <a:ext cx="1831891" cy="3971428"/>
          </a:xfrm>
          <a:prstGeom prst="rect">
            <a:avLst/>
          </a:prstGeom>
        </p:spPr>
      </p:pic>
      <p:pic>
        <p:nvPicPr>
          <p:cNvPr id="11" name="図 10">
            <a:extLst>
              <a:ext uri="{FF2B5EF4-FFF2-40B4-BE49-F238E27FC236}">
                <a16:creationId xmlns:a16="http://schemas.microsoft.com/office/drawing/2014/main" id="{AB5054AA-0782-43F8-A66C-FE43B161A7ED}"/>
              </a:ext>
            </a:extLst>
          </p:cNvPr>
          <p:cNvPicPr>
            <a:picLocks noChangeAspect="1"/>
          </p:cNvPicPr>
          <p:nvPr/>
        </p:nvPicPr>
        <p:blipFill>
          <a:blip r:embed="rId5"/>
          <a:stretch>
            <a:fillRect/>
          </a:stretch>
        </p:blipFill>
        <p:spPr>
          <a:xfrm>
            <a:off x="6372200" y="1015707"/>
            <a:ext cx="1804383" cy="3911793"/>
          </a:xfrm>
          <a:prstGeom prst="rect">
            <a:avLst/>
          </a:prstGeom>
        </p:spPr>
      </p:pic>
      <p:sp>
        <p:nvSpPr>
          <p:cNvPr id="8" name="正方形/長方形 7"/>
          <p:cNvSpPr/>
          <p:nvPr/>
        </p:nvSpPr>
        <p:spPr>
          <a:xfrm>
            <a:off x="976470" y="1887674"/>
            <a:ext cx="1044117" cy="2520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pic>
        <p:nvPicPr>
          <p:cNvPr id="12" name="図 11"/>
          <p:cNvPicPr>
            <a:picLocks noChangeAspect="1"/>
          </p:cNvPicPr>
          <p:nvPr/>
        </p:nvPicPr>
        <p:blipFill>
          <a:blip r:embed="rId6"/>
          <a:stretch>
            <a:fillRect/>
          </a:stretch>
        </p:blipFill>
        <p:spPr>
          <a:xfrm>
            <a:off x="33568" y="2439552"/>
            <a:ext cx="2245740" cy="501586"/>
          </a:xfrm>
          <a:prstGeom prst="rect">
            <a:avLst/>
          </a:prstGeom>
          <a:ln w="38100">
            <a:solidFill>
              <a:schemeClr val="accent3">
                <a:lumMod val="75000"/>
              </a:schemeClr>
            </a:solidFill>
          </a:ln>
        </p:spPr>
      </p:pic>
      <p:sp>
        <p:nvSpPr>
          <p:cNvPr id="16" name="正方形/長方形 15"/>
          <p:cNvSpPr/>
          <p:nvPr/>
        </p:nvSpPr>
        <p:spPr>
          <a:xfrm>
            <a:off x="6446299" y="2895442"/>
            <a:ext cx="1656184" cy="465582"/>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18" name="右矢印 17"/>
          <p:cNvSpPr/>
          <p:nvPr/>
        </p:nvSpPr>
        <p:spPr>
          <a:xfrm>
            <a:off x="2487982" y="2568977"/>
            <a:ext cx="863099"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sp>
        <p:nvSpPr>
          <p:cNvPr id="19" name="右矢印 18"/>
          <p:cNvSpPr/>
          <p:nvPr/>
        </p:nvSpPr>
        <p:spPr>
          <a:xfrm>
            <a:off x="5396874" y="2568977"/>
            <a:ext cx="863099"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pic>
        <p:nvPicPr>
          <p:cNvPr id="6" name="図 5">
            <a:extLst>
              <a:ext uri="{FF2B5EF4-FFF2-40B4-BE49-F238E27FC236}">
                <a16:creationId xmlns:a16="http://schemas.microsoft.com/office/drawing/2014/main" id="{8FB081AF-6C6F-1332-7425-C361466E0767}"/>
              </a:ext>
            </a:extLst>
          </p:cNvPr>
          <p:cNvPicPr>
            <a:picLocks noChangeAspect="1"/>
          </p:cNvPicPr>
          <p:nvPr/>
        </p:nvPicPr>
        <p:blipFill>
          <a:blip r:embed="rId7"/>
          <a:stretch>
            <a:fillRect/>
          </a:stretch>
        </p:blipFill>
        <p:spPr>
          <a:xfrm>
            <a:off x="3670413" y="3159521"/>
            <a:ext cx="1003599" cy="96305"/>
          </a:xfrm>
          <a:prstGeom prst="rect">
            <a:avLst/>
          </a:prstGeom>
        </p:spPr>
      </p:pic>
      <p:sp>
        <p:nvSpPr>
          <p:cNvPr id="15" name="正方形/長方形 14"/>
          <p:cNvSpPr/>
          <p:nvPr/>
        </p:nvSpPr>
        <p:spPr>
          <a:xfrm>
            <a:off x="3670413" y="3159521"/>
            <a:ext cx="1003599" cy="201503"/>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pic>
        <p:nvPicPr>
          <p:cNvPr id="13" name="図 12">
            <a:extLst>
              <a:ext uri="{FF2B5EF4-FFF2-40B4-BE49-F238E27FC236}">
                <a16:creationId xmlns:a16="http://schemas.microsoft.com/office/drawing/2014/main" id="{1811DCBA-AB68-54C0-392A-4DCDFB332F48}"/>
              </a:ext>
            </a:extLst>
          </p:cNvPr>
          <p:cNvPicPr>
            <a:picLocks noChangeAspect="1"/>
          </p:cNvPicPr>
          <p:nvPr/>
        </p:nvPicPr>
        <p:blipFill>
          <a:blip r:embed="rId8"/>
          <a:stretch>
            <a:fillRect/>
          </a:stretch>
        </p:blipFill>
        <p:spPr>
          <a:xfrm>
            <a:off x="3929533" y="2743219"/>
            <a:ext cx="786483" cy="104864"/>
          </a:xfrm>
          <a:prstGeom prst="rect">
            <a:avLst/>
          </a:prstGeom>
        </p:spPr>
      </p:pic>
      <p:pic>
        <p:nvPicPr>
          <p:cNvPr id="14" name="図 13">
            <a:extLst>
              <a:ext uri="{FF2B5EF4-FFF2-40B4-BE49-F238E27FC236}">
                <a16:creationId xmlns:a16="http://schemas.microsoft.com/office/drawing/2014/main" id="{067F78D3-7D12-0288-82C6-DB8E2DD9E5BD}"/>
              </a:ext>
            </a:extLst>
          </p:cNvPr>
          <p:cNvPicPr>
            <a:picLocks noChangeAspect="1"/>
          </p:cNvPicPr>
          <p:nvPr/>
        </p:nvPicPr>
        <p:blipFill>
          <a:blip r:embed="rId8"/>
          <a:stretch>
            <a:fillRect/>
          </a:stretch>
        </p:blipFill>
        <p:spPr>
          <a:xfrm>
            <a:off x="3887529" y="2967700"/>
            <a:ext cx="1080515" cy="104864"/>
          </a:xfrm>
          <a:prstGeom prst="rect">
            <a:avLst/>
          </a:prstGeom>
        </p:spPr>
      </p:pic>
      <p:pic>
        <p:nvPicPr>
          <p:cNvPr id="17" name="図 16">
            <a:extLst>
              <a:ext uri="{FF2B5EF4-FFF2-40B4-BE49-F238E27FC236}">
                <a16:creationId xmlns:a16="http://schemas.microsoft.com/office/drawing/2014/main" id="{234B9E4D-EDF3-F1FA-0301-B58DFC47B2A2}"/>
              </a:ext>
            </a:extLst>
          </p:cNvPr>
          <p:cNvPicPr>
            <a:picLocks noChangeAspect="1"/>
          </p:cNvPicPr>
          <p:nvPr/>
        </p:nvPicPr>
        <p:blipFill>
          <a:blip r:embed="rId8"/>
          <a:stretch>
            <a:fillRect/>
          </a:stretch>
        </p:blipFill>
        <p:spPr>
          <a:xfrm>
            <a:off x="3995936" y="2839130"/>
            <a:ext cx="1080515" cy="104864"/>
          </a:xfrm>
          <a:prstGeom prst="rect">
            <a:avLst/>
          </a:prstGeom>
        </p:spPr>
      </p:pic>
      <p:sp>
        <p:nvSpPr>
          <p:cNvPr id="21" name="正方形/長方形 20">
            <a:extLst>
              <a:ext uri="{FF2B5EF4-FFF2-40B4-BE49-F238E27FC236}">
                <a16:creationId xmlns:a16="http://schemas.microsoft.com/office/drawing/2014/main" id="{BB67CCAC-A519-E4B5-DB61-1D9A33B246A0}"/>
              </a:ext>
            </a:extLst>
          </p:cNvPr>
          <p:cNvSpPr/>
          <p:nvPr/>
        </p:nvSpPr>
        <p:spPr>
          <a:xfrm>
            <a:off x="1043608" y="1707654"/>
            <a:ext cx="900100"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22" name="正方形/長方形 21">
            <a:extLst>
              <a:ext uri="{FF2B5EF4-FFF2-40B4-BE49-F238E27FC236}">
                <a16:creationId xmlns:a16="http://schemas.microsoft.com/office/drawing/2014/main" id="{BCA30725-0F7E-5171-BC74-B1240E29C387}"/>
              </a:ext>
            </a:extLst>
          </p:cNvPr>
          <p:cNvSpPr/>
          <p:nvPr/>
        </p:nvSpPr>
        <p:spPr>
          <a:xfrm>
            <a:off x="1081719" y="1923678"/>
            <a:ext cx="9001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23" name="正方形/長方形 22">
            <a:extLst>
              <a:ext uri="{FF2B5EF4-FFF2-40B4-BE49-F238E27FC236}">
                <a16:creationId xmlns:a16="http://schemas.microsoft.com/office/drawing/2014/main" id="{44560A50-E5F9-1BB9-D902-44A2B7F97E0B}"/>
              </a:ext>
            </a:extLst>
          </p:cNvPr>
          <p:cNvSpPr/>
          <p:nvPr/>
        </p:nvSpPr>
        <p:spPr>
          <a:xfrm>
            <a:off x="1043608" y="2057990"/>
            <a:ext cx="9001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24" name="正方形/長方形 23">
            <a:extLst>
              <a:ext uri="{FF2B5EF4-FFF2-40B4-BE49-F238E27FC236}">
                <a16:creationId xmlns:a16="http://schemas.microsoft.com/office/drawing/2014/main" id="{15910E30-B6F6-0BCA-FAD8-16D462995A38}"/>
              </a:ext>
            </a:extLst>
          </p:cNvPr>
          <p:cNvSpPr/>
          <p:nvPr/>
        </p:nvSpPr>
        <p:spPr>
          <a:xfrm>
            <a:off x="179513" y="2499743"/>
            <a:ext cx="1584176" cy="10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
        <p:nvSpPr>
          <p:cNvPr id="25" name="正方形/長方形 24">
            <a:extLst>
              <a:ext uri="{FF2B5EF4-FFF2-40B4-BE49-F238E27FC236}">
                <a16:creationId xmlns:a16="http://schemas.microsoft.com/office/drawing/2014/main" id="{299890FA-D26A-A882-AB9F-6D8587AD55A9}"/>
              </a:ext>
            </a:extLst>
          </p:cNvPr>
          <p:cNvSpPr/>
          <p:nvPr/>
        </p:nvSpPr>
        <p:spPr>
          <a:xfrm>
            <a:off x="42063" y="2808550"/>
            <a:ext cx="1939755" cy="1096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2"/>
              </a:solidFill>
            </a:endParaRPr>
          </a:p>
        </p:txBody>
      </p:sp>
    </p:spTree>
    <p:extLst>
      <p:ext uri="{BB962C8B-B14F-4D97-AF65-F5344CB8AC3E}">
        <p14:creationId xmlns:p14="http://schemas.microsoft.com/office/powerpoint/2010/main" val="38007690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a:t>SuperStream-NX </a:t>
            </a:r>
            <a:r>
              <a:rPr lang="ja-JP" altLang="en-US"/>
              <a:t>ファクタリングシステム</a:t>
            </a:r>
            <a:endParaRPr lang="en-US" altLang="ja-JP"/>
          </a:p>
          <a:p>
            <a:pPr>
              <a:lnSpc>
                <a:spcPct val="150000"/>
              </a:lnSpc>
              <a:spcAft>
                <a:spcPts val="400"/>
              </a:spcAft>
            </a:pPr>
            <a:r>
              <a:rPr lang="en-US" altLang="ja-JP" sz="1600">
                <a:solidFill>
                  <a:schemeClr val="accent1"/>
                </a:solidFill>
              </a:rPr>
              <a:t>01</a:t>
            </a:r>
          </a:p>
          <a:p>
            <a:pPr>
              <a:lnSpc>
                <a:spcPct val="150000"/>
              </a:lnSpc>
              <a:spcAft>
                <a:spcPts val="400"/>
              </a:spcAft>
            </a:pPr>
            <a:r>
              <a:rPr lang="en-US" altLang="ja-JP" sz="1200"/>
              <a:t>–</a:t>
            </a:r>
            <a:r>
              <a:rPr lang="ja-JP" altLang="en-US" sz="1200"/>
              <a:t> 機能改善 </a:t>
            </a:r>
            <a:r>
              <a:rPr lang="en-US" altLang="ja-JP" sz="1200"/>
              <a:t>–</a:t>
            </a:r>
          </a:p>
          <a:p>
            <a:pPr>
              <a:lnSpc>
                <a:spcPct val="150000"/>
              </a:lnSpc>
              <a:spcAft>
                <a:spcPts val="400"/>
              </a:spcAft>
            </a:pPr>
            <a:r>
              <a:rPr lang="ja-JP" altLang="en-US" sz="1200"/>
              <a:t>　</a:t>
            </a:r>
            <a:r>
              <a:rPr lang="ja-JP" altLang="en-US" sz="1200">
                <a:solidFill>
                  <a:srgbClr val="92D050"/>
                </a:solidFill>
              </a:rPr>
              <a:t>　</a:t>
            </a:r>
            <a:endParaRPr lang="en-US" altLang="ja-JP" sz="1200">
              <a:solidFill>
                <a:srgbClr val="92D050"/>
              </a:solidFill>
            </a:endParaRPr>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2687112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white"/>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 name="スライド番号プレースホルダー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5" name="タイトル 4"/>
          <p:cNvSpPr>
            <a:spLocks noGrp="1"/>
          </p:cNvSpPr>
          <p:nvPr>
            <p:ph type="title"/>
          </p:nvPr>
        </p:nvSpPr>
        <p:spPr/>
        <p:txBody>
          <a:bodyPr/>
          <a:lstStyle/>
          <a:p>
            <a:pPr>
              <a:spcAft>
                <a:spcPts val="1000"/>
              </a:spcAft>
            </a:pPr>
            <a:r>
              <a:rPr kumimoji="1" lang="en-US" altLang="ja-JP" sz="1800">
                <a:solidFill>
                  <a:schemeClr val="accent1"/>
                </a:solidFill>
              </a:rPr>
              <a:t>01</a:t>
            </a:r>
            <a:r>
              <a:rPr kumimoji="1" lang="en-US" altLang="ja-JP" sz="1800"/>
              <a:t> SuperStream-NX</a:t>
            </a:r>
            <a:r>
              <a:rPr kumimoji="1" lang="ja-JP" altLang="en-US" sz="1800"/>
              <a:t> </a:t>
            </a:r>
            <a:r>
              <a:rPr lang="ja-JP" altLang="en-US" sz="1800"/>
              <a:t>ファクタリングシステム</a:t>
            </a:r>
            <a:br>
              <a:rPr lang="en-US" altLang="ja-JP"/>
            </a:br>
            <a:r>
              <a:rPr lang="ja-JP" altLang="en-US"/>
              <a:t>機能改善</a:t>
            </a:r>
            <a:endParaRPr kumimoji="1" lang="ja-JP" altLang="en-US"/>
          </a:p>
        </p:txBody>
      </p:sp>
    </p:spTree>
    <p:extLst>
      <p:ext uri="{BB962C8B-B14F-4D97-AF65-F5344CB8AC3E}">
        <p14:creationId xmlns:p14="http://schemas.microsoft.com/office/powerpoint/2010/main" val="677822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78AE49ED-73EF-499C-8307-28EB0E7CF529}" type="slidenum">
              <a:rPr kumimoji="1" lang="ja-JP" altLang="en-US" smtClean="0"/>
              <a:t>9</a:t>
            </a:fld>
            <a:endParaRPr kumimoji="1" lang="ja-JP" altLang="en-US" dirty="0"/>
          </a:p>
        </p:txBody>
      </p:sp>
      <p:sp>
        <p:nvSpPr>
          <p:cNvPr id="4" name="タイトル 3"/>
          <p:cNvSpPr>
            <a:spLocks noGrp="1"/>
          </p:cNvSpPr>
          <p:nvPr>
            <p:ph type="title"/>
          </p:nvPr>
        </p:nvSpPr>
        <p:spPr>
          <a:xfrm>
            <a:off x="358775" y="267494"/>
            <a:ext cx="8137661" cy="584267"/>
          </a:xfrm>
        </p:spPr>
        <p:txBody>
          <a:bodyPr/>
          <a:lstStyle/>
          <a:p>
            <a:r>
              <a:rPr lang="en-US" altLang="ja-JP" sz="2400" dirty="0">
                <a:latin typeface="+mn-ea"/>
              </a:rPr>
              <a:t>SuperStream-NX </a:t>
            </a:r>
            <a:r>
              <a:rPr lang="ja-JP" altLang="en-US" sz="2400" dirty="0">
                <a:latin typeface="+mn-ea"/>
              </a:rPr>
              <a:t>統合会計</a:t>
            </a:r>
            <a:r>
              <a:rPr lang="en-US" altLang="ja-JP" sz="2400" dirty="0">
                <a:latin typeface="+mn-ea"/>
              </a:rPr>
              <a:t> </a:t>
            </a:r>
            <a:r>
              <a:rPr lang="ja-JP" altLang="en-US" sz="1800" dirty="0">
                <a:latin typeface="+mn-ea"/>
              </a:rPr>
              <a:t>機能改善　 </a:t>
            </a:r>
            <a:br>
              <a:rPr lang="en-US" altLang="ja-JP" sz="2800" dirty="0"/>
            </a:br>
            <a:r>
              <a:rPr lang="en-US" altLang="ja-JP" sz="1800" dirty="0"/>
              <a:t>1</a:t>
            </a:r>
            <a:r>
              <a:rPr lang="ja-JP" altLang="en-US" sz="1800" dirty="0"/>
              <a:t>．ワークフロー承認の改善　①申し送り</a:t>
            </a:r>
            <a:br>
              <a:rPr lang="en-US" altLang="ja-JP" sz="2400" dirty="0"/>
            </a:br>
            <a:br>
              <a:rPr lang="en-US" altLang="ja-JP" sz="1800" dirty="0"/>
            </a:br>
            <a:endParaRPr kumimoji="1" lang="ja-JP" altLang="en-US" dirty="0"/>
          </a:p>
        </p:txBody>
      </p:sp>
      <p:sp>
        <p:nvSpPr>
          <p:cNvPr id="5" name="フッター プレースホルダー 4"/>
          <p:cNvSpPr>
            <a:spLocks noGrp="1"/>
          </p:cNvSpPr>
          <p:nvPr>
            <p:ph type="ftr" sz="quarter" idx="3"/>
          </p:nvPr>
        </p:nvSpPr>
        <p:spPr/>
        <p:txBody>
          <a:bodyPr/>
          <a:lstStyle/>
          <a:p>
            <a:r>
              <a:rPr lang="en-US" altLang="ja-JP" dirty="0"/>
              <a:t>©2025 Canon IT Solutions Inc. All rights reserved.</a:t>
            </a:r>
            <a:endParaRPr lang="ja-JP" altLang="en-US" dirty="0"/>
          </a:p>
        </p:txBody>
      </p:sp>
      <p:sp>
        <p:nvSpPr>
          <p:cNvPr id="11" name="テキスト プレースホルダー 7">
            <a:extLst>
              <a:ext uri="{FF2B5EF4-FFF2-40B4-BE49-F238E27FC236}">
                <a16:creationId xmlns:a16="http://schemas.microsoft.com/office/drawing/2014/main" id="{A6CCEF80-824C-3097-504A-B4C3BBF616E8}"/>
              </a:ext>
            </a:extLst>
          </p:cNvPr>
          <p:cNvSpPr txBox="1">
            <a:spLocks/>
          </p:cNvSpPr>
          <p:nvPr/>
        </p:nvSpPr>
        <p:spPr>
          <a:xfrm>
            <a:off x="359532" y="879562"/>
            <a:ext cx="1764953" cy="230921"/>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1000" b="1" u="sng" dirty="0"/>
              <a:t>ワークフロー承認画面</a:t>
            </a:r>
          </a:p>
        </p:txBody>
      </p:sp>
      <p:grpSp>
        <p:nvGrpSpPr>
          <p:cNvPr id="20" name="グループ化 19">
            <a:extLst>
              <a:ext uri="{FF2B5EF4-FFF2-40B4-BE49-F238E27FC236}">
                <a16:creationId xmlns:a16="http://schemas.microsoft.com/office/drawing/2014/main" id="{120952A1-2128-D60A-F0B2-5546DB5AB7D0}"/>
              </a:ext>
            </a:extLst>
          </p:cNvPr>
          <p:cNvGrpSpPr/>
          <p:nvPr/>
        </p:nvGrpSpPr>
        <p:grpSpPr>
          <a:xfrm>
            <a:off x="503548" y="1203598"/>
            <a:ext cx="7444601" cy="1603541"/>
            <a:chOff x="-1404664" y="1186344"/>
            <a:chExt cx="7015273" cy="1312098"/>
          </a:xfrm>
        </p:grpSpPr>
        <p:pic>
          <p:nvPicPr>
            <p:cNvPr id="6" name="図 5">
              <a:extLst>
                <a:ext uri="{FF2B5EF4-FFF2-40B4-BE49-F238E27FC236}">
                  <a16:creationId xmlns:a16="http://schemas.microsoft.com/office/drawing/2014/main" id="{DE7FAC7B-39B7-917F-63BA-F120BC197803}"/>
                </a:ext>
              </a:extLst>
            </p:cNvPr>
            <p:cNvPicPr>
              <a:picLocks noChangeAspect="1"/>
            </p:cNvPicPr>
            <p:nvPr/>
          </p:nvPicPr>
          <p:blipFill rotWithShape="1">
            <a:blip r:embed="rId3"/>
            <a:srcRect l="1333" t="44338" b="29240"/>
            <a:stretch/>
          </p:blipFill>
          <p:spPr>
            <a:xfrm>
              <a:off x="-1404664" y="1186344"/>
              <a:ext cx="7015273" cy="1312098"/>
            </a:xfrm>
            <a:prstGeom prst="rect">
              <a:avLst/>
            </a:prstGeom>
            <a:ln w="9525">
              <a:solidFill>
                <a:schemeClr val="tx1"/>
              </a:solidFill>
            </a:ln>
          </p:spPr>
        </p:pic>
        <p:sp>
          <p:nvSpPr>
            <p:cNvPr id="16" name="正方形/長方形 15">
              <a:extLst>
                <a:ext uri="{FF2B5EF4-FFF2-40B4-BE49-F238E27FC236}">
                  <a16:creationId xmlns:a16="http://schemas.microsoft.com/office/drawing/2014/main" id="{F7F97840-EE43-7240-91B6-1CB6E3A37AED}"/>
                </a:ext>
              </a:extLst>
            </p:cNvPr>
            <p:cNvSpPr/>
            <p:nvPr/>
          </p:nvSpPr>
          <p:spPr>
            <a:xfrm>
              <a:off x="4210015" y="1684758"/>
              <a:ext cx="474469" cy="143263"/>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ja-JP" altLang="en-US" sz="1350">
                <a:solidFill>
                  <a:prstClr val="white"/>
                </a:solidFill>
                <a:latin typeface="メイリオ"/>
                <a:ea typeface="メイリオ"/>
              </a:endParaRPr>
            </a:p>
          </p:txBody>
        </p:sp>
      </p:grpSp>
      <p:sp>
        <p:nvSpPr>
          <p:cNvPr id="17" name="右矢印 23">
            <a:extLst>
              <a:ext uri="{FF2B5EF4-FFF2-40B4-BE49-F238E27FC236}">
                <a16:creationId xmlns:a16="http://schemas.microsoft.com/office/drawing/2014/main" id="{067CD4A5-4E5E-DE8D-5825-D2F4F036587C}"/>
              </a:ext>
            </a:extLst>
          </p:cNvPr>
          <p:cNvSpPr/>
          <p:nvPr/>
        </p:nvSpPr>
        <p:spPr>
          <a:xfrm rot="8689372">
            <a:off x="4784441" y="2463839"/>
            <a:ext cx="1848254" cy="242736"/>
          </a:xfrm>
          <a:prstGeom prst="rightArrow">
            <a:avLst/>
          </a:prstGeom>
          <a:solidFill>
            <a:schemeClr val="accent3">
              <a:lumMod val="75000"/>
            </a:schemeClr>
          </a:solidFill>
          <a:ln>
            <a:solidFill>
              <a:schemeClr val="accent3">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sz="1200" dirty="0">
              <a:solidFill>
                <a:schemeClr val="tx2"/>
              </a:solidFill>
            </a:endParaRPr>
          </a:p>
        </p:txBody>
      </p:sp>
      <p:grpSp>
        <p:nvGrpSpPr>
          <p:cNvPr id="31" name="グループ化 30">
            <a:extLst>
              <a:ext uri="{FF2B5EF4-FFF2-40B4-BE49-F238E27FC236}">
                <a16:creationId xmlns:a16="http://schemas.microsoft.com/office/drawing/2014/main" id="{03D1E09D-9D31-D667-686F-2EF8C520CE02}"/>
              </a:ext>
            </a:extLst>
          </p:cNvPr>
          <p:cNvGrpSpPr/>
          <p:nvPr/>
        </p:nvGrpSpPr>
        <p:grpSpPr>
          <a:xfrm>
            <a:off x="470744" y="2940490"/>
            <a:ext cx="4382112" cy="1561782"/>
            <a:chOff x="421822" y="2738160"/>
            <a:chExt cx="4382112" cy="1561782"/>
          </a:xfrm>
        </p:grpSpPr>
        <p:pic>
          <p:nvPicPr>
            <p:cNvPr id="28" name="図 27">
              <a:extLst>
                <a:ext uri="{FF2B5EF4-FFF2-40B4-BE49-F238E27FC236}">
                  <a16:creationId xmlns:a16="http://schemas.microsoft.com/office/drawing/2014/main" id="{BB0B2DDD-A0CC-DEE7-6C55-73D6AA490E4F}"/>
                </a:ext>
              </a:extLst>
            </p:cNvPr>
            <p:cNvPicPr>
              <a:picLocks noChangeAspect="1"/>
            </p:cNvPicPr>
            <p:nvPr/>
          </p:nvPicPr>
          <p:blipFill>
            <a:blip r:embed="rId4"/>
            <a:stretch>
              <a:fillRect/>
            </a:stretch>
          </p:blipFill>
          <p:spPr>
            <a:xfrm>
              <a:off x="421822" y="2738160"/>
              <a:ext cx="4382112" cy="1276528"/>
            </a:xfrm>
            <a:prstGeom prst="rect">
              <a:avLst/>
            </a:prstGeom>
          </p:spPr>
        </p:pic>
        <p:pic>
          <p:nvPicPr>
            <p:cNvPr id="30" name="図 29">
              <a:extLst>
                <a:ext uri="{FF2B5EF4-FFF2-40B4-BE49-F238E27FC236}">
                  <a16:creationId xmlns:a16="http://schemas.microsoft.com/office/drawing/2014/main" id="{40322E65-5373-E874-1A61-16BFB73D517A}"/>
                </a:ext>
              </a:extLst>
            </p:cNvPr>
            <p:cNvPicPr>
              <a:picLocks noChangeAspect="1"/>
            </p:cNvPicPr>
            <p:nvPr/>
          </p:nvPicPr>
          <p:blipFill>
            <a:blip r:embed="rId5"/>
            <a:stretch>
              <a:fillRect/>
            </a:stretch>
          </p:blipFill>
          <p:spPr>
            <a:xfrm>
              <a:off x="1443015" y="3452099"/>
              <a:ext cx="428685" cy="847843"/>
            </a:xfrm>
            <a:prstGeom prst="rect">
              <a:avLst/>
            </a:prstGeom>
          </p:spPr>
        </p:pic>
      </p:grpSp>
      <p:sp>
        <p:nvSpPr>
          <p:cNvPr id="18" name="線吹き出し 2 (枠付き) 7">
            <a:extLst>
              <a:ext uri="{FF2B5EF4-FFF2-40B4-BE49-F238E27FC236}">
                <a16:creationId xmlns:a16="http://schemas.microsoft.com/office/drawing/2014/main" id="{8E0DBDFD-595F-9C65-CED8-FF7C4F1A4956}"/>
              </a:ext>
            </a:extLst>
          </p:cNvPr>
          <p:cNvSpPr/>
          <p:nvPr/>
        </p:nvSpPr>
        <p:spPr>
          <a:xfrm>
            <a:off x="6005955" y="3654429"/>
            <a:ext cx="2800985" cy="648072"/>
          </a:xfrm>
          <a:prstGeom prst="borderCallout2">
            <a:avLst>
              <a:gd name="adj1" fmla="val 94253"/>
              <a:gd name="adj2" fmla="val -3137"/>
              <a:gd name="adj3" fmla="val 93537"/>
              <a:gd name="adj4" fmla="val -55762"/>
              <a:gd name="adj5" fmla="val 70601"/>
              <a:gd name="adj6" fmla="val -55408"/>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t>申し送りボタン押下後</a:t>
            </a:r>
            <a:r>
              <a:rPr lang="ja-JP" altLang="en-US" sz="1200" dirty="0"/>
              <a:t>、子画面が開き、</a:t>
            </a:r>
            <a:endParaRPr lang="en-US" altLang="ja-JP" sz="1200" dirty="0"/>
          </a:p>
          <a:p>
            <a:r>
              <a:rPr kumimoji="1" lang="ja-JP" altLang="en-US" sz="1200" dirty="0"/>
              <a:t>申し送り事項を記入できます</a:t>
            </a:r>
            <a:endParaRPr kumimoji="1" lang="en-US" altLang="ja-JP" sz="1200" dirty="0"/>
          </a:p>
          <a:p>
            <a:r>
              <a:rPr lang="ja-JP" altLang="en-US" sz="1200" dirty="0"/>
              <a:t>青、黄、赤の色ラベルを選択可能です</a:t>
            </a:r>
            <a:endParaRPr lang="en-US" altLang="ja-JP" sz="1200" dirty="0"/>
          </a:p>
        </p:txBody>
      </p:sp>
    </p:spTree>
    <p:extLst>
      <p:ext uri="{BB962C8B-B14F-4D97-AF65-F5344CB8AC3E}">
        <p14:creationId xmlns:p14="http://schemas.microsoft.com/office/powerpoint/2010/main" val="18313172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フッター プレースホルダー 1"/>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4" name="スライド番号プレースホルダー 3"/>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a:t>SuperStream-NX </a:t>
            </a:r>
            <a:r>
              <a:rPr lang="ja-JP" altLang="en-US"/>
              <a:t>ファクタリングシステム</a:t>
            </a:r>
            <a:endParaRPr lang="en-US" altLang="ja-JP"/>
          </a:p>
          <a:p>
            <a:pPr>
              <a:lnSpc>
                <a:spcPct val="150000"/>
              </a:lnSpc>
              <a:spcAft>
                <a:spcPts val="400"/>
              </a:spcAft>
            </a:pPr>
            <a:r>
              <a:rPr lang="ja-JP" altLang="en-US" sz="1200"/>
              <a:t>機能改善</a:t>
            </a:r>
            <a:endParaRPr lang="en-US" altLang="ja-JP" sz="1200"/>
          </a:p>
          <a:p>
            <a:pPr>
              <a:lnSpc>
                <a:spcPct val="150000"/>
              </a:lnSpc>
              <a:spcAft>
                <a:spcPts val="400"/>
              </a:spcAft>
            </a:pPr>
            <a:r>
              <a:rPr lang="ja-JP" altLang="en-US" sz="1200"/>
              <a:t>　１．３行統一</a:t>
            </a: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a:lnSpc>
                <a:spcPct val="150000"/>
              </a:lnSpc>
              <a:spcAft>
                <a:spcPts val="400"/>
              </a:spcAft>
            </a:pPr>
            <a:endParaRPr lang="en-US" altLang="ja-JP" sz="1200"/>
          </a:p>
          <a:p>
            <a:pPr lvl="0">
              <a:lnSpc>
                <a:spcPct val="100000"/>
              </a:lnSpc>
            </a:pPr>
            <a:endParaRPr lang="en-US" altLang="ja-JP" sz="800"/>
          </a:p>
          <a:p>
            <a:pPr>
              <a:lnSpc>
                <a:spcPct val="100000"/>
              </a:lnSpc>
            </a:pPr>
            <a:endParaRPr lang="en-US" altLang="ja-JP" sz="1200"/>
          </a:p>
          <a:p>
            <a:pPr>
              <a:lnSpc>
                <a:spcPct val="100000"/>
              </a:lnSpc>
            </a:pPr>
            <a:endParaRPr lang="en-US" altLang="ja-JP" sz="80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a:p>
            <a:pPr lvl="0">
              <a:lnSpc>
                <a:spcPct val="100000"/>
              </a:lnSpc>
            </a:pPr>
            <a:endParaRPr lang="en-US" altLang="ja-JP" sz="1200" b="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3289078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p:cNvSpPr>
            <a:spLocks noGrp="1"/>
          </p:cNvSpPr>
          <p:nvPr>
            <p:ph type="title"/>
          </p:nvPr>
        </p:nvSpPr>
        <p:spPr>
          <a:xfrm>
            <a:off x="358775" y="267494"/>
            <a:ext cx="8209669" cy="584267"/>
          </a:xfrm>
        </p:spPr>
        <p:txBody>
          <a:bodyPr/>
          <a:lstStyle/>
          <a:p>
            <a:r>
              <a:rPr lang="en-US" altLang="ja-JP" sz="2400">
                <a:latin typeface="+mn-ea"/>
              </a:rPr>
              <a:t>SuperStream-NX </a:t>
            </a:r>
            <a:r>
              <a:rPr lang="ja-JP" altLang="en-US" sz="2400">
                <a:latin typeface="+mn-ea"/>
              </a:rPr>
              <a:t>ファクタリングシステム</a:t>
            </a:r>
            <a:r>
              <a:rPr lang="en-US" altLang="ja-JP" sz="2400">
                <a:latin typeface="+mn-ea"/>
              </a:rPr>
              <a:t> </a:t>
            </a:r>
            <a:r>
              <a:rPr lang="ja-JP" altLang="en-US" sz="1800">
                <a:latin typeface="+mn-ea"/>
              </a:rPr>
              <a:t>機能改善　 </a:t>
            </a:r>
            <a:br>
              <a:rPr lang="en-US" altLang="ja-JP" sz="2800"/>
            </a:br>
            <a:r>
              <a:rPr lang="ja-JP" altLang="en-US" sz="1800"/>
              <a:t>１．３行統一</a:t>
            </a:r>
            <a:endParaRPr kumimoji="1" lang="ja-JP" altLang="en-US"/>
          </a:p>
        </p:txBody>
      </p:sp>
      <p:sp>
        <p:nvSpPr>
          <p:cNvPr id="5" name="フッター プレースホルダー 4"/>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sp>
        <p:nvSpPr>
          <p:cNvPr id="7" name="テキスト プレースホルダー 2"/>
          <p:cNvSpPr>
            <a:spLocks noGrp="1"/>
          </p:cNvSpPr>
          <p:nvPr>
            <p:ph type="body" sz="quarter" idx="14"/>
          </p:nvPr>
        </p:nvSpPr>
        <p:spPr>
          <a:xfrm>
            <a:off x="357550" y="2298948"/>
            <a:ext cx="8426450" cy="710594"/>
          </a:xfrm>
        </p:spPr>
        <p:txBody>
          <a:bodyPr/>
          <a:lstStyle/>
          <a:p>
            <a:pPr lvl="0">
              <a:lnSpc>
                <a:spcPts val="1900"/>
              </a:lnSpc>
              <a:buClr>
                <a:srgbClr val="F9BE00"/>
              </a:buClr>
            </a:pPr>
            <a:r>
              <a:rPr lang="ja-JP" altLang="en-US" sz="1400" b="1">
                <a:solidFill>
                  <a:srgbClr val="FFC000"/>
                </a:solidFill>
              </a:rPr>
              <a:t>■</a:t>
            </a:r>
            <a:r>
              <a:rPr lang="ja-JP" altLang="en-US" sz="1400" b="1">
                <a:solidFill>
                  <a:schemeClr val="tx2"/>
                </a:solidFill>
              </a:rPr>
              <a:t>背景</a:t>
            </a:r>
            <a:endParaRPr lang="en-US" altLang="ja-JP" sz="1400" b="1">
              <a:solidFill>
                <a:schemeClr val="tx2"/>
              </a:solidFill>
            </a:endParaRPr>
          </a:p>
          <a:p>
            <a:pPr marL="177800" lvl="0">
              <a:lnSpc>
                <a:spcPts val="1900"/>
              </a:lnSpc>
              <a:buClr>
                <a:srgbClr val="F9BE00"/>
              </a:buClr>
            </a:pPr>
            <a:r>
              <a:rPr lang="ja-JP" altLang="en-US">
                <a:solidFill>
                  <a:prstClr val="black"/>
                </a:solidFill>
              </a:rPr>
              <a:t>従来は、各行のファクタリングシステムが独立しており、</a:t>
            </a:r>
            <a:endParaRPr lang="en-US" altLang="ja-JP">
              <a:solidFill>
                <a:prstClr val="black"/>
              </a:solidFill>
            </a:endParaRPr>
          </a:p>
          <a:p>
            <a:pPr marL="177800" lvl="0">
              <a:lnSpc>
                <a:spcPts val="1900"/>
              </a:lnSpc>
              <a:buClr>
                <a:srgbClr val="F9BE00"/>
              </a:buClr>
            </a:pPr>
            <a:r>
              <a:rPr lang="ja-JP" altLang="en-US">
                <a:solidFill>
                  <a:prstClr val="black"/>
                </a:solidFill>
              </a:rPr>
              <a:t>一つの環境に一つしかファクタリングシステムをインストールすることができないという点に対応しました</a:t>
            </a:r>
            <a:endParaRPr lang="en-US" altLang="ja-JP">
              <a:solidFill>
                <a:prstClr val="black"/>
              </a:solidFill>
            </a:endParaRPr>
          </a:p>
        </p:txBody>
      </p:sp>
      <p:sp>
        <p:nvSpPr>
          <p:cNvPr id="3" name="テキスト プレースホルダー 2">
            <a:extLst>
              <a:ext uri="{FF2B5EF4-FFF2-40B4-BE49-F238E27FC236}">
                <a16:creationId xmlns:a16="http://schemas.microsoft.com/office/drawing/2014/main" id="{01788EB6-F837-B095-F6E8-ECA48785148E}"/>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機能概要</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　</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MUFG</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、みずほ、</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SMBC</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の３行のファクタリングデータ作成に対応しました</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3" name="テキスト プレースホルダー 2">
            <a:extLst>
              <a:ext uri="{FF2B5EF4-FFF2-40B4-BE49-F238E27FC236}">
                <a16:creationId xmlns:a16="http://schemas.microsoft.com/office/drawing/2014/main" id="{ED864426-3D2B-918B-3139-5C20E87B7A20}"/>
              </a:ext>
            </a:extLst>
          </p:cNvPr>
          <p:cNvSpPr txBox="1">
            <a:spLocks/>
          </p:cNvSpPr>
          <p:nvPr/>
        </p:nvSpPr>
        <p:spPr>
          <a:xfrm>
            <a:off x="369875" y="3707698"/>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a:ln>
                  <a:noFill/>
                </a:ln>
                <a:solidFill>
                  <a:srgbClr val="008CCF"/>
                </a:solidFill>
                <a:effectLst/>
                <a:uLnTx/>
                <a:uFillTx/>
                <a:latin typeface="メイリオ"/>
                <a:ea typeface="メイリオ"/>
                <a:cs typeface="+mn-cs"/>
              </a:rPr>
              <a:t>効果</a:t>
            </a:r>
            <a:endParaRPr kumimoji="1" lang="en-US" altLang="ja-JP" sz="1400" b="1" i="0" u="none" strike="noStrike" kern="1200" cap="none" spc="0" normalizeH="0" baseline="0" noProof="0">
              <a:ln>
                <a:noFill/>
              </a:ln>
              <a:solidFill>
                <a:srgbClr val="008CCF"/>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　</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MUFG</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、みずほ、</a:t>
            </a:r>
            <a:r>
              <a:rPr kumimoji="1" lang="en-US" altLang="ja-JP" sz="1200" b="0" i="0" u="none" strike="noStrike" kern="1200" cap="none" spc="0" normalizeH="0" baseline="0" noProof="0">
                <a:ln>
                  <a:noFill/>
                </a:ln>
                <a:solidFill>
                  <a:prstClr val="black"/>
                </a:solidFill>
                <a:effectLst/>
                <a:uLnTx/>
                <a:uFillTx/>
                <a:latin typeface="メイリオ"/>
                <a:ea typeface="メイリオ"/>
                <a:cs typeface="+mn-cs"/>
              </a:rPr>
              <a:t>SMBC</a:t>
            </a:r>
            <a:r>
              <a:rPr kumimoji="1" lang="ja-JP" altLang="en-US" sz="1200" b="0" i="0" u="none" strike="noStrike" kern="1200" cap="none" spc="0" normalizeH="0" baseline="0" noProof="0">
                <a:ln>
                  <a:noFill/>
                </a:ln>
                <a:solidFill>
                  <a:prstClr val="black"/>
                </a:solidFill>
                <a:effectLst/>
                <a:uLnTx/>
                <a:uFillTx/>
                <a:latin typeface="メイリオ"/>
                <a:ea typeface="メイリオ"/>
                <a:cs typeface="+mn-cs"/>
              </a:rPr>
              <a:t>の３行のファクタリングデータを一つの環境で作成可能となります</a:t>
            </a:r>
            <a:endParaRPr kumimoji="1" lang="en-US" altLang="ja-JP" sz="1100" b="0" i="0" u="none" strike="noStrike" kern="1200" cap="none" spc="0" normalizeH="0" baseline="0" noProof="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21747894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53531-B747-96FD-53A6-0305EA7DEA2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FD8A6DF-961A-CC2C-1176-85E5552EB9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900" b="0" i="0" u="none" strike="noStrike" kern="1200" cap="none" spc="0" normalizeH="0" baseline="0" noProof="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68696F2D-23B8-54F5-C5C5-B706351937F8}"/>
              </a:ext>
            </a:extLst>
          </p:cNvPr>
          <p:cNvSpPr>
            <a:spLocks noGrp="1"/>
          </p:cNvSpPr>
          <p:nvPr>
            <p:ph type="title"/>
          </p:nvPr>
        </p:nvSpPr>
        <p:spPr>
          <a:xfrm>
            <a:off x="358775" y="267494"/>
            <a:ext cx="8209669" cy="584267"/>
          </a:xfrm>
        </p:spPr>
        <p:txBody>
          <a:bodyPr/>
          <a:lstStyle/>
          <a:p>
            <a:r>
              <a:rPr lang="en-US" altLang="ja-JP" sz="2400">
                <a:latin typeface="+mn-ea"/>
              </a:rPr>
              <a:t>SuperStream-NX </a:t>
            </a:r>
            <a:r>
              <a:rPr lang="ja-JP" altLang="en-US" sz="2400">
                <a:latin typeface="+mn-ea"/>
              </a:rPr>
              <a:t>ファクタリングシステム</a:t>
            </a:r>
            <a:r>
              <a:rPr lang="en-US" altLang="ja-JP" sz="2400">
                <a:latin typeface="+mn-ea"/>
              </a:rPr>
              <a:t> </a:t>
            </a:r>
            <a:r>
              <a:rPr lang="ja-JP" altLang="en-US" sz="1800">
                <a:latin typeface="+mn-ea"/>
              </a:rPr>
              <a:t>機能改善　 </a:t>
            </a:r>
            <a:br>
              <a:rPr lang="en-US" altLang="ja-JP" sz="2800"/>
            </a:br>
            <a:r>
              <a:rPr lang="ja-JP" altLang="en-US" sz="1800"/>
              <a:t>１．３行統一</a:t>
            </a:r>
            <a:endParaRPr kumimoji="1" lang="ja-JP" altLang="en-US"/>
          </a:p>
        </p:txBody>
      </p:sp>
      <p:sp>
        <p:nvSpPr>
          <p:cNvPr id="5" name="フッター プレースホルダー 4">
            <a:extLst>
              <a:ext uri="{FF2B5EF4-FFF2-40B4-BE49-F238E27FC236}">
                <a16:creationId xmlns:a16="http://schemas.microsoft.com/office/drawing/2014/main" id="{32C8CD86-BE74-C84B-951F-4046D2DE85E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a:ln>
                <a:noFill/>
              </a:ln>
              <a:solidFill>
                <a:prstClr val="black">
                  <a:tint val="75000"/>
                </a:prstClr>
              </a:solidFill>
              <a:effectLst/>
              <a:uLnTx/>
              <a:uFillTx/>
              <a:latin typeface="メイリオ"/>
              <a:ea typeface="メイリオ"/>
              <a:cs typeface="+mn-cs"/>
            </a:endParaRPr>
          </a:p>
        </p:txBody>
      </p:sp>
      <p:pic>
        <p:nvPicPr>
          <p:cNvPr id="9" name="図 8">
            <a:extLst>
              <a:ext uri="{FF2B5EF4-FFF2-40B4-BE49-F238E27FC236}">
                <a16:creationId xmlns:a16="http://schemas.microsoft.com/office/drawing/2014/main" id="{BC8918EE-B7EF-02F0-EB1C-CF2B966A5039}"/>
              </a:ext>
            </a:extLst>
          </p:cNvPr>
          <p:cNvPicPr>
            <a:picLocks noChangeAspect="1"/>
          </p:cNvPicPr>
          <p:nvPr/>
        </p:nvPicPr>
        <p:blipFill>
          <a:blip r:embed="rId3"/>
          <a:srcRect b="47734"/>
          <a:stretch/>
        </p:blipFill>
        <p:spPr>
          <a:xfrm>
            <a:off x="356307" y="2092299"/>
            <a:ext cx="5473365" cy="1764196"/>
          </a:xfrm>
          <a:prstGeom prst="rect">
            <a:avLst/>
          </a:prstGeom>
          <a:ln w="9525" cap="sq">
            <a:solidFill>
              <a:schemeClr val="tx2"/>
            </a:solidFill>
            <a:prstDash val="solid"/>
            <a:miter lim="800000"/>
          </a:ln>
          <a:effectLst/>
        </p:spPr>
      </p:pic>
      <p:sp>
        <p:nvSpPr>
          <p:cNvPr id="10" name="テキスト プレースホルダー 2">
            <a:extLst>
              <a:ext uri="{FF2B5EF4-FFF2-40B4-BE49-F238E27FC236}">
                <a16:creationId xmlns:a16="http://schemas.microsoft.com/office/drawing/2014/main" id="{DFF35A6C-F63B-282B-C312-8ED78394C69D}"/>
              </a:ext>
            </a:extLst>
          </p:cNvPr>
          <p:cNvSpPr txBox="1">
            <a:spLocks/>
          </p:cNvSpPr>
          <p:nvPr/>
        </p:nvSpPr>
        <p:spPr>
          <a:xfrm>
            <a:off x="388800" y="95960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a:ln>
                  <a:noFill/>
                </a:ln>
                <a:solidFill>
                  <a:prstClr val="black"/>
                </a:solidFill>
                <a:effectLst/>
                <a:uLnTx/>
                <a:uFillTx/>
                <a:latin typeface="メイリオ"/>
                <a:ea typeface="メイリオ"/>
                <a:cs typeface="+mn-cs"/>
              </a:rPr>
              <a:t>ファクタリング事業会社マスタ登録</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none" strike="noStrike" kern="1200" cap="none" spc="0" normalizeH="0" baseline="0" noProof="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・これまで「</a:t>
            </a:r>
            <a:r>
              <a:rPr kumimoji="1" lang="en-US" altLang="ja-JP" b="0" i="0" u="none" strike="noStrike" kern="1200" cap="none" spc="0" normalizeH="0" baseline="0" noProof="0">
                <a:ln>
                  <a:noFill/>
                </a:ln>
                <a:solidFill>
                  <a:prstClr val="black"/>
                </a:solidFill>
                <a:effectLst/>
                <a:uLnTx/>
                <a:uFillTx/>
                <a:latin typeface="メイリオ"/>
                <a:ea typeface="メイリオ"/>
                <a:cs typeface="+mn-cs"/>
              </a:rPr>
              <a:t>0000</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」のみが登録可能</a:t>
            </a:r>
            <a:r>
              <a:rPr lang="ja-JP" altLang="en-US">
                <a:solidFill>
                  <a:prstClr val="black"/>
                </a:solidFill>
                <a:latin typeface="メイリオ"/>
                <a:ea typeface="メイリオ"/>
              </a:rPr>
              <a:t>でした</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が、銀行、口座管理コード、</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　　振込先コードの組み合わせで複数登録が可能となりました</a:t>
            </a:r>
            <a:endParaRPr kumimoji="1" lang="en-US" altLang="ja-JP" b="0" i="0" u="none" strike="noStrike" kern="1200" cap="none" spc="0" normalizeH="0" baseline="0" noProof="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1" i="0" u="none" strike="noStrike" kern="1200" cap="none" spc="0" normalizeH="0" baseline="0" noProof="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a:ln>
                  <a:noFill/>
                </a:ln>
                <a:solidFill>
                  <a:prstClr val="black"/>
                </a:solidFill>
                <a:effectLst/>
                <a:uLnTx/>
                <a:uFillTx/>
                <a:latin typeface="メイリオ"/>
                <a:ea typeface="メイリオ"/>
                <a:cs typeface="+mn-cs"/>
              </a:rPr>
              <a:t>支払ファクタリングデータ作成・支払ファクタリングデータ一覧表なども事業会社単位で出力可能になりました</a:t>
            </a:r>
            <a:endParaRPr kumimoji="1" lang="en-US" altLang="ja-JP" b="1" i="0" u="none" strike="noStrike" kern="1200" cap="none" spc="0" normalizeH="0" baseline="0" noProof="0">
              <a:ln>
                <a:noFill/>
              </a:ln>
              <a:solidFill>
                <a:prstClr val="black"/>
              </a:solidFill>
              <a:effectLst/>
              <a:uLnTx/>
              <a:uFillTx/>
              <a:latin typeface="メイリオ"/>
              <a:ea typeface="メイリオ"/>
              <a:cs typeface="+mn-cs"/>
            </a:endParaRPr>
          </a:p>
        </p:txBody>
      </p:sp>
      <p:sp>
        <p:nvSpPr>
          <p:cNvPr id="11" name="角丸四角形 8">
            <a:extLst>
              <a:ext uri="{FF2B5EF4-FFF2-40B4-BE49-F238E27FC236}">
                <a16:creationId xmlns:a16="http://schemas.microsoft.com/office/drawing/2014/main" id="{CC32F776-8C74-9581-C633-3E43AAF66768}"/>
              </a:ext>
            </a:extLst>
          </p:cNvPr>
          <p:cNvSpPr/>
          <p:nvPr/>
        </p:nvSpPr>
        <p:spPr>
          <a:xfrm>
            <a:off x="356307" y="4306862"/>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white"/>
                </a:solidFill>
                <a:effectLst/>
                <a:uLnTx/>
                <a:uFillTx/>
                <a:latin typeface="メイリオ"/>
                <a:ea typeface="メイリオ"/>
                <a:cs typeface="+mn-cs"/>
              </a:rPr>
              <a:t>注意事項</a:t>
            </a:r>
          </a:p>
        </p:txBody>
      </p:sp>
      <p:sp>
        <p:nvSpPr>
          <p:cNvPr id="12" name="正方形/長方形 11">
            <a:extLst>
              <a:ext uri="{FF2B5EF4-FFF2-40B4-BE49-F238E27FC236}">
                <a16:creationId xmlns:a16="http://schemas.microsoft.com/office/drawing/2014/main" id="{4F8FEAC0-A247-314A-D632-05A5D5CAD52A}"/>
              </a:ext>
            </a:extLst>
          </p:cNvPr>
          <p:cNvSpPr/>
          <p:nvPr/>
        </p:nvSpPr>
        <p:spPr>
          <a:xfrm>
            <a:off x="1277126" y="4354572"/>
            <a:ext cx="786687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srgbClr val="EE7B48">
                    <a:lumMod val="75000"/>
                  </a:srgbClr>
                </a:solidFill>
                <a:effectLst/>
                <a:uLnTx/>
                <a:uFillTx/>
                <a:latin typeface="メイリオ"/>
                <a:ea typeface="メイリオ"/>
                <a:cs typeface="+mn-cs"/>
              </a:rPr>
              <a:t>現在開発中</a:t>
            </a:r>
            <a:r>
              <a:rPr lang="ja-JP" altLang="en-US" sz="1200" b="1">
                <a:solidFill>
                  <a:srgbClr val="EE7B48">
                    <a:lumMod val="75000"/>
                  </a:srgbClr>
                </a:solidFill>
                <a:latin typeface="メイリオ"/>
                <a:ea typeface="メイリオ"/>
              </a:rPr>
              <a:t>のため</a:t>
            </a:r>
            <a:r>
              <a:rPr kumimoji="1" lang="ja-JP" altLang="en-US" sz="1200" b="1" i="0" u="none" strike="noStrike" kern="1200" cap="none" spc="0" normalizeH="0" baseline="0" noProof="0">
                <a:ln>
                  <a:noFill/>
                </a:ln>
                <a:solidFill>
                  <a:srgbClr val="EE7B48">
                    <a:lumMod val="75000"/>
                  </a:srgbClr>
                </a:solidFill>
                <a:effectLst/>
                <a:uLnTx/>
                <a:uFillTx/>
                <a:latin typeface="メイリオ"/>
                <a:ea typeface="メイリオ"/>
                <a:cs typeface="+mn-cs"/>
              </a:rPr>
              <a:t>、画面イメージ等変更となる可能性がございます</a:t>
            </a:r>
          </a:p>
        </p:txBody>
      </p:sp>
      <p:sp>
        <p:nvSpPr>
          <p:cNvPr id="3" name="正方形/長方形 2">
            <a:extLst>
              <a:ext uri="{FF2B5EF4-FFF2-40B4-BE49-F238E27FC236}">
                <a16:creationId xmlns:a16="http://schemas.microsoft.com/office/drawing/2014/main" id="{90B57945-7ECD-2C54-2FEE-25B9623AB7CF}"/>
              </a:ext>
            </a:extLst>
          </p:cNvPr>
          <p:cNvSpPr/>
          <p:nvPr/>
        </p:nvSpPr>
        <p:spPr>
          <a:xfrm>
            <a:off x="503548" y="3155884"/>
            <a:ext cx="4536504" cy="59681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E92358C6-8FB4-CDDA-2982-729660EB1F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575556" y="2088427"/>
            <a:ext cx="1512167" cy="113984"/>
          </a:xfrm>
          <a:prstGeom prst="rect">
            <a:avLst/>
          </a:prstGeom>
        </p:spPr>
      </p:pic>
      <p:pic>
        <p:nvPicPr>
          <p:cNvPr id="7" name="図 6">
            <a:extLst>
              <a:ext uri="{FF2B5EF4-FFF2-40B4-BE49-F238E27FC236}">
                <a16:creationId xmlns:a16="http://schemas.microsoft.com/office/drawing/2014/main" id="{62426DAD-C9B3-A107-3267-D878D9A44F8B}"/>
              </a:ext>
            </a:extLst>
          </p:cNvPr>
          <p:cNvPicPr>
            <a:picLocks noChangeAspect="1"/>
          </p:cNvPicPr>
          <p:nvPr/>
        </p:nvPicPr>
        <p:blipFill rotWithShape="1">
          <a:blip r:embed="rId5"/>
          <a:srcRect t="2" b="-14607"/>
          <a:stretch/>
        </p:blipFill>
        <p:spPr>
          <a:xfrm rot="10800000" flipV="1">
            <a:off x="4896036" y="2220800"/>
            <a:ext cx="468052" cy="58642"/>
          </a:xfrm>
          <a:prstGeom prst="rect">
            <a:avLst/>
          </a:prstGeom>
        </p:spPr>
      </p:pic>
    </p:spTree>
    <p:extLst>
      <p:ext uri="{BB962C8B-B14F-4D97-AF65-F5344CB8AC3E}">
        <p14:creationId xmlns:p14="http://schemas.microsoft.com/office/powerpoint/2010/main" val="25046433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84F5E-96B9-DD30-75D7-0BD6143DA06D}"/>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A0C9FB3E-9B5A-D258-8E21-F3C530736CF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4" name="スライド番号プレースホルダー 3">
            <a:extLst>
              <a:ext uri="{FF2B5EF4-FFF2-40B4-BE49-F238E27FC236}">
                <a16:creationId xmlns:a16="http://schemas.microsoft.com/office/drawing/2014/main" id="{EB53662F-CF76-0988-420A-5359F1ED5E4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a:extLst>
              <a:ext uri="{FF2B5EF4-FFF2-40B4-BE49-F238E27FC236}">
                <a16:creationId xmlns:a16="http://schemas.microsoft.com/office/drawing/2014/main" id="{B50ED6DB-0915-26DF-6DC1-267C48765B5C}"/>
              </a:ext>
            </a:extLst>
          </p:cNvPr>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a:t>SuperStream-NX </a:t>
            </a:r>
            <a:r>
              <a:rPr lang="ja-JP" altLang="en-US" dirty="0"/>
              <a:t>電債オプション</a:t>
            </a:r>
            <a:endParaRPr lang="en-US" altLang="ja-JP" dirty="0"/>
          </a:p>
          <a:p>
            <a:pPr>
              <a:lnSpc>
                <a:spcPct val="150000"/>
              </a:lnSpc>
              <a:spcAft>
                <a:spcPts val="400"/>
              </a:spcAft>
            </a:pPr>
            <a:r>
              <a:rPr lang="en-US" altLang="ja-JP" sz="1600" dirty="0">
                <a:solidFill>
                  <a:schemeClr val="accent1"/>
                </a:solidFill>
              </a:rPr>
              <a:t>01</a:t>
            </a:r>
          </a:p>
          <a:p>
            <a:pPr>
              <a:lnSpc>
                <a:spcPct val="150000"/>
              </a:lnSpc>
              <a:spcAft>
                <a:spcPts val="400"/>
              </a:spcAft>
            </a:pPr>
            <a:r>
              <a:rPr lang="en-US" altLang="ja-JP" sz="1200" dirty="0"/>
              <a:t>–</a:t>
            </a:r>
            <a:r>
              <a:rPr lang="ja-JP" altLang="en-US" sz="1200" dirty="0"/>
              <a:t> 機能改善 </a:t>
            </a:r>
            <a:r>
              <a:rPr lang="en-US" altLang="ja-JP" sz="1200" dirty="0"/>
              <a:t>–</a:t>
            </a:r>
          </a:p>
          <a:p>
            <a:pPr>
              <a:lnSpc>
                <a:spcPct val="150000"/>
              </a:lnSpc>
              <a:spcAft>
                <a:spcPts val="400"/>
              </a:spcAft>
            </a:pPr>
            <a:r>
              <a:rPr lang="ja-JP" altLang="en-US" sz="1200" dirty="0"/>
              <a:t>　</a:t>
            </a:r>
            <a:r>
              <a:rPr lang="ja-JP" altLang="en-US" sz="1200" dirty="0">
                <a:solidFill>
                  <a:srgbClr val="92D050"/>
                </a:solidFill>
              </a:rPr>
              <a:t>　</a:t>
            </a:r>
            <a:endParaRPr lang="en-US" altLang="ja-JP" sz="1200" dirty="0">
              <a:solidFill>
                <a:srgbClr val="92D050"/>
              </a:solidFill>
            </a:endParaRPr>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a:extLst>
              <a:ext uri="{FF2B5EF4-FFF2-40B4-BE49-F238E27FC236}">
                <a16:creationId xmlns:a16="http://schemas.microsoft.com/office/drawing/2014/main" id="{91EE0AEE-638D-2078-75FC-5148FFF03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28519096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B7AE3-3DF2-C287-F3D0-BA4A3413351B}"/>
            </a:ext>
          </a:extLst>
        </p:cNvPr>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6F6C60DA-C457-4865-3E31-FA14B934A25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white"/>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white"/>
              </a:solidFill>
              <a:effectLst/>
              <a:uLnTx/>
              <a:uFillTx/>
              <a:latin typeface="メイリオ"/>
              <a:ea typeface="メイリオ"/>
              <a:cs typeface="+mn-cs"/>
            </a:endParaRPr>
          </a:p>
        </p:txBody>
      </p:sp>
      <p:sp>
        <p:nvSpPr>
          <p:cNvPr id="2" name="スライド番号プレースホルダー 1">
            <a:extLst>
              <a:ext uri="{FF2B5EF4-FFF2-40B4-BE49-F238E27FC236}">
                <a16:creationId xmlns:a16="http://schemas.microsoft.com/office/drawing/2014/main" id="{FF9EC27F-AE7C-FB16-3130-45C34A5A826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タイトル 4">
            <a:extLst>
              <a:ext uri="{FF2B5EF4-FFF2-40B4-BE49-F238E27FC236}">
                <a16:creationId xmlns:a16="http://schemas.microsoft.com/office/drawing/2014/main" id="{61F3B5A0-CF32-9F37-5A60-CE6889E5F45B}"/>
              </a:ext>
            </a:extLst>
          </p:cNvPr>
          <p:cNvSpPr>
            <a:spLocks noGrp="1"/>
          </p:cNvSpPr>
          <p:nvPr>
            <p:ph type="title"/>
          </p:nvPr>
        </p:nvSpPr>
        <p:spPr/>
        <p:txBody>
          <a:bodyPr/>
          <a:lstStyle/>
          <a:p>
            <a:pPr>
              <a:spcAft>
                <a:spcPts val="1000"/>
              </a:spcAft>
            </a:pPr>
            <a:r>
              <a:rPr kumimoji="1" lang="en-US" altLang="ja-JP" sz="1800" dirty="0">
                <a:solidFill>
                  <a:schemeClr val="accent1"/>
                </a:solidFill>
              </a:rPr>
              <a:t>01</a:t>
            </a:r>
            <a:r>
              <a:rPr kumimoji="1" lang="en-US" altLang="ja-JP" sz="1800" dirty="0"/>
              <a:t> SuperStream-NX</a:t>
            </a:r>
            <a:r>
              <a:rPr kumimoji="1" lang="ja-JP" altLang="en-US" sz="1800" dirty="0"/>
              <a:t> 電債オプション</a:t>
            </a:r>
            <a:br>
              <a:rPr lang="en-US" altLang="ja-JP" dirty="0"/>
            </a:br>
            <a:r>
              <a:rPr lang="ja-JP" altLang="en-US" dirty="0"/>
              <a:t>機能改善</a:t>
            </a:r>
            <a:endParaRPr kumimoji="1" lang="ja-JP" altLang="en-US" dirty="0"/>
          </a:p>
        </p:txBody>
      </p:sp>
    </p:spTree>
    <p:extLst>
      <p:ext uri="{BB962C8B-B14F-4D97-AF65-F5344CB8AC3E}">
        <p14:creationId xmlns:p14="http://schemas.microsoft.com/office/powerpoint/2010/main" val="15377171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5E594-A2B3-C4FA-6C63-BF4981841C3C}"/>
            </a:ext>
          </a:extLst>
        </p:cNvPr>
        <p:cNvGrpSpPr/>
        <p:nvPr/>
      </p:nvGrpSpPr>
      <p:grpSpPr>
        <a:xfrm>
          <a:off x="0" y="0"/>
          <a:ext cx="0" cy="0"/>
          <a:chOff x="0" y="0"/>
          <a:chExt cx="0" cy="0"/>
        </a:xfrm>
      </p:grpSpPr>
      <p:sp>
        <p:nvSpPr>
          <p:cNvPr id="2" name="フッター プレースホルダー 1">
            <a:extLst>
              <a:ext uri="{FF2B5EF4-FFF2-40B4-BE49-F238E27FC236}">
                <a16:creationId xmlns:a16="http://schemas.microsoft.com/office/drawing/2014/main" id="{EECAA101-ED1E-17D4-519B-8113D07F961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4" name="スライド番号プレースホルダー 3">
            <a:extLst>
              <a:ext uri="{FF2B5EF4-FFF2-40B4-BE49-F238E27FC236}">
                <a16:creationId xmlns:a16="http://schemas.microsoft.com/office/drawing/2014/main" id="{1F2B0829-9D96-CAA0-1EBF-6E28FBBCEAF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5" name="テキスト プレースホルダー 2">
            <a:extLst>
              <a:ext uri="{FF2B5EF4-FFF2-40B4-BE49-F238E27FC236}">
                <a16:creationId xmlns:a16="http://schemas.microsoft.com/office/drawing/2014/main" id="{425D8342-DBD8-C854-FE5B-B3762118E389}"/>
              </a:ext>
            </a:extLst>
          </p:cNvPr>
          <p:cNvSpPr>
            <a:spLocks noGrp="1"/>
          </p:cNvSpPr>
          <p:nvPr>
            <p:ph type="body" sz="quarter" idx="14"/>
          </p:nvPr>
        </p:nvSpPr>
        <p:spPr>
          <a:xfrm>
            <a:off x="3311860" y="663538"/>
            <a:ext cx="5436604" cy="4275460"/>
          </a:xfrm>
        </p:spPr>
        <p:txBody>
          <a:bodyPr/>
          <a:lstStyle/>
          <a:p>
            <a:pPr>
              <a:lnSpc>
                <a:spcPct val="150000"/>
              </a:lnSpc>
              <a:spcAft>
                <a:spcPts val="400"/>
              </a:spcAft>
            </a:pPr>
            <a:r>
              <a:rPr lang="en-US" altLang="ja-JP" dirty="0"/>
              <a:t>SuperStream-NX </a:t>
            </a:r>
            <a:r>
              <a:rPr lang="ja-JP" altLang="en-US" dirty="0"/>
              <a:t>電債オプション</a:t>
            </a:r>
            <a:endParaRPr lang="en-US" altLang="ja-JP" dirty="0"/>
          </a:p>
          <a:p>
            <a:pPr>
              <a:lnSpc>
                <a:spcPct val="150000"/>
              </a:lnSpc>
              <a:spcAft>
                <a:spcPts val="400"/>
              </a:spcAft>
            </a:pPr>
            <a:r>
              <a:rPr lang="ja-JP" altLang="en-US" sz="1200" dirty="0"/>
              <a:t>機能改善</a:t>
            </a:r>
            <a:endParaRPr lang="en-US" altLang="ja-JP" sz="1200" dirty="0"/>
          </a:p>
          <a:p>
            <a:pPr>
              <a:lnSpc>
                <a:spcPct val="150000"/>
              </a:lnSpc>
              <a:spcAft>
                <a:spcPts val="400"/>
              </a:spcAft>
            </a:pPr>
            <a:r>
              <a:rPr lang="ja-JP" altLang="en-US" sz="1200" dirty="0"/>
              <a:t>　１．外部データ取込</a:t>
            </a:r>
            <a:endParaRPr lang="en-US" altLang="ja-JP" sz="1200" dirty="0"/>
          </a:p>
          <a:p>
            <a:pPr>
              <a:lnSpc>
                <a:spcPct val="150000"/>
              </a:lnSpc>
              <a:spcAft>
                <a:spcPts val="400"/>
              </a:spcAft>
            </a:pPr>
            <a:r>
              <a:rPr lang="ja-JP" altLang="en-US" sz="1200" dirty="0"/>
              <a:t>　２．取引先別電債口座マスタ</a:t>
            </a:r>
            <a:r>
              <a:rPr lang="en-US" altLang="ja-JP" sz="1200" dirty="0"/>
              <a:t>CSV</a:t>
            </a:r>
            <a:r>
              <a:rPr lang="ja-JP" altLang="en-US" sz="1200" dirty="0"/>
              <a:t>取込</a:t>
            </a:r>
            <a:endParaRPr lang="en-US" altLang="ja-JP" sz="1200" dirty="0"/>
          </a:p>
          <a:p>
            <a:pPr>
              <a:lnSpc>
                <a:spcPct val="150000"/>
              </a:lnSpc>
              <a:spcAft>
                <a:spcPts val="400"/>
              </a:spcAft>
            </a:pPr>
            <a:r>
              <a:rPr lang="ja-JP" altLang="en-US" sz="1200" dirty="0"/>
              <a:t>　３．支払データ取込時承認処理選択</a:t>
            </a: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a:lnSpc>
                <a:spcPct val="150000"/>
              </a:lnSpc>
              <a:spcAft>
                <a:spcPts val="400"/>
              </a:spcAft>
            </a:pPr>
            <a:endParaRPr lang="en-US" altLang="ja-JP" sz="1200" dirty="0"/>
          </a:p>
          <a:p>
            <a:pPr lvl="0">
              <a:lnSpc>
                <a:spcPct val="100000"/>
              </a:lnSpc>
            </a:pPr>
            <a:endParaRPr lang="en-US" altLang="ja-JP" sz="800" dirty="0"/>
          </a:p>
          <a:p>
            <a:pPr>
              <a:lnSpc>
                <a:spcPct val="100000"/>
              </a:lnSpc>
            </a:pPr>
            <a:endParaRPr lang="en-US" altLang="ja-JP" sz="1200" dirty="0"/>
          </a:p>
          <a:p>
            <a:pPr>
              <a:lnSpc>
                <a:spcPct val="100000"/>
              </a:lnSpc>
            </a:pPr>
            <a:endParaRPr lang="en-US" altLang="ja-JP" sz="80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a:p>
            <a:pPr lvl="0">
              <a:lnSpc>
                <a:spcPct val="100000"/>
              </a:lnSpc>
            </a:pPr>
            <a:endParaRPr lang="en-US" altLang="ja-JP" sz="1200" b="0" dirty="0"/>
          </a:p>
        </p:txBody>
      </p:sp>
      <p:pic>
        <p:nvPicPr>
          <p:cNvPr id="6" name="図 5">
            <a:extLst>
              <a:ext uri="{FF2B5EF4-FFF2-40B4-BE49-F238E27FC236}">
                <a16:creationId xmlns:a16="http://schemas.microsoft.com/office/drawing/2014/main" id="{6BEA802E-A927-7A80-2E23-886E5DD2DA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9" y="843559"/>
            <a:ext cx="1980219" cy="322682"/>
          </a:xfrm>
          <a:prstGeom prst="rect">
            <a:avLst/>
          </a:prstGeom>
        </p:spPr>
      </p:pic>
    </p:spTree>
    <p:extLst>
      <p:ext uri="{BB962C8B-B14F-4D97-AF65-F5344CB8AC3E}">
        <p14:creationId xmlns:p14="http://schemas.microsoft.com/office/powerpoint/2010/main" val="37895205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B1AF5-7F31-20EE-21B8-376DFDAF4D26}"/>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2689C65-85EB-0AA2-2279-12679DB914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49723607-C2C6-8A9D-E767-72B77A76D148}"/>
              </a:ext>
            </a:extLst>
          </p:cNvPr>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電債オプション</a:t>
            </a:r>
            <a:r>
              <a:rPr lang="en-US" altLang="ja-JP" sz="2400" dirty="0">
                <a:latin typeface="+mn-ea"/>
              </a:rPr>
              <a:t> </a:t>
            </a:r>
            <a:r>
              <a:rPr lang="ja-JP" altLang="en-US" sz="2400" dirty="0">
                <a:latin typeface="+mn-ea"/>
              </a:rPr>
              <a:t>機能改善</a:t>
            </a:r>
            <a:r>
              <a:rPr lang="ja-JP" altLang="en-US" sz="1800" dirty="0">
                <a:latin typeface="+mn-ea"/>
              </a:rPr>
              <a:t>　 </a:t>
            </a:r>
            <a:br>
              <a:rPr lang="en-US" altLang="ja-JP" sz="2800" dirty="0"/>
            </a:br>
            <a:r>
              <a:rPr lang="ja-JP" altLang="en-US" sz="1800" dirty="0"/>
              <a:t>１．外部データ取込</a:t>
            </a:r>
            <a:endParaRPr kumimoji="1" lang="ja-JP" altLang="en-US" dirty="0"/>
          </a:p>
        </p:txBody>
      </p:sp>
      <p:sp>
        <p:nvSpPr>
          <p:cNvPr id="5" name="フッター プレースホルダー 4">
            <a:extLst>
              <a:ext uri="{FF2B5EF4-FFF2-40B4-BE49-F238E27FC236}">
                <a16:creationId xmlns:a16="http://schemas.microsoft.com/office/drawing/2014/main" id="{F0CF188B-5267-A88C-A70D-D9FD25BAC6A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7" name="テキスト プレースホルダー 2">
            <a:extLst>
              <a:ext uri="{FF2B5EF4-FFF2-40B4-BE49-F238E27FC236}">
                <a16:creationId xmlns:a16="http://schemas.microsoft.com/office/drawing/2014/main" id="{98C23DEA-0836-0FD7-9BCF-A4916E487250}"/>
              </a:ext>
            </a:extLst>
          </p:cNvPr>
          <p:cNvSpPr>
            <a:spLocks noGrp="1"/>
          </p:cNvSpPr>
          <p:nvPr>
            <p:ph type="body" sz="quarter" idx="14"/>
          </p:nvPr>
        </p:nvSpPr>
        <p:spPr>
          <a:xfrm>
            <a:off x="368920" y="2297947"/>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marL="177800" lvl="0">
              <a:lnSpc>
                <a:spcPts val="1900"/>
              </a:lnSpc>
              <a:buClr>
                <a:srgbClr val="F9BE00"/>
              </a:buClr>
            </a:pPr>
            <a:r>
              <a:rPr lang="ja-JP" altLang="en-US" dirty="0">
                <a:solidFill>
                  <a:prstClr val="black"/>
                </a:solidFill>
              </a:rPr>
              <a:t>これまで配信２もしくは債権情報</a:t>
            </a:r>
            <a:r>
              <a:rPr lang="en-US" altLang="ja-JP" dirty="0">
                <a:solidFill>
                  <a:prstClr val="black"/>
                </a:solidFill>
              </a:rPr>
              <a:t>CSV</a:t>
            </a:r>
            <a:r>
              <a:rPr lang="ja-JP" altLang="en-US" dirty="0">
                <a:solidFill>
                  <a:prstClr val="black"/>
                </a:solidFill>
              </a:rPr>
              <a:t>ファイルの取込機能しかなく、</a:t>
            </a:r>
            <a:endParaRPr lang="en-US" altLang="ja-JP" dirty="0">
              <a:solidFill>
                <a:prstClr val="black"/>
              </a:solidFill>
            </a:endParaRPr>
          </a:p>
          <a:p>
            <a:pPr marL="177800" lvl="0">
              <a:lnSpc>
                <a:spcPts val="1900"/>
              </a:lnSpc>
              <a:buClr>
                <a:srgbClr val="F9BE00"/>
              </a:buClr>
            </a:pPr>
            <a:r>
              <a:rPr lang="ja-JP" altLang="en-US" dirty="0">
                <a:solidFill>
                  <a:prstClr val="black"/>
                </a:solidFill>
              </a:rPr>
              <a:t>取込用ワークからの取込機能を実装して欲しいというご要望に対応しました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DF4BE357-122D-EDBD-7649-E3237772D2A8}"/>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0">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機能概要</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177800" marR="0" lvl="0" indent="0" algn="l" defTabSz="914400" rtl="0" eaLnBrk="1" fontAlgn="auto" latinLnBrk="0" hangingPunct="0">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取込用ワークに配信２もしくは債権情報</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ファイルと同等の内容を登録し、</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7800" marR="0" lvl="0" indent="0" algn="l" defTabSz="914400" rtl="0" eaLnBrk="1" fontAlgn="auto" latinLnBrk="0" hangingPunct="0">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電子記録債権・債務の取込を行うことができるよう対応しました</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 name="テキスト プレースホルダー 2">
            <a:extLst>
              <a:ext uri="{FF2B5EF4-FFF2-40B4-BE49-F238E27FC236}">
                <a16:creationId xmlns:a16="http://schemas.microsoft.com/office/drawing/2014/main" id="{D3CEF31E-23BE-77AD-A474-84CD931ECB3B}"/>
              </a:ext>
            </a:extLst>
          </p:cNvPr>
          <p:cNvSpPr txBox="1">
            <a:spLocks/>
          </p:cNvSpPr>
          <p:nvPr/>
        </p:nvSpPr>
        <p:spPr>
          <a:xfrm>
            <a:off x="467544" y="3707698"/>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効果</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データ移行時や通常の運用でワークテーブルを経由した取込が可能になり、</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電子記録債権・債務の発生データ連携の利便性を向上することができます</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25010233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7FF2B-8772-5009-C6EE-1D97EC9AF680}"/>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599E111-7A42-7979-CA5C-25C94F120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71688368-9DA3-1D76-D64C-E059C5EC69D1}"/>
              </a:ext>
            </a:extLst>
          </p:cNvPr>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電債オプション</a:t>
            </a:r>
            <a:r>
              <a:rPr lang="en-US" altLang="ja-JP" sz="2400" dirty="0">
                <a:latin typeface="+mn-ea"/>
              </a:rPr>
              <a:t> </a:t>
            </a:r>
            <a:r>
              <a:rPr lang="ja-JP" altLang="en-US" sz="2400" dirty="0">
                <a:latin typeface="+mn-ea"/>
              </a:rPr>
              <a:t>機能改善</a:t>
            </a:r>
            <a:r>
              <a:rPr lang="ja-JP" altLang="en-US" sz="1800" dirty="0">
                <a:latin typeface="+mn-ea"/>
              </a:rPr>
              <a:t>　 </a:t>
            </a:r>
            <a:br>
              <a:rPr lang="en-US" altLang="ja-JP" sz="2800" dirty="0"/>
            </a:br>
            <a:r>
              <a:rPr lang="ja-JP" altLang="en-US" sz="1800" dirty="0"/>
              <a:t>１．外部データ取込</a:t>
            </a:r>
            <a:endParaRPr kumimoji="1" lang="ja-JP" altLang="en-US" dirty="0"/>
          </a:p>
        </p:txBody>
      </p:sp>
      <p:sp>
        <p:nvSpPr>
          <p:cNvPr id="5" name="フッター プレースホルダー 4">
            <a:extLst>
              <a:ext uri="{FF2B5EF4-FFF2-40B4-BE49-F238E27FC236}">
                <a16:creationId xmlns:a16="http://schemas.microsoft.com/office/drawing/2014/main" id="{8DB549D2-DF99-E78E-439C-ACD3545E1CE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0" name="テキスト プレースホルダー 2">
            <a:extLst>
              <a:ext uri="{FF2B5EF4-FFF2-40B4-BE49-F238E27FC236}">
                <a16:creationId xmlns:a16="http://schemas.microsoft.com/office/drawing/2014/main" id="{9624B5D2-CEA4-8B2B-33CB-F554F38FFD28}"/>
              </a:ext>
            </a:extLst>
          </p:cNvPr>
          <p:cNvSpPr txBox="1">
            <a:spLocks/>
          </p:cNvSpPr>
          <p:nvPr/>
        </p:nvSpPr>
        <p:spPr>
          <a:xfrm>
            <a:off x="388800" y="95960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電子記録債権取込（でんさい、</a:t>
            </a:r>
            <a:r>
              <a:rPr kumimoji="1" lang="en-US" altLang="ja-JP" sz="1000" b="1" i="0" u="sng" strike="noStrike" kern="1200" cap="none" spc="0" normalizeH="0" baseline="0" noProof="0" dirty="0">
                <a:ln>
                  <a:noFill/>
                </a:ln>
                <a:solidFill>
                  <a:prstClr val="black"/>
                </a:solidFill>
                <a:effectLst/>
                <a:uLnTx/>
                <a:uFillTx/>
                <a:latin typeface="メイリオ"/>
                <a:ea typeface="メイリオ"/>
                <a:cs typeface="+mn-cs"/>
              </a:rPr>
              <a:t>JEMCO</a:t>
            </a: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）、電子記録債務取込（でんさい）</a:t>
            </a: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・取込種別「外部データ取込」を選択することでワークテーブルからの取込が可能となりました</a:t>
            </a:r>
            <a:endParaRPr kumimoji="1" lang="en-US" altLang="ja-JP" sz="10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1" name="角丸四角形 8">
            <a:extLst>
              <a:ext uri="{FF2B5EF4-FFF2-40B4-BE49-F238E27FC236}">
                <a16:creationId xmlns:a16="http://schemas.microsoft.com/office/drawing/2014/main" id="{FFE89627-CEA3-35D0-5553-7520748A84E1}"/>
              </a:ext>
            </a:extLst>
          </p:cNvPr>
          <p:cNvSpPr/>
          <p:nvPr/>
        </p:nvSpPr>
        <p:spPr>
          <a:xfrm>
            <a:off x="364924" y="4480998"/>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注意事項</a:t>
            </a:r>
          </a:p>
        </p:txBody>
      </p:sp>
      <p:sp>
        <p:nvSpPr>
          <p:cNvPr id="12" name="正方形/長方形 11">
            <a:extLst>
              <a:ext uri="{FF2B5EF4-FFF2-40B4-BE49-F238E27FC236}">
                <a16:creationId xmlns:a16="http://schemas.microsoft.com/office/drawing/2014/main" id="{2FDC965C-A2DE-7E80-9397-085B635D1248}"/>
              </a:ext>
            </a:extLst>
          </p:cNvPr>
          <p:cNvSpPr/>
          <p:nvPr/>
        </p:nvSpPr>
        <p:spPr>
          <a:xfrm>
            <a:off x="1421907" y="4498705"/>
            <a:ext cx="786687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EE7B48">
                    <a:lumMod val="75000"/>
                  </a:srgbClr>
                </a:solidFill>
                <a:effectLst/>
                <a:uLnTx/>
                <a:uFillTx/>
                <a:latin typeface="メイリオ"/>
                <a:ea typeface="メイリオ"/>
                <a:cs typeface="+mn-cs"/>
              </a:rPr>
              <a:t>現在開発中となり、画面イメージ等変更となる可能性がございます</a:t>
            </a:r>
          </a:p>
        </p:txBody>
      </p:sp>
      <p:pic>
        <p:nvPicPr>
          <p:cNvPr id="3" name="図 2">
            <a:extLst>
              <a:ext uri="{FF2B5EF4-FFF2-40B4-BE49-F238E27FC236}">
                <a16:creationId xmlns:a16="http://schemas.microsoft.com/office/drawing/2014/main" id="{8D9A76BF-31D6-EE83-F3DC-D2396D3053F3}"/>
              </a:ext>
            </a:extLst>
          </p:cNvPr>
          <p:cNvPicPr>
            <a:picLocks noChangeAspect="1"/>
          </p:cNvPicPr>
          <p:nvPr/>
        </p:nvPicPr>
        <p:blipFill>
          <a:blip r:embed="rId3"/>
          <a:srcRect r="26294" b="53674"/>
          <a:stretch/>
        </p:blipFill>
        <p:spPr>
          <a:xfrm>
            <a:off x="358774" y="1495730"/>
            <a:ext cx="4681277" cy="1770481"/>
          </a:xfrm>
          <a:prstGeom prst="rect">
            <a:avLst/>
          </a:prstGeom>
          <a:ln w="9525" cap="sq">
            <a:solidFill>
              <a:schemeClr val="tx2"/>
            </a:solidFill>
            <a:prstDash val="solid"/>
            <a:miter lim="800000"/>
          </a:ln>
          <a:effectLst/>
        </p:spPr>
      </p:pic>
      <p:pic>
        <p:nvPicPr>
          <p:cNvPr id="6" name="図 5">
            <a:extLst>
              <a:ext uri="{FF2B5EF4-FFF2-40B4-BE49-F238E27FC236}">
                <a16:creationId xmlns:a16="http://schemas.microsoft.com/office/drawing/2014/main" id="{A7ADC061-A2F5-04F2-63E0-C8F3EAD72803}"/>
              </a:ext>
            </a:extLst>
          </p:cNvPr>
          <p:cNvPicPr>
            <a:picLocks noChangeAspect="1"/>
          </p:cNvPicPr>
          <p:nvPr/>
        </p:nvPicPr>
        <p:blipFill>
          <a:blip r:embed="rId4"/>
          <a:srcRect r="27328" b="56639"/>
          <a:stretch/>
        </p:blipFill>
        <p:spPr>
          <a:xfrm>
            <a:off x="3308711" y="2274739"/>
            <a:ext cx="5262609" cy="1889471"/>
          </a:xfrm>
          <a:prstGeom prst="rect">
            <a:avLst/>
          </a:prstGeom>
          <a:ln w="9525" cap="sq">
            <a:solidFill>
              <a:schemeClr val="tx2"/>
            </a:solidFill>
            <a:prstDash val="solid"/>
            <a:miter lim="800000"/>
          </a:ln>
          <a:effectLst/>
        </p:spPr>
      </p:pic>
      <p:sp>
        <p:nvSpPr>
          <p:cNvPr id="7" name="正方形/長方形 6">
            <a:extLst>
              <a:ext uri="{FF2B5EF4-FFF2-40B4-BE49-F238E27FC236}">
                <a16:creationId xmlns:a16="http://schemas.microsoft.com/office/drawing/2014/main" id="{A149C234-76B4-12A1-6627-0F0F39863DFF}"/>
              </a:ext>
            </a:extLst>
          </p:cNvPr>
          <p:cNvSpPr/>
          <p:nvPr/>
        </p:nvSpPr>
        <p:spPr>
          <a:xfrm>
            <a:off x="2303428" y="1859892"/>
            <a:ext cx="540380" cy="13579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8" name="正方形/長方形 7">
            <a:extLst>
              <a:ext uri="{FF2B5EF4-FFF2-40B4-BE49-F238E27FC236}">
                <a16:creationId xmlns:a16="http://schemas.microsoft.com/office/drawing/2014/main" id="{D3F895C1-43B3-C1D4-AD0D-9B13A89B45A8}"/>
              </a:ext>
            </a:extLst>
          </p:cNvPr>
          <p:cNvSpPr/>
          <p:nvPr/>
        </p:nvSpPr>
        <p:spPr>
          <a:xfrm>
            <a:off x="5544108" y="2687984"/>
            <a:ext cx="540380" cy="13579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EAB8112E-4BE8-EC2C-5967-EA5E302084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611560" y="1495730"/>
            <a:ext cx="1512167" cy="129196"/>
          </a:xfrm>
          <a:prstGeom prst="rect">
            <a:avLst/>
          </a:prstGeom>
        </p:spPr>
      </p:pic>
      <p:pic>
        <p:nvPicPr>
          <p:cNvPr id="13" name="図 12" descr="グラフィカル ユーザー インターフェイス, アプリケーション&#10;&#10;自動的に生成された説明">
            <a:extLst>
              <a:ext uri="{FF2B5EF4-FFF2-40B4-BE49-F238E27FC236}">
                <a16:creationId xmlns:a16="http://schemas.microsoft.com/office/drawing/2014/main" id="{AD369B16-4101-57AD-8992-47182865D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flipV="1">
            <a:off x="3599892" y="2274739"/>
            <a:ext cx="1512167" cy="129196"/>
          </a:xfrm>
          <a:prstGeom prst="rect">
            <a:avLst/>
          </a:prstGeom>
        </p:spPr>
      </p:pic>
    </p:spTree>
    <p:extLst>
      <p:ext uri="{BB962C8B-B14F-4D97-AF65-F5344CB8AC3E}">
        <p14:creationId xmlns:p14="http://schemas.microsoft.com/office/powerpoint/2010/main" val="2759535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186D-0B40-2DF5-D418-3887C9E8E483}"/>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C9E9AFC-C5B2-F20E-BF36-A4F6502624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C330206F-3CFF-CC4B-D68A-CD6373EDBDE4}"/>
              </a:ext>
            </a:extLst>
          </p:cNvPr>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電債オプション</a:t>
            </a:r>
            <a:r>
              <a:rPr lang="en-US" altLang="ja-JP" sz="2400" dirty="0">
                <a:latin typeface="+mn-ea"/>
              </a:rPr>
              <a:t> </a:t>
            </a:r>
            <a:r>
              <a:rPr lang="ja-JP" altLang="en-US" sz="2400" dirty="0">
                <a:latin typeface="+mn-ea"/>
              </a:rPr>
              <a:t>機能改善</a:t>
            </a:r>
            <a:r>
              <a:rPr lang="ja-JP" altLang="en-US" sz="1800" dirty="0">
                <a:latin typeface="+mn-ea"/>
              </a:rPr>
              <a:t>　 </a:t>
            </a:r>
            <a:br>
              <a:rPr lang="en-US" altLang="ja-JP" sz="2800" dirty="0"/>
            </a:br>
            <a:r>
              <a:rPr lang="ja-JP" altLang="en-US" sz="1800" dirty="0"/>
              <a:t>２．取引先別電債口座マスタ</a:t>
            </a:r>
            <a:r>
              <a:rPr lang="en-US" altLang="ja-JP" sz="1800" dirty="0"/>
              <a:t>CSV</a:t>
            </a:r>
            <a:r>
              <a:rPr lang="ja-JP" altLang="en-US" sz="1800" dirty="0"/>
              <a:t>取込</a:t>
            </a:r>
            <a:endParaRPr kumimoji="1" lang="ja-JP" altLang="en-US" dirty="0"/>
          </a:p>
        </p:txBody>
      </p:sp>
      <p:sp>
        <p:nvSpPr>
          <p:cNvPr id="5" name="フッター プレースホルダー 4">
            <a:extLst>
              <a:ext uri="{FF2B5EF4-FFF2-40B4-BE49-F238E27FC236}">
                <a16:creationId xmlns:a16="http://schemas.microsoft.com/office/drawing/2014/main" id="{AC3E339E-CF4D-3FCD-836A-321F4F88217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7" name="テキスト プレースホルダー 2">
            <a:extLst>
              <a:ext uri="{FF2B5EF4-FFF2-40B4-BE49-F238E27FC236}">
                <a16:creationId xmlns:a16="http://schemas.microsoft.com/office/drawing/2014/main" id="{2C10A699-0691-6813-F641-0471C3DC36E3}"/>
              </a:ext>
            </a:extLst>
          </p:cNvPr>
          <p:cNvSpPr>
            <a:spLocks noGrp="1"/>
          </p:cNvSpPr>
          <p:nvPr>
            <p:ph type="body" sz="quarter" idx="14"/>
          </p:nvPr>
        </p:nvSpPr>
        <p:spPr>
          <a:xfrm>
            <a:off x="358018" y="2283545"/>
            <a:ext cx="8426450" cy="710594"/>
          </a:xfrm>
        </p:spPr>
        <p:txBody>
          <a:bodyPr/>
          <a:lstStyle/>
          <a:p>
            <a:pPr lvl="0">
              <a:lnSpc>
                <a:spcPts val="1900"/>
              </a:lnSpc>
              <a:buClr>
                <a:srgbClr val="F9BE00"/>
              </a:buClr>
            </a:pPr>
            <a:r>
              <a:rPr lang="ja-JP" altLang="en-US" sz="1400" b="1" dirty="0">
                <a:solidFill>
                  <a:srgbClr val="FFC000"/>
                </a:solidFill>
              </a:rPr>
              <a:t>■</a:t>
            </a:r>
            <a:r>
              <a:rPr lang="ja-JP" altLang="en-US" sz="1400" b="1" dirty="0">
                <a:solidFill>
                  <a:schemeClr val="tx2"/>
                </a:solidFill>
              </a:rPr>
              <a:t>背景</a:t>
            </a:r>
            <a:endParaRPr lang="en-US" altLang="ja-JP" sz="1400" b="1" dirty="0">
              <a:solidFill>
                <a:schemeClr val="tx2"/>
              </a:solidFill>
            </a:endParaRPr>
          </a:p>
          <a:p>
            <a:pPr marL="177800" lvl="0">
              <a:lnSpc>
                <a:spcPts val="1900"/>
              </a:lnSpc>
              <a:buClr>
                <a:srgbClr val="F9BE00"/>
              </a:buClr>
            </a:pPr>
            <a:r>
              <a:rPr lang="ja-JP" altLang="en-US" dirty="0">
                <a:solidFill>
                  <a:prstClr val="black"/>
                </a:solidFill>
              </a:rPr>
              <a:t>従来は、バッチ取込ツールはデータベースに直接接続可能な環境で実行する必要がありました</a:t>
            </a:r>
            <a:endParaRPr lang="en-US" altLang="ja-JP" dirty="0">
              <a:solidFill>
                <a:prstClr val="black"/>
              </a:solidFill>
            </a:endParaRPr>
          </a:p>
          <a:p>
            <a:pPr marL="177800" lvl="0">
              <a:lnSpc>
                <a:spcPts val="1900"/>
              </a:lnSpc>
              <a:buClr>
                <a:srgbClr val="F9BE00"/>
              </a:buClr>
            </a:pPr>
            <a:r>
              <a:rPr lang="ja-JP" altLang="en-US" dirty="0">
                <a:solidFill>
                  <a:prstClr val="black"/>
                </a:solidFill>
              </a:rPr>
              <a:t>そのため、</a:t>
            </a:r>
            <a:r>
              <a:rPr lang="en-US" altLang="ja-JP" dirty="0">
                <a:solidFill>
                  <a:prstClr val="black"/>
                </a:solidFill>
              </a:rPr>
              <a:t>SaaS</a:t>
            </a:r>
            <a:r>
              <a:rPr lang="ja-JP" altLang="en-US" dirty="0">
                <a:solidFill>
                  <a:prstClr val="black"/>
                </a:solidFill>
              </a:rPr>
              <a:t>環境などではツールの利用が制限され、バッチ取込ツールを利用できないケースがありました</a:t>
            </a:r>
            <a:endParaRPr lang="en-US" altLang="ja-JP" dirty="0">
              <a:solidFill>
                <a:prstClr val="black"/>
              </a:solidFill>
            </a:endParaRPr>
          </a:p>
        </p:txBody>
      </p:sp>
      <p:sp>
        <p:nvSpPr>
          <p:cNvPr id="3" name="テキスト プレースホルダー 2">
            <a:extLst>
              <a:ext uri="{FF2B5EF4-FFF2-40B4-BE49-F238E27FC236}">
                <a16:creationId xmlns:a16="http://schemas.microsoft.com/office/drawing/2014/main" id="{0D3F69AF-3738-EC00-7D6F-51C842235904}"/>
              </a:ext>
            </a:extLst>
          </p:cNvPr>
          <p:cNvSpPr txBox="1">
            <a:spLocks/>
          </p:cNvSpPr>
          <p:nvPr/>
        </p:nvSpPr>
        <p:spPr>
          <a:xfrm>
            <a:off x="358018" y="1131243"/>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機能概要</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取引先別電債口座マスタ取込</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画面から</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を指定して取り込むことでデータを一括登録することができます</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また、登録済みのデータを取込形式の</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ファイルとして出力</a:t>
            </a:r>
            <a:r>
              <a:rPr lang="ja-JP" altLang="en-US" dirty="0">
                <a:solidFill>
                  <a:prstClr val="black"/>
                </a:solidFill>
                <a:latin typeface="メイリオ"/>
                <a:ea typeface="メイリオ"/>
              </a:rPr>
              <a:t>します</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 name="テキスト プレースホルダー 2">
            <a:extLst>
              <a:ext uri="{FF2B5EF4-FFF2-40B4-BE49-F238E27FC236}">
                <a16:creationId xmlns:a16="http://schemas.microsoft.com/office/drawing/2014/main" id="{43A9C9D9-9CB0-95A2-A93F-D155B989FA80}"/>
              </a:ext>
            </a:extLst>
          </p:cNvPr>
          <p:cNvSpPr txBox="1">
            <a:spLocks/>
          </p:cNvSpPr>
          <p:nvPr/>
        </p:nvSpPr>
        <p:spPr>
          <a:xfrm>
            <a:off x="358018" y="3707698"/>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400" b="1" i="0" u="none" strike="noStrike" kern="1200" cap="none" spc="0" normalizeH="0" baseline="0" noProof="0" dirty="0">
                <a:ln>
                  <a:noFill/>
                </a:ln>
                <a:solidFill>
                  <a:srgbClr val="FFC000"/>
                </a:solidFill>
                <a:effectLst/>
                <a:uLnTx/>
                <a:uFillTx/>
                <a:latin typeface="メイリオ"/>
                <a:ea typeface="メイリオ"/>
                <a:cs typeface="+mn-cs"/>
              </a:rPr>
              <a:t>■</a:t>
            </a:r>
            <a:r>
              <a:rPr kumimoji="1" lang="ja-JP" altLang="en-US" sz="1400" b="1" i="0" u="none" strike="noStrike" kern="1200" cap="none" spc="0" normalizeH="0" baseline="0" noProof="0" dirty="0">
                <a:ln>
                  <a:noFill/>
                </a:ln>
                <a:solidFill>
                  <a:srgbClr val="008CCF"/>
                </a:solidFill>
                <a:effectLst/>
                <a:uLnTx/>
                <a:uFillTx/>
                <a:latin typeface="メイリオ"/>
                <a:ea typeface="メイリオ"/>
                <a:cs typeface="+mn-cs"/>
              </a:rPr>
              <a:t>効果</a:t>
            </a:r>
            <a:endParaRPr kumimoji="1" lang="en-US" altLang="ja-JP" sz="1400" b="1" i="0" u="none" strike="noStrike" kern="1200" cap="none" spc="0" normalizeH="0" baseline="0" noProof="0" dirty="0">
              <a:ln>
                <a:noFill/>
              </a:ln>
              <a:solidFill>
                <a:srgbClr val="008CCF"/>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画面から</a:t>
            </a: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ファイルの取込が出来るようになるため、</a:t>
            </a:r>
            <a:endPar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endParaRPr>
          </a:p>
          <a:p>
            <a:pPr marL="17780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en-US" altLang="ja-JP" sz="1200" b="0" i="0" u="none" strike="noStrike" kern="1200" cap="none" spc="0" normalizeH="0" baseline="0" noProof="0" dirty="0">
                <a:ln>
                  <a:noFill/>
                </a:ln>
                <a:solidFill>
                  <a:prstClr val="black"/>
                </a:solidFill>
                <a:effectLst/>
                <a:uLnTx/>
                <a:uFillTx/>
                <a:latin typeface="メイリオ"/>
                <a:ea typeface="メイリオ"/>
                <a:cs typeface="+mn-cs"/>
              </a:rPr>
              <a:t>NX</a:t>
            </a:r>
            <a:r>
              <a:rPr kumimoji="1" lang="ja-JP" altLang="en-US" sz="1200" b="0" i="0" u="none" strike="noStrike" kern="1200" cap="none" spc="0" normalizeH="0" baseline="0" noProof="0" dirty="0">
                <a:ln>
                  <a:noFill/>
                </a:ln>
                <a:solidFill>
                  <a:prstClr val="black"/>
                </a:solidFill>
                <a:effectLst/>
                <a:uLnTx/>
                <a:uFillTx/>
                <a:latin typeface="メイリオ"/>
                <a:ea typeface="メイリオ"/>
                <a:cs typeface="+mn-cs"/>
              </a:rPr>
              <a:t>を利用できる環境であれば取引先別電債口座マスタの一括取込が可能となります</a:t>
            </a:r>
            <a:endParaRPr kumimoji="1" lang="en-US" altLang="ja-JP" sz="11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6843884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15D9F-B28C-17FB-D629-FCA76D12222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6853E73-6671-729E-0687-55BB47BE23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E49ED-73EF-499C-8307-28EB0E7CF529}" type="slidenum">
              <a:rPr kumimoji="1" lang="ja-JP" altLang="en-US" sz="900" b="0" i="0" u="none" strike="noStrike" kern="1200" cap="none" spc="0" normalizeH="0" baseline="0" noProof="0" smtClean="0">
                <a:ln>
                  <a:noFill/>
                </a:ln>
                <a:solidFill>
                  <a:prstClr val="black">
                    <a:lumMod val="50000"/>
                    <a:lumOff val="50000"/>
                  </a:prstClr>
                </a:solidFill>
                <a:effectLst/>
                <a:uLnTx/>
                <a:uFillTx/>
                <a:latin typeface="メイリオ"/>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900" b="0" i="0" u="none" strike="noStrike" kern="1200" cap="none" spc="0" normalizeH="0" baseline="0" noProof="0" dirty="0">
              <a:ln>
                <a:noFill/>
              </a:ln>
              <a:solidFill>
                <a:prstClr val="black">
                  <a:lumMod val="50000"/>
                  <a:lumOff val="50000"/>
                </a:prstClr>
              </a:solidFill>
              <a:effectLst/>
              <a:uLnTx/>
              <a:uFillTx/>
              <a:latin typeface="メイリオ"/>
              <a:ea typeface="メイリオ"/>
              <a:cs typeface="+mn-cs"/>
            </a:endParaRPr>
          </a:p>
        </p:txBody>
      </p:sp>
      <p:sp>
        <p:nvSpPr>
          <p:cNvPr id="4" name="タイトル 3">
            <a:extLst>
              <a:ext uri="{FF2B5EF4-FFF2-40B4-BE49-F238E27FC236}">
                <a16:creationId xmlns:a16="http://schemas.microsoft.com/office/drawing/2014/main" id="{26BDA504-6167-A476-2504-07BF36F8A820}"/>
              </a:ext>
            </a:extLst>
          </p:cNvPr>
          <p:cNvSpPr>
            <a:spLocks noGrp="1"/>
          </p:cNvSpPr>
          <p:nvPr>
            <p:ph type="title"/>
          </p:nvPr>
        </p:nvSpPr>
        <p:spPr>
          <a:xfrm>
            <a:off x="358775" y="267494"/>
            <a:ext cx="8209669" cy="584267"/>
          </a:xfrm>
        </p:spPr>
        <p:txBody>
          <a:bodyPr/>
          <a:lstStyle/>
          <a:p>
            <a:r>
              <a:rPr lang="en-US" altLang="ja-JP" sz="2400" dirty="0">
                <a:latin typeface="+mn-ea"/>
              </a:rPr>
              <a:t>SuperStream-NX </a:t>
            </a:r>
            <a:r>
              <a:rPr lang="ja-JP" altLang="en-US" sz="2400" dirty="0">
                <a:latin typeface="+mn-ea"/>
              </a:rPr>
              <a:t>電債オプション</a:t>
            </a:r>
            <a:r>
              <a:rPr lang="en-US" altLang="ja-JP" sz="2400" dirty="0">
                <a:latin typeface="+mn-ea"/>
              </a:rPr>
              <a:t> </a:t>
            </a:r>
            <a:r>
              <a:rPr lang="ja-JP" altLang="en-US" sz="2400" dirty="0">
                <a:latin typeface="+mn-ea"/>
              </a:rPr>
              <a:t>機能改善</a:t>
            </a:r>
            <a:r>
              <a:rPr lang="ja-JP" altLang="en-US" sz="1800" dirty="0">
                <a:latin typeface="+mn-ea"/>
              </a:rPr>
              <a:t>　 </a:t>
            </a:r>
            <a:br>
              <a:rPr lang="en-US" altLang="ja-JP" sz="2800" dirty="0"/>
            </a:br>
            <a:r>
              <a:rPr lang="ja-JP" altLang="en-US" sz="1800" dirty="0"/>
              <a:t>２．取引先別電債口座マスタ</a:t>
            </a:r>
            <a:r>
              <a:rPr lang="en-US" altLang="ja-JP" sz="1800" dirty="0"/>
              <a:t>CSV</a:t>
            </a:r>
            <a:r>
              <a:rPr lang="ja-JP" altLang="en-US" sz="1800" dirty="0"/>
              <a:t>取込</a:t>
            </a:r>
            <a:endParaRPr kumimoji="1" lang="ja-JP" altLang="en-US" dirty="0"/>
          </a:p>
        </p:txBody>
      </p:sp>
      <p:sp>
        <p:nvSpPr>
          <p:cNvPr id="5" name="フッター プレースホルダー 4">
            <a:extLst>
              <a:ext uri="{FF2B5EF4-FFF2-40B4-BE49-F238E27FC236}">
                <a16:creationId xmlns:a16="http://schemas.microsoft.com/office/drawing/2014/main" id="{83B3A564-A2A8-902A-4373-ED6A881B0E1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tint val="75000"/>
                  </a:prstClr>
                </a:solidFill>
                <a:effectLst/>
                <a:uLnTx/>
                <a:uFillTx/>
                <a:latin typeface="メイリオ"/>
                <a:ea typeface="メイリオ"/>
                <a:cs typeface="+mn-cs"/>
              </a:rPr>
              <a:t>©2025 Canon IT Solutions Inc. All rights reserved.</a:t>
            </a:r>
            <a:endParaRPr kumimoji="1" lang="ja-JP" altLang="en-US" sz="600" b="0" i="0" u="none" strike="noStrike" kern="1200" cap="none" spc="0" normalizeH="0" baseline="0" noProof="0" dirty="0">
              <a:ln>
                <a:noFill/>
              </a:ln>
              <a:solidFill>
                <a:prstClr val="black">
                  <a:tint val="75000"/>
                </a:prstClr>
              </a:solidFill>
              <a:effectLst/>
              <a:uLnTx/>
              <a:uFillTx/>
              <a:latin typeface="メイリオ"/>
              <a:ea typeface="メイリオ"/>
              <a:cs typeface="+mn-cs"/>
            </a:endParaRPr>
          </a:p>
        </p:txBody>
      </p:sp>
      <p:sp>
        <p:nvSpPr>
          <p:cNvPr id="10" name="テキスト プレースホルダー 2">
            <a:extLst>
              <a:ext uri="{FF2B5EF4-FFF2-40B4-BE49-F238E27FC236}">
                <a16:creationId xmlns:a16="http://schemas.microsoft.com/office/drawing/2014/main" id="{58D9A4F9-4603-B71E-8D0E-D01CBFD2BDE9}"/>
              </a:ext>
            </a:extLst>
          </p:cNvPr>
          <p:cNvSpPr txBox="1">
            <a:spLocks/>
          </p:cNvSpPr>
          <p:nvPr/>
        </p:nvSpPr>
        <p:spPr>
          <a:xfrm>
            <a:off x="388800" y="959609"/>
            <a:ext cx="8426450" cy="792435"/>
          </a:xfrm>
          <a:prstGeom prst="rect">
            <a:avLst/>
          </a:prstGeom>
        </p:spPr>
        <p:txBody>
          <a:bodyPr lIns="0" tIns="0" rIns="0" bIns="0"/>
          <a:lstStyle>
            <a:lvl1pPr marL="0" indent="0" algn="l" defTabSz="914400" rtl="0" eaLnBrk="1" latinLnBrk="0" hangingPunct="1">
              <a:lnSpc>
                <a:spcPts val="1700"/>
              </a:lnSpc>
              <a:spcBef>
                <a:spcPts val="0"/>
              </a:spcBef>
              <a:buFont typeface="Arial" panose="020B0604020202020204" pitchFamily="34" charset="0"/>
              <a:buNone/>
              <a:defRPr kumimoji="1" sz="1200" kern="1200">
                <a:solidFill>
                  <a:schemeClr val="tx1"/>
                </a:solidFill>
                <a:latin typeface="+mn-ea"/>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1200" kern="1200">
                <a:solidFill>
                  <a:schemeClr val="tx1"/>
                </a:solidFill>
                <a:latin typeface="+mn-ea"/>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sz="1000" b="1" i="0" u="sng" strike="noStrike" kern="1200" cap="none" spc="0" normalizeH="0" baseline="0" noProof="0" dirty="0">
                <a:ln>
                  <a:noFill/>
                </a:ln>
                <a:solidFill>
                  <a:prstClr val="black"/>
                </a:solidFill>
                <a:effectLst/>
                <a:uLnTx/>
                <a:uFillTx/>
                <a:latin typeface="メイリオ"/>
                <a:ea typeface="メイリオ"/>
                <a:cs typeface="+mn-cs"/>
              </a:rPr>
              <a:t>取引先別電債口座マスタ登録</a:t>
            </a:r>
            <a:endParaRPr kumimoji="1" lang="en-US" altLang="ja-JP" sz="1000" b="1" i="0" u="sng"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1" i="0" u="none" strike="noStrike" kern="1200" cap="none" spc="0" normalizeH="0" baseline="0" noProof="0" dirty="0">
                <a:ln>
                  <a:noFill/>
                </a:ln>
                <a:solidFill>
                  <a:prstClr val="black"/>
                </a:solidFill>
                <a:effectLst/>
                <a:uLnTx/>
                <a:uFillTx/>
                <a:latin typeface="メイリオ"/>
                <a:ea typeface="メイリオ"/>
                <a:cs typeface="+mn-cs"/>
              </a:rPr>
              <a:t>　</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ファイルを指定して取込を行うことが可能となりました</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ts val="1900"/>
              </a:lnSpc>
              <a:spcBef>
                <a:spcPts val="0"/>
              </a:spcBef>
              <a:spcAft>
                <a:spcPts val="0"/>
              </a:spcAft>
              <a:buClr>
                <a:srgbClr val="F9BE00"/>
              </a:buClr>
              <a:buSzTx/>
              <a:buFont typeface="Arial" panose="020B0604020202020204" pitchFamily="34" charset="0"/>
              <a:buNone/>
              <a:tabLst/>
              <a:defRPr/>
            </a:pP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　・「一括削除選択」「</a:t>
            </a:r>
            <a:r>
              <a:rPr kumimoji="1" lang="en-US" altLang="ja-JP" b="0" i="0" u="none" strike="noStrike" kern="1200" cap="none" spc="0" normalizeH="0" baseline="0" noProof="0" dirty="0">
                <a:ln>
                  <a:noFill/>
                </a:ln>
                <a:solidFill>
                  <a:prstClr val="black"/>
                </a:solidFill>
                <a:effectLst/>
                <a:uLnTx/>
                <a:uFillTx/>
                <a:latin typeface="メイリオ"/>
                <a:ea typeface="メイリオ"/>
                <a:cs typeface="+mn-cs"/>
              </a:rPr>
              <a:t>CSV</a:t>
            </a:r>
            <a:r>
              <a:rPr kumimoji="1" lang="ja-JP" altLang="en-US" b="0" i="0" u="none" strike="noStrike" kern="1200" cap="none" spc="0" normalizeH="0" baseline="0" noProof="0" dirty="0">
                <a:ln>
                  <a:noFill/>
                </a:ln>
                <a:solidFill>
                  <a:prstClr val="black"/>
                </a:solidFill>
                <a:effectLst/>
                <a:uLnTx/>
                <a:uFillTx/>
                <a:latin typeface="メイリオ"/>
                <a:ea typeface="メイリオ"/>
                <a:cs typeface="+mn-cs"/>
              </a:rPr>
              <a:t>出力」ボタンを追加しました</a:t>
            </a:r>
            <a:endParaRPr kumimoji="1" lang="en-US" altLang="ja-JP"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1" name="角丸四角形 8">
            <a:extLst>
              <a:ext uri="{FF2B5EF4-FFF2-40B4-BE49-F238E27FC236}">
                <a16:creationId xmlns:a16="http://schemas.microsoft.com/office/drawing/2014/main" id="{B6D67000-6D55-058F-B361-A0BF57E1C0EF}"/>
              </a:ext>
            </a:extLst>
          </p:cNvPr>
          <p:cNvSpPr/>
          <p:nvPr/>
        </p:nvSpPr>
        <p:spPr>
          <a:xfrm>
            <a:off x="413538" y="4487181"/>
            <a:ext cx="882098" cy="260230"/>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メイリオ"/>
                <a:ea typeface="メイリオ"/>
                <a:cs typeface="+mn-cs"/>
              </a:rPr>
              <a:t>注意事項</a:t>
            </a:r>
          </a:p>
        </p:txBody>
      </p:sp>
      <p:sp>
        <p:nvSpPr>
          <p:cNvPr id="12" name="正方形/長方形 11">
            <a:extLst>
              <a:ext uri="{FF2B5EF4-FFF2-40B4-BE49-F238E27FC236}">
                <a16:creationId xmlns:a16="http://schemas.microsoft.com/office/drawing/2014/main" id="{F1B1F1BF-96C2-5B8A-C563-CAA51071FAE9}"/>
              </a:ext>
            </a:extLst>
          </p:cNvPr>
          <p:cNvSpPr/>
          <p:nvPr/>
        </p:nvSpPr>
        <p:spPr>
          <a:xfrm>
            <a:off x="1385646" y="4478796"/>
            <a:ext cx="786687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EE7B48">
                    <a:lumMod val="75000"/>
                  </a:srgbClr>
                </a:solidFill>
                <a:effectLst/>
                <a:uLnTx/>
                <a:uFillTx/>
                <a:latin typeface="メイリオ"/>
                <a:ea typeface="メイリオ"/>
                <a:cs typeface="+mn-cs"/>
              </a:rPr>
              <a:t>現在開発中となり、画面イメージ等変更となる可能性がございます</a:t>
            </a:r>
          </a:p>
        </p:txBody>
      </p:sp>
      <p:grpSp>
        <p:nvGrpSpPr>
          <p:cNvPr id="6" name="グループ化 5">
            <a:extLst>
              <a:ext uri="{FF2B5EF4-FFF2-40B4-BE49-F238E27FC236}">
                <a16:creationId xmlns:a16="http://schemas.microsoft.com/office/drawing/2014/main" id="{9299B006-88D3-D4E3-76FB-2A6A6D8EBCAB}"/>
              </a:ext>
            </a:extLst>
          </p:cNvPr>
          <p:cNvGrpSpPr/>
          <p:nvPr/>
        </p:nvGrpSpPr>
        <p:grpSpPr>
          <a:xfrm>
            <a:off x="358775" y="1743658"/>
            <a:ext cx="7466699" cy="2676101"/>
            <a:chOff x="358775" y="1443821"/>
            <a:chExt cx="7466699" cy="2676101"/>
          </a:xfrm>
        </p:grpSpPr>
        <p:pic>
          <p:nvPicPr>
            <p:cNvPr id="8" name="図 7">
              <a:extLst>
                <a:ext uri="{FF2B5EF4-FFF2-40B4-BE49-F238E27FC236}">
                  <a16:creationId xmlns:a16="http://schemas.microsoft.com/office/drawing/2014/main" id="{BCB65AAC-A969-46D7-2342-4A58636689CF}"/>
                </a:ext>
              </a:extLst>
            </p:cNvPr>
            <p:cNvPicPr>
              <a:picLocks noChangeAspect="1"/>
            </p:cNvPicPr>
            <p:nvPr/>
          </p:nvPicPr>
          <p:blipFill>
            <a:blip r:embed="rId3"/>
            <a:srcRect b="40438"/>
            <a:stretch/>
          </p:blipFill>
          <p:spPr>
            <a:xfrm>
              <a:off x="358775" y="1443821"/>
              <a:ext cx="7466699" cy="2676101"/>
            </a:xfrm>
            <a:prstGeom prst="rect">
              <a:avLst/>
            </a:prstGeom>
            <a:ln w="9525" cap="sq">
              <a:solidFill>
                <a:schemeClr val="tx2"/>
              </a:solidFill>
              <a:prstDash val="solid"/>
              <a:miter lim="800000"/>
            </a:ln>
            <a:effectLst/>
          </p:spPr>
        </p:pic>
        <p:sp>
          <p:nvSpPr>
            <p:cNvPr id="13" name="正方形/長方形 12">
              <a:extLst>
                <a:ext uri="{FF2B5EF4-FFF2-40B4-BE49-F238E27FC236}">
                  <a16:creationId xmlns:a16="http://schemas.microsoft.com/office/drawing/2014/main" id="{522CE5B5-BF41-4B3D-30AB-9878EE2711E7}"/>
                </a:ext>
              </a:extLst>
            </p:cNvPr>
            <p:cNvSpPr/>
            <p:nvPr/>
          </p:nvSpPr>
          <p:spPr>
            <a:xfrm>
              <a:off x="7200292" y="2535746"/>
              <a:ext cx="576064" cy="252028"/>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14" name="正方形/長方形 13">
              <a:extLst>
                <a:ext uri="{FF2B5EF4-FFF2-40B4-BE49-F238E27FC236}">
                  <a16:creationId xmlns:a16="http://schemas.microsoft.com/office/drawing/2014/main" id="{750536AA-F296-E3C2-BF74-DA19A417F423}"/>
                </a:ext>
              </a:extLst>
            </p:cNvPr>
            <p:cNvSpPr/>
            <p:nvPr/>
          </p:nvSpPr>
          <p:spPr>
            <a:xfrm>
              <a:off x="2987824" y="1783672"/>
              <a:ext cx="3168352" cy="752074"/>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メイリオ"/>
                <a:ea typeface="メイリオ"/>
                <a:cs typeface="+mn-cs"/>
              </a:endParaRPr>
            </a:p>
          </p:txBody>
        </p:sp>
      </p:grpSp>
      <p:pic>
        <p:nvPicPr>
          <p:cNvPr id="3" name="図 2" descr="グラフィカル ユーザー インターフェイス, アプリケーション&#10;&#10;自動的に生成された説明">
            <a:extLst>
              <a:ext uri="{FF2B5EF4-FFF2-40B4-BE49-F238E27FC236}">
                <a16:creationId xmlns:a16="http://schemas.microsoft.com/office/drawing/2014/main" id="{248BCA2C-D00B-B32F-FC9F-A5C89C5F66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V="1">
            <a:off x="647565" y="1752044"/>
            <a:ext cx="2556284" cy="129196"/>
          </a:xfrm>
          <a:prstGeom prst="rect">
            <a:avLst/>
          </a:prstGeom>
        </p:spPr>
      </p:pic>
      <p:pic>
        <p:nvPicPr>
          <p:cNvPr id="7" name="図 6">
            <a:extLst>
              <a:ext uri="{FF2B5EF4-FFF2-40B4-BE49-F238E27FC236}">
                <a16:creationId xmlns:a16="http://schemas.microsoft.com/office/drawing/2014/main" id="{606043F7-A04C-5E8B-02B7-11C323037634}"/>
              </a:ext>
            </a:extLst>
          </p:cNvPr>
          <p:cNvPicPr>
            <a:picLocks noChangeAspect="1"/>
          </p:cNvPicPr>
          <p:nvPr/>
        </p:nvPicPr>
        <p:blipFill rotWithShape="1">
          <a:blip r:embed="rId5"/>
          <a:srcRect t="2" b="-14607"/>
          <a:stretch/>
        </p:blipFill>
        <p:spPr>
          <a:xfrm rot="10800000" flipV="1">
            <a:off x="6516216" y="1900471"/>
            <a:ext cx="684076" cy="115304"/>
          </a:xfrm>
          <a:prstGeom prst="rect">
            <a:avLst/>
          </a:prstGeom>
        </p:spPr>
      </p:pic>
    </p:spTree>
    <p:extLst>
      <p:ext uri="{BB962C8B-B14F-4D97-AF65-F5344CB8AC3E}">
        <p14:creationId xmlns:p14="http://schemas.microsoft.com/office/powerpoint/2010/main" val="1487516018"/>
      </p:ext>
    </p:extLst>
  </p:cSld>
  <p:clrMapOvr>
    <a:masterClrMapping/>
  </p:clrMapOvr>
</p:sld>
</file>

<file path=ppt/theme/theme1.xml><?xml version="1.0" encoding="utf-8"?>
<a:theme xmlns:a="http://schemas.openxmlformats.org/drawingml/2006/main" name="Office ​​テーマ">
  <a:themeElements>
    <a:clrScheme name="SuperStream 2021">
      <a:dk1>
        <a:sysClr val="windowText" lastClr="000000"/>
      </a:dk1>
      <a:lt1>
        <a:sysClr val="window" lastClr="FFFFFF"/>
      </a:lt1>
      <a:dk2>
        <a:srgbClr val="008CCF"/>
      </a:dk2>
      <a:lt2>
        <a:srgbClr val="FFFFFF"/>
      </a:lt2>
      <a:accent1>
        <a:srgbClr val="FABE00"/>
      </a:accent1>
      <a:accent2>
        <a:srgbClr val="54C3F1"/>
      </a:accent2>
      <a:accent3>
        <a:srgbClr val="EE7B48"/>
      </a:accent3>
      <a:accent4>
        <a:srgbClr val="CE67A4"/>
      </a:accent4>
      <a:accent5>
        <a:srgbClr val="8FC31F"/>
      </a:accent5>
      <a:accent6>
        <a:srgbClr val="2E7DC2"/>
      </a:accent6>
      <a:hlink>
        <a:srgbClr val="008CCF"/>
      </a:hlink>
      <a:folHlink>
        <a:srgbClr val="008CCF"/>
      </a:folHlink>
    </a:clrScheme>
    <a:fontScheme name="SuperStream 2015">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tx2"/>
          </a:solidFill>
        </a:ln>
      </a:spPr>
      <a:bodyPr rtlCol="0" anchor="ctr"/>
      <a:lstStyle>
        <a:defPPr algn="ctr">
          <a:defRPr kumimoji="1" sz="1200" dirty="0"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B53894D17DC7C47BE63F9D1750C23E3" ma:contentTypeVersion="16" ma:contentTypeDescription="新しいドキュメントを作成します。" ma:contentTypeScope="" ma:versionID="4c35edf87c02789b171ce810a721c917">
  <xsd:schema xmlns:xsd="http://www.w3.org/2001/XMLSchema" xmlns:xs="http://www.w3.org/2001/XMLSchema" xmlns:p="http://schemas.microsoft.com/office/2006/metadata/properties" xmlns:ns2="5390fd7e-3ae6-4c6f-b2b3-e212599418c7" xmlns:ns3="c77ec646-6dad-47dc-8a8f-7ccedac5bce3" targetNamespace="http://schemas.microsoft.com/office/2006/metadata/properties" ma:root="true" ma:fieldsID="41774c6db6d921d399a5151416662aa2" ns2:_="" ns3:_="">
    <xsd:import namespace="5390fd7e-3ae6-4c6f-b2b3-e212599418c7"/>
    <xsd:import namespace="c77ec646-6dad-47dc-8a8f-7ccedac5bc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LengthInSeconds" minOccurs="0"/>
                <xsd:element ref="ns3:MediaServiceDateTaken" minOccurs="0"/>
                <xsd:element ref="ns3:MediaServiceLocation"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90fd7e-3ae6-4c6f-b2b3-e212599418c7"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5" nillable="true" ma:displayName="Taxonomy Catch All Column" ma:hidden="true" ma:list="{F04E044B-0321-47DF-93AC-5F65165BAE8E}" ma:internalName="TaxCatchAll" ma:showField="CatchAllData" ma:web="{e2b653b9-dda0-4875-ae0d-da43feb768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7ec646-6dad-47dc-8a8f-7ccedac5bce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画像タグ" ma:readOnly="false" ma:fieldId="{5cf76f15-5ced-4ddc-b409-7134ff3c332f}" ma:taxonomyMulti="true" ma:sspId="139cf6af-007c-4f7d-a604-462adfc6233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7ec646-6dad-47dc-8a8f-7ccedac5bce3">
      <Terms xmlns="http://schemas.microsoft.com/office/infopath/2007/PartnerControls"/>
    </lcf76f155ced4ddcb4097134ff3c332f>
    <TaxCatchAll xmlns="5390fd7e-3ae6-4c6f-b2b3-e212599418c7" xsi:nil="true"/>
  </documentManagement>
</p:properties>
</file>

<file path=customXml/itemProps1.xml><?xml version="1.0" encoding="utf-8"?>
<ds:datastoreItem xmlns:ds="http://schemas.openxmlformats.org/officeDocument/2006/customXml" ds:itemID="{50C9AFCF-6DC8-4176-B627-5FEFF46F44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90fd7e-3ae6-4c6f-b2b3-e212599418c7"/>
    <ds:schemaRef ds:uri="c77ec646-6dad-47dc-8a8f-7ccedac5bc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22764BB-43A0-467A-A0A3-48AFD0F1D2A1}">
  <ds:schemaRefs>
    <ds:schemaRef ds:uri="http://schemas.microsoft.com/sharepoint/v3/contenttype/forms"/>
  </ds:schemaRefs>
</ds:datastoreItem>
</file>

<file path=customXml/itemProps3.xml><?xml version="1.0" encoding="utf-8"?>
<ds:datastoreItem xmlns:ds="http://schemas.openxmlformats.org/officeDocument/2006/customXml" ds:itemID="{D89C8C9C-C407-4431-8410-FFC39249CBDD}">
  <ds:schemaRefs>
    <ds:schemaRef ds:uri="http://schemas.microsoft.com/office/2006/metadata/properties"/>
    <ds:schemaRef ds:uri="http://schemas.microsoft.com/office/infopath/2007/PartnerControls"/>
    <ds:schemaRef ds:uri="c77ec646-6dad-47dc-8a8f-7ccedac5bce3"/>
    <ds:schemaRef ds:uri="5390fd7e-3ae6-4c6f-b2b3-e212599418c7"/>
  </ds:schemaRefs>
</ds:datastoreItem>
</file>

<file path=docProps/app.xml><?xml version="1.0" encoding="utf-8"?>
<Properties xmlns="http://schemas.openxmlformats.org/officeDocument/2006/extended-properties" xmlns:vt="http://schemas.openxmlformats.org/officeDocument/2006/docPropsVTypes">
  <TotalTime>0</TotalTime>
  <Words>20972</Words>
  <Application>Microsoft Office PowerPoint</Application>
  <PresentationFormat>画面に合わせる (16:9)</PresentationFormat>
  <Paragraphs>3059</Paragraphs>
  <Slides>199</Slides>
  <Notes>195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199</vt:i4>
      </vt:variant>
    </vt:vector>
  </HeadingPairs>
  <TitlesOfParts>
    <vt:vector size="207" baseType="lpstr">
      <vt:lpstr>Meiryo UI</vt:lpstr>
      <vt:lpstr>ＭＳ ゴシック</vt:lpstr>
      <vt:lpstr>メイリオ</vt:lpstr>
      <vt:lpstr>メイリオ</vt:lpstr>
      <vt:lpstr>游明朝</vt:lpstr>
      <vt:lpstr>Arial</vt:lpstr>
      <vt:lpstr>Calibri</vt:lpstr>
      <vt:lpstr>Office ​​テーマ</vt:lpstr>
      <vt:lpstr>PowerPoint プレゼンテーション</vt:lpstr>
      <vt:lpstr>PowerPoint プレゼンテーション</vt:lpstr>
      <vt:lpstr>01 SuperStream-NX 統合会計 機能改善</vt:lpstr>
      <vt:lpstr>PowerPoint プレゼンテーション</vt:lpstr>
      <vt:lpstr>SuperStream-NX 統合会計 機能改善　  1．ワークフロー承認の改善 </vt:lpstr>
      <vt:lpstr>SuperStream-NX 統合会計 機能改善　  1．ワークフロー承認の改善</vt:lpstr>
      <vt:lpstr>SuperStream-NX 統合会計 機能改善　  1．ワークフロー承認の改善 </vt:lpstr>
      <vt:lpstr>SuperStream-NX 統合会計 機能改善　  1．ワークフロー承認の改善 </vt:lpstr>
      <vt:lpstr>SuperStream-NX 統合会計 機能改善　  1．ワークフロー承認の改善　①申し送り  </vt:lpstr>
      <vt:lpstr>SuperStream-NX 統合会計 機能改善　  1．ワークフロー承認の改善　①申し送り  </vt:lpstr>
      <vt:lpstr>SuperStream-NX 統合会計 機能改善　  1．ワークフロー承認の改善　②連続承認  </vt:lpstr>
      <vt:lpstr>SuperStream-NX 統合会計 機能改善　  1．ワークフロー承認の改善　②連続承認  </vt:lpstr>
      <vt:lpstr>SuperStream-NX 統合会計 機能改善　  1．ワークフロー承認の改善　②連続承認  </vt:lpstr>
      <vt:lpstr>SuperStream-NX 統合会計 機能改善　  1．ワークフロー承認の改善　②連続承認  </vt:lpstr>
      <vt:lpstr>SuperStream-NX 統合会計 機能改善　  1．ワークフロー承認の改善　②連続承認</vt:lpstr>
      <vt:lpstr>SuperStream-NX 統合会計 機能改善　  1．ワークフロー承認の改善　②連続承認  </vt:lpstr>
      <vt:lpstr>SuperStream-NX 統合会計 機能改善　  1．ワークフロー承認の改善　③証憑表示  </vt:lpstr>
      <vt:lpstr>SuperStream-NX 統合会計 機能改善　  2．貸借反転での過去伝複写</vt:lpstr>
      <vt:lpstr>SuperStream-NX 統合会計 機能改善　  2．貸借反転での過去伝複写</vt:lpstr>
      <vt:lpstr>SuperStream-NX 統合会計 機能改善　  2．貸借反転での過去伝複写  </vt:lpstr>
      <vt:lpstr>SuperStream-NX 統合会計 機能改善　  2．貸借反転での過去伝複写  </vt:lpstr>
      <vt:lpstr>SuperStream-NX 統合会計 機能改善　  2．貸借反転での過去伝複写  </vt:lpstr>
      <vt:lpstr>SuperStream-NX 統合会計 機能改善　  3．支払伝票入力画面の一覧入力対応</vt:lpstr>
      <vt:lpstr>SuperStream-NX 統合会計 機能改善　  3．支払伝票入力画面の一覧入力対応  </vt:lpstr>
      <vt:lpstr>SuperStream-NX 統合会計 機能改善　  3．支払伝票入力画面の一覧入力対応  </vt:lpstr>
      <vt:lpstr>SuperStream-NX 統合会計 機能改善　  3．支払伝票入力画面の一覧入力対応  </vt:lpstr>
      <vt:lpstr>SuperStream-NX 統合会計 機能改善　  4．マスタ更新履歴照会機能追加対応 </vt:lpstr>
      <vt:lpstr>SuperStream-NX 統合会計 機能改善　  4．マスタ更新履歴照会機能追加対応　①マスタ更新履歴照会機能 </vt:lpstr>
      <vt:lpstr>SuperStream-NX 統合会計 機能改善　  4．マスタ更新履歴照会機能追加対応　 ①マスタ更新履歴照会機能 </vt:lpstr>
      <vt:lpstr>SuperStream-NX 統合会計 機能改善　  4．マスタ更新履歴照会機能追加対応　 ①マスタ更新履歴照会機能 </vt:lpstr>
      <vt:lpstr>SuperStream-NX 統合会計 機能改善　  4．マスタ更新履歴照会機能追加対応　 ②各マスタにて更新履歴表示追加</vt:lpstr>
      <vt:lpstr>SuperStream-NX 統合会計 機能改善　  4．マスタ更新履歴照会機能追加対応　 ②各マスタにて更新履歴表示追加 </vt:lpstr>
      <vt:lpstr>SuperStream-NX 統合会計 機能改善　  4．マスタ更新履歴照会機能追加対応　 ②各マスタにて更新履歴表示追加</vt:lpstr>
      <vt:lpstr>SuperStream-NX 統合会計 機能改善　  4．マスタ更新履歴照会機能追加対応　 ②各マスタにて更新履歴表示追加</vt:lpstr>
      <vt:lpstr>SuperStream-NX 統合会計 機能改善　  4．マスタ更新履歴照会機能追加対応　 ②各マスタにて更新履歴表示追加</vt:lpstr>
      <vt:lpstr>SuperStream-NX 統合会計 機能改善　  4．マスタ更新履歴照会機能追加対応　 ②各マスタにて更新履歴表示追加 </vt:lpstr>
      <vt:lpstr>SuperStream-NX 統合会計 機能改善　  4．マスタ更新履歴照会機能追加対応　 ②各マスタにて更新履歴表示追加 </vt:lpstr>
      <vt:lpstr>SuperStream-NX 統合会計 機能改善　  4．マスタ更新履歴照会機能追加対応　 ②各マスタにて更新履歴表示追加 </vt:lpstr>
      <vt:lpstr>SuperStream-NX 統合会計 機能改善　  4．マスタ更新履歴照会機能追加対応　 ②各マスタにて更新履歴表示追加 </vt:lpstr>
      <vt:lpstr>SuperStream-NX 統合会計 機能改善　  4．マスタ更新履歴照会機能追加対応　 ②各マスタにて更新履歴表示追加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5．適格請求書発行事業者登録番号、免税事業者等の区分の出力対応 </vt:lpstr>
      <vt:lpstr>SuperStream-NX 統合会計 機能改善　  6．支払、経費精算の承認依頼メール通知の改善 </vt:lpstr>
      <vt:lpstr>SuperStream-NX 統合会計 機能改善　  6．支払、経費精算の承認依頼メール通知の改善 </vt:lpstr>
      <vt:lpstr>SuperStream-NX 統合会計 機能改善　  6．支払、経費精算の承認依頼メール通知の改善 </vt:lpstr>
      <vt:lpstr>SuperStream-NX 統合会計 機能改善　  6．支払、経費精算の承認依頼メール通知の改善 </vt:lpstr>
      <vt:lpstr>SuperStream-NX 統合会計 機能改善　  ７．銀行口座マスタに諸掛科目用負担部門を追加する対応</vt:lpstr>
      <vt:lpstr>SuperStream-NX 統合会計 機能改善　  ７．銀行口座マスタに諸掛科目用負担部門を追加する対応  </vt:lpstr>
      <vt:lpstr>SuperStream-NX 統合会計 機能改善　  ７．銀行口座マスタに諸掛科目用負担部門を追加する対応  </vt:lpstr>
      <vt:lpstr>SuperStream-NX 統合会計 機能改善　  8．マスタデータ取込の追加対応（換算レートマスタ） </vt:lpstr>
      <vt:lpstr>SuperStream-NX 統合会計 機能改善　  8．マスタデータ取込の追加対応（換算レートマスタ）  </vt:lpstr>
      <vt:lpstr>SuperStream-NX 統合会計 機能改善　  8．マスタデータ取込の追加対応（換算レートマスタ）  </vt:lpstr>
      <vt:lpstr>PowerPoint プレゼンテーション</vt:lpstr>
      <vt:lpstr>01 SuperStream-NX 従業員モバイルオプション 機能改善</vt:lpstr>
      <vt:lpstr>PowerPoint プレゼンテーション</vt:lpstr>
      <vt:lpstr>SuperStream-NX 従業員モバイルオプション 機能改善　 １．適格請求書発行事業者登録番号の自動読み取り</vt:lpstr>
      <vt:lpstr>PowerPoint プレゼンテーション</vt:lpstr>
      <vt:lpstr>01 SuperStream-NX ファクタリングシステム 機能改善</vt:lpstr>
      <vt:lpstr>PowerPoint プレゼンテーション</vt:lpstr>
      <vt:lpstr>SuperStream-NX ファクタリングシステム 機能改善　  １．３行統一</vt:lpstr>
      <vt:lpstr>SuperStream-NX ファクタリングシステム 機能改善　  １．３行統一</vt:lpstr>
      <vt:lpstr>PowerPoint プレゼンテーション</vt:lpstr>
      <vt:lpstr>01 SuperStream-NX 電債オプション 機能改善</vt:lpstr>
      <vt:lpstr>PowerPoint プレゼンテーション</vt:lpstr>
      <vt:lpstr>SuperStream-NX 電債オプション 機能改善　  １．外部データ取込</vt:lpstr>
      <vt:lpstr>SuperStream-NX 電債オプション 機能改善　  １．外部データ取込</vt:lpstr>
      <vt:lpstr>SuperStream-NX 電債オプション 機能改善　  ２．取引先別電債口座マスタCSV取込</vt:lpstr>
      <vt:lpstr>SuperStream-NX 電債オプション 機能改善　  ２．取引先別電債口座マスタCSV取込</vt:lpstr>
      <vt:lpstr>SuperStream-NX 電債オプション 機能改善　  ２．取引先別電債口座マスタCSV取込</vt:lpstr>
      <vt:lpstr>SuperStream-NX 電債オプション 機能改善　  ３．支払データ取込時承認処理選択</vt:lpstr>
      <vt:lpstr>PowerPoint プレゼンテーション</vt:lpstr>
      <vt:lpstr>01 Navio外貨建支払機能 for SuperStream-NX  ISO20022対応</vt:lpstr>
      <vt:lpstr>PowerPoint プレゼンテーション</vt:lpstr>
      <vt:lpstr>Navio外貨建支払機能 for SuperStream-NX　ISO20022対応　  １．外国送金の国際基準フォーマット化</vt:lpstr>
      <vt:lpstr>Navio外貨建支払機能 for SuperStream-NX　ISO20022対応　 ２．取引銀行マスタ　</vt:lpstr>
      <vt:lpstr>Navio外貨建支払機能 for SuperStream-NX　ISO20022対応　 ３．支払先送金情報マスタ　</vt:lpstr>
      <vt:lpstr>Navio外貨建支払機能 for SuperStream-NX　ISO20022対応　 ４．外国送金依頼データ作成　</vt:lpstr>
      <vt:lpstr>PowerPoint プレゼンテーション</vt:lpstr>
      <vt:lpstr>PowerPoint プレゼンテーション</vt:lpstr>
      <vt:lpstr>01 SuperStream-NX 固定資産管理 電子帳簿保存法対応</vt:lpstr>
      <vt:lpstr>PowerPoint プレゼンテーション</vt:lpstr>
      <vt:lpstr>SuperStream-NX 固定資産管理 電子帳簿保存法対応 概要 </vt:lpstr>
      <vt:lpstr>SuperStream-NX 固定資産管理 電子帳簿保存法対応 １．NX統合会計に連携した仕訳と異動履歴の関連性の確保</vt:lpstr>
      <vt:lpstr>SuperStream-NX 固定資産管理 電子帳簿保存法対応 １．NX統合会計に連携した仕訳と異動履歴の関連性の確保</vt:lpstr>
      <vt:lpstr>SuperStream-NX 固定資産管理 電子帳簿保存法対応 １．NX統合会計に連携した仕訳と異動履歴の関連性の確保</vt:lpstr>
      <vt:lpstr>SuperStream-NX 固定資産管理 電子帳簿保存法対応 １．NX統合会計に連携した仕訳と異動履歴の関連性の確保</vt:lpstr>
      <vt:lpstr>SuperStream-NX 固定資産管理 電子帳簿保存法対応 ２．削除・取消された資産データの確認機能の追加  ①削除取消データ照会 </vt:lpstr>
      <vt:lpstr>SuperStream-NX 固定資産管理 電子帳簿保存法対応 ２．削除・取消された資産データの確認機能の追加  ①削除取消データ照会</vt:lpstr>
      <vt:lpstr>SuperStream-NX 固定資産管理 電子帳簿保存法対応 ２．削除・取消された資産データの確認機能の追加  ①削除取消データ照会</vt:lpstr>
      <vt:lpstr>SuperStream-NX 固定資産管理 電子帳簿保存法対応 ２．削除・取消された資産データの確認機能の追加  ①削除取消データ照会</vt:lpstr>
      <vt:lpstr>SuperStream-NX 固定資産管理 電子帳簿保存法対応 ２．削除・取消された資産データの確認機能の追加  ②外部データ作成</vt:lpstr>
      <vt:lpstr>SuperStream-NX 固定資産管理 電子帳簿保存法対応 ３．資産データの検索性の強化  ①固定資産照会</vt:lpstr>
      <vt:lpstr>SuperStream-NX 固定資産管理 電子帳簿保存法対応 ３．資産データの検索性の強化  ①固定資産照会</vt:lpstr>
      <vt:lpstr>SuperStream-NX 固定資産管理 電子帳簿保存法対応 ３．資産データの検索性の強化  ①固定資産照会</vt:lpstr>
      <vt:lpstr>SuperStream-NX 固定資産管理 電子帳簿保存法対応 ３．資産データの検索性の強化  ①固定資産照会</vt:lpstr>
      <vt:lpstr>SuperStream-NX 固定資産管理 電子帳簿保存法対応 ３．資産データの検索性の強化  ②固定資産異動照会</vt:lpstr>
      <vt:lpstr>SuperStream-NX 固定資産管理 電子帳簿保存法対応 ３．資産データの検索性の強化  ②固定資産異動照会</vt:lpstr>
      <vt:lpstr>SuperStream-NX 固定資産管理 電子帳簿保存法対応 ３．資産データの検索性の強化  ②固定資産異動照会</vt:lpstr>
      <vt:lpstr>SuperStream-NX 固定資産管理 電子帳簿保存法対応 ３．資産データの検索性の強化  ②固定資産異動照会</vt:lpstr>
      <vt:lpstr>SuperStream-NX 固定資産管理 電子帳簿保存法対応 ３．資産データの検索性の強化  ②固定資産異動照会</vt:lpstr>
      <vt:lpstr>SuperStream-NX 固定資産管理 電子帳簿保存法対応 ４．リース異動確認及び検索性の強化  ①リース契約照会</vt:lpstr>
      <vt:lpstr>SuperStream-NX 固定資産管理 電子帳簿保存法対応 ４．リース異動確認及び検索性の強化  ①リース契約照会</vt:lpstr>
      <vt:lpstr>SuperStream-NX 固定資産管理 電子帳簿保存法対応 ４．リース異動確認及び検索性の強化  ①リース契約照会</vt:lpstr>
      <vt:lpstr>SuperStream-NX 固定資産管理 電子帳簿保存法対応 ４．リース異動確認及び検索性の強化  ①リース契約照会</vt:lpstr>
      <vt:lpstr>SuperStream-NX 固定資産管理 電子帳簿保存法対応 ４．リース異動確認及び検索性の強化  ①リース契約照会</vt:lpstr>
      <vt:lpstr>SuperStream-NX 固定資産管理 電子帳簿保存法対応 ４．リース異動確認及び検索性の強化  ②リース物件異動照会</vt:lpstr>
      <vt:lpstr>SuperStream-NX 固定資産管理 電子帳簿保存法対応 ４．リース異動確認及び検索性の強化  ②リース物件異動照会</vt:lpstr>
      <vt:lpstr>SuperStream-NX 固定資産管理 電子帳簿保存法対応 ４．リース異動確認及び検索性の強化  ②リース物件異動照会</vt:lpstr>
      <vt:lpstr>SuperStream-NX 固定資産管理 電子帳簿保存法対応 ４．リース異動確認及び検索性の強化  ②リース物件異動照会</vt:lpstr>
      <vt:lpstr>SuperStream-NX 固定資産管理 電子帳簿保存法対応 ４．リース異動確認及び検索性の強化  ②リース物件異動照会</vt:lpstr>
      <vt:lpstr>02 SuperStream-NX 固定資産管理 機能改善</vt:lpstr>
      <vt:lpstr>PowerPoint プレゼンテーション</vt:lpstr>
      <vt:lpstr>SuperStream-NX 固定資産管理 機能改善 １．移動時の申告先コードの自動設定対応 </vt:lpstr>
      <vt:lpstr>SuperStream-NX 固定資産管理 機能改善 １．移動時の申告先コードの自動設定対応 </vt:lpstr>
      <vt:lpstr>PowerPoint プレゼンテーション</vt:lpstr>
      <vt:lpstr>01 SuperStream-NX 建設仮勘定管理オプション 電子帳簿保存法対応</vt:lpstr>
      <vt:lpstr>PowerPoint プレゼンテーション</vt:lpstr>
      <vt:lpstr>SuperStream-NX 建設仮勘定管理オプション 電子帳簿保存法対応 概要 </vt:lpstr>
      <vt:lpstr>SuperStream-NX 建設仮勘定管理オプション 電子帳簿保存法対応 １．NX統合会計に連携した仕訳と費用振替履歴の関連性の確保</vt:lpstr>
      <vt:lpstr>SuperStream-NX 建設仮勘定管理オプション 電子帳簿保存法対応 １．NX統合会計に連携した仕訳と費用振替履歴の関連性の確保</vt:lpstr>
      <vt:lpstr>SuperStream-NX 建設仮勘定管理オプション 電子帳簿保存法対応 １．NX統合会計に連携した仕訳と費用振替履歴の関連性の確保</vt:lpstr>
      <vt:lpstr>SuperStream-NX 建設仮勘定管理オプション 電子帳簿保存法対応 ２．削除・取消された建仮データの確認機能の追加  ①建仮削除取消照会</vt:lpstr>
      <vt:lpstr>SuperStream-NX 建設仮勘定管理オプション 電子帳簿保存法対応 ２．削除・取消された建仮データの確認機能の追加  ①建仮削除取消照会</vt:lpstr>
      <vt:lpstr>SuperStream-NX 建設仮勘定管理オプション 電子帳簿保存法対応 ２．削除・取消された建仮データの確認機能の追加  ①建仮削除取消照会</vt:lpstr>
      <vt:lpstr>SuperStream-NX 建設仮勘定管理オプション 電子帳簿保存法対応 ２．削除・取消された建仮データの確認機能の追加  ①建仮削除取消照会</vt:lpstr>
      <vt:lpstr>SuperStream-NX 建設仮勘定管理オプション 電子帳簿保存法対応 ２．削除・取消された建仮データの確認機能の追加  ①建仮削除取消照会</vt:lpstr>
      <vt:lpstr>SuperStream-NX 建設仮勘定管理オプション 電子帳簿保存法対応 ２．削除・取消された建仮データの確認機能の追加  ②外部データ作成</vt:lpstr>
      <vt:lpstr>SuperStream-NX 建設仮勘定管理オプション 電子帳簿保存法対応 ３．建仮データの検索性の強化  ①建仮照会</vt:lpstr>
      <vt:lpstr>SuperStream-NX 建設仮勘定管理オプション 電子帳簿保存法対応 ３．建仮データの検索性の強化  ①建仮照会</vt:lpstr>
      <vt:lpstr>SuperStream-NX 建設仮勘定管理オプション 電子帳簿保存法対応 ３．建仮データの検索性の強化  ①建仮照会</vt:lpstr>
      <vt:lpstr>SuperStream-NX 建設仮勘定管理オプション 電子帳簿保存法対応 ３．建仮データの検索性の強化  ②建仮異動照会</vt:lpstr>
      <vt:lpstr>SuperStream-NX 建設仮勘定管理オプション 電子帳簿保存法対応 ３．建仮データの検索性の強化  ②建仮異動照会</vt:lpstr>
      <vt:lpstr>SuperStream-NX 建設仮勘定管理オプション 電子帳簿保存法対応 ３．建仮データの検索性の強化  ②建仮異動照会</vt:lpstr>
      <vt:lpstr>SuperStream-NX 建設仮勘定管理オプション 電子帳簿保存法対応 ３．建仮データの検索性の強化  ②建仮異動照会</vt:lpstr>
      <vt:lpstr>SuperStream-NX 建設仮勘定管理オプション 電子帳簿保存法対応 ３．建仮データの検索性の強化  ②建仮異動照会</vt:lpstr>
      <vt:lpstr>PowerPoint プレゼンテーション</vt:lpstr>
      <vt:lpstr>はじめに</vt:lpstr>
      <vt:lpstr>PowerPoint プレゼンテーション</vt:lpstr>
      <vt:lpstr>SuperStream-NX 固定資産管理 新リース会計基準対応（予定） １．製品対応スケジュール</vt:lpstr>
      <vt:lpstr>SuperStream-NX 固定資産管理 新リース会計基準対応（予定） ２．適用対象企業</vt:lpstr>
      <vt:lpstr>SuperStream-NX 固定資産管理 新リース会計基準対応（予定） ２．適用対象企業</vt:lpstr>
      <vt:lpstr>SuperStream-NX 固定資産管理 新リース会計基準対応（予定） ３．借手リース会計処理の全体像</vt:lpstr>
      <vt:lpstr>SuperStream-NX 固定資産管理 新リース会計基準対応（予定） ３．借手リース会計処理の全体像</vt:lpstr>
      <vt:lpstr>SuperStream-NX 固定資産管理 新リース会計基準対応（予定） ３．借手リース会計処理の全体像</vt:lpstr>
      <vt:lpstr>SuperStream-NX 固定資産管理 新リース会計基準対応（予定） ３．１．リースの識別</vt:lpstr>
      <vt:lpstr>SuperStream-NX 固定資産管理 新リース会計基準対応（予定） ３．２．リース／サービスの区分</vt:lpstr>
      <vt:lpstr>SuperStream-NX 固定資産管理 新リース会計基準対応（予定） ３．２．リース／サービスの区分</vt:lpstr>
      <vt:lpstr>SuperStream-NX 固定資産管理 新リース会計基準対応（予定） ３．２．リース／サービスの区分</vt:lpstr>
      <vt:lpstr>SuperStream-NX 固定資産管理 新リース会計基準対応（予定） ３．３．リース期間の決定</vt:lpstr>
      <vt:lpstr>SuperStream-NX 固定資産管理 新リース会計基準対応（予定） ３．３．リース期間の決定</vt:lpstr>
      <vt:lpstr>SuperStream-NX 固定資産管理 新リース会計基準対応（予定） ３．４．使用権資産・リース負債の計上 ３．４．１．取得価格相当額の計算</vt:lpstr>
      <vt:lpstr>SuperStream-NX 固定資産管理 新リース会計基準対応（予定） ３．４．使用権資産・リース負債の計上 ３．４．１．取得価格相当額計算</vt:lpstr>
      <vt:lpstr>SuperStream-NX 固定資産管理 新リース会計基準対応（予定） ３．４．使用権資産・リース負債の計上 ３．４．１．取得価格相当額計算</vt:lpstr>
      <vt:lpstr>SuperStream-NX 固定資産管理 新リース会計基準対応（予定） ３．４．使用権資産・リース負債の計上 ３．４．２．取引分類自動判定</vt:lpstr>
      <vt:lpstr>SuperStream-NX 固定資産管理 新リース会計基準対応（予定） ３．４．使用権資産・リース負債の計上 ３．４．２．取引分類自動判定</vt:lpstr>
      <vt:lpstr>SuperStream-NX 固定資産管理 新リース会計基準対応（予定） ３．４．使用権資産・リース負債の計上 ３．４．３消費税の計上</vt:lpstr>
      <vt:lpstr>SuperStream-NX 固定資産管理 新リース会計基準対応（予定） ３．５．使用権資産の償却・利息相当額の配分</vt:lpstr>
      <vt:lpstr>SuperStream-NX 固定資産管理 新リース会計基準対応（予定） ３．５．使用権資産の償却・利息相当額の配分</vt:lpstr>
      <vt:lpstr>SuperStream-NX 固定資産管理 新リース会計基準対応（予定） ３．５．使用権資産の償却・利息相当額の配分</vt:lpstr>
      <vt:lpstr>SuperStream-NX 固定資産管理 新リース会計基準対応（予定） ３．６．契約条件の変更</vt:lpstr>
      <vt:lpstr>SuperStream-NX 固定資産管理 新リース会計基準対応（予定） ３．６．契約条件の変更</vt:lpstr>
      <vt:lpstr>SuperStream-NX 固定資産管理 新リース会計基準対応（予定） ３．６．契約条件の変更</vt:lpstr>
      <vt:lpstr>SuperStream-NX 固定資産管理 新リース会計基準対応（予定） ３．７．決算業務</vt:lpstr>
      <vt:lpstr>SuperStream-NX 固定資産管理 新リース会計基準対応（予定） ３．７．決算業務</vt:lpstr>
      <vt:lpstr>SuperStream-NX 固定資産管理 新リース会計基準対応（予定） ３．８．申告調整</vt:lpstr>
      <vt:lpstr>SuperStream-NX 固定資産管理 新リース会計基準対応（予定） ３．８．申告調整</vt:lpstr>
      <vt:lpstr>SuperStream-NX 固定資産管理 新リース会計基準対応（予定） ３．８．申告調整</vt:lpstr>
      <vt:lpstr>SuperStream-NX 固定資産管理 新リース会計基準対応（予定） ４．その他</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2025-05-21T06:34:47Z</dcterms:created>
  <dcterms:modified xsi:type="dcterms:W3CDTF">2025-05-29T02:53:13Z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0x0101000B53894D17DC7C47BE63F9D1750C23E3</vt:lpwstr>
  </property>
</Properties>
</file>