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8" r:id="rId2"/>
    <p:sldMasterId id="2147483829" r:id="rId3"/>
    <p:sldMasterId id="2147483866" r:id="rId4"/>
    <p:sldMasterId id="2147483784" r:id="rId5"/>
    <p:sldMasterId id="2147483772" r:id="rId6"/>
  </p:sldMasterIdLst>
  <p:notesMasterIdLst>
    <p:notesMasterId r:id="rId60"/>
  </p:notesMasterIdLst>
  <p:sldIdLst>
    <p:sldId id="383" r:id="rId7"/>
    <p:sldId id="2147477860" r:id="rId8"/>
    <p:sldId id="2147477861" r:id="rId9"/>
    <p:sldId id="386" r:id="rId10"/>
    <p:sldId id="1244" r:id="rId11"/>
    <p:sldId id="392" r:id="rId12"/>
    <p:sldId id="393" r:id="rId13"/>
    <p:sldId id="424" r:id="rId14"/>
    <p:sldId id="413" r:id="rId15"/>
    <p:sldId id="414" r:id="rId16"/>
    <p:sldId id="397" r:id="rId17"/>
    <p:sldId id="398" r:id="rId18"/>
    <p:sldId id="417" r:id="rId19"/>
    <p:sldId id="404" r:id="rId20"/>
    <p:sldId id="401" r:id="rId21"/>
    <p:sldId id="419" r:id="rId22"/>
    <p:sldId id="420" r:id="rId23"/>
    <p:sldId id="405" r:id="rId24"/>
    <p:sldId id="421" r:id="rId25"/>
    <p:sldId id="406" r:id="rId26"/>
    <p:sldId id="422" r:id="rId27"/>
    <p:sldId id="423" r:id="rId28"/>
    <p:sldId id="407" r:id="rId29"/>
    <p:sldId id="409" r:id="rId30"/>
    <p:sldId id="411" r:id="rId31"/>
    <p:sldId id="410" r:id="rId32"/>
    <p:sldId id="1245" r:id="rId33"/>
    <p:sldId id="2147477859" r:id="rId34"/>
    <p:sldId id="1561" r:id="rId35"/>
    <p:sldId id="1579" r:id="rId36"/>
    <p:sldId id="1566" r:id="rId37"/>
    <p:sldId id="1580" r:id="rId38"/>
    <p:sldId id="1567" r:id="rId39"/>
    <p:sldId id="1568" r:id="rId40"/>
    <p:sldId id="1569" r:id="rId41"/>
    <p:sldId id="1570" r:id="rId42"/>
    <p:sldId id="1571" r:id="rId43"/>
    <p:sldId id="1574" r:id="rId44"/>
    <p:sldId id="1572" r:id="rId45"/>
    <p:sldId id="1573" r:id="rId46"/>
    <p:sldId id="1578" r:id="rId47"/>
    <p:sldId id="1575" r:id="rId48"/>
    <p:sldId id="1576" r:id="rId49"/>
    <p:sldId id="1581" r:id="rId50"/>
    <p:sldId id="1582" r:id="rId51"/>
    <p:sldId id="400" r:id="rId52"/>
    <p:sldId id="394" r:id="rId53"/>
    <p:sldId id="399" r:id="rId54"/>
    <p:sldId id="1583" r:id="rId55"/>
    <p:sldId id="412" r:id="rId56"/>
    <p:sldId id="395" r:id="rId57"/>
    <p:sldId id="1584" r:id="rId58"/>
    <p:sldId id="1585" r:id="rId59"/>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5F4"/>
    <a:srgbClr val="031F37"/>
    <a:srgbClr val="0F9DCB"/>
    <a:srgbClr val="074561"/>
    <a:srgbClr val="0D85AB"/>
    <a:srgbClr val="50CBF2"/>
    <a:srgbClr val="043055"/>
    <a:srgbClr val="CECECE"/>
    <a:srgbClr val="022E51"/>
    <a:srgbClr val="012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55758" autoAdjust="0"/>
  </p:normalViewPr>
  <p:slideViewPr>
    <p:cSldViewPr>
      <p:cViewPr varScale="1">
        <p:scale>
          <a:sx n="81" d="100"/>
          <a:sy n="81" d="100"/>
        </p:scale>
        <p:origin x="2946" y="60"/>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03497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208226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91548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244883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374838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241109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84144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264292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248356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164974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141930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279" y="4686500"/>
            <a:ext cx="6553205" cy="4439841"/>
          </a:xfrm>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266562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275077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45</a:t>
            </a:fld>
            <a:endParaRPr kumimoji="1" lang="ja-JP" altLang="en-US"/>
          </a:p>
        </p:txBody>
      </p:sp>
    </p:spTree>
    <p:extLst>
      <p:ext uri="{BB962C8B-B14F-4D97-AF65-F5344CB8AC3E}">
        <p14:creationId xmlns:p14="http://schemas.microsoft.com/office/powerpoint/2010/main" val="2819152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46</a:t>
            </a:fld>
            <a:endParaRPr kumimoji="1" lang="ja-JP" altLang="en-US"/>
          </a:p>
        </p:txBody>
      </p:sp>
    </p:spTree>
    <p:extLst>
      <p:ext uri="{BB962C8B-B14F-4D97-AF65-F5344CB8AC3E}">
        <p14:creationId xmlns:p14="http://schemas.microsoft.com/office/powerpoint/2010/main" val="7160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371575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747667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2014824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165442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91226" y="4686500"/>
            <a:ext cx="6453257" cy="4439841"/>
          </a:xfrm>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282350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404585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277615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29111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303858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185216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23416432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emf"/><Relationship Id="rId12"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em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4.emf"/><Relationship Id="rId3" Type="http://schemas.openxmlformats.org/officeDocument/2006/relationships/image" Target="../media/image22.jpeg"/><Relationship Id="rId7" Type="http://schemas.openxmlformats.org/officeDocument/2006/relationships/image" Target="../media/image15.png"/><Relationship Id="rId12"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11.jpeg"/><Relationship Id="rId16" Type="http://schemas.openxmlformats.org/officeDocument/2006/relationships/image" Target="../media/image37.emf"/><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emf"/><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emf"/><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2.png"/><Relationship Id="rId11" Type="http://schemas.openxmlformats.org/officeDocument/2006/relationships/image" Target="../media/image6.emf"/><Relationship Id="rId5" Type="http://schemas.openxmlformats.org/officeDocument/2006/relationships/image" Target="../media/image35.emf"/><Relationship Id="rId15" Type="http://schemas.openxmlformats.org/officeDocument/2006/relationships/image" Target="../media/image47.png"/><Relationship Id="rId10" Type="http://schemas.openxmlformats.org/officeDocument/2006/relationships/image" Target="../media/image4.emf"/><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3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50.emf"/><Relationship Id="rId5" Type="http://schemas.openxmlformats.org/officeDocument/2006/relationships/image" Target="../media/image3.png"/><Relationship Id="rId4" Type="http://schemas.openxmlformats.org/officeDocument/2006/relationships/image" Target="../media/image4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4.png"/><Relationship Id="rId7" Type="http://schemas.openxmlformats.org/officeDocument/2006/relationships/image" Target="../media/image18.emf"/><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jpeg"/><Relationship Id="rId1" Type="http://schemas.openxmlformats.org/officeDocument/2006/relationships/slideMaster" Target="../slideMasters/slideMaster1.xml"/><Relationship Id="rId4" Type="http://schemas.openxmlformats.org/officeDocument/2006/relationships/image" Target="../media/image5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図 1" descr="背景パターン&#10;&#10;AI によって生成されたコンテンツは間違っている可能性があります。">
            <a:extLst>
              <a:ext uri="{FF2B5EF4-FFF2-40B4-BE49-F238E27FC236}">
                <a16:creationId xmlns:a16="http://schemas.microsoft.com/office/drawing/2014/main" id="{016EEAA2-B3E5-7298-5034-FEB9E64226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15" name="図 14" descr="座る, コンピュータ, 道路, ノートパソコン が含まれている画像&#10;&#10;AI によって生成されたコンテンツは間違っている可能性があります。">
            <a:extLst>
              <a:ext uri="{FF2B5EF4-FFF2-40B4-BE49-F238E27FC236}">
                <a16:creationId xmlns:a16="http://schemas.microsoft.com/office/drawing/2014/main" id="{4CD87CF5-90B1-9488-29CA-752E8FDFC9D2}"/>
              </a:ext>
            </a:extLst>
          </p:cNvPr>
          <p:cNvPicPr>
            <a:picLocks noChangeAspect="1"/>
          </p:cNvPicPr>
          <p:nvPr userDrawn="1"/>
        </p:nvPicPr>
        <p:blipFill>
          <a:blip r:embed="rId3" cstate="print">
            <a:alphaModFix amt="70000"/>
            <a:extLst>
              <a:ext uri="{28A0092B-C50C-407E-A947-70E740481C1C}">
                <a14:useLocalDpi xmlns:a14="http://schemas.microsoft.com/office/drawing/2010/main" val="0"/>
              </a:ext>
            </a:extLst>
          </a:blip>
          <a:stretch>
            <a:fillRect/>
          </a:stretch>
        </p:blipFill>
        <p:spPr>
          <a:xfrm>
            <a:off x="-108520" y="825956"/>
            <a:ext cx="8353432" cy="4120986"/>
          </a:xfrm>
          <a:prstGeom prst="rect">
            <a:avLst/>
          </a:prstGeom>
        </p:spPr>
      </p:pic>
      <p:pic>
        <p:nvPicPr>
          <p:cNvPr id="16" name="図 15" descr="夜空に浮かぶ月&#10;&#10;AI によって生成されたコンテンツは間違っている可能性があります。">
            <a:extLst>
              <a:ext uri="{FF2B5EF4-FFF2-40B4-BE49-F238E27FC236}">
                <a16:creationId xmlns:a16="http://schemas.microsoft.com/office/drawing/2014/main" id="{59D35F02-076C-254E-837B-D13E1D20FC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6434" y="955075"/>
            <a:ext cx="1083039" cy="1022870"/>
          </a:xfrm>
          <a:prstGeom prst="rect">
            <a:avLst/>
          </a:prstGeom>
        </p:spPr>
      </p:pic>
      <p:pic>
        <p:nvPicPr>
          <p:cNvPr id="18" name="図 17" descr="夜空に浮かぶ月&#10;&#10;AI によって生成されたコンテンツは間違っている可能性があります。">
            <a:extLst>
              <a:ext uri="{FF2B5EF4-FFF2-40B4-BE49-F238E27FC236}">
                <a16:creationId xmlns:a16="http://schemas.microsoft.com/office/drawing/2014/main" id="{A5676FCC-6FA6-B337-31C8-2B80B1F935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23497" y="1052419"/>
            <a:ext cx="1083039" cy="1022870"/>
          </a:xfrm>
          <a:prstGeom prst="rect">
            <a:avLst/>
          </a:prstGeom>
        </p:spPr>
      </p:pic>
      <p:pic>
        <p:nvPicPr>
          <p:cNvPr id="19" name="図 18" descr="夜空に浮かぶ月&#10;&#10;AI によって生成されたコンテンツは間違っている可能性があります。">
            <a:extLst>
              <a:ext uri="{FF2B5EF4-FFF2-40B4-BE49-F238E27FC236}">
                <a16:creationId xmlns:a16="http://schemas.microsoft.com/office/drawing/2014/main" id="{4B7D5477-B96D-4F7A-04FD-BB5729D6A5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7175" y="1791895"/>
            <a:ext cx="1083039" cy="1022870"/>
          </a:xfrm>
          <a:prstGeom prst="rect">
            <a:avLst/>
          </a:prstGeom>
        </p:spPr>
      </p:pic>
      <p:pic>
        <p:nvPicPr>
          <p:cNvPr id="20" name="図 19" descr="夜空に浮かぶ月&#10;&#10;AI によって生成されたコンテンツは間違っている可能性があります。">
            <a:extLst>
              <a:ext uri="{FF2B5EF4-FFF2-40B4-BE49-F238E27FC236}">
                <a16:creationId xmlns:a16="http://schemas.microsoft.com/office/drawing/2014/main" id="{C25D549A-19FB-72E7-A387-086C2A2D0A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7950" y="2272304"/>
            <a:ext cx="1083039" cy="1022870"/>
          </a:xfrm>
          <a:prstGeom prst="rect">
            <a:avLst/>
          </a:prstGeom>
        </p:spPr>
      </p:pic>
      <p:sp>
        <p:nvSpPr>
          <p:cNvPr id="4" name="フッター プレースホルダー 3"/>
          <p:cNvSpPr>
            <a:spLocks noGrp="1"/>
          </p:cNvSpPr>
          <p:nvPr userDrawn="1">
            <p:ph type="ftr" sz="quarter" idx="11"/>
          </p:nvPr>
        </p:nvSpPr>
        <p:spPr>
          <a:xfrm>
            <a:off x="503548" y="4833000"/>
            <a:ext cx="2160000" cy="135000"/>
          </a:xfrm>
        </p:spPr>
        <p:txBody>
          <a:bodyPr/>
          <a:lstStyle>
            <a:lvl1pPr algn="l">
              <a:defRPr>
                <a:solidFill>
                  <a:schemeClr val="bg2"/>
                </a:solidFill>
              </a:defRPr>
            </a:lvl1pPr>
          </a:lstStyle>
          <a:p>
            <a:r>
              <a:rPr lang="en-US" altLang="ja-JP"/>
              <a:t>©2025 Canon IT Solutions Inc. All rights reserved.</a:t>
            </a:r>
            <a:endParaRPr lang="ja-JP" altLang="en-US" dirty="0"/>
          </a:p>
        </p:txBody>
      </p:sp>
      <p:pic>
        <p:nvPicPr>
          <p:cNvPr id="7" name="図 6">
            <a:extLst>
              <a:ext uri="{FF2B5EF4-FFF2-40B4-BE49-F238E27FC236}">
                <a16:creationId xmlns:a16="http://schemas.microsoft.com/office/drawing/2014/main" id="{105ADFC6-99CB-C5AF-95B8-2887026D20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90932">
            <a:off x="7935883" y="738297"/>
            <a:ext cx="539383" cy="824208"/>
          </a:xfrm>
          <a:prstGeom prst="rect">
            <a:avLst/>
          </a:prstGeom>
        </p:spPr>
      </p:pic>
      <p:pic>
        <p:nvPicPr>
          <p:cNvPr id="9" name="図 8">
            <a:extLst>
              <a:ext uri="{FF2B5EF4-FFF2-40B4-BE49-F238E27FC236}">
                <a16:creationId xmlns:a16="http://schemas.microsoft.com/office/drawing/2014/main" id="{4F677824-069E-F423-2661-13A73C5821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94851">
            <a:off x="7534311" y="1639598"/>
            <a:ext cx="727187" cy="609850"/>
          </a:xfrm>
          <a:prstGeom prst="rect">
            <a:avLst/>
          </a:prstGeom>
        </p:spPr>
      </p:pic>
      <p:sp>
        <p:nvSpPr>
          <p:cNvPr id="6" name="タイトル 1"/>
          <p:cNvSpPr>
            <a:spLocks noGrp="1"/>
          </p:cNvSpPr>
          <p:nvPr userDrawn="1">
            <p:ph type="title" hasCustomPrompt="1"/>
          </p:nvPr>
        </p:nvSpPr>
        <p:spPr>
          <a:xfrm>
            <a:off x="755576" y="1497559"/>
            <a:ext cx="6192688" cy="1717247"/>
          </a:xfrm>
          <a:prstGeom prst="rect">
            <a:avLst/>
          </a:prstGeom>
          <a:noFill/>
          <a:effectLst>
            <a:innerShdw blurRad="63500" dist="50800" dir="13500000">
              <a:schemeClr val="bg1">
                <a:lumMod val="65000"/>
                <a:alpha val="50000"/>
              </a:schemeClr>
            </a:innerShdw>
          </a:effectLst>
        </p:spPr>
        <p:txBody>
          <a:bodyPr lIns="0" tIns="0" rIns="0" bIns="0" anchor="t" anchorCtr="0">
            <a:normAutofit/>
          </a:bodyPr>
          <a:lstStyle>
            <a:lvl1pPr algn="l">
              <a:lnSpc>
                <a:spcPct val="110000"/>
              </a:lnSpc>
              <a:spcAft>
                <a:spcPts val="0"/>
              </a:spcAft>
              <a:defRPr sz="3800" b="1">
                <a:solidFill>
                  <a:schemeClr val="bg1"/>
                </a:solidFill>
                <a:effectLst/>
              </a:defRPr>
            </a:lvl1pPr>
          </a:lstStyle>
          <a:p>
            <a:r>
              <a:rPr lang="ja-JP" altLang="en-US" dirty="0"/>
              <a:t>コンテンツタイトル</a:t>
            </a:r>
            <a:endParaRPr kumimoji="1" lang="ja-JP" altLang="en-US" dirty="0"/>
          </a:p>
        </p:txBody>
      </p:sp>
      <p:pic>
        <p:nvPicPr>
          <p:cNvPr id="11" name="図 10">
            <a:extLst>
              <a:ext uri="{FF2B5EF4-FFF2-40B4-BE49-F238E27FC236}">
                <a16:creationId xmlns:a16="http://schemas.microsoft.com/office/drawing/2014/main" id="{E946F07C-8D94-245B-D7D2-8E78389398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8792080">
            <a:off x="6681018" y="2252776"/>
            <a:ext cx="759431" cy="333711"/>
          </a:xfrm>
          <a:prstGeom prst="rect">
            <a:avLst/>
          </a:prstGeom>
        </p:spPr>
      </p:pic>
      <p:pic>
        <p:nvPicPr>
          <p:cNvPr id="31" name="図 30">
            <a:extLst>
              <a:ext uri="{FF2B5EF4-FFF2-40B4-BE49-F238E27FC236}">
                <a16:creationId xmlns:a16="http://schemas.microsoft.com/office/drawing/2014/main" id="{86CA836B-E831-7DF4-E132-537314891D8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5561069">
            <a:off x="6803574" y="1067588"/>
            <a:ext cx="402187" cy="646072"/>
          </a:xfrm>
          <a:prstGeom prst="rect">
            <a:avLst/>
          </a:prstGeom>
        </p:spPr>
      </p:pic>
      <p:pic>
        <p:nvPicPr>
          <p:cNvPr id="22" name="図 21" descr="座る, コンピュータ が含まれている画像&#10;&#10;AI によって生成されたコンテンツは間違っている可能性があります。">
            <a:extLst>
              <a:ext uri="{FF2B5EF4-FFF2-40B4-BE49-F238E27FC236}">
                <a16:creationId xmlns:a16="http://schemas.microsoft.com/office/drawing/2014/main" id="{E39891BD-4665-9F68-9F03-C469C4C2975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0695635">
            <a:off x="-968822" y="1424336"/>
            <a:ext cx="6986682" cy="4724187"/>
          </a:xfrm>
          <a:prstGeom prst="rect">
            <a:avLst/>
          </a:prstGeom>
        </p:spPr>
      </p:pic>
      <p:pic>
        <p:nvPicPr>
          <p:cNvPr id="17" name="図 16" descr="夜空に浮かぶ月&#10;&#10;AI によって生成されたコンテンツは間違っている可能性があります。">
            <a:extLst>
              <a:ext uri="{FF2B5EF4-FFF2-40B4-BE49-F238E27FC236}">
                <a16:creationId xmlns:a16="http://schemas.microsoft.com/office/drawing/2014/main" id="{B576997B-B26B-A0D5-595C-1FAB36B045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5102" y="3168402"/>
            <a:ext cx="2562606" cy="2420238"/>
          </a:xfrm>
          <a:prstGeom prst="rect">
            <a:avLst/>
          </a:prstGeom>
        </p:spPr>
      </p:pic>
      <p:pic>
        <p:nvPicPr>
          <p:cNvPr id="29" name="図 28">
            <a:extLst>
              <a:ext uri="{FF2B5EF4-FFF2-40B4-BE49-F238E27FC236}">
                <a16:creationId xmlns:a16="http://schemas.microsoft.com/office/drawing/2014/main" id="{83E769BE-4B28-3192-2B69-665B0C290D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7984023">
            <a:off x="5004128" y="3436977"/>
            <a:ext cx="1159398" cy="1135315"/>
          </a:xfrm>
          <a:prstGeom prst="rect">
            <a:avLst/>
          </a:prstGeom>
        </p:spPr>
      </p:pic>
      <p:pic>
        <p:nvPicPr>
          <p:cNvPr id="10" name="図 9" descr="挿絵 が含まれている画像&#10;&#10;AI によって生成されたコンテンツは間違っている可能性があります。">
            <a:extLst>
              <a:ext uri="{FF2B5EF4-FFF2-40B4-BE49-F238E27FC236}">
                <a16:creationId xmlns:a16="http://schemas.microsoft.com/office/drawing/2014/main" id="{C71E34EA-0565-C576-30FC-76C96774B09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5576" y="449785"/>
            <a:ext cx="3708412" cy="63479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59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82A274-2BB5-495A-F22C-68467862EEC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55386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quid Ink">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D4B90-E1D4-E111-AEB2-EE86C1FA6109}"/>
              </a:ext>
            </a:extLst>
          </p:cNvPr>
          <p:cNvSpPr/>
          <p:nvPr userDrawn="1"/>
        </p:nvSpPr>
        <p:spPr>
          <a:xfrm>
            <a:off x="0" y="0"/>
            <a:ext cx="9144000"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ea typeface="Ember Modern JP" pitchFamily="50" charset="-128"/>
            </a:endParaRPr>
          </a:p>
        </p:txBody>
      </p:sp>
      <p:sp>
        <p:nvSpPr>
          <p:cNvPr id="4" name="テキスト ボックス 3">
            <a:extLst>
              <a:ext uri="{FF2B5EF4-FFF2-40B4-BE49-F238E27FC236}">
                <a16:creationId xmlns:a16="http://schemas.microsoft.com/office/drawing/2014/main" id="{8805B6AC-80FB-8A75-50FA-AE4996E16C1E}"/>
              </a:ext>
            </a:extLst>
          </p:cNvPr>
          <p:cNvSpPr txBox="1"/>
          <p:nvPr userDrawn="1"/>
        </p:nvSpPr>
        <p:spPr>
          <a:xfrm>
            <a:off x="250850" y="4866013"/>
            <a:ext cx="4573377" cy="184666"/>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©2025 Amazon.com Inc.</a:t>
            </a:r>
            <a:r>
              <a:rPr kumimoji="0" lang="ja-JP" altLang="en-US" sz="525" b="0" i="0" u="none" strike="noStrike" kern="1200" cap="none" spc="0" normalizeH="0" baseline="0" noProof="0" dirty="0">
                <a:ln>
                  <a:noFill/>
                </a:ln>
                <a:solidFill>
                  <a:schemeClr val="bg1">
                    <a:lumMod val="65000"/>
                  </a:schemeClr>
                </a:solidFill>
                <a:effectLst/>
                <a:uLnTx/>
                <a:uFillTx/>
                <a:latin typeface="Ember Modern JP" pitchFamily="50" charset="-128"/>
                <a:ea typeface="Ember Modern JP" pitchFamily="50" charset="-128"/>
                <a:cs typeface="+mn-cs"/>
              </a:rPr>
              <a:t>又はその関連会社。無断転載・複製を禁止します。 </a:t>
            </a: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AMAZON CONFIDENTIAL</a:t>
            </a:r>
          </a:p>
        </p:txBody>
      </p:sp>
      <p:pic>
        <p:nvPicPr>
          <p:cNvPr id="9" name="Picture 3">
            <a:extLst>
              <a:ext uri="{FF2B5EF4-FFF2-40B4-BE49-F238E27FC236}">
                <a16:creationId xmlns:a16="http://schemas.microsoft.com/office/drawing/2014/main" id="{9A7175C4-DB50-D957-46F3-2A786B11C15D}"/>
              </a:ext>
            </a:extLst>
          </p:cNvPr>
          <p:cNvPicPr>
            <a:picLocks noChangeAspect="1"/>
          </p:cNvPicPr>
          <p:nvPr userDrawn="1"/>
        </p:nvPicPr>
        <p:blipFill>
          <a:blip r:embed="rId2"/>
          <a:stretch>
            <a:fillRect/>
          </a:stretch>
        </p:blipFill>
        <p:spPr>
          <a:xfrm>
            <a:off x="7908300" y="4816800"/>
            <a:ext cx="985500" cy="175200"/>
          </a:xfrm>
          <a:prstGeom prst="rect">
            <a:avLst/>
          </a:prstGeom>
        </p:spPr>
      </p:pic>
      <p:sp>
        <p:nvSpPr>
          <p:cNvPr id="11" name="タイトル 10">
            <a:extLst>
              <a:ext uri="{FF2B5EF4-FFF2-40B4-BE49-F238E27FC236}">
                <a16:creationId xmlns:a16="http://schemas.microsoft.com/office/drawing/2014/main" id="{8E1A35E7-458D-78C5-13D6-C5165D87F6B1}"/>
              </a:ext>
            </a:extLst>
          </p:cNvPr>
          <p:cNvSpPr>
            <a:spLocks noGrp="1"/>
          </p:cNvSpPr>
          <p:nvPr>
            <p:ph type="title"/>
          </p:nvPr>
        </p:nvSpPr>
        <p:spPr/>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2093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BFF6-4616-F040-0281-68CC36EE67B6}"/>
              </a:ext>
            </a:extLst>
          </p:cNvPr>
          <p:cNvSpPr>
            <a:spLocks noGrp="1"/>
          </p:cNvSpPr>
          <p:nvPr>
            <p:ph type="title" hasCustomPrompt="1"/>
          </p:nvPr>
        </p:nvSpPr>
        <p:spPr>
          <a:xfrm>
            <a:off x="628650" y="581661"/>
            <a:ext cx="3886200" cy="994172"/>
          </a:xfrm>
        </p:spPr>
        <p:txBody>
          <a:bodyPr>
            <a:noAutofit/>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6D3177CC-E82F-245F-04C1-13063A4A8370}"/>
              </a:ext>
            </a:extLst>
          </p:cNvPr>
          <p:cNvSpPr>
            <a:spLocks noGrp="1"/>
          </p:cNvSpPr>
          <p:nvPr>
            <p:ph sz="half" idx="1"/>
          </p:nvPr>
        </p:nvSpPr>
        <p:spPr>
          <a:xfrm>
            <a:off x="628650" y="1704414"/>
            <a:ext cx="3886200" cy="2928308"/>
          </a:xfrm>
        </p:spPr>
        <p:txBody>
          <a:bodyPr/>
          <a:lstStyle>
            <a:lvl1pPr>
              <a:defRPr baseline="0">
                <a:latin typeface="Amazon Ember" panose="020B0603020204020204" pitchFamily="34" charset="0"/>
                <a:ea typeface="Meiryo UI" panose="020B0604030504040204" pitchFamily="50" charset="-128"/>
              </a:defRPr>
            </a:lvl1pPr>
            <a:lvl2pPr>
              <a:defRPr baseline="0">
                <a:latin typeface="Amazon Ember" panose="020B0603020204020204" pitchFamily="34" charset="0"/>
                <a:ea typeface="Meiryo UI" panose="020B0604030504040204" pitchFamily="50" charset="-128"/>
              </a:defRPr>
            </a:lvl2pPr>
            <a:lvl3pPr>
              <a:defRPr baseline="0">
                <a:latin typeface="Amazon Ember" panose="020B0603020204020204" pitchFamily="34" charset="0"/>
                <a:ea typeface="Meiryo UI" panose="020B0604030504040204" pitchFamily="50" charset="-128"/>
              </a:defRPr>
            </a:lvl3pPr>
            <a:lvl4pPr>
              <a:defRPr baseline="0">
                <a:latin typeface="Amazon Ember" panose="020B0603020204020204" pitchFamily="34" charset="0"/>
                <a:ea typeface="Meiryo UI" panose="020B0604030504040204" pitchFamily="50" charset="-128"/>
              </a:defRPr>
            </a:lvl4pPr>
            <a:lvl5pPr>
              <a:defRPr baseline="0">
                <a:latin typeface="Amazon Ember" panose="020B0603020204020204" pitchFamily="34" charset="0"/>
                <a:ea typeface="Meiryo UI" panose="020B0604030504040204"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7FC6EA5-90CC-6DE9-F9B0-EC62B46DD2FC}"/>
              </a:ext>
            </a:extLst>
          </p:cNvPr>
          <p:cNvSpPr>
            <a:spLocks noGrp="1"/>
          </p:cNvSpPr>
          <p:nvPr>
            <p:ph sz="half" idx="2"/>
          </p:nvPr>
        </p:nvSpPr>
        <p:spPr>
          <a:xfrm>
            <a:off x="4629150" y="581660"/>
            <a:ext cx="3886200" cy="4051062"/>
          </a:xfrm>
          <a:prstGeom prst="roundRect">
            <a:avLst>
              <a:gd name="adj" fmla="val 3691"/>
            </a:avLst>
          </a:prstGeom>
          <a:solidFill>
            <a:schemeClr val="bg2"/>
          </a:solidFill>
          <a:effectLst/>
        </p:spPr>
        <p:txBody>
          <a:bodyPr/>
          <a:lstStyle>
            <a:lvl1pPr>
              <a:defRPr baseline="0">
                <a:latin typeface="Amazon Ember" panose="020B0603020204020204" pitchFamily="34" charset="0"/>
                <a:ea typeface="Meiryo UI" panose="020B0604030504040204" pitchFamily="50" charset="-128"/>
              </a:defRPr>
            </a:lvl1pPr>
            <a:lvl2pPr>
              <a:defRPr baseline="0">
                <a:latin typeface="Amazon Ember" panose="020B0603020204020204" pitchFamily="34" charset="0"/>
                <a:ea typeface="Meiryo UI" panose="020B0604030504040204" pitchFamily="50" charset="-128"/>
              </a:defRPr>
            </a:lvl2pPr>
            <a:lvl3pPr>
              <a:defRPr baseline="0">
                <a:latin typeface="Amazon Ember" panose="020B0603020204020204" pitchFamily="34" charset="0"/>
                <a:ea typeface="Meiryo UI" panose="020B0604030504040204" pitchFamily="50" charset="-128"/>
              </a:defRPr>
            </a:lvl3pPr>
            <a:lvl4pPr>
              <a:defRPr baseline="0">
                <a:latin typeface="Amazon Ember" panose="020B0603020204020204" pitchFamily="34" charset="0"/>
                <a:ea typeface="Meiryo UI" panose="020B0604030504040204" pitchFamily="50" charset="-128"/>
              </a:defRPr>
            </a:lvl4pPr>
            <a:lvl5pPr>
              <a:defRPr baseline="0">
                <a:latin typeface="Amazon Ember" panose="020B0603020204020204" pitchFamily="34" charset="0"/>
                <a:ea typeface="Meiryo UI" panose="020B0604030504040204"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57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6E084-3A09-DADF-C502-077064A47B7A}"/>
              </a:ext>
            </a:extLst>
          </p:cNvPr>
          <p:cNvSpPr>
            <a:spLocks noGrp="1"/>
          </p:cNvSpPr>
          <p:nvPr>
            <p:ph idx="1" hasCustomPrompt="1"/>
          </p:nvPr>
        </p:nvSpPr>
        <p:spPr>
          <a:xfrm>
            <a:off x="628650" y="1085851"/>
            <a:ext cx="7886700" cy="3422180"/>
          </a:xfrm>
        </p:spPr>
        <p:txBody>
          <a:bodyPr/>
          <a:lstStyle>
            <a:lvl1pPr>
              <a:defRPr sz="1350" b="0" baseline="0">
                <a:solidFill>
                  <a:schemeClr val="tx1"/>
                </a:solidFill>
                <a:latin typeface="Amazon Ember" panose="020B0603020204020204" pitchFamily="34" charset="0"/>
                <a:ea typeface="Ember Modern JP" pitchFamily="50" charset="-128"/>
              </a:defRPr>
            </a:lvl1pPr>
            <a:lvl2pPr marL="199800">
              <a:defRPr sz="1200" b="1" baseline="0">
                <a:solidFill>
                  <a:schemeClr val="tx1"/>
                </a:solidFill>
                <a:latin typeface="Amazon Ember" panose="020B0603020204020204" pitchFamily="34" charset="0"/>
                <a:ea typeface="Ember Modern JP" pitchFamily="50" charset="-128"/>
              </a:defRPr>
            </a:lvl2pPr>
            <a:lvl3pPr marL="199800">
              <a:defRPr sz="1050" baseline="0">
                <a:solidFill>
                  <a:schemeClr val="tx1"/>
                </a:solidFill>
                <a:latin typeface="Amazon Ember" panose="020B0603020204020204" pitchFamily="34" charset="0"/>
                <a:ea typeface="Ember Modern JP" pitchFamily="50" charset="-128"/>
              </a:defRPr>
            </a:lvl3pPr>
            <a:lvl4pPr marL="612900">
              <a:defRPr sz="1050" baseline="0">
                <a:solidFill>
                  <a:schemeClr val="tx1"/>
                </a:solidFill>
                <a:latin typeface="Amazon Ember" panose="020B0603020204020204" pitchFamily="34" charset="0"/>
                <a:ea typeface="Ember Modern JP" pitchFamily="50" charset="-128"/>
              </a:defRPr>
            </a:lvl4pPr>
            <a:lvl5pPr marL="999000">
              <a:defRPr sz="1050" baseline="0">
                <a:solidFill>
                  <a:schemeClr val="tx1"/>
                </a:solidFill>
                <a:latin typeface="Amazon Ember" panose="020B0603020204020204" pitchFamily="34" charset="0"/>
                <a:ea typeface="Ember Modern JP"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974EDCBE-9919-4E4A-8BD0-7A296086FC95}"/>
              </a:ext>
            </a:extLst>
          </p:cNvPr>
          <p:cNvSpPr>
            <a:spLocks noGrp="1"/>
          </p:cNvSpPr>
          <p:nvPr>
            <p:ph type="subTitle" idx="14" hasCustomPrompt="1"/>
          </p:nvPr>
        </p:nvSpPr>
        <p:spPr>
          <a:xfrm>
            <a:off x="628650" y="585743"/>
            <a:ext cx="7886700" cy="405000"/>
          </a:xfrm>
        </p:spPr>
        <p:txBody>
          <a:bodyPr>
            <a:noAutofit/>
          </a:bodyPr>
          <a:lstStyle>
            <a:lvl1pPr marL="0" indent="0" algn="l">
              <a:lnSpc>
                <a:spcPct val="90000"/>
              </a:lnSpc>
              <a:spcAft>
                <a:spcPts val="0"/>
              </a:spcAft>
              <a:buNone/>
              <a:defRPr sz="1800" b="1" baseline="0">
                <a:latin typeface="Ember Modern Display Standard" panose="020B0503020204020204" pitchFamily="34" charset="0"/>
                <a:ea typeface="Ember Modern JP"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07732137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 Slide General">
    <p:spTree>
      <p:nvGrpSpPr>
        <p:cNvPr id="1" name=""/>
        <p:cNvGrpSpPr/>
        <p:nvPr/>
      </p:nvGrpSpPr>
      <p:grpSpPr>
        <a:xfrm>
          <a:off x="0" y="0"/>
          <a:ext cx="0" cy="0"/>
          <a:chOff x="0" y="0"/>
          <a:chExt cx="0" cy="0"/>
        </a:xfrm>
      </p:grpSpPr>
      <p:sp>
        <p:nvSpPr>
          <p:cNvPr id="12" name="Title Text">
            <a:extLst>
              <a:ext uri="{FF2B5EF4-FFF2-40B4-BE49-F238E27FC236}">
                <a16:creationId xmlns:a16="http://schemas.microsoft.com/office/drawing/2014/main" id="{3E3074DA-53C2-404F-AC65-B44B5BD345AB}"/>
              </a:ext>
            </a:extLst>
          </p:cNvPr>
          <p:cNvSpPr txBox="1">
            <a:spLocks noGrp="1"/>
          </p:cNvSpPr>
          <p:nvPr>
            <p:ph type="title" hasCustomPrompt="1"/>
          </p:nvPr>
        </p:nvSpPr>
        <p:spPr>
          <a:xfrm>
            <a:off x="319088" y="246063"/>
            <a:ext cx="8505825" cy="387350"/>
          </a:xfrm>
          <a:prstGeom prst="rect">
            <a:avLst/>
          </a:prstGeom>
        </p:spPr>
        <p:txBody>
          <a:bodyPr anchor="ctr">
            <a:noAutofit/>
          </a:bodyPr>
          <a:lstStyle>
            <a:lvl1pPr algn="l">
              <a:lnSpc>
                <a:spcPct val="80000"/>
              </a:lnSpc>
              <a:defRPr sz="1800" b="0" cap="none" baseline="0">
                <a:solidFill>
                  <a:schemeClr val="tx1"/>
                </a:solidFill>
                <a:latin typeface="+mj-ea"/>
                <a:ea typeface="+mj-ea"/>
              </a:defRPr>
            </a:lvl1pPr>
          </a:lstStyle>
          <a:p>
            <a:r>
              <a:rPr lang="ja-JP" altLang="en-US" dirty="0"/>
              <a:t>タイトル</a:t>
            </a:r>
            <a:endParaRPr dirty="0"/>
          </a:p>
        </p:txBody>
      </p:sp>
      <p:sp>
        <p:nvSpPr>
          <p:cNvPr id="10" name="Line">
            <a:extLst>
              <a:ext uri="{FF2B5EF4-FFF2-40B4-BE49-F238E27FC236}">
                <a16:creationId xmlns:a16="http://schemas.microsoft.com/office/drawing/2014/main" id="{5A436CE4-2A9D-4A2A-8F68-276602915585}"/>
              </a:ext>
            </a:extLst>
          </p:cNvPr>
          <p:cNvSpPr/>
          <p:nvPr userDrawn="1"/>
        </p:nvSpPr>
        <p:spPr>
          <a:xfrm>
            <a:off x="319233" y="665212"/>
            <a:ext cx="8506350" cy="1"/>
          </a:xfrm>
          <a:prstGeom prst="line">
            <a:avLst/>
          </a:prstGeom>
          <a:ln w="12700">
            <a:solidFill>
              <a:schemeClr val="accent2"/>
            </a:solidFill>
            <a:miter lim="400000"/>
          </a:ln>
        </p:spPr>
        <p:txBody>
          <a:bodyPr lIns="0" tIns="0" rIns="0" bIns="0" anchor="ctr"/>
          <a:lstStyle/>
          <a:p>
            <a:pPr algn="ctr">
              <a:defRPr>
                <a:solidFill>
                  <a:srgbClr val="FFFFFF"/>
                </a:solidFill>
                <a:latin typeface="+mn-lt"/>
                <a:ea typeface="+mn-ea"/>
                <a:cs typeface="+mn-cs"/>
                <a:sym typeface="Helvetica Neue Medium"/>
              </a:defRPr>
            </a:pPr>
            <a:endParaRPr sz="675" b="0" i="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Line">
            <a:extLst>
              <a:ext uri="{FF2B5EF4-FFF2-40B4-BE49-F238E27FC236}">
                <a16:creationId xmlns:a16="http://schemas.microsoft.com/office/drawing/2014/main" id="{FE1A8C21-61A3-4F51-88A8-7BBC53468FDD}"/>
              </a:ext>
            </a:extLst>
          </p:cNvPr>
          <p:cNvSpPr/>
          <p:nvPr userDrawn="1"/>
        </p:nvSpPr>
        <p:spPr>
          <a:xfrm>
            <a:off x="319088" y="4644659"/>
            <a:ext cx="8505609" cy="0"/>
          </a:xfrm>
          <a:prstGeom prst="line">
            <a:avLst/>
          </a:prstGeom>
          <a:ln w="12700">
            <a:solidFill>
              <a:schemeClr val="accent2"/>
            </a:solidFill>
            <a:miter lim="400000"/>
          </a:ln>
        </p:spPr>
        <p:txBody>
          <a:bodyPr lIns="0" tIns="0" rIns="0" bIns="0" anchor="ctr"/>
          <a:lstStyle/>
          <a:p>
            <a:pPr algn="ctr">
              <a:defRPr>
                <a:solidFill>
                  <a:srgbClr val="FFFFFF"/>
                </a:solidFill>
                <a:latin typeface="+mn-lt"/>
                <a:ea typeface="+mn-ea"/>
                <a:cs typeface="+mn-cs"/>
                <a:sym typeface="Helvetica Neue Medium"/>
              </a:defRPr>
            </a:pPr>
            <a:endParaRPr sz="675" b="0" i="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図 7">
            <a:extLst>
              <a:ext uri="{FF2B5EF4-FFF2-40B4-BE49-F238E27FC236}">
                <a16:creationId xmlns:a16="http://schemas.microsoft.com/office/drawing/2014/main" id="{1B02B1A4-8FB7-46BF-A51A-DA4CD471DA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5535" y="4774054"/>
            <a:ext cx="1352714" cy="240482"/>
          </a:xfrm>
          <a:prstGeom prst="rect">
            <a:avLst/>
          </a:prstGeom>
        </p:spPr>
      </p:pic>
    </p:spTree>
    <p:extLst>
      <p:ext uri="{BB962C8B-B14F-4D97-AF65-F5344CB8AC3E}">
        <p14:creationId xmlns:p14="http://schemas.microsoft.com/office/powerpoint/2010/main" val="121239033"/>
      </p:ext>
    </p:extLst>
  </p:cSld>
  <p:clrMapOvr>
    <a:masterClrMapping/>
  </p:clrMapOvr>
  <p:transition spd="med"/>
  <p:extLst>
    <p:ext uri="{DCECCB84-F9BA-43D5-87BE-67443E8EF086}">
      <p15:sldGuideLst xmlns:p15="http://schemas.microsoft.com/office/powerpoint/2012/main">
        <p15:guide id="1" orient="horz" pos="1097" userDrawn="1">
          <p15:clr>
            <a:srgbClr val="FBAE40"/>
          </p15:clr>
        </p15:guide>
        <p15:guide id="2" orient="horz" pos="52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図 2" descr="背景パターン&#10;&#10;AI によって生成されたコンテンツは間違っている可能性があります。">
            <a:extLst>
              <a:ext uri="{FF2B5EF4-FFF2-40B4-BE49-F238E27FC236}">
                <a16:creationId xmlns:a16="http://schemas.microsoft.com/office/drawing/2014/main" id="{426AC5B9-B049-2831-5784-E2848B23B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0" y="-1"/>
            <a:ext cx="9144000" cy="5143500"/>
          </a:xfrm>
          <a:prstGeom prst="rect">
            <a:avLst/>
          </a:prstGeom>
        </p:spPr>
      </p:pic>
      <p:sp>
        <p:nvSpPr>
          <p:cNvPr id="10" name="テキスト プレースホルダー 13"/>
          <p:cNvSpPr>
            <a:spLocks noGrp="1"/>
          </p:cNvSpPr>
          <p:nvPr>
            <p:ph type="body" sz="quarter" idx="14"/>
          </p:nvPr>
        </p:nvSpPr>
        <p:spPr>
          <a:xfrm>
            <a:off x="3833565" y="771550"/>
            <a:ext cx="4645225" cy="2829732"/>
          </a:xfrm>
          <a:prstGeom prst="rect">
            <a:avLst/>
          </a:prstGeom>
        </p:spPr>
        <p:txBody>
          <a:bodyPr lIns="0" tIns="0" rIns="0" bIns="0" anchor="ctr" anchorCtr="0"/>
          <a:lstStyle>
            <a:lvl1pPr marL="0" indent="0">
              <a:lnSpc>
                <a:spcPts val="1700"/>
              </a:lnSpc>
              <a:spcBef>
                <a:spcPts val="0"/>
              </a:spcBef>
              <a:spcAft>
                <a:spcPts val="0"/>
              </a:spcAft>
              <a:buFontTx/>
              <a:buNone/>
              <a:tabLst/>
              <a:defRPr sz="2000" b="1">
                <a:solidFill>
                  <a:schemeClr val="bg1"/>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45" name="フッター プレースホルダー 1"/>
          <p:cNvSpPr>
            <a:spLocks noGrp="1"/>
          </p:cNvSpPr>
          <p:nvPr>
            <p:ph type="ftr" sz="quarter" idx="11"/>
          </p:nvPr>
        </p:nvSpPr>
        <p:spPr>
          <a:xfrm>
            <a:off x="5472857" y="4840002"/>
            <a:ext cx="3312368" cy="135000"/>
          </a:xfrm>
        </p:spPr>
        <p:txBody>
          <a:bodyPr/>
          <a:lstStyle>
            <a:lvl1pPr algn="r">
              <a:defRPr>
                <a:solidFill>
                  <a:schemeClr val="accent2">
                    <a:lumMod val="40000"/>
                    <a:lumOff val="60000"/>
                  </a:schemeClr>
                </a:solidFill>
              </a:defRPr>
            </a:lvl1pPr>
          </a:lstStyle>
          <a:p>
            <a:r>
              <a:rPr lang="en-US" altLang="ja-JP"/>
              <a:t>©2025 Canon IT Solutions Inc. All rights reserved.</a:t>
            </a:r>
            <a:endParaRPr lang="ja-JP" altLang="en-US" dirty="0"/>
          </a:p>
        </p:txBody>
      </p:sp>
      <p:sp>
        <p:nvSpPr>
          <p:cNvPr id="26" name="テキスト ボックス 25">
            <a:extLst>
              <a:ext uri="{FF2B5EF4-FFF2-40B4-BE49-F238E27FC236}">
                <a16:creationId xmlns:a16="http://schemas.microsoft.com/office/drawing/2014/main" id="{FC09C1F1-E693-CF16-148A-6623273BD2E2}"/>
              </a:ext>
            </a:extLst>
          </p:cNvPr>
          <p:cNvSpPr txBox="1"/>
          <p:nvPr userDrawn="1"/>
        </p:nvSpPr>
        <p:spPr>
          <a:xfrm>
            <a:off x="505632" y="2661110"/>
            <a:ext cx="2770224" cy="861774"/>
          </a:xfrm>
          <a:prstGeom prst="rect">
            <a:avLst/>
          </a:prstGeom>
          <a:noFill/>
        </p:spPr>
        <p:txBody>
          <a:bodyPr wrap="square">
            <a:spAutoFit/>
          </a:bodyPr>
          <a:lstStyle/>
          <a:p>
            <a:pPr algn="ctr"/>
            <a:r>
              <a:rPr lang="en-US" altLang="ja-JP" sz="5000" b="0" i="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AGENDA</a:t>
            </a:r>
            <a:endParaRPr lang="ja-JP" altLang="en-US" sz="5000" dirty="0">
              <a:solidFill>
                <a:schemeClr val="bg1"/>
              </a:solidFill>
              <a:latin typeface="Open Sans Light" panose="020B0306030504020204" pitchFamily="34" charset="0"/>
              <a:cs typeface="Open Sans Light" panose="020B0306030504020204" pitchFamily="34" charset="0"/>
            </a:endParaRPr>
          </a:p>
        </p:txBody>
      </p:sp>
      <p:grpSp>
        <p:nvGrpSpPr>
          <p:cNvPr id="2" name="グループ化 1">
            <a:extLst>
              <a:ext uri="{FF2B5EF4-FFF2-40B4-BE49-F238E27FC236}">
                <a16:creationId xmlns:a16="http://schemas.microsoft.com/office/drawing/2014/main" id="{E590CE74-D196-FF5F-1154-74F5A9B10C11}"/>
              </a:ext>
            </a:extLst>
          </p:cNvPr>
          <p:cNvGrpSpPr/>
          <p:nvPr userDrawn="1"/>
        </p:nvGrpSpPr>
        <p:grpSpPr>
          <a:xfrm>
            <a:off x="-901625" y="3556392"/>
            <a:ext cx="9387289" cy="1239256"/>
            <a:chOff x="-901625" y="3556392"/>
            <a:chExt cx="9387289" cy="1239256"/>
          </a:xfrm>
        </p:grpSpPr>
        <p:pic>
          <p:nvPicPr>
            <p:cNvPr id="27" name="図 26">
              <a:extLst>
                <a:ext uri="{FF2B5EF4-FFF2-40B4-BE49-F238E27FC236}">
                  <a16:creationId xmlns:a16="http://schemas.microsoft.com/office/drawing/2014/main" id="{6CE8A5A5-46FD-C3D9-6E00-8F4D649AD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625" y="3604733"/>
              <a:ext cx="9144000" cy="791383"/>
            </a:xfrm>
            <a:prstGeom prst="rect">
              <a:avLst/>
            </a:prstGeom>
          </p:spPr>
        </p:pic>
        <p:pic>
          <p:nvPicPr>
            <p:cNvPr id="28" name="図 27">
              <a:extLst>
                <a:ext uri="{FF2B5EF4-FFF2-40B4-BE49-F238E27FC236}">
                  <a16:creationId xmlns:a16="http://schemas.microsoft.com/office/drawing/2014/main" id="{067D3844-6F13-38F5-BE96-36CB1F7A1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406368">
              <a:off x="7856655" y="3813577"/>
              <a:ext cx="629009" cy="317250"/>
            </a:xfrm>
            <a:prstGeom prst="rect">
              <a:avLst/>
            </a:prstGeom>
            <a:effectLst>
              <a:glow rad="25400">
                <a:schemeClr val="bg1">
                  <a:lumMod val="50000"/>
                  <a:alpha val="50000"/>
                </a:schemeClr>
              </a:glow>
            </a:effectLst>
          </p:spPr>
        </p:pic>
        <p:pic>
          <p:nvPicPr>
            <p:cNvPr id="29" name="図 28">
              <a:extLst>
                <a:ext uri="{FF2B5EF4-FFF2-40B4-BE49-F238E27FC236}">
                  <a16:creationId xmlns:a16="http://schemas.microsoft.com/office/drawing/2014/main" id="{C330B7FB-2EEB-2971-214B-ED56A760662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354" y="3769779"/>
              <a:ext cx="5702311" cy="738542"/>
            </a:xfrm>
            <a:prstGeom prst="rect">
              <a:avLst/>
            </a:prstGeom>
          </p:spPr>
        </p:pic>
        <p:pic>
          <p:nvPicPr>
            <p:cNvPr id="30" name="図 29">
              <a:extLst>
                <a:ext uri="{FF2B5EF4-FFF2-40B4-BE49-F238E27FC236}">
                  <a16:creationId xmlns:a16="http://schemas.microsoft.com/office/drawing/2014/main" id="{8FFF9F06-5CB3-6E4F-D4AC-5C6CB69881E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96722" y="3944462"/>
              <a:ext cx="7350065" cy="791383"/>
            </a:xfrm>
            <a:prstGeom prst="rect">
              <a:avLst/>
            </a:prstGeom>
          </p:spPr>
        </p:pic>
        <p:pic>
          <p:nvPicPr>
            <p:cNvPr id="31" name="図 30">
              <a:extLst>
                <a:ext uri="{FF2B5EF4-FFF2-40B4-BE49-F238E27FC236}">
                  <a16:creationId xmlns:a16="http://schemas.microsoft.com/office/drawing/2014/main" id="{3AAD74BC-24FF-B3A7-22EF-11C1ED02FF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6939990" y="4027970"/>
              <a:ext cx="168213" cy="563031"/>
            </a:xfrm>
            <a:prstGeom prst="rect">
              <a:avLst/>
            </a:prstGeom>
          </p:spPr>
        </p:pic>
        <p:pic>
          <p:nvPicPr>
            <p:cNvPr id="32" name="図 31">
              <a:extLst>
                <a:ext uri="{FF2B5EF4-FFF2-40B4-BE49-F238E27FC236}">
                  <a16:creationId xmlns:a16="http://schemas.microsoft.com/office/drawing/2014/main" id="{4C11D60E-3EF8-F6AD-2982-980C9FB6989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82000" y="3556392"/>
              <a:ext cx="5216409" cy="791383"/>
            </a:xfrm>
            <a:prstGeom prst="rect">
              <a:avLst/>
            </a:prstGeom>
          </p:spPr>
        </p:pic>
        <p:pic>
          <p:nvPicPr>
            <p:cNvPr id="33" name="図 32">
              <a:extLst>
                <a:ext uri="{FF2B5EF4-FFF2-40B4-BE49-F238E27FC236}">
                  <a16:creationId xmlns:a16="http://schemas.microsoft.com/office/drawing/2014/main" id="{80E8340F-15F3-2D7B-B06E-08AA08DB84A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4592395" y="3744185"/>
              <a:ext cx="529366" cy="259744"/>
            </a:xfrm>
            <a:prstGeom prst="rect">
              <a:avLst/>
            </a:prstGeom>
          </p:spPr>
        </p:pic>
        <p:pic>
          <p:nvPicPr>
            <p:cNvPr id="34" name="図 33">
              <a:extLst>
                <a:ext uri="{FF2B5EF4-FFF2-40B4-BE49-F238E27FC236}">
                  <a16:creationId xmlns:a16="http://schemas.microsoft.com/office/drawing/2014/main" id="{97BC2903-2CD0-CEEC-7C52-3495EC31241B}"/>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339428" y="4004265"/>
              <a:ext cx="6559628" cy="791383"/>
            </a:xfrm>
            <a:prstGeom prst="rect">
              <a:avLst/>
            </a:prstGeom>
          </p:spPr>
        </p:pic>
        <p:pic>
          <p:nvPicPr>
            <p:cNvPr id="35" name="図 34">
              <a:extLst>
                <a:ext uri="{FF2B5EF4-FFF2-40B4-BE49-F238E27FC236}">
                  <a16:creationId xmlns:a16="http://schemas.microsoft.com/office/drawing/2014/main" id="{5DDF44D0-613F-0B8C-ADAF-48A91710D95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203093">
              <a:off x="5835995" y="4255557"/>
              <a:ext cx="445963" cy="293288"/>
            </a:xfrm>
            <a:prstGeom prst="rect">
              <a:avLst/>
            </a:prstGeom>
          </p:spPr>
        </p:pic>
        <p:pic>
          <p:nvPicPr>
            <p:cNvPr id="36" name="図 35">
              <a:extLst>
                <a:ext uri="{FF2B5EF4-FFF2-40B4-BE49-F238E27FC236}">
                  <a16:creationId xmlns:a16="http://schemas.microsoft.com/office/drawing/2014/main" id="{65D7F2D4-669A-5CD1-078A-CB62EEF1B9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3473493">
              <a:off x="5431121" y="3897926"/>
              <a:ext cx="318497" cy="486682"/>
            </a:xfrm>
            <a:prstGeom prst="rect">
              <a:avLst/>
            </a:prstGeom>
          </p:spPr>
        </p:pic>
      </p:grpSp>
      <p:pic>
        <p:nvPicPr>
          <p:cNvPr id="4" name="図 3" descr="アイコン, 円&#10;&#10;AI によって生成されたコンテンツは間違っている可能性があります。">
            <a:extLst>
              <a:ext uri="{FF2B5EF4-FFF2-40B4-BE49-F238E27FC236}">
                <a16:creationId xmlns:a16="http://schemas.microsoft.com/office/drawing/2014/main" id="{03A6AF97-EB31-A062-719B-DF7F724DD3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6784" y="825940"/>
            <a:ext cx="2505056" cy="1656450"/>
          </a:xfrm>
          <a:prstGeom prst="rect">
            <a:avLst/>
          </a:prstGeom>
        </p:spPr>
      </p:pic>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Title">
    <p:spTree>
      <p:nvGrpSpPr>
        <p:cNvPr id="1" name=""/>
        <p:cNvGrpSpPr/>
        <p:nvPr/>
      </p:nvGrpSpPr>
      <p:grpSpPr>
        <a:xfrm>
          <a:off x="0" y="0"/>
          <a:ext cx="0" cy="0"/>
          <a:chOff x="0" y="0"/>
          <a:chExt cx="0" cy="0"/>
        </a:xfrm>
      </p:grpSpPr>
      <p:pic>
        <p:nvPicPr>
          <p:cNvPr id="19" name="図 18" descr="背景パターン&#10;&#10;AI によって生成されたコンテンツは間違っている可能性があります。">
            <a:extLst>
              <a:ext uri="{FF2B5EF4-FFF2-40B4-BE49-F238E27FC236}">
                <a16:creationId xmlns:a16="http://schemas.microsoft.com/office/drawing/2014/main" id="{95A7E417-4108-F658-25E2-D530E757E1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0" y="-16960"/>
            <a:ext cx="9144000" cy="5160460"/>
          </a:xfrm>
          <a:prstGeom prst="rect">
            <a:avLst/>
          </a:prstGeom>
        </p:spPr>
      </p:pic>
      <p:pic>
        <p:nvPicPr>
          <p:cNvPr id="27" name="図 26" descr="背景パターン&#10;&#10;AI によって生成されたコンテンツは間違っている可能性があります。">
            <a:extLst>
              <a:ext uri="{FF2B5EF4-FFF2-40B4-BE49-F238E27FC236}">
                <a16:creationId xmlns:a16="http://schemas.microsoft.com/office/drawing/2014/main" id="{8E3CCFFD-992A-0079-669D-F0F5A9456F8F}"/>
              </a:ext>
            </a:extLst>
          </p:cNvPr>
          <p:cNvPicPr>
            <a:picLocks noChangeAspect="1"/>
          </p:cNvPicPr>
          <p:nvPr userDrawn="1"/>
        </p:nvPicPr>
        <p:blipFill>
          <a:blip r:embed="rId3" cstate="print">
            <a:alphaModFix amt="50000"/>
            <a:extLst>
              <a:ext uri="{28A0092B-C50C-407E-A947-70E740481C1C}">
                <a14:useLocalDpi xmlns:a14="http://schemas.microsoft.com/office/drawing/2010/main" val="0"/>
              </a:ext>
            </a:extLst>
          </a:blip>
          <a:srcRect/>
          <a:stretch/>
        </p:blipFill>
        <p:spPr>
          <a:xfrm>
            <a:off x="0" y="-16960"/>
            <a:ext cx="9144000" cy="5160460"/>
          </a:xfrm>
          <a:prstGeom prst="rect">
            <a:avLst/>
          </a:prstGeom>
        </p:spPr>
      </p:pic>
      <p:sp>
        <p:nvSpPr>
          <p:cNvPr id="10" name="フッター プレースホルダー 1"/>
          <p:cNvSpPr>
            <a:spLocks noGrp="1"/>
          </p:cNvSpPr>
          <p:nvPr>
            <p:ph type="ftr" sz="quarter" idx="3"/>
          </p:nvPr>
        </p:nvSpPr>
        <p:spPr>
          <a:xfrm>
            <a:off x="6625225" y="4833000"/>
            <a:ext cx="2160000" cy="135000"/>
          </a:xfrm>
          <a:prstGeom prst="rect">
            <a:avLst/>
          </a:prstGeom>
        </p:spPr>
        <p:txBody>
          <a:bodyPr vert="horz" lIns="0" tIns="0" rIns="0" bIns="0" rtlCol="0" anchor="b" anchorCtr="0"/>
          <a:lstStyle>
            <a:lvl1pPr algn="r">
              <a:defRPr sz="500">
                <a:solidFill>
                  <a:schemeClr val="accent2">
                    <a:lumMod val="40000"/>
                    <a:lumOff val="60000"/>
                  </a:schemeClr>
                </a:solidFill>
              </a:defRPr>
            </a:lvl1pPr>
          </a:lstStyle>
          <a:p>
            <a:r>
              <a:rPr lang="en-US" altLang="ja-JP" dirty="0"/>
              <a:t>©2025 Canon IT Solutions Inc. All rights reserved.</a:t>
            </a:r>
            <a:endParaRPr lang="ja-JP" altLang="en-US" dirty="0"/>
          </a:p>
        </p:txBody>
      </p:sp>
      <p:sp>
        <p:nvSpPr>
          <p:cNvPr id="5" name="タイトル 1">
            <a:extLst>
              <a:ext uri="{FF2B5EF4-FFF2-40B4-BE49-F238E27FC236}">
                <a16:creationId xmlns:a16="http://schemas.microsoft.com/office/drawing/2014/main" id="{AEFE5FA9-613B-C6BF-183A-239453D82198}"/>
              </a:ext>
            </a:extLst>
          </p:cNvPr>
          <p:cNvSpPr>
            <a:spLocks noGrp="1"/>
          </p:cNvSpPr>
          <p:nvPr>
            <p:ph type="title" hasCustomPrompt="1"/>
          </p:nvPr>
        </p:nvSpPr>
        <p:spPr>
          <a:xfrm>
            <a:off x="1280404" y="1569129"/>
            <a:ext cx="6674675" cy="1104881"/>
          </a:xfrm>
          <a:prstGeom prst="rect">
            <a:avLst/>
          </a:prstGeom>
          <a:effectLst>
            <a:outerShdw blurRad="50800" dist="38100" dir="2700000" algn="tl" rotWithShape="0">
              <a:prstClr val="black">
                <a:alpha val="40000"/>
              </a:prstClr>
            </a:outerShdw>
          </a:effectLst>
        </p:spPr>
        <p:txBody>
          <a:bodyPr lIns="0" tIns="0" rIns="0" bIns="0" anchor="ctr" anchorCtr="0">
            <a:normAutofit/>
          </a:bodyPr>
          <a:lstStyle>
            <a:lvl1pPr algn="ctr">
              <a:lnSpc>
                <a:spcPct val="110000"/>
              </a:lnSpc>
              <a:spcAft>
                <a:spcPts val="0"/>
              </a:spcAft>
              <a:defRPr sz="3800" b="1">
                <a:solidFill>
                  <a:schemeClr val="bg1"/>
                </a:solidFill>
                <a:effectLst/>
              </a:defRPr>
            </a:lvl1pPr>
          </a:lstStyle>
          <a:p>
            <a:r>
              <a:rPr lang="ja-JP" altLang="en-US" dirty="0"/>
              <a:t>コンテンツタイトル</a:t>
            </a:r>
            <a:endParaRPr kumimoji="1" lang="ja-JP" altLang="en-US" dirty="0"/>
          </a:p>
        </p:txBody>
      </p:sp>
      <p:pic>
        <p:nvPicPr>
          <p:cNvPr id="31" name="図 30">
            <a:extLst>
              <a:ext uri="{FF2B5EF4-FFF2-40B4-BE49-F238E27FC236}">
                <a16:creationId xmlns:a16="http://schemas.microsoft.com/office/drawing/2014/main" id="{ED45581F-E80F-8087-72A2-D1903A8928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624" y="3208764"/>
            <a:ext cx="9144000" cy="791383"/>
          </a:xfrm>
          <a:prstGeom prst="rect">
            <a:avLst/>
          </a:prstGeom>
        </p:spPr>
      </p:pic>
      <p:pic>
        <p:nvPicPr>
          <p:cNvPr id="9" name="図 8">
            <a:extLst>
              <a:ext uri="{FF2B5EF4-FFF2-40B4-BE49-F238E27FC236}">
                <a16:creationId xmlns:a16="http://schemas.microsoft.com/office/drawing/2014/main" id="{E2913EFD-A9E6-A8DE-0A5B-2EB8B6ED1D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406368">
            <a:off x="7713656" y="3417608"/>
            <a:ext cx="629009" cy="317250"/>
          </a:xfrm>
          <a:prstGeom prst="rect">
            <a:avLst/>
          </a:prstGeom>
          <a:effectLst>
            <a:glow rad="25400">
              <a:schemeClr val="bg1">
                <a:lumMod val="50000"/>
                <a:alpha val="50000"/>
              </a:schemeClr>
            </a:glow>
          </a:effectLst>
        </p:spPr>
      </p:pic>
      <p:pic>
        <p:nvPicPr>
          <p:cNvPr id="32" name="図 31">
            <a:extLst>
              <a:ext uri="{FF2B5EF4-FFF2-40B4-BE49-F238E27FC236}">
                <a16:creationId xmlns:a16="http://schemas.microsoft.com/office/drawing/2014/main" id="{4F993269-3E6F-EBDB-4D43-74894666FE9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7353" y="3373810"/>
            <a:ext cx="5702311" cy="738542"/>
          </a:xfrm>
          <a:prstGeom prst="rect">
            <a:avLst/>
          </a:prstGeom>
        </p:spPr>
      </p:pic>
      <p:pic>
        <p:nvPicPr>
          <p:cNvPr id="35" name="図 34">
            <a:extLst>
              <a:ext uri="{FF2B5EF4-FFF2-40B4-BE49-F238E27FC236}">
                <a16:creationId xmlns:a16="http://schemas.microsoft.com/office/drawing/2014/main" id="{B6BCFA36-4C25-F7E9-F075-633476C39A77}"/>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9721" y="3548493"/>
            <a:ext cx="7350065" cy="791383"/>
          </a:xfrm>
          <a:prstGeom prst="rect">
            <a:avLst/>
          </a:prstGeom>
        </p:spPr>
      </p:pic>
      <p:pic>
        <p:nvPicPr>
          <p:cNvPr id="38" name="図 37">
            <a:extLst>
              <a:ext uri="{FF2B5EF4-FFF2-40B4-BE49-F238E27FC236}">
                <a16:creationId xmlns:a16="http://schemas.microsoft.com/office/drawing/2014/main" id="{903B404E-FCE0-0CCA-AB49-8FEBCA9AD99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a:off x="6796991" y="3632001"/>
            <a:ext cx="168213" cy="563031"/>
          </a:xfrm>
          <a:prstGeom prst="rect">
            <a:avLst/>
          </a:prstGeom>
        </p:spPr>
      </p:pic>
      <p:pic>
        <p:nvPicPr>
          <p:cNvPr id="39" name="図 38">
            <a:extLst>
              <a:ext uri="{FF2B5EF4-FFF2-40B4-BE49-F238E27FC236}">
                <a16:creationId xmlns:a16="http://schemas.microsoft.com/office/drawing/2014/main" id="{CE7388DD-F6AA-D99D-2392-F4CD09B7F324}"/>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324999" y="3160423"/>
            <a:ext cx="5216409" cy="791383"/>
          </a:xfrm>
          <a:prstGeom prst="rect">
            <a:avLst/>
          </a:prstGeom>
        </p:spPr>
      </p:pic>
      <p:pic>
        <p:nvPicPr>
          <p:cNvPr id="41" name="図 40">
            <a:extLst>
              <a:ext uri="{FF2B5EF4-FFF2-40B4-BE49-F238E27FC236}">
                <a16:creationId xmlns:a16="http://schemas.microsoft.com/office/drawing/2014/main" id="{8148A5C0-9071-8418-1303-71FA61BEC9C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4449396" y="3348216"/>
            <a:ext cx="529366" cy="259744"/>
          </a:xfrm>
          <a:prstGeom prst="rect">
            <a:avLst/>
          </a:prstGeom>
        </p:spPr>
      </p:pic>
      <p:pic>
        <p:nvPicPr>
          <p:cNvPr id="42" name="図 41">
            <a:extLst>
              <a:ext uri="{FF2B5EF4-FFF2-40B4-BE49-F238E27FC236}">
                <a16:creationId xmlns:a16="http://schemas.microsoft.com/office/drawing/2014/main" id="{301FEA46-9E98-C108-A22E-47FBED21C42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482427" y="3608296"/>
            <a:ext cx="6559628" cy="791383"/>
          </a:xfrm>
          <a:prstGeom prst="rect">
            <a:avLst/>
          </a:prstGeom>
        </p:spPr>
      </p:pic>
      <p:pic>
        <p:nvPicPr>
          <p:cNvPr id="43" name="図 42">
            <a:extLst>
              <a:ext uri="{FF2B5EF4-FFF2-40B4-BE49-F238E27FC236}">
                <a16:creationId xmlns:a16="http://schemas.microsoft.com/office/drawing/2014/main" id="{C8500FE8-87CA-2601-0698-1F6A47B16FE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203093">
            <a:off x="5692996" y="3859588"/>
            <a:ext cx="445963" cy="293288"/>
          </a:xfrm>
          <a:prstGeom prst="rect">
            <a:avLst/>
          </a:prstGeom>
        </p:spPr>
      </p:pic>
      <p:pic>
        <p:nvPicPr>
          <p:cNvPr id="44" name="図 43">
            <a:extLst>
              <a:ext uri="{FF2B5EF4-FFF2-40B4-BE49-F238E27FC236}">
                <a16:creationId xmlns:a16="http://schemas.microsoft.com/office/drawing/2014/main" id="{F4FD3CBA-F155-BE83-57F2-CC82C11842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3473493">
            <a:off x="5288122" y="3501957"/>
            <a:ext cx="318497" cy="486682"/>
          </a:xfrm>
          <a:prstGeom prst="rect">
            <a:avLst/>
          </a:prstGeom>
        </p:spPr>
      </p:pic>
      <p:pic>
        <p:nvPicPr>
          <p:cNvPr id="3" name="図 2" descr="挿絵 が含まれている画像&#10;&#10;AI によって生成されたコンテンツは間違っている可能性があります。">
            <a:extLst>
              <a:ext uri="{FF2B5EF4-FFF2-40B4-BE49-F238E27FC236}">
                <a16:creationId xmlns:a16="http://schemas.microsoft.com/office/drawing/2014/main" id="{70769E10-95F0-4B13-4146-0EB5726B1C2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79379" y="555526"/>
            <a:ext cx="3096344" cy="530024"/>
          </a:xfrm>
          <a:prstGeom prst="rect">
            <a:avLst/>
          </a:prstGeom>
        </p:spPr>
      </p:pic>
    </p:spTree>
    <p:extLst>
      <p:ext uri="{BB962C8B-B14F-4D97-AF65-F5344CB8AC3E}">
        <p14:creationId xmlns:p14="http://schemas.microsoft.com/office/powerpoint/2010/main" val="375209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Blue">
    <p:spTree>
      <p:nvGrpSpPr>
        <p:cNvPr id="1" name=""/>
        <p:cNvGrpSpPr/>
        <p:nvPr/>
      </p:nvGrpSpPr>
      <p:grpSpPr>
        <a:xfrm>
          <a:off x="0" y="0"/>
          <a:ext cx="0" cy="0"/>
          <a:chOff x="0" y="0"/>
          <a:chExt cx="0" cy="0"/>
        </a:xfrm>
      </p:grpSpPr>
      <p:pic>
        <p:nvPicPr>
          <p:cNvPr id="5" name="図 4" descr="背景パターン&#10;&#10;AI によって生成されたコンテンツは間違っている可能性があります。">
            <a:extLst>
              <a:ext uri="{FF2B5EF4-FFF2-40B4-BE49-F238E27FC236}">
                <a16:creationId xmlns:a16="http://schemas.microsoft.com/office/drawing/2014/main" id="{4A573C0E-412D-7022-4778-04FC287BE7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0" y="-1"/>
            <a:ext cx="9144000" cy="5143500"/>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lvl1pPr>
              <a:defRPr>
                <a:solidFill>
                  <a:schemeClr val="bg1"/>
                </a:solidFill>
              </a:defRPr>
            </a:lvl1pPr>
          </a:lstStyle>
          <a:p>
            <a:fld id="{78AE49ED-73EF-499C-8307-28EB0E7CF529}" type="slidenum">
              <a:rPr lang="ja-JP" altLang="en-US" smtClean="0"/>
              <a:pPr/>
              <a:t>‹#›</a:t>
            </a:fld>
            <a:endParaRPr lang="ja-JP" altLang="en-US" dirty="0"/>
          </a:p>
        </p:txBody>
      </p:sp>
      <p:sp>
        <p:nvSpPr>
          <p:cNvPr id="2" name="タイトル 1"/>
          <p:cNvSpPr>
            <a:spLocks noGrp="1"/>
          </p:cNvSpPr>
          <p:nvPr>
            <p:ph type="title"/>
          </p:nvPr>
        </p:nvSpPr>
        <p:spPr>
          <a:xfrm>
            <a:off x="360000" y="87475"/>
            <a:ext cx="5960634" cy="648072"/>
          </a:xfrm>
          <a:prstGeom prst="rect">
            <a:avLst/>
          </a:prstGeom>
        </p:spPr>
        <p:txBody>
          <a:bodyPr lIns="0" tIns="0" rIns="0" bIns="0" anchor="b" anchorCtr="0"/>
          <a:lstStyle>
            <a:lvl1pPr algn="l">
              <a:lnSpc>
                <a:spcPts val="2000"/>
              </a:lnSpc>
              <a:defRPr sz="24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500">
                <a:solidFill>
                  <a:schemeClr val="accent2">
                    <a:lumMod val="40000"/>
                    <a:lumOff val="60000"/>
                  </a:schemeClr>
                </a:solidFill>
              </a:defRPr>
            </a:lvl1pPr>
          </a:lstStyle>
          <a:p>
            <a:r>
              <a:rPr lang="en-US" altLang="ja-JP"/>
              <a:t>©2025 Canon IT Solutions Inc. All rights reserved.</a:t>
            </a:r>
            <a:endParaRPr lang="ja-JP" altLang="en-US" dirty="0"/>
          </a:p>
        </p:txBody>
      </p:sp>
      <p:sp>
        <p:nvSpPr>
          <p:cNvPr id="16" name="テキスト プレースホルダー 15">
            <a:extLst>
              <a:ext uri="{FF2B5EF4-FFF2-40B4-BE49-F238E27FC236}">
                <a16:creationId xmlns:a16="http://schemas.microsoft.com/office/drawing/2014/main" id="{EDE7272A-6B76-FD1D-A024-F515EF20271B}"/>
              </a:ext>
            </a:extLst>
          </p:cNvPr>
          <p:cNvSpPr>
            <a:spLocks noGrp="1"/>
          </p:cNvSpPr>
          <p:nvPr>
            <p:ph type="body" sz="quarter" idx="13"/>
          </p:nvPr>
        </p:nvSpPr>
        <p:spPr>
          <a:xfrm>
            <a:off x="360000" y="950400"/>
            <a:ext cx="8423638" cy="37800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57" name="図 56" descr="座る, コンピュータ, 食品, ガラス が含まれている画像&#10;&#10;AI によって生成されたコンテンツは間違っている可能性があります。">
            <a:extLst>
              <a:ext uri="{FF2B5EF4-FFF2-40B4-BE49-F238E27FC236}">
                <a16:creationId xmlns:a16="http://schemas.microsoft.com/office/drawing/2014/main" id="{CCD06A33-EA74-4C74-46A2-C8091D2DB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476" y="317283"/>
            <a:ext cx="1699270" cy="814933"/>
          </a:xfrm>
          <a:prstGeom prst="rect">
            <a:avLst/>
          </a:prstGeom>
        </p:spPr>
      </p:pic>
      <p:pic>
        <p:nvPicPr>
          <p:cNvPr id="58" name="図 57" descr="テーブル, キーボード, 座る, コンピュータ が含まれている画像&#10;&#10;AI によって生成されたコンテンツは間違っている可能性があります。">
            <a:extLst>
              <a:ext uri="{FF2B5EF4-FFF2-40B4-BE49-F238E27FC236}">
                <a16:creationId xmlns:a16="http://schemas.microsoft.com/office/drawing/2014/main" id="{03AED0F2-3A7D-84DC-19E9-0BE14776A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828457">
            <a:off x="6254264" y="416932"/>
            <a:ext cx="1964657" cy="909010"/>
          </a:xfrm>
          <a:prstGeom prst="rect">
            <a:avLst/>
          </a:prstGeom>
        </p:spPr>
      </p:pic>
      <p:pic>
        <p:nvPicPr>
          <p:cNvPr id="59" name="図 58" descr="テーブル, キーボード, 座る, コンピュータ が含まれている画像&#10;&#10;AI によって生成されたコンテンツは間違っている可能性があります。">
            <a:extLst>
              <a:ext uri="{FF2B5EF4-FFF2-40B4-BE49-F238E27FC236}">
                <a16:creationId xmlns:a16="http://schemas.microsoft.com/office/drawing/2014/main" id="{6FA5AA08-F4C3-37A2-CB35-01779474FD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497064">
            <a:off x="6216705" y="339892"/>
            <a:ext cx="2203101" cy="795788"/>
          </a:xfrm>
          <a:prstGeom prst="rect">
            <a:avLst/>
          </a:prstGeom>
        </p:spPr>
      </p:pic>
      <p:pic>
        <p:nvPicPr>
          <p:cNvPr id="61" name="図 60" descr="座る, 食品, ガラス, コンピュータ が含まれている画像&#10;&#10;AI によって生成されたコンテンツは間違っている可能性があります。">
            <a:extLst>
              <a:ext uri="{FF2B5EF4-FFF2-40B4-BE49-F238E27FC236}">
                <a16:creationId xmlns:a16="http://schemas.microsoft.com/office/drawing/2014/main" id="{DCE77D7C-D76A-EBCA-652D-BF3A47D6325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459509">
            <a:off x="6139175" y="218752"/>
            <a:ext cx="2885357" cy="1038067"/>
          </a:xfrm>
          <a:prstGeom prst="rect">
            <a:avLst/>
          </a:prstGeom>
        </p:spPr>
      </p:pic>
      <p:pic>
        <p:nvPicPr>
          <p:cNvPr id="62" name="図 61" descr="座る, 食品, ガラス, コンピュータ が含まれている画像&#10;&#10;AI によって生成されたコンテンツは間違っている可能性があります。">
            <a:extLst>
              <a:ext uri="{FF2B5EF4-FFF2-40B4-BE49-F238E27FC236}">
                <a16:creationId xmlns:a16="http://schemas.microsoft.com/office/drawing/2014/main" id="{DE58D201-84A1-1CE5-6CB3-F1529A81ACD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945683">
            <a:off x="6092352" y="364276"/>
            <a:ext cx="2735610" cy="977387"/>
          </a:xfrm>
          <a:prstGeom prst="rect">
            <a:avLst/>
          </a:prstGeom>
        </p:spPr>
      </p:pic>
      <p:pic>
        <p:nvPicPr>
          <p:cNvPr id="63" name="図 62">
            <a:extLst>
              <a:ext uri="{FF2B5EF4-FFF2-40B4-BE49-F238E27FC236}">
                <a16:creationId xmlns:a16="http://schemas.microsoft.com/office/drawing/2014/main" id="{8FF35D44-B22C-689E-43E2-58F562E62CC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8595194" y="687968"/>
            <a:ext cx="206029" cy="160947"/>
          </a:xfrm>
          <a:prstGeom prst="rect">
            <a:avLst/>
          </a:prstGeom>
        </p:spPr>
      </p:pic>
      <p:pic>
        <p:nvPicPr>
          <p:cNvPr id="64" name="図 63" descr="夜空に浮かぶ月&#10;&#10;AI によって生成されたコンテンツは間違っている可能性があります。">
            <a:extLst>
              <a:ext uri="{FF2B5EF4-FFF2-40B4-BE49-F238E27FC236}">
                <a16:creationId xmlns:a16="http://schemas.microsoft.com/office/drawing/2014/main" id="{A6D29ECE-A982-89BA-6DC4-CE8CB69C69B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537945" y="310619"/>
            <a:ext cx="508128" cy="479899"/>
          </a:xfrm>
          <a:prstGeom prst="rect">
            <a:avLst/>
          </a:prstGeom>
        </p:spPr>
      </p:pic>
      <p:pic>
        <p:nvPicPr>
          <p:cNvPr id="65" name="図 64" descr="座る, 食品, ガラス, コンピュータ が含まれている画像&#10;&#10;AI によって生成されたコンテンツは間違っている可能性があります。">
            <a:extLst>
              <a:ext uri="{FF2B5EF4-FFF2-40B4-BE49-F238E27FC236}">
                <a16:creationId xmlns:a16="http://schemas.microsoft.com/office/drawing/2014/main" id="{6EC93B70-77DC-F948-7504-530FDF318C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0464780">
            <a:off x="6271078" y="347759"/>
            <a:ext cx="2339724" cy="928008"/>
          </a:xfrm>
          <a:prstGeom prst="rect">
            <a:avLst/>
          </a:prstGeom>
        </p:spPr>
      </p:pic>
      <p:pic>
        <p:nvPicPr>
          <p:cNvPr id="66" name="図 65">
            <a:extLst>
              <a:ext uri="{FF2B5EF4-FFF2-40B4-BE49-F238E27FC236}">
                <a16:creationId xmlns:a16="http://schemas.microsoft.com/office/drawing/2014/main" id="{3E75A52D-59D3-6353-69AA-313594D9CA4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0053366">
            <a:off x="8405272" y="502890"/>
            <a:ext cx="168084" cy="148319"/>
          </a:xfrm>
          <a:prstGeom prst="rect">
            <a:avLst/>
          </a:prstGeom>
        </p:spPr>
      </p:pic>
      <p:pic>
        <p:nvPicPr>
          <p:cNvPr id="67" name="図 66" descr="座る, 食品, ガラス, コンピュータ が含まれている画像&#10;&#10;AI によって生成されたコンテンツは間違っている可能性があります。">
            <a:extLst>
              <a:ext uri="{FF2B5EF4-FFF2-40B4-BE49-F238E27FC236}">
                <a16:creationId xmlns:a16="http://schemas.microsoft.com/office/drawing/2014/main" id="{6F6EF20F-CFFE-C997-5E68-62B81E2121A4}"/>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rot="20950314">
            <a:off x="6699068" y="365851"/>
            <a:ext cx="1671206" cy="928008"/>
          </a:xfrm>
          <a:prstGeom prst="rect">
            <a:avLst/>
          </a:prstGeom>
        </p:spPr>
      </p:pic>
      <p:pic>
        <p:nvPicPr>
          <p:cNvPr id="68" name="図 67">
            <a:extLst>
              <a:ext uri="{FF2B5EF4-FFF2-40B4-BE49-F238E27FC236}">
                <a16:creationId xmlns:a16="http://schemas.microsoft.com/office/drawing/2014/main" id="{B3FA5A23-543E-AD87-7E74-638E400F0EC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9581692">
            <a:off x="8197751" y="769108"/>
            <a:ext cx="222219" cy="98437"/>
          </a:xfrm>
          <a:prstGeom prst="rect">
            <a:avLst/>
          </a:prstGeom>
        </p:spPr>
      </p:pic>
      <p:pic>
        <p:nvPicPr>
          <p:cNvPr id="69" name="図 68">
            <a:extLst>
              <a:ext uri="{FF2B5EF4-FFF2-40B4-BE49-F238E27FC236}">
                <a16:creationId xmlns:a16="http://schemas.microsoft.com/office/drawing/2014/main" id="{0B666A2F-FED2-2F6A-2772-A54C3D7A8A6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7567" y="267606"/>
            <a:ext cx="255326" cy="271167"/>
          </a:xfrm>
          <a:prstGeom prst="rect">
            <a:avLst/>
          </a:prstGeom>
        </p:spPr>
      </p:pic>
      <p:pic>
        <p:nvPicPr>
          <p:cNvPr id="70" name="図 69" descr="座る, 食品, ガラス, コンピュータ が含まれている画像&#10;&#10;AI によって生成されたコンテンツは間違っている可能性があります。">
            <a:extLst>
              <a:ext uri="{FF2B5EF4-FFF2-40B4-BE49-F238E27FC236}">
                <a16:creationId xmlns:a16="http://schemas.microsoft.com/office/drawing/2014/main" id="{D9AAB1C9-D015-DFA6-A67C-1F9695A8820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rot="21383170">
            <a:off x="6766487" y="517288"/>
            <a:ext cx="1625751" cy="853323"/>
          </a:xfrm>
          <a:prstGeom prst="rect">
            <a:avLst/>
          </a:prstGeom>
        </p:spPr>
      </p:pic>
      <p:pic>
        <p:nvPicPr>
          <p:cNvPr id="71" name="図 70">
            <a:extLst>
              <a:ext uri="{FF2B5EF4-FFF2-40B4-BE49-F238E27FC236}">
                <a16:creationId xmlns:a16="http://schemas.microsoft.com/office/drawing/2014/main" id="{356FD93B-0836-8204-A6F5-A402C8186A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643256">
            <a:off x="8192824" y="950807"/>
            <a:ext cx="199804" cy="109535"/>
          </a:xfrm>
          <a:prstGeom prst="rect">
            <a:avLst/>
          </a:prstGeom>
        </p:spPr>
      </p:pic>
      <p:pic>
        <p:nvPicPr>
          <p:cNvPr id="3" name="図 2" descr="アイコン, 円&#10;&#10;AI によって生成されたコンテンツは間違っている可能性があります。">
            <a:extLst>
              <a:ext uri="{FF2B5EF4-FFF2-40B4-BE49-F238E27FC236}">
                <a16:creationId xmlns:a16="http://schemas.microsoft.com/office/drawing/2014/main" id="{F80700C1-2CB8-7AAC-9811-A0D8F1ECE98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60958" y="161181"/>
            <a:ext cx="1185693" cy="784031"/>
          </a:xfrm>
          <a:prstGeom prst="rect">
            <a:avLst/>
          </a:prstGeom>
        </p:spPr>
      </p:pic>
    </p:spTree>
    <p:extLst>
      <p:ext uri="{BB962C8B-B14F-4D97-AF65-F5344CB8AC3E}">
        <p14:creationId xmlns:p14="http://schemas.microsoft.com/office/powerpoint/2010/main" val="390719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Whit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6178059" y="4833000"/>
            <a:ext cx="2160000" cy="135000"/>
          </a:xfrm>
        </p:spPr>
        <p:txBody>
          <a:bodyPr/>
          <a:lstStyle>
            <a:lvl1pPr algn="r">
              <a:defRPr>
                <a:solidFill>
                  <a:schemeClr val="bg1">
                    <a:lumMod val="50000"/>
                  </a:schemeClr>
                </a:solidFill>
              </a:defRPr>
            </a:lvl1pPr>
          </a:lstStyle>
          <a:p>
            <a:r>
              <a:rPr lang="en-US" altLang="ja-JP"/>
              <a:t>©2025 Canon IT Solutions Inc. All rights reserved.</a:t>
            </a:r>
            <a:endParaRPr lang="ja-JP" altLang="en-US" dirty="0"/>
          </a:p>
        </p:txBody>
      </p:sp>
      <p:sp>
        <p:nvSpPr>
          <p:cNvPr id="27" name="タイトル 1"/>
          <p:cNvSpPr>
            <a:spLocks noGrp="1"/>
          </p:cNvSpPr>
          <p:nvPr>
            <p:ph type="title"/>
          </p:nvPr>
        </p:nvSpPr>
        <p:spPr>
          <a:xfrm>
            <a:off x="2447764" y="678304"/>
            <a:ext cx="6337461" cy="3132348"/>
          </a:xfrm>
          <a:prstGeom prst="rect">
            <a:avLst/>
          </a:prstGeom>
        </p:spPr>
        <p:txBody>
          <a:bodyPr lIns="0" tIns="0" rIns="0" bIns="0" anchor="ctr" anchorCtr="0"/>
          <a:lstStyle>
            <a:lvl1pPr algn="l">
              <a:lnSpc>
                <a:spcPct val="110000"/>
              </a:lnSpc>
              <a:spcBef>
                <a:spcPts val="0"/>
              </a:spcBef>
              <a:spcAft>
                <a:spcPts val="500"/>
              </a:spcAft>
              <a:defRPr sz="3000" b="1">
                <a:solidFill>
                  <a:schemeClr val="tx1"/>
                </a:solidFill>
              </a:defRPr>
            </a:lvl1pPr>
          </a:lstStyle>
          <a:p>
            <a:r>
              <a:rPr kumimoji="1" lang="ja-JP" altLang="en-US" dirty="0"/>
              <a:t>マスター タイトルの書式設定</a:t>
            </a:r>
          </a:p>
        </p:txBody>
      </p:sp>
      <p:sp>
        <p:nvSpPr>
          <p:cNvPr id="3" name="スライド番号プレースホルダー 2"/>
          <p:cNvSpPr>
            <a:spLocks noGrp="1"/>
          </p:cNvSpPr>
          <p:nvPr>
            <p:ph type="sldNum" sz="quarter" idx="10"/>
          </p:nvPr>
        </p:nvSpPr>
        <p:spPr>
          <a:xfrm>
            <a:off x="8424000" y="4849200"/>
            <a:ext cx="360000" cy="135000"/>
          </a:xfrm>
        </p:spPr>
        <p:txBody>
          <a:bodyPr/>
          <a:lstStyle>
            <a:lvl1pPr>
              <a:defRPr>
                <a:solidFill>
                  <a:schemeClr val="bg1">
                    <a:lumMod val="50000"/>
                  </a:schemeClr>
                </a:solidFill>
              </a:defRPr>
            </a:lvl1pPr>
          </a:lstStyle>
          <a:p>
            <a:fld id="{78AE49ED-73EF-499C-8307-28EB0E7CF529}" type="slidenum">
              <a:rPr lang="ja-JP" altLang="en-US" smtClean="0"/>
              <a:pPr/>
              <a:t>‹#›</a:t>
            </a:fld>
            <a:endParaRPr lang="ja-JP" altLang="en-US" dirty="0"/>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966CB253-91BB-84EE-59A3-D3FBE26F7BF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5400000">
            <a:off x="-1533738" y="1533746"/>
            <a:ext cx="5143494" cy="2076014"/>
          </a:xfrm>
          <a:prstGeom prst="rect">
            <a:avLst/>
          </a:prstGeom>
        </p:spPr>
      </p:pic>
      <p:pic>
        <p:nvPicPr>
          <p:cNvPr id="47" name="図 46" descr="座る が含まれている画像&#10;&#10;AI によって生成されたコンテンツは間違っている可能性があります。">
            <a:extLst>
              <a:ext uri="{FF2B5EF4-FFF2-40B4-BE49-F238E27FC236}">
                <a16:creationId xmlns:a16="http://schemas.microsoft.com/office/drawing/2014/main" id="{7C491667-2187-8E9A-FAAC-96EFA7A630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947506">
            <a:off x="-1322789" y="1765735"/>
            <a:ext cx="7720578" cy="3892872"/>
          </a:xfrm>
          <a:prstGeom prst="rect">
            <a:avLst/>
          </a:prstGeom>
        </p:spPr>
      </p:pic>
      <p:pic>
        <p:nvPicPr>
          <p:cNvPr id="45" name="図 44" descr="夜空に浮かぶ月の絵&#10;&#10;AI によって生成されたコンテンツは間違っている可能性があります。">
            <a:extLst>
              <a:ext uri="{FF2B5EF4-FFF2-40B4-BE49-F238E27FC236}">
                <a16:creationId xmlns:a16="http://schemas.microsoft.com/office/drawing/2014/main" id="{8DA68CF5-57C2-F1D7-68C5-65EB783C97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1434" y="3863624"/>
            <a:ext cx="797149" cy="740940"/>
          </a:xfrm>
          <a:prstGeom prst="rect">
            <a:avLst/>
          </a:prstGeom>
        </p:spPr>
      </p:pic>
      <p:pic>
        <p:nvPicPr>
          <p:cNvPr id="39" name="図 38">
            <a:extLst>
              <a:ext uri="{FF2B5EF4-FFF2-40B4-BE49-F238E27FC236}">
                <a16:creationId xmlns:a16="http://schemas.microsoft.com/office/drawing/2014/main" id="{CE64B602-AD95-396B-01FE-61956FC765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86110">
            <a:off x="5234251" y="3485772"/>
            <a:ext cx="757992" cy="805021"/>
          </a:xfrm>
          <a:prstGeom prst="rect">
            <a:avLst/>
          </a:prstGeom>
        </p:spPr>
      </p:pic>
      <p:pic>
        <p:nvPicPr>
          <p:cNvPr id="50" name="図 49" descr="座る が含まれている画像&#10;&#10;AI によって生成されたコンテンツは間違っている可能性があります。">
            <a:extLst>
              <a:ext uri="{FF2B5EF4-FFF2-40B4-BE49-F238E27FC236}">
                <a16:creationId xmlns:a16="http://schemas.microsoft.com/office/drawing/2014/main" id="{3A81E550-9171-D978-EE30-21033B4311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947506">
            <a:off x="-624801" y="2555203"/>
            <a:ext cx="4188138" cy="2111744"/>
          </a:xfrm>
          <a:prstGeom prst="rect">
            <a:avLst/>
          </a:prstGeom>
        </p:spPr>
      </p:pic>
      <p:pic>
        <p:nvPicPr>
          <p:cNvPr id="51" name="図 50" descr="夜空に浮かぶ月の絵&#10;&#10;AI によって生成されたコンテンツは間違っている可能性があります。">
            <a:extLst>
              <a:ext uri="{FF2B5EF4-FFF2-40B4-BE49-F238E27FC236}">
                <a16:creationId xmlns:a16="http://schemas.microsoft.com/office/drawing/2014/main" id="{2F8B927F-E5AD-B477-0635-2674C45E5E9C}"/>
              </a:ext>
            </a:extLst>
          </p:cNvPr>
          <p:cNvPicPr>
            <a:picLocks noChangeAspect="1"/>
          </p:cNvPicPr>
          <p:nvPr userDrawn="1"/>
        </p:nvPicPr>
        <p:blipFill>
          <a:blip r:embed="rId7" cstate="print">
            <a:alphaModFix amt="70000"/>
            <a:extLst>
              <a:ext uri="{28A0092B-C50C-407E-A947-70E740481C1C}">
                <a14:useLocalDpi xmlns:a14="http://schemas.microsoft.com/office/drawing/2010/main" val="0"/>
              </a:ext>
            </a:extLst>
          </a:blip>
          <a:stretch>
            <a:fillRect/>
          </a:stretch>
        </p:blipFill>
        <p:spPr>
          <a:xfrm>
            <a:off x="2605015" y="3759882"/>
            <a:ext cx="346805" cy="322353"/>
          </a:xfrm>
          <a:prstGeom prst="rect">
            <a:avLst/>
          </a:prstGeom>
        </p:spPr>
      </p:pic>
      <p:pic>
        <p:nvPicPr>
          <p:cNvPr id="53" name="図 52" descr="座る が含まれている画像&#10;&#10;AI によって生成されたコンテンツは間違っている可能性があります。">
            <a:extLst>
              <a:ext uri="{FF2B5EF4-FFF2-40B4-BE49-F238E27FC236}">
                <a16:creationId xmlns:a16="http://schemas.microsoft.com/office/drawing/2014/main" id="{36EE30F5-BF0E-5C0E-C398-FF2361A91C4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21309485">
            <a:off x="-709648" y="2692930"/>
            <a:ext cx="4647674" cy="2111744"/>
          </a:xfrm>
          <a:prstGeom prst="rect">
            <a:avLst/>
          </a:prstGeom>
        </p:spPr>
      </p:pic>
      <p:pic>
        <p:nvPicPr>
          <p:cNvPr id="54" name="図 53" descr="夜空に浮かぶ月の絵&#10;&#10;AI によって生成されたコンテンツは間違っている可能性があります。">
            <a:extLst>
              <a:ext uri="{FF2B5EF4-FFF2-40B4-BE49-F238E27FC236}">
                <a16:creationId xmlns:a16="http://schemas.microsoft.com/office/drawing/2014/main" id="{B5715EE2-C9E2-6CB5-A35A-F33544CF03ED}"/>
              </a:ext>
            </a:extLst>
          </p:cNvPr>
          <p:cNvPicPr>
            <a:picLocks noChangeAspect="1"/>
          </p:cNvPicPr>
          <p:nvPr userDrawn="1"/>
        </p:nvPicPr>
        <p:blipFill>
          <a:blip r:embed="rId9" cstate="print">
            <a:alphaModFix amt="70000"/>
            <a:extLst>
              <a:ext uri="{28A0092B-C50C-407E-A947-70E740481C1C}">
                <a14:useLocalDpi xmlns:a14="http://schemas.microsoft.com/office/drawing/2010/main" val="0"/>
              </a:ext>
            </a:extLst>
          </a:blip>
          <a:stretch>
            <a:fillRect/>
          </a:stretch>
        </p:blipFill>
        <p:spPr>
          <a:xfrm rot="361979">
            <a:off x="2930509" y="4003888"/>
            <a:ext cx="336140" cy="312438"/>
          </a:xfrm>
          <a:prstGeom prst="rect">
            <a:avLst/>
          </a:prstGeom>
        </p:spPr>
      </p:pic>
      <p:pic>
        <p:nvPicPr>
          <p:cNvPr id="52" name="図 51">
            <a:extLst>
              <a:ext uri="{FF2B5EF4-FFF2-40B4-BE49-F238E27FC236}">
                <a16:creationId xmlns:a16="http://schemas.microsoft.com/office/drawing/2014/main" id="{FBE816E2-DEE1-52AC-3E25-ECE0B026047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753258">
            <a:off x="3202111" y="3821637"/>
            <a:ext cx="387894" cy="592725"/>
          </a:xfrm>
          <a:prstGeom prst="rect">
            <a:avLst/>
          </a:prstGeom>
        </p:spPr>
      </p:pic>
      <p:pic>
        <p:nvPicPr>
          <p:cNvPr id="56" name="図 55">
            <a:extLst>
              <a:ext uri="{FF2B5EF4-FFF2-40B4-BE49-F238E27FC236}">
                <a16:creationId xmlns:a16="http://schemas.microsoft.com/office/drawing/2014/main" id="{F6EC7671-17A2-62E6-8572-FDD795472E9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0860327">
            <a:off x="2719617" y="3648457"/>
            <a:ext cx="560861" cy="246455"/>
          </a:xfrm>
          <a:prstGeom prst="rect">
            <a:avLst/>
          </a:prstGeom>
        </p:spPr>
      </p:pic>
      <p:pic>
        <p:nvPicPr>
          <p:cNvPr id="57" name="図 56" descr="夜空に浮かぶ月の絵&#10;&#10;AI によって生成されたコンテンツは間違っている可能性があります。">
            <a:extLst>
              <a:ext uri="{FF2B5EF4-FFF2-40B4-BE49-F238E27FC236}">
                <a16:creationId xmlns:a16="http://schemas.microsoft.com/office/drawing/2014/main" id="{A50BF001-0536-6AB1-6CA3-6D162B4411AC}"/>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tretch>
            <a:fillRect/>
          </a:stretch>
        </p:blipFill>
        <p:spPr>
          <a:xfrm rot="1014709">
            <a:off x="3803874" y="4393482"/>
            <a:ext cx="711025" cy="660889"/>
          </a:xfrm>
          <a:prstGeom prst="rect">
            <a:avLst/>
          </a:prstGeom>
        </p:spPr>
      </p:pic>
      <p:pic>
        <p:nvPicPr>
          <p:cNvPr id="58" name="図 57" descr="座る が含まれている画像&#10;&#10;AI によって生成されたコンテンツは間違っている可能性があります。">
            <a:extLst>
              <a:ext uri="{FF2B5EF4-FFF2-40B4-BE49-F238E27FC236}">
                <a16:creationId xmlns:a16="http://schemas.microsoft.com/office/drawing/2014/main" id="{C2F6BBEB-ABFF-9262-816D-685051FF3A1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6063" y="2926945"/>
            <a:ext cx="6572180" cy="2382108"/>
          </a:xfrm>
          <a:prstGeom prst="rect">
            <a:avLst/>
          </a:prstGeom>
        </p:spPr>
      </p:pic>
      <p:pic>
        <p:nvPicPr>
          <p:cNvPr id="59" name="図 58">
            <a:extLst>
              <a:ext uri="{FF2B5EF4-FFF2-40B4-BE49-F238E27FC236}">
                <a16:creationId xmlns:a16="http://schemas.microsoft.com/office/drawing/2014/main" id="{7314913D-56AC-F5B8-5CC9-5A40EF6F876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188755">
            <a:off x="4172096" y="4266678"/>
            <a:ext cx="727187" cy="609850"/>
          </a:xfrm>
          <a:prstGeom prst="rect">
            <a:avLst/>
          </a:prstGeom>
        </p:spPr>
      </p:pic>
      <p:pic>
        <p:nvPicPr>
          <p:cNvPr id="61" name="図 60" descr="夜空に浮かぶ月の絵&#10;&#10;AI によって生成されたコンテンツは間違っている可能性があります。">
            <a:extLst>
              <a:ext uri="{FF2B5EF4-FFF2-40B4-BE49-F238E27FC236}">
                <a16:creationId xmlns:a16="http://schemas.microsoft.com/office/drawing/2014/main" id="{54861022-41B4-AEAB-3808-62F478BEA03A}"/>
              </a:ext>
            </a:extLst>
          </p:cNvPr>
          <p:cNvPicPr>
            <a:picLocks noChangeAspect="1"/>
          </p:cNvPicPr>
          <p:nvPr userDrawn="1"/>
        </p:nvPicPr>
        <p:blipFill>
          <a:blip r:embed="rId7" cstate="print">
            <a:alphaModFix amt="70000"/>
            <a:extLst>
              <a:ext uri="{28A0092B-C50C-407E-A947-70E740481C1C}">
                <a14:useLocalDpi xmlns:a14="http://schemas.microsoft.com/office/drawing/2010/main" val="0"/>
              </a:ext>
            </a:extLst>
          </a:blip>
          <a:stretch>
            <a:fillRect/>
          </a:stretch>
        </p:blipFill>
        <p:spPr>
          <a:xfrm>
            <a:off x="2105844" y="4043558"/>
            <a:ext cx="346805" cy="322353"/>
          </a:xfrm>
          <a:prstGeom prst="rect">
            <a:avLst/>
          </a:prstGeom>
        </p:spPr>
      </p:pic>
      <p:pic>
        <p:nvPicPr>
          <p:cNvPr id="62" name="図 61">
            <a:extLst>
              <a:ext uri="{FF2B5EF4-FFF2-40B4-BE49-F238E27FC236}">
                <a16:creationId xmlns:a16="http://schemas.microsoft.com/office/drawing/2014/main" id="{E5A926E5-D1BB-8092-A7F7-A64965DE7E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21261326">
            <a:off x="2267508" y="4002923"/>
            <a:ext cx="557972" cy="247167"/>
          </a:xfrm>
          <a:prstGeom prst="rect">
            <a:avLst/>
          </a:prstGeom>
        </p:spPr>
      </p:pic>
      <p:pic>
        <p:nvPicPr>
          <p:cNvPr id="2" name="図 1" descr="アイコン, 円&#10;&#10;AI によって生成されたコンテンツは間違っている可能性があります。">
            <a:extLst>
              <a:ext uri="{FF2B5EF4-FFF2-40B4-BE49-F238E27FC236}">
                <a16:creationId xmlns:a16="http://schemas.microsoft.com/office/drawing/2014/main" id="{46952E38-1F79-1F06-380E-6D4B7A1645C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1852" y="1799996"/>
            <a:ext cx="1659856" cy="1097568"/>
          </a:xfrm>
          <a:prstGeom prst="rect">
            <a:avLst/>
          </a:prstGeom>
        </p:spPr>
      </p:pic>
    </p:spTree>
    <p:extLst>
      <p:ext uri="{BB962C8B-B14F-4D97-AF65-F5344CB8AC3E}">
        <p14:creationId xmlns:p14="http://schemas.microsoft.com/office/powerpoint/2010/main" val="84986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White">
    <p:spTree>
      <p:nvGrpSpPr>
        <p:cNvPr id="1" name=""/>
        <p:cNvGrpSpPr/>
        <p:nvPr/>
      </p:nvGrpSpPr>
      <p:grpSpPr>
        <a:xfrm>
          <a:off x="0" y="0"/>
          <a:ext cx="0" cy="0"/>
          <a:chOff x="0" y="0"/>
          <a:chExt cx="0" cy="0"/>
        </a:xfrm>
      </p:grpSpPr>
      <p:pic>
        <p:nvPicPr>
          <p:cNvPr id="5" name="図 4" descr="背景パターン&#10;&#10;AI によって生成されたコンテンツは間違っている可能性があります。">
            <a:extLst>
              <a:ext uri="{FF2B5EF4-FFF2-40B4-BE49-F238E27FC236}">
                <a16:creationId xmlns:a16="http://schemas.microsoft.com/office/drawing/2014/main" id="{A6A15158-50D4-5326-0835-0815FFFB51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flipV="1">
            <a:off x="0" y="-20538"/>
            <a:ext cx="9144000" cy="792957"/>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p:nvPr>
        </p:nvSpPr>
        <p:spPr>
          <a:xfrm>
            <a:off x="360000" y="87475"/>
            <a:ext cx="5963841" cy="648072"/>
          </a:xfrm>
          <a:prstGeom prst="rect">
            <a:avLst/>
          </a:prstGeom>
        </p:spPr>
        <p:txBody>
          <a:bodyPr lIns="0" tIns="0" rIns="0" bIns="0" anchor="b" anchorCtr="0"/>
          <a:lstStyle>
            <a:lvl1pPr algn="l">
              <a:lnSpc>
                <a:spcPts val="2000"/>
              </a:lnSpc>
              <a:defRPr sz="24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500">
                <a:solidFill>
                  <a:schemeClr val="tx1">
                    <a:tint val="75000"/>
                  </a:schemeClr>
                </a:solidFill>
              </a:defRPr>
            </a:lvl1pPr>
          </a:lstStyle>
          <a:p>
            <a:r>
              <a:rPr lang="en-US" altLang="ja-JP"/>
              <a:t>©2025 Canon IT Solutions Inc. All rights reserved.</a:t>
            </a:r>
            <a:endParaRPr lang="ja-JP" altLang="en-US" dirty="0"/>
          </a:p>
        </p:txBody>
      </p:sp>
      <p:sp>
        <p:nvSpPr>
          <p:cNvPr id="33" name="テキスト プレースホルダー 8">
            <a:extLst>
              <a:ext uri="{FF2B5EF4-FFF2-40B4-BE49-F238E27FC236}">
                <a16:creationId xmlns:a16="http://schemas.microsoft.com/office/drawing/2014/main" id="{385C0B15-0C3A-E5D2-A0EC-8F257FA8BE44}"/>
              </a:ext>
            </a:extLst>
          </p:cNvPr>
          <p:cNvSpPr>
            <a:spLocks noGrp="1"/>
          </p:cNvSpPr>
          <p:nvPr>
            <p:ph idx="1"/>
          </p:nvPr>
        </p:nvSpPr>
        <p:spPr>
          <a:xfrm>
            <a:off x="358775" y="950400"/>
            <a:ext cx="8425225" cy="3780000"/>
          </a:xfrm>
          <a:prstGeom prst="rect">
            <a:avLst/>
          </a:prstGeom>
        </p:spPr>
        <p:txBody>
          <a:bodyPr vert="horz" lIns="0" tIns="0" rIns="0" bIns="0" rtlCol="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grpSp>
        <p:nvGrpSpPr>
          <p:cNvPr id="7" name="グループ化 6">
            <a:extLst>
              <a:ext uri="{FF2B5EF4-FFF2-40B4-BE49-F238E27FC236}">
                <a16:creationId xmlns:a16="http://schemas.microsoft.com/office/drawing/2014/main" id="{B08F305D-D894-CACF-EC3A-E3307E91B4E0}"/>
              </a:ext>
            </a:extLst>
          </p:cNvPr>
          <p:cNvGrpSpPr/>
          <p:nvPr userDrawn="1"/>
        </p:nvGrpSpPr>
        <p:grpSpPr>
          <a:xfrm>
            <a:off x="5076056" y="-20540"/>
            <a:ext cx="3991563" cy="1152130"/>
            <a:chOff x="5076056" y="-20540"/>
            <a:chExt cx="3991563" cy="1152130"/>
          </a:xfrm>
        </p:grpSpPr>
        <p:pic>
          <p:nvPicPr>
            <p:cNvPr id="34" name="図 33" descr="図形 が含まれている画像&#10;&#10;AI によって生成されたコンテンツは間違っている可能性があります。">
              <a:extLst>
                <a:ext uri="{FF2B5EF4-FFF2-40B4-BE49-F238E27FC236}">
                  <a16:creationId xmlns:a16="http://schemas.microsoft.com/office/drawing/2014/main" id="{9F94F447-36B1-54A3-47D2-85F48178D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076056" y="-20540"/>
              <a:ext cx="3390481" cy="792960"/>
            </a:xfrm>
            <a:prstGeom prst="rect">
              <a:avLst/>
            </a:prstGeom>
          </p:spPr>
        </p:pic>
        <p:pic>
          <p:nvPicPr>
            <p:cNvPr id="3" name="図 2" descr="夜空に浮かぶ月&#10;&#10;AI によって生成されたコンテンツは間違っている可能性があります。">
              <a:extLst>
                <a:ext uri="{FF2B5EF4-FFF2-40B4-BE49-F238E27FC236}">
                  <a16:creationId xmlns:a16="http://schemas.microsoft.com/office/drawing/2014/main" id="{68457693-8EFE-86D6-F3B6-515B16495D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9698" y="60896"/>
              <a:ext cx="1133677" cy="1070694"/>
            </a:xfrm>
            <a:prstGeom prst="rect">
              <a:avLst/>
            </a:prstGeom>
          </p:spPr>
        </p:pic>
        <p:pic>
          <p:nvPicPr>
            <p:cNvPr id="35" name="図 34">
              <a:extLst>
                <a:ext uri="{FF2B5EF4-FFF2-40B4-BE49-F238E27FC236}">
                  <a16:creationId xmlns:a16="http://schemas.microsoft.com/office/drawing/2014/main" id="{49B2BF9C-DFEB-E737-11B4-BC89CE356BC6}"/>
                </a:ext>
              </a:extLst>
            </p:cNvPr>
            <p:cNvPicPr>
              <a:picLocks noChangeAspect="1"/>
            </p:cNvPicPr>
            <p:nvPr userDrawn="1"/>
          </p:nvPicPr>
          <p:blipFill>
            <a:blip r:embed="rId5"/>
            <a:stretch>
              <a:fillRect/>
            </a:stretch>
          </p:blipFill>
          <p:spPr>
            <a:xfrm flipH="1">
              <a:off x="8466537" y="342719"/>
              <a:ext cx="601082" cy="307871"/>
            </a:xfrm>
            <a:prstGeom prst="rect">
              <a:avLst/>
            </a:prstGeom>
          </p:spPr>
        </p:pic>
      </p:grpSp>
      <p:pic>
        <p:nvPicPr>
          <p:cNvPr id="9" name="図 8" descr="挿絵 が含まれている画像&#10;&#10;AI によって生成されたコンテンツは間違っている可能性があります。">
            <a:extLst>
              <a:ext uri="{FF2B5EF4-FFF2-40B4-BE49-F238E27FC236}">
                <a16:creationId xmlns:a16="http://schemas.microsoft.com/office/drawing/2014/main" id="{3664FB35-5DE9-1FDC-7D4E-A543167F90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51973" y="88465"/>
            <a:ext cx="2052753" cy="351385"/>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Navy">
    <p:spTree>
      <p:nvGrpSpPr>
        <p:cNvPr id="1" name=""/>
        <p:cNvGrpSpPr/>
        <p:nvPr/>
      </p:nvGrpSpPr>
      <p:grpSpPr>
        <a:xfrm>
          <a:off x="0" y="0"/>
          <a:ext cx="0" cy="0"/>
          <a:chOff x="0" y="0"/>
          <a:chExt cx="0" cy="0"/>
        </a:xfrm>
      </p:grpSpPr>
      <p:pic>
        <p:nvPicPr>
          <p:cNvPr id="5" name="図 4" descr="背景パターン&#10;&#10;AI によって生成されたコンテンツは間違っている可能性があります。">
            <a:extLst>
              <a:ext uri="{FF2B5EF4-FFF2-40B4-BE49-F238E27FC236}">
                <a16:creationId xmlns:a16="http://schemas.microsoft.com/office/drawing/2014/main" id="{0EF7FBAD-A7C6-D093-5112-69EC117EE7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V="1">
            <a:off x="0" y="4692918"/>
            <a:ext cx="9144000" cy="471120"/>
          </a:xfrm>
          <a:prstGeom prst="rect">
            <a:avLst/>
          </a:prstGeom>
        </p:spPr>
      </p:pic>
      <p:pic>
        <p:nvPicPr>
          <p:cNvPr id="4" name="図 3" descr="背景パターン&#10;&#10;AI によって生成されたコンテンツは間違っている可能性があります。">
            <a:extLst>
              <a:ext uri="{FF2B5EF4-FFF2-40B4-BE49-F238E27FC236}">
                <a16:creationId xmlns:a16="http://schemas.microsoft.com/office/drawing/2014/main" id="{0CA26285-296C-DE0E-D100-B101EF6E76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rot="10800000" flipV="1">
            <a:off x="0" y="-20538"/>
            <a:ext cx="9144000" cy="792957"/>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lvl1pPr>
              <a:defRPr>
                <a:solidFill>
                  <a:schemeClr val="bg2"/>
                </a:solidFill>
              </a:defRPr>
            </a:lvl1pPr>
          </a:lstStyle>
          <a:p>
            <a:fld id="{78AE49ED-73EF-499C-8307-28EB0E7CF529}" type="slidenum">
              <a:rPr lang="ja-JP" altLang="en-US" smtClean="0"/>
              <a:pPr/>
              <a:t>‹#›</a:t>
            </a:fld>
            <a:endParaRPr lang="ja-JP" altLang="en-US" dirty="0"/>
          </a:p>
        </p:txBody>
      </p:sp>
      <p:sp>
        <p:nvSpPr>
          <p:cNvPr id="2" name="タイトル 1"/>
          <p:cNvSpPr>
            <a:spLocks noGrp="1"/>
          </p:cNvSpPr>
          <p:nvPr>
            <p:ph type="title"/>
          </p:nvPr>
        </p:nvSpPr>
        <p:spPr>
          <a:xfrm>
            <a:off x="360000" y="87475"/>
            <a:ext cx="6084208" cy="648072"/>
          </a:xfrm>
          <a:prstGeom prst="rect">
            <a:avLst/>
          </a:prstGeom>
        </p:spPr>
        <p:txBody>
          <a:bodyPr lIns="0" tIns="0" rIns="0" bIns="0" anchor="b" anchorCtr="0"/>
          <a:lstStyle>
            <a:lvl1pPr algn="l">
              <a:lnSpc>
                <a:spcPts val="2000"/>
              </a:lnSpc>
              <a:defRPr sz="24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500">
                <a:solidFill>
                  <a:schemeClr val="bg2"/>
                </a:solidFill>
              </a:defRPr>
            </a:lvl1pPr>
          </a:lstStyle>
          <a:p>
            <a:r>
              <a:rPr lang="en-US" altLang="ja-JP"/>
              <a:t>©2025 Canon IT Solutions Inc. All rights reserved.</a:t>
            </a:r>
            <a:endParaRPr lang="ja-JP" altLang="en-US" dirty="0"/>
          </a:p>
        </p:txBody>
      </p:sp>
      <p:sp>
        <p:nvSpPr>
          <p:cNvPr id="33" name="テキスト プレースホルダー 8">
            <a:extLst>
              <a:ext uri="{FF2B5EF4-FFF2-40B4-BE49-F238E27FC236}">
                <a16:creationId xmlns:a16="http://schemas.microsoft.com/office/drawing/2014/main" id="{385C0B15-0C3A-E5D2-A0EC-8F257FA8BE44}"/>
              </a:ext>
            </a:extLst>
          </p:cNvPr>
          <p:cNvSpPr>
            <a:spLocks noGrp="1"/>
          </p:cNvSpPr>
          <p:nvPr>
            <p:ph idx="1"/>
          </p:nvPr>
        </p:nvSpPr>
        <p:spPr>
          <a:xfrm>
            <a:off x="358775" y="950400"/>
            <a:ext cx="8425225" cy="3616641"/>
          </a:xfrm>
          <a:prstGeom prst="rect">
            <a:avLst/>
          </a:prstGeom>
        </p:spPr>
        <p:txBody>
          <a:bodyPr vert="horz" lIns="0" tIns="0" rIns="0" bIns="0" rtlCol="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grpSp>
        <p:nvGrpSpPr>
          <p:cNvPr id="3" name="グループ化 2">
            <a:extLst>
              <a:ext uri="{FF2B5EF4-FFF2-40B4-BE49-F238E27FC236}">
                <a16:creationId xmlns:a16="http://schemas.microsoft.com/office/drawing/2014/main" id="{7715BACD-8E11-9762-C7F3-0355275F7157}"/>
              </a:ext>
            </a:extLst>
          </p:cNvPr>
          <p:cNvGrpSpPr/>
          <p:nvPr userDrawn="1"/>
        </p:nvGrpSpPr>
        <p:grpSpPr>
          <a:xfrm>
            <a:off x="5076056" y="-20540"/>
            <a:ext cx="3991563" cy="1152130"/>
            <a:chOff x="5076056" y="-20540"/>
            <a:chExt cx="3991563" cy="1152130"/>
          </a:xfrm>
        </p:grpSpPr>
        <p:pic>
          <p:nvPicPr>
            <p:cNvPr id="7" name="図 6" descr="図形 が含まれている画像&#10;&#10;AI によって生成されたコンテンツは間違っている可能性があります。">
              <a:extLst>
                <a:ext uri="{FF2B5EF4-FFF2-40B4-BE49-F238E27FC236}">
                  <a16:creationId xmlns:a16="http://schemas.microsoft.com/office/drawing/2014/main" id="{E48A8522-21EC-F5A8-DD04-0D69B1A1DEE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076056" y="-20540"/>
              <a:ext cx="3390481" cy="792960"/>
            </a:xfrm>
            <a:prstGeom prst="rect">
              <a:avLst/>
            </a:prstGeom>
          </p:spPr>
        </p:pic>
        <p:pic>
          <p:nvPicPr>
            <p:cNvPr id="9" name="図 8" descr="夜空に浮かぶ月&#10;&#10;AI によって生成されたコンテンツは間違っている可能性があります。">
              <a:extLst>
                <a:ext uri="{FF2B5EF4-FFF2-40B4-BE49-F238E27FC236}">
                  <a16:creationId xmlns:a16="http://schemas.microsoft.com/office/drawing/2014/main" id="{EB8B4FC7-961F-D82F-4BEC-D4D421A51F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9698" y="60896"/>
              <a:ext cx="1133677" cy="1070694"/>
            </a:xfrm>
            <a:prstGeom prst="rect">
              <a:avLst/>
            </a:prstGeom>
          </p:spPr>
        </p:pic>
        <p:pic>
          <p:nvPicPr>
            <p:cNvPr id="10" name="図 9">
              <a:extLst>
                <a:ext uri="{FF2B5EF4-FFF2-40B4-BE49-F238E27FC236}">
                  <a16:creationId xmlns:a16="http://schemas.microsoft.com/office/drawing/2014/main" id="{CB470C4E-E4D8-F0D2-B9BC-F922569FF640}"/>
                </a:ext>
              </a:extLst>
            </p:cNvPr>
            <p:cNvPicPr>
              <a:picLocks noChangeAspect="1"/>
            </p:cNvPicPr>
            <p:nvPr userDrawn="1"/>
          </p:nvPicPr>
          <p:blipFill>
            <a:blip r:embed="rId6"/>
            <a:stretch>
              <a:fillRect/>
            </a:stretch>
          </p:blipFill>
          <p:spPr>
            <a:xfrm flipH="1">
              <a:off x="8466537" y="342719"/>
              <a:ext cx="601082" cy="307871"/>
            </a:xfrm>
            <a:prstGeom prst="rect">
              <a:avLst/>
            </a:prstGeom>
          </p:spPr>
        </p:pic>
      </p:grpSp>
      <p:pic>
        <p:nvPicPr>
          <p:cNvPr id="13" name="図 12" descr="挿絵 が含まれている画像&#10;&#10;AI によって生成されたコンテンツは間違っている可能性があります。">
            <a:extLst>
              <a:ext uri="{FF2B5EF4-FFF2-40B4-BE49-F238E27FC236}">
                <a16:creationId xmlns:a16="http://schemas.microsoft.com/office/drawing/2014/main" id="{2AE70378-3DAC-7475-7DFA-F18C70F68D0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51973" y="88465"/>
            <a:ext cx="2052753" cy="351385"/>
          </a:xfrm>
          <a:prstGeom prst="rect">
            <a:avLst/>
          </a:prstGeom>
        </p:spPr>
      </p:pic>
    </p:spTree>
    <p:extLst>
      <p:ext uri="{BB962C8B-B14F-4D97-AF65-F5344CB8AC3E}">
        <p14:creationId xmlns:p14="http://schemas.microsoft.com/office/powerpoint/2010/main" val="118516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and Concept">
    <p:spTree>
      <p:nvGrpSpPr>
        <p:cNvPr id="1" name=""/>
        <p:cNvGrpSpPr/>
        <p:nvPr/>
      </p:nvGrpSpPr>
      <p:grpSpPr>
        <a:xfrm>
          <a:off x="0" y="0"/>
          <a:ext cx="0" cy="0"/>
          <a:chOff x="0" y="0"/>
          <a:chExt cx="0" cy="0"/>
        </a:xfrm>
      </p:grpSpPr>
      <p:pic>
        <p:nvPicPr>
          <p:cNvPr id="2" name="図 1" descr="背景パターン&#10;&#10;AI によって生成されたコンテンツは間違っている可能性があります。">
            <a:extLst>
              <a:ext uri="{FF2B5EF4-FFF2-40B4-BE49-F238E27FC236}">
                <a16:creationId xmlns:a16="http://schemas.microsoft.com/office/drawing/2014/main" id="{11625C57-60D5-49F3-28DE-3E010F183D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5400000">
            <a:off x="2000248" y="-2000252"/>
            <a:ext cx="5143500" cy="9144003"/>
          </a:xfrm>
          <a:prstGeom prst="rect">
            <a:avLst/>
          </a:prstGeom>
        </p:spPr>
      </p:pic>
      <p:sp>
        <p:nvSpPr>
          <p:cNvPr id="4" name="フッター プレースホルダー 3"/>
          <p:cNvSpPr>
            <a:spLocks noGrp="1"/>
          </p:cNvSpPr>
          <p:nvPr userDrawn="1">
            <p:ph type="ftr" sz="quarter" idx="11"/>
          </p:nvPr>
        </p:nvSpPr>
        <p:spPr>
          <a:xfrm>
            <a:off x="3491766" y="4833000"/>
            <a:ext cx="2160000" cy="135000"/>
          </a:xfrm>
        </p:spPr>
        <p:txBody>
          <a:bodyPr/>
          <a:lstStyle>
            <a:lvl1pPr algn="ctr">
              <a:defRPr>
                <a:solidFill>
                  <a:schemeClr val="bg2"/>
                </a:solidFill>
              </a:defRPr>
            </a:lvl1pPr>
          </a:lstStyle>
          <a:p>
            <a:r>
              <a:rPr lang="en-US" altLang="ja-JP" dirty="0"/>
              <a:t>©2025 Canon IT Solutions Inc. All rights reserved.</a:t>
            </a:r>
            <a:endParaRPr lang="ja-JP" altLang="en-US" dirty="0"/>
          </a:p>
        </p:txBody>
      </p:sp>
      <p:grpSp>
        <p:nvGrpSpPr>
          <p:cNvPr id="53" name="グループ化 52">
            <a:extLst>
              <a:ext uri="{FF2B5EF4-FFF2-40B4-BE49-F238E27FC236}">
                <a16:creationId xmlns:a16="http://schemas.microsoft.com/office/drawing/2014/main" id="{52FAFA69-03A1-166E-F992-8883157241EF}"/>
              </a:ext>
            </a:extLst>
          </p:cNvPr>
          <p:cNvGrpSpPr/>
          <p:nvPr userDrawn="1"/>
        </p:nvGrpSpPr>
        <p:grpSpPr>
          <a:xfrm>
            <a:off x="3421656" y="3348104"/>
            <a:ext cx="4715822" cy="1255431"/>
            <a:chOff x="3132542" y="2888531"/>
            <a:chExt cx="5301732" cy="1411410"/>
          </a:xfrm>
        </p:grpSpPr>
        <p:pic>
          <p:nvPicPr>
            <p:cNvPr id="49" name="図 48" descr="黒い背景に白い文字がある&#10;&#10;AI によって生成されたコンテンツは間違っている可能性があります。">
              <a:extLst>
                <a:ext uri="{FF2B5EF4-FFF2-40B4-BE49-F238E27FC236}">
                  <a16:creationId xmlns:a16="http://schemas.microsoft.com/office/drawing/2014/main" id="{C04A8605-05B3-B05E-D182-EA30D9340D90}"/>
                </a:ext>
              </a:extLst>
            </p:cNvPr>
            <p:cNvPicPr>
              <a:picLocks noChangeAspect="1"/>
            </p:cNvPicPr>
            <p:nvPr userDrawn="1"/>
          </p:nvPicPr>
          <p:blipFill>
            <a:blip r:embed="rId3">
              <a:alphaModFix amt="79000"/>
              <a:extLst>
                <a:ext uri="{28A0092B-C50C-407E-A947-70E740481C1C}">
                  <a14:useLocalDpi xmlns:a14="http://schemas.microsoft.com/office/drawing/2010/main" val="0"/>
                </a:ext>
              </a:extLst>
            </a:blip>
            <a:stretch>
              <a:fillRect/>
            </a:stretch>
          </p:blipFill>
          <p:spPr>
            <a:xfrm>
              <a:off x="3800279" y="3041221"/>
              <a:ext cx="3528392" cy="766601"/>
            </a:xfrm>
            <a:prstGeom prst="rect">
              <a:avLst/>
            </a:prstGeom>
          </p:spPr>
        </p:pic>
        <p:pic>
          <p:nvPicPr>
            <p:cNvPr id="51" name="図 50" descr="黒い背景に白い文字がある&#10;&#10;AI によって生成されたコンテンツは間違っている可能性があります。">
              <a:extLst>
                <a:ext uri="{FF2B5EF4-FFF2-40B4-BE49-F238E27FC236}">
                  <a16:creationId xmlns:a16="http://schemas.microsoft.com/office/drawing/2014/main" id="{C3DC6E81-5C49-2552-58A1-B79C7D503512}"/>
                </a:ext>
              </a:extLst>
            </p:cNvPr>
            <p:cNvPicPr>
              <a:picLocks noChangeAspect="1"/>
            </p:cNvPicPr>
            <p:nvPr userDrawn="1"/>
          </p:nvPicPr>
          <p:blipFill>
            <a:blip r:embed="rId3">
              <a:alphaModFix amt="79000"/>
              <a:extLst>
                <a:ext uri="{28A0092B-C50C-407E-A947-70E740481C1C}">
                  <a14:useLocalDpi xmlns:a14="http://schemas.microsoft.com/office/drawing/2010/main" val="0"/>
                </a:ext>
              </a:extLst>
            </a:blip>
            <a:stretch>
              <a:fillRect/>
            </a:stretch>
          </p:blipFill>
          <p:spPr>
            <a:xfrm>
              <a:off x="3132542" y="3364027"/>
              <a:ext cx="3223704" cy="700403"/>
            </a:xfrm>
            <a:prstGeom prst="rect">
              <a:avLst/>
            </a:prstGeom>
          </p:spPr>
        </p:pic>
        <p:pic>
          <p:nvPicPr>
            <p:cNvPr id="50" name="図 49" descr="黒い背景に白い文字がある&#10;&#10;AI によって生成されたコンテンツは間違っている可能性があります。">
              <a:extLst>
                <a:ext uri="{FF2B5EF4-FFF2-40B4-BE49-F238E27FC236}">
                  <a16:creationId xmlns:a16="http://schemas.microsoft.com/office/drawing/2014/main" id="{EAF02989-BE5B-BC86-29A4-D5F564938E14}"/>
                </a:ext>
              </a:extLst>
            </p:cNvPr>
            <p:cNvPicPr>
              <a:picLocks noChangeAspect="1"/>
            </p:cNvPicPr>
            <p:nvPr userDrawn="1"/>
          </p:nvPicPr>
          <p:blipFill>
            <a:blip r:embed="rId3">
              <a:alphaModFix amt="79000"/>
              <a:extLst>
                <a:ext uri="{28A0092B-C50C-407E-A947-70E740481C1C}">
                  <a14:useLocalDpi xmlns:a14="http://schemas.microsoft.com/office/drawing/2010/main" val="0"/>
                </a:ext>
              </a:extLst>
            </a:blip>
            <a:stretch>
              <a:fillRect/>
            </a:stretch>
          </p:blipFill>
          <p:spPr>
            <a:xfrm>
              <a:off x="3856763" y="3396619"/>
              <a:ext cx="3223704" cy="766601"/>
            </a:xfrm>
            <a:prstGeom prst="rect">
              <a:avLst/>
            </a:prstGeom>
          </p:spPr>
        </p:pic>
        <p:pic>
          <p:nvPicPr>
            <p:cNvPr id="48" name="図 47" descr="黒い背景に白い文字がある&#10;&#10;AI によって生成されたコンテンツは間違っている可能性があります。">
              <a:extLst>
                <a:ext uri="{FF2B5EF4-FFF2-40B4-BE49-F238E27FC236}">
                  <a16:creationId xmlns:a16="http://schemas.microsoft.com/office/drawing/2014/main" id="{9232CC52-4112-87AC-923D-B3A627C09B71}"/>
                </a:ext>
              </a:extLst>
            </p:cNvPr>
            <p:cNvPicPr>
              <a:picLocks noChangeAspect="1"/>
            </p:cNvPicPr>
            <p:nvPr userDrawn="1"/>
          </p:nvPicPr>
          <p:blipFill>
            <a:blip r:embed="rId3">
              <a:alphaModFix amt="79000"/>
              <a:extLst>
                <a:ext uri="{28A0092B-C50C-407E-A947-70E740481C1C}">
                  <a14:useLocalDpi xmlns:a14="http://schemas.microsoft.com/office/drawing/2010/main" val="0"/>
                </a:ext>
              </a:extLst>
            </a:blip>
            <a:stretch>
              <a:fillRect/>
            </a:stretch>
          </p:blipFill>
          <p:spPr>
            <a:xfrm>
              <a:off x="3296223" y="3141728"/>
              <a:ext cx="4759058" cy="838763"/>
            </a:xfrm>
            <a:prstGeom prst="rect">
              <a:avLst/>
            </a:prstGeom>
          </p:spPr>
        </p:pic>
        <p:pic>
          <p:nvPicPr>
            <p:cNvPr id="16" name="図 15" descr="夜空に浮かぶ月&#10;&#10;AI によって生成されたコンテンツは間違っている可能性があります。">
              <a:extLst>
                <a:ext uri="{FF2B5EF4-FFF2-40B4-BE49-F238E27FC236}">
                  <a16:creationId xmlns:a16="http://schemas.microsoft.com/office/drawing/2014/main" id="{0206317B-35DB-AAC7-3E54-AE109D7988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6977" y="3173315"/>
              <a:ext cx="1136510" cy="1073369"/>
            </a:xfrm>
            <a:prstGeom prst="rect">
              <a:avLst/>
            </a:prstGeom>
          </p:spPr>
        </p:pic>
        <p:pic>
          <p:nvPicPr>
            <p:cNvPr id="20" name="図 19" descr="夜空に浮かぶ月&#10;&#10;AI によって生成されたコンテンツは間違っている可能性があります。">
              <a:extLst>
                <a:ext uri="{FF2B5EF4-FFF2-40B4-BE49-F238E27FC236}">
                  <a16:creationId xmlns:a16="http://schemas.microsoft.com/office/drawing/2014/main" id="{3DF6ECCA-2646-6741-0257-67B3A2B885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52421" y="3226572"/>
              <a:ext cx="1136510" cy="1073369"/>
            </a:xfrm>
            <a:prstGeom prst="rect">
              <a:avLst/>
            </a:prstGeom>
          </p:spPr>
        </p:pic>
        <p:pic>
          <p:nvPicPr>
            <p:cNvPr id="21" name="図 20" descr="夜空に浮かぶ月&#10;&#10;AI によって生成されたコンテンツは間違っている可能性があります。">
              <a:extLst>
                <a:ext uri="{FF2B5EF4-FFF2-40B4-BE49-F238E27FC236}">
                  <a16:creationId xmlns:a16="http://schemas.microsoft.com/office/drawing/2014/main" id="{272DB846-29C2-8923-8989-5554C5A5CD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09329" y="2888531"/>
              <a:ext cx="1136510" cy="1073369"/>
            </a:xfrm>
            <a:prstGeom prst="rect">
              <a:avLst/>
            </a:prstGeom>
          </p:spPr>
        </p:pic>
        <p:pic>
          <p:nvPicPr>
            <p:cNvPr id="22" name="図 21" descr="夜空に浮かぶ月&#10;&#10;AI によって生成されたコンテンツは間違っている可能性があります。">
              <a:extLst>
                <a:ext uri="{FF2B5EF4-FFF2-40B4-BE49-F238E27FC236}">
                  <a16:creationId xmlns:a16="http://schemas.microsoft.com/office/drawing/2014/main" id="{B4000334-808F-678B-6C7D-CFFEDBC4E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0870" y="3003798"/>
              <a:ext cx="1136510" cy="1073369"/>
            </a:xfrm>
            <a:prstGeom prst="rect">
              <a:avLst/>
            </a:prstGeom>
          </p:spPr>
        </p:pic>
        <p:pic>
          <p:nvPicPr>
            <p:cNvPr id="5" name="図 4">
              <a:extLst>
                <a:ext uri="{FF2B5EF4-FFF2-40B4-BE49-F238E27FC236}">
                  <a16:creationId xmlns:a16="http://schemas.microsoft.com/office/drawing/2014/main" id="{02CEA1A3-7E10-8BEF-CB31-9B16BF9A45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406368">
              <a:off x="7840683" y="3354817"/>
              <a:ext cx="593591" cy="299386"/>
            </a:xfrm>
            <a:prstGeom prst="rect">
              <a:avLst/>
            </a:prstGeom>
            <a:effectLst>
              <a:glow rad="25400">
                <a:schemeClr val="bg1">
                  <a:lumMod val="50000"/>
                  <a:alpha val="50000"/>
                </a:schemeClr>
              </a:glow>
            </a:effectLst>
          </p:spPr>
        </p:pic>
        <p:pic>
          <p:nvPicPr>
            <p:cNvPr id="11" name="図 10">
              <a:extLst>
                <a:ext uri="{FF2B5EF4-FFF2-40B4-BE49-F238E27FC236}">
                  <a16:creationId xmlns:a16="http://schemas.microsoft.com/office/drawing/2014/main" id="{B6FFBF29-FAA9-3A7E-195D-6CABE87B93F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7019772" y="3503000"/>
              <a:ext cx="158742" cy="520511"/>
            </a:xfrm>
            <a:prstGeom prst="rect">
              <a:avLst/>
            </a:prstGeom>
          </p:spPr>
        </p:pic>
        <p:pic>
          <p:nvPicPr>
            <p:cNvPr id="13" name="図 12">
              <a:extLst>
                <a:ext uri="{FF2B5EF4-FFF2-40B4-BE49-F238E27FC236}">
                  <a16:creationId xmlns:a16="http://schemas.microsoft.com/office/drawing/2014/main" id="{316088B0-A40E-FC63-1B35-564F30A499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7099143" y="3227557"/>
              <a:ext cx="499557" cy="245118"/>
            </a:xfrm>
            <a:prstGeom prst="rect">
              <a:avLst/>
            </a:prstGeom>
          </p:spPr>
        </p:pic>
        <p:pic>
          <p:nvPicPr>
            <p:cNvPr id="52" name="図 51" descr="黒い背景に白い文字がある&#10;&#10;AI によって生成されたコンテンツは間違っている可能性があります。">
              <a:extLst>
                <a:ext uri="{FF2B5EF4-FFF2-40B4-BE49-F238E27FC236}">
                  <a16:creationId xmlns:a16="http://schemas.microsoft.com/office/drawing/2014/main" id="{3F8F3FB2-C405-482E-3590-6AF21996E616}"/>
                </a:ext>
              </a:extLst>
            </p:cNvPr>
            <p:cNvPicPr>
              <a:picLocks noChangeAspect="1"/>
            </p:cNvPicPr>
            <p:nvPr userDrawn="1"/>
          </p:nvPicPr>
          <p:blipFill>
            <a:blip r:embed="rId3">
              <a:alphaModFix amt="79000"/>
              <a:extLst>
                <a:ext uri="{28A0092B-C50C-407E-A947-70E740481C1C}">
                  <a14:useLocalDpi xmlns:a14="http://schemas.microsoft.com/office/drawing/2010/main" val="0"/>
                </a:ext>
              </a:extLst>
            </a:blip>
            <a:stretch>
              <a:fillRect/>
            </a:stretch>
          </p:blipFill>
          <p:spPr>
            <a:xfrm>
              <a:off x="4021450" y="3141728"/>
              <a:ext cx="1820607" cy="766601"/>
            </a:xfrm>
            <a:prstGeom prst="rect">
              <a:avLst/>
            </a:prstGeom>
          </p:spPr>
        </p:pic>
        <p:pic>
          <p:nvPicPr>
            <p:cNvPr id="9" name="図 8" descr="夜空に浮かぶ月&#10;&#10;AI によって生成されたコンテンツは間違っている可能性があります。">
              <a:extLst>
                <a:ext uri="{FF2B5EF4-FFF2-40B4-BE49-F238E27FC236}">
                  <a16:creationId xmlns:a16="http://schemas.microsoft.com/office/drawing/2014/main" id="{0EA02BB6-780C-0C79-0323-7B43AF84CC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23406" y="2981981"/>
              <a:ext cx="1136510" cy="1073369"/>
            </a:xfrm>
            <a:prstGeom prst="rect">
              <a:avLst/>
            </a:prstGeom>
          </p:spPr>
        </p:pic>
        <p:pic>
          <p:nvPicPr>
            <p:cNvPr id="15" name="図 14">
              <a:extLst>
                <a:ext uri="{FF2B5EF4-FFF2-40B4-BE49-F238E27FC236}">
                  <a16:creationId xmlns:a16="http://schemas.microsoft.com/office/drawing/2014/main" id="{F2715E33-8E05-0F78-07C9-0C79101B675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3473493">
              <a:off x="5820175" y="3311492"/>
              <a:ext cx="279484" cy="427070"/>
            </a:xfrm>
            <a:prstGeom prst="rect">
              <a:avLst/>
            </a:prstGeom>
          </p:spPr>
        </p:pic>
        <p:pic>
          <p:nvPicPr>
            <p:cNvPr id="14" name="図 13">
              <a:extLst>
                <a:ext uri="{FF2B5EF4-FFF2-40B4-BE49-F238E27FC236}">
                  <a16:creationId xmlns:a16="http://schemas.microsoft.com/office/drawing/2014/main" id="{4F163440-8169-3FD0-F446-5491B8767C1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203093">
              <a:off x="6191530" y="3571614"/>
              <a:ext cx="420851" cy="276773"/>
            </a:xfrm>
            <a:prstGeom prst="rect">
              <a:avLst/>
            </a:prstGeom>
          </p:spPr>
        </p:pic>
      </p:grpSp>
      <p:sp>
        <p:nvSpPr>
          <p:cNvPr id="3" name="テキスト ボックス 2">
            <a:extLst>
              <a:ext uri="{FF2B5EF4-FFF2-40B4-BE49-F238E27FC236}">
                <a16:creationId xmlns:a16="http://schemas.microsoft.com/office/drawing/2014/main" id="{1A9D11DC-3B04-3B68-1853-0248BA6FAFF6}"/>
              </a:ext>
            </a:extLst>
          </p:cNvPr>
          <p:cNvSpPr txBox="1"/>
          <p:nvPr userDrawn="1"/>
        </p:nvSpPr>
        <p:spPr>
          <a:xfrm>
            <a:off x="1565056" y="1592928"/>
            <a:ext cx="6084676" cy="961482"/>
          </a:xfrm>
          <a:prstGeom prst="rect">
            <a:avLst/>
          </a:prstGeom>
          <a:noFill/>
        </p:spPr>
        <p:txBody>
          <a:bodyPr wrap="square">
            <a:spAutoFit/>
          </a:bodyPr>
          <a:lstStyle/>
          <a:p>
            <a:pPr algn="ctr">
              <a:lnSpc>
                <a:spcPct val="150000"/>
              </a:lnSpc>
            </a:pPr>
            <a:r>
              <a:rPr lang="ja-JP" altLang="en-US" sz="2000" b="0" i="0" dirty="0">
                <a:solidFill>
                  <a:schemeClr val="bg1"/>
                </a:solidFill>
                <a:effectLst/>
                <a:latin typeface="Noto Sans JP DemiLight" panose="020B0200000000000000" pitchFamily="50" charset="-128"/>
                <a:ea typeface="Noto Sans JP DemiLight" panose="020B0200000000000000" pitchFamily="50" charset="-128"/>
              </a:rPr>
              <a:t>会計・人事を変える。</a:t>
            </a:r>
            <a:endParaRPr lang="en-US" altLang="ja-JP" sz="2000" b="0" i="0" dirty="0">
              <a:solidFill>
                <a:schemeClr val="bg1"/>
              </a:solidFill>
              <a:effectLst/>
              <a:latin typeface="Noto Sans JP DemiLight" panose="020B0200000000000000" pitchFamily="50" charset="-128"/>
              <a:ea typeface="Noto Sans JP DemiLight" panose="020B0200000000000000" pitchFamily="50" charset="-128"/>
            </a:endParaRPr>
          </a:p>
          <a:p>
            <a:pPr algn="ctr">
              <a:lnSpc>
                <a:spcPct val="150000"/>
              </a:lnSpc>
            </a:pPr>
            <a:r>
              <a:rPr lang="ja-JP" altLang="en-US" sz="2000" b="0" i="0" dirty="0">
                <a:solidFill>
                  <a:schemeClr val="bg1"/>
                </a:solidFill>
                <a:effectLst/>
                <a:latin typeface="Noto Sans JP DemiLight" panose="020B0200000000000000" pitchFamily="50" charset="-128"/>
                <a:ea typeface="Noto Sans JP DemiLight" panose="020B0200000000000000" pitchFamily="50" charset="-128"/>
              </a:rPr>
              <a:t>もっとやさしく、もっと便利に、もっと楽しく</a:t>
            </a:r>
            <a:endParaRPr lang="ja-JP" altLang="en-US" sz="2000" dirty="0">
              <a:latin typeface="Noto Sans JP DemiLight" panose="020B0200000000000000" pitchFamily="50" charset="-128"/>
              <a:ea typeface="Noto Sans JP DemiLight" panose="020B0200000000000000" pitchFamily="50" charset="-128"/>
            </a:endParaRPr>
          </a:p>
        </p:txBody>
      </p:sp>
      <p:pic>
        <p:nvPicPr>
          <p:cNvPr id="6" name="図 5" descr="挿絵 が含まれている画像&#10;&#10;AI によって生成されたコンテンツは間違っている可能性があります。">
            <a:extLst>
              <a:ext uri="{FF2B5EF4-FFF2-40B4-BE49-F238E27FC236}">
                <a16:creationId xmlns:a16="http://schemas.microsoft.com/office/drawing/2014/main" id="{E03A6A6D-F32C-43BF-CAA1-E1B5823B38B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27438" y="3687874"/>
            <a:ext cx="2838403" cy="485871"/>
          </a:xfrm>
          <a:prstGeom prst="rect">
            <a:avLst/>
          </a:prstGeom>
        </p:spPr>
      </p:pic>
    </p:spTree>
    <p:extLst>
      <p:ext uri="{BB962C8B-B14F-4D97-AF65-F5344CB8AC3E}">
        <p14:creationId xmlns:p14="http://schemas.microsoft.com/office/powerpoint/2010/main" val="283450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図 1" descr="背景パターン&#10;&#10;AI によって生成されたコンテンツは間違っている可能性があります。">
            <a:extLst>
              <a:ext uri="{FF2B5EF4-FFF2-40B4-BE49-F238E27FC236}">
                <a16:creationId xmlns:a16="http://schemas.microsoft.com/office/drawing/2014/main" id="{57B041A3-E0C5-018C-31F9-7B21BB6374B5}"/>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rcRect/>
          <a:stretch/>
        </p:blipFill>
        <p:spPr>
          <a:xfrm rot="5400000">
            <a:off x="2495316" y="-2501955"/>
            <a:ext cx="4146727" cy="9150638"/>
          </a:xfrm>
          <a:prstGeom prst="rect">
            <a:avLst/>
          </a:prstGeom>
          <a:solidFill>
            <a:srgbClr val="031F37">
              <a:alpha val="9000"/>
            </a:srgbClr>
          </a:solidFill>
        </p:spPr>
      </p:pic>
      <p:sp>
        <p:nvSpPr>
          <p:cNvPr id="3" name="正方形/長方形 2">
            <a:extLst>
              <a:ext uri="{FF2B5EF4-FFF2-40B4-BE49-F238E27FC236}">
                <a16:creationId xmlns:a16="http://schemas.microsoft.com/office/drawing/2014/main" id="{C0F8B0DF-E8E9-6483-61FB-FCA65DA18F81}"/>
              </a:ext>
            </a:extLst>
          </p:cNvPr>
          <p:cNvSpPr/>
          <p:nvPr userDrawn="1"/>
        </p:nvSpPr>
        <p:spPr>
          <a:xfrm>
            <a:off x="0" y="3831890"/>
            <a:ext cx="9144000" cy="1311610"/>
          </a:xfrm>
          <a:prstGeom prst="rect">
            <a:avLst/>
          </a:prstGeom>
          <a:solidFill>
            <a:srgbClr val="011F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ッター プレースホルダー 1"/>
          <p:cNvSpPr>
            <a:spLocks noGrp="1"/>
          </p:cNvSpPr>
          <p:nvPr>
            <p:ph type="ftr" sz="quarter" idx="3"/>
          </p:nvPr>
        </p:nvSpPr>
        <p:spPr>
          <a:xfrm>
            <a:off x="6625225" y="4833000"/>
            <a:ext cx="2160000" cy="135000"/>
          </a:xfrm>
          <a:prstGeom prst="rect">
            <a:avLst/>
          </a:prstGeom>
        </p:spPr>
        <p:txBody>
          <a:bodyPr vert="horz" lIns="0" tIns="0" rIns="0" bIns="0" rtlCol="0" anchor="b" anchorCtr="0"/>
          <a:lstStyle>
            <a:lvl1pPr algn="r">
              <a:defRPr sz="500">
                <a:solidFill>
                  <a:schemeClr val="accent2">
                    <a:lumMod val="40000"/>
                    <a:lumOff val="60000"/>
                  </a:schemeClr>
                </a:solidFill>
              </a:defRPr>
            </a:lvl1pPr>
          </a:lstStyle>
          <a:p>
            <a:r>
              <a:rPr lang="en-US" altLang="ja-JP" dirty="0"/>
              <a:t>©2025 Canon IT Solutions Inc. All rights reserved.</a:t>
            </a:r>
            <a:endParaRPr lang="ja-JP" altLang="en-US" dirty="0"/>
          </a:p>
        </p:txBody>
      </p:sp>
      <p:sp>
        <p:nvSpPr>
          <p:cNvPr id="11" name="テキスト ボックス 10">
            <a:extLst>
              <a:ext uri="{FF2B5EF4-FFF2-40B4-BE49-F238E27FC236}">
                <a16:creationId xmlns:a16="http://schemas.microsoft.com/office/drawing/2014/main" id="{5F9C9F5A-16AF-1782-1EEC-E175BC2E0C78}"/>
              </a:ext>
            </a:extLst>
          </p:cNvPr>
          <p:cNvSpPr txBox="1"/>
          <p:nvPr userDrawn="1"/>
        </p:nvSpPr>
        <p:spPr>
          <a:xfrm>
            <a:off x="2668749" y="3207054"/>
            <a:ext cx="4238550" cy="292388"/>
          </a:xfrm>
          <a:prstGeom prst="rect">
            <a:avLst/>
          </a:prstGeom>
          <a:noFill/>
        </p:spPr>
        <p:txBody>
          <a:bodyPr wrap="square">
            <a:spAutoFit/>
          </a:bodyPr>
          <a:lstStyle/>
          <a:p>
            <a:pPr algn="ctr"/>
            <a:r>
              <a:rPr lang="en-US" altLang="ja-JP" sz="1300" b="0" i="0" dirty="0">
                <a:solidFill>
                  <a:schemeClr val="bg1"/>
                </a:solidFill>
                <a:effectLst/>
                <a:latin typeface="Arial" panose="020B0604020202020204" pitchFamily="34" charset="0"/>
              </a:rPr>
              <a:t>Thank you very much for your kind attention.</a:t>
            </a:r>
            <a:endParaRPr lang="ja-JP" altLang="en-US" sz="1300" dirty="0">
              <a:solidFill>
                <a:schemeClr val="bg1"/>
              </a:solidFill>
            </a:endParaRPr>
          </a:p>
        </p:txBody>
      </p:sp>
      <p:pic>
        <p:nvPicPr>
          <p:cNvPr id="8" name="図 7">
            <a:extLst>
              <a:ext uri="{FF2B5EF4-FFF2-40B4-BE49-F238E27FC236}">
                <a16:creationId xmlns:a16="http://schemas.microsoft.com/office/drawing/2014/main" id="{C1FB7B1F-211E-D8E3-5F19-6B58DC440C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8184" y="3098194"/>
            <a:ext cx="747245" cy="768668"/>
          </a:xfrm>
          <a:prstGeom prst="rect">
            <a:avLst/>
          </a:prstGeom>
          <a:effectLst>
            <a:reflection blurRad="6350" stA="50000" endA="300" endPos="55500" dist="50800" dir="5400000" sy="-100000" algn="bl" rotWithShape="0"/>
          </a:effectLst>
        </p:spPr>
      </p:pic>
      <p:pic>
        <p:nvPicPr>
          <p:cNvPr id="5" name="図 4" descr="アイコン, 円&#10;&#10;AI によって生成されたコンテンツは間違っている可能性があります。">
            <a:extLst>
              <a:ext uri="{FF2B5EF4-FFF2-40B4-BE49-F238E27FC236}">
                <a16:creationId xmlns:a16="http://schemas.microsoft.com/office/drawing/2014/main" id="{11058D8F-D94A-14CB-13E8-F0AFFCBDDD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3848" y="1131269"/>
            <a:ext cx="3039082" cy="2009571"/>
          </a:xfrm>
          <a:prstGeom prst="rect">
            <a:avLst/>
          </a:prstGeom>
        </p:spPr>
      </p:pic>
    </p:spTree>
    <p:extLst>
      <p:ext uri="{BB962C8B-B14F-4D97-AF65-F5344CB8AC3E}">
        <p14:creationId xmlns:p14="http://schemas.microsoft.com/office/powerpoint/2010/main" val="267434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4000" y="4860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500">
                <a:solidFill>
                  <a:schemeClr val="tx1">
                    <a:tint val="75000"/>
                  </a:schemeClr>
                </a:solidFill>
              </a:defRPr>
            </a:lvl1pPr>
          </a:lstStyle>
          <a:p>
            <a:r>
              <a:rPr lang="en-US" altLang="ja-JP"/>
              <a:t>©2025 Canon IT Solutions Inc. All rights reserved.</a:t>
            </a:r>
            <a:endParaRPr lang="ja-JP" altLang="en-US" dirty="0"/>
          </a:p>
        </p:txBody>
      </p:sp>
      <p:sp>
        <p:nvSpPr>
          <p:cNvPr id="7" name="タイトル プレースホルダー 6">
            <a:extLst>
              <a:ext uri="{FF2B5EF4-FFF2-40B4-BE49-F238E27FC236}">
                <a16:creationId xmlns:a16="http://schemas.microsoft.com/office/drawing/2014/main" id="{760216D7-78AF-97D2-41F4-A007766E29ED}"/>
              </a:ext>
            </a:extLst>
          </p:cNvPr>
          <p:cNvSpPr>
            <a:spLocks noGrp="1"/>
          </p:cNvSpPr>
          <p:nvPr>
            <p:ph type="title"/>
          </p:nvPr>
        </p:nvSpPr>
        <p:spPr>
          <a:xfrm>
            <a:off x="358775" y="90000"/>
            <a:ext cx="6300000" cy="648072"/>
          </a:xfrm>
          <a:prstGeom prst="rect">
            <a:avLst/>
          </a:prstGeom>
        </p:spPr>
        <p:txBody>
          <a:bodyPr vert="horz" wrap="none" lIns="0" tIns="0" rIns="0" bIns="0" rtlCol="0" anchor="b" anchorCtr="0">
            <a:noAutofit/>
          </a:bodyPr>
          <a:lstStyle/>
          <a:p>
            <a:r>
              <a:rPr lang="ja-JP" altLang="en-US" dirty="0"/>
              <a:t>ヘッドライン</a:t>
            </a:r>
            <a:endParaRPr lang="en-US" dirty="0"/>
          </a:p>
        </p:txBody>
      </p:sp>
      <p:sp>
        <p:nvSpPr>
          <p:cNvPr id="9" name="テキスト プレースホルダー 8">
            <a:extLst>
              <a:ext uri="{FF2B5EF4-FFF2-40B4-BE49-F238E27FC236}">
                <a16:creationId xmlns:a16="http://schemas.microsoft.com/office/drawing/2014/main" id="{7D537CBE-2D2E-F676-D740-845360DEE431}"/>
              </a:ext>
            </a:extLst>
          </p:cNvPr>
          <p:cNvSpPr>
            <a:spLocks noGrp="1"/>
          </p:cNvSpPr>
          <p:nvPr>
            <p:ph type="body" idx="1"/>
          </p:nvPr>
        </p:nvSpPr>
        <p:spPr>
          <a:xfrm>
            <a:off x="358775" y="950400"/>
            <a:ext cx="8425225" cy="3780000"/>
          </a:xfrm>
          <a:prstGeom prst="rect">
            <a:avLst/>
          </a:prstGeom>
        </p:spPr>
        <p:txBody>
          <a:bodyPr vert="horz" lIns="0" tIns="0" rIns="0" bIns="0" rtlCol="0">
            <a:no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60" r:id="rId4"/>
    <p:sldLayoutId id="2147483653" r:id="rId5"/>
    <p:sldLayoutId id="2147483649" r:id="rId6"/>
    <p:sldLayoutId id="2147483663" r:id="rId7"/>
    <p:sldLayoutId id="2147483664" r:id="rId8"/>
    <p:sldLayoutId id="2147483666" r:id="rId9"/>
  </p:sldLayoutIdLst>
  <p:hf hdr="0" dt="0"/>
  <p:txStyles>
    <p:titleStyle>
      <a:lvl1pPr algn="l" defTabSz="914400" rtl="0" eaLnBrk="1" latinLnBrk="0" hangingPunct="1">
        <a:spcBef>
          <a:spcPct val="0"/>
        </a:spcBef>
        <a:buNone/>
        <a:defRPr kumimoji="1" sz="1700" b="1" kern="1200">
          <a:solidFill>
            <a:schemeClr val="tx1"/>
          </a:solidFill>
          <a:latin typeface="+mj-lt"/>
          <a:ea typeface="+mj-ea"/>
          <a:cs typeface="+mj-cs"/>
        </a:defRPr>
      </a:lvl1pPr>
    </p:titleStyle>
    <p:body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bg2">
            <a:lumMod val="50000"/>
          </a:schemeClr>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bg2">
            <a:lumMod val="50000"/>
          </a:schemeClr>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bg2">
            <a:lumMod val="50000"/>
          </a:schemeClr>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bg2">
            <a:lumMod val="50000"/>
          </a:schemeClr>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26">
          <p15:clr>
            <a:srgbClr val="F26B43"/>
          </p15:clr>
        </p15:guide>
        <p15:guide id="3"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BF0FC-3A77-F402-9E8B-9CA64B28748B}"/>
              </a:ext>
            </a:extLst>
          </p:cNvPr>
          <p:cNvSpPr txBox="1"/>
          <p:nvPr userDrawn="1">
            <p:extLst>
              <p:ext uri="{1162E1C5-73C7-4A58-AE30-91384D911F3F}">
                <p184:classification xmlns:p184="http://schemas.microsoft.com/office/powerpoint/2018/4/main" val="ftr"/>
              </p:ext>
            </p:extLst>
          </p:nvPr>
        </p:nvSpPr>
        <p:spPr>
          <a:xfrm>
            <a:off x="3474815" y="4981575"/>
            <a:ext cx="2215754" cy="230832"/>
          </a:xfrm>
          <a:prstGeom prst="rect">
            <a:avLst/>
          </a:prstGeom>
        </p:spPr>
        <p:txBody>
          <a:bodyPr horzOverflow="overflow" wrap="square" lIns="0" tIns="0" rIns="0" bIns="0">
            <a:spAutoFit/>
          </a:bodyPr>
          <a:lstStyle/>
          <a:p>
            <a:pPr algn="l"/>
            <a:r>
              <a:rPr lang="en-JP" sz="750">
                <a:solidFill>
                  <a:srgbClr val="000000">
                    <a:alpha val="50000"/>
                  </a:srgbClr>
                </a:solidFill>
                <a:latin typeface="Calibri" panose="020F0502020204030204" pitchFamily="34" charset="0"/>
                <a:cs typeface="Calibri" panose="020F0502020204030204" pitchFamily="34" charset="0"/>
              </a:rPr>
              <a:t>Confidential - Not for Public Consumption or Distribution</a:t>
            </a:r>
          </a:p>
        </p:txBody>
      </p:sp>
    </p:spTree>
    <p:extLst>
      <p:ext uri="{BB962C8B-B14F-4D97-AF65-F5344CB8AC3E}">
        <p14:creationId xmlns:p14="http://schemas.microsoft.com/office/powerpoint/2010/main" val="73422482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09" userDrawn="1">
          <p15:clr>
            <a:srgbClr val="F26B43"/>
          </p15:clr>
        </p15:guide>
        <p15:guide id="3" orient="horz" pos="3049" userDrawn="1">
          <p15:clr>
            <a:srgbClr val="F26B43"/>
          </p15:clr>
        </p15:guide>
        <p15:guide id="4" pos="55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8EE04-5193-924E-B1CC-047C4790F37E}"/>
              </a:ext>
            </a:extLst>
          </p:cNvPr>
          <p:cNvSpPr>
            <a:spLocks noGrp="1"/>
          </p:cNvSpPr>
          <p:nvPr>
            <p:ph type="body" idx="1"/>
          </p:nvPr>
        </p:nvSpPr>
        <p:spPr>
          <a:xfrm>
            <a:off x="664083" y="1030195"/>
            <a:ext cx="7858125" cy="3263504"/>
          </a:xfrm>
          <a:prstGeom prst="rect">
            <a:avLst/>
          </a:prstGeom>
        </p:spPr>
        <p:txBody>
          <a:bodyPr vert="horz" lIns="91440" tIns="45720" rIns="91440" bIns="45720" rtlCol="0">
            <a:noAutofit/>
          </a:bodyPr>
          <a:lstStyle/>
          <a:p>
            <a:pPr marL="0" marR="0" lvl="0" indent="0" algn="l" defTabSz="685800" rtl="0" eaLnBrk="1" fontAlgn="auto" latinLnBrk="0" hangingPunct="1">
              <a:lnSpc>
                <a:spcPct val="125000"/>
              </a:lnSpc>
              <a:spcBef>
                <a:spcPts val="0"/>
              </a:spcBef>
              <a:spcAft>
                <a:spcPts val="450"/>
              </a:spcAft>
              <a:buClrTx/>
              <a:buSzTx/>
              <a:buFont typeface="Arial" panose="020B0604020202020204" pitchFamily="34" charset="0"/>
              <a:buNone/>
              <a:tabLst/>
              <a:defRPr/>
            </a:pPr>
            <a:r>
              <a:rPr kumimoji="0" lang="ja-JP" altLang="en-US" sz="12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マスターテキストスタイルを編集するにはクリックしてください</a:t>
            </a:r>
            <a:endParaRPr kumimoji="0" lang="en-US" altLang="en-US" sz="12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endParaRPr>
          </a:p>
          <a:p>
            <a:pPr marL="342900" marR="0" lvl="1" indent="0" algn="l" defTabSz="685800" rtl="0" eaLnBrk="1" fontAlgn="auto" latinLnBrk="0" hangingPunct="1">
              <a:lnSpc>
                <a:spcPct val="125000"/>
              </a:lnSpc>
              <a:spcBef>
                <a:spcPts val="0"/>
              </a:spcBef>
              <a:spcAft>
                <a:spcPts val="450"/>
              </a:spcAft>
              <a:buClrTx/>
              <a:buSzTx/>
              <a:buFont typeface="Arial" panose="020B0604020202020204" pitchFamily="34" charset="0"/>
              <a:buNone/>
              <a:tabLst/>
              <a:defRPr/>
            </a:pPr>
            <a:r>
              <a:rPr kumimoji="0" lang="ja-JP" altLang="en-US" sz="105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第</a:t>
            </a:r>
            <a:r>
              <a:rPr kumimoji="0" lang="en-US" altLang="ja-JP" sz="105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2</a:t>
            </a:r>
            <a:r>
              <a:rPr kumimoji="0" lang="ja-JP" altLang="en-US" sz="105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レベル</a:t>
            </a:r>
            <a:endParaRPr kumimoji="0" lang="en-US" altLang="en-US" sz="105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endParaRPr>
          </a:p>
          <a:p>
            <a:pPr marL="685800" marR="0" lvl="2" indent="0" algn="l" defTabSz="685800" rtl="0" eaLnBrk="1" fontAlgn="auto" latinLnBrk="0" hangingPunct="1">
              <a:lnSpc>
                <a:spcPct val="125000"/>
              </a:lnSpc>
              <a:spcBef>
                <a:spcPts val="0"/>
              </a:spcBef>
              <a:spcAft>
                <a:spcPts val="450"/>
              </a:spcAft>
              <a:buClrTx/>
              <a:buSzTx/>
              <a:buFont typeface="Arial" panose="020B0604020202020204" pitchFamily="34" charset="0"/>
              <a:buNone/>
              <a:tabLst/>
              <a:defRPr/>
            </a:pPr>
            <a:r>
              <a:rPr kumimoji="0" lang="ja-JP" altLang="en-US" sz="9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第</a:t>
            </a:r>
            <a:r>
              <a:rPr kumimoji="0" lang="en-US" altLang="ja-JP" sz="9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3</a:t>
            </a:r>
            <a:r>
              <a:rPr kumimoji="0" lang="ja-JP" altLang="en-US" sz="9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レベル</a:t>
            </a:r>
            <a:endParaRPr kumimoji="0" lang="en-US" altLang="en-US" sz="900"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endParaRPr>
          </a:p>
          <a:p>
            <a:pPr marL="1028700" marR="0" lvl="3" indent="0" algn="l" defTabSz="685800" rtl="0" eaLnBrk="1" fontAlgn="auto" latinLnBrk="0" hangingPunct="1">
              <a:lnSpc>
                <a:spcPct val="125000"/>
              </a:lnSpc>
              <a:spcBef>
                <a:spcPts val="0"/>
              </a:spcBef>
              <a:spcAft>
                <a:spcPts val="450"/>
              </a:spcAft>
              <a:buClrTx/>
              <a:buSzTx/>
              <a:buFont typeface="Arial" panose="020B0604020202020204" pitchFamily="34" charset="0"/>
              <a:buNone/>
              <a:tabLst/>
              <a:defRPr/>
            </a:pPr>
            <a:r>
              <a:rPr kumimoji="0" lang="ja-JP"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第</a:t>
            </a:r>
            <a:r>
              <a:rPr kumimoji="0" lang="en-US" altLang="ja-JP"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4</a:t>
            </a:r>
            <a:r>
              <a:rPr kumimoji="0" lang="ja-JP"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レベル</a:t>
            </a:r>
            <a:endParaRPr kumimoji="0" lang="en-US"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endParaRPr>
          </a:p>
          <a:p>
            <a:pPr marL="1371600" marR="0" lvl="4" indent="0" algn="l" defTabSz="685800" rtl="0" eaLnBrk="1" fontAlgn="auto" latinLnBrk="0" hangingPunct="1">
              <a:lnSpc>
                <a:spcPct val="125000"/>
              </a:lnSpc>
              <a:spcBef>
                <a:spcPts val="0"/>
              </a:spcBef>
              <a:spcAft>
                <a:spcPts val="450"/>
              </a:spcAft>
              <a:buClrTx/>
              <a:buSzTx/>
              <a:buFont typeface="Arial" panose="020B0604020202020204" pitchFamily="34" charset="0"/>
              <a:buNone/>
              <a:tabLst/>
              <a:defRPr/>
            </a:pPr>
            <a:r>
              <a:rPr kumimoji="0" lang="ja-JP"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第</a:t>
            </a:r>
            <a:r>
              <a:rPr kumimoji="0" lang="en-US" altLang="ja-JP"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5</a:t>
            </a:r>
            <a:r>
              <a:rPr kumimoji="0" lang="ja-JP"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rPr>
              <a:t>レベル</a:t>
            </a:r>
            <a:endParaRPr kumimoji="0" lang="en-US" altLang="en-US" sz="825" b="0" i="1" u="none" strike="noStrike" kern="1200" cap="none" spc="0" normalizeH="0" baseline="0" noProof="0" dirty="0">
              <a:ln>
                <a:noFill/>
              </a:ln>
              <a:solidFill>
                <a:srgbClr val="161D26"/>
              </a:solidFill>
              <a:effectLst/>
              <a:uLnTx/>
              <a:uFillTx/>
              <a:latin typeface="AM-JP UD Shin Go NT Pr6N R"/>
              <a:ea typeface="AM-JP UD Shin Go NT Pr6N R"/>
              <a:cs typeface="Amazon Ember" panose="020B0603020204020204" pitchFamily="34" charset="0"/>
            </a:endParaRPr>
          </a:p>
        </p:txBody>
      </p:sp>
      <p:sp>
        <p:nvSpPr>
          <p:cNvPr id="6" name="テキスト ボックス 5">
            <a:extLst>
              <a:ext uri="{FF2B5EF4-FFF2-40B4-BE49-F238E27FC236}">
                <a16:creationId xmlns:a16="http://schemas.microsoft.com/office/drawing/2014/main" id="{FDD5EB92-7555-4DEE-6EBC-E4212E62D133}"/>
              </a:ext>
            </a:extLst>
          </p:cNvPr>
          <p:cNvSpPr txBox="1"/>
          <p:nvPr userDrawn="1"/>
        </p:nvSpPr>
        <p:spPr>
          <a:xfrm>
            <a:off x="250850" y="4866013"/>
            <a:ext cx="4573377" cy="184666"/>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©2025 Amazon.com Inc.</a:t>
            </a:r>
            <a:r>
              <a:rPr kumimoji="0" lang="ja-JP" altLang="en-US" sz="525" b="0" i="0" u="none" strike="noStrike" kern="1200" cap="none" spc="0" normalizeH="0" baseline="0" noProof="0" dirty="0">
                <a:ln>
                  <a:noFill/>
                </a:ln>
                <a:solidFill>
                  <a:schemeClr val="bg1">
                    <a:lumMod val="65000"/>
                  </a:schemeClr>
                </a:solidFill>
                <a:effectLst/>
                <a:uLnTx/>
                <a:uFillTx/>
                <a:latin typeface="Ember Modern JP" pitchFamily="50" charset="-128"/>
                <a:ea typeface="Ember Modern JP" pitchFamily="50" charset="-128"/>
                <a:cs typeface="+mn-cs"/>
              </a:rPr>
              <a:t>又はその関連会社。無断転載・複製を禁止します。 </a:t>
            </a: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AMAZON CONFIDENTIAL</a:t>
            </a:r>
          </a:p>
        </p:txBody>
      </p:sp>
      <p:pic>
        <p:nvPicPr>
          <p:cNvPr id="7" name="Picture 6">
            <a:extLst>
              <a:ext uri="{FF2B5EF4-FFF2-40B4-BE49-F238E27FC236}">
                <a16:creationId xmlns:a16="http://schemas.microsoft.com/office/drawing/2014/main" id="{E97F9C78-5D85-7F85-7A4C-2AB5BAAF4F2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907128" y="4816538"/>
            <a:ext cx="986023" cy="175293"/>
          </a:xfrm>
          <a:prstGeom prst="rect">
            <a:avLst/>
          </a:prstGeom>
        </p:spPr>
      </p:pic>
      <p:sp>
        <p:nvSpPr>
          <p:cNvPr id="8" name="タイトル プレースホルダー 7">
            <a:extLst>
              <a:ext uri="{FF2B5EF4-FFF2-40B4-BE49-F238E27FC236}">
                <a16:creationId xmlns:a16="http://schemas.microsoft.com/office/drawing/2014/main" id="{417AC1D8-A134-16DD-F303-31B7B9296E42}"/>
              </a:ext>
            </a:extLst>
          </p:cNvPr>
          <p:cNvSpPr>
            <a:spLocks noGrp="1"/>
          </p:cNvSpPr>
          <p:nvPr>
            <p:ph type="title"/>
          </p:nvPr>
        </p:nvSpPr>
        <p:spPr>
          <a:xfrm>
            <a:off x="540000" y="241166"/>
            <a:ext cx="7886700" cy="419154"/>
          </a:xfrm>
          <a:prstGeom prst="rect">
            <a:avLst/>
          </a:prstGeom>
        </p:spPr>
        <p:txBody>
          <a:bodyPr vert="horz" wrap="square" lIns="0" tIns="0" rIns="0" bIns="0" rtlCol="0" anchor="ctr">
            <a:spAutoFit/>
          </a:bodyPr>
          <a:lstStyle/>
          <a:p>
            <a:r>
              <a:rPr kumimoji="1" lang="ja-JP" altLang="en-US" dirty="0"/>
              <a:t>マスター タイトルの書式設定</a:t>
            </a:r>
          </a:p>
        </p:txBody>
      </p:sp>
    </p:spTree>
    <p:extLst>
      <p:ext uri="{BB962C8B-B14F-4D97-AF65-F5344CB8AC3E}">
        <p14:creationId xmlns:p14="http://schemas.microsoft.com/office/powerpoint/2010/main" val="2255054281"/>
      </p:ext>
    </p:extLst>
  </p:cSld>
  <p:clrMap bg1="lt1" tx1="dk1" bg2="lt2" tx2="dk2" accent1="accent1" accent2="accent2" accent3="accent3" accent4="accent4" accent5="accent5" accent6="accent6" hlink="hlink" folHlink="folHlink"/>
  <p:sldLayoutIdLst>
    <p:sldLayoutId id="2147483833" r:id="rId1"/>
    <p:sldLayoutId id="2147483831" r:id="rId2"/>
    <p:sldLayoutId id="2147483832" r:id="rId3"/>
  </p:sldLayoutIdLst>
  <p:txStyles>
    <p:titleStyle>
      <a:lvl1pPr algn="l" defTabSz="914400" rtl="0" eaLnBrk="1" latinLnBrk="0" hangingPunct="1">
        <a:lnSpc>
          <a:spcPct val="120000"/>
        </a:lnSpc>
        <a:spcBef>
          <a:spcPct val="0"/>
        </a:spcBef>
        <a:spcAft>
          <a:spcPts val="600"/>
        </a:spcAft>
        <a:buNone/>
        <a:defRPr sz="2400" b="0" i="0" u="none" kern="1200" spc="0" baseline="0">
          <a:solidFill>
            <a:schemeClr val="tx1"/>
          </a:solidFill>
          <a:latin typeface="Ember Modern JP" pitchFamily="50" charset="-128"/>
          <a:ea typeface="Ember Modern JP" pitchFamily="50" charset="-128"/>
          <a:cs typeface="Amazon Ember" panose="020B0603020204020204" pitchFamily="34" charset="0"/>
        </a:defRPr>
      </a:lvl1pPr>
    </p:titleStyle>
    <p:bodyStyle>
      <a:lvl1pPr marL="0" indent="0" algn="l" defTabSz="914400" rtl="0" eaLnBrk="1" latinLnBrk="0" hangingPunct="1">
        <a:lnSpc>
          <a:spcPct val="125000"/>
        </a:lnSpc>
        <a:spcBef>
          <a:spcPts val="0"/>
        </a:spcBef>
        <a:spcAft>
          <a:spcPts val="600"/>
        </a:spcAft>
        <a:buFont typeface="Arial" panose="020B0604020202020204" pitchFamily="34" charset="0"/>
        <a:buNone/>
        <a:defRPr sz="1600" b="0" i="0" kern="1200">
          <a:solidFill>
            <a:schemeClr val="tx1"/>
          </a:solidFill>
          <a:latin typeface="Ember Modern JP" pitchFamily="50" charset="-128"/>
          <a:ea typeface="Ember Modern JP" pitchFamily="50" charset="-128"/>
          <a:cs typeface="Amazon Ember" panose="020B0603020204020204" pitchFamily="34" charset="0"/>
        </a:defRPr>
      </a:lvl1pPr>
      <a:lvl2pPr marL="457200" indent="0" algn="l" defTabSz="914400" rtl="0" eaLnBrk="1" latinLnBrk="0" hangingPunct="1">
        <a:lnSpc>
          <a:spcPct val="125000"/>
        </a:lnSpc>
        <a:spcBef>
          <a:spcPts val="0"/>
        </a:spcBef>
        <a:spcAft>
          <a:spcPts val="600"/>
        </a:spcAft>
        <a:buFont typeface="Arial" panose="020B0604020202020204" pitchFamily="34" charset="0"/>
        <a:buNone/>
        <a:defRPr sz="1400" b="0" i="0" kern="1200">
          <a:solidFill>
            <a:schemeClr val="tx1"/>
          </a:solidFill>
          <a:latin typeface="Ember Modern JP" pitchFamily="50" charset="-128"/>
          <a:ea typeface="Ember Modern JP" pitchFamily="50" charset="-128"/>
          <a:cs typeface="Amazon Ember" panose="020B0603020204020204" pitchFamily="34" charset="0"/>
        </a:defRPr>
      </a:lvl2pPr>
      <a:lvl3pPr marL="914400" indent="0" algn="l" defTabSz="914400" rtl="0" eaLnBrk="1" latinLnBrk="0" hangingPunct="1">
        <a:lnSpc>
          <a:spcPct val="125000"/>
        </a:lnSpc>
        <a:spcBef>
          <a:spcPts val="0"/>
        </a:spcBef>
        <a:spcAft>
          <a:spcPts val="600"/>
        </a:spcAft>
        <a:buFont typeface="Arial" panose="020B0604020202020204" pitchFamily="34" charset="0"/>
        <a:buNone/>
        <a:defRPr sz="1200" b="0" i="0" kern="1200">
          <a:solidFill>
            <a:schemeClr val="tx1"/>
          </a:solidFill>
          <a:latin typeface="Ember Modern JP" pitchFamily="50" charset="-128"/>
          <a:ea typeface="Ember Modern JP" pitchFamily="50" charset="-128"/>
          <a:cs typeface="Amazon Ember" panose="020B0603020204020204" pitchFamily="34" charset="0"/>
        </a:defRPr>
      </a:lvl3pPr>
      <a:lvl4pPr marL="1371600" indent="0" algn="l" defTabSz="914400" rtl="0" eaLnBrk="1" latinLnBrk="0" hangingPunct="1">
        <a:lnSpc>
          <a:spcPct val="125000"/>
        </a:lnSpc>
        <a:spcBef>
          <a:spcPts val="0"/>
        </a:spcBef>
        <a:spcAft>
          <a:spcPts val="600"/>
        </a:spcAft>
        <a:buFont typeface="Arial" panose="020B0604020202020204" pitchFamily="34" charset="0"/>
        <a:buNone/>
        <a:defRPr sz="1100" b="0" i="0" kern="1200">
          <a:solidFill>
            <a:schemeClr val="tx1"/>
          </a:solidFill>
          <a:latin typeface="Ember Modern JP" pitchFamily="50" charset="-128"/>
          <a:ea typeface="Ember Modern JP" pitchFamily="50" charset="-128"/>
          <a:cs typeface="Amazon Ember" panose="020B0603020204020204" pitchFamily="34" charset="0"/>
        </a:defRPr>
      </a:lvl4pPr>
      <a:lvl5pPr marL="1828800" indent="0" algn="l" defTabSz="914400" rtl="0" eaLnBrk="1" latinLnBrk="0" hangingPunct="1">
        <a:lnSpc>
          <a:spcPct val="125000"/>
        </a:lnSpc>
        <a:spcBef>
          <a:spcPts val="0"/>
        </a:spcBef>
        <a:spcAft>
          <a:spcPts val="600"/>
        </a:spcAft>
        <a:buFont typeface="Arial" panose="020B0604020202020204" pitchFamily="34" charset="0"/>
        <a:buNone/>
        <a:defRPr sz="1100" b="0" i="0" kern="1200">
          <a:solidFill>
            <a:schemeClr val="tx1"/>
          </a:solidFill>
          <a:latin typeface="Ember Modern JP" pitchFamily="50" charset="-128"/>
          <a:ea typeface="Ember Modern JP" pitchFamily="50" charset="-128"/>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364" userDrawn="1">
          <p15:clr>
            <a:srgbClr val="F26B43"/>
          </p15:clr>
        </p15:guide>
        <p15:guide id="4" pos="414" userDrawn="1">
          <p15:clr>
            <a:srgbClr val="F26B43"/>
          </p15:clr>
        </p15:guide>
        <p15:guide id="5" orient="horz" pos="2916" userDrawn="1">
          <p15:clr>
            <a:srgbClr val="F26B43"/>
          </p15:clr>
        </p15:guide>
        <p15:guide id="6" orient="horz" pos="360" userDrawn="1">
          <p15:clr>
            <a:srgbClr val="F26B43"/>
          </p15:clr>
        </p15:guide>
        <p15:guide id="7" orient="horz" pos="648"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90D59-6668-6E83-9111-D338C5C63AC2}"/>
              </a:ext>
            </a:extLst>
          </p:cNvPr>
          <p:cNvSpPr>
            <a:spLocks noGrp="1"/>
          </p:cNvSpPr>
          <p:nvPr>
            <p:ph type="title"/>
          </p:nvPr>
        </p:nvSpPr>
        <p:spPr>
          <a:xfrm>
            <a:off x="628650" y="581661"/>
            <a:ext cx="7886700"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E7DF893-85D1-9F34-FC02-9BD4E331C633}"/>
              </a:ext>
            </a:extLst>
          </p:cNvPr>
          <p:cNvSpPr>
            <a:spLocks noGrp="1"/>
          </p:cNvSpPr>
          <p:nvPr>
            <p:ph type="body" idx="1"/>
          </p:nvPr>
        </p:nvSpPr>
        <p:spPr>
          <a:xfrm>
            <a:off x="628650" y="1667740"/>
            <a:ext cx="7886700" cy="284029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1FC5F63-7A61-526A-96A6-2EB7A53B1E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07128" y="4816538"/>
            <a:ext cx="986023" cy="175293"/>
          </a:xfrm>
          <a:prstGeom prst="rect">
            <a:avLst/>
          </a:prstGeom>
        </p:spPr>
      </p:pic>
      <p:sp>
        <p:nvSpPr>
          <p:cNvPr id="8" name="テキスト ボックス 7">
            <a:extLst>
              <a:ext uri="{FF2B5EF4-FFF2-40B4-BE49-F238E27FC236}">
                <a16:creationId xmlns:a16="http://schemas.microsoft.com/office/drawing/2014/main" id="{FE7BCE0A-E493-4BAA-AD95-AA7CC8ED827C}"/>
              </a:ext>
            </a:extLst>
          </p:cNvPr>
          <p:cNvSpPr txBox="1"/>
          <p:nvPr userDrawn="1"/>
        </p:nvSpPr>
        <p:spPr>
          <a:xfrm>
            <a:off x="250850" y="4866013"/>
            <a:ext cx="4573377" cy="184666"/>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Meiryo UI" panose="020B0604030504040204" pitchFamily="50" charset="-128"/>
                <a:cs typeface="+mn-cs"/>
              </a:rPr>
              <a:t>©2025 Amazon.com Inc.</a:t>
            </a:r>
            <a:r>
              <a:rPr kumimoji="0" lang="ja-JP" altLang="en-US"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Meiryo UI" panose="020B0604030504040204" pitchFamily="50" charset="-128"/>
                <a:cs typeface="+mn-cs"/>
              </a:rPr>
              <a:t>又はその関連会社。無断転載・複製を禁止します。 </a:t>
            </a: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Meiryo UI" panose="020B0604030504040204" pitchFamily="50" charset="-128"/>
                <a:cs typeface="+mn-cs"/>
              </a:rPr>
              <a:t>AMAZON CONFIDENTIAL</a:t>
            </a:r>
          </a:p>
        </p:txBody>
      </p:sp>
    </p:spTree>
    <p:extLst>
      <p:ext uri="{BB962C8B-B14F-4D97-AF65-F5344CB8AC3E}">
        <p14:creationId xmlns:p14="http://schemas.microsoft.com/office/powerpoint/2010/main" val="3934486589"/>
      </p:ext>
    </p:extLst>
  </p:cSld>
  <p:clrMap bg1="lt1" tx1="dk1" bg2="lt2" tx2="dk2" accent1="accent1" accent2="accent2" accent3="accent3" accent4="accent4" accent5="accent5" accent6="accent6" hlink="hlink" folHlink="folHlink"/>
  <p:sldLayoutIdLst>
    <p:sldLayoutId id="2147483892" r:id="rId1"/>
  </p:sldLayoutIdLst>
  <p:txStyles>
    <p:titleStyle>
      <a:lvl1pPr algn="l" defTabSz="914400" rtl="0" eaLnBrk="1" latinLnBrk="0" hangingPunct="1">
        <a:lnSpc>
          <a:spcPct val="90000"/>
        </a:lnSpc>
        <a:spcBef>
          <a:spcPct val="0"/>
        </a:spcBef>
        <a:buNone/>
        <a:defRPr sz="4800" b="1" i="0" kern="1200" baseline="0">
          <a:solidFill>
            <a:schemeClr val="tx1"/>
          </a:solidFill>
          <a:latin typeface="Ember Modern Display Standard" panose="020B0503020204020204" pitchFamily="34" charset="0"/>
          <a:ea typeface="Meiryo UI" panose="020B0604030504040204" pitchFamily="50" charset="-128"/>
          <a:cs typeface="Amazon Ember" panose="020B0603020204020204" pitchFamily="34" charset="0"/>
        </a:defRPr>
      </a:lvl1pPr>
    </p:titleStyle>
    <p:bodyStyle>
      <a:lvl1pPr marL="0" indent="0" algn="l" defTabSz="914400" rtl="0" eaLnBrk="1" latinLnBrk="0" hangingPunct="1">
        <a:lnSpc>
          <a:spcPct val="114000"/>
        </a:lnSpc>
        <a:spcBef>
          <a:spcPts val="0"/>
        </a:spcBef>
        <a:spcAft>
          <a:spcPts val="600"/>
        </a:spcAft>
        <a:buFont typeface="Arial" panose="020B0604020202020204" pitchFamily="34" charset="0"/>
        <a:buNone/>
        <a:defRPr sz="24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1pPr>
      <a:lvl2pPr marL="457200" indent="0" algn="l" defTabSz="914400" rtl="0" eaLnBrk="1" latinLnBrk="0" hangingPunct="1">
        <a:lnSpc>
          <a:spcPct val="114000"/>
        </a:lnSpc>
        <a:spcBef>
          <a:spcPts val="0"/>
        </a:spcBef>
        <a:spcAft>
          <a:spcPts val="600"/>
        </a:spcAft>
        <a:buFont typeface="Arial" panose="020B0604020202020204" pitchFamily="34" charset="0"/>
        <a:buNone/>
        <a:defRPr sz="20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2pPr>
      <a:lvl3pPr marL="914400" indent="0" algn="l" defTabSz="914400" rtl="0" eaLnBrk="1" latinLnBrk="0" hangingPunct="1">
        <a:lnSpc>
          <a:spcPct val="114000"/>
        </a:lnSpc>
        <a:spcBef>
          <a:spcPts val="0"/>
        </a:spcBef>
        <a:spcAft>
          <a:spcPts val="600"/>
        </a:spcAft>
        <a:buFont typeface="Arial" panose="020B0604020202020204" pitchFamily="34" charset="0"/>
        <a:buNone/>
        <a:defRPr sz="18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3pPr>
      <a:lvl4pPr marL="1371600" indent="0" algn="l" defTabSz="914400" rtl="0" eaLnBrk="1" latinLnBrk="0" hangingPunct="1">
        <a:lnSpc>
          <a:spcPct val="114000"/>
        </a:lnSpc>
        <a:spcBef>
          <a:spcPts val="0"/>
        </a:spcBef>
        <a:spcAft>
          <a:spcPts val="600"/>
        </a:spcAft>
        <a:buFont typeface="Arial" panose="020B0604020202020204" pitchFamily="34" charset="0"/>
        <a:buNone/>
        <a:defRPr sz="16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4pPr>
      <a:lvl5pPr marL="1828800" indent="0" algn="l" defTabSz="914400" rtl="0" eaLnBrk="1" latinLnBrk="0" hangingPunct="1">
        <a:lnSpc>
          <a:spcPct val="114000"/>
        </a:lnSpc>
        <a:spcBef>
          <a:spcPts val="0"/>
        </a:spcBef>
        <a:spcAft>
          <a:spcPts val="600"/>
        </a:spcAft>
        <a:buFont typeface="Arial" panose="020B0604020202020204" pitchFamily="34" charset="0"/>
        <a:buNone/>
        <a:defRPr sz="16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90D59-6668-6E83-9111-D338C5C63AC2}"/>
              </a:ext>
            </a:extLst>
          </p:cNvPr>
          <p:cNvSpPr>
            <a:spLocks noGrp="1"/>
          </p:cNvSpPr>
          <p:nvPr>
            <p:ph type="title"/>
          </p:nvPr>
        </p:nvSpPr>
        <p:spPr>
          <a:xfrm>
            <a:off x="628650" y="581661"/>
            <a:ext cx="7886700"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E7DF893-85D1-9F34-FC02-9BD4E331C633}"/>
              </a:ext>
            </a:extLst>
          </p:cNvPr>
          <p:cNvSpPr>
            <a:spLocks noGrp="1"/>
          </p:cNvSpPr>
          <p:nvPr>
            <p:ph type="body" idx="1"/>
          </p:nvPr>
        </p:nvSpPr>
        <p:spPr>
          <a:xfrm>
            <a:off x="628650" y="1667740"/>
            <a:ext cx="7886700" cy="284029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1FC5F63-7A61-526A-96A6-2EB7A53B1E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07128" y="4816538"/>
            <a:ext cx="986023" cy="175293"/>
          </a:xfrm>
          <a:prstGeom prst="rect">
            <a:avLst/>
          </a:prstGeom>
        </p:spPr>
      </p:pic>
      <p:sp>
        <p:nvSpPr>
          <p:cNvPr id="8" name="テキスト ボックス 7">
            <a:extLst>
              <a:ext uri="{FF2B5EF4-FFF2-40B4-BE49-F238E27FC236}">
                <a16:creationId xmlns:a16="http://schemas.microsoft.com/office/drawing/2014/main" id="{FE7BCE0A-E493-4BAA-AD95-AA7CC8ED827C}"/>
              </a:ext>
            </a:extLst>
          </p:cNvPr>
          <p:cNvSpPr txBox="1"/>
          <p:nvPr userDrawn="1"/>
        </p:nvSpPr>
        <p:spPr>
          <a:xfrm>
            <a:off x="250850" y="4866013"/>
            <a:ext cx="4573377" cy="184666"/>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©2025 Amazon.com Inc.</a:t>
            </a:r>
            <a:r>
              <a:rPr kumimoji="0" lang="ja-JP" altLang="en-US"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又はその関連会社。無断転載・複製を禁止します。 </a:t>
            </a:r>
            <a:r>
              <a:rPr kumimoji="0" lang="en-US" altLang="ja-JP" sz="600" b="0" i="0" u="none" strike="noStrike" kern="1200" cap="none" spc="0" normalizeH="0" baseline="0" noProof="0" dirty="0">
                <a:ln>
                  <a:noFill/>
                </a:ln>
                <a:solidFill>
                  <a:schemeClr val="bg1">
                    <a:lumMod val="65000"/>
                  </a:schemeClr>
                </a:solidFill>
                <a:effectLst/>
                <a:uLnTx/>
                <a:uFillTx/>
                <a:latin typeface="Amazon Ember" panose="020B0603020204020204" pitchFamily="34" charset="0"/>
                <a:ea typeface="Ember Modern JP" pitchFamily="50" charset="-128"/>
                <a:cs typeface="+mn-cs"/>
              </a:rPr>
              <a:t>AMAZON CONFIDENTIAL</a:t>
            </a:r>
          </a:p>
        </p:txBody>
      </p:sp>
    </p:spTree>
    <p:extLst>
      <p:ext uri="{BB962C8B-B14F-4D97-AF65-F5344CB8AC3E}">
        <p14:creationId xmlns:p14="http://schemas.microsoft.com/office/powerpoint/2010/main" val="2912115666"/>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800" b="1" i="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1pPr>
    </p:titleStyle>
    <p:bodyStyle>
      <a:lvl1pPr marL="0" indent="0" algn="l" defTabSz="914400" rtl="0" eaLnBrk="1" latinLnBrk="0" hangingPunct="1">
        <a:lnSpc>
          <a:spcPct val="114000"/>
        </a:lnSpc>
        <a:spcBef>
          <a:spcPts val="0"/>
        </a:spcBef>
        <a:spcAft>
          <a:spcPts val="600"/>
        </a:spcAft>
        <a:buFont typeface="Arial" panose="020B0604020202020204" pitchFamily="34" charset="0"/>
        <a:buNone/>
        <a:defRPr sz="24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1pPr>
      <a:lvl2pPr marL="457200" indent="0" algn="l" defTabSz="914400" rtl="0" eaLnBrk="1" latinLnBrk="0" hangingPunct="1">
        <a:lnSpc>
          <a:spcPct val="114000"/>
        </a:lnSpc>
        <a:spcBef>
          <a:spcPts val="0"/>
        </a:spcBef>
        <a:spcAft>
          <a:spcPts val="600"/>
        </a:spcAft>
        <a:buFont typeface="Arial" panose="020B0604020202020204" pitchFamily="34" charset="0"/>
        <a:buNone/>
        <a:defRPr sz="20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2pPr>
      <a:lvl3pPr marL="914400" indent="0" algn="l" defTabSz="914400" rtl="0" eaLnBrk="1" latinLnBrk="0" hangingPunct="1">
        <a:lnSpc>
          <a:spcPct val="114000"/>
        </a:lnSpc>
        <a:spcBef>
          <a:spcPts val="0"/>
        </a:spcBef>
        <a:spcAft>
          <a:spcPts val="600"/>
        </a:spcAft>
        <a:buFont typeface="Arial" panose="020B0604020202020204" pitchFamily="34" charset="0"/>
        <a:buNone/>
        <a:defRPr sz="18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3pPr>
      <a:lvl4pPr marL="1371600" indent="0" algn="l" defTabSz="914400" rtl="0" eaLnBrk="1" latinLnBrk="0" hangingPunct="1">
        <a:lnSpc>
          <a:spcPct val="114000"/>
        </a:lnSpc>
        <a:spcBef>
          <a:spcPts val="0"/>
        </a:spcBef>
        <a:spcAft>
          <a:spcPts val="600"/>
        </a:spcAft>
        <a:buFont typeface="Arial" panose="020B0604020202020204" pitchFamily="34" charset="0"/>
        <a:buNone/>
        <a:defRPr sz="16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4pPr>
      <a:lvl5pPr marL="1828800" indent="0" algn="l" defTabSz="914400" rtl="0" eaLnBrk="1" latinLnBrk="0" hangingPunct="1">
        <a:lnSpc>
          <a:spcPct val="114000"/>
        </a:lnSpc>
        <a:spcBef>
          <a:spcPts val="0"/>
        </a:spcBef>
        <a:spcAft>
          <a:spcPts val="600"/>
        </a:spcAft>
        <a:buFont typeface="Arial" panose="020B0604020202020204" pitchFamily="34" charset="0"/>
        <a:buNone/>
        <a:defRPr sz="1600" kern="1200">
          <a:solidFill>
            <a:schemeClr val="tx1"/>
          </a:solidFill>
          <a:latin typeface="Ember Modern Display Standard" panose="020B0503020204020204" pitchFamily="34" charset="0"/>
          <a:ea typeface="Ember Modern Display Standard" panose="020B0503020204020204" pitchFamily="34" charset="0"/>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161837"/>
      </p:ext>
    </p:extLst>
  </p:cSld>
  <p:clrMap bg1="lt1" tx1="dk1" bg2="lt2" tx2="dk2" accent1="accent1" accent2="accent2" accent3="accent3" accent4="accent4" accent5="accent5" accent6="accent6" hlink="hlink" folHlink="folHlink"/>
  <p:sldLayoutIdLst>
    <p:sldLayoutId id="2147483778" r:id="rId1"/>
  </p:sldLayoutIdLst>
  <p:transition spd="med"/>
  <p:txStyles>
    <p:titleStyle>
      <a:lvl1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1pPr>
      <a:lvl2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2pPr>
      <a:lvl3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3pPr>
      <a:lvl4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4pPr>
      <a:lvl5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5pPr>
      <a:lvl6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6pPr>
      <a:lvl7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7pPr>
      <a:lvl8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8pPr>
      <a:lvl9pPr marL="0" marR="0" indent="0" algn="ctr" defTabSz="412750" latinLnBrk="0">
        <a:lnSpc>
          <a:spcPct val="100000"/>
        </a:lnSpc>
        <a:spcBef>
          <a:spcPts val="0"/>
        </a:spcBef>
        <a:spcAft>
          <a:spcPts val="0"/>
        </a:spcAft>
        <a:buClrTx/>
        <a:buSzTx/>
        <a:buFontTx/>
        <a:buNone/>
        <a:tabLst/>
        <a:defRPr sz="5600" b="0" i="0" u="none" strike="noStrike" cap="none" spc="0" baseline="0">
          <a:solidFill>
            <a:srgbClr val="000000"/>
          </a:solidFill>
          <a:uFillTx/>
          <a:latin typeface="Amazon Ember Display"/>
          <a:ea typeface="Amazon Ember Display"/>
          <a:cs typeface="Amazon Ember Display"/>
          <a:sym typeface="Amazon Ember Display"/>
        </a:defRPr>
      </a:lvl9pPr>
    </p:titleStyle>
    <p:bodyStyle>
      <a:lvl1pPr marL="0" marR="0" indent="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1pPr>
      <a:lvl2pPr marL="0" marR="0" indent="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2pPr>
      <a:lvl3pPr marL="0" marR="0" indent="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3pPr>
      <a:lvl4pPr marL="0" marR="0" indent="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4pPr>
      <a:lvl5pPr marL="0" marR="0" indent="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5pPr>
      <a:lvl6pPr marL="0" marR="0" indent="17780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6pPr>
      <a:lvl7pPr marL="0" marR="0" indent="35560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7pPr>
      <a:lvl8pPr marL="0" marR="0" indent="53340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8pPr>
      <a:lvl9pPr marL="0" marR="0" indent="711200" algn="ctr" defTabSz="412750" latinLnBrk="0">
        <a:lnSpc>
          <a:spcPct val="100000"/>
        </a:lnSpc>
        <a:spcBef>
          <a:spcPts val="0"/>
        </a:spcBef>
        <a:spcAft>
          <a:spcPts val="0"/>
        </a:spcAft>
        <a:buClrTx/>
        <a:buSzTx/>
        <a:buFontTx/>
        <a:buNone/>
        <a:tabLst/>
        <a:defRPr sz="2700" b="0" i="0" u="none" strike="noStrike" cap="none" spc="0" baseline="0">
          <a:solidFill>
            <a:srgbClr val="000000"/>
          </a:solidFill>
          <a:uFillTx/>
          <a:latin typeface="Amazon Ember Display"/>
          <a:ea typeface="Amazon Ember Display"/>
          <a:cs typeface="Amazon Ember Display"/>
          <a:sym typeface="Amazon Ember Display"/>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402" userDrawn="1">
          <p15:clr>
            <a:srgbClr val="F26B43"/>
          </p15:clr>
        </p15:guide>
        <p15:guide id="2" pos="11118" userDrawn="1">
          <p15:clr>
            <a:srgbClr val="F26B43"/>
          </p15:clr>
        </p15:guide>
        <p15:guide id="3" orient="horz" pos="3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00E828E-F3BC-7FF5-65F0-2212167AC42C}"/>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
        <p:nvSpPr>
          <p:cNvPr id="3" name="タイトル 2">
            <a:extLst>
              <a:ext uri="{FF2B5EF4-FFF2-40B4-BE49-F238E27FC236}">
                <a16:creationId xmlns:a16="http://schemas.microsoft.com/office/drawing/2014/main" id="{F910898C-92ED-1583-5BD0-90A64DD5224D}"/>
              </a:ext>
            </a:extLst>
          </p:cNvPr>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最新情報説明会</a:t>
            </a:r>
          </a:p>
        </p:txBody>
      </p:sp>
      <p:sp>
        <p:nvSpPr>
          <p:cNvPr id="2" name="スライド番号プレースホルダー 1">
            <a:extLst>
              <a:ext uri="{FF2B5EF4-FFF2-40B4-BE49-F238E27FC236}">
                <a16:creationId xmlns:a16="http://schemas.microsoft.com/office/drawing/2014/main" id="{4DC6E157-4295-C050-F90B-45D9B14BE1A6}"/>
              </a:ext>
            </a:extLst>
          </p:cNvPr>
          <p:cNvSpPr>
            <a:spLocks noGrp="1"/>
          </p:cNvSpPr>
          <p:nvPr>
            <p:ph type="sldNum" sz="quarter" idx="4294967295"/>
          </p:nvPr>
        </p:nvSpPr>
        <p:spPr>
          <a:xfrm>
            <a:off x="8783638" y="4859338"/>
            <a:ext cx="360362" cy="134937"/>
          </a:xfrm>
        </p:spPr>
        <p:txBody>
          <a:bodyPr/>
          <a:lstStyle/>
          <a:p>
            <a:fld id="{78AE49ED-73EF-499C-8307-28EB0E7CF529}" type="slidenum">
              <a:rPr kumimoji="1" lang="ja-JP" altLang="en-US" smtClean="0"/>
              <a:t>1</a:t>
            </a:fld>
            <a:endParaRPr kumimoji="1" lang="ja-JP" altLang="en-US" dirty="0"/>
          </a:p>
        </p:txBody>
      </p:sp>
    </p:spTree>
    <p:extLst>
      <p:ext uri="{BB962C8B-B14F-4D97-AF65-F5344CB8AC3E}">
        <p14:creationId xmlns:p14="http://schemas.microsoft.com/office/powerpoint/2010/main" val="169427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000" b="1" dirty="0"/>
              <a:t>２．借手リース会計処理の全体像と</a:t>
            </a:r>
            <a:br>
              <a:rPr lang="en-US" altLang="ja-JP" sz="2000" b="1" dirty="0"/>
            </a:br>
            <a:r>
              <a:rPr lang="en-US" altLang="ja-JP" sz="2000" b="1" dirty="0"/>
              <a:t>      NXFA</a:t>
            </a:r>
            <a:r>
              <a:rPr lang="ja-JP" altLang="en-US" sz="2000" b="1" dirty="0"/>
              <a:t>の対応について</a:t>
            </a:r>
            <a:endParaRPr lang="en-US" altLang="ja-JP" sz="20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grpSp>
        <p:nvGrpSpPr>
          <p:cNvPr id="24" name="グループ化 23">
            <a:extLst>
              <a:ext uri="{FF2B5EF4-FFF2-40B4-BE49-F238E27FC236}">
                <a16:creationId xmlns:a16="http://schemas.microsoft.com/office/drawing/2014/main" id="{345A6B21-E6B7-1414-FD04-326356202A81}"/>
              </a:ext>
            </a:extLst>
          </p:cNvPr>
          <p:cNvGrpSpPr/>
          <p:nvPr/>
        </p:nvGrpSpPr>
        <p:grpSpPr>
          <a:xfrm>
            <a:off x="1161768" y="915566"/>
            <a:ext cx="7766716" cy="2880784"/>
            <a:chOff x="477692" y="987574"/>
            <a:chExt cx="7766716" cy="2880784"/>
          </a:xfrm>
        </p:grpSpPr>
        <p:cxnSp>
          <p:nvCxnSpPr>
            <p:cNvPr id="11" name="直線コネクタ 10">
              <a:extLst>
                <a:ext uri="{FF2B5EF4-FFF2-40B4-BE49-F238E27FC236}">
                  <a16:creationId xmlns:a16="http://schemas.microsoft.com/office/drawing/2014/main" id="{7EF85CF6-ABD3-EC0E-45CC-F22BCDBEF7AB}"/>
                </a:ext>
              </a:extLst>
            </p:cNvPr>
            <p:cNvCxnSpPr>
              <a:cxnSpLocks/>
            </p:cNvCxnSpPr>
            <p:nvPr/>
          </p:nvCxnSpPr>
          <p:spPr>
            <a:xfrm>
              <a:off x="477692" y="987575"/>
              <a:ext cx="0" cy="2880000"/>
            </a:xfrm>
            <a:prstGeom prst="line">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8895C0E-526D-752A-37D6-DAF651C4FE08}"/>
                </a:ext>
              </a:extLst>
            </p:cNvPr>
            <p:cNvCxnSpPr>
              <a:cxnSpLocks/>
            </p:cNvCxnSpPr>
            <p:nvPr/>
          </p:nvCxnSpPr>
          <p:spPr>
            <a:xfrm>
              <a:off x="2421908" y="987574"/>
              <a:ext cx="0" cy="2880000"/>
            </a:xfrm>
            <a:prstGeom prst="line">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5167612-FD19-9BF7-188A-227915755AD5}"/>
                </a:ext>
              </a:extLst>
            </p:cNvPr>
            <p:cNvCxnSpPr>
              <a:cxnSpLocks/>
            </p:cNvCxnSpPr>
            <p:nvPr/>
          </p:nvCxnSpPr>
          <p:spPr>
            <a:xfrm>
              <a:off x="4402128" y="987575"/>
              <a:ext cx="0" cy="2880000"/>
            </a:xfrm>
            <a:prstGeom prst="line">
              <a:avLst/>
            </a:prstGeom>
            <a:ln w="1016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715DCB9-58E1-C842-5128-F1DDE2309A3C}"/>
                </a:ext>
              </a:extLst>
            </p:cNvPr>
            <p:cNvCxnSpPr>
              <a:cxnSpLocks/>
            </p:cNvCxnSpPr>
            <p:nvPr/>
          </p:nvCxnSpPr>
          <p:spPr>
            <a:xfrm>
              <a:off x="6382348" y="988358"/>
              <a:ext cx="0" cy="2880000"/>
            </a:xfrm>
            <a:prstGeom prst="line">
              <a:avLst/>
            </a:prstGeom>
            <a:ln w="1016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矢印: 五方向 14">
              <a:extLst>
                <a:ext uri="{FF2B5EF4-FFF2-40B4-BE49-F238E27FC236}">
                  <a16:creationId xmlns:a16="http://schemas.microsoft.com/office/drawing/2014/main" id="{47267443-72BF-D5BD-DA0A-D090709EBB3E}"/>
                </a:ext>
              </a:extLst>
            </p:cNvPr>
            <p:cNvSpPr/>
            <p:nvPr/>
          </p:nvSpPr>
          <p:spPr>
            <a:xfrm>
              <a:off x="490822" y="1132374"/>
              <a:ext cx="1800000" cy="3600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5</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6" name="矢印: 五方向 15">
              <a:extLst>
                <a:ext uri="{FF2B5EF4-FFF2-40B4-BE49-F238E27FC236}">
                  <a16:creationId xmlns:a16="http://schemas.microsoft.com/office/drawing/2014/main" id="{E223F66A-7677-059D-3003-70B541E5CD72}"/>
                </a:ext>
              </a:extLst>
            </p:cNvPr>
            <p:cNvSpPr/>
            <p:nvPr/>
          </p:nvSpPr>
          <p:spPr>
            <a:xfrm>
              <a:off x="2471039" y="1132374"/>
              <a:ext cx="1800000" cy="36004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6</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矢印: 五方向 16">
              <a:extLst>
                <a:ext uri="{FF2B5EF4-FFF2-40B4-BE49-F238E27FC236}">
                  <a16:creationId xmlns:a16="http://schemas.microsoft.com/office/drawing/2014/main" id="{9F46F384-7C10-B795-7F09-5F2CBB73F907}"/>
                </a:ext>
              </a:extLst>
            </p:cNvPr>
            <p:cNvSpPr/>
            <p:nvPr/>
          </p:nvSpPr>
          <p:spPr>
            <a:xfrm>
              <a:off x="4451256" y="1132374"/>
              <a:ext cx="1800000" cy="3600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7</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8" name="矢印: 五方向 17">
              <a:extLst>
                <a:ext uri="{FF2B5EF4-FFF2-40B4-BE49-F238E27FC236}">
                  <a16:creationId xmlns:a16="http://schemas.microsoft.com/office/drawing/2014/main" id="{81C3DB05-DC06-E1F1-CCDA-477C94F742C6}"/>
                </a:ext>
              </a:extLst>
            </p:cNvPr>
            <p:cNvSpPr/>
            <p:nvPr/>
          </p:nvSpPr>
          <p:spPr>
            <a:xfrm>
              <a:off x="6431473" y="1136008"/>
              <a:ext cx="1800000" cy="3600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8</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0" name="テキスト ボックス 19">
              <a:extLst>
                <a:ext uri="{FF2B5EF4-FFF2-40B4-BE49-F238E27FC236}">
                  <a16:creationId xmlns:a16="http://schemas.microsoft.com/office/drawing/2014/main" id="{C6B3BB42-9CA6-E79B-80D5-8C36BCDE12D5}"/>
                </a:ext>
              </a:extLst>
            </p:cNvPr>
            <p:cNvSpPr txBox="1"/>
            <p:nvPr/>
          </p:nvSpPr>
          <p:spPr>
            <a:xfrm>
              <a:off x="6526364" y="1637213"/>
              <a:ext cx="1718044" cy="1836204"/>
            </a:xfrm>
            <a:prstGeom prst="rect">
              <a:avLst/>
            </a:prstGeom>
            <a:noFill/>
          </p:spPr>
          <p:txBody>
            <a:bodyPr wrap="square" rtlCol="0">
              <a:noAutofit/>
            </a:bodyPr>
            <a:lstStyle/>
            <a:p>
              <a:r>
                <a:rPr lang="ja-JP" altLang="en-US" sz="1200" b="1" dirty="0">
                  <a:solidFill>
                    <a:schemeClr val="accent3"/>
                  </a:solidFill>
                </a:rPr>
                <a:t>申告調整</a:t>
              </a:r>
              <a:endParaRPr lang="en-US" altLang="ja-JP" sz="1200" b="1" dirty="0">
                <a:solidFill>
                  <a:schemeClr val="accent3"/>
                </a:solidFill>
              </a:endParaRPr>
            </a:p>
            <a:p>
              <a:endParaRPr kumimoji="1" lang="en-US" altLang="ja-JP" sz="1200" b="1" dirty="0"/>
            </a:p>
            <a:p>
              <a:endParaRPr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会計上の費用計上額と税務上の損金算入限度額の差額は申告調整を行います</a:t>
              </a:r>
            </a:p>
          </p:txBody>
        </p:sp>
        <p:sp>
          <p:nvSpPr>
            <p:cNvPr id="21" name="テキスト ボックス 20">
              <a:extLst>
                <a:ext uri="{FF2B5EF4-FFF2-40B4-BE49-F238E27FC236}">
                  <a16:creationId xmlns:a16="http://schemas.microsoft.com/office/drawing/2014/main" id="{0C3513B7-145D-501B-9EEB-3C6AAD51CC89}"/>
                </a:ext>
              </a:extLst>
            </p:cNvPr>
            <p:cNvSpPr txBox="1"/>
            <p:nvPr/>
          </p:nvSpPr>
          <p:spPr>
            <a:xfrm>
              <a:off x="572779" y="1637213"/>
              <a:ext cx="1718044" cy="1836204"/>
            </a:xfrm>
            <a:prstGeom prst="rect">
              <a:avLst/>
            </a:prstGeom>
            <a:noFill/>
          </p:spPr>
          <p:txBody>
            <a:bodyPr wrap="square" rtlCol="0">
              <a:noAutofit/>
            </a:bodyPr>
            <a:lstStyle/>
            <a:p>
              <a:r>
                <a:rPr lang="ja-JP" altLang="en-US" sz="1200" b="1" dirty="0">
                  <a:solidFill>
                    <a:schemeClr val="accent2"/>
                  </a:solidFill>
                </a:rPr>
                <a:t>使用権資産の償却・利息相当額の配分</a:t>
              </a:r>
              <a:endParaRPr lang="en-US" altLang="ja-JP" sz="1200" b="1" dirty="0">
                <a:solidFill>
                  <a:schemeClr val="accent2"/>
                </a:solidFill>
              </a:endParaRPr>
            </a:p>
            <a:p>
              <a:endParaRPr kumimoji="1" lang="en-US" altLang="ja-JP" sz="1200" b="1" dirty="0"/>
            </a:p>
            <a:p>
              <a:r>
                <a:rPr kumimoji="1" lang="ja-JP" altLang="en-US" sz="1200" dirty="0">
                  <a:solidFill>
                    <a:schemeClr val="tx1">
                      <a:lumMod val="75000"/>
                      <a:lumOff val="25000"/>
                    </a:schemeClr>
                  </a:solidFill>
                </a:rPr>
                <a:t>使用権資産の減価償却費と利息相当額を計上します</a:t>
              </a:r>
            </a:p>
          </p:txBody>
        </p:sp>
        <p:sp>
          <p:nvSpPr>
            <p:cNvPr id="22" name="テキスト ボックス 21">
              <a:extLst>
                <a:ext uri="{FF2B5EF4-FFF2-40B4-BE49-F238E27FC236}">
                  <a16:creationId xmlns:a16="http://schemas.microsoft.com/office/drawing/2014/main" id="{8860DF95-81F2-10B8-ECED-1FC7970C620E}"/>
                </a:ext>
              </a:extLst>
            </p:cNvPr>
            <p:cNvSpPr txBox="1"/>
            <p:nvPr/>
          </p:nvSpPr>
          <p:spPr>
            <a:xfrm>
              <a:off x="2540068" y="1637213"/>
              <a:ext cx="1718044" cy="1836204"/>
            </a:xfrm>
            <a:prstGeom prst="rect">
              <a:avLst/>
            </a:prstGeom>
            <a:noFill/>
          </p:spPr>
          <p:txBody>
            <a:bodyPr wrap="square" rtlCol="0">
              <a:noAutofit/>
            </a:bodyPr>
            <a:lstStyle/>
            <a:p>
              <a:r>
                <a:rPr lang="ja-JP" altLang="en-US" sz="1200" b="1" dirty="0">
                  <a:solidFill>
                    <a:schemeClr val="accent6"/>
                  </a:solidFill>
                </a:rPr>
                <a:t>リース契約条件の変更</a:t>
              </a:r>
              <a:endParaRPr lang="en-US" altLang="ja-JP" sz="1200" b="1" dirty="0">
                <a:solidFill>
                  <a:schemeClr val="accent6"/>
                </a:solidFill>
              </a:endParaRPr>
            </a:p>
            <a:p>
              <a:endParaRPr kumimoji="1" lang="en-US" altLang="ja-JP" sz="1200" b="1" dirty="0"/>
            </a:p>
            <a:p>
              <a:endParaRPr kumimoji="1" lang="en-US" altLang="ja-JP" sz="1200" dirty="0"/>
            </a:p>
            <a:p>
              <a:r>
                <a:rPr kumimoji="1" lang="ja-JP" altLang="en-US" sz="1200" dirty="0">
                  <a:solidFill>
                    <a:schemeClr val="tx1">
                      <a:lumMod val="75000"/>
                      <a:lumOff val="25000"/>
                    </a:schemeClr>
                  </a:solidFill>
                </a:rPr>
                <a:t>リース契約条件変更が生じた場合、独立したリースとして会計処理を</a:t>
              </a:r>
              <a:r>
                <a:rPr lang="ja-JP" altLang="en-US" sz="1200" dirty="0">
                  <a:solidFill>
                    <a:schemeClr val="tx1">
                      <a:lumMod val="75000"/>
                      <a:lumOff val="25000"/>
                    </a:schemeClr>
                  </a:solidFill>
                </a:rPr>
                <a:t>するか</a:t>
              </a:r>
              <a:r>
                <a:rPr kumimoji="1" lang="ja-JP" altLang="en-US" sz="1200" dirty="0">
                  <a:solidFill>
                    <a:schemeClr val="tx1">
                      <a:lumMod val="75000"/>
                      <a:lumOff val="25000"/>
                    </a:schemeClr>
                  </a:solidFill>
                </a:rPr>
                <a:t>、リース負債の見直しを行います</a:t>
              </a:r>
              <a:endParaRPr kumimoji="1" lang="en-US" altLang="ja-JP" sz="1200" dirty="0">
                <a:solidFill>
                  <a:schemeClr val="tx1">
                    <a:lumMod val="75000"/>
                    <a:lumOff val="25000"/>
                  </a:schemeClr>
                </a:solidFill>
              </a:endParaRPr>
            </a:p>
            <a:p>
              <a:endParaRPr kumimoji="1" lang="en-US" altLang="ja-JP" sz="1200" dirty="0"/>
            </a:p>
          </p:txBody>
        </p:sp>
        <p:sp>
          <p:nvSpPr>
            <p:cNvPr id="23" name="テキスト ボックス 22">
              <a:extLst>
                <a:ext uri="{FF2B5EF4-FFF2-40B4-BE49-F238E27FC236}">
                  <a16:creationId xmlns:a16="http://schemas.microsoft.com/office/drawing/2014/main" id="{7BA944C2-E917-8013-A600-02DE5688BFDF}"/>
                </a:ext>
              </a:extLst>
            </p:cNvPr>
            <p:cNvSpPr txBox="1"/>
            <p:nvPr/>
          </p:nvSpPr>
          <p:spPr>
            <a:xfrm>
              <a:off x="4520288" y="1637213"/>
              <a:ext cx="1718044" cy="1836204"/>
            </a:xfrm>
            <a:prstGeom prst="rect">
              <a:avLst/>
            </a:prstGeom>
            <a:noFill/>
          </p:spPr>
          <p:txBody>
            <a:bodyPr wrap="square" rtlCol="0">
              <a:noAutofit/>
            </a:bodyPr>
            <a:lstStyle/>
            <a:p>
              <a:r>
                <a:rPr lang="ja-JP" altLang="en-US" sz="1200" b="1" dirty="0">
                  <a:solidFill>
                    <a:schemeClr val="accent4"/>
                  </a:solidFill>
                </a:rPr>
                <a:t>決算業務</a:t>
              </a:r>
              <a:endParaRPr lang="en-US" altLang="ja-JP" sz="1200" b="1" dirty="0">
                <a:solidFill>
                  <a:schemeClr val="accent4"/>
                </a:solidFill>
              </a:endParaRPr>
            </a:p>
            <a:p>
              <a:endParaRPr kumimoji="1" lang="en-US" altLang="ja-JP" sz="1200" b="1" dirty="0"/>
            </a:p>
            <a:p>
              <a:endParaRPr kumimoji="1" lang="en-US" altLang="ja-JP" sz="1200" b="1" dirty="0"/>
            </a:p>
            <a:p>
              <a:r>
                <a:rPr kumimoji="1" lang="ja-JP" altLang="en-US" sz="1200" dirty="0">
                  <a:solidFill>
                    <a:schemeClr val="tx1">
                      <a:lumMod val="75000"/>
                      <a:lumOff val="25000"/>
                    </a:schemeClr>
                  </a:solidFill>
                </a:rPr>
                <a:t>リースに関する開示</a:t>
              </a:r>
              <a:r>
                <a:rPr lang="ja-JP" altLang="en-US" sz="1200" dirty="0">
                  <a:solidFill>
                    <a:schemeClr val="tx1">
                      <a:lumMod val="75000"/>
                      <a:lumOff val="25000"/>
                    </a:schemeClr>
                  </a:solidFill>
                </a:rPr>
                <a:t>資料</a:t>
              </a:r>
              <a:r>
                <a:rPr kumimoji="1" lang="ja-JP" altLang="en-US" sz="1200" dirty="0">
                  <a:solidFill>
                    <a:schemeClr val="tx1">
                      <a:lumMod val="75000"/>
                      <a:lumOff val="25000"/>
                    </a:schemeClr>
                  </a:solidFill>
                </a:rPr>
                <a:t>を作成します</a:t>
              </a:r>
            </a:p>
          </p:txBody>
        </p:sp>
      </p:grpSp>
      <p:graphicFrame>
        <p:nvGraphicFramePr>
          <p:cNvPr id="7" name="表 6">
            <a:extLst>
              <a:ext uri="{FF2B5EF4-FFF2-40B4-BE49-F238E27FC236}">
                <a16:creationId xmlns:a16="http://schemas.microsoft.com/office/drawing/2014/main" id="{F86CA26D-BA7D-5796-41B8-54E4AE133759}"/>
              </a:ext>
            </a:extLst>
          </p:cNvPr>
          <p:cNvGraphicFramePr>
            <a:graphicFrameLocks noGrp="1"/>
          </p:cNvGraphicFramePr>
          <p:nvPr/>
        </p:nvGraphicFramePr>
        <p:xfrm>
          <a:off x="143508" y="3615868"/>
          <a:ext cx="8748971" cy="648072"/>
        </p:xfrm>
        <a:graphic>
          <a:graphicData uri="http://schemas.openxmlformats.org/drawingml/2006/table">
            <a:tbl>
              <a:tblPr firstRow="1" bandRow="1">
                <a:tableStyleId>{21E4AEA4-8DFA-4A89-87EB-49C32662AFE0}</a:tableStyleId>
              </a:tblPr>
              <a:tblGrid>
                <a:gridCol w="972108">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2700584936"/>
                    </a:ext>
                  </a:extLst>
                </a:gridCol>
                <a:gridCol w="1980220">
                  <a:extLst>
                    <a:ext uri="{9D8B030D-6E8A-4147-A177-3AD203B41FA5}">
                      <a16:colId xmlns:a16="http://schemas.microsoft.com/office/drawing/2014/main" val="712467938"/>
                    </a:ext>
                  </a:extLst>
                </a:gridCol>
                <a:gridCol w="1980220">
                  <a:extLst>
                    <a:ext uri="{9D8B030D-6E8A-4147-A177-3AD203B41FA5}">
                      <a16:colId xmlns:a16="http://schemas.microsoft.com/office/drawing/2014/main" val="576634596"/>
                    </a:ext>
                  </a:extLst>
                </a:gridCol>
                <a:gridCol w="1872207">
                  <a:extLst>
                    <a:ext uri="{9D8B030D-6E8A-4147-A177-3AD203B41FA5}">
                      <a16:colId xmlns:a16="http://schemas.microsoft.com/office/drawing/2014/main" val="2012857052"/>
                    </a:ext>
                  </a:extLst>
                </a:gridCol>
              </a:tblGrid>
              <a:tr h="190326">
                <a:tc>
                  <a:txBody>
                    <a:bodyPr/>
                    <a:lstStyle/>
                    <a:p>
                      <a:pPr algn="ctr"/>
                      <a:r>
                        <a:rPr kumimoji="1" lang="en-US" altLang="ja-JP" sz="1000" b="1" dirty="0">
                          <a:solidFill>
                            <a:schemeClr val="tx1">
                              <a:lumMod val="75000"/>
                              <a:lumOff val="25000"/>
                            </a:schemeClr>
                          </a:solidFill>
                        </a:rPr>
                        <a:t>NXFA</a:t>
                      </a:r>
                      <a:r>
                        <a:rPr kumimoji="1" lang="ja-JP" altLang="en-US" sz="1000" b="1" dirty="0">
                          <a:solidFill>
                            <a:schemeClr val="tx1">
                              <a:lumMod val="75000"/>
                              <a:lumOff val="25000"/>
                            </a:schemeClr>
                          </a:solidFill>
                        </a:rPr>
                        <a:t>対応</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457746">
                <a:tc>
                  <a:txBody>
                    <a:bodyPr/>
                    <a:lstStyle/>
                    <a:p>
                      <a:pPr algn="ctr"/>
                      <a:r>
                        <a:rPr kumimoji="1" lang="ja-JP" altLang="en-US" sz="700" b="1" dirty="0">
                          <a:solidFill>
                            <a:schemeClr val="tx1">
                              <a:lumMod val="75000"/>
                              <a:lumOff val="25000"/>
                            </a:schemeClr>
                          </a:solidFill>
                        </a:rPr>
                        <a:t>３．</a:t>
                      </a:r>
                      <a:r>
                        <a:rPr kumimoji="1" lang="en-US" altLang="ja-JP" sz="700" b="1" dirty="0">
                          <a:solidFill>
                            <a:schemeClr val="tx1">
                              <a:lumMod val="75000"/>
                              <a:lumOff val="25000"/>
                            </a:schemeClr>
                          </a:solidFill>
                        </a:rPr>
                        <a:t>NXFA</a:t>
                      </a:r>
                      <a:r>
                        <a:rPr kumimoji="1" lang="ja-JP" altLang="en-US" sz="700" b="1" dirty="0">
                          <a:solidFill>
                            <a:schemeClr val="tx1">
                              <a:lumMod val="75000"/>
                              <a:lumOff val="25000"/>
                            </a:schemeClr>
                          </a:solidFill>
                        </a:rPr>
                        <a:t>における</a:t>
                      </a:r>
                      <a:endParaRPr kumimoji="1" lang="en-US" altLang="ja-JP" sz="700" b="1" dirty="0">
                        <a:solidFill>
                          <a:schemeClr val="tx1">
                            <a:lumMod val="75000"/>
                            <a:lumOff val="25000"/>
                          </a:schemeClr>
                        </a:solidFill>
                      </a:endParaRPr>
                    </a:p>
                    <a:p>
                      <a:pPr algn="ctr"/>
                      <a:r>
                        <a:rPr kumimoji="1" lang="ja-JP" altLang="en-US" sz="700" b="1" dirty="0">
                          <a:solidFill>
                            <a:schemeClr val="tx1">
                              <a:lumMod val="75000"/>
                              <a:lumOff val="25000"/>
                            </a:schemeClr>
                          </a:solidFill>
                        </a:rPr>
                        <a:t>借手リース会計処理対応内容 参照先</a:t>
                      </a: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３．</a:t>
                      </a:r>
                      <a:r>
                        <a:rPr kumimoji="1" lang="ja-JP" altLang="en-US" sz="800" b="1" dirty="0"/>
                        <a:t>使用権資産の償却・利息相当額の配分</a:t>
                      </a:r>
                      <a:endParaRPr kumimoji="1" lang="ja-JP" altLang="en-US" sz="800" b="0" dirty="0">
                        <a:solidFill>
                          <a:schemeClr val="tx1">
                            <a:lumMod val="75000"/>
                            <a:lumOff val="25000"/>
                          </a:schemeClr>
                        </a:solidFill>
                      </a:endParaRPr>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lang="ja-JP" altLang="en-US" sz="800" b="1" dirty="0"/>
                        <a:t>４．</a:t>
                      </a:r>
                      <a:r>
                        <a:rPr kumimoji="1" lang="ja-JP" altLang="en-US" sz="800" b="1" dirty="0"/>
                        <a:t>リース契約条件の変更</a:t>
                      </a:r>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en-US" altLang="ja-JP" sz="80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５．申告調整</a:t>
                      </a:r>
                      <a:endParaRPr kumimoji="1" lang="ja-JP" altLang="en-US" sz="800" b="1" dirty="0"/>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Tree>
    <p:extLst>
      <p:ext uri="{BB962C8B-B14F-4D97-AF65-F5344CB8AC3E}">
        <p14:creationId xmlns:p14="http://schemas.microsoft.com/office/powerpoint/2010/main" val="340174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000" b="1" dirty="0"/>
              <a:t>２．借手リース会計処理の全体像と</a:t>
            </a:r>
            <a:br>
              <a:rPr lang="en-US" altLang="ja-JP" sz="2000" b="1" dirty="0"/>
            </a:br>
            <a:r>
              <a:rPr lang="en-US" altLang="ja-JP" sz="2000" b="1" dirty="0"/>
              <a:t>      NXFA</a:t>
            </a:r>
            <a:r>
              <a:rPr lang="ja-JP" altLang="en-US" sz="2000" b="1" dirty="0"/>
              <a:t>の対応について</a:t>
            </a:r>
            <a:endParaRPr lang="en-US" altLang="ja-JP" sz="20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pic>
        <p:nvPicPr>
          <p:cNvPr id="6" name="図 5">
            <a:extLst>
              <a:ext uri="{FF2B5EF4-FFF2-40B4-BE49-F238E27FC236}">
                <a16:creationId xmlns:a16="http://schemas.microsoft.com/office/drawing/2014/main" id="{A39C5436-1248-5177-5BD1-1AF390302D71}"/>
              </a:ext>
            </a:extLst>
          </p:cNvPr>
          <p:cNvPicPr>
            <a:picLocks noChangeAspect="1"/>
          </p:cNvPicPr>
          <p:nvPr/>
        </p:nvPicPr>
        <p:blipFill>
          <a:blip r:embed="rId2"/>
          <a:stretch>
            <a:fillRect/>
          </a:stretch>
        </p:blipFill>
        <p:spPr>
          <a:xfrm>
            <a:off x="361046" y="1383964"/>
            <a:ext cx="5629534" cy="3045216"/>
          </a:xfrm>
          <a:prstGeom prst="rect">
            <a:avLst/>
          </a:prstGeom>
          <a:ln>
            <a:solidFill>
              <a:schemeClr val="bg1">
                <a:lumMod val="75000"/>
              </a:schemeClr>
            </a:solidFill>
          </a:ln>
        </p:spPr>
      </p:pic>
      <p:sp>
        <p:nvSpPr>
          <p:cNvPr id="7" name="テキスト プレースホルダー 2">
            <a:extLst>
              <a:ext uri="{FF2B5EF4-FFF2-40B4-BE49-F238E27FC236}">
                <a16:creationId xmlns:a16="http://schemas.microsoft.com/office/drawing/2014/main" id="{D73F7B01-2842-56B2-8AA2-F30A6C3C2254}"/>
              </a:ext>
            </a:extLst>
          </p:cNvPr>
          <p:cNvSpPr txBox="1">
            <a:spLocks/>
          </p:cNvSpPr>
          <p:nvPr/>
        </p:nvSpPr>
        <p:spPr>
          <a:xfrm>
            <a:off x="251520" y="879562"/>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3BCEEB13-7DBC-A777-FA5F-4E0E34F90F1D}"/>
              </a:ext>
            </a:extLst>
          </p:cNvPr>
          <p:cNvSpPr/>
          <p:nvPr/>
        </p:nvSpPr>
        <p:spPr>
          <a:xfrm>
            <a:off x="2233253" y="3436192"/>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02" name="線吹き出し 2 (枠付き) 7">
            <a:extLst>
              <a:ext uri="{FF2B5EF4-FFF2-40B4-BE49-F238E27FC236}">
                <a16:creationId xmlns:a16="http://schemas.microsoft.com/office/drawing/2014/main" id="{EA092AEF-A1CA-3834-7A2B-EE36660A1B2B}"/>
              </a:ext>
            </a:extLst>
          </p:cNvPr>
          <p:cNvSpPr/>
          <p:nvPr/>
        </p:nvSpPr>
        <p:spPr>
          <a:xfrm>
            <a:off x="5004048" y="3625880"/>
            <a:ext cx="3983259" cy="756084"/>
          </a:xfrm>
          <a:prstGeom prst="borderCallout2">
            <a:avLst>
              <a:gd name="adj1" fmla="val -4632"/>
              <a:gd name="adj2" fmla="val 23726"/>
              <a:gd name="adj3" fmla="val -65718"/>
              <a:gd name="adj4" fmla="val 15902"/>
              <a:gd name="adj5" fmla="val -103107"/>
              <a:gd name="adj6" fmla="val 293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新リース会計基準を適用する場合は、適用開始日を入力します。</a:t>
            </a:r>
          </a:p>
          <a:p>
            <a:r>
              <a:rPr kumimoji="1" lang="ja-JP" altLang="en-US" sz="900" dirty="0"/>
              <a:t>適用しない場合は、適用開始日は入力せずそのままご利用いただけます</a:t>
            </a:r>
          </a:p>
        </p:txBody>
      </p:sp>
    </p:spTree>
    <p:extLst>
      <p:ext uri="{BB962C8B-B14F-4D97-AF65-F5344CB8AC3E}">
        <p14:creationId xmlns:p14="http://schemas.microsoft.com/office/powerpoint/2010/main" val="223116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326774" y="1130420"/>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11" name="表 8">
            <a:extLst>
              <a:ext uri="{FF2B5EF4-FFF2-40B4-BE49-F238E27FC236}">
                <a16:creationId xmlns:a16="http://schemas.microsoft.com/office/drawing/2014/main" id="{C2BF5B95-713C-EE8C-90AA-967F42482A94}"/>
              </a:ext>
            </a:extLst>
          </p:cNvPr>
          <p:cNvGraphicFramePr>
            <a:graphicFrameLocks noGrp="1"/>
          </p:cNvGraphicFramePr>
          <p:nvPr/>
        </p:nvGraphicFramePr>
        <p:xfrm>
          <a:off x="287524" y="1354753"/>
          <a:ext cx="8604956" cy="1253001"/>
        </p:xfrm>
        <a:graphic>
          <a:graphicData uri="http://schemas.openxmlformats.org/drawingml/2006/table">
            <a:tbl>
              <a:tblPr firstRow="1" bandRow="1">
                <a:tableStyleId>{21E4AEA4-8DFA-4A89-87EB-49C32662AFE0}</a:tableStyleId>
              </a:tblPr>
              <a:tblGrid>
                <a:gridCol w="223539">
                  <a:extLst>
                    <a:ext uri="{9D8B030D-6E8A-4147-A177-3AD203B41FA5}">
                      <a16:colId xmlns:a16="http://schemas.microsoft.com/office/drawing/2014/main" val="3861453892"/>
                    </a:ext>
                  </a:extLst>
                </a:gridCol>
                <a:gridCol w="1252625">
                  <a:extLst>
                    <a:ext uri="{9D8B030D-6E8A-4147-A177-3AD203B41FA5}">
                      <a16:colId xmlns:a16="http://schemas.microsoft.com/office/drawing/2014/main" val="4219559679"/>
                    </a:ext>
                  </a:extLst>
                </a:gridCol>
                <a:gridCol w="5472608">
                  <a:extLst>
                    <a:ext uri="{9D8B030D-6E8A-4147-A177-3AD203B41FA5}">
                      <a16:colId xmlns:a16="http://schemas.microsoft.com/office/drawing/2014/main" val="1341167975"/>
                    </a:ext>
                  </a:extLst>
                </a:gridCol>
                <a:gridCol w="828092">
                  <a:extLst>
                    <a:ext uri="{9D8B030D-6E8A-4147-A177-3AD203B41FA5}">
                      <a16:colId xmlns:a16="http://schemas.microsoft.com/office/drawing/2014/main" val="1341817023"/>
                    </a:ext>
                  </a:extLst>
                </a:gridCol>
                <a:gridCol w="828092">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900" b="1" dirty="0">
                          <a:solidFill>
                            <a:schemeClr val="tx1">
                              <a:lumMod val="75000"/>
                              <a:lumOff val="25000"/>
                            </a:schemeClr>
                          </a:solidFill>
                        </a:rPr>
                        <a:t>リースの入力・取込</a:t>
                      </a:r>
                      <a:r>
                        <a:rPr kumimoji="1" lang="ja-JP" altLang="en-US" sz="900" dirty="0">
                          <a:solidFill>
                            <a:schemeClr val="tx1">
                              <a:lumMod val="75000"/>
                              <a:lumOff val="25000"/>
                            </a:schemeClr>
                          </a:solidFill>
                        </a:rPr>
                        <a:t>　　　　</a:t>
                      </a:r>
                      <a:br>
                        <a:rPr kumimoji="1" lang="en-US" altLang="ja-JP" sz="900" dirty="0">
                          <a:solidFill>
                            <a:schemeClr val="tx1">
                              <a:lumMod val="75000"/>
                              <a:lumOff val="25000"/>
                            </a:schemeClr>
                          </a:solidFill>
                        </a:rPr>
                      </a:br>
                      <a:r>
                        <a:rPr kumimoji="1" lang="ja-JP" altLang="en-US" sz="900" dirty="0">
                          <a:solidFill>
                            <a:schemeClr val="tx1">
                              <a:lumMod val="75000"/>
                              <a:lumOff val="25000"/>
                            </a:schemeClr>
                          </a:solidFill>
                        </a:rPr>
                        <a:t>リース会計処理区分を物件単位で設定できるようにし、</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900" dirty="0">
                          <a:solidFill>
                            <a:schemeClr val="tx1"/>
                          </a:solidFill>
                        </a:rPr>
                        <a:t>　</a:t>
                      </a:r>
                      <a:r>
                        <a:rPr kumimoji="1" lang="ja-JP" altLang="en-US" sz="900" dirty="0">
                          <a:solidFill>
                            <a:schemeClr val="tx1">
                              <a:lumMod val="75000"/>
                              <a:lumOff val="25000"/>
                            </a:schemeClr>
                          </a:solidFill>
                        </a:rPr>
                        <a:t>　　　　　　　　</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9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359480">
                <a:tc>
                  <a:txBody>
                    <a:bodyPr/>
                    <a:lstStyle/>
                    <a:p>
                      <a:endParaRPr kumimoji="1" lang="ja-JP" altLang="en-US" sz="9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lumMod val="75000"/>
                            <a:lumOff val="25000"/>
                          </a:schemeClr>
                        </a:solidFill>
                      </a:endParaRPr>
                    </a:p>
                  </a:txBody>
                  <a:tcPr anchor="ctr"/>
                </a:tc>
                <a:tc>
                  <a:txBody>
                    <a:bodyPr/>
                    <a:lstStyle/>
                    <a:p>
                      <a:r>
                        <a:rPr lang="ja-JP" altLang="en-US" sz="900" b="1" dirty="0">
                          <a:solidFill>
                            <a:schemeClr val="tx1">
                              <a:lumMod val="75000"/>
                              <a:lumOff val="25000"/>
                            </a:schemeClr>
                          </a:solidFill>
                        </a:rPr>
                        <a:t>リースの入力・取込</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少額資産の自動判定を追加</a:t>
                      </a:r>
                      <a:endParaRPr kumimoji="1" lang="en-US" altLang="ja-JP" sz="900" dirty="0">
                        <a:solidFill>
                          <a:schemeClr val="tx1">
                            <a:lumMod val="75000"/>
                            <a:lumOff val="25000"/>
                          </a:schemeClr>
                        </a:solidFill>
                      </a:endParaRPr>
                    </a:p>
                  </a:txBody>
                  <a:tcPr anchor="ct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tc>
                <a:tc>
                  <a:txBody>
                    <a:bodyPr/>
                    <a:lstStyle/>
                    <a:p>
                      <a:pPr algn="ctr"/>
                      <a:r>
                        <a:rPr kumimoji="1" lang="en-US" altLang="ja-JP" sz="900" dirty="0">
                          <a:solidFill>
                            <a:schemeClr val="tx1">
                              <a:lumMod val="75000"/>
                              <a:lumOff val="25000"/>
                            </a:schemeClr>
                          </a:solidFill>
                        </a:rPr>
                        <a:t>-</a:t>
                      </a:r>
                    </a:p>
                  </a:txBody>
                  <a:tcPr anchor="ctr"/>
                </a:tc>
                <a:extLst>
                  <a:ext uri="{0D108BD9-81ED-4DB2-BD59-A6C34878D82A}">
                    <a16:rowId xmlns:a16="http://schemas.microsoft.com/office/drawing/2014/main" val="1976170170"/>
                  </a:ext>
                </a:extLst>
              </a:tr>
            </a:tbl>
          </a:graphicData>
        </a:graphic>
      </p:graphicFrame>
      <p:sp>
        <p:nvSpPr>
          <p:cNvPr id="12" name="コンテンツ プレースホルダー 5">
            <a:extLst>
              <a:ext uri="{FF2B5EF4-FFF2-40B4-BE49-F238E27FC236}">
                <a16:creationId xmlns:a16="http://schemas.microsoft.com/office/drawing/2014/main" id="{95DD2692-EB8B-23FF-8B80-4FF248ACA28E}"/>
              </a:ext>
            </a:extLst>
          </p:cNvPr>
          <p:cNvSpPr txBox="1">
            <a:spLocks/>
          </p:cNvSpPr>
          <p:nvPr/>
        </p:nvSpPr>
        <p:spPr>
          <a:xfrm>
            <a:off x="287524" y="271459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4" name="テキスト ボックス 13">
            <a:extLst>
              <a:ext uri="{FF2B5EF4-FFF2-40B4-BE49-F238E27FC236}">
                <a16:creationId xmlns:a16="http://schemas.microsoft.com/office/drawing/2014/main" id="{CA9626A1-F052-4EB8-F17D-92ADBCB961FD}"/>
              </a:ext>
            </a:extLst>
          </p:cNvPr>
          <p:cNvSpPr txBox="1"/>
          <p:nvPr/>
        </p:nvSpPr>
        <p:spPr>
          <a:xfrm>
            <a:off x="260024" y="2896947"/>
            <a:ext cx="8704464" cy="430887"/>
          </a:xfrm>
          <a:prstGeom prst="rect">
            <a:avLst/>
          </a:prstGeom>
          <a:noFill/>
        </p:spPr>
        <p:txBody>
          <a:bodyPr wrap="square">
            <a:spAutoFit/>
          </a:bodyPr>
          <a:lstStyle/>
          <a:p>
            <a:r>
              <a:rPr kumimoji="1" lang="ja-JP" altLang="en-US" sz="1100" dirty="0">
                <a:latin typeface="+mn-ea"/>
              </a:rPr>
              <a:t>・リースを含む契約について「リースを構成する部分」と「リースを構成しない部分」とに分けて会計処理を行う</a:t>
            </a:r>
            <a:r>
              <a:rPr kumimoji="1" lang="zh-TW" altLang="en-US" sz="1100" dirty="0">
                <a:latin typeface="+mn-ea"/>
              </a:rPr>
              <a:t>（会計基準</a:t>
            </a:r>
            <a:r>
              <a:rPr kumimoji="1" lang="en-US" altLang="zh-TW" sz="1100" dirty="0">
                <a:latin typeface="+mn-ea"/>
              </a:rPr>
              <a:t>28</a:t>
            </a:r>
            <a:r>
              <a:rPr kumimoji="1" lang="zh-TW" altLang="en-US" sz="1100" dirty="0">
                <a:latin typeface="+mn-ea"/>
              </a:rPr>
              <a:t>項）</a:t>
            </a:r>
            <a:endParaRPr kumimoji="1" lang="en-US" altLang="zh-TW" sz="1100" dirty="0">
              <a:latin typeface="+mn-ea"/>
            </a:endParaRPr>
          </a:p>
          <a:p>
            <a:r>
              <a:rPr lang="ja-JP" altLang="en-US" sz="1100" dirty="0">
                <a:latin typeface="+mn-ea"/>
              </a:rPr>
              <a:t>・「リースを構成する部分」と「リースを構成しない部分」の金額は独立価格の比率で配分する（適用指針</a:t>
            </a:r>
            <a:r>
              <a:rPr lang="en-US" altLang="ja-JP" sz="1100" dirty="0">
                <a:latin typeface="+mn-ea"/>
              </a:rPr>
              <a:t>11</a:t>
            </a:r>
            <a:r>
              <a:rPr lang="ja-JP" altLang="en-US" sz="1100" dirty="0">
                <a:latin typeface="+mn-ea"/>
              </a:rPr>
              <a:t>項）</a:t>
            </a:r>
            <a:endParaRPr kumimoji="1" lang="ja-JP" altLang="en-US" sz="1100" dirty="0">
              <a:latin typeface="+mn-ea"/>
            </a:endParaRPr>
          </a:p>
        </p:txBody>
      </p:sp>
      <p:sp>
        <p:nvSpPr>
          <p:cNvPr id="8" name="テキスト ボックス 7">
            <a:extLst>
              <a:ext uri="{FF2B5EF4-FFF2-40B4-BE49-F238E27FC236}">
                <a16:creationId xmlns:a16="http://schemas.microsoft.com/office/drawing/2014/main" id="{E528E073-8630-CA1A-53E2-D3F249F665E6}"/>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１．リース</a:t>
            </a:r>
            <a:r>
              <a:rPr lang="en-US" altLang="ja-JP" sz="1400" b="1" dirty="0"/>
              <a:t>/</a:t>
            </a:r>
            <a:r>
              <a:rPr lang="ja-JP" altLang="en-US" sz="1400" b="1" dirty="0"/>
              <a:t>サービスの区分</a:t>
            </a:r>
            <a:endParaRPr kumimoji="1" lang="ja-JP" altLang="en-US" sz="1400" b="1" dirty="0"/>
          </a:p>
        </p:txBody>
      </p:sp>
    </p:spTree>
    <p:extLst>
      <p:ext uri="{BB962C8B-B14F-4D97-AF65-F5344CB8AC3E}">
        <p14:creationId xmlns:p14="http://schemas.microsoft.com/office/powerpoint/2010/main" val="1963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3FCB4E24-8037-3B08-A148-17065D634BF3}"/>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１．リース</a:t>
            </a:r>
            <a:r>
              <a:rPr lang="en-US" altLang="ja-JP" sz="1400" b="1" dirty="0"/>
              <a:t>/</a:t>
            </a:r>
            <a:r>
              <a:rPr lang="ja-JP" altLang="en-US" sz="1400" b="1" dirty="0"/>
              <a:t>サービスの区分</a:t>
            </a:r>
            <a:endParaRPr kumimoji="1" lang="ja-JP" altLang="en-US" sz="1400" b="1" dirty="0"/>
          </a:p>
        </p:txBody>
      </p:sp>
      <p:sp>
        <p:nvSpPr>
          <p:cNvPr id="36" name="テキスト プレースホルダー 2">
            <a:extLst>
              <a:ext uri="{FF2B5EF4-FFF2-40B4-BE49-F238E27FC236}">
                <a16:creationId xmlns:a16="http://schemas.microsoft.com/office/drawing/2014/main" id="{011DF330-58C2-C22E-76EB-E1EE1E806938}"/>
              </a:ext>
            </a:extLst>
          </p:cNvPr>
          <p:cNvSpPr txBox="1">
            <a:spLocks/>
          </p:cNvSpPr>
          <p:nvPr/>
        </p:nvSpPr>
        <p:spPr>
          <a:xfrm>
            <a:off x="323528" y="1118535"/>
            <a:ext cx="3925949" cy="9426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＜適用指針（設例７）前提条件＞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・リースを構成する部分：</a:t>
            </a:r>
            <a:r>
              <a:rPr lang="en-US" altLang="ja-JP" sz="1000" b="1" dirty="0">
                <a:solidFill>
                  <a:schemeClr val="tx1">
                    <a:lumMod val="75000"/>
                    <a:lumOff val="25000"/>
                  </a:schemeClr>
                </a:solidFill>
              </a:rPr>
              <a:t>64,800</a:t>
            </a:r>
            <a:r>
              <a:rPr lang="ja-JP" altLang="en-US" sz="1000" b="1" dirty="0">
                <a:solidFill>
                  <a:schemeClr val="tx1">
                    <a:lumMod val="75000"/>
                    <a:lumOff val="25000"/>
                  </a:schemeClr>
                </a:solidFill>
              </a:rPr>
              <a:t>千円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・リースを構成しない部分：</a:t>
            </a:r>
            <a:r>
              <a:rPr lang="en-US" altLang="ja-JP" sz="1000" b="1" dirty="0">
                <a:solidFill>
                  <a:schemeClr val="tx1">
                    <a:lumMod val="75000"/>
                    <a:lumOff val="25000"/>
                  </a:schemeClr>
                </a:solidFill>
              </a:rPr>
              <a:t>16,200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・契約対価：</a:t>
            </a:r>
            <a:r>
              <a:rPr lang="en-US" altLang="ja-JP" sz="1000" b="1" dirty="0">
                <a:solidFill>
                  <a:schemeClr val="tx1">
                    <a:lumMod val="75000"/>
                    <a:lumOff val="25000"/>
                  </a:schemeClr>
                </a:solidFill>
              </a:rPr>
              <a:t>81,000</a:t>
            </a:r>
            <a:r>
              <a:rPr lang="ja-JP" altLang="en-US" sz="1000" b="1" dirty="0">
                <a:solidFill>
                  <a:schemeClr val="tx1">
                    <a:lumMod val="75000"/>
                    <a:lumOff val="25000"/>
                  </a:schemeClr>
                </a:solidFill>
              </a:rPr>
              <a:t>千円　各半期末に</a:t>
            </a:r>
            <a:r>
              <a:rPr lang="en-US" altLang="ja-JP" sz="1000" b="1" dirty="0">
                <a:solidFill>
                  <a:schemeClr val="tx1">
                    <a:lumMod val="75000"/>
                    <a:lumOff val="25000"/>
                  </a:schemeClr>
                </a:solidFill>
              </a:rPr>
              <a:t>8,100</a:t>
            </a:r>
            <a:r>
              <a:rPr lang="ja-JP" altLang="en-US" sz="1000" b="1" dirty="0">
                <a:solidFill>
                  <a:schemeClr val="tx1">
                    <a:lumMod val="75000"/>
                    <a:lumOff val="25000"/>
                  </a:schemeClr>
                </a:solidFill>
              </a:rPr>
              <a:t>千円ずつ支払　　</a:t>
            </a:r>
          </a:p>
        </p:txBody>
      </p:sp>
      <p:graphicFrame>
        <p:nvGraphicFramePr>
          <p:cNvPr id="37" name="表 36">
            <a:extLst>
              <a:ext uri="{FF2B5EF4-FFF2-40B4-BE49-F238E27FC236}">
                <a16:creationId xmlns:a16="http://schemas.microsoft.com/office/drawing/2014/main" id="{C181340C-44AB-6933-CFC7-DA39E733DFC7}"/>
              </a:ext>
            </a:extLst>
          </p:cNvPr>
          <p:cNvGraphicFramePr>
            <a:graphicFrameLocks noGrp="1"/>
          </p:cNvGraphicFramePr>
          <p:nvPr/>
        </p:nvGraphicFramePr>
        <p:xfrm>
          <a:off x="331557" y="2061167"/>
          <a:ext cx="4558908" cy="1518696"/>
        </p:xfrm>
        <a:graphic>
          <a:graphicData uri="http://schemas.openxmlformats.org/drawingml/2006/table">
            <a:tbl>
              <a:tblPr firstRow="1" bandRow="1">
                <a:tableStyleId>{21E4AEA4-8DFA-4A89-87EB-49C32662AFE0}</a:tableStyleId>
              </a:tblPr>
              <a:tblGrid>
                <a:gridCol w="841303">
                  <a:extLst>
                    <a:ext uri="{9D8B030D-6E8A-4147-A177-3AD203B41FA5}">
                      <a16:colId xmlns:a16="http://schemas.microsoft.com/office/drawing/2014/main" val="2364541098"/>
                    </a:ext>
                  </a:extLst>
                </a:gridCol>
                <a:gridCol w="3717605">
                  <a:extLst>
                    <a:ext uri="{9D8B030D-6E8A-4147-A177-3AD203B41FA5}">
                      <a16:colId xmlns:a16="http://schemas.microsoft.com/office/drawing/2014/main" val="2700584936"/>
                    </a:ext>
                  </a:extLst>
                </a:gridCol>
              </a:tblGrid>
              <a:tr h="194828">
                <a:tc>
                  <a:txBody>
                    <a:bodyPr/>
                    <a:lstStyle/>
                    <a:p>
                      <a:pPr algn="ctr"/>
                      <a:endParaRPr kumimoji="1" lang="en-US" altLang="ja-JP" sz="8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800" b="1" dirty="0">
                          <a:solidFill>
                            <a:schemeClr val="bg1"/>
                          </a:solidFill>
                        </a:rPr>
                        <a:t>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21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mn-ea"/>
                          <a:ea typeface="+mn-ea"/>
                        </a:rPr>
                        <a:t>契約時</a:t>
                      </a:r>
                      <a:endParaRPr kumimoji="1" lang="en-US" altLang="ja-JP" sz="800" b="1" dirty="0">
                        <a:solidFill>
                          <a:schemeClr val="tx1">
                            <a:lumMod val="75000"/>
                            <a:lumOff val="25000"/>
                          </a:schemeClr>
                        </a:solidFill>
                        <a:latin typeface="+mn-ea"/>
                        <a:ea typeface="+mn-ea"/>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使用権資産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　／　リース負債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lumMod val="75000"/>
                              <a:lumOff val="25000"/>
                            </a:schemeClr>
                          </a:solidFill>
                          <a:latin typeface="+mn-ea"/>
                          <a:ea typeface="+mn-ea"/>
                        </a:rPr>
                        <a:t>※</a:t>
                      </a:r>
                      <a:r>
                        <a:rPr kumimoji="1" lang="ja-JP" altLang="en-US" sz="800" b="0" dirty="0">
                          <a:solidFill>
                            <a:schemeClr val="tx1">
                              <a:lumMod val="75000"/>
                              <a:lumOff val="25000"/>
                            </a:schemeClr>
                          </a:solidFill>
                          <a:latin typeface="+mn-ea"/>
                          <a:ea typeface="+mn-ea"/>
                        </a:rPr>
                        <a:t>契約における対価のうち、リースを構成する部分に配分したリース負債</a:t>
                      </a:r>
                      <a:endParaRPr kumimoji="1" lang="en-US" altLang="ja-JP" sz="800" b="0" dirty="0">
                        <a:solidFill>
                          <a:schemeClr val="tx1">
                            <a:lumMod val="75000"/>
                            <a:lumOff val="25000"/>
                          </a:schemeClr>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latin typeface="+mn-ea"/>
                          <a:ea typeface="+mn-ea"/>
                        </a:rPr>
                        <a:t>　および使用権資産を計上する</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702155">
                <a:tc>
                  <a:txBody>
                    <a:bodyPr/>
                    <a:lstStyle/>
                    <a:p>
                      <a:pPr algn="ctr"/>
                      <a:r>
                        <a:rPr kumimoji="1" lang="ja-JP" altLang="en-US" sz="800" b="1" dirty="0">
                          <a:solidFill>
                            <a:schemeClr val="tx1">
                              <a:lumMod val="75000"/>
                              <a:lumOff val="25000"/>
                            </a:schemeClr>
                          </a:solidFill>
                          <a:latin typeface="+mn-ea"/>
                          <a:ea typeface="+mn-ea"/>
                        </a:rPr>
                        <a:t>支払時</a:t>
                      </a:r>
                      <a:endParaRPr kumimoji="1" lang="en-US" altLang="ja-JP" sz="800" b="1" dirty="0">
                        <a:solidFill>
                          <a:schemeClr val="tx1">
                            <a:lumMod val="75000"/>
                            <a:lumOff val="25000"/>
                          </a:schemeClr>
                        </a:solidFill>
                        <a:latin typeface="+mn-ea"/>
                        <a:ea typeface="+mn-ea"/>
                      </a:endParaRPr>
                    </a:p>
                    <a:p>
                      <a:pPr algn="ctr"/>
                      <a:r>
                        <a:rPr kumimoji="1" lang="ja-JP" altLang="en-US" sz="800" b="1" dirty="0">
                          <a:solidFill>
                            <a:schemeClr val="tx1">
                              <a:lumMod val="75000"/>
                              <a:lumOff val="25000"/>
                            </a:schemeClr>
                          </a:solidFill>
                          <a:latin typeface="+mn-ea"/>
                          <a:ea typeface="+mn-ea"/>
                        </a:rPr>
                        <a:t>（１回目）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800" b="0" dirty="0">
                          <a:solidFill>
                            <a:schemeClr val="tx1">
                              <a:lumMod val="75000"/>
                              <a:lumOff val="25000"/>
                            </a:schemeClr>
                          </a:solidFill>
                        </a:rPr>
                        <a:t>リース負債　</a:t>
                      </a:r>
                      <a:r>
                        <a:rPr kumimoji="1" lang="en-US" altLang="ja-JP" sz="800" b="0" dirty="0">
                          <a:solidFill>
                            <a:schemeClr val="tx1">
                              <a:lumMod val="75000"/>
                              <a:lumOff val="25000"/>
                            </a:schemeClr>
                          </a:solidFill>
                        </a:rPr>
                        <a:t>6,480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１） ／現預金　　</a:t>
                      </a:r>
                      <a:r>
                        <a:rPr kumimoji="1" lang="en-US" altLang="ja-JP" sz="800" b="0" dirty="0">
                          <a:solidFill>
                            <a:schemeClr val="tx1">
                              <a:lumMod val="75000"/>
                              <a:lumOff val="25000"/>
                            </a:schemeClr>
                          </a:solidFill>
                        </a:rPr>
                        <a:t>8,100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algn="l"/>
                      <a:r>
                        <a:rPr kumimoji="1" lang="ja-JP" altLang="en-US" sz="800" b="0" dirty="0">
                          <a:solidFill>
                            <a:schemeClr val="tx1">
                              <a:lumMod val="75000"/>
                              <a:lumOff val="25000"/>
                            </a:schemeClr>
                          </a:solidFill>
                        </a:rPr>
                        <a:t>費用　　　　</a:t>
                      </a:r>
                      <a:r>
                        <a:rPr kumimoji="1" lang="en-US" altLang="ja-JP" sz="800" b="0" dirty="0">
                          <a:solidFill>
                            <a:schemeClr val="tx1">
                              <a:lumMod val="75000"/>
                              <a:lumOff val="25000"/>
                            </a:schemeClr>
                          </a:solidFill>
                        </a:rPr>
                        <a:t>1,620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２）</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bl>
          </a:graphicData>
        </a:graphic>
      </p:graphicFrame>
      <p:sp>
        <p:nvSpPr>
          <p:cNvPr id="38" name="テキスト ボックス 37">
            <a:extLst>
              <a:ext uri="{FF2B5EF4-FFF2-40B4-BE49-F238E27FC236}">
                <a16:creationId xmlns:a16="http://schemas.microsoft.com/office/drawing/2014/main" id="{94A517DD-0609-8AFF-A4ED-26BD0852A239}"/>
              </a:ext>
            </a:extLst>
          </p:cNvPr>
          <p:cNvSpPr txBox="1"/>
          <p:nvPr/>
        </p:nvSpPr>
        <p:spPr>
          <a:xfrm>
            <a:off x="240546" y="3611510"/>
            <a:ext cx="4558908" cy="584775"/>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dirty="0">
                <a:solidFill>
                  <a:schemeClr val="tx1">
                    <a:lumMod val="75000"/>
                    <a:lumOff val="25000"/>
                  </a:schemeClr>
                </a:solidFill>
                <a:latin typeface="+mn-ea"/>
              </a:rPr>
              <a:t> </a:t>
            </a:r>
            <a:r>
              <a:rPr kumimoji="1" lang="ja-JP" altLang="en-US" sz="800" dirty="0">
                <a:solidFill>
                  <a:schemeClr val="tx1">
                    <a:lumMod val="75000"/>
                    <a:lumOff val="25000"/>
                  </a:schemeClr>
                </a:solidFill>
                <a:latin typeface="+mn-ea"/>
              </a:rPr>
              <a:t>リース負債の返済額（</a:t>
            </a:r>
            <a:r>
              <a:rPr kumimoji="1" lang="en-US" altLang="ja-JP" sz="800" dirty="0">
                <a:solidFill>
                  <a:schemeClr val="tx1">
                    <a:lumMod val="75000"/>
                    <a:lumOff val="25000"/>
                  </a:schemeClr>
                </a:solidFill>
                <a:latin typeface="+mn-ea"/>
              </a:rPr>
              <a:t>64,800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6,480 </a:t>
            </a:r>
            <a:r>
              <a:rPr kumimoji="1" lang="ja-JP" altLang="en-US" sz="800" dirty="0">
                <a:solidFill>
                  <a:schemeClr val="tx1">
                    <a:lumMod val="75000"/>
                    <a:lumOff val="25000"/>
                  </a:schemeClr>
                </a:solidFill>
                <a:latin typeface="+mn-ea"/>
              </a:rPr>
              <a:t>千円）</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２</a:t>
            </a:r>
            <a:r>
              <a:rPr kumimoji="1" lang="ja-JP" altLang="en-US" sz="800" dirty="0">
                <a:solidFill>
                  <a:schemeClr val="tx1">
                    <a:lumMod val="75000"/>
                    <a:lumOff val="25000"/>
                  </a:schemeClr>
                </a:solidFill>
                <a:latin typeface="+mn-ea"/>
              </a:rPr>
              <a:t> 契約における対価のうち、リースを構成しない部分に配分した金額</a:t>
            </a:r>
            <a:endParaRPr lang="en-US" altLang="ja-JP" sz="800" dirty="0">
              <a:solidFill>
                <a:schemeClr val="tx1">
                  <a:lumMod val="75000"/>
                  <a:lumOff val="25000"/>
                </a:schemeClr>
              </a:solidFill>
              <a:latin typeface="+mn-ea"/>
            </a:endParaRPr>
          </a:p>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16,200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1,620 </a:t>
            </a:r>
            <a:r>
              <a:rPr kumimoji="1" lang="ja-JP" altLang="en-US" sz="800" dirty="0">
                <a:solidFill>
                  <a:schemeClr val="tx1">
                    <a:lumMod val="75000"/>
                    <a:lumOff val="25000"/>
                  </a:schemeClr>
                </a:solidFill>
                <a:latin typeface="+mn-ea"/>
              </a:rPr>
              <a:t>千円）は、</a:t>
            </a:r>
            <a:endParaRPr lang="en-US" altLang="ja-JP" sz="800" dirty="0">
              <a:solidFill>
                <a:schemeClr val="tx1">
                  <a:lumMod val="75000"/>
                  <a:lumOff val="25000"/>
                </a:schemeClr>
              </a:solidFill>
              <a:latin typeface="+mn-ea"/>
            </a:endParaRPr>
          </a:p>
          <a:p>
            <a:r>
              <a:rPr lang="ja-JP" altLang="en-US" sz="800" b="1" dirty="0">
                <a:solidFill>
                  <a:schemeClr val="tx1">
                    <a:lumMod val="75000"/>
                    <a:lumOff val="25000"/>
                  </a:schemeClr>
                </a:solidFill>
                <a:latin typeface="+mn-ea"/>
              </a:rPr>
              <a:t>　　 </a:t>
            </a:r>
            <a:r>
              <a:rPr lang="ja-JP" altLang="en-US" sz="800" b="1" dirty="0">
                <a:solidFill>
                  <a:schemeClr val="accent3"/>
                </a:solidFill>
                <a:latin typeface="+mn-ea"/>
              </a:rPr>
              <a:t>サービス費用科目で</a:t>
            </a:r>
            <a:r>
              <a:rPr kumimoji="1" lang="ja-JP" altLang="en-US" sz="800" b="1" dirty="0">
                <a:solidFill>
                  <a:schemeClr val="accent3"/>
                </a:solidFill>
                <a:latin typeface="+mn-ea"/>
              </a:rPr>
              <a:t>計上</a:t>
            </a:r>
            <a:r>
              <a:rPr lang="ja-JP" altLang="en-US" sz="800" dirty="0">
                <a:solidFill>
                  <a:schemeClr val="tx1">
                    <a:lumMod val="75000"/>
                    <a:lumOff val="25000"/>
                  </a:schemeClr>
                </a:solidFill>
                <a:latin typeface="+mn-ea"/>
              </a:rPr>
              <a:t>します</a:t>
            </a:r>
            <a:endParaRPr kumimoji="1" lang="ja-JP" altLang="en-US" sz="800" dirty="0">
              <a:solidFill>
                <a:schemeClr val="tx1">
                  <a:lumMod val="75000"/>
                  <a:lumOff val="25000"/>
                </a:schemeClr>
              </a:solidFill>
              <a:latin typeface="+mn-ea"/>
            </a:endParaRPr>
          </a:p>
        </p:txBody>
      </p:sp>
      <p:sp>
        <p:nvSpPr>
          <p:cNvPr id="39" name="テキスト プレースホルダー 2">
            <a:extLst>
              <a:ext uri="{FF2B5EF4-FFF2-40B4-BE49-F238E27FC236}">
                <a16:creationId xmlns:a16="http://schemas.microsoft.com/office/drawing/2014/main" id="{8A4D0DF0-28A9-99FC-0E1B-EC9ED686CE50}"/>
              </a:ext>
            </a:extLst>
          </p:cNvPr>
          <p:cNvSpPr txBox="1">
            <a:spLocks/>
          </p:cNvSpPr>
          <p:nvPr/>
        </p:nvSpPr>
        <p:spPr>
          <a:xfrm>
            <a:off x="5004048" y="1257392"/>
            <a:ext cx="3515546" cy="45026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u="sng" dirty="0">
                <a:solidFill>
                  <a:schemeClr val="tx1">
                    <a:lumMod val="75000"/>
                    <a:lumOff val="25000"/>
                  </a:schemeClr>
                </a:solidFill>
              </a:rPr>
              <a:t>■リース仕訳パターンマスタ</a:t>
            </a:r>
            <a:endParaRPr lang="en-US" altLang="ja-JP" sz="1000" u="sng" dirty="0">
              <a:solidFill>
                <a:schemeClr val="tx1">
                  <a:lumMod val="75000"/>
                  <a:lumOff val="25000"/>
                </a:schemeClr>
              </a:solidFill>
            </a:endParaRPr>
          </a:p>
        </p:txBody>
      </p:sp>
      <p:pic>
        <p:nvPicPr>
          <p:cNvPr id="40" name="図 39">
            <a:extLst>
              <a:ext uri="{FF2B5EF4-FFF2-40B4-BE49-F238E27FC236}">
                <a16:creationId xmlns:a16="http://schemas.microsoft.com/office/drawing/2014/main" id="{AA3BEA59-ABFA-65E9-7AE6-8E1DB26AF19A}"/>
              </a:ext>
            </a:extLst>
          </p:cNvPr>
          <p:cNvPicPr>
            <a:picLocks noChangeAspect="1"/>
          </p:cNvPicPr>
          <p:nvPr/>
        </p:nvPicPr>
        <p:blipFill>
          <a:blip r:embed="rId2"/>
          <a:stretch>
            <a:fillRect/>
          </a:stretch>
        </p:blipFill>
        <p:spPr>
          <a:xfrm>
            <a:off x="5004048" y="1491630"/>
            <a:ext cx="3717815" cy="2234987"/>
          </a:xfrm>
          <a:prstGeom prst="rect">
            <a:avLst/>
          </a:prstGeom>
        </p:spPr>
      </p:pic>
      <p:sp>
        <p:nvSpPr>
          <p:cNvPr id="41" name="線吹き出し 2 (枠付き) 7">
            <a:extLst>
              <a:ext uri="{FF2B5EF4-FFF2-40B4-BE49-F238E27FC236}">
                <a16:creationId xmlns:a16="http://schemas.microsoft.com/office/drawing/2014/main" id="{F4470EB1-0344-A7A0-2CC3-55600FF48D15}"/>
              </a:ext>
            </a:extLst>
          </p:cNvPr>
          <p:cNvSpPr/>
          <p:nvPr/>
        </p:nvSpPr>
        <p:spPr>
          <a:xfrm>
            <a:off x="5081988" y="3903898"/>
            <a:ext cx="3821466" cy="756084"/>
          </a:xfrm>
          <a:prstGeom prst="borderCallout2">
            <a:avLst>
              <a:gd name="adj1" fmla="val -4632"/>
              <a:gd name="adj2" fmla="val 23726"/>
              <a:gd name="adj3" fmla="val -23389"/>
              <a:gd name="adj4" fmla="val 20987"/>
              <a:gd name="adj5" fmla="val -53220"/>
              <a:gd name="adj6" fmla="val 1938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リース仕訳パターンマスタに以下の科目を追加します</a:t>
            </a:r>
            <a:endParaRPr kumimoji="1" lang="en-US" altLang="ja-JP" sz="900" dirty="0"/>
          </a:p>
          <a:p>
            <a:r>
              <a:rPr lang="ja-JP" altLang="en-US" sz="900" dirty="0">
                <a:solidFill>
                  <a:schemeClr val="bg1"/>
                </a:solidFill>
              </a:rPr>
              <a:t>・サービス費用（非製造）</a:t>
            </a:r>
            <a:endParaRPr lang="en-US" altLang="ja-JP" sz="900" dirty="0">
              <a:solidFill>
                <a:schemeClr val="bg1"/>
              </a:solidFill>
            </a:endParaRPr>
          </a:p>
          <a:p>
            <a:r>
              <a:rPr kumimoji="1" lang="ja-JP" altLang="en-US" sz="900" dirty="0">
                <a:solidFill>
                  <a:schemeClr val="bg1"/>
                </a:solidFill>
              </a:rPr>
              <a:t>・</a:t>
            </a:r>
            <a:r>
              <a:rPr lang="ja-JP" altLang="en-US" sz="900" dirty="0">
                <a:solidFill>
                  <a:schemeClr val="bg1"/>
                </a:solidFill>
              </a:rPr>
              <a:t>サービス</a:t>
            </a:r>
            <a:r>
              <a:rPr kumimoji="1" lang="ja-JP" altLang="en-US" sz="900" dirty="0">
                <a:solidFill>
                  <a:schemeClr val="bg1"/>
                </a:solidFill>
              </a:rPr>
              <a:t>費用（製造）</a:t>
            </a:r>
            <a:endParaRPr kumimoji="1" lang="en-US" altLang="ja-JP" sz="900" dirty="0">
              <a:solidFill>
                <a:schemeClr val="bg1"/>
              </a:solidFill>
            </a:endParaRPr>
          </a:p>
          <a:p>
            <a:r>
              <a:rPr kumimoji="1" lang="ja-JP" altLang="en-US" sz="900" dirty="0">
                <a:solidFill>
                  <a:schemeClr val="bg1"/>
                </a:solidFill>
              </a:rPr>
              <a:t>「リースを構成しない部分」をサービス費用科目で計上します</a:t>
            </a:r>
            <a:endParaRPr kumimoji="1" lang="en-US" altLang="ja-JP" sz="900" dirty="0">
              <a:solidFill>
                <a:schemeClr val="bg1"/>
              </a:solidFill>
            </a:endParaRPr>
          </a:p>
        </p:txBody>
      </p:sp>
      <p:sp>
        <p:nvSpPr>
          <p:cNvPr id="42" name="正方形/長方形 41">
            <a:extLst>
              <a:ext uri="{FF2B5EF4-FFF2-40B4-BE49-F238E27FC236}">
                <a16:creationId xmlns:a16="http://schemas.microsoft.com/office/drawing/2014/main" id="{3902B51E-4EDE-7E4B-A087-1E726CDC41E1}"/>
              </a:ext>
            </a:extLst>
          </p:cNvPr>
          <p:cNvSpPr/>
          <p:nvPr/>
        </p:nvSpPr>
        <p:spPr>
          <a:xfrm>
            <a:off x="5868143" y="2214449"/>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5" name="正方形/長方形 4">
            <a:extLst>
              <a:ext uri="{FF2B5EF4-FFF2-40B4-BE49-F238E27FC236}">
                <a16:creationId xmlns:a16="http://schemas.microsoft.com/office/drawing/2014/main" id="{6306CDE3-F249-AA11-3B6E-4C119F2970D9}"/>
              </a:ext>
            </a:extLst>
          </p:cNvPr>
          <p:cNvSpPr/>
          <p:nvPr/>
        </p:nvSpPr>
        <p:spPr>
          <a:xfrm>
            <a:off x="5220072" y="3265243"/>
            <a:ext cx="3024336" cy="180021"/>
          </a:xfrm>
          <a:prstGeom prst="rect">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500" dirty="0">
                <a:solidFill>
                  <a:schemeClr val="tx1"/>
                </a:solidFill>
              </a:rPr>
              <a:t>サービス費用（非製造）</a:t>
            </a:r>
            <a:endParaRPr lang="en-US" altLang="ja-JP" sz="500" dirty="0">
              <a:solidFill>
                <a:schemeClr val="tx1"/>
              </a:solidFill>
            </a:endParaRPr>
          </a:p>
          <a:p>
            <a:r>
              <a:rPr kumimoji="1" lang="ja-JP" altLang="en-US" sz="500" dirty="0">
                <a:solidFill>
                  <a:schemeClr val="tx1"/>
                </a:solidFill>
              </a:rPr>
              <a:t>サービス費用（製造）</a:t>
            </a:r>
          </a:p>
        </p:txBody>
      </p:sp>
    </p:spTree>
    <p:extLst>
      <p:ext uri="{BB962C8B-B14F-4D97-AF65-F5344CB8AC3E}">
        <p14:creationId xmlns:p14="http://schemas.microsoft.com/office/powerpoint/2010/main" val="342615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3FCB4E24-8037-3B08-A148-17065D634BF3}"/>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２．使用権資産・リース負債の計上</a:t>
            </a:r>
            <a:endParaRPr kumimoji="1" lang="ja-JP" altLang="en-US" sz="1400" b="1"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326774" y="109558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5" name="表 8">
            <a:extLst>
              <a:ext uri="{FF2B5EF4-FFF2-40B4-BE49-F238E27FC236}">
                <a16:creationId xmlns:a16="http://schemas.microsoft.com/office/drawing/2014/main" id="{34E365BE-3F97-99CB-49EA-1302B46C7457}"/>
              </a:ext>
            </a:extLst>
          </p:cNvPr>
          <p:cNvGraphicFramePr>
            <a:graphicFrameLocks noGrp="1"/>
          </p:cNvGraphicFramePr>
          <p:nvPr/>
        </p:nvGraphicFramePr>
        <p:xfrm>
          <a:off x="310079" y="1347614"/>
          <a:ext cx="8698581" cy="1238533"/>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746134">
                  <a:extLst>
                    <a:ext uri="{9D8B030D-6E8A-4147-A177-3AD203B41FA5}">
                      <a16:colId xmlns:a16="http://schemas.microsoft.com/office/drawing/2014/main" val="4219559679"/>
                    </a:ext>
                  </a:extLst>
                </a:gridCol>
                <a:gridCol w="5002808">
                  <a:extLst>
                    <a:ext uri="{9D8B030D-6E8A-4147-A177-3AD203B41FA5}">
                      <a16:colId xmlns:a16="http://schemas.microsoft.com/office/drawing/2014/main" val="1341167975"/>
                    </a:ext>
                  </a:extLst>
                </a:gridCol>
                <a:gridCol w="837079">
                  <a:extLst>
                    <a:ext uri="{9D8B030D-6E8A-4147-A177-3AD203B41FA5}">
                      <a16:colId xmlns:a16="http://schemas.microsoft.com/office/drawing/2014/main" val="1341817023"/>
                    </a:ext>
                  </a:extLst>
                </a:gridCol>
                <a:gridCol w="885713">
                  <a:extLst>
                    <a:ext uri="{9D8B030D-6E8A-4147-A177-3AD203B41FA5}">
                      <a16:colId xmlns:a16="http://schemas.microsoft.com/office/drawing/2014/main" val="2783956275"/>
                    </a:ext>
                  </a:extLst>
                </a:gridCol>
              </a:tblGrid>
              <a:tr h="232693">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447916">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b="1" dirty="0">
                          <a:solidFill>
                            <a:schemeClr val="tx1">
                              <a:lumMod val="75000"/>
                              <a:lumOff val="25000"/>
                            </a:schemeClr>
                          </a:solidFill>
                        </a:rPr>
                        <a:t>取得価額相当額</a:t>
                      </a:r>
                      <a:endParaRPr kumimoji="1" lang="ja-JP" altLang="en-US" sz="9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900" b="1" dirty="0">
                          <a:solidFill>
                            <a:schemeClr val="tx1">
                              <a:lumMod val="75000"/>
                              <a:lumOff val="25000"/>
                            </a:schemeClr>
                          </a:solidFill>
                        </a:rPr>
                        <a:t>リースの入力・取込</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税務台帳の</a:t>
                      </a:r>
                      <a:r>
                        <a:rPr kumimoji="1" lang="zh-TW" altLang="en-US" sz="900" dirty="0">
                          <a:solidFill>
                            <a:schemeClr val="tx1">
                              <a:lumMod val="75000"/>
                              <a:lumOff val="25000"/>
                            </a:schemeClr>
                          </a:solidFill>
                        </a:rPr>
                        <a:t>取得価額相当額計算区分</a:t>
                      </a:r>
                      <a:r>
                        <a:rPr kumimoji="1" lang="ja-JP" altLang="en-US" sz="900" dirty="0">
                          <a:solidFill>
                            <a:schemeClr val="tx1">
                              <a:lumMod val="75000"/>
                              <a:lumOff val="25000"/>
                            </a:schemeClr>
                          </a:solidFill>
                        </a:rPr>
                        <a:t>について</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「見積現金購入価額と割引現在価値の小さい方」</a:t>
                      </a:r>
                      <a:r>
                        <a:rPr kumimoji="1" lang="en-US" altLang="ja-JP" sz="900" dirty="0">
                          <a:solidFill>
                            <a:schemeClr val="tx1">
                              <a:lumMod val="75000"/>
                              <a:lumOff val="25000"/>
                            </a:schemeClr>
                          </a:solidFill>
                        </a:rPr>
                        <a:t>or</a:t>
                      </a:r>
                      <a:r>
                        <a:rPr kumimoji="1" lang="ja-JP" altLang="en-US" sz="9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9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465352">
                <a:tc>
                  <a:txBody>
                    <a:bodyPr/>
                    <a:lstStyle/>
                    <a:p>
                      <a:r>
                        <a:rPr kumimoji="1" lang="en-US" altLang="ja-JP" sz="900" dirty="0">
                          <a:solidFill>
                            <a:schemeClr val="tx1">
                              <a:lumMod val="75000"/>
                              <a:lumOff val="25000"/>
                            </a:schemeClr>
                          </a:solidFill>
                        </a:rPr>
                        <a:t>2</a:t>
                      </a:r>
                      <a:endParaRPr kumimoji="1" lang="ja-JP" altLang="en-US" sz="9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lumMod val="75000"/>
                              <a:lumOff val="25000"/>
                            </a:schemeClr>
                          </a:solidFill>
                        </a:rPr>
                        <a:t>消費税の計上タイミング変更</a:t>
                      </a:r>
                    </a:p>
                  </a:txBody>
                  <a:tcPr anchor="ctr"/>
                </a:tc>
                <a:tc>
                  <a:txBody>
                    <a:bodyPr/>
                    <a:lstStyle/>
                    <a:p>
                      <a:r>
                        <a:rPr kumimoji="1" lang="ja-JP" altLang="en-US" sz="900" b="1" dirty="0">
                          <a:solidFill>
                            <a:schemeClr val="tx1">
                              <a:lumMod val="75000"/>
                              <a:lumOff val="25000"/>
                            </a:schemeClr>
                          </a:solidFill>
                        </a:rPr>
                        <a:t>リース仕訳データ作成</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オペレーティングリースの場合、リース取得仕訳では消費税を計上せず、</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月々の支払仕訳作成時に計上するように対応</a:t>
                      </a:r>
                    </a:p>
                  </a:txBody>
                  <a:tcPr anchor="ct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tc>
                <a:tc>
                  <a:txBody>
                    <a:bodyPr/>
                    <a:lstStyle/>
                    <a:p>
                      <a:pPr algn="ctr"/>
                      <a:r>
                        <a:rPr kumimoji="1" lang="en-US" altLang="ja-JP" sz="900" dirty="0">
                          <a:solidFill>
                            <a:schemeClr val="tx1">
                              <a:lumMod val="75000"/>
                              <a:lumOff val="25000"/>
                            </a:schemeClr>
                          </a:solidFill>
                        </a:rPr>
                        <a:t>-</a:t>
                      </a:r>
                    </a:p>
                  </a:txBody>
                  <a:tcPr anchor="ctr"/>
                </a:tc>
                <a:extLst>
                  <a:ext uri="{0D108BD9-81ED-4DB2-BD59-A6C34878D82A}">
                    <a16:rowId xmlns:a16="http://schemas.microsoft.com/office/drawing/2014/main" val="170354060"/>
                  </a:ext>
                </a:extLst>
              </a:tr>
            </a:tbl>
          </a:graphicData>
        </a:graphic>
      </p:graphicFrame>
      <p:sp>
        <p:nvSpPr>
          <p:cNvPr id="12" name="コンテンツ プレースホルダー 5">
            <a:extLst>
              <a:ext uri="{FF2B5EF4-FFF2-40B4-BE49-F238E27FC236}">
                <a16:creationId xmlns:a16="http://schemas.microsoft.com/office/drawing/2014/main" id="{D547622F-80B2-674E-6CD4-FE6F2FF4FC20}"/>
              </a:ext>
            </a:extLst>
          </p:cNvPr>
          <p:cNvSpPr txBox="1">
            <a:spLocks/>
          </p:cNvSpPr>
          <p:nvPr/>
        </p:nvSpPr>
        <p:spPr>
          <a:xfrm>
            <a:off x="300363" y="2643758"/>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3" name="テキスト ボックス 12">
            <a:extLst>
              <a:ext uri="{FF2B5EF4-FFF2-40B4-BE49-F238E27FC236}">
                <a16:creationId xmlns:a16="http://schemas.microsoft.com/office/drawing/2014/main" id="{C4285FC0-EB9C-F7B8-6D70-C6F6FE62DCED}"/>
              </a:ext>
            </a:extLst>
          </p:cNvPr>
          <p:cNvSpPr txBox="1"/>
          <p:nvPr/>
        </p:nvSpPr>
        <p:spPr>
          <a:xfrm>
            <a:off x="219768" y="2849070"/>
            <a:ext cx="8704464" cy="1107996"/>
          </a:xfrm>
          <a:prstGeom prst="rect">
            <a:avLst/>
          </a:prstGeom>
          <a:noFill/>
        </p:spPr>
        <p:txBody>
          <a:bodyPr wrap="square">
            <a:spAutoFit/>
          </a:bodyPr>
          <a:lstStyle/>
          <a:p>
            <a:r>
              <a:rPr kumimoji="1" lang="ja-JP" altLang="en-US" sz="1100" dirty="0"/>
              <a:t>・取得価格相当額の計算は、「割引現在価値と見積現金購入価格の小さい方」が廃止され割引現在価値のみとなりました</a:t>
            </a:r>
          </a:p>
          <a:p>
            <a:r>
              <a:rPr kumimoji="1" lang="ja-JP" altLang="en-US" sz="1100" dirty="0"/>
              <a:t>　但し税務はこの改正の事実がないため従来通りとします（会計基準</a:t>
            </a:r>
            <a:r>
              <a:rPr kumimoji="1" lang="en-US" altLang="ja-JP" sz="1100" dirty="0"/>
              <a:t>34</a:t>
            </a:r>
            <a:r>
              <a:rPr kumimoji="1" lang="ja-JP" altLang="en-US" sz="1100" dirty="0"/>
              <a:t>項）</a:t>
            </a:r>
            <a:endParaRPr kumimoji="1" lang="en-US" altLang="ja-JP" sz="1100" dirty="0"/>
          </a:p>
          <a:p>
            <a:r>
              <a:rPr lang="ja-JP" altLang="en-US" sz="1100" dirty="0"/>
              <a:t>・令和７年度税制改正では、法人税法上、オペレーティングリース取引（資産の賃貸借のうちファイナンスリース取引以外のもの）は　</a:t>
            </a:r>
            <a:endParaRPr lang="en-US" altLang="ja-JP" sz="1100" dirty="0"/>
          </a:p>
          <a:p>
            <a:r>
              <a:rPr lang="ja-JP" altLang="en-US" sz="1100" dirty="0"/>
              <a:t>　これまで通り賃貸借処理を継続し、賃借料として債務が確定した事業年度毎にその確定額を損金算入する旨が示されました</a:t>
            </a:r>
            <a:endParaRPr lang="en-US" altLang="ja-JP" sz="1100" dirty="0"/>
          </a:p>
          <a:p>
            <a:r>
              <a:rPr lang="ja-JP" altLang="en-US" sz="1100" dirty="0"/>
              <a:t>　消費税で法人税と同様に、会計上資産計上しても、従来通りオペレーティングリース取引ではリース料を支払うべき日に属する</a:t>
            </a:r>
            <a:endParaRPr lang="en-US" altLang="ja-JP" sz="1100" dirty="0"/>
          </a:p>
          <a:p>
            <a:r>
              <a:rPr lang="ja-JP" altLang="en-US" sz="1100" dirty="0"/>
              <a:t>　課税期間において仕入税額控除を適用します</a:t>
            </a:r>
          </a:p>
        </p:txBody>
      </p:sp>
    </p:spTree>
    <p:extLst>
      <p:ext uri="{BB962C8B-B14F-4D97-AF65-F5344CB8AC3E}">
        <p14:creationId xmlns:p14="http://schemas.microsoft.com/office/powerpoint/2010/main" val="11583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3FCB4E24-8037-3B08-A148-17065D634BF3}"/>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３．使用権資産の償却・利息相当額の配分</a:t>
            </a:r>
            <a:endParaRPr kumimoji="1" lang="ja-JP" altLang="en-US" sz="1400" b="1"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326774" y="1418452"/>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endParaRPr lang="en-US" altLang="ja-JP" b="1" dirty="0">
              <a:solidFill>
                <a:schemeClr val="tx1">
                  <a:lumMod val="75000"/>
                  <a:lumOff val="25000"/>
                </a:schemeClr>
              </a:solidFill>
            </a:endParaRPr>
          </a:p>
          <a:p>
            <a:pPr marL="0" indent="0">
              <a:buNone/>
            </a:pPr>
            <a:endParaRPr lang="ja-JP" altLang="en-US" b="1" dirty="0">
              <a:solidFill>
                <a:schemeClr val="tx1">
                  <a:lumMod val="75000"/>
                  <a:lumOff val="25000"/>
                </a:schemeClr>
              </a:solidFill>
            </a:endParaRPr>
          </a:p>
        </p:txBody>
      </p:sp>
      <p:graphicFrame>
        <p:nvGraphicFramePr>
          <p:cNvPr id="7" name="表 8">
            <a:extLst>
              <a:ext uri="{FF2B5EF4-FFF2-40B4-BE49-F238E27FC236}">
                <a16:creationId xmlns:a16="http://schemas.microsoft.com/office/drawing/2014/main" id="{A4435FBA-26BC-6CA8-4C6B-410F695949D4}"/>
              </a:ext>
            </a:extLst>
          </p:cNvPr>
          <p:cNvGraphicFramePr>
            <a:graphicFrameLocks noGrp="1"/>
          </p:cNvGraphicFramePr>
          <p:nvPr/>
        </p:nvGraphicFramePr>
        <p:xfrm>
          <a:off x="323528" y="1673744"/>
          <a:ext cx="8698581" cy="79580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709257">
                  <a:extLst>
                    <a:ext uri="{9D8B030D-6E8A-4147-A177-3AD203B41FA5}">
                      <a16:colId xmlns:a16="http://schemas.microsoft.com/office/drawing/2014/main" val="4219559679"/>
                    </a:ext>
                  </a:extLst>
                </a:gridCol>
                <a:gridCol w="6048672">
                  <a:extLst>
                    <a:ext uri="{9D8B030D-6E8A-4147-A177-3AD203B41FA5}">
                      <a16:colId xmlns:a16="http://schemas.microsoft.com/office/drawing/2014/main" val="1341167975"/>
                    </a:ext>
                  </a:extLst>
                </a:gridCol>
                <a:gridCol w="828092">
                  <a:extLst>
                    <a:ext uri="{9D8B030D-6E8A-4147-A177-3AD203B41FA5}">
                      <a16:colId xmlns:a16="http://schemas.microsoft.com/office/drawing/2014/main" val="1341817023"/>
                    </a:ext>
                  </a:extLst>
                </a:gridCol>
                <a:gridCol w="885713">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1000" b="1" dirty="0">
                          <a:solidFill>
                            <a:schemeClr val="tx1">
                              <a:lumMod val="75000"/>
                              <a:lumOff val="25000"/>
                            </a:schemeClr>
                          </a:solidFill>
                        </a:rPr>
                        <a:t>リースの入力・取込</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r>
                        <a:rPr lang="en-US" altLang="ja-JP" sz="1000" dirty="0">
                          <a:solidFill>
                            <a:schemeClr val="tx1">
                              <a:lumMod val="75000"/>
                              <a:lumOff val="25000"/>
                            </a:schemeClr>
                          </a:solidFill>
                        </a:rPr>
                        <a:t>※</a:t>
                      </a:r>
                      <a:r>
                        <a:rPr lang="ja-JP" altLang="en-US" sz="1000" dirty="0">
                          <a:solidFill>
                            <a:schemeClr val="tx1">
                              <a:lumMod val="75000"/>
                              <a:lumOff val="25000"/>
                            </a:schemeClr>
                          </a:solidFill>
                        </a:rPr>
                        <a:t>）</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bl>
          </a:graphicData>
        </a:graphic>
      </p:graphicFrame>
      <p:sp>
        <p:nvSpPr>
          <p:cNvPr id="9" name="テキスト ボックス 8">
            <a:extLst>
              <a:ext uri="{FF2B5EF4-FFF2-40B4-BE49-F238E27FC236}">
                <a16:creationId xmlns:a16="http://schemas.microsoft.com/office/drawing/2014/main" id="{7DD472DD-4B99-3F03-86AD-2B42788931DC}"/>
              </a:ext>
            </a:extLst>
          </p:cNvPr>
          <p:cNvSpPr txBox="1"/>
          <p:nvPr/>
        </p:nvSpPr>
        <p:spPr>
          <a:xfrm>
            <a:off x="1223628" y="2469545"/>
            <a:ext cx="7452828" cy="246221"/>
          </a:xfrm>
          <a:prstGeom prst="rect">
            <a:avLst/>
          </a:prstGeom>
          <a:noFill/>
        </p:spPr>
        <p:txBody>
          <a:bodyPr wrap="square">
            <a:spAutoFit/>
          </a:bodyPr>
          <a:lstStyle/>
          <a:p>
            <a:r>
              <a:rPr kumimoji="1" lang="en-US" altLang="ja-JP" sz="1000" b="1" dirty="0">
                <a:solidFill>
                  <a:schemeClr val="tx1">
                    <a:lumMod val="75000"/>
                    <a:lumOff val="25000"/>
                  </a:schemeClr>
                </a:solidFill>
              </a:rPr>
              <a:t>※</a:t>
            </a:r>
            <a:r>
              <a:rPr kumimoji="1" lang="ja-JP" altLang="en-US" sz="1000" dirty="0">
                <a:solidFill>
                  <a:schemeClr val="tx1">
                    <a:lumMod val="75000"/>
                    <a:lumOff val="25000"/>
                  </a:schemeClr>
                </a:solidFill>
              </a:rPr>
              <a:t>経過リース期間定額法は、</a:t>
            </a:r>
            <a:r>
              <a:rPr kumimoji="1" lang="en-US" altLang="ja-JP" sz="1000" dirty="0">
                <a:solidFill>
                  <a:schemeClr val="tx1">
                    <a:lumMod val="75000"/>
                    <a:lumOff val="25000"/>
                  </a:schemeClr>
                </a:solidFill>
              </a:rPr>
              <a:t>2025/4/1</a:t>
            </a:r>
            <a:r>
              <a:rPr kumimoji="1" lang="ja-JP" altLang="en-US" sz="1000" dirty="0">
                <a:solidFill>
                  <a:schemeClr val="tx1">
                    <a:lumMod val="75000"/>
                    <a:lumOff val="25000"/>
                  </a:schemeClr>
                </a:solidFill>
              </a:rPr>
              <a:t>より適用可能となるため、</a:t>
            </a:r>
            <a:r>
              <a:rPr kumimoji="1" lang="en-US" altLang="ja-JP" sz="1000" b="1" dirty="0">
                <a:solidFill>
                  <a:schemeClr val="tx1">
                    <a:lumMod val="75000"/>
                    <a:lumOff val="25000"/>
                  </a:schemeClr>
                </a:solidFill>
              </a:rPr>
              <a:t>2025</a:t>
            </a:r>
            <a:r>
              <a:rPr kumimoji="1" lang="ja-JP" altLang="en-US" sz="1000" b="1" dirty="0">
                <a:solidFill>
                  <a:schemeClr val="tx1">
                    <a:lumMod val="75000"/>
                    <a:lumOff val="25000"/>
                  </a:schemeClr>
                </a:solidFill>
              </a:rPr>
              <a:t>年度版にて事前対応</a:t>
            </a:r>
            <a:r>
              <a:rPr kumimoji="1" lang="ja-JP" altLang="en-US" sz="1000" dirty="0">
                <a:solidFill>
                  <a:schemeClr val="tx1">
                    <a:lumMod val="75000"/>
                    <a:lumOff val="25000"/>
                  </a:schemeClr>
                </a:solidFill>
              </a:rPr>
              <a:t>を予定（</a:t>
            </a:r>
            <a:r>
              <a:rPr kumimoji="1" lang="en-US" altLang="ja-JP" sz="1000" dirty="0">
                <a:solidFill>
                  <a:schemeClr val="tx1">
                    <a:lumMod val="75000"/>
                    <a:lumOff val="25000"/>
                  </a:schemeClr>
                </a:solidFill>
              </a:rPr>
              <a:t> 2025</a:t>
            </a:r>
            <a:r>
              <a:rPr kumimoji="1" lang="ja-JP" altLang="en-US" sz="1000" dirty="0">
                <a:solidFill>
                  <a:schemeClr val="tx1">
                    <a:lumMod val="75000"/>
                    <a:lumOff val="25000"/>
                  </a:schemeClr>
                </a:solidFill>
              </a:rPr>
              <a:t>年</a:t>
            </a:r>
            <a:r>
              <a:rPr kumimoji="1" lang="en-US" altLang="ja-JP" sz="1000" dirty="0">
                <a:solidFill>
                  <a:schemeClr val="tx1">
                    <a:lumMod val="75000"/>
                    <a:lumOff val="25000"/>
                  </a:schemeClr>
                </a:solidFill>
              </a:rPr>
              <a:t>12</a:t>
            </a:r>
            <a:r>
              <a:rPr kumimoji="1" lang="ja-JP" altLang="en-US" sz="1000" dirty="0">
                <a:solidFill>
                  <a:schemeClr val="tx1">
                    <a:lumMod val="75000"/>
                    <a:lumOff val="25000"/>
                  </a:schemeClr>
                </a:solidFill>
              </a:rPr>
              <a:t>月掲載予定）</a:t>
            </a:r>
            <a:endParaRPr kumimoji="1" lang="en-US" altLang="ja-JP" sz="1000" dirty="0">
              <a:solidFill>
                <a:schemeClr val="tx1">
                  <a:lumMod val="75000"/>
                  <a:lumOff val="25000"/>
                </a:schemeClr>
              </a:solidFill>
            </a:endParaRPr>
          </a:p>
        </p:txBody>
      </p:sp>
      <p:sp>
        <p:nvSpPr>
          <p:cNvPr id="13" name="コンテンツ プレースホルダー 5">
            <a:extLst>
              <a:ext uri="{FF2B5EF4-FFF2-40B4-BE49-F238E27FC236}">
                <a16:creationId xmlns:a16="http://schemas.microsoft.com/office/drawing/2014/main" id="{E5F49F07-703E-607C-2C54-6EBCE093288D}"/>
              </a:ext>
            </a:extLst>
          </p:cNvPr>
          <p:cNvSpPr txBox="1">
            <a:spLocks/>
          </p:cNvSpPr>
          <p:nvPr/>
        </p:nvSpPr>
        <p:spPr>
          <a:xfrm>
            <a:off x="321519" y="2884015"/>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4" name="テキスト ボックス 13">
            <a:extLst>
              <a:ext uri="{FF2B5EF4-FFF2-40B4-BE49-F238E27FC236}">
                <a16:creationId xmlns:a16="http://schemas.microsoft.com/office/drawing/2014/main" id="{80794317-7404-0503-03F8-1AFF5B885DE1}"/>
              </a:ext>
            </a:extLst>
          </p:cNvPr>
          <p:cNvSpPr txBox="1"/>
          <p:nvPr/>
        </p:nvSpPr>
        <p:spPr>
          <a:xfrm>
            <a:off x="215516" y="3073191"/>
            <a:ext cx="8928992" cy="938719"/>
          </a:xfrm>
          <a:prstGeom prst="rect">
            <a:avLst/>
          </a:prstGeom>
          <a:noFill/>
        </p:spPr>
        <p:txBody>
          <a:bodyPr wrap="square">
            <a:spAutoFit/>
          </a:bodyPr>
          <a:lstStyle/>
          <a:p>
            <a:r>
              <a:rPr kumimoji="1" lang="ja-JP" altLang="en-US" sz="1100" dirty="0"/>
              <a:t>・所有権移転ファイナンスリースに係る使用権資産の減価償却費は、原資産を自ら所有していたと仮定した場合に</a:t>
            </a:r>
          </a:p>
          <a:p>
            <a:r>
              <a:rPr kumimoji="1" lang="ja-JP" altLang="en-US" sz="1100" dirty="0"/>
              <a:t>　適用する減価償却方法と同一の方法により算定する（会計基準</a:t>
            </a:r>
            <a:r>
              <a:rPr kumimoji="1" lang="en-US" altLang="ja-JP" sz="1100" dirty="0"/>
              <a:t>37</a:t>
            </a:r>
            <a:r>
              <a:rPr kumimoji="1" lang="ja-JP" altLang="en-US" sz="1100" dirty="0"/>
              <a:t>項）</a:t>
            </a:r>
          </a:p>
          <a:p>
            <a:r>
              <a:rPr kumimoji="1" lang="ja-JP" altLang="en-US" sz="1100" dirty="0"/>
              <a:t>・所有権移転外ファイナンスリースに係る使用権資産の減価償却費は、原則として、借手のリース期間を耐用年数とし、</a:t>
            </a:r>
          </a:p>
          <a:p>
            <a:r>
              <a:rPr kumimoji="1" lang="ja-JP" altLang="en-US" sz="1100" dirty="0"/>
              <a:t>　残存価額をゼロとする（会計基準</a:t>
            </a:r>
            <a:r>
              <a:rPr kumimoji="1" lang="en-US" altLang="ja-JP" sz="1100" dirty="0"/>
              <a:t>38</a:t>
            </a:r>
            <a:r>
              <a:rPr kumimoji="1" lang="ja-JP" altLang="en-US" sz="1100" dirty="0"/>
              <a:t>項）</a:t>
            </a:r>
          </a:p>
          <a:p>
            <a:r>
              <a:rPr kumimoji="1" lang="ja-JP" altLang="en-US" sz="1100" dirty="0"/>
              <a:t>・残価保証に係る借手による支払見込額が借手のリース料を構成するため、残価保証額を残存価額とする取扱いは廃止（会計基準</a:t>
            </a:r>
            <a:r>
              <a:rPr kumimoji="1" lang="en-US" altLang="ja-JP" sz="1100" dirty="0"/>
              <a:t>BC48</a:t>
            </a:r>
            <a:r>
              <a:rPr kumimoji="1" lang="ja-JP" altLang="en-US" sz="1100" dirty="0"/>
              <a:t>項）</a:t>
            </a:r>
          </a:p>
        </p:txBody>
      </p:sp>
      <p:sp>
        <p:nvSpPr>
          <p:cNvPr id="12" name="テキスト ボックス 11">
            <a:extLst>
              <a:ext uri="{FF2B5EF4-FFF2-40B4-BE49-F238E27FC236}">
                <a16:creationId xmlns:a16="http://schemas.microsoft.com/office/drawing/2014/main" id="{0B134BD1-CAC2-71C9-0D23-4B52E22518C1}"/>
              </a:ext>
            </a:extLst>
          </p:cNvPr>
          <p:cNvSpPr txBox="1"/>
          <p:nvPr/>
        </p:nvSpPr>
        <p:spPr>
          <a:xfrm>
            <a:off x="287524" y="1076413"/>
            <a:ext cx="6437605" cy="261610"/>
          </a:xfrm>
          <a:prstGeom prst="rect">
            <a:avLst/>
          </a:prstGeom>
          <a:noFill/>
        </p:spPr>
        <p:txBody>
          <a:bodyPr wrap="square">
            <a:spAutoFit/>
          </a:bodyPr>
          <a:lstStyle/>
          <a:p>
            <a:r>
              <a:rPr lang="ja-JP" altLang="en-US" sz="1100" dirty="0"/>
              <a:t>減価償却費の計算、割引率での現在価値計算、利息相当額の配分は既存機能にて対応済です</a:t>
            </a:r>
          </a:p>
        </p:txBody>
      </p:sp>
    </p:spTree>
    <p:extLst>
      <p:ext uri="{BB962C8B-B14F-4D97-AF65-F5344CB8AC3E}">
        <p14:creationId xmlns:p14="http://schemas.microsoft.com/office/powerpoint/2010/main" val="202953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326775" y="1239602"/>
            <a:ext cx="5973418" cy="252028"/>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chemeClr val="tx1">
                    <a:lumMod val="75000"/>
                    <a:lumOff val="25000"/>
                  </a:schemeClr>
                </a:solidFill>
              </a:rPr>
              <a:t>償却方法は、原資産の所有権が借手に移転すると認められるか否かで異なります</a:t>
            </a:r>
          </a:p>
        </p:txBody>
      </p:sp>
      <p:graphicFrame>
        <p:nvGraphicFramePr>
          <p:cNvPr id="5" name="表 4">
            <a:extLst>
              <a:ext uri="{FF2B5EF4-FFF2-40B4-BE49-F238E27FC236}">
                <a16:creationId xmlns:a16="http://schemas.microsoft.com/office/drawing/2014/main" id="{83D66E74-FC10-794B-B1E4-71D15F97E3AD}"/>
              </a:ext>
            </a:extLst>
          </p:cNvPr>
          <p:cNvGraphicFramePr>
            <a:graphicFrameLocks noGrp="1"/>
          </p:cNvGraphicFramePr>
          <p:nvPr/>
        </p:nvGraphicFramePr>
        <p:xfrm>
          <a:off x="314029" y="1485950"/>
          <a:ext cx="7992889" cy="2273933"/>
        </p:xfrm>
        <a:graphic>
          <a:graphicData uri="http://schemas.openxmlformats.org/drawingml/2006/table">
            <a:tbl>
              <a:tblPr firstRow="1" bandRow="1">
                <a:tableStyleId>{21E4AEA4-8DFA-4A89-87EB-49C32662AFE0}</a:tableStyleId>
              </a:tblPr>
              <a:tblGrid>
                <a:gridCol w="1324589">
                  <a:extLst>
                    <a:ext uri="{9D8B030D-6E8A-4147-A177-3AD203B41FA5}">
                      <a16:colId xmlns:a16="http://schemas.microsoft.com/office/drawing/2014/main" val="2522734468"/>
                    </a:ext>
                  </a:extLst>
                </a:gridCol>
                <a:gridCol w="3334150">
                  <a:extLst>
                    <a:ext uri="{9D8B030D-6E8A-4147-A177-3AD203B41FA5}">
                      <a16:colId xmlns:a16="http://schemas.microsoft.com/office/drawing/2014/main" val="2364541098"/>
                    </a:ext>
                  </a:extLst>
                </a:gridCol>
                <a:gridCol w="3334150">
                  <a:extLst>
                    <a:ext uri="{9D8B030D-6E8A-4147-A177-3AD203B41FA5}">
                      <a16:colId xmlns:a16="http://schemas.microsoft.com/office/drawing/2014/main" val="2700584936"/>
                    </a:ext>
                  </a:extLst>
                </a:gridCol>
              </a:tblGrid>
              <a:tr h="443336">
                <a:tc>
                  <a:txBody>
                    <a:bodyPr/>
                    <a:lstStyle/>
                    <a:p>
                      <a:pPr algn="ctr"/>
                      <a:r>
                        <a:rPr kumimoji="1" lang="ja-JP" altLang="en-US" sz="1200" dirty="0"/>
                        <a:t>リースの種類</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t>所有権移転ファイナンスリース</a:t>
                      </a:r>
                      <a:endParaRPr kumimoji="1" lang="en-US" altLang="ja-JP"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t>所有権移転外ファイナンスリース</a:t>
                      </a:r>
                      <a:endParaRPr kumimoji="1" lang="en-US" altLang="ja-JP"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6251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償却方法</a:t>
                      </a:r>
                      <a:endParaRPr lang="en-US" altLang="ja-JP"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自ら所有していた場合の減価償却方法</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（例：定額法、</a:t>
                      </a:r>
                      <a:r>
                        <a:rPr kumimoji="1" lang="en-US" altLang="ja-JP" sz="1100" dirty="0">
                          <a:solidFill>
                            <a:schemeClr val="tx1">
                              <a:lumMod val="75000"/>
                              <a:lumOff val="25000"/>
                            </a:schemeClr>
                          </a:solidFill>
                        </a:rPr>
                        <a:t>200%</a:t>
                      </a:r>
                      <a:r>
                        <a:rPr kumimoji="1" lang="ja-JP" altLang="en-US" sz="1100" dirty="0">
                          <a:solidFill>
                            <a:schemeClr val="tx1">
                              <a:lumMod val="75000"/>
                              <a:lumOff val="25000"/>
                            </a:schemeClr>
                          </a:solidFill>
                        </a:rPr>
                        <a:t>定率法など）</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定額法など、実態に応じたものを選択適用</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（所有していた場合と同一にする必要はない）</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6027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耐用年数</a:t>
                      </a:r>
                      <a:endParaRPr lang="en-US" altLang="ja-JP"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ctr"/>
                      <a:r>
                        <a:rPr kumimoji="1" lang="ja-JP" altLang="en-US" sz="1100" dirty="0">
                          <a:solidFill>
                            <a:schemeClr val="tx1">
                              <a:lumMod val="75000"/>
                              <a:lumOff val="25000"/>
                            </a:schemeClr>
                          </a:solidFill>
                        </a:rPr>
                        <a:t>経済的に使用可能と予測する期間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ctr"/>
                      <a:r>
                        <a:rPr kumimoji="1" lang="ja-JP" altLang="en-US" sz="1100" dirty="0">
                          <a:solidFill>
                            <a:schemeClr val="tx1">
                              <a:lumMod val="75000"/>
                              <a:lumOff val="25000"/>
                            </a:schemeClr>
                          </a:solidFill>
                        </a:rPr>
                        <a:t>原則としてリース期間</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（耐用年数の方が短い場合は耐用年数も可能）</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602712">
                <a:tc>
                  <a:txBody>
                    <a:bodyPr/>
                    <a:lstStyle/>
                    <a:p>
                      <a:pPr algn="ctr"/>
                      <a:r>
                        <a:rPr kumimoji="1" lang="ja-JP" altLang="en-US" sz="1200" b="1" dirty="0">
                          <a:solidFill>
                            <a:schemeClr val="tx1">
                              <a:lumMod val="75000"/>
                              <a:lumOff val="25000"/>
                            </a:schemeClr>
                          </a:solidFill>
                        </a:rPr>
                        <a:t>残存価額</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合理的な見積額</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rPr>
                        <a:t>ゼロ</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8" name="線吹き出し 2 (枠付き) 7">
            <a:extLst>
              <a:ext uri="{FF2B5EF4-FFF2-40B4-BE49-F238E27FC236}">
                <a16:creationId xmlns:a16="http://schemas.microsoft.com/office/drawing/2014/main" id="{B9425874-D399-C7DA-C9F0-9DFA946AF832}"/>
              </a:ext>
            </a:extLst>
          </p:cNvPr>
          <p:cNvSpPr/>
          <p:nvPr/>
        </p:nvSpPr>
        <p:spPr>
          <a:xfrm>
            <a:off x="2303748" y="3934659"/>
            <a:ext cx="4248473" cy="498675"/>
          </a:xfrm>
          <a:prstGeom prst="borderCallout2">
            <a:avLst>
              <a:gd name="adj1" fmla="val -13087"/>
              <a:gd name="adj2" fmla="val 87311"/>
              <a:gd name="adj3" fmla="val -44399"/>
              <a:gd name="adj4" fmla="val 91425"/>
              <a:gd name="adj5" fmla="val -71259"/>
              <a:gd name="adj6" fmla="val 9505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残価保証額を残存価額とする取扱いは廃止</a:t>
            </a:r>
            <a:r>
              <a:rPr lang="ja-JP" altLang="en-US" sz="1200" dirty="0"/>
              <a:t>と</a:t>
            </a:r>
            <a:r>
              <a:rPr kumimoji="1" lang="ja-JP" altLang="en-US" sz="1200" dirty="0"/>
              <a:t>なります</a:t>
            </a:r>
            <a:endParaRPr kumimoji="1" lang="en-US" altLang="ja-JP" sz="1200" dirty="0"/>
          </a:p>
        </p:txBody>
      </p:sp>
      <p:sp>
        <p:nvSpPr>
          <p:cNvPr id="7" name="テキスト ボックス 6">
            <a:extLst>
              <a:ext uri="{FF2B5EF4-FFF2-40B4-BE49-F238E27FC236}">
                <a16:creationId xmlns:a16="http://schemas.microsoft.com/office/drawing/2014/main" id="{875C5F73-BCE0-32B4-A49D-5A566BB38026}"/>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３．使用権資産の償却・利息相当額の配分</a:t>
            </a:r>
            <a:endParaRPr kumimoji="1" lang="ja-JP" altLang="en-US" sz="1400" b="1" dirty="0"/>
          </a:p>
        </p:txBody>
      </p:sp>
    </p:spTree>
    <p:extLst>
      <p:ext uri="{BB962C8B-B14F-4D97-AF65-F5344CB8AC3E}">
        <p14:creationId xmlns:p14="http://schemas.microsoft.com/office/powerpoint/2010/main" val="274586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CC998A50-A32B-2632-E77B-D0CF9114F641}"/>
              </a:ext>
            </a:extLst>
          </p:cNvPr>
          <p:cNvSpPr txBox="1">
            <a:spLocks/>
          </p:cNvSpPr>
          <p:nvPr/>
        </p:nvSpPr>
        <p:spPr>
          <a:xfrm>
            <a:off x="360000" y="1196909"/>
            <a:ext cx="8354442" cy="51074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リース会計基準等では、以下の表のとおり、原則的な取扱いおよび簡便的な取扱いのいずれも</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現行のファイナンスリースの定めと同様の扱いとします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p:txBody>
      </p:sp>
      <p:graphicFrame>
        <p:nvGraphicFramePr>
          <p:cNvPr id="9" name="表 8">
            <a:extLst>
              <a:ext uri="{FF2B5EF4-FFF2-40B4-BE49-F238E27FC236}">
                <a16:creationId xmlns:a16="http://schemas.microsoft.com/office/drawing/2014/main" id="{BE15D975-8784-CFA2-ECF7-BB7871FBC064}"/>
              </a:ext>
            </a:extLst>
          </p:cNvPr>
          <p:cNvGraphicFramePr>
            <a:graphicFrameLocks noGrp="1"/>
          </p:cNvGraphicFramePr>
          <p:nvPr/>
        </p:nvGraphicFramePr>
        <p:xfrm>
          <a:off x="395536" y="1986197"/>
          <a:ext cx="8244916" cy="1675197"/>
        </p:xfrm>
        <a:graphic>
          <a:graphicData uri="http://schemas.openxmlformats.org/drawingml/2006/table">
            <a:tbl>
              <a:tblPr firstRow="1" bandRow="1">
                <a:tableStyleId>{21E4AEA4-8DFA-4A89-87EB-49C32662AFE0}</a:tableStyleId>
              </a:tblPr>
              <a:tblGrid>
                <a:gridCol w="1333068">
                  <a:extLst>
                    <a:ext uri="{9D8B030D-6E8A-4147-A177-3AD203B41FA5}">
                      <a16:colId xmlns:a16="http://schemas.microsoft.com/office/drawing/2014/main" val="2364541098"/>
                    </a:ext>
                  </a:extLst>
                </a:gridCol>
                <a:gridCol w="6911848">
                  <a:extLst>
                    <a:ext uri="{9D8B030D-6E8A-4147-A177-3AD203B41FA5}">
                      <a16:colId xmlns:a16="http://schemas.microsoft.com/office/drawing/2014/main" val="2700584936"/>
                    </a:ext>
                  </a:extLst>
                </a:gridCol>
              </a:tblGrid>
              <a:tr h="491972">
                <a:tc>
                  <a:txBody>
                    <a:bodyPr/>
                    <a:lstStyle/>
                    <a:p>
                      <a:pPr algn="ctr"/>
                      <a:r>
                        <a:rPr kumimoji="1" lang="ja-JP" altLang="en-US" sz="1100" b="1" dirty="0">
                          <a:solidFill>
                            <a:schemeClr val="tx1">
                              <a:lumMod val="75000"/>
                              <a:lumOff val="25000"/>
                            </a:schemeClr>
                          </a:solidFill>
                        </a:rPr>
                        <a:t>原則的な取扱い</a:t>
                      </a:r>
                      <a:endParaRPr kumimoji="1" lang="en-US" altLang="ja-JP" sz="11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100" b="0" i="0" kern="1200" dirty="0">
                          <a:solidFill>
                            <a:schemeClr val="tx1">
                              <a:lumMod val="75000"/>
                              <a:lumOff val="25000"/>
                            </a:schemeClr>
                          </a:solidFill>
                          <a:effectLst/>
                          <a:latin typeface="+mn-lt"/>
                          <a:ea typeface="+mn-ea"/>
                          <a:cs typeface="+mn-cs"/>
                        </a:rPr>
                        <a:t>利息相当額の総額を借手のリース期間中の各期に利息法により配分する方法（</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１）</a:t>
                      </a:r>
                      <a:endParaRPr kumimoji="1" lang="ja-JP" altLang="en-US" sz="11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1183225">
                <a:tc>
                  <a:txBody>
                    <a:bodyPr/>
                    <a:lstStyle/>
                    <a:p>
                      <a:pPr algn="ctr"/>
                      <a:r>
                        <a:rPr kumimoji="1" lang="ja-JP" altLang="en-US" sz="1100" b="1" dirty="0">
                          <a:solidFill>
                            <a:schemeClr val="tx1">
                              <a:lumMod val="75000"/>
                              <a:lumOff val="25000"/>
                            </a:schemeClr>
                          </a:solidFill>
                        </a:rPr>
                        <a:t>簡便的な取扱い</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100" b="0" i="0" kern="1200" dirty="0">
                          <a:solidFill>
                            <a:schemeClr val="tx1">
                              <a:lumMod val="75000"/>
                              <a:lumOff val="25000"/>
                            </a:schemeClr>
                          </a:solidFill>
                          <a:effectLst/>
                          <a:latin typeface="+mn-lt"/>
                          <a:ea typeface="+mn-ea"/>
                          <a:cs typeface="+mn-cs"/>
                        </a:rPr>
                        <a:t>使用権資産総額に重要性が乏しいと認められる場合（</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２）は、次のいずれかの方法を</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適用することが可能です（</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３）</a:t>
                      </a:r>
                      <a:endParaRPr kumimoji="1" lang="en-US" altLang="ja-JP" sz="1100" b="0" i="0" kern="1200" baseline="30000" dirty="0">
                        <a:solidFill>
                          <a:schemeClr val="tx1">
                            <a:lumMod val="75000"/>
                            <a:lumOff val="25000"/>
                          </a:schemeClr>
                        </a:solidFill>
                        <a:effectLst/>
                        <a:latin typeface="+mn-lt"/>
                        <a:ea typeface="+mn-ea"/>
                        <a:cs typeface="+mn-cs"/>
                      </a:endParaRPr>
                    </a:p>
                    <a:p>
                      <a:pPr algn="l"/>
                      <a:br>
                        <a:rPr kumimoji="1" lang="en-US" altLang="ja-JP" sz="1100" b="0" i="0" kern="1200" baseline="30000" dirty="0">
                          <a:solidFill>
                            <a:schemeClr val="tx1">
                              <a:lumMod val="75000"/>
                              <a:lumOff val="25000"/>
                            </a:schemeClr>
                          </a:solidFill>
                          <a:effectLst/>
                          <a:latin typeface="+mn-lt"/>
                          <a:ea typeface="+mn-ea"/>
                          <a:cs typeface="+mn-cs"/>
                        </a:rPr>
                      </a:br>
                      <a:r>
                        <a:rPr kumimoji="1" lang="ja-JP" altLang="en-US" sz="1100" b="0" i="0" kern="1200" dirty="0">
                          <a:solidFill>
                            <a:schemeClr val="tx1">
                              <a:lumMod val="75000"/>
                              <a:lumOff val="25000"/>
                            </a:schemeClr>
                          </a:solidFill>
                          <a:effectLst/>
                          <a:latin typeface="+mn-lt"/>
                          <a:ea typeface="+mn-ea"/>
                          <a:cs typeface="+mn-cs"/>
                        </a:rPr>
                        <a:t>① 借手のリース料から利息相当額の合理的な見積額を控除しない方法（利子込み法）。</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　この場合、使用権資産及びリース負債は、借手のリース料をもって計上し、支払利息は計上せず、</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　減価償却費のみ計上します</a:t>
                      </a:r>
                      <a:br>
                        <a:rPr lang="ja-JP" altLang="en-US" sz="1100" b="0" dirty="0">
                          <a:solidFill>
                            <a:schemeClr val="tx1">
                              <a:lumMod val="75000"/>
                              <a:lumOff val="25000"/>
                            </a:schemeClr>
                          </a:solidFill>
                        </a:rPr>
                      </a:br>
                      <a:r>
                        <a:rPr kumimoji="1" lang="ja-JP" altLang="en-US" sz="1100" b="0" i="0" kern="1200" dirty="0">
                          <a:solidFill>
                            <a:schemeClr val="tx1">
                              <a:lumMod val="75000"/>
                              <a:lumOff val="25000"/>
                            </a:schemeClr>
                          </a:solidFill>
                          <a:effectLst/>
                          <a:latin typeface="+mn-lt"/>
                          <a:ea typeface="+mn-ea"/>
                          <a:cs typeface="+mn-cs"/>
                        </a:rPr>
                        <a:t>② 利息相当額の総額を借手のリース期間中の各期に定額法により配分する方法</a:t>
                      </a:r>
                      <a:endParaRPr kumimoji="1" lang="ja-JP" altLang="en-US" sz="11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
        <p:nvSpPr>
          <p:cNvPr id="11" name="テキスト ボックス 10">
            <a:extLst>
              <a:ext uri="{FF2B5EF4-FFF2-40B4-BE49-F238E27FC236}">
                <a16:creationId xmlns:a16="http://schemas.microsoft.com/office/drawing/2014/main" id="{904085D0-E544-0A30-7336-56935C0778FC}"/>
              </a:ext>
            </a:extLst>
          </p:cNvPr>
          <p:cNvSpPr txBox="1"/>
          <p:nvPr/>
        </p:nvSpPr>
        <p:spPr>
          <a:xfrm>
            <a:off x="396907" y="3736442"/>
            <a:ext cx="7922080" cy="830997"/>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b="0" i="0" dirty="0">
                <a:solidFill>
                  <a:schemeClr val="tx1">
                    <a:lumMod val="75000"/>
                    <a:lumOff val="25000"/>
                  </a:schemeClr>
                </a:solidFill>
                <a:effectLst/>
                <a:latin typeface="+mn-ea"/>
              </a:rPr>
              <a:t>企業会計基準第</a:t>
            </a:r>
            <a:r>
              <a:rPr lang="en-US" altLang="ja-JP" sz="800" b="0" i="0" dirty="0">
                <a:solidFill>
                  <a:schemeClr val="tx1">
                    <a:lumMod val="75000"/>
                    <a:lumOff val="25000"/>
                  </a:schemeClr>
                </a:solidFill>
                <a:effectLst/>
                <a:latin typeface="+mn-ea"/>
              </a:rPr>
              <a:t>13</a:t>
            </a:r>
            <a:r>
              <a:rPr lang="ja-JP" altLang="en-US" sz="800" b="0" i="0" dirty="0">
                <a:solidFill>
                  <a:schemeClr val="tx1">
                    <a:lumMod val="75000"/>
                    <a:lumOff val="25000"/>
                  </a:schemeClr>
                </a:solidFill>
                <a:effectLst/>
                <a:latin typeface="+mn-ea"/>
              </a:rPr>
              <a:t>号及び企業会計基準適用指針第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号におけるファイナンス・リース取引に関する定め並びに</a:t>
            </a:r>
            <a:r>
              <a:rPr lang="en-US" altLang="ja-JP" sz="800" b="0" i="0" dirty="0">
                <a:solidFill>
                  <a:schemeClr val="tx1">
                    <a:lumMod val="75000"/>
                    <a:lumOff val="25000"/>
                  </a:schemeClr>
                </a:solidFill>
                <a:effectLst/>
                <a:latin typeface="+mn-ea"/>
              </a:rPr>
              <a:t>IFRS</a:t>
            </a:r>
            <a:r>
              <a:rPr lang="ja-JP" altLang="en-US" sz="800" b="0" i="0" dirty="0">
                <a:solidFill>
                  <a:schemeClr val="tx1">
                    <a:lumMod val="75000"/>
                    <a:lumOff val="25000"/>
                  </a:schemeClr>
                </a:solidFill>
                <a:effectLst/>
                <a:latin typeface="+mn-ea"/>
              </a:rPr>
              <a:t>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号の定めと同様となっています</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２</a:t>
            </a:r>
            <a:r>
              <a:rPr lang="ja-JP" altLang="en-US" sz="800" b="0" i="0" dirty="0">
                <a:solidFill>
                  <a:schemeClr val="tx1">
                    <a:lumMod val="75000"/>
                    <a:lumOff val="25000"/>
                  </a:schemeClr>
                </a:solidFill>
                <a:effectLst/>
                <a:latin typeface="+mn-ea"/>
              </a:rPr>
              <a:t>使用権資産総額に重要性が乏しいと認められる場合とは、未経過の借手のリース料の期末残高の、当該期末残高、有形固定資産及び無形固定資産の期末残高の合計額</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に占める割合が</a:t>
            </a:r>
            <a:r>
              <a:rPr lang="en-US" altLang="ja-JP" sz="800" b="0" i="0" dirty="0">
                <a:solidFill>
                  <a:schemeClr val="tx1">
                    <a:lumMod val="75000"/>
                    <a:lumOff val="25000"/>
                  </a:schemeClr>
                </a:solidFill>
                <a:effectLst/>
                <a:latin typeface="+mn-ea"/>
              </a:rPr>
              <a:t>10</a:t>
            </a:r>
            <a:r>
              <a:rPr lang="ja-JP" altLang="en-US" sz="800" b="0" i="0" dirty="0">
                <a:solidFill>
                  <a:schemeClr val="tx1">
                    <a:lumMod val="75000"/>
                    <a:lumOff val="25000"/>
                  </a:schemeClr>
                </a:solidFill>
                <a:effectLst/>
                <a:latin typeface="+mn-ea"/>
              </a:rPr>
              <a:t>パーセント未満である場合をいうとされています。また、連結財務諸表においては、当該判定を連結財務諸表の数値を基礎として見直すことがで</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きるとされています</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３</a:t>
            </a:r>
            <a:r>
              <a:rPr lang="ja-JP" altLang="en-US" sz="800" b="0" i="0" dirty="0">
                <a:solidFill>
                  <a:schemeClr val="tx1">
                    <a:lumMod val="75000"/>
                    <a:lumOff val="25000"/>
                  </a:schemeClr>
                </a:solidFill>
                <a:effectLst/>
                <a:latin typeface="+mn-ea"/>
              </a:rPr>
              <a:t>これらは</a:t>
            </a:r>
            <a:r>
              <a:rPr lang="en-US" altLang="ja-JP" sz="800" b="0" i="0" dirty="0">
                <a:solidFill>
                  <a:schemeClr val="tx1">
                    <a:lumMod val="75000"/>
                    <a:lumOff val="25000"/>
                  </a:schemeClr>
                </a:solidFill>
                <a:effectLst/>
                <a:latin typeface="+mn-ea"/>
              </a:rPr>
              <a:t>IFRS</a:t>
            </a:r>
            <a:r>
              <a:rPr lang="ja-JP" altLang="en-US" sz="800" b="0" i="0" dirty="0">
                <a:solidFill>
                  <a:schemeClr val="tx1">
                    <a:lumMod val="75000"/>
                    <a:lumOff val="25000"/>
                  </a:schemeClr>
                </a:solidFill>
                <a:effectLst/>
                <a:latin typeface="+mn-ea"/>
              </a:rPr>
              <a:t>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号では設けられていない取扱いですが、実務の追加的な負担を軽減することを目的として企業会計基準適用指針第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号に定められたものであり、</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実務において浸透していることから、リース会計基準等においても、これらの簡便的な取扱いを踏襲することとされています</a:t>
            </a:r>
            <a:endParaRPr kumimoji="1" lang="ja-JP" altLang="en-US" sz="800" dirty="0">
              <a:solidFill>
                <a:schemeClr val="tx1">
                  <a:lumMod val="75000"/>
                  <a:lumOff val="25000"/>
                </a:schemeClr>
              </a:solidFill>
              <a:latin typeface="+mn-ea"/>
            </a:endParaRPr>
          </a:p>
        </p:txBody>
      </p:sp>
      <p:sp>
        <p:nvSpPr>
          <p:cNvPr id="12" name="テキスト プレースホルダー 2">
            <a:extLst>
              <a:ext uri="{FF2B5EF4-FFF2-40B4-BE49-F238E27FC236}">
                <a16:creationId xmlns:a16="http://schemas.microsoft.com/office/drawing/2014/main" id="{ABCE4A54-83B4-3EE2-1FD6-8172500309F5}"/>
              </a:ext>
            </a:extLst>
          </p:cNvPr>
          <p:cNvSpPr txBox="1">
            <a:spLocks/>
          </p:cNvSpPr>
          <p:nvPr/>
        </p:nvSpPr>
        <p:spPr>
          <a:xfrm>
            <a:off x="395536" y="1765845"/>
            <a:ext cx="2016224" cy="22984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200" b="1" dirty="0">
                <a:solidFill>
                  <a:schemeClr val="tx1">
                    <a:lumMod val="75000"/>
                    <a:lumOff val="25000"/>
                  </a:schemeClr>
                </a:solidFill>
              </a:rPr>
              <a:t>＜利息相当額の配分方法＞</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p:txBody>
      </p:sp>
      <p:sp>
        <p:nvSpPr>
          <p:cNvPr id="5" name="テキスト ボックス 4">
            <a:extLst>
              <a:ext uri="{FF2B5EF4-FFF2-40B4-BE49-F238E27FC236}">
                <a16:creationId xmlns:a16="http://schemas.microsoft.com/office/drawing/2014/main" id="{587D069C-9B40-9384-A442-CC3FA3579EB9}"/>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３．使用権資産の償却・利息相当額の配分</a:t>
            </a:r>
            <a:endParaRPr kumimoji="1" lang="ja-JP" altLang="en-US" sz="1400" b="1" dirty="0"/>
          </a:p>
        </p:txBody>
      </p:sp>
    </p:spTree>
    <p:extLst>
      <p:ext uri="{BB962C8B-B14F-4D97-AF65-F5344CB8AC3E}">
        <p14:creationId xmlns:p14="http://schemas.microsoft.com/office/powerpoint/2010/main" val="6229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3FCB4E24-8037-3B08-A148-17065D634BF3}"/>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４．リース契約条件の変更</a:t>
            </a:r>
            <a:endParaRPr kumimoji="1" lang="ja-JP" altLang="en-US" sz="1400" b="1"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323239" y="1050426"/>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9" name="表 8">
            <a:extLst>
              <a:ext uri="{FF2B5EF4-FFF2-40B4-BE49-F238E27FC236}">
                <a16:creationId xmlns:a16="http://schemas.microsoft.com/office/drawing/2014/main" id="{C6DAE9C7-0E8A-9E1D-6BF1-C044FBD8E045}"/>
              </a:ext>
            </a:extLst>
          </p:cNvPr>
          <p:cNvGraphicFramePr>
            <a:graphicFrameLocks noGrp="1"/>
          </p:cNvGraphicFramePr>
          <p:nvPr/>
        </p:nvGraphicFramePr>
        <p:xfrm>
          <a:off x="265907" y="1310342"/>
          <a:ext cx="8698581" cy="2233516"/>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746134">
                  <a:extLst>
                    <a:ext uri="{9D8B030D-6E8A-4147-A177-3AD203B41FA5}">
                      <a16:colId xmlns:a16="http://schemas.microsoft.com/office/drawing/2014/main" val="4219559679"/>
                    </a:ext>
                  </a:extLst>
                </a:gridCol>
                <a:gridCol w="5002808">
                  <a:extLst>
                    <a:ext uri="{9D8B030D-6E8A-4147-A177-3AD203B41FA5}">
                      <a16:colId xmlns:a16="http://schemas.microsoft.com/office/drawing/2014/main" val="1341167975"/>
                    </a:ext>
                  </a:extLst>
                </a:gridCol>
                <a:gridCol w="822692">
                  <a:extLst>
                    <a:ext uri="{9D8B030D-6E8A-4147-A177-3AD203B41FA5}">
                      <a16:colId xmlns:a16="http://schemas.microsoft.com/office/drawing/2014/main" val="1341817023"/>
                    </a:ext>
                  </a:extLst>
                </a:gridCol>
                <a:gridCol w="900100">
                  <a:extLst>
                    <a:ext uri="{9D8B030D-6E8A-4147-A177-3AD203B41FA5}">
                      <a16:colId xmlns:a16="http://schemas.microsoft.com/office/drawing/2014/main" val="2783956275"/>
                    </a:ext>
                  </a:extLst>
                </a:gridCol>
              </a:tblGrid>
              <a:tr h="237608">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475216">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リース契約条件の変更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変更時の項目に「契約条件変更日」を追加</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入力された場合はリース契約条件と判断し、変更日以降のリース債務・利息計算を行うように対応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75216">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スケジュールの自動作成時、契約条件変更日以前のスケジュールはそのままとし、</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それ以降のスケジュールを作成するように対応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リース仕訳データ作成</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リース契約条件変更仕訳を作成するように対応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284528"/>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契約条件変更したデータの出力に対応</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3340216"/>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FF0000"/>
                          </a:solidFill>
                        </a:rPr>
                        <a:t>契約条件変更一覧表（新規追加機能）</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3944157"/>
                  </a:ext>
                </a:extLst>
              </a:tr>
            </a:tbl>
          </a:graphicData>
        </a:graphic>
      </p:graphicFrame>
      <p:sp>
        <p:nvSpPr>
          <p:cNvPr id="12" name="コンテンツ プレースホルダー 5">
            <a:extLst>
              <a:ext uri="{FF2B5EF4-FFF2-40B4-BE49-F238E27FC236}">
                <a16:creationId xmlns:a16="http://schemas.microsoft.com/office/drawing/2014/main" id="{5CAE8CA1-58E3-820F-F802-F128E55FB4EA}"/>
              </a:ext>
            </a:extLst>
          </p:cNvPr>
          <p:cNvSpPr txBox="1">
            <a:spLocks/>
          </p:cNvSpPr>
          <p:nvPr/>
        </p:nvSpPr>
        <p:spPr>
          <a:xfrm>
            <a:off x="321519" y="3570706"/>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3" name="テキスト ボックス 12">
            <a:extLst>
              <a:ext uri="{FF2B5EF4-FFF2-40B4-BE49-F238E27FC236}">
                <a16:creationId xmlns:a16="http://schemas.microsoft.com/office/drawing/2014/main" id="{8DD03B41-EF59-FC89-70D1-86ED56042E09}"/>
              </a:ext>
            </a:extLst>
          </p:cNvPr>
          <p:cNvSpPr txBox="1"/>
          <p:nvPr/>
        </p:nvSpPr>
        <p:spPr>
          <a:xfrm>
            <a:off x="107504" y="3803144"/>
            <a:ext cx="3959972" cy="784830"/>
          </a:xfrm>
          <a:prstGeom prst="rect">
            <a:avLst/>
          </a:prstGeom>
          <a:noFill/>
        </p:spPr>
        <p:txBody>
          <a:bodyPr wrap="square">
            <a:spAutoFit/>
          </a:bodyPr>
          <a:lstStyle/>
          <a:p>
            <a:r>
              <a:rPr kumimoji="1" lang="ja-JP" altLang="en-US" sz="900" dirty="0"/>
              <a:t>　・リースの契約条件の変更（会計基準</a:t>
            </a:r>
            <a:r>
              <a:rPr kumimoji="1" lang="en-US" altLang="ja-JP" sz="900" dirty="0"/>
              <a:t>39</a:t>
            </a:r>
            <a:r>
              <a:rPr kumimoji="1" lang="ja-JP" altLang="en-US" sz="900" dirty="0"/>
              <a:t>項）</a:t>
            </a:r>
          </a:p>
          <a:p>
            <a:r>
              <a:rPr kumimoji="1" lang="ja-JP" altLang="en-US" sz="900" dirty="0"/>
              <a:t>　　借手は、リース契約条件変更が生じた場合、次のいずれかを行います</a:t>
            </a:r>
          </a:p>
          <a:p>
            <a:r>
              <a:rPr kumimoji="1" lang="ja-JP" altLang="en-US" sz="900" dirty="0"/>
              <a:t>　　（１）変更前のリースとは独立したリースとして会計処理</a:t>
            </a:r>
          </a:p>
          <a:p>
            <a:r>
              <a:rPr kumimoji="1" lang="ja-JP" altLang="en-US" sz="900" dirty="0"/>
              <a:t>　　（２）リース負債の計上額の見直し</a:t>
            </a:r>
          </a:p>
          <a:p>
            <a:endParaRPr kumimoji="1" lang="ja-JP" altLang="en-US" sz="900" dirty="0"/>
          </a:p>
        </p:txBody>
      </p:sp>
      <p:sp>
        <p:nvSpPr>
          <p:cNvPr id="5" name="テキスト ボックス 4">
            <a:extLst>
              <a:ext uri="{FF2B5EF4-FFF2-40B4-BE49-F238E27FC236}">
                <a16:creationId xmlns:a16="http://schemas.microsoft.com/office/drawing/2014/main" id="{194F6735-3358-51E9-4957-26F648D4BBA0}"/>
              </a:ext>
            </a:extLst>
          </p:cNvPr>
          <p:cNvSpPr txBox="1"/>
          <p:nvPr/>
        </p:nvSpPr>
        <p:spPr>
          <a:xfrm>
            <a:off x="3959932" y="3774398"/>
            <a:ext cx="4789000" cy="784830"/>
          </a:xfrm>
          <a:prstGeom prst="rect">
            <a:avLst/>
          </a:prstGeom>
          <a:noFill/>
        </p:spPr>
        <p:txBody>
          <a:bodyPr wrap="square">
            <a:spAutoFit/>
          </a:bodyPr>
          <a:lstStyle/>
          <a:p>
            <a:r>
              <a:rPr kumimoji="1" lang="ja-JP" altLang="en-US" sz="900" dirty="0"/>
              <a:t>　・リース契約条件の変更を伴わないリース負債の見直し（会計基準</a:t>
            </a:r>
            <a:r>
              <a:rPr kumimoji="1" lang="en-US" altLang="ja-JP" sz="900" dirty="0"/>
              <a:t>40</a:t>
            </a:r>
            <a:r>
              <a:rPr kumimoji="1" lang="ja-JP" altLang="en-US" sz="900" dirty="0"/>
              <a:t>項）</a:t>
            </a:r>
          </a:p>
          <a:p>
            <a:r>
              <a:rPr kumimoji="1" lang="ja-JP" altLang="en-US" sz="900" dirty="0"/>
              <a:t>　　借手は、リース契約条件変更が生じていない場合で、次のいずれかに該当する場合は</a:t>
            </a:r>
          </a:p>
          <a:p>
            <a:r>
              <a:rPr kumimoji="1" lang="ja-JP" altLang="en-US" sz="900" dirty="0"/>
              <a:t>　　リース負債計上額の見直しを行います</a:t>
            </a:r>
          </a:p>
          <a:p>
            <a:r>
              <a:rPr kumimoji="1" lang="ja-JP" altLang="en-US" sz="900" dirty="0"/>
              <a:t>　　（１）借手のリース期間に変更がある場合</a:t>
            </a:r>
          </a:p>
          <a:p>
            <a:r>
              <a:rPr kumimoji="1" lang="ja-JP" altLang="en-US" sz="900" dirty="0"/>
              <a:t>　　（２）借手のリース期間に変更がなく借手のリース料に変更がある場合</a:t>
            </a:r>
          </a:p>
        </p:txBody>
      </p:sp>
    </p:spTree>
    <p:extLst>
      <p:ext uri="{BB962C8B-B14F-4D97-AF65-F5344CB8AC3E}">
        <p14:creationId xmlns:p14="http://schemas.microsoft.com/office/powerpoint/2010/main" val="27091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pic>
        <p:nvPicPr>
          <p:cNvPr id="8" name="図 7">
            <a:extLst>
              <a:ext uri="{FF2B5EF4-FFF2-40B4-BE49-F238E27FC236}">
                <a16:creationId xmlns:a16="http://schemas.microsoft.com/office/drawing/2014/main" id="{5B7674CF-050C-8BF0-3272-D78570EEC295}"/>
              </a:ext>
            </a:extLst>
          </p:cNvPr>
          <p:cNvPicPr>
            <a:picLocks noChangeAspect="1"/>
          </p:cNvPicPr>
          <p:nvPr/>
        </p:nvPicPr>
        <p:blipFill>
          <a:blip r:embed="rId2"/>
          <a:stretch>
            <a:fillRect/>
          </a:stretch>
        </p:blipFill>
        <p:spPr>
          <a:xfrm>
            <a:off x="409137" y="1281354"/>
            <a:ext cx="5137392" cy="3338459"/>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32949951-45C4-4112-739B-87E548B69A75}"/>
              </a:ext>
            </a:extLst>
          </p:cNvPr>
          <p:cNvPicPr>
            <a:picLocks noChangeAspect="1"/>
          </p:cNvPicPr>
          <p:nvPr/>
        </p:nvPicPr>
        <p:blipFill>
          <a:blip r:embed="rId3"/>
          <a:stretch>
            <a:fillRect/>
          </a:stretch>
        </p:blipFill>
        <p:spPr>
          <a:xfrm>
            <a:off x="3713030" y="1745242"/>
            <a:ext cx="4999430" cy="2410684"/>
          </a:xfrm>
          <a:prstGeom prst="rect">
            <a:avLst/>
          </a:prstGeom>
          <a:ln>
            <a:solidFill>
              <a:schemeClr val="bg1">
                <a:lumMod val="75000"/>
              </a:schemeClr>
            </a:solidFill>
          </a:ln>
        </p:spPr>
      </p:pic>
      <p:sp>
        <p:nvSpPr>
          <p:cNvPr id="14" name="テキスト プレースホルダー 2">
            <a:extLst>
              <a:ext uri="{FF2B5EF4-FFF2-40B4-BE49-F238E27FC236}">
                <a16:creationId xmlns:a16="http://schemas.microsoft.com/office/drawing/2014/main" id="{CF3C7D1B-D85F-74C2-B865-E797D4C945EE}"/>
              </a:ext>
            </a:extLst>
          </p:cNvPr>
          <p:cNvSpPr txBox="1">
            <a:spLocks/>
          </p:cNvSpPr>
          <p:nvPr/>
        </p:nvSpPr>
        <p:spPr>
          <a:xfrm>
            <a:off x="394022" y="1021115"/>
            <a:ext cx="2809826" cy="32649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schemeClr val="tx1">
                    <a:lumMod val="75000"/>
                    <a:lumOff val="25000"/>
                  </a:schemeClr>
                </a:solidFill>
              </a:rPr>
              <a:t>■リース契約（変更）画面</a:t>
            </a:r>
            <a:endParaRPr lang="en-US" altLang="ja-JP" sz="1000" b="1" u="sng" dirty="0">
              <a:solidFill>
                <a:schemeClr val="tx1">
                  <a:lumMod val="75000"/>
                  <a:lumOff val="25000"/>
                </a:schemeClr>
              </a:solidFill>
            </a:endParaRPr>
          </a:p>
          <a:p>
            <a:pP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15" name="テキスト プレースホルダー 2">
            <a:extLst>
              <a:ext uri="{FF2B5EF4-FFF2-40B4-BE49-F238E27FC236}">
                <a16:creationId xmlns:a16="http://schemas.microsoft.com/office/drawing/2014/main" id="{D1C4C1F8-B8BD-5140-746A-EA6200C96E63}"/>
              </a:ext>
            </a:extLst>
          </p:cNvPr>
          <p:cNvSpPr txBox="1">
            <a:spLocks/>
          </p:cNvSpPr>
          <p:nvPr/>
        </p:nvSpPr>
        <p:spPr>
          <a:xfrm>
            <a:off x="5225198" y="1479273"/>
            <a:ext cx="3487262" cy="249783"/>
          </a:xfrm>
          <a:prstGeom prst="rect">
            <a:avLst/>
          </a:prstGeom>
          <a:solidFill>
            <a:schemeClr val="bg2"/>
          </a:solidFill>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a:lnSpc>
                <a:spcPts val="1900"/>
              </a:lnSpc>
              <a:buClr>
                <a:srgbClr val="F9BE00"/>
              </a:buClr>
            </a:pPr>
            <a:r>
              <a:rPr lang="ja-JP" altLang="en-US" sz="1000" b="1" u="sng" dirty="0">
                <a:solidFill>
                  <a:schemeClr val="tx1">
                    <a:lumMod val="75000"/>
                    <a:lumOff val="25000"/>
                  </a:schemeClr>
                </a:solidFill>
              </a:rPr>
              <a:t>■新規帳票（契約条件変更一覧表）</a:t>
            </a:r>
            <a:endParaRPr lang="en-US" altLang="ja-JP" sz="1000" b="1" u="sng" dirty="0">
              <a:solidFill>
                <a:schemeClr val="tx1">
                  <a:lumMod val="75000"/>
                  <a:lumOff val="25000"/>
                </a:schemeClr>
              </a:solidFill>
            </a:endParaRPr>
          </a:p>
        </p:txBody>
      </p:sp>
      <p:sp>
        <p:nvSpPr>
          <p:cNvPr id="16" name="テキスト プレースホルダー 2">
            <a:extLst>
              <a:ext uri="{FF2B5EF4-FFF2-40B4-BE49-F238E27FC236}">
                <a16:creationId xmlns:a16="http://schemas.microsoft.com/office/drawing/2014/main" id="{B42DCEBB-3F49-09F1-64ED-6DA98AE1C57A}"/>
              </a:ext>
            </a:extLst>
          </p:cNvPr>
          <p:cNvSpPr txBox="1">
            <a:spLocks/>
          </p:cNvSpPr>
          <p:nvPr/>
        </p:nvSpPr>
        <p:spPr>
          <a:xfrm>
            <a:off x="4397106" y="1775317"/>
            <a:ext cx="3448000" cy="218061"/>
          </a:xfrm>
          <a:prstGeom prst="rect">
            <a:avLst/>
          </a:prstGeom>
          <a:solidFill>
            <a:schemeClr val="bg1"/>
          </a:solidFill>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ts val="1900"/>
              </a:lnSpc>
              <a:buClr>
                <a:srgbClr val="F9BE00"/>
              </a:buClr>
            </a:pPr>
            <a:r>
              <a:rPr lang="ja-JP" altLang="en-US" sz="1100" u="sng" dirty="0">
                <a:solidFill>
                  <a:schemeClr val="tx1">
                    <a:lumMod val="75000"/>
                    <a:lumOff val="25000"/>
                  </a:schemeClr>
                </a:solidFill>
              </a:rPr>
              <a:t>契約条件変更一覧表</a:t>
            </a:r>
            <a:endParaRPr lang="en-US" altLang="ja-JP" sz="1100" u="sng" dirty="0">
              <a:solidFill>
                <a:schemeClr val="tx1">
                  <a:lumMod val="75000"/>
                  <a:lumOff val="25000"/>
                </a:schemeClr>
              </a:solidFill>
            </a:endParaRPr>
          </a:p>
        </p:txBody>
      </p:sp>
      <p:sp>
        <p:nvSpPr>
          <p:cNvPr id="17" name="線吹き出し 2 (枠付き) 7">
            <a:extLst>
              <a:ext uri="{FF2B5EF4-FFF2-40B4-BE49-F238E27FC236}">
                <a16:creationId xmlns:a16="http://schemas.microsoft.com/office/drawing/2014/main" id="{40F8F509-A6A4-DBFA-6058-E8DE4B9F7697}"/>
              </a:ext>
            </a:extLst>
          </p:cNvPr>
          <p:cNvSpPr/>
          <p:nvPr/>
        </p:nvSpPr>
        <p:spPr>
          <a:xfrm>
            <a:off x="1656337" y="2564249"/>
            <a:ext cx="1872207" cy="445661"/>
          </a:xfrm>
          <a:prstGeom prst="borderCallout2">
            <a:avLst>
              <a:gd name="adj1" fmla="val -35964"/>
              <a:gd name="adj2" fmla="val 53532"/>
              <a:gd name="adj3" fmla="val -128674"/>
              <a:gd name="adj4" fmla="val 52795"/>
              <a:gd name="adj5" fmla="val -215751"/>
              <a:gd name="adj6" fmla="val 5305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以下項目を追加します</a:t>
            </a:r>
            <a:endParaRPr lang="en-US" altLang="ja-JP" sz="1000" dirty="0"/>
          </a:p>
          <a:p>
            <a:r>
              <a:rPr lang="ja-JP" altLang="en-US" sz="1000" dirty="0"/>
              <a:t>・契約条件変更日</a:t>
            </a:r>
            <a:endParaRPr lang="en-US" altLang="ja-JP" sz="1000" dirty="0"/>
          </a:p>
        </p:txBody>
      </p:sp>
      <p:sp>
        <p:nvSpPr>
          <p:cNvPr id="18" name="正方形/長方形 17">
            <a:extLst>
              <a:ext uri="{FF2B5EF4-FFF2-40B4-BE49-F238E27FC236}">
                <a16:creationId xmlns:a16="http://schemas.microsoft.com/office/drawing/2014/main" id="{421F43BC-B452-8CF1-F430-69E98238280C}"/>
              </a:ext>
            </a:extLst>
          </p:cNvPr>
          <p:cNvSpPr/>
          <p:nvPr/>
        </p:nvSpPr>
        <p:spPr>
          <a:xfrm>
            <a:off x="1305068" y="3422489"/>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9" name="正方形/長方形 18">
            <a:extLst>
              <a:ext uri="{FF2B5EF4-FFF2-40B4-BE49-F238E27FC236}">
                <a16:creationId xmlns:a16="http://schemas.microsoft.com/office/drawing/2014/main" id="{9EDD7AEF-28D4-FF25-4ECA-A3423C80B40F}"/>
              </a:ext>
            </a:extLst>
          </p:cNvPr>
          <p:cNvSpPr/>
          <p:nvPr/>
        </p:nvSpPr>
        <p:spPr>
          <a:xfrm>
            <a:off x="5393376" y="2895786"/>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20" name="線吹き出し 2 (枠付き) 7">
            <a:extLst>
              <a:ext uri="{FF2B5EF4-FFF2-40B4-BE49-F238E27FC236}">
                <a16:creationId xmlns:a16="http://schemas.microsoft.com/office/drawing/2014/main" id="{A0D357FA-9090-AE42-12FD-45DC95BEF751}"/>
              </a:ext>
            </a:extLst>
          </p:cNvPr>
          <p:cNvSpPr/>
          <p:nvPr/>
        </p:nvSpPr>
        <p:spPr>
          <a:xfrm>
            <a:off x="5140522" y="3714864"/>
            <a:ext cx="3643478" cy="904950"/>
          </a:xfrm>
          <a:prstGeom prst="borderCallout2">
            <a:avLst>
              <a:gd name="adj1" fmla="val 25225"/>
              <a:gd name="adj2" fmla="val -3425"/>
              <a:gd name="adj3" fmla="val -28918"/>
              <a:gd name="adj4" fmla="val -14273"/>
              <a:gd name="adj5" fmla="val -99846"/>
              <a:gd name="adj6" fmla="val -1643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＜新規帳票の概要＞</a:t>
            </a:r>
            <a:endParaRPr lang="en-US" altLang="ja-JP" sz="1000" dirty="0"/>
          </a:p>
          <a:p>
            <a:r>
              <a:rPr lang="ja-JP" altLang="en-US" sz="1000" dirty="0"/>
              <a:t>・契約条件変更物件のみ出力対象とします</a:t>
            </a:r>
            <a:endParaRPr lang="en-US" altLang="ja-JP" sz="1000" dirty="0"/>
          </a:p>
          <a:p>
            <a:r>
              <a:rPr lang="ja-JP" altLang="en-US" sz="1000" dirty="0"/>
              <a:t>・契約条件変更日前後のリース債務と支払利息の金額と</a:t>
            </a:r>
            <a:endParaRPr lang="en-US" altLang="ja-JP" sz="1000" dirty="0"/>
          </a:p>
          <a:p>
            <a:r>
              <a:rPr lang="ja-JP" altLang="en-US" sz="1000" dirty="0"/>
              <a:t>　それぞれの毎月の残高が確認できます</a:t>
            </a:r>
            <a:endParaRPr lang="en-US" altLang="ja-JP" sz="1000" dirty="0"/>
          </a:p>
        </p:txBody>
      </p:sp>
      <p:sp>
        <p:nvSpPr>
          <p:cNvPr id="5" name="テキスト ボックス 4">
            <a:extLst>
              <a:ext uri="{FF2B5EF4-FFF2-40B4-BE49-F238E27FC236}">
                <a16:creationId xmlns:a16="http://schemas.microsoft.com/office/drawing/2014/main" id="{CF1E96C0-284F-DABB-ED0E-48B939E8FB52}"/>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ja-JP" altLang="en-US" sz="1400" b="1" dirty="0"/>
              <a:t>４．リース契約条件の変更</a:t>
            </a:r>
            <a:endParaRPr kumimoji="1" lang="ja-JP" altLang="en-US" sz="1400" b="1" dirty="0"/>
          </a:p>
        </p:txBody>
      </p:sp>
    </p:spTree>
    <p:extLst>
      <p:ext uri="{BB962C8B-B14F-4D97-AF65-F5344CB8AC3E}">
        <p14:creationId xmlns:p14="http://schemas.microsoft.com/office/powerpoint/2010/main" val="428945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00E828E-F3BC-7FF5-65F0-2212167AC42C}"/>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
        <p:nvSpPr>
          <p:cNvPr id="6" name="タイトル 5">
            <a:extLst>
              <a:ext uri="{FF2B5EF4-FFF2-40B4-BE49-F238E27FC236}">
                <a16:creationId xmlns:a16="http://schemas.microsoft.com/office/drawing/2014/main" id="{96BD51BD-BAF6-3F63-8A06-CE985999C949}"/>
              </a:ext>
            </a:extLst>
          </p:cNvPr>
          <p:cNvSpPr>
            <a:spLocks noGrp="1"/>
          </p:cNvSpPr>
          <p:nvPr>
            <p:ph type="title"/>
          </p:nvPr>
        </p:nvSpPr>
        <p:spPr>
          <a:xfrm>
            <a:off x="2447764" y="678304"/>
            <a:ext cx="6337461" cy="1065354"/>
          </a:xfrm>
        </p:spPr>
        <p:txBody>
          <a:bodyPr/>
          <a:lstStyle/>
          <a:p>
            <a:r>
              <a:rPr lang="ja-JP" altLang="en-US" dirty="0"/>
              <a:t>ご挨拶</a:t>
            </a:r>
          </a:p>
        </p:txBody>
      </p:sp>
      <p:sp>
        <p:nvSpPr>
          <p:cNvPr id="2" name="スライド番号プレースホルダー 1">
            <a:extLst>
              <a:ext uri="{FF2B5EF4-FFF2-40B4-BE49-F238E27FC236}">
                <a16:creationId xmlns:a16="http://schemas.microsoft.com/office/drawing/2014/main" id="{4DC6E157-4295-C050-F90B-45D9B14BE1A6}"/>
              </a:ext>
            </a:extLst>
          </p:cNvPr>
          <p:cNvSpPr>
            <a:spLocks noGrp="1"/>
          </p:cNvSpPr>
          <p:nvPr>
            <p:ph type="sldNum" sz="quarter" idx="10"/>
          </p:nvPr>
        </p:nvSpPr>
        <p:spPr/>
        <p:txBody>
          <a:bodyPr/>
          <a:lstStyle/>
          <a:p>
            <a:fld id="{78AE49ED-73EF-499C-8307-28EB0E7CF529}" type="slidenum">
              <a:rPr kumimoji="1" lang="ja-JP" altLang="en-US" smtClean="0"/>
              <a:t>2</a:t>
            </a:fld>
            <a:endParaRPr kumimoji="1" lang="ja-JP" altLang="en-US" dirty="0"/>
          </a:p>
        </p:txBody>
      </p:sp>
      <p:sp>
        <p:nvSpPr>
          <p:cNvPr id="5" name="テキスト ボックス 4">
            <a:extLst>
              <a:ext uri="{FF2B5EF4-FFF2-40B4-BE49-F238E27FC236}">
                <a16:creationId xmlns:a16="http://schemas.microsoft.com/office/drawing/2014/main" id="{B35AB383-C4D5-E00B-00DA-398790CC6A2B}"/>
              </a:ext>
            </a:extLst>
          </p:cNvPr>
          <p:cNvSpPr txBox="1"/>
          <p:nvPr/>
        </p:nvSpPr>
        <p:spPr>
          <a:xfrm>
            <a:off x="4320012" y="2588799"/>
            <a:ext cx="4463988" cy="923330"/>
          </a:xfrm>
          <a:prstGeom prst="rect">
            <a:avLst/>
          </a:prstGeom>
          <a:noFill/>
        </p:spPr>
        <p:txBody>
          <a:bodyPr wrap="square" rtlCol="0">
            <a:spAutoFit/>
          </a:bodyPr>
          <a:lstStyle/>
          <a:p>
            <a:r>
              <a:rPr kumimoji="1" lang="ja-JP" altLang="en-US" dirty="0"/>
              <a:t>ＳｕｐｅｒＳｔｒｅａｍ営業本部</a:t>
            </a:r>
            <a:endParaRPr kumimoji="1" lang="en-US" altLang="ja-JP" dirty="0"/>
          </a:p>
          <a:p>
            <a:r>
              <a:rPr lang="ja-JP" altLang="en-US" dirty="0"/>
              <a:t>本部長</a:t>
            </a:r>
            <a:endParaRPr kumimoji="1" lang="en-US" altLang="ja-JP" dirty="0"/>
          </a:p>
          <a:p>
            <a:pPr algn="r"/>
            <a:r>
              <a:rPr kumimoji="1" lang="ja-JP" altLang="en-US" dirty="0"/>
              <a:t>山田　英樹</a:t>
            </a:r>
          </a:p>
        </p:txBody>
      </p:sp>
    </p:spTree>
    <p:extLst>
      <p:ext uri="{BB962C8B-B14F-4D97-AF65-F5344CB8AC3E}">
        <p14:creationId xmlns:p14="http://schemas.microsoft.com/office/powerpoint/2010/main" val="214569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3FCB4E24-8037-3B08-A148-17065D634BF3}"/>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zh-TW" altLang="en-US" sz="1400" b="1" dirty="0"/>
              <a:t>５．申告調整</a:t>
            </a:r>
            <a:endParaRPr kumimoji="1" lang="ja-JP" altLang="en-US" sz="1400" b="1"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251520" y="109558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sp>
        <p:nvSpPr>
          <p:cNvPr id="9" name="テキスト ボックス 8">
            <a:extLst>
              <a:ext uri="{FF2B5EF4-FFF2-40B4-BE49-F238E27FC236}">
                <a16:creationId xmlns:a16="http://schemas.microsoft.com/office/drawing/2014/main" id="{7DD472DD-4B99-3F03-86AD-2B42788931DC}"/>
              </a:ext>
            </a:extLst>
          </p:cNvPr>
          <p:cNvSpPr txBox="1"/>
          <p:nvPr/>
        </p:nvSpPr>
        <p:spPr>
          <a:xfrm>
            <a:off x="179512" y="2931790"/>
            <a:ext cx="7037790" cy="400110"/>
          </a:xfrm>
          <a:prstGeom prst="rect">
            <a:avLst/>
          </a:prstGeom>
          <a:noFill/>
        </p:spPr>
        <p:txBody>
          <a:bodyPr wrap="square">
            <a:spAutoFit/>
          </a:bodyPr>
          <a:lstStyle/>
          <a:p>
            <a:r>
              <a:rPr kumimoji="1" lang="en-US" altLang="ja-JP" sz="1000" b="1" dirty="0">
                <a:solidFill>
                  <a:schemeClr val="tx1">
                    <a:lumMod val="75000"/>
                    <a:lumOff val="25000"/>
                  </a:schemeClr>
                </a:solidFill>
              </a:rPr>
              <a:t>※</a:t>
            </a:r>
            <a:r>
              <a:rPr kumimoji="1" lang="en-US" altLang="ja-JP" sz="1000" dirty="0">
                <a:solidFill>
                  <a:schemeClr val="tx1">
                    <a:lumMod val="75000"/>
                    <a:lumOff val="25000"/>
                  </a:schemeClr>
                </a:solidFill>
              </a:rPr>
              <a:t>2026</a:t>
            </a:r>
            <a:r>
              <a:rPr kumimoji="1" lang="ja-JP" altLang="en-US" sz="1000" dirty="0">
                <a:solidFill>
                  <a:schemeClr val="tx1">
                    <a:lumMod val="75000"/>
                    <a:lumOff val="25000"/>
                  </a:schemeClr>
                </a:solidFill>
              </a:rPr>
              <a:t>年版</a:t>
            </a:r>
            <a:r>
              <a:rPr lang="ja-JP" altLang="en-US" sz="1000" dirty="0">
                <a:solidFill>
                  <a:schemeClr val="tx1">
                    <a:lumMod val="75000"/>
                    <a:lumOff val="25000"/>
                  </a:schemeClr>
                </a:solidFill>
              </a:rPr>
              <a:t>（</a:t>
            </a:r>
            <a:r>
              <a:rPr lang="en-US" altLang="ja-JP" sz="1000" dirty="0">
                <a:solidFill>
                  <a:schemeClr val="tx1">
                    <a:lumMod val="75000"/>
                    <a:lumOff val="25000"/>
                  </a:schemeClr>
                </a:solidFill>
              </a:rPr>
              <a:t>Ver2.9.0</a:t>
            </a:r>
            <a:r>
              <a:rPr lang="ja-JP" altLang="en-US" sz="1000" dirty="0">
                <a:solidFill>
                  <a:schemeClr val="tx1">
                    <a:lumMod val="75000"/>
                    <a:lumOff val="25000"/>
                  </a:schemeClr>
                </a:solidFill>
              </a:rPr>
              <a:t>）</a:t>
            </a:r>
            <a:r>
              <a:rPr kumimoji="1" lang="ja-JP" altLang="en-US" sz="1000" dirty="0">
                <a:solidFill>
                  <a:schemeClr val="tx1">
                    <a:lumMod val="75000"/>
                    <a:lumOff val="25000"/>
                  </a:schemeClr>
                </a:solidFill>
              </a:rPr>
              <a:t>定期出荷のモジュール内に</a:t>
            </a:r>
            <a:r>
              <a:rPr kumimoji="1" lang="ja-JP" altLang="en-US" sz="1000" b="1" dirty="0">
                <a:solidFill>
                  <a:schemeClr val="tx1">
                    <a:lumMod val="75000"/>
                    <a:lumOff val="25000"/>
                  </a:schemeClr>
                </a:solidFill>
              </a:rPr>
              <a:t>税務台帳追加用スクリプトを同梱予定</a:t>
            </a:r>
            <a:endParaRPr kumimoji="1" lang="en-US" altLang="ja-JP" sz="1000" b="1" dirty="0">
              <a:solidFill>
                <a:schemeClr val="tx1">
                  <a:lumMod val="75000"/>
                  <a:lumOff val="25000"/>
                </a:schemeClr>
              </a:solidFill>
            </a:endParaRPr>
          </a:p>
          <a:p>
            <a:r>
              <a:rPr lang="ja-JP" altLang="en-US" sz="1000" b="1" dirty="0">
                <a:solidFill>
                  <a:schemeClr val="tx1">
                    <a:lumMod val="75000"/>
                    <a:lumOff val="25000"/>
                  </a:schemeClr>
                </a:solidFill>
              </a:rPr>
              <a:t>　バージョンアップ時には該当スクリプトを実施</a:t>
            </a:r>
            <a:endParaRPr kumimoji="1" lang="ja-JP" altLang="en-US" sz="1000" b="1" dirty="0">
              <a:solidFill>
                <a:schemeClr val="tx1">
                  <a:lumMod val="75000"/>
                  <a:lumOff val="25000"/>
                </a:schemeClr>
              </a:solidFill>
            </a:endParaRPr>
          </a:p>
        </p:txBody>
      </p:sp>
      <p:graphicFrame>
        <p:nvGraphicFramePr>
          <p:cNvPr id="11" name="表 8">
            <a:extLst>
              <a:ext uri="{FF2B5EF4-FFF2-40B4-BE49-F238E27FC236}">
                <a16:creationId xmlns:a16="http://schemas.microsoft.com/office/drawing/2014/main" id="{D04F49E1-B91D-D885-15CC-B43C6E8CE3EF}"/>
              </a:ext>
            </a:extLst>
          </p:cNvPr>
          <p:cNvGraphicFramePr>
            <a:graphicFrameLocks noGrp="1"/>
          </p:cNvGraphicFramePr>
          <p:nvPr/>
        </p:nvGraphicFramePr>
        <p:xfrm>
          <a:off x="251520" y="1347614"/>
          <a:ext cx="8698581" cy="158828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2005401">
                  <a:extLst>
                    <a:ext uri="{9D8B030D-6E8A-4147-A177-3AD203B41FA5}">
                      <a16:colId xmlns:a16="http://schemas.microsoft.com/office/drawing/2014/main" val="4219559679"/>
                    </a:ext>
                  </a:extLst>
                </a:gridCol>
                <a:gridCol w="4536504">
                  <a:extLst>
                    <a:ext uri="{9D8B030D-6E8A-4147-A177-3AD203B41FA5}">
                      <a16:colId xmlns:a16="http://schemas.microsoft.com/office/drawing/2014/main" val="1341167975"/>
                    </a:ext>
                  </a:extLst>
                </a:gridCol>
                <a:gridCol w="1008112">
                  <a:extLst>
                    <a:ext uri="{9D8B030D-6E8A-4147-A177-3AD203B41FA5}">
                      <a16:colId xmlns:a16="http://schemas.microsoft.com/office/drawing/2014/main" val="1341817023"/>
                    </a:ext>
                  </a:extLst>
                </a:gridCol>
                <a:gridCol w="921717">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1000" dirty="0">
                          <a:solidFill>
                            <a:schemeClr val="tx1">
                              <a:lumMod val="75000"/>
                              <a:lumOff val="25000"/>
                            </a:schemeClr>
                          </a:solidFill>
                        </a:rPr>
                        <a:t>1</a:t>
                      </a: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申告調整の確認用帳票の追加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rgbClr val="FF0000"/>
                          </a:solidFill>
                        </a:rPr>
                        <a:t>リース契約台帳（新規追加機能）</a:t>
                      </a:r>
                      <a:endParaRPr kumimoji="1" lang="en-US" altLang="ja-JP" sz="1000" b="1" dirty="0">
                        <a:solidFill>
                          <a:srgbClr val="FF0000"/>
                        </a:solidFill>
                      </a:endParaRPr>
                    </a:p>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59480">
                <a:tc>
                  <a:txBody>
                    <a:bodyPr/>
                    <a:lstStyle/>
                    <a:p>
                      <a:r>
                        <a:rPr kumimoji="1" lang="en-US" altLang="ja-JP" sz="1000" dirty="0">
                          <a:solidFill>
                            <a:schemeClr val="tx1">
                              <a:lumMod val="75000"/>
                              <a:lumOff val="25000"/>
                            </a:schemeClr>
                          </a:solidFill>
                        </a:rPr>
                        <a:t>2</a:t>
                      </a: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r>
                        <a:rPr kumimoji="1" lang="en-US" altLang="ja-JP" sz="1000" b="1"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59480">
                <a:tc>
                  <a:txBody>
                    <a:bodyPr/>
                    <a:lstStyle/>
                    <a:p>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リースの各種帳票</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bl>
          </a:graphicData>
        </a:graphic>
      </p:graphicFrame>
      <p:sp>
        <p:nvSpPr>
          <p:cNvPr id="13" name="コンテンツ プレースホルダー 5">
            <a:extLst>
              <a:ext uri="{FF2B5EF4-FFF2-40B4-BE49-F238E27FC236}">
                <a16:creationId xmlns:a16="http://schemas.microsoft.com/office/drawing/2014/main" id="{941973A3-90DB-35DA-9426-2E66F9431216}"/>
              </a:ext>
            </a:extLst>
          </p:cNvPr>
          <p:cNvSpPr txBox="1">
            <a:spLocks/>
          </p:cNvSpPr>
          <p:nvPr/>
        </p:nvSpPr>
        <p:spPr>
          <a:xfrm>
            <a:off x="251519" y="3327834"/>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4" name="テキスト ボックス 13">
            <a:extLst>
              <a:ext uri="{FF2B5EF4-FFF2-40B4-BE49-F238E27FC236}">
                <a16:creationId xmlns:a16="http://schemas.microsoft.com/office/drawing/2014/main" id="{D3ADD7E9-E855-FC2D-C43C-5A21A8A6389D}"/>
              </a:ext>
            </a:extLst>
          </p:cNvPr>
          <p:cNvSpPr txBox="1"/>
          <p:nvPr/>
        </p:nvSpPr>
        <p:spPr>
          <a:xfrm>
            <a:off x="179512" y="3591637"/>
            <a:ext cx="8928992" cy="769441"/>
          </a:xfrm>
          <a:prstGeom prst="rect">
            <a:avLst/>
          </a:prstGeom>
          <a:noFill/>
        </p:spPr>
        <p:txBody>
          <a:bodyPr wrap="square">
            <a:spAutoFit/>
          </a:bodyPr>
          <a:lstStyle/>
          <a:p>
            <a:r>
              <a:rPr kumimoji="1" lang="ja-JP" altLang="en-US" sz="1100" dirty="0"/>
              <a:t>・オペレーティングリースは、法人税法では「債務の確定した金額のみ損金算入できる」旨が示され、</a:t>
            </a:r>
            <a:endParaRPr kumimoji="1" lang="en-US" altLang="ja-JP" sz="1100" dirty="0"/>
          </a:p>
          <a:p>
            <a:r>
              <a:rPr lang="ja-JP" altLang="en-US" sz="1100" dirty="0"/>
              <a:t>　</a:t>
            </a:r>
            <a:r>
              <a:rPr kumimoji="1" lang="ja-JP" altLang="en-US" sz="1100" dirty="0"/>
              <a:t>これまで通りの賃貸借処理が継続されることになりました</a:t>
            </a:r>
            <a:endParaRPr kumimoji="1" lang="en-US" altLang="ja-JP" sz="1100" dirty="0"/>
          </a:p>
          <a:p>
            <a:r>
              <a:rPr lang="ja-JP" altLang="en-US" sz="1100" dirty="0"/>
              <a:t>　</a:t>
            </a:r>
            <a:r>
              <a:rPr kumimoji="1" lang="ja-JP" altLang="en-US" sz="1100" dirty="0"/>
              <a:t>一方、新リース会計基準では売買処理され、使用権資産の減価償却や、</a:t>
            </a:r>
            <a:endParaRPr kumimoji="1" lang="en-US" altLang="ja-JP" sz="1100" dirty="0"/>
          </a:p>
          <a:p>
            <a:r>
              <a:rPr lang="ja-JP" altLang="en-US" sz="1100" dirty="0"/>
              <a:t>　</a:t>
            </a:r>
            <a:r>
              <a:rPr kumimoji="1" lang="ja-JP" altLang="en-US" sz="1100" dirty="0"/>
              <a:t>利息相当額の配分による費用計上が原則とされる会計上の取扱いとは不一致が生じることになります</a:t>
            </a:r>
          </a:p>
        </p:txBody>
      </p:sp>
    </p:spTree>
    <p:extLst>
      <p:ext uri="{BB962C8B-B14F-4D97-AF65-F5344CB8AC3E}">
        <p14:creationId xmlns:p14="http://schemas.microsoft.com/office/powerpoint/2010/main" val="302391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91EBE30-2810-2863-F700-892DD4A1E933}"/>
              </a:ext>
            </a:extLst>
          </p:cNvPr>
          <p:cNvSpPr txBox="1">
            <a:spLocks/>
          </p:cNvSpPr>
          <p:nvPr/>
        </p:nvSpPr>
        <p:spPr>
          <a:xfrm>
            <a:off x="358018" y="1089058"/>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＜申告調整 例：前提条件＞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・リース料総額：</a:t>
            </a:r>
            <a:r>
              <a:rPr lang="en-US" altLang="ja-JP" sz="1000" b="1" dirty="0">
                <a:solidFill>
                  <a:schemeClr val="tx1">
                    <a:lumMod val="75000"/>
                    <a:lumOff val="25000"/>
                  </a:schemeClr>
                </a:solidFill>
              </a:rPr>
              <a:t>6,000</a:t>
            </a:r>
            <a:r>
              <a:rPr lang="ja-JP" altLang="en-US" sz="1000" b="1" dirty="0">
                <a:solidFill>
                  <a:schemeClr val="tx1">
                    <a:lumMod val="75000"/>
                    <a:lumOff val="25000"/>
                  </a:schemeClr>
                </a:solidFill>
              </a:rPr>
              <a:t>千円　　・リース料総額の割引現在価値：</a:t>
            </a:r>
            <a:r>
              <a:rPr lang="en-US" altLang="ja-JP" sz="1000" b="1" dirty="0">
                <a:solidFill>
                  <a:schemeClr val="tx1">
                    <a:lumMod val="75000"/>
                    <a:lumOff val="25000"/>
                  </a:schemeClr>
                </a:solidFill>
              </a:rPr>
              <a:t>5,600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・年間リース料：</a:t>
            </a:r>
            <a:r>
              <a:rPr lang="en-US" altLang="ja-JP" sz="1000" b="1" dirty="0">
                <a:solidFill>
                  <a:schemeClr val="tx1">
                    <a:lumMod val="75000"/>
                    <a:lumOff val="25000"/>
                  </a:schemeClr>
                </a:solidFill>
              </a:rPr>
              <a:t>1,200</a:t>
            </a:r>
            <a:r>
              <a:rPr lang="ja-JP" altLang="en-US" sz="1000" b="1" dirty="0">
                <a:solidFill>
                  <a:schemeClr val="tx1">
                    <a:lumMod val="75000"/>
                    <a:lumOff val="25000"/>
                  </a:schemeClr>
                </a:solidFill>
              </a:rPr>
              <a:t>千円　　・年間リース料に含まれる利息相当額：</a:t>
            </a:r>
            <a:r>
              <a:rPr lang="en-US" altLang="ja-JP" sz="1000" b="1" dirty="0">
                <a:solidFill>
                  <a:schemeClr val="tx1">
                    <a:lumMod val="75000"/>
                    <a:lumOff val="25000"/>
                  </a:schemeClr>
                </a:solidFill>
              </a:rPr>
              <a:t>200</a:t>
            </a:r>
            <a:r>
              <a:rPr lang="ja-JP" altLang="en-US" sz="1000" b="1" dirty="0">
                <a:solidFill>
                  <a:schemeClr val="tx1">
                    <a:lumMod val="75000"/>
                    <a:lumOff val="25000"/>
                  </a:schemeClr>
                </a:solidFill>
              </a:rPr>
              <a:t>千円</a:t>
            </a:r>
          </a:p>
        </p:txBody>
      </p:sp>
      <p:graphicFrame>
        <p:nvGraphicFramePr>
          <p:cNvPr id="7" name="表 6">
            <a:extLst>
              <a:ext uri="{FF2B5EF4-FFF2-40B4-BE49-F238E27FC236}">
                <a16:creationId xmlns:a16="http://schemas.microsoft.com/office/drawing/2014/main" id="{AEA6A47B-2422-2605-0F46-B8926171FC61}"/>
              </a:ext>
            </a:extLst>
          </p:cNvPr>
          <p:cNvGraphicFramePr>
            <a:graphicFrameLocks noGrp="1"/>
          </p:cNvGraphicFramePr>
          <p:nvPr/>
        </p:nvGraphicFramePr>
        <p:xfrm>
          <a:off x="498930" y="1639401"/>
          <a:ext cx="8105070" cy="1707027"/>
        </p:xfrm>
        <a:graphic>
          <a:graphicData uri="http://schemas.openxmlformats.org/drawingml/2006/table">
            <a:tbl>
              <a:tblPr firstRow="1" bandRow="1">
                <a:tableStyleId>{21E4AEA4-8DFA-4A89-87EB-49C32662AFE0}</a:tableStyleId>
              </a:tblPr>
              <a:tblGrid>
                <a:gridCol w="1281040">
                  <a:extLst>
                    <a:ext uri="{9D8B030D-6E8A-4147-A177-3AD203B41FA5}">
                      <a16:colId xmlns:a16="http://schemas.microsoft.com/office/drawing/2014/main" val="2364541098"/>
                    </a:ext>
                  </a:extLst>
                </a:gridCol>
                <a:gridCol w="3343203">
                  <a:extLst>
                    <a:ext uri="{9D8B030D-6E8A-4147-A177-3AD203B41FA5}">
                      <a16:colId xmlns:a16="http://schemas.microsoft.com/office/drawing/2014/main" val="2700584936"/>
                    </a:ext>
                  </a:extLst>
                </a:gridCol>
                <a:gridCol w="3480827">
                  <a:extLst>
                    <a:ext uri="{9D8B030D-6E8A-4147-A177-3AD203B41FA5}">
                      <a16:colId xmlns:a16="http://schemas.microsoft.com/office/drawing/2014/main" val="1219088010"/>
                    </a:ext>
                  </a:extLst>
                </a:gridCol>
              </a:tblGrid>
              <a:tr h="239482">
                <a:tc>
                  <a:txBody>
                    <a:bodyPr/>
                    <a:lstStyle/>
                    <a:p>
                      <a:pPr algn="ctr"/>
                      <a:endParaRPr kumimoji="1" lang="en-US" altLang="ja-JP" sz="11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100" b="1" dirty="0">
                          <a:solidFill>
                            <a:schemeClr val="bg1"/>
                          </a:solidFill>
                        </a:rPr>
                        <a:t>会計上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100" b="1" dirty="0">
                          <a:solidFill>
                            <a:schemeClr val="bg1"/>
                          </a:solidFill>
                        </a:rPr>
                        <a:t>税務上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4100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契約時</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5,600</a:t>
                      </a:r>
                      <a:r>
                        <a:rPr kumimoji="1" lang="ja-JP" altLang="en-US" sz="1000" b="0" dirty="0">
                          <a:solidFill>
                            <a:schemeClr val="tx1">
                              <a:lumMod val="75000"/>
                              <a:lumOff val="25000"/>
                            </a:schemeClr>
                          </a:solidFill>
                        </a:rPr>
                        <a:t>千円　／　リース負債　</a:t>
                      </a:r>
                      <a:r>
                        <a:rPr kumimoji="1" lang="en-US" altLang="ja-JP" sz="1000" b="0" dirty="0">
                          <a:solidFill>
                            <a:schemeClr val="tx1">
                              <a:lumMod val="75000"/>
                              <a:lumOff val="25000"/>
                            </a:schemeClr>
                          </a:solidFill>
                        </a:rPr>
                        <a:t>5,600</a:t>
                      </a:r>
                      <a:r>
                        <a:rPr kumimoji="1" lang="ja-JP" altLang="en-US" sz="10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lumMod val="75000"/>
                              <a:lumOff val="25000"/>
                            </a:schemeClr>
                          </a:solidFill>
                        </a:rPr>
                        <a:t>仕訳なし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463158">
                <a:tc>
                  <a:txBody>
                    <a:bodyPr/>
                    <a:lstStyle/>
                    <a:p>
                      <a:pPr algn="ctr"/>
                      <a:r>
                        <a:rPr kumimoji="1" lang="ja-JP" altLang="en-US" sz="1000" b="1" dirty="0">
                          <a:solidFill>
                            <a:schemeClr val="tx1">
                              <a:lumMod val="75000"/>
                              <a:lumOff val="25000"/>
                            </a:schemeClr>
                          </a:solidFill>
                        </a:rPr>
                        <a:t>リース料支払時</a:t>
                      </a:r>
                      <a:endParaRPr kumimoji="1" lang="en-US" altLang="ja-JP" sz="1000" b="1" dirty="0">
                        <a:solidFill>
                          <a:schemeClr val="tx1">
                            <a:lumMod val="75000"/>
                            <a:lumOff val="25000"/>
                          </a:schemeClr>
                        </a:solidFill>
                      </a:endParaRPr>
                    </a:p>
                    <a:p>
                      <a:pPr algn="ctr"/>
                      <a:r>
                        <a:rPr kumimoji="1" lang="ja-JP" altLang="en-US" sz="1000" b="1" dirty="0">
                          <a:solidFill>
                            <a:schemeClr val="tx1">
                              <a:lumMod val="75000"/>
                              <a:lumOff val="25000"/>
                            </a:schemeClr>
                          </a:solidFill>
                        </a:rPr>
                        <a:t>（</a:t>
                      </a:r>
                      <a:r>
                        <a:rPr kumimoji="1" lang="en-US" altLang="ja-JP" sz="1000" b="1" dirty="0">
                          <a:solidFill>
                            <a:schemeClr val="tx1">
                              <a:lumMod val="75000"/>
                              <a:lumOff val="25000"/>
                            </a:schemeClr>
                          </a:solidFill>
                        </a:rPr>
                        <a:t>1</a:t>
                      </a:r>
                      <a:r>
                        <a:rPr kumimoji="1" lang="ja-JP" altLang="en-US" sz="1000" b="1" dirty="0">
                          <a:solidFill>
                            <a:schemeClr val="tx1">
                              <a:lumMod val="75000"/>
                              <a:lumOff val="25000"/>
                            </a:schemeClr>
                          </a:solidFill>
                        </a:rPr>
                        <a:t>年目）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tx1">
                              <a:lumMod val="75000"/>
                              <a:lumOff val="25000"/>
                            </a:schemeClr>
                          </a:solidFill>
                        </a:rPr>
                        <a:t>リース負債　</a:t>
                      </a:r>
                      <a:r>
                        <a:rPr kumimoji="1" lang="en-US" altLang="ja-JP" sz="1000" b="0" dirty="0">
                          <a:solidFill>
                            <a:schemeClr val="tx1">
                              <a:lumMod val="75000"/>
                              <a:lumOff val="25000"/>
                            </a:schemeClr>
                          </a:solidFill>
                        </a:rPr>
                        <a:t>1,000</a:t>
                      </a:r>
                      <a:r>
                        <a:rPr kumimoji="1" lang="ja-JP" altLang="en-US" sz="1000" b="0" dirty="0">
                          <a:solidFill>
                            <a:schemeClr val="tx1">
                              <a:lumMod val="75000"/>
                              <a:lumOff val="25000"/>
                            </a:schemeClr>
                          </a:solidFill>
                        </a:rPr>
                        <a:t>千円　／　現預金　　　</a:t>
                      </a:r>
                      <a:r>
                        <a:rPr kumimoji="1" lang="en-US" altLang="ja-JP" sz="1000" b="0" dirty="0">
                          <a:solidFill>
                            <a:schemeClr val="tx1">
                              <a:lumMod val="75000"/>
                              <a:lumOff val="25000"/>
                            </a:schemeClr>
                          </a:solidFill>
                        </a:rPr>
                        <a:t>1,200</a:t>
                      </a:r>
                      <a:r>
                        <a:rPr kumimoji="1" lang="ja-JP" altLang="en-US" sz="1000" b="0" dirty="0">
                          <a:solidFill>
                            <a:schemeClr val="tx1">
                              <a:lumMod val="75000"/>
                              <a:lumOff val="25000"/>
                            </a:schemeClr>
                          </a:solidFill>
                        </a:rPr>
                        <a:t>千円</a:t>
                      </a:r>
                      <a:endParaRPr kumimoji="1" lang="en-US" altLang="ja-JP" sz="1000" b="0" dirty="0">
                        <a:solidFill>
                          <a:schemeClr val="tx1">
                            <a:lumMod val="75000"/>
                            <a:lumOff val="25000"/>
                          </a:schemeClr>
                        </a:solidFill>
                      </a:endParaRPr>
                    </a:p>
                    <a:p>
                      <a:pPr algn="l"/>
                      <a:r>
                        <a:rPr kumimoji="1" lang="ja-JP" altLang="en-US" sz="1000" b="0" dirty="0">
                          <a:solidFill>
                            <a:schemeClr val="accent3">
                              <a:lumMod val="75000"/>
                            </a:schemeClr>
                          </a:solidFill>
                        </a:rPr>
                        <a:t>支払利息　　　</a:t>
                      </a:r>
                      <a:r>
                        <a:rPr kumimoji="1" lang="en-US" altLang="ja-JP" sz="1000" b="0" dirty="0">
                          <a:solidFill>
                            <a:schemeClr val="accent3">
                              <a:lumMod val="75000"/>
                            </a:schemeClr>
                          </a:solidFill>
                        </a:rPr>
                        <a:t>200</a:t>
                      </a:r>
                      <a:r>
                        <a:rPr kumimoji="1" lang="ja-JP" altLang="en-US" sz="1000" b="0" dirty="0">
                          <a:solidFill>
                            <a:schemeClr val="accent3">
                              <a:lumMod val="7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accent3">
                              <a:lumMod val="75000"/>
                            </a:schemeClr>
                          </a:solidFill>
                        </a:rPr>
                        <a:t>支払リース料　</a:t>
                      </a:r>
                      <a:r>
                        <a:rPr kumimoji="1" lang="en-US" altLang="ja-JP" sz="1000" b="0" dirty="0">
                          <a:solidFill>
                            <a:schemeClr val="accent3">
                              <a:lumMod val="75000"/>
                            </a:schemeClr>
                          </a:solidFill>
                        </a:rPr>
                        <a:t>1,200</a:t>
                      </a:r>
                      <a:r>
                        <a:rPr kumimoji="1" lang="ja-JP" altLang="en-US" sz="1000" b="0" dirty="0">
                          <a:solidFill>
                            <a:schemeClr val="accent3">
                              <a:lumMod val="75000"/>
                            </a:schemeClr>
                          </a:solidFill>
                        </a:rPr>
                        <a:t>千円</a:t>
                      </a:r>
                      <a:r>
                        <a:rPr kumimoji="1" lang="ja-JP" altLang="en-US" sz="1000" b="0" dirty="0">
                          <a:solidFill>
                            <a:schemeClr val="accent3"/>
                          </a:solidFill>
                        </a:rPr>
                        <a:t>　</a:t>
                      </a:r>
                      <a:r>
                        <a:rPr kumimoji="1" lang="ja-JP" altLang="en-US" sz="1000" b="0" dirty="0">
                          <a:solidFill>
                            <a:schemeClr val="tx1">
                              <a:lumMod val="75000"/>
                              <a:lumOff val="25000"/>
                            </a:schemeClr>
                          </a:solidFill>
                        </a:rPr>
                        <a:t>／　現預金　</a:t>
                      </a:r>
                      <a:r>
                        <a:rPr kumimoji="1" lang="en-US" altLang="ja-JP" sz="1000" b="0" dirty="0">
                          <a:solidFill>
                            <a:schemeClr val="tx1">
                              <a:lumMod val="75000"/>
                              <a:lumOff val="25000"/>
                            </a:schemeClr>
                          </a:solidFill>
                        </a:rPr>
                        <a:t>1,200</a:t>
                      </a:r>
                      <a:r>
                        <a:rPr kumimoji="1" lang="ja-JP" altLang="en-US" sz="10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r h="594291">
                <a:tc>
                  <a:txBody>
                    <a:bodyPr/>
                    <a:lstStyle/>
                    <a:p>
                      <a:pPr algn="ctr"/>
                      <a:r>
                        <a:rPr kumimoji="1" lang="ja-JP" altLang="en-US" sz="1000" b="1" dirty="0">
                          <a:solidFill>
                            <a:schemeClr val="tx1">
                              <a:lumMod val="75000"/>
                              <a:lumOff val="25000"/>
                            </a:schemeClr>
                          </a:solidFill>
                        </a:rPr>
                        <a:t>減価償却費</a:t>
                      </a:r>
                      <a:endParaRPr kumimoji="1" lang="en-US" altLang="ja-JP" sz="1000" b="1" dirty="0">
                        <a:solidFill>
                          <a:schemeClr val="tx1">
                            <a:lumMod val="75000"/>
                            <a:lumOff val="25000"/>
                          </a:schemeClr>
                        </a:solidFill>
                      </a:endParaRPr>
                    </a:p>
                    <a:p>
                      <a:pPr algn="ctr"/>
                      <a:r>
                        <a:rPr kumimoji="1" lang="ja-JP" altLang="en-US" sz="1000" b="1" dirty="0">
                          <a:solidFill>
                            <a:schemeClr val="tx1">
                              <a:lumMod val="75000"/>
                              <a:lumOff val="25000"/>
                            </a:schemeClr>
                          </a:solidFill>
                        </a:rPr>
                        <a:t>（</a:t>
                      </a:r>
                      <a:r>
                        <a:rPr kumimoji="1" lang="en-US" altLang="ja-JP" sz="1000" b="1" dirty="0">
                          <a:solidFill>
                            <a:schemeClr val="tx1">
                              <a:lumMod val="75000"/>
                              <a:lumOff val="25000"/>
                            </a:schemeClr>
                          </a:solidFill>
                        </a:rPr>
                        <a:t>1</a:t>
                      </a:r>
                      <a:r>
                        <a:rPr kumimoji="1" lang="ja-JP" altLang="en-US" sz="1000" b="1" dirty="0">
                          <a:solidFill>
                            <a:schemeClr val="tx1">
                              <a:lumMod val="75000"/>
                              <a:lumOff val="25000"/>
                            </a:schemeClr>
                          </a:solidFill>
                        </a:rPr>
                        <a:t>年目）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accent3">
                              <a:lumMod val="75000"/>
                            </a:schemeClr>
                          </a:solidFill>
                        </a:rPr>
                        <a:t>減価償却費　</a:t>
                      </a:r>
                      <a:r>
                        <a:rPr kumimoji="1" lang="en-US" altLang="ja-JP" sz="1000" b="0" dirty="0">
                          <a:solidFill>
                            <a:schemeClr val="accent3">
                              <a:lumMod val="75000"/>
                            </a:schemeClr>
                          </a:solidFill>
                        </a:rPr>
                        <a:t>1,120</a:t>
                      </a:r>
                      <a:r>
                        <a:rPr kumimoji="1" lang="ja-JP" altLang="en-US" sz="1000" b="0" dirty="0">
                          <a:solidFill>
                            <a:schemeClr val="accent3">
                              <a:lumMod val="75000"/>
                            </a:schemeClr>
                          </a:solidFill>
                        </a:rPr>
                        <a:t>千円　</a:t>
                      </a:r>
                      <a:r>
                        <a:rPr kumimoji="1" lang="ja-JP" altLang="en-US" sz="1000" b="0" dirty="0">
                          <a:solidFill>
                            <a:schemeClr val="tx1">
                              <a:lumMod val="75000"/>
                              <a:lumOff val="25000"/>
                            </a:schemeClr>
                          </a:solidFill>
                        </a:rPr>
                        <a:t>／　使用権資産　</a:t>
                      </a:r>
                      <a:r>
                        <a:rPr kumimoji="1" lang="en-US" altLang="ja-JP" sz="1000" b="0" dirty="0">
                          <a:solidFill>
                            <a:schemeClr val="tx1">
                              <a:lumMod val="75000"/>
                              <a:lumOff val="25000"/>
                            </a:schemeClr>
                          </a:solidFill>
                        </a:rPr>
                        <a:t>1,120</a:t>
                      </a:r>
                      <a:r>
                        <a:rPr kumimoji="1" lang="ja-JP" altLang="en-US" sz="1000" b="0" dirty="0">
                          <a:solidFill>
                            <a:schemeClr val="tx1">
                              <a:lumMod val="75000"/>
                              <a:lumOff val="25000"/>
                            </a:schemeClr>
                          </a:solidFill>
                        </a:rPr>
                        <a:t>円</a:t>
                      </a:r>
                      <a:endParaRPr kumimoji="1" lang="en-US" altLang="ja-JP" sz="1000" b="0" dirty="0">
                        <a:solidFill>
                          <a:schemeClr val="tx1">
                            <a:lumMod val="75000"/>
                            <a:lumOff val="25000"/>
                          </a:schemeClr>
                        </a:solidFill>
                      </a:endParaRPr>
                    </a:p>
                    <a:p>
                      <a:pPr algn="l"/>
                      <a:endParaRPr kumimoji="1" lang="en-US" altLang="ja-JP" sz="400" b="0" dirty="0">
                        <a:solidFill>
                          <a:schemeClr val="tx1">
                            <a:lumMod val="75000"/>
                            <a:lumOff val="25000"/>
                          </a:schemeClr>
                        </a:solidFill>
                      </a:endParaRPr>
                    </a:p>
                    <a:p>
                      <a:pPr algn="l"/>
                      <a:r>
                        <a:rPr kumimoji="1" lang="ja-JP" altLang="en-US" sz="800" b="0" dirty="0">
                          <a:solidFill>
                            <a:schemeClr val="tx1">
                              <a:lumMod val="75000"/>
                              <a:lumOff val="25000"/>
                            </a:schemeClr>
                          </a:solidFill>
                        </a:rPr>
                        <a:t>　</a:t>
                      </a:r>
                      <a:r>
                        <a:rPr kumimoji="1" lang="en-US" altLang="ja-JP" sz="800" b="0" dirty="0">
                          <a:solidFill>
                            <a:schemeClr val="tx1">
                              <a:lumMod val="75000"/>
                              <a:lumOff val="25000"/>
                            </a:schemeClr>
                          </a:solidFill>
                        </a:rPr>
                        <a:t>※5,600</a:t>
                      </a:r>
                      <a:r>
                        <a:rPr kumimoji="1" lang="ja-JP" altLang="en-US" sz="800" b="0" dirty="0">
                          <a:solidFill>
                            <a:schemeClr val="tx1">
                              <a:lumMod val="75000"/>
                              <a:lumOff val="25000"/>
                            </a:schemeClr>
                          </a:solidFill>
                        </a:rPr>
                        <a:t>千円（使用権資産）</a:t>
                      </a:r>
                      <a:r>
                        <a:rPr kumimoji="1" lang="en-US" altLang="ja-JP" sz="800" b="0" dirty="0">
                          <a:solidFill>
                            <a:schemeClr val="tx1">
                              <a:lumMod val="75000"/>
                              <a:lumOff val="25000"/>
                            </a:schemeClr>
                          </a:solidFill>
                        </a:rPr>
                        <a:t>÷5</a:t>
                      </a:r>
                      <a:r>
                        <a:rPr kumimoji="1" lang="ja-JP" altLang="en-US" sz="800" b="0" dirty="0">
                          <a:solidFill>
                            <a:schemeClr val="tx1">
                              <a:lumMod val="75000"/>
                              <a:lumOff val="25000"/>
                            </a:schemeClr>
                          </a:solidFill>
                        </a:rPr>
                        <a:t>年（リース期間）＝</a:t>
                      </a:r>
                      <a:r>
                        <a:rPr kumimoji="1" lang="en-US" altLang="ja-JP" sz="800" b="0" dirty="0">
                          <a:solidFill>
                            <a:schemeClr val="tx1">
                              <a:lumMod val="75000"/>
                              <a:lumOff val="25000"/>
                            </a:schemeClr>
                          </a:solidFill>
                        </a:rPr>
                        <a:t>1,120</a:t>
                      </a:r>
                      <a:r>
                        <a:rPr kumimoji="1" lang="ja-JP" altLang="en-US" sz="8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lumMod val="75000"/>
                              <a:lumOff val="25000"/>
                            </a:schemeClr>
                          </a:solidFill>
                        </a:rPr>
                        <a:t>仕訳なし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3859881892"/>
                  </a:ext>
                </a:extLst>
              </a:tr>
            </a:tbl>
          </a:graphicData>
        </a:graphic>
      </p:graphicFrame>
      <p:sp>
        <p:nvSpPr>
          <p:cNvPr id="8" name="正方形/長方形 7">
            <a:extLst>
              <a:ext uri="{FF2B5EF4-FFF2-40B4-BE49-F238E27FC236}">
                <a16:creationId xmlns:a16="http://schemas.microsoft.com/office/drawing/2014/main" id="{A5FFB91D-11E9-7647-022F-48D9C352F908}"/>
              </a:ext>
            </a:extLst>
          </p:cNvPr>
          <p:cNvSpPr/>
          <p:nvPr/>
        </p:nvSpPr>
        <p:spPr>
          <a:xfrm>
            <a:off x="498930" y="3507854"/>
            <a:ext cx="8105070" cy="1080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lumMod val="75000"/>
                    <a:lumOff val="25000"/>
                  </a:schemeClr>
                </a:solidFill>
              </a:rPr>
              <a:t>＜申告調整＞</a:t>
            </a:r>
            <a:endParaRPr kumimoji="1" lang="en-US" altLang="ja-JP" sz="1100" dirty="0">
              <a:solidFill>
                <a:schemeClr val="tx1">
                  <a:lumMod val="75000"/>
                  <a:lumOff val="25000"/>
                </a:schemeClr>
              </a:solidFill>
            </a:endParaRPr>
          </a:p>
          <a:p>
            <a:r>
              <a:rPr lang="ja-JP" altLang="en-US" sz="1050" dirty="0">
                <a:solidFill>
                  <a:schemeClr val="tx1">
                    <a:lumMod val="75000"/>
                    <a:lumOff val="25000"/>
                  </a:schemeClr>
                </a:solidFill>
              </a:rPr>
              <a:t>　リース契約１年目における、「会計上の費用計上額」と「税務上の損金算入限度額」については以下の通りです</a:t>
            </a:r>
            <a:endParaRPr lang="en-US" altLang="ja-JP" sz="1050" dirty="0">
              <a:solidFill>
                <a:schemeClr val="tx1">
                  <a:lumMod val="75000"/>
                  <a:lumOff val="25000"/>
                </a:schemeClr>
              </a:solidFill>
            </a:endParaRPr>
          </a:p>
          <a:p>
            <a:r>
              <a:rPr kumimoji="1" lang="ja-JP" altLang="en-US" sz="1050" dirty="0">
                <a:solidFill>
                  <a:schemeClr val="tx1">
                    <a:lumMod val="75000"/>
                    <a:lumOff val="25000"/>
                  </a:schemeClr>
                </a:solidFill>
              </a:rPr>
              <a:t>　・会計上の費用計上額　</a:t>
            </a:r>
            <a:r>
              <a:rPr kumimoji="1" lang="en-US" altLang="ja-JP" sz="1050" dirty="0">
                <a:solidFill>
                  <a:schemeClr val="accent3">
                    <a:lumMod val="75000"/>
                  </a:schemeClr>
                </a:solidFill>
              </a:rPr>
              <a:t>200</a:t>
            </a:r>
            <a:r>
              <a:rPr kumimoji="1" lang="ja-JP" altLang="en-US" sz="1050" dirty="0">
                <a:solidFill>
                  <a:schemeClr val="accent3">
                    <a:lumMod val="75000"/>
                  </a:schemeClr>
                </a:solidFill>
              </a:rPr>
              <a:t>千円（支払利息）＋</a:t>
            </a:r>
            <a:r>
              <a:rPr kumimoji="1" lang="en-US" altLang="ja-JP" sz="1050" dirty="0">
                <a:solidFill>
                  <a:schemeClr val="accent3">
                    <a:lumMod val="75000"/>
                  </a:schemeClr>
                </a:solidFill>
              </a:rPr>
              <a:t>1,120</a:t>
            </a:r>
            <a:r>
              <a:rPr kumimoji="1" lang="ja-JP" altLang="en-US" sz="1050" dirty="0">
                <a:solidFill>
                  <a:schemeClr val="accent3">
                    <a:lumMod val="75000"/>
                  </a:schemeClr>
                </a:solidFill>
              </a:rPr>
              <a:t>千円（減価償却費）</a:t>
            </a:r>
            <a:r>
              <a:rPr kumimoji="1" lang="ja-JP" altLang="en-US" sz="1050" dirty="0">
                <a:solidFill>
                  <a:schemeClr val="tx1">
                    <a:lumMod val="75000"/>
                    <a:lumOff val="25000"/>
                  </a:schemeClr>
                </a:solidFill>
              </a:rPr>
              <a:t>＝</a:t>
            </a:r>
            <a:r>
              <a:rPr kumimoji="1" lang="en-US" altLang="ja-JP" sz="1050" dirty="0">
                <a:solidFill>
                  <a:schemeClr val="tx1">
                    <a:lumMod val="75000"/>
                    <a:lumOff val="25000"/>
                  </a:schemeClr>
                </a:solidFill>
              </a:rPr>
              <a:t>1,320</a:t>
            </a:r>
            <a:r>
              <a:rPr kumimoji="1" lang="ja-JP" altLang="en-US" sz="1050" dirty="0">
                <a:solidFill>
                  <a:schemeClr val="tx1">
                    <a:lumMod val="75000"/>
                    <a:lumOff val="25000"/>
                  </a:schemeClr>
                </a:solidFill>
              </a:rPr>
              <a:t>千円（</a:t>
            </a:r>
            <a:r>
              <a:rPr kumimoji="1" lang="en-US" altLang="ja-JP" sz="1050" dirty="0">
                <a:solidFill>
                  <a:schemeClr val="tx1">
                    <a:lumMod val="75000"/>
                    <a:lumOff val="25000"/>
                  </a:schemeClr>
                </a:solidFill>
              </a:rPr>
              <a:t>A</a:t>
            </a:r>
            <a:r>
              <a:rPr kumimoji="1" lang="ja-JP" altLang="en-US" sz="1050" dirty="0">
                <a:solidFill>
                  <a:schemeClr val="tx1">
                    <a:lumMod val="75000"/>
                    <a:lumOff val="25000"/>
                  </a:schemeClr>
                </a:solidFill>
              </a:rPr>
              <a:t>）</a:t>
            </a:r>
            <a:endParaRPr kumimoji="1" lang="en-US" altLang="ja-JP" sz="1050" dirty="0">
              <a:solidFill>
                <a:schemeClr val="tx1">
                  <a:lumMod val="75000"/>
                  <a:lumOff val="25000"/>
                </a:schemeClr>
              </a:solidFill>
            </a:endParaRPr>
          </a:p>
          <a:p>
            <a:r>
              <a:rPr kumimoji="1" lang="ja-JP" altLang="en-US" sz="1050" dirty="0">
                <a:solidFill>
                  <a:schemeClr val="tx1">
                    <a:lumMod val="75000"/>
                    <a:lumOff val="25000"/>
                  </a:schemeClr>
                </a:solidFill>
              </a:rPr>
              <a:t>　・税務上の損金算入限度額　</a:t>
            </a:r>
            <a:r>
              <a:rPr kumimoji="1" lang="en-US" altLang="ja-JP" sz="1050" dirty="0">
                <a:solidFill>
                  <a:schemeClr val="accent3">
                    <a:lumMod val="75000"/>
                  </a:schemeClr>
                </a:solidFill>
              </a:rPr>
              <a:t>1,200</a:t>
            </a:r>
            <a:r>
              <a:rPr kumimoji="1" lang="ja-JP" altLang="en-US" sz="1050" dirty="0">
                <a:solidFill>
                  <a:schemeClr val="accent3">
                    <a:lumMod val="75000"/>
                  </a:schemeClr>
                </a:solidFill>
              </a:rPr>
              <a:t>千円（支払リース料）</a:t>
            </a:r>
            <a:r>
              <a:rPr kumimoji="1" lang="en-US" altLang="ja-JP" sz="1050" dirty="0">
                <a:solidFill>
                  <a:schemeClr val="tx1">
                    <a:lumMod val="75000"/>
                    <a:lumOff val="25000"/>
                  </a:schemeClr>
                </a:solidFill>
              </a:rPr>
              <a:t>(B)</a:t>
            </a:r>
          </a:p>
          <a:p>
            <a:endParaRPr kumimoji="1" lang="en-US" altLang="ja-JP" sz="1050" dirty="0">
              <a:solidFill>
                <a:schemeClr val="tx1">
                  <a:lumMod val="75000"/>
                  <a:lumOff val="25000"/>
                </a:schemeClr>
              </a:solidFill>
            </a:endParaRPr>
          </a:p>
          <a:p>
            <a:r>
              <a:rPr lang="ja-JP" altLang="en-US" sz="1050" dirty="0">
                <a:solidFill>
                  <a:schemeClr val="tx1">
                    <a:lumMod val="75000"/>
                    <a:lumOff val="25000"/>
                  </a:schemeClr>
                </a:solidFill>
              </a:rPr>
              <a:t>　上記の差額（</a:t>
            </a:r>
            <a:r>
              <a:rPr lang="en-US" altLang="ja-JP" sz="1050" dirty="0">
                <a:solidFill>
                  <a:schemeClr val="tx1">
                    <a:lumMod val="75000"/>
                    <a:lumOff val="25000"/>
                  </a:schemeClr>
                </a:solidFill>
              </a:rPr>
              <a:t>A-B</a:t>
            </a:r>
            <a:r>
              <a:rPr lang="ja-JP" altLang="en-US" sz="1050" dirty="0">
                <a:solidFill>
                  <a:schemeClr val="tx1">
                    <a:lumMod val="75000"/>
                    <a:lumOff val="25000"/>
                  </a:schemeClr>
                </a:solidFill>
              </a:rPr>
              <a:t>）は、法人税法上の損金算入限度額を超過しているため別表四で申告調整（加算・保留）しなければなりません</a:t>
            </a:r>
            <a:endParaRPr kumimoji="1" lang="en-US" altLang="ja-JP" sz="1050" dirty="0">
              <a:solidFill>
                <a:schemeClr val="tx1">
                  <a:lumMod val="75000"/>
                  <a:lumOff val="25000"/>
                </a:schemeClr>
              </a:solidFill>
            </a:endParaRPr>
          </a:p>
          <a:p>
            <a:endParaRPr kumimoji="1" lang="en-US" altLang="ja-JP" sz="1100" dirty="0">
              <a:solidFill>
                <a:schemeClr val="tx1">
                  <a:lumMod val="75000"/>
                  <a:lumOff val="25000"/>
                </a:schemeClr>
              </a:solidFill>
            </a:endParaRPr>
          </a:p>
          <a:p>
            <a:endParaRPr kumimoji="1" lang="ja-JP" altLang="en-US" sz="1100" dirty="0">
              <a:solidFill>
                <a:schemeClr val="tx1">
                  <a:lumMod val="75000"/>
                  <a:lumOff val="25000"/>
                </a:schemeClr>
              </a:solidFill>
            </a:endParaRPr>
          </a:p>
        </p:txBody>
      </p:sp>
      <p:sp>
        <p:nvSpPr>
          <p:cNvPr id="12" name="二等辺三角形 11">
            <a:extLst>
              <a:ext uri="{FF2B5EF4-FFF2-40B4-BE49-F238E27FC236}">
                <a16:creationId xmlns:a16="http://schemas.microsoft.com/office/drawing/2014/main" id="{3E75A417-45AA-F927-7E8F-CDDC20EBBBCD}"/>
              </a:ext>
            </a:extLst>
          </p:cNvPr>
          <p:cNvSpPr/>
          <p:nvPr/>
        </p:nvSpPr>
        <p:spPr>
          <a:xfrm rot="10800000">
            <a:off x="4103948" y="3363838"/>
            <a:ext cx="936104" cy="1054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9" name="テキスト ボックス 8">
            <a:extLst>
              <a:ext uri="{FF2B5EF4-FFF2-40B4-BE49-F238E27FC236}">
                <a16:creationId xmlns:a16="http://schemas.microsoft.com/office/drawing/2014/main" id="{9F7E452A-0679-11EE-05C4-BF3F15208062}"/>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zh-TW" altLang="en-US" sz="1400" b="1" dirty="0"/>
              <a:t>５．申告調整</a:t>
            </a:r>
            <a:endParaRPr kumimoji="1" lang="ja-JP" altLang="en-US" sz="1400" b="1" dirty="0"/>
          </a:p>
        </p:txBody>
      </p:sp>
    </p:spTree>
    <p:extLst>
      <p:ext uri="{BB962C8B-B14F-4D97-AF65-F5344CB8AC3E}">
        <p14:creationId xmlns:p14="http://schemas.microsoft.com/office/powerpoint/2010/main" val="213076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200" b="1" dirty="0"/>
              <a:t>３．</a:t>
            </a:r>
            <a:r>
              <a:rPr lang="en-US" altLang="ja-JP" sz="2200" b="1" dirty="0"/>
              <a:t>NXFA</a:t>
            </a:r>
            <a:r>
              <a:rPr lang="ja-JP" altLang="en-US" sz="2200" b="1" dirty="0"/>
              <a:t>における借手リース会計処理対応内容</a:t>
            </a:r>
            <a:endParaRPr lang="en-US" altLang="ja-JP" sz="22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pic>
        <p:nvPicPr>
          <p:cNvPr id="9" name="図 8">
            <a:extLst>
              <a:ext uri="{FF2B5EF4-FFF2-40B4-BE49-F238E27FC236}">
                <a16:creationId xmlns:a16="http://schemas.microsoft.com/office/drawing/2014/main" id="{5EC4AD41-843E-10D4-5628-F9A8563C630F}"/>
              </a:ext>
            </a:extLst>
          </p:cNvPr>
          <p:cNvPicPr>
            <a:picLocks noChangeAspect="1"/>
          </p:cNvPicPr>
          <p:nvPr/>
        </p:nvPicPr>
        <p:blipFill>
          <a:blip r:embed="rId2"/>
          <a:stretch>
            <a:fillRect/>
          </a:stretch>
        </p:blipFill>
        <p:spPr>
          <a:xfrm>
            <a:off x="431540" y="1308900"/>
            <a:ext cx="4593734" cy="2595292"/>
          </a:xfrm>
          <a:prstGeom prst="rect">
            <a:avLst/>
          </a:prstGeom>
          <a:ln>
            <a:solidFill>
              <a:schemeClr val="bg1">
                <a:lumMod val="50000"/>
              </a:schemeClr>
            </a:solidFill>
          </a:ln>
        </p:spPr>
      </p:pic>
      <p:pic>
        <p:nvPicPr>
          <p:cNvPr id="10" name="図 9">
            <a:extLst>
              <a:ext uri="{FF2B5EF4-FFF2-40B4-BE49-F238E27FC236}">
                <a16:creationId xmlns:a16="http://schemas.microsoft.com/office/drawing/2014/main" id="{90C53190-23FD-D786-DB99-053D67FFDD38}"/>
              </a:ext>
            </a:extLst>
          </p:cNvPr>
          <p:cNvPicPr>
            <a:picLocks noChangeAspect="1"/>
          </p:cNvPicPr>
          <p:nvPr/>
        </p:nvPicPr>
        <p:blipFill>
          <a:blip r:embed="rId3"/>
          <a:stretch>
            <a:fillRect/>
          </a:stretch>
        </p:blipFill>
        <p:spPr>
          <a:xfrm>
            <a:off x="3958418" y="1789939"/>
            <a:ext cx="4754042" cy="2690023"/>
          </a:xfrm>
          <a:prstGeom prst="rect">
            <a:avLst/>
          </a:prstGeom>
          <a:ln>
            <a:solidFill>
              <a:schemeClr val="bg1">
                <a:lumMod val="50000"/>
              </a:schemeClr>
            </a:solidFill>
          </a:ln>
        </p:spPr>
      </p:pic>
      <p:sp>
        <p:nvSpPr>
          <p:cNvPr id="11" name="テキスト プレースホルダー 2">
            <a:extLst>
              <a:ext uri="{FF2B5EF4-FFF2-40B4-BE49-F238E27FC236}">
                <a16:creationId xmlns:a16="http://schemas.microsoft.com/office/drawing/2014/main" id="{9F067042-9591-6507-A340-DE56F3D2E402}"/>
              </a:ext>
            </a:extLst>
          </p:cNvPr>
          <p:cNvSpPr txBox="1">
            <a:spLocks/>
          </p:cNvSpPr>
          <p:nvPr/>
        </p:nvSpPr>
        <p:spPr>
          <a:xfrm>
            <a:off x="394022" y="1059877"/>
            <a:ext cx="2809826" cy="43204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schemeClr val="tx1">
                    <a:lumMod val="75000"/>
                    <a:lumOff val="25000"/>
                  </a:schemeClr>
                </a:solidFill>
              </a:rPr>
              <a:t>■リース契約台帳　出力指示画面</a:t>
            </a:r>
            <a:endParaRPr lang="en-US" altLang="ja-JP" sz="1000" b="1" u="sng" dirty="0">
              <a:solidFill>
                <a:schemeClr val="tx1">
                  <a:lumMod val="75000"/>
                  <a:lumOff val="25000"/>
                </a:schemeClr>
              </a:solidFill>
            </a:endParaRPr>
          </a:p>
          <a:p>
            <a:pP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13" name="テキスト プレースホルダー 2">
            <a:extLst>
              <a:ext uri="{FF2B5EF4-FFF2-40B4-BE49-F238E27FC236}">
                <a16:creationId xmlns:a16="http://schemas.microsoft.com/office/drawing/2014/main" id="{05658802-1991-128A-72CD-40D33049927D}"/>
              </a:ext>
            </a:extLst>
          </p:cNvPr>
          <p:cNvSpPr txBox="1">
            <a:spLocks/>
          </p:cNvSpPr>
          <p:nvPr/>
        </p:nvSpPr>
        <p:spPr>
          <a:xfrm>
            <a:off x="5482816" y="1527928"/>
            <a:ext cx="3229644" cy="36427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a:lnSpc>
                <a:spcPts val="1900"/>
              </a:lnSpc>
              <a:buClr>
                <a:srgbClr val="F9BE00"/>
              </a:buClr>
            </a:pPr>
            <a:r>
              <a:rPr lang="ja-JP" altLang="en-US" sz="1000" b="1" u="sng" dirty="0">
                <a:solidFill>
                  <a:schemeClr val="tx1">
                    <a:lumMod val="75000"/>
                    <a:lumOff val="25000"/>
                  </a:schemeClr>
                </a:solidFill>
              </a:rPr>
              <a:t>■新規帳票（リース契約台帳）</a:t>
            </a:r>
            <a:endParaRPr lang="en-US" altLang="ja-JP" sz="1000" b="1" u="sng" dirty="0">
              <a:solidFill>
                <a:schemeClr val="tx1">
                  <a:lumMod val="75000"/>
                  <a:lumOff val="25000"/>
                </a:schemeClr>
              </a:solidFill>
            </a:endParaRPr>
          </a:p>
          <a:p>
            <a:pPr algn="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14" name="正方形/長方形 13">
            <a:extLst>
              <a:ext uri="{FF2B5EF4-FFF2-40B4-BE49-F238E27FC236}">
                <a16:creationId xmlns:a16="http://schemas.microsoft.com/office/drawing/2014/main" id="{8836A2C7-E936-D4F7-0D43-BAA54F5CB92A}"/>
              </a:ext>
            </a:extLst>
          </p:cNvPr>
          <p:cNvSpPr/>
          <p:nvPr/>
        </p:nvSpPr>
        <p:spPr>
          <a:xfrm>
            <a:off x="1778950" y="2262207"/>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5" name="正方形/長方形 14">
            <a:extLst>
              <a:ext uri="{FF2B5EF4-FFF2-40B4-BE49-F238E27FC236}">
                <a16:creationId xmlns:a16="http://schemas.microsoft.com/office/drawing/2014/main" id="{89D00826-BFD1-E61A-4751-41577043273D}"/>
              </a:ext>
            </a:extLst>
          </p:cNvPr>
          <p:cNvSpPr/>
          <p:nvPr/>
        </p:nvSpPr>
        <p:spPr>
          <a:xfrm>
            <a:off x="5436096" y="3400136"/>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6" name="線吹き出し 2 (枠付き) 7">
            <a:extLst>
              <a:ext uri="{FF2B5EF4-FFF2-40B4-BE49-F238E27FC236}">
                <a16:creationId xmlns:a16="http://schemas.microsoft.com/office/drawing/2014/main" id="{D26A9162-B9C6-8E49-4C66-0FC94895287C}"/>
              </a:ext>
            </a:extLst>
          </p:cNvPr>
          <p:cNvSpPr/>
          <p:nvPr/>
        </p:nvSpPr>
        <p:spPr>
          <a:xfrm>
            <a:off x="598206" y="3737893"/>
            <a:ext cx="4754041" cy="856619"/>
          </a:xfrm>
          <a:prstGeom prst="borderCallout2">
            <a:avLst>
              <a:gd name="adj1" fmla="val -8134"/>
              <a:gd name="adj2" fmla="val 7386"/>
              <a:gd name="adj3" fmla="val -59318"/>
              <a:gd name="adj4" fmla="val 2823"/>
              <a:gd name="adj5" fmla="val -127149"/>
              <a:gd name="adj6" fmla="val 307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200" dirty="0">
                <a:latin typeface="Meiryo UI" panose="020B0604030504040204" pitchFamily="50" charset="-128"/>
                <a:ea typeface="Meiryo UI" panose="020B0604030504040204" pitchFamily="50" charset="-128"/>
              </a:rPr>
              <a:t>オペレーテイングリースの内、少額リース・短期リースを除いたものを出力したい場合、会計売買＆税務賃貸借を指定します</a:t>
            </a:r>
          </a:p>
        </p:txBody>
      </p:sp>
      <p:sp>
        <p:nvSpPr>
          <p:cNvPr id="5" name="テキスト ボックス 4">
            <a:extLst>
              <a:ext uri="{FF2B5EF4-FFF2-40B4-BE49-F238E27FC236}">
                <a16:creationId xmlns:a16="http://schemas.microsoft.com/office/drawing/2014/main" id="{B2E3DB8C-DC53-6C3A-1F51-55AB75F1C2FE}"/>
              </a:ext>
            </a:extLst>
          </p:cNvPr>
          <p:cNvSpPr txBox="1"/>
          <p:nvPr/>
        </p:nvSpPr>
        <p:spPr>
          <a:xfrm>
            <a:off x="80238" y="771550"/>
            <a:ext cx="8460473" cy="336631"/>
          </a:xfrm>
          <a:prstGeom prst="rect">
            <a:avLst/>
          </a:prstGeom>
          <a:noFill/>
        </p:spPr>
        <p:txBody>
          <a:bodyPr wrap="square">
            <a:spAutoFit/>
          </a:bodyPr>
          <a:lstStyle/>
          <a:p>
            <a:pPr>
              <a:lnSpc>
                <a:spcPts val="1900"/>
              </a:lnSpc>
              <a:buClr>
                <a:srgbClr val="F9BE00"/>
              </a:buClr>
            </a:pPr>
            <a:r>
              <a:rPr lang="zh-TW" altLang="en-US" sz="1400" b="1" dirty="0"/>
              <a:t>５．申告調整</a:t>
            </a:r>
            <a:endParaRPr kumimoji="1" lang="ja-JP" altLang="en-US" sz="1400" b="1" dirty="0"/>
          </a:p>
        </p:txBody>
      </p:sp>
      <p:sp>
        <p:nvSpPr>
          <p:cNvPr id="8" name="正方形/長方形 7">
            <a:extLst>
              <a:ext uri="{FF2B5EF4-FFF2-40B4-BE49-F238E27FC236}">
                <a16:creationId xmlns:a16="http://schemas.microsoft.com/office/drawing/2014/main" id="{281FC3F0-09E2-368A-D222-4DFA9611484B}"/>
              </a:ext>
            </a:extLst>
          </p:cNvPr>
          <p:cNvSpPr/>
          <p:nvPr/>
        </p:nvSpPr>
        <p:spPr>
          <a:xfrm>
            <a:off x="5291612" y="1813404"/>
            <a:ext cx="2016692" cy="216024"/>
          </a:xfrm>
          <a:prstGeom prst="rect">
            <a:avLst/>
          </a:prstGeom>
          <a:solidFill>
            <a:schemeClr val="bg1"/>
          </a:solidFill>
          <a:ln w="63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lumMod val="75000"/>
                    <a:lumOff val="25000"/>
                  </a:schemeClr>
                </a:solidFill>
              </a:rPr>
              <a:t>リース契約台帳</a:t>
            </a:r>
          </a:p>
        </p:txBody>
      </p:sp>
    </p:spTree>
    <p:extLst>
      <p:ext uri="{BB962C8B-B14F-4D97-AF65-F5344CB8AC3E}">
        <p14:creationId xmlns:p14="http://schemas.microsoft.com/office/powerpoint/2010/main" val="162873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400" b="1" dirty="0"/>
              <a:t>４．</a:t>
            </a:r>
            <a:r>
              <a:rPr lang="ja-JP" altLang="en-US" dirty="0"/>
              <a:t>その他対応</a:t>
            </a:r>
            <a:endParaRPr lang="en-US" altLang="ja-JP" sz="24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146754" y="806384"/>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5" name="表 8">
            <a:extLst>
              <a:ext uri="{FF2B5EF4-FFF2-40B4-BE49-F238E27FC236}">
                <a16:creationId xmlns:a16="http://schemas.microsoft.com/office/drawing/2014/main" id="{A0DFC46D-1F2E-E6E7-245C-4CBA04903BFD}"/>
              </a:ext>
            </a:extLst>
          </p:cNvPr>
          <p:cNvGraphicFramePr>
            <a:graphicFrameLocks noGrp="1"/>
          </p:cNvGraphicFramePr>
          <p:nvPr/>
        </p:nvGraphicFramePr>
        <p:xfrm>
          <a:off x="222709" y="1036339"/>
          <a:ext cx="8698581" cy="344353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392985">
                  <a:extLst>
                    <a:ext uri="{9D8B030D-6E8A-4147-A177-3AD203B41FA5}">
                      <a16:colId xmlns:a16="http://schemas.microsoft.com/office/drawing/2014/main" val="4219559679"/>
                    </a:ext>
                  </a:extLst>
                </a:gridCol>
                <a:gridCol w="5364596">
                  <a:extLst>
                    <a:ext uri="{9D8B030D-6E8A-4147-A177-3AD203B41FA5}">
                      <a16:colId xmlns:a16="http://schemas.microsoft.com/office/drawing/2014/main" val="1341167975"/>
                    </a:ext>
                  </a:extLst>
                </a:gridCol>
                <a:gridCol w="764859">
                  <a:extLst>
                    <a:ext uri="{9D8B030D-6E8A-4147-A177-3AD203B41FA5}">
                      <a16:colId xmlns:a16="http://schemas.microsoft.com/office/drawing/2014/main" val="1341817023"/>
                    </a:ext>
                  </a:extLst>
                </a:gridCol>
                <a:gridCol w="949294">
                  <a:extLst>
                    <a:ext uri="{9D8B030D-6E8A-4147-A177-3AD203B41FA5}">
                      <a16:colId xmlns:a16="http://schemas.microsoft.com/office/drawing/2014/main" val="2783956275"/>
                    </a:ext>
                  </a:extLst>
                </a:gridCol>
              </a:tblGrid>
              <a:tr h="212298">
                <a:tc>
                  <a:txBody>
                    <a:bodyPr/>
                    <a:lstStyle/>
                    <a:p>
                      <a:endParaRPr kumimoji="1" lang="ja-JP" altLang="en-US" sz="7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34306">
                <a:tc>
                  <a:txBody>
                    <a:bodyPr/>
                    <a:lstStyle/>
                    <a:p>
                      <a:r>
                        <a:rPr kumimoji="1" lang="ja-JP" altLang="en-US" sz="700" dirty="0">
                          <a:solidFill>
                            <a:schemeClr val="tx1">
                              <a:lumMod val="75000"/>
                              <a:lumOff val="25000"/>
                            </a:schemeClr>
                          </a:solidFill>
                        </a:rPr>
                        <a:t>１</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使用権資産の取得価額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リースの入力・取込</a:t>
                      </a:r>
                      <a:r>
                        <a:rPr kumimoji="1" lang="ja-JP" altLang="en-US" sz="700" b="1" dirty="0">
                          <a:solidFill>
                            <a:schemeClr val="tx1">
                              <a:lumMod val="75000"/>
                              <a:lumOff val="25000"/>
                            </a:schemeClr>
                          </a:solidFill>
                        </a:rPr>
                        <a:t>　　　</a:t>
                      </a:r>
                      <a:endParaRPr kumimoji="1" lang="en-US" altLang="ja-JP" sz="700" b="1" dirty="0">
                        <a:solidFill>
                          <a:schemeClr val="tx1">
                            <a:lumMod val="75000"/>
                            <a:lumOff val="25000"/>
                          </a:schemeClr>
                        </a:solidFill>
                      </a:endParaRPr>
                    </a:p>
                    <a:p>
                      <a:r>
                        <a:rPr lang="ja-JP" altLang="en-US" sz="700" dirty="0">
                          <a:solidFill>
                            <a:schemeClr val="tx1">
                              <a:lumMod val="75000"/>
                              <a:lumOff val="25000"/>
                            </a:schemeClr>
                          </a:solidFill>
                        </a:rPr>
                        <a:t>付随費用や除去債務費用、インセンティブ等を明細として入力できるようにし、</a:t>
                      </a:r>
                      <a:r>
                        <a:rPr lang="zh-TW" altLang="en-US" sz="700" dirty="0">
                          <a:solidFill>
                            <a:schemeClr val="tx1">
                              <a:lumMod val="75000"/>
                              <a:lumOff val="25000"/>
                            </a:schemeClr>
                          </a:solidFill>
                        </a:rPr>
                        <a:t>割引現在価値≠取得価額</a:t>
                      </a:r>
                      <a:r>
                        <a:rPr lang="ja-JP" altLang="en-US" sz="700" dirty="0">
                          <a:solidFill>
                            <a:schemeClr val="tx1">
                              <a:lumMod val="75000"/>
                              <a:lumOff val="25000"/>
                            </a:schemeClr>
                          </a:solidFill>
                        </a:rPr>
                        <a:t>で登録できるように対応　　　　　　　　　　　</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24036">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固定資産仕訳データ作成</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複数明細が存在する場合、本体リース以外は新たに追加する取得貸方科目で仕訳明細を作成するように対応</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dirty="0">
                          <a:solidFill>
                            <a:schemeClr val="tx1">
                              <a:lumMod val="75000"/>
                              <a:lumOff val="25000"/>
                            </a:schemeClr>
                          </a:solidFill>
                        </a:rPr>
                        <a:t>〇</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08896">
                <a:tc>
                  <a:txBody>
                    <a:bodyPr/>
                    <a:lstStyle/>
                    <a:p>
                      <a:r>
                        <a:rPr kumimoji="1" lang="ja-JP" altLang="en-US" sz="700" dirty="0">
                          <a:solidFill>
                            <a:schemeClr val="tx1">
                              <a:lumMod val="75000"/>
                              <a:lumOff val="25000"/>
                            </a:schemeClr>
                          </a:solidFill>
                        </a:rPr>
                        <a:t>２</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フリーレント機能</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リースの入力・取込</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フリーレント期間を入力できるように対応</a:t>
                      </a:r>
                      <a:endParaRPr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スケジュールの自動作成時、フリーレント期間を考慮するように対応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rgbClr val="FF0000"/>
                          </a:solidFill>
                        </a:rPr>
                        <a:t>フリーレント物件一覧表（新規追加機能）</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支払と同時に費用計上の内訳と残額を確認できる帳票を新規追加</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リースの各種帳票</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フリーレント期間を出力するように対応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リース仕訳データ作成・リース支払データ作成</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フリーレント期間を考慮した計上・支払仕訳の作成</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308773">
                <a:tc>
                  <a:txBody>
                    <a:bodyPr/>
                    <a:lstStyle/>
                    <a:p>
                      <a:r>
                        <a:rPr kumimoji="1" lang="ja-JP" altLang="en-US" sz="700" dirty="0">
                          <a:solidFill>
                            <a:schemeClr val="tx1">
                              <a:lumMod val="75000"/>
                              <a:lumOff val="25000"/>
                            </a:schemeClr>
                          </a:solidFill>
                        </a:rPr>
                        <a:t>３</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リース帳票の強化</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リース債務内訳表</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リース債務、消費税債務、税込リースを</a:t>
                      </a:r>
                      <a:r>
                        <a:rPr kumimoji="1" lang="en-US" altLang="ja-JP" sz="700" dirty="0">
                          <a:solidFill>
                            <a:schemeClr val="tx1">
                              <a:lumMod val="75000"/>
                              <a:lumOff val="25000"/>
                            </a:schemeClr>
                          </a:solidFill>
                        </a:rPr>
                        <a:t>5</a:t>
                      </a:r>
                      <a:r>
                        <a:rPr kumimoji="1" lang="ja-JP" altLang="en-US" sz="700" dirty="0">
                          <a:solidFill>
                            <a:schemeClr val="tx1">
                              <a:lumMod val="75000"/>
                              <a:lumOff val="25000"/>
                            </a:schemeClr>
                          </a:solidFill>
                        </a:rPr>
                        <a:t>年後まで年度別に出力できるように対応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284528"/>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rgbClr val="FF0000"/>
                          </a:solidFill>
                        </a:rPr>
                        <a:t>賃貸借リース一覧表（新規追加機能）</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短期リース、少額リース毎に支払リース料や未払いリース料を出力する新帳票を追加</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7308975"/>
                  </a:ext>
                </a:extLst>
              </a:tr>
              <a:tr h="308773">
                <a:tc>
                  <a:txBody>
                    <a:bodyPr/>
                    <a:lstStyle/>
                    <a:p>
                      <a:r>
                        <a:rPr kumimoji="1" lang="ja-JP" altLang="en-US" sz="700" dirty="0">
                          <a:solidFill>
                            <a:schemeClr val="tx1">
                              <a:lumMod val="75000"/>
                              <a:lumOff val="25000"/>
                            </a:schemeClr>
                          </a:solidFill>
                        </a:rPr>
                        <a:t>４</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年次更新の償却不足調整処理</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年次更新</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償却額による償却過不足判定ではなく、帳簿価額による償却過不足判定に変更</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3944157"/>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700" b="1" dirty="0">
                          <a:solidFill>
                            <a:schemeClr val="tx1">
                              <a:lumMod val="75000"/>
                              <a:lumOff val="25000"/>
                            </a:schemeClr>
                          </a:solidFill>
                        </a:rPr>
                        <a:t>別表十六（内訳表）</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年次更新の変更に合わせて出力内容を変更</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5584519"/>
                  </a:ext>
                </a:extLst>
              </a:tr>
            </a:tbl>
          </a:graphicData>
        </a:graphic>
      </p:graphicFrame>
      <p:sp>
        <p:nvSpPr>
          <p:cNvPr id="6" name="テキスト ボックス 5">
            <a:extLst>
              <a:ext uri="{FF2B5EF4-FFF2-40B4-BE49-F238E27FC236}">
                <a16:creationId xmlns:a16="http://schemas.microsoft.com/office/drawing/2014/main" id="{7F7CDA11-D627-4B6D-5EDD-C2AE842A5CF1}"/>
              </a:ext>
            </a:extLst>
          </p:cNvPr>
          <p:cNvSpPr txBox="1"/>
          <p:nvPr/>
        </p:nvSpPr>
        <p:spPr>
          <a:xfrm>
            <a:off x="141014" y="4479870"/>
            <a:ext cx="5043054" cy="21544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　</a:t>
            </a:r>
            <a:r>
              <a:rPr lang="ja-JP" altLang="en-US" sz="800" dirty="0"/>
              <a:t>新規帳票「年度別リース負債内訳表（仮称）」追加はなし　</a:t>
            </a:r>
            <a:endParaRPr kumimoji="1" lang="en-US" altLang="ja-JP" sz="800" dirty="0"/>
          </a:p>
        </p:txBody>
      </p:sp>
    </p:spTree>
    <p:extLst>
      <p:ext uri="{BB962C8B-B14F-4D97-AF65-F5344CB8AC3E}">
        <p14:creationId xmlns:p14="http://schemas.microsoft.com/office/powerpoint/2010/main" val="106083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1600" dirty="0"/>
              <a:t>５</a:t>
            </a:r>
            <a:r>
              <a:rPr lang="ja-JP" altLang="en-US" sz="1600" b="1" dirty="0"/>
              <a:t>．</a:t>
            </a:r>
            <a:r>
              <a:rPr lang="en-US" altLang="ja-JP" sz="1600" b="1" dirty="0"/>
              <a:t>2026</a:t>
            </a:r>
            <a:r>
              <a:rPr lang="ja-JP" altLang="en-US" sz="1600" b="1" dirty="0"/>
              <a:t>年版（</a:t>
            </a:r>
            <a:r>
              <a:rPr lang="en-US" altLang="ja-JP" sz="1600" b="1" dirty="0"/>
              <a:t>Ver2.9.0</a:t>
            </a:r>
            <a:r>
              <a:rPr lang="ja-JP" altLang="en-US" sz="1600" b="1" dirty="0"/>
              <a:t>）へ</a:t>
            </a:r>
            <a:r>
              <a:rPr lang="ja-JP" altLang="en-US" sz="1600" b="1" dirty="0">
                <a:latin typeface="+mn-ea"/>
              </a:rPr>
              <a:t>バージョンアップしない場合の</a:t>
            </a:r>
            <a:br>
              <a:rPr lang="en-US" altLang="ja-JP" sz="1600" b="1" dirty="0">
                <a:latin typeface="+mn-ea"/>
              </a:rPr>
            </a:br>
            <a:r>
              <a:rPr lang="ja-JP" altLang="en-US" sz="1600" b="1" dirty="0">
                <a:latin typeface="+mn-ea"/>
              </a:rPr>
              <a:t>　　新リース会計基準運用制限について</a:t>
            </a:r>
            <a:endParaRPr lang="en-US" altLang="ja-JP" sz="16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BAD5EBF2-C539-97CB-25F1-A865811C76C4}"/>
              </a:ext>
            </a:extLst>
          </p:cNvPr>
          <p:cNvSpPr txBox="1">
            <a:spLocks/>
          </p:cNvSpPr>
          <p:nvPr/>
        </p:nvSpPr>
        <p:spPr>
          <a:xfrm>
            <a:off x="143508" y="804211"/>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600" b="1" dirty="0">
                <a:solidFill>
                  <a:srgbClr val="FF0000"/>
                </a:solidFill>
              </a:rPr>
              <a:t>注意</a:t>
            </a:r>
          </a:p>
        </p:txBody>
      </p:sp>
      <p:sp>
        <p:nvSpPr>
          <p:cNvPr id="9" name="テキスト ボックス 8">
            <a:extLst>
              <a:ext uri="{FF2B5EF4-FFF2-40B4-BE49-F238E27FC236}">
                <a16:creationId xmlns:a16="http://schemas.microsoft.com/office/drawing/2014/main" id="{6C46FF07-1BB3-4C39-7AF3-D041B1FE2726}"/>
              </a:ext>
            </a:extLst>
          </p:cNvPr>
          <p:cNvSpPr txBox="1"/>
          <p:nvPr/>
        </p:nvSpPr>
        <p:spPr>
          <a:xfrm>
            <a:off x="140698" y="1225084"/>
            <a:ext cx="8895798" cy="523220"/>
          </a:xfrm>
          <a:prstGeom prst="rect">
            <a:avLst/>
          </a:prstGeom>
          <a:noFill/>
        </p:spPr>
        <p:txBody>
          <a:bodyPr wrap="square">
            <a:spAutoFit/>
          </a:bodyPr>
          <a:lstStyle/>
          <a:p>
            <a:r>
              <a:rPr kumimoji="1" lang="ja-JP" altLang="en-US" sz="1400" dirty="0"/>
              <a:t>・本ご案内は </a:t>
            </a:r>
            <a:r>
              <a:rPr kumimoji="1" lang="en-US" altLang="ja-JP" sz="1400" dirty="0">
                <a:solidFill>
                  <a:srgbClr val="FF0000"/>
                </a:solidFill>
              </a:rPr>
              <a:t>2025</a:t>
            </a:r>
            <a:r>
              <a:rPr kumimoji="1" lang="ja-JP" altLang="en-US" sz="1400" dirty="0">
                <a:solidFill>
                  <a:srgbClr val="FF0000"/>
                </a:solidFill>
              </a:rPr>
              <a:t>年版（</a:t>
            </a:r>
            <a:r>
              <a:rPr kumimoji="1" lang="en-US" altLang="ja-JP" sz="1400" dirty="0">
                <a:solidFill>
                  <a:srgbClr val="FF0000"/>
                </a:solidFill>
              </a:rPr>
              <a:t>Ver2.8.0</a:t>
            </a:r>
            <a:r>
              <a:rPr kumimoji="1" lang="ja-JP" altLang="en-US" sz="1400" dirty="0">
                <a:solidFill>
                  <a:srgbClr val="FF0000"/>
                </a:solidFill>
              </a:rPr>
              <a:t>）</a:t>
            </a:r>
            <a:r>
              <a:rPr lang="ja-JP" altLang="en-US" sz="1400" dirty="0"/>
              <a:t>を</a:t>
            </a:r>
            <a:r>
              <a:rPr kumimoji="1" lang="ja-JP" altLang="en-US" sz="1400" dirty="0"/>
              <a:t>前提としています。</a:t>
            </a:r>
            <a:endParaRPr kumimoji="1" lang="en-US" altLang="ja-JP" sz="1400" dirty="0"/>
          </a:p>
          <a:p>
            <a:r>
              <a:rPr lang="ja-JP" altLang="en-US" sz="1400" dirty="0"/>
              <a:t>　</a:t>
            </a:r>
            <a:r>
              <a:rPr kumimoji="1" lang="en-US" altLang="ja-JP" sz="1400" dirty="0"/>
              <a:t>2024</a:t>
            </a:r>
            <a:r>
              <a:rPr kumimoji="1" lang="ja-JP" altLang="en-US" sz="1400" dirty="0"/>
              <a:t>年版（</a:t>
            </a:r>
            <a:r>
              <a:rPr kumimoji="1" lang="en-US" altLang="ja-JP" sz="1400" dirty="0"/>
              <a:t>Ver2.7.0</a:t>
            </a:r>
            <a:r>
              <a:rPr kumimoji="1" lang="ja-JP" altLang="en-US" sz="1400" dirty="0"/>
              <a:t>）以前への対応、ご案内はございません。</a:t>
            </a:r>
          </a:p>
        </p:txBody>
      </p:sp>
      <p:sp>
        <p:nvSpPr>
          <p:cNvPr id="11" name="テキスト ボックス 10">
            <a:extLst>
              <a:ext uri="{FF2B5EF4-FFF2-40B4-BE49-F238E27FC236}">
                <a16:creationId xmlns:a16="http://schemas.microsoft.com/office/drawing/2014/main" id="{5F792DC5-5219-4C06-0CB8-E927742753A0}"/>
              </a:ext>
            </a:extLst>
          </p:cNvPr>
          <p:cNvSpPr txBox="1"/>
          <p:nvPr/>
        </p:nvSpPr>
        <p:spPr>
          <a:xfrm>
            <a:off x="143508" y="1797663"/>
            <a:ext cx="8895798" cy="954107"/>
          </a:xfrm>
          <a:prstGeom prst="rect">
            <a:avLst/>
          </a:prstGeom>
          <a:noFill/>
        </p:spPr>
        <p:txBody>
          <a:bodyPr wrap="square">
            <a:spAutoFit/>
          </a:bodyPr>
          <a:lstStyle/>
          <a:p>
            <a:r>
              <a:rPr kumimoji="1" lang="ja-JP" altLang="en-US" sz="1400" dirty="0"/>
              <a:t>・</a:t>
            </a:r>
            <a:r>
              <a:rPr kumimoji="1" lang="en-US" altLang="ja-JP" sz="1400" dirty="0"/>
              <a:t>2025</a:t>
            </a:r>
            <a:r>
              <a:rPr kumimoji="1" lang="ja-JP" altLang="en-US" sz="1400" dirty="0"/>
              <a:t>年版（</a:t>
            </a:r>
            <a:r>
              <a:rPr kumimoji="1" lang="en-US" altLang="ja-JP" sz="1400" dirty="0"/>
              <a:t>Ver2.8.0</a:t>
            </a:r>
            <a:r>
              <a:rPr kumimoji="1" lang="ja-JP" altLang="en-US" sz="1400" dirty="0"/>
              <a:t>）</a:t>
            </a:r>
            <a:r>
              <a:rPr lang="ja-JP" altLang="en-US" sz="1400" dirty="0"/>
              <a:t>においても、</a:t>
            </a:r>
            <a:r>
              <a:rPr lang="ja-JP" altLang="en-US" sz="1400" dirty="0">
                <a:solidFill>
                  <a:srgbClr val="FF0000"/>
                </a:solidFill>
              </a:rPr>
              <a:t>運用上</a:t>
            </a:r>
            <a:r>
              <a:rPr kumimoji="1" lang="ja-JP" altLang="en-US" sz="1400" dirty="0">
                <a:solidFill>
                  <a:srgbClr val="FF0000"/>
                </a:solidFill>
              </a:rPr>
              <a:t>かなりの制限</a:t>
            </a:r>
            <a:r>
              <a:rPr kumimoji="1" lang="ja-JP" altLang="en-US" sz="1400" dirty="0"/>
              <a:t>が発生します。</a:t>
            </a:r>
            <a:endParaRPr kumimoji="1" lang="en-US" altLang="ja-JP" sz="1400" dirty="0"/>
          </a:p>
          <a:p>
            <a:r>
              <a:rPr kumimoji="1" lang="ja-JP" altLang="en-US" sz="1400" dirty="0"/>
              <a:t>　また、運用案自体も実現が難しい可能性が考えられます。</a:t>
            </a:r>
            <a:endParaRPr kumimoji="1" lang="en-US" altLang="ja-JP" sz="1400" dirty="0"/>
          </a:p>
          <a:p>
            <a:r>
              <a:rPr kumimoji="1" lang="ja-JP" altLang="en-US" sz="1400" dirty="0"/>
              <a:t>　</a:t>
            </a:r>
            <a:r>
              <a:rPr kumimoji="1" lang="ja-JP" altLang="en-US" sz="1400" dirty="0">
                <a:solidFill>
                  <a:srgbClr val="FF0000"/>
                </a:solidFill>
              </a:rPr>
              <a:t>安定した業務運用およびサポート対応のため、</a:t>
            </a:r>
            <a:r>
              <a:rPr lang="ja-JP" altLang="en-US" sz="1400" dirty="0">
                <a:solidFill>
                  <a:srgbClr val="FF0000"/>
                </a:solidFill>
              </a:rPr>
              <a:t>新リース会計基準を適用される場合には</a:t>
            </a:r>
            <a:endParaRPr lang="en-US" altLang="ja-JP" sz="1400" dirty="0">
              <a:solidFill>
                <a:srgbClr val="FF0000"/>
              </a:solidFill>
            </a:endParaRPr>
          </a:p>
          <a:p>
            <a:r>
              <a:rPr kumimoji="1" lang="ja-JP" altLang="en-US" sz="1400" dirty="0">
                <a:solidFill>
                  <a:srgbClr val="FF0000"/>
                </a:solidFill>
              </a:rPr>
              <a:t>　早期のアップデートをご検討いただきますようお願い申し上げます。</a:t>
            </a:r>
            <a:endParaRPr kumimoji="1" lang="en-US" altLang="ja-JP" sz="1400" dirty="0">
              <a:solidFill>
                <a:srgbClr val="FF0000"/>
              </a:solidFill>
            </a:endParaRPr>
          </a:p>
        </p:txBody>
      </p:sp>
      <p:sp>
        <p:nvSpPr>
          <p:cNvPr id="12" name="テキスト ボックス 11">
            <a:extLst>
              <a:ext uri="{FF2B5EF4-FFF2-40B4-BE49-F238E27FC236}">
                <a16:creationId xmlns:a16="http://schemas.microsoft.com/office/drawing/2014/main" id="{0D088320-D14D-9551-008A-061722292347}"/>
              </a:ext>
            </a:extLst>
          </p:cNvPr>
          <p:cNvSpPr txBox="1"/>
          <p:nvPr/>
        </p:nvSpPr>
        <p:spPr>
          <a:xfrm>
            <a:off x="143508" y="2876041"/>
            <a:ext cx="8895798" cy="307777"/>
          </a:xfrm>
          <a:prstGeom prst="rect">
            <a:avLst/>
          </a:prstGeom>
          <a:noFill/>
        </p:spPr>
        <p:txBody>
          <a:bodyPr wrap="square">
            <a:spAutoFit/>
          </a:bodyPr>
          <a:lstStyle/>
          <a:p>
            <a:r>
              <a:rPr kumimoji="1" lang="ja-JP" altLang="en-US" sz="1400" dirty="0"/>
              <a:t>・お客さま個々の実運用に沿った回避案につきましては</a:t>
            </a:r>
            <a:r>
              <a:rPr lang="ja-JP" altLang="en-US" sz="1400" dirty="0"/>
              <a:t>、</a:t>
            </a:r>
            <a:r>
              <a:rPr kumimoji="1" lang="ja-JP" altLang="en-US" sz="1400" dirty="0"/>
              <a:t>特約店さまでのご検証・ご確認をお願いいたします。</a:t>
            </a:r>
          </a:p>
        </p:txBody>
      </p:sp>
    </p:spTree>
    <p:extLst>
      <p:ext uri="{BB962C8B-B14F-4D97-AF65-F5344CB8AC3E}">
        <p14:creationId xmlns:p14="http://schemas.microsoft.com/office/powerpoint/2010/main" val="412869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1600" dirty="0"/>
              <a:t>５</a:t>
            </a:r>
            <a:r>
              <a:rPr lang="ja-JP" altLang="en-US" sz="1600" b="1" dirty="0"/>
              <a:t>．</a:t>
            </a:r>
            <a:r>
              <a:rPr lang="en-US" altLang="ja-JP" sz="1600" b="1" dirty="0"/>
              <a:t>2026</a:t>
            </a:r>
            <a:r>
              <a:rPr lang="ja-JP" altLang="en-US" sz="1600" b="1" dirty="0"/>
              <a:t>年版（</a:t>
            </a:r>
            <a:r>
              <a:rPr lang="en-US" altLang="ja-JP" sz="1600" b="1" dirty="0"/>
              <a:t>Ver2.9.0</a:t>
            </a:r>
            <a:r>
              <a:rPr lang="ja-JP" altLang="en-US" sz="1600" b="1" dirty="0"/>
              <a:t>）へ</a:t>
            </a:r>
            <a:r>
              <a:rPr lang="ja-JP" altLang="en-US" sz="1600" b="1" dirty="0">
                <a:latin typeface="+mn-ea"/>
              </a:rPr>
              <a:t>バージョンアップしない場合の</a:t>
            </a:r>
            <a:br>
              <a:rPr lang="en-US" altLang="ja-JP" sz="1600" b="1" dirty="0">
                <a:latin typeface="+mn-ea"/>
              </a:rPr>
            </a:br>
            <a:r>
              <a:rPr lang="ja-JP" altLang="en-US" sz="1600" b="1" dirty="0">
                <a:latin typeface="+mn-ea"/>
              </a:rPr>
              <a:t>　　新リース会計基準運用制限について</a:t>
            </a:r>
            <a:endParaRPr lang="en-US" altLang="ja-JP" sz="16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143508" y="735546"/>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t>要件別一覧（</a:t>
            </a:r>
            <a:r>
              <a:rPr lang="en-US" altLang="ja-JP" b="1" dirty="0"/>
              <a:t>1/2</a:t>
            </a:r>
            <a:r>
              <a:rPr lang="ja-JP" altLang="en-US" b="1" dirty="0"/>
              <a:t>）</a:t>
            </a:r>
          </a:p>
        </p:txBody>
      </p:sp>
      <p:graphicFrame>
        <p:nvGraphicFramePr>
          <p:cNvPr id="5" name="表 8">
            <a:extLst>
              <a:ext uri="{FF2B5EF4-FFF2-40B4-BE49-F238E27FC236}">
                <a16:creationId xmlns:a16="http://schemas.microsoft.com/office/drawing/2014/main" id="{FB579E3A-AFA5-12A3-3987-A6C806AE41F0}"/>
              </a:ext>
            </a:extLst>
          </p:cNvPr>
          <p:cNvGraphicFramePr>
            <a:graphicFrameLocks noGrp="1"/>
          </p:cNvGraphicFramePr>
          <p:nvPr/>
        </p:nvGraphicFramePr>
        <p:xfrm>
          <a:off x="143508" y="951570"/>
          <a:ext cx="8846784" cy="3258401"/>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3861453892"/>
                    </a:ext>
                  </a:extLst>
                </a:gridCol>
                <a:gridCol w="799832">
                  <a:extLst>
                    <a:ext uri="{9D8B030D-6E8A-4147-A177-3AD203B41FA5}">
                      <a16:colId xmlns:a16="http://schemas.microsoft.com/office/drawing/2014/main" val="4219559679"/>
                    </a:ext>
                  </a:extLst>
                </a:gridCol>
                <a:gridCol w="4320480">
                  <a:extLst>
                    <a:ext uri="{9D8B030D-6E8A-4147-A177-3AD203B41FA5}">
                      <a16:colId xmlns:a16="http://schemas.microsoft.com/office/drawing/2014/main" val="1341167975"/>
                    </a:ext>
                  </a:extLst>
                </a:gridCol>
                <a:gridCol w="3309912">
                  <a:extLst>
                    <a:ext uri="{9D8B030D-6E8A-4147-A177-3AD203B41FA5}">
                      <a16:colId xmlns:a16="http://schemas.microsoft.com/office/drawing/2014/main" val="2582778194"/>
                    </a:ext>
                  </a:extLst>
                </a:gridCol>
                <a:gridCol w="208280">
                  <a:extLst>
                    <a:ext uri="{9D8B030D-6E8A-4147-A177-3AD203B41FA5}">
                      <a16:colId xmlns:a16="http://schemas.microsoft.com/office/drawing/2014/main" val="101110200"/>
                    </a:ext>
                  </a:extLst>
                </a:gridCol>
              </a:tblGrid>
              <a:tr h="247161">
                <a:tc>
                  <a:txBody>
                    <a:bodyPr/>
                    <a:lstStyle/>
                    <a:p>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en-US" altLang="ja-JP" sz="800" dirty="0"/>
                        <a:t>NXFA2026-06-01</a:t>
                      </a:r>
                      <a:r>
                        <a:rPr kumimoji="1" lang="ja-JP" altLang="en-US" sz="800" dirty="0"/>
                        <a:t>版（</a:t>
                      </a:r>
                      <a:r>
                        <a:rPr kumimoji="1" lang="en-US" altLang="ja-JP" sz="800" dirty="0"/>
                        <a:t>Ver.2.9</a:t>
                      </a:r>
                      <a:r>
                        <a:rPr kumimoji="1" lang="ja-JP" altLang="en-US" sz="8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非バージョンアップ時の運用制限及び運用案</a:t>
                      </a:r>
                    </a:p>
                  </a:txBody>
                  <a:tcPr anchor="ctr">
                    <a:lnB w="19050" cap="flat" cmpd="sng" algn="ctr">
                      <a:solidFill>
                        <a:schemeClr val="bg1"/>
                      </a:solidFill>
                      <a:prstDash val="solid"/>
                      <a:round/>
                      <a:headEnd type="none" w="med" len="med"/>
                      <a:tailEnd type="none" w="med" len="med"/>
                    </a:lnB>
                  </a:tcPr>
                </a:tc>
                <a:tc>
                  <a:txBody>
                    <a:bodyPr/>
                    <a:lstStyle/>
                    <a:p>
                      <a:pPr algn="ctr"/>
                      <a:r>
                        <a:rPr kumimoji="1" lang="en-US" altLang="ja-JP" sz="800" dirty="0"/>
                        <a:t>※</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800" dirty="0">
                          <a:solidFill>
                            <a:schemeClr val="tx1">
                              <a:lumMod val="75000"/>
                              <a:lumOff val="25000"/>
                            </a:schemeClr>
                          </a:solidFill>
                        </a:rPr>
                        <a:t>1</a:t>
                      </a: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dirty="0">
                          <a:solidFill>
                            <a:schemeClr val="tx1">
                              <a:lumMod val="75000"/>
                              <a:lumOff val="25000"/>
                            </a:schemeClr>
                          </a:solidFill>
                        </a:rPr>
                        <a:t>リースの税務台帳対応</a:t>
                      </a:r>
                    </a:p>
                  </a:txBody>
                  <a:tcPr anchor="ctr">
                    <a:lnT w="19050" cap="flat" cmpd="sng" algn="ctr">
                      <a:solidFill>
                        <a:schemeClr val="bg1"/>
                      </a:solidFill>
                      <a:prstDash val="solid"/>
                      <a:round/>
                      <a:headEnd type="none" w="med" len="med"/>
                      <a:tailEnd type="none" w="med" len="med"/>
                    </a:lnT>
                  </a:tcPr>
                </a:tc>
                <a:tc>
                  <a:txBody>
                    <a:bodyPr/>
                    <a:lstStyle/>
                    <a:p>
                      <a:r>
                        <a:rPr lang="ja-JP" altLang="en-US" sz="800" b="1" dirty="0">
                          <a:solidFill>
                            <a:schemeClr val="tx1">
                              <a:lumMod val="75000"/>
                              <a:lumOff val="25000"/>
                            </a:schemeClr>
                          </a:solidFill>
                        </a:rPr>
                        <a:t>リースの入力・取込</a:t>
                      </a:r>
                      <a:endParaRPr lang="en-US" altLang="ja-JP" sz="800" b="1" dirty="0">
                        <a:solidFill>
                          <a:schemeClr val="tx1">
                            <a:lumMod val="75000"/>
                            <a:lumOff val="25000"/>
                          </a:schemeClr>
                        </a:solidFill>
                      </a:endParaRPr>
                    </a:p>
                    <a:p>
                      <a:r>
                        <a:rPr lang="ja-JP" altLang="en-US" sz="800" dirty="0">
                          <a:solidFill>
                            <a:schemeClr val="tx1">
                              <a:lumMod val="75000"/>
                              <a:lumOff val="25000"/>
                            </a:schemeClr>
                          </a:solidFill>
                        </a:rPr>
                        <a:t>・リースにおいて税務台帳を入力できるように対応し、オペレーティングリースは会計：売買、税務：賃貸借で登録できるように対応</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lang="ja-JP" altLang="en-US" sz="800" dirty="0">
                          <a:solidFill>
                            <a:schemeClr val="tx1">
                              <a:lumMod val="75000"/>
                              <a:lumOff val="25000"/>
                            </a:schemeClr>
                          </a:solidFill>
                        </a:rPr>
                        <a:t>・税務台帳の管理は不可。会計と税務で異なる</a:t>
                      </a:r>
                      <a:r>
                        <a:rPr kumimoji="1" lang="ja-JP" altLang="en-US" sz="800" dirty="0">
                          <a:solidFill>
                            <a:schemeClr val="tx1">
                              <a:lumMod val="75000"/>
                              <a:lumOff val="25000"/>
                            </a:schemeClr>
                          </a:solidFill>
                        </a:rPr>
                        <a:t>データの登録はできないため、ファイナンスリースとして売買処理で登録し、税務の金額はシステム外で管理が必要</a:t>
                      </a:r>
                      <a:endParaRPr kumimoji="1" lang="en-US" altLang="ja-JP" sz="800" dirty="0">
                        <a:solidFill>
                          <a:schemeClr val="tx1">
                            <a:lumMod val="75000"/>
                            <a:lumOff val="25000"/>
                          </a:schemeClr>
                        </a:solidFill>
                      </a:endParaRPr>
                    </a:p>
                    <a:p>
                      <a:r>
                        <a:rPr kumimoji="1" lang="en-US" altLang="ja-JP" sz="800" dirty="0">
                          <a:solidFill>
                            <a:schemeClr val="tx1">
                              <a:lumMod val="75000"/>
                              <a:lumOff val="25000"/>
                            </a:schemeClr>
                          </a:solidFill>
                        </a:rPr>
                        <a:t>※</a:t>
                      </a:r>
                      <a:r>
                        <a:rPr lang="ja-JP" altLang="en-US" sz="800" dirty="0">
                          <a:solidFill>
                            <a:schemeClr val="tx1"/>
                          </a:solidFill>
                        </a:rPr>
                        <a:t>［別表十六］を含む法定帳票は手作業で作成する必要がある</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lang="ja-JP" altLang="en-US" sz="800" b="1" dirty="0">
                          <a:solidFill>
                            <a:schemeClr val="tx1">
                              <a:lumMod val="75000"/>
                              <a:lumOff val="25000"/>
                            </a:schemeClr>
                          </a:solidFill>
                        </a:rPr>
                        <a:t>高</a:t>
                      </a:r>
                      <a:endParaRPr lang="en-US" altLang="ja-JP"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35948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・税務台帳のデータを出力できるように対応</a:t>
                      </a:r>
                      <a:endParaRPr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・会計と税務が同じ内容で登録されるため、税務台帳の出力時、条件指定等でシステム外で管理している資産の除外が必要</a:t>
                      </a:r>
                      <a:endParaRPr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高</a:t>
                      </a:r>
                      <a:endParaRPr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645350690"/>
                  </a:ext>
                </a:extLst>
              </a:tr>
              <a:tr h="494285">
                <a:tc>
                  <a:txBody>
                    <a:bodyPr/>
                    <a:lstStyle/>
                    <a:p>
                      <a:r>
                        <a:rPr kumimoji="1" lang="en-US" altLang="ja-JP" sz="800" dirty="0">
                          <a:solidFill>
                            <a:schemeClr val="tx1">
                              <a:lumMod val="75000"/>
                              <a:lumOff val="25000"/>
                            </a:schemeClr>
                          </a:solidFill>
                        </a:rPr>
                        <a:t>2</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会計処理の指定</a:t>
                      </a: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・リース会計処理区分を物件単位で指定できるように対応し、同一契約内でリースを売買物件として、サービスを賃貸借物件として登録できるようにする</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・少額資産の自動判定を追加</a:t>
                      </a:r>
                      <a:endParaRPr kumimoji="1"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a:t>
                      </a:r>
                      <a:r>
                        <a:rPr kumimoji="1" lang="ja-JP" altLang="en-US" sz="800" dirty="0">
                          <a:solidFill>
                            <a:schemeClr val="tx1"/>
                          </a:solidFill>
                        </a:rPr>
                        <a:t>同一契約内で売買物件と賃貸借物件を同時に管理することができないため、別契約として登録</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・少額資産の自動判定はできないため、入力者の判断が必要</a:t>
                      </a:r>
                      <a:endParaRPr kumimoji="1" lang="en-US" altLang="ja-JP" sz="800" dirty="0">
                        <a:solidFill>
                          <a:schemeClr val="tx1">
                            <a:lumMod val="75000"/>
                            <a:lumOff val="25000"/>
                          </a:schemeClr>
                        </a:solidFill>
                      </a:endParaRPr>
                    </a:p>
                  </a:txBody>
                  <a:tcPr anchor="ctr"/>
                </a:tc>
                <a:tc>
                  <a:txBody>
                    <a:bodyPr/>
                    <a:lstStyle/>
                    <a:p>
                      <a:pPr algn="ctr"/>
                      <a:r>
                        <a:rPr kumimoji="1" lang="ja-JP" altLang="en-US" sz="800" b="1" dirty="0">
                          <a:solidFill>
                            <a:schemeClr val="tx1">
                              <a:lumMod val="75000"/>
                              <a:lumOff val="25000"/>
                            </a:schemeClr>
                          </a:solidFill>
                        </a:rPr>
                        <a:t>低</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2074394479"/>
                  </a:ext>
                </a:extLst>
              </a:tr>
              <a:tr h="388524">
                <a:tc>
                  <a:txBody>
                    <a:bodyPr/>
                    <a:lstStyle/>
                    <a:p>
                      <a:r>
                        <a:rPr kumimoji="1" lang="en-US" altLang="ja-JP" sz="800" dirty="0">
                          <a:solidFill>
                            <a:schemeClr val="tx1">
                              <a:lumMod val="75000"/>
                              <a:lumOff val="25000"/>
                            </a:schemeClr>
                          </a:solidFill>
                        </a:rPr>
                        <a:t>3</a:t>
                      </a:r>
                      <a:endParaRPr kumimoji="1" lang="ja-JP" altLang="en-US" sz="800" dirty="0">
                        <a:solidFill>
                          <a:schemeClr val="tx1">
                            <a:lumMod val="75000"/>
                            <a:lumOff val="25000"/>
                          </a:schemeClr>
                        </a:solidFill>
                      </a:endParaRPr>
                    </a:p>
                  </a:txBody>
                  <a:tcPr anchor="ctr"/>
                </a:tc>
                <a:tc>
                  <a:txBody>
                    <a:bodyPr/>
                    <a:lstStyle/>
                    <a:p>
                      <a:r>
                        <a:rPr kumimoji="1" lang="zh-TW" altLang="en-US" sz="800" dirty="0">
                          <a:solidFill>
                            <a:schemeClr val="tx1">
                              <a:lumMod val="75000"/>
                              <a:lumOff val="25000"/>
                            </a:schemeClr>
                          </a:solidFill>
                        </a:rPr>
                        <a:t>取得価額相当額</a:t>
                      </a:r>
                      <a:endParaRPr kumimoji="1" lang="ja-JP" altLang="en-US" sz="800" dirty="0">
                        <a:solidFill>
                          <a:schemeClr val="tx1">
                            <a:lumMod val="75000"/>
                            <a:lumOff val="25000"/>
                          </a:schemeClr>
                        </a:solidFill>
                      </a:endParaRP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・税務台帳についても会社方針の</a:t>
                      </a:r>
                      <a:r>
                        <a:rPr kumimoji="1" lang="zh-TW" altLang="en-US" sz="800" dirty="0">
                          <a:solidFill>
                            <a:schemeClr val="tx1">
                              <a:lumMod val="75000"/>
                              <a:lumOff val="25000"/>
                            </a:schemeClr>
                          </a:solidFill>
                        </a:rPr>
                        <a:t>取得価額相当額計算区分</a:t>
                      </a:r>
                      <a:r>
                        <a:rPr kumimoji="1" lang="ja-JP" altLang="en-US" sz="800" dirty="0">
                          <a:solidFill>
                            <a:schemeClr val="tx1">
                              <a:lumMod val="75000"/>
                              <a:lumOff val="25000"/>
                            </a:schemeClr>
                          </a:solidFill>
                        </a:rPr>
                        <a:t>を指定できるようにし、「見積現金購入価額と割引現在価値の小さい方」</a:t>
                      </a:r>
                      <a:r>
                        <a:rPr kumimoji="1" lang="en-US" altLang="ja-JP" sz="800" dirty="0">
                          <a:solidFill>
                            <a:schemeClr val="tx1">
                              <a:lumMod val="75000"/>
                              <a:lumOff val="25000"/>
                            </a:schemeClr>
                          </a:solidFill>
                        </a:rPr>
                        <a:t>or</a:t>
                      </a:r>
                      <a:r>
                        <a:rPr kumimoji="1" lang="ja-JP" altLang="en-US" sz="800" dirty="0">
                          <a:solidFill>
                            <a:schemeClr val="tx1">
                              <a:lumMod val="75000"/>
                              <a:lumOff val="25000"/>
                            </a:schemeClr>
                          </a:solidFill>
                        </a:rPr>
                        <a:t>「割引現在価値」を選択できるように対応</a:t>
                      </a:r>
                    </a:p>
                  </a:txBody>
                  <a:tcPr anchor="ctr"/>
                </a:tc>
                <a:tc>
                  <a:txBody>
                    <a:bodyPr/>
                    <a:lstStyle/>
                    <a:p>
                      <a:r>
                        <a:rPr kumimoji="1" lang="ja-JP" altLang="en-US" sz="800" dirty="0">
                          <a:solidFill>
                            <a:schemeClr val="tx1">
                              <a:lumMod val="75000"/>
                              <a:lumOff val="25000"/>
                            </a:schemeClr>
                          </a:solidFill>
                        </a:rPr>
                        <a:t>・</a:t>
                      </a:r>
                      <a:r>
                        <a:rPr kumimoji="1" lang="en-US" altLang="ja-JP" sz="800" dirty="0">
                          <a:solidFill>
                            <a:schemeClr val="tx1">
                              <a:lumMod val="75000"/>
                              <a:lumOff val="25000"/>
                            </a:schemeClr>
                          </a:solidFill>
                        </a:rPr>
                        <a:t>No.1</a:t>
                      </a:r>
                      <a:r>
                        <a:rPr kumimoji="1" lang="ja-JP" altLang="en-US" sz="800" dirty="0">
                          <a:solidFill>
                            <a:schemeClr val="tx1">
                              <a:lumMod val="75000"/>
                              <a:lumOff val="25000"/>
                            </a:schemeClr>
                          </a:solidFill>
                        </a:rPr>
                        <a:t>と同様、会計と税務で異なる取得価額を設定することは不可なので、システム外で管理が必要</a:t>
                      </a:r>
                    </a:p>
                  </a:txBody>
                  <a:tcPr anchor="ctr"/>
                </a:tc>
                <a:tc>
                  <a:txBody>
                    <a:bodyPr/>
                    <a:lstStyle/>
                    <a:p>
                      <a:pPr algn="ctr"/>
                      <a:r>
                        <a:rPr kumimoji="1" lang="ja-JP" altLang="en-US" sz="800" b="1" dirty="0">
                          <a:solidFill>
                            <a:schemeClr val="tx1">
                              <a:lumMod val="75000"/>
                              <a:lumOff val="25000"/>
                            </a:schemeClr>
                          </a:solidFill>
                        </a:rPr>
                        <a:t>高</a:t>
                      </a:r>
                    </a:p>
                  </a:txBody>
                  <a:tcPr anchor="ctr"/>
                </a:tc>
                <a:extLst>
                  <a:ext uri="{0D108BD9-81ED-4DB2-BD59-A6C34878D82A}">
                    <a16:rowId xmlns:a16="http://schemas.microsoft.com/office/drawing/2014/main" val="1256244814"/>
                  </a:ext>
                </a:extLst>
              </a:tr>
              <a:tr h="252028">
                <a:tc>
                  <a:txBody>
                    <a:bodyPr/>
                    <a:lstStyle/>
                    <a:p>
                      <a:r>
                        <a:rPr kumimoji="1" lang="en-US" altLang="ja-JP" sz="800" dirty="0">
                          <a:solidFill>
                            <a:schemeClr val="tx1">
                              <a:lumMod val="75000"/>
                              <a:lumOff val="25000"/>
                            </a:schemeClr>
                          </a:solidFill>
                        </a:rPr>
                        <a:t>4</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残存価額</a:t>
                      </a: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b="0" dirty="0">
                          <a:solidFill>
                            <a:schemeClr val="tx1">
                              <a:lumMod val="75000"/>
                              <a:lumOff val="25000"/>
                            </a:schemeClr>
                          </a:solidFill>
                        </a:rPr>
                        <a:t>・残価保証額の設定がある所有権移転外ファイナンスリースについて、任意の残存価額が設定できるように対応</a:t>
                      </a:r>
                    </a:p>
                  </a:txBody>
                  <a:tcPr anchor="ctr"/>
                </a:tc>
                <a:tc>
                  <a:txBody>
                    <a:bodyPr/>
                    <a:lstStyle/>
                    <a:p>
                      <a:r>
                        <a:rPr kumimoji="1" lang="ja-JP" altLang="en-US" sz="800" dirty="0">
                          <a:solidFill>
                            <a:schemeClr val="tx1">
                              <a:lumMod val="75000"/>
                              <a:lumOff val="25000"/>
                            </a:schemeClr>
                          </a:solidFill>
                        </a:rPr>
                        <a:t>・</a:t>
                      </a:r>
                      <a:r>
                        <a:rPr kumimoji="1" lang="en-US" altLang="ja-JP" sz="800" dirty="0">
                          <a:solidFill>
                            <a:schemeClr val="tx1">
                              <a:lumMod val="75000"/>
                              <a:lumOff val="25000"/>
                            </a:schemeClr>
                          </a:solidFill>
                        </a:rPr>
                        <a:t>2025</a:t>
                      </a:r>
                      <a:r>
                        <a:rPr kumimoji="1" lang="ja-JP" altLang="en-US" sz="800" dirty="0">
                          <a:solidFill>
                            <a:schemeClr val="tx1">
                              <a:lumMod val="75000"/>
                              <a:lumOff val="25000"/>
                            </a:schemeClr>
                          </a:solidFill>
                        </a:rPr>
                        <a:t>年</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月に掲載予定の</a:t>
                      </a:r>
                      <a:r>
                        <a:rPr kumimoji="1" lang="ja-JP" altLang="en-US" sz="800" dirty="0">
                          <a:solidFill>
                            <a:schemeClr val="tx1"/>
                          </a:solidFill>
                        </a:rPr>
                        <a:t>経過リース期間定額法対応のパッチを適用することで、所有権移転外ファイナンスリースの残存価額を</a:t>
                      </a:r>
                      <a:r>
                        <a:rPr kumimoji="1" lang="en-US" altLang="ja-JP" sz="800" dirty="0">
                          <a:solidFill>
                            <a:schemeClr val="tx1"/>
                          </a:solidFill>
                        </a:rPr>
                        <a:t>0</a:t>
                      </a:r>
                      <a:r>
                        <a:rPr kumimoji="1" lang="ja-JP" altLang="en-US" sz="800" dirty="0">
                          <a:solidFill>
                            <a:schemeClr val="tx1"/>
                          </a:solidFill>
                        </a:rPr>
                        <a:t>円まで引き下げた入力が可能</a:t>
                      </a:r>
                      <a:endParaRPr kumimoji="1" lang="en-US" altLang="ja-JP" sz="800" dirty="0">
                        <a:solidFill>
                          <a:schemeClr val="tx1"/>
                        </a:solidFill>
                      </a:endParaRPr>
                    </a:p>
                    <a:p>
                      <a:r>
                        <a:rPr kumimoji="1" lang="en-US" altLang="ja-JP" sz="800" dirty="0">
                          <a:solidFill>
                            <a:schemeClr val="tx1"/>
                          </a:solidFill>
                        </a:rPr>
                        <a:t>※2025</a:t>
                      </a:r>
                      <a:r>
                        <a:rPr kumimoji="1" lang="ja-JP" altLang="en-US" sz="800" dirty="0">
                          <a:solidFill>
                            <a:schemeClr val="tx1"/>
                          </a:solidFill>
                        </a:rPr>
                        <a:t>年度版のみパッチ提供</a:t>
                      </a:r>
                      <a:endParaRPr kumimoji="1" lang="en-US" altLang="ja-JP" sz="800" dirty="0">
                        <a:solidFill>
                          <a:schemeClr val="tx1"/>
                        </a:solidFill>
                      </a:endParaRPr>
                    </a:p>
                  </a:txBody>
                  <a:tcPr anchor="ctr"/>
                </a:tc>
                <a:tc>
                  <a:txBody>
                    <a:bodyPr/>
                    <a:lstStyle/>
                    <a:p>
                      <a:pPr algn="ctr"/>
                      <a:r>
                        <a:rPr kumimoji="1" lang="ja-JP" altLang="en-US" sz="800" b="1" dirty="0">
                          <a:solidFill>
                            <a:schemeClr val="tx1">
                              <a:lumMod val="75000"/>
                              <a:lumOff val="25000"/>
                            </a:schemeClr>
                          </a:solidFill>
                        </a:rPr>
                        <a:t>低</a:t>
                      </a:r>
                    </a:p>
                  </a:txBody>
                  <a:tcPr anchor="ctr"/>
                </a:tc>
                <a:extLst>
                  <a:ext uri="{0D108BD9-81ED-4DB2-BD59-A6C34878D82A}">
                    <a16:rowId xmlns:a16="http://schemas.microsoft.com/office/drawing/2014/main" val="117886566"/>
                  </a:ext>
                </a:extLst>
              </a:tr>
              <a:tr h="374546">
                <a:tc>
                  <a:txBody>
                    <a:bodyPr/>
                    <a:lstStyle/>
                    <a:p>
                      <a:r>
                        <a:rPr kumimoji="1" lang="en-US" altLang="ja-JP" sz="800" dirty="0">
                          <a:solidFill>
                            <a:schemeClr val="tx1">
                              <a:lumMod val="75000"/>
                              <a:lumOff val="25000"/>
                            </a:schemeClr>
                          </a:solidFill>
                        </a:rPr>
                        <a:t>5</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消費税の計上タイミング変更</a:t>
                      </a:r>
                    </a:p>
                  </a:txBody>
                  <a:tcPr anchor="ctr"/>
                </a:tc>
                <a:tc>
                  <a:txBody>
                    <a:bodyPr/>
                    <a:lstStyle/>
                    <a:p>
                      <a:r>
                        <a:rPr kumimoji="1" lang="ja-JP" altLang="en-US" sz="800" b="1" dirty="0">
                          <a:solidFill>
                            <a:schemeClr val="tx1">
                              <a:lumMod val="75000"/>
                              <a:lumOff val="25000"/>
                            </a:schemeClr>
                          </a:solidFill>
                        </a:rPr>
                        <a:t>リース仕訳データ作成、リース支払データ作成、固定資産仕訳データ作成</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・オペレーティングリースの場合、リース取得仕訳では消費税を計上せず、月々の支払仕訳作成時に計上するように対応</a:t>
                      </a:r>
                    </a:p>
                  </a:txBody>
                  <a:tcPr anchor="ctr"/>
                </a:tc>
                <a:tc>
                  <a:txBody>
                    <a:bodyPr/>
                    <a:lstStyle/>
                    <a:p>
                      <a:r>
                        <a:rPr kumimoji="1" lang="ja-JP" altLang="en-US" sz="800" dirty="0">
                          <a:solidFill>
                            <a:schemeClr val="tx1">
                              <a:lumMod val="75000"/>
                              <a:lumOff val="25000"/>
                            </a:schemeClr>
                          </a:solidFill>
                        </a:rPr>
                        <a:t>・消費税を打消す仕訳を手作業で作成し、毎月、消費税を振り替える仕訳も作成する。</a:t>
                      </a:r>
                    </a:p>
                  </a:txBody>
                  <a:tcPr anchor="ctr"/>
                </a:tc>
                <a:tc>
                  <a:txBody>
                    <a:bodyPr/>
                    <a:lstStyle/>
                    <a:p>
                      <a:pPr algn="ctr"/>
                      <a:r>
                        <a:rPr kumimoji="1" lang="ja-JP" altLang="en-US" sz="800" b="1" dirty="0">
                          <a:solidFill>
                            <a:schemeClr val="tx1">
                              <a:lumMod val="75000"/>
                              <a:lumOff val="25000"/>
                            </a:schemeClr>
                          </a:solidFill>
                        </a:rPr>
                        <a:t>高</a:t>
                      </a:r>
                    </a:p>
                  </a:txBody>
                  <a:tcPr anchor="ctr"/>
                </a:tc>
                <a:extLst>
                  <a:ext uri="{0D108BD9-81ED-4DB2-BD59-A6C34878D82A}">
                    <a16:rowId xmlns:a16="http://schemas.microsoft.com/office/drawing/2014/main" val="4291534544"/>
                  </a:ext>
                </a:extLst>
              </a:tr>
            </a:tbl>
          </a:graphicData>
        </a:graphic>
      </p:graphicFrame>
      <p:sp>
        <p:nvSpPr>
          <p:cNvPr id="7" name="テキスト ボックス 6">
            <a:extLst>
              <a:ext uri="{FF2B5EF4-FFF2-40B4-BE49-F238E27FC236}">
                <a16:creationId xmlns:a16="http://schemas.microsoft.com/office/drawing/2014/main" id="{2C9E527D-8E46-FB17-BA32-48E6BE5B3530}"/>
              </a:ext>
            </a:extLst>
          </p:cNvPr>
          <p:cNvSpPr txBox="1"/>
          <p:nvPr/>
        </p:nvSpPr>
        <p:spPr>
          <a:xfrm>
            <a:off x="8126222" y="748099"/>
            <a:ext cx="1008112" cy="246221"/>
          </a:xfrm>
          <a:prstGeom prst="rect">
            <a:avLst/>
          </a:prstGeom>
          <a:noFill/>
        </p:spPr>
        <p:txBody>
          <a:bodyPr wrap="square">
            <a:spAutoFit/>
          </a:bodyPr>
          <a:lstStyle/>
          <a:p>
            <a:r>
              <a:rPr kumimoji="1" lang="en-US" altLang="ja-JP" sz="1000" b="1" dirty="0"/>
              <a:t>※</a:t>
            </a:r>
            <a:r>
              <a:rPr kumimoji="1" lang="ja-JP" altLang="en-US" sz="1000" b="1" dirty="0"/>
              <a:t>運用難易度</a:t>
            </a:r>
          </a:p>
        </p:txBody>
      </p:sp>
    </p:spTree>
    <p:extLst>
      <p:ext uri="{BB962C8B-B14F-4D97-AF65-F5344CB8AC3E}">
        <p14:creationId xmlns:p14="http://schemas.microsoft.com/office/powerpoint/2010/main" val="2420109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1600" dirty="0"/>
              <a:t>５</a:t>
            </a:r>
            <a:r>
              <a:rPr lang="ja-JP" altLang="en-US" sz="1600" b="1" dirty="0"/>
              <a:t>．</a:t>
            </a:r>
            <a:r>
              <a:rPr lang="en-US" altLang="ja-JP" sz="1600" b="1" dirty="0"/>
              <a:t>2026</a:t>
            </a:r>
            <a:r>
              <a:rPr lang="ja-JP" altLang="en-US" sz="1600" b="1" dirty="0"/>
              <a:t>年版（</a:t>
            </a:r>
            <a:r>
              <a:rPr lang="en-US" altLang="ja-JP" sz="1600" b="1" dirty="0"/>
              <a:t>Ver2.9.0</a:t>
            </a:r>
            <a:r>
              <a:rPr lang="ja-JP" altLang="en-US" sz="1600" b="1" dirty="0"/>
              <a:t>）へ</a:t>
            </a:r>
            <a:r>
              <a:rPr lang="ja-JP" altLang="en-US" sz="1600" b="1" dirty="0">
                <a:latin typeface="+mn-ea"/>
              </a:rPr>
              <a:t>バージョンアップしない場合の</a:t>
            </a:r>
            <a:br>
              <a:rPr lang="en-US" altLang="ja-JP" sz="1600" b="1" dirty="0">
                <a:latin typeface="+mn-ea"/>
              </a:rPr>
            </a:br>
            <a:r>
              <a:rPr lang="ja-JP" altLang="en-US" sz="1600" b="1" dirty="0">
                <a:latin typeface="+mn-ea"/>
              </a:rPr>
              <a:t>　　新リース会計基準運用制限について</a:t>
            </a:r>
            <a:endParaRPr lang="en-US" altLang="ja-JP" sz="16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0" name="コンテンツ プレースホルダー 5">
            <a:extLst>
              <a:ext uri="{FF2B5EF4-FFF2-40B4-BE49-F238E27FC236}">
                <a16:creationId xmlns:a16="http://schemas.microsoft.com/office/drawing/2014/main" id="{F51FF68E-4634-771D-FFE9-50ED9FE9FA17}"/>
              </a:ext>
            </a:extLst>
          </p:cNvPr>
          <p:cNvSpPr txBox="1">
            <a:spLocks/>
          </p:cNvSpPr>
          <p:nvPr/>
        </p:nvSpPr>
        <p:spPr>
          <a:xfrm>
            <a:off x="143508" y="735546"/>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t>要件別一覧（</a:t>
            </a:r>
            <a:r>
              <a:rPr lang="en-US" altLang="ja-JP" b="1" dirty="0"/>
              <a:t>2/2</a:t>
            </a:r>
            <a:r>
              <a:rPr lang="ja-JP" altLang="en-US" b="1" dirty="0"/>
              <a:t>）</a:t>
            </a:r>
          </a:p>
        </p:txBody>
      </p:sp>
      <p:graphicFrame>
        <p:nvGraphicFramePr>
          <p:cNvPr id="6" name="表 8">
            <a:extLst>
              <a:ext uri="{FF2B5EF4-FFF2-40B4-BE49-F238E27FC236}">
                <a16:creationId xmlns:a16="http://schemas.microsoft.com/office/drawing/2014/main" id="{6789119C-30A7-B157-E227-D2CB522F596D}"/>
              </a:ext>
            </a:extLst>
          </p:cNvPr>
          <p:cNvGraphicFramePr>
            <a:graphicFrameLocks noGrp="1"/>
          </p:cNvGraphicFramePr>
          <p:nvPr/>
        </p:nvGraphicFramePr>
        <p:xfrm>
          <a:off x="143508" y="951570"/>
          <a:ext cx="8846784" cy="3380471"/>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3861453892"/>
                    </a:ext>
                  </a:extLst>
                </a:gridCol>
                <a:gridCol w="943848">
                  <a:extLst>
                    <a:ext uri="{9D8B030D-6E8A-4147-A177-3AD203B41FA5}">
                      <a16:colId xmlns:a16="http://schemas.microsoft.com/office/drawing/2014/main" val="4219559679"/>
                    </a:ext>
                  </a:extLst>
                </a:gridCol>
                <a:gridCol w="4176464">
                  <a:extLst>
                    <a:ext uri="{9D8B030D-6E8A-4147-A177-3AD203B41FA5}">
                      <a16:colId xmlns:a16="http://schemas.microsoft.com/office/drawing/2014/main" val="1341167975"/>
                    </a:ext>
                  </a:extLst>
                </a:gridCol>
                <a:gridCol w="3309912">
                  <a:extLst>
                    <a:ext uri="{9D8B030D-6E8A-4147-A177-3AD203B41FA5}">
                      <a16:colId xmlns:a16="http://schemas.microsoft.com/office/drawing/2014/main" val="265598004"/>
                    </a:ext>
                  </a:extLst>
                </a:gridCol>
                <a:gridCol w="208280">
                  <a:extLst>
                    <a:ext uri="{9D8B030D-6E8A-4147-A177-3AD203B41FA5}">
                      <a16:colId xmlns:a16="http://schemas.microsoft.com/office/drawing/2014/main" val="1496188040"/>
                    </a:ext>
                  </a:extLst>
                </a:gridCol>
              </a:tblGrid>
              <a:tr h="247161">
                <a:tc>
                  <a:txBody>
                    <a:bodyPr/>
                    <a:lstStyle/>
                    <a:p>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en-US" altLang="ja-JP" sz="800" dirty="0"/>
                        <a:t>NXFA2026-06-01</a:t>
                      </a:r>
                      <a:r>
                        <a:rPr kumimoji="1" lang="ja-JP" altLang="en-US" sz="800" dirty="0"/>
                        <a:t>版（</a:t>
                      </a:r>
                      <a:r>
                        <a:rPr kumimoji="1" lang="en-US" altLang="ja-JP" sz="800" dirty="0"/>
                        <a:t>Ver.2.9</a:t>
                      </a:r>
                      <a:r>
                        <a:rPr kumimoji="1" lang="ja-JP" altLang="en-US" sz="800" dirty="0"/>
                        <a:t>）対応概要</a:t>
                      </a:r>
                    </a:p>
                  </a:txBody>
                  <a:tcPr anchor="ctr">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非バージョンアップ時の運用制限及び運用案</a:t>
                      </a:r>
                    </a:p>
                  </a:txBody>
                  <a:tcPr anchor="ctr">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t>※</a:t>
                      </a:r>
                      <a:endParaRPr kumimoji="1" lang="ja-JP" altLang="en-US" sz="800" b="1"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1088965">
                <a:tc>
                  <a:txBody>
                    <a:bodyPr/>
                    <a:lstStyle/>
                    <a:p>
                      <a:r>
                        <a:rPr kumimoji="1" lang="en-US" altLang="ja-JP" sz="800" dirty="0">
                          <a:solidFill>
                            <a:schemeClr val="tx1">
                              <a:lumMod val="75000"/>
                              <a:lumOff val="25000"/>
                            </a:schemeClr>
                          </a:solidFill>
                        </a:rPr>
                        <a:t>6</a:t>
                      </a: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dirty="0">
                          <a:solidFill>
                            <a:schemeClr val="tx1">
                              <a:lumMod val="75000"/>
                              <a:lumOff val="25000"/>
                            </a:schemeClr>
                          </a:solidFill>
                        </a:rPr>
                        <a:t>リース契約条件の変更</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・変更時の項目に「契約条件変更日」を追加。入力された場合はリース契約条件と判断し、変更日以降のリース債務・利息計算を行うように対応</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・スケジュールの自動作成時、契約条件変更日以前のスケジュールはそのままとし、それ以降のスケジュールを作成するように対応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・リース料・リース期間の変更は、支払スケジュールを変更した上で、</a:t>
                      </a:r>
                      <a:r>
                        <a:rPr lang="ja-JP" altLang="en-US" sz="800" dirty="0">
                          <a:solidFill>
                            <a:schemeClr val="tx1"/>
                          </a:solidFill>
                        </a:rPr>
                        <a:t>利息と債務の差異を調整するための仕訳を手作業で作成</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solidFill>
                            <a:schemeClr val="tx1"/>
                          </a:solidFill>
                        </a:rPr>
                        <a:t>※Rings-FAQ000015912</a:t>
                      </a:r>
                      <a:r>
                        <a:rPr lang="ja-JP" altLang="en-US" sz="800" dirty="0">
                          <a:solidFill>
                            <a:schemeClr val="tx1"/>
                          </a:solidFill>
                        </a:rPr>
                        <a:t>を参照</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ただし、割引率の変更は対応不可</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・自動作成には対応していないため、支払スケジュールは手入力</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高</a:t>
                      </a:r>
                      <a:endParaRPr kumimoji="1" lang="en-US" altLang="ja-JP"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04451460"/>
                  </a:ext>
                </a:extLst>
              </a:tr>
              <a:tr h="36004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リース仕訳データ作成</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・リース契約条件変更仕訳を作成するように対応</a:t>
                      </a:r>
                      <a:endParaRPr kumimoji="1"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・リース契約条件変更仕訳は作成されない</a:t>
                      </a:r>
                      <a:endParaRPr kumimoji="1"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ー</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2903515804"/>
                  </a:ext>
                </a:extLst>
              </a:tr>
              <a:tr h="34860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・契約条件変更したデータの出力に対応（「契約条件変更日」の出力など）</a:t>
                      </a:r>
                      <a:endParaRPr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・項目が追加されないため、出力不可</a:t>
                      </a:r>
                      <a:endParaRPr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ー</a:t>
                      </a:r>
                      <a:endParaRPr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1687593226"/>
                  </a:ext>
                </a:extLst>
              </a:tr>
              <a:tr h="421305">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rPr>
                        <a:t>契約条件変更一覧表</a:t>
                      </a:r>
                      <a:endParaRPr kumimoji="1" lang="en-US" altLang="ja-JP" sz="8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・リース契約条件の変更前後で、どう変わったかを確認する新帳票を追加</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・変更前に［支払スケジュール表］を出力しておき、変更後のものと比較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低</a:t>
                      </a:r>
                    </a:p>
                  </a:txBody>
                  <a:tcPr anchor="ctr"/>
                </a:tc>
                <a:extLst>
                  <a:ext uri="{0D108BD9-81ED-4DB2-BD59-A6C34878D82A}">
                    <a16:rowId xmlns:a16="http://schemas.microsoft.com/office/drawing/2014/main" val="308849077"/>
                  </a:ext>
                </a:extLst>
              </a:tr>
              <a:tr h="421305">
                <a:tc>
                  <a:txBody>
                    <a:bodyPr/>
                    <a:lstStyle/>
                    <a:p>
                      <a:r>
                        <a:rPr kumimoji="1" lang="en-US" altLang="ja-JP" sz="800" dirty="0">
                          <a:solidFill>
                            <a:schemeClr val="tx1">
                              <a:lumMod val="75000"/>
                              <a:lumOff val="25000"/>
                            </a:schemeClr>
                          </a:solidFill>
                        </a:rPr>
                        <a:t>7</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年次更新の償却不足調整処理</a:t>
                      </a:r>
                    </a:p>
                  </a:txBody>
                  <a:tcPr anchor="ctr"/>
                </a:tc>
                <a:tc>
                  <a:txBody>
                    <a:bodyPr/>
                    <a:lstStyle/>
                    <a:p>
                      <a:r>
                        <a:rPr kumimoji="1" lang="ja-JP" altLang="en-US" sz="800" b="1" dirty="0">
                          <a:solidFill>
                            <a:schemeClr val="tx1">
                              <a:lumMod val="75000"/>
                              <a:lumOff val="25000"/>
                            </a:schemeClr>
                          </a:solidFill>
                        </a:rPr>
                        <a:t>年次更新</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・会計、税務で取得価額が異なる資産について、帳簿価額による償却過不足判定に対応</a:t>
                      </a:r>
                      <a:endParaRPr kumimoji="1" lang="en-US" altLang="ja-JP"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・会計と税務で同一の金額が設定されるため、システム上は償却不足調整はされないが、システム外で管理している税務の</a:t>
                      </a:r>
                      <a:r>
                        <a:rPr lang="ja-JP" altLang="en-US" sz="800" dirty="0">
                          <a:solidFill>
                            <a:schemeClr val="tx1"/>
                          </a:solidFill>
                        </a:rPr>
                        <a:t>償却額を手作業で調整する必要がある</a:t>
                      </a:r>
                      <a:endParaRPr lang="en-US" altLang="ja-JP" sz="800" dirty="0">
                        <a:solidFill>
                          <a:schemeClr val="tx1"/>
                        </a:solidFill>
                      </a:endParaRPr>
                    </a:p>
                  </a:txBody>
                  <a:tcPr anchor="ctr"/>
                </a:tc>
                <a:tc>
                  <a:txBody>
                    <a:bodyPr/>
                    <a:lstStyle/>
                    <a:p>
                      <a:pPr algn="ctr"/>
                      <a:r>
                        <a:rPr lang="ja-JP" altLang="en-US" sz="800" b="1" dirty="0">
                          <a:solidFill>
                            <a:schemeClr val="tx1"/>
                          </a:solidFill>
                        </a:rPr>
                        <a:t>高</a:t>
                      </a:r>
                      <a:endParaRPr lang="en-US" altLang="ja-JP" sz="800" b="1" dirty="0">
                        <a:solidFill>
                          <a:schemeClr val="tx1"/>
                        </a:solidFill>
                      </a:endParaRPr>
                    </a:p>
                  </a:txBody>
                  <a:tcPr anchor="ctr"/>
                </a:tc>
                <a:extLst>
                  <a:ext uri="{0D108BD9-81ED-4DB2-BD59-A6C34878D82A}">
                    <a16:rowId xmlns:a16="http://schemas.microsoft.com/office/drawing/2014/main" val="96139847"/>
                  </a:ext>
                </a:extLst>
              </a:tr>
              <a:tr h="421305">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r>
                        <a:rPr kumimoji="1" lang="ja-JP" altLang="en-US" sz="800" b="1" dirty="0">
                          <a:solidFill>
                            <a:schemeClr val="tx1">
                              <a:lumMod val="75000"/>
                              <a:lumOff val="25000"/>
                            </a:schemeClr>
                          </a:solidFill>
                        </a:rPr>
                        <a:t>別表十六・別表十六内訳表</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・年次更新の変更に合わせて出力内容を変更</a:t>
                      </a:r>
                      <a:endParaRPr kumimoji="1" lang="en-US" altLang="ja-JP"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・税務台帳の金額をシステム上で管理できないため、オペレーティングリースが含まれる場合、［別表十六］［別表十六内訳表］は手作業で作成</a:t>
                      </a:r>
                      <a:endParaRPr kumimoji="1" lang="en-US" altLang="ja-JP" sz="800" dirty="0">
                        <a:solidFill>
                          <a:schemeClr val="tx1">
                            <a:lumMod val="75000"/>
                            <a:lumOff val="25000"/>
                          </a:schemeClr>
                        </a:solidFill>
                      </a:endParaRPr>
                    </a:p>
                  </a:txBody>
                  <a:tcPr anchor="ctr"/>
                </a:tc>
                <a:tc>
                  <a:txBody>
                    <a:bodyPr/>
                    <a:lstStyle/>
                    <a:p>
                      <a:pPr algn="ctr"/>
                      <a:r>
                        <a:rPr kumimoji="1" lang="ja-JP" altLang="en-US" sz="800" b="1" dirty="0">
                          <a:solidFill>
                            <a:schemeClr val="tx1">
                              <a:lumMod val="75000"/>
                              <a:lumOff val="25000"/>
                            </a:schemeClr>
                          </a:solidFill>
                        </a:rPr>
                        <a:t>高</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1726501108"/>
                  </a:ext>
                </a:extLst>
              </a:tr>
            </a:tbl>
          </a:graphicData>
        </a:graphic>
      </p:graphicFrame>
      <p:sp>
        <p:nvSpPr>
          <p:cNvPr id="5" name="テキスト ボックス 4">
            <a:extLst>
              <a:ext uri="{FF2B5EF4-FFF2-40B4-BE49-F238E27FC236}">
                <a16:creationId xmlns:a16="http://schemas.microsoft.com/office/drawing/2014/main" id="{CCB8FED0-FC2C-601E-393E-6C83A8C131C9}"/>
              </a:ext>
            </a:extLst>
          </p:cNvPr>
          <p:cNvSpPr txBox="1"/>
          <p:nvPr/>
        </p:nvSpPr>
        <p:spPr>
          <a:xfrm>
            <a:off x="8126222" y="748099"/>
            <a:ext cx="1008112" cy="246221"/>
          </a:xfrm>
          <a:prstGeom prst="rect">
            <a:avLst/>
          </a:prstGeom>
          <a:noFill/>
        </p:spPr>
        <p:txBody>
          <a:bodyPr wrap="square">
            <a:spAutoFit/>
          </a:bodyPr>
          <a:lstStyle/>
          <a:p>
            <a:r>
              <a:rPr kumimoji="1" lang="en-US" altLang="ja-JP" sz="1000" b="1" dirty="0"/>
              <a:t>※</a:t>
            </a:r>
            <a:r>
              <a:rPr kumimoji="1" lang="ja-JP" altLang="en-US" sz="1000" b="1" dirty="0"/>
              <a:t>運用難易度</a:t>
            </a:r>
          </a:p>
        </p:txBody>
      </p:sp>
    </p:spTree>
    <p:extLst>
      <p:ext uri="{BB962C8B-B14F-4D97-AF65-F5344CB8AC3E}">
        <p14:creationId xmlns:p14="http://schemas.microsoft.com/office/powerpoint/2010/main" val="147201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588EA59-D580-E401-5C83-FCAAB52E6D1B}"/>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180971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00E828E-F3BC-7FF5-65F0-2212167AC42C}"/>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
        <p:nvSpPr>
          <p:cNvPr id="6" name="タイトル 5">
            <a:extLst>
              <a:ext uri="{FF2B5EF4-FFF2-40B4-BE49-F238E27FC236}">
                <a16:creationId xmlns:a16="http://schemas.microsoft.com/office/drawing/2014/main" id="{96BD51BD-BAF6-3F63-8A06-CE985999C949}"/>
              </a:ext>
            </a:extLst>
          </p:cNvPr>
          <p:cNvSpPr>
            <a:spLocks noGrp="1"/>
          </p:cNvSpPr>
          <p:nvPr>
            <p:ph type="title"/>
          </p:nvPr>
        </p:nvSpPr>
        <p:spPr>
          <a:xfrm>
            <a:off x="2447764" y="678304"/>
            <a:ext cx="6337461" cy="1065354"/>
          </a:xfrm>
        </p:spPr>
        <p:txBody>
          <a:bodyPr/>
          <a:lstStyle/>
          <a:p>
            <a:r>
              <a:rPr lang="en-US" altLang="ja-JP" dirty="0" err="1"/>
              <a:t>SuperStream</a:t>
            </a:r>
            <a:r>
              <a:rPr lang="en-US" altLang="ja-JP" dirty="0"/>
              <a:t>-NX</a:t>
            </a:r>
            <a:r>
              <a:rPr lang="ja-JP" altLang="en-US" dirty="0"/>
              <a:t>勤怠管理のご紹介</a:t>
            </a:r>
          </a:p>
        </p:txBody>
      </p:sp>
      <p:sp>
        <p:nvSpPr>
          <p:cNvPr id="2" name="スライド番号プレースホルダー 1">
            <a:extLst>
              <a:ext uri="{FF2B5EF4-FFF2-40B4-BE49-F238E27FC236}">
                <a16:creationId xmlns:a16="http://schemas.microsoft.com/office/drawing/2014/main" id="{4DC6E157-4295-C050-F90B-45D9B14BE1A6}"/>
              </a:ext>
            </a:extLst>
          </p:cNvPr>
          <p:cNvSpPr>
            <a:spLocks noGrp="1"/>
          </p:cNvSpPr>
          <p:nvPr>
            <p:ph type="sldNum" sz="quarter" idx="10"/>
          </p:nvPr>
        </p:nvSpPr>
        <p:spPr/>
        <p:txBody>
          <a:bodyPr/>
          <a:lstStyle/>
          <a:p>
            <a:fld id="{78AE49ED-73EF-499C-8307-28EB0E7CF529}" type="slidenum">
              <a:rPr kumimoji="1" lang="ja-JP" altLang="en-US" smtClean="0"/>
              <a:t>28</a:t>
            </a:fld>
            <a:endParaRPr kumimoji="1" lang="ja-JP" altLang="en-US" dirty="0"/>
          </a:p>
        </p:txBody>
      </p:sp>
      <p:sp>
        <p:nvSpPr>
          <p:cNvPr id="5" name="テキスト ボックス 4">
            <a:extLst>
              <a:ext uri="{FF2B5EF4-FFF2-40B4-BE49-F238E27FC236}">
                <a16:creationId xmlns:a16="http://schemas.microsoft.com/office/drawing/2014/main" id="{B35AB383-C4D5-E00B-00DA-398790CC6A2B}"/>
              </a:ext>
            </a:extLst>
          </p:cNvPr>
          <p:cNvSpPr txBox="1"/>
          <p:nvPr/>
        </p:nvSpPr>
        <p:spPr>
          <a:xfrm>
            <a:off x="4320012" y="2588799"/>
            <a:ext cx="4463988" cy="923330"/>
          </a:xfrm>
          <a:prstGeom prst="rect">
            <a:avLst/>
          </a:prstGeom>
          <a:noFill/>
        </p:spPr>
        <p:txBody>
          <a:bodyPr wrap="square" rtlCol="0">
            <a:spAutoFit/>
          </a:bodyPr>
          <a:lstStyle/>
          <a:p>
            <a:r>
              <a:rPr kumimoji="1" lang="ja-JP" altLang="en-US" dirty="0"/>
              <a:t>ＳｕｐｅｒＳｔｒｅａｍ営業本部</a:t>
            </a:r>
            <a:endParaRPr kumimoji="1" lang="en-US" altLang="ja-JP" dirty="0"/>
          </a:p>
          <a:p>
            <a:r>
              <a:rPr lang="ja-JP" altLang="en-US" dirty="0"/>
              <a:t>ＳＳ技術支援部</a:t>
            </a:r>
            <a:endParaRPr lang="en-US" altLang="ja-JP" dirty="0"/>
          </a:p>
          <a:p>
            <a:pPr algn="r"/>
            <a:r>
              <a:rPr kumimoji="1" lang="ja-JP" altLang="en-US" dirty="0"/>
              <a:t>村井　美咲</a:t>
            </a:r>
          </a:p>
        </p:txBody>
      </p:sp>
    </p:spTree>
    <p:extLst>
      <p:ext uri="{BB962C8B-B14F-4D97-AF65-F5344CB8AC3E}">
        <p14:creationId xmlns:p14="http://schemas.microsoft.com/office/powerpoint/2010/main" val="419136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2C08CA-8266-6217-B49E-A4BED3D25844}"/>
              </a:ext>
            </a:extLst>
          </p:cNvPr>
          <p:cNvSpPr>
            <a:spLocks noGrp="1"/>
          </p:cNvSpPr>
          <p:nvPr>
            <p:ph type="body" sz="quarter" idx="14"/>
          </p:nvPr>
        </p:nvSpPr>
        <p:spPr/>
        <p:txBody>
          <a:bodyPr/>
          <a:lstStyle/>
          <a:p>
            <a:pPr>
              <a:lnSpc>
                <a:spcPts val="1800"/>
              </a:lnSpc>
              <a:spcBef>
                <a:spcPts val="600"/>
              </a:spcBef>
            </a:pPr>
            <a:r>
              <a:rPr lang="en-US" altLang="ja-JP" sz="2800" b="0" dirty="0">
                <a:solidFill>
                  <a:schemeClr val="accent1"/>
                </a:solidFill>
              </a:rPr>
              <a:t>01</a:t>
            </a:r>
          </a:p>
          <a:p>
            <a:pPr>
              <a:lnSpc>
                <a:spcPts val="1800"/>
              </a:lnSpc>
            </a:pPr>
            <a:r>
              <a:rPr lang="ja-JP" altLang="en-US" dirty="0"/>
              <a:t>製品概要</a:t>
            </a:r>
            <a:endParaRPr lang="en-US" altLang="ja-JP" dirty="0"/>
          </a:p>
          <a:p>
            <a:pPr>
              <a:lnSpc>
                <a:spcPts val="1800"/>
              </a:lnSpc>
            </a:pPr>
            <a:endParaRPr lang="ja-JP" altLang="en-US" dirty="0"/>
          </a:p>
          <a:p>
            <a:pPr>
              <a:lnSpc>
                <a:spcPts val="1800"/>
              </a:lnSpc>
              <a:spcBef>
                <a:spcPts val="600"/>
              </a:spcBef>
            </a:pPr>
            <a:r>
              <a:rPr lang="en-US" altLang="ja-JP" sz="2800" b="0" dirty="0">
                <a:solidFill>
                  <a:schemeClr val="accent1"/>
                </a:solidFill>
              </a:rPr>
              <a:t>02</a:t>
            </a:r>
          </a:p>
          <a:p>
            <a:pPr>
              <a:lnSpc>
                <a:spcPts val="1800"/>
              </a:lnSpc>
            </a:pPr>
            <a:r>
              <a:rPr lang="ja-JP" altLang="en-US" dirty="0"/>
              <a:t>製品の特長やポイント</a:t>
            </a:r>
            <a:endParaRPr lang="en-US" altLang="ja-JP" dirty="0"/>
          </a:p>
          <a:p>
            <a:pPr>
              <a:lnSpc>
                <a:spcPts val="1800"/>
              </a:lnSpc>
            </a:pPr>
            <a:endParaRPr lang="ja-JP" altLang="en-US" dirty="0"/>
          </a:p>
          <a:p>
            <a:pPr>
              <a:lnSpc>
                <a:spcPts val="1800"/>
              </a:lnSpc>
              <a:spcBef>
                <a:spcPts val="600"/>
              </a:spcBef>
            </a:pPr>
            <a:r>
              <a:rPr lang="en-US" altLang="ja-JP" sz="2800" b="0" dirty="0">
                <a:solidFill>
                  <a:schemeClr val="accent1"/>
                </a:solidFill>
              </a:rPr>
              <a:t>03</a:t>
            </a:r>
          </a:p>
          <a:p>
            <a:pPr>
              <a:lnSpc>
                <a:spcPts val="1800"/>
              </a:lnSpc>
            </a:pPr>
            <a:r>
              <a:rPr lang="ja-JP" altLang="en-US" dirty="0"/>
              <a:t>まとめ</a:t>
            </a:r>
            <a:endParaRPr lang="en-US" altLang="ja-JP" dirty="0"/>
          </a:p>
        </p:txBody>
      </p:sp>
      <p:sp>
        <p:nvSpPr>
          <p:cNvPr id="3" name="フッター プレースホルダー 2">
            <a:extLst>
              <a:ext uri="{FF2B5EF4-FFF2-40B4-BE49-F238E27FC236}">
                <a16:creationId xmlns:a16="http://schemas.microsoft.com/office/drawing/2014/main" id="{293E8818-F563-48DD-FA8F-AA113171AADD}"/>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49365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A7D67C16-380E-FD54-5087-6CCC4CED0CD9}"/>
              </a:ext>
            </a:extLst>
          </p:cNvPr>
          <p:cNvSpPr>
            <a:spLocks noGrp="1"/>
          </p:cNvSpPr>
          <p:nvPr>
            <p:ph type="body" sz="quarter" idx="14"/>
          </p:nvPr>
        </p:nvSpPr>
        <p:spPr>
          <a:xfrm>
            <a:off x="3563888" y="771550"/>
            <a:ext cx="5310435" cy="2829732"/>
          </a:xfrm>
        </p:spPr>
        <p:txBody>
          <a:bodyPr/>
          <a:lstStyle/>
          <a:p>
            <a:r>
              <a:rPr lang="en-US" altLang="ja-JP" dirty="0"/>
              <a:t>1.Amazon</a:t>
            </a:r>
            <a:r>
              <a:rPr lang="ja-JP" altLang="en-US" dirty="0"/>
              <a:t>ビジネスの</a:t>
            </a:r>
            <a:r>
              <a:rPr lang="en-US" altLang="ja-JP" dirty="0" err="1"/>
              <a:t>Peppol</a:t>
            </a:r>
            <a:r>
              <a:rPr lang="ja-JP" altLang="en-US" dirty="0"/>
              <a:t>対応について</a:t>
            </a:r>
            <a:endParaRPr lang="en-US" altLang="ja-JP" dirty="0"/>
          </a:p>
          <a:p>
            <a:endParaRPr lang="en-US" altLang="ja-JP" dirty="0"/>
          </a:p>
          <a:p>
            <a:r>
              <a:rPr lang="en-US" altLang="ja-JP" dirty="0"/>
              <a:t>2.</a:t>
            </a:r>
            <a:r>
              <a:rPr lang="ja-JP" altLang="en-US" dirty="0"/>
              <a:t>新リース会計基準に対する製品対応方針</a:t>
            </a:r>
            <a:r>
              <a:rPr lang="ja-JP" altLang="en-US" sz="2000" i="0" dirty="0">
                <a:effectLst/>
                <a:latin typeface="メイリオ" panose="020B0604030504040204" pitchFamily="50" charset="-128"/>
                <a:ea typeface="メイリオ" panose="020B0604030504040204" pitchFamily="50" charset="-128"/>
              </a:rPr>
              <a:t>　</a:t>
            </a:r>
            <a:endParaRPr kumimoji="1" lang="ja-JP" altLang="en-US" sz="2000" dirty="0"/>
          </a:p>
          <a:p>
            <a:endParaRPr lang="en-US" altLang="ja-JP" dirty="0"/>
          </a:p>
          <a:p>
            <a:r>
              <a:rPr lang="en-US" altLang="ja-JP" dirty="0"/>
              <a:t>3.SuperStream-NX</a:t>
            </a:r>
            <a:r>
              <a:rPr lang="ja-JP" altLang="en-US" dirty="0"/>
              <a:t>勤怠管理のご紹介</a:t>
            </a:r>
            <a:endParaRPr kumimoji="1" lang="ja-JP" altLang="en-US" sz="2000" dirty="0">
              <a:latin typeface="+mj-ea"/>
              <a:ea typeface="+mj-ea"/>
            </a:endParaRPr>
          </a:p>
          <a:p>
            <a:endParaRPr lang="en-US" altLang="ja-JP" dirty="0"/>
          </a:p>
          <a:p>
            <a:r>
              <a:rPr lang="en-US" altLang="ja-JP" dirty="0"/>
              <a:t>4.</a:t>
            </a:r>
            <a:r>
              <a:rPr lang="ja-JP" altLang="en-US" sz="2000" i="0" dirty="0">
                <a:effectLst/>
                <a:latin typeface="+mj-ea"/>
                <a:ea typeface="+mj-ea"/>
              </a:rPr>
              <a:t>営業</a:t>
            </a:r>
            <a:r>
              <a:rPr lang="ja-JP" altLang="en-US" dirty="0">
                <a:latin typeface="+mj-ea"/>
                <a:ea typeface="+mj-ea"/>
              </a:rPr>
              <a:t>よりご連絡</a:t>
            </a:r>
            <a:r>
              <a:rPr lang="ja-JP" altLang="en-US" sz="2000" i="0" dirty="0">
                <a:effectLst/>
                <a:latin typeface="+mj-ea"/>
                <a:ea typeface="+mj-ea"/>
              </a:rPr>
              <a:t>　</a:t>
            </a:r>
            <a:endParaRPr kumimoji="1" lang="ja-JP" altLang="en-US" sz="2000" dirty="0">
              <a:latin typeface="+mj-ea"/>
              <a:ea typeface="+mj-ea"/>
            </a:endParaRPr>
          </a:p>
          <a:p>
            <a:endParaRPr lang="en-US" altLang="ja-JP" dirty="0"/>
          </a:p>
          <a:p>
            <a:r>
              <a:rPr lang="en-US" altLang="ja-JP" dirty="0"/>
              <a:t>5.Q&amp;A</a:t>
            </a:r>
            <a:r>
              <a:rPr lang="ja-JP" altLang="en-US" dirty="0"/>
              <a:t>　</a:t>
            </a:r>
          </a:p>
          <a:p>
            <a:endParaRPr lang="ja-JP" altLang="en-US" dirty="0"/>
          </a:p>
        </p:txBody>
      </p:sp>
      <p:sp>
        <p:nvSpPr>
          <p:cNvPr id="2" name="フッター プレースホルダー 1">
            <a:extLst>
              <a:ext uri="{FF2B5EF4-FFF2-40B4-BE49-F238E27FC236}">
                <a16:creationId xmlns:a16="http://schemas.microsoft.com/office/drawing/2014/main" id="{8DCCB63E-679A-8492-D054-C07354900296}"/>
              </a:ext>
            </a:extLst>
          </p:cNvPr>
          <p:cNvSpPr>
            <a:spLocks noGrp="1"/>
          </p:cNvSpPr>
          <p:nvPr>
            <p:ph type="ftr" sz="quarter" idx="11"/>
          </p:nvPr>
        </p:nvSpPr>
        <p:spPr/>
        <p:txBody>
          <a:bodyPr/>
          <a:lstStyle/>
          <a:p>
            <a:r>
              <a:rPr lang="en-US" altLang="ja-JP" dirty="0">
                <a:solidFill>
                  <a:schemeClr val="bg1">
                    <a:lumMod val="65000"/>
                  </a:schemeClr>
                </a:solidFill>
              </a:rPr>
              <a:t>©2025 Canon IT Solutions Inc. All rights reserved.</a:t>
            </a:r>
            <a:endParaRPr lang="ja-JP" altLang="en-US" dirty="0">
              <a:solidFill>
                <a:schemeClr val="bg1">
                  <a:lumMod val="65000"/>
                </a:schemeClr>
              </a:solidFill>
            </a:endParaRPr>
          </a:p>
        </p:txBody>
      </p:sp>
    </p:spTree>
    <p:extLst>
      <p:ext uri="{BB962C8B-B14F-4D97-AF65-F5344CB8AC3E}">
        <p14:creationId xmlns:p14="http://schemas.microsoft.com/office/powerpoint/2010/main" val="285925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94B3507-ADB4-58B4-4D84-537D251837EE}"/>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タイトル 2">
            <a:extLst>
              <a:ext uri="{FF2B5EF4-FFF2-40B4-BE49-F238E27FC236}">
                <a16:creationId xmlns:a16="http://schemas.microsoft.com/office/drawing/2014/main" id="{9E4D3DB6-52EC-8358-EC51-01A215BEFC97}"/>
              </a:ext>
            </a:extLst>
          </p:cNvPr>
          <p:cNvSpPr>
            <a:spLocks noGrp="1"/>
          </p:cNvSpPr>
          <p:nvPr>
            <p:ph type="title"/>
          </p:nvPr>
        </p:nvSpPr>
        <p:spPr/>
        <p:txBody>
          <a:bodyPr/>
          <a:lstStyle/>
          <a:p>
            <a:r>
              <a:rPr lang="en-US" altLang="ja-JP" sz="4400" b="0" dirty="0">
                <a:solidFill>
                  <a:schemeClr val="accent1"/>
                </a:solidFill>
              </a:rPr>
              <a:t>01</a:t>
            </a:r>
            <a:r>
              <a:rPr lang="ja-JP" altLang="en-US" sz="4400" b="0" dirty="0">
                <a:solidFill>
                  <a:schemeClr val="accent1"/>
                </a:solidFill>
              </a:rPr>
              <a:t>　</a:t>
            </a:r>
            <a:r>
              <a:rPr lang="ja-JP" altLang="en-US" sz="3200" dirty="0"/>
              <a:t>製品概要</a:t>
            </a:r>
            <a:endParaRPr kumimoji="1" lang="ja-JP" altLang="en-US" dirty="0"/>
          </a:p>
        </p:txBody>
      </p:sp>
    </p:spTree>
    <p:extLst>
      <p:ext uri="{BB962C8B-B14F-4D97-AF65-F5344CB8AC3E}">
        <p14:creationId xmlns:p14="http://schemas.microsoft.com/office/powerpoint/2010/main" val="22132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E416D4-5B33-6DDF-783B-73BC2F5F4980}"/>
              </a:ext>
            </a:extLst>
          </p:cNvPr>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タイトル 2">
            <a:extLst>
              <a:ext uri="{FF2B5EF4-FFF2-40B4-BE49-F238E27FC236}">
                <a16:creationId xmlns:a16="http://schemas.microsoft.com/office/drawing/2014/main" id="{C81D72C9-585E-70DC-2A69-938F63E4E407}"/>
              </a:ext>
            </a:extLst>
          </p:cNvPr>
          <p:cNvSpPr>
            <a:spLocks noGrp="1"/>
          </p:cNvSpPr>
          <p:nvPr>
            <p:ph type="title"/>
          </p:nvPr>
        </p:nvSpPr>
        <p:spPr/>
        <p:txBody>
          <a:bodyPr/>
          <a:lstStyle/>
          <a:p>
            <a:r>
              <a:rPr kumimoji="1" lang="ja-JP" altLang="en-US" dirty="0"/>
              <a:t>勤怠管理システムフロー</a:t>
            </a:r>
          </a:p>
        </p:txBody>
      </p:sp>
      <p:sp>
        <p:nvSpPr>
          <p:cNvPr id="4" name="フッター プレースホルダー 3">
            <a:extLst>
              <a:ext uri="{FF2B5EF4-FFF2-40B4-BE49-F238E27FC236}">
                <a16:creationId xmlns:a16="http://schemas.microsoft.com/office/drawing/2014/main" id="{7EFB2B5C-EEDC-29EE-1051-BB958010960E}"/>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角丸四角形 17">
            <a:extLst>
              <a:ext uri="{FF2B5EF4-FFF2-40B4-BE49-F238E27FC236}">
                <a16:creationId xmlns:a16="http://schemas.microsoft.com/office/drawing/2014/main" id="{D35C929D-F9EC-B7CA-14A6-B4E70E8FB41E}"/>
              </a:ext>
            </a:extLst>
          </p:cNvPr>
          <p:cNvSpPr/>
          <p:nvPr/>
        </p:nvSpPr>
        <p:spPr>
          <a:xfrm>
            <a:off x="186944" y="887765"/>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dirty="0">
                <a:solidFill>
                  <a:sysClr val="window" lastClr="FFFFFF"/>
                </a:solidFill>
                <a:cs typeface="メイリオ" panose="020B0604030504040204" pitchFamily="50" charset="-128"/>
              </a:rPr>
              <a:t>（個人情報／異動情報／組織情報）</a:t>
            </a:r>
            <a:endParaRPr kumimoji="0" lang="en-US" altLang="ja-JP" sz="1000" kern="0" dirty="0">
              <a:solidFill>
                <a:sysClr val="window" lastClr="FFFFFF"/>
              </a:solidFill>
              <a:cs typeface="メイリオ" panose="020B0604030504040204" pitchFamily="50" charset="-128"/>
            </a:endParaRPr>
          </a:p>
          <a:p>
            <a:pPr algn="ctr">
              <a:defRPr/>
            </a:pPr>
            <a:r>
              <a:rPr kumimoji="0" lang="ja-JP" altLang="en-US" sz="1200" kern="0" dirty="0">
                <a:solidFill>
                  <a:sysClr val="window" lastClr="FFFFFF"/>
                </a:solidFill>
                <a:cs typeface="メイリオ" panose="020B0604030504040204" pitchFamily="50" charset="-128"/>
              </a:rPr>
              <a:t>人事管理・給与管理</a:t>
            </a:r>
            <a:endParaRPr kumimoji="0" lang="en-US" altLang="ja-JP" sz="1050" kern="0" dirty="0">
              <a:solidFill>
                <a:sysClr val="window" lastClr="FFFFFF"/>
              </a:solidFill>
              <a:cs typeface="メイリオ" panose="020B0604030504040204" pitchFamily="50" charset="-128"/>
            </a:endParaRPr>
          </a:p>
        </p:txBody>
      </p:sp>
      <p:sp>
        <p:nvSpPr>
          <p:cNvPr id="7" name="角丸四角形 18">
            <a:extLst>
              <a:ext uri="{FF2B5EF4-FFF2-40B4-BE49-F238E27FC236}">
                <a16:creationId xmlns:a16="http://schemas.microsoft.com/office/drawing/2014/main" id="{338CD90D-4FB5-AD70-4D93-BE7A5E2B598A}"/>
              </a:ext>
            </a:extLst>
          </p:cNvPr>
          <p:cNvSpPr/>
          <p:nvPr/>
        </p:nvSpPr>
        <p:spPr>
          <a:xfrm>
            <a:off x="8477296" y="923890"/>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dirty="0">
                <a:solidFill>
                  <a:sysClr val="window" lastClr="FFFFFF"/>
                </a:solidFill>
                <a:cs typeface="メイリオ" panose="020B0604030504040204" pitchFamily="50" charset="-128"/>
              </a:rPr>
              <a:t>給与管理（</a:t>
            </a:r>
            <a:r>
              <a:rPr kumimoji="0" lang="ja-JP" altLang="en-US" sz="1050" kern="0" dirty="0">
                <a:solidFill>
                  <a:sysClr val="window" lastClr="FFFFFF"/>
                </a:solidFill>
                <a:cs typeface="メイリオ" panose="020B0604030504040204" pitchFamily="50" charset="-128"/>
              </a:rPr>
              <a:t>勤怠集計データ</a:t>
            </a:r>
            <a:r>
              <a:rPr kumimoji="0" lang="ja-JP" altLang="en-US" sz="1200" kern="0" dirty="0">
                <a:solidFill>
                  <a:sysClr val="window" lastClr="FFFFFF"/>
                </a:solidFill>
                <a:cs typeface="メイリオ" panose="020B0604030504040204" pitchFamily="50" charset="-128"/>
              </a:rPr>
              <a:t>）</a:t>
            </a:r>
            <a:endParaRPr kumimoji="0" lang="en-US" altLang="ja-JP" sz="1050" kern="0" dirty="0">
              <a:solidFill>
                <a:sysClr val="window" lastClr="FFFFFF"/>
              </a:solidFill>
              <a:cs typeface="メイリオ" panose="020B0604030504040204" pitchFamily="50" charset="-128"/>
            </a:endParaRPr>
          </a:p>
        </p:txBody>
      </p:sp>
      <p:sp>
        <p:nvSpPr>
          <p:cNvPr id="8" name="AutoShape 5">
            <a:extLst>
              <a:ext uri="{FF2B5EF4-FFF2-40B4-BE49-F238E27FC236}">
                <a16:creationId xmlns:a16="http://schemas.microsoft.com/office/drawing/2014/main" id="{E7EAB049-748F-D7E7-3A4A-C8D080F25644}"/>
              </a:ext>
            </a:extLst>
          </p:cNvPr>
          <p:cNvSpPr>
            <a:spLocks noChangeArrowheads="1"/>
          </p:cNvSpPr>
          <p:nvPr/>
        </p:nvSpPr>
        <p:spPr bwMode="gray">
          <a:xfrm>
            <a:off x="2843808" y="3765199"/>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・ﾌﾟﾛｼﾞｪｸﾄ実績工数一括登録　　　　・ﾌﾟﾛｼﾞｪｸﾄ実績承認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・ﾌﾟﾛｼﾞｪｸﾄ別勤務時間　　　　　　　・ﾌﾟﾛｼﾞｪｸﾄ作業日報（帳票）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・ﾌﾟﾛｼﾞｪｸﾄ別集計　　　　　　　　　・日次ﾌﾟﾛｼﾞｪｸﾄ稼働データ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・月次ﾌﾟﾛｼﾞｪｸﾄ稼働データ　　　　　 ・ﾌﾟﾛｼﾞｪｸﾄ一覧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・ﾌﾟﾛｼﾞｪｸﾄ稼働要員一覧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稼働要員設定</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・ﾌﾟﾛｼﾞｪｸﾄ検索　　・作業分類管理　　・ﾌﾟﾛｼﾞｪｸﾄ汎用区分管理</a:t>
            </a:r>
            <a:endParaRPr kumimoji="0" lang="en-US" altLang="ja-JP" sz="800" kern="0" dirty="0">
              <a:solidFill>
                <a:srgbClr val="434343"/>
              </a:solidFill>
              <a:cs typeface="Arial Unicode MS" pitchFamily="50" charset="-128"/>
            </a:endParaRPr>
          </a:p>
        </p:txBody>
      </p:sp>
      <p:sp>
        <p:nvSpPr>
          <p:cNvPr id="9" name="AutoShape 5">
            <a:extLst>
              <a:ext uri="{FF2B5EF4-FFF2-40B4-BE49-F238E27FC236}">
                <a16:creationId xmlns:a16="http://schemas.microsoft.com/office/drawing/2014/main" id="{CC71A648-5E26-7226-8A5C-FCE393D8693C}"/>
              </a:ext>
            </a:extLst>
          </p:cNvPr>
          <p:cNvSpPr>
            <a:spLocks noChangeArrowheads="1"/>
          </p:cNvSpPr>
          <p:nvPr/>
        </p:nvSpPr>
        <p:spPr bwMode="gray">
          <a:xfrm>
            <a:off x="6510759" y="2685079"/>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・日次勤怠実績データ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・日次時間内休憩データ</a:t>
            </a:r>
            <a:endParaRPr kumimoji="0" lang="en-US" altLang="ja-JP" sz="800" kern="0" dirty="0">
              <a:solidFill>
                <a:srgbClr val="434343"/>
              </a:solidFill>
              <a:cs typeface="Arial Unicode MS" pitchFamily="50" charset="-128"/>
            </a:endParaRPr>
          </a:p>
        </p:txBody>
      </p:sp>
      <p:sp>
        <p:nvSpPr>
          <p:cNvPr id="10" name="角丸四角形 51">
            <a:extLst>
              <a:ext uri="{FF2B5EF4-FFF2-40B4-BE49-F238E27FC236}">
                <a16:creationId xmlns:a16="http://schemas.microsoft.com/office/drawing/2014/main" id="{70080FC4-4EEA-F5B4-B341-0CCA6B936469}"/>
              </a:ext>
            </a:extLst>
          </p:cNvPr>
          <p:cNvSpPr/>
          <p:nvPr/>
        </p:nvSpPr>
        <p:spPr>
          <a:xfrm>
            <a:off x="6509035"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締め処理・データ連携</a:t>
            </a:r>
            <a:endParaRPr kumimoji="0" lang="en-US" altLang="ja-JP" sz="1100" kern="0" dirty="0">
              <a:solidFill>
                <a:sysClr val="window" lastClr="FFFFFF"/>
              </a:solidFill>
              <a:cs typeface="メイリオ" panose="020B0604030504040204" pitchFamily="50" charset="-128"/>
            </a:endParaRPr>
          </a:p>
        </p:txBody>
      </p:sp>
      <p:sp>
        <p:nvSpPr>
          <p:cNvPr id="11" name="AutoShape 5">
            <a:extLst>
              <a:ext uri="{FF2B5EF4-FFF2-40B4-BE49-F238E27FC236}">
                <a16:creationId xmlns:a16="http://schemas.microsoft.com/office/drawing/2014/main" id="{7DB9B236-A685-2BD2-FB89-094BFBB388F8}"/>
              </a:ext>
            </a:extLst>
          </p:cNvPr>
          <p:cNvSpPr>
            <a:spLocks noChangeArrowheads="1"/>
          </p:cNvSpPr>
          <p:nvPr/>
        </p:nvSpPr>
        <p:spPr bwMode="gray">
          <a:xfrm>
            <a:off x="6496694" y="1037219"/>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・入力承認履歴一覧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・勤務報告書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・残業命令書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・勤務実績検索</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・勤務実績集計</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日時集計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・勤務実績推移表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・法定外労働状況一覧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・遅早欠勤一覧</a:t>
            </a:r>
            <a:endParaRPr kumimoji="0" lang="en-US" altLang="ja-JP" sz="800" kern="0" dirty="0">
              <a:solidFill>
                <a:srgbClr val="434343"/>
              </a:solidFill>
              <a:cs typeface="Arial Unicode MS" pitchFamily="50" charset="-128"/>
            </a:endParaRPr>
          </a:p>
        </p:txBody>
      </p:sp>
      <p:sp>
        <p:nvSpPr>
          <p:cNvPr id="12" name="角丸四角形 53">
            <a:extLst>
              <a:ext uri="{FF2B5EF4-FFF2-40B4-BE49-F238E27FC236}">
                <a16:creationId xmlns:a16="http://schemas.microsoft.com/office/drawing/2014/main" id="{3C503F5A-EA51-567C-8CE2-18D536D1791C}"/>
              </a:ext>
            </a:extLst>
          </p:cNvPr>
          <p:cNvSpPr/>
          <p:nvPr/>
        </p:nvSpPr>
        <p:spPr>
          <a:xfrm>
            <a:off x="6494970" y="92389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各種帳票・検索・集計</a:t>
            </a:r>
            <a:endParaRPr kumimoji="0" lang="en-US" altLang="ja-JP" sz="1100" kern="0" dirty="0">
              <a:solidFill>
                <a:sysClr val="window" lastClr="FFFFFF"/>
              </a:solidFill>
              <a:cs typeface="メイリオ" panose="020B0604030504040204" pitchFamily="50" charset="-128"/>
            </a:endParaRPr>
          </a:p>
        </p:txBody>
      </p:sp>
      <p:sp>
        <p:nvSpPr>
          <p:cNvPr id="13" name="AutoShape 5">
            <a:extLst>
              <a:ext uri="{FF2B5EF4-FFF2-40B4-BE49-F238E27FC236}">
                <a16:creationId xmlns:a16="http://schemas.microsoft.com/office/drawing/2014/main" id="{D33613D5-80F7-F85A-94AF-B0E92900F4FB}"/>
              </a:ext>
            </a:extLst>
          </p:cNvPr>
          <p:cNvSpPr>
            <a:spLocks noChangeArrowheads="1"/>
          </p:cNvSpPr>
          <p:nvPr/>
        </p:nvSpPr>
        <p:spPr bwMode="gray">
          <a:xfrm>
            <a:off x="1028761" y="1028896"/>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・権限グループ設定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・メニュー権限設定</a:t>
            </a:r>
            <a:endParaRPr kumimoji="0" lang="en-US" altLang="ja-JP" sz="800" kern="0" dirty="0">
              <a:solidFill>
                <a:srgbClr val="434343"/>
              </a:solidFill>
              <a:cs typeface="Arial Unicode MS" pitchFamily="50" charset="-128"/>
            </a:endParaRPr>
          </a:p>
        </p:txBody>
      </p:sp>
      <p:sp>
        <p:nvSpPr>
          <p:cNvPr id="14" name="角丸四角形 55">
            <a:extLst>
              <a:ext uri="{FF2B5EF4-FFF2-40B4-BE49-F238E27FC236}">
                <a16:creationId xmlns:a16="http://schemas.microsoft.com/office/drawing/2014/main" id="{65ECD49A-2E40-7002-03E1-C63AA46EB1A9}"/>
              </a:ext>
            </a:extLst>
          </p:cNvPr>
          <p:cNvSpPr/>
          <p:nvPr/>
        </p:nvSpPr>
        <p:spPr>
          <a:xfrm>
            <a:off x="1027037" y="915566"/>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15" name="AutoShape 5">
            <a:extLst>
              <a:ext uri="{FF2B5EF4-FFF2-40B4-BE49-F238E27FC236}">
                <a16:creationId xmlns:a16="http://schemas.microsoft.com/office/drawing/2014/main" id="{EB1021FC-1A69-A44D-28A9-BDE52CF61647}"/>
              </a:ext>
            </a:extLst>
          </p:cNvPr>
          <p:cNvSpPr>
            <a:spLocks noChangeArrowheads="1"/>
          </p:cNvSpPr>
          <p:nvPr/>
        </p:nvSpPr>
        <p:spPr bwMode="gray">
          <a:xfrm>
            <a:off x="969876" y="3723878"/>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・組織図</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部署管理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・役職設定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・社員等級区分設定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・社員汎用区分設定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・個人連絡先一覧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p:txBody>
      </p:sp>
      <p:sp>
        <p:nvSpPr>
          <p:cNvPr id="16" name="角丸四角形 57">
            <a:extLst>
              <a:ext uri="{FF2B5EF4-FFF2-40B4-BE49-F238E27FC236}">
                <a16:creationId xmlns:a16="http://schemas.microsoft.com/office/drawing/2014/main" id="{595DA95A-1E50-BDE2-8AAA-EA27C24D12C0}"/>
              </a:ext>
            </a:extLst>
          </p:cNvPr>
          <p:cNvSpPr/>
          <p:nvPr/>
        </p:nvSpPr>
        <p:spPr>
          <a:xfrm>
            <a:off x="977302" y="3647913"/>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従業員・組織情報</a:t>
            </a:r>
            <a:endParaRPr kumimoji="0" lang="en-US" altLang="ja-JP" sz="1100" kern="0" dirty="0">
              <a:solidFill>
                <a:sysClr val="window" lastClr="FFFFFF"/>
              </a:solidFill>
              <a:cs typeface="メイリオ" panose="020B0604030504040204" pitchFamily="50" charset="-128"/>
            </a:endParaRPr>
          </a:p>
        </p:txBody>
      </p:sp>
      <p:sp>
        <p:nvSpPr>
          <p:cNvPr id="17" name="AutoShape 5">
            <a:extLst>
              <a:ext uri="{FF2B5EF4-FFF2-40B4-BE49-F238E27FC236}">
                <a16:creationId xmlns:a16="http://schemas.microsoft.com/office/drawing/2014/main" id="{493FCB07-9688-4E22-42A1-2D6088869183}"/>
              </a:ext>
            </a:extLst>
          </p:cNvPr>
          <p:cNvSpPr>
            <a:spLocks noChangeArrowheads="1"/>
          </p:cNvSpPr>
          <p:nvPr/>
        </p:nvSpPr>
        <p:spPr bwMode="gray">
          <a:xfrm>
            <a:off x="1024824" y="1892991"/>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・承認ランク設定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・承認設定</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・承認者未設定一覧</a:t>
            </a:r>
            <a:endParaRPr kumimoji="0" lang="en-US" altLang="ja-JP" sz="800" kern="0" dirty="0">
              <a:solidFill>
                <a:srgbClr val="434343"/>
              </a:solidFill>
              <a:cs typeface="Arial Unicode MS" pitchFamily="50" charset="-128"/>
            </a:endParaRPr>
          </a:p>
        </p:txBody>
      </p:sp>
      <p:sp>
        <p:nvSpPr>
          <p:cNvPr id="18" name="角丸四角形 59">
            <a:extLst>
              <a:ext uri="{FF2B5EF4-FFF2-40B4-BE49-F238E27FC236}">
                <a16:creationId xmlns:a16="http://schemas.microsoft.com/office/drawing/2014/main" id="{D54DD8F5-45B4-2E01-5A0A-05B6CE97E85F}"/>
              </a:ext>
            </a:extLst>
          </p:cNvPr>
          <p:cNvSpPr/>
          <p:nvPr/>
        </p:nvSpPr>
        <p:spPr>
          <a:xfrm>
            <a:off x="1023100" y="177966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承認設定</a:t>
            </a:r>
            <a:endParaRPr kumimoji="0" lang="en-US" altLang="ja-JP" sz="1100" kern="0" dirty="0">
              <a:solidFill>
                <a:sysClr val="window" lastClr="FFFFFF"/>
              </a:solidFill>
              <a:cs typeface="メイリオ" panose="020B0604030504040204" pitchFamily="50" charset="-128"/>
            </a:endParaRPr>
          </a:p>
        </p:txBody>
      </p:sp>
      <p:sp>
        <p:nvSpPr>
          <p:cNvPr id="19" name="AutoShape 5">
            <a:extLst>
              <a:ext uri="{FF2B5EF4-FFF2-40B4-BE49-F238E27FC236}">
                <a16:creationId xmlns:a16="http://schemas.microsoft.com/office/drawing/2014/main" id="{CDA0C917-A30C-29F2-B505-C883A961F736}"/>
              </a:ext>
            </a:extLst>
          </p:cNvPr>
          <p:cNvSpPr>
            <a:spLocks noChangeArrowheads="1"/>
          </p:cNvSpPr>
          <p:nvPr/>
        </p:nvSpPr>
        <p:spPr bwMode="gray">
          <a:xfrm>
            <a:off x="2828097" y="1045187"/>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・特別休暇付与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・代替休暇申請</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・休暇取得状況一覧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・休暇台帳</a:t>
            </a:r>
            <a:endParaRPr kumimoji="0" lang="en-US" altLang="ja-JP" sz="800" kern="0" dirty="0">
              <a:solidFill>
                <a:srgbClr val="434343"/>
              </a:solidFill>
              <a:cs typeface="Arial Unicode MS" pitchFamily="50" charset="-128"/>
            </a:endParaRPr>
          </a:p>
        </p:txBody>
      </p:sp>
      <p:sp>
        <p:nvSpPr>
          <p:cNvPr id="20" name="角丸四角形 61">
            <a:extLst>
              <a:ext uri="{FF2B5EF4-FFF2-40B4-BE49-F238E27FC236}">
                <a16:creationId xmlns:a16="http://schemas.microsoft.com/office/drawing/2014/main" id="{348C4D59-124E-2F10-462A-864F30032BDC}"/>
              </a:ext>
            </a:extLst>
          </p:cNvPr>
          <p:cNvSpPr/>
          <p:nvPr/>
        </p:nvSpPr>
        <p:spPr>
          <a:xfrm>
            <a:off x="2826373" y="931859"/>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休暇管理</a:t>
            </a:r>
            <a:endParaRPr kumimoji="0" lang="en-US" altLang="ja-JP" sz="1100" kern="0" dirty="0">
              <a:solidFill>
                <a:sysClr val="window" lastClr="FFFFFF"/>
              </a:solidFill>
              <a:cs typeface="メイリオ" panose="020B0604030504040204" pitchFamily="50" charset="-128"/>
            </a:endParaRPr>
          </a:p>
        </p:txBody>
      </p:sp>
      <p:sp>
        <p:nvSpPr>
          <p:cNvPr id="21" name="AutoShape 5">
            <a:extLst>
              <a:ext uri="{FF2B5EF4-FFF2-40B4-BE49-F238E27FC236}">
                <a16:creationId xmlns:a16="http://schemas.microsoft.com/office/drawing/2014/main" id="{50BAA3E6-AC13-0E18-B9C1-8F42090CE4CE}"/>
              </a:ext>
            </a:extLst>
          </p:cNvPr>
          <p:cNvSpPr>
            <a:spLocks noChangeArrowheads="1"/>
          </p:cNvSpPr>
          <p:nvPr/>
        </p:nvSpPr>
        <p:spPr bwMode="gray">
          <a:xfrm>
            <a:off x="6516216" y="3729195"/>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・お知らせ登録</a:t>
            </a:r>
            <a:endParaRPr kumimoji="0" lang="en-US" altLang="ja-JP" sz="800" kern="0" dirty="0">
              <a:solidFill>
                <a:srgbClr val="434343"/>
              </a:solidFill>
              <a:cs typeface="Arial Unicode MS" pitchFamily="50" charset="-128"/>
            </a:endParaRPr>
          </a:p>
        </p:txBody>
      </p:sp>
      <p:sp>
        <p:nvSpPr>
          <p:cNvPr id="22" name="角丸四角形 63">
            <a:extLst>
              <a:ext uri="{FF2B5EF4-FFF2-40B4-BE49-F238E27FC236}">
                <a16:creationId xmlns:a16="http://schemas.microsoft.com/office/drawing/2014/main" id="{DEB1CB3E-4A28-6713-0689-6366FDA4FE0E}"/>
              </a:ext>
            </a:extLst>
          </p:cNvPr>
          <p:cNvSpPr/>
          <p:nvPr/>
        </p:nvSpPr>
        <p:spPr>
          <a:xfrm>
            <a:off x="6514492" y="3615866"/>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掲示機能</a:t>
            </a:r>
            <a:endParaRPr kumimoji="0" lang="en-US" altLang="ja-JP" sz="1100" kern="0" dirty="0">
              <a:solidFill>
                <a:sysClr val="window" lastClr="FFFFFF"/>
              </a:solidFill>
              <a:cs typeface="メイリオ" panose="020B0604030504040204" pitchFamily="50" charset="-128"/>
            </a:endParaRPr>
          </a:p>
        </p:txBody>
      </p:sp>
      <p:sp>
        <p:nvSpPr>
          <p:cNvPr id="23" name="AutoShape 5">
            <a:extLst>
              <a:ext uri="{FF2B5EF4-FFF2-40B4-BE49-F238E27FC236}">
                <a16:creationId xmlns:a16="http://schemas.microsoft.com/office/drawing/2014/main" id="{7EA38B8A-1E4D-638A-F91B-0CEECC82E40A}"/>
              </a:ext>
            </a:extLst>
          </p:cNvPr>
          <p:cNvSpPr>
            <a:spLocks noChangeArrowheads="1"/>
          </p:cNvSpPr>
          <p:nvPr/>
        </p:nvSpPr>
        <p:spPr bwMode="gray">
          <a:xfrm>
            <a:off x="6510917" y="4287736"/>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・安否連絡要求・配信履歴一覧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・安否報告・安否報告状況一覧</a:t>
            </a:r>
            <a:endParaRPr kumimoji="0" lang="en-US" altLang="ja-JP" sz="800" kern="0" dirty="0">
              <a:solidFill>
                <a:srgbClr val="434343"/>
              </a:solidFill>
              <a:cs typeface="Arial Unicode MS" pitchFamily="50" charset="-128"/>
            </a:endParaRPr>
          </a:p>
        </p:txBody>
      </p:sp>
      <p:sp>
        <p:nvSpPr>
          <p:cNvPr id="24" name="角丸四角形 65">
            <a:extLst>
              <a:ext uri="{FF2B5EF4-FFF2-40B4-BE49-F238E27FC236}">
                <a16:creationId xmlns:a16="http://schemas.microsoft.com/office/drawing/2014/main" id="{6573799D-EC44-19AE-5A15-A4A72615975F}"/>
              </a:ext>
            </a:extLst>
          </p:cNvPr>
          <p:cNvSpPr/>
          <p:nvPr/>
        </p:nvSpPr>
        <p:spPr>
          <a:xfrm>
            <a:off x="6514492" y="415592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安否確認</a:t>
            </a:r>
            <a:endParaRPr kumimoji="0" lang="en-US" altLang="ja-JP" sz="1100" kern="0" dirty="0">
              <a:solidFill>
                <a:sysClr val="window" lastClr="FFFFFF"/>
              </a:solidFill>
              <a:cs typeface="メイリオ" panose="020B0604030504040204" pitchFamily="50" charset="-128"/>
            </a:endParaRPr>
          </a:p>
        </p:txBody>
      </p:sp>
      <p:sp>
        <p:nvSpPr>
          <p:cNvPr id="25" name="AutoShape 5">
            <a:extLst>
              <a:ext uri="{FF2B5EF4-FFF2-40B4-BE49-F238E27FC236}">
                <a16:creationId xmlns:a16="http://schemas.microsoft.com/office/drawing/2014/main" id="{79C8E2EF-E88B-C046-F4C8-CE9FC84110F1}"/>
              </a:ext>
            </a:extLst>
          </p:cNvPr>
          <p:cNvSpPr>
            <a:spLocks noChangeArrowheads="1"/>
          </p:cNvSpPr>
          <p:nvPr/>
        </p:nvSpPr>
        <p:spPr bwMode="gray">
          <a:xfrm>
            <a:off x="4592293" y="1027746"/>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・年次有給休暇未承認アラート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・各種アラート一覧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・アラート履歴一覧</a:t>
            </a:r>
            <a:endParaRPr kumimoji="0" lang="en-US" altLang="ja-JP" sz="800" kern="0" dirty="0">
              <a:solidFill>
                <a:srgbClr val="434343"/>
              </a:solidFill>
              <a:cs typeface="Arial Unicode MS" pitchFamily="50" charset="-128"/>
            </a:endParaRPr>
          </a:p>
        </p:txBody>
      </p:sp>
      <p:sp>
        <p:nvSpPr>
          <p:cNvPr id="26" name="角丸四角形 67">
            <a:extLst>
              <a:ext uri="{FF2B5EF4-FFF2-40B4-BE49-F238E27FC236}">
                <a16:creationId xmlns:a16="http://schemas.microsoft.com/office/drawing/2014/main" id="{BECA7E1D-CAB5-2018-2C3E-D51E8FAEDBD5}"/>
              </a:ext>
            </a:extLst>
          </p:cNvPr>
          <p:cNvSpPr/>
          <p:nvPr/>
        </p:nvSpPr>
        <p:spPr>
          <a:xfrm>
            <a:off x="4590569" y="91441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アラート設定</a:t>
            </a:r>
            <a:endParaRPr kumimoji="0" lang="en-US" altLang="ja-JP" sz="1100" kern="0" dirty="0">
              <a:solidFill>
                <a:sysClr val="window" lastClr="FFFFFF"/>
              </a:solidFill>
              <a:cs typeface="メイリオ" panose="020B0604030504040204" pitchFamily="50" charset="-128"/>
            </a:endParaRPr>
          </a:p>
        </p:txBody>
      </p:sp>
      <p:cxnSp>
        <p:nvCxnSpPr>
          <p:cNvPr id="27" name="直線矢印コネクタ 26">
            <a:extLst>
              <a:ext uri="{FF2B5EF4-FFF2-40B4-BE49-F238E27FC236}">
                <a16:creationId xmlns:a16="http://schemas.microsoft.com/office/drawing/2014/main" id="{21B66933-9564-1124-B251-AEED3E697D65}"/>
              </a:ext>
            </a:extLst>
          </p:cNvPr>
          <p:cNvCxnSpPr/>
          <p:nvPr/>
        </p:nvCxnSpPr>
        <p:spPr>
          <a:xfrm>
            <a:off x="741055" y="4189076"/>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28" name="カギ線コネクタ 71">
            <a:extLst>
              <a:ext uri="{FF2B5EF4-FFF2-40B4-BE49-F238E27FC236}">
                <a16:creationId xmlns:a16="http://schemas.microsoft.com/office/drawing/2014/main" id="{1B581644-4FB9-4444-D1AA-02B5A37C2C01}"/>
              </a:ext>
            </a:extLst>
          </p:cNvPr>
          <p:cNvCxnSpPr/>
          <p:nvPr/>
        </p:nvCxnSpPr>
        <p:spPr>
          <a:xfrm rot="5400000" flipH="1" flipV="1">
            <a:off x="2926281" y="2151890"/>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29" name="直線矢印コネクタ 28">
            <a:extLst>
              <a:ext uri="{FF2B5EF4-FFF2-40B4-BE49-F238E27FC236}">
                <a16:creationId xmlns:a16="http://schemas.microsoft.com/office/drawing/2014/main" id="{274FE938-FECF-24E5-2B09-ADD40CD0225C}"/>
              </a:ext>
            </a:extLst>
          </p:cNvPr>
          <p:cNvCxnSpPr/>
          <p:nvPr/>
        </p:nvCxnSpPr>
        <p:spPr>
          <a:xfrm flipH="1" flipV="1">
            <a:off x="4574262" y="3394698"/>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0" name="角丸四角形 49">
            <a:extLst>
              <a:ext uri="{FF2B5EF4-FFF2-40B4-BE49-F238E27FC236}">
                <a16:creationId xmlns:a16="http://schemas.microsoft.com/office/drawing/2014/main" id="{30A1C330-920A-A386-0AF1-9D90176965C2}"/>
              </a:ext>
            </a:extLst>
          </p:cNvPr>
          <p:cNvSpPr/>
          <p:nvPr/>
        </p:nvSpPr>
        <p:spPr>
          <a:xfrm>
            <a:off x="2842084" y="3651870"/>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工数管理</a:t>
            </a:r>
            <a:endParaRPr kumimoji="0" lang="en-US" altLang="ja-JP" sz="1100" kern="0" dirty="0">
              <a:solidFill>
                <a:sysClr val="window" lastClr="FFFFFF"/>
              </a:solidFill>
              <a:cs typeface="メイリオ" panose="020B0604030504040204" pitchFamily="50" charset="-128"/>
            </a:endParaRPr>
          </a:p>
        </p:txBody>
      </p:sp>
      <p:cxnSp>
        <p:nvCxnSpPr>
          <p:cNvPr id="31" name="直線矢印コネクタ 30">
            <a:extLst>
              <a:ext uri="{FF2B5EF4-FFF2-40B4-BE49-F238E27FC236}">
                <a16:creationId xmlns:a16="http://schemas.microsoft.com/office/drawing/2014/main" id="{962BA6C3-6DED-C64E-6A47-18157F7219D1}"/>
              </a:ext>
            </a:extLst>
          </p:cNvPr>
          <p:cNvCxnSpPr/>
          <p:nvPr/>
        </p:nvCxnSpPr>
        <p:spPr>
          <a:xfrm>
            <a:off x="3574974" y="2139702"/>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32" name="直線矢印コネクタ 31">
            <a:extLst>
              <a:ext uri="{FF2B5EF4-FFF2-40B4-BE49-F238E27FC236}">
                <a16:creationId xmlns:a16="http://schemas.microsoft.com/office/drawing/2014/main" id="{AC516147-1AB7-6BC0-C1AD-47FCB4F79624}"/>
              </a:ext>
            </a:extLst>
          </p:cNvPr>
          <p:cNvCxnSpPr/>
          <p:nvPr/>
        </p:nvCxnSpPr>
        <p:spPr>
          <a:xfrm>
            <a:off x="5367352" y="2337724"/>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33" name="カギ線コネクタ 89">
            <a:extLst>
              <a:ext uri="{FF2B5EF4-FFF2-40B4-BE49-F238E27FC236}">
                <a16:creationId xmlns:a16="http://schemas.microsoft.com/office/drawing/2014/main" id="{6D21911C-96BB-FD38-8016-ED677397C6A9}"/>
              </a:ext>
            </a:extLst>
          </p:cNvPr>
          <p:cNvCxnSpPr/>
          <p:nvPr/>
        </p:nvCxnSpPr>
        <p:spPr>
          <a:xfrm flipV="1">
            <a:off x="6233666" y="1599642"/>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34" name="直線矢印コネクタ 33">
            <a:extLst>
              <a:ext uri="{FF2B5EF4-FFF2-40B4-BE49-F238E27FC236}">
                <a16:creationId xmlns:a16="http://schemas.microsoft.com/office/drawing/2014/main" id="{6867AC3D-883E-B19B-B785-858156F68AB6}"/>
              </a:ext>
            </a:extLst>
          </p:cNvPr>
          <p:cNvCxnSpPr/>
          <p:nvPr/>
        </p:nvCxnSpPr>
        <p:spPr>
          <a:xfrm>
            <a:off x="6152972" y="3075806"/>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5" name="AutoShape 5">
            <a:extLst>
              <a:ext uri="{FF2B5EF4-FFF2-40B4-BE49-F238E27FC236}">
                <a16:creationId xmlns:a16="http://schemas.microsoft.com/office/drawing/2014/main" id="{9EDF8A97-2C6A-DA88-FE65-47A6C13A01E7}"/>
              </a:ext>
            </a:extLst>
          </p:cNvPr>
          <p:cNvSpPr>
            <a:spLocks noChangeArrowheads="1"/>
          </p:cNvSpPr>
          <p:nvPr/>
        </p:nvSpPr>
        <p:spPr bwMode="gray">
          <a:xfrm>
            <a:off x="2777283" y="2751769"/>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計画表入力　 ・</a:t>
            </a:r>
            <a:r>
              <a:rPr kumimoji="0" lang="en-US" altLang="ja-JP" sz="800" kern="0" dirty="0">
                <a:solidFill>
                  <a:srgbClr val="434343"/>
                </a:solidFill>
                <a:cs typeface="Arial Unicode MS" pitchFamily="50" charset="-128"/>
              </a:rPr>
              <a:t>Web</a:t>
            </a:r>
            <a:r>
              <a:rPr kumimoji="0" lang="ja-JP" altLang="en-US" sz="800" kern="0" dirty="0">
                <a:solidFill>
                  <a:srgbClr val="434343"/>
                </a:solidFill>
                <a:cs typeface="Arial Unicode MS" pitchFamily="50" charset="-128"/>
              </a:rPr>
              <a:t>打刻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勤怠実績登録 ・勤怠区分詳細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・勤怠申請入力</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一括入力 ・勤怠申請状況一覧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・勤怠申請承認</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実績承認 ・勤怠区分一覧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　　　</a:t>
            </a:r>
            <a:endParaRPr kumimoji="0" lang="en-US" altLang="ja-JP" sz="800" kern="0" dirty="0">
              <a:solidFill>
                <a:srgbClr val="434343"/>
              </a:solidFill>
              <a:cs typeface="Arial Unicode MS" pitchFamily="50" charset="-128"/>
            </a:endParaRPr>
          </a:p>
        </p:txBody>
      </p:sp>
      <p:sp>
        <p:nvSpPr>
          <p:cNvPr id="36" name="角丸四角形 39">
            <a:extLst>
              <a:ext uri="{FF2B5EF4-FFF2-40B4-BE49-F238E27FC236}">
                <a16:creationId xmlns:a16="http://schemas.microsoft.com/office/drawing/2014/main" id="{8C0D52CB-4422-A754-A024-96C40534B344}"/>
              </a:ext>
            </a:extLst>
          </p:cNvPr>
          <p:cNvSpPr/>
          <p:nvPr/>
        </p:nvSpPr>
        <p:spPr>
          <a:xfrm>
            <a:off x="2770076" y="2607754"/>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勤怠管理</a:t>
            </a:r>
            <a:endParaRPr kumimoji="0" lang="en-US" altLang="ja-JP" sz="1100" kern="0" dirty="0">
              <a:solidFill>
                <a:sysClr val="window" lastClr="FFFFFF"/>
              </a:solidFill>
              <a:cs typeface="メイリオ" panose="020B0604030504040204" pitchFamily="50" charset="-128"/>
            </a:endParaRPr>
          </a:p>
        </p:txBody>
      </p:sp>
      <p:cxnSp>
        <p:nvCxnSpPr>
          <p:cNvPr id="37" name="カギ線コネクタ 100">
            <a:extLst>
              <a:ext uri="{FF2B5EF4-FFF2-40B4-BE49-F238E27FC236}">
                <a16:creationId xmlns:a16="http://schemas.microsoft.com/office/drawing/2014/main" id="{8B18D04F-917C-7FB2-60D1-E002B006F87C}"/>
              </a:ext>
            </a:extLst>
          </p:cNvPr>
          <p:cNvCxnSpPr>
            <a:endCxn id="36" idx="0"/>
          </p:cNvCxnSpPr>
          <p:nvPr/>
        </p:nvCxnSpPr>
        <p:spPr>
          <a:xfrm>
            <a:off x="2563583" y="2283717"/>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a:extLst>
              <a:ext uri="{FF2B5EF4-FFF2-40B4-BE49-F238E27FC236}">
                <a16:creationId xmlns:a16="http://schemas.microsoft.com/office/drawing/2014/main" id="{BDFBE8A1-B1C6-5915-9D91-2E7E10861257}"/>
              </a:ext>
            </a:extLst>
          </p:cNvPr>
          <p:cNvCxnSpPr/>
          <p:nvPr/>
        </p:nvCxnSpPr>
        <p:spPr>
          <a:xfrm>
            <a:off x="2451767" y="3039921"/>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9" name="AutoShape 5">
            <a:extLst>
              <a:ext uri="{FF2B5EF4-FFF2-40B4-BE49-F238E27FC236}">
                <a16:creationId xmlns:a16="http://schemas.microsoft.com/office/drawing/2014/main" id="{E47C7CAB-D7EE-6690-314B-0FD861551B38}"/>
              </a:ext>
            </a:extLst>
          </p:cNvPr>
          <p:cNvSpPr>
            <a:spLocks noChangeArrowheads="1"/>
          </p:cNvSpPr>
          <p:nvPr/>
        </p:nvSpPr>
        <p:spPr bwMode="gray">
          <a:xfrm>
            <a:off x="989550" y="2721083"/>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カード打刻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・打刻情報詳細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カード管理</a:t>
            </a:r>
            <a:endParaRPr kumimoji="0" lang="en-US" altLang="ja-JP" sz="800" kern="0" dirty="0">
              <a:solidFill>
                <a:srgbClr val="434343"/>
              </a:solidFill>
              <a:cs typeface="Arial Unicode MS" pitchFamily="50" charset="-128"/>
            </a:endParaRPr>
          </a:p>
        </p:txBody>
      </p:sp>
      <p:sp>
        <p:nvSpPr>
          <p:cNvPr id="40" name="角丸四角形 45">
            <a:extLst>
              <a:ext uri="{FF2B5EF4-FFF2-40B4-BE49-F238E27FC236}">
                <a16:creationId xmlns:a16="http://schemas.microsoft.com/office/drawing/2014/main" id="{78140E7E-0F27-4466-6B05-0624144673E2}"/>
              </a:ext>
            </a:extLst>
          </p:cNvPr>
          <p:cNvSpPr/>
          <p:nvPr/>
        </p:nvSpPr>
        <p:spPr>
          <a:xfrm>
            <a:off x="987826" y="260775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打刻管理</a:t>
            </a:r>
            <a:endParaRPr kumimoji="0" lang="en-US" altLang="ja-JP" sz="1100" kern="0" dirty="0">
              <a:solidFill>
                <a:sysClr val="window" lastClr="FFFFFF"/>
              </a:solidFill>
              <a:cs typeface="メイリオ" panose="020B0604030504040204" pitchFamily="50" charset="-128"/>
            </a:endParaRPr>
          </a:p>
        </p:txBody>
      </p:sp>
      <p:cxnSp>
        <p:nvCxnSpPr>
          <p:cNvPr id="41" name="直線矢印コネクタ 40">
            <a:extLst>
              <a:ext uri="{FF2B5EF4-FFF2-40B4-BE49-F238E27FC236}">
                <a16:creationId xmlns:a16="http://schemas.microsoft.com/office/drawing/2014/main" id="{4CCE3D82-5216-9EE3-1E37-E778C7241504}"/>
              </a:ext>
            </a:extLst>
          </p:cNvPr>
          <p:cNvCxnSpPr/>
          <p:nvPr/>
        </p:nvCxnSpPr>
        <p:spPr>
          <a:xfrm>
            <a:off x="8112468" y="3114468"/>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77416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94B3507-ADB4-58B4-4D84-537D251837EE}"/>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タイトル 2">
            <a:extLst>
              <a:ext uri="{FF2B5EF4-FFF2-40B4-BE49-F238E27FC236}">
                <a16:creationId xmlns:a16="http://schemas.microsoft.com/office/drawing/2014/main" id="{9E4D3DB6-52EC-8358-EC51-01A215BEFC97}"/>
              </a:ext>
            </a:extLst>
          </p:cNvPr>
          <p:cNvSpPr>
            <a:spLocks noGrp="1"/>
          </p:cNvSpPr>
          <p:nvPr>
            <p:ph type="title"/>
          </p:nvPr>
        </p:nvSpPr>
        <p:spPr/>
        <p:txBody>
          <a:bodyPr/>
          <a:lstStyle/>
          <a:p>
            <a:r>
              <a:rPr lang="en-US" altLang="ja-JP" sz="4400" b="0" dirty="0">
                <a:solidFill>
                  <a:schemeClr val="accent1"/>
                </a:solidFill>
              </a:rPr>
              <a:t>02</a:t>
            </a:r>
            <a:r>
              <a:rPr lang="ja-JP" altLang="en-US" sz="4400" b="0" dirty="0">
                <a:solidFill>
                  <a:schemeClr val="accent1"/>
                </a:solidFill>
              </a:rPr>
              <a:t>　</a:t>
            </a:r>
            <a:r>
              <a:rPr lang="ja-JP" altLang="en-US" sz="3200" dirty="0"/>
              <a:t>製品の特長やポイント</a:t>
            </a:r>
            <a:endParaRPr kumimoji="1" lang="ja-JP" altLang="en-US" dirty="0"/>
          </a:p>
        </p:txBody>
      </p:sp>
    </p:spTree>
    <p:extLst>
      <p:ext uri="{BB962C8B-B14F-4D97-AF65-F5344CB8AC3E}">
        <p14:creationId xmlns:p14="http://schemas.microsoft.com/office/powerpoint/2010/main" val="301511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33</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勤怠管理の特長</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正方形/長方形 5">
            <a:extLst>
              <a:ext uri="{FF2B5EF4-FFF2-40B4-BE49-F238E27FC236}">
                <a16:creationId xmlns:a16="http://schemas.microsoft.com/office/drawing/2014/main" id="{779B9993-E65A-49D4-5851-277800D1BEDC}"/>
              </a:ext>
            </a:extLst>
          </p:cNvPr>
          <p:cNvSpPr/>
          <p:nvPr/>
        </p:nvSpPr>
        <p:spPr>
          <a:xfrm>
            <a:off x="0" y="3021448"/>
            <a:ext cx="9144000" cy="172271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C8ECF6A-8757-EC35-3620-FB42D356244E}"/>
              </a:ext>
            </a:extLst>
          </p:cNvPr>
          <p:cNvSpPr/>
          <p:nvPr/>
        </p:nvSpPr>
        <p:spPr>
          <a:xfrm>
            <a:off x="6336196" y="1547708"/>
            <a:ext cx="2160000" cy="3107875"/>
          </a:xfrm>
          <a:prstGeom prst="roundRect">
            <a:avLst/>
          </a:prstGeom>
          <a:solidFill>
            <a:schemeClr val="bg1"/>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Freeform 14">
            <a:extLst>
              <a:ext uri="{FF2B5EF4-FFF2-40B4-BE49-F238E27FC236}">
                <a16:creationId xmlns:a16="http://schemas.microsoft.com/office/drawing/2014/main" id="{002ED9B0-721D-4513-4D87-5AD3D3707DED}"/>
              </a:ext>
            </a:extLst>
          </p:cNvPr>
          <p:cNvSpPr>
            <a:spLocks noEditPoints="1"/>
          </p:cNvSpPr>
          <p:nvPr/>
        </p:nvSpPr>
        <p:spPr bwMode="auto">
          <a:xfrm>
            <a:off x="6083832" y="1236389"/>
            <a:ext cx="504727" cy="502878"/>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4471FEC0-79EE-FA4F-379E-490271E632BE}"/>
              </a:ext>
            </a:extLst>
          </p:cNvPr>
          <p:cNvSpPr txBox="1"/>
          <p:nvPr/>
        </p:nvSpPr>
        <p:spPr>
          <a:xfrm>
            <a:off x="6191820" y="1961966"/>
            <a:ext cx="2461033" cy="400110"/>
          </a:xfrm>
          <a:prstGeom prst="rect">
            <a:avLst/>
          </a:prstGeom>
          <a:noFill/>
        </p:spPr>
        <p:txBody>
          <a:bodyPr wrap="square" rtlCol="0">
            <a:spAutoFit/>
          </a:bodyPr>
          <a:lstStyle/>
          <a:p>
            <a:pPr algn="ctr">
              <a:defRPr/>
            </a:pPr>
            <a:r>
              <a:rPr lang="ja-JP" altLang="en-US" sz="2000" b="1" dirty="0">
                <a:solidFill>
                  <a:schemeClr val="accent4"/>
                </a:solidFill>
                <a:latin typeface="メイリオ"/>
                <a:ea typeface="メイリオ"/>
              </a:rPr>
              <a:t>工数管理</a:t>
            </a:r>
          </a:p>
        </p:txBody>
      </p:sp>
      <p:sp>
        <p:nvSpPr>
          <p:cNvPr id="10" name="テキスト ボックス 9">
            <a:extLst>
              <a:ext uri="{FF2B5EF4-FFF2-40B4-BE49-F238E27FC236}">
                <a16:creationId xmlns:a16="http://schemas.microsoft.com/office/drawing/2014/main" id="{54DD601D-A6FD-8BB9-877D-4E17108C6A7E}"/>
              </a:ext>
            </a:extLst>
          </p:cNvPr>
          <p:cNvSpPr txBox="1"/>
          <p:nvPr/>
        </p:nvSpPr>
        <p:spPr>
          <a:xfrm>
            <a:off x="6300348" y="3752117"/>
            <a:ext cx="2231701" cy="754053"/>
          </a:xfrm>
          <a:prstGeom prst="rect">
            <a:avLst/>
          </a:prstGeom>
          <a:noFill/>
        </p:spPr>
        <p:txBody>
          <a:bodyPr wrap="none" rtlCol="0">
            <a:spAutoFit/>
          </a:bodyPr>
          <a:lstStyle/>
          <a:p>
            <a:pPr algn="ctr">
              <a:lnSpc>
                <a:spcPct val="150000"/>
              </a:lnSpc>
            </a:pPr>
            <a:r>
              <a:rPr lang="ja-JP" altLang="en-US" sz="1400" b="1" dirty="0">
                <a:solidFill>
                  <a:schemeClr val="accent4"/>
                </a:solidFill>
                <a:latin typeface="BIZ UDPゴシック" panose="020B0400000000000000" pitchFamily="50" charset="-128"/>
                <a:ea typeface="BIZ UDPゴシック" panose="020B0400000000000000" pitchFamily="50" charset="-128"/>
                <a:cs typeface="ADLaM Display" panose="020F0502020204030204" pitchFamily="2" charset="0"/>
              </a:rPr>
              <a:t>リアルタイムな作業管理で</a:t>
            </a:r>
            <a:endParaRPr lang="en-US" altLang="ja-JP" sz="1100" b="1" dirty="0">
              <a:solidFill>
                <a:schemeClr val="accent4"/>
              </a:solidFill>
              <a:latin typeface="BIZ UDPゴシック" panose="020B0400000000000000" pitchFamily="50" charset="-128"/>
              <a:ea typeface="BIZ UDPゴシック" panose="020B0400000000000000" pitchFamily="50" charset="-128"/>
              <a:cs typeface="ADLaM Display" panose="020F0502020204030204" pitchFamily="2" charset="0"/>
            </a:endParaRPr>
          </a:p>
          <a:p>
            <a:pPr algn="ctr">
              <a:lnSpc>
                <a:spcPct val="150000"/>
              </a:lnSpc>
            </a:pPr>
            <a:r>
              <a:rPr kumimoji="1" lang="ja-JP" altLang="en-US" sz="1600" b="1" dirty="0">
                <a:solidFill>
                  <a:schemeClr val="tx1">
                    <a:lumMod val="65000"/>
                    <a:lumOff val="35000"/>
                  </a:schemeClr>
                </a:solidFill>
              </a:rPr>
              <a:t>生産性向上</a:t>
            </a:r>
          </a:p>
        </p:txBody>
      </p:sp>
      <p:sp>
        <p:nvSpPr>
          <p:cNvPr id="11" name="四角形: 角を丸くする 10">
            <a:extLst>
              <a:ext uri="{FF2B5EF4-FFF2-40B4-BE49-F238E27FC236}">
                <a16:creationId xmlns:a16="http://schemas.microsoft.com/office/drawing/2014/main" id="{023D4A14-11B0-4952-DF7C-FD7FC8649A0E}"/>
              </a:ext>
            </a:extLst>
          </p:cNvPr>
          <p:cNvSpPr/>
          <p:nvPr/>
        </p:nvSpPr>
        <p:spPr>
          <a:xfrm>
            <a:off x="863348" y="1547708"/>
            <a:ext cx="2160000" cy="3107875"/>
          </a:xfrm>
          <a:prstGeom prst="roundRect">
            <a:avLst/>
          </a:prstGeom>
          <a:solidFill>
            <a:schemeClr val="bg1"/>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ja-JP" altLang="en-US" sz="1800" b="1">
                <a:solidFill>
                  <a:prstClr val="white"/>
                </a:solidFill>
                <a:latin typeface="メイリオ"/>
                <a:ea typeface="メイリオ"/>
              </a:rPr>
              <a:t>特長</a:t>
            </a:r>
            <a:r>
              <a:rPr lang="en-US" altLang="ja-JP" sz="1800" b="1">
                <a:solidFill>
                  <a:prstClr val="white"/>
                </a:solidFill>
                <a:latin typeface="メイリオ"/>
                <a:ea typeface="メイリオ"/>
              </a:rPr>
              <a:t>1</a:t>
            </a:r>
            <a:endParaRPr lang="ja-JP" altLang="en-US" sz="1800" b="1" dirty="0">
              <a:solidFill>
                <a:prstClr val="white"/>
              </a:solidFill>
              <a:latin typeface="メイリオ"/>
              <a:ea typeface="メイリオ"/>
            </a:endParaRPr>
          </a:p>
        </p:txBody>
      </p:sp>
      <p:sp>
        <p:nvSpPr>
          <p:cNvPr id="12" name="Freeform 105">
            <a:extLst>
              <a:ext uri="{FF2B5EF4-FFF2-40B4-BE49-F238E27FC236}">
                <a16:creationId xmlns:a16="http://schemas.microsoft.com/office/drawing/2014/main" id="{537B50C0-DD6D-59BC-57A8-0D069D725ECF}"/>
              </a:ext>
            </a:extLst>
          </p:cNvPr>
          <p:cNvSpPr>
            <a:spLocks noEditPoints="1"/>
          </p:cNvSpPr>
          <p:nvPr/>
        </p:nvSpPr>
        <p:spPr bwMode="auto">
          <a:xfrm>
            <a:off x="610985" y="1248847"/>
            <a:ext cx="504726" cy="502878"/>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テキスト ボックス 12">
            <a:extLst>
              <a:ext uri="{FF2B5EF4-FFF2-40B4-BE49-F238E27FC236}">
                <a16:creationId xmlns:a16="http://schemas.microsoft.com/office/drawing/2014/main" id="{7BE46108-5E7A-C466-F765-7E304B2A5B1F}"/>
              </a:ext>
            </a:extLst>
          </p:cNvPr>
          <p:cNvSpPr txBox="1"/>
          <p:nvPr/>
        </p:nvSpPr>
        <p:spPr>
          <a:xfrm>
            <a:off x="885035" y="1951765"/>
            <a:ext cx="2113945" cy="461665"/>
          </a:xfrm>
          <a:prstGeom prst="rect">
            <a:avLst/>
          </a:prstGeom>
          <a:noFill/>
        </p:spPr>
        <p:txBody>
          <a:bodyPr wrap="square" rtlCol="0">
            <a:spAutoFit/>
          </a:bodyPr>
          <a:lstStyle/>
          <a:p>
            <a:pPr algn="ctr">
              <a:defRPr/>
            </a:pPr>
            <a:r>
              <a:rPr lang="ja-JP" altLang="en-US" sz="2400" b="1" dirty="0">
                <a:solidFill>
                  <a:srgbClr val="008CCF"/>
                </a:solidFill>
                <a:latin typeface="メイリオ"/>
                <a:ea typeface="メイリオ"/>
              </a:rPr>
              <a:t>打刻管理</a:t>
            </a:r>
            <a:endParaRPr lang="en-US" altLang="ja-JP" sz="2400" b="1" dirty="0">
              <a:solidFill>
                <a:srgbClr val="008CCF"/>
              </a:solidFill>
              <a:latin typeface="メイリオ"/>
              <a:ea typeface="メイリオ"/>
            </a:endParaRPr>
          </a:p>
        </p:txBody>
      </p:sp>
      <p:sp>
        <p:nvSpPr>
          <p:cNvPr id="14" name="テキスト ボックス 13">
            <a:extLst>
              <a:ext uri="{FF2B5EF4-FFF2-40B4-BE49-F238E27FC236}">
                <a16:creationId xmlns:a16="http://schemas.microsoft.com/office/drawing/2014/main" id="{C8510515-3FEC-7DD1-041F-3DEFBD582519}"/>
              </a:ext>
            </a:extLst>
          </p:cNvPr>
          <p:cNvSpPr txBox="1"/>
          <p:nvPr/>
        </p:nvSpPr>
        <p:spPr>
          <a:xfrm>
            <a:off x="881246" y="3752117"/>
            <a:ext cx="2165978" cy="693523"/>
          </a:xfrm>
          <a:prstGeom prst="rect">
            <a:avLst/>
          </a:prstGeom>
          <a:noFill/>
        </p:spPr>
        <p:txBody>
          <a:bodyPr wrap="none" rtlCol="0">
            <a:spAutoFit/>
          </a:bodyPr>
          <a:lstStyle/>
          <a:p>
            <a:pPr algn="ctr">
              <a:lnSpc>
                <a:spcPct val="150000"/>
              </a:lnSpc>
            </a:pPr>
            <a:r>
              <a:rPr lang="ja-JP" altLang="en-US" sz="1400" b="1" dirty="0">
                <a:solidFill>
                  <a:schemeClr val="accent6"/>
                </a:solidFill>
                <a:latin typeface="BIZ UDPゴシック" panose="020B0400000000000000" pitchFamily="50" charset="-128"/>
                <a:ea typeface="BIZ UDPゴシック" panose="020B0400000000000000" pitchFamily="50" charset="-128"/>
                <a:cs typeface="ADLaM Display" panose="020F0502020204030204" pitchFamily="2" charset="0"/>
              </a:rPr>
              <a:t>いつでもどこでも</a:t>
            </a:r>
            <a:endParaRPr lang="en-US" altLang="ja-JP" sz="1400" b="1" dirty="0">
              <a:solidFill>
                <a:schemeClr val="accent6"/>
              </a:solidFill>
              <a:latin typeface="BIZ UDPゴシック" panose="020B0400000000000000" pitchFamily="50" charset="-128"/>
              <a:ea typeface="BIZ UDPゴシック" panose="020B0400000000000000" pitchFamily="50" charset="-128"/>
              <a:cs typeface="ADLaM Display" panose="020F0502020204030204" pitchFamily="2" charset="0"/>
            </a:endParaRPr>
          </a:p>
          <a:p>
            <a:pPr algn="ctr">
              <a:lnSpc>
                <a:spcPct val="150000"/>
              </a:lnSpc>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打刻・申請・勤務状況確認</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5CE65384-B7A3-E164-FDFD-F9FA4123A00B}"/>
              </a:ext>
            </a:extLst>
          </p:cNvPr>
          <p:cNvSpPr/>
          <p:nvPr/>
        </p:nvSpPr>
        <p:spPr>
          <a:xfrm>
            <a:off x="3599892" y="1556364"/>
            <a:ext cx="2160000" cy="3107875"/>
          </a:xfrm>
          <a:prstGeom prst="roundRect">
            <a:avLst/>
          </a:prstGeom>
          <a:solidFill>
            <a:schemeClr val="bg1"/>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0A170300-B2D6-BFC0-DCC3-D7897D6A2C50}"/>
              </a:ext>
            </a:extLst>
          </p:cNvPr>
          <p:cNvSpPr txBox="1"/>
          <p:nvPr/>
        </p:nvSpPr>
        <p:spPr>
          <a:xfrm>
            <a:off x="3558399" y="3752117"/>
            <a:ext cx="2242986" cy="711733"/>
          </a:xfrm>
          <a:prstGeom prst="rect">
            <a:avLst/>
          </a:prstGeom>
          <a:noFill/>
        </p:spPr>
        <p:txBody>
          <a:bodyPr wrap="none" rtlCol="0">
            <a:spAutoFit/>
          </a:bodyPr>
          <a:lstStyle/>
          <a:p>
            <a:pPr algn="ctr">
              <a:lnSpc>
                <a:spcPct val="150000"/>
              </a:lnSpc>
            </a:pPr>
            <a:r>
              <a:rPr lang="ja-JP" altLang="en-US" sz="1400" b="1" dirty="0">
                <a:solidFill>
                  <a:schemeClr val="accent5"/>
                </a:solidFill>
                <a:latin typeface="BIZ UDPゴシック" panose="020B0400000000000000" pitchFamily="50" charset="-128"/>
                <a:ea typeface="BIZ UDPゴシック" panose="020B0400000000000000" pitchFamily="50" charset="-128"/>
                <a:cs typeface="ADLaM Display" panose="020F0502020204030204" pitchFamily="2" charset="0"/>
              </a:rPr>
              <a:t>気づきを与える</a:t>
            </a:r>
            <a:endParaRPr lang="en-US" altLang="ja-JP" sz="1400" dirty="0">
              <a:solidFill>
                <a:schemeClr val="tx1">
                  <a:lumMod val="65000"/>
                  <a:lumOff val="35000"/>
                </a:schemeClr>
              </a:solidFill>
            </a:endParaRPr>
          </a:p>
          <a:p>
            <a:pPr algn="ctr">
              <a:lnSpc>
                <a:spcPct val="150000"/>
              </a:lnSpc>
            </a:pP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豊富なアラート</a:t>
            </a:r>
            <a:r>
              <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/Todo</a:t>
            </a: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リスト</a:t>
            </a:r>
            <a:endParaRPr kumimoji="1" lang="ja-JP" altLang="en-US" sz="1400" dirty="0">
              <a:solidFill>
                <a:schemeClr val="tx1">
                  <a:lumMod val="65000"/>
                  <a:lumOff val="35000"/>
                </a:schemeClr>
              </a:solidFill>
            </a:endParaRPr>
          </a:p>
        </p:txBody>
      </p:sp>
      <p:sp>
        <p:nvSpPr>
          <p:cNvPr id="17" name="テキスト ボックス 16">
            <a:extLst>
              <a:ext uri="{FF2B5EF4-FFF2-40B4-BE49-F238E27FC236}">
                <a16:creationId xmlns:a16="http://schemas.microsoft.com/office/drawing/2014/main" id="{538CBA91-6A12-90B7-AC46-38CAD661E74F}"/>
              </a:ext>
            </a:extLst>
          </p:cNvPr>
          <p:cNvSpPr txBox="1"/>
          <p:nvPr/>
        </p:nvSpPr>
        <p:spPr>
          <a:xfrm>
            <a:off x="3455396" y="1967153"/>
            <a:ext cx="2461033" cy="400110"/>
          </a:xfrm>
          <a:prstGeom prst="rect">
            <a:avLst/>
          </a:prstGeom>
          <a:noFill/>
        </p:spPr>
        <p:txBody>
          <a:bodyPr wrap="square" rtlCol="0">
            <a:spAutoFit/>
          </a:bodyPr>
          <a:lstStyle/>
          <a:p>
            <a:pPr algn="ctr">
              <a:defRPr/>
            </a:pPr>
            <a:r>
              <a:rPr lang="ja-JP" altLang="en-US" sz="2000" b="1" dirty="0">
                <a:solidFill>
                  <a:srgbClr val="AACE36"/>
                </a:solidFill>
                <a:latin typeface="メイリオ"/>
                <a:ea typeface="メイリオ"/>
              </a:rPr>
              <a:t>労務管理</a:t>
            </a:r>
          </a:p>
        </p:txBody>
      </p:sp>
      <p:sp>
        <p:nvSpPr>
          <p:cNvPr id="18" name="楕円 17">
            <a:extLst>
              <a:ext uri="{FF2B5EF4-FFF2-40B4-BE49-F238E27FC236}">
                <a16:creationId xmlns:a16="http://schemas.microsoft.com/office/drawing/2014/main" id="{02D1231B-4CDC-74B7-5095-4B876EEFD091}"/>
              </a:ext>
            </a:extLst>
          </p:cNvPr>
          <p:cNvSpPr/>
          <p:nvPr/>
        </p:nvSpPr>
        <p:spPr>
          <a:xfrm>
            <a:off x="252001" y="1140305"/>
            <a:ext cx="960128" cy="82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b="1" dirty="0">
                <a:solidFill>
                  <a:prstClr val="white"/>
                </a:solidFill>
                <a:latin typeface="メイリオ"/>
                <a:ea typeface="メイリオ"/>
              </a:rPr>
              <a:t>特長</a:t>
            </a:r>
            <a:r>
              <a:rPr lang="en-US" altLang="ja-JP" sz="1400" b="1" dirty="0">
                <a:solidFill>
                  <a:prstClr val="white"/>
                </a:solidFill>
                <a:latin typeface="メイリオ"/>
                <a:ea typeface="メイリオ"/>
              </a:rPr>
              <a:t>1</a:t>
            </a:r>
            <a:endParaRPr lang="ja-JP" altLang="en-US" sz="1400" b="1" dirty="0">
              <a:solidFill>
                <a:prstClr val="white"/>
              </a:solidFill>
              <a:latin typeface="メイリオ"/>
              <a:ea typeface="メイリオ"/>
            </a:endParaRPr>
          </a:p>
        </p:txBody>
      </p:sp>
      <p:sp>
        <p:nvSpPr>
          <p:cNvPr id="19" name="楕円 18">
            <a:extLst>
              <a:ext uri="{FF2B5EF4-FFF2-40B4-BE49-F238E27FC236}">
                <a16:creationId xmlns:a16="http://schemas.microsoft.com/office/drawing/2014/main" id="{3D9BCED1-C2B3-D545-6AE2-9679C255939F}"/>
              </a:ext>
            </a:extLst>
          </p:cNvPr>
          <p:cNvSpPr/>
          <p:nvPr/>
        </p:nvSpPr>
        <p:spPr>
          <a:xfrm>
            <a:off x="3013206" y="1140306"/>
            <a:ext cx="960128" cy="8208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b="1" dirty="0">
                <a:solidFill>
                  <a:prstClr val="white"/>
                </a:solidFill>
                <a:latin typeface="メイリオ"/>
                <a:ea typeface="メイリオ"/>
              </a:rPr>
              <a:t>特長</a:t>
            </a:r>
            <a:r>
              <a:rPr lang="en-US" altLang="ja-JP" sz="1400" b="1" dirty="0">
                <a:solidFill>
                  <a:prstClr val="white"/>
                </a:solidFill>
                <a:latin typeface="メイリオ"/>
                <a:ea typeface="メイリオ"/>
              </a:rPr>
              <a:t>2</a:t>
            </a:r>
            <a:endParaRPr lang="ja-JP" altLang="en-US" sz="1400" b="1" dirty="0">
              <a:solidFill>
                <a:prstClr val="white"/>
              </a:solidFill>
              <a:latin typeface="メイリオ"/>
              <a:ea typeface="メイリオ"/>
            </a:endParaRPr>
          </a:p>
        </p:txBody>
      </p:sp>
      <p:sp>
        <p:nvSpPr>
          <p:cNvPr id="20" name="楕円 19">
            <a:extLst>
              <a:ext uri="{FF2B5EF4-FFF2-40B4-BE49-F238E27FC236}">
                <a16:creationId xmlns:a16="http://schemas.microsoft.com/office/drawing/2014/main" id="{C45DD3B0-4BB0-A3DD-B3C8-BAF899314B75}"/>
              </a:ext>
            </a:extLst>
          </p:cNvPr>
          <p:cNvSpPr/>
          <p:nvPr/>
        </p:nvSpPr>
        <p:spPr>
          <a:xfrm>
            <a:off x="5774410" y="1140305"/>
            <a:ext cx="960129" cy="8208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b="1" dirty="0">
                <a:solidFill>
                  <a:prstClr val="white"/>
                </a:solidFill>
                <a:latin typeface="メイリオ"/>
                <a:ea typeface="メイリオ"/>
              </a:rPr>
              <a:t>特長</a:t>
            </a:r>
            <a:r>
              <a:rPr lang="en-US" altLang="ja-JP" sz="1400" b="1" dirty="0">
                <a:solidFill>
                  <a:prstClr val="white"/>
                </a:solidFill>
                <a:latin typeface="メイリオ"/>
                <a:ea typeface="メイリオ"/>
              </a:rPr>
              <a:t>3</a:t>
            </a:r>
            <a:endParaRPr lang="ja-JP" altLang="en-US" sz="1400" b="1" dirty="0">
              <a:solidFill>
                <a:prstClr val="white"/>
              </a:solidFill>
              <a:latin typeface="メイリオ"/>
              <a:ea typeface="メイリオ"/>
            </a:endParaRPr>
          </a:p>
        </p:txBody>
      </p:sp>
      <p:sp>
        <p:nvSpPr>
          <p:cNvPr id="21" name="Freeform 10">
            <a:extLst>
              <a:ext uri="{FF2B5EF4-FFF2-40B4-BE49-F238E27FC236}">
                <a16:creationId xmlns:a16="http://schemas.microsoft.com/office/drawing/2014/main" id="{C0565A1B-0978-6C41-71BF-66468ACC2B2B}"/>
              </a:ext>
            </a:extLst>
          </p:cNvPr>
          <p:cNvSpPr>
            <a:spLocks noEditPoints="1"/>
          </p:cNvSpPr>
          <p:nvPr/>
        </p:nvSpPr>
        <p:spPr bwMode="auto">
          <a:xfrm>
            <a:off x="1461122" y="2567659"/>
            <a:ext cx="944722" cy="944722"/>
          </a:xfrm>
          <a:custGeom>
            <a:avLst/>
            <a:gdLst>
              <a:gd name="T0" fmla="*/ 418 w 418"/>
              <a:gd name="T1" fmla="*/ 209 h 418"/>
              <a:gd name="T2" fmla="*/ 209 w 418"/>
              <a:gd name="T3" fmla="*/ 418 h 418"/>
              <a:gd name="T4" fmla="*/ 0 w 418"/>
              <a:gd name="T5" fmla="*/ 209 h 418"/>
              <a:gd name="T6" fmla="*/ 209 w 418"/>
              <a:gd name="T7" fmla="*/ 0 h 418"/>
              <a:gd name="T8" fmla="*/ 418 w 418"/>
              <a:gd name="T9" fmla="*/ 209 h 418"/>
              <a:gd name="T10" fmla="*/ 209 w 418"/>
              <a:gd name="T11" fmla="*/ 22 h 418"/>
              <a:gd name="T12" fmla="*/ 21 w 418"/>
              <a:gd name="T13" fmla="*/ 209 h 418"/>
              <a:gd name="T14" fmla="*/ 209 w 418"/>
              <a:gd name="T15" fmla="*/ 397 h 418"/>
              <a:gd name="T16" fmla="*/ 397 w 418"/>
              <a:gd name="T17" fmla="*/ 209 h 418"/>
              <a:gd name="T18" fmla="*/ 209 w 418"/>
              <a:gd name="T19" fmla="*/ 22 h 418"/>
              <a:gd name="T20" fmla="*/ 321 w 418"/>
              <a:gd name="T21" fmla="*/ 116 h 418"/>
              <a:gd name="T22" fmla="*/ 310 w 418"/>
              <a:gd name="T23" fmla="*/ 115 h 418"/>
              <a:gd name="T24" fmla="*/ 221 w 418"/>
              <a:gd name="T25" fmla="*/ 189 h 418"/>
              <a:gd name="T26" fmla="*/ 209 w 418"/>
              <a:gd name="T27" fmla="*/ 185 h 418"/>
              <a:gd name="T28" fmla="*/ 196 w 418"/>
              <a:gd name="T29" fmla="*/ 189 h 418"/>
              <a:gd name="T30" fmla="*/ 127 w 418"/>
              <a:gd name="T31" fmla="*/ 136 h 418"/>
              <a:gd name="T32" fmla="*/ 116 w 418"/>
              <a:gd name="T33" fmla="*/ 138 h 418"/>
              <a:gd name="T34" fmla="*/ 117 w 418"/>
              <a:gd name="T35" fmla="*/ 149 h 418"/>
              <a:gd name="T36" fmla="*/ 187 w 418"/>
              <a:gd name="T37" fmla="*/ 202 h 418"/>
              <a:gd name="T38" fmla="*/ 185 w 418"/>
              <a:gd name="T39" fmla="*/ 209 h 418"/>
              <a:gd name="T40" fmla="*/ 209 w 418"/>
              <a:gd name="T41" fmla="*/ 233 h 418"/>
              <a:gd name="T42" fmla="*/ 233 w 418"/>
              <a:gd name="T43" fmla="*/ 209 h 418"/>
              <a:gd name="T44" fmla="*/ 232 w 418"/>
              <a:gd name="T45" fmla="*/ 201 h 418"/>
              <a:gd name="T46" fmla="*/ 320 w 418"/>
              <a:gd name="T47" fmla="*/ 127 h 418"/>
              <a:gd name="T48" fmla="*/ 321 w 418"/>
              <a:gd name="T49" fmla="*/ 116 h 418"/>
              <a:gd name="T50" fmla="*/ 221 w 418"/>
              <a:gd name="T51" fmla="*/ 209 h 418"/>
              <a:gd name="T52" fmla="*/ 209 w 418"/>
              <a:gd name="T53" fmla="*/ 221 h 418"/>
              <a:gd name="T54" fmla="*/ 198 w 418"/>
              <a:gd name="T55" fmla="*/ 209 h 418"/>
              <a:gd name="T56" fmla="*/ 209 w 418"/>
              <a:gd name="T57" fmla="*/ 198 h 418"/>
              <a:gd name="T58" fmla="*/ 221 w 418"/>
              <a:gd name="T59" fmla="*/ 20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418">
                <a:moveTo>
                  <a:pt x="418" y="209"/>
                </a:moveTo>
                <a:cubicBezTo>
                  <a:pt x="418" y="325"/>
                  <a:pt x="325" y="418"/>
                  <a:pt x="209" y="418"/>
                </a:cubicBezTo>
                <a:cubicBezTo>
                  <a:pt x="94" y="418"/>
                  <a:pt x="0" y="325"/>
                  <a:pt x="0" y="209"/>
                </a:cubicBezTo>
                <a:cubicBezTo>
                  <a:pt x="0" y="94"/>
                  <a:pt x="94" y="0"/>
                  <a:pt x="209" y="0"/>
                </a:cubicBezTo>
                <a:cubicBezTo>
                  <a:pt x="325" y="0"/>
                  <a:pt x="418" y="94"/>
                  <a:pt x="418" y="209"/>
                </a:cubicBezTo>
                <a:close/>
                <a:moveTo>
                  <a:pt x="209" y="22"/>
                </a:moveTo>
                <a:cubicBezTo>
                  <a:pt x="106" y="22"/>
                  <a:pt x="21" y="106"/>
                  <a:pt x="21" y="209"/>
                </a:cubicBezTo>
                <a:cubicBezTo>
                  <a:pt x="21" y="313"/>
                  <a:pt x="106" y="397"/>
                  <a:pt x="209" y="397"/>
                </a:cubicBezTo>
                <a:cubicBezTo>
                  <a:pt x="313" y="397"/>
                  <a:pt x="397" y="313"/>
                  <a:pt x="397" y="209"/>
                </a:cubicBezTo>
                <a:cubicBezTo>
                  <a:pt x="397" y="106"/>
                  <a:pt x="313" y="22"/>
                  <a:pt x="209" y="22"/>
                </a:cubicBezTo>
                <a:close/>
                <a:moveTo>
                  <a:pt x="321" y="116"/>
                </a:moveTo>
                <a:cubicBezTo>
                  <a:pt x="319" y="112"/>
                  <a:pt x="313" y="112"/>
                  <a:pt x="310" y="115"/>
                </a:cubicBezTo>
                <a:cubicBezTo>
                  <a:pt x="221" y="189"/>
                  <a:pt x="221" y="189"/>
                  <a:pt x="221" y="189"/>
                </a:cubicBezTo>
                <a:cubicBezTo>
                  <a:pt x="218" y="187"/>
                  <a:pt x="214" y="185"/>
                  <a:pt x="209" y="185"/>
                </a:cubicBezTo>
                <a:cubicBezTo>
                  <a:pt x="204" y="185"/>
                  <a:pt x="200" y="187"/>
                  <a:pt x="196" y="189"/>
                </a:cubicBezTo>
                <a:cubicBezTo>
                  <a:pt x="127" y="136"/>
                  <a:pt x="127" y="136"/>
                  <a:pt x="127" y="136"/>
                </a:cubicBezTo>
                <a:cubicBezTo>
                  <a:pt x="124" y="134"/>
                  <a:pt x="119" y="134"/>
                  <a:pt x="116" y="138"/>
                </a:cubicBezTo>
                <a:cubicBezTo>
                  <a:pt x="113" y="141"/>
                  <a:pt x="114" y="147"/>
                  <a:pt x="117" y="149"/>
                </a:cubicBezTo>
                <a:cubicBezTo>
                  <a:pt x="187" y="202"/>
                  <a:pt x="187" y="202"/>
                  <a:pt x="187" y="202"/>
                </a:cubicBezTo>
                <a:cubicBezTo>
                  <a:pt x="186" y="205"/>
                  <a:pt x="185" y="207"/>
                  <a:pt x="185" y="209"/>
                </a:cubicBezTo>
                <a:cubicBezTo>
                  <a:pt x="185" y="223"/>
                  <a:pt x="196" y="233"/>
                  <a:pt x="209" y="233"/>
                </a:cubicBezTo>
                <a:cubicBezTo>
                  <a:pt x="222" y="233"/>
                  <a:pt x="233" y="223"/>
                  <a:pt x="233" y="209"/>
                </a:cubicBezTo>
                <a:cubicBezTo>
                  <a:pt x="233" y="206"/>
                  <a:pt x="233" y="204"/>
                  <a:pt x="232" y="201"/>
                </a:cubicBezTo>
                <a:cubicBezTo>
                  <a:pt x="320" y="127"/>
                  <a:pt x="320" y="127"/>
                  <a:pt x="320" y="127"/>
                </a:cubicBezTo>
                <a:cubicBezTo>
                  <a:pt x="324" y="125"/>
                  <a:pt x="324" y="119"/>
                  <a:pt x="321" y="116"/>
                </a:cubicBezTo>
                <a:close/>
                <a:moveTo>
                  <a:pt x="221" y="209"/>
                </a:moveTo>
                <a:cubicBezTo>
                  <a:pt x="221" y="216"/>
                  <a:pt x="216" y="221"/>
                  <a:pt x="209" y="221"/>
                </a:cubicBezTo>
                <a:cubicBezTo>
                  <a:pt x="203" y="221"/>
                  <a:pt x="198" y="216"/>
                  <a:pt x="198" y="209"/>
                </a:cubicBezTo>
                <a:cubicBezTo>
                  <a:pt x="198" y="203"/>
                  <a:pt x="203" y="198"/>
                  <a:pt x="209" y="198"/>
                </a:cubicBezTo>
                <a:cubicBezTo>
                  <a:pt x="216" y="198"/>
                  <a:pt x="221" y="203"/>
                  <a:pt x="221" y="209"/>
                </a:cubicBezTo>
                <a:close/>
              </a:path>
            </a:pathLst>
          </a:custGeom>
          <a:solidFill>
            <a:schemeClr val="accent6"/>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Freeform 39">
            <a:extLst>
              <a:ext uri="{FF2B5EF4-FFF2-40B4-BE49-F238E27FC236}">
                <a16:creationId xmlns:a16="http://schemas.microsoft.com/office/drawing/2014/main" id="{BD047080-B1D2-1A71-4507-4A32D26B7A99}"/>
              </a:ext>
            </a:extLst>
          </p:cNvPr>
          <p:cNvSpPr>
            <a:spLocks noEditPoints="1"/>
          </p:cNvSpPr>
          <p:nvPr/>
        </p:nvSpPr>
        <p:spPr bwMode="auto">
          <a:xfrm>
            <a:off x="4095372" y="2567659"/>
            <a:ext cx="1169040" cy="944722"/>
          </a:xfrm>
          <a:custGeom>
            <a:avLst/>
            <a:gdLst>
              <a:gd name="T0" fmla="*/ 10 w 453"/>
              <a:gd name="T1" fmla="*/ 0 h 365"/>
              <a:gd name="T2" fmla="*/ 0 w 453"/>
              <a:gd name="T3" fmla="*/ 294 h 365"/>
              <a:gd name="T4" fmla="*/ 194 w 453"/>
              <a:gd name="T5" fmla="*/ 304 h 365"/>
              <a:gd name="T6" fmla="*/ 127 w 453"/>
              <a:gd name="T7" fmla="*/ 355 h 365"/>
              <a:gd name="T8" fmla="*/ 127 w 453"/>
              <a:gd name="T9" fmla="*/ 365 h 365"/>
              <a:gd name="T10" fmla="*/ 331 w 453"/>
              <a:gd name="T11" fmla="*/ 360 h 365"/>
              <a:gd name="T12" fmla="*/ 264 w 453"/>
              <a:gd name="T13" fmla="*/ 355 h 365"/>
              <a:gd name="T14" fmla="*/ 443 w 453"/>
              <a:gd name="T15" fmla="*/ 304 h 365"/>
              <a:gd name="T16" fmla="*/ 453 w 453"/>
              <a:gd name="T17" fmla="*/ 10 h 365"/>
              <a:gd name="T18" fmla="*/ 422 w 453"/>
              <a:gd name="T19" fmla="*/ 273 h 365"/>
              <a:gd name="T20" fmla="*/ 31 w 453"/>
              <a:gd name="T21" fmla="*/ 31 h 365"/>
              <a:gd name="T22" fmla="*/ 422 w 453"/>
              <a:gd name="T23" fmla="*/ 273 h 365"/>
              <a:gd name="T24" fmla="*/ 294 w 453"/>
              <a:gd name="T25" fmla="*/ 265 h 365"/>
              <a:gd name="T26" fmla="*/ 158 w 453"/>
              <a:gd name="T27" fmla="*/ 263 h 365"/>
              <a:gd name="T28" fmla="*/ 160 w 453"/>
              <a:gd name="T29" fmla="*/ 255 h 365"/>
              <a:gd name="T30" fmla="*/ 296 w 453"/>
              <a:gd name="T31" fmla="*/ 257 h 365"/>
              <a:gd name="T32" fmla="*/ 289 w 453"/>
              <a:gd name="T33" fmla="*/ 258 h 365"/>
              <a:gd name="T34" fmla="*/ 279 w 453"/>
              <a:gd name="T35" fmla="*/ 261 h 365"/>
              <a:gd name="T36" fmla="*/ 289 w 453"/>
              <a:gd name="T37" fmla="*/ 258 h 365"/>
              <a:gd name="T38" fmla="*/ 262 w 453"/>
              <a:gd name="T39" fmla="*/ 258 h 365"/>
              <a:gd name="T40" fmla="*/ 273 w 453"/>
              <a:gd name="T41" fmla="*/ 261 h 365"/>
              <a:gd name="T42" fmla="*/ 295 w 453"/>
              <a:gd name="T43" fmla="*/ 180 h 365"/>
              <a:gd name="T44" fmla="*/ 162 w 453"/>
              <a:gd name="T45" fmla="*/ 176 h 365"/>
              <a:gd name="T46" fmla="*/ 158 w 453"/>
              <a:gd name="T47" fmla="*/ 247 h 365"/>
              <a:gd name="T48" fmla="*/ 291 w 453"/>
              <a:gd name="T49" fmla="*/ 251 h 365"/>
              <a:gd name="T50" fmla="*/ 295 w 453"/>
              <a:gd name="T51" fmla="*/ 180 h 365"/>
              <a:gd name="T52" fmla="*/ 186 w 453"/>
              <a:gd name="T53" fmla="*/ 95 h 365"/>
              <a:gd name="T54" fmla="*/ 267 w 453"/>
              <a:gd name="T55" fmla="*/ 95 h 365"/>
              <a:gd name="T56" fmla="*/ 213 w 453"/>
              <a:gd name="T57" fmla="*/ 143 h 365"/>
              <a:gd name="T58" fmla="*/ 146 w 453"/>
              <a:gd name="T59" fmla="*/ 169 h 365"/>
              <a:gd name="T60" fmla="*/ 142 w 453"/>
              <a:gd name="T61" fmla="*/ 250 h 365"/>
              <a:gd name="T62" fmla="*/ 154 w 453"/>
              <a:gd name="T63" fmla="*/ 247 h 365"/>
              <a:gd name="T64" fmla="*/ 145 w 453"/>
              <a:gd name="T65" fmla="*/ 217 h 365"/>
              <a:gd name="T66" fmla="*/ 154 w 453"/>
              <a:gd name="T67" fmla="*/ 211 h 365"/>
              <a:gd name="T68" fmla="*/ 162 w 453"/>
              <a:gd name="T69" fmla="*/ 171 h 365"/>
              <a:gd name="T70" fmla="*/ 222 w 453"/>
              <a:gd name="T71" fmla="*/ 163 h 365"/>
              <a:gd name="T72" fmla="*/ 331 w 453"/>
              <a:gd name="T73" fmla="*/ 223 h 365"/>
              <a:gd name="T74" fmla="*/ 267 w 453"/>
              <a:gd name="T75" fmla="*/ 143 h 365"/>
              <a:gd name="T76" fmla="*/ 231 w 453"/>
              <a:gd name="T77" fmla="*/ 163 h 365"/>
              <a:gd name="T78" fmla="*/ 291 w 453"/>
              <a:gd name="T79" fmla="*/ 171 h 365"/>
              <a:gd name="T80" fmla="*/ 299 w 453"/>
              <a:gd name="T81" fmla="*/ 211 h 365"/>
              <a:gd name="T82" fmla="*/ 309 w 453"/>
              <a:gd name="T83" fmla="*/ 217 h 365"/>
              <a:gd name="T84" fmla="*/ 299 w 453"/>
              <a:gd name="T85" fmla="*/ 247 h 365"/>
              <a:gd name="T86" fmla="*/ 311 w 453"/>
              <a:gd name="T87" fmla="*/ 250 h 365"/>
              <a:gd name="T88" fmla="*/ 274 w 453"/>
              <a:gd name="T89" fmla="*/ 82 h 365"/>
              <a:gd name="T90" fmla="*/ 227 w 453"/>
              <a:gd name="T91" fmla="*/ 47 h 365"/>
              <a:gd name="T92" fmla="*/ 179 w 453"/>
              <a:gd name="T93" fmla="*/ 82 h 365"/>
              <a:gd name="T94" fmla="*/ 175 w 453"/>
              <a:gd name="T95" fmla="*/ 104 h 365"/>
              <a:gd name="T96" fmla="*/ 181 w 453"/>
              <a:gd name="T97" fmla="*/ 108 h 365"/>
              <a:gd name="T98" fmla="*/ 186 w 453"/>
              <a:gd name="T99" fmla="*/ 87 h 365"/>
              <a:gd name="T100" fmla="*/ 227 w 453"/>
              <a:gd name="T101" fmla="*/ 50 h 365"/>
              <a:gd name="T102" fmla="*/ 268 w 453"/>
              <a:gd name="T103" fmla="*/ 87 h 365"/>
              <a:gd name="T104" fmla="*/ 270 w 453"/>
              <a:gd name="T105" fmla="*/ 108 h 365"/>
              <a:gd name="T106" fmla="*/ 230 w 453"/>
              <a:gd name="T107" fmla="*/ 138 h 365"/>
              <a:gd name="T108" fmla="*/ 221 w 453"/>
              <a:gd name="T109" fmla="*/ 140 h 365"/>
              <a:gd name="T110" fmla="*/ 223 w 453"/>
              <a:gd name="T111" fmla="*/ 145 h 365"/>
              <a:gd name="T112" fmla="*/ 232 w 453"/>
              <a:gd name="T113" fmla="*/ 142 h 365"/>
              <a:gd name="T114" fmla="*/ 272 w 453"/>
              <a:gd name="T115" fmla="*/ 108 h 365"/>
              <a:gd name="T116" fmla="*/ 274 w 453"/>
              <a:gd name="T117" fmla="*/ 108 h 365"/>
              <a:gd name="T118" fmla="*/ 279 w 453"/>
              <a:gd name="T119" fmla="*/ 8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3" h="365">
                <a:moveTo>
                  <a:pt x="443" y="0"/>
                </a:moveTo>
                <a:cubicBezTo>
                  <a:pt x="10" y="0"/>
                  <a:pt x="10" y="0"/>
                  <a:pt x="10" y="0"/>
                </a:cubicBezTo>
                <a:cubicBezTo>
                  <a:pt x="5" y="0"/>
                  <a:pt x="0" y="5"/>
                  <a:pt x="0" y="10"/>
                </a:cubicBezTo>
                <a:cubicBezTo>
                  <a:pt x="0" y="294"/>
                  <a:pt x="0" y="294"/>
                  <a:pt x="0" y="294"/>
                </a:cubicBezTo>
                <a:cubicBezTo>
                  <a:pt x="0" y="300"/>
                  <a:pt x="5" y="304"/>
                  <a:pt x="10" y="304"/>
                </a:cubicBezTo>
                <a:cubicBezTo>
                  <a:pt x="194" y="304"/>
                  <a:pt x="194" y="304"/>
                  <a:pt x="194" y="304"/>
                </a:cubicBezTo>
                <a:cubicBezTo>
                  <a:pt x="189" y="355"/>
                  <a:pt x="189" y="355"/>
                  <a:pt x="189" y="355"/>
                </a:cubicBezTo>
                <a:cubicBezTo>
                  <a:pt x="127" y="355"/>
                  <a:pt x="127" y="355"/>
                  <a:pt x="127" y="355"/>
                </a:cubicBezTo>
                <a:cubicBezTo>
                  <a:pt x="125" y="355"/>
                  <a:pt x="123" y="358"/>
                  <a:pt x="123" y="360"/>
                </a:cubicBezTo>
                <a:cubicBezTo>
                  <a:pt x="123" y="363"/>
                  <a:pt x="125" y="365"/>
                  <a:pt x="127" y="365"/>
                </a:cubicBezTo>
                <a:cubicBezTo>
                  <a:pt x="326" y="365"/>
                  <a:pt x="326" y="365"/>
                  <a:pt x="326" y="365"/>
                </a:cubicBezTo>
                <a:cubicBezTo>
                  <a:pt x="329" y="365"/>
                  <a:pt x="331" y="363"/>
                  <a:pt x="331" y="360"/>
                </a:cubicBezTo>
                <a:cubicBezTo>
                  <a:pt x="331" y="358"/>
                  <a:pt x="329" y="355"/>
                  <a:pt x="326" y="355"/>
                </a:cubicBezTo>
                <a:cubicBezTo>
                  <a:pt x="264" y="355"/>
                  <a:pt x="264" y="355"/>
                  <a:pt x="264" y="355"/>
                </a:cubicBezTo>
                <a:cubicBezTo>
                  <a:pt x="259" y="304"/>
                  <a:pt x="259" y="304"/>
                  <a:pt x="259" y="304"/>
                </a:cubicBezTo>
                <a:cubicBezTo>
                  <a:pt x="443" y="304"/>
                  <a:pt x="443" y="304"/>
                  <a:pt x="443" y="304"/>
                </a:cubicBezTo>
                <a:cubicBezTo>
                  <a:pt x="449" y="304"/>
                  <a:pt x="453" y="300"/>
                  <a:pt x="453" y="294"/>
                </a:cubicBezTo>
                <a:cubicBezTo>
                  <a:pt x="453" y="10"/>
                  <a:pt x="453" y="10"/>
                  <a:pt x="453" y="10"/>
                </a:cubicBezTo>
                <a:cubicBezTo>
                  <a:pt x="453" y="5"/>
                  <a:pt x="449" y="0"/>
                  <a:pt x="443" y="0"/>
                </a:cubicBezTo>
                <a:close/>
                <a:moveTo>
                  <a:pt x="422" y="273"/>
                </a:moveTo>
                <a:cubicBezTo>
                  <a:pt x="31" y="273"/>
                  <a:pt x="31" y="273"/>
                  <a:pt x="31" y="273"/>
                </a:cubicBezTo>
                <a:cubicBezTo>
                  <a:pt x="31" y="31"/>
                  <a:pt x="31" y="31"/>
                  <a:pt x="31" y="31"/>
                </a:cubicBezTo>
                <a:cubicBezTo>
                  <a:pt x="422" y="31"/>
                  <a:pt x="422" y="31"/>
                  <a:pt x="422" y="31"/>
                </a:cubicBezTo>
                <a:lnTo>
                  <a:pt x="422" y="273"/>
                </a:lnTo>
                <a:close/>
                <a:moveTo>
                  <a:pt x="296" y="263"/>
                </a:moveTo>
                <a:cubicBezTo>
                  <a:pt x="296" y="264"/>
                  <a:pt x="295" y="265"/>
                  <a:pt x="294" y="265"/>
                </a:cubicBezTo>
                <a:cubicBezTo>
                  <a:pt x="160" y="265"/>
                  <a:pt x="160" y="265"/>
                  <a:pt x="160" y="265"/>
                </a:cubicBezTo>
                <a:cubicBezTo>
                  <a:pt x="159" y="265"/>
                  <a:pt x="158" y="264"/>
                  <a:pt x="158" y="263"/>
                </a:cubicBezTo>
                <a:cubicBezTo>
                  <a:pt x="158" y="257"/>
                  <a:pt x="158" y="257"/>
                  <a:pt x="158" y="257"/>
                </a:cubicBezTo>
                <a:cubicBezTo>
                  <a:pt x="158" y="256"/>
                  <a:pt x="159" y="255"/>
                  <a:pt x="160" y="255"/>
                </a:cubicBezTo>
                <a:cubicBezTo>
                  <a:pt x="294" y="255"/>
                  <a:pt x="294" y="255"/>
                  <a:pt x="294" y="255"/>
                </a:cubicBezTo>
                <a:cubicBezTo>
                  <a:pt x="295" y="255"/>
                  <a:pt x="296" y="256"/>
                  <a:pt x="296" y="257"/>
                </a:cubicBezTo>
                <a:lnTo>
                  <a:pt x="296" y="263"/>
                </a:lnTo>
                <a:close/>
                <a:moveTo>
                  <a:pt x="289" y="258"/>
                </a:moveTo>
                <a:cubicBezTo>
                  <a:pt x="279" y="258"/>
                  <a:pt x="279" y="258"/>
                  <a:pt x="279" y="258"/>
                </a:cubicBezTo>
                <a:cubicBezTo>
                  <a:pt x="279" y="261"/>
                  <a:pt x="279" y="261"/>
                  <a:pt x="279" y="261"/>
                </a:cubicBezTo>
                <a:cubicBezTo>
                  <a:pt x="289" y="261"/>
                  <a:pt x="289" y="261"/>
                  <a:pt x="289" y="261"/>
                </a:cubicBezTo>
                <a:lnTo>
                  <a:pt x="289" y="258"/>
                </a:lnTo>
                <a:close/>
                <a:moveTo>
                  <a:pt x="273" y="258"/>
                </a:moveTo>
                <a:cubicBezTo>
                  <a:pt x="262" y="258"/>
                  <a:pt x="262" y="258"/>
                  <a:pt x="262" y="258"/>
                </a:cubicBezTo>
                <a:cubicBezTo>
                  <a:pt x="262" y="261"/>
                  <a:pt x="262" y="261"/>
                  <a:pt x="262" y="261"/>
                </a:cubicBezTo>
                <a:cubicBezTo>
                  <a:pt x="273" y="261"/>
                  <a:pt x="273" y="261"/>
                  <a:pt x="273" y="261"/>
                </a:cubicBezTo>
                <a:lnTo>
                  <a:pt x="273" y="258"/>
                </a:lnTo>
                <a:close/>
                <a:moveTo>
                  <a:pt x="295" y="180"/>
                </a:moveTo>
                <a:cubicBezTo>
                  <a:pt x="295" y="178"/>
                  <a:pt x="293" y="176"/>
                  <a:pt x="291" y="176"/>
                </a:cubicBezTo>
                <a:cubicBezTo>
                  <a:pt x="162" y="176"/>
                  <a:pt x="162" y="176"/>
                  <a:pt x="162" y="176"/>
                </a:cubicBezTo>
                <a:cubicBezTo>
                  <a:pt x="160" y="176"/>
                  <a:pt x="158" y="178"/>
                  <a:pt x="158" y="180"/>
                </a:cubicBezTo>
                <a:cubicBezTo>
                  <a:pt x="158" y="247"/>
                  <a:pt x="158" y="247"/>
                  <a:pt x="158" y="247"/>
                </a:cubicBezTo>
                <a:cubicBezTo>
                  <a:pt x="158" y="249"/>
                  <a:pt x="160" y="251"/>
                  <a:pt x="162" y="251"/>
                </a:cubicBezTo>
                <a:cubicBezTo>
                  <a:pt x="291" y="251"/>
                  <a:pt x="291" y="251"/>
                  <a:pt x="291" y="251"/>
                </a:cubicBezTo>
                <a:cubicBezTo>
                  <a:pt x="293" y="251"/>
                  <a:pt x="295" y="249"/>
                  <a:pt x="295" y="247"/>
                </a:cubicBezTo>
                <a:lnTo>
                  <a:pt x="295" y="180"/>
                </a:lnTo>
                <a:close/>
                <a:moveTo>
                  <a:pt x="227" y="55"/>
                </a:moveTo>
                <a:cubicBezTo>
                  <a:pt x="204" y="55"/>
                  <a:pt x="186" y="73"/>
                  <a:pt x="186" y="95"/>
                </a:cubicBezTo>
                <a:cubicBezTo>
                  <a:pt x="186" y="118"/>
                  <a:pt x="204" y="136"/>
                  <a:pt x="227" y="136"/>
                </a:cubicBezTo>
                <a:cubicBezTo>
                  <a:pt x="249" y="136"/>
                  <a:pt x="267" y="118"/>
                  <a:pt x="267" y="95"/>
                </a:cubicBezTo>
                <a:cubicBezTo>
                  <a:pt x="267" y="73"/>
                  <a:pt x="249" y="55"/>
                  <a:pt x="227" y="55"/>
                </a:cubicBezTo>
                <a:close/>
                <a:moveTo>
                  <a:pt x="213" y="143"/>
                </a:moveTo>
                <a:cubicBezTo>
                  <a:pt x="186" y="143"/>
                  <a:pt x="186" y="143"/>
                  <a:pt x="186" y="143"/>
                </a:cubicBezTo>
                <a:cubicBezTo>
                  <a:pt x="164" y="143"/>
                  <a:pt x="155" y="152"/>
                  <a:pt x="146" y="169"/>
                </a:cubicBezTo>
                <a:cubicBezTo>
                  <a:pt x="139" y="186"/>
                  <a:pt x="130" y="205"/>
                  <a:pt x="122" y="223"/>
                </a:cubicBezTo>
                <a:cubicBezTo>
                  <a:pt x="116" y="237"/>
                  <a:pt x="127" y="252"/>
                  <a:pt x="142" y="250"/>
                </a:cubicBezTo>
                <a:cubicBezTo>
                  <a:pt x="146" y="249"/>
                  <a:pt x="150" y="249"/>
                  <a:pt x="154" y="248"/>
                </a:cubicBezTo>
                <a:cubicBezTo>
                  <a:pt x="154" y="248"/>
                  <a:pt x="154" y="247"/>
                  <a:pt x="154" y="247"/>
                </a:cubicBezTo>
                <a:cubicBezTo>
                  <a:pt x="154" y="216"/>
                  <a:pt x="154" y="216"/>
                  <a:pt x="154" y="216"/>
                </a:cubicBezTo>
                <a:cubicBezTo>
                  <a:pt x="145" y="217"/>
                  <a:pt x="145" y="217"/>
                  <a:pt x="145" y="217"/>
                </a:cubicBezTo>
                <a:cubicBezTo>
                  <a:pt x="144" y="213"/>
                  <a:pt x="144" y="213"/>
                  <a:pt x="144" y="213"/>
                </a:cubicBezTo>
                <a:cubicBezTo>
                  <a:pt x="154" y="211"/>
                  <a:pt x="154" y="211"/>
                  <a:pt x="154" y="211"/>
                </a:cubicBezTo>
                <a:cubicBezTo>
                  <a:pt x="154" y="180"/>
                  <a:pt x="154" y="180"/>
                  <a:pt x="154" y="180"/>
                </a:cubicBezTo>
                <a:cubicBezTo>
                  <a:pt x="154" y="175"/>
                  <a:pt x="158" y="171"/>
                  <a:pt x="162" y="171"/>
                </a:cubicBezTo>
                <a:cubicBezTo>
                  <a:pt x="219" y="171"/>
                  <a:pt x="219" y="171"/>
                  <a:pt x="219" y="171"/>
                </a:cubicBezTo>
                <a:cubicBezTo>
                  <a:pt x="222" y="163"/>
                  <a:pt x="222" y="163"/>
                  <a:pt x="222" y="163"/>
                </a:cubicBezTo>
                <a:lnTo>
                  <a:pt x="213" y="143"/>
                </a:lnTo>
                <a:close/>
                <a:moveTo>
                  <a:pt x="331" y="223"/>
                </a:moveTo>
                <a:cubicBezTo>
                  <a:pt x="324" y="205"/>
                  <a:pt x="315" y="186"/>
                  <a:pt x="307" y="169"/>
                </a:cubicBezTo>
                <a:cubicBezTo>
                  <a:pt x="299" y="152"/>
                  <a:pt x="289" y="143"/>
                  <a:pt x="267" y="143"/>
                </a:cubicBezTo>
                <a:cubicBezTo>
                  <a:pt x="240" y="143"/>
                  <a:pt x="240" y="143"/>
                  <a:pt x="240" y="143"/>
                </a:cubicBezTo>
                <a:cubicBezTo>
                  <a:pt x="231" y="163"/>
                  <a:pt x="231" y="163"/>
                  <a:pt x="231" y="163"/>
                </a:cubicBezTo>
                <a:cubicBezTo>
                  <a:pt x="234" y="171"/>
                  <a:pt x="234" y="171"/>
                  <a:pt x="234" y="171"/>
                </a:cubicBezTo>
                <a:cubicBezTo>
                  <a:pt x="291" y="171"/>
                  <a:pt x="291" y="171"/>
                  <a:pt x="291" y="171"/>
                </a:cubicBezTo>
                <a:cubicBezTo>
                  <a:pt x="296" y="171"/>
                  <a:pt x="299" y="175"/>
                  <a:pt x="299" y="180"/>
                </a:cubicBezTo>
                <a:cubicBezTo>
                  <a:pt x="299" y="211"/>
                  <a:pt x="299" y="211"/>
                  <a:pt x="299" y="211"/>
                </a:cubicBezTo>
                <a:cubicBezTo>
                  <a:pt x="310" y="213"/>
                  <a:pt x="310" y="213"/>
                  <a:pt x="310" y="213"/>
                </a:cubicBezTo>
                <a:cubicBezTo>
                  <a:pt x="309" y="217"/>
                  <a:pt x="309" y="217"/>
                  <a:pt x="309" y="217"/>
                </a:cubicBezTo>
                <a:cubicBezTo>
                  <a:pt x="299" y="216"/>
                  <a:pt x="299" y="216"/>
                  <a:pt x="299" y="216"/>
                </a:cubicBezTo>
                <a:cubicBezTo>
                  <a:pt x="299" y="247"/>
                  <a:pt x="299" y="247"/>
                  <a:pt x="299" y="247"/>
                </a:cubicBezTo>
                <a:cubicBezTo>
                  <a:pt x="299" y="247"/>
                  <a:pt x="299" y="248"/>
                  <a:pt x="299" y="248"/>
                </a:cubicBezTo>
                <a:cubicBezTo>
                  <a:pt x="303" y="249"/>
                  <a:pt x="307" y="249"/>
                  <a:pt x="311" y="250"/>
                </a:cubicBezTo>
                <a:cubicBezTo>
                  <a:pt x="326" y="252"/>
                  <a:pt x="337" y="237"/>
                  <a:pt x="331" y="223"/>
                </a:cubicBezTo>
                <a:close/>
                <a:moveTo>
                  <a:pt x="274" y="82"/>
                </a:moveTo>
                <a:cubicBezTo>
                  <a:pt x="273" y="82"/>
                  <a:pt x="273" y="82"/>
                  <a:pt x="273" y="82"/>
                </a:cubicBezTo>
                <a:cubicBezTo>
                  <a:pt x="267" y="62"/>
                  <a:pt x="249" y="47"/>
                  <a:pt x="227" y="47"/>
                </a:cubicBezTo>
                <a:cubicBezTo>
                  <a:pt x="205" y="47"/>
                  <a:pt x="186" y="62"/>
                  <a:pt x="180" y="82"/>
                </a:cubicBezTo>
                <a:cubicBezTo>
                  <a:pt x="179" y="82"/>
                  <a:pt x="179" y="82"/>
                  <a:pt x="179" y="82"/>
                </a:cubicBezTo>
                <a:cubicBezTo>
                  <a:pt x="177" y="82"/>
                  <a:pt x="175" y="84"/>
                  <a:pt x="175" y="87"/>
                </a:cubicBezTo>
                <a:cubicBezTo>
                  <a:pt x="175" y="104"/>
                  <a:pt x="175" y="104"/>
                  <a:pt x="175" y="104"/>
                </a:cubicBezTo>
                <a:cubicBezTo>
                  <a:pt x="175" y="106"/>
                  <a:pt x="177" y="108"/>
                  <a:pt x="179" y="108"/>
                </a:cubicBezTo>
                <a:cubicBezTo>
                  <a:pt x="181" y="108"/>
                  <a:pt x="181" y="108"/>
                  <a:pt x="181" y="108"/>
                </a:cubicBezTo>
                <a:cubicBezTo>
                  <a:pt x="184" y="108"/>
                  <a:pt x="186" y="106"/>
                  <a:pt x="186" y="104"/>
                </a:cubicBezTo>
                <a:cubicBezTo>
                  <a:pt x="186" y="87"/>
                  <a:pt x="186" y="87"/>
                  <a:pt x="186" y="87"/>
                </a:cubicBezTo>
                <a:cubicBezTo>
                  <a:pt x="186" y="85"/>
                  <a:pt x="185" y="84"/>
                  <a:pt x="184" y="83"/>
                </a:cubicBezTo>
                <a:cubicBezTo>
                  <a:pt x="189" y="64"/>
                  <a:pt x="206" y="50"/>
                  <a:pt x="227" y="50"/>
                </a:cubicBezTo>
                <a:cubicBezTo>
                  <a:pt x="247" y="50"/>
                  <a:pt x="265" y="64"/>
                  <a:pt x="270" y="83"/>
                </a:cubicBezTo>
                <a:cubicBezTo>
                  <a:pt x="269" y="84"/>
                  <a:pt x="268" y="85"/>
                  <a:pt x="268" y="87"/>
                </a:cubicBezTo>
                <a:cubicBezTo>
                  <a:pt x="268" y="104"/>
                  <a:pt x="268" y="104"/>
                  <a:pt x="268" y="104"/>
                </a:cubicBezTo>
                <a:cubicBezTo>
                  <a:pt x="268" y="106"/>
                  <a:pt x="269" y="107"/>
                  <a:pt x="270" y="108"/>
                </a:cubicBezTo>
                <a:cubicBezTo>
                  <a:pt x="265" y="125"/>
                  <a:pt x="250" y="138"/>
                  <a:pt x="232" y="140"/>
                </a:cubicBezTo>
                <a:cubicBezTo>
                  <a:pt x="232" y="139"/>
                  <a:pt x="231" y="138"/>
                  <a:pt x="230" y="138"/>
                </a:cubicBezTo>
                <a:cubicBezTo>
                  <a:pt x="223" y="138"/>
                  <a:pt x="223" y="138"/>
                  <a:pt x="223" y="138"/>
                </a:cubicBezTo>
                <a:cubicBezTo>
                  <a:pt x="222" y="138"/>
                  <a:pt x="221" y="139"/>
                  <a:pt x="221" y="140"/>
                </a:cubicBezTo>
                <a:cubicBezTo>
                  <a:pt x="221" y="142"/>
                  <a:pt x="221" y="142"/>
                  <a:pt x="221" y="142"/>
                </a:cubicBezTo>
                <a:cubicBezTo>
                  <a:pt x="221" y="144"/>
                  <a:pt x="222" y="145"/>
                  <a:pt x="223" y="145"/>
                </a:cubicBezTo>
                <a:cubicBezTo>
                  <a:pt x="230" y="145"/>
                  <a:pt x="230" y="145"/>
                  <a:pt x="230" y="145"/>
                </a:cubicBezTo>
                <a:cubicBezTo>
                  <a:pt x="231" y="145"/>
                  <a:pt x="232" y="144"/>
                  <a:pt x="232" y="142"/>
                </a:cubicBezTo>
                <a:cubicBezTo>
                  <a:pt x="232" y="142"/>
                  <a:pt x="232" y="142"/>
                  <a:pt x="232" y="142"/>
                </a:cubicBezTo>
                <a:cubicBezTo>
                  <a:pt x="251" y="140"/>
                  <a:pt x="267" y="126"/>
                  <a:pt x="272" y="108"/>
                </a:cubicBezTo>
                <a:cubicBezTo>
                  <a:pt x="272" y="108"/>
                  <a:pt x="272" y="108"/>
                  <a:pt x="272" y="108"/>
                </a:cubicBezTo>
                <a:cubicBezTo>
                  <a:pt x="274" y="108"/>
                  <a:pt x="274" y="108"/>
                  <a:pt x="274" y="108"/>
                </a:cubicBezTo>
                <a:cubicBezTo>
                  <a:pt x="277" y="108"/>
                  <a:pt x="279" y="106"/>
                  <a:pt x="279" y="104"/>
                </a:cubicBezTo>
                <a:cubicBezTo>
                  <a:pt x="279" y="87"/>
                  <a:pt x="279" y="87"/>
                  <a:pt x="279" y="87"/>
                </a:cubicBezTo>
                <a:cubicBezTo>
                  <a:pt x="279" y="84"/>
                  <a:pt x="277" y="82"/>
                  <a:pt x="274" y="82"/>
                </a:cubicBezTo>
                <a:close/>
              </a:path>
            </a:pathLst>
          </a:custGeom>
          <a:solidFill>
            <a:schemeClr val="accent5"/>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3" name="Freeform 64">
            <a:extLst>
              <a:ext uri="{FF2B5EF4-FFF2-40B4-BE49-F238E27FC236}">
                <a16:creationId xmlns:a16="http://schemas.microsoft.com/office/drawing/2014/main" id="{C74DFFB8-4F55-592A-D1F0-3ED4790F7004}"/>
              </a:ext>
            </a:extLst>
          </p:cNvPr>
          <p:cNvSpPr>
            <a:spLocks noChangeAspect="1" noEditPoints="1"/>
          </p:cNvSpPr>
          <p:nvPr/>
        </p:nvSpPr>
        <p:spPr bwMode="auto">
          <a:xfrm>
            <a:off x="6890114" y="2441999"/>
            <a:ext cx="833121" cy="1069687"/>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schemeClr val="accent6"/>
              </a:solidFill>
            </a:endParaRPr>
          </a:p>
        </p:txBody>
      </p:sp>
      <p:sp>
        <p:nvSpPr>
          <p:cNvPr id="24" name="楕円 23">
            <a:extLst>
              <a:ext uri="{FF2B5EF4-FFF2-40B4-BE49-F238E27FC236}">
                <a16:creationId xmlns:a16="http://schemas.microsoft.com/office/drawing/2014/main" id="{7F63692D-AC3A-177B-A5DC-9F2C81025309}"/>
              </a:ext>
            </a:extLst>
          </p:cNvPr>
          <p:cNvSpPr/>
          <p:nvPr/>
        </p:nvSpPr>
        <p:spPr>
          <a:xfrm>
            <a:off x="7034184" y="2354162"/>
            <a:ext cx="548078" cy="42699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Freeform 10">
            <a:extLst>
              <a:ext uri="{FF2B5EF4-FFF2-40B4-BE49-F238E27FC236}">
                <a16:creationId xmlns:a16="http://schemas.microsoft.com/office/drawing/2014/main" id="{E11513CB-195E-9317-A28F-B98022FD1EAB}"/>
              </a:ext>
            </a:extLst>
          </p:cNvPr>
          <p:cNvSpPr>
            <a:spLocks noEditPoints="1"/>
          </p:cNvSpPr>
          <p:nvPr/>
        </p:nvSpPr>
        <p:spPr bwMode="auto">
          <a:xfrm>
            <a:off x="7682878" y="2380067"/>
            <a:ext cx="319151" cy="319151"/>
          </a:xfrm>
          <a:custGeom>
            <a:avLst/>
            <a:gdLst>
              <a:gd name="T0" fmla="*/ 418 w 418"/>
              <a:gd name="T1" fmla="*/ 209 h 418"/>
              <a:gd name="T2" fmla="*/ 209 w 418"/>
              <a:gd name="T3" fmla="*/ 418 h 418"/>
              <a:gd name="T4" fmla="*/ 0 w 418"/>
              <a:gd name="T5" fmla="*/ 209 h 418"/>
              <a:gd name="T6" fmla="*/ 209 w 418"/>
              <a:gd name="T7" fmla="*/ 0 h 418"/>
              <a:gd name="T8" fmla="*/ 418 w 418"/>
              <a:gd name="T9" fmla="*/ 209 h 418"/>
              <a:gd name="T10" fmla="*/ 209 w 418"/>
              <a:gd name="T11" fmla="*/ 22 h 418"/>
              <a:gd name="T12" fmla="*/ 21 w 418"/>
              <a:gd name="T13" fmla="*/ 209 h 418"/>
              <a:gd name="T14" fmla="*/ 209 w 418"/>
              <a:gd name="T15" fmla="*/ 397 h 418"/>
              <a:gd name="T16" fmla="*/ 397 w 418"/>
              <a:gd name="T17" fmla="*/ 209 h 418"/>
              <a:gd name="T18" fmla="*/ 209 w 418"/>
              <a:gd name="T19" fmla="*/ 22 h 418"/>
              <a:gd name="T20" fmla="*/ 321 w 418"/>
              <a:gd name="T21" fmla="*/ 116 h 418"/>
              <a:gd name="T22" fmla="*/ 310 w 418"/>
              <a:gd name="T23" fmla="*/ 115 h 418"/>
              <a:gd name="T24" fmla="*/ 221 w 418"/>
              <a:gd name="T25" fmla="*/ 189 h 418"/>
              <a:gd name="T26" fmla="*/ 209 w 418"/>
              <a:gd name="T27" fmla="*/ 185 h 418"/>
              <a:gd name="T28" fmla="*/ 196 w 418"/>
              <a:gd name="T29" fmla="*/ 189 h 418"/>
              <a:gd name="T30" fmla="*/ 127 w 418"/>
              <a:gd name="T31" fmla="*/ 136 h 418"/>
              <a:gd name="T32" fmla="*/ 116 w 418"/>
              <a:gd name="T33" fmla="*/ 138 h 418"/>
              <a:gd name="T34" fmla="*/ 117 w 418"/>
              <a:gd name="T35" fmla="*/ 149 h 418"/>
              <a:gd name="T36" fmla="*/ 187 w 418"/>
              <a:gd name="T37" fmla="*/ 202 h 418"/>
              <a:gd name="T38" fmla="*/ 185 w 418"/>
              <a:gd name="T39" fmla="*/ 209 h 418"/>
              <a:gd name="T40" fmla="*/ 209 w 418"/>
              <a:gd name="T41" fmla="*/ 233 h 418"/>
              <a:gd name="T42" fmla="*/ 233 w 418"/>
              <a:gd name="T43" fmla="*/ 209 h 418"/>
              <a:gd name="T44" fmla="*/ 232 w 418"/>
              <a:gd name="T45" fmla="*/ 201 h 418"/>
              <a:gd name="T46" fmla="*/ 320 w 418"/>
              <a:gd name="T47" fmla="*/ 127 h 418"/>
              <a:gd name="T48" fmla="*/ 321 w 418"/>
              <a:gd name="T49" fmla="*/ 116 h 418"/>
              <a:gd name="T50" fmla="*/ 221 w 418"/>
              <a:gd name="T51" fmla="*/ 209 h 418"/>
              <a:gd name="T52" fmla="*/ 209 w 418"/>
              <a:gd name="T53" fmla="*/ 221 h 418"/>
              <a:gd name="T54" fmla="*/ 198 w 418"/>
              <a:gd name="T55" fmla="*/ 209 h 418"/>
              <a:gd name="T56" fmla="*/ 209 w 418"/>
              <a:gd name="T57" fmla="*/ 198 h 418"/>
              <a:gd name="T58" fmla="*/ 221 w 418"/>
              <a:gd name="T59" fmla="*/ 20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418">
                <a:moveTo>
                  <a:pt x="418" y="209"/>
                </a:moveTo>
                <a:cubicBezTo>
                  <a:pt x="418" y="325"/>
                  <a:pt x="325" y="418"/>
                  <a:pt x="209" y="418"/>
                </a:cubicBezTo>
                <a:cubicBezTo>
                  <a:pt x="94" y="418"/>
                  <a:pt x="0" y="325"/>
                  <a:pt x="0" y="209"/>
                </a:cubicBezTo>
                <a:cubicBezTo>
                  <a:pt x="0" y="94"/>
                  <a:pt x="94" y="0"/>
                  <a:pt x="209" y="0"/>
                </a:cubicBezTo>
                <a:cubicBezTo>
                  <a:pt x="325" y="0"/>
                  <a:pt x="418" y="94"/>
                  <a:pt x="418" y="209"/>
                </a:cubicBezTo>
                <a:close/>
                <a:moveTo>
                  <a:pt x="209" y="22"/>
                </a:moveTo>
                <a:cubicBezTo>
                  <a:pt x="106" y="22"/>
                  <a:pt x="21" y="106"/>
                  <a:pt x="21" y="209"/>
                </a:cubicBezTo>
                <a:cubicBezTo>
                  <a:pt x="21" y="313"/>
                  <a:pt x="106" y="397"/>
                  <a:pt x="209" y="397"/>
                </a:cubicBezTo>
                <a:cubicBezTo>
                  <a:pt x="313" y="397"/>
                  <a:pt x="397" y="313"/>
                  <a:pt x="397" y="209"/>
                </a:cubicBezTo>
                <a:cubicBezTo>
                  <a:pt x="397" y="106"/>
                  <a:pt x="313" y="22"/>
                  <a:pt x="209" y="22"/>
                </a:cubicBezTo>
                <a:close/>
                <a:moveTo>
                  <a:pt x="321" y="116"/>
                </a:moveTo>
                <a:cubicBezTo>
                  <a:pt x="319" y="112"/>
                  <a:pt x="313" y="112"/>
                  <a:pt x="310" y="115"/>
                </a:cubicBezTo>
                <a:cubicBezTo>
                  <a:pt x="221" y="189"/>
                  <a:pt x="221" y="189"/>
                  <a:pt x="221" y="189"/>
                </a:cubicBezTo>
                <a:cubicBezTo>
                  <a:pt x="218" y="187"/>
                  <a:pt x="214" y="185"/>
                  <a:pt x="209" y="185"/>
                </a:cubicBezTo>
                <a:cubicBezTo>
                  <a:pt x="204" y="185"/>
                  <a:pt x="200" y="187"/>
                  <a:pt x="196" y="189"/>
                </a:cubicBezTo>
                <a:cubicBezTo>
                  <a:pt x="127" y="136"/>
                  <a:pt x="127" y="136"/>
                  <a:pt x="127" y="136"/>
                </a:cubicBezTo>
                <a:cubicBezTo>
                  <a:pt x="124" y="134"/>
                  <a:pt x="119" y="134"/>
                  <a:pt x="116" y="138"/>
                </a:cubicBezTo>
                <a:cubicBezTo>
                  <a:pt x="113" y="141"/>
                  <a:pt x="114" y="147"/>
                  <a:pt x="117" y="149"/>
                </a:cubicBezTo>
                <a:cubicBezTo>
                  <a:pt x="187" y="202"/>
                  <a:pt x="187" y="202"/>
                  <a:pt x="187" y="202"/>
                </a:cubicBezTo>
                <a:cubicBezTo>
                  <a:pt x="186" y="205"/>
                  <a:pt x="185" y="207"/>
                  <a:pt x="185" y="209"/>
                </a:cubicBezTo>
                <a:cubicBezTo>
                  <a:pt x="185" y="223"/>
                  <a:pt x="196" y="233"/>
                  <a:pt x="209" y="233"/>
                </a:cubicBezTo>
                <a:cubicBezTo>
                  <a:pt x="222" y="233"/>
                  <a:pt x="233" y="223"/>
                  <a:pt x="233" y="209"/>
                </a:cubicBezTo>
                <a:cubicBezTo>
                  <a:pt x="233" y="206"/>
                  <a:pt x="233" y="204"/>
                  <a:pt x="232" y="201"/>
                </a:cubicBezTo>
                <a:cubicBezTo>
                  <a:pt x="320" y="127"/>
                  <a:pt x="320" y="127"/>
                  <a:pt x="320" y="127"/>
                </a:cubicBezTo>
                <a:cubicBezTo>
                  <a:pt x="324" y="125"/>
                  <a:pt x="324" y="119"/>
                  <a:pt x="321" y="116"/>
                </a:cubicBezTo>
                <a:close/>
                <a:moveTo>
                  <a:pt x="221" y="209"/>
                </a:moveTo>
                <a:cubicBezTo>
                  <a:pt x="221" y="216"/>
                  <a:pt x="216" y="221"/>
                  <a:pt x="209" y="221"/>
                </a:cubicBezTo>
                <a:cubicBezTo>
                  <a:pt x="203" y="221"/>
                  <a:pt x="198" y="216"/>
                  <a:pt x="198" y="209"/>
                </a:cubicBezTo>
                <a:cubicBezTo>
                  <a:pt x="198" y="203"/>
                  <a:pt x="203" y="198"/>
                  <a:pt x="209" y="198"/>
                </a:cubicBezTo>
                <a:cubicBezTo>
                  <a:pt x="216" y="198"/>
                  <a:pt x="221" y="203"/>
                  <a:pt x="221" y="209"/>
                </a:cubicBezTo>
                <a:close/>
              </a:path>
            </a:pathLst>
          </a:custGeom>
          <a:solidFill>
            <a:schemeClr val="accent4"/>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schemeClr val="accent6"/>
              </a:solidFill>
              <a:effectLst/>
              <a:uLnTx/>
              <a:uFillTx/>
              <a:latin typeface="メイリオ"/>
              <a:ea typeface="メイリオ"/>
              <a:cs typeface="+mn-cs"/>
            </a:endParaRPr>
          </a:p>
        </p:txBody>
      </p:sp>
    </p:spTree>
    <p:extLst>
      <p:ext uri="{BB962C8B-B14F-4D97-AF65-F5344CB8AC3E}">
        <p14:creationId xmlns:p14="http://schemas.microsoft.com/office/powerpoint/2010/main" val="42737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34</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勤怠管理の特長</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特長</a:t>
            </a:r>
            <a:r>
              <a:rPr kumimoji="1" lang="en-US" altLang="ja-JP" sz="18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1</a:t>
            </a:r>
            <a:r>
              <a:rPr kumimoji="1" lang="ja-JP" altLang="en-US" sz="18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　</a:t>
            </a:r>
            <a:r>
              <a:rPr kumimoji="1" lang="ja-JP" altLang="en-US" sz="2000" b="1" i="0" u="none" strike="noStrike" kern="1200" cap="none" spc="0" normalizeH="0" baseline="0" noProof="0" dirty="0">
                <a:ln>
                  <a:noFill/>
                </a:ln>
                <a:solidFill>
                  <a:srgbClr val="2E7DC2"/>
                </a:solidFill>
                <a:effectLst/>
                <a:uLnTx/>
                <a:uFillTx/>
                <a:latin typeface="メイリオ"/>
                <a:ea typeface="メイリオ"/>
                <a:cs typeface="+mn-cs"/>
              </a:rPr>
              <a:t>打刻管理</a:t>
            </a:r>
            <a:endParaRPr kumimoji="1" lang="ja-JP" altLang="en-US" sz="1800" b="1" i="0" u="none" strike="noStrike" kern="1200" cap="none" spc="0" normalizeH="0" baseline="0" noProof="0" dirty="0">
              <a:ln>
                <a:noFill/>
              </a:ln>
              <a:solidFill>
                <a:srgbClr val="2E7DC2"/>
              </a:solidFill>
              <a:effectLst/>
              <a:uLnTx/>
              <a:uFillTx/>
              <a:latin typeface="メイリオ"/>
              <a:ea typeface="メイリオ"/>
              <a:cs typeface="+mn-cs"/>
            </a:endParaRPr>
          </a:p>
        </p:txBody>
      </p:sp>
      <p:sp>
        <p:nvSpPr>
          <p:cNvPr id="219" name="テキスト プレースホルダー 4">
            <a:extLst>
              <a:ext uri="{FF2B5EF4-FFF2-40B4-BE49-F238E27FC236}">
                <a16:creationId xmlns:a16="http://schemas.microsoft.com/office/drawing/2014/main" id="{64AE9AAF-6FFD-8F2F-5C33-913B4BC538E4}"/>
              </a:ext>
            </a:extLst>
          </p:cNvPr>
          <p:cNvSpPr txBox="1">
            <a:spLocks/>
          </p:cNvSpPr>
          <p:nvPr/>
        </p:nvSpPr>
        <p:spPr>
          <a:xfrm>
            <a:off x="251618" y="1095586"/>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様々な打刻方法に対応しています。打刻情報は勤怠管理システム上で、</a:t>
            </a:r>
            <a:endParaRPr kumimoji="1" lang="en-US" altLang="ja-JP"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照会・確認・出力が可能です</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endParaRPr>
          </a:p>
        </p:txBody>
      </p:sp>
      <p:grpSp>
        <p:nvGrpSpPr>
          <p:cNvPr id="220" name="グループ化 219">
            <a:extLst>
              <a:ext uri="{FF2B5EF4-FFF2-40B4-BE49-F238E27FC236}">
                <a16:creationId xmlns:a16="http://schemas.microsoft.com/office/drawing/2014/main" id="{42B13980-F6C5-B840-6A64-DA4416C248DA}"/>
              </a:ext>
            </a:extLst>
          </p:cNvPr>
          <p:cNvGrpSpPr/>
          <p:nvPr/>
        </p:nvGrpSpPr>
        <p:grpSpPr>
          <a:xfrm>
            <a:off x="4123283" y="1707665"/>
            <a:ext cx="4675341" cy="1360570"/>
            <a:chOff x="2457985" y="2287077"/>
            <a:chExt cx="2164083" cy="2529327"/>
          </a:xfrm>
        </p:grpSpPr>
        <p:sp>
          <p:nvSpPr>
            <p:cNvPr id="221" name="object 31">
              <a:extLst>
                <a:ext uri="{FF2B5EF4-FFF2-40B4-BE49-F238E27FC236}">
                  <a16:creationId xmlns:a16="http://schemas.microsoft.com/office/drawing/2014/main" id="{46D9DC67-423C-04D0-C6E9-75951D6BC761}"/>
                </a:ext>
              </a:extLst>
            </p:cNvPr>
            <p:cNvSpPr/>
            <p:nvPr/>
          </p:nvSpPr>
          <p:spPr>
            <a:xfrm>
              <a:off x="2457985" y="2656163"/>
              <a:ext cx="1969212" cy="216024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2" name="object 12">
              <a:extLst>
                <a:ext uri="{FF2B5EF4-FFF2-40B4-BE49-F238E27FC236}">
                  <a16:creationId xmlns:a16="http://schemas.microsoft.com/office/drawing/2014/main" id="{DD797CA8-5D2E-5657-6ABC-4C25DC728DFD}"/>
                </a:ext>
              </a:extLst>
            </p:cNvPr>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3" name="object 11">
              <a:extLst>
                <a:ext uri="{FF2B5EF4-FFF2-40B4-BE49-F238E27FC236}">
                  <a16:creationId xmlns:a16="http://schemas.microsoft.com/office/drawing/2014/main" id="{0BC8246A-243C-F336-7D3F-EBD6FDAC5E73}"/>
                </a:ext>
              </a:extLst>
            </p:cNvPr>
            <p:cNvSpPr/>
            <p:nvPr/>
          </p:nvSpPr>
          <p:spPr>
            <a:xfrm>
              <a:off x="2457985" y="2287077"/>
              <a:ext cx="1969212" cy="65987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rgbClr val="54C3F1"/>
            </a:solidFill>
            <a:ln>
              <a:noFill/>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4" name="object 6">
              <a:extLst>
                <a:ext uri="{FF2B5EF4-FFF2-40B4-BE49-F238E27FC236}">
                  <a16:creationId xmlns:a16="http://schemas.microsoft.com/office/drawing/2014/main" id="{BE1D3DAA-084E-9D11-D9F4-85CDDADF41E3}"/>
                </a:ext>
              </a:extLst>
            </p:cNvPr>
            <p:cNvSpPr txBox="1"/>
            <p:nvPr/>
          </p:nvSpPr>
          <p:spPr>
            <a:xfrm>
              <a:off x="2610458" y="2471494"/>
              <a:ext cx="2011610" cy="282818"/>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900" b="1" i="0" u="none" strike="noStrike" kern="0" cap="none" spc="0" normalizeH="0" baseline="0" noProof="0" dirty="0">
                  <a:ln>
                    <a:noFill/>
                  </a:ln>
                  <a:solidFill>
                    <a:prstClr val="white"/>
                  </a:solidFill>
                  <a:effectLst/>
                  <a:uLnTx/>
                  <a:uFillTx/>
                  <a:cs typeface="Leelawadee UI"/>
                </a:rPr>
                <a:t>実績を端末情報と併せて一覧表示</a:t>
              </a:r>
              <a:endParaRPr kumimoji="0" lang="en-US" altLang="ja-JP" sz="900" b="1" i="0" u="none" strike="noStrike" kern="0" cap="none" spc="0" normalizeH="0" baseline="0" noProof="0" dirty="0">
                <a:ln>
                  <a:noFill/>
                </a:ln>
                <a:solidFill>
                  <a:prstClr val="white"/>
                </a:solidFill>
                <a:effectLst/>
                <a:uLnTx/>
                <a:uFillTx/>
                <a:cs typeface="Leelawadee UI"/>
              </a:endParaRPr>
            </a:p>
          </p:txBody>
        </p:sp>
      </p:grpSp>
      <p:grpSp>
        <p:nvGrpSpPr>
          <p:cNvPr id="225" name="グループ化 224">
            <a:extLst>
              <a:ext uri="{FF2B5EF4-FFF2-40B4-BE49-F238E27FC236}">
                <a16:creationId xmlns:a16="http://schemas.microsoft.com/office/drawing/2014/main" id="{1D3D3095-41CF-F245-C804-E42E9FD19342}"/>
              </a:ext>
            </a:extLst>
          </p:cNvPr>
          <p:cNvGrpSpPr/>
          <p:nvPr/>
        </p:nvGrpSpPr>
        <p:grpSpPr>
          <a:xfrm>
            <a:off x="4093244" y="3187449"/>
            <a:ext cx="4793040" cy="1360569"/>
            <a:chOff x="2457985" y="2287079"/>
            <a:chExt cx="2185952" cy="2529325"/>
          </a:xfrm>
        </p:grpSpPr>
        <p:sp>
          <p:nvSpPr>
            <p:cNvPr id="226" name="object 31">
              <a:extLst>
                <a:ext uri="{FF2B5EF4-FFF2-40B4-BE49-F238E27FC236}">
                  <a16:creationId xmlns:a16="http://schemas.microsoft.com/office/drawing/2014/main" id="{92E405A0-515C-3E2F-A80F-E76A85878A3D}"/>
                </a:ext>
              </a:extLst>
            </p:cNvPr>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7" name="object 12">
              <a:extLst>
                <a:ext uri="{FF2B5EF4-FFF2-40B4-BE49-F238E27FC236}">
                  <a16:creationId xmlns:a16="http://schemas.microsoft.com/office/drawing/2014/main" id="{FC38598B-5E9F-A1E5-9FC1-E20ED3A07FF6}"/>
                </a:ext>
              </a:extLst>
            </p:cNvPr>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8" name="object 11">
              <a:extLst>
                <a:ext uri="{FF2B5EF4-FFF2-40B4-BE49-F238E27FC236}">
                  <a16:creationId xmlns:a16="http://schemas.microsoft.com/office/drawing/2014/main" id="{71834AE9-6E7B-E21A-6D1C-CCDF915DABEC}"/>
                </a:ext>
              </a:extLst>
            </p:cNvPr>
            <p:cNvSpPr/>
            <p:nvPr/>
          </p:nvSpPr>
          <p:spPr>
            <a:xfrm>
              <a:off x="2457985" y="2287079"/>
              <a:ext cx="1969212" cy="67329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rgbClr val="54C3F1"/>
            </a:solidFill>
            <a:ln>
              <a:noFill/>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9" name="object 6">
              <a:extLst>
                <a:ext uri="{FF2B5EF4-FFF2-40B4-BE49-F238E27FC236}">
                  <a16:creationId xmlns:a16="http://schemas.microsoft.com/office/drawing/2014/main" id="{153CE49C-EE2F-F32A-0250-BBED93A6E883}"/>
                </a:ext>
              </a:extLst>
            </p:cNvPr>
            <p:cNvSpPr txBox="1"/>
            <p:nvPr/>
          </p:nvSpPr>
          <p:spPr>
            <a:xfrm>
              <a:off x="2632327" y="2481518"/>
              <a:ext cx="2011610" cy="281312"/>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900" b="1" i="0" u="none" strike="noStrike" kern="0" cap="none" spc="0" normalizeH="0" baseline="0" noProof="0" dirty="0">
                  <a:ln>
                    <a:noFill/>
                  </a:ln>
                  <a:solidFill>
                    <a:prstClr val="white"/>
                  </a:solidFill>
                  <a:effectLst/>
                  <a:uLnTx/>
                  <a:uFillTx/>
                  <a:cs typeface="Leelawadee UI"/>
                </a:rPr>
                <a:t>打刻情報を出力・給与システム連携</a:t>
              </a:r>
              <a:endParaRPr kumimoji="0" lang="en-US" altLang="ja-JP" sz="900" b="1" i="0" u="none" strike="noStrike" kern="0" cap="none" spc="0" normalizeH="0" baseline="0" noProof="0" dirty="0">
                <a:ln>
                  <a:noFill/>
                </a:ln>
                <a:solidFill>
                  <a:prstClr val="white"/>
                </a:solidFill>
                <a:effectLst/>
                <a:uLnTx/>
                <a:uFillTx/>
                <a:cs typeface="Leelawadee UI"/>
              </a:endParaRPr>
            </a:p>
          </p:txBody>
        </p:sp>
      </p:grpSp>
      <p:grpSp>
        <p:nvGrpSpPr>
          <p:cNvPr id="230" name="グループ化 229">
            <a:extLst>
              <a:ext uri="{FF2B5EF4-FFF2-40B4-BE49-F238E27FC236}">
                <a16:creationId xmlns:a16="http://schemas.microsoft.com/office/drawing/2014/main" id="{6A07FDBD-4BDA-8464-EDF1-A06A4D094CB3}"/>
              </a:ext>
            </a:extLst>
          </p:cNvPr>
          <p:cNvGrpSpPr/>
          <p:nvPr/>
        </p:nvGrpSpPr>
        <p:grpSpPr>
          <a:xfrm>
            <a:off x="409208" y="1681745"/>
            <a:ext cx="3870521" cy="2919360"/>
            <a:chOff x="2457985" y="2287079"/>
            <a:chExt cx="2206191" cy="2529325"/>
          </a:xfrm>
        </p:grpSpPr>
        <p:sp>
          <p:nvSpPr>
            <p:cNvPr id="231" name="object 31">
              <a:extLst>
                <a:ext uri="{FF2B5EF4-FFF2-40B4-BE49-F238E27FC236}">
                  <a16:creationId xmlns:a16="http://schemas.microsoft.com/office/drawing/2014/main" id="{94D3DA00-F3D7-A9CF-7327-1C08BBF3C84B}"/>
                </a:ext>
              </a:extLst>
            </p:cNvPr>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2" name="object 12">
              <a:extLst>
                <a:ext uri="{FF2B5EF4-FFF2-40B4-BE49-F238E27FC236}">
                  <a16:creationId xmlns:a16="http://schemas.microsoft.com/office/drawing/2014/main" id="{7DFF3936-016C-D0A6-70AC-82DDCD05B42D}"/>
                </a:ext>
              </a:extLst>
            </p:cNvPr>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solidFill>
              <a:sysClr val="window" lastClr="FFFFFF"/>
            </a:solidFill>
            <a:ln w="25400" cap="flat" cmpd="sng" algn="ctr">
              <a:solidFill>
                <a:srgbClr val="54C3F1"/>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3" name="object 11">
              <a:extLst>
                <a:ext uri="{FF2B5EF4-FFF2-40B4-BE49-F238E27FC236}">
                  <a16:creationId xmlns:a16="http://schemas.microsoft.com/office/drawing/2014/main" id="{B4B674E3-2A71-DDAC-21F4-F492F695DB18}"/>
                </a:ext>
              </a:extLst>
            </p:cNvPr>
            <p:cNvSpPr/>
            <p:nvPr/>
          </p:nvSpPr>
          <p:spPr>
            <a:xfrm>
              <a:off x="2457985" y="2287079"/>
              <a:ext cx="1969212" cy="48398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rgbClr val="54C3F1"/>
            </a:solidFill>
            <a:ln>
              <a:noFill/>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4" name="object 6">
              <a:extLst>
                <a:ext uri="{FF2B5EF4-FFF2-40B4-BE49-F238E27FC236}">
                  <a16:creationId xmlns:a16="http://schemas.microsoft.com/office/drawing/2014/main" id="{9868471F-610A-1E3D-233D-A15177DEB5F5}"/>
                </a:ext>
              </a:extLst>
            </p:cNvPr>
            <p:cNvSpPr txBox="1"/>
            <p:nvPr/>
          </p:nvSpPr>
          <p:spPr>
            <a:xfrm>
              <a:off x="2652566" y="2453518"/>
              <a:ext cx="2011610" cy="151106"/>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cs typeface="Leelawadee UI"/>
                </a:rPr>
                <a:t>運用</a:t>
              </a:r>
              <a:r>
                <a:rPr kumimoji="0" lang="en-US" altLang="ja-JP" sz="1050" b="1" i="0" u="none" strike="noStrike" kern="0" cap="none" spc="0" normalizeH="0" baseline="0" noProof="0" dirty="0">
                  <a:ln>
                    <a:noFill/>
                  </a:ln>
                  <a:solidFill>
                    <a:prstClr val="white"/>
                  </a:solidFill>
                  <a:effectLst/>
                  <a:uLnTx/>
                  <a:uFillTx/>
                  <a:cs typeface="Leelawadee UI"/>
                </a:rPr>
                <a:t>/</a:t>
              </a:r>
              <a:r>
                <a:rPr kumimoji="0" lang="ja-JP" altLang="en-US" sz="1050" b="1" i="0" u="none" strike="noStrike" kern="0" cap="none" spc="0" normalizeH="0" baseline="0" noProof="0" dirty="0">
                  <a:ln>
                    <a:noFill/>
                  </a:ln>
                  <a:solidFill>
                    <a:prstClr val="white"/>
                  </a:solidFill>
                  <a:effectLst/>
                  <a:uLnTx/>
                  <a:uFillTx/>
                  <a:cs typeface="Leelawadee UI"/>
                </a:rPr>
                <a:t>環境に合わせた打刻方法を選択</a:t>
              </a:r>
              <a:endParaRPr kumimoji="0" lang="en-US" altLang="ja-JP" sz="1050" b="1" i="0" u="none" strike="noStrike" kern="0" cap="none" spc="0" normalizeH="0" baseline="0" noProof="0" dirty="0">
                <a:ln>
                  <a:noFill/>
                </a:ln>
                <a:solidFill>
                  <a:prstClr val="white"/>
                </a:solidFill>
                <a:effectLst/>
                <a:uLnTx/>
                <a:uFillTx/>
                <a:cs typeface="Leelawadee UI"/>
              </a:endParaRPr>
            </a:p>
          </p:txBody>
        </p:sp>
      </p:grpSp>
      <p:sp>
        <p:nvSpPr>
          <p:cNvPr id="235" name="テキスト ボックス 234">
            <a:extLst>
              <a:ext uri="{FF2B5EF4-FFF2-40B4-BE49-F238E27FC236}">
                <a16:creationId xmlns:a16="http://schemas.microsoft.com/office/drawing/2014/main" id="{E9BF3291-507F-E03F-A7F1-1FA69656AB93}"/>
              </a:ext>
            </a:extLst>
          </p:cNvPr>
          <p:cNvSpPr txBox="1"/>
          <p:nvPr/>
        </p:nvSpPr>
        <p:spPr>
          <a:xfrm>
            <a:off x="570055" y="1769841"/>
            <a:ext cx="86409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rPr>
              <a:t>打刻</a:t>
            </a:r>
          </a:p>
        </p:txBody>
      </p:sp>
      <p:sp>
        <p:nvSpPr>
          <p:cNvPr id="236" name="object 19">
            <a:extLst>
              <a:ext uri="{FF2B5EF4-FFF2-40B4-BE49-F238E27FC236}">
                <a16:creationId xmlns:a16="http://schemas.microsoft.com/office/drawing/2014/main" id="{310A3F47-A53E-5844-580F-CF3B9F6C488D}"/>
              </a:ext>
            </a:extLst>
          </p:cNvPr>
          <p:cNvSpPr/>
          <p:nvPr/>
        </p:nvSpPr>
        <p:spPr>
          <a:xfrm flipV="1">
            <a:off x="521341" y="3141425"/>
            <a:ext cx="3302589"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37" name="object 19">
            <a:extLst>
              <a:ext uri="{FF2B5EF4-FFF2-40B4-BE49-F238E27FC236}">
                <a16:creationId xmlns:a16="http://schemas.microsoft.com/office/drawing/2014/main" id="{C527F72B-50FE-F896-1A3A-66A2ECE26D5B}"/>
              </a:ext>
            </a:extLst>
          </p:cNvPr>
          <p:cNvSpPr/>
          <p:nvPr/>
        </p:nvSpPr>
        <p:spPr>
          <a:xfrm rot="5400000" flipV="1">
            <a:off x="1130747" y="3319843"/>
            <a:ext cx="2210730"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38" name="object 31">
            <a:extLst>
              <a:ext uri="{FF2B5EF4-FFF2-40B4-BE49-F238E27FC236}">
                <a16:creationId xmlns:a16="http://schemas.microsoft.com/office/drawing/2014/main" id="{5E28E189-EC1A-8939-D6FC-8537BF6F6F74}"/>
              </a:ext>
            </a:extLst>
          </p:cNvPr>
          <p:cNvSpPr/>
          <p:nvPr/>
        </p:nvSpPr>
        <p:spPr>
          <a:xfrm>
            <a:off x="625012" y="2697077"/>
            <a:ext cx="1133175" cy="638723"/>
          </a:xfrm>
          <a:prstGeom prst="rect">
            <a:avLst/>
          </a:prstGeom>
          <a:blipFill>
            <a:blip r:embed="rId3" cstate="print"/>
            <a:stretch>
              <a:fillRect/>
            </a:stretch>
          </a:blipFill>
          <a:ln>
            <a:solidFill>
              <a:sysClr val="window" lastClr="FFFFFF">
                <a:lumMod val="75000"/>
              </a:sys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39" name="角丸四角形 83">
            <a:extLst>
              <a:ext uri="{FF2B5EF4-FFF2-40B4-BE49-F238E27FC236}">
                <a16:creationId xmlns:a16="http://schemas.microsoft.com/office/drawing/2014/main" id="{078CA585-C47A-B700-9E2A-9A24CBC691BE}"/>
              </a:ext>
            </a:extLst>
          </p:cNvPr>
          <p:cNvSpPr/>
          <p:nvPr/>
        </p:nvSpPr>
        <p:spPr>
          <a:xfrm>
            <a:off x="438040" y="2278618"/>
            <a:ext cx="684076" cy="212260"/>
          </a:xfrm>
          <a:prstGeom prst="roundRect">
            <a:avLst/>
          </a:prstGeom>
          <a:solidFill>
            <a:srgbClr val="EE7B48"/>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white"/>
                </a:solidFill>
                <a:effectLst/>
                <a:uLnTx/>
                <a:uFillTx/>
                <a:latin typeface="メイリオ"/>
                <a:ea typeface="メイリオ"/>
                <a:cs typeface="+mn-cs"/>
              </a:rPr>
              <a:t>WEB</a:t>
            </a:r>
            <a:r>
              <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rPr>
              <a:t>打刻</a:t>
            </a:r>
          </a:p>
        </p:txBody>
      </p:sp>
      <p:sp>
        <p:nvSpPr>
          <p:cNvPr id="240" name="角丸四角形吹き出し 84">
            <a:extLst>
              <a:ext uri="{FF2B5EF4-FFF2-40B4-BE49-F238E27FC236}">
                <a16:creationId xmlns:a16="http://schemas.microsoft.com/office/drawing/2014/main" id="{7BEB10F4-309C-5CFF-700D-F84A8E0F4AA5}"/>
              </a:ext>
            </a:extLst>
          </p:cNvPr>
          <p:cNvSpPr/>
          <p:nvPr/>
        </p:nvSpPr>
        <p:spPr>
          <a:xfrm>
            <a:off x="1206014" y="2292861"/>
            <a:ext cx="827095" cy="342344"/>
          </a:xfrm>
          <a:prstGeom prst="wedgeRoundRectCallout">
            <a:avLst>
              <a:gd name="adj1" fmla="val -25783"/>
              <a:gd name="adj2" fmla="val 92399"/>
              <a:gd name="adj3" fmla="val 16667"/>
            </a:avLst>
          </a:prstGeom>
          <a:solidFill>
            <a:sysClr val="window" lastClr="FFFFFF"/>
          </a:solid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a:ea typeface="メイリオ"/>
                <a:cs typeface="+mn-cs"/>
              </a:rPr>
              <a:t>インターバル</a:t>
            </a:r>
            <a:endParaRPr kumimoji="0" lang="en-US" altLang="ja-JP" sz="8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a:ea typeface="メイリオ"/>
                <a:cs typeface="+mn-cs"/>
              </a:rPr>
              <a:t>勤務対応</a:t>
            </a:r>
          </a:p>
        </p:txBody>
      </p:sp>
      <p:sp>
        <p:nvSpPr>
          <p:cNvPr id="241" name="角丸四角形 85">
            <a:extLst>
              <a:ext uri="{FF2B5EF4-FFF2-40B4-BE49-F238E27FC236}">
                <a16:creationId xmlns:a16="http://schemas.microsoft.com/office/drawing/2014/main" id="{5AE14119-BA59-6A62-B2A4-4066695EBD15}"/>
              </a:ext>
            </a:extLst>
          </p:cNvPr>
          <p:cNvSpPr/>
          <p:nvPr/>
        </p:nvSpPr>
        <p:spPr>
          <a:xfrm>
            <a:off x="2339752" y="3671777"/>
            <a:ext cx="1123984" cy="212260"/>
          </a:xfrm>
          <a:prstGeom prst="roundRect">
            <a:avLst/>
          </a:prstGeom>
          <a:solidFill>
            <a:srgbClr val="EE7B48"/>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rPr>
              <a:t>その他打刻機器連携</a:t>
            </a:r>
          </a:p>
        </p:txBody>
      </p:sp>
      <p:sp>
        <p:nvSpPr>
          <p:cNvPr id="242" name="角丸四角形 86">
            <a:extLst>
              <a:ext uri="{FF2B5EF4-FFF2-40B4-BE49-F238E27FC236}">
                <a16:creationId xmlns:a16="http://schemas.microsoft.com/office/drawing/2014/main" id="{85B87739-3C8A-058D-EFF1-ADFD6E50F2F2}"/>
              </a:ext>
            </a:extLst>
          </p:cNvPr>
          <p:cNvSpPr/>
          <p:nvPr/>
        </p:nvSpPr>
        <p:spPr>
          <a:xfrm>
            <a:off x="2196447" y="2278618"/>
            <a:ext cx="1340008" cy="212260"/>
          </a:xfrm>
          <a:prstGeom prst="roundRect">
            <a:avLst/>
          </a:prstGeom>
          <a:solidFill>
            <a:srgbClr val="EE7B48"/>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white"/>
                </a:solidFill>
                <a:effectLst/>
                <a:uLnTx/>
                <a:uFillTx/>
                <a:latin typeface="メイリオ"/>
                <a:ea typeface="メイリオ"/>
                <a:cs typeface="+mn-cs"/>
              </a:rPr>
              <a:t>USB</a:t>
            </a:r>
            <a:r>
              <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rPr>
              <a:t>型</a:t>
            </a:r>
            <a:r>
              <a:rPr kumimoji="0" lang="en-US" altLang="ja-JP" sz="800" b="0" i="0" u="none" strike="noStrike" kern="0" cap="none" spc="0" normalizeH="0" baseline="0" noProof="0" dirty="0">
                <a:ln>
                  <a:noFill/>
                </a:ln>
                <a:solidFill>
                  <a:prstClr val="white"/>
                </a:solidFill>
                <a:effectLst/>
                <a:uLnTx/>
                <a:uFillTx/>
                <a:latin typeface="メイリオ"/>
                <a:ea typeface="メイリオ"/>
                <a:cs typeface="+mn-cs"/>
              </a:rPr>
              <a:t>IC</a:t>
            </a:r>
            <a:r>
              <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rPr>
              <a:t>カードリーダー</a:t>
            </a:r>
          </a:p>
        </p:txBody>
      </p:sp>
      <p:grpSp>
        <p:nvGrpSpPr>
          <p:cNvPr id="243" name="PC">
            <a:extLst>
              <a:ext uri="{FF2B5EF4-FFF2-40B4-BE49-F238E27FC236}">
                <a16:creationId xmlns:a16="http://schemas.microsoft.com/office/drawing/2014/main" id="{C73C44A3-A945-757F-F6F2-60122CC67F41}"/>
              </a:ext>
            </a:extLst>
          </p:cNvPr>
          <p:cNvGrpSpPr/>
          <p:nvPr/>
        </p:nvGrpSpPr>
        <p:grpSpPr>
          <a:xfrm>
            <a:off x="2201716" y="2541860"/>
            <a:ext cx="1047600" cy="536878"/>
            <a:chOff x="2603261" y="2726637"/>
            <a:chExt cx="1047600" cy="536878"/>
          </a:xfrm>
        </p:grpSpPr>
        <p:sp>
          <p:nvSpPr>
            <p:cNvPr id="244" name="Freeform 52">
              <a:extLst>
                <a:ext uri="{FF2B5EF4-FFF2-40B4-BE49-F238E27FC236}">
                  <a16:creationId xmlns:a16="http://schemas.microsoft.com/office/drawing/2014/main" id="{5A0EC436-C204-4658-249F-02BF6C1B7BD3}"/>
                </a:ext>
              </a:extLst>
            </p:cNvPr>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45" name="円弧 244">
              <a:extLst>
                <a:ext uri="{FF2B5EF4-FFF2-40B4-BE49-F238E27FC236}">
                  <a16:creationId xmlns:a16="http://schemas.microsoft.com/office/drawing/2014/main" id="{F54E5539-9971-E893-4FB7-4A8A77A1C0AF}"/>
                </a:ext>
              </a:extLst>
            </p:cNvPr>
            <p:cNvSpPr/>
            <p:nvPr/>
          </p:nvSpPr>
          <p:spPr>
            <a:xfrm rot="21257238">
              <a:off x="3115420" y="3084462"/>
              <a:ext cx="272762" cy="129374"/>
            </a:xfrm>
            <a:prstGeom prst="arc">
              <a:avLst/>
            </a:prstGeom>
            <a:noFill/>
            <a:ln w="9525" cap="flat" cmpd="sng" algn="ctr">
              <a:solidFill>
                <a:srgbClr val="54C3F1">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46" name="直方体 245">
              <a:extLst>
                <a:ext uri="{FF2B5EF4-FFF2-40B4-BE49-F238E27FC236}">
                  <a16:creationId xmlns:a16="http://schemas.microsoft.com/office/drawing/2014/main" id="{0D720CA9-4600-8342-1658-459EBE59D42A}"/>
                </a:ext>
              </a:extLst>
            </p:cNvPr>
            <p:cNvSpPr/>
            <p:nvPr/>
          </p:nvSpPr>
          <p:spPr>
            <a:xfrm flipH="1">
              <a:off x="3332911" y="3113998"/>
              <a:ext cx="317950" cy="149517"/>
            </a:xfrm>
            <a:prstGeom prst="cube">
              <a:avLst>
                <a:gd name="adj" fmla="val 76560"/>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grpSp>
        <p:nvGrpSpPr>
          <p:cNvPr id="247" name="社員証">
            <a:extLst>
              <a:ext uri="{FF2B5EF4-FFF2-40B4-BE49-F238E27FC236}">
                <a16:creationId xmlns:a16="http://schemas.microsoft.com/office/drawing/2014/main" id="{487D842B-64AC-90B4-0FB1-777AF9FC9F2C}"/>
              </a:ext>
            </a:extLst>
          </p:cNvPr>
          <p:cNvGrpSpPr/>
          <p:nvPr/>
        </p:nvGrpSpPr>
        <p:grpSpPr>
          <a:xfrm>
            <a:off x="3124407" y="2671668"/>
            <a:ext cx="398584" cy="253162"/>
            <a:chOff x="7596336" y="599127"/>
            <a:chExt cx="900100" cy="593323"/>
          </a:xfrm>
        </p:grpSpPr>
        <p:sp>
          <p:nvSpPr>
            <p:cNvPr id="248" name="角丸四角形 107">
              <a:extLst>
                <a:ext uri="{FF2B5EF4-FFF2-40B4-BE49-F238E27FC236}">
                  <a16:creationId xmlns:a16="http://schemas.microsoft.com/office/drawing/2014/main" id="{28508098-7CB9-4A01-E1AB-FEC0E93AB5C5}"/>
                </a:ext>
              </a:extLst>
            </p:cNvPr>
            <p:cNvSpPr/>
            <p:nvPr/>
          </p:nvSpPr>
          <p:spPr>
            <a:xfrm>
              <a:off x="7596336" y="599127"/>
              <a:ext cx="900100" cy="593323"/>
            </a:xfrm>
            <a:prstGeom prst="roundRect">
              <a:avLst/>
            </a:prstGeom>
            <a:no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249" name="直線コネクタ 248">
              <a:extLst>
                <a:ext uri="{FF2B5EF4-FFF2-40B4-BE49-F238E27FC236}">
                  <a16:creationId xmlns:a16="http://schemas.microsoft.com/office/drawing/2014/main" id="{EA738C69-6951-CDD4-37D9-42DE8BEF560E}"/>
                </a:ext>
              </a:extLst>
            </p:cNvPr>
            <p:cNvCxnSpPr/>
            <p:nvPr/>
          </p:nvCxnSpPr>
          <p:spPr>
            <a:xfrm>
              <a:off x="7596336" y="735546"/>
              <a:ext cx="900100" cy="0"/>
            </a:xfrm>
            <a:prstGeom prst="line">
              <a:avLst/>
            </a:prstGeom>
            <a:noFill/>
            <a:ln w="12700" cap="flat" cmpd="sng" algn="ctr">
              <a:solidFill>
                <a:srgbClr val="54C3F1">
                  <a:shade val="95000"/>
                  <a:satMod val="105000"/>
                </a:srgbClr>
              </a:solidFill>
              <a:prstDash val="solid"/>
            </a:ln>
            <a:effectLst/>
          </p:spPr>
        </p:cxnSp>
        <p:sp>
          <p:nvSpPr>
            <p:cNvPr id="250" name="正方形/長方形 249">
              <a:extLst>
                <a:ext uri="{FF2B5EF4-FFF2-40B4-BE49-F238E27FC236}">
                  <a16:creationId xmlns:a16="http://schemas.microsoft.com/office/drawing/2014/main" id="{74B487E8-4949-1FBD-A7F4-D5F7DB51FD90}"/>
                </a:ext>
              </a:extLst>
            </p:cNvPr>
            <p:cNvSpPr/>
            <p:nvPr/>
          </p:nvSpPr>
          <p:spPr>
            <a:xfrm>
              <a:off x="7641926" y="791365"/>
              <a:ext cx="288032" cy="343219"/>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1" name="Freeform 7">
              <a:extLst>
                <a:ext uri="{FF2B5EF4-FFF2-40B4-BE49-F238E27FC236}">
                  <a16:creationId xmlns:a16="http://schemas.microsoft.com/office/drawing/2014/main" id="{9E4D7C8C-C169-5654-1B73-136B920CA905}"/>
                </a:ext>
              </a:extLst>
            </p:cNvPr>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52" name="正方形/長方形 251">
              <a:extLst>
                <a:ext uri="{FF2B5EF4-FFF2-40B4-BE49-F238E27FC236}">
                  <a16:creationId xmlns:a16="http://schemas.microsoft.com/office/drawing/2014/main" id="{3F9D830B-1AA2-F674-294D-918781F574B6}"/>
                </a:ext>
              </a:extLst>
            </p:cNvPr>
            <p:cNvSpPr/>
            <p:nvPr/>
          </p:nvSpPr>
          <p:spPr>
            <a:xfrm>
              <a:off x="8003986" y="870026"/>
              <a:ext cx="412876" cy="163794"/>
            </a:xfrm>
            <a:prstGeom prst="rect">
              <a:avLst/>
            </a:prstGeom>
            <a:noFill/>
            <a:ln w="635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53" name="object 71">
            <a:extLst>
              <a:ext uri="{FF2B5EF4-FFF2-40B4-BE49-F238E27FC236}">
                <a16:creationId xmlns:a16="http://schemas.microsoft.com/office/drawing/2014/main" id="{96461305-7F53-7F88-6513-C05DDA406626}"/>
              </a:ext>
            </a:extLst>
          </p:cNvPr>
          <p:cNvSpPr/>
          <p:nvPr/>
        </p:nvSpPr>
        <p:spPr>
          <a:xfrm>
            <a:off x="1077451" y="3928155"/>
            <a:ext cx="944786" cy="587954"/>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54" name="object 74">
            <a:extLst>
              <a:ext uri="{FF2B5EF4-FFF2-40B4-BE49-F238E27FC236}">
                <a16:creationId xmlns:a16="http://schemas.microsoft.com/office/drawing/2014/main" id="{BECBF37B-F1BC-3616-8142-87173258581E}"/>
              </a:ext>
            </a:extLst>
          </p:cNvPr>
          <p:cNvSpPr/>
          <p:nvPr/>
        </p:nvSpPr>
        <p:spPr>
          <a:xfrm>
            <a:off x="1730708" y="3707970"/>
            <a:ext cx="74675" cy="74663"/>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55" name="object 75">
            <a:extLst>
              <a:ext uri="{FF2B5EF4-FFF2-40B4-BE49-F238E27FC236}">
                <a16:creationId xmlns:a16="http://schemas.microsoft.com/office/drawing/2014/main" id="{4820A763-A206-1C99-ABBE-F6EAE1B2A0CB}"/>
              </a:ext>
            </a:extLst>
          </p:cNvPr>
          <p:cNvSpPr/>
          <p:nvPr/>
        </p:nvSpPr>
        <p:spPr>
          <a:xfrm>
            <a:off x="1736042" y="3994467"/>
            <a:ext cx="64135" cy="16510"/>
          </a:xfrm>
          <a:custGeom>
            <a:avLst/>
            <a:gdLst/>
            <a:ahLst/>
            <a:cxnLst/>
            <a:rect l="l" t="t" r="r" b="b"/>
            <a:pathLst>
              <a:path w="64135" h="16510">
                <a:moveTo>
                  <a:pt x="32003" y="0"/>
                </a:moveTo>
                <a:lnTo>
                  <a:pt x="19545" y="628"/>
                </a:lnTo>
                <a:lnTo>
                  <a:pt x="9372" y="2344"/>
                </a:lnTo>
                <a:lnTo>
                  <a:pt x="2514" y="4891"/>
                </a:lnTo>
                <a:lnTo>
                  <a:pt x="0" y="8013"/>
                </a:lnTo>
                <a:lnTo>
                  <a:pt x="2514" y="11128"/>
                </a:lnTo>
                <a:lnTo>
                  <a:pt x="9372" y="13671"/>
                </a:lnTo>
                <a:lnTo>
                  <a:pt x="19545" y="15386"/>
                </a:lnTo>
                <a:lnTo>
                  <a:pt x="32003" y="16014"/>
                </a:lnTo>
                <a:lnTo>
                  <a:pt x="44462" y="15386"/>
                </a:lnTo>
                <a:lnTo>
                  <a:pt x="54635" y="13671"/>
                </a:lnTo>
                <a:lnTo>
                  <a:pt x="61493" y="11128"/>
                </a:lnTo>
                <a:lnTo>
                  <a:pt x="64007" y="8013"/>
                </a:lnTo>
                <a:lnTo>
                  <a:pt x="61493" y="4891"/>
                </a:lnTo>
                <a:lnTo>
                  <a:pt x="54635" y="2344"/>
                </a:lnTo>
                <a:lnTo>
                  <a:pt x="44462" y="628"/>
                </a:lnTo>
                <a:lnTo>
                  <a:pt x="32003" y="0"/>
                </a:lnTo>
                <a:close/>
              </a:path>
            </a:pathLst>
          </a:custGeom>
          <a:solidFill>
            <a:srgbClr val="E23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256" name="マップピン">
            <a:extLst>
              <a:ext uri="{FF2B5EF4-FFF2-40B4-BE49-F238E27FC236}">
                <a16:creationId xmlns:a16="http://schemas.microsoft.com/office/drawing/2014/main" id="{7FC913D1-D6FD-EE51-40DF-EC14624597E3}"/>
              </a:ext>
            </a:extLst>
          </p:cNvPr>
          <p:cNvGrpSpPr/>
          <p:nvPr/>
        </p:nvGrpSpPr>
        <p:grpSpPr>
          <a:xfrm>
            <a:off x="1707419" y="4011031"/>
            <a:ext cx="185515" cy="284567"/>
            <a:chOff x="2048695" y="2980955"/>
            <a:chExt cx="726600" cy="1190503"/>
          </a:xfrm>
        </p:grpSpPr>
        <p:sp>
          <p:nvSpPr>
            <p:cNvPr id="257" name="object 73">
              <a:extLst>
                <a:ext uri="{FF2B5EF4-FFF2-40B4-BE49-F238E27FC236}">
                  <a16:creationId xmlns:a16="http://schemas.microsoft.com/office/drawing/2014/main" id="{0024A1A0-F3FE-55E9-82DA-F4324B433F27}"/>
                </a:ext>
              </a:extLst>
            </p:cNvPr>
            <p:cNvSpPr/>
            <p:nvPr/>
          </p:nvSpPr>
          <p:spPr>
            <a:xfrm>
              <a:off x="2048695" y="2980955"/>
              <a:ext cx="726600" cy="1190503"/>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58" name="楕円 257">
              <a:extLst>
                <a:ext uri="{FF2B5EF4-FFF2-40B4-BE49-F238E27FC236}">
                  <a16:creationId xmlns:a16="http://schemas.microsoft.com/office/drawing/2014/main" id="{529D54E0-BCA6-7915-4066-BC980C936A19}"/>
                </a:ext>
              </a:extLst>
            </p:cNvPr>
            <p:cNvSpPr/>
            <p:nvPr/>
          </p:nvSpPr>
          <p:spPr>
            <a:xfrm>
              <a:off x="2276912" y="3211673"/>
              <a:ext cx="232895" cy="25478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grpSp>
        <p:nvGrpSpPr>
          <p:cNvPr id="259" name="グループ化 258">
            <a:extLst>
              <a:ext uri="{FF2B5EF4-FFF2-40B4-BE49-F238E27FC236}">
                <a16:creationId xmlns:a16="http://schemas.microsoft.com/office/drawing/2014/main" id="{94D48E61-7F7D-474D-4BD9-06FF192196D7}"/>
              </a:ext>
            </a:extLst>
          </p:cNvPr>
          <p:cNvGrpSpPr/>
          <p:nvPr/>
        </p:nvGrpSpPr>
        <p:grpSpPr>
          <a:xfrm>
            <a:off x="1122116" y="3522941"/>
            <a:ext cx="1196545" cy="366181"/>
            <a:chOff x="1568959" y="3728635"/>
            <a:chExt cx="1196545" cy="366181"/>
          </a:xfrm>
        </p:grpSpPr>
        <p:sp>
          <p:nvSpPr>
            <p:cNvPr id="260" name="角丸四角形吹き出し 103">
              <a:extLst>
                <a:ext uri="{FF2B5EF4-FFF2-40B4-BE49-F238E27FC236}">
                  <a16:creationId xmlns:a16="http://schemas.microsoft.com/office/drawing/2014/main" id="{E5F28094-FF3A-7E38-C0A3-56165D176C20}"/>
                </a:ext>
              </a:extLst>
            </p:cNvPr>
            <p:cNvSpPr/>
            <p:nvPr/>
          </p:nvSpPr>
          <p:spPr>
            <a:xfrm>
              <a:off x="1607559" y="3728635"/>
              <a:ext cx="816223" cy="366181"/>
            </a:xfrm>
            <a:prstGeom prst="wedgeRoundRectCallout">
              <a:avLst>
                <a:gd name="adj1" fmla="val -21307"/>
                <a:gd name="adj2" fmla="val 91758"/>
                <a:gd name="adj3" fmla="val 16667"/>
              </a:avLst>
            </a:prstGeom>
            <a:solidFill>
              <a:sysClr val="window" lastClr="FFFFFF"/>
            </a:solidFill>
            <a:ln w="25400" cap="flat" cmpd="sng" algn="ctr">
              <a:solidFill>
                <a:srgbClr val="54C3F1"/>
              </a:solidFill>
              <a:prstDash val="solid"/>
            </a:ln>
            <a:effectLst/>
          </p:spPr>
          <p:txBody>
            <a:bodyPr rtlCol="0" anchor="ctr"/>
            <a:lstStyle/>
            <a:p>
              <a:pPr marL="12700" marR="0" lvl="0" indent="0" defTabSz="914400" eaLnBrk="1" fontAlgn="auto" latinLnBrk="0" hangingPunct="1">
                <a:lnSpc>
                  <a:spcPts val="850"/>
                </a:lnSpc>
                <a:spcBef>
                  <a:spcPts val="100"/>
                </a:spcBef>
                <a:spcAft>
                  <a:spcPts val="0"/>
                </a:spcAft>
                <a:buClrTx/>
                <a:buSzTx/>
                <a:buFontTx/>
                <a:buNone/>
                <a:tabLst/>
                <a:defRPr/>
              </a:pPr>
              <a:endParaRPr kumimoji="0" lang="en-US" altLang="ja-JP" sz="800" b="0" i="0" u="none" strike="noStrike" kern="0" cap="none" spc="85" normalizeH="0" baseline="0" noProof="0" dirty="0">
                <a:ln>
                  <a:noFill/>
                </a:ln>
                <a:solidFill>
                  <a:prstClr val="black"/>
                </a:solidFill>
                <a:effectLst/>
                <a:uLnTx/>
                <a:uFillTx/>
                <a:latin typeface="メイリオ"/>
                <a:ea typeface="メイリオ"/>
                <a:cs typeface="Leelawadee UI"/>
              </a:endParaRPr>
            </a:p>
          </p:txBody>
        </p:sp>
        <p:sp>
          <p:nvSpPr>
            <p:cNvPr id="261" name="テキスト ボックス 260">
              <a:extLst>
                <a:ext uri="{FF2B5EF4-FFF2-40B4-BE49-F238E27FC236}">
                  <a16:creationId xmlns:a16="http://schemas.microsoft.com/office/drawing/2014/main" id="{BC8BAD13-40BE-F56B-487B-9AC71DF0106F}"/>
                </a:ext>
              </a:extLst>
            </p:cNvPr>
            <p:cNvSpPr txBox="1"/>
            <p:nvPr/>
          </p:nvSpPr>
          <p:spPr>
            <a:xfrm>
              <a:off x="1568959" y="3755319"/>
              <a:ext cx="1196545"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位置情報（</a:t>
              </a:r>
              <a:r>
                <a:rPr kumimoji="0" lang="en-US" altLang="ja-JP" sz="800" b="0" i="0" u="none" strike="noStrike" kern="0" cap="none" spc="0" normalizeH="0" baseline="0" noProof="0" dirty="0">
                  <a:ln>
                    <a:noFill/>
                  </a:ln>
                  <a:solidFill>
                    <a:prstClr val="black"/>
                  </a:solidFill>
                  <a:effectLst/>
                  <a:uLnTx/>
                  <a:uFillTx/>
                </a:rPr>
                <a:t>GPS</a:t>
              </a:r>
              <a:r>
                <a:rPr kumimoji="0" lang="ja-JP" altLang="en-US" sz="800" b="0" i="0" u="none" strike="noStrike" kern="0" cap="none" spc="0" normalizeH="0" baseline="0" noProof="0" dirty="0">
                  <a:ln>
                    <a:noFill/>
                  </a:ln>
                  <a:solidFill>
                    <a:prstClr val="black"/>
                  </a:solidFill>
                  <a:effectLst/>
                  <a:uLnTx/>
                  <a:uFillTx/>
                </a:rPr>
                <a:t>）</a:t>
              </a:r>
              <a:endParaRPr kumimoji="0" lang="en-US" altLang="ja-JP"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取得可能</a:t>
              </a:r>
            </a:p>
          </p:txBody>
        </p:sp>
      </p:grpSp>
      <p:sp>
        <p:nvSpPr>
          <p:cNvPr id="262" name="Freeform 23">
            <a:extLst>
              <a:ext uri="{FF2B5EF4-FFF2-40B4-BE49-F238E27FC236}">
                <a16:creationId xmlns:a16="http://schemas.microsoft.com/office/drawing/2014/main" id="{BF1677C9-12B1-DD24-E4CC-C30E0F7BF29F}"/>
              </a:ext>
            </a:extLst>
          </p:cNvPr>
          <p:cNvSpPr>
            <a:spLocks noEditPoints="1"/>
          </p:cNvSpPr>
          <p:nvPr/>
        </p:nvSpPr>
        <p:spPr bwMode="auto">
          <a:xfrm>
            <a:off x="605600" y="3841813"/>
            <a:ext cx="379094" cy="6149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3" name="角丸四角形 96">
            <a:extLst>
              <a:ext uri="{FF2B5EF4-FFF2-40B4-BE49-F238E27FC236}">
                <a16:creationId xmlns:a16="http://schemas.microsoft.com/office/drawing/2014/main" id="{E34BBB5A-E62D-422E-654F-422AD2F13DC3}"/>
              </a:ext>
            </a:extLst>
          </p:cNvPr>
          <p:cNvSpPr/>
          <p:nvPr/>
        </p:nvSpPr>
        <p:spPr>
          <a:xfrm>
            <a:off x="438041" y="3525744"/>
            <a:ext cx="639410" cy="212260"/>
          </a:xfrm>
          <a:prstGeom prst="roundRect">
            <a:avLst/>
          </a:prstGeom>
          <a:solidFill>
            <a:srgbClr val="EE7B48"/>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4" name="テキスト ボックス 263">
            <a:extLst>
              <a:ext uri="{FF2B5EF4-FFF2-40B4-BE49-F238E27FC236}">
                <a16:creationId xmlns:a16="http://schemas.microsoft.com/office/drawing/2014/main" id="{EF392B3A-92AA-8DEF-3A9F-6CF4B4570DB7}"/>
              </a:ext>
            </a:extLst>
          </p:cNvPr>
          <p:cNvSpPr txBox="1"/>
          <p:nvPr/>
        </p:nvSpPr>
        <p:spPr>
          <a:xfrm>
            <a:off x="407606" y="3539726"/>
            <a:ext cx="71923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white"/>
                </a:solidFill>
                <a:effectLst/>
                <a:uLnTx/>
                <a:uFillTx/>
              </a:rPr>
              <a:t>スマホ打刻</a:t>
            </a:r>
          </a:p>
        </p:txBody>
      </p:sp>
      <p:grpSp>
        <p:nvGrpSpPr>
          <p:cNvPr id="265" name="グループ化 264">
            <a:extLst>
              <a:ext uri="{FF2B5EF4-FFF2-40B4-BE49-F238E27FC236}">
                <a16:creationId xmlns:a16="http://schemas.microsoft.com/office/drawing/2014/main" id="{236E9FB3-105D-DB22-3038-4D0164049E5A}"/>
              </a:ext>
            </a:extLst>
          </p:cNvPr>
          <p:cNvGrpSpPr/>
          <p:nvPr/>
        </p:nvGrpSpPr>
        <p:grpSpPr>
          <a:xfrm>
            <a:off x="2749606" y="3901203"/>
            <a:ext cx="679913" cy="408834"/>
            <a:chOff x="2818782" y="3951702"/>
            <a:chExt cx="1050211" cy="689876"/>
          </a:xfrm>
        </p:grpSpPr>
        <p:sp>
          <p:nvSpPr>
            <p:cNvPr id="266" name="直方体 265">
              <a:extLst>
                <a:ext uri="{FF2B5EF4-FFF2-40B4-BE49-F238E27FC236}">
                  <a16:creationId xmlns:a16="http://schemas.microsoft.com/office/drawing/2014/main" id="{95A04D68-21CA-095C-6E1F-80A85B60778B}"/>
                </a:ext>
              </a:extLst>
            </p:cNvPr>
            <p:cNvSpPr/>
            <p:nvPr/>
          </p:nvSpPr>
          <p:spPr>
            <a:xfrm flipH="1">
              <a:off x="2818782" y="4086812"/>
              <a:ext cx="1050211" cy="554766"/>
            </a:xfrm>
            <a:prstGeom prst="cube">
              <a:avLst>
                <a:gd name="adj" fmla="val 82349"/>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267" name="直線コネクタ 266">
              <a:extLst>
                <a:ext uri="{FF2B5EF4-FFF2-40B4-BE49-F238E27FC236}">
                  <a16:creationId xmlns:a16="http://schemas.microsoft.com/office/drawing/2014/main" id="{61DA557E-F547-7C32-2502-A9131C468B69}"/>
                </a:ext>
              </a:extLst>
            </p:cNvPr>
            <p:cNvCxnSpPr/>
            <p:nvPr/>
          </p:nvCxnSpPr>
          <p:spPr>
            <a:xfrm flipH="1" flipV="1">
              <a:off x="3225101" y="3951702"/>
              <a:ext cx="172006" cy="200724"/>
            </a:xfrm>
            <a:prstGeom prst="line">
              <a:avLst/>
            </a:prstGeom>
            <a:noFill/>
            <a:ln w="38100" cap="flat" cmpd="sng" algn="ctr">
              <a:solidFill>
                <a:srgbClr val="76CFF4"/>
              </a:solidFill>
              <a:prstDash val="solid"/>
            </a:ln>
            <a:effectLst/>
          </p:spPr>
        </p:cxnSp>
        <p:sp>
          <p:nvSpPr>
            <p:cNvPr id="268" name="楕円 267">
              <a:extLst>
                <a:ext uri="{FF2B5EF4-FFF2-40B4-BE49-F238E27FC236}">
                  <a16:creationId xmlns:a16="http://schemas.microsoft.com/office/drawing/2014/main" id="{54ED6A77-E0B8-49BD-876C-777CA4EAF7F3}"/>
                </a:ext>
              </a:extLst>
            </p:cNvPr>
            <p:cNvSpPr/>
            <p:nvPr/>
          </p:nvSpPr>
          <p:spPr>
            <a:xfrm>
              <a:off x="3089626" y="4152426"/>
              <a:ext cx="340194" cy="108259"/>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69" name="テキスト ボックス 268">
            <a:extLst>
              <a:ext uri="{FF2B5EF4-FFF2-40B4-BE49-F238E27FC236}">
                <a16:creationId xmlns:a16="http://schemas.microsoft.com/office/drawing/2014/main" id="{5E61EA13-1E05-DB12-F5D4-D1C0C25DF41D}"/>
              </a:ext>
            </a:extLst>
          </p:cNvPr>
          <p:cNvSpPr txBox="1"/>
          <p:nvPr/>
        </p:nvSpPr>
        <p:spPr>
          <a:xfrm>
            <a:off x="4539037" y="1702638"/>
            <a:ext cx="86409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rPr>
              <a:t>照会</a:t>
            </a:r>
          </a:p>
        </p:txBody>
      </p:sp>
      <p:sp>
        <p:nvSpPr>
          <p:cNvPr id="270" name="テキスト ボックス 269">
            <a:extLst>
              <a:ext uri="{FF2B5EF4-FFF2-40B4-BE49-F238E27FC236}">
                <a16:creationId xmlns:a16="http://schemas.microsoft.com/office/drawing/2014/main" id="{C34ED937-2891-7C3E-9B84-AB1876ABAD3E}"/>
              </a:ext>
            </a:extLst>
          </p:cNvPr>
          <p:cNvSpPr txBox="1"/>
          <p:nvPr/>
        </p:nvSpPr>
        <p:spPr>
          <a:xfrm>
            <a:off x="4202718" y="3194760"/>
            <a:ext cx="135932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rPr>
              <a:t>出力</a:t>
            </a:r>
            <a:r>
              <a:rPr kumimoji="0" lang="en-US" altLang="ja-JP" sz="2000" b="1" i="0" u="none" strike="noStrike" kern="0" cap="none" spc="0" normalizeH="0" baseline="0" noProof="0" dirty="0">
                <a:ln>
                  <a:noFill/>
                </a:ln>
                <a:solidFill>
                  <a:prstClr val="white"/>
                </a:solidFill>
                <a:effectLst/>
                <a:uLnTx/>
                <a:uFillTx/>
              </a:rPr>
              <a:t>/</a:t>
            </a:r>
            <a:r>
              <a:rPr kumimoji="0" lang="ja-JP" altLang="en-US" sz="2000" b="1" i="0" u="none" strike="noStrike" kern="0" cap="none" spc="0" normalizeH="0" baseline="0" noProof="0" dirty="0">
                <a:ln>
                  <a:noFill/>
                </a:ln>
                <a:solidFill>
                  <a:prstClr val="white"/>
                </a:solidFill>
                <a:effectLst/>
                <a:uLnTx/>
                <a:uFillTx/>
              </a:rPr>
              <a:t>連携</a:t>
            </a:r>
            <a:endParaRPr kumimoji="0" lang="en-US" altLang="ja-JP" sz="2000" b="1" i="0" u="none" strike="noStrike" kern="0" cap="none" spc="0" normalizeH="0" baseline="0" noProof="0" dirty="0">
              <a:ln>
                <a:noFill/>
              </a:ln>
              <a:solidFill>
                <a:prstClr val="white"/>
              </a:solidFill>
              <a:effectLst/>
              <a:uLnTx/>
              <a:uFillTx/>
            </a:endParaRPr>
          </a:p>
        </p:txBody>
      </p:sp>
      <p:sp>
        <p:nvSpPr>
          <p:cNvPr id="271" name="角丸四角形吹き出し 122">
            <a:extLst>
              <a:ext uri="{FF2B5EF4-FFF2-40B4-BE49-F238E27FC236}">
                <a16:creationId xmlns:a16="http://schemas.microsoft.com/office/drawing/2014/main" id="{F325A8E7-F511-79BE-633A-7492418F9274}"/>
              </a:ext>
            </a:extLst>
          </p:cNvPr>
          <p:cNvSpPr/>
          <p:nvPr/>
        </p:nvSpPr>
        <p:spPr>
          <a:xfrm>
            <a:off x="7345305" y="2255055"/>
            <a:ext cx="827095" cy="417956"/>
          </a:xfrm>
          <a:prstGeom prst="wedgeRoundRectCallout">
            <a:avLst>
              <a:gd name="adj1" fmla="val -71848"/>
              <a:gd name="adj2" fmla="val 58843"/>
              <a:gd name="adj3" fmla="val 16667"/>
            </a:avLst>
          </a:prstGeom>
          <a:solidFill>
            <a:sysClr val="window" lastClr="FFFFFF"/>
          </a:solid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a:ea typeface="メイリオ"/>
                <a:cs typeface="+mn-cs"/>
              </a:rPr>
              <a:t>位置情報を</a:t>
            </a:r>
            <a:endParaRPr kumimoji="0" lang="en-US" altLang="ja-JP" sz="8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メイリオ"/>
                <a:ea typeface="メイリオ"/>
                <a:cs typeface="+mn-cs"/>
              </a:rPr>
              <a:t>MAP</a:t>
            </a:r>
            <a:r>
              <a:rPr kumimoji="0" lang="ja-JP" altLang="en-US" sz="800" b="0" i="0" u="none" strike="noStrike" kern="0" cap="none" spc="0" normalizeH="0" baseline="0" noProof="0" dirty="0">
                <a:ln>
                  <a:noFill/>
                </a:ln>
                <a:solidFill>
                  <a:prstClr val="black"/>
                </a:solidFill>
                <a:effectLst/>
                <a:uLnTx/>
                <a:uFillTx/>
                <a:latin typeface="メイリオ"/>
                <a:ea typeface="メイリオ"/>
                <a:cs typeface="+mn-cs"/>
              </a:rPr>
              <a:t>表示</a:t>
            </a:r>
          </a:p>
        </p:txBody>
      </p:sp>
      <p:sp>
        <p:nvSpPr>
          <p:cNvPr id="272" name="テキスト ボックス 271">
            <a:extLst>
              <a:ext uri="{FF2B5EF4-FFF2-40B4-BE49-F238E27FC236}">
                <a16:creationId xmlns:a16="http://schemas.microsoft.com/office/drawing/2014/main" id="{3611D72B-6E57-5C14-48CB-603874CBBFC2}"/>
              </a:ext>
            </a:extLst>
          </p:cNvPr>
          <p:cNvSpPr txBox="1"/>
          <p:nvPr/>
        </p:nvSpPr>
        <p:spPr>
          <a:xfrm>
            <a:off x="4145054" y="3627679"/>
            <a:ext cx="16994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任意の部門</a:t>
            </a:r>
            <a:r>
              <a:rPr kumimoji="0" lang="en-US" altLang="ja-JP" sz="1200" b="0" i="0" u="none" strike="noStrike" kern="0" cap="none" spc="0" normalizeH="0" baseline="0" noProof="0" dirty="0">
                <a:ln>
                  <a:noFill/>
                </a:ln>
                <a:solidFill>
                  <a:prstClr val="black"/>
                </a:solidFill>
                <a:effectLst/>
                <a:uLnTx/>
                <a:uFillTx/>
              </a:rPr>
              <a:t>/PJ/</a:t>
            </a:r>
            <a:r>
              <a:rPr kumimoji="0" lang="ja-JP" altLang="en-US" sz="1200" b="0" i="0" u="none" strike="noStrike" kern="0" cap="none" spc="0" normalizeH="0" baseline="0" noProof="0" dirty="0">
                <a:ln>
                  <a:noFill/>
                </a:ln>
                <a:solidFill>
                  <a:prstClr val="black"/>
                </a:solidFill>
                <a:effectLst/>
                <a:uLnTx/>
                <a:uFillTx/>
              </a:rPr>
              <a:t>期間</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等で絞込可能</a:t>
            </a:r>
          </a:p>
        </p:txBody>
      </p:sp>
      <p:sp>
        <p:nvSpPr>
          <p:cNvPr id="273" name="テキスト ボックス 272">
            <a:extLst>
              <a:ext uri="{FF2B5EF4-FFF2-40B4-BE49-F238E27FC236}">
                <a16:creationId xmlns:a16="http://schemas.microsoft.com/office/drawing/2014/main" id="{D1F910D0-E278-6E56-AB11-85873725BA0E}"/>
              </a:ext>
            </a:extLst>
          </p:cNvPr>
          <p:cNvSpPr txBox="1"/>
          <p:nvPr/>
        </p:nvSpPr>
        <p:spPr>
          <a:xfrm>
            <a:off x="4183795" y="4095731"/>
            <a:ext cx="158192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rPr>
              <a:t>SuperStream-NX</a:t>
            </a:r>
            <a:r>
              <a:rPr kumimoji="0" lang="ja-JP" altLang="en-US" sz="1200" b="0" i="0" u="none" strike="noStrike" kern="0" cap="none" spc="0" normalizeH="0" baseline="0" noProof="0" dirty="0">
                <a:ln>
                  <a:noFill/>
                </a:ln>
                <a:solidFill>
                  <a:prstClr val="black"/>
                </a:solidFill>
                <a:effectLst/>
                <a:uLnTx/>
                <a:uFillTx/>
              </a:rPr>
              <a:t>給与管理と自動連携</a:t>
            </a:r>
          </a:p>
        </p:txBody>
      </p:sp>
      <p:sp>
        <p:nvSpPr>
          <p:cNvPr id="274" name="テキスト ボックス 273">
            <a:extLst>
              <a:ext uri="{FF2B5EF4-FFF2-40B4-BE49-F238E27FC236}">
                <a16:creationId xmlns:a16="http://schemas.microsoft.com/office/drawing/2014/main" id="{13DAF6E9-A928-0019-FAB4-DD8176221192}"/>
              </a:ext>
            </a:extLst>
          </p:cNvPr>
          <p:cNvSpPr txBox="1"/>
          <p:nvPr/>
        </p:nvSpPr>
        <p:spPr>
          <a:xfrm>
            <a:off x="6147526" y="3824442"/>
            <a:ext cx="171391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その他勤怠システムとファイル連携も可</a:t>
            </a:r>
          </a:p>
        </p:txBody>
      </p:sp>
      <p:sp>
        <p:nvSpPr>
          <p:cNvPr id="275" name="Freeform 20">
            <a:extLst>
              <a:ext uri="{FF2B5EF4-FFF2-40B4-BE49-F238E27FC236}">
                <a16:creationId xmlns:a16="http://schemas.microsoft.com/office/drawing/2014/main" id="{9C955C2C-A9EB-EE1B-50CF-BF7AB76126E0}"/>
              </a:ext>
            </a:extLst>
          </p:cNvPr>
          <p:cNvSpPr>
            <a:spLocks noEditPoints="1"/>
          </p:cNvSpPr>
          <p:nvPr/>
        </p:nvSpPr>
        <p:spPr bwMode="auto">
          <a:xfrm>
            <a:off x="5700810" y="3651187"/>
            <a:ext cx="287338" cy="377825"/>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6" name="Freeform 10">
            <a:extLst>
              <a:ext uri="{FF2B5EF4-FFF2-40B4-BE49-F238E27FC236}">
                <a16:creationId xmlns:a16="http://schemas.microsoft.com/office/drawing/2014/main" id="{8356BAD4-165E-0CD8-36D5-FF7C59FFCC6E}"/>
              </a:ext>
            </a:extLst>
          </p:cNvPr>
          <p:cNvSpPr>
            <a:spLocks noEditPoints="1"/>
          </p:cNvSpPr>
          <p:nvPr/>
        </p:nvSpPr>
        <p:spPr bwMode="auto">
          <a:xfrm>
            <a:off x="7855787" y="3797836"/>
            <a:ext cx="401638" cy="493713"/>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277" name="グループ化 276">
            <a:extLst>
              <a:ext uri="{FF2B5EF4-FFF2-40B4-BE49-F238E27FC236}">
                <a16:creationId xmlns:a16="http://schemas.microsoft.com/office/drawing/2014/main" id="{E9754486-33F6-1AAF-A46D-23FA4D77D8BB}"/>
              </a:ext>
            </a:extLst>
          </p:cNvPr>
          <p:cNvGrpSpPr/>
          <p:nvPr/>
        </p:nvGrpSpPr>
        <p:grpSpPr>
          <a:xfrm>
            <a:off x="5681204" y="4113113"/>
            <a:ext cx="446511" cy="406639"/>
            <a:chOff x="4968875" y="3725863"/>
            <a:chExt cx="503238" cy="465137"/>
          </a:xfrm>
          <a:solidFill>
            <a:srgbClr val="54C3F1"/>
          </a:solidFill>
        </p:grpSpPr>
        <p:sp>
          <p:nvSpPr>
            <p:cNvPr id="278" name="Freeform 55">
              <a:extLst>
                <a:ext uri="{FF2B5EF4-FFF2-40B4-BE49-F238E27FC236}">
                  <a16:creationId xmlns:a16="http://schemas.microsoft.com/office/drawing/2014/main" id="{61F4009B-BBE3-8508-3D51-39D950F82937}"/>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9" name="Freeform 60">
              <a:extLst>
                <a:ext uri="{FF2B5EF4-FFF2-40B4-BE49-F238E27FC236}">
                  <a16:creationId xmlns:a16="http://schemas.microsoft.com/office/drawing/2014/main" id="{FF8CDE59-FC55-71B4-B5C7-C85F675BBA3B}"/>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0" name="Freeform 61">
              <a:extLst>
                <a:ext uri="{FF2B5EF4-FFF2-40B4-BE49-F238E27FC236}">
                  <a16:creationId xmlns:a16="http://schemas.microsoft.com/office/drawing/2014/main" id="{129140BA-AD3C-6345-605F-ADAFE5456C2D}"/>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pic>
        <p:nvPicPr>
          <p:cNvPr id="281" name="図 280">
            <a:extLst>
              <a:ext uri="{FF2B5EF4-FFF2-40B4-BE49-F238E27FC236}">
                <a16:creationId xmlns:a16="http://schemas.microsoft.com/office/drawing/2014/main" id="{6DB66217-1679-879D-E94B-A0F8ABD1482D}"/>
              </a:ext>
            </a:extLst>
          </p:cNvPr>
          <p:cNvPicPr>
            <a:picLocks noChangeAspect="1"/>
          </p:cNvPicPr>
          <p:nvPr/>
        </p:nvPicPr>
        <p:blipFill>
          <a:blip r:embed="rId6"/>
          <a:stretch>
            <a:fillRect/>
          </a:stretch>
        </p:blipFill>
        <p:spPr>
          <a:xfrm>
            <a:off x="4499333" y="2134958"/>
            <a:ext cx="2565064" cy="860660"/>
          </a:xfrm>
          <a:prstGeom prst="rect">
            <a:avLst/>
          </a:prstGeom>
          <a:ln>
            <a:solidFill>
              <a:sysClr val="window" lastClr="FFFFFF">
                <a:lumMod val="65000"/>
              </a:sysClr>
            </a:solidFill>
          </a:ln>
        </p:spPr>
      </p:pic>
    </p:spTree>
    <p:extLst>
      <p:ext uri="{BB962C8B-B14F-4D97-AF65-F5344CB8AC3E}">
        <p14:creationId xmlns:p14="http://schemas.microsoft.com/office/powerpoint/2010/main" val="305709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35</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勤怠管理の特長</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kumimoji="1" lang="ja-JP" altLang="en-US" b="0" dirty="0">
                <a:solidFill>
                  <a:schemeClr val="tx1">
                    <a:lumMod val="65000"/>
                    <a:lumOff val="35000"/>
                  </a:schemeClr>
                </a:solidFill>
              </a:rPr>
              <a:t>特長</a:t>
            </a:r>
            <a:r>
              <a:rPr kumimoji="1" lang="en-US" altLang="ja-JP" b="0" dirty="0">
                <a:solidFill>
                  <a:schemeClr val="tx1">
                    <a:lumMod val="65000"/>
                    <a:lumOff val="35000"/>
                  </a:schemeClr>
                </a:solidFill>
              </a:rPr>
              <a:t>2</a:t>
            </a:r>
            <a:r>
              <a:rPr kumimoji="1" lang="ja-JP" altLang="en-US" b="0" dirty="0">
                <a:solidFill>
                  <a:schemeClr val="tx1">
                    <a:lumMod val="65000"/>
                    <a:lumOff val="35000"/>
                  </a:schemeClr>
                </a:solidFill>
              </a:rPr>
              <a:t>　</a:t>
            </a:r>
            <a:r>
              <a:rPr kumimoji="1" lang="ja-JP" altLang="en-US" sz="2000" dirty="0">
                <a:solidFill>
                  <a:schemeClr val="accent5"/>
                </a:solidFill>
              </a:rPr>
              <a:t>労務管理</a:t>
            </a:r>
            <a:endParaRPr kumimoji="1" lang="ja-JP" altLang="en-US" dirty="0">
              <a:solidFill>
                <a:schemeClr val="accent5"/>
              </a:solidFill>
            </a:endParaRPr>
          </a:p>
        </p:txBody>
      </p:sp>
      <p:sp>
        <p:nvSpPr>
          <p:cNvPr id="44" name="テキスト プレースホルダー 4">
            <a:extLst>
              <a:ext uri="{FF2B5EF4-FFF2-40B4-BE49-F238E27FC236}">
                <a16:creationId xmlns:a16="http://schemas.microsoft.com/office/drawing/2014/main" id="{0BC9023C-7826-3A4B-CB38-27D13684A6F3}"/>
              </a:ext>
            </a:extLst>
          </p:cNvPr>
          <p:cNvSpPr txBox="1">
            <a:spLocks/>
          </p:cNvSpPr>
          <p:nvPr/>
        </p:nvSpPr>
        <p:spPr>
          <a:xfrm>
            <a:off x="251618" y="1104312"/>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様々なアラートを通知することで危機を事前に察知できます。過重労働者等、</a:t>
            </a:r>
            <a:endParaRPr kumimoji="1" lang="en-US" altLang="ja-JP"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健康に配慮するための判断材料としてご活用いただくことが可能です</a:t>
            </a:r>
          </a:p>
        </p:txBody>
      </p:sp>
      <p:pic>
        <p:nvPicPr>
          <p:cNvPr id="313" name="図 312">
            <a:extLst>
              <a:ext uri="{FF2B5EF4-FFF2-40B4-BE49-F238E27FC236}">
                <a16:creationId xmlns:a16="http://schemas.microsoft.com/office/drawing/2014/main" id="{4CCC1469-FD00-864B-95C5-8034D93782CE}"/>
              </a:ext>
            </a:extLst>
          </p:cNvPr>
          <p:cNvPicPr>
            <a:picLocks noChangeAspect="1"/>
          </p:cNvPicPr>
          <p:nvPr/>
        </p:nvPicPr>
        <p:blipFill>
          <a:blip r:embed="rId3"/>
          <a:stretch>
            <a:fillRect/>
          </a:stretch>
        </p:blipFill>
        <p:spPr>
          <a:xfrm>
            <a:off x="863588" y="1686577"/>
            <a:ext cx="8208404" cy="2974142"/>
          </a:xfrm>
          <a:prstGeom prst="rect">
            <a:avLst/>
          </a:prstGeom>
        </p:spPr>
      </p:pic>
    </p:spTree>
    <p:extLst>
      <p:ext uri="{BB962C8B-B14F-4D97-AF65-F5344CB8AC3E}">
        <p14:creationId xmlns:p14="http://schemas.microsoft.com/office/powerpoint/2010/main" val="118659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36</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勤怠管理の特長</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kumimoji="1" lang="ja-JP" altLang="en-US" b="0" dirty="0">
                <a:solidFill>
                  <a:schemeClr val="tx1">
                    <a:lumMod val="65000"/>
                    <a:lumOff val="35000"/>
                  </a:schemeClr>
                </a:solidFill>
              </a:rPr>
              <a:t>特長</a:t>
            </a:r>
            <a:r>
              <a:rPr kumimoji="1" lang="en-US" altLang="ja-JP" b="0" dirty="0">
                <a:solidFill>
                  <a:schemeClr val="tx1">
                    <a:lumMod val="65000"/>
                    <a:lumOff val="35000"/>
                  </a:schemeClr>
                </a:solidFill>
              </a:rPr>
              <a:t>2</a:t>
            </a:r>
            <a:r>
              <a:rPr kumimoji="1" lang="ja-JP" altLang="en-US" b="0" dirty="0">
                <a:solidFill>
                  <a:schemeClr val="tx1">
                    <a:lumMod val="65000"/>
                    <a:lumOff val="35000"/>
                  </a:schemeClr>
                </a:solidFill>
              </a:rPr>
              <a:t>　</a:t>
            </a:r>
            <a:r>
              <a:rPr kumimoji="1" lang="ja-JP" altLang="en-US" sz="2000" dirty="0">
                <a:solidFill>
                  <a:schemeClr val="accent5"/>
                </a:solidFill>
              </a:rPr>
              <a:t>労務管理</a:t>
            </a:r>
            <a:endParaRPr kumimoji="1" lang="ja-JP" altLang="en-US" dirty="0">
              <a:solidFill>
                <a:schemeClr val="accent5"/>
              </a:solidFill>
            </a:endParaRPr>
          </a:p>
        </p:txBody>
      </p:sp>
      <p:sp>
        <p:nvSpPr>
          <p:cNvPr id="44" name="テキスト プレースホルダー 4">
            <a:extLst>
              <a:ext uri="{FF2B5EF4-FFF2-40B4-BE49-F238E27FC236}">
                <a16:creationId xmlns:a16="http://schemas.microsoft.com/office/drawing/2014/main" id="{0BC9023C-7826-3A4B-CB38-27D13684A6F3}"/>
              </a:ext>
            </a:extLst>
          </p:cNvPr>
          <p:cNvSpPr txBox="1">
            <a:spLocks/>
          </p:cNvSpPr>
          <p:nvPr/>
        </p:nvSpPr>
        <p:spPr>
          <a:xfrm>
            <a:off x="251618" y="1104312"/>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様々なアラートを通知することで危機を事前に察知できます。過重労働者等、</a:t>
            </a:r>
            <a:endParaRPr kumimoji="1" lang="en-US" altLang="ja-JP"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lumMod val="65000"/>
                    <a:lumOff val="35000"/>
                  </a:sysClr>
                </a:solidFill>
                <a:effectLst/>
                <a:uLnTx/>
                <a:uFillTx/>
                <a:latin typeface="メイリオ"/>
                <a:ea typeface="メイリオ"/>
                <a:cs typeface="+mn-cs"/>
              </a:rPr>
              <a:t>健康に配慮するための判断材料としてご活用いただくことが可能です</a:t>
            </a:r>
          </a:p>
        </p:txBody>
      </p:sp>
      <p:pic>
        <p:nvPicPr>
          <p:cNvPr id="40" name="図 39">
            <a:extLst>
              <a:ext uri="{FF2B5EF4-FFF2-40B4-BE49-F238E27FC236}">
                <a16:creationId xmlns:a16="http://schemas.microsoft.com/office/drawing/2014/main" id="{85D34A38-3D1D-EE3F-A787-6A964B836FE1}"/>
              </a:ext>
            </a:extLst>
          </p:cNvPr>
          <p:cNvPicPr>
            <a:picLocks noChangeAspect="1"/>
          </p:cNvPicPr>
          <p:nvPr/>
        </p:nvPicPr>
        <p:blipFill>
          <a:blip r:embed="rId3"/>
          <a:stretch>
            <a:fillRect/>
          </a:stretch>
        </p:blipFill>
        <p:spPr>
          <a:xfrm>
            <a:off x="1115616" y="1627637"/>
            <a:ext cx="7217597" cy="3069614"/>
          </a:xfrm>
          <a:prstGeom prst="rect">
            <a:avLst/>
          </a:prstGeom>
        </p:spPr>
      </p:pic>
    </p:spTree>
    <p:extLst>
      <p:ext uri="{BB962C8B-B14F-4D97-AF65-F5344CB8AC3E}">
        <p14:creationId xmlns:p14="http://schemas.microsoft.com/office/powerpoint/2010/main" val="89060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37</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勤怠管理の特長</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kumimoji="1" lang="ja-JP" altLang="en-US" b="0" dirty="0">
                <a:solidFill>
                  <a:schemeClr val="tx1">
                    <a:lumMod val="65000"/>
                    <a:lumOff val="35000"/>
                  </a:schemeClr>
                </a:solidFill>
              </a:rPr>
              <a:t>特長</a:t>
            </a:r>
            <a:r>
              <a:rPr lang="en-US" altLang="ja-JP" b="0" dirty="0">
                <a:solidFill>
                  <a:schemeClr val="tx1">
                    <a:lumMod val="65000"/>
                    <a:lumOff val="35000"/>
                  </a:schemeClr>
                </a:solidFill>
              </a:rPr>
              <a:t>3</a:t>
            </a:r>
            <a:r>
              <a:rPr kumimoji="1" lang="ja-JP" altLang="en-US" b="0" dirty="0">
                <a:solidFill>
                  <a:schemeClr val="tx1">
                    <a:lumMod val="65000"/>
                    <a:lumOff val="35000"/>
                  </a:schemeClr>
                </a:solidFill>
              </a:rPr>
              <a:t>　</a:t>
            </a:r>
            <a:r>
              <a:rPr kumimoji="1" lang="ja-JP" altLang="en-US" sz="2000" dirty="0">
                <a:solidFill>
                  <a:schemeClr val="accent4"/>
                </a:solidFill>
              </a:rPr>
              <a:t>工数管理</a:t>
            </a:r>
            <a:endParaRPr kumimoji="1" lang="ja-JP" altLang="en-US" dirty="0">
              <a:solidFill>
                <a:schemeClr val="accent4"/>
              </a:solidFill>
            </a:endParaRPr>
          </a:p>
        </p:txBody>
      </p:sp>
      <p:sp>
        <p:nvSpPr>
          <p:cNvPr id="44" name="テキスト プレースホルダー 4">
            <a:extLst>
              <a:ext uri="{FF2B5EF4-FFF2-40B4-BE49-F238E27FC236}">
                <a16:creationId xmlns:a16="http://schemas.microsoft.com/office/drawing/2014/main" id="{0BC9023C-7826-3A4B-CB38-27D13684A6F3}"/>
              </a:ext>
            </a:extLst>
          </p:cNvPr>
          <p:cNvSpPr txBox="1">
            <a:spLocks/>
          </p:cNvSpPr>
          <p:nvPr/>
        </p:nvSpPr>
        <p:spPr>
          <a:xfrm>
            <a:off x="251618" y="1104312"/>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400" dirty="0">
                <a:solidFill>
                  <a:schemeClr val="tx1">
                    <a:lumMod val="65000"/>
                    <a:lumOff val="35000"/>
                  </a:schemeClr>
                </a:solidFill>
              </a:rPr>
              <a:t>プロジェクト管理システムとの連携はもちろん、作業内訳を管理することで、</a:t>
            </a:r>
            <a:endParaRPr lang="en-US" altLang="ja-JP" sz="1400" dirty="0">
              <a:solidFill>
                <a:schemeClr val="tx1">
                  <a:lumMod val="65000"/>
                  <a:lumOff val="35000"/>
                </a:schemeClr>
              </a:solidFill>
            </a:endParaRPr>
          </a:p>
          <a:p>
            <a:r>
              <a:rPr lang="ja-JP" altLang="en-US" sz="1400" dirty="0">
                <a:solidFill>
                  <a:schemeClr val="tx1">
                    <a:lumMod val="65000"/>
                    <a:lumOff val="35000"/>
                  </a:schemeClr>
                </a:solidFill>
              </a:rPr>
              <a:t>どのくらいの生産性が図られたかを確認するための情報として活用可能です</a:t>
            </a:r>
          </a:p>
        </p:txBody>
      </p:sp>
      <p:pic>
        <p:nvPicPr>
          <p:cNvPr id="21" name="図 20">
            <a:extLst>
              <a:ext uri="{FF2B5EF4-FFF2-40B4-BE49-F238E27FC236}">
                <a16:creationId xmlns:a16="http://schemas.microsoft.com/office/drawing/2014/main" id="{DD43A42A-CA46-8280-9967-F839F9C3467D}"/>
              </a:ext>
            </a:extLst>
          </p:cNvPr>
          <p:cNvPicPr>
            <a:picLocks noChangeAspect="1"/>
          </p:cNvPicPr>
          <p:nvPr/>
        </p:nvPicPr>
        <p:blipFill>
          <a:blip r:embed="rId3"/>
          <a:stretch>
            <a:fillRect/>
          </a:stretch>
        </p:blipFill>
        <p:spPr>
          <a:xfrm>
            <a:off x="360000" y="1686511"/>
            <a:ext cx="8907028" cy="2816596"/>
          </a:xfrm>
          <a:prstGeom prst="rect">
            <a:avLst/>
          </a:prstGeom>
        </p:spPr>
      </p:pic>
    </p:spTree>
    <p:extLst>
      <p:ext uri="{BB962C8B-B14F-4D97-AF65-F5344CB8AC3E}">
        <p14:creationId xmlns:p14="http://schemas.microsoft.com/office/powerpoint/2010/main" val="2594419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lang="ja-JP" altLang="en-US" dirty="0"/>
              <a:t>導入実績</a:t>
            </a:r>
            <a:endParaRPr kumimoji="1" lang="ja-JP" altLang="en-US" dirty="0"/>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kumimoji="1" lang="ja-JP" altLang="en-US" dirty="0"/>
              <a:t>導入事例：</a:t>
            </a:r>
            <a:r>
              <a:rPr kumimoji="1" lang="en-US" altLang="ja-JP" dirty="0"/>
              <a:t>A</a:t>
            </a:r>
            <a:r>
              <a:rPr kumimoji="1" lang="ja-JP" altLang="en-US" dirty="0"/>
              <a:t>社</a:t>
            </a:r>
          </a:p>
        </p:txBody>
      </p:sp>
      <p:sp>
        <p:nvSpPr>
          <p:cNvPr id="5" name="正方形/長方形 4">
            <a:extLst>
              <a:ext uri="{FF2B5EF4-FFF2-40B4-BE49-F238E27FC236}">
                <a16:creationId xmlns:a16="http://schemas.microsoft.com/office/drawing/2014/main" id="{2F5D4BF7-BEDC-9A94-9445-7D3DF3CCB22A}"/>
              </a:ext>
            </a:extLst>
          </p:cNvPr>
          <p:cNvSpPr/>
          <p:nvPr/>
        </p:nvSpPr>
        <p:spPr>
          <a:xfrm>
            <a:off x="240528" y="3268072"/>
            <a:ext cx="2824802" cy="137280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6D89C880-10CC-00C4-16E1-13C3232EF10B}"/>
              </a:ext>
            </a:extLst>
          </p:cNvPr>
          <p:cNvSpPr/>
          <p:nvPr/>
        </p:nvSpPr>
        <p:spPr>
          <a:xfrm>
            <a:off x="295741" y="3403879"/>
            <a:ext cx="963975" cy="221816"/>
          </a:xfrm>
          <a:prstGeom prst="roundRect">
            <a:avLst>
              <a:gd name="adj"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000" dirty="0">
                <a:solidFill>
                  <a:sysClr val="windowText" lastClr="000000"/>
                </a:solidFill>
                <a:latin typeface="メイリオ" panose="020B0604030504040204" pitchFamily="50" charset="-128"/>
                <a:ea typeface="メイリオ" panose="020B0604030504040204" pitchFamily="50" charset="-128"/>
              </a:rPr>
              <a:t>会社情報</a:t>
            </a:r>
          </a:p>
        </p:txBody>
      </p:sp>
      <p:sp>
        <p:nvSpPr>
          <p:cNvPr id="7" name="テキスト ボックス 44">
            <a:extLst>
              <a:ext uri="{FF2B5EF4-FFF2-40B4-BE49-F238E27FC236}">
                <a16:creationId xmlns:a16="http://schemas.microsoft.com/office/drawing/2014/main" id="{9B49A525-E40F-D0FE-8326-6E14C2A866FC}"/>
              </a:ext>
            </a:extLst>
          </p:cNvPr>
          <p:cNvSpPr txBox="1"/>
          <p:nvPr/>
        </p:nvSpPr>
        <p:spPr>
          <a:xfrm>
            <a:off x="295741" y="3817821"/>
            <a:ext cx="2824802" cy="7694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09625">
              <a:tabLst>
                <a:tab pos="538163" algn="l"/>
              </a:tabLst>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資本金</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220</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売上高</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731</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従業員数</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1,141</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人</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(2025</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月時点</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p>
          <a:p>
            <a:pPr defTabSz="717550">
              <a:tabLst>
                <a:tab pos="538163" algn="l"/>
              </a:tabLst>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業種</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：通信事業</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85653C0-4BA8-B05C-AF08-8AFF8D876E82}"/>
              </a:ext>
            </a:extLst>
          </p:cNvPr>
          <p:cNvSpPr txBox="1"/>
          <p:nvPr/>
        </p:nvSpPr>
        <p:spPr>
          <a:xfrm>
            <a:off x="3483992" y="3424360"/>
            <a:ext cx="5211683" cy="684803"/>
          </a:xfrm>
          <a:prstGeom prst="rect">
            <a:avLst/>
          </a:prstGeom>
          <a:noFill/>
        </p:spPr>
        <p:txBody>
          <a:bodyPr wrap="none" rtlCol="0">
            <a:spAutoFit/>
          </a:bodyPr>
          <a:lstStyle/>
          <a:p>
            <a:pPr algn="ctr">
              <a:lnSpc>
                <a:spcPct val="150000"/>
              </a:lnSpc>
            </a:pPr>
            <a:r>
              <a:rPr lang="ja-JP" altLang="en-US" sz="2800" dirty="0">
                <a:solidFill>
                  <a:schemeClr val="accent3"/>
                </a:solidFill>
              </a:rPr>
              <a:t>勤怠入力・承認</a:t>
            </a:r>
            <a:r>
              <a:rPr kumimoji="1" lang="ja-JP" altLang="en-US" sz="2800" dirty="0">
                <a:solidFill>
                  <a:schemeClr val="accent3"/>
                </a:solidFill>
              </a:rPr>
              <a:t>負担を大幅削減</a:t>
            </a:r>
            <a:endParaRPr kumimoji="1" lang="en-US" altLang="ja-JP" sz="2800" dirty="0">
              <a:solidFill>
                <a:schemeClr val="accent3"/>
              </a:solidFill>
            </a:endParaRPr>
          </a:p>
        </p:txBody>
      </p:sp>
      <p:sp>
        <p:nvSpPr>
          <p:cNvPr id="9" name="四角形: 角を丸くする 8">
            <a:extLst>
              <a:ext uri="{FF2B5EF4-FFF2-40B4-BE49-F238E27FC236}">
                <a16:creationId xmlns:a16="http://schemas.microsoft.com/office/drawing/2014/main" id="{BB37CBEC-9E1E-9E0E-0CFE-25A4A8644722}"/>
              </a:ext>
            </a:extLst>
          </p:cNvPr>
          <p:cNvSpPr/>
          <p:nvPr/>
        </p:nvSpPr>
        <p:spPr>
          <a:xfrm>
            <a:off x="3283666" y="1193926"/>
            <a:ext cx="1571093" cy="30394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72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SS</a:t>
            </a:r>
            <a:r>
              <a:rPr lang="ja-JP" altLang="en-US" sz="1200" b="1" dirty="0">
                <a:latin typeface="メイリオ" panose="020B0604030504040204" pitchFamily="50" charset="-128"/>
                <a:ea typeface="メイリオ" panose="020B0604030504040204" pitchFamily="50" charset="-128"/>
              </a:rPr>
              <a:t>勤怠管理 導入後</a:t>
            </a:r>
            <a:endParaRPr kumimoji="1" lang="ja-JP" altLang="en-US" sz="1200" b="1" dirty="0">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575E4C2B-D510-7CB5-0A67-3A41F36348E6}"/>
              </a:ext>
            </a:extLst>
          </p:cNvPr>
          <p:cNvSpPr/>
          <p:nvPr/>
        </p:nvSpPr>
        <p:spPr>
          <a:xfrm>
            <a:off x="264602" y="1172704"/>
            <a:ext cx="1571093" cy="303949"/>
          </a:xfrm>
          <a:prstGeom prst="roundRect">
            <a:avLst>
              <a:gd name="adj" fmla="val 50000"/>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SS</a:t>
            </a:r>
            <a:r>
              <a:rPr lang="ja-JP" altLang="en-US" sz="1200" b="1" dirty="0">
                <a:latin typeface="メイリオ" panose="020B0604030504040204" pitchFamily="50" charset="-128"/>
                <a:ea typeface="メイリオ" panose="020B0604030504040204" pitchFamily="50" charset="-128"/>
              </a:rPr>
              <a:t>勤怠管理 導入前</a:t>
            </a:r>
            <a:endParaRPr kumimoji="1" lang="ja-JP" altLang="en-US" sz="12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0438CF72-E987-B7E9-19FB-1D8395EA9A97}"/>
              </a:ext>
            </a:extLst>
          </p:cNvPr>
          <p:cNvSpPr txBox="1"/>
          <p:nvPr/>
        </p:nvSpPr>
        <p:spPr>
          <a:xfrm>
            <a:off x="179512" y="1556889"/>
            <a:ext cx="3057261" cy="1034899"/>
          </a:xfrm>
          <a:prstGeom prst="rect">
            <a:avLst/>
          </a:prstGeom>
          <a:noFill/>
        </p:spPr>
        <p:txBody>
          <a:bodyPr wrap="square" rtlCol="0">
            <a:spAutoFit/>
          </a:bodyPr>
          <a:lstStyle/>
          <a:p>
            <a:pPr>
              <a:lnSpc>
                <a:spcPct val="150000"/>
              </a:lnSpc>
            </a:pPr>
            <a:r>
              <a:rPr kumimoji="1" lang="ja-JP" altLang="en-US" sz="1400" b="1" dirty="0">
                <a:solidFill>
                  <a:schemeClr val="bg1">
                    <a:lumMod val="50000"/>
                  </a:schemeClr>
                </a:solidFill>
              </a:rPr>
              <a:t>・勤怠入力の不自由さ</a:t>
            </a:r>
            <a:endParaRPr kumimoji="1" lang="en-US" altLang="ja-JP" sz="1400" b="1" dirty="0">
              <a:solidFill>
                <a:schemeClr val="bg1">
                  <a:lumMod val="50000"/>
                </a:schemeClr>
              </a:solidFill>
            </a:endParaRPr>
          </a:p>
          <a:p>
            <a:pPr>
              <a:lnSpc>
                <a:spcPct val="150000"/>
              </a:lnSpc>
            </a:pPr>
            <a:r>
              <a:rPr lang="ja-JP" altLang="en-US" sz="1400" b="1" dirty="0">
                <a:solidFill>
                  <a:schemeClr val="bg1">
                    <a:lumMod val="50000"/>
                  </a:schemeClr>
                </a:solidFill>
              </a:rPr>
              <a:t>・操作画面が分かりにくい</a:t>
            </a:r>
            <a:endParaRPr kumimoji="1" lang="en-US" altLang="ja-JP" sz="1400" b="1" dirty="0">
              <a:solidFill>
                <a:schemeClr val="bg1">
                  <a:lumMod val="50000"/>
                </a:schemeClr>
              </a:solidFill>
            </a:endParaRPr>
          </a:p>
          <a:p>
            <a:pPr>
              <a:lnSpc>
                <a:spcPct val="150000"/>
              </a:lnSpc>
            </a:pPr>
            <a:r>
              <a:rPr kumimoji="1" lang="ja-JP" altLang="en-US" sz="1400" b="1" dirty="0">
                <a:solidFill>
                  <a:schemeClr val="bg1">
                    <a:lumMod val="50000"/>
                  </a:schemeClr>
                </a:solidFill>
              </a:rPr>
              <a:t>・複雑な承認処理</a:t>
            </a:r>
            <a:endParaRPr kumimoji="1" lang="en-US" altLang="ja-JP" sz="1400" b="1" dirty="0">
              <a:solidFill>
                <a:schemeClr val="bg1">
                  <a:lumMod val="50000"/>
                </a:schemeClr>
              </a:solidFill>
            </a:endParaRPr>
          </a:p>
        </p:txBody>
      </p:sp>
      <p:sp>
        <p:nvSpPr>
          <p:cNvPr id="12" name="二等辺三角形 11">
            <a:extLst>
              <a:ext uri="{FF2B5EF4-FFF2-40B4-BE49-F238E27FC236}">
                <a16:creationId xmlns:a16="http://schemas.microsoft.com/office/drawing/2014/main" id="{83E5AC7E-400F-F201-FB3F-1782DFDDB9D6}"/>
              </a:ext>
            </a:extLst>
          </p:cNvPr>
          <p:cNvSpPr/>
          <p:nvPr/>
        </p:nvSpPr>
        <p:spPr>
          <a:xfrm rot="16200000" flipV="1">
            <a:off x="2660125" y="2020153"/>
            <a:ext cx="520404" cy="1736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E4A8DB5-D26A-BBF4-4F06-3D0A7727A910}"/>
              </a:ext>
            </a:extLst>
          </p:cNvPr>
          <p:cNvSpPr txBox="1"/>
          <p:nvPr/>
        </p:nvSpPr>
        <p:spPr>
          <a:xfrm>
            <a:off x="3483992" y="1538432"/>
            <a:ext cx="5660007" cy="1169551"/>
          </a:xfrm>
          <a:prstGeom prst="rect">
            <a:avLst/>
          </a:prstGeom>
          <a:noFill/>
        </p:spPr>
        <p:txBody>
          <a:bodyPr wrap="square" tIns="0" bIns="0" rtlCol="0">
            <a:spAutoFit/>
          </a:bodyPr>
          <a:lstStyle/>
          <a:p>
            <a:pPr>
              <a:lnSpc>
                <a:spcPct val="150000"/>
              </a:lnSpc>
            </a:pPr>
            <a:r>
              <a:rPr kumimoji="1" lang="en-US" altLang="ja-JP" sz="2000" b="1" dirty="0">
                <a:solidFill>
                  <a:schemeClr val="tx2"/>
                </a:solidFill>
              </a:rPr>
              <a:t>UI</a:t>
            </a:r>
            <a:r>
              <a:rPr kumimoji="1" lang="ja-JP" altLang="en-US" sz="2000" b="1" dirty="0">
                <a:solidFill>
                  <a:schemeClr val="tx2"/>
                </a:solidFill>
              </a:rPr>
              <a:t>が見やすく非常に使いやすい</a:t>
            </a:r>
            <a:endParaRPr kumimoji="1" lang="en-US" altLang="ja-JP" sz="2000" b="1" dirty="0">
              <a:solidFill>
                <a:schemeClr val="tx2"/>
              </a:solidFill>
            </a:endParaRPr>
          </a:p>
          <a:p>
            <a:pPr>
              <a:lnSpc>
                <a:spcPct val="150000"/>
              </a:lnSpc>
            </a:pPr>
            <a:r>
              <a:rPr lang="ja-JP" altLang="en-US" sz="1600" b="1" dirty="0"/>
              <a:t>スマホで</a:t>
            </a:r>
            <a:r>
              <a:rPr lang="ja-JP" altLang="en-US" sz="1600" b="1" dirty="0">
                <a:solidFill>
                  <a:schemeClr val="tx2"/>
                </a:solidFill>
              </a:rPr>
              <a:t>どこでも勤怠入力</a:t>
            </a:r>
            <a:r>
              <a:rPr lang="ja-JP" altLang="en-US" sz="1600" b="1" dirty="0"/>
              <a:t>（追加料金なしで利用可能！）</a:t>
            </a:r>
            <a:endParaRPr kumimoji="1" lang="en-US" altLang="ja-JP" sz="1200" dirty="0"/>
          </a:p>
          <a:p>
            <a:pPr>
              <a:lnSpc>
                <a:spcPct val="150000"/>
              </a:lnSpc>
            </a:pPr>
            <a:r>
              <a:rPr kumimoji="1" lang="ja-JP" altLang="en-US" sz="1600" b="1" dirty="0"/>
              <a:t>承認機能が</a:t>
            </a:r>
            <a:r>
              <a:rPr kumimoji="1" lang="ja-JP" altLang="en-US" sz="1600" b="1" dirty="0">
                <a:solidFill>
                  <a:schemeClr val="tx2"/>
                </a:solidFill>
              </a:rPr>
              <a:t>シンプルで使いやすい</a:t>
            </a:r>
          </a:p>
        </p:txBody>
      </p:sp>
      <p:sp>
        <p:nvSpPr>
          <p:cNvPr id="14" name="二等辺三角形 13">
            <a:extLst>
              <a:ext uri="{FF2B5EF4-FFF2-40B4-BE49-F238E27FC236}">
                <a16:creationId xmlns:a16="http://schemas.microsoft.com/office/drawing/2014/main" id="{C8ACE789-5B00-BD29-5D68-E092387B9890}"/>
              </a:ext>
            </a:extLst>
          </p:cNvPr>
          <p:cNvSpPr/>
          <p:nvPr/>
        </p:nvSpPr>
        <p:spPr>
          <a:xfrm flipV="1">
            <a:off x="5779190" y="3181702"/>
            <a:ext cx="520404" cy="1736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9" descr="\\Mac\IOHD\Box Sync\SuperStream_2017\SS_Kairy_Illust\AI\10_Kochira_Desu_Left.wmf">
            <a:extLst>
              <a:ext uri="{FF2B5EF4-FFF2-40B4-BE49-F238E27FC236}">
                <a16:creationId xmlns:a16="http://schemas.microsoft.com/office/drawing/2014/main" id="{DA1EE374-F766-A588-E478-07887A586E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117"/>
          <a:stretch/>
        </p:blipFill>
        <p:spPr bwMode="auto">
          <a:xfrm>
            <a:off x="6529498" y="4049946"/>
            <a:ext cx="2002502" cy="118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36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39</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最新情報機能</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solidFill>
                  <a:schemeClr val="accent3"/>
                </a:solidFill>
              </a:rPr>
              <a:t>客観的ログデータの連携</a:t>
            </a:r>
            <a:endParaRPr kumimoji="1" lang="ja-JP" altLang="en-US" dirty="0">
              <a:solidFill>
                <a:schemeClr val="accent3"/>
              </a:solidFill>
            </a:endParaRPr>
          </a:p>
        </p:txBody>
      </p:sp>
      <p:sp>
        <p:nvSpPr>
          <p:cNvPr id="44" name="テキスト プレースホルダー 4">
            <a:extLst>
              <a:ext uri="{FF2B5EF4-FFF2-40B4-BE49-F238E27FC236}">
                <a16:creationId xmlns:a16="http://schemas.microsoft.com/office/drawing/2014/main" id="{0BC9023C-7826-3A4B-CB38-27D13684A6F3}"/>
              </a:ext>
            </a:extLst>
          </p:cNvPr>
          <p:cNvSpPr txBox="1">
            <a:spLocks/>
          </p:cNvSpPr>
          <p:nvPr/>
        </p:nvSpPr>
        <p:spPr>
          <a:xfrm>
            <a:off x="251618" y="1104312"/>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1400" dirty="0">
                <a:solidFill>
                  <a:schemeClr val="tx1">
                    <a:lumMod val="65000"/>
                    <a:lumOff val="35000"/>
                  </a:schemeClr>
                </a:solidFill>
              </a:rPr>
              <a:t>PC</a:t>
            </a:r>
            <a:r>
              <a:rPr lang="ja-JP" altLang="en-US" sz="1400" dirty="0">
                <a:solidFill>
                  <a:schemeClr val="tx1">
                    <a:lumMod val="65000"/>
                    <a:lumOff val="35000"/>
                  </a:schemeClr>
                </a:solidFill>
              </a:rPr>
              <a:t>のオン</a:t>
            </a:r>
            <a:r>
              <a:rPr lang="en-US" altLang="ja-JP" sz="1400" dirty="0">
                <a:solidFill>
                  <a:schemeClr val="tx1">
                    <a:lumMod val="65000"/>
                    <a:lumOff val="35000"/>
                  </a:schemeClr>
                </a:solidFill>
              </a:rPr>
              <a:t>/</a:t>
            </a:r>
            <a:r>
              <a:rPr lang="ja-JP" altLang="en-US" sz="1400" dirty="0">
                <a:solidFill>
                  <a:schemeClr val="tx1">
                    <a:lumMod val="65000"/>
                    <a:lumOff val="35000"/>
                  </a:schemeClr>
                </a:solidFill>
              </a:rPr>
              <a:t>オフや入退館時間などの情報を客観的な記録として使用する場合に、</a:t>
            </a:r>
          </a:p>
          <a:p>
            <a:r>
              <a:rPr lang="en-US" altLang="ja-JP" sz="1400" dirty="0">
                <a:solidFill>
                  <a:schemeClr val="tx1">
                    <a:lumMod val="65000"/>
                    <a:lumOff val="35000"/>
                  </a:schemeClr>
                </a:solidFill>
              </a:rPr>
              <a:t>API</a:t>
            </a:r>
            <a:r>
              <a:rPr lang="ja-JP" altLang="en-US" sz="1400" dirty="0">
                <a:solidFill>
                  <a:schemeClr val="tx1">
                    <a:lumMod val="65000"/>
                    <a:lumOff val="35000"/>
                  </a:schemeClr>
                </a:solidFill>
              </a:rPr>
              <a:t>連携を行い</a:t>
            </a:r>
            <a:r>
              <a:rPr lang="en-US" altLang="ja-JP" sz="1400" dirty="0">
                <a:solidFill>
                  <a:schemeClr val="tx1">
                    <a:lumMod val="65000"/>
                    <a:lumOff val="35000"/>
                  </a:schemeClr>
                </a:solidFill>
              </a:rPr>
              <a:t>NX</a:t>
            </a:r>
            <a:r>
              <a:rPr lang="ja-JP" altLang="en-US" sz="1400" dirty="0">
                <a:solidFill>
                  <a:schemeClr val="tx1">
                    <a:lumMod val="65000"/>
                    <a:lumOff val="35000"/>
                  </a:schemeClr>
                </a:solidFill>
              </a:rPr>
              <a:t>勤怠管理上で保存できます</a:t>
            </a:r>
          </a:p>
        </p:txBody>
      </p:sp>
      <p:sp>
        <p:nvSpPr>
          <p:cNvPr id="5" name="Freeform 52">
            <a:extLst>
              <a:ext uri="{FF2B5EF4-FFF2-40B4-BE49-F238E27FC236}">
                <a16:creationId xmlns:a16="http://schemas.microsoft.com/office/drawing/2014/main" id="{AF1A7555-D2A8-1759-3E3D-57D558BFB53D}"/>
              </a:ext>
            </a:extLst>
          </p:cNvPr>
          <p:cNvSpPr>
            <a:spLocks noEditPoints="1"/>
          </p:cNvSpPr>
          <p:nvPr/>
        </p:nvSpPr>
        <p:spPr bwMode="auto">
          <a:xfrm>
            <a:off x="431540" y="2515756"/>
            <a:ext cx="1468387" cy="959452"/>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6204C916-F482-C024-1451-067AF6F77559}"/>
              </a:ext>
            </a:extLst>
          </p:cNvPr>
          <p:cNvSpPr txBox="1"/>
          <p:nvPr/>
        </p:nvSpPr>
        <p:spPr>
          <a:xfrm>
            <a:off x="680945" y="2805143"/>
            <a:ext cx="1099686" cy="307777"/>
          </a:xfrm>
          <a:prstGeom prst="rect">
            <a:avLst/>
          </a:prstGeom>
          <a:noFill/>
        </p:spPr>
        <p:txBody>
          <a:bodyPr wrap="square" rtlCol="0">
            <a:spAutoFit/>
          </a:bodyPr>
          <a:lstStyle/>
          <a:p>
            <a:r>
              <a:rPr kumimoji="1" lang="en-US" altLang="ja-JP" sz="1400" b="1" dirty="0">
                <a:solidFill>
                  <a:schemeClr val="tx1">
                    <a:lumMod val="65000"/>
                    <a:lumOff val="35000"/>
                  </a:schemeClr>
                </a:solidFill>
              </a:rPr>
              <a:t>ON/OFF</a:t>
            </a:r>
            <a:endParaRPr kumimoji="1" lang="ja-JP" altLang="en-US" sz="1400" b="1" dirty="0">
              <a:solidFill>
                <a:schemeClr val="tx1">
                  <a:lumMod val="65000"/>
                  <a:lumOff val="35000"/>
                </a:schemeClr>
              </a:solidFill>
            </a:endParaRPr>
          </a:p>
        </p:txBody>
      </p:sp>
      <p:sp>
        <p:nvSpPr>
          <p:cNvPr id="7" name="Freeform 47">
            <a:extLst>
              <a:ext uri="{FF2B5EF4-FFF2-40B4-BE49-F238E27FC236}">
                <a16:creationId xmlns:a16="http://schemas.microsoft.com/office/drawing/2014/main" id="{2095198B-2D9B-D947-7922-2BFC3EB10F1B}"/>
              </a:ext>
            </a:extLst>
          </p:cNvPr>
          <p:cNvSpPr>
            <a:spLocks noEditPoints="1"/>
          </p:cNvSpPr>
          <p:nvPr/>
        </p:nvSpPr>
        <p:spPr bwMode="auto">
          <a:xfrm rot="4745753">
            <a:off x="2388501" y="3407656"/>
            <a:ext cx="591240" cy="571869"/>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11">
            <a:extLst>
              <a:ext uri="{FF2B5EF4-FFF2-40B4-BE49-F238E27FC236}">
                <a16:creationId xmlns:a16="http://schemas.microsoft.com/office/drawing/2014/main" id="{8197A7F1-D8D2-58BD-BF0A-D575B89B44B2}"/>
              </a:ext>
            </a:extLst>
          </p:cNvPr>
          <p:cNvSpPr>
            <a:spLocks noEditPoints="1"/>
          </p:cNvSpPr>
          <p:nvPr/>
        </p:nvSpPr>
        <p:spPr bwMode="auto">
          <a:xfrm>
            <a:off x="3466158" y="2578925"/>
            <a:ext cx="992793" cy="83311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9" name="グループ化 8">
            <a:extLst>
              <a:ext uri="{FF2B5EF4-FFF2-40B4-BE49-F238E27FC236}">
                <a16:creationId xmlns:a16="http://schemas.microsoft.com/office/drawing/2014/main" id="{F8A5A001-0069-7495-7D35-94B75AEDC52E}"/>
              </a:ext>
            </a:extLst>
          </p:cNvPr>
          <p:cNvGrpSpPr/>
          <p:nvPr/>
        </p:nvGrpSpPr>
        <p:grpSpPr>
          <a:xfrm rot="2303376">
            <a:off x="1600029" y="2280536"/>
            <a:ext cx="457805" cy="277743"/>
            <a:chOff x="7095625" y="3130407"/>
            <a:chExt cx="199642" cy="125542"/>
          </a:xfrm>
        </p:grpSpPr>
        <p:sp>
          <p:nvSpPr>
            <p:cNvPr id="10" name="フローチャート: 抜出し 9">
              <a:extLst>
                <a:ext uri="{FF2B5EF4-FFF2-40B4-BE49-F238E27FC236}">
                  <a16:creationId xmlns:a16="http://schemas.microsoft.com/office/drawing/2014/main" id="{68DE1F2B-A51F-8B80-29DD-43A26A302C8B}"/>
                </a:ext>
              </a:extLst>
            </p:cNvPr>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フローチャート: 抜出し 10">
              <a:extLst>
                <a:ext uri="{FF2B5EF4-FFF2-40B4-BE49-F238E27FC236}">
                  <a16:creationId xmlns:a16="http://schemas.microsoft.com/office/drawing/2014/main" id="{87B0E368-02B0-3846-04EC-2FC4A309BCA7}"/>
                </a:ext>
              </a:extLst>
            </p:cNvPr>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フローチャート: 抜出し 11">
              <a:extLst>
                <a:ext uri="{FF2B5EF4-FFF2-40B4-BE49-F238E27FC236}">
                  <a16:creationId xmlns:a16="http://schemas.microsoft.com/office/drawing/2014/main" id="{A1AD4845-DAEF-67F7-53C2-1EB43DC42743}"/>
                </a:ext>
              </a:extLst>
            </p:cNvPr>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13" name="右矢印 50">
            <a:extLst>
              <a:ext uri="{FF2B5EF4-FFF2-40B4-BE49-F238E27FC236}">
                <a16:creationId xmlns:a16="http://schemas.microsoft.com/office/drawing/2014/main" id="{B6DAB1FA-D3ED-BC55-AF11-29B55F6ECED0}"/>
              </a:ext>
            </a:extLst>
          </p:cNvPr>
          <p:cNvSpPr/>
          <p:nvPr/>
        </p:nvSpPr>
        <p:spPr>
          <a:xfrm>
            <a:off x="2195736" y="2477239"/>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8BC7C7A-F6ED-8965-4107-FD5A502159F5}"/>
              </a:ext>
            </a:extLst>
          </p:cNvPr>
          <p:cNvSpPr txBox="1"/>
          <p:nvPr/>
        </p:nvSpPr>
        <p:spPr>
          <a:xfrm>
            <a:off x="2259041" y="2841474"/>
            <a:ext cx="894433" cy="261610"/>
          </a:xfrm>
          <a:prstGeom prst="rect">
            <a:avLst/>
          </a:prstGeom>
          <a:noFill/>
        </p:spPr>
        <p:txBody>
          <a:bodyPr wrap="square" rtlCol="0">
            <a:spAutoFit/>
          </a:bodyPr>
          <a:lstStyle/>
          <a:p>
            <a:r>
              <a:rPr kumimoji="1" lang="en-US" altLang="ja-JP" sz="1100" b="1" dirty="0">
                <a:solidFill>
                  <a:schemeClr val="bg2"/>
                </a:solidFill>
              </a:rPr>
              <a:t>API</a:t>
            </a:r>
            <a:r>
              <a:rPr kumimoji="1" lang="ja-JP" altLang="en-US" sz="1100" b="1" dirty="0">
                <a:solidFill>
                  <a:schemeClr val="bg2"/>
                </a:solidFill>
              </a:rPr>
              <a:t>連携</a:t>
            </a:r>
            <a:endParaRPr kumimoji="1" lang="en-US" altLang="ja-JP" sz="1100" b="1" dirty="0">
              <a:solidFill>
                <a:schemeClr val="bg2"/>
              </a:solidFill>
            </a:endParaRPr>
          </a:p>
        </p:txBody>
      </p:sp>
      <p:sp>
        <p:nvSpPr>
          <p:cNvPr id="15" name="テキスト ボックス 14">
            <a:extLst>
              <a:ext uri="{FF2B5EF4-FFF2-40B4-BE49-F238E27FC236}">
                <a16:creationId xmlns:a16="http://schemas.microsoft.com/office/drawing/2014/main" id="{5C034291-AC84-42FA-4F66-DC07CAFD75B6}"/>
              </a:ext>
            </a:extLst>
          </p:cNvPr>
          <p:cNvSpPr txBox="1"/>
          <p:nvPr/>
        </p:nvSpPr>
        <p:spPr>
          <a:xfrm>
            <a:off x="3311860" y="2949109"/>
            <a:ext cx="1333306" cy="400110"/>
          </a:xfrm>
          <a:prstGeom prst="rect">
            <a:avLst/>
          </a:prstGeom>
          <a:noFill/>
        </p:spPr>
        <p:txBody>
          <a:bodyPr wrap="square" rtlCol="0">
            <a:spAutoFit/>
          </a:bodyPr>
          <a:lstStyle/>
          <a:p>
            <a:pPr algn="ctr"/>
            <a:r>
              <a:rPr lang="en-US" altLang="ja-JP" sz="1000" b="1">
                <a:solidFill>
                  <a:schemeClr val="bg1"/>
                </a:solidFill>
              </a:rPr>
              <a:t>PC</a:t>
            </a:r>
            <a:r>
              <a:rPr lang="ja-JP" altLang="en-US" sz="1000" b="1">
                <a:solidFill>
                  <a:schemeClr val="bg1"/>
                </a:solidFill>
              </a:rPr>
              <a:t>の</a:t>
            </a:r>
            <a:r>
              <a:rPr lang="en-US" altLang="ja-JP" sz="1000" b="1">
                <a:solidFill>
                  <a:schemeClr val="bg1"/>
                </a:solidFill>
              </a:rPr>
              <a:t>ON/OFF</a:t>
            </a:r>
          </a:p>
          <a:p>
            <a:pPr algn="ctr"/>
            <a:r>
              <a:rPr kumimoji="1" lang="ja-JP" altLang="en-US" sz="1000" b="1">
                <a:solidFill>
                  <a:schemeClr val="bg1"/>
                </a:solidFill>
              </a:rPr>
              <a:t>データ</a:t>
            </a:r>
          </a:p>
        </p:txBody>
      </p:sp>
      <p:pic>
        <p:nvPicPr>
          <p:cNvPr id="16" name="図 15">
            <a:extLst>
              <a:ext uri="{FF2B5EF4-FFF2-40B4-BE49-F238E27FC236}">
                <a16:creationId xmlns:a16="http://schemas.microsoft.com/office/drawing/2014/main" id="{29F66CE8-0BB1-FB74-1EE2-88D3779699BD}"/>
              </a:ext>
            </a:extLst>
          </p:cNvPr>
          <p:cNvPicPr>
            <a:picLocks noChangeAspect="1"/>
          </p:cNvPicPr>
          <p:nvPr/>
        </p:nvPicPr>
        <p:blipFill>
          <a:blip r:embed="rId3"/>
          <a:stretch>
            <a:fillRect/>
          </a:stretch>
        </p:blipFill>
        <p:spPr>
          <a:xfrm>
            <a:off x="5004048" y="2053338"/>
            <a:ext cx="3509584" cy="1985850"/>
          </a:xfrm>
          <a:prstGeom prst="rect">
            <a:avLst/>
          </a:prstGeom>
          <a:ln>
            <a:solidFill>
              <a:schemeClr val="bg1">
                <a:lumMod val="75000"/>
              </a:schemeClr>
            </a:solidFill>
          </a:ln>
        </p:spPr>
      </p:pic>
      <p:sp>
        <p:nvSpPr>
          <p:cNvPr id="17" name="吹き出し: 折線 7">
            <a:extLst>
              <a:ext uri="{FF2B5EF4-FFF2-40B4-BE49-F238E27FC236}">
                <a16:creationId xmlns:a16="http://schemas.microsoft.com/office/drawing/2014/main" id="{906BE9F0-27BF-7701-EE13-2A83FA91CC7C}"/>
              </a:ext>
            </a:extLst>
          </p:cNvPr>
          <p:cNvSpPr/>
          <p:nvPr/>
        </p:nvSpPr>
        <p:spPr>
          <a:xfrm>
            <a:off x="6593679" y="1826760"/>
            <a:ext cx="2226313" cy="402783"/>
          </a:xfrm>
          <a:prstGeom prst="borderCallout2">
            <a:avLst>
              <a:gd name="adj1" fmla="val 96698"/>
              <a:gd name="adj2" fmla="val 50098"/>
              <a:gd name="adj3" fmla="val 147108"/>
              <a:gd name="adj4" fmla="val 38048"/>
              <a:gd name="adj5" fmla="val 146539"/>
              <a:gd name="adj6" fmla="val 1541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2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rPr>
              <a:t>客観的ログの出力が可能</a:t>
            </a:r>
            <a:endParaRPr lang="en-US" altLang="ja-JP" sz="12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endParaRPr>
          </a:p>
        </p:txBody>
      </p:sp>
      <p:sp>
        <p:nvSpPr>
          <p:cNvPr id="18" name="吹き出し: 折線 7">
            <a:extLst>
              <a:ext uri="{FF2B5EF4-FFF2-40B4-BE49-F238E27FC236}">
                <a16:creationId xmlns:a16="http://schemas.microsoft.com/office/drawing/2014/main" id="{10355ACD-8548-B9F9-B03D-33ACABFAD8ED}"/>
              </a:ext>
            </a:extLst>
          </p:cNvPr>
          <p:cNvSpPr/>
          <p:nvPr/>
        </p:nvSpPr>
        <p:spPr>
          <a:xfrm>
            <a:off x="6892717" y="2844871"/>
            <a:ext cx="1783739" cy="402783"/>
          </a:xfrm>
          <a:prstGeom prst="borderCallout2">
            <a:avLst>
              <a:gd name="adj1" fmla="val 37323"/>
              <a:gd name="adj2" fmla="val -1085"/>
              <a:gd name="adj3" fmla="val 35344"/>
              <a:gd name="adj4" fmla="val -46344"/>
              <a:gd name="adj5" fmla="val -90959"/>
              <a:gd name="adj6" fmla="val -70547"/>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1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rPr>
              <a:t>打刻と客観的ログの</a:t>
            </a:r>
            <a:endParaRPr lang="en-US" altLang="ja-JP" sz="11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1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rPr>
              <a:t>乖離チェックが可能</a:t>
            </a:r>
            <a:endParaRPr lang="en-US" altLang="ja-JP" sz="1100" b="1" spc="85" dirty="0">
              <a:solidFill>
                <a:schemeClr val="tx1">
                  <a:lumMod val="65000"/>
                  <a:lumOff val="35000"/>
                </a:schemeClr>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84147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588EA59-D580-E401-5C83-FCAAB52E6D1B}"/>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4231830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40</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kumimoji="1" lang="ja-JP" altLang="en-US" dirty="0"/>
              <a:t>最新情報機能</a:t>
            </a:r>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18" name="テキスト プレースホルダー 3">
            <a:extLst>
              <a:ext uri="{FF2B5EF4-FFF2-40B4-BE49-F238E27FC236}">
                <a16:creationId xmlns:a16="http://schemas.microsoft.com/office/drawing/2014/main" id="{256F6572-3D36-8E51-FDAD-CB10B8A68D0B}"/>
              </a:ext>
            </a:extLst>
          </p:cNvPr>
          <p:cNvSpPr txBox="1">
            <a:spLocks/>
          </p:cNvSpPr>
          <p:nvPr/>
        </p:nvSpPr>
        <p:spPr>
          <a:xfrm>
            <a:off x="188976" y="794487"/>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rgbClr val="EE7B48"/>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solidFill>
                  <a:schemeClr val="accent3"/>
                </a:solidFill>
              </a:rPr>
              <a:t>客観的ログデータの連携</a:t>
            </a:r>
            <a:endParaRPr kumimoji="1" lang="ja-JP" altLang="en-US" dirty="0">
              <a:solidFill>
                <a:schemeClr val="accent3"/>
              </a:solidFill>
            </a:endParaRPr>
          </a:p>
        </p:txBody>
      </p:sp>
      <p:sp>
        <p:nvSpPr>
          <p:cNvPr id="60" name="テキスト ボックス 59">
            <a:extLst>
              <a:ext uri="{FF2B5EF4-FFF2-40B4-BE49-F238E27FC236}">
                <a16:creationId xmlns:a16="http://schemas.microsoft.com/office/drawing/2014/main" id="{D3E39421-2CF8-9DA4-FABD-1C4CF0FE3B43}"/>
              </a:ext>
            </a:extLst>
          </p:cNvPr>
          <p:cNvSpPr txBox="1"/>
          <p:nvPr/>
        </p:nvSpPr>
        <p:spPr>
          <a:xfrm>
            <a:off x="71500" y="2859782"/>
            <a:ext cx="5700101" cy="276999"/>
          </a:xfrm>
          <a:prstGeom prst="rect">
            <a:avLst/>
          </a:prstGeom>
          <a:noFill/>
        </p:spPr>
        <p:txBody>
          <a:bodyPr wrap="square" rtlCol="0">
            <a:spAutoFit/>
          </a:bodyPr>
          <a:lstStyle/>
          <a:p>
            <a:r>
              <a:rPr kumimoji="1" lang="en-US" altLang="ja-JP" sz="1200" dirty="0">
                <a:solidFill>
                  <a:schemeClr val="tx1">
                    <a:lumMod val="65000"/>
                    <a:lumOff val="35000"/>
                  </a:schemeClr>
                </a:solidFill>
              </a:rPr>
              <a:t>【2026</a:t>
            </a:r>
            <a:r>
              <a:rPr kumimoji="1" lang="ja-JP" altLang="en-US" sz="1200" dirty="0">
                <a:solidFill>
                  <a:schemeClr val="tx1">
                    <a:lumMod val="65000"/>
                    <a:lumOff val="35000"/>
                  </a:schemeClr>
                </a:solidFill>
              </a:rPr>
              <a:t>年以降予定：</a:t>
            </a:r>
            <a:r>
              <a:rPr kumimoji="1" lang="zh-TW" altLang="en-US" sz="1200" dirty="0">
                <a:solidFill>
                  <a:schemeClr val="tx1">
                    <a:lumMod val="65000"/>
                    <a:lumOff val="35000"/>
                  </a:schemeClr>
                </a:solidFill>
              </a:rPr>
              <a:t>勤務実績一括入力</a:t>
            </a:r>
            <a:r>
              <a:rPr kumimoji="1" lang="ja-JP" altLang="en-US" sz="1200" dirty="0">
                <a:solidFill>
                  <a:schemeClr val="tx1">
                    <a:lumMod val="65000"/>
                    <a:lumOff val="35000"/>
                  </a:schemeClr>
                </a:solidFill>
              </a:rPr>
              <a:t>画面イメージ</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61" name="テキスト ボックス 60">
            <a:extLst>
              <a:ext uri="{FF2B5EF4-FFF2-40B4-BE49-F238E27FC236}">
                <a16:creationId xmlns:a16="http://schemas.microsoft.com/office/drawing/2014/main" id="{9B065DC7-7C95-9AFE-486E-217737AC9FEE}"/>
              </a:ext>
            </a:extLst>
          </p:cNvPr>
          <p:cNvSpPr txBox="1"/>
          <p:nvPr/>
        </p:nvSpPr>
        <p:spPr>
          <a:xfrm>
            <a:off x="71500" y="1065964"/>
            <a:ext cx="5700101" cy="276999"/>
          </a:xfrm>
          <a:prstGeom prst="rect">
            <a:avLst/>
          </a:prstGeom>
          <a:noFill/>
        </p:spPr>
        <p:txBody>
          <a:bodyPr wrap="squar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客観的ログデータ出力イメージ</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grpSp>
        <p:nvGrpSpPr>
          <p:cNvPr id="209" name="グループ化 208">
            <a:extLst>
              <a:ext uri="{FF2B5EF4-FFF2-40B4-BE49-F238E27FC236}">
                <a16:creationId xmlns:a16="http://schemas.microsoft.com/office/drawing/2014/main" id="{393F8ED6-CF31-7F87-1F6B-6801AED6BE9E}"/>
              </a:ext>
            </a:extLst>
          </p:cNvPr>
          <p:cNvGrpSpPr/>
          <p:nvPr/>
        </p:nvGrpSpPr>
        <p:grpSpPr>
          <a:xfrm>
            <a:off x="791580" y="1309982"/>
            <a:ext cx="7241534" cy="1488546"/>
            <a:chOff x="333212" y="1341131"/>
            <a:chExt cx="8263760" cy="1698671"/>
          </a:xfrm>
        </p:grpSpPr>
        <p:pic>
          <p:nvPicPr>
            <p:cNvPr id="62" name="図 61" descr="テーブル&#10;&#10;AI によって生成されたコンテンツは間違っている可能性があります。">
              <a:extLst>
                <a:ext uri="{FF2B5EF4-FFF2-40B4-BE49-F238E27FC236}">
                  <a16:creationId xmlns:a16="http://schemas.microsoft.com/office/drawing/2014/main" id="{B4CB859A-A209-6325-E8EA-BCBBA003EE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3212" y="1341131"/>
              <a:ext cx="8263760" cy="1698671"/>
            </a:xfrm>
            <a:prstGeom prst="rect">
              <a:avLst/>
            </a:prstGeom>
          </p:spPr>
        </p:pic>
        <p:sp>
          <p:nvSpPr>
            <p:cNvPr id="63" name="正方形/長方形 62">
              <a:extLst>
                <a:ext uri="{FF2B5EF4-FFF2-40B4-BE49-F238E27FC236}">
                  <a16:creationId xmlns:a16="http://schemas.microsoft.com/office/drawing/2014/main" id="{F376B16E-06D4-E79D-F08F-1D6C8D7BA802}"/>
                </a:ext>
              </a:extLst>
            </p:cNvPr>
            <p:cNvSpPr/>
            <p:nvPr/>
          </p:nvSpPr>
          <p:spPr>
            <a:xfrm>
              <a:off x="2416963" y="1406060"/>
              <a:ext cx="1486902" cy="2514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92" name="正方形/長方形 191">
              <a:extLst>
                <a:ext uri="{FF2B5EF4-FFF2-40B4-BE49-F238E27FC236}">
                  <a16:creationId xmlns:a16="http://schemas.microsoft.com/office/drawing/2014/main" id="{95DDF1FA-4D26-FE00-EA25-96DE7D111F0F}"/>
                </a:ext>
              </a:extLst>
            </p:cNvPr>
            <p:cNvSpPr/>
            <p:nvPr/>
          </p:nvSpPr>
          <p:spPr>
            <a:xfrm>
              <a:off x="6768244" y="1406060"/>
              <a:ext cx="1404156" cy="2514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grpSp>
      <p:pic>
        <p:nvPicPr>
          <p:cNvPr id="208" name="図 207">
            <a:extLst>
              <a:ext uri="{FF2B5EF4-FFF2-40B4-BE49-F238E27FC236}">
                <a16:creationId xmlns:a16="http://schemas.microsoft.com/office/drawing/2014/main" id="{9495A185-F2A1-284C-D10E-76A30BBEC9E4}"/>
              </a:ext>
            </a:extLst>
          </p:cNvPr>
          <p:cNvPicPr>
            <a:picLocks noChangeAspect="1"/>
          </p:cNvPicPr>
          <p:nvPr/>
        </p:nvPicPr>
        <p:blipFill>
          <a:blip r:embed="rId4"/>
          <a:stretch>
            <a:fillRect/>
          </a:stretch>
        </p:blipFill>
        <p:spPr>
          <a:xfrm>
            <a:off x="791580" y="3088450"/>
            <a:ext cx="7385550" cy="1565150"/>
          </a:xfrm>
          <a:prstGeom prst="rect">
            <a:avLst/>
          </a:prstGeom>
        </p:spPr>
      </p:pic>
    </p:spTree>
    <p:extLst>
      <p:ext uri="{BB962C8B-B14F-4D97-AF65-F5344CB8AC3E}">
        <p14:creationId xmlns:p14="http://schemas.microsoft.com/office/powerpoint/2010/main" val="4278060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94B3507-ADB4-58B4-4D84-537D251837EE}"/>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タイトル 2">
            <a:extLst>
              <a:ext uri="{FF2B5EF4-FFF2-40B4-BE49-F238E27FC236}">
                <a16:creationId xmlns:a16="http://schemas.microsoft.com/office/drawing/2014/main" id="{9E4D3DB6-52EC-8358-EC51-01A215BEFC97}"/>
              </a:ext>
            </a:extLst>
          </p:cNvPr>
          <p:cNvSpPr>
            <a:spLocks noGrp="1"/>
          </p:cNvSpPr>
          <p:nvPr>
            <p:ph type="title"/>
          </p:nvPr>
        </p:nvSpPr>
        <p:spPr/>
        <p:txBody>
          <a:bodyPr/>
          <a:lstStyle/>
          <a:p>
            <a:r>
              <a:rPr lang="en-US" altLang="ja-JP" sz="4000" b="0" dirty="0">
                <a:solidFill>
                  <a:schemeClr val="accent1"/>
                </a:solidFill>
              </a:rPr>
              <a:t>03</a:t>
            </a:r>
            <a:r>
              <a:rPr lang="ja-JP" altLang="en-US" sz="4000" b="0" dirty="0">
                <a:solidFill>
                  <a:schemeClr val="accent1"/>
                </a:solidFill>
              </a:rPr>
              <a:t>　</a:t>
            </a:r>
            <a:r>
              <a:rPr lang="ja-JP" altLang="en-US" dirty="0"/>
              <a:t>まとめ</a:t>
            </a:r>
            <a:endParaRPr kumimoji="1" lang="ja-JP" altLang="en-US" dirty="0"/>
          </a:p>
        </p:txBody>
      </p:sp>
    </p:spTree>
    <p:extLst>
      <p:ext uri="{BB962C8B-B14F-4D97-AF65-F5344CB8AC3E}">
        <p14:creationId xmlns:p14="http://schemas.microsoft.com/office/powerpoint/2010/main" val="99490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A8B-BF26-692C-8C3F-4C4DC9E33963}"/>
              </a:ext>
            </a:extLst>
          </p:cNvPr>
          <p:cNvSpPr>
            <a:spLocks noGrp="1"/>
          </p:cNvSpPr>
          <p:nvPr>
            <p:ph type="sldNum" sz="quarter" idx="12"/>
          </p:nvPr>
        </p:nvSpPr>
        <p:spPr/>
        <p:txBody>
          <a:bodyPr/>
          <a:lstStyle/>
          <a:p>
            <a:fld id="{78AE49ED-73EF-499C-8307-28EB0E7CF529}" type="slidenum">
              <a:rPr lang="ja-JP" altLang="en-US" smtClean="0"/>
              <a:pPr/>
              <a:t>42</a:t>
            </a:fld>
            <a:endParaRPr lang="ja-JP" altLang="en-US" dirty="0"/>
          </a:p>
        </p:txBody>
      </p:sp>
      <p:sp>
        <p:nvSpPr>
          <p:cNvPr id="3" name="タイトル 2">
            <a:extLst>
              <a:ext uri="{FF2B5EF4-FFF2-40B4-BE49-F238E27FC236}">
                <a16:creationId xmlns:a16="http://schemas.microsoft.com/office/drawing/2014/main" id="{C390C3EF-D18F-8BFF-AA48-1B9BD0B74576}"/>
              </a:ext>
            </a:extLst>
          </p:cNvPr>
          <p:cNvSpPr>
            <a:spLocks noGrp="1"/>
          </p:cNvSpPr>
          <p:nvPr>
            <p:ph type="title"/>
          </p:nvPr>
        </p:nvSpPr>
        <p:spPr/>
        <p:txBody>
          <a:bodyPr/>
          <a:lstStyle/>
          <a:p>
            <a:r>
              <a:rPr lang="ja-JP" altLang="en-US" dirty="0"/>
              <a:t>まとめ</a:t>
            </a:r>
            <a:endParaRPr kumimoji="1" lang="ja-JP" altLang="en-US" dirty="0"/>
          </a:p>
        </p:txBody>
      </p:sp>
      <p:sp>
        <p:nvSpPr>
          <p:cNvPr id="4" name="フッター プレースホルダー 3">
            <a:extLst>
              <a:ext uri="{FF2B5EF4-FFF2-40B4-BE49-F238E27FC236}">
                <a16:creationId xmlns:a16="http://schemas.microsoft.com/office/drawing/2014/main" id="{A072130F-6366-045E-14DD-619CF91CA1B9}"/>
              </a:ext>
            </a:extLst>
          </p:cNvPr>
          <p:cNvSpPr>
            <a:spLocks noGrp="1"/>
          </p:cNvSpPr>
          <p:nvPr>
            <p:ph type="ftr" sz="quarter" idx="3"/>
          </p:nvPr>
        </p:nvSpPr>
        <p:spPr/>
        <p:txBody>
          <a:bodyPr/>
          <a:lstStyle/>
          <a:p>
            <a:r>
              <a:rPr lang="en-US" altLang="ja-JP"/>
              <a:t>©2025 Canon IT Solutions Inc. All rights reserved.</a:t>
            </a:r>
            <a:endParaRPr lang="ja-JP" altLang="en-US" dirty="0"/>
          </a:p>
        </p:txBody>
      </p:sp>
      <p:grpSp>
        <p:nvGrpSpPr>
          <p:cNvPr id="5" name="グループ化 4">
            <a:extLst>
              <a:ext uri="{FF2B5EF4-FFF2-40B4-BE49-F238E27FC236}">
                <a16:creationId xmlns:a16="http://schemas.microsoft.com/office/drawing/2014/main" id="{D4113447-3B65-F4AB-0FA8-37B4800FAA3D}"/>
              </a:ext>
            </a:extLst>
          </p:cNvPr>
          <p:cNvGrpSpPr/>
          <p:nvPr/>
        </p:nvGrpSpPr>
        <p:grpSpPr>
          <a:xfrm>
            <a:off x="723771" y="1043287"/>
            <a:ext cx="7399593" cy="720367"/>
            <a:chOff x="839131" y="1058721"/>
            <a:chExt cx="7399593" cy="720367"/>
          </a:xfrm>
        </p:grpSpPr>
        <p:sp>
          <p:nvSpPr>
            <p:cNvPr id="26" name="楕円 25">
              <a:extLst>
                <a:ext uri="{FF2B5EF4-FFF2-40B4-BE49-F238E27FC236}">
                  <a16:creationId xmlns:a16="http://schemas.microsoft.com/office/drawing/2014/main" id="{AA2890A5-6163-2FF7-B1C6-05632CE82AD5}"/>
                </a:ext>
              </a:extLst>
            </p:cNvPr>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27" name="テキスト ボックス 26">
              <a:extLst>
                <a:ext uri="{FF2B5EF4-FFF2-40B4-BE49-F238E27FC236}">
                  <a16:creationId xmlns:a16="http://schemas.microsoft.com/office/drawing/2014/main" id="{C5DD8659-715E-DADF-B3F8-00E58A20B818}"/>
                </a:ext>
              </a:extLst>
            </p:cNvPr>
            <p:cNvSpPr txBox="1"/>
            <p:nvPr/>
          </p:nvSpPr>
          <p:spPr>
            <a:xfrm>
              <a:off x="1728708" y="1083847"/>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schemeClr val="tx1">
                      <a:lumMod val="65000"/>
                      <a:lumOff val="35000"/>
                    </a:schemeClr>
                  </a:solidFill>
                  <a:latin typeface="メイリオ"/>
                  <a:ea typeface="メイリオ"/>
                </a:rPr>
                <a:t>特長１</a:t>
              </a:r>
            </a:p>
          </p:txBody>
        </p:sp>
        <p:sp>
          <p:nvSpPr>
            <p:cNvPr id="28" name="テキスト ボックス 27">
              <a:extLst>
                <a:ext uri="{FF2B5EF4-FFF2-40B4-BE49-F238E27FC236}">
                  <a16:creationId xmlns:a16="http://schemas.microsoft.com/office/drawing/2014/main" id="{05F10407-0F49-019E-BBDC-C4A7167E639E}"/>
                </a:ext>
              </a:extLst>
            </p:cNvPr>
            <p:cNvSpPr txBox="1"/>
            <p:nvPr/>
          </p:nvSpPr>
          <p:spPr>
            <a:xfrm>
              <a:off x="1612567" y="1317098"/>
              <a:ext cx="3380293"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008CCF"/>
                  </a:solidFill>
                  <a:latin typeface="メイリオ"/>
                  <a:ea typeface="メイリオ"/>
                </a:rPr>
                <a:t>打刻管理</a:t>
              </a:r>
              <a:endParaRPr lang="en-US" altLang="ja-JP" sz="2000" b="1" dirty="0">
                <a:solidFill>
                  <a:srgbClr val="008CCF"/>
                </a:solidFill>
                <a:latin typeface="メイリオ"/>
                <a:ea typeface="メイリオ"/>
              </a:endParaRPr>
            </a:p>
          </p:txBody>
        </p:sp>
        <p:sp>
          <p:nvSpPr>
            <p:cNvPr id="29" name="正方形/長方形 28">
              <a:extLst>
                <a:ext uri="{FF2B5EF4-FFF2-40B4-BE49-F238E27FC236}">
                  <a16:creationId xmlns:a16="http://schemas.microsoft.com/office/drawing/2014/main" id="{93E1F48D-C9F6-2DA4-ACAE-BC5658721A33}"/>
                </a:ext>
              </a:extLst>
            </p:cNvPr>
            <p:cNvSpPr/>
            <p:nvPr/>
          </p:nvSpPr>
          <p:spPr>
            <a:xfrm>
              <a:off x="2903219" y="1168383"/>
              <a:ext cx="5335505"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en-US" altLang="ja-JP" sz="1400" dirty="0">
                  <a:solidFill>
                    <a:schemeClr val="tx1">
                      <a:lumMod val="65000"/>
                      <a:lumOff val="35000"/>
                    </a:schemeClr>
                  </a:solidFill>
                  <a:latin typeface="メイリオ"/>
                  <a:ea typeface="メイリオ"/>
                </a:rPr>
                <a:t>Web</a:t>
              </a:r>
              <a:r>
                <a:rPr lang="ja-JP" altLang="en-US" sz="1400" dirty="0">
                  <a:solidFill>
                    <a:schemeClr val="tx1">
                      <a:lumMod val="65000"/>
                      <a:lumOff val="35000"/>
                    </a:schemeClr>
                  </a:solidFill>
                  <a:latin typeface="メイリオ"/>
                  <a:ea typeface="メイリオ"/>
                </a:rPr>
                <a:t>打刻</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スマホ打刻に対応</a:t>
              </a:r>
              <a:endParaRPr lang="en-US" altLang="ja-JP" sz="1400" dirty="0">
                <a:solidFill>
                  <a:schemeClr val="tx1">
                    <a:lumMod val="65000"/>
                    <a:lumOff val="35000"/>
                  </a:schemeClr>
                </a:solidFill>
                <a:latin typeface="メイリオ"/>
                <a:ea typeface="メイリオ"/>
              </a:endParaRPr>
            </a:p>
            <a:p>
              <a:pPr marL="171450" indent="-171450">
                <a:buClr>
                  <a:srgbClr val="008CCF"/>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運用</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環境に合わせた打刻方法を選択可能</a:t>
              </a:r>
              <a:endParaRPr lang="en-US" altLang="ja-JP" sz="1400" dirty="0">
                <a:solidFill>
                  <a:schemeClr val="tx1">
                    <a:lumMod val="65000"/>
                    <a:lumOff val="35000"/>
                  </a:schemeClr>
                </a:solidFill>
                <a:latin typeface="メイリオ"/>
                <a:ea typeface="メイリオ"/>
              </a:endParaRPr>
            </a:p>
          </p:txBody>
        </p:sp>
        <p:cxnSp>
          <p:nvCxnSpPr>
            <p:cNvPr id="30" name="直線コネクタ 29">
              <a:extLst>
                <a:ext uri="{FF2B5EF4-FFF2-40B4-BE49-F238E27FC236}">
                  <a16:creationId xmlns:a16="http://schemas.microsoft.com/office/drawing/2014/main" id="{29F6A6E0-3593-7383-618F-4F2C02DC47F3}"/>
                </a:ext>
              </a:extLst>
            </p:cNvPr>
            <p:cNvCxnSpPr/>
            <p:nvPr/>
          </p:nvCxnSpPr>
          <p:spPr>
            <a:xfrm>
              <a:off x="3095312" y="1649257"/>
              <a:ext cx="478161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Freeform 64">
              <a:extLst>
                <a:ext uri="{FF2B5EF4-FFF2-40B4-BE49-F238E27FC236}">
                  <a16:creationId xmlns:a16="http://schemas.microsoft.com/office/drawing/2014/main" id="{E9F1A2E9-88D5-C3C2-8D7D-2637FC8B1BE9}"/>
                </a:ext>
              </a:extLst>
            </p:cNvPr>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32" name="グループ化 31">
            <a:extLst>
              <a:ext uri="{FF2B5EF4-FFF2-40B4-BE49-F238E27FC236}">
                <a16:creationId xmlns:a16="http://schemas.microsoft.com/office/drawing/2014/main" id="{5CBD6B7C-852B-8387-A9FC-C2A9C255F45F}"/>
              </a:ext>
            </a:extLst>
          </p:cNvPr>
          <p:cNvGrpSpPr/>
          <p:nvPr/>
        </p:nvGrpSpPr>
        <p:grpSpPr>
          <a:xfrm>
            <a:off x="723771" y="2132985"/>
            <a:ext cx="8125357" cy="1169551"/>
            <a:chOff x="839131" y="1891311"/>
            <a:chExt cx="8125357" cy="1169551"/>
          </a:xfrm>
        </p:grpSpPr>
        <p:sp>
          <p:nvSpPr>
            <p:cNvPr id="33" name="楕円 32">
              <a:extLst>
                <a:ext uri="{FF2B5EF4-FFF2-40B4-BE49-F238E27FC236}">
                  <a16:creationId xmlns:a16="http://schemas.microsoft.com/office/drawing/2014/main" id="{EA0E5499-E3AE-97EC-7895-B00D1C53B250}"/>
                </a:ext>
              </a:extLst>
            </p:cNvPr>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34" name="テキスト ボックス 33">
              <a:extLst>
                <a:ext uri="{FF2B5EF4-FFF2-40B4-BE49-F238E27FC236}">
                  <a16:creationId xmlns:a16="http://schemas.microsoft.com/office/drawing/2014/main" id="{E3C6B3B8-CB4C-C9FD-0D91-47F1B916FF3D}"/>
                </a:ext>
              </a:extLst>
            </p:cNvPr>
            <p:cNvSpPr txBox="1"/>
            <p:nvPr/>
          </p:nvSpPr>
          <p:spPr>
            <a:xfrm>
              <a:off x="1614363" y="2289651"/>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AACE36"/>
                  </a:solidFill>
                  <a:latin typeface="メイリオ"/>
                  <a:ea typeface="メイリオ"/>
                </a:rPr>
                <a:t>労務管理</a:t>
              </a:r>
            </a:p>
            <a:p>
              <a:pPr>
                <a:defRPr/>
              </a:pPr>
              <a:endParaRPr lang="ja-JP" altLang="en-US" sz="2000" b="1" dirty="0">
                <a:solidFill>
                  <a:srgbClr val="AACE36"/>
                </a:solidFill>
                <a:latin typeface="メイリオ"/>
                <a:ea typeface="メイリオ"/>
              </a:endParaRPr>
            </a:p>
          </p:txBody>
        </p:sp>
        <p:sp>
          <p:nvSpPr>
            <p:cNvPr id="35" name="テキスト ボックス 34">
              <a:extLst>
                <a:ext uri="{FF2B5EF4-FFF2-40B4-BE49-F238E27FC236}">
                  <a16:creationId xmlns:a16="http://schemas.microsoft.com/office/drawing/2014/main" id="{D7217115-1956-8D11-F9BF-C3213D245920}"/>
                </a:ext>
              </a:extLst>
            </p:cNvPr>
            <p:cNvSpPr txBox="1"/>
            <p:nvPr/>
          </p:nvSpPr>
          <p:spPr>
            <a:xfrm>
              <a:off x="1751130" y="2117080"/>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schemeClr val="tx1">
                      <a:lumMod val="65000"/>
                      <a:lumOff val="35000"/>
                    </a:schemeClr>
                  </a:solidFill>
                  <a:latin typeface="メイリオ"/>
                  <a:ea typeface="メイリオ"/>
                </a:rPr>
                <a:t>特長２</a:t>
              </a:r>
            </a:p>
          </p:txBody>
        </p:sp>
        <p:sp>
          <p:nvSpPr>
            <p:cNvPr id="36" name="正方形/長方形 35">
              <a:extLst>
                <a:ext uri="{FF2B5EF4-FFF2-40B4-BE49-F238E27FC236}">
                  <a16:creationId xmlns:a16="http://schemas.microsoft.com/office/drawing/2014/main" id="{CC8DCA71-8F9B-5C00-4C9E-F1FE5F487131}"/>
                </a:ext>
              </a:extLst>
            </p:cNvPr>
            <p:cNvSpPr/>
            <p:nvPr/>
          </p:nvSpPr>
          <p:spPr>
            <a:xfrm>
              <a:off x="2888396" y="1891311"/>
              <a:ext cx="6076092" cy="11695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アラートなど集約された</a:t>
              </a:r>
              <a:r>
                <a:rPr lang="en-US" altLang="ja-JP" sz="1400" dirty="0">
                  <a:solidFill>
                    <a:schemeClr val="tx1">
                      <a:lumMod val="65000"/>
                      <a:lumOff val="35000"/>
                    </a:schemeClr>
                  </a:solidFill>
                  <a:latin typeface="メイリオ"/>
                  <a:ea typeface="メイリオ"/>
                </a:rPr>
                <a:t>TOP</a:t>
              </a:r>
              <a:r>
                <a:rPr lang="ja-JP" altLang="en-US" sz="1400" dirty="0">
                  <a:solidFill>
                    <a:schemeClr val="tx1">
                      <a:lumMod val="65000"/>
                      <a:lumOff val="35000"/>
                    </a:schemeClr>
                  </a:solidFill>
                  <a:latin typeface="メイリオ"/>
                  <a:ea typeface="メイリオ"/>
                </a:rPr>
                <a:t>画面で労務管理をサポート</a:t>
              </a:r>
              <a:endParaRPr lang="en-US" altLang="ja-JP" sz="1400" dirty="0">
                <a:solidFill>
                  <a:schemeClr val="tx1">
                    <a:lumMod val="65000"/>
                    <a:lumOff val="35000"/>
                  </a:schemeClr>
                </a:solidFill>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フレックス</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シフト</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変形労働制など複雑な勤務形態にも対応</a:t>
              </a:r>
              <a:endParaRPr lang="en-US" altLang="ja-JP" sz="1400" dirty="0">
                <a:solidFill>
                  <a:schemeClr val="tx1">
                    <a:lumMod val="65000"/>
                    <a:lumOff val="35000"/>
                  </a:schemeClr>
                </a:solidFill>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有給休暇取得義務化に対応。特別休暇も合わせ適切管理可能</a:t>
              </a:r>
              <a:endParaRPr lang="en-US" altLang="ja-JP" sz="1400" dirty="0">
                <a:solidFill>
                  <a:schemeClr val="tx1">
                    <a:lumMod val="65000"/>
                    <a:lumOff val="35000"/>
                  </a:schemeClr>
                </a:solidFill>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気づきを与える豊富な通知機能</a:t>
              </a:r>
              <a:endParaRPr lang="en-US" altLang="ja-JP" sz="1400" dirty="0">
                <a:solidFill>
                  <a:schemeClr val="tx1">
                    <a:lumMod val="65000"/>
                    <a:lumOff val="35000"/>
                  </a:schemeClr>
                </a:solidFill>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残業管理は年</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月</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月平均</a:t>
              </a:r>
              <a:r>
                <a:rPr lang="en-US" altLang="ja-JP" sz="1400" dirty="0">
                  <a:solidFill>
                    <a:schemeClr val="tx1">
                      <a:lumMod val="65000"/>
                      <a:lumOff val="35000"/>
                    </a:schemeClr>
                  </a:solidFill>
                  <a:latin typeface="メイリオ"/>
                  <a:ea typeface="メイリオ"/>
                </a:rPr>
                <a:t>/</a:t>
              </a:r>
              <a:r>
                <a:rPr lang="ja-JP" altLang="en-US" sz="1400" dirty="0">
                  <a:solidFill>
                    <a:schemeClr val="tx1">
                      <a:lumMod val="65000"/>
                      <a:lumOff val="35000"/>
                    </a:schemeClr>
                  </a:solidFill>
                  <a:latin typeface="メイリオ"/>
                  <a:ea typeface="メイリオ"/>
                </a:rPr>
                <a:t>週で管理可能（アラート機能あり）</a:t>
              </a:r>
              <a:endParaRPr lang="en-US" altLang="ja-JP" sz="1400" dirty="0">
                <a:solidFill>
                  <a:schemeClr val="tx1">
                    <a:lumMod val="65000"/>
                    <a:lumOff val="35000"/>
                  </a:schemeClr>
                </a:solidFill>
                <a:latin typeface="メイリオ"/>
                <a:ea typeface="メイリオ"/>
              </a:endParaRPr>
            </a:p>
          </p:txBody>
        </p:sp>
        <p:sp>
          <p:nvSpPr>
            <p:cNvPr id="37" name="Freeform 64">
              <a:extLst>
                <a:ext uri="{FF2B5EF4-FFF2-40B4-BE49-F238E27FC236}">
                  <a16:creationId xmlns:a16="http://schemas.microsoft.com/office/drawing/2014/main" id="{FE993684-DE46-3DAD-4F99-571EB329A1EB}"/>
                </a:ext>
              </a:extLst>
            </p:cNvPr>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cxnSp>
          <p:nvCxnSpPr>
            <p:cNvPr id="38" name="直線コネクタ 37">
              <a:extLst>
                <a:ext uri="{FF2B5EF4-FFF2-40B4-BE49-F238E27FC236}">
                  <a16:creationId xmlns:a16="http://schemas.microsoft.com/office/drawing/2014/main" id="{1B961937-1941-8B51-0C15-F57C26A940F5}"/>
                </a:ext>
              </a:extLst>
            </p:cNvPr>
            <p:cNvCxnSpPr/>
            <p:nvPr/>
          </p:nvCxnSpPr>
          <p:spPr>
            <a:xfrm>
              <a:off x="3080758" y="2977567"/>
              <a:ext cx="48001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710151D1-A8FF-1500-39FB-F24A552AA308}"/>
              </a:ext>
            </a:extLst>
          </p:cNvPr>
          <p:cNvGrpSpPr/>
          <p:nvPr/>
        </p:nvGrpSpPr>
        <p:grpSpPr>
          <a:xfrm>
            <a:off x="723771" y="3671866"/>
            <a:ext cx="7584294" cy="720367"/>
            <a:chOff x="827584" y="3021392"/>
            <a:chExt cx="7584294" cy="720367"/>
          </a:xfrm>
        </p:grpSpPr>
        <p:sp>
          <p:nvSpPr>
            <p:cNvPr id="40" name="楕円 39">
              <a:extLst>
                <a:ext uri="{FF2B5EF4-FFF2-40B4-BE49-F238E27FC236}">
                  <a16:creationId xmlns:a16="http://schemas.microsoft.com/office/drawing/2014/main" id="{85754940-F8CC-CD49-C241-7596179D8044}"/>
                </a:ext>
              </a:extLst>
            </p:cNvPr>
            <p:cNvSpPr/>
            <p:nvPr/>
          </p:nvSpPr>
          <p:spPr>
            <a:xfrm>
              <a:off x="827584" y="3021392"/>
              <a:ext cx="742937" cy="7203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41" name="テキスト ボックス 40">
              <a:extLst>
                <a:ext uri="{FF2B5EF4-FFF2-40B4-BE49-F238E27FC236}">
                  <a16:creationId xmlns:a16="http://schemas.microsoft.com/office/drawing/2014/main" id="{6B2071FF-D8E4-7568-E64A-8EE45F85AA4A}"/>
                </a:ext>
              </a:extLst>
            </p:cNvPr>
            <p:cNvSpPr txBox="1"/>
            <p:nvPr/>
          </p:nvSpPr>
          <p:spPr>
            <a:xfrm>
              <a:off x="1631889" y="3310815"/>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chemeClr val="accent4"/>
                  </a:solidFill>
                  <a:latin typeface="メイリオ"/>
                  <a:ea typeface="メイリオ"/>
                </a:rPr>
                <a:t>工数管理</a:t>
              </a:r>
            </a:p>
          </p:txBody>
        </p:sp>
        <p:sp>
          <p:nvSpPr>
            <p:cNvPr id="42" name="テキスト ボックス 41">
              <a:extLst>
                <a:ext uri="{FF2B5EF4-FFF2-40B4-BE49-F238E27FC236}">
                  <a16:creationId xmlns:a16="http://schemas.microsoft.com/office/drawing/2014/main" id="{FF4FE70E-05CC-A628-175D-2FC061A17741}"/>
                </a:ext>
              </a:extLst>
            </p:cNvPr>
            <p:cNvSpPr txBox="1"/>
            <p:nvPr/>
          </p:nvSpPr>
          <p:spPr>
            <a:xfrm>
              <a:off x="1745607" y="3138244"/>
              <a:ext cx="188758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schemeClr val="tx1">
                      <a:lumMod val="65000"/>
                      <a:lumOff val="35000"/>
                    </a:schemeClr>
                  </a:solidFill>
                  <a:latin typeface="メイリオ"/>
                  <a:ea typeface="メイリオ"/>
                </a:rPr>
                <a:t>特長３</a:t>
              </a:r>
            </a:p>
          </p:txBody>
        </p:sp>
        <p:cxnSp>
          <p:nvCxnSpPr>
            <p:cNvPr id="43" name="直線コネクタ 42">
              <a:extLst>
                <a:ext uri="{FF2B5EF4-FFF2-40B4-BE49-F238E27FC236}">
                  <a16:creationId xmlns:a16="http://schemas.microsoft.com/office/drawing/2014/main" id="{EBDE09E5-84EF-74F1-CC43-052ECB67B452}"/>
                </a:ext>
              </a:extLst>
            </p:cNvPr>
            <p:cNvCxnSpPr/>
            <p:nvPr/>
          </p:nvCxnSpPr>
          <p:spPr>
            <a:xfrm>
              <a:off x="3095312" y="3654539"/>
              <a:ext cx="483715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236E8C6E-0E5B-31D7-DEE5-D062F5245464}"/>
                </a:ext>
              </a:extLst>
            </p:cNvPr>
            <p:cNvSpPr/>
            <p:nvPr/>
          </p:nvSpPr>
          <p:spPr>
            <a:xfrm>
              <a:off x="2891798" y="3218438"/>
              <a:ext cx="5520080"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chemeClr val="accent4"/>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日々の勤怠と併せ稼働実績を登録可能</a:t>
              </a:r>
              <a:endParaRPr lang="en-US" altLang="ja-JP" sz="1400" dirty="0">
                <a:solidFill>
                  <a:schemeClr val="tx1">
                    <a:lumMod val="65000"/>
                    <a:lumOff val="35000"/>
                  </a:schemeClr>
                </a:solidFill>
                <a:latin typeface="メイリオ"/>
                <a:ea typeface="メイリオ"/>
              </a:endParaRPr>
            </a:p>
            <a:p>
              <a:pPr marL="171450" indent="-171450">
                <a:buClr>
                  <a:schemeClr val="accent4"/>
                </a:buClr>
                <a:buFont typeface="Wingdings" panose="05000000000000000000" pitchFamily="2" charset="2"/>
                <a:buChar char="l"/>
                <a:defRPr/>
              </a:pPr>
              <a:r>
                <a:rPr lang="ja-JP" altLang="en-US" sz="1400" dirty="0">
                  <a:solidFill>
                    <a:schemeClr val="tx1">
                      <a:lumMod val="65000"/>
                      <a:lumOff val="35000"/>
                    </a:schemeClr>
                  </a:solidFill>
                  <a:latin typeface="メイリオ"/>
                  <a:ea typeface="メイリオ"/>
                </a:rPr>
                <a:t>稼働実績を様々な角度で集計可能</a:t>
              </a:r>
              <a:endParaRPr lang="en-US" altLang="ja-JP" sz="1400" dirty="0">
                <a:solidFill>
                  <a:schemeClr val="tx1">
                    <a:lumMod val="65000"/>
                    <a:lumOff val="35000"/>
                  </a:schemeClr>
                </a:solidFill>
                <a:latin typeface="メイリオ"/>
                <a:ea typeface="メイリオ"/>
              </a:endParaRPr>
            </a:p>
          </p:txBody>
        </p:sp>
        <p:sp>
          <p:nvSpPr>
            <p:cNvPr id="45" name="Freeform 64">
              <a:extLst>
                <a:ext uri="{FF2B5EF4-FFF2-40B4-BE49-F238E27FC236}">
                  <a16:creationId xmlns:a16="http://schemas.microsoft.com/office/drawing/2014/main" id="{2F3E3391-16C1-24CD-752D-0078869196AE}"/>
                </a:ext>
              </a:extLst>
            </p:cNvPr>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46" name="グループ化 45">
            <a:extLst>
              <a:ext uri="{FF2B5EF4-FFF2-40B4-BE49-F238E27FC236}">
                <a16:creationId xmlns:a16="http://schemas.microsoft.com/office/drawing/2014/main" id="{333912B3-B351-3E1C-2E62-3CAB85DEA892}"/>
              </a:ext>
            </a:extLst>
          </p:cNvPr>
          <p:cNvGrpSpPr/>
          <p:nvPr/>
        </p:nvGrpSpPr>
        <p:grpSpPr>
          <a:xfrm>
            <a:off x="467544" y="930817"/>
            <a:ext cx="998543" cy="968208"/>
            <a:chOff x="295809" y="2172965"/>
            <a:chExt cx="1411018" cy="1368152"/>
          </a:xfrm>
        </p:grpSpPr>
        <p:sp>
          <p:nvSpPr>
            <p:cNvPr id="47" name="楕円 46">
              <a:extLst>
                <a:ext uri="{FF2B5EF4-FFF2-40B4-BE49-F238E27FC236}">
                  <a16:creationId xmlns:a16="http://schemas.microsoft.com/office/drawing/2014/main" id="{E7D93FBD-AA32-0645-41C8-2BE662934FAC}"/>
                </a:ext>
              </a:extLst>
            </p:cNvPr>
            <p:cNvSpPr/>
            <p:nvPr/>
          </p:nvSpPr>
          <p:spPr>
            <a:xfrm>
              <a:off x="295809" y="2172965"/>
              <a:ext cx="1411018" cy="13681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prstClr val="white"/>
                </a:solidFill>
                <a:latin typeface="メイリオ"/>
                <a:ea typeface="メイリオ"/>
              </a:endParaRPr>
            </a:p>
          </p:txBody>
        </p:sp>
        <p:sp>
          <p:nvSpPr>
            <p:cNvPr id="48" name="Freeform 10">
              <a:extLst>
                <a:ext uri="{FF2B5EF4-FFF2-40B4-BE49-F238E27FC236}">
                  <a16:creationId xmlns:a16="http://schemas.microsoft.com/office/drawing/2014/main" id="{4C411CF5-E671-3593-C069-723D6207BFDC}"/>
                </a:ext>
              </a:extLst>
            </p:cNvPr>
            <p:cNvSpPr>
              <a:spLocks noEditPoints="1"/>
            </p:cNvSpPr>
            <p:nvPr/>
          </p:nvSpPr>
          <p:spPr bwMode="auto">
            <a:xfrm>
              <a:off x="663122" y="2518845"/>
              <a:ext cx="676392" cy="676392"/>
            </a:xfrm>
            <a:custGeom>
              <a:avLst/>
              <a:gdLst>
                <a:gd name="T0" fmla="*/ 418 w 418"/>
                <a:gd name="T1" fmla="*/ 209 h 418"/>
                <a:gd name="T2" fmla="*/ 209 w 418"/>
                <a:gd name="T3" fmla="*/ 418 h 418"/>
                <a:gd name="T4" fmla="*/ 0 w 418"/>
                <a:gd name="T5" fmla="*/ 209 h 418"/>
                <a:gd name="T6" fmla="*/ 209 w 418"/>
                <a:gd name="T7" fmla="*/ 0 h 418"/>
                <a:gd name="T8" fmla="*/ 418 w 418"/>
                <a:gd name="T9" fmla="*/ 209 h 418"/>
                <a:gd name="T10" fmla="*/ 209 w 418"/>
                <a:gd name="T11" fmla="*/ 22 h 418"/>
                <a:gd name="T12" fmla="*/ 21 w 418"/>
                <a:gd name="T13" fmla="*/ 209 h 418"/>
                <a:gd name="T14" fmla="*/ 209 w 418"/>
                <a:gd name="T15" fmla="*/ 397 h 418"/>
                <a:gd name="T16" fmla="*/ 397 w 418"/>
                <a:gd name="T17" fmla="*/ 209 h 418"/>
                <a:gd name="T18" fmla="*/ 209 w 418"/>
                <a:gd name="T19" fmla="*/ 22 h 418"/>
                <a:gd name="T20" fmla="*/ 321 w 418"/>
                <a:gd name="T21" fmla="*/ 116 h 418"/>
                <a:gd name="T22" fmla="*/ 310 w 418"/>
                <a:gd name="T23" fmla="*/ 115 h 418"/>
                <a:gd name="T24" fmla="*/ 221 w 418"/>
                <a:gd name="T25" fmla="*/ 189 h 418"/>
                <a:gd name="T26" fmla="*/ 209 w 418"/>
                <a:gd name="T27" fmla="*/ 185 h 418"/>
                <a:gd name="T28" fmla="*/ 196 w 418"/>
                <a:gd name="T29" fmla="*/ 189 h 418"/>
                <a:gd name="T30" fmla="*/ 127 w 418"/>
                <a:gd name="T31" fmla="*/ 136 h 418"/>
                <a:gd name="T32" fmla="*/ 116 w 418"/>
                <a:gd name="T33" fmla="*/ 138 h 418"/>
                <a:gd name="T34" fmla="*/ 117 w 418"/>
                <a:gd name="T35" fmla="*/ 149 h 418"/>
                <a:gd name="T36" fmla="*/ 187 w 418"/>
                <a:gd name="T37" fmla="*/ 202 h 418"/>
                <a:gd name="T38" fmla="*/ 185 w 418"/>
                <a:gd name="T39" fmla="*/ 209 h 418"/>
                <a:gd name="T40" fmla="*/ 209 w 418"/>
                <a:gd name="T41" fmla="*/ 233 h 418"/>
                <a:gd name="T42" fmla="*/ 233 w 418"/>
                <a:gd name="T43" fmla="*/ 209 h 418"/>
                <a:gd name="T44" fmla="*/ 232 w 418"/>
                <a:gd name="T45" fmla="*/ 201 h 418"/>
                <a:gd name="T46" fmla="*/ 320 w 418"/>
                <a:gd name="T47" fmla="*/ 127 h 418"/>
                <a:gd name="T48" fmla="*/ 321 w 418"/>
                <a:gd name="T49" fmla="*/ 116 h 418"/>
                <a:gd name="T50" fmla="*/ 221 w 418"/>
                <a:gd name="T51" fmla="*/ 209 h 418"/>
                <a:gd name="T52" fmla="*/ 209 w 418"/>
                <a:gd name="T53" fmla="*/ 221 h 418"/>
                <a:gd name="T54" fmla="*/ 198 w 418"/>
                <a:gd name="T55" fmla="*/ 209 h 418"/>
                <a:gd name="T56" fmla="*/ 209 w 418"/>
                <a:gd name="T57" fmla="*/ 198 h 418"/>
                <a:gd name="T58" fmla="*/ 221 w 418"/>
                <a:gd name="T59" fmla="*/ 20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418">
                  <a:moveTo>
                    <a:pt x="418" y="209"/>
                  </a:moveTo>
                  <a:cubicBezTo>
                    <a:pt x="418" y="325"/>
                    <a:pt x="325" y="418"/>
                    <a:pt x="209" y="418"/>
                  </a:cubicBezTo>
                  <a:cubicBezTo>
                    <a:pt x="94" y="418"/>
                    <a:pt x="0" y="325"/>
                    <a:pt x="0" y="209"/>
                  </a:cubicBezTo>
                  <a:cubicBezTo>
                    <a:pt x="0" y="94"/>
                    <a:pt x="94" y="0"/>
                    <a:pt x="209" y="0"/>
                  </a:cubicBezTo>
                  <a:cubicBezTo>
                    <a:pt x="325" y="0"/>
                    <a:pt x="418" y="94"/>
                    <a:pt x="418" y="209"/>
                  </a:cubicBezTo>
                  <a:close/>
                  <a:moveTo>
                    <a:pt x="209" y="22"/>
                  </a:moveTo>
                  <a:cubicBezTo>
                    <a:pt x="106" y="22"/>
                    <a:pt x="21" y="106"/>
                    <a:pt x="21" y="209"/>
                  </a:cubicBezTo>
                  <a:cubicBezTo>
                    <a:pt x="21" y="313"/>
                    <a:pt x="106" y="397"/>
                    <a:pt x="209" y="397"/>
                  </a:cubicBezTo>
                  <a:cubicBezTo>
                    <a:pt x="313" y="397"/>
                    <a:pt x="397" y="313"/>
                    <a:pt x="397" y="209"/>
                  </a:cubicBezTo>
                  <a:cubicBezTo>
                    <a:pt x="397" y="106"/>
                    <a:pt x="313" y="22"/>
                    <a:pt x="209" y="22"/>
                  </a:cubicBezTo>
                  <a:close/>
                  <a:moveTo>
                    <a:pt x="321" y="116"/>
                  </a:moveTo>
                  <a:cubicBezTo>
                    <a:pt x="319" y="112"/>
                    <a:pt x="313" y="112"/>
                    <a:pt x="310" y="115"/>
                  </a:cubicBezTo>
                  <a:cubicBezTo>
                    <a:pt x="221" y="189"/>
                    <a:pt x="221" y="189"/>
                    <a:pt x="221" y="189"/>
                  </a:cubicBezTo>
                  <a:cubicBezTo>
                    <a:pt x="218" y="187"/>
                    <a:pt x="214" y="185"/>
                    <a:pt x="209" y="185"/>
                  </a:cubicBezTo>
                  <a:cubicBezTo>
                    <a:pt x="204" y="185"/>
                    <a:pt x="200" y="187"/>
                    <a:pt x="196" y="189"/>
                  </a:cubicBezTo>
                  <a:cubicBezTo>
                    <a:pt x="127" y="136"/>
                    <a:pt x="127" y="136"/>
                    <a:pt x="127" y="136"/>
                  </a:cubicBezTo>
                  <a:cubicBezTo>
                    <a:pt x="124" y="134"/>
                    <a:pt x="119" y="134"/>
                    <a:pt x="116" y="138"/>
                  </a:cubicBezTo>
                  <a:cubicBezTo>
                    <a:pt x="113" y="141"/>
                    <a:pt x="114" y="147"/>
                    <a:pt x="117" y="149"/>
                  </a:cubicBezTo>
                  <a:cubicBezTo>
                    <a:pt x="187" y="202"/>
                    <a:pt x="187" y="202"/>
                    <a:pt x="187" y="202"/>
                  </a:cubicBezTo>
                  <a:cubicBezTo>
                    <a:pt x="186" y="205"/>
                    <a:pt x="185" y="207"/>
                    <a:pt x="185" y="209"/>
                  </a:cubicBezTo>
                  <a:cubicBezTo>
                    <a:pt x="185" y="223"/>
                    <a:pt x="196" y="233"/>
                    <a:pt x="209" y="233"/>
                  </a:cubicBezTo>
                  <a:cubicBezTo>
                    <a:pt x="222" y="233"/>
                    <a:pt x="233" y="223"/>
                    <a:pt x="233" y="209"/>
                  </a:cubicBezTo>
                  <a:cubicBezTo>
                    <a:pt x="233" y="206"/>
                    <a:pt x="233" y="204"/>
                    <a:pt x="232" y="201"/>
                  </a:cubicBezTo>
                  <a:cubicBezTo>
                    <a:pt x="320" y="127"/>
                    <a:pt x="320" y="127"/>
                    <a:pt x="320" y="127"/>
                  </a:cubicBezTo>
                  <a:cubicBezTo>
                    <a:pt x="324" y="125"/>
                    <a:pt x="324" y="119"/>
                    <a:pt x="321" y="116"/>
                  </a:cubicBezTo>
                  <a:close/>
                  <a:moveTo>
                    <a:pt x="221" y="209"/>
                  </a:moveTo>
                  <a:cubicBezTo>
                    <a:pt x="221" y="216"/>
                    <a:pt x="216" y="221"/>
                    <a:pt x="209" y="221"/>
                  </a:cubicBezTo>
                  <a:cubicBezTo>
                    <a:pt x="203" y="221"/>
                    <a:pt x="198" y="216"/>
                    <a:pt x="198" y="209"/>
                  </a:cubicBezTo>
                  <a:cubicBezTo>
                    <a:pt x="198" y="203"/>
                    <a:pt x="203" y="198"/>
                    <a:pt x="209" y="198"/>
                  </a:cubicBezTo>
                  <a:cubicBezTo>
                    <a:pt x="216" y="198"/>
                    <a:pt x="221" y="203"/>
                    <a:pt x="221" y="209"/>
                  </a:cubicBezTo>
                  <a:close/>
                </a:path>
              </a:pathLst>
            </a:custGeom>
            <a:solidFill>
              <a:schemeClr val="bg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49" name="グループ化 48">
            <a:extLst>
              <a:ext uri="{FF2B5EF4-FFF2-40B4-BE49-F238E27FC236}">
                <a16:creationId xmlns:a16="http://schemas.microsoft.com/office/drawing/2014/main" id="{774DFE7F-05E9-6789-661F-FA0C0D73B3A3}"/>
              </a:ext>
            </a:extLst>
          </p:cNvPr>
          <p:cNvGrpSpPr/>
          <p:nvPr/>
        </p:nvGrpSpPr>
        <p:grpSpPr>
          <a:xfrm>
            <a:off x="467544" y="2239288"/>
            <a:ext cx="998543" cy="968208"/>
            <a:chOff x="3152297" y="2172965"/>
            <a:chExt cx="1411018" cy="1368152"/>
          </a:xfrm>
        </p:grpSpPr>
        <p:sp>
          <p:nvSpPr>
            <p:cNvPr id="50" name="楕円 49">
              <a:extLst>
                <a:ext uri="{FF2B5EF4-FFF2-40B4-BE49-F238E27FC236}">
                  <a16:creationId xmlns:a16="http://schemas.microsoft.com/office/drawing/2014/main" id="{E75C1A64-1B41-59D9-7148-DE6A59B6C729}"/>
                </a:ext>
              </a:extLst>
            </p:cNvPr>
            <p:cNvSpPr/>
            <p:nvPr/>
          </p:nvSpPr>
          <p:spPr>
            <a:xfrm>
              <a:off x="3152297" y="2172965"/>
              <a:ext cx="1411018" cy="13681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prstClr val="white"/>
                </a:solidFill>
                <a:latin typeface="メイリオ"/>
                <a:ea typeface="メイリオ"/>
              </a:endParaRPr>
            </a:p>
          </p:txBody>
        </p:sp>
        <p:sp>
          <p:nvSpPr>
            <p:cNvPr id="51" name="Freeform 39">
              <a:extLst>
                <a:ext uri="{FF2B5EF4-FFF2-40B4-BE49-F238E27FC236}">
                  <a16:creationId xmlns:a16="http://schemas.microsoft.com/office/drawing/2014/main" id="{F584137A-61B5-D3B2-9EF7-1C62F05EEA2D}"/>
                </a:ext>
              </a:extLst>
            </p:cNvPr>
            <p:cNvSpPr>
              <a:spLocks noEditPoints="1"/>
            </p:cNvSpPr>
            <p:nvPr/>
          </p:nvSpPr>
          <p:spPr bwMode="auto">
            <a:xfrm>
              <a:off x="3531403" y="2593269"/>
              <a:ext cx="652807" cy="527545"/>
            </a:xfrm>
            <a:custGeom>
              <a:avLst/>
              <a:gdLst>
                <a:gd name="T0" fmla="*/ 10 w 453"/>
                <a:gd name="T1" fmla="*/ 0 h 365"/>
                <a:gd name="T2" fmla="*/ 0 w 453"/>
                <a:gd name="T3" fmla="*/ 294 h 365"/>
                <a:gd name="T4" fmla="*/ 194 w 453"/>
                <a:gd name="T5" fmla="*/ 304 h 365"/>
                <a:gd name="T6" fmla="*/ 127 w 453"/>
                <a:gd name="T7" fmla="*/ 355 h 365"/>
                <a:gd name="T8" fmla="*/ 127 w 453"/>
                <a:gd name="T9" fmla="*/ 365 h 365"/>
                <a:gd name="T10" fmla="*/ 331 w 453"/>
                <a:gd name="T11" fmla="*/ 360 h 365"/>
                <a:gd name="T12" fmla="*/ 264 w 453"/>
                <a:gd name="T13" fmla="*/ 355 h 365"/>
                <a:gd name="T14" fmla="*/ 443 w 453"/>
                <a:gd name="T15" fmla="*/ 304 h 365"/>
                <a:gd name="T16" fmla="*/ 453 w 453"/>
                <a:gd name="T17" fmla="*/ 10 h 365"/>
                <a:gd name="T18" fmla="*/ 422 w 453"/>
                <a:gd name="T19" fmla="*/ 273 h 365"/>
                <a:gd name="T20" fmla="*/ 31 w 453"/>
                <a:gd name="T21" fmla="*/ 31 h 365"/>
                <a:gd name="T22" fmla="*/ 422 w 453"/>
                <a:gd name="T23" fmla="*/ 273 h 365"/>
                <a:gd name="T24" fmla="*/ 294 w 453"/>
                <a:gd name="T25" fmla="*/ 265 h 365"/>
                <a:gd name="T26" fmla="*/ 158 w 453"/>
                <a:gd name="T27" fmla="*/ 263 h 365"/>
                <a:gd name="T28" fmla="*/ 160 w 453"/>
                <a:gd name="T29" fmla="*/ 255 h 365"/>
                <a:gd name="T30" fmla="*/ 296 w 453"/>
                <a:gd name="T31" fmla="*/ 257 h 365"/>
                <a:gd name="T32" fmla="*/ 289 w 453"/>
                <a:gd name="T33" fmla="*/ 258 h 365"/>
                <a:gd name="T34" fmla="*/ 279 w 453"/>
                <a:gd name="T35" fmla="*/ 261 h 365"/>
                <a:gd name="T36" fmla="*/ 289 w 453"/>
                <a:gd name="T37" fmla="*/ 258 h 365"/>
                <a:gd name="T38" fmla="*/ 262 w 453"/>
                <a:gd name="T39" fmla="*/ 258 h 365"/>
                <a:gd name="T40" fmla="*/ 273 w 453"/>
                <a:gd name="T41" fmla="*/ 261 h 365"/>
                <a:gd name="T42" fmla="*/ 295 w 453"/>
                <a:gd name="T43" fmla="*/ 180 h 365"/>
                <a:gd name="T44" fmla="*/ 162 w 453"/>
                <a:gd name="T45" fmla="*/ 176 h 365"/>
                <a:gd name="T46" fmla="*/ 158 w 453"/>
                <a:gd name="T47" fmla="*/ 247 h 365"/>
                <a:gd name="T48" fmla="*/ 291 w 453"/>
                <a:gd name="T49" fmla="*/ 251 h 365"/>
                <a:gd name="T50" fmla="*/ 295 w 453"/>
                <a:gd name="T51" fmla="*/ 180 h 365"/>
                <a:gd name="T52" fmla="*/ 186 w 453"/>
                <a:gd name="T53" fmla="*/ 95 h 365"/>
                <a:gd name="T54" fmla="*/ 267 w 453"/>
                <a:gd name="T55" fmla="*/ 95 h 365"/>
                <a:gd name="T56" fmla="*/ 213 w 453"/>
                <a:gd name="T57" fmla="*/ 143 h 365"/>
                <a:gd name="T58" fmla="*/ 146 w 453"/>
                <a:gd name="T59" fmla="*/ 169 h 365"/>
                <a:gd name="T60" fmla="*/ 142 w 453"/>
                <a:gd name="T61" fmla="*/ 250 h 365"/>
                <a:gd name="T62" fmla="*/ 154 w 453"/>
                <a:gd name="T63" fmla="*/ 247 h 365"/>
                <a:gd name="T64" fmla="*/ 145 w 453"/>
                <a:gd name="T65" fmla="*/ 217 h 365"/>
                <a:gd name="T66" fmla="*/ 154 w 453"/>
                <a:gd name="T67" fmla="*/ 211 h 365"/>
                <a:gd name="T68" fmla="*/ 162 w 453"/>
                <a:gd name="T69" fmla="*/ 171 h 365"/>
                <a:gd name="T70" fmla="*/ 222 w 453"/>
                <a:gd name="T71" fmla="*/ 163 h 365"/>
                <a:gd name="T72" fmla="*/ 331 w 453"/>
                <a:gd name="T73" fmla="*/ 223 h 365"/>
                <a:gd name="T74" fmla="*/ 267 w 453"/>
                <a:gd name="T75" fmla="*/ 143 h 365"/>
                <a:gd name="T76" fmla="*/ 231 w 453"/>
                <a:gd name="T77" fmla="*/ 163 h 365"/>
                <a:gd name="T78" fmla="*/ 291 w 453"/>
                <a:gd name="T79" fmla="*/ 171 h 365"/>
                <a:gd name="T80" fmla="*/ 299 w 453"/>
                <a:gd name="T81" fmla="*/ 211 h 365"/>
                <a:gd name="T82" fmla="*/ 309 w 453"/>
                <a:gd name="T83" fmla="*/ 217 h 365"/>
                <a:gd name="T84" fmla="*/ 299 w 453"/>
                <a:gd name="T85" fmla="*/ 247 h 365"/>
                <a:gd name="T86" fmla="*/ 311 w 453"/>
                <a:gd name="T87" fmla="*/ 250 h 365"/>
                <a:gd name="T88" fmla="*/ 274 w 453"/>
                <a:gd name="T89" fmla="*/ 82 h 365"/>
                <a:gd name="T90" fmla="*/ 227 w 453"/>
                <a:gd name="T91" fmla="*/ 47 h 365"/>
                <a:gd name="T92" fmla="*/ 179 w 453"/>
                <a:gd name="T93" fmla="*/ 82 h 365"/>
                <a:gd name="T94" fmla="*/ 175 w 453"/>
                <a:gd name="T95" fmla="*/ 104 h 365"/>
                <a:gd name="T96" fmla="*/ 181 w 453"/>
                <a:gd name="T97" fmla="*/ 108 h 365"/>
                <a:gd name="T98" fmla="*/ 186 w 453"/>
                <a:gd name="T99" fmla="*/ 87 h 365"/>
                <a:gd name="T100" fmla="*/ 227 w 453"/>
                <a:gd name="T101" fmla="*/ 50 h 365"/>
                <a:gd name="T102" fmla="*/ 268 w 453"/>
                <a:gd name="T103" fmla="*/ 87 h 365"/>
                <a:gd name="T104" fmla="*/ 270 w 453"/>
                <a:gd name="T105" fmla="*/ 108 h 365"/>
                <a:gd name="T106" fmla="*/ 230 w 453"/>
                <a:gd name="T107" fmla="*/ 138 h 365"/>
                <a:gd name="T108" fmla="*/ 221 w 453"/>
                <a:gd name="T109" fmla="*/ 140 h 365"/>
                <a:gd name="T110" fmla="*/ 223 w 453"/>
                <a:gd name="T111" fmla="*/ 145 h 365"/>
                <a:gd name="T112" fmla="*/ 232 w 453"/>
                <a:gd name="T113" fmla="*/ 142 h 365"/>
                <a:gd name="T114" fmla="*/ 272 w 453"/>
                <a:gd name="T115" fmla="*/ 108 h 365"/>
                <a:gd name="T116" fmla="*/ 274 w 453"/>
                <a:gd name="T117" fmla="*/ 108 h 365"/>
                <a:gd name="T118" fmla="*/ 279 w 453"/>
                <a:gd name="T119" fmla="*/ 8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3" h="365">
                  <a:moveTo>
                    <a:pt x="443" y="0"/>
                  </a:moveTo>
                  <a:cubicBezTo>
                    <a:pt x="10" y="0"/>
                    <a:pt x="10" y="0"/>
                    <a:pt x="10" y="0"/>
                  </a:cubicBezTo>
                  <a:cubicBezTo>
                    <a:pt x="5" y="0"/>
                    <a:pt x="0" y="5"/>
                    <a:pt x="0" y="10"/>
                  </a:cubicBezTo>
                  <a:cubicBezTo>
                    <a:pt x="0" y="294"/>
                    <a:pt x="0" y="294"/>
                    <a:pt x="0" y="294"/>
                  </a:cubicBezTo>
                  <a:cubicBezTo>
                    <a:pt x="0" y="300"/>
                    <a:pt x="5" y="304"/>
                    <a:pt x="10" y="304"/>
                  </a:cubicBezTo>
                  <a:cubicBezTo>
                    <a:pt x="194" y="304"/>
                    <a:pt x="194" y="304"/>
                    <a:pt x="194" y="304"/>
                  </a:cubicBezTo>
                  <a:cubicBezTo>
                    <a:pt x="189" y="355"/>
                    <a:pt x="189" y="355"/>
                    <a:pt x="189" y="355"/>
                  </a:cubicBezTo>
                  <a:cubicBezTo>
                    <a:pt x="127" y="355"/>
                    <a:pt x="127" y="355"/>
                    <a:pt x="127" y="355"/>
                  </a:cubicBezTo>
                  <a:cubicBezTo>
                    <a:pt x="125" y="355"/>
                    <a:pt x="123" y="358"/>
                    <a:pt x="123" y="360"/>
                  </a:cubicBezTo>
                  <a:cubicBezTo>
                    <a:pt x="123" y="363"/>
                    <a:pt x="125" y="365"/>
                    <a:pt x="127" y="365"/>
                  </a:cubicBezTo>
                  <a:cubicBezTo>
                    <a:pt x="326" y="365"/>
                    <a:pt x="326" y="365"/>
                    <a:pt x="326" y="365"/>
                  </a:cubicBezTo>
                  <a:cubicBezTo>
                    <a:pt x="329" y="365"/>
                    <a:pt x="331" y="363"/>
                    <a:pt x="331" y="360"/>
                  </a:cubicBezTo>
                  <a:cubicBezTo>
                    <a:pt x="331" y="358"/>
                    <a:pt x="329" y="355"/>
                    <a:pt x="326" y="355"/>
                  </a:cubicBezTo>
                  <a:cubicBezTo>
                    <a:pt x="264" y="355"/>
                    <a:pt x="264" y="355"/>
                    <a:pt x="264" y="355"/>
                  </a:cubicBezTo>
                  <a:cubicBezTo>
                    <a:pt x="259" y="304"/>
                    <a:pt x="259" y="304"/>
                    <a:pt x="259" y="304"/>
                  </a:cubicBezTo>
                  <a:cubicBezTo>
                    <a:pt x="443" y="304"/>
                    <a:pt x="443" y="304"/>
                    <a:pt x="443" y="304"/>
                  </a:cubicBezTo>
                  <a:cubicBezTo>
                    <a:pt x="449" y="304"/>
                    <a:pt x="453" y="300"/>
                    <a:pt x="453" y="294"/>
                  </a:cubicBezTo>
                  <a:cubicBezTo>
                    <a:pt x="453" y="10"/>
                    <a:pt x="453" y="10"/>
                    <a:pt x="453" y="10"/>
                  </a:cubicBezTo>
                  <a:cubicBezTo>
                    <a:pt x="453" y="5"/>
                    <a:pt x="449" y="0"/>
                    <a:pt x="443" y="0"/>
                  </a:cubicBezTo>
                  <a:close/>
                  <a:moveTo>
                    <a:pt x="422" y="273"/>
                  </a:moveTo>
                  <a:cubicBezTo>
                    <a:pt x="31" y="273"/>
                    <a:pt x="31" y="273"/>
                    <a:pt x="31" y="273"/>
                  </a:cubicBezTo>
                  <a:cubicBezTo>
                    <a:pt x="31" y="31"/>
                    <a:pt x="31" y="31"/>
                    <a:pt x="31" y="31"/>
                  </a:cubicBezTo>
                  <a:cubicBezTo>
                    <a:pt x="422" y="31"/>
                    <a:pt x="422" y="31"/>
                    <a:pt x="422" y="31"/>
                  </a:cubicBezTo>
                  <a:lnTo>
                    <a:pt x="422" y="273"/>
                  </a:lnTo>
                  <a:close/>
                  <a:moveTo>
                    <a:pt x="296" y="263"/>
                  </a:moveTo>
                  <a:cubicBezTo>
                    <a:pt x="296" y="264"/>
                    <a:pt x="295" y="265"/>
                    <a:pt x="294" y="265"/>
                  </a:cubicBezTo>
                  <a:cubicBezTo>
                    <a:pt x="160" y="265"/>
                    <a:pt x="160" y="265"/>
                    <a:pt x="160" y="265"/>
                  </a:cubicBezTo>
                  <a:cubicBezTo>
                    <a:pt x="159" y="265"/>
                    <a:pt x="158" y="264"/>
                    <a:pt x="158" y="263"/>
                  </a:cubicBezTo>
                  <a:cubicBezTo>
                    <a:pt x="158" y="257"/>
                    <a:pt x="158" y="257"/>
                    <a:pt x="158" y="257"/>
                  </a:cubicBezTo>
                  <a:cubicBezTo>
                    <a:pt x="158" y="256"/>
                    <a:pt x="159" y="255"/>
                    <a:pt x="160" y="255"/>
                  </a:cubicBezTo>
                  <a:cubicBezTo>
                    <a:pt x="294" y="255"/>
                    <a:pt x="294" y="255"/>
                    <a:pt x="294" y="255"/>
                  </a:cubicBezTo>
                  <a:cubicBezTo>
                    <a:pt x="295" y="255"/>
                    <a:pt x="296" y="256"/>
                    <a:pt x="296" y="257"/>
                  </a:cubicBezTo>
                  <a:lnTo>
                    <a:pt x="296" y="263"/>
                  </a:lnTo>
                  <a:close/>
                  <a:moveTo>
                    <a:pt x="289" y="258"/>
                  </a:moveTo>
                  <a:cubicBezTo>
                    <a:pt x="279" y="258"/>
                    <a:pt x="279" y="258"/>
                    <a:pt x="279" y="258"/>
                  </a:cubicBezTo>
                  <a:cubicBezTo>
                    <a:pt x="279" y="261"/>
                    <a:pt x="279" y="261"/>
                    <a:pt x="279" y="261"/>
                  </a:cubicBezTo>
                  <a:cubicBezTo>
                    <a:pt x="289" y="261"/>
                    <a:pt x="289" y="261"/>
                    <a:pt x="289" y="261"/>
                  </a:cubicBezTo>
                  <a:lnTo>
                    <a:pt x="289" y="258"/>
                  </a:lnTo>
                  <a:close/>
                  <a:moveTo>
                    <a:pt x="273" y="258"/>
                  </a:moveTo>
                  <a:cubicBezTo>
                    <a:pt x="262" y="258"/>
                    <a:pt x="262" y="258"/>
                    <a:pt x="262" y="258"/>
                  </a:cubicBezTo>
                  <a:cubicBezTo>
                    <a:pt x="262" y="261"/>
                    <a:pt x="262" y="261"/>
                    <a:pt x="262" y="261"/>
                  </a:cubicBezTo>
                  <a:cubicBezTo>
                    <a:pt x="273" y="261"/>
                    <a:pt x="273" y="261"/>
                    <a:pt x="273" y="261"/>
                  </a:cubicBezTo>
                  <a:lnTo>
                    <a:pt x="273" y="258"/>
                  </a:lnTo>
                  <a:close/>
                  <a:moveTo>
                    <a:pt x="295" y="180"/>
                  </a:moveTo>
                  <a:cubicBezTo>
                    <a:pt x="295" y="178"/>
                    <a:pt x="293" y="176"/>
                    <a:pt x="291" y="176"/>
                  </a:cubicBezTo>
                  <a:cubicBezTo>
                    <a:pt x="162" y="176"/>
                    <a:pt x="162" y="176"/>
                    <a:pt x="162" y="176"/>
                  </a:cubicBezTo>
                  <a:cubicBezTo>
                    <a:pt x="160" y="176"/>
                    <a:pt x="158" y="178"/>
                    <a:pt x="158" y="180"/>
                  </a:cubicBezTo>
                  <a:cubicBezTo>
                    <a:pt x="158" y="247"/>
                    <a:pt x="158" y="247"/>
                    <a:pt x="158" y="247"/>
                  </a:cubicBezTo>
                  <a:cubicBezTo>
                    <a:pt x="158" y="249"/>
                    <a:pt x="160" y="251"/>
                    <a:pt x="162" y="251"/>
                  </a:cubicBezTo>
                  <a:cubicBezTo>
                    <a:pt x="291" y="251"/>
                    <a:pt x="291" y="251"/>
                    <a:pt x="291" y="251"/>
                  </a:cubicBezTo>
                  <a:cubicBezTo>
                    <a:pt x="293" y="251"/>
                    <a:pt x="295" y="249"/>
                    <a:pt x="295" y="247"/>
                  </a:cubicBezTo>
                  <a:lnTo>
                    <a:pt x="295" y="180"/>
                  </a:lnTo>
                  <a:close/>
                  <a:moveTo>
                    <a:pt x="227" y="55"/>
                  </a:moveTo>
                  <a:cubicBezTo>
                    <a:pt x="204" y="55"/>
                    <a:pt x="186" y="73"/>
                    <a:pt x="186" y="95"/>
                  </a:cubicBezTo>
                  <a:cubicBezTo>
                    <a:pt x="186" y="118"/>
                    <a:pt x="204" y="136"/>
                    <a:pt x="227" y="136"/>
                  </a:cubicBezTo>
                  <a:cubicBezTo>
                    <a:pt x="249" y="136"/>
                    <a:pt x="267" y="118"/>
                    <a:pt x="267" y="95"/>
                  </a:cubicBezTo>
                  <a:cubicBezTo>
                    <a:pt x="267" y="73"/>
                    <a:pt x="249" y="55"/>
                    <a:pt x="227" y="55"/>
                  </a:cubicBezTo>
                  <a:close/>
                  <a:moveTo>
                    <a:pt x="213" y="143"/>
                  </a:moveTo>
                  <a:cubicBezTo>
                    <a:pt x="186" y="143"/>
                    <a:pt x="186" y="143"/>
                    <a:pt x="186" y="143"/>
                  </a:cubicBezTo>
                  <a:cubicBezTo>
                    <a:pt x="164" y="143"/>
                    <a:pt x="155" y="152"/>
                    <a:pt x="146" y="169"/>
                  </a:cubicBezTo>
                  <a:cubicBezTo>
                    <a:pt x="139" y="186"/>
                    <a:pt x="130" y="205"/>
                    <a:pt x="122" y="223"/>
                  </a:cubicBezTo>
                  <a:cubicBezTo>
                    <a:pt x="116" y="237"/>
                    <a:pt x="127" y="252"/>
                    <a:pt x="142" y="250"/>
                  </a:cubicBezTo>
                  <a:cubicBezTo>
                    <a:pt x="146" y="249"/>
                    <a:pt x="150" y="249"/>
                    <a:pt x="154" y="248"/>
                  </a:cubicBezTo>
                  <a:cubicBezTo>
                    <a:pt x="154" y="248"/>
                    <a:pt x="154" y="247"/>
                    <a:pt x="154" y="247"/>
                  </a:cubicBezTo>
                  <a:cubicBezTo>
                    <a:pt x="154" y="216"/>
                    <a:pt x="154" y="216"/>
                    <a:pt x="154" y="216"/>
                  </a:cubicBezTo>
                  <a:cubicBezTo>
                    <a:pt x="145" y="217"/>
                    <a:pt x="145" y="217"/>
                    <a:pt x="145" y="217"/>
                  </a:cubicBezTo>
                  <a:cubicBezTo>
                    <a:pt x="144" y="213"/>
                    <a:pt x="144" y="213"/>
                    <a:pt x="144" y="213"/>
                  </a:cubicBezTo>
                  <a:cubicBezTo>
                    <a:pt x="154" y="211"/>
                    <a:pt x="154" y="211"/>
                    <a:pt x="154" y="211"/>
                  </a:cubicBezTo>
                  <a:cubicBezTo>
                    <a:pt x="154" y="180"/>
                    <a:pt x="154" y="180"/>
                    <a:pt x="154" y="180"/>
                  </a:cubicBezTo>
                  <a:cubicBezTo>
                    <a:pt x="154" y="175"/>
                    <a:pt x="158" y="171"/>
                    <a:pt x="162" y="171"/>
                  </a:cubicBezTo>
                  <a:cubicBezTo>
                    <a:pt x="219" y="171"/>
                    <a:pt x="219" y="171"/>
                    <a:pt x="219" y="171"/>
                  </a:cubicBezTo>
                  <a:cubicBezTo>
                    <a:pt x="222" y="163"/>
                    <a:pt x="222" y="163"/>
                    <a:pt x="222" y="163"/>
                  </a:cubicBezTo>
                  <a:lnTo>
                    <a:pt x="213" y="143"/>
                  </a:lnTo>
                  <a:close/>
                  <a:moveTo>
                    <a:pt x="331" y="223"/>
                  </a:moveTo>
                  <a:cubicBezTo>
                    <a:pt x="324" y="205"/>
                    <a:pt x="315" y="186"/>
                    <a:pt x="307" y="169"/>
                  </a:cubicBezTo>
                  <a:cubicBezTo>
                    <a:pt x="299" y="152"/>
                    <a:pt x="289" y="143"/>
                    <a:pt x="267" y="143"/>
                  </a:cubicBezTo>
                  <a:cubicBezTo>
                    <a:pt x="240" y="143"/>
                    <a:pt x="240" y="143"/>
                    <a:pt x="240" y="143"/>
                  </a:cubicBezTo>
                  <a:cubicBezTo>
                    <a:pt x="231" y="163"/>
                    <a:pt x="231" y="163"/>
                    <a:pt x="231" y="163"/>
                  </a:cubicBezTo>
                  <a:cubicBezTo>
                    <a:pt x="234" y="171"/>
                    <a:pt x="234" y="171"/>
                    <a:pt x="234" y="171"/>
                  </a:cubicBezTo>
                  <a:cubicBezTo>
                    <a:pt x="291" y="171"/>
                    <a:pt x="291" y="171"/>
                    <a:pt x="291" y="171"/>
                  </a:cubicBezTo>
                  <a:cubicBezTo>
                    <a:pt x="296" y="171"/>
                    <a:pt x="299" y="175"/>
                    <a:pt x="299" y="180"/>
                  </a:cubicBezTo>
                  <a:cubicBezTo>
                    <a:pt x="299" y="211"/>
                    <a:pt x="299" y="211"/>
                    <a:pt x="299" y="211"/>
                  </a:cubicBezTo>
                  <a:cubicBezTo>
                    <a:pt x="310" y="213"/>
                    <a:pt x="310" y="213"/>
                    <a:pt x="310" y="213"/>
                  </a:cubicBezTo>
                  <a:cubicBezTo>
                    <a:pt x="309" y="217"/>
                    <a:pt x="309" y="217"/>
                    <a:pt x="309" y="217"/>
                  </a:cubicBezTo>
                  <a:cubicBezTo>
                    <a:pt x="299" y="216"/>
                    <a:pt x="299" y="216"/>
                    <a:pt x="299" y="216"/>
                  </a:cubicBezTo>
                  <a:cubicBezTo>
                    <a:pt x="299" y="247"/>
                    <a:pt x="299" y="247"/>
                    <a:pt x="299" y="247"/>
                  </a:cubicBezTo>
                  <a:cubicBezTo>
                    <a:pt x="299" y="247"/>
                    <a:pt x="299" y="248"/>
                    <a:pt x="299" y="248"/>
                  </a:cubicBezTo>
                  <a:cubicBezTo>
                    <a:pt x="303" y="249"/>
                    <a:pt x="307" y="249"/>
                    <a:pt x="311" y="250"/>
                  </a:cubicBezTo>
                  <a:cubicBezTo>
                    <a:pt x="326" y="252"/>
                    <a:pt x="337" y="237"/>
                    <a:pt x="331" y="223"/>
                  </a:cubicBezTo>
                  <a:close/>
                  <a:moveTo>
                    <a:pt x="274" y="82"/>
                  </a:moveTo>
                  <a:cubicBezTo>
                    <a:pt x="273" y="82"/>
                    <a:pt x="273" y="82"/>
                    <a:pt x="273" y="82"/>
                  </a:cubicBezTo>
                  <a:cubicBezTo>
                    <a:pt x="267" y="62"/>
                    <a:pt x="249" y="47"/>
                    <a:pt x="227" y="47"/>
                  </a:cubicBezTo>
                  <a:cubicBezTo>
                    <a:pt x="205" y="47"/>
                    <a:pt x="186" y="62"/>
                    <a:pt x="180" y="82"/>
                  </a:cubicBezTo>
                  <a:cubicBezTo>
                    <a:pt x="179" y="82"/>
                    <a:pt x="179" y="82"/>
                    <a:pt x="179" y="82"/>
                  </a:cubicBezTo>
                  <a:cubicBezTo>
                    <a:pt x="177" y="82"/>
                    <a:pt x="175" y="84"/>
                    <a:pt x="175" y="87"/>
                  </a:cubicBezTo>
                  <a:cubicBezTo>
                    <a:pt x="175" y="104"/>
                    <a:pt x="175" y="104"/>
                    <a:pt x="175" y="104"/>
                  </a:cubicBezTo>
                  <a:cubicBezTo>
                    <a:pt x="175" y="106"/>
                    <a:pt x="177" y="108"/>
                    <a:pt x="179" y="108"/>
                  </a:cubicBezTo>
                  <a:cubicBezTo>
                    <a:pt x="181" y="108"/>
                    <a:pt x="181" y="108"/>
                    <a:pt x="181" y="108"/>
                  </a:cubicBezTo>
                  <a:cubicBezTo>
                    <a:pt x="184" y="108"/>
                    <a:pt x="186" y="106"/>
                    <a:pt x="186" y="104"/>
                  </a:cubicBezTo>
                  <a:cubicBezTo>
                    <a:pt x="186" y="87"/>
                    <a:pt x="186" y="87"/>
                    <a:pt x="186" y="87"/>
                  </a:cubicBezTo>
                  <a:cubicBezTo>
                    <a:pt x="186" y="85"/>
                    <a:pt x="185" y="84"/>
                    <a:pt x="184" y="83"/>
                  </a:cubicBezTo>
                  <a:cubicBezTo>
                    <a:pt x="189" y="64"/>
                    <a:pt x="206" y="50"/>
                    <a:pt x="227" y="50"/>
                  </a:cubicBezTo>
                  <a:cubicBezTo>
                    <a:pt x="247" y="50"/>
                    <a:pt x="265" y="64"/>
                    <a:pt x="270" y="83"/>
                  </a:cubicBezTo>
                  <a:cubicBezTo>
                    <a:pt x="269" y="84"/>
                    <a:pt x="268" y="85"/>
                    <a:pt x="268" y="87"/>
                  </a:cubicBezTo>
                  <a:cubicBezTo>
                    <a:pt x="268" y="104"/>
                    <a:pt x="268" y="104"/>
                    <a:pt x="268" y="104"/>
                  </a:cubicBezTo>
                  <a:cubicBezTo>
                    <a:pt x="268" y="106"/>
                    <a:pt x="269" y="107"/>
                    <a:pt x="270" y="108"/>
                  </a:cubicBezTo>
                  <a:cubicBezTo>
                    <a:pt x="265" y="125"/>
                    <a:pt x="250" y="138"/>
                    <a:pt x="232" y="140"/>
                  </a:cubicBezTo>
                  <a:cubicBezTo>
                    <a:pt x="232" y="139"/>
                    <a:pt x="231" y="138"/>
                    <a:pt x="230" y="138"/>
                  </a:cubicBezTo>
                  <a:cubicBezTo>
                    <a:pt x="223" y="138"/>
                    <a:pt x="223" y="138"/>
                    <a:pt x="223" y="138"/>
                  </a:cubicBezTo>
                  <a:cubicBezTo>
                    <a:pt x="222" y="138"/>
                    <a:pt x="221" y="139"/>
                    <a:pt x="221" y="140"/>
                  </a:cubicBezTo>
                  <a:cubicBezTo>
                    <a:pt x="221" y="142"/>
                    <a:pt x="221" y="142"/>
                    <a:pt x="221" y="142"/>
                  </a:cubicBezTo>
                  <a:cubicBezTo>
                    <a:pt x="221" y="144"/>
                    <a:pt x="222" y="145"/>
                    <a:pt x="223" y="145"/>
                  </a:cubicBezTo>
                  <a:cubicBezTo>
                    <a:pt x="230" y="145"/>
                    <a:pt x="230" y="145"/>
                    <a:pt x="230" y="145"/>
                  </a:cubicBezTo>
                  <a:cubicBezTo>
                    <a:pt x="231" y="145"/>
                    <a:pt x="232" y="144"/>
                    <a:pt x="232" y="142"/>
                  </a:cubicBezTo>
                  <a:cubicBezTo>
                    <a:pt x="232" y="142"/>
                    <a:pt x="232" y="142"/>
                    <a:pt x="232" y="142"/>
                  </a:cubicBezTo>
                  <a:cubicBezTo>
                    <a:pt x="251" y="140"/>
                    <a:pt x="267" y="126"/>
                    <a:pt x="272" y="108"/>
                  </a:cubicBezTo>
                  <a:cubicBezTo>
                    <a:pt x="272" y="108"/>
                    <a:pt x="272" y="108"/>
                    <a:pt x="272" y="108"/>
                  </a:cubicBezTo>
                  <a:cubicBezTo>
                    <a:pt x="274" y="108"/>
                    <a:pt x="274" y="108"/>
                    <a:pt x="274" y="108"/>
                  </a:cubicBezTo>
                  <a:cubicBezTo>
                    <a:pt x="277" y="108"/>
                    <a:pt x="279" y="106"/>
                    <a:pt x="279" y="104"/>
                  </a:cubicBezTo>
                  <a:cubicBezTo>
                    <a:pt x="279" y="87"/>
                    <a:pt x="279" y="87"/>
                    <a:pt x="279" y="87"/>
                  </a:cubicBezTo>
                  <a:cubicBezTo>
                    <a:pt x="279" y="84"/>
                    <a:pt x="277" y="82"/>
                    <a:pt x="274" y="82"/>
                  </a:cubicBezTo>
                  <a:close/>
                </a:path>
              </a:pathLst>
            </a:custGeom>
            <a:solidFill>
              <a:schemeClr val="bg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dirty="0">
                <a:ln>
                  <a:noFill/>
                </a:ln>
                <a:solidFill>
                  <a:prstClr val="black"/>
                </a:solidFill>
                <a:effectLst/>
                <a:uLnTx/>
                <a:uFillTx/>
                <a:latin typeface="メイリオ"/>
                <a:ea typeface="メイリオ"/>
                <a:cs typeface="+mn-cs"/>
              </a:endParaRPr>
            </a:p>
          </p:txBody>
        </p:sp>
      </p:grpSp>
      <p:grpSp>
        <p:nvGrpSpPr>
          <p:cNvPr id="52" name="グループ化 51">
            <a:extLst>
              <a:ext uri="{FF2B5EF4-FFF2-40B4-BE49-F238E27FC236}">
                <a16:creationId xmlns:a16="http://schemas.microsoft.com/office/drawing/2014/main" id="{31570BF4-5B1A-9E6A-AEDE-C24148FD6E08}"/>
              </a:ext>
            </a:extLst>
          </p:cNvPr>
          <p:cNvGrpSpPr/>
          <p:nvPr/>
        </p:nvGrpSpPr>
        <p:grpSpPr>
          <a:xfrm>
            <a:off x="467544" y="3547759"/>
            <a:ext cx="998542" cy="968207"/>
            <a:chOff x="5971606" y="2172965"/>
            <a:chExt cx="1411018" cy="1368152"/>
          </a:xfrm>
        </p:grpSpPr>
        <p:sp>
          <p:nvSpPr>
            <p:cNvPr id="53" name="楕円 52">
              <a:extLst>
                <a:ext uri="{FF2B5EF4-FFF2-40B4-BE49-F238E27FC236}">
                  <a16:creationId xmlns:a16="http://schemas.microsoft.com/office/drawing/2014/main" id="{908A1268-CC2E-00B9-3E2E-8F5448740749}"/>
                </a:ext>
              </a:extLst>
            </p:cNvPr>
            <p:cNvSpPr/>
            <p:nvPr/>
          </p:nvSpPr>
          <p:spPr>
            <a:xfrm>
              <a:off x="5971606" y="2172965"/>
              <a:ext cx="1411018"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prstClr val="white"/>
                </a:solidFill>
                <a:latin typeface="メイリオ"/>
                <a:ea typeface="メイリオ"/>
              </a:endParaRPr>
            </a:p>
          </p:txBody>
        </p:sp>
        <p:grpSp>
          <p:nvGrpSpPr>
            <p:cNvPr id="54" name="グループ化 53">
              <a:extLst>
                <a:ext uri="{FF2B5EF4-FFF2-40B4-BE49-F238E27FC236}">
                  <a16:creationId xmlns:a16="http://schemas.microsoft.com/office/drawing/2014/main" id="{8F71600B-EF69-8DE5-78BA-A4305FECB072}"/>
                </a:ext>
              </a:extLst>
            </p:cNvPr>
            <p:cNvGrpSpPr/>
            <p:nvPr/>
          </p:nvGrpSpPr>
          <p:grpSpPr>
            <a:xfrm>
              <a:off x="6352788" y="2438826"/>
              <a:ext cx="648655" cy="836431"/>
              <a:chOff x="6329468" y="2416966"/>
              <a:chExt cx="648655" cy="836431"/>
            </a:xfrm>
          </p:grpSpPr>
          <p:sp>
            <p:nvSpPr>
              <p:cNvPr id="55" name="Freeform 64">
                <a:extLst>
                  <a:ext uri="{FF2B5EF4-FFF2-40B4-BE49-F238E27FC236}">
                    <a16:creationId xmlns:a16="http://schemas.microsoft.com/office/drawing/2014/main" id="{E397C9A1-D74F-78BC-9FF1-E67E174B1E19}"/>
                  </a:ext>
                </a:extLst>
              </p:cNvPr>
              <p:cNvSpPr>
                <a:spLocks noChangeAspect="1" noEditPoints="1"/>
              </p:cNvSpPr>
              <p:nvPr/>
            </p:nvSpPr>
            <p:spPr bwMode="auto">
              <a:xfrm>
                <a:off x="6376107" y="2480437"/>
                <a:ext cx="602016" cy="772960"/>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56" name="楕円 55">
                <a:extLst>
                  <a:ext uri="{FF2B5EF4-FFF2-40B4-BE49-F238E27FC236}">
                    <a16:creationId xmlns:a16="http://schemas.microsoft.com/office/drawing/2014/main" id="{85BE49CF-199F-0D3F-C6D6-75F5EF54A7AD}"/>
                  </a:ext>
                </a:extLst>
              </p:cNvPr>
              <p:cNvSpPr/>
              <p:nvPr/>
            </p:nvSpPr>
            <p:spPr>
              <a:xfrm>
                <a:off x="6480212" y="2416966"/>
                <a:ext cx="396043" cy="30854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Freeform 10">
                <a:extLst>
                  <a:ext uri="{FF2B5EF4-FFF2-40B4-BE49-F238E27FC236}">
                    <a16:creationId xmlns:a16="http://schemas.microsoft.com/office/drawing/2014/main" id="{34BC9516-FCD6-AFAD-1497-FDFF0C6A6D71}"/>
                  </a:ext>
                </a:extLst>
              </p:cNvPr>
              <p:cNvSpPr>
                <a:spLocks noEditPoints="1"/>
              </p:cNvSpPr>
              <p:nvPr/>
            </p:nvSpPr>
            <p:spPr bwMode="auto">
              <a:xfrm>
                <a:off x="6329468" y="2416966"/>
                <a:ext cx="271109" cy="271109"/>
              </a:xfrm>
              <a:custGeom>
                <a:avLst/>
                <a:gdLst>
                  <a:gd name="T0" fmla="*/ 418 w 418"/>
                  <a:gd name="T1" fmla="*/ 209 h 418"/>
                  <a:gd name="T2" fmla="*/ 209 w 418"/>
                  <a:gd name="T3" fmla="*/ 418 h 418"/>
                  <a:gd name="T4" fmla="*/ 0 w 418"/>
                  <a:gd name="T5" fmla="*/ 209 h 418"/>
                  <a:gd name="T6" fmla="*/ 209 w 418"/>
                  <a:gd name="T7" fmla="*/ 0 h 418"/>
                  <a:gd name="T8" fmla="*/ 418 w 418"/>
                  <a:gd name="T9" fmla="*/ 209 h 418"/>
                  <a:gd name="T10" fmla="*/ 209 w 418"/>
                  <a:gd name="T11" fmla="*/ 22 h 418"/>
                  <a:gd name="T12" fmla="*/ 21 w 418"/>
                  <a:gd name="T13" fmla="*/ 209 h 418"/>
                  <a:gd name="T14" fmla="*/ 209 w 418"/>
                  <a:gd name="T15" fmla="*/ 397 h 418"/>
                  <a:gd name="T16" fmla="*/ 397 w 418"/>
                  <a:gd name="T17" fmla="*/ 209 h 418"/>
                  <a:gd name="T18" fmla="*/ 209 w 418"/>
                  <a:gd name="T19" fmla="*/ 22 h 418"/>
                  <a:gd name="T20" fmla="*/ 321 w 418"/>
                  <a:gd name="T21" fmla="*/ 116 h 418"/>
                  <a:gd name="T22" fmla="*/ 310 w 418"/>
                  <a:gd name="T23" fmla="*/ 115 h 418"/>
                  <a:gd name="T24" fmla="*/ 221 w 418"/>
                  <a:gd name="T25" fmla="*/ 189 h 418"/>
                  <a:gd name="T26" fmla="*/ 209 w 418"/>
                  <a:gd name="T27" fmla="*/ 185 h 418"/>
                  <a:gd name="T28" fmla="*/ 196 w 418"/>
                  <a:gd name="T29" fmla="*/ 189 h 418"/>
                  <a:gd name="T30" fmla="*/ 127 w 418"/>
                  <a:gd name="T31" fmla="*/ 136 h 418"/>
                  <a:gd name="T32" fmla="*/ 116 w 418"/>
                  <a:gd name="T33" fmla="*/ 138 h 418"/>
                  <a:gd name="T34" fmla="*/ 117 w 418"/>
                  <a:gd name="T35" fmla="*/ 149 h 418"/>
                  <a:gd name="T36" fmla="*/ 187 w 418"/>
                  <a:gd name="T37" fmla="*/ 202 h 418"/>
                  <a:gd name="T38" fmla="*/ 185 w 418"/>
                  <a:gd name="T39" fmla="*/ 209 h 418"/>
                  <a:gd name="T40" fmla="*/ 209 w 418"/>
                  <a:gd name="T41" fmla="*/ 233 h 418"/>
                  <a:gd name="T42" fmla="*/ 233 w 418"/>
                  <a:gd name="T43" fmla="*/ 209 h 418"/>
                  <a:gd name="T44" fmla="*/ 232 w 418"/>
                  <a:gd name="T45" fmla="*/ 201 h 418"/>
                  <a:gd name="T46" fmla="*/ 320 w 418"/>
                  <a:gd name="T47" fmla="*/ 127 h 418"/>
                  <a:gd name="T48" fmla="*/ 321 w 418"/>
                  <a:gd name="T49" fmla="*/ 116 h 418"/>
                  <a:gd name="T50" fmla="*/ 221 w 418"/>
                  <a:gd name="T51" fmla="*/ 209 h 418"/>
                  <a:gd name="T52" fmla="*/ 209 w 418"/>
                  <a:gd name="T53" fmla="*/ 221 h 418"/>
                  <a:gd name="T54" fmla="*/ 198 w 418"/>
                  <a:gd name="T55" fmla="*/ 209 h 418"/>
                  <a:gd name="T56" fmla="*/ 209 w 418"/>
                  <a:gd name="T57" fmla="*/ 198 h 418"/>
                  <a:gd name="T58" fmla="*/ 221 w 418"/>
                  <a:gd name="T59" fmla="*/ 20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418">
                    <a:moveTo>
                      <a:pt x="418" y="209"/>
                    </a:moveTo>
                    <a:cubicBezTo>
                      <a:pt x="418" y="325"/>
                      <a:pt x="325" y="418"/>
                      <a:pt x="209" y="418"/>
                    </a:cubicBezTo>
                    <a:cubicBezTo>
                      <a:pt x="94" y="418"/>
                      <a:pt x="0" y="325"/>
                      <a:pt x="0" y="209"/>
                    </a:cubicBezTo>
                    <a:cubicBezTo>
                      <a:pt x="0" y="94"/>
                      <a:pt x="94" y="0"/>
                      <a:pt x="209" y="0"/>
                    </a:cubicBezTo>
                    <a:cubicBezTo>
                      <a:pt x="325" y="0"/>
                      <a:pt x="418" y="94"/>
                      <a:pt x="418" y="209"/>
                    </a:cubicBezTo>
                    <a:close/>
                    <a:moveTo>
                      <a:pt x="209" y="22"/>
                    </a:moveTo>
                    <a:cubicBezTo>
                      <a:pt x="106" y="22"/>
                      <a:pt x="21" y="106"/>
                      <a:pt x="21" y="209"/>
                    </a:cubicBezTo>
                    <a:cubicBezTo>
                      <a:pt x="21" y="313"/>
                      <a:pt x="106" y="397"/>
                      <a:pt x="209" y="397"/>
                    </a:cubicBezTo>
                    <a:cubicBezTo>
                      <a:pt x="313" y="397"/>
                      <a:pt x="397" y="313"/>
                      <a:pt x="397" y="209"/>
                    </a:cubicBezTo>
                    <a:cubicBezTo>
                      <a:pt x="397" y="106"/>
                      <a:pt x="313" y="22"/>
                      <a:pt x="209" y="22"/>
                    </a:cubicBezTo>
                    <a:close/>
                    <a:moveTo>
                      <a:pt x="321" y="116"/>
                    </a:moveTo>
                    <a:cubicBezTo>
                      <a:pt x="319" y="112"/>
                      <a:pt x="313" y="112"/>
                      <a:pt x="310" y="115"/>
                    </a:cubicBezTo>
                    <a:cubicBezTo>
                      <a:pt x="221" y="189"/>
                      <a:pt x="221" y="189"/>
                      <a:pt x="221" y="189"/>
                    </a:cubicBezTo>
                    <a:cubicBezTo>
                      <a:pt x="218" y="187"/>
                      <a:pt x="214" y="185"/>
                      <a:pt x="209" y="185"/>
                    </a:cubicBezTo>
                    <a:cubicBezTo>
                      <a:pt x="204" y="185"/>
                      <a:pt x="200" y="187"/>
                      <a:pt x="196" y="189"/>
                    </a:cubicBezTo>
                    <a:cubicBezTo>
                      <a:pt x="127" y="136"/>
                      <a:pt x="127" y="136"/>
                      <a:pt x="127" y="136"/>
                    </a:cubicBezTo>
                    <a:cubicBezTo>
                      <a:pt x="124" y="134"/>
                      <a:pt x="119" y="134"/>
                      <a:pt x="116" y="138"/>
                    </a:cubicBezTo>
                    <a:cubicBezTo>
                      <a:pt x="113" y="141"/>
                      <a:pt x="114" y="147"/>
                      <a:pt x="117" y="149"/>
                    </a:cubicBezTo>
                    <a:cubicBezTo>
                      <a:pt x="187" y="202"/>
                      <a:pt x="187" y="202"/>
                      <a:pt x="187" y="202"/>
                    </a:cubicBezTo>
                    <a:cubicBezTo>
                      <a:pt x="186" y="205"/>
                      <a:pt x="185" y="207"/>
                      <a:pt x="185" y="209"/>
                    </a:cubicBezTo>
                    <a:cubicBezTo>
                      <a:pt x="185" y="223"/>
                      <a:pt x="196" y="233"/>
                      <a:pt x="209" y="233"/>
                    </a:cubicBezTo>
                    <a:cubicBezTo>
                      <a:pt x="222" y="233"/>
                      <a:pt x="233" y="223"/>
                      <a:pt x="233" y="209"/>
                    </a:cubicBezTo>
                    <a:cubicBezTo>
                      <a:pt x="233" y="206"/>
                      <a:pt x="233" y="204"/>
                      <a:pt x="232" y="201"/>
                    </a:cubicBezTo>
                    <a:cubicBezTo>
                      <a:pt x="320" y="127"/>
                      <a:pt x="320" y="127"/>
                      <a:pt x="320" y="127"/>
                    </a:cubicBezTo>
                    <a:cubicBezTo>
                      <a:pt x="324" y="125"/>
                      <a:pt x="324" y="119"/>
                      <a:pt x="321" y="116"/>
                    </a:cubicBezTo>
                    <a:close/>
                    <a:moveTo>
                      <a:pt x="221" y="209"/>
                    </a:moveTo>
                    <a:cubicBezTo>
                      <a:pt x="221" y="216"/>
                      <a:pt x="216" y="221"/>
                      <a:pt x="209" y="221"/>
                    </a:cubicBezTo>
                    <a:cubicBezTo>
                      <a:pt x="203" y="221"/>
                      <a:pt x="198" y="216"/>
                      <a:pt x="198" y="209"/>
                    </a:cubicBezTo>
                    <a:cubicBezTo>
                      <a:pt x="198" y="203"/>
                      <a:pt x="203" y="198"/>
                      <a:pt x="209" y="198"/>
                    </a:cubicBezTo>
                    <a:cubicBezTo>
                      <a:pt x="216" y="198"/>
                      <a:pt x="221" y="203"/>
                      <a:pt x="221" y="209"/>
                    </a:cubicBezTo>
                    <a:close/>
                  </a:path>
                </a:pathLst>
              </a:custGeom>
              <a:solidFill>
                <a:schemeClr val="bg1"/>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414563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145C730-42FE-BFD1-2712-635F1ECF15DB}"/>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540164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00E828E-F3BC-7FF5-65F0-2212167AC42C}"/>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
        <p:nvSpPr>
          <p:cNvPr id="6" name="タイトル 5">
            <a:extLst>
              <a:ext uri="{FF2B5EF4-FFF2-40B4-BE49-F238E27FC236}">
                <a16:creationId xmlns:a16="http://schemas.microsoft.com/office/drawing/2014/main" id="{96BD51BD-BAF6-3F63-8A06-CE985999C949}"/>
              </a:ext>
            </a:extLst>
          </p:cNvPr>
          <p:cNvSpPr>
            <a:spLocks noGrp="1"/>
          </p:cNvSpPr>
          <p:nvPr>
            <p:ph type="title"/>
          </p:nvPr>
        </p:nvSpPr>
        <p:spPr>
          <a:xfrm>
            <a:off x="2447764" y="678304"/>
            <a:ext cx="6337461" cy="1065354"/>
          </a:xfrm>
        </p:spPr>
        <p:txBody>
          <a:bodyPr/>
          <a:lstStyle/>
          <a:p>
            <a:br>
              <a:rPr kumimoji="1" lang="en-US" altLang="ja-JP" sz="2000" dirty="0">
                <a:latin typeface="+mn-ea"/>
                <a:ea typeface="+mn-ea"/>
              </a:rPr>
            </a:br>
            <a:r>
              <a:rPr kumimoji="1" lang="ja-JP" altLang="en-US" sz="2800" dirty="0">
                <a:latin typeface="+mn-ea"/>
                <a:ea typeface="+mn-ea"/>
              </a:rPr>
              <a:t>営業よりご連絡</a:t>
            </a:r>
            <a:endParaRPr lang="ja-JP" altLang="en-US" sz="2800" dirty="0"/>
          </a:p>
        </p:txBody>
      </p:sp>
      <p:sp>
        <p:nvSpPr>
          <p:cNvPr id="2" name="スライド番号プレースホルダー 1">
            <a:extLst>
              <a:ext uri="{FF2B5EF4-FFF2-40B4-BE49-F238E27FC236}">
                <a16:creationId xmlns:a16="http://schemas.microsoft.com/office/drawing/2014/main" id="{4DC6E157-4295-C050-F90B-45D9B14BE1A6}"/>
              </a:ext>
            </a:extLst>
          </p:cNvPr>
          <p:cNvSpPr>
            <a:spLocks noGrp="1"/>
          </p:cNvSpPr>
          <p:nvPr>
            <p:ph type="sldNum" sz="quarter" idx="10"/>
          </p:nvPr>
        </p:nvSpPr>
        <p:spPr/>
        <p:txBody>
          <a:bodyPr/>
          <a:lstStyle/>
          <a:p>
            <a:fld id="{78AE49ED-73EF-499C-8307-28EB0E7CF529}" type="slidenum">
              <a:rPr kumimoji="1" lang="ja-JP" altLang="en-US" smtClean="0"/>
              <a:t>44</a:t>
            </a:fld>
            <a:endParaRPr kumimoji="1" lang="ja-JP" altLang="en-US" dirty="0"/>
          </a:p>
        </p:txBody>
      </p:sp>
      <p:sp>
        <p:nvSpPr>
          <p:cNvPr id="5" name="テキスト ボックス 4">
            <a:extLst>
              <a:ext uri="{FF2B5EF4-FFF2-40B4-BE49-F238E27FC236}">
                <a16:creationId xmlns:a16="http://schemas.microsoft.com/office/drawing/2014/main" id="{B35AB383-C4D5-E00B-00DA-398790CC6A2B}"/>
              </a:ext>
            </a:extLst>
          </p:cNvPr>
          <p:cNvSpPr txBox="1"/>
          <p:nvPr/>
        </p:nvSpPr>
        <p:spPr>
          <a:xfrm>
            <a:off x="4320012" y="2588799"/>
            <a:ext cx="4463988" cy="923330"/>
          </a:xfrm>
          <a:prstGeom prst="rect">
            <a:avLst/>
          </a:prstGeom>
          <a:noFill/>
        </p:spPr>
        <p:txBody>
          <a:bodyPr wrap="square" rtlCol="0">
            <a:spAutoFit/>
          </a:bodyPr>
          <a:lstStyle/>
          <a:p>
            <a:r>
              <a:rPr kumimoji="1" lang="ja-JP" altLang="en-US" dirty="0"/>
              <a:t>ＳｕｐｅｒＳｔｒｅａｍ営業本部</a:t>
            </a:r>
            <a:endParaRPr kumimoji="1" lang="en-US" altLang="ja-JP" dirty="0"/>
          </a:p>
          <a:p>
            <a:r>
              <a:rPr lang="ja-JP" altLang="en-US" dirty="0"/>
              <a:t>ＳＳ営業部　</a:t>
            </a:r>
            <a:endParaRPr lang="en-US" altLang="ja-JP" dirty="0"/>
          </a:p>
          <a:p>
            <a:pPr algn="r"/>
            <a:r>
              <a:rPr kumimoji="1" lang="ja-JP" altLang="en-US" dirty="0"/>
              <a:t>吉川　</a:t>
            </a:r>
            <a:r>
              <a:rPr lang="ja-JP" altLang="en-US" dirty="0"/>
              <a:t>武宏</a:t>
            </a:r>
            <a:endParaRPr kumimoji="1" lang="ja-JP" altLang="en-US" dirty="0"/>
          </a:p>
        </p:txBody>
      </p:sp>
    </p:spTree>
    <p:extLst>
      <p:ext uri="{BB962C8B-B14F-4D97-AF65-F5344CB8AC3E}">
        <p14:creationId xmlns:p14="http://schemas.microsoft.com/office/powerpoint/2010/main" val="418525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EE66C-CA2E-1121-C344-4C45150C2D40}"/>
              </a:ext>
            </a:extLst>
          </p:cNvPr>
          <p:cNvSpPr>
            <a:spLocks noGrp="1"/>
          </p:cNvSpPr>
          <p:nvPr>
            <p:ph type="sldNum" sz="quarter" idx="12"/>
          </p:nvPr>
        </p:nvSpPr>
        <p:spPr/>
        <p:txBody>
          <a:bodyPr/>
          <a:lstStyle/>
          <a:p>
            <a:fld id="{78AE49ED-73EF-499C-8307-28EB0E7CF529}" type="slidenum">
              <a:rPr lang="ja-JP" altLang="en-US" smtClean="0"/>
              <a:pPr/>
              <a:t>45</a:t>
            </a:fld>
            <a:endParaRPr lang="ja-JP" altLang="en-US" dirty="0"/>
          </a:p>
        </p:txBody>
      </p:sp>
      <p:sp>
        <p:nvSpPr>
          <p:cNvPr id="3" name="タイトル 2">
            <a:extLst>
              <a:ext uri="{FF2B5EF4-FFF2-40B4-BE49-F238E27FC236}">
                <a16:creationId xmlns:a16="http://schemas.microsoft.com/office/drawing/2014/main" id="{2B16C44F-937A-B8C3-E660-4169133122E0}"/>
              </a:ext>
            </a:extLst>
          </p:cNvPr>
          <p:cNvSpPr>
            <a:spLocks noGrp="1"/>
          </p:cNvSpPr>
          <p:nvPr>
            <p:ph type="title"/>
          </p:nvPr>
        </p:nvSpPr>
        <p:spPr/>
        <p:txBody>
          <a:bodyPr anchor="ctr" anchorCtr="0"/>
          <a:lstStyle/>
          <a:p>
            <a:r>
              <a:rPr kumimoji="1" lang="en-US" altLang="ja-JP" dirty="0"/>
              <a:t>2025</a:t>
            </a:r>
            <a:r>
              <a:rPr kumimoji="1" lang="ja-JP" altLang="en-US" dirty="0"/>
              <a:t>年度の重点施策</a:t>
            </a:r>
          </a:p>
        </p:txBody>
      </p:sp>
      <p:sp>
        <p:nvSpPr>
          <p:cNvPr id="4" name="フッター プレースホルダー 3">
            <a:extLst>
              <a:ext uri="{FF2B5EF4-FFF2-40B4-BE49-F238E27FC236}">
                <a16:creationId xmlns:a16="http://schemas.microsoft.com/office/drawing/2014/main" id="{C15FDFAE-1390-127B-84AF-05367E1640AC}"/>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5" name="コンテンツ プレースホルダー 14">
            <a:extLst>
              <a:ext uri="{FF2B5EF4-FFF2-40B4-BE49-F238E27FC236}">
                <a16:creationId xmlns:a16="http://schemas.microsoft.com/office/drawing/2014/main" id="{0898C9FD-436D-66CD-7194-66F89644D6D5}"/>
              </a:ext>
            </a:extLst>
          </p:cNvPr>
          <p:cNvSpPr>
            <a:spLocks noGrp="1"/>
          </p:cNvSpPr>
          <p:nvPr>
            <p:ph idx="1"/>
          </p:nvPr>
        </p:nvSpPr>
        <p:spPr>
          <a:xfrm>
            <a:off x="343032" y="874868"/>
            <a:ext cx="8425225" cy="3616641"/>
          </a:xfrm>
        </p:spPr>
        <p:txBody>
          <a:bodyPr/>
          <a:lstStyle/>
          <a:p>
            <a:pPr>
              <a:buFont typeface="Wingdings" panose="05000000000000000000" pitchFamily="2" charset="2"/>
              <a:buChar char="Ø"/>
            </a:pPr>
            <a:r>
              <a:rPr lang="en-US" altLang="ja-JP" sz="1400" b="1" dirty="0"/>
              <a:t>2025</a:t>
            </a:r>
            <a:r>
              <a:rPr lang="ja-JP" altLang="en-US" sz="1400" b="1" dirty="0"/>
              <a:t>年度の注力オプション製品</a:t>
            </a:r>
            <a:endParaRPr lang="en-US" altLang="ja-JP" sz="1400" b="1" dirty="0"/>
          </a:p>
          <a:p>
            <a:pPr marL="0" indent="0">
              <a:buNone/>
            </a:pPr>
            <a:r>
              <a:rPr lang="ja-JP" altLang="en-US" sz="1400" dirty="0"/>
              <a:t>　　</a:t>
            </a:r>
            <a:r>
              <a:rPr lang="ja-JP" altLang="en-US" dirty="0"/>
              <a:t>　　　　　　　　　　</a:t>
            </a:r>
            <a:endParaRPr lang="en-US" altLang="ja-JP" dirty="0"/>
          </a:p>
          <a:p>
            <a:pPr>
              <a:buFont typeface="Wingdings" panose="05000000000000000000" pitchFamily="2" charset="2"/>
              <a:buChar char="Ø"/>
            </a:pPr>
            <a:endParaRPr lang="en-US" altLang="ja-JP" dirty="0"/>
          </a:p>
          <a:p>
            <a:pPr>
              <a:buFont typeface="Wingdings" panose="05000000000000000000" pitchFamily="2" charset="2"/>
              <a:buChar char="Ø"/>
            </a:pPr>
            <a:endParaRPr lang="en-US" altLang="ja-JP" dirty="0"/>
          </a:p>
          <a:p>
            <a:pPr marL="0" indent="0">
              <a:buNone/>
            </a:pPr>
            <a:endParaRPr lang="en-US" altLang="ja-JP" dirty="0"/>
          </a:p>
          <a:p>
            <a:pPr marL="0" indent="0">
              <a:buNone/>
            </a:pPr>
            <a:endParaRPr lang="en-US" altLang="ja-JP" dirty="0"/>
          </a:p>
          <a:p>
            <a:pPr>
              <a:buFont typeface="Wingdings" panose="05000000000000000000" pitchFamily="2" charset="2"/>
              <a:buChar char="Ø"/>
            </a:pPr>
            <a:r>
              <a:rPr lang="en-US" altLang="ja-JP" sz="1400" b="1" dirty="0"/>
              <a:t>SuperStream-NX</a:t>
            </a:r>
            <a:r>
              <a:rPr lang="ja-JP" altLang="en-US" sz="1400" b="1" dirty="0"/>
              <a:t>勤怠管理 単独販売開始</a:t>
            </a:r>
            <a:endParaRPr lang="en-US" altLang="ja-JP" sz="1400" b="1" dirty="0"/>
          </a:p>
          <a:p>
            <a:pPr marL="0" indent="0">
              <a:buNone/>
            </a:pPr>
            <a:r>
              <a:rPr lang="ja-JP" altLang="en-US" dirty="0"/>
              <a:t>　　給与管理を購入前提としておりましたがこの条件を外し、</a:t>
            </a:r>
            <a:endParaRPr lang="en-US" altLang="ja-JP" dirty="0"/>
          </a:p>
          <a:p>
            <a:pPr marL="0" indent="0">
              <a:buNone/>
            </a:pPr>
            <a:r>
              <a:rPr lang="ja-JP" altLang="en-US" dirty="0"/>
              <a:t>　　</a:t>
            </a:r>
            <a:r>
              <a:rPr lang="en-US" altLang="ja-JP" dirty="0"/>
              <a:t>2025</a:t>
            </a:r>
            <a:r>
              <a:rPr lang="ja-JP" altLang="en-US" dirty="0"/>
              <a:t>年</a:t>
            </a:r>
            <a:r>
              <a:rPr lang="en-US" altLang="ja-JP" dirty="0"/>
              <a:t>6</a:t>
            </a:r>
            <a:r>
              <a:rPr lang="ja-JP" altLang="en-US" dirty="0"/>
              <a:t>月より勤怠管理単独での提供を開始しております</a:t>
            </a:r>
            <a:endParaRPr lang="en-US" altLang="ja-JP" dirty="0"/>
          </a:p>
          <a:p>
            <a:pPr>
              <a:buFont typeface="Wingdings" panose="05000000000000000000" pitchFamily="2" charset="2"/>
              <a:buChar char="Ø"/>
            </a:pPr>
            <a:endParaRPr lang="en-US" altLang="ja-JP" dirty="0"/>
          </a:p>
          <a:p>
            <a:pPr>
              <a:buFont typeface="Wingdings" panose="05000000000000000000" pitchFamily="2" charset="2"/>
              <a:buChar char="Ø"/>
            </a:pPr>
            <a:r>
              <a:rPr lang="en-US" altLang="ja-JP" sz="1400" b="1" dirty="0"/>
              <a:t>SuperStream-NX</a:t>
            </a:r>
            <a:r>
              <a:rPr lang="ja-JP" altLang="en-US" sz="1400" b="1" dirty="0"/>
              <a:t> </a:t>
            </a:r>
            <a:r>
              <a:rPr lang="en-US" altLang="ja-JP" sz="1400" b="1" dirty="0"/>
              <a:t>Cloud</a:t>
            </a:r>
            <a:r>
              <a:rPr lang="ja-JP" altLang="en-US" sz="1400" b="1" dirty="0"/>
              <a:t> パートナーさま向けデモ環境ご提供</a:t>
            </a:r>
            <a:endParaRPr lang="en-US" altLang="ja-JP" sz="1400" b="1" dirty="0"/>
          </a:p>
          <a:p>
            <a:pPr marL="0" indent="0">
              <a:buNone/>
            </a:pPr>
            <a:r>
              <a:rPr lang="ja-JP" altLang="en-US" dirty="0"/>
              <a:t>　　パートナーさま向けデモ環境を有償にてご提供いたします</a:t>
            </a:r>
            <a:endParaRPr lang="en-US" altLang="ja-JP" dirty="0"/>
          </a:p>
          <a:p>
            <a:pPr marL="0" indent="0">
              <a:buNone/>
            </a:pPr>
            <a:r>
              <a:rPr lang="ja-JP" altLang="en-US" dirty="0"/>
              <a:t>　　</a:t>
            </a:r>
          </a:p>
        </p:txBody>
      </p:sp>
      <p:grpSp>
        <p:nvGrpSpPr>
          <p:cNvPr id="5" name="グループ化 4">
            <a:extLst>
              <a:ext uri="{FF2B5EF4-FFF2-40B4-BE49-F238E27FC236}">
                <a16:creationId xmlns:a16="http://schemas.microsoft.com/office/drawing/2014/main" id="{D2958151-ADA8-B3C3-A5F6-04F9B7AF7449}"/>
              </a:ext>
            </a:extLst>
          </p:cNvPr>
          <p:cNvGrpSpPr/>
          <p:nvPr/>
        </p:nvGrpSpPr>
        <p:grpSpPr>
          <a:xfrm>
            <a:off x="1230124" y="1470330"/>
            <a:ext cx="1513688" cy="432455"/>
            <a:chOff x="3792466" y="3507447"/>
            <a:chExt cx="1513688" cy="432455"/>
          </a:xfrm>
        </p:grpSpPr>
        <p:sp>
          <p:nvSpPr>
            <p:cNvPr id="6" name="角丸四角形 106">
              <a:extLst>
                <a:ext uri="{FF2B5EF4-FFF2-40B4-BE49-F238E27FC236}">
                  <a16:creationId xmlns:a16="http://schemas.microsoft.com/office/drawing/2014/main" id="{E694EF2D-72FC-B417-DE94-F36B7E45EA6A}"/>
                </a:ext>
              </a:extLst>
            </p:cNvPr>
            <p:cNvSpPr/>
            <p:nvPr/>
          </p:nvSpPr>
          <p:spPr>
            <a:xfrm>
              <a:off x="3792466" y="3507447"/>
              <a:ext cx="1513688"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7" name="テキスト ボックス 6">
              <a:extLst>
                <a:ext uri="{FF2B5EF4-FFF2-40B4-BE49-F238E27FC236}">
                  <a16:creationId xmlns:a16="http://schemas.microsoft.com/office/drawing/2014/main" id="{DA528900-15C5-FA8B-D760-EE84AF15B8F8}"/>
                </a:ext>
              </a:extLst>
            </p:cNvPr>
            <p:cNvSpPr txBox="1"/>
            <p:nvPr/>
          </p:nvSpPr>
          <p:spPr>
            <a:xfrm>
              <a:off x="4070911" y="3720611"/>
              <a:ext cx="956799"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a:t>
              </a:r>
              <a:r>
                <a:rPr lang="en-US" altLang="ja-JP" sz="750">
                  <a:solidFill>
                    <a:schemeClr val="bg1"/>
                  </a:solidFill>
                </a:rPr>
                <a:t>)</a:t>
              </a:r>
            </a:p>
          </p:txBody>
        </p:sp>
        <p:sp>
          <p:nvSpPr>
            <p:cNvPr id="8" name="Freeform 43">
              <a:extLst>
                <a:ext uri="{FF2B5EF4-FFF2-40B4-BE49-F238E27FC236}">
                  <a16:creationId xmlns:a16="http://schemas.microsoft.com/office/drawing/2014/main" id="{B6680BF2-919A-3DCA-A590-111ABDF81BB2}"/>
                </a:ext>
              </a:extLst>
            </p:cNvPr>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nvGrpSpPr>
          <p:cNvPr id="14" name="グループ化 13">
            <a:extLst>
              <a:ext uri="{FF2B5EF4-FFF2-40B4-BE49-F238E27FC236}">
                <a16:creationId xmlns:a16="http://schemas.microsoft.com/office/drawing/2014/main" id="{DC4A0D0D-E829-A872-D182-37F6896BE691}"/>
              </a:ext>
            </a:extLst>
          </p:cNvPr>
          <p:cNvGrpSpPr/>
          <p:nvPr/>
        </p:nvGrpSpPr>
        <p:grpSpPr>
          <a:xfrm>
            <a:off x="1229592" y="1938112"/>
            <a:ext cx="1513689" cy="429777"/>
            <a:chOff x="6586702" y="3507671"/>
            <a:chExt cx="1513689" cy="429777"/>
          </a:xfrm>
        </p:grpSpPr>
        <p:sp>
          <p:nvSpPr>
            <p:cNvPr id="16" name="角丸四角形 115">
              <a:extLst>
                <a:ext uri="{FF2B5EF4-FFF2-40B4-BE49-F238E27FC236}">
                  <a16:creationId xmlns:a16="http://schemas.microsoft.com/office/drawing/2014/main" id="{AF09528B-E278-5B00-5A53-DF79DD1B818B}"/>
                </a:ext>
              </a:extLst>
            </p:cNvPr>
            <p:cNvSpPr/>
            <p:nvPr/>
          </p:nvSpPr>
          <p:spPr>
            <a:xfrm>
              <a:off x="6586702" y="3507671"/>
              <a:ext cx="1513689"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t>AI-OCR</a:t>
              </a:r>
              <a:endParaRPr lang="ja-JP" altLang="en-US" sz="1200" dirty="0"/>
            </a:p>
          </p:txBody>
        </p:sp>
        <p:sp>
          <p:nvSpPr>
            <p:cNvPr id="17" name="テキスト ボックス 16">
              <a:extLst>
                <a:ext uri="{FF2B5EF4-FFF2-40B4-BE49-F238E27FC236}">
                  <a16:creationId xmlns:a16="http://schemas.microsoft.com/office/drawing/2014/main" id="{ACE03C62-717A-669F-32CC-0C79CC55FA8A}"/>
                </a:ext>
              </a:extLst>
            </p:cNvPr>
            <p:cNvSpPr txBox="1"/>
            <p:nvPr/>
          </p:nvSpPr>
          <p:spPr>
            <a:xfrm>
              <a:off x="6751173" y="3718157"/>
              <a:ext cx="1262931" cy="219291"/>
            </a:xfrm>
            <a:prstGeom prst="rect">
              <a:avLst/>
            </a:prstGeom>
            <a:noFill/>
            <a:ln>
              <a:noFill/>
            </a:ln>
          </p:spPr>
          <p:txBody>
            <a:bodyPr wrap="square" rtlCol="0">
              <a:spAutoFit/>
            </a:bodyPr>
            <a:lstStyle/>
            <a:p>
              <a:r>
                <a:rPr lang="en-US" altLang="ja-JP" sz="825" dirty="0">
                  <a:solidFill>
                    <a:schemeClr val="bg1"/>
                  </a:solidFill>
                </a:rPr>
                <a:t>AI-OCR</a:t>
              </a:r>
              <a:r>
                <a:rPr lang="en-US" altLang="ja-JP" sz="750" dirty="0">
                  <a:solidFill>
                    <a:schemeClr val="bg1"/>
                  </a:solidFill>
                </a:rPr>
                <a:t>(</a:t>
              </a:r>
              <a:r>
                <a:rPr lang="ja-JP" altLang="en-US" sz="750" dirty="0">
                  <a:solidFill>
                    <a:schemeClr val="bg1"/>
                  </a:solidFill>
                </a:rPr>
                <a:t>請求書明細</a:t>
              </a:r>
              <a:r>
                <a:rPr lang="en-US" altLang="ja-JP" sz="750" dirty="0">
                  <a:solidFill>
                    <a:schemeClr val="bg1"/>
                  </a:solidFill>
                </a:rPr>
                <a:t>)</a:t>
              </a:r>
            </a:p>
          </p:txBody>
        </p:sp>
        <p:sp>
          <p:nvSpPr>
            <p:cNvPr id="18" name="Freeform 43">
              <a:extLst>
                <a:ext uri="{FF2B5EF4-FFF2-40B4-BE49-F238E27FC236}">
                  <a16:creationId xmlns:a16="http://schemas.microsoft.com/office/drawing/2014/main" id="{3B72EB6D-2227-57B7-2DC8-CAA496DB754B}"/>
                </a:ext>
              </a:extLst>
            </p:cNvPr>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nvGrpSpPr>
          <p:cNvPr id="23" name="グループ化 22">
            <a:extLst>
              <a:ext uri="{FF2B5EF4-FFF2-40B4-BE49-F238E27FC236}">
                <a16:creationId xmlns:a16="http://schemas.microsoft.com/office/drawing/2014/main" id="{AC3242DC-A1CD-0DE8-CA33-C52B2ECED638}"/>
              </a:ext>
            </a:extLst>
          </p:cNvPr>
          <p:cNvGrpSpPr/>
          <p:nvPr/>
        </p:nvGrpSpPr>
        <p:grpSpPr>
          <a:xfrm>
            <a:off x="3374839" y="1558830"/>
            <a:ext cx="1151640" cy="622254"/>
            <a:chOff x="3628004" y="1477828"/>
            <a:chExt cx="1151640" cy="622254"/>
          </a:xfrm>
        </p:grpSpPr>
        <p:sp>
          <p:nvSpPr>
            <p:cNvPr id="20" name="角丸四角形 24">
              <a:extLst>
                <a:ext uri="{FF2B5EF4-FFF2-40B4-BE49-F238E27FC236}">
                  <a16:creationId xmlns:a16="http://schemas.microsoft.com/office/drawing/2014/main" id="{A6691A85-47FF-C58A-A99C-D2AE3948E967}"/>
                </a:ext>
              </a:extLst>
            </p:cNvPr>
            <p:cNvSpPr/>
            <p:nvPr/>
          </p:nvSpPr>
          <p:spPr>
            <a:xfrm>
              <a:off x="3739914" y="1477828"/>
              <a:ext cx="950427" cy="603128"/>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EI</a:t>
              </a:r>
            </a:p>
          </p:txBody>
        </p:sp>
        <p:sp>
          <p:nvSpPr>
            <p:cNvPr id="21" name="テキスト ボックス 20">
              <a:extLst>
                <a:ext uri="{FF2B5EF4-FFF2-40B4-BE49-F238E27FC236}">
                  <a16:creationId xmlns:a16="http://schemas.microsoft.com/office/drawing/2014/main" id="{D6F44A9E-EE25-315D-7502-0D66BD26031D}"/>
                </a:ext>
              </a:extLst>
            </p:cNvPr>
            <p:cNvSpPr txBox="1"/>
            <p:nvPr/>
          </p:nvSpPr>
          <p:spPr>
            <a:xfrm>
              <a:off x="3628004" y="1730750"/>
              <a:ext cx="1151640" cy="369332"/>
            </a:xfrm>
            <a:prstGeom prst="rect">
              <a:avLst/>
            </a:prstGeom>
            <a:noFill/>
          </p:spPr>
          <p:txBody>
            <a:bodyPr wrap="square" rtlCol="0">
              <a:spAutoFit/>
            </a:bodyPr>
            <a:lstStyle/>
            <a:p>
              <a:pPr algn="ctr"/>
              <a:r>
                <a:rPr lang="ja-JP" altLang="en-US" sz="900" dirty="0">
                  <a:solidFill>
                    <a:schemeClr val="bg1"/>
                  </a:solidFill>
                </a:rPr>
                <a:t>デジタル</a:t>
              </a:r>
              <a:endParaRPr lang="en-US" altLang="ja-JP" sz="900" dirty="0">
                <a:solidFill>
                  <a:schemeClr val="bg1"/>
                </a:solidFill>
              </a:endParaRPr>
            </a:p>
            <a:p>
              <a:pPr algn="ctr"/>
              <a:r>
                <a:rPr lang="ja-JP" altLang="en-US" sz="900" dirty="0">
                  <a:solidFill>
                    <a:schemeClr val="bg1"/>
                  </a:solidFill>
                </a:rPr>
                <a:t>インボイス</a:t>
              </a:r>
              <a:endParaRPr lang="en-US" altLang="ja-JP" sz="900" dirty="0">
                <a:solidFill>
                  <a:schemeClr val="bg1"/>
                </a:solidFill>
              </a:endParaRPr>
            </a:p>
          </p:txBody>
        </p:sp>
        <p:sp>
          <p:nvSpPr>
            <p:cNvPr id="22" name="Freeform 5">
              <a:extLst>
                <a:ext uri="{FF2B5EF4-FFF2-40B4-BE49-F238E27FC236}">
                  <a16:creationId xmlns:a16="http://schemas.microsoft.com/office/drawing/2014/main" id="{A268E4C6-91A2-58FE-31AE-76530333E807}"/>
                </a:ext>
              </a:extLst>
            </p:cNvPr>
            <p:cNvSpPr>
              <a:spLocks noEditPoints="1"/>
            </p:cNvSpPr>
            <p:nvPr/>
          </p:nvSpPr>
          <p:spPr bwMode="auto">
            <a:xfrm>
              <a:off x="3951476" y="1529038"/>
              <a:ext cx="130973" cy="193402"/>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9" name="四角形: 角を丸くする 8">
            <a:extLst>
              <a:ext uri="{FF2B5EF4-FFF2-40B4-BE49-F238E27FC236}">
                <a16:creationId xmlns:a16="http://schemas.microsoft.com/office/drawing/2014/main" id="{9257C179-BE4E-074A-C505-588F5514AC81}"/>
              </a:ext>
            </a:extLst>
          </p:cNvPr>
          <p:cNvSpPr/>
          <p:nvPr/>
        </p:nvSpPr>
        <p:spPr>
          <a:xfrm>
            <a:off x="1078370" y="1232282"/>
            <a:ext cx="1807696" cy="1159448"/>
          </a:xfrm>
          <a:prstGeom prst="roundRect">
            <a:avLst/>
          </a:prstGeom>
          <a:noFill/>
          <a:ln w="127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E0D6EB-1CF2-2299-9294-F22A4C72320E}"/>
              </a:ext>
            </a:extLst>
          </p:cNvPr>
          <p:cNvSpPr txBox="1"/>
          <p:nvPr/>
        </p:nvSpPr>
        <p:spPr>
          <a:xfrm>
            <a:off x="1609359" y="1234985"/>
            <a:ext cx="745717" cy="276999"/>
          </a:xfrm>
          <a:prstGeom prst="rect">
            <a:avLst/>
          </a:prstGeom>
          <a:noFill/>
        </p:spPr>
        <p:txBody>
          <a:bodyPr wrap="none" rtlCol="0">
            <a:spAutoFit/>
          </a:bodyPr>
          <a:lstStyle/>
          <a:p>
            <a:pPr algn="ctr"/>
            <a:r>
              <a:rPr lang="en-US" altLang="ja-JP" sz="1200" dirty="0"/>
              <a:t>AI-OCR</a:t>
            </a:r>
            <a:endParaRPr kumimoji="1" lang="ja-JP" altLang="en-US" sz="1200" dirty="0"/>
          </a:p>
        </p:txBody>
      </p:sp>
      <p:sp>
        <p:nvSpPr>
          <p:cNvPr id="11" name="テキスト ボックス 10">
            <a:extLst>
              <a:ext uri="{FF2B5EF4-FFF2-40B4-BE49-F238E27FC236}">
                <a16:creationId xmlns:a16="http://schemas.microsoft.com/office/drawing/2014/main" id="{FDE27784-8B85-4F93-EEAA-CA5C7D581749}"/>
              </a:ext>
            </a:extLst>
          </p:cNvPr>
          <p:cNvSpPr txBox="1"/>
          <p:nvPr/>
        </p:nvSpPr>
        <p:spPr>
          <a:xfrm>
            <a:off x="3177132" y="1234984"/>
            <a:ext cx="1569660" cy="276999"/>
          </a:xfrm>
          <a:prstGeom prst="rect">
            <a:avLst/>
          </a:prstGeom>
          <a:noFill/>
        </p:spPr>
        <p:txBody>
          <a:bodyPr wrap="none" rtlCol="0">
            <a:spAutoFit/>
          </a:bodyPr>
          <a:lstStyle/>
          <a:p>
            <a:pPr marL="0" indent="0">
              <a:buNone/>
            </a:pPr>
            <a:r>
              <a:rPr lang="ja-JP" altLang="en-US" sz="1200" dirty="0"/>
              <a:t>デジタルインボイス</a:t>
            </a:r>
            <a:endParaRPr lang="en-US" altLang="ja-JP" sz="1200" dirty="0"/>
          </a:p>
        </p:txBody>
      </p:sp>
      <p:sp>
        <p:nvSpPr>
          <p:cNvPr id="12" name="四角形: 角を丸くする 11">
            <a:extLst>
              <a:ext uri="{FF2B5EF4-FFF2-40B4-BE49-F238E27FC236}">
                <a16:creationId xmlns:a16="http://schemas.microsoft.com/office/drawing/2014/main" id="{760C6B72-7DDB-5364-A558-1E89D22734FB}"/>
              </a:ext>
            </a:extLst>
          </p:cNvPr>
          <p:cNvSpPr/>
          <p:nvPr/>
        </p:nvSpPr>
        <p:spPr>
          <a:xfrm>
            <a:off x="3046811" y="1232282"/>
            <a:ext cx="1807696" cy="1159448"/>
          </a:xfrm>
          <a:prstGeom prst="roundRect">
            <a:avLst/>
          </a:prstGeom>
          <a:noFill/>
          <a:ln w="127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57246CA9-AA75-1B29-E009-89A85E6175AA}"/>
              </a:ext>
            </a:extLst>
          </p:cNvPr>
          <p:cNvPicPr>
            <a:picLocks noChangeAspect="1"/>
          </p:cNvPicPr>
          <p:nvPr/>
        </p:nvPicPr>
        <p:blipFill>
          <a:blip r:embed="rId3"/>
          <a:stretch>
            <a:fillRect/>
          </a:stretch>
        </p:blipFill>
        <p:spPr>
          <a:xfrm>
            <a:off x="4648671" y="2499743"/>
            <a:ext cx="1867545" cy="847500"/>
          </a:xfrm>
          <a:prstGeom prst="rect">
            <a:avLst/>
          </a:prstGeom>
        </p:spPr>
      </p:pic>
      <p:pic>
        <p:nvPicPr>
          <p:cNvPr id="26" name="図 25">
            <a:extLst>
              <a:ext uri="{FF2B5EF4-FFF2-40B4-BE49-F238E27FC236}">
                <a16:creationId xmlns:a16="http://schemas.microsoft.com/office/drawing/2014/main" id="{78AAEE37-2792-DAD3-F5AC-A609E9E1302F}"/>
              </a:ext>
            </a:extLst>
          </p:cNvPr>
          <p:cNvPicPr>
            <a:picLocks noChangeAspect="1"/>
          </p:cNvPicPr>
          <p:nvPr/>
        </p:nvPicPr>
        <p:blipFill>
          <a:blip r:embed="rId4"/>
          <a:stretch>
            <a:fillRect/>
          </a:stretch>
        </p:blipFill>
        <p:spPr>
          <a:xfrm>
            <a:off x="6514683" y="2499742"/>
            <a:ext cx="2557817" cy="847500"/>
          </a:xfrm>
          <a:prstGeom prst="rect">
            <a:avLst/>
          </a:prstGeom>
        </p:spPr>
      </p:pic>
      <p:pic>
        <p:nvPicPr>
          <p:cNvPr id="28" name="図 27">
            <a:extLst>
              <a:ext uri="{FF2B5EF4-FFF2-40B4-BE49-F238E27FC236}">
                <a16:creationId xmlns:a16="http://schemas.microsoft.com/office/drawing/2014/main" id="{D5CEA6C1-9D3D-2313-844D-191AF2EF9A73}"/>
              </a:ext>
            </a:extLst>
          </p:cNvPr>
          <p:cNvPicPr>
            <a:picLocks noChangeAspect="1"/>
          </p:cNvPicPr>
          <p:nvPr/>
        </p:nvPicPr>
        <p:blipFill>
          <a:blip r:embed="rId5"/>
          <a:stretch>
            <a:fillRect/>
          </a:stretch>
        </p:blipFill>
        <p:spPr>
          <a:xfrm>
            <a:off x="5628734" y="3831116"/>
            <a:ext cx="885949" cy="743054"/>
          </a:xfrm>
          <a:prstGeom prst="rect">
            <a:avLst/>
          </a:prstGeom>
        </p:spPr>
      </p:pic>
      <p:pic>
        <p:nvPicPr>
          <p:cNvPr id="30" name="図 29">
            <a:extLst>
              <a:ext uri="{FF2B5EF4-FFF2-40B4-BE49-F238E27FC236}">
                <a16:creationId xmlns:a16="http://schemas.microsoft.com/office/drawing/2014/main" id="{14D6983B-80BF-2F93-4A55-FB3A14C81873}"/>
              </a:ext>
            </a:extLst>
          </p:cNvPr>
          <p:cNvPicPr>
            <a:picLocks noChangeAspect="1"/>
          </p:cNvPicPr>
          <p:nvPr/>
        </p:nvPicPr>
        <p:blipFill>
          <a:blip r:embed="rId6"/>
          <a:stretch>
            <a:fillRect/>
          </a:stretch>
        </p:blipFill>
        <p:spPr>
          <a:xfrm>
            <a:off x="6548793" y="3831116"/>
            <a:ext cx="859314" cy="743054"/>
          </a:xfrm>
          <a:prstGeom prst="rect">
            <a:avLst/>
          </a:prstGeom>
        </p:spPr>
      </p:pic>
      <p:pic>
        <p:nvPicPr>
          <p:cNvPr id="32" name="図 31">
            <a:extLst>
              <a:ext uri="{FF2B5EF4-FFF2-40B4-BE49-F238E27FC236}">
                <a16:creationId xmlns:a16="http://schemas.microsoft.com/office/drawing/2014/main" id="{4768D2AB-7FCD-054D-C205-ABA4A2DB11C8}"/>
              </a:ext>
            </a:extLst>
          </p:cNvPr>
          <p:cNvPicPr>
            <a:picLocks noChangeAspect="1"/>
          </p:cNvPicPr>
          <p:nvPr/>
        </p:nvPicPr>
        <p:blipFill>
          <a:blip r:embed="rId7"/>
          <a:stretch>
            <a:fillRect/>
          </a:stretch>
        </p:blipFill>
        <p:spPr>
          <a:xfrm>
            <a:off x="7443866" y="3831115"/>
            <a:ext cx="908554" cy="743363"/>
          </a:xfrm>
          <a:prstGeom prst="rect">
            <a:avLst/>
          </a:prstGeom>
        </p:spPr>
      </p:pic>
    </p:spTree>
    <p:extLst>
      <p:ext uri="{BB962C8B-B14F-4D97-AF65-F5344CB8AC3E}">
        <p14:creationId xmlns:p14="http://schemas.microsoft.com/office/powerpoint/2010/main" val="37821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EE66C-CA2E-1121-C344-4C45150C2D40}"/>
              </a:ext>
            </a:extLst>
          </p:cNvPr>
          <p:cNvSpPr>
            <a:spLocks noGrp="1"/>
          </p:cNvSpPr>
          <p:nvPr>
            <p:ph type="sldNum" sz="quarter" idx="12"/>
          </p:nvPr>
        </p:nvSpPr>
        <p:spPr/>
        <p:txBody>
          <a:bodyPr/>
          <a:lstStyle/>
          <a:p>
            <a:fld id="{78AE49ED-73EF-499C-8307-28EB0E7CF529}" type="slidenum">
              <a:rPr lang="ja-JP" altLang="en-US" smtClean="0"/>
              <a:pPr/>
              <a:t>46</a:t>
            </a:fld>
            <a:endParaRPr lang="ja-JP" altLang="en-US" dirty="0"/>
          </a:p>
        </p:txBody>
      </p:sp>
      <p:sp>
        <p:nvSpPr>
          <p:cNvPr id="3" name="タイトル 2">
            <a:extLst>
              <a:ext uri="{FF2B5EF4-FFF2-40B4-BE49-F238E27FC236}">
                <a16:creationId xmlns:a16="http://schemas.microsoft.com/office/drawing/2014/main" id="{2B16C44F-937A-B8C3-E660-4169133122E0}"/>
              </a:ext>
            </a:extLst>
          </p:cNvPr>
          <p:cNvSpPr>
            <a:spLocks noGrp="1"/>
          </p:cNvSpPr>
          <p:nvPr>
            <p:ph type="title"/>
          </p:nvPr>
        </p:nvSpPr>
        <p:spPr/>
        <p:txBody>
          <a:bodyPr anchor="ctr" anchorCtr="0"/>
          <a:lstStyle/>
          <a:p>
            <a:r>
              <a:rPr kumimoji="1" lang="ja-JP" altLang="en-US" dirty="0"/>
              <a:t>提案コンテンツのご紹介</a:t>
            </a:r>
          </a:p>
        </p:txBody>
      </p:sp>
      <p:sp>
        <p:nvSpPr>
          <p:cNvPr id="4" name="フッター プレースホルダー 3">
            <a:extLst>
              <a:ext uri="{FF2B5EF4-FFF2-40B4-BE49-F238E27FC236}">
                <a16:creationId xmlns:a16="http://schemas.microsoft.com/office/drawing/2014/main" id="{C15FDFAE-1390-127B-84AF-05367E1640AC}"/>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9" name="コンテンツ プレースホルダー 8">
            <a:extLst>
              <a:ext uri="{FF2B5EF4-FFF2-40B4-BE49-F238E27FC236}">
                <a16:creationId xmlns:a16="http://schemas.microsoft.com/office/drawing/2014/main" id="{5FA32F03-6247-7257-AC7B-0EC8FD8B73D8}"/>
              </a:ext>
            </a:extLst>
          </p:cNvPr>
          <p:cNvSpPr>
            <a:spLocks noGrp="1"/>
          </p:cNvSpPr>
          <p:nvPr>
            <p:ph idx="1"/>
          </p:nvPr>
        </p:nvSpPr>
        <p:spPr>
          <a:xfrm>
            <a:off x="471515" y="1036938"/>
            <a:ext cx="8425225" cy="1633198"/>
          </a:xfrm>
        </p:spPr>
        <p:txBody>
          <a:bodyPr/>
          <a:lstStyle/>
          <a:p>
            <a:pPr marL="0" indent="0">
              <a:buNone/>
            </a:pPr>
            <a:r>
              <a:rPr lang="ja-JP" altLang="en-US" sz="1400" dirty="0"/>
              <a:t>「</a:t>
            </a:r>
            <a:r>
              <a:rPr lang="en-US" altLang="ja-JP" sz="1400" dirty="0"/>
              <a:t>AI-OCR</a:t>
            </a:r>
            <a:r>
              <a:rPr lang="ja-JP" altLang="en-US" sz="1400" dirty="0"/>
              <a:t>」「デジタルインボイス」の拡販に向けて</a:t>
            </a:r>
            <a:endParaRPr lang="en-US" altLang="ja-JP" sz="1400" dirty="0"/>
          </a:p>
          <a:p>
            <a:pPr marL="0" indent="0">
              <a:buNone/>
            </a:pPr>
            <a:r>
              <a:rPr lang="ja-JP" altLang="en-US" sz="1400" dirty="0"/>
              <a:t>営業活動に活用いただくための販促用資料をご用意しております。</a:t>
            </a:r>
            <a:endParaRPr lang="en-US" altLang="ja-JP" sz="1400" dirty="0"/>
          </a:p>
          <a:p>
            <a:pPr marL="0" indent="0">
              <a:buNone/>
            </a:pPr>
            <a:r>
              <a:rPr lang="ja-JP" altLang="en-US" sz="1400" dirty="0"/>
              <a:t>ご活用の程宜しくお願いいたします。</a:t>
            </a:r>
            <a:endParaRPr lang="en-US" altLang="ja-JP" sz="1400" dirty="0"/>
          </a:p>
          <a:p>
            <a:pPr marL="0" indent="0">
              <a:buNone/>
            </a:pPr>
            <a:r>
              <a:rPr lang="ja-JP" altLang="en-US" sz="1400" dirty="0"/>
              <a:t>また、製品学習会も開催いたしますのでお申し付けください。</a:t>
            </a:r>
            <a:endParaRPr lang="en-US" altLang="ja-JP" sz="1400" dirty="0"/>
          </a:p>
        </p:txBody>
      </p:sp>
      <p:sp>
        <p:nvSpPr>
          <p:cNvPr id="10" name="テキスト ボックス 9">
            <a:extLst>
              <a:ext uri="{FF2B5EF4-FFF2-40B4-BE49-F238E27FC236}">
                <a16:creationId xmlns:a16="http://schemas.microsoft.com/office/drawing/2014/main" id="{C7812F45-1264-6069-6A61-EF0DA4888391}"/>
              </a:ext>
            </a:extLst>
          </p:cNvPr>
          <p:cNvSpPr txBox="1"/>
          <p:nvPr/>
        </p:nvSpPr>
        <p:spPr>
          <a:xfrm>
            <a:off x="462949" y="3003798"/>
            <a:ext cx="5707012" cy="1454244"/>
          </a:xfrm>
          <a:prstGeom prst="rect">
            <a:avLst/>
          </a:prstGeom>
          <a:noFill/>
          <a:ln>
            <a:solidFill>
              <a:schemeClr val="accent6">
                <a:lumMod val="75000"/>
              </a:schemeClr>
            </a:solidFill>
          </a:ln>
        </p:spPr>
        <p:txBody>
          <a:bodyPr wrap="none" rtlCol="0">
            <a:spAutoFit/>
          </a:bodyPr>
          <a:lstStyle/>
          <a:p>
            <a:pPr>
              <a:lnSpc>
                <a:spcPct val="150000"/>
              </a:lnSpc>
            </a:pPr>
            <a:r>
              <a:rPr lang="ja-JP" altLang="en-US" sz="1000" dirty="0"/>
              <a:t>（リリース済み販促用資料）</a:t>
            </a:r>
            <a:endParaRPr lang="en-US" altLang="ja-JP" sz="1000" dirty="0"/>
          </a:p>
          <a:p>
            <a:pPr marL="171450" indent="-171450">
              <a:lnSpc>
                <a:spcPct val="150000"/>
              </a:lnSpc>
              <a:buFont typeface="Wingdings" panose="05000000000000000000" pitchFamily="2" charset="2"/>
              <a:buChar char="ü"/>
            </a:pPr>
            <a:r>
              <a:rPr kumimoji="1" lang="ja-JP" altLang="en-US" sz="1200" dirty="0"/>
              <a:t>勤怠管理システムご紹介</a:t>
            </a:r>
            <a:endParaRPr kumimoji="1" lang="en-US" altLang="ja-JP" sz="1200" dirty="0"/>
          </a:p>
          <a:p>
            <a:pPr marL="171450" indent="-171450">
              <a:lnSpc>
                <a:spcPct val="150000"/>
              </a:lnSpc>
              <a:buFont typeface="Wingdings" panose="05000000000000000000" pitchFamily="2" charset="2"/>
              <a:buChar char="ü"/>
            </a:pPr>
            <a:r>
              <a:rPr lang="en-US" altLang="ja-JP" sz="1200" dirty="0"/>
              <a:t>API</a:t>
            </a:r>
            <a:r>
              <a:rPr lang="ja-JP" altLang="en-US" sz="1200" dirty="0"/>
              <a:t>サービス「入力・伝票・債権管理 </a:t>
            </a:r>
            <a:r>
              <a:rPr lang="en-US" altLang="ja-JP" sz="1200" dirty="0"/>
              <a:t>-3</a:t>
            </a:r>
            <a:r>
              <a:rPr lang="ja-JP" altLang="en-US" sz="1200" dirty="0"/>
              <a:t>つの業務が、</a:t>
            </a:r>
            <a:r>
              <a:rPr lang="en-US" altLang="ja-JP" sz="1200" dirty="0"/>
              <a:t>API</a:t>
            </a:r>
            <a:r>
              <a:rPr lang="ja-JP" altLang="en-US" sz="1200" dirty="0"/>
              <a:t>でここまで変わる」</a:t>
            </a:r>
            <a:endParaRPr lang="en-US" altLang="ja-JP" sz="1200" dirty="0"/>
          </a:p>
          <a:p>
            <a:pPr marL="171450" indent="-171450">
              <a:lnSpc>
                <a:spcPct val="150000"/>
              </a:lnSpc>
              <a:buFont typeface="Wingdings" panose="05000000000000000000" pitchFamily="2" charset="2"/>
              <a:buChar char="ü"/>
            </a:pPr>
            <a:r>
              <a:rPr lang="ja-JP" altLang="en-US" sz="1200" dirty="0"/>
              <a:t>外貨管理支払機能のご紹介</a:t>
            </a:r>
            <a:endParaRPr lang="en-US" altLang="ja-JP" sz="1200" dirty="0"/>
          </a:p>
          <a:p>
            <a:pPr marL="171450" indent="-171450">
              <a:lnSpc>
                <a:spcPct val="150000"/>
              </a:lnSpc>
              <a:buFont typeface="Wingdings" panose="05000000000000000000" pitchFamily="2" charset="2"/>
              <a:buChar char="ü"/>
            </a:pPr>
            <a:r>
              <a:rPr kumimoji="1" lang="en-US" altLang="ja-JP" sz="1200" dirty="0"/>
              <a:t>2027</a:t>
            </a:r>
            <a:r>
              <a:rPr kumimoji="1" lang="ja-JP" altLang="en-US" sz="1200" dirty="0"/>
              <a:t>年適用開始！新リース会計基準対応</a:t>
            </a:r>
          </a:p>
        </p:txBody>
      </p:sp>
      <p:sp>
        <p:nvSpPr>
          <p:cNvPr id="6" name="コンテンツ プレースホルダー 8">
            <a:extLst>
              <a:ext uri="{FF2B5EF4-FFF2-40B4-BE49-F238E27FC236}">
                <a16:creationId xmlns:a16="http://schemas.microsoft.com/office/drawing/2014/main" id="{382C2B93-042E-7A5F-8788-3CCFFEDE78A1}"/>
              </a:ext>
            </a:extLst>
          </p:cNvPr>
          <p:cNvSpPr txBox="1">
            <a:spLocks/>
          </p:cNvSpPr>
          <p:nvPr/>
        </p:nvSpPr>
        <p:spPr>
          <a:xfrm>
            <a:off x="462949" y="2751770"/>
            <a:ext cx="8425225" cy="346458"/>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endParaRPr lang="ja-JP" altLang="en-US" sz="1400" dirty="0"/>
          </a:p>
        </p:txBody>
      </p:sp>
      <p:pic>
        <p:nvPicPr>
          <p:cNvPr id="8" name="図 7">
            <a:extLst>
              <a:ext uri="{FF2B5EF4-FFF2-40B4-BE49-F238E27FC236}">
                <a16:creationId xmlns:a16="http://schemas.microsoft.com/office/drawing/2014/main" id="{E9843138-C536-DD58-32A0-38434BAA4847}"/>
              </a:ext>
            </a:extLst>
          </p:cNvPr>
          <p:cNvPicPr>
            <a:picLocks noChangeAspect="1"/>
          </p:cNvPicPr>
          <p:nvPr/>
        </p:nvPicPr>
        <p:blipFill>
          <a:blip r:embed="rId3"/>
          <a:stretch>
            <a:fillRect/>
          </a:stretch>
        </p:blipFill>
        <p:spPr>
          <a:xfrm>
            <a:off x="6040621" y="798515"/>
            <a:ext cx="1452059" cy="2094255"/>
          </a:xfrm>
          <a:prstGeom prst="rect">
            <a:avLst/>
          </a:prstGeom>
        </p:spPr>
      </p:pic>
      <p:pic>
        <p:nvPicPr>
          <p:cNvPr id="13" name="図 12">
            <a:extLst>
              <a:ext uri="{FF2B5EF4-FFF2-40B4-BE49-F238E27FC236}">
                <a16:creationId xmlns:a16="http://schemas.microsoft.com/office/drawing/2014/main" id="{B36F0DC3-F31C-ADCD-AAAE-5AEDE1FF7C9F}"/>
              </a:ext>
            </a:extLst>
          </p:cNvPr>
          <p:cNvPicPr>
            <a:picLocks noChangeAspect="1"/>
          </p:cNvPicPr>
          <p:nvPr/>
        </p:nvPicPr>
        <p:blipFill>
          <a:blip r:embed="rId4"/>
          <a:stretch>
            <a:fillRect/>
          </a:stretch>
        </p:blipFill>
        <p:spPr>
          <a:xfrm>
            <a:off x="7564689" y="814305"/>
            <a:ext cx="1435803" cy="2078465"/>
          </a:xfrm>
          <a:prstGeom prst="rect">
            <a:avLst/>
          </a:prstGeom>
        </p:spPr>
      </p:pic>
    </p:spTree>
    <p:extLst>
      <p:ext uri="{BB962C8B-B14F-4D97-AF65-F5344CB8AC3E}">
        <p14:creationId xmlns:p14="http://schemas.microsoft.com/office/powerpoint/2010/main" val="97187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EE66C-CA2E-1121-C344-4C45150C2D40}"/>
              </a:ext>
            </a:extLst>
          </p:cNvPr>
          <p:cNvSpPr>
            <a:spLocks noGrp="1"/>
          </p:cNvSpPr>
          <p:nvPr>
            <p:ph type="sldNum" sz="quarter" idx="12"/>
          </p:nvPr>
        </p:nvSpPr>
        <p:spPr/>
        <p:txBody>
          <a:bodyPr/>
          <a:lstStyle/>
          <a:p>
            <a:fld id="{78AE49ED-73EF-499C-8307-28EB0E7CF529}" type="slidenum">
              <a:rPr lang="ja-JP" altLang="en-US" smtClean="0"/>
              <a:pPr/>
              <a:t>47</a:t>
            </a:fld>
            <a:endParaRPr lang="ja-JP" altLang="en-US" dirty="0"/>
          </a:p>
        </p:txBody>
      </p:sp>
      <p:sp>
        <p:nvSpPr>
          <p:cNvPr id="3" name="タイトル 2">
            <a:extLst>
              <a:ext uri="{FF2B5EF4-FFF2-40B4-BE49-F238E27FC236}">
                <a16:creationId xmlns:a16="http://schemas.microsoft.com/office/drawing/2014/main" id="{2B16C44F-937A-B8C3-E660-4169133122E0}"/>
              </a:ext>
            </a:extLst>
          </p:cNvPr>
          <p:cNvSpPr>
            <a:spLocks noGrp="1"/>
          </p:cNvSpPr>
          <p:nvPr>
            <p:ph type="title"/>
          </p:nvPr>
        </p:nvSpPr>
        <p:spPr/>
        <p:txBody>
          <a:bodyPr anchor="ctr" anchorCtr="0"/>
          <a:lstStyle/>
          <a:p>
            <a:r>
              <a:rPr kumimoji="1" lang="ja-JP" altLang="en-US" dirty="0"/>
              <a:t>各種製品のトライアルについて</a:t>
            </a:r>
          </a:p>
        </p:txBody>
      </p:sp>
      <p:sp>
        <p:nvSpPr>
          <p:cNvPr id="4" name="フッター プレースホルダー 3">
            <a:extLst>
              <a:ext uri="{FF2B5EF4-FFF2-40B4-BE49-F238E27FC236}">
                <a16:creationId xmlns:a16="http://schemas.microsoft.com/office/drawing/2014/main" id="{C15FDFAE-1390-127B-84AF-05367E1640AC}"/>
              </a:ext>
            </a:extLst>
          </p:cNvPr>
          <p:cNvSpPr>
            <a:spLocks noGrp="1"/>
          </p:cNvSpPr>
          <p:nvPr>
            <p:ph type="ftr" sz="quarter" idx="3"/>
          </p:nvPr>
        </p:nvSpPr>
        <p:spPr/>
        <p:txBody>
          <a:bodyPr/>
          <a:lstStyle/>
          <a:p>
            <a:r>
              <a:rPr lang="en-US" altLang="ja-JP"/>
              <a:t>©2025 Canon IT Solutions Inc. All rights reserved.</a:t>
            </a:r>
            <a:endParaRPr lang="ja-JP" altLang="en-US" dirty="0"/>
          </a:p>
        </p:txBody>
      </p:sp>
      <p:graphicFrame>
        <p:nvGraphicFramePr>
          <p:cNvPr id="6" name="コンテンツ プレースホルダー 5">
            <a:extLst>
              <a:ext uri="{FF2B5EF4-FFF2-40B4-BE49-F238E27FC236}">
                <a16:creationId xmlns:a16="http://schemas.microsoft.com/office/drawing/2014/main" id="{EC1045DE-A82B-D208-8078-424DBF0BA9B7}"/>
              </a:ext>
            </a:extLst>
          </p:cNvPr>
          <p:cNvGraphicFramePr>
            <a:graphicFrameLocks noGrp="1"/>
          </p:cNvGraphicFramePr>
          <p:nvPr>
            <p:ph idx="1"/>
          </p:nvPr>
        </p:nvGraphicFramePr>
        <p:xfrm>
          <a:off x="450000" y="2179445"/>
          <a:ext cx="8397344" cy="2235200"/>
        </p:xfrm>
        <a:graphic>
          <a:graphicData uri="http://schemas.openxmlformats.org/drawingml/2006/table">
            <a:tbl>
              <a:tblPr firstRow="1" bandRow="1">
                <a:tableStyleId>{93296810-A885-4BE3-A3E7-6D5BEEA58F35}</a:tableStyleId>
              </a:tblPr>
              <a:tblGrid>
                <a:gridCol w="2695050">
                  <a:extLst>
                    <a:ext uri="{9D8B030D-6E8A-4147-A177-3AD203B41FA5}">
                      <a16:colId xmlns:a16="http://schemas.microsoft.com/office/drawing/2014/main" val="4218409116"/>
                    </a:ext>
                  </a:extLst>
                </a:gridCol>
                <a:gridCol w="1462954">
                  <a:extLst>
                    <a:ext uri="{9D8B030D-6E8A-4147-A177-3AD203B41FA5}">
                      <a16:colId xmlns:a16="http://schemas.microsoft.com/office/drawing/2014/main" val="4160572911"/>
                    </a:ext>
                  </a:extLst>
                </a:gridCol>
                <a:gridCol w="4239340">
                  <a:extLst>
                    <a:ext uri="{9D8B030D-6E8A-4147-A177-3AD203B41FA5}">
                      <a16:colId xmlns:a16="http://schemas.microsoft.com/office/drawing/2014/main" val="245029536"/>
                    </a:ext>
                  </a:extLst>
                </a:gridCol>
              </a:tblGrid>
              <a:tr h="370840">
                <a:tc>
                  <a:txBody>
                    <a:bodyPr/>
                    <a:lstStyle/>
                    <a:p>
                      <a:pPr algn="ctr"/>
                      <a:r>
                        <a:rPr kumimoji="1" lang="ja-JP" altLang="en-US" sz="1400" dirty="0"/>
                        <a:t>製品名</a:t>
                      </a:r>
                    </a:p>
                  </a:txBody>
                  <a:tcPr anchor="ctr" anchorCtr="1"/>
                </a:tc>
                <a:tc>
                  <a:txBody>
                    <a:bodyPr/>
                    <a:lstStyle/>
                    <a:p>
                      <a:pPr algn="ctr"/>
                      <a:r>
                        <a:rPr kumimoji="1" lang="ja-JP" altLang="en-US" sz="1400" dirty="0"/>
                        <a:t>トライアル期間</a:t>
                      </a:r>
                    </a:p>
                  </a:txBody>
                  <a:tcPr anchor="ctr" anchorCtr="1"/>
                </a:tc>
                <a:tc>
                  <a:txBody>
                    <a:bodyPr/>
                    <a:lstStyle/>
                    <a:p>
                      <a:pPr algn="ctr"/>
                      <a:r>
                        <a:rPr kumimoji="1" lang="ja-JP" altLang="en-US" sz="1400" dirty="0"/>
                        <a:t>必要書類</a:t>
                      </a:r>
                    </a:p>
                  </a:txBody>
                  <a:tcPr anchor="ctr" anchorCtr="1"/>
                </a:tc>
                <a:extLst>
                  <a:ext uri="{0D108BD9-81ED-4DB2-BD59-A6C34878D82A}">
                    <a16:rowId xmlns:a16="http://schemas.microsoft.com/office/drawing/2014/main" val="3235067067"/>
                  </a:ext>
                </a:extLst>
              </a:tr>
              <a:tr h="370840">
                <a:tc>
                  <a:txBody>
                    <a:bodyPr/>
                    <a:lstStyle/>
                    <a:p>
                      <a:r>
                        <a:rPr kumimoji="1" lang="en-US" altLang="ja-JP" sz="1400" dirty="0"/>
                        <a:t>AI-OCR</a:t>
                      </a:r>
                      <a:endParaRPr kumimoji="1" lang="ja-JP" altLang="en-US" sz="1400" dirty="0"/>
                    </a:p>
                  </a:txBody>
                  <a:tcPr anchor="ctr"/>
                </a:tc>
                <a:tc>
                  <a:txBody>
                    <a:bodyPr/>
                    <a:lstStyle/>
                    <a:p>
                      <a:r>
                        <a:rPr kumimoji="1" lang="ja-JP" altLang="en-US" sz="1400" dirty="0"/>
                        <a:t>３か月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・発注書</a:t>
                      </a:r>
                    </a:p>
                  </a:txBody>
                  <a:tcPr anchor="ctr"/>
                </a:tc>
                <a:extLst>
                  <a:ext uri="{0D108BD9-81ED-4DB2-BD59-A6C34878D82A}">
                    <a16:rowId xmlns:a16="http://schemas.microsoft.com/office/drawing/2014/main" val="1179597523"/>
                  </a:ext>
                </a:extLst>
              </a:tr>
              <a:tr h="370840">
                <a:tc>
                  <a:txBody>
                    <a:bodyPr/>
                    <a:lstStyle/>
                    <a:p>
                      <a:r>
                        <a:rPr kumimoji="1" lang="ja-JP" altLang="en-US" sz="1400" dirty="0"/>
                        <a:t>アマノタイムスタンプ</a:t>
                      </a:r>
                    </a:p>
                  </a:txBody>
                  <a:tcPr anchor="ctr"/>
                </a:tc>
                <a:tc>
                  <a:txBody>
                    <a:bodyPr/>
                    <a:lstStyle/>
                    <a:p>
                      <a:r>
                        <a:rPr kumimoji="1" lang="ja-JP" altLang="en-US" sz="1400" dirty="0"/>
                        <a:t>２か月</a:t>
                      </a:r>
                    </a:p>
                  </a:txBody>
                  <a:tcPr anchor="ctr"/>
                </a:tc>
                <a:tc>
                  <a:txBody>
                    <a:bodyPr/>
                    <a:lstStyle/>
                    <a:p>
                      <a:r>
                        <a:rPr kumimoji="1" lang="ja-JP" altLang="en-US" sz="1200" dirty="0"/>
                        <a:t>・アマノタイムスタンプサービス</a:t>
                      </a:r>
                      <a:r>
                        <a:rPr kumimoji="1" lang="en-US" altLang="ja-JP" sz="1200" dirty="0"/>
                        <a:t>3161</a:t>
                      </a:r>
                      <a:r>
                        <a:rPr kumimoji="1" lang="ja-JP" altLang="en-US" sz="1200" dirty="0"/>
                        <a:t>トライアル</a:t>
                      </a:r>
                      <a:endParaRPr kumimoji="1" lang="en-US" altLang="ja-JP" sz="1200" dirty="0"/>
                    </a:p>
                    <a:p>
                      <a:r>
                        <a:rPr kumimoji="1" lang="ja-JP" altLang="en-US" sz="1200" dirty="0"/>
                        <a:t>　プログラム申込書</a:t>
                      </a:r>
                    </a:p>
                  </a:txBody>
                  <a:tcPr anchor="ctr"/>
                </a:tc>
                <a:extLst>
                  <a:ext uri="{0D108BD9-81ED-4DB2-BD59-A6C34878D82A}">
                    <a16:rowId xmlns:a16="http://schemas.microsoft.com/office/drawing/2014/main" val="1144535299"/>
                  </a:ext>
                </a:extLst>
              </a:tr>
              <a:tr h="370840">
                <a:tc>
                  <a:txBody>
                    <a:bodyPr/>
                    <a:lstStyle/>
                    <a:p>
                      <a:r>
                        <a:rPr kumimoji="1" lang="ja-JP" altLang="en-US" sz="1400" dirty="0"/>
                        <a:t>証憑管理オプション</a:t>
                      </a:r>
                      <a:r>
                        <a:rPr kumimoji="1" lang="en-US" altLang="ja-JP" sz="1400" dirty="0"/>
                        <a:t>/</a:t>
                      </a:r>
                    </a:p>
                    <a:p>
                      <a:r>
                        <a:rPr kumimoji="1" lang="ja-JP" altLang="en-US" sz="1400" dirty="0"/>
                        <a:t>証憑管理</a:t>
                      </a:r>
                      <a:r>
                        <a:rPr kumimoji="1" lang="en-US" altLang="ja-JP" sz="1400" dirty="0"/>
                        <a:t>e</a:t>
                      </a:r>
                      <a:r>
                        <a:rPr kumimoji="1" lang="ja-JP" altLang="en-US" sz="1400" dirty="0"/>
                        <a:t>文書対応オプション</a:t>
                      </a:r>
                    </a:p>
                  </a:txBody>
                  <a:tcPr anchor="ctr"/>
                </a:tc>
                <a:tc>
                  <a:txBody>
                    <a:bodyPr/>
                    <a:lstStyle/>
                    <a:p>
                      <a:r>
                        <a:rPr kumimoji="1" lang="ja-JP" altLang="en-US" sz="1400" dirty="0"/>
                        <a:t>２か月</a:t>
                      </a:r>
                    </a:p>
                  </a:txBody>
                  <a:tcPr anchor="ctr"/>
                </a:tc>
                <a:tc>
                  <a:txBody>
                    <a:bodyPr/>
                    <a:lstStyle/>
                    <a:p>
                      <a:r>
                        <a:rPr kumimoji="1" lang="ja-JP" altLang="en-US" sz="1200" dirty="0"/>
                        <a:t>・発注書</a:t>
                      </a:r>
                      <a:endParaRPr kumimoji="1" lang="en-US" altLang="ja-JP" sz="1200" dirty="0"/>
                    </a:p>
                  </a:txBody>
                  <a:tcPr anchor="ctr"/>
                </a:tc>
                <a:extLst>
                  <a:ext uri="{0D108BD9-81ED-4DB2-BD59-A6C34878D82A}">
                    <a16:rowId xmlns:a16="http://schemas.microsoft.com/office/drawing/2014/main" val="1696325735"/>
                  </a:ext>
                </a:extLst>
              </a:tr>
              <a:tr h="370840">
                <a:tc>
                  <a:txBody>
                    <a:bodyPr/>
                    <a:lstStyle/>
                    <a:p>
                      <a:r>
                        <a:rPr kumimoji="1" lang="ja-JP" altLang="en-US" sz="1400" dirty="0"/>
                        <a:t>デジタルインボイス</a:t>
                      </a:r>
                      <a:endParaRPr kumimoji="1" lang="en-US" altLang="ja-JP" sz="1400" dirty="0"/>
                    </a:p>
                    <a:p>
                      <a:r>
                        <a:rPr kumimoji="1" lang="ja-JP" altLang="en-US" sz="1400" dirty="0"/>
                        <a:t>オプション</a:t>
                      </a:r>
                    </a:p>
                  </a:txBody>
                  <a:tcPr anchor="ctr"/>
                </a:tc>
                <a:tc>
                  <a:txBody>
                    <a:bodyPr/>
                    <a:lstStyle/>
                    <a:p>
                      <a:r>
                        <a:rPr kumimoji="1" lang="ja-JP" altLang="en-US" sz="1400" dirty="0"/>
                        <a:t>１年</a:t>
                      </a:r>
                    </a:p>
                  </a:txBody>
                  <a:tcPr anchor="ctr"/>
                </a:tc>
                <a:tc>
                  <a:txBody>
                    <a:bodyPr/>
                    <a:lstStyle/>
                    <a:p>
                      <a:r>
                        <a:rPr kumimoji="1" lang="ja-JP" altLang="en-US" sz="1200" dirty="0"/>
                        <a:t>・発注書</a:t>
                      </a:r>
                      <a:endParaRPr kumimoji="1" lang="en-US" altLang="ja-JP" sz="1200" dirty="0"/>
                    </a:p>
                    <a:p>
                      <a:r>
                        <a:rPr kumimoji="1" lang="ja-JP" altLang="en-US" sz="1200" dirty="0"/>
                        <a:t>・デジタルインボイス利用申込書</a:t>
                      </a:r>
                      <a:endParaRPr kumimoji="1" lang="en-US" altLang="ja-JP" sz="1200" dirty="0"/>
                    </a:p>
                  </a:txBody>
                  <a:tcPr anchor="ctr"/>
                </a:tc>
                <a:extLst>
                  <a:ext uri="{0D108BD9-81ED-4DB2-BD59-A6C34878D82A}">
                    <a16:rowId xmlns:a16="http://schemas.microsoft.com/office/drawing/2014/main" val="194218258"/>
                  </a:ext>
                </a:extLst>
              </a:tr>
            </a:tbl>
          </a:graphicData>
        </a:graphic>
      </p:graphicFrame>
      <p:sp>
        <p:nvSpPr>
          <p:cNvPr id="7" name="テキスト ボックス 6">
            <a:extLst>
              <a:ext uri="{FF2B5EF4-FFF2-40B4-BE49-F238E27FC236}">
                <a16:creationId xmlns:a16="http://schemas.microsoft.com/office/drawing/2014/main" id="{2CD2FB39-6EE7-B943-2DAA-986AA8585022}"/>
              </a:ext>
            </a:extLst>
          </p:cNvPr>
          <p:cNvSpPr txBox="1"/>
          <p:nvPr/>
        </p:nvSpPr>
        <p:spPr>
          <a:xfrm>
            <a:off x="386655" y="952366"/>
            <a:ext cx="8397345" cy="1034899"/>
          </a:xfrm>
          <a:prstGeom prst="rect">
            <a:avLst/>
          </a:prstGeom>
          <a:noFill/>
        </p:spPr>
        <p:txBody>
          <a:bodyPr wrap="square" rtlCol="0">
            <a:spAutoFit/>
          </a:bodyPr>
          <a:lstStyle/>
          <a:p>
            <a:pPr>
              <a:lnSpc>
                <a:spcPct val="150000"/>
              </a:lnSpc>
            </a:pPr>
            <a:r>
              <a:rPr lang="en-US" altLang="ja-JP" sz="1400" dirty="0" err="1"/>
              <a:t>SuperStream</a:t>
            </a:r>
            <a:r>
              <a:rPr lang="ja-JP" altLang="en-US" sz="1400" dirty="0"/>
              <a:t>では、パートナーさまの提案活動をより強力にサポートするため、各種製品の</a:t>
            </a:r>
            <a:endParaRPr lang="en-US" altLang="ja-JP" sz="1400" dirty="0"/>
          </a:p>
          <a:p>
            <a:pPr>
              <a:lnSpc>
                <a:spcPct val="150000"/>
              </a:lnSpc>
            </a:pPr>
            <a:r>
              <a:rPr lang="ja-JP" altLang="en-US" sz="1400" dirty="0"/>
              <a:t>トライアル版をご用意しております。</a:t>
            </a:r>
            <a:endParaRPr lang="en-US" altLang="ja-JP" sz="1400" dirty="0"/>
          </a:p>
          <a:p>
            <a:pPr>
              <a:lnSpc>
                <a:spcPct val="150000"/>
              </a:lnSpc>
            </a:pPr>
            <a:r>
              <a:rPr lang="ja-JP" altLang="en-US" sz="1400" dirty="0"/>
              <a:t>実際の操作感や導入効果を体感いただくことで、より確度の高い提案につなげていただけます。</a:t>
            </a:r>
            <a:endParaRPr lang="en-US" altLang="ja-JP" sz="1400" dirty="0"/>
          </a:p>
        </p:txBody>
      </p:sp>
    </p:spTree>
    <p:extLst>
      <p:ext uri="{BB962C8B-B14F-4D97-AF65-F5344CB8AC3E}">
        <p14:creationId xmlns:p14="http://schemas.microsoft.com/office/powerpoint/2010/main" val="2720895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EE66C-CA2E-1121-C344-4C45150C2D40}"/>
              </a:ext>
            </a:extLst>
          </p:cNvPr>
          <p:cNvSpPr>
            <a:spLocks noGrp="1"/>
          </p:cNvSpPr>
          <p:nvPr>
            <p:ph type="sldNum" sz="quarter" idx="12"/>
          </p:nvPr>
        </p:nvSpPr>
        <p:spPr/>
        <p:txBody>
          <a:bodyPr/>
          <a:lstStyle/>
          <a:p>
            <a:fld id="{78AE49ED-73EF-499C-8307-28EB0E7CF529}" type="slidenum">
              <a:rPr lang="ja-JP" altLang="en-US" smtClean="0"/>
              <a:pPr/>
              <a:t>48</a:t>
            </a:fld>
            <a:endParaRPr lang="ja-JP" altLang="en-US" dirty="0"/>
          </a:p>
        </p:txBody>
      </p:sp>
      <p:sp>
        <p:nvSpPr>
          <p:cNvPr id="3" name="タイトル 2">
            <a:extLst>
              <a:ext uri="{FF2B5EF4-FFF2-40B4-BE49-F238E27FC236}">
                <a16:creationId xmlns:a16="http://schemas.microsoft.com/office/drawing/2014/main" id="{2B16C44F-937A-B8C3-E660-4169133122E0}"/>
              </a:ext>
            </a:extLst>
          </p:cNvPr>
          <p:cNvSpPr>
            <a:spLocks noGrp="1"/>
          </p:cNvSpPr>
          <p:nvPr>
            <p:ph type="title"/>
          </p:nvPr>
        </p:nvSpPr>
        <p:spPr/>
        <p:txBody>
          <a:bodyPr/>
          <a:lstStyle/>
          <a:p>
            <a:pPr>
              <a:lnSpc>
                <a:spcPct val="100000"/>
              </a:lnSpc>
            </a:pPr>
            <a:r>
              <a:rPr kumimoji="1" lang="en-US" altLang="ja-JP" dirty="0"/>
              <a:t>SuperStream-NX</a:t>
            </a:r>
            <a:r>
              <a:rPr kumimoji="1" lang="ja-JP" altLang="en-US" dirty="0"/>
              <a:t> 勤怠管理</a:t>
            </a:r>
            <a:br>
              <a:rPr kumimoji="1" lang="en-US" altLang="ja-JP" dirty="0"/>
            </a:br>
            <a:r>
              <a:rPr kumimoji="1" lang="ja-JP" altLang="en-US" dirty="0"/>
              <a:t>パートナーさま向け検証環境</a:t>
            </a:r>
          </a:p>
        </p:txBody>
      </p:sp>
      <p:sp>
        <p:nvSpPr>
          <p:cNvPr id="4" name="フッター プレースホルダー 3">
            <a:extLst>
              <a:ext uri="{FF2B5EF4-FFF2-40B4-BE49-F238E27FC236}">
                <a16:creationId xmlns:a16="http://schemas.microsoft.com/office/drawing/2014/main" id="{C15FDFAE-1390-127B-84AF-05367E1640AC}"/>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10AB94F4-E7F1-9D33-22F9-B1C3B4096450}"/>
              </a:ext>
            </a:extLst>
          </p:cNvPr>
          <p:cNvSpPr txBox="1">
            <a:spLocks/>
          </p:cNvSpPr>
          <p:nvPr/>
        </p:nvSpPr>
        <p:spPr>
          <a:xfrm>
            <a:off x="467543" y="3430072"/>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ご提供価格</a:t>
            </a:r>
            <a:endParaRPr lang="en-US" altLang="ja-JP" sz="1400" b="1">
              <a:solidFill>
                <a:schemeClr val="tx2"/>
              </a:solidFill>
            </a:endParaRPr>
          </a:p>
        </p:txBody>
      </p:sp>
      <p:graphicFrame>
        <p:nvGraphicFramePr>
          <p:cNvPr id="8" name="表 7">
            <a:extLst>
              <a:ext uri="{FF2B5EF4-FFF2-40B4-BE49-F238E27FC236}">
                <a16:creationId xmlns:a16="http://schemas.microsoft.com/office/drawing/2014/main" id="{596A70AC-3663-5611-E729-40F8E87FC4F7}"/>
              </a:ext>
            </a:extLst>
          </p:cNvPr>
          <p:cNvGraphicFramePr>
            <a:graphicFrameLocks noGrp="1"/>
          </p:cNvGraphicFramePr>
          <p:nvPr/>
        </p:nvGraphicFramePr>
        <p:xfrm>
          <a:off x="683568" y="3814709"/>
          <a:ext cx="5140431" cy="659130"/>
        </p:xfrm>
        <a:graphic>
          <a:graphicData uri="http://schemas.openxmlformats.org/drawingml/2006/table">
            <a:tbl>
              <a:tblPr firstRow="1" bandRow="1">
                <a:tableStyleId>{21E4AEA4-8DFA-4A89-87EB-49C32662AFE0}</a:tableStyleId>
              </a:tblPr>
              <a:tblGrid>
                <a:gridCol w="2649307">
                  <a:extLst>
                    <a:ext uri="{9D8B030D-6E8A-4147-A177-3AD203B41FA5}">
                      <a16:colId xmlns:a16="http://schemas.microsoft.com/office/drawing/2014/main" val="3730250892"/>
                    </a:ext>
                  </a:extLst>
                </a:gridCol>
                <a:gridCol w="2491124">
                  <a:extLst>
                    <a:ext uri="{9D8B030D-6E8A-4147-A177-3AD203B41FA5}">
                      <a16:colId xmlns:a16="http://schemas.microsoft.com/office/drawing/2014/main" val="547186745"/>
                    </a:ext>
                  </a:extLst>
                </a:gridCol>
              </a:tblGrid>
              <a:tr h="0">
                <a:tc>
                  <a:txBody>
                    <a:bodyPr/>
                    <a:lstStyle/>
                    <a:p>
                      <a:pPr algn="ctr">
                        <a:lnSpc>
                          <a:spcPct val="150000"/>
                        </a:lnSpc>
                      </a:pPr>
                      <a:r>
                        <a:rPr kumimoji="1" lang="ja-JP" altLang="en-US" sz="1000" dirty="0"/>
                        <a:t>製品名</a:t>
                      </a:r>
                    </a:p>
                  </a:txBody>
                  <a:tcPr anchor="ctr" anchorCtr="1">
                    <a:solidFill>
                      <a:schemeClr val="accent6"/>
                    </a:solidFill>
                  </a:tcPr>
                </a:tc>
                <a:tc>
                  <a:txBody>
                    <a:bodyPr/>
                    <a:lstStyle/>
                    <a:p>
                      <a:pPr algn="ctr">
                        <a:lnSpc>
                          <a:spcPct val="150000"/>
                        </a:lnSpc>
                      </a:pPr>
                      <a:r>
                        <a:rPr kumimoji="1" lang="ja-JP" altLang="en-US" sz="1000" dirty="0"/>
                        <a:t>パートナーさま提供価格</a:t>
                      </a:r>
                      <a:r>
                        <a:rPr kumimoji="1" lang="ja-JP" altLang="en-US" sz="900" dirty="0"/>
                        <a:t>（年額、税別）</a:t>
                      </a:r>
                    </a:p>
                  </a:txBody>
                  <a:tcPr anchor="ctr" anchorCtr="1">
                    <a:solidFill>
                      <a:schemeClr val="accent6"/>
                    </a:solidFill>
                  </a:tcPr>
                </a:tc>
                <a:extLst>
                  <a:ext uri="{0D108BD9-81ED-4DB2-BD59-A6C34878D82A}">
                    <a16:rowId xmlns:a16="http://schemas.microsoft.com/office/drawing/2014/main" val="1031756889"/>
                  </a:ext>
                </a:extLst>
              </a:tr>
              <a:tr h="0">
                <a:tc>
                  <a:txBody>
                    <a:bodyPr/>
                    <a:lstStyle/>
                    <a:p>
                      <a:pPr algn="ctr">
                        <a:lnSpc>
                          <a:spcPct val="200000"/>
                        </a:lnSpc>
                      </a:pPr>
                      <a:r>
                        <a:rPr kumimoji="1" lang="ja-JP" altLang="en-US" sz="1000" dirty="0"/>
                        <a:t>パートナーさま用検証環境</a:t>
                      </a:r>
                      <a:endParaRPr kumimoji="1" lang="en-US" altLang="ja-JP" sz="1000" dirty="0"/>
                    </a:p>
                  </a:txBody>
                  <a:tcPr anchor="ctr" anchorCtr="1"/>
                </a:tc>
                <a:tc>
                  <a:txBody>
                    <a:bodyPr/>
                    <a:lstStyle/>
                    <a:p>
                      <a:pPr algn="ctr">
                        <a:lnSpc>
                          <a:spcPct val="200000"/>
                        </a:lnSpc>
                      </a:pPr>
                      <a:r>
                        <a:rPr kumimoji="1" lang="en-US" altLang="ja-JP" sz="1000" dirty="0"/>
                        <a:t>\90,000</a:t>
                      </a:r>
                      <a:endParaRPr kumimoji="1" lang="ja-JP" altLang="en-US" sz="1000" dirty="0"/>
                    </a:p>
                  </a:txBody>
                  <a:tcPr anchor="ctr" anchorCtr="1"/>
                </a:tc>
                <a:extLst>
                  <a:ext uri="{0D108BD9-81ED-4DB2-BD59-A6C34878D82A}">
                    <a16:rowId xmlns:a16="http://schemas.microsoft.com/office/drawing/2014/main" val="1595771664"/>
                  </a:ext>
                </a:extLst>
              </a:tr>
            </a:tbl>
          </a:graphicData>
        </a:graphic>
      </p:graphicFrame>
      <p:sp>
        <p:nvSpPr>
          <p:cNvPr id="10" name="テキスト プレースホルダー 2">
            <a:extLst>
              <a:ext uri="{FF2B5EF4-FFF2-40B4-BE49-F238E27FC236}">
                <a16:creationId xmlns:a16="http://schemas.microsoft.com/office/drawing/2014/main" id="{D77676D1-E61D-1DE9-47C9-336C961E35CE}"/>
              </a:ext>
            </a:extLst>
          </p:cNvPr>
          <p:cNvSpPr txBox="1">
            <a:spLocks/>
          </p:cNvSpPr>
          <p:nvPr/>
        </p:nvSpPr>
        <p:spPr>
          <a:xfrm>
            <a:off x="467543" y="1783295"/>
            <a:ext cx="7956457" cy="133407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概要</a:t>
            </a:r>
            <a:endParaRPr lang="en-US" altLang="ja-JP" sz="1400" b="1" dirty="0">
              <a:solidFill>
                <a:schemeClr val="tx2"/>
              </a:solidFill>
            </a:endParaRPr>
          </a:p>
          <a:p>
            <a:pPr>
              <a:lnSpc>
                <a:spcPts val="1900"/>
              </a:lnSpc>
              <a:buClr>
                <a:srgbClr val="F9BE00"/>
              </a:buClr>
            </a:pPr>
            <a:r>
              <a:rPr lang="ja-JP" altLang="en-US" b="1" dirty="0">
                <a:solidFill>
                  <a:schemeClr val="tx2"/>
                </a:solidFill>
              </a:rPr>
              <a:t>　</a:t>
            </a:r>
            <a:r>
              <a:rPr lang="en-US" altLang="ja-JP" dirty="0"/>
              <a:t>50</a:t>
            </a:r>
            <a:r>
              <a:rPr lang="ja-JP" altLang="en-US" dirty="0"/>
              <a:t>ユーザー分が付与されます。</a:t>
            </a:r>
            <a:endParaRPr lang="en-US" altLang="ja-JP" dirty="0"/>
          </a:p>
          <a:p>
            <a:pPr>
              <a:lnSpc>
                <a:spcPts val="1900"/>
              </a:lnSpc>
              <a:buClr>
                <a:srgbClr val="F9BE00"/>
              </a:buClr>
            </a:pPr>
            <a:r>
              <a:rPr lang="ja-JP" altLang="en-US" dirty="0"/>
              <a:t>　勤怠管理、工数管理どちらも利用可能です。</a:t>
            </a:r>
            <a:endParaRPr lang="en-US" altLang="ja-JP" dirty="0"/>
          </a:p>
          <a:p>
            <a:r>
              <a:rPr lang="ja-JP" altLang="en-US" dirty="0"/>
              <a:t>　</a:t>
            </a:r>
            <a:r>
              <a:rPr kumimoji="1" lang="ja-JP" altLang="en-US" sz="1200" dirty="0"/>
              <a:t>初回契約時にデモデータの</a:t>
            </a:r>
            <a:r>
              <a:rPr lang="ja-JP" altLang="en-US" dirty="0"/>
              <a:t>有無</a:t>
            </a:r>
            <a:r>
              <a:rPr kumimoji="1" lang="ja-JP" altLang="en-US" sz="1200" dirty="0"/>
              <a:t>を選択でき</a:t>
            </a:r>
            <a:r>
              <a:rPr lang="ja-JP" altLang="en-US" dirty="0"/>
              <a:t>ます。</a:t>
            </a:r>
            <a:r>
              <a:rPr kumimoji="1" lang="ja-JP" altLang="en-US" sz="1200" dirty="0"/>
              <a:t>初回契約以降は、デモデータの差し替え等はいたしません。</a:t>
            </a:r>
            <a:endParaRPr kumimoji="1" lang="en-US" altLang="ja-JP" sz="1200" dirty="0"/>
          </a:p>
          <a:p>
            <a:r>
              <a:rPr lang="ja-JP" altLang="en-US" dirty="0"/>
              <a:t>　</a:t>
            </a:r>
            <a:r>
              <a:rPr kumimoji="1" lang="ja-JP" altLang="en-US" sz="1200" dirty="0"/>
              <a:t>パッチは自動適用されます。</a:t>
            </a:r>
            <a:endParaRPr kumimoji="1" lang="en-US" altLang="ja-JP" sz="1200" dirty="0"/>
          </a:p>
          <a:p>
            <a:r>
              <a:rPr lang="en-US" altLang="ja-JP" dirty="0"/>
              <a:t> </a:t>
            </a:r>
            <a:r>
              <a:rPr lang="ja-JP" altLang="en-US" dirty="0"/>
              <a:t>  パートナーさま向けの検証環境となりますのでエンドユーザーは利用できません。</a:t>
            </a:r>
            <a:endParaRPr lang="en-US" altLang="ja-JP" sz="1200" dirty="0"/>
          </a:p>
          <a:p>
            <a:pPr>
              <a:lnSpc>
                <a:spcPts val="1900"/>
              </a:lnSpc>
              <a:buClr>
                <a:srgbClr val="F9BE00"/>
              </a:buClr>
            </a:pPr>
            <a:endParaRPr lang="en-US" altLang="ja-JP" dirty="0"/>
          </a:p>
          <a:p>
            <a:pPr>
              <a:lnSpc>
                <a:spcPts val="1900"/>
              </a:lnSpc>
              <a:buClr>
                <a:srgbClr val="F9BE00"/>
              </a:buClr>
            </a:pPr>
            <a:endParaRPr lang="en-US" altLang="ja-JP" sz="1400" b="1" dirty="0">
              <a:solidFill>
                <a:schemeClr val="tx2"/>
              </a:solidFill>
            </a:endParaRPr>
          </a:p>
        </p:txBody>
      </p:sp>
      <p:sp>
        <p:nvSpPr>
          <p:cNvPr id="13" name="コンテンツ プレースホルダー 8">
            <a:extLst>
              <a:ext uri="{FF2B5EF4-FFF2-40B4-BE49-F238E27FC236}">
                <a16:creationId xmlns:a16="http://schemas.microsoft.com/office/drawing/2014/main" id="{4B1BE02D-DA63-30E5-20C2-ADCC2D495F1F}"/>
              </a:ext>
            </a:extLst>
          </p:cNvPr>
          <p:cNvSpPr>
            <a:spLocks noGrp="1"/>
          </p:cNvSpPr>
          <p:nvPr>
            <p:ph idx="1"/>
          </p:nvPr>
        </p:nvSpPr>
        <p:spPr>
          <a:xfrm>
            <a:off x="459461" y="1020060"/>
            <a:ext cx="8425225" cy="648072"/>
          </a:xfrm>
        </p:spPr>
        <p:txBody>
          <a:bodyPr/>
          <a:lstStyle/>
          <a:p>
            <a:pPr marL="0" indent="0">
              <a:buNone/>
            </a:pPr>
            <a:r>
              <a:rPr lang="ja-JP" altLang="en-US" sz="1400" dirty="0"/>
              <a:t>勤怠管理の単独販売開始にあわせて、パートナーさま向けの検証環境をご提供しております</a:t>
            </a:r>
            <a:endParaRPr lang="en-US" altLang="ja-JP" sz="1400" dirty="0"/>
          </a:p>
          <a:p>
            <a:pPr marL="0" indent="0">
              <a:buNone/>
            </a:pPr>
            <a:r>
              <a:rPr lang="ja-JP" altLang="en-US" sz="1400" dirty="0"/>
              <a:t>是非ご活用ください。</a:t>
            </a:r>
          </a:p>
        </p:txBody>
      </p:sp>
    </p:spTree>
    <p:extLst>
      <p:ext uri="{BB962C8B-B14F-4D97-AF65-F5344CB8AC3E}">
        <p14:creationId xmlns:p14="http://schemas.microsoft.com/office/powerpoint/2010/main" val="3738919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EE66C-CA2E-1121-C344-4C45150C2D40}"/>
              </a:ext>
            </a:extLst>
          </p:cNvPr>
          <p:cNvSpPr>
            <a:spLocks noGrp="1"/>
          </p:cNvSpPr>
          <p:nvPr>
            <p:ph type="sldNum" sz="quarter" idx="12"/>
          </p:nvPr>
        </p:nvSpPr>
        <p:spPr/>
        <p:txBody>
          <a:bodyPr/>
          <a:lstStyle/>
          <a:p>
            <a:fld id="{78AE49ED-73EF-499C-8307-28EB0E7CF529}" type="slidenum">
              <a:rPr lang="ja-JP" altLang="en-US" smtClean="0"/>
              <a:pPr/>
              <a:t>49</a:t>
            </a:fld>
            <a:endParaRPr lang="ja-JP" altLang="en-US" dirty="0"/>
          </a:p>
        </p:txBody>
      </p:sp>
      <p:sp>
        <p:nvSpPr>
          <p:cNvPr id="3" name="タイトル 2">
            <a:extLst>
              <a:ext uri="{FF2B5EF4-FFF2-40B4-BE49-F238E27FC236}">
                <a16:creationId xmlns:a16="http://schemas.microsoft.com/office/drawing/2014/main" id="{2B16C44F-937A-B8C3-E660-4169133122E0}"/>
              </a:ext>
            </a:extLst>
          </p:cNvPr>
          <p:cNvSpPr>
            <a:spLocks noGrp="1"/>
          </p:cNvSpPr>
          <p:nvPr>
            <p:ph type="title"/>
          </p:nvPr>
        </p:nvSpPr>
        <p:spPr/>
        <p:txBody>
          <a:bodyPr/>
          <a:lstStyle/>
          <a:p>
            <a:pPr>
              <a:lnSpc>
                <a:spcPct val="100000"/>
              </a:lnSpc>
            </a:pPr>
            <a:r>
              <a:rPr kumimoji="1" lang="en-US" altLang="ja-JP" dirty="0"/>
              <a:t>SuperStream-NX</a:t>
            </a:r>
            <a:r>
              <a:rPr kumimoji="1" lang="ja-JP" altLang="en-US" dirty="0"/>
              <a:t> </a:t>
            </a:r>
            <a:r>
              <a:rPr kumimoji="1" lang="en-US" altLang="ja-JP" dirty="0"/>
              <a:t>Cloud</a:t>
            </a:r>
            <a:br>
              <a:rPr kumimoji="1" lang="en-US" altLang="ja-JP" dirty="0"/>
            </a:br>
            <a:r>
              <a:rPr kumimoji="1" lang="ja-JP" altLang="en-US" dirty="0"/>
              <a:t>パートナーさま向けデモ環境 概要</a:t>
            </a:r>
          </a:p>
        </p:txBody>
      </p:sp>
      <p:sp>
        <p:nvSpPr>
          <p:cNvPr id="4" name="フッター プレースホルダー 3">
            <a:extLst>
              <a:ext uri="{FF2B5EF4-FFF2-40B4-BE49-F238E27FC236}">
                <a16:creationId xmlns:a16="http://schemas.microsoft.com/office/drawing/2014/main" id="{C15FDFAE-1390-127B-84AF-05367E1640AC}"/>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63A4D9DE-D42C-B855-9BF0-0F5EFC240461}"/>
              </a:ext>
            </a:extLst>
          </p:cNvPr>
          <p:cNvSpPr txBox="1">
            <a:spLocks/>
          </p:cNvSpPr>
          <p:nvPr/>
        </p:nvSpPr>
        <p:spPr>
          <a:xfrm>
            <a:off x="3452815" y="1308805"/>
            <a:ext cx="1960094" cy="44350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5750" indent="-285750">
              <a:buClr>
                <a:prstClr val="black">
                  <a:lumMod val="50000"/>
                  <a:lumOff val="50000"/>
                </a:prstClr>
              </a:buClr>
              <a:buFontTx/>
              <a:buChar char="●"/>
              <a:defRPr/>
            </a:pPr>
            <a:r>
              <a:rPr lang="ja-JP" altLang="en-US" sz="1400" b="1" dirty="0">
                <a:solidFill>
                  <a:srgbClr val="000000"/>
                </a:solidFill>
                <a:latin typeface="メイリオ"/>
                <a:ea typeface="メイリオ"/>
              </a:rPr>
              <a:t>短期（</a:t>
            </a:r>
            <a:r>
              <a:rPr lang="en-US" altLang="ja-JP" sz="1400" b="1" dirty="0">
                <a:solidFill>
                  <a:srgbClr val="000000"/>
                </a:solidFill>
                <a:latin typeface="メイリオ"/>
                <a:ea typeface="メイリオ"/>
              </a:rPr>
              <a:t>2</a:t>
            </a:r>
            <a:r>
              <a:rPr lang="ja-JP" altLang="en-US" sz="1400" b="1" dirty="0">
                <a:solidFill>
                  <a:srgbClr val="000000"/>
                </a:solidFill>
                <a:latin typeface="メイリオ"/>
                <a:ea typeface="メイリオ"/>
              </a:rPr>
              <a:t>週間）</a:t>
            </a:r>
            <a:endParaRPr lang="en-US" altLang="ja-JP" sz="1400" b="1" dirty="0">
              <a:solidFill>
                <a:srgbClr val="000000"/>
              </a:solidFill>
              <a:latin typeface="メイリオ"/>
              <a:ea typeface="メイリオ"/>
            </a:endParaRPr>
          </a:p>
          <a:p>
            <a:pPr marL="285750" indent="-285750">
              <a:buClr>
                <a:prstClr val="black">
                  <a:lumMod val="50000"/>
                  <a:lumOff val="50000"/>
                </a:prstClr>
              </a:buClr>
              <a:buFontTx/>
              <a:buChar char="●"/>
              <a:defRPr/>
            </a:pPr>
            <a:r>
              <a:rPr lang="ja-JP" altLang="en-US" sz="1400" b="1" dirty="0">
                <a:solidFill>
                  <a:srgbClr val="000000"/>
                </a:solidFill>
                <a:latin typeface="メイリオ"/>
                <a:ea typeface="メイリオ"/>
              </a:rPr>
              <a:t>年間　</a:t>
            </a:r>
            <a:endParaRPr lang="en-US" altLang="ja-JP" sz="1400" b="1" dirty="0">
              <a:solidFill>
                <a:srgbClr val="000000"/>
              </a:solidFill>
              <a:latin typeface="メイリオ"/>
              <a:ea typeface="メイリオ"/>
            </a:endParaRPr>
          </a:p>
        </p:txBody>
      </p:sp>
      <p:sp>
        <p:nvSpPr>
          <p:cNvPr id="6" name="テキスト プレースホルダー 2">
            <a:extLst>
              <a:ext uri="{FF2B5EF4-FFF2-40B4-BE49-F238E27FC236}">
                <a16:creationId xmlns:a16="http://schemas.microsoft.com/office/drawing/2014/main" id="{462350A0-CA1D-C3B6-4EDD-22EC28F7B236}"/>
              </a:ext>
            </a:extLst>
          </p:cNvPr>
          <p:cNvSpPr txBox="1">
            <a:spLocks/>
          </p:cNvSpPr>
          <p:nvPr/>
        </p:nvSpPr>
        <p:spPr>
          <a:xfrm>
            <a:off x="3452815" y="2161728"/>
            <a:ext cx="4768406" cy="69882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5750" indent="-285750">
              <a:buClr>
                <a:prstClr val="black">
                  <a:lumMod val="50000"/>
                  <a:lumOff val="50000"/>
                </a:prstClr>
              </a:buClr>
              <a:buFontTx/>
              <a:buChar char="●"/>
              <a:defRPr/>
            </a:pPr>
            <a:r>
              <a:rPr lang="ja-JP" altLang="en-US" dirty="0">
                <a:solidFill>
                  <a:srgbClr val="000000"/>
                </a:solidFill>
                <a:latin typeface="メイリオ"/>
                <a:ea typeface="メイリオ"/>
              </a:rPr>
              <a:t>短期：インターネット接続のみ　</a:t>
            </a:r>
          </a:p>
          <a:p>
            <a:pPr marL="285750" indent="-285750">
              <a:buClr>
                <a:prstClr val="black">
                  <a:lumMod val="50000"/>
                  <a:lumOff val="50000"/>
                </a:prstClr>
              </a:buClr>
              <a:buFontTx/>
              <a:buChar char="●"/>
              <a:defRPr/>
            </a:pPr>
            <a:r>
              <a:rPr lang="ja-JP" altLang="en-US" dirty="0">
                <a:solidFill>
                  <a:srgbClr val="000000"/>
                </a:solidFill>
                <a:latin typeface="メイリオ"/>
                <a:ea typeface="メイリオ"/>
              </a:rPr>
              <a:t>年間：インターネット接続、</a:t>
            </a:r>
            <a:endParaRPr lang="en-US" altLang="ja-JP" dirty="0">
              <a:solidFill>
                <a:srgbClr val="000000"/>
              </a:solidFill>
              <a:latin typeface="メイリオ"/>
              <a:ea typeface="メイリオ"/>
            </a:endParaRPr>
          </a:p>
          <a:p>
            <a:pPr>
              <a:buClr>
                <a:prstClr val="black">
                  <a:lumMod val="50000"/>
                  <a:lumOff val="50000"/>
                </a:prstClr>
              </a:buClr>
              <a:defRPr/>
            </a:pPr>
            <a:r>
              <a:rPr lang="ja-JP" altLang="en-US" dirty="0">
                <a:solidFill>
                  <a:srgbClr val="000000"/>
                </a:solidFill>
                <a:latin typeface="メイリオ"/>
                <a:ea typeface="メイリオ"/>
              </a:rPr>
              <a:t>　　　　　</a:t>
            </a:r>
            <a:r>
              <a:rPr lang="en-US" altLang="ja-JP" dirty="0">
                <a:solidFill>
                  <a:srgbClr val="000000"/>
                </a:solidFill>
                <a:latin typeface="メイリオ"/>
                <a:ea typeface="メイリオ"/>
              </a:rPr>
              <a:t>VPN</a:t>
            </a:r>
            <a:r>
              <a:rPr lang="ja-JP" altLang="en-US" dirty="0">
                <a:solidFill>
                  <a:srgbClr val="000000"/>
                </a:solidFill>
                <a:latin typeface="メイリオ"/>
                <a:ea typeface="メイリオ"/>
              </a:rPr>
              <a:t>接続、専用線</a:t>
            </a:r>
            <a:endParaRPr lang="en-US" altLang="ja-JP" dirty="0">
              <a:solidFill>
                <a:srgbClr val="0064C8"/>
              </a:solidFill>
              <a:latin typeface="メイリオ"/>
              <a:ea typeface="メイリオ"/>
            </a:endParaRPr>
          </a:p>
        </p:txBody>
      </p:sp>
      <p:sp>
        <p:nvSpPr>
          <p:cNvPr id="7" name="テキスト プレースホルダー 2">
            <a:extLst>
              <a:ext uri="{FF2B5EF4-FFF2-40B4-BE49-F238E27FC236}">
                <a16:creationId xmlns:a16="http://schemas.microsoft.com/office/drawing/2014/main" id="{CB6F0ADC-B037-E676-5068-C316B3238680}"/>
              </a:ext>
            </a:extLst>
          </p:cNvPr>
          <p:cNvSpPr txBox="1">
            <a:spLocks/>
          </p:cNvSpPr>
          <p:nvPr/>
        </p:nvSpPr>
        <p:spPr>
          <a:xfrm>
            <a:off x="3433154" y="1902241"/>
            <a:ext cx="3593187" cy="287065"/>
          </a:xfrm>
          <a:prstGeom prst="rect">
            <a:avLst/>
          </a:prstGeom>
        </p:spPr>
        <p:txBody>
          <a:bodyPr lIns="0" tIns="0" rIns="0" bIns="0" anchor="ct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ニーズに合わせた提供</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テキスト プレースホルダー 2">
            <a:extLst>
              <a:ext uri="{FF2B5EF4-FFF2-40B4-BE49-F238E27FC236}">
                <a16:creationId xmlns:a16="http://schemas.microsoft.com/office/drawing/2014/main" id="{52B8BA50-6732-469F-FB6A-12CD5D1FC5DD}"/>
              </a:ext>
            </a:extLst>
          </p:cNvPr>
          <p:cNvSpPr txBox="1">
            <a:spLocks/>
          </p:cNvSpPr>
          <p:nvPr/>
        </p:nvSpPr>
        <p:spPr>
          <a:xfrm>
            <a:off x="3433154" y="1011970"/>
            <a:ext cx="4118022" cy="287065"/>
          </a:xfrm>
          <a:prstGeom prst="rect">
            <a:avLst/>
          </a:prstGeom>
        </p:spPr>
        <p:txBody>
          <a:bodyPr lIns="0" tIns="0" rIns="0" bIns="0" anchor="ct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利用用途に合わせた提供</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3CF6C000-D633-D9B3-C1EA-334715A201DB}"/>
              </a:ext>
            </a:extLst>
          </p:cNvPr>
          <p:cNvGrpSpPr/>
          <p:nvPr/>
        </p:nvGrpSpPr>
        <p:grpSpPr>
          <a:xfrm>
            <a:off x="575556" y="951570"/>
            <a:ext cx="2749121" cy="322101"/>
            <a:chOff x="661764" y="2690372"/>
            <a:chExt cx="2749121" cy="322101"/>
          </a:xfrm>
        </p:grpSpPr>
        <p:sp>
          <p:nvSpPr>
            <p:cNvPr id="12" name="四角形: 角を丸くする 11">
              <a:extLst>
                <a:ext uri="{FF2B5EF4-FFF2-40B4-BE49-F238E27FC236}">
                  <a16:creationId xmlns:a16="http://schemas.microsoft.com/office/drawing/2014/main" id="{AB70C159-FC4E-6D21-E6DA-74C843B097E5}"/>
                </a:ext>
              </a:extLst>
            </p:cNvPr>
            <p:cNvSpPr/>
            <p:nvPr/>
          </p:nvSpPr>
          <p:spPr>
            <a:xfrm>
              <a:off x="661764" y="2690372"/>
              <a:ext cx="2324451" cy="322101"/>
            </a:xfrm>
            <a:prstGeom prst="roundRect">
              <a:avLst>
                <a:gd name="adj" fmla="val 50000"/>
              </a:avLst>
            </a:prstGeom>
            <a:solidFill>
              <a:srgbClr val="0064C8"/>
            </a:solidFill>
            <a:ln w="25400" cap="flat" cmpd="sng" algn="ctr">
              <a:noFill/>
              <a:prstDash val="solid"/>
            </a:ln>
            <a:effectLst/>
          </p:spPr>
          <p:txBody>
            <a:bodyPr t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latin typeface="メイリオ"/>
                  <a:ea typeface="メイリオ"/>
                </a:rPr>
                <a:t>提供サービス</a:t>
              </a:r>
              <a:endPar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endParaRPr>
            </a:p>
          </p:txBody>
        </p:sp>
        <p:cxnSp>
          <p:nvCxnSpPr>
            <p:cNvPr id="13" name="直線コネクタ 12">
              <a:extLst>
                <a:ext uri="{FF2B5EF4-FFF2-40B4-BE49-F238E27FC236}">
                  <a16:creationId xmlns:a16="http://schemas.microsoft.com/office/drawing/2014/main" id="{D8F012AF-8D92-1DA1-D24A-DBDF00A18383}"/>
                </a:ext>
              </a:extLst>
            </p:cNvPr>
            <p:cNvCxnSpPr>
              <a:cxnSpLocks/>
            </p:cNvCxnSpPr>
            <p:nvPr/>
          </p:nvCxnSpPr>
          <p:spPr>
            <a:xfrm>
              <a:off x="3122885" y="2851423"/>
              <a:ext cx="288000" cy="0"/>
            </a:xfrm>
            <a:prstGeom prst="line">
              <a:avLst/>
            </a:prstGeom>
            <a:noFill/>
            <a:ln w="19050" cap="flat" cmpd="sng" algn="ctr">
              <a:solidFill>
                <a:sysClr val="windowText" lastClr="000000">
                  <a:lumMod val="50000"/>
                  <a:lumOff val="50000"/>
                </a:sysClr>
              </a:solidFill>
              <a:prstDash val="solid"/>
            </a:ln>
            <a:effectLst/>
          </p:spPr>
        </p:cxnSp>
      </p:grpSp>
      <p:grpSp>
        <p:nvGrpSpPr>
          <p:cNvPr id="14" name="グループ化 13">
            <a:extLst>
              <a:ext uri="{FF2B5EF4-FFF2-40B4-BE49-F238E27FC236}">
                <a16:creationId xmlns:a16="http://schemas.microsoft.com/office/drawing/2014/main" id="{84A953D8-18ED-A9EC-8F9F-9B27600CB057}"/>
              </a:ext>
            </a:extLst>
          </p:cNvPr>
          <p:cNvGrpSpPr/>
          <p:nvPr/>
        </p:nvGrpSpPr>
        <p:grpSpPr>
          <a:xfrm>
            <a:off x="575556" y="1849735"/>
            <a:ext cx="2749121" cy="322101"/>
            <a:chOff x="661764" y="2690372"/>
            <a:chExt cx="2749121" cy="322101"/>
          </a:xfrm>
        </p:grpSpPr>
        <p:sp>
          <p:nvSpPr>
            <p:cNvPr id="15" name="四角形: 角を丸くする 14">
              <a:extLst>
                <a:ext uri="{FF2B5EF4-FFF2-40B4-BE49-F238E27FC236}">
                  <a16:creationId xmlns:a16="http://schemas.microsoft.com/office/drawing/2014/main" id="{9529E79F-7D69-8503-C1FE-617E6A194879}"/>
                </a:ext>
              </a:extLst>
            </p:cNvPr>
            <p:cNvSpPr/>
            <p:nvPr/>
          </p:nvSpPr>
          <p:spPr>
            <a:xfrm>
              <a:off x="661764" y="2690372"/>
              <a:ext cx="2324451" cy="322101"/>
            </a:xfrm>
            <a:prstGeom prst="roundRect">
              <a:avLst>
                <a:gd name="adj" fmla="val 50000"/>
              </a:avLst>
            </a:prstGeom>
            <a:solidFill>
              <a:srgbClr val="0064C8"/>
            </a:solidFill>
            <a:ln w="25400" cap="flat" cmpd="sng" algn="ctr">
              <a:noFill/>
              <a:prstDash val="solid"/>
            </a:ln>
            <a:effectLst/>
          </p:spPr>
          <p:txBody>
            <a:bodyPr t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接続方法</a:t>
              </a:r>
            </a:p>
          </p:txBody>
        </p:sp>
        <p:cxnSp>
          <p:nvCxnSpPr>
            <p:cNvPr id="16" name="直線コネクタ 15">
              <a:extLst>
                <a:ext uri="{FF2B5EF4-FFF2-40B4-BE49-F238E27FC236}">
                  <a16:creationId xmlns:a16="http://schemas.microsoft.com/office/drawing/2014/main" id="{DA394FC9-3DD6-6D0D-CEDF-70496C61A492}"/>
                </a:ext>
              </a:extLst>
            </p:cNvPr>
            <p:cNvCxnSpPr>
              <a:cxnSpLocks/>
            </p:cNvCxnSpPr>
            <p:nvPr/>
          </p:nvCxnSpPr>
          <p:spPr>
            <a:xfrm>
              <a:off x="3122885" y="2851423"/>
              <a:ext cx="288000" cy="0"/>
            </a:xfrm>
            <a:prstGeom prst="line">
              <a:avLst/>
            </a:prstGeom>
            <a:noFill/>
            <a:ln w="19050" cap="flat" cmpd="sng" algn="ctr">
              <a:solidFill>
                <a:sysClr val="windowText" lastClr="000000">
                  <a:lumMod val="50000"/>
                  <a:lumOff val="50000"/>
                </a:sysClr>
              </a:solidFill>
              <a:prstDash val="solid"/>
            </a:ln>
            <a:effectLst/>
          </p:spPr>
        </p:cxnSp>
      </p:grpSp>
      <p:graphicFrame>
        <p:nvGraphicFramePr>
          <p:cNvPr id="39" name="表 38">
            <a:extLst>
              <a:ext uri="{FF2B5EF4-FFF2-40B4-BE49-F238E27FC236}">
                <a16:creationId xmlns:a16="http://schemas.microsoft.com/office/drawing/2014/main" id="{EEE9195C-D525-71AA-AA89-678D53838C5F}"/>
              </a:ext>
            </a:extLst>
          </p:cNvPr>
          <p:cNvGraphicFramePr>
            <a:graphicFrameLocks noGrp="1"/>
          </p:cNvGraphicFramePr>
          <p:nvPr/>
        </p:nvGraphicFramePr>
        <p:xfrm>
          <a:off x="568368" y="3034093"/>
          <a:ext cx="4111644" cy="1561524"/>
        </p:xfrm>
        <a:graphic>
          <a:graphicData uri="http://schemas.openxmlformats.org/drawingml/2006/table">
            <a:tbl>
              <a:tblPr firstRow="1" bandRow="1"/>
              <a:tblGrid>
                <a:gridCol w="1633021">
                  <a:extLst>
                    <a:ext uri="{9D8B030D-6E8A-4147-A177-3AD203B41FA5}">
                      <a16:colId xmlns:a16="http://schemas.microsoft.com/office/drawing/2014/main" val="3885843019"/>
                    </a:ext>
                  </a:extLst>
                </a:gridCol>
                <a:gridCol w="1362499">
                  <a:extLst>
                    <a:ext uri="{9D8B030D-6E8A-4147-A177-3AD203B41FA5}">
                      <a16:colId xmlns:a16="http://schemas.microsoft.com/office/drawing/2014/main" val="2592597323"/>
                    </a:ext>
                  </a:extLst>
                </a:gridCol>
                <a:gridCol w="1116124">
                  <a:extLst>
                    <a:ext uri="{9D8B030D-6E8A-4147-A177-3AD203B41FA5}">
                      <a16:colId xmlns:a16="http://schemas.microsoft.com/office/drawing/2014/main" val="3197231425"/>
                    </a:ext>
                  </a:extLst>
                </a:gridCol>
              </a:tblGrid>
              <a:tr h="373578">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solidFill>
                            <a:schemeClr val="bg1"/>
                          </a:solidFill>
                          <a:latin typeface="+mn-lt"/>
                        </a:rPr>
                        <a:t>内容</a:t>
                      </a:r>
                      <a:endParaRPr kumimoji="1" lang="ja-JP" altLang="en-US" sz="1200" dirty="0">
                        <a:solidFill>
                          <a:schemeClr val="bg1"/>
                        </a:solidFill>
                        <a:latin typeface="+mn-lt"/>
                        <a:ea typeface="+mn-ea"/>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7DC2"/>
                    </a:solidFill>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mn-lt"/>
                        </a:rPr>
                        <a:t>価格</a:t>
                      </a:r>
                      <a:r>
                        <a:rPr kumimoji="1" lang="ja-JP" altLang="en-US" sz="900" dirty="0">
                          <a:latin typeface="+mn-lt"/>
                        </a:rPr>
                        <a:t>（税別）</a:t>
                      </a:r>
                      <a:endParaRPr kumimoji="1" lang="ja-JP" altLang="en-US" sz="900" dirty="0">
                        <a:solidFill>
                          <a:schemeClr val="bg1"/>
                        </a:solidFill>
                        <a:latin typeface="+mn-lt"/>
                        <a:ea typeface="+mn-ea"/>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7DC2"/>
                    </a:solidFill>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mn-lt"/>
                        </a:rPr>
                        <a:t>備考</a:t>
                      </a:r>
                      <a:endParaRPr kumimoji="1" lang="ja-JP" altLang="en-US" sz="1200" dirty="0">
                        <a:solidFill>
                          <a:schemeClr val="bg1"/>
                        </a:solidFill>
                        <a:latin typeface="+mn-lt"/>
                        <a:ea typeface="+mn-ea"/>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7DC2"/>
                    </a:solidFill>
                  </a:tcPr>
                </a:tc>
                <a:extLst>
                  <a:ext uri="{0D108BD9-81ED-4DB2-BD59-A6C34878D82A}">
                    <a16:rowId xmlns:a16="http://schemas.microsoft.com/office/drawing/2014/main" val="4179833381"/>
                  </a:ext>
                </a:extLst>
              </a:tr>
              <a:tr h="39598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lt"/>
                        </a:rPr>
                        <a:t>短期（</a:t>
                      </a:r>
                      <a:r>
                        <a:rPr kumimoji="1" lang="en-US" altLang="ja-JP" sz="1200" b="0" dirty="0">
                          <a:solidFill>
                            <a:schemeClr val="tx1"/>
                          </a:solidFill>
                          <a:latin typeface="+mn-lt"/>
                        </a:rPr>
                        <a:t>2</a:t>
                      </a:r>
                      <a:r>
                        <a:rPr kumimoji="1" lang="ja-JP" altLang="en-US" sz="1200" b="0">
                          <a:solidFill>
                            <a:schemeClr val="tx1"/>
                          </a:solidFill>
                          <a:latin typeface="+mn-lt"/>
                        </a:rPr>
                        <a:t>週間）</a:t>
                      </a:r>
                      <a:endParaRPr kumimoji="1" lang="ja-JP" altLang="en-US" sz="1200" b="0" dirty="0">
                        <a:solidFill>
                          <a:schemeClr val="tx1"/>
                        </a:solidFill>
                        <a:latin typeface="+mn-lt"/>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4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dirty="0">
                          <a:ln>
                            <a:noFill/>
                          </a:ln>
                          <a:solidFill>
                            <a:schemeClr val="tx1"/>
                          </a:solidFill>
                          <a:effectLst/>
                          <a:uLnTx/>
                          <a:uFillTx/>
                          <a:latin typeface="+mn-lt"/>
                          <a:ea typeface="+mn-ea"/>
                        </a:rPr>
                        <a:t>\180,000</a:t>
                      </a: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4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sz="1200" b="0" dirty="0">
                        <a:solidFill>
                          <a:schemeClr val="tx1"/>
                        </a:solidFill>
                        <a:latin typeface="+mn-lt"/>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40000"/>
                      </a:srgbClr>
                    </a:solidFill>
                  </a:tcPr>
                </a:tc>
                <a:extLst>
                  <a:ext uri="{0D108BD9-81ED-4DB2-BD59-A6C34878D82A}">
                    <a16:rowId xmlns:a16="http://schemas.microsoft.com/office/drawing/2014/main" val="3474256020"/>
                  </a:ext>
                </a:extLst>
              </a:tr>
              <a:tr h="395982">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b="0" dirty="0">
                          <a:latin typeface="+mn-lt"/>
                        </a:rPr>
                        <a:t>年間（証憑なし）</a:t>
                      </a:r>
                      <a:endParaRPr kumimoji="1" lang="ja-JP" altLang="en-US" sz="1200" b="0" dirty="0">
                        <a:solidFill>
                          <a:schemeClr val="tx1"/>
                        </a:solidFill>
                        <a:latin typeface="+mn-lt"/>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2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dirty="0">
                          <a:ln>
                            <a:noFill/>
                          </a:ln>
                          <a:solidFill>
                            <a:schemeClr val="tx1"/>
                          </a:solidFill>
                          <a:effectLst/>
                          <a:uLnTx/>
                          <a:uFillTx/>
                          <a:latin typeface="+mn-lt"/>
                        </a:rPr>
                        <a:t>\1,500,000</a:t>
                      </a:r>
                      <a:endParaRPr kumimoji="1" lang="ja-JP" altLang="en-US" sz="1200" b="0" i="0" u="none" strike="noStrike" kern="1200" cap="none" spc="0" normalizeH="0" baseline="0" noProof="0" dirty="0">
                        <a:ln>
                          <a:noFill/>
                        </a:ln>
                        <a:solidFill>
                          <a:schemeClr val="tx1"/>
                        </a:solidFill>
                        <a:effectLst/>
                        <a:uLnTx/>
                        <a:uFillTx/>
                        <a:latin typeface="+mn-lt"/>
                        <a:ea typeface="メイリオ" panose="020B0604030504040204" pitchFamily="50" charset="-128"/>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20000"/>
                      </a:srgbClr>
                    </a:solidFill>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lt"/>
                        </a:rPr>
                        <a:t>初期構築費</a:t>
                      </a:r>
                      <a:r>
                        <a:rPr kumimoji="1" lang="ja-JP" altLang="en-US" sz="1100" b="0" dirty="0">
                          <a:solidFill>
                            <a:schemeClr val="tx1"/>
                          </a:solidFill>
                          <a:latin typeface="+mn-lt"/>
                        </a:rPr>
                        <a:t>（</a:t>
                      </a:r>
                      <a:r>
                        <a:rPr kumimoji="1" lang="en-US" altLang="ja-JP" sz="1100" b="0" dirty="0">
                          <a:solidFill>
                            <a:schemeClr val="tx1"/>
                          </a:solidFill>
                          <a:latin typeface="+mn-lt"/>
                        </a:rPr>
                        <a:t>10</a:t>
                      </a:r>
                      <a:r>
                        <a:rPr kumimoji="1" lang="ja-JP" altLang="en-US" sz="1100" b="0" dirty="0">
                          <a:solidFill>
                            <a:schemeClr val="tx1"/>
                          </a:solidFill>
                          <a:latin typeface="+mn-lt"/>
                        </a:rPr>
                        <a:t>万円～）</a:t>
                      </a:r>
                      <a:endParaRPr kumimoji="1" lang="en-US" altLang="ja-JP" sz="1100" b="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20000"/>
                      </a:srgbClr>
                    </a:solidFill>
                  </a:tcPr>
                </a:tc>
                <a:extLst>
                  <a:ext uri="{0D108BD9-81ED-4DB2-BD59-A6C34878D82A}">
                    <a16:rowId xmlns:a16="http://schemas.microsoft.com/office/drawing/2014/main" val="985479443"/>
                  </a:ext>
                </a:extLst>
              </a:tr>
              <a:tr h="395982">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b="0" dirty="0">
                          <a:latin typeface="+mn-lt"/>
                        </a:rPr>
                        <a:t>年間（証憑あり）</a:t>
                      </a:r>
                      <a:endParaRPr kumimoji="1" lang="ja-JP" altLang="en-US" sz="1200" b="0" dirty="0">
                        <a:solidFill>
                          <a:schemeClr val="tx1"/>
                        </a:solidFill>
                        <a:latin typeface="+mn-lt"/>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4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dirty="0">
                          <a:ln>
                            <a:noFill/>
                          </a:ln>
                          <a:solidFill>
                            <a:schemeClr val="tx1"/>
                          </a:solidFill>
                          <a:effectLst/>
                          <a:uLnTx/>
                          <a:uFillTx/>
                          <a:latin typeface="+mn-lt"/>
                        </a:rPr>
                        <a:t>\2,400,000</a:t>
                      </a:r>
                      <a:endParaRPr kumimoji="1" lang="ja-JP" altLang="en-US" sz="1200" b="0" i="0" u="none" strike="noStrike" kern="1200" cap="none" spc="0" normalizeH="0" baseline="0" noProof="0" dirty="0">
                        <a:ln>
                          <a:noFill/>
                        </a:ln>
                        <a:solidFill>
                          <a:schemeClr val="tx1"/>
                        </a:solidFill>
                        <a:effectLst/>
                        <a:uLnTx/>
                        <a:uFillTx/>
                        <a:latin typeface="+mn-lt"/>
                        <a:ea typeface="メイリオ" panose="020B0604030504040204" pitchFamily="50" charset="-128"/>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7DC2">
                        <a:tint val="40000"/>
                      </a:srgbClr>
                    </a:solidFill>
                  </a:tcPr>
                </a:tc>
                <a:tc vMerge="1">
                  <a:txBody>
                    <a:bodyPr/>
                    <a:lstStyle/>
                    <a:p>
                      <a:endParaRPr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BAE">
                        <a:lumMod val="60000"/>
                        <a:lumOff val="40000"/>
                      </a:srgbClr>
                    </a:solidFill>
                  </a:tcPr>
                </a:tc>
                <a:extLst>
                  <a:ext uri="{0D108BD9-81ED-4DB2-BD59-A6C34878D82A}">
                    <a16:rowId xmlns:a16="http://schemas.microsoft.com/office/drawing/2014/main" val="3274569689"/>
                  </a:ext>
                </a:extLst>
              </a:tr>
            </a:tbl>
          </a:graphicData>
        </a:graphic>
      </p:graphicFrame>
      <p:sp>
        <p:nvSpPr>
          <p:cNvPr id="41" name="四角形: 角を丸くする 40">
            <a:extLst>
              <a:ext uri="{FF2B5EF4-FFF2-40B4-BE49-F238E27FC236}">
                <a16:creationId xmlns:a16="http://schemas.microsoft.com/office/drawing/2014/main" id="{75C88700-8843-066C-1D54-5D619AE46A50}"/>
              </a:ext>
            </a:extLst>
          </p:cNvPr>
          <p:cNvSpPr/>
          <p:nvPr/>
        </p:nvSpPr>
        <p:spPr>
          <a:xfrm>
            <a:off x="568368" y="2641823"/>
            <a:ext cx="2324451" cy="322101"/>
          </a:xfrm>
          <a:prstGeom prst="roundRect">
            <a:avLst>
              <a:gd name="adj" fmla="val 50000"/>
            </a:avLst>
          </a:prstGeom>
          <a:solidFill>
            <a:srgbClr val="0064C8"/>
          </a:solidFill>
          <a:ln w="25400" cap="flat" cmpd="sng" algn="ctr">
            <a:noFill/>
            <a:prstDash val="solid"/>
          </a:ln>
          <a:effectLst/>
        </p:spPr>
        <p:txBody>
          <a:bodyPr t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サービス価格</a:t>
            </a:r>
          </a:p>
        </p:txBody>
      </p:sp>
      <p:pic>
        <p:nvPicPr>
          <p:cNvPr id="43" name="図 42">
            <a:extLst>
              <a:ext uri="{FF2B5EF4-FFF2-40B4-BE49-F238E27FC236}">
                <a16:creationId xmlns:a16="http://schemas.microsoft.com/office/drawing/2014/main" id="{EFF4030F-B866-D3C5-2F2C-75D1EC6A83DB}"/>
              </a:ext>
            </a:extLst>
          </p:cNvPr>
          <p:cNvPicPr>
            <a:picLocks noChangeAspect="1"/>
          </p:cNvPicPr>
          <p:nvPr/>
        </p:nvPicPr>
        <p:blipFill>
          <a:blip r:embed="rId3"/>
          <a:stretch>
            <a:fillRect/>
          </a:stretch>
        </p:blipFill>
        <p:spPr>
          <a:xfrm>
            <a:off x="5499660" y="2696821"/>
            <a:ext cx="3575066" cy="1924045"/>
          </a:xfrm>
          <a:prstGeom prst="rect">
            <a:avLst/>
          </a:prstGeom>
        </p:spPr>
      </p:pic>
      <p:sp>
        <p:nvSpPr>
          <p:cNvPr id="44" name="四角形: 角を丸くする 43">
            <a:extLst>
              <a:ext uri="{FF2B5EF4-FFF2-40B4-BE49-F238E27FC236}">
                <a16:creationId xmlns:a16="http://schemas.microsoft.com/office/drawing/2014/main" id="{BBF47A10-5320-F855-EEC4-08E0DE6F5BA9}"/>
              </a:ext>
            </a:extLst>
          </p:cNvPr>
          <p:cNvSpPr/>
          <p:nvPr/>
        </p:nvSpPr>
        <p:spPr>
          <a:xfrm>
            <a:off x="6192180" y="2282013"/>
            <a:ext cx="2324451" cy="322101"/>
          </a:xfrm>
          <a:prstGeom prst="roundRect">
            <a:avLst>
              <a:gd name="adj" fmla="val 50000"/>
            </a:avLst>
          </a:prstGeom>
          <a:solidFill>
            <a:srgbClr val="0064C8"/>
          </a:solidFill>
          <a:ln w="25400" cap="flat" cmpd="sng" algn="ctr">
            <a:noFill/>
            <a:prstDash val="solid"/>
          </a:ln>
          <a:effectLst/>
        </p:spPr>
        <p:txBody>
          <a:bodyPr t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対象プロダクト</a:t>
            </a:r>
          </a:p>
        </p:txBody>
      </p:sp>
    </p:spTree>
    <p:extLst>
      <p:ext uri="{BB962C8B-B14F-4D97-AF65-F5344CB8AC3E}">
        <p14:creationId xmlns:p14="http://schemas.microsoft.com/office/powerpoint/2010/main" val="374085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00E828E-F3BC-7FF5-65F0-2212167AC42C}"/>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
        <p:nvSpPr>
          <p:cNvPr id="6" name="タイトル 5">
            <a:extLst>
              <a:ext uri="{FF2B5EF4-FFF2-40B4-BE49-F238E27FC236}">
                <a16:creationId xmlns:a16="http://schemas.microsoft.com/office/drawing/2014/main" id="{96BD51BD-BAF6-3F63-8A06-CE985999C949}"/>
              </a:ext>
            </a:extLst>
          </p:cNvPr>
          <p:cNvSpPr>
            <a:spLocks noGrp="1"/>
          </p:cNvSpPr>
          <p:nvPr>
            <p:ph type="title"/>
          </p:nvPr>
        </p:nvSpPr>
        <p:spPr>
          <a:xfrm>
            <a:off x="2447764" y="678304"/>
            <a:ext cx="6337461" cy="1065354"/>
          </a:xfrm>
        </p:spPr>
        <p:txBody>
          <a:bodyPr/>
          <a:lstStyle/>
          <a:p>
            <a:r>
              <a:rPr kumimoji="1" lang="en-US" altLang="ja-JP" sz="2000" dirty="0" err="1">
                <a:latin typeface="+mn-ea"/>
                <a:ea typeface="+mn-ea"/>
              </a:rPr>
              <a:t>SuperStream</a:t>
            </a:r>
            <a:r>
              <a:rPr kumimoji="1" lang="en-US" altLang="ja-JP" sz="2000" dirty="0">
                <a:latin typeface="+mn-ea"/>
                <a:ea typeface="+mn-ea"/>
              </a:rPr>
              <a:t>-NX</a:t>
            </a:r>
            <a:r>
              <a:rPr kumimoji="1" lang="ja-JP" altLang="en-US" sz="2000" dirty="0">
                <a:latin typeface="+mn-ea"/>
                <a:ea typeface="+mn-ea"/>
              </a:rPr>
              <a:t> 固定資産管理</a:t>
            </a:r>
            <a:br>
              <a:rPr kumimoji="1" lang="en-US" altLang="ja-JP" sz="2000" dirty="0">
                <a:latin typeface="+mn-ea"/>
                <a:ea typeface="+mn-ea"/>
              </a:rPr>
            </a:br>
            <a:r>
              <a:rPr lang="ja-JP" altLang="en-US" sz="2800" b="0" dirty="0">
                <a:latin typeface="+mn-ea"/>
                <a:ea typeface="+mn-ea"/>
              </a:rPr>
              <a:t>新リース会計基準対応</a:t>
            </a:r>
            <a:endParaRPr lang="ja-JP" altLang="en-US" sz="2800" dirty="0"/>
          </a:p>
        </p:txBody>
      </p:sp>
      <p:sp>
        <p:nvSpPr>
          <p:cNvPr id="2" name="スライド番号プレースホルダー 1">
            <a:extLst>
              <a:ext uri="{FF2B5EF4-FFF2-40B4-BE49-F238E27FC236}">
                <a16:creationId xmlns:a16="http://schemas.microsoft.com/office/drawing/2014/main" id="{4DC6E157-4295-C050-F90B-45D9B14BE1A6}"/>
              </a:ext>
            </a:extLst>
          </p:cNvPr>
          <p:cNvSpPr>
            <a:spLocks noGrp="1"/>
          </p:cNvSpPr>
          <p:nvPr>
            <p:ph type="sldNum" sz="quarter" idx="10"/>
          </p:nvPr>
        </p:nvSpPr>
        <p:spPr/>
        <p:txBody>
          <a:bodyPr/>
          <a:lstStyle/>
          <a:p>
            <a:fld id="{78AE49ED-73EF-499C-8307-28EB0E7CF529}" type="slidenum">
              <a:rPr kumimoji="1" lang="ja-JP" altLang="en-US" smtClean="0"/>
              <a:t>5</a:t>
            </a:fld>
            <a:endParaRPr kumimoji="1" lang="ja-JP" altLang="en-US" dirty="0"/>
          </a:p>
        </p:txBody>
      </p:sp>
      <p:sp>
        <p:nvSpPr>
          <p:cNvPr id="5" name="テキスト ボックス 4">
            <a:extLst>
              <a:ext uri="{FF2B5EF4-FFF2-40B4-BE49-F238E27FC236}">
                <a16:creationId xmlns:a16="http://schemas.microsoft.com/office/drawing/2014/main" id="{B35AB383-C4D5-E00B-00DA-398790CC6A2B}"/>
              </a:ext>
            </a:extLst>
          </p:cNvPr>
          <p:cNvSpPr txBox="1"/>
          <p:nvPr/>
        </p:nvSpPr>
        <p:spPr>
          <a:xfrm>
            <a:off x="4320012" y="2588799"/>
            <a:ext cx="4463988" cy="923330"/>
          </a:xfrm>
          <a:prstGeom prst="rect">
            <a:avLst/>
          </a:prstGeom>
          <a:noFill/>
        </p:spPr>
        <p:txBody>
          <a:bodyPr wrap="square" rtlCol="0">
            <a:spAutoFit/>
          </a:bodyPr>
          <a:lstStyle/>
          <a:p>
            <a:r>
              <a:rPr kumimoji="1" lang="ja-JP" altLang="en-US" dirty="0"/>
              <a:t>ＳｕｐｅｒＳｔｒｅａｍ営業本部</a:t>
            </a:r>
            <a:endParaRPr kumimoji="1" lang="en-US" altLang="ja-JP" dirty="0"/>
          </a:p>
          <a:p>
            <a:r>
              <a:rPr lang="ja-JP" altLang="en-US" dirty="0"/>
              <a:t>ＳＳカスタマーサポート部</a:t>
            </a:r>
            <a:endParaRPr lang="en-US" altLang="ja-JP" dirty="0"/>
          </a:p>
          <a:p>
            <a:pPr algn="r"/>
            <a:r>
              <a:rPr kumimoji="1" lang="ja-JP" altLang="en-US" dirty="0"/>
              <a:t>下和田　さや香</a:t>
            </a:r>
          </a:p>
        </p:txBody>
      </p:sp>
      <p:sp>
        <p:nvSpPr>
          <p:cNvPr id="3" name="テキスト ボックス 2">
            <a:extLst>
              <a:ext uri="{FF2B5EF4-FFF2-40B4-BE49-F238E27FC236}">
                <a16:creationId xmlns:a16="http://schemas.microsoft.com/office/drawing/2014/main" id="{15538516-A4EB-D088-38D3-ADB9EA89F219}"/>
              </a:ext>
            </a:extLst>
          </p:cNvPr>
          <p:cNvSpPr txBox="1"/>
          <p:nvPr/>
        </p:nvSpPr>
        <p:spPr>
          <a:xfrm>
            <a:off x="2338796" y="1605158"/>
            <a:ext cx="6265204" cy="276999"/>
          </a:xfrm>
          <a:prstGeom prst="rect">
            <a:avLst/>
          </a:prstGeom>
          <a:noFill/>
        </p:spPr>
        <p:txBody>
          <a:bodyPr wrap="square">
            <a:spAutoFit/>
          </a:bodyPr>
          <a:lstStyle/>
          <a:p>
            <a:r>
              <a:rPr lang="en-US" altLang="ja-JP" sz="1200" b="0" dirty="0">
                <a:latin typeface="+mn-ea"/>
                <a:ea typeface="+mn-ea"/>
              </a:rPr>
              <a:t>※</a:t>
            </a:r>
            <a:r>
              <a:rPr lang="ja-JP" altLang="en-US" sz="1200" b="0" dirty="0">
                <a:latin typeface="+mn-ea"/>
                <a:ea typeface="+mn-ea"/>
              </a:rPr>
              <a:t> 当資料の記載内容はあくまでも予定であり、予告なく変更する場合があります</a:t>
            </a:r>
            <a:endParaRPr kumimoji="1" lang="ja-JP" altLang="en-US" sz="1200" dirty="0"/>
          </a:p>
        </p:txBody>
      </p:sp>
    </p:spTree>
    <p:extLst>
      <p:ext uri="{BB962C8B-B14F-4D97-AF65-F5344CB8AC3E}">
        <p14:creationId xmlns:p14="http://schemas.microsoft.com/office/powerpoint/2010/main" val="3338436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p:txBody>
          <a:bodyPr anchor="ctr"/>
          <a:lstStyle/>
          <a:p>
            <a:pPr marL="0" indent="0" algn="l">
              <a:lnSpc>
                <a:spcPct val="116000"/>
              </a:lnSpc>
              <a:buNone/>
            </a:pPr>
            <a:r>
              <a:rPr lang="ja-JP" altLang="en-US" sz="2000" b="1" dirty="0">
                <a:latin typeface="メイリオ" panose="020B0604030504040204" pitchFamily="50" charset="-128"/>
                <a:ea typeface="メイリオ" panose="020B0604030504040204" pitchFamily="50" charset="-128"/>
                <a:cs typeface="Roboto Bold" pitchFamily="34" charset="-120"/>
              </a:rPr>
              <a:t>簡易導入サンプルマスタ（統合会計・固定資産管理）</a:t>
            </a:r>
            <a:endParaRPr lang="en-US" altLang="ja-JP" sz="2000"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a:ln>
                  <a:noFill/>
                </a:ln>
                <a:solidFill>
                  <a:prstClr val="black">
                    <a:tint val="75000"/>
                  </a:prstClr>
                </a:solidFill>
                <a:effectLst/>
                <a:uLnTx/>
                <a:uFillTx/>
                <a:latin typeface="メイリオ"/>
                <a:ea typeface="メイリオ"/>
                <a:cs typeface="+mn-cs"/>
              </a:rPr>
              <a:t>©2025 Canon IT Solutions Inc. All rights reserved.</a:t>
            </a:r>
            <a:endParaRPr kumimoji="1" lang="ja-JP" altLang="en-US" sz="5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9" name="コンテンツ プレースホルダー 4">
            <a:extLst>
              <a:ext uri="{FF2B5EF4-FFF2-40B4-BE49-F238E27FC236}">
                <a16:creationId xmlns:a16="http://schemas.microsoft.com/office/drawing/2014/main" id="{03608146-6989-8B46-5A07-3A19D87EFF10}"/>
              </a:ext>
            </a:extLst>
          </p:cNvPr>
          <p:cNvSpPr txBox="1">
            <a:spLocks/>
          </p:cNvSpPr>
          <p:nvPr/>
        </p:nvSpPr>
        <p:spPr>
          <a:xfrm>
            <a:off x="647275" y="2283718"/>
            <a:ext cx="8425225" cy="1349063"/>
          </a:xfrm>
          <a:prstGeom prst="rect">
            <a:avLst/>
          </a:prstGeom>
          <a:noFill/>
          <a:ln w="12700">
            <a:noFill/>
          </a:ln>
        </p:spPr>
        <p:txBody>
          <a:bodyPr vert="horz" lIns="0" tIns="0" rIns="0" bIns="0" rtlCol="0" anchor="ctr">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26000" marR="0" lvl="0" indent="-12600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Char char="ü"/>
              <a:tabLst/>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　短期間でコストをかけずに導入したい</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buClr>
                <a:srgbClr val="0064C8"/>
              </a:buClr>
              <a:buFont typeface="Wingdings" panose="05000000000000000000" pitchFamily="2" charset="2"/>
              <a:buChar char="ü"/>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　マスタの標準テンプレートとして利用したい</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buClr>
                <a:srgbClr val="0064C8"/>
              </a:buClr>
              <a:buFont typeface="Wingdings" panose="05000000000000000000" pitchFamily="2" charset="2"/>
              <a:buChar char="ü"/>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　導入手順の参考情報として利用したい</a:t>
            </a:r>
            <a:endParaRPr lang="en-US" altLang="ja-JP" dirty="0">
              <a:solidFill>
                <a:prstClr val="black"/>
              </a:solidFill>
              <a:latin typeface="メイリオ"/>
              <a:ea typeface="メイリオ"/>
            </a:endParaRPr>
          </a:p>
          <a:p>
            <a:pPr>
              <a:buClr>
                <a:srgbClr val="0064C8"/>
              </a:buClr>
              <a:buFont typeface="Wingdings" panose="05000000000000000000" pitchFamily="2" charset="2"/>
              <a:buChar char="ü"/>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　導入支援メンバーの社内教育に利用したい</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26000" marR="0" lvl="0" indent="-12600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Char char="ü"/>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3" name="コンテンツ プレースホルダー 4">
            <a:extLst>
              <a:ext uri="{FF2B5EF4-FFF2-40B4-BE49-F238E27FC236}">
                <a16:creationId xmlns:a16="http://schemas.microsoft.com/office/drawing/2014/main" id="{BAA363ED-5395-6C8F-5413-90A867A0A5B2}"/>
              </a:ext>
            </a:extLst>
          </p:cNvPr>
          <p:cNvSpPr txBox="1">
            <a:spLocks/>
          </p:cNvSpPr>
          <p:nvPr/>
        </p:nvSpPr>
        <p:spPr>
          <a:xfrm>
            <a:off x="358775" y="2175706"/>
            <a:ext cx="8280000" cy="282138"/>
          </a:xfrm>
          <a:prstGeom prst="rect">
            <a:avLst/>
          </a:prstGeom>
          <a:noFill/>
          <a:ln w="12700">
            <a:solidFill>
              <a:schemeClr val="bg1">
                <a:lumMod val="50000"/>
              </a:schemeClr>
            </a:solidFill>
          </a:ln>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簡易導入サンプルマスタは以下の目的・用途でご利用いただくことを想定しております。</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5" name="コンテンツ プレースホルダー 4">
            <a:extLst>
              <a:ext uri="{FF2B5EF4-FFF2-40B4-BE49-F238E27FC236}">
                <a16:creationId xmlns:a16="http://schemas.microsoft.com/office/drawing/2014/main" id="{B701D7A3-926F-5D22-9ACA-ECC645EA538D}"/>
              </a:ext>
            </a:extLst>
          </p:cNvPr>
          <p:cNvSpPr txBox="1">
            <a:spLocks/>
          </p:cNvSpPr>
          <p:nvPr/>
        </p:nvSpPr>
        <p:spPr>
          <a:xfrm>
            <a:off x="358775" y="1239602"/>
            <a:ext cx="8280000" cy="525947"/>
          </a:xfrm>
          <a:prstGeom prst="rect">
            <a:avLst/>
          </a:prstGeom>
          <a:noFill/>
          <a:ln w="12700">
            <a:solidFill>
              <a:schemeClr val="bg1">
                <a:lumMod val="50000"/>
              </a:schemeClr>
            </a:solidFill>
          </a:ln>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中小規模のお客さまで統合会計・固定資産をご利用いただく前提で、機能を絞って導入いただく際に必要となる</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　マスタをサンプルとして提供しています。</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6" name="コンテンツ プレースホルダー 7">
            <a:extLst>
              <a:ext uri="{FF2B5EF4-FFF2-40B4-BE49-F238E27FC236}">
                <a16:creationId xmlns:a16="http://schemas.microsoft.com/office/drawing/2014/main" id="{224BEF35-B4C1-51A4-5D61-EAABFEF5DF01}"/>
              </a:ext>
            </a:extLst>
          </p:cNvPr>
          <p:cNvSpPr>
            <a:spLocks noGrp="1"/>
          </p:cNvSpPr>
          <p:nvPr>
            <p:ph idx="1"/>
          </p:nvPr>
        </p:nvSpPr>
        <p:spPr>
          <a:xfrm>
            <a:off x="358775" y="950400"/>
            <a:ext cx="8280000" cy="283374"/>
          </a:xfrm>
          <a:solidFill>
            <a:schemeClr val="accent6">
              <a:lumMod val="75000"/>
            </a:schemeClr>
          </a:solidFill>
          <a:ln w="28575">
            <a:solidFill>
              <a:schemeClr val="accent6">
                <a:lumMod val="75000"/>
              </a:schemeClr>
            </a:solidFill>
          </a:ln>
        </p:spPr>
        <p:txBody>
          <a:bodyPr anchor="ctr"/>
          <a:lstStyle/>
          <a:p>
            <a:pPr marL="0" indent="0">
              <a:buNone/>
            </a:pPr>
            <a:r>
              <a:rPr lang="ja-JP" altLang="en-US" sz="1400" dirty="0"/>
              <a:t>　</a:t>
            </a:r>
            <a:r>
              <a:rPr lang="ja-JP" altLang="en-US" sz="1400" b="1" dirty="0">
                <a:solidFill>
                  <a:schemeClr val="bg1"/>
                </a:solidFill>
              </a:rPr>
              <a:t>簡易導入サンプルマスタ</a:t>
            </a:r>
            <a:r>
              <a:rPr lang="en-US" altLang="ja-JP" sz="1400" b="1" dirty="0">
                <a:solidFill>
                  <a:schemeClr val="bg1"/>
                </a:solidFill>
              </a:rPr>
              <a:t>(</a:t>
            </a:r>
            <a:r>
              <a:rPr lang="ja-JP" altLang="en-US" sz="1400" b="1" dirty="0">
                <a:solidFill>
                  <a:schemeClr val="bg1"/>
                </a:solidFill>
              </a:rPr>
              <a:t>統合会計・固定資産</a:t>
            </a:r>
            <a:r>
              <a:rPr lang="en-US" altLang="ja-JP" sz="1400" b="1" dirty="0">
                <a:solidFill>
                  <a:schemeClr val="bg1"/>
                </a:solidFill>
              </a:rPr>
              <a:t>)</a:t>
            </a:r>
            <a:r>
              <a:rPr lang="ja-JP" altLang="en-US" sz="1400" b="1" dirty="0">
                <a:solidFill>
                  <a:schemeClr val="bg1"/>
                </a:solidFill>
              </a:rPr>
              <a:t>とは</a:t>
            </a:r>
            <a:endParaRPr lang="ja-JP" altLang="en-US" sz="1600" b="1" dirty="0">
              <a:solidFill>
                <a:schemeClr val="bg1"/>
              </a:solidFill>
            </a:endParaRPr>
          </a:p>
        </p:txBody>
      </p:sp>
      <p:sp>
        <p:nvSpPr>
          <p:cNvPr id="7" name="コンテンツ プレースホルダー 7">
            <a:extLst>
              <a:ext uri="{FF2B5EF4-FFF2-40B4-BE49-F238E27FC236}">
                <a16:creationId xmlns:a16="http://schemas.microsoft.com/office/drawing/2014/main" id="{2F881FFC-B379-2AF5-017D-8A08C4C37933}"/>
              </a:ext>
            </a:extLst>
          </p:cNvPr>
          <p:cNvSpPr txBox="1">
            <a:spLocks/>
          </p:cNvSpPr>
          <p:nvPr/>
        </p:nvSpPr>
        <p:spPr>
          <a:xfrm>
            <a:off x="358775" y="3507788"/>
            <a:ext cx="8280000" cy="248370"/>
          </a:xfrm>
          <a:prstGeom prst="rect">
            <a:avLst/>
          </a:prstGeom>
          <a:solidFill>
            <a:schemeClr val="accent6">
              <a:lumMod val="75000"/>
            </a:schemeClr>
          </a:solidFill>
          <a:ln w="28575">
            <a:solidFill>
              <a:schemeClr val="accent6">
                <a:lumMod val="75000"/>
              </a:schemeClr>
            </a:solidFill>
          </a:ln>
        </p:spPr>
        <p:txBody>
          <a:bodyPr vert="horz" lIns="0" tIns="0" rIns="0" bIns="0" rtlCol="0" anchor="ctr">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ja-JP" altLang="en-US" sz="1400" dirty="0"/>
              <a:t>　</a:t>
            </a:r>
            <a:r>
              <a:rPr lang="ja-JP" altLang="en-US" sz="1400" b="1" dirty="0">
                <a:solidFill>
                  <a:schemeClr val="bg1"/>
                </a:solidFill>
              </a:rPr>
              <a:t>ダウンロード情報</a:t>
            </a:r>
            <a:endParaRPr lang="ja-JP" altLang="en-US" sz="1600" b="1" dirty="0">
              <a:solidFill>
                <a:schemeClr val="bg1"/>
              </a:solidFill>
            </a:endParaRPr>
          </a:p>
        </p:txBody>
      </p:sp>
      <p:sp>
        <p:nvSpPr>
          <p:cNvPr id="8" name="コンテンツ プレースホルダー 4">
            <a:extLst>
              <a:ext uri="{FF2B5EF4-FFF2-40B4-BE49-F238E27FC236}">
                <a16:creationId xmlns:a16="http://schemas.microsoft.com/office/drawing/2014/main" id="{545EDE6C-F916-392D-618F-1131E70A9FE5}"/>
              </a:ext>
            </a:extLst>
          </p:cNvPr>
          <p:cNvSpPr txBox="1">
            <a:spLocks/>
          </p:cNvSpPr>
          <p:nvPr/>
        </p:nvSpPr>
        <p:spPr>
          <a:xfrm>
            <a:off x="358775" y="3757329"/>
            <a:ext cx="8280000" cy="248371"/>
          </a:xfrm>
          <a:prstGeom prst="rect">
            <a:avLst/>
          </a:prstGeom>
          <a:noFill/>
          <a:ln w="12700">
            <a:solidFill>
              <a:schemeClr val="bg1">
                <a:lumMod val="50000"/>
              </a:schemeClr>
            </a:solidFill>
          </a:ln>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簡易導入サンプルマスタは以下からダウンロードすることが可能です。</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0" name="コンテンツ プレースホルダー 7">
            <a:extLst>
              <a:ext uri="{FF2B5EF4-FFF2-40B4-BE49-F238E27FC236}">
                <a16:creationId xmlns:a16="http://schemas.microsoft.com/office/drawing/2014/main" id="{7142A897-103F-03D2-455E-1EB48CD66C9F}"/>
              </a:ext>
            </a:extLst>
          </p:cNvPr>
          <p:cNvSpPr txBox="1">
            <a:spLocks/>
          </p:cNvSpPr>
          <p:nvPr/>
        </p:nvSpPr>
        <p:spPr>
          <a:xfrm>
            <a:off x="358775" y="1893568"/>
            <a:ext cx="8280000" cy="282138"/>
          </a:xfrm>
          <a:prstGeom prst="rect">
            <a:avLst/>
          </a:prstGeom>
          <a:solidFill>
            <a:schemeClr val="accent6">
              <a:lumMod val="75000"/>
            </a:schemeClr>
          </a:solidFill>
          <a:ln w="28575">
            <a:solidFill>
              <a:schemeClr val="accent6">
                <a:lumMod val="75000"/>
              </a:schemeClr>
            </a:solidFill>
          </a:ln>
        </p:spPr>
        <p:txBody>
          <a:bodyPr vert="horz" lIns="0" tIns="0" rIns="0" bIns="0" rtlCol="0" anchor="ctr">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目的・利用用途</a:t>
            </a:r>
            <a:endPar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1" name="コンテンツ プレースホルダー 4">
            <a:extLst>
              <a:ext uri="{FF2B5EF4-FFF2-40B4-BE49-F238E27FC236}">
                <a16:creationId xmlns:a16="http://schemas.microsoft.com/office/drawing/2014/main" id="{1674C81D-2831-19CD-B0AF-AC71D3237620}"/>
              </a:ext>
            </a:extLst>
          </p:cNvPr>
          <p:cNvSpPr txBox="1">
            <a:spLocks/>
          </p:cNvSpPr>
          <p:nvPr/>
        </p:nvSpPr>
        <p:spPr>
          <a:xfrm>
            <a:off x="647275" y="4129507"/>
            <a:ext cx="5005314" cy="770993"/>
          </a:xfrm>
          <a:prstGeom prst="rect">
            <a:avLst/>
          </a:prstGeom>
          <a:noFill/>
          <a:ln w="12700">
            <a:noFill/>
          </a:ln>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PAL</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＞パートナー様資料＞技術支援資料</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https://www.superstream.canon-its.co.jp/pal/nx_dl9</a:t>
            </a: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12" name="図 11">
            <a:extLst>
              <a:ext uri="{FF2B5EF4-FFF2-40B4-BE49-F238E27FC236}">
                <a16:creationId xmlns:a16="http://schemas.microsoft.com/office/drawing/2014/main" id="{D071A1BA-49BE-CACD-16B3-197E50C32234}"/>
              </a:ext>
            </a:extLst>
          </p:cNvPr>
          <p:cNvPicPr>
            <a:picLocks noChangeAspect="1"/>
          </p:cNvPicPr>
          <p:nvPr/>
        </p:nvPicPr>
        <p:blipFill>
          <a:blip r:embed="rId2"/>
          <a:stretch>
            <a:fillRect/>
          </a:stretch>
        </p:blipFill>
        <p:spPr>
          <a:xfrm>
            <a:off x="5040052" y="4080793"/>
            <a:ext cx="3516117" cy="786188"/>
          </a:xfrm>
          <a:prstGeom prst="rect">
            <a:avLst/>
          </a:prstGeom>
        </p:spPr>
      </p:pic>
    </p:spTree>
    <p:extLst>
      <p:ext uri="{BB962C8B-B14F-4D97-AF65-F5344CB8AC3E}">
        <p14:creationId xmlns:p14="http://schemas.microsoft.com/office/powerpoint/2010/main" val="379608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003691-F057-8C19-B900-BB1B8E7E8AE8}"/>
              </a:ext>
            </a:extLst>
          </p:cNvPr>
          <p:cNvSpPr>
            <a:spLocks noGrp="1"/>
          </p:cNvSpPr>
          <p:nvPr>
            <p:ph type="sldNum" sz="quarter" idx="12"/>
          </p:nvPr>
        </p:nvSpPr>
        <p:spPr/>
        <p:txBody>
          <a:bodyPr/>
          <a:lstStyle/>
          <a:p>
            <a:fld id="{78AE49ED-73EF-499C-8307-28EB0E7CF529}" type="slidenum">
              <a:rPr lang="ja-JP" altLang="en-US" smtClean="0"/>
              <a:pPr/>
              <a:t>51</a:t>
            </a:fld>
            <a:endParaRPr lang="ja-JP" altLang="en-US" dirty="0"/>
          </a:p>
        </p:txBody>
      </p:sp>
      <p:sp>
        <p:nvSpPr>
          <p:cNvPr id="3" name="タイトル 2">
            <a:extLst>
              <a:ext uri="{FF2B5EF4-FFF2-40B4-BE49-F238E27FC236}">
                <a16:creationId xmlns:a16="http://schemas.microsoft.com/office/drawing/2014/main" id="{6211F5A5-D793-7F8B-5BDC-60A9497FB345}"/>
              </a:ext>
            </a:extLst>
          </p:cNvPr>
          <p:cNvSpPr>
            <a:spLocks noGrp="1"/>
          </p:cNvSpPr>
          <p:nvPr>
            <p:ph type="title"/>
          </p:nvPr>
        </p:nvSpPr>
        <p:spPr/>
        <p:txBody>
          <a:bodyPr anchor="ctr" anchorCtr="0"/>
          <a:lstStyle/>
          <a:p>
            <a:r>
              <a:rPr kumimoji="1" lang="ja-JP" altLang="en-US" dirty="0"/>
              <a:t>ご連絡事項</a:t>
            </a:r>
          </a:p>
        </p:txBody>
      </p:sp>
      <p:sp>
        <p:nvSpPr>
          <p:cNvPr id="4" name="フッター プレースホルダー 3">
            <a:extLst>
              <a:ext uri="{FF2B5EF4-FFF2-40B4-BE49-F238E27FC236}">
                <a16:creationId xmlns:a16="http://schemas.microsoft.com/office/drawing/2014/main" id="{4D6FEB1F-BA0F-B224-AB89-145D4E15991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コンテンツ プレースホルダー 4">
            <a:extLst>
              <a:ext uri="{FF2B5EF4-FFF2-40B4-BE49-F238E27FC236}">
                <a16:creationId xmlns:a16="http://schemas.microsoft.com/office/drawing/2014/main" id="{539CFF9F-039B-3F36-F0A6-5621E1A10F96}"/>
              </a:ext>
            </a:extLst>
          </p:cNvPr>
          <p:cNvSpPr>
            <a:spLocks noGrp="1"/>
          </p:cNvSpPr>
          <p:nvPr>
            <p:ph idx="1"/>
          </p:nvPr>
        </p:nvSpPr>
        <p:spPr>
          <a:xfrm>
            <a:off x="358776" y="1972128"/>
            <a:ext cx="8713705" cy="1421296"/>
          </a:xfrm>
        </p:spPr>
        <p:txBody>
          <a:bodyPr/>
          <a:lstStyle/>
          <a:p>
            <a:pPr>
              <a:lnSpc>
                <a:spcPct val="150000"/>
              </a:lnSpc>
              <a:buFont typeface="Wingdings" panose="05000000000000000000" pitchFamily="2" charset="2"/>
              <a:buChar char="Ø"/>
            </a:pPr>
            <a:r>
              <a:rPr lang="ja-JP" altLang="en-US" sz="1400" b="1" dirty="0"/>
              <a:t>電債管理システムへの切替に関して</a:t>
            </a:r>
            <a:endParaRPr lang="en-US" altLang="ja-JP" sz="1400" b="1" dirty="0"/>
          </a:p>
          <a:p>
            <a:pPr marL="0" indent="0">
              <a:lnSpc>
                <a:spcPct val="150000"/>
              </a:lnSpc>
              <a:buNone/>
            </a:pPr>
            <a:r>
              <a:rPr kumimoji="1" lang="ja-JP" altLang="en-US" sz="1400" dirty="0"/>
              <a:t>　　</a:t>
            </a:r>
            <a:r>
              <a:rPr kumimoji="1" lang="en-US" altLang="ja-JP" sz="1400" dirty="0"/>
              <a:t>2026</a:t>
            </a:r>
            <a:r>
              <a:rPr kumimoji="1" lang="ja-JP" altLang="en-US" sz="1400" dirty="0"/>
              <a:t>年</a:t>
            </a:r>
            <a:r>
              <a:rPr kumimoji="1" lang="en-US" altLang="ja-JP" sz="1400" dirty="0"/>
              <a:t>8</a:t>
            </a:r>
            <a:r>
              <a:rPr kumimoji="1" lang="ja-JP" altLang="en-US" sz="1400" dirty="0"/>
              <a:t>月</a:t>
            </a:r>
            <a:r>
              <a:rPr kumimoji="1" lang="en-US" altLang="ja-JP" sz="1400" dirty="0"/>
              <a:t>1</a:t>
            </a:r>
            <a:r>
              <a:rPr kumimoji="1" lang="ja-JP" altLang="en-US" sz="1400" dirty="0"/>
              <a:t>日より電債管理システムをリリースします。</a:t>
            </a:r>
            <a:endParaRPr kumimoji="1" lang="en-US" altLang="ja-JP" sz="1400" dirty="0"/>
          </a:p>
          <a:p>
            <a:pPr marL="0" indent="0">
              <a:lnSpc>
                <a:spcPct val="150000"/>
              </a:lnSpc>
              <a:buNone/>
            </a:pPr>
            <a:r>
              <a:rPr lang="ja-JP" altLang="en-US" sz="1400" dirty="0"/>
              <a:t>　　リリースに伴い、パートナーさまからご質問をいただいている</a:t>
            </a:r>
            <a:r>
              <a:rPr kumimoji="1" lang="ja-JP" altLang="en-US" sz="1400" dirty="0"/>
              <a:t>手形管理システム＋電債オプションから</a:t>
            </a:r>
            <a:endParaRPr kumimoji="1" lang="en-US" altLang="ja-JP" sz="1400" dirty="0"/>
          </a:p>
          <a:p>
            <a:pPr marL="0" indent="0">
              <a:lnSpc>
                <a:spcPct val="150000"/>
              </a:lnSpc>
              <a:buNone/>
            </a:pPr>
            <a:r>
              <a:rPr lang="ja-JP" altLang="en-US" sz="1400" dirty="0"/>
              <a:t>　　</a:t>
            </a:r>
            <a:r>
              <a:rPr kumimoji="1" lang="ja-JP" altLang="en-US" sz="1400" dirty="0"/>
              <a:t>電債管理システムへ切り替える場合のライセンス数の引継ぎや手続き方法についてご案内します。</a:t>
            </a:r>
            <a:endParaRPr kumimoji="1" lang="ja-JP" altLang="en-US" dirty="0"/>
          </a:p>
        </p:txBody>
      </p:sp>
      <p:sp>
        <p:nvSpPr>
          <p:cNvPr id="6" name="テキスト ボックス 5">
            <a:extLst>
              <a:ext uri="{FF2B5EF4-FFF2-40B4-BE49-F238E27FC236}">
                <a16:creationId xmlns:a16="http://schemas.microsoft.com/office/drawing/2014/main" id="{2E96F91C-9564-2E71-C2A6-4E4ED0744AE8}"/>
              </a:ext>
            </a:extLst>
          </p:cNvPr>
          <p:cNvSpPr txBox="1"/>
          <p:nvPr/>
        </p:nvSpPr>
        <p:spPr>
          <a:xfrm>
            <a:off x="539398" y="3291830"/>
            <a:ext cx="8352460" cy="1384995"/>
          </a:xfrm>
          <a:prstGeom prst="rect">
            <a:avLst/>
          </a:prstGeom>
          <a:noFill/>
          <a:ln>
            <a:solidFill>
              <a:schemeClr val="tx2"/>
            </a:solidFill>
          </a:ln>
        </p:spPr>
        <p:txBody>
          <a:bodyPr wrap="square" rtlCol="0">
            <a:spAutoFit/>
          </a:bodyPr>
          <a:lstStyle/>
          <a:p>
            <a:r>
              <a:rPr lang="ja-JP" altLang="en-US" sz="1050" dirty="0"/>
              <a:t>■ライセンス数について</a:t>
            </a:r>
            <a:endParaRPr lang="en-US" altLang="ja-JP" sz="1050" dirty="0"/>
          </a:p>
          <a:p>
            <a:r>
              <a:rPr kumimoji="1" lang="ja-JP" altLang="en-US" sz="1050" dirty="0"/>
              <a:t>　ユーザー数は</a:t>
            </a:r>
            <a:r>
              <a:rPr lang="ja-JP" altLang="en-US" sz="1050" dirty="0"/>
              <a:t>電債オプションのライセンス数を引き継ぎます。</a:t>
            </a:r>
            <a:endParaRPr lang="en-US" altLang="ja-JP" sz="1050" dirty="0"/>
          </a:p>
          <a:p>
            <a:r>
              <a:rPr kumimoji="1" lang="ja-JP" altLang="en-US" sz="1050" dirty="0"/>
              <a:t>　（例）手形管理システム</a:t>
            </a:r>
            <a:r>
              <a:rPr kumimoji="1" lang="en-US" altLang="ja-JP" sz="1050" dirty="0"/>
              <a:t>8</a:t>
            </a:r>
            <a:r>
              <a:rPr kumimoji="1" lang="ja-JP" altLang="en-US" sz="1050" dirty="0"/>
              <a:t>ユーザー＋電債オプション</a:t>
            </a:r>
            <a:r>
              <a:rPr kumimoji="1" lang="en-US" altLang="ja-JP" sz="1050" dirty="0"/>
              <a:t>5</a:t>
            </a:r>
            <a:r>
              <a:rPr kumimoji="1" lang="ja-JP" altLang="en-US" sz="1050" dirty="0"/>
              <a:t>ユーザーを持っていた場合、</a:t>
            </a:r>
            <a:r>
              <a:rPr lang="ja-JP" altLang="en-US" sz="1050" dirty="0"/>
              <a:t>電債オプションの</a:t>
            </a:r>
            <a:r>
              <a:rPr lang="en-US" altLang="ja-JP" sz="1050" dirty="0"/>
              <a:t>5</a:t>
            </a:r>
            <a:r>
              <a:rPr lang="ja-JP" altLang="en-US" sz="1050" dirty="0"/>
              <a:t>ユーザーを</a:t>
            </a:r>
            <a:endParaRPr lang="en-US" altLang="ja-JP" sz="1050" dirty="0"/>
          </a:p>
          <a:p>
            <a:r>
              <a:rPr lang="ja-JP" altLang="en-US" sz="1050" dirty="0"/>
              <a:t>　　　　電債管理システムのライセンス数とします。</a:t>
            </a:r>
            <a:endParaRPr lang="en-US" altLang="ja-JP" sz="1050" dirty="0"/>
          </a:p>
          <a:p>
            <a:endParaRPr kumimoji="1" lang="en-US" altLang="ja-JP" sz="1050" dirty="0"/>
          </a:p>
          <a:p>
            <a:r>
              <a:rPr kumimoji="1" lang="ja-JP" altLang="en-US" sz="1050" dirty="0"/>
              <a:t>■手続き方法について</a:t>
            </a:r>
            <a:endParaRPr kumimoji="1" lang="en-US" altLang="ja-JP" sz="1050" dirty="0"/>
          </a:p>
          <a:p>
            <a:r>
              <a:rPr lang="ja-JP" altLang="en-US" sz="1050" dirty="0"/>
              <a:t>　</a:t>
            </a:r>
            <a:r>
              <a:rPr lang="en-US" altLang="ja-JP" sz="1050" dirty="0"/>
              <a:t>2026</a:t>
            </a:r>
            <a:r>
              <a:rPr lang="ja-JP" altLang="en-US" sz="1050" dirty="0"/>
              <a:t>年</a:t>
            </a:r>
            <a:r>
              <a:rPr lang="en-US" altLang="ja-JP" sz="1050" dirty="0"/>
              <a:t>8</a:t>
            </a:r>
            <a:r>
              <a:rPr lang="ja-JP" altLang="en-US" sz="1050" dirty="0"/>
              <a:t>月</a:t>
            </a:r>
            <a:r>
              <a:rPr lang="en-US" altLang="ja-JP" sz="1050" dirty="0"/>
              <a:t>1</a:t>
            </a:r>
            <a:r>
              <a:rPr lang="ja-JP" altLang="en-US" sz="1050" dirty="0"/>
              <a:t>日、切替のシートを追加した発注書を</a:t>
            </a:r>
            <a:r>
              <a:rPr lang="en-US" altLang="ja-JP" sz="1050" dirty="0"/>
              <a:t>PAL</a:t>
            </a:r>
            <a:r>
              <a:rPr lang="ja-JP" altLang="en-US" sz="1050" dirty="0"/>
              <a:t>に掲載いたします。</a:t>
            </a:r>
            <a:r>
              <a:rPr kumimoji="1" lang="ja-JP" altLang="en-US" sz="1050" dirty="0"/>
              <a:t>発注書の提出をもちまして切替処理をさせていただきます。</a:t>
            </a:r>
            <a:endParaRPr kumimoji="1" lang="en-US" altLang="ja-JP" sz="1050" dirty="0"/>
          </a:p>
          <a:p>
            <a:r>
              <a:rPr lang="ja-JP" altLang="en-US" sz="1050" dirty="0"/>
              <a:t>　</a:t>
            </a:r>
            <a:r>
              <a:rPr lang="en-US" altLang="ja-JP" sz="1050" dirty="0"/>
              <a:t>※</a:t>
            </a:r>
            <a:r>
              <a:rPr lang="ja-JP" altLang="en-US" sz="1050" dirty="0"/>
              <a:t>切替の場合は、電債管理システムのライセンス自体の購入は不要です。</a:t>
            </a:r>
            <a:endParaRPr kumimoji="1" lang="ja-JP" altLang="en-US" sz="1050" dirty="0"/>
          </a:p>
        </p:txBody>
      </p:sp>
      <p:sp>
        <p:nvSpPr>
          <p:cNvPr id="7" name="コンテンツ プレースホルダー 4">
            <a:extLst>
              <a:ext uri="{FF2B5EF4-FFF2-40B4-BE49-F238E27FC236}">
                <a16:creationId xmlns:a16="http://schemas.microsoft.com/office/drawing/2014/main" id="{F03A9349-88B8-174E-2949-53CCC21DC461}"/>
              </a:ext>
            </a:extLst>
          </p:cNvPr>
          <p:cNvSpPr txBox="1">
            <a:spLocks/>
          </p:cNvSpPr>
          <p:nvPr/>
        </p:nvSpPr>
        <p:spPr>
          <a:xfrm>
            <a:off x="358775" y="874868"/>
            <a:ext cx="8425225" cy="1241275"/>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ja-JP" altLang="en-US" sz="1400" b="1" dirty="0"/>
              <a:t>価格改定につきまして</a:t>
            </a:r>
          </a:p>
          <a:p>
            <a:pPr marL="0" indent="0">
              <a:lnSpc>
                <a:spcPct val="150000"/>
              </a:lnSpc>
              <a:buFont typeface="Wingdings" panose="05000000000000000000" pitchFamily="2" charset="2"/>
              <a:buNone/>
            </a:pPr>
            <a:r>
              <a:rPr lang="ja-JP" altLang="en-US" sz="1400" dirty="0"/>
              <a:t>　　</a:t>
            </a:r>
            <a:r>
              <a:rPr lang="en-US" altLang="ja-JP" sz="1400" dirty="0"/>
              <a:t>2025</a:t>
            </a:r>
            <a:r>
              <a:rPr lang="ja-JP" altLang="en-US" sz="1400" dirty="0"/>
              <a:t>年</a:t>
            </a:r>
            <a:r>
              <a:rPr lang="en-US" altLang="ja-JP" sz="1400" dirty="0"/>
              <a:t>4</a:t>
            </a:r>
            <a:r>
              <a:rPr lang="ja-JP" altLang="en-US" sz="1400" dirty="0"/>
              <a:t>月より、一部製品の保守料率及び</a:t>
            </a:r>
            <a:r>
              <a:rPr lang="en-US" altLang="ja-JP" sz="1400" dirty="0"/>
              <a:t>NX</a:t>
            </a:r>
            <a:r>
              <a:rPr lang="ja-JP" altLang="en-US" sz="1400" dirty="0"/>
              <a:t> </a:t>
            </a:r>
            <a:r>
              <a:rPr lang="en-US" altLang="ja-JP" sz="1400" dirty="0"/>
              <a:t>Cloud</a:t>
            </a:r>
            <a:r>
              <a:rPr lang="ja-JP" altLang="en-US" sz="1400" dirty="0"/>
              <a:t>の利用料金を値上げいたしました。</a:t>
            </a:r>
            <a:endParaRPr lang="en-US" altLang="ja-JP" sz="1400" dirty="0"/>
          </a:p>
          <a:p>
            <a:pPr marL="0" indent="0">
              <a:lnSpc>
                <a:spcPct val="150000"/>
              </a:lnSpc>
              <a:buFont typeface="Wingdings" panose="05000000000000000000" pitchFamily="2" charset="2"/>
              <a:buNone/>
            </a:pPr>
            <a:r>
              <a:rPr lang="ja-JP" altLang="en-US" sz="1400" dirty="0"/>
              <a:t>　　引き続きお客さまへのご案内を宜しくお願いいたします。</a:t>
            </a:r>
            <a:endParaRPr lang="ja-JP" altLang="en-US" dirty="0"/>
          </a:p>
        </p:txBody>
      </p:sp>
    </p:spTree>
    <p:extLst>
      <p:ext uri="{BB962C8B-B14F-4D97-AF65-F5344CB8AC3E}">
        <p14:creationId xmlns:p14="http://schemas.microsoft.com/office/powerpoint/2010/main" val="4124376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003691-F057-8C19-B900-BB1B8E7E8AE8}"/>
              </a:ext>
            </a:extLst>
          </p:cNvPr>
          <p:cNvSpPr>
            <a:spLocks noGrp="1"/>
          </p:cNvSpPr>
          <p:nvPr>
            <p:ph type="sldNum" sz="quarter" idx="12"/>
          </p:nvPr>
        </p:nvSpPr>
        <p:spPr/>
        <p:txBody>
          <a:bodyPr/>
          <a:lstStyle/>
          <a:p>
            <a:fld id="{78AE49ED-73EF-499C-8307-28EB0E7CF529}" type="slidenum">
              <a:rPr lang="ja-JP" altLang="en-US" smtClean="0"/>
              <a:pPr/>
              <a:t>52</a:t>
            </a:fld>
            <a:endParaRPr lang="ja-JP" altLang="en-US" dirty="0"/>
          </a:p>
        </p:txBody>
      </p:sp>
      <p:sp>
        <p:nvSpPr>
          <p:cNvPr id="3" name="タイトル 2">
            <a:extLst>
              <a:ext uri="{FF2B5EF4-FFF2-40B4-BE49-F238E27FC236}">
                <a16:creationId xmlns:a16="http://schemas.microsoft.com/office/drawing/2014/main" id="{6211F5A5-D793-7F8B-5BDC-60A9497FB345}"/>
              </a:ext>
            </a:extLst>
          </p:cNvPr>
          <p:cNvSpPr>
            <a:spLocks noGrp="1"/>
          </p:cNvSpPr>
          <p:nvPr>
            <p:ph type="title"/>
          </p:nvPr>
        </p:nvSpPr>
        <p:spPr/>
        <p:txBody>
          <a:bodyPr anchor="ctr" anchorCtr="0"/>
          <a:lstStyle/>
          <a:p>
            <a:r>
              <a:rPr kumimoji="1" lang="ja-JP" altLang="en-US" dirty="0"/>
              <a:t>ご連絡事項</a:t>
            </a:r>
          </a:p>
        </p:txBody>
      </p:sp>
      <p:sp>
        <p:nvSpPr>
          <p:cNvPr id="4" name="フッター プレースホルダー 3">
            <a:extLst>
              <a:ext uri="{FF2B5EF4-FFF2-40B4-BE49-F238E27FC236}">
                <a16:creationId xmlns:a16="http://schemas.microsoft.com/office/drawing/2014/main" id="{4D6FEB1F-BA0F-B224-AB89-145D4E15991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2" name="コンテンツ プレースホルダー 4">
            <a:extLst>
              <a:ext uri="{FF2B5EF4-FFF2-40B4-BE49-F238E27FC236}">
                <a16:creationId xmlns:a16="http://schemas.microsoft.com/office/drawing/2014/main" id="{2362F470-3E20-E431-45DD-320761C8DFEC}"/>
              </a:ext>
            </a:extLst>
          </p:cNvPr>
          <p:cNvSpPr txBox="1">
            <a:spLocks/>
          </p:cNvSpPr>
          <p:nvPr/>
        </p:nvSpPr>
        <p:spPr>
          <a:xfrm>
            <a:off x="358775" y="879562"/>
            <a:ext cx="8425225" cy="1241275"/>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kumimoji="1" lang="en-US" altLang="ja-JP" sz="1400" b="1" i="0" u="none" strike="noStrike" kern="1200" cap="none" spc="0" normalizeH="0" baseline="0" noProof="0" dirty="0">
                <a:ln>
                  <a:noFill/>
                </a:ln>
                <a:solidFill>
                  <a:prstClr val="black"/>
                </a:solidFill>
                <a:effectLst/>
                <a:uLnTx/>
                <a:uFillTx/>
                <a:latin typeface="メイリオ"/>
                <a:ea typeface="メイリオ"/>
                <a:cs typeface="+mn-cs"/>
              </a:rPr>
              <a:t>SE</a:t>
            </a: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リソース確認シート</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indent="0">
              <a:lnSpc>
                <a:spcPct val="150000"/>
              </a:lnSpc>
              <a:buNone/>
            </a:pPr>
            <a:r>
              <a:rPr lang="ja-JP" altLang="en-US" sz="1400" dirty="0"/>
              <a:t>　　</a:t>
            </a:r>
            <a:r>
              <a:rPr lang="en-US" altLang="ja-JP" sz="1400" dirty="0"/>
              <a:t>SE</a:t>
            </a:r>
            <a:r>
              <a:rPr lang="ja-JP" altLang="en-US" sz="1400" dirty="0"/>
              <a:t>の皆さまのスキル、空き状況の情報資料を公開しております。</a:t>
            </a:r>
            <a:endParaRPr lang="en-US" altLang="ja-JP" sz="1400" dirty="0"/>
          </a:p>
          <a:p>
            <a:pPr marL="0" indent="0">
              <a:lnSpc>
                <a:spcPct val="150000"/>
              </a:lnSpc>
              <a:buNone/>
            </a:pPr>
            <a:r>
              <a:rPr lang="ja-JP" altLang="en-US" sz="1400" dirty="0"/>
              <a:t>　　紹介してほしいパートナーさまがございましたら弊社技術支援部までお問い合わせください。</a:t>
            </a:r>
            <a:endParaRPr lang="en-US" altLang="ja-JP" sz="1400" dirty="0"/>
          </a:p>
          <a:p>
            <a:pPr marL="0" indent="0">
              <a:lnSpc>
                <a:spcPct val="150000"/>
              </a:lnSpc>
              <a:buNone/>
            </a:pPr>
            <a:r>
              <a:rPr lang="ja-JP" altLang="en-US" sz="1400" dirty="0"/>
              <a:t>　　</a:t>
            </a:r>
            <a:endParaRPr lang="ja-JP" altLang="en-US" dirty="0"/>
          </a:p>
        </p:txBody>
      </p:sp>
      <p:pic>
        <p:nvPicPr>
          <p:cNvPr id="13" name="図 1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428A1DC-2102-B398-0635-4C371ED9D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69" y="1921786"/>
            <a:ext cx="3522608" cy="918791"/>
          </a:xfrm>
          <a:prstGeom prst="rect">
            <a:avLst/>
          </a:prstGeom>
          <a:ln>
            <a:solidFill>
              <a:schemeClr val="bg1">
                <a:lumMod val="50000"/>
              </a:schemeClr>
            </a:solidFill>
          </a:ln>
        </p:spPr>
      </p:pic>
      <p:sp>
        <p:nvSpPr>
          <p:cNvPr id="16" name="コンテンツ プレースホルダー 4">
            <a:extLst>
              <a:ext uri="{FF2B5EF4-FFF2-40B4-BE49-F238E27FC236}">
                <a16:creationId xmlns:a16="http://schemas.microsoft.com/office/drawing/2014/main" id="{CEF9682B-FE53-FC0D-22B5-1CD6A4C946EA}"/>
              </a:ext>
            </a:extLst>
          </p:cNvPr>
          <p:cNvSpPr txBox="1">
            <a:spLocks/>
          </p:cNvSpPr>
          <p:nvPr/>
        </p:nvSpPr>
        <p:spPr>
          <a:xfrm>
            <a:off x="575537" y="1995686"/>
            <a:ext cx="5005314" cy="770993"/>
          </a:xfrm>
          <a:prstGeom prst="rect">
            <a:avLst/>
          </a:prstGeom>
          <a:noFill/>
          <a:ln w="12700">
            <a:noFill/>
          </a:ln>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400" b="1" i="0" u="sng" strike="noStrike" kern="1200" cap="none" spc="0" normalizeH="0" baseline="0" noProof="0" dirty="0">
                <a:ln>
                  <a:noFill/>
                </a:ln>
                <a:solidFill>
                  <a:prstClr val="black"/>
                </a:solidFill>
                <a:effectLst/>
                <a:uLnTx/>
                <a:uFillTx/>
                <a:latin typeface="メイリオ"/>
                <a:ea typeface="メイリオ"/>
                <a:cs typeface="+mn-cs"/>
              </a:rPr>
              <a:t>ダウンロード</a:t>
            </a:r>
            <a:endParaRPr kumimoji="1" lang="en-US" altLang="ja-JP" sz="1400" b="1" i="0" u="sng"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PAL</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＞パートナー様資料＞技術支援資料</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https://www.superstream.canon-its.co.jp/pal/nx_dl9</a:t>
            </a:r>
          </a:p>
          <a:p>
            <a:pPr marL="0" marR="0" lvl="0" indent="0" algn="l" defTabSz="914400" rtl="0" eaLnBrk="1" fontAlgn="auto" latinLnBrk="0" hangingPunct="1">
              <a:lnSpc>
                <a:spcPct val="140000"/>
              </a:lnSpc>
              <a:spcBef>
                <a:spcPts val="0"/>
              </a:spcBef>
              <a:spcAft>
                <a:spcPts val="0"/>
              </a:spcAft>
              <a:buClr>
                <a:srgbClr val="0064C8"/>
              </a:buClr>
              <a:buSzPct val="110000"/>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959176D1-600A-E150-FE1A-A66294F567B9}"/>
              </a:ext>
            </a:extLst>
          </p:cNvPr>
          <p:cNvSpPr txBox="1"/>
          <p:nvPr/>
        </p:nvSpPr>
        <p:spPr>
          <a:xfrm>
            <a:off x="439486" y="3129230"/>
            <a:ext cx="8443337" cy="1034899"/>
          </a:xfrm>
          <a:prstGeom prst="rect">
            <a:avLst/>
          </a:prstGeom>
          <a:noFill/>
        </p:spPr>
        <p:txBody>
          <a:bodyPr wrap="none" rtlCol="0">
            <a:spAutoFit/>
          </a:bodyPr>
          <a:lstStyle/>
          <a:p>
            <a:pPr>
              <a:lnSpc>
                <a:spcPct val="150000"/>
              </a:lnSpc>
            </a:pPr>
            <a:r>
              <a:rPr lang="en-US" altLang="ja-JP" sz="1400" dirty="0">
                <a:effectLst/>
                <a:latin typeface="+mn-ea"/>
              </a:rPr>
              <a:t>【</a:t>
            </a:r>
            <a:r>
              <a:rPr lang="ja-JP" altLang="en-US" sz="1400" dirty="0">
                <a:effectLst/>
                <a:latin typeface="+mn-ea"/>
              </a:rPr>
              <a:t>技術支援に関しての連絡先</a:t>
            </a:r>
            <a:r>
              <a:rPr lang="en-US" altLang="ja-JP" sz="1400" dirty="0">
                <a:effectLst/>
                <a:latin typeface="+mn-ea"/>
              </a:rPr>
              <a:t>】</a:t>
            </a:r>
            <a:r>
              <a:rPr lang="ja-JP" altLang="en-US" sz="1400" dirty="0">
                <a:effectLst/>
                <a:latin typeface="+mn-ea"/>
              </a:rPr>
              <a:t>今後技術的なご相談などがございましたら、下記までご連絡ください。</a:t>
            </a:r>
            <a:endParaRPr lang="ja-JP" altLang="en-US" sz="1400" dirty="0">
              <a:latin typeface="+mn-ea"/>
            </a:endParaRPr>
          </a:p>
          <a:p>
            <a:pPr>
              <a:lnSpc>
                <a:spcPct val="150000"/>
              </a:lnSpc>
            </a:pPr>
            <a:r>
              <a:rPr lang="ja-JP" altLang="en-US" sz="1400" dirty="0">
                <a:effectLst/>
                <a:latin typeface="+mn-ea"/>
              </a:rPr>
              <a:t>　</a:t>
            </a:r>
            <a:r>
              <a:rPr lang="en-US" altLang="ja-JP" sz="1400" dirty="0">
                <a:effectLst/>
                <a:latin typeface="+mn-ea"/>
              </a:rPr>
              <a:t>SuperStream</a:t>
            </a:r>
            <a:r>
              <a:rPr lang="ja-JP" altLang="en-US" sz="1400" dirty="0">
                <a:effectLst/>
                <a:latin typeface="+mn-ea"/>
              </a:rPr>
              <a:t>技術支援窓口 </a:t>
            </a:r>
            <a:r>
              <a:rPr lang="en-US" altLang="ja-JP" sz="1400" dirty="0">
                <a:effectLst/>
                <a:latin typeface="+mn-ea"/>
              </a:rPr>
              <a:t>&lt;ss-techsd@canon-its.co.jp&gt;</a:t>
            </a:r>
            <a:endParaRPr lang="ja-JP" altLang="en-US" sz="1400" dirty="0">
              <a:latin typeface="+mn-ea"/>
            </a:endParaRPr>
          </a:p>
          <a:p>
            <a:pPr>
              <a:lnSpc>
                <a:spcPct val="150000"/>
              </a:lnSpc>
            </a:pPr>
            <a:endParaRPr kumimoji="1" lang="ja-JP" altLang="en-US" sz="1400" dirty="0">
              <a:latin typeface="+mn-ea"/>
            </a:endParaRPr>
          </a:p>
        </p:txBody>
      </p:sp>
    </p:spTree>
    <p:extLst>
      <p:ext uri="{BB962C8B-B14F-4D97-AF65-F5344CB8AC3E}">
        <p14:creationId xmlns:p14="http://schemas.microsoft.com/office/powerpoint/2010/main" val="2992402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145C730-42FE-BFD1-2712-635F1ECF15DB}"/>
              </a:ext>
            </a:extLst>
          </p:cNvPr>
          <p:cNvSpPr>
            <a:spLocks noGrp="1"/>
          </p:cNvSpPr>
          <p:nvPr>
            <p:ph type="ftr" sz="quarter" idx="11"/>
          </p:nvPr>
        </p:nvSpPr>
        <p:spPr/>
        <p:txBody>
          <a:body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23019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p:txBody>
          <a:bodyPr/>
          <a:lstStyle/>
          <a:p>
            <a:pPr marL="0" indent="0" algn="l">
              <a:lnSpc>
                <a:spcPct val="116000"/>
              </a:lnSpc>
              <a:buNone/>
            </a:pPr>
            <a:r>
              <a:rPr lang="en-US" altLang="ja-JP" sz="3200" b="1" dirty="0">
                <a:latin typeface="Roboto Bold" pitchFamily="34" charset="0"/>
                <a:ea typeface="Roboto Bold" pitchFamily="34" charset="-122"/>
                <a:cs typeface="Roboto Bold" pitchFamily="34" charset="-120"/>
              </a:rPr>
              <a:t>AGENDA</a:t>
            </a:r>
            <a:endParaRPr lang="en-US" altLang="ja-JP" sz="3200"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56B0AC89-CD33-1E3C-78D3-2AD75075F78E}"/>
              </a:ext>
            </a:extLst>
          </p:cNvPr>
          <p:cNvSpPr>
            <a:spLocks noGrp="1"/>
          </p:cNvSpPr>
          <p:nvPr>
            <p:ph idx="1"/>
          </p:nvPr>
        </p:nvSpPr>
        <p:spPr>
          <a:xfrm>
            <a:off x="251520" y="1023578"/>
            <a:ext cx="8640960" cy="3168352"/>
          </a:xfrm>
        </p:spPr>
        <p:txBody>
          <a:bodyPr/>
          <a:lstStyle/>
          <a:p>
            <a:pPr marL="0" indent="0">
              <a:buNone/>
            </a:pPr>
            <a:r>
              <a:rPr lang="ja-JP" altLang="en-US" sz="1550" b="1" dirty="0"/>
              <a:t>１．新リース会計基準対応スケジュール</a:t>
            </a:r>
            <a:endParaRPr lang="en-US" altLang="ja-JP" sz="1550" b="1" dirty="0"/>
          </a:p>
          <a:p>
            <a:pPr marL="0" indent="0">
              <a:buNone/>
            </a:pPr>
            <a:r>
              <a:rPr lang="ja-JP" altLang="en-US" sz="1550" b="1" dirty="0"/>
              <a:t>２．借手リース会計処理の全体像と</a:t>
            </a:r>
            <a:r>
              <a:rPr lang="en-US" altLang="ja-JP" sz="1550" b="1" dirty="0"/>
              <a:t>NXFA</a:t>
            </a:r>
            <a:r>
              <a:rPr lang="ja-JP" altLang="en-US" sz="1550" b="1" dirty="0"/>
              <a:t>の対応について</a:t>
            </a:r>
            <a:endParaRPr lang="en-US" altLang="ja-JP" sz="1550" b="1" dirty="0"/>
          </a:p>
          <a:p>
            <a:pPr marL="0" indent="0">
              <a:buNone/>
            </a:pPr>
            <a:r>
              <a:rPr lang="ja-JP" altLang="en-US" sz="1550" b="1" dirty="0"/>
              <a:t>３．</a:t>
            </a:r>
            <a:r>
              <a:rPr lang="en-US" altLang="ja-JP" sz="1550" b="1" dirty="0"/>
              <a:t>NXFA</a:t>
            </a:r>
            <a:r>
              <a:rPr lang="ja-JP" altLang="en-US" sz="1550" b="1" dirty="0"/>
              <a:t>における借手リース会計処理対応内容</a:t>
            </a:r>
            <a:endParaRPr lang="en-US" altLang="ja-JP" sz="1550" b="1" dirty="0"/>
          </a:p>
          <a:p>
            <a:pPr marL="0" indent="0">
              <a:buNone/>
            </a:pPr>
            <a:r>
              <a:rPr lang="ja-JP" altLang="en-US" sz="1550" dirty="0"/>
              <a:t>　　１．リース／サービスの区分</a:t>
            </a:r>
          </a:p>
          <a:p>
            <a:pPr marL="0" indent="0">
              <a:buNone/>
            </a:pPr>
            <a:r>
              <a:rPr lang="ja-JP" altLang="en-US" sz="1550" dirty="0"/>
              <a:t>　　２．使用権資産・リース負債の計上</a:t>
            </a:r>
          </a:p>
          <a:p>
            <a:pPr marL="0" indent="0">
              <a:buNone/>
            </a:pPr>
            <a:r>
              <a:rPr lang="ja-JP" altLang="en-US" sz="1550" dirty="0"/>
              <a:t>　　３．使用権資産の償却・利息相当額の配分</a:t>
            </a:r>
          </a:p>
          <a:p>
            <a:pPr marL="0" indent="0">
              <a:buNone/>
            </a:pPr>
            <a:r>
              <a:rPr lang="ja-JP" altLang="en-US" sz="1550" dirty="0"/>
              <a:t>　　４．リース契約条件の変更</a:t>
            </a:r>
          </a:p>
          <a:p>
            <a:pPr marL="0" indent="0">
              <a:buNone/>
            </a:pPr>
            <a:r>
              <a:rPr lang="ja-JP" altLang="en-US" sz="1550" dirty="0"/>
              <a:t>　　５．申告調整</a:t>
            </a:r>
            <a:endParaRPr lang="en-US" altLang="ja-JP" sz="1550" dirty="0"/>
          </a:p>
          <a:p>
            <a:pPr marL="0" indent="0">
              <a:buNone/>
            </a:pPr>
            <a:r>
              <a:rPr lang="en-US" altLang="ja-JP" sz="1550" b="1" dirty="0"/>
              <a:t>4</a:t>
            </a:r>
            <a:r>
              <a:rPr lang="ja-JP" altLang="en-US" sz="1550" b="1" dirty="0"/>
              <a:t>．その他対応</a:t>
            </a:r>
            <a:endParaRPr lang="en-US" altLang="ja-JP" sz="1550" b="1" dirty="0">
              <a:latin typeface="+mn-ea"/>
            </a:endParaRPr>
          </a:p>
          <a:p>
            <a:pPr marL="0" indent="0">
              <a:buNone/>
            </a:pPr>
            <a:r>
              <a:rPr lang="en-US" altLang="ja-JP" sz="1550" b="1" dirty="0"/>
              <a:t>5</a:t>
            </a:r>
            <a:r>
              <a:rPr lang="ja-JP" altLang="en-US" sz="1550" b="1" dirty="0"/>
              <a:t>．</a:t>
            </a:r>
            <a:r>
              <a:rPr lang="en-US" altLang="ja-JP" sz="1550" b="1" dirty="0"/>
              <a:t>2026</a:t>
            </a:r>
            <a:r>
              <a:rPr lang="ja-JP" altLang="en-US" sz="1550" b="1" dirty="0"/>
              <a:t>年版（</a:t>
            </a:r>
            <a:r>
              <a:rPr lang="en-US" altLang="ja-JP" sz="1550" b="1" dirty="0"/>
              <a:t>Ver2.9.0</a:t>
            </a:r>
            <a:r>
              <a:rPr lang="ja-JP" altLang="en-US" sz="1550" b="1" dirty="0"/>
              <a:t>）へ</a:t>
            </a:r>
            <a:r>
              <a:rPr lang="ja-JP" altLang="en-US" sz="1550" b="1" dirty="0">
                <a:latin typeface="+mn-ea"/>
              </a:rPr>
              <a:t>バージョンアップしない場合の新リース会計基準運用制限について</a:t>
            </a:r>
            <a:endParaRPr lang="en-US" altLang="ja-JP" sz="1550" b="1" dirty="0"/>
          </a:p>
        </p:txBody>
      </p:sp>
    </p:spTree>
    <p:extLst>
      <p:ext uri="{BB962C8B-B14F-4D97-AF65-F5344CB8AC3E}">
        <p14:creationId xmlns:p14="http://schemas.microsoft.com/office/powerpoint/2010/main" val="125301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43508" y="87475"/>
            <a:ext cx="6084208" cy="648072"/>
          </a:xfrm>
        </p:spPr>
        <p:txBody>
          <a:bodyPr/>
          <a:lstStyle/>
          <a:p>
            <a:pPr marL="0" indent="0" algn="l">
              <a:lnSpc>
                <a:spcPct val="116000"/>
              </a:lnSpc>
              <a:buNone/>
            </a:pPr>
            <a:r>
              <a:rPr lang="ja-JP" altLang="en-US" b="1" dirty="0"/>
              <a:t>１．新リース会計基準対応スケジュール</a:t>
            </a:r>
            <a:endParaRPr lang="en-US" altLang="ja-JP"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35" name="テキスト ボックス 34">
            <a:extLst>
              <a:ext uri="{FF2B5EF4-FFF2-40B4-BE49-F238E27FC236}">
                <a16:creationId xmlns:a16="http://schemas.microsoft.com/office/drawing/2014/main" id="{D170F2F8-1A4C-354A-BE90-1FFE18FF69F9}"/>
              </a:ext>
            </a:extLst>
          </p:cNvPr>
          <p:cNvSpPr txBox="1"/>
          <p:nvPr/>
        </p:nvSpPr>
        <p:spPr>
          <a:xfrm>
            <a:off x="323527" y="926599"/>
            <a:ext cx="8460473" cy="400110"/>
          </a:xfrm>
          <a:prstGeom prst="rect">
            <a:avLst/>
          </a:prstGeom>
          <a:noFill/>
        </p:spPr>
        <p:txBody>
          <a:bodyPr wrap="square">
            <a:spAutoFit/>
          </a:bodyPr>
          <a:lstStyle/>
          <a:p>
            <a:r>
              <a:rPr kumimoji="1" lang="en-US" altLang="ja-JP" sz="1600" dirty="0" err="1"/>
              <a:t>SuperStream</a:t>
            </a:r>
            <a:r>
              <a:rPr kumimoji="1" lang="en-US" altLang="ja-JP" sz="1600" dirty="0"/>
              <a:t>-NXFA</a:t>
            </a:r>
            <a:r>
              <a:rPr kumimoji="1" lang="ja-JP" altLang="en-US" sz="1600" dirty="0"/>
              <a:t>の新リース会計基準対応は、</a:t>
            </a:r>
            <a:r>
              <a:rPr kumimoji="1" lang="ja-JP" altLang="en-US" sz="2000" b="1" dirty="0">
                <a:solidFill>
                  <a:srgbClr val="FF0000"/>
                </a:solidFill>
              </a:rPr>
              <a:t>フェーズを分けてリリース</a:t>
            </a:r>
            <a:r>
              <a:rPr kumimoji="1" lang="ja-JP" altLang="en-US" sz="1600" dirty="0"/>
              <a:t>します</a:t>
            </a:r>
          </a:p>
        </p:txBody>
      </p:sp>
      <p:grpSp>
        <p:nvGrpSpPr>
          <p:cNvPr id="40" name="グループ化 39">
            <a:extLst>
              <a:ext uri="{FF2B5EF4-FFF2-40B4-BE49-F238E27FC236}">
                <a16:creationId xmlns:a16="http://schemas.microsoft.com/office/drawing/2014/main" id="{E0DEC9DD-3BB9-7032-84BE-38D4EF2B162C}"/>
              </a:ext>
            </a:extLst>
          </p:cNvPr>
          <p:cNvGrpSpPr/>
          <p:nvPr/>
        </p:nvGrpSpPr>
        <p:grpSpPr>
          <a:xfrm>
            <a:off x="431540" y="1382764"/>
            <a:ext cx="8352928" cy="2869456"/>
            <a:chOff x="431540" y="1382764"/>
            <a:chExt cx="8352928" cy="2869456"/>
          </a:xfrm>
        </p:grpSpPr>
        <p:cxnSp>
          <p:nvCxnSpPr>
            <p:cNvPr id="5" name="直線コネクタ 4">
              <a:extLst>
                <a:ext uri="{FF2B5EF4-FFF2-40B4-BE49-F238E27FC236}">
                  <a16:creationId xmlns:a16="http://schemas.microsoft.com/office/drawing/2014/main" id="{8F13DF2A-4662-7DCF-0B2A-2341B621D7A7}"/>
                </a:ext>
              </a:extLst>
            </p:cNvPr>
            <p:cNvCxnSpPr>
              <a:cxnSpLocks/>
              <a:stCxn id="17" idx="2"/>
              <a:endCxn id="15" idx="1"/>
            </p:cNvCxnSpPr>
            <p:nvPr/>
          </p:nvCxnSpPr>
          <p:spPr>
            <a:xfrm>
              <a:off x="4135443" y="1880756"/>
              <a:ext cx="1090" cy="1065978"/>
            </a:xfrm>
            <a:prstGeom prst="line">
              <a:avLst/>
            </a:prstGeom>
            <a:ln>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124F7EA0-CDAB-1DC3-5F0A-D0783DB3BBD1}"/>
                </a:ext>
              </a:extLst>
            </p:cNvPr>
            <p:cNvCxnSpPr>
              <a:cxnSpLocks/>
              <a:stCxn id="18" idx="2"/>
            </p:cNvCxnSpPr>
            <p:nvPr/>
          </p:nvCxnSpPr>
          <p:spPr>
            <a:xfrm>
              <a:off x="5107969" y="2016996"/>
              <a:ext cx="11991" cy="1436422"/>
            </a:xfrm>
            <a:prstGeom prst="line">
              <a:avLst/>
            </a:prstGeom>
            <a:ln>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3CA97D5-70D7-3BEE-5987-872669A2E5AB}"/>
                </a:ext>
              </a:extLst>
            </p:cNvPr>
            <p:cNvCxnSpPr>
              <a:cxnSpLocks/>
            </p:cNvCxnSpPr>
            <p:nvPr/>
          </p:nvCxnSpPr>
          <p:spPr>
            <a:xfrm>
              <a:off x="881590" y="1657815"/>
              <a:ext cx="0" cy="2390099"/>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7E386B16-3A3F-F5F9-E083-7F2164EDCB5F}"/>
                </a:ext>
              </a:extLst>
            </p:cNvPr>
            <p:cNvCxnSpPr>
              <a:cxnSpLocks/>
              <a:stCxn id="11" idx="2"/>
            </p:cNvCxnSpPr>
            <p:nvPr/>
          </p:nvCxnSpPr>
          <p:spPr>
            <a:xfrm>
              <a:off x="3430702" y="1657815"/>
              <a:ext cx="0" cy="2390099"/>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28C379A3-638E-2472-F16B-2D065B2935BC}"/>
                </a:ext>
              </a:extLst>
            </p:cNvPr>
            <p:cNvSpPr txBox="1"/>
            <p:nvPr/>
          </p:nvSpPr>
          <p:spPr>
            <a:xfrm>
              <a:off x="431540" y="1426983"/>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11" name="テキスト ボックス 10">
              <a:extLst>
                <a:ext uri="{FF2B5EF4-FFF2-40B4-BE49-F238E27FC236}">
                  <a16:creationId xmlns:a16="http://schemas.microsoft.com/office/drawing/2014/main" id="{691C4D16-FC3E-964E-68D4-CBDD07D77C10}"/>
                </a:ext>
              </a:extLst>
            </p:cNvPr>
            <p:cNvSpPr txBox="1"/>
            <p:nvPr/>
          </p:nvSpPr>
          <p:spPr>
            <a:xfrm>
              <a:off x="2980652" y="1426983"/>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2AB76CB4-60F1-EF63-041D-D97AC2143F65}"/>
                </a:ext>
              </a:extLst>
            </p:cNvPr>
            <p:cNvSpPr txBox="1"/>
            <p:nvPr/>
          </p:nvSpPr>
          <p:spPr>
            <a:xfrm>
              <a:off x="5527104" y="1382764"/>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sp>
          <p:nvSpPr>
            <p:cNvPr id="13" name="矢印: 五方向 12">
              <a:extLst>
                <a:ext uri="{FF2B5EF4-FFF2-40B4-BE49-F238E27FC236}">
                  <a16:creationId xmlns:a16="http://schemas.microsoft.com/office/drawing/2014/main" id="{8675A759-B59C-B994-EAA7-52E5B1A70FD3}"/>
                </a:ext>
              </a:extLst>
            </p:cNvPr>
            <p:cNvSpPr/>
            <p:nvPr/>
          </p:nvSpPr>
          <p:spPr>
            <a:xfrm>
              <a:off x="6000610" y="2273828"/>
              <a:ext cx="2345228" cy="33376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新リース会計基準 </a:t>
              </a:r>
              <a:r>
                <a:rPr kumimoji="1" lang="en-US" altLang="ja-JP" sz="800" dirty="0">
                  <a:solidFill>
                    <a:schemeClr val="bg1"/>
                  </a:solidFill>
                </a:rPr>
                <a:t>※</a:t>
              </a:r>
              <a:endParaRPr kumimoji="1" lang="ja-JP" altLang="en-US" sz="800" dirty="0">
                <a:solidFill>
                  <a:schemeClr val="bg1"/>
                </a:solidFill>
              </a:endParaRPr>
            </a:p>
          </p:txBody>
        </p:sp>
        <p:sp>
          <p:nvSpPr>
            <p:cNvPr id="14" name="矢印: 五方向 13">
              <a:extLst>
                <a:ext uri="{FF2B5EF4-FFF2-40B4-BE49-F238E27FC236}">
                  <a16:creationId xmlns:a16="http://schemas.microsoft.com/office/drawing/2014/main" id="{3A7755AD-887F-9353-5D01-DF9D7863C551}"/>
                </a:ext>
              </a:extLst>
            </p:cNvPr>
            <p:cNvSpPr/>
            <p:nvPr/>
          </p:nvSpPr>
          <p:spPr>
            <a:xfrm>
              <a:off x="888950" y="2284149"/>
              <a:ext cx="5081541" cy="32331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現行のリース会計基準（</a:t>
              </a:r>
              <a:r>
                <a:rPr lang="en-US" altLang="ja-JP" sz="1200" dirty="0">
                  <a:solidFill>
                    <a:schemeClr val="tx1"/>
                  </a:solidFill>
                </a:rPr>
                <a:t>or </a:t>
              </a:r>
              <a:r>
                <a:rPr lang="ja-JP" altLang="en-US" sz="1200" dirty="0">
                  <a:solidFill>
                    <a:schemeClr val="tx1"/>
                  </a:solidFill>
                </a:rPr>
                <a:t>早期適用）</a:t>
              </a:r>
              <a:endParaRPr kumimoji="1" lang="ja-JP" altLang="en-US" sz="1200" dirty="0">
                <a:solidFill>
                  <a:schemeClr val="tx1"/>
                </a:solidFill>
              </a:endParaRPr>
            </a:p>
          </p:txBody>
        </p:sp>
        <p:sp>
          <p:nvSpPr>
            <p:cNvPr id="15" name="テキスト ボックス 14">
              <a:extLst>
                <a:ext uri="{FF2B5EF4-FFF2-40B4-BE49-F238E27FC236}">
                  <a16:creationId xmlns:a16="http://schemas.microsoft.com/office/drawing/2014/main" id="{B43BB699-D4E2-9F11-CC89-88E07E9AC59B}"/>
                </a:ext>
              </a:extLst>
            </p:cNvPr>
            <p:cNvSpPr txBox="1"/>
            <p:nvPr/>
          </p:nvSpPr>
          <p:spPr>
            <a:xfrm>
              <a:off x="4136533" y="2738985"/>
              <a:ext cx="3390785" cy="415498"/>
            </a:xfrm>
            <a:prstGeom prst="rect">
              <a:avLst/>
            </a:prstGeom>
            <a:noFill/>
          </p:spPr>
          <p:txBody>
            <a:bodyPr wrap="square">
              <a:spAutoFit/>
            </a:bodyPr>
            <a:lstStyle/>
            <a:p>
              <a:r>
                <a:rPr lang="ja-JP" altLang="en-US" sz="1050" b="1" dirty="0">
                  <a:solidFill>
                    <a:srgbClr val="FF0000"/>
                  </a:solidFill>
                </a:rPr>
                <a:t>フェーズ１</a:t>
              </a:r>
              <a:endParaRPr lang="en-US" altLang="ja-JP" sz="1050" b="1" dirty="0">
                <a:solidFill>
                  <a:srgbClr val="FF0000"/>
                </a:solidFill>
              </a:endParaRPr>
            </a:p>
            <a:p>
              <a:r>
                <a:rPr lang="en-US" altLang="ja-JP" sz="1050" b="1" dirty="0">
                  <a:solidFill>
                    <a:srgbClr val="FF0000"/>
                  </a:solidFill>
                </a:rPr>
                <a:t>NXFA2026</a:t>
              </a:r>
              <a:r>
                <a:rPr lang="ja-JP" altLang="en-US" sz="1050" b="1" dirty="0">
                  <a:solidFill>
                    <a:srgbClr val="FF0000"/>
                  </a:solidFill>
                </a:rPr>
                <a:t>年度版定期出荷（</a:t>
              </a:r>
              <a:r>
                <a:rPr lang="en-US" altLang="ja-JP" sz="1050" b="1" dirty="0">
                  <a:solidFill>
                    <a:srgbClr val="FF0000"/>
                  </a:solidFill>
                </a:rPr>
                <a:t>Ver.2.9.0</a:t>
              </a:r>
              <a:r>
                <a:rPr lang="ja-JP" altLang="en-US" sz="1050" b="1" dirty="0">
                  <a:solidFill>
                    <a:srgbClr val="FF0000"/>
                  </a:solidFill>
                </a:rPr>
                <a:t>）</a:t>
              </a:r>
              <a:endParaRPr lang="en-US" altLang="ja-JP" sz="1050" b="1" dirty="0">
                <a:solidFill>
                  <a:srgbClr val="FF0000"/>
                </a:solidFill>
              </a:endParaRPr>
            </a:p>
          </p:txBody>
        </p:sp>
        <p:cxnSp>
          <p:nvCxnSpPr>
            <p:cNvPr id="16" name="直線コネクタ 15">
              <a:extLst>
                <a:ext uri="{FF2B5EF4-FFF2-40B4-BE49-F238E27FC236}">
                  <a16:creationId xmlns:a16="http://schemas.microsoft.com/office/drawing/2014/main" id="{60E7288C-AE72-CFFA-9B87-784B370A87A8}"/>
                </a:ext>
              </a:extLst>
            </p:cNvPr>
            <p:cNvCxnSpPr>
              <a:cxnSpLocks/>
              <a:stCxn id="12" idx="2"/>
            </p:cNvCxnSpPr>
            <p:nvPr/>
          </p:nvCxnSpPr>
          <p:spPr>
            <a:xfrm>
              <a:off x="5977154" y="1613596"/>
              <a:ext cx="0" cy="2434318"/>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AE1592A-32AC-82D7-AE9C-B000EFFD81E7}"/>
                </a:ext>
              </a:extLst>
            </p:cNvPr>
            <p:cNvSpPr txBox="1"/>
            <p:nvPr/>
          </p:nvSpPr>
          <p:spPr>
            <a:xfrm>
              <a:off x="3685393" y="1649924"/>
              <a:ext cx="900100" cy="230832"/>
            </a:xfrm>
            <a:prstGeom prst="rect">
              <a:avLst/>
            </a:prstGeom>
            <a:solidFill>
              <a:schemeClr val="bg1"/>
            </a:solidFill>
          </p:spPr>
          <p:txBody>
            <a:bodyPr wrap="square">
              <a:spAutoFit/>
            </a:bodyPr>
            <a:lstStyle/>
            <a:p>
              <a:pPr algn="ctr"/>
              <a:r>
                <a:rPr lang="ja-JP" altLang="en-US" sz="900" b="1" dirty="0">
                  <a:solidFill>
                    <a:srgbClr val="FF0000"/>
                  </a:solidFill>
                </a:rPr>
                <a:t>202</a:t>
              </a:r>
              <a:r>
                <a:rPr lang="en-US" altLang="ja-JP" sz="900" b="1" dirty="0">
                  <a:solidFill>
                    <a:srgbClr val="FF0000"/>
                  </a:solidFill>
                </a:rPr>
                <a:t>6</a:t>
              </a:r>
              <a:r>
                <a:rPr lang="ja-JP" altLang="en-US" sz="900" b="1" dirty="0">
                  <a:solidFill>
                    <a:srgbClr val="FF0000"/>
                  </a:solidFill>
                </a:rPr>
                <a:t>/</a:t>
              </a:r>
              <a:r>
                <a:rPr lang="en-US" altLang="ja-JP" sz="900" b="1" dirty="0">
                  <a:solidFill>
                    <a:srgbClr val="FF0000"/>
                  </a:solidFill>
                </a:rPr>
                <a:t>6</a:t>
              </a:r>
              <a:r>
                <a:rPr lang="ja-JP" altLang="en-US" sz="900" b="1" dirty="0">
                  <a:solidFill>
                    <a:srgbClr val="FF0000"/>
                  </a:solidFill>
                </a:rPr>
                <a:t>/1</a:t>
              </a:r>
            </a:p>
          </p:txBody>
        </p:sp>
        <p:sp>
          <p:nvSpPr>
            <p:cNvPr id="18" name="テキスト ボックス 17">
              <a:extLst>
                <a:ext uri="{FF2B5EF4-FFF2-40B4-BE49-F238E27FC236}">
                  <a16:creationId xmlns:a16="http://schemas.microsoft.com/office/drawing/2014/main" id="{E61A87F3-DFA5-5E60-DFA8-FD9199E63835}"/>
                </a:ext>
              </a:extLst>
            </p:cNvPr>
            <p:cNvSpPr txBox="1"/>
            <p:nvPr/>
          </p:nvSpPr>
          <p:spPr>
            <a:xfrm>
              <a:off x="4545324" y="1647664"/>
              <a:ext cx="1125289" cy="369332"/>
            </a:xfrm>
            <a:prstGeom prst="rect">
              <a:avLst/>
            </a:prstGeom>
            <a:solidFill>
              <a:schemeClr val="bg1"/>
            </a:solidFill>
          </p:spPr>
          <p:txBody>
            <a:bodyPr wrap="square">
              <a:spAutoFit/>
            </a:bodyPr>
            <a:lstStyle/>
            <a:p>
              <a:pPr algn="ctr"/>
              <a:r>
                <a:rPr lang="ja-JP" altLang="en-US" sz="900" b="1" dirty="0">
                  <a:solidFill>
                    <a:srgbClr val="FF0000"/>
                  </a:solidFill>
                </a:rPr>
                <a:t>202</a:t>
              </a:r>
              <a:r>
                <a:rPr lang="en-US" altLang="ja-JP" sz="900" b="1" dirty="0">
                  <a:solidFill>
                    <a:srgbClr val="FF0000"/>
                  </a:solidFill>
                </a:rPr>
                <a:t>6</a:t>
              </a:r>
              <a:r>
                <a:rPr lang="ja-JP" altLang="en-US" sz="900" b="1" dirty="0">
                  <a:solidFill>
                    <a:srgbClr val="FF0000"/>
                  </a:solidFill>
                </a:rPr>
                <a:t>/</a:t>
              </a:r>
              <a:r>
                <a:rPr lang="en-US" altLang="ja-JP" sz="900" b="1" dirty="0">
                  <a:solidFill>
                    <a:srgbClr val="FF0000"/>
                  </a:solidFill>
                </a:rPr>
                <a:t>11/X</a:t>
              </a:r>
            </a:p>
            <a:p>
              <a:pPr algn="ctr"/>
              <a:r>
                <a:rPr lang="ja-JP" altLang="en-US" sz="900" b="1" dirty="0">
                  <a:solidFill>
                    <a:srgbClr val="FF0000"/>
                  </a:solidFill>
                </a:rPr>
                <a:t>（予定）</a:t>
              </a:r>
            </a:p>
          </p:txBody>
        </p:sp>
        <p:sp>
          <p:nvSpPr>
            <p:cNvPr id="32" name="テキスト ボックス 31">
              <a:extLst>
                <a:ext uri="{FF2B5EF4-FFF2-40B4-BE49-F238E27FC236}">
                  <a16:creationId xmlns:a16="http://schemas.microsoft.com/office/drawing/2014/main" id="{22846726-8715-A20D-3853-E9F750BC2C46}"/>
                </a:ext>
              </a:extLst>
            </p:cNvPr>
            <p:cNvSpPr txBox="1"/>
            <p:nvPr/>
          </p:nvSpPr>
          <p:spPr>
            <a:xfrm>
              <a:off x="6420541" y="1886820"/>
              <a:ext cx="2363927" cy="338554"/>
            </a:xfrm>
            <a:prstGeom prst="rect">
              <a:avLst/>
            </a:prstGeom>
            <a:noFill/>
          </p:spPr>
          <p:txBody>
            <a:bodyPr wrap="square">
              <a:spAutoFit/>
            </a:bodyPr>
            <a:lstStyle/>
            <a:p>
              <a:r>
                <a:rPr lang="en-US" altLang="ja-JP" sz="800" dirty="0"/>
                <a:t>※</a:t>
              </a:r>
              <a:r>
                <a:rPr lang="ja-JP" altLang="en-US" sz="800" dirty="0"/>
                <a:t>2027年4月1日以降に開始する</a:t>
              </a:r>
              <a:endParaRPr lang="en-US" altLang="ja-JP" sz="800" dirty="0"/>
            </a:p>
            <a:p>
              <a:r>
                <a:rPr lang="ja-JP" altLang="en-US" sz="800" dirty="0"/>
                <a:t>連結会計年度及び事業年度の期首から強制適用</a:t>
              </a:r>
            </a:p>
          </p:txBody>
        </p:sp>
        <p:sp>
          <p:nvSpPr>
            <p:cNvPr id="34" name="テキスト ボックス 33">
              <a:extLst>
                <a:ext uri="{FF2B5EF4-FFF2-40B4-BE49-F238E27FC236}">
                  <a16:creationId xmlns:a16="http://schemas.microsoft.com/office/drawing/2014/main" id="{E7146212-5BF0-5526-5448-F65A44CD2D85}"/>
                </a:ext>
              </a:extLst>
            </p:cNvPr>
            <p:cNvSpPr txBox="1"/>
            <p:nvPr/>
          </p:nvSpPr>
          <p:spPr>
            <a:xfrm>
              <a:off x="5112060" y="3291830"/>
              <a:ext cx="3357023" cy="415498"/>
            </a:xfrm>
            <a:prstGeom prst="rect">
              <a:avLst/>
            </a:prstGeom>
            <a:noFill/>
          </p:spPr>
          <p:txBody>
            <a:bodyPr wrap="square">
              <a:spAutoFit/>
            </a:bodyPr>
            <a:lstStyle/>
            <a:p>
              <a:r>
                <a:rPr lang="ja-JP" altLang="en-US" sz="1050" b="1" dirty="0">
                  <a:solidFill>
                    <a:srgbClr val="FF0000"/>
                  </a:solidFill>
                </a:rPr>
                <a:t>フェーズ２</a:t>
              </a:r>
              <a:endParaRPr lang="en-US" altLang="ja-JP" sz="1050" b="1" dirty="0">
                <a:solidFill>
                  <a:srgbClr val="FF0000"/>
                </a:solidFill>
              </a:endParaRPr>
            </a:p>
            <a:p>
              <a:r>
                <a:rPr lang="ja-JP" altLang="en-US" sz="1050" b="1" dirty="0">
                  <a:solidFill>
                    <a:srgbClr val="FF0000"/>
                  </a:solidFill>
                </a:rPr>
                <a:t>掲載パッチ（</a:t>
              </a:r>
              <a:r>
                <a:rPr lang="en-US" altLang="ja-JP" sz="1050" b="1" dirty="0">
                  <a:solidFill>
                    <a:srgbClr val="FF0000"/>
                  </a:solidFill>
                </a:rPr>
                <a:t>Ver.2.9.x</a:t>
              </a:r>
              <a:r>
                <a:rPr lang="ja-JP" altLang="en-US" sz="1050" b="1" dirty="0">
                  <a:solidFill>
                    <a:srgbClr val="FF0000"/>
                  </a:solidFill>
                </a:rPr>
                <a:t>）</a:t>
              </a:r>
              <a:endParaRPr lang="en-US" altLang="ja-JP" sz="1050" b="1" dirty="0">
                <a:solidFill>
                  <a:srgbClr val="FF0000"/>
                </a:solidFill>
              </a:endParaRPr>
            </a:p>
          </p:txBody>
        </p:sp>
        <p:sp>
          <p:nvSpPr>
            <p:cNvPr id="38" name="吹き出し: 四角形 37">
              <a:extLst>
                <a:ext uri="{FF2B5EF4-FFF2-40B4-BE49-F238E27FC236}">
                  <a16:creationId xmlns:a16="http://schemas.microsoft.com/office/drawing/2014/main" id="{EC4060A3-DA35-6D98-A78E-6F0A88D3509F}"/>
                </a:ext>
              </a:extLst>
            </p:cNvPr>
            <p:cNvSpPr/>
            <p:nvPr/>
          </p:nvSpPr>
          <p:spPr>
            <a:xfrm>
              <a:off x="1110079" y="3433820"/>
              <a:ext cx="3593849" cy="547015"/>
            </a:xfrm>
            <a:prstGeom prst="wedgeRectCallout">
              <a:avLst>
                <a:gd name="adj1" fmla="val 34473"/>
                <a:gd name="adj2" fmla="val -1105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b="1" dirty="0">
                  <a:solidFill>
                    <a:schemeClr val="bg1"/>
                  </a:solidFill>
                </a:rPr>
                <a:t>新リース会計基準の必要要件に対応</a:t>
              </a:r>
              <a:endParaRPr lang="en-US" altLang="ja-JP" sz="1200" dirty="0">
                <a:solidFill>
                  <a:schemeClr val="bg1"/>
                </a:solidFill>
              </a:endParaRPr>
            </a:p>
            <a:p>
              <a:r>
                <a:rPr lang="ja-JP" altLang="en-US" sz="1200" dirty="0">
                  <a:solidFill>
                    <a:schemeClr val="bg1"/>
                  </a:solidFill>
                </a:rPr>
                <a:t>新リース会計基準としての運用は可能になります</a:t>
              </a:r>
              <a:endParaRPr lang="en-US" altLang="ja-JP" sz="1200" dirty="0">
                <a:solidFill>
                  <a:schemeClr val="bg1"/>
                </a:solidFill>
              </a:endParaRPr>
            </a:p>
          </p:txBody>
        </p:sp>
        <p:sp>
          <p:nvSpPr>
            <p:cNvPr id="39" name="吹き出し: 四角形 38">
              <a:extLst>
                <a:ext uri="{FF2B5EF4-FFF2-40B4-BE49-F238E27FC236}">
                  <a16:creationId xmlns:a16="http://schemas.microsoft.com/office/drawing/2014/main" id="{53F54DFB-AB26-1494-659F-467FA86D980E}"/>
                </a:ext>
              </a:extLst>
            </p:cNvPr>
            <p:cNvSpPr/>
            <p:nvPr/>
          </p:nvSpPr>
          <p:spPr>
            <a:xfrm>
              <a:off x="5456317" y="3892062"/>
              <a:ext cx="2385609" cy="360158"/>
            </a:xfrm>
            <a:prstGeom prst="wedgeRectCallout">
              <a:avLst>
                <a:gd name="adj1" fmla="val -33861"/>
                <a:gd name="adj2" fmla="val -994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b="1" dirty="0">
                  <a:solidFill>
                    <a:schemeClr val="bg1"/>
                  </a:solidFill>
                </a:rPr>
                <a:t>新規帳票 ＋ リースの</a:t>
              </a:r>
              <a:r>
                <a:rPr lang="ja-JP" altLang="en-US" sz="1200" b="1" dirty="0">
                  <a:solidFill>
                    <a:schemeClr val="bg1"/>
                  </a:solidFill>
                </a:rPr>
                <a:t>要望</a:t>
              </a:r>
              <a:r>
                <a:rPr kumimoji="1" lang="ja-JP" altLang="en-US" sz="1200" b="1" dirty="0">
                  <a:solidFill>
                    <a:schemeClr val="bg1"/>
                  </a:solidFill>
                </a:rPr>
                <a:t>対応</a:t>
              </a:r>
              <a:endParaRPr kumimoji="1" lang="en-US" altLang="ja-JP" sz="1200" b="1" dirty="0">
                <a:solidFill>
                  <a:schemeClr val="bg1"/>
                </a:solidFill>
              </a:endParaRPr>
            </a:p>
          </p:txBody>
        </p:sp>
      </p:grpSp>
      <p:sp>
        <p:nvSpPr>
          <p:cNvPr id="41" name="正方形/長方形 40">
            <a:extLst>
              <a:ext uri="{FF2B5EF4-FFF2-40B4-BE49-F238E27FC236}">
                <a16:creationId xmlns:a16="http://schemas.microsoft.com/office/drawing/2014/main" id="{C9247977-07C8-5D10-A19A-FE53FD6F5F9F}"/>
              </a:ext>
            </a:extLst>
          </p:cNvPr>
          <p:cNvSpPr/>
          <p:nvPr/>
        </p:nvSpPr>
        <p:spPr>
          <a:xfrm>
            <a:off x="323527" y="1326709"/>
            <a:ext cx="8496945" cy="3081245"/>
          </a:xfrm>
          <a:prstGeom prst="rect">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019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000" b="1" dirty="0"/>
              <a:t>２．借手リース会計処理の全体像と</a:t>
            </a:r>
            <a:br>
              <a:rPr lang="en-US" altLang="ja-JP" sz="2000" b="1" dirty="0"/>
            </a:br>
            <a:r>
              <a:rPr lang="en-US" altLang="ja-JP" sz="2000" b="1" dirty="0"/>
              <a:t>      NXFA</a:t>
            </a:r>
            <a:r>
              <a:rPr lang="ja-JP" altLang="en-US" sz="2000" b="1" dirty="0"/>
              <a:t>の対応について</a:t>
            </a:r>
            <a:endParaRPr lang="en-US" altLang="ja-JP" sz="20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grpSp>
        <p:nvGrpSpPr>
          <p:cNvPr id="11" name="グループ化 10">
            <a:extLst>
              <a:ext uri="{FF2B5EF4-FFF2-40B4-BE49-F238E27FC236}">
                <a16:creationId xmlns:a16="http://schemas.microsoft.com/office/drawing/2014/main" id="{068523F5-44B7-1EBB-83B0-11775C2F0F86}"/>
              </a:ext>
            </a:extLst>
          </p:cNvPr>
          <p:cNvGrpSpPr/>
          <p:nvPr/>
        </p:nvGrpSpPr>
        <p:grpSpPr>
          <a:xfrm>
            <a:off x="1163360" y="1059623"/>
            <a:ext cx="1404000" cy="1584000"/>
            <a:chOff x="827584" y="1296387"/>
            <a:chExt cx="1404000" cy="1584000"/>
          </a:xfrm>
        </p:grpSpPr>
        <p:sp>
          <p:nvSpPr>
            <p:cNvPr id="12" name="正方形/長方形 11">
              <a:extLst>
                <a:ext uri="{FF2B5EF4-FFF2-40B4-BE49-F238E27FC236}">
                  <a16:creationId xmlns:a16="http://schemas.microsoft.com/office/drawing/2014/main" id="{47A8D3E1-F20B-42AD-3740-A30722A4BEEF}"/>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3" name="直線コネクタ 12">
              <a:extLst>
                <a:ext uri="{FF2B5EF4-FFF2-40B4-BE49-F238E27FC236}">
                  <a16:creationId xmlns:a16="http://schemas.microsoft.com/office/drawing/2014/main" id="{30C5D9AC-2457-14A2-AF80-C73C567B6BC5}"/>
                </a:ext>
              </a:extLst>
            </p:cNvPr>
            <p:cNvCxnSpPr>
              <a:cxnSpLocks/>
              <a:stCxn id="12" idx="0"/>
              <a:endCxn id="12"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2B51F00-1030-54B8-DE0B-3B71F383A9F3}"/>
                </a:ext>
              </a:extLst>
            </p:cNvPr>
            <p:cNvCxnSpPr>
              <a:cxnSpLocks/>
              <a:stCxn id="12"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40FD040-67F0-55FB-2D83-03878E140224}"/>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endParaRPr kumimoji="1" lang="ja-JP" altLang="en-US" sz="1200" dirty="0">
                <a:solidFill>
                  <a:schemeClr val="bg1"/>
                </a:solidFill>
              </a:endParaRPr>
            </a:p>
          </p:txBody>
        </p:sp>
      </p:grpSp>
      <p:grpSp>
        <p:nvGrpSpPr>
          <p:cNvPr id="16" name="グループ化 15">
            <a:extLst>
              <a:ext uri="{FF2B5EF4-FFF2-40B4-BE49-F238E27FC236}">
                <a16:creationId xmlns:a16="http://schemas.microsoft.com/office/drawing/2014/main" id="{0B31A1AD-38CD-732B-717E-7C3423EED080}"/>
              </a:ext>
            </a:extLst>
          </p:cNvPr>
          <p:cNvGrpSpPr/>
          <p:nvPr/>
        </p:nvGrpSpPr>
        <p:grpSpPr>
          <a:xfrm>
            <a:off x="1170287" y="1146855"/>
            <a:ext cx="504000" cy="375406"/>
            <a:chOff x="1151620" y="2247714"/>
            <a:chExt cx="576064" cy="450537"/>
          </a:xfrm>
        </p:grpSpPr>
        <p:sp>
          <p:nvSpPr>
            <p:cNvPr id="17" name="楕円 16">
              <a:extLst>
                <a:ext uri="{FF2B5EF4-FFF2-40B4-BE49-F238E27FC236}">
                  <a16:creationId xmlns:a16="http://schemas.microsoft.com/office/drawing/2014/main" id="{1DF53D38-A865-F8D1-28B0-1FD6A5C0D081}"/>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8" name="テキスト ボックス 17">
              <a:extLst>
                <a:ext uri="{FF2B5EF4-FFF2-40B4-BE49-F238E27FC236}">
                  <a16:creationId xmlns:a16="http://schemas.microsoft.com/office/drawing/2014/main" id="{CCFC662B-7F20-24E8-3D49-F095550A9598}"/>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grpSp>
        <p:nvGrpSpPr>
          <p:cNvPr id="20" name="グループ化 19">
            <a:extLst>
              <a:ext uri="{FF2B5EF4-FFF2-40B4-BE49-F238E27FC236}">
                <a16:creationId xmlns:a16="http://schemas.microsoft.com/office/drawing/2014/main" id="{6095AE64-312B-73BA-7B13-5F06A366F97E}"/>
              </a:ext>
            </a:extLst>
          </p:cNvPr>
          <p:cNvGrpSpPr/>
          <p:nvPr/>
        </p:nvGrpSpPr>
        <p:grpSpPr>
          <a:xfrm>
            <a:off x="2909632" y="1059582"/>
            <a:ext cx="1404000" cy="1584000"/>
            <a:chOff x="827584" y="1296387"/>
            <a:chExt cx="1404000" cy="1584000"/>
          </a:xfrm>
        </p:grpSpPr>
        <p:sp>
          <p:nvSpPr>
            <p:cNvPr id="21" name="正方形/長方形 20">
              <a:extLst>
                <a:ext uri="{FF2B5EF4-FFF2-40B4-BE49-F238E27FC236}">
                  <a16:creationId xmlns:a16="http://schemas.microsoft.com/office/drawing/2014/main" id="{3F4BD4F6-82EE-CAB9-A7E9-1B3880EE74A3}"/>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2" name="直線コネクタ 21">
              <a:extLst>
                <a:ext uri="{FF2B5EF4-FFF2-40B4-BE49-F238E27FC236}">
                  <a16:creationId xmlns:a16="http://schemas.microsoft.com/office/drawing/2014/main" id="{F25D6A87-1445-AE4F-4B82-A9F13A7BBC1A}"/>
                </a:ext>
              </a:extLst>
            </p:cNvPr>
            <p:cNvCxnSpPr>
              <a:cxnSpLocks/>
              <a:stCxn id="21" idx="0"/>
              <a:endCxn id="21"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C5EF27A-6AA7-AD8C-F2D7-04FED27F4273}"/>
                </a:ext>
              </a:extLst>
            </p:cNvPr>
            <p:cNvCxnSpPr>
              <a:cxnSpLocks/>
              <a:stCxn id="21"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1CE6FD01-347D-1CF5-D8C0-06C2125ACA0A}"/>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grpSp>
        <p:nvGrpSpPr>
          <p:cNvPr id="25" name="グループ化 24">
            <a:extLst>
              <a:ext uri="{FF2B5EF4-FFF2-40B4-BE49-F238E27FC236}">
                <a16:creationId xmlns:a16="http://schemas.microsoft.com/office/drawing/2014/main" id="{259F47C6-180D-9DA6-5D85-54D089009705}"/>
              </a:ext>
            </a:extLst>
          </p:cNvPr>
          <p:cNvGrpSpPr/>
          <p:nvPr/>
        </p:nvGrpSpPr>
        <p:grpSpPr>
          <a:xfrm>
            <a:off x="2916559" y="1137294"/>
            <a:ext cx="504000" cy="375406"/>
            <a:chOff x="1151620" y="2247714"/>
            <a:chExt cx="576064" cy="450537"/>
          </a:xfrm>
        </p:grpSpPr>
        <p:sp>
          <p:nvSpPr>
            <p:cNvPr id="26" name="楕円 25">
              <a:extLst>
                <a:ext uri="{FF2B5EF4-FFF2-40B4-BE49-F238E27FC236}">
                  <a16:creationId xmlns:a16="http://schemas.microsoft.com/office/drawing/2014/main" id="{E72E9FCE-FD8E-26DF-C843-FAD11B4AEC84}"/>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7" name="テキスト ボックス 26">
              <a:extLst>
                <a:ext uri="{FF2B5EF4-FFF2-40B4-BE49-F238E27FC236}">
                  <a16:creationId xmlns:a16="http://schemas.microsoft.com/office/drawing/2014/main" id="{124B2CB9-AB2E-8D45-32E3-2A00C6F91F73}"/>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8" name="グループ化 27">
            <a:extLst>
              <a:ext uri="{FF2B5EF4-FFF2-40B4-BE49-F238E27FC236}">
                <a16:creationId xmlns:a16="http://schemas.microsoft.com/office/drawing/2014/main" id="{63A8CF08-5D77-9BB9-40E6-5B6AE2C0EE02}"/>
              </a:ext>
            </a:extLst>
          </p:cNvPr>
          <p:cNvGrpSpPr/>
          <p:nvPr/>
        </p:nvGrpSpPr>
        <p:grpSpPr>
          <a:xfrm>
            <a:off x="4649565" y="1059582"/>
            <a:ext cx="1404000" cy="1584000"/>
            <a:chOff x="827584" y="1296387"/>
            <a:chExt cx="1404000" cy="1584000"/>
          </a:xfrm>
        </p:grpSpPr>
        <p:sp>
          <p:nvSpPr>
            <p:cNvPr id="29" name="正方形/長方形 28">
              <a:extLst>
                <a:ext uri="{FF2B5EF4-FFF2-40B4-BE49-F238E27FC236}">
                  <a16:creationId xmlns:a16="http://schemas.microsoft.com/office/drawing/2014/main" id="{60F7EF32-7509-0AAB-810B-3FA0A31107EA}"/>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0" name="直線コネクタ 29">
              <a:extLst>
                <a:ext uri="{FF2B5EF4-FFF2-40B4-BE49-F238E27FC236}">
                  <a16:creationId xmlns:a16="http://schemas.microsoft.com/office/drawing/2014/main" id="{6C56EA1E-2862-B7B7-5F8E-E9DECCC50631}"/>
                </a:ext>
              </a:extLst>
            </p:cNvPr>
            <p:cNvCxnSpPr>
              <a:cxnSpLocks/>
              <a:stCxn id="29" idx="0"/>
              <a:endCxn id="29"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E0909CD-0669-BDFC-F575-A434CA374AD1}"/>
                </a:ext>
              </a:extLst>
            </p:cNvPr>
            <p:cNvCxnSpPr>
              <a:cxnSpLocks/>
              <a:stCxn id="29"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26428BCE-42B1-6E1D-3255-C18F13044702}"/>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33" name="グループ化 32">
            <a:extLst>
              <a:ext uri="{FF2B5EF4-FFF2-40B4-BE49-F238E27FC236}">
                <a16:creationId xmlns:a16="http://schemas.microsoft.com/office/drawing/2014/main" id="{61CD4D6D-8542-AE02-E030-233612FE6B46}"/>
              </a:ext>
            </a:extLst>
          </p:cNvPr>
          <p:cNvGrpSpPr/>
          <p:nvPr/>
        </p:nvGrpSpPr>
        <p:grpSpPr>
          <a:xfrm>
            <a:off x="4656492" y="1154712"/>
            <a:ext cx="504000" cy="375406"/>
            <a:chOff x="1151620" y="2247714"/>
            <a:chExt cx="576064" cy="450537"/>
          </a:xfrm>
        </p:grpSpPr>
        <p:sp>
          <p:nvSpPr>
            <p:cNvPr id="34" name="楕円 33">
              <a:extLst>
                <a:ext uri="{FF2B5EF4-FFF2-40B4-BE49-F238E27FC236}">
                  <a16:creationId xmlns:a16="http://schemas.microsoft.com/office/drawing/2014/main" id="{E6169D8D-AF0A-B521-B311-C9948F3B5A1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5" name="テキスト ボックス 34">
              <a:extLst>
                <a:ext uri="{FF2B5EF4-FFF2-40B4-BE49-F238E27FC236}">
                  <a16:creationId xmlns:a16="http://schemas.microsoft.com/office/drawing/2014/main" id="{08EF9026-F2E1-BF21-BB32-FF2497B2CD2E}"/>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grpSp>
        <p:nvGrpSpPr>
          <p:cNvPr id="36" name="グループ化 35">
            <a:extLst>
              <a:ext uri="{FF2B5EF4-FFF2-40B4-BE49-F238E27FC236}">
                <a16:creationId xmlns:a16="http://schemas.microsoft.com/office/drawing/2014/main" id="{2AFB07FB-69D2-5B71-29DE-72A5B20A7641}"/>
              </a:ext>
            </a:extLst>
          </p:cNvPr>
          <p:cNvGrpSpPr/>
          <p:nvPr/>
        </p:nvGrpSpPr>
        <p:grpSpPr>
          <a:xfrm>
            <a:off x="6408360" y="1059582"/>
            <a:ext cx="1404000" cy="1584000"/>
            <a:chOff x="827584" y="1296387"/>
            <a:chExt cx="1404000" cy="1584000"/>
          </a:xfrm>
        </p:grpSpPr>
        <p:sp>
          <p:nvSpPr>
            <p:cNvPr id="37" name="正方形/長方形 36">
              <a:extLst>
                <a:ext uri="{FF2B5EF4-FFF2-40B4-BE49-F238E27FC236}">
                  <a16:creationId xmlns:a16="http://schemas.microsoft.com/office/drawing/2014/main" id="{D68DB4F8-AFB5-ACF8-B3D0-039BF6E9C282}"/>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8" name="直線コネクタ 37">
              <a:extLst>
                <a:ext uri="{FF2B5EF4-FFF2-40B4-BE49-F238E27FC236}">
                  <a16:creationId xmlns:a16="http://schemas.microsoft.com/office/drawing/2014/main" id="{2199A334-9621-88FA-048D-D27D5DB2C11D}"/>
                </a:ext>
              </a:extLst>
            </p:cNvPr>
            <p:cNvCxnSpPr>
              <a:cxnSpLocks/>
              <a:stCxn id="37" idx="0"/>
              <a:endCxn id="37"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80342D7-D326-2750-86C5-15FF03700760}"/>
                </a:ext>
              </a:extLst>
            </p:cNvPr>
            <p:cNvCxnSpPr>
              <a:cxnSpLocks/>
              <a:stCxn id="37"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7F8E194D-511B-8896-730D-9D2CB005E0BF}"/>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grpSp>
        <p:nvGrpSpPr>
          <p:cNvPr id="41" name="グループ化 40">
            <a:extLst>
              <a:ext uri="{FF2B5EF4-FFF2-40B4-BE49-F238E27FC236}">
                <a16:creationId xmlns:a16="http://schemas.microsoft.com/office/drawing/2014/main" id="{EE181EEE-6713-113A-CB18-F6DFE8E248CE}"/>
              </a:ext>
            </a:extLst>
          </p:cNvPr>
          <p:cNvGrpSpPr/>
          <p:nvPr/>
        </p:nvGrpSpPr>
        <p:grpSpPr>
          <a:xfrm>
            <a:off x="6415287" y="1146855"/>
            <a:ext cx="504000" cy="375406"/>
            <a:chOff x="1151620" y="2247714"/>
            <a:chExt cx="576064" cy="450537"/>
          </a:xfrm>
        </p:grpSpPr>
        <p:sp>
          <p:nvSpPr>
            <p:cNvPr id="42" name="楕円 41">
              <a:extLst>
                <a:ext uri="{FF2B5EF4-FFF2-40B4-BE49-F238E27FC236}">
                  <a16:creationId xmlns:a16="http://schemas.microsoft.com/office/drawing/2014/main" id="{6C9690EC-388A-EF0B-BCF6-D5E851512EB4}"/>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3" name="テキスト ボックス 42">
              <a:extLst>
                <a:ext uri="{FF2B5EF4-FFF2-40B4-BE49-F238E27FC236}">
                  <a16:creationId xmlns:a16="http://schemas.microsoft.com/office/drawing/2014/main" id="{C4CC78D2-1981-0D4A-AE03-DB9FB6BB66CC}"/>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grpSp>
        <p:nvGrpSpPr>
          <p:cNvPr id="44" name="グループ化 43">
            <a:extLst>
              <a:ext uri="{FF2B5EF4-FFF2-40B4-BE49-F238E27FC236}">
                <a16:creationId xmlns:a16="http://schemas.microsoft.com/office/drawing/2014/main" id="{DDEF884D-07F8-BFB0-ABD2-924385443375}"/>
              </a:ext>
            </a:extLst>
          </p:cNvPr>
          <p:cNvGrpSpPr/>
          <p:nvPr/>
        </p:nvGrpSpPr>
        <p:grpSpPr>
          <a:xfrm>
            <a:off x="1156607" y="2855681"/>
            <a:ext cx="1404000" cy="1584000"/>
            <a:chOff x="827584" y="1296387"/>
            <a:chExt cx="1404000" cy="1584000"/>
          </a:xfrm>
        </p:grpSpPr>
        <p:sp>
          <p:nvSpPr>
            <p:cNvPr id="45" name="正方形/長方形 44">
              <a:extLst>
                <a:ext uri="{FF2B5EF4-FFF2-40B4-BE49-F238E27FC236}">
                  <a16:creationId xmlns:a16="http://schemas.microsoft.com/office/drawing/2014/main" id="{BAE1F62A-AB95-6888-E185-E5AC78D79094}"/>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6" name="直線コネクタ 45">
              <a:extLst>
                <a:ext uri="{FF2B5EF4-FFF2-40B4-BE49-F238E27FC236}">
                  <a16:creationId xmlns:a16="http://schemas.microsoft.com/office/drawing/2014/main" id="{E92D0D04-63C9-8BEB-1137-BFFE522BBD49}"/>
                </a:ext>
              </a:extLst>
            </p:cNvPr>
            <p:cNvCxnSpPr>
              <a:cxnSpLocks/>
              <a:stCxn id="45" idx="0"/>
              <a:endCxn id="45"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6F79840-2BE1-6D07-A024-060D577D2BF3}"/>
                </a:ext>
              </a:extLst>
            </p:cNvPr>
            <p:cNvCxnSpPr>
              <a:cxnSpLocks/>
              <a:stCxn id="45"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4C882F2-B456-65F8-315A-43B5AAB4369B}"/>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grpSp>
        <p:nvGrpSpPr>
          <p:cNvPr id="49" name="グループ化 48">
            <a:extLst>
              <a:ext uri="{FF2B5EF4-FFF2-40B4-BE49-F238E27FC236}">
                <a16:creationId xmlns:a16="http://schemas.microsoft.com/office/drawing/2014/main" id="{1B7CDC9F-6989-6F36-FA75-A2F5100173B2}"/>
              </a:ext>
            </a:extLst>
          </p:cNvPr>
          <p:cNvGrpSpPr/>
          <p:nvPr/>
        </p:nvGrpSpPr>
        <p:grpSpPr>
          <a:xfrm>
            <a:off x="1170287" y="2935056"/>
            <a:ext cx="504000" cy="375406"/>
            <a:chOff x="1151620" y="2247714"/>
            <a:chExt cx="576064" cy="450537"/>
          </a:xfrm>
        </p:grpSpPr>
        <p:sp>
          <p:nvSpPr>
            <p:cNvPr id="50" name="楕円 49">
              <a:extLst>
                <a:ext uri="{FF2B5EF4-FFF2-40B4-BE49-F238E27FC236}">
                  <a16:creationId xmlns:a16="http://schemas.microsoft.com/office/drawing/2014/main" id="{411E745C-7437-2216-5020-10CF194021D8}"/>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1" name="テキスト ボックス 50">
              <a:extLst>
                <a:ext uri="{FF2B5EF4-FFF2-40B4-BE49-F238E27FC236}">
                  <a16:creationId xmlns:a16="http://schemas.microsoft.com/office/drawing/2014/main" id="{F84EB65E-6865-923C-1B2F-3B4E09CB1E6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52" name="グループ化 51">
            <a:extLst>
              <a:ext uri="{FF2B5EF4-FFF2-40B4-BE49-F238E27FC236}">
                <a16:creationId xmlns:a16="http://schemas.microsoft.com/office/drawing/2014/main" id="{29519A2A-5F04-ED9B-A889-92DCC90F427C}"/>
              </a:ext>
            </a:extLst>
          </p:cNvPr>
          <p:cNvGrpSpPr/>
          <p:nvPr/>
        </p:nvGrpSpPr>
        <p:grpSpPr>
          <a:xfrm>
            <a:off x="2909632" y="2855681"/>
            <a:ext cx="1404000" cy="1584000"/>
            <a:chOff x="827584" y="1296387"/>
            <a:chExt cx="1404000" cy="1584000"/>
          </a:xfrm>
        </p:grpSpPr>
        <p:sp>
          <p:nvSpPr>
            <p:cNvPr id="53" name="正方形/長方形 52">
              <a:extLst>
                <a:ext uri="{FF2B5EF4-FFF2-40B4-BE49-F238E27FC236}">
                  <a16:creationId xmlns:a16="http://schemas.microsoft.com/office/drawing/2014/main" id="{3EEB8258-9E96-FCE6-EF80-B1E0A77F0C65}"/>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4" name="直線コネクタ 53">
              <a:extLst>
                <a:ext uri="{FF2B5EF4-FFF2-40B4-BE49-F238E27FC236}">
                  <a16:creationId xmlns:a16="http://schemas.microsoft.com/office/drawing/2014/main" id="{550256E4-8D70-3B00-FF14-071B9FCB5B74}"/>
                </a:ext>
              </a:extLst>
            </p:cNvPr>
            <p:cNvCxnSpPr>
              <a:cxnSpLocks/>
              <a:stCxn id="53" idx="0"/>
              <a:endCxn id="53"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426F183-B3E8-1E26-ABCA-148D98022CF8}"/>
                </a:ext>
              </a:extLst>
            </p:cNvPr>
            <p:cNvCxnSpPr>
              <a:cxnSpLocks/>
              <a:stCxn id="53"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4D360A5C-F0D3-AA90-3532-ECDE8916CA0F}"/>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7" name="グループ化 56">
            <a:extLst>
              <a:ext uri="{FF2B5EF4-FFF2-40B4-BE49-F238E27FC236}">
                <a16:creationId xmlns:a16="http://schemas.microsoft.com/office/drawing/2014/main" id="{EC101ED7-C865-4CF5-E5CA-98418D698D29}"/>
              </a:ext>
            </a:extLst>
          </p:cNvPr>
          <p:cNvGrpSpPr/>
          <p:nvPr/>
        </p:nvGrpSpPr>
        <p:grpSpPr>
          <a:xfrm>
            <a:off x="2916559" y="2942913"/>
            <a:ext cx="504000" cy="375406"/>
            <a:chOff x="1151620" y="2247714"/>
            <a:chExt cx="576064" cy="450537"/>
          </a:xfrm>
        </p:grpSpPr>
        <p:sp>
          <p:nvSpPr>
            <p:cNvPr id="58" name="楕円 57">
              <a:extLst>
                <a:ext uri="{FF2B5EF4-FFF2-40B4-BE49-F238E27FC236}">
                  <a16:creationId xmlns:a16="http://schemas.microsoft.com/office/drawing/2014/main" id="{F777957F-A077-1D81-2A33-C07A4F2E153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9" name="テキスト ボックス 58">
              <a:extLst>
                <a:ext uri="{FF2B5EF4-FFF2-40B4-BE49-F238E27FC236}">
                  <a16:creationId xmlns:a16="http://schemas.microsoft.com/office/drawing/2014/main" id="{16002F23-AB3F-CD9C-3458-A787633E2E12}"/>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grpSp>
        <p:nvGrpSpPr>
          <p:cNvPr id="60" name="グループ化 59">
            <a:extLst>
              <a:ext uri="{FF2B5EF4-FFF2-40B4-BE49-F238E27FC236}">
                <a16:creationId xmlns:a16="http://schemas.microsoft.com/office/drawing/2014/main" id="{5DBAF724-6DB5-98B0-5665-C3ECE6EA75F1}"/>
              </a:ext>
            </a:extLst>
          </p:cNvPr>
          <p:cNvGrpSpPr/>
          <p:nvPr/>
        </p:nvGrpSpPr>
        <p:grpSpPr>
          <a:xfrm>
            <a:off x="4649565" y="2855681"/>
            <a:ext cx="1404000" cy="1584000"/>
            <a:chOff x="827584" y="1296387"/>
            <a:chExt cx="1404000" cy="1584000"/>
          </a:xfrm>
        </p:grpSpPr>
        <p:sp>
          <p:nvSpPr>
            <p:cNvPr id="61" name="正方形/長方形 60">
              <a:extLst>
                <a:ext uri="{FF2B5EF4-FFF2-40B4-BE49-F238E27FC236}">
                  <a16:creationId xmlns:a16="http://schemas.microsoft.com/office/drawing/2014/main" id="{35DD77B5-6C32-5405-69F9-BD9B1D51413D}"/>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2" name="直線コネクタ 61">
              <a:extLst>
                <a:ext uri="{FF2B5EF4-FFF2-40B4-BE49-F238E27FC236}">
                  <a16:creationId xmlns:a16="http://schemas.microsoft.com/office/drawing/2014/main" id="{ACAEB381-1F90-C11A-702E-4426BD80D195}"/>
                </a:ext>
              </a:extLst>
            </p:cNvPr>
            <p:cNvCxnSpPr>
              <a:cxnSpLocks/>
              <a:stCxn id="61" idx="0"/>
              <a:endCxn id="61"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46FDCC0-2917-D3F8-DB9D-968FE06CAF01}"/>
                </a:ext>
              </a:extLst>
            </p:cNvPr>
            <p:cNvCxnSpPr>
              <a:cxnSpLocks/>
              <a:stCxn id="61"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BD80935-83F6-0608-9B27-DDAC6CC01CF2}"/>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grpSp>
        <p:nvGrpSpPr>
          <p:cNvPr id="65" name="グループ化 64">
            <a:extLst>
              <a:ext uri="{FF2B5EF4-FFF2-40B4-BE49-F238E27FC236}">
                <a16:creationId xmlns:a16="http://schemas.microsoft.com/office/drawing/2014/main" id="{E4293F6F-566E-E965-5B28-4E61F23E4DDA}"/>
              </a:ext>
            </a:extLst>
          </p:cNvPr>
          <p:cNvGrpSpPr/>
          <p:nvPr/>
        </p:nvGrpSpPr>
        <p:grpSpPr>
          <a:xfrm>
            <a:off x="4656492" y="2942913"/>
            <a:ext cx="504000" cy="375406"/>
            <a:chOff x="1151620" y="2247714"/>
            <a:chExt cx="576064" cy="450537"/>
          </a:xfrm>
        </p:grpSpPr>
        <p:sp>
          <p:nvSpPr>
            <p:cNvPr id="66" name="楕円 65">
              <a:extLst>
                <a:ext uri="{FF2B5EF4-FFF2-40B4-BE49-F238E27FC236}">
                  <a16:creationId xmlns:a16="http://schemas.microsoft.com/office/drawing/2014/main" id="{34DEF926-4E67-17AE-380E-F4F8B032E9B9}"/>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7" name="テキスト ボックス 66">
              <a:extLst>
                <a:ext uri="{FF2B5EF4-FFF2-40B4-BE49-F238E27FC236}">
                  <a16:creationId xmlns:a16="http://schemas.microsoft.com/office/drawing/2014/main" id="{19F55AFD-26D5-03E9-7D80-A956D4A986E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8" name="グループ化 67">
            <a:extLst>
              <a:ext uri="{FF2B5EF4-FFF2-40B4-BE49-F238E27FC236}">
                <a16:creationId xmlns:a16="http://schemas.microsoft.com/office/drawing/2014/main" id="{F39ACEBF-7CFD-9ACC-FC34-7AC2A0F81D4E}"/>
              </a:ext>
            </a:extLst>
          </p:cNvPr>
          <p:cNvGrpSpPr/>
          <p:nvPr/>
        </p:nvGrpSpPr>
        <p:grpSpPr>
          <a:xfrm>
            <a:off x="6408360" y="2847824"/>
            <a:ext cx="1404000" cy="1584000"/>
            <a:chOff x="827584" y="1296387"/>
            <a:chExt cx="1404000" cy="1584000"/>
          </a:xfrm>
        </p:grpSpPr>
        <p:sp>
          <p:nvSpPr>
            <p:cNvPr id="69" name="正方形/長方形 68">
              <a:extLst>
                <a:ext uri="{FF2B5EF4-FFF2-40B4-BE49-F238E27FC236}">
                  <a16:creationId xmlns:a16="http://schemas.microsoft.com/office/drawing/2014/main" id="{F2150D87-6446-8CCA-EB29-981B1FFB846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70" name="直線コネクタ 69">
              <a:extLst>
                <a:ext uri="{FF2B5EF4-FFF2-40B4-BE49-F238E27FC236}">
                  <a16:creationId xmlns:a16="http://schemas.microsoft.com/office/drawing/2014/main" id="{ADB72A10-AEFE-F7A8-26BE-8E9AD862297D}"/>
                </a:ext>
              </a:extLst>
            </p:cNvPr>
            <p:cNvCxnSpPr>
              <a:cxnSpLocks/>
              <a:stCxn id="69" idx="0"/>
              <a:endCxn id="69"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360391E-50AB-301D-BCAB-CE74BD946B2B}"/>
                </a:ext>
              </a:extLst>
            </p:cNvPr>
            <p:cNvCxnSpPr>
              <a:cxnSpLocks/>
              <a:stCxn id="69"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26CDB118-C5F8-4827-8319-F9AED4C5DFED}"/>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73" name="グループ化 72">
            <a:extLst>
              <a:ext uri="{FF2B5EF4-FFF2-40B4-BE49-F238E27FC236}">
                <a16:creationId xmlns:a16="http://schemas.microsoft.com/office/drawing/2014/main" id="{3D58FE15-AE40-FD93-9A5B-75956D39CEA9}"/>
              </a:ext>
            </a:extLst>
          </p:cNvPr>
          <p:cNvGrpSpPr/>
          <p:nvPr/>
        </p:nvGrpSpPr>
        <p:grpSpPr>
          <a:xfrm>
            <a:off x="6415287" y="2935056"/>
            <a:ext cx="504000" cy="375406"/>
            <a:chOff x="1151620" y="2247714"/>
            <a:chExt cx="576064" cy="450537"/>
          </a:xfrm>
        </p:grpSpPr>
        <p:sp>
          <p:nvSpPr>
            <p:cNvPr id="74" name="楕円 73">
              <a:extLst>
                <a:ext uri="{FF2B5EF4-FFF2-40B4-BE49-F238E27FC236}">
                  <a16:creationId xmlns:a16="http://schemas.microsoft.com/office/drawing/2014/main" id="{A457DE91-FD85-80E2-D101-1E1BBC1FEE06}"/>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5" name="テキスト ボックス 74">
              <a:extLst>
                <a:ext uri="{FF2B5EF4-FFF2-40B4-BE49-F238E27FC236}">
                  <a16:creationId xmlns:a16="http://schemas.microsoft.com/office/drawing/2014/main" id="{B0372D1E-CD97-C966-0A3F-81B4449E04AB}"/>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6" name="Freeform 393">
            <a:extLst>
              <a:ext uri="{FF2B5EF4-FFF2-40B4-BE49-F238E27FC236}">
                <a16:creationId xmlns:a16="http://schemas.microsoft.com/office/drawing/2014/main" id="{1086539A-58D1-FF7E-113C-9E489EEF6DE3}"/>
              </a:ext>
            </a:extLst>
          </p:cNvPr>
          <p:cNvSpPr>
            <a:spLocks noEditPoints="1"/>
          </p:cNvSpPr>
          <p:nvPr/>
        </p:nvSpPr>
        <p:spPr bwMode="auto">
          <a:xfrm>
            <a:off x="1685635" y="1362878"/>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7" name="グループ化 282">
            <a:extLst>
              <a:ext uri="{FF2B5EF4-FFF2-40B4-BE49-F238E27FC236}">
                <a16:creationId xmlns:a16="http://schemas.microsoft.com/office/drawing/2014/main" id="{91D66AAE-3651-F955-ECB8-4D154509B1F5}"/>
              </a:ext>
            </a:extLst>
          </p:cNvPr>
          <p:cNvGrpSpPr/>
          <p:nvPr/>
        </p:nvGrpSpPr>
        <p:grpSpPr>
          <a:xfrm>
            <a:off x="3389568" y="1383666"/>
            <a:ext cx="432000" cy="432000"/>
            <a:chOff x="4887516" y="682625"/>
            <a:chExt cx="381000" cy="381000"/>
          </a:xfrm>
          <a:solidFill>
            <a:schemeClr val="bg1"/>
          </a:solidFill>
        </p:grpSpPr>
        <p:sp>
          <p:nvSpPr>
            <p:cNvPr id="78" name="Rectangle 195">
              <a:extLst>
                <a:ext uri="{FF2B5EF4-FFF2-40B4-BE49-F238E27FC236}">
                  <a16:creationId xmlns:a16="http://schemas.microsoft.com/office/drawing/2014/main" id="{EFE34BF0-B936-9181-15B8-B33EA45F73A5}"/>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Rectangle 196">
              <a:extLst>
                <a:ext uri="{FF2B5EF4-FFF2-40B4-BE49-F238E27FC236}">
                  <a16:creationId xmlns:a16="http://schemas.microsoft.com/office/drawing/2014/main" id="{3D52770E-1A0C-714C-1430-2D6760010F23}"/>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0" name="Freeform 197">
              <a:extLst>
                <a:ext uri="{FF2B5EF4-FFF2-40B4-BE49-F238E27FC236}">
                  <a16:creationId xmlns:a16="http://schemas.microsoft.com/office/drawing/2014/main" id="{5788A4BA-4685-C619-D476-0A0C78F5F0D9}"/>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1" name="グループ化 278">
            <a:extLst>
              <a:ext uri="{FF2B5EF4-FFF2-40B4-BE49-F238E27FC236}">
                <a16:creationId xmlns:a16="http://schemas.microsoft.com/office/drawing/2014/main" id="{E1C9D5DD-DADF-2640-E6BB-C9AD29A05CB8}"/>
              </a:ext>
            </a:extLst>
          </p:cNvPr>
          <p:cNvGrpSpPr/>
          <p:nvPr/>
        </p:nvGrpSpPr>
        <p:grpSpPr>
          <a:xfrm>
            <a:off x="5159852" y="1383618"/>
            <a:ext cx="432000" cy="432000"/>
            <a:chOff x="3084116" y="682625"/>
            <a:chExt cx="381000" cy="381000"/>
          </a:xfrm>
          <a:solidFill>
            <a:schemeClr val="bg1"/>
          </a:solidFill>
        </p:grpSpPr>
        <p:sp>
          <p:nvSpPr>
            <p:cNvPr id="82" name="Freeform 191">
              <a:extLst>
                <a:ext uri="{FF2B5EF4-FFF2-40B4-BE49-F238E27FC236}">
                  <a16:creationId xmlns:a16="http://schemas.microsoft.com/office/drawing/2014/main" id="{551EA5AE-2EC8-F738-F2B7-96819BC60126}"/>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3" name="Freeform 192">
              <a:extLst>
                <a:ext uri="{FF2B5EF4-FFF2-40B4-BE49-F238E27FC236}">
                  <a16:creationId xmlns:a16="http://schemas.microsoft.com/office/drawing/2014/main" id="{F77191F6-5787-8CD2-1013-ADDBE38631B7}"/>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4" name="Freeform 193">
              <a:extLst>
                <a:ext uri="{FF2B5EF4-FFF2-40B4-BE49-F238E27FC236}">
                  <a16:creationId xmlns:a16="http://schemas.microsoft.com/office/drawing/2014/main" id="{62835F89-87A8-0BC4-8392-BA6C30530B44}"/>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5" name="グループ化 507">
            <a:extLst>
              <a:ext uri="{FF2B5EF4-FFF2-40B4-BE49-F238E27FC236}">
                <a16:creationId xmlns:a16="http://schemas.microsoft.com/office/drawing/2014/main" id="{2903B4D4-871F-7CA4-7C2F-D4159E73D5EF}"/>
              </a:ext>
            </a:extLst>
          </p:cNvPr>
          <p:cNvGrpSpPr/>
          <p:nvPr/>
        </p:nvGrpSpPr>
        <p:grpSpPr>
          <a:xfrm>
            <a:off x="6881121" y="1347614"/>
            <a:ext cx="468000" cy="468000"/>
            <a:chOff x="5088756" y="2643758"/>
            <a:chExt cx="381000" cy="381000"/>
          </a:xfrm>
          <a:solidFill>
            <a:schemeClr val="bg1"/>
          </a:solidFill>
        </p:grpSpPr>
        <p:sp>
          <p:nvSpPr>
            <p:cNvPr id="86" name="Freeform 533">
              <a:extLst>
                <a:ext uri="{FF2B5EF4-FFF2-40B4-BE49-F238E27FC236}">
                  <a16:creationId xmlns:a16="http://schemas.microsoft.com/office/drawing/2014/main" id="{E27E8745-8E27-9407-A300-187F49AB739D}"/>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534">
              <a:extLst>
                <a:ext uri="{FF2B5EF4-FFF2-40B4-BE49-F238E27FC236}">
                  <a16:creationId xmlns:a16="http://schemas.microsoft.com/office/drawing/2014/main" id="{73CFD420-33B4-DFC9-0AD4-74912A4C4CD6}"/>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24">
            <a:extLst>
              <a:ext uri="{FF2B5EF4-FFF2-40B4-BE49-F238E27FC236}">
                <a16:creationId xmlns:a16="http://schemas.microsoft.com/office/drawing/2014/main" id="{443E66CA-BAE6-6040-F849-D71B3C0D9125}"/>
              </a:ext>
            </a:extLst>
          </p:cNvPr>
          <p:cNvSpPr>
            <a:spLocks noEditPoints="1"/>
          </p:cNvSpPr>
          <p:nvPr/>
        </p:nvSpPr>
        <p:spPr bwMode="auto">
          <a:xfrm>
            <a:off x="1653610" y="3183866"/>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9" name="グループ化 250">
            <a:extLst>
              <a:ext uri="{FF2B5EF4-FFF2-40B4-BE49-F238E27FC236}">
                <a16:creationId xmlns:a16="http://schemas.microsoft.com/office/drawing/2014/main" id="{0F3676A6-5668-03BF-1C3D-256D0E71C47C}"/>
              </a:ext>
            </a:extLst>
          </p:cNvPr>
          <p:cNvGrpSpPr/>
          <p:nvPr/>
        </p:nvGrpSpPr>
        <p:grpSpPr>
          <a:xfrm>
            <a:off x="3431660" y="3201818"/>
            <a:ext cx="432000" cy="432000"/>
            <a:chOff x="2182416" y="3387725"/>
            <a:chExt cx="381000" cy="381000"/>
          </a:xfrm>
          <a:solidFill>
            <a:schemeClr val="bg1"/>
          </a:solidFill>
        </p:grpSpPr>
        <p:sp>
          <p:nvSpPr>
            <p:cNvPr id="90" name="Freeform 220">
              <a:extLst>
                <a:ext uri="{FF2B5EF4-FFF2-40B4-BE49-F238E27FC236}">
                  <a16:creationId xmlns:a16="http://schemas.microsoft.com/office/drawing/2014/main" id="{B036B958-57CF-B74F-253B-1CEE532FF610}"/>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1" name="Freeform 221">
              <a:extLst>
                <a:ext uri="{FF2B5EF4-FFF2-40B4-BE49-F238E27FC236}">
                  <a16:creationId xmlns:a16="http://schemas.microsoft.com/office/drawing/2014/main" id="{FCAAB6C8-D7FB-1227-0CCF-C53E8E019B07}"/>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2" name="Freeform 222">
              <a:extLst>
                <a:ext uri="{FF2B5EF4-FFF2-40B4-BE49-F238E27FC236}">
                  <a16:creationId xmlns:a16="http://schemas.microsoft.com/office/drawing/2014/main" id="{60A71780-3B31-BF4F-0EBA-E3BE997C9328}"/>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93" name="Freeform 330">
            <a:extLst>
              <a:ext uri="{FF2B5EF4-FFF2-40B4-BE49-F238E27FC236}">
                <a16:creationId xmlns:a16="http://schemas.microsoft.com/office/drawing/2014/main" id="{48D1BC13-A400-8344-8624-38BE956308DB}"/>
              </a:ext>
            </a:extLst>
          </p:cNvPr>
          <p:cNvSpPr>
            <a:spLocks noEditPoints="1"/>
          </p:cNvSpPr>
          <p:nvPr/>
        </p:nvSpPr>
        <p:spPr bwMode="auto">
          <a:xfrm>
            <a:off x="5195844" y="3183818"/>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94" name="Freeform 370">
            <a:extLst>
              <a:ext uri="{FF2B5EF4-FFF2-40B4-BE49-F238E27FC236}">
                <a16:creationId xmlns:a16="http://schemas.microsoft.com/office/drawing/2014/main" id="{64240956-1C6F-7277-8CD1-AD5D36E7E8E7}"/>
              </a:ext>
            </a:extLst>
          </p:cNvPr>
          <p:cNvSpPr>
            <a:spLocks noEditPoints="1"/>
          </p:cNvSpPr>
          <p:nvPr/>
        </p:nvSpPr>
        <p:spPr bwMode="auto">
          <a:xfrm>
            <a:off x="6924044" y="3188211"/>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二等辺三角形 94">
            <a:extLst>
              <a:ext uri="{FF2B5EF4-FFF2-40B4-BE49-F238E27FC236}">
                <a16:creationId xmlns:a16="http://schemas.microsoft.com/office/drawing/2014/main" id="{DBFC21FA-F4BF-670D-6E8A-6F9D4B835C74}"/>
              </a:ext>
            </a:extLst>
          </p:cNvPr>
          <p:cNvSpPr/>
          <p:nvPr/>
        </p:nvSpPr>
        <p:spPr>
          <a:xfrm rot="5400000">
            <a:off x="2540504" y="1789540"/>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6" name="二等辺三角形 95">
            <a:extLst>
              <a:ext uri="{FF2B5EF4-FFF2-40B4-BE49-F238E27FC236}">
                <a16:creationId xmlns:a16="http://schemas.microsoft.com/office/drawing/2014/main" id="{7115F164-920B-DF45-6256-1A4E87A7B5A8}"/>
              </a:ext>
            </a:extLst>
          </p:cNvPr>
          <p:cNvSpPr/>
          <p:nvPr/>
        </p:nvSpPr>
        <p:spPr>
          <a:xfrm rot="5400000">
            <a:off x="4292034" y="1789015"/>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7" name="二等辺三角形 96">
            <a:extLst>
              <a:ext uri="{FF2B5EF4-FFF2-40B4-BE49-F238E27FC236}">
                <a16:creationId xmlns:a16="http://schemas.microsoft.com/office/drawing/2014/main" id="{E312C62F-3279-1A04-31F8-CAD49A3EFB27}"/>
              </a:ext>
            </a:extLst>
          </p:cNvPr>
          <p:cNvSpPr/>
          <p:nvPr/>
        </p:nvSpPr>
        <p:spPr>
          <a:xfrm rot="5400000">
            <a:off x="6040157" y="1789015"/>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8" name="二等辺三角形 97">
            <a:extLst>
              <a:ext uri="{FF2B5EF4-FFF2-40B4-BE49-F238E27FC236}">
                <a16:creationId xmlns:a16="http://schemas.microsoft.com/office/drawing/2014/main" id="{FD682060-DC61-5CA3-8541-9B8B7576D9ED}"/>
              </a:ext>
            </a:extLst>
          </p:cNvPr>
          <p:cNvSpPr/>
          <p:nvPr/>
        </p:nvSpPr>
        <p:spPr>
          <a:xfrm rot="5400000">
            <a:off x="2545256" y="3579151"/>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9" name="二等辺三角形 98">
            <a:extLst>
              <a:ext uri="{FF2B5EF4-FFF2-40B4-BE49-F238E27FC236}">
                <a16:creationId xmlns:a16="http://schemas.microsoft.com/office/drawing/2014/main" id="{B8E56910-7521-47DC-7ADB-BAB053A40178}"/>
              </a:ext>
            </a:extLst>
          </p:cNvPr>
          <p:cNvSpPr/>
          <p:nvPr/>
        </p:nvSpPr>
        <p:spPr>
          <a:xfrm rot="5400000">
            <a:off x="4296786" y="3578626"/>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00" name="二等辺三角形 99">
            <a:extLst>
              <a:ext uri="{FF2B5EF4-FFF2-40B4-BE49-F238E27FC236}">
                <a16:creationId xmlns:a16="http://schemas.microsoft.com/office/drawing/2014/main" id="{5C9B5E7D-AF38-7AB8-778B-D478B0F3D2D2}"/>
              </a:ext>
            </a:extLst>
          </p:cNvPr>
          <p:cNvSpPr/>
          <p:nvPr/>
        </p:nvSpPr>
        <p:spPr>
          <a:xfrm rot="5400000">
            <a:off x="6044909" y="3578626"/>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Tree>
    <p:extLst>
      <p:ext uri="{BB962C8B-B14F-4D97-AF65-F5344CB8AC3E}">
        <p14:creationId xmlns:p14="http://schemas.microsoft.com/office/powerpoint/2010/main" val="2575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26B473-D884-9196-93CD-8DD8B52283C8}"/>
              </a:ext>
            </a:extLst>
          </p:cNvPr>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タイトル 2">
            <a:extLst>
              <a:ext uri="{FF2B5EF4-FFF2-40B4-BE49-F238E27FC236}">
                <a16:creationId xmlns:a16="http://schemas.microsoft.com/office/drawing/2014/main" id="{4F59BCA4-BB50-1F6A-2315-3711B49D9811}"/>
              </a:ext>
            </a:extLst>
          </p:cNvPr>
          <p:cNvSpPr>
            <a:spLocks noGrp="1"/>
          </p:cNvSpPr>
          <p:nvPr>
            <p:ph type="title"/>
          </p:nvPr>
        </p:nvSpPr>
        <p:spPr>
          <a:xfrm>
            <a:off x="107504" y="87475"/>
            <a:ext cx="6084208" cy="648072"/>
          </a:xfrm>
        </p:spPr>
        <p:txBody>
          <a:bodyPr/>
          <a:lstStyle/>
          <a:p>
            <a:r>
              <a:rPr lang="ja-JP" altLang="en-US" sz="2000" b="1" dirty="0"/>
              <a:t>２．借手リース会計処理の全体像と</a:t>
            </a:r>
            <a:br>
              <a:rPr lang="en-US" altLang="ja-JP" sz="2000" b="1" dirty="0"/>
            </a:br>
            <a:r>
              <a:rPr lang="en-US" altLang="ja-JP" sz="2000" b="1" dirty="0"/>
              <a:t>      NXFA</a:t>
            </a:r>
            <a:r>
              <a:rPr lang="ja-JP" altLang="en-US" sz="2000" b="1" dirty="0"/>
              <a:t>の対応について</a:t>
            </a:r>
            <a:endParaRPr lang="en-US" altLang="ja-JP" sz="2000" b="1" dirty="0"/>
          </a:p>
        </p:txBody>
      </p:sp>
      <p:sp>
        <p:nvSpPr>
          <p:cNvPr id="4" name="フッター プレースホルダー 3">
            <a:extLst>
              <a:ext uri="{FF2B5EF4-FFF2-40B4-BE49-F238E27FC236}">
                <a16:creationId xmlns:a16="http://schemas.microsoft.com/office/drawing/2014/main" id="{7B0852D6-717A-7012-5B0E-51C8E0A00037}"/>
              </a:ext>
            </a:extLst>
          </p:cNvPr>
          <p:cNvSpPr>
            <a:spLocks noGrp="1"/>
          </p:cNvSpPr>
          <p:nvPr>
            <p:ph type="ftr" sz="quarter" idx="3"/>
          </p:nvPr>
        </p:nvSpPr>
        <p:spPr/>
        <p:txBody>
          <a:bodyPr/>
          <a:lstStyle/>
          <a:p>
            <a:r>
              <a:rPr lang="en-US" altLang="ja-JP"/>
              <a:t>©2025 Canon IT Solutions Inc. All rights reserved.</a:t>
            </a:r>
            <a:endParaRPr lang="ja-JP" altLang="en-US" dirty="0"/>
          </a:p>
        </p:txBody>
      </p:sp>
      <p:grpSp>
        <p:nvGrpSpPr>
          <p:cNvPr id="110" name="グループ化 109">
            <a:extLst>
              <a:ext uri="{FF2B5EF4-FFF2-40B4-BE49-F238E27FC236}">
                <a16:creationId xmlns:a16="http://schemas.microsoft.com/office/drawing/2014/main" id="{4A12B3C9-CCD1-D224-9E7F-8FFF003B3264}"/>
              </a:ext>
            </a:extLst>
          </p:cNvPr>
          <p:cNvGrpSpPr/>
          <p:nvPr/>
        </p:nvGrpSpPr>
        <p:grpSpPr>
          <a:xfrm>
            <a:off x="1161768" y="915566"/>
            <a:ext cx="7766716" cy="2880784"/>
            <a:chOff x="719572" y="951570"/>
            <a:chExt cx="7766716" cy="2880784"/>
          </a:xfrm>
        </p:grpSpPr>
        <p:cxnSp>
          <p:nvCxnSpPr>
            <p:cNvPr id="5" name="直線コネクタ 4">
              <a:extLst>
                <a:ext uri="{FF2B5EF4-FFF2-40B4-BE49-F238E27FC236}">
                  <a16:creationId xmlns:a16="http://schemas.microsoft.com/office/drawing/2014/main" id="{4419B531-3645-E49B-BBB9-BAE9E0793B15}"/>
                </a:ext>
              </a:extLst>
            </p:cNvPr>
            <p:cNvCxnSpPr>
              <a:cxnSpLocks/>
            </p:cNvCxnSpPr>
            <p:nvPr/>
          </p:nvCxnSpPr>
          <p:spPr>
            <a:xfrm>
              <a:off x="719572" y="951571"/>
              <a:ext cx="0" cy="2880000"/>
            </a:xfrm>
            <a:prstGeom prst="line">
              <a:avLst/>
            </a:prstGeom>
            <a:ln w="1016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31A0CB92-864B-3739-3C5B-69CB6D1143FE}"/>
                </a:ext>
              </a:extLst>
            </p:cNvPr>
            <p:cNvCxnSpPr>
              <a:cxnSpLocks/>
            </p:cNvCxnSpPr>
            <p:nvPr/>
          </p:nvCxnSpPr>
          <p:spPr>
            <a:xfrm>
              <a:off x="2663788" y="951570"/>
              <a:ext cx="0" cy="288000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CDC033E-8182-B37A-26EB-21FE56A558F1}"/>
                </a:ext>
              </a:extLst>
            </p:cNvPr>
            <p:cNvCxnSpPr>
              <a:cxnSpLocks/>
            </p:cNvCxnSpPr>
            <p:nvPr/>
          </p:nvCxnSpPr>
          <p:spPr>
            <a:xfrm>
              <a:off x="4644008" y="951571"/>
              <a:ext cx="0" cy="2880000"/>
            </a:xfrm>
            <a:prstGeom prst="line">
              <a:avLst/>
            </a:prstGeom>
            <a:ln w="1016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7122985-B217-8FBB-6161-4B4841FC213E}"/>
                </a:ext>
              </a:extLst>
            </p:cNvPr>
            <p:cNvCxnSpPr>
              <a:cxnSpLocks/>
            </p:cNvCxnSpPr>
            <p:nvPr/>
          </p:nvCxnSpPr>
          <p:spPr>
            <a:xfrm>
              <a:off x="6624228" y="952354"/>
              <a:ext cx="0" cy="2880000"/>
            </a:xfrm>
            <a:prstGeom prst="line">
              <a:avLst/>
            </a:prstGeom>
            <a:ln w="1016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矢印: 五方向 8">
              <a:extLst>
                <a:ext uri="{FF2B5EF4-FFF2-40B4-BE49-F238E27FC236}">
                  <a16:creationId xmlns:a16="http://schemas.microsoft.com/office/drawing/2014/main" id="{AE706183-EEC6-DD8E-3B97-DF3D793EDC3D}"/>
                </a:ext>
              </a:extLst>
            </p:cNvPr>
            <p:cNvSpPr/>
            <p:nvPr/>
          </p:nvSpPr>
          <p:spPr>
            <a:xfrm>
              <a:off x="732702" y="1096370"/>
              <a:ext cx="1800000" cy="3600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bg1"/>
                  </a:solidFill>
                </a:rPr>
                <a:t>STEP</a:t>
              </a:r>
              <a:r>
                <a:rPr lang="ja-JP" altLang="en-US" b="1" dirty="0">
                  <a:solidFill>
                    <a:schemeClr val="bg1"/>
                  </a:solidFill>
                </a:rPr>
                <a:t> </a:t>
              </a:r>
              <a:r>
                <a:rPr kumimoji="1" lang="en-US" altLang="ja-JP" b="1" dirty="0">
                  <a:solidFill>
                    <a:schemeClr val="bg1"/>
                  </a:solidFill>
                </a:rPr>
                <a:t>1</a:t>
              </a:r>
              <a:endParaRPr kumimoji="1" lang="ja-JP" altLang="en-US" b="1" dirty="0">
                <a:solidFill>
                  <a:schemeClr val="bg1"/>
                </a:solidFill>
              </a:endParaRPr>
            </a:p>
          </p:txBody>
        </p:sp>
        <p:sp>
          <p:nvSpPr>
            <p:cNvPr id="10" name="矢印: 五方向 9">
              <a:extLst>
                <a:ext uri="{FF2B5EF4-FFF2-40B4-BE49-F238E27FC236}">
                  <a16:creationId xmlns:a16="http://schemas.microsoft.com/office/drawing/2014/main" id="{1EB3175F-DBA0-05BE-F80E-BCECAEF3760F}"/>
                </a:ext>
              </a:extLst>
            </p:cNvPr>
            <p:cNvSpPr/>
            <p:nvPr/>
          </p:nvSpPr>
          <p:spPr>
            <a:xfrm>
              <a:off x="2712919" y="1096370"/>
              <a:ext cx="1800000" cy="3600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2</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2BD0746E-35FA-5DB2-A10D-9F481C6A3456}"/>
                </a:ext>
              </a:extLst>
            </p:cNvPr>
            <p:cNvSpPr/>
            <p:nvPr/>
          </p:nvSpPr>
          <p:spPr>
            <a:xfrm>
              <a:off x="4693136" y="1096370"/>
              <a:ext cx="1800000" cy="3600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3</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1" name="矢印: 五方向 100">
              <a:extLst>
                <a:ext uri="{FF2B5EF4-FFF2-40B4-BE49-F238E27FC236}">
                  <a16:creationId xmlns:a16="http://schemas.microsoft.com/office/drawing/2014/main" id="{1A1D4AC3-D1EB-E146-3C29-55C62F8AF260}"/>
                </a:ext>
              </a:extLst>
            </p:cNvPr>
            <p:cNvSpPr/>
            <p:nvPr/>
          </p:nvSpPr>
          <p:spPr>
            <a:xfrm>
              <a:off x="6673353" y="1100004"/>
              <a:ext cx="1800000"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4</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2" name="テキスト ボックス 101">
              <a:extLst>
                <a:ext uri="{FF2B5EF4-FFF2-40B4-BE49-F238E27FC236}">
                  <a16:creationId xmlns:a16="http://schemas.microsoft.com/office/drawing/2014/main" id="{5D451FBC-D905-F3B9-5974-F44300191889}"/>
                </a:ext>
              </a:extLst>
            </p:cNvPr>
            <p:cNvSpPr txBox="1"/>
            <p:nvPr/>
          </p:nvSpPr>
          <p:spPr>
            <a:xfrm>
              <a:off x="814659" y="1601209"/>
              <a:ext cx="1718044" cy="1836204"/>
            </a:xfrm>
            <a:prstGeom prst="rect">
              <a:avLst/>
            </a:prstGeom>
            <a:noFill/>
          </p:spPr>
          <p:txBody>
            <a:bodyPr wrap="square" rtlCol="0">
              <a:noAutofit/>
            </a:bodyPr>
            <a:lstStyle/>
            <a:p>
              <a:r>
                <a:rPr lang="ja-JP" altLang="en-US" sz="1200" b="1" dirty="0">
                  <a:solidFill>
                    <a:schemeClr val="accent3"/>
                  </a:solidFill>
                </a:rPr>
                <a:t>リースの識別</a:t>
              </a:r>
              <a:endParaRPr lang="en-US" altLang="ja-JP" sz="1200" b="1" dirty="0">
                <a:solidFill>
                  <a:schemeClr val="accent3"/>
                </a:solidFill>
              </a:endParaRPr>
            </a:p>
            <a:p>
              <a:endParaRPr kumimoji="1" lang="en-US" altLang="ja-JP" sz="1200" b="1" dirty="0"/>
            </a:p>
            <a:p>
              <a:endParaRPr kumimoji="1" lang="en-US" altLang="ja-JP" sz="1200" b="1" dirty="0"/>
            </a:p>
            <a:p>
              <a:r>
                <a:rPr kumimoji="1" lang="ja-JP" altLang="en-US" sz="1200" dirty="0">
                  <a:solidFill>
                    <a:schemeClr val="tx1">
                      <a:lumMod val="75000"/>
                      <a:lumOff val="25000"/>
                    </a:schemeClr>
                  </a:solidFill>
                </a:rPr>
                <a:t>契約締結時に、当該契約が「リースを含むか否か」を判断します</a:t>
              </a:r>
            </a:p>
          </p:txBody>
        </p:sp>
        <p:sp>
          <p:nvSpPr>
            <p:cNvPr id="103" name="テキスト ボックス 102">
              <a:extLst>
                <a:ext uri="{FF2B5EF4-FFF2-40B4-BE49-F238E27FC236}">
                  <a16:creationId xmlns:a16="http://schemas.microsoft.com/office/drawing/2014/main" id="{2E48CCB8-8355-14B7-A9E1-6B8A7BC80A0D}"/>
                </a:ext>
              </a:extLst>
            </p:cNvPr>
            <p:cNvSpPr txBox="1"/>
            <p:nvPr/>
          </p:nvSpPr>
          <p:spPr>
            <a:xfrm>
              <a:off x="2781948" y="1601209"/>
              <a:ext cx="1718044" cy="1836204"/>
            </a:xfrm>
            <a:prstGeom prst="rect">
              <a:avLst/>
            </a:prstGeom>
            <a:noFill/>
          </p:spPr>
          <p:txBody>
            <a:bodyPr wrap="square" rtlCol="0">
              <a:noAutofit/>
            </a:bodyPr>
            <a:lstStyle/>
            <a:p>
              <a:r>
                <a:rPr lang="ja-JP" altLang="en-US" sz="1200" b="1" dirty="0">
                  <a:solidFill>
                    <a:schemeClr val="accent1"/>
                  </a:solidFill>
                </a:rPr>
                <a:t>リース・サービスの</a:t>
              </a:r>
              <a:endParaRPr lang="en-US" altLang="ja-JP" sz="1200" b="1" dirty="0">
                <a:solidFill>
                  <a:schemeClr val="accent1"/>
                </a:solidFill>
              </a:endParaRPr>
            </a:p>
            <a:p>
              <a:r>
                <a:rPr lang="ja-JP" altLang="en-US" sz="1200" b="1" dirty="0">
                  <a:solidFill>
                    <a:schemeClr val="accent1"/>
                  </a:solidFill>
                </a:rPr>
                <a:t>区分</a:t>
              </a:r>
              <a:endParaRPr lang="en-US" altLang="ja-JP" sz="1200" b="1" dirty="0">
                <a:solidFill>
                  <a:schemeClr val="accent1"/>
                </a:solidFill>
              </a:endParaRPr>
            </a:p>
            <a:p>
              <a:endParaRPr kumimoji="1" lang="en-US" altLang="ja-JP" sz="1200" b="1" dirty="0"/>
            </a:p>
            <a:p>
              <a:r>
                <a:rPr lang="ja-JP" altLang="en-US" sz="1200" dirty="0">
                  <a:solidFill>
                    <a:schemeClr val="tx1">
                      <a:lumMod val="75000"/>
                      <a:lumOff val="25000"/>
                    </a:schemeClr>
                  </a:solidFill>
                </a:rPr>
                <a:t>リースを含む契約について、「リースを構成する部分」と「リースを構成しない部分（サービス部分）」に区分します</a:t>
              </a:r>
              <a:endParaRPr kumimoji="1" lang="ja-JP" altLang="en-US" sz="1200" dirty="0">
                <a:solidFill>
                  <a:schemeClr val="tx1">
                    <a:lumMod val="75000"/>
                    <a:lumOff val="25000"/>
                  </a:schemeClr>
                </a:solidFill>
              </a:endParaRPr>
            </a:p>
          </p:txBody>
        </p:sp>
        <p:sp>
          <p:nvSpPr>
            <p:cNvPr id="104" name="テキスト ボックス 103">
              <a:extLst>
                <a:ext uri="{FF2B5EF4-FFF2-40B4-BE49-F238E27FC236}">
                  <a16:creationId xmlns:a16="http://schemas.microsoft.com/office/drawing/2014/main" id="{A6C1592C-9C9C-89CB-52A6-F8962D64B5C3}"/>
                </a:ext>
              </a:extLst>
            </p:cNvPr>
            <p:cNvSpPr txBox="1"/>
            <p:nvPr/>
          </p:nvSpPr>
          <p:spPr>
            <a:xfrm>
              <a:off x="4762168" y="1601209"/>
              <a:ext cx="1718044" cy="1836204"/>
            </a:xfrm>
            <a:prstGeom prst="rect">
              <a:avLst/>
            </a:prstGeom>
            <a:noFill/>
          </p:spPr>
          <p:txBody>
            <a:bodyPr wrap="square" rtlCol="0">
              <a:noAutofit/>
            </a:bodyPr>
            <a:lstStyle/>
            <a:p>
              <a:r>
                <a:rPr lang="ja-JP" altLang="en-US" sz="1200" b="1" dirty="0">
                  <a:solidFill>
                    <a:schemeClr val="accent5"/>
                  </a:solidFill>
                </a:rPr>
                <a:t>リース期間の決定</a:t>
              </a:r>
              <a:endParaRPr lang="en-US" altLang="ja-JP" sz="1200" b="1" dirty="0">
                <a:solidFill>
                  <a:schemeClr val="accent5"/>
                </a:solidFill>
              </a:endParaRPr>
            </a:p>
            <a:p>
              <a:endParaRPr kumimoji="1" lang="en-US" altLang="ja-JP" sz="1200" b="1" dirty="0"/>
            </a:p>
            <a:p>
              <a:endParaRPr kumimoji="1" lang="en-US" altLang="ja-JP" sz="1200" b="1" dirty="0"/>
            </a:p>
            <a:p>
              <a:r>
                <a:rPr lang="ja-JP" altLang="en-US" sz="1200" dirty="0">
                  <a:solidFill>
                    <a:schemeClr val="tx1">
                      <a:lumMod val="75000"/>
                      <a:lumOff val="25000"/>
                    </a:schemeClr>
                  </a:solidFill>
                </a:rPr>
                <a:t>「解約不能期間」に「借手が行使することが合理的に確実な延長オプション期間」と「借手が行使しないことが合理的に確実な解約オプション期間」を加えて決定します</a:t>
              </a:r>
              <a:endParaRPr kumimoji="1" lang="ja-JP" altLang="en-US" sz="1200" dirty="0">
                <a:solidFill>
                  <a:schemeClr val="tx1">
                    <a:lumMod val="75000"/>
                    <a:lumOff val="25000"/>
                  </a:schemeClr>
                </a:solidFill>
              </a:endParaRPr>
            </a:p>
          </p:txBody>
        </p:sp>
        <p:sp>
          <p:nvSpPr>
            <p:cNvPr id="105" name="テキスト ボックス 104">
              <a:extLst>
                <a:ext uri="{FF2B5EF4-FFF2-40B4-BE49-F238E27FC236}">
                  <a16:creationId xmlns:a16="http://schemas.microsoft.com/office/drawing/2014/main" id="{8818EB84-13F5-5E5B-6159-1964D8F4E892}"/>
                </a:ext>
              </a:extLst>
            </p:cNvPr>
            <p:cNvSpPr txBox="1"/>
            <p:nvPr/>
          </p:nvSpPr>
          <p:spPr>
            <a:xfrm>
              <a:off x="6768244" y="1601209"/>
              <a:ext cx="1718044" cy="1836204"/>
            </a:xfrm>
            <a:prstGeom prst="rect">
              <a:avLst/>
            </a:prstGeom>
            <a:noFill/>
          </p:spPr>
          <p:txBody>
            <a:bodyPr wrap="square" rtlCol="0">
              <a:noAutofit/>
            </a:bodyPr>
            <a:lstStyle/>
            <a:p>
              <a:r>
                <a:rPr lang="ja-JP" altLang="en-US" sz="1200" b="1" dirty="0">
                  <a:solidFill>
                    <a:schemeClr val="tx2"/>
                  </a:solidFill>
                </a:rPr>
                <a:t>使用権資産・リース負債の計上</a:t>
              </a:r>
              <a:endParaRPr lang="en-US" altLang="ja-JP" sz="1200" b="1" dirty="0">
                <a:solidFill>
                  <a:schemeClr val="tx2"/>
                </a:solidFill>
              </a:endParaRPr>
            </a:p>
            <a:p>
              <a:endParaRPr kumimoji="1" lang="en-US" altLang="ja-JP" sz="1200" b="1" dirty="0"/>
            </a:p>
            <a:p>
              <a:r>
                <a:rPr lang="ja-JP" altLang="en-US" sz="1200" dirty="0">
                  <a:solidFill>
                    <a:schemeClr val="tx1">
                      <a:lumMod val="75000"/>
                      <a:lumOff val="25000"/>
                    </a:schemeClr>
                  </a:solidFill>
                </a:rPr>
                <a:t>リース開始日にリース料総額の現在価値で使用権資産・リース負債を計上します</a:t>
              </a:r>
              <a:endParaRPr kumimoji="1" lang="ja-JP" altLang="en-US" sz="1200" dirty="0">
                <a:solidFill>
                  <a:schemeClr val="tx1">
                    <a:lumMod val="75000"/>
                    <a:lumOff val="25000"/>
                  </a:schemeClr>
                </a:solidFill>
              </a:endParaRPr>
            </a:p>
          </p:txBody>
        </p:sp>
      </p:grpSp>
      <p:graphicFrame>
        <p:nvGraphicFramePr>
          <p:cNvPr id="14" name="表 13">
            <a:extLst>
              <a:ext uri="{FF2B5EF4-FFF2-40B4-BE49-F238E27FC236}">
                <a16:creationId xmlns:a16="http://schemas.microsoft.com/office/drawing/2014/main" id="{FC71545E-C23B-7F48-F6F3-D4027DCC4ADE}"/>
              </a:ext>
            </a:extLst>
          </p:cNvPr>
          <p:cNvGraphicFramePr>
            <a:graphicFrameLocks noGrp="1"/>
          </p:cNvGraphicFramePr>
          <p:nvPr/>
        </p:nvGraphicFramePr>
        <p:xfrm>
          <a:off x="143508" y="3615868"/>
          <a:ext cx="8748971" cy="648072"/>
        </p:xfrm>
        <a:graphic>
          <a:graphicData uri="http://schemas.openxmlformats.org/drawingml/2006/table">
            <a:tbl>
              <a:tblPr firstRow="1" bandRow="1">
                <a:tableStyleId>{21E4AEA4-8DFA-4A89-87EB-49C32662AFE0}</a:tableStyleId>
              </a:tblPr>
              <a:tblGrid>
                <a:gridCol w="972108">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2700584936"/>
                    </a:ext>
                  </a:extLst>
                </a:gridCol>
                <a:gridCol w="1980220">
                  <a:extLst>
                    <a:ext uri="{9D8B030D-6E8A-4147-A177-3AD203B41FA5}">
                      <a16:colId xmlns:a16="http://schemas.microsoft.com/office/drawing/2014/main" val="712467938"/>
                    </a:ext>
                  </a:extLst>
                </a:gridCol>
                <a:gridCol w="1980220">
                  <a:extLst>
                    <a:ext uri="{9D8B030D-6E8A-4147-A177-3AD203B41FA5}">
                      <a16:colId xmlns:a16="http://schemas.microsoft.com/office/drawing/2014/main" val="576634596"/>
                    </a:ext>
                  </a:extLst>
                </a:gridCol>
                <a:gridCol w="1872207">
                  <a:extLst>
                    <a:ext uri="{9D8B030D-6E8A-4147-A177-3AD203B41FA5}">
                      <a16:colId xmlns:a16="http://schemas.microsoft.com/office/drawing/2014/main" val="2012857052"/>
                    </a:ext>
                  </a:extLst>
                </a:gridCol>
              </a:tblGrid>
              <a:tr h="190326">
                <a:tc>
                  <a:txBody>
                    <a:bodyPr/>
                    <a:lstStyle/>
                    <a:p>
                      <a:pPr algn="ctr"/>
                      <a:r>
                        <a:rPr kumimoji="1" lang="en-US" altLang="ja-JP" sz="1000" b="1" dirty="0">
                          <a:solidFill>
                            <a:schemeClr val="tx1">
                              <a:lumMod val="75000"/>
                              <a:lumOff val="25000"/>
                            </a:schemeClr>
                          </a:solidFill>
                        </a:rPr>
                        <a:t>NXFA</a:t>
                      </a:r>
                      <a:r>
                        <a:rPr kumimoji="1" lang="ja-JP" altLang="en-US" sz="1000" b="1" dirty="0">
                          <a:solidFill>
                            <a:schemeClr val="tx1">
                              <a:lumMod val="75000"/>
                              <a:lumOff val="25000"/>
                            </a:schemeClr>
                          </a:solidFill>
                        </a:rPr>
                        <a:t>対応</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457746">
                <a:tc>
                  <a:txBody>
                    <a:bodyPr/>
                    <a:lstStyle/>
                    <a:p>
                      <a:pPr algn="ctr"/>
                      <a:r>
                        <a:rPr kumimoji="1" lang="ja-JP" altLang="en-US" sz="700" b="1" dirty="0">
                          <a:solidFill>
                            <a:schemeClr val="tx1">
                              <a:lumMod val="75000"/>
                              <a:lumOff val="25000"/>
                            </a:schemeClr>
                          </a:solidFill>
                        </a:rPr>
                        <a:t>３．</a:t>
                      </a:r>
                      <a:r>
                        <a:rPr kumimoji="1" lang="en-US" altLang="ja-JP" sz="700" b="1" dirty="0">
                          <a:solidFill>
                            <a:schemeClr val="tx1">
                              <a:lumMod val="75000"/>
                              <a:lumOff val="25000"/>
                            </a:schemeClr>
                          </a:solidFill>
                        </a:rPr>
                        <a:t>NXFA</a:t>
                      </a:r>
                      <a:r>
                        <a:rPr kumimoji="1" lang="ja-JP" altLang="en-US" sz="700" b="1" dirty="0">
                          <a:solidFill>
                            <a:schemeClr val="tx1">
                              <a:lumMod val="75000"/>
                              <a:lumOff val="25000"/>
                            </a:schemeClr>
                          </a:solidFill>
                        </a:rPr>
                        <a:t>における</a:t>
                      </a:r>
                      <a:endParaRPr kumimoji="1" lang="en-US" altLang="ja-JP" sz="700" b="1" dirty="0">
                        <a:solidFill>
                          <a:schemeClr val="tx1">
                            <a:lumMod val="75000"/>
                            <a:lumOff val="25000"/>
                          </a:schemeClr>
                        </a:solidFill>
                      </a:endParaRPr>
                    </a:p>
                    <a:p>
                      <a:pPr algn="ctr"/>
                      <a:r>
                        <a:rPr kumimoji="1" lang="ja-JP" altLang="en-US" sz="700" b="1" dirty="0">
                          <a:solidFill>
                            <a:schemeClr val="tx1">
                              <a:lumMod val="75000"/>
                              <a:lumOff val="25000"/>
                            </a:schemeClr>
                          </a:solidFill>
                        </a:rPr>
                        <a:t>借手リース会計処理対応内容 参照先</a:t>
                      </a: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ja-JP" altLang="en-US" sz="8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lang="ja-JP" altLang="en-US" sz="800" b="1" dirty="0"/>
                        <a:t>１．</a:t>
                      </a:r>
                      <a:r>
                        <a:rPr kumimoji="1" lang="ja-JP" altLang="en-US" sz="800" b="1" dirty="0"/>
                        <a:t>リース</a:t>
                      </a:r>
                      <a:r>
                        <a:rPr kumimoji="1" lang="en-US" altLang="ja-JP" sz="800" b="1" dirty="0"/>
                        <a:t>/</a:t>
                      </a:r>
                      <a:r>
                        <a:rPr kumimoji="1" lang="ja-JP" altLang="en-US" sz="800" b="1" dirty="0"/>
                        <a:t>サービスの区分</a:t>
                      </a:r>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en-US" altLang="ja-JP" sz="80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２．使用権資産・リース負債の計上</a:t>
                      </a:r>
                      <a:endParaRPr kumimoji="1" lang="ja-JP" altLang="en-US" sz="800" b="1" dirty="0"/>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
        <p:nvSpPr>
          <p:cNvPr id="15" name="テキスト ボックス 14">
            <a:extLst>
              <a:ext uri="{FF2B5EF4-FFF2-40B4-BE49-F238E27FC236}">
                <a16:creationId xmlns:a16="http://schemas.microsoft.com/office/drawing/2014/main" id="{A59B94C2-E7D2-76DE-1FEE-7B32E027DD7E}"/>
              </a:ext>
            </a:extLst>
          </p:cNvPr>
          <p:cNvSpPr txBox="1"/>
          <p:nvPr/>
        </p:nvSpPr>
        <p:spPr>
          <a:xfrm>
            <a:off x="4969933" y="4259929"/>
            <a:ext cx="2029151" cy="33855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a:t>
            </a:r>
            <a:endParaRPr lang="en-US" altLang="ja-JP" sz="800" dirty="0">
              <a:solidFill>
                <a:schemeClr val="tx1">
                  <a:lumMod val="75000"/>
                  <a:lumOff val="25000"/>
                </a:schemeClr>
              </a:solidFill>
            </a:endParaRPr>
          </a:p>
          <a:p>
            <a:r>
              <a:rPr lang="ja-JP" altLang="en-US" sz="800" dirty="0">
                <a:solidFill>
                  <a:schemeClr val="tx1">
                    <a:lumMod val="75000"/>
                    <a:lumOff val="25000"/>
                  </a:schemeClr>
                </a:solidFill>
              </a:rPr>
              <a:t>　</a:t>
            </a:r>
            <a:r>
              <a:rPr kumimoji="1" lang="ja-JP" altLang="en-US" sz="800" dirty="0"/>
              <a:t> 「契約期間」項目の追加はなし</a:t>
            </a:r>
            <a:endParaRPr kumimoji="1" lang="en-US" altLang="ja-JP" sz="800" dirty="0"/>
          </a:p>
        </p:txBody>
      </p:sp>
      <p:sp>
        <p:nvSpPr>
          <p:cNvPr id="16" name="テキスト ボックス 15">
            <a:extLst>
              <a:ext uri="{FF2B5EF4-FFF2-40B4-BE49-F238E27FC236}">
                <a16:creationId xmlns:a16="http://schemas.microsoft.com/office/drawing/2014/main" id="{F9757E8D-34B0-64A5-D7C6-8AF0DDF4E3FA}"/>
              </a:ext>
            </a:extLst>
          </p:cNvPr>
          <p:cNvSpPr txBox="1"/>
          <p:nvPr/>
        </p:nvSpPr>
        <p:spPr>
          <a:xfrm>
            <a:off x="2958366" y="4255039"/>
            <a:ext cx="2029151" cy="33855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a:t>
            </a:r>
            <a:endParaRPr lang="en-US" altLang="ja-JP" sz="800" dirty="0">
              <a:solidFill>
                <a:schemeClr val="tx1">
                  <a:lumMod val="75000"/>
                  <a:lumOff val="25000"/>
                </a:schemeClr>
              </a:solidFill>
            </a:endParaRPr>
          </a:p>
          <a:p>
            <a:r>
              <a:rPr lang="ja-JP" altLang="en-US" sz="800" dirty="0">
                <a:solidFill>
                  <a:schemeClr val="tx1">
                    <a:lumMod val="75000"/>
                    <a:lumOff val="25000"/>
                  </a:schemeClr>
                </a:solidFill>
              </a:rPr>
              <a:t>　</a:t>
            </a:r>
            <a:r>
              <a:rPr kumimoji="1" lang="ja-JP" altLang="en-US" sz="800" dirty="0"/>
              <a:t> 「独立価格」項目追加はなし</a:t>
            </a:r>
            <a:endParaRPr lang="en-US" altLang="ja-JP" sz="800" dirty="0">
              <a:solidFill>
                <a:schemeClr val="tx1">
                  <a:lumMod val="75000"/>
                  <a:lumOff val="25000"/>
                </a:schemeClr>
              </a:solidFill>
            </a:endParaRPr>
          </a:p>
        </p:txBody>
      </p:sp>
    </p:spTree>
    <p:extLst>
      <p:ext uri="{BB962C8B-B14F-4D97-AF65-F5344CB8AC3E}">
        <p14:creationId xmlns:p14="http://schemas.microsoft.com/office/powerpoint/2010/main" val="3484309271"/>
      </p:ext>
    </p:extLst>
  </p:cSld>
  <p:clrMapOvr>
    <a:masterClrMapping/>
  </p:clrMapOvr>
</p:sld>
</file>

<file path=ppt/theme/theme1.xml><?xml version="1.0" encoding="utf-8"?>
<a:theme xmlns:a="http://schemas.openxmlformats.org/drawingml/2006/main" name="Office ​​テーマ">
  <a:themeElements>
    <a:clrScheme name="SuperStream2024">
      <a:dk1>
        <a:sysClr val="windowText" lastClr="000000"/>
      </a:dk1>
      <a:lt1>
        <a:sysClr val="window" lastClr="FFFFFF"/>
      </a:lt1>
      <a:dk2>
        <a:srgbClr val="0064C8"/>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ABX 1">
      <a:dk1>
        <a:srgbClr val="161D26"/>
      </a:dk1>
      <a:lt1>
        <a:srgbClr val="FFFFFF"/>
      </a:lt1>
      <a:dk2>
        <a:srgbClr val="FF6200"/>
      </a:dk2>
      <a:lt2>
        <a:srgbClr val="FFFFFF"/>
      </a:lt2>
      <a:accent1>
        <a:srgbClr val="151D25"/>
      </a:accent1>
      <a:accent2>
        <a:srgbClr val="FF6200"/>
      </a:accent2>
      <a:accent3>
        <a:srgbClr val="FFFFFF"/>
      </a:accent3>
      <a:accent4>
        <a:srgbClr val="F4F3EF"/>
      </a:accent4>
      <a:accent5>
        <a:srgbClr val="151D25"/>
      </a:accent5>
      <a:accent6>
        <a:srgbClr val="FF6200"/>
      </a:accent6>
      <a:hlink>
        <a:srgbClr val="151D25"/>
      </a:hlink>
      <a:folHlink>
        <a:srgbClr val="FF62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Amazon Business Colors">
      <a:dk1>
        <a:srgbClr val="161D26"/>
      </a:dk1>
      <a:lt1>
        <a:srgbClr val="FFFFFF"/>
      </a:lt1>
      <a:dk2>
        <a:srgbClr val="FF6100"/>
      </a:dk2>
      <a:lt2>
        <a:srgbClr val="F5F3EF"/>
      </a:lt2>
      <a:accent1>
        <a:srgbClr val="FFB18A"/>
      </a:accent1>
      <a:accent2>
        <a:srgbClr val="FED20D"/>
      </a:accent2>
      <a:accent3>
        <a:srgbClr val="1DA563"/>
      </a:accent3>
      <a:accent4>
        <a:srgbClr val="698DD1"/>
      </a:accent4>
      <a:accent5>
        <a:srgbClr val="C15CE5"/>
      </a:accent5>
      <a:accent6>
        <a:srgbClr val="D6DCE7"/>
      </a:accent6>
      <a:hlink>
        <a:srgbClr val="FF6100"/>
      </a:hlink>
      <a:folHlink>
        <a:srgbClr val="FF6100"/>
      </a:folHlink>
    </a:clrScheme>
    <a:fontScheme name="ユーザー定義 1">
      <a:majorFont>
        <a:latin typeface="Ember Modern Display Standard"/>
        <a:ea typeface="AM-JP UD Shin Go NT Pr6N DB"/>
        <a:cs typeface=""/>
      </a:majorFont>
      <a:minorFont>
        <a:latin typeface="Amazon Ember"/>
        <a:ea typeface="AM-JP UD Shin Go NT Pr6N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Amazon">
      <a:dk1>
        <a:srgbClr val="151D25"/>
      </a:dk1>
      <a:lt1>
        <a:srgbClr val="FFFFFF"/>
      </a:lt1>
      <a:dk2>
        <a:srgbClr val="151D25"/>
      </a:dk2>
      <a:lt2>
        <a:srgbClr val="F5F3EF"/>
      </a:lt2>
      <a:accent1>
        <a:srgbClr val="C15CE5"/>
      </a:accent1>
      <a:accent2>
        <a:srgbClr val="D6DCE7"/>
      </a:accent2>
      <a:accent3>
        <a:srgbClr val="FEE872"/>
      </a:accent3>
      <a:accent4>
        <a:srgbClr val="1DA563"/>
      </a:accent4>
      <a:accent5>
        <a:srgbClr val="FFB18A"/>
      </a:accent5>
      <a:accent6>
        <a:srgbClr val="698DD1"/>
      </a:accent6>
      <a:hlink>
        <a:srgbClr val="151D25"/>
      </a:hlink>
      <a:folHlink>
        <a:srgbClr val="D6DCE7"/>
      </a:folHlink>
    </a:clrScheme>
    <a:fontScheme name="ユーザー定義 4">
      <a:majorFont>
        <a:latin typeface="Ember Modern Display Standard"/>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ユーザー定義 2">
      <a:dk1>
        <a:srgbClr val="151D25"/>
      </a:dk1>
      <a:lt1>
        <a:srgbClr val="FFFFFF"/>
      </a:lt1>
      <a:dk2>
        <a:srgbClr val="151D25"/>
      </a:dk2>
      <a:lt2>
        <a:srgbClr val="F5F3EF"/>
      </a:lt2>
      <a:accent1>
        <a:srgbClr val="FF6F27"/>
      </a:accent1>
      <a:accent2>
        <a:srgbClr val="FF6F27"/>
      </a:accent2>
      <a:accent3>
        <a:srgbClr val="FF6F27"/>
      </a:accent3>
      <a:accent4>
        <a:srgbClr val="FF6F27"/>
      </a:accent4>
      <a:accent5>
        <a:srgbClr val="FFB18A"/>
      </a:accent5>
      <a:accent6>
        <a:srgbClr val="FF6F27"/>
      </a:accent6>
      <a:hlink>
        <a:srgbClr val="FF6F27"/>
      </a:hlink>
      <a:folHlink>
        <a:srgbClr val="FF6F2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STER">
  <a:themeElements>
    <a:clrScheme name="ユーザー定義 4">
      <a:dk1>
        <a:srgbClr val="161D26"/>
      </a:dk1>
      <a:lt1>
        <a:srgbClr val="FF6200"/>
      </a:lt1>
      <a:dk2>
        <a:srgbClr val="161D26"/>
      </a:dk2>
      <a:lt2>
        <a:srgbClr val="F5F3EF"/>
      </a:lt2>
      <a:accent1>
        <a:srgbClr val="FFDFCC"/>
      </a:accent1>
      <a:accent2>
        <a:srgbClr val="FEC099"/>
      </a:accent2>
      <a:accent3>
        <a:srgbClr val="FFA065"/>
      </a:accent3>
      <a:accent4>
        <a:srgbClr val="FF6200"/>
      </a:accent4>
      <a:accent5>
        <a:srgbClr val="FF6200"/>
      </a:accent5>
      <a:accent6>
        <a:srgbClr val="FF6200"/>
      </a:accent6>
      <a:hlink>
        <a:srgbClr val="000A6B"/>
      </a:hlink>
      <a:folHlink>
        <a:srgbClr val="7F7F7F"/>
      </a:folHlink>
    </a:clrScheme>
    <a:fontScheme name="Amazon Business">
      <a:majorFont>
        <a:latin typeface="Amazon Ember"/>
        <a:ea typeface="AM-JP UD Shin Go NT Pr6N R"/>
        <a:cs typeface=""/>
      </a:majorFont>
      <a:minorFont>
        <a:latin typeface="Amazon Ember Light"/>
        <a:ea typeface="AM-JP UD Shin Go NT Pr6N L"/>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22D3A"/>
            </a:solidFill>
            <a:effectLst/>
            <a:uFillTx/>
            <a:latin typeface="Amazon Ember"/>
            <a:ea typeface="Amazon Ember"/>
            <a:cs typeface="Amazon Ember"/>
            <a:sym typeface="Amazon Emb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TM16401371[[fn=アトラス]]</Template>
  <TotalTime>0</TotalTime>
  <Words>7241</Words>
  <Application>Microsoft Office PowerPoint</Application>
  <PresentationFormat>画面に合わせる (16:9)</PresentationFormat>
  <Paragraphs>1043</Paragraphs>
  <Slides>53</Slides>
  <Notes>26</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53</vt:i4>
      </vt:variant>
    </vt:vector>
  </HeadingPairs>
  <TitlesOfParts>
    <vt:vector size="75" baseType="lpstr">
      <vt:lpstr>Amazon Ember</vt:lpstr>
      <vt:lpstr>Amazon Ember Display</vt:lpstr>
      <vt:lpstr>AM-JP UD Shin Go NT Pr6N R</vt:lpstr>
      <vt:lpstr>Arial Unicode MS</vt:lpstr>
      <vt:lpstr>BIZ UDPゴシック</vt:lpstr>
      <vt:lpstr>Ember Modern Display Standard</vt:lpstr>
      <vt:lpstr>Ember Modern JP</vt:lpstr>
      <vt:lpstr>Meiryo UI</vt:lpstr>
      <vt:lpstr>Noto Sans JP DemiLight</vt:lpstr>
      <vt:lpstr>メイリオ</vt:lpstr>
      <vt:lpstr>Arial</vt:lpstr>
      <vt:lpstr>Calibri</vt:lpstr>
      <vt:lpstr>Leelawadee UI</vt:lpstr>
      <vt:lpstr>Open Sans Light</vt:lpstr>
      <vt:lpstr>Roboto Bold</vt:lpstr>
      <vt:lpstr>Wingdings</vt:lpstr>
      <vt:lpstr>Office ​​テーマ</vt:lpstr>
      <vt:lpstr>2_Custom Design</vt:lpstr>
      <vt:lpstr>2_Office Theme</vt:lpstr>
      <vt:lpstr>1_Office Theme</vt:lpstr>
      <vt:lpstr>Office Theme</vt:lpstr>
      <vt:lpstr>MASTER</vt:lpstr>
      <vt:lpstr>SuperStream-NX 最新情報説明会</vt:lpstr>
      <vt:lpstr>ご挨拶</vt:lpstr>
      <vt:lpstr>PowerPoint プレゼンテーション</vt:lpstr>
      <vt:lpstr>PowerPoint プレゼンテーション</vt:lpstr>
      <vt:lpstr>SuperStream-NX 固定資産管理 新リース会計基準対応</vt:lpstr>
      <vt:lpstr>AGENDA</vt:lpstr>
      <vt:lpstr>１．新リース会計基準対応スケジュール</vt:lpstr>
      <vt:lpstr>２．借手リース会計処理の全体像と       NXFAの対応について</vt:lpstr>
      <vt:lpstr>２．借手リース会計処理の全体像と       NXFAの対応について</vt:lpstr>
      <vt:lpstr>２．借手リース会計処理の全体像と       NXFAの対応について</vt:lpstr>
      <vt:lpstr>２．借手リース会計処理の全体像と       NXFAの対応について</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３．NXFAにおける借手リース会計処理対応内容</vt:lpstr>
      <vt:lpstr>４．その他対応</vt:lpstr>
      <vt:lpstr>５．2026年版（Ver2.9.0）へバージョンアップしない場合の 　　新リース会計基準運用制限について</vt:lpstr>
      <vt:lpstr>５．2026年版（Ver2.9.0）へバージョンアップしない場合の 　　新リース会計基準運用制限について</vt:lpstr>
      <vt:lpstr>５．2026年版（Ver2.9.0）へバージョンアップしない場合の 　　新リース会計基準運用制限について</vt:lpstr>
      <vt:lpstr>PowerPoint プレゼンテーション</vt:lpstr>
      <vt:lpstr>SuperStream-NX勤怠管理のご紹介</vt:lpstr>
      <vt:lpstr>PowerPoint プレゼンテーション</vt:lpstr>
      <vt:lpstr>01　製品概要</vt:lpstr>
      <vt:lpstr>勤怠管理システムフロー</vt:lpstr>
      <vt:lpstr>02　製品の特長やポイント</vt:lpstr>
      <vt:lpstr>勤怠管理の特長</vt:lpstr>
      <vt:lpstr>勤怠管理の特長</vt:lpstr>
      <vt:lpstr>勤怠管理の特長</vt:lpstr>
      <vt:lpstr>勤怠管理の特長</vt:lpstr>
      <vt:lpstr>勤怠管理の特長</vt:lpstr>
      <vt:lpstr>導入実績</vt:lpstr>
      <vt:lpstr>最新情報機能</vt:lpstr>
      <vt:lpstr>最新情報機能</vt:lpstr>
      <vt:lpstr>03　まとめ</vt:lpstr>
      <vt:lpstr>まとめ</vt:lpstr>
      <vt:lpstr>PowerPoint プレゼンテーション</vt:lpstr>
      <vt:lpstr> 営業よりご連絡</vt:lpstr>
      <vt:lpstr>2025年度の重点施策</vt:lpstr>
      <vt:lpstr>提案コンテンツのご紹介</vt:lpstr>
      <vt:lpstr>各種製品のトライアルについて</vt:lpstr>
      <vt:lpstr>SuperStream-NX 勤怠管理 パートナーさま向け検証環境</vt:lpstr>
      <vt:lpstr>SuperStream-NX Cloud パートナーさま向けデモ環境 概要</vt:lpstr>
      <vt:lpstr>簡易導入サンプルマスタ（統合会計・固定資産管理）</vt:lpstr>
      <vt:lpstr>ご連絡事項</vt:lpstr>
      <vt:lpstr>ご連絡事項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2025-12-03T03:19:51Z</dcterms:created>
  <dcterms:modified xsi:type="dcterms:W3CDTF">2025-12-03T03:19:55Z</dcterms:modified>
</cp:coreProperties>
</file>