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sldIdLst>
    <p:sldId id="1561" r:id="rId5"/>
    <p:sldId id="1558" r:id="rId6"/>
    <p:sldId id="1557" r:id="rId7"/>
    <p:sldId id="1563" r:id="rId8"/>
    <p:sldId id="1564" r:id="rId9"/>
    <p:sldId id="1565" r:id="rId10"/>
    <p:sldId id="323" r:id="rId11"/>
    <p:sldId id="330" r:id="rId12"/>
    <p:sldId id="331" r:id="rId13"/>
    <p:sldId id="1527" r:id="rId14"/>
    <p:sldId id="1528" r:id="rId15"/>
    <p:sldId id="1526" r:id="rId16"/>
    <p:sldId id="1540" r:id="rId17"/>
    <p:sldId id="1547" r:id="rId18"/>
    <p:sldId id="1548" r:id="rId19"/>
    <p:sldId id="1531" r:id="rId20"/>
    <p:sldId id="1534" r:id="rId21"/>
    <p:sldId id="338" r:id="rId22"/>
    <p:sldId id="309" r:id="rId23"/>
    <p:sldId id="329" r:id="rId24"/>
    <p:sldId id="340" r:id="rId25"/>
    <p:sldId id="1549" r:id="rId26"/>
    <p:sldId id="1550" r:id="rId27"/>
    <p:sldId id="332" r:id="rId28"/>
    <p:sldId id="333" r:id="rId29"/>
    <p:sldId id="334" r:id="rId30"/>
    <p:sldId id="335" r:id="rId31"/>
    <p:sldId id="336" r:id="rId32"/>
    <p:sldId id="1535" r:id="rId33"/>
    <p:sldId id="337" r:id="rId34"/>
    <p:sldId id="339" r:id="rId35"/>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F"/>
    <a:srgbClr val="595959"/>
    <a:srgbClr val="EE7B48"/>
    <a:srgbClr val="00B0F0"/>
    <a:srgbClr val="DDF3FC"/>
    <a:srgbClr val="7F7F7F"/>
    <a:srgbClr val="B9B9B9"/>
    <a:srgbClr val="8FC31F"/>
    <a:srgbClr val="FF8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081" autoAdjust="0"/>
  </p:normalViewPr>
  <p:slideViewPr>
    <p:cSldViewPr>
      <p:cViewPr varScale="1">
        <p:scale>
          <a:sx n="149" d="100"/>
          <a:sy n="149" d="100"/>
        </p:scale>
        <p:origin x="504" y="114"/>
      </p:cViewPr>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2025/4/22</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b="0" i="0" dirty="0">
              <a:solidFill>
                <a:srgbClr val="E2E2E5"/>
              </a:solidFill>
              <a:effectLst/>
              <a:latin typeface="Google Sans Text"/>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410216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182245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91469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412715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194844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1678840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419140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6268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252072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4012985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19</a:t>
            </a:fld>
            <a:endParaRPr kumimoji="1" lang="ja-JP" altLang="en-US"/>
          </a:p>
        </p:txBody>
      </p:sp>
    </p:spTree>
    <p:extLst>
      <p:ext uri="{BB962C8B-B14F-4D97-AF65-F5344CB8AC3E}">
        <p14:creationId xmlns:p14="http://schemas.microsoft.com/office/powerpoint/2010/main" val="70852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1504348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3920263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altLang="en-US" b="0" i="0" dirty="0">
              <a:solidFill>
                <a:srgbClr val="000000"/>
              </a:solidFill>
              <a:effectLst/>
              <a:latin typeface="Noto Sans JP"/>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290383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227198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75634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1081993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710811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2615576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2254400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3257343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382951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en-US" b="1" i="0" dirty="0">
              <a:solidFill>
                <a:srgbClr val="E2E2E5"/>
              </a:solidFill>
              <a:effectLst/>
              <a:latin typeface="Google Sans Text"/>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1539124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3618980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34104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97166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en-US" b="0" i="0" dirty="0">
              <a:solidFill>
                <a:srgbClr val="E2E2E5"/>
              </a:solidFill>
              <a:effectLst/>
              <a:latin typeface="Google Sans Text"/>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331515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286000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65619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12379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13573577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©2025 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dirty="0"/>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©2025 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©2025 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©2024 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7420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4" r:id="rId7"/>
    <p:sldLayoutId id="2147483656" r:id="rId8"/>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0.emf"/></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3E5331-CD33-9B3E-F260-233B9849006F}"/>
              </a:ext>
            </a:extLst>
          </p:cNvPr>
          <p:cNvSpPr>
            <a:spLocks noGrp="1"/>
          </p:cNvSpPr>
          <p:nvPr>
            <p:ph type="sldNum" sz="quarter" idx="12"/>
          </p:nvPr>
        </p:nvSpPr>
        <p:spPr/>
        <p:txBody>
          <a:bodyPr/>
          <a:lstStyle/>
          <a:p>
            <a:fld id="{78AE49ED-73EF-499C-8307-28EB0E7CF529}" type="slidenum">
              <a:rPr kumimoji="1" lang="ja-JP" altLang="en-US" smtClean="0"/>
              <a:t>1</a:t>
            </a:fld>
            <a:endParaRPr kumimoji="1" lang="ja-JP" altLang="en-US" dirty="0"/>
          </a:p>
        </p:txBody>
      </p:sp>
      <p:sp>
        <p:nvSpPr>
          <p:cNvPr id="4" name="フッター プレースホルダー 3">
            <a:extLst>
              <a:ext uri="{FF2B5EF4-FFF2-40B4-BE49-F238E27FC236}">
                <a16:creationId xmlns:a16="http://schemas.microsoft.com/office/drawing/2014/main" id="{CE834A8C-0CBC-C1EC-6120-2DDEBB5F91D7}"/>
              </a:ext>
            </a:extLst>
          </p:cNvPr>
          <p:cNvSpPr>
            <a:spLocks noGrp="1"/>
          </p:cNvSpPr>
          <p:nvPr>
            <p:ph type="ftr" sz="quarter" idx="3"/>
          </p:nvPr>
        </p:nvSpPr>
        <p:spPr/>
        <p:txBody>
          <a:bodyPr/>
          <a:lstStyle/>
          <a:p>
            <a:r>
              <a:rPr lang="en-US" altLang="ja-JP" dirty="0"/>
              <a:t>©2025 Canon IT Solutions Inc.  All rights reserved.</a:t>
            </a:r>
            <a:endParaRPr lang="ja-JP" altLang="en-US" dirty="0"/>
          </a:p>
        </p:txBody>
      </p:sp>
      <p:pic>
        <p:nvPicPr>
          <p:cNvPr id="5" name="Picture 16" descr="ロゴ&#10;&#10;自動的に生成された説明">
            <a:extLst>
              <a:ext uri="{FF2B5EF4-FFF2-40B4-BE49-F238E27FC236}">
                <a16:creationId xmlns:a16="http://schemas.microsoft.com/office/drawing/2014/main" id="{E9514338-7370-804D-1D44-A0DCE7234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9494" y="2521727"/>
            <a:ext cx="5145012" cy="98612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75FEE752-9956-A6A2-EE3C-A8B868BE38B0}"/>
              </a:ext>
            </a:extLst>
          </p:cNvPr>
          <p:cNvGrpSpPr/>
          <p:nvPr/>
        </p:nvGrpSpPr>
        <p:grpSpPr>
          <a:xfrm>
            <a:off x="3201618" y="3507854"/>
            <a:ext cx="2740764" cy="665596"/>
            <a:chOff x="2412000" y="2852704"/>
            <a:chExt cx="4527584" cy="877770"/>
          </a:xfrm>
        </p:grpSpPr>
        <p:sp>
          <p:nvSpPr>
            <p:cNvPr id="8" name="Freeform 87">
              <a:extLst>
                <a:ext uri="{FF2B5EF4-FFF2-40B4-BE49-F238E27FC236}">
                  <a16:creationId xmlns:a16="http://schemas.microsoft.com/office/drawing/2014/main" id="{BFC92380-8F27-7A75-77F0-A5D05A2B0431}"/>
                </a:ext>
              </a:extLst>
            </p:cNvPr>
            <p:cNvSpPr>
              <a:spLocks noEditPoints="1"/>
            </p:cNvSpPr>
            <p:nvPr/>
          </p:nvSpPr>
          <p:spPr bwMode="auto">
            <a:xfrm>
              <a:off x="2412000" y="2939943"/>
              <a:ext cx="4527584" cy="790531"/>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schemeClr val="tx1">
                    <a:lumMod val="50000"/>
                    <a:lumOff val="50000"/>
                  </a:schemeClr>
                </a:solidFill>
              </a:endParaRPr>
            </a:p>
          </p:txBody>
        </p:sp>
        <p:sp>
          <p:nvSpPr>
            <p:cNvPr id="9" name="正方形/長方形 8">
              <a:extLst>
                <a:ext uri="{FF2B5EF4-FFF2-40B4-BE49-F238E27FC236}">
                  <a16:creationId xmlns:a16="http://schemas.microsoft.com/office/drawing/2014/main" id="{F9755C84-4654-503E-2ECE-BE27CABD3EF7}"/>
                </a:ext>
              </a:extLst>
            </p:cNvPr>
            <p:cNvSpPr/>
            <p:nvPr/>
          </p:nvSpPr>
          <p:spPr>
            <a:xfrm>
              <a:off x="2785115" y="2852704"/>
              <a:ext cx="4019133" cy="439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7" name="Freeform 86">
            <a:extLst>
              <a:ext uri="{FF2B5EF4-FFF2-40B4-BE49-F238E27FC236}">
                <a16:creationId xmlns:a16="http://schemas.microsoft.com/office/drawing/2014/main" id="{1C6C6C0D-B537-0D72-1AAC-BA223F47BE0F}"/>
              </a:ext>
            </a:extLst>
          </p:cNvPr>
          <p:cNvSpPr>
            <a:spLocks noEditPoints="1"/>
          </p:cNvSpPr>
          <p:nvPr/>
        </p:nvSpPr>
        <p:spPr bwMode="auto">
          <a:xfrm>
            <a:off x="2595938" y="3686867"/>
            <a:ext cx="492748" cy="599444"/>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10" name="テキスト ボックス 9">
            <a:extLst>
              <a:ext uri="{FF2B5EF4-FFF2-40B4-BE49-F238E27FC236}">
                <a16:creationId xmlns:a16="http://schemas.microsoft.com/office/drawing/2014/main" id="{9E78FDB0-7852-2EF2-5A0D-F16609ED0CBE}"/>
              </a:ext>
            </a:extLst>
          </p:cNvPr>
          <p:cNvSpPr txBox="1"/>
          <p:nvPr/>
        </p:nvSpPr>
        <p:spPr>
          <a:xfrm>
            <a:off x="1217390" y="1097581"/>
            <a:ext cx="6853158" cy="1323439"/>
          </a:xfrm>
          <a:prstGeom prst="rect">
            <a:avLst/>
          </a:prstGeom>
          <a:noFill/>
        </p:spPr>
        <p:txBody>
          <a:bodyPr wrap="none" rtlCol="0">
            <a:spAutoFit/>
          </a:bodyPr>
          <a:lstStyle/>
          <a:p>
            <a:r>
              <a:rPr lang="ja-JP" altLang="ja-JP" sz="4000" b="1" dirty="0">
                <a:effectLst/>
                <a:ea typeface="游ゴシック" panose="020B0400000000000000" pitchFamily="50" charset="-128"/>
                <a:cs typeface="Times New Roman" panose="02020603050405020304" pitchFamily="18" charset="0"/>
              </a:rPr>
              <a:t>必見！デジタルインボイス！</a:t>
            </a:r>
            <a:endParaRPr lang="en-US" altLang="ja-JP" sz="4000" b="1" dirty="0">
              <a:effectLst/>
              <a:ea typeface="游ゴシック" panose="020B0400000000000000" pitchFamily="50" charset="-128"/>
              <a:cs typeface="Times New Roman" panose="02020603050405020304" pitchFamily="18" charset="0"/>
            </a:endParaRPr>
          </a:p>
          <a:p>
            <a:r>
              <a:rPr lang="ja-JP" altLang="ja-JP" sz="4000" b="1" dirty="0">
                <a:effectLst/>
                <a:ea typeface="游ゴシック" panose="020B0400000000000000" pitchFamily="50" charset="-128"/>
                <a:cs typeface="Times New Roman" panose="02020603050405020304" pitchFamily="18" charset="0"/>
              </a:rPr>
              <a:t>～売り方セミナー第二弾～</a:t>
            </a:r>
            <a:endParaRPr kumimoji="1" lang="ja-JP" altLang="en-US" sz="4000" b="1" dirty="0"/>
          </a:p>
        </p:txBody>
      </p:sp>
    </p:spTree>
    <p:extLst>
      <p:ext uri="{BB962C8B-B14F-4D97-AF65-F5344CB8AC3E}">
        <p14:creationId xmlns:p14="http://schemas.microsoft.com/office/powerpoint/2010/main" val="235970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54EEF4-A11A-8E04-7800-5AB566182AB0}"/>
              </a:ext>
            </a:extLst>
          </p:cNvPr>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4" name="タイトル 3">
            <a:extLst>
              <a:ext uri="{FF2B5EF4-FFF2-40B4-BE49-F238E27FC236}">
                <a16:creationId xmlns:a16="http://schemas.microsoft.com/office/drawing/2014/main" id="{6309A606-04F1-820A-D067-7882CEC2899C}"/>
              </a:ext>
            </a:extLst>
          </p:cNvPr>
          <p:cNvSpPr>
            <a:spLocks noGrp="1"/>
          </p:cNvSpPr>
          <p:nvPr>
            <p:ph type="title"/>
          </p:nvPr>
        </p:nvSpPr>
        <p:spPr/>
        <p:txBody>
          <a:bodyPr/>
          <a:lstStyle/>
          <a:p>
            <a:r>
              <a:rPr kumimoji="1" lang="ja-JP" altLang="en-US" dirty="0"/>
              <a:t>デジタルインボイスオプション</a:t>
            </a:r>
          </a:p>
        </p:txBody>
      </p:sp>
      <p:sp>
        <p:nvSpPr>
          <p:cNvPr id="5" name="フッター プレースホルダー 4">
            <a:extLst>
              <a:ext uri="{FF2B5EF4-FFF2-40B4-BE49-F238E27FC236}">
                <a16:creationId xmlns:a16="http://schemas.microsoft.com/office/drawing/2014/main" id="{BC069867-5DB6-DA53-8A67-FD05A92A63F3}"/>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6" name="テキスト ボックス 65">
            <a:extLst>
              <a:ext uri="{FF2B5EF4-FFF2-40B4-BE49-F238E27FC236}">
                <a16:creationId xmlns:a16="http://schemas.microsoft.com/office/drawing/2014/main" id="{E8573280-9139-BEF3-6047-73B926E37C88}"/>
              </a:ext>
            </a:extLst>
          </p:cNvPr>
          <p:cNvSpPr txBox="1"/>
          <p:nvPr/>
        </p:nvSpPr>
        <p:spPr>
          <a:xfrm>
            <a:off x="323528" y="951570"/>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latin typeface="メイリオ"/>
                <a:ea typeface="メイリオ"/>
              </a:rPr>
              <a:t>受け</a:t>
            </a:r>
            <a:r>
              <a:rPr kumimoji="1" lang="ja-JP" altLang="en-US" sz="1800" b="1" i="0" u="none" strike="noStrike" kern="1200" cap="none" spc="0" normalizeH="0" baseline="0" noProof="0" dirty="0">
                <a:ln>
                  <a:noFill/>
                </a:ln>
                <a:effectLst/>
                <a:uLnTx/>
                <a:uFillTx/>
                <a:latin typeface="メイリオ"/>
                <a:ea typeface="メイリオ"/>
                <a:cs typeface="+mn-cs"/>
              </a:rPr>
              <a:t>手側の機能</a:t>
            </a:r>
          </a:p>
        </p:txBody>
      </p:sp>
      <p:sp>
        <p:nvSpPr>
          <p:cNvPr id="68" name="正方形/長方形 67">
            <a:extLst>
              <a:ext uri="{FF2B5EF4-FFF2-40B4-BE49-F238E27FC236}">
                <a16:creationId xmlns:a16="http://schemas.microsoft.com/office/drawing/2014/main" id="{3E10736C-2E37-6386-A4AF-9F424C795835}"/>
              </a:ext>
            </a:extLst>
          </p:cNvPr>
          <p:cNvSpPr/>
          <p:nvPr/>
        </p:nvSpPr>
        <p:spPr>
          <a:xfrm>
            <a:off x="2332636" y="1243271"/>
            <a:ext cx="342728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6A2C19E4-C571-F8A8-FE0E-29F0563B8F3D}"/>
              </a:ext>
            </a:extLst>
          </p:cNvPr>
          <p:cNvSpPr txBox="1"/>
          <p:nvPr/>
        </p:nvSpPr>
        <p:spPr>
          <a:xfrm>
            <a:off x="2709388" y="788390"/>
            <a:ext cx="34467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デジタルインボイスの受信</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2" name="正方形/長方形 71">
            <a:extLst>
              <a:ext uri="{FF2B5EF4-FFF2-40B4-BE49-F238E27FC236}">
                <a16:creationId xmlns:a16="http://schemas.microsoft.com/office/drawing/2014/main" id="{979AFB31-5BA6-82B8-C635-C02E711FF823}"/>
              </a:ext>
            </a:extLst>
          </p:cNvPr>
          <p:cNvSpPr/>
          <p:nvPr/>
        </p:nvSpPr>
        <p:spPr>
          <a:xfrm>
            <a:off x="2332636" y="1243271"/>
            <a:ext cx="342728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3" name="正方形/長方形 72">
            <a:extLst>
              <a:ext uri="{FF2B5EF4-FFF2-40B4-BE49-F238E27FC236}">
                <a16:creationId xmlns:a16="http://schemas.microsoft.com/office/drawing/2014/main" id="{371FD477-DADA-DB32-BB26-1DF5CC05C691}"/>
              </a:ext>
            </a:extLst>
          </p:cNvPr>
          <p:cNvSpPr/>
          <p:nvPr/>
        </p:nvSpPr>
        <p:spPr>
          <a:xfrm>
            <a:off x="5594060" y="1771231"/>
            <a:ext cx="3235222" cy="3032767"/>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4" name="Rectangle 8">
            <a:extLst>
              <a:ext uri="{FF2B5EF4-FFF2-40B4-BE49-F238E27FC236}">
                <a16:creationId xmlns:a16="http://schemas.microsoft.com/office/drawing/2014/main" id="{7CC53245-1CF9-115D-2B29-89896C7B4D3A}"/>
              </a:ext>
            </a:extLst>
          </p:cNvPr>
          <p:cNvSpPr>
            <a:spLocks noChangeArrowheads="1"/>
          </p:cNvSpPr>
          <p:nvPr/>
        </p:nvSpPr>
        <p:spPr bwMode="auto">
          <a:xfrm>
            <a:off x="7590368" y="1912175"/>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5" name="Freeform 9">
            <a:extLst>
              <a:ext uri="{FF2B5EF4-FFF2-40B4-BE49-F238E27FC236}">
                <a16:creationId xmlns:a16="http://schemas.microsoft.com/office/drawing/2014/main" id="{24FAB78C-2C51-E0F8-9359-20D0BC640ECE}"/>
              </a:ext>
            </a:extLst>
          </p:cNvPr>
          <p:cNvSpPr>
            <a:spLocks noEditPoints="1"/>
          </p:cNvSpPr>
          <p:nvPr/>
        </p:nvSpPr>
        <p:spPr bwMode="auto">
          <a:xfrm>
            <a:off x="7748605" y="1982964"/>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6" name="Rectangle 83">
            <a:extLst>
              <a:ext uri="{FF2B5EF4-FFF2-40B4-BE49-F238E27FC236}">
                <a16:creationId xmlns:a16="http://schemas.microsoft.com/office/drawing/2014/main" id="{DD114DDD-8F41-3BA7-4F64-AEFC896E6068}"/>
              </a:ext>
            </a:extLst>
          </p:cNvPr>
          <p:cNvSpPr>
            <a:spLocks noChangeArrowheads="1"/>
          </p:cNvSpPr>
          <p:nvPr/>
        </p:nvSpPr>
        <p:spPr bwMode="auto">
          <a:xfrm>
            <a:off x="5683307" y="1900615"/>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7" name="Freeform 87">
            <a:extLst>
              <a:ext uri="{FF2B5EF4-FFF2-40B4-BE49-F238E27FC236}">
                <a16:creationId xmlns:a16="http://schemas.microsoft.com/office/drawing/2014/main" id="{74F45EFB-94A3-3248-7702-CE176EE11AC4}"/>
              </a:ext>
            </a:extLst>
          </p:cNvPr>
          <p:cNvSpPr>
            <a:spLocks noEditPoints="1"/>
          </p:cNvSpPr>
          <p:nvPr/>
        </p:nvSpPr>
        <p:spPr bwMode="auto">
          <a:xfrm>
            <a:off x="5787651" y="1981457"/>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78" name="グループ化 77">
            <a:extLst>
              <a:ext uri="{FF2B5EF4-FFF2-40B4-BE49-F238E27FC236}">
                <a16:creationId xmlns:a16="http://schemas.microsoft.com/office/drawing/2014/main" id="{77DD8143-7B7F-C089-B19F-06A40C2708FF}"/>
              </a:ext>
            </a:extLst>
          </p:cNvPr>
          <p:cNvGrpSpPr/>
          <p:nvPr/>
        </p:nvGrpSpPr>
        <p:grpSpPr>
          <a:xfrm>
            <a:off x="5970600" y="2412785"/>
            <a:ext cx="1000361" cy="349103"/>
            <a:chOff x="2467463" y="1484723"/>
            <a:chExt cx="1082664" cy="377825"/>
          </a:xfrm>
        </p:grpSpPr>
        <p:grpSp>
          <p:nvGrpSpPr>
            <p:cNvPr id="79" name="グループ化 78">
              <a:extLst>
                <a:ext uri="{FF2B5EF4-FFF2-40B4-BE49-F238E27FC236}">
                  <a16:creationId xmlns:a16="http://schemas.microsoft.com/office/drawing/2014/main" id="{7BD422BF-A42D-3A33-3089-228B104B86A2}"/>
                </a:ext>
              </a:extLst>
            </p:cNvPr>
            <p:cNvGrpSpPr/>
            <p:nvPr/>
          </p:nvGrpSpPr>
          <p:grpSpPr>
            <a:xfrm>
              <a:off x="2467463" y="1484723"/>
              <a:ext cx="288926" cy="377825"/>
              <a:chOff x="757238" y="4846638"/>
              <a:chExt cx="288926" cy="377825"/>
            </a:xfrm>
          </p:grpSpPr>
          <p:sp>
            <p:nvSpPr>
              <p:cNvPr id="104" name="Freeform 33">
                <a:extLst>
                  <a:ext uri="{FF2B5EF4-FFF2-40B4-BE49-F238E27FC236}">
                    <a16:creationId xmlns:a16="http://schemas.microsoft.com/office/drawing/2014/main" id="{FB735DF2-E795-1A9C-A961-902083F45C38}"/>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5" name="Freeform 34">
                <a:extLst>
                  <a:ext uri="{FF2B5EF4-FFF2-40B4-BE49-F238E27FC236}">
                    <a16:creationId xmlns:a16="http://schemas.microsoft.com/office/drawing/2014/main" id="{86EC373D-F04B-2AC3-D1AE-9D908AC5A287}"/>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6" name="Rectangle 35">
                <a:extLst>
                  <a:ext uri="{FF2B5EF4-FFF2-40B4-BE49-F238E27FC236}">
                    <a16:creationId xmlns:a16="http://schemas.microsoft.com/office/drawing/2014/main" id="{AB643185-14A6-C075-59AF-4AD7CE45D13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7" name="Rectangle 36">
                <a:extLst>
                  <a:ext uri="{FF2B5EF4-FFF2-40B4-BE49-F238E27FC236}">
                    <a16:creationId xmlns:a16="http://schemas.microsoft.com/office/drawing/2014/main" id="{A2650287-3D78-DA9D-5E09-FED7B1F8077F}"/>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8" name="Rectangle 37">
                <a:extLst>
                  <a:ext uri="{FF2B5EF4-FFF2-40B4-BE49-F238E27FC236}">
                    <a16:creationId xmlns:a16="http://schemas.microsoft.com/office/drawing/2014/main" id="{5D50CDEE-3B83-7FAF-2A7D-AC7569EE38E0}"/>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9" name="Freeform 38">
                <a:extLst>
                  <a:ext uri="{FF2B5EF4-FFF2-40B4-BE49-F238E27FC236}">
                    <a16:creationId xmlns:a16="http://schemas.microsoft.com/office/drawing/2014/main" id="{52682A05-0421-5AC7-704D-15026C48A3EB}"/>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0" name="Freeform 39">
                <a:extLst>
                  <a:ext uri="{FF2B5EF4-FFF2-40B4-BE49-F238E27FC236}">
                    <a16:creationId xmlns:a16="http://schemas.microsoft.com/office/drawing/2014/main" id="{77FC903C-D419-55BF-6840-651C996B361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1" name="Freeform 40">
                <a:extLst>
                  <a:ext uri="{FF2B5EF4-FFF2-40B4-BE49-F238E27FC236}">
                    <a16:creationId xmlns:a16="http://schemas.microsoft.com/office/drawing/2014/main" id="{36955DEC-7DA0-73C6-6A31-20172CB1273A}"/>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2" name="Freeform 41">
                <a:extLst>
                  <a:ext uri="{FF2B5EF4-FFF2-40B4-BE49-F238E27FC236}">
                    <a16:creationId xmlns:a16="http://schemas.microsoft.com/office/drawing/2014/main" id="{6F00F56C-8EE7-949F-1F9D-76F465A63572}"/>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3" name="Rectangle 42">
                <a:extLst>
                  <a:ext uri="{FF2B5EF4-FFF2-40B4-BE49-F238E27FC236}">
                    <a16:creationId xmlns:a16="http://schemas.microsoft.com/office/drawing/2014/main" id="{3EF8CC89-A48D-34DF-2A3E-171CD9F407A6}"/>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4" name="Freeform 43">
                <a:extLst>
                  <a:ext uri="{FF2B5EF4-FFF2-40B4-BE49-F238E27FC236}">
                    <a16:creationId xmlns:a16="http://schemas.microsoft.com/office/drawing/2014/main" id="{07F26373-2FD7-77C9-9DE7-0E82B7F70CE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80" name="グループ化 79">
              <a:extLst>
                <a:ext uri="{FF2B5EF4-FFF2-40B4-BE49-F238E27FC236}">
                  <a16:creationId xmlns:a16="http://schemas.microsoft.com/office/drawing/2014/main" id="{F8A1CC07-293B-C859-6433-C7E750457BA0}"/>
                </a:ext>
              </a:extLst>
            </p:cNvPr>
            <p:cNvGrpSpPr/>
            <p:nvPr/>
          </p:nvGrpSpPr>
          <p:grpSpPr>
            <a:xfrm>
              <a:off x="2864332" y="1484723"/>
              <a:ext cx="288926" cy="377825"/>
              <a:chOff x="757238" y="4846638"/>
              <a:chExt cx="288926" cy="377825"/>
            </a:xfrm>
          </p:grpSpPr>
          <p:sp>
            <p:nvSpPr>
              <p:cNvPr id="93" name="Freeform 33">
                <a:extLst>
                  <a:ext uri="{FF2B5EF4-FFF2-40B4-BE49-F238E27FC236}">
                    <a16:creationId xmlns:a16="http://schemas.microsoft.com/office/drawing/2014/main" id="{649088EA-E121-83ED-D49F-BCCBC389B31D}"/>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4" name="Freeform 34">
                <a:extLst>
                  <a:ext uri="{FF2B5EF4-FFF2-40B4-BE49-F238E27FC236}">
                    <a16:creationId xmlns:a16="http://schemas.microsoft.com/office/drawing/2014/main" id="{B5E5457C-AEB6-6A81-CB0D-57E0C43E1BB7}"/>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5" name="Rectangle 35">
                <a:extLst>
                  <a:ext uri="{FF2B5EF4-FFF2-40B4-BE49-F238E27FC236}">
                    <a16:creationId xmlns:a16="http://schemas.microsoft.com/office/drawing/2014/main" id="{3AFB5BF0-20B3-1C8A-CD3F-8B83BB2EAE49}"/>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6" name="Rectangle 36">
                <a:extLst>
                  <a:ext uri="{FF2B5EF4-FFF2-40B4-BE49-F238E27FC236}">
                    <a16:creationId xmlns:a16="http://schemas.microsoft.com/office/drawing/2014/main" id="{90D95B95-3E6C-32E2-A5D0-F9D9AD3C6E6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7" name="Rectangle 37">
                <a:extLst>
                  <a:ext uri="{FF2B5EF4-FFF2-40B4-BE49-F238E27FC236}">
                    <a16:creationId xmlns:a16="http://schemas.microsoft.com/office/drawing/2014/main" id="{9C52B169-9C9D-CED2-8802-D77314DA24C9}"/>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8" name="Freeform 38">
                <a:extLst>
                  <a:ext uri="{FF2B5EF4-FFF2-40B4-BE49-F238E27FC236}">
                    <a16:creationId xmlns:a16="http://schemas.microsoft.com/office/drawing/2014/main" id="{44352185-7756-7DA6-CF5B-43FF1A97269F}"/>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9" name="Freeform 39">
                <a:extLst>
                  <a:ext uri="{FF2B5EF4-FFF2-40B4-BE49-F238E27FC236}">
                    <a16:creationId xmlns:a16="http://schemas.microsoft.com/office/drawing/2014/main" id="{F0E84CF1-89FC-A56D-67DB-16016C84F79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0" name="Freeform 40">
                <a:extLst>
                  <a:ext uri="{FF2B5EF4-FFF2-40B4-BE49-F238E27FC236}">
                    <a16:creationId xmlns:a16="http://schemas.microsoft.com/office/drawing/2014/main" id="{D2F1C000-50AE-EC69-7ECD-B3E647951C20}"/>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1" name="Freeform 41">
                <a:extLst>
                  <a:ext uri="{FF2B5EF4-FFF2-40B4-BE49-F238E27FC236}">
                    <a16:creationId xmlns:a16="http://schemas.microsoft.com/office/drawing/2014/main" id="{1CFA56BD-0E06-E609-E91B-C58CAD50C10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2" name="Rectangle 42">
                <a:extLst>
                  <a:ext uri="{FF2B5EF4-FFF2-40B4-BE49-F238E27FC236}">
                    <a16:creationId xmlns:a16="http://schemas.microsoft.com/office/drawing/2014/main" id="{C796B07B-F5D9-0F6E-B0D5-780C9506FBC7}"/>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3" name="Freeform 43">
                <a:extLst>
                  <a:ext uri="{FF2B5EF4-FFF2-40B4-BE49-F238E27FC236}">
                    <a16:creationId xmlns:a16="http://schemas.microsoft.com/office/drawing/2014/main" id="{A2E824F2-3D27-8C62-7E50-E12B9CE17C5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81" name="グループ化 80">
              <a:extLst>
                <a:ext uri="{FF2B5EF4-FFF2-40B4-BE49-F238E27FC236}">
                  <a16:creationId xmlns:a16="http://schemas.microsoft.com/office/drawing/2014/main" id="{078CE824-A6B1-809E-AD69-FAE1CF89736F}"/>
                </a:ext>
              </a:extLst>
            </p:cNvPr>
            <p:cNvGrpSpPr/>
            <p:nvPr/>
          </p:nvGrpSpPr>
          <p:grpSpPr>
            <a:xfrm>
              <a:off x="3261201" y="1484723"/>
              <a:ext cx="288926" cy="377825"/>
              <a:chOff x="757238" y="4846638"/>
              <a:chExt cx="288926" cy="377825"/>
            </a:xfrm>
          </p:grpSpPr>
          <p:sp>
            <p:nvSpPr>
              <p:cNvPr id="82" name="Freeform 33">
                <a:extLst>
                  <a:ext uri="{FF2B5EF4-FFF2-40B4-BE49-F238E27FC236}">
                    <a16:creationId xmlns:a16="http://schemas.microsoft.com/office/drawing/2014/main" id="{E4BAADE2-B476-05B0-5525-A3125B361451}"/>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3" name="Freeform 34">
                <a:extLst>
                  <a:ext uri="{FF2B5EF4-FFF2-40B4-BE49-F238E27FC236}">
                    <a16:creationId xmlns:a16="http://schemas.microsoft.com/office/drawing/2014/main" id="{DD4E7523-5F1F-5981-B09E-016F88E457D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4" name="Rectangle 35">
                <a:extLst>
                  <a:ext uri="{FF2B5EF4-FFF2-40B4-BE49-F238E27FC236}">
                    <a16:creationId xmlns:a16="http://schemas.microsoft.com/office/drawing/2014/main" id="{42F6D58C-6886-F013-CA0E-9B376C022B7D}"/>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5" name="Rectangle 36">
                <a:extLst>
                  <a:ext uri="{FF2B5EF4-FFF2-40B4-BE49-F238E27FC236}">
                    <a16:creationId xmlns:a16="http://schemas.microsoft.com/office/drawing/2014/main" id="{46A9C113-407D-CA28-315D-80E682C7B45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6" name="Rectangle 37">
                <a:extLst>
                  <a:ext uri="{FF2B5EF4-FFF2-40B4-BE49-F238E27FC236}">
                    <a16:creationId xmlns:a16="http://schemas.microsoft.com/office/drawing/2014/main" id="{41D09E02-ED64-8D5A-1384-81280DF05FFB}"/>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7" name="Freeform 38">
                <a:extLst>
                  <a:ext uri="{FF2B5EF4-FFF2-40B4-BE49-F238E27FC236}">
                    <a16:creationId xmlns:a16="http://schemas.microsoft.com/office/drawing/2014/main" id="{5F8DCF90-8EAF-30C0-9C17-BFA657A80667}"/>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8" name="Freeform 39">
                <a:extLst>
                  <a:ext uri="{FF2B5EF4-FFF2-40B4-BE49-F238E27FC236}">
                    <a16:creationId xmlns:a16="http://schemas.microsoft.com/office/drawing/2014/main" id="{D328D0B1-7F81-88CB-1FF7-D6B65C6B7D6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9" name="Freeform 40">
                <a:extLst>
                  <a:ext uri="{FF2B5EF4-FFF2-40B4-BE49-F238E27FC236}">
                    <a16:creationId xmlns:a16="http://schemas.microsoft.com/office/drawing/2014/main" id="{495D3098-6970-3BB7-CF9A-7C5B540AA5E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0" name="Freeform 41">
                <a:extLst>
                  <a:ext uri="{FF2B5EF4-FFF2-40B4-BE49-F238E27FC236}">
                    <a16:creationId xmlns:a16="http://schemas.microsoft.com/office/drawing/2014/main" id="{8F446731-B333-A961-B069-E7B52729A990}"/>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1" name="Rectangle 42">
                <a:extLst>
                  <a:ext uri="{FF2B5EF4-FFF2-40B4-BE49-F238E27FC236}">
                    <a16:creationId xmlns:a16="http://schemas.microsoft.com/office/drawing/2014/main" id="{EAE4A41E-DC60-7D9F-8000-F5613A85F17A}"/>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2" name="Freeform 43">
                <a:extLst>
                  <a:ext uri="{FF2B5EF4-FFF2-40B4-BE49-F238E27FC236}">
                    <a16:creationId xmlns:a16="http://schemas.microsoft.com/office/drawing/2014/main" id="{0113A17B-119F-9EDE-3EF3-230D21B3F9AF}"/>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sp>
        <p:nvSpPr>
          <p:cNvPr id="115" name="正方形/長方形 114">
            <a:extLst>
              <a:ext uri="{FF2B5EF4-FFF2-40B4-BE49-F238E27FC236}">
                <a16:creationId xmlns:a16="http://schemas.microsoft.com/office/drawing/2014/main" id="{4C89DA8D-C82A-7A30-9206-D8CBF09495CA}"/>
              </a:ext>
            </a:extLst>
          </p:cNvPr>
          <p:cNvSpPr/>
          <p:nvPr/>
        </p:nvSpPr>
        <p:spPr>
          <a:xfrm>
            <a:off x="5580112" y="1504571"/>
            <a:ext cx="3249170"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請求書受取（受け手）</a:t>
            </a:r>
          </a:p>
        </p:txBody>
      </p:sp>
      <p:grpSp>
        <p:nvGrpSpPr>
          <p:cNvPr id="116" name="グループ化 115">
            <a:extLst>
              <a:ext uri="{FF2B5EF4-FFF2-40B4-BE49-F238E27FC236}">
                <a16:creationId xmlns:a16="http://schemas.microsoft.com/office/drawing/2014/main" id="{A258B530-4D57-CD6E-1DE6-2B6E3628BE49}"/>
              </a:ext>
            </a:extLst>
          </p:cNvPr>
          <p:cNvGrpSpPr/>
          <p:nvPr/>
        </p:nvGrpSpPr>
        <p:grpSpPr>
          <a:xfrm>
            <a:off x="7646024" y="2403690"/>
            <a:ext cx="992990" cy="358198"/>
            <a:chOff x="7801233" y="1971196"/>
            <a:chExt cx="992990" cy="358198"/>
          </a:xfrm>
        </p:grpSpPr>
        <p:grpSp>
          <p:nvGrpSpPr>
            <p:cNvPr id="117" name="グループ化 116">
              <a:extLst>
                <a:ext uri="{FF2B5EF4-FFF2-40B4-BE49-F238E27FC236}">
                  <a16:creationId xmlns:a16="http://schemas.microsoft.com/office/drawing/2014/main" id="{15C6495B-805C-58F3-E9B2-614A0247D74D}"/>
                </a:ext>
              </a:extLst>
            </p:cNvPr>
            <p:cNvGrpSpPr/>
            <p:nvPr/>
          </p:nvGrpSpPr>
          <p:grpSpPr>
            <a:xfrm>
              <a:off x="8376710" y="2043268"/>
              <a:ext cx="417513" cy="220662"/>
              <a:chOff x="2952747" y="5937614"/>
              <a:chExt cx="417513" cy="220662"/>
            </a:xfrm>
          </p:grpSpPr>
          <p:sp>
            <p:nvSpPr>
              <p:cNvPr id="119" name="Freeform 52">
                <a:extLst>
                  <a:ext uri="{FF2B5EF4-FFF2-40B4-BE49-F238E27FC236}">
                    <a16:creationId xmlns:a16="http://schemas.microsoft.com/office/drawing/2014/main" id="{D1057F79-160C-BC5C-9093-D8E6024356B6}"/>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20" name="Freeform 53">
                <a:extLst>
                  <a:ext uri="{FF2B5EF4-FFF2-40B4-BE49-F238E27FC236}">
                    <a16:creationId xmlns:a16="http://schemas.microsoft.com/office/drawing/2014/main" id="{31E01E2E-510C-FBCA-54E6-24BEAA2CCA4B}"/>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18" name="Freeform 54">
              <a:extLst>
                <a:ext uri="{FF2B5EF4-FFF2-40B4-BE49-F238E27FC236}">
                  <a16:creationId xmlns:a16="http://schemas.microsoft.com/office/drawing/2014/main" id="{A4D08A7E-F4DA-5D82-7A8D-BE11F23F02D4}"/>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21" name="正方形/長方形 120">
            <a:extLst>
              <a:ext uri="{FF2B5EF4-FFF2-40B4-BE49-F238E27FC236}">
                <a16:creationId xmlns:a16="http://schemas.microsoft.com/office/drawing/2014/main" id="{A14A8935-351F-0C19-857E-C0901E788EDE}"/>
              </a:ext>
            </a:extLst>
          </p:cNvPr>
          <p:cNvSpPr/>
          <p:nvPr/>
        </p:nvSpPr>
        <p:spPr>
          <a:xfrm>
            <a:off x="5813082" y="3270986"/>
            <a:ext cx="1477432" cy="146857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①アクセスポイントに問合せ</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②受領したデジタルインボイ　</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　</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スの保管</a:t>
            </a:r>
            <a:r>
              <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rPr>
              <a:t>/</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出力</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③デジタルインボイスの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　ステータス管理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　・未着</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　・未処理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　・支払伝票作成済</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122" name="テキスト プレースホルダー 2">
            <a:extLst>
              <a:ext uri="{FF2B5EF4-FFF2-40B4-BE49-F238E27FC236}">
                <a16:creationId xmlns:a16="http://schemas.microsoft.com/office/drawing/2014/main" id="{01AB41A1-8B64-CB9A-2E7F-90089EB9A557}"/>
              </a:ext>
            </a:extLst>
          </p:cNvPr>
          <p:cNvSpPr txBox="1">
            <a:spLocks/>
          </p:cNvSpPr>
          <p:nvPr/>
        </p:nvSpPr>
        <p:spPr>
          <a:xfrm>
            <a:off x="5796295" y="2944731"/>
            <a:ext cx="149421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rPr>
              <a:t>デジタルインボイス</a:t>
            </a:r>
            <a:endParaRPr kumimoji="1" lang="en-US" altLang="ja-JP" sz="105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rPr>
              <a:t>一覧</a:t>
            </a:r>
          </a:p>
        </p:txBody>
      </p:sp>
      <p:sp>
        <p:nvSpPr>
          <p:cNvPr id="123" name="矢印: 右 122">
            <a:extLst>
              <a:ext uri="{FF2B5EF4-FFF2-40B4-BE49-F238E27FC236}">
                <a16:creationId xmlns:a16="http://schemas.microsoft.com/office/drawing/2014/main" id="{2418C16A-1EFF-B508-6F8F-2C73E75931E2}"/>
              </a:ext>
            </a:extLst>
          </p:cNvPr>
          <p:cNvSpPr/>
          <p:nvPr/>
        </p:nvSpPr>
        <p:spPr>
          <a:xfrm>
            <a:off x="7326518" y="3448787"/>
            <a:ext cx="27118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24" name="正方形/長方形 123">
            <a:extLst>
              <a:ext uri="{FF2B5EF4-FFF2-40B4-BE49-F238E27FC236}">
                <a16:creationId xmlns:a16="http://schemas.microsoft.com/office/drawing/2014/main" id="{1455C493-3601-7734-393E-3D37AB8043FB}"/>
              </a:ext>
            </a:extLst>
          </p:cNvPr>
          <p:cNvSpPr/>
          <p:nvPr/>
        </p:nvSpPr>
        <p:spPr>
          <a:xfrm>
            <a:off x="7626372" y="3196759"/>
            <a:ext cx="1104302" cy="64542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デジタルインボイスを基に支払伝票を</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個別作成</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125" name="テキスト プレースホルダー 2">
            <a:extLst>
              <a:ext uri="{FF2B5EF4-FFF2-40B4-BE49-F238E27FC236}">
                <a16:creationId xmlns:a16="http://schemas.microsoft.com/office/drawing/2014/main" id="{4BD67E8E-6344-D532-91DA-F1FB5670E3B4}"/>
              </a:ext>
            </a:extLst>
          </p:cNvPr>
          <p:cNvSpPr txBox="1">
            <a:spLocks/>
          </p:cNvSpPr>
          <p:nvPr/>
        </p:nvSpPr>
        <p:spPr>
          <a:xfrm>
            <a:off x="7617946" y="2918919"/>
            <a:ext cx="1104302"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rPr>
              <a:t>支払伝票入力</a:t>
            </a:r>
          </a:p>
        </p:txBody>
      </p:sp>
      <p:sp>
        <p:nvSpPr>
          <p:cNvPr id="126" name="円柱 125">
            <a:extLst>
              <a:ext uri="{FF2B5EF4-FFF2-40B4-BE49-F238E27FC236}">
                <a16:creationId xmlns:a16="http://schemas.microsoft.com/office/drawing/2014/main" id="{9815DC50-7EBF-2FAE-9F89-30989AABB427}"/>
              </a:ext>
            </a:extLst>
          </p:cNvPr>
          <p:cNvSpPr/>
          <p:nvPr/>
        </p:nvSpPr>
        <p:spPr>
          <a:xfrm>
            <a:off x="7700080" y="4074135"/>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仕入先マスタ</a:t>
            </a:r>
          </a:p>
        </p:txBody>
      </p:sp>
      <p:cxnSp>
        <p:nvCxnSpPr>
          <p:cNvPr id="127" name="直線矢印コネクタ 126">
            <a:extLst>
              <a:ext uri="{FF2B5EF4-FFF2-40B4-BE49-F238E27FC236}">
                <a16:creationId xmlns:a16="http://schemas.microsoft.com/office/drawing/2014/main" id="{19F147BA-672B-5C91-B939-02B140C7311B}"/>
              </a:ext>
            </a:extLst>
          </p:cNvPr>
          <p:cNvCxnSpPr/>
          <p:nvPr/>
        </p:nvCxnSpPr>
        <p:spPr>
          <a:xfrm flipV="1">
            <a:off x="8154610" y="3880835"/>
            <a:ext cx="0" cy="226835"/>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8" name="テキスト ボックス 127">
            <a:extLst>
              <a:ext uri="{FF2B5EF4-FFF2-40B4-BE49-F238E27FC236}">
                <a16:creationId xmlns:a16="http://schemas.microsoft.com/office/drawing/2014/main" id="{2051CD79-485F-8332-037C-EB3EF60E1E0E}"/>
              </a:ext>
            </a:extLst>
          </p:cNvPr>
          <p:cNvSpPr txBox="1"/>
          <p:nvPr/>
        </p:nvSpPr>
        <p:spPr>
          <a:xfrm>
            <a:off x="8000135" y="3966864"/>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29" name="テキスト ボックス 128">
            <a:extLst>
              <a:ext uri="{FF2B5EF4-FFF2-40B4-BE49-F238E27FC236}">
                <a16:creationId xmlns:a16="http://schemas.microsoft.com/office/drawing/2014/main" id="{AF95A7B5-765B-8A84-F596-336451623F50}"/>
              </a:ext>
            </a:extLst>
          </p:cNvPr>
          <p:cNvSpPr txBox="1"/>
          <p:nvPr/>
        </p:nvSpPr>
        <p:spPr>
          <a:xfrm>
            <a:off x="132620" y="1532549"/>
            <a:ext cx="5619052" cy="3310522"/>
          </a:xfrm>
          <a:prstGeom prst="rect">
            <a:avLst/>
          </a:prstGeom>
          <a:noFill/>
        </p:spPr>
        <p:txBody>
          <a:bodyPr wrap="square" rtlCol="0">
            <a:spAutoFit/>
          </a:bodyPr>
          <a:lstStyle/>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会社情報に自社の法人番号または適格請求書発行事業者番号を登録するだけで、すぐ受取が可能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適格請求書の記載要件を満たした請求書のみ受信ができるため、チェック作業を軽減</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a:lnSpc>
                <a:spcPts val="2100"/>
              </a:lnSpc>
              <a:buClr>
                <a:srgbClr val="FFC000"/>
              </a:buClr>
              <a:defRPr/>
            </a:pPr>
            <a:r>
              <a:rPr lang="ja-JP" altLang="en-US" sz="1600" b="1" dirty="0">
                <a:solidFill>
                  <a:prstClr val="black"/>
                </a:solidFill>
                <a:latin typeface="メイリオ"/>
                <a:ea typeface="メイリオ"/>
              </a:rPr>
              <a:t>デジタルインボイス一覧</a:t>
            </a:r>
            <a:endParaRPr kumimoji="1" lang="en-US" altLang="ja-JP" sz="16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視認性を高めるための「デジタルインボイス確認リスト」の</a:t>
            </a:r>
            <a:endParaRPr lang="en-US" altLang="ja-JP" sz="1400" dirty="0">
              <a:solidFill>
                <a:prstClr val="black"/>
              </a:solidFill>
              <a:latin typeface="メイリオ"/>
              <a:ea typeface="メイリオ"/>
            </a:endParaRPr>
          </a:p>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a:t>
            </a:r>
            <a:r>
              <a:rPr lang="ja-JP" altLang="en-US" sz="1400" dirty="0">
                <a:solidFill>
                  <a:prstClr val="black"/>
                </a:solidFill>
                <a:latin typeface="メイリオ"/>
                <a:ea typeface="メイリオ"/>
              </a:rPr>
              <a:t>  </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出力が可能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取引先ごとに自社担当者を設定することで、担当部門毎の管理および支払伝票の計上処理が可能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352841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54EEF4-A11A-8E04-7800-5AB566182AB0}"/>
              </a:ext>
            </a:extLst>
          </p:cNvPr>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4" name="タイトル 3">
            <a:extLst>
              <a:ext uri="{FF2B5EF4-FFF2-40B4-BE49-F238E27FC236}">
                <a16:creationId xmlns:a16="http://schemas.microsoft.com/office/drawing/2014/main" id="{6309A606-04F1-820A-D067-7882CEC2899C}"/>
              </a:ext>
            </a:extLst>
          </p:cNvPr>
          <p:cNvSpPr>
            <a:spLocks noGrp="1"/>
          </p:cNvSpPr>
          <p:nvPr>
            <p:ph type="title"/>
          </p:nvPr>
        </p:nvSpPr>
        <p:spPr/>
        <p:txBody>
          <a:bodyPr/>
          <a:lstStyle/>
          <a:p>
            <a:r>
              <a:rPr kumimoji="1" lang="ja-JP" altLang="en-US" dirty="0"/>
              <a:t>デジタルインボイスオプション</a:t>
            </a:r>
          </a:p>
        </p:txBody>
      </p:sp>
      <p:sp>
        <p:nvSpPr>
          <p:cNvPr id="5" name="フッター プレースホルダー 4">
            <a:extLst>
              <a:ext uri="{FF2B5EF4-FFF2-40B4-BE49-F238E27FC236}">
                <a16:creationId xmlns:a16="http://schemas.microsoft.com/office/drawing/2014/main" id="{BC069867-5DB6-DA53-8A67-FD05A92A63F3}"/>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6" name="テキスト ボックス 65">
            <a:extLst>
              <a:ext uri="{FF2B5EF4-FFF2-40B4-BE49-F238E27FC236}">
                <a16:creationId xmlns:a16="http://schemas.microsoft.com/office/drawing/2014/main" id="{E8573280-9139-BEF3-6047-73B926E37C88}"/>
              </a:ext>
            </a:extLst>
          </p:cNvPr>
          <p:cNvSpPr txBox="1"/>
          <p:nvPr/>
        </p:nvSpPr>
        <p:spPr>
          <a:xfrm>
            <a:off x="323528" y="951570"/>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latin typeface="メイリオ"/>
                <a:ea typeface="メイリオ"/>
              </a:rPr>
              <a:t>受け</a:t>
            </a:r>
            <a:r>
              <a:rPr kumimoji="1" lang="ja-JP" altLang="en-US" sz="1800" b="1" i="0" u="none" strike="noStrike" kern="1200" cap="none" spc="0" normalizeH="0" baseline="0" noProof="0" dirty="0">
                <a:ln>
                  <a:noFill/>
                </a:ln>
                <a:effectLst/>
                <a:uLnTx/>
                <a:uFillTx/>
                <a:latin typeface="メイリオ"/>
                <a:ea typeface="メイリオ"/>
                <a:cs typeface="+mn-cs"/>
              </a:rPr>
              <a:t>手側の機能</a:t>
            </a:r>
          </a:p>
        </p:txBody>
      </p:sp>
      <p:sp>
        <p:nvSpPr>
          <p:cNvPr id="68" name="正方形/長方形 67">
            <a:extLst>
              <a:ext uri="{FF2B5EF4-FFF2-40B4-BE49-F238E27FC236}">
                <a16:creationId xmlns:a16="http://schemas.microsoft.com/office/drawing/2014/main" id="{3E10736C-2E37-6386-A4AF-9F424C795835}"/>
              </a:ext>
            </a:extLst>
          </p:cNvPr>
          <p:cNvSpPr/>
          <p:nvPr/>
        </p:nvSpPr>
        <p:spPr>
          <a:xfrm>
            <a:off x="2332636" y="1243271"/>
            <a:ext cx="342728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6A2C19E4-C571-F8A8-FE0E-29F0563B8F3D}"/>
              </a:ext>
            </a:extLst>
          </p:cNvPr>
          <p:cNvSpPr txBox="1"/>
          <p:nvPr/>
        </p:nvSpPr>
        <p:spPr>
          <a:xfrm>
            <a:off x="2366294" y="757702"/>
            <a:ext cx="34467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デジタルインボイスから伝票を自動作成</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2" name="正方形/長方形 71">
            <a:extLst>
              <a:ext uri="{FF2B5EF4-FFF2-40B4-BE49-F238E27FC236}">
                <a16:creationId xmlns:a16="http://schemas.microsoft.com/office/drawing/2014/main" id="{979AFB31-5BA6-82B8-C635-C02E711FF823}"/>
              </a:ext>
            </a:extLst>
          </p:cNvPr>
          <p:cNvSpPr/>
          <p:nvPr/>
        </p:nvSpPr>
        <p:spPr>
          <a:xfrm>
            <a:off x="2332636" y="1243271"/>
            <a:ext cx="3427288" cy="45719"/>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5" name="Freeform 9">
            <a:extLst>
              <a:ext uri="{FF2B5EF4-FFF2-40B4-BE49-F238E27FC236}">
                <a16:creationId xmlns:a16="http://schemas.microsoft.com/office/drawing/2014/main" id="{24FAB78C-2C51-E0F8-9359-20D0BC640ECE}"/>
              </a:ext>
            </a:extLst>
          </p:cNvPr>
          <p:cNvSpPr>
            <a:spLocks noEditPoints="1"/>
          </p:cNvSpPr>
          <p:nvPr/>
        </p:nvSpPr>
        <p:spPr bwMode="auto">
          <a:xfrm>
            <a:off x="7748605" y="1982964"/>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7" name="Freeform 87">
            <a:extLst>
              <a:ext uri="{FF2B5EF4-FFF2-40B4-BE49-F238E27FC236}">
                <a16:creationId xmlns:a16="http://schemas.microsoft.com/office/drawing/2014/main" id="{74F45EFB-94A3-3248-7702-CE176EE11AC4}"/>
              </a:ext>
            </a:extLst>
          </p:cNvPr>
          <p:cNvSpPr>
            <a:spLocks noEditPoints="1"/>
          </p:cNvSpPr>
          <p:nvPr/>
        </p:nvSpPr>
        <p:spPr bwMode="auto">
          <a:xfrm>
            <a:off x="5787651" y="1981457"/>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9" name="テキスト ボックス 128">
            <a:extLst>
              <a:ext uri="{FF2B5EF4-FFF2-40B4-BE49-F238E27FC236}">
                <a16:creationId xmlns:a16="http://schemas.microsoft.com/office/drawing/2014/main" id="{AF95A7B5-765B-8A84-F596-336451623F50}"/>
              </a:ext>
            </a:extLst>
          </p:cNvPr>
          <p:cNvSpPr txBox="1"/>
          <p:nvPr/>
        </p:nvSpPr>
        <p:spPr>
          <a:xfrm>
            <a:off x="107504" y="1618765"/>
            <a:ext cx="5619052" cy="2502608"/>
          </a:xfrm>
          <a:prstGeom prst="rect">
            <a:avLst/>
          </a:prstGeom>
          <a:noFill/>
        </p:spPr>
        <p:txBody>
          <a:bodyPr wrap="square" rtlCol="0">
            <a:spAutoFit/>
          </a:bodyPr>
          <a:lstStyle/>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デジタルインボイス支払伝票作成マスタ登録</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デジタルインボイスの情報から、支払伝票を自動作成する為のマスタを用意</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デジタルインボイスから支払伝票を登録することでマスタが</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自動作成され、次回からは自動起票が可能に</a:t>
            </a:r>
            <a:endParaRPr lang="en-US" altLang="ja-JP" sz="1400" dirty="0">
              <a:solidFill>
                <a:prstClr val="black"/>
              </a:solidFill>
              <a:latin typeface="メイリオ"/>
              <a:ea typeface="メイリオ"/>
            </a:endParaRPr>
          </a:p>
          <a:p>
            <a:pPr marR="0" lvl="0" algn="l" defTabSz="914400" rtl="0" eaLnBrk="1" fontAlgn="auto" latinLnBrk="0" hangingPunct="1">
              <a:lnSpc>
                <a:spcPts val="2100"/>
              </a:lnSpc>
              <a:spcBef>
                <a:spcPts val="0"/>
              </a:spcBef>
              <a:spcAft>
                <a:spcPts val="0"/>
              </a:spcAft>
              <a:buClr>
                <a:srgbClr val="FFC000"/>
              </a:buClr>
              <a:buSzTx/>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作成された伝票に、デジタルインボイスの情報が</a:t>
            </a: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自動添付。</a:t>
            </a:r>
            <a:endParaRPr kumimoji="1" lang="en-US" altLang="ja-JP" sz="1400" b="1"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伝票とセットで、いつでも確認可能に</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 name="四角形: 角を丸くする 6">
            <a:extLst>
              <a:ext uri="{FF2B5EF4-FFF2-40B4-BE49-F238E27FC236}">
                <a16:creationId xmlns:a16="http://schemas.microsoft.com/office/drawing/2014/main" id="{A220F6C8-7069-6CF0-6E2D-284F9F773764}"/>
              </a:ext>
            </a:extLst>
          </p:cNvPr>
          <p:cNvSpPr/>
          <p:nvPr/>
        </p:nvSpPr>
        <p:spPr>
          <a:xfrm>
            <a:off x="6607842" y="183045"/>
            <a:ext cx="2425518" cy="56340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メイリオ"/>
                <a:ea typeface="メイリオ"/>
                <a:cs typeface="+mn-cs"/>
              </a:rPr>
              <a:t>2025</a:t>
            </a: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mn-cs"/>
              </a:rPr>
              <a:t>年</a:t>
            </a:r>
            <a:r>
              <a:rPr kumimoji="1" lang="en-US" altLang="ja-JP" sz="1600" b="0" i="0" u="none" strike="noStrike" kern="1200" cap="none" spc="0" normalizeH="0" baseline="0" noProof="0" dirty="0">
                <a:ln>
                  <a:noFill/>
                </a:ln>
                <a:solidFill>
                  <a:prstClr val="white"/>
                </a:solidFill>
                <a:effectLst/>
                <a:uLnTx/>
                <a:uFillTx/>
                <a:latin typeface="メイリオ"/>
                <a:ea typeface="メイリオ"/>
                <a:cs typeface="+mn-cs"/>
              </a:rPr>
              <a:t>6</a:t>
            </a: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mn-cs"/>
              </a:rPr>
              <a:t>月</a:t>
            </a:r>
            <a:r>
              <a:rPr lang="ja-JP" altLang="en-US" sz="1600" dirty="0">
                <a:solidFill>
                  <a:prstClr val="white"/>
                </a:solidFill>
                <a:latin typeface="メイリオ"/>
                <a:ea typeface="メイリオ"/>
              </a:rPr>
              <a:t>版追加</a:t>
            </a: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mn-cs"/>
              </a:rPr>
              <a:t>機能</a:t>
            </a:r>
          </a:p>
        </p:txBody>
      </p:sp>
      <p:sp>
        <p:nvSpPr>
          <p:cNvPr id="8" name="楕円 7">
            <a:extLst>
              <a:ext uri="{FF2B5EF4-FFF2-40B4-BE49-F238E27FC236}">
                <a16:creationId xmlns:a16="http://schemas.microsoft.com/office/drawing/2014/main" id="{B738E4E1-2891-98A0-56B7-A1A91609BDC0}"/>
              </a:ext>
            </a:extLst>
          </p:cNvPr>
          <p:cNvSpPr/>
          <p:nvPr/>
        </p:nvSpPr>
        <p:spPr>
          <a:xfrm>
            <a:off x="6653755" y="2135551"/>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9" name="グループ化 8">
            <a:extLst>
              <a:ext uri="{FF2B5EF4-FFF2-40B4-BE49-F238E27FC236}">
                <a16:creationId xmlns:a16="http://schemas.microsoft.com/office/drawing/2014/main" id="{C6F2E5DF-05F7-E066-3D8D-3D0390F5D2EC}"/>
              </a:ext>
            </a:extLst>
          </p:cNvPr>
          <p:cNvGrpSpPr/>
          <p:nvPr/>
        </p:nvGrpSpPr>
        <p:grpSpPr>
          <a:xfrm>
            <a:off x="6696676" y="1752266"/>
            <a:ext cx="180020" cy="254730"/>
            <a:chOff x="757238" y="4846638"/>
            <a:chExt cx="288926" cy="377825"/>
          </a:xfrm>
        </p:grpSpPr>
        <p:sp>
          <p:nvSpPr>
            <p:cNvPr id="10" name="Freeform 33">
              <a:extLst>
                <a:ext uri="{FF2B5EF4-FFF2-40B4-BE49-F238E27FC236}">
                  <a16:creationId xmlns:a16="http://schemas.microsoft.com/office/drawing/2014/main" id="{8C8F5DB3-6B7C-64E0-8BE2-028EC8213022}"/>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 name="Freeform 34">
              <a:extLst>
                <a:ext uri="{FF2B5EF4-FFF2-40B4-BE49-F238E27FC236}">
                  <a16:creationId xmlns:a16="http://schemas.microsoft.com/office/drawing/2014/main" id="{58DD089B-63F5-3184-6A07-9E6DAE219F5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 name="Rectangle 35">
              <a:extLst>
                <a:ext uri="{FF2B5EF4-FFF2-40B4-BE49-F238E27FC236}">
                  <a16:creationId xmlns:a16="http://schemas.microsoft.com/office/drawing/2014/main" id="{AC021DFB-0036-2C30-E450-CC5ACDC17D3F}"/>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 name="Rectangle 36">
              <a:extLst>
                <a:ext uri="{FF2B5EF4-FFF2-40B4-BE49-F238E27FC236}">
                  <a16:creationId xmlns:a16="http://schemas.microsoft.com/office/drawing/2014/main" id="{39D51D26-1D89-A658-4D75-0BC4D5CB9627}"/>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 name="Rectangle 37">
              <a:extLst>
                <a:ext uri="{FF2B5EF4-FFF2-40B4-BE49-F238E27FC236}">
                  <a16:creationId xmlns:a16="http://schemas.microsoft.com/office/drawing/2014/main" id="{1AB46C84-B12A-B17C-7B31-4DF70E9D1DA7}"/>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38">
              <a:extLst>
                <a:ext uri="{FF2B5EF4-FFF2-40B4-BE49-F238E27FC236}">
                  <a16:creationId xmlns:a16="http://schemas.microsoft.com/office/drawing/2014/main" id="{694668DD-7C75-E736-352E-39BDC5860E29}"/>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Freeform 39">
              <a:extLst>
                <a:ext uri="{FF2B5EF4-FFF2-40B4-BE49-F238E27FC236}">
                  <a16:creationId xmlns:a16="http://schemas.microsoft.com/office/drawing/2014/main" id="{3832B093-CCA3-9B05-9F25-EB5870CB9ED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7" name="Freeform 40">
              <a:extLst>
                <a:ext uri="{FF2B5EF4-FFF2-40B4-BE49-F238E27FC236}">
                  <a16:creationId xmlns:a16="http://schemas.microsoft.com/office/drawing/2014/main" id="{A3C8ED45-8D2A-113D-9FAD-F54BDBBFF3E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 name="Freeform 41">
              <a:extLst>
                <a:ext uri="{FF2B5EF4-FFF2-40B4-BE49-F238E27FC236}">
                  <a16:creationId xmlns:a16="http://schemas.microsoft.com/office/drawing/2014/main" id="{3ECBA0BD-C902-0B9A-678D-26767561F158}"/>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 name="Rectangle 42">
              <a:extLst>
                <a:ext uri="{FF2B5EF4-FFF2-40B4-BE49-F238E27FC236}">
                  <a16:creationId xmlns:a16="http://schemas.microsoft.com/office/drawing/2014/main" id="{5E630180-176A-E7CA-E9AB-EE57AAA5EDC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 name="Freeform 43">
              <a:extLst>
                <a:ext uri="{FF2B5EF4-FFF2-40B4-BE49-F238E27FC236}">
                  <a16:creationId xmlns:a16="http://schemas.microsoft.com/office/drawing/2014/main" id="{E01FF44F-6B88-D611-061E-84774F8530DB}"/>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21" name="Freeform 9">
            <a:extLst>
              <a:ext uri="{FF2B5EF4-FFF2-40B4-BE49-F238E27FC236}">
                <a16:creationId xmlns:a16="http://schemas.microsoft.com/office/drawing/2014/main" id="{9B142A03-98B4-79BF-FF3B-8121B6A85FAA}"/>
              </a:ext>
            </a:extLst>
          </p:cNvPr>
          <p:cNvSpPr>
            <a:spLocks noEditPoints="1"/>
          </p:cNvSpPr>
          <p:nvPr/>
        </p:nvSpPr>
        <p:spPr bwMode="auto">
          <a:xfrm>
            <a:off x="6379117" y="1560973"/>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 name="Freeform 9">
            <a:extLst>
              <a:ext uri="{FF2B5EF4-FFF2-40B4-BE49-F238E27FC236}">
                <a16:creationId xmlns:a16="http://schemas.microsoft.com/office/drawing/2014/main" id="{0848F691-0A31-A79B-7D16-0204980B4C58}"/>
              </a:ext>
            </a:extLst>
          </p:cNvPr>
          <p:cNvSpPr>
            <a:spLocks noEditPoints="1"/>
          </p:cNvSpPr>
          <p:nvPr/>
        </p:nvSpPr>
        <p:spPr bwMode="auto">
          <a:xfrm>
            <a:off x="7266105" y="1549575"/>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Freeform 9">
            <a:extLst>
              <a:ext uri="{FF2B5EF4-FFF2-40B4-BE49-F238E27FC236}">
                <a16:creationId xmlns:a16="http://schemas.microsoft.com/office/drawing/2014/main" id="{BD7C2ABF-BB44-1FC9-2460-1CF8DA7C8CF3}"/>
              </a:ext>
            </a:extLst>
          </p:cNvPr>
          <p:cNvSpPr>
            <a:spLocks noEditPoints="1"/>
          </p:cNvSpPr>
          <p:nvPr/>
        </p:nvSpPr>
        <p:spPr bwMode="auto">
          <a:xfrm>
            <a:off x="8100392" y="1527634"/>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24" name="グループ化 23">
            <a:extLst>
              <a:ext uri="{FF2B5EF4-FFF2-40B4-BE49-F238E27FC236}">
                <a16:creationId xmlns:a16="http://schemas.microsoft.com/office/drawing/2014/main" id="{3D3B13C0-8749-ABCA-0775-BD5E58024064}"/>
              </a:ext>
            </a:extLst>
          </p:cNvPr>
          <p:cNvGrpSpPr/>
          <p:nvPr/>
        </p:nvGrpSpPr>
        <p:grpSpPr>
          <a:xfrm>
            <a:off x="8415910" y="1714953"/>
            <a:ext cx="180020" cy="254730"/>
            <a:chOff x="757238" y="4846638"/>
            <a:chExt cx="288926" cy="377825"/>
          </a:xfrm>
        </p:grpSpPr>
        <p:sp>
          <p:nvSpPr>
            <p:cNvPr id="25" name="Freeform 33">
              <a:extLst>
                <a:ext uri="{FF2B5EF4-FFF2-40B4-BE49-F238E27FC236}">
                  <a16:creationId xmlns:a16="http://schemas.microsoft.com/office/drawing/2014/main" id="{DAC760C6-7A7B-2273-3BCD-F62D42776007}"/>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Freeform 34">
              <a:extLst>
                <a:ext uri="{FF2B5EF4-FFF2-40B4-BE49-F238E27FC236}">
                  <a16:creationId xmlns:a16="http://schemas.microsoft.com/office/drawing/2014/main" id="{F945DF91-3BC7-4683-C027-8535926CA0BF}"/>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Rectangle 35">
              <a:extLst>
                <a:ext uri="{FF2B5EF4-FFF2-40B4-BE49-F238E27FC236}">
                  <a16:creationId xmlns:a16="http://schemas.microsoft.com/office/drawing/2014/main" id="{B770BF38-74DA-739C-79FF-EF5F46F01AD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8" name="Rectangle 36">
              <a:extLst>
                <a:ext uri="{FF2B5EF4-FFF2-40B4-BE49-F238E27FC236}">
                  <a16:creationId xmlns:a16="http://schemas.microsoft.com/office/drawing/2014/main" id="{364D5670-E030-47DA-F1E9-5EC41CECF27F}"/>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Rectangle 37">
              <a:extLst>
                <a:ext uri="{FF2B5EF4-FFF2-40B4-BE49-F238E27FC236}">
                  <a16:creationId xmlns:a16="http://schemas.microsoft.com/office/drawing/2014/main" id="{5C011D54-9B0C-3EDB-EDD7-5FDE96AD89CF}"/>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Freeform 38">
              <a:extLst>
                <a:ext uri="{FF2B5EF4-FFF2-40B4-BE49-F238E27FC236}">
                  <a16:creationId xmlns:a16="http://schemas.microsoft.com/office/drawing/2014/main" id="{DF7C2380-B9C2-6B5F-1EE3-F8CE8525E689}"/>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1" name="Freeform 39">
              <a:extLst>
                <a:ext uri="{FF2B5EF4-FFF2-40B4-BE49-F238E27FC236}">
                  <a16:creationId xmlns:a16="http://schemas.microsoft.com/office/drawing/2014/main" id="{5782E8CA-1F19-67AC-AD08-5E108BA1EF72}"/>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2" name="Freeform 40">
              <a:extLst>
                <a:ext uri="{FF2B5EF4-FFF2-40B4-BE49-F238E27FC236}">
                  <a16:creationId xmlns:a16="http://schemas.microsoft.com/office/drawing/2014/main" id="{B3C5D34F-0946-A636-DB9F-D3A0403588C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41">
              <a:extLst>
                <a:ext uri="{FF2B5EF4-FFF2-40B4-BE49-F238E27FC236}">
                  <a16:creationId xmlns:a16="http://schemas.microsoft.com/office/drawing/2014/main" id="{FDFD26D1-7297-2F15-FC78-9B58EA88FB0C}"/>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4" name="Rectangle 42">
              <a:extLst>
                <a:ext uri="{FF2B5EF4-FFF2-40B4-BE49-F238E27FC236}">
                  <a16:creationId xmlns:a16="http://schemas.microsoft.com/office/drawing/2014/main" id="{35AF0877-BB6C-58CB-9CA7-9A2BEC19C252}"/>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Freeform 43">
              <a:extLst>
                <a:ext uri="{FF2B5EF4-FFF2-40B4-BE49-F238E27FC236}">
                  <a16:creationId xmlns:a16="http://schemas.microsoft.com/office/drawing/2014/main" id="{244A2D4D-8C09-3D94-0FAE-53B25549E6E3}"/>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6" name="グループ化 35">
            <a:extLst>
              <a:ext uri="{FF2B5EF4-FFF2-40B4-BE49-F238E27FC236}">
                <a16:creationId xmlns:a16="http://schemas.microsoft.com/office/drawing/2014/main" id="{EAB5038E-EDBC-43F1-34D8-FEF261282519}"/>
              </a:ext>
            </a:extLst>
          </p:cNvPr>
          <p:cNvGrpSpPr/>
          <p:nvPr/>
        </p:nvGrpSpPr>
        <p:grpSpPr>
          <a:xfrm>
            <a:off x="7577589" y="1744195"/>
            <a:ext cx="180020" cy="254730"/>
            <a:chOff x="757238" y="4846638"/>
            <a:chExt cx="288926" cy="377825"/>
          </a:xfrm>
        </p:grpSpPr>
        <p:sp>
          <p:nvSpPr>
            <p:cNvPr id="37" name="Freeform 33">
              <a:extLst>
                <a:ext uri="{FF2B5EF4-FFF2-40B4-BE49-F238E27FC236}">
                  <a16:creationId xmlns:a16="http://schemas.microsoft.com/office/drawing/2014/main" id="{C3DB202B-D972-302E-11E2-6942EB6376EC}"/>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8" name="Freeform 34">
              <a:extLst>
                <a:ext uri="{FF2B5EF4-FFF2-40B4-BE49-F238E27FC236}">
                  <a16:creationId xmlns:a16="http://schemas.microsoft.com/office/drawing/2014/main" id="{2CA5C405-954F-F08C-4BD2-07CD6FB60BB9}"/>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9" name="Rectangle 35">
              <a:extLst>
                <a:ext uri="{FF2B5EF4-FFF2-40B4-BE49-F238E27FC236}">
                  <a16:creationId xmlns:a16="http://schemas.microsoft.com/office/drawing/2014/main" id="{073E1745-E939-9F4E-42B3-FD84E48649BB}"/>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0" name="Rectangle 36">
              <a:extLst>
                <a:ext uri="{FF2B5EF4-FFF2-40B4-BE49-F238E27FC236}">
                  <a16:creationId xmlns:a16="http://schemas.microsoft.com/office/drawing/2014/main" id="{0CA5800C-D1E1-F42F-70B5-DCC4BAB62CA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1" name="Rectangle 37">
              <a:extLst>
                <a:ext uri="{FF2B5EF4-FFF2-40B4-BE49-F238E27FC236}">
                  <a16:creationId xmlns:a16="http://schemas.microsoft.com/office/drawing/2014/main" id="{3C2E3E7A-1044-A8C6-9E07-9464E32C714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38">
              <a:extLst>
                <a:ext uri="{FF2B5EF4-FFF2-40B4-BE49-F238E27FC236}">
                  <a16:creationId xmlns:a16="http://schemas.microsoft.com/office/drawing/2014/main" id="{C28E4757-E6EC-4725-516A-2DF53DFA749E}"/>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3" name="Freeform 39">
              <a:extLst>
                <a:ext uri="{FF2B5EF4-FFF2-40B4-BE49-F238E27FC236}">
                  <a16:creationId xmlns:a16="http://schemas.microsoft.com/office/drawing/2014/main" id="{F0774538-A837-6FAA-B165-48AB01A58E3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4" name="Freeform 40">
              <a:extLst>
                <a:ext uri="{FF2B5EF4-FFF2-40B4-BE49-F238E27FC236}">
                  <a16:creationId xmlns:a16="http://schemas.microsoft.com/office/drawing/2014/main" id="{FFAC2B99-25D9-F0B2-9A42-B340E6ABEAE8}"/>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5" name="Freeform 41">
              <a:extLst>
                <a:ext uri="{FF2B5EF4-FFF2-40B4-BE49-F238E27FC236}">
                  <a16:creationId xmlns:a16="http://schemas.microsoft.com/office/drawing/2014/main" id="{6FBA62FF-05A8-7713-B39A-83AF2986862C}"/>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6" name="Rectangle 42">
              <a:extLst>
                <a:ext uri="{FF2B5EF4-FFF2-40B4-BE49-F238E27FC236}">
                  <a16:creationId xmlns:a16="http://schemas.microsoft.com/office/drawing/2014/main" id="{67B30A47-E114-D521-2DAD-AF72FDBCA750}"/>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Freeform 43">
              <a:extLst>
                <a:ext uri="{FF2B5EF4-FFF2-40B4-BE49-F238E27FC236}">
                  <a16:creationId xmlns:a16="http://schemas.microsoft.com/office/drawing/2014/main" id="{7A9F0491-DB9C-7007-F166-A7C8F45C758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48" name="グループ化 47">
            <a:extLst>
              <a:ext uri="{FF2B5EF4-FFF2-40B4-BE49-F238E27FC236}">
                <a16:creationId xmlns:a16="http://schemas.microsoft.com/office/drawing/2014/main" id="{22515B5F-2A17-2DC3-BFF5-F94BC8138F88}"/>
              </a:ext>
            </a:extLst>
          </p:cNvPr>
          <p:cNvGrpSpPr>
            <a:grpSpLocks noChangeAspect="1"/>
          </p:cNvGrpSpPr>
          <p:nvPr/>
        </p:nvGrpSpPr>
        <p:grpSpPr>
          <a:xfrm>
            <a:off x="7268088" y="2832666"/>
            <a:ext cx="540000" cy="370256"/>
            <a:chOff x="0" y="114300"/>
            <a:chExt cx="10691813" cy="7331075"/>
          </a:xfrm>
        </p:grpSpPr>
        <p:sp>
          <p:nvSpPr>
            <p:cNvPr id="49" name="Freeform 101">
              <a:extLst>
                <a:ext uri="{FF2B5EF4-FFF2-40B4-BE49-F238E27FC236}">
                  <a16:creationId xmlns:a16="http://schemas.microsoft.com/office/drawing/2014/main" id="{96211C3A-29D1-B0AB-A906-90913E651EC0}"/>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Freeform 102">
              <a:extLst>
                <a:ext uri="{FF2B5EF4-FFF2-40B4-BE49-F238E27FC236}">
                  <a16:creationId xmlns:a16="http://schemas.microsoft.com/office/drawing/2014/main" id="{9FDDC76E-C730-7C7E-96B9-A0963C5A58C7}"/>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1" name="Oval 103">
              <a:extLst>
                <a:ext uri="{FF2B5EF4-FFF2-40B4-BE49-F238E27FC236}">
                  <a16:creationId xmlns:a16="http://schemas.microsoft.com/office/drawing/2014/main" id="{7C7121F0-55BB-45CA-1096-38C3BEDA56DB}"/>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Oval 104">
              <a:extLst>
                <a:ext uri="{FF2B5EF4-FFF2-40B4-BE49-F238E27FC236}">
                  <a16:creationId xmlns:a16="http://schemas.microsoft.com/office/drawing/2014/main" id="{C3D834DC-7A14-757C-F94A-DFA10C859203}"/>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105">
              <a:extLst>
                <a:ext uri="{FF2B5EF4-FFF2-40B4-BE49-F238E27FC236}">
                  <a16:creationId xmlns:a16="http://schemas.microsoft.com/office/drawing/2014/main" id="{24EBEEA5-6D0A-72BC-EDD3-73A2341B0C9C}"/>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4" name="Freeform 106">
              <a:extLst>
                <a:ext uri="{FF2B5EF4-FFF2-40B4-BE49-F238E27FC236}">
                  <a16:creationId xmlns:a16="http://schemas.microsoft.com/office/drawing/2014/main" id="{B53DFF74-58F5-DE64-44E7-3590FDDC6D0B}"/>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Oval 107">
              <a:extLst>
                <a:ext uri="{FF2B5EF4-FFF2-40B4-BE49-F238E27FC236}">
                  <a16:creationId xmlns:a16="http://schemas.microsoft.com/office/drawing/2014/main" id="{9F1F9C4E-986A-79CD-6232-B7B216331BBE}"/>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6" name="Freeform 108">
              <a:extLst>
                <a:ext uri="{FF2B5EF4-FFF2-40B4-BE49-F238E27FC236}">
                  <a16:creationId xmlns:a16="http://schemas.microsoft.com/office/drawing/2014/main" id="{06527E6D-C990-C390-422C-CE0E90FB6195}"/>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7" name="Freeform 109">
              <a:extLst>
                <a:ext uri="{FF2B5EF4-FFF2-40B4-BE49-F238E27FC236}">
                  <a16:creationId xmlns:a16="http://schemas.microsoft.com/office/drawing/2014/main" id="{2B59E18E-BF07-9765-E1BB-0F13FED6D2A5}"/>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58" name="グループ化 57">
            <a:extLst>
              <a:ext uri="{FF2B5EF4-FFF2-40B4-BE49-F238E27FC236}">
                <a16:creationId xmlns:a16="http://schemas.microsoft.com/office/drawing/2014/main" id="{A675D684-2A48-D1A6-5D69-B1C26DCDFAC6}"/>
              </a:ext>
            </a:extLst>
          </p:cNvPr>
          <p:cNvGrpSpPr>
            <a:grpSpLocks noChangeAspect="1"/>
          </p:cNvGrpSpPr>
          <p:nvPr/>
        </p:nvGrpSpPr>
        <p:grpSpPr>
          <a:xfrm>
            <a:off x="6684175" y="2135552"/>
            <a:ext cx="335586" cy="335586"/>
            <a:chOff x="704850" y="2319338"/>
            <a:chExt cx="7559675" cy="7559675"/>
          </a:xfrm>
        </p:grpSpPr>
        <p:sp>
          <p:nvSpPr>
            <p:cNvPr id="59" name="Freeform 123">
              <a:extLst>
                <a:ext uri="{FF2B5EF4-FFF2-40B4-BE49-F238E27FC236}">
                  <a16:creationId xmlns:a16="http://schemas.microsoft.com/office/drawing/2014/main" id="{FD84476E-DA6C-E6C4-FA17-502CBE5A4B10}"/>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0" name="Oval 124">
              <a:extLst>
                <a:ext uri="{FF2B5EF4-FFF2-40B4-BE49-F238E27FC236}">
                  <a16:creationId xmlns:a16="http://schemas.microsoft.com/office/drawing/2014/main" id="{82754C54-369D-3D81-0BF9-5EF81395A91F}"/>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1" name="Oval 125">
              <a:extLst>
                <a:ext uri="{FF2B5EF4-FFF2-40B4-BE49-F238E27FC236}">
                  <a16:creationId xmlns:a16="http://schemas.microsoft.com/office/drawing/2014/main" id="{A2CCDBAD-513B-C150-51AC-F0F7444FE5A5}"/>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2" name="Oval 126">
              <a:extLst>
                <a:ext uri="{FF2B5EF4-FFF2-40B4-BE49-F238E27FC236}">
                  <a16:creationId xmlns:a16="http://schemas.microsoft.com/office/drawing/2014/main" id="{105AA162-9FDB-DEFC-8A6C-8DC90C2E814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3" name="Oval 127">
              <a:extLst>
                <a:ext uri="{FF2B5EF4-FFF2-40B4-BE49-F238E27FC236}">
                  <a16:creationId xmlns:a16="http://schemas.microsoft.com/office/drawing/2014/main" id="{A2085944-A0EB-7879-F5AE-53D8CE71F7AE}"/>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4" name="Oval 128">
              <a:extLst>
                <a:ext uri="{FF2B5EF4-FFF2-40B4-BE49-F238E27FC236}">
                  <a16:creationId xmlns:a16="http://schemas.microsoft.com/office/drawing/2014/main" id="{6638BEAF-AE06-D5EE-5597-00BC2076DE93}"/>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5" name="Oval 129">
              <a:extLst>
                <a:ext uri="{FF2B5EF4-FFF2-40B4-BE49-F238E27FC236}">
                  <a16:creationId xmlns:a16="http://schemas.microsoft.com/office/drawing/2014/main" id="{5F0B5246-723B-AC34-65A1-DDA427463D4B}"/>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67" name="楕円 66">
            <a:extLst>
              <a:ext uri="{FF2B5EF4-FFF2-40B4-BE49-F238E27FC236}">
                <a16:creationId xmlns:a16="http://schemas.microsoft.com/office/drawing/2014/main" id="{9C4E3988-8693-9CD4-DA66-CF6BB62D4949}"/>
              </a:ext>
            </a:extLst>
          </p:cNvPr>
          <p:cNvSpPr/>
          <p:nvPr/>
        </p:nvSpPr>
        <p:spPr>
          <a:xfrm>
            <a:off x="7305065" y="2103698"/>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69" name="グループ化 68">
            <a:extLst>
              <a:ext uri="{FF2B5EF4-FFF2-40B4-BE49-F238E27FC236}">
                <a16:creationId xmlns:a16="http://schemas.microsoft.com/office/drawing/2014/main" id="{57B225D1-5829-407F-091E-15721C528207}"/>
              </a:ext>
            </a:extLst>
          </p:cNvPr>
          <p:cNvGrpSpPr>
            <a:grpSpLocks noChangeAspect="1"/>
          </p:cNvGrpSpPr>
          <p:nvPr/>
        </p:nvGrpSpPr>
        <p:grpSpPr>
          <a:xfrm>
            <a:off x="7338724" y="2103699"/>
            <a:ext cx="335586" cy="335586"/>
            <a:chOff x="704850" y="2319338"/>
            <a:chExt cx="7559675" cy="7559675"/>
          </a:xfrm>
        </p:grpSpPr>
        <p:sp>
          <p:nvSpPr>
            <p:cNvPr id="70" name="Freeform 123">
              <a:extLst>
                <a:ext uri="{FF2B5EF4-FFF2-40B4-BE49-F238E27FC236}">
                  <a16:creationId xmlns:a16="http://schemas.microsoft.com/office/drawing/2014/main" id="{8D64729E-5EB4-4F2B-71AF-DE7F87CABABE}"/>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1" name="Oval 124">
              <a:extLst>
                <a:ext uri="{FF2B5EF4-FFF2-40B4-BE49-F238E27FC236}">
                  <a16:creationId xmlns:a16="http://schemas.microsoft.com/office/drawing/2014/main" id="{F9D909E8-D885-89E2-6920-CA68C8BC4B99}"/>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1" name="Oval 125">
              <a:extLst>
                <a:ext uri="{FF2B5EF4-FFF2-40B4-BE49-F238E27FC236}">
                  <a16:creationId xmlns:a16="http://schemas.microsoft.com/office/drawing/2014/main" id="{15E083CE-EAAB-458C-0387-51F51F386F92}"/>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2" name="Oval 126">
              <a:extLst>
                <a:ext uri="{FF2B5EF4-FFF2-40B4-BE49-F238E27FC236}">
                  <a16:creationId xmlns:a16="http://schemas.microsoft.com/office/drawing/2014/main" id="{9296D2C6-188D-A7F2-9881-BF51C2A51B11}"/>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3" name="Oval 127">
              <a:extLst>
                <a:ext uri="{FF2B5EF4-FFF2-40B4-BE49-F238E27FC236}">
                  <a16:creationId xmlns:a16="http://schemas.microsoft.com/office/drawing/2014/main" id="{87BB62D5-0FD4-CEC2-662B-0BC8017DFF8B}"/>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4" name="Oval 128">
              <a:extLst>
                <a:ext uri="{FF2B5EF4-FFF2-40B4-BE49-F238E27FC236}">
                  <a16:creationId xmlns:a16="http://schemas.microsoft.com/office/drawing/2014/main" id="{038E906D-9BCC-5A97-085B-D01BFEFA7BB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5" name="Oval 129">
              <a:extLst>
                <a:ext uri="{FF2B5EF4-FFF2-40B4-BE49-F238E27FC236}">
                  <a16:creationId xmlns:a16="http://schemas.microsoft.com/office/drawing/2014/main" id="{1E12CD7F-3DBA-67B9-4DE1-170FF78546EC}"/>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36" name="楕円 135">
            <a:extLst>
              <a:ext uri="{FF2B5EF4-FFF2-40B4-BE49-F238E27FC236}">
                <a16:creationId xmlns:a16="http://schemas.microsoft.com/office/drawing/2014/main" id="{31983DDA-A165-A20B-AFFE-6D4976358CC5}"/>
              </a:ext>
            </a:extLst>
          </p:cNvPr>
          <p:cNvSpPr/>
          <p:nvPr/>
        </p:nvSpPr>
        <p:spPr>
          <a:xfrm>
            <a:off x="7956376" y="2119625"/>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137" name="グループ化 136">
            <a:extLst>
              <a:ext uri="{FF2B5EF4-FFF2-40B4-BE49-F238E27FC236}">
                <a16:creationId xmlns:a16="http://schemas.microsoft.com/office/drawing/2014/main" id="{FE7D7864-6BC5-996E-87D4-2DCE0AF931C2}"/>
              </a:ext>
            </a:extLst>
          </p:cNvPr>
          <p:cNvGrpSpPr>
            <a:grpSpLocks noChangeAspect="1"/>
          </p:cNvGrpSpPr>
          <p:nvPr/>
        </p:nvGrpSpPr>
        <p:grpSpPr>
          <a:xfrm>
            <a:off x="7986796" y="2115468"/>
            <a:ext cx="335586" cy="335586"/>
            <a:chOff x="704850" y="2319338"/>
            <a:chExt cx="7559675" cy="7559675"/>
          </a:xfrm>
        </p:grpSpPr>
        <p:sp>
          <p:nvSpPr>
            <p:cNvPr id="138" name="Freeform 123">
              <a:extLst>
                <a:ext uri="{FF2B5EF4-FFF2-40B4-BE49-F238E27FC236}">
                  <a16:creationId xmlns:a16="http://schemas.microsoft.com/office/drawing/2014/main" id="{9D77D234-7519-6973-1F8A-C247FAC747B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9" name="Oval 124">
              <a:extLst>
                <a:ext uri="{FF2B5EF4-FFF2-40B4-BE49-F238E27FC236}">
                  <a16:creationId xmlns:a16="http://schemas.microsoft.com/office/drawing/2014/main" id="{9F647C66-91A5-78DC-64F9-98BECA2EF12F}"/>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0" name="Oval 125">
              <a:extLst>
                <a:ext uri="{FF2B5EF4-FFF2-40B4-BE49-F238E27FC236}">
                  <a16:creationId xmlns:a16="http://schemas.microsoft.com/office/drawing/2014/main" id="{3E7AF308-C205-D835-A502-D0E26E47A15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1" name="Oval 126">
              <a:extLst>
                <a:ext uri="{FF2B5EF4-FFF2-40B4-BE49-F238E27FC236}">
                  <a16:creationId xmlns:a16="http://schemas.microsoft.com/office/drawing/2014/main" id="{65DD81F9-C2FB-1900-6DD5-15296B6EDE4F}"/>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2" name="Oval 127">
              <a:extLst>
                <a:ext uri="{FF2B5EF4-FFF2-40B4-BE49-F238E27FC236}">
                  <a16:creationId xmlns:a16="http://schemas.microsoft.com/office/drawing/2014/main" id="{8243F95C-70B7-5061-C9C3-5A649864D151}"/>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3" name="Oval 128">
              <a:extLst>
                <a:ext uri="{FF2B5EF4-FFF2-40B4-BE49-F238E27FC236}">
                  <a16:creationId xmlns:a16="http://schemas.microsoft.com/office/drawing/2014/main" id="{74E3186A-1FCE-8CDD-3200-49B23B09E81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4" name="Oval 129">
              <a:extLst>
                <a:ext uri="{FF2B5EF4-FFF2-40B4-BE49-F238E27FC236}">
                  <a16:creationId xmlns:a16="http://schemas.microsoft.com/office/drawing/2014/main" id="{32DAF7DE-83F4-20B3-200D-53855D4C4DE7}"/>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pic>
        <p:nvPicPr>
          <p:cNvPr id="145" name="図 144">
            <a:extLst>
              <a:ext uri="{FF2B5EF4-FFF2-40B4-BE49-F238E27FC236}">
                <a16:creationId xmlns:a16="http://schemas.microsoft.com/office/drawing/2014/main" id="{E16446CC-2C78-51B0-785E-112CCFB8202C}"/>
              </a:ext>
            </a:extLst>
          </p:cNvPr>
          <p:cNvPicPr>
            <a:picLocks noChangeAspect="1"/>
          </p:cNvPicPr>
          <p:nvPr/>
        </p:nvPicPr>
        <p:blipFill>
          <a:blip r:embed="rId3"/>
          <a:stretch>
            <a:fillRect/>
          </a:stretch>
        </p:blipFill>
        <p:spPr>
          <a:xfrm>
            <a:off x="6948264" y="3252192"/>
            <a:ext cx="1193704" cy="713735"/>
          </a:xfrm>
          <a:prstGeom prst="rect">
            <a:avLst/>
          </a:prstGeom>
        </p:spPr>
      </p:pic>
      <p:pic>
        <p:nvPicPr>
          <p:cNvPr id="146" name="図 145">
            <a:extLst>
              <a:ext uri="{FF2B5EF4-FFF2-40B4-BE49-F238E27FC236}">
                <a16:creationId xmlns:a16="http://schemas.microsoft.com/office/drawing/2014/main" id="{D871D51E-C04F-9C56-0C2C-74A4366F73CB}"/>
              </a:ext>
            </a:extLst>
          </p:cNvPr>
          <p:cNvPicPr>
            <a:picLocks noChangeAspect="1"/>
          </p:cNvPicPr>
          <p:nvPr/>
        </p:nvPicPr>
        <p:blipFill>
          <a:blip r:embed="rId4"/>
          <a:stretch>
            <a:fillRect/>
          </a:stretch>
        </p:blipFill>
        <p:spPr>
          <a:xfrm>
            <a:off x="7224403" y="3475579"/>
            <a:ext cx="543303" cy="411510"/>
          </a:xfrm>
          <a:prstGeom prst="rect">
            <a:avLst/>
          </a:prstGeom>
        </p:spPr>
      </p:pic>
      <p:sp>
        <p:nvSpPr>
          <p:cNvPr id="147" name="正方形/長方形 146">
            <a:extLst>
              <a:ext uri="{FF2B5EF4-FFF2-40B4-BE49-F238E27FC236}">
                <a16:creationId xmlns:a16="http://schemas.microsoft.com/office/drawing/2014/main" id="{75C81E02-FA4A-0D9C-0606-E0F97F80988C}"/>
              </a:ext>
            </a:extLst>
          </p:cNvPr>
          <p:cNvSpPr/>
          <p:nvPr/>
        </p:nvSpPr>
        <p:spPr>
          <a:xfrm>
            <a:off x="6149278" y="4065653"/>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仕訳作成</a:t>
            </a:r>
          </a:p>
        </p:txBody>
      </p:sp>
      <p:sp>
        <p:nvSpPr>
          <p:cNvPr id="148" name="正方形/長方形 147">
            <a:extLst>
              <a:ext uri="{FF2B5EF4-FFF2-40B4-BE49-F238E27FC236}">
                <a16:creationId xmlns:a16="http://schemas.microsoft.com/office/drawing/2014/main" id="{4FFEC7C1-6DE6-3BD6-7F52-BB57CA7F5404}"/>
              </a:ext>
            </a:extLst>
          </p:cNvPr>
          <p:cNvSpPr/>
          <p:nvPr/>
        </p:nvSpPr>
        <p:spPr>
          <a:xfrm>
            <a:off x="7082893" y="4071783"/>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承認</a:t>
            </a:r>
          </a:p>
        </p:txBody>
      </p:sp>
      <p:sp>
        <p:nvSpPr>
          <p:cNvPr id="149" name="正方形/長方形 148">
            <a:extLst>
              <a:ext uri="{FF2B5EF4-FFF2-40B4-BE49-F238E27FC236}">
                <a16:creationId xmlns:a16="http://schemas.microsoft.com/office/drawing/2014/main" id="{3518167C-ABE5-7BF5-389D-8277E98ABB90}"/>
              </a:ext>
            </a:extLst>
          </p:cNvPr>
          <p:cNvSpPr/>
          <p:nvPr/>
        </p:nvSpPr>
        <p:spPr>
          <a:xfrm>
            <a:off x="8000415" y="4077913"/>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FB</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データ</a:t>
            </a:r>
          </a:p>
        </p:txBody>
      </p:sp>
      <p:sp>
        <p:nvSpPr>
          <p:cNvPr id="150" name="矢印: 下 149">
            <a:extLst>
              <a:ext uri="{FF2B5EF4-FFF2-40B4-BE49-F238E27FC236}">
                <a16:creationId xmlns:a16="http://schemas.microsoft.com/office/drawing/2014/main" id="{CD7F8413-A22D-631B-D1CC-359C1B77F9C5}"/>
              </a:ext>
            </a:extLst>
          </p:cNvPr>
          <p:cNvSpPr/>
          <p:nvPr/>
        </p:nvSpPr>
        <p:spPr>
          <a:xfrm rot="19570521">
            <a:off x="7003579" y="2550565"/>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1" name="矢印: 下 150">
            <a:extLst>
              <a:ext uri="{FF2B5EF4-FFF2-40B4-BE49-F238E27FC236}">
                <a16:creationId xmlns:a16="http://schemas.microsoft.com/office/drawing/2014/main" id="{4B5A726F-64D8-04B0-6CA5-BBB19CA51924}"/>
              </a:ext>
            </a:extLst>
          </p:cNvPr>
          <p:cNvSpPr/>
          <p:nvPr/>
        </p:nvSpPr>
        <p:spPr>
          <a:xfrm rot="2244298">
            <a:off x="7946179" y="2550565"/>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2" name="矢印: 下 151">
            <a:extLst>
              <a:ext uri="{FF2B5EF4-FFF2-40B4-BE49-F238E27FC236}">
                <a16:creationId xmlns:a16="http://schemas.microsoft.com/office/drawing/2014/main" id="{CCAB7CEB-293F-BBF9-B195-7B38C40B4AB8}"/>
              </a:ext>
            </a:extLst>
          </p:cNvPr>
          <p:cNvSpPr/>
          <p:nvPr/>
        </p:nvSpPr>
        <p:spPr>
          <a:xfrm>
            <a:off x="7448037" y="2518050"/>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3" name="テキスト ボックス 152">
            <a:extLst>
              <a:ext uri="{FF2B5EF4-FFF2-40B4-BE49-F238E27FC236}">
                <a16:creationId xmlns:a16="http://schemas.microsoft.com/office/drawing/2014/main" id="{8682976D-C71D-6BCC-B6F1-CF302FBB72C6}"/>
              </a:ext>
            </a:extLst>
          </p:cNvPr>
          <p:cNvSpPr txBox="1"/>
          <p:nvPr/>
        </p:nvSpPr>
        <p:spPr>
          <a:xfrm>
            <a:off x="5969379" y="4468371"/>
            <a:ext cx="299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a:ea typeface="メイリオ"/>
                <a:cs typeface="+mn-cs"/>
              </a:rPr>
              <a:t>支払業務のデジタル化を支援</a:t>
            </a:r>
          </a:p>
        </p:txBody>
      </p:sp>
      <p:sp>
        <p:nvSpPr>
          <p:cNvPr id="154" name="Freeform 52">
            <a:extLst>
              <a:ext uri="{FF2B5EF4-FFF2-40B4-BE49-F238E27FC236}">
                <a16:creationId xmlns:a16="http://schemas.microsoft.com/office/drawing/2014/main" id="{E5269F1E-819F-0793-11D1-04698784C5D0}"/>
              </a:ext>
            </a:extLst>
          </p:cNvPr>
          <p:cNvSpPr>
            <a:spLocks noEditPoints="1"/>
          </p:cNvSpPr>
          <p:nvPr/>
        </p:nvSpPr>
        <p:spPr bwMode="auto">
          <a:xfrm>
            <a:off x="6442115" y="3771500"/>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55" name="Freeform 53">
            <a:extLst>
              <a:ext uri="{FF2B5EF4-FFF2-40B4-BE49-F238E27FC236}">
                <a16:creationId xmlns:a16="http://schemas.microsoft.com/office/drawing/2014/main" id="{D0D5D382-B10B-0D8A-84F5-44530C5293CE}"/>
              </a:ext>
            </a:extLst>
          </p:cNvPr>
          <p:cNvSpPr>
            <a:spLocks noEditPoints="1"/>
          </p:cNvSpPr>
          <p:nvPr/>
        </p:nvSpPr>
        <p:spPr bwMode="auto">
          <a:xfrm>
            <a:off x="6323052" y="3915962"/>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6" name="Freeform 54">
            <a:extLst>
              <a:ext uri="{FF2B5EF4-FFF2-40B4-BE49-F238E27FC236}">
                <a16:creationId xmlns:a16="http://schemas.microsoft.com/office/drawing/2014/main" id="{D61F3AF6-6680-DA94-5221-DACDD9B8B051}"/>
              </a:ext>
            </a:extLst>
          </p:cNvPr>
          <p:cNvSpPr>
            <a:spLocks noEditPoints="1"/>
          </p:cNvSpPr>
          <p:nvPr/>
        </p:nvSpPr>
        <p:spPr bwMode="auto">
          <a:xfrm>
            <a:off x="6251615" y="3261912"/>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74" name="図 73">
            <a:extLst>
              <a:ext uri="{FF2B5EF4-FFF2-40B4-BE49-F238E27FC236}">
                <a16:creationId xmlns:a16="http://schemas.microsoft.com/office/drawing/2014/main" id="{EDD22315-B7C6-CA2D-B4E3-00318BA51708}"/>
              </a:ext>
            </a:extLst>
          </p:cNvPr>
          <p:cNvPicPr>
            <a:picLocks noChangeAspect="1"/>
          </p:cNvPicPr>
          <p:nvPr/>
        </p:nvPicPr>
        <p:blipFill>
          <a:blip r:embed="rId5"/>
          <a:stretch>
            <a:fillRect/>
          </a:stretch>
        </p:blipFill>
        <p:spPr>
          <a:xfrm>
            <a:off x="2049436" y="4057878"/>
            <a:ext cx="3310118" cy="772361"/>
          </a:xfrm>
          <a:prstGeom prst="rect">
            <a:avLst/>
          </a:prstGeom>
          <a:ln>
            <a:solidFill>
              <a:schemeClr val="bg1">
                <a:lumMod val="75000"/>
              </a:schemeClr>
            </a:solidFill>
          </a:ln>
        </p:spPr>
      </p:pic>
    </p:spTree>
    <p:extLst>
      <p:ext uri="{BB962C8B-B14F-4D97-AF65-F5344CB8AC3E}">
        <p14:creationId xmlns:p14="http://schemas.microsoft.com/office/powerpoint/2010/main" val="158465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3BBF7398-9545-ACC6-1251-87A1C0AC0D2A}"/>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 name="スライド番号プレースホルダー 1">
            <a:extLst>
              <a:ext uri="{FF2B5EF4-FFF2-40B4-BE49-F238E27FC236}">
                <a16:creationId xmlns:a16="http://schemas.microsoft.com/office/drawing/2014/main" id="{FF287762-C2D9-5A88-A4B0-F1BA1C28A42D}"/>
              </a:ext>
            </a:extLst>
          </p:cNvPr>
          <p:cNvSpPr>
            <a:spLocks noGrp="1"/>
          </p:cNvSpPr>
          <p:nvPr>
            <p:ph type="sldNum" sz="quarter" idx="10"/>
          </p:nvPr>
        </p:nvSpPr>
        <p:spPr/>
        <p:txBody>
          <a:bodyPr/>
          <a:lstStyle/>
          <a:p>
            <a:fld id="{78AE49ED-73EF-499C-8307-28EB0E7CF529}" type="slidenum">
              <a:rPr kumimoji="1" lang="ja-JP" altLang="en-US" smtClean="0"/>
              <a:t>12</a:t>
            </a:fld>
            <a:endParaRPr kumimoji="1" lang="ja-JP" altLang="en-US" dirty="0"/>
          </a:p>
        </p:txBody>
      </p:sp>
      <p:sp>
        <p:nvSpPr>
          <p:cNvPr id="8" name="角丸四角形 6">
            <a:extLst>
              <a:ext uri="{FF2B5EF4-FFF2-40B4-BE49-F238E27FC236}">
                <a16:creationId xmlns:a16="http://schemas.microsoft.com/office/drawing/2014/main" id="{F399F899-2155-68B8-8684-960DF438898C}"/>
              </a:ext>
            </a:extLst>
          </p:cNvPr>
          <p:cNvSpPr/>
          <p:nvPr/>
        </p:nvSpPr>
        <p:spPr>
          <a:xfrm>
            <a:off x="9340" y="1203598"/>
            <a:ext cx="9144000" cy="2052228"/>
          </a:xfrm>
          <a:prstGeom prst="roundRect">
            <a:avLst>
              <a:gd name="adj" fmla="val 0"/>
            </a:avLst>
          </a:prstGeom>
          <a:solidFill>
            <a:schemeClr val="bg1">
              <a:lumMod val="9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2E7DC2"/>
                </a:solidFill>
                <a:effectLst/>
                <a:uLnTx/>
                <a:uFillTx/>
                <a:latin typeface="メイリオ"/>
                <a:ea typeface="メイリオ"/>
                <a:cs typeface="+mn-cs"/>
              </a:rPr>
              <a:t>SuperStream-NX </a:t>
            </a:r>
            <a:r>
              <a:rPr kumimoji="1" lang="ja-JP" altLang="en-US" sz="3600" b="1" i="0" u="none" strike="noStrike" kern="1200" cap="none" spc="0" normalizeH="0" baseline="0" noProof="0" dirty="0">
                <a:ln>
                  <a:noFill/>
                </a:ln>
                <a:solidFill>
                  <a:srgbClr val="2E7DC2"/>
                </a:solidFill>
                <a:effectLst/>
                <a:uLnTx/>
                <a:uFillTx/>
                <a:latin typeface="メイリオ"/>
                <a:ea typeface="メイリオ"/>
                <a:cs typeface="+mn-cs"/>
              </a:rPr>
              <a:t>デジタルインボイス</a:t>
            </a:r>
            <a:br>
              <a:rPr kumimoji="1" lang="en-US" altLang="ja-JP" sz="5400" b="1" i="0" u="none" strike="noStrike" kern="1200" cap="none" spc="0" normalizeH="0" baseline="0" noProof="0" dirty="0">
                <a:ln>
                  <a:noFill/>
                </a:ln>
                <a:solidFill>
                  <a:srgbClr val="008CCF"/>
                </a:solidFill>
                <a:effectLst/>
                <a:uLnTx/>
                <a:uFillTx/>
                <a:latin typeface="メイリオ"/>
                <a:ea typeface="メイリオ"/>
                <a:cs typeface="+mn-cs"/>
              </a:rPr>
            </a:br>
            <a:r>
              <a:rPr kumimoji="1" lang="en-US" altLang="ja-JP" sz="5400" b="1" i="0" u="none" strike="noStrike" kern="1200" cap="none" spc="0" normalizeH="0" baseline="0" noProof="0" dirty="0">
                <a:ln>
                  <a:noFill/>
                </a:ln>
                <a:solidFill>
                  <a:srgbClr val="008CCF"/>
                </a:solidFill>
                <a:effectLst/>
                <a:uLnTx/>
                <a:uFillTx/>
                <a:latin typeface="メイリオ"/>
                <a:ea typeface="メイリオ"/>
                <a:cs typeface="+mn-cs"/>
              </a:rPr>
              <a:t>DEMO</a:t>
            </a:r>
            <a:endParaRPr kumimoji="1" lang="ja-JP" altLang="en-US" sz="5400" b="1"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338941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B45D8A-9527-39BB-37BB-0D9DDB925500}"/>
              </a:ext>
            </a:extLst>
          </p:cNvPr>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5" name="フッター プレースホルダー 4">
            <a:extLst>
              <a:ext uri="{FF2B5EF4-FFF2-40B4-BE49-F238E27FC236}">
                <a16:creationId xmlns:a16="http://schemas.microsoft.com/office/drawing/2014/main" id="{AC77EC92-1B78-E194-C1F1-D3AC0CCA8F66}"/>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正方形/長方形 5">
            <a:extLst>
              <a:ext uri="{FF2B5EF4-FFF2-40B4-BE49-F238E27FC236}">
                <a16:creationId xmlns:a16="http://schemas.microsoft.com/office/drawing/2014/main" id="{40F4E0CD-6733-A36D-F055-EB99C2C27FC1}"/>
              </a:ext>
            </a:extLst>
          </p:cNvPr>
          <p:cNvSpPr/>
          <p:nvPr/>
        </p:nvSpPr>
        <p:spPr>
          <a:xfrm>
            <a:off x="303117" y="477284"/>
            <a:ext cx="98756" cy="3152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A7A4890B-E8FE-4E5B-402D-4A6170623C0E}"/>
              </a:ext>
            </a:extLst>
          </p:cNvPr>
          <p:cNvSpPr txBox="1"/>
          <p:nvPr/>
        </p:nvSpPr>
        <p:spPr>
          <a:xfrm>
            <a:off x="399213" y="438222"/>
            <a:ext cx="47128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メイリオ"/>
                <a:ea typeface="メイリオ"/>
                <a:cs typeface="+mn-cs"/>
              </a:rPr>
              <a:t>デモの流れ</a:t>
            </a:r>
            <a:r>
              <a:rPr kumimoji="1" lang="en-US" altLang="ja-JP" sz="2200" b="1"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2200" b="1" i="0" u="none" strike="noStrike" kern="1200" cap="none" spc="0" normalizeH="0" baseline="0" noProof="0" dirty="0">
                <a:ln>
                  <a:noFill/>
                </a:ln>
                <a:solidFill>
                  <a:prstClr val="black"/>
                </a:solidFill>
                <a:effectLst/>
                <a:uLnTx/>
                <a:uFillTx/>
                <a:latin typeface="メイリオ"/>
                <a:ea typeface="メイリオ"/>
                <a:cs typeface="+mn-cs"/>
              </a:rPr>
              <a:t>送り手</a:t>
            </a:r>
            <a:r>
              <a:rPr kumimoji="1" lang="en-US" altLang="ja-JP" sz="2200" b="1" i="0" u="none" strike="noStrike" kern="1200" cap="none" spc="0" normalizeH="0" baseline="0" noProof="0" dirty="0">
                <a:ln>
                  <a:noFill/>
                </a:ln>
                <a:solidFill>
                  <a:prstClr val="black"/>
                </a:solidFill>
                <a:effectLst/>
                <a:uLnTx/>
                <a:uFillTx/>
                <a:latin typeface="メイリオ"/>
                <a:ea typeface="メイリオ"/>
                <a:cs typeface="+mn-cs"/>
              </a:rPr>
              <a:t>】</a:t>
            </a:r>
            <a:endParaRPr kumimoji="1" lang="ja-JP" altLang="en-US" sz="22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9" name="二等辺三角形 8">
            <a:extLst>
              <a:ext uri="{FF2B5EF4-FFF2-40B4-BE49-F238E27FC236}">
                <a16:creationId xmlns:a16="http://schemas.microsoft.com/office/drawing/2014/main" id="{1FC430AD-059F-DBF7-942E-A21C11B2D047}"/>
              </a:ext>
            </a:extLst>
          </p:cNvPr>
          <p:cNvSpPr/>
          <p:nvPr/>
        </p:nvSpPr>
        <p:spPr>
          <a:xfrm rot="5400000">
            <a:off x="4291586" y="2933912"/>
            <a:ext cx="560827" cy="252397"/>
          </a:xfrm>
          <a:prstGeom prst="triangl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2" name="楕円 11">
            <a:extLst>
              <a:ext uri="{FF2B5EF4-FFF2-40B4-BE49-F238E27FC236}">
                <a16:creationId xmlns:a16="http://schemas.microsoft.com/office/drawing/2014/main" id="{D6AD629C-C554-CE95-8E30-57B70E29965F}"/>
              </a:ext>
            </a:extLst>
          </p:cNvPr>
          <p:cNvSpPr/>
          <p:nvPr/>
        </p:nvSpPr>
        <p:spPr>
          <a:xfrm>
            <a:off x="1535954" y="1685233"/>
            <a:ext cx="2814862" cy="277230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フローチャート: 端子 12">
            <a:extLst>
              <a:ext uri="{FF2B5EF4-FFF2-40B4-BE49-F238E27FC236}">
                <a16:creationId xmlns:a16="http://schemas.microsoft.com/office/drawing/2014/main" id="{B0474290-95AF-FDE0-CD2F-D1A5095B878E}"/>
              </a:ext>
            </a:extLst>
          </p:cNvPr>
          <p:cNvSpPr/>
          <p:nvPr/>
        </p:nvSpPr>
        <p:spPr>
          <a:xfrm>
            <a:off x="2349385" y="1383618"/>
            <a:ext cx="1188000" cy="39600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メイリオ"/>
                <a:ea typeface="メイリオ"/>
                <a:cs typeface="+mn-cs"/>
              </a:rPr>
              <a:t>Step 1</a:t>
            </a:r>
            <a:endPar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4" name="テキスト ボックス 13">
            <a:extLst>
              <a:ext uri="{FF2B5EF4-FFF2-40B4-BE49-F238E27FC236}">
                <a16:creationId xmlns:a16="http://schemas.microsoft.com/office/drawing/2014/main" id="{8F0DB41D-429D-4008-AFDE-F554AE459080}"/>
              </a:ext>
            </a:extLst>
          </p:cNvPr>
          <p:cNvSpPr txBox="1"/>
          <p:nvPr/>
        </p:nvSpPr>
        <p:spPr>
          <a:xfrm>
            <a:off x="1919117" y="1908214"/>
            <a:ext cx="22694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rPr>
              <a:t>マスタ設定</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pic>
        <p:nvPicPr>
          <p:cNvPr id="16" name="図 15" descr="アイコン&#10;&#10;自動的に生成された説明">
            <a:extLst>
              <a:ext uri="{FF2B5EF4-FFF2-40B4-BE49-F238E27FC236}">
                <a16:creationId xmlns:a16="http://schemas.microsoft.com/office/drawing/2014/main" id="{F173541B-64D9-2B0A-18B8-1E0CD60FB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578" y="2678018"/>
            <a:ext cx="644467" cy="452118"/>
          </a:xfrm>
          <a:prstGeom prst="rect">
            <a:avLst/>
          </a:prstGeom>
        </p:spPr>
      </p:pic>
      <p:sp>
        <p:nvSpPr>
          <p:cNvPr id="22" name="楕円 21">
            <a:extLst>
              <a:ext uri="{FF2B5EF4-FFF2-40B4-BE49-F238E27FC236}">
                <a16:creationId xmlns:a16="http://schemas.microsoft.com/office/drawing/2014/main" id="{77D24D1F-F4C3-FF80-3935-8D90F1EFFCA8}"/>
              </a:ext>
            </a:extLst>
          </p:cNvPr>
          <p:cNvSpPr/>
          <p:nvPr/>
        </p:nvSpPr>
        <p:spPr>
          <a:xfrm>
            <a:off x="4824068" y="1684077"/>
            <a:ext cx="2814862" cy="277230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3" name="四角形: 角を丸くする 22">
            <a:extLst>
              <a:ext uri="{FF2B5EF4-FFF2-40B4-BE49-F238E27FC236}">
                <a16:creationId xmlns:a16="http://schemas.microsoft.com/office/drawing/2014/main" id="{7A73CCD8-F757-428D-1A79-1E17296A6A37}"/>
              </a:ext>
            </a:extLst>
          </p:cNvPr>
          <p:cNvSpPr/>
          <p:nvPr/>
        </p:nvSpPr>
        <p:spPr>
          <a:xfrm>
            <a:off x="279514" y="888401"/>
            <a:ext cx="3320378" cy="34088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white"/>
                </a:solidFill>
                <a:latin typeface="メイリオ"/>
                <a:ea typeface="メイリオ"/>
              </a:rPr>
              <a:t>【</a:t>
            </a:r>
            <a:r>
              <a:rPr lang="ja-JP" altLang="en-US" sz="1400" b="1" dirty="0">
                <a:solidFill>
                  <a:prstClr val="white"/>
                </a:solidFill>
                <a:latin typeface="メイリオ"/>
                <a:ea typeface="メイリオ"/>
              </a:rPr>
              <a:t>送り手</a:t>
            </a:r>
            <a:r>
              <a:rPr lang="en-US" altLang="ja-JP" sz="1400" b="1" dirty="0">
                <a:solidFill>
                  <a:prstClr val="white"/>
                </a:solidFill>
                <a:latin typeface="メイリオ"/>
                <a:ea typeface="メイリオ"/>
              </a:rPr>
              <a:t>】</a:t>
            </a:r>
            <a:r>
              <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rPr>
              <a:t>ＳＳ技術支援送信株式会社</a:t>
            </a:r>
            <a:endParaRPr kumimoji="1" lang="en-US" altLang="ja-JP" sz="1400" b="1"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25" name="図 24" descr="アイコン&#10;&#10;自動的に生成された説明">
            <a:extLst>
              <a:ext uri="{FF2B5EF4-FFF2-40B4-BE49-F238E27FC236}">
                <a16:creationId xmlns:a16="http://schemas.microsoft.com/office/drawing/2014/main" id="{788F4B21-9E3A-B6C7-823B-6723997E8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086" y="2773026"/>
            <a:ext cx="837911" cy="587826"/>
          </a:xfrm>
          <a:prstGeom prst="rect">
            <a:avLst/>
          </a:prstGeom>
        </p:spPr>
      </p:pic>
      <p:sp>
        <p:nvSpPr>
          <p:cNvPr id="20" name="テキスト ボックス 19">
            <a:extLst>
              <a:ext uri="{FF2B5EF4-FFF2-40B4-BE49-F238E27FC236}">
                <a16:creationId xmlns:a16="http://schemas.microsoft.com/office/drawing/2014/main" id="{577304C6-32CB-1F82-B439-E49539CC62D1}"/>
              </a:ext>
            </a:extLst>
          </p:cNvPr>
          <p:cNvSpPr txBox="1"/>
          <p:nvPr/>
        </p:nvSpPr>
        <p:spPr>
          <a:xfrm>
            <a:off x="5220490" y="1908214"/>
            <a:ext cx="22694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E7DC2"/>
                </a:solidFill>
                <a:effectLst/>
                <a:uLnTx/>
                <a:uFillTx/>
                <a:latin typeface="メイリオ"/>
                <a:ea typeface="メイリオ"/>
                <a:cs typeface="+mn-cs"/>
              </a:rPr>
              <a:t>送信</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rPr>
              <a:t>側操作</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9" name="フローチャート: 端子 18">
            <a:extLst>
              <a:ext uri="{FF2B5EF4-FFF2-40B4-BE49-F238E27FC236}">
                <a16:creationId xmlns:a16="http://schemas.microsoft.com/office/drawing/2014/main" id="{0877D4AA-6153-F130-C7B8-1AEDD1C4499F}"/>
              </a:ext>
            </a:extLst>
          </p:cNvPr>
          <p:cNvSpPr/>
          <p:nvPr/>
        </p:nvSpPr>
        <p:spPr>
          <a:xfrm>
            <a:off x="5568854" y="1403236"/>
            <a:ext cx="1188000" cy="39600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メイリオ"/>
                <a:ea typeface="メイリオ"/>
                <a:cs typeface="+mn-cs"/>
              </a:rPr>
              <a:t>Step 2</a:t>
            </a:r>
            <a:endPar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8" name="Freeform 48">
            <a:extLst>
              <a:ext uri="{FF2B5EF4-FFF2-40B4-BE49-F238E27FC236}">
                <a16:creationId xmlns:a16="http://schemas.microsoft.com/office/drawing/2014/main" id="{1434DBF1-AEA7-0BD9-E417-29FBC205B739}"/>
              </a:ext>
            </a:extLst>
          </p:cNvPr>
          <p:cNvSpPr>
            <a:spLocks noEditPoints="1"/>
          </p:cNvSpPr>
          <p:nvPr/>
        </p:nvSpPr>
        <p:spPr bwMode="auto">
          <a:xfrm>
            <a:off x="2123728" y="1908629"/>
            <a:ext cx="344712" cy="365416"/>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1" name="グラフィックス 10" descr="ノート PC 単色塗りつぶし">
            <a:extLst>
              <a:ext uri="{FF2B5EF4-FFF2-40B4-BE49-F238E27FC236}">
                <a16:creationId xmlns:a16="http://schemas.microsoft.com/office/drawing/2014/main" id="{4398DBED-F9BC-51CD-50EE-577B1F487A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5909" y="1808376"/>
            <a:ext cx="465669" cy="465669"/>
          </a:xfrm>
          <a:prstGeom prst="rect">
            <a:avLst/>
          </a:prstGeom>
        </p:spPr>
      </p:pic>
      <p:sp>
        <p:nvSpPr>
          <p:cNvPr id="29" name="テキスト ボックス 28">
            <a:extLst>
              <a:ext uri="{FF2B5EF4-FFF2-40B4-BE49-F238E27FC236}">
                <a16:creationId xmlns:a16="http://schemas.microsoft.com/office/drawing/2014/main" id="{6FE0A121-67BA-C38B-1441-AB08D57731C0}"/>
              </a:ext>
            </a:extLst>
          </p:cNvPr>
          <p:cNvSpPr txBox="1"/>
          <p:nvPr/>
        </p:nvSpPr>
        <p:spPr>
          <a:xfrm>
            <a:off x="1505070" y="2679767"/>
            <a:ext cx="28509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・デジタルインボイス項目対応マスタ</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a:t>
            </a:r>
            <a:r>
              <a:rPr lang="ja-JP" altLang="en-US" sz="1200" b="1" dirty="0">
                <a:solidFill>
                  <a:prstClr val="black">
                    <a:lumMod val="65000"/>
                    <a:lumOff val="35000"/>
                  </a:prstClr>
                </a:solidFill>
                <a:latin typeface="メイリオ"/>
                <a:ea typeface="メイリオ"/>
              </a:rPr>
              <a:t>数量単位マスタ</a:t>
            </a:r>
            <a:endParaRPr lang="en-US" altLang="ja-JP" sz="1200" b="1" dirty="0">
              <a:solidFill>
                <a:prstClr val="black">
                  <a:lumMod val="65000"/>
                  <a:lumOff val="35000"/>
                </a:prstClr>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・得意先マスタ</a:t>
            </a:r>
          </a:p>
        </p:txBody>
      </p:sp>
      <p:sp>
        <p:nvSpPr>
          <p:cNvPr id="30" name="テキスト ボックス 29">
            <a:extLst>
              <a:ext uri="{FF2B5EF4-FFF2-40B4-BE49-F238E27FC236}">
                <a16:creationId xmlns:a16="http://schemas.microsoft.com/office/drawing/2014/main" id="{EF9E8442-AD06-20E0-332D-AA2EB0349B62}"/>
              </a:ext>
            </a:extLst>
          </p:cNvPr>
          <p:cNvSpPr txBox="1"/>
          <p:nvPr/>
        </p:nvSpPr>
        <p:spPr>
          <a:xfrm>
            <a:off x="4860032" y="2668873"/>
            <a:ext cx="292026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a:t>
            </a:r>
            <a:r>
              <a:rPr lang="ja-JP" altLang="en-US" sz="1200" b="1" dirty="0">
                <a:solidFill>
                  <a:prstClr val="black">
                    <a:lumMod val="65000"/>
                    <a:lumOff val="35000"/>
                  </a:prstClr>
                </a:solidFill>
                <a:latin typeface="メイリオ"/>
                <a:ea typeface="メイリオ"/>
              </a:rPr>
              <a:t>債権伝票入力</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2">
                    <a:lumMod val="85000"/>
                  </a:schemeClr>
                </a:solidFill>
                <a:effectLst/>
                <a:uLnTx/>
                <a:uFillTx/>
                <a:latin typeface="メイリオ"/>
                <a:ea typeface="メイリオ"/>
                <a:cs typeface="+mn-cs"/>
              </a:rPr>
              <a:t>・ワークフロー承認</a:t>
            </a:r>
            <a:endParaRPr lang="en-US" altLang="ja-JP" sz="1200" b="1" dirty="0">
              <a:solidFill>
                <a:schemeClr val="bg2">
                  <a:lumMod val="85000"/>
                </a:schemeClr>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a:t>
            </a:r>
            <a:r>
              <a:rPr lang="ja-JP" altLang="en-US" sz="1200" b="1" dirty="0">
                <a:solidFill>
                  <a:prstClr val="black">
                    <a:lumMod val="65000"/>
                    <a:lumOff val="35000"/>
                  </a:prstClr>
                </a:solidFill>
                <a:latin typeface="メイリオ"/>
                <a:ea typeface="メイリオ"/>
              </a:rPr>
              <a:t>デジタルインボイス作成・送信</a:t>
            </a:r>
            <a:endPar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p:txBody>
      </p:sp>
      <p:pic>
        <p:nvPicPr>
          <p:cNvPr id="3" name="図 2" descr="アイコン&#10;&#10;中程度の精度で自動的に生成された説明">
            <a:extLst>
              <a:ext uri="{FF2B5EF4-FFF2-40B4-BE49-F238E27FC236}">
                <a16:creationId xmlns:a16="http://schemas.microsoft.com/office/drawing/2014/main" id="{73F66A12-BC97-454F-B9D5-B8C06A86DA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8556" y="3134443"/>
            <a:ext cx="548971" cy="661443"/>
          </a:xfrm>
          <a:prstGeom prst="rect">
            <a:avLst/>
          </a:prstGeom>
        </p:spPr>
      </p:pic>
    </p:spTree>
    <p:extLst>
      <p:ext uri="{BB962C8B-B14F-4D97-AF65-F5344CB8AC3E}">
        <p14:creationId xmlns:p14="http://schemas.microsoft.com/office/powerpoint/2010/main" val="3478358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B45D8A-9527-39BB-37BB-0D9DDB925500}"/>
              </a:ext>
            </a:extLst>
          </p:cNvPr>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5" name="フッター プレースホルダー 4">
            <a:extLst>
              <a:ext uri="{FF2B5EF4-FFF2-40B4-BE49-F238E27FC236}">
                <a16:creationId xmlns:a16="http://schemas.microsoft.com/office/drawing/2014/main" id="{AC77EC92-1B78-E194-C1F1-D3AC0CCA8F66}"/>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正方形/長方形 5">
            <a:extLst>
              <a:ext uri="{FF2B5EF4-FFF2-40B4-BE49-F238E27FC236}">
                <a16:creationId xmlns:a16="http://schemas.microsoft.com/office/drawing/2014/main" id="{40F4E0CD-6733-A36D-F055-EB99C2C27FC1}"/>
              </a:ext>
            </a:extLst>
          </p:cNvPr>
          <p:cNvSpPr/>
          <p:nvPr/>
        </p:nvSpPr>
        <p:spPr>
          <a:xfrm>
            <a:off x="303117" y="477284"/>
            <a:ext cx="98756" cy="3152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A7A4890B-E8FE-4E5B-402D-4A6170623C0E}"/>
              </a:ext>
            </a:extLst>
          </p:cNvPr>
          <p:cNvSpPr txBox="1"/>
          <p:nvPr/>
        </p:nvSpPr>
        <p:spPr>
          <a:xfrm>
            <a:off x="399213" y="438222"/>
            <a:ext cx="47128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メイリオ"/>
                <a:ea typeface="メイリオ"/>
                <a:cs typeface="+mn-cs"/>
              </a:rPr>
              <a:t>デモの流れ</a:t>
            </a:r>
            <a:r>
              <a:rPr kumimoji="1" lang="en-US" altLang="ja-JP" sz="2200" b="1"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2200" b="1" i="0" u="none" strike="noStrike" kern="1200" cap="none" spc="0" normalizeH="0" baseline="0" noProof="0" dirty="0">
                <a:ln>
                  <a:noFill/>
                </a:ln>
                <a:solidFill>
                  <a:prstClr val="black"/>
                </a:solidFill>
                <a:effectLst/>
                <a:uLnTx/>
                <a:uFillTx/>
                <a:latin typeface="メイリオ"/>
                <a:ea typeface="メイリオ"/>
                <a:cs typeface="+mn-cs"/>
              </a:rPr>
              <a:t>受け手</a:t>
            </a:r>
            <a:r>
              <a:rPr kumimoji="1" lang="en-US" altLang="ja-JP" sz="2200" b="1" i="0" u="none" strike="noStrike" kern="1200" cap="none" spc="0" normalizeH="0" baseline="0" noProof="0" dirty="0">
                <a:ln>
                  <a:noFill/>
                </a:ln>
                <a:solidFill>
                  <a:prstClr val="black"/>
                </a:solidFill>
                <a:effectLst/>
                <a:uLnTx/>
                <a:uFillTx/>
                <a:latin typeface="メイリオ"/>
                <a:ea typeface="メイリオ"/>
                <a:cs typeface="+mn-cs"/>
              </a:rPr>
              <a:t>】</a:t>
            </a:r>
            <a:endParaRPr kumimoji="1" lang="ja-JP" altLang="en-US" sz="22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2" name="楕円 11">
            <a:extLst>
              <a:ext uri="{FF2B5EF4-FFF2-40B4-BE49-F238E27FC236}">
                <a16:creationId xmlns:a16="http://schemas.microsoft.com/office/drawing/2014/main" id="{D6AD629C-C554-CE95-8E30-57B70E29965F}"/>
              </a:ext>
            </a:extLst>
          </p:cNvPr>
          <p:cNvSpPr/>
          <p:nvPr/>
        </p:nvSpPr>
        <p:spPr>
          <a:xfrm>
            <a:off x="1535954" y="1685233"/>
            <a:ext cx="2814862" cy="277230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フローチャート: 端子 12">
            <a:extLst>
              <a:ext uri="{FF2B5EF4-FFF2-40B4-BE49-F238E27FC236}">
                <a16:creationId xmlns:a16="http://schemas.microsoft.com/office/drawing/2014/main" id="{B0474290-95AF-FDE0-CD2F-D1A5095B878E}"/>
              </a:ext>
            </a:extLst>
          </p:cNvPr>
          <p:cNvSpPr/>
          <p:nvPr/>
        </p:nvSpPr>
        <p:spPr>
          <a:xfrm>
            <a:off x="2349385" y="1383618"/>
            <a:ext cx="1188000" cy="39600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メイリオ"/>
                <a:ea typeface="メイリオ"/>
                <a:cs typeface="+mn-cs"/>
              </a:rPr>
              <a:t>Step 3</a:t>
            </a:r>
            <a:endPar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4" name="テキスト ボックス 13">
            <a:extLst>
              <a:ext uri="{FF2B5EF4-FFF2-40B4-BE49-F238E27FC236}">
                <a16:creationId xmlns:a16="http://schemas.microsoft.com/office/drawing/2014/main" id="{8F0DB41D-429D-4008-AFDE-F554AE459080}"/>
              </a:ext>
            </a:extLst>
          </p:cNvPr>
          <p:cNvSpPr txBox="1"/>
          <p:nvPr/>
        </p:nvSpPr>
        <p:spPr>
          <a:xfrm>
            <a:off x="1919117" y="1908214"/>
            <a:ext cx="22694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rPr>
              <a:t>マスタ設定</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pic>
        <p:nvPicPr>
          <p:cNvPr id="15" name="図 14" descr="アイコン&#10;&#10;中程度の精度で自動的に生成された説明">
            <a:extLst>
              <a:ext uri="{FF2B5EF4-FFF2-40B4-BE49-F238E27FC236}">
                <a16:creationId xmlns:a16="http://schemas.microsoft.com/office/drawing/2014/main" id="{5C0BC3F5-B8B1-AD6E-529F-DDD7AF826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556" y="2627118"/>
            <a:ext cx="548971" cy="661443"/>
          </a:xfrm>
          <a:prstGeom prst="rect">
            <a:avLst/>
          </a:prstGeom>
        </p:spPr>
      </p:pic>
      <p:pic>
        <p:nvPicPr>
          <p:cNvPr id="16" name="図 15" descr="アイコン&#10;&#10;自動的に生成された説明">
            <a:extLst>
              <a:ext uri="{FF2B5EF4-FFF2-40B4-BE49-F238E27FC236}">
                <a16:creationId xmlns:a16="http://schemas.microsoft.com/office/drawing/2014/main" id="{F173541B-64D9-2B0A-18B8-1E0CD60FBB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1578" y="2678018"/>
            <a:ext cx="644467" cy="452118"/>
          </a:xfrm>
          <a:prstGeom prst="rect">
            <a:avLst/>
          </a:prstGeom>
        </p:spPr>
      </p:pic>
      <p:sp>
        <p:nvSpPr>
          <p:cNvPr id="22" name="楕円 21">
            <a:extLst>
              <a:ext uri="{FF2B5EF4-FFF2-40B4-BE49-F238E27FC236}">
                <a16:creationId xmlns:a16="http://schemas.microsoft.com/office/drawing/2014/main" id="{77D24D1F-F4C3-FF80-3935-8D90F1EFFCA8}"/>
              </a:ext>
            </a:extLst>
          </p:cNvPr>
          <p:cNvSpPr/>
          <p:nvPr/>
        </p:nvSpPr>
        <p:spPr>
          <a:xfrm>
            <a:off x="4824068" y="1684077"/>
            <a:ext cx="2814862" cy="277230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3" name="四角形: 角を丸くする 22">
            <a:extLst>
              <a:ext uri="{FF2B5EF4-FFF2-40B4-BE49-F238E27FC236}">
                <a16:creationId xmlns:a16="http://schemas.microsoft.com/office/drawing/2014/main" id="{7A73CCD8-F757-428D-1A79-1E17296A6A37}"/>
              </a:ext>
            </a:extLst>
          </p:cNvPr>
          <p:cNvSpPr/>
          <p:nvPr/>
        </p:nvSpPr>
        <p:spPr>
          <a:xfrm>
            <a:off x="279514" y="888401"/>
            <a:ext cx="3320378" cy="34088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white"/>
                </a:solidFill>
                <a:latin typeface="メイリオ"/>
                <a:ea typeface="メイリオ"/>
              </a:rPr>
              <a:t>【</a:t>
            </a:r>
            <a:r>
              <a:rPr lang="ja-JP" altLang="en-US" sz="1400" b="1" dirty="0">
                <a:solidFill>
                  <a:prstClr val="white"/>
                </a:solidFill>
                <a:latin typeface="メイリオ"/>
                <a:ea typeface="メイリオ"/>
              </a:rPr>
              <a:t>受け手</a:t>
            </a:r>
            <a:r>
              <a:rPr lang="en-US" altLang="ja-JP" sz="1400" b="1" dirty="0">
                <a:solidFill>
                  <a:prstClr val="white"/>
                </a:solidFill>
                <a:latin typeface="メイリオ"/>
                <a:ea typeface="メイリオ"/>
              </a:rPr>
              <a:t>】</a:t>
            </a:r>
            <a:r>
              <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rPr>
              <a:t>ＳＳ技術支援受信株式会社</a:t>
            </a:r>
            <a:endParaRPr kumimoji="1" lang="en-US" altLang="ja-JP" sz="14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4" name="テキスト ボックス 3">
            <a:extLst>
              <a:ext uri="{FF2B5EF4-FFF2-40B4-BE49-F238E27FC236}">
                <a16:creationId xmlns:a16="http://schemas.microsoft.com/office/drawing/2014/main" id="{D7CE0E06-33AD-4AC6-E064-26FC83CE69C1}"/>
              </a:ext>
            </a:extLst>
          </p:cNvPr>
          <p:cNvSpPr txBox="1"/>
          <p:nvPr/>
        </p:nvSpPr>
        <p:spPr>
          <a:xfrm>
            <a:off x="1618845" y="2822774"/>
            <a:ext cx="2771795" cy="830997"/>
          </a:xfrm>
          <a:prstGeom prst="rect">
            <a:avLst/>
          </a:prstGeom>
          <a:noFill/>
        </p:spPr>
        <p:txBody>
          <a:bodyPr wrap="square" rtlCol="0">
            <a:spAutoFit/>
          </a:bodyPr>
          <a:lstStyle/>
          <a:p>
            <a:pPr>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・仕入先マスタ</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・デジタルインボイス</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   支払伝票作成マスタ登録</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p:txBody>
      </p:sp>
      <p:sp>
        <p:nvSpPr>
          <p:cNvPr id="20" name="テキスト ボックス 19">
            <a:extLst>
              <a:ext uri="{FF2B5EF4-FFF2-40B4-BE49-F238E27FC236}">
                <a16:creationId xmlns:a16="http://schemas.microsoft.com/office/drawing/2014/main" id="{577304C6-32CB-1F82-B439-E49539CC62D1}"/>
              </a:ext>
            </a:extLst>
          </p:cNvPr>
          <p:cNvSpPr txBox="1"/>
          <p:nvPr/>
        </p:nvSpPr>
        <p:spPr>
          <a:xfrm>
            <a:off x="5220490" y="1908214"/>
            <a:ext cx="22694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EE7B48"/>
                </a:solidFill>
                <a:effectLst/>
                <a:uLnTx/>
                <a:uFillTx/>
                <a:latin typeface="メイリオ"/>
                <a:ea typeface="メイリオ"/>
                <a:cs typeface="+mn-cs"/>
              </a:rPr>
              <a:t>受信</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rPr>
              <a:t>側操作</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9" name="フローチャート: 端子 18">
            <a:extLst>
              <a:ext uri="{FF2B5EF4-FFF2-40B4-BE49-F238E27FC236}">
                <a16:creationId xmlns:a16="http://schemas.microsoft.com/office/drawing/2014/main" id="{0877D4AA-6153-F130-C7B8-1AEDD1C4499F}"/>
              </a:ext>
            </a:extLst>
          </p:cNvPr>
          <p:cNvSpPr/>
          <p:nvPr/>
        </p:nvSpPr>
        <p:spPr>
          <a:xfrm>
            <a:off x="5568854" y="1403236"/>
            <a:ext cx="1188000" cy="39600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メイリオ"/>
                <a:ea typeface="メイリオ"/>
                <a:cs typeface="+mn-cs"/>
              </a:rPr>
              <a:t>Step 4</a:t>
            </a:r>
            <a:endPar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8" name="Freeform 48">
            <a:extLst>
              <a:ext uri="{FF2B5EF4-FFF2-40B4-BE49-F238E27FC236}">
                <a16:creationId xmlns:a16="http://schemas.microsoft.com/office/drawing/2014/main" id="{1434DBF1-AEA7-0BD9-E417-29FBC205B739}"/>
              </a:ext>
            </a:extLst>
          </p:cNvPr>
          <p:cNvSpPr>
            <a:spLocks noEditPoints="1"/>
          </p:cNvSpPr>
          <p:nvPr/>
        </p:nvSpPr>
        <p:spPr bwMode="auto">
          <a:xfrm>
            <a:off x="2123728" y="1908629"/>
            <a:ext cx="344712" cy="365416"/>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1" name="グラフィックス 10" descr="ノート PC 単色塗りつぶし">
            <a:extLst>
              <a:ext uri="{FF2B5EF4-FFF2-40B4-BE49-F238E27FC236}">
                <a16:creationId xmlns:a16="http://schemas.microsoft.com/office/drawing/2014/main" id="{4398DBED-F9BC-51CD-50EE-577B1F487A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5909" y="1808376"/>
            <a:ext cx="465669" cy="465669"/>
          </a:xfrm>
          <a:prstGeom prst="rect">
            <a:avLst/>
          </a:prstGeom>
        </p:spPr>
      </p:pic>
      <p:sp>
        <p:nvSpPr>
          <p:cNvPr id="21" name="テキスト ボックス 20">
            <a:extLst>
              <a:ext uri="{FF2B5EF4-FFF2-40B4-BE49-F238E27FC236}">
                <a16:creationId xmlns:a16="http://schemas.microsoft.com/office/drawing/2014/main" id="{2E7712FC-869F-8C6E-3966-770EF7414B2A}"/>
              </a:ext>
            </a:extLst>
          </p:cNvPr>
          <p:cNvSpPr txBox="1"/>
          <p:nvPr/>
        </p:nvSpPr>
        <p:spPr>
          <a:xfrm>
            <a:off x="4956091" y="2580879"/>
            <a:ext cx="2798271" cy="1384995"/>
          </a:xfrm>
          <a:prstGeom prst="rect">
            <a:avLst/>
          </a:prstGeom>
          <a:noFill/>
        </p:spPr>
        <p:txBody>
          <a:bodyPr wrap="square" rtlCol="0">
            <a:spAutoFit/>
          </a:bodyPr>
          <a:lstStyle/>
          <a:p>
            <a:pPr>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・デジタルインボイス一覧</a:t>
            </a:r>
            <a:r>
              <a:rPr kumimoji="1" lang="ja-JP" altLang="en-US" sz="9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a:t>
            </a:r>
            <a:r>
              <a:rPr lang="ja-JP" altLang="en-US" sz="900" b="1" dirty="0">
                <a:solidFill>
                  <a:prstClr val="black">
                    <a:lumMod val="65000"/>
                    <a:lumOff val="35000"/>
                  </a:prstClr>
                </a:solidFill>
                <a:latin typeface="メイリオ"/>
                <a:ea typeface="メイリオ"/>
              </a:rPr>
              <a:t>受信）</a:t>
            </a:r>
            <a:endParaRPr lang="en-US" altLang="ja-JP" sz="900" b="1" dirty="0">
              <a:solidFill>
                <a:prstClr val="black">
                  <a:lumMod val="65000"/>
                  <a:lumOff val="35000"/>
                </a:prstClr>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・デジタルインボイス一覧</a:t>
            </a:r>
            <a:r>
              <a:rPr kumimoji="1" lang="en-US" altLang="ja-JP" sz="9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a:t>
            </a:r>
            <a:r>
              <a:rPr lang="ja-JP" altLang="en-US" sz="900" b="1" dirty="0">
                <a:solidFill>
                  <a:prstClr val="black">
                    <a:lumMod val="65000"/>
                    <a:lumOff val="35000"/>
                  </a:prstClr>
                </a:solidFill>
                <a:latin typeface="メイリオ"/>
                <a:ea typeface="メイリオ"/>
              </a:rPr>
              <a:t>伝票作成</a:t>
            </a:r>
            <a:r>
              <a:rPr kumimoji="1" lang="en-US" altLang="ja-JP" sz="9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　</a:t>
            </a: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→デジタルインボイス支払</a:t>
            </a:r>
            <a:r>
              <a:rPr lang="ja-JP" altLang="en-US" sz="1200" b="1" dirty="0">
                <a:solidFill>
                  <a:prstClr val="black">
                    <a:lumMod val="65000"/>
                    <a:lumOff val="35000"/>
                  </a:prstClr>
                </a:solidFill>
                <a:latin typeface="メイリオ"/>
                <a:ea typeface="メイリオ"/>
              </a:rPr>
              <a:t>伝票入力</a:t>
            </a:r>
            <a:endParaRPr lang="en-US" altLang="ja-JP" sz="1200" b="1" dirty="0">
              <a:solidFill>
                <a:prstClr val="black">
                  <a:lumMod val="65000"/>
                  <a:lumOff val="35000"/>
                </a:prstClr>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lumMod val="65000"/>
                    <a:lumOff val="35000"/>
                  </a:prstClr>
                </a:solidFill>
                <a:latin typeface="メイリオ"/>
                <a:ea typeface="メイリオ"/>
              </a:rPr>
              <a:t>（</a:t>
            </a:r>
            <a:r>
              <a:rPr lang="en-US" altLang="ja-JP" sz="1200" b="1" dirty="0" err="1">
                <a:solidFill>
                  <a:prstClr val="black">
                    <a:lumMod val="65000"/>
                    <a:lumOff val="35000"/>
                  </a:prstClr>
                </a:solidFill>
                <a:latin typeface="メイリオ"/>
                <a:ea typeface="メイリオ"/>
              </a:rPr>
              <a:t>xml,PDF</a:t>
            </a:r>
            <a:r>
              <a:rPr lang="ja-JP" altLang="en-US" sz="1200" b="1" dirty="0">
                <a:solidFill>
                  <a:prstClr val="black">
                    <a:lumMod val="65000"/>
                    <a:lumOff val="35000"/>
                  </a:prstClr>
                </a:solidFill>
                <a:latin typeface="メイリオ"/>
                <a:ea typeface="メイリオ"/>
              </a:rPr>
              <a:t>データ自動添付）</a:t>
            </a:r>
            <a:endParaRPr lang="en-US" altLang="ja-JP" sz="1200" b="1" dirty="0">
              <a:solidFill>
                <a:prstClr val="black">
                  <a:lumMod val="65000"/>
                  <a:lumOff val="35000"/>
                </a:prstClr>
              </a:solidFill>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lumMod val="65000"/>
                  <a:lumOff val="35000"/>
                </a:prstClr>
              </a:solidFill>
              <a:latin typeface="メイリオ"/>
              <a:ea typeface="メイリオ"/>
            </a:endParaRPr>
          </a:p>
          <a:p>
            <a:pPr>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・ワークフロー承認</a:t>
            </a:r>
          </a:p>
        </p:txBody>
      </p:sp>
      <p:sp>
        <p:nvSpPr>
          <p:cNvPr id="3" name="二等辺三角形 2">
            <a:extLst>
              <a:ext uri="{FF2B5EF4-FFF2-40B4-BE49-F238E27FC236}">
                <a16:creationId xmlns:a16="http://schemas.microsoft.com/office/drawing/2014/main" id="{9F2D2BC8-61EF-360E-4222-BA684B9A75E0}"/>
              </a:ext>
            </a:extLst>
          </p:cNvPr>
          <p:cNvSpPr/>
          <p:nvPr/>
        </p:nvSpPr>
        <p:spPr>
          <a:xfrm rot="5400000">
            <a:off x="4291586" y="2933912"/>
            <a:ext cx="560827" cy="252397"/>
          </a:xfrm>
          <a:prstGeom prst="triangl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90964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3BBF7398-9545-ACC6-1251-87A1C0AC0D2A}"/>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2" name="スライド番号プレースホルダー 1">
            <a:extLst>
              <a:ext uri="{FF2B5EF4-FFF2-40B4-BE49-F238E27FC236}">
                <a16:creationId xmlns:a16="http://schemas.microsoft.com/office/drawing/2014/main" id="{FF287762-C2D9-5A88-A4B0-F1BA1C28A42D}"/>
              </a:ext>
            </a:extLst>
          </p:cNvPr>
          <p:cNvSpPr>
            <a:spLocks noGrp="1"/>
          </p:cNvSpPr>
          <p:nvPr>
            <p:ph type="sldNum" sz="quarter" idx="10"/>
          </p:nvPr>
        </p:nvSpPr>
        <p:spPr/>
        <p:txBody>
          <a:bodyPr/>
          <a:lstStyle/>
          <a:p>
            <a:fld id="{78AE49ED-73EF-499C-8307-28EB0E7CF529}" type="slidenum">
              <a:rPr kumimoji="1" lang="ja-JP" altLang="en-US" smtClean="0"/>
              <a:t>15</a:t>
            </a:fld>
            <a:endParaRPr kumimoji="1" lang="ja-JP" altLang="en-US" dirty="0"/>
          </a:p>
        </p:txBody>
      </p:sp>
      <p:sp>
        <p:nvSpPr>
          <p:cNvPr id="8" name="角丸四角形 6">
            <a:extLst>
              <a:ext uri="{FF2B5EF4-FFF2-40B4-BE49-F238E27FC236}">
                <a16:creationId xmlns:a16="http://schemas.microsoft.com/office/drawing/2014/main" id="{F399F899-2155-68B8-8684-960DF438898C}"/>
              </a:ext>
            </a:extLst>
          </p:cNvPr>
          <p:cNvSpPr/>
          <p:nvPr/>
        </p:nvSpPr>
        <p:spPr>
          <a:xfrm>
            <a:off x="9340" y="1203598"/>
            <a:ext cx="9144000" cy="2052228"/>
          </a:xfrm>
          <a:prstGeom prst="roundRect">
            <a:avLst>
              <a:gd name="adj" fmla="val 0"/>
            </a:avLst>
          </a:prstGeom>
          <a:solidFill>
            <a:schemeClr val="bg1">
              <a:lumMod val="9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2E7DC2"/>
                </a:solidFill>
                <a:effectLst/>
                <a:uLnTx/>
                <a:uFillTx/>
                <a:latin typeface="メイリオ"/>
                <a:ea typeface="メイリオ"/>
                <a:cs typeface="+mn-cs"/>
              </a:rPr>
              <a:t>SuperStream-NX </a:t>
            </a:r>
            <a:r>
              <a:rPr kumimoji="1" lang="ja-JP" altLang="en-US" sz="3600" b="1" i="0" u="none" strike="noStrike" kern="1200" cap="none" spc="0" normalizeH="0" baseline="0" noProof="0" dirty="0">
                <a:ln>
                  <a:noFill/>
                </a:ln>
                <a:solidFill>
                  <a:srgbClr val="2E7DC2"/>
                </a:solidFill>
                <a:effectLst/>
                <a:uLnTx/>
                <a:uFillTx/>
                <a:latin typeface="メイリオ"/>
                <a:ea typeface="メイリオ"/>
                <a:cs typeface="+mn-cs"/>
              </a:rPr>
              <a:t>デジタルインボイス</a:t>
            </a:r>
            <a:br>
              <a:rPr kumimoji="1" lang="en-US" altLang="ja-JP" sz="5400" b="1" i="0" u="none" strike="noStrike" kern="1200" cap="none" spc="0" normalizeH="0" baseline="0" noProof="0" dirty="0">
                <a:ln>
                  <a:noFill/>
                </a:ln>
                <a:solidFill>
                  <a:srgbClr val="008CCF"/>
                </a:solidFill>
                <a:effectLst/>
                <a:uLnTx/>
                <a:uFillTx/>
                <a:latin typeface="メイリオ"/>
                <a:ea typeface="メイリオ"/>
                <a:cs typeface="+mn-cs"/>
              </a:rPr>
            </a:br>
            <a:r>
              <a:rPr kumimoji="1" lang="en-US" altLang="ja-JP" sz="5400" b="1" i="0" u="none" strike="noStrike" kern="1200" cap="none" spc="0" normalizeH="0" baseline="0" noProof="0" dirty="0">
                <a:ln>
                  <a:noFill/>
                </a:ln>
                <a:solidFill>
                  <a:srgbClr val="008CCF"/>
                </a:solidFill>
                <a:effectLst/>
                <a:uLnTx/>
                <a:uFillTx/>
                <a:latin typeface="メイリオ"/>
                <a:ea typeface="メイリオ"/>
                <a:cs typeface="+mn-cs"/>
              </a:rPr>
              <a:t>DEMO</a:t>
            </a:r>
            <a:endParaRPr kumimoji="1" lang="ja-JP" altLang="en-US" sz="5400" b="1"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344252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1C43F0-A4FE-DBC4-F475-B2822E6751D7}"/>
              </a:ext>
            </a:extLst>
          </p:cNvPr>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4" name="タイトル 3">
            <a:extLst>
              <a:ext uri="{FF2B5EF4-FFF2-40B4-BE49-F238E27FC236}">
                <a16:creationId xmlns:a16="http://schemas.microsoft.com/office/drawing/2014/main" id="{054585FF-B02D-38D6-20E7-FA51EEEC77F5}"/>
              </a:ext>
            </a:extLst>
          </p:cNvPr>
          <p:cNvSpPr>
            <a:spLocks noGrp="1"/>
          </p:cNvSpPr>
          <p:nvPr>
            <p:ph type="title"/>
          </p:nvPr>
        </p:nvSpPr>
        <p:spPr/>
        <p:txBody>
          <a:bodyPr/>
          <a:lstStyle/>
          <a:p>
            <a:r>
              <a:rPr lang="ja-JP" altLang="en-US" dirty="0"/>
              <a:t>＜例＞</a:t>
            </a:r>
            <a:r>
              <a:rPr kumimoji="1" lang="ja-JP" altLang="en-US" dirty="0"/>
              <a:t>請求書発行</a:t>
            </a:r>
          </a:p>
        </p:txBody>
      </p:sp>
      <p:sp>
        <p:nvSpPr>
          <p:cNvPr id="5" name="フッター プレースホルダー 4">
            <a:extLst>
              <a:ext uri="{FF2B5EF4-FFF2-40B4-BE49-F238E27FC236}">
                <a16:creationId xmlns:a16="http://schemas.microsoft.com/office/drawing/2014/main" id="{49C251FA-DA04-4C73-DF22-E2414AC8A4E5}"/>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テキスト ボックス 5">
            <a:extLst>
              <a:ext uri="{FF2B5EF4-FFF2-40B4-BE49-F238E27FC236}">
                <a16:creationId xmlns:a16="http://schemas.microsoft.com/office/drawing/2014/main" id="{C11FB177-C381-3401-4427-99BA1FF28D5B}"/>
              </a:ext>
            </a:extLst>
          </p:cNvPr>
          <p:cNvSpPr txBox="1"/>
          <p:nvPr/>
        </p:nvSpPr>
        <p:spPr>
          <a:xfrm>
            <a:off x="358775" y="1787720"/>
            <a:ext cx="1800957" cy="707886"/>
          </a:xfrm>
          <a:prstGeom prst="rect">
            <a:avLst/>
          </a:prstGeom>
          <a:noFill/>
        </p:spPr>
        <p:txBody>
          <a:bodyPr wrap="square" rtlCol="0">
            <a:spAutoFit/>
          </a:bodyPr>
          <a:lstStyle/>
          <a:p>
            <a:r>
              <a:rPr kumimoji="1" lang="ja-JP" altLang="en-US" sz="2800" dirty="0">
                <a:solidFill>
                  <a:srgbClr val="595959"/>
                </a:solidFill>
              </a:rPr>
              <a:t>売上関連</a:t>
            </a:r>
            <a:endParaRPr kumimoji="1" lang="en-US" altLang="ja-JP" sz="2800" dirty="0">
              <a:solidFill>
                <a:srgbClr val="595959"/>
              </a:solidFill>
            </a:endParaRPr>
          </a:p>
          <a:p>
            <a:r>
              <a:rPr kumimoji="1" lang="en-US" altLang="ja-JP" sz="1050" dirty="0">
                <a:solidFill>
                  <a:srgbClr val="595959"/>
                </a:solidFill>
              </a:rPr>
              <a:t>(</a:t>
            </a:r>
            <a:r>
              <a:rPr kumimoji="1" lang="ja-JP" altLang="en-US" sz="1050" dirty="0">
                <a:solidFill>
                  <a:srgbClr val="595959"/>
                </a:solidFill>
              </a:rPr>
              <a:t>売掛金</a:t>
            </a:r>
            <a:r>
              <a:rPr kumimoji="1" lang="en-US" altLang="ja-JP" sz="1050" dirty="0">
                <a:solidFill>
                  <a:srgbClr val="595959"/>
                </a:solidFill>
              </a:rPr>
              <a:t>)</a:t>
            </a:r>
            <a:endParaRPr kumimoji="1" lang="ja-JP" altLang="en-US" sz="1050" dirty="0">
              <a:solidFill>
                <a:srgbClr val="595959"/>
              </a:solidFill>
            </a:endParaRPr>
          </a:p>
        </p:txBody>
      </p:sp>
      <p:sp>
        <p:nvSpPr>
          <p:cNvPr id="7" name="テキスト ボックス 6">
            <a:extLst>
              <a:ext uri="{FF2B5EF4-FFF2-40B4-BE49-F238E27FC236}">
                <a16:creationId xmlns:a16="http://schemas.microsoft.com/office/drawing/2014/main" id="{20BAB10E-4040-72A6-9820-139C3F696EB0}"/>
              </a:ext>
            </a:extLst>
          </p:cNvPr>
          <p:cNvSpPr txBox="1"/>
          <p:nvPr/>
        </p:nvSpPr>
        <p:spPr>
          <a:xfrm>
            <a:off x="348903" y="3397956"/>
            <a:ext cx="3096344" cy="677108"/>
          </a:xfrm>
          <a:prstGeom prst="rect">
            <a:avLst/>
          </a:prstGeom>
          <a:noFill/>
        </p:spPr>
        <p:txBody>
          <a:bodyPr wrap="square" rtlCol="0">
            <a:spAutoFit/>
          </a:bodyPr>
          <a:lstStyle/>
          <a:p>
            <a:r>
              <a:rPr lang="ja-JP" altLang="en-US" sz="2800" dirty="0">
                <a:solidFill>
                  <a:srgbClr val="595959"/>
                </a:solidFill>
              </a:rPr>
              <a:t>その他</a:t>
            </a:r>
            <a:endParaRPr kumimoji="1" lang="en-US" altLang="ja-JP" sz="2800" dirty="0">
              <a:solidFill>
                <a:srgbClr val="595959"/>
              </a:solidFill>
            </a:endParaRPr>
          </a:p>
          <a:p>
            <a:r>
              <a:rPr lang="en-US" altLang="ja-JP" sz="1000" dirty="0">
                <a:solidFill>
                  <a:srgbClr val="595959"/>
                </a:solidFill>
              </a:rPr>
              <a:t>(</a:t>
            </a:r>
            <a:r>
              <a:rPr lang="ja-JP" altLang="en-US" sz="1000" dirty="0">
                <a:solidFill>
                  <a:srgbClr val="595959"/>
                </a:solidFill>
              </a:rPr>
              <a:t>未収入金、立替金、雑収入等</a:t>
            </a:r>
            <a:r>
              <a:rPr lang="en-US" altLang="ja-JP" sz="1000" dirty="0">
                <a:solidFill>
                  <a:srgbClr val="595959"/>
                </a:solidFill>
              </a:rPr>
              <a:t>)</a:t>
            </a:r>
            <a:endParaRPr kumimoji="1" lang="ja-JP" altLang="en-US" sz="1000" dirty="0">
              <a:solidFill>
                <a:srgbClr val="595959"/>
              </a:solidFill>
            </a:endParaRPr>
          </a:p>
        </p:txBody>
      </p:sp>
      <p:sp>
        <p:nvSpPr>
          <p:cNvPr id="8" name="正方形/長方形 7">
            <a:extLst>
              <a:ext uri="{FF2B5EF4-FFF2-40B4-BE49-F238E27FC236}">
                <a16:creationId xmlns:a16="http://schemas.microsoft.com/office/drawing/2014/main" id="{4CAF9B99-B58E-9E18-86AF-796AB6893210}"/>
              </a:ext>
            </a:extLst>
          </p:cNvPr>
          <p:cNvSpPr/>
          <p:nvPr/>
        </p:nvSpPr>
        <p:spPr>
          <a:xfrm>
            <a:off x="2848557" y="1950404"/>
            <a:ext cx="1800200" cy="63929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販売管理システム</a:t>
            </a:r>
          </a:p>
        </p:txBody>
      </p:sp>
      <p:sp>
        <p:nvSpPr>
          <p:cNvPr id="9" name="正方形/長方形 8">
            <a:extLst>
              <a:ext uri="{FF2B5EF4-FFF2-40B4-BE49-F238E27FC236}">
                <a16:creationId xmlns:a16="http://schemas.microsoft.com/office/drawing/2014/main" id="{BE1154FF-F698-E317-B024-5E9B502083E8}"/>
              </a:ext>
            </a:extLst>
          </p:cNvPr>
          <p:cNvSpPr/>
          <p:nvPr/>
        </p:nvSpPr>
        <p:spPr>
          <a:xfrm>
            <a:off x="4684975" y="1950404"/>
            <a:ext cx="1800200" cy="63929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生産管理システム</a:t>
            </a:r>
          </a:p>
        </p:txBody>
      </p:sp>
      <p:sp>
        <p:nvSpPr>
          <p:cNvPr id="10" name="正方形/長方形 9">
            <a:extLst>
              <a:ext uri="{FF2B5EF4-FFF2-40B4-BE49-F238E27FC236}">
                <a16:creationId xmlns:a16="http://schemas.microsoft.com/office/drawing/2014/main" id="{0982B92C-BC6F-DA0F-566B-21EED368B553}"/>
              </a:ext>
            </a:extLst>
          </p:cNvPr>
          <p:cNvSpPr/>
          <p:nvPr/>
        </p:nvSpPr>
        <p:spPr>
          <a:xfrm>
            <a:off x="2848556" y="1671650"/>
            <a:ext cx="5475687" cy="26008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自社システム・基幹システムなど</a:t>
            </a:r>
          </a:p>
        </p:txBody>
      </p:sp>
      <p:sp>
        <p:nvSpPr>
          <p:cNvPr id="11" name="正方形/長方形 10">
            <a:extLst>
              <a:ext uri="{FF2B5EF4-FFF2-40B4-BE49-F238E27FC236}">
                <a16:creationId xmlns:a16="http://schemas.microsoft.com/office/drawing/2014/main" id="{4584AA19-6776-1888-0F94-CA2DE729DF16}"/>
              </a:ext>
            </a:extLst>
          </p:cNvPr>
          <p:cNvSpPr/>
          <p:nvPr/>
        </p:nvSpPr>
        <p:spPr>
          <a:xfrm>
            <a:off x="6524043" y="1950404"/>
            <a:ext cx="1800200" cy="63929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2"/>
                </a:solidFill>
              </a:rPr>
              <a:t>請求書発行</a:t>
            </a:r>
            <a:r>
              <a:rPr kumimoji="1" lang="ja-JP" altLang="en-US" sz="1400" dirty="0">
                <a:solidFill>
                  <a:schemeClr val="tx2"/>
                </a:solidFill>
              </a:rPr>
              <a:t>システム</a:t>
            </a:r>
          </a:p>
        </p:txBody>
      </p:sp>
      <p:sp>
        <p:nvSpPr>
          <p:cNvPr id="12" name="正方形/長方形 11">
            <a:extLst>
              <a:ext uri="{FF2B5EF4-FFF2-40B4-BE49-F238E27FC236}">
                <a16:creationId xmlns:a16="http://schemas.microsoft.com/office/drawing/2014/main" id="{715AC8A1-BD0D-3659-A14D-05391B3BD201}"/>
              </a:ext>
            </a:extLst>
          </p:cNvPr>
          <p:cNvSpPr/>
          <p:nvPr/>
        </p:nvSpPr>
        <p:spPr>
          <a:xfrm>
            <a:off x="2842093" y="3398374"/>
            <a:ext cx="1800200" cy="63929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2"/>
                </a:solidFill>
              </a:rPr>
              <a:t>Excel</a:t>
            </a:r>
            <a:endParaRPr kumimoji="1" lang="ja-JP" altLang="en-US" sz="1400" dirty="0">
              <a:solidFill>
                <a:schemeClr val="tx2"/>
              </a:solidFill>
            </a:endParaRPr>
          </a:p>
        </p:txBody>
      </p:sp>
      <p:sp>
        <p:nvSpPr>
          <p:cNvPr id="13" name="正方形/長方形 12">
            <a:extLst>
              <a:ext uri="{FF2B5EF4-FFF2-40B4-BE49-F238E27FC236}">
                <a16:creationId xmlns:a16="http://schemas.microsoft.com/office/drawing/2014/main" id="{58CAC521-9E21-6DE5-3717-F4CD761AD7AD}"/>
              </a:ext>
            </a:extLst>
          </p:cNvPr>
          <p:cNvSpPr/>
          <p:nvPr/>
        </p:nvSpPr>
        <p:spPr>
          <a:xfrm>
            <a:off x="6526262" y="3397815"/>
            <a:ext cx="1800200" cy="639290"/>
          </a:xfrm>
          <a:prstGeom prst="rect">
            <a:avLst/>
          </a:prstGeom>
          <a:solidFill>
            <a:srgbClr val="008CC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solidFill>
              </a:rPr>
              <a:t>会計システム</a:t>
            </a:r>
          </a:p>
        </p:txBody>
      </p:sp>
      <p:sp>
        <p:nvSpPr>
          <p:cNvPr id="14" name="正方形/長方形 13">
            <a:extLst>
              <a:ext uri="{FF2B5EF4-FFF2-40B4-BE49-F238E27FC236}">
                <a16:creationId xmlns:a16="http://schemas.microsoft.com/office/drawing/2014/main" id="{640C35A7-9982-5941-4A30-EBE1F387F57E}"/>
              </a:ext>
            </a:extLst>
          </p:cNvPr>
          <p:cNvSpPr/>
          <p:nvPr/>
        </p:nvSpPr>
        <p:spPr>
          <a:xfrm>
            <a:off x="4682108" y="3396190"/>
            <a:ext cx="1800200" cy="64105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2"/>
                </a:solidFill>
              </a:rPr>
              <a:t>請求書発行</a:t>
            </a:r>
            <a:r>
              <a:rPr kumimoji="1" lang="ja-JP" altLang="en-US" sz="1400" dirty="0">
                <a:solidFill>
                  <a:schemeClr val="tx2"/>
                </a:solidFill>
              </a:rPr>
              <a:t>システム</a:t>
            </a:r>
          </a:p>
        </p:txBody>
      </p:sp>
      <p:sp>
        <p:nvSpPr>
          <p:cNvPr id="15" name="正方形/長方形 14">
            <a:extLst>
              <a:ext uri="{FF2B5EF4-FFF2-40B4-BE49-F238E27FC236}">
                <a16:creationId xmlns:a16="http://schemas.microsoft.com/office/drawing/2014/main" id="{ABD27B24-998A-BC95-6267-3C8571094CAA}"/>
              </a:ext>
            </a:extLst>
          </p:cNvPr>
          <p:cNvSpPr/>
          <p:nvPr/>
        </p:nvSpPr>
        <p:spPr>
          <a:xfrm>
            <a:off x="6492908" y="3391000"/>
            <a:ext cx="1836204" cy="674539"/>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bg2"/>
              </a:solidFill>
            </a:endParaRPr>
          </a:p>
        </p:txBody>
      </p:sp>
    </p:spTree>
    <p:extLst>
      <p:ext uri="{BB962C8B-B14F-4D97-AF65-F5344CB8AC3E}">
        <p14:creationId xmlns:p14="http://schemas.microsoft.com/office/powerpoint/2010/main" val="386638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34586AE-084E-D588-2E10-FBC982BE80BB}"/>
              </a:ext>
            </a:extLst>
          </p:cNvPr>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タイトル 3">
            <a:extLst>
              <a:ext uri="{FF2B5EF4-FFF2-40B4-BE49-F238E27FC236}">
                <a16:creationId xmlns:a16="http://schemas.microsoft.com/office/drawing/2014/main" id="{96904783-D9E0-0CC1-2500-7CB58E14716B}"/>
              </a:ext>
            </a:extLst>
          </p:cNvPr>
          <p:cNvSpPr>
            <a:spLocks noGrp="1"/>
          </p:cNvSpPr>
          <p:nvPr>
            <p:ph type="title"/>
          </p:nvPr>
        </p:nvSpPr>
        <p:spPr/>
        <p:txBody>
          <a:bodyPr/>
          <a:lstStyle/>
          <a:p>
            <a:r>
              <a:rPr lang="ja-JP" altLang="en-US" dirty="0"/>
              <a:t>＜例＞請求書発行（売上以外）</a:t>
            </a:r>
            <a:endParaRPr kumimoji="1" lang="ja-JP" altLang="en-US" dirty="0"/>
          </a:p>
        </p:txBody>
      </p:sp>
      <p:sp>
        <p:nvSpPr>
          <p:cNvPr id="5" name="フッター プレースホルダー 4">
            <a:extLst>
              <a:ext uri="{FF2B5EF4-FFF2-40B4-BE49-F238E27FC236}">
                <a16:creationId xmlns:a16="http://schemas.microsoft.com/office/drawing/2014/main" id="{F0263190-E550-45CD-5783-2B013679D770}"/>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1" name="テキスト ボックス 10">
            <a:extLst>
              <a:ext uri="{FF2B5EF4-FFF2-40B4-BE49-F238E27FC236}">
                <a16:creationId xmlns:a16="http://schemas.microsoft.com/office/drawing/2014/main" id="{DB14F905-9545-C548-5DC4-055585049A27}"/>
              </a:ext>
            </a:extLst>
          </p:cNvPr>
          <p:cNvSpPr txBox="1"/>
          <p:nvPr/>
        </p:nvSpPr>
        <p:spPr>
          <a:xfrm>
            <a:off x="348903" y="3172094"/>
            <a:ext cx="3096344" cy="523220"/>
          </a:xfrm>
          <a:prstGeom prst="rect">
            <a:avLst/>
          </a:prstGeom>
          <a:noFill/>
        </p:spPr>
        <p:txBody>
          <a:bodyPr wrap="square" rtlCol="0">
            <a:spAutoFit/>
          </a:bodyPr>
          <a:lstStyle/>
          <a:p>
            <a:r>
              <a:rPr lang="ja-JP" altLang="en-US" sz="2800" dirty="0">
                <a:solidFill>
                  <a:srgbClr val="595959"/>
                </a:solidFill>
              </a:rPr>
              <a:t>不定期</a:t>
            </a:r>
            <a:r>
              <a:rPr kumimoji="1" lang="ja-JP" altLang="en-US" sz="2800" dirty="0">
                <a:solidFill>
                  <a:srgbClr val="595959"/>
                </a:solidFill>
              </a:rPr>
              <a:t>発行</a:t>
            </a:r>
          </a:p>
        </p:txBody>
      </p:sp>
      <p:sp>
        <p:nvSpPr>
          <p:cNvPr id="19" name="テキスト ボックス 18">
            <a:extLst>
              <a:ext uri="{FF2B5EF4-FFF2-40B4-BE49-F238E27FC236}">
                <a16:creationId xmlns:a16="http://schemas.microsoft.com/office/drawing/2014/main" id="{C17821D2-8FDE-C4FE-016B-A9EC26CD88F7}"/>
              </a:ext>
            </a:extLst>
          </p:cNvPr>
          <p:cNvSpPr txBox="1"/>
          <p:nvPr/>
        </p:nvSpPr>
        <p:spPr>
          <a:xfrm>
            <a:off x="358775" y="1245880"/>
            <a:ext cx="1800957" cy="523220"/>
          </a:xfrm>
          <a:prstGeom prst="rect">
            <a:avLst/>
          </a:prstGeom>
          <a:noFill/>
        </p:spPr>
        <p:txBody>
          <a:bodyPr wrap="square" rtlCol="0">
            <a:spAutoFit/>
          </a:bodyPr>
          <a:lstStyle/>
          <a:p>
            <a:r>
              <a:rPr lang="ja-JP" altLang="en-US" sz="2800" dirty="0">
                <a:solidFill>
                  <a:srgbClr val="595959"/>
                </a:solidFill>
              </a:rPr>
              <a:t>定期</a:t>
            </a:r>
            <a:r>
              <a:rPr kumimoji="1" lang="ja-JP" altLang="en-US" sz="2800" dirty="0">
                <a:solidFill>
                  <a:srgbClr val="595959"/>
                </a:solidFill>
              </a:rPr>
              <a:t>発行</a:t>
            </a:r>
          </a:p>
        </p:txBody>
      </p:sp>
      <p:sp>
        <p:nvSpPr>
          <p:cNvPr id="20" name="テキスト ボックス 19">
            <a:extLst>
              <a:ext uri="{FF2B5EF4-FFF2-40B4-BE49-F238E27FC236}">
                <a16:creationId xmlns:a16="http://schemas.microsoft.com/office/drawing/2014/main" id="{691DF240-1D9C-14F5-3A05-98B0F5054127}"/>
              </a:ext>
            </a:extLst>
          </p:cNvPr>
          <p:cNvSpPr txBox="1"/>
          <p:nvPr/>
        </p:nvSpPr>
        <p:spPr>
          <a:xfrm>
            <a:off x="2671693" y="1239602"/>
            <a:ext cx="5262979" cy="1200329"/>
          </a:xfrm>
          <a:prstGeom prst="rect">
            <a:avLst/>
          </a:prstGeom>
          <a:noFill/>
        </p:spPr>
        <p:txBody>
          <a:bodyPr wrap="none" rtlCol="0">
            <a:spAutoFit/>
          </a:bodyPr>
          <a:lstStyle/>
          <a:p>
            <a:pPr marL="285750" indent="-285750">
              <a:buClr>
                <a:srgbClr val="FFC000"/>
              </a:buClr>
              <a:buFont typeface="Wingdings" panose="05000000000000000000" pitchFamily="2" charset="2"/>
              <a:buChar char="l"/>
            </a:pPr>
            <a:r>
              <a:rPr kumimoji="1" lang="ja-JP" altLang="en-US" dirty="0">
                <a:solidFill>
                  <a:srgbClr val="595959"/>
                </a:solidFill>
              </a:rPr>
              <a:t>基幹システムでは発行できない請求書事案</a:t>
            </a:r>
            <a:endParaRPr kumimoji="1" lang="en-US" altLang="ja-JP" dirty="0">
              <a:solidFill>
                <a:srgbClr val="595959"/>
              </a:solidFill>
            </a:endParaRPr>
          </a:p>
          <a:p>
            <a:pPr marL="285750" indent="-285750">
              <a:buClr>
                <a:srgbClr val="FFC000"/>
              </a:buClr>
              <a:buFont typeface="Wingdings" panose="05000000000000000000" pitchFamily="2" charset="2"/>
              <a:buChar char="l"/>
            </a:pPr>
            <a:endParaRPr kumimoji="1" lang="en-US" altLang="ja-JP" dirty="0">
              <a:solidFill>
                <a:srgbClr val="595959"/>
              </a:solidFill>
            </a:endParaRPr>
          </a:p>
          <a:p>
            <a:pPr marL="285750" indent="-285750">
              <a:buClr>
                <a:srgbClr val="FFC000"/>
              </a:buClr>
              <a:buFont typeface="Wingdings" panose="05000000000000000000" pitchFamily="2" charset="2"/>
              <a:buChar char="l"/>
            </a:pPr>
            <a:r>
              <a:rPr kumimoji="1" lang="ja-JP" altLang="en-US" b="1" dirty="0">
                <a:solidFill>
                  <a:srgbClr val="595959"/>
                </a:solidFill>
              </a:rPr>
              <a:t>グループ会社分の費用立替の請求</a:t>
            </a:r>
          </a:p>
          <a:p>
            <a:r>
              <a:rPr kumimoji="1" lang="ja-JP" altLang="en-US" dirty="0">
                <a:solidFill>
                  <a:srgbClr val="595959"/>
                </a:solidFill>
              </a:rPr>
              <a:t>　（内訳、税区分など細かな情報の伝達が必要）</a:t>
            </a:r>
          </a:p>
        </p:txBody>
      </p:sp>
      <p:sp>
        <p:nvSpPr>
          <p:cNvPr id="21" name="テキスト ボックス 20">
            <a:extLst>
              <a:ext uri="{FF2B5EF4-FFF2-40B4-BE49-F238E27FC236}">
                <a16:creationId xmlns:a16="http://schemas.microsoft.com/office/drawing/2014/main" id="{156E0D9F-00E8-15AE-8600-E5F3D8386083}"/>
              </a:ext>
            </a:extLst>
          </p:cNvPr>
          <p:cNvSpPr txBox="1"/>
          <p:nvPr/>
        </p:nvSpPr>
        <p:spPr>
          <a:xfrm>
            <a:off x="2671693" y="3087686"/>
            <a:ext cx="5320687" cy="1477328"/>
          </a:xfrm>
          <a:prstGeom prst="rect">
            <a:avLst/>
          </a:prstGeom>
          <a:noFill/>
        </p:spPr>
        <p:txBody>
          <a:bodyPr wrap="none" rtlCol="0">
            <a:spAutoFit/>
          </a:bodyPr>
          <a:lstStyle/>
          <a:p>
            <a:pPr marL="285750" indent="-285750">
              <a:buClr>
                <a:srgbClr val="FFC000"/>
              </a:buClr>
              <a:buFont typeface="Wingdings" panose="05000000000000000000" pitchFamily="2" charset="2"/>
              <a:buChar char="l"/>
            </a:pPr>
            <a:r>
              <a:rPr kumimoji="1" lang="ja-JP" altLang="en-US" dirty="0">
                <a:solidFill>
                  <a:srgbClr val="595959"/>
                </a:solidFill>
              </a:rPr>
              <a:t>キャンペーン販促費用の請求</a:t>
            </a:r>
            <a:endParaRPr kumimoji="1" lang="en-US" altLang="ja-JP" dirty="0">
              <a:solidFill>
                <a:srgbClr val="595959"/>
              </a:solidFill>
            </a:endParaRPr>
          </a:p>
          <a:p>
            <a:pPr marL="285750" indent="-285750">
              <a:buClr>
                <a:srgbClr val="FFC000"/>
              </a:buClr>
              <a:buFont typeface="Wingdings" panose="05000000000000000000" pitchFamily="2" charset="2"/>
              <a:buChar char="l"/>
            </a:pPr>
            <a:r>
              <a:rPr lang="ja-JP" altLang="en-US" dirty="0">
                <a:solidFill>
                  <a:srgbClr val="595959"/>
                </a:solidFill>
              </a:rPr>
              <a:t>協賛金</a:t>
            </a:r>
            <a:endParaRPr kumimoji="1" lang="en-US" altLang="ja-JP" dirty="0">
              <a:solidFill>
                <a:srgbClr val="595959"/>
              </a:solidFill>
            </a:endParaRPr>
          </a:p>
          <a:p>
            <a:pPr marL="285750" indent="-285750">
              <a:buClr>
                <a:srgbClr val="FFC000"/>
              </a:buClr>
              <a:buFont typeface="Wingdings" panose="05000000000000000000" pitchFamily="2" charset="2"/>
              <a:buChar char="l"/>
            </a:pPr>
            <a:r>
              <a:rPr kumimoji="1" lang="ja-JP" altLang="en-US" dirty="0">
                <a:solidFill>
                  <a:srgbClr val="595959"/>
                </a:solidFill>
              </a:rPr>
              <a:t>取引先への物流および保管中の破損代金の請求</a:t>
            </a:r>
            <a:endParaRPr kumimoji="1" lang="en-US" altLang="ja-JP" dirty="0">
              <a:solidFill>
                <a:srgbClr val="595959"/>
              </a:solidFill>
            </a:endParaRPr>
          </a:p>
          <a:p>
            <a:pPr marL="285750" indent="-285750">
              <a:buClr>
                <a:srgbClr val="FFC000"/>
              </a:buClr>
              <a:buFont typeface="Wingdings" panose="05000000000000000000" pitchFamily="2" charset="2"/>
              <a:buChar char="l"/>
            </a:pPr>
            <a:r>
              <a:rPr kumimoji="1" lang="ja-JP" altLang="en-US" dirty="0">
                <a:solidFill>
                  <a:srgbClr val="595959"/>
                </a:solidFill>
              </a:rPr>
              <a:t>雑収入などに該当するようなもの　　</a:t>
            </a:r>
            <a:endParaRPr lang="en-US" altLang="ja-JP" dirty="0">
              <a:solidFill>
                <a:srgbClr val="595959"/>
              </a:solidFill>
            </a:endParaRPr>
          </a:p>
          <a:p>
            <a:pPr marL="285750" indent="-285750">
              <a:buClr>
                <a:srgbClr val="FFC000"/>
              </a:buClr>
              <a:buFont typeface="Wingdings" panose="05000000000000000000" pitchFamily="2" charset="2"/>
              <a:buChar char="l"/>
            </a:pPr>
            <a:r>
              <a:rPr lang="ja-JP" altLang="en-US" dirty="0">
                <a:solidFill>
                  <a:srgbClr val="595959"/>
                </a:solidFill>
              </a:rPr>
              <a:t>退職者への返還請求　　　　　　　　　　</a:t>
            </a:r>
            <a:r>
              <a:rPr kumimoji="1" lang="ja-JP" altLang="en-US" dirty="0">
                <a:solidFill>
                  <a:srgbClr val="595959"/>
                </a:solidFill>
              </a:rPr>
              <a:t>など</a:t>
            </a:r>
          </a:p>
        </p:txBody>
      </p:sp>
      <p:cxnSp>
        <p:nvCxnSpPr>
          <p:cNvPr id="10" name="直線コネクタ 9">
            <a:extLst>
              <a:ext uri="{FF2B5EF4-FFF2-40B4-BE49-F238E27FC236}">
                <a16:creationId xmlns:a16="http://schemas.microsoft.com/office/drawing/2014/main" id="{0E23FCD0-92E1-F187-9472-C1D0CC83D3EF}"/>
              </a:ext>
            </a:extLst>
          </p:cNvPr>
          <p:cNvCxnSpPr>
            <a:cxnSpLocks/>
          </p:cNvCxnSpPr>
          <p:nvPr/>
        </p:nvCxnSpPr>
        <p:spPr>
          <a:xfrm>
            <a:off x="431540" y="2751770"/>
            <a:ext cx="7992460"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5605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＜参考＞導入スケジュール</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ボックス 2">
            <a:extLst>
              <a:ext uri="{FF2B5EF4-FFF2-40B4-BE49-F238E27FC236}">
                <a16:creationId xmlns:a16="http://schemas.microsoft.com/office/drawing/2014/main" id="{68BA3C31-A96E-DB17-B2CC-4127D9EFE75F}"/>
              </a:ext>
            </a:extLst>
          </p:cNvPr>
          <p:cNvSpPr txBox="1"/>
          <p:nvPr/>
        </p:nvSpPr>
        <p:spPr>
          <a:xfrm>
            <a:off x="360007" y="699542"/>
            <a:ext cx="81719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chemeClr val="tx2"/>
                </a:solidFill>
                <a:latin typeface="メイリオ"/>
                <a:ea typeface="メイリオ"/>
              </a:rPr>
              <a:t>ご</a:t>
            </a:r>
            <a:r>
              <a:rPr kumimoji="1" lang="ja-JP" altLang="en-US" sz="1800" b="1" i="0" u="none" strike="noStrike" kern="1200" cap="none" spc="0" normalizeH="0" baseline="0" noProof="0" dirty="0">
                <a:ln>
                  <a:noFill/>
                </a:ln>
                <a:solidFill>
                  <a:schemeClr val="tx2"/>
                </a:solidFill>
                <a:effectLst/>
                <a:uLnTx/>
                <a:uFillTx/>
                <a:latin typeface="メイリオ"/>
                <a:ea typeface="メイリオ"/>
                <a:cs typeface="+mn-cs"/>
              </a:rPr>
              <a:t>注文から稼働までは早ければ</a:t>
            </a:r>
            <a:r>
              <a:rPr kumimoji="1" lang="en-US" altLang="ja-JP" sz="1800" b="1" i="0" u="none" strike="noStrike" kern="1200" cap="none" spc="0" normalizeH="0" baseline="0" noProof="0" dirty="0">
                <a:ln>
                  <a:noFill/>
                </a:ln>
                <a:solidFill>
                  <a:schemeClr val="tx2"/>
                </a:solidFill>
                <a:effectLst/>
                <a:uLnTx/>
                <a:uFillTx/>
                <a:latin typeface="メイリオ"/>
                <a:ea typeface="メイリオ"/>
                <a:cs typeface="+mn-cs"/>
              </a:rPr>
              <a:t>2</a:t>
            </a:r>
            <a:r>
              <a:rPr kumimoji="1" lang="ja-JP" altLang="en-US" sz="1800" b="1" i="0" u="none" strike="noStrike" kern="1200" cap="none" spc="0" normalizeH="0" baseline="0" noProof="0" dirty="0">
                <a:ln>
                  <a:noFill/>
                </a:ln>
                <a:solidFill>
                  <a:schemeClr val="tx2"/>
                </a:solidFill>
                <a:effectLst/>
                <a:uLnTx/>
                <a:uFillTx/>
                <a:latin typeface="メイリオ"/>
                <a:ea typeface="メイリオ"/>
                <a:cs typeface="+mn-cs"/>
              </a:rPr>
              <a:t>か月で可能</a:t>
            </a:r>
            <a:r>
              <a:rPr kumimoji="1" lang="en-US" altLang="ja-JP" sz="1800" b="1" i="0" u="none" strike="noStrike" kern="1200" cap="none" spc="0" normalizeH="0" baseline="0" noProof="0" dirty="0">
                <a:ln>
                  <a:noFill/>
                </a:ln>
                <a:solidFill>
                  <a:schemeClr val="tx2"/>
                </a:solidFill>
                <a:effectLst/>
                <a:uLnTx/>
                <a:uFillTx/>
                <a:latin typeface="メイリオ"/>
                <a:ea typeface="メイリオ"/>
                <a:cs typeface="+mn-cs"/>
              </a:rPr>
              <a:t>(AR</a:t>
            </a:r>
            <a:r>
              <a:rPr kumimoji="1" lang="ja-JP" altLang="en-US" sz="1800" b="1" i="0" u="none" strike="noStrike" kern="1200" cap="none" spc="0" normalizeH="0" baseline="0" noProof="0" dirty="0">
                <a:ln>
                  <a:noFill/>
                </a:ln>
                <a:solidFill>
                  <a:schemeClr val="tx2"/>
                </a:solidFill>
                <a:effectLst/>
                <a:uLnTx/>
                <a:uFillTx/>
                <a:latin typeface="メイリオ"/>
                <a:ea typeface="メイリオ"/>
                <a:cs typeface="+mn-cs"/>
              </a:rPr>
              <a:t>利用ユーザー前提</a:t>
            </a:r>
            <a:r>
              <a:rPr kumimoji="1" lang="en-US" altLang="ja-JP" sz="1800" b="1" i="0" u="none" strike="noStrike" kern="1200" cap="none" spc="0" normalizeH="0" baseline="0" noProof="0" dirty="0">
                <a:ln>
                  <a:noFill/>
                </a:ln>
                <a:solidFill>
                  <a:schemeClr val="tx2"/>
                </a:solidFill>
                <a:effectLst/>
                <a:uLnTx/>
                <a:uFillTx/>
                <a:latin typeface="メイリオ"/>
                <a:ea typeface="メイリオ"/>
                <a:cs typeface="+mn-cs"/>
              </a:rPr>
              <a:t>)</a:t>
            </a:r>
            <a:endParaRPr kumimoji="1" lang="ja-JP" altLang="en-US" sz="1800" b="1" i="0" u="none" strike="noStrike" kern="1200" cap="none" spc="0" normalizeH="0" baseline="0" noProof="0" dirty="0">
              <a:ln>
                <a:noFill/>
              </a:ln>
              <a:solidFill>
                <a:schemeClr val="tx2"/>
              </a:solidFill>
              <a:effectLst/>
              <a:uLnTx/>
              <a:uFillTx/>
              <a:latin typeface="メイリオ"/>
              <a:ea typeface="メイリオ"/>
              <a:cs typeface="+mn-cs"/>
            </a:endParaRPr>
          </a:p>
        </p:txBody>
      </p:sp>
      <p:sp>
        <p:nvSpPr>
          <p:cNvPr id="9" name="タイトル 5">
            <a:extLst>
              <a:ext uri="{FF2B5EF4-FFF2-40B4-BE49-F238E27FC236}">
                <a16:creationId xmlns:a16="http://schemas.microsoft.com/office/drawing/2014/main" id="{5B3243E6-E90D-79B5-85DF-F19436B6089B}"/>
              </a:ext>
            </a:extLst>
          </p:cNvPr>
          <p:cNvSpPr txBox="1">
            <a:spLocks/>
          </p:cNvSpPr>
          <p:nvPr/>
        </p:nvSpPr>
        <p:spPr>
          <a:xfrm>
            <a:off x="4151184" y="4658576"/>
            <a:ext cx="4378110" cy="425844"/>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00" b="0" i="0" u="none" strike="noStrike" kern="1200" cap="none" spc="0" normalizeH="0" baseline="0" noProof="0" dirty="0">
                <a:ln>
                  <a:noFill/>
                </a:ln>
                <a:solidFill>
                  <a:srgbClr val="008CCF"/>
                </a:solidFill>
                <a:effectLst/>
                <a:uLnTx/>
                <a:uFillTx/>
                <a:latin typeface="メイリオ"/>
                <a:ea typeface="メイリオ"/>
                <a:cs typeface="+mj-cs"/>
              </a:rPr>
              <a:t>※</a:t>
            </a:r>
            <a:r>
              <a:rPr kumimoji="1" lang="ja-JP" altLang="en-US" sz="1000" b="0" i="0" u="none" strike="noStrike" kern="1200" cap="none" spc="0" normalizeH="0" baseline="0" noProof="0" dirty="0">
                <a:ln>
                  <a:noFill/>
                </a:ln>
                <a:solidFill>
                  <a:srgbClr val="008CCF"/>
                </a:solidFill>
                <a:effectLst/>
                <a:uLnTx/>
                <a:uFillTx/>
                <a:latin typeface="メイリオ"/>
                <a:ea typeface="メイリオ"/>
                <a:cs typeface="+mj-cs"/>
              </a:rPr>
              <a:t>原則パートナー様で対応お願いします。</a:t>
            </a:r>
            <a:endParaRPr kumimoji="1" lang="en-US" altLang="ja-JP" sz="1000" b="0" i="0" u="none" strike="noStrike" kern="1200" cap="none" spc="0" normalizeH="0" baseline="0" noProof="0" dirty="0">
              <a:ln>
                <a:noFill/>
              </a:ln>
              <a:solidFill>
                <a:srgbClr val="008CCF"/>
              </a:solidFill>
              <a:effectLst/>
              <a:uLnTx/>
              <a:uFillTx/>
              <a:latin typeface="メイリオ"/>
              <a:ea typeface="メイリオ"/>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srgbClr val="008CCF"/>
                </a:solidFill>
                <a:effectLst/>
                <a:uLnTx/>
                <a:uFillTx/>
                <a:latin typeface="メイリオ"/>
                <a:ea typeface="メイリオ"/>
                <a:cs typeface="+mj-cs"/>
              </a:rPr>
              <a:t>　初めて対応する際に不安がある場合は弊社へご相談ください。</a:t>
            </a:r>
          </a:p>
        </p:txBody>
      </p:sp>
      <p:sp>
        <p:nvSpPr>
          <p:cNvPr id="12" name="矢印: 五方向 11">
            <a:extLst>
              <a:ext uri="{FF2B5EF4-FFF2-40B4-BE49-F238E27FC236}">
                <a16:creationId xmlns:a16="http://schemas.microsoft.com/office/drawing/2014/main" id="{C7478146-9B3B-B136-ECC0-DAFA8094C856}"/>
              </a:ext>
            </a:extLst>
          </p:cNvPr>
          <p:cNvSpPr/>
          <p:nvPr/>
        </p:nvSpPr>
        <p:spPr>
          <a:xfrm>
            <a:off x="1442808" y="1203598"/>
            <a:ext cx="2960912" cy="576064"/>
          </a:xfrm>
          <a:prstGeom prst="homePlat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　</a:t>
            </a:r>
            <a:r>
              <a:rPr kumimoji="1" lang="en-US" altLang="ja-JP" sz="1400" b="0" i="0" u="none" strike="noStrike" kern="1200" cap="none" spc="0" normalizeH="0" baseline="0" noProof="0" dirty="0" err="1">
                <a:ln>
                  <a:noFill/>
                </a:ln>
                <a:solidFill>
                  <a:prstClr val="black">
                    <a:lumMod val="65000"/>
                    <a:lumOff val="35000"/>
                  </a:prstClr>
                </a:solidFill>
                <a:effectLst/>
                <a:uLnTx/>
                <a:uFillTx/>
                <a:latin typeface="メイリオ"/>
                <a:ea typeface="メイリオ"/>
                <a:cs typeface="+mn-cs"/>
              </a:rPr>
              <a:t>PeppolID</a:t>
            </a:r>
            <a:r>
              <a:rPr kumimoji="1" lang="ja-JP" altLang="en-US"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申請～発行</a:t>
            </a:r>
            <a:endParaRPr kumimoji="1" lang="en-US" altLang="ja-JP"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　</a:t>
            </a:r>
            <a:r>
              <a:rPr kumimoji="1" lang="en-US" altLang="ja-JP"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【1</a:t>
            </a:r>
            <a:r>
              <a:rPr kumimoji="1" lang="ja-JP" altLang="en-US"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か月程度</a:t>
            </a:r>
            <a:r>
              <a:rPr kumimoji="1" lang="en-US" altLang="ja-JP"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a:t>
            </a:r>
            <a:endParaRPr kumimoji="1" lang="ja-JP" altLang="en-US"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p:txBody>
      </p:sp>
      <p:grpSp>
        <p:nvGrpSpPr>
          <p:cNvPr id="14" name="グループ化 13">
            <a:extLst>
              <a:ext uri="{FF2B5EF4-FFF2-40B4-BE49-F238E27FC236}">
                <a16:creationId xmlns:a16="http://schemas.microsoft.com/office/drawing/2014/main" id="{16A0162D-5265-4C84-25D1-732D467EFA62}"/>
              </a:ext>
            </a:extLst>
          </p:cNvPr>
          <p:cNvGrpSpPr/>
          <p:nvPr/>
        </p:nvGrpSpPr>
        <p:grpSpPr>
          <a:xfrm>
            <a:off x="506704" y="1347614"/>
            <a:ext cx="8169752" cy="3422253"/>
            <a:chOff x="288032" y="347530"/>
            <a:chExt cx="8169752" cy="3422253"/>
          </a:xfrm>
        </p:grpSpPr>
        <p:sp>
          <p:nvSpPr>
            <p:cNvPr id="15" name="矢印: 右 14">
              <a:extLst>
                <a:ext uri="{FF2B5EF4-FFF2-40B4-BE49-F238E27FC236}">
                  <a16:creationId xmlns:a16="http://schemas.microsoft.com/office/drawing/2014/main" id="{8369CA5A-DDB7-6DD5-E883-74091B1CD8CF}"/>
                </a:ext>
              </a:extLst>
            </p:cNvPr>
            <p:cNvSpPr/>
            <p:nvPr/>
          </p:nvSpPr>
          <p:spPr>
            <a:xfrm>
              <a:off x="300383" y="3188038"/>
              <a:ext cx="7840320" cy="277724"/>
            </a:xfrm>
            <a:prstGeom prst="rightArrow">
              <a:avLst>
                <a:gd name="adj1" fmla="val 14726"/>
                <a:gd name="adj2" fmla="val 9260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四角形: 角を丸くする 15">
              <a:extLst>
                <a:ext uri="{FF2B5EF4-FFF2-40B4-BE49-F238E27FC236}">
                  <a16:creationId xmlns:a16="http://schemas.microsoft.com/office/drawing/2014/main" id="{62E7E560-C93E-222C-FABB-6BA427B33DF2}"/>
                </a:ext>
              </a:extLst>
            </p:cNvPr>
            <p:cNvSpPr/>
            <p:nvPr/>
          </p:nvSpPr>
          <p:spPr>
            <a:xfrm>
              <a:off x="404121" y="3143396"/>
              <a:ext cx="1512168" cy="377316"/>
            </a:xfrm>
            <a:prstGeom prst="roundRect">
              <a:avLst/>
            </a:prstGeom>
            <a:solidFill>
              <a:schemeClr val="bg1"/>
            </a:solidFill>
            <a:ln w="38100">
              <a:solidFill>
                <a:srgbClr val="7AB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1</a:t>
              </a: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か月半～</a:t>
              </a:r>
              <a:r>
                <a:rPr kumimoji="1" lang="en-US" altLang="ja-JP"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2</a:t>
              </a: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か月</a:t>
              </a:r>
            </a:p>
          </p:txBody>
        </p:sp>
        <p:grpSp>
          <p:nvGrpSpPr>
            <p:cNvPr id="17" name="グループ化 16">
              <a:extLst>
                <a:ext uri="{FF2B5EF4-FFF2-40B4-BE49-F238E27FC236}">
                  <a16:creationId xmlns:a16="http://schemas.microsoft.com/office/drawing/2014/main" id="{AA3669E7-838A-5BEA-5DAD-6FB4970557DC}"/>
                </a:ext>
              </a:extLst>
            </p:cNvPr>
            <p:cNvGrpSpPr/>
            <p:nvPr/>
          </p:nvGrpSpPr>
          <p:grpSpPr>
            <a:xfrm>
              <a:off x="3932512" y="347530"/>
              <a:ext cx="609462" cy="3349064"/>
              <a:chOff x="3779912" y="347530"/>
              <a:chExt cx="609462" cy="3349064"/>
            </a:xfrm>
          </p:grpSpPr>
          <p:cxnSp>
            <p:nvCxnSpPr>
              <p:cNvPr id="22" name="直線コネクタ 21">
                <a:extLst>
                  <a:ext uri="{FF2B5EF4-FFF2-40B4-BE49-F238E27FC236}">
                    <a16:creationId xmlns:a16="http://schemas.microsoft.com/office/drawing/2014/main" id="{1D29E7FA-A1A2-2B70-218B-CE193C1BD82D}"/>
                  </a:ext>
                </a:extLst>
              </p:cNvPr>
              <p:cNvCxnSpPr>
                <a:cxnSpLocks/>
              </p:cNvCxnSpPr>
              <p:nvPr/>
            </p:nvCxnSpPr>
            <p:spPr>
              <a:xfrm>
                <a:off x="4067944" y="347530"/>
                <a:ext cx="0" cy="3128540"/>
              </a:xfrm>
              <a:prstGeom prst="line">
                <a:avLst/>
              </a:prstGeom>
              <a:ln w="28575">
                <a:solidFill>
                  <a:srgbClr val="7ABEE6"/>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4BE8FCBB-CA12-2127-5A43-79FC49C7C460}"/>
                  </a:ext>
                </a:extLst>
              </p:cNvPr>
              <p:cNvSpPr txBox="1"/>
              <p:nvPr/>
            </p:nvSpPr>
            <p:spPr>
              <a:xfrm>
                <a:off x="3779912" y="3465762"/>
                <a:ext cx="60946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8CCF">
                        <a:lumMod val="60000"/>
                        <a:lumOff val="40000"/>
                      </a:srgbClr>
                    </a:solidFill>
                    <a:effectLst/>
                    <a:uLnTx/>
                    <a:uFillTx/>
                    <a:latin typeface="メイリオ"/>
                    <a:ea typeface="メイリオ"/>
                    <a:cs typeface="+mn-cs"/>
                  </a:rPr>
                  <a:t>1</a:t>
                </a:r>
                <a:r>
                  <a:rPr kumimoji="1" lang="ja-JP" altLang="en-US" sz="900" b="1" i="0" u="none" strike="noStrike" kern="1200" cap="none" spc="0" normalizeH="0" baseline="0" noProof="0" dirty="0">
                    <a:ln>
                      <a:noFill/>
                    </a:ln>
                    <a:solidFill>
                      <a:srgbClr val="008CCF">
                        <a:lumMod val="60000"/>
                        <a:lumOff val="40000"/>
                      </a:srgbClr>
                    </a:solidFill>
                    <a:effectLst/>
                    <a:uLnTx/>
                    <a:uFillTx/>
                    <a:latin typeface="メイリオ"/>
                    <a:ea typeface="メイリオ"/>
                    <a:cs typeface="+mn-cs"/>
                  </a:rPr>
                  <a:t>か月目</a:t>
                </a:r>
              </a:p>
            </p:txBody>
          </p:sp>
        </p:grpSp>
        <p:grpSp>
          <p:nvGrpSpPr>
            <p:cNvPr id="18" name="グループ化 17">
              <a:extLst>
                <a:ext uri="{FF2B5EF4-FFF2-40B4-BE49-F238E27FC236}">
                  <a16:creationId xmlns:a16="http://schemas.microsoft.com/office/drawing/2014/main" id="{E5B06271-DC67-21DF-67C8-137875282D34}"/>
                </a:ext>
              </a:extLst>
            </p:cNvPr>
            <p:cNvGrpSpPr/>
            <p:nvPr/>
          </p:nvGrpSpPr>
          <p:grpSpPr>
            <a:xfrm>
              <a:off x="7848322" y="3182357"/>
              <a:ext cx="609462" cy="587426"/>
              <a:chOff x="3772865" y="3188038"/>
              <a:chExt cx="609462" cy="587426"/>
            </a:xfrm>
          </p:grpSpPr>
          <p:cxnSp>
            <p:nvCxnSpPr>
              <p:cNvPr id="20" name="直線コネクタ 19">
                <a:extLst>
                  <a:ext uri="{FF2B5EF4-FFF2-40B4-BE49-F238E27FC236}">
                    <a16:creationId xmlns:a16="http://schemas.microsoft.com/office/drawing/2014/main" id="{7ECDDF17-6A6E-434B-A039-876BBEBBB7AF}"/>
                  </a:ext>
                </a:extLst>
              </p:cNvPr>
              <p:cNvCxnSpPr/>
              <p:nvPr/>
            </p:nvCxnSpPr>
            <p:spPr>
              <a:xfrm>
                <a:off x="4067944" y="3188038"/>
                <a:ext cx="0" cy="288032"/>
              </a:xfrm>
              <a:prstGeom prst="line">
                <a:avLst/>
              </a:prstGeom>
              <a:ln w="28575">
                <a:solidFill>
                  <a:srgbClr val="7ABEE6"/>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D5B97CEB-A1DA-AAF7-16F2-18F31E205D3B}"/>
                  </a:ext>
                </a:extLst>
              </p:cNvPr>
              <p:cNvSpPr txBox="1"/>
              <p:nvPr/>
            </p:nvSpPr>
            <p:spPr>
              <a:xfrm>
                <a:off x="3772865" y="3544632"/>
                <a:ext cx="60946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8CCF">
                        <a:lumMod val="60000"/>
                        <a:lumOff val="40000"/>
                      </a:srgbClr>
                    </a:solidFill>
                    <a:effectLst/>
                    <a:uLnTx/>
                    <a:uFillTx/>
                    <a:latin typeface="メイリオ"/>
                    <a:ea typeface="メイリオ"/>
                    <a:cs typeface="+mn-cs"/>
                  </a:rPr>
                  <a:t>2</a:t>
                </a:r>
                <a:r>
                  <a:rPr kumimoji="1" lang="ja-JP" altLang="en-US" sz="900" b="1" i="0" u="none" strike="noStrike" kern="1200" cap="none" spc="0" normalizeH="0" baseline="0" noProof="0" dirty="0">
                    <a:ln>
                      <a:noFill/>
                    </a:ln>
                    <a:solidFill>
                      <a:srgbClr val="008CCF">
                        <a:lumMod val="60000"/>
                        <a:lumOff val="40000"/>
                      </a:srgbClr>
                    </a:solidFill>
                    <a:effectLst/>
                    <a:uLnTx/>
                    <a:uFillTx/>
                    <a:latin typeface="メイリオ"/>
                    <a:ea typeface="メイリオ"/>
                    <a:cs typeface="+mn-cs"/>
                  </a:rPr>
                  <a:t>か月目</a:t>
                </a:r>
              </a:p>
            </p:txBody>
          </p:sp>
        </p:grpSp>
        <p:cxnSp>
          <p:nvCxnSpPr>
            <p:cNvPr id="19" name="直線コネクタ 18">
              <a:extLst>
                <a:ext uri="{FF2B5EF4-FFF2-40B4-BE49-F238E27FC236}">
                  <a16:creationId xmlns:a16="http://schemas.microsoft.com/office/drawing/2014/main" id="{D3FD158F-2D7B-A9A7-4031-D18F937FB21A}"/>
                </a:ext>
              </a:extLst>
            </p:cNvPr>
            <p:cNvCxnSpPr>
              <a:cxnSpLocks/>
            </p:cNvCxnSpPr>
            <p:nvPr/>
          </p:nvCxnSpPr>
          <p:spPr>
            <a:xfrm>
              <a:off x="288032" y="771550"/>
              <a:ext cx="0" cy="2704520"/>
            </a:xfrm>
            <a:prstGeom prst="line">
              <a:avLst/>
            </a:prstGeom>
            <a:ln w="28575">
              <a:solidFill>
                <a:srgbClr val="7ABEE6"/>
              </a:solidFill>
            </a:ln>
          </p:spPr>
          <p:style>
            <a:lnRef idx="1">
              <a:schemeClr val="accent1"/>
            </a:lnRef>
            <a:fillRef idx="0">
              <a:schemeClr val="accent1"/>
            </a:fillRef>
            <a:effectRef idx="0">
              <a:schemeClr val="accent1"/>
            </a:effectRef>
            <a:fontRef idx="minor">
              <a:schemeClr val="tx1"/>
            </a:fontRef>
          </p:style>
        </p:cxnSp>
      </p:grpSp>
      <p:sp>
        <p:nvSpPr>
          <p:cNvPr id="24" name="矢印: 五方向 23">
            <a:extLst>
              <a:ext uri="{FF2B5EF4-FFF2-40B4-BE49-F238E27FC236}">
                <a16:creationId xmlns:a16="http://schemas.microsoft.com/office/drawing/2014/main" id="{1825E607-69BC-0D8F-81D3-4ADB3BA25144}"/>
              </a:ext>
            </a:extLst>
          </p:cNvPr>
          <p:cNvSpPr/>
          <p:nvPr/>
        </p:nvSpPr>
        <p:spPr>
          <a:xfrm>
            <a:off x="1442808" y="1988568"/>
            <a:ext cx="2977611" cy="576064"/>
          </a:xfrm>
          <a:prstGeom prst="homePlate">
            <a:avLst/>
          </a:prstGeom>
          <a:solidFill>
            <a:schemeClr val="bg1"/>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E5500"/>
                </a:solidFill>
                <a:effectLst/>
                <a:uLnTx/>
                <a:uFillTx/>
                <a:latin typeface="メイリオ"/>
                <a:ea typeface="メイリオ"/>
                <a:cs typeface="+mn-cs"/>
              </a:rPr>
              <a:t>　マスタ作成設定等</a:t>
            </a:r>
            <a:endParaRPr kumimoji="1" lang="en-US" altLang="ja-JP" sz="1400" b="0" i="0" u="none" strike="noStrike" kern="1200" cap="none" spc="0" normalizeH="0" baseline="0" noProof="0" dirty="0">
              <a:ln>
                <a:noFill/>
              </a:ln>
              <a:solidFill>
                <a:srgbClr val="EE55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E5500"/>
                </a:solidFill>
                <a:effectLst/>
                <a:uLnTx/>
                <a:uFillTx/>
                <a:latin typeface="メイリオ"/>
                <a:ea typeface="メイリオ"/>
                <a:cs typeface="+mn-cs"/>
              </a:rPr>
              <a:t>　</a:t>
            </a:r>
            <a:r>
              <a:rPr kumimoji="1" lang="en-US" altLang="ja-JP" sz="1400" b="0" i="0" u="none" strike="noStrike" kern="1200" cap="none" spc="0" normalizeH="0" baseline="0" noProof="0" dirty="0">
                <a:ln>
                  <a:noFill/>
                </a:ln>
                <a:solidFill>
                  <a:srgbClr val="EE5500"/>
                </a:solidFill>
                <a:effectLst/>
                <a:uLnTx/>
                <a:uFillTx/>
                <a:latin typeface="メイリオ"/>
                <a:ea typeface="メイリオ"/>
                <a:cs typeface="+mn-cs"/>
              </a:rPr>
              <a:t>【1</a:t>
            </a:r>
            <a:r>
              <a:rPr kumimoji="1" lang="ja-JP" altLang="en-US" sz="1400" b="0" i="0" u="none" strike="noStrike" kern="1200" cap="none" spc="0" normalizeH="0" baseline="0" noProof="0" dirty="0">
                <a:ln>
                  <a:noFill/>
                </a:ln>
                <a:solidFill>
                  <a:srgbClr val="EE5500"/>
                </a:solidFill>
                <a:effectLst/>
                <a:uLnTx/>
                <a:uFillTx/>
                <a:latin typeface="メイリオ"/>
                <a:ea typeface="メイリオ"/>
                <a:cs typeface="+mn-cs"/>
              </a:rPr>
              <a:t>か月程度</a:t>
            </a:r>
            <a:r>
              <a:rPr kumimoji="1" lang="en-US" altLang="ja-JP" sz="1400" b="0" i="0" u="none" strike="noStrike" kern="1200" cap="none" spc="0" normalizeH="0" baseline="0" noProof="0" dirty="0">
                <a:ln>
                  <a:noFill/>
                </a:ln>
                <a:solidFill>
                  <a:srgbClr val="EE5500"/>
                </a:solidFill>
                <a:effectLst/>
                <a:uLnTx/>
                <a:uFillTx/>
                <a:latin typeface="メイリオ"/>
                <a:ea typeface="メイリオ"/>
                <a:cs typeface="+mn-cs"/>
              </a:rPr>
              <a:t>】</a:t>
            </a:r>
            <a:endParaRPr kumimoji="1" lang="ja-JP" altLang="en-US" sz="1400" b="0" i="0" u="none" strike="noStrike" kern="1200" cap="none" spc="0" normalizeH="0" baseline="0" noProof="0" dirty="0">
              <a:ln>
                <a:noFill/>
              </a:ln>
              <a:solidFill>
                <a:srgbClr val="EE5500"/>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00758507-94AC-5EB6-7B73-F820487602CE}"/>
              </a:ext>
            </a:extLst>
          </p:cNvPr>
          <p:cNvSpPr/>
          <p:nvPr/>
        </p:nvSpPr>
        <p:spPr>
          <a:xfrm>
            <a:off x="2155607" y="3651870"/>
            <a:ext cx="4759807" cy="576064"/>
          </a:xfrm>
          <a:prstGeom prst="homePlat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機能説明（半日～</a:t>
            </a:r>
            <a:r>
              <a:rPr kumimoji="1" lang="en-US" altLang="ja-JP"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1</a:t>
            </a:r>
            <a:r>
              <a:rPr kumimoji="1" lang="ja-JP" altLang="en-US"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日）</a:t>
            </a:r>
            <a:endParaRPr kumimoji="1" lang="en-US" altLang="ja-JP" sz="1400" b="0" i="0" u="none" strike="noStrike" kern="1200" cap="none" spc="0" normalizeH="0" baseline="0" noProof="0" dirty="0">
              <a:ln>
                <a:noFill/>
              </a:ln>
              <a:solidFill>
                <a:srgbClr val="8FC31F">
                  <a:lumMod val="75000"/>
                </a:srgb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運用説明（各</a:t>
            </a:r>
            <a:r>
              <a:rPr kumimoji="1" lang="en-US" altLang="ja-JP"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1</a:t>
            </a:r>
            <a:r>
              <a:rPr kumimoji="1" lang="ja-JP" altLang="en-US"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日　計</a:t>
            </a:r>
            <a:r>
              <a:rPr kumimoji="1" lang="en-US" altLang="ja-JP"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4</a:t>
            </a:r>
            <a:r>
              <a:rPr kumimoji="1" lang="ja-JP" altLang="en-US"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a:t>
            </a:r>
            <a:r>
              <a:rPr kumimoji="1" lang="en-US" altLang="ja-JP"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5</a:t>
            </a:r>
            <a:r>
              <a:rPr kumimoji="1" lang="ja-JP" altLang="en-US" sz="1400" b="0" i="0" u="none" strike="noStrike" kern="1200" cap="none" spc="0" normalizeH="0" baseline="0" noProof="0" dirty="0">
                <a:ln>
                  <a:noFill/>
                </a:ln>
                <a:solidFill>
                  <a:srgbClr val="8FC31F">
                    <a:lumMod val="75000"/>
                  </a:srgbClr>
                </a:solidFill>
                <a:effectLst/>
                <a:uLnTx/>
                <a:uFillTx/>
                <a:latin typeface="メイリオ"/>
                <a:ea typeface="メイリオ"/>
                <a:cs typeface="+mn-cs"/>
              </a:rPr>
              <a:t>回）</a:t>
            </a:r>
          </a:p>
        </p:txBody>
      </p:sp>
      <p:sp>
        <p:nvSpPr>
          <p:cNvPr id="26" name="矢印: 五方向 25">
            <a:extLst>
              <a:ext uri="{FF2B5EF4-FFF2-40B4-BE49-F238E27FC236}">
                <a16:creationId xmlns:a16="http://schemas.microsoft.com/office/drawing/2014/main" id="{0C541168-4ABF-AB7F-85EB-C2E3E51D8E32}"/>
              </a:ext>
            </a:extLst>
          </p:cNvPr>
          <p:cNvSpPr/>
          <p:nvPr/>
        </p:nvSpPr>
        <p:spPr>
          <a:xfrm>
            <a:off x="496660" y="1211626"/>
            <a:ext cx="946148" cy="576064"/>
          </a:xfrm>
          <a:prstGeom prst="homePlate">
            <a:avLst/>
          </a:prstGeom>
          <a:solidFill>
            <a:srgbClr val="EE55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rPr>
              <a:t>注文</a:t>
            </a:r>
            <a:endParaRPr kumimoji="1" lang="en-US" altLang="ja-JP" sz="14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rPr>
              <a:t>発注</a:t>
            </a:r>
          </a:p>
        </p:txBody>
      </p:sp>
      <p:sp>
        <p:nvSpPr>
          <p:cNvPr id="27" name="矢印: 五方向 26">
            <a:extLst>
              <a:ext uri="{FF2B5EF4-FFF2-40B4-BE49-F238E27FC236}">
                <a16:creationId xmlns:a16="http://schemas.microsoft.com/office/drawing/2014/main" id="{08DE9B08-B2CC-AFB9-4BA7-8CBE41B2BF7E}"/>
              </a:ext>
            </a:extLst>
          </p:cNvPr>
          <p:cNvSpPr/>
          <p:nvPr/>
        </p:nvSpPr>
        <p:spPr>
          <a:xfrm>
            <a:off x="2810960" y="2774890"/>
            <a:ext cx="3312368" cy="576064"/>
          </a:xfrm>
          <a:prstGeom prst="homePlate">
            <a:avLst/>
          </a:prstGeom>
          <a:solidFill>
            <a:schemeClr val="bg1"/>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E5500"/>
                </a:solidFill>
                <a:effectLst/>
                <a:uLnTx/>
                <a:uFillTx/>
                <a:latin typeface="メイリオ"/>
                <a:ea typeface="メイリオ"/>
                <a:cs typeface="+mn-cs"/>
              </a:rPr>
              <a:t>　適合調査、検証等、運用確認</a:t>
            </a:r>
            <a:endParaRPr kumimoji="1" lang="en-US" altLang="ja-JP" sz="1400" b="0" i="0" u="none" strike="noStrike" kern="1200" cap="none" spc="0" normalizeH="0" baseline="0" noProof="0" dirty="0">
              <a:ln>
                <a:noFill/>
              </a:ln>
              <a:solidFill>
                <a:srgbClr val="EE5500"/>
              </a:solidFill>
              <a:effectLst/>
              <a:uLnTx/>
              <a:uFillTx/>
              <a:latin typeface="メイリオ"/>
              <a:ea typeface="メイリオ"/>
              <a:cs typeface="+mn-cs"/>
            </a:endParaRPr>
          </a:p>
        </p:txBody>
      </p:sp>
      <p:sp>
        <p:nvSpPr>
          <p:cNvPr id="28" name="矢印: 五方向 27">
            <a:extLst>
              <a:ext uri="{FF2B5EF4-FFF2-40B4-BE49-F238E27FC236}">
                <a16:creationId xmlns:a16="http://schemas.microsoft.com/office/drawing/2014/main" id="{580B3FFB-9876-7A2C-2A40-03F79989146A}"/>
              </a:ext>
            </a:extLst>
          </p:cNvPr>
          <p:cNvSpPr/>
          <p:nvPr/>
        </p:nvSpPr>
        <p:spPr>
          <a:xfrm>
            <a:off x="6123328" y="2765691"/>
            <a:ext cx="2212901" cy="576064"/>
          </a:xfrm>
          <a:prstGeom prst="homePlate">
            <a:avLst/>
          </a:prstGeom>
          <a:solidFill>
            <a:schemeClr val="tx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rPr>
              <a:t>稼働</a:t>
            </a:r>
          </a:p>
        </p:txBody>
      </p:sp>
      <p:sp>
        <p:nvSpPr>
          <p:cNvPr id="29" name="四角形: 角を丸くする 28">
            <a:extLst>
              <a:ext uri="{FF2B5EF4-FFF2-40B4-BE49-F238E27FC236}">
                <a16:creationId xmlns:a16="http://schemas.microsoft.com/office/drawing/2014/main" id="{D690AB0F-AD63-7138-826A-B931A2F7B8B8}"/>
              </a:ext>
            </a:extLst>
          </p:cNvPr>
          <p:cNvSpPr/>
          <p:nvPr/>
        </p:nvSpPr>
        <p:spPr>
          <a:xfrm>
            <a:off x="2992627" y="1546768"/>
            <a:ext cx="1020972" cy="301854"/>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ユーザー様</a:t>
            </a:r>
          </a:p>
        </p:txBody>
      </p:sp>
      <p:sp>
        <p:nvSpPr>
          <p:cNvPr id="30" name="四角形: 角を丸くする 29">
            <a:extLst>
              <a:ext uri="{FF2B5EF4-FFF2-40B4-BE49-F238E27FC236}">
                <a16:creationId xmlns:a16="http://schemas.microsoft.com/office/drawing/2014/main" id="{10A09896-9732-FCFC-E0ED-DEEBFA58D5FC}"/>
              </a:ext>
            </a:extLst>
          </p:cNvPr>
          <p:cNvSpPr/>
          <p:nvPr/>
        </p:nvSpPr>
        <p:spPr>
          <a:xfrm>
            <a:off x="2997190" y="2366034"/>
            <a:ext cx="1133031" cy="277724"/>
          </a:xfrm>
          <a:prstGeom prst="roundRect">
            <a:avLst/>
          </a:prstGeom>
          <a:solidFill>
            <a:schemeClr val="bg1"/>
          </a:solidFill>
          <a:ln w="381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E5500"/>
                </a:solidFill>
                <a:effectLst/>
                <a:uLnTx/>
                <a:uFillTx/>
                <a:latin typeface="メイリオ"/>
                <a:ea typeface="メイリオ"/>
                <a:cs typeface="+mn-cs"/>
              </a:rPr>
              <a:t>パートナー様</a:t>
            </a:r>
          </a:p>
        </p:txBody>
      </p:sp>
      <p:sp>
        <p:nvSpPr>
          <p:cNvPr id="31" name="四角形: 角を丸くする 30">
            <a:extLst>
              <a:ext uri="{FF2B5EF4-FFF2-40B4-BE49-F238E27FC236}">
                <a16:creationId xmlns:a16="http://schemas.microsoft.com/office/drawing/2014/main" id="{A9E74ECF-1BBC-4D70-8F93-0A36D3234A76}"/>
              </a:ext>
            </a:extLst>
          </p:cNvPr>
          <p:cNvSpPr/>
          <p:nvPr/>
        </p:nvSpPr>
        <p:spPr>
          <a:xfrm>
            <a:off x="4644008" y="3230130"/>
            <a:ext cx="1133031" cy="277724"/>
          </a:xfrm>
          <a:prstGeom prst="roundRect">
            <a:avLst/>
          </a:prstGeom>
          <a:solidFill>
            <a:schemeClr val="bg1"/>
          </a:solidFill>
          <a:ln w="381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E5500"/>
                </a:solidFill>
                <a:effectLst/>
                <a:uLnTx/>
                <a:uFillTx/>
                <a:latin typeface="メイリオ"/>
                <a:ea typeface="メイリオ"/>
                <a:cs typeface="+mn-cs"/>
              </a:rPr>
              <a:t>パートナー様</a:t>
            </a:r>
          </a:p>
        </p:txBody>
      </p:sp>
      <p:sp>
        <p:nvSpPr>
          <p:cNvPr id="32" name="四角形: 角を丸くする 31">
            <a:extLst>
              <a:ext uri="{FF2B5EF4-FFF2-40B4-BE49-F238E27FC236}">
                <a16:creationId xmlns:a16="http://schemas.microsoft.com/office/drawing/2014/main" id="{0FE2D735-094B-3AB4-489D-BCB4C3EFBD38}"/>
              </a:ext>
            </a:extLst>
          </p:cNvPr>
          <p:cNvSpPr/>
          <p:nvPr/>
        </p:nvSpPr>
        <p:spPr>
          <a:xfrm>
            <a:off x="5589795" y="4070848"/>
            <a:ext cx="1398598" cy="277724"/>
          </a:xfrm>
          <a:prstGeom prst="roundRect">
            <a:avLst/>
          </a:prstGeom>
          <a:solidFill>
            <a:schemeClr val="bg1"/>
          </a:solidFill>
          <a:ln w="381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E5500"/>
                </a:solidFill>
                <a:effectLst/>
                <a:uLnTx/>
                <a:uFillTx/>
                <a:latin typeface="メイリオ"/>
                <a:ea typeface="メイリオ"/>
                <a:cs typeface="+mn-cs"/>
              </a:rPr>
              <a:t>パートナー様 </a:t>
            </a:r>
            <a:r>
              <a:rPr kumimoji="1" lang="en-US" altLang="ja-JP" sz="1200" b="1" i="0" u="none" strike="noStrike" kern="1200" cap="none" spc="0" normalizeH="0" baseline="0" noProof="0" dirty="0">
                <a:ln>
                  <a:noFill/>
                </a:ln>
                <a:solidFill>
                  <a:srgbClr val="EE5500"/>
                </a:solidFill>
                <a:effectLst/>
                <a:uLnTx/>
                <a:uFillTx/>
                <a:latin typeface="メイリオ"/>
                <a:ea typeface="メイリオ"/>
                <a:cs typeface="+mn-cs"/>
              </a:rPr>
              <a:t>※</a:t>
            </a:r>
            <a:endParaRPr kumimoji="1" lang="ja-JP" altLang="en-US" sz="1200" b="1" i="0" u="none" strike="noStrike" kern="1200" cap="none" spc="0" normalizeH="0" baseline="0" noProof="0" dirty="0">
              <a:ln>
                <a:noFill/>
              </a:ln>
              <a:solidFill>
                <a:srgbClr val="EE5500"/>
              </a:solidFill>
              <a:effectLst/>
              <a:uLnTx/>
              <a:uFillTx/>
              <a:latin typeface="メイリオ"/>
              <a:ea typeface="メイリオ"/>
              <a:cs typeface="+mn-cs"/>
            </a:endParaRPr>
          </a:p>
        </p:txBody>
      </p:sp>
      <p:graphicFrame>
        <p:nvGraphicFramePr>
          <p:cNvPr id="33" name="表 32">
            <a:extLst>
              <a:ext uri="{FF2B5EF4-FFF2-40B4-BE49-F238E27FC236}">
                <a16:creationId xmlns:a16="http://schemas.microsoft.com/office/drawing/2014/main" id="{21F58AC0-8988-9F82-A073-8BEAE8ECE517}"/>
              </a:ext>
            </a:extLst>
          </p:cNvPr>
          <p:cNvGraphicFramePr>
            <a:graphicFrameLocks noGrp="1"/>
          </p:cNvGraphicFramePr>
          <p:nvPr/>
        </p:nvGraphicFramePr>
        <p:xfrm>
          <a:off x="5877460" y="1234097"/>
          <a:ext cx="2057761" cy="1167048"/>
        </p:xfrm>
        <a:graphic>
          <a:graphicData uri="http://schemas.openxmlformats.org/drawingml/2006/table">
            <a:tbl>
              <a:tblPr firstRow="1" bandRow="1">
                <a:tableStyleId>{93296810-A885-4BE3-A3E7-6D5BEEA58F35}</a:tableStyleId>
              </a:tblPr>
              <a:tblGrid>
                <a:gridCol w="1189844">
                  <a:extLst>
                    <a:ext uri="{9D8B030D-6E8A-4147-A177-3AD203B41FA5}">
                      <a16:colId xmlns:a16="http://schemas.microsoft.com/office/drawing/2014/main" val="2305544662"/>
                    </a:ext>
                  </a:extLst>
                </a:gridCol>
                <a:gridCol w="867917">
                  <a:extLst>
                    <a:ext uri="{9D8B030D-6E8A-4147-A177-3AD203B41FA5}">
                      <a16:colId xmlns:a16="http://schemas.microsoft.com/office/drawing/2014/main" val="4009451441"/>
                    </a:ext>
                  </a:extLst>
                </a:gridCol>
              </a:tblGrid>
              <a:tr h="194508">
                <a:tc>
                  <a:txBody>
                    <a:bodyPr/>
                    <a:lstStyle/>
                    <a:p>
                      <a:pPr algn="ctr" fontAlgn="ctr"/>
                      <a:r>
                        <a:rPr lang="ja-JP" altLang="en-US" sz="900" b="1" i="0" u="none" strike="noStrike" dirty="0">
                          <a:solidFill>
                            <a:schemeClr val="bg1"/>
                          </a:solidFill>
                          <a:effectLst/>
                          <a:latin typeface="メイリオ" panose="020B0604030504040204" pitchFamily="50" charset="-128"/>
                          <a:ea typeface="メイリオ" panose="020B0604030504040204" pitchFamily="50" charset="-128"/>
                        </a:rPr>
                        <a:t>フェーズ</a:t>
                      </a:r>
                      <a:endParaRPr lang="en-US" altLang="ja-JP" sz="9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900" b="1" i="0" u="none" strike="noStrike" dirty="0">
                          <a:solidFill>
                            <a:schemeClr val="bg1"/>
                          </a:solidFill>
                          <a:effectLst/>
                          <a:latin typeface="メイリオ" panose="020B0604030504040204" pitchFamily="50" charset="-128"/>
                          <a:ea typeface="メイリオ" panose="020B0604030504040204" pitchFamily="50" charset="-128"/>
                        </a:rPr>
                        <a:t>回数</a:t>
                      </a:r>
                    </a:p>
                  </a:txBody>
                  <a:tcPr marL="9525" marR="9525" marT="9525" marB="0" anchor="ctr"/>
                </a:tc>
                <a:extLst>
                  <a:ext uri="{0D108BD9-81ED-4DB2-BD59-A6C34878D82A}">
                    <a16:rowId xmlns:a16="http://schemas.microsoft.com/office/drawing/2014/main" val="4077125194"/>
                  </a:ext>
                </a:extLst>
              </a:tr>
              <a:tr h="194508">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マスタ設定</a:t>
                      </a:r>
                    </a:p>
                  </a:txBody>
                  <a:tcPr marL="9525" marR="9525" marT="9525" marB="0" anchor="ctr"/>
                </a:tc>
                <a:tc>
                  <a:txBody>
                    <a:bodyPr/>
                    <a:lstStyle/>
                    <a:p>
                      <a:pPr algn="ctr" rtl="0"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回</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58282614"/>
                  </a:ext>
                </a:extLst>
              </a:tr>
              <a:tr h="194508">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機能説明</a:t>
                      </a:r>
                    </a:p>
                  </a:txBody>
                  <a:tcPr marL="9525" marR="9525" marT="9525" marB="0" anchor="ctr"/>
                </a:tc>
                <a:tc>
                  <a:txBody>
                    <a:bodyPr/>
                    <a:lstStyle/>
                    <a:p>
                      <a:pPr algn="ctr" rtl="0"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回</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766362197"/>
                  </a:ext>
                </a:extLst>
              </a:tr>
              <a:tr h="194508">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運用説明</a:t>
                      </a:r>
                    </a:p>
                  </a:txBody>
                  <a:tcPr marL="9525" marR="9525" marT="9525" marB="0" anchor="ctr"/>
                </a:tc>
                <a:tc>
                  <a:txBody>
                    <a:bodyPr/>
                    <a:lstStyle/>
                    <a:p>
                      <a:pPr algn="ctr" rtl="0"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4</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回</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051865935"/>
                  </a:ext>
                </a:extLst>
              </a:tr>
              <a:tr h="194508">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本稼働支援</a:t>
                      </a:r>
                    </a:p>
                  </a:txBody>
                  <a:tcPr marL="9525" marR="9525" marT="9525" marB="0" anchor="ctr"/>
                </a:tc>
                <a:tc>
                  <a:txBody>
                    <a:bodyPr/>
                    <a:lstStyle/>
                    <a:p>
                      <a:pPr algn="ctr" rtl="0"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回</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36064033"/>
                  </a:ext>
                </a:extLst>
              </a:tr>
              <a:tr h="194508">
                <a:tc>
                  <a:txBody>
                    <a:bodyPr/>
                    <a:lstStyle/>
                    <a:p>
                      <a:pPr algn="ctr" fontAlgn="ctr"/>
                      <a:r>
                        <a:rPr lang="ja-JP" altLang="en-US" sz="900" b="1" i="0" u="none" strike="noStrike" dirty="0">
                          <a:solidFill>
                            <a:srgbClr val="000000"/>
                          </a:solidFill>
                          <a:effectLst/>
                          <a:latin typeface="メイリオ" panose="020B0604030504040204" pitchFamily="50" charset="-128"/>
                          <a:ea typeface="メイリオ" panose="020B0604030504040204" pitchFamily="50" charset="-128"/>
                        </a:rPr>
                        <a:t>合計</a:t>
                      </a:r>
                    </a:p>
                  </a:txBody>
                  <a:tcPr marL="9525" marR="9525" marT="9525" marB="0" anchor="ctr"/>
                </a:tc>
                <a:tc>
                  <a:txBody>
                    <a:bodyPr/>
                    <a:lstStyle/>
                    <a:p>
                      <a:pPr algn="ctr" rtl="0" fontAlgn="ctr"/>
                      <a:r>
                        <a:rPr lang="en-US" altLang="ja-JP" sz="900" b="1" i="0" u="none" strike="noStrike" dirty="0">
                          <a:solidFill>
                            <a:srgbClr val="000000"/>
                          </a:solidFill>
                          <a:effectLst/>
                          <a:latin typeface="メイリオ" panose="020B0604030504040204" pitchFamily="50" charset="-128"/>
                          <a:ea typeface="メイリオ" panose="020B0604030504040204" pitchFamily="50" charset="-128"/>
                        </a:rPr>
                        <a:t>7</a:t>
                      </a:r>
                      <a:r>
                        <a:rPr lang="ja-JP" altLang="en-US" sz="900" b="1" i="0" u="none" strike="noStrike" dirty="0">
                          <a:solidFill>
                            <a:srgbClr val="000000"/>
                          </a:solidFill>
                          <a:effectLst/>
                          <a:latin typeface="メイリオ" panose="020B0604030504040204" pitchFamily="50" charset="-128"/>
                          <a:ea typeface="メイリオ" panose="020B0604030504040204" pitchFamily="50" charset="-128"/>
                        </a:rPr>
                        <a:t>回</a:t>
                      </a: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508063631"/>
                  </a:ext>
                </a:extLst>
              </a:tr>
            </a:tbl>
          </a:graphicData>
        </a:graphic>
      </p:graphicFrame>
    </p:spTree>
    <p:extLst>
      <p:ext uri="{BB962C8B-B14F-4D97-AF65-F5344CB8AC3E}">
        <p14:creationId xmlns:p14="http://schemas.microsoft.com/office/powerpoint/2010/main" val="44905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19</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03</a:t>
            </a:r>
            <a:br>
              <a:rPr lang="en-US" altLang="ja-JP" dirty="0"/>
            </a:br>
            <a:r>
              <a:rPr lang="ja-JP" altLang="en-US" dirty="0"/>
              <a:t>デジタルインボイスオプション</a:t>
            </a:r>
            <a:br>
              <a:rPr lang="en-US" altLang="ja-JP" dirty="0"/>
            </a:br>
            <a:r>
              <a:rPr lang="ja-JP" altLang="en-US" dirty="0"/>
              <a:t>提案事例とポイントご紹介</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正方形/長方形 2">
            <a:extLst>
              <a:ext uri="{FF2B5EF4-FFF2-40B4-BE49-F238E27FC236}">
                <a16:creationId xmlns:a16="http://schemas.microsoft.com/office/drawing/2014/main" id="{8A8827E6-04C4-DCA5-BB38-57C5ED5E861D}"/>
              </a:ext>
            </a:extLst>
          </p:cNvPr>
          <p:cNvSpPr/>
          <p:nvPr/>
        </p:nvSpPr>
        <p:spPr>
          <a:xfrm>
            <a:off x="4859852" y="3614250"/>
            <a:ext cx="3852348" cy="923330"/>
          </a:xfrm>
          <a:prstGeom prst="rect">
            <a:avLst/>
          </a:prstGeom>
        </p:spPr>
        <p:txBody>
          <a:bodyPr wrap="square">
            <a:spAutoFit/>
          </a:bodyPr>
          <a:lstStyle/>
          <a:p>
            <a:pPr algn="r"/>
            <a:r>
              <a:rPr lang="ja-JP" altLang="en-US" dirty="0">
                <a:solidFill>
                  <a:srgbClr val="333333"/>
                </a:solidFill>
                <a:latin typeface="メイリオ" panose="020B0604030504040204" pitchFamily="34" charset="-128"/>
                <a:ea typeface="メイリオ" panose="020B0604030504040204" pitchFamily="34" charset="-128"/>
              </a:rPr>
              <a:t>ＳｕｐｅｒＳｔｒｅａｍ営業本部</a:t>
            </a:r>
            <a:endParaRPr lang="en-US" altLang="ja-JP" dirty="0">
              <a:solidFill>
                <a:srgbClr val="333333"/>
              </a:solidFill>
              <a:latin typeface="メイリオ" panose="020B0604030504040204" pitchFamily="34" charset="-128"/>
              <a:ea typeface="メイリオ" panose="020B0604030504040204" pitchFamily="34" charset="-128"/>
            </a:endParaRPr>
          </a:p>
          <a:p>
            <a:pPr algn="r"/>
            <a:r>
              <a:rPr lang="ja-JP" altLang="en-US" dirty="0">
                <a:solidFill>
                  <a:srgbClr val="333333"/>
                </a:solidFill>
                <a:latin typeface="メイリオ" panose="020B0604030504040204" pitchFamily="34" charset="-128"/>
                <a:ea typeface="メイリオ" panose="020B0604030504040204" pitchFamily="34" charset="-128"/>
              </a:rPr>
              <a:t>ＳＳ営業部</a:t>
            </a:r>
            <a:endParaRPr lang="en-US" altLang="ja-JP" dirty="0">
              <a:solidFill>
                <a:srgbClr val="333333"/>
              </a:solidFill>
              <a:latin typeface="メイリオ" panose="020B0604030504040204" pitchFamily="34" charset="-128"/>
              <a:ea typeface="メイリオ" panose="020B0604030504040204" pitchFamily="34" charset="-128"/>
            </a:endParaRPr>
          </a:p>
          <a:p>
            <a:pPr algn="r"/>
            <a:r>
              <a:rPr lang="ja-JP" altLang="en-US" dirty="0">
                <a:solidFill>
                  <a:srgbClr val="333333"/>
                </a:solidFill>
                <a:latin typeface="メイリオ" panose="020B0604030504040204" pitchFamily="34" charset="-128"/>
                <a:ea typeface="メイリオ" panose="020B0604030504040204" pitchFamily="34" charset="-128"/>
              </a:rPr>
              <a:t>須賀　将輝</a:t>
            </a:r>
            <a:endParaRPr lang="ja-JP" altLang="en-US" dirty="0"/>
          </a:p>
        </p:txBody>
      </p:sp>
    </p:spTree>
    <p:extLst>
      <p:ext uri="{BB962C8B-B14F-4D97-AF65-F5344CB8AC3E}">
        <p14:creationId xmlns:p14="http://schemas.microsoft.com/office/powerpoint/2010/main" val="232721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9DD992-70F2-2976-D4A9-62DD9DEA572C}"/>
              </a:ext>
            </a:extLst>
          </p:cNvPr>
          <p:cNvSpPr>
            <a:spLocks noGrp="1"/>
          </p:cNvSpPr>
          <p:nvPr>
            <p:ph type="sldNum" sz="quarter" idx="12"/>
          </p:nvPr>
        </p:nvSpPr>
        <p:spPr/>
        <p:txBody>
          <a:bodyPr/>
          <a:lstStyle/>
          <a:p>
            <a:fld id="{78AE49ED-73EF-499C-8307-28EB0E7CF529}" type="slidenum">
              <a:rPr kumimoji="1" lang="ja-JP" altLang="en-US" smtClean="0"/>
              <a:t>2</a:t>
            </a:fld>
            <a:endParaRPr kumimoji="1" lang="ja-JP" altLang="en-US" dirty="0"/>
          </a:p>
        </p:txBody>
      </p:sp>
      <p:sp>
        <p:nvSpPr>
          <p:cNvPr id="4" name="フッター プレースホルダー 3">
            <a:extLst>
              <a:ext uri="{FF2B5EF4-FFF2-40B4-BE49-F238E27FC236}">
                <a16:creationId xmlns:a16="http://schemas.microsoft.com/office/drawing/2014/main" id="{63628449-D85B-1AA3-E86E-1CD4FF58C565}"/>
              </a:ext>
            </a:extLst>
          </p:cNvPr>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タイトル 4">
            <a:extLst>
              <a:ext uri="{FF2B5EF4-FFF2-40B4-BE49-F238E27FC236}">
                <a16:creationId xmlns:a16="http://schemas.microsoft.com/office/drawing/2014/main" id="{A3866206-0AC5-BFD4-A55F-250E14DE14D6}"/>
              </a:ext>
            </a:extLst>
          </p:cNvPr>
          <p:cNvSpPr>
            <a:spLocks noGrp="1"/>
          </p:cNvSpPr>
          <p:nvPr>
            <p:ph type="title"/>
          </p:nvPr>
        </p:nvSpPr>
        <p:spPr>
          <a:xfrm>
            <a:off x="323528" y="257811"/>
            <a:ext cx="7200900" cy="360363"/>
          </a:xfrm>
        </p:spPr>
        <p:txBody>
          <a:bodyPr/>
          <a:lstStyle/>
          <a:p>
            <a:r>
              <a:rPr lang="ja-JP" altLang="en-US" dirty="0"/>
              <a:t>デジタルインボイスの普及に向け、</a:t>
            </a:r>
            <a:r>
              <a:rPr lang="en-US" altLang="ja-JP" dirty="0"/>
              <a:t>EIPA</a:t>
            </a:r>
            <a:r>
              <a:rPr lang="ja-JP" altLang="en-US" dirty="0"/>
              <a:t>に参画</a:t>
            </a:r>
            <a:endParaRPr lang="en-US" altLang="ja-JP" dirty="0"/>
          </a:p>
        </p:txBody>
      </p:sp>
      <p:sp>
        <p:nvSpPr>
          <p:cNvPr id="9" name="正方形/長方形 8">
            <a:extLst>
              <a:ext uri="{FF2B5EF4-FFF2-40B4-BE49-F238E27FC236}">
                <a16:creationId xmlns:a16="http://schemas.microsoft.com/office/drawing/2014/main" id="{373587C9-13E5-0372-737D-69607E66C8C1}"/>
              </a:ext>
            </a:extLst>
          </p:cNvPr>
          <p:cNvSpPr/>
          <p:nvPr/>
        </p:nvSpPr>
        <p:spPr>
          <a:xfrm>
            <a:off x="565535" y="4355425"/>
            <a:ext cx="8157018" cy="3603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altLang="ja-JP" sz="1600" b="1" dirty="0">
                <a:solidFill>
                  <a:prstClr val="white"/>
                </a:solidFill>
                <a:latin typeface="メイリオ"/>
                <a:ea typeface="メイリオ"/>
              </a:rPr>
              <a:t>20</a:t>
            </a:r>
            <a:r>
              <a:rPr lang="ja-JP" altLang="en-US" sz="1600" b="1" dirty="0">
                <a:solidFill>
                  <a:prstClr val="white"/>
                </a:solidFill>
                <a:latin typeface="メイリオ"/>
                <a:ea typeface="メイリオ"/>
              </a:rPr>
              <a:t>社のアプリケーション間で疎通テスト成功済</a:t>
            </a:r>
          </a:p>
        </p:txBody>
      </p:sp>
      <p:sp>
        <p:nvSpPr>
          <p:cNvPr id="14" name="テキスト ボックス 13">
            <a:extLst>
              <a:ext uri="{FF2B5EF4-FFF2-40B4-BE49-F238E27FC236}">
                <a16:creationId xmlns:a16="http://schemas.microsoft.com/office/drawing/2014/main" id="{FA50D940-5C88-0F9E-00CC-AF9B29856CF1}"/>
              </a:ext>
            </a:extLst>
          </p:cNvPr>
          <p:cNvSpPr txBox="1"/>
          <p:nvPr/>
        </p:nvSpPr>
        <p:spPr>
          <a:xfrm>
            <a:off x="5098840" y="1294550"/>
            <a:ext cx="3937656" cy="261610"/>
          </a:xfrm>
          <a:prstGeom prst="rect">
            <a:avLst/>
          </a:prstGeom>
          <a:noFill/>
        </p:spPr>
        <p:txBody>
          <a:bodyPr wrap="square">
            <a:spAutoFit/>
          </a:bodyPr>
          <a:lstStyle/>
          <a:p>
            <a:pPr defTabSz="1219170"/>
            <a:r>
              <a:rPr lang="ja-JP" altLang="en-US" sz="1100" dirty="0">
                <a:solidFill>
                  <a:prstClr val="black">
                    <a:lumMod val="50000"/>
                    <a:lumOff val="50000"/>
                  </a:prstClr>
                </a:solidFill>
                <a:ea typeface="メイリオ"/>
              </a:rPr>
              <a:t>参加会社</a:t>
            </a:r>
            <a:r>
              <a:rPr lang="en-US" altLang="ja-JP" sz="1100" dirty="0">
                <a:solidFill>
                  <a:prstClr val="black">
                    <a:lumMod val="50000"/>
                    <a:lumOff val="50000"/>
                  </a:prstClr>
                </a:solidFill>
                <a:ea typeface="メイリオ"/>
              </a:rPr>
              <a:t>(</a:t>
            </a:r>
            <a:r>
              <a:rPr lang="ja-JP" altLang="en-US" sz="1100" dirty="0">
                <a:solidFill>
                  <a:prstClr val="black">
                    <a:lumMod val="50000"/>
                    <a:lumOff val="50000"/>
                  </a:prstClr>
                </a:solidFill>
                <a:ea typeface="メイリオ"/>
              </a:rPr>
              <a:t>製品・サービス</a:t>
            </a:r>
            <a:r>
              <a:rPr lang="en-US" altLang="ja-JP" sz="1100" dirty="0">
                <a:solidFill>
                  <a:prstClr val="black">
                    <a:lumMod val="50000"/>
                    <a:lumOff val="50000"/>
                  </a:prstClr>
                </a:solidFill>
                <a:ea typeface="メイリオ"/>
              </a:rPr>
              <a:t>)</a:t>
            </a:r>
            <a:r>
              <a:rPr lang="ja-JP" altLang="en-US" sz="1100" dirty="0">
                <a:solidFill>
                  <a:prstClr val="black">
                    <a:lumMod val="50000"/>
                    <a:lumOff val="50000"/>
                  </a:prstClr>
                </a:solidFill>
                <a:ea typeface="メイリオ"/>
              </a:rPr>
              <a:t>名（</a:t>
            </a:r>
            <a:r>
              <a:rPr lang="en-US" altLang="ja-JP" sz="1100" dirty="0">
                <a:solidFill>
                  <a:prstClr val="black">
                    <a:lumMod val="50000"/>
                    <a:lumOff val="50000"/>
                  </a:prstClr>
                </a:solidFill>
                <a:ea typeface="メイリオ"/>
              </a:rPr>
              <a:t>50</a:t>
            </a:r>
            <a:r>
              <a:rPr lang="ja-JP" altLang="en-US" sz="1100" dirty="0">
                <a:solidFill>
                  <a:prstClr val="black">
                    <a:lumMod val="50000"/>
                    <a:lumOff val="50000"/>
                  </a:prstClr>
                </a:solidFill>
                <a:ea typeface="メイリオ"/>
              </a:rPr>
              <a:t>音順、株式会社は省略）</a:t>
            </a:r>
          </a:p>
        </p:txBody>
      </p:sp>
      <p:graphicFrame>
        <p:nvGraphicFramePr>
          <p:cNvPr id="15" name="表 14">
            <a:extLst>
              <a:ext uri="{FF2B5EF4-FFF2-40B4-BE49-F238E27FC236}">
                <a16:creationId xmlns:a16="http://schemas.microsoft.com/office/drawing/2014/main" id="{A0901269-7B32-BD53-AD24-540741A9095D}"/>
              </a:ext>
            </a:extLst>
          </p:cNvPr>
          <p:cNvGraphicFramePr>
            <a:graphicFrameLocks noGrp="1"/>
          </p:cNvGraphicFramePr>
          <p:nvPr/>
        </p:nvGraphicFramePr>
        <p:xfrm>
          <a:off x="565535" y="1510763"/>
          <a:ext cx="8157018" cy="2843550"/>
        </p:xfrm>
        <a:graphic>
          <a:graphicData uri="http://schemas.openxmlformats.org/drawingml/2006/table">
            <a:tbl>
              <a:tblPr firstRow="1" bandRow="1">
                <a:tableStyleId>{5940675A-B579-460E-94D1-54222C63F5DA}</a:tableStyleId>
              </a:tblPr>
              <a:tblGrid>
                <a:gridCol w="2719006">
                  <a:extLst>
                    <a:ext uri="{9D8B030D-6E8A-4147-A177-3AD203B41FA5}">
                      <a16:colId xmlns:a16="http://schemas.microsoft.com/office/drawing/2014/main" val="1122688635"/>
                    </a:ext>
                  </a:extLst>
                </a:gridCol>
                <a:gridCol w="2719006">
                  <a:extLst>
                    <a:ext uri="{9D8B030D-6E8A-4147-A177-3AD203B41FA5}">
                      <a16:colId xmlns:a16="http://schemas.microsoft.com/office/drawing/2014/main" val="3659972025"/>
                    </a:ext>
                  </a:extLst>
                </a:gridCol>
                <a:gridCol w="2719006">
                  <a:extLst>
                    <a:ext uri="{9D8B030D-6E8A-4147-A177-3AD203B41FA5}">
                      <a16:colId xmlns:a16="http://schemas.microsoft.com/office/drawing/2014/main" val="2731213387"/>
                    </a:ext>
                  </a:extLst>
                </a:gridCol>
              </a:tblGrid>
              <a:tr h="341988">
                <a:tc>
                  <a:txBody>
                    <a:bodyPr/>
                    <a:lstStyle/>
                    <a:p>
                      <a:pPr algn="l" fontAlgn="t"/>
                      <a:r>
                        <a:rPr lang="ja-JP" altLang="en-US" sz="800" b="0" dirty="0">
                          <a:effectLst/>
                        </a:rPr>
                        <a:t>アイ・ジェイ・エス</a:t>
                      </a:r>
                      <a:endParaRPr lang="en-US" altLang="ja-JP" sz="800" b="0" dirty="0">
                        <a:effectLst/>
                      </a:endParaRPr>
                    </a:p>
                    <a:p>
                      <a:pPr algn="l" fontAlgn="t"/>
                      <a:r>
                        <a:rPr lang="ja-JP" altLang="en-US" sz="800" b="0" dirty="0">
                          <a:effectLst/>
                        </a:rPr>
                        <a:t>（売上原価</a:t>
                      </a:r>
                      <a:r>
                        <a:rPr lang="en-US" altLang="ja-JP" sz="800" b="0" dirty="0">
                          <a:effectLst/>
                        </a:rPr>
                        <a:t>Pro</a:t>
                      </a:r>
                      <a:r>
                        <a:rPr lang="ja-JP" altLang="en-US" sz="800" b="0" dirty="0">
                          <a:effectLst/>
                        </a:rPr>
                        <a:t>）</a:t>
                      </a:r>
                    </a:p>
                  </a:txBody>
                  <a:tcPr marL="81578" marR="81578" marT="55065" marB="55065"/>
                </a:tc>
                <a:tc>
                  <a:txBody>
                    <a:bodyPr/>
                    <a:lstStyle/>
                    <a:p>
                      <a:pPr algn="l" fontAlgn="t"/>
                      <a:r>
                        <a:rPr lang="ja-JP" altLang="en-US" sz="800" b="0" dirty="0">
                          <a:solidFill>
                            <a:schemeClr val="tx1"/>
                          </a:solidFill>
                          <a:effectLst/>
                        </a:rPr>
                        <a:t>インフォマート</a:t>
                      </a:r>
                      <a:endParaRPr lang="en-US" altLang="ja-JP" sz="800" b="0" dirty="0">
                        <a:solidFill>
                          <a:schemeClr val="tx1"/>
                        </a:solidFill>
                        <a:effectLst/>
                      </a:endParaRPr>
                    </a:p>
                    <a:p>
                      <a:pPr algn="l" fontAlgn="t"/>
                      <a:r>
                        <a:rPr lang="ja-JP" altLang="en-US" sz="800" b="0" dirty="0">
                          <a:solidFill>
                            <a:schemeClr val="tx1"/>
                          </a:solidFill>
                          <a:effectLst/>
                        </a:rPr>
                        <a:t>（</a:t>
                      </a:r>
                      <a:r>
                        <a:rPr lang="en-US" altLang="ja-JP" sz="800" b="0" dirty="0" err="1">
                          <a:solidFill>
                            <a:schemeClr val="tx1"/>
                          </a:solidFill>
                          <a:effectLst/>
                        </a:rPr>
                        <a:t>BtoB</a:t>
                      </a:r>
                      <a:r>
                        <a:rPr lang="ja-JP" altLang="en-US" sz="800" b="0" dirty="0">
                          <a:solidFill>
                            <a:schemeClr val="tx1"/>
                          </a:solidFill>
                          <a:effectLst/>
                        </a:rPr>
                        <a:t>プラットフォーム 請求書）</a:t>
                      </a:r>
                    </a:p>
                  </a:txBody>
                  <a:tcPr marL="81578" marR="81578" marT="55065" marB="55065"/>
                </a:tc>
                <a:tc>
                  <a:txBody>
                    <a:bodyPr/>
                    <a:lstStyle/>
                    <a:p>
                      <a:pPr algn="l" fontAlgn="t"/>
                      <a:r>
                        <a:rPr lang="ja-JP" altLang="en-US" sz="800" b="0" dirty="0">
                          <a:effectLst/>
                        </a:rPr>
                        <a:t>ウイングアーク１ｓｔ</a:t>
                      </a:r>
                      <a:endParaRPr lang="en-US" altLang="ja-JP" sz="800" b="0" dirty="0">
                        <a:effectLst/>
                      </a:endParaRPr>
                    </a:p>
                    <a:p>
                      <a:pPr algn="l" fontAlgn="t"/>
                      <a:r>
                        <a:rPr lang="ja-JP" altLang="en-US" sz="800" b="0" dirty="0">
                          <a:effectLst/>
                        </a:rPr>
                        <a:t>（</a:t>
                      </a:r>
                      <a:r>
                        <a:rPr lang="en-US" altLang="ja-JP" sz="800" b="0" dirty="0" err="1">
                          <a:effectLst/>
                        </a:rPr>
                        <a:t>invoiceAgent</a:t>
                      </a:r>
                      <a:r>
                        <a:rPr lang="en-US" altLang="ja-JP" sz="800" b="0" dirty="0">
                          <a:effectLst/>
                        </a:rPr>
                        <a:t> </a:t>
                      </a:r>
                      <a:r>
                        <a:rPr lang="ja-JP" altLang="en-US" sz="800" b="0" dirty="0">
                          <a:effectLst/>
                        </a:rPr>
                        <a:t>電子取引）</a:t>
                      </a:r>
                    </a:p>
                  </a:txBody>
                  <a:tcPr marL="81578" marR="81578" marT="55065" marB="55065"/>
                </a:tc>
                <a:extLst>
                  <a:ext uri="{0D108BD9-81ED-4DB2-BD59-A6C34878D82A}">
                    <a16:rowId xmlns:a16="http://schemas.microsoft.com/office/drawing/2014/main" val="405947673"/>
                  </a:ext>
                </a:extLst>
              </a:tr>
              <a:tr h="341988">
                <a:tc>
                  <a:txBody>
                    <a:bodyPr/>
                    <a:lstStyle/>
                    <a:p>
                      <a:pPr algn="l" fontAlgn="t"/>
                      <a:r>
                        <a:rPr lang="ja-JP" altLang="en-US" sz="800" b="0" dirty="0">
                          <a:effectLst/>
                        </a:rPr>
                        <a:t>エッサム</a:t>
                      </a:r>
                      <a:endParaRPr lang="en-US" altLang="ja-JP" sz="800" b="0" dirty="0">
                        <a:effectLst/>
                      </a:endParaRPr>
                    </a:p>
                    <a:p>
                      <a:pPr algn="l" fontAlgn="t"/>
                      <a:r>
                        <a:rPr lang="ja-JP" altLang="en-US" sz="800" b="0" dirty="0">
                          <a:effectLst/>
                        </a:rPr>
                        <a:t>（</a:t>
                      </a:r>
                      <a:r>
                        <a:rPr lang="en-US" altLang="ja-JP" sz="800" b="0" dirty="0">
                          <a:effectLst/>
                        </a:rPr>
                        <a:t>e-PAP</a:t>
                      </a:r>
                      <a:r>
                        <a:rPr lang="ja-JP" altLang="en-US" sz="800" b="0" dirty="0">
                          <a:effectLst/>
                        </a:rPr>
                        <a:t>スマート・ストレージ）　</a:t>
                      </a:r>
                      <a:r>
                        <a:rPr lang="en-US" altLang="ja-JP" sz="800" b="0" dirty="0">
                          <a:effectLst/>
                        </a:rPr>
                        <a:t>※</a:t>
                      </a:r>
                      <a:r>
                        <a:rPr lang="ja-JP" altLang="en-US" sz="800" b="0" dirty="0">
                          <a:effectLst/>
                        </a:rPr>
                        <a:t>受信のみ</a:t>
                      </a:r>
                    </a:p>
                  </a:txBody>
                  <a:tcPr marL="81578" marR="81578" marT="55065" marB="55065"/>
                </a:tc>
                <a:tc>
                  <a:txBody>
                    <a:bodyPr/>
                    <a:lstStyle/>
                    <a:p>
                      <a:pPr algn="l" fontAlgn="t"/>
                      <a:r>
                        <a:rPr lang="en-US" altLang="ja-JP" sz="800" b="0" dirty="0">
                          <a:solidFill>
                            <a:schemeClr val="tx1"/>
                          </a:solidFill>
                          <a:effectLst/>
                        </a:rPr>
                        <a:t>NTT</a:t>
                      </a:r>
                      <a:r>
                        <a:rPr lang="ja-JP" altLang="en-US" sz="800" b="0" dirty="0">
                          <a:solidFill>
                            <a:schemeClr val="tx1"/>
                          </a:solidFill>
                          <a:effectLst/>
                        </a:rPr>
                        <a:t>データビジネスブレインズ</a:t>
                      </a:r>
                      <a:endParaRPr lang="en-US" altLang="ja-JP" sz="800" b="0" dirty="0">
                        <a:solidFill>
                          <a:schemeClr val="tx1"/>
                        </a:solidFill>
                        <a:effectLst/>
                      </a:endParaRPr>
                    </a:p>
                    <a:p>
                      <a:pPr algn="l" fontAlgn="t"/>
                      <a:r>
                        <a:rPr lang="ja-JP" altLang="en-US" sz="800" b="0" dirty="0">
                          <a:solidFill>
                            <a:schemeClr val="tx1"/>
                          </a:solidFill>
                          <a:effectLst/>
                        </a:rPr>
                        <a:t>（</a:t>
                      </a:r>
                      <a:r>
                        <a:rPr lang="en-US" altLang="ja-JP" sz="800" b="0" dirty="0" err="1">
                          <a:solidFill>
                            <a:schemeClr val="tx1"/>
                          </a:solidFill>
                          <a:effectLst/>
                        </a:rPr>
                        <a:t>ClimberCloud</a:t>
                      </a:r>
                      <a:r>
                        <a:rPr lang="ja-JP" altLang="en-US" sz="800" b="0" dirty="0">
                          <a:solidFill>
                            <a:schemeClr val="tx1"/>
                          </a:solidFill>
                          <a:effectLst/>
                        </a:rPr>
                        <a:t>）</a:t>
                      </a: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800" b="0" dirty="0">
                          <a:effectLst/>
                        </a:rPr>
                        <a:t>ＯＳＫ</a:t>
                      </a:r>
                    </a:p>
                    <a:p>
                      <a:pPr algn="l" fontAlgn="t"/>
                      <a:r>
                        <a:rPr lang="ja-JP" altLang="en-US" sz="800" b="0" dirty="0">
                          <a:effectLst/>
                        </a:rPr>
                        <a:t>（</a:t>
                      </a:r>
                      <a:r>
                        <a:rPr lang="en-US" altLang="ja-JP" sz="800" b="0" dirty="0">
                          <a:effectLst/>
                        </a:rPr>
                        <a:t>DX</a:t>
                      </a:r>
                      <a:r>
                        <a:rPr lang="ja-JP" altLang="en-US" sz="800" b="0" dirty="0">
                          <a:effectLst/>
                        </a:rPr>
                        <a:t>統合パッケージ　</a:t>
                      </a:r>
                      <a:r>
                        <a:rPr lang="en-US" altLang="ja-JP" sz="800" b="0" dirty="0" err="1">
                          <a:effectLst/>
                        </a:rPr>
                        <a:t>SMILE&amp;eValue</a:t>
                      </a:r>
                      <a:r>
                        <a:rPr lang="ja-JP" altLang="en-US" sz="800" b="0" dirty="0">
                          <a:effectLst/>
                        </a:rPr>
                        <a:t>）</a:t>
                      </a:r>
                    </a:p>
                  </a:txBody>
                  <a:tcPr marL="81578" marR="81578" marT="55065" marB="55065"/>
                </a:tc>
                <a:extLst>
                  <a:ext uri="{0D108BD9-81ED-4DB2-BD59-A6C34878D82A}">
                    <a16:rowId xmlns:a16="http://schemas.microsoft.com/office/drawing/2014/main" val="3247296253"/>
                  </a:ext>
                </a:extLst>
              </a:tr>
              <a:tr h="43886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応研</a:t>
                      </a:r>
                    </a:p>
                    <a:p>
                      <a:pPr algn="l" fontAlgn="t"/>
                      <a:r>
                        <a:rPr lang="ja-JP" altLang="en-US" sz="800" b="0" dirty="0">
                          <a:effectLst/>
                        </a:rPr>
                        <a:t>（スマート大臣</a:t>
                      </a:r>
                      <a:r>
                        <a:rPr lang="en-US" altLang="ja-JP" sz="800" b="0" dirty="0">
                          <a:effectLst/>
                        </a:rPr>
                        <a:t>〈</a:t>
                      </a:r>
                      <a:r>
                        <a:rPr lang="ja-JP" altLang="en-US" sz="800" b="0" dirty="0">
                          <a:effectLst/>
                        </a:rPr>
                        <a:t>電子請求</a:t>
                      </a:r>
                      <a:r>
                        <a:rPr lang="en-US" altLang="ja-JP" sz="800" b="0" dirty="0">
                          <a:effectLst/>
                        </a:rPr>
                        <a:t>〉</a:t>
                      </a:r>
                      <a:r>
                        <a:rPr lang="ja-JP" altLang="en-US" sz="800" b="0" dirty="0">
                          <a:effectLst/>
                        </a:rPr>
                        <a:t>）</a:t>
                      </a:r>
                      <a:endParaRPr lang="en-US" sz="800" b="0" dirty="0">
                        <a:effectLst/>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オービックビジネスコンサルタント</a:t>
                      </a:r>
                    </a:p>
                    <a:p>
                      <a:pPr algn="l" fontAlgn="t"/>
                      <a:r>
                        <a:rPr lang="ja-JP" altLang="en-US" sz="800" b="0" dirty="0">
                          <a:effectLst/>
                        </a:rPr>
                        <a:t>（奉行</a:t>
                      </a:r>
                      <a:r>
                        <a:rPr lang="en-US" altLang="ja-JP" sz="800" b="0" dirty="0">
                          <a:effectLst/>
                        </a:rPr>
                        <a:t>Edge </a:t>
                      </a:r>
                      <a:r>
                        <a:rPr lang="ja-JP" altLang="en-US" sz="800" b="0" dirty="0">
                          <a:effectLst/>
                        </a:rPr>
                        <a:t>発行請求書</a:t>
                      </a:r>
                      <a:r>
                        <a:rPr lang="en-US" altLang="ja-JP" sz="800" b="0" dirty="0">
                          <a:effectLst/>
                        </a:rPr>
                        <a:t>DX</a:t>
                      </a:r>
                      <a:r>
                        <a:rPr lang="ja-JP" altLang="en-US" sz="800" b="0" dirty="0">
                          <a:effectLst/>
                        </a:rPr>
                        <a:t>クラウド、奉行</a:t>
                      </a:r>
                      <a:r>
                        <a:rPr lang="en-US" altLang="ja-JP" sz="800" b="0" dirty="0">
                          <a:effectLst/>
                        </a:rPr>
                        <a:t>Edge </a:t>
                      </a:r>
                      <a:r>
                        <a:rPr lang="ja-JP" altLang="en-US" sz="800" b="0" dirty="0">
                          <a:effectLst/>
                        </a:rPr>
                        <a:t>受領請求書</a:t>
                      </a:r>
                      <a:r>
                        <a:rPr lang="en-US" altLang="ja-JP" sz="800" b="0" dirty="0">
                          <a:effectLst/>
                        </a:rPr>
                        <a:t>DX</a:t>
                      </a:r>
                      <a:r>
                        <a:rPr lang="ja-JP" altLang="en-US" sz="800" b="0" dirty="0">
                          <a:effectLst/>
                        </a:rPr>
                        <a:t>クラウド）</a:t>
                      </a: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1" dirty="0">
                          <a:solidFill>
                            <a:schemeClr val="accent6">
                              <a:lumMod val="75000"/>
                            </a:schemeClr>
                          </a:solidFill>
                          <a:effectLst/>
                        </a:rPr>
                        <a:t>キヤノンＩＴソリューションズ</a:t>
                      </a:r>
                    </a:p>
                    <a:p>
                      <a:pPr algn="l" fontAlgn="t"/>
                      <a:r>
                        <a:rPr lang="ja-JP" altLang="en-US" sz="800" b="1" dirty="0">
                          <a:solidFill>
                            <a:schemeClr val="accent6">
                              <a:lumMod val="75000"/>
                            </a:schemeClr>
                          </a:solidFill>
                          <a:effectLst/>
                        </a:rPr>
                        <a:t>（</a:t>
                      </a:r>
                      <a:r>
                        <a:rPr lang="en-US" altLang="ja-JP" sz="800" b="1" dirty="0">
                          <a:solidFill>
                            <a:schemeClr val="accent6">
                              <a:lumMod val="75000"/>
                            </a:schemeClr>
                          </a:solidFill>
                          <a:effectLst/>
                        </a:rPr>
                        <a:t>SuperStream-NX </a:t>
                      </a:r>
                      <a:r>
                        <a:rPr lang="ja-JP" altLang="en-US" sz="800" b="1" dirty="0">
                          <a:solidFill>
                            <a:schemeClr val="accent6">
                              <a:lumMod val="75000"/>
                            </a:schemeClr>
                          </a:solidFill>
                          <a:effectLst/>
                        </a:rPr>
                        <a:t>デジタルインボイスオプション）</a:t>
                      </a:r>
                    </a:p>
                  </a:txBody>
                  <a:tcPr marL="81578" marR="81578" marT="55065" marB="55065"/>
                </a:tc>
                <a:extLst>
                  <a:ext uri="{0D108BD9-81ED-4DB2-BD59-A6C34878D82A}">
                    <a16:rowId xmlns:a16="http://schemas.microsoft.com/office/drawing/2014/main" val="1192822863"/>
                  </a:ext>
                </a:extLst>
              </a:tr>
              <a:tr h="43886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800" b="0" dirty="0">
                          <a:effectLst/>
                        </a:rPr>
                        <a:t>ＧＲＡＮＤＩＴ</a:t>
                      </a:r>
                    </a:p>
                    <a:p>
                      <a:pPr algn="l" fontAlgn="t"/>
                      <a:r>
                        <a:rPr lang="ja-JP" altLang="en-US" sz="800" b="0" dirty="0">
                          <a:effectLst/>
                        </a:rPr>
                        <a:t>（</a:t>
                      </a:r>
                      <a:r>
                        <a:rPr lang="en-US" altLang="ja-JP" sz="800" b="0" dirty="0">
                          <a:effectLst/>
                        </a:rPr>
                        <a:t>GRANDIT</a:t>
                      </a:r>
                      <a:r>
                        <a:rPr lang="ja-JP" altLang="en-US" sz="800" b="0" dirty="0">
                          <a:effectLst/>
                        </a:rPr>
                        <a:t>、</a:t>
                      </a:r>
                      <a:r>
                        <a:rPr lang="en-US" altLang="ja-JP" sz="800" b="0" dirty="0">
                          <a:effectLst/>
                        </a:rPr>
                        <a:t>GRANDIT </a:t>
                      </a:r>
                      <a:r>
                        <a:rPr lang="en-US" altLang="ja-JP" sz="800" b="0" dirty="0" err="1">
                          <a:effectLst/>
                        </a:rPr>
                        <a:t>miraimil</a:t>
                      </a:r>
                      <a:r>
                        <a:rPr lang="ja-JP" altLang="en-US" sz="800" b="0" dirty="0">
                          <a:effectLst/>
                        </a:rPr>
                        <a:t>）</a:t>
                      </a: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セイコーソリューションズ</a:t>
                      </a:r>
                    </a:p>
                    <a:p>
                      <a:pPr algn="l" fontAlgn="t"/>
                      <a:r>
                        <a:rPr lang="ja-JP" altLang="en-US" sz="800" b="0" dirty="0">
                          <a:effectLst/>
                        </a:rPr>
                        <a:t>（</a:t>
                      </a:r>
                      <a:r>
                        <a:rPr lang="en-US" altLang="ja-JP" sz="800" b="0" dirty="0">
                          <a:effectLst/>
                        </a:rPr>
                        <a:t>ROS3/EDI</a:t>
                      </a:r>
                      <a:r>
                        <a:rPr lang="ja-JP" altLang="en-US" sz="800" b="0" dirty="0">
                          <a:effectLst/>
                        </a:rPr>
                        <a:t>、</a:t>
                      </a:r>
                      <a:r>
                        <a:rPr lang="en-US" altLang="ja-JP" sz="800" b="0" dirty="0">
                          <a:effectLst/>
                        </a:rPr>
                        <a:t>Seiko Trust EDI</a:t>
                      </a:r>
                      <a:r>
                        <a:rPr lang="ja-JP" altLang="en-US" sz="800" b="0" dirty="0">
                          <a:effectLst/>
                        </a:rPr>
                        <a:t>サービス）</a:t>
                      </a: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800" b="0" dirty="0">
                          <a:effectLst/>
                        </a:rPr>
                        <a:t>ＴＫＣ</a:t>
                      </a: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（ペポルアクセスポイント</a:t>
                      </a:r>
                      <a:r>
                        <a:rPr lang="en-US" altLang="ja-JP" sz="800" b="0" dirty="0">
                          <a:effectLst/>
                        </a:rPr>
                        <a:t>API</a:t>
                      </a:r>
                      <a:r>
                        <a:rPr lang="ja-JP" altLang="en-US" sz="800" b="0" dirty="0">
                          <a:effectLst/>
                        </a:rPr>
                        <a:t>サービス、</a:t>
                      </a: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インボイス・マネジャー、</a:t>
                      </a:r>
                      <a:r>
                        <a:rPr lang="en-US" altLang="ja-JP" sz="800" b="0" dirty="0">
                          <a:effectLst/>
                        </a:rPr>
                        <a:t>FX</a:t>
                      </a:r>
                      <a:r>
                        <a:rPr lang="ja-JP" altLang="en-US" sz="800" b="0" dirty="0">
                          <a:effectLst/>
                        </a:rPr>
                        <a:t>・</a:t>
                      </a:r>
                      <a:r>
                        <a:rPr lang="en-US" altLang="ja-JP" sz="800" b="0" dirty="0">
                          <a:effectLst/>
                        </a:rPr>
                        <a:t>SX</a:t>
                      </a:r>
                      <a:r>
                        <a:rPr lang="ja-JP" altLang="en-US" sz="800" b="0" dirty="0">
                          <a:effectLst/>
                        </a:rPr>
                        <a:t>シリーズ、</a:t>
                      </a:r>
                      <a:r>
                        <a:rPr lang="en-US" altLang="ja-JP" sz="800" b="0" dirty="0">
                          <a:effectLst/>
                        </a:rPr>
                        <a:t>FMS</a:t>
                      </a:r>
                      <a:r>
                        <a:rPr lang="ja-JP" altLang="en-US" sz="800" b="0" dirty="0">
                          <a:effectLst/>
                        </a:rPr>
                        <a:t>）</a:t>
                      </a:r>
                      <a:endParaRPr lang="en-US" altLang="ja-JP" sz="800" b="0" dirty="0">
                        <a:effectLst/>
                      </a:endParaRPr>
                    </a:p>
                  </a:txBody>
                  <a:tcPr marL="81578" marR="81578" marT="55065" marB="55065"/>
                </a:tc>
                <a:extLst>
                  <a:ext uri="{0D108BD9-81ED-4DB2-BD59-A6C34878D82A}">
                    <a16:rowId xmlns:a16="http://schemas.microsoft.com/office/drawing/2014/main" val="3770106213"/>
                  </a:ext>
                </a:extLst>
              </a:tr>
              <a:tr h="45284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ピー・シー・エー</a:t>
                      </a:r>
                    </a:p>
                    <a:p>
                      <a:pPr algn="l" fontAlgn="t"/>
                      <a:r>
                        <a:rPr lang="ja-JP" altLang="en-US" sz="800" b="0" dirty="0">
                          <a:effectLst/>
                        </a:rPr>
                        <a:t>（</a:t>
                      </a:r>
                      <a:r>
                        <a:rPr lang="en-US" altLang="ja-JP" sz="800" b="0" dirty="0">
                          <a:effectLst/>
                        </a:rPr>
                        <a:t>PCA Hub </a:t>
                      </a:r>
                      <a:r>
                        <a:rPr lang="ja-JP" altLang="en-US" sz="800" b="0" dirty="0">
                          <a:effectLst/>
                        </a:rPr>
                        <a:t>取引明細、</a:t>
                      </a:r>
                      <a:r>
                        <a:rPr lang="en-US" altLang="ja-JP" sz="800" b="0" dirty="0">
                          <a:effectLst/>
                        </a:rPr>
                        <a:t>PCA </a:t>
                      </a:r>
                      <a:r>
                        <a:rPr lang="ja-JP" altLang="en-US" sz="800" b="0" dirty="0">
                          <a:effectLst/>
                        </a:rPr>
                        <a:t>財務会計シリーズ、</a:t>
                      </a:r>
                    </a:p>
                    <a:p>
                      <a:pPr algn="l" fontAlgn="t"/>
                      <a:r>
                        <a:rPr lang="en-US" altLang="ja-JP" sz="800" b="0" dirty="0">
                          <a:effectLst/>
                        </a:rPr>
                        <a:t>PCA </a:t>
                      </a:r>
                      <a:r>
                        <a:rPr lang="ja-JP" altLang="en-US" sz="800" b="0" dirty="0">
                          <a:effectLst/>
                        </a:rPr>
                        <a:t>商管シリーズ、</a:t>
                      </a:r>
                      <a:r>
                        <a:rPr lang="en-US" altLang="ja-JP" sz="800" b="0" dirty="0">
                          <a:effectLst/>
                        </a:rPr>
                        <a:t>PCA hyper </a:t>
                      </a:r>
                      <a:r>
                        <a:rPr lang="ja-JP" altLang="en-US" sz="800" b="0" dirty="0">
                          <a:effectLst/>
                        </a:rPr>
                        <a:t>債務管理オプション）</a:t>
                      </a:r>
                      <a:endParaRPr lang="en-US" sz="800" b="0" dirty="0">
                        <a:effectLst/>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ビジネスエンジニアリング</a:t>
                      </a:r>
                    </a:p>
                    <a:p>
                      <a:pPr algn="l" fontAlgn="t"/>
                      <a:r>
                        <a:rPr lang="ja-JP" altLang="en-US" sz="800" b="0" dirty="0">
                          <a:effectLst/>
                        </a:rPr>
                        <a:t>（</a:t>
                      </a:r>
                      <a:r>
                        <a:rPr lang="en-US" altLang="ja-JP" sz="800" b="0" dirty="0" err="1">
                          <a:effectLst/>
                        </a:rPr>
                        <a:t>mcframe</a:t>
                      </a:r>
                      <a:r>
                        <a:rPr lang="en-US" altLang="ja-JP" sz="800" b="0" dirty="0">
                          <a:effectLst/>
                        </a:rPr>
                        <a:t> 7</a:t>
                      </a:r>
                      <a:r>
                        <a:rPr lang="ja-JP" altLang="en-US" sz="800" b="0" dirty="0">
                          <a:effectLst/>
                        </a:rPr>
                        <a:t>、</a:t>
                      </a:r>
                      <a:r>
                        <a:rPr lang="en-US" altLang="ja-JP" sz="800" b="0" dirty="0" err="1">
                          <a:effectLst/>
                        </a:rPr>
                        <a:t>mcframe</a:t>
                      </a:r>
                      <a:r>
                        <a:rPr lang="en-US" altLang="ja-JP" sz="800" b="0" dirty="0">
                          <a:effectLst/>
                        </a:rPr>
                        <a:t> X</a:t>
                      </a:r>
                      <a:r>
                        <a:rPr lang="ja-JP" altLang="en-US" sz="800" b="0" dirty="0">
                          <a:effectLst/>
                        </a:rPr>
                        <a:t>）</a:t>
                      </a: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マネーフォワード</a:t>
                      </a:r>
                      <a:br>
                        <a:rPr lang="en-US" altLang="ja-JP" sz="800" b="0" dirty="0">
                          <a:effectLst/>
                        </a:rPr>
                      </a:br>
                      <a:r>
                        <a:rPr lang="ja-JP" altLang="en-US" sz="800" b="0" dirty="0">
                          <a:effectLst/>
                        </a:rPr>
                        <a:t>（マネ</a:t>
                      </a:r>
                      <a:r>
                        <a:rPr lang="en-US" altLang="ja-JP" sz="800" b="0" dirty="0">
                          <a:effectLst/>
                        </a:rPr>
                        <a:t>―</a:t>
                      </a:r>
                      <a:r>
                        <a:rPr lang="ja-JP" altLang="en-US" sz="800" b="0" dirty="0">
                          <a:effectLst/>
                        </a:rPr>
                        <a:t>フォワードクラウド）</a:t>
                      </a:r>
                    </a:p>
                  </a:txBody>
                  <a:tcPr marL="81578" marR="81578" marT="55065" marB="55065"/>
                </a:tc>
                <a:extLst>
                  <a:ext uri="{0D108BD9-81ED-4DB2-BD59-A6C34878D82A}">
                    <a16:rowId xmlns:a16="http://schemas.microsoft.com/office/drawing/2014/main" val="1113386186"/>
                  </a:ext>
                </a:extLst>
              </a:tr>
              <a:tr h="341988">
                <a:tc>
                  <a:txBody>
                    <a:bodyPr/>
                    <a:lstStyle/>
                    <a:p>
                      <a:pPr algn="l" fontAlgn="t"/>
                      <a:r>
                        <a:rPr lang="ja-JP" altLang="en-US" sz="800" b="0" dirty="0">
                          <a:effectLst/>
                        </a:rPr>
                        <a:t>ミライコミュニケーションネットワーク</a:t>
                      </a:r>
                      <a:endParaRPr lang="en-US" altLang="ja-JP" sz="800" b="0" dirty="0">
                        <a:effectLst/>
                      </a:endParaRPr>
                    </a:p>
                    <a:p>
                      <a:pPr algn="l" fontAlgn="t"/>
                      <a:r>
                        <a:rPr lang="ja-JP" altLang="en-US" sz="800" b="0" dirty="0">
                          <a:effectLst/>
                        </a:rPr>
                        <a:t>（</a:t>
                      </a:r>
                      <a:r>
                        <a:rPr lang="en-US" altLang="ja-JP" sz="800" b="0" dirty="0" err="1">
                          <a:effectLst/>
                        </a:rPr>
                        <a:t>PeppoLink</a:t>
                      </a:r>
                      <a:r>
                        <a:rPr lang="ja-JP" altLang="en-US" sz="800" b="0" dirty="0">
                          <a:effectLst/>
                        </a:rPr>
                        <a:t>（ペポリンク））</a:t>
                      </a: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ミロク情報サービス</a:t>
                      </a:r>
                    </a:p>
                    <a:p>
                      <a:pPr algn="l" fontAlgn="t"/>
                      <a:r>
                        <a:rPr lang="ja-JP" altLang="en-US" sz="800" b="0" dirty="0">
                          <a:effectLst/>
                        </a:rPr>
                        <a:t>（</a:t>
                      </a:r>
                      <a:r>
                        <a:rPr lang="en-US" altLang="ja-JP" sz="800" b="0" dirty="0">
                          <a:effectLst/>
                        </a:rPr>
                        <a:t>Edge Tracker </a:t>
                      </a:r>
                      <a:r>
                        <a:rPr lang="ja-JP" altLang="en-US" sz="800" b="0" dirty="0">
                          <a:effectLst/>
                        </a:rPr>
                        <a:t>電子請求書（旧</a:t>
                      </a:r>
                      <a:r>
                        <a:rPr lang="en-US" altLang="ja-JP" sz="800" b="0" dirty="0">
                          <a:effectLst/>
                        </a:rPr>
                        <a:t>MJS e-Invoice</a:t>
                      </a:r>
                      <a:r>
                        <a:rPr lang="ja-JP" altLang="en-US" sz="800" b="0" dirty="0">
                          <a:effectLst/>
                        </a:rPr>
                        <a:t>））</a:t>
                      </a: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弥生</a:t>
                      </a:r>
                    </a:p>
                    <a:p>
                      <a:pPr algn="l" fontAlgn="t"/>
                      <a:r>
                        <a:rPr lang="ja-JP" altLang="en-US" sz="800" b="0" dirty="0">
                          <a:effectLst/>
                        </a:rPr>
                        <a:t>（スマート証憑管理）</a:t>
                      </a:r>
                    </a:p>
                  </a:txBody>
                  <a:tcPr marL="81578" marR="81578" marT="55065" marB="55065"/>
                </a:tc>
                <a:extLst>
                  <a:ext uri="{0D108BD9-81ED-4DB2-BD59-A6C34878D82A}">
                    <a16:rowId xmlns:a16="http://schemas.microsoft.com/office/drawing/2014/main" val="3931617983"/>
                  </a:ext>
                </a:extLst>
              </a:tr>
              <a:tr h="34198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ラディックス</a:t>
                      </a:r>
                    </a:p>
                    <a:p>
                      <a:pPr algn="l" fontAlgn="t"/>
                      <a:r>
                        <a:rPr lang="ja-JP" altLang="en-US" sz="800" b="0" dirty="0">
                          <a:effectLst/>
                        </a:rPr>
                        <a:t>（</a:t>
                      </a:r>
                      <a:r>
                        <a:rPr lang="en-US" altLang="ja-JP" sz="800" b="0" dirty="0" err="1">
                          <a:effectLst/>
                        </a:rPr>
                        <a:t>CAULSmart</a:t>
                      </a:r>
                      <a:r>
                        <a:rPr lang="en-US" altLang="ja-JP" sz="800" b="0" dirty="0">
                          <a:effectLst/>
                        </a:rPr>
                        <a:t> RX</a:t>
                      </a:r>
                      <a:r>
                        <a:rPr lang="ja-JP" altLang="en-US" sz="800" b="0" dirty="0">
                          <a:effectLst/>
                        </a:rPr>
                        <a:t>、</a:t>
                      </a:r>
                      <a:r>
                        <a:rPr lang="en-US" altLang="ja-JP" sz="800" b="0" dirty="0">
                          <a:effectLst/>
                        </a:rPr>
                        <a:t>CAUL RX</a:t>
                      </a:r>
                      <a:r>
                        <a:rPr lang="ja-JP" altLang="en-US" sz="800" b="0" dirty="0">
                          <a:effectLst/>
                        </a:rPr>
                        <a:t>）</a:t>
                      </a:r>
                      <a:endParaRPr lang="en-US" sz="800" b="0" dirty="0">
                        <a:effectLst/>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dirty="0">
                          <a:effectLst/>
                        </a:rPr>
                        <a:t>ワークスアプリケーションズ</a:t>
                      </a:r>
                    </a:p>
                    <a:p>
                      <a:pPr algn="l" fontAlgn="t"/>
                      <a:r>
                        <a:rPr lang="ja-JP" altLang="en-US" sz="800" b="0" dirty="0">
                          <a:effectLst/>
                        </a:rPr>
                        <a:t>（</a:t>
                      </a:r>
                      <a:r>
                        <a:rPr lang="en-US" altLang="ja-JP" sz="800" b="0" dirty="0">
                          <a:effectLst/>
                        </a:rPr>
                        <a:t>HUE</a:t>
                      </a:r>
                      <a:r>
                        <a:rPr lang="ja-JP" altLang="en-US" sz="800" b="0" dirty="0">
                          <a:effectLst/>
                        </a:rPr>
                        <a:t>デジタルインボイス）</a:t>
                      </a:r>
                    </a:p>
                  </a:txBody>
                  <a:tcPr marL="81578" marR="81578" marT="55065" marB="55065"/>
                </a:tc>
                <a:tc>
                  <a:txBody>
                    <a:bodyPr/>
                    <a:lstStyle/>
                    <a:p>
                      <a:pPr algn="ctr" fontAlgn="t"/>
                      <a:r>
                        <a:rPr lang="ja-JP" altLang="en-US" sz="800" b="0" dirty="0">
                          <a:effectLst/>
                        </a:rPr>
                        <a:t>－</a:t>
                      </a:r>
                    </a:p>
                  </a:txBody>
                  <a:tcPr marL="81578" marR="81578" marT="55065" marB="55065"/>
                </a:tc>
                <a:extLst>
                  <a:ext uri="{0D108BD9-81ED-4DB2-BD59-A6C34878D82A}">
                    <a16:rowId xmlns:a16="http://schemas.microsoft.com/office/drawing/2014/main" val="822473094"/>
                  </a:ext>
                </a:extLst>
              </a:tr>
            </a:tbl>
          </a:graphicData>
        </a:graphic>
      </p:graphicFrame>
      <p:sp>
        <p:nvSpPr>
          <p:cNvPr id="3" name="テキスト ボックス 2">
            <a:extLst>
              <a:ext uri="{FF2B5EF4-FFF2-40B4-BE49-F238E27FC236}">
                <a16:creationId xmlns:a16="http://schemas.microsoft.com/office/drawing/2014/main" id="{F5A45C1B-A7F0-21C6-A26E-399D75375117}"/>
              </a:ext>
            </a:extLst>
          </p:cNvPr>
          <p:cNvSpPr txBox="1"/>
          <p:nvPr/>
        </p:nvSpPr>
        <p:spPr>
          <a:xfrm>
            <a:off x="467544" y="941587"/>
            <a:ext cx="6821355" cy="369332"/>
          </a:xfrm>
          <a:prstGeom prst="rect">
            <a:avLst/>
          </a:prstGeom>
          <a:noFill/>
        </p:spPr>
        <p:txBody>
          <a:bodyPr wrap="none" rtlCol="0">
            <a:spAutoFit/>
          </a:bodyPr>
          <a:lstStyle/>
          <a:p>
            <a:r>
              <a:rPr kumimoji="1" lang="ja-JP" altLang="en-US" b="1" dirty="0"/>
              <a:t>第</a:t>
            </a:r>
            <a:r>
              <a:rPr kumimoji="1" lang="en-US" altLang="ja-JP" b="1" dirty="0"/>
              <a:t>2</a:t>
            </a:r>
            <a:r>
              <a:rPr kumimoji="1" lang="ja-JP" altLang="en-US" b="1" dirty="0"/>
              <a:t>回</a:t>
            </a:r>
            <a:r>
              <a:rPr kumimoji="1" lang="en-US" altLang="ja-JP" b="1" dirty="0" err="1"/>
              <a:t>Peppol</a:t>
            </a:r>
            <a:r>
              <a:rPr kumimoji="1" lang="en-US" altLang="ja-JP" b="1" dirty="0"/>
              <a:t> e-invoice</a:t>
            </a:r>
            <a:r>
              <a:rPr kumimoji="1" lang="ja-JP" altLang="en-US" b="1" dirty="0"/>
              <a:t>相互接続テスト</a:t>
            </a:r>
            <a:r>
              <a:rPr kumimoji="1" lang="en-US" altLang="ja-JP" b="1" dirty="0"/>
              <a:t>(C1→C4)_</a:t>
            </a:r>
            <a:r>
              <a:rPr lang="ja-JP" altLang="en-US" b="1" dirty="0"/>
              <a:t>適格請求書</a:t>
            </a:r>
            <a:endParaRPr kumimoji="1" lang="en-US" altLang="ja-JP" b="1" dirty="0"/>
          </a:p>
        </p:txBody>
      </p:sp>
    </p:spTree>
    <p:extLst>
      <p:ext uri="{BB962C8B-B14F-4D97-AF65-F5344CB8AC3E}">
        <p14:creationId xmlns:p14="http://schemas.microsoft.com/office/powerpoint/2010/main" val="2292970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ターゲット想定　</a:t>
            </a:r>
            <a:r>
              <a:rPr lang="ja-JP" altLang="en-US" sz="1800" dirty="0">
                <a:latin typeface="+mn-ea"/>
              </a:rPr>
              <a:t>利用形態</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20" name="テキスト ボックス 19">
            <a:extLst>
              <a:ext uri="{FF2B5EF4-FFF2-40B4-BE49-F238E27FC236}">
                <a16:creationId xmlns:a16="http://schemas.microsoft.com/office/drawing/2014/main" id="{83454901-9124-B0F3-9145-76488613E222}"/>
              </a:ext>
            </a:extLst>
          </p:cNvPr>
          <p:cNvSpPr txBox="1"/>
          <p:nvPr/>
        </p:nvSpPr>
        <p:spPr>
          <a:xfrm>
            <a:off x="611560" y="1658947"/>
            <a:ext cx="7776864" cy="2062103"/>
          </a:xfrm>
          <a:prstGeom prst="rect">
            <a:avLst/>
          </a:prstGeom>
          <a:noFill/>
        </p:spPr>
        <p:txBody>
          <a:bodyPr wrap="square" rtlCol="0">
            <a:spAutoFit/>
          </a:bodyPr>
          <a:lstStyle/>
          <a:p>
            <a:pPr marL="342900" indent="-342900">
              <a:buClr>
                <a:schemeClr val="tx2"/>
              </a:buClr>
              <a:buFont typeface="+mj-lt"/>
              <a:buAutoNum type="arabicPeriod"/>
            </a:pPr>
            <a:r>
              <a:rPr lang="ja-JP" altLang="en-US" sz="3200" b="1" dirty="0">
                <a:solidFill>
                  <a:schemeClr val="tx2"/>
                </a:solidFill>
              </a:rPr>
              <a:t> 統合会計</a:t>
            </a:r>
            <a:r>
              <a:rPr lang="en-US" altLang="ja-JP" sz="3200" b="1" dirty="0">
                <a:solidFill>
                  <a:schemeClr val="accent1"/>
                </a:solidFill>
              </a:rPr>
              <a:t>AP</a:t>
            </a:r>
            <a:r>
              <a:rPr lang="ja-JP" altLang="en-US" sz="3200" b="1" dirty="0">
                <a:solidFill>
                  <a:schemeClr val="accent1"/>
                </a:solidFill>
              </a:rPr>
              <a:t>、</a:t>
            </a:r>
            <a:r>
              <a:rPr lang="en-US" altLang="ja-JP" sz="3200" b="1" dirty="0">
                <a:solidFill>
                  <a:schemeClr val="accent1"/>
                </a:solidFill>
              </a:rPr>
              <a:t>AR</a:t>
            </a:r>
            <a:r>
              <a:rPr lang="ja-JP" altLang="en-US" sz="3200" b="1" dirty="0">
                <a:solidFill>
                  <a:schemeClr val="tx2"/>
                </a:solidFill>
              </a:rPr>
              <a:t>をご利用中のお客様</a:t>
            </a:r>
            <a:endParaRPr lang="en-US" altLang="ja-JP" sz="3200" b="1" dirty="0">
              <a:solidFill>
                <a:schemeClr val="tx2"/>
              </a:solidFill>
            </a:endParaRPr>
          </a:p>
          <a:p>
            <a:pPr marL="342900" indent="-342900">
              <a:buClr>
                <a:schemeClr val="tx2"/>
              </a:buClr>
              <a:buFont typeface="+mj-lt"/>
              <a:buAutoNum type="arabicPeriod"/>
            </a:pPr>
            <a:endParaRPr kumimoji="1" lang="en-US" altLang="ja-JP" sz="3200" b="1" dirty="0">
              <a:solidFill>
                <a:schemeClr val="tx2"/>
              </a:solidFill>
            </a:endParaRPr>
          </a:p>
          <a:p>
            <a:pPr marL="342900" indent="-342900">
              <a:buClr>
                <a:schemeClr val="tx2"/>
              </a:buClr>
              <a:buFont typeface="+mj-lt"/>
              <a:buAutoNum type="arabicPeriod"/>
            </a:pPr>
            <a:endParaRPr kumimoji="1" lang="en-US" altLang="ja-JP" sz="3200" b="1" dirty="0">
              <a:solidFill>
                <a:schemeClr val="tx2"/>
              </a:solidFill>
            </a:endParaRPr>
          </a:p>
          <a:p>
            <a:pPr marL="342900" indent="-342900">
              <a:buClr>
                <a:schemeClr val="tx2"/>
              </a:buClr>
              <a:buFont typeface="+mj-lt"/>
              <a:buAutoNum type="arabicPeriod"/>
            </a:pPr>
            <a:r>
              <a:rPr kumimoji="1" lang="ja-JP" altLang="en-US" sz="3200" b="1" dirty="0">
                <a:solidFill>
                  <a:schemeClr val="accent1"/>
                </a:solidFill>
              </a:rPr>
              <a:t> グループ展開</a:t>
            </a:r>
            <a:r>
              <a:rPr kumimoji="1" lang="ja-JP" altLang="en-US" sz="3200" b="1" dirty="0">
                <a:solidFill>
                  <a:schemeClr val="tx2"/>
                </a:solidFill>
              </a:rPr>
              <a:t>されているお客様</a:t>
            </a:r>
            <a:endParaRPr kumimoji="1" lang="en-US" altLang="ja-JP" sz="3200" b="1" dirty="0">
              <a:solidFill>
                <a:schemeClr val="tx2"/>
              </a:solidFill>
            </a:endParaRPr>
          </a:p>
        </p:txBody>
      </p:sp>
    </p:spTree>
    <p:extLst>
      <p:ext uri="{BB962C8B-B14F-4D97-AF65-F5344CB8AC3E}">
        <p14:creationId xmlns:p14="http://schemas.microsoft.com/office/powerpoint/2010/main" val="157464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ターゲット想定　</a:t>
            </a:r>
            <a:r>
              <a:rPr lang="ja-JP" altLang="en-US" sz="1800" dirty="0">
                <a:latin typeface="+mn-ea"/>
              </a:rPr>
              <a:t>利用形態</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8" name="正方形/長方形 7">
            <a:extLst>
              <a:ext uri="{FF2B5EF4-FFF2-40B4-BE49-F238E27FC236}">
                <a16:creationId xmlns:a16="http://schemas.microsoft.com/office/drawing/2014/main" id="{53E0802B-EBCE-E834-B78F-BF66C707FC82}"/>
              </a:ext>
            </a:extLst>
          </p:cNvPr>
          <p:cNvSpPr/>
          <p:nvPr/>
        </p:nvSpPr>
        <p:spPr>
          <a:xfrm>
            <a:off x="4824028" y="4109262"/>
            <a:ext cx="4319972" cy="369332"/>
          </a:xfrm>
          <a:prstGeom prst="rect">
            <a:avLst/>
          </a:prstGeom>
        </p:spPr>
        <p:txBody>
          <a:bodyPr wrap="square">
            <a:spAutoFit/>
          </a:bodyPr>
          <a:lstStyle/>
          <a:p>
            <a:r>
              <a:rPr lang="en-US" altLang="ja-JP" b="1" dirty="0">
                <a:solidFill>
                  <a:srgbClr val="333333"/>
                </a:solidFill>
                <a:latin typeface="メイリオ" panose="020B0604030504040204" pitchFamily="34" charset="-128"/>
                <a:ea typeface="メイリオ" panose="020B0604030504040204" pitchFamily="34" charset="-128"/>
              </a:rPr>
              <a:t>【</a:t>
            </a:r>
            <a:r>
              <a:rPr lang="en-US" altLang="ja-JP" b="1" dirty="0" err="1">
                <a:solidFill>
                  <a:srgbClr val="333333"/>
                </a:solidFill>
                <a:latin typeface="メイリオ" panose="020B0604030504040204" pitchFamily="34" charset="-128"/>
                <a:ea typeface="メイリオ" panose="020B0604030504040204" pitchFamily="34" charset="-128"/>
              </a:rPr>
              <a:t>URL】</a:t>
            </a:r>
            <a:r>
              <a:rPr lang="en-US" altLang="ja-JP" dirty="0" err="1"/>
              <a:t>https</a:t>
            </a:r>
            <a:r>
              <a:rPr lang="en-US" altLang="ja-JP" dirty="0"/>
              <a:t>://www.eipa.jp/service</a:t>
            </a:r>
            <a:endParaRPr lang="ja-JP" altLang="en-US" dirty="0"/>
          </a:p>
        </p:txBody>
      </p:sp>
      <p:sp>
        <p:nvSpPr>
          <p:cNvPr id="9" name="テキスト ボックス 8">
            <a:extLst>
              <a:ext uri="{FF2B5EF4-FFF2-40B4-BE49-F238E27FC236}">
                <a16:creationId xmlns:a16="http://schemas.microsoft.com/office/drawing/2014/main" id="{5584A0D6-DE7F-5724-B084-08092D8A0FFF}"/>
              </a:ext>
            </a:extLst>
          </p:cNvPr>
          <p:cNvSpPr txBox="1"/>
          <p:nvPr/>
        </p:nvSpPr>
        <p:spPr>
          <a:xfrm>
            <a:off x="467544" y="4566342"/>
            <a:ext cx="8381127" cy="2308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ja-JP" altLang="en-US"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図の出典</a:t>
            </a:r>
            <a:r>
              <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:https://www.eipa.jp/service</a:t>
            </a:r>
            <a:r>
              <a:rPr kumimoji="0" lang="ja-JP" altLang="en-US"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　デジタルインボイス推進協議会</a:t>
            </a:r>
            <a:r>
              <a:rPr kumimoji="0" lang="ja-JP" altLang="en-US" sz="900" kern="0" dirty="0">
                <a:solidFill>
                  <a:sysClr val="windowText" lastClr="000000">
                    <a:lumMod val="75000"/>
                    <a:lumOff val="25000"/>
                  </a:sysClr>
                </a:solidFill>
                <a:latin typeface="メイリオ"/>
                <a:ea typeface="メイリオ"/>
              </a:rPr>
              <a:t>「</a:t>
            </a:r>
            <a:r>
              <a:rPr kumimoji="0" lang="en-US" altLang="ja-JP" sz="900" kern="0" dirty="0">
                <a:solidFill>
                  <a:sysClr val="windowText" lastClr="000000">
                    <a:lumMod val="75000"/>
                    <a:lumOff val="25000"/>
                  </a:sysClr>
                </a:solidFill>
                <a:latin typeface="メイリオ"/>
                <a:ea typeface="メイリオ"/>
              </a:rPr>
              <a:t>EIPA</a:t>
            </a:r>
            <a:r>
              <a:rPr kumimoji="0" lang="ja-JP" altLang="en-US" sz="900" kern="0" dirty="0">
                <a:solidFill>
                  <a:sysClr val="windowText" lastClr="000000">
                    <a:lumMod val="75000"/>
                    <a:lumOff val="25000"/>
                  </a:sysClr>
                </a:solidFill>
                <a:latin typeface="メイリオ"/>
                <a:ea typeface="メイリオ"/>
              </a:rPr>
              <a:t>会員、</a:t>
            </a:r>
            <a:r>
              <a:rPr kumimoji="0" lang="en-US" altLang="ja-JP" sz="900" kern="0" dirty="0" err="1">
                <a:solidFill>
                  <a:sysClr val="windowText" lastClr="000000">
                    <a:lumMod val="75000"/>
                    <a:lumOff val="25000"/>
                  </a:sysClr>
                </a:solidFill>
                <a:latin typeface="メイリオ"/>
                <a:ea typeface="メイリオ"/>
              </a:rPr>
              <a:t>Peppol</a:t>
            </a:r>
            <a:r>
              <a:rPr kumimoji="0" lang="ja-JP" altLang="en-US" sz="900" kern="0" dirty="0">
                <a:solidFill>
                  <a:sysClr val="windowText" lastClr="000000">
                    <a:lumMod val="75000"/>
                    <a:lumOff val="25000"/>
                  </a:sysClr>
                </a:solidFill>
                <a:latin typeface="メイリオ"/>
                <a:ea typeface="メイリオ"/>
              </a:rPr>
              <a:t>デジタルインボイス対応済みサービス一覧」より</a:t>
            </a:r>
            <a:endPar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316A641B-EBE9-6BA6-DE9E-B997AD206E2B}"/>
              </a:ext>
            </a:extLst>
          </p:cNvPr>
          <p:cNvPicPr>
            <a:picLocks noChangeAspect="1"/>
          </p:cNvPicPr>
          <p:nvPr/>
        </p:nvPicPr>
        <p:blipFill>
          <a:blip r:embed="rId3"/>
          <a:stretch>
            <a:fillRect/>
          </a:stretch>
        </p:blipFill>
        <p:spPr>
          <a:xfrm>
            <a:off x="268525" y="782258"/>
            <a:ext cx="4500500" cy="3696336"/>
          </a:xfrm>
          <a:prstGeom prst="rect">
            <a:avLst/>
          </a:prstGeom>
        </p:spPr>
      </p:pic>
      <p:sp>
        <p:nvSpPr>
          <p:cNvPr id="12" name="テキスト ボックス 11">
            <a:extLst>
              <a:ext uri="{FF2B5EF4-FFF2-40B4-BE49-F238E27FC236}">
                <a16:creationId xmlns:a16="http://schemas.microsoft.com/office/drawing/2014/main" id="{6E517D87-7ADE-C571-26D2-646C3FC2F0E9}"/>
              </a:ext>
            </a:extLst>
          </p:cNvPr>
          <p:cNvSpPr txBox="1"/>
          <p:nvPr/>
        </p:nvSpPr>
        <p:spPr>
          <a:xfrm>
            <a:off x="4968045" y="1941902"/>
            <a:ext cx="4104456" cy="1077218"/>
          </a:xfrm>
          <a:prstGeom prst="rect">
            <a:avLst/>
          </a:prstGeom>
          <a:noFill/>
        </p:spPr>
        <p:txBody>
          <a:bodyPr wrap="square" rtlCol="0">
            <a:spAutoFit/>
          </a:bodyPr>
          <a:lstStyle/>
          <a:p>
            <a:pPr>
              <a:buClr>
                <a:schemeClr val="tx2"/>
              </a:buClr>
            </a:pPr>
            <a:r>
              <a:rPr kumimoji="1" lang="ja-JP" altLang="en-US" sz="3200" b="1" dirty="0">
                <a:solidFill>
                  <a:schemeClr val="tx2"/>
                </a:solidFill>
              </a:rPr>
              <a:t>お客様の稼働資産も</a:t>
            </a:r>
            <a:endParaRPr kumimoji="1" lang="en-US" altLang="ja-JP" sz="3200" b="1" dirty="0">
              <a:solidFill>
                <a:schemeClr val="tx2"/>
              </a:solidFill>
            </a:endParaRPr>
          </a:p>
          <a:p>
            <a:pPr>
              <a:buClr>
                <a:schemeClr val="tx2"/>
              </a:buClr>
            </a:pPr>
            <a:r>
              <a:rPr kumimoji="1" lang="ja-JP" altLang="en-US" sz="3200" b="1" dirty="0">
                <a:solidFill>
                  <a:schemeClr val="tx2"/>
                </a:solidFill>
              </a:rPr>
              <a:t>ご確認ください</a:t>
            </a:r>
            <a:endParaRPr kumimoji="1" lang="en-US" altLang="ja-JP" sz="3200" b="1" dirty="0">
              <a:solidFill>
                <a:schemeClr val="tx2"/>
              </a:solidFill>
            </a:endParaRPr>
          </a:p>
        </p:txBody>
      </p:sp>
    </p:spTree>
    <p:extLst>
      <p:ext uri="{BB962C8B-B14F-4D97-AF65-F5344CB8AC3E}">
        <p14:creationId xmlns:p14="http://schemas.microsoft.com/office/powerpoint/2010/main" val="242188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ターゲット想定　</a:t>
            </a:r>
            <a:r>
              <a:rPr lang="ja-JP" altLang="en-US" sz="1800" dirty="0">
                <a:latin typeface="+mn-ea"/>
              </a:rPr>
              <a:t>課題・取り組み</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18039282-789B-BDD8-4BDD-F8BE1BDE529F}"/>
              </a:ext>
            </a:extLst>
          </p:cNvPr>
          <p:cNvSpPr txBox="1">
            <a:spLocks/>
          </p:cNvSpPr>
          <p:nvPr/>
        </p:nvSpPr>
        <p:spPr>
          <a:xfrm>
            <a:off x="358775" y="987574"/>
            <a:ext cx="8528745" cy="3575370"/>
          </a:xfrm>
          <a:prstGeom prst="rect">
            <a:avLst/>
          </a:prstGeom>
        </p:spPr>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dirty="0">
                <a:solidFill>
                  <a:srgbClr val="FFC000"/>
                </a:solidFill>
              </a:rPr>
              <a:t>■</a:t>
            </a:r>
            <a:r>
              <a:rPr lang="ja-JP" altLang="en-US" sz="1600" b="1" dirty="0">
                <a:solidFill>
                  <a:schemeClr val="tx2"/>
                </a:solidFill>
              </a:rPr>
              <a:t>大量のデータ入力が必要な企業</a:t>
            </a:r>
            <a:br>
              <a:rPr lang="ja-JP" altLang="en-US" sz="1600" dirty="0">
                <a:solidFill>
                  <a:schemeClr val="tx2"/>
                </a:solidFill>
              </a:rPr>
            </a:br>
            <a:r>
              <a:rPr lang="ja-JP" altLang="en-US" sz="1600" dirty="0">
                <a:solidFill>
                  <a:schemeClr val="tx2"/>
                </a:solidFill>
              </a:rPr>
              <a:t>　課題</a:t>
            </a:r>
            <a:r>
              <a:rPr lang="en-US" altLang="ja-JP" sz="1600" dirty="0">
                <a:solidFill>
                  <a:schemeClr val="tx2"/>
                </a:solidFill>
              </a:rPr>
              <a:t>: </a:t>
            </a:r>
            <a:r>
              <a:rPr lang="ja-JP" altLang="en-US" sz="1600" dirty="0">
                <a:solidFill>
                  <a:schemeClr val="tx2"/>
                </a:solidFill>
              </a:rPr>
              <a:t>手作業が多く業務効率化ができていない</a:t>
            </a:r>
            <a:endParaRPr lang="en-US" altLang="ja-JP" sz="1600" dirty="0">
              <a:solidFill>
                <a:schemeClr val="tx2"/>
              </a:solidFill>
            </a:endParaRPr>
          </a:p>
          <a:p>
            <a:pPr>
              <a:lnSpc>
                <a:spcPts val="1900"/>
              </a:lnSpc>
              <a:buClr>
                <a:srgbClr val="F9BE00"/>
              </a:buClr>
            </a:pPr>
            <a:br>
              <a:rPr lang="ja-JP" altLang="en-US" sz="1600" dirty="0">
                <a:solidFill>
                  <a:schemeClr val="tx2"/>
                </a:solidFill>
              </a:rPr>
            </a:br>
            <a:r>
              <a:rPr lang="ja-JP" altLang="en-US" sz="1600" dirty="0">
                <a:solidFill>
                  <a:srgbClr val="FFC000"/>
                </a:solidFill>
              </a:rPr>
              <a:t>■</a:t>
            </a:r>
            <a:r>
              <a:rPr lang="ja-JP" altLang="en-US" sz="1600" b="1" dirty="0">
                <a:solidFill>
                  <a:schemeClr val="tx2"/>
                </a:solidFill>
              </a:rPr>
              <a:t>コンプライアンス強化</a:t>
            </a:r>
            <a:br>
              <a:rPr lang="ja-JP" altLang="en-US" sz="1600" b="1" dirty="0">
                <a:solidFill>
                  <a:schemeClr val="tx2"/>
                </a:solidFill>
              </a:rPr>
            </a:br>
            <a:r>
              <a:rPr lang="ja-JP" altLang="en-US" sz="1600" dirty="0">
                <a:solidFill>
                  <a:schemeClr val="tx2"/>
                </a:solidFill>
              </a:rPr>
              <a:t>　課題</a:t>
            </a:r>
            <a:r>
              <a:rPr lang="en-US" altLang="ja-JP" sz="1600" dirty="0">
                <a:solidFill>
                  <a:schemeClr val="tx2"/>
                </a:solidFill>
              </a:rPr>
              <a:t>: </a:t>
            </a:r>
            <a:r>
              <a:rPr lang="ja-JP" altLang="en-US" sz="1600" dirty="0">
                <a:solidFill>
                  <a:schemeClr val="tx2"/>
                </a:solidFill>
              </a:rPr>
              <a:t>税務や法規制への対応が難しく社内処理が煩雑</a:t>
            </a:r>
            <a:br>
              <a:rPr lang="ja-JP" altLang="en-US" sz="1600" dirty="0">
                <a:solidFill>
                  <a:schemeClr val="tx2"/>
                </a:solidFill>
              </a:rPr>
            </a:br>
            <a:br>
              <a:rPr lang="ja-JP" altLang="en-US" sz="1600" dirty="0">
                <a:solidFill>
                  <a:schemeClr val="tx2"/>
                </a:solidFill>
              </a:rPr>
            </a:br>
            <a:r>
              <a:rPr lang="ja-JP" altLang="en-US" sz="1600" dirty="0">
                <a:solidFill>
                  <a:srgbClr val="FFC000"/>
                </a:solidFill>
              </a:rPr>
              <a:t>■</a:t>
            </a:r>
            <a:r>
              <a:rPr lang="ja-JP" altLang="en-US" sz="1600" b="1" dirty="0">
                <a:solidFill>
                  <a:schemeClr val="tx2"/>
                </a:solidFill>
              </a:rPr>
              <a:t>セキュリティ・ガバナンス強化</a:t>
            </a:r>
            <a:br>
              <a:rPr lang="ja-JP" altLang="en-US" sz="1600" dirty="0">
                <a:solidFill>
                  <a:schemeClr val="tx2"/>
                </a:solidFill>
              </a:rPr>
            </a:br>
            <a:r>
              <a:rPr lang="ja-JP" altLang="en-US" sz="1600" dirty="0">
                <a:solidFill>
                  <a:schemeClr val="tx2"/>
                </a:solidFill>
              </a:rPr>
              <a:t>　課題</a:t>
            </a:r>
            <a:r>
              <a:rPr lang="en-US" altLang="ja-JP" sz="1600" dirty="0">
                <a:solidFill>
                  <a:schemeClr val="tx2"/>
                </a:solidFill>
              </a:rPr>
              <a:t>:</a:t>
            </a:r>
            <a:r>
              <a:rPr lang="ja-JP" altLang="en-US" sz="1600" dirty="0">
                <a:solidFill>
                  <a:schemeClr val="tx2"/>
                </a:solidFill>
              </a:rPr>
              <a:t>紛失や盗難、誤送信等のリスク低減、グループ間のガバナンスを強化したい</a:t>
            </a:r>
            <a:br>
              <a:rPr lang="ja-JP" altLang="en-US" sz="1600" dirty="0">
                <a:solidFill>
                  <a:schemeClr val="tx2"/>
                </a:solidFill>
              </a:rPr>
            </a:br>
            <a:br>
              <a:rPr lang="ja-JP" altLang="en-US" sz="1600" dirty="0">
                <a:solidFill>
                  <a:schemeClr val="tx2"/>
                </a:solidFill>
              </a:rPr>
            </a:br>
            <a:r>
              <a:rPr lang="ja-JP" altLang="en-US" sz="1600" dirty="0">
                <a:solidFill>
                  <a:srgbClr val="FFC000"/>
                </a:solidFill>
              </a:rPr>
              <a:t>■</a:t>
            </a:r>
            <a:r>
              <a:rPr lang="ja-JP" altLang="en-US" sz="1600" b="1" dirty="0">
                <a:solidFill>
                  <a:schemeClr val="tx2"/>
                </a:solidFill>
              </a:rPr>
              <a:t>データ活用を簡易にしたい</a:t>
            </a:r>
            <a:br>
              <a:rPr lang="ja-JP" altLang="en-US" sz="1600" dirty="0">
                <a:solidFill>
                  <a:schemeClr val="tx2"/>
                </a:solidFill>
              </a:rPr>
            </a:br>
            <a:r>
              <a:rPr lang="ja-JP" altLang="en-US" sz="1600" dirty="0">
                <a:solidFill>
                  <a:schemeClr val="tx2"/>
                </a:solidFill>
              </a:rPr>
              <a:t>　課題</a:t>
            </a:r>
            <a:r>
              <a:rPr lang="en-US" altLang="ja-JP" sz="1600" dirty="0">
                <a:solidFill>
                  <a:schemeClr val="tx2"/>
                </a:solidFill>
              </a:rPr>
              <a:t>: </a:t>
            </a:r>
            <a:r>
              <a:rPr lang="ja-JP" altLang="en-US" sz="1600" dirty="0">
                <a:solidFill>
                  <a:schemeClr val="tx2"/>
                </a:solidFill>
              </a:rPr>
              <a:t>紙のインボイスでは検索や分析が難しく標準化したい</a:t>
            </a:r>
            <a:endParaRPr lang="en-US" altLang="ja-JP" sz="1600" dirty="0">
              <a:solidFill>
                <a:schemeClr val="tx2"/>
              </a:solidFill>
            </a:endParaRPr>
          </a:p>
          <a:p>
            <a:pPr>
              <a:lnSpc>
                <a:spcPts val="1900"/>
              </a:lnSpc>
              <a:buClr>
                <a:srgbClr val="F9BE00"/>
              </a:buClr>
            </a:pPr>
            <a:br>
              <a:rPr lang="ja-JP" altLang="en-US" sz="1600" dirty="0">
                <a:solidFill>
                  <a:schemeClr val="tx2"/>
                </a:solidFill>
              </a:rPr>
            </a:br>
            <a:r>
              <a:rPr lang="ja-JP" altLang="en-US" sz="1600" dirty="0">
                <a:solidFill>
                  <a:srgbClr val="FFC000"/>
                </a:solidFill>
              </a:rPr>
              <a:t>■</a:t>
            </a:r>
            <a:r>
              <a:rPr lang="ja-JP" altLang="en-US" sz="1600" b="1" dirty="0">
                <a:solidFill>
                  <a:schemeClr val="tx2"/>
                </a:solidFill>
              </a:rPr>
              <a:t>環境保護、ペーパレスを推進したい</a:t>
            </a:r>
            <a:br>
              <a:rPr lang="ja-JP" altLang="en-US" sz="1600" b="1" dirty="0">
                <a:solidFill>
                  <a:schemeClr val="tx2"/>
                </a:solidFill>
              </a:rPr>
            </a:br>
            <a:r>
              <a:rPr lang="ja-JP" altLang="en-US" sz="1600" dirty="0">
                <a:solidFill>
                  <a:schemeClr val="tx2"/>
                </a:solidFill>
              </a:rPr>
              <a:t>　課題</a:t>
            </a:r>
            <a:r>
              <a:rPr lang="en-US" altLang="ja-JP" sz="1600" dirty="0">
                <a:solidFill>
                  <a:schemeClr val="tx2"/>
                </a:solidFill>
              </a:rPr>
              <a:t>: </a:t>
            </a:r>
            <a:r>
              <a:rPr lang="ja-JP" altLang="en-US" sz="1600" dirty="0">
                <a:solidFill>
                  <a:schemeClr val="tx2"/>
                </a:solidFill>
              </a:rPr>
              <a:t>社会的責任から環境保護の率先推進が必要</a:t>
            </a:r>
            <a:endParaRPr lang="en-US" altLang="ja-JP" sz="1600" dirty="0">
              <a:solidFill>
                <a:schemeClr val="tx2"/>
              </a:solidFill>
            </a:endParaRPr>
          </a:p>
          <a:p>
            <a:pPr>
              <a:lnSpc>
                <a:spcPts val="1900"/>
              </a:lnSpc>
              <a:buClr>
                <a:srgbClr val="F9BE00"/>
              </a:buClr>
            </a:pPr>
            <a:r>
              <a:rPr lang="ja-JP" altLang="en-US" sz="1600" dirty="0">
                <a:solidFill>
                  <a:schemeClr val="tx2"/>
                </a:solidFill>
              </a:rPr>
              <a:t>　　　  拠点、支店での請求・出金確証を紙で回収している</a:t>
            </a:r>
            <a:endParaRPr lang="en-US" altLang="ja-JP" sz="1600" dirty="0">
              <a:solidFill>
                <a:schemeClr val="tx2"/>
              </a:solidFill>
            </a:endParaRPr>
          </a:p>
        </p:txBody>
      </p:sp>
    </p:spTree>
    <p:extLst>
      <p:ext uri="{BB962C8B-B14F-4D97-AF65-F5344CB8AC3E}">
        <p14:creationId xmlns:p14="http://schemas.microsoft.com/office/powerpoint/2010/main" val="11902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4BC6251C-1227-B30B-D0A9-283563BD4D0B}"/>
              </a:ext>
            </a:extLst>
          </p:cNvPr>
          <p:cNvSpPr/>
          <p:nvPr/>
        </p:nvSpPr>
        <p:spPr>
          <a:xfrm>
            <a:off x="513473" y="903810"/>
            <a:ext cx="3554471" cy="7951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ご提案事例①</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テキスト ボックス 5">
            <a:extLst>
              <a:ext uri="{FF2B5EF4-FFF2-40B4-BE49-F238E27FC236}">
                <a16:creationId xmlns:a16="http://schemas.microsoft.com/office/drawing/2014/main" id="{BABE1681-6CE9-D1E7-6D77-07A85B90E7FF}"/>
              </a:ext>
            </a:extLst>
          </p:cNvPr>
          <p:cNvSpPr txBox="1"/>
          <p:nvPr/>
        </p:nvSpPr>
        <p:spPr>
          <a:xfrm>
            <a:off x="523107" y="2311176"/>
            <a:ext cx="4199137" cy="577081"/>
          </a:xfrm>
          <a:prstGeom prst="rect">
            <a:avLst/>
          </a:prstGeom>
          <a:noFill/>
        </p:spPr>
        <p:txBody>
          <a:bodyPr wrap="square" rtlCol="0">
            <a:spAutoFit/>
          </a:bodyPr>
          <a:lstStyle/>
          <a:p>
            <a:r>
              <a:rPr lang="en-US" altLang="ja-JP" sz="1050" dirty="0"/>
              <a:t>2024-06-01</a:t>
            </a:r>
            <a:r>
              <a:rPr lang="ja-JP" altLang="en-US" sz="1050" dirty="0"/>
              <a:t>版製品説明会で興味を持ち、業務効率化案として提案</a:t>
            </a:r>
            <a:endParaRPr lang="en-US" altLang="ja-JP" sz="1050" dirty="0"/>
          </a:p>
          <a:p>
            <a:r>
              <a:rPr lang="ja-JP" altLang="en-US" sz="1050" dirty="0"/>
              <a:t>自社内で業務効率化の施策を模索中であったため、対応施策として検討いただいた</a:t>
            </a:r>
            <a:endParaRPr lang="en-US" altLang="ja-JP" sz="1050" dirty="0"/>
          </a:p>
        </p:txBody>
      </p:sp>
      <p:sp>
        <p:nvSpPr>
          <p:cNvPr id="7" name="テキスト ボックス 6">
            <a:extLst>
              <a:ext uri="{FF2B5EF4-FFF2-40B4-BE49-F238E27FC236}">
                <a16:creationId xmlns:a16="http://schemas.microsoft.com/office/drawing/2014/main" id="{C09BE12B-C58A-9546-A769-C75C37854D9E}"/>
              </a:ext>
            </a:extLst>
          </p:cNvPr>
          <p:cNvSpPr txBox="1"/>
          <p:nvPr/>
        </p:nvSpPr>
        <p:spPr>
          <a:xfrm>
            <a:off x="523108" y="3244396"/>
            <a:ext cx="4012888" cy="415498"/>
          </a:xfrm>
          <a:prstGeom prst="rect">
            <a:avLst/>
          </a:prstGeom>
          <a:noFill/>
        </p:spPr>
        <p:txBody>
          <a:bodyPr wrap="square" rtlCol="0">
            <a:spAutoFit/>
          </a:bodyPr>
          <a:lstStyle/>
          <a:p>
            <a:r>
              <a:rPr lang="ja-JP" altLang="en-US" sz="1050" dirty="0"/>
              <a:t>・会社間取引量が非常に多く、</a:t>
            </a:r>
            <a:r>
              <a:rPr lang="en-US" altLang="ja-JP" sz="1050" dirty="0"/>
              <a:t>SS</a:t>
            </a:r>
            <a:r>
              <a:rPr lang="ja-JP" altLang="en-US" sz="1050" dirty="0"/>
              <a:t>機能もフル活用もなお高負荷</a:t>
            </a:r>
            <a:endParaRPr lang="en-US" altLang="ja-JP" sz="1050" dirty="0"/>
          </a:p>
          <a:p>
            <a:r>
              <a:rPr lang="ja-JP" altLang="en-US" sz="1050" dirty="0"/>
              <a:t>・子会社伝票が非常に多い</a:t>
            </a:r>
            <a:endParaRPr lang="en-US" altLang="ja-JP" sz="1050" dirty="0"/>
          </a:p>
        </p:txBody>
      </p:sp>
      <p:sp>
        <p:nvSpPr>
          <p:cNvPr id="8" name="テキスト ボックス 7">
            <a:extLst>
              <a:ext uri="{FF2B5EF4-FFF2-40B4-BE49-F238E27FC236}">
                <a16:creationId xmlns:a16="http://schemas.microsoft.com/office/drawing/2014/main" id="{070AED5B-13F2-12E4-5870-A5CE4334A755}"/>
              </a:ext>
            </a:extLst>
          </p:cNvPr>
          <p:cNvSpPr txBox="1"/>
          <p:nvPr/>
        </p:nvSpPr>
        <p:spPr>
          <a:xfrm>
            <a:off x="523108" y="4185704"/>
            <a:ext cx="3832868" cy="415498"/>
          </a:xfrm>
          <a:prstGeom prst="rect">
            <a:avLst/>
          </a:prstGeom>
          <a:noFill/>
        </p:spPr>
        <p:txBody>
          <a:bodyPr wrap="square" rtlCol="0">
            <a:spAutoFit/>
          </a:bodyPr>
          <a:lstStyle/>
          <a:p>
            <a:r>
              <a:rPr lang="ja-JP" altLang="en-US" sz="1050" dirty="0"/>
              <a:t>・関係会社取引の業務効率化</a:t>
            </a:r>
            <a:endParaRPr lang="en-US" altLang="ja-JP" sz="1050" dirty="0"/>
          </a:p>
          <a:p>
            <a:r>
              <a:rPr lang="ja-JP" altLang="en-US" sz="1050" dirty="0"/>
              <a:t>・自社内の</a:t>
            </a:r>
            <a:r>
              <a:rPr lang="en-US" altLang="ja-JP" sz="1050" dirty="0"/>
              <a:t>DX</a:t>
            </a:r>
            <a:r>
              <a:rPr lang="ja-JP" altLang="en-US" sz="1050" dirty="0"/>
              <a:t>推進</a:t>
            </a:r>
            <a:r>
              <a:rPr lang="en-US" altLang="ja-JP" sz="1050" dirty="0"/>
              <a:t>KPI</a:t>
            </a:r>
            <a:r>
              <a:rPr lang="ja-JP" altLang="en-US" sz="1050" dirty="0"/>
              <a:t>の達成</a:t>
            </a:r>
            <a:endParaRPr lang="en-US" altLang="ja-JP" sz="1050" dirty="0"/>
          </a:p>
        </p:txBody>
      </p:sp>
      <p:sp>
        <p:nvSpPr>
          <p:cNvPr id="9" name="テキスト ボックス 8">
            <a:extLst>
              <a:ext uri="{FF2B5EF4-FFF2-40B4-BE49-F238E27FC236}">
                <a16:creationId xmlns:a16="http://schemas.microsoft.com/office/drawing/2014/main" id="{4A78B101-6BDD-0378-BEDF-3ED0FA87B8F8}"/>
              </a:ext>
            </a:extLst>
          </p:cNvPr>
          <p:cNvSpPr txBox="1"/>
          <p:nvPr/>
        </p:nvSpPr>
        <p:spPr>
          <a:xfrm>
            <a:off x="4572000" y="3261268"/>
            <a:ext cx="4212000" cy="415498"/>
          </a:xfrm>
          <a:prstGeom prst="rect">
            <a:avLst/>
          </a:prstGeom>
          <a:noFill/>
        </p:spPr>
        <p:txBody>
          <a:bodyPr wrap="square" rtlCol="0">
            <a:spAutoFit/>
          </a:bodyPr>
          <a:lstStyle/>
          <a:p>
            <a:r>
              <a:rPr lang="ja-JP" altLang="en-US" sz="1050" dirty="0"/>
              <a:t>関連会社</a:t>
            </a:r>
            <a:r>
              <a:rPr lang="en-US" altLang="ja-JP" sz="1050" dirty="0"/>
              <a:t>29</a:t>
            </a:r>
            <a:r>
              <a:rPr lang="ja-JP" altLang="en-US" sz="1050" dirty="0"/>
              <a:t>社のグループ内取引を想定</a:t>
            </a:r>
            <a:endParaRPr lang="en-US" altLang="ja-JP" sz="1050" dirty="0"/>
          </a:p>
          <a:p>
            <a:r>
              <a:rPr lang="ja-JP" altLang="en-US" sz="1050" dirty="0"/>
              <a:t>親会社事業部 ⇔ 関連会社間のデジタルインボイス送受信が対象</a:t>
            </a:r>
            <a:endParaRPr lang="en-US" altLang="ja-JP" sz="1050" dirty="0"/>
          </a:p>
        </p:txBody>
      </p:sp>
      <p:sp>
        <p:nvSpPr>
          <p:cNvPr id="10" name="テキスト ボックス 9">
            <a:extLst>
              <a:ext uri="{FF2B5EF4-FFF2-40B4-BE49-F238E27FC236}">
                <a16:creationId xmlns:a16="http://schemas.microsoft.com/office/drawing/2014/main" id="{8D707343-B619-75E6-E400-A74EB53D2C2F}"/>
              </a:ext>
            </a:extLst>
          </p:cNvPr>
          <p:cNvSpPr txBox="1"/>
          <p:nvPr/>
        </p:nvSpPr>
        <p:spPr>
          <a:xfrm>
            <a:off x="4572000" y="4185704"/>
            <a:ext cx="4309118" cy="415498"/>
          </a:xfrm>
          <a:prstGeom prst="rect">
            <a:avLst/>
          </a:prstGeom>
          <a:noFill/>
        </p:spPr>
        <p:txBody>
          <a:bodyPr wrap="square" rtlCol="0">
            <a:spAutoFit/>
          </a:bodyPr>
          <a:lstStyle/>
          <a:p>
            <a:r>
              <a:rPr lang="en-US" altLang="ja-JP" sz="1050" dirty="0"/>
              <a:t>2025</a:t>
            </a:r>
            <a:r>
              <a:rPr lang="ja-JP" altLang="en-US" sz="1050" dirty="0"/>
              <a:t>年</a:t>
            </a:r>
            <a:r>
              <a:rPr lang="en-US" altLang="ja-JP" sz="1050" dirty="0"/>
              <a:t>5</a:t>
            </a:r>
            <a:r>
              <a:rPr lang="ja-JP" altLang="en-US" sz="1050" dirty="0"/>
              <a:t>月　主管ユーザにより簡易検証、動作確認</a:t>
            </a:r>
            <a:endParaRPr lang="en-US" altLang="ja-JP" sz="1050" dirty="0"/>
          </a:p>
          <a:p>
            <a:r>
              <a:rPr lang="en-US" altLang="ja-JP" sz="1050" dirty="0"/>
              <a:t>2025</a:t>
            </a:r>
            <a:r>
              <a:rPr lang="ja-JP" altLang="en-US" sz="1050" dirty="0"/>
              <a:t>年</a:t>
            </a:r>
            <a:r>
              <a:rPr lang="en-US" altLang="ja-JP" sz="1050" dirty="0"/>
              <a:t>6</a:t>
            </a:r>
            <a:r>
              <a:rPr lang="ja-JP" altLang="en-US" sz="1050" dirty="0"/>
              <a:t>月　現場ユーザも含めた検証作業</a:t>
            </a:r>
            <a:endParaRPr lang="en-US" altLang="ja-JP" sz="1050" dirty="0"/>
          </a:p>
        </p:txBody>
      </p:sp>
      <p:sp>
        <p:nvSpPr>
          <p:cNvPr id="11" name="テキスト ボックス 10">
            <a:extLst>
              <a:ext uri="{FF2B5EF4-FFF2-40B4-BE49-F238E27FC236}">
                <a16:creationId xmlns:a16="http://schemas.microsoft.com/office/drawing/2014/main" id="{0ED24101-4350-20D5-D9D8-28AA83C329F9}"/>
              </a:ext>
            </a:extLst>
          </p:cNvPr>
          <p:cNvSpPr txBox="1"/>
          <p:nvPr/>
        </p:nvSpPr>
        <p:spPr>
          <a:xfrm>
            <a:off x="573351" y="1004597"/>
            <a:ext cx="3290076" cy="577081"/>
          </a:xfrm>
          <a:prstGeom prst="rect">
            <a:avLst/>
          </a:prstGeom>
          <a:noFill/>
        </p:spPr>
        <p:txBody>
          <a:bodyPr wrap="square" rtlCol="0">
            <a:spAutoFit/>
          </a:bodyPr>
          <a:lstStyle/>
          <a:p>
            <a:r>
              <a:rPr lang="ja-JP" altLang="en-US" sz="1050" b="1" dirty="0"/>
              <a:t>業種</a:t>
            </a:r>
            <a:r>
              <a:rPr lang="en-US" altLang="ja-JP" sz="1050" b="1" dirty="0"/>
              <a:t>	</a:t>
            </a:r>
            <a:r>
              <a:rPr lang="ja-JP" altLang="en-US" sz="1050" b="1" dirty="0"/>
              <a:t>：製造業</a:t>
            </a:r>
            <a:endParaRPr lang="en-US" altLang="ja-JP" sz="1050" b="1" dirty="0"/>
          </a:p>
          <a:p>
            <a:r>
              <a:rPr lang="ja-JP" altLang="en-US" sz="1050" b="1" dirty="0"/>
              <a:t>グループ社数</a:t>
            </a:r>
            <a:r>
              <a:rPr lang="en-US" altLang="ja-JP" sz="1050" b="1" dirty="0"/>
              <a:t>	</a:t>
            </a:r>
            <a:r>
              <a:rPr lang="ja-JP" altLang="en-US" sz="1050" b="1" dirty="0"/>
              <a:t>：</a:t>
            </a:r>
            <a:r>
              <a:rPr lang="en-US" altLang="ja-JP" sz="1050" b="1" dirty="0"/>
              <a:t>29</a:t>
            </a:r>
            <a:r>
              <a:rPr lang="ja-JP" altLang="en-US" sz="1050" b="1" dirty="0"/>
              <a:t>社</a:t>
            </a:r>
            <a:endParaRPr lang="en-US" altLang="ja-JP" sz="1050" b="1" dirty="0"/>
          </a:p>
          <a:p>
            <a:r>
              <a:rPr lang="ja-JP" altLang="en-US" sz="1050" b="1" dirty="0"/>
              <a:t>利用モジュール：</a:t>
            </a:r>
            <a:r>
              <a:rPr lang="en-US" altLang="ja-JP" sz="1050" b="1" dirty="0"/>
              <a:t>GL</a:t>
            </a:r>
            <a:r>
              <a:rPr lang="ja-JP" altLang="en-US" sz="1050" b="1" dirty="0"/>
              <a:t> </a:t>
            </a:r>
            <a:r>
              <a:rPr lang="en-US" altLang="ja-JP" sz="1050" b="1" dirty="0"/>
              <a:t>/</a:t>
            </a:r>
            <a:r>
              <a:rPr lang="ja-JP" altLang="en-US" sz="1050" b="1" dirty="0"/>
              <a:t> </a:t>
            </a:r>
            <a:r>
              <a:rPr lang="en-US" altLang="ja-JP" sz="1050" b="1" dirty="0"/>
              <a:t>AP</a:t>
            </a:r>
            <a:r>
              <a:rPr lang="ja-JP" altLang="en-US" sz="1050" b="1" dirty="0"/>
              <a:t> </a:t>
            </a:r>
            <a:r>
              <a:rPr lang="en-US" altLang="ja-JP" sz="1050" b="1" dirty="0"/>
              <a:t>/</a:t>
            </a:r>
            <a:r>
              <a:rPr lang="ja-JP" altLang="en-US" sz="1050" b="1" dirty="0"/>
              <a:t> </a:t>
            </a:r>
            <a:r>
              <a:rPr lang="en-US" altLang="ja-JP" sz="1050" b="1" dirty="0"/>
              <a:t>AR</a:t>
            </a:r>
            <a:r>
              <a:rPr lang="ja-JP" altLang="en-US" sz="1050" b="1" dirty="0"/>
              <a:t> </a:t>
            </a:r>
            <a:r>
              <a:rPr lang="en-US" altLang="ja-JP" sz="1050" b="1" dirty="0"/>
              <a:t>/</a:t>
            </a:r>
            <a:r>
              <a:rPr lang="ja-JP" altLang="en-US" sz="1050" b="1" dirty="0"/>
              <a:t> </a:t>
            </a:r>
            <a:r>
              <a:rPr lang="en-US" altLang="ja-JP" sz="1050" b="1" dirty="0"/>
              <a:t>PN</a:t>
            </a:r>
            <a:r>
              <a:rPr lang="ja-JP" altLang="en-US" sz="1050" b="1" dirty="0"/>
              <a:t> </a:t>
            </a:r>
            <a:r>
              <a:rPr lang="en-US" altLang="ja-JP" sz="1050" b="1" dirty="0"/>
              <a:t>/</a:t>
            </a:r>
            <a:r>
              <a:rPr lang="ja-JP" altLang="en-US" sz="1050" b="1" dirty="0"/>
              <a:t> </a:t>
            </a:r>
            <a:r>
              <a:rPr lang="en-US" altLang="ja-JP" sz="1050" b="1" dirty="0"/>
              <a:t>Connect</a:t>
            </a:r>
          </a:p>
        </p:txBody>
      </p:sp>
      <p:grpSp>
        <p:nvGrpSpPr>
          <p:cNvPr id="12" name="グループ化 11">
            <a:extLst>
              <a:ext uri="{FF2B5EF4-FFF2-40B4-BE49-F238E27FC236}">
                <a16:creationId xmlns:a16="http://schemas.microsoft.com/office/drawing/2014/main" id="{B5579B17-FE07-2BA8-5568-FB9F78AF6780}"/>
              </a:ext>
            </a:extLst>
          </p:cNvPr>
          <p:cNvGrpSpPr/>
          <p:nvPr/>
        </p:nvGrpSpPr>
        <p:grpSpPr>
          <a:xfrm>
            <a:off x="513473" y="1957577"/>
            <a:ext cx="1851754" cy="288032"/>
            <a:chOff x="994477" y="3648348"/>
            <a:chExt cx="1851754" cy="288032"/>
          </a:xfrm>
        </p:grpSpPr>
        <p:sp>
          <p:nvSpPr>
            <p:cNvPr id="13" name="正方形/長方形 12">
              <a:extLst>
                <a:ext uri="{FF2B5EF4-FFF2-40B4-BE49-F238E27FC236}">
                  <a16:creationId xmlns:a16="http://schemas.microsoft.com/office/drawing/2014/main" id="{3D63754D-F984-1584-9891-E7B124197485}"/>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14" name="正方形/長方形 13">
              <a:extLst>
                <a:ext uri="{FF2B5EF4-FFF2-40B4-BE49-F238E27FC236}">
                  <a16:creationId xmlns:a16="http://schemas.microsoft.com/office/drawing/2014/main" id="{F12E2752-FBA1-4F99-E531-6A53CACF10D1}"/>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4470B85F-9F78-7175-3537-33D1927DF69A}"/>
              </a:ext>
            </a:extLst>
          </p:cNvPr>
          <p:cNvGrpSpPr/>
          <p:nvPr/>
        </p:nvGrpSpPr>
        <p:grpSpPr>
          <a:xfrm>
            <a:off x="513473" y="2894310"/>
            <a:ext cx="1851754" cy="288032"/>
            <a:chOff x="994477" y="3648348"/>
            <a:chExt cx="1851754" cy="288032"/>
          </a:xfrm>
        </p:grpSpPr>
        <p:sp>
          <p:nvSpPr>
            <p:cNvPr id="16" name="正方形/長方形 15">
              <a:extLst>
                <a:ext uri="{FF2B5EF4-FFF2-40B4-BE49-F238E27FC236}">
                  <a16:creationId xmlns:a16="http://schemas.microsoft.com/office/drawing/2014/main" id="{3F159D52-C19D-D85A-8132-51466426B805}"/>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17" name="正方形/長方形 16">
              <a:extLst>
                <a:ext uri="{FF2B5EF4-FFF2-40B4-BE49-F238E27FC236}">
                  <a16:creationId xmlns:a16="http://schemas.microsoft.com/office/drawing/2014/main" id="{C0EBCFAB-4C24-D552-0311-3F06324EB844}"/>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C5BFB54A-0FFF-9743-2796-391273E8B90D}"/>
              </a:ext>
            </a:extLst>
          </p:cNvPr>
          <p:cNvGrpSpPr/>
          <p:nvPr/>
        </p:nvGrpSpPr>
        <p:grpSpPr>
          <a:xfrm>
            <a:off x="513473" y="3845623"/>
            <a:ext cx="1851754" cy="288032"/>
            <a:chOff x="994477" y="3648348"/>
            <a:chExt cx="1851754" cy="288032"/>
          </a:xfrm>
        </p:grpSpPr>
        <p:sp>
          <p:nvSpPr>
            <p:cNvPr id="19" name="正方形/長方形 18">
              <a:extLst>
                <a:ext uri="{FF2B5EF4-FFF2-40B4-BE49-F238E27FC236}">
                  <a16:creationId xmlns:a16="http://schemas.microsoft.com/office/drawing/2014/main" id="{7DF6BD82-B8EA-005A-2154-FC883015E0DE}"/>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20" name="正方形/長方形 19">
              <a:extLst>
                <a:ext uri="{FF2B5EF4-FFF2-40B4-BE49-F238E27FC236}">
                  <a16:creationId xmlns:a16="http://schemas.microsoft.com/office/drawing/2014/main" id="{4BFB0CFE-5575-A1EB-D2BA-DB0AFD42BDBE}"/>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6924467A-0F69-6F0B-6CB5-A2887A8FEC67}"/>
              </a:ext>
            </a:extLst>
          </p:cNvPr>
          <p:cNvGrpSpPr/>
          <p:nvPr/>
        </p:nvGrpSpPr>
        <p:grpSpPr>
          <a:xfrm>
            <a:off x="4593645" y="2904182"/>
            <a:ext cx="1851754" cy="288032"/>
            <a:chOff x="994477" y="3648348"/>
            <a:chExt cx="1851754" cy="288032"/>
          </a:xfrm>
        </p:grpSpPr>
        <p:sp>
          <p:nvSpPr>
            <p:cNvPr id="22" name="正方形/長方形 21">
              <a:extLst>
                <a:ext uri="{FF2B5EF4-FFF2-40B4-BE49-F238E27FC236}">
                  <a16:creationId xmlns:a16="http://schemas.microsoft.com/office/drawing/2014/main" id="{46D7B0B9-A1BA-759E-245E-77C19D506CF7}"/>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23" name="正方形/長方形 22">
              <a:extLst>
                <a:ext uri="{FF2B5EF4-FFF2-40B4-BE49-F238E27FC236}">
                  <a16:creationId xmlns:a16="http://schemas.microsoft.com/office/drawing/2014/main" id="{51374630-BD27-A5AE-09EE-44E82D049A3C}"/>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D4B3F43E-D81C-CC5D-FC92-7CF2462E5093}"/>
              </a:ext>
            </a:extLst>
          </p:cNvPr>
          <p:cNvGrpSpPr/>
          <p:nvPr/>
        </p:nvGrpSpPr>
        <p:grpSpPr>
          <a:xfrm>
            <a:off x="4576941" y="3842257"/>
            <a:ext cx="1851754" cy="288032"/>
            <a:chOff x="994477" y="3648348"/>
            <a:chExt cx="1851754" cy="288032"/>
          </a:xfrm>
        </p:grpSpPr>
        <p:sp>
          <p:nvSpPr>
            <p:cNvPr id="25" name="正方形/長方形 24">
              <a:extLst>
                <a:ext uri="{FF2B5EF4-FFF2-40B4-BE49-F238E27FC236}">
                  <a16:creationId xmlns:a16="http://schemas.microsoft.com/office/drawing/2014/main" id="{EC5B9709-69D2-4CBF-1AC7-4D06DD6CEFDF}"/>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26" name="正方形/長方形 25">
              <a:extLst>
                <a:ext uri="{FF2B5EF4-FFF2-40B4-BE49-F238E27FC236}">
                  <a16:creationId xmlns:a16="http://schemas.microsoft.com/office/drawing/2014/main" id="{70468718-4B43-5952-A9DD-A5A52FC5EF8C}"/>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sp>
        <p:nvSpPr>
          <p:cNvPr id="27" name="テキスト ボックス 26">
            <a:extLst>
              <a:ext uri="{FF2B5EF4-FFF2-40B4-BE49-F238E27FC236}">
                <a16:creationId xmlns:a16="http://schemas.microsoft.com/office/drawing/2014/main" id="{9AFC233A-5533-F595-2410-2CF59EC6A1FD}"/>
              </a:ext>
            </a:extLst>
          </p:cNvPr>
          <p:cNvSpPr txBox="1"/>
          <p:nvPr/>
        </p:nvSpPr>
        <p:spPr>
          <a:xfrm>
            <a:off x="852914" y="1957577"/>
            <a:ext cx="1184857" cy="307777"/>
          </a:xfrm>
          <a:prstGeom prst="rect">
            <a:avLst/>
          </a:prstGeom>
          <a:noFill/>
        </p:spPr>
        <p:txBody>
          <a:bodyPr wrap="square" rtlCol="0">
            <a:spAutoFit/>
          </a:bodyPr>
          <a:lstStyle/>
          <a:p>
            <a:pPr algn="ctr"/>
            <a:r>
              <a:rPr kumimoji="1" lang="ja-JP" altLang="en-US" sz="1400" b="1" dirty="0"/>
              <a:t>背景 </a:t>
            </a:r>
            <a:r>
              <a:rPr kumimoji="1" lang="en-US" altLang="ja-JP" sz="1400" b="1" dirty="0"/>
              <a:t>/</a:t>
            </a:r>
            <a:r>
              <a:rPr kumimoji="1" lang="ja-JP" altLang="en-US" sz="1400" b="1" dirty="0"/>
              <a:t> 経緯</a:t>
            </a:r>
          </a:p>
        </p:txBody>
      </p:sp>
      <p:sp>
        <p:nvSpPr>
          <p:cNvPr id="28" name="テキスト ボックス 27">
            <a:extLst>
              <a:ext uri="{FF2B5EF4-FFF2-40B4-BE49-F238E27FC236}">
                <a16:creationId xmlns:a16="http://schemas.microsoft.com/office/drawing/2014/main" id="{AA1F6C6F-58FC-0103-63A0-09A68BCEEAE2}"/>
              </a:ext>
            </a:extLst>
          </p:cNvPr>
          <p:cNvSpPr txBox="1"/>
          <p:nvPr/>
        </p:nvSpPr>
        <p:spPr>
          <a:xfrm>
            <a:off x="852914" y="2894310"/>
            <a:ext cx="1184857" cy="307777"/>
          </a:xfrm>
          <a:prstGeom prst="rect">
            <a:avLst/>
          </a:prstGeom>
          <a:noFill/>
        </p:spPr>
        <p:txBody>
          <a:bodyPr wrap="square" rtlCol="0">
            <a:spAutoFit/>
          </a:bodyPr>
          <a:lstStyle/>
          <a:p>
            <a:pPr algn="ctr"/>
            <a:r>
              <a:rPr kumimoji="1" lang="ja-JP" altLang="en-US" sz="1400" b="1" dirty="0"/>
              <a:t>課題</a:t>
            </a:r>
          </a:p>
        </p:txBody>
      </p:sp>
      <p:sp>
        <p:nvSpPr>
          <p:cNvPr id="29" name="テキスト ボックス 28">
            <a:extLst>
              <a:ext uri="{FF2B5EF4-FFF2-40B4-BE49-F238E27FC236}">
                <a16:creationId xmlns:a16="http://schemas.microsoft.com/office/drawing/2014/main" id="{70F107DF-278B-2F69-20DD-2485C9B94C2A}"/>
              </a:ext>
            </a:extLst>
          </p:cNvPr>
          <p:cNvSpPr txBox="1"/>
          <p:nvPr/>
        </p:nvSpPr>
        <p:spPr>
          <a:xfrm>
            <a:off x="852914" y="3845623"/>
            <a:ext cx="1184857" cy="307777"/>
          </a:xfrm>
          <a:prstGeom prst="rect">
            <a:avLst/>
          </a:prstGeom>
          <a:noFill/>
        </p:spPr>
        <p:txBody>
          <a:bodyPr wrap="square" rtlCol="0">
            <a:spAutoFit/>
          </a:bodyPr>
          <a:lstStyle/>
          <a:p>
            <a:pPr algn="ctr"/>
            <a:r>
              <a:rPr lang="ja-JP" altLang="en-US" sz="1400" b="1" dirty="0"/>
              <a:t>目的</a:t>
            </a:r>
            <a:r>
              <a:rPr lang="en-US" altLang="ja-JP" sz="1400" b="1" dirty="0"/>
              <a:t>/</a:t>
            </a:r>
            <a:r>
              <a:rPr lang="ja-JP" altLang="en-US" sz="1400" b="1" dirty="0"/>
              <a:t>ねらい</a:t>
            </a:r>
            <a:endParaRPr kumimoji="1" lang="ja-JP" altLang="en-US" sz="1400" b="1" dirty="0"/>
          </a:p>
        </p:txBody>
      </p:sp>
      <p:sp>
        <p:nvSpPr>
          <p:cNvPr id="30" name="テキスト ボックス 29">
            <a:extLst>
              <a:ext uri="{FF2B5EF4-FFF2-40B4-BE49-F238E27FC236}">
                <a16:creationId xmlns:a16="http://schemas.microsoft.com/office/drawing/2014/main" id="{4415D838-6578-DC49-7B29-89C70548EE1A}"/>
              </a:ext>
            </a:extLst>
          </p:cNvPr>
          <p:cNvSpPr txBox="1"/>
          <p:nvPr/>
        </p:nvSpPr>
        <p:spPr>
          <a:xfrm>
            <a:off x="4933086" y="2898076"/>
            <a:ext cx="1184857" cy="307777"/>
          </a:xfrm>
          <a:prstGeom prst="rect">
            <a:avLst/>
          </a:prstGeom>
          <a:noFill/>
        </p:spPr>
        <p:txBody>
          <a:bodyPr wrap="square" rtlCol="0">
            <a:spAutoFit/>
          </a:bodyPr>
          <a:lstStyle/>
          <a:p>
            <a:pPr algn="ctr"/>
            <a:r>
              <a:rPr lang="ja-JP" altLang="en-US" sz="1400" b="1" dirty="0"/>
              <a:t>対象範囲</a:t>
            </a:r>
            <a:endParaRPr kumimoji="1" lang="ja-JP" altLang="en-US" sz="1400" b="1" dirty="0"/>
          </a:p>
        </p:txBody>
      </p:sp>
      <p:sp>
        <p:nvSpPr>
          <p:cNvPr id="31" name="テキスト ボックス 30">
            <a:extLst>
              <a:ext uri="{FF2B5EF4-FFF2-40B4-BE49-F238E27FC236}">
                <a16:creationId xmlns:a16="http://schemas.microsoft.com/office/drawing/2014/main" id="{FBFC8D18-9A97-2CC6-551B-0D96EB4E2F5D}"/>
              </a:ext>
            </a:extLst>
          </p:cNvPr>
          <p:cNvSpPr txBox="1"/>
          <p:nvPr/>
        </p:nvSpPr>
        <p:spPr>
          <a:xfrm>
            <a:off x="4916382" y="3842257"/>
            <a:ext cx="1360375" cy="307777"/>
          </a:xfrm>
          <a:prstGeom prst="rect">
            <a:avLst/>
          </a:prstGeom>
          <a:noFill/>
        </p:spPr>
        <p:txBody>
          <a:bodyPr wrap="square" rtlCol="0">
            <a:spAutoFit/>
          </a:bodyPr>
          <a:lstStyle/>
          <a:p>
            <a:pPr algn="ctr"/>
            <a:r>
              <a:rPr lang="ja-JP" altLang="en-US" sz="1400" b="1" dirty="0"/>
              <a:t>スケジュール</a:t>
            </a:r>
            <a:endParaRPr kumimoji="1" lang="ja-JP" altLang="en-US" sz="1400" b="1" dirty="0"/>
          </a:p>
        </p:txBody>
      </p:sp>
      <p:pic>
        <p:nvPicPr>
          <p:cNvPr id="32" name="図 31">
            <a:extLst>
              <a:ext uri="{FF2B5EF4-FFF2-40B4-BE49-F238E27FC236}">
                <a16:creationId xmlns:a16="http://schemas.microsoft.com/office/drawing/2014/main" id="{C3DFEF3A-E82B-7EE6-35F9-9CF27929836B}"/>
              </a:ext>
            </a:extLst>
          </p:cNvPr>
          <p:cNvPicPr>
            <a:picLocks noChangeAspect="1"/>
          </p:cNvPicPr>
          <p:nvPr/>
        </p:nvPicPr>
        <p:blipFill>
          <a:blip r:embed="rId3"/>
          <a:stretch>
            <a:fillRect/>
          </a:stretch>
        </p:blipFill>
        <p:spPr>
          <a:xfrm>
            <a:off x="4750091" y="913472"/>
            <a:ext cx="3805707" cy="1352598"/>
          </a:xfrm>
          <a:prstGeom prst="rect">
            <a:avLst/>
          </a:prstGeom>
        </p:spPr>
      </p:pic>
      <p:sp>
        <p:nvSpPr>
          <p:cNvPr id="33" name="正方形/長方形 32">
            <a:extLst>
              <a:ext uri="{FF2B5EF4-FFF2-40B4-BE49-F238E27FC236}">
                <a16:creationId xmlns:a16="http://schemas.microsoft.com/office/drawing/2014/main" id="{8502B651-D339-B92A-A0D3-BA1D2F2C9EC9}"/>
              </a:ext>
            </a:extLst>
          </p:cNvPr>
          <p:cNvSpPr/>
          <p:nvPr/>
        </p:nvSpPr>
        <p:spPr>
          <a:xfrm>
            <a:off x="4662023" y="851296"/>
            <a:ext cx="1873876" cy="730382"/>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0D586B0F-8671-E448-AA3B-E6FFF6A0130D}"/>
              </a:ext>
            </a:extLst>
          </p:cNvPr>
          <p:cNvSpPr/>
          <p:nvPr/>
        </p:nvSpPr>
        <p:spPr>
          <a:xfrm>
            <a:off x="6791393" y="1617182"/>
            <a:ext cx="1873876" cy="77031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43EFED97-0D77-2635-6C24-D7F7DE28207F}"/>
              </a:ext>
            </a:extLst>
          </p:cNvPr>
          <p:cNvSpPr txBox="1"/>
          <p:nvPr/>
        </p:nvSpPr>
        <p:spPr>
          <a:xfrm>
            <a:off x="5063790" y="673029"/>
            <a:ext cx="884036" cy="215444"/>
          </a:xfrm>
          <a:prstGeom prst="rect">
            <a:avLst/>
          </a:prstGeom>
          <a:noFill/>
        </p:spPr>
        <p:txBody>
          <a:bodyPr wrap="square" rtlCol="0" anchor="ctr">
            <a:spAutoFit/>
          </a:bodyPr>
          <a:lstStyle/>
          <a:p>
            <a:pPr algn="ctr"/>
            <a:r>
              <a:rPr lang="ja-JP" altLang="en-US" sz="800" b="1" dirty="0">
                <a:latin typeface="BIZ UDPゴシック" panose="020B0400000000000000" pitchFamily="50" charset="-128"/>
                <a:ea typeface="BIZ UDPゴシック" panose="020B0400000000000000" pitchFamily="50" charset="-128"/>
              </a:rPr>
              <a:t>関係会社</a:t>
            </a:r>
            <a:endParaRPr lang="en-US" altLang="ja-JP" sz="800" b="1"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C1E01EFA-DA93-898D-7149-25A0CF178021}"/>
              </a:ext>
            </a:extLst>
          </p:cNvPr>
          <p:cNvSpPr txBox="1"/>
          <p:nvPr/>
        </p:nvSpPr>
        <p:spPr>
          <a:xfrm>
            <a:off x="7286312" y="2327840"/>
            <a:ext cx="1030103" cy="215444"/>
          </a:xfrm>
          <a:prstGeom prst="rect">
            <a:avLst/>
          </a:prstGeom>
          <a:noFill/>
        </p:spPr>
        <p:txBody>
          <a:bodyPr wrap="square" rtlCol="0" anchor="ctr">
            <a:spAutoFit/>
          </a:bodyPr>
          <a:lstStyle/>
          <a:p>
            <a:pPr algn="ctr"/>
            <a:r>
              <a:rPr lang="ja-JP" altLang="en-US" sz="800" b="1" dirty="0">
                <a:latin typeface="BIZ UDPゴシック" panose="020B0400000000000000" pitchFamily="50" charset="-128"/>
                <a:ea typeface="BIZ UDPゴシック" panose="020B0400000000000000" pitchFamily="50" charset="-128"/>
              </a:rPr>
              <a:t>親会社 事業部門</a:t>
            </a:r>
            <a:endParaRPr lang="en-US" altLang="ja-JP"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54166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26DECCF6-6613-B544-96E5-FDD153766917}"/>
              </a:ext>
            </a:extLst>
          </p:cNvPr>
          <p:cNvSpPr/>
          <p:nvPr/>
        </p:nvSpPr>
        <p:spPr>
          <a:xfrm>
            <a:off x="513473" y="903810"/>
            <a:ext cx="3554471" cy="7951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ご提案事例②</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pic>
        <p:nvPicPr>
          <p:cNvPr id="3" name="図 2">
            <a:extLst>
              <a:ext uri="{FF2B5EF4-FFF2-40B4-BE49-F238E27FC236}">
                <a16:creationId xmlns:a16="http://schemas.microsoft.com/office/drawing/2014/main" id="{9D4A5A86-E167-209F-6C9E-20F7CD717320}"/>
              </a:ext>
            </a:extLst>
          </p:cNvPr>
          <p:cNvPicPr>
            <a:picLocks noChangeAspect="1"/>
          </p:cNvPicPr>
          <p:nvPr/>
        </p:nvPicPr>
        <p:blipFill>
          <a:blip r:embed="rId3"/>
          <a:stretch>
            <a:fillRect/>
          </a:stretch>
        </p:blipFill>
        <p:spPr>
          <a:xfrm>
            <a:off x="4750091" y="913472"/>
            <a:ext cx="3805707" cy="1352598"/>
          </a:xfrm>
          <a:prstGeom prst="rect">
            <a:avLst/>
          </a:prstGeom>
        </p:spPr>
      </p:pic>
      <p:sp>
        <p:nvSpPr>
          <p:cNvPr id="36" name="正方形/長方形 35">
            <a:extLst>
              <a:ext uri="{FF2B5EF4-FFF2-40B4-BE49-F238E27FC236}">
                <a16:creationId xmlns:a16="http://schemas.microsoft.com/office/drawing/2014/main" id="{C803DC05-58FD-70FC-456A-C2116292E5D7}"/>
              </a:ext>
            </a:extLst>
          </p:cNvPr>
          <p:cNvSpPr/>
          <p:nvPr/>
        </p:nvSpPr>
        <p:spPr>
          <a:xfrm>
            <a:off x="4640620" y="811360"/>
            <a:ext cx="1873876" cy="77031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6ED16143-76F1-88E9-992D-D61D4E005B1F}"/>
              </a:ext>
            </a:extLst>
          </p:cNvPr>
          <p:cNvSpPr txBox="1"/>
          <p:nvPr/>
        </p:nvSpPr>
        <p:spPr>
          <a:xfrm>
            <a:off x="5063790" y="732288"/>
            <a:ext cx="884036" cy="215444"/>
          </a:xfrm>
          <a:prstGeom prst="rect">
            <a:avLst/>
          </a:prstGeom>
          <a:noFill/>
        </p:spPr>
        <p:txBody>
          <a:bodyPr wrap="square" rtlCol="0" anchor="ctr">
            <a:spAutoFit/>
          </a:bodyPr>
          <a:lstStyle/>
          <a:p>
            <a:pPr algn="ctr"/>
            <a:r>
              <a:rPr lang="en-US" altLang="ja-JP" sz="800" b="1" dirty="0">
                <a:latin typeface="BIZ UDPゴシック" panose="020B0400000000000000" pitchFamily="50" charset="-128"/>
                <a:ea typeface="BIZ UDPゴシック" panose="020B0400000000000000" pitchFamily="50" charset="-128"/>
              </a:rPr>
              <a:t>Gr</a:t>
            </a:r>
            <a:r>
              <a:rPr lang="ja-JP" altLang="en-US" sz="800" b="1" dirty="0">
                <a:latin typeface="BIZ UDPゴシック" panose="020B0400000000000000" pitchFamily="50" charset="-128"/>
                <a:ea typeface="BIZ UDPゴシック" panose="020B0400000000000000" pitchFamily="50" charset="-128"/>
              </a:rPr>
              <a:t> </a:t>
            </a:r>
            <a:r>
              <a:rPr lang="en-US" altLang="ja-JP" sz="800" b="1" dirty="0">
                <a:latin typeface="BIZ UDPゴシック" panose="020B0400000000000000" pitchFamily="50" charset="-128"/>
                <a:ea typeface="BIZ UDPゴシック" panose="020B0400000000000000" pitchFamily="50" charset="-128"/>
              </a:rPr>
              <a:t>A</a:t>
            </a:r>
            <a:r>
              <a:rPr lang="ja-JP" altLang="en-US" sz="800" b="1" dirty="0">
                <a:latin typeface="BIZ UDPゴシック" panose="020B0400000000000000" pitchFamily="50" charset="-128"/>
                <a:ea typeface="BIZ UDPゴシック" panose="020B0400000000000000" pitchFamily="50" charset="-128"/>
              </a:rPr>
              <a:t>社範囲</a:t>
            </a:r>
            <a:endParaRPr lang="en-US" altLang="ja-JP" sz="800" b="1"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313B9C1D-BA46-4528-C497-0806CEA841AE}"/>
              </a:ext>
            </a:extLst>
          </p:cNvPr>
          <p:cNvSpPr/>
          <p:nvPr/>
        </p:nvSpPr>
        <p:spPr>
          <a:xfrm>
            <a:off x="6791393" y="811360"/>
            <a:ext cx="1873876" cy="77031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CF8EB7E-7B0E-05A5-1991-F00ECD43A107}"/>
              </a:ext>
            </a:extLst>
          </p:cNvPr>
          <p:cNvSpPr txBox="1"/>
          <p:nvPr/>
        </p:nvSpPr>
        <p:spPr>
          <a:xfrm>
            <a:off x="7214563" y="732288"/>
            <a:ext cx="884036" cy="215444"/>
          </a:xfrm>
          <a:prstGeom prst="rect">
            <a:avLst/>
          </a:prstGeom>
          <a:noFill/>
        </p:spPr>
        <p:txBody>
          <a:bodyPr wrap="square" rtlCol="0" anchor="ctr">
            <a:spAutoFit/>
          </a:bodyPr>
          <a:lstStyle/>
          <a:p>
            <a:pPr algn="ctr"/>
            <a:r>
              <a:rPr lang="en-US" altLang="ja-JP" sz="800" b="1" dirty="0">
                <a:latin typeface="BIZ UDPゴシック" panose="020B0400000000000000" pitchFamily="50" charset="-128"/>
                <a:ea typeface="BIZ UDPゴシック" panose="020B0400000000000000" pitchFamily="50" charset="-128"/>
              </a:rPr>
              <a:t>Gr</a:t>
            </a:r>
            <a:r>
              <a:rPr lang="ja-JP" altLang="en-US" sz="800" b="1" dirty="0">
                <a:latin typeface="BIZ UDPゴシック" panose="020B0400000000000000" pitchFamily="50" charset="-128"/>
                <a:ea typeface="BIZ UDPゴシック" panose="020B0400000000000000" pitchFamily="50" charset="-128"/>
              </a:rPr>
              <a:t> </a:t>
            </a:r>
            <a:r>
              <a:rPr lang="en-US" altLang="ja-JP" sz="800" b="1" dirty="0">
                <a:latin typeface="BIZ UDPゴシック" panose="020B0400000000000000" pitchFamily="50" charset="-128"/>
                <a:ea typeface="BIZ UDPゴシック" panose="020B0400000000000000" pitchFamily="50" charset="-128"/>
              </a:rPr>
              <a:t>B</a:t>
            </a:r>
            <a:r>
              <a:rPr lang="ja-JP" altLang="en-US" sz="800" b="1" dirty="0">
                <a:latin typeface="BIZ UDPゴシック" panose="020B0400000000000000" pitchFamily="50" charset="-128"/>
                <a:ea typeface="BIZ UDPゴシック" panose="020B0400000000000000" pitchFamily="50" charset="-128"/>
              </a:rPr>
              <a:t>社範囲</a:t>
            </a:r>
            <a:endParaRPr lang="en-US" altLang="ja-JP" sz="800" b="1" dirty="0">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A41A4765-C154-1943-97E9-191A744FD76A}"/>
              </a:ext>
            </a:extLst>
          </p:cNvPr>
          <p:cNvSpPr/>
          <p:nvPr/>
        </p:nvSpPr>
        <p:spPr>
          <a:xfrm>
            <a:off x="6791393" y="1617182"/>
            <a:ext cx="1873876" cy="77031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27EBD58D-56FB-8EAC-DA5A-18029EF98A8F}"/>
              </a:ext>
            </a:extLst>
          </p:cNvPr>
          <p:cNvSpPr txBox="1"/>
          <p:nvPr/>
        </p:nvSpPr>
        <p:spPr>
          <a:xfrm>
            <a:off x="7215334" y="2229294"/>
            <a:ext cx="930133" cy="215444"/>
          </a:xfrm>
          <a:prstGeom prst="rect">
            <a:avLst/>
          </a:prstGeom>
          <a:noFill/>
        </p:spPr>
        <p:txBody>
          <a:bodyPr wrap="square" rtlCol="0" anchor="ctr">
            <a:spAutoFit/>
          </a:bodyPr>
          <a:lstStyle/>
          <a:p>
            <a:pPr algn="ctr"/>
            <a:r>
              <a:rPr lang="ja-JP" altLang="en-US" sz="800" b="1" dirty="0">
                <a:latin typeface="BIZ UDPゴシック" panose="020B0400000000000000" pitchFamily="50" charset="-128"/>
                <a:ea typeface="BIZ UDPゴシック" panose="020B0400000000000000" pitchFamily="50" charset="-128"/>
              </a:rPr>
              <a:t>次フェーズ</a:t>
            </a:r>
            <a:endParaRPr lang="en-US" altLang="ja-JP" sz="800" b="1" dirty="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79DB56DF-2A91-943F-910D-FA85AC79B66F}"/>
              </a:ext>
            </a:extLst>
          </p:cNvPr>
          <p:cNvSpPr/>
          <p:nvPr/>
        </p:nvSpPr>
        <p:spPr>
          <a:xfrm>
            <a:off x="6871573" y="942228"/>
            <a:ext cx="1027402" cy="553523"/>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dirty="0" err="1">
                <a:solidFill>
                  <a:srgbClr val="FF0000"/>
                </a:solidFill>
                <a:latin typeface="BIZ UDPゴシック" panose="020B0400000000000000" pitchFamily="50" charset="-128"/>
                <a:ea typeface="BIZ UDPゴシック" panose="020B0400000000000000" pitchFamily="50" charset="-128"/>
              </a:rPr>
              <a:t>Peppol</a:t>
            </a: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en-US" altLang="ja-JP" sz="800" dirty="0">
                <a:solidFill>
                  <a:srgbClr val="FF0000"/>
                </a:solidFill>
                <a:latin typeface="BIZ UDPゴシック" panose="020B0400000000000000" pitchFamily="50" charset="-128"/>
                <a:ea typeface="BIZ UDPゴシック" panose="020B0400000000000000" pitchFamily="50" charset="-128"/>
              </a:rPr>
              <a:t>On</a:t>
            </a: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en-US" altLang="ja-JP" sz="800" dirty="0" err="1">
                <a:solidFill>
                  <a:srgbClr val="FF0000"/>
                </a:solidFill>
                <a:latin typeface="BIZ UDPゴシック" panose="020B0400000000000000" pitchFamily="50" charset="-128"/>
                <a:ea typeface="BIZ UDPゴシック" panose="020B0400000000000000" pitchFamily="50" charset="-128"/>
              </a:rPr>
              <a:t>Remota</a:t>
            </a:r>
            <a:endParaRPr kumimoji="1" lang="ja-JP" altLang="en-US" sz="800" dirty="0">
              <a:solidFill>
                <a:srgbClr val="FF0000"/>
              </a:solidFill>
              <a:latin typeface="BIZ UDPゴシック" panose="020B0400000000000000" pitchFamily="50" charset="-128"/>
              <a:ea typeface="BIZ UDPゴシック" panose="020B0400000000000000" pitchFamily="50" charset="-128"/>
            </a:endParaRPr>
          </a:p>
        </p:txBody>
      </p:sp>
      <p:grpSp>
        <p:nvGrpSpPr>
          <p:cNvPr id="43" name="グループ化 42">
            <a:extLst>
              <a:ext uri="{FF2B5EF4-FFF2-40B4-BE49-F238E27FC236}">
                <a16:creationId xmlns:a16="http://schemas.microsoft.com/office/drawing/2014/main" id="{B314F4D8-EFCA-1622-BC14-2D3D31B23487}"/>
              </a:ext>
            </a:extLst>
          </p:cNvPr>
          <p:cNvGrpSpPr/>
          <p:nvPr/>
        </p:nvGrpSpPr>
        <p:grpSpPr>
          <a:xfrm>
            <a:off x="507551" y="1957577"/>
            <a:ext cx="1851754" cy="288032"/>
            <a:chOff x="994477" y="3648348"/>
            <a:chExt cx="1851754" cy="288032"/>
          </a:xfrm>
        </p:grpSpPr>
        <p:sp>
          <p:nvSpPr>
            <p:cNvPr id="44" name="正方形/長方形 43">
              <a:extLst>
                <a:ext uri="{FF2B5EF4-FFF2-40B4-BE49-F238E27FC236}">
                  <a16:creationId xmlns:a16="http://schemas.microsoft.com/office/drawing/2014/main" id="{D29E8CDA-F80B-AD38-2959-8246EBA87869}"/>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45" name="正方形/長方形 44">
              <a:extLst>
                <a:ext uri="{FF2B5EF4-FFF2-40B4-BE49-F238E27FC236}">
                  <a16:creationId xmlns:a16="http://schemas.microsoft.com/office/drawing/2014/main" id="{A87CCFC1-B7B4-622A-323B-6973E8D71F9D}"/>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sp>
        <p:nvSpPr>
          <p:cNvPr id="46" name="テキスト ボックス 45">
            <a:extLst>
              <a:ext uri="{FF2B5EF4-FFF2-40B4-BE49-F238E27FC236}">
                <a16:creationId xmlns:a16="http://schemas.microsoft.com/office/drawing/2014/main" id="{96756B7D-DD8C-7E09-5E89-C57FBAE4BF9F}"/>
              </a:ext>
            </a:extLst>
          </p:cNvPr>
          <p:cNvSpPr txBox="1"/>
          <p:nvPr/>
        </p:nvSpPr>
        <p:spPr>
          <a:xfrm>
            <a:off x="846992" y="1957577"/>
            <a:ext cx="1184857" cy="307777"/>
          </a:xfrm>
          <a:prstGeom prst="rect">
            <a:avLst/>
          </a:prstGeom>
          <a:noFill/>
        </p:spPr>
        <p:txBody>
          <a:bodyPr wrap="square" rtlCol="0">
            <a:spAutoFit/>
          </a:bodyPr>
          <a:lstStyle/>
          <a:p>
            <a:pPr algn="ctr"/>
            <a:r>
              <a:rPr kumimoji="1" lang="ja-JP" altLang="en-US" sz="1400" b="1" dirty="0"/>
              <a:t>背景 </a:t>
            </a:r>
            <a:r>
              <a:rPr kumimoji="1" lang="en-US" altLang="ja-JP" sz="1400" b="1" dirty="0"/>
              <a:t>/</a:t>
            </a:r>
            <a:r>
              <a:rPr kumimoji="1" lang="ja-JP" altLang="en-US" sz="1400" b="1" dirty="0"/>
              <a:t> 経緯</a:t>
            </a:r>
          </a:p>
        </p:txBody>
      </p:sp>
      <p:sp>
        <p:nvSpPr>
          <p:cNvPr id="47" name="テキスト ボックス 46">
            <a:extLst>
              <a:ext uri="{FF2B5EF4-FFF2-40B4-BE49-F238E27FC236}">
                <a16:creationId xmlns:a16="http://schemas.microsoft.com/office/drawing/2014/main" id="{3A53C119-68DC-5B8E-9A94-BD7AB7E2B324}"/>
              </a:ext>
            </a:extLst>
          </p:cNvPr>
          <p:cNvSpPr txBox="1"/>
          <p:nvPr/>
        </p:nvSpPr>
        <p:spPr>
          <a:xfrm>
            <a:off x="485906" y="2307015"/>
            <a:ext cx="4698162" cy="577081"/>
          </a:xfrm>
          <a:prstGeom prst="rect">
            <a:avLst/>
          </a:prstGeom>
          <a:noFill/>
        </p:spPr>
        <p:txBody>
          <a:bodyPr wrap="square" rtlCol="0">
            <a:spAutoFit/>
          </a:bodyPr>
          <a:lstStyle/>
          <a:p>
            <a:r>
              <a:rPr lang="ja-JP" altLang="en-US" sz="1050" dirty="0"/>
              <a:t>業務オーナーが</a:t>
            </a:r>
            <a:r>
              <a:rPr lang="en-US" altLang="ja-JP" sz="1050" dirty="0" err="1"/>
              <a:t>Peppol</a:t>
            </a:r>
            <a:r>
              <a:rPr lang="en-US" altLang="ja-JP" sz="1050" dirty="0"/>
              <a:t> </a:t>
            </a:r>
            <a:r>
              <a:rPr lang="ja-JP" altLang="en-US" sz="1050" dirty="0"/>
              <a:t>関心あり、デジタルインボイス利用方針を固める</a:t>
            </a:r>
          </a:p>
          <a:p>
            <a:r>
              <a:rPr lang="ja-JP" altLang="en-US" sz="1050" dirty="0"/>
              <a:t>いち早くデジタルインボイス機能を本番化できるよう</a:t>
            </a:r>
            <a:endParaRPr lang="en-US" altLang="ja-JP" sz="1050" dirty="0"/>
          </a:p>
          <a:p>
            <a:r>
              <a:rPr lang="en-US" altLang="ja-JP" sz="1050" dirty="0"/>
              <a:t>2025 </a:t>
            </a:r>
            <a:r>
              <a:rPr lang="ja-JP" altLang="en-US" sz="1050" dirty="0"/>
              <a:t>年度</a:t>
            </a:r>
            <a:r>
              <a:rPr lang="en-US" altLang="ja-JP" sz="1050" dirty="0"/>
              <a:t>AP </a:t>
            </a:r>
            <a:r>
              <a:rPr lang="ja-JP" altLang="en-US" sz="1050" dirty="0"/>
              <a:t>対応を待たず、</a:t>
            </a:r>
            <a:r>
              <a:rPr lang="en-US" altLang="ja-JP" sz="1050" dirty="0"/>
              <a:t>AR </a:t>
            </a:r>
            <a:r>
              <a:rPr lang="ja-JP" altLang="en-US" sz="1050" dirty="0"/>
              <a:t>のみ先行して提案</a:t>
            </a:r>
          </a:p>
        </p:txBody>
      </p:sp>
      <p:grpSp>
        <p:nvGrpSpPr>
          <p:cNvPr id="48" name="グループ化 47">
            <a:extLst>
              <a:ext uri="{FF2B5EF4-FFF2-40B4-BE49-F238E27FC236}">
                <a16:creationId xmlns:a16="http://schemas.microsoft.com/office/drawing/2014/main" id="{ED06A127-3717-B6B5-A83B-62255DA40DFD}"/>
              </a:ext>
            </a:extLst>
          </p:cNvPr>
          <p:cNvGrpSpPr/>
          <p:nvPr/>
        </p:nvGrpSpPr>
        <p:grpSpPr>
          <a:xfrm>
            <a:off x="507551" y="2894310"/>
            <a:ext cx="1851754" cy="288032"/>
            <a:chOff x="994477" y="3648348"/>
            <a:chExt cx="1851754" cy="288032"/>
          </a:xfrm>
        </p:grpSpPr>
        <p:sp>
          <p:nvSpPr>
            <p:cNvPr id="49" name="正方形/長方形 48">
              <a:extLst>
                <a:ext uri="{FF2B5EF4-FFF2-40B4-BE49-F238E27FC236}">
                  <a16:creationId xmlns:a16="http://schemas.microsoft.com/office/drawing/2014/main" id="{0CAEFEA3-08AC-F727-BA51-BEBD0882187D}"/>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50" name="正方形/長方形 49">
              <a:extLst>
                <a:ext uri="{FF2B5EF4-FFF2-40B4-BE49-F238E27FC236}">
                  <a16:creationId xmlns:a16="http://schemas.microsoft.com/office/drawing/2014/main" id="{642E57A4-1F7B-EBB8-D453-3CD7290BD2B0}"/>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sp>
        <p:nvSpPr>
          <p:cNvPr id="51" name="テキスト ボックス 50">
            <a:extLst>
              <a:ext uri="{FF2B5EF4-FFF2-40B4-BE49-F238E27FC236}">
                <a16:creationId xmlns:a16="http://schemas.microsoft.com/office/drawing/2014/main" id="{E16E2267-11E0-0D8F-1A8B-A1013F9611EA}"/>
              </a:ext>
            </a:extLst>
          </p:cNvPr>
          <p:cNvSpPr txBox="1"/>
          <p:nvPr/>
        </p:nvSpPr>
        <p:spPr>
          <a:xfrm>
            <a:off x="846992" y="2894310"/>
            <a:ext cx="1184857" cy="307777"/>
          </a:xfrm>
          <a:prstGeom prst="rect">
            <a:avLst/>
          </a:prstGeom>
          <a:noFill/>
        </p:spPr>
        <p:txBody>
          <a:bodyPr wrap="square" rtlCol="0">
            <a:spAutoFit/>
          </a:bodyPr>
          <a:lstStyle/>
          <a:p>
            <a:pPr algn="ctr"/>
            <a:r>
              <a:rPr kumimoji="1" lang="ja-JP" altLang="en-US" sz="1400" b="1" dirty="0"/>
              <a:t>課題</a:t>
            </a:r>
          </a:p>
        </p:txBody>
      </p:sp>
      <p:sp>
        <p:nvSpPr>
          <p:cNvPr id="52" name="テキスト ボックス 51">
            <a:extLst>
              <a:ext uri="{FF2B5EF4-FFF2-40B4-BE49-F238E27FC236}">
                <a16:creationId xmlns:a16="http://schemas.microsoft.com/office/drawing/2014/main" id="{1998A0D5-2EF7-5837-1AC9-AC06FBA91326}"/>
              </a:ext>
            </a:extLst>
          </p:cNvPr>
          <p:cNvSpPr txBox="1"/>
          <p:nvPr/>
        </p:nvSpPr>
        <p:spPr>
          <a:xfrm>
            <a:off x="485906" y="3243748"/>
            <a:ext cx="3834066" cy="415498"/>
          </a:xfrm>
          <a:prstGeom prst="rect">
            <a:avLst/>
          </a:prstGeom>
          <a:noFill/>
        </p:spPr>
        <p:txBody>
          <a:bodyPr wrap="square" rtlCol="0">
            <a:spAutoFit/>
          </a:bodyPr>
          <a:lstStyle/>
          <a:p>
            <a:r>
              <a:rPr lang="ja-JP" altLang="en-US" sz="1050" dirty="0"/>
              <a:t>グループ間取引において入金</a:t>
            </a:r>
            <a:r>
              <a:rPr lang="en-US" altLang="ja-JP" sz="1050" dirty="0"/>
              <a:t>/</a:t>
            </a:r>
            <a:r>
              <a:rPr lang="ja-JP" altLang="en-US" sz="1050" dirty="0"/>
              <a:t>支払予定日の不一致、</a:t>
            </a:r>
            <a:endParaRPr lang="en-US" altLang="ja-JP" sz="1050" dirty="0"/>
          </a:p>
          <a:p>
            <a:r>
              <a:rPr lang="ja-JP" altLang="en-US" sz="1050" dirty="0"/>
              <a:t>金額間違い、伝票入力漏れ等様々な問題が生じている</a:t>
            </a:r>
          </a:p>
        </p:txBody>
      </p:sp>
      <p:grpSp>
        <p:nvGrpSpPr>
          <p:cNvPr id="53" name="グループ化 52">
            <a:extLst>
              <a:ext uri="{FF2B5EF4-FFF2-40B4-BE49-F238E27FC236}">
                <a16:creationId xmlns:a16="http://schemas.microsoft.com/office/drawing/2014/main" id="{AC3C3F06-5A73-DD6F-C7FE-0C16FBD40A1F}"/>
              </a:ext>
            </a:extLst>
          </p:cNvPr>
          <p:cNvGrpSpPr/>
          <p:nvPr/>
        </p:nvGrpSpPr>
        <p:grpSpPr>
          <a:xfrm>
            <a:off x="507551" y="3815556"/>
            <a:ext cx="1851754" cy="288032"/>
            <a:chOff x="994477" y="3648348"/>
            <a:chExt cx="1851754" cy="288032"/>
          </a:xfrm>
        </p:grpSpPr>
        <p:sp>
          <p:nvSpPr>
            <p:cNvPr id="54" name="正方形/長方形 53">
              <a:extLst>
                <a:ext uri="{FF2B5EF4-FFF2-40B4-BE49-F238E27FC236}">
                  <a16:creationId xmlns:a16="http://schemas.microsoft.com/office/drawing/2014/main" id="{ED40EC71-BF47-BDCD-3ECD-F31B9FD65A99}"/>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55" name="正方形/長方形 54">
              <a:extLst>
                <a:ext uri="{FF2B5EF4-FFF2-40B4-BE49-F238E27FC236}">
                  <a16:creationId xmlns:a16="http://schemas.microsoft.com/office/drawing/2014/main" id="{6CBD7B13-26EC-6580-9CD9-7B6A2584B1B7}"/>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sp>
        <p:nvSpPr>
          <p:cNvPr id="56" name="テキスト ボックス 55">
            <a:extLst>
              <a:ext uri="{FF2B5EF4-FFF2-40B4-BE49-F238E27FC236}">
                <a16:creationId xmlns:a16="http://schemas.microsoft.com/office/drawing/2014/main" id="{DC7EA2C9-AA73-939B-6FC7-BEEE6F25E577}"/>
              </a:ext>
            </a:extLst>
          </p:cNvPr>
          <p:cNvSpPr txBox="1"/>
          <p:nvPr/>
        </p:nvSpPr>
        <p:spPr>
          <a:xfrm>
            <a:off x="846992" y="3815556"/>
            <a:ext cx="1184857" cy="307777"/>
          </a:xfrm>
          <a:prstGeom prst="rect">
            <a:avLst/>
          </a:prstGeom>
          <a:noFill/>
        </p:spPr>
        <p:txBody>
          <a:bodyPr wrap="square" rtlCol="0">
            <a:spAutoFit/>
          </a:bodyPr>
          <a:lstStyle/>
          <a:p>
            <a:pPr algn="ctr"/>
            <a:r>
              <a:rPr lang="ja-JP" altLang="en-US" sz="1400" b="1" dirty="0"/>
              <a:t>目的</a:t>
            </a:r>
            <a:r>
              <a:rPr lang="en-US" altLang="ja-JP" sz="1400" b="1" dirty="0"/>
              <a:t>/</a:t>
            </a:r>
            <a:r>
              <a:rPr lang="ja-JP" altLang="en-US" sz="1400" b="1" dirty="0"/>
              <a:t>ねらい</a:t>
            </a:r>
            <a:endParaRPr kumimoji="1" lang="ja-JP" altLang="en-US" sz="1400" b="1" dirty="0"/>
          </a:p>
        </p:txBody>
      </p:sp>
      <p:sp>
        <p:nvSpPr>
          <p:cNvPr id="57" name="テキスト ボックス 56">
            <a:extLst>
              <a:ext uri="{FF2B5EF4-FFF2-40B4-BE49-F238E27FC236}">
                <a16:creationId xmlns:a16="http://schemas.microsoft.com/office/drawing/2014/main" id="{3F7998B3-AC74-ED97-EB35-1E7849DFF03A}"/>
              </a:ext>
            </a:extLst>
          </p:cNvPr>
          <p:cNvSpPr txBox="1"/>
          <p:nvPr/>
        </p:nvSpPr>
        <p:spPr>
          <a:xfrm>
            <a:off x="485906" y="4119743"/>
            <a:ext cx="4054854" cy="738664"/>
          </a:xfrm>
          <a:prstGeom prst="rect">
            <a:avLst/>
          </a:prstGeom>
          <a:noFill/>
        </p:spPr>
        <p:txBody>
          <a:bodyPr wrap="square" rtlCol="0">
            <a:spAutoFit/>
          </a:bodyPr>
          <a:lstStyle/>
          <a:p>
            <a:r>
              <a:rPr lang="ja-JP" altLang="en-US" sz="1050" dirty="0"/>
              <a:t>デジタルインボイスオプション導入により、以下の効果を得る</a:t>
            </a:r>
            <a:endParaRPr lang="en-US" altLang="ja-JP" sz="1050" dirty="0"/>
          </a:p>
          <a:p>
            <a:r>
              <a:rPr lang="ja-JP" altLang="en-US" sz="1050" dirty="0"/>
              <a:t>・会社間の相互入力不備の削減</a:t>
            </a:r>
          </a:p>
          <a:p>
            <a:r>
              <a:rPr lang="ja-JP" altLang="en-US" sz="1050" dirty="0"/>
              <a:t>・受取側の伝票入力に掛かる時間（コスト）の削減</a:t>
            </a:r>
          </a:p>
          <a:p>
            <a:r>
              <a:rPr lang="ja-JP" altLang="en-US" sz="1050" dirty="0"/>
              <a:t>・受取側の伝票入力不要による経費精算システムの利用料削減</a:t>
            </a:r>
          </a:p>
        </p:txBody>
      </p:sp>
      <p:grpSp>
        <p:nvGrpSpPr>
          <p:cNvPr id="58" name="グループ化 57">
            <a:extLst>
              <a:ext uri="{FF2B5EF4-FFF2-40B4-BE49-F238E27FC236}">
                <a16:creationId xmlns:a16="http://schemas.microsoft.com/office/drawing/2014/main" id="{4F3F1811-5945-70BF-3794-AA461BB78EB2}"/>
              </a:ext>
            </a:extLst>
          </p:cNvPr>
          <p:cNvGrpSpPr/>
          <p:nvPr/>
        </p:nvGrpSpPr>
        <p:grpSpPr>
          <a:xfrm>
            <a:off x="4587723" y="2904182"/>
            <a:ext cx="1851754" cy="288032"/>
            <a:chOff x="994477" y="3648348"/>
            <a:chExt cx="1851754" cy="288032"/>
          </a:xfrm>
        </p:grpSpPr>
        <p:sp>
          <p:nvSpPr>
            <p:cNvPr id="59" name="正方形/長方形 58">
              <a:extLst>
                <a:ext uri="{FF2B5EF4-FFF2-40B4-BE49-F238E27FC236}">
                  <a16:creationId xmlns:a16="http://schemas.microsoft.com/office/drawing/2014/main" id="{FE0F544C-E3CE-DD61-373E-C9293C51EF9D}"/>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60" name="正方形/長方形 59">
              <a:extLst>
                <a:ext uri="{FF2B5EF4-FFF2-40B4-BE49-F238E27FC236}">
                  <a16:creationId xmlns:a16="http://schemas.microsoft.com/office/drawing/2014/main" id="{BF103431-195F-3255-B4EE-5DBD9BEAB072}"/>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sp>
        <p:nvSpPr>
          <p:cNvPr id="61" name="テキスト ボックス 60">
            <a:extLst>
              <a:ext uri="{FF2B5EF4-FFF2-40B4-BE49-F238E27FC236}">
                <a16:creationId xmlns:a16="http://schemas.microsoft.com/office/drawing/2014/main" id="{C992DA12-7A78-CFA0-80A2-69F97F33FA83}"/>
              </a:ext>
            </a:extLst>
          </p:cNvPr>
          <p:cNvSpPr txBox="1"/>
          <p:nvPr/>
        </p:nvSpPr>
        <p:spPr>
          <a:xfrm>
            <a:off x="4927164" y="2898076"/>
            <a:ext cx="1184857" cy="307777"/>
          </a:xfrm>
          <a:prstGeom prst="rect">
            <a:avLst/>
          </a:prstGeom>
          <a:noFill/>
        </p:spPr>
        <p:txBody>
          <a:bodyPr wrap="square" rtlCol="0">
            <a:spAutoFit/>
          </a:bodyPr>
          <a:lstStyle/>
          <a:p>
            <a:pPr algn="ctr"/>
            <a:r>
              <a:rPr lang="ja-JP" altLang="en-US" sz="1400" b="1" dirty="0"/>
              <a:t>対象範囲</a:t>
            </a:r>
            <a:endParaRPr kumimoji="1" lang="ja-JP" altLang="en-US" sz="1400" b="1" dirty="0"/>
          </a:p>
        </p:txBody>
      </p:sp>
      <p:sp>
        <p:nvSpPr>
          <p:cNvPr id="62" name="テキスト ボックス 61">
            <a:extLst>
              <a:ext uri="{FF2B5EF4-FFF2-40B4-BE49-F238E27FC236}">
                <a16:creationId xmlns:a16="http://schemas.microsoft.com/office/drawing/2014/main" id="{9732C0E6-0829-9A6E-1A8C-14DE71F3203A}"/>
              </a:ext>
            </a:extLst>
          </p:cNvPr>
          <p:cNvSpPr txBox="1"/>
          <p:nvPr/>
        </p:nvSpPr>
        <p:spPr>
          <a:xfrm>
            <a:off x="4570763" y="3245158"/>
            <a:ext cx="3647610" cy="577081"/>
          </a:xfrm>
          <a:prstGeom prst="rect">
            <a:avLst/>
          </a:prstGeom>
          <a:noFill/>
        </p:spPr>
        <p:txBody>
          <a:bodyPr wrap="square" rtlCol="0">
            <a:spAutoFit/>
          </a:bodyPr>
          <a:lstStyle/>
          <a:p>
            <a:r>
              <a:rPr lang="ja-JP" altLang="en-US" sz="1050" dirty="0"/>
              <a:t>グループ内対象会社</a:t>
            </a:r>
            <a:r>
              <a:rPr lang="en-US" altLang="ja-JP" sz="1050" dirty="0"/>
              <a:t>2</a:t>
            </a:r>
            <a:r>
              <a:rPr lang="ja-JP" altLang="en-US" sz="1050" dirty="0"/>
              <a:t>社間での発行</a:t>
            </a:r>
            <a:r>
              <a:rPr lang="en-US" altLang="ja-JP" sz="1050" dirty="0"/>
              <a:t>/</a:t>
            </a:r>
            <a:r>
              <a:rPr lang="ja-JP" altLang="en-US" sz="1050" dirty="0"/>
              <a:t>受取機能評価を実施</a:t>
            </a:r>
            <a:endParaRPr lang="en-US" altLang="ja-JP" sz="1050" dirty="0"/>
          </a:p>
          <a:p>
            <a:r>
              <a:rPr lang="en-US" altLang="ja-JP" sz="1050" dirty="0"/>
              <a:t>AP</a:t>
            </a:r>
            <a:r>
              <a:rPr lang="ja-JP" altLang="en-US" sz="1050" dirty="0"/>
              <a:t>は</a:t>
            </a:r>
            <a:r>
              <a:rPr lang="en-US" altLang="ja-JP" sz="1050" dirty="0"/>
              <a:t>2025</a:t>
            </a:r>
            <a:r>
              <a:rPr lang="ja-JP" altLang="en-US" sz="1050" dirty="0"/>
              <a:t>年度実装予定のためまずは</a:t>
            </a:r>
            <a:r>
              <a:rPr lang="en-US" altLang="ja-JP" sz="1050" dirty="0" err="1"/>
              <a:t>Peppol</a:t>
            </a:r>
            <a:r>
              <a:rPr lang="en-US" altLang="ja-JP" sz="1050" dirty="0"/>
              <a:t> On </a:t>
            </a:r>
            <a:r>
              <a:rPr lang="en-US" altLang="ja-JP" sz="1050" dirty="0" err="1"/>
              <a:t>Remota</a:t>
            </a:r>
            <a:r>
              <a:rPr lang="en-US" altLang="ja-JP" sz="1050" dirty="0"/>
              <a:t> </a:t>
            </a:r>
            <a:r>
              <a:rPr lang="ja-JP" altLang="en-US" sz="1050" dirty="0"/>
              <a:t>での受取にて評価</a:t>
            </a:r>
            <a:endParaRPr lang="en-US" altLang="ja-JP" sz="1050" dirty="0"/>
          </a:p>
        </p:txBody>
      </p:sp>
      <p:grpSp>
        <p:nvGrpSpPr>
          <p:cNvPr id="63" name="グループ化 62">
            <a:extLst>
              <a:ext uri="{FF2B5EF4-FFF2-40B4-BE49-F238E27FC236}">
                <a16:creationId xmlns:a16="http://schemas.microsoft.com/office/drawing/2014/main" id="{84F25CD2-343A-D4E2-0183-739EFD766788}"/>
              </a:ext>
            </a:extLst>
          </p:cNvPr>
          <p:cNvGrpSpPr/>
          <p:nvPr/>
        </p:nvGrpSpPr>
        <p:grpSpPr>
          <a:xfrm>
            <a:off x="4571019" y="3812190"/>
            <a:ext cx="1851754" cy="288032"/>
            <a:chOff x="994477" y="3648348"/>
            <a:chExt cx="1851754" cy="288032"/>
          </a:xfrm>
        </p:grpSpPr>
        <p:sp>
          <p:nvSpPr>
            <p:cNvPr id="64" name="正方形/長方形 63">
              <a:extLst>
                <a:ext uri="{FF2B5EF4-FFF2-40B4-BE49-F238E27FC236}">
                  <a16:creationId xmlns:a16="http://schemas.microsoft.com/office/drawing/2014/main" id="{83800998-40DD-4065-CD18-D03509CD2F78}"/>
                </a:ext>
              </a:extLst>
            </p:cNvPr>
            <p:cNvSpPr/>
            <p:nvPr/>
          </p:nvSpPr>
          <p:spPr>
            <a:xfrm>
              <a:off x="1066485" y="3648348"/>
              <a:ext cx="1779746" cy="2880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mn-ea"/>
              </a:endParaRPr>
            </a:p>
          </p:txBody>
        </p:sp>
        <p:sp>
          <p:nvSpPr>
            <p:cNvPr id="65" name="正方形/長方形 64">
              <a:extLst>
                <a:ext uri="{FF2B5EF4-FFF2-40B4-BE49-F238E27FC236}">
                  <a16:creationId xmlns:a16="http://schemas.microsoft.com/office/drawing/2014/main" id="{0E00FB4B-04F9-7462-04A7-A3BD936FF51C}"/>
                </a:ext>
              </a:extLst>
            </p:cNvPr>
            <p:cNvSpPr/>
            <p:nvPr/>
          </p:nvSpPr>
          <p:spPr>
            <a:xfrm>
              <a:off x="994477" y="3648348"/>
              <a:ext cx="145303" cy="2880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sp>
        <p:nvSpPr>
          <p:cNvPr id="66" name="テキスト ボックス 65">
            <a:extLst>
              <a:ext uri="{FF2B5EF4-FFF2-40B4-BE49-F238E27FC236}">
                <a16:creationId xmlns:a16="http://schemas.microsoft.com/office/drawing/2014/main" id="{D057F803-71F9-4384-D97B-56E1D6E9A98D}"/>
              </a:ext>
            </a:extLst>
          </p:cNvPr>
          <p:cNvSpPr txBox="1"/>
          <p:nvPr/>
        </p:nvSpPr>
        <p:spPr>
          <a:xfrm>
            <a:off x="4910460" y="3812190"/>
            <a:ext cx="1360375" cy="307777"/>
          </a:xfrm>
          <a:prstGeom prst="rect">
            <a:avLst/>
          </a:prstGeom>
          <a:noFill/>
        </p:spPr>
        <p:txBody>
          <a:bodyPr wrap="square" rtlCol="0">
            <a:spAutoFit/>
          </a:bodyPr>
          <a:lstStyle/>
          <a:p>
            <a:pPr algn="ctr"/>
            <a:r>
              <a:rPr lang="ja-JP" altLang="en-US" sz="1400" b="1" dirty="0"/>
              <a:t>スケジュール</a:t>
            </a:r>
            <a:endParaRPr kumimoji="1" lang="ja-JP" altLang="en-US" sz="1400" b="1" dirty="0"/>
          </a:p>
        </p:txBody>
      </p:sp>
      <p:sp>
        <p:nvSpPr>
          <p:cNvPr id="67" name="テキスト ボックス 66">
            <a:extLst>
              <a:ext uri="{FF2B5EF4-FFF2-40B4-BE49-F238E27FC236}">
                <a16:creationId xmlns:a16="http://schemas.microsoft.com/office/drawing/2014/main" id="{CA16AB4D-62BF-5A25-B581-B78A9DCDB2B9}"/>
              </a:ext>
            </a:extLst>
          </p:cNvPr>
          <p:cNvSpPr txBox="1"/>
          <p:nvPr/>
        </p:nvSpPr>
        <p:spPr>
          <a:xfrm>
            <a:off x="4549374" y="4135119"/>
            <a:ext cx="3349601" cy="738664"/>
          </a:xfrm>
          <a:prstGeom prst="rect">
            <a:avLst/>
          </a:prstGeom>
          <a:noFill/>
        </p:spPr>
        <p:txBody>
          <a:bodyPr wrap="square" rtlCol="0">
            <a:spAutoFit/>
          </a:bodyPr>
          <a:lstStyle/>
          <a:p>
            <a:r>
              <a:rPr lang="ja-JP" altLang="en-US" sz="1050" dirty="0"/>
              <a:t>～</a:t>
            </a:r>
            <a:r>
              <a:rPr lang="en-US" altLang="ja-JP" sz="1050" dirty="0"/>
              <a:t>2025</a:t>
            </a:r>
            <a:r>
              <a:rPr lang="ja-JP" altLang="en-US" sz="1050" dirty="0"/>
              <a:t>年</a:t>
            </a:r>
            <a:r>
              <a:rPr lang="en-US" altLang="ja-JP" sz="1050" dirty="0"/>
              <a:t>3</a:t>
            </a:r>
            <a:r>
              <a:rPr lang="ja-JP" altLang="en-US" sz="1050" dirty="0"/>
              <a:t>月　　　上記対象範囲の評価作業実施</a:t>
            </a:r>
            <a:endParaRPr lang="en-US" altLang="ja-JP" sz="1050" dirty="0"/>
          </a:p>
          <a:p>
            <a:r>
              <a:rPr lang="en-US" altLang="ja-JP" sz="1050" dirty="0"/>
              <a:t>2025</a:t>
            </a:r>
            <a:r>
              <a:rPr lang="ja-JP" altLang="en-US" sz="1050" dirty="0"/>
              <a:t>年</a:t>
            </a:r>
            <a:r>
              <a:rPr lang="en-US" altLang="ja-JP" sz="1050" dirty="0"/>
              <a:t>4</a:t>
            </a:r>
            <a:r>
              <a:rPr lang="ja-JP" altLang="en-US" sz="1050" dirty="0"/>
              <a:t>月　　　　評価まとめ、フィードバック</a:t>
            </a:r>
            <a:endParaRPr lang="en-US" altLang="ja-JP" sz="1050" dirty="0"/>
          </a:p>
          <a:p>
            <a:r>
              <a:rPr lang="en-US" altLang="zh-TW" sz="1050" dirty="0"/>
              <a:t>2025</a:t>
            </a:r>
            <a:r>
              <a:rPr lang="zh-TW" altLang="en-US" sz="1050" dirty="0"/>
              <a:t>年</a:t>
            </a:r>
            <a:r>
              <a:rPr lang="en-US" altLang="zh-TW" sz="1050" dirty="0"/>
              <a:t>7</a:t>
            </a:r>
            <a:r>
              <a:rPr lang="zh-TW" altLang="en-US" sz="1050" dirty="0"/>
              <a:t>月～</a:t>
            </a:r>
            <a:r>
              <a:rPr lang="en-US" altLang="zh-TW" sz="1050" dirty="0"/>
              <a:t>8</a:t>
            </a:r>
            <a:r>
              <a:rPr lang="zh-TW" altLang="en-US" sz="1050" dirty="0"/>
              <a:t>月</a:t>
            </a:r>
            <a:r>
              <a:rPr lang="ja-JP" altLang="en-US" sz="1050" dirty="0"/>
              <a:t> 　</a:t>
            </a:r>
            <a:r>
              <a:rPr lang="en-US" altLang="zh-TW" sz="1050" dirty="0"/>
              <a:t>2025</a:t>
            </a:r>
            <a:r>
              <a:rPr lang="zh-TW" altLang="en-US" sz="1050" dirty="0"/>
              <a:t>年版</a:t>
            </a:r>
            <a:r>
              <a:rPr lang="en-US" altLang="zh-TW" sz="1050" dirty="0"/>
              <a:t>AP</a:t>
            </a:r>
            <a:r>
              <a:rPr lang="zh-TW" altLang="en-US" sz="1050" dirty="0"/>
              <a:t>機能評価</a:t>
            </a:r>
          </a:p>
          <a:p>
            <a:r>
              <a:rPr lang="en-US" altLang="zh-TW" sz="1050" dirty="0"/>
              <a:t>2025</a:t>
            </a:r>
            <a:r>
              <a:rPr lang="zh-TW" altLang="en-US" sz="1050" dirty="0"/>
              <a:t>年</a:t>
            </a:r>
            <a:r>
              <a:rPr lang="en-US" altLang="zh-TW" sz="1050" dirty="0"/>
              <a:t>9</a:t>
            </a:r>
            <a:r>
              <a:rPr lang="zh-TW" altLang="en-US" sz="1050" dirty="0"/>
              <a:t>月　　   </a:t>
            </a:r>
            <a:r>
              <a:rPr lang="ja-JP" altLang="en-US" sz="1050" dirty="0"/>
              <a:t>　</a:t>
            </a:r>
            <a:r>
              <a:rPr lang="zh-TW" altLang="en-US" sz="1050" dirty="0"/>
              <a:t>利用判断</a:t>
            </a:r>
          </a:p>
        </p:txBody>
      </p:sp>
      <p:sp>
        <p:nvSpPr>
          <p:cNvPr id="68" name="テキスト ボックス 67">
            <a:extLst>
              <a:ext uri="{FF2B5EF4-FFF2-40B4-BE49-F238E27FC236}">
                <a16:creationId xmlns:a16="http://schemas.microsoft.com/office/drawing/2014/main" id="{AC2C65DF-713D-1DCF-1E68-2CB8C8CB8B56}"/>
              </a:ext>
            </a:extLst>
          </p:cNvPr>
          <p:cNvSpPr txBox="1"/>
          <p:nvPr/>
        </p:nvSpPr>
        <p:spPr>
          <a:xfrm>
            <a:off x="575556" y="1008381"/>
            <a:ext cx="3290076" cy="577081"/>
          </a:xfrm>
          <a:prstGeom prst="rect">
            <a:avLst/>
          </a:prstGeom>
          <a:noFill/>
        </p:spPr>
        <p:txBody>
          <a:bodyPr wrap="square" rtlCol="0">
            <a:spAutoFit/>
          </a:bodyPr>
          <a:lstStyle/>
          <a:p>
            <a:r>
              <a:rPr lang="ja-JP" altLang="en-US" sz="1050" b="1" dirty="0"/>
              <a:t>業種</a:t>
            </a:r>
            <a:r>
              <a:rPr lang="en-US" altLang="ja-JP" sz="1050" b="1" dirty="0"/>
              <a:t>	</a:t>
            </a:r>
            <a:r>
              <a:rPr lang="ja-JP" altLang="en-US" sz="1050" b="1" dirty="0"/>
              <a:t>：製造業</a:t>
            </a:r>
            <a:endParaRPr lang="en-US" altLang="ja-JP" sz="1050" b="1" dirty="0"/>
          </a:p>
          <a:p>
            <a:r>
              <a:rPr lang="ja-JP" altLang="en-US" sz="1050" b="1" dirty="0"/>
              <a:t>グループ社数</a:t>
            </a:r>
            <a:r>
              <a:rPr lang="en-US" altLang="ja-JP" sz="1050" b="1" dirty="0"/>
              <a:t>	</a:t>
            </a:r>
            <a:r>
              <a:rPr lang="ja-JP" altLang="en-US" sz="1050" b="1" dirty="0"/>
              <a:t>：</a:t>
            </a:r>
            <a:r>
              <a:rPr lang="en-US" altLang="ja-JP" sz="1050" b="1" dirty="0"/>
              <a:t>22</a:t>
            </a:r>
            <a:r>
              <a:rPr lang="ja-JP" altLang="en-US" sz="1050" b="1" dirty="0"/>
              <a:t>社</a:t>
            </a:r>
            <a:endParaRPr lang="en-US" altLang="ja-JP" sz="1050" b="1" dirty="0"/>
          </a:p>
          <a:p>
            <a:r>
              <a:rPr lang="ja-JP" altLang="en-US" sz="1050" b="1" dirty="0"/>
              <a:t>利用モジュール：</a:t>
            </a:r>
            <a:r>
              <a:rPr lang="en-US" altLang="ja-JP" sz="1050" b="1" dirty="0"/>
              <a:t>GL</a:t>
            </a:r>
            <a:r>
              <a:rPr lang="ja-JP" altLang="en-US" sz="1050" b="1" dirty="0"/>
              <a:t> </a:t>
            </a:r>
            <a:r>
              <a:rPr lang="en-US" altLang="ja-JP" sz="1050" b="1" dirty="0"/>
              <a:t>/</a:t>
            </a:r>
            <a:r>
              <a:rPr lang="ja-JP" altLang="en-US" sz="1050" b="1" dirty="0"/>
              <a:t> </a:t>
            </a:r>
            <a:r>
              <a:rPr lang="en-US" altLang="ja-JP" sz="1050" b="1" dirty="0"/>
              <a:t>AP</a:t>
            </a:r>
            <a:r>
              <a:rPr lang="ja-JP" altLang="en-US" sz="1050" b="1" dirty="0"/>
              <a:t> </a:t>
            </a:r>
            <a:r>
              <a:rPr lang="en-US" altLang="ja-JP" sz="1050" b="1" dirty="0"/>
              <a:t>/</a:t>
            </a:r>
            <a:r>
              <a:rPr lang="ja-JP" altLang="en-US" sz="1050" b="1" dirty="0"/>
              <a:t> </a:t>
            </a:r>
            <a:r>
              <a:rPr lang="en-US" altLang="ja-JP" sz="1050" b="1" dirty="0"/>
              <a:t>AR</a:t>
            </a:r>
            <a:r>
              <a:rPr lang="ja-JP" altLang="en-US" sz="1050" b="1" dirty="0"/>
              <a:t> </a:t>
            </a:r>
            <a:r>
              <a:rPr lang="en-US" altLang="ja-JP" sz="1050" b="1" dirty="0"/>
              <a:t>/</a:t>
            </a:r>
            <a:r>
              <a:rPr lang="ja-JP" altLang="en-US" sz="1050" b="1" dirty="0"/>
              <a:t> </a:t>
            </a:r>
            <a:r>
              <a:rPr lang="en-US" altLang="ja-JP" sz="1050" b="1" dirty="0"/>
              <a:t>FA</a:t>
            </a:r>
          </a:p>
        </p:txBody>
      </p:sp>
    </p:spTree>
    <p:extLst>
      <p:ext uri="{BB962C8B-B14F-4D97-AF65-F5344CB8AC3E}">
        <p14:creationId xmlns:p14="http://schemas.microsoft.com/office/powerpoint/2010/main" val="2942820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ご提案支援コンテンツ</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タイトル 6">
            <a:extLst>
              <a:ext uri="{FF2B5EF4-FFF2-40B4-BE49-F238E27FC236}">
                <a16:creationId xmlns:a16="http://schemas.microsoft.com/office/drawing/2014/main" id="{D6EF3E95-A57B-CE03-4904-3922FD7E3E1D}"/>
              </a:ext>
            </a:extLst>
          </p:cNvPr>
          <p:cNvSpPr txBox="1">
            <a:spLocks/>
          </p:cNvSpPr>
          <p:nvPr/>
        </p:nvSpPr>
        <p:spPr>
          <a:xfrm>
            <a:off x="322263" y="786741"/>
            <a:ext cx="8570217" cy="360000"/>
          </a:xfrm>
          <a:prstGeom prst="rect">
            <a:avLst/>
          </a:prstGeom>
        </p:spPr>
        <p:txBody>
          <a:bodyPr lIns="0" tIns="0" rIns="0" bIns="0" anchor="t" anchorCtr="0"/>
          <a:lstStyle>
            <a:lvl1pPr algn="l" defTabSz="914400" rtl="0" eaLnBrk="1" latinLnBrk="0" hangingPunct="1">
              <a:lnSpc>
                <a:spcPct val="100000"/>
              </a:lnSpc>
              <a:spcBef>
                <a:spcPct val="0"/>
              </a:spcBef>
              <a:buNone/>
              <a:defRPr kumimoji="1" sz="2200" b="1" kern="1200">
                <a:solidFill>
                  <a:schemeClr val="tx2"/>
                </a:solidFill>
                <a:latin typeface="+mj-lt"/>
                <a:ea typeface="+mj-ea"/>
                <a:cs typeface="+mj-cs"/>
              </a:defRPr>
            </a:lvl1pPr>
          </a:lstStyle>
          <a:p>
            <a:r>
              <a:rPr lang="ja-JP" altLang="en-US" sz="1600" dirty="0"/>
              <a:t>ご提案関連資料 ＞ デジタルインボイス リーフレット</a:t>
            </a:r>
            <a:endParaRPr lang="en-US" altLang="ja-JP" sz="1600" dirty="0"/>
          </a:p>
        </p:txBody>
      </p:sp>
      <p:sp>
        <p:nvSpPr>
          <p:cNvPr id="7" name="タイトル 3">
            <a:extLst>
              <a:ext uri="{FF2B5EF4-FFF2-40B4-BE49-F238E27FC236}">
                <a16:creationId xmlns:a16="http://schemas.microsoft.com/office/drawing/2014/main" id="{D3039F68-62A0-E693-415F-1B836FA7D217}"/>
              </a:ext>
            </a:extLst>
          </p:cNvPr>
          <p:cNvSpPr txBox="1">
            <a:spLocks/>
          </p:cNvSpPr>
          <p:nvPr/>
        </p:nvSpPr>
        <p:spPr>
          <a:xfrm>
            <a:off x="3923480" y="2307613"/>
            <a:ext cx="4969000" cy="584267"/>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algn="ctr"/>
            <a:r>
              <a:rPr lang="ja-JP" altLang="en-US" sz="3000" dirty="0">
                <a:latin typeface="+mn-ea"/>
              </a:rPr>
              <a:t>ドアノックツールとして</a:t>
            </a:r>
            <a:endParaRPr lang="en-US" altLang="ja-JP" sz="3000" dirty="0">
              <a:latin typeface="+mn-ea"/>
            </a:endParaRPr>
          </a:p>
          <a:p>
            <a:pPr algn="ctr"/>
            <a:r>
              <a:rPr lang="ja-JP" altLang="en-US" sz="3000" dirty="0">
                <a:latin typeface="+mn-ea"/>
              </a:rPr>
              <a:t>商談発掘時にご利用ください</a:t>
            </a:r>
            <a:endParaRPr lang="en-US" altLang="ja-JP" sz="3000" dirty="0">
              <a:latin typeface="+mn-ea"/>
            </a:endParaRPr>
          </a:p>
        </p:txBody>
      </p:sp>
      <p:pic>
        <p:nvPicPr>
          <p:cNvPr id="8" name="図 7">
            <a:extLst>
              <a:ext uri="{FF2B5EF4-FFF2-40B4-BE49-F238E27FC236}">
                <a16:creationId xmlns:a16="http://schemas.microsoft.com/office/drawing/2014/main" id="{D7D362EB-0BD4-D08C-A792-D2F08FA625F6}"/>
              </a:ext>
            </a:extLst>
          </p:cNvPr>
          <p:cNvPicPr>
            <a:picLocks noChangeAspect="1"/>
          </p:cNvPicPr>
          <p:nvPr/>
        </p:nvPicPr>
        <p:blipFill>
          <a:blip r:embed="rId3"/>
          <a:stretch>
            <a:fillRect/>
          </a:stretch>
        </p:blipFill>
        <p:spPr>
          <a:xfrm>
            <a:off x="1544699" y="1533521"/>
            <a:ext cx="2212441" cy="3186396"/>
          </a:xfrm>
          <a:prstGeom prst="rect">
            <a:avLst/>
          </a:prstGeom>
          <a:ln w="3175">
            <a:solidFill>
              <a:schemeClr val="tx1"/>
            </a:solidFill>
          </a:ln>
        </p:spPr>
      </p:pic>
      <p:pic>
        <p:nvPicPr>
          <p:cNvPr id="10" name="図 9">
            <a:extLst>
              <a:ext uri="{FF2B5EF4-FFF2-40B4-BE49-F238E27FC236}">
                <a16:creationId xmlns:a16="http://schemas.microsoft.com/office/drawing/2014/main" id="{BD46E7CD-89EA-BACD-5A94-54667C6B8FA4}"/>
              </a:ext>
            </a:extLst>
          </p:cNvPr>
          <p:cNvPicPr>
            <a:picLocks noChangeAspect="1"/>
          </p:cNvPicPr>
          <p:nvPr/>
        </p:nvPicPr>
        <p:blipFill>
          <a:blip r:embed="rId4"/>
          <a:stretch>
            <a:fillRect/>
          </a:stretch>
        </p:blipFill>
        <p:spPr>
          <a:xfrm>
            <a:off x="358775" y="1146741"/>
            <a:ext cx="2218884" cy="3186396"/>
          </a:xfrm>
          <a:prstGeom prst="rect">
            <a:avLst/>
          </a:prstGeom>
          <a:ln>
            <a:solidFill>
              <a:schemeClr val="tx1">
                <a:lumMod val="50000"/>
                <a:lumOff val="50000"/>
              </a:schemeClr>
            </a:solidFill>
          </a:ln>
        </p:spPr>
      </p:pic>
    </p:spTree>
    <p:extLst>
      <p:ext uri="{BB962C8B-B14F-4D97-AF65-F5344CB8AC3E}">
        <p14:creationId xmlns:p14="http://schemas.microsoft.com/office/powerpoint/2010/main" val="377783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ご提案支援コンテンツ</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タイトル 6">
            <a:extLst>
              <a:ext uri="{FF2B5EF4-FFF2-40B4-BE49-F238E27FC236}">
                <a16:creationId xmlns:a16="http://schemas.microsoft.com/office/drawing/2014/main" id="{5F3CBB19-3680-5A35-1176-4D7AF18321B5}"/>
              </a:ext>
            </a:extLst>
          </p:cNvPr>
          <p:cNvSpPr txBox="1">
            <a:spLocks/>
          </p:cNvSpPr>
          <p:nvPr/>
        </p:nvSpPr>
        <p:spPr>
          <a:xfrm>
            <a:off x="322263" y="786741"/>
            <a:ext cx="8570217" cy="360000"/>
          </a:xfrm>
          <a:prstGeom prst="rect">
            <a:avLst/>
          </a:prstGeom>
        </p:spPr>
        <p:txBody>
          <a:bodyPr lIns="0" tIns="0" rIns="0" bIns="0" anchor="t" anchorCtr="0"/>
          <a:lstStyle>
            <a:lvl1pPr algn="l" defTabSz="914400" rtl="0" eaLnBrk="1" latinLnBrk="0" hangingPunct="1">
              <a:lnSpc>
                <a:spcPct val="100000"/>
              </a:lnSpc>
              <a:spcBef>
                <a:spcPct val="0"/>
              </a:spcBef>
              <a:buNone/>
              <a:defRPr kumimoji="1" sz="2200" b="1" kern="1200">
                <a:solidFill>
                  <a:schemeClr val="tx2"/>
                </a:solidFill>
                <a:latin typeface="+mj-lt"/>
                <a:ea typeface="+mj-ea"/>
                <a:cs typeface="+mj-cs"/>
              </a:defRPr>
            </a:lvl1pPr>
          </a:lstStyle>
          <a:p>
            <a:r>
              <a:rPr lang="ja-JP" altLang="en-US" sz="1600" dirty="0"/>
              <a:t>ご提案関連資料 ＞ デジタルインボイス ご紹介資料</a:t>
            </a:r>
            <a:endParaRPr lang="en-US" altLang="ja-JP" sz="1600" dirty="0"/>
          </a:p>
        </p:txBody>
      </p:sp>
      <p:sp>
        <p:nvSpPr>
          <p:cNvPr id="10" name="タイトル 3">
            <a:extLst>
              <a:ext uri="{FF2B5EF4-FFF2-40B4-BE49-F238E27FC236}">
                <a16:creationId xmlns:a16="http://schemas.microsoft.com/office/drawing/2014/main" id="{7FEAF481-5FE5-F75D-D3A6-4D2D83CE0F5C}"/>
              </a:ext>
            </a:extLst>
          </p:cNvPr>
          <p:cNvSpPr txBox="1">
            <a:spLocks/>
          </p:cNvSpPr>
          <p:nvPr/>
        </p:nvSpPr>
        <p:spPr>
          <a:xfrm>
            <a:off x="3923480" y="2307613"/>
            <a:ext cx="4969000" cy="584267"/>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algn="ctr"/>
            <a:r>
              <a:rPr lang="ja-JP" altLang="en-US" sz="3000" dirty="0">
                <a:latin typeface="+mn-ea"/>
              </a:rPr>
              <a:t>お客様へのご紹介資料として</a:t>
            </a:r>
            <a:endParaRPr lang="en-US" altLang="ja-JP" sz="3000" dirty="0">
              <a:latin typeface="+mn-ea"/>
            </a:endParaRPr>
          </a:p>
          <a:p>
            <a:pPr algn="ctr"/>
            <a:r>
              <a:rPr lang="ja-JP" altLang="en-US" sz="3000" dirty="0">
                <a:latin typeface="+mn-ea"/>
              </a:rPr>
              <a:t>ご利用ください</a:t>
            </a:r>
            <a:endParaRPr lang="en-US" altLang="ja-JP" sz="3000" dirty="0">
              <a:latin typeface="+mn-ea"/>
            </a:endParaRPr>
          </a:p>
        </p:txBody>
      </p:sp>
      <p:sp>
        <p:nvSpPr>
          <p:cNvPr id="11" name="タイトル 3">
            <a:extLst>
              <a:ext uri="{FF2B5EF4-FFF2-40B4-BE49-F238E27FC236}">
                <a16:creationId xmlns:a16="http://schemas.microsoft.com/office/drawing/2014/main" id="{D19453C9-CE1F-1556-5312-49B6E58E8202}"/>
              </a:ext>
            </a:extLst>
          </p:cNvPr>
          <p:cNvSpPr txBox="1">
            <a:spLocks/>
          </p:cNvSpPr>
          <p:nvPr/>
        </p:nvSpPr>
        <p:spPr>
          <a:xfrm>
            <a:off x="3923480" y="3485027"/>
            <a:ext cx="4969000" cy="584267"/>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algn="ctr"/>
            <a:r>
              <a:rPr lang="ja-JP" altLang="en-US" sz="2000" dirty="0">
                <a:latin typeface="+mn-ea"/>
              </a:rPr>
              <a:t>動画ファイルはお客様への提供不可</a:t>
            </a:r>
            <a:endParaRPr lang="en-US" altLang="ja-JP" sz="2000" dirty="0">
              <a:latin typeface="+mn-ea"/>
            </a:endParaRPr>
          </a:p>
          <a:p>
            <a:pPr algn="ctr"/>
            <a:r>
              <a:rPr lang="ja-JP" altLang="en-US" sz="2000" dirty="0">
                <a:latin typeface="+mn-ea"/>
              </a:rPr>
              <a:t>パートナー様にて投影しご紹介ください</a:t>
            </a:r>
            <a:endParaRPr lang="en-US" altLang="ja-JP" sz="2000" dirty="0">
              <a:latin typeface="+mn-ea"/>
            </a:endParaRPr>
          </a:p>
        </p:txBody>
      </p:sp>
      <p:pic>
        <p:nvPicPr>
          <p:cNvPr id="12" name="図 11">
            <a:extLst>
              <a:ext uri="{FF2B5EF4-FFF2-40B4-BE49-F238E27FC236}">
                <a16:creationId xmlns:a16="http://schemas.microsoft.com/office/drawing/2014/main" id="{33CD5A36-2DB5-096C-02F2-7EFCB3C919CE}"/>
              </a:ext>
            </a:extLst>
          </p:cNvPr>
          <p:cNvPicPr>
            <a:picLocks noChangeAspect="1"/>
          </p:cNvPicPr>
          <p:nvPr/>
        </p:nvPicPr>
        <p:blipFill>
          <a:blip r:embed="rId3"/>
          <a:stretch>
            <a:fillRect/>
          </a:stretch>
        </p:blipFill>
        <p:spPr>
          <a:xfrm>
            <a:off x="836145" y="2743471"/>
            <a:ext cx="3175261" cy="1781086"/>
          </a:xfrm>
          <a:prstGeom prst="rect">
            <a:avLst/>
          </a:prstGeom>
          <a:ln w="3175">
            <a:solidFill>
              <a:schemeClr val="tx1"/>
            </a:solidFill>
          </a:ln>
        </p:spPr>
      </p:pic>
      <p:pic>
        <p:nvPicPr>
          <p:cNvPr id="13" name="図 12">
            <a:extLst>
              <a:ext uri="{FF2B5EF4-FFF2-40B4-BE49-F238E27FC236}">
                <a16:creationId xmlns:a16="http://schemas.microsoft.com/office/drawing/2014/main" id="{8B6DF745-112A-7A2E-B35D-CCEEDFE24D85}"/>
              </a:ext>
            </a:extLst>
          </p:cNvPr>
          <p:cNvPicPr>
            <a:picLocks noChangeAspect="1"/>
          </p:cNvPicPr>
          <p:nvPr/>
        </p:nvPicPr>
        <p:blipFill>
          <a:blip r:embed="rId4"/>
          <a:stretch>
            <a:fillRect/>
          </a:stretch>
        </p:blipFill>
        <p:spPr>
          <a:xfrm>
            <a:off x="183963" y="1357482"/>
            <a:ext cx="3175261" cy="1785687"/>
          </a:xfrm>
          <a:prstGeom prst="rect">
            <a:avLst/>
          </a:prstGeom>
          <a:ln w="3175">
            <a:solidFill>
              <a:schemeClr val="tx1"/>
            </a:solidFill>
          </a:ln>
        </p:spPr>
      </p:pic>
    </p:spTree>
    <p:extLst>
      <p:ext uri="{BB962C8B-B14F-4D97-AF65-F5344CB8AC3E}">
        <p14:creationId xmlns:p14="http://schemas.microsoft.com/office/powerpoint/2010/main" val="239098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ご提案支援コンテンツ</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タイトル 6">
            <a:extLst>
              <a:ext uri="{FF2B5EF4-FFF2-40B4-BE49-F238E27FC236}">
                <a16:creationId xmlns:a16="http://schemas.microsoft.com/office/drawing/2014/main" id="{BB8DF4FB-22C1-DA72-8076-192B89040AA4}"/>
              </a:ext>
            </a:extLst>
          </p:cNvPr>
          <p:cNvSpPr txBox="1">
            <a:spLocks/>
          </p:cNvSpPr>
          <p:nvPr/>
        </p:nvSpPr>
        <p:spPr>
          <a:xfrm>
            <a:off x="322263" y="786741"/>
            <a:ext cx="8570217" cy="360000"/>
          </a:xfrm>
          <a:prstGeom prst="rect">
            <a:avLst/>
          </a:prstGeom>
        </p:spPr>
        <p:txBody>
          <a:bodyPr lIns="0" tIns="0" rIns="0" bIns="0" anchor="t" anchorCtr="0"/>
          <a:lstStyle>
            <a:lvl1pPr algn="l" defTabSz="914400" rtl="0" eaLnBrk="1" latinLnBrk="0" hangingPunct="1">
              <a:lnSpc>
                <a:spcPct val="100000"/>
              </a:lnSpc>
              <a:spcBef>
                <a:spcPct val="0"/>
              </a:spcBef>
              <a:buNone/>
              <a:defRPr kumimoji="1" sz="2200" b="1" kern="1200">
                <a:solidFill>
                  <a:schemeClr val="tx2"/>
                </a:solidFill>
                <a:latin typeface="+mj-lt"/>
                <a:ea typeface="+mj-ea"/>
                <a:cs typeface="+mj-cs"/>
              </a:defRPr>
            </a:lvl1pPr>
          </a:lstStyle>
          <a:p>
            <a:r>
              <a:rPr lang="ja-JP" altLang="en-US" sz="1600" dirty="0"/>
              <a:t>ご提案関連資料 ＞ デジタルインボイスアンケート</a:t>
            </a:r>
            <a:endParaRPr lang="en-US" altLang="ja-JP" sz="1600" dirty="0"/>
          </a:p>
        </p:txBody>
      </p:sp>
      <p:sp>
        <p:nvSpPr>
          <p:cNvPr id="7" name="タイトル 3">
            <a:extLst>
              <a:ext uri="{FF2B5EF4-FFF2-40B4-BE49-F238E27FC236}">
                <a16:creationId xmlns:a16="http://schemas.microsoft.com/office/drawing/2014/main" id="{F144B066-157D-25FE-A482-1ABB8F4B4088}"/>
              </a:ext>
            </a:extLst>
          </p:cNvPr>
          <p:cNvSpPr txBox="1">
            <a:spLocks/>
          </p:cNvSpPr>
          <p:nvPr/>
        </p:nvSpPr>
        <p:spPr>
          <a:xfrm>
            <a:off x="3923480" y="2307613"/>
            <a:ext cx="4680520" cy="584267"/>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algn="ctr"/>
            <a:r>
              <a:rPr lang="ja-JP" altLang="en-US" sz="3000" dirty="0">
                <a:latin typeface="+mn-ea"/>
              </a:rPr>
              <a:t>メールでの情報収集や、</a:t>
            </a:r>
            <a:endParaRPr lang="en-US" altLang="ja-JP" sz="3000" dirty="0">
              <a:latin typeface="+mn-ea"/>
            </a:endParaRPr>
          </a:p>
          <a:p>
            <a:pPr algn="ctr"/>
            <a:r>
              <a:rPr lang="ja-JP" altLang="en-US" sz="3000" dirty="0">
                <a:latin typeface="+mn-ea"/>
              </a:rPr>
              <a:t>提案時にご利用ください</a:t>
            </a:r>
            <a:endParaRPr lang="en-US" altLang="ja-JP" sz="3000" dirty="0">
              <a:latin typeface="+mn-ea"/>
            </a:endParaRPr>
          </a:p>
          <a:p>
            <a:pPr algn="ctr"/>
            <a:r>
              <a:rPr lang="ja-JP" altLang="en-US" sz="2000" dirty="0">
                <a:latin typeface="+mn-ea"/>
              </a:rPr>
              <a:t>（パートナー様にて加工も可）</a:t>
            </a:r>
            <a:endParaRPr lang="en-US" altLang="ja-JP" sz="2000" dirty="0"/>
          </a:p>
        </p:txBody>
      </p:sp>
      <p:pic>
        <p:nvPicPr>
          <p:cNvPr id="8" name="図 7">
            <a:extLst>
              <a:ext uri="{FF2B5EF4-FFF2-40B4-BE49-F238E27FC236}">
                <a16:creationId xmlns:a16="http://schemas.microsoft.com/office/drawing/2014/main" id="{E9207E80-F9A3-7F9B-A366-3EDE481F9C24}"/>
              </a:ext>
            </a:extLst>
          </p:cNvPr>
          <p:cNvPicPr>
            <a:picLocks noChangeAspect="1"/>
          </p:cNvPicPr>
          <p:nvPr/>
        </p:nvPicPr>
        <p:blipFill>
          <a:blip r:embed="rId3"/>
          <a:stretch>
            <a:fillRect/>
          </a:stretch>
        </p:blipFill>
        <p:spPr>
          <a:xfrm>
            <a:off x="1043608" y="1059582"/>
            <a:ext cx="2573727" cy="3744416"/>
          </a:xfrm>
          <a:prstGeom prst="rect">
            <a:avLst/>
          </a:prstGeom>
          <a:ln w="3175">
            <a:solidFill>
              <a:schemeClr val="tx1"/>
            </a:solidFill>
          </a:ln>
        </p:spPr>
      </p:pic>
    </p:spTree>
    <p:extLst>
      <p:ext uri="{BB962C8B-B14F-4D97-AF65-F5344CB8AC3E}">
        <p14:creationId xmlns:p14="http://schemas.microsoft.com/office/powerpoint/2010/main" val="244645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ご提案支援コンテンツ　</a:t>
            </a:r>
            <a:r>
              <a:rPr lang="ja-JP" altLang="en-US" sz="1800" dirty="0">
                <a:latin typeface="+mn-ea"/>
              </a:rPr>
              <a:t>サマリ</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graphicFrame>
        <p:nvGraphicFramePr>
          <p:cNvPr id="3" name="表 2">
            <a:extLst>
              <a:ext uri="{FF2B5EF4-FFF2-40B4-BE49-F238E27FC236}">
                <a16:creationId xmlns:a16="http://schemas.microsoft.com/office/drawing/2014/main" id="{80E4CEED-7817-6457-767D-64BDE63A98F0}"/>
              </a:ext>
            </a:extLst>
          </p:cNvPr>
          <p:cNvGraphicFramePr>
            <a:graphicFrameLocks noGrp="1"/>
          </p:cNvGraphicFramePr>
          <p:nvPr/>
        </p:nvGraphicFramePr>
        <p:xfrm>
          <a:off x="386732" y="708675"/>
          <a:ext cx="8505748" cy="3623559"/>
        </p:xfrm>
        <a:graphic>
          <a:graphicData uri="http://schemas.openxmlformats.org/drawingml/2006/table">
            <a:tbl>
              <a:tblPr firstRow="1">
                <a:tableStyleId>{93296810-A885-4BE3-A3E7-6D5BEEA58F35}</a:tableStyleId>
              </a:tblPr>
              <a:tblGrid>
                <a:gridCol w="1271218">
                  <a:extLst>
                    <a:ext uri="{9D8B030D-6E8A-4147-A177-3AD203B41FA5}">
                      <a16:colId xmlns:a16="http://schemas.microsoft.com/office/drawing/2014/main" val="2305544662"/>
                    </a:ext>
                  </a:extLst>
                </a:gridCol>
                <a:gridCol w="4337098">
                  <a:extLst>
                    <a:ext uri="{9D8B030D-6E8A-4147-A177-3AD203B41FA5}">
                      <a16:colId xmlns:a16="http://schemas.microsoft.com/office/drawing/2014/main" val="4009451441"/>
                    </a:ext>
                  </a:extLst>
                </a:gridCol>
                <a:gridCol w="2897432">
                  <a:extLst>
                    <a:ext uri="{9D8B030D-6E8A-4147-A177-3AD203B41FA5}">
                      <a16:colId xmlns:a16="http://schemas.microsoft.com/office/drawing/2014/main" val="6869562"/>
                    </a:ext>
                  </a:extLst>
                </a:gridCol>
              </a:tblGrid>
              <a:tr h="258610">
                <a:tc>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rPr>
                        <a:t>フェーズ</a:t>
                      </a:r>
                      <a:endParaRPr lang="en-US" altLang="ja-JP" sz="105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rPr>
                        <a:t>コンテンツ</a:t>
                      </a:r>
                    </a:p>
                  </a:txBody>
                  <a:tcPr marL="9525" marR="9525" marT="9525" marB="0" anchor="ctr"/>
                </a:tc>
                <a:tc>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rPr>
                        <a:t>公開場所</a:t>
                      </a:r>
                    </a:p>
                  </a:txBody>
                  <a:tcPr marL="9525" marR="9525" marT="9525" marB="0" anchor="ctr"/>
                </a:tc>
                <a:extLst>
                  <a:ext uri="{0D108BD9-81ED-4DB2-BD59-A6C34878D82A}">
                    <a16:rowId xmlns:a16="http://schemas.microsoft.com/office/drawing/2014/main" val="4077125194"/>
                  </a:ext>
                </a:extLst>
              </a:tr>
              <a:tr h="258610">
                <a:tc rowSpan="3">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商談発掘</a:t>
                      </a:r>
                    </a:p>
                  </a:txBody>
                  <a:tcPr marL="9525" marR="9525" marT="9525" marB="0" anchor="ctr"/>
                </a:tc>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デジタルインボイスオプション　リーフレット</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各営業担当より展開</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58282614"/>
                  </a:ext>
                </a:extLst>
              </a:tr>
              <a:tr h="258610">
                <a:tc vMerge="1">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デジタルインボイスに関するアンケート</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8</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月売り方セミナー資料</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DL</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ページ</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766362197"/>
                  </a:ext>
                </a:extLst>
              </a:tr>
              <a:tr h="258610">
                <a:tc vMerge="1">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ホワイトペーパー</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デジタルインボイス活用による経理業務</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DX</a:t>
                      </a:r>
                    </a:p>
                  </a:txBody>
                  <a:tcPr marL="9525" marR="9525" marT="9525" marB="0" anchor="ctr"/>
                </a:tc>
                <a:tc>
                  <a:txBody>
                    <a:bodyPr/>
                    <a:lstStyle/>
                    <a:p>
                      <a:pPr algn="l"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HP</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＞お役立ち情報＞ホワイトペーパー</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051865935"/>
                  </a:ext>
                </a:extLst>
              </a:tr>
              <a:tr h="258610">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リード醸成</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a:t>
                      </a:r>
                    </a:p>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提案</a:t>
                      </a:r>
                    </a:p>
                  </a:txBody>
                  <a:tcPr marL="9525" marR="9525" marT="9525" marB="0" anchor="ctr"/>
                </a:tc>
                <a:tc>
                  <a:txBody>
                    <a:bodyPr/>
                    <a:lstStyle/>
                    <a:p>
                      <a:pPr algn="l"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SuperStream-NX</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デジタルインボイスオプションご紹介資料</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各営業担当より展開</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36064033"/>
                  </a:ext>
                </a:extLst>
              </a:tr>
              <a:tr h="258610">
                <a:tc vMerge="1">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リード醸成</a:t>
                      </a:r>
                    </a:p>
                  </a:txBody>
                  <a:tcPr marL="9525" marR="9525" marT="9525" marB="0" anchor="ctr"/>
                </a:tc>
                <a:tc>
                  <a:txBody>
                    <a:bodyPr/>
                    <a:lstStyle/>
                    <a:p>
                      <a:pPr algn="l"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SuperStream-NX</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デジタルインボイスオプションご紹介動画</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各営業担当より展開</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508063631"/>
                  </a:ext>
                </a:extLst>
              </a:tr>
              <a:tr h="25861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リード醸成</a:t>
                      </a:r>
                    </a:p>
                  </a:txBody>
                  <a:tcPr marL="9525" marR="9525" marT="9525" marB="0" anchor="ctr"/>
                </a:tc>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デジタルインボイスオプション　デモシナリオ</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各営業担当</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技術支援部より展開</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969562581"/>
                  </a:ext>
                </a:extLst>
              </a:tr>
              <a:tr h="538653">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リード醸成</a:t>
                      </a:r>
                    </a:p>
                  </a:txBody>
                  <a:tcPr marL="9525" marR="9525" marT="9525" marB="0" anchor="ctr"/>
                </a:tc>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デジタルインボイスオプション　デモデータ</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PAL</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＞提案支援資料＞プレゼンテーション用デモデータ（</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SuperStream-NX_2024-06-01</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版デモデータ</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(Oracle)</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464591569"/>
                  </a:ext>
                </a:extLst>
              </a:tr>
              <a:tr h="362440">
                <a:tc vMerge="1">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提案</a:t>
                      </a:r>
                    </a:p>
                  </a:txBody>
                  <a:tcPr marL="9525" marR="9525" marT="9525" marB="0" anchor="ctr"/>
                </a:tc>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デジタルインボイスオプション　ご紹介補足資料</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PAL</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＞提案支援資料＞プレゼンテーション用概要・補足資料</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181930724"/>
                  </a:ext>
                </a:extLst>
              </a:tr>
              <a:tr h="362440">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契約</a:t>
                      </a:r>
                    </a:p>
                  </a:txBody>
                  <a:tcPr marL="9525" marR="9525" marT="9525" marB="0" anchor="ctr"/>
                </a:tc>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デジタルインボイス利用申込書</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PAL</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＞パートナー様用資料＞価格表・発注書・各種申請書</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195520170"/>
                  </a:ext>
                </a:extLst>
              </a:tr>
              <a:tr h="258610">
                <a:tc rowSpan="2">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tc>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パートナー様検証用 </a:t>
                      </a:r>
                      <a:r>
                        <a:rPr lang="en-US" altLang="ja-JP" sz="1100" b="0" i="0" u="none" strike="noStrike" dirty="0" err="1">
                          <a:solidFill>
                            <a:srgbClr val="000000"/>
                          </a:solidFill>
                          <a:effectLst/>
                          <a:latin typeface="メイリオ" panose="020B0604030504040204" pitchFamily="50" charset="-128"/>
                          <a:ea typeface="メイリオ" panose="020B0604030504040204" pitchFamily="50" charset="-128"/>
                        </a:rPr>
                        <a:t>PeppolID</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各営業担当へメール依頼</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541924548"/>
                  </a:ext>
                </a:extLst>
              </a:tr>
              <a:tr h="291146">
                <a:tc vMerge="1">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tc>
                <a:tc>
                  <a:txBody>
                    <a:bodyPr/>
                    <a:lstStyle/>
                    <a:p>
                      <a:pPr algn="l"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公開資料</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100" b="0" i="0" u="none" strike="noStrike" dirty="0" err="1">
                          <a:solidFill>
                            <a:srgbClr val="000000"/>
                          </a:solidFill>
                          <a:effectLst/>
                          <a:latin typeface="メイリオ" panose="020B0604030504040204" pitchFamily="50" charset="-128"/>
                          <a:ea typeface="メイリオ" panose="020B0604030504040204" pitchFamily="50" charset="-128"/>
                        </a:rPr>
                        <a:t>Peppol</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 e-invoice</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相互接続テスト結果</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各営業担当より展開</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64902167"/>
                  </a:ext>
                </a:extLst>
              </a:tr>
            </a:tbl>
          </a:graphicData>
        </a:graphic>
      </p:graphicFrame>
      <p:sp>
        <p:nvSpPr>
          <p:cNvPr id="9" name="タイトル 3">
            <a:extLst>
              <a:ext uri="{FF2B5EF4-FFF2-40B4-BE49-F238E27FC236}">
                <a16:creationId xmlns:a16="http://schemas.microsoft.com/office/drawing/2014/main" id="{E46C7356-9A47-9132-2CC4-BF8DD1B2A09E}"/>
              </a:ext>
            </a:extLst>
          </p:cNvPr>
          <p:cNvSpPr txBox="1">
            <a:spLocks/>
          </p:cNvSpPr>
          <p:nvPr/>
        </p:nvSpPr>
        <p:spPr>
          <a:xfrm>
            <a:off x="107504" y="4461847"/>
            <a:ext cx="8784976" cy="360001"/>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algn="ctr"/>
            <a:r>
              <a:rPr lang="ja-JP" altLang="en-US" dirty="0">
                <a:latin typeface="+mn-ea"/>
              </a:rPr>
              <a:t>必要に応じて各営業担当にお申し付けください</a:t>
            </a:r>
            <a:endParaRPr lang="en-US" altLang="ja-JP" dirty="0">
              <a:latin typeface="+mn-ea"/>
            </a:endParaRPr>
          </a:p>
        </p:txBody>
      </p:sp>
    </p:spTree>
    <p:extLst>
      <p:ext uri="{BB962C8B-B14F-4D97-AF65-F5344CB8AC3E}">
        <p14:creationId xmlns:p14="http://schemas.microsoft.com/office/powerpoint/2010/main" val="1273450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126AF31E-4D03-2E07-04BB-A71E500BD0AF}"/>
              </a:ext>
            </a:extLst>
          </p:cNvPr>
          <p:cNvSpPr/>
          <p:nvPr/>
        </p:nvSpPr>
        <p:spPr>
          <a:xfrm>
            <a:off x="251520" y="3363354"/>
            <a:ext cx="8640960" cy="792088"/>
          </a:xfrm>
          <a:prstGeom prst="roundRect">
            <a:avLst>
              <a:gd name="adj" fmla="val 181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pPr>
            <a:r>
              <a:rPr lang="en-US" altLang="ja-JP" sz="1400" dirty="0">
                <a:solidFill>
                  <a:schemeClr val="tx1"/>
                </a:solidFill>
                <a:latin typeface="メイリオ"/>
                <a:ea typeface="メイリオ"/>
              </a:rPr>
              <a:t>【</a:t>
            </a:r>
            <a:r>
              <a:rPr lang="ja-JP" altLang="en-US" sz="1400" dirty="0">
                <a:solidFill>
                  <a:schemeClr val="tx1"/>
                </a:solidFill>
                <a:latin typeface="メイリオ"/>
                <a:ea typeface="メイリオ"/>
              </a:rPr>
              <a:t>お客様運用開始支援</a:t>
            </a:r>
            <a:r>
              <a:rPr lang="en-US" altLang="ja-JP" sz="1400" dirty="0">
                <a:solidFill>
                  <a:schemeClr val="tx1"/>
                </a:solidFill>
                <a:latin typeface="メイリオ"/>
                <a:ea typeface="メイリオ"/>
              </a:rPr>
              <a:t>】</a:t>
            </a:r>
            <a:endParaRPr kumimoji="1" lang="ja-JP" altLang="en-US" sz="1800" b="0" i="0" u="none" strike="noStrike" kern="1200" cap="none" spc="0" normalizeH="0" baseline="0" noProof="0" dirty="0">
              <a:ln>
                <a:noFill/>
              </a:ln>
              <a:solidFill>
                <a:schemeClr val="tx1"/>
              </a:solidFill>
              <a:effectLst/>
              <a:uLnTx/>
              <a:uFillTx/>
              <a:latin typeface="メイリオ"/>
              <a:ea typeface="メイリオ"/>
              <a:cs typeface="+mn-cs"/>
            </a:endParaRPr>
          </a:p>
        </p:txBody>
      </p:sp>
      <p:sp>
        <p:nvSpPr>
          <p:cNvPr id="10" name="四角形: 角を丸くする 9">
            <a:extLst>
              <a:ext uri="{FF2B5EF4-FFF2-40B4-BE49-F238E27FC236}">
                <a16:creationId xmlns:a16="http://schemas.microsoft.com/office/drawing/2014/main" id="{E4673834-ED31-71C4-E533-F90B631BB2D8}"/>
              </a:ext>
            </a:extLst>
          </p:cNvPr>
          <p:cNvSpPr/>
          <p:nvPr/>
        </p:nvSpPr>
        <p:spPr>
          <a:xfrm>
            <a:off x="251520" y="1923194"/>
            <a:ext cx="8640960" cy="1440160"/>
          </a:xfrm>
          <a:prstGeom prst="roundRect">
            <a:avLst>
              <a:gd name="adj" fmla="val 763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pPr>
            <a:r>
              <a:rPr lang="en-US" altLang="ja-JP" sz="1400" dirty="0">
                <a:solidFill>
                  <a:schemeClr val="tx1"/>
                </a:solidFill>
                <a:latin typeface="メイリオ"/>
                <a:ea typeface="メイリオ"/>
              </a:rPr>
              <a:t>【</a:t>
            </a:r>
            <a:r>
              <a:rPr lang="ja-JP" altLang="en-US" sz="1400" dirty="0">
                <a:solidFill>
                  <a:schemeClr val="tx1"/>
                </a:solidFill>
                <a:latin typeface="メイリオ"/>
                <a:ea typeface="メイリオ"/>
              </a:rPr>
              <a:t>パートナー様販売支援</a:t>
            </a:r>
            <a:r>
              <a:rPr lang="en-US" altLang="ja-JP" sz="1400" dirty="0">
                <a:solidFill>
                  <a:schemeClr val="tx1"/>
                </a:solidFill>
                <a:latin typeface="メイリオ"/>
                <a:ea typeface="メイリオ"/>
              </a:rPr>
              <a:t>】</a:t>
            </a:r>
            <a:endParaRPr kumimoji="1" lang="ja-JP" altLang="en-US" sz="1800" b="0" i="0" u="none" strike="noStrike" kern="1200" cap="none" spc="0" normalizeH="0" baseline="0" noProof="0" dirty="0">
              <a:ln>
                <a:noFill/>
              </a:ln>
              <a:solidFill>
                <a:schemeClr val="tx1"/>
              </a:solidFill>
              <a:effectLst/>
              <a:uLnTx/>
              <a:uFillTx/>
              <a:latin typeface="メイリオ"/>
              <a:ea typeface="メイリオ"/>
              <a:cs typeface="+mn-cs"/>
            </a:endParaRPr>
          </a:p>
        </p:txBody>
      </p:sp>
      <p:sp>
        <p:nvSpPr>
          <p:cNvPr id="9" name="四角形: 角を丸くする 8">
            <a:extLst>
              <a:ext uri="{FF2B5EF4-FFF2-40B4-BE49-F238E27FC236}">
                <a16:creationId xmlns:a16="http://schemas.microsoft.com/office/drawing/2014/main" id="{29338BEB-8047-18F1-7926-5ACBB9F4563F}"/>
              </a:ext>
            </a:extLst>
          </p:cNvPr>
          <p:cNvSpPr/>
          <p:nvPr/>
        </p:nvSpPr>
        <p:spPr>
          <a:xfrm>
            <a:off x="251520" y="1527150"/>
            <a:ext cx="8640960" cy="396044"/>
          </a:xfrm>
          <a:prstGeom prst="roundRect">
            <a:avLst>
              <a:gd name="adj" fmla="val 2850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pPr>
            <a:r>
              <a:rPr lang="en-US" altLang="ja-JP" sz="1400" dirty="0">
                <a:solidFill>
                  <a:schemeClr val="tx1"/>
                </a:solidFill>
                <a:latin typeface="メイリオ"/>
                <a:ea typeface="メイリオ"/>
              </a:rPr>
              <a:t>【</a:t>
            </a:r>
            <a:r>
              <a:rPr lang="ja-JP" altLang="en-US" sz="1400" dirty="0">
                <a:solidFill>
                  <a:schemeClr val="tx1"/>
                </a:solidFill>
                <a:latin typeface="メイリオ"/>
                <a:ea typeface="メイリオ"/>
              </a:rPr>
              <a:t>パートナー様環境提供支援</a:t>
            </a:r>
            <a:r>
              <a:rPr lang="en-US" altLang="ja-JP" sz="1400" dirty="0">
                <a:solidFill>
                  <a:schemeClr val="tx1"/>
                </a:solidFill>
                <a:latin typeface="メイリオ"/>
                <a:ea typeface="メイリオ"/>
              </a:rPr>
              <a:t>】</a:t>
            </a:r>
            <a:endParaRPr kumimoji="1" lang="ja-JP" altLang="en-US" sz="1800" b="0" i="0" u="none" strike="noStrike" kern="1200" cap="none" spc="0" normalizeH="0" baseline="0" noProof="0" dirty="0">
              <a:ln>
                <a:noFill/>
              </a:ln>
              <a:solidFill>
                <a:schemeClr val="tx1"/>
              </a:solidFill>
              <a:effectLst/>
              <a:uLnTx/>
              <a:uFillTx/>
              <a:latin typeface="メイリオ"/>
              <a:ea typeface="メイリオ"/>
              <a:cs typeface="+mn-cs"/>
            </a:endParaRPr>
          </a:p>
        </p:txBody>
      </p:sp>
      <p:sp>
        <p:nvSpPr>
          <p:cNvPr id="8" name="四角形: 角を丸くする 7">
            <a:extLst>
              <a:ext uri="{FF2B5EF4-FFF2-40B4-BE49-F238E27FC236}">
                <a16:creationId xmlns:a16="http://schemas.microsoft.com/office/drawing/2014/main" id="{32C90EF2-9676-75AD-8DE5-0F99B52E3F38}"/>
              </a:ext>
            </a:extLst>
          </p:cNvPr>
          <p:cNvSpPr/>
          <p:nvPr/>
        </p:nvSpPr>
        <p:spPr>
          <a:xfrm>
            <a:off x="251520" y="807070"/>
            <a:ext cx="8640960" cy="7200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pPr>
            <a:r>
              <a:rPr lang="en-US" altLang="ja-JP" sz="1400" dirty="0">
                <a:solidFill>
                  <a:schemeClr val="tx1"/>
                </a:solidFill>
                <a:latin typeface="メイリオ"/>
                <a:ea typeface="メイリオ"/>
              </a:rPr>
              <a:t>【</a:t>
            </a:r>
            <a:r>
              <a:rPr lang="ja-JP" altLang="en-US" sz="1400" dirty="0">
                <a:solidFill>
                  <a:schemeClr val="tx1"/>
                </a:solidFill>
                <a:latin typeface="メイリオ"/>
                <a:ea typeface="メイリオ"/>
              </a:rPr>
              <a:t>パートナー様環境構築支援</a:t>
            </a:r>
            <a:r>
              <a:rPr lang="en-US" altLang="ja-JP" sz="1400" dirty="0">
                <a:solidFill>
                  <a:schemeClr val="tx1"/>
                </a:solidFill>
                <a:latin typeface="メイリオ"/>
                <a:ea typeface="メイリオ"/>
              </a:rPr>
              <a:t>】</a:t>
            </a:r>
            <a:endParaRPr kumimoji="1" lang="ja-JP" altLang="en-US" sz="1800" b="0" i="0" u="none" strike="noStrike" kern="1200" cap="none" spc="0" normalizeH="0" baseline="0" noProof="0" dirty="0">
              <a:ln>
                <a:noFill/>
              </a:ln>
              <a:solidFill>
                <a:schemeClr val="tx1"/>
              </a:solidFill>
              <a:effectLst/>
              <a:uLnTx/>
              <a:uFillTx/>
              <a:latin typeface="メイリオ"/>
              <a:ea typeface="メイリオ"/>
              <a:cs typeface="+mn-cs"/>
            </a:endParaRPr>
          </a:p>
        </p:txBody>
      </p:sp>
      <p:sp>
        <p:nvSpPr>
          <p:cNvPr id="2" name="スライド番号プレースホルダー 1">
            <a:extLst>
              <a:ext uri="{FF2B5EF4-FFF2-40B4-BE49-F238E27FC236}">
                <a16:creationId xmlns:a16="http://schemas.microsoft.com/office/drawing/2014/main" id="{69DC30CB-0943-7DE0-3FAB-E5DC2E3D175E}"/>
              </a:ext>
            </a:extLst>
          </p:cNvPr>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テキスト プレースホルダー 2">
            <a:extLst>
              <a:ext uri="{FF2B5EF4-FFF2-40B4-BE49-F238E27FC236}">
                <a16:creationId xmlns:a16="http://schemas.microsoft.com/office/drawing/2014/main" id="{4F95E04F-EF3F-69BA-1D13-FE09D1FA6520}"/>
              </a:ext>
            </a:extLst>
          </p:cNvPr>
          <p:cNvSpPr>
            <a:spLocks noGrp="1"/>
          </p:cNvSpPr>
          <p:nvPr>
            <p:ph type="body" sz="quarter" idx="14"/>
          </p:nvPr>
        </p:nvSpPr>
        <p:spPr>
          <a:xfrm>
            <a:off x="358775" y="807070"/>
            <a:ext cx="8426450" cy="3348372"/>
          </a:xfrm>
        </p:spPr>
        <p:txBody>
          <a:bodyPr/>
          <a:lstStyle/>
          <a:p>
            <a:pPr>
              <a:lnSpc>
                <a:spcPct val="150000"/>
              </a:lnSpc>
            </a:pPr>
            <a:r>
              <a:rPr lang="ja-JP" altLang="en-US" sz="1600" dirty="0"/>
              <a:t>・パートナー様構築環境へのデモデータ構築支援</a:t>
            </a:r>
            <a:endParaRPr lang="en-US" altLang="ja-JP" sz="1600" dirty="0"/>
          </a:p>
          <a:p>
            <a:pPr>
              <a:lnSpc>
                <a:spcPct val="150000"/>
              </a:lnSpc>
            </a:pPr>
            <a:r>
              <a:rPr lang="ja-JP" altLang="en-US" sz="1600" dirty="0"/>
              <a:t>・デモデータ構築のポイントレクチャー</a:t>
            </a:r>
            <a:endParaRPr lang="en-US" altLang="ja-JP" sz="1600" dirty="0"/>
          </a:p>
          <a:p>
            <a:pPr>
              <a:lnSpc>
                <a:spcPct val="150000"/>
              </a:lnSpc>
            </a:pPr>
            <a:r>
              <a:rPr lang="ja-JP" altLang="en-US" sz="1600" dirty="0"/>
              <a:t>・</a:t>
            </a:r>
            <a:r>
              <a:rPr lang="en-US" altLang="ja-JP" sz="1600" dirty="0" err="1"/>
              <a:t>SuperStream</a:t>
            </a:r>
            <a:r>
              <a:rPr lang="en-US" altLang="ja-JP" sz="1600" dirty="0"/>
              <a:t>-NX Cloud</a:t>
            </a:r>
            <a:r>
              <a:rPr lang="ja-JP" altLang="en-US" sz="1600" dirty="0"/>
              <a:t> 環境上でのデモ環境一式のご提供</a:t>
            </a:r>
            <a:endParaRPr kumimoji="1" lang="en-US" altLang="ja-JP" sz="1600" dirty="0"/>
          </a:p>
          <a:p>
            <a:pPr>
              <a:lnSpc>
                <a:spcPct val="150000"/>
              </a:lnSpc>
            </a:pPr>
            <a:r>
              <a:rPr kumimoji="1" lang="ja-JP" altLang="en-US" sz="1600" dirty="0"/>
              <a:t>・デモシナリオのご提供（</a:t>
            </a:r>
            <a:r>
              <a:rPr kumimoji="1" lang="en-US" altLang="ja-JP" sz="1600" dirty="0"/>
              <a:t>2025</a:t>
            </a:r>
            <a:r>
              <a:rPr kumimoji="1" lang="ja-JP" altLang="en-US" sz="1600" dirty="0"/>
              <a:t>年</a:t>
            </a:r>
            <a:r>
              <a:rPr kumimoji="1" lang="en-US" altLang="ja-JP" sz="1600" dirty="0"/>
              <a:t>6</a:t>
            </a:r>
            <a:r>
              <a:rPr kumimoji="1" lang="ja-JP" altLang="en-US" sz="1600" dirty="0"/>
              <a:t>月版）</a:t>
            </a:r>
            <a:endParaRPr kumimoji="1" lang="en-US" altLang="ja-JP" sz="1600" dirty="0"/>
          </a:p>
          <a:p>
            <a:pPr>
              <a:lnSpc>
                <a:spcPct val="150000"/>
              </a:lnSpc>
            </a:pPr>
            <a:r>
              <a:rPr lang="ja-JP" altLang="en-US" sz="1600" dirty="0"/>
              <a:t>・デモトレーニングの実施</a:t>
            </a:r>
            <a:endParaRPr lang="en-US" altLang="ja-JP" sz="1600" dirty="0"/>
          </a:p>
          <a:p>
            <a:pPr>
              <a:lnSpc>
                <a:spcPct val="150000"/>
              </a:lnSpc>
            </a:pPr>
            <a:r>
              <a:rPr lang="ja-JP" altLang="en-US" sz="1600" dirty="0"/>
              <a:t>・製品機能紹介動画</a:t>
            </a:r>
            <a:endParaRPr lang="en-US" altLang="ja-JP" sz="1600" dirty="0"/>
          </a:p>
          <a:p>
            <a:pPr>
              <a:lnSpc>
                <a:spcPct val="150000"/>
              </a:lnSpc>
            </a:pPr>
            <a:r>
              <a:rPr lang="ja-JP" altLang="en-US" sz="1600" dirty="0"/>
              <a:t>・製品機能紹介</a:t>
            </a:r>
            <a:r>
              <a:rPr lang="en-US" altLang="ja-JP" sz="1600" dirty="0"/>
              <a:t>PPT</a:t>
            </a:r>
            <a:r>
              <a:rPr lang="ja-JP" altLang="en-US" sz="1600" dirty="0"/>
              <a:t>資料</a:t>
            </a:r>
            <a:endParaRPr lang="en-US" altLang="ja-JP" sz="1600" dirty="0"/>
          </a:p>
          <a:p>
            <a:pPr>
              <a:lnSpc>
                <a:spcPct val="150000"/>
              </a:lnSpc>
            </a:pPr>
            <a:r>
              <a:rPr lang="ja-JP" altLang="en-US" sz="1600" dirty="0"/>
              <a:t>・取引先へのデジタルインボイス案内文書フォーマット雛型</a:t>
            </a:r>
            <a:endParaRPr lang="en-US" altLang="ja-JP" sz="1600" dirty="0"/>
          </a:p>
          <a:p>
            <a:pPr>
              <a:lnSpc>
                <a:spcPct val="150000"/>
              </a:lnSpc>
            </a:pPr>
            <a:r>
              <a:rPr kumimoji="1" lang="ja-JP" altLang="en-US" sz="1600" dirty="0"/>
              <a:t>・取引先への</a:t>
            </a:r>
            <a:r>
              <a:rPr kumimoji="1" lang="en-US" altLang="ja-JP" sz="1600" dirty="0"/>
              <a:t>JP PINT</a:t>
            </a:r>
            <a:r>
              <a:rPr kumimoji="1" lang="ja-JP" altLang="en-US" sz="1600" dirty="0"/>
              <a:t>項目に対する設定値の情報提供資料雛型</a:t>
            </a:r>
          </a:p>
          <a:p>
            <a:pPr>
              <a:lnSpc>
                <a:spcPct val="150000"/>
              </a:lnSpc>
            </a:pPr>
            <a:endParaRPr lang="en-US" altLang="ja-JP" sz="600" dirty="0"/>
          </a:p>
        </p:txBody>
      </p:sp>
      <p:sp>
        <p:nvSpPr>
          <p:cNvPr id="4" name="タイトル 3">
            <a:extLst>
              <a:ext uri="{FF2B5EF4-FFF2-40B4-BE49-F238E27FC236}">
                <a16:creationId xmlns:a16="http://schemas.microsoft.com/office/drawing/2014/main" id="{8D2D98D4-C56E-2741-081F-FAE9556F0A2D}"/>
              </a:ext>
            </a:extLst>
          </p:cNvPr>
          <p:cNvSpPr>
            <a:spLocks noGrp="1"/>
          </p:cNvSpPr>
          <p:nvPr>
            <p:ph type="title"/>
          </p:nvPr>
        </p:nvSpPr>
        <p:spPr/>
        <p:txBody>
          <a:bodyPr/>
          <a:lstStyle/>
          <a:p>
            <a:r>
              <a:rPr kumimoji="1" lang="ja-JP" altLang="en-US" dirty="0"/>
              <a:t>今後提供予定の販促物・技術支援策（案）</a:t>
            </a:r>
          </a:p>
        </p:txBody>
      </p:sp>
      <p:sp>
        <p:nvSpPr>
          <p:cNvPr id="5" name="フッター プレースホルダー 4">
            <a:extLst>
              <a:ext uri="{FF2B5EF4-FFF2-40B4-BE49-F238E27FC236}">
                <a16:creationId xmlns:a16="http://schemas.microsoft.com/office/drawing/2014/main" id="{E2FA4BC2-E9CC-8A26-6267-8EB6357CE1BB}"/>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四角形: 角を丸くする 5">
            <a:extLst>
              <a:ext uri="{FF2B5EF4-FFF2-40B4-BE49-F238E27FC236}">
                <a16:creationId xmlns:a16="http://schemas.microsoft.com/office/drawing/2014/main" id="{233F9CF8-C87B-B1CB-87E5-B4E672EDA2A3}"/>
              </a:ext>
            </a:extLst>
          </p:cNvPr>
          <p:cNvSpPr/>
          <p:nvPr/>
        </p:nvSpPr>
        <p:spPr>
          <a:xfrm>
            <a:off x="6372200" y="183045"/>
            <a:ext cx="2661160" cy="56340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メイリオ"/>
                <a:ea typeface="メイリオ"/>
                <a:cs typeface="+mn-cs"/>
              </a:rPr>
              <a:t>2025</a:t>
            </a: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mn-cs"/>
              </a:rPr>
              <a:t>年</a:t>
            </a:r>
            <a:r>
              <a:rPr kumimoji="1" lang="en-US" altLang="ja-JP" sz="1600" b="0" i="0" u="none" strike="noStrike" kern="1200" cap="none" spc="0" normalizeH="0" baseline="0" noProof="0" dirty="0">
                <a:ln>
                  <a:noFill/>
                </a:ln>
                <a:solidFill>
                  <a:prstClr val="white"/>
                </a:solidFill>
                <a:effectLst/>
                <a:uLnTx/>
                <a:uFillTx/>
                <a:latin typeface="メイリオ"/>
                <a:ea typeface="メイリオ"/>
                <a:cs typeface="+mn-cs"/>
              </a:rPr>
              <a:t>6</a:t>
            </a: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mn-cs"/>
              </a:rPr>
              <a:t>月</a:t>
            </a:r>
            <a:r>
              <a:rPr lang="ja-JP" altLang="en-US" sz="1600" dirty="0">
                <a:solidFill>
                  <a:prstClr val="white"/>
                </a:solidFill>
                <a:latin typeface="メイリオ"/>
                <a:ea typeface="メイリオ"/>
              </a:rPr>
              <a:t>版リリース後</a:t>
            </a:r>
            <a:endParaRPr kumimoji="1" lang="ja-JP" altLang="en-US" sz="1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7" name="タイトル 3">
            <a:extLst>
              <a:ext uri="{FF2B5EF4-FFF2-40B4-BE49-F238E27FC236}">
                <a16:creationId xmlns:a16="http://schemas.microsoft.com/office/drawing/2014/main" id="{5B6B2149-1048-5686-1B61-1F8C6B65F7ED}"/>
              </a:ext>
            </a:extLst>
          </p:cNvPr>
          <p:cNvSpPr txBox="1">
            <a:spLocks/>
          </p:cNvSpPr>
          <p:nvPr/>
        </p:nvSpPr>
        <p:spPr>
          <a:xfrm>
            <a:off x="94680" y="4195945"/>
            <a:ext cx="8784976" cy="558015"/>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algn="ctr"/>
            <a:r>
              <a:rPr lang="ja-JP" altLang="en-US" dirty="0">
                <a:latin typeface="+mn-ea"/>
              </a:rPr>
              <a:t>その他必要な内容はリクエストベースで検討し、</a:t>
            </a:r>
            <a:endParaRPr lang="en-US" altLang="ja-JP" dirty="0">
              <a:latin typeface="+mn-ea"/>
            </a:endParaRPr>
          </a:p>
          <a:p>
            <a:pPr algn="ctr"/>
            <a:r>
              <a:rPr lang="ja-JP" altLang="en-US" dirty="0">
                <a:latin typeface="+mn-ea"/>
              </a:rPr>
              <a:t>早期に提供できるよう進めてまいります</a:t>
            </a:r>
            <a:endParaRPr lang="en-US" altLang="ja-JP" dirty="0">
              <a:latin typeface="+mn-ea"/>
            </a:endParaRPr>
          </a:p>
        </p:txBody>
      </p:sp>
    </p:spTree>
    <p:extLst>
      <p:ext uri="{BB962C8B-B14F-4D97-AF65-F5344CB8AC3E}">
        <p14:creationId xmlns:p14="http://schemas.microsoft.com/office/powerpoint/2010/main" val="424334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C672CC-B691-58C6-8D0C-6767CBF43ED5}"/>
              </a:ext>
            </a:extLst>
          </p:cNvPr>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タイトル 2">
            <a:extLst>
              <a:ext uri="{FF2B5EF4-FFF2-40B4-BE49-F238E27FC236}">
                <a16:creationId xmlns:a16="http://schemas.microsoft.com/office/drawing/2014/main" id="{E4657D38-CA0E-C58B-4381-0FE221C87B1E}"/>
              </a:ext>
            </a:extLst>
          </p:cNvPr>
          <p:cNvSpPr>
            <a:spLocks noGrp="1"/>
          </p:cNvSpPr>
          <p:nvPr>
            <p:ph type="title"/>
          </p:nvPr>
        </p:nvSpPr>
        <p:spPr>
          <a:xfrm>
            <a:off x="288000" y="339542"/>
            <a:ext cx="7812392" cy="360000"/>
          </a:xfrm>
        </p:spPr>
        <p:txBody>
          <a:bodyPr/>
          <a:lstStyle/>
          <a:p>
            <a:r>
              <a:rPr kumimoji="1" lang="ja-JP" altLang="en-US" dirty="0"/>
              <a:t>辻・本郷ＩＴコンサルティング株式会社様 ご紹介</a:t>
            </a:r>
          </a:p>
        </p:txBody>
      </p:sp>
      <p:sp>
        <p:nvSpPr>
          <p:cNvPr id="4" name="フッター プレースホルダー 3">
            <a:extLst>
              <a:ext uri="{FF2B5EF4-FFF2-40B4-BE49-F238E27FC236}">
                <a16:creationId xmlns:a16="http://schemas.microsoft.com/office/drawing/2014/main" id="{0F007C62-3F7B-35D9-92F1-61E49072CF4A}"/>
              </a:ext>
            </a:extLst>
          </p:cNvPr>
          <p:cNvSpPr>
            <a:spLocks noGrp="1"/>
          </p:cNvSpPr>
          <p:nvPr>
            <p:ph type="ftr" sz="quarter" idx="3"/>
          </p:nvPr>
        </p:nvSpPr>
        <p:spPr/>
        <p:txBody>
          <a:bodyPr/>
          <a:lstStyle/>
          <a:p>
            <a:r>
              <a:rPr lang="en-US" altLang="ja-JP" dirty="0"/>
              <a:t>©2025 Canon IT Solutions Inc.  All rights reserved.</a:t>
            </a:r>
            <a:endParaRPr lang="ja-JP" altLang="en-US" dirty="0"/>
          </a:p>
        </p:txBody>
      </p:sp>
      <p:pic>
        <p:nvPicPr>
          <p:cNvPr id="9" name="図 8" descr="テキスト, ロゴ&#10;&#10;自動的に生成された説明">
            <a:extLst>
              <a:ext uri="{FF2B5EF4-FFF2-40B4-BE49-F238E27FC236}">
                <a16:creationId xmlns:a16="http://schemas.microsoft.com/office/drawing/2014/main" id="{D70651C1-1CEB-C26D-759A-7940FFCA7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347614"/>
            <a:ext cx="5141407" cy="869623"/>
          </a:xfrm>
          <a:prstGeom prst="rect">
            <a:avLst/>
          </a:prstGeom>
        </p:spPr>
      </p:pic>
      <p:pic>
        <p:nvPicPr>
          <p:cNvPr id="6" name="図 5">
            <a:extLst>
              <a:ext uri="{FF2B5EF4-FFF2-40B4-BE49-F238E27FC236}">
                <a16:creationId xmlns:a16="http://schemas.microsoft.com/office/drawing/2014/main" id="{DBCADA29-F49E-BBA0-7836-974966A592E7}"/>
              </a:ext>
            </a:extLst>
          </p:cNvPr>
          <p:cNvPicPr>
            <a:picLocks noChangeAspect="1"/>
          </p:cNvPicPr>
          <p:nvPr/>
        </p:nvPicPr>
        <p:blipFill>
          <a:blip r:embed="rId4"/>
          <a:stretch>
            <a:fillRect/>
          </a:stretch>
        </p:blipFill>
        <p:spPr>
          <a:xfrm>
            <a:off x="1986593" y="915566"/>
            <a:ext cx="5170814" cy="4850432"/>
          </a:xfrm>
          <a:prstGeom prst="rect">
            <a:avLst/>
          </a:prstGeom>
        </p:spPr>
      </p:pic>
    </p:spTree>
    <p:extLst>
      <p:ext uri="{BB962C8B-B14F-4D97-AF65-F5344CB8AC3E}">
        <p14:creationId xmlns:p14="http://schemas.microsoft.com/office/powerpoint/2010/main" val="110419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4" name="タイトル 3"/>
          <p:cNvSpPr>
            <a:spLocks noGrp="1"/>
          </p:cNvSpPr>
          <p:nvPr>
            <p:ph type="title"/>
          </p:nvPr>
        </p:nvSpPr>
        <p:spPr/>
        <p:txBody>
          <a:bodyPr/>
          <a:lstStyle/>
          <a:p>
            <a:r>
              <a:rPr lang="ja-JP" altLang="en-US" sz="2400" dirty="0">
                <a:latin typeface="+mn-ea"/>
              </a:rPr>
              <a:t>価格体系</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6" name="テキスト ボックス 5">
            <a:extLst>
              <a:ext uri="{FF2B5EF4-FFF2-40B4-BE49-F238E27FC236}">
                <a16:creationId xmlns:a16="http://schemas.microsoft.com/office/drawing/2014/main" id="{F44DAF0C-EB4B-F90E-C844-A7BB2E1CD3DE}"/>
              </a:ext>
            </a:extLst>
          </p:cNvPr>
          <p:cNvSpPr txBox="1"/>
          <p:nvPr/>
        </p:nvSpPr>
        <p:spPr>
          <a:xfrm>
            <a:off x="358775" y="793708"/>
            <a:ext cx="7514119" cy="344325"/>
          </a:xfrm>
          <a:prstGeom prst="rect">
            <a:avLst/>
          </a:prstGeom>
          <a:noFill/>
        </p:spPr>
        <p:txBody>
          <a:bodyPr wrap="square">
            <a:spAutoFit/>
          </a:bodyPr>
          <a:lstStyle/>
          <a:p>
            <a:pPr>
              <a:lnSpc>
                <a:spcPts val="1900"/>
              </a:lnSpc>
              <a:buClr>
                <a:srgbClr val="F9BE00"/>
              </a:buClr>
            </a:pPr>
            <a:r>
              <a:rPr lang="en-US" altLang="ja-JP" sz="1800" b="1" dirty="0">
                <a:solidFill>
                  <a:schemeClr val="tx2"/>
                </a:solidFill>
              </a:rPr>
              <a:t>SuperStream-NX </a:t>
            </a:r>
            <a:r>
              <a:rPr lang="ja-JP" altLang="en-US" sz="1800" b="1" dirty="0">
                <a:solidFill>
                  <a:schemeClr val="tx2"/>
                </a:solidFill>
              </a:rPr>
              <a:t>デジタルインボイスオプション</a:t>
            </a:r>
            <a:r>
              <a:rPr lang="en-US" altLang="ja-JP" sz="1800" b="1" dirty="0">
                <a:solidFill>
                  <a:schemeClr val="tx2"/>
                </a:solidFill>
              </a:rPr>
              <a:t>(EI)</a:t>
            </a:r>
            <a:endParaRPr lang="ja-JP" altLang="en-US" dirty="0"/>
          </a:p>
        </p:txBody>
      </p:sp>
      <p:graphicFrame>
        <p:nvGraphicFramePr>
          <p:cNvPr id="7" name="表 6">
            <a:extLst>
              <a:ext uri="{FF2B5EF4-FFF2-40B4-BE49-F238E27FC236}">
                <a16:creationId xmlns:a16="http://schemas.microsoft.com/office/drawing/2014/main" id="{DA4A8580-7949-1EC3-2D33-74FB1410B144}"/>
              </a:ext>
            </a:extLst>
          </p:cNvPr>
          <p:cNvGraphicFramePr>
            <a:graphicFrameLocks noGrp="1"/>
          </p:cNvGraphicFramePr>
          <p:nvPr/>
        </p:nvGraphicFramePr>
        <p:xfrm>
          <a:off x="467345" y="2891024"/>
          <a:ext cx="8209310" cy="1184646"/>
        </p:xfrm>
        <a:graphic>
          <a:graphicData uri="http://schemas.openxmlformats.org/drawingml/2006/table">
            <a:tbl>
              <a:tblPr firstRow="1" bandRow="1">
                <a:tableStyleId>{93296810-A885-4BE3-A3E7-6D5BEEA58F35}</a:tableStyleId>
              </a:tblPr>
              <a:tblGrid>
                <a:gridCol w="1641862">
                  <a:extLst>
                    <a:ext uri="{9D8B030D-6E8A-4147-A177-3AD203B41FA5}">
                      <a16:colId xmlns:a16="http://schemas.microsoft.com/office/drawing/2014/main" val="2305544662"/>
                    </a:ext>
                  </a:extLst>
                </a:gridCol>
                <a:gridCol w="1641862">
                  <a:extLst>
                    <a:ext uri="{9D8B030D-6E8A-4147-A177-3AD203B41FA5}">
                      <a16:colId xmlns:a16="http://schemas.microsoft.com/office/drawing/2014/main" val="4009451441"/>
                    </a:ext>
                  </a:extLst>
                </a:gridCol>
                <a:gridCol w="1432800">
                  <a:extLst>
                    <a:ext uri="{9D8B030D-6E8A-4147-A177-3AD203B41FA5}">
                      <a16:colId xmlns:a16="http://schemas.microsoft.com/office/drawing/2014/main" val="183305737"/>
                    </a:ext>
                  </a:extLst>
                </a:gridCol>
                <a:gridCol w="2160240">
                  <a:extLst>
                    <a:ext uri="{9D8B030D-6E8A-4147-A177-3AD203B41FA5}">
                      <a16:colId xmlns:a16="http://schemas.microsoft.com/office/drawing/2014/main" val="452369453"/>
                    </a:ext>
                  </a:extLst>
                </a:gridCol>
                <a:gridCol w="1332546">
                  <a:extLst>
                    <a:ext uri="{9D8B030D-6E8A-4147-A177-3AD203B41FA5}">
                      <a16:colId xmlns:a16="http://schemas.microsoft.com/office/drawing/2014/main" val="6869562"/>
                    </a:ext>
                  </a:extLst>
                </a:gridCol>
              </a:tblGrid>
              <a:tr h="197441">
                <a:tc>
                  <a:txBody>
                    <a:bodyPr/>
                    <a:lstStyle/>
                    <a:p>
                      <a:pPr algn="ctr" fontAlgn="ctr"/>
                      <a:r>
                        <a:rPr lang="ja-JP" altLang="en-US" sz="1100" b="0" i="0" u="none" strike="noStrike" dirty="0">
                          <a:solidFill>
                            <a:schemeClr val="bg1"/>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l" fontAlgn="ctr"/>
                      <a:r>
                        <a:rPr lang="ja-JP" altLang="en-US" sz="1100" b="0" i="0" u="none" strike="noStrike" dirty="0">
                          <a:solidFill>
                            <a:schemeClr val="bg1"/>
                          </a:solidFill>
                          <a:effectLst/>
                          <a:latin typeface="メイリオ" panose="020B0604030504040204" pitchFamily="50" charset="-128"/>
                          <a:ea typeface="メイリオ" panose="020B0604030504040204" pitchFamily="50" charset="-128"/>
                        </a:rPr>
                        <a:t>年間利用料</a:t>
                      </a:r>
                      <a:r>
                        <a:rPr lang="zh-TW" altLang="en-US" sz="1100" b="0" i="0" u="none" strike="noStrike" dirty="0">
                          <a:solidFill>
                            <a:schemeClr val="bg1"/>
                          </a:solidFill>
                          <a:effectLst/>
                          <a:latin typeface="メイリオ" panose="020B0604030504040204" pitchFamily="50" charset="-128"/>
                          <a:ea typeface="メイリオ" panose="020B0604030504040204" pitchFamily="50" charset="-128"/>
                        </a:rPr>
                        <a:t>（円）</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dirty="0">
                          <a:solidFill>
                            <a:schemeClr val="bg1"/>
                          </a:solidFill>
                          <a:effectLst/>
                          <a:latin typeface="メイリオ" panose="020B0604030504040204" pitchFamily="50" charset="-128"/>
                          <a:ea typeface="メイリオ" panose="020B0604030504040204" pitchFamily="50" charset="-128"/>
                        </a:rPr>
                        <a:t>月間利用料</a:t>
                      </a:r>
                      <a:r>
                        <a:rPr lang="zh-TW" altLang="en-US" sz="1100" b="0" i="0" u="none" strike="noStrike" dirty="0">
                          <a:solidFill>
                            <a:schemeClr val="bg1"/>
                          </a:solidFill>
                          <a:effectLst/>
                          <a:latin typeface="メイリオ" panose="020B0604030504040204" pitchFamily="50" charset="-128"/>
                          <a:ea typeface="メイリオ" panose="020B0604030504040204" pitchFamily="50" charset="-128"/>
                        </a:rPr>
                        <a:t>（円）</a:t>
                      </a:r>
                    </a:p>
                  </a:txBody>
                  <a:tcPr marL="9525" marR="9525" marT="9525" marB="0" anchor="ctr"/>
                </a:tc>
                <a:tc>
                  <a:txBody>
                    <a:bodyPr/>
                    <a:lstStyle/>
                    <a:p>
                      <a:pPr algn="l" fontAlgn="ctr"/>
                      <a:r>
                        <a:rPr lang="ja-JP" altLang="en-US" sz="1100" b="0" i="0" u="none" strike="noStrike" dirty="0">
                          <a:solidFill>
                            <a:schemeClr val="bg1"/>
                          </a:solidFill>
                          <a:effectLst/>
                          <a:latin typeface="メイリオ" panose="020B0604030504040204" pitchFamily="50" charset="-128"/>
                          <a:ea typeface="メイリオ" panose="020B0604030504040204" pitchFamily="50" charset="-128"/>
                        </a:rPr>
                        <a:t>月間データ量</a:t>
                      </a:r>
                      <a:r>
                        <a:rPr lang="ja-JP" altLang="en-US" sz="1050" b="0" i="0" u="none" strike="noStrike" dirty="0">
                          <a:solidFill>
                            <a:schemeClr val="bg1"/>
                          </a:solidFill>
                          <a:effectLst/>
                          <a:latin typeface="メイリオ" panose="020B0604030504040204" pitchFamily="50" charset="-128"/>
                          <a:ea typeface="メイリオ" panose="020B0604030504040204" pitchFamily="50" charset="-128"/>
                        </a:rPr>
                        <a:t>（インボイス数）</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dirty="0">
                          <a:solidFill>
                            <a:schemeClr val="bg1"/>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bg1"/>
                          </a:solidFill>
                          <a:effectLst/>
                          <a:latin typeface="メイリオ" panose="020B0604030504040204" pitchFamily="50" charset="-128"/>
                          <a:ea typeface="メイリオ" panose="020B0604030504040204" pitchFamily="50" charset="-128"/>
                        </a:rPr>
                        <a:t>データ当たり</a:t>
                      </a:r>
                      <a:r>
                        <a:rPr lang="zh-TW" altLang="en-US" sz="1100" b="0" i="0" u="none" strike="noStrike" dirty="0">
                          <a:solidFill>
                            <a:schemeClr val="bg1"/>
                          </a:solidFill>
                          <a:effectLst/>
                          <a:latin typeface="メイリオ" panose="020B0604030504040204" pitchFamily="50" charset="-128"/>
                          <a:ea typeface="メイリオ" panose="020B0604030504040204" pitchFamily="50" charset="-128"/>
                        </a:rPr>
                        <a:t>（円）</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77125194"/>
                  </a:ext>
                </a:extLst>
              </a:tr>
              <a:tr h="197441">
                <a:tc>
                  <a:txBody>
                    <a:bodyPr/>
                    <a:lstStyle/>
                    <a:p>
                      <a:pPr algn="ctr"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基本料金</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60,000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5,000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25</a:t>
                      </a:r>
                    </a:p>
                  </a:txBody>
                  <a:tcPr marL="9525" marR="9525" marT="9525" marB="0" anchor="ctr"/>
                </a:tc>
                <a:extLst>
                  <a:ext uri="{0D108BD9-81ED-4DB2-BD59-A6C34878D82A}">
                    <a16:rowId xmlns:a16="http://schemas.microsoft.com/office/drawing/2014/main" val="4058282614"/>
                  </a:ext>
                </a:extLst>
              </a:tr>
              <a:tr h="197441">
                <a:tc>
                  <a:txBody>
                    <a:bodyPr/>
                    <a:lstStyle/>
                    <a:p>
                      <a:pPr algn="ctr"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S</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パック</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240,000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20,000</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500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40</a:t>
                      </a:r>
                    </a:p>
                  </a:txBody>
                  <a:tcPr marL="9525" marR="9525" marT="9525" marB="0" anchor="ctr"/>
                </a:tc>
                <a:extLst>
                  <a:ext uri="{0D108BD9-81ED-4DB2-BD59-A6C34878D82A}">
                    <a16:rowId xmlns:a16="http://schemas.microsoft.com/office/drawing/2014/main" val="1766362197"/>
                  </a:ext>
                </a:extLst>
              </a:tr>
              <a:tr h="197441">
                <a:tc>
                  <a:txBody>
                    <a:bodyPr/>
                    <a:lstStyle/>
                    <a:p>
                      <a:pPr algn="ctr"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M</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パック</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360,000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30,000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30</a:t>
                      </a:r>
                    </a:p>
                  </a:txBody>
                  <a:tcPr marL="9525" marR="9525" marT="9525" marB="0" anchor="ctr"/>
                </a:tc>
                <a:extLst>
                  <a:ext uri="{0D108BD9-81ED-4DB2-BD59-A6C34878D82A}">
                    <a16:rowId xmlns:a16="http://schemas.microsoft.com/office/drawing/2014/main" val="3051865935"/>
                  </a:ext>
                </a:extLst>
              </a:tr>
              <a:tr h="197441">
                <a:tc>
                  <a:txBody>
                    <a:bodyPr/>
                    <a:lstStyle/>
                    <a:p>
                      <a:pPr algn="ctr"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L</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パック</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1,200,000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100,000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5,000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20</a:t>
                      </a:r>
                    </a:p>
                  </a:txBody>
                  <a:tcPr marL="9525" marR="9525" marT="9525" marB="0" anchor="ctr"/>
                </a:tc>
                <a:extLst>
                  <a:ext uri="{0D108BD9-81ED-4DB2-BD59-A6C34878D82A}">
                    <a16:rowId xmlns:a16="http://schemas.microsoft.com/office/drawing/2014/main" val="1508063631"/>
                  </a:ext>
                </a:extLst>
              </a:tr>
              <a:tr h="197441">
                <a:tc>
                  <a:txBody>
                    <a:bodyPr/>
                    <a:lstStyle/>
                    <a:p>
                      <a:pPr algn="ctr"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LL</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パック</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1,800,000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150,000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15</a:t>
                      </a:r>
                    </a:p>
                  </a:txBody>
                  <a:tcPr marL="9525" marR="9525" marT="9525" marB="0" anchor="ctr"/>
                </a:tc>
                <a:extLst>
                  <a:ext uri="{0D108BD9-81ED-4DB2-BD59-A6C34878D82A}">
                    <a16:rowId xmlns:a16="http://schemas.microsoft.com/office/drawing/2014/main" val="4181930724"/>
                  </a:ext>
                </a:extLst>
              </a:tr>
            </a:tbl>
          </a:graphicData>
        </a:graphic>
      </p:graphicFrame>
      <p:graphicFrame>
        <p:nvGraphicFramePr>
          <p:cNvPr id="8" name="表 7">
            <a:extLst>
              <a:ext uri="{FF2B5EF4-FFF2-40B4-BE49-F238E27FC236}">
                <a16:creationId xmlns:a16="http://schemas.microsoft.com/office/drawing/2014/main" id="{CBFA95CE-AF62-EC01-46AC-7A2D7420FB1E}"/>
              </a:ext>
            </a:extLst>
          </p:cNvPr>
          <p:cNvGraphicFramePr>
            <a:graphicFrameLocks noGrp="1"/>
          </p:cNvGraphicFramePr>
          <p:nvPr/>
        </p:nvGraphicFramePr>
        <p:xfrm>
          <a:off x="467345" y="1387104"/>
          <a:ext cx="8209310" cy="1184646"/>
        </p:xfrm>
        <a:graphic>
          <a:graphicData uri="http://schemas.openxmlformats.org/drawingml/2006/table">
            <a:tbl>
              <a:tblPr firstRow="1" bandRow="1">
                <a:tableStyleId>{F5AB1C69-6EDB-4FF4-983F-18BD219EF322}</a:tableStyleId>
              </a:tblPr>
              <a:tblGrid>
                <a:gridCol w="1641862">
                  <a:extLst>
                    <a:ext uri="{9D8B030D-6E8A-4147-A177-3AD203B41FA5}">
                      <a16:colId xmlns:a16="http://schemas.microsoft.com/office/drawing/2014/main" val="2305544662"/>
                    </a:ext>
                  </a:extLst>
                </a:gridCol>
                <a:gridCol w="1641862">
                  <a:extLst>
                    <a:ext uri="{9D8B030D-6E8A-4147-A177-3AD203B41FA5}">
                      <a16:colId xmlns:a16="http://schemas.microsoft.com/office/drawing/2014/main" val="4009451441"/>
                    </a:ext>
                  </a:extLst>
                </a:gridCol>
                <a:gridCol w="1432800">
                  <a:extLst>
                    <a:ext uri="{9D8B030D-6E8A-4147-A177-3AD203B41FA5}">
                      <a16:colId xmlns:a16="http://schemas.microsoft.com/office/drawing/2014/main" val="183305737"/>
                    </a:ext>
                  </a:extLst>
                </a:gridCol>
                <a:gridCol w="2160240">
                  <a:extLst>
                    <a:ext uri="{9D8B030D-6E8A-4147-A177-3AD203B41FA5}">
                      <a16:colId xmlns:a16="http://schemas.microsoft.com/office/drawing/2014/main" val="452369453"/>
                    </a:ext>
                  </a:extLst>
                </a:gridCol>
                <a:gridCol w="1332546">
                  <a:extLst>
                    <a:ext uri="{9D8B030D-6E8A-4147-A177-3AD203B41FA5}">
                      <a16:colId xmlns:a16="http://schemas.microsoft.com/office/drawing/2014/main" val="6869562"/>
                    </a:ext>
                  </a:extLst>
                </a:gridCol>
              </a:tblGrid>
              <a:tr h="197441">
                <a:tc>
                  <a:txBody>
                    <a:bodyPr/>
                    <a:lstStyle/>
                    <a:p>
                      <a:pPr algn="ctr" fontAlgn="ct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u="none" strike="noStrike" dirty="0">
                          <a:solidFill>
                            <a:schemeClr val="bg1"/>
                          </a:solidFill>
                          <a:effectLst/>
                        </a:rPr>
                        <a:t>年間利用料</a:t>
                      </a:r>
                      <a:r>
                        <a:rPr lang="zh-TW" altLang="en-US" sz="1100" b="0" u="none" strike="noStrike" dirty="0">
                          <a:solidFill>
                            <a:schemeClr val="bg1"/>
                          </a:solidFill>
                          <a:effectLst/>
                        </a:rPr>
                        <a:t>（円）</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u="none" strike="noStrike" dirty="0">
                          <a:solidFill>
                            <a:schemeClr val="bg1"/>
                          </a:solidFill>
                          <a:effectLst/>
                        </a:rPr>
                        <a:t>月間利用料</a:t>
                      </a:r>
                      <a:r>
                        <a:rPr lang="zh-TW" altLang="en-US" sz="1100" b="0" u="none" strike="noStrike" dirty="0">
                          <a:solidFill>
                            <a:schemeClr val="bg1"/>
                          </a:solidFill>
                          <a:effectLst/>
                        </a:rPr>
                        <a:t>（円）</a:t>
                      </a:r>
                      <a:endParaRPr lang="zh-TW" altLang="en-US" sz="11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u="none" strike="noStrike" dirty="0">
                          <a:solidFill>
                            <a:schemeClr val="bg1"/>
                          </a:solidFill>
                          <a:effectLst/>
                        </a:rPr>
                        <a:t>月間データ量</a:t>
                      </a:r>
                      <a:r>
                        <a:rPr lang="ja-JP" altLang="en-US" sz="1100" b="0" i="0" u="none" strike="noStrike" dirty="0">
                          <a:solidFill>
                            <a:schemeClr val="bg1"/>
                          </a:solidFill>
                          <a:effectLst/>
                          <a:latin typeface="メイリオ" panose="020B0604030504040204" pitchFamily="50" charset="-128"/>
                          <a:ea typeface="メイリオ" panose="020B0604030504040204" pitchFamily="50" charset="-128"/>
                        </a:rPr>
                        <a:t>（インボイス数）</a:t>
                      </a:r>
                    </a:p>
                  </a:txBody>
                  <a:tcPr marL="9525" marR="9525" marT="9525" marB="0" anchor="ctr"/>
                </a:tc>
                <a:tc>
                  <a:txBody>
                    <a:bodyPr/>
                    <a:lstStyle/>
                    <a:p>
                      <a:pPr algn="l" fontAlgn="ctr"/>
                      <a:r>
                        <a:rPr lang="en-US" altLang="ja-JP" sz="1100" b="0" u="none" strike="noStrike" dirty="0">
                          <a:solidFill>
                            <a:schemeClr val="bg1"/>
                          </a:solidFill>
                          <a:effectLst/>
                        </a:rPr>
                        <a:t>1</a:t>
                      </a:r>
                      <a:r>
                        <a:rPr lang="ja-JP" altLang="en-US" sz="1100" b="0" u="none" strike="noStrike" dirty="0">
                          <a:solidFill>
                            <a:schemeClr val="bg1"/>
                          </a:solidFill>
                          <a:effectLst/>
                        </a:rPr>
                        <a:t>データ当たり</a:t>
                      </a:r>
                      <a:r>
                        <a:rPr lang="zh-TW" altLang="en-US" sz="1100" b="0" u="none" strike="noStrike" dirty="0">
                          <a:solidFill>
                            <a:schemeClr val="bg1"/>
                          </a:solidFill>
                          <a:effectLst/>
                        </a:rPr>
                        <a:t>（円）</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77125194"/>
                  </a:ext>
                </a:extLst>
              </a:tr>
              <a:tr h="197441">
                <a:tc>
                  <a:txBody>
                    <a:bodyPr/>
                    <a:lstStyle/>
                    <a:p>
                      <a:pPr algn="ctr" fontAlgn="ctr"/>
                      <a:r>
                        <a:rPr lang="ja-JP" altLang="en-US" sz="1000" b="0" u="none" strike="noStrike" dirty="0">
                          <a:solidFill>
                            <a:srgbClr val="000000"/>
                          </a:solidFill>
                          <a:effectLst/>
                        </a:rPr>
                        <a:t>基本料金</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90,000</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7,500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200</a:t>
                      </a:r>
                    </a:p>
                  </a:txBody>
                  <a:tcPr marL="9525" marR="9525" marT="9525" marB="0" anchor="ctr"/>
                </a:tc>
                <a:tc>
                  <a:txBody>
                    <a:bodyPr/>
                    <a:lstStyle/>
                    <a:p>
                      <a:pPr algn="r"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38</a:t>
                      </a:r>
                    </a:p>
                  </a:txBody>
                  <a:tcPr marL="9525" marR="9525" marT="9525" marB="0" anchor="ctr"/>
                </a:tc>
                <a:extLst>
                  <a:ext uri="{0D108BD9-81ED-4DB2-BD59-A6C34878D82A}">
                    <a16:rowId xmlns:a16="http://schemas.microsoft.com/office/drawing/2014/main" val="4058282614"/>
                  </a:ext>
                </a:extLst>
              </a:tr>
              <a:tr h="197441">
                <a:tc>
                  <a:txBody>
                    <a:bodyPr/>
                    <a:lstStyle/>
                    <a:p>
                      <a:pPr algn="ctr" fontAlgn="ctr"/>
                      <a:r>
                        <a:rPr lang="en-US" sz="1000" b="0" u="none" strike="noStrike" dirty="0">
                          <a:solidFill>
                            <a:srgbClr val="000000"/>
                          </a:solidFill>
                          <a:effectLst/>
                        </a:rPr>
                        <a:t>S</a:t>
                      </a:r>
                      <a:r>
                        <a:rPr lang="ja-JP" altLang="en-US" sz="1000" b="0" u="none" strike="noStrike" dirty="0">
                          <a:solidFill>
                            <a:srgbClr val="000000"/>
                          </a:solidFill>
                          <a:effectLst/>
                        </a:rPr>
                        <a:t>パック</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360,000</a:t>
                      </a:r>
                    </a:p>
                  </a:txBody>
                  <a:tcPr marL="9525" marR="9525" marT="9525" marB="0" anchor="ctr"/>
                </a:tc>
                <a:tc>
                  <a:txBody>
                    <a:bodyPr/>
                    <a:lstStyle/>
                    <a:p>
                      <a:pPr algn="r"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30,000</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500</a:t>
                      </a:r>
                    </a:p>
                  </a:txBody>
                  <a:tcPr marL="9525" marR="9525" marT="9525" marB="0" anchor="ctr"/>
                </a:tc>
                <a:tc>
                  <a:txBody>
                    <a:bodyPr/>
                    <a:lstStyle/>
                    <a:p>
                      <a:pPr algn="r"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60</a:t>
                      </a:r>
                    </a:p>
                  </a:txBody>
                  <a:tcPr marL="9525" marR="9525" marT="9525" marB="0" anchor="ctr"/>
                </a:tc>
                <a:extLst>
                  <a:ext uri="{0D108BD9-81ED-4DB2-BD59-A6C34878D82A}">
                    <a16:rowId xmlns:a16="http://schemas.microsoft.com/office/drawing/2014/main" val="1766362197"/>
                  </a:ext>
                </a:extLst>
              </a:tr>
              <a:tr h="197441">
                <a:tc>
                  <a:txBody>
                    <a:bodyPr/>
                    <a:lstStyle/>
                    <a:p>
                      <a:pPr algn="ctr" fontAlgn="ctr"/>
                      <a:r>
                        <a:rPr lang="en-US" sz="1000" b="0" u="none" strike="noStrike" dirty="0">
                          <a:solidFill>
                            <a:srgbClr val="000000"/>
                          </a:solidFill>
                          <a:effectLst/>
                        </a:rPr>
                        <a:t>M</a:t>
                      </a:r>
                      <a:r>
                        <a:rPr lang="ja-JP" altLang="en-US" sz="1000" b="0" u="none" strike="noStrike" dirty="0">
                          <a:solidFill>
                            <a:srgbClr val="000000"/>
                          </a:solidFill>
                          <a:effectLst/>
                        </a:rPr>
                        <a:t>パック</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540,000</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45,000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1,000</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45</a:t>
                      </a:r>
                    </a:p>
                  </a:txBody>
                  <a:tcPr marL="9525" marR="9525" marT="9525" marB="0" anchor="ctr"/>
                </a:tc>
                <a:extLst>
                  <a:ext uri="{0D108BD9-81ED-4DB2-BD59-A6C34878D82A}">
                    <a16:rowId xmlns:a16="http://schemas.microsoft.com/office/drawing/2014/main" val="3051865935"/>
                  </a:ext>
                </a:extLst>
              </a:tr>
              <a:tr h="197441">
                <a:tc>
                  <a:txBody>
                    <a:bodyPr/>
                    <a:lstStyle/>
                    <a:p>
                      <a:pPr algn="ctr" fontAlgn="ctr"/>
                      <a:r>
                        <a:rPr lang="en-US" sz="1000" b="0" u="none" strike="noStrike" dirty="0">
                          <a:solidFill>
                            <a:srgbClr val="000000"/>
                          </a:solidFill>
                          <a:effectLst/>
                        </a:rPr>
                        <a:t>L</a:t>
                      </a:r>
                      <a:r>
                        <a:rPr lang="ja-JP" altLang="en-US" sz="1000" b="0" u="none" strike="noStrike" dirty="0">
                          <a:solidFill>
                            <a:srgbClr val="000000"/>
                          </a:solidFill>
                          <a:effectLst/>
                        </a:rPr>
                        <a:t>パック</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1,800,000</a:t>
                      </a:r>
                    </a:p>
                  </a:txBody>
                  <a:tcPr marL="9525" marR="9525" marT="9525" marB="0" anchor="ctr"/>
                </a:tc>
                <a:tc>
                  <a:txBody>
                    <a:bodyPr/>
                    <a:lstStyle/>
                    <a:p>
                      <a:pPr algn="r"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150,000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5,000</a:t>
                      </a:r>
                    </a:p>
                  </a:txBody>
                  <a:tcPr marL="9525" marR="9525" marT="9525" marB="0" anchor="ctr"/>
                </a:tc>
                <a:tc>
                  <a:txBody>
                    <a:bodyPr/>
                    <a:lstStyle/>
                    <a:p>
                      <a:pPr algn="r"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30</a:t>
                      </a:r>
                    </a:p>
                  </a:txBody>
                  <a:tcPr marL="9525" marR="9525" marT="9525" marB="0" anchor="ctr"/>
                </a:tc>
                <a:extLst>
                  <a:ext uri="{0D108BD9-81ED-4DB2-BD59-A6C34878D82A}">
                    <a16:rowId xmlns:a16="http://schemas.microsoft.com/office/drawing/2014/main" val="1508063631"/>
                  </a:ext>
                </a:extLst>
              </a:tr>
              <a:tr h="197441">
                <a:tc>
                  <a:txBody>
                    <a:bodyPr/>
                    <a:lstStyle/>
                    <a:p>
                      <a:pPr algn="ctr" fontAlgn="ctr"/>
                      <a:r>
                        <a:rPr lang="en-US" sz="1000" b="0" u="none" strike="noStrike" dirty="0">
                          <a:solidFill>
                            <a:srgbClr val="000000"/>
                          </a:solidFill>
                          <a:effectLst/>
                        </a:rPr>
                        <a:t>LL</a:t>
                      </a:r>
                      <a:r>
                        <a:rPr lang="ja-JP" altLang="en-US" sz="1000" b="0" u="none" strike="noStrike" dirty="0">
                          <a:solidFill>
                            <a:srgbClr val="000000"/>
                          </a:solidFill>
                          <a:effectLst/>
                        </a:rPr>
                        <a:t>パック</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2,700,000</a:t>
                      </a:r>
                    </a:p>
                  </a:txBody>
                  <a:tcPr marL="9525" marR="9525" marT="9525" marB="0" anchor="ctr"/>
                </a:tc>
                <a:tc>
                  <a:txBody>
                    <a:bodyPr/>
                    <a:lstStyle/>
                    <a:p>
                      <a:pPr algn="r"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225,000</a:t>
                      </a:r>
                    </a:p>
                  </a:txBody>
                  <a:tcPr marL="9525" marR="9525" marT="9525"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10,000</a:t>
                      </a:r>
                    </a:p>
                  </a:txBody>
                  <a:tcPr marL="9525" marR="9525" marT="9525" marB="0" anchor="ctr"/>
                </a:tc>
                <a:tc>
                  <a:txBody>
                    <a:bodyPr/>
                    <a:lstStyle/>
                    <a:p>
                      <a:pPr algn="r"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23</a:t>
                      </a:r>
                    </a:p>
                  </a:txBody>
                  <a:tcPr marL="9525" marR="9525" marT="9525" marB="0" anchor="ctr"/>
                </a:tc>
                <a:extLst>
                  <a:ext uri="{0D108BD9-81ED-4DB2-BD59-A6C34878D82A}">
                    <a16:rowId xmlns:a16="http://schemas.microsoft.com/office/drawing/2014/main" val="4181930724"/>
                  </a:ext>
                </a:extLst>
              </a:tr>
            </a:tbl>
          </a:graphicData>
        </a:graphic>
      </p:graphicFrame>
      <p:sp>
        <p:nvSpPr>
          <p:cNvPr id="10" name="テキスト ボックス 9">
            <a:extLst>
              <a:ext uri="{FF2B5EF4-FFF2-40B4-BE49-F238E27FC236}">
                <a16:creationId xmlns:a16="http://schemas.microsoft.com/office/drawing/2014/main" id="{093B10F5-D0C7-D681-884D-9D21EFD6CD7E}"/>
              </a:ext>
            </a:extLst>
          </p:cNvPr>
          <p:cNvSpPr txBox="1"/>
          <p:nvPr/>
        </p:nvSpPr>
        <p:spPr>
          <a:xfrm>
            <a:off x="358775" y="4118061"/>
            <a:ext cx="8317880" cy="707886"/>
          </a:xfrm>
          <a:prstGeom prst="rect">
            <a:avLst/>
          </a:prstGeom>
          <a:noFill/>
        </p:spPr>
        <p:txBody>
          <a:bodyPr wrap="square" rtlCol="0">
            <a:spAutoFit/>
          </a:bodyPr>
          <a:lstStyle/>
          <a:p>
            <a:r>
              <a:rPr lang="en-US" altLang="ja-JP" sz="800" b="0" dirty="0">
                <a:latin typeface="メイリオ" panose="020B0604030504040204" pitchFamily="50" charset="-128"/>
                <a:ea typeface="メイリオ" panose="020B0604030504040204" pitchFamily="50" charset="-128"/>
              </a:rPr>
              <a:t>【</a:t>
            </a:r>
            <a:r>
              <a:rPr lang="ja-JP" altLang="en-US" sz="800" b="0" dirty="0">
                <a:latin typeface="メイリオ" panose="020B0604030504040204" pitchFamily="50" charset="-128"/>
                <a:ea typeface="メイリオ" panose="020B0604030504040204" pitchFamily="50" charset="-128"/>
              </a:rPr>
              <a:t>補足</a:t>
            </a:r>
            <a:r>
              <a:rPr lang="en-US" altLang="ja-JP" sz="800" b="0" dirty="0">
                <a:latin typeface="メイリオ" panose="020B0604030504040204" pitchFamily="50" charset="-128"/>
                <a:ea typeface="メイリオ" panose="020B0604030504040204" pitchFamily="50" charset="-128"/>
              </a:rPr>
              <a:t>】</a:t>
            </a:r>
            <a:r>
              <a:rPr lang="ja-JP" altLang="en-US" sz="800" b="0" dirty="0">
                <a:latin typeface="メイリオ" panose="020B0604030504040204" pitchFamily="50" charset="-128"/>
                <a:ea typeface="メイリオ" panose="020B0604030504040204" pitchFamily="50" charset="-128"/>
              </a:rPr>
              <a:t>・ご契約は年単位です</a:t>
            </a:r>
            <a:endParaRPr lang="en-US" altLang="ja-JP" sz="800" b="0" dirty="0">
              <a:latin typeface="メイリオ" panose="020B0604030504040204" pitchFamily="50" charset="-128"/>
              <a:ea typeface="メイリオ" panose="020B0604030504040204" pitchFamily="50" charset="-128"/>
            </a:endParaRPr>
          </a:p>
          <a:p>
            <a:r>
              <a:rPr lang="ja-JP" altLang="en-US" sz="800" b="0" dirty="0">
                <a:latin typeface="メイリオ" panose="020B0604030504040204" pitchFamily="50" charset="-128"/>
                <a:ea typeface="メイリオ" panose="020B0604030504040204" pitchFamily="50" charset="-128"/>
              </a:rPr>
              <a:t>　　　　・ライセンスはサーバ単位ではありません</a:t>
            </a:r>
            <a:endParaRPr lang="en-US" altLang="ja-JP" sz="800" b="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r>
              <a:rPr lang="ja-JP" altLang="en-US" sz="800" b="0" dirty="0">
                <a:latin typeface="メイリオ" panose="020B0604030504040204" pitchFamily="50" charset="-128"/>
                <a:ea typeface="メイリオ" panose="020B0604030504040204" pitchFamily="50" charset="-128"/>
              </a:rPr>
              <a:t>購入したライセンスは企業グループ間で共有することも可能です</a:t>
            </a:r>
            <a:endParaRPr lang="en-US" altLang="ja-JP" sz="800" b="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r>
              <a:rPr lang="ja-JP" altLang="en-US" sz="800" b="0" dirty="0">
                <a:latin typeface="メイリオ" panose="020B0604030504040204" pitchFamily="50" charset="-128"/>
                <a:ea typeface="メイリオ" panose="020B0604030504040204" pitchFamily="50" charset="-128"/>
              </a:rPr>
              <a:t>基本料金の購入は必須で、各パックを任意の組み合わせで購入可能です</a:t>
            </a:r>
            <a:endParaRPr lang="en-US" altLang="ja-JP" sz="800" b="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・基本料金にはアクセスポイントの利用料が含まれます　</a:t>
            </a:r>
            <a:r>
              <a:rPr lang="en-US" altLang="ja-JP" sz="800" b="0" dirty="0">
                <a:latin typeface="メイリオ" panose="020B0604030504040204" pitchFamily="50" charset="-128"/>
                <a:ea typeface="メイリオ" panose="020B0604030504040204" pitchFamily="50" charset="-128"/>
              </a:rPr>
              <a:t>※</a:t>
            </a:r>
            <a:r>
              <a:rPr lang="ja-JP" altLang="en-US" sz="800" b="0" dirty="0">
                <a:latin typeface="メイリオ" panose="020B0604030504040204" pitchFamily="50" charset="-128"/>
                <a:ea typeface="メイリオ" panose="020B0604030504040204" pitchFamily="50" charset="-128"/>
              </a:rPr>
              <a:t>例えば、インボイス数が</a:t>
            </a:r>
            <a:r>
              <a:rPr lang="en-US" altLang="ja-JP" sz="800" b="0" dirty="0">
                <a:latin typeface="メイリオ" panose="020B0604030504040204" pitchFamily="50" charset="-128"/>
                <a:ea typeface="メイリオ" panose="020B0604030504040204" pitchFamily="50" charset="-128"/>
              </a:rPr>
              <a:t>2,100</a:t>
            </a:r>
            <a:r>
              <a:rPr lang="ja-JP" altLang="en-US" sz="800" b="0" dirty="0">
                <a:latin typeface="メイリオ" panose="020B0604030504040204" pitchFamily="50" charset="-128"/>
                <a:ea typeface="メイリオ" panose="020B0604030504040204" pitchFamily="50" charset="-128"/>
              </a:rPr>
              <a:t>の場合、</a:t>
            </a:r>
            <a:r>
              <a:rPr lang="en-US" altLang="ja-JP" sz="800" b="0" dirty="0">
                <a:latin typeface="メイリオ" panose="020B0604030504040204" pitchFamily="50" charset="-128"/>
                <a:ea typeface="メイリオ" panose="020B0604030504040204" pitchFamily="50" charset="-128"/>
              </a:rPr>
              <a:t>200</a:t>
            </a:r>
            <a:r>
              <a:rPr lang="ja-JP" altLang="en-US" sz="800" b="0" dirty="0">
                <a:latin typeface="メイリオ" panose="020B0604030504040204" pitchFamily="50" charset="-128"/>
                <a:ea typeface="メイリオ" panose="020B0604030504040204" pitchFamily="50" charset="-128"/>
              </a:rPr>
              <a:t>（基本料金）＋</a:t>
            </a:r>
            <a:r>
              <a:rPr lang="en-US" altLang="ja-JP" sz="800" b="0" dirty="0">
                <a:latin typeface="メイリオ" panose="020B0604030504040204" pitchFamily="50" charset="-128"/>
                <a:ea typeface="メイリオ" panose="020B0604030504040204" pitchFamily="50" charset="-128"/>
              </a:rPr>
              <a:t>2,000</a:t>
            </a:r>
            <a:r>
              <a:rPr lang="ja-JP" altLang="en-US" sz="800" b="0" dirty="0">
                <a:latin typeface="メイリオ" panose="020B0604030504040204" pitchFamily="50" charset="-128"/>
                <a:ea typeface="メイリオ" panose="020B0604030504040204" pitchFamily="50" charset="-128"/>
              </a:rPr>
              <a:t>（</a:t>
            </a:r>
            <a:r>
              <a:rPr lang="en-US" altLang="ja-JP" sz="800" b="0" dirty="0">
                <a:latin typeface="メイリオ" panose="020B0604030504040204" pitchFamily="50" charset="-128"/>
                <a:ea typeface="メイリオ" panose="020B0604030504040204" pitchFamily="50" charset="-128"/>
              </a:rPr>
              <a:t>M</a:t>
            </a:r>
            <a:r>
              <a:rPr lang="ja-JP" altLang="en-US" sz="800" b="0" dirty="0">
                <a:latin typeface="メイリオ" panose="020B0604030504040204" pitchFamily="50" charset="-128"/>
                <a:ea typeface="メイリオ" panose="020B0604030504040204" pitchFamily="50" charset="-128"/>
              </a:rPr>
              <a:t>パック</a:t>
            </a:r>
            <a:r>
              <a:rPr lang="en-US" altLang="ja-JP" sz="800" b="0" dirty="0">
                <a:latin typeface="メイリオ" panose="020B0604030504040204" pitchFamily="50" charset="-128"/>
                <a:ea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rPr>
              <a:t>）を購入頂きます</a:t>
            </a:r>
            <a:endParaRPr lang="en-US" altLang="ja-JP" sz="1100" b="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55F541E-64A0-7DC7-89CD-B6F50A2B02C2}"/>
              </a:ext>
            </a:extLst>
          </p:cNvPr>
          <p:cNvSpPr txBox="1"/>
          <p:nvPr/>
        </p:nvSpPr>
        <p:spPr>
          <a:xfrm>
            <a:off x="369886" y="2631649"/>
            <a:ext cx="2473921" cy="307777"/>
          </a:xfrm>
          <a:prstGeom prst="rect">
            <a:avLst/>
          </a:prstGeom>
          <a:noFill/>
        </p:spPr>
        <p:txBody>
          <a:bodyPr wrap="square" rtlCol="0">
            <a:spAutoFit/>
          </a:bodyPr>
          <a:lstStyle/>
          <a:p>
            <a:r>
              <a:rPr lang="ja-JP" altLang="en-US" sz="1400" b="1" i="0" u="none" strike="noStrike" dirty="0">
                <a:solidFill>
                  <a:schemeClr val="tx2"/>
                </a:solidFill>
                <a:effectLst/>
                <a:latin typeface="メイリオ" panose="020B0604030504040204" pitchFamily="50" charset="-128"/>
                <a:ea typeface="メイリオ" panose="020B0604030504040204" pitchFamily="50" charset="-128"/>
              </a:rPr>
              <a:t>■パートナー様提供価格</a:t>
            </a:r>
          </a:p>
        </p:txBody>
      </p:sp>
      <p:sp>
        <p:nvSpPr>
          <p:cNvPr id="13" name="テキスト ボックス 12">
            <a:extLst>
              <a:ext uri="{FF2B5EF4-FFF2-40B4-BE49-F238E27FC236}">
                <a16:creationId xmlns:a16="http://schemas.microsoft.com/office/drawing/2014/main" id="{9655AB72-6DC1-9079-6D76-F73DA50DD004}"/>
              </a:ext>
            </a:extLst>
          </p:cNvPr>
          <p:cNvSpPr txBox="1"/>
          <p:nvPr/>
        </p:nvSpPr>
        <p:spPr>
          <a:xfrm>
            <a:off x="406399" y="1123342"/>
            <a:ext cx="1933154" cy="307777"/>
          </a:xfrm>
          <a:prstGeom prst="rect">
            <a:avLst/>
          </a:prstGeom>
          <a:noFill/>
        </p:spPr>
        <p:txBody>
          <a:bodyPr wrap="square" rtlCol="0">
            <a:spAutoFit/>
          </a:bodyPr>
          <a:lstStyle/>
          <a:p>
            <a:r>
              <a:rPr lang="ja-JP" altLang="en-US" sz="1400" b="1" dirty="0">
                <a:solidFill>
                  <a:schemeClr val="accent3"/>
                </a:solidFill>
                <a:latin typeface="メイリオ" panose="020B0604030504040204" pitchFamily="50" charset="-128"/>
                <a:ea typeface="メイリオ" panose="020B0604030504040204" pitchFamily="50" charset="-128"/>
              </a:rPr>
              <a:t>■定価</a:t>
            </a:r>
            <a:endParaRPr lang="ja-JP" altLang="en-US" sz="1400" b="1" i="0" u="none" strike="noStrike" dirty="0">
              <a:solidFill>
                <a:schemeClr val="accent3"/>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35949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12" name="タイトル 3">
            <a:extLst>
              <a:ext uri="{FF2B5EF4-FFF2-40B4-BE49-F238E27FC236}">
                <a16:creationId xmlns:a16="http://schemas.microsoft.com/office/drawing/2014/main" id="{118FE0A3-40D9-C597-44FE-D4EF85228700}"/>
              </a:ext>
            </a:extLst>
          </p:cNvPr>
          <p:cNvSpPr txBox="1">
            <a:spLocks/>
          </p:cNvSpPr>
          <p:nvPr/>
        </p:nvSpPr>
        <p:spPr>
          <a:xfrm>
            <a:off x="-15589" y="2211710"/>
            <a:ext cx="9072500" cy="1188132"/>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algn="ctr"/>
            <a:r>
              <a:rPr lang="ja-JP" altLang="en-US" sz="3000" dirty="0">
                <a:latin typeface="+mn-ea"/>
              </a:rPr>
              <a:t>デジタルインボイスオプション（</a:t>
            </a:r>
            <a:r>
              <a:rPr lang="en-US" altLang="ja-JP" sz="3000" dirty="0">
                <a:latin typeface="+mn-ea"/>
              </a:rPr>
              <a:t>EI</a:t>
            </a:r>
            <a:r>
              <a:rPr lang="ja-JP" altLang="en-US" sz="3000" dirty="0">
                <a:latin typeface="+mn-ea"/>
              </a:rPr>
              <a:t>）</a:t>
            </a:r>
            <a:endParaRPr lang="en-US" altLang="ja-JP" sz="3000" dirty="0">
              <a:latin typeface="+mn-ea"/>
            </a:endParaRPr>
          </a:p>
          <a:p>
            <a:pPr algn="ctr"/>
            <a:r>
              <a:rPr lang="ja-JP" altLang="en-US" sz="3000" dirty="0">
                <a:latin typeface="+mn-ea"/>
              </a:rPr>
              <a:t>拡販にご協力をお願いいたします</a:t>
            </a:r>
            <a:endParaRPr lang="en-US" altLang="ja-JP" sz="2000" dirty="0"/>
          </a:p>
        </p:txBody>
      </p:sp>
    </p:spTree>
    <p:extLst>
      <p:ext uri="{BB962C8B-B14F-4D97-AF65-F5344CB8AC3E}">
        <p14:creationId xmlns:p14="http://schemas.microsoft.com/office/powerpoint/2010/main" val="137743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347DDF-0E1E-F723-6935-FA49FDD6D650}"/>
              </a:ext>
            </a:extLst>
          </p:cNvPr>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4" name="フッター プレースホルダー 3">
            <a:extLst>
              <a:ext uri="{FF2B5EF4-FFF2-40B4-BE49-F238E27FC236}">
                <a16:creationId xmlns:a16="http://schemas.microsoft.com/office/drawing/2014/main" id="{4BA30603-2D6A-40E2-2E7F-DBE31A387BCE}"/>
              </a:ext>
            </a:extLst>
          </p:cNvPr>
          <p:cNvSpPr>
            <a:spLocks noGrp="1"/>
          </p:cNvSpPr>
          <p:nvPr>
            <p:ph type="ftr" sz="quarter" idx="3"/>
          </p:nvPr>
        </p:nvSpPr>
        <p:spPr/>
        <p:txBody>
          <a:bodyPr/>
          <a:lstStyle/>
          <a:p>
            <a:r>
              <a:rPr lang="en-US" altLang="ja-JP" dirty="0"/>
              <a:t>©2025 Canon IT Solutions Inc.  All rights reserved.</a:t>
            </a:r>
            <a:endParaRPr lang="ja-JP" altLang="en-US" dirty="0"/>
          </a:p>
        </p:txBody>
      </p:sp>
      <p:pic>
        <p:nvPicPr>
          <p:cNvPr id="3086" name="Picture 14">
            <a:extLst>
              <a:ext uri="{FF2B5EF4-FFF2-40B4-BE49-F238E27FC236}">
                <a16:creationId xmlns:a16="http://schemas.microsoft.com/office/drawing/2014/main" id="{B1DE43CE-1000-801C-C830-EDA7655C5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75" y="195486"/>
            <a:ext cx="7303250" cy="540981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a:extLst>
              <a:ext uri="{FF2B5EF4-FFF2-40B4-BE49-F238E27FC236}">
                <a16:creationId xmlns:a16="http://schemas.microsoft.com/office/drawing/2014/main" id="{BB7600EC-F71A-B22D-5951-334F01E612D2}"/>
              </a:ext>
            </a:extLst>
          </p:cNvPr>
          <p:cNvSpPr txBox="1">
            <a:spLocks noGrp="1"/>
          </p:cNvSpPr>
          <p:nvPr>
            <p:ph type="title"/>
          </p:nvPr>
        </p:nvSpPr>
        <p:spPr>
          <a:xfrm>
            <a:off x="107504" y="627534"/>
            <a:ext cx="9391432" cy="615553"/>
          </a:xfrm>
          <a:prstGeom prst="rect">
            <a:avLst/>
          </a:prstGeom>
          <a:noFill/>
        </p:spPr>
        <p:txBody>
          <a:bodyPr wrap="square" rtlCol="0">
            <a:spAutoFit/>
          </a:bodyPr>
          <a:lstStyle/>
          <a:p>
            <a:pPr algn="ctr"/>
            <a:r>
              <a:rPr lang="ja-JP" altLang="en-US" sz="2000" b="1" i="0" u="none" strike="noStrike" baseline="0" dirty="0">
                <a:latin typeface="MeiryoUI"/>
              </a:rPr>
              <a:t>キヤノンＩＴソリューションズと辻・本郷ＩＴコンサルティング</a:t>
            </a:r>
            <a:br>
              <a:rPr lang="en-US" altLang="ja-JP" sz="2000" b="1" i="0" u="none" strike="noStrike" baseline="0" dirty="0">
                <a:latin typeface="MeiryoUI"/>
              </a:rPr>
            </a:br>
            <a:r>
              <a:rPr lang="ja-JP" altLang="en-US" sz="2000" b="1" i="0" u="none" strike="noStrike" baseline="0" dirty="0">
                <a:latin typeface="MeiryoUI"/>
              </a:rPr>
              <a:t>これまでの協業による顧客への価値提供</a:t>
            </a:r>
          </a:p>
        </p:txBody>
      </p:sp>
    </p:spTree>
    <p:extLst>
      <p:ext uri="{BB962C8B-B14F-4D97-AF65-F5344CB8AC3E}">
        <p14:creationId xmlns:p14="http://schemas.microsoft.com/office/powerpoint/2010/main" val="136580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C672CC-B691-58C6-8D0C-6767CBF43ED5}"/>
              </a:ext>
            </a:extLst>
          </p:cNvPr>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タイトル 2">
            <a:extLst>
              <a:ext uri="{FF2B5EF4-FFF2-40B4-BE49-F238E27FC236}">
                <a16:creationId xmlns:a16="http://schemas.microsoft.com/office/drawing/2014/main" id="{E4657D38-CA0E-C58B-4381-0FE221C87B1E}"/>
              </a:ext>
            </a:extLst>
          </p:cNvPr>
          <p:cNvSpPr>
            <a:spLocks noGrp="1"/>
          </p:cNvSpPr>
          <p:nvPr>
            <p:ph type="title"/>
          </p:nvPr>
        </p:nvSpPr>
        <p:spPr>
          <a:xfrm>
            <a:off x="288000" y="339542"/>
            <a:ext cx="7812392" cy="360000"/>
          </a:xfrm>
        </p:spPr>
        <p:txBody>
          <a:bodyPr/>
          <a:lstStyle/>
          <a:p>
            <a:r>
              <a:rPr kumimoji="1" lang="ja-JP" altLang="en-US" dirty="0"/>
              <a:t>バックオフィス</a:t>
            </a:r>
            <a:r>
              <a:rPr kumimoji="1" lang="en-US" altLang="ja-JP" dirty="0"/>
              <a:t>DX</a:t>
            </a:r>
            <a:r>
              <a:rPr kumimoji="1" lang="ja-JP" altLang="en-US" dirty="0"/>
              <a:t>化 お困りごと、そんなときは！？</a:t>
            </a:r>
          </a:p>
        </p:txBody>
      </p:sp>
      <p:sp>
        <p:nvSpPr>
          <p:cNvPr id="4" name="フッター プレースホルダー 3">
            <a:extLst>
              <a:ext uri="{FF2B5EF4-FFF2-40B4-BE49-F238E27FC236}">
                <a16:creationId xmlns:a16="http://schemas.microsoft.com/office/drawing/2014/main" id="{0F007C62-3F7B-35D9-92F1-61E49072CF4A}"/>
              </a:ext>
            </a:extLst>
          </p:cNvPr>
          <p:cNvSpPr>
            <a:spLocks noGrp="1"/>
          </p:cNvSpPr>
          <p:nvPr>
            <p:ph type="ftr" sz="quarter" idx="3"/>
          </p:nvPr>
        </p:nvSpPr>
        <p:spPr>
          <a:xfrm>
            <a:off x="252000" y="4999500"/>
            <a:ext cx="2160000" cy="135000"/>
          </a:xfrm>
        </p:spPr>
        <p:txBody>
          <a:bodyPr/>
          <a:lstStyle/>
          <a:p>
            <a:r>
              <a:rPr lang="en-US" altLang="ja-JP" dirty="0"/>
              <a:t>©2025 Canon IT Solutions Inc.  All rights reserved.</a:t>
            </a:r>
            <a:endParaRPr lang="ja-JP" altLang="en-US" dirty="0"/>
          </a:p>
        </p:txBody>
      </p:sp>
      <p:sp>
        <p:nvSpPr>
          <p:cNvPr id="5" name="テキスト ボックス 4">
            <a:extLst>
              <a:ext uri="{FF2B5EF4-FFF2-40B4-BE49-F238E27FC236}">
                <a16:creationId xmlns:a16="http://schemas.microsoft.com/office/drawing/2014/main" id="{3E055160-831D-4D28-1021-48EFFF8CC3B9}"/>
              </a:ext>
            </a:extLst>
          </p:cNvPr>
          <p:cNvSpPr txBox="1"/>
          <p:nvPr/>
        </p:nvSpPr>
        <p:spPr>
          <a:xfrm>
            <a:off x="3688556" y="2096468"/>
            <a:ext cx="6373032" cy="2031325"/>
          </a:xfrm>
          <a:prstGeom prst="rect">
            <a:avLst/>
          </a:prstGeom>
          <a:noFill/>
        </p:spPr>
        <p:txBody>
          <a:bodyPr wrap="square" rtlCol="0">
            <a:spAutoFit/>
          </a:bodyPr>
          <a:lstStyle/>
          <a:p>
            <a:pPr algn="l">
              <a:buFont typeface="Arial" panose="020B0604020202020204" pitchFamily="34" charset="0"/>
              <a:buChar char="•"/>
            </a:pPr>
            <a:r>
              <a:rPr lang="ja-JP" altLang="en-US" b="1" i="0" dirty="0">
                <a:effectLst/>
                <a:latin typeface="Google Sans Text"/>
              </a:rPr>
              <a:t>顧客向けセミナーでの専門家（辻・本郷様）</a:t>
            </a:r>
            <a:endParaRPr lang="en-US" altLang="ja-JP" b="1" i="0" dirty="0">
              <a:effectLst/>
              <a:latin typeface="Google Sans Text"/>
            </a:endParaRPr>
          </a:p>
          <a:p>
            <a:pPr algn="l"/>
            <a:r>
              <a:rPr lang="ja-JP" altLang="en-US" b="1" dirty="0">
                <a:latin typeface="Google Sans Text"/>
              </a:rPr>
              <a:t> </a:t>
            </a:r>
            <a:r>
              <a:rPr lang="ja-JP" altLang="en-US" b="1" i="0" dirty="0">
                <a:effectLst/>
                <a:latin typeface="Google Sans Text"/>
              </a:rPr>
              <a:t>による講演</a:t>
            </a:r>
          </a:p>
          <a:p>
            <a:pPr algn="l">
              <a:buFont typeface="Arial" panose="020B0604020202020204" pitchFamily="34" charset="0"/>
              <a:buChar char="•"/>
            </a:pPr>
            <a:endParaRPr lang="en-US" altLang="ja-JP" b="1" i="0" dirty="0">
              <a:effectLst/>
              <a:latin typeface="Google Sans Text"/>
            </a:endParaRPr>
          </a:p>
          <a:p>
            <a:pPr algn="l">
              <a:buFont typeface="Arial" panose="020B0604020202020204" pitchFamily="34" charset="0"/>
              <a:buChar char="•"/>
            </a:pPr>
            <a:r>
              <a:rPr lang="ja-JP" altLang="en-US" b="1" i="0" dirty="0">
                <a:effectLst/>
                <a:latin typeface="Google Sans Text"/>
              </a:rPr>
              <a:t>マーケティングコンテンツ</a:t>
            </a:r>
            <a:endParaRPr lang="en-US" altLang="ja-JP" b="1" i="0" dirty="0">
              <a:effectLst/>
              <a:latin typeface="Google Sans Text"/>
            </a:endParaRPr>
          </a:p>
          <a:p>
            <a:pPr algn="l"/>
            <a:r>
              <a:rPr lang="ja-JP" altLang="en-US" b="1" i="0" dirty="0">
                <a:effectLst/>
                <a:latin typeface="Google Sans Text"/>
              </a:rPr>
              <a:t>（コラム記事執筆等）の質的向上</a:t>
            </a:r>
            <a:endParaRPr lang="en-US" altLang="ja-JP" b="1" i="0" dirty="0">
              <a:effectLst/>
              <a:latin typeface="Google Sans Text"/>
            </a:endParaRPr>
          </a:p>
          <a:p>
            <a:pPr algn="l"/>
            <a:endParaRPr lang="ja-JP" altLang="en-US" b="1" i="0" dirty="0">
              <a:effectLst/>
              <a:latin typeface="Google Sans Text"/>
            </a:endParaRPr>
          </a:p>
          <a:p>
            <a:pPr algn="l">
              <a:buFont typeface="Arial" panose="020B0604020202020204" pitchFamily="34" charset="0"/>
              <a:buChar char="•"/>
            </a:pPr>
            <a:r>
              <a:rPr lang="ja-JP" altLang="en-US" b="1" i="0" dirty="0">
                <a:effectLst/>
                <a:latin typeface="Google Sans Text"/>
              </a:rPr>
              <a:t>社内向け</a:t>
            </a:r>
            <a:r>
              <a:rPr lang="en-US" altLang="ja-JP" b="1" i="0" dirty="0">
                <a:effectLst/>
                <a:latin typeface="Google Sans Text"/>
              </a:rPr>
              <a:t>IT</a:t>
            </a:r>
            <a:r>
              <a:rPr lang="ja-JP" altLang="en-US" b="1" i="0" dirty="0">
                <a:effectLst/>
                <a:latin typeface="Google Sans Text"/>
              </a:rPr>
              <a:t>研修による提案力強化</a:t>
            </a:r>
            <a:endParaRPr lang="en-US" altLang="ja-JP" sz="1800" b="0" i="0" u="none" strike="noStrike" baseline="0" dirty="0">
              <a:latin typeface="MeiryoUI"/>
            </a:endParaRPr>
          </a:p>
        </p:txBody>
      </p:sp>
      <p:pic>
        <p:nvPicPr>
          <p:cNvPr id="9" name="図 8" descr="テキスト, ロゴ&#10;&#10;自動的に生成された説明">
            <a:extLst>
              <a:ext uri="{FF2B5EF4-FFF2-40B4-BE49-F238E27FC236}">
                <a16:creationId xmlns:a16="http://schemas.microsoft.com/office/drawing/2014/main" id="{D70651C1-1CEB-C26D-759A-7940FFCA7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950" y="1123220"/>
            <a:ext cx="5141407" cy="869623"/>
          </a:xfrm>
          <a:prstGeom prst="rect">
            <a:avLst/>
          </a:prstGeom>
        </p:spPr>
      </p:pic>
      <p:sp>
        <p:nvSpPr>
          <p:cNvPr id="12" name="テキスト ボックス 11">
            <a:extLst>
              <a:ext uri="{FF2B5EF4-FFF2-40B4-BE49-F238E27FC236}">
                <a16:creationId xmlns:a16="http://schemas.microsoft.com/office/drawing/2014/main" id="{17C128AE-A7F0-BE6D-F34B-E6278F8D43BB}"/>
              </a:ext>
            </a:extLst>
          </p:cNvPr>
          <p:cNvSpPr txBox="1"/>
          <p:nvPr/>
        </p:nvSpPr>
        <p:spPr>
          <a:xfrm>
            <a:off x="3850152" y="4376008"/>
            <a:ext cx="5103525" cy="307777"/>
          </a:xfrm>
          <a:prstGeom prst="rect">
            <a:avLst/>
          </a:prstGeom>
          <a:noFill/>
        </p:spPr>
        <p:txBody>
          <a:bodyPr wrap="square" rtlCol="0">
            <a:spAutoFit/>
          </a:bodyPr>
          <a:lstStyle/>
          <a:p>
            <a:pPr algn="l"/>
            <a:r>
              <a:rPr lang="en-US" altLang="ja-JP" sz="1400" b="0" i="0" u="none" strike="noStrike" baseline="0" dirty="0">
                <a:latin typeface="MeiryoUI"/>
              </a:rPr>
              <a:t>※</a:t>
            </a:r>
            <a:r>
              <a:rPr lang="ja-JP" altLang="en-US" sz="1400" b="0" i="0" u="none" strike="noStrike" baseline="0" dirty="0">
                <a:latin typeface="MeiryoUI"/>
              </a:rPr>
              <a:t>ご依頼の際には</a:t>
            </a:r>
            <a:r>
              <a:rPr lang="ja-JP" altLang="en-US" sz="1400" dirty="0">
                <a:latin typeface="MeiryoUI"/>
              </a:rPr>
              <a:t>ぜひご相談ください。</a:t>
            </a:r>
            <a:endParaRPr lang="ja-JP" altLang="en-US" sz="1400" b="0" i="0" u="none" strike="noStrike" baseline="0" dirty="0">
              <a:latin typeface="MeiryoUI"/>
            </a:endParaRPr>
          </a:p>
        </p:txBody>
      </p:sp>
      <p:pic>
        <p:nvPicPr>
          <p:cNvPr id="6" name="図 5">
            <a:extLst>
              <a:ext uri="{FF2B5EF4-FFF2-40B4-BE49-F238E27FC236}">
                <a16:creationId xmlns:a16="http://schemas.microsoft.com/office/drawing/2014/main" id="{1AF80092-EC16-78F6-76AC-29C705330130}"/>
              </a:ext>
            </a:extLst>
          </p:cNvPr>
          <p:cNvPicPr>
            <a:picLocks noChangeAspect="1"/>
          </p:cNvPicPr>
          <p:nvPr/>
        </p:nvPicPr>
        <p:blipFill>
          <a:blip r:embed="rId4"/>
          <a:stretch>
            <a:fillRect/>
          </a:stretch>
        </p:blipFill>
        <p:spPr>
          <a:xfrm>
            <a:off x="894800" y="1554403"/>
            <a:ext cx="2077561" cy="2042935"/>
          </a:xfrm>
          <a:prstGeom prst="ellipse">
            <a:avLst/>
          </a:prstGeom>
          <a:ln>
            <a:noFill/>
          </a:ln>
          <a:effectLst>
            <a:softEdge rad="112500"/>
          </a:effectLst>
        </p:spPr>
      </p:pic>
      <p:sp>
        <p:nvSpPr>
          <p:cNvPr id="7" name="テキスト ボックス 6">
            <a:extLst>
              <a:ext uri="{FF2B5EF4-FFF2-40B4-BE49-F238E27FC236}">
                <a16:creationId xmlns:a16="http://schemas.microsoft.com/office/drawing/2014/main" id="{5EBA0A21-6995-AB9C-E42B-F50A50BAE631}"/>
              </a:ext>
            </a:extLst>
          </p:cNvPr>
          <p:cNvSpPr txBox="1"/>
          <p:nvPr/>
        </p:nvSpPr>
        <p:spPr>
          <a:xfrm>
            <a:off x="562627" y="3671115"/>
            <a:ext cx="2741909" cy="477054"/>
          </a:xfrm>
          <a:prstGeom prst="rect">
            <a:avLst/>
          </a:prstGeom>
          <a:noFill/>
        </p:spPr>
        <p:txBody>
          <a:bodyPr wrap="square" rtlCol="0">
            <a:spAutoFit/>
          </a:bodyPr>
          <a:lstStyle/>
          <a:p>
            <a:pPr algn="ctr"/>
            <a:r>
              <a:rPr lang="ja-JP" altLang="en-US" sz="1100" b="0" i="0" u="none" strike="noStrike" baseline="0" dirty="0">
                <a:latin typeface="MeiryoUI"/>
              </a:rPr>
              <a:t>辻・本郷ＩＴコンサルティング 取締役</a:t>
            </a:r>
            <a:endParaRPr lang="en-US" altLang="ja-JP" sz="1100" b="0" i="0" u="none" strike="noStrike" baseline="0" dirty="0">
              <a:latin typeface="MeiryoUI"/>
            </a:endParaRPr>
          </a:p>
          <a:p>
            <a:pPr algn="ctr"/>
            <a:r>
              <a:rPr lang="ja-JP" altLang="en-US" sz="1400" dirty="0">
                <a:latin typeface="MeiryoUI"/>
              </a:rPr>
              <a:t>菊池 典明</a:t>
            </a:r>
            <a:endParaRPr lang="en-US" altLang="ja-JP" sz="1400" b="0" i="0" u="none" strike="noStrike" baseline="0" dirty="0">
              <a:latin typeface="MeiryoUI"/>
            </a:endParaRPr>
          </a:p>
        </p:txBody>
      </p:sp>
    </p:spTree>
    <p:extLst>
      <p:ext uri="{BB962C8B-B14F-4D97-AF65-F5344CB8AC3E}">
        <p14:creationId xmlns:p14="http://schemas.microsoft.com/office/powerpoint/2010/main" val="204290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3E5331-CD33-9B3E-F260-233B9849006F}"/>
              </a:ext>
            </a:extLst>
          </p:cNvPr>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4" name="フッター プレースホルダー 3">
            <a:extLst>
              <a:ext uri="{FF2B5EF4-FFF2-40B4-BE49-F238E27FC236}">
                <a16:creationId xmlns:a16="http://schemas.microsoft.com/office/drawing/2014/main" id="{CE834A8C-0CBC-C1EC-6120-2DDEBB5F91D7}"/>
              </a:ext>
            </a:extLst>
          </p:cNvPr>
          <p:cNvSpPr>
            <a:spLocks noGrp="1"/>
          </p:cNvSpPr>
          <p:nvPr>
            <p:ph type="ftr" sz="quarter" idx="3"/>
          </p:nvPr>
        </p:nvSpPr>
        <p:spPr/>
        <p:txBody>
          <a:bodyPr/>
          <a:lstStyle/>
          <a:p>
            <a:r>
              <a:rPr lang="en-US" altLang="ja-JP" dirty="0"/>
              <a:t>©2025 Canon IT Solutions Inc.  All rights reserved.</a:t>
            </a:r>
            <a:endParaRPr lang="ja-JP" altLang="en-US" dirty="0"/>
          </a:p>
        </p:txBody>
      </p:sp>
      <p:pic>
        <p:nvPicPr>
          <p:cNvPr id="5" name="Picture 16" descr="ロゴ&#10;&#10;自動的に生成された説明">
            <a:extLst>
              <a:ext uri="{FF2B5EF4-FFF2-40B4-BE49-F238E27FC236}">
                <a16:creationId xmlns:a16="http://schemas.microsoft.com/office/drawing/2014/main" id="{E9514338-7370-804D-1D44-A0DCE7234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9494" y="2521727"/>
            <a:ext cx="5145012" cy="98612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75FEE752-9956-A6A2-EE3C-A8B868BE38B0}"/>
              </a:ext>
            </a:extLst>
          </p:cNvPr>
          <p:cNvGrpSpPr/>
          <p:nvPr/>
        </p:nvGrpSpPr>
        <p:grpSpPr>
          <a:xfrm>
            <a:off x="3201618" y="3507854"/>
            <a:ext cx="2740764" cy="665596"/>
            <a:chOff x="2412000" y="2852704"/>
            <a:chExt cx="4527584" cy="877770"/>
          </a:xfrm>
        </p:grpSpPr>
        <p:sp>
          <p:nvSpPr>
            <p:cNvPr id="8" name="Freeform 87">
              <a:extLst>
                <a:ext uri="{FF2B5EF4-FFF2-40B4-BE49-F238E27FC236}">
                  <a16:creationId xmlns:a16="http://schemas.microsoft.com/office/drawing/2014/main" id="{BFC92380-8F27-7A75-77F0-A5D05A2B0431}"/>
                </a:ext>
              </a:extLst>
            </p:cNvPr>
            <p:cNvSpPr>
              <a:spLocks noEditPoints="1"/>
            </p:cNvSpPr>
            <p:nvPr/>
          </p:nvSpPr>
          <p:spPr bwMode="auto">
            <a:xfrm>
              <a:off x="2412000" y="2939943"/>
              <a:ext cx="4527584" cy="790531"/>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schemeClr val="tx1">
                    <a:lumMod val="50000"/>
                    <a:lumOff val="50000"/>
                  </a:schemeClr>
                </a:solidFill>
              </a:endParaRPr>
            </a:p>
          </p:txBody>
        </p:sp>
        <p:sp>
          <p:nvSpPr>
            <p:cNvPr id="9" name="正方形/長方形 8">
              <a:extLst>
                <a:ext uri="{FF2B5EF4-FFF2-40B4-BE49-F238E27FC236}">
                  <a16:creationId xmlns:a16="http://schemas.microsoft.com/office/drawing/2014/main" id="{F9755C84-4654-503E-2ECE-BE27CABD3EF7}"/>
                </a:ext>
              </a:extLst>
            </p:cNvPr>
            <p:cNvSpPr/>
            <p:nvPr/>
          </p:nvSpPr>
          <p:spPr>
            <a:xfrm>
              <a:off x="2785115" y="2852704"/>
              <a:ext cx="4019133" cy="439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7" name="Freeform 86">
            <a:extLst>
              <a:ext uri="{FF2B5EF4-FFF2-40B4-BE49-F238E27FC236}">
                <a16:creationId xmlns:a16="http://schemas.microsoft.com/office/drawing/2014/main" id="{1C6C6C0D-B537-0D72-1AAC-BA223F47BE0F}"/>
              </a:ext>
            </a:extLst>
          </p:cNvPr>
          <p:cNvSpPr>
            <a:spLocks noEditPoints="1"/>
          </p:cNvSpPr>
          <p:nvPr/>
        </p:nvSpPr>
        <p:spPr bwMode="auto">
          <a:xfrm>
            <a:off x="2595938" y="3686867"/>
            <a:ext cx="492748" cy="599444"/>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10" name="テキスト ボックス 9">
            <a:extLst>
              <a:ext uri="{FF2B5EF4-FFF2-40B4-BE49-F238E27FC236}">
                <a16:creationId xmlns:a16="http://schemas.microsoft.com/office/drawing/2014/main" id="{9E78FDB0-7852-2EF2-5A0D-F16609ED0CBE}"/>
              </a:ext>
            </a:extLst>
          </p:cNvPr>
          <p:cNvSpPr txBox="1"/>
          <p:nvPr/>
        </p:nvSpPr>
        <p:spPr>
          <a:xfrm>
            <a:off x="1217390" y="1097581"/>
            <a:ext cx="6853158" cy="1323439"/>
          </a:xfrm>
          <a:prstGeom prst="rect">
            <a:avLst/>
          </a:prstGeom>
          <a:noFill/>
        </p:spPr>
        <p:txBody>
          <a:bodyPr wrap="none" rtlCol="0">
            <a:spAutoFit/>
          </a:bodyPr>
          <a:lstStyle/>
          <a:p>
            <a:r>
              <a:rPr lang="ja-JP" altLang="ja-JP" sz="4000" b="1" dirty="0">
                <a:effectLst/>
                <a:ea typeface="游ゴシック" panose="020B0400000000000000" pitchFamily="50" charset="-128"/>
                <a:cs typeface="Times New Roman" panose="02020603050405020304" pitchFamily="18" charset="0"/>
              </a:rPr>
              <a:t>必見！デジタルインボイス！</a:t>
            </a:r>
            <a:endParaRPr lang="en-US" altLang="ja-JP" sz="4000" b="1" dirty="0">
              <a:effectLst/>
              <a:ea typeface="游ゴシック" panose="020B0400000000000000" pitchFamily="50" charset="-128"/>
              <a:cs typeface="Times New Roman" panose="02020603050405020304" pitchFamily="18" charset="0"/>
            </a:endParaRPr>
          </a:p>
          <a:p>
            <a:r>
              <a:rPr lang="ja-JP" altLang="ja-JP" sz="4000" b="1" dirty="0">
                <a:effectLst/>
                <a:ea typeface="游ゴシック" panose="020B0400000000000000" pitchFamily="50" charset="-128"/>
                <a:cs typeface="Times New Roman" panose="02020603050405020304" pitchFamily="18" charset="0"/>
              </a:rPr>
              <a:t>～売り方セミナー第二弾～</a:t>
            </a:r>
            <a:endParaRPr kumimoji="1" lang="ja-JP" altLang="en-US" sz="4000" b="1" dirty="0"/>
          </a:p>
        </p:txBody>
      </p:sp>
    </p:spTree>
    <p:extLst>
      <p:ext uri="{BB962C8B-B14F-4D97-AF65-F5344CB8AC3E}">
        <p14:creationId xmlns:p14="http://schemas.microsoft.com/office/powerpoint/2010/main" val="14017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7</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7" name="テキスト ボックス 6">
            <a:extLst>
              <a:ext uri="{FF2B5EF4-FFF2-40B4-BE49-F238E27FC236}">
                <a16:creationId xmlns:a16="http://schemas.microsoft.com/office/drawing/2014/main" id="{EE0BEA27-0A57-0FAF-857A-A20E79F3A8EC}"/>
              </a:ext>
            </a:extLst>
          </p:cNvPr>
          <p:cNvSpPr txBox="1"/>
          <p:nvPr/>
        </p:nvSpPr>
        <p:spPr>
          <a:xfrm>
            <a:off x="4427984" y="3255826"/>
            <a:ext cx="4013972" cy="1627369"/>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a:t>
            </a:r>
            <a:r>
              <a:rPr lang="ja-JP" altLang="en-US" dirty="0">
                <a:solidFill>
                  <a:srgbClr val="333333"/>
                </a:solidFill>
                <a:latin typeface="+mn-ea"/>
                <a:cs typeface="Segoe UI Light" panose="020B0502040204020203" pitchFamily="34" charset="0"/>
              </a:rPr>
              <a:t>営業</a:t>
            </a:r>
            <a:r>
              <a:rPr lang="ja-JP" altLang="en-US" sz="1800" dirty="0">
                <a:solidFill>
                  <a:srgbClr val="333333"/>
                </a:solidFill>
                <a:effectLst/>
                <a:latin typeface="+mn-ea"/>
                <a:cs typeface="Segoe UI Light" panose="020B0502040204020203" pitchFamily="34" charset="0"/>
              </a:rPr>
              <a:t>本部</a:t>
            </a:r>
          </a:p>
          <a:p>
            <a:pPr>
              <a:lnSpc>
                <a:spcPct val="150000"/>
              </a:lnSpc>
            </a:pPr>
            <a:r>
              <a:rPr lang="ja-JP" altLang="en-US" dirty="0">
                <a:solidFill>
                  <a:srgbClr val="333333"/>
                </a:solidFill>
                <a:latin typeface="+mn-ea"/>
                <a:cs typeface="Segoe UI Light" panose="020B0502040204020203" pitchFamily="34" charset="0"/>
              </a:rPr>
              <a:t>ＳＳ技術支援部</a:t>
            </a:r>
            <a:endParaRPr lang="en-US" altLang="ja-JP" dirty="0">
              <a:solidFill>
                <a:srgbClr val="333333"/>
              </a:solidFill>
              <a:latin typeface="+mn-ea"/>
              <a:cs typeface="Segoe UI Light" panose="020B0502040204020203" pitchFamily="34" charset="0"/>
            </a:endParaRPr>
          </a:p>
          <a:p>
            <a:pPr>
              <a:lnSpc>
                <a:spcPct val="150000"/>
              </a:lnSpc>
            </a:pPr>
            <a:r>
              <a:rPr lang="ja-JP" altLang="en-US" dirty="0">
                <a:solidFill>
                  <a:srgbClr val="333333"/>
                </a:solidFill>
                <a:latin typeface="+mn-ea"/>
                <a:cs typeface="Segoe UI Light" panose="020B0502040204020203" pitchFamily="34" charset="0"/>
              </a:rPr>
              <a:t>ＳＳ営業支援課</a:t>
            </a:r>
            <a:endParaRPr lang="en-US" altLang="ja-JP" sz="1800" dirty="0">
              <a:solidFill>
                <a:srgbClr val="333333"/>
              </a:solidFill>
              <a:effectLst/>
              <a:latin typeface="+mn-ea"/>
              <a:cs typeface="Segoe UI Light" panose="020B0502040204020203" pitchFamily="34" charset="0"/>
            </a:endParaRPr>
          </a:p>
          <a:p>
            <a:pPr>
              <a:lnSpc>
                <a:spcPct val="150000"/>
              </a:lnSpc>
            </a:pPr>
            <a:r>
              <a:rPr lang="ja-JP" altLang="en-US" dirty="0">
                <a:solidFill>
                  <a:srgbClr val="333333"/>
                </a:solidFill>
                <a:latin typeface="+mn-ea"/>
                <a:cs typeface="Segoe UI Light" panose="020B0502040204020203" pitchFamily="34" charset="0"/>
              </a:rPr>
              <a:t>　　　　　　　　　　　　畠山　明子　　　</a:t>
            </a:r>
            <a:endParaRPr lang="en-US" altLang="ja-JP" sz="1800" dirty="0">
              <a:solidFill>
                <a:srgbClr val="333333"/>
              </a:solidFill>
              <a:effectLst/>
              <a:latin typeface="+mn-ea"/>
              <a:cs typeface="Segoe UI Light" panose="020B0502040204020203" pitchFamily="34" charset="0"/>
            </a:endParaRPr>
          </a:p>
        </p:txBody>
      </p:sp>
      <p:sp>
        <p:nvSpPr>
          <p:cNvPr id="8" name="タイトル 4">
            <a:extLst>
              <a:ext uri="{FF2B5EF4-FFF2-40B4-BE49-F238E27FC236}">
                <a16:creationId xmlns:a16="http://schemas.microsoft.com/office/drawing/2014/main" id="{B767F02F-9CC8-1A80-D1DC-821C344A2846}"/>
              </a:ext>
            </a:extLst>
          </p:cNvPr>
          <p:cNvSpPr>
            <a:spLocks noGrp="1"/>
          </p:cNvSpPr>
          <p:nvPr>
            <p:ph type="title"/>
          </p:nvPr>
        </p:nvSpPr>
        <p:spPr>
          <a:xfrm>
            <a:off x="1871700" y="1275605"/>
            <a:ext cx="6840500" cy="2016225"/>
          </a:xfrm>
        </p:spPr>
        <p:txBody>
          <a:bodyPr/>
          <a:lstStyle/>
          <a:p>
            <a:pPr>
              <a:spcBef>
                <a:spcPts val="600"/>
              </a:spcBef>
            </a:pPr>
            <a:r>
              <a:rPr lang="en-US" altLang="ja-JP" sz="2800" b="0" dirty="0">
                <a:solidFill>
                  <a:schemeClr val="accent1"/>
                </a:solidFill>
              </a:rPr>
              <a:t>02</a:t>
            </a:r>
            <a:br>
              <a:rPr lang="en-US" altLang="ja-JP" sz="3600" b="0" dirty="0">
                <a:solidFill>
                  <a:schemeClr val="accent1"/>
                </a:solidFill>
              </a:rPr>
            </a:br>
            <a:r>
              <a:rPr lang="en-US" altLang="ja-JP" sz="2400" dirty="0" err="1"/>
              <a:t>SuperStream</a:t>
            </a:r>
            <a:r>
              <a:rPr lang="en-US" altLang="ja-JP" sz="2400" dirty="0"/>
              <a:t>-NX</a:t>
            </a:r>
            <a:br>
              <a:rPr lang="en-US" altLang="ja-JP" sz="2400" dirty="0"/>
            </a:br>
            <a:r>
              <a:rPr lang="ja-JP" altLang="en-US" sz="2400" dirty="0"/>
              <a:t>デジタルインボイスオプションのご紹介</a:t>
            </a:r>
            <a:endParaRPr lang="en-US" altLang="ja-JP" sz="3200" dirty="0"/>
          </a:p>
        </p:txBody>
      </p:sp>
    </p:spTree>
    <p:extLst>
      <p:ext uri="{BB962C8B-B14F-4D97-AF65-F5344CB8AC3E}">
        <p14:creationId xmlns:p14="http://schemas.microsoft.com/office/powerpoint/2010/main" val="189396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53A8DB-0A3F-262D-3F15-7B9E9A3576C3}"/>
              </a:ext>
            </a:extLst>
          </p:cNvPr>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4" name="タイトル 3">
            <a:extLst>
              <a:ext uri="{FF2B5EF4-FFF2-40B4-BE49-F238E27FC236}">
                <a16:creationId xmlns:a16="http://schemas.microsoft.com/office/drawing/2014/main" id="{A66C6455-F10E-27FE-7347-6E847C91AE5A}"/>
              </a:ext>
            </a:extLst>
          </p:cNvPr>
          <p:cNvSpPr>
            <a:spLocks noGrp="1"/>
          </p:cNvSpPr>
          <p:nvPr>
            <p:ph type="title"/>
          </p:nvPr>
        </p:nvSpPr>
        <p:spPr/>
        <p:txBody>
          <a:bodyPr/>
          <a:lstStyle/>
          <a:p>
            <a:r>
              <a:rPr kumimoji="1" lang="ja-JP" altLang="en-US" dirty="0"/>
              <a:t>デジタルインボイスオプション</a:t>
            </a:r>
          </a:p>
        </p:txBody>
      </p:sp>
      <p:sp>
        <p:nvSpPr>
          <p:cNvPr id="5" name="フッター プレースホルダー 4">
            <a:extLst>
              <a:ext uri="{FF2B5EF4-FFF2-40B4-BE49-F238E27FC236}">
                <a16:creationId xmlns:a16="http://schemas.microsoft.com/office/drawing/2014/main" id="{D540A0F0-BCC1-53E9-CCA4-AE9BAD3FFDC6}"/>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2BCD4D1F-33AE-5C72-CAE1-AA9B5591B0C3}"/>
              </a:ext>
            </a:extLst>
          </p:cNvPr>
          <p:cNvSpPr txBox="1">
            <a:spLocks/>
          </p:cNvSpPr>
          <p:nvPr/>
        </p:nvSpPr>
        <p:spPr>
          <a:xfrm>
            <a:off x="357550" y="699542"/>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C000"/>
                </a:solidFill>
                <a:effectLst/>
                <a:uLnTx/>
                <a:uFillTx/>
                <a:latin typeface="メイリオ"/>
                <a:ea typeface="メイリオ"/>
                <a:cs typeface="+mn-cs"/>
              </a:rPr>
              <a:t>■</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機能概要</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ts val="1900"/>
              </a:lnSpc>
              <a:spcBef>
                <a:spcPts val="0"/>
              </a:spcBef>
              <a:spcAft>
                <a:spcPts val="0"/>
              </a:spcAft>
              <a:buClr>
                <a:srgbClr val="F9BE00"/>
              </a:buClr>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　</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2" name="テキスト ボックス 11">
            <a:extLst>
              <a:ext uri="{FF2B5EF4-FFF2-40B4-BE49-F238E27FC236}">
                <a16:creationId xmlns:a16="http://schemas.microsoft.com/office/drawing/2014/main" id="{E7B783E3-F933-9FF2-4EA1-4CF8D543C3B5}"/>
              </a:ext>
            </a:extLst>
          </p:cNvPr>
          <p:cNvSpPr txBox="1"/>
          <p:nvPr/>
        </p:nvSpPr>
        <p:spPr>
          <a:xfrm>
            <a:off x="239349" y="863843"/>
            <a:ext cx="8653131" cy="572593"/>
          </a:xfrm>
          <a:prstGeom prst="rect">
            <a:avLst/>
          </a:prstGeom>
          <a:noFill/>
        </p:spPr>
        <p:txBody>
          <a:bodyPr wrap="square" rtlCol="0">
            <a:spAutoFit/>
          </a:bodyPr>
          <a:lstStyle/>
          <a:p>
            <a:pPr marL="0" marR="0" lvl="0" indent="0" algn="l" defTabSz="914400" rtl="0" eaLnBrk="1" fontAlgn="auto" latinLnBrk="0" hangingPunct="1">
              <a:lnSpc>
                <a:spcPts val="1900"/>
              </a:lnSpc>
              <a:spcBef>
                <a:spcPts val="0"/>
              </a:spcBef>
              <a:spcAft>
                <a:spcPts val="0"/>
              </a:spcAft>
              <a:buClr>
                <a:srgbClr val="F9BE00"/>
              </a:buClr>
              <a:buSzTx/>
              <a:buFontTx/>
              <a:buNone/>
              <a:tabLst/>
              <a:defRPr/>
            </a:pPr>
            <a:r>
              <a:rPr kumimoji="1" lang="ja-JP" altLang="en-US" sz="1400" b="0" i="0" u="none" strike="noStrike" kern="1200" cap="none" spc="0" normalizeH="0" baseline="0" noProof="0" dirty="0">
                <a:ln>
                  <a:noFill/>
                </a:ln>
                <a:solidFill>
                  <a:srgbClr val="040C28"/>
                </a:solidFill>
                <a:effectLst/>
                <a:uLnTx/>
                <a:uFillTx/>
                <a:latin typeface="Google Sans"/>
                <a:ea typeface="メイリオ"/>
                <a:cs typeface="+mn-cs"/>
              </a:rPr>
              <a:t>デジタルインボイスとは、請求情報（請求に係る情報）を売り手のシステムから買い手のシステムに対し、直接データ連携し、自動処理される仕組みとなります</a:t>
            </a:r>
            <a:endParaRPr kumimoji="1" lang="en-US" altLang="ja-JP" sz="1400" b="0" i="0" u="none" strike="noStrike" kern="1200" cap="none" spc="0" normalizeH="0" baseline="0" noProof="0" dirty="0">
              <a:ln>
                <a:noFill/>
              </a:ln>
              <a:solidFill>
                <a:srgbClr val="040C28"/>
              </a:solidFill>
              <a:effectLst/>
              <a:uLnTx/>
              <a:uFillTx/>
              <a:latin typeface="Google Sans"/>
              <a:ea typeface="メイリオ"/>
              <a:cs typeface="+mn-cs"/>
            </a:endParaRPr>
          </a:p>
        </p:txBody>
      </p:sp>
      <p:sp>
        <p:nvSpPr>
          <p:cNvPr id="14" name="テキスト ボックス 13">
            <a:extLst>
              <a:ext uri="{FF2B5EF4-FFF2-40B4-BE49-F238E27FC236}">
                <a16:creationId xmlns:a16="http://schemas.microsoft.com/office/drawing/2014/main" id="{43F2B3C6-9861-478E-59A8-651D8C941C95}"/>
              </a:ext>
            </a:extLst>
          </p:cNvPr>
          <p:cNvSpPr txBox="1"/>
          <p:nvPr/>
        </p:nvSpPr>
        <p:spPr>
          <a:xfrm>
            <a:off x="263916" y="4478253"/>
            <a:ext cx="8653131" cy="352019"/>
          </a:xfrm>
          <a:prstGeom prst="rect">
            <a:avLst/>
          </a:prstGeom>
          <a:noFill/>
        </p:spPr>
        <p:txBody>
          <a:bodyPr wrap="square" rtlCol="0">
            <a:spAutoFit/>
          </a:bodyPr>
          <a:lstStyle/>
          <a:p>
            <a:pPr marL="0" marR="0" lvl="0" indent="0" algn="ctr" defTabSz="914400" rtl="0" eaLnBrk="1" fontAlgn="auto" latinLnBrk="0" hangingPunct="1">
              <a:lnSpc>
                <a:spcPts val="1900"/>
              </a:lnSpc>
              <a:spcBef>
                <a:spcPts val="0"/>
              </a:spcBef>
              <a:spcAft>
                <a:spcPts val="0"/>
              </a:spcAft>
              <a:buClr>
                <a:srgbClr val="F9BE00"/>
              </a:buClr>
              <a:buSzTx/>
              <a:buFontTx/>
              <a:buNone/>
              <a:tabLst/>
              <a:defRPr/>
            </a:pPr>
            <a:r>
              <a:rPr kumimoji="1" lang="en-US" altLang="ja-JP" sz="2000" b="1" i="0" u="none" strike="noStrike" kern="1200" cap="none" spc="0" normalizeH="0" baseline="0" noProof="0" dirty="0">
                <a:ln>
                  <a:noFill/>
                </a:ln>
                <a:solidFill>
                  <a:srgbClr val="040C28"/>
                </a:solidFill>
                <a:effectLst/>
                <a:uLnTx/>
                <a:uFillTx/>
                <a:latin typeface="Google Sans"/>
                <a:ea typeface="メイリオ"/>
                <a:cs typeface="+mn-cs"/>
              </a:rPr>
              <a:t>JP PINT</a:t>
            </a:r>
            <a:r>
              <a:rPr lang="ja-JP" altLang="en-US" sz="2000" b="1" dirty="0">
                <a:solidFill>
                  <a:srgbClr val="040C28"/>
                </a:solidFill>
                <a:latin typeface="Google Sans"/>
                <a:ea typeface="メイリオ"/>
              </a:rPr>
              <a:t>を採用した他のシステム間で相互連携が可能</a:t>
            </a:r>
            <a:endParaRPr lang="en-US" altLang="ja-JP" sz="2000" b="1" dirty="0">
              <a:solidFill>
                <a:srgbClr val="040C28"/>
              </a:solidFill>
              <a:latin typeface="Google Sans"/>
              <a:ea typeface="メイリオ"/>
            </a:endParaRPr>
          </a:p>
        </p:txBody>
      </p:sp>
      <p:grpSp>
        <p:nvGrpSpPr>
          <p:cNvPr id="216" name="グループ化 215">
            <a:extLst>
              <a:ext uri="{FF2B5EF4-FFF2-40B4-BE49-F238E27FC236}">
                <a16:creationId xmlns:a16="http://schemas.microsoft.com/office/drawing/2014/main" id="{EEE8D583-2112-D0A7-1471-838185461ACC}"/>
              </a:ext>
            </a:extLst>
          </p:cNvPr>
          <p:cNvGrpSpPr/>
          <p:nvPr/>
        </p:nvGrpSpPr>
        <p:grpSpPr>
          <a:xfrm>
            <a:off x="336315" y="1378235"/>
            <a:ext cx="8447685" cy="2969354"/>
            <a:chOff x="340289" y="1275606"/>
            <a:chExt cx="8447685" cy="2969354"/>
          </a:xfrm>
        </p:grpSpPr>
        <p:sp>
          <p:nvSpPr>
            <p:cNvPr id="15" name="正方形/長方形 14">
              <a:extLst>
                <a:ext uri="{FF2B5EF4-FFF2-40B4-BE49-F238E27FC236}">
                  <a16:creationId xmlns:a16="http://schemas.microsoft.com/office/drawing/2014/main" id="{A4C783FB-89E4-70CF-FBE6-48E9FE0C6DE8}"/>
                </a:ext>
              </a:extLst>
            </p:cNvPr>
            <p:cNvSpPr/>
            <p:nvPr/>
          </p:nvSpPr>
          <p:spPr>
            <a:xfrm>
              <a:off x="340289" y="1276289"/>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8">
              <a:extLst>
                <a:ext uri="{FF2B5EF4-FFF2-40B4-BE49-F238E27FC236}">
                  <a16:creationId xmlns:a16="http://schemas.microsoft.com/office/drawing/2014/main" id="{00BADB11-DC96-0DAD-78F6-71A62D63BB0C}"/>
                </a:ext>
              </a:extLst>
            </p:cNvPr>
            <p:cNvSpPr>
              <a:spLocks noChangeArrowheads="1"/>
            </p:cNvSpPr>
            <p:nvPr/>
          </p:nvSpPr>
          <p:spPr bwMode="auto">
            <a:xfrm>
              <a:off x="443484" y="1655669"/>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 name="Freeform 9">
              <a:extLst>
                <a:ext uri="{FF2B5EF4-FFF2-40B4-BE49-F238E27FC236}">
                  <a16:creationId xmlns:a16="http://schemas.microsoft.com/office/drawing/2014/main" id="{7022E9EC-F9EE-0C22-99B9-7C5F389C3EE6}"/>
                </a:ext>
              </a:extLst>
            </p:cNvPr>
            <p:cNvSpPr>
              <a:spLocks noEditPoints="1"/>
            </p:cNvSpPr>
            <p:nvPr/>
          </p:nvSpPr>
          <p:spPr bwMode="auto">
            <a:xfrm>
              <a:off x="601721" y="1726458"/>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grpSp>
          <p:nvGrpSpPr>
            <p:cNvPr id="18" name="グループ化 17">
              <a:extLst>
                <a:ext uri="{FF2B5EF4-FFF2-40B4-BE49-F238E27FC236}">
                  <a16:creationId xmlns:a16="http://schemas.microsoft.com/office/drawing/2014/main" id="{CA0828EF-E3A1-A046-83CF-C10813D90088}"/>
                </a:ext>
              </a:extLst>
            </p:cNvPr>
            <p:cNvGrpSpPr/>
            <p:nvPr/>
          </p:nvGrpSpPr>
          <p:grpSpPr>
            <a:xfrm>
              <a:off x="495455" y="2147184"/>
              <a:ext cx="1000361" cy="364807"/>
              <a:chOff x="930561" y="1504111"/>
              <a:chExt cx="1000361" cy="364807"/>
            </a:xfrm>
          </p:grpSpPr>
          <p:sp>
            <p:nvSpPr>
              <p:cNvPr id="19" name="Freeform 61">
                <a:extLst>
                  <a:ext uri="{FF2B5EF4-FFF2-40B4-BE49-F238E27FC236}">
                    <a16:creationId xmlns:a16="http://schemas.microsoft.com/office/drawing/2014/main" id="{3DBEAECE-C86B-DB8B-4D78-D2B361F91FC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20" name="グループ化 19">
                <a:extLst>
                  <a:ext uri="{FF2B5EF4-FFF2-40B4-BE49-F238E27FC236}">
                    <a16:creationId xmlns:a16="http://schemas.microsoft.com/office/drawing/2014/main" id="{AD13BF71-7A19-D8FA-076C-6742623FD512}"/>
                  </a:ext>
                </a:extLst>
              </p:cNvPr>
              <p:cNvGrpSpPr/>
              <p:nvPr/>
            </p:nvGrpSpPr>
            <p:grpSpPr>
              <a:xfrm>
                <a:off x="1518172" y="1576183"/>
                <a:ext cx="412750" cy="220662"/>
                <a:chOff x="1518172" y="1536274"/>
                <a:chExt cx="412750" cy="220662"/>
              </a:xfrm>
            </p:grpSpPr>
            <p:sp>
              <p:nvSpPr>
                <p:cNvPr id="21" name="Freeform 59">
                  <a:extLst>
                    <a:ext uri="{FF2B5EF4-FFF2-40B4-BE49-F238E27FC236}">
                      <a16:creationId xmlns:a16="http://schemas.microsoft.com/office/drawing/2014/main" id="{36D6983C-8287-59A4-F10E-505CF96E899B}"/>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 name="Freeform 60">
                  <a:extLst>
                    <a:ext uri="{FF2B5EF4-FFF2-40B4-BE49-F238E27FC236}">
                      <a16:creationId xmlns:a16="http://schemas.microsoft.com/office/drawing/2014/main" id="{93A5A969-1E38-9DE0-3803-C126FD6983ED}"/>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3" name="Rectangle 83">
              <a:extLst>
                <a:ext uri="{FF2B5EF4-FFF2-40B4-BE49-F238E27FC236}">
                  <a16:creationId xmlns:a16="http://schemas.microsoft.com/office/drawing/2014/main" id="{7E3C4826-9CA0-6141-A230-12400BD06F37}"/>
                </a:ext>
              </a:extLst>
            </p:cNvPr>
            <p:cNvSpPr>
              <a:spLocks noChangeArrowheads="1"/>
            </p:cNvSpPr>
            <p:nvPr/>
          </p:nvSpPr>
          <p:spPr bwMode="auto">
            <a:xfrm>
              <a:off x="1776086" y="1644109"/>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 name="Freeform 87">
              <a:extLst>
                <a:ext uri="{FF2B5EF4-FFF2-40B4-BE49-F238E27FC236}">
                  <a16:creationId xmlns:a16="http://schemas.microsoft.com/office/drawing/2014/main" id="{352AB664-B6D0-32EE-B7F7-0B197C8A736A}"/>
                </a:ext>
              </a:extLst>
            </p:cNvPr>
            <p:cNvSpPr>
              <a:spLocks noEditPoints="1"/>
            </p:cNvSpPr>
            <p:nvPr/>
          </p:nvSpPr>
          <p:spPr bwMode="auto">
            <a:xfrm>
              <a:off x="1880430" y="172495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25" name="グループ化 24">
              <a:extLst>
                <a:ext uri="{FF2B5EF4-FFF2-40B4-BE49-F238E27FC236}">
                  <a16:creationId xmlns:a16="http://schemas.microsoft.com/office/drawing/2014/main" id="{9C0983DE-EBA5-2AB9-EF7E-598A5739BB47}"/>
                </a:ext>
              </a:extLst>
            </p:cNvPr>
            <p:cNvGrpSpPr/>
            <p:nvPr/>
          </p:nvGrpSpPr>
          <p:grpSpPr>
            <a:xfrm>
              <a:off x="2063379" y="2156279"/>
              <a:ext cx="1000361" cy="349103"/>
              <a:chOff x="2467463" y="1484723"/>
              <a:chExt cx="1082664" cy="377825"/>
            </a:xfrm>
          </p:grpSpPr>
          <p:grpSp>
            <p:nvGrpSpPr>
              <p:cNvPr id="26" name="グループ化 25">
                <a:extLst>
                  <a:ext uri="{FF2B5EF4-FFF2-40B4-BE49-F238E27FC236}">
                    <a16:creationId xmlns:a16="http://schemas.microsoft.com/office/drawing/2014/main" id="{E30537CA-35AD-91AB-44BA-858BDC15330B}"/>
                  </a:ext>
                </a:extLst>
              </p:cNvPr>
              <p:cNvGrpSpPr/>
              <p:nvPr/>
            </p:nvGrpSpPr>
            <p:grpSpPr>
              <a:xfrm>
                <a:off x="2467463" y="1484723"/>
                <a:ext cx="288926" cy="377825"/>
                <a:chOff x="757238" y="4846638"/>
                <a:chExt cx="288926" cy="377825"/>
              </a:xfrm>
            </p:grpSpPr>
            <p:sp>
              <p:nvSpPr>
                <p:cNvPr id="51" name="Freeform 33">
                  <a:extLst>
                    <a:ext uri="{FF2B5EF4-FFF2-40B4-BE49-F238E27FC236}">
                      <a16:creationId xmlns:a16="http://schemas.microsoft.com/office/drawing/2014/main" id="{2D193E9E-0036-E7C5-47CA-9806167A1C36}"/>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2" name="Freeform 34">
                  <a:extLst>
                    <a:ext uri="{FF2B5EF4-FFF2-40B4-BE49-F238E27FC236}">
                      <a16:creationId xmlns:a16="http://schemas.microsoft.com/office/drawing/2014/main" id="{BE22EF41-D01F-3803-2B60-AF3BFF1BABC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3" name="Rectangle 35">
                  <a:extLst>
                    <a:ext uri="{FF2B5EF4-FFF2-40B4-BE49-F238E27FC236}">
                      <a16:creationId xmlns:a16="http://schemas.microsoft.com/office/drawing/2014/main" id="{141774F8-09D6-857A-319A-0A7201026D7A}"/>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4" name="Rectangle 36">
                  <a:extLst>
                    <a:ext uri="{FF2B5EF4-FFF2-40B4-BE49-F238E27FC236}">
                      <a16:creationId xmlns:a16="http://schemas.microsoft.com/office/drawing/2014/main" id="{C6F42811-87C7-F28B-7699-F28CA45329F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5" name="Rectangle 37">
                  <a:extLst>
                    <a:ext uri="{FF2B5EF4-FFF2-40B4-BE49-F238E27FC236}">
                      <a16:creationId xmlns:a16="http://schemas.microsoft.com/office/drawing/2014/main" id="{626D650D-85B9-9920-8CAC-7661DE25E117}"/>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6" name="Freeform 38">
                  <a:extLst>
                    <a:ext uri="{FF2B5EF4-FFF2-40B4-BE49-F238E27FC236}">
                      <a16:creationId xmlns:a16="http://schemas.microsoft.com/office/drawing/2014/main" id="{534DFA23-5D0F-08DD-A4F5-899E04309B7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7" name="Freeform 39">
                  <a:extLst>
                    <a:ext uri="{FF2B5EF4-FFF2-40B4-BE49-F238E27FC236}">
                      <a16:creationId xmlns:a16="http://schemas.microsoft.com/office/drawing/2014/main" id="{DA8F78A1-0713-50E8-69AD-800D6942699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8" name="Freeform 40">
                  <a:extLst>
                    <a:ext uri="{FF2B5EF4-FFF2-40B4-BE49-F238E27FC236}">
                      <a16:creationId xmlns:a16="http://schemas.microsoft.com/office/drawing/2014/main" id="{B8EA9C5F-FE97-251D-71F7-1B931E1613E5}"/>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9" name="Freeform 41">
                  <a:extLst>
                    <a:ext uri="{FF2B5EF4-FFF2-40B4-BE49-F238E27FC236}">
                      <a16:creationId xmlns:a16="http://schemas.microsoft.com/office/drawing/2014/main" id="{D2A8A08F-068C-48EF-3923-CC62F0C3915F}"/>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0" name="Rectangle 42">
                  <a:extLst>
                    <a:ext uri="{FF2B5EF4-FFF2-40B4-BE49-F238E27FC236}">
                      <a16:creationId xmlns:a16="http://schemas.microsoft.com/office/drawing/2014/main" id="{BFFB63F0-D0D6-FB2C-1CFF-A69EB49D5660}"/>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1" name="Freeform 43">
                  <a:extLst>
                    <a:ext uri="{FF2B5EF4-FFF2-40B4-BE49-F238E27FC236}">
                      <a16:creationId xmlns:a16="http://schemas.microsoft.com/office/drawing/2014/main" id="{1747000E-3187-6D36-DC90-A6C5DA3D2CF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7" name="グループ化 26">
                <a:extLst>
                  <a:ext uri="{FF2B5EF4-FFF2-40B4-BE49-F238E27FC236}">
                    <a16:creationId xmlns:a16="http://schemas.microsoft.com/office/drawing/2014/main" id="{9C915E78-7E38-FD73-6FBF-A720A4ACDD04}"/>
                  </a:ext>
                </a:extLst>
              </p:cNvPr>
              <p:cNvGrpSpPr/>
              <p:nvPr/>
            </p:nvGrpSpPr>
            <p:grpSpPr>
              <a:xfrm>
                <a:off x="2864332" y="1484723"/>
                <a:ext cx="288926" cy="377825"/>
                <a:chOff x="757238" y="4846638"/>
                <a:chExt cx="288926" cy="377825"/>
              </a:xfrm>
            </p:grpSpPr>
            <p:sp>
              <p:nvSpPr>
                <p:cNvPr id="40" name="Freeform 33">
                  <a:extLst>
                    <a:ext uri="{FF2B5EF4-FFF2-40B4-BE49-F238E27FC236}">
                      <a16:creationId xmlns:a16="http://schemas.microsoft.com/office/drawing/2014/main" id="{FB2BEA09-9B0C-21CA-3598-5A421D40E9E8}"/>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 name="Freeform 34">
                  <a:extLst>
                    <a:ext uri="{FF2B5EF4-FFF2-40B4-BE49-F238E27FC236}">
                      <a16:creationId xmlns:a16="http://schemas.microsoft.com/office/drawing/2014/main" id="{E8630B4A-D5A2-EF2C-6F3A-118E4234F189}"/>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 name="Rectangle 35">
                  <a:extLst>
                    <a:ext uri="{FF2B5EF4-FFF2-40B4-BE49-F238E27FC236}">
                      <a16:creationId xmlns:a16="http://schemas.microsoft.com/office/drawing/2014/main" id="{C919CD90-6162-4888-61EB-B06DFC071B96}"/>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 name="Rectangle 36">
                  <a:extLst>
                    <a:ext uri="{FF2B5EF4-FFF2-40B4-BE49-F238E27FC236}">
                      <a16:creationId xmlns:a16="http://schemas.microsoft.com/office/drawing/2014/main" id="{764D0EE1-1489-E0DC-FF88-EE1B071FB517}"/>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Rectangle 37">
                  <a:extLst>
                    <a:ext uri="{FF2B5EF4-FFF2-40B4-BE49-F238E27FC236}">
                      <a16:creationId xmlns:a16="http://schemas.microsoft.com/office/drawing/2014/main" id="{5700DDF1-BC50-CBB9-6F35-D1D073053492}"/>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5" name="Freeform 38">
                  <a:extLst>
                    <a:ext uri="{FF2B5EF4-FFF2-40B4-BE49-F238E27FC236}">
                      <a16:creationId xmlns:a16="http://schemas.microsoft.com/office/drawing/2014/main" id="{DDC904D0-D973-C1DF-11EC-35D23D784DB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6" name="Freeform 39">
                  <a:extLst>
                    <a:ext uri="{FF2B5EF4-FFF2-40B4-BE49-F238E27FC236}">
                      <a16:creationId xmlns:a16="http://schemas.microsoft.com/office/drawing/2014/main" id="{586718DF-F34B-63E0-878B-2FD1288A98E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Freeform 40">
                  <a:extLst>
                    <a:ext uri="{FF2B5EF4-FFF2-40B4-BE49-F238E27FC236}">
                      <a16:creationId xmlns:a16="http://schemas.microsoft.com/office/drawing/2014/main" id="{ADB78596-77DE-5EF5-E3F9-97ACCE4DE0B4}"/>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8" name="Freeform 41">
                  <a:extLst>
                    <a:ext uri="{FF2B5EF4-FFF2-40B4-BE49-F238E27FC236}">
                      <a16:creationId xmlns:a16="http://schemas.microsoft.com/office/drawing/2014/main" id="{7FE9134E-2BAE-5445-E196-0557737B97B1}"/>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9" name="Rectangle 42">
                  <a:extLst>
                    <a:ext uri="{FF2B5EF4-FFF2-40B4-BE49-F238E27FC236}">
                      <a16:creationId xmlns:a16="http://schemas.microsoft.com/office/drawing/2014/main" id="{5B97172A-55C5-1643-69EF-A0B4D3D40A7A}"/>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0" name="Freeform 43">
                  <a:extLst>
                    <a:ext uri="{FF2B5EF4-FFF2-40B4-BE49-F238E27FC236}">
                      <a16:creationId xmlns:a16="http://schemas.microsoft.com/office/drawing/2014/main" id="{FE3307AF-87F5-5E13-2BB5-91BEBF1861CF}"/>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8" name="グループ化 27">
                <a:extLst>
                  <a:ext uri="{FF2B5EF4-FFF2-40B4-BE49-F238E27FC236}">
                    <a16:creationId xmlns:a16="http://schemas.microsoft.com/office/drawing/2014/main" id="{959722BF-FCA7-8C80-3DD4-55A136C6E5CC}"/>
                  </a:ext>
                </a:extLst>
              </p:cNvPr>
              <p:cNvGrpSpPr/>
              <p:nvPr/>
            </p:nvGrpSpPr>
            <p:grpSpPr>
              <a:xfrm>
                <a:off x="3261201" y="1484723"/>
                <a:ext cx="288926" cy="377825"/>
                <a:chOff x="757238" y="4846638"/>
                <a:chExt cx="288926" cy="377825"/>
              </a:xfrm>
            </p:grpSpPr>
            <p:sp>
              <p:nvSpPr>
                <p:cNvPr id="29" name="Freeform 33">
                  <a:extLst>
                    <a:ext uri="{FF2B5EF4-FFF2-40B4-BE49-F238E27FC236}">
                      <a16:creationId xmlns:a16="http://schemas.microsoft.com/office/drawing/2014/main" id="{6D975629-757C-8A88-2F2B-BAADAD33171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0" name="Freeform 34">
                  <a:extLst>
                    <a:ext uri="{FF2B5EF4-FFF2-40B4-BE49-F238E27FC236}">
                      <a16:creationId xmlns:a16="http://schemas.microsoft.com/office/drawing/2014/main" id="{32AECC05-50E5-76C8-A439-13FD71254AC3}"/>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1" name="Rectangle 35">
                  <a:extLst>
                    <a:ext uri="{FF2B5EF4-FFF2-40B4-BE49-F238E27FC236}">
                      <a16:creationId xmlns:a16="http://schemas.microsoft.com/office/drawing/2014/main" id="{A23B277B-C5BE-3D55-13F9-FCB51222A7B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2" name="Rectangle 36">
                  <a:extLst>
                    <a:ext uri="{FF2B5EF4-FFF2-40B4-BE49-F238E27FC236}">
                      <a16:creationId xmlns:a16="http://schemas.microsoft.com/office/drawing/2014/main" id="{34AE181D-68B7-E0E2-DCDA-1CDB8EA3E17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 name="Rectangle 37">
                  <a:extLst>
                    <a:ext uri="{FF2B5EF4-FFF2-40B4-BE49-F238E27FC236}">
                      <a16:creationId xmlns:a16="http://schemas.microsoft.com/office/drawing/2014/main" id="{661A67CE-936C-448A-D265-AB1FFC3073E2}"/>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 name="Freeform 38">
                  <a:extLst>
                    <a:ext uri="{FF2B5EF4-FFF2-40B4-BE49-F238E27FC236}">
                      <a16:creationId xmlns:a16="http://schemas.microsoft.com/office/drawing/2014/main" id="{4E4B9377-633E-B652-9B85-70E280890F72}"/>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 name="Freeform 39">
                  <a:extLst>
                    <a:ext uri="{FF2B5EF4-FFF2-40B4-BE49-F238E27FC236}">
                      <a16:creationId xmlns:a16="http://schemas.microsoft.com/office/drawing/2014/main" id="{FE3DE445-5649-8EFA-9859-754AFA6C3A2A}"/>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 name="Freeform 40">
                  <a:extLst>
                    <a:ext uri="{FF2B5EF4-FFF2-40B4-BE49-F238E27FC236}">
                      <a16:creationId xmlns:a16="http://schemas.microsoft.com/office/drawing/2014/main" id="{DF33B958-2F40-8A34-91E5-FFB5CE19D62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7" name="Freeform 41">
                  <a:extLst>
                    <a:ext uri="{FF2B5EF4-FFF2-40B4-BE49-F238E27FC236}">
                      <a16:creationId xmlns:a16="http://schemas.microsoft.com/office/drawing/2014/main" id="{8434DCFE-740E-BB76-9A37-AFEEA6DA10CF}"/>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8" name="Rectangle 42">
                  <a:extLst>
                    <a:ext uri="{FF2B5EF4-FFF2-40B4-BE49-F238E27FC236}">
                      <a16:creationId xmlns:a16="http://schemas.microsoft.com/office/drawing/2014/main" id="{5F56EAA6-2FC4-9E3F-33F0-6C76EF24F4BA}"/>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9" name="Freeform 43">
                  <a:extLst>
                    <a:ext uri="{FF2B5EF4-FFF2-40B4-BE49-F238E27FC236}">
                      <a16:creationId xmlns:a16="http://schemas.microsoft.com/office/drawing/2014/main" id="{CD5C1155-8E01-BB46-87AE-29858250C096}"/>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62" name="正方形/長方形 61">
              <a:extLst>
                <a:ext uri="{FF2B5EF4-FFF2-40B4-BE49-F238E27FC236}">
                  <a16:creationId xmlns:a16="http://schemas.microsoft.com/office/drawing/2014/main" id="{3C5B1AA3-6BE0-7348-FAFC-EC67833BF2A8}"/>
                </a:ext>
              </a:extLst>
            </p:cNvPr>
            <p:cNvSpPr/>
            <p:nvPr/>
          </p:nvSpPr>
          <p:spPr>
            <a:xfrm>
              <a:off x="340289" y="1276289"/>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請求書発行（送り手）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22F18EED-11A6-7EFE-AD57-62911DF6BC5E}"/>
                </a:ext>
              </a:extLst>
            </p:cNvPr>
            <p:cNvSpPr/>
            <p:nvPr/>
          </p:nvSpPr>
          <p:spPr>
            <a:xfrm>
              <a:off x="5686671" y="2854581"/>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Rectangle 8">
              <a:extLst>
                <a:ext uri="{FF2B5EF4-FFF2-40B4-BE49-F238E27FC236}">
                  <a16:creationId xmlns:a16="http://schemas.microsoft.com/office/drawing/2014/main" id="{3AEDD729-2E02-EEAC-A640-0077DFB886BA}"/>
                </a:ext>
              </a:extLst>
            </p:cNvPr>
            <p:cNvSpPr>
              <a:spLocks noChangeArrowheads="1"/>
            </p:cNvSpPr>
            <p:nvPr/>
          </p:nvSpPr>
          <p:spPr bwMode="auto">
            <a:xfrm>
              <a:off x="7593113" y="3233961"/>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5" name="Freeform 9">
              <a:extLst>
                <a:ext uri="{FF2B5EF4-FFF2-40B4-BE49-F238E27FC236}">
                  <a16:creationId xmlns:a16="http://schemas.microsoft.com/office/drawing/2014/main" id="{BCE1399E-DE57-BC54-F194-4F2C653221D9}"/>
                </a:ext>
              </a:extLst>
            </p:cNvPr>
            <p:cNvSpPr>
              <a:spLocks noEditPoints="1"/>
            </p:cNvSpPr>
            <p:nvPr/>
          </p:nvSpPr>
          <p:spPr bwMode="auto">
            <a:xfrm>
              <a:off x="7751350" y="3304750"/>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sp>
          <p:nvSpPr>
            <p:cNvPr id="66" name="Rectangle 83">
              <a:extLst>
                <a:ext uri="{FF2B5EF4-FFF2-40B4-BE49-F238E27FC236}">
                  <a16:creationId xmlns:a16="http://schemas.microsoft.com/office/drawing/2014/main" id="{F577749E-7E2B-6470-C02B-E9D92C924602}"/>
                </a:ext>
              </a:extLst>
            </p:cNvPr>
            <p:cNvSpPr>
              <a:spLocks noChangeArrowheads="1"/>
            </p:cNvSpPr>
            <p:nvPr/>
          </p:nvSpPr>
          <p:spPr bwMode="auto">
            <a:xfrm>
              <a:off x="5789866" y="3222401"/>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7" name="Freeform 87">
              <a:extLst>
                <a:ext uri="{FF2B5EF4-FFF2-40B4-BE49-F238E27FC236}">
                  <a16:creationId xmlns:a16="http://schemas.microsoft.com/office/drawing/2014/main" id="{C2759669-3F0A-D2C6-7B2C-2AC99016E145}"/>
                </a:ext>
              </a:extLst>
            </p:cNvPr>
            <p:cNvSpPr>
              <a:spLocks noEditPoints="1"/>
            </p:cNvSpPr>
            <p:nvPr/>
          </p:nvSpPr>
          <p:spPr bwMode="auto">
            <a:xfrm>
              <a:off x="5894210" y="3303243"/>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68" name="グループ化 67">
              <a:extLst>
                <a:ext uri="{FF2B5EF4-FFF2-40B4-BE49-F238E27FC236}">
                  <a16:creationId xmlns:a16="http://schemas.microsoft.com/office/drawing/2014/main" id="{65017DFD-D7F4-C445-C2B5-FB74D1BB22D8}"/>
                </a:ext>
              </a:extLst>
            </p:cNvPr>
            <p:cNvGrpSpPr/>
            <p:nvPr/>
          </p:nvGrpSpPr>
          <p:grpSpPr>
            <a:xfrm>
              <a:off x="6077159" y="3734571"/>
              <a:ext cx="1000361" cy="349103"/>
              <a:chOff x="2467463" y="1484723"/>
              <a:chExt cx="1082664" cy="377825"/>
            </a:xfrm>
          </p:grpSpPr>
          <p:grpSp>
            <p:nvGrpSpPr>
              <p:cNvPr id="69" name="グループ化 68">
                <a:extLst>
                  <a:ext uri="{FF2B5EF4-FFF2-40B4-BE49-F238E27FC236}">
                    <a16:creationId xmlns:a16="http://schemas.microsoft.com/office/drawing/2014/main" id="{049C3695-21BD-F279-8354-08C6ABEECA24}"/>
                  </a:ext>
                </a:extLst>
              </p:cNvPr>
              <p:cNvGrpSpPr/>
              <p:nvPr/>
            </p:nvGrpSpPr>
            <p:grpSpPr>
              <a:xfrm>
                <a:off x="2467463" y="1484723"/>
                <a:ext cx="288926" cy="377825"/>
                <a:chOff x="757238" y="4846638"/>
                <a:chExt cx="288926" cy="377825"/>
              </a:xfrm>
            </p:grpSpPr>
            <p:sp>
              <p:nvSpPr>
                <p:cNvPr id="94" name="Freeform 33">
                  <a:extLst>
                    <a:ext uri="{FF2B5EF4-FFF2-40B4-BE49-F238E27FC236}">
                      <a16:creationId xmlns:a16="http://schemas.microsoft.com/office/drawing/2014/main" id="{A391850A-9B46-627A-715F-4BA01DB61E91}"/>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5" name="Freeform 34">
                  <a:extLst>
                    <a:ext uri="{FF2B5EF4-FFF2-40B4-BE49-F238E27FC236}">
                      <a16:creationId xmlns:a16="http://schemas.microsoft.com/office/drawing/2014/main" id="{A014650E-790A-024F-AC88-7A4CBD6416A3}"/>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6" name="Rectangle 35">
                  <a:extLst>
                    <a:ext uri="{FF2B5EF4-FFF2-40B4-BE49-F238E27FC236}">
                      <a16:creationId xmlns:a16="http://schemas.microsoft.com/office/drawing/2014/main" id="{EBDCD71D-B0A5-B5DE-3E4F-0F2650C9055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7" name="Rectangle 36">
                  <a:extLst>
                    <a:ext uri="{FF2B5EF4-FFF2-40B4-BE49-F238E27FC236}">
                      <a16:creationId xmlns:a16="http://schemas.microsoft.com/office/drawing/2014/main" id="{88732D46-9B4E-E98D-2652-8F4AA120362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sp>
              <p:nvSpPr>
                <p:cNvPr id="98" name="Rectangle 37">
                  <a:extLst>
                    <a:ext uri="{FF2B5EF4-FFF2-40B4-BE49-F238E27FC236}">
                      <a16:creationId xmlns:a16="http://schemas.microsoft.com/office/drawing/2014/main" id="{20307AD9-50EF-17F8-4C43-D50A80ED82D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9" name="Freeform 38">
                  <a:extLst>
                    <a:ext uri="{FF2B5EF4-FFF2-40B4-BE49-F238E27FC236}">
                      <a16:creationId xmlns:a16="http://schemas.microsoft.com/office/drawing/2014/main" id="{7C26C071-BA59-7D27-137C-6CABC509707D}"/>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00" name="Freeform 39">
                  <a:extLst>
                    <a:ext uri="{FF2B5EF4-FFF2-40B4-BE49-F238E27FC236}">
                      <a16:creationId xmlns:a16="http://schemas.microsoft.com/office/drawing/2014/main" id="{72DB596B-853D-1058-AB34-0A81030CD7F5}"/>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01" name="Freeform 40">
                  <a:extLst>
                    <a:ext uri="{FF2B5EF4-FFF2-40B4-BE49-F238E27FC236}">
                      <a16:creationId xmlns:a16="http://schemas.microsoft.com/office/drawing/2014/main" id="{B69C6431-F5AE-8895-67B6-744C423F686A}"/>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02" name="Freeform 41">
                  <a:extLst>
                    <a:ext uri="{FF2B5EF4-FFF2-40B4-BE49-F238E27FC236}">
                      <a16:creationId xmlns:a16="http://schemas.microsoft.com/office/drawing/2014/main" id="{63F38726-625C-2257-0B09-E5061C1B9D42}"/>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03" name="Rectangle 42">
                  <a:extLst>
                    <a:ext uri="{FF2B5EF4-FFF2-40B4-BE49-F238E27FC236}">
                      <a16:creationId xmlns:a16="http://schemas.microsoft.com/office/drawing/2014/main" id="{F5B233B9-F1B6-E462-05E6-FC887C30ACE4}"/>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04" name="Freeform 43">
                  <a:extLst>
                    <a:ext uri="{FF2B5EF4-FFF2-40B4-BE49-F238E27FC236}">
                      <a16:creationId xmlns:a16="http://schemas.microsoft.com/office/drawing/2014/main" id="{CAE4CCF7-866B-F4D9-ED59-22BAE340475D}"/>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70" name="グループ化 69">
                <a:extLst>
                  <a:ext uri="{FF2B5EF4-FFF2-40B4-BE49-F238E27FC236}">
                    <a16:creationId xmlns:a16="http://schemas.microsoft.com/office/drawing/2014/main" id="{895D1495-D032-74E7-DD16-2B8F638838C7}"/>
                  </a:ext>
                </a:extLst>
              </p:cNvPr>
              <p:cNvGrpSpPr/>
              <p:nvPr/>
            </p:nvGrpSpPr>
            <p:grpSpPr>
              <a:xfrm>
                <a:off x="2864332" y="1484723"/>
                <a:ext cx="288926" cy="377825"/>
                <a:chOff x="757238" y="4846638"/>
                <a:chExt cx="288926" cy="377825"/>
              </a:xfrm>
            </p:grpSpPr>
            <p:sp>
              <p:nvSpPr>
                <p:cNvPr id="83" name="Freeform 33">
                  <a:extLst>
                    <a:ext uri="{FF2B5EF4-FFF2-40B4-BE49-F238E27FC236}">
                      <a16:creationId xmlns:a16="http://schemas.microsoft.com/office/drawing/2014/main" id="{EB9DEE81-D670-5F87-2FCD-BB72CF146AAB}"/>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4" name="Freeform 34">
                  <a:extLst>
                    <a:ext uri="{FF2B5EF4-FFF2-40B4-BE49-F238E27FC236}">
                      <a16:creationId xmlns:a16="http://schemas.microsoft.com/office/drawing/2014/main" id="{8A5D7328-071F-3190-0E2E-E818BDF7173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5" name="Rectangle 35">
                  <a:extLst>
                    <a:ext uri="{FF2B5EF4-FFF2-40B4-BE49-F238E27FC236}">
                      <a16:creationId xmlns:a16="http://schemas.microsoft.com/office/drawing/2014/main" id="{07AC02EF-FD28-7328-98F7-715C97E6D50D}"/>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6" name="Rectangle 36">
                  <a:extLst>
                    <a:ext uri="{FF2B5EF4-FFF2-40B4-BE49-F238E27FC236}">
                      <a16:creationId xmlns:a16="http://schemas.microsoft.com/office/drawing/2014/main" id="{3FABAC20-2E0C-9EF5-D234-2B9F29E3FBC2}"/>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7" name="Rectangle 37">
                  <a:extLst>
                    <a:ext uri="{FF2B5EF4-FFF2-40B4-BE49-F238E27FC236}">
                      <a16:creationId xmlns:a16="http://schemas.microsoft.com/office/drawing/2014/main" id="{B29AA677-A526-0F3E-CA98-D33CE75B0078}"/>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8" name="Freeform 38">
                  <a:extLst>
                    <a:ext uri="{FF2B5EF4-FFF2-40B4-BE49-F238E27FC236}">
                      <a16:creationId xmlns:a16="http://schemas.microsoft.com/office/drawing/2014/main" id="{5F64D113-5AFF-A748-A427-F7B436207B35}"/>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9" name="Freeform 39">
                  <a:extLst>
                    <a:ext uri="{FF2B5EF4-FFF2-40B4-BE49-F238E27FC236}">
                      <a16:creationId xmlns:a16="http://schemas.microsoft.com/office/drawing/2014/main" id="{9E0DD00A-71F7-5002-59F5-5C4BA43AE9F3}"/>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0" name="Freeform 40">
                  <a:extLst>
                    <a:ext uri="{FF2B5EF4-FFF2-40B4-BE49-F238E27FC236}">
                      <a16:creationId xmlns:a16="http://schemas.microsoft.com/office/drawing/2014/main" id="{E8841E56-D2EB-BDA4-CFA0-ADF0CFF6C67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1" name="Freeform 41">
                  <a:extLst>
                    <a:ext uri="{FF2B5EF4-FFF2-40B4-BE49-F238E27FC236}">
                      <a16:creationId xmlns:a16="http://schemas.microsoft.com/office/drawing/2014/main" id="{42B6F3F0-2E27-8799-BBA4-0F11443301BD}"/>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2" name="Rectangle 42">
                  <a:extLst>
                    <a:ext uri="{FF2B5EF4-FFF2-40B4-BE49-F238E27FC236}">
                      <a16:creationId xmlns:a16="http://schemas.microsoft.com/office/drawing/2014/main" id="{3E66277D-34E4-36F4-BB32-09FA30FB1900}"/>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3" name="Freeform 43">
                  <a:extLst>
                    <a:ext uri="{FF2B5EF4-FFF2-40B4-BE49-F238E27FC236}">
                      <a16:creationId xmlns:a16="http://schemas.microsoft.com/office/drawing/2014/main" id="{439AF4D4-410B-D0F7-CE0D-156B7AC12F60}"/>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71" name="グループ化 70">
                <a:extLst>
                  <a:ext uri="{FF2B5EF4-FFF2-40B4-BE49-F238E27FC236}">
                    <a16:creationId xmlns:a16="http://schemas.microsoft.com/office/drawing/2014/main" id="{ED9ACA82-66FF-040C-42DF-2354DCF9F707}"/>
                  </a:ext>
                </a:extLst>
              </p:cNvPr>
              <p:cNvGrpSpPr/>
              <p:nvPr/>
            </p:nvGrpSpPr>
            <p:grpSpPr>
              <a:xfrm>
                <a:off x="3261201" y="1484723"/>
                <a:ext cx="288926" cy="377825"/>
                <a:chOff x="757238" y="4846638"/>
                <a:chExt cx="288926" cy="377825"/>
              </a:xfrm>
            </p:grpSpPr>
            <p:sp>
              <p:nvSpPr>
                <p:cNvPr id="72" name="Freeform 33">
                  <a:extLst>
                    <a:ext uri="{FF2B5EF4-FFF2-40B4-BE49-F238E27FC236}">
                      <a16:creationId xmlns:a16="http://schemas.microsoft.com/office/drawing/2014/main" id="{EA991A48-5133-EB20-95F2-4C86051831F9}"/>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73" name="Freeform 34">
                  <a:extLst>
                    <a:ext uri="{FF2B5EF4-FFF2-40B4-BE49-F238E27FC236}">
                      <a16:creationId xmlns:a16="http://schemas.microsoft.com/office/drawing/2014/main" id="{608A29B9-B27B-CC1B-C797-5568EDB34EE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74" name="Rectangle 35">
                  <a:extLst>
                    <a:ext uri="{FF2B5EF4-FFF2-40B4-BE49-F238E27FC236}">
                      <a16:creationId xmlns:a16="http://schemas.microsoft.com/office/drawing/2014/main" id="{A7E729C1-ADA2-FDD6-C953-0752AB3B9747}"/>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75" name="Rectangle 36">
                  <a:extLst>
                    <a:ext uri="{FF2B5EF4-FFF2-40B4-BE49-F238E27FC236}">
                      <a16:creationId xmlns:a16="http://schemas.microsoft.com/office/drawing/2014/main" id="{CE22E61B-A97E-0D66-4DBB-EE739589389C}"/>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76" name="Rectangle 37">
                  <a:extLst>
                    <a:ext uri="{FF2B5EF4-FFF2-40B4-BE49-F238E27FC236}">
                      <a16:creationId xmlns:a16="http://schemas.microsoft.com/office/drawing/2014/main" id="{7D29A8C8-BF05-5CC7-979A-0E65B8D3E5D7}"/>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77" name="Freeform 38">
                  <a:extLst>
                    <a:ext uri="{FF2B5EF4-FFF2-40B4-BE49-F238E27FC236}">
                      <a16:creationId xmlns:a16="http://schemas.microsoft.com/office/drawing/2014/main" id="{E00E96E1-92E6-E62C-36C2-C5FB587BF94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78" name="Freeform 39">
                  <a:extLst>
                    <a:ext uri="{FF2B5EF4-FFF2-40B4-BE49-F238E27FC236}">
                      <a16:creationId xmlns:a16="http://schemas.microsoft.com/office/drawing/2014/main" id="{21799BF2-63D4-B24E-E4F3-E9AD1749790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79" name="Freeform 40">
                  <a:extLst>
                    <a:ext uri="{FF2B5EF4-FFF2-40B4-BE49-F238E27FC236}">
                      <a16:creationId xmlns:a16="http://schemas.microsoft.com/office/drawing/2014/main" id="{292137A0-522D-BE98-C7BC-739D352BBAC1}"/>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0" name="Freeform 41">
                  <a:extLst>
                    <a:ext uri="{FF2B5EF4-FFF2-40B4-BE49-F238E27FC236}">
                      <a16:creationId xmlns:a16="http://schemas.microsoft.com/office/drawing/2014/main" id="{68EF8CE7-924B-2F2E-0DA2-D14ECBA1887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1" name="Rectangle 42">
                  <a:extLst>
                    <a:ext uri="{FF2B5EF4-FFF2-40B4-BE49-F238E27FC236}">
                      <a16:creationId xmlns:a16="http://schemas.microsoft.com/office/drawing/2014/main" id="{0D324DBE-323F-5069-A2CA-5742B20F187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2" name="Freeform 43">
                  <a:extLst>
                    <a:ext uri="{FF2B5EF4-FFF2-40B4-BE49-F238E27FC236}">
                      <a16:creationId xmlns:a16="http://schemas.microsoft.com/office/drawing/2014/main" id="{547C716C-E82A-0316-D774-383370F382C4}"/>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05" name="正方形/長方形 104">
              <a:extLst>
                <a:ext uri="{FF2B5EF4-FFF2-40B4-BE49-F238E27FC236}">
                  <a16:creationId xmlns:a16="http://schemas.microsoft.com/office/drawing/2014/main" id="{8586E004-1126-981B-9896-E4712CD9A61E}"/>
                </a:ext>
              </a:extLst>
            </p:cNvPr>
            <p:cNvSpPr/>
            <p:nvPr/>
          </p:nvSpPr>
          <p:spPr>
            <a:xfrm>
              <a:off x="5686671" y="2854581"/>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請求書受取（受け手）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grpSp>
          <p:nvGrpSpPr>
            <p:cNvPr id="106" name="グループ化 105">
              <a:extLst>
                <a:ext uri="{FF2B5EF4-FFF2-40B4-BE49-F238E27FC236}">
                  <a16:creationId xmlns:a16="http://schemas.microsoft.com/office/drawing/2014/main" id="{8032925E-FAE0-BC2F-0488-E567564A8BAC}"/>
                </a:ext>
              </a:extLst>
            </p:cNvPr>
            <p:cNvGrpSpPr/>
            <p:nvPr/>
          </p:nvGrpSpPr>
          <p:grpSpPr>
            <a:xfrm>
              <a:off x="7648769" y="3725476"/>
              <a:ext cx="992990" cy="358198"/>
              <a:chOff x="7801233" y="1971196"/>
              <a:chExt cx="992990" cy="358198"/>
            </a:xfrm>
          </p:grpSpPr>
          <p:grpSp>
            <p:nvGrpSpPr>
              <p:cNvPr id="107" name="グループ化 106">
                <a:extLst>
                  <a:ext uri="{FF2B5EF4-FFF2-40B4-BE49-F238E27FC236}">
                    <a16:creationId xmlns:a16="http://schemas.microsoft.com/office/drawing/2014/main" id="{0BFCD11B-A596-43B0-55FA-AD7033595410}"/>
                  </a:ext>
                </a:extLst>
              </p:cNvPr>
              <p:cNvGrpSpPr/>
              <p:nvPr/>
            </p:nvGrpSpPr>
            <p:grpSpPr>
              <a:xfrm>
                <a:off x="8376710" y="2043268"/>
                <a:ext cx="417513" cy="220662"/>
                <a:chOff x="2952747" y="5937614"/>
                <a:chExt cx="417513" cy="220662"/>
              </a:xfrm>
            </p:grpSpPr>
            <p:sp>
              <p:nvSpPr>
                <p:cNvPr id="109" name="Freeform 52">
                  <a:extLst>
                    <a:ext uri="{FF2B5EF4-FFF2-40B4-BE49-F238E27FC236}">
                      <a16:creationId xmlns:a16="http://schemas.microsoft.com/office/drawing/2014/main" id="{AC0B2402-EE2E-FDF8-AD61-ADE432827872}"/>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110" name="Freeform 53">
                  <a:extLst>
                    <a:ext uri="{FF2B5EF4-FFF2-40B4-BE49-F238E27FC236}">
                      <a16:creationId xmlns:a16="http://schemas.microsoft.com/office/drawing/2014/main" id="{5ED886FD-8EAB-431D-52EC-0A55CA88FB11}"/>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08" name="Freeform 54">
                <a:extLst>
                  <a:ext uri="{FF2B5EF4-FFF2-40B4-BE49-F238E27FC236}">
                    <a16:creationId xmlns:a16="http://schemas.microsoft.com/office/drawing/2014/main" id="{85CB4041-E00C-EA45-9833-27AF4D35CE1E}"/>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11" name="正方形/長方形 110">
              <a:extLst>
                <a:ext uri="{FF2B5EF4-FFF2-40B4-BE49-F238E27FC236}">
                  <a16:creationId xmlns:a16="http://schemas.microsoft.com/office/drawing/2014/main" id="{DF5DEB87-5554-F86B-D082-30EAD4DB7AC7}"/>
                </a:ext>
              </a:extLst>
            </p:cNvPr>
            <p:cNvSpPr/>
            <p:nvPr/>
          </p:nvSpPr>
          <p:spPr>
            <a:xfrm>
              <a:off x="340289" y="2854581"/>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E95FD6E3-BCBD-5A1D-13CF-9692FBB4F349}"/>
                </a:ext>
              </a:extLst>
            </p:cNvPr>
            <p:cNvSpPr/>
            <p:nvPr/>
          </p:nvSpPr>
          <p:spPr>
            <a:xfrm>
              <a:off x="340289" y="2854581"/>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請求書発行（送り手）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113" name="テキスト ボックス 112">
              <a:extLst>
                <a:ext uri="{FF2B5EF4-FFF2-40B4-BE49-F238E27FC236}">
                  <a16:creationId xmlns:a16="http://schemas.microsoft.com/office/drawing/2014/main" id="{51D7B3E1-17BC-069A-07C6-D01593CBC3D3}"/>
                </a:ext>
              </a:extLst>
            </p:cNvPr>
            <p:cNvSpPr txBox="1"/>
            <p:nvPr/>
          </p:nvSpPr>
          <p:spPr>
            <a:xfrm>
              <a:off x="863255" y="3138579"/>
              <a:ext cx="2055371" cy="292388"/>
            </a:xfrm>
            <a:prstGeom prst="rect">
              <a:avLst/>
            </a:prstGeom>
            <a:noFill/>
          </p:spPr>
          <p:txBody>
            <a:bodyPr wrap="none" rtlCol="0">
              <a:spAutoFit/>
            </a:bodyPr>
            <a:lstStyle/>
            <a:p>
              <a:pPr algn="ctr"/>
              <a:r>
                <a:rPr kumimoji="1" lang="ja-JP" altLang="en-US" sz="1300" dirty="0">
                  <a:latin typeface="BIZ UDPゴシック" panose="020B0400000000000000" pitchFamily="50" charset="-128"/>
                  <a:ea typeface="BIZ UDPゴシック" panose="020B0400000000000000" pitchFamily="50" charset="-128"/>
                </a:rPr>
                <a:t>デジタルインボイスの発行</a:t>
              </a:r>
            </a:p>
          </p:txBody>
        </p:sp>
        <p:sp>
          <p:nvSpPr>
            <p:cNvPr id="114" name="テキスト ボックス 113">
              <a:extLst>
                <a:ext uri="{FF2B5EF4-FFF2-40B4-BE49-F238E27FC236}">
                  <a16:creationId xmlns:a16="http://schemas.microsoft.com/office/drawing/2014/main" id="{3C57203E-716E-97FD-C85D-2EF0EE0199BA}"/>
                </a:ext>
              </a:extLst>
            </p:cNvPr>
            <p:cNvSpPr txBox="1"/>
            <p:nvPr/>
          </p:nvSpPr>
          <p:spPr>
            <a:xfrm>
              <a:off x="443484" y="3470502"/>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dirty="0">
                  <a:latin typeface="BIZ UDPゴシック" panose="020B0400000000000000" pitchFamily="50" charset="-128"/>
                  <a:ea typeface="BIZ UDPゴシック" panose="020B0400000000000000" pitchFamily="50" charset="-128"/>
                </a:rPr>
                <a:t>販売管理システム</a:t>
              </a:r>
              <a:endParaRPr kumimoji="1"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債権管理システム</a:t>
              </a:r>
              <a:endParaRPr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請求書発行システム</a:t>
              </a:r>
            </a:p>
          </p:txBody>
        </p:sp>
        <p:sp>
          <p:nvSpPr>
            <p:cNvPr id="115" name="Rectangle 35">
              <a:extLst>
                <a:ext uri="{FF2B5EF4-FFF2-40B4-BE49-F238E27FC236}">
                  <a16:creationId xmlns:a16="http://schemas.microsoft.com/office/drawing/2014/main" id="{F6156C07-22F8-6569-9946-C9305AA9DCC9}"/>
                </a:ext>
              </a:extLst>
            </p:cNvPr>
            <p:cNvSpPr>
              <a:spLocks noChangeArrowheads="1"/>
            </p:cNvSpPr>
            <p:nvPr/>
          </p:nvSpPr>
          <p:spPr bwMode="auto">
            <a:xfrm>
              <a:off x="2181890" y="3740172"/>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16" name="Rectangle 36">
              <a:extLst>
                <a:ext uri="{FF2B5EF4-FFF2-40B4-BE49-F238E27FC236}">
                  <a16:creationId xmlns:a16="http://schemas.microsoft.com/office/drawing/2014/main" id="{F23BD162-DF63-652C-C385-BB5E87F3DE2C}"/>
                </a:ext>
              </a:extLst>
            </p:cNvPr>
            <p:cNvSpPr>
              <a:spLocks noChangeArrowheads="1"/>
            </p:cNvSpPr>
            <p:nvPr/>
          </p:nvSpPr>
          <p:spPr bwMode="auto">
            <a:xfrm>
              <a:off x="2181890" y="3858985"/>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17" name="Rectangle 37">
              <a:extLst>
                <a:ext uri="{FF2B5EF4-FFF2-40B4-BE49-F238E27FC236}">
                  <a16:creationId xmlns:a16="http://schemas.microsoft.com/office/drawing/2014/main" id="{73C205FA-6A67-4A72-3F7C-FA75FFFAAFEF}"/>
                </a:ext>
              </a:extLst>
            </p:cNvPr>
            <p:cNvSpPr>
              <a:spLocks noChangeArrowheads="1"/>
            </p:cNvSpPr>
            <p:nvPr/>
          </p:nvSpPr>
          <p:spPr bwMode="auto">
            <a:xfrm>
              <a:off x="2196559" y="3765108"/>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18" name="Freeform 38">
              <a:extLst>
                <a:ext uri="{FF2B5EF4-FFF2-40B4-BE49-F238E27FC236}">
                  <a16:creationId xmlns:a16="http://schemas.microsoft.com/office/drawing/2014/main" id="{4B1AAF2D-6E09-C4D5-3E5E-9A7AEE7A6F65}"/>
                </a:ext>
              </a:extLst>
            </p:cNvPr>
            <p:cNvSpPr>
              <a:spLocks/>
            </p:cNvSpPr>
            <p:nvPr/>
          </p:nvSpPr>
          <p:spPr bwMode="auto">
            <a:xfrm>
              <a:off x="2233230" y="3765108"/>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19" name="Freeform 39">
              <a:extLst>
                <a:ext uri="{FF2B5EF4-FFF2-40B4-BE49-F238E27FC236}">
                  <a16:creationId xmlns:a16="http://schemas.microsoft.com/office/drawing/2014/main" id="{618965D1-388A-AE31-884A-6270404C42EE}"/>
                </a:ext>
              </a:extLst>
            </p:cNvPr>
            <p:cNvSpPr>
              <a:spLocks/>
            </p:cNvSpPr>
            <p:nvPr/>
          </p:nvSpPr>
          <p:spPr bwMode="auto">
            <a:xfrm>
              <a:off x="2310970" y="3765108"/>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0" name="正方形/長方形 119">
              <a:extLst>
                <a:ext uri="{FF2B5EF4-FFF2-40B4-BE49-F238E27FC236}">
                  <a16:creationId xmlns:a16="http://schemas.microsoft.com/office/drawing/2014/main" id="{83107C01-805F-2EBE-BAF8-FE9C53BB88B7}"/>
                </a:ext>
              </a:extLst>
            </p:cNvPr>
            <p:cNvSpPr/>
            <p:nvPr/>
          </p:nvSpPr>
          <p:spPr>
            <a:xfrm>
              <a:off x="5686671" y="1276289"/>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90A60575-4DFC-31A4-C2D7-B14387BE979E}"/>
                </a:ext>
              </a:extLst>
            </p:cNvPr>
            <p:cNvSpPr/>
            <p:nvPr/>
          </p:nvSpPr>
          <p:spPr>
            <a:xfrm>
              <a:off x="5686671" y="1276289"/>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請求書受取（受け手）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0F08489C-9837-D87B-4AE1-7B05B413A816}"/>
                </a:ext>
              </a:extLst>
            </p:cNvPr>
            <p:cNvSpPr txBox="1"/>
            <p:nvPr/>
          </p:nvSpPr>
          <p:spPr>
            <a:xfrm>
              <a:off x="6209640" y="1560287"/>
              <a:ext cx="2055370" cy="292388"/>
            </a:xfrm>
            <a:prstGeom prst="rect">
              <a:avLst/>
            </a:prstGeom>
            <a:noFill/>
          </p:spPr>
          <p:txBody>
            <a:bodyPr wrap="none" rtlCol="0">
              <a:spAutoFit/>
            </a:bodyPr>
            <a:lstStyle/>
            <a:p>
              <a:pPr algn="ctr"/>
              <a:r>
                <a:rPr kumimoji="1" lang="ja-JP" altLang="en-US" sz="1300" dirty="0">
                  <a:latin typeface="BIZ UDPゴシック" panose="020B0400000000000000" pitchFamily="50" charset="-128"/>
                  <a:ea typeface="BIZ UDPゴシック" panose="020B0400000000000000" pitchFamily="50" charset="-128"/>
                </a:rPr>
                <a:t>デジタルインボイスの受取</a:t>
              </a:r>
            </a:p>
          </p:txBody>
        </p:sp>
        <p:sp>
          <p:nvSpPr>
            <p:cNvPr id="123" name="テキスト ボックス 122">
              <a:extLst>
                <a:ext uri="{FF2B5EF4-FFF2-40B4-BE49-F238E27FC236}">
                  <a16:creationId xmlns:a16="http://schemas.microsoft.com/office/drawing/2014/main" id="{57924F5D-64C9-B88F-1F07-922987CA980A}"/>
                </a:ext>
              </a:extLst>
            </p:cNvPr>
            <p:cNvSpPr txBox="1"/>
            <p:nvPr/>
          </p:nvSpPr>
          <p:spPr>
            <a:xfrm>
              <a:off x="7182257" y="1892210"/>
              <a:ext cx="1515158" cy="699404"/>
            </a:xfrm>
            <a:prstGeom prst="rect">
              <a:avLst/>
            </a:prstGeom>
            <a:solidFill>
              <a:schemeClr val="bg1">
                <a:lumMod val="95000"/>
              </a:schemeClr>
            </a:solidFill>
          </p:spPr>
          <p:txBody>
            <a:bodyPr wrap="none" tIns="72000" bIns="72000" rtlCol="0" anchor="ctr">
              <a:noAutofit/>
            </a:bodyPr>
            <a:lstStyle/>
            <a:p>
              <a:pPr algn="ctr"/>
              <a:r>
                <a:rPr lang="ja-JP" altLang="en-US" sz="1200" dirty="0">
                  <a:latin typeface="BIZ UDPゴシック" panose="020B0400000000000000" pitchFamily="50" charset="-128"/>
                  <a:ea typeface="BIZ UDPゴシック" panose="020B0400000000000000" pitchFamily="50" charset="-128"/>
                </a:rPr>
                <a:t>購買管理システム</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債務管理システム</a:t>
              </a:r>
              <a:endParaRPr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会計システム</a:t>
              </a:r>
            </a:p>
          </p:txBody>
        </p:sp>
        <p:sp>
          <p:nvSpPr>
            <p:cNvPr id="124" name="正方形/長方形 123">
              <a:extLst>
                <a:ext uri="{FF2B5EF4-FFF2-40B4-BE49-F238E27FC236}">
                  <a16:creationId xmlns:a16="http://schemas.microsoft.com/office/drawing/2014/main" id="{89AE1AC7-D8CF-D1B4-555C-13D6B8109BB3}"/>
                </a:ext>
              </a:extLst>
            </p:cNvPr>
            <p:cNvSpPr/>
            <p:nvPr/>
          </p:nvSpPr>
          <p:spPr>
            <a:xfrm>
              <a:off x="3663341" y="1275606"/>
              <a:ext cx="1817893" cy="2968671"/>
            </a:xfrm>
            <a:prstGeom prst="rect">
              <a:avLst/>
            </a:prstGeom>
            <a:no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D69A2EDF-8AEF-6B41-23DD-863EC43BCDBC}"/>
                </a:ext>
              </a:extLst>
            </p:cNvPr>
            <p:cNvSpPr txBox="1"/>
            <p:nvPr/>
          </p:nvSpPr>
          <p:spPr>
            <a:xfrm>
              <a:off x="3688071" y="1363542"/>
              <a:ext cx="1768433" cy="292388"/>
            </a:xfrm>
            <a:prstGeom prst="rect">
              <a:avLst/>
            </a:prstGeom>
            <a:noFill/>
          </p:spPr>
          <p:txBody>
            <a:bodyPr wrap="none" rtlCol="0">
              <a:spAutoFit/>
            </a:bodyPr>
            <a:lstStyle/>
            <a:p>
              <a:pPr algn="ctr"/>
              <a:r>
                <a:rPr kumimoji="1" lang="en-US" altLang="ja-JP" sz="1300" b="1" dirty="0">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dirty="0">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126" name="グループ化 125">
              <a:extLst>
                <a:ext uri="{FF2B5EF4-FFF2-40B4-BE49-F238E27FC236}">
                  <a16:creationId xmlns:a16="http://schemas.microsoft.com/office/drawing/2014/main" id="{7FC5BB15-4766-0C7B-B545-006A188D069C}"/>
                </a:ext>
              </a:extLst>
            </p:cNvPr>
            <p:cNvGrpSpPr>
              <a:grpSpLocks noChangeAspect="1"/>
            </p:cNvGrpSpPr>
            <p:nvPr/>
          </p:nvGrpSpPr>
          <p:grpSpPr>
            <a:xfrm>
              <a:off x="4224136" y="2460164"/>
              <a:ext cx="696302" cy="477425"/>
              <a:chOff x="0" y="114300"/>
              <a:chExt cx="10691813" cy="7331075"/>
            </a:xfrm>
          </p:grpSpPr>
          <p:sp>
            <p:nvSpPr>
              <p:cNvPr id="127" name="Freeform 101">
                <a:extLst>
                  <a:ext uri="{FF2B5EF4-FFF2-40B4-BE49-F238E27FC236}">
                    <a16:creationId xmlns:a16="http://schemas.microsoft.com/office/drawing/2014/main" id="{9C00C571-3C5E-DC26-C621-C59C71925C66}"/>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8" name="Freeform 102">
                <a:extLst>
                  <a:ext uri="{FF2B5EF4-FFF2-40B4-BE49-F238E27FC236}">
                    <a16:creationId xmlns:a16="http://schemas.microsoft.com/office/drawing/2014/main" id="{D0222482-0DB4-3655-8482-8AD989D99412}"/>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9" name="Oval 103">
                <a:extLst>
                  <a:ext uri="{FF2B5EF4-FFF2-40B4-BE49-F238E27FC236}">
                    <a16:creationId xmlns:a16="http://schemas.microsoft.com/office/drawing/2014/main" id="{C6D5C324-0D5B-7C95-54B5-5E0B7AB26D2F}"/>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0" name="Oval 104">
                <a:extLst>
                  <a:ext uri="{FF2B5EF4-FFF2-40B4-BE49-F238E27FC236}">
                    <a16:creationId xmlns:a16="http://schemas.microsoft.com/office/drawing/2014/main" id="{A6B51C79-3B1E-EE5A-77EC-337603DB3E43}"/>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1" name="Freeform 105">
                <a:extLst>
                  <a:ext uri="{FF2B5EF4-FFF2-40B4-BE49-F238E27FC236}">
                    <a16:creationId xmlns:a16="http://schemas.microsoft.com/office/drawing/2014/main" id="{EFB46513-0313-AE4C-EE14-BC30B21409E5}"/>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2" name="Freeform 106">
                <a:extLst>
                  <a:ext uri="{FF2B5EF4-FFF2-40B4-BE49-F238E27FC236}">
                    <a16:creationId xmlns:a16="http://schemas.microsoft.com/office/drawing/2014/main" id="{79E2860B-F0E3-314D-7674-388E137CB5E1}"/>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3" name="Oval 107">
                <a:extLst>
                  <a:ext uri="{FF2B5EF4-FFF2-40B4-BE49-F238E27FC236}">
                    <a16:creationId xmlns:a16="http://schemas.microsoft.com/office/drawing/2014/main" id="{C46E4B93-AAB1-F7DC-861F-43B07E0A401F}"/>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4" name="Freeform 108">
                <a:extLst>
                  <a:ext uri="{FF2B5EF4-FFF2-40B4-BE49-F238E27FC236}">
                    <a16:creationId xmlns:a16="http://schemas.microsoft.com/office/drawing/2014/main" id="{62C1B65C-1807-33D9-6477-8D9EC2AEDAFD}"/>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5" name="Freeform 109">
                <a:extLst>
                  <a:ext uri="{FF2B5EF4-FFF2-40B4-BE49-F238E27FC236}">
                    <a16:creationId xmlns:a16="http://schemas.microsoft.com/office/drawing/2014/main" id="{3FFC0749-5C1C-AF54-C00A-E042BB5E0BAF}"/>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36" name="テキスト ボックス 135">
              <a:extLst>
                <a:ext uri="{FF2B5EF4-FFF2-40B4-BE49-F238E27FC236}">
                  <a16:creationId xmlns:a16="http://schemas.microsoft.com/office/drawing/2014/main" id="{BD13ABC5-3473-72D0-86A4-3E91CE91789F}"/>
                </a:ext>
              </a:extLst>
            </p:cNvPr>
            <p:cNvSpPr txBox="1"/>
            <p:nvPr/>
          </p:nvSpPr>
          <p:spPr>
            <a:xfrm>
              <a:off x="3926117" y="2933903"/>
              <a:ext cx="1292340" cy="261610"/>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Peppol</a:t>
              </a:r>
              <a:r>
                <a:rPr kumimoji="1" lang="ja-JP" altLang="en-US" sz="1100" dirty="0">
                  <a:latin typeface="BIZ UDPゴシック" panose="020B0400000000000000" pitchFamily="50" charset="-128"/>
                  <a:ea typeface="BIZ UDPゴシック" panose="020B0400000000000000" pitchFamily="50" charset="-128"/>
                </a:rPr>
                <a:t>登録情報</a:t>
              </a:r>
            </a:p>
          </p:txBody>
        </p:sp>
        <p:grpSp>
          <p:nvGrpSpPr>
            <p:cNvPr id="137" name="グループ化 136">
              <a:extLst>
                <a:ext uri="{FF2B5EF4-FFF2-40B4-BE49-F238E27FC236}">
                  <a16:creationId xmlns:a16="http://schemas.microsoft.com/office/drawing/2014/main" id="{0023C100-233E-67F7-BCDD-6DC27E4C08A1}"/>
                </a:ext>
              </a:extLst>
            </p:cNvPr>
            <p:cNvGrpSpPr/>
            <p:nvPr/>
          </p:nvGrpSpPr>
          <p:grpSpPr>
            <a:xfrm>
              <a:off x="3809023" y="1840397"/>
              <a:ext cx="479452" cy="486867"/>
              <a:chOff x="8092581" y="1917941"/>
              <a:chExt cx="479452" cy="486867"/>
            </a:xfrm>
          </p:grpSpPr>
          <p:sp>
            <p:nvSpPr>
              <p:cNvPr id="138" name="楕円 137">
                <a:extLst>
                  <a:ext uri="{FF2B5EF4-FFF2-40B4-BE49-F238E27FC236}">
                    <a16:creationId xmlns:a16="http://schemas.microsoft.com/office/drawing/2014/main" id="{2FEFAF79-2DB3-A581-0871-00CE1C32B90A}"/>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39" name="グループ化 138">
                <a:extLst>
                  <a:ext uri="{FF2B5EF4-FFF2-40B4-BE49-F238E27FC236}">
                    <a16:creationId xmlns:a16="http://schemas.microsoft.com/office/drawing/2014/main" id="{99D95FFE-7177-51A2-82C3-8E5ABA623771}"/>
                  </a:ext>
                </a:extLst>
              </p:cNvPr>
              <p:cNvGrpSpPr>
                <a:grpSpLocks noChangeAspect="1"/>
              </p:cNvGrpSpPr>
              <p:nvPr/>
            </p:nvGrpSpPr>
            <p:grpSpPr>
              <a:xfrm rot="1363381">
                <a:off x="8134825" y="1969804"/>
                <a:ext cx="383140" cy="383140"/>
                <a:chOff x="704850" y="2319338"/>
                <a:chExt cx="7559675" cy="7559675"/>
              </a:xfrm>
            </p:grpSpPr>
            <p:sp>
              <p:nvSpPr>
                <p:cNvPr id="140" name="Freeform 123">
                  <a:extLst>
                    <a:ext uri="{FF2B5EF4-FFF2-40B4-BE49-F238E27FC236}">
                      <a16:creationId xmlns:a16="http://schemas.microsoft.com/office/drawing/2014/main" id="{1954823C-6C15-EAFD-7BBD-502FB2502012}"/>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41" name="Oval 124">
                  <a:extLst>
                    <a:ext uri="{FF2B5EF4-FFF2-40B4-BE49-F238E27FC236}">
                      <a16:creationId xmlns:a16="http://schemas.microsoft.com/office/drawing/2014/main" id="{CD569BCE-7520-1D12-2751-986705C487E4}"/>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42" name="Oval 125">
                  <a:extLst>
                    <a:ext uri="{FF2B5EF4-FFF2-40B4-BE49-F238E27FC236}">
                      <a16:creationId xmlns:a16="http://schemas.microsoft.com/office/drawing/2014/main" id="{540CE383-954D-E796-1527-CFE9394063F6}"/>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43" name="Oval 126">
                  <a:extLst>
                    <a:ext uri="{FF2B5EF4-FFF2-40B4-BE49-F238E27FC236}">
                      <a16:creationId xmlns:a16="http://schemas.microsoft.com/office/drawing/2014/main" id="{051C831F-4E62-17D5-0951-F150FDFF7AC2}"/>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44" name="Oval 127">
                  <a:extLst>
                    <a:ext uri="{FF2B5EF4-FFF2-40B4-BE49-F238E27FC236}">
                      <a16:creationId xmlns:a16="http://schemas.microsoft.com/office/drawing/2014/main" id="{8F904834-EEAC-9973-97A8-24DA7F290981}"/>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45" name="Oval 128">
                  <a:extLst>
                    <a:ext uri="{FF2B5EF4-FFF2-40B4-BE49-F238E27FC236}">
                      <a16:creationId xmlns:a16="http://schemas.microsoft.com/office/drawing/2014/main" id="{B05E2583-4C54-AEA9-521E-5283C16704FD}"/>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46" name="Oval 129">
                  <a:extLst>
                    <a:ext uri="{FF2B5EF4-FFF2-40B4-BE49-F238E27FC236}">
                      <a16:creationId xmlns:a16="http://schemas.microsoft.com/office/drawing/2014/main" id="{53AEE6B8-B6BE-D94C-B978-C0C1386D5C68}"/>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147" name="グループ化 146">
              <a:extLst>
                <a:ext uri="{FF2B5EF4-FFF2-40B4-BE49-F238E27FC236}">
                  <a16:creationId xmlns:a16="http://schemas.microsoft.com/office/drawing/2014/main" id="{E1A30517-364E-9657-6102-22B62B70344E}"/>
                </a:ext>
              </a:extLst>
            </p:cNvPr>
            <p:cNvGrpSpPr/>
            <p:nvPr/>
          </p:nvGrpSpPr>
          <p:grpSpPr>
            <a:xfrm>
              <a:off x="4861140" y="3409604"/>
              <a:ext cx="479452" cy="486867"/>
              <a:chOff x="8092581" y="1917941"/>
              <a:chExt cx="479452" cy="486867"/>
            </a:xfrm>
          </p:grpSpPr>
          <p:sp>
            <p:nvSpPr>
              <p:cNvPr id="148" name="楕円 147">
                <a:extLst>
                  <a:ext uri="{FF2B5EF4-FFF2-40B4-BE49-F238E27FC236}">
                    <a16:creationId xmlns:a16="http://schemas.microsoft.com/office/drawing/2014/main" id="{3390B98F-097B-52F4-8B06-8710C87D00F2}"/>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49" name="グループ化 148">
                <a:extLst>
                  <a:ext uri="{FF2B5EF4-FFF2-40B4-BE49-F238E27FC236}">
                    <a16:creationId xmlns:a16="http://schemas.microsoft.com/office/drawing/2014/main" id="{9951C375-D5BA-5522-0EBB-72DE69CC14BC}"/>
                  </a:ext>
                </a:extLst>
              </p:cNvPr>
              <p:cNvGrpSpPr>
                <a:grpSpLocks noChangeAspect="1"/>
              </p:cNvGrpSpPr>
              <p:nvPr/>
            </p:nvGrpSpPr>
            <p:grpSpPr>
              <a:xfrm rot="1363381">
                <a:off x="8134825" y="1969804"/>
                <a:ext cx="383140" cy="383140"/>
                <a:chOff x="704850" y="2319338"/>
                <a:chExt cx="7559675" cy="7559675"/>
              </a:xfrm>
            </p:grpSpPr>
            <p:sp>
              <p:nvSpPr>
                <p:cNvPr id="150" name="Freeform 123">
                  <a:extLst>
                    <a:ext uri="{FF2B5EF4-FFF2-40B4-BE49-F238E27FC236}">
                      <a16:creationId xmlns:a16="http://schemas.microsoft.com/office/drawing/2014/main" id="{9116AC6F-AF46-92C1-4A74-D8545E08F304}"/>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51" name="Oval 124">
                  <a:extLst>
                    <a:ext uri="{FF2B5EF4-FFF2-40B4-BE49-F238E27FC236}">
                      <a16:creationId xmlns:a16="http://schemas.microsoft.com/office/drawing/2014/main" id="{01898A02-9A1E-DE48-1F87-57F6FD78B718}"/>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52" name="Oval 125">
                  <a:extLst>
                    <a:ext uri="{FF2B5EF4-FFF2-40B4-BE49-F238E27FC236}">
                      <a16:creationId xmlns:a16="http://schemas.microsoft.com/office/drawing/2014/main" id="{0F707386-CA87-2EDB-8FBF-C8D1730C58A2}"/>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53" name="Oval 126">
                  <a:extLst>
                    <a:ext uri="{FF2B5EF4-FFF2-40B4-BE49-F238E27FC236}">
                      <a16:creationId xmlns:a16="http://schemas.microsoft.com/office/drawing/2014/main" id="{4261B005-ADB3-A0AA-6D8B-9B50E1ADCF45}"/>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54" name="Oval 127">
                  <a:extLst>
                    <a:ext uri="{FF2B5EF4-FFF2-40B4-BE49-F238E27FC236}">
                      <a16:creationId xmlns:a16="http://schemas.microsoft.com/office/drawing/2014/main" id="{269659C9-7DBF-E8D6-022D-9820427A9B66}"/>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55" name="Oval 128">
                  <a:extLst>
                    <a:ext uri="{FF2B5EF4-FFF2-40B4-BE49-F238E27FC236}">
                      <a16:creationId xmlns:a16="http://schemas.microsoft.com/office/drawing/2014/main" id="{F554B642-072C-8593-8ABC-CF2A428CE74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56" name="Oval 129">
                  <a:extLst>
                    <a:ext uri="{FF2B5EF4-FFF2-40B4-BE49-F238E27FC236}">
                      <a16:creationId xmlns:a16="http://schemas.microsoft.com/office/drawing/2014/main" id="{B74A84D9-AEB2-C477-BFED-0B78DB55F13E}"/>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157" name="グループ化 156">
              <a:extLst>
                <a:ext uri="{FF2B5EF4-FFF2-40B4-BE49-F238E27FC236}">
                  <a16:creationId xmlns:a16="http://schemas.microsoft.com/office/drawing/2014/main" id="{27D2DDD6-9F4B-101D-CDE6-D0C704FA4E04}"/>
                </a:ext>
              </a:extLst>
            </p:cNvPr>
            <p:cNvGrpSpPr/>
            <p:nvPr/>
          </p:nvGrpSpPr>
          <p:grpSpPr>
            <a:xfrm>
              <a:off x="3809023" y="3409604"/>
              <a:ext cx="479452" cy="486867"/>
              <a:chOff x="4062966" y="2766531"/>
              <a:chExt cx="479452" cy="486867"/>
            </a:xfrm>
          </p:grpSpPr>
          <p:sp>
            <p:nvSpPr>
              <p:cNvPr id="158" name="楕円 157">
                <a:extLst>
                  <a:ext uri="{FF2B5EF4-FFF2-40B4-BE49-F238E27FC236}">
                    <a16:creationId xmlns:a16="http://schemas.microsoft.com/office/drawing/2014/main" id="{F1F3C913-6536-D318-4C6E-358937A97C5E}"/>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59" name="グループ化 158">
                <a:extLst>
                  <a:ext uri="{FF2B5EF4-FFF2-40B4-BE49-F238E27FC236}">
                    <a16:creationId xmlns:a16="http://schemas.microsoft.com/office/drawing/2014/main" id="{DF89FCDB-E592-C0F5-4AE1-68E417AD9C7E}"/>
                  </a:ext>
                </a:extLst>
              </p:cNvPr>
              <p:cNvGrpSpPr>
                <a:grpSpLocks noChangeAspect="1"/>
              </p:cNvGrpSpPr>
              <p:nvPr/>
            </p:nvGrpSpPr>
            <p:grpSpPr>
              <a:xfrm rot="1363381">
                <a:off x="4105210" y="2818394"/>
                <a:ext cx="383140" cy="383140"/>
                <a:chOff x="704850" y="2319338"/>
                <a:chExt cx="7559675" cy="7559675"/>
              </a:xfrm>
            </p:grpSpPr>
            <p:sp>
              <p:nvSpPr>
                <p:cNvPr id="160" name="Freeform 123">
                  <a:extLst>
                    <a:ext uri="{FF2B5EF4-FFF2-40B4-BE49-F238E27FC236}">
                      <a16:creationId xmlns:a16="http://schemas.microsoft.com/office/drawing/2014/main" id="{18197D50-7999-2EA5-C927-191878C9170D}"/>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61" name="Oval 124">
                  <a:extLst>
                    <a:ext uri="{FF2B5EF4-FFF2-40B4-BE49-F238E27FC236}">
                      <a16:creationId xmlns:a16="http://schemas.microsoft.com/office/drawing/2014/main" id="{10C86B91-7E82-1552-0C65-F9BBEAFDC316}"/>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62" name="Oval 125">
                  <a:extLst>
                    <a:ext uri="{FF2B5EF4-FFF2-40B4-BE49-F238E27FC236}">
                      <a16:creationId xmlns:a16="http://schemas.microsoft.com/office/drawing/2014/main" id="{3AE8B084-6BB6-4466-3938-A3B339E2114C}"/>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63" name="Oval 126">
                  <a:extLst>
                    <a:ext uri="{FF2B5EF4-FFF2-40B4-BE49-F238E27FC236}">
                      <a16:creationId xmlns:a16="http://schemas.microsoft.com/office/drawing/2014/main" id="{3E7B5D86-8C38-D6C2-79AC-2454E055FBEB}"/>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64" name="Oval 127">
                  <a:extLst>
                    <a:ext uri="{FF2B5EF4-FFF2-40B4-BE49-F238E27FC236}">
                      <a16:creationId xmlns:a16="http://schemas.microsoft.com/office/drawing/2014/main" id="{E23913F5-D86E-DC20-620C-F7EE7583C975}"/>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65" name="Oval 128">
                  <a:extLst>
                    <a:ext uri="{FF2B5EF4-FFF2-40B4-BE49-F238E27FC236}">
                      <a16:creationId xmlns:a16="http://schemas.microsoft.com/office/drawing/2014/main" id="{E8582750-608C-7A28-A930-B2A422455B85}"/>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66" name="Oval 129">
                  <a:extLst>
                    <a:ext uri="{FF2B5EF4-FFF2-40B4-BE49-F238E27FC236}">
                      <a16:creationId xmlns:a16="http://schemas.microsoft.com/office/drawing/2014/main" id="{BBF509C7-F4A7-EE80-7E82-F11A9CA345F7}"/>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167" name="グループ化 166">
              <a:extLst>
                <a:ext uri="{FF2B5EF4-FFF2-40B4-BE49-F238E27FC236}">
                  <a16:creationId xmlns:a16="http://schemas.microsoft.com/office/drawing/2014/main" id="{06846D8B-1F14-F6CE-6835-AB44DD66F201}"/>
                </a:ext>
              </a:extLst>
            </p:cNvPr>
            <p:cNvGrpSpPr/>
            <p:nvPr/>
          </p:nvGrpSpPr>
          <p:grpSpPr>
            <a:xfrm>
              <a:off x="4861140" y="1840397"/>
              <a:ext cx="479452" cy="486867"/>
              <a:chOff x="4062966" y="2766531"/>
              <a:chExt cx="479452" cy="486867"/>
            </a:xfrm>
          </p:grpSpPr>
          <p:sp>
            <p:nvSpPr>
              <p:cNvPr id="168" name="楕円 167">
                <a:extLst>
                  <a:ext uri="{FF2B5EF4-FFF2-40B4-BE49-F238E27FC236}">
                    <a16:creationId xmlns:a16="http://schemas.microsoft.com/office/drawing/2014/main" id="{98A3B3E0-9D3B-26F7-499F-AE47B3A9E243}"/>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69" name="グループ化 168">
                <a:extLst>
                  <a:ext uri="{FF2B5EF4-FFF2-40B4-BE49-F238E27FC236}">
                    <a16:creationId xmlns:a16="http://schemas.microsoft.com/office/drawing/2014/main" id="{3A4FEACD-BF84-9E80-8B10-5A9971CC77F8}"/>
                  </a:ext>
                </a:extLst>
              </p:cNvPr>
              <p:cNvGrpSpPr>
                <a:grpSpLocks noChangeAspect="1"/>
              </p:cNvGrpSpPr>
              <p:nvPr/>
            </p:nvGrpSpPr>
            <p:grpSpPr>
              <a:xfrm rot="1363381">
                <a:off x="4105210" y="2818394"/>
                <a:ext cx="383140" cy="383140"/>
                <a:chOff x="704850" y="2319338"/>
                <a:chExt cx="7559675" cy="7559675"/>
              </a:xfrm>
            </p:grpSpPr>
            <p:sp>
              <p:nvSpPr>
                <p:cNvPr id="170" name="Freeform 123">
                  <a:extLst>
                    <a:ext uri="{FF2B5EF4-FFF2-40B4-BE49-F238E27FC236}">
                      <a16:creationId xmlns:a16="http://schemas.microsoft.com/office/drawing/2014/main" id="{AC664ED1-D367-C593-250C-D1E1BA9D5BF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71" name="Oval 124">
                  <a:extLst>
                    <a:ext uri="{FF2B5EF4-FFF2-40B4-BE49-F238E27FC236}">
                      <a16:creationId xmlns:a16="http://schemas.microsoft.com/office/drawing/2014/main" id="{5D06A559-C89A-8907-1142-05ECAFFF1F4C}"/>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72" name="Oval 125">
                  <a:extLst>
                    <a:ext uri="{FF2B5EF4-FFF2-40B4-BE49-F238E27FC236}">
                      <a16:creationId xmlns:a16="http://schemas.microsoft.com/office/drawing/2014/main" id="{093A8B82-7D66-EB26-4E17-47BD56280BA9}"/>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73" name="Oval 126">
                  <a:extLst>
                    <a:ext uri="{FF2B5EF4-FFF2-40B4-BE49-F238E27FC236}">
                      <a16:creationId xmlns:a16="http://schemas.microsoft.com/office/drawing/2014/main" id="{CD1457F5-7370-9512-8F02-4D724BC7EAF7}"/>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74" name="Oval 127">
                  <a:extLst>
                    <a:ext uri="{FF2B5EF4-FFF2-40B4-BE49-F238E27FC236}">
                      <a16:creationId xmlns:a16="http://schemas.microsoft.com/office/drawing/2014/main" id="{48A671F4-1AF8-4F8A-DA0F-DC7ACFCD3387}"/>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75" name="Oval 128">
                  <a:extLst>
                    <a:ext uri="{FF2B5EF4-FFF2-40B4-BE49-F238E27FC236}">
                      <a16:creationId xmlns:a16="http://schemas.microsoft.com/office/drawing/2014/main" id="{0DF84583-F4C0-7A7F-E630-EA70FCADD50F}"/>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176" name="Oval 129">
                  <a:extLst>
                    <a:ext uri="{FF2B5EF4-FFF2-40B4-BE49-F238E27FC236}">
                      <a16:creationId xmlns:a16="http://schemas.microsoft.com/office/drawing/2014/main" id="{CD49AD5A-4349-42BC-9400-15D2BEB9A4F4}"/>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177" name="矢印: 右 176">
              <a:extLst>
                <a:ext uri="{FF2B5EF4-FFF2-40B4-BE49-F238E27FC236}">
                  <a16:creationId xmlns:a16="http://schemas.microsoft.com/office/drawing/2014/main" id="{773BAA3B-554C-7582-9439-1B5A70DCFE19}"/>
                </a:ext>
              </a:extLst>
            </p:cNvPr>
            <p:cNvSpPr/>
            <p:nvPr/>
          </p:nvSpPr>
          <p:spPr>
            <a:xfrm>
              <a:off x="4421781" y="1931383"/>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矢印: 右 177">
              <a:extLst>
                <a:ext uri="{FF2B5EF4-FFF2-40B4-BE49-F238E27FC236}">
                  <a16:creationId xmlns:a16="http://schemas.microsoft.com/office/drawing/2014/main" id="{60C3AEDC-767D-A26B-E389-346D6838BEFF}"/>
                </a:ext>
              </a:extLst>
            </p:cNvPr>
            <p:cNvSpPr/>
            <p:nvPr/>
          </p:nvSpPr>
          <p:spPr>
            <a:xfrm>
              <a:off x="4421781" y="3502605"/>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二等辺三角形 178">
              <a:extLst>
                <a:ext uri="{FF2B5EF4-FFF2-40B4-BE49-F238E27FC236}">
                  <a16:creationId xmlns:a16="http://schemas.microsoft.com/office/drawing/2014/main" id="{BE6C804F-0A81-B79F-80F1-A0B17B35704E}"/>
                </a:ext>
              </a:extLst>
            </p:cNvPr>
            <p:cNvSpPr/>
            <p:nvPr/>
          </p:nvSpPr>
          <p:spPr>
            <a:xfrm rot="5400000">
              <a:off x="1612512" y="2238975"/>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矢印: 右 179">
              <a:extLst>
                <a:ext uri="{FF2B5EF4-FFF2-40B4-BE49-F238E27FC236}">
                  <a16:creationId xmlns:a16="http://schemas.microsoft.com/office/drawing/2014/main" id="{AB226D81-7122-EBCE-513E-DCC122B51AA5}"/>
                </a:ext>
              </a:extLst>
            </p:cNvPr>
            <p:cNvSpPr/>
            <p:nvPr/>
          </p:nvSpPr>
          <p:spPr>
            <a:xfrm>
              <a:off x="3391470" y="1931383"/>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矢印: 右 180">
              <a:extLst>
                <a:ext uri="{FF2B5EF4-FFF2-40B4-BE49-F238E27FC236}">
                  <a16:creationId xmlns:a16="http://schemas.microsoft.com/office/drawing/2014/main" id="{DF914AEC-F754-E211-9A15-F9C09C21E222}"/>
                </a:ext>
              </a:extLst>
            </p:cNvPr>
            <p:cNvSpPr/>
            <p:nvPr/>
          </p:nvSpPr>
          <p:spPr>
            <a:xfrm>
              <a:off x="5426333" y="1931383"/>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矢印: 右 181">
              <a:extLst>
                <a:ext uri="{FF2B5EF4-FFF2-40B4-BE49-F238E27FC236}">
                  <a16:creationId xmlns:a16="http://schemas.microsoft.com/office/drawing/2014/main" id="{FD39AEE1-4C8F-E964-9BCB-3C5B76C41BE3}"/>
                </a:ext>
              </a:extLst>
            </p:cNvPr>
            <p:cNvSpPr/>
            <p:nvPr/>
          </p:nvSpPr>
          <p:spPr>
            <a:xfrm>
              <a:off x="3391470" y="3502605"/>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矢印: 右 182">
              <a:extLst>
                <a:ext uri="{FF2B5EF4-FFF2-40B4-BE49-F238E27FC236}">
                  <a16:creationId xmlns:a16="http://schemas.microsoft.com/office/drawing/2014/main" id="{7FB6B654-CA20-0429-08DA-114C8827310A}"/>
                </a:ext>
              </a:extLst>
            </p:cNvPr>
            <p:cNvSpPr/>
            <p:nvPr/>
          </p:nvSpPr>
          <p:spPr>
            <a:xfrm>
              <a:off x="5426333" y="3502605"/>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二等辺三角形 183">
              <a:extLst>
                <a:ext uri="{FF2B5EF4-FFF2-40B4-BE49-F238E27FC236}">
                  <a16:creationId xmlns:a16="http://schemas.microsoft.com/office/drawing/2014/main" id="{179BAA6E-E290-AA42-6C43-A7D8C3B7FDF4}"/>
                </a:ext>
              </a:extLst>
            </p:cNvPr>
            <p:cNvSpPr/>
            <p:nvPr/>
          </p:nvSpPr>
          <p:spPr>
            <a:xfrm rot="5400000">
              <a:off x="7318164" y="3817267"/>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Freeform 5">
              <a:extLst>
                <a:ext uri="{FF2B5EF4-FFF2-40B4-BE49-F238E27FC236}">
                  <a16:creationId xmlns:a16="http://schemas.microsoft.com/office/drawing/2014/main" id="{99C62288-E646-0A2D-7625-8C53784F9F34}"/>
                </a:ext>
              </a:extLst>
            </p:cNvPr>
            <p:cNvSpPr>
              <a:spLocks noEditPoints="1"/>
            </p:cNvSpPr>
            <p:nvPr/>
          </p:nvSpPr>
          <p:spPr bwMode="auto">
            <a:xfrm>
              <a:off x="2153042" y="3652773"/>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Rectangle 35">
              <a:extLst>
                <a:ext uri="{FF2B5EF4-FFF2-40B4-BE49-F238E27FC236}">
                  <a16:creationId xmlns:a16="http://schemas.microsoft.com/office/drawing/2014/main" id="{4122651F-8D3C-0137-D059-051EFC0B2294}"/>
                </a:ext>
              </a:extLst>
            </p:cNvPr>
            <p:cNvSpPr>
              <a:spLocks noChangeArrowheads="1"/>
            </p:cNvSpPr>
            <p:nvPr/>
          </p:nvSpPr>
          <p:spPr bwMode="auto">
            <a:xfrm>
              <a:off x="2530231" y="3747432"/>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7" name="Rectangle 36">
              <a:extLst>
                <a:ext uri="{FF2B5EF4-FFF2-40B4-BE49-F238E27FC236}">
                  <a16:creationId xmlns:a16="http://schemas.microsoft.com/office/drawing/2014/main" id="{7B3CF5CB-5FF3-E38A-5A40-84869C0850E6}"/>
                </a:ext>
              </a:extLst>
            </p:cNvPr>
            <p:cNvSpPr>
              <a:spLocks noChangeArrowheads="1"/>
            </p:cNvSpPr>
            <p:nvPr/>
          </p:nvSpPr>
          <p:spPr bwMode="auto">
            <a:xfrm>
              <a:off x="2530231" y="3866245"/>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8" name="Rectangle 37">
              <a:extLst>
                <a:ext uri="{FF2B5EF4-FFF2-40B4-BE49-F238E27FC236}">
                  <a16:creationId xmlns:a16="http://schemas.microsoft.com/office/drawing/2014/main" id="{38E65348-6D07-D3BC-D210-D58AAB2C2DF0}"/>
                </a:ext>
              </a:extLst>
            </p:cNvPr>
            <p:cNvSpPr>
              <a:spLocks noChangeArrowheads="1"/>
            </p:cNvSpPr>
            <p:nvPr/>
          </p:nvSpPr>
          <p:spPr bwMode="auto">
            <a:xfrm>
              <a:off x="2544900" y="3772368"/>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9" name="Freeform 38">
              <a:extLst>
                <a:ext uri="{FF2B5EF4-FFF2-40B4-BE49-F238E27FC236}">
                  <a16:creationId xmlns:a16="http://schemas.microsoft.com/office/drawing/2014/main" id="{48BC3595-EB28-2571-BA22-4AC1CC311456}"/>
                </a:ext>
              </a:extLst>
            </p:cNvPr>
            <p:cNvSpPr>
              <a:spLocks/>
            </p:cNvSpPr>
            <p:nvPr/>
          </p:nvSpPr>
          <p:spPr bwMode="auto">
            <a:xfrm>
              <a:off x="2581571" y="3772368"/>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0" name="Freeform 39">
              <a:extLst>
                <a:ext uri="{FF2B5EF4-FFF2-40B4-BE49-F238E27FC236}">
                  <a16:creationId xmlns:a16="http://schemas.microsoft.com/office/drawing/2014/main" id="{F32D6508-D2B5-5A8C-063D-AAC32A2604BE}"/>
                </a:ext>
              </a:extLst>
            </p:cNvPr>
            <p:cNvSpPr>
              <a:spLocks/>
            </p:cNvSpPr>
            <p:nvPr/>
          </p:nvSpPr>
          <p:spPr bwMode="auto">
            <a:xfrm>
              <a:off x="2659311" y="3772368"/>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1" name="Freeform 5">
              <a:extLst>
                <a:ext uri="{FF2B5EF4-FFF2-40B4-BE49-F238E27FC236}">
                  <a16:creationId xmlns:a16="http://schemas.microsoft.com/office/drawing/2014/main" id="{9E33C23A-E058-2A4E-95A7-D11DE342C90C}"/>
                </a:ext>
              </a:extLst>
            </p:cNvPr>
            <p:cNvSpPr>
              <a:spLocks noEditPoints="1"/>
            </p:cNvSpPr>
            <p:nvPr/>
          </p:nvSpPr>
          <p:spPr bwMode="auto">
            <a:xfrm>
              <a:off x="2501383" y="3660033"/>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Rectangle 35">
              <a:extLst>
                <a:ext uri="{FF2B5EF4-FFF2-40B4-BE49-F238E27FC236}">
                  <a16:creationId xmlns:a16="http://schemas.microsoft.com/office/drawing/2014/main" id="{C0F1B98E-193C-1874-094E-A204DAE7F03B}"/>
                </a:ext>
              </a:extLst>
            </p:cNvPr>
            <p:cNvSpPr>
              <a:spLocks noChangeArrowheads="1"/>
            </p:cNvSpPr>
            <p:nvPr/>
          </p:nvSpPr>
          <p:spPr bwMode="auto">
            <a:xfrm>
              <a:off x="2878572" y="375468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3" name="Rectangle 36">
              <a:extLst>
                <a:ext uri="{FF2B5EF4-FFF2-40B4-BE49-F238E27FC236}">
                  <a16:creationId xmlns:a16="http://schemas.microsoft.com/office/drawing/2014/main" id="{A326E984-CF61-F0D9-B62B-D41042F8E132}"/>
                </a:ext>
              </a:extLst>
            </p:cNvPr>
            <p:cNvSpPr>
              <a:spLocks noChangeArrowheads="1"/>
            </p:cNvSpPr>
            <p:nvPr/>
          </p:nvSpPr>
          <p:spPr bwMode="auto">
            <a:xfrm>
              <a:off x="2878572" y="387350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4" name="Rectangle 37">
              <a:extLst>
                <a:ext uri="{FF2B5EF4-FFF2-40B4-BE49-F238E27FC236}">
                  <a16:creationId xmlns:a16="http://schemas.microsoft.com/office/drawing/2014/main" id="{DD141CA7-D620-8B5A-D662-C5031B085726}"/>
                </a:ext>
              </a:extLst>
            </p:cNvPr>
            <p:cNvSpPr>
              <a:spLocks noChangeArrowheads="1"/>
            </p:cNvSpPr>
            <p:nvPr/>
          </p:nvSpPr>
          <p:spPr bwMode="auto">
            <a:xfrm>
              <a:off x="2893241" y="377962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5" name="Freeform 38">
              <a:extLst>
                <a:ext uri="{FF2B5EF4-FFF2-40B4-BE49-F238E27FC236}">
                  <a16:creationId xmlns:a16="http://schemas.microsoft.com/office/drawing/2014/main" id="{3363F781-1F45-20E4-6E6B-80F18774E399}"/>
                </a:ext>
              </a:extLst>
            </p:cNvPr>
            <p:cNvSpPr>
              <a:spLocks/>
            </p:cNvSpPr>
            <p:nvPr/>
          </p:nvSpPr>
          <p:spPr bwMode="auto">
            <a:xfrm>
              <a:off x="2929912" y="377962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6" name="Freeform 39">
              <a:extLst>
                <a:ext uri="{FF2B5EF4-FFF2-40B4-BE49-F238E27FC236}">
                  <a16:creationId xmlns:a16="http://schemas.microsoft.com/office/drawing/2014/main" id="{1089072B-0F36-98FF-C850-C648522DEB5D}"/>
                </a:ext>
              </a:extLst>
            </p:cNvPr>
            <p:cNvSpPr>
              <a:spLocks/>
            </p:cNvSpPr>
            <p:nvPr/>
          </p:nvSpPr>
          <p:spPr bwMode="auto">
            <a:xfrm>
              <a:off x="3007652" y="377962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7" name="Freeform 5">
              <a:extLst>
                <a:ext uri="{FF2B5EF4-FFF2-40B4-BE49-F238E27FC236}">
                  <a16:creationId xmlns:a16="http://schemas.microsoft.com/office/drawing/2014/main" id="{0313DCC2-E500-A55D-3CD5-D2652E268434}"/>
                </a:ext>
              </a:extLst>
            </p:cNvPr>
            <p:cNvSpPr>
              <a:spLocks noEditPoints="1"/>
            </p:cNvSpPr>
            <p:nvPr/>
          </p:nvSpPr>
          <p:spPr bwMode="auto">
            <a:xfrm>
              <a:off x="2849724" y="366728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Rectangle 35">
              <a:extLst>
                <a:ext uri="{FF2B5EF4-FFF2-40B4-BE49-F238E27FC236}">
                  <a16:creationId xmlns:a16="http://schemas.microsoft.com/office/drawing/2014/main" id="{0A7E1460-F27A-D21C-46C8-A1C90F0E35DF}"/>
                </a:ext>
              </a:extLst>
            </p:cNvPr>
            <p:cNvSpPr>
              <a:spLocks noChangeArrowheads="1"/>
            </p:cNvSpPr>
            <p:nvPr/>
          </p:nvSpPr>
          <p:spPr bwMode="auto">
            <a:xfrm>
              <a:off x="6093469" y="2208917"/>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9" name="Rectangle 36">
              <a:extLst>
                <a:ext uri="{FF2B5EF4-FFF2-40B4-BE49-F238E27FC236}">
                  <a16:creationId xmlns:a16="http://schemas.microsoft.com/office/drawing/2014/main" id="{949D389B-4B6B-B95D-015C-FAD871F0B7A5}"/>
                </a:ext>
              </a:extLst>
            </p:cNvPr>
            <p:cNvSpPr>
              <a:spLocks noChangeArrowheads="1"/>
            </p:cNvSpPr>
            <p:nvPr/>
          </p:nvSpPr>
          <p:spPr bwMode="auto">
            <a:xfrm>
              <a:off x="6093469" y="2327730"/>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0" name="Rectangle 37">
              <a:extLst>
                <a:ext uri="{FF2B5EF4-FFF2-40B4-BE49-F238E27FC236}">
                  <a16:creationId xmlns:a16="http://schemas.microsoft.com/office/drawing/2014/main" id="{0BBE6FA4-467C-E368-B148-09D9F8A6A77A}"/>
                </a:ext>
              </a:extLst>
            </p:cNvPr>
            <p:cNvSpPr>
              <a:spLocks noChangeArrowheads="1"/>
            </p:cNvSpPr>
            <p:nvPr/>
          </p:nvSpPr>
          <p:spPr bwMode="auto">
            <a:xfrm>
              <a:off x="6108138" y="2233853"/>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1" name="Freeform 38">
              <a:extLst>
                <a:ext uri="{FF2B5EF4-FFF2-40B4-BE49-F238E27FC236}">
                  <a16:creationId xmlns:a16="http://schemas.microsoft.com/office/drawing/2014/main" id="{991E039C-EB80-F24D-7063-2CD29E022C16}"/>
                </a:ext>
              </a:extLst>
            </p:cNvPr>
            <p:cNvSpPr>
              <a:spLocks/>
            </p:cNvSpPr>
            <p:nvPr/>
          </p:nvSpPr>
          <p:spPr bwMode="auto">
            <a:xfrm>
              <a:off x="6144809" y="2233853"/>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2" name="Freeform 39">
              <a:extLst>
                <a:ext uri="{FF2B5EF4-FFF2-40B4-BE49-F238E27FC236}">
                  <a16:creationId xmlns:a16="http://schemas.microsoft.com/office/drawing/2014/main" id="{92C6A699-FF1B-F0E4-6901-10F044D2C570}"/>
                </a:ext>
              </a:extLst>
            </p:cNvPr>
            <p:cNvSpPr>
              <a:spLocks/>
            </p:cNvSpPr>
            <p:nvPr/>
          </p:nvSpPr>
          <p:spPr bwMode="auto">
            <a:xfrm>
              <a:off x="6222549" y="2233853"/>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3" name="Freeform 5">
              <a:extLst>
                <a:ext uri="{FF2B5EF4-FFF2-40B4-BE49-F238E27FC236}">
                  <a16:creationId xmlns:a16="http://schemas.microsoft.com/office/drawing/2014/main" id="{E555E6D0-C52F-CF30-FD59-96A9AB5EC3CD}"/>
                </a:ext>
              </a:extLst>
            </p:cNvPr>
            <p:cNvSpPr>
              <a:spLocks noEditPoints="1"/>
            </p:cNvSpPr>
            <p:nvPr/>
          </p:nvSpPr>
          <p:spPr bwMode="auto">
            <a:xfrm>
              <a:off x="6064621" y="2121518"/>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Rectangle 35">
              <a:extLst>
                <a:ext uri="{FF2B5EF4-FFF2-40B4-BE49-F238E27FC236}">
                  <a16:creationId xmlns:a16="http://schemas.microsoft.com/office/drawing/2014/main" id="{D33DA610-7217-AE22-EECC-EE29E1E15CCF}"/>
                </a:ext>
              </a:extLst>
            </p:cNvPr>
            <p:cNvSpPr>
              <a:spLocks noChangeArrowheads="1"/>
            </p:cNvSpPr>
            <p:nvPr/>
          </p:nvSpPr>
          <p:spPr bwMode="auto">
            <a:xfrm>
              <a:off x="6441810" y="2216177"/>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5" name="Rectangle 36">
              <a:extLst>
                <a:ext uri="{FF2B5EF4-FFF2-40B4-BE49-F238E27FC236}">
                  <a16:creationId xmlns:a16="http://schemas.microsoft.com/office/drawing/2014/main" id="{FAFC2072-EB5F-C41B-0CDE-2A07AF9BBF16}"/>
                </a:ext>
              </a:extLst>
            </p:cNvPr>
            <p:cNvSpPr>
              <a:spLocks noChangeArrowheads="1"/>
            </p:cNvSpPr>
            <p:nvPr/>
          </p:nvSpPr>
          <p:spPr bwMode="auto">
            <a:xfrm>
              <a:off x="6441810" y="2334990"/>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6" name="Rectangle 37">
              <a:extLst>
                <a:ext uri="{FF2B5EF4-FFF2-40B4-BE49-F238E27FC236}">
                  <a16:creationId xmlns:a16="http://schemas.microsoft.com/office/drawing/2014/main" id="{D87AA2BD-56A1-827D-5EF8-9E2AF7CC3C83}"/>
                </a:ext>
              </a:extLst>
            </p:cNvPr>
            <p:cNvSpPr>
              <a:spLocks noChangeArrowheads="1"/>
            </p:cNvSpPr>
            <p:nvPr/>
          </p:nvSpPr>
          <p:spPr bwMode="auto">
            <a:xfrm>
              <a:off x="6456479" y="2241113"/>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7" name="Freeform 38">
              <a:extLst>
                <a:ext uri="{FF2B5EF4-FFF2-40B4-BE49-F238E27FC236}">
                  <a16:creationId xmlns:a16="http://schemas.microsoft.com/office/drawing/2014/main" id="{367B1D9F-94E1-E515-E111-FFF4A8909AD6}"/>
                </a:ext>
              </a:extLst>
            </p:cNvPr>
            <p:cNvSpPr>
              <a:spLocks/>
            </p:cNvSpPr>
            <p:nvPr/>
          </p:nvSpPr>
          <p:spPr bwMode="auto">
            <a:xfrm>
              <a:off x="6493150" y="2241113"/>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8" name="Freeform 39">
              <a:extLst>
                <a:ext uri="{FF2B5EF4-FFF2-40B4-BE49-F238E27FC236}">
                  <a16:creationId xmlns:a16="http://schemas.microsoft.com/office/drawing/2014/main" id="{6DA91944-E1C4-7EE8-A219-E94E4A5E50FE}"/>
                </a:ext>
              </a:extLst>
            </p:cNvPr>
            <p:cNvSpPr>
              <a:spLocks/>
            </p:cNvSpPr>
            <p:nvPr/>
          </p:nvSpPr>
          <p:spPr bwMode="auto">
            <a:xfrm>
              <a:off x="6570890" y="2241113"/>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9" name="Freeform 5">
              <a:extLst>
                <a:ext uri="{FF2B5EF4-FFF2-40B4-BE49-F238E27FC236}">
                  <a16:creationId xmlns:a16="http://schemas.microsoft.com/office/drawing/2014/main" id="{ECE1FA49-CC86-E9CA-322D-B89B1411BF5A}"/>
                </a:ext>
              </a:extLst>
            </p:cNvPr>
            <p:cNvSpPr>
              <a:spLocks noEditPoints="1"/>
            </p:cNvSpPr>
            <p:nvPr/>
          </p:nvSpPr>
          <p:spPr bwMode="auto">
            <a:xfrm>
              <a:off x="6412962" y="2128778"/>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Rectangle 35">
              <a:extLst>
                <a:ext uri="{FF2B5EF4-FFF2-40B4-BE49-F238E27FC236}">
                  <a16:creationId xmlns:a16="http://schemas.microsoft.com/office/drawing/2014/main" id="{B14005E3-5112-1F25-D94C-C79A19752012}"/>
                </a:ext>
              </a:extLst>
            </p:cNvPr>
            <p:cNvSpPr>
              <a:spLocks noChangeArrowheads="1"/>
            </p:cNvSpPr>
            <p:nvPr/>
          </p:nvSpPr>
          <p:spPr bwMode="auto">
            <a:xfrm>
              <a:off x="6790151" y="222343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1" name="Rectangle 36">
              <a:extLst>
                <a:ext uri="{FF2B5EF4-FFF2-40B4-BE49-F238E27FC236}">
                  <a16:creationId xmlns:a16="http://schemas.microsoft.com/office/drawing/2014/main" id="{A638B550-3FB4-582A-132E-507675DDA02B}"/>
                </a:ext>
              </a:extLst>
            </p:cNvPr>
            <p:cNvSpPr>
              <a:spLocks noChangeArrowheads="1"/>
            </p:cNvSpPr>
            <p:nvPr/>
          </p:nvSpPr>
          <p:spPr bwMode="auto">
            <a:xfrm>
              <a:off x="6790151" y="234224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2" name="Rectangle 37">
              <a:extLst>
                <a:ext uri="{FF2B5EF4-FFF2-40B4-BE49-F238E27FC236}">
                  <a16:creationId xmlns:a16="http://schemas.microsoft.com/office/drawing/2014/main" id="{A62EE233-1B46-67C5-7CB5-F840559196D1}"/>
                </a:ext>
              </a:extLst>
            </p:cNvPr>
            <p:cNvSpPr>
              <a:spLocks noChangeArrowheads="1"/>
            </p:cNvSpPr>
            <p:nvPr/>
          </p:nvSpPr>
          <p:spPr bwMode="auto">
            <a:xfrm>
              <a:off x="6804820" y="224836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3" name="Freeform 38">
              <a:extLst>
                <a:ext uri="{FF2B5EF4-FFF2-40B4-BE49-F238E27FC236}">
                  <a16:creationId xmlns:a16="http://schemas.microsoft.com/office/drawing/2014/main" id="{1C160874-9290-5315-8E4F-F233D6B04D32}"/>
                </a:ext>
              </a:extLst>
            </p:cNvPr>
            <p:cNvSpPr>
              <a:spLocks/>
            </p:cNvSpPr>
            <p:nvPr/>
          </p:nvSpPr>
          <p:spPr bwMode="auto">
            <a:xfrm>
              <a:off x="6841491" y="224836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4" name="Freeform 39">
              <a:extLst>
                <a:ext uri="{FF2B5EF4-FFF2-40B4-BE49-F238E27FC236}">
                  <a16:creationId xmlns:a16="http://schemas.microsoft.com/office/drawing/2014/main" id="{1EA46036-245B-C274-7301-512980C82D65}"/>
                </a:ext>
              </a:extLst>
            </p:cNvPr>
            <p:cNvSpPr>
              <a:spLocks/>
            </p:cNvSpPr>
            <p:nvPr/>
          </p:nvSpPr>
          <p:spPr bwMode="auto">
            <a:xfrm>
              <a:off x="6919231" y="224836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5" name="Freeform 5">
              <a:extLst>
                <a:ext uri="{FF2B5EF4-FFF2-40B4-BE49-F238E27FC236}">
                  <a16:creationId xmlns:a16="http://schemas.microsoft.com/office/drawing/2014/main" id="{9E5EC28B-50D2-9D57-ED62-4560F1EFCA74}"/>
                </a:ext>
              </a:extLst>
            </p:cNvPr>
            <p:cNvSpPr>
              <a:spLocks noEditPoints="1"/>
            </p:cNvSpPr>
            <p:nvPr/>
          </p:nvSpPr>
          <p:spPr bwMode="auto">
            <a:xfrm>
              <a:off x="6761303" y="213603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405370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テキスト ボックス 69">
            <a:extLst>
              <a:ext uri="{FF2B5EF4-FFF2-40B4-BE49-F238E27FC236}">
                <a16:creationId xmlns:a16="http://schemas.microsoft.com/office/drawing/2014/main" id="{67F445C3-E7E9-881F-3112-6240AA7C5588}"/>
              </a:ext>
            </a:extLst>
          </p:cNvPr>
          <p:cNvSpPr txBox="1"/>
          <p:nvPr/>
        </p:nvSpPr>
        <p:spPr>
          <a:xfrm>
            <a:off x="3470131" y="1288990"/>
            <a:ext cx="5619052" cy="3579826"/>
          </a:xfrm>
          <a:prstGeom prst="rect">
            <a:avLst/>
          </a:prstGeom>
          <a:noFill/>
        </p:spPr>
        <p:txBody>
          <a:bodyPr wrap="square" rtlCol="0">
            <a:spAutoFit/>
          </a:bodyPr>
          <a:lstStyle/>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lang="ja-JP" altLang="en-US" sz="1400" dirty="0">
                <a:solidFill>
                  <a:prstClr val="black"/>
                </a:solidFill>
                <a:latin typeface="メイリオ"/>
                <a:ea typeface="メイリオ"/>
              </a:rPr>
              <a:t>得意</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先マスタおよび債権伝票の各項目と、</a:t>
            </a: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JP PINT</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の各要素を</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紐づけ・変換し、デジタルインボイス</a:t>
            </a:r>
            <a:r>
              <a:rPr lang="ja-JP" altLang="en-US" sz="1400" dirty="0">
                <a:solidFill>
                  <a:prstClr val="black"/>
                </a:solidFill>
                <a:latin typeface="メイリオ"/>
                <a:ea typeface="メイリオ"/>
              </a:rPr>
              <a:t>を</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自動作成</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請求書（伝票単位）で出力される項目は初期セットされ</a:t>
            </a:r>
            <a:r>
              <a:rPr lang="ja-JP" altLang="en-US" sz="1400" dirty="0">
                <a:solidFill>
                  <a:prstClr val="black"/>
                </a:solidFill>
                <a:latin typeface="メイリオ"/>
                <a:ea typeface="メイリオ"/>
              </a:rPr>
              <a:t>るため</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簡易な設定ですぐ利用が可能</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デジタルインボイス作成・送信</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発行したデジタルインボイスは、電帳法第</a:t>
            </a: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7</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条（電子取引）の</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要件を満たした形で、自動保管が可能</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作成したデジタルインボイスをテスト送信</a:t>
            </a:r>
            <a:r>
              <a:rPr lang="ja-JP" altLang="en-US" sz="1400" dirty="0">
                <a:solidFill>
                  <a:prstClr val="black"/>
                </a:solidFill>
                <a:latin typeface="メイリオ"/>
                <a:ea typeface="メイリオ"/>
              </a:rPr>
              <a:t>（</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自社宛てに送信）、本番</a:t>
            </a:r>
            <a:r>
              <a:rPr lang="ja-JP" altLang="en-US" sz="1400" dirty="0">
                <a:solidFill>
                  <a:prstClr val="black"/>
                </a:solidFill>
                <a:latin typeface="メイリオ"/>
                <a:ea typeface="メイリオ"/>
              </a:rPr>
              <a:t>送信</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（相手先に送信）　　　　</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 name="スライド番号プレースホルダー 1">
            <a:extLst>
              <a:ext uri="{FF2B5EF4-FFF2-40B4-BE49-F238E27FC236}">
                <a16:creationId xmlns:a16="http://schemas.microsoft.com/office/drawing/2014/main" id="{0054EEF4-A11A-8E04-7800-5AB566182AB0}"/>
              </a:ext>
            </a:extLst>
          </p:cNvPr>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4" name="タイトル 3">
            <a:extLst>
              <a:ext uri="{FF2B5EF4-FFF2-40B4-BE49-F238E27FC236}">
                <a16:creationId xmlns:a16="http://schemas.microsoft.com/office/drawing/2014/main" id="{6309A606-04F1-820A-D067-7882CEC2899C}"/>
              </a:ext>
            </a:extLst>
          </p:cNvPr>
          <p:cNvSpPr>
            <a:spLocks noGrp="1"/>
          </p:cNvSpPr>
          <p:nvPr>
            <p:ph type="title"/>
          </p:nvPr>
        </p:nvSpPr>
        <p:spPr/>
        <p:txBody>
          <a:bodyPr/>
          <a:lstStyle/>
          <a:p>
            <a:r>
              <a:rPr kumimoji="1" lang="ja-JP" altLang="en-US" dirty="0"/>
              <a:t>デジタルインボイスオプション</a:t>
            </a:r>
          </a:p>
        </p:txBody>
      </p:sp>
      <p:sp>
        <p:nvSpPr>
          <p:cNvPr id="5" name="フッター プレースホルダー 4">
            <a:extLst>
              <a:ext uri="{FF2B5EF4-FFF2-40B4-BE49-F238E27FC236}">
                <a16:creationId xmlns:a16="http://schemas.microsoft.com/office/drawing/2014/main" id="{BC069867-5DB6-DA53-8A67-FD05A92A63F3}"/>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7" name="正方形/長方形 6">
            <a:extLst>
              <a:ext uri="{FF2B5EF4-FFF2-40B4-BE49-F238E27FC236}">
                <a16:creationId xmlns:a16="http://schemas.microsoft.com/office/drawing/2014/main" id="{A48B180B-C08C-80AD-3DCD-5C32D4C90D0D}"/>
              </a:ext>
            </a:extLst>
          </p:cNvPr>
          <p:cNvSpPr/>
          <p:nvPr/>
        </p:nvSpPr>
        <p:spPr>
          <a:xfrm>
            <a:off x="296928" y="1505253"/>
            <a:ext cx="3101303" cy="3291821"/>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 name="Rectangle 8">
            <a:extLst>
              <a:ext uri="{FF2B5EF4-FFF2-40B4-BE49-F238E27FC236}">
                <a16:creationId xmlns:a16="http://schemas.microsoft.com/office/drawing/2014/main" id="{8175A705-CCA0-34C9-1915-DF197DFC38A3}"/>
              </a:ext>
            </a:extLst>
          </p:cNvPr>
          <p:cNvSpPr>
            <a:spLocks noChangeArrowheads="1"/>
          </p:cNvSpPr>
          <p:nvPr/>
        </p:nvSpPr>
        <p:spPr bwMode="auto">
          <a:xfrm>
            <a:off x="400123" y="1884634"/>
            <a:ext cx="1167404"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9" name="Freeform 9">
            <a:extLst>
              <a:ext uri="{FF2B5EF4-FFF2-40B4-BE49-F238E27FC236}">
                <a16:creationId xmlns:a16="http://schemas.microsoft.com/office/drawing/2014/main" id="{2098BF4D-3A68-AC1A-13F4-D18308625A26}"/>
              </a:ext>
            </a:extLst>
          </p:cNvPr>
          <p:cNvSpPr>
            <a:spLocks noEditPoints="1"/>
          </p:cNvSpPr>
          <p:nvPr/>
        </p:nvSpPr>
        <p:spPr bwMode="auto">
          <a:xfrm>
            <a:off x="558360" y="1955423"/>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grpSp>
        <p:nvGrpSpPr>
          <p:cNvPr id="10" name="グループ化 9">
            <a:extLst>
              <a:ext uri="{FF2B5EF4-FFF2-40B4-BE49-F238E27FC236}">
                <a16:creationId xmlns:a16="http://schemas.microsoft.com/office/drawing/2014/main" id="{D2CA0A2B-93B0-F743-D511-1EF7917D7B06}"/>
              </a:ext>
            </a:extLst>
          </p:cNvPr>
          <p:cNvGrpSpPr/>
          <p:nvPr/>
        </p:nvGrpSpPr>
        <p:grpSpPr>
          <a:xfrm>
            <a:off x="520703" y="2399904"/>
            <a:ext cx="1000361" cy="364807"/>
            <a:chOff x="930561" y="1504111"/>
            <a:chExt cx="1000361" cy="364807"/>
          </a:xfrm>
        </p:grpSpPr>
        <p:sp>
          <p:nvSpPr>
            <p:cNvPr id="11" name="Freeform 61">
              <a:extLst>
                <a:ext uri="{FF2B5EF4-FFF2-40B4-BE49-F238E27FC236}">
                  <a16:creationId xmlns:a16="http://schemas.microsoft.com/office/drawing/2014/main" id="{1FD6C154-D2DC-928F-52BE-16D6863EA0E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12" name="グループ化 11">
              <a:extLst>
                <a:ext uri="{FF2B5EF4-FFF2-40B4-BE49-F238E27FC236}">
                  <a16:creationId xmlns:a16="http://schemas.microsoft.com/office/drawing/2014/main" id="{9B08E76A-4AAF-7B97-6D3F-4A4D6AD2127F}"/>
                </a:ext>
              </a:extLst>
            </p:cNvPr>
            <p:cNvGrpSpPr/>
            <p:nvPr/>
          </p:nvGrpSpPr>
          <p:grpSpPr>
            <a:xfrm>
              <a:off x="1518172" y="1576183"/>
              <a:ext cx="412750" cy="220662"/>
              <a:chOff x="1518172" y="1536274"/>
              <a:chExt cx="412750" cy="220662"/>
            </a:xfrm>
          </p:grpSpPr>
          <p:sp>
            <p:nvSpPr>
              <p:cNvPr id="13" name="Freeform 59">
                <a:extLst>
                  <a:ext uri="{FF2B5EF4-FFF2-40B4-BE49-F238E27FC236}">
                    <a16:creationId xmlns:a16="http://schemas.microsoft.com/office/drawing/2014/main" id="{D6E3B13A-6310-92C6-00E3-C39DBCC3BE52}"/>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 name="Freeform 60">
                <a:extLst>
                  <a:ext uri="{FF2B5EF4-FFF2-40B4-BE49-F238E27FC236}">
                    <a16:creationId xmlns:a16="http://schemas.microsoft.com/office/drawing/2014/main" id="{9E53165D-3174-A4C0-24A2-E8F460564E71}"/>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sp>
        <p:nvSpPr>
          <p:cNvPr id="15" name="Rectangle 83">
            <a:extLst>
              <a:ext uri="{FF2B5EF4-FFF2-40B4-BE49-F238E27FC236}">
                <a16:creationId xmlns:a16="http://schemas.microsoft.com/office/drawing/2014/main" id="{5C842E44-6BC7-A40A-2BDA-264B64C63133}"/>
              </a:ext>
            </a:extLst>
          </p:cNvPr>
          <p:cNvSpPr>
            <a:spLocks noChangeArrowheads="1"/>
          </p:cNvSpPr>
          <p:nvPr/>
        </p:nvSpPr>
        <p:spPr bwMode="auto">
          <a:xfrm>
            <a:off x="1732725" y="1873074"/>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Freeform 87">
            <a:extLst>
              <a:ext uri="{FF2B5EF4-FFF2-40B4-BE49-F238E27FC236}">
                <a16:creationId xmlns:a16="http://schemas.microsoft.com/office/drawing/2014/main" id="{EF0A7055-C220-7C69-CEC4-9E135DDC8D2E}"/>
              </a:ext>
            </a:extLst>
          </p:cNvPr>
          <p:cNvSpPr>
            <a:spLocks noEditPoints="1"/>
          </p:cNvSpPr>
          <p:nvPr/>
        </p:nvSpPr>
        <p:spPr bwMode="auto">
          <a:xfrm>
            <a:off x="1837069" y="1953916"/>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17" name="グループ化 16">
            <a:extLst>
              <a:ext uri="{FF2B5EF4-FFF2-40B4-BE49-F238E27FC236}">
                <a16:creationId xmlns:a16="http://schemas.microsoft.com/office/drawing/2014/main" id="{41BD02CA-1DAF-34FE-FB32-81990B82B4C2}"/>
              </a:ext>
            </a:extLst>
          </p:cNvPr>
          <p:cNvGrpSpPr/>
          <p:nvPr/>
        </p:nvGrpSpPr>
        <p:grpSpPr>
          <a:xfrm>
            <a:off x="1960863" y="2415608"/>
            <a:ext cx="1000361" cy="349103"/>
            <a:chOff x="2467463" y="1484723"/>
            <a:chExt cx="1082664" cy="377825"/>
          </a:xfrm>
        </p:grpSpPr>
        <p:grpSp>
          <p:nvGrpSpPr>
            <p:cNvPr id="18" name="グループ化 17">
              <a:extLst>
                <a:ext uri="{FF2B5EF4-FFF2-40B4-BE49-F238E27FC236}">
                  <a16:creationId xmlns:a16="http://schemas.microsoft.com/office/drawing/2014/main" id="{68A4C288-5F46-AB9D-DE2F-9E817685DACB}"/>
                </a:ext>
              </a:extLst>
            </p:cNvPr>
            <p:cNvGrpSpPr/>
            <p:nvPr/>
          </p:nvGrpSpPr>
          <p:grpSpPr>
            <a:xfrm>
              <a:off x="2467463" y="1484723"/>
              <a:ext cx="288926" cy="377825"/>
              <a:chOff x="757238" y="4846638"/>
              <a:chExt cx="288926" cy="377825"/>
            </a:xfrm>
          </p:grpSpPr>
          <p:sp>
            <p:nvSpPr>
              <p:cNvPr id="43" name="Freeform 33">
                <a:extLst>
                  <a:ext uri="{FF2B5EF4-FFF2-40B4-BE49-F238E27FC236}">
                    <a16:creationId xmlns:a16="http://schemas.microsoft.com/office/drawing/2014/main" id="{B1AD175F-F428-5E05-0FE5-4BEFAA65D9A2}"/>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4" name="Freeform 34">
                <a:extLst>
                  <a:ext uri="{FF2B5EF4-FFF2-40B4-BE49-F238E27FC236}">
                    <a16:creationId xmlns:a16="http://schemas.microsoft.com/office/drawing/2014/main" id="{7D39EDCF-28F7-30A5-204E-00A628BDB0AC}"/>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5" name="Rectangle 35">
                <a:extLst>
                  <a:ext uri="{FF2B5EF4-FFF2-40B4-BE49-F238E27FC236}">
                    <a16:creationId xmlns:a16="http://schemas.microsoft.com/office/drawing/2014/main" id="{1E5FD1DD-4265-66BD-642C-246019C43C5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6" name="Rectangle 36">
                <a:extLst>
                  <a:ext uri="{FF2B5EF4-FFF2-40B4-BE49-F238E27FC236}">
                    <a16:creationId xmlns:a16="http://schemas.microsoft.com/office/drawing/2014/main" id="{6BED61DD-F33E-5964-ECAA-F0528348F12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Rectangle 37">
                <a:extLst>
                  <a:ext uri="{FF2B5EF4-FFF2-40B4-BE49-F238E27FC236}">
                    <a16:creationId xmlns:a16="http://schemas.microsoft.com/office/drawing/2014/main" id="{8293B60D-91F8-B2C7-E599-BB3C5D536400}"/>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8" name="Freeform 38">
                <a:extLst>
                  <a:ext uri="{FF2B5EF4-FFF2-40B4-BE49-F238E27FC236}">
                    <a16:creationId xmlns:a16="http://schemas.microsoft.com/office/drawing/2014/main" id="{C859EA3D-50BD-CE94-CA2E-9DFF555B57F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9" name="Freeform 39">
                <a:extLst>
                  <a:ext uri="{FF2B5EF4-FFF2-40B4-BE49-F238E27FC236}">
                    <a16:creationId xmlns:a16="http://schemas.microsoft.com/office/drawing/2014/main" id="{F904BDC5-AF1A-74E0-D3FF-C4419AA57D1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Freeform 40">
                <a:extLst>
                  <a:ext uri="{FF2B5EF4-FFF2-40B4-BE49-F238E27FC236}">
                    <a16:creationId xmlns:a16="http://schemas.microsoft.com/office/drawing/2014/main" id="{465A1A76-29D3-52C6-B6A9-FE0FD4B83D63}"/>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1" name="Freeform 41">
                <a:extLst>
                  <a:ext uri="{FF2B5EF4-FFF2-40B4-BE49-F238E27FC236}">
                    <a16:creationId xmlns:a16="http://schemas.microsoft.com/office/drawing/2014/main" id="{8EA8BBE2-0307-765E-705A-9133F92971A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Rectangle 42">
                <a:extLst>
                  <a:ext uri="{FF2B5EF4-FFF2-40B4-BE49-F238E27FC236}">
                    <a16:creationId xmlns:a16="http://schemas.microsoft.com/office/drawing/2014/main" id="{F52EE2EC-3052-9228-8B13-BB533416E04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43">
                <a:extLst>
                  <a:ext uri="{FF2B5EF4-FFF2-40B4-BE49-F238E27FC236}">
                    <a16:creationId xmlns:a16="http://schemas.microsoft.com/office/drawing/2014/main" id="{5B1D3C25-5749-8632-CD77-41D8FB026280}"/>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19" name="グループ化 18">
              <a:extLst>
                <a:ext uri="{FF2B5EF4-FFF2-40B4-BE49-F238E27FC236}">
                  <a16:creationId xmlns:a16="http://schemas.microsoft.com/office/drawing/2014/main" id="{31C55B8B-A0FD-814F-93EB-0309C5752D0B}"/>
                </a:ext>
              </a:extLst>
            </p:cNvPr>
            <p:cNvGrpSpPr/>
            <p:nvPr/>
          </p:nvGrpSpPr>
          <p:grpSpPr>
            <a:xfrm>
              <a:off x="2864332" y="1484723"/>
              <a:ext cx="288926" cy="377825"/>
              <a:chOff x="757238" y="4846638"/>
              <a:chExt cx="288926" cy="377825"/>
            </a:xfrm>
          </p:grpSpPr>
          <p:sp>
            <p:nvSpPr>
              <p:cNvPr id="32" name="Freeform 33">
                <a:extLst>
                  <a:ext uri="{FF2B5EF4-FFF2-40B4-BE49-F238E27FC236}">
                    <a16:creationId xmlns:a16="http://schemas.microsoft.com/office/drawing/2014/main" id="{7BB86003-D148-9724-3341-D1581DB63341}"/>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34">
                <a:extLst>
                  <a:ext uri="{FF2B5EF4-FFF2-40B4-BE49-F238E27FC236}">
                    <a16:creationId xmlns:a16="http://schemas.microsoft.com/office/drawing/2014/main" id="{76717E99-E5B5-F050-B2D2-D5C25C47817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4" name="Rectangle 35">
                <a:extLst>
                  <a:ext uri="{FF2B5EF4-FFF2-40B4-BE49-F238E27FC236}">
                    <a16:creationId xmlns:a16="http://schemas.microsoft.com/office/drawing/2014/main" id="{6B8AB013-A408-7F8F-B5AD-67F8BF0A10D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Rectangle 36">
                <a:extLst>
                  <a:ext uri="{FF2B5EF4-FFF2-40B4-BE49-F238E27FC236}">
                    <a16:creationId xmlns:a16="http://schemas.microsoft.com/office/drawing/2014/main" id="{7000A102-323B-1073-174F-FB5DE0168A7A}"/>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Rectangle 37">
                <a:extLst>
                  <a:ext uri="{FF2B5EF4-FFF2-40B4-BE49-F238E27FC236}">
                    <a16:creationId xmlns:a16="http://schemas.microsoft.com/office/drawing/2014/main" id="{729C42B3-FD63-991A-5911-92079BDD5A06}"/>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Freeform 38">
                <a:extLst>
                  <a:ext uri="{FF2B5EF4-FFF2-40B4-BE49-F238E27FC236}">
                    <a16:creationId xmlns:a16="http://schemas.microsoft.com/office/drawing/2014/main" id="{BD4650AE-A91D-F6EC-AA2F-138F99F55D2C}"/>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8" name="Freeform 39">
                <a:extLst>
                  <a:ext uri="{FF2B5EF4-FFF2-40B4-BE49-F238E27FC236}">
                    <a16:creationId xmlns:a16="http://schemas.microsoft.com/office/drawing/2014/main" id="{6F65299A-0310-6461-BE5C-ABC2D9E16386}"/>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9" name="Freeform 40">
                <a:extLst>
                  <a:ext uri="{FF2B5EF4-FFF2-40B4-BE49-F238E27FC236}">
                    <a16:creationId xmlns:a16="http://schemas.microsoft.com/office/drawing/2014/main" id="{2D2214B6-D932-EE17-0B5F-DE147B3CACCB}"/>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0" name="Freeform 41">
                <a:extLst>
                  <a:ext uri="{FF2B5EF4-FFF2-40B4-BE49-F238E27FC236}">
                    <a16:creationId xmlns:a16="http://schemas.microsoft.com/office/drawing/2014/main" id="{39CAB29B-706D-677E-0D90-C2EEF594063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1" name="Rectangle 42">
                <a:extLst>
                  <a:ext uri="{FF2B5EF4-FFF2-40B4-BE49-F238E27FC236}">
                    <a16:creationId xmlns:a16="http://schemas.microsoft.com/office/drawing/2014/main" id="{A93AE665-BCB9-41B5-F9BD-1620DAB73D7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43">
                <a:extLst>
                  <a:ext uri="{FF2B5EF4-FFF2-40B4-BE49-F238E27FC236}">
                    <a16:creationId xmlns:a16="http://schemas.microsoft.com/office/drawing/2014/main" id="{87754808-F103-82A0-B900-C33E2FC93366}"/>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20" name="グループ化 19">
              <a:extLst>
                <a:ext uri="{FF2B5EF4-FFF2-40B4-BE49-F238E27FC236}">
                  <a16:creationId xmlns:a16="http://schemas.microsoft.com/office/drawing/2014/main" id="{2C94EE32-5642-F7D8-6A5D-B803D612254D}"/>
                </a:ext>
              </a:extLst>
            </p:cNvPr>
            <p:cNvGrpSpPr/>
            <p:nvPr/>
          </p:nvGrpSpPr>
          <p:grpSpPr>
            <a:xfrm>
              <a:off x="3261201" y="1484723"/>
              <a:ext cx="288926" cy="377825"/>
              <a:chOff x="757238" y="4846638"/>
              <a:chExt cx="288926" cy="377825"/>
            </a:xfrm>
          </p:grpSpPr>
          <p:sp>
            <p:nvSpPr>
              <p:cNvPr id="21" name="Freeform 33">
                <a:extLst>
                  <a:ext uri="{FF2B5EF4-FFF2-40B4-BE49-F238E27FC236}">
                    <a16:creationId xmlns:a16="http://schemas.microsoft.com/office/drawing/2014/main" id="{3A77F81B-71A9-7876-E6D9-D0D7B31ABABA}"/>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 name="Freeform 34">
                <a:extLst>
                  <a:ext uri="{FF2B5EF4-FFF2-40B4-BE49-F238E27FC236}">
                    <a16:creationId xmlns:a16="http://schemas.microsoft.com/office/drawing/2014/main" id="{F705AC46-1BA1-20AB-BF49-F95309C2716C}"/>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Rectangle 35">
                <a:extLst>
                  <a:ext uri="{FF2B5EF4-FFF2-40B4-BE49-F238E27FC236}">
                    <a16:creationId xmlns:a16="http://schemas.microsoft.com/office/drawing/2014/main" id="{D440C273-1873-EB5F-B686-40DFD565FBE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Rectangle 36">
                <a:extLst>
                  <a:ext uri="{FF2B5EF4-FFF2-40B4-BE49-F238E27FC236}">
                    <a16:creationId xmlns:a16="http://schemas.microsoft.com/office/drawing/2014/main" id="{00DF0FC6-1D7D-5340-7D9D-BE73BE9550F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5" name="Rectangle 37">
                <a:extLst>
                  <a:ext uri="{FF2B5EF4-FFF2-40B4-BE49-F238E27FC236}">
                    <a16:creationId xmlns:a16="http://schemas.microsoft.com/office/drawing/2014/main" id="{1183F733-1659-F783-A34A-2E18D9D91920}"/>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Freeform 38">
                <a:extLst>
                  <a:ext uri="{FF2B5EF4-FFF2-40B4-BE49-F238E27FC236}">
                    <a16:creationId xmlns:a16="http://schemas.microsoft.com/office/drawing/2014/main" id="{F6B82C7A-21CA-AEAD-DA19-0659415A9F9A}"/>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Freeform 39">
                <a:extLst>
                  <a:ext uri="{FF2B5EF4-FFF2-40B4-BE49-F238E27FC236}">
                    <a16:creationId xmlns:a16="http://schemas.microsoft.com/office/drawing/2014/main" id="{217ABE80-02F2-95FA-9848-F4867841CAB8}"/>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8" name="Freeform 40">
                <a:extLst>
                  <a:ext uri="{FF2B5EF4-FFF2-40B4-BE49-F238E27FC236}">
                    <a16:creationId xmlns:a16="http://schemas.microsoft.com/office/drawing/2014/main" id="{22726E43-DFB2-7CBA-D174-8F0B223F5773}"/>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Freeform 41">
                <a:extLst>
                  <a:ext uri="{FF2B5EF4-FFF2-40B4-BE49-F238E27FC236}">
                    <a16:creationId xmlns:a16="http://schemas.microsoft.com/office/drawing/2014/main" id="{2E6EF2FF-45A2-FFE3-0166-BAA55E50748B}"/>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Rectangle 42">
                <a:extLst>
                  <a:ext uri="{FF2B5EF4-FFF2-40B4-BE49-F238E27FC236}">
                    <a16:creationId xmlns:a16="http://schemas.microsoft.com/office/drawing/2014/main" id="{D07CA218-14F9-D29B-798B-C5DD929360F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1" name="Freeform 43">
                <a:extLst>
                  <a:ext uri="{FF2B5EF4-FFF2-40B4-BE49-F238E27FC236}">
                    <a16:creationId xmlns:a16="http://schemas.microsoft.com/office/drawing/2014/main" id="{77B106A9-7977-264A-F32D-86D39576D3CB}"/>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sp>
        <p:nvSpPr>
          <p:cNvPr id="54" name="正方形/長方形 53">
            <a:extLst>
              <a:ext uri="{FF2B5EF4-FFF2-40B4-BE49-F238E27FC236}">
                <a16:creationId xmlns:a16="http://schemas.microsoft.com/office/drawing/2014/main" id="{A4D8E419-9747-9233-5D46-9A6511B4560B}"/>
              </a:ext>
            </a:extLst>
          </p:cNvPr>
          <p:cNvSpPr/>
          <p:nvPr/>
        </p:nvSpPr>
        <p:spPr>
          <a:xfrm>
            <a:off x="296928" y="1505254"/>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請求書発行（送り手）</a:t>
            </a:r>
          </a:p>
        </p:txBody>
      </p:sp>
      <p:sp>
        <p:nvSpPr>
          <p:cNvPr id="55" name="矢印: 右 54">
            <a:extLst>
              <a:ext uri="{FF2B5EF4-FFF2-40B4-BE49-F238E27FC236}">
                <a16:creationId xmlns:a16="http://schemas.microsoft.com/office/drawing/2014/main" id="{3FACEEE4-DFCC-1728-025C-0A1B5D187FAC}"/>
              </a:ext>
            </a:extLst>
          </p:cNvPr>
          <p:cNvSpPr/>
          <p:nvPr/>
        </p:nvSpPr>
        <p:spPr>
          <a:xfrm>
            <a:off x="1597848" y="3448787"/>
            <a:ext cx="223534"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6" name="正方形/長方形 55">
            <a:extLst>
              <a:ext uri="{FF2B5EF4-FFF2-40B4-BE49-F238E27FC236}">
                <a16:creationId xmlns:a16="http://schemas.microsoft.com/office/drawing/2014/main" id="{F9C83EFD-6BC1-CBC8-1732-C6332DA1104C}"/>
              </a:ext>
            </a:extLst>
          </p:cNvPr>
          <p:cNvSpPr/>
          <p:nvPr/>
        </p:nvSpPr>
        <p:spPr>
          <a:xfrm>
            <a:off x="457731" y="3307415"/>
            <a:ext cx="1104302" cy="64542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伝票登録</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57" name="テキスト プレースホルダー 2">
            <a:extLst>
              <a:ext uri="{FF2B5EF4-FFF2-40B4-BE49-F238E27FC236}">
                <a16:creationId xmlns:a16="http://schemas.microsoft.com/office/drawing/2014/main" id="{804C7EEF-CDF3-8689-BFCA-8C5B6D715D03}"/>
              </a:ext>
            </a:extLst>
          </p:cNvPr>
          <p:cNvSpPr txBox="1">
            <a:spLocks/>
          </p:cNvSpPr>
          <p:nvPr/>
        </p:nvSpPr>
        <p:spPr>
          <a:xfrm>
            <a:off x="440944" y="2959036"/>
            <a:ext cx="1119758" cy="38789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rPr>
              <a:t>債権伝票入力</a:t>
            </a:r>
          </a:p>
        </p:txBody>
      </p:sp>
      <p:sp>
        <p:nvSpPr>
          <p:cNvPr id="58" name="円柱 57">
            <a:extLst>
              <a:ext uri="{FF2B5EF4-FFF2-40B4-BE49-F238E27FC236}">
                <a16:creationId xmlns:a16="http://schemas.microsoft.com/office/drawing/2014/main" id="{54916DC7-DEE6-DB5E-84D3-36FB5DCB57EE}"/>
              </a:ext>
            </a:extLst>
          </p:cNvPr>
          <p:cNvSpPr/>
          <p:nvPr/>
        </p:nvSpPr>
        <p:spPr>
          <a:xfrm>
            <a:off x="536933" y="4132702"/>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得意先マスタ</a:t>
            </a:r>
          </a:p>
        </p:txBody>
      </p:sp>
      <p:sp>
        <p:nvSpPr>
          <p:cNvPr id="59" name="円柱 58">
            <a:extLst>
              <a:ext uri="{FF2B5EF4-FFF2-40B4-BE49-F238E27FC236}">
                <a16:creationId xmlns:a16="http://schemas.microsoft.com/office/drawing/2014/main" id="{FC64E84C-F2F3-0587-3FEE-D5F234CB4305}"/>
              </a:ext>
            </a:extLst>
          </p:cNvPr>
          <p:cNvSpPr/>
          <p:nvPr/>
        </p:nvSpPr>
        <p:spPr>
          <a:xfrm>
            <a:off x="1798412" y="4132702"/>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p>
        </p:txBody>
      </p:sp>
      <p:sp>
        <p:nvSpPr>
          <p:cNvPr id="60" name="正方形/長方形 59">
            <a:extLst>
              <a:ext uri="{FF2B5EF4-FFF2-40B4-BE49-F238E27FC236}">
                <a16:creationId xmlns:a16="http://schemas.microsoft.com/office/drawing/2014/main" id="{C9C44FDC-52A0-4409-035C-24F2C1E8C02E}"/>
              </a:ext>
            </a:extLst>
          </p:cNvPr>
          <p:cNvSpPr/>
          <p:nvPr/>
        </p:nvSpPr>
        <p:spPr>
          <a:xfrm>
            <a:off x="1850271" y="3294025"/>
            <a:ext cx="1235282" cy="65881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①デジタルインボイスの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作成と送信</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②デジタルインボイスの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発行履歴管理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61" name="テキスト プレースホルダー 2">
            <a:extLst>
              <a:ext uri="{FF2B5EF4-FFF2-40B4-BE49-F238E27FC236}">
                <a16:creationId xmlns:a16="http://schemas.microsoft.com/office/drawing/2014/main" id="{2CB17FB8-32BE-1160-E714-D00DAABA817C}"/>
              </a:ext>
            </a:extLst>
          </p:cNvPr>
          <p:cNvSpPr txBox="1">
            <a:spLocks/>
          </p:cNvSpPr>
          <p:nvPr/>
        </p:nvSpPr>
        <p:spPr>
          <a:xfrm>
            <a:off x="1833484" y="2967770"/>
            <a:ext cx="1255053" cy="36576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rPr>
              <a:t>デジタルインボイス作成・送信</a:t>
            </a:r>
          </a:p>
        </p:txBody>
      </p:sp>
      <p:cxnSp>
        <p:nvCxnSpPr>
          <p:cNvPr id="62" name="直線矢印コネクタ 61">
            <a:extLst>
              <a:ext uri="{FF2B5EF4-FFF2-40B4-BE49-F238E27FC236}">
                <a16:creationId xmlns:a16="http://schemas.microsoft.com/office/drawing/2014/main" id="{D4941154-5C7F-B389-C56C-B6C4E2E91B79}"/>
              </a:ext>
            </a:extLst>
          </p:cNvPr>
          <p:cNvCxnSpPr/>
          <p:nvPr/>
        </p:nvCxnSpPr>
        <p:spPr>
          <a:xfrm flipV="1">
            <a:off x="991463" y="3939402"/>
            <a:ext cx="0" cy="226835"/>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3" name="テキスト ボックス 62">
            <a:extLst>
              <a:ext uri="{FF2B5EF4-FFF2-40B4-BE49-F238E27FC236}">
                <a16:creationId xmlns:a16="http://schemas.microsoft.com/office/drawing/2014/main" id="{9F1C20B1-6344-A8E9-DABF-EADAD4A444BA}"/>
              </a:ext>
            </a:extLst>
          </p:cNvPr>
          <p:cNvSpPr txBox="1"/>
          <p:nvPr/>
        </p:nvSpPr>
        <p:spPr>
          <a:xfrm>
            <a:off x="836988" y="4025431"/>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dirty="0">
              <a:ln>
                <a:noFill/>
              </a:ln>
              <a:solidFill>
                <a:prstClr val="black"/>
              </a:solidFill>
              <a:effectLst/>
              <a:uLnTx/>
              <a:uFillTx/>
              <a:latin typeface="メイリオ"/>
              <a:ea typeface="メイリオ"/>
              <a:cs typeface="+mn-cs"/>
            </a:endParaRPr>
          </a:p>
        </p:txBody>
      </p:sp>
      <p:cxnSp>
        <p:nvCxnSpPr>
          <p:cNvPr id="64" name="直線矢印コネクタ 63">
            <a:extLst>
              <a:ext uri="{FF2B5EF4-FFF2-40B4-BE49-F238E27FC236}">
                <a16:creationId xmlns:a16="http://schemas.microsoft.com/office/drawing/2014/main" id="{DE33804C-6EA5-80A2-68A1-ADE392C2BF43}"/>
              </a:ext>
            </a:extLst>
          </p:cNvPr>
          <p:cNvCxnSpPr/>
          <p:nvPr/>
        </p:nvCxnSpPr>
        <p:spPr>
          <a:xfrm flipV="1">
            <a:off x="2421164" y="3952843"/>
            <a:ext cx="0" cy="226835"/>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5" name="テキスト ボックス 64">
            <a:extLst>
              <a:ext uri="{FF2B5EF4-FFF2-40B4-BE49-F238E27FC236}">
                <a16:creationId xmlns:a16="http://schemas.microsoft.com/office/drawing/2014/main" id="{2365A193-B355-DAA2-209E-3DE80C59EAA2}"/>
              </a:ext>
            </a:extLst>
          </p:cNvPr>
          <p:cNvSpPr txBox="1"/>
          <p:nvPr/>
        </p:nvSpPr>
        <p:spPr>
          <a:xfrm>
            <a:off x="2266689" y="4038872"/>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66" name="テキスト ボックス 65">
            <a:extLst>
              <a:ext uri="{FF2B5EF4-FFF2-40B4-BE49-F238E27FC236}">
                <a16:creationId xmlns:a16="http://schemas.microsoft.com/office/drawing/2014/main" id="{E8573280-9139-BEF3-6047-73B926E37C88}"/>
              </a:ext>
            </a:extLst>
          </p:cNvPr>
          <p:cNvSpPr txBox="1"/>
          <p:nvPr/>
        </p:nvSpPr>
        <p:spPr>
          <a:xfrm>
            <a:off x="323528" y="951570"/>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送り手側の機能</a:t>
            </a:r>
          </a:p>
        </p:txBody>
      </p:sp>
      <p:sp>
        <p:nvSpPr>
          <p:cNvPr id="67" name="テキスト ボックス 66">
            <a:extLst>
              <a:ext uri="{FF2B5EF4-FFF2-40B4-BE49-F238E27FC236}">
                <a16:creationId xmlns:a16="http://schemas.microsoft.com/office/drawing/2014/main" id="{363C33CC-B958-90AB-419E-251A5987A6D9}"/>
              </a:ext>
            </a:extLst>
          </p:cNvPr>
          <p:cNvSpPr txBox="1"/>
          <p:nvPr/>
        </p:nvSpPr>
        <p:spPr>
          <a:xfrm>
            <a:off x="2342103" y="768361"/>
            <a:ext cx="37780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債権伝票からデジタルインボイス発行</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68" name="正方形/長方形 67">
            <a:extLst>
              <a:ext uri="{FF2B5EF4-FFF2-40B4-BE49-F238E27FC236}">
                <a16:creationId xmlns:a16="http://schemas.microsoft.com/office/drawing/2014/main" id="{3E10736C-2E37-6386-A4AF-9F424C795835}"/>
              </a:ext>
            </a:extLst>
          </p:cNvPr>
          <p:cNvSpPr/>
          <p:nvPr/>
        </p:nvSpPr>
        <p:spPr>
          <a:xfrm>
            <a:off x="2332636" y="1243271"/>
            <a:ext cx="342728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31989365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1" sz="1800" b="0" i="0" u="none" strike="noStrike" kern="1200" cap="none" spc="0" normalizeH="0" baseline="0" noProof="0">
            <a:ln>
              <a:noFill/>
            </a:ln>
            <a:solidFill>
              <a:prstClr val="white"/>
            </a:solidFill>
            <a:effectLst/>
            <a:uLnTx/>
            <a:uFillTx/>
            <a:latin typeface="メイリオ"/>
            <a:ea typeface="メイリオ"/>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3f9e6b7c-efab-49e8-b204-712aab194edf" xsi:nil="true"/>
    <TaxCatchAll xmlns="5390fd7e-3ae6-4c6f-b2b3-e212599418c7" xsi:nil="true"/>
    <lcf76f155ced4ddcb4097134ff3c332f xmlns="3f9e6b7c-efab-49e8-b204-712aab194ed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BE5B77DC7EEED46A19E0244AB3F0244" ma:contentTypeVersion="" ma:contentTypeDescription="新しいドキュメントを作成します。" ma:contentTypeScope="" ma:versionID="a8aecd1ac5f8a22594f33aa641d6ced8">
  <xsd:schema xmlns:xsd="http://www.w3.org/2001/XMLSchema" xmlns:xs="http://www.w3.org/2001/XMLSchema" xmlns:p="http://schemas.microsoft.com/office/2006/metadata/properties" xmlns:ns2="5390fd7e-3ae6-4c6f-b2b3-e212599418c7" xmlns:ns3="3f9e6b7c-efab-49e8-b204-712aab194edf" targetNamespace="http://schemas.microsoft.com/office/2006/metadata/properties" ma:root="true" ma:fieldsID="ac94917cb54efddb80df1fbcf6ba0fb5" ns2:_="" ns3:_="">
    <xsd:import namespace="5390fd7e-3ae6-4c6f-b2b3-e212599418c7"/>
    <xsd:import namespace="3f9e6b7c-efab-49e8-b204-712aab194ed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D6697693-9FBC-47AB-899A-61EECBA378FF}" ma:internalName="TaxCatchAll" ma:showField="CatchAllData" ma:web="{6a13a605-64fb-423a-a238-34d0905cb8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9e6b7c-efab-49e8-b204-712aab194e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承認の状態" ma:internalName="_x627f__x8a8d__x306e__x72b6__x614b_">
      <xsd:simpleType>
        <xsd:restriction base="dms:Text"/>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E4C1A-B298-481A-A1B8-E18D9EA10C2C}">
  <ds:schemaRefs>
    <ds:schemaRef ds:uri="http://schemas.microsoft.com/office/2006/metadata/properties"/>
    <ds:schemaRef ds:uri="http://schemas.microsoft.com/office/infopath/2007/PartnerControls"/>
    <ds:schemaRef ds:uri="3f9e6b7c-efab-49e8-b204-712aab194edf"/>
    <ds:schemaRef ds:uri="5390fd7e-3ae6-4c6f-b2b3-e212599418c7"/>
  </ds:schemaRefs>
</ds:datastoreItem>
</file>

<file path=customXml/itemProps2.xml><?xml version="1.0" encoding="utf-8"?>
<ds:datastoreItem xmlns:ds="http://schemas.openxmlformats.org/officeDocument/2006/customXml" ds:itemID="{BB6EF4B8-7E01-4BEF-87AD-74C192A1E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3f9e6b7c-efab-49e8-b204-712aab194e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175F8D-3226-44EB-A548-01BA52E701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2816</Words>
  <Application>Microsoft Office PowerPoint</Application>
  <PresentationFormat>画面に合わせる (16:9)</PresentationFormat>
  <Paragraphs>553</Paragraphs>
  <Slides>31</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31</vt:i4>
      </vt:variant>
    </vt:vector>
  </HeadingPairs>
  <TitlesOfParts>
    <vt:vector size="41" baseType="lpstr">
      <vt:lpstr>BIZ UDPゴシック</vt:lpstr>
      <vt:lpstr>Google Sans</vt:lpstr>
      <vt:lpstr>Google Sans Text</vt:lpstr>
      <vt:lpstr>MeiryoUI</vt:lpstr>
      <vt:lpstr>Noto Sans JP</vt:lpstr>
      <vt:lpstr>メイリオ</vt:lpstr>
      <vt:lpstr>Arial</vt:lpstr>
      <vt:lpstr>Calibri</vt:lpstr>
      <vt:lpstr>Wingdings</vt:lpstr>
      <vt:lpstr>Office ​​テーマ</vt:lpstr>
      <vt:lpstr>PowerPoint プレゼンテーション</vt:lpstr>
      <vt:lpstr>デジタルインボイスの普及に向け、EIPAに参画</vt:lpstr>
      <vt:lpstr>辻・本郷ＩＴコンサルティング株式会社様 ご紹介</vt:lpstr>
      <vt:lpstr>キヤノンＩＴソリューションズと辻・本郷ＩＴコンサルティング これまでの協業による顧客への価値提供</vt:lpstr>
      <vt:lpstr>バックオフィスDX化 お困りごと、そんなときは！？</vt:lpstr>
      <vt:lpstr>PowerPoint プレゼンテーション</vt:lpstr>
      <vt:lpstr>02 SuperStream-NX デジタルインボイスオプションのご紹介</vt:lpstr>
      <vt:lpstr>デジタルインボイスオプション</vt:lpstr>
      <vt:lpstr>デジタルインボイスオプション</vt:lpstr>
      <vt:lpstr>デジタルインボイスオプション</vt:lpstr>
      <vt:lpstr>デジタルインボイスオプション</vt:lpstr>
      <vt:lpstr>PowerPoint プレゼンテーション</vt:lpstr>
      <vt:lpstr>PowerPoint プレゼンテーション</vt:lpstr>
      <vt:lpstr>PowerPoint プレゼンテーション</vt:lpstr>
      <vt:lpstr>PowerPoint プレゼンテーション</vt:lpstr>
      <vt:lpstr>＜例＞請求書発行</vt:lpstr>
      <vt:lpstr>＜例＞請求書発行（売上以外）</vt:lpstr>
      <vt:lpstr>＜参考＞導入スケジュール</vt:lpstr>
      <vt:lpstr>03 デジタルインボイスオプション 提案事例とポイントご紹介</vt:lpstr>
      <vt:lpstr>ターゲット想定　利用形態</vt:lpstr>
      <vt:lpstr>ターゲット想定　利用形態</vt:lpstr>
      <vt:lpstr>ターゲット想定　課題・取り組み</vt:lpstr>
      <vt:lpstr>ご提案事例①</vt:lpstr>
      <vt:lpstr>ご提案事例②</vt:lpstr>
      <vt:lpstr>ご提案支援コンテンツ</vt:lpstr>
      <vt:lpstr>ご提案支援コンテンツ</vt:lpstr>
      <vt:lpstr>ご提案支援コンテンツ</vt:lpstr>
      <vt:lpstr>ご提案支援コンテンツ　サマリ</vt:lpstr>
      <vt:lpstr>今後提供予定の販促物・技術支援策（案）</vt:lpstr>
      <vt:lpstr>価格体系</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2023-03-17T00:12:55Z</dcterms:created>
  <dcterms:modified xsi:type="dcterms:W3CDTF">2025-04-22T06:17:16Z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0x010100DBE5B77DC7EEED46A19E0244AB3F0244</vt:lpwstr>
  </property>
</Properties>
</file>