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7" r:id="rId2"/>
    <p:sldId id="260" r:id="rId3"/>
    <p:sldId id="265" r:id="rId4"/>
    <p:sldId id="261" r:id="rId5"/>
    <p:sldId id="262" r:id="rId6"/>
    <p:sldId id="263" r:id="rId7"/>
    <p:sldId id="267" r:id="rId8"/>
    <p:sldId id="264"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A2D1D6"/>
    <a:srgbClr val="00759E"/>
    <a:srgbClr val="8BE1FF"/>
    <a:srgbClr val="5DD5FF"/>
  </p:clrMru>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7492" autoAdjust="0"/>
  </p:normalViewPr>
  <p:slideViewPr>
    <p:cSldViewPr snapToGrid="0">
      <p:cViewPr>
        <p:scale>
          <a:sx n="73" d="100"/>
          <a:sy n="73" d="100"/>
        </p:scale>
        <p:origin x="-12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055F906-B07B-41B8-B7AB-35477EBF99AF}" type="datetimeFigureOut">
              <a:rPr lang="ja-JP" altLang="en-US"/>
              <a:pPr>
                <a:defRPr/>
              </a:pPr>
              <a:t>2014/10/3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6C004394-F43A-4659-BD0A-F13A6B3B111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750705-6F11-4FC4-99AA-ED50AA34B07C}" type="slidenum">
              <a:rPr lang="en-US" altLang="ja-JP"/>
              <a:pPr fontAlgn="base">
                <a:spcBef>
                  <a:spcPct val="0"/>
                </a:spcBef>
                <a:spcAft>
                  <a:spcPct val="0"/>
                </a:spcAft>
              </a:pPr>
              <a:t>1</a:t>
            </a:fld>
            <a:endParaRPr lang="en-US" altLang="ja-JP"/>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タイトル スライド">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srcRect/>
          <a:stretch>
            <a:fillRect/>
          </a:stretch>
        </p:blipFill>
        <p:spPr bwMode="auto">
          <a:xfrm>
            <a:off x="1" y="-1"/>
            <a:ext cx="9144000" cy="6858001"/>
          </a:xfrm>
          <a:prstGeom prst="rect">
            <a:avLst/>
          </a:prstGeom>
          <a:noFill/>
          <a:ln w="9525">
            <a:noFill/>
            <a:miter lim="800000"/>
            <a:headEnd/>
            <a:tailEnd/>
          </a:ln>
          <a:effectLst/>
        </p:spPr>
      </p:pic>
      <p:pic>
        <p:nvPicPr>
          <p:cNvPr id="6" name="Picture 3"/>
          <p:cNvPicPr>
            <a:picLocks noChangeAspect="1" noChangeArrowheads="1"/>
          </p:cNvPicPr>
          <p:nvPr userDrawn="1"/>
        </p:nvPicPr>
        <p:blipFill>
          <a:blip r:embed="rId3"/>
          <a:srcRect/>
          <a:stretch>
            <a:fillRect/>
          </a:stretch>
        </p:blipFill>
        <p:spPr bwMode="auto">
          <a:xfrm>
            <a:off x="5305425" y="941388"/>
            <a:ext cx="3838575" cy="5921375"/>
          </a:xfrm>
          <a:prstGeom prst="rect">
            <a:avLst/>
          </a:prstGeom>
          <a:noFill/>
          <a:ln w="9525">
            <a:noFill/>
            <a:miter lim="800000"/>
            <a:headEnd/>
            <a:tailEnd/>
          </a:ln>
        </p:spPr>
      </p:pic>
      <p:pic>
        <p:nvPicPr>
          <p:cNvPr id="7" name="Picture 4"/>
          <p:cNvPicPr>
            <a:picLocks noChangeAspect="1" noChangeArrowheads="1"/>
          </p:cNvPicPr>
          <p:nvPr userDrawn="1"/>
        </p:nvPicPr>
        <p:blipFill>
          <a:blip r:embed="rId4"/>
          <a:srcRect/>
          <a:stretch>
            <a:fillRect/>
          </a:stretch>
        </p:blipFill>
        <p:spPr bwMode="auto">
          <a:xfrm>
            <a:off x="4330700" y="3471863"/>
            <a:ext cx="1009650" cy="857250"/>
          </a:xfrm>
          <a:prstGeom prst="rect">
            <a:avLst/>
          </a:prstGeom>
          <a:noFill/>
          <a:ln w="9525">
            <a:noFill/>
            <a:miter lim="800000"/>
            <a:headEnd/>
            <a:tailEnd/>
          </a:ln>
        </p:spPr>
      </p:pic>
      <p:pic>
        <p:nvPicPr>
          <p:cNvPr id="8" name="Picture 5"/>
          <p:cNvPicPr>
            <a:picLocks noChangeAspect="1" noChangeArrowheads="1"/>
          </p:cNvPicPr>
          <p:nvPr userDrawn="1"/>
        </p:nvPicPr>
        <p:blipFill>
          <a:blip r:embed="rId5" cstate="email"/>
          <a:srcRect/>
          <a:stretch>
            <a:fillRect/>
          </a:stretch>
        </p:blipFill>
        <p:spPr bwMode="auto">
          <a:xfrm>
            <a:off x="5100638" y="4843463"/>
            <a:ext cx="428625" cy="765175"/>
          </a:xfrm>
          <a:prstGeom prst="rect">
            <a:avLst/>
          </a:prstGeom>
          <a:noFill/>
          <a:ln w="9525">
            <a:noFill/>
            <a:miter lim="800000"/>
            <a:headEnd/>
            <a:tailEnd/>
          </a:ln>
        </p:spPr>
      </p:pic>
      <p:pic>
        <p:nvPicPr>
          <p:cNvPr id="9" name="Picture 14" descr="SSUG_logo_2c"/>
          <p:cNvPicPr>
            <a:picLocks noChangeAspect="1" noChangeArrowheads="1"/>
          </p:cNvPicPr>
          <p:nvPr userDrawn="1"/>
        </p:nvPicPr>
        <p:blipFill>
          <a:blip r:embed="rId6">
            <a:clrChange>
              <a:clrFrom>
                <a:srgbClr val="000000"/>
              </a:clrFrom>
              <a:clrTo>
                <a:srgbClr val="000000">
                  <a:alpha val="0"/>
                </a:srgbClr>
              </a:clrTo>
            </a:clrChange>
          </a:blip>
          <a:srcRect/>
          <a:stretch>
            <a:fillRect/>
          </a:stretch>
        </p:blipFill>
        <p:spPr bwMode="auto">
          <a:xfrm>
            <a:off x="477838" y="615950"/>
            <a:ext cx="1379537" cy="722313"/>
          </a:xfrm>
          <a:prstGeom prst="rect">
            <a:avLst/>
          </a:prstGeom>
          <a:noFill/>
          <a:ln w="9525">
            <a:noFill/>
            <a:miter lim="800000"/>
            <a:headEnd/>
            <a:tailEnd/>
          </a:ln>
        </p:spPr>
      </p:pic>
      <p:sp>
        <p:nvSpPr>
          <p:cNvPr id="6147" name="Rectangle 3"/>
          <p:cNvSpPr>
            <a:spLocks noGrp="1" noChangeArrowheads="1"/>
          </p:cNvSpPr>
          <p:nvPr>
            <p:ph type="subTitle" idx="1"/>
          </p:nvPr>
        </p:nvSpPr>
        <p:spPr>
          <a:xfrm>
            <a:off x="485776" y="5189539"/>
            <a:ext cx="5381625" cy="1092200"/>
          </a:xfrm>
        </p:spPr>
        <p:txBody>
          <a:bodyPr/>
          <a:lstStyle>
            <a:lvl1pPr marL="0" indent="0">
              <a:buFont typeface="Wingdings" pitchFamily="2" charset="2"/>
              <a:buNone/>
              <a:defRPr sz="2000">
                <a:solidFill>
                  <a:schemeClr val="bg1"/>
                </a:solidFill>
              </a:defRPr>
            </a:lvl1pPr>
          </a:lstStyle>
          <a:p>
            <a:r>
              <a:rPr lang="ja-JP" altLang="en-US" dirty="0" smtClean="0"/>
              <a:t>マスタ サブタイトルの書式設定</a:t>
            </a:r>
            <a:endParaRPr lang="ja-JP" altLang="en-US" dirty="0"/>
          </a:p>
        </p:txBody>
      </p:sp>
      <p:sp>
        <p:nvSpPr>
          <p:cNvPr id="11" name="Rectangle 2"/>
          <p:cNvSpPr>
            <a:spLocks noGrp="1" noChangeArrowheads="1"/>
          </p:cNvSpPr>
          <p:nvPr>
            <p:ph type="ctrTitle"/>
          </p:nvPr>
        </p:nvSpPr>
        <p:spPr>
          <a:xfrm>
            <a:off x="448198" y="1372147"/>
            <a:ext cx="5013150" cy="2899229"/>
          </a:xfrm>
        </p:spPr>
        <p:txBody>
          <a:bodyPr/>
          <a:lstStyle>
            <a:lvl1pPr>
              <a:defRPr sz="4400" b="1">
                <a:latin typeface="メイリオ" pitchFamily="50" charset="-128"/>
                <a:ea typeface="メイリオ" pitchFamily="50" charset="-128"/>
                <a:cs typeface="メイリオ" pitchFamily="50" charset="-128"/>
              </a:defRPr>
            </a:lvl1pPr>
          </a:lstStyle>
          <a:p>
            <a:r>
              <a:rPr lang="ja-JP" altLang="en-US" dirty="0" smtClean="0"/>
              <a:t>マスタ タイトルの書式設定</a:t>
            </a:r>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38120"/>
            <a:ext cx="8229600" cy="661988"/>
          </a:xfrm>
        </p:spPr>
        <p:txBody>
          <a:bodyPr/>
          <a:lstStyle>
            <a:lvl1pPr>
              <a:defRPr b="1">
                <a:latin typeface="メイリオ" pitchFamily="50" charset="-128"/>
                <a:ea typeface="メイリオ" pitchFamily="50" charset="-128"/>
                <a:cs typeface="メイリオ"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B0F0"/>
              </a:buClr>
              <a:defRPr>
                <a:latin typeface="メイリオ" pitchFamily="50" charset="-128"/>
                <a:ea typeface="メイリオ" pitchFamily="50" charset="-128"/>
                <a:cs typeface="メイリオ" pitchFamily="50" charset="-128"/>
              </a:defRPr>
            </a:lvl1pPr>
            <a:lvl2pPr>
              <a:buClr>
                <a:srgbClr val="FFC000"/>
              </a:buClr>
              <a:buFont typeface="Wingdings" pitchFamily="2" charset="2"/>
              <a:buChar char="n"/>
              <a:defRPr>
                <a:latin typeface="メイリオ" pitchFamily="50" charset="-128"/>
                <a:ea typeface="メイリオ" pitchFamily="50" charset="-128"/>
                <a:cs typeface="メイリオ" pitchFamily="50" charset="-128"/>
              </a:defRPr>
            </a:lvl2pPr>
            <a:lvl3pPr>
              <a:buClr>
                <a:srgbClr val="00B0F0"/>
              </a:buClr>
              <a:defRPr>
                <a:latin typeface="メイリオ" pitchFamily="50" charset="-128"/>
                <a:ea typeface="メイリオ" pitchFamily="50" charset="-128"/>
                <a:cs typeface="メイリオ" pitchFamily="50" charset="-128"/>
              </a:defRPr>
            </a:lvl3pPr>
            <a:lvl4pPr>
              <a:buClr>
                <a:srgbClr val="FFC000"/>
              </a:buClr>
              <a:buFont typeface="Wingdings" pitchFamily="2" charset="2"/>
              <a:buChar char="n"/>
              <a:defRPr>
                <a:latin typeface="メイリオ" pitchFamily="50" charset="-128"/>
                <a:ea typeface="メイリオ" pitchFamily="50" charset="-128"/>
                <a:cs typeface="メイリオ" pitchFamily="50" charset="-128"/>
              </a:defRPr>
            </a:lvl4pPr>
            <a:lvl5pPr>
              <a:buClr>
                <a:srgbClr val="00B0F0"/>
              </a:buClr>
              <a:defRPr>
                <a:latin typeface="メイリオ" pitchFamily="50" charset="-128"/>
                <a:ea typeface="メイリオ" pitchFamily="50" charset="-128"/>
                <a:cs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スライド番号プレースホルダ 4"/>
          <p:cNvSpPr>
            <a:spLocks noGrp="1"/>
          </p:cNvSpPr>
          <p:nvPr>
            <p:ph type="sldNum" sz="quarter" idx="10"/>
          </p:nvPr>
        </p:nvSpPr>
        <p:spPr/>
        <p:txBody>
          <a:bodyPr/>
          <a:lstStyle>
            <a:lvl1pPr>
              <a:defRPr smtClean="0">
                <a:latin typeface="メイリオ" pitchFamily="50" charset="-128"/>
                <a:ea typeface="メイリオ" pitchFamily="50" charset="-128"/>
                <a:cs typeface="メイリオ" pitchFamily="50" charset="-128"/>
              </a:defRPr>
            </a:lvl1pPr>
          </a:lstStyle>
          <a:p>
            <a:pPr>
              <a:defRPr/>
            </a:pPr>
            <a:fld id="{464CECFA-36B0-4832-B63D-43BE0A0AFA53}"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メイリオ" pitchFamily="50" charset="-128"/>
                <a:ea typeface="メイリオ" pitchFamily="50" charset="-128"/>
                <a:cs typeface="メイリオ" pitchFamily="50" charset="-128"/>
              </a:defRPr>
            </a:lvl1pPr>
          </a:lstStyle>
          <a:p>
            <a:r>
              <a:rPr lang="ja-JP" altLang="en-US" smtClean="0"/>
              <a:t>マスタ タイトルの書式設定</a:t>
            </a:r>
            <a:endParaRPr lang="ja-JP" altLang="en-US"/>
          </a:p>
        </p:txBody>
      </p:sp>
      <p:sp>
        <p:nvSpPr>
          <p:cNvPr id="3" name="Rectangle 11"/>
          <p:cNvSpPr>
            <a:spLocks noGrp="1" noChangeArrowheads="1"/>
          </p:cNvSpPr>
          <p:nvPr>
            <p:ph type="sldNum" sz="quarter" idx="10"/>
          </p:nvPr>
        </p:nvSpPr>
        <p:spPr/>
        <p:txBody>
          <a:bodyPr/>
          <a:lstStyle>
            <a:lvl1pPr>
              <a:defRPr smtClean="0">
                <a:latin typeface="メイリオ" pitchFamily="50" charset="-128"/>
                <a:ea typeface="メイリオ" pitchFamily="50" charset="-128"/>
                <a:cs typeface="メイリオ" pitchFamily="50" charset="-128"/>
              </a:defRPr>
            </a:lvl1pPr>
          </a:lstStyle>
          <a:p>
            <a:pPr>
              <a:defRPr/>
            </a:pPr>
            <a:fld id="{2A533488-D3AA-4685-8A5B-AF7585196D8D}"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 name="Picture 2"/>
          <p:cNvPicPr>
            <a:picLocks noChangeAspect="1" noChangeArrowheads="1"/>
          </p:cNvPicPr>
          <p:nvPr userDrawn="1"/>
        </p:nvPicPr>
        <p:blipFill>
          <a:blip r:embed="rId5"/>
          <a:srcRect/>
          <a:stretch>
            <a:fillRect/>
          </a:stretch>
        </p:blipFill>
        <p:spPr bwMode="auto">
          <a:xfrm>
            <a:off x="0" y="6513534"/>
            <a:ext cx="9144000" cy="356991"/>
          </a:xfrm>
          <a:prstGeom prst="rect">
            <a:avLst/>
          </a:prstGeom>
          <a:noFill/>
          <a:ln w="9525">
            <a:noFill/>
            <a:miter lim="800000"/>
            <a:headEnd/>
            <a:tailEnd/>
          </a:ln>
          <a:effectLst/>
        </p:spPr>
      </p:pic>
      <p:pic>
        <p:nvPicPr>
          <p:cNvPr id="4098" name="Picture 2"/>
          <p:cNvPicPr>
            <a:picLocks noChangeAspect="1" noChangeArrowheads="1"/>
          </p:cNvPicPr>
          <p:nvPr userDrawn="1"/>
        </p:nvPicPr>
        <p:blipFill>
          <a:blip r:embed="rId5"/>
          <a:srcRect/>
          <a:stretch>
            <a:fillRect/>
          </a:stretch>
        </p:blipFill>
        <p:spPr bwMode="auto">
          <a:xfrm>
            <a:off x="0" y="0"/>
            <a:ext cx="6540674" cy="1114816"/>
          </a:xfrm>
          <a:prstGeom prst="rect">
            <a:avLst/>
          </a:prstGeom>
          <a:noFill/>
          <a:ln w="9525">
            <a:noFill/>
            <a:miter lim="800000"/>
            <a:headEnd/>
            <a:tailEnd/>
          </a:ln>
          <a:effectLst/>
        </p:spPr>
      </p:pic>
      <p:pic>
        <p:nvPicPr>
          <p:cNvPr id="1035" name="Picture 3"/>
          <p:cNvPicPr>
            <a:picLocks noChangeAspect="1" noChangeArrowheads="1"/>
          </p:cNvPicPr>
          <p:nvPr userDrawn="1"/>
        </p:nvPicPr>
        <p:blipFill>
          <a:blip r:embed="rId6" cstate="email"/>
          <a:srcRect/>
          <a:stretch>
            <a:fillRect/>
          </a:stretch>
        </p:blipFill>
        <p:spPr bwMode="auto">
          <a:xfrm>
            <a:off x="5537200" y="-13063"/>
            <a:ext cx="3606800" cy="11191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54000"/>
            <a:ext cx="8229600" cy="6619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2" name="Rectangle 6"/>
          <p:cNvSpPr>
            <a:spLocks noGrp="1" noChangeArrowheads="1"/>
          </p:cNvSpPr>
          <p:nvPr>
            <p:ph type="sldNum" sz="quarter" idx="4"/>
          </p:nvPr>
        </p:nvSpPr>
        <p:spPr bwMode="auto">
          <a:xfrm>
            <a:off x="7010400" y="6564313"/>
            <a:ext cx="2133600" cy="293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200" smtClean="0">
                <a:solidFill>
                  <a:schemeClr val="bg1"/>
                </a:solidFill>
                <a:latin typeface="+mn-lt"/>
                <a:ea typeface="+mn-ea"/>
              </a:defRPr>
            </a:lvl1pPr>
          </a:lstStyle>
          <a:p>
            <a:pPr>
              <a:defRPr/>
            </a:pPr>
            <a:fld id="{7B8D6E25-D5D4-418D-8BF9-A3FF351C79CA}" type="slidenum">
              <a:rPr lang="ja-JP" altLang="en-US"/>
              <a:pPr>
                <a:defRPr/>
              </a:pPr>
              <a:t>&lt;#&gt;</a:t>
            </a:fld>
            <a:endParaRPr lang="ja-JP" altLang="en-US" dirty="0"/>
          </a:p>
        </p:txBody>
      </p:sp>
      <p:sp>
        <p:nvSpPr>
          <p:cNvPr id="13" name="Rectangle 5"/>
          <p:cNvSpPr txBox="1">
            <a:spLocks noChangeArrowheads="1"/>
          </p:cNvSpPr>
          <p:nvPr/>
        </p:nvSpPr>
        <p:spPr bwMode="auto">
          <a:xfrm>
            <a:off x="501650" y="6553200"/>
            <a:ext cx="2943225" cy="323850"/>
          </a:xfrm>
          <a:prstGeom prst="rect">
            <a:avLst/>
          </a:prstGeom>
          <a:noFill/>
          <a:ln w="9525">
            <a:noFill/>
            <a:miter lim="800000"/>
            <a:headEnd/>
            <a:tailEnd/>
          </a:ln>
          <a:effectLst/>
        </p:spPr>
        <p:txBody>
          <a:bodyPr/>
          <a:lstStyle>
            <a:lvl1pPr algn="l">
              <a:defRPr sz="1200">
                <a:solidFill>
                  <a:schemeClr val="bg1"/>
                </a:solidFill>
              </a:defRPr>
            </a:lvl1pPr>
          </a:lstStyle>
          <a:p>
            <a:pPr>
              <a:defRPr/>
            </a:pPr>
            <a:r>
              <a:rPr lang="en-US" altLang="ja-JP" dirty="0" smtClean="0">
                <a:latin typeface="Tahoma" pitchFamily="34" charset="0"/>
                <a:ea typeface="HGP創英角ｺﾞｼｯｸUB" pitchFamily="50" charset="-128"/>
              </a:rPr>
              <a:t>SuperStream Users Group</a:t>
            </a:r>
          </a:p>
        </p:txBody>
      </p:sp>
      <p:sp>
        <p:nvSpPr>
          <p:cNvPr id="14" name="Rectangle 6"/>
          <p:cNvSpPr txBox="1">
            <a:spLocks noChangeArrowheads="1"/>
          </p:cNvSpPr>
          <p:nvPr/>
        </p:nvSpPr>
        <p:spPr bwMode="auto">
          <a:xfrm>
            <a:off x="7023100" y="6551613"/>
            <a:ext cx="2133600" cy="293687"/>
          </a:xfrm>
          <a:prstGeom prst="rect">
            <a:avLst/>
          </a:prstGeom>
          <a:noFill/>
          <a:ln w="9525">
            <a:noFill/>
            <a:miter lim="800000"/>
            <a:headEnd/>
            <a:tailEnd/>
          </a:ln>
          <a:effectLst/>
        </p:spPr>
        <p:txBody>
          <a:bodyPr/>
          <a:lstStyle>
            <a:lvl1pPr>
              <a:defRPr sz="1200">
                <a:solidFill>
                  <a:schemeClr val="bg1"/>
                </a:solidFill>
              </a:defRPr>
            </a:lvl1pPr>
          </a:lstStyle>
          <a:p>
            <a:pPr algn="r">
              <a:defRPr/>
            </a:pPr>
            <a:fld id="{8AA055C4-3723-42AC-BD3A-A330B72F7708}" type="slidenum">
              <a:rPr lang="en-US" altLang="ja-JP" smtClean="0">
                <a:latin typeface="Tahoma" pitchFamily="34" charset="0"/>
                <a:ea typeface="HGP創英角ｺﾞｼｯｸUB" pitchFamily="50" charset="-128"/>
              </a:rPr>
              <a:pPr algn="r">
                <a:defRPr/>
              </a:pPr>
              <a:t>&lt;#&gt;</a:t>
            </a:fld>
            <a:endParaRPr lang="en-US" altLang="ja-JP" smtClean="0">
              <a:latin typeface="Tahoma" pitchFamily="34" charset="0"/>
              <a:ea typeface="HGP創英角ｺﾞｼｯｸUB" pitchFamily="50" charset="-128"/>
            </a:endParaRPr>
          </a:p>
        </p:txBody>
      </p:sp>
      <p:pic>
        <p:nvPicPr>
          <p:cNvPr id="4099" name="Picture 3" descr="D:\My Documents\My Pictures\ssug\SSUG_Logo\MS_Office\Logo_SSUG_2014_RGB_Large_nega.png"/>
          <p:cNvPicPr>
            <a:picLocks noChangeAspect="1" noChangeArrowheads="1"/>
          </p:cNvPicPr>
          <p:nvPr userDrawn="1"/>
        </p:nvPicPr>
        <p:blipFill>
          <a:blip r:embed="rId7" cstate="print"/>
          <a:srcRect/>
          <a:stretch>
            <a:fillRect/>
          </a:stretch>
        </p:blipFill>
        <p:spPr bwMode="auto">
          <a:xfrm>
            <a:off x="35751" y="6547441"/>
            <a:ext cx="527819" cy="275768"/>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txStyles>
    <p:titleStyle>
      <a:lvl1pPr algn="l" rtl="0" fontAlgn="base">
        <a:spcBef>
          <a:spcPct val="0"/>
        </a:spcBef>
        <a:spcAft>
          <a:spcPct val="0"/>
        </a:spcAft>
        <a:defRPr kumimoji="1" sz="3200">
          <a:solidFill>
            <a:schemeClr val="bg1"/>
          </a:solidFill>
          <a:latin typeface="+mj-lt"/>
          <a:ea typeface="+mj-ea"/>
          <a:cs typeface="+mj-cs"/>
        </a:defRPr>
      </a:lvl1pPr>
      <a:lvl2pPr algn="l" rtl="0" fontAlgn="base">
        <a:spcBef>
          <a:spcPct val="0"/>
        </a:spcBef>
        <a:spcAft>
          <a:spcPct val="0"/>
        </a:spcAft>
        <a:defRPr kumimoji="1" sz="3200">
          <a:solidFill>
            <a:schemeClr val="bg1"/>
          </a:solidFill>
          <a:latin typeface="Tahoma" pitchFamily="34" charset="0"/>
          <a:ea typeface="HGP創英角ｺﾞｼｯｸUB" pitchFamily="50" charset="-128"/>
        </a:defRPr>
      </a:lvl2pPr>
      <a:lvl3pPr algn="l" rtl="0" fontAlgn="base">
        <a:spcBef>
          <a:spcPct val="0"/>
        </a:spcBef>
        <a:spcAft>
          <a:spcPct val="0"/>
        </a:spcAft>
        <a:defRPr kumimoji="1" sz="3200">
          <a:solidFill>
            <a:schemeClr val="bg1"/>
          </a:solidFill>
          <a:latin typeface="Tahoma" pitchFamily="34" charset="0"/>
          <a:ea typeface="HGP創英角ｺﾞｼｯｸUB" pitchFamily="50" charset="-128"/>
        </a:defRPr>
      </a:lvl3pPr>
      <a:lvl4pPr algn="l" rtl="0" fontAlgn="base">
        <a:spcBef>
          <a:spcPct val="0"/>
        </a:spcBef>
        <a:spcAft>
          <a:spcPct val="0"/>
        </a:spcAft>
        <a:defRPr kumimoji="1" sz="3200">
          <a:solidFill>
            <a:schemeClr val="bg1"/>
          </a:solidFill>
          <a:latin typeface="Tahoma" pitchFamily="34" charset="0"/>
          <a:ea typeface="HGP創英角ｺﾞｼｯｸUB" pitchFamily="50" charset="-128"/>
        </a:defRPr>
      </a:lvl4pPr>
      <a:lvl5pPr algn="l" rtl="0" fontAlgn="base">
        <a:spcBef>
          <a:spcPct val="0"/>
        </a:spcBef>
        <a:spcAft>
          <a:spcPct val="0"/>
        </a:spcAft>
        <a:defRPr kumimoji="1" sz="3200">
          <a:solidFill>
            <a:schemeClr val="bg1"/>
          </a:solidFill>
          <a:latin typeface="Tahoma" pitchFamily="34" charset="0"/>
          <a:ea typeface="HGP創英角ｺﾞｼｯｸUB" pitchFamily="50" charset="-128"/>
        </a:defRPr>
      </a:lvl5pPr>
      <a:lvl6pPr marL="457200" algn="l" rtl="0" eaLnBrk="1" fontAlgn="base" hangingPunct="1">
        <a:spcBef>
          <a:spcPct val="0"/>
        </a:spcBef>
        <a:spcAft>
          <a:spcPct val="0"/>
        </a:spcAft>
        <a:defRPr kumimoji="1" sz="3200">
          <a:solidFill>
            <a:schemeClr val="bg1"/>
          </a:solidFill>
          <a:latin typeface="Tahoma" pitchFamily="34" charset="0"/>
          <a:ea typeface="HGP創英角ｺﾞｼｯｸUB" pitchFamily="50" charset="-128"/>
        </a:defRPr>
      </a:lvl6pPr>
      <a:lvl7pPr marL="914400" algn="l" rtl="0" eaLnBrk="1" fontAlgn="base" hangingPunct="1">
        <a:spcBef>
          <a:spcPct val="0"/>
        </a:spcBef>
        <a:spcAft>
          <a:spcPct val="0"/>
        </a:spcAft>
        <a:defRPr kumimoji="1" sz="3200">
          <a:solidFill>
            <a:schemeClr val="bg1"/>
          </a:solidFill>
          <a:latin typeface="Tahoma" pitchFamily="34" charset="0"/>
          <a:ea typeface="HGP創英角ｺﾞｼｯｸUB" pitchFamily="50" charset="-128"/>
        </a:defRPr>
      </a:lvl7pPr>
      <a:lvl8pPr marL="1371600" algn="l" rtl="0" eaLnBrk="1" fontAlgn="base" hangingPunct="1">
        <a:spcBef>
          <a:spcPct val="0"/>
        </a:spcBef>
        <a:spcAft>
          <a:spcPct val="0"/>
        </a:spcAft>
        <a:defRPr kumimoji="1" sz="3200">
          <a:solidFill>
            <a:schemeClr val="bg1"/>
          </a:solidFill>
          <a:latin typeface="Tahoma" pitchFamily="34" charset="0"/>
          <a:ea typeface="HGP創英角ｺﾞｼｯｸUB" pitchFamily="50" charset="-128"/>
        </a:defRPr>
      </a:lvl8pPr>
      <a:lvl9pPr marL="1828800" algn="l" rtl="0" eaLnBrk="1" fontAlgn="base" hangingPunct="1">
        <a:spcBef>
          <a:spcPct val="0"/>
        </a:spcBef>
        <a:spcAft>
          <a:spcPct val="0"/>
        </a:spcAft>
        <a:defRPr kumimoji="1" sz="3200">
          <a:solidFill>
            <a:schemeClr val="bg1"/>
          </a:solidFill>
          <a:latin typeface="Tahoma" pitchFamily="34" charset="0"/>
          <a:ea typeface="HGP創英角ｺﾞｼｯｸUB" pitchFamily="50" charset="-128"/>
        </a:defRPr>
      </a:lvl9pPr>
    </p:titleStyle>
    <p:bodyStyle>
      <a:lvl1pPr marL="342900" indent="-342900" algn="l" rtl="0" fontAlgn="base">
        <a:spcBef>
          <a:spcPct val="20000"/>
        </a:spcBef>
        <a:spcAft>
          <a:spcPct val="0"/>
        </a:spcAft>
        <a:buClr>
          <a:srgbClr val="00B0F0"/>
        </a:buClr>
        <a:buFont typeface="Wingdings" pitchFamily="2" charset="2"/>
        <a:buChar char="n"/>
        <a:defRPr kumimoji="1" sz="3200">
          <a:solidFill>
            <a:srgbClr val="4D4D4D"/>
          </a:solidFill>
          <a:latin typeface="メイリオ" pitchFamily="50" charset="-128"/>
          <a:ea typeface="メイリオ" pitchFamily="50" charset="-128"/>
          <a:cs typeface="メイリオ" pitchFamily="50" charset="-128"/>
        </a:defRPr>
      </a:lvl1pPr>
      <a:lvl2pPr marL="742950" indent="-285750" algn="l" rtl="0" fontAlgn="base">
        <a:spcBef>
          <a:spcPct val="20000"/>
        </a:spcBef>
        <a:spcAft>
          <a:spcPct val="0"/>
        </a:spcAft>
        <a:buClr>
          <a:srgbClr val="FFC000"/>
        </a:buClr>
        <a:buFont typeface="Wingdings" pitchFamily="2" charset="2"/>
        <a:buChar char="n"/>
        <a:defRPr kumimoji="1" sz="3200">
          <a:solidFill>
            <a:srgbClr val="4D4D4D"/>
          </a:solidFill>
          <a:latin typeface="メイリオ" pitchFamily="50" charset="-128"/>
          <a:ea typeface="メイリオ" pitchFamily="50" charset="-128"/>
          <a:cs typeface="メイリオ" pitchFamily="50" charset="-128"/>
        </a:defRPr>
      </a:lvl2pPr>
      <a:lvl3pPr marL="1143000" indent="-228600" algn="l" rtl="0" fontAlgn="base">
        <a:spcBef>
          <a:spcPct val="20000"/>
        </a:spcBef>
        <a:spcAft>
          <a:spcPct val="0"/>
        </a:spcAft>
        <a:buClr>
          <a:srgbClr val="00B0F0"/>
        </a:buClr>
        <a:buFont typeface="Wingdings" pitchFamily="2" charset="2"/>
        <a:buChar char="n"/>
        <a:defRPr kumimoji="1" sz="3200">
          <a:solidFill>
            <a:srgbClr val="4D4D4D"/>
          </a:solidFill>
          <a:latin typeface="メイリオ" pitchFamily="50" charset="-128"/>
          <a:ea typeface="メイリオ" pitchFamily="50" charset="-128"/>
          <a:cs typeface="メイリオ" pitchFamily="50" charset="-128"/>
        </a:defRPr>
      </a:lvl3pPr>
      <a:lvl4pPr marL="1600200" indent="-228600" algn="l" rtl="0" fontAlgn="base">
        <a:spcBef>
          <a:spcPct val="20000"/>
        </a:spcBef>
        <a:spcAft>
          <a:spcPct val="0"/>
        </a:spcAft>
        <a:buClr>
          <a:srgbClr val="FFC000"/>
        </a:buClr>
        <a:buFont typeface="Wingdings" pitchFamily="2" charset="2"/>
        <a:buChar char="n"/>
        <a:defRPr kumimoji="1" sz="3200">
          <a:solidFill>
            <a:srgbClr val="4D4D4D"/>
          </a:solidFill>
          <a:latin typeface="メイリオ" pitchFamily="50" charset="-128"/>
          <a:ea typeface="メイリオ" pitchFamily="50" charset="-128"/>
          <a:cs typeface="メイリオ" pitchFamily="50" charset="-128"/>
        </a:defRPr>
      </a:lvl4pPr>
      <a:lvl5pPr marL="2057400" indent="-228600" algn="l" rtl="0" fontAlgn="base">
        <a:spcBef>
          <a:spcPct val="20000"/>
        </a:spcBef>
        <a:spcAft>
          <a:spcPct val="0"/>
        </a:spcAft>
        <a:buClr>
          <a:srgbClr val="00B0F0"/>
        </a:buClr>
        <a:buFont typeface="Wingdings" pitchFamily="2" charset="2"/>
        <a:buChar char="n"/>
        <a:defRPr kumimoji="1" sz="3200">
          <a:solidFill>
            <a:srgbClr val="4D4D4D"/>
          </a:solidFill>
          <a:latin typeface="メイリオ" pitchFamily="50" charset="-128"/>
          <a:ea typeface="メイリオ" pitchFamily="50" charset="-128"/>
          <a:cs typeface="メイリオ" pitchFamily="50" charset="-128"/>
        </a:defRPr>
      </a:lvl5pPr>
      <a:lvl6pPr marL="2514600" indent="-228600" algn="l" rtl="0" eaLnBrk="1" fontAlgn="base" hangingPunct="1">
        <a:spcBef>
          <a:spcPct val="20000"/>
        </a:spcBef>
        <a:spcAft>
          <a:spcPct val="0"/>
        </a:spcAft>
        <a:buClr>
          <a:srgbClr val="054681"/>
        </a:buClr>
        <a:buFont typeface="Wingdings" pitchFamily="2" charset="2"/>
        <a:buChar char="n"/>
        <a:defRPr kumimoji="1" sz="3200">
          <a:solidFill>
            <a:srgbClr val="4D4D4D"/>
          </a:solidFill>
          <a:latin typeface="+mn-lt"/>
          <a:ea typeface="+mn-ea"/>
        </a:defRPr>
      </a:lvl6pPr>
      <a:lvl7pPr marL="2971800" indent="-228600" algn="l" rtl="0" eaLnBrk="1" fontAlgn="base" hangingPunct="1">
        <a:spcBef>
          <a:spcPct val="20000"/>
        </a:spcBef>
        <a:spcAft>
          <a:spcPct val="0"/>
        </a:spcAft>
        <a:buClr>
          <a:srgbClr val="054681"/>
        </a:buClr>
        <a:buFont typeface="Wingdings" pitchFamily="2" charset="2"/>
        <a:buChar char="n"/>
        <a:defRPr kumimoji="1" sz="3200">
          <a:solidFill>
            <a:srgbClr val="4D4D4D"/>
          </a:solidFill>
          <a:latin typeface="+mn-lt"/>
          <a:ea typeface="+mn-ea"/>
        </a:defRPr>
      </a:lvl7pPr>
      <a:lvl8pPr marL="3429000" indent="-228600" algn="l" rtl="0" eaLnBrk="1" fontAlgn="base" hangingPunct="1">
        <a:spcBef>
          <a:spcPct val="20000"/>
        </a:spcBef>
        <a:spcAft>
          <a:spcPct val="0"/>
        </a:spcAft>
        <a:buClr>
          <a:srgbClr val="054681"/>
        </a:buClr>
        <a:buFont typeface="Wingdings" pitchFamily="2" charset="2"/>
        <a:buChar char="n"/>
        <a:defRPr kumimoji="1" sz="3200">
          <a:solidFill>
            <a:srgbClr val="4D4D4D"/>
          </a:solidFill>
          <a:latin typeface="+mn-lt"/>
          <a:ea typeface="+mn-ea"/>
        </a:defRPr>
      </a:lvl8pPr>
      <a:lvl9pPr marL="3886200" indent="-228600" algn="l" rtl="0" eaLnBrk="1" fontAlgn="base" hangingPunct="1">
        <a:spcBef>
          <a:spcPct val="20000"/>
        </a:spcBef>
        <a:spcAft>
          <a:spcPct val="0"/>
        </a:spcAft>
        <a:buClr>
          <a:srgbClr val="054681"/>
        </a:buClr>
        <a:buFont typeface="Wingdings" pitchFamily="2" charset="2"/>
        <a:buChar char="n"/>
        <a:defRPr kumimoji="1" sz="3200">
          <a:solidFill>
            <a:srgbClr val="4D4D4D"/>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485775" y="5189538"/>
            <a:ext cx="6400800" cy="850900"/>
          </a:xfrm>
        </p:spPr>
        <p:txBody>
          <a:bodyPr/>
          <a:lstStyle/>
          <a:p>
            <a:pPr>
              <a:lnSpc>
                <a:spcPct val="90000"/>
              </a:lnSpc>
            </a:pPr>
            <a:r>
              <a:rPr lang="en-US" altLang="ja-JP" smtClean="0"/>
              <a:t>2014</a:t>
            </a:r>
            <a:r>
              <a:rPr lang="ja-JP" altLang="en-US" smtClean="0"/>
              <a:t>年</a:t>
            </a:r>
            <a:r>
              <a:rPr lang="en-US" altLang="ja-JP" smtClean="0"/>
              <a:t>11</a:t>
            </a:r>
            <a:r>
              <a:rPr lang="ja-JP" altLang="en-US" smtClean="0"/>
              <a:t>月</a:t>
            </a:r>
            <a:r>
              <a:rPr lang="en-US" altLang="ja-JP" smtClean="0"/>
              <a:t>20</a:t>
            </a:r>
            <a:r>
              <a:rPr lang="ja-JP" altLang="en-US" smtClean="0"/>
              <a:t>日～</a:t>
            </a:r>
            <a:r>
              <a:rPr lang="en-US" altLang="ja-JP" smtClean="0"/>
              <a:t>21</a:t>
            </a:r>
            <a:r>
              <a:rPr lang="ja-JP" altLang="en-US" smtClean="0"/>
              <a:t>日</a:t>
            </a:r>
            <a:endParaRPr lang="en-US" altLang="ja-JP" smtClean="0"/>
          </a:p>
          <a:p>
            <a:pPr>
              <a:lnSpc>
                <a:spcPct val="90000"/>
              </a:lnSpc>
            </a:pPr>
            <a:r>
              <a:rPr lang="ja-JP" altLang="en-US" smtClean="0"/>
              <a:t>会場：第一ホテルシーフォート</a:t>
            </a:r>
          </a:p>
        </p:txBody>
      </p:sp>
      <p:sp>
        <p:nvSpPr>
          <p:cNvPr id="5123" name="Rectangle 2"/>
          <p:cNvSpPr>
            <a:spLocks noGrp="1" noChangeArrowheads="1"/>
          </p:cNvSpPr>
          <p:nvPr>
            <p:ph type="ctrTitle"/>
          </p:nvPr>
        </p:nvSpPr>
        <p:spPr>
          <a:xfrm>
            <a:off x="417513" y="1379538"/>
            <a:ext cx="4905375" cy="2660650"/>
          </a:xfrm>
        </p:spPr>
        <p:txBody>
          <a:bodyPr anchor="t"/>
          <a:lstStyle/>
          <a:p>
            <a:r>
              <a:rPr lang="en-US" altLang="ja-JP" smtClean="0"/>
              <a:t>SuperStream Users Group</a:t>
            </a:r>
            <a:br>
              <a:rPr lang="en-US" altLang="ja-JP" smtClean="0"/>
            </a:br>
            <a:r>
              <a:rPr lang="ja-JP" altLang="en-US" smtClean="0"/>
              <a:t>合宿研修のご案内</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357188" y="338138"/>
            <a:ext cx="8229600" cy="661987"/>
          </a:xfrm>
        </p:spPr>
        <p:txBody>
          <a:bodyPr/>
          <a:lstStyle/>
          <a:p>
            <a:r>
              <a:rPr lang="ja-JP" altLang="en-US" dirty="0" smtClean="0"/>
              <a:t>合宿研修の主旨と目的</a:t>
            </a:r>
          </a:p>
        </p:txBody>
      </p:sp>
      <p:sp>
        <p:nvSpPr>
          <p:cNvPr id="6147" name="コンテンツ プレースホルダ 2"/>
          <p:cNvSpPr>
            <a:spLocks noGrp="1"/>
          </p:cNvSpPr>
          <p:nvPr>
            <p:ph idx="1"/>
          </p:nvPr>
        </p:nvSpPr>
        <p:spPr>
          <a:xfrm>
            <a:off x="414338" y="1357313"/>
            <a:ext cx="8586787" cy="1785937"/>
          </a:xfrm>
        </p:spPr>
        <p:txBody>
          <a:bodyPr/>
          <a:lstStyle/>
          <a:p>
            <a:pPr marL="0" indent="0">
              <a:buFont typeface="Wingdings" pitchFamily="2" charset="2"/>
              <a:buNone/>
            </a:pPr>
            <a:r>
              <a:rPr lang="ja-JP" altLang="en-US" sz="2400" smtClean="0"/>
              <a:t>毎年恒例の合宿研修を行います。合宿研修は、</a:t>
            </a:r>
            <a:r>
              <a:rPr lang="en-US" altLang="ja-JP" sz="2400" smtClean="0"/>
              <a:t>SSUG</a:t>
            </a:r>
            <a:r>
              <a:rPr lang="ja-JP" altLang="en-US" sz="2400" smtClean="0"/>
              <a:t>会員に共通して必要となるスキルアップ研修と、</a:t>
            </a:r>
            <a:r>
              <a:rPr lang="en-US" altLang="ja-JP" sz="2400" smtClean="0"/>
              <a:t>SuperStream</a:t>
            </a:r>
            <a:r>
              <a:rPr lang="ja-JP" altLang="en-US" sz="2400" smtClean="0"/>
              <a:t>製品に対する将来的な機能改善を検討する製品要望検討会を組み合わせて行うものです。</a:t>
            </a:r>
          </a:p>
        </p:txBody>
      </p:sp>
      <p:sp>
        <p:nvSpPr>
          <p:cNvPr id="6148" name="角丸四角形 9"/>
          <p:cNvSpPr>
            <a:spLocks noChangeArrowheads="1"/>
          </p:cNvSpPr>
          <p:nvPr/>
        </p:nvSpPr>
        <p:spPr bwMode="auto">
          <a:xfrm>
            <a:off x="428625" y="2905125"/>
            <a:ext cx="8429625" cy="785813"/>
          </a:xfrm>
          <a:prstGeom prst="roundRect">
            <a:avLst>
              <a:gd name="adj" fmla="val 16667"/>
            </a:avLst>
          </a:prstGeom>
          <a:noFill/>
          <a:ln w="28575" algn="ctr">
            <a:solidFill>
              <a:srgbClr val="00B0F0"/>
            </a:solidFill>
            <a:round/>
            <a:headEnd/>
            <a:tailEnd/>
          </a:ln>
        </p:spPr>
        <p:txBody>
          <a:bodyPr anchor="ctr"/>
          <a:lstStyle/>
          <a:p>
            <a:r>
              <a:rPr lang="ja-JP" altLang="en-US" sz="2100" dirty="0">
                <a:solidFill>
                  <a:srgbClr val="4D4D4D"/>
                </a:solidFill>
                <a:latin typeface="メイリオ" pitchFamily="50" charset="-128"/>
                <a:ea typeface="メイリオ" pitchFamily="50" charset="-128"/>
                <a:cs typeface="メイリオ" pitchFamily="50" charset="-128"/>
              </a:rPr>
              <a:t>業種も業態も異なる初対面のメンバーと共に学ぶことで</a:t>
            </a:r>
            <a:r>
              <a:rPr lang="ja-JP" altLang="en-US" sz="2100" dirty="0" smtClean="0">
                <a:solidFill>
                  <a:srgbClr val="4D4D4D"/>
                </a:solidFill>
                <a:latin typeface="メイリオ" pitchFamily="50" charset="-128"/>
                <a:ea typeface="メイリオ" pitchFamily="50" charset="-128"/>
                <a:cs typeface="メイリオ" pitchFamily="50" charset="-128"/>
              </a:rPr>
              <a:t>、</a:t>
            </a:r>
            <a:endParaRPr lang="en-US" altLang="ja-JP" sz="2100" dirty="0" smtClean="0">
              <a:solidFill>
                <a:srgbClr val="4D4D4D"/>
              </a:solidFill>
              <a:latin typeface="メイリオ" pitchFamily="50" charset="-128"/>
              <a:ea typeface="メイリオ" pitchFamily="50" charset="-128"/>
              <a:cs typeface="メイリオ" pitchFamily="50" charset="-128"/>
            </a:endParaRPr>
          </a:p>
          <a:p>
            <a:r>
              <a:rPr lang="ja-JP" altLang="en-US" sz="2100" dirty="0" smtClean="0">
                <a:solidFill>
                  <a:srgbClr val="4D4D4D"/>
                </a:solidFill>
                <a:latin typeface="メイリオ" pitchFamily="50" charset="-128"/>
                <a:ea typeface="メイリオ" pitchFamily="50" charset="-128"/>
                <a:cs typeface="メイリオ" pitchFamily="50" charset="-128"/>
              </a:rPr>
              <a:t>適度</a:t>
            </a:r>
            <a:r>
              <a:rPr lang="ja-JP" altLang="en-US" sz="2100" dirty="0">
                <a:solidFill>
                  <a:srgbClr val="4D4D4D"/>
                </a:solidFill>
                <a:latin typeface="メイリオ" pitchFamily="50" charset="-128"/>
                <a:ea typeface="メイリオ" pitchFamily="50" charset="-128"/>
                <a:cs typeface="メイリオ" pitchFamily="50" charset="-128"/>
              </a:rPr>
              <a:t>な緊張感を持ってスキルアップ研修に取り組むことができる</a:t>
            </a:r>
          </a:p>
        </p:txBody>
      </p:sp>
      <p:sp>
        <p:nvSpPr>
          <p:cNvPr id="6149" name="角丸四角形 10"/>
          <p:cNvSpPr>
            <a:spLocks noChangeArrowheads="1"/>
          </p:cNvSpPr>
          <p:nvPr/>
        </p:nvSpPr>
        <p:spPr bwMode="auto">
          <a:xfrm>
            <a:off x="428625" y="3817938"/>
            <a:ext cx="8429625" cy="785812"/>
          </a:xfrm>
          <a:prstGeom prst="roundRect">
            <a:avLst>
              <a:gd name="adj" fmla="val 16667"/>
            </a:avLst>
          </a:prstGeom>
          <a:solidFill>
            <a:schemeClr val="bg1"/>
          </a:solidFill>
          <a:ln w="28575" algn="ctr">
            <a:solidFill>
              <a:srgbClr val="FFC000"/>
            </a:solidFill>
            <a:round/>
            <a:headEnd/>
            <a:tailEnd/>
          </a:ln>
        </p:spPr>
        <p:txBody>
          <a:bodyPr anchor="ctr"/>
          <a:lstStyle/>
          <a:p>
            <a:r>
              <a:rPr lang="ja-JP" altLang="en-US" sz="2100" dirty="0">
                <a:solidFill>
                  <a:srgbClr val="4D4D4D"/>
                </a:solidFill>
                <a:latin typeface="メイリオ" pitchFamily="50" charset="-128"/>
                <a:ea typeface="メイリオ" pitchFamily="50" charset="-128"/>
                <a:cs typeface="メイリオ" pitchFamily="50" charset="-128"/>
              </a:rPr>
              <a:t>他社の</a:t>
            </a:r>
            <a:r>
              <a:rPr lang="en-US" altLang="ja-JP" sz="2100" dirty="0">
                <a:solidFill>
                  <a:srgbClr val="4D4D4D"/>
                </a:solidFill>
                <a:latin typeface="メイリオ" pitchFamily="50" charset="-128"/>
                <a:ea typeface="メイリオ" pitchFamily="50" charset="-128"/>
                <a:cs typeface="メイリオ" pitchFamily="50" charset="-128"/>
              </a:rPr>
              <a:t>SuperStream</a:t>
            </a:r>
            <a:r>
              <a:rPr lang="ja-JP" altLang="en-US" sz="2100" dirty="0">
                <a:solidFill>
                  <a:srgbClr val="4D4D4D"/>
                </a:solidFill>
                <a:latin typeface="メイリオ" pitchFamily="50" charset="-128"/>
                <a:ea typeface="メイリオ" pitchFamily="50" charset="-128"/>
                <a:cs typeface="メイリオ" pitchFamily="50" charset="-128"/>
              </a:rPr>
              <a:t>製品の活用例や運用方法を学び</a:t>
            </a:r>
            <a:r>
              <a:rPr lang="ja-JP" altLang="en-US" sz="2100" dirty="0" smtClean="0">
                <a:solidFill>
                  <a:srgbClr val="4D4D4D"/>
                </a:solidFill>
                <a:latin typeface="メイリオ" pitchFamily="50" charset="-128"/>
                <a:ea typeface="メイリオ" pitchFamily="50" charset="-128"/>
                <a:cs typeface="メイリオ" pitchFamily="50" charset="-128"/>
              </a:rPr>
              <a:t>、</a:t>
            </a:r>
            <a:endParaRPr lang="en-US" altLang="ja-JP" sz="2100" dirty="0" smtClean="0">
              <a:solidFill>
                <a:srgbClr val="4D4D4D"/>
              </a:solidFill>
              <a:latin typeface="メイリオ" pitchFamily="50" charset="-128"/>
              <a:ea typeface="メイリオ" pitchFamily="50" charset="-128"/>
              <a:cs typeface="メイリオ" pitchFamily="50" charset="-128"/>
            </a:endParaRPr>
          </a:p>
          <a:p>
            <a:r>
              <a:rPr lang="ja-JP" altLang="en-US" sz="2100" dirty="0" smtClean="0">
                <a:solidFill>
                  <a:srgbClr val="4D4D4D"/>
                </a:solidFill>
                <a:latin typeface="メイリオ" pitchFamily="50" charset="-128"/>
                <a:ea typeface="メイリオ" pitchFamily="50" charset="-128"/>
                <a:cs typeface="メイリオ" pitchFamily="50" charset="-128"/>
              </a:rPr>
              <a:t>自社</a:t>
            </a:r>
            <a:r>
              <a:rPr lang="ja-JP" altLang="en-US" sz="2100" dirty="0">
                <a:solidFill>
                  <a:srgbClr val="4D4D4D"/>
                </a:solidFill>
                <a:latin typeface="メイリオ" pitchFamily="50" charset="-128"/>
                <a:ea typeface="メイリオ" pitchFamily="50" charset="-128"/>
                <a:cs typeface="メイリオ" pitchFamily="50" charset="-128"/>
              </a:rPr>
              <a:t>の業務に活かすことができる</a:t>
            </a:r>
          </a:p>
        </p:txBody>
      </p:sp>
      <p:sp>
        <p:nvSpPr>
          <p:cNvPr id="6150" name="角丸四角形 11"/>
          <p:cNvSpPr>
            <a:spLocks noChangeArrowheads="1"/>
          </p:cNvSpPr>
          <p:nvPr/>
        </p:nvSpPr>
        <p:spPr bwMode="auto">
          <a:xfrm>
            <a:off x="428625" y="4730750"/>
            <a:ext cx="8429625" cy="785813"/>
          </a:xfrm>
          <a:prstGeom prst="roundRect">
            <a:avLst>
              <a:gd name="adj" fmla="val 16667"/>
            </a:avLst>
          </a:prstGeom>
          <a:noFill/>
          <a:ln w="28575" algn="ctr">
            <a:solidFill>
              <a:srgbClr val="00B0F0"/>
            </a:solidFill>
            <a:round/>
            <a:headEnd/>
            <a:tailEnd/>
          </a:ln>
        </p:spPr>
        <p:txBody>
          <a:bodyPr anchor="ctr"/>
          <a:lstStyle/>
          <a:p>
            <a:r>
              <a:rPr lang="en-US" altLang="ja-JP" sz="2100" dirty="0">
                <a:solidFill>
                  <a:srgbClr val="4D4D4D"/>
                </a:solidFill>
                <a:latin typeface="メイリオ" pitchFamily="50" charset="-128"/>
                <a:ea typeface="メイリオ" pitchFamily="50" charset="-128"/>
                <a:cs typeface="メイリオ" pitchFamily="50" charset="-128"/>
              </a:rPr>
              <a:t>SuperStream</a:t>
            </a:r>
            <a:r>
              <a:rPr lang="ja-JP" altLang="en-US" sz="2100" dirty="0">
                <a:solidFill>
                  <a:srgbClr val="4D4D4D"/>
                </a:solidFill>
                <a:latin typeface="メイリオ" pitchFamily="50" charset="-128"/>
                <a:ea typeface="メイリオ" pitchFamily="50" charset="-128"/>
                <a:cs typeface="メイリオ" pitchFamily="50" charset="-128"/>
              </a:rPr>
              <a:t>製品に対する要望を整理検討し</a:t>
            </a:r>
            <a:r>
              <a:rPr lang="ja-JP" altLang="en-US" sz="2100" dirty="0" smtClean="0">
                <a:solidFill>
                  <a:srgbClr val="4D4D4D"/>
                </a:solidFill>
                <a:latin typeface="メイリオ" pitchFamily="50" charset="-128"/>
                <a:ea typeface="メイリオ" pitchFamily="50" charset="-128"/>
                <a:cs typeface="メイリオ" pitchFamily="50" charset="-128"/>
              </a:rPr>
              <a:t>、将来</a:t>
            </a:r>
            <a:r>
              <a:rPr lang="ja-JP" altLang="en-US" sz="2100" dirty="0">
                <a:solidFill>
                  <a:srgbClr val="4D4D4D"/>
                </a:solidFill>
                <a:latin typeface="メイリオ" pitchFamily="50" charset="-128"/>
                <a:ea typeface="メイリオ" pitchFamily="50" charset="-128"/>
                <a:cs typeface="メイリオ" pitchFamily="50" charset="-128"/>
              </a:rPr>
              <a:t>実装</a:t>
            </a:r>
            <a:r>
              <a:rPr lang="ja-JP" altLang="en-US" sz="2100" dirty="0" smtClean="0">
                <a:solidFill>
                  <a:srgbClr val="4D4D4D"/>
                </a:solidFill>
                <a:latin typeface="メイリオ" pitchFamily="50" charset="-128"/>
                <a:ea typeface="メイリオ" pitchFamily="50" charset="-128"/>
                <a:cs typeface="メイリオ" pitchFamily="50" charset="-128"/>
              </a:rPr>
              <a:t>される</a:t>
            </a:r>
            <a:endParaRPr lang="en-US" altLang="ja-JP" sz="2100" dirty="0" smtClean="0">
              <a:solidFill>
                <a:srgbClr val="4D4D4D"/>
              </a:solidFill>
              <a:latin typeface="メイリオ" pitchFamily="50" charset="-128"/>
              <a:ea typeface="メイリオ" pitchFamily="50" charset="-128"/>
              <a:cs typeface="メイリオ" pitchFamily="50" charset="-128"/>
            </a:endParaRPr>
          </a:p>
          <a:p>
            <a:r>
              <a:rPr lang="ja-JP" altLang="en-US" sz="2100" dirty="0" smtClean="0">
                <a:solidFill>
                  <a:srgbClr val="4D4D4D"/>
                </a:solidFill>
                <a:latin typeface="メイリオ" pitchFamily="50" charset="-128"/>
                <a:ea typeface="メイリオ" pitchFamily="50" charset="-128"/>
                <a:cs typeface="メイリオ" pitchFamily="50" charset="-128"/>
              </a:rPr>
              <a:t>機能</a:t>
            </a:r>
            <a:r>
              <a:rPr lang="ja-JP" altLang="en-US" sz="2100" dirty="0">
                <a:solidFill>
                  <a:srgbClr val="4D4D4D"/>
                </a:solidFill>
                <a:latin typeface="メイリオ" pitchFamily="50" charset="-128"/>
                <a:ea typeface="メイリオ" pitchFamily="50" charset="-128"/>
                <a:cs typeface="メイリオ" pitchFamily="50" charset="-128"/>
              </a:rPr>
              <a:t>を選定することができる</a:t>
            </a:r>
          </a:p>
        </p:txBody>
      </p:sp>
      <p:sp>
        <p:nvSpPr>
          <p:cNvPr id="6151" name="角丸四角形 13"/>
          <p:cNvSpPr>
            <a:spLocks noChangeArrowheads="1"/>
          </p:cNvSpPr>
          <p:nvPr/>
        </p:nvSpPr>
        <p:spPr bwMode="auto">
          <a:xfrm>
            <a:off x="428625" y="5643563"/>
            <a:ext cx="8429625" cy="785812"/>
          </a:xfrm>
          <a:prstGeom prst="roundRect">
            <a:avLst>
              <a:gd name="adj" fmla="val 16667"/>
            </a:avLst>
          </a:prstGeom>
          <a:solidFill>
            <a:schemeClr val="bg1"/>
          </a:solidFill>
          <a:ln w="28575" algn="ctr">
            <a:solidFill>
              <a:srgbClr val="FFC000"/>
            </a:solidFill>
            <a:round/>
            <a:headEnd/>
            <a:tailEnd/>
          </a:ln>
        </p:spPr>
        <p:txBody>
          <a:bodyPr anchor="ctr"/>
          <a:lstStyle/>
          <a:p>
            <a:r>
              <a:rPr lang="ja-JP" altLang="en-US" sz="2100" dirty="0">
                <a:solidFill>
                  <a:srgbClr val="4D4D4D"/>
                </a:solidFill>
                <a:latin typeface="メイリオ" pitchFamily="50" charset="-128"/>
                <a:ea typeface="メイリオ" pitchFamily="50" charset="-128"/>
                <a:cs typeface="メイリオ" pitchFamily="50" charset="-128"/>
              </a:rPr>
              <a:t>日常から離れた場で集中して学びながら</a:t>
            </a:r>
            <a:r>
              <a:rPr lang="ja-JP" altLang="en-US" sz="2100" dirty="0" smtClean="0">
                <a:solidFill>
                  <a:srgbClr val="4D4D4D"/>
                </a:solidFill>
                <a:latin typeface="メイリオ" pitchFamily="50" charset="-128"/>
                <a:ea typeface="メイリオ" pitchFamily="50" charset="-128"/>
                <a:cs typeface="メイリオ" pitchFamily="50" charset="-128"/>
              </a:rPr>
              <a:t>、会員</a:t>
            </a:r>
            <a:r>
              <a:rPr lang="ja-JP" altLang="en-US" sz="2100" dirty="0">
                <a:solidFill>
                  <a:srgbClr val="4D4D4D"/>
                </a:solidFill>
                <a:latin typeface="メイリオ" pitchFamily="50" charset="-128"/>
                <a:ea typeface="メイリオ" pitchFamily="50" charset="-128"/>
                <a:cs typeface="メイリオ" pitchFamily="50" charset="-128"/>
              </a:rPr>
              <a:t>同士で懇親</a:t>
            </a:r>
            <a:r>
              <a:rPr lang="ja-JP" altLang="en-US" sz="2100" dirty="0" smtClean="0">
                <a:solidFill>
                  <a:srgbClr val="4D4D4D"/>
                </a:solidFill>
                <a:latin typeface="メイリオ" pitchFamily="50" charset="-128"/>
                <a:ea typeface="メイリオ" pitchFamily="50" charset="-128"/>
                <a:cs typeface="メイリオ" pitchFamily="50" charset="-128"/>
              </a:rPr>
              <a:t>を</a:t>
            </a:r>
            <a:endParaRPr lang="en-US" altLang="ja-JP" sz="2100" dirty="0" smtClean="0">
              <a:solidFill>
                <a:srgbClr val="4D4D4D"/>
              </a:solidFill>
              <a:latin typeface="メイリオ" pitchFamily="50" charset="-128"/>
              <a:ea typeface="メイリオ" pitchFamily="50" charset="-128"/>
              <a:cs typeface="メイリオ" pitchFamily="50" charset="-128"/>
            </a:endParaRPr>
          </a:p>
          <a:p>
            <a:r>
              <a:rPr lang="ja-JP" altLang="en-US" sz="2100" dirty="0" smtClean="0">
                <a:solidFill>
                  <a:srgbClr val="4D4D4D"/>
                </a:solidFill>
                <a:latin typeface="メイリオ" pitchFamily="50" charset="-128"/>
                <a:ea typeface="メイリオ" pitchFamily="50" charset="-128"/>
                <a:cs typeface="メイリオ" pitchFamily="50" charset="-128"/>
              </a:rPr>
              <a:t>深める</a:t>
            </a:r>
            <a:r>
              <a:rPr lang="ja-JP" altLang="en-US" sz="2100" dirty="0">
                <a:solidFill>
                  <a:srgbClr val="4D4D4D"/>
                </a:solidFill>
                <a:latin typeface="メイリオ" pitchFamily="50" charset="-128"/>
                <a:ea typeface="メイリオ" pitchFamily="50" charset="-128"/>
                <a:cs typeface="メイリオ" pitchFamily="50" charset="-128"/>
              </a:rPr>
              <a:t>ことができる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357188" y="338138"/>
            <a:ext cx="8229600" cy="661987"/>
          </a:xfrm>
        </p:spPr>
        <p:txBody>
          <a:bodyPr/>
          <a:lstStyle/>
          <a:p>
            <a:r>
              <a:rPr lang="ja-JP" altLang="en-US" smtClean="0"/>
              <a:t>開催概要</a:t>
            </a:r>
          </a:p>
        </p:txBody>
      </p:sp>
      <p:sp>
        <p:nvSpPr>
          <p:cNvPr id="7171" name="コンテンツ プレースホルダ 2"/>
          <p:cNvSpPr>
            <a:spLocks noGrp="1"/>
          </p:cNvSpPr>
          <p:nvPr>
            <p:ph idx="1"/>
          </p:nvPr>
        </p:nvSpPr>
        <p:spPr>
          <a:xfrm>
            <a:off x="357188" y="1357313"/>
            <a:ext cx="8686800" cy="4929187"/>
          </a:xfrm>
        </p:spPr>
        <p:txBody>
          <a:bodyPr/>
          <a:lstStyle/>
          <a:p>
            <a:pPr>
              <a:buClr>
                <a:srgbClr val="FFC000"/>
              </a:buClr>
              <a:tabLst>
                <a:tab pos="1698625" algn="l"/>
                <a:tab pos="1881188" algn="l"/>
              </a:tabLst>
            </a:pPr>
            <a:r>
              <a:rPr lang="ja-JP" altLang="en-US" sz="2400" dirty="0" smtClean="0"/>
              <a:t>開催日：</a:t>
            </a:r>
            <a:r>
              <a:rPr lang="en-US" altLang="ja-JP" sz="2400" dirty="0" smtClean="0"/>
              <a:t>	2014</a:t>
            </a:r>
            <a:r>
              <a:rPr lang="ja-JP" altLang="en-US" sz="2400" dirty="0" smtClean="0"/>
              <a:t>年</a:t>
            </a:r>
            <a:r>
              <a:rPr lang="en-US" altLang="ja-JP" sz="2400" dirty="0" smtClean="0"/>
              <a:t>11</a:t>
            </a:r>
            <a:r>
              <a:rPr lang="ja-JP" altLang="en-US" sz="2400" dirty="0" smtClean="0"/>
              <a:t>月</a:t>
            </a:r>
            <a:r>
              <a:rPr lang="en-US" altLang="ja-JP" sz="2400" dirty="0" smtClean="0"/>
              <a:t>20</a:t>
            </a:r>
            <a:r>
              <a:rPr lang="ja-JP" altLang="en-US" sz="2400" dirty="0" smtClean="0"/>
              <a:t>日</a:t>
            </a:r>
            <a:r>
              <a:rPr lang="en-US" altLang="ja-JP" sz="2400" dirty="0" smtClean="0"/>
              <a:t>(</a:t>
            </a:r>
            <a:r>
              <a:rPr lang="ja-JP" altLang="en-US" sz="2400" dirty="0" smtClean="0"/>
              <a:t>木</a:t>
            </a:r>
            <a:r>
              <a:rPr lang="en-US" altLang="ja-JP" sz="2400" dirty="0" smtClean="0"/>
              <a:t>)</a:t>
            </a:r>
            <a:r>
              <a:rPr lang="ja-JP" altLang="en-US" sz="2400" dirty="0" smtClean="0"/>
              <a:t>・</a:t>
            </a:r>
            <a:r>
              <a:rPr lang="en-US" altLang="ja-JP" sz="2400" dirty="0" smtClean="0"/>
              <a:t>21</a:t>
            </a:r>
            <a:r>
              <a:rPr lang="ja-JP" altLang="en-US" sz="2400" dirty="0" smtClean="0"/>
              <a:t>日</a:t>
            </a:r>
            <a:r>
              <a:rPr lang="en-US" altLang="ja-JP" sz="2400" dirty="0" smtClean="0"/>
              <a:t>(</a:t>
            </a:r>
            <a:r>
              <a:rPr lang="ja-JP" altLang="en-US" sz="2400" dirty="0" smtClean="0"/>
              <a:t>金</a:t>
            </a:r>
            <a:r>
              <a:rPr lang="en-US" altLang="ja-JP" sz="2400" dirty="0" smtClean="0"/>
              <a:t>)</a:t>
            </a:r>
          </a:p>
          <a:p>
            <a:pPr>
              <a:buClr>
                <a:srgbClr val="FFC000"/>
              </a:buClr>
              <a:tabLst>
                <a:tab pos="1698625" algn="l"/>
                <a:tab pos="1881188" algn="l"/>
              </a:tabLst>
            </a:pPr>
            <a:r>
              <a:rPr lang="ja-JP" altLang="en-US" sz="2400" dirty="0" smtClean="0"/>
              <a:t>会　場：</a:t>
            </a:r>
            <a:r>
              <a:rPr lang="en-US" altLang="ja-JP" sz="2400" dirty="0" smtClean="0"/>
              <a:t>	</a:t>
            </a:r>
            <a:r>
              <a:rPr lang="ja-JP" altLang="en-US" sz="2400" dirty="0" smtClean="0"/>
              <a:t>第一ホテルシーフォート</a:t>
            </a:r>
            <a:endParaRPr lang="en-US" altLang="ja-JP" sz="2400" dirty="0" smtClean="0"/>
          </a:p>
          <a:p>
            <a:pPr>
              <a:buClr>
                <a:srgbClr val="FFC000"/>
              </a:buClr>
              <a:tabLst>
                <a:tab pos="1698625" algn="l"/>
                <a:tab pos="1881188" algn="l"/>
              </a:tabLst>
            </a:pPr>
            <a:r>
              <a:rPr lang="ja-JP" altLang="en-US" sz="2400" dirty="0" smtClean="0"/>
              <a:t>対　象：</a:t>
            </a:r>
            <a:r>
              <a:rPr lang="en-US" altLang="ja-JP" sz="2400" dirty="0" smtClean="0"/>
              <a:t>	SSUG</a:t>
            </a:r>
            <a:r>
              <a:rPr lang="ja-JP" altLang="en-US" sz="2400" dirty="0" smtClean="0"/>
              <a:t>会員の管理職および管理職候補の方</a:t>
            </a:r>
            <a:endParaRPr lang="en-US" altLang="ja-JP" sz="2400" dirty="0" smtClean="0"/>
          </a:p>
          <a:p>
            <a:pPr>
              <a:buClr>
                <a:srgbClr val="FFC000"/>
              </a:buClr>
              <a:tabLst>
                <a:tab pos="1698625" algn="l"/>
                <a:tab pos="1881188" algn="l"/>
              </a:tabLst>
            </a:pPr>
            <a:r>
              <a:rPr lang="ja-JP" altLang="en-US" sz="2400" dirty="0" smtClean="0"/>
              <a:t>研修目的</a:t>
            </a:r>
            <a:r>
              <a:rPr lang="ja-JP" altLang="en-US" sz="2400" dirty="0" smtClean="0"/>
              <a:t>：</a:t>
            </a:r>
            <a:r>
              <a:rPr lang="en-US" altLang="ja-JP" sz="2400" dirty="0" smtClean="0"/>
              <a:t>	</a:t>
            </a:r>
            <a:r>
              <a:rPr lang="ja-JP" altLang="en-US" sz="2400" dirty="0" smtClean="0"/>
              <a:t>・</a:t>
            </a:r>
            <a:r>
              <a:rPr lang="ja-JP" altLang="en-US" sz="2400" dirty="0" smtClean="0"/>
              <a:t>プレゼンテーションスキルの向上</a:t>
            </a:r>
            <a:endParaRPr lang="en-US" altLang="ja-JP" sz="2400" dirty="0" smtClean="0"/>
          </a:p>
          <a:p>
            <a:pPr>
              <a:buClr>
                <a:srgbClr val="FFC000"/>
              </a:buClr>
              <a:buFont typeface="Wingdings" pitchFamily="2" charset="2"/>
              <a:buNone/>
              <a:tabLst>
                <a:tab pos="1698625" algn="l"/>
                <a:tab pos="1881188" algn="l"/>
              </a:tabLst>
            </a:pPr>
            <a:r>
              <a:rPr lang="en-US" altLang="ja-JP" sz="2400" dirty="0" smtClean="0"/>
              <a:t>		</a:t>
            </a:r>
            <a:r>
              <a:rPr lang="en-US" altLang="ja-JP" sz="2400" dirty="0" smtClean="0"/>
              <a:t>	</a:t>
            </a:r>
            <a:r>
              <a:rPr lang="ja-JP" altLang="en-US" sz="2400" dirty="0" smtClean="0"/>
              <a:t>・</a:t>
            </a:r>
            <a:r>
              <a:rPr lang="en-US" altLang="ja-JP" sz="2400" dirty="0" smtClean="0"/>
              <a:t>SuperStream</a:t>
            </a:r>
            <a:r>
              <a:rPr lang="ja-JP" altLang="en-US" sz="2400" dirty="0" smtClean="0"/>
              <a:t>製品への要望の整理・検討</a:t>
            </a:r>
            <a:endParaRPr lang="en-US" altLang="ja-JP" sz="2400" dirty="0" smtClean="0"/>
          </a:p>
          <a:p>
            <a:pPr>
              <a:buClr>
                <a:srgbClr val="FFC000"/>
              </a:buClr>
              <a:buFont typeface="Wingdings" pitchFamily="2" charset="2"/>
              <a:buNone/>
              <a:tabLst>
                <a:tab pos="1698625" algn="l"/>
                <a:tab pos="1881188" algn="l"/>
              </a:tabLst>
            </a:pPr>
            <a:r>
              <a:rPr lang="en-US" altLang="ja-JP" sz="2400" dirty="0" smtClean="0"/>
              <a:t>		</a:t>
            </a:r>
            <a:r>
              <a:rPr lang="en-US" altLang="ja-JP" sz="2400" dirty="0" smtClean="0"/>
              <a:t>	</a:t>
            </a:r>
            <a:r>
              <a:rPr lang="ja-JP" altLang="en-US" sz="2400" dirty="0" smtClean="0"/>
              <a:t>・</a:t>
            </a:r>
            <a:r>
              <a:rPr lang="en-US" altLang="ja-JP" sz="2400" dirty="0" smtClean="0"/>
              <a:t>SSUG</a:t>
            </a:r>
            <a:r>
              <a:rPr lang="ja-JP" altLang="en-US" sz="2400" dirty="0" smtClean="0"/>
              <a:t>会員同士の交流</a:t>
            </a:r>
            <a:endParaRPr lang="en-US" altLang="ja-JP" sz="2400" dirty="0" smtClean="0"/>
          </a:p>
          <a:p>
            <a:pPr>
              <a:buClr>
                <a:srgbClr val="FFC000"/>
              </a:buClr>
              <a:tabLst>
                <a:tab pos="1698625" algn="l"/>
                <a:tab pos="1881188" algn="l"/>
              </a:tabLst>
            </a:pPr>
            <a:r>
              <a:rPr lang="ja-JP" altLang="en-US" sz="2400" dirty="0" smtClean="0"/>
              <a:t>参加費用</a:t>
            </a:r>
            <a:r>
              <a:rPr lang="ja-JP" altLang="en-US" sz="2400" dirty="0" smtClean="0"/>
              <a:t>：</a:t>
            </a:r>
            <a:r>
              <a:rPr lang="en-US" altLang="ja-JP" sz="2400" dirty="0" smtClean="0"/>
              <a:t>	</a:t>
            </a:r>
            <a:r>
              <a:rPr lang="ja-JP" altLang="en-US" sz="2400" dirty="0" smtClean="0"/>
              <a:t>会</a:t>
            </a:r>
            <a:r>
              <a:rPr lang="ja-JP" altLang="en-US" sz="2400" dirty="0" smtClean="0"/>
              <a:t>　員：</a:t>
            </a:r>
            <a:r>
              <a:rPr lang="en-US" altLang="ja-JP" sz="2400" dirty="0" smtClean="0"/>
              <a:t>1</a:t>
            </a:r>
            <a:r>
              <a:rPr lang="ja-JP" altLang="en-US" sz="2400" dirty="0" smtClean="0"/>
              <a:t>名</a:t>
            </a:r>
            <a:r>
              <a:rPr lang="en-US" altLang="ja-JP" sz="2400" dirty="0" smtClean="0"/>
              <a:t>1</a:t>
            </a:r>
            <a:r>
              <a:rPr lang="ja-JP" altLang="en-US" sz="2400" dirty="0" smtClean="0"/>
              <a:t>万円</a:t>
            </a:r>
            <a:endParaRPr lang="en-US" altLang="ja-JP" sz="2400" dirty="0" smtClean="0"/>
          </a:p>
          <a:p>
            <a:pPr>
              <a:buClr>
                <a:srgbClr val="FFC000"/>
              </a:buClr>
              <a:buNone/>
              <a:tabLst>
                <a:tab pos="1698625" algn="l"/>
                <a:tab pos="1881188" algn="l"/>
              </a:tabLst>
            </a:pPr>
            <a:r>
              <a:rPr lang="en-US" altLang="ja-JP" sz="2400" dirty="0" smtClean="0"/>
              <a:t>		</a:t>
            </a:r>
            <a:r>
              <a:rPr lang="en-US" altLang="ja-JP" sz="2400" dirty="0" smtClean="0"/>
              <a:t>	</a:t>
            </a:r>
            <a:r>
              <a:rPr lang="ja-JP" altLang="en-US" sz="2400" dirty="0" smtClean="0"/>
              <a:t>非会員</a:t>
            </a:r>
            <a:r>
              <a:rPr lang="ja-JP" altLang="en-US" sz="2400" dirty="0" smtClean="0"/>
              <a:t>：</a:t>
            </a:r>
            <a:r>
              <a:rPr lang="en-US" altLang="ja-JP" sz="2400" dirty="0" smtClean="0"/>
              <a:t>1</a:t>
            </a:r>
            <a:r>
              <a:rPr lang="ja-JP" altLang="en-US" sz="2400" dirty="0" smtClean="0"/>
              <a:t>名</a:t>
            </a:r>
            <a:r>
              <a:rPr lang="en-US" altLang="ja-JP" sz="2400" dirty="0" smtClean="0"/>
              <a:t>2</a:t>
            </a:r>
            <a:r>
              <a:rPr lang="ja-JP" altLang="en-US" sz="2400" dirty="0" smtClean="0"/>
              <a:t>万</a:t>
            </a:r>
            <a:r>
              <a:rPr lang="ja-JP" altLang="en-US" sz="2400" dirty="0" smtClean="0"/>
              <a:t>円</a:t>
            </a:r>
            <a:r>
              <a:rPr lang="ja-JP" altLang="en-US" sz="1600" dirty="0" smtClean="0"/>
              <a:t>（</a:t>
            </a:r>
            <a:r>
              <a:rPr lang="en-US" altLang="ja-JP" sz="1600" dirty="0" smtClean="0"/>
              <a:t>SSUG</a:t>
            </a:r>
            <a:r>
              <a:rPr lang="ja-JP" altLang="en-US" sz="1600" dirty="0" smtClean="0"/>
              <a:t>に入</a:t>
            </a:r>
            <a:r>
              <a:rPr lang="ja-JP" altLang="en-US" sz="1600" dirty="0" smtClean="0"/>
              <a:t>会することを前提とします）</a:t>
            </a:r>
            <a:endParaRPr lang="en-US" altLang="ja-JP" sz="1600" dirty="0" smtClean="0"/>
          </a:p>
          <a:p>
            <a:pPr>
              <a:buClr>
                <a:srgbClr val="FFC000"/>
              </a:buClr>
              <a:buNone/>
              <a:tabLst>
                <a:tab pos="1698625" algn="l"/>
                <a:tab pos="1881188" algn="l"/>
              </a:tabLst>
            </a:pPr>
            <a:r>
              <a:rPr lang="en-US" altLang="ja-JP" sz="2400" dirty="0" smtClean="0"/>
              <a:t>		</a:t>
            </a:r>
            <a:r>
              <a:rPr lang="en-US" altLang="ja-JP" sz="2400" dirty="0" smtClean="0"/>
              <a:t>	</a:t>
            </a:r>
            <a:r>
              <a:rPr lang="en-US" altLang="ja-JP" sz="1800" dirty="0" smtClean="0"/>
              <a:t>※</a:t>
            </a:r>
            <a:r>
              <a:rPr lang="ja-JP" altLang="en-US" sz="1800" dirty="0" smtClean="0"/>
              <a:t>交通費</a:t>
            </a:r>
            <a:r>
              <a:rPr lang="ja-JP" altLang="en-US" sz="1800" dirty="0" smtClean="0"/>
              <a:t>は各自ご負担をお願い</a:t>
            </a:r>
            <a:r>
              <a:rPr lang="ja-JP" altLang="en-US" sz="1800" dirty="0" smtClean="0"/>
              <a:t>します。</a:t>
            </a:r>
            <a:endParaRPr lang="en-US" altLang="ja-JP" sz="1800" dirty="0" smtClean="0"/>
          </a:p>
          <a:p>
            <a:pPr>
              <a:buClr>
                <a:srgbClr val="FFC000"/>
              </a:buClr>
              <a:tabLst>
                <a:tab pos="1698625" algn="l"/>
                <a:tab pos="1881188" algn="l"/>
              </a:tabLst>
            </a:pPr>
            <a:r>
              <a:rPr lang="ja-JP" altLang="en-US" sz="2400" dirty="0" smtClean="0"/>
              <a:t>参加人数：</a:t>
            </a:r>
            <a:r>
              <a:rPr lang="en-US" altLang="ja-JP" sz="2400" dirty="0" smtClean="0"/>
              <a:t>30</a:t>
            </a:r>
            <a:r>
              <a:rPr lang="ja-JP" altLang="en-US" sz="2400" dirty="0" smtClean="0"/>
              <a:t>名程度</a:t>
            </a:r>
            <a:endParaRPr lang="en-US" altLang="ja-JP" sz="2400" dirty="0" smtClean="0"/>
          </a:p>
          <a:p>
            <a:pPr>
              <a:buClr>
                <a:srgbClr val="FFC000"/>
              </a:buClr>
              <a:tabLst>
                <a:tab pos="1698625" algn="l"/>
                <a:tab pos="1881188" algn="l"/>
              </a:tabLst>
            </a:pPr>
            <a:r>
              <a:rPr lang="ja-JP" altLang="en-US" sz="2400" dirty="0" smtClean="0"/>
              <a:t>主　催：</a:t>
            </a:r>
            <a:r>
              <a:rPr lang="en-US" altLang="ja-JP" sz="2400" dirty="0" smtClean="0"/>
              <a:t>	SuperStream Users Group</a:t>
            </a:r>
          </a:p>
          <a:p>
            <a:pPr>
              <a:buClr>
                <a:srgbClr val="FFC000"/>
              </a:buClr>
              <a:buFont typeface="Wingdings" pitchFamily="2" charset="2"/>
              <a:buNone/>
              <a:tabLst>
                <a:tab pos="1979613" algn="l"/>
              </a:tabLst>
            </a:pPr>
            <a:endParaRPr lang="en-US" altLang="ja-JP" sz="2400" dirty="0" smtClean="0"/>
          </a:p>
        </p:txBody>
      </p:sp>
      <p:pic>
        <p:nvPicPr>
          <p:cNvPr id="2050" name="Picture 2"/>
          <p:cNvPicPr>
            <a:picLocks noChangeAspect="1" noChangeArrowheads="1"/>
          </p:cNvPicPr>
          <p:nvPr/>
        </p:nvPicPr>
        <p:blipFill>
          <a:blip r:embed="rId2" cstate="email"/>
          <a:srcRect/>
          <a:stretch>
            <a:fillRect/>
          </a:stretch>
        </p:blipFill>
        <p:spPr bwMode="auto">
          <a:xfrm>
            <a:off x="7165075" y="4992064"/>
            <a:ext cx="1799798" cy="1367154"/>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email"/>
          <a:srcRect/>
          <a:stretch>
            <a:fillRect/>
          </a:stretch>
        </p:blipFill>
        <p:spPr bwMode="auto">
          <a:xfrm>
            <a:off x="6744909" y="5506379"/>
            <a:ext cx="912209" cy="836676"/>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357188" y="338138"/>
            <a:ext cx="8229600" cy="661987"/>
          </a:xfrm>
        </p:spPr>
        <p:txBody>
          <a:bodyPr/>
          <a:lstStyle/>
          <a:p>
            <a:r>
              <a:rPr lang="ja-JP" altLang="en-US" smtClean="0"/>
              <a:t>プレゼンテーション研修のねらい</a:t>
            </a:r>
          </a:p>
        </p:txBody>
      </p:sp>
      <p:graphicFrame>
        <p:nvGraphicFramePr>
          <p:cNvPr id="4" name="表 3"/>
          <p:cNvGraphicFramePr>
            <a:graphicFrameLocks noGrp="1"/>
          </p:cNvGraphicFramePr>
          <p:nvPr/>
        </p:nvGraphicFramePr>
        <p:xfrm>
          <a:off x="428625" y="1285874"/>
          <a:ext cx="8501122" cy="5088799"/>
        </p:xfrm>
        <a:graphic>
          <a:graphicData uri="http://schemas.openxmlformats.org/drawingml/2006/table">
            <a:tbl>
              <a:tblPr firstCol="1">
                <a:tableStyleId>{5940675A-B579-460E-94D1-54222C63F5DA}</a:tableStyleId>
              </a:tblPr>
              <a:tblGrid>
                <a:gridCol w="871910"/>
                <a:gridCol w="7629212"/>
              </a:tblGrid>
              <a:tr h="1526489">
                <a:tc>
                  <a:txBody>
                    <a:bodyPr/>
                    <a:lstStyle/>
                    <a:p>
                      <a:r>
                        <a:rPr kumimoji="1" lang="en-US" altLang="ja-JP" sz="1600" b="1" dirty="0" smtClean="0">
                          <a:solidFill>
                            <a:srgbClr val="FFC000"/>
                          </a:solidFill>
                          <a:effectLst/>
                          <a:latin typeface="メイリオ" pitchFamily="50" charset="-128"/>
                          <a:ea typeface="メイリオ" pitchFamily="50" charset="-128"/>
                          <a:cs typeface="メイリオ" pitchFamily="50" charset="-128"/>
                        </a:rPr>
                        <a:t>Point</a:t>
                      </a:r>
                    </a:p>
                    <a:p>
                      <a:r>
                        <a:rPr kumimoji="1" lang="en-US" altLang="ja-JP" sz="3200" b="1" dirty="0" smtClean="0">
                          <a:solidFill>
                            <a:srgbClr val="FFC000"/>
                          </a:solidFill>
                          <a:effectLst/>
                          <a:latin typeface="メイリオ" pitchFamily="50" charset="-128"/>
                          <a:ea typeface="メイリオ" pitchFamily="50" charset="-128"/>
                          <a:cs typeface="メイリオ" pitchFamily="50" charset="-128"/>
                        </a:rPr>
                        <a:t>01</a:t>
                      </a:r>
                      <a:endParaRPr kumimoji="1" lang="ja-JP" altLang="en-US" sz="3200" b="1" dirty="0">
                        <a:solidFill>
                          <a:srgbClr val="FFC000"/>
                        </a:solidFill>
                        <a:effectLst/>
                        <a:latin typeface="メイリオ" pitchFamily="50" charset="-128"/>
                        <a:ea typeface="メイリオ" pitchFamily="50" charset="-128"/>
                        <a:cs typeface="メイリオ" pitchFamily="50" charset="-128"/>
                      </a:endParaRPr>
                    </a:p>
                  </a:txBody>
                  <a:tcPr marT="90000">
                    <a:solidFill>
                      <a:schemeClr val="accent1"/>
                    </a:solidFill>
                  </a:tcPr>
                </a:tc>
                <a:tc>
                  <a:txBody>
                    <a:bodyPr/>
                    <a:lstStyle/>
                    <a:p>
                      <a:r>
                        <a:rPr kumimoji="1" lang="ja-JP" altLang="en-US" sz="1800" b="1" dirty="0" smtClean="0">
                          <a:solidFill>
                            <a:srgbClr val="00B0F0"/>
                          </a:solidFill>
                          <a:latin typeface="メイリオ" pitchFamily="50" charset="-128"/>
                          <a:ea typeface="メイリオ" pitchFamily="50" charset="-128"/>
                          <a:cs typeface="メイリオ" pitchFamily="50" charset="-128"/>
                        </a:rPr>
                        <a:t>どのようなプレゼンにも共通</a:t>
                      </a:r>
                      <a:r>
                        <a:rPr kumimoji="1" lang="ja-JP" altLang="en-US" sz="1800" b="1" dirty="0" smtClean="0">
                          <a:solidFill>
                            <a:srgbClr val="00B0F0"/>
                          </a:solidFill>
                          <a:latin typeface="メイリオ" pitchFamily="50" charset="-128"/>
                          <a:ea typeface="メイリオ" pitchFamily="50" charset="-128"/>
                          <a:cs typeface="メイリオ" pitchFamily="50" charset="-128"/>
                        </a:rPr>
                        <a:t>する組み立て方</a:t>
                      </a:r>
                      <a:r>
                        <a:rPr kumimoji="1" lang="ja-JP" altLang="en-US" sz="1800" b="1" dirty="0" smtClean="0">
                          <a:solidFill>
                            <a:srgbClr val="00B0F0"/>
                          </a:solidFill>
                          <a:latin typeface="メイリオ" pitchFamily="50" charset="-128"/>
                          <a:ea typeface="メイリオ" pitchFamily="50" charset="-128"/>
                          <a:cs typeface="メイリオ" pitchFamily="50" charset="-128"/>
                        </a:rPr>
                        <a:t>の基本を理解</a:t>
                      </a:r>
                      <a:endParaRPr kumimoji="1" lang="en-US" altLang="ja-JP" sz="1800" b="1" dirty="0" smtClean="0">
                        <a:solidFill>
                          <a:srgbClr val="00B0F0"/>
                        </a:solidFill>
                        <a:latin typeface="メイリオ" pitchFamily="50" charset="-128"/>
                        <a:ea typeface="メイリオ" pitchFamily="50" charset="-128"/>
                        <a:cs typeface="メイリオ" pitchFamily="50" charset="-128"/>
                      </a:endParaRPr>
                    </a:p>
                    <a:p>
                      <a:pPr>
                        <a:spcBef>
                          <a:spcPts val="600"/>
                        </a:spcBef>
                      </a:pPr>
                      <a:r>
                        <a:rPr kumimoji="1" lang="ja-JP" altLang="en-US" sz="1600" dirty="0" smtClean="0">
                          <a:latin typeface="メイリオ" pitchFamily="50" charset="-128"/>
                          <a:ea typeface="メイリオ" pitchFamily="50" charset="-128"/>
                          <a:cs typeface="メイリオ" pitchFamily="50" charset="-128"/>
                        </a:rPr>
                        <a:t>プレゼンテーションを実施するときには、プレゼンテーションの目的をはっきりさせることが必要です。その目的に応じて、シナリオの組み立て方や資料の作り方を変えていくことで、より効果的なプレゼンテーションとなります。この研修では実施までのステップを順を追って確認しながら、理解を深めます。</a:t>
                      </a:r>
                      <a:endParaRPr kumimoji="1" lang="ja-JP" altLang="en-US" sz="1600" dirty="0">
                        <a:latin typeface="メイリオ" pitchFamily="50" charset="-128"/>
                        <a:ea typeface="メイリオ" pitchFamily="50" charset="-128"/>
                        <a:cs typeface="メイリオ" pitchFamily="50" charset="-128"/>
                      </a:endParaRPr>
                    </a:p>
                  </a:txBody>
                  <a:tcPr marT="90000"/>
                </a:tc>
              </a:tr>
              <a:tr h="1781155">
                <a:tc>
                  <a:txBody>
                    <a:bodyPr/>
                    <a:lstStyle/>
                    <a:p>
                      <a:r>
                        <a:rPr kumimoji="1" lang="en-US" altLang="ja-JP" sz="1600" b="1" dirty="0" smtClean="0">
                          <a:solidFill>
                            <a:srgbClr val="FFC000"/>
                          </a:solidFill>
                          <a:effectLst/>
                          <a:latin typeface="メイリオ" pitchFamily="50" charset="-128"/>
                          <a:ea typeface="メイリオ" pitchFamily="50" charset="-128"/>
                          <a:cs typeface="メイリオ" pitchFamily="50" charset="-128"/>
                        </a:rPr>
                        <a:t>Point</a:t>
                      </a:r>
                    </a:p>
                    <a:p>
                      <a:r>
                        <a:rPr kumimoji="1" lang="en-US" altLang="ja-JP" sz="3200" b="1" dirty="0" smtClean="0">
                          <a:solidFill>
                            <a:srgbClr val="FFC000"/>
                          </a:solidFill>
                          <a:effectLst/>
                          <a:latin typeface="メイリオ" pitchFamily="50" charset="-128"/>
                          <a:ea typeface="メイリオ" pitchFamily="50" charset="-128"/>
                          <a:cs typeface="メイリオ" pitchFamily="50" charset="-128"/>
                        </a:rPr>
                        <a:t>02</a:t>
                      </a:r>
                      <a:endParaRPr kumimoji="1" lang="ja-JP" altLang="en-US" sz="3200" b="1" dirty="0">
                        <a:solidFill>
                          <a:srgbClr val="FFC000"/>
                        </a:solidFill>
                        <a:effectLst/>
                        <a:latin typeface="メイリオ" pitchFamily="50" charset="-128"/>
                        <a:ea typeface="メイリオ" pitchFamily="50" charset="-128"/>
                        <a:cs typeface="メイリオ" pitchFamily="50" charset="-128"/>
                      </a:endParaRPr>
                    </a:p>
                  </a:txBody>
                  <a:tcPr marT="90000">
                    <a:solidFill>
                      <a:schemeClr val="accent1"/>
                    </a:solidFill>
                  </a:tcPr>
                </a:tc>
                <a:tc>
                  <a:txBody>
                    <a:bodyPr/>
                    <a:lstStyle/>
                    <a:p>
                      <a:r>
                        <a:rPr kumimoji="1" lang="ja-JP" altLang="en-US" sz="1800" b="1" dirty="0" smtClean="0">
                          <a:solidFill>
                            <a:srgbClr val="00B0F0"/>
                          </a:solidFill>
                          <a:latin typeface="メイリオ" pitchFamily="50" charset="-128"/>
                          <a:ea typeface="メイリオ" pitchFamily="50" charset="-128"/>
                          <a:cs typeface="メイリオ" pitchFamily="50" charset="-128"/>
                        </a:rPr>
                        <a:t>意識することで伝わり方が大きく</a:t>
                      </a:r>
                      <a:r>
                        <a:rPr kumimoji="1" lang="ja-JP" altLang="en-US" sz="1800" b="1" dirty="0" smtClean="0">
                          <a:solidFill>
                            <a:srgbClr val="00B0F0"/>
                          </a:solidFill>
                          <a:latin typeface="メイリオ" pitchFamily="50" charset="-128"/>
                          <a:ea typeface="メイリオ" pitchFamily="50" charset="-128"/>
                          <a:cs typeface="メイリオ" pitchFamily="50" charset="-128"/>
                        </a:rPr>
                        <a:t>変わる</a:t>
                      </a:r>
                      <a:r>
                        <a:rPr kumimoji="1" lang="en-US" altLang="ja-JP" sz="1800" b="1" dirty="0" smtClean="0">
                          <a:solidFill>
                            <a:srgbClr val="00B0F0"/>
                          </a:solidFill>
                          <a:latin typeface="メイリオ" pitchFamily="50" charset="-128"/>
                          <a:ea typeface="メイリオ" pitchFamily="50" charset="-128"/>
                          <a:cs typeface="メイリオ" pitchFamily="50" charset="-128"/>
                        </a:rPr>
                        <a:t>4</a:t>
                      </a:r>
                      <a:r>
                        <a:rPr kumimoji="1" lang="ja-JP" altLang="en-US" sz="1800" b="1" dirty="0" err="1" smtClean="0">
                          <a:solidFill>
                            <a:srgbClr val="00B0F0"/>
                          </a:solidFill>
                          <a:latin typeface="メイリオ" pitchFamily="50" charset="-128"/>
                          <a:ea typeface="メイリオ" pitchFamily="50" charset="-128"/>
                          <a:cs typeface="メイリオ" pitchFamily="50" charset="-128"/>
                        </a:rPr>
                        <a:t>つの</a:t>
                      </a:r>
                      <a:r>
                        <a:rPr kumimoji="1" lang="ja-JP" altLang="en-US" sz="1800" b="1" dirty="0" smtClean="0">
                          <a:solidFill>
                            <a:srgbClr val="00B0F0"/>
                          </a:solidFill>
                          <a:latin typeface="メイリオ" pitchFamily="50" charset="-128"/>
                          <a:ea typeface="メイリオ" pitchFamily="50" charset="-128"/>
                          <a:cs typeface="メイリオ" pitchFamily="50" charset="-128"/>
                        </a:rPr>
                        <a:t>ポイントを実践</a:t>
                      </a:r>
                      <a:endParaRPr kumimoji="1" lang="en-US" altLang="ja-JP" sz="1800" b="1" dirty="0" smtClean="0">
                        <a:solidFill>
                          <a:srgbClr val="00B0F0"/>
                        </a:solidFill>
                        <a:latin typeface="メイリオ" pitchFamily="50" charset="-128"/>
                        <a:ea typeface="メイリオ" pitchFamily="50" charset="-128"/>
                        <a:cs typeface="メイリオ" pitchFamily="50" charset="-128"/>
                      </a:endParaRPr>
                    </a:p>
                    <a:p>
                      <a:pPr>
                        <a:spcBef>
                          <a:spcPts val="600"/>
                        </a:spcBef>
                      </a:pPr>
                      <a:r>
                        <a:rPr kumimoji="1" lang="ja-JP" altLang="en-US" sz="160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一生懸命に話しているにもかかわらず、時には聞き手に、「内容が素通りして頭に残らない」「例を挙げているが、何が言いたかったのかわからない」「集中力が続かず、つい別のことを考えてしまう」「勝手に決めつけられて腹が立つ」などの印象を残すことがあります。この研修では、その原因を考え、意識する</a:t>
                      </a:r>
                      <a:r>
                        <a:rPr kumimoji="1" lang="en-US" altLang="ja-JP" sz="160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4</a:t>
                      </a:r>
                      <a:r>
                        <a:rPr kumimoji="1" lang="ja-JP" altLang="en-US" sz="1600" u="none" strike="noStrike" kern="1200" cap="none" spc="0" normalizeH="0" baseline="0" noProof="0" dirty="0" err="1" smtClean="0">
                          <a:ln>
                            <a:noFill/>
                          </a:ln>
                          <a:effectLst/>
                          <a:uLnTx/>
                          <a:uFillTx/>
                          <a:latin typeface="メイリオ" pitchFamily="50" charset="-128"/>
                          <a:ea typeface="メイリオ" pitchFamily="50" charset="-128"/>
                          <a:cs typeface="メイリオ" pitchFamily="50" charset="-128"/>
                        </a:rPr>
                        <a:t>つの</a:t>
                      </a:r>
                      <a:r>
                        <a:rPr kumimoji="1" lang="ja-JP" altLang="en-US" sz="160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ポイントを演習を通して身につけます。</a:t>
                      </a:r>
                      <a:endParaRPr kumimoji="1" lang="ja-JP" altLang="en-US" sz="1600" dirty="0">
                        <a:latin typeface="メイリオ" pitchFamily="50" charset="-128"/>
                        <a:ea typeface="メイリオ" pitchFamily="50" charset="-128"/>
                        <a:cs typeface="メイリオ" pitchFamily="50" charset="-128"/>
                      </a:endParaRPr>
                    </a:p>
                  </a:txBody>
                  <a:tcPr marT="90000"/>
                </a:tc>
              </a:tr>
              <a:tr h="1781155">
                <a:tc>
                  <a:txBody>
                    <a:bodyPr/>
                    <a:lstStyle/>
                    <a:p>
                      <a:r>
                        <a:rPr kumimoji="1" lang="en-US" altLang="ja-JP" sz="1600" b="1" dirty="0" smtClean="0">
                          <a:solidFill>
                            <a:srgbClr val="FFC000"/>
                          </a:solidFill>
                          <a:effectLst/>
                          <a:latin typeface="メイリオ" pitchFamily="50" charset="-128"/>
                          <a:ea typeface="メイリオ" pitchFamily="50" charset="-128"/>
                          <a:cs typeface="メイリオ" pitchFamily="50" charset="-128"/>
                        </a:rPr>
                        <a:t>Point</a:t>
                      </a:r>
                    </a:p>
                    <a:p>
                      <a:r>
                        <a:rPr kumimoji="1" lang="en-US" altLang="ja-JP" sz="3200" b="1" dirty="0" smtClean="0">
                          <a:solidFill>
                            <a:srgbClr val="FFC000"/>
                          </a:solidFill>
                          <a:effectLst/>
                          <a:latin typeface="メイリオ" pitchFamily="50" charset="-128"/>
                          <a:ea typeface="メイリオ" pitchFamily="50" charset="-128"/>
                          <a:cs typeface="メイリオ" pitchFamily="50" charset="-128"/>
                        </a:rPr>
                        <a:t>03</a:t>
                      </a:r>
                      <a:endParaRPr kumimoji="1" lang="ja-JP" altLang="en-US" sz="3200" b="1" dirty="0">
                        <a:solidFill>
                          <a:srgbClr val="FFC000"/>
                        </a:solidFill>
                        <a:effectLst/>
                        <a:latin typeface="メイリオ" pitchFamily="50" charset="-128"/>
                        <a:ea typeface="メイリオ" pitchFamily="50" charset="-128"/>
                        <a:cs typeface="メイリオ" pitchFamily="50" charset="-128"/>
                      </a:endParaRPr>
                    </a:p>
                  </a:txBody>
                  <a:tcPr marT="90000">
                    <a:solidFill>
                      <a:schemeClr val="accent1"/>
                    </a:solidFill>
                  </a:tcPr>
                </a:tc>
                <a:tc>
                  <a:txBody>
                    <a:bodyPr/>
                    <a:lstStyle/>
                    <a:p>
                      <a:r>
                        <a:rPr kumimoji="1" lang="ja-JP" altLang="en-US" sz="1800" b="1" dirty="0" smtClean="0">
                          <a:solidFill>
                            <a:srgbClr val="00B0F0"/>
                          </a:solidFill>
                          <a:latin typeface="メイリオ" pitchFamily="50" charset="-128"/>
                          <a:ea typeface="メイリオ" pitchFamily="50" charset="-128"/>
                          <a:cs typeface="メイリオ" pitchFamily="50" charset="-128"/>
                        </a:rPr>
                        <a:t>グループワークを</a:t>
                      </a:r>
                      <a:r>
                        <a:rPr kumimoji="1" lang="ja-JP" altLang="en-US" sz="1800" b="1" dirty="0" smtClean="0">
                          <a:solidFill>
                            <a:srgbClr val="00B0F0"/>
                          </a:solidFill>
                          <a:latin typeface="メイリオ" pitchFamily="50" charset="-128"/>
                          <a:ea typeface="メイリオ" pitchFamily="50" charset="-128"/>
                          <a:cs typeface="メイリオ" pitchFamily="50" charset="-128"/>
                        </a:rPr>
                        <a:t>通して自分</a:t>
                      </a:r>
                      <a:r>
                        <a:rPr kumimoji="1" lang="ja-JP" altLang="en-US" sz="1800" b="1" dirty="0" smtClean="0">
                          <a:solidFill>
                            <a:srgbClr val="00B0F0"/>
                          </a:solidFill>
                          <a:latin typeface="メイリオ" pitchFamily="50" charset="-128"/>
                          <a:ea typeface="メイリオ" pitchFamily="50" charset="-128"/>
                          <a:cs typeface="メイリオ" pitchFamily="50" charset="-128"/>
                        </a:rPr>
                        <a:t>の持ち味と課題が見える</a:t>
                      </a:r>
                      <a:endParaRPr kumimoji="1" lang="en-US" altLang="ja-JP" sz="1800" b="1" dirty="0" smtClean="0">
                        <a:solidFill>
                          <a:srgbClr val="00B0F0"/>
                        </a:solidFill>
                        <a:latin typeface="メイリオ" pitchFamily="50" charset="-128"/>
                        <a:ea typeface="メイリオ" pitchFamily="50" charset="-128"/>
                        <a:cs typeface="メイリオ" pitchFamily="50" charset="-128"/>
                      </a:endParaRPr>
                    </a:p>
                    <a:p>
                      <a:pPr>
                        <a:spcBef>
                          <a:spcPts val="600"/>
                        </a:spcBef>
                      </a:pPr>
                      <a:r>
                        <a:rPr kumimoji="1" lang="ja-JP" altLang="en-US" sz="160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頭で思い描いたイメージ通りに話を進めることは、なかなか難しいことです。実際に色々な要素を使って話してみると、得意なところ、苦手なところが見えてきます。また、他の人の話を聞くことが、自分に対するフィードバックにもつながります。この研修では、話し手、聞き手の役割を交替しながらグループワークを繰り返す中で、自分の持ち味と課題を明らかにしていきます。</a:t>
                      </a:r>
                      <a:endParaRPr kumimoji="1" lang="ja-JP" altLang="en-US" sz="1600" dirty="0">
                        <a:latin typeface="メイリオ" pitchFamily="50" charset="-128"/>
                        <a:ea typeface="メイリオ" pitchFamily="50" charset="-128"/>
                        <a:cs typeface="メイリオ" pitchFamily="50" charset="-128"/>
                      </a:endParaRPr>
                    </a:p>
                  </a:txBody>
                  <a:tcPr marT="9000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357188" y="338138"/>
            <a:ext cx="8229600" cy="661987"/>
          </a:xfrm>
        </p:spPr>
        <p:txBody>
          <a:bodyPr/>
          <a:lstStyle/>
          <a:p>
            <a:r>
              <a:rPr lang="ja-JP" altLang="en-US" smtClean="0"/>
              <a:t>プログラム</a:t>
            </a:r>
          </a:p>
        </p:txBody>
      </p:sp>
      <p:sp>
        <p:nvSpPr>
          <p:cNvPr id="9219" name="正方形/長方形 4"/>
          <p:cNvSpPr>
            <a:spLocks noChangeArrowheads="1"/>
          </p:cNvSpPr>
          <p:nvPr/>
        </p:nvSpPr>
        <p:spPr bwMode="auto">
          <a:xfrm>
            <a:off x="0" y="6500813"/>
            <a:ext cx="9144000" cy="357187"/>
          </a:xfrm>
          <a:prstGeom prst="rect">
            <a:avLst/>
          </a:prstGeom>
          <a:solidFill>
            <a:schemeClr val="bg1"/>
          </a:solidFill>
          <a:ln w="9525" algn="ctr">
            <a:noFill/>
            <a:round/>
            <a:headEnd/>
            <a:tailEnd/>
          </a:ln>
        </p:spPr>
        <p:txBody>
          <a:bodyPr/>
          <a:lstStyle/>
          <a:p>
            <a:pPr algn="r"/>
            <a:endParaRPr lang="ja-JP" altLang="en-US">
              <a:latin typeface="Tahoma" pitchFamily="34" charset="0"/>
              <a:ea typeface="HGP創英角ｺﾞｼｯｸUB" pitchFamily="50" charset="-128"/>
            </a:endParaRPr>
          </a:p>
        </p:txBody>
      </p:sp>
      <p:graphicFrame>
        <p:nvGraphicFramePr>
          <p:cNvPr id="4" name="表 3"/>
          <p:cNvGraphicFramePr>
            <a:graphicFrameLocks noGrp="1"/>
          </p:cNvGraphicFramePr>
          <p:nvPr/>
        </p:nvGraphicFramePr>
        <p:xfrm>
          <a:off x="214313" y="1643063"/>
          <a:ext cx="8643998" cy="5072097"/>
        </p:xfrm>
        <a:graphic>
          <a:graphicData uri="http://schemas.openxmlformats.org/drawingml/2006/table">
            <a:tbl>
              <a:tblPr firstCol="1">
                <a:tableStyleId>{5940675A-B579-460E-94D1-54222C63F5DA}</a:tableStyleId>
              </a:tblPr>
              <a:tblGrid>
                <a:gridCol w="1000132"/>
                <a:gridCol w="7643866"/>
              </a:tblGrid>
              <a:tr h="524700">
                <a:tc rowSpan="2">
                  <a:txBody>
                    <a:bodyPr/>
                    <a:lstStyle/>
                    <a:p>
                      <a:r>
                        <a:rPr kumimoji="1" lang="en-US" altLang="ja-JP" sz="1350" dirty="0" smtClean="0">
                          <a:latin typeface="メイリオ" pitchFamily="50" charset="-128"/>
                          <a:ea typeface="メイリオ" pitchFamily="50" charset="-128"/>
                          <a:cs typeface="メイリオ" pitchFamily="50" charset="-128"/>
                        </a:rPr>
                        <a:t>10:00</a:t>
                      </a:r>
                      <a:r>
                        <a:rPr kumimoji="1" lang="ja-JP" altLang="en-US" sz="1350" dirty="0" smtClean="0">
                          <a:latin typeface="メイリオ" pitchFamily="50" charset="-128"/>
                          <a:ea typeface="メイリオ" pitchFamily="50" charset="-128"/>
                          <a:cs typeface="メイリオ" pitchFamily="50" charset="-128"/>
                        </a:rPr>
                        <a:t>～</a:t>
                      </a:r>
                      <a:endParaRPr kumimoji="1" lang="en-US" altLang="ja-JP" sz="1350" dirty="0" smtClean="0">
                        <a:latin typeface="メイリオ" pitchFamily="50" charset="-128"/>
                        <a:ea typeface="メイリオ" pitchFamily="50" charset="-128"/>
                        <a:cs typeface="メイリオ" pitchFamily="50" charset="-128"/>
                      </a:endParaRPr>
                    </a:p>
                    <a:p>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pPr marL="0" indent="0"/>
                      <a:r>
                        <a:rPr lang="ja-JP" altLang="en-US" sz="1350" b="1" dirty="0" smtClean="0">
                          <a:latin typeface="メイリオ" pitchFamily="50" charset="-128"/>
                          <a:ea typeface="メイリオ" pitchFamily="50" charset="-128"/>
                          <a:cs typeface="メイリオ" pitchFamily="50" charset="-128"/>
                        </a:rPr>
                        <a:t>はじめに</a:t>
                      </a:r>
                      <a:endParaRPr lang="en-US" altLang="ja-JP" sz="1350" b="1" dirty="0" smtClean="0">
                        <a:latin typeface="メイリオ" pitchFamily="50" charset="-128"/>
                        <a:ea typeface="メイリオ" pitchFamily="50" charset="-128"/>
                        <a:cs typeface="メイリオ" pitchFamily="50" charset="-128"/>
                      </a:endParaRPr>
                    </a:p>
                    <a:p>
                      <a:pPr marL="0" indent="0"/>
                      <a:r>
                        <a:rPr lang="ja-JP" altLang="en-US" sz="1350" dirty="0" smtClean="0">
                          <a:latin typeface="メイリオ" pitchFamily="50" charset="-128"/>
                          <a:ea typeface="メイリオ" pitchFamily="50" charset="-128"/>
                          <a:cs typeface="メイリオ" pitchFamily="50" charset="-128"/>
                        </a:rPr>
                        <a:t>　・研修の目的 ・自己紹介</a:t>
                      </a:r>
                      <a:endParaRPr lang="en-US" altLang="ja-JP" sz="1350" dirty="0" smtClean="0">
                        <a:latin typeface="メイリオ" pitchFamily="50" charset="-128"/>
                        <a:ea typeface="メイリオ" pitchFamily="50" charset="-128"/>
                        <a:cs typeface="メイリオ" pitchFamily="50" charset="-128"/>
                      </a:endParaRPr>
                    </a:p>
                  </a:txBody>
                  <a:tcPr/>
                </a:tc>
              </a:tr>
              <a:tr h="1327649">
                <a:tc vMerge="1">
                  <a:txBody>
                    <a:bodyPr/>
                    <a:lstStyle/>
                    <a:p>
                      <a:endParaRPr kumimoji="1" lang="ja-JP" altLang="en-US"/>
                    </a:p>
                  </a:txBody>
                  <a:tcPr/>
                </a:tc>
                <a:tc>
                  <a:txBody>
                    <a:bodyPr/>
                    <a:lstStyle/>
                    <a:p>
                      <a:pPr marL="0" indent="0" algn="l" defTabSz="914400" rtl="0" eaLnBrk="1" latinLnBrk="0" hangingPunct="1"/>
                      <a:r>
                        <a:rPr kumimoji="1" lang="ja-JP" altLang="en-US" sz="1350" b="1" kern="1200" dirty="0" smtClean="0">
                          <a:latin typeface="メイリオ" pitchFamily="50" charset="-128"/>
                          <a:ea typeface="メイリオ" pitchFamily="50" charset="-128"/>
                          <a:cs typeface="メイリオ" pitchFamily="50" charset="-128"/>
                        </a:rPr>
                        <a:t>段階を踏んだプレゼンテーションの組み立て</a:t>
                      </a:r>
                      <a:endParaRPr kumimoji="1" lang="en-US" altLang="ja-JP" sz="1350" b="1" kern="1200" dirty="0" smtClean="0">
                        <a:latin typeface="メイリオ" pitchFamily="50" charset="-128"/>
                        <a:ea typeface="メイリオ" pitchFamily="50" charset="-128"/>
                        <a:cs typeface="メイリオ" pitchFamily="50" charset="-128"/>
                      </a:endParaRPr>
                    </a:p>
                    <a:p>
                      <a:pPr marL="0" indent="0" algn="l" defTabSz="914400" rtl="0" eaLnBrk="1" latinLnBrk="0" hangingPunct="1">
                        <a:spcBef>
                          <a:spcPts val="600"/>
                        </a:spcBef>
                        <a:spcAft>
                          <a:spcPts val="600"/>
                        </a:spcAft>
                      </a:pPr>
                      <a:r>
                        <a:rPr kumimoji="1" lang="ja-JP" altLang="en-US" sz="1350" kern="1200" dirty="0" smtClean="0">
                          <a:latin typeface="メイリオ" pitchFamily="50" charset="-128"/>
                          <a:ea typeface="メイリオ" pitchFamily="50" charset="-128"/>
                          <a:cs typeface="メイリオ" pitchFamily="50" charset="-128"/>
                        </a:rPr>
                        <a:t>プレゼンテーションには様々な目的があります。その目的に応じてシナリオの構成や使用する事例、話し方を変えることが、聞き手の心に響くプレゼンテーションにつながっていきます。</a:t>
                      </a:r>
                      <a:r>
                        <a:rPr kumimoji="1" lang="en-US" altLang="ja-JP" sz="1350" kern="1200" dirty="0" smtClean="0">
                          <a:latin typeface="メイリオ" pitchFamily="50" charset="-128"/>
                          <a:ea typeface="メイリオ" pitchFamily="50" charset="-128"/>
                          <a:cs typeface="メイリオ" pitchFamily="50" charset="-128"/>
                        </a:rPr>
                        <a:t/>
                      </a:r>
                      <a:br>
                        <a:rPr kumimoji="1" lang="en-US" altLang="ja-JP" sz="1350" kern="1200" dirty="0" smtClean="0">
                          <a:latin typeface="メイリオ" pitchFamily="50" charset="-128"/>
                          <a:ea typeface="メイリオ" pitchFamily="50" charset="-128"/>
                          <a:cs typeface="メイリオ" pitchFamily="50" charset="-128"/>
                        </a:rPr>
                      </a:br>
                      <a:r>
                        <a:rPr kumimoji="1" lang="ja-JP" altLang="en-US" sz="1350" kern="1200" dirty="0" smtClean="0">
                          <a:latin typeface="メイリオ" pitchFamily="50" charset="-128"/>
                          <a:ea typeface="メイリオ" pitchFamily="50" charset="-128"/>
                          <a:cs typeface="メイリオ" pitchFamily="50" charset="-128"/>
                        </a:rPr>
                        <a:t>ここでは、段階を踏んでプレゼンテーションを組み立てていく手法を学びます。</a:t>
                      </a:r>
                      <a:endParaRPr kumimoji="1" lang="en-US" altLang="ja-JP" sz="1350" kern="1200" dirty="0" smtClean="0">
                        <a:latin typeface="メイリオ" pitchFamily="50" charset="-128"/>
                        <a:ea typeface="メイリオ" pitchFamily="50" charset="-128"/>
                        <a:cs typeface="メイリオ" pitchFamily="50" charset="-128"/>
                      </a:endParaRPr>
                    </a:p>
                    <a:p>
                      <a:pPr marL="0" indent="0" algn="l" defTabSz="914400" rtl="0" eaLnBrk="1" latinLnBrk="0" hangingPunct="1"/>
                      <a:r>
                        <a:rPr kumimoji="1" lang="ja-JP" altLang="en-US" sz="1350" kern="1200" dirty="0" smtClean="0">
                          <a:latin typeface="メイリオ" pitchFamily="50" charset="-128"/>
                          <a:ea typeface="メイリオ" pitchFamily="50" charset="-128"/>
                          <a:cs typeface="メイリオ" pitchFamily="50" charset="-128"/>
                        </a:rPr>
                        <a:t>　①プレゼン実施までの</a:t>
                      </a:r>
                      <a:r>
                        <a:rPr kumimoji="1" lang="en-US" altLang="ja-JP" sz="1350" kern="1200" dirty="0" smtClean="0">
                          <a:latin typeface="メイリオ" pitchFamily="50" charset="-128"/>
                          <a:ea typeface="メイリオ" pitchFamily="50" charset="-128"/>
                          <a:cs typeface="メイリオ" pitchFamily="50" charset="-128"/>
                        </a:rPr>
                        <a:t>6</a:t>
                      </a:r>
                      <a:r>
                        <a:rPr kumimoji="1" lang="ja-JP" altLang="en-US" sz="1350" kern="1200" dirty="0" err="1" smtClean="0">
                          <a:latin typeface="メイリオ" pitchFamily="50" charset="-128"/>
                          <a:ea typeface="メイリオ" pitchFamily="50" charset="-128"/>
                          <a:cs typeface="メイリオ" pitchFamily="50" charset="-128"/>
                        </a:rPr>
                        <a:t>つの</a:t>
                      </a:r>
                      <a:r>
                        <a:rPr kumimoji="1" lang="ja-JP" altLang="en-US" sz="1350" kern="1200" dirty="0" smtClean="0">
                          <a:latin typeface="メイリオ" pitchFamily="50" charset="-128"/>
                          <a:ea typeface="メイリオ" pitchFamily="50" charset="-128"/>
                          <a:cs typeface="メイリオ" pitchFamily="50" charset="-128"/>
                        </a:rPr>
                        <a:t>ステップ ②目標設定でゴールを決める</a:t>
                      </a:r>
                      <a:r>
                        <a:rPr kumimoji="1" lang="ja-JP" altLang="en-US" sz="1350" kern="1200" baseline="0" dirty="0" smtClean="0">
                          <a:latin typeface="メイリオ" pitchFamily="50" charset="-128"/>
                          <a:ea typeface="メイリオ" pitchFamily="50" charset="-128"/>
                          <a:cs typeface="メイリオ" pitchFamily="50" charset="-128"/>
                        </a:rPr>
                        <a:t> </a:t>
                      </a:r>
                      <a:r>
                        <a:rPr kumimoji="1" lang="ja-JP" altLang="en-US" sz="1350" kern="1200" dirty="0" smtClean="0">
                          <a:latin typeface="メイリオ" pitchFamily="50" charset="-128"/>
                          <a:ea typeface="メイリオ" pitchFamily="50" charset="-128"/>
                          <a:cs typeface="メイリオ" pitchFamily="50" charset="-128"/>
                        </a:rPr>
                        <a:t>③ターゲット分析とは </a:t>
                      </a:r>
                      <a:endParaRPr kumimoji="1" lang="ja-JP" altLang="en-US" sz="1350" kern="1200" dirty="0" smtClean="0">
                        <a:solidFill>
                          <a:schemeClr val="dk1"/>
                        </a:solidFill>
                        <a:latin typeface="メイリオ" pitchFamily="50" charset="-128"/>
                        <a:ea typeface="メイリオ" pitchFamily="50" charset="-128"/>
                        <a:cs typeface="メイリオ" pitchFamily="50" charset="-128"/>
                      </a:endParaRPr>
                    </a:p>
                  </a:txBody>
                  <a:tcPr/>
                </a:tc>
              </a:tr>
              <a:tr h="310050">
                <a:tc>
                  <a:txBody>
                    <a:bodyPr/>
                    <a:lstStyle/>
                    <a:p>
                      <a:r>
                        <a:rPr kumimoji="1" lang="en-US" altLang="ja-JP" sz="1350" dirty="0" smtClean="0">
                          <a:latin typeface="メイリオ" pitchFamily="50" charset="-128"/>
                          <a:ea typeface="メイリオ" pitchFamily="50" charset="-128"/>
                          <a:cs typeface="メイリオ" pitchFamily="50" charset="-128"/>
                        </a:rPr>
                        <a:t>12:00</a:t>
                      </a:r>
                      <a:r>
                        <a:rPr kumimoji="1" lang="ja-JP" altLang="en-US" sz="1350" dirty="0" smtClean="0">
                          <a:latin typeface="メイリオ" pitchFamily="50" charset="-128"/>
                          <a:ea typeface="メイリオ" pitchFamily="50" charset="-128"/>
                          <a:cs typeface="メイリオ" pitchFamily="50" charset="-128"/>
                        </a:rPr>
                        <a:t>～</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r>
                        <a:rPr kumimoji="1" lang="ja-JP" altLang="en-US" sz="1350" dirty="0" smtClean="0">
                          <a:latin typeface="メイリオ" pitchFamily="50" charset="-128"/>
                          <a:ea typeface="メイリオ" pitchFamily="50" charset="-128"/>
                          <a:cs typeface="メイリオ" pitchFamily="50" charset="-128"/>
                        </a:rPr>
                        <a:t>昼食</a:t>
                      </a:r>
                      <a:endParaRPr kumimoji="1" lang="ja-JP" altLang="en-US" sz="1350" dirty="0">
                        <a:latin typeface="メイリオ" pitchFamily="50" charset="-128"/>
                        <a:ea typeface="メイリオ" pitchFamily="50" charset="-128"/>
                        <a:cs typeface="メイリオ" pitchFamily="50" charset="-128"/>
                      </a:endParaRPr>
                    </a:p>
                  </a:txBody>
                  <a:tcPr/>
                </a:tc>
              </a:tr>
              <a:tr h="1542299">
                <a:tc rowSpan="2">
                  <a:txBody>
                    <a:bodyPr/>
                    <a:lstStyle/>
                    <a:p>
                      <a:r>
                        <a:rPr kumimoji="1" lang="en-US" altLang="ja-JP" sz="1350" dirty="0" smtClean="0">
                          <a:latin typeface="メイリオ" pitchFamily="50" charset="-128"/>
                          <a:ea typeface="メイリオ" pitchFamily="50" charset="-128"/>
                          <a:cs typeface="メイリオ" pitchFamily="50" charset="-128"/>
                        </a:rPr>
                        <a:t>13:00</a:t>
                      </a:r>
                      <a:r>
                        <a:rPr kumimoji="1" lang="ja-JP" altLang="en-US" sz="1350" dirty="0" smtClean="0">
                          <a:latin typeface="メイリオ" pitchFamily="50" charset="-128"/>
                          <a:ea typeface="メイリオ" pitchFamily="50" charset="-128"/>
                          <a:cs typeface="メイリオ" pitchFamily="50" charset="-128"/>
                        </a:rPr>
                        <a:t>～</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pPr marL="0" indent="0" algn="l" defTabSz="914400" rtl="0" eaLnBrk="1" latinLnBrk="0" hangingPunct="1"/>
                      <a:r>
                        <a:rPr kumimoji="1" lang="ja-JP" altLang="en-US" sz="1350" b="1" kern="1200" dirty="0" smtClean="0">
                          <a:latin typeface="メイリオ" pitchFamily="50" charset="-128"/>
                          <a:ea typeface="メイリオ" pitchFamily="50" charset="-128"/>
                          <a:cs typeface="メイリオ" pitchFamily="50" charset="-128"/>
                        </a:rPr>
                        <a:t>シナリオ作成・資料作成のコツ</a:t>
                      </a:r>
                      <a:endParaRPr kumimoji="1" lang="en-US" altLang="ja-JP" sz="1350" b="1" kern="1200" dirty="0" smtClean="0">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ja-JP" altLang="en-US"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プレゼンテーションの導入時に聞き手聞きたいポイントは、共通しています。導入をクリアしても、聞き手は、続く話が自分と関係ないと判断すると、せっかくの内容を聞き流してしまします。</a:t>
                      </a:r>
                      <a:r>
                        <a:rPr kumimoji="1" lang="en-US" altLang="ja-JP"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
                      </a:r>
                      <a:br>
                        <a:rPr kumimoji="1" lang="en-US" altLang="ja-JP"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br>
                      <a:r>
                        <a:rPr kumimoji="1" lang="ja-JP" altLang="en-US"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ここでは、聞き手の気持ちを掴んで、耳を傾け続けてもらうためのシナリオ作成のコツを学びます。</a:t>
                      </a:r>
                      <a:endParaRPr kumimoji="1" lang="en-US" altLang="ja-JP" sz="1350" kern="1200" dirty="0" smtClean="0">
                        <a:latin typeface="メイリオ" pitchFamily="50" charset="-128"/>
                        <a:ea typeface="メイリオ" pitchFamily="50" charset="-128"/>
                        <a:cs typeface="メイリオ" pitchFamily="50" charset="-128"/>
                      </a:endParaRPr>
                    </a:p>
                    <a:p>
                      <a:pPr marL="0" indent="0" algn="l" defTabSz="914400" rtl="0" eaLnBrk="1" latinLnBrk="0" hangingPunct="1"/>
                      <a:r>
                        <a:rPr kumimoji="1" lang="ja-JP" altLang="en-US" sz="1350" kern="1200" dirty="0" smtClean="0">
                          <a:latin typeface="メイリオ" pitchFamily="50" charset="-128"/>
                          <a:ea typeface="メイリオ" pitchFamily="50" charset="-128"/>
                          <a:cs typeface="メイリオ" pitchFamily="50" charset="-128"/>
                        </a:rPr>
                        <a:t>　①導入に含める</a:t>
                      </a:r>
                      <a:r>
                        <a:rPr kumimoji="1" lang="en-US" altLang="ja-JP" sz="1350" kern="1200" dirty="0" smtClean="0">
                          <a:latin typeface="メイリオ" pitchFamily="50" charset="-128"/>
                          <a:ea typeface="メイリオ" pitchFamily="50" charset="-128"/>
                          <a:cs typeface="メイリオ" pitchFamily="50" charset="-128"/>
                        </a:rPr>
                        <a:t>7</a:t>
                      </a:r>
                      <a:r>
                        <a:rPr kumimoji="1" lang="ja-JP" altLang="en-US" sz="1350" kern="1200" dirty="0" err="1" smtClean="0">
                          <a:latin typeface="メイリオ" pitchFamily="50" charset="-128"/>
                          <a:ea typeface="メイリオ" pitchFamily="50" charset="-128"/>
                          <a:cs typeface="メイリオ" pitchFamily="50" charset="-128"/>
                        </a:rPr>
                        <a:t>つの</a:t>
                      </a:r>
                      <a:r>
                        <a:rPr kumimoji="1" lang="ja-JP" altLang="en-US" sz="1350" kern="1200" dirty="0" smtClean="0">
                          <a:latin typeface="メイリオ" pitchFamily="50" charset="-128"/>
                          <a:ea typeface="メイリオ" pitchFamily="50" charset="-128"/>
                          <a:cs typeface="メイリオ" pitchFamily="50" charset="-128"/>
                        </a:rPr>
                        <a:t>項目 ②動機づけを意識した話の展開</a:t>
                      </a:r>
                      <a:r>
                        <a:rPr kumimoji="1" lang="ja-JP" altLang="en-US" sz="1350" kern="1200" baseline="0" dirty="0" smtClean="0">
                          <a:latin typeface="メイリオ" pitchFamily="50" charset="-128"/>
                          <a:ea typeface="メイリオ" pitchFamily="50" charset="-128"/>
                          <a:cs typeface="メイリオ" pitchFamily="50" charset="-128"/>
                        </a:rPr>
                        <a:t> </a:t>
                      </a:r>
                      <a:r>
                        <a:rPr kumimoji="1" lang="ja-JP" altLang="en-US" sz="1350" kern="1200" dirty="0" smtClean="0">
                          <a:latin typeface="メイリオ" pitchFamily="50" charset="-128"/>
                          <a:ea typeface="メイリオ" pitchFamily="50" charset="-128"/>
                          <a:cs typeface="メイリオ" pitchFamily="50" charset="-128"/>
                        </a:rPr>
                        <a:t>③ツールの選択と作成テクニック</a:t>
                      </a:r>
                      <a:endParaRPr kumimoji="1" lang="ja-JP" altLang="en-US" sz="1350" kern="1200" dirty="0">
                        <a:solidFill>
                          <a:schemeClr val="dk1"/>
                        </a:solidFill>
                        <a:latin typeface="メイリオ" pitchFamily="50" charset="-128"/>
                        <a:ea typeface="メイリオ" pitchFamily="50" charset="-128"/>
                        <a:cs typeface="メイリオ" pitchFamily="50" charset="-128"/>
                      </a:endParaRPr>
                    </a:p>
                  </a:txBody>
                  <a:tcPr/>
                </a:tc>
              </a:tr>
              <a:tr h="1367399">
                <a:tc vMerge="1">
                  <a:txBody>
                    <a:bodyPr/>
                    <a:lstStyle/>
                    <a:p>
                      <a:endParaRPr kumimoji="1" lang="ja-JP" altLang="en-US" sz="1300" dirty="0"/>
                    </a:p>
                  </a:txBody>
                  <a:tcPr/>
                </a:tc>
                <a:tc>
                  <a:txBody>
                    <a:bodyPr/>
                    <a:lstStyle/>
                    <a:p>
                      <a:pPr marL="0" indent="0" algn="l" defTabSz="914400" rtl="0" eaLnBrk="1" latinLnBrk="0" hangingPunct="1"/>
                      <a:r>
                        <a:rPr kumimoji="1" lang="ja-JP" altLang="en-US" sz="1350" b="1" kern="1200" dirty="0" smtClean="0">
                          <a:latin typeface="メイリオ" pitchFamily="50" charset="-128"/>
                          <a:ea typeface="メイリオ" pitchFamily="50" charset="-128"/>
                          <a:cs typeface="メイリオ" pitchFamily="50" charset="-128"/>
                        </a:rPr>
                        <a:t>プレゼンテーション実施の技法（導入編）</a:t>
                      </a: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ja-JP" altLang="en-US"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「この人の話を聞きたい」「この人の話は信頼できそう」という印象は大切です。この印象はプレゼンテーションの導入時に形成され、その印象を最後まで引きずりがちです。</a:t>
                      </a:r>
                      <a:r>
                        <a:rPr kumimoji="1" lang="en-US" altLang="ja-JP"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
                      </a:r>
                      <a:br>
                        <a:rPr kumimoji="1" lang="en-US" altLang="ja-JP"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br>
                      <a:r>
                        <a:rPr kumimoji="1" lang="ja-JP" altLang="en-US"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ここでは、はじめによい印象をもってもらうためのポイントを学びます。</a:t>
                      </a:r>
                      <a:endParaRPr kumimoji="1" lang="en-US" altLang="ja-JP" sz="1350" kern="1200" dirty="0" smtClean="0">
                        <a:latin typeface="メイリオ" pitchFamily="50" charset="-128"/>
                        <a:ea typeface="メイリオ" pitchFamily="50" charset="-128"/>
                        <a:cs typeface="メイリオ" pitchFamily="50" charset="-128"/>
                      </a:endParaRPr>
                    </a:p>
                    <a:p>
                      <a:pPr marL="0" indent="0" algn="l" defTabSz="914400" rtl="0" eaLnBrk="1" latinLnBrk="0" hangingPunct="1"/>
                      <a:r>
                        <a:rPr kumimoji="1" lang="ja-JP" altLang="en-US" sz="1350" kern="1200" dirty="0" smtClean="0">
                          <a:latin typeface="メイリオ" pitchFamily="50" charset="-128"/>
                          <a:ea typeface="メイリオ" pitchFamily="50" charset="-128"/>
                          <a:cs typeface="メイリオ" pitchFamily="50" charset="-128"/>
                        </a:rPr>
                        <a:t>　①印象を決めるポイント　②ノンバーバル・コミュニケーション</a:t>
                      </a:r>
                      <a:endParaRPr kumimoji="1" lang="ja-JP" altLang="en-US" sz="1350" kern="1200" dirty="0" smtClean="0">
                        <a:solidFill>
                          <a:schemeClr val="dk1"/>
                        </a:solidFill>
                        <a:latin typeface="メイリオ" pitchFamily="50" charset="-128"/>
                        <a:ea typeface="メイリオ" pitchFamily="50" charset="-128"/>
                        <a:cs typeface="メイリオ" pitchFamily="50" charset="-128"/>
                      </a:endParaRPr>
                    </a:p>
                  </a:txBody>
                  <a:tcPr/>
                </a:tc>
              </a:tr>
            </a:tbl>
          </a:graphicData>
        </a:graphic>
      </p:graphicFrame>
      <p:sp>
        <p:nvSpPr>
          <p:cNvPr id="9238" name="正方形/長方形 6"/>
          <p:cNvSpPr>
            <a:spLocks noChangeArrowheads="1"/>
          </p:cNvSpPr>
          <p:nvPr/>
        </p:nvSpPr>
        <p:spPr bwMode="auto">
          <a:xfrm>
            <a:off x="214312" y="1357313"/>
            <a:ext cx="8676000" cy="214312"/>
          </a:xfrm>
          <a:prstGeom prst="rect">
            <a:avLst/>
          </a:prstGeom>
          <a:solidFill>
            <a:srgbClr val="FFC000"/>
          </a:solidFill>
          <a:ln w="9525" algn="ctr">
            <a:noFill/>
            <a:round/>
            <a:headEnd/>
            <a:tailEnd/>
          </a:ln>
        </p:spPr>
        <p:txBody>
          <a:bodyPr/>
          <a:lstStyle/>
          <a:p>
            <a:pPr algn="r"/>
            <a:endParaRPr lang="ja-JP" altLang="en-US">
              <a:latin typeface="Tahoma" pitchFamily="34" charset="0"/>
              <a:ea typeface="HGP創英角ｺﾞｼｯｸUB" pitchFamily="50" charset="-128"/>
            </a:endParaRPr>
          </a:p>
        </p:txBody>
      </p:sp>
      <p:sp>
        <p:nvSpPr>
          <p:cNvPr id="6" name="テキスト ボックス 5"/>
          <p:cNvSpPr txBox="1"/>
          <p:nvPr/>
        </p:nvSpPr>
        <p:spPr bwMode="auto">
          <a:xfrm>
            <a:off x="214313" y="1071916"/>
            <a:ext cx="2428875" cy="615553"/>
          </a:xfrm>
          <a:prstGeom prst="rect">
            <a:avLst/>
          </a:prstGeom>
          <a:noFill/>
          <a:ln w="9525">
            <a:noFill/>
            <a:miter lim="800000"/>
            <a:headEnd/>
            <a:tailEnd/>
          </a:ln>
          <a:effectLst/>
        </p:spPr>
        <p:txBody>
          <a:bodyPr anchor="ctr">
            <a:spAutoFit/>
          </a:bodyPr>
          <a:lstStyle/>
          <a:p>
            <a:pPr>
              <a:defRPr/>
            </a:pPr>
            <a:r>
              <a:rPr lang="en-US" altLang="ja-JP" sz="3400" b="1" kern="0" dirty="0">
                <a:latin typeface="メイリオ" pitchFamily="50" charset="-128"/>
                <a:ea typeface="メイリオ" pitchFamily="50" charset="-128"/>
                <a:cs typeface="メイリオ" pitchFamily="50" charset="-128"/>
              </a:rPr>
              <a:t>20</a:t>
            </a:r>
            <a:r>
              <a:rPr lang="ja-JP" altLang="en-US" sz="2400" kern="0" dirty="0">
                <a:latin typeface="メイリオ" pitchFamily="50" charset="-128"/>
                <a:ea typeface="メイリオ" pitchFamily="50" charset="-128"/>
                <a:cs typeface="メイリオ" pitchFamily="50" charset="-128"/>
              </a:rPr>
              <a:t>日（木）</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正方形/長方形 6"/>
          <p:cNvSpPr>
            <a:spLocks noChangeArrowheads="1"/>
          </p:cNvSpPr>
          <p:nvPr/>
        </p:nvSpPr>
        <p:spPr bwMode="auto">
          <a:xfrm>
            <a:off x="0" y="0"/>
            <a:ext cx="9144000" cy="1285875"/>
          </a:xfrm>
          <a:prstGeom prst="rect">
            <a:avLst/>
          </a:prstGeom>
          <a:solidFill>
            <a:schemeClr val="bg1"/>
          </a:solidFill>
          <a:ln w="9525" algn="ctr">
            <a:noFill/>
            <a:round/>
            <a:headEnd/>
            <a:tailEnd/>
          </a:ln>
        </p:spPr>
        <p:txBody>
          <a:bodyPr/>
          <a:lstStyle/>
          <a:p>
            <a:pPr algn="r"/>
            <a:endParaRPr lang="ja-JP" altLang="en-US">
              <a:latin typeface="Tahoma" pitchFamily="34" charset="0"/>
              <a:ea typeface="HGP創英角ｺﾞｼｯｸUB" pitchFamily="50" charset="-128"/>
            </a:endParaRPr>
          </a:p>
        </p:txBody>
      </p:sp>
      <p:graphicFrame>
        <p:nvGraphicFramePr>
          <p:cNvPr id="4" name="表 3"/>
          <p:cNvGraphicFramePr>
            <a:graphicFrameLocks noGrp="1"/>
          </p:cNvGraphicFramePr>
          <p:nvPr/>
        </p:nvGraphicFramePr>
        <p:xfrm>
          <a:off x="214313" y="2868613"/>
          <a:ext cx="8643998" cy="3561398"/>
        </p:xfrm>
        <a:graphic>
          <a:graphicData uri="http://schemas.openxmlformats.org/drawingml/2006/table">
            <a:tbl>
              <a:tblPr firstCol="1">
                <a:tableStyleId>{5940675A-B579-460E-94D1-54222C63F5DA}</a:tableStyleId>
              </a:tblPr>
              <a:tblGrid>
                <a:gridCol w="1000132"/>
                <a:gridCol w="7643866"/>
              </a:tblGrid>
              <a:tr h="1430780">
                <a:tc>
                  <a:txBody>
                    <a:bodyPr/>
                    <a:lstStyle/>
                    <a:p>
                      <a:r>
                        <a:rPr kumimoji="1" lang="en-US" altLang="ja-JP" sz="1350" dirty="0" smtClean="0">
                          <a:latin typeface="メイリオ" pitchFamily="50" charset="-128"/>
                          <a:ea typeface="メイリオ" pitchFamily="50" charset="-128"/>
                          <a:cs typeface="メイリオ" pitchFamily="50" charset="-128"/>
                        </a:rPr>
                        <a:t>9:00</a:t>
                      </a:r>
                      <a:r>
                        <a:rPr kumimoji="1" lang="ja-JP" altLang="en-US" sz="1350" dirty="0" smtClean="0">
                          <a:latin typeface="メイリオ" pitchFamily="50" charset="-128"/>
                          <a:ea typeface="メイリオ" pitchFamily="50" charset="-128"/>
                          <a:cs typeface="メイリオ" pitchFamily="50" charset="-128"/>
                        </a:rPr>
                        <a:t>～</a:t>
                      </a:r>
                      <a:endParaRPr kumimoji="1" lang="en-US" altLang="ja-JP" sz="1350" dirty="0" smtClean="0">
                        <a:latin typeface="メイリオ" pitchFamily="50" charset="-128"/>
                        <a:ea typeface="メイリオ" pitchFamily="50" charset="-128"/>
                        <a:cs typeface="メイリオ" pitchFamily="50" charset="-128"/>
                      </a:endParaRPr>
                    </a:p>
                    <a:p>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pPr marL="0" indent="0" algn="l" defTabSz="914400" rtl="0" eaLnBrk="1" latinLnBrk="0" hangingPunct="1"/>
                      <a:r>
                        <a:rPr kumimoji="1" lang="ja-JP" altLang="en-US" sz="1350" b="1" kern="1200" dirty="0" smtClean="0">
                          <a:solidFill>
                            <a:schemeClr val="dk1"/>
                          </a:solidFill>
                          <a:latin typeface="メイリオ" pitchFamily="50" charset="-128"/>
                          <a:ea typeface="メイリオ" pitchFamily="50" charset="-128"/>
                          <a:cs typeface="メイリオ" pitchFamily="50" charset="-128"/>
                        </a:rPr>
                        <a:t>製品要望検討会</a:t>
                      </a:r>
                      <a:endParaRPr kumimoji="1" lang="en-US" altLang="ja-JP" sz="1350" b="1" kern="1200" dirty="0" smtClean="0">
                        <a:solidFill>
                          <a:schemeClr val="dk1"/>
                        </a:solidFill>
                        <a:latin typeface="メイリオ" pitchFamily="50" charset="-128"/>
                        <a:ea typeface="メイリオ" pitchFamily="50" charset="-128"/>
                        <a:cs typeface="メイリオ" pitchFamily="50" charset="-128"/>
                      </a:endParaRPr>
                    </a:p>
                    <a:p>
                      <a:pPr marL="0" indent="0" algn="l" defTabSz="914400" rtl="0" eaLnBrk="1" latinLnBrk="0" hangingPunct="1">
                        <a:spcBef>
                          <a:spcPts val="600"/>
                        </a:spcBef>
                      </a:pPr>
                      <a:r>
                        <a:rPr kumimoji="1" lang="en-US" altLang="ja-JP" sz="1350" kern="1200" dirty="0" smtClean="0">
                          <a:solidFill>
                            <a:schemeClr val="dk1"/>
                          </a:solidFill>
                          <a:latin typeface="メイリオ" pitchFamily="50" charset="-128"/>
                          <a:ea typeface="メイリオ" pitchFamily="50" charset="-128"/>
                          <a:cs typeface="メイリオ" pitchFamily="50" charset="-128"/>
                        </a:rPr>
                        <a:t>SuperStream</a:t>
                      </a:r>
                      <a:r>
                        <a:rPr kumimoji="1" lang="ja-JP" altLang="en-US" sz="1350" kern="1200" dirty="0" smtClean="0">
                          <a:solidFill>
                            <a:schemeClr val="dk1"/>
                          </a:solidFill>
                          <a:latin typeface="メイリオ" pitchFamily="50" charset="-128"/>
                          <a:ea typeface="メイリオ" pitchFamily="50" charset="-128"/>
                          <a:cs typeface="メイリオ" pitchFamily="50" charset="-128"/>
                        </a:rPr>
                        <a:t>製品に対する要望を、会員とスーパーストリーム社で整理・検討します。少人数のグループでディスカッションを行い、その後全体で再度検討して要望をまとめます。決算早期化や業務効率化など、業務課題ごとに製品要望を整理し、要望が多いものから汎用性の高いもの、運用で回避できないもの、業務効率を大幅に改善するものなどを考慮して優先順位をつけて行きます。</a:t>
                      </a:r>
                    </a:p>
                  </a:txBody>
                  <a:tcPr/>
                </a:tc>
              </a:tr>
              <a:tr h="303263">
                <a:tc>
                  <a:txBody>
                    <a:bodyPr/>
                    <a:lstStyle/>
                    <a:p>
                      <a:r>
                        <a:rPr kumimoji="1" lang="en-US" altLang="ja-JP" sz="1350" dirty="0" smtClean="0">
                          <a:latin typeface="メイリオ" pitchFamily="50" charset="-128"/>
                          <a:ea typeface="メイリオ" pitchFamily="50" charset="-128"/>
                          <a:cs typeface="メイリオ" pitchFamily="50" charset="-128"/>
                        </a:rPr>
                        <a:t>12:00</a:t>
                      </a:r>
                      <a:r>
                        <a:rPr kumimoji="1" lang="ja-JP" altLang="en-US" sz="1350" dirty="0" smtClean="0">
                          <a:latin typeface="メイリオ" pitchFamily="50" charset="-128"/>
                          <a:ea typeface="メイリオ" pitchFamily="50" charset="-128"/>
                          <a:cs typeface="メイリオ" pitchFamily="50" charset="-128"/>
                        </a:rPr>
                        <a:t>～</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r>
                        <a:rPr kumimoji="1" lang="ja-JP" altLang="en-US" sz="1350" dirty="0" smtClean="0">
                          <a:latin typeface="メイリオ" pitchFamily="50" charset="-128"/>
                          <a:ea typeface="メイリオ" pitchFamily="50" charset="-128"/>
                          <a:cs typeface="メイリオ" pitchFamily="50" charset="-128"/>
                        </a:rPr>
                        <a:t>昼　食</a:t>
                      </a:r>
                      <a:endParaRPr kumimoji="1" lang="ja-JP" altLang="en-US" sz="1350" dirty="0">
                        <a:latin typeface="Webdings" pitchFamily="18" charset="2"/>
                        <a:ea typeface="メイリオ" pitchFamily="50" charset="-128"/>
                        <a:cs typeface="メイリオ" pitchFamily="50" charset="-128"/>
                      </a:endParaRPr>
                    </a:p>
                  </a:txBody>
                  <a:tcPr/>
                </a:tc>
              </a:tr>
              <a:tr h="1010877">
                <a:tc>
                  <a:txBody>
                    <a:bodyPr/>
                    <a:lstStyle/>
                    <a:p>
                      <a:r>
                        <a:rPr kumimoji="1" lang="en-US" altLang="ja-JP" sz="1350" dirty="0" smtClean="0">
                          <a:latin typeface="メイリオ" pitchFamily="50" charset="-128"/>
                          <a:ea typeface="メイリオ" pitchFamily="50" charset="-128"/>
                          <a:cs typeface="メイリオ" pitchFamily="50" charset="-128"/>
                        </a:rPr>
                        <a:t>13:00</a:t>
                      </a:r>
                      <a:r>
                        <a:rPr kumimoji="1" lang="ja-JP" altLang="en-US" sz="1350" dirty="0" smtClean="0">
                          <a:latin typeface="メイリオ" pitchFamily="50" charset="-128"/>
                          <a:ea typeface="メイリオ" pitchFamily="50" charset="-128"/>
                          <a:cs typeface="メイリオ" pitchFamily="50" charset="-128"/>
                        </a:rPr>
                        <a:t>～</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pPr marL="0" indent="0" algn="l" defTabSz="914400" rtl="0" eaLnBrk="1" latinLnBrk="0" hangingPunct="1"/>
                      <a:r>
                        <a:rPr kumimoji="1" lang="ja-JP" altLang="en-US" sz="1350" b="1" kern="1200" dirty="0" smtClean="0">
                          <a:solidFill>
                            <a:schemeClr val="dk1"/>
                          </a:solidFill>
                          <a:latin typeface="メイリオ" pitchFamily="50" charset="-128"/>
                          <a:ea typeface="メイリオ" pitchFamily="50" charset="-128"/>
                          <a:cs typeface="メイリオ" pitchFamily="50" charset="-128"/>
                        </a:rPr>
                        <a:t>発表用資料の作成</a:t>
                      </a:r>
                      <a:endParaRPr kumimoji="1" lang="en-US" altLang="ja-JP" sz="1350" b="1" kern="1200" dirty="0" smtClean="0">
                        <a:solidFill>
                          <a:schemeClr val="dk1"/>
                        </a:solidFill>
                        <a:latin typeface="メイリオ" pitchFamily="50" charset="-128"/>
                        <a:ea typeface="メイリオ" pitchFamily="50" charset="-128"/>
                        <a:cs typeface="メイリオ" pitchFamily="50" charset="-128"/>
                      </a:endParaRPr>
                    </a:p>
                    <a:p>
                      <a:pPr marL="0" indent="0" algn="l" defTabSz="914400" rtl="0" eaLnBrk="1" latinLnBrk="0" hangingPunct="1">
                        <a:spcBef>
                          <a:spcPts val="600"/>
                        </a:spcBef>
                      </a:pPr>
                      <a:r>
                        <a:rPr kumimoji="1" lang="ja-JP" altLang="en-US" sz="1350" kern="1200" dirty="0" smtClean="0">
                          <a:solidFill>
                            <a:schemeClr val="dk1"/>
                          </a:solidFill>
                          <a:latin typeface="メイリオ" pitchFamily="50" charset="-128"/>
                          <a:ea typeface="メイリオ" pitchFamily="50" charset="-128"/>
                          <a:cs typeface="メイリオ" pitchFamily="50" charset="-128"/>
                        </a:rPr>
                        <a:t>製品要望検討会でまとめた各グループの意見を、発表用の資料にまとめます。</a:t>
                      </a:r>
                      <a:endParaRPr kumimoji="1" lang="en-US" altLang="ja-JP" sz="1350" kern="1200" dirty="0" smtClean="0">
                        <a:solidFill>
                          <a:schemeClr val="dk1"/>
                        </a:solidFill>
                        <a:latin typeface="メイリオ" pitchFamily="50" charset="-128"/>
                        <a:ea typeface="メイリオ" pitchFamily="50" charset="-128"/>
                        <a:cs typeface="メイリオ" pitchFamily="50" charset="-128"/>
                      </a:endParaRPr>
                    </a:p>
                    <a:p>
                      <a:pPr marL="0" indent="0" algn="l" defTabSz="914400" rtl="0" eaLnBrk="1" latinLnBrk="0" hangingPunct="1"/>
                      <a:r>
                        <a:rPr kumimoji="1" lang="ja-JP" altLang="en-US" sz="1350" kern="1200" dirty="0" smtClean="0">
                          <a:solidFill>
                            <a:schemeClr val="dk1"/>
                          </a:solidFill>
                          <a:latin typeface="メイリオ" pitchFamily="50" charset="-128"/>
                          <a:ea typeface="メイリオ" pitchFamily="50" charset="-128"/>
                          <a:cs typeface="メイリオ" pitchFamily="50" charset="-128"/>
                        </a:rPr>
                        <a:t>前日のプレゼンテーション研修で学んだ、プレゼンテーションの組み立てから資料作成のコツ、実施の技法を参考にしながら作成し、発表者や役割分担を決めて行きます。</a:t>
                      </a:r>
                      <a:endParaRPr kumimoji="1" lang="ja-JP" altLang="en-US" sz="1350" kern="1200" dirty="0">
                        <a:solidFill>
                          <a:schemeClr val="dk1"/>
                        </a:solidFill>
                        <a:latin typeface="メイリオ" pitchFamily="50" charset="-128"/>
                        <a:ea typeface="メイリオ" pitchFamily="50" charset="-128"/>
                        <a:cs typeface="メイリオ" pitchFamily="50" charset="-128"/>
                      </a:endParaRPr>
                    </a:p>
                  </a:txBody>
                  <a:tcPr/>
                </a:tc>
              </a:tr>
              <a:tr h="513215">
                <a:tc>
                  <a:txBody>
                    <a:bodyPr/>
                    <a:lstStyle/>
                    <a:p>
                      <a:r>
                        <a:rPr kumimoji="1" lang="en-US" altLang="ja-JP" sz="1350" dirty="0" smtClean="0">
                          <a:latin typeface="メイリオ" pitchFamily="50" charset="-128"/>
                          <a:ea typeface="メイリオ" pitchFamily="50" charset="-128"/>
                          <a:cs typeface="メイリオ" pitchFamily="50" charset="-128"/>
                        </a:rPr>
                        <a:t>14:30</a:t>
                      </a:r>
                      <a:r>
                        <a:rPr kumimoji="1" lang="ja-JP" altLang="en-US" sz="1350" dirty="0" smtClean="0">
                          <a:latin typeface="メイリオ" pitchFamily="50" charset="-128"/>
                          <a:ea typeface="メイリオ" pitchFamily="50" charset="-128"/>
                          <a:cs typeface="メイリオ" pitchFamily="50" charset="-128"/>
                        </a:rPr>
                        <a:t>～</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pPr marL="0" indent="0" algn="l" defTabSz="914400" rtl="0" eaLnBrk="1" latinLnBrk="0" hangingPunct="1"/>
                      <a:r>
                        <a:rPr kumimoji="1" lang="ja-JP" altLang="en-US" sz="1350" b="1" kern="1200" dirty="0" smtClean="0">
                          <a:solidFill>
                            <a:schemeClr val="dk1"/>
                          </a:solidFill>
                          <a:latin typeface="メイリオ" pitchFamily="50" charset="-128"/>
                          <a:ea typeface="メイリオ" pitchFamily="50" charset="-128"/>
                          <a:cs typeface="メイリオ" pitchFamily="50" charset="-128"/>
                        </a:rPr>
                        <a:t>発　表</a:t>
                      </a:r>
                      <a:endParaRPr kumimoji="1" lang="en-US" altLang="ja-JP" sz="1350" b="1" kern="1200" dirty="0" smtClean="0">
                        <a:solidFill>
                          <a:schemeClr val="dk1"/>
                        </a:solidFill>
                        <a:latin typeface="メイリオ" pitchFamily="50" charset="-128"/>
                        <a:ea typeface="メイリオ" pitchFamily="50" charset="-128"/>
                        <a:cs typeface="メイリオ" pitchFamily="50" charset="-128"/>
                      </a:endParaRPr>
                    </a:p>
                    <a:p>
                      <a:pPr marL="0" indent="0" algn="l" defTabSz="914400" rtl="0" eaLnBrk="1" latinLnBrk="0" hangingPunct="1"/>
                      <a:r>
                        <a:rPr kumimoji="1" lang="ja-JP" altLang="en-US" sz="1350" kern="1200" dirty="0" smtClean="0">
                          <a:solidFill>
                            <a:schemeClr val="dk1"/>
                          </a:solidFill>
                          <a:latin typeface="メイリオ" pitchFamily="50" charset="-128"/>
                          <a:ea typeface="メイリオ" pitchFamily="50" charset="-128"/>
                          <a:cs typeface="メイリオ" pitchFamily="50" charset="-128"/>
                        </a:rPr>
                        <a:t>各グループごとに発表し、質疑応答や意見交換を行います。</a:t>
                      </a:r>
                      <a:endParaRPr kumimoji="1" lang="ja-JP" altLang="en-US" sz="1350" kern="1200" dirty="0">
                        <a:solidFill>
                          <a:schemeClr val="dk1"/>
                        </a:solidFill>
                        <a:latin typeface="メイリオ" pitchFamily="50" charset="-128"/>
                        <a:ea typeface="メイリオ" pitchFamily="50" charset="-128"/>
                        <a:cs typeface="メイリオ" pitchFamily="50" charset="-128"/>
                      </a:endParaRPr>
                    </a:p>
                  </a:txBody>
                  <a:tcPr/>
                </a:tc>
              </a:tr>
              <a:tr h="303263">
                <a:tc>
                  <a:txBody>
                    <a:bodyPr/>
                    <a:lstStyle/>
                    <a:p>
                      <a:r>
                        <a:rPr kumimoji="1" lang="en-US" altLang="ja-JP" sz="1350" dirty="0" smtClean="0">
                          <a:latin typeface="メイリオ" pitchFamily="50" charset="-128"/>
                          <a:ea typeface="メイリオ" pitchFamily="50" charset="-128"/>
                          <a:cs typeface="メイリオ" pitchFamily="50" charset="-128"/>
                        </a:rPr>
                        <a:t>16:00</a:t>
                      </a:r>
                      <a:r>
                        <a:rPr kumimoji="1" lang="ja-JP" altLang="en-US" sz="1350" dirty="0" smtClean="0">
                          <a:latin typeface="メイリオ" pitchFamily="50" charset="-128"/>
                          <a:ea typeface="メイリオ" pitchFamily="50" charset="-128"/>
                          <a:cs typeface="メイリオ" pitchFamily="50" charset="-128"/>
                        </a:rPr>
                        <a:t>～</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r>
                        <a:rPr kumimoji="1" lang="ja-JP" altLang="en-US" sz="1350" b="1" dirty="0" smtClean="0">
                          <a:latin typeface="メイリオ" pitchFamily="50" charset="-128"/>
                          <a:ea typeface="メイリオ" pitchFamily="50" charset="-128"/>
                          <a:cs typeface="メイリオ" pitchFamily="50" charset="-128"/>
                        </a:rPr>
                        <a:t>解　散</a:t>
                      </a:r>
                      <a:r>
                        <a:rPr kumimoji="1" lang="ja-JP" altLang="en-US" sz="1350" dirty="0" smtClean="0">
                          <a:latin typeface="メイリオ" pitchFamily="50" charset="-128"/>
                          <a:ea typeface="メイリオ" pitchFamily="50" charset="-128"/>
                          <a:cs typeface="メイリオ" pitchFamily="50" charset="-128"/>
                        </a:rPr>
                        <a:t>　～お疲れさまでした～</a:t>
                      </a:r>
                      <a:endParaRPr kumimoji="1" lang="ja-JP" altLang="en-US" sz="1350" dirty="0">
                        <a:latin typeface="メイリオ" pitchFamily="50" charset="-128"/>
                        <a:ea typeface="メイリオ" pitchFamily="50" charset="-128"/>
                        <a:cs typeface="メイリオ" pitchFamily="50" charset="-128"/>
                      </a:endParaRPr>
                    </a:p>
                  </a:txBody>
                  <a:tcPr/>
                </a:tc>
              </a:tr>
            </a:tbl>
          </a:graphicData>
        </a:graphic>
      </p:graphicFrame>
      <p:graphicFrame>
        <p:nvGraphicFramePr>
          <p:cNvPr id="6" name="表 5"/>
          <p:cNvGraphicFramePr>
            <a:graphicFrameLocks noGrp="1"/>
          </p:cNvGraphicFramePr>
          <p:nvPr/>
        </p:nvGraphicFramePr>
        <p:xfrm>
          <a:off x="214313" y="214313"/>
          <a:ext cx="8643998" cy="2071702"/>
        </p:xfrm>
        <a:graphic>
          <a:graphicData uri="http://schemas.openxmlformats.org/drawingml/2006/table">
            <a:tbl>
              <a:tblPr firstCol="1">
                <a:tableStyleId>{5940675A-B579-460E-94D1-54222C63F5DA}</a:tableStyleId>
              </a:tblPr>
              <a:tblGrid>
                <a:gridCol w="1000132"/>
                <a:gridCol w="7643866"/>
              </a:tblGrid>
              <a:tr h="1545808">
                <a:tc>
                  <a:txBody>
                    <a:bodyPr/>
                    <a:lstStyle/>
                    <a:p>
                      <a:endParaRPr kumimoji="1" lang="ja-JP" altLang="en-US" sz="1350" dirty="0"/>
                    </a:p>
                  </a:txBody>
                  <a:tcPr>
                    <a:solidFill>
                      <a:schemeClr val="accent1"/>
                    </a:solidFill>
                  </a:tcPr>
                </a:tc>
                <a:tc>
                  <a:txBody>
                    <a:bodyPr/>
                    <a:lstStyle/>
                    <a:p>
                      <a:pPr marL="0" indent="0" algn="l" defTabSz="914400" rtl="0" eaLnBrk="1" latinLnBrk="0" hangingPunct="1"/>
                      <a:r>
                        <a:rPr kumimoji="1" lang="ja-JP" altLang="en-US" sz="1350" b="1" kern="1200" dirty="0" smtClean="0">
                          <a:latin typeface="メイリオ" pitchFamily="50" charset="-128"/>
                          <a:ea typeface="メイリオ" pitchFamily="50" charset="-128"/>
                          <a:cs typeface="メイリオ" pitchFamily="50" charset="-128"/>
                        </a:rPr>
                        <a:t>プレゼンテーション実施の技法（本編）</a:t>
                      </a:r>
                      <a:endParaRPr kumimoji="1" lang="en-US" altLang="ja-JP" sz="1350" b="1" kern="1200" dirty="0" smtClean="0">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ja-JP" altLang="en-US"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本編に入ると、ついつい自分のいつもの癖が出てしまいがちです。たとえば、聞いている人を無視して一気に説明を進めたり、事例を話しているうちに何の話だったか分からなくなり、どんどん本筋からそれていったり、と。</a:t>
                      </a:r>
                      <a:r>
                        <a:rPr kumimoji="1" lang="en-US" altLang="ja-JP"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
                      </a:r>
                      <a:br>
                        <a:rPr kumimoji="1" lang="en-US" altLang="ja-JP"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br>
                      <a:r>
                        <a:rPr kumimoji="1" lang="ja-JP" altLang="en-US" sz="1350" u="none" strike="noStrike" kern="1200" cap="none" spc="0" normalizeH="0" baseline="0" noProof="0" dirty="0" smtClean="0">
                          <a:ln>
                            <a:noFill/>
                          </a:ln>
                          <a:effectLst/>
                          <a:uLnTx/>
                          <a:uFillTx/>
                          <a:latin typeface="メイリオ" pitchFamily="50" charset="-128"/>
                          <a:ea typeface="メイリオ" pitchFamily="50" charset="-128"/>
                          <a:cs typeface="メイリオ" pitchFamily="50" charset="-128"/>
                        </a:rPr>
                        <a:t>ここでは、陥りやすい話のパターンと聞き手を意識した改善のポイントを学びます。</a:t>
                      </a:r>
                      <a:endParaRPr kumimoji="1" lang="ja-JP" altLang="en-US" sz="1350" kern="1200" dirty="0" smtClean="0">
                        <a:latin typeface="メイリオ" pitchFamily="50" charset="-128"/>
                        <a:ea typeface="メイリオ" pitchFamily="50" charset="-128"/>
                        <a:cs typeface="メイリオ" pitchFamily="50" charset="-128"/>
                      </a:endParaRPr>
                    </a:p>
                    <a:p>
                      <a:pPr marL="0" indent="0" algn="l" defTabSz="914400" rtl="0" eaLnBrk="1" latinLnBrk="0" hangingPunct="1"/>
                      <a:r>
                        <a:rPr kumimoji="1" lang="ja-JP" altLang="en-US" sz="1350" kern="1200" dirty="0" smtClean="0">
                          <a:latin typeface="メイリオ" pitchFamily="50" charset="-128"/>
                          <a:ea typeface="メイリオ" pitchFamily="50" charset="-128"/>
                          <a:cs typeface="メイリオ" pitchFamily="50" charset="-128"/>
                        </a:rPr>
                        <a:t>　①気付きと仕掛け　②事例と着地　③質問の生かし方　④ツール使用のテクニック</a:t>
                      </a:r>
                      <a:endParaRPr kumimoji="1" lang="ja-JP" altLang="en-US" sz="1350" kern="1200" dirty="0">
                        <a:solidFill>
                          <a:schemeClr val="dk1"/>
                        </a:solidFill>
                        <a:latin typeface="メイリオ" pitchFamily="50" charset="-128"/>
                        <a:ea typeface="メイリオ" pitchFamily="50" charset="-128"/>
                        <a:cs typeface="メイリオ" pitchFamily="50" charset="-128"/>
                      </a:endParaRPr>
                    </a:p>
                  </a:txBody>
                  <a:tcPr/>
                </a:tc>
              </a:tr>
              <a:tr h="525894">
                <a:tc>
                  <a:txBody>
                    <a:bodyPr/>
                    <a:lstStyle/>
                    <a:p>
                      <a:r>
                        <a:rPr kumimoji="1" lang="en-US" altLang="ja-JP" sz="1350" dirty="0" smtClean="0">
                          <a:latin typeface="メイリオ" pitchFamily="50" charset="-128"/>
                          <a:ea typeface="メイリオ" pitchFamily="50" charset="-128"/>
                          <a:cs typeface="メイリオ" pitchFamily="50" charset="-128"/>
                        </a:rPr>
                        <a:t>18:00</a:t>
                      </a:r>
                      <a:r>
                        <a:rPr kumimoji="1" lang="ja-JP" altLang="en-US" sz="1350" dirty="0" smtClean="0">
                          <a:latin typeface="メイリオ" pitchFamily="50" charset="-128"/>
                          <a:ea typeface="メイリオ" pitchFamily="50" charset="-128"/>
                          <a:cs typeface="メイリオ" pitchFamily="50" charset="-128"/>
                        </a:rPr>
                        <a:t>～</a:t>
                      </a:r>
                      <a:r>
                        <a:rPr kumimoji="1" lang="en-US" altLang="ja-JP" sz="1350" dirty="0" smtClean="0">
                          <a:latin typeface="メイリオ" pitchFamily="50" charset="-128"/>
                          <a:ea typeface="メイリオ" pitchFamily="50" charset="-128"/>
                          <a:cs typeface="メイリオ" pitchFamily="50" charset="-128"/>
                        </a:rPr>
                        <a:t>18:30</a:t>
                      </a:r>
                      <a:endParaRPr kumimoji="1" lang="ja-JP" altLang="en-US" sz="1350" dirty="0">
                        <a:latin typeface="メイリオ" pitchFamily="50" charset="-128"/>
                        <a:ea typeface="メイリオ" pitchFamily="50" charset="-128"/>
                        <a:cs typeface="メイリオ" pitchFamily="50" charset="-128"/>
                      </a:endParaRPr>
                    </a:p>
                  </a:txBody>
                  <a:tcPr>
                    <a:solidFill>
                      <a:schemeClr val="accent1"/>
                    </a:solidFill>
                  </a:tcPr>
                </a:tc>
                <a:tc>
                  <a:txBody>
                    <a:bodyPr/>
                    <a:lstStyle/>
                    <a:p>
                      <a:r>
                        <a:rPr kumimoji="1" lang="ja-JP" altLang="en-US" sz="1350" dirty="0" smtClean="0">
                          <a:latin typeface="メイリオ" pitchFamily="50" charset="-128"/>
                          <a:ea typeface="メイリオ" pitchFamily="50" charset="-128"/>
                          <a:cs typeface="メイリオ" pitchFamily="50" charset="-128"/>
                        </a:rPr>
                        <a:t>まとめ</a:t>
                      </a:r>
                      <a:endParaRPr kumimoji="1" lang="en-US" altLang="ja-JP" sz="1350" dirty="0" smtClean="0">
                        <a:latin typeface="メイリオ" pitchFamily="50" charset="-128"/>
                        <a:ea typeface="メイリオ" pitchFamily="50" charset="-128"/>
                        <a:cs typeface="メイリオ" pitchFamily="50" charset="-128"/>
                      </a:endParaRPr>
                    </a:p>
                    <a:p>
                      <a:r>
                        <a:rPr kumimoji="1" lang="ja-JP" altLang="en-US" sz="1350" dirty="0" smtClean="0">
                          <a:latin typeface="メイリオ" pitchFamily="50" charset="-128"/>
                          <a:ea typeface="メイリオ" pitchFamily="50" charset="-128"/>
                          <a:cs typeface="メイリオ" pitchFamily="50" charset="-128"/>
                        </a:rPr>
                        <a:t>　・振り返りとまとめ</a:t>
                      </a:r>
                      <a:endParaRPr kumimoji="1" lang="ja-JP" altLang="en-US" sz="1350" dirty="0">
                        <a:latin typeface="メイリオ" pitchFamily="50" charset="-128"/>
                        <a:ea typeface="メイリオ" pitchFamily="50" charset="-128"/>
                        <a:cs typeface="メイリオ" pitchFamily="50" charset="-128"/>
                      </a:endParaRPr>
                    </a:p>
                  </a:txBody>
                  <a:tcPr/>
                </a:tc>
              </a:tr>
            </a:tbl>
          </a:graphicData>
        </a:graphic>
      </p:graphicFrame>
      <p:sp>
        <p:nvSpPr>
          <p:cNvPr id="10274" name="正方形/長方形 8"/>
          <p:cNvSpPr>
            <a:spLocks noChangeArrowheads="1"/>
          </p:cNvSpPr>
          <p:nvPr/>
        </p:nvSpPr>
        <p:spPr bwMode="auto">
          <a:xfrm>
            <a:off x="214312" y="2575873"/>
            <a:ext cx="8676000" cy="214313"/>
          </a:xfrm>
          <a:prstGeom prst="rect">
            <a:avLst/>
          </a:prstGeom>
          <a:solidFill>
            <a:srgbClr val="FFC000"/>
          </a:solidFill>
          <a:ln w="9525" algn="ctr">
            <a:noFill/>
            <a:round/>
            <a:headEnd/>
            <a:tailEnd/>
          </a:ln>
        </p:spPr>
        <p:txBody>
          <a:bodyPr/>
          <a:lstStyle/>
          <a:p>
            <a:pPr algn="r"/>
            <a:endParaRPr lang="ja-JP" altLang="en-US">
              <a:latin typeface="Tahoma" pitchFamily="34" charset="0"/>
              <a:ea typeface="HGP創英角ｺﾞｼｯｸUB" pitchFamily="50" charset="-128"/>
            </a:endParaRPr>
          </a:p>
        </p:txBody>
      </p:sp>
      <p:sp>
        <p:nvSpPr>
          <p:cNvPr id="8" name="テキスト ボックス 7"/>
          <p:cNvSpPr txBox="1"/>
          <p:nvPr/>
        </p:nvSpPr>
        <p:spPr bwMode="auto">
          <a:xfrm>
            <a:off x="214313" y="2290477"/>
            <a:ext cx="2643187" cy="615553"/>
          </a:xfrm>
          <a:prstGeom prst="rect">
            <a:avLst/>
          </a:prstGeom>
          <a:noFill/>
          <a:ln w="9525">
            <a:noFill/>
            <a:miter lim="800000"/>
            <a:headEnd/>
            <a:tailEnd/>
          </a:ln>
          <a:effectLst/>
        </p:spPr>
        <p:txBody>
          <a:bodyPr anchor="ctr">
            <a:spAutoFit/>
          </a:bodyPr>
          <a:lstStyle/>
          <a:p>
            <a:pPr>
              <a:defRPr/>
            </a:pPr>
            <a:r>
              <a:rPr lang="en-US" altLang="ja-JP" sz="3400" b="1" kern="0" dirty="0">
                <a:latin typeface="メイリオ" pitchFamily="50" charset="-128"/>
                <a:ea typeface="メイリオ" pitchFamily="50" charset="-128"/>
                <a:cs typeface="メイリオ" pitchFamily="50" charset="-128"/>
              </a:rPr>
              <a:t>21</a:t>
            </a:r>
            <a:r>
              <a:rPr lang="ja-JP" altLang="en-US" sz="2400" kern="0" dirty="0">
                <a:latin typeface="メイリオ" pitchFamily="50" charset="-128"/>
                <a:ea typeface="メイリオ" pitchFamily="50" charset="-128"/>
                <a:cs typeface="メイリオ" pitchFamily="50" charset="-128"/>
              </a:rPr>
              <a:t>日（金）</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D:\My Documents\★UserGroup\_合宿研修\20131115\photo\写真5.JPG"/>
          <p:cNvPicPr>
            <a:picLocks noChangeAspect="1" noChangeArrowheads="1"/>
          </p:cNvPicPr>
          <p:nvPr/>
        </p:nvPicPr>
        <p:blipFill>
          <a:blip r:embed="rId2" cstate="print"/>
          <a:srcRect/>
          <a:stretch>
            <a:fillRect/>
          </a:stretch>
        </p:blipFill>
        <p:spPr bwMode="auto">
          <a:xfrm>
            <a:off x="5356134" y="1368468"/>
            <a:ext cx="3487017" cy="2615263"/>
          </a:xfrm>
          <a:prstGeom prst="rect">
            <a:avLst/>
          </a:prstGeom>
          <a:noFill/>
        </p:spPr>
      </p:pic>
      <p:sp>
        <p:nvSpPr>
          <p:cNvPr id="2" name="タイトル 1"/>
          <p:cNvSpPr>
            <a:spLocks noGrp="1"/>
          </p:cNvSpPr>
          <p:nvPr>
            <p:ph type="title"/>
          </p:nvPr>
        </p:nvSpPr>
        <p:spPr/>
        <p:txBody>
          <a:bodyPr/>
          <a:lstStyle/>
          <a:p>
            <a:r>
              <a:rPr kumimoji="1" lang="ja-JP" altLang="en-US" dirty="0" smtClean="0"/>
              <a:t>昨年の開催風景</a:t>
            </a:r>
            <a:endParaRPr kumimoji="1" lang="ja-JP" altLang="en-US" dirty="0"/>
          </a:p>
        </p:txBody>
      </p:sp>
      <p:pic>
        <p:nvPicPr>
          <p:cNvPr id="1026" name="Picture 2" descr="D:\My Documents\★UserGroup\_合宿研修\20131115\photo\写真1.JPG"/>
          <p:cNvPicPr>
            <a:picLocks noChangeAspect="1" noChangeArrowheads="1"/>
          </p:cNvPicPr>
          <p:nvPr/>
        </p:nvPicPr>
        <p:blipFill>
          <a:blip r:embed="rId3" cstate="print"/>
          <a:srcRect/>
          <a:stretch>
            <a:fillRect/>
          </a:stretch>
        </p:blipFill>
        <p:spPr bwMode="auto">
          <a:xfrm>
            <a:off x="2862126" y="3765369"/>
            <a:ext cx="3419931" cy="2564948"/>
          </a:xfrm>
          <a:prstGeom prst="rect">
            <a:avLst/>
          </a:prstGeom>
          <a:noFill/>
        </p:spPr>
      </p:pic>
      <p:pic>
        <p:nvPicPr>
          <p:cNvPr id="1028" name="Picture 4" descr="D:\My Documents\★UserGroup\_合宿研修\20131115\photo\写真3.JPG"/>
          <p:cNvPicPr>
            <a:picLocks noChangeAspect="1" noChangeArrowheads="1"/>
          </p:cNvPicPr>
          <p:nvPr/>
        </p:nvPicPr>
        <p:blipFill>
          <a:blip r:embed="rId4" cstate="print"/>
          <a:srcRect/>
          <a:stretch>
            <a:fillRect/>
          </a:stretch>
        </p:blipFill>
        <p:spPr bwMode="auto">
          <a:xfrm>
            <a:off x="352698" y="1355407"/>
            <a:ext cx="3435352" cy="2576514"/>
          </a:xfrm>
          <a:prstGeom prst="rect">
            <a:avLst/>
          </a:prstGeom>
          <a:noFill/>
        </p:spPr>
      </p:pic>
      <p:sp>
        <p:nvSpPr>
          <p:cNvPr id="8" name="テキスト ボックス 7"/>
          <p:cNvSpPr txBox="1"/>
          <p:nvPr/>
        </p:nvSpPr>
        <p:spPr bwMode="auto">
          <a:xfrm>
            <a:off x="300445" y="4023358"/>
            <a:ext cx="2299063" cy="1477328"/>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b="0" i="0" u="none" strike="noStrike" kern="0" cap="none" spc="0" normalizeH="0" baseline="0" noProof="0" dirty="0" smtClean="0">
                <a:ln>
                  <a:noFill/>
                </a:ln>
                <a:solidFill>
                  <a:schemeClr val="accent4"/>
                </a:solidFill>
                <a:effectLst/>
                <a:uLnTx/>
                <a:uFillTx/>
                <a:latin typeface="メイリオ" pitchFamily="50" charset="-128"/>
                <a:ea typeface="メイリオ" pitchFamily="50" charset="-128"/>
                <a:cs typeface="メイリオ" pitchFamily="50" charset="-128"/>
              </a:rPr>
              <a:t>チームに分かれて実践研修を行います。</a:t>
            </a:r>
            <a:endParaRPr kumimoji="1" lang="en-US" altLang="ja-JP" b="0" i="0" u="none" strike="noStrike" kern="0" cap="none" spc="0" normalizeH="0" baseline="0" noProof="0" dirty="0" smtClean="0">
              <a:ln>
                <a:noFill/>
              </a:ln>
              <a:solidFill>
                <a:schemeClr val="accent4"/>
              </a:solidFill>
              <a:effectLst/>
              <a:uLnTx/>
              <a:uFillTx/>
              <a:latin typeface="メイリオ" pitchFamily="50" charset="-128"/>
              <a:ea typeface="メイリオ" pitchFamily="50" charset="-128"/>
              <a:cs typeface="メイリオ"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kern="0" dirty="0" smtClean="0">
                <a:solidFill>
                  <a:schemeClr val="accent4"/>
                </a:solidFill>
                <a:latin typeface="メイリオ" pitchFamily="50" charset="-128"/>
                <a:ea typeface="メイリオ" pitchFamily="50" charset="-128"/>
                <a:cs typeface="メイリオ" pitchFamily="50" charset="-128"/>
              </a:rPr>
              <a:t>初日の研修で学んだことを製品要望検討会にも活かします。</a:t>
            </a:r>
            <a:endParaRPr kumimoji="1" lang="ja-JP" altLang="en-US" b="0" i="0" u="none" strike="noStrike" kern="0" cap="none" spc="0" normalizeH="0" baseline="0" noProof="0" dirty="0" smtClean="0">
              <a:ln>
                <a:noFill/>
              </a:ln>
              <a:solidFill>
                <a:schemeClr val="accent4"/>
              </a:solidFill>
              <a:effectLst/>
              <a:uLnTx/>
              <a:uFillTx/>
              <a:latin typeface="メイリオ" pitchFamily="50" charset="-128"/>
              <a:ea typeface="メイリオ" pitchFamily="50" charset="-128"/>
              <a:cs typeface="メイリオ" pitchFamily="50" charset="-128"/>
            </a:endParaRPr>
          </a:p>
        </p:txBody>
      </p:sp>
      <p:sp>
        <p:nvSpPr>
          <p:cNvPr id="9" name="テキスト ボックス 8"/>
          <p:cNvSpPr txBox="1"/>
          <p:nvPr/>
        </p:nvSpPr>
        <p:spPr bwMode="auto">
          <a:xfrm>
            <a:off x="6518365" y="4023358"/>
            <a:ext cx="2299063" cy="1200329"/>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b="0" i="0" u="none" strike="noStrike" kern="0" cap="none" spc="0" normalizeH="0" baseline="0" noProof="0" dirty="0" smtClean="0">
                <a:ln>
                  <a:noFill/>
                </a:ln>
                <a:solidFill>
                  <a:schemeClr val="accent4"/>
                </a:solidFill>
                <a:effectLst/>
                <a:uLnTx/>
                <a:uFillTx/>
                <a:latin typeface="メイリオ" pitchFamily="50" charset="-128"/>
                <a:ea typeface="メイリオ" pitchFamily="50" charset="-128"/>
                <a:cs typeface="メイリオ" pitchFamily="50" charset="-128"/>
              </a:rPr>
              <a:t>最後はグループごとにまとめた資料を使用して発表し、質疑応答を行います。</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57188" y="338138"/>
            <a:ext cx="8229600" cy="661987"/>
          </a:xfrm>
        </p:spPr>
        <p:txBody>
          <a:bodyPr/>
          <a:lstStyle/>
          <a:p>
            <a:r>
              <a:rPr lang="ja-JP" altLang="en-US" smtClean="0"/>
              <a:t>その他のご案内</a:t>
            </a:r>
          </a:p>
        </p:txBody>
      </p:sp>
      <p:sp>
        <p:nvSpPr>
          <p:cNvPr id="11267" name="コンテンツ プレースホルダ 2"/>
          <p:cNvSpPr>
            <a:spLocks noGrp="1"/>
          </p:cNvSpPr>
          <p:nvPr>
            <p:ph idx="1"/>
          </p:nvPr>
        </p:nvSpPr>
        <p:spPr>
          <a:xfrm>
            <a:off x="457200" y="1346200"/>
            <a:ext cx="8401050" cy="5172166"/>
          </a:xfrm>
        </p:spPr>
        <p:txBody>
          <a:bodyPr/>
          <a:lstStyle/>
          <a:p>
            <a:pPr>
              <a:buClr>
                <a:srgbClr val="FFC000"/>
              </a:buClr>
            </a:pPr>
            <a:r>
              <a:rPr lang="ja-JP" altLang="en-US" sz="1700" dirty="0" smtClean="0"/>
              <a:t>お申し込み</a:t>
            </a:r>
            <a:endParaRPr lang="en-US" altLang="ja-JP" sz="1700" dirty="0" smtClean="0"/>
          </a:p>
          <a:p>
            <a:pPr>
              <a:buFont typeface="Wingdings" pitchFamily="2" charset="2"/>
              <a:buNone/>
            </a:pPr>
            <a:r>
              <a:rPr lang="en-US" altLang="ja-JP" sz="1700" dirty="0" smtClean="0"/>
              <a:t>	</a:t>
            </a:r>
            <a:r>
              <a:rPr lang="ja-JP" altLang="en-US" sz="1700" dirty="0" smtClean="0"/>
              <a:t>ご参加を希望される方は下記</a:t>
            </a:r>
            <a:r>
              <a:rPr lang="en-US" altLang="ja-JP" sz="1700" dirty="0" smtClean="0"/>
              <a:t>URL</a:t>
            </a:r>
            <a:r>
              <a:rPr lang="ja-JP" altLang="en-US" sz="1700" dirty="0" smtClean="0"/>
              <a:t>よりお申し込みください。</a:t>
            </a:r>
            <a:endParaRPr lang="en-US" altLang="ja-JP" sz="1700" dirty="0" smtClean="0"/>
          </a:p>
          <a:p>
            <a:pPr>
              <a:buFont typeface="Wingdings" pitchFamily="2" charset="2"/>
              <a:buNone/>
            </a:pPr>
            <a:r>
              <a:rPr lang="en-US" altLang="ja-JP" sz="1700" dirty="0" smtClean="0"/>
              <a:t>	</a:t>
            </a:r>
            <a:r>
              <a:rPr lang="en-US" altLang="ja-JP" sz="1700" u="sng" dirty="0" smtClean="0"/>
              <a:t>https://www.superstream.jp</a:t>
            </a:r>
          </a:p>
          <a:p>
            <a:endParaRPr lang="en-US" altLang="ja-JP" sz="1700" dirty="0" smtClean="0"/>
          </a:p>
          <a:p>
            <a:pPr>
              <a:buClr>
                <a:srgbClr val="FFC000"/>
              </a:buClr>
            </a:pPr>
            <a:r>
              <a:rPr lang="ja-JP" altLang="en-US" sz="1700" dirty="0" smtClean="0"/>
              <a:t>会場のご案内</a:t>
            </a:r>
            <a:endParaRPr lang="en-US" altLang="ja-JP" sz="1700" dirty="0" smtClean="0"/>
          </a:p>
          <a:p>
            <a:pPr marL="355600" lvl="1" indent="0">
              <a:buFont typeface="Wingdings" pitchFamily="2" charset="2"/>
              <a:buNone/>
            </a:pPr>
            <a:r>
              <a:rPr lang="ja-JP" altLang="en-US" sz="1700" dirty="0" smtClean="0"/>
              <a:t>第一ホテルシーフォート</a:t>
            </a:r>
            <a:endParaRPr lang="en-US" altLang="ja-JP" sz="1700" dirty="0" smtClean="0"/>
          </a:p>
          <a:p>
            <a:pPr marL="355600" lvl="1" indent="0">
              <a:buFont typeface="Wingdings" pitchFamily="2" charset="2"/>
              <a:buNone/>
            </a:pPr>
            <a:r>
              <a:rPr lang="zh-TW" altLang="en-US" sz="1700" dirty="0" smtClean="0"/>
              <a:t>〒</a:t>
            </a:r>
            <a:r>
              <a:rPr lang="en-US" altLang="zh-TW" sz="1700" dirty="0" smtClean="0"/>
              <a:t>140-0002 </a:t>
            </a:r>
            <a:r>
              <a:rPr lang="zh-TW" altLang="en-US" sz="1700" dirty="0" smtClean="0"/>
              <a:t>東京都品川区東品川</a:t>
            </a:r>
            <a:r>
              <a:rPr lang="en-US" altLang="zh-TW" sz="1700" dirty="0" smtClean="0"/>
              <a:t>2-3-15</a:t>
            </a:r>
          </a:p>
          <a:p>
            <a:pPr marL="355600" lvl="1" indent="0">
              <a:buFont typeface="Wingdings" pitchFamily="2" charset="2"/>
              <a:buNone/>
            </a:pPr>
            <a:r>
              <a:rPr lang="en-US" altLang="zh-TW" sz="1700" dirty="0" smtClean="0"/>
              <a:t>TEL</a:t>
            </a:r>
            <a:r>
              <a:rPr lang="ja-JP" altLang="en-US" sz="1700" dirty="0" smtClean="0"/>
              <a:t>：</a:t>
            </a:r>
            <a:r>
              <a:rPr lang="en-US" altLang="zh-TW" sz="1700" dirty="0" smtClean="0"/>
              <a:t>03-5460-4411</a:t>
            </a:r>
            <a:endParaRPr lang="en-US" altLang="ja-JP" sz="1700" dirty="0" smtClean="0"/>
          </a:p>
          <a:p>
            <a:pPr marL="355600" lvl="1" indent="0">
              <a:buFont typeface="Wingdings" pitchFamily="2" charset="2"/>
              <a:buNone/>
            </a:pPr>
            <a:r>
              <a:rPr lang="en-US" altLang="ja-JP" sz="1700" dirty="0" smtClean="0"/>
              <a:t>URL</a:t>
            </a:r>
            <a:r>
              <a:rPr lang="ja-JP" altLang="en-US" sz="1700" dirty="0" smtClean="0"/>
              <a:t>：</a:t>
            </a:r>
            <a:r>
              <a:rPr lang="en-US" altLang="ja-JP" sz="1700" u="sng" dirty="0" smtClean="0"/>
              <a:t>http://www.hankyu-hotel.com/hotel/dhtseafort/</a:t>
            </a:r>
          </a:p>
          <a:p>
            <a:pPr marL="355600" lvl="1" indent="0">
              <a:buFont typeface="Wingdings" pitchFamily="2" charset="2"/>
              <a:buNone/>
            </a:pPr>
            <a:r>
              <a:rPr lang="ja-JP" altLang="en-US" sz="1300" dirty="0" smtClean="0"/>
              <a:t>東京モノレール「天王洲アイル駅」下車、中央口直結</a:t>
            </a:r>
            <a:endParaRPr lang="en-US" altLang="ja-JP" sz="1300" dirty="0" smtClean="0"/>
          </a:p>
          <a:p>
            <a:pPr marL="355600" lvl="1" indent="0">
              <a:buFont typeface="Wingdings" pitchFamily="2" charset="2"/>
              <a:buNone/>
            </a:pPr>
            <a:r>
              <a:rPr lang="ja-JP" altLang="en-US" sz="1300" dirty="0" smtClean="0"/>
              <a:t>りんかい線「天王洲アイル駅」下車、 出口Ａより徒歩</a:t>
            </a:r>
            <a:r>
              <a:rPr lang="en-US" altLang="ja-JP" sz="1300" dirty="0" smtClean="0"/>
              <a:t>4</a:t>
            </a:r>
            <a:r>
              <a:rPr lang="ja-JP" altLang="en-US" sz="1300" dirty="0" smtClean="0"/>
              <a:t>分</a:t>
            </a:r>
            <a:endParaRPr lang="en-US" altLang="ja-JP" sz="1300" dirty="0" smtClean="0"/>
          </a:p>
          <a:p>
            <a:pPr marL="355600" lvl="1" indent="0">
              <a:buFont typeface="Wingdings" pitchFamily="2" charset="2"/>
              <a:buNone/>
            </a:pPr>
            <a:endParaRPr lang="en-US" altLang="ja-JP" sz="1700" dirty="0" smtClean="0"/>
          </a:p>
          <a:p>
            <a:pPr>
              <a:buClr>
                <a:srgbClr val="FFC000"/>
              </a:buClr>
            </a:pPr>
            <a:r>
              <a:rPr lang="ja-JP" altLang="en-US" sz="1700" dirty="0" smtClean="0"/>
              <a:t>お問い合わせ</a:t>
            </a:r>
            <a:endParaRPr lang="en-US" altLang="ja-JP" sz="1700" dirty="0" smtClean="0"/>
          </a:p>
          <a:p>
            <a:pPr>
              <a:buFont typeface="Wingdings" pitchFamily="2" charset="2"/>
              <a:buNone/>
            </a:pPr>
            <a:r>
              <a:rPr lang="en-US" altLang="ja-JP" sz="1700" dirty="0" smtClean="0"/>
              <a:t>	SuperStream Users Group</a:t>
            </a:r>
            <a:r>
              <a:rPr lang="ja-JP" altLang="en-US" sz="1700" dirty="0" smtClean="0"/>
              <a:t>事務局</a:t>
            </a:r>
            <a:endParaRPr lang="en-US" altLang="ja-JP" sz="1700" dirty="0" smtClean="0"/>
          </a:p>
          <a:p>
            <a:pPr>
              <a:buFont typeface="Wingdings" pitchFamily="2" charset="2"/>
              <a:buNone/>
            </a:pPr>
            <a:r>
              <a:rPr lang="en-US" altLang="ja-JP" sz="1700" dirty="0" smtClean="0"/>
              <a:t>	</a:t>
            </a:r>
            <a:r>
              <a:rPr lang="ja-JP" altLang="en-US" sz="1700" dirty="0" smtClean="0"/>
              <a:t>〒</a:t>
            </a:r>
            <a:r>
              <a:rPr lang="en-US" altLang="ja-JP" sz="1700" dirty="0" smtClean="0"/>
              <a:t>140-8526</a:t>
            </a:r>
            <a:r>
              <a:rPr lang="ja-JP" altLang="en-US" sz="1700" dirty="0" smtClean="0"/>
              <a:t>　東京都品川区東品川</a:t>
            </a:r>
            <a:r>
              <a:rPr lang="en-US" altLang="ja-JP" sz="1700" dirty="0" smtClean="0"/>
              <a:t>2-4-11</a:t>
            </a:r>
            <a:r>
              <a:rPr lang="ja-JP" altLang="en-US" sz="1700" dirty="0" smtClean="0"/>
              <a:t>　野村不動産天王洲ビル</a:t>
            </a:r>
            <a:endParaRPr lang="en-US" altLang="ja-JP" sz="1700" dirty="0" smtClean="0"/>
          </a:p>
          <a:p>
            <a:pPr>
              <a:buFont typeface="Wingdings" pitchFamily="2" charset="2"/>
              <a:buNone/>
            </a:pPr>
            <a:r>
              <a:rPr lang="en-US" altLang="ja-JP" sz="1700" dirty="0" smtClean="0"/>
              <a:t>	</a:t>
            </a:r>
            <a:r>
              <a:rPr lang="ja-JP" altLang="en-US" sz="1700" dirty="0" smtClean="0"/>
              <a:t>スーパーストリーム株式会社内</a:t>
            </a:r>
            <a:endParaRPr lang="en-US" altLang="ja-JP" sz="1700" dirty="0" smtClean="0"/>
          </a:p>
          <a:p>
            <a:pPr>
              <a:buFont typeface="Wingdings" pitchFamily="2" charset="2"/>
              <a:buNone/>
            </a:pPr>
            <a:r>
              <a:rPr lang="en-US" altLang="ja-JP" sz="1700" dirty="0" smtClean="0"/>
              <a:t>	TEL</a:t>
            </a:r>
            <a:r>
              <a:rPr lang="ja-JP" altLang="en-US" sz="1700" dirty="0" smtClean="0"/>
              <a:t>：</a:t>
            </a:r>
            <a:r>
              <a:rPr lang="en-US" altLang="ja-JP" sz="1700" dirty="0" smtClean="0"/>
              <a:t>03-6701-3647</a:t>
            </a:r>
            <a:r>
              <a:rPr lang="ja-JP" altLang="en-US" sz="1700" dirty="0" smtClean="0"/>
              <a:t>　</a:t>
            </a:r>
            <a:r>
              <a:rPr lang="en-US" altLang="ja-JP" sz="1700" dirty="0" smtClean="0"/>
              <a:t>E-mail</a:t>
            </a:r>
            <a:r>
              <a:rPr lang="ja-JP" altLang="en-US" sz="1700" dirty="0" smtClean="0"/>
              <a:t>：</a:t>
            </a:r>
            <a:r>
              <a:rPr lang="en-US" altLang="ja-JP" sz="1700" dirty="0" smtClean="0"/>
              <a:t>ssusers@superstream.co.jp</a:t>
            </a:r>
          </a:p>
          <a:p>
            <a:pPr marL="355600" lvl="1" indent="0">
              <a:buFont typeface="Wingdings" pitchFamily="2" charset="2"/>
              <a:buNone/>
            </a:pPr>
            <a:r>
              <a:rPr lang="ja-JP" altLang="en-US" sz="1700" dirty="0" smtClean="0"/>
              <a:t/>
            </a:r>
            <a:br>
              <a:rPr lang="ja-JP" altLang="en-US" sz="1700" dirty="0" smtClean="0"/>
            </a:br>
            <a:endParaRPr lang="ja-JP" altLang="en-US" sz="1700" dirty="0" smtClean="0"/>
          </a:p>
        </p:txBody>
      </p:sp>
    </p:spTree>
  </p:cSld>
  <p:clrMapOvr>
    <a:masterClrMapping/>
  </p:clrMapOvr>
</p:sld>
</file>

<file path=ppt/theme/theme1.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Tahoma"/>
        <a:ea typeface="HGP創英角ｺﾞｼｯｸUB"/>
        <a:cs typeface=""/>
      </a:majorFont>
      <a:minorFont>
        <a:latin typeface="Tahoma"/>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Tahoma" pitchFamily="34" charset="0"/>
            <a:ea typeface="HGP創英角ｺﾞｼｯｸUB"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Tahoma" pitchFamily="34" charset="0"/>
            <a:ea typeface="HGP創英角ｺﾞｼｯｸUB" pitchFamily="50" charset="-128"/>
          </a:defRPr>
        </a:defPPr>
      </a:lstStyle>
    </a:lnDef>
    <a:txDef>
      <a:spPr bwMode="auto">
        <a:noFill/>
        <a:ln w="9525">
          <a:noFill/>
          <a:miter lim="800000"/>
          <a:headEnd/>
          <a:tailEn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4400" b="0" i="0" u="none" strike="noStrike" kern="0" cap="none" spc="0" normalizeH="0" baseline="0" noProof="0" dirty="0" smtClean="0">
            <a:ln>
              <a:noFill/>
            </a:ln>
            <a:solidFill>
              <a:schemeClr val="bg1"/>
            </a:solidFill>
            <a:effectLst/>
            <a:uLnTx/>
            <a:uFillTx/>
            <a:latin typeface="+mj-lt"/>
            <a:ea typeface="+mj-ea"/>
            <a:cs typeface="+mj-cs"/>
          </a:defRPr>
        </a:defPPr>
      </a:lstStyle>
    </a:tx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1314</TotalTime>
  <Words>873</Words>
  <Application>Microsoft Office PowerPoint</Application>
  <PresentationFormat>画面に合わせる (4:3)</PresentationFormat>
  <Paragraphs>100</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1_デザインの設定</vt:lpstr>
      <vt:lpstr>SuperStream Users Group 合宿研修のご案内</vt:lpstr>
      <vt:lpstr>合宿研修の主旨と目的</vt:lpstr>
      <vt:lpstr>開催概要</vt:lpstr>
      <vt:lpstr>プレゼンテーション研修のねらい</vt:lpstr>
      <vt:lpstr>プログラム</vt:lpstr>
      <vt:lpstr>スライド 6</vt:lpstr>
      <vt:lpstr>昨年の開催風景</vt:lpstr>
      <vt:lpstr>その他のご案内</vt:lpstr>
    </vt:vector>
  </TitlesOfParts>
  <Company>キヤノンマーケティングジャパングループ</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SuperStream Users Group 合宿研修のご案内</dc:title>
  <dc:creator>社内標準ソフトウェア（事務用）</dc:creator>
  <cp:lastModifiedBy>社内標準ソフトウェア（事務用）</cp:lastModifiedBy>
  <cp:revision>67</cp:revision>
  <dcterms:created xsi:type="dcterms:W3CDTF">2014-09-18T00:25:42Z</dcterms:created>
  <dcterms:modified xsi:type="dcterms:W3CDTF">2014-10-03T06:48:48Z</dcterms:modified>
</cp:coreProperties>
</file>