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4"/>
  </p:notesMasterIdLst>
  <p:sldIdLst>
    <p:sldId id="359" r:id="rId2"/>
    <p:sldId id="447" r:id="rId3"/>
    <p:sldId id="409" r:id="rId4"/>
    <p:sldId id="410" r:id="rId5"/>
    <p:sldId id="411" r:id="rId6"/>
    <p:sldId id="412" r:id="rId7"/>
    <p:sldId id="417" r:id="rId8"/>
    <p:sldId id="418" r:id="rId9"/>
    <p:sldId id="416" r:id="rId10"/>
    <p:sldId id="413" r:id="rId11"/>
    <p:sldId id="414" r:id="rId12"/>
    <p:sldId id="366" r:id="rId13"/>
    <p:sldId id="367" r:id="rId14"/>
    <p:sldId id="360" r:id="rId15"/>
    <p:sldId id="368" r:id="rId16"/>
    <p:sldId id="402" r:id="rId17"/>
    <p:sldId id="369" r:id="rId18"/>
    <p:sldId id="371" r:id="rId19"/>
    <p:sldId id="370" r:id="rId20"/>
    <p:sldId id="374" r:id="rId21"/>
    <p:sldId id="372" r:id="rId22"/>
    <p:sldId id="373" r:id="rId23"/>
    <p:sldId id="375" r:id="rId24"/>
    <p:sldId id="403" r:id="rId25"/>
    <p:sldId id="376" r:id="rId26"/>
    <p:sldId id="377" r:id="rId27"/>
    <p:sldId id="378" r:id="rId28"/>
    <p:sldId id="380" r:id="rId29"/>
    <p:sldId id="362" r:id="rId30"/>
    <p:sldId id="381" r:id="rId31"/>
    <p:sldId id="382" r:id="rId32"/>
    <p:sldId id="383" r:id="rId33"/>
    <p:sldId id="384" r:id="rId34"/>
    <p:sldId id="385" r:id="rId35"/>
    <p:sldId id="386" r:id="rId36"/>
    <p:sldId id="423" r:id="rId37"/>
    <p:sldId id="387" r:id="rId38"/>
    <p:sldId id="419" r:id="rId39"/>
    <p:sldId id="420" r:id="rId40"/>
    <p:sldId id="421" r:id="rId41"/>
    <p:sldId id="422" r:id="rId42"/>
    <p:sldId id="388" r:id="rId43"/>
    <p:sldId id="389" r:id="rId44"/>
    <p:sldId id="390" r:id="rId45"/>
    <p:sldId id="404" r:id="rId46"/>
    <p:sldId id="405" r:id="rId47"/>
    <p:sldId id="406" r:id="rId48"/>
    <p:sldId id="391" r:id="rId49"/>
    <p:sldId id="392" r:id="rId50"/>
    <p:sldId id="393" r:id="rId51"/>
    <p:sldId id="394" r:id="rId52"/>
    <p:sldId id="408" r:id="rId53"/>
    <p:sldId id="396" r:id="rId54"/>
    <p:sldId id="397" r:id="rId55"/>
    <p:sldId id="398" r:id="rId56"/>
    <p:sldId id="399" r:id="rId57"/>
    <p:sldId id="400" r:id="rId58"/>
    <p:sldId id="401" r:id="rId59"/>
    <p:sldId id="424" r:id="rId60"/>
    <p:sldId id="415" r:id="rId61"/>
    <p:sldId id="425" r:id="rId62"/>
    <p:sldId id="426" r:id="rId63"/>
    <p:sldId id="427" r:id="rId64"/>
    <p:sldId id="428" r:id="rId65"/>
    <p:sldId id="429" r:id="rId66"/>
    <p:sldId id="430" r:id="rId67"/>
    <p:sldId id="431" r:id="rId68"/>
    <p:sldId id="432" r:id="rId69"/>
    <p:sldId id="433" r:id="rId70"/>
    <p:sldId id="434" r:id="rId71"/>
    <p:sldId id="435" r:id="rId72"/>
    <p:sldId id="436" r:id="rId73"/>
    <p:sldId id="437" r:id="rId74"/>
    <p:sldId id="438" r:id="rId75"/>
    <p:sldId id="439" r:id="rId76"/>
    <p:sldId id="440" r:id="rId77"/>
    <p:sldId id="441" r:id="rId78"/>
    <p:sldId id="442" r:id="rId79"/>
    <p:sldId id="443" r:id="rId80"/>
    <p:sldId id="444" r:id="rId81"/>
    <p:sldId id="445" r:id="rId82"/>
    <p:sldId id="446" r:id="rId8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3" autoAdjust="0"/>
    <p:restoredTop sz="91481" autoAdjust="0"/>
  </p:normalViewPr>
  <p:slideViewPr>
    <p:cSldViewPr>
      <p:cViewPr varScale="1">
        <p:scale>
          <a:sx n="116" d="100"/>
          <a:sy n="116" d="100"/>
        </p:scale>
        <p:origin x="413" y="72"/>
      </p:cViewPr>
      <p:guideLst/>
    </p:cSldViewPr>
  </p:slideViewPr>
  <p:outlineViewPr>
    <p:cViewPr>
      <p:scale>
        <a:sx n="33" d="100"/>
        <a:sy n="33" d="100"/>
      </p:scale>
      <p:origin x="0" y="-16088"/>
    </p:cViewPr>
  </p:outlineViewPr>
  <p:notesTextViewPr>
    <p:cViewPr>
      <p:scale>
        <a:sx n="1" d="1"/>
        <a:sy n="1" d="1"/>
      </p:scale>
      <p:origin x="0" y="0"/>
    </p:cViewPr>
  </p:notesTextViewPr>
  <p:sorterViewPr>
    <p:cViewPr>
      <p:scale>
        <a:sx n="100" d="100"/>
        <a:sy n="100" d="100"/>
      </p:scale>
      <p:origin x="0" y="-2256"/>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D:\My%20Documents\promotion\_&#12497;&#12540;&#12488;&#12490;&#12540;&#32207;&#20250;\220422_partner\&#35611;&#28436;&#36039;&#26009;\ITR_ER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Sheet1!$B$2:$H$2</c:f>
              <c:numCache>
                <c:formatCode>#,##0_);[Red]\(#,##0\)</c:formatCode>
                <c:ptCount val="7"/>
                <c:pt idx="0">
                  <c:v>389</c:v>
                </c:pt>
                <c:pt idx="1">
                  <c:v>446</c:v>
                </c:pt>
                <c:pt idx="2">
                  <c:v>468</c:v>
                </c:pt>
                <c:pt idx="3">
                  <c:v>530</c:v>
                </c:pt>
                <c:pt idx="4">
                  <c:v>600</c:v>
                </c:pt>
                <c:pt idx="5">
                  <c:v>665</c:v>
                </c:pt>
                <c:pt idx="6">
                  <c:v>725</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会計</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2018年</c:v>
                      </c:pt>
                      <c:pt idx="1">
                        <c:v>2019年</c:v>
                      </c:pt>
                      <c:pt idx="2">
                        <c:v>2020年（予測）</c:v>
                      </c:pt>
                      <c:pt idx="3">
                        <c:v>2021年（予測）</c:v>
                      </c:pt>
                      <c:pt idx="4">
                        <c:v>2022年（予測）</c:v>
                      </c:pt>
                      <c:pt idx="5">
                        <c:v>2023年（予測）</c:v>
                      </c:pt>
                      <c:pt idx="6">
                        <c:v>2024年（予測）</c:v>
                      </c:pt>
                    </c:strCache>
                  </c:strRef>
                </c15:cat>
              </c15:filteredCategoryTitle>
            </c:ext>
            <c:ext xmlns:c16="http://schemas.microsoft.com/office/drawing/2014/chart" uri="{C3380CC4-5D6E-409C-BE32-E72D297353CC}">
              <c16:uniqueId val="{00000000-F439-49E2-B751-21B6B9ACEC4B}"/>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Sheet1!$B$3:$H$3</c:f>
              <c:numCache>
                <c:formatCode>#,##0_);[Red]\(#,##0\)</c:formatCode>
                <c:ptCount val="7"/>
                <c:pt idx="0">
                  <c:v>270</c:v>
                </c:pt>
                <c:pt idx="1">
                  <c:v>300</c:v>
                </c:pt>
                <c:pt idx="2">
                  <c:v>323</c:v>
                </c:pt>
                <c:pt idx="3">
                  <c:v>350</c:v>
                </c:pt>
                <c:pt idx="4">
                  <c:v>390</c:v>
                </c:pt>
                <c:pt idx="5">
                  <c:v>428</c:v>
                </c:pt>
                <c:pt idx="6">
                  <c:v>465</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人事・給与</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2018年</c:v>
                      </c:pt>
                      <c:pt idx="1">
                        <c:v>2019年</c:v>
                      </c:pt>
                      <c:pt idx="2">
                        <c:v>2020年（予測）</c:v>
                      </c:pt>
                      <c:pt idx="3">
                        <c:v>2021年（予測）</c:v>
                      </c:pt>
                      <c:pt idx="4">
                        <c:v>2022年（予測）</c:v>
                      </c:pt>
                      <c:pt idx="5">
                        <c:v>2023年（予測）</c:v>
                      </c:pt>
                      <c:pt idx="6">
                        <c:v>2024年（予測）</c:v>
                      </c:pt>
                    </c:strCache>
                  </c:strRef>
                </c15:cat>
              </c15:filteredCategoryTitle>
            </c:ext>
            <c:ext xmlns:c16="http://schemas.microsoft.com/office/drawing/2014/chart" uri="{C3380CC4-5D6E-409C-BE32-E72D297353CC}">
              <c16:uniqueId val="{00000001-F439-49E2-B751-21B6B9ACEC4B}"/>
            </c:ext>
          </c:extLst>
        </c:ser>
        <c:ser>
          <c:idx val="2"/>
          <c:order val="2"/>
          <c:spPr>
            <a:solidFill>
              <a:srgbClr val="00BDB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Sheet1!$B$4:$H$4</c:f>
              <c:numCache>
                <c:formatCode>#,##0_);[Red]\(#,##0\)</c:formatCode>
                <c:ptCount val="7"/>
                <c:pt idx="0">
                  <c:v>225</c:v>
                </c:pt>
                <c:pt idx="1">
                  <c:v>255</c:v>
                </c:pt>
                <c:pt idx="2">
                  <c:v>276</c:v>
                </c:pt>
                <c:pt idx="3">
                  <c:v>305</c:v>
                </c:pt>
                <c:pt idx="4">
                  <c:v>340</c:v>
                </c:pt>
                <c:pt idx="5">
                  <c:v>374</c:v>
                </c:pt>
                <c:pt idx="6">
                  <c:v>408</c:v>
                </c:pt>
              </c:numCache>
            </c:numRef>
          </c:val>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販売</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2018年</c:v>
                      </c:pt>
                      <c:pt idx="1">
                        <c:v>2019年</c:v>
                      </c:pt>
                      <c:pt idx="2">
                        <c:v>2020年（予測）</c:v>
                      </c:pt>
                      <c:pt idx="3">
                        <c:v>2021年（予測）</c:v>
                      </c:pt>
                      <c:pt idx="4">
                        <c:v>2022年（予測）</c:v>
                      </c:pt>
                      <c:pt idx="5">
                        <c:v>2023年（予測）</c:v>
                      </c:pt>
                      <c:pt idx="6">
                        <c:v>2024年（予測）</c:v>
                      </c:pt>
                    </c:strCache>
                  </c:strRef>
                </c15:cat>
              </c15:filteredCategoryTitle>
            </c:ext>
            <c:ext xmlns:c16="http://schemas.microsoft.com/office/drawing/2014/chart" uri="{C3380CC4-5D6E-409C-BE32-E72D297353CC}">
              <c16:uniqueId val="{00000002-F439-49E2-B751-21B6B9ACEC4B}"/>
            </c:ext>
          </c:extLst>
        </c:ser>
        <c:ser>
          <c:idx val="3"/>
          <c:order val="3"/>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Sheet1!$B$5:$H$5</c:f>
              <c:numCache>
                <c:formatCode>#,##0_);[Red]\(#,##0\)</c:formatCode>
                <c:ptCount val="7"/>
                <c:pt idx="0">
                  <c:v>120</c:v>
                </c:pt>
                <c:pt idx="1">
                  <c:v>127</c:v>
                </c:pt>
                <c:pt idx="2">
                  <c:v>126</c:v>
                </c:pt>
                <c:pt idx="3">
                  <c:v>135</c:v>
                </c:pt>
                <c:pt idx="4">
                  <c:v>150</c:v>
                </c:pt>
                <c:pt idx="5">
                  <c:v>163</c:v>
                </c:pt>
                <c:pt idx="6">
                  <c:v>177</c:v>
                </c:pt>
              </c:numCache>
            </c:numRef>
          </c:val>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生産管理</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2018年</c:v>
                      </c:pt>
                      <c:pt idx="1">
                        <c:v>2019年</c:v>
                      </c:pt>
                      <c:pt idx="2">
                        <c:v>2020年（予測）</c:v>
                      </c:pt>
                      <c:pt idx="3">
                        <c:v>2021年（予測）</c:v>
                      </c:pt>
                      <c:pt idx="4">
                        <c:v>2022年（予測）</c:v>
                      </c:pt>
                      <c:pt idx="5">
                        <c:v>2023年（予測）</c:v>
                      </c:pt>
                      <c:pt idx="6">
                        <c:v>2024年（予測）</c:v>
                      </c:pt>
                    </c:strCache>
                  </c:strRef>
                </c15:cat>
              </c15:filteredCategoryTitle>
            </c:ext>
            <c:ext xmlns:c16="http://schemas.microsoft.com/office/drawing/2014/chart" uri="{C3380CC4-5D6E-409C-BE32-E72D297353CC}">
              <c16:uniqueId val="{00000003-F439-49E2-B751-21B6B9ACEC4B}"/>
            </c:ext>
          </c:extLst>
        </c:ser>
        <c:dLbls>
          <c:showLegendKey val="0"/>
          <c:showVal val="0"/>
          <c:showCatName val="0"/>
          <c:showSerName val="0"/>
          <c:showPercent val="0"/>
          <c:showBubbleSize val="0"/>
        </c:dLbls>
        <c:gapWidth val="150"/>
        <c:overlap val="100"/>
        <c:axId val="374655216"/>
        <c:axId val="374657712"/>
      </c:barChart>
      <c:catAx>
        <c:axId val="37465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74657712"/>
        <c:crosses val="autoZero"/>
        <c:auto val="1"/>
        <c:lblAlgn val="ctr"/>
        <c:lblOffset val="100"/>
        <c:noMultiLvlLbl val="0"/>
      </c:catAx>
      <c:valAx>
        <c:axId val="374657712"/>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74655216"/>
        <c:crosses val="autoZero"/>
        <c:crossBetween val="between"/>
      </c:valAx>
      <c:spPr>
        <a:noFill/>
        <a:ln>
          <a:noFill/>
        </a:ln>
        <a:effectLst/>
      </c:spPr>
    </c:plotArea>
    <c:legend>
      <c:legendPos val="b"/>
      <c:layout>
        <c:manualLayout>
          <c:xMode val="edge"/>
          <c:yMode val="edge"/>
          <c:x val="0.10065104166666666"/>
          <c:y val="7.1475489038534165E-2"/>
          <c:w val="0.5659505208333333"/>
          <c:h val="6.675270813485439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effectLst/>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2023/7/25</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32333346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smtClean="0"/>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smtClean="0"/>
              <a:t>マスター テキストの書式設定</a:t>
            </a:r>
            <a:endParaRPr kumimoji="1" lang="en-US" altLang="ja-JP" dirty="0" smtClean="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dirty="0" smtClean="0"/>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smtClean="0"/>
              <a:t>マスター タイトルの書式設定</a:t>
            </a:r>
            <a:r>
              <a:rPr kumimoji="1" lang="en-US" altLang="ja-JP" dirty="0" smtClean="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smtClean="0"/>
              <a:t>マスター テキストの書式設定</a:t>
            </a:r>
            <a:endParaRPr kumimoji="1" lang="en-US" altLang="ja-JP" dirty="0" smtClean="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smtClean="0"/>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smtClean="0"/>
              <a:t>マスター テキストの書式設定</a:t>
            </a:r>
            <a:endParaRPr kumimoji="1" lang="en-US" altLang="ja-JP" dirty="0" smtClean="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smtClean="0"/>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172278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smtClean="0"/>
              <a:t>© </a:t>
            </a:r>
            <a:r>
              <a:rPr lang="en-US" altLang="ja-JP" dirty="0" err="1" smtClean="0"/>
              <a:t>SuperStream</a:t>
            </a:r>
            <a:r>
              <a:rPr lang="en-US" altLang="ja-JP" dirty="0" smtClean="0"/>
              <a:t>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 id="2147483656" r:id="rId8"/>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s://docs.cloud.oracle.com/ja-jp/iaas/Content/Network/Reference/supportedIPsecparams.htm"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smtClean="0"/>
              <a:t>© SuperStream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7" name="タイトル 6"/>
          <p:cNvSpPr>
            <a:spLocks noGrp="1"/>
          </p:cNvSpPr>
          <p:nvPr>
            <p:ph type="title"/>
          </p:nvPr>
        </p:nvSpPr>
        <p:spPr>
          <a:xfrm>
            <a:off x="270352" y="1642033"/>
            <a:ext cx="8496944" cy="1476164"/>
          </a:xfrm>
        </p:spPr>
        <p:txBody>
          <a:bodyPr/>
          <a:lstStyle/>
          <a:p>
            <a:pPr>
              <a:lnSpc>
                <a:spcPct val="150000"/>
              </a:lnSpc>
            </a:pPr>
            <a:r>
              <a:rPr lang="en-US" altLang="ja-JP" sz="2400" dirty="0" smtClean="0"/>
              <a:t/>
            </a:r>
            <a:br>
              <a:rPr lang="en-US" altLang="ja-JP" sz="2400" dirty="0" smtClean="0"/>
            </a:br>
            <a:r>
              <a:rPr lang="en-US" altLang="ja-JP" sz="2400" dirty="0" smtClean="0"/>
              <a:t>SuperStream-NX Cloud</a:t>
            </a:r>
            <a:r>
              <a:rPr lang="ja-JP" altLang="en-US" sz="2400" dirty="0" smtClean="0"/>
              <a:t>に関する</a:t>
            </a:r>
            <a:r>
              <a:rPr lang="en-US" altLang="ja-JP" sz="2400" dirty="0" smtClean="0"/>
              <a:t/>
            </a:r>
            <a:br>
              <a:rPr lang="en-US" altLang="ja-JP" sz="2400" dirty="0" smtClean="0"/>
            </a:br>
            <a:r>
              <a:rPr lang="ja-JP" altLang="en-US" sz="2400" dirty="0" smtClean="0"/>
              <a:t>パートナー</a:t>
            </a:r>
            <a:r>
              <a:rPr lang="ja-JP" altLang="en-US" sz="2400" dirty="0"/>
              <a:t>様向け説明会</a:t>
            </a:r>
            <a:r>
              <a:rPr lang="en-US" altLang="ja-JP" dirty="0"/>
              <a:t/>
            </a:r>
            <a:br>
              <a:rPr lang="en-US" altLang="ja-JP" dirty="0"/>
            </a:br>
            <a:endParaRPr kumimoji="1" lang="ja-JP" altLang="en-US" dirty="0"/>
          </a:p>
        </p:txBody>
      </p:sp>
      <p:sp>
        <p:nvSpPr>
          <p:cNvPr id="5" name="テキスト ボックス 4"/>
          <p:cNvSpPr txBox="1"/>
          <p:nvPr/>
        </p:nvSpPr>
        <p:spPr>
          <a:xfrm>
            <a:off x="467544" y="3730265"/>
            <a:ext cx="3960440" cy="461665"/>
          </a:xfrm>
          <a:prstGeom prst="rect">
            <a:avLst/>
          </a:prstGeom>
          <a:noFill/>
        </p:spPr>
        <p:txBody>
          <a:bodyPr wrap="square" rtlCol="0">
            <a:spAutoFit/>
          </a:bodyPr>
          <a:lstStyle/>
          <a:p>
            <a:r>
              <a:rPr kumimoji="1" lang="en-US" altLang="ja-JP" sz="1200" dirty="0" smtClean="0">
                <a:solidFill>
                  <a:schemeClr val="tx1">
                    <a:lumMod val="75000"/>
                    <a:lumOff val="25000"/>
                  </a:schemeClr>
                </a:solidFill>
              </a:rPr>
              <a:t>2023.07.20</a:t>
            </a:r>
          </a:p>
          <a:p>
            <a:r>
              <a:rPr kumimoji="1" lang="ja-JP" altLang="en-US" sz="1200" dirty="0" smtClean="0">
                <a:solidFill>
                  <a:schemeClr val="tx1">
                    <a:lumMod val="75000"/>
                    <a:lumOff val="25000"/>
                  </a:schemeClr>
                </a:solidFill>
              </a:rPr>
              <a:t>スーパーストリーム株式会社</a:t>
            </a:r>
            <a:endParaRPr kumimoji="1" lang="ja-JP" altLang="en-US" sz="1200" dirty="0">
              <a:solidFill>
                <a:schemeClr val="tx1">
                  <a:lumMod val="75000"/>
                  <a:lumOff val="25000"/>
                </a:schemeClr>
              </a:solidFill>
            </a:endParaRPr>
          </a:p>
        </p:txBody>
      </p:sp>
    </p:spTree>
    <p:extLst>
      <p:ext uri="{BB962C8B-B14F-4D97-AF65-F5344CB8AC3E}">
        <p14:creationId xmlns:p14="http://schemas.microsoft.com/office/powerpoint/2010/main" val="411205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10</a:t>
            </a:fld>
            <a:endParaRPr kumimoji="1" lang="ja-JP" altLang="en-US" dirty="0"/>
          </a:p>
        </p:txBody>
      </p:sp>
      <p:sp>
        <p:nvSpPr>
          <p:cNvPr id="3" name="タイトル 2"/>
          <p:cNvSpPr>
            <a:spLocks noGrp="1"/>
          </p:cNvSpPr>
          <p:nvPr>
            <p:ph type="title"/>
          </p:nvPr>
        </p:nvSpPr>
        <p:spPr/>
        <p:txBody>
          <a:bodyPr/>
          <a:lstStyle/>
          <a:p>
            <a:r>
              <a:rPr lang="en-US" altLang="ja-JP" sz="2000" dirty="0"/>
              <a:t>NX Cloud</a:t>
            </a:r>
            <a:r>
              <a:rPr lang="ja-JP" altLang="en-US" sz="2000" dirty="0" smtClean="0"/>
              <a:t>の沿革と実績（抜粋）</a:t>
            </a:r>
            <a:endParaRPr kumimoji="1" lang="ja-JP" altLang="en-US" sz="20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
        <p:nvSpPr>
          <p:cNvPr id="47" name="ホームベース 46"/>
          <p:cNvSpPr/>
          <p:nvPr/>
        </p:nvSpPr>
        <p:spPr>
          <a:xfrm>
            <a:off x="467544" y="4162338"/>
            <a:ext cx="8100900" cy="396044"/>
          </a:xfrm>
          <a:prstGeom prst="homePlat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48" name="楕円 47"/>
          <p:cNvSpPr/>
          <p:nvPr/>
        </p:nvSpPr>
        <p:spPr>
          <a:xfrm>
            <a:off x="647564"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a:solidFill>
                  <a:schemeClr val="tx1">
                    <a:lumMod val="75000"/>
                    <a:lumOff val="25000"/>
                  </a:schemeClr>
                </a:solidFill>
              </a:rPr>
              <a:t>2016/6</a:t>
            </a:r>
            <a:endParaRPr kumimoji="1" lang="ja-JP" altLang="en-US" sz="900" dirty="0">
              <a:solidFill>
                <a:schemeClr val="tx1">
                  <a:lumMod val="75000"/>
                  <a:lumOff val="25000"/>
                </a:schemeClr>
              </a:solidFill>
            </a:endParaRPr>
          </a:p>
        </p:txBody>
      </p:sp>
      <p:cxnSp>
        <p:nvCxnSpPr>
          <p:cNvPr id="49" name="カギ線コネクタ 48"/>
          <p:cNvCxnSpPr>
            <a:stCxn id="48" idx="0"/>
            <a:endCxn id="50" idx="1"/>
          </p:cNvCxnSpPr>
          <p:nvPr/>
        </p:nvCxnSpPr>
        <p:spPr>
          <a:xfrm rot="5400000" flipH="1" flipV="1">
            <a:off x="369818" y="3812594"/>
            <a:ext cx="825513"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827584" y="3255826"/>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900" dirty="0">
                <a:solidFill>
                  <a:schemeClr val="tx1">
                    <a:lumMod val="75000"/>
                    <a:lumOff val="25000"/>
                  </a:schemeClr>
                </a:solidFill>
                <a:uFill>
                  <a:solidFill>
                    <a:schemeClr val="accent6"/>
                  </a:solidFill>
                </a:uFill>
                <a:latin typeface="+mn-ea"/>
              </a:rPr>
              <a:t>Public Cloud </a:t>
            </a:r>
            <a:r>
              <a:rPr lang="ja-JP" altLang="en-US" sz="900" dirty="0">
                <a:solidFill>
                  <a:schemeClr val="tx1">
                    <a:lumMod val="75000"/>
                    <a:lumOff val="25000"/>
                  </a:schemeClr>
                </a:solidFill>
                <a:uFill>
                  <a:solidFill>
                    <a:schemeClr val="accent6"/>
                  </a:solidFill>
                </a:uFill>
                <a:latin typeface="+mn-ea"/>
              </a:rPr>
              <a:t>提供開始</a:t>
            </a:r>
            <a:endParaRPr kumimoji="1" lang="ja-JP" altLang="en-US" sz="900" dirty="0">
              <a:solidFill>
                <a:schemeClr val="tx1">
                  <a:lumMod val="75000"/>
                  <a:lumOff val="25000"/>
                </a:schemeClr>
              </a:solidFill>
              <a:uFill>
                <a:solidFill>
                  <a:schemeClr val="accent6"/>
                </a:solidFill>
              </a:uFill>
              <a:latin typeface="+mn-ea"/>
            </a:endParaRPr>
          </a:p>
        </p:txBody>
      </p:sp>
      <p:sp>
        <p:nvSpPr>
          <p:cNvPr id="51" name="楕円 50"/>
          <p:cNvSpPr/>
          <p:nvPr/>
        </p:nvSpPr>
        <p:spPr>
          <a:xfrm>
            <a:off x="1223628"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a:solidFill>
                  <a:schemeClr val="tx1">
                    <a:lumMod val="75000"/>
                    <a:lumOff val="25000"/>
                  </a:schemeClr>
                </a:solidFill>
              </a:rPr>
              <a:t>2017/8</a:t>
            </a:r>
            <a:endParaRPr kumimoji="1" lang="ja-JP" altLang="en-US" sz="900" dirty="0">
              <a:solidFill>
                <a:schemeClr val="tx1">
                  <a:lumMod val="75000"/>
                  <a:lumOff val="25000"/>
                </a:schemeClr>
              </a:solidFill>
            </a:endParaRPr>
          </a:p>
        </p:txBody>
      </p:sp>
      <p:cxnSp>
        <p:nvCxnSpPr>
          <p:cNvPr id="52" name="カギ線コネクタ 51"/>
          <p:cNvCxnSpPr>
            <a:stCxn id="51" idx="0"/>
            <a:endCxn id="61" idx="1"/>
          </p:cNvCxnSpPr>
          <p:nvPr/>
        </p:nvCxnSpPr>
        <p:spPr>
          <a:xfrm rot="5400000" flipH="1" flipV="1">
            <a:off x="1065546" y="3932258"/>
            <a:ext cx="586185"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3" name="楕円 52"/>
          <p:cNvSpPr/>
          <p:nvPr/>
        </p:nvSpPr>
        <p:spPr>
          <a:xfrm>
            <a:off x="1791506"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smtClean="0">
                <a:solidFill>
                  <a:schemeClr val="tx1">
                    <a:lumMod val="75000"/>
                    <a:lumOff val="25000"/>
                  </a:schemeClr>
                </a:solidFill>
              </a:rPr>
              <a:t>2017/11</a:t>
            </a:r>
            <a:endParaRPr kumimoji="1" lang="ja-JP" altLang="en-US" sz="900" dirty="0">
              <a:solidFill>
                <a:schemeClr val="tx1">
                  <a:lumMod val="75000"/>
                  <a:lumOff val="25000"/>
                </a:schemeClr>
              </a:solidFill>
            </a:endParaRPr>
          </a:p>
        </p:txBody>
      </p:sp>
      <p:cxnSp>
        <p:nvCxnSpPr>
          <p:cNvPr id="54" name="カギ線コネクタ 53"/>
          <p:cNvCxnSpPr>
            <a:stCxn id="53" idx="0"/>
            <a:endCxn id="62" idx="1"/>
          </p:cNvCxnSpPr>
          <p:nvPr/>
        </p:nvCxnSpPr>
        <p:spPr>
          <a:xfrm rot="5400000" flipH="1" flipV="1">
            <a:off x="1754100" y="4052934"/>
            <a:ext cx="344833"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5" name="楕円 54"/>
          <p:cNvSpPr/>
          <p:nvPr/>
        </p:nvSpPr>
        <p:spPr>
          <a:xfrm>
            <a:off x="2611412"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a:solidFill>
                  <a:schemeClr val="tx1">
                    <a:lumMod val="75000"/>
                    <a:lumOff val="25000"/>
                  </a:schemeClr>
                </a:solidFill>
              </a:rPr>
              <a:t>2018/11</a:t>
            </a:r>
            <a:endParaRPr kumimoji="1" lang="ja-JP" altLang="en-US" sz="900" dirty="0">
              <a:solidFill>
                <a:schemeClr val="tx1">
                  <a:lumMod val="75000"/>
                  <a:lumOff val="25000"/>
                </a:schemeClr>
              </a:solidFill>
            </a:endParaRPr>
          </a:p>
        </p:txBody>
      </p:sp>
      <p:cxnSp>
        <p:nvCxnSpPr>
          <p:cNvPr id="56" name="カギ線コネクタ 55"/>
          <p:cNvCxnSpPr>
            <a:stCxn id="55" idx="0"/>
            <a:endCxn id="63" idx="1"/>
          </p:cNvCxnSpPr>
          <p:nvPr/>
        </p:nvCxnSpPr>
        <p:spPr>
          <a:xfrm rot="5400000" flipH="1" flipV="1">
            <a:off x="2651907" y="4130835"/>
            <a:ext cx="189031"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7" name="楕円 56"/>
          <p:cNvSpPr/>
          <p:nvPr/>
        </p:nvSpPr>
        <p:spPr>
          <a:xfrm>
            <a:off x="3825779"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a:solidFill>
                  <a:schemeClr val="tx1">
                    <a:lumMod val="75000"/>
                    <a:lumOff val="25000"/>
                  </a:schemeClr>
                </a:solidFill>
              </a:rPr>
              <a:t>2019/4</a:t>
            </a:r>
            <a:endParaRPr kumimoji="1" lang="ja-JP" altLang="en-US" sz="900" dirty="0">
              <a:solidFill>
                <a:schemeClr val="tx1">
                  <a:lumMod val="75000"/>
                  <a:lumOff val="25000"/>
                </a:schemeClr>
              </a:solidFill>
            </a:endParaRPr>
          </a:p>
        </p:txBody>
      </p:sp>
      <p:cxnSp>
        <p:nvCxnSpPr>
          <p:cNvPr id="58" name="カギ線コネクタ 57"/>
          <p:cNvCxnSpPr>
            <a:stCxn id="57" idx="0"/>
            <a:endCxn id="60" idx="1"/>
          </p:cNvCxnSpPr>
          <p:nvPr/>
        </p:nvCxnSpPr>
        <p:spPr>
          <a:xfrm rot="5400000" flipH="1" flipV="1">
            <a:off x="3553472" y="3808265"/>
            <a:ext cx="824403" cy="99789"/>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4015568" y="3256936"/>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900" dirty="0">
                <a:solidFill>
                  <a:schemeClr val="tx1">
                    <a:lumMod val="75000"/>
                    <a:lumOff val="25000"/>
                  </a:schemeClr>
                </a:solidFill>
                <a:uFill>
                  <a:solidFill>
                    <a:schemeClr val="accent6"/>
                  </a:solidFill>
                </a:uFill>
                <a:latin typeface="+mn-ea"/>
              </a:rPr>
              <a:t>手形管理･電債</a:t>
            </a:r>
            <a:r>
              <a:rPr lang="en-US" altLang="ja-JP" sz="900" dirty="0">
                <a:solidFill>
                  <a:schemeClr val="tx1">
                    <a:lumMod val="75000"/>
                    <a:lumOff val="25000"/>
                  </a:schemeClr>
                </a:solidFill>
                <a:uFill>
                  <a:solidFill>
                    <a:schemeClr val="accent6"/>
                  </a:solidFill>
                </a:uFill>
                <a:latin typeface="+mn-ea"/>
              </a:rPr>
              <a:t>OP</a:t>
            </a:r>
            <a:r>
              <a:rPr lang="ja-JP" altLang="en-US" sz="900" dirty="0">
                <a:solidFill>
                  <a:schemeClr val="tx1">
                    <a:lumMod val="75000"/>
                    <a:lumOff val="25000"/>
                  </a:schemeClr>
                </a:solidFill>
                <a:uFill>
                  <a:solidFill>
                    <a:schemeClr val="accent6"/>
                  </a:solidFill>
                </a:uFill>
                <a:latin typeface="+mn-ea"/>
              </a:rPr>
              <a:t>提供開始</a:t>
            </a:r>
            <a:endParaRPr kumimoji="1" lang="ja-JP" altLang="en-US" sz="900" dirty="0">
              <a:solidFill>
                <a:schemeClr val="tx1">
                  <a:lumMod val="75000"/>
                  <a:lumOff val="25000"/>
                </a:schemeClr>
              </a:solidFill>
              <a:uFill>
                <a:solidFill>
                  <a:schemeClr val="accent6"/>
                </a:solidFill>
              </a:uFill>
              <a:latin typeface="+mn-ea"/>
            </a:endParaRPr>
          </a:p>
        </p:txBody>
      </p:sp>
      <p:sp>
        <p:nvSpPr>
          <p:cNvPr id="61" name="正方形/長方形 60"/>
          <p:cNvSpPr/>
          <p:nvPr/>
        </p:nvSpPr>
        <p:spPr>
          <a:xfrm>
            <a:off x="1403648" y="3495154"/>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900" dirty="0">
                <a:solidFill>
                  <a:schemeClr val="tx1">
                    <a:lumMod val="75000"/>
                    <a:lumOff val="25000"/>
                  </a:schemeClr>
                </a:solidFill>
                <a:uFill>
                  <a:solidFill>
                    <a:schemeClr val="accent6"/>
                  </a:solidFill>
                </a:uFill>
                <a:latin typeface="+mn-ea"/>
              </a:rPr>
              <a:t>Private Cloud </a:t>
            </a:r>
            <a:r>
              <a:rPr lang="ja-JP" altLang="en-US" sz="900" dirty="0">
                <a:solidFill>
                  <a:schemeClr val="tx1">
                    <a:lumMod val="75000"/>
                    <a:lumOff val="25000"/>
                  </a:schemeClr>
                </a:solidFill>
                <a:uFill>
                  <a:solidFill>
                    <a:schemeClr val="accent6"/>
                  </a:solidFill>
                </a:uFill>
                <a:latin typeface="+mn-ea"/>
              </a:rPr>
              <a:t>提供開始</a:t>
            </a:r>
            <a:endParaRPr lang="en-US" altLang="ja-JP" sz="900" dirty="0">
              <a:solidFill>
                <a:schemeClr val="tx1">
                  <a:lumMod val="75000"/>
                  <a:lumOff val="25000"/>
                </a:schemeClr>
              </a:solidFill>
              <a:uFill>
                <a:solidFill>
                  <a:schemeClr val="accent6"/>
                </a:solidFill>
              </a:uFill>
              <a:latin typeface="+mn-ea"/>
            </a:endParaRPr>
          </a:p>
          <a:p>
            <a:r>
              <a:rPr lang="en-US" altLang="ja-JP" sz="900" dirty="0">
                <a:solidFill>
                  <a:schemeClr val="tx1">
                    <a:lumMod val="75000"/>
                    <a:lumOff val="25000"/>
                  </a:schemeClr>
                </a:solidFill>
                <a:uFill>
                  <a:solidFill>
                    <a:schemeClr val="accent6"/>
                  </a:solidFill>
                </a:uFill>
                <a:latin typeface="+mn-ea"/>
              </a:rPr>
              <a:t>GM/Connect</a:t>
            </a:r>
            <a:r>
              <a:rPr lang="ja-JP" altLang="en-US" sz="900" dirty="0">
                <a:solidFill>
                  <a:schemeClr val="tx1">
                    <a:lumMod val="75000"/>
                    <a:lumOff val="25000"/>
                  </a:schemeClr>
                </a:solidFill>
                <a:uFill>
                  <a:solidFill>
                    <a:schemeClr val="accent6"/>
                  </a:solidFill>
                </a:uFill>
                <a:latin typeface="+mn-ea"/>
              </a:rPr>
              <a:t>の拡張、グループ導入</a:t>
            </a:r>
            <a:endParaRPr kumimoji="1" lang="ja-JP" altLang="en-US" sz="900" dirty="0">
              <a:solidFill>
                <a:schemeClr val="tx1">
                  <a:lumMod val="75000"/>
                  <a:lumOff val="25000"/>
                </a:schemeClr>
              </a:solidFill>
              <a:uFill>
                <a:solidFill>
                  <a:schemeClr val="accent6"/>
                </a:solidFill>
              </a:uFill>
              <a:latin typeface="+mn-ea"/>
            </a:endParaRPr>
          </a:p>
        </p:txBody>
      </p:sp>
      <p:sp>
        <p:nvSpPr>
          <p:cNvPr id="62" name="正方形/長方形 61"/>
          <p:cNvSpPr/>
          <p:nvPr/>
        </p:nvSpPr>
        <p:spPr>
          <a:xfrm>
            <a:off x="1971526" y="3736506"/>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900" dirty="0">
                <a:solidFill>
                  <a:schemeClr val="tx1">
                    <a:lumMod val="75000"/>
                    <a:lumOff val="25000"/>
                  </a:schemeClr>
                </a:solidFill>
                <a:uFill>
                  <a:solidFill>
                    <a:schemeClr val="accent6"/>
                  </a:solidFill>
                </a:uFill>
                <a:latin typeface="+mn-ea"/>
              </a:rPr>
              <a:t>バッチ実行ツール＋</a:t>
            </a:r>
            <a:r>
              <a:rPr lang="en-US" altLang="ja-JP" sz="900" dirty="0">
                <a:solidFill>
                  <a:schemeClr val="tx1">
                    <a:lumMod val="75000"/>
                    <a:lumOff val="25000"/>
                  </a:schemeClr>
                </a:solidFill>
                <a:uFill>
                  <a:solidFill>
                    <a:schemeClr val="accent6"/>
                  </a:solidFill>
                </a:uFill>
                <a:latin typeface="+mn-ea"/>
              </a:rPr>
              <a:t>EDI</a:t>
            </a:r>
            <a:r>
              <a:rPr lang="ja-JP" altLang="en-US" sz="900" dirty="0">
                <a:solidFill>
                  <a:schemeClr val="tx1">
                    <a:lumMod val="75000"/>
                    <a:lumOff val="25000"/>
                  </a:schemeClr>
                </a:solidFill>
                <a:uFill>
                  <a:solidFill>
                    <a:schemeClr val="accent6"/>
                  </a:solidFill>
                </a:uFill>
                <a:latin typeface="+mn-ea"/>
              </a:rPr>
              <a:t>マスター</a:t>
            </a:r>
            <a:endParaRPr lang="en-US" altLang="ja-JP" sz="900" dirty="0">
              <a:solidFill>
                <a:schemeClr val="tx1">
                  <a:lumMod val="75000"/>
                  <a:lumOff val="25000"/>
                </a:schemeClr>
              </a:solidFill>
              <a:uFill>
                <a:solidFill>
                  <a:schemeClr val="accent6"/>
                </a:solidFill>
              </a:uFill>
              <a:latin typeface="+mn-ea"/>
            </a:endParaRPr>
          </a:p>
        </p:txBody>
      </p:sp>
      <p:sp>
        <p:nvSpPr>
          <p:cNvPr id="63" name="正方形/長方形 62"/>
          <p:cNvSpPr/>
          <p:nvPr/>
        </p:nvSpPr>
        <p:spPr>
          <a:xfrm>
            <a:off x="2791432" y="3892308"/>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900" dirty="0">
                <a:solidFill>
                  <a:schemeClr val="tx1">
                    <a:lumMod val="75000"/>
                    <a:lumOff val="25000"/>
                  </a:schemeClr>
                </a:solidFill>
                <a:uFill>
                  <a:solidFill>
                    <a:schemeClr val="accent6"/>
                  </a:solidFill>
                </a:uFill>
                <a:latin typeface="+mn-ea"/>
              </a:rPr>
              <a:t>駅すぱあと</a:t>
            </a:r>
            <a:r>
              <a:rPr lang="en-US" altLang="ja-JP" sz="900" dirty="0">
                <a:solidFill>
                  <a:schemeClr val="tx1">
                    <a:lumMod val="75000"/>
                    <a:lumOff val="25000"/>
                  </a:schemeClr>
                </a:solidFill>
                <a:uFill>
                  <a:solidFill>
                    <a:schemeClr val="accent6"/>
                  </a:solidFill>
                </a:uFill>
                <a:latin typeface="+mn-ea"/>
              </a:rPr>
              <a:t>OP</a:t>
            </a:r>
            <a:endParaRPr kumimoji="1" lang="ja-JP" altLang="en-US" sz="900" dirty="0">
              <a:solidFill>
                <a:schemeClr val="tx1">
                  <a:lumMod val="75000"/>
                  <a:lumOff val="25000"/>
                </a:schemeClr>
              </a:solidFill>
              <a:uFill>
                <a:solidFill>
                  <a:schemeClr val="accent6"/>
                </a:solidFill>
              </a:uFill>
              <a:latin typeface="+mn-ea"/>
            </a:endParaRPr>
          </a:p>
        </p:txBody>
      </p:sp>
      <p:sp>
        <p:nvSpPr>
          <p:cNvPr id="64" name="楕円 63"/>
          <p:cNvSpPr/>
          <p:nvPr/>
        </p:nvSpPr>
        <p:spPr>
          <a:xfrm>
            <a:off x="4303600"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a:solidFill>
                  <a:schemeClr val="tx1">
                    <a:lumMod val="75000"/>
                    <a:lumOff val="25000"/>
                  </a:schemeClr>
                </a:solidFill>
              </a:rPr>
              <a:t>2019/6</a:t>
            </a:r>
            <a:endParaRPr kumimoji="1" lang="ja-JP" altLang="en-US" sz="900" dirty="0">
              <a:solidFill>
                <a:schemeClr val="tx1">
                  <a:lumMod val="75000"/>
                  <a:lumOff val="25000"/>
                </a:schemeClr>
              </a:solidFill>
            </a:endParaRPr>
          </a:p>
        </p:txBody>
      </p:sp>
      <p:cxnSp>
        <p:nvCxnSpPr>
          <p:cNvPr id="65" name="カギ線コネクタ 64"/>
          <p:cNvCxnSpPr>
            <a:stCxn id="64" idx="0"/>
            <a:endCxn id="66" idx="1"/>
          </p:cNvCxnSpPr>
          <p:nvPr/>
        </p:nvCxnSpPr>
        <p:spPr>
          <a:xfrm rot="5400000" flipH="1" flipV="1">
            <a:off x="4105815" y="3892555"/>
            <a:ext cx="665591"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4483620" y="3415748"/>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900" dirty="0">
                <a:solidFill>
                  <a:schemeClr val="tx1">
                    <a:lumMod val="75000"/>
                    <a:lumOff val="25000"/>
                  </a:schemeClr>
                </a:solidFill>
                <a:uFill>
                  <a:solidFill>
                    <a:schemeClr val="accent6"/>
                  </a:solidFill>
                </a:uFill>
                <a:latin typeface="+mn-ea"/>
              </a:rPr>
              <a:t>人事給与の先行提供</a:t>
            </a:r>
            <a:endParaRPr lang="en-US" altLang="ja-JP" sz="900" dirty="0">
              <a:solidFill>
                <a:schemeClr val="tx1">
                  <a:lumMod val="75000"/>
                  <a:lumOff val="25000"/>
                </a:schemeClr>
              </a:solidFill>
              <a:uFill>
                <a:solidFill>
                  <a:schemeClr val="accent6"/>
                </a:solidFill>
              </a:uFill>
              <a:latin typeface="+mn-ea"/>
            </a:endParaRPr>
          </a:p>
        </p:txBody>
      </p:sp>
      <p:sp>
        <p:nvSpPr>
          <p:cNvPr id="67" name="楕円 66"/>
          <p:cNvSpPr/>
          <p:nvPr/>
        </p:nvSpPr>
        <p:spPr>
          <a:xfrm>
            <a:off x="4879664"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a:solidFill>
                  <a:schemeClr val="tx1">
                    <a:lumMod val="75000"/>
                    <a:lumOff val="25000"/>
                  </a:schemeClr>
                </a:solidFill>
              </a:rPr>
              <a:t>2019/4</a:t>
            </a:r>
            <a:endParaRPr kumimoji="1" lang="ja-JP" altLang="en-US" sz="900" dirty="0">
              <a:solidFill>
                <a:schemeClr val="tx1">
                  <a:lumMod val="75000"/>
                  <a:lumOff val="25000"/>
                </a:schemeClr>
              </a:solidFill>
            </a:endParaRPr>
          </a:p>
        </p:txBody>
      </p:sp>
      <p:cxnSp>
        <p:nvCxnSpPr>
          <p:cNvPr id="68" name="カギ線コネクタ 67"/>
          <p:cNvCxnSpPr>
            <a:stCxn id="67" idx="0"/>
            <a:endCxn id="69" idx="1"/>
          </p:cNvCxnSpPr>
          <p:nvPr/>
        </p:nvCxnSpPr>
        <p:spPr>
          <a:xfrm rot="5400000" flipH="1" flipV="1">
            <a:off x="4766587" y="3977263"/>
            <a:ext cx="496175"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5059684" y="3585164"/>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900" dirty="0">
                <a:solidFill>
                  <a:schemeClr val="tx1">
                    <a:lumMod val="75000"/>
                    <a:lumOff val="25000"/>
                  </a:schemeClr>
                </a:solidFill>
                <a:uFill>
                  <a:solidFill>
                    <a:schemeClr val="accent6"/>
                  </a:solidFill>
                </a:uFill>
                <a:latin typeface="+mn-ea"/>
              </a:rPr>
              <a:t>証憑管理</a:t>
            </a:r>
            <a:r>
              <a:rPr lang="en-US" altLang="zh-TW" sz="900" dirty="0">
                <a:solidFill>
                  <a:schemeClr val="tx1">
                    <a:lumMod val="75000"/>
                    <a:lumOff val="25000"/>
                  </a:schemeClr>
                </a:solidFill>
                <a:uFill>
                  <a:solidFill>
                    <a:schemeClr val="accent6"/>
                  </a:solidFill>
                </a:uFill>
                <a:latin typeface="+mn-ea"/>
              </a:rPr>
              <a:t>e</a:t>
            </a:r>
            <a:r>
              <a:rPr lang="zh-TW" altLang="en-US" sz="900" dirty="0">
                <a:solidFill>
                  <a:schemeClr val="tx1">
                    <a:lumMod val="75000"/>
                    <a:lumOff val="25000"/>
                  </a:schemeClr>
                </a:solidFill>
                <a:uFill>
                  <a:solidFill>
                    <a:schemeClr val="accent6"/>
                  </a:solidFill>
                </a:uFill>
                <a:latin typeface="+mn-ea"/>
              </a:rPr>
              <a:t>文書対応</a:t>
            </a:r>
            <a:endParaRPr kumimoji="1" lang="ja-JP" altLang="en-US" sz="900" dirty="0">
              <a:solidFill>
                <a:schemeClr val="tx1">
                  <a:lumMod val="75000"/>
                  <a:lumOff val="25000"/>
                </a:schemeClr>
              </a:solidFill>
              <a:uFill>
                <a:solidFill>
                  <a:schemeClr val="accent6"/>
                </a:solidFill>
              </a:uFill>
              <a:latin typeface="+mn-ea"/>
            </a:endParaRPr>
          </a:p>
        </p:txBody>
      </p:sp>
      <p:sp>
        <p:nvSpPr>
          <p:cNvPr id="70" name="楕円 69"/>
          <p:cNvSpPr/>
          <p:nvPr/>
        </p:nvSpPr>
        <p:spPr>
          <a:xfrm>
            <a:off x="6147990"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a:solidFill>
                  <a:schemeClr val="tx1">
                    <a:lumMod val="75000"/>
                    <a:lumOff val="25000"/>
                  </a:schemeClr>
                </a:solidFill>
              </a:rPr>
              <a:t>2020/2</a:t>
            </a:r>
            <a:endParaRPr kumimoji="1" lang="ja-JP" altLang="en-US" sz="900" dirty="0">
              <a:solidFill>
                <a:schemeClr val="tx1">
                  <a:lumMod val="75000"/>
                  <a:lumOff val="25000"/>
                </a:schemeClr>
              </a:solidFill>
            </a:endParaRPr>
          </a:p>
        </p:txBody>
      </p:sp>
      <p:cxnSp>
        <p:nvCxnSpPr>
          <p:cNvPr id="71" name="カギ線コネクタ 70"/>
          <p:cNvCxnSpPr>
            <a:stCxn id="70" idx="0"/>
            <a:endCxn id="72" idx="1"/>
          </p:cNvCxnSpPr>
          <p:nvPr/>
        </p:nvCxnSpPr>
        <p:spPr>
          <a:xfrm rot="5400000" flipH="1" flipV="1">
            <a:off x="5912823" y="3855173"/>
            <a:ext cx="740354"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6328010" y="3340985"/>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900" dirty="0" smtClean="0">
                <a:solidFill>
                  <a:schemeClr val="tx1">
                    <a:lumMod val="75000"/>
                    <a:lumOff val="25000"/>
                  </a:schemeClr>
                </a:solidFill>
                <a:uFill>
                  <a:solidFill>
                    <a:schemeClr val="accent6"/>
                  </a:solidFill>
                </a:uFill>
                <a:latin typeface="+mn-ea"/>
              </a:rPr>
              <a:t>Oracle </a:t>
            </a:r>
            <a:r>
              <a:rPr lang="en-US" altLang="ja-JP" sz="900" dirty="0">
                <a:solidFill>
                  <a:schemeClr val="tx1">
                    <a:lumMod val="75000"/>
                    <a:lumOff val="25000"/>
                  </a:schemeClr>
                </a:solidFill>
                <a:uFill>
                  <a:solidFill>
                    <a:schemeClr val="accent6"/>
                  </a:solidFill>
                </a:uFill>
                <a:latin typeface="+mn-ea"/>
              </a:rPr>
              <a:t>Cloud</a:t>
            </a:r>
            <a:r>
              <a:rPr lang="ja-JP" altLang="en-US" sz="900" dirty="0">
                <a:solidFill>
                  <a:schemeClr val="tx1">
                    <a:lumMod val="75000"/>
                    <a:lumOff val="25000"/>
                  </a:schemeClr>
                </a:solidFill>
                <a:uFill>
                  <a:solidFill>
                    <a:schemeClr val="accent6"/>
                  </a:solidFill>
                </a:uFill>
                <a:latin typeface="+mn-ea"/>
              </a:rPr>
              <a:t>対応開始</a:t>
            </a:r>
            <a:endParaRPr kumimoji="1" lang="ja-JP" altLang="en-US" sz="900" dirty="0">
              <a:solidFill>
                <a:schemeClr val="tx1">
                  <a:lumMod val="75000"/>
                  <a:lumOff val="25000"/>
                </a:schemeClr>
              </a:solidFill>
              <a:uFill>
                <a:solidFill>
                  <a:schemeClr val="accent6"/>
                </a:solidFill>
              </a:uFill>
              <a:latin typeface="+mn-ea"/>
            </a:endParaRPr>
          </a:p>
        </p:txBody>
      </p:sp>
      <p:sp>
        <p:nvSpPr>
          <p:cNvPr id="73" name="楕円 72"/>
          <p:cNvSpPr/>
          <p:nvPr/>
        </p:nvSpPr>
        <p:spPr>
          <a:xfrm>
            <a:off x="6729796"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smtClean="0">
                <a:solidFill>
                  <a:schemeClr val="tx1">
                    <a:lumMod val="75000"/>
                    <a:lumOff val="25000"/>
                  </a:schemeClr>
                </a:solidFill>
              </a:rPr>
              <a:t>2020/8</a:t>
            </a:r>
            <a:endParaRPr kumimoji="1" lang="ja-JP" altLang="en-US" sz="900" dirty="0">
              <a:solidFill>
                <a:schemeClr val="tx1">
                  <a:lumMod val="75000"/>
                  <a:lumOff val="25000"/>
                </a:schemeClr>
              </a:solidFill>
            </a:endParaRPr>
          </a:p>
        </p:txBody>
      </p:sp>
      <p:cxnSp>
        <p:nvCxnSpPr>
          <p:cNvPr id="74" name="カギ線コネクタ 73"/>
          <p:cNvCxnSpPr>
            <a:stCxn id="73" idx="0"/>
            <a:endCxn id="75" idx="1"/>
          </p:cNvCxnSpPr>
          <p:nvPr/>
        </p:nvCxnSpPr>
        <p:spPr>
          <a:xfrm rot="5400000" flipH="1" flipV="1">
            <a:off x="6617274" y="3977818"/>
            <a:ext cx="495065"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6909816" y="3586274"/>
            <a:ext cx="1556358"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900" dirty="0">
                <a:solidFill>
                  <a:schemeClr val="tx1">
                    <a:lumMod val="75000"/>
                    <a:lumOff val="25000"/>
                  </a:schemeClr>
                </a:solidFill>
                <a:uFill>
                  <a:solidFill>
                    <a:schemeClr val="accent6"/>
                  </a:solidFill>
                </a:uFill>
                <a:latin typeface="+mn-ea"/>
              </a:rPr>
              <a:t>新人事給与サービス</a:t>
            </a:r>
            <a:r>
              <a:rPr lang="ja-JP" altLang="en-US" sz="900" dirty="0" smtClean="0">
                <a:solidFill>
                  <a:schemeClr val="tx1">
                    <a:lumMod val="75000"/>
                    <a:lumOff val="25000"/>
                  </a:schemeClr>
                </a:solidFill>
                <a:uFill>
                  <a:solidFill>
                    <a:schemeClr val="accent6"/>
                  </a:solidFill>
                </a:uFill>
                <a:latin typeface="+mn-ea"/>
              </a:rPr>
              <a:t>開始</a:t>
            </a:r>
            <a:endParaRPr kumimoji="1" lang="ja-JP" altLang="en-US" sz="900" dirty="0">
              <a:solidFill>
                <a:schemeClr val="tx1">
                  <a:lumMod val="75000"/>
                  <a:lumOff val="25000"/>
                </a:schemeClr>
              </a:solidFill>
              <a:uFill>
                <a:solidFill>
                  <a:schemeClr val="accent6"/>
                </a:solidFill>
              </a:uFill>
              <a:latin typeface="+mn-ea"/>
            </a:endParaRPr>
          </a:p>
        </p:txBody>
      </p:sp>
      <p:sp>
        <p:nvSpPr>
          <p:cNvPr id="90" name="楕円 89"/>
          <p:cNvSpPr/>
          <p:nvPr/>
        </p:nvSpPr>
        <p:spPr>
          <a:xfrm>
            <a:off x="7786202" y="4270360"/>
            <a:ext cx="180000" cy="18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altLang="ja-JP" sz="900" dirty="0">
              <a:solidFill>
                <a:schemeClr val="tx1">
                  <a:lumMod val="75000"/>
                  <a:lumOff val="25000"/>
                </a:schemeClr>
              </a:solidFill>
            </a:endParaRPr>
          </a:p>
          <a:p>
            <a:pPr algn="ctr"/>
            <a:endParaRPr lang="en-US" altLang="ja-JP" sz="900" dirty="0">
              <a:solidFill>
                <a:schemeClr val="tx1">
                  <a:lumMod val="75000"/>
                  <a:lumOff val="25000"/>
                </a:schemeClr>
              </a:solidFill>
            </a:endParaRPr>
          </a:p>
          <a:p>
            <a:pPr algn="ctr"/>
            <a:r>
              <a:rPr kumimoji="1" lang="en-US" altLang="ja-JP" sz="900" dirty="0" smtClean="0">
                <a:solidFill>
                  <a:schemeClr val="tx1">
                    <a:lumMod val="75000"/>
                    <a:lumOff val="25000"/>
                  </a:schemeClr>
                </a:solidFill>
              </a:rPr>
              <a:t>2023/6</a:t>
            </a:r>
            <a:endParaRPr kumimoji="1" lang="ja-JP" altLang="en-US" sz="900" dirty="0">
              <a:solidFill>
                <a:schemeClr val="tx1">
                  <a:lumMod val="75000"/>
                  <a:lumOff val="25000"/>
                </a:schemeClr>
              </a:solidFill>
            </a:endParaRPr>
          </a:p>
        </p:txBody>
      </p:sp>
      <p:cxnSp>
        <p:nvCxnSpPr>
          <p:cNvPr id="91" name="カギ線コネクタ 90"/>
          <p:cNvCxnSpPr>
            <a:stCxn id="90" idx="0"/>
            <a:endCxn id="92" idx="1"/>
          </p:cNvCxnSpPr>
          <p:nvPr/>
        </p:nvCxnSpPr>
        <p:spPr>
          <a:xfrm rot="5400000" flipH="1" flipV="1">
            <a:off x="7790693" y="4094831"/>
            <a:ext cx="261039" cy="90020"/>
          </a:xfrm>
          <a:prstGeom prst="bentConnector2">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92" name="正方形/長方形 91"/>
          <p:cNvSpPr/>
          <p:nvPr/>
        </p:nvSpPr>
        <p:spPr>
          <a:xfrm>
            <a:off x="7966222" y="3820300"/>
            <a:ext cx="1178285"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900" dirty="0" smtClean="0">
                <a:solidFill>
                  <a:schemeClr val="tx1">
                    <a:lumMod val="75000"/>
                    <a:lumOff val="25000"/>
                  </a:schemeClr>
                </a:solidFill>
                <a:uFill>
                  <a:solidFill>
                    <a:schemeClr val="accent6"/>
                  </a:solidFill>
                </a:uFill>
                <a:latin typeface="+mn-ea"/>
              </a:rPr>
              <a:t>Compact</a:t>
            </a:r>
            <a:endParaRPr kumimoji="1" lang="ja-JP" altLang="en-US" sz="900" dirty="0">
              <a:solidFill>
                <a:schemeClr val="tx1">
                  <a:lumMod val="75000"/>
                  <a:lumOff val="25000"/>
                </a:schemeClr>
              </a:solidFill>
              <a:uFill>
                <a:solidFill>
                  <a:schemeClr val="accent6"/>
                </a:solidFill>
              </a:uFill>
              <a:latin typeface="+mn-ea"/>
            </a:endParaRPr>
          </a:p>
        </p:txBody>
      </p:sp>
      <p:pic>
        <p:nvPicPr>
          <p:cNvPr id="5" name="図 4"/>
          <p:cNvPicPr>
            <a:picLocks noChangeAspect="1"/>
          </p:cNvPicPr>
          <p:nvPr/>
        </p:nvPicPr>
        <p:blipFill>
          <a:blip r:embed="rId2"/>
          <a:stretch>
            <a:fillRect/>
          </a:stretch>
        </p:blipFill>
        <p:spPr>
          <a:xfrm>
            <a:off x="557544" y="915566"/>
            <a:ext cx="7830880" cy="1975122"/>
          </a:xfrm>
          <a:prstGeom prst="rect">
            <a:avLst/>
          </a:prstGeom>
        </p:spPr>
      </p:pic>
    </p:spTree>
    <p:extLst>
      <p:ext uri="{BB962C8B-B14F-4D97-AF65-F5344CB8AC3E}">
        <p14:creationId xmlns:p14="http://schemas.microsoft.com/office/powerpoint/2010/main" val="32702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000" dirty="0"/>
              <a:t>SuperStream</a:t>
            </a:r>
            <a:r>
              <a:rPr lang="ja-JP" altLang="en-US" sz="2000" dirty="0"/>
              <a:t>による効率化事例</a:t>
            </a:r>
            <a:endParaRPr kumimoji="1" lang="ja-JP" altLang="en-US" sz="1600" dirty="0"/>
          </a:p>
        </p:txBody>
      </p:sp>
      <p:pic>
        <p:nvPicPr>
          <p:cNvPr id="11" name="図 10"/>
          <p:cNvPicPr>
            <a:picLocks noChangeAspect="1"/>
          </p:cNvPicPr>
          <p:nvPr/>
        </p:nvPicPr>
        <p:blipFill rotWithShape="1">
          <a:blip r:embed="rId2"/>
          <a:srcRect b="16175"/>
          <a:stretch/>
        </p:blipFill>
        <p:spPr>
          <a:xfrm>
            <a:off x="143508" y="879562"/>
            <a:ext cx="8815237" cy="3816424"/>
          </a:xfrm>
          <a:prstGeom prst="rect">
            <a:avLst/>
          </a:prstGeom>
        </p:spPr>
      </p:pic>
      <p:sp>
        <p:nvSpPr>
          <p:cNvPr id="9"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11</a:t>
            </a:fld>
            <a:endParaRPr kumimoji="1" lang="ja-JP" altLang="en-US" dirty="0"/>
          </a:p>
        </p:txBody>
      </p:sp>
      <p:sp>
        <p:nvSpPr>
          <p:cNvPr id="10"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50010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smtClean="0"/>
              <a:t>© SuperStream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12</a:t>
            </a:fld>
            <a:endParaRPr lang="ja-JP" altLang="en-US" dirty="0"/>
          </a:p>
        </p:txBody>
      </p:sp>
      <p:sp>
        <p:nvSpPr>
          <p:cNvPr id="5" name="テキスト プレースホルダ 2"/>
          <p:cNvSpPr txBox="1">
            <a:spLocks noGrp="1"/>
          </p:cNvSpPr>
          <p:nvPr>
            <p:ph type="body" sz="quarter" idx="14"/>
          </p:nvPr>
        </p:nvSpPr>
        <p:spPr>
          <a:prstGeom prst="rect">
            <a:avLst/>
          </a:prstGeom>
        </p:spPr>
        <p:txBody>
          <a:bodyPr lIns="0" tIns="0" rIns="0" bIns="0" anchor="ctr" anchorCtr="0"/>
          <a:lstStyle>
            <a:lvl1pPr marL="0" indent="0" algn="l" defTabSz="914400" rtl="0" eaLnBrk="1" latinLnBrk="0" hangingPunct="1">
              <a:lnSpc>
                <a:spcPts val="1700"/>
              </a:lnSpc>
              <a:spcBef>
                <a:spcPts val="0"/>
              </a:spcBef>
              <a:spcAft>
                <a:spcPts val="0"/>
              </a:spcAft>
              <a:buFontTx/>
              <a:buNone/>
              <a:tabLst/>
              <a:defRPr kumimoji="1" sz="1400" b="1" kern="1200">
                <a:solidFill>
                  <a:schemeClr val="bg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en-US" altLang="ja-JP" sz="2000" i="0" u="none" strike="noStrike" kern="1200" cap="none" spc="0" normalizeH="0" baseline="0" noProof="0" dirty="0" smtClean="0">
                <a:ln>
                  <a:noFill/>
                </a:ln>
                <a:solidFill>
                  <a:schemeClr val="accent1"/>
                </a:solidFill>
                <a:effectLst/>
                <a:uLnTx/>
                <a:uFillTx/>
                <a:latin typeface="メイリオ" pitchFamily="50" charset="-128"/>
                <a:ea typeface="メイリオ" pitchFamily="50" charset="-128"/>
                <a:cs typeface="メイリオ" pitchFamily="50" charset="-128"/>
              </a:rPr>
              <a:t>01</a:t>
            </a:r>
            <a:r>
              <a:rPr lang="ja-JP" altLang="en-US" sz="2000" dirty="0">
                <a:solidFill>
                  <a:schemeClr val="accent1"/>
                </a:solidFill>
                <a:latin typeface="メイリオ" pitchFamily="50" charset="-128"/>
                <a:ea typeface="メイリオ" pitchFamily="50" charset="-128"/>
                <a:cs typeface="メイリオ" pitchFamily="50" charset="-128"/>
              </a:rPr>
              <a:t> </a:t>
            </a:r>
            <a:r>
              <a:rPr lang="en-US" altLang="ja-JP" sz="2000" dirty="0" smtClean="0">
                <a:solidFill>
                  <a:schemeClr val="tx2"/>
                </a:solidFill>
                <a:latin typeface="メイリオ" pitchFamily="50" charset="-128"/>
                <a:ea typeface="メイリオ" pitchFamily="50" charset="-128"/>
                <a:cs typeface="メイリオ" pitchFamily="50" charset="-128"/>
              </a:rPr>
              <a:t>NX Cloud</a:t>
            </a:r>
            <a:r>
              <a:rPr lang="ja-JP" altLang="en-US" sz="2000" dirty="0" smtClean="0">
                <a:solidFill>
                  <a:schemeClr val="tx2"/>
                </a:solidFill>
                <a:latin typeface="メイリオ" pitchFamily="50" charset="-128"/>
                <a:ea typeface="メイリオ" pitchFamily="50" charset="-128"/>
                <a:cs typeface="メイリオ" pitchFamily="50" charset="-128"/>
              </a:rPr>
              <a:t>の</a:t>
            </a:r>
            <a:r>
              <a:rPr lang="ja-JP" altLang="en-US" sz="2000" dirty="0">
                <a:solidFill>
                  <a:schemeClr val="tx2"/>
                </a:solidFill>
                <a:latin typeface="メイリオ" pitchFamily="50" charset="-128"/>
                <a:ea typeface="メイリオ" pitchFamily="50" charset="-128"/>
                <a:cs typeface="メイリオ" pitchFamily="50" charset="-128"/>
              </a:rPr>
              <a:t>概要</a:t>
            </a:r>
            <a:endParaRPr lang="en-US" altLang="ja-JP" sz="2000" dirty="0">
              <a:solidFill>
                <a:schemeClr val="tx2"/>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lvl="0">
              <a:lnSpc>
                <a:spcPct val="100000"/>
              </a:lnSpc>
              <a:spcAft>
                <a:spcPts val="400"/>
              </a:spcAft>
              <a:defRPr/>
            </a:pPr>
            <a:r>
              <a:rPr kumimoji="1" lang="en-US" altLang="ja-JP" sz="2000" i="0" u="none" strike="noStrike" kern="1200" cap="none" spc="0" normalizeH="0" baseline="0" noProof="0" dirty="0" smtClean="0">
                <a:ln>
                  <a:noFill/>
                </a:ln>
                <a:solidFill>
                  <a:schemeClr val="accent1"/>
                </a:solidFill>
                <a:effectLst/>
                <a:uLnTx/>
                <a:uFillTx/>
                <a:latin typeface="メイリオ" pitchFamily="50" charset="-128"/>
                <a:ea typeface="メイリオ" pitchFamily="50" charset="-128"/>
                <a:cs typeface="メイリオ" pitchFamily="50" charset="-128"/>
              </a:rPr>
              <a:t>02 </a:t>
            </a:r>
            <a:r>
              <a:rPr lang="ja-JP" altLang="en-US" sz="2000" dirty="0" smtClean="0">
                <a:solidFill>
                  <a:schemeClr val="tx2"/>
                </a:solidFill>
                <a:latin typeface="メイリオ" pitchFamily="50" charset="-128"/>
                <a:ea typeface="メイリオ" pitchFamily="50" charset="-128"/>
                <a:cs typeface="メイリオ" pitchFamily="50" charset="-128"/>
              </a:rPr>
              <a:t>環境</a:t>
            </a:r>
            <a:r>
              <a:rPr lang="ja-JP" altLang="en-US" sz="2000" dirty="0">
                <a:solidFill>
                  <a:schemeClr val="tx2"/>
                </a:solidFill>
                <a:latin typeface="メイリオ" pitchFamily="50" charset="-128"/>
                <a:ea typeface="メイリオ" pitchFamily="50" charset="-128"/>
                <a:cs typeface="メイリオ" pitchFamily="50" charset="-128"/>
              </a:rPr>
              <a:t>構築について</a:t>
            </a:r>
            <a:endParaRPr kumimoji="1" lang="ja-JP" altLang="en-US"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lvl="0">
              <a:lnSpc>
                <a:spcPct val="100000"/>
              </a:lnSpc>
              <a:defRPr/>
            </a:pPr>
            <a:r>
              <a:rPr kumimoji="1" lang="en-US" altLang="ja-JP" sz="2000" i="0" u="none" strike="noStrike" kern="1200" cap="none" spc="0" normalizeH="0" baseline="0" noProof="0" dirty="0" smtClean="0">
                <a:ln>
                  <a:noFill/>
                </a:ln>
                <a:solidFill>
                  <a:schemeClr val="accent1"/>
                </a:solidFill>
                <a:effectLst/>
                <a:uLnTx/>
                <a:uFillTx/>
                <a:latin typeface="メイリオ" pitchFamily="50" charset="-128"/>
                <a:ea typeface="メイリオ" pitchFamily="50" charset="-128"/>
                <a:cs typeface="メイリオ" pitchFamily="50" charset="-128"/>
              </a:rPr>
              <a:t>03 </a:t>
            </a:r>
            <a:r>
              <a:rPr lang="ja-JP" altLang="en-US" sz="2000" dirty="0" smtClean="0">
                <a:solidFill>
                  <a:schemeClr val="tx2"/>
                </a:solidFill>
                <a:latin typeface="メイリオ" pitchFamily="50" charset="-128"/>
                <a:ea typeface="メイリオ" pitchFamily="50" charset="-128"/>
                <a:cs typeface="メイリオ" pitchFamily="50" charset="-128"/>
              </a:rPr>
              <a:t>運用</a:t>
            </a:r>
            <a:r>
              <a:rPr lang="ja-JP" altLang="en-US" sz="2000" dirty="0">
                <a:solidFill>
                  <a:schemeClr val="tx2"/>
                </a:solidFill>
                <a:latin typeface="メイリオ" pitchFamily="50" charset="-128"/>
                <a:ea typeface="メイリオ" pitchFamily="50" charset="-128"/>
                <a:cs typeface="メイリオ" pitchFamily="50" charset="-128"/>
              </a:rPr>
              <a:t>について</a:t>
            </a:r>
            <a:endParaRPr lang="ja-JP" altLang="en-US" dirty="0">
              <a:solidFill>
                <a:schemeClr val="tx2"/>
              </a:solidFill>
              <a:latin typeface="メイリオ" pitchFamily="50" charset="-128"/>
              <a:ea typeface="メイリオ" pitchFamily="50" charset="-128"/>
              <a:cs typeface="メイリオ" pitchFamily="50" charset="-128"/>
            </a:endParaRPr>
          </a:p>
          <a:p>
            <a:pPr lvl="0">
              <a:lnSpc>
                <a:spcPct val="100000"/>
              </a:lnSpc>
              <a:defRPr/>
            </a:pPr>
            <a:endParaRPr lang="en-US" altLang="ja-JP" dirty="0">
              <a:solidFill>
                <a:schemeClr val="tx2"/>
              </a:solidFill>
              <a:latin typeface="メイリオ" pitchFamily="50" charset="-128"/>
              <a:ea typeface="メイリオ" pitchFamily="50" charset="-128"/>
              <a:cs typeface="メイリオ" pitchFamily="50" charset="-128"/>
            </a:endParaRPr>
          </a:p>
          <a:p>
            <a:pPr lvl="0">
              <a:lnSpc>
                <a:spcPct val="100000"/>
              </a:lnSpc>
              <a:defRPr/>
            </a:pPr>
            <a:endParaRPr kumimoji="1" lang="en-US" altLang="ja-JP"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94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13</a:t>
            </a:fld>
            <a:endParaRPr lang="ja-JP" altLang="en-US" dirty="0"/>
          </a:p>
        </p:txBody>
      </p:sp>
      <p:sp>
        <p:nvSpPr>
          <p:cNvPr id="4" name="フッター プレースホルダー 3"/>
          <p:cNvSpPr>
            <a:spLocks noGrp="1"/>
          </p:cNvSpPr>
          <p:nvPr>
            <p:ph type="ftr" sz="quarter" idx="3"/>
          </p:nvPr>
        </p:nvSpPr>
        <p:spPr/>
        <p:txBody>
          <a:bodyPr/>
          <a:lstStyle/>
          <a:p>
            <a:r>
              <a:rPr lang="en-US" altLang="ja-JP" smtClean="0"/>
              <a:t>© SuperStream Inc. All rights reserved.</a:t>
            </a:r>
            <a:endParaRPr lang="ja-JP" altLang="en-US" dirty="0"/>
          </a:p>
        </p:txBody>
      </p:sp>
      <p:sp>
        <p:nvSpPr>
          <p:cNvPr id="5" name="タイトル 2"/>
          <p:cNvSpPr>
            <a:spLocks noGrp="1"/>
          </p:cNvSpPr>
          <p:nvPr>
            <p:ph type="title"/>
          </p:nvPr>
        </p:nvSpPr>
        <p:spPr/>
        <p:txBody>
          <a:bodyPr/>
          <a:lstStyle/>
          <a:p>
            <a:pPr>
              <a:lnSpc>
                <a:spcPct val="150000"/>
              </a:lnSpc>
            </a:pPr>
            <a:r>
              <a:rPr kumimoji="1" lang="en-US" altLang="ja-JP" sz="3600" dirty="0" smtClean="0">
                <a:solidFill>
                  <a:schemeClr val="accent1"/>
                </a:solidFill>
              </a:rPr>
              <a:t>01 </a:t>
            </a:r>
            <a:r>
              <a:rPr lang="en-US" altLang="ja-JP" sz="3600" dirty="0" smtClean="0"/>
              <a:t>NX Cloud</a:t>
            </a:r>
            <a:r>
              <a:rPr lang="ja-JP" altLang="en-US" sz="3600" dirty="0" smtClean="0"/>
              <a:t>の概要</a:t>
            </a:r>
            <a:endParaRPr kumimoji="1" lang="ja-JP" altLang="en-US" sz="2800" dirty="0"/>
          </a:p>
        </p:txBody>
      </p:sp>
    </p:spTree>
    <p:extLst>
      <p:ext uri="{BB962C8B-B14F-4D97-AF65-F5344CB8AC3E}">
        <p14:creationId xmlns:p14="http://schemas.microsoft.com/office/powerpoint/2010/main" val="5266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テキスト プレースホルダー 2"/>
          <p:cNvSpPr>
            <a:spLocks noGrp="1"/>
          </p:cNvSpPr>
          <p:nvPr>
            <p:ph type="body" sz="quarter" idx="14"/>
          </p:nvPr>
        </p:nvSpPr>
        <p:spPr/>
        <p:txBody>
          <a:bodyPr/>
          <a:lstStyle/>
          <a:p>
            <a:pPr marL="285750" indent="-285750">
              <a:lnSpc>
                <a:spcPct val="100000"/>
              </a:lnSpc>
              <a:buFont typeface="Wingdings" panose="05000000000000000000" pitchFamily="2" charset="2"/>
              <a:buChar char="Ø"/>
            </a:pPr>
            <a:r>
              <a:rPr lang="ja-JP" altLang="en-US" sz="1400" dirty="0" smtClean="0"/>
              <a:t>クラウドサービス</a:t>
            </a:r>
            <a:r>
              <a:rPr lang="ja-JP" altLang="en-US" sz="1400" dirty="0"/>
              <a:t>名称</a:t>
            </a:r>
            <a:endParaRPr lang="en-US" altLang="ja-JP" sz="1400" dirty="0"/>
          </a:p>
          <a:p>
            <a:pPr marL="457200" lvl="1" indent="0">
              <a:buNone/>
            </a:pPr>
            <a:r>
              <a:rPr lang="en-US" altLang="ja-JP" sz="1400" b="1" dirty="0" err="1"/>
              <a:t>SuperStream</a:t>
            </a:r>
            <a:r>
              <a:rPr lang="en-US" altLang="ja-JP" sz="1400" b="1" dirty="0"/>
              <a:t>-NX Cloud</a:t>
            </a:r>
            <a:r>
              <a:rPr lang="ja-JP" altLang="en-US" sz="1400" dirty="0"/>
              <a:t>（略称</a:t>
            </a:r>
            <a:r>
              <a:rPr lang="ja-JP" altLang="en-US" sz="1400" dirty="0" smtClean="0"/>
              <a:t>：</a:t>
            </a:r>
            <a:r>
              <a:rPr lang="en-US" altLang="ja-JP" sz="1400" dirty="0" smtClean="0"/>
              <a:t>NX Cloud</a:t>
            </a:r>
            <a:r>
              <a:rPr lang="ja-JP" altLang="en-US" sz="1400" dirty="0" smtClean="0"/>
              <a:t>）</a:t>
            </a:r>
            <a:endParaRPr lang="en-US" altLang="ja-JP" sz="1400" dirty="0"/>
          </a:p>
          <a:p>
            <a:pPr>
              <a:lnSpc>
                <a:spcPct val="100000"/>
              </a:lnSpc>
            </a:pPr>
            <a:endParaRPr lang="en-US" altLang="ja-JP" dirty="0"/>
          </a:p>
          <a:p>
            <a:pPr marL="285750" indent="-285750">
              <a:lnSpc>
                <a:spcPct val="100000"/>
              </a:lnSpc>
              <a:buFont typeface="Wingdings" panose="05000000000000000000" pitchFamily="2" charset="2"/>
              <a:buChar char="Ø"/>
            </a:pPr>
            <a:r>
              <a:rPr lang="en-US" altLang="ja-JP" sz="1400" dirty="0" smtClean="0"/>
              <a:t>NX Cloud</a:t>
            </a:r>
            <a:r>
              <a:rPr lang="ja-JP" altLang="en-US" sz="1400" dirty="0" smtClean="0"/>
              <a:t>の</a:t>
            </a:r>
            <a:r>
              <a:rPr lang="ja-JP" altLang="en-US" sz="1400" dirty="0"/>
              <a:t>基盤</a:t>
            </a:r>
            <a:endParaRPr lang="en-US" altLang="ja-JP" sz="1400" dirty="0"/>
          </a:p>
          <a:p>
            <a:pPr marL="457200" lvl="1" indent="0">
              <a:buNone/>
            </a:pPr>
            <a:r>
              <a:rPr lang="en-US" altLang="ja-JP" sz="1400" b="1" dirty="0"/>
              <a:t>Oracle Cloud Infrastructure</a:t>
            </a:r>
            <a:r>
              <a:rPr lang="ja-JP" altLang="en-US" sz="1400" b="1" dirty="0"/>
              <a:t>（</a:t>
            </a:r>
            <a:r>
              <a:rPr lang="en-US" altLang="ja-JP" sz="1400" b="1" dirty="0"/>
              <a:t>OCI</a:t>
            </a:r>
            <a:r>
              <a:rPr lang="ja-JP" altLang="en-US" sz="1400" b="1" dirty="0"/>
              <a:t>）</a:t>
            </a:r>
            <a:endParaRPr lang="en-US" altLang="ja-JP" sz="1400" b="1" dirty="0"/>
          </a:p>
          <a:p>
            <a:pPr marL="457200" lvl="1" indent="0">
              <a:buNone/>
            </a:pPr>
            <a:r>
              <a:rPr lang="ja-JP" altLang="en-US" sz="1100" dirty="0"/>
              <a:t>注意</a:t>
            </a:r>
            <a:r>
              <a:rPr lang="en-US" altLang="ja-JP" sz="1100" dirty="0"/>
              <a:t>1</a:t>
            </a:r>
            <a:r>
              <a:rPr lang="ja-JP" altLang="en-US" sz="1100" dirty="0"/>
              <a:t>）以前はアマゾン ウェブ サービス </a:t>
            </a:r>
            <a:r>
              <a:rPr lang="en-US" altLang="ja-JP" sz="1100" dirty="0"/>
              <a:t>(AWS) </a:t>
            </a:r>
            <a:r>
              <a:rPr lang="ja-JP" altLang="en-US" sz="1100" dirty="0"/>
              <a:t>を採用していましたが、 現在、新規案件はすべて</a:t>
            </a:r>
            <a:r>
              <a:rPr lang="en-US" altLang="ja-JP" sz="1100" dirty="0"/>
              <a:t>OCI</a:t>
            </a:r>
            <a:r>
              <a:rPr lang="ja-JP" altLang="en-US" sz="1100" dirty="0"/>
              <a:t>になります。</a:t>
            </a:r>
            <a:endParaRPr lang="en-US" altLang="ja-JP" sz="1100" dirty="0"/>
          </a:p>
          <a:p>
            <a:pPr marL="457200" lvl="1" indent="0">
              <a:buNone/>
            </a:pPr>
            <a:r>
              <a:rPr lang="ja-JP" altLang="en-US" sz="1100" dirty="0"/>
              <a:t>注意</a:t>
            </a:r>
            <a:r>
              <a:rPr lang="en-US" altLang="ja-JP" sz="1100" dirty="0"/>
              <a:t>2</a:t>
            </a:r>
            <a:r>
              <a:rPr lang="ja-JP" altLang="en-US" sz="1100" dirty="0"/>
              <a:t>）お客様のご利用環境は </a:t>
            </a:r>
            <a:r>
              <a:rPr lang="en-US" altLang="ja-JP" sz="1100" dirty="0"/>
              <a:t>OCI</a:t>
            </a:r>
            <a:r>
              <a:rPr lang="ja-JP" altLang="en-US" sz="1100" dirty="0"/>
              <a:t> </a:t>
            </a:r>
            <a:r>
              <a:rPr lang="ja-JP" altLang="en-US" sz="1100" b="1" dirty="0"/>
              <a:t>東京リージョンを使用</a:t>
            </a:r>
            <a:r>
              <a:rPr lang="ja-JP" altLang="en-US" sz="1100" dirty="0"/>
              <a:t>します。</a:t>
            </a:r>
            <a:endParaRPr lang="en-US" altLang="ja-JP" sz="1100" dirty="0"/>
          </a:p>
          <a:p>
            <a:pPr marL="457200" lvl="1" indent="0">
              <a:buNone/>
            </a:pPr>
            <a:endParaRPr lang="en-US" altLang="ja-JP" dirty="0"/>
          </a:p>
          <a:p>
            <a:pPr indent="-285750">
              <a:buFont typeface="Wingdings" panose="05000000000000000000" pitchFamily="2" charset="2"/>
              <a:buChar char="Ø"/>
            </a:pPr>
            <a:r>
              <a:rPr lang="en-US" altLang="ja-JP" sz="1400" dirty="0" smtClean="0"/>
              <a:t>NX Cloud</a:t>
            </a:r>
            <a:r>
              <a:rPr lang="ja-JP" altLang="en-US" sz="1400" dirty="0" err="1" smtClean="0"/>
              <a:t>へ</a:t>
            </a:r>
            <a:r>
              <a:rPr lang="ja-JP" altLang="en-US" sz="1400" dirty="0" err="1"/>
              <a:t>の</a:t>
            </a:r>
            <a:r>
              <a:rPr lang="ja-JP" altLang="en-US" sz="1400" dirty="0"/>
              <a:t>接続方法</a:t>
            </a:r>
            <a:endParaRPr lang="en-US" altLang="ja-JP" sz="1400" dirty="0"/>
          </a:p>
          <a:p>
            <a:pPr marL="457200" lvl="1" indent="0">
              <a:buNone/>
            </a:pPr>
            <a:r>
              <a:rPr lang="ja-JP" altLang="en-US" sz="1400" b="1" dirty="0"/>
              <a:t>インターネット接続</a:t>
            </a:r>
            <a:r>
              <a:rPr lang="ja-JP" altLang="en-US" sz="1400" dirty="0"/>
              <a:t>、</a:t>
            </a:r>
            <a:r>
              <a:rPr lang="en-US" altLang="ja-JP" sz="1400" b="1" dirty="0"/>
              <a:t>VPN</a:t>
            </a:r>
            <a:r>
              <a:rPr lang="ja-JP" altLang="en-US" sz="1400" b="1" dirty="0"/>
              <a:t>接続</a:t>
            </a:r>
            <a:r>
              <a:rPr lang="ja-JP" altLang="en-US" sz="1400" dirty="0"/>
              <a:t>、専用線接続</a:t>
            </a:r>
            <a:r>
              <a:rPr lang="en-US" altLang="ja-JP" sz="1400" dirty="0"/>
              <a:t>(</a:t>
            </a:r>
            <a:r>
              <a:rPr lang="en-US" altLang="ja-JP" sz="1400" b="1" dirty="0" err="1"/>
              <a:t>FastConnect</a:t>
            </a:r>
            <a:r>
              <a:rPr lang="en-US" altLang="ja-JP" sz="1400" dirty="0"/>
              <a:t>)</a:t>
            </a:r>
            <a:r>
              <a:rPr lang="ja-JP" altLang="en-US" sz="1400" dirty="0"/>
              <a:t> の３つがあります。</a:t>
            </a:r>
            <a:endParaRPr lang="en-US" altLang="ja-JP" sz="1400" dirty="0"/>
          </a:p>
          <a:p>
            <a:pPr marL="457200" lvl="1" indent="0">
              <a:buNone/>
            </a:pPr>
            <a:r>
              <a:rPr lang="ja-JP" altLang="en-US" sz="1100" dirty="0"/>
              <a:t>注意</a:t>
            </a:r>
            <a:r>
              <a:rPr lang="en-US" altLang="ja-JP" sz="1100" dirty="0"/>
              <a:t>1</a:t>
            </a:r>
            <a:r>
              <a:rPr lang="ja-JP" altLang="en-US" sz="1100" dirty="0"/>
              <a:t>）いずれの場合も</a:t>
            </a:r>
            <a:r>
              <a:rPr lang="en-US" altLang="ja-JP" sz="1100" b="1" dirty="0"/>
              <a:t>IP</a:t>
            </a:r>
            <a:r>
              <a:rPr lang="ja-JP" altLang="en-US" sz="1100" b="1" dirty="0"/>
              <a:t>アドレス制限</a:t>
            </a:r>
            <a:r>
              <a:rPr lang="ja-JP" altLang="en-US" sz="1100" dirty="0"/>
              <a:t>をします。（接続元の</a:t>
            </a:r>
            <a:r>
              <a:rPr lang="en-US" altLang="ja-JP" sz="1100" dirty="0"/>
              <a:t>IP</a:t>
            </a:r>
            <a:r>
              <a:rPr lang="ja-JP" altLang="en-US" sz="1100" dirty="0"/>
              <a:t>アドレスはお客様に指定いただきます）</a:t>
            </a:r>
            <a:endParaRPr lang="en-US" altLang="ja-JP" sz="1100" dirty="0"/>
          </a:p>
          <a:p>
            <a:pPr marL="457200" lvl="1" indent="0">
              <a:buNone/>
            </a:pPr>
            <a:r>
              <a:rPr lang="ja-JP" altLang="en-US" sz="1100" dirty="0"/>
              <a:t>注意</a:t>
            </a:r>
            <a:r>
              <a:rPr lang="en-US" altLang="ja-JP" sz="1100" dirty="0"/>
              <a:t>2</a:t>
            </a:r>
            <a:r>
              <a:rPr lang="ja-JP" altLang="en-US" sz="1100" dirty="0" smtClean="0"/>
              <a:t>）</a:t>
            </a:r>
            <a:r>
              <a:rPr lang="en-US" altLang="ja-JP" sz="1100" dirty="0" smtClean="0"/>
              <a:t>NX Cloud</a:t>
            </a:r>
            <a:r>
              <a:rPr lang="ja-JP" altLang="en-US" sz="1100" dirty="0" smtClean="0"/>
              <a:t>へ</a:t>
            </a:r>
            <a:r>
              <a:rPr lang="ja-JP" altLang="en-US" sz="1100" dirty="0"/>
              <a:t>の</a:t>
            </a:r>
            <a:r>
              <a:rPr lang="en-US" altLang="ja-JP" sz="1100" b="1" dirty="0"/>
              <a:t>RDP</a:t>
            </a:r>
            <a:r>
              <a:rPr lang="ja-JP" altLang="en-US" sz="1100" b="1" dirty="0"/>
              <a:t>接続は不可</a:t>
            </a:r>
            <a:r>
              <a:rPr lang="ja-JP" altLang="en-US" sz="1100" dirty="0"/>
              <a:t>です</a:t>
            </a:r>
            <a:r>
              <a:rPr lang="ja-JP" altLang="en-US" sz="1100" dirty="0" smtClean="0"/>
              <a:t>。</a:t>
            </a:r>
            <a:endParaRPr lang="en-US" altLang="ja-JP" sz="1100" dirty="0" smtClean="0"/>
          </a:p>
          <a:p>
            <a:pPr marL="457200" lvl="1" indent="0">
              <a:buNone/>
            </a:pPr>
            <a:r>
              <a:rPr lang="ja-JP" altLang="en-US" sz="1100" dirty="0" smtClean="0"/>
              <a:t>注意</a:t>
            </a:r>
            <a:r>
              <a:rPr lang="en-US" altLang="ja-JP" sz="1100" dirty="0" smtClean="0"/>
              <a:t>3</a:t>
            </a:r>
            <a:r>
              <a:rPr lang="ja-JP" altLang="en-US" sz="1100" dirty="0" smtClean="0"/>
              <a:t>）お客様のクラウド環境との</a:t>
            </a:r>
            <a:r>
              <a:rPr lang="ja-JP" altLang="en-US" sz="1100" b="1" dirty="0" smtClean="0"/>
              <a:t>ピアリング接続は不可</a:t>
            </a:r>
            <a:r>
              <a:rPr lang="ja-JP" altLang="en-US" sz="1100" dirty="0" smtClean="0"/>
              <a:t>です。</a:t>
            </a:r>
            <a:endParaRPr lang="en-US" altLang="ja-JP" sz="1100" dirty="0" smtClean="0"/>
          </a:p>
          <a:p>
            <a:pPr marL="457200" lvl="1" indent="0">
              <a:buNone/>
            </a:pPr>
            <a:r>
              <a:rPr lang="ja-JP" altLang="en-US" sz="1100" dirty="0" smtClean="0"/>
              <a:t>注意</a:t>
            </a:r>
            <a:r>
              <a:rPr lang="en-US" altLang="ja-JP" sz="1100" dirty="0" smtClean="0"/>
              <a:t>4</a:t>
            </a:r>
            <a:r>
              <a:rPr lang="ja-JP" altLang="en-US" sz="1100" dirty="0" smtClean="0"/>
              <a:t>）</a:t>
            </a:r>
            <a:r>
              <a:rPr lang="ja-JP" altLang="en-US" sz="1100" dirty="0"/>
              <a:t>接続</a:t>
            </a:r>
            <a:r>
              <a:rPr lang="ja-JP" altLang="en-US" sz="1100" dirty="0" smtClean="0"/>
              <a:t>方法を後日変更する場合は、別途、対応費用と期間をいただきます</a:t>
            </a:r>
            <a:r>
              <a:rPr lang="ja-JP" altLang="en-US" sz="1100" dirty="0"/>
              <a:t>。</a:t>
            </a:r>
            <a:endParaRPr lang="en-US" altLang="ja-JP" sz="1100" dirty="0" smtClean="0"/>
          </a:p>
          <a:p>
            <a:pPr marL="457200" lvl="1" indent="0">
              <a:buNone/>
            </a:pPr>
            <a:endParaRPr lang="en-US" altLang="ja-JP" dirty="0"/>
          </a:p>
          <a:p>
            <a:pPr marL="285750" indent="-285750">
              <a:lnSpc>
                <a:spcPct val="100000"/>
              </a:lnSpc>
              <a:buFont typeface="Wingdings" panose="05000000000000000000" pitchFamily="2" charset="2"/>
              <a:buChar char="Ø"/>
            </a:pPr>
            <a:r>
              <a:rPr lang="ja-JP" altLang="en-US" sz="1400" dirty="0"/>
              <a:t>提供するクラウド形態</a:t>
            </a:r>
            <a:endParaRPr lang="en-US" altLang="ja-JP" sz="1400" dirty="0"/>
          </a:p>
          <a:p>
            <a:pPr marL="457200" lvl="1" indent="0">
              <a:buNone/>
            </a:pPr>
            <a:r>
              <a:rPr lang="ja-JP" altLang="en-US" sz="1400" b="1" dirty="0" smtClean="0"/>
              <a:t>パブリッククラウド</a:t>
            </a:r>
            <a:r>
              <a:rPr lang="ja-JP" altLang="en-US" sz="1400" dirty="0" smtClean="0"/>
              <a:t>、</a:t>
            </a:r>
            <a:r>
              <a:rPr lang="ja-JP" altLang="en-US" sz="1400" b="1" dirty="0"/>
              <a:t>プライベートクラウド（</a:t>
            </a:r>
            <a:r>
              <a:rPr lang="en-US" altLang="ja-JP" sz="1400" b="1" dirty="0"/>
              <a:t>Compact</a:t>
            </a:r>
            <a:r>
              <a:rPr lang="ja-JP" altLang="en-US" sz="1400" b="1" dirty="0"/>
              <a:t>含む）</a:t>
            </a:r>
            <a:r>
              <a:rPr lang="ja-JP" altLang="en-US" sz="1400" dirty="0"/>
              <a:t>　の２つがあります。</a:t>
            </a:r>
            <a:endParaRPr lang="en-US" altLang="ja-JP" sz="1400" dirty="0"/>
          </a:p>
          <a:p>
            <a:endParaRPr kumimoji="1" lang="ja-JP" altLang="en-US" dirty="0"/>
          </a:p>
        </p:txBody>
      </p:sp>
      <p:sp>
        <p:nvSpPr>
          <p:cNvPr id="4" name="タイトル 3"/>
          <p:cNvSpPr>
            <a:spLocks noGrp="1"/>
          </p:cNvSpPr>
          <p:nvPr>
            <p:ph type="title"/>
          </p:nvPr>
        </p:nvSpPr>
        <p:spPr/>
        <p:txBody>
          <a:bodyPr anchor="t"/>
          <a:lstStyle/>
          <a:p>
            <a:r>
              <a:rPr lang="ja-JP" altLang="en-US" dirty="0" smtClean="0"/>
              <a:t>概要</a:t>
            </a:r>
            <a:r>
              <a:rPr lang="ja-JP" altLang="en-US" sz="2000" dirty="0" smtClean="0"/>
              <a:t>（名称、基盤・接続方法・クラウド形態）</a:t>
            </a:r>
            <a:br>
              <a:rPr lang="ja-JP" altLang="en-US" sz="2000" dirty="0" smtClean="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4879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テキスト プレースホルダー 2"/>
          <p:cNvSpPr>
            <a:spLocks noGrp="1"/>
          </p:cNvSpPr>
          <p:nvPr>
            <p:ph type="body" sz="quarter" idx="14"/>
          </p:nvPr>
        </p:nvSpPr>
        <p:spPr/>
        <p:txBody>
          <a:bodyPr/>
          <a:lstStyle/>
          <a:p>
            <a:pPr marL="285750" indent="-285750">
              <a:lnSpc>
                <a:spcPct val="100000"/>
              </a:lnSpc>
              <a:buFont typeface="Wingdings" panose="05000000000000000000" pitchFamily="2" charset="2"/>
              <a:buChar char="Ø"/>
            </a:pPr>
            <a:r>
              <a:rPr lang="ja-JP" altLang="en-US" sz="1400" dirty="0" smtClean="0">
                <a:solidFill>
                  <a:schemeClr val="tx1">
                    <a:lumMod val="75000"/>
                    <a:lumOff val="25000"/>
                  </a:schemeClr>
                </a:solidFill>
              </a:rPr>
              <a:t>サービス</a:t>
            </a:r>
            <a:r>
              <a:rPr lang="ja-JP" altLang="en-US" sz="1400" dirty="0">
                <a:solidFill>
                  <a:schemeClr val="tx1">
                    <a:lumMod val="75000"/>
                    <a:lumOff val="25000"/>
                  </a:schemeClr>
                </a:solidFill>
              </a:rPr>
              <a:t>提供時間</a:t>
            </a:r>
            <a:endParaRPr lang="en-US" altLang="ja-JP" sz="1400" dirty="0">
              <a:solidFill>
                <a:schemeClr val="tx1">
                  <a:lumMod val="75000"/>
                  <a:lumOff val="25000"/>
                </a:schemeClr>
              </a:solidFill>
            </a:endParaRPr>
          </a:p>
          <a:p>
            <a:pPr marL="457200" lvl="1" indent="0">
              <a:buNone/>
            </a:pPr>
            <a:r>
              <a:rPr lang="ja-JP" altLang="en-US" sz="1400" b="1" dirty="0">
                <a:solidFill>
                  <a:schemeClr val="tx1">
                    <a:lumMod val="75000"/>
                    <a:lumOff val="25000"/>
                  </a:schemeClr>
                </a:solidFill>
              </a:rPr>
              <a:t>平日の</a:t>
            </a:r>
            <a:r>
              <a:rPr lang="en-US" altLang="ja-JP" sz="1400" b="1" dirty="0">
                <a:solidFill>
                  <a:schemeClr val="tx1">
                    <a:lumMod val="75000"/>
                    <a:lumOff val="25000"/>
                  </a:schemeClr>
                </a:solidFill>
              </a:rPr>
              <a:t>7:00</a:t>
            </a:r>
            <a:r>
              <a:rPr lang="ja-JP" altLang="en-US" sz="1400" b="1" dirty="0">
                <a:solidFill>
                  <a:schemeClr val="tx1">
                    <a:lumMod val="75000"/>
                    <a:lumOff val="25000"/>
                  </a:schemeClr>
                </a:solidFill>
              </a:rPr>
              <a:t>～</a:t>
            </a:r>
            <a:r>
              <a:rPr lang="en-US" altLang="ja-JP" sz="1400" b="1" dirty="0">
                <a:solidFill>
                  <a:schemeClr val="tx1">
                    <a:lumMod val="75000"/>
                    <a:lumOff val="25000"/>
                  </a:schemeClr>
                </a:solidFill>
              </a:rPr>
              <a:t>25:00</a:t>
            </a:r>
            <a:r>
              <a:rPr lang="ja-JP" altLang="en-US" sz="1400" dirty="0">
                <a:solidFill>
                  <a:schemeClr val="tx1">
                    <a:lumMod val="75000"/>
                    <a:lumOff val="25000"/>
                  </a:schemeClr>
                </a:solidFill>
              </a:rPr>
              <a:t>（日本時間　祝日および当社規定の休日、及び計画停止は除く）</a:t>
            </a:r>
            <a:endParaRPr lang="en-US" altLang="ja-JP" sz="1400" dirty="0">
              <a:solidFill>
                <a:schemeClr val="tx1">
                  <a:lumMod val="75000"/>
                  <a:lumOff val="25000"/>
                </a:schemeClr>
              </a:solidFill>
            </a:endParaRPr>
          </a:p>
          <a:p>
            <a:pPr>
              <a:lnSpc>
                <a:spcPct val="100000"/>
              </a:lnSpc>
            </a:pPr>
            <a:endParaRPr lang="en-US" altLang="ja-JP" sz="1400" dirty="0">
              <a:solidFill>
                <a:schemeClr val="tx1">
                  <a:lumMod val="75000"/>
                  <a:lumOff val="25000"/>
                </a:schemeClr>
              </a:solidFill>
            </a:endParaRPr>
          </a:p>
          <a:p>
            <a:pPr marL="285750" indent="-285750">
              <a:lnSpc>
                <a:spcPct val="100000"/>
              </a:lnSpc>
              <a:buFont typeface="Wingdings" panose="05000000000000000000" pitchFamily="2" charset="2"/>
              <a:buChar char="Ø"/>
            </a:pPr>
            <a:r>
              <a:rPr lang="ja-JP" altLang="en-US" sz="1400" dirty="0">
                <a:solidFill>
                  <a:schemeClr val="tx1">
                    <a:lumMod val="75000"/>
                    <a:lumOff val="25000"/>
                  </a:schemeClr>
                </a:solidFill>
              </a:rPr>
              <a:t>サポート提供時間帯（電話）　　　　　</a:t>
            </a:r>
            <a:r>
              <a:rPr lang="ja-JP" altLang="en-US" sz="1100" b="1" dirty="0">
                <a:solidFill>
                  <a:schemeClr val="tx1">
                    <a:lumMod val="75000"/>
                    <a:lumOff val="25000"/>
                  </a:schemeClr>
                </a:solidFill>
              </a:rPr>
              <a:t>← </a:t>
            </a:r>
            <a:r>
              <a:rPr lang="ja-JP" altLang="en-US" sz="1100" b="1" dirty="0" smtClean="0">
                <a:solidFill>
                  <a:schemeClr val="tx1">
                    <a:lumMod val="75000"/>
                    <a:lumOff val="25000"/>
                  </a:schemeClr>
                </a:solidFill>
              </a:rPr>
              <a:t>オンプレ</a:t>
            </a:r>
            <a:r>
              <a:rPr lang="ja-JP" altLang="en-US" sz="1100" b="1" dirty="0">
                <a:solidFill>
                  <a:schemeClr val="tx1">
                    <a:lumMod val="75000"/>
                    <a:lumOff val="25000"/>
                  </a:schemeClr>
                </a:solidFill>
              </a:rPr>
              <a:t>のサポートと</a:t>
            </a:r>
            <a:r>
              <a:rPr lang="ja-JP" altLang="en-US" sz="1100" b="1" dirty="0" smtClean="0">
                <a:solidFill>
                  <a:schemeClr val="tx1">
                    <a:lumMod val="75000"/>
                    <a:lumOff val="25000"/>
                  </a:schemeClr>
                </a:solidFill>
              </a:rPr>
              <a:t>同じ</a:t>
            </a:r>
            <a:endParaRPr lang="en-US" altLang="ja-JP" sz="1100" b="1" dirty="0">
              <a:solidFill>
                <a:schemeClr val="tx1">
                  <a:lumMod val="75000"/>
                  <a:lumOff val="25000"/>
                </a:schemeClr>
              </a:solidFill>
            </a:endParaRPr>
          </a:p>
          <a:p>
            <a:pPr marL="457200" lvl="1" indent="0">
              <a:buNone/>
            </a:pPr>
            <a:r>
              <a:rPr lang="en-US" altLang="ja-JP" sz="1400" b="1" dirty="0">
                <a:solidFill>
                  <a:schemeClr val="tx1">
                    <a:lumMod val="75000"/>
                    <a:lumOff val="25000"/>
                  </a:schemeClr>
                </a:solidFill>
              </a:rPr>
              <a:t>10:00</a:t>
            </a:r>
            <a:r>
              <a:rPr lang="ja-JP" altLang="ja-JP" sz="1400" b="1" dirty="0">
                <a:solidFill>
                  <a:schemeClr val="tx1">
                    <a:lumMod val="75000"/>
                    <a:lumOff val="25000"/>
                  </a:schemeClr>
                </a:solidFill>
              </a:rPr>
              <a:t>～</a:t>
            </a:r>
            <a:r>
              <a:rPr lang="en-US" altLang="ja-JP" sz="1400" b="1" dirty="0">
                <a:solidFill>
                  <a:schemeClr val="tx1">
                    <a:lumMod val="75000"/>
                    <a:lumOff val="25000"/>
                  </a:schemeClr>
                </a:solidFill>
              </a:rPr>
              <a:t>12:00</a:t>
            </a:r>
            <a:r>
              <a:rPr lang="ja-JP" altLang="ja-JP" sz="1400" b="1" dirty="0" err="1">
                <a:solidFill>
                  <a:schemeClr val="tx1">
                    <a:lumMod val="75000"/>
                    <a:lumOff val="25000"/>
                  </a:schemeClr>
                </a:solidFill>
              </a:rPr>
              <a:t>、</a:t>
            </a:r>
            <a:r>
              <a:rPr lang="en-US" altLang="ja-JP" sz="1400" b="1" dirty="0">
                <a:solidFill>
                  <a:schemeClr val="tx1">
                    <a:lumMod val="75000"/>
                    <a:lumOff val="25000"/>
                  </a:schemeClr>
                </a:solidFill>
              </a:rPr>
              <a:t>13:00</a:t>
            </a:r>
            <a:r>
              <a:rPr lang="ja-JP" altLang="ja-JP" sz="1400" b="1" dirty="0">
                <a:solidFill>
                  <a:schemeClr val="tx1">
                    <a:lumMod val="75000"/>
                    <a:lumOff val="25000"/>
                  </a:schemeClr>
                </a:solidFill>
              </a:rPr>
              <a:t>～</a:t>
            </a:r>
            <a:r>
              <a:rPr lang="en-US" altLang="ja-JP" sz="1400" b="1" dirty="0">
                <a:solidFill>
                  <a:schemeClr val="tx1">
                    <a:lumMod val="75000"/>
                    <a:lumOff val="25000"/>
                  </a:schemeClr>
                </a:solidFill>
              </a:rPr>
              <a:t>17:00</a:t>
            </a:r>
            <a:r>
              <a:rPr lang="ja-JP" altLang="ja-JP" sz="1400" dirty="0">
                <a:solidFill>
                  <a:schemeClr val="tx1">
                    <a:lumMod val="75000"/>
                    <a:lumOff val="25000"/>
                  </a:schemeClr>
                </a:solidFill>
              </a:rPr>
              <a:t>（当社休業日を除く）</a:t>
            </a:r>
            <a:endParaRPr lang="en-US" altLang="ja-JP" sz="1400" dirty="0">
              <a:solidFill>
                <a:schemeClr val="tx1">
                  <a:lumMod val="75000"/>
                  <a:lumOff val="25000"/>
                </a:schemeClr>
              </a:solidFill>
            </a:endParaRPr>
          </a:p>
          <a:p>
            <a:pPr marL="457200" lvl="1" indent="0">
              <a:buNone/>
            </a:pPr>
            <a:endParaRPr lang="en-US" altLang="ja-JP" sz="1400" dirty="0">
              <a:solidFill>
                <a:schemeClr val="tx1">
                  <a:lumMod val="75000"/>
                  <a:lumOff val="25000"/>
                </a:schemeClr>
              </a:solidFill>
            </a:endParaRPr>
          </a:p>
          <a:p>
            <a:pPr indent="-285750">
              <a:buFont typeface="Wingdings" panose="05000000000000000000" pitchFamily="2" charset="2"/>
              <a:buChar char="Ø"/>
            </a:pPr>
            <a:r>
              <a:rPr lang="ja-JP" altLang="en-US" sz="1400" dirty="0">
                <a:solidFill>
                  <a:schemeClr val="tx1">
                    <a:lumMod val="75000"/>
                    <a:lumOff val="25000"/>
                  </a:schemeClr>
                </a:solidFill>
              </a:rPr>
              <a:t>問い合わせ受付（</a:t>
            </a:r>
            <a:r>
              <a:rPr lang="en-US" altLang="ja-JP" sz="1400" dirty="0">
                <a:solidFill>
                  <a:schemeClr val="tx1">
                    <a:lumMod val="75000"/>
                    <a:lumOff val="25000"/>
                  </a:schemeClr>
                </a:solidFill>
              </a:rPr>
              <a:t>Web</a:t>
            </a:r>
            <a:r>
              <a:rPr lang="ja-JP" altLang="en-US" sz="1400" dirty="0">
                <a:solidFill>
                  <a:schemeClr val="tx1">
                    <a:lumMod val="75000"/>
                    <a:lumOff val="25000"/>
                  </a:schemeClr>
                </a:solidFill>
              </a:rPr>
              <a:t>） 　　　　　　</a:t>
            </a:r>
            <a:r>
              <a:rPr lang="ja-JP" altLang="en-US" sz="1100" dirty="0">
                <a:solidFill>
                  <a:schemeClr val="tx1">
                    <a:lumMod val="75000"/>
                    <a:lumOff val="25000"/>
                  </a:schemeClr>
                </a:solidFill>
              </a:rPr>
              <a:t>  </a:t>
            </a:r>
            <a:r>
              <a:rPr lang="ja-JP" altLang="en-US" sz="1100" b="1" dirty="0">
                <a:solidFill>
                  <a:schemeClr val="tx1">
                    <a:lumMod val="75000"/>
                    <a:lumOff val="25000"/>
                  </a:schemeClr>
                </a:solidFill>
              </a:rPr>
              <a:t>← </a:t>
            </a:r>
            <a:r>
              <a:rPr lang="ja-JP" altLang="en-US" sz="1100" b="1" dirty="0" smtClean="0">
                <a:solidFill>
                  <a:schemeClr val="tx1">
                    <a:lumMod val="75000"/>
                    <a:lumOff val="25000"/>
                  </a:schemeClr>
                </a:solidFill>
              </a:rPr>
              <a:t>オンプレ</a:t>
            </a:r>
            <a:r>
              <a:rPr lang="ja-JP" altLang="en-US" sz="1100" b="1" dirty="0">
                <a:solidFill>
                  <a:schemeClr val="tx1">
                    <a:lumMod val="75000"/>
                    <a:lumOff val="25000"/>
                  </a:schemeClr>
                </a:solidFill>
              </a:rPr>
              <a:t>のサポートと同じ）</a:t>
            </a:r>
            <a:endParaRPr lang="en-US" altLang="ja-JP" sz="1100" b="1" dirty="0">
              <a:solidFill>
                <a:schemeClr val="tx1">
                  <a:lumMod val="75000"/>
                  <a:lumOff val="25000"/>
                </a:schemeClr>
              </a:solidFill>
            </a:endParaRPr>
          </a:p>
          <a:p>
            <a:pPr marL="457200" lvl="1" indent="0">
              <a:buNone/>
            </a:pPr>
            <a:r>
              <a:rPr lang="en-US" altLang="ja-JP" sz="1400" b="1" dirty="0">
                <a:solidFill>
                  <a:schemeClr val="tx1">
                    <a:lumMod val="75000"/>
                    <a:lumOff val="25000"/>
                  </a:schemeClr>
                </a:solidFill>
              </a:rPr>
              <a:t>24</a:t>
            </a:r>
            <a:r>
              <a:rPr lang="ja-JP" altLang="en-US" sz="1400" b="1" dirty="0">
                <a:solidFill>
                  <a:schemeClr val="tx1">
                    <a:lumMod val="75000"/>
                    <a:lumOff val="25000"/>
                  </a:schemeClr>
                </a:solidFill>
              </a:rPr>
              <a:t>時間</a:t>
            </a:r>
            <a:r>
              <a:rPr lang="en-US" altLang="ja-JP" sz="1400" b="1" dirty="0">
                <a:solidFill>
                  <a:schemeClr val="tx1">
                    <a:lumMod val="75000"/>
                    <a:lumOff val="25000"/>
                  </a:schemeClr>
                </a:solidFill>
              </a:rPr>
              <a:t>365</a:t>
            </a:r>
            <a:r>
              <a:rPr lang="ja-JP" altLang="en-US" sz="1400" b="1" dirty="0">
                <a:solidFill>
                  <a:schemeClr val="tx1">
                    <a:lumMod val="75000"/>
                    <a:lumOff val="25000"/>
                  </a:schemeClr>
                </a:solidFill>
              </a:rPr>
              <a:t>日</a:t>
            </a:r>
            <a:r>
              <a:rPr lang="ja-JP" altLang="en-US" sz="1400" dirty="0">
                <a:solidFill>
                  <a:schemeClr val="tx1">
                    <a:lumMod val="75000"/>
                    <a:lumOff val="25000"/>
                  </a:schemeClr>
                </a:solidFill>
              </a:rPr>
              <a:t>（計画停止時間は除く）</a:t>
            </a:r>
            <a:endParaRPr lang="en-US" altLang="ja-JP" sz="1400" dirty="0">
              <a:solidFill>
                <a:schemeClr val="tx1">
                  <a:lumMod val="75000"/>
                  <a:lumOff val="25000"/>
                </a:schemeClr>
              </a:solidFill>
            </a:endParaRPr>
          </a:p>
          <a:p>
            <a:pPr lvl="0">
              <a:lnSpc>
                <a:spcPct val="100000"/>
              </a:lnSpc>
              <a:defRPr/>
            </a:pPr>
            <a:endParaRPr lang="en-US" altLang="ja-JP" sz="1600" dirty="0"/>
          </a:p>
          <a:p>
            <a:endParaRPr kumimoji="1" lang="ja-JP" altLang="en-US" dirty="0"/>
          </a:p>
        </p:txBody>
      </p:sp>
      <p:sp>
        <p:nvSpPr>
          <p:cNvPr id="4" name="タイトル 3"/>
          <p:cNvSpPr>
            <a:spLocks noGrp="1"/>
          </p:cNvSpPr>
          <p:nvPr>
            <p:ph type="title"/>
          </p:nvPr>
        </p:nvSpPr>
        <p:spPr/>
        <p:txBody>
          <a:bodyPr/>
          <a:lstStyle/>
          <a:p>
            <a:r>
              <a:rPr lang="ja-JP" altLang="en-US" dirty="0" smtClean="0"/>
              <a:t>概要</a:t>
            </a:r>
            <a:r>
              <a:rPr lang="ja-JP" altLang="en-US" sz="2000" dirty="0" smtClean="0"/>
              <a:t>（</a:t>
            </a:r>
            <a:r>
              <a:rPr lang="ja-JP" altLang="en-US" sz="2000" dirty="0"/>
              <a:t>サービス提供時間・サポート時間）</a:t>
            </a:r>
            <a:br>
              <a:rPr lang="ja-JP" altLang="en-US" sz="2000"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6766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テキスト プレースホルダー 2"/>
          <p:cNvSpPr>
            <a:spLocks noGrp="1"/>
          </p:cNvSpPr>
          <p:nvPr>
            <p:ph type="body" sz="quarter" idx="14"/>
          </p:nvPr>
        </p:nvSpPr>
        <p:spPr>
          <a:xfrm>
            <a:off x="358775" y="879562"/>
            <a:ext cx="8426450" cy="1836204"/>
          </a:xfrm>
        </p:spPr>
        <p:txBody>
          <a:bodyPr/>
          <a:lstStyle/>
          <a:p>
            <a:pPr indent="-285750">
              <a:lnSpc>
                <a:spcPct val="100000"/>
              </a:lnSpc>
              <a:buFont typeface="Wingdings" panose="05000000000000000000" pitchFamily="2" charset="2"/>
              <a:buChar char="Ø"/>
              <a:defRPr/>
            </a:pPr>
            <a:r>
              <a:rPr lang="ja-JP" altLang="en-US" sz="1400" dirty="0">
                <a:solidFill>
                  <a:schemeClr val="tx1">
                    <a:lumMod val="75000"/>
                    <a:lumOff val="25000"/>
                  </a:schemeClr>
                </a:solidFill>
              </a:rPr>
              <a:t>パブリッククラウド</a:t>
            </a:r>
            <a:r>
              <a:rPr lang="ja-JP" altLang="en-US" sz="1400" dirty="0" smtClean="0">
                <a:solidFill>
                  <a:schemeClr val="tx1">
                    <a:lumMod val="75000"/>
                    <a:lumOff val="25000"/>
                  </a:schemeClr>
                </a:solidFill>
              </a:rPr>
              <a:t>は主に以下</a:t>
            </a:r>
            <a:r>
              <a:rPr lang="ja-JP" altLang="en-US" sz="1400" dirty="0">
                <a:solidFill>
                  <a:schemeClr val="tx1">
                    <a:lumMod val="75000"/>
                    <a:lumOff val="25000"/>
                  </a:schemeClr>
                </a:solidFill>
              </a:rPr>
              <a:t>の特徴があります</a:t>
            </a:r>
            <a:endParaRPr lang="en-US" altLang="ja-JP" sz="1400" dirty="0">
              <a:solidFill>
                <a:schemeClr val="tx1">
                  <a:lumMod val="75000"/>
                  <a:lumOff val="25000"/>
                </a:schemeClr>
              </a:solidFill>
            </a:endParaRPr>
          </a:p>
          <a:p>
            <a:pPr lvl="1">
              <a:buFont typeface="Arial" panose="020B0604020202020204" pitchFamily="34" charset="0"/>
              <a:buChar char="•"/>
              <a:defRPr/>
            </a:pPr>
            <a:r>
              <a:rPr lang="ja-JP" altLang="en-US" sz="1400" dirty="0">
                <a:solidFill>
                  <a:schemeClr val="tx1">
                    <a:lumMod val="75000"/>
                    <a:lumOff val="25000"/>
                  </a:schemeClr>
                </a:solidFill>
              </a:rPr>
              <a:t>同一サーバ内で</a:t>
            </a:r>
            <a:r>
              <a:rPr kumimoji="0" lang="ja-JP" altLang="en-US" sz="1400" kern="0" dirty="0">
                <a:solidFill>
                  <a:schemeClr val="tx1">
                    <a:lumMod val="75000"/>
                    <a:lumOff val="25000"/>
                  </a:schemeClr>
                </a:solidFill>
                <a:cs typeface="メイリオ" pitchFamily="50" charset="-128"/>
              </a:rPr>
              <a:t>会社コードで他ユーザと区別する</a:t>
            </a:r>
            <a:r>
              <a:rPr kumimoji="0" lang="ja-JP" altLang="en-US" sz="1400" b="1" kern="0" dirty="0">
                <a:solidFill>
                  <a:schemeClr val="tx1">
                    <a:lumMod val="75000"/>
                    <a:lumOff val="25000"/>
                  </a:schemeClr>
                </a:solidFill>
                <a:cs typeface="メイリオ" pitchFamily="50" charset="-128"/>
              </a:rPr>
              <a:t>マルチテナント方式</a:t>
            </a:r>
            <a:r>
              <a:rPr kumimoji="0" lang="ja-JP" altLang="en-US" sz="1400" kern="0" dirty="0">
                <a:solidFill>
                  <a:schemeClr val="tx1">
                    <a:lumMod val="75000"/>
                    <a:lumOff val="25000"/>
                  </a:schemeClr>
                </a:solidFill>
                <a:cs typeface="メイリオ" pitchFamily="50" charset="-128"/>
              </a:rPr>
              <a:t>での提供です。</a:t>
            </a:r>
            <a:endParaRPr kumimoji="0" lang="en-US" altLang="ja-JP" sz="1400" kern="0" dirty="0">
              <a:solidFill>
                <a:schemeClr val="tx1">
                  <a:lumMod val="75000"/>
                  <a:lumOff val="25000"/>
                </a:schemeClr>
              </a:solidFill>
              <a:cs typeface="メイリオ" pitchFamily="50" charset="-128"/>
            </a:endParaRPr>
          </a:p>
          <a:p>
            <a:pPr lvl="1">
              <a:buFont typeface="Arial" panose="020B0604020202020204" pitchFamily="34" charset="0"/>
              <a:buChar char="•"/>
              <a:defRPr/>
            </a:pPr>
            <a:r>
              <a:rPr kumimoji="0" lang="ja-JP" altLang="en-US" sz="1400" kern="0" dirty="0">
                <a:solidFill>
                  <a:schemeClr val="tx1">
                    <a:lumMod val="75000"/>
                    <a:lumOff val="25000"/>
                  </a:schemeClr>
                </a:solidFill>
                <a:cs typeface="メイリオ" pitchFamily="50" charset="-128"/>
              </a:rPr>
              <a:t>使用できる</a:t>
            </a:r>
            <a:r>
              <a:rPr kumimoji="0" lang="ja-JP" altLang="en-US" sz="1400" b="1" kern="0" dirty="0">
                <a:solidFill>
                  <a:schemeClr val="tx1">
                    <a:lumMod val="75000"/>
                    <a:lumOff val="25000"/>
                  </a:schemeClr>
                </a:solidFill>
                <a:cs typeface="メイリオ" pitchFamily="50" charset="-128"/>
              </a:rPr>
              <a:t>製品に制限が</a:t>
            </a:r>
            <a:r>
              <a:rPr kumimoji="0" lang="ja-JP" altLang="en-US" sz="1400" kern="0" dirty="0">
                <a:solidFill>
                  <a:schemeClr val="tx1">
                    <a:lumMod val="75000"/>
                    <a:lumOff val="25000"/>
                  </a:schemeClr>
                </a:solidFill>
                <a:cs typeface="メイリオ" pitchFamily="50" charset="-128"/>
              </a:rPr>
              <a:t>あります。（</a:t>
            </a:r>
            <a:r>
              <a:rPr lang="ja-JP" altLang="en-US" sz="1400" dirty="0">
                <a:solidFill>
                  <a:schemeClr val="tx1">
                    <a:lumMod val="75000"/>
                    <a:lumOff val="25000"/>
                  </a:schemeClr>
                </a:solidFill>
              </a:rPr>
              <a:t>詳細は</a:t>
            </a:r>
            <a:r>
              <a:rPr kumimoji="0" lang="ja-JP" altLang="en-US" sz="1400" kern="0" dirty="0" smtClean="0">
                <a:solidFill>
                  <a:schemeClr val="tx1">
                    <a:lumMod val="75000"/>
                    <a:lumOff val="25000"/>
                  </a:schemeClr>
                </a:solidFill>
                <a:cs typeface="メイリオ" pitchFamily="50" charset="-128"/>
              </a:rPr>
              <a:t>「</a:t>
            </a:r>
            <a:r>
              <a:rPr kumimoji="0" lang="en-US" altLang="ja-JP" sz="1400" kern="0" dirty="0" smtClean="0">
                <a:solidFill>
                  <a:schemeClr val="tx1">
                    <a:lumMod val="75000"/>
                    <a:lumOff val="25000"/>
                  </a:schemeClr>
                </a:solidFill>
                <a:cs typeface="メイリオ" pitchFamily="50" charset="-128"/>
              </a:rPr>
              <a:t>NX Cloud</a:t>
            </a:r>
            <a:r>
              <a:rPr kumimoji="0" lang="ja-JP" altLang="en-US" sz="1400" kern="0" dirty="0" smtClean="0">
                <a:solidFill>
                  <a:schemeClr val="tx1">
                    <a:lumMod val="75000"/>
                    <a:lumOff val="25000"/>
                  </a:schemeClr>
                </a:solidFill>
                <a:cs typeface="メイリオ" pitchFamily="50" charset="-128"/>
              </a:rPr>
              <a:t>対象</a:t>
            </a:r>
            <a:r>
              <a:rPr kumimoji="0" lang="ja-JP" altLang="en-US" sz="1400" kern="0" dirty="0">
                <a:solidFill>
                  <a:schemeClr val="tx1">
                    <a:lumMod val="75000"/>
                    <a:lumOff val="25000"/>
                  </a:schemeClr>
                </a:solidFill>
                <a:cs typeface="メイリオ" pitchFamily="50" charset="-128"/>
              </a:rPr>
              <a:t>プロダクト一覧」</a:t>
            </a:r>
            <a:r>
              <a:rPr lang="ja-JP" altLang="en-US" sz="1400" dirty="0">
                <a:solidFill>
                  <a:schemeClr val="tx1">
                    <a:lumMod val="75000"/>
                    <a:lumOff val="25000"/>
                  </a:schemeClr>
                </a:solidFill>
              </a:rPr>
              <a:t>参照）</a:t>
            </a:r>
            <a:endParaRPr kumimoji="0" lang="en-US" altLang="ja-JP" sz="1400" kern="0" dirty="0">
              <a:solidFill>
                <a:schemeClr val="tx1">
                  <a:lumMod val="75000"/>
                  <a:lumOff val="25000"/>
                </a:schemeClr>
              </a:solidFill>
              <a:cs typeface="メイリオ" pitchFamily="50" charset="-128"/>
            </a:endParaRPr>
          </a:p>
          <a:p>
            <a:pPr lvl="1">
              <a:buFont typeface="Arial" panose="020B0604020202020204" pitchFamily="34" charset="0"/>
              <a:buChar char="•"/>
              <a:defRPr/>
            </a:pPr>
            <a:r>
              <a:rPr kumimoji="0" lang="ja-JP" altLang="en-US" sz="1400" kern="0" dirty="0">
                <a:solidFill>
                  <a:schemeClr val="tx1">
                    <a:lumMod val="75000"/>
                    <a:lumOff val="25000"/>
                  </a:schemeClr>
                </a:solidFill>
                <a:cs typeface="メイリオ" pitchFamily="50" charset="-128"/>
              </a:rPr>
              <a:t>使用できる</a:t>
            </a:r>
            <a:r>
              <a:rPr kumimoji="0" lang="ja-JP" altLang="en-US" sz="1400" b="1" kern="0" dirty="0">
                <a:solidFill>
                  <a:schemeClr val="tx1">
                    <a:lumMod val="75000"/>
                    <a:lumOff val="25000"/>
                  </a:schemeClr>
                </a:solidFill>
                <a:cs typeface="メイリオ" pitchFamily="50" charset="-128"/>
              </a:rPr>
              <a:t>機能に制限</a:t>
            </a:r>
            <a:r>
              <a:rPr kumimoji="0" lang="ja-JP" altLang="en-US" sz="1400" kern="0" dirty="0">
                <a:solidFill>
                  <a:schemeClr val="tx1">
                    <a:lumMod val="75000"/>
                    <a:lumOff val="25000"/>
                  </a:schemeClr>
                </a:solidFill>
                <a:cs typeface="メイリオ" pitchFamily="50" charset="-128"/>
              </a:rPr>
              <a:t>があります。（詳細は「パブリッククラウド利用不可機能」参照）</a:t>
            </a:r>
            <a:endParaRPr kumimoji="0" lang="en-US" altLang="ja-JP" sz="1400" kern="0" dirty="0">
              <a:solidFill>
                <a:schemeClr val="tx1">
                  <a:lumMod val="75000"/>
                  <a:lumOff val="25000"/>
                </a:schemeClr>
              </a:solidFill>
              <a:cs typeface="メイリオ" pitchFamily="50" charset="-128"/>
            </a:endParaRPr>
          </a:p>
          <a:p>
            <a:pPr marL="914400" lvl="2" indent="0">
              <a:buNone/>
              <a:defRPr/>
            </a:pPr>
            <a:r>
              <a:rPr kumimoji="0" lang="ja-JP" altLang="en-US" sz="1100" kern="0" dirty="0">
                <a:solidFill>
                  <a:schemeClr val="tx1">
                    <a:lumMod val="75000"/>
                    <a:lumOff val="25000"/>
                  </a:schemeClr>
                </a:solidFill>
                <a:cs typeface="メイリオ" pitchFamily="50" charset="-128"/>
              </a:rPr>
              <a:t>例）経費精算・仮払申請、会社間取引（本社集中支払含む）、会社切替、ユーザ登録、等の一部機能は利用できません。</a:t>
            </a:r>
            <a:endParaRPr kumimoji="0" lang="en-US" altLang="ja-JP" sz="1100" kern="0" dirty="0">
              <a:solidFill>
                <a:schemeClr val="tx1">
                  <a:lumMod val="75000"/>
                  <a:lumOff val="25000"/>
                </a:schemeClr>
              </a:solidFill>
              <a:cs typeface="メイリオ" pitchFamily="50" charset="-128"/>
            </a:endParaRPr>
          </a:p>
          <a:p>
            <a:pPr lvl="1">
              <a:buFont typeface="Arial" panose="020B0604020202020204" pitchFamily="34" charset="0"/>
              <a:buChar char="•"/>
              <a:defRPr/>
            </a:pPr>
            <a:r>
              <a:rPr kumimoji="0" lang="ja-JP" altLang="en-US" sz="1400" kern="0" dirty="0">
                <a:solidFill>
                  <a:schemeClr val="tx1">
                    <a:lumMod val="75000"/>
                    <a:lumOff val="25000"/>
                  </a:schemeClr>
                </a:solidFill>
                <a:cs typeface="メイリオ" pitchFamily="50" charset="-128"/>
              </a:rPr>
              <a:t>利用できる</a:t>
            </a:r>
            <a:r>
              <a:rPr kumimoji="0" lang="ja-JP" altLang="en-US" sz="1400" b="1" kern="0" dirty="0">
                <a:solidFill>
                  <a:schemeClr val="tx1">
                    <a:lumMod val="75000"/>
                    <a:lumOff val="25000"/>
                  </a:schemeClr>
                </a:solidFill>
                <a:cs typeface="メイリオ" pitchFamily="50" charset="-128"/>
              </a:rPr>
              <a:t>本番会社は</a:t>
            </a:r>
            <a:r>
              <a:rPr kumimoji="0" lang="en-US" altLang="ja-JP" sz="1400" b="1" kern="0" dirty="0">
                <a:solidFill>
                  <a:schemeClr val="tx1">
                    <a:lumMod val="75000"/>
                    <a:lumOff val="25000"/>
                  </a:schemeClr>
                </a:solidFill>
                <a:cs typeface="メイリオ" pitchFamily="50" charset="-128"/>
              </a:rPr>
              <a:t>1</a:t>
            </a:r>
            <a:r>
              <a:rPr kumimoji="0" lang="ja-JP" altLang="en-US" sz="1400" b="1" kern="0" dirty="0">
                <a:solidFill>
                  <a:schemeClr val="tx1">
                    <a:lumMod val="75000"/>
                    <a:lumOff val="25000"/>
                  </a:schemeClr>
                </a:solidFill>
                <a:cs typeface="メイリオ" pitchFamily="50" charset="-128"/>
              </a:rPr>
              <a:t>社のみ</a:t>
            </a:r>
            <a:r>
              <a:rPr kumimoji="0" lang="ja-JP" altLang="en-US" sz="1400" kern="0" dirty="0">
                <a:solidFill>
                  <a:schemeClr val="tx1">
                    <a:lumMod val="75000"/>
                    <a:lumOff val="25000"/>
                  </a:schemeClr>
                </a:solidFill>
                <a:cs typeface="メイリオ" pitchFamily="50" charset="-128"/>
              </a:rPr>
              <a:t>です。</a:t>
            </a:r>
            <a:endParaRPr kumimoji="0" lang="en-US" altLang="ja-JP" sz="1400" kern="0" dirty="0">
              <a:solidFill>
                <a:schemeClr val="tx1">
                  <a:lumMod val="75000"/>
                  <a:lumOff val="25000"/>
                </a:schemeClr>
              </a:solidFill>
              <a:cs typeface="メイリオ" pitchFamily="50" charset="-128"/>
            </a:endParaRPr>
          </a:p>
          <a:p>
            <a:pPr lvl="1">
              <a:buFont typeface="Arial" panose="020B0604020202020204" pitchFamily="34" charset="0"/>
              <a:buChar char="•"/>
            </a:pPr>
            <a:r>
              <a:rPr lang="en-US" altLang="ja-JP" sz="1400" dirty="0" smtClean="0">
                <a:solidFill>
                  <a:schemeClr val="tx1">
                    <a:lumMod val="75000"/>
                    <a:lumOff val="25000"/>
                  </a:schemeClr>
                </a:solidFill>
              </a:rPr>
              <a:t>NX Cloud</a:t>
            </a:r>
            <a:r>
              <a:rPr lang="ja-JP" altLang="en-US" sz="1400" dirty="0" err="1" smtClean="0">
                <a:solidFill>
                  <a:schemeClr val="tx1">
                    <a:lumMod val="75000"/>
                    <a:lumOff val="25000"/>
                  </a:schemeClr>
                </a:solidFill>
              </a:rPr>
              <a:t>へ</a:t>
            </a:r>
            <a:r>
              <a:rPr lang="ja-JP" altLang="en-US" sz="1400" dirty="0" err="1">
                <a:solidFill>
                  <a:schemeClr val="tx1">
                    <a:lumMod val="75000"/>
                    <a:lumOff val="25000"/>
                  </a:schemeClr>
                </a:solidFill>
              </a:rPr>
              <a:t>の</a:t>
            </a:r>
            <a:r>
              <a:rPr lang="ja-JP" altLang="en-US" sz="1400" b="1" dirty="0">
                <a:solidFill>
                  <a:schemeClr val="tx1">
                    <a:lumMod val="75000"/>
                    <a:lumOff val="25000"/>
                  </a:schemeClr>
                </a:solidFill>
              </a:rPr>
              <a:t>接続方法はインターネットのみ</a:t>
            </a:r>
            <a:r>
              <a:rPr lang="ja-JP" altLang="en-US" sz="1400" dirty="0">
                <a:solidFill>
                  <a:schemeClr val="tx1">
                    <a:lumMod val="75000"/>
                    <a:lumOff val="25000"/>
                  </a:schemeClr>
                </a:solidFill>
              </a:rPr>
              <a:t>です</a:t>
            </a:r>
            <a:r>
              <a:rPr kumimoji="0" lang="ja-JP" altLang="en-US" sz="1400" kern="0" dirty="0" smtClean="0">
                <a:solidFill>
                  <a:schemeClr val="tx1">
                    <a:lumMod val="75000"/>
                    <a:lumOff val="25000"/>
                  </a:schemeClr>
                </a:solidFill>
                <a:cs typeface="メイリオ" pitchFamily="50" charset="-128"/>
              </a:rPr>
              <a:t>。</a:t>
            </a:r>
            <a:endParaRPr kumimoji="1" lang="en-US" altLang="ja-JP" dirty="0" smtClean="0"/>
          </a:p>
        </p:txBody>
      </p:sp>
      <p:sp>
        <p:nvSpPr>
          <p:cNvPr id="4" name="タイトル 3"/>
          <p:cNvSpPr>
            <a:spLocks noGrp="1"/>
          </p:cNvSpPr>
          <p:nvPr>
            <p:ph type="title"/>
          </p:nvPr>
        </p:nvSpPr>
        <p:spPr/>
        <p:txBody>
          <a:bodyPr anchor="t"/>
          <a:lstStyle/>
          <a:p>
            <a:r>
              <a:rPr lang="en-US" altLang="ja-JP" sz="2400" dirty="0" smtClean="0"/>
              <a:t>Public</a:t>
            </a:r>
            <a:r>
              <a:rPr lang="ja-JP" altLang="en-US" sz="2400" dirty="0" smtClean="0"/>
              <a:t>と</a:t>
            </a:r>
            <a:r>
              <a:rPr lang="en-US" altLang="ja-JP" sz="2400" dirty="0" smtClean="0"/>
              <a:t>Private</a:t>
            </a:r>
            <a:r>
              <a:rPr lang="ja-JP" altLang="en-US" dirty="0"/>
              <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pic>
        <p:nvPicPr>
          <p:cNvPr id="33" name="図 32"/>
          <p:cNvPicPr>
            <a:picLocks noChangeAspect="1"/>
          </p:cNvPicPr>
          <p:nvPr/>
        </p:nvPicPr>
        <p:blipFill>
          <a:blip r:embed="rId2"/>
          <a:stretch>
            <a:fillRect/>
          </a:stretch>
        </p:blipFill>
        <p:spPr>
          <a:xfrm>
            <a:off x="4319972" y="2742296"/>
            <a:ext cx="4757121" cy="1845678"/>
          </a:xfrm>
          <a:prstGeom prst="rect">
            <a:avLst/>
          </a:prstGeom>
        </p:spPr>
      </p:pic>
      <p:pic>
        <p:nvPicPr>
          <p:cNvPr id="58" name="図 57"/>
          <p:cNvPicPr>
            <a:picLocks noChangeAspect="1"/>
          </p:cNvPicPr>
          <p:nvPr/>
        </p:nvPicPr>
        <p:blipFill>
          <a:blip r:embed="rId3"/>
          <a:stretch>
            <a:fillRect/>
          </a:stretch>
        </p:blipFill>
        <p:spPr>
          <a:xfrm>
            <a:off x="108050" y="2742296"/>
            <a:ext cx="4211922" cy="1874331"/>
          </a:xfrm>
          <a:prstGeom prst="rect">
            <a:avLst/>
          </a:prstGeom>
        </p:spPr>
      </p:pic>
    </p:spTree>
    <p:extLst>
      <p:ext uri="{BB962C8B-B14F-4D97-AF65-F5344CB8AC3E}">
        <p14:creationId xmlns:p14="http://schemas.microsoft.com/office/powerpoint/2010/main" val="289577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テキスト プレースホルダー 2"/>
          <p:cNvSpPr>
            <a:spLocks noGrp="1"/>
          </p:cNvSpPr>
          <p:nvPr>
            <p:ph type="body" sz="quarter" idx="14"/>
          </p:nvPr>
        </p:nvSpPr>
        <p:spPr>
          <a:xfrm>
            <a:off x="358775" y="879562"/>
            <a:ext cx="8426450" cy="1800200"/>
          </a:xfrm>
        </p:spPr>
        <p:txBody>
          <a:bodyPr/>
          <a:lstStyle/>
          <a:p>
            <a:pPr indent="-285750">
              <a:lnSpc>
                <a:spcPct val="100000"/>
              </a:lnSpc>
              <a:buFont typeface="Wingdings" panose="05000000000000000000" pitchFamily="2" charset="2"/>
              <a:buChar char="Ø"/>
            </a:pPr>
            <a:r>
              <a:rPr lang="ja-JP" altLang="en-US" sz="1400" dirty="0" smtClean="0">
                <a:solidFill>
                  <a:schemeClr val="tx1">
                    <a:lumMod val="75000"/>
                    <a:lumOff val="25000"/>
                  </a:schemeClr>
                </a:solidFill>
              </a:rPr>
              <a:t>プライベートクラウドは主に以下</a:t>
            </a:r>
            <a:r>
              <a:rPr lang="ja-JP" altLang="en-US" sz="1400" dirty="0">
                <a:solidFill>
                  <a:schemeClr val="tx1">
                    <a:lumMod val="75000"/>
                    <a:lumOff val="25000"/>
                  </a:schemeClr>
                </a:solidFill>
              </a:rPr>
              <a:t>の特徴があります</a:t>
            </a:r>
            <a:endParaRPr lang="en-US" altLang="ja-JP" sz="1400" dirty="0">
              <a:solidFill>
                <a:schemeClr val="tx1">
                  <a:lumMod val="75000"/>
                  <a:lumOff val="25000"/>
                </a:schemeClr>
              </a:solidFill>
            </a:endParaRPr>
          </a:p>
          <a:p>
            <a:pPr lvl="1">
              <a:buFont typeface="Arial" panose="020B0604020202020204" pitchFamily="34" charset="0"/>
              <a:buChar char="•"/>
            </a:pPr>
            <a:r>
              <a:rPr lang="ja-JP" altLang="en-US" sz="1400" dirty="0">
                <a:solidFill>
                  <a:schemeClr val="tx1">
                    <a:lumMod val="75000"/>
                    <a:lumOff val="25000"/>
                  </a:schemeClr>
                </a:solidFill>
              </a:rPr>
              <a:t>特定の</a:t>
            </a:r>
            <a:r>
              <a:rPr lang="ja-JP" altLang="en-US" sz="1400" b="1" dirty="0">
                <a:solidFill>
                  <a:schemeClr val="tx1">
                    <a:lumMod val="75000"/>
                    <a:lumOff val="25000"/>
                  </a:schemeClr>
                </a:solidFill>
              </a:rPr>
              <a:t>ユーザー専用に構築</a:t>
            </a:r>
            <a:r>
              <a:rPr lang="ja-JP" altLang="en-US" sz="1400" dirty="0">
                <a:solidFill>
                  <a:schemeClr val="tx1">
                    <a:lumMod val="75000"/>
                    <a:lumOff val="25000"/>
                  </a:schemeClr>
                </a:solidFill>
              </a:rPr>
              <a:t>（専用のサーバを用意）したクラウド環境を提供します</a:t>
            </a:r>
            <a:r>
              <a:rPr kumimoji="0" lang="ja-JP" altLang="en-US" sz="1400" kern="0" dirty="0">
                <a:solidFill>
                  <a:schemeClr val="tx1">
                    <a:lumMod val="75000"/>
                    <a:lumOff val="25000"/>
                  </a:schemeClr>
                </a:solidFill>
                <a:cs typeface="メイリオ" pitchFamily="50" charset="-128"/>
              </a:rPr>
              <a:t>。</a:t>
            </a:r>
            <a:endParaRPr lang="en-US" altLang="ja-JP" sz="1400" dirty="0">
              <a:solidFill>
                <a:schemeClr val="tx1">
                  <a:lumMod val="75000"/>
                  <a:lumOff val="25000"/>
                </a:schemeClr>
              </a:solidFill>
            </a:endParaRPr>
          </a:p>
          <a:p>
            <a:pPr lvl="1">
              <a:buFont typeface="Arial" panose="020B0604020202020204" pitchFamily="34" charset="0"/>
              <a:buChar char="•"/>
            </a:pPr>
            <a:r>
              <a:rPr lang="ja-JP" altLang="en-US" sz="1400" dirty="0">
                <a:solidFill>
                  <a:schemeClr val="tx1">
                    <a:lumMod val="75000"/>
                    <a:lumOff val="25000"/>
                  </a:schemeClr>
                </a:solidFill>
              </a:rPr>
              <a:t>オンプレ環境と同等の製品が利用可能です</a:t>
            </a:r>
            <a:r>
              <a:rPr kumimoji="0" lang="ja-JP" altLang="en-US" sz="1400" kern="0" dirty="0">
                <a:solidFill>
                  <a:schemeClr val="tx1">
                    <a:lumMod val="75000"/>
                    <a:lumOff val="25000"/>
                  </a:schemeClr>
                </a:solidFill>
                <a:cs typeface="メイリオ" pitchFamily="50" charset="-128"/>
              </a:rPr>
              <a:t>。 （</a:t>
            </a:r>
            <a:r>
              <a:rPr lang="ja-JP" altLang="en-US" sz="1400" dirty="0">
                <a:solidFill>
                  <a:schemeClr val="tx1">
                    <a:lumMod val="75000"/>
                    <a:lumOff val="25000"/>
                  </a:schemeClr>
                </a:solidFill>
              </a:rPr>
              <a:t>詳細は対象プロダクト一覧をご確認ください）</a:t>
            </a:r>
            <a:endParaRPr lang="en-US" altLang="ja-JP" sz="1400" dirty="0">
              <a:solidFill>
                <a:schemeClr val="tx1">
                  <a:lumMod val="75000"/>
                  <a:lumOff val="25000"/>
                </a:schemeClr>
              </a:solidFill>
            </a:endParaRPr>
          </a:p>
          <a:p>
            <a:pPr lvl="1">
              <a:buFont typeface="Arial" panose="020B0604020202020204" pitchFamily="34" charset="0"/>
              <a:buChar char="•"/>
            </a:pPr>
            <a:r>
              <a:rPr lang="en-US" altLang="ja-JP" sz="1400" dirty="0" smtClean="0">
                <a:solidFill>
                  <a:schemeClr val="tx1">
                    <a:lumMod val="75000"/>
                    <a:lumOff val="25000"/>
                  </a:schemeClr>
                </a:solidFill>
              </a:rPr>
              <a:t>NX Cloud</a:t>
            </a:r>
            <a:r>
              <a:rPr lang="ja-JP" altLang="en-US" sz="1400" dirty="0" err="1" smtClean="0">
                <a:solidFill>
                  <a:schemeClr val="tx1">
                    <a:lumMod val="75000"/>
                    <a:lumOff val="25000"/>
                  </a:schemeClr>
                </a:solidFill>
              </a:rPr>
              <a:t>へ</a:t>
            </a:r>
            <a:r>
              <a:rPr lang="ja-JP" altLang="en-US" sz="1400" dirty="0" err="1">
                <a:solidFill>
                  <a:schemeClr val="tx1">
                    <a:lumMod val="75000"/>
                    <a:lumOff val="25000"/>
                  </a:schemeClr>
                </a:solidFill>
              </a:rPr>
              <a:t>の</a:t>
            </a:r>
            <a:r>
              <a:rPr lang="ja-JP" altLang="en-US" sz="1400" dirty="0">
                <a:solidFill>
                  <a:schemeClr val="tx1">
                    <a:lumMod val="75000"/>
                    <a:lumOff val="25000"/>
                  </a:schemeClr>
                </a:solidFill>
              </a:rPr>
              <a:t>接続方法はインターネット接続、</a:t>
            </a:r>
            <a:r>
              <a:rPr lang="en-US" altLang="ja-JP" sz="1400" dirty="0">
                <a:solidFill>
                  <a:schemeClr val="tx1">
                    <a:lumMod val="75000"/>
                    <a:lumOff val="25000"/>
                  </a:schemeClr>
                </a:solidFill>
              </a:rPr>
              <a:t>VPN</a:t>
            </a:r>
            <a:r>
              <a:rPr lang="ja-JP" altLang="en-US" sz="1400" dirty="0">
                <a:solidFill>
                  <a:schemeClr val="tx1">
                    <a:lumMod val="75000"/>
                    <a:lumOff val="25000"/>
                  </a:schemeClr>
                </a:solidFill>
              </a:rPr>
              <a:t>接続、専用線接続（</a:t>
            </a:r>
            <a:r>
              <a:rPr lang="en-US" altLang="ja-JP" sz="1400" dirty="0" err="1">
                <a:solidFill>
                  <a:schemeClr val="tx1">
                    <a:lumMod val="75000"/>
                    <a:lumOff val="25000"/>
                  </a:schemeClr>
                </a:solidFill>
              </a:rPr>
              <a:t>FastConnect</a:t>
            </a:r>
            <a:r>
              <a:rPr lang="ja-JP" altLang="en-US" sz="1400" dirty="0">
                <a:solidFill>
                  <a:schemeClr val="tx1">
                    <a:lumMod val="75000"/>
                    <a:lumOff val="25000"/>
                  </a:schemeClr>
                </a:solidFill>
              </a:rPr>
              <a:t>）</a:t>
            </a:r>
            <a:r>
              <a:rPr lang="en-US" altLang="ja-JP" sz="1400" dirty="0">
                <a:solidFill>
                  <a:schemeClr val="tx1">
                    <a:lumMod val="75000"/>
                    <a:lumOff val="25000"/>
                  </a:schemeClr>
                </a:solidFill>
              </a:rPr>
              <a:t/>
            </a:r>
            <a:br>
              <a:rPr lang="en-US" altLang="ja-JP" sz="1400" dirty="0">
                <a:solidFill>
                  <a:schemeClr val="tx1">
                    <a:lumMod val="75000"/>
                    <a:lumOff val="25000"/>
                  </a:schemeClr>
                </a:solidFill>
              </a:rPr>
            </a:br>
            <a:r>
              <a:rPr lang="ja-JP" altLang="en-US" sz="1400" dirty="0">
                <a:solidFill>
                  <a:schemeClr val="tx1">
                    <a:lumMod val="75000"/>
                    <a:lumOff val="25000"/>
                  </a:schemeClr>
                </a:solidFill>
              </a:rPr>
              <a:t>から選択できます</a:t>
            </a:r>
            <a:r>
              <a:rPr kumimoji="0" lang="ja-JP" altLang="en-US" sz="1400" kern="0" dirty="0">
                <a:solidFill>
                  <a:schemeClr val="tx1">
                    <a:lumMod val="75000"/>
                    <a:lumOff val="25000"/>
                  </a:schemeClr>
                </a:solidFill>
                <a:cs typeface="メイリオ" pitchFamily="50" charset="-128"/>
              </a:rPr>
              <a:t>。</a:t>
            </a:r>
            <a:endParaRPr lang="en-US" altLang="ja-JP" sz="1400" dirty="0">
              <a:solidFill>
                <a:schemeClr val="tx1">
                  <a:lumMod val="75000"/>
                  <a:lumOff val="25000"/>
                </a:schemeClr>
              </a:solidFill>
            </a:endParaRPr>
          </a:p>
          <a:p>
            <a:pPr marL="457200" lvl="1" indent="0">
              <a:buNone/>
            </a:pPr>
            <a:r>
              <a:rPr lang="ja-JP" altLang="en-US" sz="1400" dirty="0">
                <a:solidFill>
                  <a:schemeClr val="tx1">
                    <a:lumMod val="75000"/>
                    <a:lumOff val="25000"/>
                  </a:schemeClr>
                </a:solidFill>
              </a:rPr>
              <a:t>　  </a:t>
            </a:r>
            <a:r>
              <a:rPr lang="ja-JP" altLang="en-US" sz="1100" dirty="0">
                <a:solidFill>
                  <a:schemeClr val="tx1">
                    <a:lumMod val="75000"/>
                    <a:lumOff val="25000"/>
                  </a:schemeClr>
                </a:solidFill>
              </a:rPr>
              <a:t>注意）</a:t>
            </a:r>
            <a:r>
              <a:rPr lang="ja-JP" altLang="en-US" sz="1100" b="1" dirty="0">
                <a:solidFill>
                  <a:schemeClr val="tx1">
                    <a:lumMod val="75000"/>
                    <a:lumOff val="25000"/>
                  </a:schemeClr>
                </a:solidFill>
              </a:rPr>
              <a:t>一部の製品利用においては</a:t>
            </a:r>
            <a:r>
              <a:rPr lang="en-US" altLang="ja-JP" sz="1100" b="1" dirty="0">
                <a:solidFill>
                  <a:schemeClr val="tx1">
                    <a:lumMod val="75000"/>
                    <a:lumOff val="25000"/>
                  </a:schemeClr>
                </a:solidFill>
              </a:rPr>
              <a:t>VPN</a:t>
            </a:r>
            <a:r>
              <a:rPr lang="ja-JP" altLang="en-US" sz="1100" b="1" dirty="0">
                <a:solidFill>
                  <a:schemeClr val="tx1">
                    <a:lumMod val="75000"/>
                    <a:lumOff val="25000"/>
                  </a:schemeClr>
                </a:solidFill>
              </a:rPr>
              <a:t>接続または</a:t>
            </a:r>
            <a:r>
              <a:rPr lang="en-US" altLang="ja-JP" sz="1100" b="1" dirty="0" err="1">
                <a:solidFill>
                  <a:schemeClr val="tx1">
                    <a:lumMod val="75000"/>
                    <a:lumOff val="25000"/>
                  </a:schemeClr>
                </a:solidFill>
              </a:rPr>
              <a:t>FastConnect</a:t>
            </a:r>
            <a:r>
              <a:rPr lang="ja-JP" altLang="en-US" sz="1100" b="1" dirty="0">
                <a:solidFill>
                  <a:schemeClr val="tx1">
                    <a:lumMod val="75000"/>
                    <a:lumOff val="25000"/>
                  </a:schemeClr>
                </a:solidFill>
              </a:rPr>
              <a:t>利用が必須</a:t>
            </a:r>
            <a:r>
              <a:rPr lang="ja-JP" altLang="en-US" sz="1100" dirty="0">
                <a:solidFill>
                  <a:schemeClr val="tx1">
                    <a:lumMod val="75000"/>
                    <a:lumOff val="25000"/>
                  </a:schemeClr>
                </a:solidFill>
              </a:rPr>
              <a:t>になります</a:t>
            </a:r>
            <a:r>
              <a:rPr kumimoji="0" lang="ja-JP" altLang="en-US" sz="1100" kern="0" dirty="0">
                <a:solidFill>
                  <a:schemeClr val="tx1">
                    <a:lumMod val="75000"/>
                    <a:lumOff val="25000"/>
                  </a:schemeClr>
                </a:solidFill>
              </a:rPr>
              <a:t>。</a:t>
            </a: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　　　　 　詳細は後述の対象プロダクト一覧をご確認ください</a:t>
            </a:r>
            <a:r>
              <a:rPr lang="ja-JP" altLang="en-US" sz="1100" dirty="0" smtClean="0">
                <a:solidFill>
                  <a:schemeClr val="tx1">
                    <a:lumMod val="75000"/>
                    <a:lumOff val="25000"/>
                  </a:schemeClr>
                </a:solidFill>
              </a:rPr>
              <a:t>。</a:t>
            </a:r>
            <a:endParaRPr kumimoji="1" lang="en-US" altLang="ja-JP" dirty="0" smtClean="0"/>
          </a:p>
        </p:txBody>
      </p:sp>
      <p:sp>
        <p:nvSpPr>
          <p:cNvPr id="4" name="タイトル 3"/>
          <p:cNvSpPr>
            <a:spLocks noGrp="1"/>
          </p:cNvSpPr>
          <p:nvPr>
            <p:ph type="title"/>
          </p:nvPr>
        </p:nvSpPr>
        <p:spPr/>
        <p:txBody>
          <a:bodyPr anchor="t"/>
          <a:lstStyle/>
          <a:p>
            <a:r>
              <a:rPr lang="en-US" altLang="ja-JP" sz="2400" dirty="0" smtClean="0"/>
              <a:t>Public</a:t>
            </a:r>
            <a:r>
              <a:rPr lang="ja-JP" altLang="en-US" sz="2400" dirty="0" smtClean="0"/>
              <a:t>と</a:t>
            </a:r>
            <a:r>
              <a:rPr lang="en-US" altLang="ja-JP" sz="2400" dirty="0" smtClean="0"/>
              <a:t>Private</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pic>
        <p:nvPicPr>
          <p:cNvPr id="50" name="図 49"/>
          <p:cNvPicPr>
            <a:picLocks noChangeAspect="1"/>
          </p:cNvPicPr>
          <p:nvPr/>
        </p:nvPicPr>
        <p:blipFill>
          <a:blip r:embed="rId2"/>
          <a:stretch>
            <a:fillRect/>
          </a:stretch>
        </p:blipFill>
        <p:spPr>
          <a:xfrm>
            <a:off x="552088" y="2718812"/>
            <a:ext cx="4019912" cy="1912174"/>
          </a:xfrm>
          <a:prstGeom prst="rect">
            <a:avLst/>
          </a:prstGeom>
        </p:spPr>
      </p:pic>
    </p:spTree>
    <p:extLst>
      <p:ext uri="{BB962C8B-B14F-4D97-AF65-F5344CB8AC3E}">
        <p14:creationId xmlns:p14="http://schemas.microsoft.com/office/powerpoint/2010/main" val="312077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4" name="タイトル 3"/>
          <p:cNvSpPr>
            <a:spLocks noGrp="1"/>
          </p:cNvSpPr>
          <p:nvPr>
            <p:ph type="title"/>
          </p:nvPr>
        </p:nvSpPr>
        <p:spPr/>
        <p:txBody>
          <a:bodyPr anchor="t"/>
          <a:lstStyle/>
          <a:p>
            <a:r>
              <a:rPr lang="en-US" altLang="ja-JP" dirty="0" smtClean="0"/>
              <a:t>Private</a:t>
            </a:r>
            <a:r>
              <a:rPr lang="ja-JP" altLang="en-US" dirty="0"/>
              <a:t>と</a:t>
            </a:r>
            <a:r>
              <a:rPr lang="en-US" altLang="ja-JP" dirty="0"/>
              <a:t>Public</a:t>
            </a:r>
            <a:r>
              <a:rPr lang="ja-JP" altLang="en-US" dirty="0"/>
              <a:t>について</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grpSp>
        <p:nvGrpSpPr>
          <p:cNvPr id="6" name="グループ化 5"/>
          <p:cNvGrpSpPr/>
          <p:nvPr/>
        </p:nvGrpSpPr>
        <p:grpSpPr>
          <a:xfrm>
            <a:off x="2838167" y="1239962"/>
            <a:ext cx="1306376" cy="1085727"/>
            <a:chOff x="2283889" y="3683057"/>
            <a:chExt cx="1306376" cy="1085727"/>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889" y="3683057"/>
              <a:ext cx="1306376" cy="1085727"/>
            </a:xfrm>
            <a:prstGeom prst="rect">
              <a:avLst/>
            </a:prstGeom>
          </p:spPr>
        </p:pic>
        <p:sp>
          <p:nvSpPr>
            <p:cNvPr id="8" name="正方形/長方形 7"/>
            <p:cNvSpPr/>
            <p:nvPr/>
          </p:nvSpPr>
          <p:spPr>
            <a:xfrm>
              <a:off x="2404423" y="4163522"/>
              <a:ext cx="1065308" cy="400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68" b="1" dirty="0">
                  <a:solidFill>
                    <a:schemeClr val="accent5"/>
                  </a:solidFill>
                  <a:latin typeface="メイリオ" panose="020B0604030504040204" pitchFamily="50" charset="-128"/>
                  <a:ea typeface="メイリオ" panose="020B0604030504040204" pitchFamily="50" charset="-128"/>
                  <a:cs typeface="Tahoma" pitchFamily="34" charset="0"/>
                </a:rPr>
                <a:t>Private Cloud</a:t>
              </a:r>
            </a:p>
          </p:txBody>
        </p:sp>
      </p:grpSp>
      <p:grpSp>
        <p:nvGrpSpPr>
          <p:cNvPr id="9" name="グループ化 8"/>
          <p:cNvGrpSpPr/>
          <p:nvPr/>
        </p:nvGrpSpPr>
        <p:grpSpPr>
          <a:xfrm>
            <a:off x="4988394" y="1295437"/>
            <a:ext cx="1219200" cy="999244"/>
            <a:chOff x="4989751" y="1091292"/>
            <a:chExt cx="1219200" cy="999244"/>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751" y="1091292"/>
              <a:ext cx="1219200" cy="999244"/>
            </a:xfrm>
            <a:prstGeom prst="rect">
              <a:avLst/>
            </a:prstGeom>
          </p:spPr>
        </p:pic>
        <p:sp>
          <p:nvSpPr>
            <p:cNvPr id="11" name="正方形/長方形 10"/>
            <p:cNvSpPr/>
            <p:nvPr/>
          </p:nvSpPr>
          <p:spPr>
            <a:xfrm>
              <a:off x="5060484" y="1539512"/>
              <a:ext cx="1065308" cy="377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68" b="1" dirty="0">
                  <a:solidFill>
                    <a:schemeClr val="accent1"/>
                  </a:solidFill>
                  <a:latin typeface="メイリオ" panose="020B0604030504040204" pitchFamily="50" charset="-128"/>
                  <a:ea typeface="メイリオ" panose="020B0604030504040204" pitchFamily="50" charset="-128"/>
                  <a:cs typeface="Tahoma" pitchFamily="34" charset="0"/>
                </a:rPr>
                <a:t>Private Cloud</a:t>
              </a:r>
            </a:p>
          </p:txBody>
        </p:sp>
      </p:grpSp>
      <p:grpSp>
        <p:nvGrpSpPr>
          <p:cNvPr id="12" name="グループ化 11"/>
          <p:cNvGrpSpPr/>
          <p:nvPr/>
        </p:nvGrpSpPr>
        <p:grpSpPr>
          <a:xfrm>
            <a:off x="786574" y="1258718"/>
            <a:ext cx="1266107" cy="1066972"/>
            <a:chOff x="899592" y="1516732"/>
            <a:chExt cx="1266107" cy="1066972"/>
          </a:xfrm>
        </p:grpSpPr>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516732"/>
              <a:ext cx="1266107" cy="1066972"/>
            </a:xfrm>
            <a:prstGeom prst="rect">
              <a:avLst/>
            </a:prstGeom>
          </p:spPr>
        </p:pic>
        <p:sp>
          <p:nvSpPr>
            <p:cNvPr id="14" name="正方形/長方形 13"/>
            <p:cNvSpPr/>
            <p:nvPr/>
          </p:nvSpPr>
          <p:spPr>
            <a:xfrm>
              <a:off x="999991" y="1998942"/>
              <a:ext cx="1065308" cy="379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68" b="1" dirty="0">
                  <a:solidFill>
                    <a:schemeClr val="tx2"/>
                  </a:solidFill>
                  <a:latin typeface="メイリオ" panose="020B0604030504040204" pitchFamily="50" charset="-128"/>
                  <a:ea typeface="メイリオ" panose="020B0604030504040204" pitchFamily="50" charset="-128"/>
                  <a:cs typeface="Tahoma" pitchFamily="34" charset="0"/>
                </a:rPr>
                <a:t>Private Cloud</a:t>
              </a:r>
            </a:p>
          </p:txBody>
        </p:sp>
      </p:grpSp>
      <p:grpSp>
        <p:nvGrpSpPr>
          <p:cNvPr id="15" name="グループ化 14"/>
          <p:cNvGrpSpPr/>
          <p:nvPr/>
        </p:nvGrpSpPr>
        <p:grpSpPr>
          <a:xfrm>
            <a:off x="6989861" y="1180806"/>
            <a:ext cx="1314356" cy="1113875"/>
            <a:chOff x="6372200" y="1464261"/>
            <a:chExt cx="1314356" cy="1113875"/>
          </a:xfrm>
        </p:grpSpPr>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464261"/>
              <a:ext cx="1314356" cy="1113875"/>
            </a:xfrm>
            <a:prstGeom prst="rect">
              <a:avLst/>
            </a:prstGeom>
          </p:spPr>
        </p:pic>
        <p:sp>
          <p:nvSpPr>
            <p:cNvPr id="17" name="正方形/長方形 16"/>
            <p:cNvSpPr/>
            <p:nvPr/>
          </p:nvSpPr>
          <p:spPr>
            <a:xfrm>
              <a:off x="6496724" y="1968342"/>
              <a:ext cx="1065308" cy="395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68" b="1" dirty="0">
                  <a:solidFill>
                    <a:srgbClr val="FF0000"/>
                  </a:solidFill>
                  <a:latin typeface="メイリオ" panose="020B0604030504040204" pitchFamily="50" charset="-128"/>
                  <a:ea typeface="メイリオ" panose="020B0604030504040204" pitchFamily="50" charset="-128"/>
                  <a:cs typeface="Tahoma" pitchFamily="34" charset="0"/>
                </a:rPr>
                <a:t>Public Cloud</a:t>
              </a:r>
            </a:p>
          </p:txBody>
        </p:sp>
      </p:grpSp>
      <p:sp>
        <p:nvSpPr>
          <p:cNvPr id="18" name="正方形/長方形 17"/>
          <p:cNvSpPr/>
          <p:nvPr/>
        </p:nvSpPr>
        <p:spPr>
          <a:xfrm>
            <a:off x="3695772" y="898406"/>
            <a:ext cx="1659893" cy="186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68" b="1" dirty="0">
                <a:solidFill>
                  <a:schemeClr val="tx1">
                    <a:lumMod val="50000"/>
                    <a:lumOff val="50000"/>
                  </a:schemeClr>
                </a:solidFill>
                <a:latin typeface="メイリオ" panose="020B0604030504040204" pitchFamily="50" charset="-128"/>
                <a:ea typeface="メイリオ" panose="020B0604030504040204" pitchFamily="50" charset="-128"/>
                <a:cs typeface="Tahoma" pitchFamily="34" charset="0"/>
              </a:rPr>
              <a:t>SuperStream-NX Cloud</a:t>
            </a:r>
          </a:p>
        </p:txBody>
      </p:sp>
      <p:grpSp>
        <p:nvGrpSpPr>
          <p:cNvPr id="19" name="グループ化 18"/>
          <p:cNvGrpSpPr/>
          <p:nvPr/>
        </p:nvGrpSpPr>
        <p:grpSpPr>
          <a:xfrm>
            <a:off x="700533" y="1144342"/>
            <a:ext cx="1488154" cy="1150339"/>
            <a:chOff x="606587" y="1144342"/>
            <a:chExt cx="1488154" cy="1150339"/>
          </a:xfrm>
        </p:grpSpPr>
        <p:sp>
          <p:nvSpPr>
            <p:cNvPr id="20" name="Rectangle 7">
              <a:extLst>
                <a:ext uri="{FF2B5EF4-FFF2-40B4-BE49-F238E27FC236}">
                  <a16:creationId xmlns:a16="http://schemas.microsoft.com/office/drawing/2014/main" id="{048AC21C-A378-6C48-BB08-E95289D52057}"/>
                </a:ext>
              </a:extLst>
            </p:cNvPr>
            <p:cNvSpPr/>
            <p:nvPr/>
          </p:nvSpPr>
          <p:spPr>
            <a:xfrm>
              <a:off x="606587" y="1144342"/>
              <a:ext cx="1488154" cy="1150339"/>
            </a:xfrm>
            <a:prstGeom prst="rect">
              <a:avLst/>
            </a:prstGeom>
            <a:noFill/>
            <a:ln w="19050">
              <a:solidFill>
                <a:srgbClr val="0070C0"/>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21" name="正方形/長方形 20"/>
            <p:cNvSpPr/>
            <p:nvPr/>
          </p:nvSpPr>
          <p:spPr>
            <a:xfrm>
              <a:off x="667074" y="1206408"/>
              <a:ext cx="1365851" cy="234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0070C0"/>
                  </a:solidFill>
                  <a:latin typeface="メイリオ" panose="020B0604030504040204" pitchFamily="50" charset="-128"/>
                  <a:ea typeface="メイリオ" panose="020B0604030504040204" pitchFamily="50" charset="-128"/>
                </a:rPr>
                <a:t>A</a:t>
              </a:r>
              <a:r>
                <a:rPr lang="ja-JP" altLang="en-US" sz="800" b="1" dirty="0">
                  <a:solidFill>
                    <a:srgbClr val="0070C0"/>
                  </a:solidFill>
                  <a:latin typeface="メイリオ" panose="020B0604030504040204" pitchFamily="50" charset="-128"/>
                  <a:ea typeface="メイリオ" panose="020B0604030504040204" pitchFamily="50" charset="-128"/>
                </a:rPr>
                <a:t>社様環境</a:t>
              </a:r>
              <a:r>
                <a:rPr lang="en-US" altLang="ja-JP" sz="800" b="1" dirty="0">
                  <a:solidFill>
                    <a:srgbClr val="0070C0"/>
                  </a:solidFill>
                  <a:latin typeface="メイリオ" panose="020B0604030504040204" pitchFamily="50" charset="-128"/>
                  <a:ea typeface="メイリオ" panose="020B0604030504040204" pitchFamily="50" charset="-128"/>
                </a:rPr>
                <a:t>(Tenant A)</a:t>
              </a:r>
              <a:endParaRPr lang="ja-JP" altLang="en-US" sz="800" b="1" dirty="0">
                <a:solidFill>
                  <a:srgbClr val="0070C0"/>
                </a:solidFill>
                <a:latin typeface="メイリオ" panose="020B0604030504040204" pitchFamily="50" charset="-128"/>
                <a:ea typeface="メイリオ" panose="020B0604030504040204" pitchFamily="50" charset="-128"/>
              </a:endParaRPr>
            </a:p>
          </p:txBody>
        </p:sp>
      </p:grpSp>
      <p:grpSp>
        <p:nvGrpSpPr>
          <p:cNvPr id="22" name="グループ化 21"/>
          <p:cNvGrpSpPr/>
          <p:nvPr/>
        </p:nvGrpSpPr>
        <p:grpSpPr>
          <a:xfrm>
            <a:off x="2752618" y="1144342"/>
            <a:ext cx="1488154" cy="1150339"/>
            <a:chOff x="2516464" y="1144342"/>
            <a:chExt cx="1488154" cy="1150339"/>
          </a:xfrm>
        </p:grpSpPr>
        <p:sp>
          <p:nvSpPr>
            <p:cNvPr id="23" name="Rectangle 7">
              <a:extLst>
                <a:ext uri="{FF2B5EF4-FFF2-40B4-BE49-F238E27FC236}">
                  <a16:creationId xmlns:a16="http://schemas.microsoft.com/office/drawing/2014/main" id="{048AC21C-A378-6C48-BB08-E95289D52057}"/>
                </a:ext>
              </a:extLst>
            </p:cNvPr>
            <p:cNvSpPr/>
            <p:nvPr/>
          </p:nvSpPr>
          <p:spPr>
            <a:xfrm>
              <a:off x="2516464" y="1144342"/>
              <a:ext cx="1488154" cy="1150339"/>
            </a:xfrm>
            <a:prstGeom prst="rect">
              <a:avLst/>
            </a:prstGeom>
            <a:noFill/>
            <a:ln w="19050">
              <a:solidFill>
                <a:srgbClr val="92D050"/>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24" name="正方形/長方形 23"/>
            <p:cNvSpPr/>
            <p:nvPr/>
          </p:nvSpPr>
          <p:spPr>
            <a:xfrm>
              <a:off x="2597605" y="1183675"/>
              <a:ext cx="1272311" cy="234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92D050"/>
                  </a:solidFill>
                  <a:latin typeface="メイリオ" panose="020B0604030504040204" pitchFamily="50" charset="-128"/>
                  <a:ea typeface="メイリオ" panose="020B0604030504040204" pitchFamily="50" charset="-128"/>
                </a:rPr>
                <a:t>B</a:t>
              </a:r>
              <a:r>
                <a:rPr lang="ja-JP" altLang="en-US" sz="800" b="1" dirty="0">
                  <a:solidFill>
                    <a:srgbClr val="92D050"/>
                  </a:solidFill>
                  <a:latin typeface="メイリオ" panose="020B0604030504040204" pitchFamily="50" charset="-128"/>
                  <a:ea typeface="メイリオ" panose="020B0604030504040204" pitchFamily="50" charset="-128"/>
                </a:rPr>
                <a:t>社様環境</a:t>
              </a:r>
              <a:r>
                <a:rPr lang="en-US" altLang="ja-JP" sz="800" b="1" dirty="0">
                  <a:solidFill>
                    <a:srgbClr val="92D050"/>
                  </a:solidFill>
                  <a:latin typeface="メイリオ" panose="020B0604030504040204" pitchFamily="50" charset="-128"/>
                  <a:ea typeface="メイリオ" panose="020B0604030504040204" pitchFamily="50" charset="-128"/>
                </a:rPr>
                <a:t>(Tenant B)</a:t>
              </a:r>
              <a:endParaRPr lang="ja-JP" altLang="en-US" sz="800" b="1" dirty="0">
                <a:solidFill>
                  <a:srgbClr val="92D050"/>
                </a:solidFill>
                <a:latin typeface="メイリオ" panose="020B0604030504040204" pitchFamily="50" charset="-128"/>
                <a:ea typeface="メイリオ" panose="020B0604030504040204" pitchFamily="50" charset="-128"/>
              </a:endParaRPr>
            </a:p>
          </p:txBody>
        </p:sp>
      </p:grpSp>
      <p:grpSp>
        <p:nvGrpSpPr>
          <p:cNvPr id="25" name="グループ化 24"/>
          <p:cNvGrpSpPr/>
          <p:nvPr/>
        </p:nvGrpSpPr>
        <p:grpSpPr>
          <a:xfrm>
            <a:off x="4847704" y="1152468"/>
            <a:ext cx="1488154" cy="1142213"/>
            <a:chOff x="4538290" y="1135131"/>
            <a:chExt cx="1488154" cy="1142213"/>
          </a:xfrm>
        </p:grpSpPr>
        <p:sp>
          <p:nvSpPr>
            <p:cNvPr id="26" name="Rectangle 7">
              <a:extLst>
                <a:ext uri="{FF2B5EF4-FFF2-40B4-BE49-F238E27FC236}">
                  <a16:creationId xmlns:a16="http://schemas.microsoft.com/office/drawing/2014/main" id="{048AC21C-A378-6C48-BB08-E95289D52057}"/>
                </a:ext>
              </a:extLst>
            </p:cNvPr>
            <p:cNvSpPr/>
            <p:nvPr/>
          </p:nvSpPr>
          <p:spPr>
            <a:xfrm>
              <a:off x="4538290" y="1135131"/>
              <a:ext cx="1488154" cy="1142213"/>
            </a:xfrm>
            <a:prstGeom prst="rect">
              <a:avLst/>
            </a:prstGeom>
            <a:noFill/>
            <a:ln w="1905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27" name="正方形/長方形 26"/>
            <p:cNvSpPr/>
            <p:nvPr/>
          </p:nvSpPr>
          <p:spPr>
            <a:xfrm>
              <a:off x="4623019" y="1183675"/>
              <a:ext cx="1292357" cy="234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chemeClr val="accent1"/>
                  </a:solidFill>
                  <a:latin typeface="メイリオ" panose="020B0604030504040204" pitchFamily="50" charset="-128"/>
                  <a:ea typeface="メイリオ" panose="020B0604030504040204" pitchFamily="50" charset="-128"/>
                </a:rPr>
                <a:t>C</a:t>
              </a:r>
              <a:r>
                <a:rPr lang="ja-JP" altLang="en-US" sz="800" b="1" dirty="0">
                  <a:solidFill>
                    <a:schemeClr val="accent1"/>
                  </a:solidFill>
                  <a:latin typeface="メイリオ" panose="020B0604030504040204" pitchFamily="50" charset="-128"/>
                  <a:ea typeface="メイリオ" panose="020B0604030504040204" pitchFamily="50" charset="-128"/>
                </a:rPr>
                <a:t>社様環境</a:t>
              </a:r>
              <a:r>
                <a:rPr lang="en-US" altLang="ja-JP" sz="800" b="1" dirty="0">
                  <a:solidFill>
                    <a:schemeClr val="accent1"/>
                  </a:solidFill>
                  <a:latin typeface="メイリオ" panose="020B0604030504040204" pitchFamily="50" charset="-128"/>
                  <a:ea typeface="メイリオ" panose="020B0604030504040204" pitchFamily="50" charset="-128"/>
                </a:rPr>
                <a:t>(Tenant C)</a:t>
              </a:r>
              <a:endParaRPr lang="ja-JP" altLang="en-US" sz="800" b="1" dirty="0">
                <a:solidFill>
                  <a:schemeClr val="accent1"/>
                </a:solidFill>
                <a:latin typeface="メイリオ" panose="020B0604030504040204" pitchFamily="50" charset="-128"/>
                <a:ea typeface="メイリオ" panose="020B0604030504040204" pitchFamily="50" charset="-128"/>
              </a:endParaRPr>
            </a:p>
          </p:txBody>
        </p:sp>
      </p:grpSp>
      <p:sp>
        <p:nvSpPr>
          <p:cNvPr id="28" name="Rectangle 7">
            <a:extLst>
              <a:ext uri="{FF2B5EF4-FFF2-40B4-BE49-F238E27FC236}">
                <a16:creationId xmlns:a16="http://schemas.microsoft.com/office/drawing/2014/main" id="{048AC21C-A378-6C48-BB08-E95289D52057}"/>
              </a:ext>
            </a:extLst>
          </p:cNvPr>
          <p:cNvSpPr/>
          <p:nvPr/>
        </p:nvSpPr>
        <p:spPr>
          <a:xfrm>
            <a:off x="358775" y="844022"/>
            <a:ext cx="8426450" cy="1589331"/>
          </a:xfrm>
          <a:prstGeom prst="rect">
            <a:avLst/>
          </a:prstGeom>
          <a:noFill/>
          <a:ln w="1905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grpSp>
        <p:nvGrpSpPr>
          <p:cNvPr id="29" name="グループ化 28"/>
          <p:cNvGrpSpPr/>
          <p:nvPr/>
        </p:nvGrpSpPr>
        <p:grpSpPr>
          <a:xfrm>
            <a:off x="6902963" y="1126548"/>
            <a:ext cx="1488154" cy="1168133"/>
            <a:chOff x="6696236" y="1120936"/>
            <a:chExt cx="1488154" cy="1168133"/>
          </a:xfrm>
        </p:grpSpPr>
        <p:sp>
          <p:nvSpPr>
            <p:cNvPr id="30" name="正方形/長方形 29"/>
            <p:cNvSpPr/>
            <p:nvPr/>
          </p:nvSpPr>
          <p:spPr>
            <a:xfrm>
              <a:off x="6969152" y="1193680"/>
              <a:ext cx="942321" cy="11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FF0000"/>
                  </a:solidFill>
                  <a:latin typeface="メイリオ" panose="020B0604030504040204" pitchFamily="50" charset="-128"/>
                  <a:ea typeface="メイリオ" panose="020B0604030504040204" pitchFamily="50" charset="-128"/>
                </a:rPr>
                <a:t>Multi Tenant</a:t>
              </a:r>
              <a:endParaRPr lang="ja-JP" altLang="en-US" sz="800" b="1" dirty="0">
                <a:solidFill>
                  <a:srgbClr val="FF0000"/>
                </a:solidFill>
                <a:latin typeface="メイリオ" panose="020B0604030504040204" pitchFamily="50" charset="-128"/>
                <a:ea typeface="メイリオ" panose="020B0604030504040204" pitchFamily="50" charset="-128"/>
              </a:endParaRPr>
            </a:p>
          </p:txBody>
        </p:sp>
        <p:sp>
          <p:nvSpPr>
            <p:cNvPr id="31" name="Rectangle 7">
              <a:extLst>
                <a:ext uri="{FF2B5EF4-FFF2-40B4-BE49-F238E27FC236}">
                  <a16:creationId xmlns:a16="http://schemas.microsoft.com/office/drawing/2014/main" id="{048AC21C-A378-6C48-BB08-E95289D52057}"/>
                </a:ext>
              </a:extLst>
            </p:cNvPr>
            <p:cNvSpPr/>
            <p:nvPr/>
          </p:nvSpPr>
          <p:spPr>
            <a:xfrm>
              <a:off x="6696236" y="1120936"/>
              <a:ext cx="1488154" cy="1168133"/>
            </a:xfrm>
            <a:prstGeom prst="rect">
              <a:avLst/>
            </a:prstGeom>
            <a:noFill/>
            <a:ln w="1905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grpSp>
      <p:grpSp>
        <p:nvGrpSpPr>
          <p:cNvPr id="32" name="グループ化 31"/>
          <p:cNvGrpSpPr/>
          <p:nvPr/>
        </p:nvGrpSpPr>
        <p:grpSpPr>
          <a:xfrm>
            <a:off x="6527333" y="3435846"/>
            <a:ext cx="672959" cy="626864"/>
            <a:chOff x="6427380" y="3257517"/>
            <a:chExt cx="672959" cy="626864"/>
          </a:xfrm>
        </p:grpSpPr>
        <p:sp>
          <p:nvSpPr>
            <p:cNvPr id="33" name="Freeform 370"/>
            <p:cNvSpPr>
              <a:spLocks noEditPoints="1"/>
            </p:cNvSpPr>
            <p:nvPr/>
          </p:nvSpPr>
          <p:spPr bwMode="auto">
            <a:xfrm>
              <a:off x="6529299" y="3257517"/>
              <a:ext cx="469123" cy="43515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56698" tIns="28349" rIns="56698" bIns="28349" numCol="1" anchor="t" anchorCtr="0" compatLnSpc="1">
              <a:prstTxWarp prst="textNoShape">
                <a:avLst/>
              </a:prstTxWarp>
            </a:bodyPr>
            <a:lstStyle/>
            <a:p>
              <a:endParaRPr lang="ja-JP" altLang="en-US" sz="1116">
                <a:solidFill>
                  <a:prstClr val="black"/>
                </a:solidFill>
                <a:latin typeface="メイリオ" panose="020B0604030504040204" pitchFamily="50" charset="-128"/>
                <a:ea typeface="メイリオ" panose="020B0604030504040204" pitchFamily="50" charset="-128"/>
              </a:endParaRPr>
            </a:p>
          </p:txBody>
        </p:sp>
        <p:sp>
          <p:nvSpPr>
            <p:cNvPr id="34" name="正方形/長方形 33"/>
            <p:cNvSpPr/>
            <p:nvPr/>
          </p:nvSpPr>
          <p:spPr>
            <a:xfrm>
              <a:off x="6427380" y="3712098"/>
              <a:ext cx="672959" cy="172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0070C0"/>
                  </a:solidFill>
                  <a:latin typeface="メイリオ" panose="020B0604030504040204" pitchFamily="50" charset="-128"/>
                  <a:ea typeface="メイリオ" panose="020B0604030504040204" pitchFamily="50" charset="-128"/>
                </a:rPr>
                <a:t>A</a:t>
              </a:r>
              <a:r>
                <a:rPr lang="ja-JP" altLang="en-US" sz="800" b="1" dirty="0">
                  <a:solidFill>
                    <a:srgbClr val="0070C0"/>
                  </a:solidFill>
                  <a:latin typeface="メイリオ" panose="020B0604030504040204" pitchFamily="50" charset="-128"/>
                  <a:ea typeface="メイリオ" panose="020B0604030504040204" pitchFamily="50" charset="-128"/>
                </a:rPr>
                <a:t>社様環境</a:t>
              </a:r>
            </a:p>
          </p:txBody>
        </p:sp>
      </p:grpSp>
      <p:grpSp>
        <p:nvGrpSpPr>
          <p:cNvPr id="35" name="グループ化 34"/>
          <p:cNvGrpSpPr/>
          <p:nvPr/>
        </p:nvGrpSpPr>
        <p:grpSpPr>
          <a:xfrm>
            <a:off x="7344308" y="3435846"/>
            <a:ext cx="667251" cy="599030"/>
            <a:chOff x="7416316" y="3257516"/>
            <a:chExt cx="667251" cy="599030"/>
          </a:xfrm>
        </p:grpSpPr>
        <p:sp>
          <p:nvSpPr>
            <p:cNvPr id="36" name="Freeform 370"/>
            <p:cNvSpPr>
              <a:spLocks noEditPoints="1"/>
            </p:cNvSpPr>
            <p:nvPr/>
          </p:nvSpPr>
          <p:spPr bwMode="auto">
            <a:xfrm>
              <a:off x="7514777" y="3257516"/>
              <a:ext cx="469121" cy="43515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B050"/>
            </a:solidFill>
            <a:ln>
              <a:noFill/>
            </a:ln>
          </p:spPr>
          <p:txBody>
            <a:bodyPr vert="horz" wrap="square" lIns="56698" tIns="28349" rIns="56698" bIns="28349" numCol="1" anchor="t" anchorCtr="0" compatLnSpc="1">
              <a:prstTxWarp prst="textNoShape">
                <a:avLst/>
              </a:prstTxWarp>
            </a:bodyPr>
            <a:lstStyle/>
            <a:p>
              <a:endParaRPr lang="ja-JP" altLang="en-US" sz="1116">
                <a:solidFill>
                  <a:prstClr val="black"/>
                </a:solidFill>
                <a:latin typeface="メイリオ" panose="020B0604030504040204" pitchFamily="50" charset="-128"/>
                <a:ea typeface="メイリオ" panose="020B0604030504040204" pitchFamily="50" charset="-128"/>
              </a:endParaRPr>
            </a:p>
          </p:txBody>
        </p:sp>
        <p:sp>
          <p:nvSpPr>
            <p:cNvPr id="37" name="正方形/長方形 36"/>
            <p:cNvSpPr/>
            <p:nvPr/>
          </p:nvSpPr>
          <p:spPr>
            <a:xfrm>
              <a:off x="7416316" y="3733255"/>
              <a:ext cx="667251" cy="12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00B050"/>
                  </a:solidFill>
                  <a:latin typeface="メイリオ" panose="020B0604030504040204" pitchFamily="50" charset="-128"/>
                  <a:ea typeface="メイリオ" panose="020B0604030504040204" pitchFamily="50" charset="-128"/>
                </a:rPr>
                <a:t>B</a:t>
              </a:r>
              <a:r>
                <a:rPr lang="ja-JP" altLang="en-US" sz="800" b="1" dirty="0">
                  <a:solidFill>
                    <a:srgbClr val="00B050"/>
                  </a:solidFill>
                  <a:latin typeface="メイリオ" panose="020B0604030504040204" pitchFamily="50" charset="-128"/>
                  <a:ea typeface="メイリオ" panose="020B0604030504040204" pitchFamily="50" charset="-128"/>
                </a:rPr>
                <a:t>社様環境</a:t>
              </a:r>
            </a:p>
          </p:txBody>
        </p:sp>
      </p:grpSp>
      <p:grpSp>
        <p:nvGrpSpPr>
          <p:cNvPr id="38" name="グループ化 37"/>
          <p:cNvGrpSpPr/>
          <p:nvPr/>
        </p:nvGrpSpPr>
        <p:grpSpPr>
          <a:xfrm>
            <a:off x="8172400" y="3420033"/>
            <a:ext cx="711403" cy="627881"/>
            <a:chOff x="8258703" y="3255826"/>
            <a:chExt cx="711403" cy="627881"/>
          </a:xfrm>
        </p:grpSpPr>
        <p:sp>
          <p:nvSpPr>
            <p:cNvPr id="39" name="Freeform 370"/>
            <p:cNvSpPr>
              <a:spLocks noEditPoints="1"/>
            </p:cNvSpPr>
            <p:nvPr/>
          </p:nvSpPr>
          <p:spPr bwMode="auto">
            <a:xfrm>
              <a:off x="8391117" y="3255826"/>
              <a:ext cx="469121" cy="43515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C000"/>
            </a:solidFill>
            <a:ln>
              <a:noFill/>
            </a:ln>
          </p:spPr>
          <p:txBody>
            <a:bodyPr vert="horz" wrap="square" lIns="56698" tIns="28349" rIns="56698" bIns="28349" numCol="1" anchor="t" anchorCtr="0" compatLnSpc="1">
              <a:prstTxWarp prst="textNoShape">
                <a:avLst/>
              </a:prstTxWarp>
            </a:bodyPr>
            <a:lstStyle/>
            <a:p>
              <a:endParaRPr lang="ja-JP" altLang="en-US" sz="1116">
                <a:solidFill>
                  <a:prstClr val="black"/>
                </a:solidFill>
                <a:latin typeface="メイリオ" panose="020B0604030504040204" pitchFamily="50" charset="-128"/>
                <a:ea typeface="メイリオ" panose="020B0604030504040204" pitchFamily="50" charset="-128"/>
              </a:endParaRPr>
            </a:p>
          </p:txBody>
        </p:sp>
        <p:sp>
          <p:nvSpPr>
            <p:cNvPr id="40" name="正方形/長方形 39"/>
            <p:cNvSpPr/>
            <p:nvPr/>
          </p:nvSpPr>
          <p:spPr>
            <a:xfrm>
              <a:off x="8258703" y="3737233"/>
              <a:ext cx="711403" cy="14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FFC000"/>
                  </a:solidFill>
                  <a:latin typeface="メイリオ" panose="020B0604030504040204" pitchFamily="50" charset="-128"/>
                  <a:ea typeface="メイリオ" panose="020B0604030504040204" pitchFamily="50" charset="-128"/>
                </a:rPr>
                <a:t>C</a:t>
              </a:r>
              <a:r>
                <a:rPr lang="ja-JP" altLang="en-US" sz="800" b="1" dirty="0">
                  <a:solidFill>
                    <a:srgbClr val="FFC000"/>
                  </a:solidFill>
                  <a:latin typeface="メイリオ" panose="020B0604030504040204" pitchFamily="50" charset="-128"/>
                  <a:ea typeface="メイリオ" panose="020B0604030504040204" pitchFamily="50" charset="-128"/>
                </a:rPr>
                <a:t>社様環境</a:t>
              </a:r>
            </a:p>
          </p:txBody>
        </p:sp>
      </p:grpSp>
      <p:grpSp>
        <p:nvGrpSpPr>
          <p:cNvPr id="41" name="グループ化 40"/>
          <p:cNvGrpSpPr/>
          <p:nvPr/>
        </p:nvGrpSpPr>
        <p:grpSpPr>
          <a:xfrm>
            <a:off x="7308304" y="2621125"/>
            <a:ext cx="701494" cy="484154"/>
            <a:chOff x="5481347" y="2532330"/>
            <a:chExt cx="701494" cy="484154"/>
          </a:xfrm>
        </p:grpSpPr>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3254" y="2532330"/>
              <a:ext cx="337680" cy="337680"/>
            </a:xfrm>
            <a:prstGeom prst="rect">
              <a:avLst/>
            </a:prstGeom>
          </p:spPr>
        </p:pic>
        <p:sp>
          <p:nvSpPr>
            <p:cNvPr id="43" name="正方形/長方形 42"/>
            <p:cNvSpPr/>
            <p:nvPr/>
          </p:nvSpPr>
          <p:spPr>
            <a:xfrm>
              <a:off x="5481347" y="2885517"/>
              <a:ext cx="701494" cy="130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68" b="1" dirty="0">
                  <a:solidFill>
                    <a:schemeClr val="bg1">
                      <a:lumMod val="50000"/>
                    </a:schemeClr>
                  </a:solidFill>
                  <a:latin typeface="メイリオ" panose="020B0604030504040204" pitchFamily="50" charset="-128"/>
                  <a:ea typeface="メイリオ" panose="020B0604030504040204" pitchFamily="50" charset="-128"/>
                  <a:cs typeface="Tahoma" pitchFamily="34" charset="0"/>
                </a:rPr>
                <a:t>Internet</a:t>
              </a:r>
            </a:p>
          </p:txBody>
        </p:sp>
      </p:grpSp>
      <p:cxnSp>
        <p:nvCxnSpPr>
          <p:cNvPr id="44" name="直線コネクタ 43"/>
          <p:cNvCxnSpPr>
            <a:stCxn id="42" idx="0"/>
            <a:endCxn id="31" idx="2"/>
          </p:cNvCxnSpPr>
          <p:nvPr/>
        </p:nvCxnSpPr>
        <p:spPr>
          <a:xfrm flipH="1" flipV="1">
            <a:off x="7647040" y="2294681"/>
            <a:ext cx="12011" cy="32644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5" name="直線コネクタ 44"/>
          <p:cNvCxnSpPr>
            <a:stCxn id="61" idx="0"/>
            <a:endCxn id="43" idx="2"/>
          </p:cNvCxnSpPr>
          <p:nvPr/>
        </p:nvCxnSpPr>
        <p:spPr>
          <a:xfrm flipV="1">
            <a:off x="6854569" y="3105279"/>
            <a:ext cx="804482" cy="27513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62" idx="0"/>
            <a:endCxn id="43" idx="2"/>
          </p:cNvCxnSpPr>
          <p:nvPr/>
        </p:nvCxnSpPr>
        <p:spPr>
          <a:xfrm flipH="1" flipV="1">
            <a:off x="7659051" y="3105279"/>
            <a:ext cx="1735" cy="27513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7" name="直線コネクタ 46"/>
          <p:cNvCxnSpPr>
            <a:stCxn id="63" idx="0"/>
            <a:endCxn id="43" idx="2"/>
          </p:cNvCxnSpPr>
          <p:nvPr/>
        </p:nvCxnSpPr>
        <p:spPr>
          <a:xfrm flipH="1" flipV="1">
            <a:off x="7659051" y="3105279"/>
            <a:ext cx="865831" cy="27513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8" name="直線コネクタ 136"/>
          <p:cNvCxnSpPr>
            <a:endCxn id="26" idx="2"/>
          </p:cNvCxnSpPr>
          <p:nvPr/>
        </p:nvCxnSpPr>
        <p:spPr>
          <a:xfrm rot="5400000" flipH="1" flipV="1">
            <a:off x="4309795" y="1475347"/>
            <a:ext cx="462651" cy="2101321"/>
          </a:xfrm>
          <a:prstGeom prst="bentConnector3">
            <a:avLst/>
          </a:prstGeom>
          <a:ln w="19050">
            <a:solidFill>
              <a:schemeClr val="accent1"/>
            </a:solidFill>
          </a:ln>
        </p:spPr>
        <p:style>
          <a:lnRef idx="1">
            <a:schemeClr val="dk1"/>
          </a:lnRef>
          <a:fillRef idx="0">
            <a:schemeClr val="dk1"/>
          </a:fillRef>
          <a:effectRef idx="0">
            <a:schemeClr val="dk1"/>
          </a:effectRef>
          <a:fontRef idx="minor">
            <a:schemeClr val="tx1"/>
          </a:fontRef>
        </p:style>
      </p:cxnSp>
      <p:grpSp>
        <p:nvGrpSpPr>
          <p:cNvPr id="49" name="グループ化 48"/>
          <p:cNvGrpSpPr/>
          <p:nvPr/>
        </p:nvGrpSpPr>
        <p:grpSpPr>
          <a:xfrm>
            <a:off x="1026805" y="3427365"/>
            <a:ext cx="672959" cy="626864"/>
            <a:chOff x="6427380" y="3257517"/>
            <a:chExt cx="672959" cy="626864"/>
          </a:xfrm>
        </p:grpSpPr>
        <p:sp>
          <p:nvSpPr>
            <p:cNvPr id="50" name="Freeform 370"/>
            <p:cNvSpPr>
              <a:spLocks noEditPoints="1"/>
            </p:cNvSpPr>
            <p:nvPr/>
          </p:nvSpPr>
          <p:spPr bwMode="auto">
            <a:xfrm>
              <a:off x="6529299" y="3257517"/>
              <a:ext cx="469123" cy="43515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56698" tIns="28349" rIns="56698" bIns="28349" numCol="1" anchor="t" anchorCtr="0" compatLnSpc="1">
              <a:prstTxWarp prst="textNoShape">
                <a:avLst/>
              </a:prstTxWarp>
            </a:bodyPr>
            <a:lstStyle/>
            <a:p>
              <a:endParaRPr lang="ja-JP" altLang="en-US" sz="1116">
                <a:solidFill>
                  <a:prstClr val="black"/>
                </a:solidFill>
                <a:latin typeface="メイリオ" panose="020B0604030504040204" pitchFamily="50" charset="-128"/>
                <a:ea typeface="メイリオ" panose="020B0604030504040204" pitchFamily="50" charset="-128"/>
              </a:endParaRPr>
            </a:p>
          </p:txBody>
        </p:sp>
        <p:sp>
          <p:nvSpPr>
            <p:cNvPr id="51" name="正方形/長方形 50"/>
            <p:cNvSpPr/>
            <p:nvPr/>
          </p:nvSpPr>
          <p:spPr>
            <a:xfrm>
              <a:off x="6427380" y="3712098"/>
              <a:ext cx="672959" cy="172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0070C0"/>
                  </a:solidFill>
                  <a:latin typeface="メイリオ" panose="020B0604030504040204" pitchFamily="50" charset="-128"/>
                  <a:ea typeface="メイリオ" panose="020B0604030504040204" pitchFamily="50" charset="-128"/>
                </a:rPr>
                <a:t>A</a:t>
              </a:r>
              <a:r>
                <a:rPr lang="ja-JP" altLang="en-US" sz="800" b="1" dirty="0">
                  <a:solidFill>
                    <a:srgbClr val="0070C0"/>
                  </a:solidFill>
                  <a:latin typeface="メイリオ" panose="020B0604030504040204" pitchFamily="50" charset="-128"/>
                  <a:ea typeface="メイリオ" panose="020B0604030504040204" pitchFamily="50" charset="-128"/>
                </a:rPr>
                <a:t>社様環境</a:t>
              </a:r>
            </a:p>
          </p:txBody>
        </p:sp>
      </p:grpSp>
      <p:grpSp>
        <p:nvGrpSpPr>
          <p:cNvPr id="52" name="グループ化 51"/>
          <p:cNvGrpSpPr/>
          <p:nvPr/>
        </p:nvGrpSpPr>
        <p:grpSpPr>
          <a:xfrm>
            <a:off x="3148665" y="3435846"/>
            <a:ext cx="667251" cy="599030"/>
            <a:chOff x="7380312" y="3257516"/>
            <a:chExt cx="667251" cy="599030"/>
          </a:xfrm>
        </p:grpSpPr>
        <p:sp>
          <p:nvSpPr>
            <p:cNvPr id="53" name="Freeform 370"/>
            <p:cNvSpPr>
              <a:spLocks noEditPoints="1"/>
            </p:cNvSpPr>
            <p:nvPr/>
          </p:nvSpPr>
          <p:spPr bwMode="auto">
            <a:xfrm>
              <a:off x="7478773" y="3257516"/>
              <a:ext cx="469121" cy="43515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B050"/>
            </a:solidFill>
            <a:ln>
              <a:noFill/>
            </a:ln>
          </p:spPr>
          <p:txBody>
            <a:bodyPr vert="horz" wrap="square" lIns="56698" tIns="28349" rIns="56698" bIns="28349" numCol="1" anchor="t" anchorCtr="0" compatLnSpc="1">
              <a:prstTxWarp prst="textNoShape">
                <a:avLst/>
              </a:prstTxWarp>
            </a:bodyPr>
            <a:lstStyle/>
            <a:p>
              <a:endParaRPr lang="ja-JP" altLang="en-US" sz="1116">
                <a:solidFill>
                  <a:prstClr val="black"/>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7380312" y="3733255"/>
              <a:ext cx="667251" cy="12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00B050"/>
                  </a:solidFill>
                  <a:latin typeface="メイリオ" panose="020B0604030504040204" pitchFamily="50" charset="-128"/>
                  <a:ea typeface="メイリオ" panose="020B0604030504040204" pitchFamily="50" charset="-128"/>
                </a:rPr>
                <a:t>B</a:t>
              </a:r>
              <a:r>
                <a:rPr lang="ja-JP" altLang="en-US" sz="800" b="1" dirty="0">
                  <a:solidFill>
                    <a:srgbClr val="00B050"/>
                  </a:solidFill>
                  <a:latin typeface="メイリオ" panose="020B0604030504040204" pitchFamily="50" charset="-128"/>
                  <a:ea typeface="メイリオ" panose="020B0604030504040204" pitchFamily="50" charset="-128"/>
                </a:rPr>
                <a:t>社様環境</a:t>
              </a:r>
            </a:p>
          </p:txBody>
        </p:sp>
      </p:grpSp>
      <p:grpSp>
        <p:nvGrpSpPr>
          <p:cNvPr id="55" name="グループ化 54"/>
          <p:cNvGrpSpPr/>
          <p:nvPr/>
        </p:nvGrpSpPr>
        <p:grpSpPr>
          <a:xfrm>
            <a:off x="5222909" y="3420033"/>
            <a:ext cx="711403" cy="627881"/>
            <a:chOff x="8258703" y="3255826"/>
            <a:chExt cx="711403" cy="627881"/>
          </a:xfrm>
        </p:grpSpPr>
        <p:sp>
          <p:nvSpPr>
            <p:cNvPr id="56" name="Freeform 370"/>
            <p:cNvSpPr>
              <a:spLocks noEditPoints="1"/>
            </p:cNvSpPr>
            <p:nvPr/>
          </p:nvSpPr>
          <p:spPr bwMode="auto">
            <a:xfrm>
              <a:off x="8391117" y="3255826"/>
              <a:ext cx="469121" cy="43515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C000"/>
            </a:solidFill>
            <a:ln>
              <a:noFill/>
            </a:ln>
          </p:spPr>
          <p:txBody>
            <a:bodyPr vert="horz" wrap="square" lIns="56698" tIns="28349" rIns="56698" bIns="28349" numCol="1" anchor="t" anchorCtr="0" compatLnSpc="1">
              <a:prstTxWarp prst="textNoShape">
                <a:avLst/>
              </a:prstTxWarp>
            </a:bodyPr>
            <a:lstStyle/>
            <a:p>
              <a:endParaRPr lang="ja-JP" altLang="en-US" sz="1116">
                <a:solidFill>
                  <a:prstClr val="black"/>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8258703" y="3737233"/>
              <a:ext cx="711403" cy="14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FFC000"/>
                  </a:solidFill>
                  <a:latin typeface="メイリオ" panose="020B0604030504040204" pitchFamily="50" charset="-128"/>
                  <a:ea typeface="メイリオ" panose="020B0604030504040204" pitchFamily="50" charset="-128"/>
                </a:rPr>
                <a:t>C</a:t>
              </a:r>
              <a:r>
                <a:rPr lang="ja-JP" altLang="en-US" sz="800" b="1" dirty="0">
                  <a:solidFill>
                    <a:srgbClr val="FFC000"/>
                  </a:solidFill>
                  <a:latin typeface="メイリオ" panose="020B0604030504040204" pitchFamily="50" charset="-128"/>
                  <a:ea typeface="メイリオ" panose="020B0604030504040204" pitchFamily="50" charset="-128"/>
                </a:rPr>
                <a:t>社様環境</a:t>
              </a:r>
            </a:p>
          </p:txBody>
        </p:sp>
      </p:grpSp>
      <p:sp>
        <p:nvSpPr>
          <p:cNvPr id="58" name="Rectangle 7">
            <a:extLst>
              <a:ext uri="{FF2B5EF4-FFF2-40B4-BE49-F238E27FC236}">
                <a16:creationId xmlns:a16="http://schemas.microsoft.com/office/drawing/2014/main" id="{048AC21C-A378-6C48-BB08-E95289D52057}"/>
              </a:ext>
            </a:extLst>
          </p:cNvPr>
          <p:cNvSpPr/>
          <p:nvPr/>
        </p:nvSpPr>
        <p:spPr>
          <a:xfrm>
            <a:off x="1043212" y="3380409"/>
            <a:ext cx="632956" cy="667506"/>
          </a:xfrm>
          <a:prstGeom prst="rect">
            <a:avLst/>
          </a:prstGeom>
          <a:noFill/>
          <a:ln w="1905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59" name="Rectangle 7">
            <a:extLst>
              <a:ext uri="{FF2B5EF4-FFF2-40B4-BE49-F238E27FC236}">
                <a16:creationId xmlns:a16="http://schemas.microsoft.com/office/drawing/2014/main" id="{048AC21C-A378-6C48-BB08-E95289D52057}"/>
              </a:ext>
            </a:extLst>
          </p:cNvPr>
          <p:cNvSpPr/>
          <p:nvPr/>
        </p:nvSpPr>
        <p:spPr>
          <a:xfrm>
            <a:off x="3167844" y="3380409"/>
            <a:ext cx="632956" cy="667506"/>
          </a:xfrm>
          <a:prstGeom prst="rect">
            <a:avLst/>
          </a:prstGeom>
          <a:noFill/>
          <a:ln w="1905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60" name="Rectangle 7">
            <a:extLst>
              <a:ext uri="{FF2B5EF4-FFF2-40B4-BE49-F238E27FC236}">
                <a16:creationId xmlns:a16="http://schemas.microsoft.com/office/drawing/2014/main" id="{048AC21C-A378-6C48-BB08-E95289D52057}"/>
              </a:ext>
            </a:extLst>
          </p:cNvPr>
          <p:cNvSpPr/>
          <p:nvPr/>
        </p:nvSpPr>
        <p:spPr>
          <a:xfrm>
            <a:off x="5277204" y="3380409"/>
            <a:ext cx="632956" cy="667506"/>
          </a:xfrm>
          <a:prstGeom prst="rect">
            <a:avLst/>
          </a:prstGeom>
          <a:noFill/>
          <a:ln w="1905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61" name="Rectangle 7">
            <a:extLst>
              <a:ext uri="{FF2B5EF4-FFF2-40B4-BE49-F238E27FC236}">
                <a16:creationId xmlns:a16="http://schemas.microsoft.com/office/drawing/2014/main" id="{048AC21C-A378-6C48-BB08-E95289D52057}"/>
              </a:ext>
            </a:extLst>
          </p:cNvPr>
          <p:cNvSpPr/>
          <p:nvPr/>
        </p:nvSpPr>
        <p:spPr>
          <a:xfrm>
            <a:off x="6538091" y="3380409"/>
            <a:ext cx="632956" cy="667506"/>
          </a:xfrm>
          <a:prstGeom prst="rect">
            <a:avLst/>
          </a:prstGeom>
          <a:noFill/>
          <a:ln w="1905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62" name="Rectangle 7">
            <a:extLst>
              <a:ext uri="{FF2B5EF4-FFF2-40B4-BE49-F238E27FC236}">
                <a16:creationId xmlns:a16="http://schemas.microsoft.com/office/drawing/2014/main" id="{048AC21C-A378-6C48-BB08-E95289D52057}"/>
              </a:ext>
            </a:extLst>
          </p:cNvPr>
          <p:cNvSpPr/>
          <p:nvPr/>
        </p:nvSpPr>
        <p:spPr>
          <a:xfrm>
            <a:off x="7344308" y="3380409"/>
            <a:ext cx="632956" cy="667506"/>
          </a:xfrm>
          <a:prstGeom prst="rect">
            <a:avLst/>
          </a:prstGeom>
          <a:noFill/>
          <a:ln w="1905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sp>
        <p:nvSpPr>
          <p:cNvPr id="63" name="Rectangle 7">
            <a:extLst>
              <a:ext uri="{FF2B5EF4-FFF2-40B4-BE49-F238E27FC236}">
                <a16:creationId xmlns:a16="http://schemas.microsoft.com/office/drawing/2014/main" id="{048AC21C-A378-6C48-BB08-E95289D52057}"/>
              </a:ext>
            </a:extLst>
          </p:cNvPr>
          <p:cNvSpPr/>
          <p:nvPr/>
        </p:nvSpPr>
        <p:spPr>
          <a:xfrm>
            <a:off x="8208404" y="3380409"/>
            <a:ext cx="632956" cy="667506"/>
          </a:xfrm>
          <a:prstGeom prst="rect">
            <a:avLst/>
          </a:prstGeom>
          <a:noFill/>
          <a:ln w="19050">
            <a:solidFill>
              <a:schemeClr val="bg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altLang="ja-JP" sz="496" b="1" dirty="0">
              <a:solidFill>
                <a:srgbClr val="54C3F1"/>
              </a:solidFill>
              <a:latin typeface="メイリオ" panose="020B0604030504040204" pitchFamily="50" charset="-128"/>
              <a:ea typeface="メイリオ" panose="020B0604030504040204" pitchFamily="50" charset="-128"/>
              <a:cs typeface="Tahoma" pitchFamily="34" charset="0"/>
            </a:endParaRPr>
          </a:p>
        </p:txBody>
      </p:sp>
      <p:cxnSp>
        <p:nvCxnSpPr>
          <p:cNvPr id="64" name="直線コネクタ 196"/>
          <p:cNvCxnSpPr>
            <a:endCxn id="60" idx="0"/>
          </p:cNvCxnSpPr>
          <p:nvPr/>
        </p:nvCxnSpPr>
        <p:spPr>
          <a:xfrm rot="16200000" flipH="1">
            <a:off x="4334520" y="2121247"/>
            <a:ext cx="415102" cy="2103222"/>
          </a:xfrm>
          <a:prstGeom prst="bentConnector3">
            <a:avLst>
              <a:gd name="adj1" fmla="val 50000"/>
            </a:avLst>
          </a:prstGeom>
          <a:ln w="19050">
            <a:solidFill>
              <a:schemeClr val="accent1"/>
            </a:solidFill>
          </a:ln>
        </p:spPr>
        <p:style>
          <a:lnRef idx="1">
            <a:schemeClr val="dk1"/>
          </a:lnRef>
          <a:fillRef idx="0">
            <a:schemeClr val="dk1"/>
          </a:fillRef>
          <a:effectRef idx="0">
            <a:schemeClr val="dk1"/>
          </a:effectRef>
          <a:fontRef idx="minor">
            <a:schemeClr val="tx1"/>
          </a:fontRef>
        </p:style>
      </p:cxnSp>
      <p:cxnSp>
        <p:nvCxnSpPr>
          <p:cNvPr id="65" name="直線コネクタ 64"/>
          <p:cNvCxnSpPr>
            <a:endCxn id="23" idx="2"/>
          </p:cNvCxnSpPr>
          <p:nvPr/>
        </p:nvCxnSpPr>
        <p:spPr>
          <a:xfrm flipV="1">
            <a:off x="3490460" y="2294681"/>
            <a:ext cx="6235" cy="462651"/>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66" name="直線コネクタ 65"/>
          <p:cNvCxnSpPr>
            <a:stCxn id="59" idx="0"/>
          </p:cNvCxnSpPr>
          <p:nvPr/>
        </p:nvCxnSpPr>
        <p:spPr>
          <a:xfrm flipV="1">
            <a:off x="3484322" y="2965307"/>
            <a:ext cx="6138" cy="415102"/>
          </a:xfrm>
          <a:prstGeom prst="line">
            <a:avLst/>
          </a:prstGeom>
          <a:ln w="19050">
            <a:solidFill>
              <a:srgbClr val="92D050"/>
            </a:solidFill>
          </a:ln>
        </p:spPr>
        <p:style>
          <a:lnRef idx="1">
            <a:schemeClr val="dk1"/>
          </a:lnRef>
          <a:fillRef idx="0">
            <a:schemeClr val="dk1"/>
          </a:fillRef>
          <a:effectRef idx="0">
            <a:schemeClr val="dk1"/>
          </a:effectRef>
          <a:fontRef idx="minor">
            <a:schemeClr val="tx1"/>
          </a:fontRef>
        </p:style>
      </p:cxnSp>
      <p:cxnSp>
        <p:nvCxnSpPr>
          <p:cNvPr id="67" name="直線コネクタ 206"/>
          <p:cNvCxnSpPr>
            <a:endCxn id="20" idx="2"/>
          </p:cNvCxnSpPr>
          <p:nvPr/>
        </p:nvCxnSpPr>
        <p:spPr>
          <a:xfrm rot="16200000" flipV="1">
            <a:off x="2236210" y="1503082"/>
            <a:ext cx="462651" cy="2045850"/>
          </a:xfrm>
          <a:prstGeom prst="bentConnector3">
            <a:avLst>
              <a:gd name="adj1" fmla="val 50000"/>
            </a:avLst>
          </a:prstGeom>
          <a:ln w="19050">
            <a:solidFill>
              <a:srgbClr val="009CE5"/>
            </a:solidFill>
          </a:ln>
        </p:spPr>
        <p:style>
          <a:lnRef idx="1">
            <a:schemeClr val="dk1"/>
          </a:lnRef>
          <a:fillRef idx="0">
            <a:schemeClr val="dk1"/>
          </a:fillRef>
          <a:effectRef idx="0">
            <a:schemeClr val="dk1"/>
          </a:effectRef>
          <a:fontRef idx="minor">
            <a:schemeClr val="tx1"/>
          </a:fontRef>
        </p:style>
      </p:cxnSp>
      <p:cxnSp>
        <p:nvCxnSpPr>
          <p:cNvPr id="68" name="直線コネクタ 206"/>
          <p:cNvCxnSpPr>
            <a:endCxn id="58" idx="0"/>
          </p:cNvCxnSpPr>
          <p:nvPr/>
        </p:nvCxnSpPr>
        <p:spPr>
          <a:xfrm rot="5400000">
            <a:off x="2217524" y="2107473"/>
            <a:ext cx="415102" cy="2130770"/>
          </a:xfrm>
          <a:prstGeom prst="bentConnector3">
            <a:avLst>
              <a:gd name="adj1" fmla="val 50000"/>
            </a:avLst>
          </a:prstGeom>
          <a:ln w="19050">
            <a:solidFill>
              <a:srgbClr val="009CE5"/>
            </a:solidFill>
          </a:ln>
        </p:spPr>
        <p:style>
          <a:lnRef idx="1">
            <a:schemeClr val="dk1"/>
          </a:lnRef>
          <a:fillRef idx="0">
            <a:schemeClr val="dk1"/>
          </a:fillRef>
          <a:effectRef idx="0">
            <a:schemeClr val="dk1"/>
          </a:effectRef>
          <a:fontRef idx="minor">
            <a:schemeClr val="tx1"/>
          </a:fontRef>
        </p:style>
      </p:cxnSp>
      <p:grpSp>
        <p:nvGrpSpPr>
          <p:cNvPr id="69" name="グループ化 68"/>
          <p:cNvGrpSpPr/>
          <p:nvPr/>
        </p:nvGrpSpPr>
        <p:grpSpPr>
          <a:xfrm>
            <a:off x="2555776" y="2542277"/>
            <a:ext cx="2056522" cy="673592"/>
            <a:chOff x="0" y="0"/>
            <a:chExt cx="2056522" cy="673592"/>
          </a:xfrm>
        </p:grpSpPr>
        <p:pic>
          <p:nvPicPr>
            <p:cNvPr id="70" name="Graphic 111">
              <a:extLst>
                <a:ext uri="{FF2B5EF4-FFF2-40B4-BE49-F238E27FC236}">
                  <a16:creationId xmlns:a16="http://schemas.microsoft.com/office/drawing/2014/main" id="{734C44F1-8731-3043-B779-9401F80F9FA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948" y="0"/>
              <a:ext cx="496952" cy="496952"/>
            </a:xfrm>
            <a:prstGeom prst="rect">
              <a:avLst/>
            </a:prstGeom>
          </p:spPr>
        </p:pic>
        <p:pic>
          <p:nvPicPr>
            <p:cNvPr id="71" name="図 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4835" y="77932"/>
              <a:ext cx="489238" cy="4002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341"/>
            <p:cNvSpPr/>
            <p:nvPr/>
          </p:nvSpPr>
          <p:spPr>
            <a:xfrm>
              <a:off x="0" y="416983"/>
              <a:ext cx="513560" cy="256609"/>
            </a:xfrm>
            <a:prstGeom prst="rect">
              <a:avLst/>
            </a:prstGeom>
          </p:spPr>
          <p:txBody>
            <a:bodyPr wrap="square" tIns="73152">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850"/>
                </a:lnSpc>
              </a:pPr>
              <a:r>
                <a:rPr lang="en-US" sz="800" b="1">
                  <a:solidFill>
                    <a:schemeClr val="bg1">
                      <a:lumMod val="50000"/>
                    </a:schemeClr>
                  </a:solidFill>
                  <a:latin typeface="メイリオ" panose="020B0604030504040204" pitchFamily="50" charset="-128"/>
                  <a:ea typeface="メイリオ" panose="020B0604030504040204" pitchFamily="50" charset="-128"/>
                  <a:cs typeface="Oracle Sans" panose="020B0503020204020204" pitchFamily="34" charset="0"/>
                </a:rPr>
                <a:t>VPN</a:t>
              </a:r>
            </a:p>
          </p:txBody>
        </p:sp>
        <p:sp>
          <p:nvSpPr>
            <p:cNvPr id="73" name="正方形/長方形 72"/>
            <p:cNvSpPr/>
            <p:nvPr/>
          </p:nvSpPr>
          <p:spPr>
            <a:xfrm>
              <a:off x="420182" y="161935"/>
              <a:ext cx="358308" cy="20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68" b="1">
                  <a:solidFill>
                    <a:schemeClr val="bg1">
                      <a:lumMod val="50000"/>
                    </a:schemeClr>
                  </a:solidFill>
                  <a:latin typeface="メイリオ" panose="020B0604030504040204" pitchFamily="50" charset="-128"/>
                  <a:ea typeface="メイリオ" panose="020B0604030504040204" pitchFamily="50" charset="-128"/>
                  <a:cs typeface="Tahoma" pitchFamily="34" charset="0"/>
                </a:rPr>
                <a:t>OR</a:t>
              </a:r>
            </a:p>
          </p:txBody>
        </p:sp>
        <p:pic>
          <p:nvPicPr>
            <p:cNvPr id="74" name="図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366" y="87268"/>
              <a:ext cx="336846" cy="337680"/>
            </a:xfrm>
            <a:prstGeom prst="rect">
              <a:avLst/>
            </a:prstGeom>
          </p:spPr>
        </p:pic>
        <p:sp>
          <p:nvSpPr>
            <p:cNvPr id="75" name="正方形/長方形 74"/>
            <p:cNvSpPr/>
            <p:nvPr/>
          </p:nvSpPr>
          <p:spPr>
            <a:xfrm>
              <a:off x="572578" y="462105"/>
              <a:ext cx="699762" cy="130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68" b="1">
                  <a:solidFill>
                    <a:schemeClr val="bg1">
                      <a:lumMod val="50000"/>
                    </a:schemeClr>
                  </a:solidFill>
                  <a:latin typeface="メイリオ" panose="020B0604030504040204" pitchFamily="50" charset="-128"/>
                  <a:ea typeface="メイリオ" panose="020B0604030504040204" pitchFamily="50" charset="-128"/>
                  <a:cs typeface="Tahoma" pitchFamily="34" charset="0"/>
                </a:rPr>
                <a:t>Internet</a:t>
              </a:r>
            </a:p>
          </p:txBody>
        </p:sp>
        <p:sp>
          <p:nvSpPr>
            <p:cNvPr id="76" name="正方形/長方形 75"/>
            <p:cNvSpPr/>
            <p:nvPr/>
          </p:nvSpPr>
          <p:spPr>
            <a:xfrm>
              <a:off x="1058350" y="166265"/>
              <a:ext cx="358309" cy="20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68" b="1">
                  <a:solidFill>
                    <a:schemeClr val="bg1">
                      <a:lumMod val="50000"/>
                    </a:schemeClr>
                  </a:solidFill>
                  <a:latin typeface="メイリオ" panose="020B0604030504040204" pitchFamily="50" charset="-128"/>
                  <a:ea typeface="メイリオ" panose="020B0604030504040204" pitchFamily="50" charset="-128"/>
                  <a:cs typeface="Tahoma" pitchFamily="34" charset="0"/>
                </a:rPr>
                <a:t>OR</a:t>
              </a:r>
            </a:p>
          </p:txBody>
        </p:sp>
        <p:sp>
          <p:nvSpPr>
            <p:cNvPr id="77" name="正方形/長方形 76"/>
            <p:cNvSpPr/>
            <p:nvPr/>
          </p:nvSpPr>
          <p:spPr>
            <a:xfrm>
              <a:off x="1130000" y="462105"/>
              <a:ext cx="926522" cy="130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b="1" dirty="0" err="1">
                  <a:solidFill>
                    <a:schemeClr val="bg1">
                      <a:lumMod val="50000"/>
                    </a:schemeClr>
                  </a:solidFill>
                  <a:latin typeface="メイリオ" panose="020B0604030504040204" pitchFamily="50" charset="-128"/>
                  <a:ea typeface="メイリオ" panose="020B0604030504040204" pitchFamily="50" charset="-128"/>
                  <a:cs typeface="Tahoma" pitchFamily="34" charset="0"/>
                </a:rPr>
                <a:t>FastConnect</a:t>
              </a:r>
              <a:endParaRPr lang="en-US" altLang="ja-JP" sz="800" b="1" dirty="0">
                <a:solidFill>
                  <a:schemeClr val="bg1">
                    <a:lumMod val="50000"/>
                  </a:schemeClr>
                </a:solidFill>
                <a:latin typeface="メイリオ" panose="020B0604030504040204" pitchFamily="50" charset="-128"/>
                <a:ea typeface="メイリオ" panose="020B0604030504040204" pitchFamily="50" charset="-128"/>
                <a:cs typeface="Tahoma" pitchFamily="34" charset="0"/>
              </a:endParaRPr>
            </a:p>
          </p:txBody>
        </p:sp>
      </p:grpSp>
      <p:sp>
        <p:nvSpPr>
          <p:cNvPr id="78" name="正方形/長方形 77"/>
          <p:cNvSpPr/>
          <p:nvPr/>
        </p:nvSpPr>
        <p:spPr>
          <a:xfrm>
            <a:off x="0" y="4170359"/>
            <a:ext cx="9144000" cy="981608"/>
          </a:xfrm>
          <a:prstGeom prst="rect">
            <a:avLst/>
          </a:prstGeom>
          <a:solidFill>
            <a:schemeClr val="tx2"/>
          </a:solidFill>
        </p:spPr>
        <p:txBody>
          <a:bodyPr wrap="square" anchor="ctr" anchorCtr="0">
            <a:noAutofit/>
          </a:bodyPr>
          <a:lstStyle/>
          <a:p>
            <a:pPr algn="ctr"/>
            <a:r>
              <a:rPr lang="en-US" altLang="ja-JP" sz="2800" b="1" dirty="0" smtClean="0">
                <a:solidFill>
                  <a:schemeClr val="bg1"/>
                </a:solidFill>
                <a:latin typeface="+mn-ea"/>
              </a:rPr>
              <a:t>NX Cloud</a:t>
            </a:r>
            <a:r>
              <a:rPr lang="ja-JP" altLang="en-US" sz="2800" b="1" dirty="0" smtClean="0">
                <a:solidFill>
                  <a:schemeClr val="bg1"/>
                </a:solidFill>
                <a:latin typeface="+mn-ea"/>
              </a:rPr>
              <a:t>は</a:t>
            </a:r>
            <a:r>
              <a:rPr lang="en-US" altLang="ja-JP" sz="2800" b="1" dirty="0">
                <a:solidFill>
                  <a:schemeClr val="bg1"/>
                </a:solidFill>
                <a:latin typeface="+mn-ea"/>
              </a:rPr>
              <a:t>Private</a:t>
            </a:r>
            <a:r>
              <a:rPr lang="ja-JP" altLang="en-US" sz="2800" b="1" dirty="0">
                <a:solidFill>
                  <a:schemeClr val="bg1"/>
                </a:solidFill>
                <a:latin typeface="+mn-ea"/>
              </a:rPr>
              <a:t>と</a:t>
            </a:r>
            <a:r>
              <a:rPr lang="en-US" altLang="ja-JP" sz="2800" b="1" dirty="0">
                <a:solidFill>
                  <a:schemeClr val="bg1"/>
                </a:solidFill>
                <a:latin typeface="+mn-ea"/>
              </a:rPr>
              <a:t>Public</a:t>
            </a:r>
            <a:r>
              <a:rPr lang="ja-JP" altLang="en-US" sz="2800" b="1" dirty="0">
                <a:solidFill>
                  <a:schemeClr val="bg1"/>
                </a:solidFill>
                <a:latin typeface="+mn-ea"/>
              </a:rPr>
              <a:t>の２種類から選択</a:t>
            </a:r>
            <a:endParaRPr lang="en-US" altLang="ja-JP" sz="2800" b="1" dirty="0">
              <a:solidFill>
                <a:schemeClr val="bg1"/>
              </a:solidFill>
              <a:latin typeface="+mn-ea"/>
            </a:endParaRPr>
          </a:p>
        </p:txBody>
      </p:sp>
    </p:spTree>
    <p:extLst>
      <p:ext uri="{BB962C8B-B14F-4D97-AF65-F5344CB8AC3E}">
        <p14:creationId xmlns:p14="http://schemas.microsoft.com/office/powerpoint/2010/main" val="32196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a:t>　対象プロダクト一覧</a:t>
            </a:r>
            <a:br>
              <a:rPr lang="ja-JP" altLang="en-US" dirty="0"/>
            </a:br>
            <a:r>
              <a:rPr lang="ja-JP" altLang="en-US" dirty="0"/>
              <a:t>（会計製品</a:t>
            </a:r>
            <a:r>
              <a:rPr lang="ja-JP" altLang="en-US" dirty="0" smtClean="0"/>
              <a:t>）</a:t>
            </a:r>
            <a:r>
              <a:rPr lang="en-US" altLang="ja-JP" dirty="0" smtClean="0"/>
              <a:t/>
            </a:r>
            <a:br>
              <a:rPr lang="en-US" altLang="ja-JP" dirty="0" smtClean="0"/>
            </a:br>
            <a:r>
              <a:rPr lang="en-US" altLang="ja-JP" sz="2400" dirty="0"/>
              <a:t/>
            </a:r>
            <a:br>
              <a:rPr lang="en-US" altLang="ja-JP" sz="2400" dirty="0"/>
            </a:br>
            <a:r>
              <a:rPr lang="ja-JP" altLang="en-US" dirty="0"/>
              <a:t/>
            </a:r>
            <a:br>
              <a:rPr lang="ja-JP" altLang="en-US" dirty="0"/>
            </a:br>
            <a:r>
              <a:rPr lang="en-US" altLang="ja-JP" dirty="0" smtClean="0"/>
              <a:t/>
            </a:r>
            <a:br>
              <a:rPr lang="en-US" altLang="ja-JP" dirty="0" smtClean="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531419899"/>
              </p:ext>
            </p:extLst>
          </p:nvPr>
        </p:nvGraphicFramePr>
        <p:xfrm>
          <a:off x="360000" y="1050186"/>
          <a:ext cx="8432384" cy="3101340"/>
        </p:xfrm>
        <a:graphic>
          <a:graphicData uri="http://schemas.openxmlformats.org/drawingml/2006/table">
            <a:tbl>
              <a:tblPr firstRow="1" bandRow="1">
                <a:tableStyleId>{93296810-A885-4BE3-A3E7-6D5BEEA58F35}</a:tableStyleId>
              </a:tblPr>
              <a:tblGrid>
                <a:gridCol w="3239892">
                  <a:extLst>
                    <a:ext uri="{9D8B030D-6E8A-4147-A177-3AD203B41FA5}">
                      <a16:colId xmlns:a16="http://schemas.microsoft.com/office/drawing/2014/main" val="3440447816"/>
                    </a:ext>
                  </a:extLst>
                </a:gridCol>
                <a:gridCol w="1098122">
                  <a:extLst>
                    <a:ext uri="{9D8B030D-6E8A-4147-A177-3AD203B41FA5}">
                      <a16:colId xmlns:a16="http://schemas.microsoft.com/office/drawing/2014/main" val="3851248675"/>
                    </a:ext>
                  </a:extLst>
                </a:gridCol>
                <a:gridCol w="1098122">
                  <a:extLst>
                    <a:ext uri="{9D8B030D-6E8A-4147-A177-3AD203B41FA5}">
                      <a16:colId xmlns:a16="http://schemas.microsoft.com/office/drawing/2014/main" val="962752745"/>
                    </a:ext>
                  </a:extLst>
                </a:gridCol>
                <a:gridCol w="2996248">
                  <a:extLst>
                    <a:ext uri="{9D8B030D-6E8A-4147-A177-3AD203B41FA5}">
                      <a16:colId xmlns:a16="http://schemas.microsoft.com/office/drawing/2014/main" val="2835592974"/>
                    </a:ext>
                  </a:extLst>
                </a:gridCol>
              </a:tblGrid>
              <a:tr h="0">
                <a:tc>
                  <a:txBody>
                    <a:bodyPr/>
                    <a:lstStyle/>
                    <a:p>
                      <a:pPr algn="ctr"/>
                      <a:r>
                        <a:rPr kumimoji="1" lang="ja-JP" altLang="en-US" sz="1050" dirty="0"/>
                        <a:t>プロダクト（会計製品）</a:t>
                      </a:r>
                      <a:endParaRPr kumimoji="1" lang="ja-JP" altLang="en-US" sz="1050" dirty="0">
                        <a:solidFill>
                          <a:schemeClr val="bg1"/>
                        </a:solidFill>
                        <a:latin typeface="+mn-ea"/>
                        <a:ea typeface="+mn-ea"/>
                      </a:endParaRPr>
                    </a:p>
                  </a:txBody>
                  <a:tcPr/>
                </a:tc>
                <a:tc>
                  <a:txBody>
                    <a:bodyPr/>
                    <a:lstStyle/>
                    <a:p>
                      <a:pPr algn="ctr"/>
                      <a:r>
                        <a:rPr kumimoji="1" lang="ja-JP" altLang="en-US" sz="1050" dirty="0"/>
                        <a:t>パブリック</a:t>
                      </a:r>
                      <a:endParaRPr kumimoji="1" lang="ja-JP" altLang="en-US" sz="1050" dirty="0">
                        <a:solidFill>
                          <a:schemeClr val="bg1"/>
                        </a:solidFill>
                        <a:latin typeface="+mn-ea"/>
                        <a:ea typeface="+mn-ea"/>
                      </a:endParaRPr>
                    </a:p>
                  </a:txBody>
                  <a:tcPr/>
                </a:tc>
                <a:tc>
                  <a:txBody>
                    <a:bodyPr/>
                    <a:lstStyle/>
                    <a:p>
                      <a:pPr algn="ctr"/>
                      <a:r>
                        <a:rPr kumimoji="1" lang="ja-JP" altLang="en-US" sz="1050" dirty="0"/>
                        <a:t>プライベート</a:t>
                      </a:r>
                      <a:endParaRPr kumimoji="1" lang="ja-JP" altLang="en-US" sz="1050" dirty="0">
                        <a:solidFill>
                          <a:schemeClr val="bg1"/>
                        </a:solidFill>
                        <a:latin typeface="+mn-ea"/>
                        <a:ea typeface="+mn-ea"/>
                      </a:endParaRPr>
                    </a:p>
                  </a:txBody>
                  <a:tcPr/>
                </a:tc>
                <a:tc>
                  <a:txBody>
                    <a:bodyPr/>
                    <a:lstStyle/>
                    <a:p>
                      <a:pPr algn="ctr"/>
                      <a:r>
                        <a:rPr kumimoji="1" lang="ja-JP" altLang="en-US" sz="1050" dirty="0"/>
                        <a:t>備考</a:t>
                      </a:r>
                      <a:endParaRPr kumimoji="1" lang="ja-JP" altLang="en-US" sz="1050" dirty="0">
                        <a:solidFill>
                          <a:schemeClr val="bg1"/>
                        </a:solidFill>
                        <a:latin typeface="+mn-ea"/>
                        <a:ea typeface="+mn-ea"/>
                      </a:endParaRPr>
                    </a:p>
                  </a:txBody>
                  <a:tcPr/>
                </a:tc>
                <a:extLst>
                  <a:ext uri="{0D108BD9-81ED-4DB2-BD59-A6C34878D82A}">
                    <a16:rowId xmlns:a16="http://schemas.microsoft.com/office/drawing/2014/main" val="271424172"/>
                  </a:ext>
                </a:extLst>
              </a:tr>
              <a:tr h="0">
                <a:tc>
                  <a:txBody>
                    <a:bodyPr/>
                    <a:lstStyle/>
                    <a:p>
                      <a:r>
                        <a:rPr kumimoji="1" lang="ja-JP" altLang="en-US" sz="1050" dirty="0"/>
                        <a:t>統合会計</a:t>
                      </a:r>
                      <a:endParaRPr kumimoji="1" lang="ja-JP" altLang="en-US" sz="1050" dirty="0">
                        <a:solidFill>
                          <a:schemeClr val="tx1">
                            <a:lumMod val="75000"/>
                            <a:lumOff val="25000"/>
                          </a:schemeClr>
                        </a:solidFill>
                        <a:latin typeface="+mn-ea"/>
                        <a:ea typeface="+mn-ea"/>
                      </a:endParaRPr>
                    </a:p>
                  </a:txBody>
                  <a:tcPr/>
                </a:tc>
                <a:tc>
                  <a:txBody>
                    <a:bodyPr/>
                    <a:lstStyle/>
                    <a:p>
                      <a:pPr algn="ctr"/>
                      <a:r>
                        <a:rPr kumimoji="1" lang="ja-JP" altLang="en-US" sz="1050" dirty="0"/>
                        <a:t>　 〇 </a:t>
                      </a:r>
                      <a:r>
                        <a:rPr kumimoji="1" lang="en-US" altLang="ja-JP" sz="800" dirty="0"/>
                        <a:t>※1</a:t>
                      </a:r>
                      <a:endParaRPr kumimoji="1" lang="ja-JP" altLang="en-US" sz="800" dirty="0">
                        <a:solidFill>
                          <a:srgbClr val="FF0000"/>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※1</a:t>
                      </a:r>
                      <a:r>
                        <a:rPr kumimoji="1" lang="ja-JP" altLang="en-US" sz="800" dirty="0"/>
                        <a:t> 経費精算管理などの一部支払管理機能は利用不可。</a:t>
                      </a:r>
                      <a:endParaRPr kumimoji="1" lang="en-US" altLang="ja-JP" sz="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　　マイナンバーの利用は不可。</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2706283767"/>
                  </a:ext>
                </a:extLst>
              </a:tr>
              <a:tr h="0">
                <a:tc>
                  <a:txBody>
                    <a:bodyPr/>
                    <a:lstStyle/>
                    <a:p>
                      <a:r>
                        <a:rPr kumimoji="1" lang="ja-JP" altLang="en-US" sz="1050" dirty="0"/>
                        <a:t>固定資産管理</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2398319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建設仮勘定管理オプション</a:t>
                      </a:r>
                      <a:endParaRPr kumimoji="1" lang="en-US" altLang="ja-JP"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4051988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証憑管理オプション</a:t>
                      </a:r>
                      <a:endParaRPr kumimoji="1" lang="en-US" altLang="ja-JP"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　 〇 </a:t>
                      </a:r>
                      <a:r>
                        <a:rPr kumimoji="1" lang="en-US" altLang="ja-JP" sz="800" u="none" strike="noStrike" kern="1200" cap="none" spc="0" normalizeH="0" baseline="0" noProof="0" dirty="0">
                          <a:ln>
                            <a:noFill/>
                          </a:ln>
                          <a:effectLst/>
                          <a:uLnTx/>
                          <a:uFillTx/>
                        </a:rPr>
                        <a:t>※2</a:t>
                      </a:r>
                      <a:endParaRPr kumimoji="1" lang="ja-JP" altLang="en-US" sz="900" b="0" i="0" u="none" strike="noStrike" kern="1200" cap="none" spc="0" normalizeH="0" baseline="0" noProof="0" dirty="0">
                        <a:ln>
                          <a:noFill/>
                        </a:ln>
                        <a:solidFill>
                          <a:srgbClr val="FF0000"/>
                        </a:solidFill>
                        <a:effectLst/>
                        <a:uLnTx/>
                        <a:uFillTx/>
                        <a:latin typeface="+mn-ea"/>
                        <a:ea typeface="+mn-ea"/>
                        <a:cs typeface="+mn-cs"/>
                      </a:endParaRPr>
                    </a:p>
                  </a:txBody>
                  <a:tcPr/>
                </a:tc>
                <a:tc>
                  <a:txBody>
                    <a:bodyPr/>
                    <a:lstStyle/>
                    <a:p>
                      <a:r>
                        <a:rPr kumimoji="1" lang="en-US" altLang="ja-JP" sz="800" dirty="0"/>
                        <a:t>※2</a:t>
                      </a:r>
                      <a:r>
                        <a:rPr kumimoji="1" lang="ja-JP" altLang="en-US" sz="800" dirty="0"/>
                        <a:t> フォルダ共有のため、</a:t>
                      </a:r>
                      <a:r>
                        <a:rPr kumimoji="1" lang="en-US" altLang="ja-JP" sz="800" dirty="0"/>
                        <a:t>VPN</a:t>
                      </a:r>
                      <a:r>
                        <a:rPr kumimoji="1" lang="ja-JP" altLang="en-US" sz="800" dirty="0"/>
                        <a:t>接続または</a:t>
                      </a:r>
                      <a:r>
                        <a:rPr kumimoji="1" lang="en-US" altLang="ja-JP" sz="800" dirty="0" err="1"/>
                        <a:t>FastConnect</a:t>
                      </a:r>
                      <a:r>
                        <a:rPr kumimoji="1" lang="ja-JP" altLang="en-US" sz="800" dirty="0"/>
                        <a:t>利用</a:t>
                      </a:r>
                      <a:r>
                        <a:rPr kumimoji="1" lang="en-US" altLang="ja-JP" sz="800" dirty="0"/>
                        <a:t/>
                      </a:r>
                      <a:br>
                        <a:rPr kumimoji="1" lang="en-US" altLang="ja-JP" sz="800" dirty="0"/>
                      </a:br>
                      <a:r>
                        <a:rPr kumimoji="1" lang="ja-JP" altLang="en-US" sz="800" dirty="0"/>
                        <a:t>　　が必須。</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230901247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証憑管理</a:t>
                      </a:r>
                      <a:r>
                        <a:rPr kumimoji="1" lang="en-US" altLang="ja-JP" sz="1050" dirty="0"/>
                        <a:t>e</a:t>
                      </a:r>
                      <a:r>
                        <a:rPr kumimoji="1" lang="ja-JP" altLang="en-US" sz="1050" dirty="0"/>
                        <a:t>文書対応オプション</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　 〇 </a:t>
                      </a:r>
                      <a:r>
                        <a:rPr kumimoji="1" lang="en-US" altLang="ja-JP" sz="800" u="none" strike="noStrike" kern="1200" cap="none" spc="0" normalizeH="0" baseline="0" noProof="0" dirty="0">
                          <a:ln>
                            <a:noFill/>
                          </a:ln>
                          <a:effectLst/>
                          <a:uLnTx/>
                          <a:uFillTx/>
                        </a:rPr>
                        <a:t>※2</a:t>
                      </a:r>
                      <a:endParaRPr kumimoji="1" lang="ja-JP" altLang="en-US" sz="800" b="0" i="0" u="none" strike="noStrike" kern="1200" cap="none" spc="0" normalizeH="0" baseline="0" noProof="0" dirty="0">
                        <a:ln>
                          <a:noFill/>
                        </a:ln>
                        <a:solidFill>
                          <a:srgbClr val="FF0000"/>
                        </a:solidFill>
                        <a:effectLst/>
                        <a:uLnTx/>
                        <a:uFillTx/>
                        <a:latin typeface="+mn-ea"/>
                        <a:ea typeface="+mn-ea"/>
                        <a:cs typeface="+mn-cs"/>
                      </a:endParaRPr>
                    </a:p>
                  </a:txBody>
                  <a:tcPr/>
                </a:tc>
                <a:tc>
                  <a:txBody>
                    <a:bodyPr/>
                    <a:lstStyle/>
                    <a:p>
                      <a:r>
                        <a:rPr kumimoji="1" lang="en-US" altLang="ja-JP" sz="800" dirty="0"/>
                        <a:t>※2</a:t>
                      </a:r>
                      <a:r>
                        <a:rPr kumimoji="1" lang="ja-JP" altLang="en-US" sz="800" dirty="0"/>
                        <a:t> フォルダ共有のため、</a:t>
                      </a:r>
                      <a:r>
                        <a:rPr kumimoji="1" lang="en-US" altLang="ja-JP" sz="800" dirty="0"/>
                        <a:t>VPN</a:t>
                      </a:r>
                      <a:r>
                        <a:rPr kumimoji="1" lang="ja-JP" altLang="en-US" sz="800" dirty="0"/>
                        <a:t>接続または</a:t>
                      </a:r>
                      <a:r>
                        <a:rPr kumimoji="1" lang="en-US" altLang="ja-JP" sz="800" dirty="0" err="1"/>
                        <a:t>FastConnect</a:t>
                      </a:r>
                      <a:r>
                        <a:rPr kumimoji="1" lang="ja-JP" altLang="en-US" sz="800" dirty="0"/>
                        <a:t>利用</a:t>
                      </a:r>
                      <a:r>
                        <a:rPr kumimoji="1" lang="en-US" altLang="ja-JP" sz="800" dirty="0"/>
                        <a:t/>
                      </a:r>
                      <a:br>
                        <a:rPr kumimoji="1" lang="en-US" altLang="ja-JP" sz="800" dirty="0"/>
                      </a:br>
                      <a:r>
                        <a:rPr kumimoji="1" lang="ja-JP" altLang="en-US" sz="800" dirty="0"/>
                        <a:t>　　が必須。</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0151126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駅すぱあとオプション</a:t>
                      </a:r>
                      <a:endParaRPr kumimoji="1" lang="en-US" altLang="ja-JP"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289508639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従業員モバイルオプション</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 </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p>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692733669"/>
                  </a:ext>
                </a:extLst>
              </a:tr>
              <a:tr h="0">
                <a:tc>
                  <a:txBody>
                    <a:bodyPr/>
                    <a:lstStyle/>
                    <a:p>
                      <a:r>
                        <a:rPr kumimoji="1" lang="ja-JP" altLang="en-US" sz="1050" dirty="0"/>
                        <a:t>手形管理システム</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　 〇 </a:t>
                      </a:r>
                      <a:r>
                        <a:rPr kumimoji="1" lang="en-US" altLang="ja-JP" sz="800" u="none" strike="noStrike" kern="1200" cap="none" spc="0" normalizeH="0" baseline="0" noProof="0" dirty="0">
                          <a:ln>
                            <a:noFill/>
                          </a:ln>
                          <a:effectLst/>
                          <a:uLnTx/>
                          <a:uFillTx/>
                        </a:rPr>
                        <a:t>※3</a:t>
                      </a:r>
                      <a:endParaRPr kumimoji="1" lang="ja-JP" altLang="en-US" sz="800" b="0" i="0" u="none" strike="noStrike" kern="1200" cap="none" spc="0" normalizeH="0" baseline="0" noProof="0" dirty="0">
                        <a:ln>
                          <a:noFill/>
                        </a:ln>
                        <a:solidFill>
                          <a:srgbClr val="FF0000"/>
                        </a:solidFill>
                        <a:effectLst/>
                        <a:uLnTx/>
                        <a:uFillTx/>
                        <a:latin typeface="+mn-ea"/>
                        <a:ea typeface="+mn-ea"/>
                        <a:cs typeface="+mn-cs"/>
                      </a:endParaRPr>
                    </a:p>
                  </a:txBody>
                  <a:tcPr/>
                </a:tc>
                <a:tc>
                  <a:txBody>
                    <a:bodyPr/>
                    <a:lstStyle/>
                    <a:p>
                      <a:r>
                        <a:rPr kumimoji="1" lang="en-US" altLang="ja-JP" sz="800" dirty="0"/>
                        <a:t>※3</a:t>
                      </a:r>
                      <a:r>
                        <a:rPr kumimoji="1" lang="ja-JP" altLang="en-US" sz="800" dirty="0"/>
                        <a:t> 一部機能で</a:t>
                      </a:r>
                      <a:r>
                        <a:rPr kumimoji="1" lang="en-US" altLang="ja-JP" sz="800" dirty="0"/>
                        <a:t>VPN</a:t>
                      </a:r>
                      <a:r>
                        <a:rPr kumimoji="1" lang="ja-JP" altLang="en-US" sz="800" dirty="0"/>
                        <a:t>接続または</a:t>
                      </a:r>
                      <a:r>
                        <a:rPr kumimoji="1" lang="en-US" altLang="ja-JP" sz="800" dirty="0" err="1"/>
                        <a:t>FastConnect</a:t>
                      </a:r>
                      <a:r>
                        <a:rPr kumimoji="1" lang="ja-JP" altLang="en-US" sz="800" dirty="0"/>
                        <a:t>利用が必須。</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429301191"/>
                  </a:ext>
                </a:extLst>
              </a:tr>
              <a:tr h="0">
                <a:tc>
                  <a:txBody>
                    <a:bodyPr/>
                    <a:lstStyle/>
                    <a:p>
                      <a:r>
                        <a:rPr kumimoji="1" lang="ja-JP" altLang="en-US" sz="1050" dirty="0"/>
                        <a:t>電債オプション</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1000" dirty="0">
                        <a:solidFill>
                          <a:schemeClr val="tx1">
                            <a:lumMod val="75000"/>
                            <a:lumOff val="25000"/>
                          </a:schemeClr>
                        </a:solidFill>
                        <a:latin typeface="+mn-ea"/>
                        <a:ea typeface="+mn-ea"/>
                      </a:endParaRPr>
                    </a:p>
                  </a:txBody>
                  <a:tcPr/>
                </a:tc>
                <a:extLst>
                  <a:ext uri="{0D108BD9-81ED-4DB2-BD59-A6C34878D82A}">
                    <a16:rowId xmlns:a16="http://schemas.microsoft.com/office/drawing/2014/main" val="493586274"/>
                  </a:ext>
                </a:extLst>
              </a:tr>
              <a:tr h="0">
                <a:tc>
                  <a:txBody>
                    <a:bodyPr/>
                    <a:lstStyle/>
                    <a:p>
                      <a:r>
                        <a:rPr kumimoji="1" lang="en-US" altLang="ja-JP" sz="1050" dirty="0" err="1"/>
                        <a:t>Navio</a:t>
                      </a:r>
                      <a:r>
                        <a:rPr kumimoji="1" lang="ja-JP" altLang="en-US" sz="1050" dirty="0"/>
                        <a:t>外貨建支払機能 </a:t>
                      </a:r>
                      <a:r>
                        <a:rPr kumimoji="1" lang="en-US" altLang="ja-JP" sz="1050" dirty="0"/>
                        <a:t>for </a:t>
                      </a:r>
                      <a:r>
                        <a:rPr kumimoji="1" lang="en-US" altLang="ja-JP" sz="1050" dirty="0" err="1"/>
                        <a:t>SuperStream</a:t>
                      </a:r>
                      <a:r>
                        <a:rPr kumimoji="1" lang="en-US" altLang="ja-JP" sz="1050" dirty="0"/>
                        <a:t>-NX</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1000" dirty="0">
                        <a:solidFill>
                          <a:schemeClr val="tx1">
                            <a:lumMod val="75000"/>
                            <a:lumOff val="25000"/>
                          </a:schemeClr>
                        </a:solidFill>
                        <a:latin typeface="+mn-ea"/>
                        <a:ea typeface="+mn-ea"/>
                      </a:endParaRPr>
                    </a:p>
                  </a:txBody>
                  <a:tcPr/>
                </a:tc>
                <a:extLst>
                  <a:ext uri="{0D108BD9-81ED-4DB2-BD59-A6C34878D82A}">
                    <a16:rowId xmlns:a16="http://schemas.microsoft.com/office/drawing/2014/main" val="2915195777"/>
                  </a:ext>
                </a:extLst>
              </a:tr>
            </a:tbl>
          </a:graphicData>
        </a:graphic>
      </p:graphicFrame>
    </p:spTree>
    <p:extLst>
      <p:ext uri="{BB962C8B-B14F-4D97-AF65-F5344CB8AC3E}">
        <p14:creationId xmlns:p14="http://schemas.microsoft.com/office/powerpoint/2010/main" val="12335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smtClean="0"/>
              <a:t>© SuperStream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sp>
        <p:nvSpPr>
          <p:cNvPr id="5" name="テキスト ボックス 4"/>
          <p:cNvSpPr txBox="1"/>
          <p:nvPr/>
        </p:nvSpPr>
        <p:spPr>
          <a:xfrm>
            <a:off x="467544" y="3730265"/>
            <a:ext cx="3960440" cy="461665"/>
          </a:xfrm>
          <a:prstGeom prst="rect">
            <a:avLst/>
          </a:prstGeom>
          <a:noFill/>
        </p:spPr>
        <p:txBody>
          <a:bodyPr wrap="square" rtlCol="0">
            <a:spAutoFit/>
          </a:bodyPr>
          <a:lstStyle/>
          <a:p>
            <a:r>
              <a:rPr kumimoji="1" lang="en-US" altLang="ja-JP" sz="1200" dirty="0" smtClean="0">
                <a:solidFill>
                  <a:schemeClr val="tx1">
                    <a:lumMod val="75000"/>
                    <a:lumOff val="25000"/>
                  </a:schemeClr>
                </a:solidFill>
              </a:rPr>
              <a:t>2023.07.20</a:t>
            </a:r>
          </a:p>
          <a:p>
            <a:r>
              <a:rPr kumimoji="1" lang="ja-JP" altLang="en-US" sz="1200" dirty="0" smtClean="0">
                <a:solidFill>
                  <a:schemeClr val="tx1">
                    <a:lumMod val="75000"/>
                    <a:lumOff val="25000"/>
                  </a:schemeClr>
                </a:solidFill>
              </a:rPr>
              <a:t>スーパーストリーム株式会社</a:t>
            </a:r>
            <a:endParaRPr kumimoji="1" lang="ja-JP" altLang="en-US" sz="1200" dirty="0">
              <a:solidFill>
                <a:schemeClr val="tx1">
                  <a:lumMod val="75000"/>
                  <a:lumOff val="25000"/>
                </a:schemeClr>
              </a:solidFill>
            </a:endParaRPr>
          </a:p>
        </p:txBody>
      </p:sp>
      <p:sp>
        <p:nvSpPr>
          <p:cNvPr id="6" name="タイトル 2"/>
          <p:cNvSpPr txBox="1">
            <a:spLocks/>
          </p:cNvSpPr>
          <p:nvPr/>
        </p:nvSpPr>
        <p:spPr>
          <a:xfrm>
            <a:off x="215516" y="1599642"/>
            <a:ext cx="9181020" cy="1836204"/>
          </a:xfrm>
          <a:prstGeom prst="rect">
            <a:avLst/>
          </a:prstGeom>
        </p:spPr>
        <p:txBody>
          <a:bodyPr lIns="0" tIns="0" rIns="0" bIns="0" anchor="ctr" anchorCtr="0"/>
          <a:lstStyle>
            <a:lvl1pPr algn="l" defTabSz="914400" rtl="0" eaLnBrk="1" latinLnBrk="0" hangingPunct="1">
              <a:lnSpc>
                <a:spcPct val="110000"/>
              </a:lnSpc>
              <a:spcBef>
                <a:spcPct val="0"/>
              </a:spcBef>
              <a:buNone/>
              <a:defRPr kumimoji="1" sz="2800" b="1" kern="1200">
                <a:solidFill>
                  <a:schemeClr val="tx2"/>
                </a:solidFill>
                <a:latin typeface="+mj-lt"/>
                <a:ea typeface="+mj-ea"/>
                <a:cs typeface="+mj-cs"/>
              </a:defRPr>
            </a:lvl1pPr>
          </a:lstStyle>
          <a:p>
            <a:r>
              <a:rPr lang="en-US" altLang="ja-JP" sz="1800" dirty="0" smtClean="0"/>
              <a:t>SuperStream-NX Cloud</a:t>
            </a:r>
            <a:br>
              <a:rPr lang="en-US" altLang="ja-JP" sz="1800" dirty="0" smtClean="0"/>
            </a:br>
            <a:r>
              <a:rPr lang="en-US" altLang="ja-JP" sz="1800" dirty="0" smtClean="0"/>
              <a:t/>
            </a:r>
            <a:br>
              <a:rPr lang="en-US" altLang="ja-JP" sz="1800" dirty="0" smtClean="0"/>
            </a:br>
            <a:r>
              <a:rPr lang="ja-JP" altLang="en-US" sz="2000" dirty="0" smtClean="0"/>
              <a:t>１</a:t>
            </a:r>
            <a:r>
              <a:rPr lang="en-US" altLang="ja-JP" sz="2000" dirty="0"/>
              <a:t>.SuperStream-NX Cloud</a:t>
            </a:r>
            <a:r>
              <a:rPr lang="ja-JP" altLang="en-US" sz="2000" dirty="0" smtClean="0"/>
              <a:t>について</a:t>
            </a:r>
            <a:endParaRPr lang="ja-JP" altLang="en-US" sz="1400" b="0" dirty="0"/>
          </a:p>
        </p:txBody>
      </p:sp>
    </p:spTree>
    <p:extLst>
      <p:ext uri="{BB962C8B-B14F-4D97-AF65-F5344CB8AC3E}">
        <p14:creationId xmlns:p14="http://schemas.microsoft.com/office/powerpoint/2010/main" val="320047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a:t>　対象プロダクト一覧</a:t>
            </a:r>
            <a:br>
              <a:rPr lang="ja-JP" altLang="en-US" dirty="0"/>
            </a:br>
            <a:r>
              <a:rPr lang="ja-JP" altLang="en-US" dirty="0"/>
              <a:t>（人給製品、その他の製品）</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490823213"/>
              </p:ext>
            </p:extLst>
          </p:nvPr>
        </p:nvGraphicFramePr>
        <p:xfrm>
          <a:off x="351616" y="915566"/>
          <a:ext cx="8432384" cy="1257300"/>
        </p:xfrm>
        <a:graphic>
          <a:graphicData uri="http://schemas.openxmlformats.org/drawingml/2006/table">
            <a:tbl>
              <a:tblPr firstRow="1" bandRow="1">
                <a:tableStyleId>{93296810-A885-4BE3-A3E7-6D5BEEA58F35}</a:tableStyleId>
              </a:tblPr>
              <a:tblGrid>
                <a:gridCol w="3248276">
                  <a:extLst>
                    <a:ext uri="{9D8B030D-6E8A-4147-A177-3AD203B41FA5}">
                      <a16:colId xmlns:a16="http://schemas.microsoft.com/office/drawing/2014/main" val="3440447816"/>
                    </a:ext>
                  </a:extLst>
                </a:gridCol>
                <a:gridCol w="1098122">
                  <a:extLst>
                    <a:ext uri="{9D8B030D-6E8A-4147-A177-3AD203B41FA5}">
                      <a16:colId xmlns:a16="http://schemas.microsoft.com/office/drawing/2014/main" val="3851248675"/>
                    </a:ext>
                  </a:extLst>
                </a:gridCol>
                <a:gridCol w="1098122">
                  <a:extLst>
                    <a:ext uri="{9D8B030D-6E8A-4147-A177-3AD203B41FA5}">
                      <a16:colId xmlns:a16="http://schemas.microsoft.com/office/drawing/2014/main" val="962752745"/>
                    </a:ext>
                  </a:extLst>
                </a:gridCol>
                <a:gridCol w="2987864">
                  <a:extLst>
                    <a:ext uri="{9D8B030D-6E8A-4147-A177-3AD203B41FA5}">
                      <a16:colId xmlns:a16="http://schemas.microsoft.com/office/drawing/2014/main" val="2835592974"/>
                    </a:ext>
                  </a:extLst>
                </a:gridCol>
              </a:tblGrid>
              <a:tr h="0">
                <a:tc>
                  <a:txBody>
                    <a:bodyPr/>
                    <a:lstStyle/>
                    <a:p>
                      <a:pPr algn="ctr"/>
                      <a:r>
                        <a:rPr kumimoji="1" lang="ja-JP" altLang="en-US" sz="1050" dirty="0"/>
                        <a:t>プロダクト（人事給与製品）</a:t>
                      </a:r>
                      <a:endParaRPr kumimoji="1" lang="ja-JP" altLang="en-US" sz="1050" dirty="0">
                        <a:solidFill>
                          <a:schemeClr val="bg1"/>
                        </a:solidFill>
                        <a:latin typeface="+mn-ea"/>
                        <a:ea typeface="+mn-ea"/>
                      </a:endParaRPr>
                    </a:p>
                  </a:txBody>
                  <a:tcPr/>
                </a:tc>
                <a:tc>
                  <a:txBody>
                    <a:bodyPr/>
                    <a:lstStyle/>
                    <a:p>
                      <a:pPr algn="ctr"/>
                      <a:r>
                        <a:rPr kumimoji="1" lang="ja-JP" altLang="en-US" sz="1050" dirty="0"/>
                        <a:t>パブリック</a:t>
                      </a:r>
                      <a:endParaRPr kumimoji="1" lang="ja-JP" altLang="en-US" sz="1050" dirty="0">
                        <a:solidFill>
                          <a:schemeClr val="bg1"/>
                        </a:solidFill>
                        <a:latin typeface="+mn-ea"/>
                        <a:ea typeface="+mn-ea"/>
                      </a:endParaRPr>
                    </a:p>
                  </a:txBody>
                  <a:tcPr/>
                </a:tc>
                <a:tc>
                  <a:txBody>
                    <a:bodyPr/>
                    <a:lstStyle/>
                    <a:p>
                      <a:pPr algn="ctr"/>
                      <a:r>
                        <a:rPr kumimoji="1" lang="ja-JP" altLang="en-US" sz="1050" dirty="0"/>
                        <a:t>プライベート</a:t>
                      </a:r>
                      <a:endParaRPr kumimoji="1" lang="ja-JP" altLang="en-US" sz="1050" dirty="0">
                        <a:solidFill>
                          <a:schemeClr val="bg1"/>
                        </a:solidFill>
                        <a:latin typeface="+mn-ea"/>
                        <a:ea typeface="+mn-ea"/>
                      </a:endParaRPr>
                    </a:p>
                  </a:txBody>
                  <a:tcPr/>
                </a:tc>
                <a:tc>
                  <a:txBody>
                    <a:bodyPr/>
                    <a:lstStyle/>
                    <a:p>
                      <a:pPr algn="ctr"/>
                      <a:r>
                        <a:rPr kumimoji="1" lang="ja-JP" altLang="en-US" sz="1050" dirty="0"/>
                        <a:t>備考</a:t>
                      </a:r>
                      <a:endParaRPr kumimoji="1" lang="ja-JP" altLang="en-US" sz="1050" dirty="0">
                        <a:solidFill>
                          <a:schemeClr val="bg1"/>
                        </a:solidFill>
                        <a:latin typeface="+mn-ea"/>
                        <a:ea typeface="+mn-ea"/>
                      </a:endParaRPr>
                    </a:p>
                  </a:txBody>
                  <a:tcPr/>
                </a:tc>
                <a:extLst>
                  <a:ext uri="{0D108BD9-81ED-4DB2-BD59-A6C34878D82A}">
                    <a16:rowId xmlns:a16="http://schemas.microsoft.com/office/drawing/2014/main" val="271424172"/>
                  </a:ext>
                </a:extLst>
              </a:tr>
              <a:tr h="0">
                <a:tc>
                  <a:txBody>
                    <a:bodyPr/>
                    <a:lstStyle/>
                    <a:p>
                      <a:r>
                        <a:rPr kumimoji="1" lang="ja-JP" altLang="en-US" sz="1050" dirty="0"/>
                        <a:t>人事管理</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1050" dirty="0">
                        <a:solidFill>
                          <a:schemeClr val="tx1">
                            <a:lumMod val="75000"/>
                            <a:lumOff val="25000"/>
                          </a:schemeClr>
                        </a:solidFill>
                        <a:latin typeface="+mn-ea"/>
                        <a:ea typeface="+mn-ea"/>
                      </a:endParaRPr>
                    </a:p>
                  </a:txBody>
                  <a:tcPr/>
                </a:tc>
                <a:extLst>
                  <a:ext uri="{0D108BD9-81ED-4DB2-BD59-A6C34878D82A}">
                    <a16:rowId xmlns:a16="http://schemas.microsoft.com/office/drawing/2014/main" val="2706283767"/>
                  </a:ext>
                </a:extLst>
              </a:tr>
              <a:tr h="0">
                <a:tc>
                  <a:txBody>
                    <a:bodyPr/>
                    <a:lstStyle/>
                    <a:p>
                      <a:r>
                        <a:rPr kumimoji="1" lang="ja-JP" altLang="en-US" sz="1050" dirty="0"/>
                        <a:t>給与管理</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1050" dirty="0">
                        <a:solidFill>
                          <a:schemeClr val="tx1">
                            <a:lumMod val="75000"/>
                            <a:lumOff val="25000"/>
                          </a:schemeClr>
                        </a:solidFill>
                        <a:latin typeface="+mn-ea"/>
                        <a:ea typeface="+mn-ea"/>
                      </a:endParaRPr>
                    </a:p>
                  </a:txBody>
                  <a:tcPr/>
                </a:tc>
                <a:extLst>
                  <a:ext uri="{0D108BD9-81ED-4DB2-BD59-A6C34878D82A}">
                    <a16:rowId xmlns:a16="http://schemas.microsoft.com/office/drawing/2014/main" val="12398319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人事諸届・照会</a:t>
                      </a:r>
                      <a:endParaRPr kumimoji="1" lang="en-US" altLang="ja-JP"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1050" dirty="0">
                        <a:solidFill>
                          <a:schemeClr val="tx1">
                            <a:lumMod val="75000"/>
                            <a:lumOff val="25000"/>
                          </a:schemeClr>
                        </a:solidFill>
                        <a:latin typeface="+mn-ea"/>
                        <a:ea typeface="+mn-ea"/>
                      </a:endParaRPr>
                    </a:p>
                  </a:txBody>
                  <a:tcPr/>
                </a:tc>
                <a:extLst>
                  <a:ext uri="{0D108BD9-81ED-4DB2-BD59-A6C34878D82A}">
                    <a16:rowId xmlns:a16="http://schemas.microsoft.com/office/drawing/2014/main" val="34051988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勤怠管理 </a:t>
                      </a:r>
                      <a:r>
                        <a:rPr kumimoji="1" lang="en-US" altLang="ja-JP" sz="1050" dirty="0"/>
                        <a:t>/</a:t>
                      </a:r>
                      <a:r>
                        <a:rPr kumimoji="1" lang="ja-JP" altLang="en-US" sz="1050" dirty="0"/>
                        <a:t> 工数管理</a:t>
                      </a:r>
                      <a:endParaRPr kumimoji="1" lang="en-US" altLang="ja-JP"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1050" dirty="0">
                        <a:solidFill>
                          <a:schemeClr val="tx1">
                            <a:lumMod val="75000"/>
                            <a:lumOff val="25000"/>
                          </a:schemeClr>
                        </a:solidFill>
                        <a:latin typeface="+mn-ea"/>
                        <a:ea typeface="+mn-ea"/>
                      </a:endParaRPr>
                    </a:p>
                  </a:txBody>
                  <a:tcPr/>
                </a:tc>
                <a:extLst>
                  <a:ext uri="{0D108BD9-81ED-4DB2-BD59-A6C34878D82A}">
                    <a16:rowId xmlns:a16="http://schemas.microsoft.com/office/drawing/2014/main" val="2357929576"/>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181150091"/>
              </p:ext>
            </p:extLst>
          </p:nvPr>
        </p:nvGraphicFramePr>
        <p:xfrm>
          <a:off x="351616" y="2208870"/>
          <a:ext cx="8432384" cy="2423160"/>
        </p:xfrm>
        <a:graphic>
          <a:graphicData uri="http://schemas.openxmlformats.org/drawingml/2006/table">
            <a:tbl>
              <a:tblPr firstRow="1" bandRow="1">
                <a:tableStyleId>{93296810-A885-4BE3-A3E7-6D5BEEA58F35}</a:tableStyleId>
              </a:tblPr>
              <a:tblGrid>
                <a:gridCol w="3248276">
                  <a:extLst>
                    <a:ext uri="{9D8B030D-6E8A-4147-A177-3AD203B41FA5}">
                      <a16:colId xmlns:a16="http://schemas.microsoft.com/office/drawing/2014/main" val="3440447816"/>
                    </a:ext>
                  </a:extLst>
                </a:gridCol>
                <a:gridCol w="1098122">
                  <a:extLst>
                    <a:ext uri="{9D8B030D-6E8A-4147-A177-3AD203B41FA5}">
                      <a16:colId xmlns:a16="http://schemas.microsoft.com/office/drawing/2014/main" val="3851248675"/>
                    </a:ext>
                  </a:extLst>
                </a:gridCol>
                <a:gridCol w="1098122">
                  <a:extLst>
                    <a:ext uri="{9D8B030D-6E8A-4147-A177-3AD203B41FA5}">
                      <a16:colId xmlns:a16="http://schemas.microsoft.com/office/drawing/2014/main" val="962752745"/>
                    </a:ext>
                  </a:extLst>
                </a:gridCol>
                <a:gridCol w="2987864">
                  <a:extLst>
                    <a:ext uri="{9D8B030D-6E8A-4147-A177-3AD203B41FA5}">
                      <a16:colId xmlns:a16="http://schemas.microsoft.com/office/drawing/2014/main" val="2835592974"/>
                    </a:ext>
                  </a:extLst>
                </a:gridCol>
              </a:tblGrid>
              <a:tr h="0">
                <a:tc>
                  <a:txBody>
                    <a:bodyPr/>
                    <a:lstStyle/>
                    <a:p>
                      <a:pPr algn="ctr"/>
                      <a:r>
                        <a:rPr kumimoji="1" lang="ja-JP" altLang="en-US" sz="1050" dirty="0"/>
                        <a:t>プロダクト（その他の製品）</a:t>
                      </a:r>
                      <a:endParaRPr kumimoji="1" lang="ja-JP" altLang="en-US" sz="1050" dirty="0">
                        <a:solidFill>
                          <a:schemeClr val="bg1"/>
                        </a:solidFill>
                        <a:latin typeface="+mn-ea"/>
                        <a:ea typeface="+mn-ea"/>
                      </a:endParaRPr>
                    </a:p>
                  </a:txBody>
                  <a:tcPr/>
                </a:tc>
                <a:tc>
                  <a:txBody>
                    <a:bodyPr/>
                    <a:lstStyle/>
                    <a:p>
                      <a:pPr algn="ctr"/>
                      <a:r>
                        <a:rPr kumimoji="1" lang="ja-JP" altLang="en-US" sz="1050" dirty="0"/>
                        <a:t>パブリック</a:t>
                      </a:r>
                      <a:endParaRPr kumimoji="1" lang="ja-JP" altLang="en-US" sz="1050" dirty="0">
                        <a:solidFill>
                          <a:schemeClr val="bg1"/>
                        </a:solidFill>
                        <a:latin typeface="+mn-ea"/>
                        <a:ea typeface="+mn-ea"/>
                      </a:endParaRPr>
                    </a:p>
                  </a:txBody>
                  <a:tcPr/>
                </a:tc>
                <a:tc>
                  <a:txBody>
                    <a:bodyPr/>
                    <a:lstStyle/>
                    <a:p>
                      <a:pPr algn="ctr"/>
                      <a:r>
                        <a:rPr kumimoji="1" lang="ja-JP" altLang="en-US" sz="1050" dirty="0"/>
                        <a:t>プライベート</a:t>
                      </a:r>
                      <a:endParaRPr kumimoji="1" lang="ja-JP" altLang="en-US" sz="1050" dirty="0">
                        <a:solidFill>
                          <a:schemeClr val="bg1"/>
                        </a:solidFill>
                        <a:latin typeface="+mn-ea"/>
                        <a:ea typeface="+mn-ea"/>
                      </a:endParaRPr>
                    </a:p>
                  </a:txBody>
                  <a:tcPr/>
                </a:tc>
                <a:tc>
                  <a:txBody>
                    <a:bodyPr/>
                    <a:lstStyle/>
                    <a:p>
                      <a:pPr algn="ctr"/>
                      <a:r>
                        <a:rPr kumimoji="1" lang="ja-JP" altLang="en-US" sz="1050" dirty="0"/>
                        <a:t>備考</a:t>
                      </a:r>
                      <a:endParaRPr kumimoji="1" lang="ja-JP" altLang="en-US" sz="1050" dirty="0">
                        <a:solidFill>
                          <a:schemeClr val="bg1"/>
                        </a:solidFill>
                        <a:latin typeface="+mn-ea"/>
                        <a:ea typeface="+mn-ea"/>
                      </a:endParaRPr>
                    </a:p>
                  </a:txBody>
                  <a:tcPr/>
                </a:tc>
                <a:extLst>
                  <a:ext uri="{0D108BD9-81ED-4DB2-BD59-A6C34878D82A}">
                    <a16:rowId xmlns:a16="http://schemas.microsoft.com/office/drawing/2014/main" val="271424172"/>
                  </a:ext>
                </a:extLst>
              </a:tr>
              <a:tr h="0">
                <a:tc>
                  <a:txBody>
                    <a:bodyPr/>
                    <a:lstStyle/>
                    <a:p>
                      <a:r>
                        <a:rPr kumimoji="1" lang="ja-JP" altLang="en-US" sz="1050" dirty="0"/>
                        <a:t>グループ経営管理</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　 〇 </a:t>
                      </a:r>
                      <a:r>
                        <a:rPr kumimoji="1" lang="en-US" altLang="ja-JP" sz="800" u="none" strike="noStrike" kern="1200" cap="none" spc="0" normalizeH="0" baseline="0" noProof="0" dirty="0">
                          <a:ln>
                            <a:noFill/>
                          </a:ln>
                          <a:effectLst/>
                          <a:uLnTx/>
                          <a:uFillTx/>
                        </a:rPr>
                        <a:t>※4</a:t>
                      </a:r>
                      <a:endParaRPr kumimoji="1" lang="ja-JP" altLang="en-US" sz="1050" b="0" i="0" u="none" strike="noStrike" kern="1200" cap="none" spc="0" normalizeH="0" baseline="0" noProof="0" dirty="0">
                        <a:ln>
                          <a:noFill/>
                        </a:ln>
                        <a:solidFill>
                          <a:srgbClr val="FF0000"/>
                        </a:solidFill>
                        <a:effectLst/>
                        <a:uLnTx/>
                        <a:uFillTx/>
                        <a:latin typeface="+mn-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※4</a:t>
                      </a:r>
                      <a:r>
                        <a:rPr kumimoji="1" lang="ja-JP" altLang="en-US" sz="800" dirty="0"/>
                        <a:t> </a:t>
                      </a:r>
                      <a:r>
                        <a:rPr kumimoji="1" lang="en-US" altLang="ja-JP" sz="800" dirty="0" smtClean="0"/>
                        <a:t>VPN</a:t>
                      </a:r>
                      <a:r>
                        <a:rPr kumimoji="1" lang="ja-JP" altLang="en-US" sz="800" dirty="0"/>
                        <a:t>接続または</a:t>
                      </a:r>
                      <a:r>
                        <a:rPr kumimoji="1" lang="en-US" altLang="ja-JP" sz="800" dirty="0" err="1"/>
                        <a:t>FastConnect</a:t>
                      </a:r>
                      <a:r>
                        <a:rPr kumimoji="1" lang="ja-JP" altLang="en-US" sz="800" dirty="0"/>
                        <a:t>利用が必須。</a:t>
                      </a:r>
                      <a:endParaRPr kumimoji="1" lang="en-US" altLang="ja-JP" sz="8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　　ライセンスは「</a:t>
                      </a:r>
                      <a:r>
                        <a:rPr kumimoji="1" lang="en-US" altLang="ja-JP" sz="800" dirty="0"/>
                        <a:t>BYOL</a:t>
                      </a:r>
                      <a:r>
                        <a:rPr kumimoji="1" lang="ja-JP" altLang="en-US" sz="800" dirty="0"/>
                        <a:t>型（買取）」とする。 </a:t>
                      </a:r>
                    </a:p>
                    <a:p>
                      <a:pPr marL="0" marR="0" lvl="0" indent="0" algn="l">
                        <a:lnSpc>
                          <a:spcPct val="100000"/>
                        </a:lnSpc>
                        <a:spcBef>
                          <a:spcPts val="0"/>
                        </a:spcBef>
                        <a:spcAft>
                          <a:spcPts val="0"/>
                        </a:spcAft>
                        <a:buClrTx/>
                        <a:buSzTx/>
                        <a:buFontTx/>
                        <a:buNone/>
                      </a:pPr>
                      <a:r>
                        <a:rPr lang="ja-JP" altLang="en-US" sz="800" dirty="0"/>
                        <a:t>　 「残高</a:t>
                      </a:r>
                      <a:r>
                        <a:rPr lang="en-US" altLang="ja-JP" sz="800" dirty="0"/>
                        <a:t>0</a:t>
                      </a:r>
                      <a:r>
                        <a:rPr lang="ja-JP" altLang="en-US" sz="800" dirty="0"/>
                        <a:t>補完リカバリーバッチ」は利用できません。</a:t>
                      </a:r>
                      <a:endParaRPr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2706283767"/>
                  </a:ext>
                </a:extLst>
              </a:tr>
              <a:tr h="0">
                <a:tc>
                  <a:txBody>
                    <a:bodyPr/>
                    <a:lstStyle/>
                    <a:p>
                      <a:r>
                        <a:rPr kumimoji="1" lang="ja-JP" altLang="en-US" sz="1050" dirty="0"/>
                        <a:t>システム連携ツール</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　 〇 </a:t>
                      </a:r>
                      <a:r>
                        <a:rPr kumimoji="1" lang="en-US" altLang="ja-JP" sz="800" u="none" strike="noStrike" kern="1200" cap="none" spc="0" normalizeH="0" baseline="0" noProof="0" dirty="0">
                          <a:ln>
                            <a:noFill/>
                          </a:ln>
                          <a:effectLst/>
                          <a:uLnTx/>
                          <a:uFillTx/>
                        </a:rPr>
                        <a:t>※5</a:t>
                      </a:r>
                      <a:endParaRPr kumimoji="1" lang="ja-JP" altLang="en-US" sz="800" b="0" i="0" u="none" strike="noStrike" kern="1200" cap="none" spc="0" normalizeH="0" baseline="0" noProof="0" dirty="0">
                        <a:ln>
                          <a:noFill/>
                        </a:ln>
                        <a:solidFill>
                          <a:srgbClr val="FF0000"/>
                        </a:solidFill>
                        <a:effectLst/>
                        <a:uLnTx/>
                        <a:uFillTx/>
                        <a:latin typeface="+mn-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※5</a:t>
                      </a:r>
                      <a:r>
                        <a:rPr kumimoji="1" lang="ja-JP" altLang="en-US" sz="800" dirty="0"/>
                        <a:t> </a:t>
                      </a:r>
                      <a:r>
                        <a:rPr kumimoji="1" lang="ja-JP" altLang="en-US" sz="800" dirty="0" smtClean="0"/>
                        <a:t>ライセンス</a:t>
                      </a:r>
                      <a:r>
                        <a:rPr kumimoji="1" lang="ja-JP" altLang="en-US" sz="800" dirty="0"/>
                        <a:t>は「</a:t>
                      </a:r>
                      <a:r>
                        <a:rPr kumimoji="1" lang="en-US" altLang="ja-JP" sz="800" dirty="0"/>
                        <a:t>BYOL</a:t>
                      </a:r>
                      <a:r>
                        <a:rPr kumimoji="1" lang="ja-JP" altLang="en-US" sz="800" dirty="0"/>
                        <a:t>型（買取）」とする。 </a:t>
                      </a:r>
                      <a:endParaRPr kumimoji="1" lang="en-US" altLang="ja-JP" sz="8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　　実装されるスクリプトは全てアドオンである。</a:t>
                      </a:r>
                      <a:endParaRPr kumimoji="1" lang="en-US" altLang="ja-JP" sz="8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　　</a:t>
                      </a:r>
                      <a:r>
                        <a:rPr kumimoji="1" lang="en-US" altLang="ja-JP" sz="800" dirty="0" err="1"/>
                        <a:t>ScriptRunner</a:t>
                      </a:r>
                      <a:r>
                        <a:rPr kumimoji="1" lang="ja-JP" altLang="en-US" sz="800" dirty="0"/>
                        <a:t>は、原則、利用不可。</a:t>
                      </a:r>
                      <a:endParaRPr kumimoji="1" lang="en-US" altLang="ja-JP"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2398319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銀行マスタ</a:t>
                      </a:r>
                      <a:r>
                        <a:rPr kumimoji="1" lang="en-US" altLang="ja-JP" sz="1050" dirty="0"/>
                        <a:t>API</a:t>
                      </a:r>
                      <a:r>
                        <a:rPr kumimoji="1" lang="ja-JP" altLang="en-US" sz="1050" dirty="0"/>
                        <a:t>／取引先マスタ</a:t>
                      </a:r>
                      <a:r>
                        <a:rPr kumimoji="1" lang="en-US" altLang="ja-JP" sz="1050" dirty="0"/>
                        <a:t>API</a:t>
                      </a:r>
                      <a:endParaRPr kumimoji="1" lang="en-US" altLang="ja-JP"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9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4051988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銀行口座</a:t>
                      </a:r>
                      <a:r>
                        <a:rPr kumimoji="1" lang="en-US" altLang="ja-JP" sz="1050" dirty="0"/>
                        <a:t>API</a:t>
                      </a:r>
                      <a:endParaRPr kumimoji="1" lang="en-US" altLang="ja-JP"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9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5385763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AI-OCR</a:t>
                      </a:r>
                      <a:r>
                        <a:rPr kumimoji="1" lang="ja-JP" altLang="en-US" sz="1050" dirty="0"/>
                        <a:t>（請求書）</a:t>
                      </a:r>
                      <a:r>
                        <a:rPr kumimoji="1" lang="en-US" altLang="ja-JP" sz="1050" dirty="0"/>
                        <a:t>/</a:t>
                      </a:r>
                      <a:r>
                        <a:rPr kumimoji="1" lang="ja-JP" altLang="en-US" sz="1050" dirty="0"/>
                        <a:t> </a:t>
                      </a:r>
                      <a:r>
                        <a:rPr kumimoji="1" lang="en-US" altLang="ja-JP" sz="1050" dirty="0"/>
                        <a:t>AI-OCR</a:t>
                      </a:r>
                      <a:r>
                        <a:rPr kumimoji="1" lang="ja-JP" altLang="en-US" sz="1050" dirty="0"/>
                        <a:t>（請求書明細）</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900" dirty="0">
                        <a:solidFill>
                          <a:schemeClr val="tx1">
                            <a:lumMod val="75000"/>
                            <a:lumOff val="25000"/>
                          </a:schemeClr>
                        </a:solidFill>
                        <a:latin typeface="+mn-ea"/>
                        <a:ea typeface="+mn-ea"/>
                      </a:endParaRPr>
                    </a:p>
                  </a:txBody>
                  <a:tcPr/>
                </a:tc>
                <a:extLst>
                  <a:ext uri="{0D108BD9-81ED-4DB2-BD59-A6C34878D82A}">
                    <a16:rowId xmlns:a16="http://schemas.microsoft.com/office/drawing/2014/main" val="4615387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スーパーインターフェース</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strike="noStrike" kern="1200" cap="none" spc="0" normalizeH="0" baseline="0" noProof="0" dirty="0">
                          <a:ln>
                            <a:noFill/>
                          </a:ln>
                          <a:effectLst/>
                          <a:uLnTx/>
                          <a:uFillTx/>
                        </a:rPr>
                        <a:t>〇</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9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5309904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ファクタリングシステム</a:t>
                      </a:r>
                      <a:endParaRPr kumimoji="1" lang="ja-JP" altLang="en-US" sz="1050" dirty="0">
                        <a:solidFill>
                          <a:schemeClr val="tx1">
                            <a:lumMod val="75000"/>
                            <a:lumOff val="25000"/>
                          </a:schemeClr>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u="none" strike="noStrike" kern="1200" cap="none" spc="0" normalizeH="0" baseline="0" noProof="0" dirty="0">
                          <a:ln>
                            <a:noFill/>
                          </a:ln>
                          <a:effectLst/>
                          <a:uLnTx/>
                          <a:uFillTx/>
                        </a:rPr>
                        <a:t>×</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a:tc>
                <a:tc>
                  <a:txBody>
                    <a:bodyPr/>
                    <a:lstStyle/>
                    <a:p>
                      <a:endParaRPr kumimoji="1" lang="ja-JP" altLang="en-US" sz="9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128680225"/>
                  </a:ext>
                </a:extLst>
              </a:tr>
            </a:tbl>
          </a:graphicData>
        </a:graphic>
      </p:graphicFrame>
    </p:spTree>
    <p:extLst>
      <p:ext uri="{BB962C8B-B14F-4D97-AF65-F5344CB8AC3E}">
        <p14:creationId xmlns:p14="http://schemas.microsoft.com/office/powerpoint/2010/main" val="302942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a:t>　対象プロダクト一覧</a:t>
            </a:r>
            <a:br>
              <a:rPr lang="ja-JP" altLang="en-US" dirty="0"/>
            </a:br>
            <a:r>
              <a:rPr lang="ja-JP" altLang="en-US" dirty="0"/>
              <a:t>（ツール類）</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テキスト プレースホルダー 2"/>
          <p:cNvSpPr>
            <a:spLocks noGrp="1"/>
          </p:cNvSpPr>
          <p:nvPr>
            <p:ph type="body" sz="quarter" idx="14"/>
          </p:nvPr>
        </p:nvSpPr>
        <p:spPr>
          <a:xfrm>
            <a:off x="360000" y="1060162"/>
            <a:ext cx="8424000" cy="3780420"/>
          </a:xfrm>
        </p:spPr>
        <p:txBody>
          <a:bodyPr/>
          <a:lstStyle/>
          <a:p>
            <a:pPr lvl="0">
              <a:lnSpc>
                <a:spcPct val="100000"/>
              </a:lnSpc>
              <a:defRPr/>
            </a:pPr>
            <a:r>
              <a:rPr lang="ja-JP" altLang="en-US" sz="1400" dirty="0">
                <a:solidFill>
                  <a:prstClr val="black">
                    <a:lumMod val="75000"/>
                    <a:lumOff val="25000"/>
                  </a:prstClr>
                </a:solidFill>
              </a:rPr>
              <a:t>ユーザーがクラウドサーバ</a:t>
            </a:r>
            <a:r>
              <a:rPr lang="en-US" altLang="ja-JP" sz="1400" dirty="0">
                <a:solidFill>
                  <a:prstClr val="black">
                    <a:lumMod val="75000"/>
                    <a:lumOff val="25000"/>
                  </a:prstClr>
                </a:solidFill>
              </a:rPr>
              <a:t>OS</a:t>
            </a:r>
            <a:r>
              <a:rPr lang="ja-JP" altLang="en-US" sz="1400" dirty="0">
                <a:solidFill>
                  <a:prstClr val="black">
                    <a:lumMod val="75000"/>
                    <a:lumOff val="25000"/>
                  </a:prstClr>
                </a:solidFill>
              </a:rPr>
              <a:t>にログインする操作は許可していません。従って、製品出荷メディアに同梱されているサーバ実行を前提とした </a:t>
            </a:r>
            <a:r>
              <a:rPr lang="ja-JP" altLang="en-US" sz="1400" b="1" dirty="0">
                <a:solidFill>
                  <a:prstClr val="black">
                    <a:lumMod val="75000"/>
                    <a:lumOff val="25000"/>
                  </a:prstClr>
                </a:solidFill>
              </a:rPr>
              <a:t>各種ツール群のユーザー利用はできません</a:t>
            </a:r>
            <a:r>
              <a:rPr lang="ja-JP" altLang="en-US" sz="1400" dirty="0">
                <a:solidFill>
                  <a:prstClr val="black">
                    <a:lumMod val="75000"/>
                    <a:lumOff val="25000"/>
                  </a:prstClr>
                </a:solidFill>
              </a:rPr>
              <a:t>。</a:t>
            </a:r>
            <a:endParaRPr lang="en-US" altLang="ja-JP" sz="1400" dirty="0">
              <a:solidFill>
                <a:prstClr val="black">
                  <a:lumMod val="75000"/>
                  <a:lumOff val="25000"/>
                </a:prstClr>
              </a:solidFill>
            </a:endParaRPr>
          </a:p>
          <a:p>
            <a:pPr lvl="0">
              <a:lnSpc>
                <a:spcPct val="100000"/>
              </a:lnSpc>
              <a:defRPr/>
            </a:pPr>
            <a:endParaRPr lang="en-US" altLang="ja-JP" sz="1400" dirty="0">
              <a:solidFill>
                <a:prstClr val="black">
                  <a:lumMod val="75000"/>
                  <a:lumOff val="25000"/>
                </a:prstClr>
              </a:solidFill>
            </a:endParaRPr>
          </a:p>
          <a:p>
            <a:pPr lvl="0">
              <a:lnSpc>
                <a:spcPct val="100000"/>
              </a:lnSpc>
              <a:defRPr/>
            </a:pPr>
            <a:r>
              <a:rPr lang="ja-JP" altLang="en-US" sz="1400" dirty="0">
                <a:solidFill>
                  <a:prstClr val="black">
                    <a:lumMod val="75000"/>
                    <a:lumOff val="25000"/>
                  </a:prstClr>
                </a:solidFill>
              </a:rPr>
              <a:t>但し、プライベートクラウドに限り、以下のツールをユーザー環境側のサーバやクライアント端末に配置しての利用は可能となります</a:t>
            </a:r>
            <a:r>
              <a:rPr lang="ja-JP" altLang="en-US" sz="1400" b="1" dirty="0" smtClean="0">
                <a:solidFill>
                  <a:prstClr val="black">
                    <a:lumMod val="75000"/>
                    <a:lumOff val="25000"/>
                  </a:prstClr>
                </a:solidFill>
              </a:rPr>
              <a:t>（</a:t>
            </a:r>
            <a:r>
              <a:rPr lang="en-US" altLang="ja-JP" sz="1400" b="1" dirty="0" smtClean="0">
                <a:solidFill>
                  <a:prstClr val="black">
                    <a:lumMod val="75000"/>
                    <a:lumOff val="25000"/>
                  </a:prstClr>
                </a:solidFill>
              </a:rPr>
              <a:t>NX Cloud</a:t>
            </a:r>
            <a:r>
              <a:rPr lang="ja-JP" altLang="en-US" sz="1400" b="1" dirty="0" smtClean="0">
                <a:solidFill>
                  <a:prstClr val="black">
                    <a:lumMod val="75000"/>
                    <a:lumOff val="25000"/>
                  </a:prstClr>
                </a:solidFill>
              </a:rPr>
              <a:t>の</a:t>
            </a:r>
            <a:r>
              <a:rPr lang="ja-JP" altLang="en-US" sz="1400" b="1" dirty="0">
                <a:solidFill>
                  <a:prstClr val="black">
                    <a:lumMod val="75000"/>
                    <a:lumOff val="25000"/>
                  </a:prstClr>
                </a:solidFill>
              </a:rPr>
              <a:t>サーバ内への配置は不可）</a:t>
            </a:r>
            <a:endParaRPr lang="en-US" altLang="ja-JP" sz="1400" b="1" dirty="0">
              <a:solidFill>
                <a:prstClr val="black">
                  <a:lumMod val="75000"/>
                  <a:lumOff val="25000"/>
                </a:prstClr>
              </a:solidFill>
            </a:endParaRPr>
          </a:p>
          <a:p>
            <a:pPr lvl="0">
              <a:lnSpc>
                <a:spcPct val="100000"/>
              </a:lnSpc>
              <a:defRPr/>
            </a:pPr>
            <a:endParaRPr lang="en-US" altLang="ja-JP" sz="600" dirty="0">
              <a:solidFill>
                <a:prstClr val="black">
                  <a:lumMod val="75000"/>
                  <a:lumOff val="25000"/>
                </a:prstClr>
              </a:solidFill>
            </a:endParaRPr>
          </a:p>
          <a:p>
            <a:pPr marL="285750" lvl="0" indent="-285750">
              <a:lnSpc>
                <a:spcPct val="100000"/>
              </a:lnSpc>
              <a:buFont typeface="Arial" panose="020B0604020202020204" pitchFamily="34" charset="0"/>
              <a:buChar char="•"/>
              <a:defRPr/>
            </a:pPr>
            <a:r>
              <a:rPr lang="ja-JP" altLang="en-US" sz="1400" dirty="0">
                <a:solidFill>
                  <a:prstClr val="black">
                    <a:lumMod val="75000"/>
                    <a:lumOff val="25000"/>
                  </a:prstClr>
                </a:solidFill>
              </a:rPr>
              <a:t>統合会計バッチ実行ツール</a:t>
            </a:r>
            <a:endParaRPr lang="en-US" altLang="ja-JP" sz="1400" dirty="0">
              <a:solidFill>
                <a:prstClr val="black">
                  <a:lumMod val="75000"/>
                  <a:lumOff val="25000"/>
                </a:prstClr>
              </a:solidFill>
            </a:endParaRPr>
          </a:p>
          <a:p>
            <a:pPr marL="285750" lvl="0" indent="-285750">
              <a:lnSpc>
                <a:spcPct val="100000"/>
              </a:lnSpc>
              <a:buFont typeface="Arial" panose="020B0604020202020204" pitchFamily="34" charset="0"/>
              <a:buChar char="•"/>
              <a:defRPr/>
            </a:pPr>
            <a:r>
              <a:rPr lang="en-US" altLang="ja-JP" sz="1400" dirty="0">
                <a:solidFill>
                  <a:prstClr val="black">
                    <a:lumMod val="75000"/>
                    <a:lumOff val="25000"/>
                  </a:prstClr>
                </a:solidFill>
              </a:rPr>
              <a:t>AI-OCR </a:t>
            </a:r>
            <a:r>
              <a:rPr lang="ja-JP" altLang="en-US" sz="1400" dirty="0">
                <a:solidFill>
                  <a:prstClr val="black">
                    <a:lumMod val="75000"/>
                    <a:lumOff val="25000"/>
                  </a:prstClr>
                </a:solidFill>
              </a:rPr>
              <a:t>連携バッチ</a:t>
            </a:r>
            <a:endParaRPr lang="en-US" altLang="ja-JP" sz="1400" dirty="0">
              <a:solidFill>
                <a:prstClr val="black">
                  <a:lumMod val="75000"/>
                  <a:lumOff val="25000"/>
                </a:prstClr>
              </a:solidFill>
            </a:endParaRPr>
          </a:p>
          <a:p>
            <a:pPr marL="285750" lvl="0" indent="-285750">
              <a:lnSpc>
                <a:spcPct val="100000"/>
              </a:lnSpc>
              <a:buFont typeface="Arial" panose="020B0604020202020204" pitchFamily="34" charset="0"/>
              <a:buChar char="•"/>
              <a:defRPr/>
            </a:pPr>
            <a:r>
              <a:rPr lang="ja-JP" altLang="en-US" sz="1400" dirty="0">
                <a:solidFill>
                  <a:prstClr val="black"/>
                </a:solidFill>
              </a:rPr>
              <a:t>固定資産管理バッチ実行ツール</a:t>
            </a:r>
            <a:endParaRPr lang="en-US" altLang="ja-JP" sz="1400" dirty="0">
              <a:solidFill>
                <a:prstClr val="black">
                  <a:lumMod val="75000"/>
                  <a:lumOff val="25000"/>
                </a:prstClr>
              </a:solidFill>
            </a:endParaRPr>
          </a:p>
          <a:p>
            <a:endParaRPr kumimoji="1" lang="ja-JP" altLang="en-US" dirty="0"/>
          </a:p>
        </p:txBody>
      </p:sp>
    </p:spTree>
    <p:extLst>
      <p:ext uri="{BB962C8B-B14F-4D97-AF65-F5344CB8AC3E}">
        <p14:creationId xmlns:p14="http://schemas.microsoft.com/office/powerpoint/2010/main" val="413111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テキスト プレースホルダー 2"/>
          <p:cNvSpPr>
            <a:spLocks noGrp="1"/>
          </p:cNvSpPr>
          <p:nvPr>
            <p:ph type="body" sz="quarter" idx="14"/>
          </p:nvPr>
        </p:nvSpPr>
        <p:spPr>
          <a:xfrm>
            <a:off x="358775" y="951570"/>
            <a:ext cx="8426450" cy="612068"/>
          </a:xfrm>
        </p:spPr>
        <p:txBody>
          <a:bodyPr/>
          <a:lstStyle/>
          <a:p>
            <a:pPr marL="171450" lvl="0" indent="-171450">
              <a:lnSpc>
                <a:spcPct val="100000"/>
              </a:lnSpc>
              <a:buFont typeface="Wingdings" panose="05000000000000000000" pitchFamily="2" charset="2"/>
              <a:buChar char="Ø"/>
            </a:pPr>
            <a:r>
              <a:rPr lang="ja-JP" altLang="en-US" dirty="0">
                <a:solidFill>
                  <a:prstClr val="black">
                    <a:lumMod val="75000"/>
                    <a:lumOff val="25000"/>
                  </a:prstClr>
                </a:solidFill>
              </a:rPr>
              <a:t>パブリッククラウド 利用不可機能</a:t>
            </a:r>
            <a:r>
              <a:rPr lang="en-US" altLang="ja-JP" dirty="0">
                <a:solidFill>
                  <a:prstClr val="black">
                    <a:lumMod val="75000"/>
                    <a:lumOff val="25000"/>
                  </a:prstClr>
                </a:solidFill>
              </a:rPr>
              <a:t/>
            </a:r>
            <a:br>
              <a:rPr lang="en-US" altLang="ja-JP" dirty="0">
                <a:solidFill>
                  <a:prstClr val="black">
                    <a:lumMod val="75000"/>
                    <a:lumOff val="25000"/>
                  </a:prstClr>
                </a:solidFill>
              </a:rPr>
            </a:br>
            <a:r>
              <a:rPr lang="ja-JP" altLang="en-US" sz="1050" dirty="0">
                <a:solidFill>
                  <a:prstClr val="black">
                    <a:lumMod val="75000"/>
                    <a:lumOff val="25000"/>
                  </a:prstClr>
                </a:solidFill>
              </a:rPr>
              <a:t>　パブリッククラウドで利用できるプロダクトのうち、ユーザーが操作できない主な機能は以下のとおりです。</a:t>
            </a:r>
            <a:r>
              <a:rPr lang="en-US" altLang="ja-JP" sz="1050" dirty="0">
                <a:solidFill>
                  <a:prstClr val="black">
                    <a:lumMod val="75000"/>
                    <a:lumOff val="25000"/>
                  </a:prstClr>
                </a:solidFill>
              </a:rPr>
              <a:t/>
            </a:r>
            <a:br>
              <a:rPr lang="en-US" altLang="ja-JP" sz="1050" dirty="0">
                <a:solidFill>
                  <a:prstClr val="black">
                    <a:lumMod val="75000"/>
                    <a:lumOff val="25000"/>
                  </a:prstClr>
                </a:solidFill>
              </a:rPr>
            </a:br>
            <a:r>
              <a:rPr lang="ja-JP" altLang="en-US" sz="1050" dirty="0">
                <a:solidFill>
                  <a:prstClr val="black">
                    <a:lumMod val="75000"/>
                    <a:lumOff val="25000"/>
                  </a:prstClr>
                </a:solidFill>
              </a:rPr>
              <a:t>　詳細は</a:t>
            </a:r>
            <a:r>
              <a:rPr lang="ja-JP" altLang="en-US" sz="1050" dirty="0" smtClean="0">
                <a:solidFill>
                  <a:prstClr val="black">
                    <a:lumMod val="75000"/>
                    <a:lumOff val="25000"/>
                  </a:prstClr>
                </a:solidFill>
              </a:rPr>
              <a:t>「</a:t>
            </a:r>
            <a:r>
              <a:rPr lang="en-US" altLang="ja-JP" sz="1050" dirty="0" smtClean="0">
                <a:solidFill>
                  <a:prstClr val="black">
                    <a:lumMod val="75000"/>
                    <a:lumOff val="25000"/>
                  </a:prstClr>
                </a:solidFill>
              </a:rPr>
              <a:t>NX Cloud</a:t>
            </a:r>
            <a:r>
              <a:rPr lang="ja-JP" altLang="en-US" sz="1050" dirty="0" smtClean="0">
                <a:solidFill>
                  <a:prstClr val="black">
                    <a:lumMod val="75000"/>
                    <a:lumOff val="25000"/>
                  </a:prstClr>
                </a:solidFill>
              </a:rPr>
              <a:t>用</a:t>
            </a:r>
            <a:r>
              <a:rPr lang="ja-JP" altLang="en-US" sz="1050" dirty="0">
                <a:solidFill>
                  <a:prstClr val="black">
                    <a:lumMod val="75000"/>
                    <a:lumOff val="25000"/>
                  </a:prstClr>
                </a:solidFill>
              </a:rPr>
              <a:t>メニューロール（</a:t>
            </a:r>
            <a:r>
              <a:rPr lang="en-US" altLang="ja-JP" sz="1050" dirty="0">
                <a:solidFill>
                  <a:prstClr val="black">
                    <a:lumMod val="75000"/>
                    <a:lumOff val="25000"/>
                  </a:prstClr>
                </a:solidFill>
              </a:rPr>
              <a:t>Excel</a:t>
            </a:r>
            <a:r>
              <a:rPr lang="ja-JP" altLang="en-US" sz="1050" dirty="0">
                <a:solidFill>
                  <a:prstClr val="black">
                    <a:lumMod val="75000"/>
                    <a:lumOff val="25000"/>
                  </a:prstClr>
                </a:solidFill>
              </a:rPr>
              <a:t>ファイル）」を参照して下さい。</a:t>
            </a:r>
            <a:endParaRPr lang="en-US" altLang="ja-JP" sz="105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ja-JP" altLang="en-US" dirty="0"/>
              <a:t>主な利用制限事項</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827109845"/>
              </p:ext>
            </p:extLst>
          </p:nvPr>
        </p:nvGraphicFramePr>
        <p:xfrm>
          <a:off x="503548" y="1466504"/>
          <a:ext cx="4140319" cy="2865120"/>
        </p:xfrm>
        <a:graphic>
          <a:graphicData uri="http://schemas.openxmlformats.org/drawingml/2006/table">
            <a:tbl>
              <a:tblPr firstRow="1" bandRow="1">
                <a:tableStyleId>{93296810-A885-4BE3-A3E7-6D5BEEA58F35}</a:tableStyleId>
              </a:tblPr>
              <a:tblGrid>
                <a:gridCol w="1260000">
                  <a:extLst>
                    <a:ext uri="{9D8B030D-6E8A-4147-A177-3AD203B41FA5}">
                      <a16:colId xmlns:a16="http://schemas.microsoft.com/office/drawing/2014/main" val="721656038"/>
                    </a:ext>
                  </a:extLst>
                </a:gridCol>
                <a:gridCol w="2880319">
                  <a:extLst>
                    <a:ext uri="{9D8B030D-6E8A-4147-A177-3AD203B41FA5}">
                      <a16:colId xmlns:a16="http://schemas.microsoft.com/office/drawing/2014/main" val="3285019584"/>
                    </a:ext>
                  </a:extLst>
                </a:gridCol>
              </a:tblGrid>
              <a:tr h="0">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000" dirty="0"/>
                        <a:t>プロダクト</a:t>
                      </a:r>
                    </a:p>
                  </a:txBody>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000" dirty="0"/>
                        <a:t>メニュー名</a:t>
                      </a:r>
                    </a:p>
                  </a:txBody>
                  <a:tcPr/>
                </a:tc>
                <a:extLst>
                  <a:ext uri="{0D108BD9-81ED-4DB2-BD59-A6C34878D82A}">
                    <a16:rowId xmlns:a16="http://schemas.microsoft.com/office/drawing/2014/main" val="802437307"/>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統合会計</a:t>
                      </a:r>
                      <a:r>
                        <a:rPr kumimoji="1" lang="en-US" altLang="ja-JP" sz="1000" dirty="0"/>
                        <a:t>/</a:t>
                      </a:r>
                      <a:r>
                        <a:rPr kumimoji="1" lang="ja-JP" altLang="en-US" sz="1000" dirty="0"/>
                        <a:t>共通</a:t>
                      </a:r>
                      <a:endParaRPr kumimoji="1" lang="ja-JP" altLang="en-US" sz="10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・新会社セットアップ</a:t>
                      </a:r>
                      <a:endParaRPr kumimoji="1" lang="en-US" altLang="ja-JP" sz="1000" dirty="0"/>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・ユーザマスタ登録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・ユーザグループマスタ登録　</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000" dirty="0"/>
                        <a:t>・承認ユーザーグループマスタ登録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000" dirty="0"/>
                        <a:t>・代理承認者グループマスタ登録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000" dirty="0"/>
                        <a:t>・ワークフロー主管承認ルートマスタ登録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000" dirty="0"/>
                        <a:t>・ワークフロー部門承認ルートマスタ登録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000" dirty="0"/>
                        <a:t>・メニューロールマスタ登録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000" dirty="0"/>
                        <a:t>・セキュリティオプションマスタ登録</a:t>
                      </a:r>
                      <a:endParaRPr lang="en-US" altLang="ja-JP" sz="1000" dirty="0"/>
                    </a:p>
                    <a:p>
                      <a:r>
                        <a:rPr lang="ja-JP" altLang="en-US" sz="1000" kern="100" dirty="0"/>
                        <a:t>・</a:t>
                      </a:r>
                      <a:r>
                        <a:rPr lang="ja-JP" altLang="ja-JP" sz="1000" kern="100" dirty="0"/>
                        <a:t>マスタデータ取込用データ作成</a:t>
                      </a:r>
                    </a:p>
                    <a:p>
                      <a:r>
                        <a:rPr lang="ja-JP" altLang="en-US" sz="1000" kern="100" dirty="0"/>
                        <a:t>・</a:t>
                      </a:r>
                      <a:r>
                        <a:rPr lang="ja-JP" altLang="ja-JP" sz="1000" kern="100" dirty="0"/>
                        <a:t>複写先会社マスタ登録</a:t>
                      </a:r>
                    </a:p>
                    <a:p>
                      <a:r>
                        <a:rPr lang="ja-JP" altLang="en-US" sz="1000" kern="100" dirty="0"/>
                        <a:t>・</a:t>
                      </a:r>
                      <a:r>
                        <a:rPr lang="ja-JP" altLang="ja-JP" sz="1000" kern="100" dirty="0"/>
                        <a:t>各種マスタ複写</a:t>
                      </a:r>
                      <a:endParaRPr lang="en-US" altLang="ja-JP" sz="1000" kern="100" dirty="0"/>
                    </a:p>
                    <a:p>
                      <a:r>
                        <a:rPr lang="ja-JP" altLang="en-US" sz="1000" kern="100" dirty="0"/>
                        <a:t>・外部データ連携 </a:t>
                      </a:r>
                      <a:r>
                        <a:rPr lang="en-US" altLang="ja-JP" sz="1000" kern="100" dirty="0"/>
                        <a:t>※ DB</a:t>
                      </a:r>
                      <a:r>
                        <a:rPr lang="ja-JP" altLang="en-US" sz="1000" kern="100" dirty="0"/>
                        <a:t>へデータセット不可</a:t>
                      </a: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・会社間取引に関する機能一式</a:t>
                      </a:r>
                      <a:endParaRPr kumimoji="1" lang="ja-JP" altLang="en-US" sz="100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3870674157"/>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統合会計</a:t>
                      </a:r>
                      <a:r>
                        <a:rPr kumimoji="1" lang="en-US" altLang="ja-JP" sz="1000" dirty="0"/>
                        <a:t>/</a:t>
                      </a:r>
                      <a:r>
                        <a:rPr kumimoji="1" lang="ja-JP" altLang="en-US" sz="1000" dirty="0"/>
                        <a:t>支払管理</a:t>
                      </a:r>
                      <a:endParaRPr kumimoji="1" lang="ja-JP" altLang="en-US" sz="10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・支払通知書（マイナンバー機能）</a:t>
                      </a:r>
                      <a:endParaRPr kumimoji="1" lang="en-US" altLang="ja-JP" sz="1000" dirty="0"/>
                    </a:p>
                    <a:p>
                      <a:r>
                        <a:rPr kumimoji="1" lang="ja-JP" altLang="en-US" sz="1000" dirty="0"/>
                        <a:t>・経費精算に関する機能一式</a:t>
                      </a:r>
                      <a:endParaRPr kumimoji="1" lang="ja-JP" altLang="en-US" sz="100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397155797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989998207"/>
              </p:ext>
            </p:extLst>
          </p:nvPr>
        </p:nvGraphicFramePr>
        <p:xfrm>
          <a:off x="4719261" y="1460019"/>
          <a:ext cx="4137215" cy="2987040"/>
        </p:xfrm>
        <a:graphic>
          <a:graphicData uri="http://schemas.openxmlformats.org/drawingml/2006/table">
            <a:tbl>
              <a:tblPr firstRow="1" bandRow="1">
                <a:tableStyleId>{93296810-A885-4BE3-A3E7-6D5BEEA58F35}</a:tableStyleId>
              </a:tblPr>
              <a:tblGrid>
                <a:gridCol w="1260000">
                  <a:extLst>
                    <a:ext uri="{9D8B030D-6E8A-4147-A177-3AD203B41FA5}">
                      <a16:colId xmlns:a16="http://schemas.microsoft.com/office/drawing/2014/main" val="721656038"/>
                    </a:ext>
                  </a:extLst>
                </a:gridCol>
                <a:gridCol w="2877215">
                  <a:extLst>
                    <a:ext uri="{9D8B030D-6E8A-4147-A177-3AD203B41FA5}">
                      <a16:colId xmlns:a16="http://schemas.microsoft.com/office/drawing/2014/main" val="3285019584"/>
                    </a:ext>
                  </a:extLst>
                </a:gridCol>
              </a:tblGrid>
              <a:tr h="0">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000" dirty="0"/>
                        <a:t>プロダクト</a:t>
                      </a:r>
                    </a:p>
                  </a:txBody>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000" dirty="0"/>
                        <a:t>メニュー名</a:t>
                      </a:r>
                    </a:p>
                  </a:txBody>
                  <a:tcPr/>
                </a:tc>
                <a:extLst>
                  <a:ext uri="{0D108BD9-81ED-4DB2-BD59-A6C34878D82A}">
                    <a16:rowId xmlns:a16="http://schemas.microsoft.com/office/drawing/2014/main" val="802437307"/>
                  </a:ext>
                </a:extLst>
              </a:tr>
              <a:tr h="146628">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固定資産管理</a:t>
                      </a:r>
                      <a:r>
                        <a:rPr kumimoji="1" lang="en-US" altLang="ja-JP" sz="1000" dirty="0"/>
                        <a:t>/</a:t>
                      </a:r>
                      <a:r>
                        <a:rPr kumimoji="1" lang="ja-JP" altLang="en-US" sz="1000" dirty="0"/>
                        <a:t>共通</a:t>
                      </a:r>
                      <a:endParaRPr kumimoji="1" lang="ja-JP" altLang="en-US" sz="10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・マスタデータ一括取込用データ作成</a:t>
                      </a:r>
                      <a:endParaRPr kumimoji="1" lang="en-US" altLang="ja-JP" sz="1000" dirty="0"/>
                    </a:p>
                    <a:p>
                      <a:r>
                        <a:rPr kumimoji="1" lang="ja-JP" altLang="en-US" sz="1000" dirty="0"/>
                        <a:t>・外部データ取込み機能</a:t>
                      </a:r>
                      <a:endParaRPr kumimoji="1" lang="ja-JP" altLang="en-US" sz="100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2675645955"/>
                  </a:ext>
                </a:extLst>
              </a:tr>
              <a:tr h="146628">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手形管理</a:t>
                      </a:r>
                      <a:r>
                        <a:rPr kumimoji="1" lang="en-US" altLang="ja-JP" sz="1000" dirty="0"/>
                        <a:t>/</a:t>
                      </a:r>
                      <a:r>
                        <a:rPr kumimoji="1" lang="ja-JP" altLang="en-US" sz="1000" dirty="0"/>
                        <a:t>共通</a:t>
                      </a:r>
                      <a:endParaRPr kumimoji="1" lang="ja-JP" altLang="en-US" sz="10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lang="ja-JP" altLang="en-US" sz="1000" kern="100" dirty="0"/>
                        <a:t>・受取手形取込 </a:t>
                      </a:r>
                      <a:r>
                        <a:rPr lang="en-US" altLang="ja-JP" sz="1000" kern="100" dirty="0"/>
                        <a:t>※ DB</a:t>
                      </a:r>
                      <a:r>
                        <a:rPr lang="ja-JP" altLang="en-US" sz="1000" kern="100" dirty="0"/>
                        <a:t>へデータセット不可</a:t>
                      </a: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a:t>
                      </a:r>
                      <a:r>
                        <a:rPr kumimoji="1" lang="ja-JP" altLang="en-US" sz="1000" u="none" strike="noStrike" kern="100" cap="none" spc="0" normalizeH="0" baseline="0" noProof="0" dirty="0">
                          <a:ln>
                            <a:noFill/>
                          </a:ln>
                          <a:effectLst/>
                          <a:uLnTx/>
                          <a:uFillTx/>
                        </a:rPr>
                        <a:t>支払手形取込 </a:t>
                      </a:r>
                      <a:r>
                        <a:rPr kumimoji="1" lang="en-US" altLang="ja-JP" sz="1000" u="none" strike="noStrike" kern="100" cap="none" spc="0" normalizeH="0" baseline="0" noProof="0" dirty="0">
                          <a:ln>
                            <a:noFill/>
                          </a:ln>
                          <a:effectLst/>
                          <a:uLnTx/>
                          <a:uFillTx/>
                        </a:rPr>
                        <a:t>※ DB</a:t>
                      </a:r>
                      <a:r>
                        <a:rPr kumimoji="1" lang="ja-JP" altLang="en-US" sz="1000" u="none" strike="noStrike" kern="100" cap="none" spc="0" normalizeH="0" baseline="0" noProof="0" dirty="0">
                          <a:ln>
                            <a:noFill/>
                          </a:ln>
                          <a:effectLst/>
                          <a:uLnTx/>
                          <a:uFillTx/>
                        </a:rPr>
                        <a:t>へデータセット不可</a:t>
                      </a:r>
                      <a:endParaRPr kumimoji="1" lang="ja-JP" altLang="en-US" sz="1000" b="0" i="0" u="none" strike="noStrike" kern="100" cap="none" spc="0" normalizeH="0" baseline="0" noProof="0" dirty="0">
                        <a:ln>
                          <a:noFill/>
                        </a:ln>
                        <a:solidFill>
                          <a:schemeClr val="tx1">
                            <a:lumMod val="75000"/>
                            <a:lumOff val="25000"/>
                          </a:schemeClr>
                        </a:solidFill>
                        <a:effectLst/>
                        <a:uLnTx/>
                        <a:uFillTx/>
                        <a:latin typeface="+mn-ea"/>
                        <a:ea typeface="+mn-ea"/>
                        <a:cs typeface="Courier New" panose="02070309020205020404" pitchFamily="49" charset="0"/>
                      </a:endParaRPr>
                    </a:p>
                  </a:txBody>
                  <a:tcPr marL="36000" marR="36000"/>
                </a:tc>
                <a:extLst>
                  <a:ext uri="{0D108BD9-81ED-4DB2-BD59-A6C34878D82A}">
                    <a16:rowId xmlns:a16="http://schemas.microsoft.com/office/drawing/2014/main" val="785842929"/>
                  </a:ext>
                </a:extLst>
              </a:tr>
              <a:tr h="71058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その他</a:t>
                      </a:r>
                      <a:endParaRPr kumimoji="1" lang="en-US" altLang="ja-JP" sz="10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000" dirty="0"/>
                        <a:t>・ログインスキップ機能</a:t>
                      </a:r>
                      <a:endParaRPr kumimoji="1" lang="en-US" altLang="ja-JP" sz="1000" dirty="0"/>
                    </a:p>
                    <a:p>
                      <a:r>
                        <a:rPr kumimoji="1" lang="ja-JP" altLang="en-US" sz="1000" dirty="0"/>
                        <a:t>・ライセンス登録</a:t>
                      </a:r>
                      <a:endParaRPr kumimoji="1" lang="en-US" altLang="ja-JP" sz="1000" dirty="0"/>
                    </a:p>
                    <a:p>
                      <a:r>
                        <a:rPr kumimoji="1" lang="ja-JP" altLang="en-US" sz="1000" dirty="0"/>
                        <a:t>・</a:t>
                      </a:r>
                      <a:r>
                        <a:rPr lang="en-US" altLang="ja-JP" sz="1000" dirty="0"/>
                        <a:t>Supervisor</a:t>
                      </a:r>
                      <a:r>
                        <a:rPr lang="ja-JP" altLang="en-US" sz="1000" dirty="0"/>
                        <a:t>権限のユーザーでログインした時</a:t>
                      </a:r>
                      <a:endParaRPr lang="en-US" altLang="ja-JP" sz="1000" dirty="0"/>
                    </a:p>
                    <a:p>
                      <a:r>
                        <a:rPr lang="ja-JP" altLang="en-US" sz="1000" dirty="0"/>
                        <a:t>　にのみ利用可能となる以下の機能は、バプリッ</a:t>
                      </a:r>
                      <a:endParaRPr lang="en-US" altLang="ja-JP" sz="1000" dirty="0"/>
                    </a:p>
                    <a:p>
                      <a:r>
                        <a:rPr lang="ja-JP" altLang="en-US" sz="1000" dirty="0"/>
                        <a:t>　ククラウドでは同権限のユーザーを作成して</a:t>
                      </a:r>
                      <a:endParaRPr lang="en-US" altLang="ja-JP" sz="1000" dirty="0"/>
                    </a:p>
                    <a:p>
                      <a:r>
                        <a:rPr lang="ja-JP" altLang="en-US" sz="1000" dirty="0"/>
                        <a:t>　いないため、ユーザー利用はできません</a:t>
                      </a:r>
                      <a:endParaRPr lang="en-US" altLang="ja-JP" sz="1000" dirty="0"/>
                    </a:p>
                    <a:p>
                      <a:r>
                        <a:rPr kumimoji="1" lang="ja-JP" altLang="en-US" sz="1000" dirty="0"/>
                        <a:t>　　</a:t>
                      </a:r>
                      <a:r>
                        <a:rPr kumimoji="1" lang="ja-JP" altLang="en-US" sz="900" dirty="0"/>
                        <a:t>・非同期サービス実行管理</a:t>
                      </a:r>
                      <a:endParaRPr kumimoji="1" lang="en-US" altLang="ja-JP" sz="900" dirty="0"/>
                    </a:p>
                    <a:p>
                      <a:r>
                        <a:rPr kumimoji="1" lang="ja-JP" altLang="en-US" sz="900" dirty="0"/>
                        <a:t>　　 ・サービス停止設定</a:t>
                      </a:r>
                      <a:endParaRPr kumimoji="1" lang="en-US" altLang="ja-JP" sz="900" dirty="0"/>
                    </a:p>
                    <a:p>
                      <a:r>
                        <a:rPr kumimoji="1" lang="ja-JP" altLang="en-US" sz="900" dirty="0"/>
                        <a:t>　　 ・お知らせメッセージ設定</a:t>
                      </a:r>
                      <a:endParaRPr kumimoji="1" lang="en-US" altLang="ja-JP" sz="900" dirty="0"/>
                    </a:p>
                    <a:p>
                      <a:r>
                        <a:rPr kumimoji="1" lang="ja-JP" altLang="en-US" sz="900" dirty="0"/>
                        <a:t>　　 ・管理ツール</a:t>
                      </a:r>
                      <a:endParaRPr kumimoji="1" lang="en-US" altLang="ja-JP" sz="900" dirty="0"/>
                    </a:p>
                    <a:p>
                      <a:r>
                        <a:rPr kumimoji="1" lang="ja-JP" altLang="en-US" sz="900" dirty="0"/>
                        <a:t>　　　</a:t>
                      </a:r>
                      <a:r>
                        <a:rPr kumimoji="1" lang="ja-JP" altLang="en-US" sz="800" dirty="0"/>
                        <a:t>（ログ採取機能、ログインユーザー監視機能、</a:t>
                      </a:r>
                      <a:endParaRPr kumimoji="1" lang="en-US" altLang="ja-JP" sz="800" dirty="0"/>
                    </a:p>
                    <a:p>
                      <a:r>
                        <a:rPr kumimoji="1" lang="ja-JP" altLang="en-US" sz="800" dirty="0"/>
                        <a:t>　　　　 オプションツール利用設定、非同期設定機能、</a:t>
                      </a:r>
                      <a:endParaRPr kumimoji="1" lang="en-US" altLang="ja-JP" sz="800" dirty="0"/>
                    </a:p>
                    <a:p>
                      <a:r>
                        <a:rPr kumimoji="1" lang="ja-JP" altLang="en-US" sz="800" dirty="0"/>
                        <a:t>　　　　 本便番号設定・情報収集許諾機能）</a:t>
                      </a:r>
                      <a:endParaRPr kumimoji="1" lang="en-US" altLang="ja-JP" sz="800" b="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3971557974"/>
                  </a:ext>
                </a:extLst>
              </a:tr>
            </a:tbl>
          </a:graphicData>
        </a:graphic>
      </p:graphicFrame>
    </p:spTree>
    <p:extLst>
      <p:ext uri="{BB962C8B-B14F-4D97-AF65-F5344CB8AC3E}">
        <p14:creationId xmlns:p14="http://schemas.microsoft.com/office/powerpoint/2010/main" val="24211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4" name="タイトル 3"/>
          <p:cNvSpPr>
            <a:spLocks noGrp="1"/>
          </p:cNvSpPr>
          <p:nvPr>
            <p:ph type="title"/>
          </p:nvPr>
        </p:nvSpPr>
        <p:spPr/>
        <p:txBody>
          <a:bodyPr/>
          <a:lstStyle/>
          <a:p>
            <a:r>
              <a:rPr lang="ja-JP" altLang="en-US" dirty="0"/>
              <a:t>主な利用制限事項</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正方形/長方形 5"/>
          <p:cNvSpPr/>
          <p:nvPr/>
        </p:nvSpPr>
        <p:spPr>
          <a:xfrm>
            <a:off x="93984" y="1110990"/>
            <a:ext cx="8942511" cy="1384995"/>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グループ経営管理（</a:t>
            </a:r>
            <a:r>
              <a:rPr kumimoji="0" lang="en-US" altLang="ja-JP" sz="1200" b="0" i="0" u="none" strike="noStrike" kern="0" cap="none" spc="0" normalizeH="0" baseline="0" noProof="0" dirty="0" smtClean="0">
                <a:ln>
                  <a:noFill/>
                </a:ln>
                <a:solidFill>
                  <a:prstClr val="black">
                    <a:lumMod val="75000"/>
                    <a:lumOff val="25000"/>
                  </a:prstClr>
                </a:solidFill>
                <a:effectLst/>
                <a:uLnTx/>
                <a:uFillTx/>
              </a:rPr>
              <a:t>NXGM</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）の制限事項</a:t>
            </a:r>
          </a:p>
          <a:p>
            <a:pPr lvl="0">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lang="ja-JP" altLang="en-US" sz="1200" b="1" dirty="0"/>
              <a:t>製品出荷ボード（標準ボード）を利用する運用前提となり</a:t>
            </a:r>
            <a:r>
              <a:rPr kumimoji="0" lang="ja-JP" altLang="en-US" sz="1200" b="1" i="0" u="none" strike="noStrike" kern="0" cap="none" spc="0" normalizeH="0" baseline="0" noProof="0" dirty="0" smtClean="0">
                <a:ln>
                  <a:noFill/>
                </a:ln>
                <a:solidFill>
                  <a:prstClr val="black">
                    <a:lumMod val="75000"/>
                    <a:lumOff val="25000"/>
                  </a:prstClr>
                </a:solidFill>
                <a:effectLst/>
                <a:uLnTx/>
                <a:uFillTx/>
              </a:rPr>
              <a:t>バージョンアップに影響を与えるボード開発は不可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（バージョンアップによる影響が出る可能性があり、定期保守への影響大のため）</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kumimoji="0" lang="en-US" altLang="ja-JP" sz="1200" b="0" i="0" u="none" strike="noStrike" kern="0" cap="none" spc="0" normalizeH="0" baseline="0" noProof="0" dirty="0" err="1" smtClean="0">
                <a:ln>
                  <a:noFill/>
                </a:ln>
                <a:solidFill>
                  <a:prstClr val="black">
                    <a:lumMod val="75000"/>
                    <a:lumOff val="25000"/>
                  </a:prstClr>
                </a:solidFill>
                <a:effectLst/>
                <a:uLnTx/>
                <a:uFillTx/>
              </a:rPr>
              <a:t>Dr.SUM</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の</a:t>
            </a:r>
            <a:r>
              <a:rPr kumimoji="0" lang="en-US" altLang="ja-JP" sz="1200" b="0" i="0" u="none" strike="noStrike" kern="0" cap="none" spc="0" normalizeH="0" baseline="0" noProof="0" dirty="0" smtClean="0">
                <a:ln>
                  <a:noFill/>
                </a:ln>
                <a:solidFill>
                  <a:prstClr val="black">
                    <a:lumMod val="75000"/>
                    <a:lumOff val="25000"/>
                  </a:prstClr>
                </a:solidFill>
                <a:effectLst/>
                <a:uLnTx/>
                <a:uFillTx/>
              </a:rPr>
              <a:t>Enterprise Manager</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に対して</a:t>
            </a:r>
            <a:r>
              <a:rPr kumimoji="0" lang="ja-JP" altLang="en-US" sz="1200" kern="0" dirty="0">
                <a:solidFill>
                  <a:prstClr val="black">
                    <a:lumMod val="75000"/>
                    <a:lumOff val="25000"/>
                  </a:prstClr>
                </a:solidFill>
              </a:rPr>
              <a:t>ユーザ</a:t>
            </a:r>
            <a:r>
              <a:rPr kumimoji="0" lang="en-US" altLang="ja-JP" sz="1200" b="0" i="0" u="none" strike="noStrike" kern="0" cap="none" spc="0" normalizeH="0" baseline="0" noProof="0" dirty="0" smtClean="0">
                <a:ln>
                  <a:noFill/>
                </a:ln>
                <a:solidFill>
                  <a:prstClr val="black">
                    <a:lumMod val="75000"/>
                    <a:lumOff val="25000"/>
                  </a:prstClr>
                </a:solidFill>
                <a:effectLst/>
                <a:uLnTx/>
                <a:uFillTx/>
              </a:rPr>
              <a:t>/</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パートナー</a:t>
            </a:r>
            <a:r>
              <a:rPr kumimoji="0" lang="ja-JP" altLang="en-US" sz="1200" kern="0" dirty="0">
                <a:solidFill>
                  <a:prstClr val="black">
                    <a:lumMod val="75000"/>
                    <a:lumOff val="25000"/>
                  </a:prstClr>
                </a:solidFill>
              </a:rPr>
              <a:t>様</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は接続不可（外部より接続不可）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rPr>
              <a:t>　　　利用に関しては</a:t>
            </a:r>
            <a:r>
              <a:rPr kumimoji="0" lang="en-US" altLang="ja-JP" sz="1200" b="0" i="0" u="none" strike="noStrike" kern="0" cap="none" spc="0" normalizeH="0" baseline="0" noProof="0" dirty="0" smtClean="0">
                <a:ln>
                  <a:noFill/>
                </a:ln>
                <a:solidFill>
                  <a:prstClr val="black"/>
                </a:solidFill>
                <a:effectLst/>
                <a:uLnTx/>
                <a:uFillTx/>
              </a:rPr>
              <a:t>NXGM</a:t>
            </a:r>
            <a:r>
              <a:rPr kumimoji="0" lang="ja-JP" altLang="en-US" sz="1200" b="0" i="0" u="none" strike="noStrike" kern="0" cap="none" spc="0" normalizeH="0" baseline="0" noProof="0" dirty="0" smtClean="0">
                <a:ln>
                  <a:noFill/>
                </a:ln>
                <a:solidFill>
                  <a:prstClr val="black"/>
                </a:solidFill>
                <a:effectLst/>
                <a:uLnTx/>
                <a:uFillTx/>
              </a:rPr>
              <a:t>の</a:t>
            </a:r>
            <a:r>
              <a:rPr kumimoji="0" lang="en-US" altLang="ja-JP" sz="1200" b="0" i="0" u="none" strike="noStrike" kern="0" cap="none" spc="0" normalizeH="0" baseline="0" noProof="0" dirty="0" smtClean="0">
                <a:ln>
                  <a:noFill/>
                </a:ln>
                <a:solidFill>
                  <a:prstClr val="black"/>
                </a:solidFill>
                <a:effectLst/>
                <a:uLnTx/>
                <a:uFillTx/>
              </a:rPr>
              <a:t>Web</a:t>
            </a:r>
            <a:r>
              <a:rPr kumimoji="0" lang="ja-JP" altLang="en-US" sz="1200" b="0" i="0" u="none" strike="noStrike" kern="0" cap="none" spc="0" normalizeH="0" baseline="0" noProof="0" dirty="0" smtClean="0">
                <a:ln>
                  <a:noFill/>
                </a:ln>
                <a:solidFill>
                  <a:prstClr val="black"/>
                </a:solidFill>
                <a:effectLst/>
                <a:uLnTx/>
                <a:uFillTx/>
              </a:rPr>
              <a:t>ツール（</a:t>
            </a:r>
            <a:r>
              <a:rPr kumimoji="0" lang="en-US" altLang="ja-JP" sz="1200" b="0" i="0" u="none" strike="noStrike" kern="0" cap="none" spc="0" normalizeH="0" baseline="0" noProof="0" dirty="0" err="1" smtClean="0">
                <a:ln>
                  <a:noFill/>
                </a:ln>
                <a:solidFill>
                  <a:prstClr val="black"/>
                </a:solidFill>
                <a:effectLst/>
                <a:uLnTx/>
                <a:uFillTx/>
              </a:rPr>
              <a:t>MotionBoard</a:t>
            </a:r>
            <a:r>
              <a:rPr kumimoji="0" lang="ja-JP" altLang="en-US" sz="1200" b="0" i="0" u="none" strike="noStrike" kern="0" cap="none" spc="0" normalizeH="0" baseline="0" noProof="0" dirty="0" smtClean="0">
                <a:ln>
                  <a:noFill/>
                </a:ln>
                <a:solidFill>
                  <a:prstClr val="black"/>
                </a:solidFill>
                <a:effectLst/>
                <a:uLnTx/>
                <a:uFillTx/>
              </a:rPr>
              <a:t>）のみ</a:t>
            </a:r>
            <a:endParaRPr kumimoji="0" lang="en-US" altLang="ja-JP" sz="1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rPr>
              <a:t>　　・グループ経営管理サーバにログインをしてのユーザーによる開発・運用は一切不可となります</a:t>
            </a:r>
            <a:endParaRPr kumimoji="0" lang="en-US" altLang="ja-JP" sz="1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rPr>
              <a:t>　　　なお、環境構築時に指定のあったグループ経営管理のフォルダ共有化は行います</a:t>
            </a:r>
            <a:endParaRPr kumimoji="0" lang="en-US" altLang="ja-JP" sz="1200" b="0" i="0" u="none" strike="noStrike" kern="0" cap="none" spc="0" normalizeH="0" baseline="0" noProof="0" dirty="0" smtClean="0">
              <a:ln>
                <a:noFill/>
              </a:ln>
              <a:solidFill>
                <a:prstClr val="black"/>
              </a:solidFill>
              <a:effectLst/>
              <a:uLnTx/>
              <a:uFillTx/>
            </a:endParaRPr>
          </a:p>
        </p:txBody>
      </p:sp>
      <p:sp>
        <p:nvSpPr>
          <p:cNvPr id="7" name="正方形/長方形 6"/>
          <p:cNvSpPr/>
          <p:nvPr/>
        </p:nvSpPr>
        <p:spPr>
          <a:xfrm>
            <a:off x="93984" y="2893162"/>
            <a:ext cx="9428312" cy="1569660"/>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システム連携ツール（</a:t>
            </a:r>
            <a:r>
              <a:rPr kumimoji="0" lang="en-US" altLang="ja-JP" sz="1200" b="0" i="0" u="none" strike="noStrike" kern="0" cap="none" spc="0" normalizeH="0" baseline="0" noProof="0" dirty="0" err="1" smtClean="0">
                <a:ln>
                  <a:noFill/>
                </a:ln>
                <a:solidFill>
                  <a:prstClr val="black">
                    <a:lumMod val="75000"/>
                    <a:lumOff val="25000"/>
                  </a:prstClr>
                </a:solidFill>
                <a:effectLst/>
                <a:uLnTx/>
                <a:uFillTx/>
              </a:rPr>
              <a:t>NXConnect</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）の制限事項</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kumimoji="0" lang="ja-JP" altLang="en-US" sz="1200" b="1" i="0" u="none" strike="noStrike" kern="0" cap="none" spc="0" normalizeH="0" baseline="0" noProof="0" dirty="0" smtClean="0">
                <a:ln>
                  <a:noFill/>
                </a:ln>
                <a:solidFill>
                  <a:prstClr val="black">
                    <a:lumMod val="75000"/>
                    <a:lumOff val="25000"/>
                  </a:prstClr>
                </a:solidFill>
                <a:effectLst/>
                <a:uLnTx/>
                <a:uFillTx/>
              </a:rPr>
              <a:t>当社開発者がスクリプト作成をすることが前提</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（バージョンアップによる影響が出る可能性があり、定期保守への影響大のため）</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kumimoji="0" lang="en-US" altLang="ja-JP" sz="1200" b="0" i="0" u="none" strike="noStrike" kern="0" cap="none" spc="0" normalizeH="0" baseline="0" noProof="0" dirty="0" smtClean="0">
                <a:ln>
                  <a:noFill/>
                </a:ln>
                <a:solidFill>
                  <a:prstClr val="black">
                    <a:lumMod val="75000"/>
                    <a:lumOff val="25000"/>
                  </a:prstClr>
                </a:solidFill>
                <a:effectLst/>
                <a:uLnTx/>
                <a:uFillTx/>
              </a:rPr>
              <a:t>RDP</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でお客様</a:t>
            </a:r>
            <a:r>
              <a:rPr kumimoji="0" lang="en-US" altLang="ja-JP" sz="1200" b="0" i="0" u="none" strike="noStrike" kern="0" cap="none" spc="0" normalizeH="0" baseline="0" noProof="0" dirty="0" smtClean="0">
                <a:ln>
                  <a:noFill/>
                </a:ln>
                <a:solidFill>
                  <a:prstClr val="black">
                    <a:lumMod val="75000"/>
                    <a:lumOff val="25000"/>
                  </a:prstClr>
                </a:solidFill>
                <a:effectLst/>
                <a:uLnTx/>
                <a:uFillTx/>
              </a:rPr>
              <a:t>/</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パートナーは接続不可（</a:t>
            </a:r>
            <a:r>
              <a:rPr kumimoji="0" lang="en-US" altLang="ja-JP" sz="1200" b="0" i="0" u="none" strike="noStrike" kern="0" cap="none" spc="0" normalizeH="0" baseline="0" noProof="0" dirty="0" smtClean="0">
                <a:ln>
                  <a:noFill/>
                </a:ln>
                <a:solidFill>
                  <a:prstClr val="black">
                    <a:lumMod val="75000"/>
                    <a:lumOff val="25000"/>
                  </a:prstClr>
                </a:solidFill>
                <a:effectLst/>
                <a:uLnTx/>
                <a:uFillTx/>
              </a:rPr>
              <a:t>Studio</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も外部より接続不可）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・他システムとのデータ連携は、共有フォルダ経由でファイルを媒体とした連携が前提</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・共有フォルダを利用する場合、お客様の社内ネットワークとの連携は必須（</a:t>
            </a:r>
            <a:r>
              <a:rPr kumimoji="0" lang="en-US" altLang="ja-JP" sz="1200" b="0" i="0" u="none" strike="noStrike" kern="0" cap="none" spc="0" normalizeH="0" baseline="0" noProof="0" dirty="0" smtClean="0">
                <a:ln>
                  <a:noFill/>
                </a:ln>
                <a:solidFill>
                  <a:prstClr val="black">
                    <a:lumMod val="75000"/>
                    <a:lumOff val="25000"/>
                  </a:prstClr>
                </a:solidFill>
                <a:effectLst/>
                <a:uLnTx/>
                <a:uFillTx/>
              </a:rPr>
              <a:t>VPN</a:t>
            </a:r>
            <a:r>
              <a:rPr kumimoji="0" lang="ja-JP" altLang="en-US" sz="1200" b="0" i="0" u="none" strike="noStrike" kern="0" cap="none" spc="0" normalizeH="0" baseline="0" noProof="0" dirty="0" smtClean="0">
                <a:ln>
                  <a:noFill/>
                </a:ln>
                <a:solidFill>
                  <a:prstClr val="black">
                    <a:lumMod val="75000"/>
                    <a:lumOff val="25000"/>
                  </a:prstClr>
                </a:solidFill>
                <a:effectLst/>
                <a:uLnTx/>
                <a:uFillTx/>
              </a:rPr>
              <a:t>接続や</a:t>
            </a:r>
            <a:r>
              <a:rPr kumimoji="0" lang="en-US" altLang="ja-JP" sz="1200" b="0" i="0" u="none" strike="noStrike" kern="0" cap="none" spc="0" normalizeH="0" baseline="0" noProof="0" dirty="0" err="1" smtClean="0">
                <a:ln>
                  <a:noFill/>
                </a:ln>
                <a:solidFill>
                  <a:prstClr val="black">
                    <a:lumMod val="75000"/>
                    <a:lumOff val="25000"/>
                  </a:prstClr>
                </a:solidFill>
                <a:effectLst/>
                <a:uLnTx/>
                <a:uFillTx/>
              </a:rPr>
              <a:t>FastConnect</a:t>
            </a:r>
            <a:r>
              <a:rPr kumimoji="0" lang="ja-JP" altLang="en-US" sz="1200" b="0" i="0" u="none" strike="noStrike" kern="0" cap="none" spc="0" normalizeH="0" baseline="0" noProof="0" dirty="0" smtClean="0">
                <a:ln>
                  <a:noFill/>
                </a:ln>
                <a:solidFill>
                  <a:prstClr val="black">
                    <a:lumMod val="75000"/>
                    <a:lumOff val="25000"/>
                  </a:prstClr>
                </a:solidFill>
                <a:effectLst/>
                <a:uLnTx/>
                <a:uFillTx/>
              </a:rPr>
              <a:t>利用が必須）</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・連携プログラム（スクリプト）はバッチ実行ツールの利用を前提とする</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kumimoji="0" lang="en-US" altLang="ja-JP" sz="1200" b="0" i="0" u="none" strike="noStrike" kern="0" cap="none" spc="0" normalizeH="0" baseline="0" noProof="0" dirty="0" smtClean="0">
                <a:ln>
                  <a:noFill/>
                </a:ln>
                <a:solidFill>
                  <a:prstClr val="black">
                    <a:lumMod val="75000"/>
                    <a:lumOff val="25000"/>
                  </a:prstClr>
                </a:solidFill>
                <a:effectLst/>
                <a:uLnTx/>
                <a:uFillTx/>
              </a:rPr>
              <a:t>NX</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の</a:t>
            </a:r>
            <a:r>
              <a:rPr kumimoji="0" lang="en-US" altLang="ja-JP" sz="1200" b="0" i="0" u="none" strike="noStrike" kern="0" cap="none" spc="0" normalizeH="0" baseline="0" noProof="0" dirty="0" smtClean="0">
                <a:ln>
                  <a:noFill/>
                </a:ln>
                <a:solidFill>
                  <a:prstClr val="black">
                    <a:lumMod val="75000"/>
                    <a:lumOff val="25000"/>
                  </a:prstClr>
                </a:solidFill>
                <a:effectLst/>
                <a:uLnTx/>
                <a:uFillTx/>
              </a:rPr>
              <a:t>Web</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サービスを利用したスクリプトは、バージョンアップの影響を受けるため不可）</a:t>
            </a:r>
            <a:endParaRPr kumimoji="0" lang="ja-JP" altLang="en-US" sz="1200" b="0" i="0" u="none" strike="noStrike" kern="0" cap="none" spc="0" normalizeH="0" baseline="0" noProof="0" dirty="0">
              <a:ln>
                <a:noFill/>
              </a:ln>
              <a:solidFill>
                <a:prstClr val="black">
                  <a:lumMod val="75000"/>
                  <a:lumOff val="25000"/>
                </a:prstClr>
              </a:solidFill>
              <a:effectLst/>
              <a:uLnTx/>
              <a:uFillTx/>
            </a:endParaRPr>
          </a:p>
        </p:txBody>
      </p:sp>
    </p:spTree>
    <p:extLst>
      <p:ext uri="{BB962C8B-B14F-4D97-AF65-F5344CB8AC3E}">
        <p14:creationId xmlns:p14="http://schemas.microsoft.com/office/powerpoint/2010/main" val="292318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4" name="タイトル 3"/>
          <p:cNvSpPr>
            <a:spLocks noGrp="1"/>
          </p:cNvSpPr>
          <p:nvPr>
            <p:ph type="title"/>
          </p:nvPr>
        </p:nvSpPr>
        <p:spPr/>
        <p:txBody>
          <a:bodyPr/>
          <a:lstStyle/>
          <a:p>
            <a:r>
              <a:rPr lang="ja-JP" altLang="en-US" dirty="0"/>
              <a:t>主な利用制限事項</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8" name="テキスト ボックス 7"/>
          <p:cNvSpPr txBox="1"/>
          <p:nvPr/>
        </p:nvSpPr>
        <p:spPr>
          <a:xfrm>
            <a:off x="358775" y="3659998"/>
            <a:ext cx="8300964" cy="1107996"/>
          </a:xfrm>
          <a:prstGeom prst="rect">
            <a:avLst/>
          </a:prstGeom>
          <a:noFill/>
        </p:spPr>
        <p:txBody>
          <a:bodyPr wrap="square" rtlCol="0">
            <a:spAutoFit/>
          </a:bodyPr>
          <a:lstStyle/>
          <a:p>
            <a:r>
              <a:rPr lang="ja-JP" altLang="en-US" sz="1100" dirty="0" smtClean="0"/>
              <a:t>・パートナー様で“システム連携ツール</a:t>
            </a:r>
            <a:r>
              <a:rPr lang="en-US" altLang="ja-JP" sz="1100" dirty="0" smtClean="0"/>
              <a:t>Connect</a:t>
            </a:r>
            <a:r>
              <a:rPr lang="ja-JP" altLang="en-US" sz="1100" dirty="0" smtClean="0"/>
              <a:t>”を用いてスクリプト開発を行い運用する場合または</a:t>
            </a:r>
            <a:endParaRPr lang="en-US" altLang="ja-JP" sz="1100" dirty="0" smtClean="0"/>
          </a:p>
          <a:p>
            <a:r>
              <a:rPr lang="ja-JP" altLang="en-US" sz="1100" dirty="0"/>
              <a:t>　</a:t>
            </a:r>
            <a:r>
              <a:rPr lang="ja-JP" altLang="en-US" sz="1100" dirty="0" smtClean="0"/>
              <a:t>パートナー様がお持ちのソリューションにて</a:t>
            </a:r>
            <a:r>
              <a:rPr lang="en-US" altLang="ja-JP" sz="1100" dirty="0" smtClean="0"/>
              <a:t>EAI</a:t>
            </a:r>
            <a:r>
              <a:rPr lang="ja-JP" altLang="en-US" sz="1100" dirty="0" smtClean="0"/>
              <a:t>ツールを使った場合の運用は以下となります</a:t>
            </a:r>
            <a:endParaRPr lang="en-US" altLang="ja-JP" sz="1100" dirty="0" smtClean="0"/>
          </a:p>
          <a:p>
            <a:r>
              <a:rPr kumimoji="1" lang="ja-JP" altLang="en-US" sz="1100" dirty="0"/>
              <a:t>　</a:t>
            </a:r>
            <a:r>
              <a:rPr kumimoji="1" lang="ja-JP" altLang="en-US" sz="1100" dirty="0" smtClean="0"/>
              <a:t>　①</a:t>
            </a:r>
            <a:r>
              <a:rPr kumimoji="1" lang="en-US" altLang="ja-JP" sz="1100" dirty="0" smtClean="0"/>
              <a:t>NX Cloud</a:t>
            </a:r>
            <a:r>
              <a:rPr kumimoji="1" lang="ja-JP" altLang="en-US" sz="1100" dirty="0" smtClean="0"/>
              <a:t>外部に他システムから</a:t>
            </a:r>
            <a:r>
              <a:rPr kumimoji="1" lang="en-US" altLang="ja-JP" sz="1100" dirty="0" smtClean="0"/>
              <a:t>CSV</a:t>
            </a:r>
            <a:r>
              <a:rPr kumimoji="1" lang="ja-JP" altLang="en-US" sz="1100" dirty="0" smtClean="0"/>
              <a:t>データを保管する共有フォルダを準備</a:t>
            </a:r>
            <a:endParaRPr kumimoji="1" lang="en-US" altLang="ja-JP" sz="1100" dirty="0" smtClean="0"/>
          </a:p>
          <a:p>
            <a:r>
              <a:rPr lang="ja-JP" altLang="en-US" sz="1100" dirty="0"/>
              <a:t>　</a:t>
            </a:r>
            <a:r>
              <a:rPr lang="ja-JP" altLang="en-US" sz="1100" dirty="0" smtClean="0"/>
              <a:t>　②</a:t>
            </a:r>
            <a:r>
              <a:rPr lang="en-US" altLang="ja-JP" sz="1100" dirty="0" smtClean="0"/>
              <a:t>Connect</a:t>
            </a:r>
            <a:r>
              <a:rPr lang="ja-JP" altLang="en-US" sz="1100" dirty="0" smtClean="0"/>
              <a:t>または</a:t>
            </a:r>
            <a:r>
              <a:rPr lang="en-US" altLang="ja-JP" sz="1100" dirty="0" smtClean="0"/>
              <a:t>EAI</a:t>
            </a:r>
            <a:r>
              <a:rPr lang="ja-JP" altLang="en-US" sz="1100" dirty="0" smtClean="0"/>
              <a:t>ツールが共有フォルダを監視し、</a:t>
            </a:r>
            <a:r>
              <a:rPr lang="en-US" altLang="ja-JP" sz="1100" dirty="0" smtClean="0"/>
              <a:t>CSV</a:t>
            </a:r>
            <a:r>
              <a:rPr lang="ja-JP" altLang="en-US" sz="1100" dirty="0" smtClean="0"/>
              <a:t>データが連携されたタイミングで、</a:t>
            </a:r>
            <a:r>
              <a:rPr lang="en-US" altLang="ja-JP" sz="1100" dirty="0" smtClean="0"/>
              <a:t>NX</a:t>
            </a:r>
            <a:r>
              <a:rPr lang="ja-JP" altLang="en-US" sz="1100" dirty="0" smtClean="0"/>
              <a:t>連携用に自動変換を行う</a:t>
            </a:r>
            <a:endParaRPr lang="en-US" altLang="ja-JP" sz="1100" dirty="0" smtClean="0"/>
          </a:p>
          <a:p>
            <a:r>
              <a:rPr lang="ja-JP" altLang="en-US" sz="1100" dirty="0"/>
              <a:t>　</a:t>
            </a:r>
            <a:r>
              <a:rPr lang="ja-JP" altLang="en-US" sz="1100" dirty="0" smtClean="0"/>
              <a:t>　　その後、別フォルダに</a:t>
            </a:r>
            <a:r>
              <a:rPr lang="en-US" altLang="ja-JP" sz="1100" dirty="0" smtClean="0"/>
              <a:t>NX</a:t>
            </a:r>
            <a:r>
              <a:rPr lang="ja-JP" altLang="en-US" sz="1100" dirty="0" smtClean="0"/>
              <a:t>連携用</a:t>
            </a:r>
            <a:r>
              <a:rPr lang="en-US" altLang="ja-JP" sz="1100" dirty="0" smtClean="0"/>
              <a:t>CSV</a:t>
            </a:r>
            <a:r>
              <a:rPr lang="ja-JP" altLang="en-US" sz="1100" dirty="0" smtClean="0"/>
              <a:t>データを保管させる</a:t>
            </a:r>
            <a:endParaRPr lang="en-US" altLang="ja-JP" sz="1100" dirty="0" smtClean="0"/>
          </a:p>
          <a:p>
            <a:r>
              <a:rPr lang="ja-JP" altLang="en-US" sz="1100" dirty="0"/>
              <a:t>　</a:t>
            </a:r>
            <a:r>
              <a:rPr lang="ja-JP" altLang="en-US" sz="1100" dirty="0" smtClean="0"/>
              <a:t>　③</a:t>
            </a:r>
            <a:r>
              <a:rPr lang="en-US" altLang="ja-JP" sz="1100" dirty="0" smtClean="0"/>
              <a:t>NX</a:t>
            </a:r>
            <a:r>
              <a:rPr lang="ja-JP" altLang="en-US" sz="1100" dirty="0" smtClean="0"/>
              <a:t>取込用</a:t>
            </a:r>
            <a:r>
              <a:rPr lang="en-US" altLang="ja-JP" sz="1100" dirty="0" smtClean="0"/>
              <a:t>CSV</a:t>
            </a:r>
            <a:r>
              <a:rPr lang="ja-JP" altLang="en-US" sz="1100" dirty="0" smtClean="0"/>
              <a:t>データをバッチ実行ツール等で</a:t>
            </a:r>
            <a:r>
              <a:rPr lang="en-US" altLang="ja-JP" sz="1100" dirty="0"/>
              <a:t>NX</a:t>
            </a:r>
            <a:r>
              <a:rPr lang="en-US" altLang="ja-JP" sz="1100" dirty="0" smtClean="0"/>
              <a:t> Cloud</a:t>
            </a:r>
            <a:r>
              <a:rPr lang="ja-JP" altLang="en-US" sz="1100" dirty="0" smtClean="0"/>
              <a:t>に連携</a:t>
            </a:r>
            <a:endParaRPr lang="en-US" altLang="ja-JP" sz="1100" dirty="0" smtClean="0"/>
          </a:p>
        </p:txBody>
      </p:sp>
      <p:pic>
        <p:nvPicPr>
          <p:cNvPr id="3" name="図 2"/>
          <p:cNvPicPr>
            <a:picLocks noChangeAspect="1"/>
          </p:cNvPicPr>
          <p:nvPr/>
        </p:nvPicPr>
        <p:blipFill>
          <a:blip r:embed="rId2"/>
          <a:stretch>
            <a:fillRect/>
          </a:stretch>
        </p:blipFill>
        <p:spPr>
          <a:xfrm>
            <a:off x="503548" y="771550"/>
            <a:ext cx="8139093" cy="2681484"/>
          </a:xfrm>
          <a:prstGeom prst="rect">
            <a:avLst/>
          </a:prstGeom>
        </p:spPr>
      </p:pic>
    </p:spTree>
    <p:extLst>
      <p:ext uri="{BB962C8B-B14F-4D97-AF65-F5344CB8AC3E}">
        <p14:creationId xmlns:p14="http://schemas.microsoft.com/office/powerpoint/2010/main" val="408859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4" name="タイトル 3"/>
          <p:cNvSpPr>
            <a:spLocks noGrp="1"/>
          </p:cNvSpPr>
          <p:nvPr>
            <p:ph type="title"/>
          </p:nvPr>
        </p:nvSpPr>
        <p:spPr/>
        <p:txBody>
          <a:bodyPr/>
          <a:lstStyle/>
          <a:p>
            <a:r>
              <a:rPr lang="ja-JP" altLang="en-US" dirty="0"/>
              <a:t>主な利用制限事項</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正方形/長方形 5"/>
          <p:cNvSpPr/>
          <p:nvPr/>
        </p:nvSpPr>
        <p:spPr>
          <a:xfrm>
            <a:off x="280560" y="879562"/>
            <a:ext cx="8719932" cy="1400383"/>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200" b="0" i="0" u="none" strike="noStrike" kern="0" cap="none" spc="0" normalizeH="0" baseline="0" noProof="0" dirty="0" smtClean="0">
                <a:ln>
                  <a:noFill/>
                </a:ln>
                <a:solidFill>
                  <a:prstClr val="black">
                    <a:lumMod val="75000"/>
                    <a:lumOff val="25000"/>
                  </a:prstClr>
                </a:solidFill>
                <a:effectLst/>
                <a:uLnTx/>
                <a:uFillTx/>
              </a:rPr>
              <a:t>VPN</a:t>
            </a:r>
            <a:r>
              <a:rPr kumimoji="0" lang="ja-JP" altLang="en-US" sz="1200" b="0" i="0" u="none" strike="noStrike" kern="0" cap="none" spc="0" normalizeH="0" baseline="0" noProof="0" dirty="0" smtClean="0">
                <a:ln>
                  <a:noFill/>
                </a:ln>
                <a:solidFill>
                  <a:prstClr val="black">
                    <a:lumMod val="75000"/>
                    <a:lumOff val="25000"/>
                  </a:prstClr>
                </a:solidFill>
                <a:effectLst/>
                <a:uLnTx/>
                <a:uFillTx/>
              </a:rPr>
              <a:t>接続または</a:t>
            </a:r>
            <a:r>
              <a:rPr kumimoji="0" lang="en-US" altLang="ja-JP" sz="1200" b="0" i="0" u="none" strike="noStrike" kern="0" cap="none" spc="0" normalizeH="0" baseline="0" noProof="0" dirty="0" err="1" smtClean="0">
                <a:ln>
                  <a:noFill/>
                </a:ln>
                <a:solidFill>
                  <a:prstClr val="black">
                    <a:lumMod val="75000"/>
                    <a:lumOff val="25000"/>
                  </a:prstClr>
                </a:solidFill>
                <a:effectLst/>
                <a:uLnTx/>
                <a:uFillTx/>
              </a:rPr>
              <a:t>FastConnect</a:t>
            </a:r>
            <a:r>
              <a:rPr kumimoji="0" lang="ja-JP" altLang="en-US" sz="1200" b="0" i="0" u="none" strike="noStrike" kern="0" cap="none" spc="0" normalizeH="0" baseline="0" noProof="0" dirty="0" smtClean="0">
                <a:ln>
                  <a:noFill/>
                </a:ln>
                <a:solidFill>
                  <a:prstClr val="black">
                    <a:lumMod val="75000"/>
                    <a:lumOff val="25000"/>
                  </a:prstClr>
                </a:solidFill>
                <a:effectLst/>
                <a:uLnTx/>
                <a:uFillTx/>
              </a:rPr>
              <a:t>利用が必須となる</a:t>
            </a:r>
            <a:r>
              <a:rPr kumimoji="0" lang="en-US" altLang="ja-JP" sz="1200" b="0" i="0" u="none" strike="noStrike" kern="0" cap="none" spc="0" normalizeH="0" baseline="0" noProof="0" dirty="0" smtClean="0">
                <a:ln>
                  <a:noFill/>
                </a:ln>
                <a:solidFill>
                  <a:prstClr val="black">
                    <a:lumMod val="75000"/>
                    <a:lumOff val="25000"/>
                  </a:prstClr>
                </a:solidFill>
                <a:effectLst/>
                <a:uLnTx/>
                <a:uFillTx/>
              </a:rPr>
              <a:t>SS</a:t>
            </a:r>
            <a:r>
              <a:rPr kumimoji="0" lang="ja-JP" altLang="en-US" sz="1200" b="0" i="0" u="none" strike="noStrike" kern="0" cap="none" spc="0" normalizeH="0" baseline="0" noProof="0" dirty="0" smtClean="0">
                <a:ln>
                  <a:noFill/>
                </a:ln>
                <a:solidFill>
                  <a:prstClr val="black">
                    <a:lumMod val="75000"/>
                    <a:lumOff val="25000"/>
                  </a:prstClr>
                </a:solidFill>
                <a:effectLst/>
                <a:uLnTx/>
                <a:uFillTx/>
              </a:rPr>
              <a:t>製品</a:t>
            </a:r>
            <a:r>
              <a:rPr kumimoji="0" lang="en-US" altLang="ja-JP" sz="1200" b="0" i="0" u="none" strike="noStrike" kern="0" cap="none" spc="0" normalizeH="0" baseline="0" noProof="0" dirty="0" smtClean="0">
                <a:ln>
                  <a:noFill/>
                </a:ln>
                <a:solidFill>
                  <a:prstClr val="black">
                    <a:lumMod val="75000"/>
                    <a:lumOff val="25000"/>
                  </a:prstClr>
                </a:solidFill>
                <a:effectLst/>
                <a:uLnTx/>
                <a:uFillTx/>
              </a:rPr>
              <a:t/>
            </a:r>
            <a:br>
              <a:rPr kumimoji="0" lang="en-US" altLang="ja-JP" sz="1200" b="0" i="0" u="none" strike="noStrike" kern="0" cap="none" spc="0" normalizeH="0" baseline="0" noProof="0" dirty="0" smtClean="0">
                <a:ln>
                  <a:noFill/>
                </a:ln>
                <a:solidFill>
                  <a:prstClr val="black">
                    <a:lumMod val="75000"/>
                    <a:lumOff val="25000"/>
                  </a:prstClr>
                </a:solidFill>
                <a:effectLst/>
                <a:uLnTx/>
                <a:uFillTx/>
              </a:rPr>
            </a:br>
            <a:r>
              <a:rPr kumimoji="0" lang="ja-JP" altLang="en-US" sz="1050" b="0" i="0" u="none" strike="noStrike" kern="0" cap="none" spc="0" normalizeH="0" baseline="0" noProof="0" dirty="0" smtClean="0">
                <a:ln>
                  <a:noFill/>
                </a:ln>
                <a:solidFill>
                  <a:prstClr val="black">
                    <a:lumMod val="75000"/>
                    <a:lumOff val="25000"/>
                  </a:prstClr>
                </a:solidFill>
                <a:effectLst/>
                <a:uLnTx/>
                <a:uFillTx/>
              </a:rPr>
              <a:t>　・証憑管理オプション　　　　　　  </a:t>
            </a:r>
            <a:r>
              <a:rPr kumimoji="0" lang="en-US" altLang="ja-JP" sz="1050" b="0" i="0" u="none" strike="noStrike" kern="0" cap="none" spc="0" normalizeH="0" baseline="0" noProof="0" dirty="0" smtClean="0">
                <a:ln>
                  <a:noFill/>
                </a:ln>
                <a:solidFill>
                  <a:prstClr val="black">
                    <a:lumMod val="75000"/>
                    <a:lumOff val="25000"/>
                  </a:prstClr>
                </a:solidFill>
                <a:effectLst/>
                <a:uLnTx/>
                <a:uFillTx/>
              </a:rPr>
              <a:t>※</a:t>
            </a:r>
            <a:r>
              <a:rPr kumimoji="0" lang="ja-JP" altLang="en-US" sz="1050" b="0" i="0" u="none" strike="noStrike" kern="0" cap="none" spc="0" normalizeH="0" baseline="0" noProof="0" dirty="0" smtClean="0">
                <a:ln>
                  <a:noFill/>
                </a:ln>
                <a:solidFill>
                  <a:prstClr val="black">
                    <a:lumMod val="75000"/>
                    <a:lumOff val="25000"/>
                  </a:prstClr>
                </a:solidFill>
                <a:effectLst/>
                <a:uLnTx/>
                <a:uFillTx/>
              </a:rPr>
              <a:t>フォルダ共有のため</a:t>
            </a:r>
            <a:endParaRPr kumimoji="0" lang="en-US" altLang="ja-JP" sz="1050" b="0" i="0" u="none" strike="noStrike" kern="0" cap="none" spc="0" normalizeH="0" baseline="0" noProof="0" dirty="0" smtClean="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lumMod val="75000"/>
                    <a:lumOff val="25000"/>
                  </a:prstClr>
                </a:solidFill>
                <a:effectLst/>
                <a:uLnTx/>
                <a:uFillTx/>
              </a:rPr>
              <a:t>　　 ・証憑管理</a:t>
            </a:r>
            <a:r>
              <a:rPr kumimoji="0" lang="en-US" altLang="ja-JP" sz="1050" b="0" i="0" u="none" strike="noStrike" kern="0" cap="none" spc="0" normalizeH="0" baseline="0" noProof="0" dirty="0" smtClean="0">
                <a:ln>
                  <a:noFill/>
                </a:ln>
                <a:solidFill>
                  <a:prstClr val="black">
                    <a:lumMod val="75000"/>
                    <a:lumOff val="25000"/>
                  </a:prstClr>
                </a:solidFill>
                <a:effectLst/>
                <a:uLnTx/>
                <a:uFillTx/>
              </a:rPr>
              <a:t>e</a:t>
            </a:r>
            <a:r>
              <a:rPr kumimoji="0" lang="ja-JP" altLang="en-US" sz="1050" b="0" i="0" u="none" strike="noStrike" kern="0" cap="none" spc="0" normalizeH="0" baseline="0" noProof="0" dirty="0" smtClean="0">
                <a:ln>
                  <a:noFill/>
                </a:ln>
                <a:solidFill>
                  <a:prstClr val="black">
                    <a:lumMod val="75000"/>
                    <a:lumOff val="25000"/>
                  </a:prstClr>
                </a:solidFill>
                <a:effectLst/>
                <a:uLnTx/>
                <a:uFillTx/>
              </a:rPr>
              <a:t>文書対応オプション　　</a:t>
            </a:r>
            <a:r>
              <a:rPr kumimoji="0" lang="en-US" altLang="ja-JP" sz="1050" b="0" i="0" u="none" strike="noStrike" kern="0" cap="none" spc="0" normalizeH="0" baseline="0" noProof="0" dirty="0" smtClean="0">
                <a:ln>
                  <a:noFill/>
                </a:ln>
                <a:solidFill>
                  <a:prstClr val="black">
                    <a:lumMod val="75000"/>
                    <a:lumOff val="25000"/>
                  </a:prstClr>
                </a:solidFill>
                <a:effectLst/>
                <a:uLnTx/>
                <a:uFillTx/>
              </a:rPr>
              <a:t>※</a:t>
            </a:r>
            <a:r>
              <a:rPr kumimoji="0" lang="ja-JP" altLang="en-US" sz="1050" b="0" i="0" u="none" strike="noStrike" kern="0" cap="none" spc="0" normalizeH="0" baseline="0" noProof="0" dirty="0" smtClean="0">
                <a:ln>
                  <a:noFill/>
                </a:ln>
                <a:solidFill>
                  <a:prstClr val="black">
                    <a:lumMod val="75000"/>
                    <a:lumOff val="25000"/>
                  </a:prstClr>
                </a:solidFill>
                <a:effectLst/>
                <a:uLnTx/>
                <a:uFillTx/>
              </a:rPr>
              <a:t>フォルダ共有のため</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lumMod val="75000"/>
                    <a:lumOff val="25000"/>
                  </a:prstClr>
                </a:solidFill>
                <a:effectLst/>
                <a:uLnTx/>
                <a:uFillTx/>
              </a:rPr>
              <a:t>　　 ・グループ経営管理</a:t>
            </a:r>
            <a:endParaRPr kumimoji="0" lang="en-US" altLang="ja-JP" sz="1050" b="0" i="0" u="none" strike="noStrike" kern="0" cap="none" spc="0" normalizeH="0" baseline="0" noProof="0" dirty="0" smtClean="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lumMod val="75000"/>
                    <a:lumOff val="25000"/>
                  </a:prstClr>
                </a:solidFill>
                <a:effectLst/>
                <a:uLnTx/>
                <a:uFillTx/>
              </a:rPr>
              <a:t>　　 ・システム連携ツール　　　　　　  </a:t>
            </a:r>
            <a:r>
              <a:rPr kumimoji="0" lang="en-US" altLang="ja-JP" sz="1050" b="0" i="0" u="none" strike="noStrike" kern="0" cap="none" spc="0" normalizeH="0" baseline="0" noProof="0" dirty="0" smtClean="0">
                <a:ln>
                  <a:noFill/>
                </a:ln>
                <a:solidFill>
                  <a:prstClr val="black">
                    <a:lumMod val="75000"/>
                    <a:lumOff val="25000"/>
                  </a:prstClr>
                </a:solidFill>
                <a:effectLst/>
                <a:uLnTx/>
                <a:uFillTx/>
              </a:rPr>
              <a:t>※</a:t>
            </a:r>
            <a:r>
              <a:rPr kumimoji="0" lang="ja-JP" altLang="en-US" sz="1050" b="0" i="0" u="none" strike="noStrike" kern="0" cap="none" spc="0" normalizeH="0" baseline="0" noProof="0" dirty="0" smtClean="0">
                <a:ln>
                  <a:noFill/>
                </a:ln>
                <a:solidFill>
                  <a:prstClr val="black">
                    <a:lumMod val="75000"/>
                    <a:lumOff val="25000"/>
                  </a:prstClr>
                </a:solidFill>
                <a:effectLst/>
                <a:uLnTx/>
                <a:uFillTx/>
              </a:rPr>
              <a:t>フォルダ共有のため</a:t>
            </a:r>
            <a:endParaRPr kumimoji="0" lang="en-US" altLang="ja-JP" sz="1050" b="0" i="0" u="none" strike="noStrike" kern="0" cap="none" spc="0" normalizeH="0" baseline="0" noProof="0" dirty="0" smtClean="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lumMod val="75000"/>
                    <a:lumOff val="25000"/>
                  </a:prstClr>
                </a:solidFill>
                <a:effectLst/>
                <a:uLnTx/>
                <a:uFillTx/>
              </a:rPr>
              <a:t>　　 ・手形管理システム   　　　　　　  </a:t>
            </a:r>
            <a:r>
              <a:rPr kumimoji="0" lang="en-US" altLang="ja-JP" sz="1050" b="0" i="0" u="none" strike="noStrike" kern="0" cap="none" spc="0" normalizeH="0" baseline="0" noProof="0" dirty="0" smtClean="0">
                <a:ln>
                  <a:noFill/>
                </a:ln>
                <a:solidFill>
                  <a:prstClr val="black">
                    <a:lumMod val="75000"/>
                    <a:lumOff val="25000"/>
                  </a:prstClr>
                </a:solidFill>
                <a:effectLst/>
                <a:uLnTx/>
                <a:uFillTx/>
              </a:rPr>
              <a:t>※</a:t>
            </a:r>
            <a:r>
              <a:rPr kumimoji="0" lang="ja-JP" altLang="en-US" sz="1050" b="0" i="0" u="none" strike="noStrike" kern="0" cap="none" spc="0" normalizeH="0" baseline="0" noProof="0" dirty="0" smtClean="0">
                <a:ln>
                  <a:noFill/>
                </a:ln>
                <a:solidFill>
                  <a:prstClr val="black">
                    <a:lumMod val="75000"/>
                    <a:lumOff val="25000"/>
                  </a:prstClr>
                </a:solidFill>
                <a:effectLst/>
                <a:uLnTx/>
                <a:uFillTx/>
              </a:rPr>
              <a:t>一部機能で</a:t>
            </a:r>
            <a:r>
              <a:rPr kumimoji="0" lang="en-US" altLang="ja-JP" sz="1050" b="0" i="0" u="none" strike="noStrike" kern="0" cap="none" spc="0" normalizeH="0" baseline="0" noProof="0" dirty="0" smtClean="0">
                <a:ln>
                  <a:noFill/>
                </a:ln>
                <a:solidFill>
                  <a:prstClr val="black">
                    <a:lumMod val="75000"/>
                    <a:lumOff val="25000"/>
                  </a:prstClr>
                </a:solidFill>
                <a:effectLst/>
                <a:uLnTx/>
                <a:uFillTx/>
              </a:rPr>
              <a:t>VPN</a:t>
            </a:r>
            <a:r>
              <a:rPr kumimoji="0" lang="ja-JP" altLang="en-US" sz="1050" b="0" i="0" u="none" strike="noStrike" kern="0" cap="none" spc="0" normalizeH="0" baseline="0" noProof="0" dirty="0" smtClean="0">
                <a:ln>
                  <a:noFill/>
                </a:ln>
                <a:solidFill>
                  <a:prstClr val="black">
                    <a:lumMod val="75000"/>
                    <a:lumOff val="25000"/>
                  </a:prstClr>
                </a:solidFill>
                <a:effectLst/>
                <a:uLnTx/>
                <a:uFillTx/>
              </a:rPr>
              <a:t>接続または</a:t>
            </a:r>
            <a:r>
              <a:rPr kumimoji="0" lang="en-US" altLang="ja-JP" sz="1050" b="0" i="0" u="none" strike="noStrike" kern="0" cap="none" spc="0" normalizeH="0" baseline="0" noProof="0" dirty="0" err="1" smtClean="0">
                <a:ln>
                  <a:noFill/>
                </a:ln>
                <a:solidFill>
                  <a:prstClr val="black">
                    <a:lumMod val="75000"/>
                    <a:lumOff val="25000"/>
                  </a:prstClr>
                </a:solidFill>
                <a:effectLst/>
                <a:uLnTx/>
                <a:uFillTx/>
              </a:rPr>
              <a:t>FastConnect</a:t>
            </a:r>
            <a:r>
              <a:rPr kumimoji="0" lang="ja-JP" altLang="en-US" sz="1050" b="0" i="0" u="none" strike="noStrike" kern="0" cap="none" spc="0" normalizeH="0" baseline="0" noProof="0" dirty="0" smtClean="0">
                <a:ln>
                  <a:noFill/>
                </a:ln>
                <a:solidFill>
                  <a:prstClr val="black">
                    <a:lumMod val="75000"/>
                    <a:lumOff val="25000"/>
                  </a:prstClr>
                </a:solidFill>
                <a:effectLst/>
                <a:uLnTx/>
                <a:uFillTx/>
              </a:rPr>
              <a:t>利用が必須</a:t>
            </a:r>
            <a:endParaRPr kumimoji="0" lang="en-US" altLang="ja-JP" sz="1050" b="0" i="0" u="none" strike="sngStrike" kern="0" cap="none" spc="0" normalizeH="0" baseline="0" noProof="0" dirty="0" smtClean="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dirty="0" smtClean="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srgbClr val="FF0000"/>
                </a:solidFill>
                <a:effectLst/>
                <a:uLnTx/>
                <a:uFillTx/>
              </a:rPr>
              <a:t>　 </a:t>
            </a:r>
            <a:r>
              <a:rPr kumimoji="0" lang="ja-JP" altLang="en-US" sz="1000" b="0" i="0" u="none" strike="noStrike" kern="0" cap="none" spc="0" normalizeH="0" baseline="0" noProof="0" dirty="0" smtClean="0">
                <a:ln>
                  <a:noFill/>
                </a:ln>
                <a:solidFill>
                  <a:prstClr val="black">
                    <a:lumMod val="75000"/>
                    <a:lumOff val="25000"/>
                  </a:prstClr>
                </a:solidFill>
                <a:effectLst/>
                <a:uLnTx/>
                <a:uFillTx/>
              </a:rPr>
              <a:t>注意）導入製品に関わらず、</a:t>
            </a:r>
            <a:r>
              <a:rPr kumimoji="0" lang="en-US" altLang="ja-JP" sz="1000" b="1" i="0" u="none" strike="noStrike" kern="0" cap="none" spc="0" normalizeH="0" baseline="0" noProof="0" dirty="0" smtClean="0">
                <a:ln>
                  <a:noFill/>
                </a:ln>
                <a:solidFill>
                  <a:prstClr val="black">
                    <a:lumMod val="75000"/>
                    <a:lumOff val="25000"/>
                  </a:prstClr>
                </a:solidFill>
                <a:effectLst/>
                <a:uLnTx/>
                <a:uFillTx/>
                <a:cs typeface="メイリオ" pitchFamily="50" charset="-128"/>
              </a:rPr>
              <a:t>NX Cloud</a:t>
            </a:r>
            <a:r>
              <a:rPr kumimoji="0" lang="ja-JP" altLang="en-US" sz="1000" b="1" i="0" u="none" strike="noStrike" kern="0" cap="none" spc="0" normalizeH="0" baseline="0" noProof="0" dirty="0" smtClean="0">
                <a:ln>
                  <a:noFill/>
                </a:ln>
                <a:solidFill>
                  <a:prstClr val="black">
                    <a:lumMod val="75000"/>
                    <a:lumOff val="25000"/>
                  </a:prstClr>
                </a:solidFill>
                <a:effectLst/>
                <a:uLnTx/>
                <a:uFillTx/>
                <a:cs typeface="メイリオ" pitchFamily="50" charset="-128"/>
              </a:rPr>
              <a:t>内 </a:t>
            </a:r>
            <a:r>
              <a:rPr kumimoji="0" lang="en-US" altLang="ja-JP" sz="1000" b="1" i="0" u="none" strike="noStrike" kern="0" cap="none" spc="0" normalizeH="0" baseline="0" noProof="0" dirty="0" smtClean="0">
                <a:ln>
                  <a:noFill/>
                </a:ln>
                <a:solidFill>
                  <a:prstClr val="black">
                    <a:lumMod val="75000"/>
                    <a:lumOff val="25000"/>
                  </a:prstClr>
                </a:solidFill>
                <a:effectLst/>
                <a:uLnTx/>
                <a:uFillTx/>
                <a:cs typeface="メイリオ" pitchFamily="50" charset="-128"/>
              </a:rPr>
              <a:t>DB</a:t>
            </a:r>
            <a:r>
              <a:rPr kumimoji="0" lang="ja-JP" altLang="en-US" sz="1000" b="1" i="0" u="none" strike="noStrike" kern="0" cap="none" spc="0" normalizeH="0" baseline="0" noProof="0" dirty="0" err="1" smtClean="0">
                <a:ln>
                  <a:noFill/>
                </a:ln>
                <a:solidFill>
                  <a:prstClr val="black">
                    <a:lumMod val="75000"/>
                    <a:lumOff val="25000"/>
                  </a:prstClr>
                </a:solidFill>
                <a:effectLst/>
                <a:uLnTx/>
                <a:uFillTx/>
                <a:cs typeface="メイリオ" pitchFamily="50" charset="-128"/>
              </a:rPr>
              <a:t>への</a:t>
            </a:r>
            <a:r>
              <a:rPr kumimoji="0" lang="ja-JP" altLang="en-US" sz="1000" b="1" i="0" u="none" strike="noStrike" kern="0" cap="none" spc="0" normalizeH="0" baseline="0" noProof="0" dirty="0" smtClean="0">
                <a:ln>
                  <a:noFill/>
                </a:ln>
                <a:solidFill>
                  <a:prstClr val="black">
                    <a:lumMod val="75000"/>
                    <a:lumOff val="25000"/>
                  </a:prstClr>
                </a:solidFill>
                <a:effectLst/>
                <a:uLnTx/>
                <a:uFillTx/>
                <a:cs typeface="メイリオ" pitchFamily="50" charset="-128"/>
              </a:rPr>
              <a:t>直接アクセスを行う場合は </a:t>
            </a:r>
            <a:r>
              <a:rPr kumimoji="0" lang="en-US" altLang="ja-JP" sz="1000" b="1" i="0" u="none" strike="noStrike" kern="0" cap="none" spc="0" normalizeH="0" baseline="0" noProof="0" dirty="0" smtClean="0">
                <a:ln>
                  <a:noFill/>
                </a:ln>
                <a:solidFill>
                  <a:prstClr val="black">
                    <a:lumMod val="75000"/>
                    <a:lumOff val="25000"/>
                  </a:prstClr>
                </a:solidFill>
                <a:effectLst/>
                <a:uLnTx/>
                <a:uFillTx/>
                <a:cs typeface="メイリオ" pitchFamily="50" charset="-128"/>
              </a:rPr>
              <a:t>VPN</a:t>
            </a:r>
            <a:r>
              <a:rPr kumimoji="0" lang="ja-JP" altLang="en-US" sz="1000" b="1" i="0" u="none" strike="noStrike" kern="0" cap="none" spc="0" normalizeH="0" baseline="0" noProof="0" dirty="0" smtClean="0">
                <a:ln>
                  <a:noFill/>
                </a:ln>
                <a:solidFill>
                  <a:prstClr val="black">
                    <a:lumMod val="75000"/>
                    <a:lumOff val="25000"/>
                  </a:prstClr>
                </a:solidFill>
                <a:effectLst/>
                <a:uLnTx/>
                <a:uFillTx/>
                <a:cs typeface="メイリオ" pitchFamily="50" charset="-128"/>
              </a:rPr>
              <a:t>接続 または </a:t>
            </a:r>
            <a:r>
              <a:rPr kumimoji="0" lang="en-US" altLang="ja-JP" sz="1000" b="1" i="0" u="none" strike="noStrike" kern="0" cap="none" spc="0" normalizeH="0" baseline="0" noProof="0" dirty="0" err="1" smtClean="0">
                <a:ln>
                  <a:noFill/>
                </a:ln>
                <a:solidFill>
                  <a:prstClr val="black">
                    <a:lumMod val="75000"/>
                    <a:lumOff val="25000"/>
                  </a:prstClr>
                </a:solidFill>
                <a:effectLst/>
                <a:uLnTx/>
                <a:uFillTx/>
                <a:cs typeface="メイリオ" pitchFamily="50" charset="-128"/>
              </a:rPr>
              <a:t>FastConnect</a:t>
            </a:r>
            <a:r>
              <a:rPr kumimoji="0" lang="ja-JP" altLang="en-US" sz="1000" b="1" i="0" u="none" strike="noStrike" kern="0" cap="none" spc="0" normalizeH="0" baseline="0" noProof="0" dirty="0" smtClean="0">
                <a:ln>
                  <a:noFill/>
                </a:ln>
                <a:solidFill>
                  <a:prstClr val="black">
                    <a:lumMod val="75000"/>
                    <a:lumOff val="25000"/>
                  </a:prstClr>
                </a:solidFill>
                <a:effectLst/>
                <a:uLnTx/>
                <a:uFillTx/>
                <a:cs typeface="メイリオ" pitchFamily="50" charset="-128"/>
              </a:rPr>
              <a:t>利用 が必須</a:t>
            </a:r>
            <a:r>
              <a:rPr kumimoji="0" lang="ja-JP" altLang="en-US" sz="1000" b="0" i="0" u="none" strike="noStrike" kern="0" cap="none" spc="0" normalizeH="0" baseline="0" noProof="0" dirty="0" smtClean="0">
                <a:ln>
                  <a:noFill/>
                </a:ln>
                <a:solidFill>
                  <a:prstClr val="black">
                    <a:lumMod val="75000"/>
                    <a:lumOff val="25000"/>
                  </a:prstClr>
                </a:solidFill>
                <a:effectLst/>
                <a:uLnTx/>
                <a:uFillTx/>
                <a:cs typeface="メイリオ" pitchFamily="50" charset="-128"/>
              </a:rPr>
              <a:t>となります。</a:t>
            </a:r>
            <a:endParaRPr kumimoji="0" lang="en-US" altLang="ja-JP" sz="1000" b="0" i="0" u="none" strike="noStrike" kern="0" cap="none" spc="0" normalizeH="0" baseline="0" noProof="0" dirty="0" smtClean="0">
              <a:ln>
                <a:noFill/>
              </a:ln>
              <a:solidFill>
                <a:prstClr val="black">
                  <a:lumMod val="75000"/>
                  <a:lumOff val="25000"/>
                </a:prstClr>
              </a:solidFill>
              <a:effectLst/>
              <a:uLnTx/>
              <a:uFillTx/>
            </a:endParaRPr>
          </a:p>
        </p:txBody>
      </p:sp>
      <p:sp>
        <p:nvSpPr>
          <p:cNvPr id="7" name="正方形/長方形 6"/>
          <p:cNvSpPr/>
          <p:nvPr/>
        </p:nvSpPr>
        <p:spPr>
          <a:xfrm>
            <a:off x="280560" y="2356743"/>
            <a:ext cx="8719932" cy="276999"/>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200" b="0" i="0" u="none" strike="noStrike" kern="0" cap="none" spc="0" normalizeH="0" baseline="0" noProof="0" dirty="0" smtClean="0">
                <a:ln>
                  <a:noFill/>
                </a:ln>
                <a:solidFill>
                  <a:prstClr val="black">
                    <a:lumMod val="75000"/>
                    <a:lumOff val="25000"/>
                  </a:prstClr>
                </a:solidFill>
                <a:effectLst/>
                <a:uLnTx/>
                <a:uFillTx/>
              </a:rPr>
              <a:t>NX Cloud</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では「アプリケーションサーバーのミラーサーバー設定」は利用できません。</a:t>
            </a:r>
          </a:p>
        </p:txBody>
      </p:sp>
      <p:sp>
        <p:nvSpPr>
          <p:cNvPr id="8" name="正方形/長方形 7"/>
          <p:cNvSpPr/>
          <p:nvPr/>
        </p:nvSpPr>
        <p:spPr>
          <a:xfrm>
            <a:off x="280560" y="2710540"/>
            <a:ext cx="8719932" cy="1154162"/>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200" b="0" i="0" u="none" strike="noStrike" kern="0" cap="none" spc="0" normalizeH="0" baseline="0" noProof="0" dirty="0" smtClean="0">
                <a:ln>
                  <a:noFill/>
                </a:ln>
                <a:solidFill>
                  <a:prstClr val="black">
                    <a:lumMod val="75000"/>
                    <a:lumOff val="25000"/>
                  </a:prstClr>
                </a:solidFill>
                <a:effectLst/>
                <a:uLnTx/>
                <a:uFillTx/>
              </a:rPr>
              <a:t>SS</a:t>
            </a:r>
            <a:r>
              <a:rPr kumimoji="0" lang="ja-JP" altLang="en-US" sz="1200" b="0" i="0" u="none" strike="noStrike" kern="0" cap="none" spc="0" normalizeH="0" baseline="0" noProof="0" dirty="0" smtClean="0">
                <a:ln>
                  <a:noFill/>
                </a:ln>
                <a:solidFill>
                  <a:prstClr val="black">
                    <a:lumMod val="75000"/>
                    <a:lumOff val="25000"/>
                  </a:prstClr>
                </a:solidFill>
                <a:effectLst/>
                <a:uLnTx/>
                <a:uFillTx/>
              </a:rPr>
              <a:t>製品に同梱されているサーバ実行を前提とした各種ツール群は、原則、ユーザー利用はできません。</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kumimoji="0" lang="ja-JP" altLang="en-US" sz="600" b="0" i="0" u="none" strike="noStrike" kern="0" cap="none" spc="0" normalizeH="0" baseline="0" noProof="0" dirty="0" smtClean="0">
                <a:ln>
                  <a:noFill/>
                </a:ln>
                <a:solidFill>
                  <a:prstClr val="black">
                    <a:lumMod val="75000"/>
                    <a:lumOff val="25000"/>
                  </a:prstClr>
                </a:solidFill>
                <a:effectLst/>
                <a:uLnTx/>
                <a:uFillTx/>
              </a:rPr>
              <a:t> </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プライベートクラウドの場合、以下のツールに限り、ユーザー環境の端末に配置して利用が可能です。</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kumimoji="0" lang="en-US" altLang="ja-JP" sz="1200" b="0" i="0" u="none" strike="noStrike" kern="0" cap="none" spc="0" normalizeH="0" baseline="0" noProof="0" dirty="0" smtClean="0">
                <a:ln>
                  <a:noFill/>
                </a:ln>
                <a:solidFill>
                  <a:prstClr val="black">
                    <a:lumMod val="75000"/>
                    <a:lumOff val="25000"/>
                  </a:prstClr>
                </a:solidFill>
                <a:effectLst/>
                <a:uLnTx/>
                <a:uFillTx/>
              </a:rPr>
              <a:t>NX Cloud</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のサーバ内への配置は不可）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　　</a:t>
            </a:r>
            <a:r>
              <a:rPr kumimoji="0" lang="ja-JP" altLang="en-US" sz="1050" b="0" i="0" u="none" strike="noStrike" kern="0" cap="none" spc="0" normalizeH="0" baseline="0" noProof="0" dirty="0" smtClean="0">
                <a:ln>
                  <a:noFill/>
                </a:ln>
                <a:solidFill>
                  <a:prstClr val="black">
                    <a:lumMod val="75000"/>
                    <a:lumOff val="25000"/>
                  </a:prstClr>
                </a:solidFill>
                <a:effectLst/>
                <a:uLnTx/>
                <a:uFillTx/>
              </a:rPr>
              <a:t>・取込バッチ実行ツール</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lumMod val="75000"/>
                    <a:lumOff val="25000"/>
                  </a:prstClr>
                </a:solidFill>
                <a:effectLst/>
                <a:uLnTx/>
                <a:uFillTx/>
              </a:rPr>
              <a:t>　　 ・</a:t>
            </a:r>
            <a:r>
              <a:rPr kumimoji="0" lang="en-US" altLang="ja-JP" sz="1050" b="0" i="0" u="none" strike="noStrike" kern="0" cap="none" spc="0" normalizeH="0" baseline="0" noProof="0" dirty="0" smtClean="0">
                <a:ln>
                  <a:noFill/>
                </a:ln>
                <a:solidFill>
                  <a:prstClr val="black">
                    <a:lumMod val="75000"/>
                    <a:lumOff val="25000"/>
                  </a:prstClr>
                </a:solidFill>
                <a:effectLst/>
                <a:uLnTx/>
                <a:uFillTx/>
              </a:rPr>
              <a:t>AI-OCR </a:t>
            </a:r>
            <a:r>
              <a:rPr kumimoji="0" lang="ja-JP" altLang="en-US" sz="1050" b="0" i="0" u="none" strike="noStrike" kern="0" cap="none" spc="0" normalizeH="0" baseline="0" noProof="0" dirty="0" smtClean="0">
                <a:ln>
                  <a:noFill/>
                </a:ln>
                <a:solidFill>
                  <a:prstClr val="black">
                    <a:lumMod val="75000"/>
                    <a:lumOff val="25000"/>
                  </a:prstClr>
                </a:solidFill>
                <a:effectLst/>
                <a:uLnTx/>
                <a:uFillTx/>
              </a:rPr>
              <a:t>連携バッチ</a:t>
            </a:r>
            <a:endParaRPr kumimoji="0" lang="en-US" altLang="ja-JP" sz="1050" b="0" i="0" u="none" strike="noStrike" kern="0" cap="none" spc="0" normalizeH="0" baseline="0" noProof="0" dirty="0" smtClean="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lumMod val="75000"/>
                    <a:lumOff val="25000"/>
                  </a:prstClr>
                </a:solidFill>
                <a:effectLst/>
                <a:uLnTx/>
                <a:uFillTx/>
              </a:rPr>
              <a:t>　　 ・固定資産管理バッチ実行ツール</a:t>
            </a:r>
            <a:endParaRPr kumimoji="0" lang="en-US" altLang="ja-JP" sz="1050" b="0" i="0" u="none" strike="noStrike" kern="0" cap="none" spc="0" normalizeH="0" baseline="0" noProof="0" dirty="0" smtClean="0">
              <a:ln>
                <a:noFill/>
              </a:ln>
              <a:solidFill>
                <a:prstClr val="black">
                  <a:lumMod val="75000"/>
                  <a:lumOff val="25000"/>
                </a:prstClr>
              </a:solidFill>
              <a:effectLst/>
              <a:uLnTx/>
              <a:uFillTx/>
            </a:endParaRPr>
          </a:p>
        </p:txBody>
      </p:sp>
      <p:sp>
        <p:nvSpPr>
          <p:cNvPr id="9" name="正方形/長方形 8"/>
          <p:cNvSpPr/>
          <p:nvPr/>
        </p:nvSpPr>
        <p:spPr>
          <a:xfrm>
            <a:off x="280560" y="3941500"/>
            <a:ext cx="8719932" cy="461665"/>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200" b="0" i="0" u="none" strike="noStrike" kern="0" cap="none" spc="0" normalizeH="0" baseline="0" noProof="0" dirty="0" smtClean="0">
                <a:ln>
                  <a:noFill/>
                </a:ln>
                <a:solidFill>
                  <a:prstClr val="black">
                    <a:lumMod val="75000"/>
                    <a:lumOff val="25000"/>
                  </a:prstClr>
                </a:solidFill>
                <a:effectLst/>
                <a:uLnTx/>
                <a:uFillTx/>
              </a:rPr>
              <a:t>NX Cloud</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には、ユーザーが利用することを目的としたツール（他社製品、フリーソフト等問わず）等の</a:t>
            </a:r>
            <a:r>
              <a:rPr kumimoji="0" lang="en-US" altLang="ja-JP" sz="1200" kern="0" dirty="0">
                <a:solidFill>
                  <a:prstClr val="black">
                    <a:lumMod val="75000"/>
                    <a:lumOff val="25000"/>
                  </a:prstClr>
                </a:solidFill>
              </a:rPr>
              <a:t/>
            </a:r>
            <a:br>
              <a:rPr kumimoji="0" lang="en-US" altLang="ja-JP" sz="1200" kern="0" dirty="0">
                <a:solidFill>
                  <a:prstClr val="black">
                    <a:lumMod val="75000"/>
                    <a:lumOff val="25000"/>
                  </a:prstClr>
                </a:solidFill>
              </a:rPr>
            </a:br>
            <a:r>
              <a:rPr kumimoji="0" lang="ja-JP" altLang="en-US" sz="1200" b="0" i="0" u="none" strike="noStrike" kern="0" cap="none" spc="0" normalizeH="0" baseline="0" noProof="0" dirty="0" smtClean="0">
                <a:ln>
                  <a:noFill/>
                </a:ln>
                <a:solidFill>
                  <a:prstClr val="black">
                    <a:lumMod val="75000"/>
                    <a:lumOff val="25000"/>
                  </a:prstClr>
                </a:solidFill>
                <a:effectLst/>
                <a:uLnTx/>
                <a:uFillTx/>
              </a:rPr>
              <a:t>配置は原則不可です。</a:t>
            </a:r>
            <a:endParaRPr kumimoji="0" lang="en-US" altLang="ja-JP" sz="1200" b="0" i="0" u="none" strike="noStrike" kern="0" cap="none" spc="0" normalizeH="0" baseline="0" noProof="0" dirty="0" smtClean="0">
              <a:ln>
                <a:noFill/>
              </a:ln>
              <a:solidFill>
                <a:prstClr val="black">
                  <a:lumMod val="75000"/>
                  <a:lumOff val="25000"/>
                </a:prstClr>
              </a:solidFill>
              <a:effectLst/>
              <a:uLnTx/>
              <a:uFillTx/>
            </a:endParaRPr>
          </a:p>
        </p:txBody>
      </p:sp>
      <p:sp>
        <p:nvSpPr>
          <p:cNvPr id="11" name="正方形/長方形 10"/>
          <p:cNvSpPr/>
          <p:nvPr/>
        </p:nvSpPr>
        <p:spPr>
          <a:xfrm>
            <a:off x="287524" y="4479962"/>
            <a:ext cx="8719932" cy="276999"/>
          </a:xfrm>
          <a:prstGeom prst="rect">
            <a:avLst/>
          </a:prstGeom>
        </p:spPr>
        <p:txBody>
          <a:bodyPr wrap="square">
            <a:spAutoFit/>
          </a:bodyPr>
          <a:lstStyle/>
          <a:p>
            <a:pPr marL="171450" lvl="0" indent="-171450">
              <a:buFont typeface="Wingdings" panose="05000000000000000000" pitchFamily="2" charset="2"/>
              <a:buChar char="Ø"/>
              <a:defRPr/>
            </a:pPr>
            <a:r>
              <a:rPr kumimoji="0" lang="en-US" altLang="ja-JP" sz="1200" kern="0" dirty="0">
                <a:solidFill>
                  <a:prstClr val="black">
                    <a:lumMod val="75000"/>
                    <a:lumOff val="25000"/>
                  </a:prstClr>
                </a:solidFill>
              </a:rPr>
              <a:t>NX Cloud</a:t>
            </a:r>
            <a:r>
              <a:rPr kumimoji="0" lang="ja-JP" altLang="en-US" sz="1200" kern="0" dirty="0" smtClean="0">
                <a:solidFill>
                  <a:prstClr val="black">
                    <a:lumMod val="75000"/>
                    <a:lumOff val="25000"/>
                  </a:prstClr>
                </a:solidFill>
              </a:rPr>
              <a:t>での </a:t>
            </a:r>
            <a:r>
              <a:rPr kumimoji="0" lang="en-US" altLang="ja-JP" sz="1200" kern="0" dirty="0" err="1" smtClean="0">
                <a:solidFill>
                  <a:prstClr val="black">
                    <a:lumMod val="75000"/>
                    <a:lumOff val="25000"/>
                  </a:prstClr>
                </a:solidFill>
              </a:rPr>
              <a:t>SuperStream</a:t>
            </a:r>
            <a:r>
              <a:rPr kumimoji="0" lang="en-US" altLang="ja-JP" sz="1200" kern="0" dirty="0" smtClean="0">
                <a:solidFill>
                  <a:prstClr val="black">
                    <a:lumMod val="75000"/>
                    <a:lumOff val="25000"/>
                  </a:prstClr>
                </a:solidFill>
              </a:rPr>
              <a:t>-NX</a:t>
            </a:r>
            <a:r>
              <a:rPr kumimoji="0" lang="ja-JP" altLang="en-US" sz="1200" kern="0" dirty="0">
                <a:solidFill>
                  <a:prstClr val="black">
                    <a:lumMod val="75000"/>
                    <a:lumOff val="25000"/>
                  </a:prstClr>
                </a:solidFill>
              </a:rPr>
              <a:t>の</a:t>
            </a:r>
            <a:r>
              <a:rPr kumimoji="0" lang="en-US" altLang="ja-JP" sz="1200" kern="0" dirty="0">
                <a:solidFill>
                  <a:prstClr val="black">
                    <a:lumMod val="75000"/>
                    <a:lumOff val="25000"/>
                  </a:prstClr>
                </a:solidFill>
              </a:rPr>
              <a:t>Web</a:t>
            </a:r>
            <a:r>
              <a:rPr kumimoji="0" lang="ja-JP" altLang="en-US" sz="1200" kern="0" dirty="0" smtClean="0">
                <a:solidFill>
                  <a:prstClr val="black">
                    <a:lumMod val="75000"/>
                    <a:lumOff val="25000"/>
                  </a:prstClr>
                </a:solidFill>
              </a:rPr>
              <a:t>サービス の利用は原則不可となります。</a:t>
            </a:r>
            <a:endParaRPr kumimoji="0" lang="en-US" altLang="ja-JP" sz="1200" b="0" i="0" u="none" strike="noStrike" kern="0" cap="none" spc="0" normalizeH="0" baseline="0" noProof="0" dirty="0" smtClean="0">
              <a:ln>
                <a:noFill/>
              </a:ln>
              <a:solidFill>
                <a:prstClr val="black">
                  <a:lumMod val="75000"/>
                  <a:lumOff val="25000"/>
                </a:prstClr>
              </a:solidFill>
              <a:effectLst/>
              <a:uLnTx/>
              <a:uFillTx/>
            </a:endParaRPr>
          </a:p>
        </p:txBody>
      </p:sp>
    </p:spTree>
    <p:extLst>
      <p:ext uri="{BB962C8B-B14F-4D97-AF65-F5344CB8AC3E}">
        <p14:creationId xmlns:p14="http://schemas.microsoft.com/office/powerpoint/2010/main" val="91622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4" name="タイトル 3"/>
          <p:cNvSpPr>
            <a:spLocks noGrp="1"/>
          </p:cNvSpPr>
          <p:nvPr>
            <p:ph type="title"/>
          </p:nvPr>
        </p:nvSpPr>
        <p:spPr/>
        <p:txBody>
          <a:bodyPr/>
          <a:lstStyle/>
          <a:p>
            <a:r>
              <a:rPr lang="ja-JP" altLang="en-US" dirty="0"/>
              <a:t>パブリッククラウド 運用上の留意点</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テキスト ボックス 5"/>
          <p:cNvSpPr txBox="1"/>
          <p:nvPr/>
        </p:nvSpPr>
        <p:spPr>
          <a:xfrm>
            <a:off x="299188" y="864461"/>
            <a:ext cx="8773312" cy="1015663"/>
          </a:xfrm>
          <a:prstGeom prst="rect">
            <a:avLst/>
          </a:prstGeom>
          <a:noFill/>
        </p:spPr>
        <p:txBody>
          <a:bodyPr wrap="square" rtlCol="0">
            <a:spAutoFit/>
          </a:bodyPr>
          <a:lstStyle/>
          <a:p>
            <a:pPr marL="285750" indent="-285750">
              <a:buFont typeface="Wingdings" panose="05000000000000000000" pitchFamily="2" charset="2"/>
              <a:buChar char="Ø"/>
            </a:pPr>
            <a:r>
              <a:rPr kumimoji="0" lang="ja-JP" altLang="en-US" sz="1200" kern="0" dirty="0">
                <a:solidFill>
                  <a:prstClr val="black">
                    <a:lumMod val="75000"/>
                    <a:lumOff val="25000"/>
                  </a:prstClr>
                </a:solidFill>
                <a:cs typeface="メイリオ" pitchFamily="50" charset="-128"/>
              </a:rPr>
              <a:t>新規環境構築時はユーザーからの設定依頼書に基づいて、</a:t>
            </a:r>
            <a:r>
              <a:rPr kumimoji="0" lang="en-US" altLang="ja-JP" sz="1200" kern="0" dirty="0">
                <a:solidFill>
                  <a:prstClr val="black">
                    <a:lumMod val="75000"/>
                    <a:lumOff val="25000"/>
                  </a:prstClr>
                </a:solidFill>
                <a:cs typeface="メイリオ" pitchFamily="50" charset="-128"/>
              </a:rPr>
              <a:t>DB</a:t>
            </a:r>
            <a:r>
              <a:rPr kumimoji="0" lang="ja-JP" altLang="en-US" sz="1200" kern="0" dirty="0">
                <a:solidFill>
                  <a:prstClr val="black">
                    <a:lumMod val="75000"/>
                    <a:lumOff val="25000"/>
                  </a:prstClr>
                </a:solidFill>
                <a:cs typeface="メイリオ" pitchFamily="50" charset="-128"/>
              </a:rPr>
              <a:t>に会社コードを保持しないユーザーマスタ</a:t>
            </a:r>
            <a:r>
              <a:rPr kumimoji="0" lang="ja-JP" altLang="en-US" sz="1200" kern="0" dirty="0" smtClean="0">
                <a:solidFill>
                  <a:prstClr val="black">
                    <a:lumMod val="75000"/>
                    <a:lumOff val="25000"/>
                  </a:prstClr>
                </a:solidFill>
                <a:cs typeface="メイリオ" pitchFamily="50" charset="-128"/>
              </a:rPr>
              <a:t>に</a:t>
            </a:r>
            <a:r>
              <a:rPr kumimoji="0" lang="en-US" altLang="ja-JP" sz="1200" kern="0" dirty="0">
                <a:solidFill>
                  <a:prstClr val="black">
                    <a:lumMod val="75000"/>
                    <a:lumOff val="25000"/>
                  </a:prstClr>
                </a:solidFill>
                <a:cs typeface="メイリオ" pitchFamily="50" charset="-128"/>
              </a:rPr>
              <a:t/>
            </a:r>
            <a:br>
              <a:rPr kumimoji="0" lang="en-US" altLang="ja-JP" sz="1200" kern="0" dirty="0">
                <a:solidFill>
                  <a:prstClr val="black">
                    <a:lumMod val="75000"/>
                    <a:lumOff val="25000"/>
                  </a:prstClr>
                </a:solidFill>
                <a:cs typeface="メイリオ" pitchFamily="50" charset="-128"/>
              </a:rPr>
            </a:br>
            <a:r>
              <a:rPr kumimoji="0" lang="ja-JP" altLang="en-US" sz="1200" kern="0" dirty="0" smtClean="0">
                <a:solidFill>
                  <a:prstClr val="black">
                    <a:lumMod val="75000"/>
                    <a:lumOff val="25000"/>
                  </a:prstClr>
                </a:solidFill>
                <a:cs typeface="メイリオ" pitchFamily="50" charset="-128"/>
              </a:rPr>
              <a:t>紐づく</a:t>
            </a:r>
            <a:r>
              <a:rPr kumimoji="0" lang="ja-JP" altLang="en-US" sz="1200" kern="0" dirty="0">
                <a:solidFill>
                  <a:prstClr val="black">
                    <a:lumMod val="75000"/>
                    <a:lumOff val="25000"/>
                  </a:prstClr>
                </a:solidFill>
                <a:cs typeface="メイリオ" pitchFamily="50" charset="-128"/>
              </a:rPr>
              <a:t>以下のマスタを対象に</a:t>
            </a:r>
            <a:r>
              <a:rPr kumimoji="0" lang="en-US" altLang="ja-JP" sz="1200" kern="0" dirty="0">
                <a:solidFill>
                  <a:prstClr val="black">
                    <a:lumMod val="75000"/>
                    <a:lumOff val="25000"/>
                  </a:prstClr>
                </a:solidFill>
                <a:cs typeface="メイリオ" pitchFamily="50" charset="-128"/>
              </a:rPr>
              <a:t>SS</a:t>
            </a:r>
            <a:r>
              <a:rPr kumimoji="0" lang="ja-JP" altLang="en-US" sz="1200" kern="0" dirty="0">
                <a:solidFill>
                  <a:prstClr val="black">
                    <a:lumMod val="75000"/>
                    <a:lumOff val="25000"/>
                  </a:prstClr>
                </a:solidFill>
                <a:cs typeface="メイリオ" pitchFamily="50" charset="-128"/>
              </a:rPr>
              <a:t>社が設定を行います</a:t>
            </a:r>
            <a:r>
              <a:rPr kumimoji="0" lang="ja-JP" altLang="en-US" sz="1200" kern="0" dirty="0" smtClean="0">
                <a:solidFill>
                  <a:prstClr val="black">
                    <a:lumMod val="75000"/>
                    <a:lumOff val="25000"/>
                  </a:prstClr>
                </a:solidFill>
                <a:cs typeface="メイリオ" pitchFamily="50" charset="-128"/>
              </a:rPr>
              <a:t>。</a:t>
            </a:r>
            <a:r>
              <a:rPr kumimoji="0" lang="en-US" altLang="ja-JP" sz="1200" kern="0" dirty="0" smtClean="0">
                <a:solidFill>
                  <a:prstClr val="black">
                    <a:lumMod val="75000"/>
                    <a:lumOff val="25000"/>
                  </a:prstClr>
                </a:solidFill>
                <a:cs typeface="メイリオ" pitchFamily="50" charset="-128"/>
              </a:rPr>
              <a:t/>
            </a:r>
            <a:br>
              <a:rPr kumimoji="0" lang="en-US" altLang="ja-JP" sz="1200" kern="0" dirty="0" smtClean="0">
                <a:solidFill>
                  <a:prstClr val="black">
                    <a:lumMod val="75000"/>
                    <a:lumOff val="25000"/>
                  </a:prstClr>
                </a:solidFill>
                <a:cs typeface="メイリオ" pitchFamily="50" charset="-128"/>
              </a:rPr>
            </a:br>
            <a:r>
              <a:rPr kumimoji="0" lang="ja-JP" altLang="en-US" sz="1200" kern="0" dirty="0" smtClean="0">
                <a:solidFill>
                  <a:prstClr val="black">
                    <a:lumMod val="75000"/>
                    <a:lumOff val="25000"/>
                  </a:prstClr>
                </a:solidFill>
                <a:cs typeface="メイリオ" pitchFamily="50" charset="-128"/>
              </a:rPr>
              <a:t>その後</a:t>
            </a:r>
            <a:r>
              <a:rPr kumimoji="0" lang="ja-JP" altLang="en-US" sz="1200" kern="0" dirty="0">
                <a:solidFill>
                  <a:prstClr val="black">
                    <a:lumMod val="75000"/>
                    <a:lumOff val="25000"/>
                  </a:prstClr>
                </a:solidFill>
                <a:cs typeface="メイリオ" pitchFamily="50" charset="-128"/>
              </a:rPr>
              <a:t>、ユーザーが運用に必要な残りのマスタ（会社コードを保持しているマスタ）を設定し、運用を開始します</a:t>
            </a:r>
            <a:r>
              <a:rPr kumimoji="0" lang="ja-JP" altLang="en-US" sz="1200" kern="0" dirty="0" smtClean="0">
                <a:solidFill>
                  <a:prstClr val="black">
                    <a:lumMod val="75000"/>
                    <a:lumOff val="25000"/>
                  </a:prstClr>
                </a:solidFill>
                <a:cs typeface="メイリオ" pitchFamily="50" charset="-128"/>
              </a:rPr>
              <a:t>。</a:t>
            </a:r>
            <a:endParaRPr kumimoji="0" lang="en-US" altLang="ja-JP" sz="1200" kern="0" dirty="0" smtClean="0">
              <a:solidFill>
                <a:prstClr val="black">
                  <a:lumMod val="75000"/>
                  <a:lumOff val="25000"/>
                </a:prstClr>
              </a:solidFill>
              <a:cs typeface="メイリオ" pitchFamily="50" charset="-128"/>
            </a:endParaRPr>
          </a:p>
          <a:p>
            <a:pPr marL="285750" indent="-285750">
              <a:buFont typeface="Wingdings" panose="05000000000000000000" pitchFamily="2" charset="2"/>
              <a:buChar char="Ø"/>
            </a:pPr>
            <a:r>
              <a:rPr kumimoji="0" lang="ja-JP" altLang="en-US" sz="1200" kern="0" dirty="0" smtClean="0">
                <a:solidFill>
                  <a:prstClr val="black">
                    <a:lumMod val="75000"/>
                    <a:lumOff val="25000"/>
                  </a:prstClr>
                </a:solidFill>
                <a:cs typeface="メイリオ" pitchFamily="50" charset="-128"/>
              </a:rPr>
              <a:t>運用</a:t>
            </a:r>
            <a:r>
              <a:rPr kumimoji="0" lang="ja-JP" altLang="en-US" sz="1200" kern="0" dirty="0">
                <a:solidFill>
                  <a:prstClr val="black">
                    <a:lumMod val="75000"/>
                    <a:lumOff val="25000"/>
                  </a:prstClr>
                </a:solidFill>
                <a:cs typeface="メイリオ" pitchFamily="50" charset="-128"/>
              </a:rPr>
              <a:t>開始後は、</a:t>
            </a:r>
            <a:r>
              <a:rPr kumimoji="0" lang="en-US" altLang="ja-JP" sz="1200" kern="0" dirty="0">
                <a:solidFill>
                  <a:prstClr val="black">
                    <a:lumMod val="75000"/>
                    <a:lumOff val="25000"/>
                  </a:prstClr>
                </a:solidFill>
                <a:cs typeface="メイリオ" pitchFamily="50" charset="-128"/>
              </a:rPr>
              <a:t>SS</a:t>
            </a:r>
            <a:r>
              <a:rPr kumimoji="0" lang="ja-JP" altLang="en-US" sz="1200" kern="0" dirty="0">
                <a:solidFill>
                  <a:prstClr val="black">
                    <a:lumMod val="75000"/>
                    <a:lumOff val="25000"/>
                  </a:prstClr>
                </a:solidFill>
                <a:cs typeface="メイリオ" pitchFamily="50" charset="-128"/>
              </a:rPr>
              <a:t>社が設定したマスタは、設定依頼書の依頼ベースで</a:t>
            </a:r>
            <a:r>
              <a:rPr kumimoji="0" lang="en-US" altLang="ja-JP" sz="1200" kern="0" dirty="0">
                <a:solidFill>
                  <a:prstClr val="black">
                    <a:lumMod val="75000"/>
                    <a:lumOff val="25000"/>
                  </a:prstClr>
                </a:solidFill>
                <a:cs typeface="メイリオ" pitchFamily="50" charset="-128"/>
              </a:rPr>
              <a:t>SS</a:t>
            </a:r>
            <a:r>
              <a:rPr kumimoji="0" lang="ja-JP" altLang="en-US" sz="1200" kern="0" dirty="0">
                <a:solidFill>
                  <a:prstClr val="black">
                    <a:lumMod val="75000"/>
                    <a:lumOff val="25000"/>
                  </a:prstClr>
                </a:solidFill>
                <a:cs typeface="メイリオ" pitchFamily="50" charset="-128"/>
              </a:rPr>
              <a:t>社で引き続きメンテナンス（マスタ変更</a:t>
            </a:r>
            <a:r>
              <a:rPr kumimoji="0" lang="ja-JP" altLang="en-US" sz="1200" kern="0" dirty="0" smtClean="0">
                <a:solidFill>
                  <a:prstClr val="black">
                    <a:lumMod val="75000"/>
                    <a:lumOff val="25000"/>
                  </a:prstClr>
                </a:solidFill>
                <a:cs typeface="メイリオ" pitchFamily="50" charset="-128"/>
              </a:rPr>
              <a:t>）</a:t>
            </a:r>
            <a:r>
              <a:rPr kumimoji="0" lang="en-US" altLang="ja-JP" sz="1200" kern="0" dirty="0" smtClean="0">
                <a:solidFill>
                  <a:prstClr val="black">
                    <a:lumMod val="75000"/>
                    <a:lumOff val="25000"/>
                  </a:prstClr>
                </a:solidFill>
                <a:cs typeface="メイリオ" pitchFamily="50" charset="-128"/>
              </a:rPr>
              <a:t/>
            </a:r>
            <a:br>
              <a:rPr kumimoji="0" lang="en-US" altLang="ja-JP" sz="1200" kern="0" dirty="0" smtClean="0">
                <a:solidFill>
                  <a:prstClr val="black">
                    <a:lumMod val="75000"/>
                    <a:lumOff val="25000"/>
                  </a:prstClr>
                </a:solidFill>
                <a:cs typeface="メイリオ" pitchFamily="50" charset="-128"/>
              </a:rPr>
            </a:br>
            <a:r>
              <a:rPr kumimoji="0" lang="ja-JP" altLang="en-US" sz="1200" kern="0" dirty="0" smtClean="0">
                <a:solidFill>
                  <a:prstClr val="black">
                    <a:lumMod val="75000"/>
                    <a:lumOff val="25000"/>
                  </a:prstClr>
                </a:solidFill>
                <a:cs typeface="メイリオ" pitchFamily="50" charset="-128"/>
              </a:rPr>
              <a:t>作業</a:t>
            </a:r>
            <a:r>
              <a:rPr kumimoji="0" lang="ja-JP" altLang="en-US" sz="1200" kern="0" dirty="0">
                <a:solidFill>
                  <a:prstClr val="black">
                    <a:lumMod val="75000"/>
                    <a:lumOff val="25000"/>
                  </a:prstClr>
                </a:solidFill>
                <a:cs typeface="メイリオ" pitchFamily="50" charset="-128"/>
              </a:rPr>
              <a:t>を実施します。</a:t>
            </a:r>
            <a:endParaRPr kumimoji="0" lang="en-US" altLang="ja-JP" sz="1200" kern="0" dirty="0">
              <a:solidFill>
                <a:prstClr val="black">
                  <a:lumMod val="75000"/>
                  <a:lumOff val="25000"/>
                </a:prstClr>
              </a:solidFill>
              <a:cs typeface="メイリオ" pitchFamily="50" charset="-128"/>
            </a:endParaRPr>
          </a:p>
        </p:txBody>
      </p:sp>
      <p:grpSp>
        <p:nvGrpSpPr>
          <p:cNvPr id="7" name="グループ化 6"/>
          <p:cNvGrpSpPr/>
          <p:nvPr/>
        </p:nvGrpSpPr>
        <p:grpSpPr>
          <a:xfrm>
            <a:off x="682721" y="1980585"/>
            <a:ext cx="6877611" cy="2031325"/>
            <a:chOff x="574709" y="2175706"/>
            <a:chExt cx="6877611" cy="2031325"/>
          </a:xfrm>
        </p:grpSpPr>
        <p:sp>
          <p:nvSpPr>
            <p:cNvPr id="8" name="テキスト ボックス 7"/>
            <p:cNvSpPr txBox="1"/>
            <p:nvPr/>
          </p:nvSpPr>
          <p:spPr>
            <a:xfrm>
              <a:off x="574709" y="2175706"/>
              <a:ext cx="3852428" cy="2031325"/>
            </a:xfrm>
            <a:prstGeom prst="rect">
              <a:avLst/>
            </a:prstGeom>
            <a:noFill/>
          </p:spPr>
          <p:txBody>
            <a:bodyPr wrap="square" rtlCol="0">
              <a:spAutoFit/>
            </a:bodyPr>
            <a:lstStyle/>
            <a:p>
              <a:pPr>
                <a:lnSpc>
                  <a:spcPct val="150000"/>
                </a:lnSpc>
              </a:pPr>
              <a:r>
                <a:rPr kumimoji="0" lang="ja-JP" altLang="en-US" sz="1200" kern="0" dirty="0">
                  <a:solidFill>
                    <a:prstClr val="black">
                      <a:lumMod val="75000"/>
                      <a:lumOff val="25000"/>
                    </a:prstClr>
                  </a:solidFill>
                  <a:cs typeface="メイリオ" pitchFamily="50" charset="-128"/>
                </a:rPr>
                <a:t>　・新会社セットアップ</a:t>
              </a:r>
            </a:p>
            <a:p>
              <a:pPr>
                <a:lnSpc>
                  <a:spcPct val="150000"/>
                </a:lnSpc>
              </a:pPr>
              <a:r>
                <a:rPr kumimoji="0" lang="ja-JP" altLang="en-US" sz="1200" kern="0" dirty="0">
                  <a:solidFill>
                    <a:prstClr val="black">
                      <a:lumMod val="75000"/>
                      <a:lumOff val="25000"/>
                    </a:prstClr>
                  </a:solidFill>
                  <a:cs typeface="メイリオ" pitchFamily="50" charset="-128"/>
                </a:rPr>
                <a:t>　・会計業務権限マスタ</a:t>
              </a:r>
            </a:p>
            <a:p>
              <a:pPr>
                <a:lnSpc>
                  <a:spcPct val="150000"/>
                </a:lnSpc>
              </a:pPr>
              <a:r>
                <a:rPr kumimoji="0" lang="ja-JP" altLang="en-US" sz="1200" kern="0" dirty="0">
                  <a:solidFill>
                    <a:prstClr val="black">
                      <a:lumMod val="75000"/>
                      <a:lumOff val="25000"/>
                    </a:prstClr>
                  </a:solidFill>
                  <a:cs typeface="メイリオ" pitchFamily="50" charset="-128"/>
                </a:rPr>
                <a:t>　・会計業務マスタ</a:t>
              </a:r>
            </a:p>
            <a:p>
              <a:pPr>
                <a:lnSpc>
                  <a:spcPct val="150000"/>
                </a:lnSpc>
              </a:pPr>
              <a:r>
                <a:rPr kumimoji="0" lang="ja-JP" altLang="en-US" sz="1200" kern="0" dirty="0">
                  <a:solidFill>
                    <a:prstClr val="black">
                      <a:lumMod val="75000"/>
                      <a:lumOff val="25000"/>
                    </a:prstClr>
                  </a:solidFill>
                  <a:cs typeface="メイリオ" pitchFamily="50" charset="-128"/>
                </a:rPr>
                <a:t>　・処理種別マスタ登録</a:t>
              </a:r>
            </a:p>
            <a:p>
              <a:pPr>
                <a:lnSpc>
                  <a:spcPct val="150000"/>
                </a:lnSpc>
              </a:pPr>
              <a:r>
                <a:rPr kumimoji="0" lang="ja-JP" altLang="en-US" sz="1200" kern="0" dirty="0">
                  <a:solidFill>
                    <a:prstClr val="black">
                      <a:lumMod val="75000"/>
                      <a:lumOff val="25000"/>
                    </a:prstClr>
                  </a:solidFill>
                  <a:cs typeface="メイリオ" pitchFamily="50" charset="-128"/>
                </a:rPr>
                <a:t>　・メニューロールマスタ登録</a:t>
              </a:r>
            </a:p>
            <a:p>
              <a:pPr>
                <a:lnSpc>
                  <a:spcPct val="150000"/>
                </a:lnSpc>
              </a:pPr>
              <a:r>
                <a:rPr kumimoji="0" lang="ja-JP" altLang="en-US" sz="1200" kern="0" dirty="0">
                  <a:solidFill>
                    <a:prstClr val="black">
                      <a:lumMod val="75000"/>
                      <a:lumOff val="25000"/>
                    </a:prstClr>
                  </a:solidFill>
                  <a:cs typeface="メイリオ" pitchFamily="50" charset="-128"/>
                </a:rPr>
                <a:t>　・ユーザマスタ登録</a:t>
              </a:r>
            </a:p>
            <a:p>
              <a:pPr>
                <a:lnSpc>
                  <a:spcPct val="150000"/>
                </a:lnSpc>
              </a:pPr>
              <a:r>
                <a:rPr kumimoji="0" lang="ja-JP" altLang="en-US" sz="1200" kern="0" dirty="0">
                  <a:solidFill>
                    <a:prstClr val="black">
                      <a:lumMod val="75000"/>
                      <a:lumOff val="25000"/>
                    </a:prstClr>
                  </a:solidFill>
                  <a:cs typeface="メイリオ" pitchFamily="50" charset="-128"/>
                </a:rPr>
                <a:t>　・ユーザグループマスタ登録　</a:t>
              </a:r>
            </a:p>
          </p:txBody>
        </p:sp>
        <p:sp>
          <p:nvSpPr>
            <p:cNvPr id="9" name="テキスト ボックス 8"/>
            <p:cNvSpPr txBox="1"/>
            <p:nvPr/>
          </p:nvSpPr>
          <p:spPr>
            <a:xfrm>
              <a:off x="3599892" y="2175706"/>
              <a:ext cx="3852428" cy="2031325"/>
            </a:xfrm>
            <a:prstGeom prst="rect">
              <a:avLst/>
            </a:prstGeom>
            <a:noFill/>
          </p:spPr>
          <p:txBody>
            <a:bodyPr wrap="square" rtlCol="0">
              <a:spAutoFit/>
            </a:bodyPr>
            <a:lstStyle/>
            <a:p>
              <a:pPr>
                <a:lnSpc>
                  <a:spcPct val="150000"/>
                </a:lnSpc>
              </a:pPr>
              <a:r>
                <a:rPr kumimoji="0" lang="ja-JP" altLang="en-US" sz="1200" kern="0" dirty="0">
                  <a:solidFill>
                    <a:prstClr val="black">
                      <a:lumMod val="75000"/>
                      <a:lumOff val="25000"/>
                    </a:prstClr>
                  </a:solidFill>
                  <a:cs typeface="メイリオ" pitchFamily="50" charset="-128"/>
                </a:rPr>
                <a:t>　・承認ユーザーグループマスタ登録</a:t>
              </a:r>
            </a:p>
            <a:p>
              <a:pPr>
                <a:lnSpc>
                  <a:spcPct val="150000"/>
                </a:lnSpc>
              </a:pPr>
              <a:r>
                <a:rPr kumimoji="0" lang="ja-JP" altLang="en-US" sz="1200" kern="0" dirty="0">
                  <a:solidFill>
                    <a:prstClr val="black">
                      <a:lumMod val="75000"/>
                      <a:lumOff val="25000"/>
                    </a:prstClr>
                  </a:solidFill>
                  <a:cs typeface="メイリオ" pitchFamily="50" charset="-128"/>
                </a:rPr>
                <a:t>　・代理承認者グループマスタ登録</a:t>
              </a:r>
            </a:p>
            <a:p>
              <a:pPr>
                <a:lnSpc>
                  <a:spcPct val="150000"/>
                </a:lnSpc>
              </a:pPr>
              <a:r>
                <a:rPr kumimoji="0" lang="ja-JP" altLang="en-US" sz="1200" kern="0" dirty="0">
                  <a:solidFill>
                    <a:prstClr val="black">
                      <a:lumMod val="75000"/>
                      <a:lumOff val="25000"/>
                    </a:prstClr>
                  </a:solidFill>
                  <a:cs typeface="メイリオ" pitchFamily="50" charset="-128"/>
                </a:rPr>
                <a:t>　・ワークフロー主管承認ルートマスタ登録</a:t>
              </a:r>
            </a:p>
            <a:p>
              <a:pPr>
                <a:lnSpc>
                  <a:spcPct val="150000"/>
                </a:lnSpc>
              </a:pPr>
              <a:r>
                <a:rPr kumimoji="0" lang="ja-JP" altLang="en-US" sz="1200" kern="0" dirty="0">
                  <a:solidFill>
                    <a:prstClr val="black">
                      <a:lumMod val="75000"/>
                      <a:lumOff val="25000"/>
                    </a:prstClr>
                  </a:solidFill>
                  <a:cs typeface="メイリオ" pitchFamily="50" charset="-128"/>
                </a:rPr>
                <a:t>　・ワークフロー部門承認ルートマスタ登録</a:t>
              </a:r>
              <a:endParaRPr kumimoji="0" lang="en-US" altLang="ja-JP" sz="1200" kern="0" dirty="0">
                <a:solidFill>
                  <a:prstClr val="black">
                    <a:lumMod val="75000"/>
                    <a:lumOff val="25000"/>
                  </a:prstClr>
                </a:solidFill>
                <a:cs typeface="メイリオ" pitchFamily="50" charset="-128"/>
              </a:endParaRPr>
            </a:p>
            <a:p>
              <a:pPr>
                <a:lnSpc>
                  <a:spcPct val="150000"/>
                </a:lnSpc>
              </a:pPr>
              <a:r>
                <a:rPr kumimoji="0" lang="ja-JP" altLang="en-US" sz="1200" kern="0" dirty="0">
                  <a:solidFill>
                    <a:prstClr val="black">
                      <a:lumMod val="75000"/>
                      <a:lumOff val="25000"/>
                    </a:prstClr>
                  </a:solidFill>
                  <a:cs typeface="メイリオ" pitchFamily="50" charset="-128"/>
                </a:rPr>
                <a:t>　・</a:t>
              </a:r>
              <a:r>
                <a:rPr kumimoji="0" lang="en-US" altLang="ja-JP" sz="1200" kern="0" dirty="0">
                  <a:solidFill>
                    <a:prstClr val="black">
                      <a:lumMod val="75000"/>
                      <a:lumOff val="25000"/>
                    </a:prstClr>
                  </a:solidFill>
                  <a:cs typeface="メイリオ" pitchFamily="50" charset="-128"/>
                </a:rPr>
                <a:t>FA</a:t>
              </a:r>
              <a:r>
                <a:rPr kumimoji="0" lang="ja-JP" altLang="en-US" sz="1200" kern="0" dirty="0">
                  <a:solidFill>
                    <a:prstClr val="black">
                      <a:lumMod val="75000"/>
                      <a:lumOff val="25000"/>
                    </a:prstClr>
                  </a:solidFill>
                  <a:cs typeface="メイリオ" pitchFamily="50" charset="-128"/>
                </a:rPr>
                <a:t>会社作成</a:t>
              </a:r>
              <a:endParaRPr kumimoji="0" lang="en-US" altLang="ja-JP" sz="1200" kern="0" dirty="0">
                <a:solidFill>
                  <a:prstClr val="black">
                    <a:lumMod val="75000"/>
                    <a:lumOff val="25000"/>
                  </a:prstClr>
                </a:solidFill>
                <a:cs typeface="メイリオ" pitchFamily="50" charset="-128"/>
              </a:endParaRPr>
            </a:p>
            <a:p>
              <a:pPr>
                <a:lnSpc>
                  <a:spcPct val="150000"/>
                </a:lnSpc>
              </a:pPr>
              <a:r>
                <a:rPr kumimoji="0" lang="ja-JP" altLang="en-US" sz="1200" kern="0" dirty="0">
                  <a:solidFill>
                    <a:prstClr val="black">
                      <a:lumMod val="75000"/>
                      <a:lumOff val="25000"/>
                    </a:prstClr>
                  </a:solidFill>
                  <a:cs typeface="メイリオ" pitchFamily="50" charset="-128"/>
                </a:rPr>
                <a:t>　・</a:t>
              </a:r>
              <a:r>
                <a:rPr kumimoji="0" lang="en-US" altLang="ja-JP" sz="1200" kern="0" dirty="0">
                  <a:solidFill>
                    <a:prstClr val="black">
                      <a:lumMod val="75000"/>
                      <a:lumOff val="25000"/>
                    </a:prstClr>
                  </a:solidFill>
                  <a:cs typeface="メイリオ" pitchFamily="50" charset="-128"/>
                </a:rPr>
                <a:t>FA</a:t>
              </a:r>
              <a:r>
                <a:rPr kumimoji="0" lang="ja-JP" altLang="en-US" sz="1200" kern="0" dirty="0">
                  <a:solidFill>
                    <a:prstClr val="black">
                      <a:lumMod val="75000"/>
                      <a:lumOff val="25000"/>
                    </a:prstClr>
                  </a:solidFill>
                  <a:cs typeface="メイリオ" pitchFamily="50" charset="-128"/>
                </a:rPr>
                <a:t>メニューロールマスタ</a:t>
              </a:r>
              <a:endParaRPr kumimoji="0" lang="en-US" altLang="ja-JP" sz="1200" kern="0" dirty="0">
                <a:solidFill>
                  <a:prstClr val="black">
                    <a:lumMod val="75000"/>
                    <a:lumOff val="25000"/>
                  </a:prstClr>
                </a:solidFill>
                <a:cs typeface="メイリオ" pitchFamily="50" charset="-128"/>
              </a:endParaRPr>
            </a:p>
            <a:p>
              <a:pPr>
                <a:lnSpc>
                  <a:spcPct val="150000"/>
                </a:lnSpc>
              </a:pPr>
              <a:r>
                <a:rPr kumimoji="0" lang="ja-JP" altLang="en-US" sz="1200" kern="0" dirty="0">
                  <a:solidFill>
                    <a:prstClr val="black">
                      <a:lumMod val="75000"/>
                      <a:lumOff val="25000"/>
                    </a:prstClr>
                  </a:solidFill>
                  <a:cs typeface="メイリオ" pitchFamily="50" charset="-128"/>
                </a:rPr>
                <a:t>　・</a:t>
              </a:r>
              <a:r>
                <a:rPr kumimoji="0" lang="en-US" altLang="ja-JP" sz="1200" kern="0" dirty="0">
                  <a:solidFill>
                    <a:prstClr val="black">
                      <a:lumMod val="75000"/>
                      <a:lumOff val="25000"/>
                    </a:prstClr>
                  </a:solidFill>
                  <a:cs typeface="メイリオ" pitchFamily="50" charset="-128"/>
                </a:rPr>
                <a:t>FA</a:t>
              </a:r>
              <a:r>
                <a:rPr kumimoji="0" lang="ja-JP" altLang="en-US" sz="1200" kern="0" dirty="0">
                  <a:solidFill>
                    <a:prstClr val="black">
                      <a:lumMod val="75000"/>
                      <a:lumOff val="25000"/>
                    </a:prstClr>
                  </a:solidFill>
                  <a:cs typeface="メイリオ" pitchFamily="50" charset="-128"/>
                </a:rPr>
                <a:t>ユーザーグループマスタ</a:t>
              </a:r>
            </a:p>
          </p:txBody>
        </p:sp>
      </p:grpSp>
    </p:spTree>
    <p:extLst>
      <p:ext uri="{BB962C8B-B14F-4D97-AF65-F5344CB8AC3E}">
        <p14:creationId xmlns:p14="http://schemas.microsoft.com/office/powerpoint/2010/main" val="26823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4" name="タイトル 3"/>
          <p:cNvSpPr>
            <a:spLocks noGrp="1"/>
          </p:cNvSpPr>
          <p:nvPr>
            <p:ph type="title"/>
          </p:nvPr>
        </p:nvSpPr>
        <p:spPr/>
        <p:txBody>
          <a:bodyPr/>
          <a:lstStyle/>
          <a:p>
            <a:r>
              <a:rPr lang="ja-JP" altLang="en-US" dirty="0"/>
              <a:t>パブリッククラウド 運用上の留意点</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8" name="テキスト ボックス 7"/>
          <p:cNvSpPr txBox="1"/>
          <p:nvPr/>
        </p:nvSpPr>
        <p:spPr>
          <a:xfrm>
            <a:off x="270000" y="879562"/>
            <a:ext cx="8838504" cy="3585597"/>
          </a:xfrm>
          <a:prstGeom prst="rect">
            <a:avLst/>
          </a:prstGeom>
          <a:noFill/>
        </p:spPr>
        <p:txBody>
          <a:bodyPr wrap="square" rtlCol="0">
            <a:spAutoFit/>
          </a:bodyPr>
          <a:lstStyle/>
          <a:p>
            <a:pPr marL="2857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cs typeface="メイリオ" pitchFamily="50" charset="-128"/>
              </a:rPr>
              <a:t>セキュリティオプションマスタは以下の設定になります。</a:t>
            </a: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cs typeface="メイリオ" pitchFamily="50" charset="-128"/>
              </a:rPr>
              <a:t>　</a:t>
            </a: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kern="0" dirty="0">
              <a:solidFill>
                <a:prstClr val="black">
                  <a:lumMod val="75000"/>
                  <a:lumOff val="25000"/>
                </a:prstClr>
              </a:solidFill>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4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cs typeface="メイリオ" pitchFamily="50" charset="-128"/>
              </a:rPr>
              <a:t>バッチ実行ツールが利用できないため各種伝票・マスタの外部取込は、アプリケーションでの手動操作になります。</a:t>
            </a:r>
            <a:endParaRPr kumimoji="0" lang="en-US" altLang="ja-JP" sz="12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900" b="0" i="0" u="none" strike="noStrike" kern="0" cap="none" spc="0" normalizeH="0" baseline="0" noProof="0" dirty="0" smtClean="0">
              <a:ln>
                <a:noFill/>
              </a:ln>
              <a:solidFill>
                <a:prstClr val="black">
                  <a:lumMod val="75000"/>
                  <a:lumOff val="25000"/>
                </a:prstClr>
              </a:solidFill>
              <a:effectLst/>
              <a:uLnTx/>
              <a:uFillTx/>
              <a:cs typeface="メイリオ"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200" b="0" i="0" u="none" strike="noStrike" kern="0" cap="none" spc="0" normalizeH="0" baseline="0" noProof="0" dirty="0" smtClean="0">
                <a:ln>
                  <a:noFill/>
                </a:ln>
                <a:solidFill>
                  <a:prstClr val="black">
                    <a:lumMod val="75000"/>
                    <a:lumOff val="25000"/>
                  </a:prstClr>
                </a:solidFill>
                <a:effectLst/>
                <a:uLnTx/>
                <a:uFillTx/>
              </a:rPr>
              <a:t>ワークフロー承認のメール通知機能は利用不可です。</a:t>
            </a:r>
            <a:r>
              <a:rPr kumimoji="0" lang="en-US" altLang="ja-JP" sz="1200" b="0" i="0" u="none" strike="noStrike" kern="0" cap="none" spc="0" normalizeH="0" baseline="0" noProof="0" dirty="0" smtClean="0">
                <a:ln>
                  <a:noFill/>
                </a:ln>
                <a:solidFill>
                  <a:prstClr val="black">
                    <a:lumMod val="75000"/>
                    <a:lumOff val="25000"/>
                  </a:prstClr>
                </a:solidFill>
                <a:effectLst/>
                <a:uLnTx/>
                <a:uFillTx/>
              </a:rPr>
              <a:t/>
            </a:r>
            <a:br>
              <a:rPr kumimoji="0" lang="en-US" altLang="ja-JP" sz="1200" b="0" i="0" u="none" strike="noStrike" kern="0" cap="none" spc="0" normalizeH="0" baseline="0" noProof="0" dirty="0" smtClean="0">
                <a:ln>
                  <a:noFill/>
                </a:ln>
                <a:solidFill>
                  <a:prstClr val="black">
                    <a:lumMod val="75000"/>
                    <a:lumOff val="25000"/>
                  </a:prstClr>
                </a:solidFill>
                <a:effectLst/>
                <a:uLnTx/>
                <a:uFillTx/>
              </a:rPr>
            </a:br>
            <a:r>
              <a:rPr kumimoji="0" lang="ja-JP" altLang="ja-JP" sz="1200" b="0" i="0" u="none" strike="noStrike" kern="0" cap="none" spc="0" normalizeH="0" baseline="0" noProof="0" dirty="0" smtClean="0">
                <a:ln>
                  <a:noFill/>
                </a:ln>
                <a:solidFill>
                  <a:prstClr val="black">
                    <a:lumMod val="75000"/>
                    <a:lumOff val="25000"/>
                  </a:prstClr>
                </a:solidFill>
                <a:effectLst/>
                <a:uLnTx/>
                <a:uFillTx/>
              </a:rPr>
              <a:t>パブリッククラウドでは、</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プライベートクラウドのようにユーザー</a:t>
            </a:r>
            <a:r>
              <a:rPr kumimoji="0" lang="ja-JP" altLang="ja-JP" sz="1200" b="0" i="0" u="none" strike="noStrike" kern="0" cap="none" spc="0" normalizeH="0" baseline="0" noProof="0" dirty="0" smtClean="0">
                <a:ln>
                  <a:noFill/>
                </a:ln>
                <a:solidFill>
                  <a:prstClr val="black">
                    <a:lumMod val="75000"/>
                    <a:lumOff val="25000"/>
                  </a:prstClr>
                </a:solidFill>
                <a:effectLst/>
                <a:uLnTx/>
                <a:uFillTx/>
              </a:rPr>
              <a:t>環境にメールサーバを持たせる</a:t>
            </a:r>
            <a:r>
              <a:rPr kumimoji="0" lang="ja-JP" altLang="en-US" sz="1200" kern="0" dirty="0">
                <a:solidFill>
                  <a:prstClr val="black">
                    <a:lumMod val="75000"/>
                    <a:lumOff val="25000"/>
                  </a:prstClr>
                </a:solidFill>
              </a:rPr>
              <a:t>こと</a:t>
            </a:r>
            <a:r>
              <a:rPr kumimoji="0" lang="ja-JP" altLang="en-US" sz="1200" kern="0" dirty="0" smtClean="0">
                <a:solidFill>
                  <a:prstClr val="black">
                    <a:lumMod val="75000"/>
                    <a:lumOff val="25000"/>
                  </a:prstClr>
                </a:solidFill>
              </a:rPr>
              <a:t>は出来</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ません。</a:t>
            </a:r>
            <a:r>
              <a:rPr kumimoji="0" lang="en-US" altLang="ja-JP" sz="1200" b="0" i="0" u="none" strike="noStrike" kern="0" cap="none" spc="0" normalizeH="0" baseline="0" noProof="0" dirty="0" smtClean="0">
                <a:ln>
                  <a:noFill/>
                </a:ln>
                <a:solidFill>
                  <a:prstClr val="black">
                    <a:lumMod val="75000"/>
                    <a:lumOff val="25000"/>
                  </a:prstClr>
                </a:solidFill>
                <a:effectLst/>
                <a:uLnTx/>
                <a:uFillTx/>
              </a:rPr>
              <a:t/>
            </a:r>
            <a:br>
              <a:rPr kumimoji="0" lang="en-US" altLang="ja-JP" sz="1200" b="0" i="0" u="none" strike="noStrike" kern="0" cap="none" spc="0" normalizeH="0" baseline="0" noProof="0" dirty="0" smtClean="0">
                <a:ln>
                  <a:noFill/>
                </a:ln>
                <a:solidFill>
                  <a:prstClr val="black">
                    <a:lumMod val="75000"/>
                    <a:lumOff val="25000"/>
                  </a:prstClr>
                </a:solidFill>
                <a:effectLst/>
                <a:uLnTx/>
                <a:uFillTx/>
              </a:rPr>
            </a:br>
            <a:r>
              <a:rPr kumimoji="0" lang="ja-JP" altLang="en-US" sz="1200" b="0" i="0" u="none" strike="noStrike" kern="0" cap="none" spc="0" normalizeH="0" baseline="0" noProof="0" dirty="0" smtClean="0">
                <a:ln>
                  <a:noFill/>
                </a:ln>
                <a:solidFill>
                  <a:prstClr val="black">
                    <a:lumMod val="75000"/>
                    <a:lumOff val="25000"/>
                  </a:prstClr>
                </a:solidFill>
                <a:effectLst/>
                <a:uLnTx/>
                <a:uFillTx/>
                <a:cs typeface="メイリオ" pitchFamily="50" charset="-128"/>
              </a:rPr>
              <a:t>仮に</a:t>
            </a:r>
            <a:r>
              <a:rPr kumimoji="0" lang="en-US" altLang="ja-JP" sz="1200" b="0" i="0" u="none" strike="noStrike" kern="0" cap="none" spc="0" normalizeH="0" baseline="0" noProof="0" dirty="0" smtClean="0">
                <a:ln>
                  <a:noFill/>
                </a:ln>
                <a:solidFill>
                  <a:prstClr val="black">
                    <a:lumMod val="75000"/>
                    <a:lumOff val="25000"/>
                  </a:prstClr>
                </a:solidFill>
                <a:effectLst/>
                <a:uLnTx/>
                <a:uFillTx/>
              </a:rPr>
              <a:t>NX Cloud</a:t>
            </a:r>
            <a:r>
              <a:rPr kumimoji="0" lang="ja-JP" altLang="ja-JP" sz="1200" b="0" i="0" u="none" strike="noStrike" kern="0" cap="none" spc="0" normalizeH="0" baseline="0" noProof="0" dirty="0" smtClean="0">
                <a:ln>
                  <a:noFill/>
                </a:ln>
                <a:solidFill>
                  <a:prstClr val="black">
                    <a:lumMod val="75000"/>
                    <a:lumOff val="25000"/>
                  </a:prstClr>
                </a:solidFill>
                <a:effectLst/>
                <a:uLnTx/>
                <a:uFillTx/>
              </a:rPr>
              <a:t>の</a:t>
            </a:r>
            <a:r>
              <a:rPr kumimoji="0" lang="en-US" altLang="ja-JP" sz="1200" b="0" i="0" u="none" strike="noStrike" kern="0" cap="none" spc="0" normalizeH="0" baseline="0" noProof="0" dirty="0" smtClean="0">
                <a:ln>
                  <a:noFill/>
                </a:ln>
                <a:solidFill>
                  <a:prstClr val="black">
                    <a:lumMod val="75000"/>
                    <a:lumOff val="25000"/>
                  </a:prstClr>
                </a:solidFill>
                <a:effectLst/>
                <a:uLnTx/>
                <a:uFillTx/>
              </a:rPr>
              <a:t>AP</a:t>
            </a:r>
            <a:r>
              <a:rPr kumimoji="0" lang="ja-JP" altLang="ja-JP" sz="1200" b="0" i="0" u="none" strike="noStrike" kern="0" cap="none" spc="0" normalizeH="0" baseline="0" noProof="0" dirty="0" smtClean="0">
                <a:ln>
                  <a:noFill/>
                </a:ln>
                <a:solidFill>
                  <a:prstClr val="black">
                    <a:lumMod val="75000"/>
                    <a:lumOff val="25000"/>
                  </a:prstClr>
                </a:solidFill>
                <a:effectLst/>
                <a:uLnTx/>
                <a:uFillTx/>
              </a:rPr>
              <a:t>サーバの</a:t>
            </a:r>
            <a:r>
              <a:rPr kumimoji="0" lang="en-US" altLang="ja-JP" sz="1200" b="0" i="0" u="none" strike="noStrike" kern="0" cap="none" spc="0" normalizeH="0" baseline="0" noProof="0" dirty="0" smtClean="0">
                <a:ln>
                  <a:noFill/>
                </a:ln>
                <a:solidFill>
                  <a:prstClr val="black">
                    <a:lumMod val="75000"/>
                    <a:lumOff val="25000"/>
                  </a:prstClr>
                </a:solidFill>
                <a:effectLst/>
                <a:uLnTx/>
                <a:uFillTx/>
              </a:rPr>
              <a:t>SMTP</a:t>
            </a:r>
            <a:r>
              <a:rPr kumimoji="0" lang="ja-JP" altLang="ja-JP" sz="1200" b="0" i="0" u="none" strike="noStrike" kern="0" cap="none" spc="0" normalizeH="0" baseline="0" noProof="0" dirty="0" smtClean="0">
                <a:ln>
                  <a:noFill/>
                </a:ln>
                <a:solidFill>
                  <a:prstClr val="black">
                    <a:lumMod val="75000"/>
                    <a:lumOff val="25000"/>
                  </a:prstClr>
                </a:solidFill>
                <a:effectLst/>
                <a:uLnTx/>
                <a:uFillTx/>
              </a:rPr>
              <a:t>を利用</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した</a:t>
            </a:r>
            <a:r>
              <a:rPr kumimoji="0" lang="ja-JP" altLang="ja-JP" sz="1200" b="0" i="0" u="none" strike="noStrike" kern="0" cap="none" spc="0" normalizeH="0" baseline="0" noProof="0" dirty="0" smtClean="0">
                <a:ln>
                  <a:noFill/>
                </a:ln>
                <a:solidFill>
                  <a:prstClr val="black">
                    <a:lumMod val="75000"/>
                    <a:lumOff val="25000"/>
                  </a:prstClr>
                </a:solidFill>
                <a:effectLst/>
                <a:uLnTx/>
                <a:uFillTx/>
              </a:rPr>
              <a:t>場合、送信元メールアドレスのドメイン認証などがないため、迷惑メール</a:t>
            </a:r>
            <a:r>
              <a:rPr kumimoji="0" lang="en-US" altLang="ja-JP" sz="1200" b="0" i="0" u="none" strike="noStrike" kern="0" cap="none" spc="0" normalizeH="0" baseline="0" noProof="0" dirty="0" smtClean="0">
                <a:ln>
                  <a:noFill/>
                </a:ln>
                <a:solidFill>
                  <a:prstClr val="black">
                    <a:lumMod val="75000"/>
                    <a:lumOff val="25000"/>
                  </a:prstClr>
                </a:solidFill>
                <a:effectLst/>
                <a:uLnTx/>
                <a:uFillTx/>
              </a:rPr>
              <a:t/>
            </a:r>
            <a:br>
              <a:rPr kumimoji="0" lang="en-US" altLang="ja-JP" sz="1200" b="0" i="0" u="none" strike="noStrike" kern="0" cap="none" spc="0" normalizeH="0" baseline="0" noProof="0" dirty="0" smtClean="0">
                <a:ln>
                  <a:noFill/>
                </a:ln>
                <a:solidFill>
                  <a:prstClr val="black">
                    <a:lumMod val="75000"/>
                    <a:lumOff val="25000"/>
                  </a:prstClr>
                </a:solidFill>
                <a:effectLst/>
                <a:uLnTx/>
                <a:uFillTx/>
              </a:rPr>
            </a:br>
            <a:r>
              <a:rPr kumimoji="0" lang="ja-JP" altLang="ja-JP" sz="1200" b="0" i="0" u="none" strike="noStrike" kern="0" cap="none" spc="0" normalizeH="0" baseline="0" noProof="0" dirty="0" smtClean="0">
                <a:ln>
                  <a:noFill/>
                </a:ln>
                <a:solidFill>
                  <a:prstClr val="black">
                    <a:lumMod val="75000"/>
                    <a:lumOff val="25000"/>
                  </a:prstClr>
                </a:solidFill>
                <a:effectLst/>
                <a:uLnTx/>
                <a:uFillTx/>
              </a:rPr>
              <a:t>扱いされメールが届か</a:t>
            </a:r>
            <a:r>
              <a:rPr kumimoji="0" lang="ja-JP" altLang="en-US" sz="1200" b="0" i="0" u="none" strike="noStrike" kern="0" cap="none" spc="0" normalizeH="0" baseline="0" noProof="0" dirty="0" smtClean="0">
                <a:ln>
                  <a:noFill/>
                </a:ln>
                <a:solidFill>
                  <a:prstClr val="black">
                    <a:lumMod val="75000"/>
                    <a:lumOff val="25000"/>
                  </a:prstClr>
                </a:solidFill>
                <a:effectLst/>
                <a:uLnTx/>
                <a:uFillTx/>
              </a:rPr>
              <a:t>ない・メールサーバの種類や設定により使用できない等の技術的な問題が発生する可能性がある</a:t>
            </a:r>
            <a:r>
              <a:rPr kumimoji="0" lang="en-US" altLang="ja-JP" sz="1200" b="0" i="0" u="none" strike="noStrike" kern="0" cap="none" spc="0" normalizeH="0" baseline="0" noProof="0" dirty="0" smtClean="0">
                <a:ln>
                  <a:noFill/>
                </a:ln>
                <a:solidFill>
                  <a:prstClr val="black">
                    <a:lumMod val="75000"/>
                    <a:lumOff val="25000"/>
                  </a:prstClr>
                </a:solidFill>
                <a:effectLst/>
                <a:uLnTx/>
                <a:uFillTx/>
              </a:rPr>
              <a:t/>
            </a:r>
            <a:br>
              <a:rPr kumimoji="0" lang="en-US" altLang="ja-JP" sz="1200" b="0" i="0" u="none" strike="noStrike" kern="0" cap="none" spc="0" normalizeH="0" baseline="0" noProof="0" dirty="0" smtClean="0">
                <a:ln>
                  <a:noFill/>
                </a:ln>
                <a:solidFill>
                  <a:prstClr val="black">
                    <a:lumMod val="75000"/>
                    <a:lumOff val="25000"/>
                  </a:prstClr>
                </a:solidFill>
                <a:effectLst/>
                <a:uLnTx/>
                <a:uFillTx/>
              </a:rPr>
            </a:br>
            <a:r>
              <a:rPr kumimoji="0" lang="ja-JP" altLang="en-US" sz="1200" b="0" i="0" u="none" strike="noStrike" kern="0" cap="none" spc="0" normalizeH="0" baseline="0" noProof="0" dirty="0" smtClean="0">
                <a:ln>
                  <a:noFill/>
                </a:ln>
                <a:solidFill>
                  <a:prstClr val="black">
                    <a:lumMod val="75000"/>
                    <a:lumOff val="25000"/>
                  </a:prstClr>
                </a:solidFill>
                <a:effectLst/>
                <a:uLnTx/>
                <a:uFillTx/>
              </a:rPr>
              <a:t>ためです。</a:t>
            </a:r>
            <a:endParaRPr kumimoji="0" lang="en-US" altLang="ja-JP" sz="1200" b="0" i="0" u="none" strike="sngStrike" kern="0" cap="none" spc="0" normalizeH="0" baseline="0" noProof="0" dirty="0" smtClean="0">
              <a:ln>
                <a:noFill/>
              </a:ln>
              <a:solidFill>
                <a:srgbClr val="0066FF"/>
              </a:solidFill>
              <a:effectLst/>
              <a:uLnTx/>
              <a:uFillTx/>
            </a:endParaRPr>
          </a:p>
        </p:txBody>
      </p:sp>
      <p:graphicFrame>
        <p:nvGraphicFramePr>
          <p:cNvPr id="9" name="表 8"/>
          <p:cNvGraphicFramePr>
            <a:graphicFrameLocks noGrp="1"/>
          </p:cNvGraphicFramePr>
          <p:nvPr>
            <p:extLst>
              <p:ext uri="{D42A27DB-BD31-4B8C-83A1-F6EECF244321}">
                <p14:modId xmlns:p14="http://schemas.microsoft.com/office/powerpoint/2010/main" val="2504894026"/>
              </p:ext>
            </p:extLst>
          </p:nvPr>
        </p:nvGraphicFramePr>
        <p:xfrm>
          <a:off x="839924" y="1154234"/>
          <a:ext cx="3156012" cy="1760220"/>
        </p:xfrm>
        <a:graphic>
          <a:graphicData uri="http://schemas.openxmlformats.org/drawingml/2006/table">
            <a:tbl>
              <a:tblPr firstRow="1" bandRow="1">
                <a:tableStyleId>{93296810-A885-4BE3-A3E7-6D5BEEA58F35}</a:tableStyleId>
              </a:tblPr>
              <a:tblGrid>
                <a:gridCol w="2160240">
                  <a:extLst>
                    <a:ext uri="{9D8B030D-6E8A-4147-A177-3AD203B41FA5}">
                      <a16:colId xmlns:a16="http://schemas.microsoft.com/office/drawing/2014/main" val="2710644853"/>
                    </a:ext>
                  </a:extLst>
                </a:gridCol>
                <a:gridCol w="995772">
                  <a:extLst>
                    <a:ext uri="{9D8B030D-6E8A-4147-A177-3AD203B41FA5}">
                      <a16:colId xmlns:a16="http://schemas.microsoft.com/office/drawing/2014/main" val="745892114"/>
                    </a:ext>
                  </a:extLst>
                </a:gridCol>
              </a:tblGrid>
              <a:tr h="0">
                <a:tc>
                  <a:txBody>
                    <a:bodyPr/>
                    <a:lstStyle>
                      <a:lvl1pPr marL="0" algn="l" defTabSz="914400" rtl="0" eaLnBrk="1" latinLnBrk="0" hangingPunct="1">
                        <a:defRPr kumimoji="1" sz="1800" b="1" kern="1200">
                          <a:solidFill>
                            <a:schemeClr val="dk1"/>
                          </a:solidFill>
                          <a:latin typeface="メイリオ"/>
                          <a:ea typeface="メイリオ"/>
                        </a:defRPr>
                      </a:lvl1pPr>
                      <a:lvl2pPr marL="457200" algn="l" defTabSz="914400" rtl="0" eaLnBrk="1" latinLnBrk="0" hangingPunct="1">
                        <a:defRPr kumimoji="1" sz="1800" b="1" kern="1200">
                          <a:solidFill>
                            <a:schemeClr val="dk1"/>
                          </a:solidFill>
                          <a:latin typeface="メイリオ"/>
                          <a:ea typeface="メイリオ"/>
                        </a:defRPr>
                      </a:lvl2pPr>
                      <a:lvl3pPr marL="914400" algn="l" defTabSz="914400" rtl="0" eaLnBrk="1" latinLnBrk="0" hangingPunct="1">
                        <a:defRPr kumimoji="1" sz="1800" b="1" kern="1200">
                          <a:solidFill>
                            <a:schemeClr val="dk1"/>
                          </a:solidFill>
                          <a:latin typeface="メイリオ"/>
                          <a:ea typeface="メイリオ"/>
                        </a:defRPr>
                      </a:lvl3pPr>
                      <a:lvl4pPr marL="1371600" algn="l" defTabSz="914400" rtl="0" eaLnBrk="1" latinLnBrk="0" hangingPunct="1">
                        <a:defRPr kumimoji="1" sz="1800" b="1" kern="1200">
                          <a:solidFill>
                            <a:schemeClr val="dk1"/>
                          </a:solidFill>
                          <a:latin typeface="メイリオ"/>
                          <a:ea typeface="メイリオ"/>
                        </a:defRPr>
                      </a:lvl4pPr>
                      <a:lvl5pPr marL="1828800" algn="l" defTabSz="914400" rtl="0" eaLnBrk="1" latinLnBrk="0" hangingPunct="1">
                        <a:defRPr kumimoji="1" sz="1800" b="1" kern="1200">
                          <a:solidFill>
                            <a:schemeClr val="dk1"/>
                          </a:solidFill>
                          <a:latin typeface="メイリオ"/>
                          <a:ea typeface="メイリオ"/>
                        </a:defRPr>
                      </a:lvl5pPr>
                      <a:lvl6pPr marL="2286000" algn="l" defTabSz="914400" rtl="0" eaLnBrk="1" latinLnBrk="0" hangingPunct="1">
                        <a:defRPr kumimoji="1" sz="1800" b="1" kern="1200">
                          <a:solidFill>
                            <a:schemeClr val="dk1"/>
                          </a:solidFill>
                          <a:latin typeface="メイリオ"/>
                          <a:ea typeface="メイリオ"/>
                        </a:defRPr>
                      </a:lvl6pPr>
                      <a:lvl7pPr marL="2743200" algn="l" defTabSz="914400" rtl="0" eaLnBrk="1" latinLnBrk="0" hangingPunct="1">
                        <a:defRPr kumimoji="1" sz="1800" b="1" kern="1200">
                          <a:solidFill>
                            <a:schemeClr val="dk1"/>
                          </a:solidFill>
                          <a:latin typeface="メイリオ"/>
                          <a:ea typeface="メイリオ"/>
                        </a:defRPr>
                      </a:lvl7pPr>
                      <a:lvl8pPr marL="3200400" algn="l" defTabSz="914400" rtl="0" eaLnBrk="1" latinLnBrk="0" hangingPunct="1">
                        <a:defRPr kumimoji="1" sz="1800" b="1" kern="1200">
                          <a:solidFill>
                            <a:schemeClr val="dk1"/>
                          </a:solidFill>
                          <a:latin typeface="メイリオ"/>
                          <a:ea typeface="メイリオ"/>
                        </a:defRPr>
                      </a:lvl8pPr>
                      <a:lvl9pPr marL="3657600" algn="l" defTabSz="914400" rtl="0" eaLnBrk="1" latinLnBrk="0" hangingPunct="1">
                        <a:defRPr kumimoji="1" sz="1800" b="1" kern="1200">
                          <a:solidFill>
                            <a:schemeClr val="dk1"/>
                          </a:solidFill>
                          <a:latin typeface="メイリオ"/>
                          <a:ea typeface="メイリオ"/>
                        </a:defRPr>
                      </a:lvl9pPr>
                    </a:lstStyle>
                    <a:p>
                      <a:r>
                        <a:rPr kumimoji="0" lang="ja-JP" altLang="en-US" sz="1050" kern="0" dirty="0">
                          <a:solidFill>
                            <a:schemeClr val="bg1"/>
                          </a:solidFill>
                        </a:rPr>
                        <a:t>パスワード管理強化</a:t>
                      </a:r>
                      <a:endParaRPr kumimoji="1" lang="ja-JP" altLang="en-US" sz="1050" b="0" dirty="0">
                        <a:solidFill>
                          <a:schemeClr val="bg1"/>
                        </a:solidFill>
                        <a:latin typeface="+mn-ea"/>
                        <a:ea typeface="+mn-ea"/>
                      </a:endParaRPr>
                    </a:p>
                  </a:txBody>
                  <a:tcPr/>
                </a:tc>
                <a:tc>
                  <a:txBody>
                    <a:bodyPr/>
                    <a:lstStyle>
                      <a:lvl1pPr marL="0" algn="l" defTabSz="914400" rtl="0" eaLnBrk="1" latinLnBrk="0" hangingPunct="1">
                        <a:defRPr kumimoji="1" sz="1800" b="1" kern="1200">
                          <a:solidFill>
                            <a:schemeClr val="dk1"/>
                          </a:solidFill>
                          <a:latin typeface="メイリオ"/>
                          <a:ea typeface="メイリオ"/>
                        </a:defRPr>
                      </a:lvl1pPr>
                      <a:lvl2pPr marL="457200" algn="l" defTabSz="914400" rtl="0" eaLnBrk="1" latinLnBrk="0" hangingPunct="1">
                        <a:defRPr kumimoji="1" sz="1800" b="1" kern="1200">
                          <a:solidFill>
                            <a:schemeClr val="dk1"/>
                          </a:solidFill>
                          <a:latin typeface="メイリオ"/>
                          <a:ea typeface="メイリオ"/>
                        </a:defRPr>
                      </a:lvl2pPr>
                      <a:lvl3pPr marL="914400" algn="l" defTabSz="914400" rtl="0" eaLnBrk="1" latinLnBrk="0" hangingPunct="1">
                        <a:defRPr kumimoji="1" sz="1800" b="1" kern="1200">
                          <a:solidFill>
                            <a:schemeClr val="dk1"/>
                          </a:solidFill>
                          <a:latin typeface="メイリオ"/>
                          <a:ea typeface="メイリオ"/>
                        </a:defRPr>
                      </a:lvl3pPr>
                      <a:lvl4pPr marL="1371600" algn="l" defTabSz="914400" rtl="0" eaLnBrk="1" latinLnBrk="0" hangingPunct="1">
                        <a:defRPr kumimoji="1" sz="1800" b="1" kern="1200">
                          <a:solidFill>
                            <a:schemeClr val="dk1"/>
                          </a:solidFill>
                          <a:latin typeface="メイリオ"/>
                          <a:ea typeface="メイリオ"/>
                        </a:defRPr>
                      </a:lvl4pPr>
                      <a:lvl5pPr marL="1828800" algn="l" defTabSz="914400" rtl="0" eaLnBrk="1" latinLnBrk="0" hangingPunct="1">
                        <a:defRPr kumimoji="1" sz="1800" b="1" kern="1200">
                          <a:solidFill>
                            <a:schemeClr val="dk1"/>
                          </a:solidFill>
                          <a:latin typeface="メイリオ"/>
                          <a:ea typeface="メイリオ"/>
                        </a:defRPr>
                      </a:lvl5pPr>
                      <a:lvl6pPr marL="2286000" algn="l" defTabSz="914400" rtl="0" eaLnBrk="1" latinLnBrk="0" hangingPunct="1">
                        <a:defRPr kumimoji="1" sz="1800" b="1" kern="1200">
                          <a:solidFill>
                            <a:schemeClr val="dk1"/>
                          </a:solidFill>
                          <a:latin typeface="メイリオ"/>
                          <a:ea typeface="メイリオ"/>
                        </a:defRPr>
                      </a:lvl6pPr>
                      <a:lvl7pPr marL="2743200" algn="l" defTabSz="914400" rtl="0" eaLnBrk="1" latinLnBrk="0" hangingPunct="1">
                        <a:defRPr kumimoji="1" sz="1800" b="1" kern="1200">
                          <a:solidFill>
                            <a:schemeClr val="dk1"/>
                          </a:solidFill>
                          <a:latin typeface="メイリオ"/>
                          <a:ea typeface="メイリオ"/>
                        </a:defRPr>
                      </a:lvl7pPr>
                      <a:lvl8pPr marL="3200400" algn="l" defTabSz="914400" rtl="0" eaLnBrk="1" latinLnBrk="0" hangingPunct="1">
                        <a:defRPr kumimoji="1" sz="1800" b="1" kern="1200">
                          <a:solidFill>
                            <a:schemeClr val="dk1"/>
                          </a:solidFill>
                          <a:latin typeface="メイリオ"/>
                          <a:ea typeface="メイリオ"/>
                        </a:defRPr>
                      </a:lvl8pPr>
                      <a:lvl9pPr marL="3657600" algn="l" defTabSz="914400" rtl="0" eaLnBrk="1" latinLnBrk="0" hangingPunct="1">
                        <a:defRPr kumimoji="1" sz="1800" b="1" kern="1200">
                          <a:solidFill>
                            <a:schemeClr val="dk1"/>
                          </a:solidFill>
                          <a:latin typeface="メイリオ"/>
                          <a:ea typeface="メイリオ"/>
                        </a:defRPr>
                      </a:lvl9pPr>
                    </a:lstStyle>
                    <a:p>
                      <a:r>
                        <a:rPr kumimoji="0" lang="ja-JP" altLang="en-US" sz="1050" kern="0" dirty="0">
                          <a:solidFill>
                            <a:schemeClr val="bg1"/>
                          </a:solidFill>
                        </a:rPr>
                        <a:t>強化する</a:t>
                      </a:r>
                      <a:endParaRPr kumimoji="1" lang="ja-JP" altLang="en-US" sz="1050" b="0" dirty="0">
                        <a:solidFill>
                          <a:schemeClr val="bg1"/>
                        </a:solidFill>
                        <a:latin typeface="+mn-ea"/>
                        <a:ea typeface="+mn-ea"/>
                      </a:endParaRPr>
                    </a:p>
                  </a:txBody>
                  <a:tcPr/>
                </a:tc>
                <a:extLst>
                  <a:ext uri="{0D108BD9-81ED-4DB2-BD59-A6C34878D82A}">
                    <a16:rowId xmlns:a16="http://schemas.microsoft.com/office/drawing/2014/main" val="3329952327"/>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パスワード最小桁数</a:t>
                      </a:r>
                      <a:endParaRPr kumimoji="1" lang="ja-JP" altLang="en-US" sz="1050" b="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５桁</a:t>
                      </a:r>
                      <a:endParaRPr kumimoji="1" lang="ja-JP" altLang="en-US" sz="1050" b="0" dirty="0">
                        <a:solidFill>
                          <a:schemeClr val="tx1">
                            <a:lumMod val="75000"/>
                            <a:lumOff val="25000"/>
                          </a:schemeClr>
                        </a:solidFill>
                        <a:latin typeface="+mn-ea"/>
                        <a:ea typeface="+mn-ea"/>
                      </a:endParaRPr>
                    </a:p>
                  </a:txBody>
                  <a:tcPr/>
                </a:tc>
                <a:extLst>
                  <a:ext uri="{0D108BD9-81ED-4DB2-BD59-A6C34878D82A}">
                    <a16:rowId xmlns:a16="http://schemas.microsoft.com/office/drawing/2014/main" val="2233587648"/>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パスワード誤入力許容回数</a:t>
                      </a:r>
                      <a:endParaRPr kumimoji="1" lang="ja-JP" altLang="en-US" sz="1050" b="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５回</a:t>
                      </a:r>
                      <a:endParaRPr kumimoji="1" lang="ja-JP" altLang="en-US" sz="1050" b="0" dirty="0">
                        <a:solidFill>
                          <a:schemeClr val="tx1">
                            <a:lumMod val="75000"/>
                            <a:lumOff val="25000"/>
                          </a:schemeClr>
                        </a:solidFill>
                        <a:latin typeface="+mn-ea"/>
                        <a:ea typeface="+mn-ea"/>
                      </a:endParaRPr>
                    </a:p>
                  </a:txBody>
                  <a:tcPr/>
                </a:tc>
                <a:extLst>
                  <a:ext uri="{0D108BD9-81ED-4DB2-BD59-A6C34878D82A}">
                    <a16:rowId xmlns:a16="http://schemas.microsoft.com/office/drawing/2014/main" val="646911781"/>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パスワード有効日数</a:t>
                      </a:r>
                      <a:endParaRPr kumimoji="1" lang="ja-JP" altLang="en-US" sz="1050" b="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en-US" altLang="ja-JP" sz="1050" kern="0" dirty="0"/>
                        <a:t>90</a:t>
                      </a:r>
                      <a:r>
                        <a:rPr kumimoji="0" lang="ja-JP" altLang="en-US" sz="1050" kern="0" dirty="0"/>
                        <a:t>日</a:t>
                      </a:r>
                      <a:endParaRPr kumimoji="1" lang="ja-JP" altLang="en-US" sz="1050" b="0" dirty="0">
                        <a:solidFill>
                          <a:schemeClr val="tx1">
                            <a:lumMod val="75000"/>
                            <a:lumOff val="25000"/>
                          </a:schemeClr>
                        </a:solidFill>
                        <a:latin typeface="+mn-ea"/>
                        <a:ea typeface="+mn-ea"/>
                      </a:endParaRPr>
                    </a:p>
                  </a:txBody>
                  <a:tcPr/>
                </a:tc>
                <a:extLst>
                  <a:ext uri="{0D108BD9-81ED-4DB2-BD59-A6C34878D82A}">
                    <a16:rowId xmlns:a16="http://schemas.microsoft.com/office/drawing/2014/main" val="1178455276"/>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初期パスワード有効日数</a:t>
                      </a:r>
                      <a:endParaRPr kumimoji="1" lang="ja-JP" altLang="en-US" sz="1050" b="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en-US" altLang="ja-JP" sz="1050" kern="0" dirty="0"/>
                        <a:t>90</a:t>
                      </a:r>
                      <a:r>
                        <a:rPr kumimoji="0" lang="ja-JP" altLang="en-US" sz="1050" kern="0" dirty="0"/>
                        <a:t>日</a:t>
                      </a:r>
                      <a:endParaRPr kumimoji="1" lang="ja-JP" altLang="en-US" sz="1050" b="0" dirty="0">
                        <a:solidFill>
                          <a:schemeClr val="tx1">
                            <a:lumMod val="75000"/>
                            <a:lumOff val="25000"/>
                          </a:schemeClr>
                        </a:solidFill>
                        <a:latin typeface="+mn-ea"/>
                        <a:ea typeface="+mn-ea"/>
                      </a:endParaRPr>
                    </a:p>
                  </a:txBody>
                  <a:tcPr/>
                </a:tc>
                <a:extLst>
                  <a:ext uri="{0D108BD9-81ED-4DB2-BD59-A6C34878D82A}">
                    <a16:rowId xmlns:a16="http://schemas.microsoft.com/office/drawing/2014/main" val="3308176068"/>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履歴世代数</a:t>
                      </a:r>
                      <a:endParaRPr kumimoji="1" lang="ja-JP" altLang="en-US" sz="1050" b="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１世代</a:t>
                      </a:r>
                      <a:endParaRPr kumimoji="1" lang="ja-JP" altLang="en-US" sz="1050" b="0" dirty="0">
                        <a:solidFill>
                          <a:schemeClr val="tx1">
                            <a:lumMod val="75000"/>
                            <a:lumOff val="25000"/>
                          </a:schemeClr>
                        </a:solidFill>
                        <a:latin typeface="+mn-ea"/>
                        <a:ea typeface="+mn-ea"/>
                      </a:endParaRPr>
                    </a:p>
                  </a:txBody>
                  <a:tcPr/>
                </a:tc>
                <a:extLst>
                  <a:ext uri="{0D108BD9-81ED-4DB2-BD59-A6C34878D82A}">
                    <a16:rowId xmlns:a16="http://schemas.microsoft.com/office/drawing/2014/main" val="1018946242"/>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en-US" altLang="ja-JP" sz="1050" kern="0" dirty="0"/>
                        <a:t>ID</a:t>
                      </a:r>
                      <a:r>
                        <a:rPr kumimoji="0" lang="ja-JP" altLang="en-US" sz="1050" kern="0" dirty="0"/>
                        <a:t>類似登録制限</a:t>
                      </a:r>
                      <a:endParaRPr kumimoji="1" lang="ja-JP" altLang="en-US" sz="1050" b="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0" lang="ja-JP" altLang="en-US" sz="1050" kern="0" dirty="0"/>
                        <a:t>制限する</a:t>
                      </a:r>
                      <a:endParaRPr kumimoji="1" lang="ja-JP" altLang="en-US" sz="1050" b="0" dirty="0">
                        <a:solidFill>
                          <a:schemeClr val="tx1">
                            <a:lumMod val="75000"/>
                            <a:lumOff val="25000"/>
                          </a:schemeClr>
                        </a:solidFill>
                        <a:latin typeface="+mn-ea"/>
                        <a:ea typeface="+mn-ea"/>
                      </a:endParaRPr>
                    </a:p>
                  </a:txBody>
                  <a:tcPr/>
                </a:tc>
                <a:extLst>
                  <a:ext uri="{0D108BD9-81ED-4DB2-BD59-A6C34878D82A}">
                    <a16:rowId xmlns:a16="http://schemas.microsoft.com/office/drawing/2014/main" val="3429937697"/>
                  </a:ext>
                </a:extLst>
              </a:tr>
            </a:tbl>
          </a:graphicData>
        </a:graphic>
      </p:graphicFrame>
    </p:spTree>
    <p:extLst>
      <p:ext uri="{BB962C8B-B14F-4D97-AF65-F5344CB8AC3E}">
        <p14:creationId xmlns:p14="http://schemas.microsoft.com/office/powerpoint/2010/main" val="14190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28</a:t>
            </a:fld>
            <a:endParaRPr lang="ja-JP" altLang="en-US" dirty="0"/>
          </a:p>
        </p:txBody>
      </p:sp>
      <p:sp>
        <p:nvSpPr>
          <p:cNvPr id="3" name="タイトル 2"/>
          <p:cNvSpPr>
            <a:spLocks noGrp="1"/>
          </p:cNvSpPr>
          <p:nvPr>
            <p:ph type="title"/>
          </p:nvPr>
        </p:nvSpPr>
        <p:spPr/>
        <p:txBody>
          <a:bodyPr/>
          <a:lstStyle/>
          <a:p>
            <a:r>
              <a:rPr lang="en-US" altLang="ja-JP" sz="3600" dirty="0" smtClean="0">
                <a:solidFill>
                  <a:schemeClr val="accent1"/>
                </a:solidFill>
              </a:rPr>
              <a:t>02 </a:t>
            </a:r>
            <a:r>
              <a:rPr lang="ja-JP" altLang="en-US" sz="3600" dirty="0" smtClean="0"/>
              <a:t>環境構築について</a:t>
            </a:r>
            <a:endParaRPr kumimoji="1" lang="ja-JP" altLang="en-US" sz="3600" dirty="0"/>
          </a:p>
        </p:txBody>
      </p:sp>
      <p:sp>
        <p:nvSpPr>
          <p:cNvPr id="4" name="フッター プレースホルダー 3"/>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8287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4" name="タイトル 3"/>
          <p:cNvSpPr>
            <a:spLocks noGrp="1"/>
          </p:cNvSpPr>
          <p:nvPr>
            <p:ph type="title"/>
          </p:nvPr>
        </p:nvSpPr>
        <p:spPr/>
        <p:txBody>
          <a:bodyPr/>
          <a:lstStyle/>
          <a:p>
            <a:r>
              <a:rPr lang="ja-JP" altLang="en-US" dirty="0"/>
              <a:t>環境構築</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テキスト プレースホルダー 1"/>
          <p:cNvSpPr txBox="1">
            <a:spLocks/>
          </p:cNvSpPr>
          <p:nvPr/>
        </p:nvSpPr>
        <p:spPr>
          <a:xfrm>
            <a:off x="360000" y="951570"/>
            <a:ext cx="8424000" cy="378042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初期環境構築時に提出頂く資料</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パブリッククラウド　： ヒアリングシート、 </a:t>
            </a:r>
            <a:r>
              <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NX Cloud</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設定依頼書、</a:t>
            </a:r>
            <a:r>
              <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NX Cloud</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用メニューロール</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プライベートクラウド： ヒアリングシート</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初期環境構築の作業期間（</a:t>
            </a:r>
            <a:r>
              <a:rPr kumimoji="0" lang="ja-JP" altLang="en-US" sz="1400" b="0" i="0" u="none" strike="noStrike" kern="0" cap="none" spc="0" normalizeH="0" baseline="0" noProof="0" dirty="0" smtClean="0">
                <a:ln>
                  <a:noFill/>
                </a:ln>
                <a:solidFill>
                  <a:sysClr val="windowText" lastClr="000000">
                    <a:lumMod val="75000"/>
                    <a:lumOff val="25000"/>
                  </a:sysClr>
                </a:solidFill>
                <a:effectLst/>
                <a:uLnTx/>
                <a:uFillTx/>
                <a:latin typeface="メイリオ"/>
                <a:ea typeface="メイリオ"/>
                <a:cs typeface="メイリオ" pitchFamily="50" charset="-128"/>
              </a:rPr>
              <a:t>必要資料受領後の作業期間</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パブリッククラウド　　</a:t>
            </a:r>
            <a:r>
              <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2</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週間（</a:t>
            </a:r>
            <a:r>
              <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10</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営業日）の確保をお願いします。</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プライベートクラウド　原則、１ヶ月（</a:t>
            </a:r>
            <a:r>
              <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20</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営業日）の確保をお願いします。</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0" marR="0" lvl="0" indent="-285750" algn="l" defTabSz="914400" rtl="0" eaLnBrk="1" fontAlgn="auto" latinLnBrk="0" hangingPunct="1">
              <a:lnSpc>
                <a:spcPts val="17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環境構築時の提供物</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インストール設定シート</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接続</a:t>
            </a:r>
            <a:r>
              <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URL</a:t>
            </a:r>
            <a:r>
              <a:rPr kumimoji="1" lang="ja-JP" altLang="en-US"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rPr>
              <a:t>等が記載されたファイルを当社より提供します。</a:t>
            </a:r>
            <a:endParaRPr kumimoji="1" lang="en-US" altLang="ja-JP" sz="1400" b="0" i="0" u="none" strike="noStrike" kern="1200" cap="none" spc="0" normalizeH="0" baseline="0" noProof="0" dirty="0" smtClean="0">
              <a:ln>
                <a:noFill/>
              </a:ln>
              <a:solidFill>
                <a:sysClr val="windowText" lastClr="000000">
                  <a:lumMod val="75000"/>
                  <a:lumOff val="25000"/>
                </a:sys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dirty="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128521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3</a:t>
            </a:fld>
            <a:endParaRPr kumimoji="1" lang="ja-JP" altLang="en-US" dirty="0"/>
          </a:p>
        </p:txBody>
      </p:sp>
      <p:sp>
        <p:nvSpPr>
          <p:cNvPr id="3" name="タイトル 2"/>
          <p:cNvSpPr>
            <a:spLocks noGrp="1"/>
          </p:cNvSpPr>
          <p:nvPr>
            <p:ph type="title"/>
          </p:nvPr>
        </p:nvSpPr>
        <p:spPr/>
        <p:txBody>
          <a:bodyPr/>
          <a:lstStyle/>
          <a:p>
            <a:r>
              <a:rPr lang="en-US" altLang="ja-JP" sz="2000" dirty="0"/>
              <a:t>ERP</a:t>
            </a:r>
            <a:r>
              <a:rPr lang="ja-JP" altLang="en-US" sz="2000" dirty="0"/>
              <a:t>市場は拡大の</a:t>
            </a:r>
            <a:r>
              <a:rPr lang="ja-JP" altLang="en-US" sz="2000" dirty="0" smtClean="0"/>
              <a:t>傾向</a:t>
            </a:r>
            <a:r>
              <a:rPr lang="en-US" altLang="ja-JP" sz="2000" dirty="0" smtClean="0"/>
              <a:t/>
            </a:r>
            <a:br>
              <a:rPr lang="en-US" altLang="ja-JP" sz="2000" dirty="0" smtClean="0"/>
            </a:br>
            <a:r>
              <a:rPr lang="ja-JP" altLang="en-US" sz="1600" dirty="0" smtClean="0"/>
              <a:t>ライセンス出荷額ベース</a:t>
            </a:r>
            <a:endParaRPr kumimoji="1" lang="ja-JP" altLang="en-US" sz="16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graphicFrame>
        <p:nvGraphicFramePr>
          <p:cNvPr id="7" name="グラフ 6"/>
          <p:cNvGraphicFramePr>
            <a:graphicFrameLocks/>
          </p:cNvGraphicFramePr>
          <p:nvPr>
            <p:extLst/>
          </p:nvPr>
        </p:nvGraphicFramePr>
        <p:xfrm>
          <a:off x="575556" y="899560"/>
          <a:ext cx="8229444" cy="419247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1857124" y="4751988"/>
            <a:ext cx="6963348" cy="184666"/>
          </a:xfrm>
          <a:prstGeom prst="rect">
            <a:avLst/>
          </a:prstGeom>
          <a:noFill/>
        </p:spPr>
        <p:txBody>
          <a:bodyPr wrap="square" rtlCol="0">
            <a:spAutoFit/>
          </a:bodyPr>
          <a:lstStyle/>
          <a:p>
            <a:pPr algn="r"/>
            <a:r>
              <a:rPr kumimoji="1" lang="ja-JP" altLang="en-US" sz="600" dirty="0" smtClean="0">
                <a:latin typeface="メイリオ" panose="020B0604030504040204" pitchFamily="50" charset="-128"/>
                <a:ea typeface="メイリオ" panose="020B0604030504040204" pitchFamily="50" charset="-128"/>
              </a:rPr>
              <a:t>出典：株式会社アイ・ティ・アール </a:t>
            </a:r>
            <a:r>
              <a:rPr kumimoji="1" lang="en-US" altLang="ja-JP" sz="600" dirty="0" smtClean="0">
                <a:latin typeface="メイリオ" panose="020B0604030504040204" pitchFamily="50" charset="-128"/>
                <a:ea typeface="メイリオ" panose="020B0604030504040204" pitchFamily="50" charset="-128"/>
              </a:rPr>
              <a:t>ITR</a:t>
            </a:r>
            <a:r>
              <a:rPr kumimoji="1" lang="ja-JP" altLang="en-US" sz="600" dirty="0" smtClean="0">
                <a:latin typeface="メイリオ" panose="020B0604030504040204" pitchFamily="50" charset="-128"/>
                <a:ea typeface="メイリオ" panose="020B0604030504040204" pitchFamily="50" charset="-128"/>
              </a:rPr>
              <a:t> </a:t>
            </a:r>
            <a:r>
              <a:rPr kumimoji="1" lang="en-US" altLang="ja-JP" sz="600" dirty="0" smtClean="0">
                <a:latin typeface="メイリオ" panose="020B0604030504040204" pitchFamily="50" charset="-128"/>
                <a:ea typeface="メイリオ" panose="020B0604030504040204" pitchFamily="50" charset="-128"/>
              </a:rPr>
              <a:t>MARKET</a:t>
            </a:r>
            <a:r>
              <a:rPr kumimoji="1" lang="ja-JP" altLang="en-US" sz="600" dirty="0" smtClean="0">
                <a:latin typeface="メイリオ" panose="020B0604030504040204" pitchFamily="50" charset="-128"/>
                <a:ea typeface="メイリオ" panose="020B0604030504040204" pitchFamily="50" charset="-128"/>
              </a:rPr>
              <a:t> </a:t>
            </a:r>
            <a:r>
              <a:rPr kumimoji="1" lang="en-US" altLang="ja-JP" sz="600" dirty="0" smtClean="0">
                <a:latin typeface="メイリオ" panose="020B0604030504040204" pitchFamily="50" charset="-128"/>
                <a:ea typeface="メイリオ" panose="020B0604030504040204" pitchFamily="50" charset="-128"/>
              </a:rPr>
              <a:t>VIEW</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ERP</a:t>
            </a:r>
            <a:r>
              <a:rPr kumimoji="1" lang="ja-JP" altLang="en-US" sz="600" dirty="0" smtClean="0">
                <a:latin typeface="メイリオ" panose="020B0604030504040204" pitchFamily="50" charset="-128"/>
                <a:ea typeface="メイリオ" panose="020B0604030504040204" pitchFamily="50" charset="-128"/>
              </a:rPr>
              <a:t>市場</a:t>
            </a:r>
            <a:r>
              <a:rPr kumimoji="1" lang="en-US" altLang="ja-JP" sz="600" dirty="0" smtClean="0">
                <a:latin typeface="メイリオ" panose="020B0604030504040204" pitchFamily="50" charset="-128"/>
                <a:ea typeface="メイリオ" panose="020B0604030504040204" pitchFamily="50" charset="-128"/>
              </a:rPr>
              <a:t>2021</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ライセンス出荷</a:t>
            </a:r>
            <a:r>
              <a:rPr lang="en-US" altLang="ja-JP" sz="600" dirty="0" smtClean="0">
                <a:latin typeface="メイリオ" panose="020B0604030504040204" pitchFamily="50" charset="-128"/>
                <a:ea typeface="メイリオ" panose="020B0604030504040204" pitchFamily="50" charset="-128"/>
              </a:rPr>
              <a:t>ERP</a:t>
            </a:r>
            <a:r>
              <a:rPr lang="ja-JP" altLang="en-US" sz="600" dirty="0">
                <a:latin typeface="メイリオ" panose="020B0604030504040204" pitchFamily="50" charset="-128"/>
                <a:ea typeface="メイリオ" panose="020B0604030504040204" pitchFamily="50" charset="-128"/>
              </a:rPr>
              <a:t>市場規模推移および予測：業界分野別（</a:t>
            </a:r>
            <a:r>
              <a:rPr lang="en-US" altLang="ja-JP" sz="600" dirty="0">
                <a:latin typeface="メイリオ" panose="020B0604030504040204" pitchFamily="50" charset="-128"/>
                <a:ea typeface="メイリオ" panose="020B0604030504040204" pitchFamily="50" charset="-128"/>
              </a:rPr>
              <a:t>2018</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2024</a:t>
            </a:r>
            <a:r>
              <a:rPr lang="ja-JP" altLang="en-US" sz="600" dirty="0">
                <a:latin typeface="メイリオ" panose="020B0604030504040204" pitchFamily="50" charset="-128"/>
                <a:ea typeface="メイリオ" panose="020B0604030504040204" pitchFamily="50" charset="-128"/>
              </a:rPr>
              <a:t>年度・売上金額</a:t>
            </a:r>
            <a:r>
              <a:rPr lang="ja-JP" altLang="en-US" sz="600" dirty="0" smtClean="0">
                <a:latin typeface="メイリオ" panose="020B0604030504040204" pitchFamily="50" charset="-128"/>
                <a:ea typeface="メイリオ" panose="020B0604030504040204" pitchFamily="50" charset="-128"/>
              </a:rPr>
              <a:t>）</a:t>
            </a:r>
            <a:endParaRPr lang="ja-JP" altLang="en-US" sz="600" dirty="0">
              <a:latin typeface="メイリオ" panose="020B0604030504040204" pitchFamily="50" charset="-128"/>
              <a:ea typeface="メイリオ" panose="020B0604030504040204" pitchFamily="50" charset="-128"/>
            </a:endParaRPr>
          </a:p>
        </p:txBody>
      </p:sp>
      <p:sp>
        <p:nvSpPr>
          <p:cNvPr id="15" name="Text Box 1031"/>
          <p:cNvSpPr txBox="1">
            <a:spLocks noChangeArrowheads="1"/>
          </p:cNvSpPr>
          <p:nvPr/>
        </p:nvSpPr>
        <p:spPr bwMode="auto">
          <a:xfrm>
            <a:off x="122219" y="4254413"/>
            <a:ext cx="921389" cy="200055"/>
          </a:xfrm>
          <a:prstGeom prst="rect">
            <a:avLst/>
          </a:prstGeom>
          <a:noFill/>
          <a:ln w="9525" algn="ctr">
            <a:noFill/>
            <a:miter lim="800000"/>
            <a:headEnd/>
            <a:tailEnd/>
          </a:ln>
          <a:effectLst/>
        </p:spPr>
        <p:txBody>
          <a:bodyPr wrap="square">
            <a:spAutoFit/>
          </a:bodyPr>
          <a:lstStyle/>
          <a:p>
            <a:pPr algn="ctr">
              <a:spcBef>
                <a:spcPct val="50000"/>
              </a:spcBef>
            </a:pPr>
            <a:r>
              <a:rPr lang="en-US" altLang="ja-JP" sz="70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700" dirty="0" smtClean="0">
                <a:solidFill>
                  <a:schemeClr val="tx1">
                    <a:lumMod val="75000"/>
                    <a:lumOff val="25000"/>
                  </a:schemeClr>
                </a:solidFill>
                <a:latin typeface="メイリオ" pitchFamily="50" charset="-128"/>
                <a:ea typeface="メイリオ" pitchFamily="50" charset="-128"/>
                <a:cs typeface="メイリオ" pitchFamily="50" charset="-128"/>
              </a:rPr>
              <a:t>億円</a:t>
            </a:r>
            <a:r>
              <a:rPr lang="en-US" altLang="ja-JP" sz="700" dirty="0" smtClean="0">
                <a:solidFill>
                  <a:schemeClr val="tx1">
                    <a:lumMod val="75000"/>
                    <a:lumOff val="25000"/>
                  </a:schemeClr>
                </a:solidFill>
                <a:latin typeface="メイリオ" pitchFamily="50" charset="-128"/>
                <a:ea typeface="メイリオ" pitchFamily="50" charset="-128"/>
                <a:cs typeface="メイリオ" pitchFamily="50" charset="-128"/>
              </a:rPr>
              <a:t>)</a:t>
            </a:r>
            <a:endParaRPr lang="ja-JP" altLang="en-US" sz="700" dirty="0">
              <a:solidFill>
                <a:schemeClr val="tx1">
                  <a:lumMod val="75000"/>
                  <a:lumOff val="2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3645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4" name="タイトル 3"/>
          <p:cNvSpPr>
            <a:spLocks noGrp="1"/>
          </p:cNvSpPr>
          <p:nvPr>
            <p:ph type="title"/>
          </p:nvPr>
        </p:nvSpPr>
        <p:spPr/>
        <p:txBody>
          <a:bodyPr/>
          <a:lstStyle/>
          <a:p>
            <a:r>
              <a:rPr lang="ja-JP" altLang="en-US" dirty="0"/>
              <a:t>環境</a:t>
            </a:r>
            <a:r>
              <a:rPr lang="ja-JP" altLang="en-US" dirty="0" smtClean="0"/>
              <a:t>構築（</a:t>
            </a:r>
            <a:r>
              <a:rPr lang="ja-JP" altLang="en-US" dirty="0"/>
              <a:t>インスタンス構成）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926109701"/>
              </p:ext>
            </p:extLst>
          </p:nvPr>
        </p:nvGraphicFramePr>
        <p:xfrm>
          <a:off x="179512" y="951570"/>
          <a:ext cx="8784976" cy="1066800"/>
        </p:xfrm>
        <a:graphic>
          <a:graphicData uri="http://schemas.openxmlformats.org/drawingml/2006/table">
            <a:tbl>
              <a:tblPr firstRow="1" bandRow="1">
                <a:tableStyleId>{93296810-A885-4BE3-A3E7-6D5BEEA58F35}</a:tableStyleId>
              </a:tblPr>
              <a:tblGrid>
                <a:gridCol w="2664296">
                  <a:extLst>
                    <a:ext uri="{9D8B030D-6E8A-4147-A177-3AD203B41FA5}">
                      <a16:colId xmlns:a16="http://schemas.microsoft.com/office/drawing/2014/main" val="2920229852"/>
                    </a:ext>
                  </a:extLst>
                </a:gridCol>
                <a:gridCol w="684076">
                  <a:extLst>
                    <a:ext uri="{9D8B030D-6E8A-4147-A177-3AD203B41FA5}">
                      <a16:colId xmlns:a16="http://schemas.microsoft.com/office/drawing/2014/main" val="490545237"/>
                    </a:ext>
                  </a:extLst>
                </a:gridCol>
                <a:gridCol w="684076">
                  <a:extLst>
                    <a:ext uri="{9D8B030D-6E8A-4147-A177-3AD203B41FA5}">
                      <a16:colId xmlns:a16="http://schemas.microsoft.com/office/drawing/2014/main" val="2949144865"/>
                    </a:ext>
                  </a:extLst>
                </a:gridCol>
                <a:gridCol w="4752528">
                  <a:extLst>
                    <a:ext uri="{9D8B030D-6E8A-4147-A177-3AD203B41FA5}">
                      <a16:colId xmlns:a16="http://schemas.microsoft.com/office/drawing/2014/main" val="1128085035"/>
                    </a:ext>
                  </a:extLst>
                </a:gridCol>
              </a:tblGrid>
              <a:tr h="0">
                <a:tc rowSpan="2">
                  <a:txBody>
                    <a:bodyPr/>
                    <a:lstStyle/>
                    <a:p>
                      <a:pPr algn="ctr"/>
                      <a:r>
                        <a:rPr kumimoji="1" lang="ja-JP" altLang="en-US" sz="800" dirty="0"/>
                        <a:t>導入製品</a:t>
                      </a:r>
                      <a:endParaRPr kumimoji="1" lang="ja-JP" altLang="en-US" sz="800" dirty="0">
                        <a:solidFill>
                          <a:schemeClr val="bg1"/>
                        </a:solidFill>
                        <a:latin typeface="+mn-ea"/>
                        <a:ea typeface="+mn-ea"/>
                      </a:endParaRPr>
                    </a:p>
                  </a:txBody>
                  <a:tcPr anchor="ctr"/>
                </a:tc>
                <a:tc gridSpan="2">
                  <a:txBody>
                    <a:bodyPr/>
                    <a:lstStyle/>
                    <a:p>
                      <a:pPr algn="ctr"/>
                      <a:r>
                        <a:rPr kumimoji="1" lang="ja-JP" altLang="en-US" sz="800" dirty="0"/>
                        <a:t>構築サーバー数</a:t>
                      </a:r>
                      <a:endParaRPr kumimoji="1" lang="ja-JP" altLang="en-US" sz="800" dirty="0">
                        <a:solidFill>
                          <a:schemeClr val="bg1"/>
                        </a:solidFill>
                        <a:latin typeface="+mn-ea"/>
                        <a:ea typeface="+mn-ea"/>
                      </a:endParaRPr>
                    </a:p>
                  </a:txBody>
                  <a:tcPr anchor="ctr"/>
                </a:tc>
                <a:tc hMerge="1">
                  <a:txBody>
                    <a:bodyPr/>
                    <a:lstStyle/>
                    <a:p>
                      <a:endParaRPr kumimoji="1" lang="ja-JP" altLang="en-US" sz="1200" dirty="0">
                        <a:latin typeface="+mn-ea"/>
                        <a:ea typeface="+mn-ea"/>
                      </a:endParaRPr>
                    </a:p>
                  </a:txBody>
                  <a:tcPr/>
                </a:tc>
                <a:tc rowSpan="2">
                  <a:txBody>
                    <a:bodyPr/>
                    <a:lstStyle/>
                    <a:p>
                      <a:pPr algn="ctr"/>
                      <a:endParaRPr kumimoji="1" lang="ja-JP" altLang="en-US" sz="800" dirty="0">
                        <a:solidFill>
                          <a:schemeClr val="bg1"/>
                        </a:solidFill>
                        <a:latin typeface="+mn-ea"/>
                        <a:ea typeface="+mn-ea"/>
                      </a:endParaRPr>
                    </a:p>
                  </a:txBody>
                  <a:tcPr anchor="ctr"/>
                </a:tc>
                <a:extLst>
                  <a:ext uri="{0D108BD9-81ED-4DB2-BD59-A6C34878D82A}">
                    <a16:rowId xmlns:a16="http://schemas.microsoft.com/office/drawing/2014/main" val="3191969761"/>
                  </a:ext>
                </a:extLst>
              </a:tr>
              <a:tr h="0">
                <a:tc vMerge="1">
                  <a:txBody>
                    <a:bodyPr/>
                    <a:lstStyle/>
                    <a:p>
                      <a:endParaRPr kumimoji="1" lang="ja-JP" altLang="en-US"/>
                    </a:p>
                  </a:txBody>
                  <a:tcPr/>
                </a:tc>
                <a:tc>
                  <a:txBody>
                    <a:bodyPr/>
                    <a:lstStyle/>
                    <a:p>
                      <a:pPr algn="ctr"/>
                      <a:r>
                        <a:rPr kumimoji="1" lang="en-US" altLang="ja-JP" sz="800" dirty="0"/>
                        <a:t>Compute</a:t>
                      </a:r>
                      <a:endParaRPr kumimoji="1" lang="en-US" altLang="ja-JP" sz="800" b="1" dirty="0">
                        <a:solidFill>
                          <a:schemeClr val="bg1"/>
                        </a:solidFill>
                        <a:latin typeface="+mn-ea"/>
                        <a:ea typeface="+mn-ea"/>
                      </a:endParaRPr>
                    </a:p>
                  </a:txBody>
                  <a:tcPr/>
                </a:tc>
                <a:tc>
                  <a:txBody>
                    <a:bodyPr/>
                    <a:lstStyle/>
                    <a:p>
                      <a:pPr algn="ctr"/>
                      <a:r>
                        <a:rPr kumimoji="1" lang="en-US" altLang="ja-JP" sz="800" dirty="0"/>
                        <a:t>DBCS</a:t>
                      </a:r>
                      <a:endParaRPr kumimoji="1" lang="ja-JP" altLang="en-US" sz="800" b="1" dirty="0">
                        <a:solidFill>
                          <a:schemeClr val="bg1"/>
                        </a:solidFill>
                        <a:latin typeface="+mn-ea"/>
                        <a:ea typeface="+mn-ea"/>
                      </a:endParaRPr>
                    </a:p>
                  </a:txBody>
                  <a:tcPr/>
                </a:tc>
                <a:tc vMerge="1">
                  <a:txBody>
                    <a:bodyPr/>
                    <a:lstStyle/>
                    <a:p>
                      <a:endParaRPr kumimoji="1" lang="ja-JP" altLang="en-US" sz="1200" b="1" dirty="0">
                        <a:solidFill>
                          <a:schemeClr val="bg1"/>
                        </a:solidFill>
                        <a:latin typeface="+mn-ea"/>
                        <a:ea typeface="+mn-ea"/>
                      </a:endParaRPr>
                    </a:p>
                  </a:txBody>
                  <a:tcPr>
                    <a:solidFill>
                      <a:schemeClr val="tx1"/>
                    </a:solidFill>
                  </a:tcPr>
                </a:tc>
                <a:extLst>
                  <a:ext uri="{0D108BD9-81ED-4DB2-BD59-A6C34878D82A}">
                    <a16:rowId xmlns:a16="http://schemas.microsoft.com/office/drawing/2014/main" val="3231792537"/>
                  </a:ext>
                </a:extLst>
              </a:tr>
              <a:tr h="0">
                <a:tc>
                  <a:txBody>
                    <a:bodyPr/>
                    <a:lstStyle/>
                    <a:p>
                      <a:r>
                        <a:rPr kumimoji="1" lang="ja-JP" altLang="en-US" sz="800" dirty="0"/>
                        <a:t>会計・固定資産　 </a:t>
                      </a:r>
                      <a:r>
                        <a:rPr kumimoji="1" lang="en-US" altLang="ja-JP" sz="800" dirty="0"/>
                        <a:t>※</a:t>
                      </a:r>
                      <a:r>
                        <a:rPr kumimoji="1" lang="ja-JP" altLang="en-US" sz="800" dirty="0"/>
                        <a:t>人給なし</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en-US" altLang="ja-JP" sz="800" dirty="0">
                        <a:solidFill>
                          <a:schemeClr val="tx1">
                            <a:lumMod val="75000"/>
                            <a:lumOff val="25000"/>
                          </a:schemeClr>
                        </a:solidFill>
                        <a:latin typeface="+mn-ea"/>
                        <a:ea typeface="+mn-ea"/>
                      </a:endParaRPr>
                    </a:p>
                  </a:txBody>
                  <a:tcPr/>
                </a:tc>
                <a:tc>
                  <a:txBody>
                    <a:bodyPr/>
                    <a:lstStyle/>
                    <a:p>
                      <a:r>
                        <a:rPr kumimoji="1" lang="ja-JP" altLang="en-US" sz="800" dirty="0"/>
                        <a:t>手形</a:t>
                      </a:r>
                      <a:r>
                        <a:rPr kumimoji="1" lang="en-US" altLang="ja-JP" sz="800" dirty="0"/>
                        <a:t>/</a:t>
                      </a:r>
                      <a:r>
                        <a:rPr kumimoji="1" lang="ja-JP" altLang="en-US" sz="800" dirty="0"/>
                        <a:t>電債</a:t>
                      </a:r>
                      <a:r>
                        <a:rPr kumimoji="1" lang="en-US" altLang="ja-JP" sz="800" dirty="0"/>
                        <a:t>/</a:t>
                      </a:r>
                      <a:r>
                        <a:rPr kumimoji="1" lang="ja-JP" altLang="en-US" sz="800" dirty="0"/>
                        <a:t>ファクタリング</a:t>
                      </a:r>
                      <a:r>
                        <a:rPr kumimoji="1" lang="en-US" altLang="ja-JP" sz="800" dirty="0"/>
                        <a:t>/</a:t>
                      </a:r>
                      <a:r>
                        <a:rPr kumimoji="1" lang="ja-JP" altLang="en-US" sz="800" dirty="0"/>
                        <a:t>駅すぱあと</a:t>
                      </a:r>
                      <a:r>
                        <a:rPr kumimoji="1" lang="en-US" altLang="ja-JP" sz="800" dirty="0"/>
                        <a:t>/</a:t>
                      </a:r>
                      <a:r>
                        <a:rPr kumimoji="1" lang="ja-JP" altLang="en-US" sz="800" dirty="0"/>
                        <a:t>スーパーインターフェース</a:t>
                      </a:r>
                      <a:r>
                        <a:rPr kumimoji="1" lang="en-US" altLang="ja-JP" sz="800" dirty="0"/>
                        <a:t>/API</a:t>
                      </a:r>
                      <a:r>
                        <a:rPr kumimoji="1" lang="ja-JP" altLang="en-US" sz="800" dirty="0"/>
                        <a:t>オプション</a:t>
                      </a:r>
                      <a:r>
                        <a:rPr kumimoji="1" lang="en-US" altLang="ja-JP" sz="800" dirty="0"/>
                        <a:t>/AI-OCR </a:t>
                      </a:r>
                      <a:r>
                        <a:rPr kumimoji="1" lang="ja-JP" altLang="en-US" sz="800" dirty="0"/>
                        <a:t>含む</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87220859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人事・給与　　　 </a:t>
                      </a:r>
                      <a:r>
                        <a:rPr kumimoji="1" lang="en-US" altLang="ja-JP" sz="800" dirty="0"/>
                        <a:t>※</a:t>
                      </a:r>
                      <a:r>
                        <a:rPr kumimoji="1" lang="ja-JP" altLang="en-US" sz="800" dirty="0"/>
                        <a:t>会計なし</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53243827"/>
                  </a:ext>
                </a:extLst>
              </a:tr>
              <a:tr h="0">
                <a:tc>
                  <a:txBody>
                    <a:bodyPr/>
                    <a:lstStyle/>
                    <a:p>
                      <a:r>
                        <a:rPr kumimoji="1" lang="ja-JP" altLang="en-US" sz="800" dirty="0"/>
                        <a:t>会計・固定資産 ＋ 人事・給与</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r>
                        <a:rPr kumimoji="1" lang="ja-JP" altLang="en-US" sz="800" dirty="0"/>
                        <a:t>（同居）</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2</a:t>
                      </a:r>
                      <a:endParaRPr kumimoji="1" lang="ja-JP" altLang="en-US" sz="800" dirty="0">
                        <a:solidFill>
                          <a:schemeClr val="tx1">
                            <a:lumMod val="75000"/>
                            <a:lumOff val="25000"/>
                          </a:schemeClr>
                        </a:solidFill>
                        <a:latin typeface="+mn-ea"/>
                        <a:ea typeface="+mn-ea"/>
                      </a:endParaRPr>
                    </a:p>
                  </a:txBody>
                  <a:tcPr/>
                </a:tc>
                <a:tc>
                  <a:txBody>
                    <a:bodyPr/>
                    <a:lstStyle/>
                    <a:p>
                      <a:r>
                        <a:rPr kumimoji="1" lang="en-US" altLang="ja-JP" sz="800" dirty="0"/>
                        <a:t>AP</a:t>
                      </a:r>
                      <a:r>
                        <a:rPr kumimoji="1" lang="ja-JP" altLang="en-US" sz="800" dirty="0"/>
                        <a:t>サーバは会計人給が同居、</a:t>
                      </a:r>
                      <a:r>
                        <a:rPr kumimoji="1" lang="en-US" altLang="ja-JP" sz="800" dirty="0"/>
                        <a:t>DB</a:t>
                      </a:r>
                      <a:r>
                        <a:rPr kumimoji="1" lang="ja-JP" altLang="en-US" sz="800" dirty="0"/>
                        <a:t>サーバーは会計と人給で別に構築します</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855155407"/>
                  </a:ext>
                </a:extLst>
              </a:tr>
            </a:tbl>
          </a:graphicData>
        </a:graphic>
      </p:graphicFrame>
      <p:sp>
        <p:nvSpPr>
          <p:cNvPr id="7" name="正方形/長方形 6"/>
          <p:cNvSpPr/>
          <p:nvPr/>
        </p:nvSpPr>
        <p:spPr>
          <a:xfrm>
            <a:off x="95563" y="2065985"/>
            <a:ext cx="3960440" cy="369332"/>
          </a:xfrm>
          <a:prstGeom prst="rect">
            <a:avLst/>
          </a:prstGeom>
        </p:spPr>
        <p:txBody>
          <a:bodyPr wrap="square">
            <a:spAutoFit/>
          </a:bodyPr>
          <a:lstStyle/>
          <a:p>
            <a:r>
              <a:rPr lang="ja-JP" altLang="en-US" sz="900" dirty="0">
                <a:latin typeface="+mn-ea"/>
              </a:rPr>
              <a:t>以下の製品を導入する場合、上記に加え、以下のサーバー数が追加になります。</a:t>
            </a:r>
            <a:endParaRPr lang="ja-JP" altLang="en-US" sz="900" dirty="0">
              <a:solidFill>
                <a:srgbClr val="FF0000"/>
              </a:solidFill>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2935011765"/>
              </p:ext>
            </p:extLst>
          </p:nvPr>
        </p:nvGraphicFramePr>
        <p:xfrm>
          <a:off x="179512" y="2258341"/>
          <a:ext cx="8784976" cy="1402080"/>
        </p:xfrm>
        <a:graphic>
          <a:graphicData uri="http://schemas.openxmlformats.org/drawingml/2006/table">
            <a:tbl>
              <a:tblPr firstRow="1" bandRow="1">
                <a:tableStyleId>{93296810-A885-4BE3-A3E7-6D5BEEA58F35}</a:tableStyleId>
              </a:tblPr>
              <a:tblGrid>
                <a:gridCol w="2664296">
                  <a:extLst>
                    <a:ext uri="{9D8B030D-6E8A-4147-A177-3AD203B41FA5}">
                      <a16:colId xmlns:a16="http://schemas.microsoft.com/office/drawing/2014/main" val="2920229852"/>
                    </a:ext>
                  </a:extLst>
                </a:gridCol>
                <a:gridCol w="684076">
                  <a:extLst>
                    <a:ext uri="{9D8B030D-6E8A-4147-A177-3AD203B41FA5}">
                      <a16:colId xmlns:a16="http://schemas.microsoft.com/office/drawing/2014/main" val="490545237"/>
                    </a:ext>
                  </a:extLst>
                </a:gridCol>
                <a:gridCol w="684076">
                  <a:extLst>
                    <a:ext uri="{9D8B030D-6E8A-4147-A177-3AD203B41FA5}">
                      <a16:colId xmlns:a16="http://schemas.microsoft.com/office/drawing/2014/main" val="2949144865"/>
                    </a:ext>
                  </a:extLst>
                </a:gridCol>
                <a:gridCol w="4752528">
                  <a:extLst>
                    <a:ext uri="{9D8B030D-6E8A-4147-A177-3AD203B41FA5}">
                      <a16:colId xmlns:a16="http://schemas.microsoft.com/office/drawing/2014/main" val="1128085035"/>
                    </a:ext>
                  </a:extLst>
                </a:gridCol>
              </a:tblGrid>
              <a:tr h="0">
                <a:tc rowSpan="2">
                  <a:txBody>
                    <a:bodyPr/>
                    <a:lstStyle/>
                    <a:p>
                      <a:pPr algn="ctr"/>
                      <a:r>
                        <a:rPr kumimoji="1" lang="ja-JP" altLang="en-US" sz="800" dirty="0"/>
                        <a:t>導入製品</a:t>
                      </a:r>
                      <a:endParaRPr kumimoji="1" lang="ja-JP" altLang="en-US" sz="800" dirty="0">
                        <a:solidFill>
                          <a:schemeClr val="bg1"/>
                        </a:solidFill>
                        <a:latin typeface="+mn-ea"/>
                        <a:ea typeface="+mn-ea"/>
                      </a:endParaRPr>
                    </a:p>
                  </a:txBody>
                  <a:tcPr anchor="ctr"/>
                </a:tc>
                <a:tc gridSpan="2">
                  <a:txBody>
                    <a:bodyPr/>
                    <a:lstStyle/>
                    <a:p>
                      <a:pPr algn="ctr"/>
                      <a:r>
                        <a:rPr kumimoji="1" lang="ja-JP" altLang="en-US" sz="800" dirty="0"/>
                        <a:t>構築サーバー数（追加）</a:t>
                      </a:r>
                      <a:endParaRPr kumimoji="1" lang="ja-JP" altLang="en-US" sz="800" dirty="0">
                        <a:solidFill>
                          <a:schemeClr val="bg1"/>
                        </a:solidFill>
                        <a:latin typeface="+mn-ea"/>
                        <a:ea typeface="+mn-ea"/>
                      </a:endParaRPr>
                    </a:p>
                  </a:txBody>
                  <a:tcPr anchor="ctr"/>
                </a:tc>
                <a:tc hMerge="1">
                  <a:txBody>
                    <a:bodyPr/>
                    <a:lstStyle/>
                    <a:p>
                      <a:endParaRPr kumimoji="1" lang="ja-JP" altLang="en-US" sz="1200" dirty="0">
                        <a:latin typeface="+mn-ea"/>
                        <a:ea typeface="+mn-ea"/>
                      </a:endParaRPr>
                    </a:p>
                  </a:txBody>
                  <a:tcPr/>
                </a:tc>
                <a:tc rowSpan="2">
                  <a:txBody>
                    <a:bodyPr/>
                    <a:lstStyle/>
                    <a:p>
                      <a:pPr algn="ctr"/>
                      <a:endParaRPr kumimoji="1" lang="ja-JP" altLang="en-US" sz="800" dirty="0">
                        <a:solidFill>
                          <a:schemeClr val="bg1"/>
                        </a:solidFill>
                        <a:latin typeface="+mn-ea"/>
                        <a:ea typeface="+mn-ea"/>
                      </a:endParaRPr>
                    </a:p>
                  </a:txBody>
                  <a:tcPr anchor="ctr"/>
                </a:tc>
                <a:extLst>
                  <a:ext uri="{0D108BD9-81ED-4DB2-BD59-A6C34878D82A}">
                    <a16:rowId xmlns:a16="http://schemas.microsoft.com/office/drawing/2014/main" val="3191969761"/>
                  </a:ext>
                </a:extLst>
              </a:tr>
              <a:tr h="0">
                <a:tc vMerge="1">
                  <a:txBody>
                    <a:bodyPr/>
                    <a:lstStyle/>
                    <a:p>
                      <a:endParaRPr kumimoji="1" lang="ja-JP" altLang="en-US"/>
                    </a:p>
                  </a:txBody>
                  <a:tcPr/>
                </a:tc>
                <a:tc>
                  <a:txBody>
                    <a:bodyPr/>
                    <a:lstStyle/>
                    <a:p>
                      <a:pPr algn="ctr"/>
                      <a:r>
                        <a:rPr kumimoji="1" lang="en-US" altLang="ja-JP" sz="800" dirty="0"/>
                        <a:t>Compute</a:t>
                      </a:r>
                      <a:endParaRPr kumimoji="1" lang="en-US" altLang="ja-JP" sz="800" b="1" dirty="0">
                        <a:solidFill>
                          <a:schemeClr val="bg1"/>
                        </a:solidFill>
                        <a:latin typeface="+mn-ea"/>
                        <a:ea typeface="+mn-ea"/>
                      </a:endParaRPr>
                    </a:p>
                  </a:txBody>
                  <a:tcPr/>
                </a:tc>
                <a:tc>
                  <a:txBody>
                    <a:bodyPr/>
                    <a:lstStyle/>
                    <a:p>
                      <a:pPr algn="ctr"/>
                      <a:r>
                        <a:rPr kumimoji="1" lang="en-US" altLang="ja-JP" sz="800" dirty="0"/>
                        <a:t>DBCS</a:t>
                      </a:r>
                      <a:endParaRPr kumimoji="1" lang="ja-JP" altLang="en-US" sz="800" b="1" dirty="0">
                        <a:solidFill>
                          <a:schemeClr val="bg1"/>
                        </a:solidFill>
                        <a:latin typeface="+mn-ea"/>
                        <a:ea typeface="+mn-ea"/>
                      </a:endParaRPr>
                    </a:p>
                  </a:txBody>
                  <a:tcPr/>
                </a:tc>
                <a:tc vMerge="1">
                  <a:txBody>
                    <a:bodyPr/>
                    <a:lstStyle/>
                    <a:p>
                      <a:endParaRPr kumimoji="1" lang="ja-JP" altLang="en-US" sz="1200" b="1" dirty="0">
                        <a:solidFill>
                          <a:schemeClr val="bg1"/>
                        </a:solidFill>
                        <a:latin typeface="+mn-ea"/>
                        <a:ea typeface="+mn-ea"/>
                      </a:endParaRPr>
                    </a:p>
                  </a:txBody>
                  <a:tcPr>
                    <a:solidFill>
                      <a:schemeClr val="tx1"/>
                    </a:solidFill>
                  </a:tcPr>
                </a:tc>
                <a:extLst>
                  <a:ext uri="{0D108BD9-81ED-4DB2-BD59-A6C34878D82A}">
                    <a16:rowId xmlns:a16="http://schemas.microsoft.com/office/drawing/2014/main" val="3231792537"/>
                  </a:ext>
                </a:extLst>
              </a:tr>
              <a:tr h="0">
                <a:tc>
                  <a:txBody>
                    <a:bodyPr/>
                    <a:lstStyle/>
                    <a:p>
                      <a:r>
                        <a:rPr kumimoji="1" lang="ja-JP" altLang="en-US" sz="800" dirty="0"/>
                        <a:t>人事諸届・照会</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ja-JP" altLang="en-US" sz="800" dirty="0"/>
                        <a:t>－</a:t>
                      </a:r>
                      <a:endParaRPr kumimoji="1" lang="en-US" altLang="ja-JP" sz="800" dirty="0">
                        <a:solidFill>
                          <a:schemeClr val="tx1">
                            <a:lumMod val="75000"/>
                            <a:lumOff val="25000"/>
                          </a:schemeClr>
                        </a:solidFill>
                        <a:latin typeface="+mn-ea"/>
                        <a:ea typeface="+mn-ea"/>
                      </a:endParaRPr>
                    </a:p>
                  </a:txBody>
                  <a:tcPr/>
                </a:tc>
                <a:tc>
                  <a:txBody>
                    <a:bodyPr/>
                    <a:lstStyle/>
                    <a:p>
                      <a:r>
                        <a:rPr kumimoji="1" lang="ja-JP" altLang="en-US" sz="800" dirty="0"/>
                        <a:t>人事諸届・照会 専用の</a:t>
                      </a:r>
                      <a:r>
                        <a:rPr kumimoji="1" lang="en-US" altLang="ja-JP" sz="800" dirty="0"/>
                        <a:t>AP</a:t>
                      </a:r>
                      <a:r>
                        <a:rPr kumimoji="1" lang="ja-JP" altLang="en-US" sz="800" dirty="0"/>
                        <a:t>サーバを構築します</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87220859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800" dirty="0"/>
                        <a:t>証憑管理</a:t>
                      </a:r>
                      <a:r>
                        <a:rPr kumimoji="1" lang="ja-JP" altLang="en-US" sz="800" dirty="0"/>
                        <a:t>オプション</a:t>
                      </a:r>
                      <a:r>
                        <a:rPr kumimoji="1" lang="zh-TW" altLang="en-US" sz="800" dirty="0"/>
                        <a:t>、</a:t>
                      </a:r>
                      <a:r>
                        <a:rPr kumimoji="1" lang="ja-JP" altLang="en-US" sz="800" dirty="0"/>
                        <a:t>証憑管理</a:t>
                      </a:r>
                      <a:r>
                        <a:rPr kumimoji="1" lang="en-US" altLang="ja-JP" sz="800" dirty="0"/>
                        <a:t>e</a:t>
                      </a:r>
                      <a:r>
                        <a:rPr kumimoji="1" lang="ja-JP" altLang="en-US" sz="800" dirty="0"/>
                        <a:t>文書対応オプション</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ja-JP" altLang="en-US" sz="800" dirty="0"/>
                        <a:t>－</a:t>
                      </a:r>
                      <a:endParaRPr kumimoji="1" lang="ja-JP" altLang="en-US" sz="800" dirty="0">
                        <a:solidFill>
                          <a:schemeClr val="tx1">
                            <a:lumMod val="75000"/>
                            <a:lumOff val="25000"/>
                          </a:schemeClr>
                        </a:solidFill>
                        <a:latin typeface="+mn-ea"/>
                        <a:ea typeface="+mn-ea"/>
                      </a:endParaRPr>
                    </a:p>
                  </a:txBody>
                  <a:tcPr/>
                </a:tc>
                <a:tc>
                  <a:txBody>
                    <a:bodyPr/>
                    <a:lstStyle/>
                    <a:p>
                      <a:r>
                        <a:rPr kumimoji="1" lang="ja-JP" altLang="en-US" sz="800" dirty="0"/>
                        <a:t>会計</a:t>
                      </a:r>
                      <a:r>
                        <a:rPr kumimoji="1" lang="en-US" altLang="ja-JP" sz="800" dirty="0"/>
                        <a:t>DB(UTF8)</a:t>
                      </a:r>
                      <a:r>
                        <a:rPr kumimoji="1" lang="ja-JP" altLang="en-US" sz="800" dirty="0"/>
                        <a:t>と証憑</a:t>
                      </a:r>
                      <a:r>
                        <a:rPr kumimoji="1" lang="en-US" altLang="ja-JP" sz="800" dirty="0"/>
                        <a:t>DB(SJIS)</a:t>
                      </a:r>
                      <a:r>
                        <a:rPr kumimoji="1" lang="ja-JP" altLang="en-US" sz="800" dirty="0"/>
                        <a:t>は同一</a:t>
                      </a:r>
                      <a:r>
                        <a:rPr kumimoji="1" lang="en-US" altLang="ja-JP" sz="800" dirty="0"/>
                        <a:t>DBCS</a:t>
                      </a:r>
                      <a:r>
                        <a:rPr kumimoji="1" lang="ja-JP" altLang="en-US" sz="800" dirty="0"/>
                        <a:t>内に別</a:t>
                      </a:r>
                      <a:r>
                        <a:rPr kumimoji="1" lang="en-US" altLang="ja-JP" sz="800" dirty="0"/>
                        <a:t>PDB</a:t>
                      </a:r>
                      <a:r>
                        <a:rPr kumimoji="1" lang="ja-JP" altLang="en-US" sz="800" dirty="0"/>
                        <a:t>として同居します</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793371621"/>
                  </a:ext>
                </a:extLst>
              </a:tr>
              <a:tr h="0">
                <a:tc>
                  <a:txBody>
                    <a:bodyPr/>
                    <a:lstStyle/>
                    <a:p>
                      <a:r>
                        <a:rPr kumimoji="1" lang="ja-JP" altLang="en-US" sz="800" dirty="0"/>
                        <a:t>グループ経営管理</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ja-JP" altLang="en-US" sz="800" dirty="0"/>
                        <a:t>－</a:t>
                      </a:r>
                      <a:endParaRPr kumimoji="1" lang="ja-JP" altLang="en-US" sz="800" dirty="0">
                        <a:solidFill>
                          <a:schemeClr val="tx1">
                            <a:lumMod val="75000"/>
                            <a:lumOff val="25000"/>
                          </a:schemeClr>
                        </a:solidFill>
                        <a:latin typeface="+mn-ea"/>
                        <a:ea typeface="+mn-ea"/>
                      </a:endParaRPr>
                    </a:p>
                  </a:txBody>
                  <a:tcPr/>
                </a:tc>
                <a:tc>
                  <a:txBody>
                    <a:bodyPr/>
                    <a:lstStyle/>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53243827"/>
                  </a:ext>
                </a:extLst>
              </a:tr>
              <a:tr h="0">
                <a:tc>
                  <a:txBody>
                    <a:bodyPr/>
                    <a:lstStyle/>
                    <a:p>
                      <a:r>
                        <a:rPr kumimoji="1" lang="ja-JP" altLang="en-US" sz="800" dirty="0"/>
                        <a:t>システム連携ツール</a:t>
                      </a:r>
                      <a:endParaRPr kumimoji="1" lang="ja-JP" altLang="en-US" sz="800" dirty="0">
                        <a:solidFill>
                          <a:schemeClr val="tx1">
                            <a:lumMod val="75000"/>
                            <a:lumOff val="25000"/>
                          </a:schemeClr>
                        </a:solidFill>
                        <a:latin typeface="+mn-ea"/>
                        <a:ea typeface="+mn-ea"/>
                      </a:endParaRPr>
                    </a:p>
                  </a:txBody>
                  <a:tcPr anchor="ct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1 ※1</a:t>
                      </a:r>
                      <a:endParaRPr kumimoji="1" lang="ja-JP" altLang="en-US" sz="800" dirty="0">
                        <a:solidFill>
                          <a:srgbClr val="FF0000"/>
                        </a:solidFill>
                        <a:latin typeface="+mn-ea"/>
                        <a:ea typeface="+mn-ea"/>
                      </a:endParaRPr>
                    </a:p>
                  </a:txBody>
                  <a:tcPr anchor="ctr"/>
                </a:tc>
                <a:tc>
                  <a:txBody>
                    <a:bodyPr/>
                    <a:lstStyle/>
                    <a:p>
                      <a:r>
                        <a:rPr kumimoji="1" lang="ja-JP" altLang="en-US" sz="800" dirty="0"/>
                        <a:t>コネクトサーバは、データ格納用にストレージを別途作成します</a:t>
                      </a:r>
                    </a:p>
                    <a:p>
                      <a:r>
                        <a:rPr kumimoji="1" lang="en-US" altLang="ja-JP" sz="800" dirty="0"/>
                        <a:t>※1</a:t>
                      </a:r>
                      <a:r>
                        <a:rPr kumimoji="1" lang="ja-JP" altLang="en-US" sz="800" dirty="0"/>
                        <a:t> リポジトリ</a:t>
                      </a:r>
                      <a:r>
                        <a:rPr kumimoji="1" lang="en-US" altLang="ja-JP" sz="800" dirty="0"/>
                        <a:t>DB</a:t>
                      </a:r>
                      <a:r>
                        <a:rPr kumimoji="1" lang="ja-JP" altLang="en-US" sz="800" dirty="0"/>
                        <a:t>を使用する場合は、専用に</a:t>
                      </a:r>
                      <a:r>
                        <a:rPr kumimoji="1" lang="en-US" altLang="ja-JP" sz="800" dirty="0"/>
                        <a:t>DB</a:t>
                      </a:r>
                      <a:r>
                        <a:rPr kumimoji="1" lang="ja-JP" altLang="en-US" sz="800" dirty="0"/>
                        <a:t>サーバーを１つ構築します。別途相談ください。</a:t>
                      </a:r>
                      <a:endParaRPr kumimoji="1" lang="en-US" altLang="ja-JP" sz="800" dirty="0">
                        <a:solidFill>
                          <a:srgbClr val="FF0000"/>
                        </a:solidFill>
                        <a:latin typeface="+mn-ea"/>
                        <a:ea typeface="+mn-ea"/>
                      </a:endParaRPr>
                    </a:p>
                  </a:txBody>
                  <a:tcPr anchor="ctr"/>
                </a:tc>
                <a:extLst>
                  <a:ext uri="{0D108BD9-81ED-4DB2-BD59-A6C34878D82A}">
                    <a16:rowId xmlns:a16="http://schemas.microsoft.com/office/drawing/2014/main" val="855155407"/>
                  </a:ext>
                </a:extLst>
              </a:tr>
            </a:tbl>
          </a:graphicData>
        </a:graphic>
      </p:graphicFrame>
      <p:sp>
        <p:nvSpPr>
          <p:cNvPr id="9" name="正方形/長方形 8"/>
          <p:cNvSpPr/>
          <p:nvPr/>
        </p:nvSpPr>
        <p:spPr>
          <a:xfrm>
            <a:off x="95562" y="3809061"/>
            <a:ext cx="6240633" cy="230832"/>
          </a:xfrm>
          <a:prstGeom prst="rect">
            <a:avLst/>
          </a:prstGeom>
        </p:spPr>
        <p:txBody>
          <a:bodyPr wrap="square">
            <a:spAutoFit/>
          </a:bodyPr>
          <a:lstStyle/>
          <a:p>
            <a:r>
              <a:rPr lang="ja-JP" altLang="en-US" sz="900" dirty="0">
                <a:solidFill>
                  <a:schemeClr val="tx1">
                    <a:lumMod val="75000"/>
                    <a:lumOff val="25000"/>
                  </a:schemeClr>
                </a:solidFill>
                <a:latin typeface="+mn-ea"/>
              </a:rPr>
              <a:t>例）会計、人給、証憑管理、システム連携ツール（リポジトリ</a:t>
            </a:r>
            <a:r>
              <a:rPr lang="en-US" altLang="ja-JP" sz="900" dirty="0">
                <a:solidFill>
                  <a:schemeClr val="tx1">
                    <a:lumMod val="75000"/>
                    <a:lumOff val="25000"/>
                  </a:schemeClr>
                </a:solidFill>
                <a:latin typeface="+mn-ea"/>
              </a:rPr>
              <a:t>DB</a:t>
            </a:r>
            <a:r>
              <a:rPr lang="ja-JP" altLang="en-US" sz="900" dirty="0">
                <a:solidFill>
                  <a:schemeClr val="tx1">
                    <a:lumMod val="75000"/>
                    <a:lumOff val="25000"/>
                  </a:schemeClr>
                </a:solidFill>
                <a:latin typeface="+mn-ea"/>
              </a:rPr>
              <a:t>なし）を導入する場合のインスタンス構成</a:t>
            </a:r>
            <a:endParaRPr lang="en-US" altLang="ja-JP" sz="900" dirty="0">
              <a:solidFill>
                <a:schemeClr val="tx1">
                  <a:lumMod val="75000"/>
                  <a:lumOff val="25000"/>
                </a:schemeClr>
              </a:solidFill>
              <a:latin typeface="+mn-ea"/>
            </a:endParaRPr>
          </a:p>
        </p:txBody>
      </p:sp>
      <p:pic>
        <p:nvPicPr>
          <p:cNvPr id="10" name="図 9"/>
          <p:cNvPicPr>
            <a:picLocks noChangeAspect="1"/>
          </p:cNvPicPr>
          <p:nvPr/>
        </p:nvPicPr>
        <p:blipFill>
          <a:blip r:embed="rId2"/>
          <a:stretch>
            <a:fillRect/>
          </a:stretch>
        </p:blipFill>
        <p:spPr>
          <a:xfrm>
            <a:off x="503548" y="4007875"/>
            <a:ext cx="4896076" cy="847072"/>
          </a:xfrm>
          <a:prstGeom prst="rect">
            <a:avLst/>
          </a:prstGeom>
        </p:spPr>
      </p:pic>
    </p:spTree>
    <p:extLst>
      <p:ext uri="{BB962C8B-B14F-4D97-AF65-F5344CB8AC3E}">
        <p14:creationId xmlns:p14="http://schemas.microsoft.com/office/powerpoint/2010/main" val="13244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テキスト プレースホルダー 2"/>
          <p:cNvSpPr>
            <a:spLocks noGrp="1"/>
          </p:cNvSpPr>
          <p:nvPr>
            <p:ph type="body" sz="quarter" idx="14"/>
          </p:nvPr>
        </p:nvSpPr>
        <p:spPr/>
        <p:txBody>
          <a:bodyPr/>
          <a:lstStyle/>
          <a:p>
            <a:pPr lvl="0" indent="-285750">
              <a:buFont typeface="Wingdings" panose="05000000000000000000" pitchFamily="2" charset="2"/>
              <a:buChar char="Ø"/>
              <a:defRPr/>
            </a:pPr>
            <a:endParaRPr lang="en-US" altLang="ja-JP" sz="1400" dirty="0" smtClean="0">
              <a:solidFill>
                <a:prstClr val="black">
                  <a:lumMod val="75000"/>
                  <a:lumOff val="25000"/>
                </a:prstClr>
              </a:solidFill>
            </a:endParaRPr>
          </a:p>
          <a:p>
            <a:pPr lvl="0" indent="-285750">
              <a:buFont typeface="Wingdings" panose="05000000000000000000" pitchFamily="2" charset="2"/>
              <a:buChar char="Ø"/>
              <a:defRPr/>
            </a:pPr>
            <a:r>
              <a:rPr lang="en-US" altLang="ja-JP" sz="1400" dirty="0" smtClean="0">
                <a:solidFill>
                  <a:prstClr val="black">
                    <a:lumMod val="75000"/>
                    <a:lumOff val="25000"/>
                  </a:prstClr>
                </a:solidFill>
              </a:rPr>
              <a:t>NX Cloud</a:t>
            </a:r>
            <a:r>
              <a:rPr lang="ja-JP" altLang="en-US" sz="1400" dirty="0" smtClean="0">
                <a:solidFill>
                  <a:prstClr val="black">
                    <a:lumMod val="75000"/>
                    <a:lumOff val="25000"/>
                  </a:prstClr>
                </a:solidFill>
              </a:rPr>
              <a:t>環境</a:t>
            </a:r>
            <a:r>
              <a:rPr lang="ja-JP" altLang="en-US" sz="1400" dirty="0">
                <a:solidFill>
                  <a:prstClr val="black">
                    <a:lumMod val="75000"/>
                    <a:lumOff val="25000"/>
                  </a:prstClr>
                </a:solidFill>
              </a:rPr>
              <a:t>の</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等のバージョン</a:t>
            </a:r>
          </a:p>
          <a:p>
            <a:pPr lvl="1">
              <a:lnSpc>
                <a:spcPct val="150000"/>
              </a:lnSpc>
              <a:buFont typeface="Arial" panose="020B0604020202020204" pitchFamily="34" charset="0"/>
              <a:buChar char="•"/>
              <a:defRPr/>
            </a:pPr>
            <a:r>
              <a:rPr lang="en-US" altLang="ja-JP" sz="1400" dirty="0" smtClean="0">
                <a:solidFill>
                  <a:prstClr val="black">
                    <a:lumMod val="75000"/>
                    <a:lumOff val="25000"/>
                  </a:prstClr>
                </a:solidFill>
              </a:rPr>
              <a:t>NX Cloud</a:t>
            </a:r>
            <a:r>
              <a:rPr lang="ja-JP" altLang="en-US" sz="1400" dirty="0" smtClean="0">
                <a:solidFill>
                  <a:prstClr val="black">
                    <a:lumMod val="75000"/>
                    <a:lumOff val="25000"/>
                  </a:prstClr>
                </a:solidFill>
              </a:rPr>
              <a:t>環境</a:t>
            </a:r>
            <a:r>
              <a:rPr lang="ja-JP" altLang="en-US" sz="1400" dirty="0">
                <a:solidFill>
                  <a:prstClr val="black">
                    <a:lumMod val="75000"/>
                    <a:lumOff val="25000"/>
                  </a:prstClr>
                </a:solidFill>
              </a:rPr>
              <a:t>に使用する</a:t>
            </a:r>
            <a:r>
              <a:rPr lang="en-US" altLang="ja-JP" sz="1400" dirty="0">
                <a:solidFill>
                  <a:prstClr val="black">
                    <a:lumMod val="75000"/>
                    <a:lumOff val="25000"/>
                  </a:prstClr>
                </a:solidFill>
              </a:rPr>
              <a:t>OS</a:t>
            </a:r>
            <a:r>
              <a:rPr lang="ja-JP" altLang="en-US" sz="1400" dirty="0">
                <a:solidFill>
                  <a:prstClr val="black">
                    <a:lumMod val="75000"/>
                    <a:lumOff val="25000"/>
                  </a:prstClr>
                </a:solidFill>
              </a:rPr>
              <a:t>や</a:t>
            </a:r>
            <a:r>
              <a:rPr lang="en-US" altLang="ja-JP" sz="1400" dirty="0">
                <a:solidFill>
                  <a:prstClr val="black">
                    <a:lumMod val="75000"/>
                    <a:lumOff val="25000"/>
                  </a:prstClr>
                </a:solidFill>
              </a:rPr>
              <a:t>DB</a:t>
            </a:r>
            <a:r>
              <a:rPr lang="ja-JP" altLang="en-US" sz="1400" dirty="0">
                <a:solidFill>
                  <a:prstClr val="black">
                    <a:lumMod val="75000"/>
                    <a:lumOff val="25000"/>
                  </a:prstClr>
                </a:solidFill>
              </a:rPr>
              <a:t>は当社が決定します。</a:t>
            </a:r>
          </a:p>
          <a:p>
            <a:pPr lvl="1">
              <a:lnSpc>
                <a:spcPct val="150000"/>
              </a:lnSpc>
              <a:buFont typeface="Arial" panose="020B0604020202020204" pitchFamily="34" charset="0"/>
              <a:buChar char="•"/>
              <a:defRPr/>
            </a:pPr>
            <a:r>
              <a:rPr lang="ja-JP" altLang="en-US" sz="1400" dirty="0">
                <a:solidFill>
                  <a:prstClr val="black">
                    <a:lumMod val="75000"/>
                    <a:lumOff val="25000"/>
                  </a:prstClr>
                </a:solidFill>
              </a:rPr>
              <a:t>初期環境構築時、</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バージョンは、原則、その時点の最新バージョンを使用します。</a:t>
            </a:r>
          </a:p>
          <a:p>
            <a:pPr marL="457200" lvl="1" indent="0">
              <a:buNone/>
              <a:defRPr/>
            </a:pPr>
            <a:r>
              <a:rPr lang="ja-JP" altLang="en-US" sz="1400" dirty="0">
                <a:solidFill>
                  <a:prstClr val="black">
                    <a:lumMod val="75000"/>
                    <a:lumOff val="25000"/>
                  </a:prstClr>
                </a:solidFill>
              </a:rPr>
              <a:t>　  既存の</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ご利用のお客様</a:t>
            </a:r>
            <a:r>
              <a:rPr lang="ja-JP" altLang="en-US" sz="1400" dirty="0" smtClean="0">
                <a:solidFill>
                  <a:prstClr val="black">
                    <a:lumMod val="75000"/>
                    <a:lumOff val="25000"/>
                  </a:prstClr>
                </a:solidFill>
              </a:rPr>
              <a:t>で</a:t>
            </a:r>
            <a:r>
              <a:rPr lang="en-US" altLang="ja-JP" sz="1400" dirty="0" smtClean="0">
                <a:solidFill>
                  <a:prstClr val="black">
                    <a:lumMod val="75000"/>
                    <a:lumOff val="25000"/>
                  </a:prstClr>
                </a:solidFill>
              </a:rPr>
              <a:t>NX Cloud</a:t>
            </a:r>
            <a:r>
              <a:rPr lang="ja-JP" altLang="en-US" sz="1400" dirty="0" err="1" smtClean="0">
                <a:solidFill>
                  <a:prstClr val="black">
                    <a:lumMod val="75000"/>
                    <a:lumOff val="25000"/>
                  </a:prstClr>
                </a:solidFill>
              </a:rPr>
              <a:t>へ</a:t>
            </a:r>
            <a:r>
              <a:rPr lang="ja-JP" altLang="en-US" sz="1400" dirty="0" err="1">
                <a:solidFill>
                  <a:prstClr val="black">
                    <a:lumMod val="75000"/>
                    <a:lumOff val="25000"/>
                  </a:prstClr>
                </a:solidFill>
              </a:rPr>
              <a:t>の</a:t>
            </a:r>
            <a:r>
              <a:rPr lang="ja-JP" altLang="en-US" sz="1400" dirty="0">
                <a:solidFill>
                  <a:prstClr val="black">
                    <a:lumMod val="75000"/>
                    <a:lumOff val="25000"/>
                  </a:prstClr>
                </a:solidFill>
              </a:rPr>
              <a:t>データ移行を伴う場合、</a:t>
            </a:r>
          </a:p>
          <a:p>
            <a:pPr marL="457200" lvl="1" indent="0">
              <a:buNone/>
              <a:defRPr/>
            </a:pPr>
            <a:r>
              <a:rPr lang="ja-JP" altLang="en-US" sz="1400" dirty="0">
                <a:solidFill>
                  <a:prstClr val="black">
                    <a:lumMod val="75000"/>
                    <a:lumOff val="25000"/>
                  </a:prstClr>
                </a:solidFill>
              </a:rPr>
              <a:t>　  保守対象バージョンであればそのバージョンで環境構築を行います</a:t>
            </a:r>
            <a:r>
              <a:rPr lang="ja-JP" altLang="en-US" sz="1400" dirty="0" smtClean="0">
                <a:solidFill>
                  <a:prstClr val="black">
                    <a:lumMod val="75000"/>
                    <a:lumOff val="25000"/>
                  </a:prstClr>
                </a:solidFill>
              </a:rPr>
              <a:t>。</a:t>
            </a:r>
            <a:endParaRPr lang="en-US" altLang="ja-JP" sz="1400" dirty="0">
              <a:solidFill>
                <a:prstClr val="black">
                  <a:lumMod val="75000"/>
                  <a:lumOff val="25000"/>
                </a:prstClr>
              </a:solidFill>
            </a:endParaRPr>
          </a:p>
          <a:p>
            <a:pPr marL="457200" lvl="1" indent="0">
              <a:buNone/>
              <a:defRPr/>
            </a:pPr>
            <a:r>
              <a:rPr lang="en-US" altLang="ja-JP" sz="300" dirty="0">
                <a:solidFill>
                  <a:prstClr val="black">
                    <a:lumMod val="75000"/>
                    <a:lumOff val="25000"/>
                  </a:prstClr>
                </a:solidFill>
              </a:rPr>
              <a:t/>
            </a:r>
            <a:br>
              <a:rPr lang="en-US" altLang="ja-JP" sz="300" dirty="0">
                <a:solidFill>
                  <a:prstClr val="black">
                    <a:lumMod val="75000"/>
                    <a:lumOff val="25000"/>
                  </a:prstClr>
                </a:solidFill>
              </a:rPr>
            </a:br>
            <a:r>
              <a:rPr lang="ja-JP" altLang="en-US" sz="1400" dirty="0" smtClean="0">
                <a:solidFill>
                  <a:prstClr val="black">
                    <a:lumMod val="75000"/>
                    <a:lumOff val="25000"/>
                  </a:prstClr>
                </a:solidFill>
              </a:rPr>
              <a:t>　  </a:t>
            </a:r>
            <a:r>
              <a:rPr lang="ja-JP" altLang="en-US" dirty="0">
                <a:solidFill>
                  <a:prstClr val="black">
                    <a:lumMod val="75000"/>
                    <a:lumOff val="25000"/>
                  </a:prstClr>
                </a:solidFill>
              </a:rPr>
              <a:t>注）データ移行を行う場合</a:t>
            </a:r>
            <a:r>
              <a:rPr lang="ja-JP" altLang="en-US" dirty="0" smtClean="0">
                <a:solidFill>
                  <a:prstClr val="black">
                    <a:lumMod val="75000"/>
                    <a:lumOff val="25000"/>
                  </a:prstClr>
                </a:solidFill>
              </a:rPr>
              <a:t>、</a:t>
            </a:r>
            <a:r>
              <a:rPr lang="ja-JP" altLang="en-US" dirty="0">
                <a:solidFill>
                  <a:prstClr val="black">
                    <a:lumMod val="75000"/>
                    <a:lumOff val="25000"/>
                  </a:prstClr>
                </a:solidFill>
              </a:rPr>
              <a:t>原則、</a:t>
            </a:r>
            <a:r>
              <a:rPr lang="ja-JP" altLang="en-US" dirty="0" smtClean="0">
                <a:solidFill>
                  <a:prstClr val="black">
                    <a:lumMod val="75000"/>
                    <a:lumOff val="25000"/>
                  </a:prstClr>
                </a:solidFill>
              </a:rPr>
              <a:t>移行</a:t>
            </a:r>
            <a:r>
              <a:rPr lang="ja-JP" altLang="en-US" dirty="0">
                <a:solidFill>
                  <a:prstClr val="black">
                    <a:lumMod val="75000"/>
                    <a:lumOff val="25000"/>
                  </a:prstClr>
                </a:solidFill>
              </a:rPr>
              <a:t>データ</a:t>
            </a:r>
            <a:r>
              <a:rPr lang="ja-JP" altLang="en-US" dirty="0" smtClean="0">
                <a:solidFill>
                  <a:prstClr val="black">
                    <a:lumMod val="75000"/>
                    <a:lumOff val="25000"/>
                  </a:prstClr>
                </a:solidFill>
              </a:rPr>
              <a:t>は保守</a:t>
            </a:r>
            <a:r>
              <a:rPr lang="ja-JP" altLang="en-US" dirty="0">
                <a:solidFill>
                  <a:prstClr val="black">
                    <a:lumMod val="75000"/>
                    <a:lumOff val="25000"/>
                  </a:prstClr>
                </a:solidFill>
              </a:rPr>
              <a:t>対象</a:t>
            </a:r>
            <a:r>
              <a:rPr lang="ja-JP" altLang="en-US" dirty="0" smtClean="0">
                <a:solidFill>
                  <a:prstClr val="black">
                    <a:lumMod val="75000"/>
                    <a:lumOff val="25000"/>
                  </a:prstClr>
                </a:solidFill>
              </a:rPr>
              <a:t>バージョンのデータであることが前提となります。</a:t>
            </a:r>
          </a:p>
          <a:p>
            <a:pPr lvl="1">
              <a:lnSpc>
                <a:spcPct val="150000"/>
              </a:lnSpc>
              <a:buFont typeface="Arial" panose="020B0604020202020204" pitchFamily="34" charset="0"/>
              <a:buChar char="•"/>
              <a:defRPr/>
            </a:pPr>
            <a:r>
              <a:rPr lang="ja-JP" altLang="en-US" sz="1400" dirty="0" smtClean="0">
                <a:solidFill>
                  <a:prstClr val="black">
                    <a:lumMod val="75000"/>
                    <a:lumOff val="25000"/>
                  </a:prstClr>
                </a:solidFill>
              </a:rPr>
              <a:t>サーバ構成のご要望は、原則、受け付けません。</a:t>
            </a:r>
            <a:endParaRPr lang="en-US" altLang="ja-JP" sz="1400" dirty="0" smtClean="0">
              <a:solidFill>
                <a:prstClr val="black">
                  <a:lumMod val="75000"/>
                  <a:lumOff val="25000"/>
                </a:prstClr>
              </a:solidFill>
            </a:endParaRPr>
          </a:p>
          <a:p>
            <a:pPr lvl="1">
              <a:lnSpc>
                <a:spcPct val="150000"/>
              </a:lnSpc>
              <a:buFont typeface="Arial" panose="020B0604020202020204" pitchFamily="34" charset="0"/>
              <a:buChar char="•"/>
              <a:defRPr/>
            </a:pPr>
            <a:r>
              <a:rPr lang="en-US" altLang="ja-JP" sz="1400" dirty="0" smtClean="0">
                <a:solidFill>
                  <a:prstClr val="black">
                    <a:lumMod val="75000"/>
                    <a:lumOff val="25000"/>
                  </a:prstClr>
                </a:solidFill>
              </a:rPr>
              <a:t>NX Cloud</a:t>
            </a:r>
            <a:r>
              <a:rPr lang="ja-JP" altLang="en-US" sz="1400" dirty="0" err="1" smtClean="0">
                <a:solidFill>
                  <a:prstClr val="black">
                    <a:lumMod val="75000"/>
                    <a:lumOff val="25000"/>
                  </a:prstClr>
                </a:solidFill>
              </a:rPr>
              <a:t>に</a:t>
            </a:r>
            <a:r>
              <a:rPr lang="ja-JP" altLang="en-US" sz="1400" dirty="0" err="1">
                <a:solidFill>
                  <a:prstClr val="black">
                    <a:lumMod val="75000"/>
                    <a:lumOff val="25000"/>
                  </a:prstClr>
                </a:solidFill>
              </a:rPr>
              <a:t>は</a:t>
            </a:r>
            <a:r>
              <a:rPr lang="ja-JP" altLang="en-US" sz="1400" dirty="0">
                <a:solidFill>
                  <a:prstClr val="black">
                    <a:lumMod val="75000"/>
                    <a:lumOff val="25000"/>
                  </a:prstClr>
                </a:solidFill>
              </a:rPr>
              <a:t>バッチ実行ツールなどを含めツール等の配置は不可です。</a:t>
            </a:r>
            <a:endParaRPr lang="en-US" altLang="ja-JP" sz="1400" dirty="0">
              <a:solidFill>
                <a:prstClr val="black">
                  <a:lumMod val="75000"/>
                  <a:lumOff val="25000"/>
                </a:prstClr>
              </a:solidFill>
            </a:endParaRPr>
          </a:p>
          <a:p>
            <a:pPr lvl="1">
              <a:lnSpc>
                <a:spcPct val="150000"/>
              </a:lnSpc>
              <a:buFont typeface="Arial" panose="020B0604020202020204" pitchFamily="34" charset="0"/>
              <a:buChar char="•"/>
              <a:defRPr/>
            </a:pPr>
            <a:r>
              <a:rPr lang="ja-JP" altLang="en-US" sz="1400" dirty="0">
                <a:solidFill>
                  <a:prstClr val="black">
                    <a:lumMod val="75000"/>
                    <a:lumOff val="25000"/>
                  </a:prstClr>
                </a:solidFill>
              </a:rPr>
              <a:t>インストールした</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製品のライセンス登録は、後日、お客様側で実施いただきます</a:t>
            </a:r>
            <a:r>
              <a:rPr lang="ja-JP" altLang="en-US" sz="1400" dirty="0" smtClean="0">
                <a:solidFill>
                  <a:prstClr val="black">
                    <a:lumMod val="75000"/>
                    <a:lumOff val="25000"/>
                  </a:prstClr>
                </a:solidFill>
              </a:rPr>
              <a:t>。</a:t>
            </a:r>
            <a:endParaRPr lang="en-US" altLang="ja-JP" sz="16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ja-JP" altLang="en-US" dirty="0"/>
              <a:t>環境</a:t>
            </a:r>
            <a:r>
              <a:rPr lang="ja-JP" altLang="en-US" dirty="0" smtClean="0"/>
              <a:t>構築（</a:t>
            </a:r>
            <a:r>
              <a:rPr lang="ja-JP" altLang="en-US" dirty="0"/>
              <a:t>クラウド環境のバージョン等）</a:t>
            </a:r>
            <a:br>
              <a:rPr lang="ja-JP" altLang="en-US" dirty="0"/>
            </a:br>
            <a:r>
              <a:rPr lang="en-US" altLang="ja-JP" dirty="0" smtClean="0"/>
              <a:t/>
            </a:r>
            <a:br>
              <a:rPr lang="en-US" altLang="ja-JP" dirty="0" smtClean="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0367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4" name="タイトル 3"/>
          <p:cNvSpPr>
            <a:spLocks noGrp="1"/>
          </p:cNvSpPr>
          <p:nvPr>
            <p:ph type="title"/>
          </p:nvPr>
        </p:nvSpPr>
        <p:spPr/>
        <p:txBody>
          <a:bodyPr/>
          <a:lstStyle/>
          <a:p>
            <a:r>
              <a:rPr lang="ja-JP" altLang="en-US" dirty="0"/>
              <a:t>環境</a:t>
            </a:r>
            <a:r>
              <a:rPr lang="ja-JP" altLang="en-US" dirty="0" smtClean="0"/>
              <a:t>構築（</a:t>
            </a:r>
            <a:r>
              <a:rPr lang="ja-JP" altLang="en-US" dirty="0"/>
              <a:t>ネットワーク設定について）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7" name="タイトル 3"/>
          <p:cNvSpPr txBox="1">
            <a:spLocks/>
          </p:cNvSpPr>
          <p:nvPr/>
        </p:nvSpPr>
        <p:spPr>
          <a:xfrm>
            <a:off x="7020272" y="4587974"/>
            <a:ext cx="1728192" cy="216024"/>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000" dirty="0">
                <a:solidFill>
                  <a:schemeClr val="tx1">
                    <a:lumMod val="75000"/>
                    <a:lumOff val="25000"/>
                  </a:schemeClr>
                </a:solidFill>
                <a:latin typeface="+mn-ea"/>
                <a:ea typeface="+mn-ea"/>
              </a:rPr>
              <a:t>※2022/2 </a:t>
            </a:r>
            <a:r>
              <a:rPr lang="ja-JP" altLang="en-US" sz="1000" dirty="0">
                <a:solidFill>
                  <a:schemeClr val="tx1">
                    <a:lumMod val="75000"/>
                    <a:lumOff val="25000"/>
                  </a:schemeClr>
                </a:solidFill>
                <a:latin typeface="+mn-ea"/>
                <a:ea typeface="+mn-ea"/>
              </a:rPr>
              <a:t>時点の構成です</a:t>
            </a:r>
          </a:p>
        </p:txBody>
      </p:sp>
      <p:grpSp>
        <p:nvGrpSpPr>
          <p:cNvPr id="8" name="グループ化 7"/>
          <p:cNvGrpSpPr/>
          <p:nvPr/>
        </p:nvGrpSpPr>
        <p:grpSpPr>
          <a:xfrm>
            <a:off x="1475656" y="1815666"/>
            <a:ext cx="7200800" cy="2788615"/>
            <a:chOff x="611560" y="1125193"/>
            <a:chExt cx="7992888" cy="377778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5193"/>
              <a:ext cx="7992888" cy="3777780"/>
            </a:xfrm>
            <a:prstGeom prst="rect">
              <a:avLst/>
            </a:prstGeom>
          </p:spPr>
        </p:pic>
        <p:sp>
          <p:nvSpPr>
            <p:cNvPr id="10" name="正方形/長方形 9"/>
            <p:cNvSpPr/>
            <p:nvPr/>
          </p:nvSpPr>
          <p:spPr>
            <a:xfrm>
              <a:off x="3049390" y="2211710"/>
              <a:ext cx="959148" cy="1452518"/>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1" name="正方形/長方形 10"/>
          <p:cNvSpPr/>
          <p:nvPr/>
        </p:nvSpPr>
        <p:spPr>
          <a:xfrm>
            <a:off x="467798" y="905820"/>
            <a:ext cx="8028638" cy="954107"/>
          </a:xfrm>
          <a:prstGeom prst="rect">
            <a:avLst/>
          </a:prstGeom>
        </p:spPr>
        <p:txBody>
          <a:bodyPr wrap="square">
            <a:spAutoFit/>
          </a:bodyPr>
          <a:lstStyle/>
          <a:p>
            <a:r>
              <a:rPr lang="ja-JP" altLang="en-US" sz="1400" dirty="0">
                <a:solidFill>
                  <a:schemeClr val="tx1">
                    <a:lumMod val="75000"/>
                    <a:lumOff val="25000"/>
                  </a:schemeClr>
                </a:solidFill>
                <a:latin typeface="+mn-ea"/>
              </a:rPr>
              <a:t>初期環境構築時、ユーザーネットワークを</a:t>
            </a:r>
            <a:r>
              <a:rPr lang="en-US" altLang="ja-JP" sz="1400" dirty="0">
                <a:solidFill>
                  <a:schemeClr val="tx1">
                    <a:lumMod val="75000"/>
                    <a:lumOff val="25000"/>
                  </a:schemeClr>
                </a:solidFill>
                <a:latin typeface="+mn-ea"/>
              </a:rPr>
              <a:t>OCI</a:t>
            </a:r>
            <a:r>
              <a:rPr lang="ja-JP" altLang="en-US" sz="1400" dirty="0">
                <a:solidFill>
                  <a:schemeClr val="tx1">
                    <a:lumMod val="75000"/>
                    <a:lumOff val="25000"/>
                  </a:schemeClr>
                </a:solidFill>
                <a:latin typeface="+mn-ea"/>
              </a:rPr>
              <a:t>に繋げるために赤枠内の接続設定を行いますので、お客様ネットワークのルータ情報等が必要になります。</a:t>
            </a:r>
            <a:endParaRPr lang="en-US" altLang="ja-JP" sz="1400" dirty="0">
              <a:solidFill>
                <a:schemeClr val="tx1">
                  <a:lumMod val="75000"/>
                  <a:lumOff val="25000"/>
                </a:schemeClr>
              </a:solidFill>
              <a:latin typeface="+mn-ea"/>
            </a:endParaRPr>
          </a:p>
          <a:p>
            <a:r>
              <a:rPr lang="ja-JP" altLang="en-US" sz="1400" dirty="0">
                <a:solidFill>
                  <a:schemeClr val="tx1">
                    <a:lumMod val="75000"/>
                    <a:lumOff val="25000"/>
                  </a:schemeClr>
                </a:solidFill>
                <a:latin typeface="+mn-ea"/>
              </a:rPr>
              <a:t>なお</a:t>
            </a:r>
            <a:r>
              <a:rPr lang="ja-JP" altLang="en-US" sz="1400" dirty="0" smtClean="0">
                <a:solidFill>
                  <a:schemeClr val="tx1">
                    <a:lumMod val="75000"/>
                    <a:lumOff val="25000"/>
                  </a:schemeClr>
                </a:solidFill>
                <a:latin typeface="+mn-ea"/>
              </a:rPr>
              <a:t>、</a:t>
            </a:r>
            <a:r>
              <a:rPr lang="en-US" altLang="ja-JP" sz="1400" b="1" dirty="0" smtClean="0">
                <a:solidFill>
                  <a:schemeClr val="tx1">
                    <a:lumMod val="75000"/>
                    <a:lumOff val="25000"/>
                  </a:schemeClr>
                </a:solidFill>
                <a:latin typeface="+mn-ea"/>
              </a:rPr>
              <a:t>NX Cloud</a:t>
            </a:r>
            <a:r>
              <a:rPr lang="ja-JP" altLang="en-US" sz="1400" b="1" dirty="0" smtClean="0">
                <a:solidFill>
                  <a:schemeClr val="tx1">
                    <a:lumMod val="75000"/>
                    <a:lumOff val="25000"/>
                  </a:schemeClr>
                </a:solidFill>
                <a:latin typeface="+mn-ea"/>
              </a:rPr>
              <a:t>外</a:t>
            </a:r>
            <a:r>
              <a:rPr lang="ja-JP" altLang="en-US" sz="1400" b="1" dirty="0">
                <a:solidFill>
                  <a:schemeClr val="tx1">
                    <a:lumMod val="75000"/>
                    <a:lumOff val="25000"/>
                  </a:schemeClr>
                </a:solidFill>
                <a:latin typeface="+mn-ea"/>
              </a:rPr>
              <a:t>（緑色エリア）のネットワークの設定等に関しては、当社は関与しません。お客様側で対応いただきます。</a:t>
            </a:r>
            <a:endParaRPr lang="en-US" altLang="ja-JP" sz="1400" b="1" dirty="0">
              <a:solidFill>
                <a:schemeClr val="tx1">
                  <a:lumMod val="75000"/>
                  <a:lumOff val="25000"/>
                </a:schemeClr>
              </a:solidFill>
              <a:latin typeface="+mn-ea"/>
            </a:endParaRPr>
          </a:p>
        </p:txBody>
      </p:sp>
      <p:sp>
        <p:nvSpPr>
          <p:cNvPr id="12" name="正方形/長方形 11"/>
          <p:cNvSpPr/>
          <p:nvPr/>
        </p:nvSpPr>
        <p:spPr>
          <a:xfrm>
            <a:off x="1475655" y="1903225"/>
            <a:ext cx="2156138" cy="2662989"/>
          </a:xfrm>
          <a:prstGeom prst="rect">
            <a:avLst/>
          </a:prstGeom>
          <a:solidFill>
            <a:srgbClr val="009900">
              <a:alpha val="1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p:cNvSpPr/>
          <p:nvPr/>
        </p:nvSpPr>
        <p:spPr>
          <a:xfrm>
            <a:off x="3671900" y="1903225"/>
            <a:ext cx="4860540" cy="2662989"/>
          </a:xfrm>
          <a:prstGeom prst="rect">
            <a:avLst/>
          </a:prstGeom>
          <a:solidFill>
            <a:srgbClr val="0066FF">
              <a:alpha val="10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四角形吹き出し 13"/>
          <p:cNvSpPr/>
          <p:nvPr/>
        </p:nvSpPr>
        <p:spPr>
          <a:xfrm>
            <a:off x="4752020" y="3689886"/>
            <a:ext cx="2088232" cy="466040"/>
          </a:xfrm>
          <a:prstGeom prst="wedgeRectCallout">
            <a:avLst>
              <a:gd name="adj1" fmla="val -57795"/>
              <a:gd name="adj2" fmla="val -14408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ネットワークの設定を行う</a:t>
            </a:r>
            <a:r>
              <a:rPr lang="en-US" altLang="ja-JP" sz="1200" dirty="0">
                <a:solidFill>
                  <a:schemeClr val="tx1"/>
                </a:solidFill>
                <a:latin typeface="+mn-ea"/>
              </a:rPr>
              <a:t/>
            </a:r>
            <a:br>
              <a:rPr lang="en-US" altLang="ja-JP" sz="1200" dirty="0">
                <a:solidFill>
                  <a:schemeClr val="tx1"/>
                </a:solidFill>
                <a:latin typeface="+mn-ea"/>
              </a:rPr>
            </a:br>
            <a:r>
              <a:rPr lang="ja-JP" altLang="en-US" sz="1200" dirty="0">
                <a:solidFill>
                  <a:schemeClr val="tx1"/>
                </a:solidFill>
                <a:latin typeface="+mn-ea"/>
              </a:rPr>
              <a:t>（</a:t>
            </a:r>
            <a:r>
              <a:rPr lang="en-US" altLang="ja-JP" sz="1200" dirty="0">
                <a:solidFill>
                  <a:schemeClr val="tx1"/>
                </a:solidFill>
                <a:latin typeface="+mn-ea"/>
              </a:rPr>
              <a:t>IP</a:t>
            </a:r>
            <a:r>
              <a:rPr lang="ja-JP" altLang="en-US" sz="1200" dirty="0">
                <a:solidFill>
                  <a:schemeClr val="tx1"/>
                </a:solidFill>
                <a:latin typeface="+mn-ea"/>
              </a:rPr>
              <a:t>アドレス制限を含む）</a:t>
            </a:r>
            <a:endParaRPr kumimoji="1" lang="en-US" altLang="ja-JP" sz="1200" dirty="0">
              <a:solidFill>
                <a:schemeClr val="tx1"/>
              </a:solidFill>
              <a:latin typeface="+mn-ea"/>
            </a:endParaRPr>
          </a:p>
        </p:txBody>
      </p:sp>
      <p:sp>
        <p:nvSpPr>
          <p:cNvPr id="15" name="正方形/長方形 14"/>
          <p:cNvSpPr/>
          <p:nvPr/>
        </p:nvSpPr>
        <p:spPr>
          <a:xfrm>
            <a:off x="1519681" y="1985436"/>
            <a:ext cx="1072099" cy="252028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1571727" y="3884201"/>
            <a:ext cx="2008203" cy="553998"/>
          </a:xfrm>
          <a:prstGeom prst="rect">
            <a:avLst/>
          </a:prstGeom>
          <a:solidFill>
            <a:schemeClr val="bg1"/>
          </a:solidFill>
        </p:spPr>
        <p:txBody>
          <a:bodyPr wrap="square" rtlCol="0">
            <a:spAutoFit/>
          </a:bodyPr>
          <a:lstStyle/>
          <a:p>
            <a:r>
              <a:rPr lang="ja-JP" altLang="en-US" sz="1000" dirty="0">
                <a:latin typeface="+mn-ea"/>
              </a:rPr>
              <a:t>ネットワークは最低</a:t>
            </a:r>
            <a:r>
              <a:rPr lang="en-US" altLang="ja-JP" sz="1000" dirty="0">
                <a:latin typeface="+mn-ea"/>
              </a:rPr>
              <a:t>8Mbps</a:t>
            </a:r>
            <a:r>
              <a:rPr lang="ja-JP" altLang="en-US" sz="1000" dirty="0">
                <a:latin typeface="+mn-ea"/>
              </a:rPr>
              <a:t>以上、平均</a:t>
            </a:r>
            <a:r>
              <a:rPr lang="en-US" altLang="ja-JP" sz="1000" dirty="0">
                <a:latin typeface="+mn-ea"/>
              </a:rPr>
              <a:t>20</a:t>
            </a:r>
            <a:r>
              <a:rPr lang="ja-JP" altLang="en-US" sz="1000" dirty="0">
                <a:latin typeface="+mn-ea"/>
              </a:rPr>
              <a:t>～</a:t>
            </a:r>
            <a:r>
              <a:rPr lang="en-US" altLang="ja-JP" sz="1000" dirty="0">
                <a:latin typeface="+mn-ea"/>
              </a:rPr>
              <a:t>40Mbps</a:t>
            </a:r>
            <a:r>
              <a:rPr lang="ja-JP" altLang="en-US" sz="1000" dirty="0">
                <a:latin typeface="+mn-ea"/>
              </a:rPr>
              <a:t>の回線速度を</a:t>
            </a:r>
            <a:endParaRPr lang="en-US" altLang="ja-JP" sz="1000" dirty="0">
              <a:latin typeface="+mn-ea"/>
            </a:endParaRPr>
          </a:p>
          <a:p>
            <a:r>
              <a:rPr lang="ja-JP" altLang="en-US" sz="1000" dirty="0">
                <a:latin typeface="+mn-ea"/>
              </a:rPr>
              <a:t>推奨します</a:t>
            </a:r>
            <a:endParaRPr kumimoji="1" lang="ja-JP" altLang="en-US" sz="1000" dirty="0">
              <a:latin typeface="+mn-ea"/>
            </a:endParaRPr>
          </a:p>
        </p:txBody>
      </p:sp>
    </p:spTree>
    <p:extLst>
      <p:ext uri="{BB962C8B-B14F-4D97-AF65-F5344CB8AC3E}">
        <p14:creationId xmlns:p14="http://schemas.microsoft.com/office/powerpoint/2010/main" val="38216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テキスト プレースホルダー 2"/>
          <p:cNvSpPr>
            <a:spLocks noGrp="1"/>
          </p:cNvSpPr>
          <p:nvPr>
            <p:ph type="body" sz="quarter" idx="14"/>
          </p:nvPr>
        </p:nvSpPr>
        <p:spPr/>
        <p:txBody>
          <a:bodyPr/>
          <a:lstStyle/>
          <a:p>
            <a:pPr lvl="0">
              <a:lnSpc>
                <a:spcPct val="100000"/>
              </a:lnSpc>
            </a:pPr>
            <a:r>
              <a:rPr lang="ja-JP" altLang="en-US" sz="1400" dirty="0">
                <a:solidFill>
                  <a:prstClr val="black">
                    <a:lumMod val="75000"/>
                    <a:lumOff val="25000"/>
                  </a:prstClr>
                </a:solidFill>
              </a:rPr>
              <a:t>グローバル</a:t>
            </a:r>
            <a:r>
              <a:rPr lang="en-US" altLang="ja-JP" sz="1400" dirty="0">
                <a:solidFill>
                  <a:prstClr val="black">
                    <a:lumMod val="75000"/>
                    <a:lumOff val="25000"/>
                  </a:prstClr>
                </a:solidFill>
              </a:rPr>
              <a:t>IP</a:t>
            </a:r>
            <a:r>
              <a:rPr lang="ja-JP" altLang="en-US" sz="1400" dirty="0">
                <a:solidFill>
                  <a:prstClr val="black">
                    <a:lumMod val="75000"/>
                    <a:lumOff val="25000"/>
                  </a:prstClr>
                </a:solidFill>
              </a:rPr>
              <a:t>アドレスで接続を制限しますので、接続元</a:t>
            </a:r>
            <a:r>
              <a:rPr lang="en-US" altLang="ja-JP" sz="1400" dirty="0">
                <a:solidFill>
                  <a:prstClr val="black">
                    <a:lumMod val="75000"/>
                    <a:lumOff val="25000"/>
                  </a:prstClr>
                </a:solidFill>
              </a:rPr>
              <a:t>IP</a:t>
            </a:r>
            <a:r>
              <a:rPr lang="ja-JP" altLang="en-US" sz="1400" dirty="0">
                <a:solidFill>
                  <a:prstClr val="black">
                    <a:lumMod val="75000"/>
                    <a:lumOff val="25000"/>
                  </a:prstClr>
                </a:solidFill>
              </a:rPr>
              <a:t>アドレスとして</a:t>
            </a:r>
            <a:r>
              <a:rPr lang="ja-JP" altLang="en-US" sz="1400" b="1" dirty="0">
                <a:solidFill>
                  <a:prstClr val="black">
                    <a:lumMod val="75000"/>
                    <a:lumOff val="25000"/>
                  </a:prstClr>
                </a:solidFill>
              </a:rPr>
              <a:t>固定のグローバル</a:t>
            </a:r>
            <a:r>
              <a:rPr lang="en-US" altLang="ja-JP" sz="1400" b="1" dirty="0">
                <a:solidFill>
                  <a:prstClr val="black">
                    <a:lumMod val="75000"/>
                    <a:lumOff val="25000"/>
                  </a:prstClr>
                </a:solidFill>
              </a:rPr>
              <a:t>IP</a:t>
            </a:r>
            <a:r>
              <a:rPr lang="ja-JP" altLang="en-US" sz="1400" b="1" dirty="0">
                <a:solidFill>
                  <a:prstClr val="black">
                    <a:lumMod val="75000"/>
                    <a:lumOff val="25000"/>
                  </a:prstClr>
                </a:solidFill>
              </a:rPr>
              <a:t>アドレスを指定</a:t>
            </a:r>
            <a:r>
              <a:rPr lang="ja-JP" altLang="en-US" sz="1400" dirty="0">
                <a:solidFill>
                  <a:prstClr val="black">
                    <a:lumMod val="75000"/>
                    <a:lumOff val="25000"/>
                  </a:prstClr>
                </a:solidFill>
              </a:rPr>
              <a:t>いただきます。</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グローバル</a:t>
            </a:r>
            <a:r>
              <a:rPr lang="en-US" altLang="ja-JP" sz="1400" dirty="0">
                <a:solidFill>
                  <a:prstClr val="black">
                    <a:lumMod val="75000"/>
                    <a:lumOff val="25000"/>
                  </a:prstClr>
                </a:solidFill>
              </a:rPr>
              <a:t>IP</a:t>
            </a:r>
            <a:r>
              <a:rPr lang="ja-JP" altLang="en-US" sz="1400" dirty="0">
                <a:solidFill>
                  <a:prstClr val="black">
                    <a:lumMod val="75000"/>
                    <a:lumOff val="25000"/>
                  </a:prstClr>
                </a:solidFill>
              </a:rPr>
              <a:t>アドレスが</a:t>
            </a:r>
            <a:r>
              <a:rPr lang="ja-JP" altLang="en-US" sz="1400" b="1" dirty="0">
                <a:solidFill>
                  <a:prstClr val="black">
                    <a:lumMod val="75000"/>
                    <a:lumOff val="25000"/>
                  </a:prstClr>
                </a:solidFill>
              </a:rPr>
              <a:t>可変の環境では利用できません</a:t>
            </a:r>
            <a:r>
              <a:rPr lang="ja-JP" altLang="en-US" sz="1400" dirty="0">
                <a:solidFill>
                  <a:prstClr val="black">
                    <a:lumMod val="75000"/>
                    <a:lumOff val="25000"/>
                  </a:prstClr>
                </a:solidFill>
              </a:rPr>
              <a:t>のでご注意ください。</a:t>
            </a:r>
            <a:endParaRPr lang="en-US" altLang="ja-JP" sz="1400" dirty="0">
              <a:solidFill>
                <a:prstClr val="black">
                  <a:lumMod val="75000"/>
                  <a:lumOff val="25000"/>
                </a:prstClr>
              </a:solidFill>
            </a:endParaRPr>
          </a:p>
          <a:p>
            <a:pPr marL="285750" lvl="0" indent="-285750">
              <a:lnSpc>
                <a:spcPct val="150000"/>
              </a:lnSpc>
              <a:buFont typeface="Arial" panose="020B0604020202020204" pitchFamily="34" charset="0"/>
              <a:buChar char="•"/>
            </a:pPr>
            <a:r>
              <a:rPr lang="ja-JP" altLang="en-US" sz="1400" b="1" dirty="0">
                <a:solidFill>
                  <a:prstClr val="black">
                    <a:lumMod val="75000"/>
                    <a:lumOff val="25000"/>
                  </a:prstClr>
                </a:solidFill>
              </a:rPr>
              <a:t>指定できる</a:t>
            </a:r>
            <a:r>
              <a:rPr lang="en-US" altLang="ja-JP" sz="1400" b="1" dirty="0">
                <a:solidFill>
                  <a:prstClr val="black">
                    <a:lumMod val="75000"/>
                    <a:lumOff val="25000"/>
                  </a:prstClr>
                </a:solidFill>
              </a:rPr>
              <a:t>IP</a:t>
            </a:r>
            <a:r>
              <a:rPr lang="ja-JP" altLang="en-US" sz="1400" b="1" dirty="0">
                <a:solidFill>
                  <a:prstClr val="black">
                    <a:lumMod val="75000"/>
                    <a:lumOff val="25000"/>
                  </a:prstClr>
                </a:solidFill>
              </a:rPr>
              <a:t>アドレスは最大で</a:t>
            </a:r>
            <a:r>
              <a:rPr lang="en-US" altLang="ja-JP" sz="1400" b="1" dirty="0">
                <a:solidFill>
                  <a:prstClr val="black">
                    <a:lumMod val="75000"/>
                    <a:lumOff val="25000"/>
                  </a:prstClr>
                </a:solidFill>
              </a:rPr>
              <a:t>50</a:t>
            </a:r>
            <a:r>
              <a:rPr lang="ja-JP" altLang="en-US" sz="1400" dirty="0">
                <a:solidFill>
                  <a:prstClr val="black">
                    <a:lumMod val="75000"/>
                    <a:lumOff val="25000"/>
                  </a:prstClr>
                </a:solidFill>
              </a:rPr>
              <a:t>です。</a:t>
            </a:r>
            <a:endParaRPr lang="en-US" altLang="ja-JP" sz="1400" dirty="0">
              <a:solidFill>
                <a:prstClr val="black">
                  <a:lumMod val="75000"/>
                  <a:lumOff val="25000"/>
                </a:prstClr>
              </a:solidFill>
            </a:endParaRPr>
          </a:p>
          <a:p>
            <a:pPr marL="285750" lvl="0" indent="-285750">
              <a:lnSpc>
                <a:spcPct val="150000"/>
              </a:lnSpc>
              <a:buFont typeface="Arial" panose="020B0604020202020204" pitchFamily="34" charset="0"/>
              <a:buChar char="•"/>
            </a:pPr>
            <a:r>
              <a:rPr lang="ja-JP" altLang="en-US" sz="1400" dirty="0">
                <a:solidFill>
                  <a:prstClr val="black">
                    <a:lumMod val="75000"/>
                    <a:lumOff val="25000"/>
                  </a:prstClr>
                </a:solidFill>
              </a:rPr>
              <a:t>構築後の追加・変更は対応に時間を頂く可能性があります。できるだけ構築時に記入をお願いします。</a:t>
            </a:r>
            <a:endParaRPr lang="en-US" altLang="ja-JP" sz="1400" dirty="0">
              <a:solidFill>
                <a:prstClr val="black">
                  <a:lumMod val="75000"/>
                  <a:lumOff val="25000"/>
                </a:prstClr>
              </a:solidFill>
            </a:endParaRPr>
          </a:p>
          <a:p>
            <a:pPr marL="285750" lvl="0" indent="-285750">
              <a:lnSpc>
                <a:spcPct val="150000"/>
              </a:lnSpc>
              <a:buFont typeface="Arial" panose="020B0604020202020204" pitchFamily="34" charset="0"/>
              <a:buChar char="•"/>
            </a:pPr>
            <a:r>
              <a:rPr lang="en-US" altLang="ja-JP" sz="1400" dirty="0">
                <a:solidFill>
                  <a:prstClr val="black">
                    <a:lumMod val="75000"/>
                    <a:lumOff val="25000"/>
                  </a:prstClr>
                </a:solidFill>
              </a:rPr>
              <a:t>HTTPS</a:t>
            </a:r>
            <a:r>
              <a:rPr lang="ja-JP" altLang="en-US" sz="1400" dirty="0">
                <a:solidFill>
                  <a:prstClr val="black">
                    <a:lumMod val="75000"/>
                    <a:lumOff val="25000"/>
                  </a:prstClr>
                </a:solidFill>
              </a:rPr>
              <a:t>による通信のみ許可します。</a:t>
            </a:r>
            <a:endParaRPr lang="en-US" altLang="ja-JP" sz="1400" dirty="0">
              <a:solidFill>
                <a:prstClr val="black">
                  <a:lumMod val="75000"/>
                  <a:lumOff val="25000"/>
                </a:prstClr>
              </a:solidFill>
            </a:endParaRPr>
          </a:p>
          <a:p>
            <a:pPr marL="285750" lvl="0" indent="-285750">
              <a:lnSpc>
                <a:spcPct val="150000"/>
              </a:lnSpc>
              <a:buFont typeface="Arial" panose="020B0604020202020204" pitchFamily="34" charset="0"/>
              <a:buChar char="•"/>
            </a:pPr>
            <a:r>
              <a:rPr lang="ja-JP" altLang="en-US" sz="1400" dirty="0">
                <a:solidFill>
                  <a:prstClr val="black">
                    <a:lumMod val="75000"/>
                    <a:lumOff val="25000"/>
                  </a:prstClr>
                </a:solidFill>
              </a:rPr>
              <a:t>インターネット経由の場合は</a:t>
            </a:r>
            <a:r>
              <a:rPr lang="en-US" altLang="ja-JP" sz="1400" dirty="0">
                <a:solidFill>
                  <a:prstClr val="black">
                    <a:lumMod val="75000"/>
                    <a:lumOff val="25000"/>
                  </a:prstClr>
                </a:solidFill>
              </a:rPr>
              <a:t>IP</a:t>
            </a:r>
            <a:r>
              <a:rPr lang="ja-JP" altLang="en-US" sz="1400" dirty="0">
                <a:solidFill>
                  <a:prstClr val="black">
                    <a:lumMod val="75000"/>
                    <a:lumOff val="25000"/>
                  </a:prstClr>
                </a:solidFill>
              </a:rPr>
              <a:t>集約が必須です。</a:t>
            </a:r>
            <a:endParaRPr lang="en-US" altLang="ja-JP" sz="1400" dirty="0">
              <a:solidFill>
                <a:prstClr val="black">
                  <a:lumMod val="75000"/>
                  <a:lumOff val="25000"/>
                </a:prstClr>
              </a:solidFill>
            </a:endParaRPr>
          </a:p>
          <a:p>
            <a:pPr marL="285750" lvl="0" indent="-285750">
              <a:lnSpc>
                <a:spcPct val="150000"/>
              </a:lnSpc>
              <a:buFont typeface="Arial" panose="020B0604020202020204" pitchFamily="34" charset="0"/>
              <a:buChar char="•"/>
            </a:pPr>
            <a:r>
              <a:rPr lang="en-US" altLang="ja-JP" sz="1400" dirty="0" smtClean="0">
                <a:solidFill>
                  <a:prstClr val="black">
                    <a:lumMod val="75000"/>
                    <a:lumOff val="25000"/>
                  </a:prstClr>
                </a:solidFill>
              </a:rPr>
              <a:t>NX Cloud</a:t>
            </a:r>
            <a:r>
              <a:rPr lang="ja-JP" altLang="ja-JP" sz="1400" dirty="0" err="1" smtClean="0">
                <a:solidFill>
                  <a:prstClr val="black">
                    <a:lumMod val="75000"/>
                    <a:lumOff val="25000"/>
                  </a:prstClr>
                </a:solidFill>
              </a:rPr>
              <a:t>で</a:t>
            </a:r>
            <a:r>
              <a:rPr lang="ja-JP" altLang="ja-JP" sz="1400" dirty="0" err="1">
                <a:solidFill>
                  <a:prstClr val="black">
                    <a:lumMod val="75000"/>
                    <a:lumOff val="25000"/>
                  </a:prstClr>
                </a:solidFill>
              </a:rPr>
              <a:t>の</a:t>
            </a:r>
            <a:r>
              <a:rPr lang="ja-JP" altLang="ja-JP" sz="1400" b="1" dirty="0">
                <a:solidFill>
                  <a:prstClr val="black">
                    <a:lumMod val="75000"/>
                    <a:lumOff val="25000"/>
                  </a:prstClr>
                </a:solidFill>
              </a:rPr>
              <a:t>正式</a:t>
            </a:r>
            <a:r>
              <a:rPr lang="en-US" altLang="ja-JP" sz="1400" b="1" dirty="0">
                <a:solidFill>
                  <a:prstClr val="black">
                    <a:lumMod val="75000"/>
                    <a:lumOff val="25000"/>
                  </a:prstClr>
                </a:solidFill>
              </a:rPr>
              <a:t>URL</a:t>
            </a:r>
            <a:r>
              <a:rPr lang="ja-JP" altLang="ja-JP" sz="1400" b="1" dirty="0">
                <a:solidFill>
                  <a:prstClr val="black">
                    <a:lumMod val="75000"/>
                    <a:lumOff val="25000"/>
                  </a:prstClr>
                </a:solidFill>
              </a:rPr>
              <a:t>の利用開始には、通常、１月程度かかります</a:t>
            </a:r>
            <a:r>
              <a:rPr lang="ja-JP" altLang="en-US" sz="1400" b="1" dirty="0">
                <a:solidFill>
                  <a:prstClr val="black">
                    <a:lumMod val="75000"/>
                    <a:lumOff val="25000"/>
                  </a:prstClr>
                </a:solidFill>
              </a:rPr>
              <a:t>。</a:t>
            </a:r>
            <a:endParaRPr lang="ja-JP" altLang="ja-JP" sz="1400" dirty="0">
              <a:solidFill>
                <a:prstClr val="black">
                  <a:lumMod val="75000"/>
                  <a:lumOff val="25000"/>
                </a:prstClr>
              </a:solidFill>
            </a:endParaRPr>
          </a:p>
          <a:p>
            <a:pPr lvl="0">
              <a:lnSpc>
                <a:spcPct val="150000"/>
              </a:lnSpc>
            </a:pPr>
            <a:r>
              <a:rPr lang="ja-JP" altLang="en-US" sz="1400" dirty="0">
                <a:solidFill>
                  <a:prstClr val="black">
                    <a:lumMod val="75000"/>
                    <a:lumOff val="25000"/>
                  </a:prstClr>
                </a:solidFill>
              </a:rPr>
              <a:t>　  その前にご利用を開始される場合は、</a:t>
            </a:r>
            <a:r>
              <a:rPr lang="ja-JP" altLang="ja-JP" sz="1400" dirty="0">
                <a:solidFill>
                  <a:prstClr val="black">
                    <a:lumMod val="75000"/>
                    <a:lumOff val="25000"/>
                  </a:prstClr>
                </a:solidFill>
              </a:rPr>
              <a:t>暫定</a:t>
            </a:r>
            <a:r>
              <a:rPr lang="en-US" altLang="ja-JP" sz="1400" dirty="0">
                <a:solidFill>
                  <a:prstClr val="black">
                    <a:lumMod val="75000"/>
                    <a:lumOff val="25000"/>
                  </a:prstClr>
                </a:solidFill>
              </a:rPr>
              <a:t>URL</a:t>
            </a:r>
            <a:r>
              <a:rPr lang="ja-JP" altLang="ja-JP" sz="1400" dirty="0">
                <a:solidFill>
                  <a:prstClr val="black">
                    <a:lumMod val="75000"/>
                    <a:lumOff val="25000"/>
                  </a:prstClr>
                </a:solidFill>
              </a:rPr>
              <a:t>でご利用</a:t>
            </a:r>
            <a:r>
              <a:rPr lang="ja-JP" altLang="en-US" sz="1400" dirty="0">
                <a:solidFill>
                  <a:prstClr val="black">
                    <a:lumMod val="75000"/>
                    <a:lumOff val="25000"/>
                  </a:prstClr>
                </a:solidFill>
              </a:rPr>
              <a:t>頂く</a:t>
            </a:r>
            <a:r>
              <a:rPr lang="ja-JP" altLang="ja-JP" sz="1400" dirty="0">
                <a:solidFill>
                  <a:prstClr val="black">
                    <a:lumMod val="75000"/>
                    <a:lumOff val="25000"/>
                  </a:prstClr>
                </a:solidFill>
              </a:rPr>
              <a:t>ことになります</a:t>
            </a:r>
            <a:r>
              <a:rPr lang="ja-JP" altLang="en-US" sz="1400" dirty="0">
                <a:solidFill>
                  <a:prstClr val="black">
                    <a:lumMod val="75000"/>
                    <a:lumOff val="25000"/>
                  </a:prstClr>
                </a:solidFill>
              </a:rPr>
              <a:t>。</a:t>
            </a:r>
            <a:endParaRPr lang="ja-JP" altLang="ja-JP" sz="1400" dirty="0">
              <a:solidFill>
                <a:prstClr val="black">
                  <a:lumMod val="75000"/>
                  <a:lumOff val="25000"/>
                </a:prstClr>
              </a:solidFill>
            </a:endParaRPr>
          </a:p>
          <a:p>
            <a:pPr lvl="0">
              <a:lnSpc>
                <a:spcPct val="150000"/>
              </a:lnSpc>
            </a:pPr>
            <a:r>
              <a:rPr lang="ja-JP" altLang="en-US" sz="1400" dirty="0">
                <a:solidFill>
                  <a:prstClr val="black">
                    <a:lumMod val="75000"/>
                    <a:lumOff val="25000"/>
                  </a:prstClr>
                </a:solidFill>
              </a:rPr>
              <a:t>　  </a:t>
            </a:r>
            <a:r>
              <a:rPr lang="ja-JP" altLang="ja-JP" sz="1400" dirty="0">
                <a:solidFill>
                  <a:prstClr val="black">
                    <a:lumMod val="75000"/>
                    <a:lumOff val="25000"/>
                  </a:prstClr>
                </a:solidFill>
              </a:rPr>
              <a:t>暫定</a:t>
            </a:r>
            <a:r>
              <a:rPr lang="en-US" altLang="ja-JP" sz="1400" dirty="0">
                <a:solidFill>
                  <a:prstClr val="black">
                    <a:lumMod val="75000"/>
                    <a:lumOff val="25000"/>
                  </a:prstClr>
                </a:solidFill>
              </a:rPr>
              <a:t>URL</a:t>
            </a:r>
            <a:r>
              <a:rPr lang="ja-JP" altLang="ja-JP" sz="1400" dirty="0">
                <a:solidFill>
                  <a:prstClr val="black">
                    <a:lumMod val="75000"/>
                    <a:lumOff val="25000"/>
                  </a:prstClr>
                </a:solidFill>
              </a:rPr>
              <a:t>から</a:t>
            </a:r>
            <a:r>
              <a:rPr lang="ja-JP" altLang="ja-JP" sz="1400" b="1" dirty="0">
                <a:solidFill>
                  <a:prstClr val="black">
                    <a:lumMod val="75000"/>
                    <a:lumOff val="25000"/>
                  </a:prstClr>
                </a:solidFill>
              </a:rPr>
              <a:t>正式</a:t>
            </a:r>
            <a:r>
              <a:rPr lang="en-US" altLang="ja-JP" sz="1400" b="1" dirty="0">
                <a:solidFill>
                  <a:prstClr val="black">
                    <a:lumMod val="75000"/>
                    <a:lumOff val="25000"/>
                  </a:prstClr>
                </a:solidFill>
              </a:rPr>
              <a:t>URL</a:t>
            </a:r>
            <a:r>
              <a:rPr lang="ja-JP" altLang="ja-JP" sz="1400" b="1" dirty="0" err="1">
                <a:solidFill>
                  <a:prstClr val="black">
                    <a:lumMod val="75000"/>
                    <a:lumOff val="25000"/>
                  </a:prstClr>
                </a:solidFill>
              </a:rPr>
              <a:t>への</a:t>
            </a:r>
            <a:r>
              <a:rPr lang="ja-JP" altLang="ja-JP" sz="1400" b="1" dirty="0">
                <a:solidFill>
                  <a:prstClr val="black">
                    <a:lumMod val="75000"/>
                    <a:lumOff val="25000"/>
                  </a:prstClr>
                </a:solidFill>
              </a:rPr>
              <a:t>切替の際は、サーバ側での設定変更（要サービス停止）、</a:t>
            </a:r>
          </a:p>
          <a:p>
            <a:pPr lvl="0">
              <a:lnSpc>
                <a:spcPct val="150000"/>
              </a:lnSpc>
            </a:pPr>
            <a:r>
              <a:rPr lang="ja-JP" altLang="en-US" sz="1400" b="1" dirty="0">
                <a:solidFill>
                  <a:prstClr val="black">
                    <a:lumMod val="75000"/>
                    <a:lumOff val="25000"/>
                  </a:prstClr>
                </a:solidFill>
              </a:rPr>
              <a:t>　  </a:t>
            </a:r>
            <a:r>
              <a:rPr lang="ja-JP" altLang="ja-JP" sz="1400" b="1" dirty="0">
                <a:solidFill>
                  <a:prstClr val="black">
                    <a:lumMod val="75000"/>
                    <a:lumOff val="25000"/>
                  </a:prstClr>
                </a:solidFill>
              </a:rPr>
              <a:t>及びクライアントの再インストールが必要となります</a:t>
            </a:r>
            <a:r>
              <a:rPr lang="ja-JP" altLang="en-US" sz="1400" b="1" dirty="0">
                <a:solidFill>
                  <a:prstClr val="black">
                    <a:lumMod val="75000"/>
                    <a:lumOff val="25000"/>
                  </a:prstClr>
                </a:solidFill>
              </a:rPr>
              <a:t>。</a:t>
            </a:r>
            <a:endParaRPr lang="ja-JP" altLang="ja-JP" sz="1400" dirty="0">
              <a:solidFill>
                <a:prstClr val="black">
                  <a:lumMod val="75000"/>
                  <a:lumOff val="25000"/>
                </a:prstClr>
              </a:solidFill>
            </a:endParaRPr>
          </a:p>
          <a:p>
            <a:pPr lvl="0">
              <a:lnSpc>
                <a:spcPct val="150000"/>
              </a:lnSpc>
            </a:pPr>
            <a:r>
              <a:rPr lang="ja-JP" altLang="en-US" sz="1400" dirty="0">
                <a:solidFill>
                  <a:prstClr val="black">
                    <a:lumMod val="75000"/>
                    <a:lumOff val="25000"/>
                  </a:prstClr>
                </a:solidFill>
              </a:rPr>
              <a:t>　  </a:t>
            </a:r>
            <a:r>
              <a:rPr lang="ja-JP" altLang="ja-JP" sz="1400" dirty="0">
                <a:solidFill>
                  <a:prstClr val="black">
                    <a:lumMod val="75000"/>
                    <a:lumOff val="25000"/>
                  </a:prstClr>
                </a:solidFill>
              </a:rPr>
              <a:t>※暫定</a:t>
            </a:r>
            <a:r>
              <a:rPr lang="en-US" altLang="ja-JP" sz="1400" dirty="0">
                <a:solidFill>
                  <a:prstClr val="black">
                    <a:lumMod val="75000"/>
                    <a:lumOff val="25000"/>
                  </a:prstClr>
                </a:solidFill>
              </a:rPr>
              <a:t>URL</a:t>
            </a:r>
            <a:r>
              <a:rPr lang="ja-JP" altLang="ja-JP" sz="1400" dirty="0">
                <a:solidFill>
                  <a:prstClr val="black">
                    <a:lumMod val="75000"/>
                    <a:lumOff val="25000"/>
                  </a:prstClr>
                </a:solidFill>
              </a:rPr>
              <a:t>ご利用時は、サーバ証明書のエラーが表示されますが無視して</a:t>
            </a:r>
            <a:r>
              <a:rPr lang="ja-JP" altLang="en-US" sz="1400" dirty="0">
                <a:solidFill>
                  <a:prstClr val="black">
                    <a:lumMod val="75000"/>
                    <a:lumOff val="25000"/>
                  </a:prstClr>
                </a:solidFill>
              </a:rPr>
              <a:t>ご利用いただきます。</a:t>
            </a:r>
            <a:endParaRPr lang="ja-JP" altLang="ja-JP" sz="1400" dirty="0">
              <a:solidFill>
                <a:prstClr val="black">
                  <a:lumMod val="75000"/>
                  <a:lumOff val="25000"/>
                </a:prstClr>
              </a:solidFill>
            </a:endParaRPr>
          </a:p>
          <a:p>
            <a:pPr marL="285750" lvl="0" indent="-285750">
              <a:lnSpc>
                <a:spcPct val="150000"/>
              </a:lnSpc>
              <a:buFont typeface="Arial" panose="020B0604020202020204" pitchFamily="34" charset="0"/>
              <a:buChar char="•"/>
            </a:pPr>
            <a:endParaRPr lang="en-US" altLang="ja-JP" sz="1400" dirty="0">
              <a:solidFill>
                <a:prstClr val="black"/>
              </a:solidFill>
            </a:endParaRPr>
          </a:p>
          <a:p>
            <a:endParaRPr kumimoji="1" lang="ja-JP" altLang="en-US" dirty="0"/>
          </a:p>
        </p:txBody>
      </p:sp>
      <p:sp>
        <p:nvSpPr>
          <p:cNvPr id="4" name="タイトル 3"/>
          <p:cNvSpPr>
            <a:spLocks noGrp="1"/>
          </p:cNvSpPr>
          <p:nvPr>
            <p:ph type="title"/>
          </p:nvPr>
        </p:nvSpPr>
        <p:spPr/>
        <p:txBody>
          <a:bodyPr/>
          <a:lstStyle/>
          <a:p>
            <a:r>
              <a:rPr lang="ja-JP" altLang="en-US" dirty="0"/>
              <a:t>環境</a:t>
            </a:r>
            <a:r>
              <a:rPr lang="ja-JP" altLang="en-US" dirty="0" smtClean="0"/>
              <a:t>構築（</a:t>
            </a:r>
            <a:r>
              <a:rPr lang="ja-JP" altLang="en-US" dirty="0"/>
              <a:t>インターネット接続の場合）</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216970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テキスト プレースホルダー 2"/>
          <p:cNvSpPr>
            <a:spLocks noGrp="1"/>
          </p:cNvSpPr>
          <p:nvPr>
            <p:ph type="body" sz="quarter" idx="14"/>
          </p:nvPr>
        </p:nvSpPr>
        <p:spPr/>
        <p:txBody>
          <a:bodyPr/>
          <a:lstStyle/>
          <a:p>
            <a:pPr lvl="0">
              <a:lnSpc>
                <a:spcPct val="150000"/>
              </a:lnSpc>
            </a:pPr>
            <a:r>
              <a:rPr lang="ja-JP" altLang="en-US" sz="1600" dirty="0">
                <a:solidFill>
                  <a:prstClr val="black">
                    <a:lumMod val="75000"/>
                    <a:lumOff val="25000"/>
                  </a:prstClr>
                </a:solidFill>
              </a:rPr>
              <a:t>・</a:t>
            </a:r>
            <a:r>
              <a:rPr lang="ja-JP" altLang="en-US" sz="1400" b="1" dirty="0">
                <a:solidFill>
                  <a:prstClr val="black">
                    <a:lumMod val="75000"/>
                    <a:lumOff val="25000"/>
                  </a:prstClr>
                </a:solidFill>
              </a:rPr>
              <a:t>指定できる</a:t>
            </a:r>
            <a:r>
              <a:rPr lang="en-US" altLang="ja-JP" sz="1400" b="1" dirty="0">
                <a:solidFill>
                  <a:prstClr val="black">
                    <a:lumMod val="75000"/>
                    <a:lumOff val="25000"/>
                  </a:prstClr>
                </a:solidFill>
              </a:rPr>
              <a:t>IP</a:t>
            </a:r>
            <a:r>
              <a:rPr lang="ja-JP" altLang="en-US" sz="1400" b="1" dirty="0">
                <a:solidFill>
                  <a:prstClr val="black">
                    <a:lumMod val="75000"/>
                    <a:lumOff val="25000"/>
                  </a:prstClr>
                </a:solidFill>
              </a:rPr>
              <a:t>アドレスは最大で</a:t>
            </a:r>
            <a:r>
              <a:rPr lang="en-US" altLang="ja-JP" sz="1400" b="1" dirty="0">
                <a:solidFill>
                  <a:prstClr val="black">
                    <a:lumMod val="75000"/>
                    <a:lumOff val="25000"/>
                  </a:prstClr>
                </a:solidFill>
              </a:rPr>
              <a:t>10</a:t>
            </a:r>
            <a:r>
              <a:rPr lang="ja-JP" altLang="en-US" sz="1400" dirty="0">
                <a:solidFill>
                  <a:prstClr val="black">
                    <a:lumMod val="75000"/>
                    <a:lumOff val="25000"/>
                  </a:prstClr>
                </a:solidFill>
              </a:rPr>
              <a:t>です。（</a:t>
            </a:r>
            <a:r>
              <a:rPr lang="en-US" altLang="ja-JP" sz="1400" dirty="0">
                <a:solidFill>
                  <a:prstClr val="black">
                    <a:lumMod val="75000"/>
                    <a:lumOff val="25000"/>
                  </a:prstClr>
                </a:solidFill>
              </a:rPr>
              <a:t>CIDR</a:t>
            </a:r>
            <a:r>
              <a:rPr lang="ja-JP" altLang="ja-JP" sz="1400" dirty="0">
                <a:solidFill>
                  <a:prstClr val="black">
                    <a:lumMod val="75000"/>
                    <a:lumOff val="25000"/>
                  </a:prstClr>
                </a:solidFill>
              </a:rPr>
              <a:t>表記</a:t>
            </a:r>
            <a:r>
              <a:rPr lang="ja-JP" altLang="en-US" sz="1400" dirty="0">
                <a:solidFill>
                  <a:prstClr val="black">
                    <a:lumMod val="75000"/>
                    <a:lumOff val="25000"/>
                  </a:prstClr>
                </a:solidFill>
              </a:rPr>
              <a:t>は</a:t>
            </a:r>
            <a:r>
              <a:rPr lang="en-US" altLang="ja-JP" sz="1400" dirty="0">
                <a:solidFill>
                  <a:prstClr val="black">
                    <a:lumMod val="75000"/>
                    <a:lumOff val="25000"/>
                  </a:prstClr>
                </a:solidFill>
              </a:rPr>
              <a:t>1</a:t>
            </a:r>
            <a:r>
              <a:rPr lang="ja-JP" altLang="ja-JP" sz="1400" dirty="0">
                <a:solidFill>
                  <a:prstClr val="black">
                    <a:lumMod val="75000"/>
                    <a:lumOff val="25000"/>
                  </a:prstClr>
                </a:solidFill>
              </a:rPr>
              <a:t>個の指定値として設定できます</a:t>
            </a:r>
            <a:r>
              <a:rPr lang="ja-JP" altLang="en-US" sz="1400" dirty="0">
                <a:solidFill>
                  <a:prstClr val="black">
                    <a:lumMod val="75000"/>
                    <a:lumOff val="25000"/>
                  </a:prstClr>
                </a:solidFill>
              </a:rPr>
              <a:t>）</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・お客様側のネットワークで下記セグメントからクラウドサービスへアクセスされる場合、</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　</a:t>
            </a:r>
            <a:r>
              <a:rPr lang="en-US" altLang="ja-JP" sz="1400" dirty="0">
                <a:solidFill>
                  <a:prstClr val="black">
                    <a:lumMod val="75000"/>
                    <a:lumOff val="25000"/>
                  </a:prstClr>
                </a:solidFill>
              </a:rPr>
              <a:t>VPN</a:t>
            </a:r>
            <a:r>
              <a:rPr lang="ja-JP" altLang="en-US" sz="1400" dirty="0">
                <a:solidFill>
                  <a:prstClr val="black">
                    <a:lumMod val="75000"/>
                    <a:lumOff val="25000"/>
                  </a:prstClr>
                </a:solidFill>
              </a:rPr>
              <a:t>接続、</a:t>
            </a:r>
            <a:r>
              <a:rPr lang="en-US" altLang="ja-JP" sz="1400" dirty="0" err="1">
                <a:solidFill>
                  <a:prstClr val="black">
                    <a:lumMod val="75000"/>
                    <a:lumOff val="25000"/>
                  </a:prstClr>
                </a:solidFill>
              </a:rPr>
              <a:t>FastConnect</a:t>
            </a:r>
            <a:r>
              <a:rPr lang="ja-JP" altLang="en-US" sz="1400" dirty="0">
                <a:solidFill>
                  <a:prstClr val="black">
                    <a:lumMod val="75000"/>
                    <a:lumOff val="25000"/>
                  </a:prstClr>
                </a:solidFill>
              </a:rPr>
              <a:t>利用時の</a:t>
            </a:r>
            <a:r>
              <a:rPr lang="ja-JP" altLang="en-US" sz="1400" b="1" dirty="0">
                <a:solidFill>
                  <a:prstClr val="black">
                    <a:lumMod val="75000"/>
                    <a:lumOff val="25000"/>
                  </a:prstClr>
                </a:solidFill>
              </a:rPr>
              <a:t>使用（下記セグメントから</a:t>
            </a:r>
            <a:r>
              <a:rPr lang="ja-JP" altLang="en-US" sz="1400" b="1" dirty="0" smtClean="0">
                <a:solidFill>
                  <a:prstClr val="black">
                    <a:lumMod val="75000"/>
                    <a:lumOff val="25000"/>
                  </a:prstClr>
                </a:solidFill>
              </a:rPr>
              <a:t>の</a:t>
            </a:r>
            <a:r>
              <a:rPr lang="en-US" altLang="ja-JP" sz="1400" b="1" dirty="0" smtClean="0">
                <a:solidFill>
                  <a:prstClr val="black">
                    <a:lumMod val="75000"/>
                    <a:lumOff val="25000"/>
                  </a:prstClr>
                </a:solidFill>
              </a:rPr>
              <a:t>NX Cloud</a:t>
            </a:r>
            <a:r>
              <a:rPr lang="ja-JP" altLang="en-US" sz="1400" b="1" dirty="0" err="1" smtClean="0">
                <a:solidFill>
                  <a:prstClr val="black">
                    <a:lumMod val="75000"/>
                    <a:lumOff val="25000"/>
                  </a:prstClr>
                </a:solidFill>
              </a:rPr>
              <a:t>へ</a:t>
            </a:r>
            <a:r>
              <a:rPr lang="ja-JP" altLang="en-US" sz="1400" b="1" dirty="0" err="1">
                <a:solidFill>
                  <a:prstClr val="black">
                    <a:lumMod val="75000"/>
                    <a:lumOff val="25000"/>
                  </a:prstClr>
                </a:solidFill>
              </a:rPr>
              <a:t>の</a:t>
            </a:r>
            <a:r>
              <a:rPr lang="ja-JP" altLang="en-US" sz="1400" b="1" dirty="0">
                <a:solidFill>
                  <a:prstClr val="black">
                    <a:lumMod val="75000"/>
                    <a:lumOff val="25000"/>
                  </a:prstClr>
                </a:solidFill>
              </a:rPr>
              <a:t>アクセス）はできません</a:t>
            </a:r>
            <a:r>
              <a:rPr lang="ja-JP" altLang="en-US" sz="1400" dirty="0">
                <a:solidFill>
                  <a:prstClr val="black">
                    <a:lumMod val="75000"/>
                    <a:lumOff val="25000"/>
                  </a:prstClr>
                </a:solidFill>
              </a:rPr>
              <a:t>。</a:t>
            </a:r>
            <a:endParaRPr lang="en-US" altLang="ja-JP" sz="1400" dirty="0">
              <a:solidFill>
                <a:prstClr val="black">
                  <a:lumMod val="75000"/>
                  <a:lumOff val="25000"/>
                </a:prstClr>
              </a:solidFill>
            </a:endParaRPr>
          </a:p>
          <a:p>
            <a:pPr marL="457200" lvl="1" indent="0">
              <a:spcBef>
                <a:spcPts val="0"/>
              </a:spcBef>
              <a:buNone/>
            </a:pPr>
            <a:r>
              <a:rPr lang="en-US" altLang="ja-JP" sz="1000" dirty="0">
                <a:solidFill>
                  <a:prstClr val="black">
                    <a:lumMod val="75000"/>
                    <a:lumOff val="25000"/>
                  </a:prstClr>
                </a:solidFill>
              </a:rPr>
              <a:t>10.100.0.0/24</a:t>
            </a:r>
            <a:r>
              <a:rPr lang="ja-JP" altLang="en-US" sz="1000" dirty="0">
                <a:solidFill>
                  <a:prstClr val="black">
                    <a:lumMod val="75000"/>
                    <a:lumOff val="25000"/>
                  </a:prstClr>
                </a:solidFill>
              </a:rPr>
              <a:t>　　</a:t>
            </a:r>
            <a:endParaRPr lang="en-US" altLang="ja-JP" sz="1000" dirty="0">
              <a:solidFill>
                <a:prstClr val="black">
                  <a:lumMod val="75000"/>
                  <a:lumOff val="25000"/>
                </a:prstClr>
              </a:solidFill>
            </a:endParaRPr>
          </a:p>
          <a:p>
            <a:pPr marL="457200" lvl="1" indent="0">
              <a:spcBef>
                <a:spcPts val="0"/>
              </a:spcBef>
              <a:buNone/>
            </a:pPr>
            <a:r>
              <a:rPr lang="en-US" altLang="ja-JP" sz="1000" dirty="0">
                <a:solidFill>
                  <a:prstClr val="black">
                    <a:lumMod val="75000"/>
                    <a:lumOff val="25000"/>
                  </a:prstClr>
                </a:solidFill>
              </a:rPr>
              <a:t>10.100.2.0/24	</a:t>
            </a:r>
          </a:p>
          <a:p>
            <a:pPr marL="457200" lvl="1" indent="0">
              <a:spcBef>
                <a:spcPts val="0"/>
              </a:spcBef>
              <a:buNone/>
            </a:pPr>
            <a:r>
              <a:rPr lang="en-US" altLang="ja-JP" sz="1000" dirty="0">
                <a:solidFill>
                  <a:prstClr val="black">
                    <a:lumMod val="75000"/>
                    <a:lumOff val="25000"/>
                  </a:prstClr>
                </a:solidFill>
              </a:rPr>
              <a:t>10.116.0.0/16	</a:t>
            </a:r>
            <a:r>
              <a:rPr lang="ja-JP" altLang="en-US" sz="1000" dirty="0">
                <a:solidFill>
                  <a:prstClr val="black">
                    <a:lumMod val="75000"/>
                    <a:lumOff val="25000"/>
                  </a:prstClr>
                </a:solidFill>
              </a:rPr>
              <a:t>　← これについては 重複している場合も調整できる可能がありますのでご相談ください</a:t>
            </a:r>
            <a:endParaRPr lang="en-US" altLang="ja-JP" sz="1000" dirty="0">
              <a:solidFill>
                <a:prstClr val="black">
                  <a:lumMod val="75000"/>
                  <a:lumOff val="25000"/>
                </a:prstClr>
              </a:solidFill>
            </a:endParaRPr>
          </a:p>
          <a:p>
            <a:pPr marL="457200" lvl="1" indent="0">
              <a:spcBef>
                <a:spcPts val="0"/>
              </a:spcBef>
              <a:buNone/>
            </a:pPr>
            <a:r>
              <a:rPr lang="en-US" altLang="ja-JP" sz="1000" dirty="0">
                <a:solidFill>
                  <a:prstClr val="black">
                    <a:lumMod val="75000"/>
                    <a:lumOff val="25000"/>
                  </a:prstClr>
                </a:solidFill>
              </a:rPr>
              <a:t>172.27.45.0/24	</a:t>
            </a:r>
          </a:p>
          <a:p>
            <a:pPr marL="457200" lvl="1" indent="0">
              <a:spcBef>
                <a:spcPts val="0"/>
              </a:spcBef>
              <a:buNone/>
            </a:pPr>
            <a:r>
              <a:rPr lang="en-US" altLang="ja-JP" sz="1000" dirty="0">
                <a:solidFill>
                  <a:prstClr val="black">
                    <a:lumMod val="75000"/>
                    <a:lumOff val="25000"/>
                  </a:prstClr>
                </a:solidFill>
              </a:rPr>
              <a:t>172.27.46.0/24	</a:t>
            </a:r>
          </a:p>
          <a:p>
            <a:pPr marL="457200" lvl="1" indent="0">
              <a:spcBef>
                <a:spcPts val="0"/>
              </a:spcBef>
              <a:buNone/>
            </a:pPr>
            <a:r>
              <a:rPr lang="en-US" altLang="ja-JP" sz="1000" dirty="0">
                <a:solidFill>
                  <a:prstClr val="black">
                    <a:lumMod val="75000"/>
                    <a:lumOff val="25000"/>
                  </a:prstClr>
                </a:solidFill>
              </a:rPr>
              <a:t>192.168.16.16/28	</a:t>
            </a:r>
          </a:p>
          <a:p>
            <a:pPr marL="457200" lvl="1" indent="0">
              <a:spcBef>
                <a:spcPts val="0"/>
              </a:spcBef>
              <a:buNone/>
            </a:pPr>
            <a:r>
              <a:rPr lang="en-US" altLang="ja-JP" sz="1000" dirty="0">
                <a:solidFill>
                  <a:prstClr val="black">
                    <a:lumMod val="75000"/>
                    <a:lumOff val="25000"/>
                  </a:prstClr>
                </a:solidFill>
              </a:rPr>
              <a:t>192.168.128.0/20	</a:t>
            </a:r>
            <a:endParaRPr lang="en-US" altLang="ja-JP" sz="1100" dirty="0">
              <a:solidFill>
                <a:prstClr val="black">
                  <a:lumMod val="75000"/>
                  <a:lumOff val="25000"/>
                </a:prstClr>
              </a:solidFill>
            </a:endParaRPr>
          </a:p>
          <a:p>
            <a:pPr marL="457200" lvl="1" indent="0">
              <a:lnSpc>
                <a:spcPct val="150000"/>
              </a:lnSpc>
              <a:spcBef>
                <a:spcPts val="0"/>
              </a:spcBef>
              <a:buNone/>
            </a:pPr>
            <a:r>
              <a:rPr lang="ja-JP" altLang="en-US" sz="1100" dirty="0">
                <a:solidFill>
                  <a:prstClr val="black">
                    <a:lumMod val="75000"/>
                    <a:lumOff val="25000"/>
                  </a:prstClr>
                </a:solidFill>
              </a:rPr>
              <a:t>注意）上記セグメント</a:t>
            </a:r>
            <a:r>
              <a:rPr lang="ja-JP" altLang="en-US" sz="1100" dirty="0" smtClean="0">
                <a:solidFill>
                  <a:prstClr val="black">
                    <a:lumMod val="75000"/>
                    <a:lumOff val="25000"/>
                  </a:prstClr>
                </a:solidFill>
              </a:rPr>
              <a:t>から</a:t>
            </a:r>
            <a:r>
              <a:rPr lang="en-US" altLang="ja-JP" sz="1100" dirty="0" smtClean="0">
                <a:solidFill>
                  <a:prstClr val="black">
                    <a:lumMod val="75000"/>
                    <a:lumOff val="25000"/>
                  </a:prstClr>
                </a:solidFill>
              </a:rPr>
              <a:t>NX Cloud</a:t>
            </a:r>
            <a:r>
              <a:rPr lang="ja-JP" altLang="en-US" sz="1100" dirty="0" smtClean="0">
                <a:solidFill>
                  <a:prstClr val="black">
                    <a:lumMod val="75000"/>
                    <a:lumOff val="25000"/>
                  </a:prstClr>
                </a:solidFill>
              </a:rPr>
              <a:t>へ</a:t>
            </a:r>
            <a:r>
              <a:rPr lang="ja-JP" altLang="en-US" sz="1100" dirty="0">
                <a:solidFill>
                  <a:prstClr val="black">
                    <a:lumMod val="75000"/>
                    <a:lumOff val="25000"/>
                  </a:prstClr>
                </a:solidFill>
              </a:rPr>
              <a:t>アクセスする場合はお客様側で</a:t>
            </a:r>
            <a:r>
              <a:rPr lang="en-US" altLang="ja-JP" sz="1100" b="1" dirty="0">
                <a:solidFill>
                  <a:prstClr val="black">
                    <a:lumMod val="75000"/>
                    <a:lumOff val="25000"/>
                  </a:prstClr>
                </a:solidFill>
              </a:rPr>
              <a:t>NAT</a:t>
            </a:r>
            <a:r>
              <a:rPr lang="ja-JP" altLang="en-US" sz="1100" b="1" dirty="0">
                <a:solidFill>
                  <a:prstClr val="black">
                    <a:lumMod val="75000"/>
                    <a:lumOff val="25000"/>
                  </a:prstClr>
                </a:solidFill>
              </a:rPr>
              <a:t>を経由頂く必要があります</a:t>
            </a:r>
            <a:r>
              <a:rPr lang="ja-JP" altLang="en-US" sz="1100" dirty="0">
                <a:solidFill>
                  <a:prstClr val="black">
                    <a:lumMod val="75000"/>
                    <a:lumOff val="25000"/>
                  </a:prstClr>
                </a:solidFill>
              </a:rPr>
              <a:t>。</a:t>
            </a:r>
            <a:endParaRPr lang="en-US" altLang="ja-JP" sz="1100" dirty="0">
              <a:solidFill>
                <a:prstClr val="black">
                  <a:lumMod val="75000"/>
                  <a:lumOff val="25000"/>
                </a:prstClr>
              </a:solidFill>
            </a:endParaRPr>
          </a:p>
          <a:p>
            <a:pPr marL="457200" lvl="1" indent="0">
              <a:spcBef>
                <a:spcPts val="0"/>
              </a:spcBef>
              <a:buNone/>
            </a:pPr>
            <a:r>
              <a:rPr lang="ja-JP" altLang="en-US" sz="1100" dirty="0">
                <a:solidFill>
                  <a:prstClr val="black">
                    <a:lumMod val="75000"/>
                    <a:lumOff val="25000"/>
                  </a:prstClr>
                </a:solidFill>
              </a:rPr>
              <a:t>　　　</a:t>
            </a:r>
            <a:r>
              <a:rPr lang="en-US" altLang="ja-JP" sz="1100" b="1" dirty="0" smtClean="0">
                <a:solidFill>
                  <a:prstClr val="black">
                    <a:lumMod val="75000"/>
                    <a:lumOff val="25000"/>
                  </a:prstClr>
                </a:solidFill>
              </a:rPr>
              <a:t>NX Cloud</a:t>
            </a:r>
            <a:r>
              <a:rPr lang="ja-JP" altLang="ja-JP" sz="1100" b="1" dirty="0" smtClean="0">
                <a:solidFill>
                  <a:prstClr val="black">
                    <a:lumMod val="75000"/>
                    <a:lumOff val="25000"/>
                  </a:prstClr>
                </a:solidFill>
              </a:rPr>
              <a:t>側</a:t>
            </a:r>
            <a:r>
              <a:rPr lang="ja-JP" altLang="ja-JP" sz="1100" b="1" dirty="0">
                <a:solidFill>
                  <a:prstClr val="black">
                    <a:lumMod val="75000"/>
                    <a:lumOff val="25000"/>
                  </a:prstClr>
                </a:solidFill>
              </a:rPr>
              <a:t>に</a:t>
            </a:r>
            <a:r>
              <a:rPr lang="ja-JP" altLang="en-US" sz="1100" b="1" dirty="0">
                <a:solidFill>
                  <a:prstClr val="black">
                    <a:lumMod val="75000"/>
                    <a:lumOff val="25000"/>
                  </a:prstClr>
                </a:solidFill>
              </a:rPr>
              <a:t>は</a:t>
            </a:r>
            <a:r>
              <a:rPr lang="en-US" altLang="ja-JP" sz="1100" b="1" dirty="0">
                <a:solidFill>
                  <a:prstClr val="black">
                    <a:lumMod val="75000"/>
                    <a:lumOff val="25000"/>
                  </a:prstClr>
                </a:solidFill>
              </a:rPr>
              <a:t>NAT</a:t>
            </a:r>
            <a:r>
              <a:rPr lang="ja-JP" altLang="ja-JP" sz="1100" b="1" dirty="0">
                <a:solidFill>
                  <a:prstClr val="black">
                    <a:lumMod val="75000"/>
                    <a:lumOff val="25000"/>
                  </a:prstClr>
                </a:solidFill>
              </a:rPr>
              <a:t>を用意</a:t>
            </a:r>
            <a:r>
              <a:rPr lang="ja-JP" altLang="en-US" sz="1100" b="1" dirty="0">
                <a:solidFill>
                  <a:prstClr val="black">
                    <a:lumMod val="75000"/>
                    <a:lumOff val="25000"/>
                  </a:prstClr>
                </a:solidFill>
              </a:rPr>
              <a:t>できません。</a:t>
            </a:r>
            <a:endParaRPr lang="en-US" altLang="ja-JP" sz="1100" b="1" dirty="0">
              <a:solidFill>
                <a:prstClr val="black">
                  <a:lumMod val="75000"/>
                  <a:lumOff val="25000"/>
                </a:prstClr>
              </a:solidFill>
            </a:endParaRPr>
          </a:p>
          <a:p>
            <a:pPr lvl="0">
              <a:lnSpc>
                <a:spcPct val="150000"/>
              </a:lnSpc>
            </a:pPr>
            <a:r>
              <a:rPr lang="ja-JP" altLang="en-US" sz="1600" dirty="0">
                <a:solidFill>
                  <a:prstClr val="black">
                    <a:lumMod val="75000"/>
                    <a:lumOff val="25000"/>
                  </a:prstClr>
                </a:solidFill>
              </a:rPr>
              <a:t>・</a:t>
            </a:r>
            <a:r>
              <a:rPr lang="en-US" altLang="ja-JP" sz="1400" dirty="0">
                <a:solidFill>
                  <a:prstClr val="black">
                    <a:lumMod val="75000"/>
                    <a:lumOff val="25000"/>
                  </a:prstClr>
                </a:solidFill>
              </a:rPr>
              <a:t>VPN</a:t>
            </a:r>
            <a:r>
              <a:rPr lang="ja-JP" altLang="en-US" sz="1400" dirty="0">
                <a:solidFill>
                  <a:prstClr val="black">
                    <a:lumMod val="75000"/>
                    <a:lumOff val="25000"/>
                  </a:prstClr>
                </a:solidFill>
              </a:rPr>
              <a:t>接続にベストエフォートの回線を利用する場合は、</a:t>
            </a:r>
            <a:r>
              <a:rPr lang="en-US" altLang="ja-JP" sz="1400" dirty="0">
                <a:solidFill>
                  <a:prstClr val="black">
                    <a:lumMod val="75000"/>
                    <a:lumOff val="25000"/>
                  </a:prstClr>
                </a:solidFill>
              </a:rPr>
              <a:t>1G</a:t>
            </a:r>
            <a:r>
              <a:rPr lang="ja-JP" altLang="en-US" sz="1400" dirty="0">
                <a:solidFill>
                  <a:prstClr val="black">
                    <a:lumMod val="75000"/>
                    <a:lumOff val="25000"/>
                  </a:prstClr>
                </a:solidFill>
              </a:rPr>
              <a:t>以上の回線を推奨します。	</a:t>
            </a:r>
          </a:p>
          <a:p>
            <a:pPr lvl="0">
              <a:lnSpc>
                <a:spcPct val="100000"/>
              </a:lnSpc>
            </a:pPr>
            <a:r>
              <a:rPr lang="ja-JP" altLang="en-US" dirty="0">
                <a:solidFill>
                  <a:prstClr val="black">
                    <a:lumMod val="75000"/>
                    <a:lumOff val="25000"/>
                  </a:prstClr>
                </a:solidFill>
              </a:rPr>
              <a:t>　 </a:t>
            </a:r>
            <a:r>
              <a:rPr lang="ja-JP" altLang="en-US" sz="1100" dirty="0">
                <a:solidFill>
                  <a:prstClr val="black">
                    <a:lumMod val="75000"/>
                    <a:lumOff val="25000"/>
                  </a:prstClr>
                </a:solidFill>
              </a:rPr>
              <a:t>注意）回線の種類や場所、時間帯など様々な要因により速度は変わります。快適な利用を保証するものではありません。</a:t>
            </a:r>
            <a:endParaRPr lang="en-US" altLang="ja-JP" sz="1100" dirty="0">
              <a:solidFill>
                <a:prstClr val="black">
                  <a:lumMod val="75000"/>
                  <a:lumOff val="25000"/>
                </a:prstClr>
              </a:solidFill>
            </a:endParaRPr>
          </a:p>
          <a:p>
            <a:pPr lvl="0">
              <a:lnSpc>
                <a:spcPct val="150000"/>
              </a:lnSpc>
            </a:pPr>
            <a:r>
              <a:rPr lang="ja-JP" altLang="en-US" sz="1600" dirty="0" smtClean="0">
                <a:solidFill>
                  <a:prstClr val="black">
                    <a:lumMod val="75000"/>
                    <a:lumOff val="25000"/>
                  </a:prstClr>
                </a:solidFill>
              </a:rPr>
              <a:t>・</a:t>
            </a:r>
            <a:r>
              <a:rPr lang="en-US" altLang="ja-JP" sz="1400" dirty="0" smtClean="0">
                <a:solidFill>
                  <a:prstClr val="black">
                    <a:lumMod val="75000"/>
                    <a:lumOff val="25000"/>
                  </a:prstClr>
                </a:solidFill>
              </a:rPr>
              <a:t>NX Cloud</a:t>
            </a:r>
            <a:r>
              <a:rPr lang="ja-JP" altLang="en-US" sz="1400" dirty="0" smtClean="0">
                <a:solidFill>
                  <a:prstClr val="black">
                    <a:lumMod val="75000"/>
                    <a:lumOff val="25000"/>
                  </a:prstClr>
                </a:solidFill>
              </a:rPr>
              <a:t>の</a:t>
            </a:r>
            <a:r>
              <a:rPr lang="en-US" altLang="ja-JP" sz="1400" dirty="0">
                <a:solidFill>
                  <a:prstClr val="black">
                    <a:lumMod val="75000"/>
                    <a:lumOff val="25000"/>
                  </a:prstClr>
                </a:solidFill>
              </a:rPr>
              <a:t>VPN</a:t>
            </a:r>
            <a:r>
              <a:rPr lang="ja-JP" altLang="en-US" sz="1400" dirty="0">
                <a:solidFill>
                  <a:prstClr val="black">
                    <a:lumMod val="75000"/>
                    <a:lumOff val="25000"/>
                  </a:prstClr>
                </a:solidFill>
              </a:rPr>
              <a:t>接続は、ルータ間の</a:t>
            </a:r>
            <a:r>
              <a:rPr lang="en-US" altLang="ja-JP" sz="1400" dirty="0">
                <a:solidFill>
                  <a:prstClr val="black">
                    <a:lumMod val="75000"/>
                    <a:lumOff val="25000"/>
                  </a:prstClr>
                </a:solidFill>
              </a:rPr>
              <a:t>VPN</a:t>
            </a:r>
            <a:r>
              <a:rPr lang="ja-JP" altLang="en-US" sz="1400" dirty="0">
                <a:solidFill>
                  <a:prstClr val="black">
                    <a:lumMod val="75000"/>
                    <a:lumOff val="25000"/>
                  </a:prstClr>
                </a:solidFill>
              </a:rPr>
              <a:t>接続です。ルーティングは静的ルーティングです。</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・トンネルは２つとも使用されることを推奨します。</a:t>
            </a:r>
            <a:endParaRPr lang="en-US" altLang="ja-JP" sz="1400" dirty="0">
              <a:solidFill>
                <a:prstClr val="black">
                  <a:lumMod val="75000"/>
                  <a:lumOff val="25000"/>
                </a:prstClr>
              </a:solidFill>
            </a:endParaRPr>
          </a:p>
          <a:p>
            <a:pPr lvl="0">
              <a:lnSpc>
                <a:spcPct val="100000"/>
              </a:lnSpc>
            </a:pPr>
            <a:r>
              <a:rPr lang="ja-JP" altLang="en-US" sz="1600" dirty="0">
                <a:solidFill>
                  <a:prstClr val="black">
                    <a:lumMod val="75000"/>
                    <a:lumOff val="25000"/>
                  </a:prstClr>
                </a:solidFill>
              </a:rPr>
              <a:t>　 </a:t>
            </a:r>
            <a:r>
              <a:rPr lang="ja-JP" altLang="en-US" sz="1100" dirty="0">
                <a:solidFill>
                  <a:prstClr val="black">
                    <a:lumMod val="75000"/>
                    <a:lumOff val="25000"/>
                  </a:prstClr>
                </a:solidFill>
              </a:rPr>
              <a:t>注意）</a:t>
            </a:r>
            <a:r>
              <a:rPr lang="en-US" altLang="ja-JP" sz="1100" dirty="0">
                <a:solidFill>
                  <a:prstClr val="black">
                    <a:lumMod val="75000"/>
                    <a:lumOff val="25000"/>
                  </a:prstClr>
                </a:solidFill>
              </a:rPr>
              <a:t> </a:t>
            </a:r>
            <a:r>
              <a:rPr lang="ja-JP" altLang="en-US" sz="1100" dirty="0">
                <a:solidFill>
                  <a:prstClr val="black">
                    <a:lumMod val="75000"/>
                    <a:lumOff val="25000"/>
                  </a:prstClr>
                </a:solidFill>
              </a:rPr>
              <a:t>１つのみのトンネル使用ですと、</a:t>
            </a:r>
            <a:r>
              <a:rPr lang="en-US" altLang="ja-JP" sz="1100" dirty="0">
                <a:solidFill>
                  <a:prstClr val="black">
                    <a:lumMod val="75000"/>
                    <a:lumOff val="25000"/>
                  </a:prstClr>
                </a:solidFill>
              </a:rPr>
              <a:t>OCI </a:t>
            </a:r>
            <a:r>
              <a:rPr lang="ja-JP" altLang="en-US" sz="1100" dirty="0">
                <a:solidFill>
                  <a:prstClr val="black">
                    <a:lumMod val="75000"/>
                    <a:lumOff val="25000"/>
                  </a:prstClr>
                </a:solidFill>
              </a:rPr>
              <a:t>側のトンネルのメンテナンスが（不定期）が行われた場合に、</a:t>
            </a:r>
            <a:endParaRPr lang="en-US" altLang="ja-JP" sz="1100" dirty="0">
              <a:solidFill>
                <a:prstClr val="black">
                  <a:lumMod val="75000"/>
                  <a:lumOff val="25000"/>
                </a:prstClr>
              </a:solidFill>
            </a:endParaRPr>
          </a:p>
          <a:p>
            <a:pPr lvl="0">
              <a:lnSpc>
                <a:spcPct val="100000"/>
              </a:lnSpc>
            </a:pPr>
            <a:r>
              <a:rPr lang="ja-JP" altLang="en-US" sz="1100" dirty="0">
                <a:solidFill>
                  <a:prstClr val="black">
                    <a:lumMod val="75000"/>
                    <a:lumOff val="25000"/>
                  </a:prstClr>
                </a:solidFill>
              </a:rPr>
              <a:t>　　　　　 接続できない時間がでます。</a:t>
            </a:r>
            <a:r>
              <a:rPr lang="ja-JP" altLang="en-US" sz="1100" b="1" dirty="0">
                <a:solidFill>
                  <a:prstClr val="black">
                    <a:lumMod val="75000"/>
                    <a:lumOff val="25000"/>
                  </a:prstClr>
                </a:solidFill>
              </a:rPr>
              <a:t>トンネルは２つとも使用されることを推奨</a:t>
            </a:r>
            <a:r>
              <a:rPr lang="ja-JP" altLang="en-US" sz="1100" dirty="0">
                <a:solidFill>
                  <a:prstClr val="black">
                    <a:lumMod val="75000"/>
                    <a:lumOff val="25000"/>
                  </a:prstClr>
                </a:solidFill>
              </a:rPr>
              <a:t>します。</a:t>
            </a:r>
          </a:p>
          <a:p>
            <a:endParaRPr kumimoji="1" lang="ja-JP" altLang="en-US" dirty="0"/>
          </a:p>
        </p:txBody>
      </p:sp>
      <p:sp>
        <p:nvSpPr>
          <p:cNvPr id="4" name="タイトル 3"/>
          <p:cNvSpPr>
            <a:spLocks noGrp="1"/>
          </p:cNvSpPr>
          <p:nvPr>
            <p:ph type="title"/>
          </p:nvPr>
        </p:nvSpPr>
        <p:spPr/>
        <p:txBody>
          <a:bodyPr/>
          <a:lstStyle/>
          <a:p>
            <a:r>
              <a:rPr lang="ja-JP" altLang="en-US" dirty="0"/>
              <a:t>環境</a:t>
            </a:r>
            <a:r>
              <a:rPr lang="ja-JP" altLang="en-US" dirty="0" smtClean="0"/>
              <a:t>構築（</a:t>
            </a:r>
            <a:r>
              <a:rPr lang="en-US" altLang="ja-JP" dirty="0"/>
              <a:t>VPN</a:t>
            </a:r>
            <a:r>
              <a:rPr lang="ja-JP" altLang="en-US" dirty="0"/>
              <a:t>接続、</a:t>
            </a:r>
            <a:r>
              <a:rPr lang="en-US" altLang="ja-JP" dirty="0" err="1"/>
              <a:t>FastConnect</a:t>
            </a:r>
            <a:r>
              <a:rPr lang="ja-JP" altLang="en-US" dirty="0"/>
              <a:t>利用の場合）</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7626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00000"/>
              </a:lnSpc>
              <a:buFont typeface="Arial" panose="020B0604020202020204" pitchFamily="34" charset="0"/>
              <a:buChar char="•"/>
            </a:pPr>
            <a:r>
              <a:rPr lang="en-US" altLang="ja-JP" sz="1400" dirty="0">
                <a:solidFill>
                  <a:prstClr val="black">
                    <a:lumMod val="75000"/>
                    <a:lumOff val="25000"/>
                  </a:prstClr>
                </a:solidFill>
              </a:rPr>
              <a:t>VPN</a:t>
            </a:r>
            <a:r>
              <a:rPr lang="ja-JP" altLang="ja-JP" sz="1400" dirty="0">
                <a:solidFill>
                  <a:prstClr val="black">
                    <a:lumMod val="75000"/>
                    <a:lumOff val="25000"/>
                  </a:prstClr>
                </a:solidFill>
              </a:rPr>
              <a:t>接続</a:t>
            </a:r>
            <a:r>
              <a:rPr lang="ja-JP" altLang="en-US" sz="1400" dirty="0">
                <a:solidFill>
                  <a:prstClr val="black">
                    <a:lumMod val="75000"/>
                    <a:lumOff val="25000"/>
                  </a:prstClr>
                </a:solidFill>
              </a:rPr>
              <a:t>で構築する場合、以下の</a:t>
            </a:r>
            <a:r>
              <a:rPr lang="ja-JP" altLang="ja-JP" sz="1400" dirty="0">
                <a:solidFill>
                  <a:prstClr val="black">
                    <a:lumMod val="75000"/>
                    <a:lumOff val="25000"/>
                  </a:prstClr>
                </a:solidFill>
              </a:rPr>
              <a:t>手順</a:t>
            </a:r>
            <a:r>
              <a:rPr lang="ja-JP" altLang="en-US" sz="1400" dirty="0">
                <a:solidFill>
                  <a:prstClr val="black">
                    <a:lumMod val="75000"/>
                    <a:lumOff val="25000"/>
                  </a:prstClr>
                </a:solidFill>
              </a:rPr>
              <a:t>でお客様にも対応いただきます。</a:t>
            </a:r>
            <a:endParaRPr lang="en-US" altLang="ja-JP" sz="1400" dirty="0">
              <a:solidFill>
                <a:prstClr val="black">
                  <a:lumMod val="75000"/>
                  <a:lumOff val="25000"/>
                </a:prstClr>
              </a:solidFill>
            </a:endParaRPr>
          </a:p>
          <a:p>
            <a:pPr marL="457200" lvl="1" indent="0">
              <a:lnSpc>
                <a:spcPct val="150000"/>
              </a:lnSpc>
              <a:spcBef>
                <a:spcPts val="0"/>
              </a:spcBef>
              <a:buNone/>
            </a:pPr>
            <a:r>
              <a:rPr lang="ja-JP" altLang="ja-JP" sz="1100" dirty="0">
                <a:solidFill>
                  <a:prstClr val="black">
                    <a:lumMod val="75000"/>
                    <a:lumOff val="25000"/>
                  </a:prstClr>
                </a:solidFill>
              </a:rPr>
              <a:t>①</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ja-JP" altLang="en-US" sz="1100" dirty="0">
                <a:solidFill>
                  <a:prstClr val="black">
                    <a:lumMod val="75000"/>
                    <a:lumOff val="25000"/>
                  </a:prstClr>
                </a:solidFill>
              </a:rPr>
              <a:t>→</a:t>
            </a:r>
            <a:r>
              <a:rPr lang="en-US" altLang="ja-JP" sz="1100" dirty="0">
                <a:solidFill>
                  <a:prstClr val="black">
                    <a:lumMod val="75000"/>
                    <a:lumOff val="25000"/>
                  </a:prstClr>
                </a:solidFill>
              </a:rPr>
              <a:t>SS)</a:t>
            </a:r>
            <a:r>
              <a:rPr lang="ja-JP" altLang="en-US" sz="1100" dirty="0">
                <a:solidFill>
                  <a:prstClr val="black">
                    <a:lumMod val="75000"/>
                    <a:lumOff val="25000"/>
                  </a:prstClr>
                </a:solidFill>
              </a:rPr>
              <a:t>　</a:t>
            </a:r>
            <a:r>
              <a:rPr lang="en-US" altLang="ja-JP" sz="1100" dirty="0">
                <a:solidFill>
                  <a:prstClr val="black">
                    <a:lumMod val="75000"/>
                    <a:lumOff val="25000"/>
                  </a:prstClr>
                </a:solidFill>
              </a:rPr>
              <a:t>※</a:t>
            </a:r>
            <a:r>
              <a:rPr lang="ja-JP" altLang="en-US" sz="1100" dirty="0">
                <a:solidFill>
                  <a:prstClr val="black">
                    <a:lumMod val="75000"/>
                    <a:lumOff val="25000"/>
                  </a:prstClr>
                </a:solidFill>
              </a:rPr>
              <a:t>ヒアリングシート</a:t>
            </a:r>
            <a:endParaRPr lang="en-US" altLang="ja-JP" sz="1100" dirty="0">
              <a:solidFill>
                <a:prstClr val="black">
                  <a:lumMod val="75000"/>
                  <a:lumOff val="25000"/>
                </a:prstClr>
              </a:solidFill>
            </a:endParaRPr>
          </a:p>
          <a:p>
            <a:pPr marL="857250" lvl="2" indent="0">
              <a:spcBef>
                <a:spcPts val="0"/>
              </a:spcBef>
              <a:buNone/>
            </a:pPr>
            <a:r>
              <a:rPr lang="ja-JP" altLang="en-US" sz="1100" dirty="0">
                <a:solidFill>
                  <a:prstClr val="black">
                    <a:lumMod val="75000"/>
                    <a:lumOff val="25000"/>
                  </a:prstClr>
                </a:solidFill>
              </a:rPr>
              <a:t>　</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ルータの情報と、クラウド環境に接続する</a:t>
            </a:r>
            <a:r>
              <a:rPr lang="en-US" altLang="ja-JP" sz="1100" dirty="0">
                <a:solidFill>
                  <a:prstClr val="black">
                    <a:lumMod val="75000"/>
                    <a:lumOff val="25000"/>
                  </a:prstClr>
                </a:solidFill>
              </a:rPr>
              <a:t>LAN</a:t>
            </a:r>
            <a:r>
              <a:rPr lang="ja-JP" altLang="ja-JP" sz="1100" dirty="0">
                <a:solidFill>
                  <a:prstClr val="black">
                    <a:lumMod val="75000"/>
                    <a:lumOff val="25000"/>
                  </a:prstClr>
                </a:solidFill>
              </a:rPr>
              <a:t>のアドレスを教えて</a:t>
            </a:r>
            <a:r>
              <a:rPr lang="ja-JP" altLang="en-US" sz="1100" dirty="0">
                <a:solidFill>
                  <a:prstClr val="black">
                    <a:lumMod val="75000"/>
                    <a:lumOff val="25000"/>
                  </a:prstClr>
                </a:solidFill>
              </a:rPr>
              <a:t>頂く</a:t>
            </a:r>
            <a:r>
              <a:rPr lang="ja-JP" altLang="ja-JP" sz="1100" dirty="0">
                <a:solidFill>
                  <a:prstClr val="black">
                    <a:lumMod val="75000"/>
                    <a:lumOff val="25000"/>
                  </a:prstClr>
                </a:solidFill>
              </a:rPr>
              <a:t>。</a:t>
            </a:r>
            <a:endParaRPr lang="en-US" altLang="ja-JP" sz="1100" dirty="0">
              <a:solidFill>
                <a:prstClr val="black">
                  <a:lumMod val="75000"/>
                  <a:lumOff val="25000"/>
                </a:prstClr>
              </a:solidFill>
            </a:endParaRPr>
          </a:p>
          <a:p>
            <a:pPr marL="1371600" lvl="3" indent="0">
              <a:spcBef>
                <a:spcPts val="0"/>
              </a:spcBef>
              <a:buNone/>
            </a:pPr>
            <a:r>
              <a:rPr lang="ja-JP" altLang="ja-JP" sz="1100" dirty="0">
                <a:solidFill>
                  <a:prstClr val="black">
                    <a:lumMod val="75000"/>
                    <a:lumOff val="25000"/>
                  </a:prstClr>
                </a:solidFill>
              </a:rPr>
              <a:t>ルータの</a:t>
            </a:r>
            <a:r>
              <a:rPr lang="en-US" altLang="ja-JP" sz="1100" dirty="0" err="1">
                <a:solidFill>
                  <a:prstClr val="black">
                    <a:lumMod val="75000"/>
                    <a:lumOff val="25000"/>
                  </a:prstClr>
                </a:solidFill>
              </a:rPr>
              <a:t>PublicIP</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接続先</a:t>
            </a:r>
            <a:r>
              <a:rPr lang="en-US" altLang="ja-JP" sz="1100" dirty="0">
                <a:solidFill>
                  <a:prstClr val="black">
                    <a:lumMod val="75000"/>
                    <a:lumOff val="25000"/>
                  </a:prstClr>
                </a:solidFill>
              </a:rPr>
              <a:t>)</a:t>
            </a:r>
            <a:r>
              <a:rPr lang="ja-JP" altLang="ja-JP" sz="1100" dirty="0">
                <a:solidFill>
                  <a:prstClr val="black">
                    <a:lumMod val="75000"/>
                    <a:lumOff val="25000"/>
                  </a:prstClr>
                </a:solidFill>
              </a:rPr>
              <a:t>：</a:t>
            </a:r>
            <a:endParaRPr lang="en-US" altLang="ja-JP" sz="1100" dirty="0">
              <a:solidFill>
                <a:prstClr val="black">
                  <a:lumMod val="75000"/>
                  <a:lumOff val="25000"/>
                </a:prstClr>
              </a:solidFill>
            </a:endParaRPr>
          </a:p>
          <a:p>
            <a:pPr marL="1371600" lvl="3" indent="0">
              <a:spcBef>
                <a:spcPts val="0"/>
              </a:spcBef>
              <a:buNone/>
            </a:pPr>
            <a:r>
              <a:rPr lang="en-US" altLang="ja-JP" sz="1100" dirty="0">
                <a:solidFill>
                  <a:prstClr val="black">
                    <a:lumMod val="75000"/>
                    <a:lumOff val="25000"/>
                  </a:prstClr>
                </a:solidFill>
              </a:rPr>
              <a:t>LAN</a:t>
            </a:r>
            <a:r>
              <a:rPr lang="ja-JP" altLang="ja-JP" sz="1100" dirty="0">
                <a:solidFill>
                  <a:prstClr val="black">
                    <a:lumMod val="75000"/>
                    <a:lumOff val="25000"/>
                  </a:prstClr>
                </a:solidFill>
              </a:rPr>
              <a:t>のアドレス：（クラウド側からお客様側へルーティングする必要のある</a:t>
            </a:r>
            <a:r>
              <a:rPr lang="en-US" altLang="ja-JP" sz="1100" dirty="0">
                <a:solidFill>
                  <a:prstClr val="black">
                    <a:lumMod val="75000"/>
                    <a:lumOff val="25000"/>
                  </a:prstClr>
                </a:solidFill>
              </a:rPr>
              <a:t>LAN</a:t>
            </a:r>
            <a:r>
              <a:rPr lang="ja-JP" altLang="ja-JP" sz="1100" dirty="0">
                <a:solidFill>
                  <a:prstClr val="black">
                    <a:lumMod val="75000"/>
                    <a:lumOff val="25000"/>
                  </a:prstClr>
                </a:solidFill>
              </a:rPr>
              <a:t>のアドレス。）</a:t>
            </a:r>
          </a:p>
          <a:p>
            <a:pPr marL="457200" lvl="1" indent="0">
              <a:lnSpc>
                <a:spcPct val="150000"/>
              </a:lnSpc>
              <a:spcBef>
                <a:spcPts val="0"/>
              </a:spcBef>
              <a:buNone/>
            </a:pPr>
            <a:r>
              <a:rPr lang="ja-JP" altLang="ja-JP" sz="1100" dirty="0">
                <a:solidFill>
                  <a:prstClr val="black">
                    <a:lumMod val="75000"/>
                    <a:lumOff val="25000"/>
                  </a:prstClr>
                </a:solidFill>
              </a:rPr>
              <a:t>②</a:t>
            </a:r>
            <a:r>
              <a:rPr lang="en-US" altLang="ja-JP" sz="1100" dirty="0">
                <a:solidFill>
                  <a:prstClr val="black">
                    <a:lumMod val="75000"/>
                    <a:lumOff val="25000"/>
                  </a:prstClr>
                </a:solidFill>
              </a:rPr>
              <a:t>(SS</a:t>
            </a:r>
            <a:r>
              <a:rPr lang="ja-JP" altLang="en-US" sz="1100" dirty="0">
                <a:solidFill>
                  <a:prstClr val="black">
                    <a:lumMod val="75000"/>
                    <a:lumOff val="25000"/>
                  </a:prstClr>
                </a:solidFill>
              </a:rPr>
              <a:t>→お客様</a:t>
            </a:r>
            <a:r>
              <a:rPr lang="en-US" altLang="ja-JP" sz="1100" dirty="0">
                <a:solidFill>
                  <a:prstClr val="black">
                    <a:lumMod val="75000"/>
                    <a:lumOff val="25000"/>
                  </a:prstClr>
                </a:solidFill>
              </a:rPr>
              <a:t>)</a:t>
            </a:r>
          </a:p>
          <a:p>
            <a:pPr marL="857250" lvl="2" indent="0">
              <a:spcBef>
                <a:spcPts val="0"/>
              </a:spcBef>
              <a:buNone/>
            </a:pPr>
            <a:r>
              <a:rPr lang="ja-JP" altLang="en-US" sz="1100" dirty="0">
                <a:solidFill>
                  <a:prstClr val="black">
                    <a:lumMod val="75000"/>
                    <a:lumOff val="25000"/>
                  </a:prstClr>
                </a:solidFill>
              </a:rPr>
              <a:t>  </a:t>
            </a:r>
            <a:r>
              <a:rPr lang="ja-JP" altLang="ja-JP" sz="1100" dirty="0">
                <a:solidFill>
                  <a:prstClr val="black">
                    <a:lumMod val="75000"/>
                    <a:lumOff val="25000"/>
                  </a:prstClr>
                </a:solidFill>
              </a:rPr>
              <a:t>「①」の内容を元に</a:t>
            </a:r>
            <a:r>
              <a:rPr lang="ja-JP" altLang="ja-JP" sz="1100" dirty="0" smtClean="0">
                <a:solidFill>
                  <a:prstClr val="black">
                    <a:lumMod val="75000"/>
                    <a:lumOff val="25000"/>
                  </a:prstClr>
                </a:solidFill>
              </a:rPr>
              <a:t>、</a:t>
            </a:r>
            <a:r>
              <a:rPr lang="en-US" altLang="ja-JP" sz="1100" dirty="0" smtClean="0">
                <a:solidFill>
                  <a:prstClr val="black">
                    <a:lumMod val="75000"/>
                    <a:lumOff val="25000"/>
                  </a:prstClr>
                </a:solidFill>
              </a:rPr>
              <a:t>NX Cloud</a:t>
            </a:r>
            <a:r>
              <a:rPr lang="ja-JP" altLang="ja-JP" sz="1100" dirty="0" smtClean="0">
                <a:solidFill>
                  <a:prstClr val="black">
                    <a:lumMod val="75000"/>
                    <a:lumOff val="25000"/>
                  </a:prstClr>
                </a:solidFill>
              </a:rPr>
              <a:t>側</a:t>
            </a:r>
            <a:r>
              <a:rPr lang="ja-JP" altLang="ja-JP" sz="1100" dirty="0">
                <a:solidFill>
                  <a:prstClr val="black">
                    <a:lumMod val="75000"/>
                    <a:lumOff val="25000"/>
                  </a:prstClr>
                </a:solidFill>
              </a:rPr>
              <a:t>の</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を作成し</a:t>
            </a:r>
            <a:r>
              <a:rPr lang="ja-JP" altLang="ja-JP" sz="1100" dirty="0" smtClean="0">
                <a:solidFill>
                  <a:prstClr val="black">
                    <a:lumMod val="75000"/>
                    <a:lumOff val="25000"/>
                  </a:prstClr>
                </a:solidFill>
              </a:rPr>
              <a:t>、</a:t>
            </a:r>
            <a:r>
              <a:rPr lang="en-US" altLang="ja-JP" sz="1100" dirty="0" smtClean="0">
                <a:solidFill>
                  <a:prstClr val="black">
                    <a:lumMod val="75000"/>
                    <a:lumOff val="25000"/>
                  </a:prstClr>
                </a:solidFill>
              </a:rPr>
              <a:t>NX Cloud</a:t>
            </a:r>
            <a:r>
              <a:rPr lang="ja-JP" altLang="ja-JP" sz="1100" dirty="0" smtClean="0">
                <a:solidFill>
                  <a:prstClr val="black">
                    <a:lumMod val="75000"/>
                    <a:lumOff val="25000"/>
                  </a:prstClr>
                </a:solidFill>
              </a:rPr>
              <a:t>側</a:t>
            </a:r>
            <a:r>
              <a:rPr lang="ja-JP" altLang="ja-JP" sz="1100" dirty="0">
                <a:solidFill>
                  <a:prstClr val="black">
                    <a:lumMod val="75000"/>
                    <a:lumOff val="25000"/>
                  </a:prstClr>
                </a:solidFill>
              </a:rPr>
              <a:t>の</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の情報を連絡します。</a:t>
            </a:r>
            <a:endParaRPr lang="en-US" altLang="ja-JP" sz="1100" dirty="0">
              <a:solidFill>
                <a:prstClr val="black">
                  <a:lumMod val="75000"/>
                  <a:lumOff val="25000"/>
                </a:prstClr>
              </a:solidFill>
            </a:endParaRPr>
          </a:p>
          <a:p>
            <a:pPr marL="1371600" lvl="3" indent="0">
              <a:spcBef>
                <a:spcPts val="0"/>
              </a:spcBef>
              <a:buNone/>
            </a:pPr>
            <a:r>
              <a:rPr lang="en-US" altLang="ja-JP" sz="1100" dirty="0" smtClean="0">
                <a:solidFill>
                  <a:prstClr val="black">
                    <a:lumMod val="75000"/>
                    <a:lumOff val="25000"/>
                  </a:prstClr>
                </a:solidFill>
              </a:rPr>
              <a:t>NX Cloud</a:t>
            </a:r>
            <a:r>
              <a:rPr lang="ja-JP" altLang="ja-JP" sz="1100" dirty="0" smtClean="0">
                <a:solidFill>
                  <a:prstClr val="black">
                    <a:lumMod val="75000"/>
                    <a:lumOff val="25000"/>
                  </a:prstClr>
                </a:solidFill>
              </a:rPr>
              <a:t>側</a:t>
            </a:r>
            <a:r>
              <a:rPr lang="ja-JP" altLang="ja-JP" sz="1100" dirty="0">
                <a:solidFill>
                  <a:prstClr val="black">
                    <a:lumMod val="75000"/>
                    <a:lumOff val="25000"/>
                  </a:prstClr>
                </a:solidFill>
              </a:rPr>
              <a:t>の</a:t>
            </a:r>
            <a:r>
              <a:rPr lang="en-US" altLang="ja-JP" sz="1100" dirty="0" err="1">
                <a:solidFill>
                  <a:prstClr val="black">
                    <a:lumMod val="75000"/>
                    <a:lumOff val="25000"/>
                  </a:prstClr>
                </a:solidFill>
              </a:rPr>
              <a:t>PublicIP</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接続先</a:t>
            </a:r>
            <a:r>
              <a:rPr lang="en-US" altLang="ja-JP" sz="1100" dirty="0">
                <a:solidFill>
                  <a:prstClr val="black">
                    <a:lumMod val="75000"/>
                    <a:lumOff val="25000"/>
                  </a:prstClr>
                </a:solidFill>
              </a:rPr>
              <a:t>)</a:t>
            </a:r>
            <a:r>
              <a:rPr lang="ja-JP" altLang="ja-JP" sz="1100" dirty="0">
                <a:solidFill>
                  <a:prstClr val="black">
                    <a:lumMod val="75000"/>
                    <a:lumOff val="25000"/>
                  </a:prstClr>
                </a:solidFill>
              </a:rPr>
              <a:t>：</a:t>
            </a:r>
          </a:p>
          <a:p>
            <a:pPr marL="1371600" lvl="3" indent="0">
              <a:spcBef>
                <a:spcPts val="0"/>
              </a:spcBef>
              <a:buNone/>
            </a:pPr>
            <a:r>
              <a:rPr lang="ja-JP" altLang="ja-JP" sz="1100" dirty="0">
                <a:solidFill>
                  <a:prstClr val="black">
                    <a:lumMod val="75000"/>
                    <a:lumOff val="25000"/>
                  </a:prstClr>
                </a:solidFill>
              </a:rPr>
              <a:t>事前共有キー：</a:t>
            </a:r>
          </a:p>
          <a:p>
            <a:pPr marL="457200" lvl="1" indent="0">
              <a:lnSpc>
                <a:spcPct val="150000"/>
              </a:lnSpc>
              <a:spcBef>
                <a:spcPts val="0"/>
              </a:spcBef>
              <a:buNone/>
            </a:pPr>
            <a:r>
              <a:rPr lang="ja-JP" altLang="ja-JP" sz="1100" dirty="0">
                <a:solidFill>
                  <a:prstClr val="black">
                    <a:lumMod val="75000"/>
                    <a:lumOff val="25000"/>
                  </a:prstClr>
                </a:solidFill>
              </a:rPr>
              <a:t>③</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en-US" altLang="ja-JP" sz="1100" dirty="0">
                <a:solidFill>
                  <a:prstClr val="black">
                    <a:lumMod val="75000"/>
                    <a:lumOff val="25000"/>
                  </a:prstClr>
                </a:solidFill>
              </a:rPr>
              <a:t>)</a:t>
            </a:r>
          </a:p>
          <a:p>
            <a:pPr marL="857250" lvl="2" indent="0">
              <a:spcBef>
                <a:spcPts val="0"/>
              </a:spcBef>
              <a:buNone/>
            </a:pPr>
            <a:r>
              <a:rPr lang="ja-JP" altLang="en-US" sz="1100" dirty="0">
                <a:solidFill>
                  <a:prstClr val="black">
                    <a:lumMod val="75000"/>
                    <a:lumOff val="25000"/>
                  </a:prstClr>
                </a:solidFill>
              </a:rPr>
              <a:t>  </a:t>
            </a:r>
            <a:r>
              <a:rPr lang="ja-JP" altLang="ja-JP" sz="1100" dirty="0">
                <a:solidFill>
                  <a:prstClr val="black">
                    <a:lumMod val="75000"/>
                    <a:lumOff val="25000"/>
                  </a:prstClr>
                </a:solidFill>
              </a:rPr>
              <a:t>「②」</a:t>
            </a:r>
            <a:r>
              <a:rPr lang="ja-JP" altLang="ja-JP" sz="1100" dirty="0" smtClean="0">
                <a:solidFill>
                  <a:prstClr val="black">
                    <a:lumMod val="75000"/>
                    <a:lumOff val="25000"/>
                  </a:prstClr>
                </a:solidFill>
              </a:rPr>
              <a:t>の</a:t>
            </a:r>
            <a:r>
              <a:rPr lang="en-US" altLang="ja-JP" sz="1100" dirty="0" smtClean="0">
                <a:solidFill>
                  <a:prstClr val="black">
                    <a:lumMod val="75000"/>
                    <a:lumOff val="25000"/>
                  </a:prstClr>
                </a:solidFill>
              </a:rPr>
              <a:t>NX Cloud</a:t>
            </a:r>
            <a:r>
              <a:rPr lang="ja-JP" altLang="ja-JP" sz="1100" dirty="0" smtClean="0">
                <a:solidFill>
                  <a:prstClr val="black">
                    <a:lumMod val="75000"/>
                    <a:lumOff val="25000"/>
                  </a:prstClr>
                </a:solidFill>
              </a:rPr>
              <a:t>側</a:t>
            </a:r>
            <a:r>
              <a:rPr lang="ja-JP" altLang="ja-JP" sz="1100" dirty="0">
                <a:solidFill>
                  <a:prstClr val="black">
                    <a:lumMod val="75000"/>
                    <a:lumOff val="25000"/>
                  </a:prstClr>
                </a:solidFill>
              </a:rPr>
              <a:t>の</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へ</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接続をします。</a:t>
            </a:r>
          </a:p>
          <a:p>
            <a:pPr marL="1371600" lvl="3" indent="0">
              <a:spcBef>
                <a:spcPts val="0"/>
              </a:spcBef>
              <a:buNone/>
            </a:pPr>
            <a:r>
              <a:rPr lang="ja-JP" altLang="ja-JP" sz="1100" dirty="0">
                <a:solidFill>
                  <a:prstClr val="black">
                    <a:lumMod val="75000"/>
                    <a:lumOff val="25000"/>
                  </a:prstClr>
                </a:solidFill>
              </a:rPr>
              <a:t>接続先</a:t>
            </a:r>
            <a:r>
              <a:rPr lang="en-US" altLang="ja-JP" sz="1100" dirty="0" err="1">
                <a:solidFill>
                  <a:prstClr val="black">
                    <a:lumMod val="75000"/>
                    <a:lumOff val="25000"/>
                  </a:prstClr>
                </a:solidFill>
              </a:rPr>
              <a:t>PublicIP</a:t>
            </a:r>
            <a:r>
              <a:rPr lang="ja-JP" altLang="ja-JP" sz="1100" dirty="0">
                <a:solidFill>
                  <a:prstClr val="black">
                    <a:lumMod val="75000"/>
                    <a:lumOff val="25000"/>
                  </a:prstClr>
                </a:solidFill>
              </a:rPr>
              <a:t>：「②」で連絡したもの</a:t>
            </a:r>
          </a:p>
          <a:p>
            <a:pPr marL="1371600" lvl="3" indent="0">
              <a:spcBef>
                <a:spcPts val="0"/>
              </a:spcBef>
              <a:buNone/>
            </a:pPr>
            <a:r>
              <a:rPr lang="ja-JP" altLang="ja-JP" sz="1100" dirty="0">
                <a:solidFill>
                  <a:prstClr val="black">
                    <a:lumMod val="75000"/>
                    <a:lumOff val="25000"/>
                  </a:prstClr>
                </a:solidFill>
              </a:rPr>
              <a:t>事前共有キー：「②」で連絡したもの</a:t>
            </a:r>
          </a:p>
          <a:p>
            <a:pPr marL="1371600" lvl="3" indent="0">
              <a:spcBef>
                <a:spcPts val="0"/>
              </a:spcBef>
              <a:buNone/>
            </a:pPr>
            <a:r>
              <a:rPr lang="ja-JP" altLang="ja-JP" sz="1100" dirty="0">
                <a:solidFill>
                  <a:prstClr val="black">
                    <a:lumMod val="75000"/>
                    <a:lumOff val="25000"/>
                  </a:prstClr>
                </a:solidFill>
              </a:rPr>
              <a:t>ルーティング方式：静的ルーティング</a:t>
            </a:r>
          </a:p>
          <a:p>
            <a:pPr marL="1371600" lvl="3" indent="0">
              <a:spcBef>
                <a:spcPts val="0"/>
              </a:spcBef>
              <a:buNone/>
            </a:pPr>
            <a:r>
              <a:rPr lang="en-US" altLang="ja-JP" sz="1100" dirty="0">
                <a:solidFill>
                  <a:prstClr val="black">
                    <a:lumMod val="75000"/>
                    <a:lumOff val="25000"/>
                  </a:prstClr>
                </a:solidFill>
              </a:rPr>
              <a:t>IKE</a:t>
            </a:r>
            <a:r>
              <a:rPr lang="ja-JP" altLang="ja-JP" sz="1100" dirty="0">
                <a:solidFill>
                  <a:prstClr val="black">
                    <a:lumMod val="75000"/>
                    <a:lumOff val="25000"/>
                  </a:prstClr>
                </a:solidFill>
              </a:rPr>
              <a:t>：</a:t>
            </a:r>
            <a:r>
              <a:rPr lang="en-US" altLang="ja-JP" sz="1100" dirty="0">
                <a:solidFill>
                  <a:prstClr val="black">
                    <a:lumMod val="75000"/>
                    <a:lumOff val="25000"/>
                  </a:prstClr>
                </a:solidFill>
              </a:rPr>
              <a:t>IKEv1</a:t>
            </a:r>
            <a:endParaRPr lang="ja-JP" altLang="ja-JP" sz="1100" dirty="0">
              <a:solidFill>
                <a:prstClr val="black">
                  <a:lumMod val="75000"/>
                  <a:lumOff val="25000"/>
                </a:prstClr>
              </a:solidFill>
            </a:endParaRPr>
          </a:p>
          <a:p>
            <a:pPr marL="1371600" lvl="3" indent="0">
              <a:spcBef>
                <a:spcPts val="0"/>
              </a:spcBef>
              <a:buNone/>
            </a:pPr>
            <a:r>
              <a:rPr lang="ja-JP" altLang="ja-JP" sz="1100" dirty="0">
                <a:solidFill>
                  <a:prstClr val="black">
                    <a:lumMod val="75000"/>
                    <a:lumOff val="25000"/>
                  </a:prstClr>
                </a:solidFill>
              </a:rPr>
              <a:t>上記以外の暗号化などに関するパラメータは下記をご確認ください。サポートされている</a:t>
            </a:r>
            <a:r>
              <a:rPr lang="en-US" altLang="ja-JP" sz="1100" dirty="0" err="1">
                <a:solidFill>
                  <a:prstClr val="black">
                    <a:lumMod val="75000"/>
                    <a:lumOff val="25000"/>
                  </a:prstClr>
                </a:solidFill>
              </a:rPr>
              <a:t>IPSec</a:t>
            </a:r>
            <a:r>
              <a:rPr lang="ja-JP" altLang="ja-JP" sz="1100" dirty="0">
                <a:solidFill>
                  <a:prstClr val="black">
                    <a:lumMod val="75000"/>
                    <a:lumOff val="25000"/>
                  </a:prstClr>
                </a:solidFill>
              </a:rPr>
              <a:t>パラメータ</a:t>
            </a:r>
          </a:p>
          <a:p>
            <a:pPr marL="1371600" lvl="3" indent="0">
              <a:spcBef>
                <a:spcPts val="0"/>
              </a:spcBef>
              <a:buNone/>
            </a:pPr>
            <a:r>
              <a:rPr lang="en-US" altLang="ja-JP" sz="1100" dirty="0">
                <a:solidFill>
                  <a:prstClr val="black">
                    <a:lumMod val="75000"/>
                    <a:lumOff val="25000"/>
                  </a:prstClr>
                </a:solidFill>
              </a:rPr>
              <a:t>&lt;</a:t>
            </a:r>
            <a:r>
              <a:rPr lang="en-US" altLang="ja-JP" sz="1100" u="sng" dirty="0">
                <a:solidFill>
                  <a:prstClr val="black">
                    <a:lumMod val="75000"/>
                    <a:lumOff val="25000"/>
                  </a:prstClr>
                </a:solidFill>
                <a:hlinkClick r:id="rId2"/>
              </a:rPr>
              <a:t>https://docs.cloud.oracle.com/ja-jp/iaas/Content/Network/Reference/supportedIPsecparams.htm</a:t>
            </a:r>
            <a:r>
              <a:rPr lang="en-US" altLang="ja-JP" sz="1100" dirty="0">
                <a:solidFill>
                  <a:prstClr val="black">
                    <a:lumMod val="75000"/>
                    <a:lumOff val="25000"/>
                  </a:prstClr>
                </a:solidFill>
              </a:rPr>
              <a:t>&gt;</a:t>
            </a:r>
            <a:endParaRPr lang="ja-JP" altLang="ja-JP" sz="1100" dirty="0">
              <a:solidFill>
                <a:prstClr val="black">
                  <a:lumMod val="75000"/>
                  <a:lumOff val="25000"/>
                </a:prstClr>
              </a:solidFill>
            </a:endParaRPr>
          </a:p>
          <a:p>
            <a:pPr marL="457200" lvl="1" indent="0">
              <a:lnSpc>
                <a:spcPct val="150000"/>
              </a:lnSpc>
              <a:spcBef>
                <a:spcPts val="0"/>
              </a:spcBef>
              <a:buNone/>
            </a:pPr>
            <a:r>
              <a:rPr lang="ja-JP" altLang="ja-JP" sz="1100" dirty="0">
                <a:solidFill>
                  <a:prstClr val="black">
                    <a:lumMod val="75000"/>
                    <a:lumOff val="25000"/>
                  </a:prstClr>
                </a:solidFill>
              </a:rPr>
              <a:t>④</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en-US" altLang="ja-JP" sz="1100" dirty="0">
                <a:solidFill>
                  <a:prstClr val="black">
                    <a:lumMod val="75000"/>
                    <a:lumOff val="25000"/>
                  </a:prstClr>
                </a:solidFill>
              </a:rPr>
              <a:t>SS)</a:t>
            </a:r>
          </a:p>
          <a:p>
            <a:pPr marL="857250" lvl="2" indent="0">
              <a:spcBef>
                <a:spcPts val="0"/>
              </a:spcBef>
              <a:buNone/>
            </a:pPr>
            <a:r>
              <a:rPr lang="ja-JP" altLang="en-US" sz="1100" dirty="0">
                <a:solidFill>
                  <a:prstClr val="black">
                    <a:lumMod val="75000"/>
                    <a:lumOff val="25000"/>
                  </a:prstClr>
                </a:solidFill>
              </a:rPr>
              <a:t>　</a:t>
            </a:r>
            <a:r>
              <a:rPr lang="ja-JP" altLang="ja-JP" sz="1100" dirty="0">
                <a:solidFill>
                  <a:prstClr val="black">
                    <a:lumMod val="75000"/>
                    <a:lumOff val="25000"/>
                  </a:prstClr>
                </a:solidFill>
              </a:rPr>
              <a:t>疎通確認</a:t>
            </a:r>
            <a:r>
              <a:rPr lang="ja-JP" altLang="en-US" sz="1100" dirty="0">
                <a:solidFill>
                  <a:prstClr val="black">
                    <a:lumMod val="75000"/>
                    <a:lumOff val="25000"/>
                  </a:prstClr>
                </a:solidFill>
              </a:rPr>
              <a:t>：</a:t>
            </a:r>
            <a:r>
              <a:rPr lang="ja-JP" altLang="ja-JP" sz="1100" dirty="0">
                <a:solidFill>
                  <a:prstClr val="black">
                    <a:lumMod val="75000"/>
                    <a:lumOff val="25000"/>
                  </a:prstClr>
                </a:solidFill>
              </a:rPr>
              <a:t>お客様側</a:t>
            </a:r>
            <a:r>
              <a:rPr lang="ja-JP" altLang="ja-JP" sz="1100" dirty="0" smtClean="0">
                <a:solidFill>
                  <a:prstClr val="black">
                    <a:lumMod val="75000"/>
                    <a:lumOff val="25000"/>
                  </a:prstClr>
                </a:solidFill>
              </a:rPr>
              <a:t>から</a:t>
            </a:r>
            <a:r>
              <a:rPr lang="en-US" altLang="ja-JP" sz="1100" dirty="0" smtClean="0">
                <a:solidFill>
                  <a:prstClr val="black">
                    <a:lumMod val="75000"/>
                    <a:lumOff val="25000"/>
                  </a:prstClr>
                </a:solidFill>
              </a:rPr>
              <a:t>NX Cloud</a:t>
            </a:r>
            <a:r>
              <a:rPr lang="ja-JP" altLang="ja-JP" sz="1100" dirty="0" smtClean="0">
                <a:solidFill>
                  <a:prstClr val="black">
                    <a:lumMod val="75000"/>
                    <a:lumOff val="25000"/>
                  </a:prstClr>
                </a:solidFill>
              </a:rPr>
              <a:t>側</a:t>
            </a:r>
            <a:r>
              <a:rPr lang="ja-JP" altLang="ja-JP" sz="1100" dirty="0">
                <a:solidFill>
                  <a:prstClr val="black">
                    <a:lumMod val="75000"/>
                    <a:lumOff val="25000"/>
                  </a:prstClr>
                </a:solidFill>
              </a:rPr>
              <a:t>のサーバ</a:t>
            </a:r>
            <a:r>
              <a:rPr lang="ja-JP" altLang="ja-JP" sz="1100" dirty="0" smtClean="0">
                <a:solidFill>
                  <a:prstClr val="black">
                    <a:lumMod val="75000"/>
                    <a:lumOff val="25000"/>
                  </a:prstClr>
                </a:solidFill>
              </a:rPr>
              <a:t>へ</a:t>
            </a:r>
            <a:r>
              <a:rPr lang="ja-JP" altLang="en-US" sz="1100" dirty="0" smtClean="0">
                <a:solidFill>
                  <a:prstClr val="black">
                    <a:lumMod val="75000"/>
                    <a:lumOff val="25000"/>
                  </a:prstClr>
                </a:solidFill>
              </a:rPr>
              <a:t> </a:t>
            </a:r>
            <a:r>
              <a:rPr lang="en-US" altLang="ja-JP" sz="1100" dirty="0" smtClean="0">
                <a:solidFill>
                  <a:prstClr val="black">
                    <a:lumMod val="75000"/>
                    <a:lumOff val="25000"/>
                  </a:prstClr>
                </a:solidFill>
              </a:rPr>
              <a:t>http</a:t>
            </a:r>
            <a:r>
              <a:rPr lang="ja-JP" altLang="en-US" sz="1100" dirty="0" smtClean="0">
                <a:solidFill>
                  <a:prstClr val="black">
                    <a:lumMod val="75000"/>
                    <a:lumOff val="25000"/>
                  </a:prstClr>
                </a:solidFill>
              </a:rPr>
              <a:t> </a:t>
            </a:r>
            <a:r>
              <a:rPr lang="ja-JP" altLang="ja-JP" sz="1100" dirty="0" smtClean="0">
                <a:solidFill>
                  <a:prstClr val="black">
                    <a:lumMod val="75000"/>
                    <a:lumOff val="25000"/>
                  </a:prstClr>
                </a:solidFill>
              </a:rPr>
              <a:t>で</a:t>
            </a:r>
            <a:r>
              <a:rPr lang="ja-JP" altLang="ja-JP" sz="1100" dirty="0">
                <a:solidFill>
                  <a:prstClr val="black">
                    <a:lumMod val="75000"/>
                    <a:lumOff val="25000"/>
                  </a:prstClr>
                </a:solidFill>
              </a:rPr>
              <a:t>通信ができるか</a:t>
            </a:r>
            <a:r>
              <a:rPr lang="ja-JP" altLang="en-US" sz="1100" dirty="0">
                <a:solidFill>
                  <a:prstClr val="black">
                    <a:lumMod val="75000"/>
                    <a:lumOff val="25000"/>
                  </a:prstClr>
                </a:solidFill>
              </a:rPr>
              <a:t>を</a:t>
            </a:r>
            <a:r>
              <a:rPr lang="ja-JP" altLang="ja-JP" sz="1100" dirty="0">
                <a:solidFill>
                  <a:prstClr val="black">
                    <a:lumMod val="75000"/>
                    <a:lumOff val="25000"/>
                  </a:prstClr>
                </a:solidFill>
              </a:rPr>
              <a:t>確認</a:t>
            </a:r>
            <a:r>
              <a:rPr lang="ja-JP" altLang="en-US" sz="1100" dirty="0">
                <a:solidFill>
                  <a:prstClr val="black">
                    <a:lumMod val="75000"/>
                    <a:lumOff val="25000"/>
                  </a:prstClr>
                </a:solidFill>
              </a:rPr>
              <a:t>いただきます。</a:t>
            </a:r>
            <a:endParaRPr lang="ja-JP" altLang="ja-JP" sz="11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en-US" altLang="ja-JP" dirty="0"/>
              <a:t>VPN</a:t>
            </a:r>
            <a:r>
              <a:rPr lang="ja-JP" altLang="en-US" dirty="0"/>
              <a:t>接続、</a:t>
            </a:r>
            <a:r>
              <a:rPr lang="en-US" altLang="ja-JP" dirty="0" err="1"/>
              <a:t>FastConnect</a:t>
            </a:r>
            <a:r>
              <a:rPr lang="ja-JP" altLang="en-US" dirty="0"/>
              <a:t>利用 の場合</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62538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00000"/>
              </a:lnSpc>
              <a:buFont typeface="Arial" panose="020B0604020202020204" pitchFamily="34" charset="0"/>
              <a:buChar char="•"/>
            </a:pPr>
            <a:r>
              <a:rPr lang="en-US" altLang="ja-JP" sz="1400" dirty="0" err="1" smtClean="0">
                <a:solidFill>
                  <a:prstClr val="black">
                    <a:lumMod val="75000"/>
                    <a:lumOff val="25000"/>
                  </a:prstClr>
                </a:solidFill>
              </a:rPr>
              <a:t>FastConnect</a:t>
            </a:r>
            <a:r>
              <a:rPr lang="ja-JP" altLang="en-US" sz="1400" dirty="0">
                <a:solidFill>
                  <a:prstClr val="black">
                    <a:lumMod val="75000"/>
                    <a:lumOff val="25000"/>
                  </a:prstClr>
                </a:solidFill>
              </a:rPr>
              <a:t>で</a:t>
            </a:r>
            <a:r>
              <a:rPr lang="ja-JP" altLang="ja-JP" sz="1400" dirty="0" smtClean="0">
                <a:solidFill>
                  <a:prstClr val="black">
                    <a:lumMod val="75000"/>
                    <a:lumOff val="25000"/>
                  </a:prstClr>
                </a:solidFill>
              </a:rPr>
              <a:t>接続</a:t>
            </a:r>
            <a:r>
              <a:rPr lang="ja-JP" altLang="en-US" sz="1400" dirty="0" smtClean="0">
                <a:solidFill>
                  <a:prstClr val="black">
                    <a:lumMod val="75000"/>
                    <a:lumOff val="25000"/>
                  </a:prstClr>
                </a:solidFill>
              </a:rPr>
              <a:t>構築</a:t>
            </a:r>
            <a:r>
              <a:rPr lang="ja-JP" altLang="en-US" sz="1400" dirty="0">
                <a:solidFill>
                  <a:prstClr val="black">
                    <a:lumMod val="75000"/>
                    <a:lumOff val="25000"/>
                  </a:prstClr>
                </a:solidFill>
              </a:rPr>
              <a:t>する場合、以下の</a:t>
            </a:r>
            <a:r>
              <a:rPr lang="ja-JP" altLang="ja-JP" sz="1400" dirty="0">
                <a:solidFill>
                  <a:prstClr val="black">
                    <a:lumMod val="75000"/>
                    <a:lumOff val="25000"/>
                  </a:prstClr>
                </a:solidFill>
              </a:rPr>
              <a:t>手順</a:t>
            </a:r>
            <a:r>
              <a:rPr lang="ja-JP" altLang="en-US" sz="1400" dirty="0">
                <a:solidFill>
                  <a:prstClr val="black">
                    <a:lumMod val="75000"/>
                    <a:lumOff val="25000"/>
                  </a:prstClr>
                </a:solidFill>
              </a:rPr>
              <a:t>でお客様にも対応いただきます。</a:t>
            </a:r>
            <a:endParaRPr lang="en-US" altLang="ja-JP" sz="1400" dirty="0">
              <a:solidFill>
                <a:prstClr val="black">
                  <a:lumMod val="75000"/>
                  <a:lumOff val="25000"/>
                </a:prstClr>
              </a:solidFill>
            </a:endParaRPr>
          </a:p>
          <a:p>
            <a:pPr marL="457200" lvl="1" indent="0">
              <a:lnSpc>
                <a:spcPct val="150000"/>
              </a:lnSpc>
              <a:spcBef>
                <a:spcPts val="0"/>
              </a:spcBef>
              <a:buNone/>
            </a:pPr>
            <a:r>
              <a:rPr lang="ja-JP" altLang="ja-JP" sz="1100" dirty="0">
                <a:solidFill>
                  <a:prstClr val="black">
                    <a:lumMod val="75000"/>
                    <a:lumOff val="25000"/>
                  </a:prstClr>
                </a:solidFill>
              </a:rPr>
              <a:t>①</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ja-JP" altLang="en-US" sz="1100" dirty="0">
                <a:solidFill>
                  <a:prstClr val="black">
                    <a:lumMod val="75000"/>
                    <a:lumOff val="25000"/>
                  </a:prstClr>
                </a:solidFill>
              </a:rPr>
              <a:t>→</a:t>
            </a:r>
            <a:r>
              <a:rPr lang="en-US" altLang="ja-JP" sz="1100" dirty="0">
                <a:solidFill>
                  <a:prstClr val="black">
                    <a:lumMod val="75000"/>
                    <a:lumOff val="25000"/>
                  </a:prstClr>
                </a:solidFill>
              </a:rPr>
              <a:t>SS)</a:t>
            </a:r>
            <a:r>
              <a:rPr lang="ja-JP" altLang="en-US" sz="1100" dirty="0">
                <a:solidFill>
                  <a:prstClr val="black">
                    <a:lumMod val="75000"/>
                    <a:lumOff val="25000"/>
                  </a:prstClr>
                </a:solidFill>
              </a:rPr>
              <a:t>　</a:t>
            </a:r>
            <a:r>
              <a:rPr lang="en-US" altLang="ja-JP" sz="1100" dirty="0">
                <a:solidFill>
                  <a:prstClr val="black">
                    <a:lumMod val="75000"/>
                    <a:lumOff val="25000"/>
                  </a:prstClr>
                </a:solidFill>
              </a:rPr>
              <a:t>※</a:t>
            </a:r>
            <a:r>
              <a:rPr lang="ja-JP" altLang="en-US" sz="1100" dirty="0">
                <a:solidFill>
                  <a:prstClr val="black">
                    <a:lumMod val="75000"/>
                    <a:lumOff val="25000"/>
                  </a:prstClr>
                </a:solidFill>
              </a:rPr>
              <a:t>ヒアリングシート</a:t>
            </a:r>
            <a:endParaRPr lang="en-US" altLang="ja-JP" sz="1100" dirty="0">
              <a:solidFill>
                <a:prstClr val="black">
                  <a:lumMod val="75000"/>
                  <a:lumOff val="25000"/>
                </a:prstClr>
              </a:solidFill>
            </a:endParaRPr>
          </a:p>
          <a:p>
            <a:pPr marL="857250" lvl="2" indent="0">
              <a:buNone/>
            </a:pPr>
            <a:r>
              <a:rPr lang="en-US" altLang="ja-JP" sz="1100" dirty="0" smtClean="0">
                <a:solidFill>
                  <a:prstClr val="black">
                    <a:lumMod val="75000"/>
                    <a:lumOff val="25000"/>
                  </a:prstClr>
                </a:solidFill>
              </a:rPr>
              <a:t>LAN</a:t>
            </a:r>
            <a:r>
              <a:rPr lang="ja-JP" altLang="ja-JP" sz="1100" dirty="0">
                <a:solidFill>
                  <a:prstClr val="black">
                    <a:lumMod val="75000"/>
                    <a:lumOff val="25000"/>
                  </a:prstClr>
                </a:solidFill>
              </a:rPr>
              <a:t>のアドレス：（クラウド側からお客様側へルーティングする必要のある</a:t>
            </a:r>
            <a:r>
              <a:rPr lang="en-US" altLang="ja-JP" sz="1100" dirty="0">
                <a:solidFill>
                  <a:prstClr val="black">
                    <a:lumMod val="75000"/>
                    <a:lumOff val="25000"/>
                  </a:prstClr>
                </a:solidFill>
              </a:rPr>
              <a:t>LAN</a:t>
            </a:r>
            <a:r>
              <a:rPr lang="ja-JP" altLang="ja-JP" sz="1100" dirty="0">
                <a:solidFill>
                  <a:prstClr val="black">
                    <a:lumMod val="75000"/>
                    <a:lumOff val="25000"/>
                  </a:prstClr>
                </a:solidFill>
              </a:rPr>
              <a:t>のアドレス。</a:t>
            </a:r>
            <a:r>
              <a:rPr lang="ja-JP" altLang="ja-JP" sz="1100" dirty="0" smtClean="0">
                <a:solidFill>
                  <a:prstClr val="black">
                    <a:lumMod val="75000"/>
                    <a:lumOff val="25000"/>
                  </a:prstClr>
                </a:solidFill>
              </a:rPr>
              <a:t>）</a:t>
            </a:r>
            <a:r>
              <a:rPr lang="en-US" altLang="ja-JP" sz="1100" dirty="0">
                <a:solidFill>
                  <a:prstClr val="black">
                    <a:lumMod val="75000"/>
                    <a:lumOff val="25000"/>
                  </a:prstClr>
                </a:solidFill>
              </a:rPr>
              <a:t/>
            </a:r>
            <a:br>
              <a:rPr lang="en-US" altLang="ja-JP" sz="1100" dirty="0">
                <a:solidFill>
                  <a:prstClr val="black">
                    <a:lumMod val="75000"/>
                    <a:lumOff val="25000"/>
                  </a:prstClr>
                </a:solidFill>
              </a:rPr>
            </a:br>
            <a:r>
              <a:rPr lang="ja-JP" altLang="en-US" sz="1100" dirty="0" smtClean="0">
                <a:solidFill>
                  <a:prstClr val="black">
                    <a:lumMod val="75000"/>
                    <a:lumOff val="25000"/>
                  </a:prstClr>
                </a:solidFill>
              </a:rPr>
              <a:t>注）「</a:t>
            </a:r>
            <a:r>
              <a:rPr lang="ja-JP" altLang="ja-JP" sz="1100" dirty="0" smtClean="0">
                <a:solidFill>
                  <a:prstClr val="black">
                    <a:lumMod val="75000"/>
                    <a:lumOff val="25000"/>
                  </a:prstClr>
                </a:solidFill>
              </a:rPr>
              <a:t>ルータ</a:t>
            </a:r>
            <a:r>
              <a:rPr lang="ja-JP" altLang="ja-JP" sz="1100" dirty="0">
                <a:solidFill>
                  <a:prstClr val="black">
                    <a:lumMod val="75000"/>
                    <a:lumOff val="25000"/>
                  </a:prstClr>
                </a:solidFill>
              </a:rPr>
              <a:t>の</a:t>
            </a:r>
            <a:r>
              <a:rPr lang="en-US" altLang="ja-JP" sz="1100" dirty="0" err="1">
                <a:solidFill>
                  <a:prstClr val="black">
                    <a:lumMod val="75000"/>
                    <a:lumOff val="25000"/>
                  </a:prstClr>
                </a:solidFill>
              </a:rPr>
              <a:t>PublicIP</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接続先</a:t>
            </a:r>
            <a:r>
              <a:rPr lang="en-US" altLang="ja-JP" sz="1100" dirty="0" smtClean="0">
                <a:solidFill>
                  <a:prstClr val="black">
                    <a:lumMod val="75000"/>
                    <a:lumOff val="25000"/>
                  </a:prstClr>
                </a:solidFill>
              </a:rPr>
              <a:t>)</a:t>
            </a:r>
            <a:r>
              <a:rPr lang="ja-JP" altLang="en-US" sz="1100" dirty="0" smtClean="0">
                <a:solidFill>
                  <a:prstClr val="black">
                    <a:lumMod val="75000"/>
                    <a:lumOff val="25000"/>
                  </a:prstClr>
                </a:solidFill>
              </a:rPr>
              <a:t>」欄の記入は不要です。</a:t>
            </a:r>
            <a:endParaRPr lang="ja-JP" altLang="ja-JP" sz="1100" dirty="0">
              <a:solidFill>
                <a:prstClr val="black">
                  <a:lumMod val="75000"/>
                  <a:lumOff val="25000"/>
                </a:prstClr>
              </a:solidFill>
            </a:endParaRPr>
          </a:p>
          <a:p>
            <a:pPr marL="457200" lvl="1" indent="0">
              <a:lnSpc>
                <a:spcPct val="150000"/>
              </a:lnSpc>
              <a:spcBef>
                <a:spcPts val="0"/>
              </a:spcBef>
              <a:buNone/>
            </a:pPr>
            <a:r>
              <a:rPr lang="ja-JP" altLang="ja-JP" sz="1100" dirty="0">
                <a:solidFill>
                  <a:prstClr val="black">
                    <a:lumMod val="75000"/>
                    <a:lumOff val="25000"/>
                  </a:prstClr>
                </a:solidFill>
              </a:rPr>
              <a:t>②</a:t>
            </a:r>
            <a:r>
              <a:rPr lang="en-US" altLang="ja-JP" sz="1100" dirty="0" smtClean="0">
                <a:solidFill>
                  <a:prstClr val="black">
                    <a:lumMod val="75000"/>
                    <a:lumOff val="25000"/>
                  </a:prstClr>
                </a:solidFill>
              </a:rPr>
              <a:t>(</a:t>
            </a:r>
            <a:r>
              <a:rPr lang="ja-JP" altLang="en-US" sz="1100" dirty="0">
                <a:solidFill>
                  <a:prstClr val="black">
                    <a:lumMod val="75000"/>
                    <a:lumOff val="25000"/>
                  </a:prstClr>
                </a:solidFill>
              </a:rPr>
              <a:t>お客</a:t>
            </a:r>
            <a:r>
              <a:rPr lang="ja-JP" altLang="en-US" sz="1100" dirty="0" smtClean="0">
                <a:solidFill>
                  <a:prstClr val="black">
                    <a:lumMod val="75000"/>
                    <a:lumOff val="25000"/>
                  </a:prstClr>
                </a:solidFill>
              </a:rPr>
              <a:t>様→</a:t>
            </a:r>
            <a:r>
              <a:rPr lang="en-US" altLang="ja-JP" sz="1100" dirty="0" smtClean="0">
                <a:solidFill>
                  <a:prstClr val="black">
                    <a:lumMod val="75000"/>
                    <a:lumOff val="25000"/>
                  </a:prstClr>
                </a:solidFill>
              </a:rPr>
              <a:t>SS</a:t>
            </a:r>
            <a:r>
              <a:rPr lang="en-US" altLang="ja-JP" sz="1100" dirty="0">
                <a:solidFill>
                  <a:prstClr val="black">
                    <a:lumMod val="75000"/>
                    <a:lumOff val="25000"/>
                  </a:prstClr>
                </a:solidFill>
              </a:rPr>
              <a:t>)</a:t>
            </a:r>
          </a:p>
          <a:p>
            <a:pPr marL="857250" lvl="2" indent="0">
              <a:buNone/>
            </a:pPr>
            <a:r>
              <a:rPr lang="en-US" altLang="ja-JP" sz="1100" dirty="0" smtClean="0">
                <a:solidFill>
                  <a:prstClr val="black">
                    <a:lumMod val="75000"/>
                    <a:lumOff val="25000"/>
                  </a:prstClr>
                </a:solidFill>
              </a:rPr>
              <a:t>OCI</a:t>
            </a:r>
            <a:r>
              <a:rPr lang="ja-JP" altLang="en-US" sz="1100" dirty="0">
                <a:solidFill>
                  <a:prstClr val="black">
                    <a:lumMod val="75000"/>
                    <a:lumOff val="25000"/>
                  </a:prstClr>
                </a:solidFill>
              </a:rPr>
              <a:t>側（</a:t>
            </a:r>
            <a:r>
              <a:rPr lang="en-US" altLang="ja-JP" sz="1100" dirty="0" err="1">
                <a:solidFill>
                  <a:prstClr val="black">
                    <a:lumMod val="75000"/>
                    <a:lumOff val="25000"/>
                  </a:prstClr>
                </a:solidFill>
              </a:rPr>
              <a:t>SuperStream</a:t>
            </a:r>
            <a:r>
              <a:rPr lang="en-US" altLang="ja-JP" sz="1100" dirty="0">
                <a:solidFill>
                  <a:prstClr val="black">
                    <a:lumMod val="75000"/>
                    <a:lumOff val="25000"/>
                  </a:prstClr>
                </a:solidFill>
              </a:rPr>
              <a:t>-NX Cloud</a:t>
            </a:r>
            <a:r>
              <a:rPr lang="ja-JP" altLang="en-US" sz="1100" dirty="0">
                <a:solidFill>
                  <a:prstClr val="black">
                    <a:lumMod val="75000"/>
                    <a:lumOff val="25000"/>
                  </a:prstClr>
                </a:solidFill>
              </a:rPr>
              <a:t>側）</a:t>
            </a:r>
            <a:r>
              <a:rPr lang="ja-JP" altLang="en-US" sz="1100" dirty="0" smtClean="0">
                <a:solidFill>
                  <a:prstClr val="black">
                    <a:lumMod val="75000"/>
                    <a:lumOff val="25000"/>
                  </a:prstClr>
                </a:solidFill>
              </a:rPr>
              <a:t>の </a:t>
            </a:r>
            <a:r>
              <a:rPr lang="en-US" altLang="ja-JP" sz="1100" dirty="0" err="1" smtClean="0">
                <a:solidFill>
                  <a:prstClr val="black">
                    <a:lumMod val="75000"/>
                    <a:lumOff val="25000"/>
                  </a:prstClr>
                </a:solidFill>
              </a:rPr>
              <a:t>FastConnect</a:t>
            </a:r>
            <a:r>
              <a:rPr lang="ja-JP" altLang="en-US" sz="1100" dirty="0" smtClean="0">
                <a:solidFill>
                  <a:prstClr val="black">
                    <a:lumMod val="75000"/>
                    <a:lumOff val="25000"/>
                  </a:prstClr>
                </a:solidFill>
              </a:rPr>
              <a:t> 設定</a:t>
            </a:r>
            <a:r>
              <a:rPr lang="ja-JP" altLang="en-US" sz="1100" dirty="0">
                <a:solidFill>
                  <a:prstClr val="black">
                    <a:lumMod val="75000"/>
                    <a:lumOff val="25000"/>
                  </a:prstClr>
                </a:solidFill>
              </a:rPr>
              <a:t>で必要となる情報をご連絡いただきます</a:t>
            </a:r>
            <a:r>
              <a:rPr lang="ja-JP" altLang="en-US" sz="1100" dirty="0" smtClean="0">
                <a:solidFill>
                  <a:prstClr val="black">
                    <a:lumMod val="75000"/>
                    <a:lumOff val="25000"/>
                  </a:prstClr>
                </a:solidFill>
              </a:rPr>
              <a:t>。</a:t>
            </a:r>
            <a:r>
              <a:rPr lang="en-US" altLang="ja-JP" sz="1100" dirty="0">
                <a:solidFill>
                  <a:prstClr val="black">
                    <a:lumMod val="75000"/>
                    <a:lumOff val="25000"/>
                  </a:prstClr>
                </a:solidFill>
              </a:rPr>
              <a:t/>
            </a:r>
            <a:br>
              <a:rPr lang="en-US" altLang="ja-JP" sz="1100" dirty="0">
                <a:solidFill>
                  <a:prstClr val="black">
                    <a:lumMod val="75000"/>
                    <a:lumOff val="25000"/>
                  </a:prstClr>
                </a:solidFill>
              </a:rPr>
            </a:br>
            <a:r>
              <a:rPr lang="ja-JP" altLang="en-US" sz="1100" dirty="0" smtClean="0">
                <a:solidFill>
                  <a:prstClr val="black">
                    <a:lumMod val="75000"/>
                    <a:lumOff val="25000"/>
                  </a:prstClr>
                </a:solidFill>
              </a:rPr>
              <a:t>注）お客様側で回線ベンダー様へご確認いただきご連絡をお願いします。</a:t>
            </a:r>
            <a:endParaRPr lang="ja-JP" altLang="ja-JP" sz="1100" dirty="0">
              <a:solidFill>
                <a:prstClr val="black">
                  <a:lumMod val="75000"/>
                  <a:lumOff val="25000"/>
                </a:prstClr>
              </a:solidFill>
            </a:endParaRPr>
          </a:p>
          <a:p>
            <a:pPr marL="457200" lvl="1" indent="0">
              <a:lnSpc>
                <a:spcPct val="150000"/>
              </a:lnSpc>
              <a:spcBef>
                <a:spcPts val="0"/>
              </a:spcBef>
              <a:buNone/>
            </a:pPr>
            <a:r>
              <a:rPr lang="ja-JP" altLang="ja-JP" sz="1100" dirty="0">
                <a:solidFill>
                  <a:prstClr val="black">
                    <a:lumMod val="75000"/>
                    <a:lumOff val="25000"/>
                  </a:prstClr>
                </a:solidFill>
              </a:rPr>
              <a:t>③</a:t>
            </a:r>
            <a:r>
              <a:rPr lang="en-US" altLang="ja-JP" sz="1100" dirty="0" smtClean="0">
                <a:solidFill>
                  <a:prstClr val="black">
                    <a:lumMod val="75000"/>
                    <a:lumOff val="25000"/>
                  </a:prstClr>
                </a:solidFill>
              </a:rPr>
              <a:t>(SS</a:t>
            </a:r>
            <a:r>
              <a:rPr lang="ja-JP" altLang="en-US" sz="1100" dirty="0" smtClean="0">
                <a:solidFill>
                  <a:prstClr val="black">
                    <a:lumMod val="75000"/>
                    <a:lumOff val="25000"/>
                  </a:prstClr>
                </a:solidFill>
              </a:rPr>
              <a:t>→</a:t>
            </a:r>
            <a:r>
              <a:rPr lang="ja-JP" altLang="en-US" sz="1100" dirty="0">
                <a:solidFill>
                  <a:prstClr val="black">
                    <a:lumMod val="75000"/>
                    <a:lumOff val="25000"/>
                  </a:prstClr>
                </a:solidFill>
              </a:rPr>
              <a:t>お客様</a:t>
            </a:r>
            <a:r>
              <a:rPr lang="en-US" altLang="ja-JP" sz="1100" dirty="0" smtClean="0">
                <a:solidFill>
                  <a:prstClr val="black">
                    <a:lumMod val="75000"/>
                    <a:lumOff val="25000"/>
                  </a:prstClr>
                </a:solidFill>
              </a:rPr>
              <a:t>)</a:t>
            </a:r>
            <a:endParaRPr lang="en-US" altLang="ja-JP" sz="1100" dirty="0">
              <a:solidFill>
                <a:prstClr val="black">
                  <a:lumMod val="75000"/>
                  <a:lumOff val="25000"/>
                </a:prstClr>
              </a:solidFill>
            </a:endParaRPr>
          </a:p>
          <a:p>
            <a:pPr marL="857250" lvl="2" indent="0">
              <a:lnSpc>
                <a:spcPct val="150000"/>
              </a:lnSpc>
              <a:spcBef>
                <a:spcPts val="0"/>
              </a:spcBef>
              <a:buNone/>
            </a:pPr>
            <a:r>
              <a:rPr lang="ja-JP" altLang="ja-JP" sz="1100" dirty="0">
                <a:solidFill>
                  <a:prstClr val="black">
                    <a:lumMod val="75000"/>
                    <a:lumOff val="25000"/>
                  </a:prstClr>
                </a:solidFill>
              </a:rPr>
              <a:t>「②</a:t>
            </a:r>
            <a:r>
              <a:rPr lang="ja-JP" altLang="ja-JP" sz="1100" dirty="0" smtClean="0">
                <a:solidFill>
                  <a:prstClr val="black">
                    <a:lumMod val="75000"/>
                    <a:lumOff val="25000"/>
                  </a:prstClr>
                </a:solidFill>
              </a:rPr>
              <a:t>」</a:t>
            </a:r>
            <a:r>
              <a:rPr lang="ja-JP" altLang="en-US" sz="1100" dirty="0" smtClean="0">
                <a:solidFill>
                  <a:prstClr val="black">
                    <a:lumMod val="75000"/>
                    <a:lumOff val="25000"/>
                  </a:prstClr>
                </a:solidFill>
              </a:rPr>
              <a:t>の</a:t>
            </a:r>
            <a:r>
              <a:rPr lang="ja-JP" altLang="en-US" sz="1100" dirty="0">
                <a:solidFill>
                  <a:prstClr val="black">
                    <a:lumMod val="75000"/>
                    <a:lumOff val="25000"/>
                  </a:prstClr>
                </a:solidFill>
              </a:rPr>
              <a:t>情報を基に、弊社で</a:t>
            </a:r>
            <a:r>
              <a:rPr lang="en-US" altLang="ja-JP" sz="1100" dirty="0" err="1">
                <a:solidFill>
                  <a:prstClr val="black">
                    <a:lumMod val="75000"/>
                    <a:lumOff val="25000"/>
                  </a:prstClr>
                </a:solidFill>
              </a:rPr>
              <a:t>SuperStream</a:t>
            </a:r>
            <a:r>
              <a:rPr lang="en-US" altLang="ja-JP" sz="1100" dirty="0">
                <a:solidFill>
                  <a:prstClr val="black">
                    <a:lumMod val="75000"/>
                    <a:lumOff val="25000"/>
                  </a:prstClr>
                </a:solidFill>
              </a:rPr>
              <a:t>-NX Cloud</a:t>
            </a:r>
            <a:r>
              <a:rPr lang="ja-JP" altLang="en-US" sz="1100" dirty="0">
                <a:solidFill>
                  <a:prstClr val="black">
                    <a:lumMod val="75000"/>
                    <a:lumOff val="25000"/>
                  </a:prstClr>
                </a:solidFill>
              </a:rPr>
              <a:t>側の設定作業を実施します</a:t>
            </a:r>
            <a:r>
              <a:rPr lang="ja-JP" altLang="en-US" sz="1100" dirty="0" smtClean="0">
                <a:solidFill>
                  <a:prstClr val="black">
                    <a:lumMod val="75000"/>
                    <a:lumOff val="25000"/>
                  </a:prstClr>
                </a:solidFill>
              </a:rPr>
              <a:t>。</a:t>
            </a:r>
            <a:r>
              <a:rPr lang="en-US" altLang="ja-JP" sz="1100" dirty="0" smtClean="0">
                <a:solidFill>
                  <a:prstClr val="black">
                    <a:lumMod val="75000"/>
                    <a:lumOff val="25000"/>
                  </a:prstClr>
                </a:solidFill>
              </a:rPr>
              <a:t/>
            </a:r>
            <a:br>
              <a:rPr lang="en-US" altLang="ja-JP" sz="1100" dirty="0" smtClean="0">
                <a:solidFill>
                  <a:prstClr val="black">
                    <a:lumMod val="75000"/>
                    <a:lumOff val="25000"/>
                  </a:prstClr>
                </a:solidFill>
              </a:rPr>
            </a:br>
            <a:r>
              <a:rPr lang="ja-JP" altLang="en-US" sz="1100" dirty="0" smtClean="0">
                <a:solidFill>
                  <a:prstClr val="black">
                    <a:lumMod val="75000"/>
                    <a:lumOff val="25000"/>
                  </a:prstClr>
                </a:solidFill>
              </a:rPr>
              <a:t>弊社</a:t>
            </a:r>
            <a:r>
              <a:rPr lang="ja-JP" altLang="en-US" sz="1100" dirty="0">
                <a:solidFill>
                  <a:prstClr val="black">
                    <a:lumMod val="75000"/>
                    <a:lumOff val="25000"/>
                  </a:prstClr>
                </a:solidFill>
              </a:rPr>
              <a:t>作業完了後</a:t>
            </a:r>
            <a:r>
              <a:rPr lang="ja-JP" altLang="en-US" sz="1100" dirty="0" smtClean="0">
                <a:solidFill>
                  <a:prstClr val="black">
                    <a:lumMod val="75000"/>
                    <a:lumOff val="25000"/>
                  </a:prstClr>
                </a:solidFill>
              </a:rPr>
              <a:t>、</a:t>
            </a:r>
            <a:r>
              <a:rPr lang="en-US" altLang="ja-JP" sz="1100" dirty="0" smtClean="0">
                <a:solidFill>
                  <a:prstClr val="black">
                    <a:lumMod val="75000"/>
                    <a:lumOff val="25000"/>
                  </a:prstClr>
                </a:solidFill>
              </a:rPr>
              <a:t>OCID</a:t>
            </a:r>
            <a:r>
              <a:rPr lang="ja-JP" altLang="en-US" sz="1100" dirty="0">
                <a:solidFill>
                  <a:prstClr val="black">
                    <a:lumMod val="75000"/>
                    <a:lumOff val="25000"/>
                  </a:prstClr>
                </a:solidFill>
              </a:rPr>
              <a:t>をお客様へ</a:t>
            </a:r>
            <a:r>
              <a:rPr lang="ja-JP" altLang="en-US" sz="1100" dirty="0" smtClean="0">
                <a:solidFill>
                  <a:prstClr val="black">
                    <a:lumMod val="75000"/>
                    <a:lumOff val="25000"/>
                  </a:prstClr>
                </a:solidFill>
              </a:rPr>
              <a:t>ご連絡します。</a:t>
            </a:r>
            <a:endParaRPr lang="en-US" altLang="ja-JP" sz="1100" dirty="0" smtClean="0">
              <a:solidFill>
                <a:prstClr val="black">
                  <a:lumMod val="75000"/>
                  <a:lumOff val="25000"/>
                </a:prstClr>
              </a:solidFill>
            </a:endParaRPr>
          </a:p>
          <a:p>
            <a:pPr marL="457200" lvl="1" indent="0">
              <a:lnSpc>
                <a:spcPct val="150000"/>
              </a:lnSpc>
              <a:spcBef>
                <a:spcPts val="0"/>
              </a:spcBef>
              <a:buNone/>
            </a:pPr>
            <a:r>
              <a:rPr lang="ja-JP" altLang="ja-JP" sz="1100" dirty="0" smtClean="0">
                <a:solidFill>
                  <a:prstClr val="black">
                    <a:lumMod val="75000"/>
                    <a:lumOff val="25000"/>
                  </a:prstClr>
                </a:solidFill>
              </a:rPr>
              <a:t>③</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en-US" altLang="ja-JP" sz="1100" dirty="0" smtClean="0">
                <a:solidFill>
                  <a:prstClr val="black">
                    <a:lumMod val="75000"/>
                    <a:lumOff val="25000"/>
                  </a:prstClr>
                </a:solidFill>
              </a:rPr>
              <a:t>)</a:t>
            </a:r>
          </a:p>
          <a:p>
            <a:pPr marL="857250" lvl="2" indent="0">
              <a:lnSpc>
                <a:spcPct val="150000"/>
              </a:lnSpc>
              <a:buNone/>
            </a:pPr>
            <a:r>
              <a:rPr lang="ja-JP" altLang="en-US" sz="1100" dirty="0">
                <a:solidFill>
                  <a:prstClr val="black">
                    <a:lumMod val="75000"/>
                    <a:lumOff val="25000"/>
                  </a:prstClr>
                </a:solidFill>
              </a:rPr>
              <a:t>お客様側（回線ベンダー）</a:t>
            </a:r>
            <a:r>
              <a:rPr lang="ja-JP" altLang="en-US" sz="1100" dirty="0" smtClean="0">
                <a:solidFill>
                  <a:prstClr val="black">
                    <a:lumMod val="75000"/>
                    <a:lumOff val="25000"/>
                  </a:prstClr>
                </a:solidFill>
              </a:rPr>
              <a:t>で </a:t>
            </a:r>
            <a:r>
              <a:rPr lang="en-US" altLang="ja-JP" sz="1100" dirty="0" err="1" smtClean="0">
                <a:solidFill>
                  <a:prstClr val="black">
                    <a:lumMod val="75000"/>
                    <a:lumOff val="25000"/>
                  </a:prstClr>
                </a:solidFill>
              </a:rPr>
              <a:t>FastConnect</a:t>
            </a:r>
            <a:r>
              <a:rPr lang="ja-JP" altLang="en-US" sz="1100" dirty="0" smtClean="0">
                <a:solidFill>
                  <a:prstClr val="black">
                    <a:lumMod val="75000"/>
                    <a:lumOff val="25000"/>
                  </a:prstClr>
                </a:solidFill>
              </a:rPr>
              <a:t> の接続設定を完了していただきます</a:t>
            </a:r>
            <a:r>
              <a:rPr lang="ja-JP" altLang="en-US" sz="1100" dirty="0">
                <a:solidFill>
                  <a:prstClr val="black">
                    <a:lumMod val="75000"/>
                    <a:lumOff val="25000"/>
                  </a:prstClr>
                </a:solidFill>
              </a:rPr>
              <a:t>。</a:t>
            </a:r>
            <a:endParaRPr lang="en-US" altLang="ja-JP" sz="1100" dirty="0">
              <a:solidFill>
                <a:prstClr val="black">
                  <a:lumMod val="75000"/>
                  <a:lumOff val="25000"/>
                </a:prstClr>
              </a:solidFill>
            </a:endParaRPr>
          </a:p>
          <a:p>
            <a:pPr marL="457200" lvl="1" indent="0">
              <a:lnSpc>
                <a:spcPct val="150000"/>
              </a:lnSpc>
              <a:spcBef>
                <a:spcPts val="0"/>
              </a:spcBef>
              <a:buNone/>
            </a:pPr>
            <a:r>
              <a:rPr lang="ja-JP" altLang="ja-JP" sz="1100" dirty="0" smtClean="0">
                <a:solidFill>
                  <a:prstClr val="black">
                    <a:lumMod val="75000"/>
                    <a:lumOff val="25000"/>
                  </a:prstClr>
                </a:solidFill>
              </a:rPr>
              <a:t>④</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en-US" altLang="ja-JP" sz="1100" dirty="0">
                <a:solidFill>
                  <a:prstClr val="black">
                    <a:lumMod val="75000"/>
                    <a:lumOff val="25000"/>
                  </a:prstClr>
                </a:solidFill>
              </a:rPr>
              <a:t>SS</a:t>
            </a:r>
            <a:r>
              <a:rPr lang="en-US" altLang="ja-JP" sz="1100" dirty="0" smtClean="0">
                <a:solidFill>
                  <a:prstClr val="black">
                    <a:lumMod val="75000"/>
                    <a:lumOff val="25000"/>
                  </a:prstClr>
                </a:solidFill>
              </a:rPr>
              <a:t>)</a:t>
            </a:r>
          </a:p>
          <a:p>
            <a:pPr marL="857250" lvl="2" indent="0">
              <a:lnSpc>
                <a:spcPct val="150000"/>
              </a:lnSpc>
              <a:spcBef>
                <a:spcPts val="0"/>
              </a:spcBef>
              <a:buNone/>
            </a:pPr>
            <a:r>
              <a:rPr lang="ja-JP" altLang="ja-JP" sz="1100" dirty="0" smtClean="0">
                <a:solidFill>
                  <a:prstClr val="black">
                    <a:lumMod val="75000"/>
                    <a:lumOff val="25000"/>
                  </a:prstClr>
                </a:solidFill>
              </a:rPr>
              <a:t>疎通</a:t>
            </a:r>
            <a:r>
              <a:rPr lang="ja-JP" altLang="ja-JP" sz="1100" dirty="0">
                <a:solidFill>
                  <a:prstClr val="black">
                    <a:lumMod val="75000"/>
                    <a:lumOff val="25000"/>
                  </a:prstClr>
                </a:solidFill>
              </a:rPr>
              <a:t>確認</a:t>
            </a:r>
            <a:r>
              <a:rPr lang="ja-JP" altLang="en-US" sz="1100" dirty="0">
                <a:solidFill>
                  <a:prstClr val="black">
                    <a:lumMod val="75000"/>
                    <a:lumOff val="25000"/>
                  </a:prstClr>
                </a:solidFill>
              </a:rPr>
              <a:t>：</a:t>
            </a:r>
            <a:r>
              <a:rPr lang="ja-JP" altLang="ja-JP" sz="1100" dirty="0">
                <a:solidFill>
                  <a:prstClr val="black">
                    <a:lumMod val="75000"/>
                    <a:lumOff val="25000"/>
                  </a:prstClr>
                </a:solidFill>
              </a:rPr>
              <a:t>お客様側</a:t>
            </a:r>
            <a:r>
              <a:rPr lang="ja-JP" altLang="ja-JP" sz="1100" dirty="0" smtClean="0">
                <a:solidFill>
                  <a:prstClr val="black">
                    <a:lumMod val="75000"/>
                    <a:lumOff val="25000"/>
                  </a:prstClr>
                </a:solidFill>
              </a:rPr>
              <a:t>から</a:t>
            </a:r>
            <a:r>
              <a:rPr lang="en-US" altLang="ja-JP" sz="1100" dirty="0" smtClean="0">
                <a:solidFill>
                  <a:prstClr val="black">
                    <a:lumMod val="75000"/>
                    <a:lumOff val="25000"/>
                  </a:prstClr>
                </a:solidFill>
              </a:rPr>
              <a:t>NX Cloud</a:t>
            </a:r>
            <a:r>
              <a:rPr lang="ja-JP" altLang="ja-JP" sz="1100" dirty="0" smtClean="0">
                <a:solidFill>
                  <a:prstClr val="black">
                    <a:lumMod val="75000"/>
                    <a:lumOff val="25000"/>
                  </a:prstClr>
                </a:solidFill>
              </a:rPr>
              <a:t>側</a:t>
            </a:r>
            <a:r>
              <a:rPr lang="ja-JP" altLang="ja-JP" sz="1100" dirty="0">
                <a:solidFill>
                  <a:prstClr val="black">
                    <a:lumMod val="75000"/>
                    <a:lumOff val="25000"/>
                  </a:prstClr>
                </a:solidFill>
              </a:rPr>
              <a:t>のサーバ</a:t>
            </a:r>
            <a:r>
              <a:rPr lang="ja-JP" altLang="ja-JP" sz="1100" dirty="0" smtClean="0">
                <a:solidFill>
                  <a:prstClr val="black">
                    <a:lumMod val="75000"/>
                    <a:lumOff val="25000"/>
                  </a:prstClr>
                </a:solidFill>
              </a:rPr>
              <a:t>へ</a:t>
            </a:r>
            <a:r>
              <a:rPr lang="en-US" altLang="ja-JP" sz="1100" dirty="0" smtClean="0">
                <a:solidFill>
                  <a:prstClr val="black">
                    <a:lumMod val="75000"/>
                    <a:lumOff val="25000"/>
                  </a:prstClr>
                </a:solidFill>
              </a:rPr>
              <a:t>http</a:t>
            </a:r>
            <a:r>
              <a:rPr lang="ja-JP" altLang="ja-JP" sz="1100" dirty="0">
                <a:solidFill>
                  <a:prstClr val="black">
                    <a:lumMod val="75000"/>
                    <a:lumOff val="25000"/>
                  </a:prstClr>
                </a:solidFill>
              </a:rPr>
              <a:t>で通信ができるか</a:t>
            </a:r>
            <a:r>
              <a:rPr lang="ja-JP" altLang="en-US" sz="1100" dirty="0">
                <a:solidFill>
                  <a:prstClr val="black">
                    <a:lumMod val="75000"/>
                    <a:lumOff val="25000"/>
                  </a:prstClr>
                </a:solidFill>
              </a:rPr>
              <a:t>を</a:t>
            </a:r>
            <a:r>
              <a:rPr lang="ja-JP" altLang="ja-JP" sz="1100" dirty="0">
                <a:solidFill>
                  <a:prstClr val="black">
                    <a:lumMod val="75000"/>
                    <a:lumOff val="25000"/>
                  </a:prstClr>
                </a:solidFill>
              </a:rPr>
              <a:t>確認</a:t>
            </a:r>
            <a:r>
              <a:rPr lang="ja-JP" altLang="en-US" sz="1100" dirty="0">
                <a:solidFill>
                  <a:prstClr val="black">
                    <a:lumMod val="75000"/>
                    <a:lumOff val="25000"/>
                  </a:prstClr>
                </a:solidFill>
              </a:rPr>
              <a:t>いただきます。</a:t>
            </a:r>
            <a:endParaRPr lang="ja-JP" altLang="ja-JP" sz="11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en-US" altLang="ja-JP" dirty="0"/>
              <a:t>VPN</a:t>
            </a:r>
            <a:r>
              <a:rPr lang="ja-JP" altLang="en-US" dirty="0"/>
              <a:t>接続、</a:t>
            </a:r>
            <a:r>
              <a:rPr lang="en-US" altLang="ja-JP" dirty="0" err="1"/>
              <a:t>FastConnect</a:t>
            </a:r>
            <a:r>
              <a:rPr lang="ja-JP" altLang="en-US" dirty="0"/>
              <a:t>利用 の場合</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790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00000"/>
              </a:lnSpc>
              <a:buFont typeface="Wingdings" panose="05000000000000000000" pitchFamily="2" charset="2"/>
              <a:buChar char="Ø"/>
            </a:pPr>
            <a:r>
              <a:rPr lang="ja-JP" altLang="en-US" sz="1400" dirty="0">
                <a:solidFill>
                  <a:prstClr val="black">
                    <a:lumMod val="75000"/>
                    <a:lumOff val="25000"/>
                  </a:prstClr>
                </a:solidFill>
              </a:rPr>
              <a:t>パブリッククラウド</a:t>
            </a:r>
            <a:endParaRPr lang="en-US" altLang="ja-JP" sz="1400" dirty="0">
              <a:solidFill>
                <a:prstClr val="black">
                  <a:lumMod val="75000"/>
                  <a:lumOff val="25000"/>
                </a:prstClr>
              </a:solidFill>
            </a:endParaRPr>
          </a:p>
          <a:p>
            <a:pPr marL="457200" lvl="1" indent="0">
              <a:buNone/>
            </a:pPr>
            <a:r>
              <a:rPr lang="en-US" altLang="ja-JP" sz="1400" b="1" dirty="0" err="1">
                <a:solidFill>
                  <a:prstClr val="black">
                    <a:lumMod val="75000"/>
                    <a:lumOff val="25000"/>
                  </a:prstClr>
                </a:solidFill>
              </a:rPr>
              <a:t>dmp</a:t>
            </a:r>
            <a:r>
              <a:rPr lang="ja-JP" altLang="en-US" sz="1400" b="1" dirty="0">
                <a:solidFill>
                  <a:prstClr val="black">
                    <a:lumMod val="75000"/>
                    <a:lumOff val="25000"/>
                  </a:prstClr>
                </a:solidFill>
              </a:rPr>
              <a:t>ファイルによるデータ移行は出来ません。</a:t>
            </a:r>
            <a:r>
              <a:rPr lang="ja-JP" altLang="en-US" sz="1400" dirty="0">
                <a:solidFill>
                  <a:prstClr val="black">
                    <a:lumMod val="75000"/>
                    <a:lumOff val="25000"/>
                  </a:prstClr>
                </a:solidFill>
              </a:rPr>
              <a:t> </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a:t>
            </a:r>
            <a:r>
              <a:rPr lang="en-US" altLang="ja-JP" sz="1400" dirty="0" err="1">
                <a:solidFill>
                  <a:prstClr val="black">
                    <a:lumMod val="75000"/>
                    <a:lumOff val="25000"/>
                  </a:prstClr>
                </a:solidFill>
              </a:rPr>
              <a:t>SuperStream</a:t>
            </a:r>
            <a:r>
              <a:rPr lang="en-US" altLang="ja-JP" sz="1400" dirty="0">
                <a:solidFill>
                  <a:prstClr val="black">
                    <a:lumMod val="75000"/>
                    <a:lumOff val="25000"/>
                  </a:prstClr>
                </a:solidFill>
              </a:rPr>
              <a:t>-NX Cloud</a:t>
            </a:r>
            <a:r>
              <a:rPr lang="ja-JP" altLang="en-US" sz="1400" dirty="0">
                <a:solidFill>
                  <a:prstClr val="black">
                    <a:lumMod val="75000"/>
                    <a:lumOff val="25000"/>
                  </a:prstClr>
                </a:solidFill>
              </a:rPr>
              <a:t>　設定依頼書」を元に、会社作成およびユーザー関連マスタの設定は</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社が実施します。その他の運用で必要なマスタ、残高データの登録は標準機能の取込機能を使用してユーザが実施します。インスタンスで一意となるようユーザー</a:t>
            </a:r>
            <a:r>
              <a:rPr lang="en-US" altLang="ja-JP" sz="1400" dirty="0">
                <a:solidFill>
                  <a:prstClr val="black">
                    <a:lumMod val="75000"/>
                    <a:lumOff val="25000"/>
                  </a:prstClr>
                </a:solidFill>
              </a:rPr>
              <a:t>ID</a:t>
            </a:r>
            <a:r>
              <a:rPr lang="ja-JP" altLang="en-US" sz="1400" dirty="0">
                <a:solidFill>
                  <a:prstClr val="black">
                    <a:lumMod val="75000"/>
                    <a:lumOff val="25000"/>
                  </a:prstClr>
                </a:solidFill>
              </a:rPr>
              <a:t>等の採番は</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社で行います。</a:t>
            </a:r>
            <a:endParaRPr lang="en-US" altLang="ja-JP" sz="1400" dirty="0">
              <a:solidFill>
                <a:prstClr val="black">
                  <a:lumMod val="75000"/>
                  <a:lumOff val="25000"/>
                </a:prstClr>
              </a:solidFill>
            </a:endParaRPr>
          </a:p>
          <a:p>
            <a:pPr lvl="0"/>
            <a:endParaRPr lang="en-US" altLang="ja-JP" sz="1400" dirty="0">
              <a:solidFill>
                <a:prstClr val="black">
                  <a:lumMod val="75000"/>
                  <a:lumOff val="25000"/>
                </a:prstClr>
              </a:solidFill>
            </a:endParaRPr>
          </a:p>
          <a:p>
            <a:pPr marL="285750" lvl="0" indent="-285750">
              <a:buFont typeface="Wingdings" panose="05000000000000000000" pitchFamily="2" charset="2"/>
              <a:buChar char="Ø"/>
            </a:pPr>
            <a:r>
              <a:rPr lang="ja-JP" altLang="en-US" sz="1400" dirty="0">
                <a:solidFill>
                  <a:prstClr val="black">
                    <a:lumMod val="75000"/>
                    <a:lumOff val="25000"/>
                  </a:prstClr>
                </a:solidFill>
              </a:rPr>
              <a:t>プライベートクラウド</a:t>
            </a:r>
            <a:endParaRPr lang="en-US" altLang="ja-JP" sz="1400" dirty="0">
              <a:solidFill>
                <a:prstClr val="black">
                  <a:lumMod val="75000"/>
                  <a:lumOff val="25000"/>
                </a:prstClr>
              </a:solidFill>
            </a:endParaRPr>
          </a:p>
          <a:p>
            <a:pPr marL="457200" lvl="1" indent="0">
              <a:buNone/>
            </a:pPr>
            <a:r>
              <a:rPr lang="en-US" altLang="ja-JP" sz="1400" b="1" dirty="0" err="1">
                <a:solidFill>
                  <a:prstClr val="black">
                    <a:lumMod val="75000"/>
                    <a:lumOff val="25000"/>
                  </a:prstClr>
                </a:solidFill>
              </a:rPr>
              <a:t>dmp</a:t>
            </a:r>
            <a:r>
              <a:rPr lang="ja-JP" altLang="en-US" sz="1400" b="1" dirty="0">
                <a:solidFill>
                  <a:prstClr val="black">
                    <a:lumMod val="75000"/>
                    <a:lumOff val="25000"/>
                  </a:prstClr>
                </a:solidFill>
              </a:rPr>
              <a:t>ファイルによるデータ移行が可能です。</a:t>
            </a:r>
            <a:r>
              <a:rPr lang="ja-JP" altLang="en-US" sz="1400" dirty="0">
                <a:solidFill>
                  <a:prstClr val="black">
                    <a:lumMod val="75000"/>
                    <a:lumOff val="25000"/>
                  </a:prstClr>
                </a:solidFill>
              </a:rPr>
              <a:t>（有償対応）</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移行先でのインポート作業は</a:t>
            </a:r>
            <a:r>
              <a:rPr lang="ja-JP" altLang="en-US" sz="1400" dirty="0" smtClean="0">
                <a:solidFill>
                  <a:prstClr val="black">
                    <a:lumMod val="75000"/>
                    <a:lumOff val="25000"/>
                  </a:prstClr>
                </a:solidFill>
              </a:rPr>
              <a:t>、</a:t>
            </a:r>
            <a:r>
              <a:rPr lang="en-US" altLang="ja-JP" sz="1400" dirty="0" smtClean="0">
                <a:solidFill>
                  <a:prstClr val="black">
                    <a:lumMod val="75000"/>
                    <a:lumOff val="25000"/>
                  </a:prstClr>
                </a:solidFill>
              </a:rPr>
              <a:t>NX Cloud</a:t>
            </a:r>
            <a:r>
              <a:rPr lang="ja-JP" altLang="en-US" sz="1400" dirty="0" smtClean="0">
                <a:solidFill>
                  <a:prstClr val="black">
                    <a:lumMod val="75000"/>
                    <a:lumOff val="25000"/>
                  </a:prstClr>
                </a:solidFill>
              </a:rPr>
              <a:t>内</a:t>
            </a:r>
            <a:r>
              <a:rPr lang="ja-JP" altLang="en-US" sz="1400" dirty="0">
                <a:solidFill>
                  <a:prstClr val="black">
                    <a:lumMod val="75000"/>
                    <a:lumOff val="25000"/>
                  </a:prstClr>
                </a:solidFill>
              </a:rPr>
              <a:t>の作業になるため</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社で実施します。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移行元でのエクスポート作業はユーザーが実施します。</a:t>
            </a:r>
            <a:r>
              <a:rPr lang="en-US" altLang="ja-JP" sz="1400" dirty="0" err="1">
                <a:solidFill>
                  <a:prstClr val="black">
                    <a:lumMod val="75000"/>
                    <a:lumOff val="25000"/>
                  </a:prstClr>
                </a:solidFill>
              </a:rPr>
              <a:t>dmp</a:t>
            </a:r>
            <a:r>
              <a:rPr lang="ja-JP" altLang="en-US" sz="1400" dirty="0">
                <a:solidFill>
                  <a:prstClr val="black">
                    <a:lumMod val="75000"/>
                    <a:lumOff val="25000"/>
                  </a:prstClr>
                </a:solidFill>
              </a:rPr>
              <a:t>ファイルとあわせてエクスポート時のログファイルも必要です。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証憑ファイル等のファイルの移行を行う場合は、</a:t>
            </a:r>
            <a:r>
              <a:rPr lang="en-US" altLang="ja-JP" sz="1400" dirty="0">
                <a:solidFill>
                  <a:prstClr val="black">
                    <a:lumMod val="75000"/>
                    <a:lumOff val="25000"/>
                  </a:prstClr>
                </a:solidFill>
              </a:rPr>
              <a:t>AP</a:t>
            </a:r>
            <a:r>
              <a:rPr lang="ja-JP" altLang="en-US" sz="1400" dirty="0">
                <a:solidFill>
                  <a:prstClr val="black">
                    <a:lumMod val="75000"/>
                    <a:lumOff val="25000"/>
                  </a:prstClr>
                </a:solidFill>
              </a:rPr>
              <a:t>サーバーの</a:t>
            </a:r>
            <a:r>
              <a:rPr lang="en-US" altLang="ja-JP" sz="1400" dirty="0" err="1">
                <a:solidFill>
                  <a:prstClr val="black">
                    <a:lumMod val="75000"/>
                    <a:lumOff val="25000"/>
                  </a:prstClr>
                </a:solidFill>
              </a:rPr>
              <a:t>NXShared</a:t>
            </a:r>
            <a:r>
              <a:rPr lang="ja-JP" altLang="en-US" sz="1400" dirty="0">
                <a:solidFill>
                  <a:prstClr val="black">
                    <a:lumMod val="75000"/>
                    <a:lumOff val="25000"/>
                  </a:prstClr>
                </a:solidFill>
              </a:rPr>
              <a:t>フォルダ等に格納されている関連ファイルをお客様にて準備（収集・提供）頂く必要があります</a:t>
            </a:r>
            <a:r>
              <a:rPr lang="ja-JP" altLang="en-US" sz="1400" dirty="0" smtClean="0">
                <a:solidFill>
                  <a:prstClr val="black">
                    <a:lumMod val="75000"/>
                    <a:lumOff val="25000"/>
                  </a:prstClr>
                </a:solidFill>
              </a:rPr>
              <a:t>。</a:t>
            </a:r>
            <a:endParaRPr lang="en-US" altLang="ja-JP" sz="1400" dirty="0" smtClean="0">
              <a:solidFill>
                <a:prstClr val="black">
                  <a:lumMod val="75000"/>
                  <a:lumOff val="25000"/>
                </a:prstClr>
              </a:solidFill>
            </a:endParaRPr>
          </a:p>
          <a:p>
            <a:pPr marL="457200" lvl="1" indent="0">
              <a:buNone/>
            </a:pPr>
            <a:r>
              <a:rPr lang="ja-JP" altLang="en-US" dirty="0">
                <a:solidFill>
                  <a:prstClr val="black">
                    <a:lumMod val="75000"/>
                    <a:lumOff val="25000"/>
                  </a:prstClr>
                </a:solidFill>
              </a:rPr>
              <a:t>注）移行データは、</a:t>
            </a:r>
            <a:r>
              <a:rPr lang="ja-JP" altLang="en-US" dirty="0" smtClean="0">
                <a:solidFill>
                  <a:prstClr val="black">
                    <a:lumMod val="75000"/>
                    <a:lumOff val="25000"/>
                  </a:prstClr>
                </a:solidFill>
              </a:rPr>
              <a:t>移行先（</a:t>
            </a:r>
            <a:r>
              <a:rPr lang="en-US" altLang="ja-JP" dirty="0" smtClean="0">
                <a:solidFill>
                  <a:prstClr val="black">
                    <a:lumMod val="75000"/>
                    <a:lumOff val="25000"/>
                  </a:prstClr>
                </a:solidFill>
              </a:rPr>
              <a:t>NX Cloud</a:t>
            </a:r>
            <a:r>
              <a:rPr lang="ja-JP" altLang="en-US" dirty="0" smtClean="0">
                <a:solidFill>
                  <a:prstClr val="black">
                    <a:lumMod val="75000"/>
                    <a:lumOff val="25000"/>
                  </a:prstClr>
                </a:solidFill>
              </a:rPr>
              <a:t>）と同じ</a:t>
            </a:r>
            <a:r>
              <a:rPr lang="en-US" altLang="ja-JP" smtClean="0">
                <a:solidFill>
                  <a:prstClr val="black">
                    <a:lumMod val="75000"/>
                    <a:lumOff val="25000"/>
                  </a:prstClr>
                </a:solidFill>
              </a:rPr>
              <a:t>SS</a:t>
            </a:r>
            <a:r>
              <a:rPr lang="ja-JP" altLang="en-US" smtClean="0">
                <a:solidFill>
                  <a:prstClr val="black">
                    <a:lumMod val="75000"/>
                    <a:lumOff val="25000"/>
                  </a:prstClr>
                </a:solidFill>
              </a:rPr>
              <a:t>製品</a:t>
            </a:r>
            <a:r>
              <a:rPr lang="ja-JP" altLang="en-US" dirty="0" smtClean="0">
                <a:solidFill>
                  <a:prstClr val="black">
                    <a:lumMod val="75000"/>
                    <a:lumOff val="25000"/>
                  </a:prstClr>
                </a:solidFill>
              </a:rPr>
              <a:t>のみ導入</a:t>
            </a:r>
            <a:r>
              <a:rPr lang="ja-JP" altLang="en-US" dirty="0">
                <a:solidFill>
                  <a:prstClr val="black">
                    <a:lumMod val="75000"/>
                    <a:lumOff val="25000"/>
                  </a:prstClr>
                </a:solidFill>
              </a:rPr>
              <a:t>された環境で取得したデータを提供ください</a:t>
            </a:r>
            <a:r>
              <a:rPr lang="ja-JP" altLang="en-US" dirty="0" smtClean="0">
                <a:solidFill>
                  <a:prstClr val="black">
                    <a:lumMod val="75000"/>
                    <a:lumOff val="25000"/>
                  </a:prstClr>
                </a:solidFill>
              </a:rPr>
              <a:t>。</a:t>
            </a:r>
            <a:endParaRPr lang="en-US" altLang="ja-JP" dirty="0" smtClean="0">
              <a:solidFill>
                <a:prstClr val="black">
                  <a:lumMod val="75000"/>
                  <a:lumOff val="25000"/>
                </a:prstClr>
              </a:solidFill>
            </a:endParaRPr>
          </a:p>
          <a:p>
            <a:pPr marL="457200" lvl="1" indent="0">
              <a:buNone/>
            </a:pPr>
            <a:r>
              <a:rPr lang="ja-JP" altLang="en-US" dirty="0">
                <a:solidFill>
                  <a:prstClr val="black">
                    <a:lumMod val="75000"/>
                    <a:lumOff val="25000"/>
                  </a:prstClr>
                </a:solidFill>
              </a:rPr>
              <a:t>注</a:t>
            </a:r>
            <a:r>
              <a:rPr lang="ja-JP" altLang="en-US" dirty="0" smtClean="0">
                <a:solidFill>
                  <a:prstClr val="black">
                    <a:lumMod val="75000"/>
                    <a:lumOff val="25000"/>
                  </a:prstClr>
                </a:solidFill>
              </a:rPr>
              <a:t>）移行</a:t>
            </a:r>
            <a:r>
              <a:rPr lang="ja-JP" altLang="en-US" dirty="0">
                <a:solidFill>
                  <a:prstClr val="black">
                    <a:lumMod val="75000"/>
                    <a:lumOff val="25000"/>
                  </a:prstClr>
                </a:solidFill>
              </a:rPr>
              <a:t>データ</a:t>
            </a:r>
            <a:r>
              <a:rPr lang="ja-JP" altLang="en-US" dirty="0" smtClean="0">
                <a:solidFill>
                  <a:prstClr val="black">
                    <a:lumMod val="75000"/>
                    <a:lumOff val="25000"/>
                  </a:prstClr>
                </a:solidFill>
              </a:rPr>
              <a:t>は、</a:t>
            </a:r>
            <a:r>
              <a:rPr lang="ja-JP" altLang="en-US" dirty="0">
                <a:solidFill>
                  <a:prstClr val="black">
                    <a:lumMod val="75000"/>
                    <a:lumOff val="25000"/>
                  </a:prstClr>
                </a:solidFill>
              </a:rPr>
              <a:t>原則、</a:t>
            </a:r>
            <a:r>
              <a:rPr lang="ja-JP" altLang="en-US" dirty="0" smtClean="0">
                <a:solidFill>
                  <a:prstClr val="black">
                    <a:lumMod val="75000"/>
                    <a:lumOff val="25000"/>
                  </a:prstClr>
                </a:solidFill>
              </a:rPr>
              <a:t>保守</a:t>
            </a:r>
            <a:r>
              <a:rPr lang="ja-JP" altLang="en-US" dirty="0">
                <a:solidFill>
                  <a:prstClr val="black">
                    <a:lumMod val="75000"/>
                    <a:lumOff val="25000"/>
                  </a:prstClr>
                </a:solidFill>
              </a:rPr>
              <a:t>対象バージョンのデータである</a:t>
            </a:r>
            <a:r>
              <a:rPr lang="ja-JP" altLang="en-US" dirty="0" smtClean="0">
                <a:solidFill>
                  <a:prstClr val="black">
                    <a:lumMod val="75000"/>
                    <a:lumOff val="25000"/>
                  </a:prstClr>
                </a:solidFill>
              </a:rPr>
              <a:t>ことを前提とします。</a:t>
            </a:r>
            <a:endParaRPr lang="en-US" altLang="ja-JP"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en-US" altLang="ja-JP" dirty="0" smtClean="0"/>
              <a:t>NX</a:t>
            </a:r>
            <a:r>
              <a:rPr lang="ja-JP" altLang="en-US" dirty="0" smtClean="0"/>
              <a:t>オンプレからのデータ</a:t>
            </a:r>
            <a:r>
              <a:rPr lang="ja-JP" altLang="en-US" dirty="0"/>
              <a:t>移行</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8609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4" name="タイトル 3"/>
          <p:cNvSpPr>
            <a:spLocks noGrp="1"/>
          </p:cNvSpPr>
          <p:nvPr>
            <p:ph type="title"/>
          </p:nvPr>
        </p:nvSpPr>
        <p:spPr/>
        <p:txBody>
          <a:bodyPr/>
          <a:lstStyle/>
          <a:p>
            <a:r>
              <a:rPr lang="en-US" altLang="ja-JP" dirty="0" smtClean="0"/>
              <a:t>NX</a:t>
            </a:r>
            <a:r>
              <a:rPr lang="ja-JP" altLang="en-US" dirty="0" smtClean="0"/>
              <a:t>オンプレからの移行（</a:t>
            </a:r>
            <a:r>
              <a:rPr lang="en-US" altLang="ja-JP" dirty="0" smtClean="0"/>
              <a:t>GL,AP,FA</a:t>
            </a:r>
            <a:r>
              <a:rPr lang="ja-JP" altLang="en-US" dirty="0" smtClean="0"/>
              <a:t>ユーザ）</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pic>
        <p:nvPicPr>
          <p:cNvPr id="43" name="図 42"/>
          <p:cNvPicPr>
            <a:picLocks noChangeAspect="1"/>
          </p:cNvPicPr>
          <p:nvPr/>
        </p:nvPicPr>
        <p:blipFill>
          <a:blip r:embed="rId2"/>
          <a:stretch>
            <a:fillRect/>
          </a:stretch>
        </p:blipFill>
        <p:spPr>
          <a:xfrm>
            <a:off x="935596" y="666779"/>
            <a:ext cx="6624736" cy="4123702"/>
          </a:xfrm>
          <a:prstGeom prst="rect">
            <a:avLst/>
          </a:prstGeom>
        </p:spPr>
      </p:pic>
    </p:spTree>
    <p:extLst>
      <p:ext uri="{BB962C8B-B14F-4D97-AF65-F5344CB8AC3E}">
        <p14:creationId xmlns:p14="http://schemas.microsoft.com/office/powerpoint/2010/main" val="1054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4" name="タイトル 3"/>
          <p:cNvSpPr>
            <a:spLocks noGrp="1"/>
          </p:cNvSpPr>
          <p:nvPr>
            <p:ph type="title"/>
          </p:nvPr>
        </p:nvSpPr>
        <p:spPr/>
        <p:txBody>
          <a:bodyPr/>
          <a:lstStyle/>
          <a:p>
            <a:r>
              <a:rPr lang="en-US" altLang="ja-JP" dirty="0" smtClean="0"/>
              <a:t>NX</a:t>
            </a:r>
            <a:r>
              <a:rPr lang="ja-JP" altLang="en-US" dirty="0" smtClean="0"/>
              <a:t>オンプレからの移行（</a:t>
            </a:r>
            <a:r>
              <a:rPr lang="en-US" altLang="ja-JP" dirty="0" smtClean="0"/>
              <a:t>GL,AP</a:t>
            </a:r>
            <a:r>
              <a:rPr lang="ja-JP" altLang="en-US" dirty="0" smtClean="0"/>
              <a:t>ユーザ）</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pic>
        <p:nvPicPr>
          <p:cNvPr id="3" name="図 2"/>
          <p:cNvPicPr>
            <a:picLocks noChangeAspect="1"/>
          </p:cNvPicPr>
          <p:nvPr/>
        </p:nvPicPr>
        <p:blipFill>
          <a:blip r:embed="rId2"/>
          <a:stretch>
            <a:fillRect/>
          </a:stretch>
        </p:blipFill>
        <p:spPr>
          <a:xfrm>
            <a:off x="863588" y="627534"/>
            <a:ext cx="6914980" cy="4146157"/>
          </a:xfrm>
          <a:prstGeom prst="rect">
            <a:avLst/>
          </a:prstGeom>
        </p:spPr>
      </p:pic>
    </p:spTree>
    <p:extLst>
      <p:ext uri="{BB962C8B-B14F-4D97-AF65-F5344CB8AC3E}">
        <p14:creationId xmlns:p14="http://schemas.microsoft.com/office/powerpoint/2010/main" val="376383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2000" dirty="0" smtClean="0"/>
              <a:t>クラウドサービスの利用状況</a:t>
            </a:r>
            <a:endParaRPr kumimoji="1" lang="ja-JP" altLang="en-US" sz="1600" dirty="0"/>
          </a:p>
        </p:txBody>
      </p:sp>
      <p:pic>
        <p:nvPicPr>
          <p:cNvPr id="21" name="図 20"/>
          <p:cNvPicPr>
            <a:picLocks noChangeAspect="1"/>
          </p:cNvPicPr>
          <p:nvPr/>
        </p:nvPicPr>
        <p:blipFill rotWithShape="1">
          <a:blip r:embed="rId2"/>
          <a:srcRect l="935" t="16115" r="1426" b="2041"/>
          <a:stretch/>
        </p:blipFill>
        <p:spPr>
          <a:xfrm>
            <a:off x="1223628" y="807554"/>
            <a:ext cx="6552728" cy="3072571"/>
          </a:xfrm>
          <a:prstGeom prst="rect">
            <a:avLst/>
          </a:prstGeom>
        </p:spPr>
      </p:pic>
      <p:sp>
        <p:nvSpPr>
          <p:cNvPr id="22" name="テキスト ボックス 21"/>
          <p:cNvSpPr txBox="1">
            <a:spLocks noChangeArrowheads="1"/>
          </p:cNvSpPr>
          <p:nvPr/>
        </p:nvSpPr>
        <p:spPr bwMode="auto">
          <a:xfrm>
            <a:off x="0" y="3979935"/>
            <a:ext cx="9144000" cy="1174804"/>
          </a:xfrm>
          <a:prstGeom prst="rect">
            <a:avLst/>
          </a:prstGeom>
          <a:solidFill>
            <a:srgbClr val="002060"/>
          </a:solidFill>
          <a:ln>
            <a:noFill/>
            <a:headEnd/>
            <a:tailEnd/>
          </a:ln>
        </p:spPr>
        <p:style>
          <a:lnRef idx="2">
            <a:schemeClr val="accent2"/>
          </a:lnRef>
          <a:fillRef idx="1">
            <a:schemeClr val="lt1"/>
          </a:fillRef>
          <a:effectRef idx="0">
            <a:schemeClr val="accent2"/>
          </a:effectRef>
          <a:fontRef idx="minor">
            <a:schemeClr val="dk1"/>
          </a:fontRef>
        </p:style>
        <p:txBody>
          <a:bodyPr lIns="32753" tIns="41596" rIns="32753" bIns="41596" anchor="ctr"/>
          <a:lstStyle/>
          <a:p>
            <a:pPr marL="2502000" lvl="5" indent="-216000" fontAlgn="ctr">
              <a:spcBef>
                <a:spcPts val="200"/>
              </a:spcBef>
              <a:buClr>
                <a:srgbClr val="0065AE">
                  <a:lumMod val="20000"/>
                  <a:lumOff val="80000"/>
                </a:srgbClr>
              </a:buClr>
              <a:buSzPct val="75000"/>
              <a:defRPr/>
            </a:pPr>
            <a:r>
              <a:rPr lang="ja-JP" altLang="en-US" sz="1600" b="1" dirty="0">
                <a:solidFill>
                  <a:schemeClr val="bg1"/>
                </a:solidFill>
                <a:latin typeface="メイリオ" pitchFamily="50" charset="-128"/>
                <a:ea typeface="メイリオ" pitchFamily="50" charset="-128"/>
                <a:cs typeface="メイリオ" pitchFamily="50" charset="-128"/>
              </a:rPr>
              <a:t>１．資産・保守体制を社内に持つ必要がない</a:t>
            </a:r>
            <a:r>
              <a:rPr lang="ja-JP" altLang="en-US" sz="1600" b="1" dirty="0" smtClean="0">
                <a:solidFill>
                  <a:schemeClr val="bg1"/>
                </a:solidFill>
                <a:latin typeface="メイリオ" pitchFamily="50" charset="-128"/>
                <a:ea typeface="メイリオ" pitchFamily="50" charset="-128"/>
                <a:cs typeface="メイリオ" pitchFamily="50" charset="-128"/>
              </a:rPr>
              <a:t>から</a:t>
            </a:r>
            <a:endParaRPr lang="en-US" altLang="ja-JP" sz="1600" b="1" dirty="0" smtClean="0">
              <a:solidFill>
                <a:schemeClr val="bg1"/>
              </a:solidFill>
              <a:latin typeface="メイリオ" pitchFamily="50" charset="-128"/>
              <a:ea typeface="メイリオ" pitchFamily="50" charset="-128"/>
              <a:cs typeface="メイリオ" pitchFamily="50" charset="-128"/>
            </a:endParaRPr>
          </a:p>
          <a:p>
            <a:pPr marL="2502000" lvl="5" indent="-216000" fontAlgn="ctr">
              <a:spcBef>
                <a:spcPts val="200"/>
              </a:spcBef>
              <a:buClr>
                <a:srgbClr val="0065AE">
                  <a:lumMod val="20000"/>
                  <a:lumOff val="80000"/>
                </a:srgbClr>
              </a:buClr>
              <a:buSzPct val="75000"/>
              <a:defRPr/>
            </a:pPr>
            <a:r>
              <a:rPr lang="ja-JP" altLang="en-US" sz="1600" b="1" dirty="0">
                <a:solidFill>
                  <a:schemeClr val="bg1"/>
                </a:solidFill>
                <a:latin typeface="メイリオ" pitchFamily="50" charset="-128"/>
                <a:ea typeface="メイリオ" pitchFamily="50" charset="-128"/>
                <a:cs typeface="メイリオ" pitchFamily="50" charset="-128"/>
              </a:rPr>
              <a:t>２．場所・機器を選ばずに利用できる</a:t>
            </a:r>
            <a:r>
              <a:rPr lang="ja-JP" altLang="en-US" sz="1600" b="1" dirty="0" smtClean="0">
                <a:solidFill>
                  <a:schemeClr val="bg1"/>
                </a:solidFill>
                <a:latin typeface="メイリオ" pitchFamily="50" charset="-128"/>
                <a:ea typeface="メイリオ" pitchFamily="50" charset="-128"/>
                <a:cs typeface="メイリオ" pitchFamily="50" charset="-128"/>
              </a:rPr>
              <a:t>から</a:t>
            </a:r>
            <a:endParaRPr lang="en-US" altLang="ja-JP" sz="1600" b="1" dirty="0" smtClean="0">
              <a:solidFill>
                <a:schemeClr val="bg1"/>
              </a:solidFill>
              <a:latin typeface="メイリオ" pitchFamily="50" charset="-128"/>
              <a:ea typeface="メイリオ" pitchFamily="50" charset="-128"/>
              <a:cs typeface="メイリオ" pitchFamily="50" charset="-128"/>
            </a:endParaRPr>
          </a:p>
          <a:p>
            <a:pPr marL="2502000" lvl="5" indent="-216000" fontAlgn="ctr">
              <a:spcBef>
                <a:spcPts val="200"/>
              </a:spcBef>
              <a:buClr>
                <a:srgbClr val="0065AE">
                  <a:lumMod val="20000"/>
                  <a:lumOff val="80000"/>
                </a:srgbClr>
              </a:buClr>
              <a:buSzPct val="75000"/>
              <a:defRPr/>
            </a:pPr>
            <a:r>
              <a:rPr lang="ja-JP" altLang="en-US" sz="1600" b="1" dirty="0">
                <a:solidFill>
                  <a:schemeClr val="bg1"/>
                </a:solidFill>
                <a:latin typeface="メイリオ" pitchFamily="50" charset="-128"/>
                <a:ea typeface="メイリオ" pitchFamily="50" charset="-128"/>
                <a:cs typeface="メイリオ" pitchFamily="50" charset="-128"/>
              </a:rPr>
              <a:t>３．安定運用、可用性が高くなる</a:t>
            </a:r>
            <a:r>
              <a:rPr lang="ja-JP" altLang="en-US" sz="1600" b="1" dirty="0" smtClean="0">
                <a:solidFill>
                  <a:schemeClr val="bg1"/>
                </a:solidFill>
                <a:latin typeface="メイリオ" pitchFamily="50" charset="-128"/>
                <a:ea typeface="メイリオ" pitchFamily="50" charset="-128"/>
                <a:cs typeface="メイリオ" pitchFamily="50" charset="-128"/>
              </a:rPr>
              <a:t>から</a:t>
            </a:r>
            <a:endParaRPr lang="en-US" altLang="ja-JP" sz="1600" b="1" dirty="0" smtClean="0">
              <a:solidFill>
                <a:schemeClr val="bg1"/>
              </a:solidFill>
              <a:latin typeface="メイリオ" pitchFamily="50" charset="-128"/>
              <a:ea typeface="メイリオ" pitchFamily="50" charset="-128"/>
              <a:cs typeface="メイリオ" pitchFamily="50" charset="-128"/>
            </a:endParaRPr>
          </a:p>
        </p:txBody>
      </p:sp>
      <p:sp>
        <p:nvSpPr>
          <p:cNvPr id="23" name="スライド番号プレースホルダー 1"/>
          <p:cNvSpPr>
            <a:spLocks noGrp="1"/>
          </p:cNvSpPr>
          <p:nvPr>
            <p:ph type="sldNum" sz="quarter" idx="12"/>
          </p:nvPr>
        </p:nvSpPr>
        <p:spPr>
          <a:xfrm>
            <a:off x="8568484" y="4993034"/>
            <a:ext cx="360000" cy="135000"/>
          </a:xfrm>
        </p:spPr>
        <p:txBody>
          <a:bodyPr/>
          <a:lstStyle/>
          <a:p>
            <a:fld id="{78AE49ED-73EF-499C-8307-28EB0E7CF529}" type="slidenum">
              <a:rPr kumimoji="1" lang="ja-JP" altLang="en-US" smtClean="0">
                <a:solidFill>
                  <a:schemeClr val="bg1"/>
                </a:solidFill>
              </a:rPr>
              <a:t>4</a:t>
            </a:fld>
            <a:endParaRPr kumimoji="1" lang="ja-JP" altLang="en-US" dirty="0">
              <a:solidFill>
                <a:schemeClr val="bg1"/>
              </a:solidFill>
            </a:endParaRPr>
          </a:p>
        </p:txBody>
      </p:sp>
      <p:sp>
        <p:nvSpPr>
          <p:cNvPr id="24" name="フッター プレースホルダー 3"/>
          <p:cNvSpPr>
            <a:spLocks noGrp="1"/>
          </p:cNvSpPr>
          <p:nvPr>
            <p:ph type="ftr" sz="quarter" idx="3"/>
          </p:nvPr>
        </p:nvSpPr>
        <p:spPr>
          <a:xfrm>
            <a:off x="179512" y="4957030"/>
            <a:ext cx="2160000" cy="135000"/>
          </a:xfrm>
        </p:spPr>
        <p:txBody>
          <a:bodyPr/>
          <a:lstStyle/>
          <a:p>
            <a:r>
              <a:rPr lang="en-US" altLang="ja-JP" dirty="0" smtClean="0">
                <a:solidFill>
                  <a:schemeClr val="bg1"/>
                </a:solidFill>
              </a:rPr>
              <a:t>© SuperStream Inc. All rights reserved.</a:t>
            </a:r>
            <a:endParaRPr lang="ja-JP" altLang="en-US" dirty="0">
              <a:solidFill>
                <a:schemeClr val="bg1"/>
              </a:solidFill>
            </a:endParaRPr>
          </a:p>
        </p:txBody>
      </p:sp>
      <p:sp>
        <p:nvSpPr>
          <p:cNvPr id="25" name="テキスト ボックス 24"/>
          <p:cNvSpPr txBox="1"/>
          <p:nvPr/>
        </p:nvSpPr>
        <p:spPr>
          <a:xfrm>
            <a:off x="6984268" y="3683228"/>
            <a:ext cx="1958792" cy="184666"/>
          </a:xfrm>
          <a:prstGeom prst="rect">
            <a:avLst/>
          </a:prstGeom>
          <a:noFill/>
        </p:spPr>
        <p:txBody>
          <a:bodyPr wrap="square" rtlCol="0">
            <a:spAutoFit/>
          </a:bodyPr>
          <a:lstStyle/>
          <a:p>
            <a:pPr algn="r"/>
            <a:r>
              <a:rPr kumimoji="1" lang="ja-JP" altLang="en-US" sz="600" dirty="0" smtClean="0">
                <a:latin typeface="メイリオ" panose="020B0604030504040204" pitchFamily="50" charset="-128"/>
                <a:ea typeface="メイリオ" panose="020B0604030504040204" pitchFamily="50" charset="-128"/>
              </a:rPr>
              <a:t>出典：総務省　</a:t>
            </a:r>
            <a:r>
              <a:rPr lang="zh-TW" altLang="en-US" sz="600" dirty="0" smtClean="0">
                <a:latin typeface="メイリオ" panose="020B0604030504040204" pitchFamily="50" charset="-128"/>
                <a:ea typeface="メイリオ" panose="020B0604030504040204" pitchFamily="50" charset="-128"/>
              </a:rPr>
              <a:t>令和</a:t>
            </a:r>
            <a:r>
              <a:rPr lang="en-US" altLang="zh-TW" sz="600" dirty="0">
                <a:latin typeface="メイリオ" panose="020B0604030504040204" pitchFamily="50" charset="-128"/>
                <a:ea typeface="メイリオ" panose="020B0604030504040204" pitchFamily="50" charset="-128"/>
              </a:rPr>
              <a:t>2</a:t>
            </a:r>
            <a:r>
              <a:rPr lang="zh-TW" altLang="en-US" sz="600" dirty="0" smtClean="0">
                <a:latin typeface="メイリオ" panose="020B0604030504040204" pitchFamily="50" charset="-128"/>
                <a:ea typeface="メイリオ" panose="020B0604030504040204" pitchFamily="50" charset="-128"/>
              </a:rPr>
              <a:t>年 </a:t>
            </a:r>
            <a:r>
              <a:rPr lang="zh-TW" altLang="en-US" sz="600" dirty="0">
                <a:latin typeface="メイリオ" panose="020B0604030504040204" pitchFamily="50" charset="-128"/>
                <a:ea typeface="メイリオ" panose="020B0604030504040204" pitchFamily="50" charset="-128"/>
              </a:rPr>
              <a:t>情報通信白書</a:t>
            </a:r>
            <a:endParaRPr lang="ja-JP" altLang="en-US"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119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タイトル 3"/>
          <p:cNvSpPr>
            <a:spLocks noGrp="1"/>
          </p:cNvSpPr>
          <p:nvPr>
            <p:ph type="title"/>
          </p:nvPr>
        </p:nvSpPr>
        <p:spPr/>
        <p:txBody>
          <a:bodyPr/>
          <a:lstStyle/>
          <a:p>
            <a:r>
              <a:rPr lang="en-US" altLang="ja-JP" dirty="0" smtClean="0"/>
              <a:t>NX</a:t>
            </a:r>
            <a:r>
              <a:rPr lang="ja-JP" altLang="en-US" dirty="0" smtClean="0"/>
              <a:t>オンプレからの移行（</a:t>
            </a:r>
            <a:r>
              <a:rPr lang="ja-JP" altLang="en-US" dirty="0"/>
              <a:t>大規模</a:t>
            </a:r>
            <a:r>
              <a:rPr lang="ja-JP" altLang="en-US" dirty="0" smtClean="0"/>
              <a:t>ユーザ）</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pic>
        <p:nvPicPr>
          <p:cNvPr id="3" name="図 2"/>
          <p:cNvPicPr>
            <a:picLocks noChangeAspect="1"/>
          </p:cNvPicPr>
          <p:nvPr/>
        </p:nvPicPr>
        <p:blipFill>
          <a:blip r:embed="rId2"/>
          <a:stretch>
            <a:fillRect/>
          </a:stretch>
        </p:blipFill>
        <p:spPr>
          <a:xfrm>
            <a:off x="755576" y="666028"/>
            <a:ext cx="7380820" cy="4069509"/>
          </a:xfrm>
          <a:prstGeom prst="rect">
            <a:avLst/>
          </a:prstGeom>
        </p:spPr>
      </p:pic>
    </p:spTree>
    <p:extLst>
      <p:ext uri="{BB962C8B-B14F-4D97-AF65-F5344CB8AC3E}">
        <p14:creationId xmlns:p14="http://schemas.microsoft.com/office/powerpoint/2010/main" val="388205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dirty="0"/>
          </a:p>
        </p:txBody>
      </p:sp>
      <p:sp>
        <p:nvSpPr>
          <p:cNvPr id="4" name="タイトル 3"/>
          <p:cNvSpPr>
            <a:spLocks noGrp="1"/>
          </p:cNvSpPr>
          <p:nvPr>
            <p:ph type="title"/>
          </p:nvPr>
        </p:nvSpPr>
        <p:spPr/>
        <p:txBody>
          <a:bodyPr/>
          <a:lstStyle/>
          <a:p>
            <a:r>
              <a:rPr lang="en-US" altLang="ja-JP" dirty="0" smtClean="0"/>
              <a:t>NX</a:t>
            </a:r>
            <a:r>
              <a:rPr lang="ja-JP" altLang="en-US" dirty="0" smtClean="0"/>
              <a:t>オンプレからの移行（</a:t>
            </a:r>
            <a:r>
              <a:rPr lang="ja-JP" altLang="en-US" dirty="0"/>
              <a:t>大規模</a:t>
            </a:r>
            <a:r>
              <a:rPr lang="ja-JP" altLang="en-US" dirty="0" smtClean="0"/>
              <a:t>ユーザ）</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pic>
        <p:nvPicPr>
          <p:cNvPr id="9" name="図 8"/>
          <p:cNvPicPr>
            <a:picLocks noChangeAspect="1"/>
          </p:cNvPicPr>
          <p:nvPr/>
        </p:nvPicPr>
        <p:blipFill>
          <a:blip r:embed="rId2"/>
          <a:stretch>
            <a:fillRect/>
          </a:stretch>
        </p:blipFill>
        <p:spPr>
          <a:xfrm>
            <a:off x="755576" y="602557"/>
            <a:ext cx="7308812" cy="4163503"/>
          </a:xfrm>
          <a:prstGeom prst="rect">
            <a:avLst/>
          </a:prstGeom>
        </p:spPr>
      </p:pic>
    </p:spTree>
    <p:extLst>
      <p:ext uri="{BB962C8B-B14F-4D97-AF65-F5344CB8AC3E}">
        <p14:creationId xmlns:p14="http://schemas.microsoft.com/office/powerpoint/2010/main" val="61273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4" name="タイトル 3"/>
          <p:cNvSpPr>
            <a:spLocks noGrp="1"/>
          </p:cNvSpPr>
          <p:nvPr>
            <p:ph type="title"/>
          </p:nvPr>
        </p:nvSpPr>
        <p:spPr/>
        <p:txBody>
          <a:bodyPr/>
          <a:lstStyle/>
          <a:p>
            <a:r>
              <a:rPr lang="ja-JP" altLang="en-US" dirty="0"/>
              <a:t>アドオン開発</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テキスト プレースホルダー 1"/>
          <p:cNvSpPr>
            <a:spLocks noGrp="1"/>
          </p:cNvSpPr>
          <p:nvPr>
            <p:ph type="body" sz="quarter" idx="14"/>
          </p:nvPr>
        </p:nvSpPr>
        <p:spPr>
          <a:xfrm>
            <a:off x="360000" y="951570"/>
            <a:ext cx="8424000" cy="3780420"/>
          </a:xfrm>
        </p:spPr>
        <p:txBody>
          <a:bodyPr/>
          <a:lstStyle/>
          <a:p>
            <a:pPr marL="285750" indent="-285750">
              <a:lnSpc>
                <a:spcPct val="100000"/>
              </a:lnSpc>
              <a:buFont typeface="Wingdings" panose="05000000000000000000" pitchFamily="2" charset="2"/>
              <a:buChar char="Ø"/>
            </a:pPr>
            <a:r>
              <a:rPr lang="ja-JP" altLang="en-US" sz="1400" dirty="0">
                <a:solidFill>
                  <a:schemeClr val="tx1">
                    <a:lumMod val="75000"/>
                    <a:lumOff val="25000"/>
                  </a:schemeClr>
                </a:solidFill>
              </a:rPr>
              <a:t>パブリッククラウド</a:t>
            </a:r>
            <a:endParaRPr lang="en-US" altLang="ja-JP" sz="1400" dirty="0">
              <a:solidFill>
                <a:schemeClr val="tx1">
                  <a:lumMod val="75000"/>
                  <a:lumOff val="25000"/>
                </a:schemeClr>
              </a:solidFill>
            </a:endParaRPr>
          </a:p>
          <a:p>
            <a:pPr marL="457200" lvl="1" indent="0">
              <a:buNone/>
            </a:pPr>
            <a:r>
              <a:rPr kumimoji="0" lang="en-US" altLang="ja-JP" sz="1400" kern="0" dirty="0" smtClean="0">
                <a:solidFill>
                  <a:schemeClr val="tx1">
                    <a:lumMod val="75000"/>
                    <a:lumOff val="25000"/>
                  </a:schemeClr>
                </a:solidFill>
                <a:cs typeface="メイリオ" pitchFamily="50" charset="-128"/>
              </a:rPr>
              <a:t>NX Cloud</a:t>
            </a:r>
            <a:r>
              <a:rPr kumimoji="0" lang="ja-JP" altLang="en-US" sz="1400" kern="0" dirty="0" smtClean="0">
                <a:solidFill>
                  <a:schemeClr val="tx1">
                    <a:lumMod val="75000"/>
                    <a:lumOff val="25000"/>
                  </a:schemeClr>
                </a:solidFill>
                <a:cs typeface="メイリオ" pitchFamily="50" charset="-128"/>
              </a:rPr>
              <a:t>内</a:t>
            </a:r>
            <a:r>
              <a:rPr kumimoji="0" lang="ja-JP" altLang="en-US" sz="1400" kern="0" dirty="0">
                <a:solidFill>
                  <a:schemeClr val="tx1">
                    <a:lumMod val="75000"/>
                    <a:lumOff val="25000"/>
                  </a:schemeClr>
                </a:solidFill>
                <a:cs typeface="メイリオ" pitchFamily="50" charset="-128"/>
              </a:rPr>
              <a:t>での</a:t>
            </a:r>
            <a:r>
              <a:rPr kumimoji="0" lang="ja-JP" altLang="en-US" sz="1400" b="1" kern="0" dirty="0">
                <a:solidFill>
                  <a:schemeClr val="tx1">
                    <a:lumMod val="75000"/>
                    <a:lumOff val="25000"/>
                  </a:schemeClr>
                </a:solidFill>
                <a:cs typeface="メイリオ" pitchFamily="50" charset="-128"/>
              </a:rPr>
              <a:t>アドオン利用は一切不可</a:t>
            </a:r>
            <a:r>
              <a:rPr kumimoji="0" lang="ja-JP" altLang="en-US" sz="1400" kern="0" dirty="0">
                <a:solidFill>
                  <a:schemeClr val="tx1">
                    <a:lumMod val="75000"/>
                    <a:lumOff val="25000"/>
                  </a:schemeClr>
                </a:solidFill>
                <a:cs typeface="メイリオ" pitchFamily="50" charset="-128"/>
              </a:rPr>
              <a:t>です。</a:t>
            </a:r>
            <a:endParaRPr kumimoji="0" lang="en-US" altLang="ja-JP" sz="1400" kern="0" dirty="0">
              <a:solidFill>
                <a:schemeClr val="tx1">
                  <a:lumMod val="75000"/>
                  <a:lumOff val="25000"/>
                </a:schemeClr>
              </a:solidFill>
              <a:cs typeface="メイリオ" pitchFamily="50" charset="-128"/>
            </a:endParaRPr>
          </a:p>
          <a:p>
            <a:pPr marL="457200" lvl="1" indent="0">
              <a:buNone/>
            </a:pPr>
            <a:endParaRPr lang="en-US" altLang="ja-JP" sz="1400" dirty="0">
              <a:solidFill>
                <a:schemeClr val="tx1">
                  <a:lumMod val="75000"/>
                  <a:lumOff val="25000"/>
                </a:schemeClr>
              </a:solidFill>
            </a:endParaRPr>
          </a:p>
          <a:p>
            <a:pPr marL="285750" indent="-285750">
              <a:lnSpc>
                <a:spcPct val="100000"/>
              </a:lnSpc>
              <a:buFont typeface="Wingdings" panose="05000000000000000000" pitchFamily="2" charset="2"/>
              <a:buChar char="Ø"/>
            </a:pPr>
            <a:r>
              <a:rPr lang="ja-JP" altLang="en-US" sz="1400" dirty="0">
                <a:solidFill>
                  <a:schemeClr val="tx1">
                    <a:lumMod val="75000"/>
                    <a:lumOff val="25000"/>
                  </a:schemeClr>
                </a:solidFill>
              </a:rPr>
              <a:t>プライベートクラウド</a:t>
            </a:r>
            <a:endParaRPr lang="en-US" altLang="ja-JP" sz="1400" dirty="0">
              <a:solidFill>
                <a:schemeClr val="tx1">
                  <a:lumMod val="75000"/>
                  <a:lumOff val="25000"/>
                </a:schemeClr>
              </a:solidFill>
            </a:endParaRPr>
          </a:p>
          <a:p>
            <a:pPr marL="400050" lvl="2" indent="0">
              <a:spcBef>
                <a:spcPts val="0"/>
              </a:spcBef>
              <a:buNone/>
            </a:pPr>
            <a:r>
              <a:rPr kumimoji="0" lang="ja-JP" altLang="en-US" sz="1400" b="1" kern="0" dirty="0">
                <a:solidFill>
                  <a:schemeClr val="tx1">
                    <a:lumMod val="75000"/>
                    <a:lumOff val="25000"/>
                  </a:schemeClr>
                </a:solidFill>
                <a:cs typeface="メイリオ" pitchFamily="50" charset="-128"/>
              </a:rPr>
              <a:t>当社開発の</a:t>
            </a:r>
            <a:r>
              <a:rPr kumimoji="0" lang="en-US" altLang="ja-JP" sz="1400" b="1" kern="0" dirty="0" err="1">
                <a:solidFill>
                  <a:schemeClr val="tx1">
                    <a:lumMod val="75000"/>
                    <a:lumOff val="25000"/>
                  </a:schemeClr>
                </a:solidFill>
                <a:cs typeface="メイリオ" pitchFamily="50" charset="-128"/>
              </a:rPr>
              <a:t>NXConnect</a:t>
            </a:r>
            <a:r>
              <a:rPr kumimoji="0" lang="ja-JP" altLang="en-US" sz="1400" b="1" kern="0" dirty="0">
                <a:solidFill>
                  <a:schemeClr val="tx1">
                    <a:lumMod val="75000"/>
                    <a:lumOff val="25000"/>
                  </a:schemeClr>
                </a:solidFill>
                <a:cs typeface="メイリオ" pitchFamily="50" charset="-128"/>
              </a:rPr>
              <a:t>アドオンのみ</a:t>
            </a:r>
            <a:r>
              <a:rPr kumimoji="0" lang="ja-JP" altLang="en-US" sz="1400" b="1" kern="0" dirty="0" smtClean="0">
                <a:solidFill>
                  <a:schemeClr val="tx1">
                    <a:lumMod val="75000"/>
                    <a:lumOff val="25000"/>
                  </a:schemeClr>
                </a:solidFill>
                <a:cs typeface="メイリオ" pitchFamily="50" charset="-128"/>
              </a:rPr>
              <a:t>、</a:t>
            </a:r>
            <a:r>
              <a:rPr kumimoji="0" lang="en-US" altLang="ja-JP" sz="1400" kern="0" dirty="0" smtClean="0">
                <a:solidFill>
                  <a:schemeClr val="tx1">
                    <a:lumMod val="75000"/>
                    <a:lumOff val="25000"/>
                  </a:schemeClr>
                </a:solidFill>
                <a:cs typeface="メイリオ" pitchFamily="50" charset="-128"/>
              </a:rPr>
              <a:t>NX Cloud</a:t>
            </a:r>
            <a:r>
              <a:rPr kumimoji="0" lang="ja-JP" altLang="en-US" sz="1400" kern="0" dirty="0" smtClean="0">
                <a:solidFill>
                  <a:schemeClr val="tx1">
                    <a:lumMod val="75000"/>
                    <a:lumOff val="25000"/>
                  </a:schemeClr>
                </a:solidFill>
                <a:cs typeface="メイリオ" pitchFamily="50" charset="-128"/>
              </a:rPr>
              <a:t>内</a:t>
            </a:r>
            <a:r>
              <a:rPr kumimoji="0" lang="ja-JP" altLang="en-US" sz="1400" kern="0" dirty="0">
                <a:solidFill>
                  <a:schemeClr val="tx1">
                    <a:lumMod val="75000"/>
                    <a:lumOff val="25000"/>
                  </a:schemeClr>
                </a:solidFill>
                <a:cs typeface="メイリオ" pitchFamily="50" charset="-128"/>
              </a:rPr>
              <a:t>で利用可能です。</a:t>
            </a:r>
            <a:endParaRPr kumimoji="0" lang="en-US" altLang="ja-JP" sz="1400" kern="0" dirty="0">
              <a:solidFill>
                <a:schemeClr val="tx1">
                  <a:lumMod val="75000"/>
                  <a:lumOff val="25000"/>
                </a:schemeClr>
              </a:solidFill>
              <a:cs typeface="メイリオ" pitchFamily="50" charset="-128"/>
            </a:endParaRPr>
          </a:p>
          <a:p>
            <a:pPr marL="400050" lvl="2" indent="0">
              <a:spcBef>
                <a:spcPts val="0"/>
              </a:spcBef>
              <a:buNone/>
            </a:pPr>
            <a:r>
              <a:rPr kumimoji="0" lang="ja-JP" altLang="en-US" sz="1400" kern="0" dirty="0">
                <a:solidFill>
                  <a:schemeClr val="tx1">
                    <a:lumMod val="75000"/>
                    <a:lumOff val="25000"/>
                  </a:schemeClr>
                </a:solidFill>
                <a:cs typeface="メイリオ" pitchFamily="50" charset="-128"/>
              </a:rPr>
              <a:t>また、別途アドオン保守契約の締結か、アドオンの規模に応じた保守料の増額調整が必須です。</a:t>
            </a:r>
            <a:endParaRPr kumimoji="0" lang="en-US" altLang="ja-JP" sz="1400" kern="0" dirty="0">
              <a:solidFill>
                <a:schemeClr val="tx1">
                  <a:lumMod val="75000"/>
                  <a:lumOff val="25000"/>
                </a:schemeClr>
              </a:solidFill>
              <a:cs typeface="メイリオ" pitchFamily="50" charset="-128"/>
            </a:endParaRPr>
          </a:p>
          <a:p>
            <a:pPr marL="400050" lvl="2" indent="0">
              <a:spcBef>
                <a:spcPts val="0"/>
              </a:spcBef>
              <a:buNone/>
            </a:pPr>
            <a:r>
              <a:rPr lang="ja-JP" altLang="en-US" sz="1400" dirty="0">
                <a:solidFill>
                  <a:schemeClr val="tx1">
                    <a:lumMod val="75000"/>
                    <a:lumOff val="25000"/>
                  </a:schemeClr>
                </a:solidFill>
              </a:rPr>
              <a:t>他システムとのデータ連携は、共有フォルダ経由での連携を前提とします。</a:t>
            </a:r>
            <a:endParaRPr kumimoji="0" lang="en-US" altLang="ja-JP" sz="1400" kern="0" dirty="0">
              <a:solidFill>
                <a:schemeClr val="tx1">
                  <a:lumMod val="75000"/>
                  <a:lumOff val="25000"/>
                </a:schemeClr>
              </a:solidFill>
              <a:cs typeface="メイリオ" pitchFamily="50" charset="-128"/>
            </a:endParaRPr>
          </a:p>
          <a:p>
            <a:pPr marL="400050" lvl="2" indent="0">
              <a:spcBef>
                <a:spcPts val="0"/>
              </a:spcBef>
              <a:buNone/>
            </a:pPr>
            <a:r>
              <a:rPr lang="ja-JP" altLang="en-US" sz="1400" dirty="0">
                <a:solidFill>
                  <a:schemeClr val="tx1">
                    <a:lumMod val="75000"/>
                    <a:lumOff val="25000"/>
                  </a:schemeClr>
                </a:solidFill>
              </a:rPr>
              <a:t>共有フォルダを利用する場合、</a:t>
            </a:r>
            <a:r>
              <a:rPr lang="en-US" altLang="ja-JP" sz="1400" dirty="0">
                <a:solidFill>
                  <a:schemeClr val="tx1">
                    <a:lumMod val="75000"/>
                    <a:lumOff val="25000"/>
                  </a:schemeClr>
                </a:solidFill>
              </a:rPr>
              <a:t>VPN</a:t>
            </a:r>
            <a:r>
              <a:rPr lang="ja-JP" altLang="en-US" sz="1400" dirty="0">
                <a:solidFill>
                  <a:schemeClr val="tx1">
                    <a:lumMod val="75000"/>
                    <a:lumOff val="25000"/>
                  </a:schemeClr>
                </a:solidFill>
              </a:rPr>
              <a:t>接続または</a:t>
            </a:r>
            <a:r>
              <a:rPr lang="en-US" altLang="ja-JP" sz="1400" dirty="0" err="1">
                <a:solidFill>
                  <a:schemeClr val="tx1">
                    <a:lumMod val="75000"/>
                    <a:lumOff val="25000"/>
                  </a:schemeClr>
                </a:solidFill>
              </a:rPr>
              <a:t>FastConnect</a:t>
            </a:r>
            <a:r>
              <a:rPr lang="ja-JP" altLang="en-US" sz="1400" dirty="0">
                <a:solidFill>
                  <a:schemeClr val="tx1">
                    <a:lumMod val="75000"/>
                    <a:lumOff val="25000"/>
                  </a:schemeClr>
                </a:solidFill>
              </a:rPr>
              <a:t>利用が必須になります。</a:t>
            </a:r>
            <a:endParaRPr lang="en-US" altLang="ja-JP" sz="1400" dirty="0">
              <a:solidFill>
                <a:schemeClr val="tx1">
                  <a:lumMod val="75000"/>
                  <a:lumOff val="25000"/>
                </a:schemeClr>
              </a:solidFill>
            </a:endParaRPr>
          </a:p>
          <a:p>
            <a:pPr marL="400050" lvl="2" indent="0">
              <a:spcBef>
                <a:spcPts val="0"/>
              </a:spcBef>
              <a:buNone/>
            </a:pPr>
            <a:r>
              <a:rPr lang="ja-JP" altLang="en-US" sz="1400" dirty="0">
                <a:solidFill>
                  <a:schemeClr val="tx1">
                    <a:lumMod val="75000"/>
                    <a:lumOff val="25000"/>
                  </a:schemeClr>
                </a:solidFill>
              </a:rPr>
              <a:t>利用するプログラムはバッチ実行ツールを前提とします。</a:t>
            </a:r>
            <a:endParaRPr lang="en-US" altLang="ja-JP" sz="1400" dirty="0">
              <a:solidFill>
                <a:schemeClr val="tx1">
                  <a:lumMod val="75000"/>
                  <a:lumOff val="25000"/>
                </a:schemeClr>
              </a:solidFill>
            </a:endParaRPr>
          </a:p>
          <a:p>
            <a:pPr>
              <a:lnSpc>
                <a:spcPct val="150000"/>
              </a:lnSpc>
            </a:pPr>
            <a:r>
              <a:rPr lang="ja-JP" altLang="en-US" sz="1400" dirty="0">
                <a:solidFill>
                  <a:schemeClr val="tx1">
                    <a:lumMod val="75000"/>
                    <a:lumOff val="25000"/>
                  </a:schemeClr>
                </a:solidFill>
              </a:rPr>
              <a:t>　　</a:t>
            </a: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NX</a:t>
            </a:r>
            <a:r>
              <a:rPr lang="ja-JP" altLang="en-US" sz="1100" dirty="0">
                <a:solidFill>
                  <a:schemeClr val="tx1">
                    <a:lumMod val="75000"/>
                    <a:lumOff val="25000"/>
                  </a:schemeClr>
                </a:solidFill>
              </a:rPr>
              <a:t>の</a:t>
            </a:r>
            <a:r>
              <a:rPr lang="en-US" altLang="ja-JP" sz="1100" dirty="0">
                <a:solidFill>
                  <a:schemeClr val="tx1">
                    <a:lumMod val="75000"/>
                    <a:lumOff val="25000"/>
                  </a:schemeClr>
                </a:solidFill>
              </a:rPr>
              <a:t>Web</a:t>
            </a:r>
            <a:r>
              <a:rPr lang="ja-JP" altLang="en-US" sz="1100" dirty="0">
                <a:solidFill>
                  <a:schemeClr val="tx1">
                    <a:lumMod val="75000"/>
                    <a:lumOff val="25000"/>
                  </a:schemeClr>
                </a:solidFill>
              </a:rPr>
              <a:t>サービスを利用したスクリプトは、バージョンアップの影響を受けるため原則不可です</a:t>
            </a:r>
            <a:r>
              <a:rPr lang="ja-JP" altLang="en-US" sz="1400" dirty="0">
                <a:solidFill>
                  <a:schemeClr val="tx1">
                    <a:lumMod val="75000"/>
                    <a:lumOff val="25000"/>
                  </a:schemeClr>
                </a:solidFill>
              </a:rPr>
              <a:t>。</a:t>
            </a:r>
          </a:p>
          <a:p>
            <a:pPr>
              <a:lnSpc>
                <a:spcPct val="150000"/>
              </a:lnSpc>
            </a:pPr>
            <a:r>
              <a:rPr lang="ja-JP" altLang="en-US" sz="1400" dirty="0">
                <a:solidFill>
                  <a:schemeClr val="tx1">
                    <a:lumMod val="75000"/>
                    <a:lumOff val="25000"/>
                  </a:schemeClr>
                </a:solidFill>
              </a:rPr>
              <a:t>　　</a:t>
            </a:r>
            <a:r>
              <a:rPr lang="ja-JP" altLang="en-US" sz="1050" dirty="0">
                <a:solidFill>
                  <a:schemeClr val="tx1">
                    <a:lumMod val="75000"/>
                    <a:lumOff val="25000"/>
                  </a:schemeClr>
                </a:solidFill>
              </a:rPr>
              <a:t>＜</a:t>
            </a:r>
            <a:r>
              <a:rPr lang="ja-JP" altLang="en-US" sz="1000" dirty="0">
                <a:solidFill>
                  <a:schemeClr val="tx1">
                    <a:lumMod val="75000"/>
                    <a:lumOff val="25000"/>
                  </a:schemeClr>
                </a:solidFill>
              </a:rPr>
              <a:t>共有フォルダ経由での連携イメージ＞</a:t>
            </a:r>
            <a:endParaRPr lang="en-US" altLang="ja-JP" sz="1400" dirty="0">
              <a:solidFill>
                <a:schemeClr val="tx1">
                  <a:lumMod val="75000"/>
                  <a:lumOff val="25000"/>
                </a:schemeClr>
              </a:solidFill>
            </a:endParaRPr>
          </a:p>
          <a:p>
            <a:pPr>
              <a:lnSpc>
                <a:spcPct val="100000"/>
              </a:lnSpc>
            </a:pPr>
            <a:endParaRPr lang="en-US" altLang="ja-JP" sz="1400" dirty="0">
              <a:solidFill>
                <a:schemeClr val="tx1">
                  <a:lumMod val="75000"/>
                  <a:lumOff val="25000"/>
                </a:schemeClr>
              </a:solidFill>
            </a:endParaRPr>
          </a:p>
          <a:p>
            <a:pPr>
              <a:lnSpc>
                <a:spcPct val="100000"/>
              </a:lnSpc>
            </a:pPr>
            <a:endParaRPr lang="en-US" altLang="ja-JP" sz="1600" dirty="0">
              <a:solidFill>
                <a:schemeClr val="tx1">
                  <a:lumMod val="75000"/>
                  <a:lumOff val="25000"/>
                </a:schemeClr>
              </a:solidFill>
            </a:endParaRPr>
          </a:p>
          <a:p>
            <a:pPr>
              <a:lnSpc>
                <a:spcPct val="100000"/>
              </a:lnSpc>
            </a:pPr>
            <a:endParaRPr lang="en-US" altLang="ja-JP" sz="1600" dirty="0">
              <a:solidFill>
                <a:schemeClr val="tx1">
                  <a:lumMod val="75000"/>
                  <a:lumOff val="25000"/>
                </a:schemeClr>
              </a:solidFill>
            </a:endParaRPr>
          </a:p>
          <a:p>
            <a:pPr>
              <a:lnSpc>
                <a:spcPct val="100000"/>
              </a:lnSpc>
            </a:pPr>
            <a:endParaRPr lang="en-US" altLang="ja-JP" sz="1600" dirty="0">
              <a:solidFill>
                <a:schemeClr val="tx1">
                  <a:lumMod val="75000"/>
                  <a:lumOff val="25000"/>
                </a:schemeClr>
              </a:solidFill>
            </a:endParaRPr>
          </a:p>
          <a:p>
            <a:pPr>
              <a:lnSpc>
                <a:spcPct val="100000"/>
              </a:lnSpc>
            </a:pPr>
            <a:endParaRPr lang="en-US" altLang="ja-JP" sz="1600" b="1" dirty="0">
              <a:solidFill>
                <a:schemeClr val="tx1">
                  <a:lumMod val="75000"/>
                  <a:lumOff val="25000"/>
                </a:schemeClr>
              </a:solidFill>
            </a:endParaRPr>
          </a:p>
        </p:txBody>
      </p:sp>
      <p:sp>
        <p:nvSpPr>
          <p:cNvPr id="7" name="角丸四角形 6"/>
          <p:cNvSpPr/>
          <p:nvPr/>
        </p:nvSpPr>
        <p:spPr>
          <a:xfrm>
            <a:off x="1006373" y="3657426"/>
            <a:ext cx="4597097" cy="107456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stretch>
            <a:fillRect/>
          </a:stretch>
        </p:blipFill>
        <p:spPr>
          <a:xfrm>
            <a:off x="1066331" y="3703625"/>
            <a:ext cx="263094" cy="257496"/>
          </a:xfrm>
          <a:prstGeom prst="rect">
            <a:avLst/>
          </a:prstGeom>
        </p:spPr>
      </p:pic>
      <p:sp>
        <p:nvSpPr>
          <p:cNvPr id="9" name="テキスト ボックス 8"/>
          <p:cNvSpPr txBox="1"/>
          <p:nvPr/>
        </p:nvSpPr>
        <p:spPr>
          <a:xfrm>
            <a:off x="1264628" y="3720883"/>
            <a:ext cx="1548172" cy="230832"/>
          </a:xfrm>
          <a:prstGeom prst="rect">
            <a:avLst/>
          </a:prstGeom>
          <a:noFill/>
        </p:spPr>
        <p:txBody>
          <a:bodyPr wrap="square" rtlCol="0">
            <a:spAutoFit/>
          </a:bodyPr>
          <a:lstStyle/>
          <a:p>
            <a:r>
              <a:rPr lang="en-US" altLang="ja-JP" sz="900" dirty="0"/>
              <a:t>SuperStream-NX Cloud</a:t>
            </a:r>
            <a:endParaRPr kumimoji="1" lang="ja-JP" altLang="en-US" sz="900" dirty="0"/>
          </a:p>
        </p:txBody>
      </p:sp>
      <p:grpSp>
        <p:nvGrpSpPr>
          <p:cNvPr id="10" name="グループ化 9"/>
          <p:cNvGrpSpPr/>
          <p:nvPr/>
        </p:nvGrpSpPr>
        <p:grpSpPr>
          <a:xfrm>
            <a:off x="3869478" y="3942827"/>
            <a:ext cx="1425369" cy="383074"/>
            <a:chOff x="3345649" y="3631617"/>
            <a:chExt cx="1425369" cy="383074"/>
          </a:xfrm>
        </p:grpSpPr>
        <p:sp>
          <p:nvSpPr>
            <p:cNvPr id="11" name="Freeform 322"/>
            <p:cNvSpPr>
              <a:spLocks/>
            </p:cNvSpPr>
            <p:nvPr/>
          </p:nvSpPr>
          <p:spPr bwMode="auto">
            <a:xfrm>
              <a:off x="3375168" y="3679957"/>
              <a:ext cx="393869" cy="282984"/>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endParaRPr lang="ja-JP" altLang="en-US" sz="1984"/>
            </a:p>
          </p:txBody>
        </p:sp>
        <p:sp>
          <p:nvSpPr>
            <p:cNvPr id="12" name="テキスト ボックス 11"/>
            <p:cNvSpPr txBox="1"/>
            <p:nvPr/>
          </p:nvSpPr>
          <p:spPr>
            <a:xfrm>
              <a:off x="3726902" y="3676137"/>
              <a:ext cx="1044116" cy="338554"/>
            </a:xfrm>
            <a:prstGeom prst="rect">
              <a:avLst/>
            </a:prstGeom>
            <a:noFill/>
          </p:spPr>
          <p:txBody>
            <a:bodyPr wrap="square" rtlCol="0">
              <a:spAutoFit/>
            </a:bodyPr>
            <a:lstStyle/>
            <a:p>
              <a:r>
                <a:rPr lang="en-US" altLang="ja-JP" sz="800" dirty="0" smtClean="0">
                  <a:latin typeface="+mn-ea"/>
                </a:rPr>
                <a:t>NX Cloud</a:t>
              </a:r>
              <a:r>
                <a:rPr lang="ja-JP" altLang="en-US" sz="800" dirty="0" smtClean="0">
                  <a:latin typeface="+mn-ea"/>
                </a:rPr>
                <a:t>内</a:t>
              </a:r>
              <a:r>
                <a:rPr lang="ja-JP" altLang="en-US" sz="800" dirty="0">
                  <a:latin typeface="+mn-ea"/>
                </a:rPr>
                <a:t>のフォルダを共有</a:t>
              </a:r>
            </a:p>
          </p:txBody>
        </p:sp>
        <p:sp>
          <p:nvSpPr>
            <p:cNvPr id="13" name="角丸四角形 12"/>
            <p:cNvSpPr/>
            <p:nvPr/>
          </p:nvSpPr>
          <p:spPr>
            <a:xfrm>
              <a:off x="3345649" y="3631617"/>
              <a:ext cx="1368152" cy="38203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 name="直線矢印コネクタ 13"/>
          <p:cNvCxnSpPr>
            <a:stCxn id="19" idx="3"/>
            <a:endCxn id="13" idx="1"/>
          </p:cNvCxnSpPr>
          <p:nvPr/>
        </p:nvCxnSpPr>
        <p:spPr>
          <a:xfrm flipV="1">
            <a:off x="3399692" y="4133844"/>
            <a:ext cx="469786" cy="20944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167844" y="4459329"/>
            <a:ext cx="2020220" cy="215444"/>
          </a:xfrm>
          <a:prstGeom prst="rect">
            <a:avLst/>
          </a:prstGeom>
          <a:noFill/>
        </p:spPr>
        <p:txBody>
          <a:bodyPr wrap="square" rtlCol="0">
            <a:spAutoFit/>
          </a:bodyPr>
          <a:lstStyle/>
          <a:p>
            <a:pPr algn="ctr"/>
            <a:r>
              <a:rPr kumimoji="1" lang="ja-JP" altLang="en-US" sz="800" dirty="0"/>
              <a:t>共有フォルダを定期的に監視</a:t>
            </a:r>
          </a:p>
        </p:txBody>
      </p:sp>
      <p:grpSp>
        <p:nvGrpSpPr>
          <p:cNvPr id="16" name="グループ化 15"/>
          <p:cNvGrpSpPr/>
          <p:nvPr/>
        </p:nvGrpSpPr>
        <p:grpSpPr>
          <a:xfrm>
            <a:off x="2206080" y="4083918"/>
            <a:ext cx="1193612" cy="518742"/>
            <a:chOff x="2206080" y="4083918"/>
            <a:chExt cx="1193612" cy="518742"/>
          </a:xfrm>
        </p:grpSpPr>
        <p:sp>
          <p:nvSpPr>
            <p:cNvPr id="17" name="Freeform 53"/>
            <p:cNvSpPr>
              <a:spLocks noEditPoints="1"/>
            </p:cNvSpPr>
            <p:nvPr/>
          </p:nvSpPr>
          <p:spPr bwMode="auto">
            <a:xfrm>
              <a:off x="2599316" y="4134364"/>
              <a:ext cx="407141" cy="266185"/>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rgbClr val="AAC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17"/>
            <p:cNvSpPr txBox="1"/>
            <p:nvPr/>
          </p:nvSpPr>
          <p:spPr>
            <a:xfrm>
              <a:off x="2241658" y="4387216"/>
              <a:ext cx="1122457" cy="215444"/>
            </a:xfrm>
            <a:prstGeom prst="rect">
              <a:avLst/>
            </a:prstGeom>
            <a:noFill/>
          </p:spPr>
          <p:txBody>
            <a:bodyPr wrap="square" rtlCol="0">
              <a:spAutoFit/>
            </a:bodyPr>
            <a:lstStyle/>
            <a:p>
              <a:pPr algn="ctr"/>
              <a:r>
                <a:rPr kumimoji="1" lang="ja-JP" altLang="en-US" sz="800" dirty="0">
                  <a:latin typeface="+mn-ea"/>
                </a:rPr>
                <a:t>システム連携ツール</a:t>
              </a:r>
              <a:endParaRPr kumimoji="1" lang="en-US" altLang="ja-JP" sz="800" dirty="0">
                <a:latin typeface="+mn-ea"/>
              </a:endParaRPr>
            </a:p>
          </p:txBody>
        </p:sp>
        <p:sp>
          <p:nvSpPr>
            <p:cNvPr id="19" name="角丸四角形 18"/>
            <p:cNvSpPr/>
            <p:nvPr/>
          </p:nvSpPr>
          <p:spPr>
            <a:xfrm>
              <a:off x="2206080" y="4083918"/>
              <a:ext cx="1193612" cy="518742"/>
            </a:xfrm>
            <a:prstGeom prst="roundRect">
              <a:avLst>
                <a:gd name="adj" fmla="val 1328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5251936" y="3941642"/>
            <a:ext cx="1966262" cy="382034"/>
            <a:chOff x="4729974" y="3645627"/>
            <a:chExt cx="1966262" cy="382034"/>
          </a:xfrm>
        </p:grpSpPr>
        <p:sp>
          <p:nvSpPr>
            <p:cNvPr id="21" name="Freeform 364"/>
            <p:cNvSpPr>
              <a:spLocks noEditPoints="1"/>
            </p:cNvSpPr>
            <p:nvPr/>
          </p:nvSpPr>
          <p:spPr bwMode="auto">
            <a:xfrm>
              <a:off x="5406332" y="3696335"/>
              <a:ext cx="353800" cy="2870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black"/>
                </a:solidFill>
                <a:effectLst/>
                <a:uLnTx/>
                <a:uFillTx/>
              </a:endParaRPr>
            </a:p>
          </p:txBody>
        </p:sp>
        <p:sp>
          <p:nvSpPr>
            <p:cNvPr id="22" name="角丸四角形 21"/>
            <p:cNvSpPr/>
            <p:nvPr/>
          </p:nvSpPr>
          <p:spPr>
            <a:xfrm>
              <a:off x="5328084" y="3645627"/>
              <a:ext cx="1368152" cy="38203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a:off x="4729974" y="3822582"/>
              <a:ext cx="562106" cy="6777"/>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724128" y="3740209"/>
              <a:ext cx="972108" cy="215444"/>
            </a:xfrm>
            <a:prstGeom prst="rect">
              <a:avLst/>
            </a:prstGeom>
            <a:noFill/>
          </p:spPr>
          <p:txBody>
            <a:bodyPr wrap="square" rtlCol="0">
              <a:spAutoFit/>
            </a:bodyPr>
            <a:lstStyle/>
            <a:p>
              <a:pPr algn="ctr"/>
              <a:r>
                <a:rPr lang="ja-JP" altLang="en-US" sz="800" dirty="0">
                  <a:latin typeface="+mn-ea"/>
                </a:rPr>
                <a:t>外部システム</a:t>
              </a:r>
            </a:p>
          </p:txBody>
        </p:sp>
      </p:grpSp>
      <p:grpSp>
        <p:nvGrpSpPr>
          <p:cNvPr id="25" name="グループ化 24"/>
          <p:cNvGrpSpPr/>
          <p:nvPr/>
        </p:nvGrpSpPr>
        <p:grpSpPr>
          <a:xfrm>
            <a:off x="1166926" y="4083918"/>
            <a:ext cx="679079" cy="518742"/>
            <a:chOff x="1166926" y="4083918"/>
            <a:chExt cx="679079" cy="518742"/>
          </a:xfrm>
        </p:grpSpPr>
        <p:sp>
          <p:nvSpPr>
            <p:cNvPr id="26" name="Freeform 53"/>
            <p:cNvSpPr>
              <a:spLocks noEditPoints="1"/>
            </p:cNvSpPr>
            <p:nvPr/>
          </p:nvSpPr>
          <p:spPr bwMode="auto">
            <a:xfrm>
              <a:off x="1302895" y="4134364"/>
              <a:ext cx="407141" cy="266185"/>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rgbClr val="AAC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6"/>
            <p:cNvSpPr txBox="1"/>
            <p:nvPr/>
          </p:nvSpPr>
          <p:spPr>
            <a:xfrm>
              <a:off x="1271754" y="4387216"/>
              <a:ext cx="469423" cy="215444"/>
            </a:xfrm>
            <a:prstGeom prst="rect">
              <a:avLst/>
            </a:prstGeom>
            <a:noFill/>
          </p:spPr>
          <p:txBody>
            <a:bodyPr wrap="square" rtlCol="0">
              <a:spAutoFit/>
            </a:bodyPr>
            <a:lstStyle/>
            <a:p>
              <a:pPr algn="ctr"/>
              <a:r>
                <a:rPr kumimoji="1" lang="en-US" altLang="ja-JP" sz="800" dirty="0">
                  <a:solidFill>
                    <a:srgbClr val="0066FF"/>
                  </a:solidFill>
                  <a:latin typeface="+mn-ea"/>
                </a:rPr>
                <a:t>NX</a:t>
              </a:r>
            </a:p>
          </p:txBody>
        </p:sp>
        <p:sp>
          <p:nvSpPr>
            <p:cNvPr id="28" name="角丸四角形 27"/>
            <p:cNvSpPr/>
            <p:nvPr/>
          </p:nvSpPr>
          <p:spPr>
            <a:xfrm>
              <a:off x="1166926" y="4083918"/>
              <a:ext cx="679079" cy="518742"/>
            </a:xfrm>
            <a:prstGeom prst="roundRect">
              <a:avLst>
                <a:gd name="adj" fmla="val 1328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9" name="直線矢印コネクタ 28"/>
          <p:cNvCxnSpPr>
            <a:stCxn id="28" idx="3"/>
            <a:endCxn id="19" idx="1"/>
          </p:cNvCxnSpPr>
          <p:nvPr/>
        </p:nvCxnSpPr>
        <p:spPr>
          <a:xfrm>
            <a:off x="1846005" y="4343289"/>
            <a:ext cx="360075" cy="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6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3" name="テキスト プレースホルダー 2"/>
          <p:cNvSpPr>
            <a:spLocks noGrp="1"/>
          </p:cNvSpPr>
          <p:nvPr>
            <p:ph type="body" sz="quarter" idx="14"/>
          </p:nvPr>
        </p:nvSpPr>
        <p:spPr>
          <a:xfrm>
            <a:off x="358774" y="771550"/>
            <a:ext cx="8785225" cy="3880229"/>
          </a:xfrm>
        </p:spPr>
        <p:txBody>
          <a:bodyPr/>
          <a:lstStyle/>
          <a:p>
            <a:pPr marL="285750" lvl="0" indent="-285750">
              <a:lnSpc>
                <a:spcPct val="100000"/>
              </a:lnSpc>
              <a:buFont typeface="Wingdings" panose="05000000000000000000" pitchFamily="2" charset="2"/>
              <a:buChar char="Ø"/>
            </a:pPr>
            <a:r>
              <a:rPr kumimoji="0" lang="ja-JP" altLang="en-US" sz="1400" kern="0" dirty="0">
                <a:solidFill>
                  <a:prstClr val="black">
                    <a:lumMod val="75000"/>
                    <a:lumOff val="25000"/>
                  </a:prstClr>
                </a:solidFill>
                <a:cs typeface="メイリオ" pitchFamily="50" charset="-128"/>
              </a:rPr>
              <a:t>パブリッククラウド</a:t>
            </a:r>
            <a:endParaRPr kumimoji="0" lang="en-US" altLang="ja-JP" sz="1400" kern="0" dirty="0">
              <a:solidFill>
                <a:prstClr val="black">
                  <a:lumMod val="75000"/>
                  <a:lumOff val="25000"/>
                </a:prstClr>
              </a:solidFill>
              <a:cs typeface="メイリオ" pitchFamily="50" charset="-128"/>
            </a:endParaRPr>
          </a:p>
          <a:p>
            <a:pPr marL="457200" lvl="1" indent="0">
              <a:buNone/>
            </a:pPr>
            <a:r>
              <a:rPr kumimoji="0" lang="en-US" altLang="ja-JP" sz="1400" kern="0" dirty="0" smtClean="0">
                <a:solidFill>
                  <a:prstClr val="black">
                    <a:lumMod val="75000"/>
                    <a:lumOff val="25000"/>
                  </a:prstClr>
                </a:solidFill>
                <a:cs typeface="メイリオ" pitchFamily="50" charset="-128"/>
              </a:rPr>
              <a:t>NX Cloud</a:t>
            </a:r>
            <a:r>
              <a:rPr kumimoji="0" lang="ja-JP" altLang="en-US" sz="1400" kern="0" dirty="0" smtClean="0">
                <a:solidFill>
                  <a:prstClr val="black">
                    <a:lumMod val="75000"/>
                    <a:lumOff val="25000"/>
                  </a:prstClr>
                </a:solidFill>
                <a:cs typeface="メイリオ" pitchFamily="50" charset="-128"/>
              </a:rPr>
              <a:t>内</a:t>
            </a:r>
            <a:r>
              <a:rPr kumimoji="0" lang="ja-JP" altLang="en-US" sz="1400" kern="0" dirty="0">
                <a:solidFill>
                  <a:prstClr val="black">
                    <a:lumMod val="75000"/>
                    <a:lumOff val="25000"/>
                  </a:prstClr>
                </a:solidFill>
                <a:cs typeface="メイリオ" pitchFamily="50" charset="-128"/>
              </a:rPr>
              <a:t>の</a:t>
            </a:r>
            <a:r>
              <a:rPr kumimoji="0" lang="en-US" altLang="ja-JP" sz="1400" kern="0" dirty="0">
                <a:solidFill>
                  <a:prstClr val="black">
                    <a:lumMod val="75000"/>
                    <a:lumOff val="25000"/>
                  </a:prstClr>
                </a:solidFill>
                <a:cs typeface="メイリオ" pitchFamily="50" charset="-128"/>
              </a:rPr>
              <a:t>DB</a:t>
            </a:r>
            <a:r>
              <a:rPr kumimoji="0" lang="ja-JP" altLang="en-US" sz="1100" kern="0" dirty="0">
                <a:solidFill>
                  <a:prstClr val="black">
                    <a:lumMod val="75000"/>
                    <a:lumOff val="25000"/>
                  </a:prstClr>
                </a:solidFill>
                <a:cs typeface="メイリオ" pitchFamily="50" charset="-128"/>
              </a:rPr>
              <a:t>（</a:t>
            </a:r>
            <a:r>
              <a:rPr kumimoji="0" lang="en-US" altLang="ja-JP" sz="1100" kern="0" dirty="0" err="1">
                <a:solidFill>
                  <a:prstClr val="black">
                    <a:lumMod val="75000"/>
                    <a:lumOff val="25000"/>
                  </a:prstClr>
                </a:solidFill>
                <a:cs typeface="メイリオ" pitchFamily="50" charset="-128"/>
              </a:rPr>
              <a:t>SuperStream</a:t>
            </a:r>
            <a:r>
              <a:rPr kumimoji="0" lang="en-US" altLang="ja-JP" sz="1100" kern="0" dirty="0">
                <a:solidFill>
                  <a:prstClr val="black">
                    <a:lumMod val="75000"/>
                    <a:lumOff val="25000"/>
                  </a:prstClr>
                </a:solidFill>
                <a:cs typeface="メイリオ" pitchFamily="50" charset="-128"/>
              </a:rPr>
              <a:t>-NX</a:t>
            </a:r>
            <a:r>
              <a:rPr kumimoji="0" lang="ja-JP" altLang="en-US" sz="1100" kern="0" dirty="0">
                <a:solidFill>
                  <a:prstClr val="black">
                    <a:lumMod val="75000"/>
                    <a:lumOff val="25000"/>
                  </a:prstClr>
                </a:solidFill>
                <a:cs typeface="メイリオ" pitchFamily="50" charset="-128"/>
              </a:rPr>
              <a:t>のテーブル）</a:t>
            </a:r>
            <a:r>
              <a:rPr kumimoji="0" lang="ja-JP" altLang="en-US" sz="1400" kern="0" dirty="0">
                <a:solidFill>
                  <a:prstClr val="black">
                    <a:lumMod val="75000"/>
                    <a:lumOff val="25000"/>
                  </a:prstClr>
                </a:solidFill>
                <a:cs typeface="メイリオ" pitchFamily="50" charset="-128"/>
              </a:rPr>
              <a:t>への</a:t>
            </a:r>
            <a:r>
              <a:rPr kumimoji="0" lang="ja-JP" altLang="en-US" sz="1400" b="1" kern="0" dirty="0">
                <a:solidFill>
                  <a:prstClr val="black">
                    <a:lumMod val="75000"/>
                    <a:lumOff val="25000"/>
                  </a:prstClr>
                </a:solidFill>
                <a:cs typeface="メイリオ" pitchFamily="50" charset="-128"/>
              </a:rPr>
              <a:t>直接アクセスは一切不可</a:t>
            </a:r>
            <a:r>
              <a:rPr kumimoji="0" lang="ja-JP" altLang="en-US" sz="1400" kern="0" dirty="0">
                <a:solidFill>
                  <a:prstClr val="black">
                    <a:lumMod val="75000"/>
                    <a:lumOff val="25000"/>
                  </a:prstClr>
                </a:solidFill>
                <a:cs typeface="メイリオ" pitchFamily="50" charset="-128"/>
              </a:rPr>
              <a:t>です</a:t>
            </a:r>
            <a:r>
              <a:rPr kumimoji="0" lang="ja-JP" altLang="en-US" sz="1400" kern="0" dirty="0" smtClean="0">
                <a:solidFill>
                  <a:prstClr val="black">
                    <a:lumMod val="75000"/>
                    <a:lumOff val="25000"/>
                  </a:prstClr>
                </a:solidFill>
                <a:cs typeface="メイリオ" pitchFamily="50" charset="-128"/>
              </a:rPr>
              <a:t>。</a:t>
            </a:r>
            <a:endParaRPr kumimoji="0" lang="en-US" altLang="ja-JP" sz="1400" kern="0" dirty="0" smtClean="0">
              <a:solidFill>
                <a:prstClr val="black">
                  <a:lumMod val="75000"/>
                  <a:lumOff val="25000"/>
                </a:prstClr>
              </a:solidFill>
              <a:cs typeface="メイリオ" pitchFamily="50" charset="-128"/>
            </a:endParaRPr>
          </a:p>
          <a:p>
            <a:pPr marL="457200" lvl="1" indent="0">
              <a:buNone/>
            </a:pPr>
            <a:endParaRPr kumimoji="0" lang="en-US" altLang="ja-JP" sz="1600" kern="0" dirty="0">
              <a:solidFill>
                <a:prstClr val="black">
                  <a:lumMod val="75000"/>
                  <a:lumOff val="25000"/>
                </a:prstClr>
              </a:solidFill>
            </a:endParaRPr>
          </a:p>
          <a:p>
            <a:pPr marL="285750" lvl="0" indent="-285750">
              <a:lnSpc>
                <a:spcPct val="100000"/>
              </a:lnSpc>
              <a:buFont typeface="Wingdings" panose="05000000000000000000" pitchFamily="2" charset="2"/>
              <a:buChar char="Ø"/>
            </a:pPr>
            <a:r>
              <a:rPr lang="ja-JP" altLang="en-US" sz="1600" dirty="0">
                <a:solidFill>
                  <a:prstClr val="black">
                    <a:lumMod val="75000"/>
                    <a:lumOff val="25000"/>
                  </a:prstClr>
                </a:solidFill>
              </a:rPr>
              <a:t>プライベートクラウド</a:t>
            </a:r>
            <a:endParaRPr lang="en-US" altLang="ja-JP" sz="1600" dirty="0">
              <a:solidFill>
                <a:prstClr val="black">
                  <a:lumMod val="75000"/>
                  <a:lumOff val="25000"/>
                </a:prstClr>
              </a:solidFill>
            </a:endParaRPr>
          </a:p>
          <a:p>
            <a:pPr marL="457200" lvl="1" indent="0">
              <a:buNone/>
            </a:pPr>
            <a:r>
              <a:rPr lang="ja-JP" altLang="en-US" sz="1400" b="1" dirty="0">
                <a:solidFill>
                  <a:prstClr val="black">
                    <a:lumMod val="75000"/>
                    <a:lumOff val="25000"/>
                  </a:prstClr>
                </a:solidFill>
              </a:rPr>
              <a:t>インターネット接続の場合</a:t>
            </a:r>
            <a:r>
              <a:rPr lang="ja-JP" altLang="en-US" sz="1400" b="1" dirty="0" smtClean="0">
                <a:solidFill>
                  <a:prstClr val="black">
                    <a:lumMod val="75000"/>
                    <a:lumOff val="25000"/>
                  </a:prstClr>
                </a:solidFill>
              </a:rPr>
              <a:t>、</a:t>
            </a:r>
            <a:r>
              <a:rPr kumimoji="0" lang="en-US" altLang="ja-JP" sz="1400" kern="0" dirty="0" smtClean="0">
                <a:solidFill>
                  <a:prstClr val="black">
                    <a:lumMod val="75000"/>
                    <a:lumOff val="25000"/>
                  </a:prstClr>
                </a:solidFill>
                <a:cs typeface="メイリオ" pitchFamily="50" charset="-128"/>
              </a:rPr>
              <a:t>NX Cloud</a:t>
            </a:r>
            <a:r>
              <a:rPr kumimoji="0" lang="ja-JP" altLang="en-US" sz="1400" kern="0" dirty="0" smtClean="0">
                <a:solidFill>
                  <a:prstClr val="black">
                    <a:lumMod val="75000"/>
                    <a:lumOff val="25000"/>
                  </a:prstClr>
                </a:solidFill>
                <a:cs typeface="メイリオ" pitchFamily="50" charset="-128"/>
              </a:rPr>
              <a:t>内</a:t>
            </a:r>
            <a:r>
              <a:rPr kumimoji="0" lang="ja-JP" altLang="en-US" sz="1400" kern="0" dirty="0">
                <a:solidFill>
                  <a:prstClr val="black">
                    <a:lumMod val="75000"/>
                    <a:lumOff val="25000"/>
                  </a:prstClr>
                </a:solidFill>
                <a:cs typeface="メイリオ" pitchFamily="50" charset="-128"/>
              </a:rPr>
              <a:t>の</a:t>
            </a:r>
            <a:r>
              <a:rPr kumimoji="0" lang="en-US" altLang="ja-JP" sz="1400" kern="0" dirty="0">
                <a:solidFill>
                  <a:prstClr val="black">
                    <a:lumMod val="75000"/>
                    <a:lumOff val="25000"/>
                  </a:prstClr>
                </a:solidFill>
                <a:cs typeface="メイリオ" pitchFamily="50" charset="-128"/>
              </a:rPr>
              <a:t>DB</a:t>
            </a:r>
            <a:r>
              <a:rPr kumimoji="0" lang="ja-JP" altLang="en-US" sz="1100" kern="0" dirty="0">
                <a:solidFill>
                  <a:prstClr val="black">
                    <a:lumMod val="75000"/>
                    <a:lumOff val="25000"/>
                  </a:prstClr>
                </a:solidFill>
                <a:cs typeface="メイリオ" pitchFamily="50" charset="-128"/>
              </a:rPr>
              <a:t>（</a:t>
            </a:r>
            <a:r>
              <a:rPr kumimoji="0" lang="en-US" altLang="ja-JP" sz="1100" kern="0" dirty="0" err="1">
                <a:solidFill>
                  <a:prstClr val="black">
                    <a:lumMod val="75000"/>
                    <a:lumOff val="25000"/>
                  </a:prstClr>
                </a:solidFill>
                <a:cs typeface="メイリオ" pitchFamily="50" charset="-128"/>
              </a:rPr>
              <a:t>SuperStream</a:t>
            </a:r>
            <a:r>
              <a:rPr kumimoji="0" lang="en-US" altLang="ja-JP" sz="1100" kern="0" dirty="0">
                <a:solidFill>
                  <a:prstClr val="black">
                    <a:lumMod val="75000"/>
                    <a:lumOff val="25000"/>
                  </a:prstClr>
                </a:solidFill>
                <a:cs typeface="メイリオ" pitchFamily="50" charset="-128"/>
              </a:rPr>
              <a:t>-NX</a:t>
            </a:r>
            <a:r>
              <a:rPr kumimoji="0" lang="ja-JP" altLang="en-US" sz="1100" kern="0" dirty="0">
                <a:solidFill>
                  <a:prstClr val="black">
                    <a:lumMod val="75000"/>
                    <a:lumOff val="25000"/>
                  </a:prstClr>
                </a:solidFill>
                <a:cs typeface="メイリオ" pitchFamily="50" charset="-128"/>
              </a:rPr>
              <a:t>のテーブル）</a:t>
            </a:r>
            <a:r>
              <a:rPr kumimoji="0" lang="ja-JP" altLang="en-US" sz="1400" kern="0" dirty="0">
                <a:solidFill>
                  <a:prstClr val="black">
                    <a:lumMod val="75000"/>
                    <a:lumOff val="25000"/>
                  </a:prstClr>
                </a:solidFill>
                <a:cs typeface="メイリオ" pitchFamily="50" charset="-128"/>
              </a:rPr>
              <a:t>への</a:t>
            </a:r>
            <a:endParaRPr kumimoji="0" lang="en-US" altLang="ja-JP" sz="1400" kern="0" dirty="0">
              <a:solidFill>
                <a:prstClr val="black">
                  <a:lumMod val="75000"/>
                  <a:lumOff val="25000"/>
                </a:prstClr>
              </a:solidFill>
              <a:cs typeface="メイリオ" pitchFamily="50" charset="-128"/>
            </a:endParaRPr>
          </a:p>
          <a:p>
            <a:pPr marL="457200" lvl="1" indent="0">
              <a:buNone/>
            </a:pPr>
            <a:r>
              <a:rPr kumimoji="0" lang="ja-JP" altLang="en-US" sz="1400" b="1" kern="0" dirty="0">
                <a:solidFill>
                  <a:prstClr val="black">
                    <a:lumMod val="75000"/>
                    <a:lumOff val="25000"/>
                  </a:prstClr>
                </a:solidFill>
                <a:cs typeface="メイリオ" pitchFamily="50" charset="-128"/>
              </a:rPr>
              <a:t>直接アクセスは一切不可</a:t>
            </a:r>
            <a:r>
              <a:rPr kumimoji="0" lang="ja-JP" altLang="en-US" sz="1400" kern="0" dirty="0">
                <a:solidFill>
                  <a:prstClr val="black">
                    <a:lumMod val="75000"/>
                    <a:lumOff val="25000"/>
                  </a:prstClr>
                </a:solidFill>
                <a:cs typeface="メイリオ" pitchFamily="50" charset="-128"/>
              </a:rPr>
              <a:t>です。</a:t>
            </a:r>
            <a:endParaRPr kumimoji="0" lang="en-US" altLang="ja-JP" sz="1400" kern="0" dirty="0">
              <a:solidFill>
                <a:prstClr val="black">
                  <a:lumMod val="75000"/>
                  <a:lumOff val="25000"/>
                </a:prstClr>
              </a:solidFill>
              <a:cs typeface="メイリオ" pitchFamily="50" charset="-128"/>
            </a:endParaRPr>
          </a:p>
          <a:p>
            <a:pPr marL="457200" lvl="1" indent="0">
              <a:lnSpc>
                <a:spcPct val="150000"/>
              </a:lnSpc>
              <a:buNone/>
            </a:pPr>
            <a:r>
              <a:rPr lang="en-US" altLang="ja-JP" sz="1400" b="1" dirty="0">
                <a:solidFill>
                  <a:prstClr val="black">
                    <a:lumMod val="75000"/>
                    <a:lumOff val="25000"/>
                  </a:prstClr>
                </a:solidFill>
              </a:rPr>
              <a:t>VPN</a:t>
            </a:r>
            <a:r>
              <a:rPr lang="ja-JP" altLang="en-US" sz="1400" b="1" dirty="0">
                <a:solidFill>
                  <a:prstClr val="black">
                    <a:lumMod val="75000"/>
                    <a:lumOff val="25000"/>
                  </a:prstClr>
                </a:solidFill>
              </a:rPr>
              <a:t>接続、</a:t>
            </a:r>
            <a:r>
              <a:rPr lang="en-US" altLang="ja-JP" sz="1400" b="1" dirty="0" err="1">
                <a:solidFill>
                  <a:prstClr val="black">
                    <a:lumMod val="75000"/>
                    <a:lumOff val="25000"/>
                  </a:prstClr>
                </a:solidFill>
              </a:rPr>
              <a:t>FastConnect</a:t>
            </a:r>
            <a:r>
              <a:rPr lang="ja-JP" altLang="en-US" sz="1400" b="1" dirty="0">
                <a:solidFill>
                  <a:prstClr val="black">
                    <a:lumMod val="75000"/>
                    <a:lumOff val="25000"/>
                  </a:prstClr>
                </a:solidFill>
              </a:rPr>
              <a:t>利用 の場合</a:t>
            </a:r>
            <a:r>
              <a:rPr lang="ja-JP" altLang="en-US" sz="1400" dirty="0">
                <a:solidFill>
                  <a:prstClr val="black">
                    <a:lumMod val="75000"/>
                    <a:lumOff val="25000"/>
                  </a:prstClr>
                </a:solidFill>
              </a:rPr>
              <a:t>は、</a:t>
            </a:r>
            <a:endParaRPr lang="en-US" altLang="ja-JP" sz="1400" dirty="0">
              <a:solidFill>
                <a:prstClr val="black">
                  <a:lumMod val="75000"/>
                  <a:lumOff val="25000"/>
                </a:prstClr>
              </a:solidFill>
            </a:endParaRPr>
          </a:p>
          <a:p>
            <a:pPr marL="857250" lvl="2" indent="0">
              <a:buNone/>
            </a:pPr>
            <a:r>
              <a:rPr lang="ja-JP" altLang="en-US" sz="1400" b="1" dirty="0">
                <a:solidFill>
                  <a:prstClr val="black">
                    <a:lumMod val="75000"/>
                    <a:lumOff val="25000"/>
                  </a:prstClr>
                </a:solidFill>
              </a:rPr>
              <a:t>テーブル参照は可能</a:t>
            </a:r>
            <a:r>
              <a:rPr lang="ja-JP" altLang="en-US" sz="1400" dirty="0">
                <a:solidFill>
                  <a:prstClr val="black">
                    <a:lumMod val="75000"/>
                    <a:lumOff val="25000"/>
                  </a:prstClr>
                </a:solidFill>
              </a:rPr>
              <a:t>です。（但し</a:t>
            </a:r>
            <a:r>
              <a:rPr lang="ja-JP" altLang="en-US" sz="1400" dirty="0" smtClean="0">
                <a:solidFill>
                  <a:prstClr val="black">
                    <a:lumMod val="75000"/>
                    <a:lumOff val="25000"/>
                  </a:prstClr>
                </a:solidFill>
              </a:rPr>
              <a:t>、</a:t>
            </a:r>
            <a:r>
              <a:rPr lang="en-US" altLang="ja-JP" sz="1400" dirty="0" smtClean="0">
                <a:solidFill>
                  <a:prstClr val="black">
                    <a:lumMod val="75000"/>
                    <a:lumOff val="25000"/>
                  </a:prstClr>
                </a:solidFill>
              </a:rPr>
              <a:t>NX Cloud</a:t>
            </a:r>
            <a:r>
              <a:rPr lang="ja-JP" altLang="en-US" sz="1400" dirty="0" smtClean="0">
                <a:solidFill>
                  <a:prstClr val="black">
                    <a:lumMod val="75000"/>
                    <a:lumOff val="25000"/>
                  </a:prstClr>
                </a:solidFill>
              </a:rPr>
              <a:t>環</a:t>
            </a:r>
            <a:r>
              <a:rPr lang="ja-JP" altLang="en-US" sz="1400" dirty="0">
                <a:solidFill>
                  <a:prstClr val="black">
                    <a:lumMod val="75000"/>
                    <a:lumOff val="25000"/>
                  </a:prstClr>
                </a:solidFill>
              </a:rPr>
              <a:t>境内のハードウェアリソースは限りある資源ですので、制限なく参照許可することは出来ません。最大</a:t>
            </a:r>
            <a:r>
              <a:rPr lang="en-US" altLang="ja-JP" sz="1400" dirty="0">
                <a:solidFill>
                  <a:prstClr val="black">
                    <a:lumMod val="75000"/>
                    <a:lumOff val="25000"/>
                  </a:prstClr>
                </a:solidFill>
              </a:rPr>
              <a:t>20</a:t>
            </a:r>
            <a:r>
              <a:rPr lang="ja-JP" altLang="en-US" sz="1400" dirty="0">
                <a:solidFill>
                  <a:prstClr val="black">
                    <a:lumMod val="75000"/>
                    <a:lumOff val="25000"/>
                  </a:prstClr>
                </a:solidFill>
              </a:rPr>
              <a:t>テーブル程度までとさせて頂きます。）</a:t>
            </a:r>
            <a:endParaRPr lang="en-US" altLang="ja-JP" sz="1400" dirty="0">
              <a:solidFill>
                <a:prstClr val="black">
                  <a:lumMod val="75000"/>
                  <a:lumOff val="25000"/>
                </a:prstClr>
              </a:solidFill>
            </a:endParaRPr>
          </a:p>
          <a:p>
            <a:pPr marL="857250" lvl="2" indent="0">
              <a:buNone/>
            </a:pPr>
            <a:r>
              <a:rPr lang="ja-JP" altLang="en-US" sz="1400" b="1" dirty="0">
                <a:solidFill>
                  <a:prstClr val="black">
                    <a:lumMod val="75000"/>
                    <a:lumOff val="25000"/>
                  </a:prstClr>
                </a:solidFill>
              </a:rPr>
              <a:t>テーブルへの書き込み／更新は </a:t>
            </a:r>
            <a:r>
              <a:rPr lang="en-US" altLang="ja-JP" sz="1400" b="1" dirty="0" err="1">
                <a:solidFill>
                  <a:prstClr val="black">
                    <a:lumMod val="75000"/>
                    <a:lumOff val="25000"/>
                  </a:prstClr>
                </a:solidFill>
              </a:rPr>
              <a:t>DBtoDB</a:t>
            </a:r>
            <a:r>
              <a:rPr lang="ja-JP" altLang="en-US" sz="1400" b="1" dirty="0">
                <a:solidFill>
                  <a:prstClr val="black">
                    <a:lumMod val="75000"/>
                    <a:lumOff val="25000"/>
                  </a:prstClr>
                </a:solidFill>
              </a:rPr>
              <a:t>連携用</a:t>
            </a:r>
            <a:r>
              <a:rPr lang="en-US" altLang="ja-JP" sz="1400" b="1" dirty="0">
                <a:solidFill>
                  <a:prstClr val="black">
                    <a:lumMod val="75000"/>
                    <a:lumOff val="25000"/>
                  </a:prstClr>
                </a:solidFill>
              </a:rPr>
              <a:t>(</a:t>
            </a:r>
            <a:r>
              <a:rPr lang="ja-JP" altLang="en-US" sz="1400" b="1" dirty="0">
                <a:solidFill>
                  <a:prstClr val="black">
                    <a:lumMod val="75000"/>
                    <a:lumOff val="25000"/>
                  </a:prstClr>
                </a:solidFill>
              </a:rPr>
              <a:t>外部データ連携用</a:t>
            </a:r>
            <a:r>
              <a:rPr lang="en-US" altLang="ja-JP" sz="1400" b="1" dirty="0">
                <a:solidFill>
                  <a:prstClr val="black">
                    <a:lumMod val="75000"/>
                    <a:lumOff val="25000"/>
                  </a:prstClr>
                </a:solidFill>
              </a:rPr>
              <a:t>)</a:t>
            </a:r>
            <a:r>
              <a:rPr lang="ja-JP" altLang="en-US" sz="1400" b="1" dirty="0">
                <a:solidFill>
                  <a:prstClr val="black">
                    <a:lumMod val="75000"/>
                    <a:lumOff val="25000"/>
                  </a:prstClr>
                </a:solidFill>
              </a:rPr>
              <a:t>のテーブルのみ可能</a:t>
            </a:r>
            <a:r>
              <a:rPr lang="ja-JP" altLang="en-US" sz="1400" dirty="0">
                <a:solidFill>
                  <a:prstClr val="black">
                    <a:lumMod val="75000"/>
                    <a:lumOff val="25000"/>
                  </a:prstClr>
                </a:solidFill>
              </a:rPr>
              <a:t>です。</a:t>
            </a:r>
            <a:endParaRPr lang="en-US" altLang="ja-JP" sz="1400" dirty="0">
              <a:solidFill>
                <a:prstClr val="black">
                  <a:lumMod val="75000"/>
                  <a:lumOff val="25000"/>
                </a:prstClr>
              </a:solidFill>
            </a:endParaRPr>
          </a:p>
          <a:p>
            <a:pPr marL="857250" lvl="2" indent="0">
              <a:buNone/>
            </a:pPr>
            <a:r>
              <a:rPr lang="ja-JP" altLang="en-US" sz="1400" dirty="0">
                <a:solidFill>
                  <a:prstClr val="black">
                    <a:lumMod val="75000"/>
                    <a:lumOff val="25000"/>
                  </a:prstClr>
                </a:solidFill>
              </a:rPr>
              <a:t>テーブルへの書き込み／更新のご要望がある場合は、</a:t>
            </a:r>
            <a:endParaRPr lang="en-US" altLang="ja-JP" sz="1400" dirty="0">
              <a:solidFill>
                <a:prstClr val="black">
                  <a:lumMod val="75000"/>
                  <a:lumOff val="25000"/>
                </a:prstClr>
              </a:solidFill>
            </a:endParaRPr>
          </a:p>
          <a:p>
            <a:pPr marL="857250" lvl="2" indent="0">
              <a:buNone/>
            </a:pPr>
            <a:r>
              <a:rPr lang="ja-JP" altLang="en-US" sz="1400" b="1" dirty="0">
                <a:solidFill>
                  <a:prstClr val="black">
                    <a:lumMod val="75000"/>
                    <a:lumOff val="25000"/>
                  </a:prstClr>
                </a:solidFill>
              </a:rPr>
              <a:t>対象テーブルを指定の上、お客様よりご依頼</a:t>
            </a:r>
            <a:r>
              <a:rPr lang="ja-JP" altLang="en-US" sz="1400" dirty="0">
                <a:solidFill>
                  <a:prstClr val="black">
                    <a:lumMod val="75000"/>
                    <a:lumOff val="25000"/>
                  </a:prstClr>
                </a:solidFill>
              </a:rPr>
              <a:t>いただきます。</a:t>
            </a:r>
            <a:endParaRPr lang="en-US" altLang="ja-JP" sz="1400" dirty="0">
              <a:solidFill>
                <a:prstClr val="black">
                  <a:lumMod val="75000"/>
                  <a:lumOff val="25000"/>
                </a:prstClr>
              </a:solidFill>
            </a:endParaRPr>
          </a:p>
          <a:p>
            <a:pPr marL="857250" lvl="2" indent="0">
              <a:buNone/>
            </a:pPr>
            <a:r>
              <a:rPr lang="ja-JP" altLang="en-US" sz="1400" dirty="0">
                <a:solidFill>
                  <a:prstClr val="black">
                    <a:lumMod val="75000"/>
                    <a:lumOff val="25000"/>
                  </a:prstClr>
                </a:solidFill>
              </a:rPr>
              <a:t>指定テーブルへのアクセス権限を付与した</a:t>
            </a:r>
            <a:r>
              <a:rPr lang="ja-JP" altLang="en-US" sz="1400" b="1" dirty="0">
                <a:solidFill>
                  <a:prstClr val="black">
                    <a:lumMod val="75000"/>
                    <a:lumOff val="25000"/>
                  </a:prstClr>
                </a:solidFill>
              </a:rPr>
              <a:t>専用ユーザーを作成し提供</a:t>
            </a:r>
            <a:r>
              <a:rPr lang="ja-JP" altLang="en-US" sz="1400" dirty="0">
                <a:solidFill>
                  <a:prstClr val="black">
                    <a:lumMod val="75000"/>
                    <a:lumOff val="25000"/>
                  </a:prstClr>
                </a:solidFill>
              </a:rPr>
              <a:t>します</a:t>
            </a:r>
            <a:endParaRPr lang="en-US" altLang="ja-JP" sz="1400" dirty="0">
              <a:solidFill>
                <a:prstClr val="black">
                  <a:lumMod val="75000"/>
                  <a:lumOff val="25000"/>
                </a:prstClr>
              </a:solidFill>
            </a:endParaRPr>
          </a:p>
          <a:p>
            <a:pPr marL="857250" lvl="2" indent="0">
              <a:buNone/>
            </a:pPr>
            <a:r>
              <a:rPr lang="ja-JP" altLang="en-US" sz="1400" dirty="0">
                <a:solidFill>
                  <a:prstClr val="black">
                    <a:lumMod val="75000"/>
                    <a:lumOff val="25000"/>
                  </a:prstClr>
                </a:solidFill>
              </a:rPr>
              <a:t>指定したテーブル以外へのアクセスはできません</a:t>
            </a:r>
            <a:r>
              <a:rPr lang="ja-JP" altLang="en-US" sz="1400" dirty="0" smtClean="0">
                <a:solidFill>
                  <a:prstClr val="black">
                    <a:lumMod val="75000"/>
                    <a:lumOff val="25000"/>
                  </a:prstClr>
                </a:solidFill>
              </a:rPr>
              <a:t>。</a:t>
            </a:r>
            <a:endParaRPr lang="en-US" altLang="ja-JP" sz="500" dirty="0">
              <a:solidFill>
                <a:prstClr val="black">
                  <a:lumMod val="75000"/>
                  <a:lumOff val="25000"/>
                </a:prstClr>
              </a:solidFill>
            </a:endParaRPr>
          </a:p>
          <a:p>
            <a:pPr marL="857250" lvl="2" indent="0">
              <a:buNone/>
            </a:pPr>
            <a:r>
              <a:rPr lang="ja-JP" altLang="en-US" sz="1050" dirty="0">
                <a:solidFill>
                  <a:prstClr val="black">
                    <a:lumMod val="75000"/>
                    <a:lumOff val="25000"/>
                  </a:prstClr>
                </a:solidFill>
              </a:rPr>
              <a:t>注意）</a:t>
            </a:r>
            <a:r>
              <a:rPr lang="ja-JP" altLang="en-US" sz="1050" b="1" dirty="0">
                <a:solidFill>
                  <a:prstClr val="black">
                    <a:lumMod val="75000"/>
                    <a:lumOff val="25000"/>
                  </a:prstClr>
                </a:solidFill>
              </a:rPr>
              <a:t>接続方法はユーザーで用意して頂く必要があります。</a:t>
            </a:r>
            <a:r>
              <a:rPr lang="en-US" altLang="ja-JP" sz="1050" dirty="0">
                <a:solidFill>
                  <a:prstClr val="black">
                    <a:lumMod val="75000"/>
                    <a:lumOff val="25000"/>
                  </a:prstClr>
                </a:solidFill>
              </a:rPr>
              <a:t>Oracle</a:t>
            </a:r>
            <a:r>
              <a:rPr lang="ja-JP" altLang="en-US" sz="1050" dirty="0">
                <a:solidFill>
                  <a:prstClr val="black">
                    <a:lumMod val="75000"/>
                    <a:lumOff val="25000"/>
                  </a:prstClr>
                </a:solidFill>
              </a:rPr>
              <a:t>クライアントを</a:t>
            </a:r>
            <a:r>
              <a:rPr lang="en-US" altLang="ja-JP" sz="1050" dirty="0">
                <a:solidFill>
                  <a:prstClr val="black">
                    <a:lumMod val="75000"/>
                    <a:lumOff val="25000"/>
                  </a:prstClr>
                </a:solidFill>
              </a:rPr>
              <a:t>SS</a:t>
            </a:r>
            <a:r>
              <a:rPr lang="ja-JP" altLang="en-US" sz="1050" dirty="0">
                <a:solidFill>
                  <a:prstClr val="black">
                    <a:lumMod val="75000"/>
                    <a:lumOff val="25000"/>
                  </a:prstClr>
                </a:solidFill>
              </a:rPr>
              <a:t>からは提供できません。</a:t>
            </a:r>
            <a:r>
              <a:rPr lang="en-US" altLang="ja-JP" sz="1050" dirty="0">
                <a:solidFill>
                  <a:prstClr val="black">
                    <a:lumMod val="75000"/>
                    <a:lumOff val="25000"/>
                  </a:prstClr>
                </a:solidFill>
              </a:rPr>
              <a:t/>
            </a:r>
            <a:br>
              <a:rPr lang="en-US" altLang="ja-JP" sz="1050" dirty="0">
                <a:solidFill>
                  <a:prstClr val="black">
                    <a:lumMod val="75000"/>
                    <a:lumOff val="25000"/>
                  </a:prstClr>
                </a:solidFill>
              </a:rPr>
            </a:br>
            <a:r>
              <a:rPr lang="ja-JP" altLang="en-US" sz="1050" dirty="0">
                <a:solidFill>
                  <a:prstClr val="black">
                    <a:lumMod val="75000"/>
                    <a:lumOff val="25000"/>
                  </a:prstClr>
                </a:solidFill>
              </a:rPr>
              <a:t>注意</a:t>
            </a:r>
            <a:r>
              <a:rPr lang="ja-JP" altLang="en-US" sz="1050" dirty="0" smtClean="0">
                <a:solidFill>
                  <a:prstClr val="black">
                    <a:lumMod val="75000"/>
                    <a:lumOff val="25000"/>
                  </a:prstClr>
                </a:solidFill>
              </a:rPr>
              <a:t>）</a:t>
            </a:r>
            <a:r>
              <a:rPr lang="en-US" altLang="ja-JP" sz="1050" dirty="0" smtClean="0">
                <a:solidFill>
                  <a:prstClr val="black">
                    <a:lumMod val="75000"/>
                    <a:lumOff val="25000"/>
                  </a:prstClr>
                </a:solidFill>
              </a:rPr>
              <a:t>NX Cloud</a:t>
            </a:r>
            <a:r>
              <a:rPr lang="ja-JP" altLang="en-US" sz="1050" dirty="0" smtClean="0">
                <a:solidFill>
                  <a:prstClr val="black">
                    <a:lumMod val="75000"/>
                    <a:lumOff val="25000"/>
                  </a:prstClr>
                </a:solidFill>
              </a:rPr>
              <a:t>側</a:t>
            </a:r>
            <a:r>
              <a:rPr lang="ja-JP" altLang="en-US" sz="1050" dirty="0">
                <a:solidFill>
                  <a:prstClr val="black">
                    <a:lumMod val="75000"/>
                    <a:lumOff val="25000"/>
                  </a:prstClr>
                </a:solidFill>
              </a:rPr>
              <a:t>の復旧対応等（</a:t>
            </a:r>
            <a:r>
              <a:rPr lang="en-US" altLang="ja-JP" sz="1050" dirty="0">
                <a:solidFill>
                  <a:prstClr val="black">
                    <a:lumMod val="75000"/>
                    <a:lumOff val="25000"/>
                  </a:prstClr>
                </a:solidFill>
              </a:rPr>
              <a:t>DB</a:t>
            </a:r>
            <a:r>
              <a:rPr lang="ja-JP" altLang="en-US" sz="1050" dirty="0">
                <a:solidFill>
                  <a:prstClr val="black">
                    <a:lumMod val="75000"/>
                    <a:lumOff val="25000"/>
                  </a:prstClr>
                </a:solidFill>
              </a:rPr>
              <a:t>再作成を行った場合など）により、</a:t>
            </a:r>
            <a:r>
              <a:rPr lang="en-US" altLang="ja-JP" sz="1050" b="1" dirty="0">
                <a:solidFill>
                  <a:prstClr val="black">
                    <a:lumMod val="75000"/>
                    <a:lumOff val="25000"/>
                  </a:prstClr>
                </a:solidFill>
              </a:rPr>
              <a:t>DB</a:t>
            </a:r>
            <a:r>
              <a:rPr lang="ja-JP" altLang="en-US" sz="1050" b="1" dirty="0">
                <a:solidFill>
                  <a:prstClr val="black">
                    <a:lumMod val="75000"/>
                    <a:lumOff val="25000"/>
                  </a:prstClr>
                </a:solidFill>
              </a:rPr>
              <a:t>接続先</a:t>
            </a:r>
            <a:r>
              <a:rPr lang="en-US" altLang="ja-JP" sz="1050" b="1" dirty="0">
                <a:solidFill>
                  <a:prstClr val="black">
                    <a:lumMod val="75000"/>
                    <a:lumOff val="25000"/>
                  </a:prstClr>
                </a:solidFill>
              </a:rPr>
              <a:t>(IP</a:t>
            </a:r>
            <a:r>
              <a:rPr lang="ja-JP" altLang="en-US" sz="1050" b="1" dirty="0">
                <a:solidFill>
                  <a:prstClr val="black">
                    <a:lumMod val="75000"/>
                    <a:lumOff val="25000"/>
                  </a:prstClr>
                </a:solidFill>
              </a:rPr>
              <a:t>アドレス</a:t>
            </a:r>
            <a:r>
              <a:rPr lang="en-US" altLang="ja-JP" sz="1050" b="1" dirty="0">
                <a:solidFill>
                  <a:prstClr val="black">
                    <a:lumMod val="75000"/>
                    <a:lumOff val="25000"/>
                  </a:prstClr>
                </a:solidFill>
              </a:rPr>
              <a:t>)</a:t>
            </a:r>
            <a:r>
              <a:rPr lang="ja-JP" altLang="en-US" sz="1050" b="1" dirty="0">
                <a:solidFill>
                  <a:prstClr val="black">
                    <a:lumMod val="75000"/>
                    <a:lumOff val="25000"/>
                  </a:prstClr>
                </a:solidFill>
              </a:rPr>
              <a:t>を変更頂く場合があります</a:t>
            </a:r>
            <a:r>
              <a:rPr lang="ja-JP" altLang="en-US" sz="1100" dirty="0">
                <a:solidFill>
                  <a:prstClr val="black">
                    <a:lumMod val="75000"/>
                    <a:lumOff val="25000"/>
                  </a:prstClr>
                </a:solidFill>
              </a:rPr>
              <a:t>。</a:t>
            </a:r>
            <a:endParaRPr lang="en-US" altLang="ja-JP" sz="11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smtClean="0"/>
              <a:t>の</a:t>
            </a:r>
            <a:r>
              <a:rPr lang="en-US" altLang="ja-JP" dirty="0"/>
              <a:t>DB</a:t>
            </a:r>
            <a:r>
              <a:rPr lang="ja-JP" altLang="en-US" dirty="0" smtClean="0"/>
              <a:t>参照（</a:t>
            </a:r>
            <a:r>
              <a:rPr lang="ja-JP" altLang="en-US" dirty="0"/>
              <a:t>アクセス可否）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smtClean="0"/>
              <a:t>© </a:t>
            </a:r>
            <a:r>
              <a:rPr lang="en-US" altLang="ja-JP" dirty="0" err="1" smtClean="0"/>
              <a:t>SuperStream</a:t>
            </a:r>
            <a:r>
              <a:rPr lang="en-US" altLang="ja-JP" dirty="0" smtClean="0"/>
              <a:t> Inc. All rights reserved.</a:t>
            </a:r>
            <a:endParaRPr lang="ja-JP" altLang="en-US" dirty="0"/>
          </a:p>
        </p:txBody>
      </p:sp>
    </p:spTree>
    <p:extLst>
      <p:ext uri="{BB962C8B-B14F-4D97-AF65-F5344CB8AC3E}">
        <p14:creationId xmlns:p14="http://schemas.microsoft.com/office/powerpoint/2010/main" val="170805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smtClean="0"/>
              <a:t>の</a:t>
            </a:r>
            <a:r>
              <a:rPr lang="en-US" altLang="ja-JP" dirty="0"/>
              <a:t>DB</a:t>
            </a:r>
            <a:r>
              <a:rPr lang="ja-JP" altLang="en-US" dirty="0" smtClean="0"/>
              <a:t>参照（</a:t>
            </a:r>
            <a:r>
              <a:rPr lang="ja-JP" altLang="en-US" dirty="0"/>
              <a:t>書き込み権限の付与）</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テキスト プレースホルダー 1"/>
          <p:cNvSpPr>
            <a:spLocks noGrp="1"/>
          </p:cNvSpPr>
          <p:nvPr>
            <p:ph type="body" sz="quarter" idx="14"/>
          </p:nvPr>
        </p:nvSpPr>
        <p:spPr>
          <a:xfrm>
            <a:off x="360000" y="951570"/>
            <a:ext cx="8424000" cy="3780420"/>
          </a:xfrm>
        </p:spPr>
        <p:txBody>
          <a:bodyPr/>
          <a:lstStyle/>
          <a:p>
            <a:r>
              <a:rPr lang="ja-JP" altLang="en-US" sz="1400" dirty="0">
                <a:solidFill>
                  <a:schemeClr val="tx1">
                    <a:lumMod val="75000"/>
                    <a:lumOff val="25000"/>
                  </a:schemeClr>
                </a:solidFill>
              </a:rPr>
              <a:t>テーブルへの書き込み／更新の権限付与を許可しているテーブルは、</a:t>
            </a:r>
            <a:r>
              <a:rPr lang="ja-JP" altLang="en-US" sz="1400" b="1" dirty="0">
                <a:solidFill>
                  <a:schemeClr val="tx1">
                    <a:lumMod val="75000"/>
                    <a:lumOff val="25000"/>
                  </a:schemeClr>
                </a:solidFill>
              </a:rPr>
              <a:t>以下の</a:t>
            </a:r>
            <a:r>
              <a:rPr lang="en-US" altLang="ja-JP" sz="1400" b="1" dirty="0">
                <a:solidFill>
                  <a:schemeClr val="tx1">
                    <a:lumMod val="75000"/>
                    <a:lumOff val="25000"/>
                  </a:schemeClr>
                </a:solidFill>
              </a:rPr>
              <a:t>DB</a:t>
            </a:r>
            <a:r>
              <a:rPr lang="ja-JP" altLang="en-US" sz="1400" b="1" dirty="0">
                <a:solidFill>
                  <a:schemeClr val="tx1">
                    <a:lumMod val="75000"/>
                    <a:lumOff val="25000"/>
                  </a:schemeClr>
                </a:solidFill>
              </a:rPr>
              <a:t> </a:t>
            </a:r>
            <a:r>
              <a:rPr lang="en-US" altLang="ja-JP" sz="1400" b="1" dirty="0">
                <a:solidFill>
                  <a:schemeClr val="tx1">
                    <a:lumMod val="75000"/>
                    <a:lumOff val="25000"/>
                  </a:schemeClr>
                </a:solidFill>
              </a:rPr>
              <a:t>to</a:t>
            </a:r>
            <a:r>
              <a:rPr lang="ja-JP" altLang="en-US" sz="1400" b="1" dirty="0">
                <a:solidFill>
                  <a:schemeClr val="tx1">
                    <a:lumMod val="75000"/>
                    <a:lumOff val="25000"/>
                  </a:schemeClr>
                </a:solidFill>
              </a:rPr>
              <a:t> </a:t>
            </a:r>
            <a:r>
              <a:rPr lang="en-US" altLang="ja-JP" sz="1400" b="1" dirty="0">
                <a:solidFill>
                  <a:schemeClr val="tx1">
                    <a:lumMod val="75000"/>
                    <a:lumOff val="25000"/>
                  </a:schemeClr>
                </a:solidFill>
              </a:rPr>
              <a:t>DB</a:t>
            </a:r>
            <a:r>
              <a:rPr lang="ja-JP" altLang="en-US" sz="1400" b="1" dirty="0">
                <a:solidFill>
                  <a:schemeClr val="tx1">
                    <a:lumMod val="75000"/>
                    <a:lumOff val="25000"/>
                  </a:schemeClr>
                </a:solidFill>
              </a:rPr>
              <a:t>連携用のテーブルのみが対象</a:t>
            </a:r>
            <a:r>
              <a:rPr lang="ja-JP" altLang="en-US" sz="1400" dirty="0">
                <a:solidFill>
                  <a:schemeClr val="tx1">
                    <a:lumMod val="75000"/>
                    <a:lumOff val="25000"/>
                  </a:schemeClr>
                </a:solidFill>
              </a:rPr>
              <a:t>です。人事給与</a:t>
            </a:r>
            <a:r>
              <a:rPr lang="ja-JP" altLang="ja-JP" sz="1400" dirty="0">
                <a:solidFill>
                  <a:schemeClr val="tx1">
                    <a:lumMod val="75000"/>
                    <a:lumOff val="25000"/>
                  </a:schemeClr>
                </a:solidFill>
              </a:rPr>
              <a:t>に関しては書き込み権限を付与できるテーブルは</a:t>
            </a:r>
            <a:r>
              <a:rPr lang="ja-JP" altLang="en-US" sz="1400" dirty="0">
                <a:solidFill>
                  <a:schemeClr val="tx1">
                    <a:lumMod val="75000"/>
                    <a:lumOff val="25000"/>
                  </a:schemeClr>
                </a:solidFill>
              </a:rPr>
              <a:t>ありません</a:t>
            </a:r>
            <a:r>
              <a:rPr lang="ja-JP" altLang="ja-JP" sz="1400" dirty="0">
                <a:solidFill>
                  <a:schemeClr val="tx1">
                    <a:lumMod val="75000"/>
                    <a:lumOff val="25000"/>
                  </a:schemeClr>
                </a:solidFill>
              </a:rPr>
              <a:t>。</a:t>
            </a:r>
            <a:endParaRPr lang="en-US" altLang="ja-JP" sz="1600" dirty="0">
              <a:solidFill>
                <a:schemeClr val="tx1">
                  <a:lumMod val="75000"/>
                  <a:lumOff val="25000"/>
                </a:schemeClr>
              </a:solidFill>
            </a:endParaRPr>
          </a:p>
          <a:p>
            <a:pPr indent="-285750"/>
            <a:endParaRPr lang="en-US" altLang="ja-JP" sz="1600" dirty="0">
              <a:solidFill>
                <a:srgbClr val="FF0000"/>
              </a:solidFill>
            </a:endParaRPr>
          </a:p>
          <a:p>
            <a:endParaRPr lang="en-US" altLang="ja-JP" sz="1600" dirty="0"/>
          </a:p>
          <a:p>
            <a:endParaRPr lang="en-US" altLang="ja-JP" sz="1600" dirty="0"/>
          </a:p>
          <a:p>
            <a:endParaRPr lang="en-US" altLang="ja-JP" sz="1600" b="1" dirty="0">
              <a:solidFill>
                <a:schemeClr val="tx1">
                  <a:lumMod val="75000"/>
                  <a:lumOff val="25000"/>
                </a:schemeClr>
              </a:solidFill>
            </a:endParaRPr>
          </a:p>
        </p:txBody>
      </p:sp>
      <p:pic>
        <p:nvPicPr>
          <p:cNvPr id="7" name="図 6"/>
          <p:cNvPicPr>
            <a:picLocks noChangeAspect="1"/>
          </p:cNvPicPr>
          <p:nvPr/>
        </p:nvPicPr>
        <p:blipFill>
          <a:blip r:embed="rId2"/>
          <a:stretch>
            <a:fillRect/>
          </a:stretch>
        </p:blipFill>
        <p:spPr>
          <a:xfrm>
            <a:off x="354701" y="1674321"/>
            <a:ext cx="2921155" cy="3112452"/>
          </a:xfrm>
          <a:prstGeom prst="rect">
            <a:avLst/>
          </a:prstGeom>
          <a:ln>
            <a:solidFill>
              <a:schemeClr val="tx1">
                <a:lumMod val="75000"/>
                <a:lumOff val="25000"/>
              </a:schemeClr>
            </a:solidFill>
          </a:ln>
        </p:spPr>
      </p:pic>
      <p:sp>
        <p:nvSpPr>
          <p:cNvPr id="8" name="テキスト ボックス 7"/>
          <p:cNvSpPr txBox="1"/>
          <p:nvPr/>
        </p:nvSpPr>
        <p:spPr>
          <a:xfrm>
            <a:off x="179512" y="1455626"/>
            <a:ext cx="2088232" cy="261610"/>
          </a:xfrm>
          <a:prstGeom prst="rect">
            <a:avLst/>
          </a:prstGeom>
          <a:noFill/>
        </p:spPr>
        <p:txBody>
          <a:bodyPr wrap="square" rtlCol="0">
            <a:spAutoFit/>
          </a:bodyPr>
          <a:lstStyle/>
          <a:p>
            <a:r>
              <a:rPr lang="ja-JP" altLang="en-US" sz="1050" dirty="0">
                <a:latin typeface="+mn-ea"/>
              </a:rPr>
              <a:t>「システム設定ガイド</a:t>
            </a:r>
            <a:r>
              <a:rPr lang="en-US" altLang="ja-JP" sz="1050" dirty="0">
                <a:latin typeface="+mn-ea"/>
              </a:rPr>
              <a:t>Ⅰ</a:t>
            </a:r>
            <a:r>
              <a:rPr lang="ja-JP" altLang="en-US" sz="1050" dirty="0">
                <a:latin typeface="+mn-ea"/>
              </a:rPr>
              <a:t>」より</a:t>
            </a:r>
            <a:endParaRPr kumimoji="1" lang="ja-JP" altLang="en-US" sz="1050" dirty="0">
              <a:latin typeface="+mn-ea"/>
            </a:endParaRPr>
          </a:p>
        </p:txBody>
      </p:sp>
      <p:pic>
        <p:nvPicPr>
          <p:cNvPr id="9" name="図 1"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542" y="1668870"/>
            <a:ext cx="3406471" cy="108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542" y="3063581"/>
            <a:ext cx="3406471" cy="112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3244715" y="1455626"/>
            <a:ext cx="4027585" cy="261610"/>
          </a:xfrm>
          <a:prstGeom prst="rect">
            <a:avLst/>
          </a:prstGeom>
          <a:noFill/>
        </p:spPr>
        <p:txBody>
          <a:bodyPr wrap="square" rtlCol="0">
            <a:spAutoFit/>
          </a:bodyPr>
          <a:lstStyle/>
          <a:p>
            <a:r>
              <a:rPr lang="ja-JP" altLang="en-US" sz="1050" dirty="0">
                <a:latin typeface="+mn-ea"/>
              </a:rPr>
              <a:t>「</a:t>
            </a:r>
            <a:r>
              <a:rPr lang="zh-TW" altLang="en-US" sz="1050" dirty="0">
                <a:latin typeface="+mn-ea"/>
              </a:rPr>
              <a:t>受取手形管理 設定･操作手順書</a:t>
            </a:r>
            <a:r>
              <a:rPr lang="ja-JP" altLang="en-US" sz="1050" dirty="0">
                <a:latin typeface="+mn-ea"/>
              </a:rPr>
              <a:t>」より</a:t>
            </a:r>
            <a:endParaRPr kumimoji="1" lang="ja-JP" altLang="en-US" sz="1050" dirty="0">
              <a:latin typeface="+mn-ea"/>
            </a:endParaRPr>
          </a:p>
        </p:txBody>
      </p:sp>
      <p:sp>
        <p:nvSpPr>
          <p:cNvPr id="12" name="テキスト ボックス 11"/>
          <p:cNvSpPr txBox="1"/>
          <p:nvPr/>
        </p:nvSpPr>
        <p:spPr>
          <a:xfrm>
            <a:off x="3244715" y="2839785"/>
            <a:ext cx="4027585" cy="261610"/>
          </a:xfrm>
          <a:prstGeom prst="rect">
            <a:avLst/>
          </a:prstGeom>
          <a:noFill/>
        </p:spPr>
        <p:txBody>
          <a:bodyPr wrap="square" rtlCol="0">
            <a:spAutoFit/>
          </a:bodyPr>
          <a:lstStyle/>
          <a:p>
            <a:r>
              <a:rPr lang="ja-JP" altLang="en-US" sz="1050" dirty="0">
                <a:latin typeface="+mn-ea"/>
              </a:rPr>
              <a:t>「支払</a:t>
            </a:r>
            <a:r>
              <a:rPr lang="zh-TW" altLang="en-US" sz="1050" dirty="0">
                <a:latin typeface="+mn-ea"/>
              </a:rPr>
              <a:t>手形管理 設定･操作手順書</a:t>
            </a:r>
            <a:r>
              <a:rPr lang="ja-JP" altLang="en-US" sz="1050" dirty="0">
                <a:latin typeface="+mn-ea"/>
              </a:rPr>
              <a:t>」より</a:t>
            </a:r>
            <a:endParaRPr kumimoji="1" lang="ja-JP" altLang="en-US" sz="1050" dirty="0">
              <a:latin typeface="+mn-ea"/>
            </a:endParaRPr>
          </a:p>
        </p:txBody>
      </p:sp>
    </p:spTree>
    <p:extLst>
      <p:ext uri="{BB962C8B-B14F-4D97-AF65-F5344CB8AC3E}">
        <p14:creationId xmlns:p14="http://schemas.microsoft.com/office/powerpoint/2010/main" val="231151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smtClean="0"/>
              <a:t>の</a:t>
            </a:r>
            <a:r>
              <a:rPr lang="en-US" altLang="ja-JP" dirty="0"/>
              <a:t>DB</a:t>
            </a:r>
            <a:r>
              <a:rPr lang="ja-JP" altLang="en-US" dirty="0" smtClean="0"/>
              <a:t>参照（</a:t>
            </a:r>
            <a:r>
              <a:rPr lang="ja-JP" altLang="en-US" dirty="0"/>
              <a:t>書き込み権限の付与）</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13" name="テキスト ボックス 12"/>
          <p:cNvSpPr txBox="1"/>
          <p:nvPr/>
        </p:nvSpPr>
        <p:spPr>
          <a:xfrm>
            <a:off x="475586" y="1251087"/>
            <a:ext cx="1044116" cy="261610"/>
          </a:xfrm>
          <a:prstGeom prst="rect">
            <a:avLst/>
          </a:prstGeom>
          <a:noFill/>
        </p:spPr>
        <p:txBody>
          <a:bodyPr wrap="square" rtlCol="0">
            <a:spAutoFit/>
          </a:bodyPr>
          <a:lstStyle/>
          <a:p>
            <a:pPr algn="ctr"/>
            <a:r>
              <a:rPr lang="ja-JP" altLang="en-US" sz="1100" dirty="0"/>
              <a:t>他</a:t>
            </a:r>
            <a:r>
              <a:rPr kumimoji="1" lang="ja-JP" altLang="en-US" sz="1100" dirty="0" smtClean="0"/>
              <a:t>システム</a:t>
            </a:r>
            <a:endParaRPr kumimoji="1" lang="ja-JP" altLang="en-US" sz="1100" dirty="0"/>
          </a:p>
        </p:txBody>
      </p:sp>
      <p:sp>
        <p:nvSpPr>
          <p:cNvPr id="14" name="テキスト ボックス 13"/>
          <p:cNvSpPr txBox="1"/>
          <p:nvPr/>
        </p:nvSpPr>
        <p:spPr>
          <a:xfrm>
            <a:off x="6768244" y="1143075"/>
            <a:ext cx="1873192" cy="261610"/>
          </a:xfrm>
          <a:prstGeom prst="rect">
            <a:avLst/>
          </a:prstGeom>
          <a:noFill/>
        </p:spPr>
        <p:txBody>
          <a:bodyPr wrap="square" rtlCol="0">
            <a:spAutoFit/>
          </a:bodyPr>
          <a:lstStyle/>
          <a:p>
            <a:r>
              <a:rPr lang="en-US" altLang="ja-JP" sz="1100" dirty="0" smtClean="0"/>
              <a:t>SuperStream-NX Cloud</a:t>
            </a:r>
            <a:endParaRPr kumimoji="1" lang="ja-JP" altLang="en-US" sz="1100" dirty="0"/>
          </a:p>
        </p:txBody>
      </p:sp>
      <p:sp>
        <p:nvSpPr>
          <p:cNvPr id="15" name="テキスト ボックス 14"/>
          <p:cNvSpPr txBox="1"/>
          <p:nvPr/>
        </p:nvSpPr>
        <p:spPr>
          <a:xfrm>
            <a:off x="431800" y="2643758"/>
            <a:ext cx="7848652" cy="430887"/>
          </a:xfrm>
          <a:prstGeom prst="rect">
            <a:avLst/>
          </a:prstGeom>
          <a:noFill/>
        </p:spPr>
        <p:txBody>
          <a:bodyPr wrap="square" rtlCol="0">
            <a:spAutoFit/>
          </a:bodyPr>
          <a:lstStyle/>
          <a:p>
            <a:r>
              <a:rPr lang="ja-JP" altLang="en-US" sz="1100" dirty="0" smtClean="0"/>
              <a:t>■</a:t>
            </a:r>
            <a:r>
              <a:rPr lang="en-US" altLang="ja-JP" sz="1100" dirty="0" smtClean="0"/>
              <a:t>DB to DB</a:t>
            </a:r>
            <a:r>
              <a:rPr lang="ja-JP" altLang="en-US" sz="1100" dirty="0" smtClean="0"/>
              <a:t>連携が可能なワークテーブルについて</a:t>
            </a:r>
            <a:endParaRPr lang="en-US" altLang="ja-JP" sz="1100" dirty="0" smtClean="0"/>
          </a:p>
          <a:p>
            <a:r>
              <a:rPr lang="ja-JP" altLang="en-US" sz="1100" dirty="0"/>
              <a:t>　</a:t>
            </a:r>
            <a:endParaRPr lang="en-US" altLang="ja-JP" sz="1100" dirty="0" smtClean="0"/>
          </a:p>
        </p:txBody>
      </p:sp>
      <p:cxnSp>
        <p:nvCxnSpPr>
          <p:cNvPr id="16" name="直線矢印コネクタ 15"/>
          <p:cNvCxnSpPr/>
          <p:nvPr/>
        </p:nvCxnSpPr>
        <p:spPr>
          <a:xfrm>
            <a:off x="2736008" y="1710479"/>
            <a:ext cx="19080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145793" y="1944745"/>
            <a:ext cx="3730463" cy="600164"/>
          </a:xfrm>
          <a:prstGeom prst="rect">
            <a:avLst/>
          </a:prstGeom>
          <a:noFill/>
        </p:spPr>
        <p:txBody>
          <a:bodyPr wrap="square" rtlCol="0">
            <a:spAutoFit/>
          </a:bodyPr>
          <a:lstStyle/>
          <a:p>
            <a:r>
              <a:rPr lang="en-US" altLang="ja-JP" sz="1100" dirty="0" smtClean="0">
                <a:solidFill>
                  <a:srgbClr val="FF0000"/>
                </a:solidFill>
                <a:latin typeface="+mn-ea"/>
              </a:rPr>
              <a:t>VPN</a:t>
            </a:r>
            <a:r>
              <a:rPr lang="ja-JP" altLang="en-US" sz="1100" dirty="0" smtClean="0">
                <a:solidFill>
                  <a:srgbClr val="FF0000"/>
                </a:solidFill>
                <a:latin typeface="+mn-ea"/>
              </a:rPr>
              <a:t>もしくは専用線（</a:t>
            </a:r>
            <a:r>
              <a:rPr lang="en-US" altLang="ja-JP" sz="1100" dirty="0" err="1" smtClean="0">
                <a:solidFill>
                  <a:srgbClr val="FF0000"/>
                </a:solidFill>
                <a:latin typeface="+mn-ea"/>
              </a:rPr>
              <a:t>FastConnect</a:t>
            </a:r>
            <a:r>
              <a:rPr lang="ja-JP" altLang="en-US" sz="1100" dirty="0" smtClean="0">
                <a:solidFill>
                  <a:srgbClr val="FF0000"/>
                </a:solidFill>
                <a:latin typeface="+mn-ea"/>
              </a:rPr>
              <a:t>）でユーザ基幹</a:t>
            </a:r>
            <a:endParaRPr lang="en-US" altLang="ja-JP" sz="1100" dirty="0" smtClean="0">
              <a:solidFill>
                <a:srgbClr val="FF0000"/>
              </a:solidFill>
              <a:latin typeface="+mn-ea"/>
            </a:endParaRPr>
          </a:p>
          <a:p>
            <a:r>
              <a:rPr lang="ja-JP" altLang="en-US" sz="1100" dirty="0" smtClean="0">
                <a:solidFill>
                  <a:srgbClr val="FF0000"/>
                </a:solidFill>
                <a:latin typeface="+mn-ea"/>
              </a:rPr>
              <a:t>ネットワークを介してつながっている必要があります</a:t>
            </a:r>
            <a:endParaRPr lang="en-US" altLang="ja-JP" sz="1100" dirty="0" smtClean="0">
              <a:solidFill>
                <a:srgbClr val="FF0000"/>
              </a:solidFill>
              <a:latin typeface="+mn-ea"/>
            </a:endParaRPr>
          </a:p>
          <a:p>
            <a:r>
              <a:rPr kumimoji="1" lang="en-US" altLang="ja-JP" sz="1100" dirty="0" smtClean="0">
                <a:solidFill>
                  <a:srgbClr val="FF0000"/>
                </a:solidFill>
                <a:latin typeface="+mn-ea"/>
              </a:rPr>
              <a:t>※</a:t>
            </a:r>
            <a:r>
              <a:rPr kumimoji="1" lang="ja-JP" altLang="en-US" sz="1100" dirty="0" smtClean="0">
                <a:solidFill>
                  <a:srgbClr val="FF0000"/>
                </a:solidFill>
                <a:latin typeface="+mn-ea"/>
              </a:rPr>
              <a:t>インターネット接続では不可</a:t>
            </a:r>
            <a:endParaRPr kumimoji="1" lang="ja-JP" altLang="en-US" sz="1100" dirty="0">
              <a:solidFill>
                <a:srgbClr val="FF0000"/>
              </a:solidFill>
              <a:latin typeface="+mn-ea"/>
            </a:endParaRPr>
          </a:p>
        </p:txBody>
      </p:sp>
      <p:graphicFrame>
        <p:nvGraphicFramePr>
          <p:cNvPr id="18" name="表 17"/>
          <p:cNvGraphicFramePr>
            <a:graphicFrameLocks noGrp="1"/>
          </p:cNvGraphicFramePr>
          <p:nvPr>
            <p:extLst>
              <p:ext uri="{D42A27DB-BD31-4B8C-83A1-F6EECF244321}">
                <p14:modId xmlns:p14="http://schemas.microsoft.com/office/powerpoint/2010/main" val="3501835721"/>
              </p:ext>
            </p:extLst>
          </p:nvPr>
        </p:nvGraphicFramePr>
        <p:xfrm>
          <a:off x="654069" y="2918504"/>
          <a:ext cx="4017012" cy="1619736"/>
        </p:xfrm>
        <a:graphic>
          <a:graphicData uri="http://schemas.openxmlformats.org/drawingml/2006/table">
            <a:tbl>
              <a:tblPr firstRow="1" bandRow="1">
                <a:tableStyleId>{2D5ABB26-0587-4C30-8999-92F81FD0307C}</a:tableStyleId>
              </a:tblPr>
              <a:tblGrid>
                <a:gridCol w="2008506">
                  <a:extLst>
                    <a:ext uri="{9D8B030D-6E8A-4147-A177-3AD203B41FA5}">
                      <a16:colId xmlns:a16="http://schemas.microsoft.com/office/drawing/2014/main" val="2759234419"/>
                    </a:ext>
                  </a:extLst>
                </a:gridCol>
                <a:gridCol w="2008506">
                  <a:extLst>
                    <a:ext uri="{9D8B030D-6E8A-4147-A177-3AD203B41FA5}">
                      <a16:colId xmlns:a16="http://schemas.microsoft.com/office/drawing/2014/main" val="2817801175"/>
                    </a:ext>
                  </a:extLst>
                </a:gridCol>
              </a:tblGrid>
              <a:tr h="269956">
                <a:tc>
                  <a:txBody>
                    <a:bodyPr/>
                    <a:lstStyle/>
                    <a:p>
                      <a:pPr algn="ctr"/>
                      <a:r>
                        <a:rPr kumimoji="1" lang="ja-JP" altLang="en-US" sz="800" b="1" dirty="0" smtClean="0">
                          <a:solidFill>
                            <a:schemeClr val="bg1"/>
                          </a:solidFill>
                        </a:rPr>
                        <a:t>連携伝票</a:t>
                      </a:r>
                      <a:endParaRPr kumimoji="1" lang="ja-JP" altLang="en-US" sz="8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kumimoji="1" lang="ja-JP" altLang="en-US" sz="800" b="1" dirty="0" smtClean="0">
                          <a:solidFill>
                            <a:schemeClr val="bg1"/>
                          </a:solidFill>
                        </a:rPr>
                        <a:t>ワークテーブル</a:t>
                      </a:r>
                      <a:endParaRPr kumimoji="1" lang="ja-JP" altLang="en-US" sz="8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409222796"/>
                  </a:ext>
                </a:extLst>
              </a:tr>
              <a:tr h="269956">
                <a:tc>
                  <a:txBody>
                    <a:bodyPr/>
                    <a:lstStyle/>
                    <a:p>
                      <a:r>
                        <a:rPr kumimoji="1" lang="ja-JP" altLang="en-US" sz="800" dirty="0" smtClean="0">
                          <a:solidFill>
                            <a:sysClr val="windowText" lastClr="000000"/>
                          </a:solidFill>
                        </a:rPr>
                        <a:t>仕訳伝票</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GLFSWWRK</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63770351"/>
                  </a:ext>
                </a:extLst>
              </a:tr>
              <a:tr h="269956">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800" u="none" strike="noStrike" kern="1200" cap="none" spc="0" normalizeH="0" baseline="0" noProof="0" dirty="0" smtClean="0">
                          <a:ln>
                            <a:noFill/>
                          </a:ln>
                          <a:solidFill>
                            <a:sysClr val="windowText" lastClr="000000"/>
                          </a:solidFill>
                          <a:effectLst/>
                          <a:uLnTx/>
                          <a:uFillTx/>
                        </a:rPr>
                        <a:t>支払伝票</a:t>
                      </a:r>
                      <a:endParaRPr kumimoji="1" lang="ja-JP" altLang="en-US" sz="800" b="0" i="0" u="none" strike="noStrike" kern="1200" cap="none" spc="0" normalizeH="0" baseline="0" noProof="0" dirty="0" smtClean="0">
                        <a:ln>
                          <a:noFill/>
                        </a:ln>
                        <a:solidFill>
                          <a:sysClr val="windowText" lastClr="000000"/>
                        </a:solidFill>
                        <a:effectLst/>
                        <a:uLnTx/>
                        <a:uFillTx/>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APFSHWRK</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37095724"/>
                  </a:ext>
                </a:extLst>
              </a:tr>
              <a:tr h="269956">
                <a:tc rowSpan="3">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800" u="none" strike="noStrike" kern="1200" cap="none" spc="0" normalizeH="0" baseline="0" noProof="0" dirty="0" smtClean="0">
                          <a:ln>
                            <a:noFill/>
                          </a:ln>
                          <a:solidFill>
                            <a:sysClr val="windowText" lastClr="000000"/>
                          </a:solidFill>
                          <a:effectLst/>
                          <a:uLnTx/>
                          <a:uFillTx/>
                        </a:rPr>
                        <a:t>経費精算伝票</a:t>
                      </a:r>
                      <a:endParaRPr kumimoji="1" lang="ja-JP" altLang="en-US" sz="800" b="0" i="0" u="none" strike="noStrike" kern="1200" cap="none" spc="0" normalizeH="0" baseline="0" noProof="0" dirty="0" smtClean="0">
                        <a:ln>
                          <a:noFill/>
                        </a:ln>
                        <a:solidFill>
                          <a:sysClr val="windowText" lastClr="000000"/>
                        </a:solidFill>
                        <a:effectLst/>
                        <a:uLnTx/>
                        <a:uFillTx/>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APFSSWRK</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51664682"/>
                  </a:ext>
                </a:extLst>
              </a:tr>
              <a:tr h="269956">
                <a:tc vMerge="1">
                  <a:txBody>
                    <a:bodyPr/>
                    <a:lstStyle/>
                    <a:p>
                      <a:endParaRPr lang="ja-JP" altLang="en-US" dirty="0"/>
                    </a:p>
                  </a:txBody>
                  <a:tcPr/>
                </a:tc>
                <a:tc>
                  <a:txBody>
                    <a:bodyPr/>
                    <a:lstStyle/>
                    <a:p>
                      <a:r>
                        <a:rPr kumimoji="1" lang="en-US" altLang="ja-JP" sz="800" dirty="0" smtClean="0">
                          <a:solidFill>
                            <a:sysClr val="windowText" lastClr="000000"/>
                          </a:solidFill>
                        </a:rPr>
                        <a:t>APFSMWRK</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99165684"/>
                  </a:ext>
                </a:extLst>
              </a:tr>
              <a:tr h="269956">
                <a:tc vMerge="1">
                  <a:txBody>
                    <a:bodyPr/>
                    <a:lstStyle/>
                    <a:p>
                      <a:endParaRPr lang="ja-JP" altLang="en-US" dirty="0"/>
                    </a:p>
                  </a:txBody>
                  <a:tcPr/>
                </a:tc>
                <a:tc>
                  <a:txBody>
                    <a:bodyPr/>
                    <a:lstStyle/>
                    <a:p>
                      <a:r>
                        <a:rPr kumimoji="1" lang="en-US" altLang="ja-JP" sz="800" dirty="0" smtClean="0">
                          <a:solidFill>
                            <a:sysClr val="windowText" lastClr="000000"/>
                          </a:solidFill>
                        </a:rPr>
                        <a:t>APFSPWRK</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25505665"/>
                  </a:ext>
                </a:extLst>
              </a:tr>
            </a:tbl>
          </a:graphicData>
        </a:graphic>
      </p:graphicFrame>
      <p:sp>
        <p:nvSpPr>
          <p:cNvPr id="19" name="テキスト ボックス 18"/>
          <p:cNvSpPr txBox="1"/>
          <p:nvPr/>
        </p:nvSpPr>
        <p:spPr>
          <a:xfrm>
            <a:off x="575556" y="4574321"/>
            <a:ext cx="4644516" cy="230832"/>
          </a:xfrm>
          <a:prstGeom prst="rect">
            <a:avLst/>
          </a:prstGeom>
          <a:noFill/>
        </p:spPr>
        <p:txBody>
          <a:bodyPr wrap="square" rtlCol="0">
            <a:spAutoFit/>
          </a:bodyPr>
          <a:lstStyle/>
          <a:p>
            <a:r>
              <a:rPr kumimoji="1" lang="en-US" altLang="ja-JP" sz="900" dirty="0" smtClean="0">
                <a:latin typeface="+mn-ea"/>
              </a:rPr>
              <a:t>※</a:t>
            </a:r>
            <a:r>
              <a:rPr kumimoji="1" lang="ja-JP" altLang="en-US" sz="900" dirty="0" smtClean="0">
                <a:latin typeface="+mn-ea"/>
              </a:rPr>
              <a:t>詳細はシステム設定ガイド</a:t>
            </a:r>
            <a:r>
              <a:rPr kumimoji="1" lang="en-US" altLang="ja-JP" sz="900" dirty="0" smtClean="0">
                <a:latin typeface="+mn-ea"/>
              </a:rPr>
              <a:t>Ⅰ </a:t>
            </a:r>
            <a:r>
              <a:rPr kumimoji="1" lang="ja-JP" altLang="en-US" sz="900" dirty="0" smtClean="0">
                <a:latin typeface="+mn-ea"/>
              </a:rPr>
              <a:t>外部データ連携のご確認をお願い致します</a:t>
            </a:r>
            <a:endParaRPr kumimoji="1" lang="ja-JP" altLang="en-US" sz="900" dirty="0">
              <a:latin typeface="+mn-ea"/>
            </a:endParaRPr>
          </a:p>
        </p:txBody>
      </p:sp>
      <p:graphicFrame>
        <p:nvGraphicFramePr>
          <p:cNvPr id="20" name="表 19"/>
          <p:cNvGraphicFramePr>
            <a:graphicFrameLocks noGrp="1"/>
          </p:cNvGraphicFramePr>
          <p:nvPr>
            <p:extLst>
              <p:ext uri="{D42A27DB-BD31-4B8C-83A1-F6EECF244321}">
                <p14:modId xmlns:p14="http://schemas.microsoft.com/office/powerpoint/2010/main" val="182715278"/>
              </p:ext>
            </p:extLst>
          </p:nvPr>
        </p:nvGraphicFramePr>
        <p:xfrm>
          <a:off x="4679847" y="2918977"/>
          <a:ext cx="4017012" cy="1758767"/>
        </p:xfrm>
        <a:graphic>
          <a:graphicData uri="http://schemas.openxmlformats.org/drawingml/2006/table">
            <a:tbl>
              <a:tblPr firstRow="1" bandRow="1">
                <a:tableStyleId>{2D5ABB26-0587-4C30-8999-92F81FD0307C}</a:tableStyleId>
              </a:tblPr>
              <a:tblGrid>
                <a:gridCol w="2008506">
                  <a:extLst>
                    <a:ext uri="{9D8B030D-6E8A-4147-A177-3AD203B41FA5}">
                      <a16:colId xmlns:a16="http://schemas.microsoft.com/office/drawing/2014/main" val="1866105513"/>
                    </a:ext>
                  </a:extLst>
                </a:gridCol>
                <a:gridCol w="2008506">
                  <a:extLst>
                    <a:ext uri="{9D8B030D-6E8A-4147-A177-3AD203B41FA5}">
                      <a16:colId xmlns:a16="http://schemas.microsoft.com/office/drawing/2014/main" val="4220806430"/>
                    </a:ext>
                  </a:extLst>
                </a:gridCol>
              </a:tblGrid>
              <a:tr h="265247">
                <a:tc>
                  <a:txBody>
                    <a:bodyPr/>
                    <a:lstStyle/>
                    <a:p>
                      <a:pPr algn="ctr"/>
                      <a:r>
                        <a:rPr kumimoji="1" lang="ja-JP" altLang="en-US" sz="800" b="1" dirty="0" smtClean="0">
                          <a:solidFill>
                            <a:schemeClr val="bg1"/>
                          </a:solidFill>
                        </a:rPr>
                        <a:t>連携伝票</a:t>
                      </a:r>
                      <a:endParaRPr kumimoji="1" lang="ja-JP" altLang="en-US" sz="8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kumimoji="1" lang="ja-JP" altLang="en-US" sz="800" b="1" dirty="0" smtClean="0">
                          <a:solidFill>
                            <a:schemeClr val="bg1"/>
                          </a:solidFill>
                        </a:rPr>
                        <a:t>ワークテーブル</a:t>
                      </a:r>
                      <a:endParaRPr kumimoji="1" lang="ja-JP" altLang="en-US" sz="8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32107477"/>
                  </a:ext>
                </a:extLst>
              </a:tr>
              <a:tr h="193442">
                <a:tc>
                  <a:txBody>
                    <a:bodyPr/>
                    <a:lstStyle/>
                    <a:p>
                      <a:r>
                        <a:rPr kumimoji="1" lang="ja-JP" altLang="en-US" sz="800" dirty="0" smtClean="0">
                          <a:solidFill>
                            <a:sysClr val="windowText" lastClr="000000"/>
                          </a:solidFill>
                        </a:rPr>
                        <a:t>債務計上伝票</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APFKHWRK</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678545"/>
                  </a:ext>
                </a:extLst>
              </a:tr>
              <a:tr h="193442">
                <a:tc>
                  <a:txBody>
                    <a:bodyPr/>
                    <a:lstStyle/>
                    <a:p>
                      <a:r>
                        <a:rPr kumimoji="1" lang="ja-JP" altLang="en-US" sz="800" dirty="0" smtClean="0">
                          <a:solidFill>
                            <a:sysClr val="windowText" lastClr="000000"/>
                          </a:solidFill>
                        </a:rPr>
                        <a:t>債務振替伝票</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APFKMWRK</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94936186"/>
                  </a:ext>
                </a:extLst>
              </a:tr>
              <a:tr h="193442">
                <a:tc rowSpan="3">
                  <a:txBody>
                    <a:bodyPr/>
                    <a:lstStyle/>
                    <a:p>
                      <a:r>
                        <a:rPr kumimoji="1" lang="ja-JP" altLang="en-US" sz="800" dirty="0" smtClean="0">
                          <a:solidFill>
                            <a:sysClr val="windowText" lastClr="000000"/>
                          </a:solidFill>
                        </a:rPr>
                        <a:t>債権伝票</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ARFSHWRK</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95699964"/>
                  </a:ext>
                </a:extLst>
              </a:tr>
              <a:tr h="193442">
                <a:tc vMerge="1">
                  <a:txBody>
                    <a:bodyPr/>
                    <a:lstStyle/>
                    <a:p>
                      <a:endParaRPr kumimoji="1" lang="ja-JP" altLang="en-US" sz="1100" dirty="0"/>
                    </a:p>
                  </a:txBody>
                  <a:tcPr/>
                </a:tc>
                <a:tc>
                  <a:txBody>
                    <a:bodyPr/>
                    <a:lstStyle/>
                    <a:p>
                      <a:r>
                        <a:rPr kumimoji="1" lang="en-US" altLang="ja-JP" sz="800" dirty="0" smtClean="0">
                          <a:solidFill>
                            <a:sysClr val="windowText" lastClr="000000"/>
                          </a:solidFill>
                        </a:rPr>
                        <a:t>ARFSNWRK</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05347253"/>
                  </a:ext>
                </a:extLst>
              </a:tr>
              <a:tr h="193442">
                <a:tc vMerge="1">
                  <a:txBody>
                    <a:bodyPr/>
                    <a:lstStyle/>
                    <a:p>
                      <a:endParaRPr kumimoji="1" lang="ja-JP" altLang="en-US" sz="1100" dirty="0"/>
                    </a:p>
                  </a:txBody>
                  <a:tcPr/>
                </a:tc>
                <a:tc>
                  <a:txBody>
                    <a:bodyPr/>
                    <a:lstStyle/>
                    <a:p>
                      <a:r>
                        <a:rPr kumimoji="1" lang="en-US" altLang="ja-JP" sz="800" dirty="0" smtClean="0">
                          <a:solidFill>
                            <a:sysClr val="windowText" lastClr="000000"/>
                          </a:solidFill>
                        </a:rPr>
                        <a:t>ARFSMWEK</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7696713"/>
                  </a:ext>
                </a:extLst>
              </a:tr>
              <a:tr h="193442">
                <a:tc rowSpan="2">
                  <a:txBody>
                    <a:bodyPr/>
                    <a:lstStyle/>
                    <a:p>
                      <a:r>
                        <a:rPr kumimoji="1" lang="ja-JP" altLang="en-US" sz="800" dirty="0" smtClean="0">
                          <a:solidFill>
                            <a:sysClr val="windowText" lastClr="000000"/>
                          </a:solidFill>
                        </a:rPr>
                        <a:t>債権計上伝票</a:t>
                      </a:r>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ARFKHWRK</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20483468"/>
                  </a:ext>
                </a:extLst>
              </a:tr>
              <a:tr h="193442">
                <a:tc vMerge="1">
                  <a:txBody>
                    <a:bodyPr/>
                    <a:lstStyle/>
                    <a:p>
                      <a:endParaRPr kumimoji="1" lang="ja-JP" altLang="en-US" sz="800" dirty="0">
                        <a:solidFill>
                          <a:sysClr val="windowText" lastClr="00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en-US" altLang="ja-JP" sz="800" dirty="0" smtClean="0">
                          <a:solidFill>
                            <a:sysClr val="windowText" lastClr="000000"/>
                          </a:solidFill>
                        </a:rPr>
                        <a:t>ARFKMWRK</a:t>
                      </a:r>
                      <a:endParaRPr kumimoji="1" lang="ja-JP" altLang="en-US" sz="800" dirty="0">
                        <a:solidFill>
                          <a:sysClr val="windowText" lastClr="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90483502"/>
                  </a:ext>
                </a:extLst>
              </a:tr>
            </a:tbl>
          </a:graphicData>
        </a:graphic>
      </p:graphicFrame>
      <p:sp>
        <p:nvSpPr>
          <p:cNvPr id="21" name="テキスト ボックス 20"/>
          <p:cNvSpPr txBox="1"/>
          <p:nvPr/>
        </p:nvSpPr>
        <p:spPr>
          <a:xfrm>
            <a:off x="3145793" y="972637"/>
            <a:ext cx="3448941" cy="430887"/>
          </a:xfrm>
          <a:prstGeom prst="rect">
            <a:avLst/>
          </a:prstGeom>
          <a:noFill/>
        </p:spPr>
        <p:txBody>
          <a:bodyPr wrap="square" rtlCol="0">
            <a:spAutoFit/>
          </a:bodyPr>
          <a:lstStyle/>
          <a:p>
            <a:r>
              <a:rPr lang="ja-JP" altLang="en-US" sz="1100" dirty="0">
                <a:latin typeface="+mn-ea"/>
              </a:rPr>
              <a:t>外部</a:t>
            </a:r>
            <a:r>
              <a:rPr lang="ja-JP" altLang="en-US" sz="1100" dirty="0" smtClean="0">
                <a:latin typeface="+mn-ea"/>
              </a:rPr>
              <a:t>取込ワークテーブル</a:t>
            </a:r>
            <a:r>
              <a:rPr kumimoji="1" lang="ja-JP" altLang="en-US" sz="1100" dirty="0" smtClean="0">
                <a:latin typeface="+mn-ea"/>
              </a:rPr>
              <a:t>（</a:t>
            </a:r>
            <a:r>
              <a:rPr kumimoji="0" lang="en-US" altLang="ja-JP" sz="1100" kern="0" dirty="0" smtClean="0">
                <a:solidFill>
                  <a:sysClr val="windowText" lastClr="000000">
                    <a:lumMod val="75000"/>
                    <a:lumOff val="25000"/>
                  </a:sysClr>
                </a:solidFill>
                <a:latin typeface="+mn-ea"/>
                <a:cs typeface="メイリオ" pitchFamily="50" charset="-128"/>
              </a:rPr>
              <a:t> GLFSWWR</a:t>
            </a:r>
            <a:r>
              <a:rPr kumimoji="0" lang="en-US" altLang="ja-JP" sz="1100" kern="0" dirty="0">
                <a:solidFill>
                  <a:sysClr val="windowText" lastClr="000000">
                    <a:lumMod val="75000"/>
                    <a:lumOff val="25000"/>
                  </a:sysClr>
                </a:solidFill>
                <a:latin typeface="+mn-ea"/>
                <a:cs typeface="メイリオ" pitchFamily="50" charset="-128"/>
              </a:rPr>
              <a:t>K</a:t>
            </a:r>
            <a:r>
              <a:rPr kumimoji="0" lang="ja-JP" altLang="en-US" sz="1100" kern="0" dirty="0" smtClean="0">
                <a:solidFill>
                  <a:sysClr val="windowText" lastClr="000000">
                    <a:lumMod val="75000"/>
                    <a:lumOff val="25000"/>
                  </a:sysClr>
                </a:solidFill>
                <a:latin typeface="+mn-ea"/>
                <a:cs typeface="メイリオ" pitchFamily="50" charset="-128"/>
              </a:rPr>
              <a:t>等</a:t>
            </a:r>
            <a:r>
              <a:rPr kumimoji="0" lang="en-US" altLang="ja-JP" sz="1100" kern="0" dirty="0" smtClean="0">
                <a:solidFill>
                  <a:sysClr val="windowText" lastClr="000000">
                    <a:lumMod val="75000"/>
                    <a:lumOff val="25000"/>
                  </a:sysClr>
                </a:solidFill>
                <a:latin typeface="+mn-ea"/>
                <a:cs typeface="メイリオ" pitchFamily="50" charset="-128"/>
              </a:rPr>
              <a:t> </a:t>
            </a:r>
            <a:r>
              <a:rPr kumimoji="1" lang="ja-JP" altLang="en-US" sz="1100" dirty="0" smtClean="0">
                <a:latin typeface="+mn-ea"/>
              </a:rPr>
              <a:t>）に</a:t>
            </a:r>
            <a:endParaRPr kumimoji="1" lang="en-US" altLang="ja-JP" sz="1100" dirty="0" smtClean="0">
              <a:latin typeface="+mn-ea"/>
            </a:endParaRPr>
          </a:p>
          <a:p>
            <a:r>
              <a:rPr kumimoji="1" lang="ja-JP" altLang="en-US" sz="1100" dirty="0" smtClean="0">
                <a:latin typeface="+mn-ea"/>
              </a:rPr>
              <a:t>直接</a:t>
            </a:r>
            <a:r>
              <a:rPr lang="ja-JP" altLang="en-US" sz="1100" dirty="0" smtClean="0">
                <a:latin typeface="+mn-ea"/>
              </a:rPr>
              <a:t>データを連携</a:t>
            </a:r>
            <a:endParaRPr kumimoji="1" lang="ja-JP" altLang="en-US" sz="1100" dirty="0">
              <a:latin typeface="+mn-ea"/>
            </a:endParaRPr>
          </a:p>
        </p:txBody>
      </p:sp>
      <p:sp>
        <p:nvSpPr>
          <p:cNvPr id="22" name="Freeform 53"/>
          <p:cNvSpPr>
            <a:spLocks noEditPoints="1"/>
          </p:cNvSpPr>
          <p:nvPr/>
        </p:nvSpPr>
        <p:spPr bwMode="auto">
          <a:xfrm>
            <a:off x="1793904" y="1598905"/>
            <a:ext cx="647833" cy="441664"/>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rgbClr val="AAC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角丸四角形 22"/>
          <p:cNvSpPr/>
          <p:nvPr/>
        </p:nvSpPr>
        <p:spPr>
          <a:xfrm>
            <a:off x="475586" y="1055939"/>
            <a:ext cx="2146161" cy="122753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Freeform 35"/>
          <p:cNvSpPr>
            <a:spLocks noEditPoints="1"/>
          </p:cNvSpPr>
          <p:nvPr/>
        </p:nvSpPr>
        <p:spPr bwMode="auto">
          <a:xfrm>
            <a:off x="863588" y="1607312"/>
            <a:ext cx="333375" cy="468313"/>
          </a:xfrm>
          <a:custGeom>
            <a:avLst/>
            <a:gdLst>
              <a:gd name="T0" fmla="*/ 189 w 349"/>
              <a:gd name="T1" fmla="*/ 45 h 493"/>
              <a:gd name="T2" fmla="*/ 38 w 349"/>
              <a:gd name="T3" fmla="*/ 45 h 493"/>
              <a:gd name="T4" fmla="*/ 38 w 349"/>
              <a:gd name="T5" fmla="*/ 30 h 493"/>
              <a:gd name="T6" fmla="*/ 189 w 349"/>
              <a:gd name="T7" fmla="*/ 30 h 493"/>
              <a:gd name="T8" fmla="*/ 189 w 349"/>
              <a:gd name="T9" fmla="*/ 45 h 493"/>
              <a:gd name="T10" fmla="*/ 189 w 349"/>
              <a:gd name="T11" fmla="*/ 75 h 493"/>
              <a:gd name="T12" fmla="*/ 38 w 349"/>
              <a:gd name="T13" fmla="*/ 75 h 493"/>
              <a:gd name="T14" fmla="*/ 38 w 349"/>
              <a:gd name="T15" fmla="*/ 90 h 493"/>
              <a:gd name="T16" fmla="*/ 189 w 349"/>
              <a:gd name="T17" fmla="*/ 90 h 493"/>
              <a:gd name="T18" fmla="*/ 189 w 349"/>
              <a:gd name="T19" fmla="*/ 75 h 493"/>
              <a:gd name="T20" fmla="*/ 227 w 349"/>
              <a:gd name="T21" fmla="*/ 121 h 493"/>
              <a:gd name="T22" fmla="*/ 0 w 349"/>
              <a:gd name="T23" fmla="*/ 121 h 493"/>
              <a:gd name="T24" fmla="*/ 0 w 349"/>
              <a:gd name="T25" fmla="*/ 0 h 493"/>
              <a:gd name="T26" fmla="*/ 227 w 349"/>
              <a:gd name="T27" fmla="*/ 0 h 493"/>
              <a:gd name="T28" fmla="*/ 227 w 349"/>
              <a:gd name="T29" fmla="*/ 121 h 493"/>
              <a:gd name="T30" fmla="*/ 196 w 349"/>
              <a:gd name="T31" fmla="*/ 68 h 493"/>
              <a:gd name="T32" fmla="*/ 30 w 349"/>
              <a:gd name="T33" fmla="*/ 68 h 493"/>
              <a:gd name="T34" fmla="*/ 30 w 349"/>
              <a:gd name="T35" fmla="*/ 98 h 493"/>
              <a:gd name="T36" fmla="*/ 196 w 349"/>
              <a:gd name="T37" fmla="*/ 98 h 493"/>
              <a:gd name="T38" fmla="*/ 196 w 349"/>
              <a:gd name="T39" fmla="*/ 68 h 493"/>
              <a:gd name="T40" fmla="*/ 196 w 349"/>
              <a:gd name="T41" fmla="*/ 22 h 493"/>
              <a:gd name="T42" fmla="*/ 30 w 349"/>
              <a:gd name="T43" fmla="*/ 22 h 493"/>
              <a:gd name="T44" fmla="*/ 30 w 349"/>
              <a:gd name="T45" fmla="*/ 52 h 493"/>
              <a:gd name="T46" fmla="*/ 196 w 349"/>
              <a:gd name="T47" fmla="*/ 52 h 493"/>
              <a:gd name="T48" fmla="*/ 196 w 349"/>
              <a:gd name="T49" fmla="*/ 22 h 493"/>
              <a:gd name="T50" fmla="*/ 227 w 349"/>
              <a:gd name="T51" fmla="*/ 128 h 493"/>
              <a:gd name="T52" fmla="*/ 0 w 349"/>
              <a:gd name="T53" fmla="*/ 128 h 493"/>
              <a:gd name="T54" fmla="*/ 0 w 349"/>
              <a:gd name="T55" fmla="*/ 192 h 493"/>
              <a:gd name="T56" fmla="*/ 227 w 349"/>
              <a:gd name="T57" fmla="*/ 192 h 493"/>
              <a:gd name="T58" fmla="*/ 227 w 349"/>
              <a:gd name="T59" fmla="*/ 128 h 493"/>
              <a:gd name="T60" fmla="*/ 96 w 349"/>
              <a:gd name="T61" fmla="*/ 434 h 493"/>
              <a:gd name="T62" fmla="*/ 0 w 349"/>
              <a:gd name="T63" fmla="*/ 434 h 493"/>
              <a:gd name="T64" fmla="*/ 0 w 349"/>
              <a:gd name="T65" fmla="*/ 200 h 493"/>
              <a:gd name="T66" fmla="*/ 227 w 349"/>
              <a:gd name="T67" fmla="*/ 200 h 493"/>
              <a:gd name="T68" fmla="*/ 227 w 349"/>
              <a:gd name="T69" fmla="*/ 283 h 493"/>
              <a:gd name="T70" fmla="*/ 227 w 349"/>
              <a:gd name="T71" fmla="*/ 283 h 493"/>
              <a:gd name="T72" fmla="*/ 96 w 349"/>
              <a:gd name="T73" fmla="*/ 321 h 493"/>
              <a:gd name="T74" fmla="*/ 96 w 349"/>
              <a:gd name="T75" fmla="*/ 434 h 493"/>
              <a:gd name="T76" fmla="*/ 96 w 349"/>
              <a:gd name="T77" fmla="*/ 241 h 493"/>
              <a:gd name="T78" fmla="*/ 113 w 349"/>
              <a:gd name="T79" fmla="*/ 258 h 493"/>
              <a:gd name="T80" fmla="*/ 130 w 349"/>
              <a:gd name="T81" fmla="*/ 241 h 493"/>
              <a:gd name="T82" fmla="*/ 113 w 349"/>
              <a:gd name="T83" fmla="*/ 224 h 493"/>
              <a:gd name="T84" fmla="*/ 96 w 349"/>
              <a:gd name="T85" fmla="*/ 241 h 493"/>
              <a:gd name="T86" fmla="*/ 113 w 349"/>
              <a:gd name="T87" fmla="*/ 251 h 493"/>
              <a:gd name="T88" fmla="*/ 123 w 349"/>
              <a:gd name="T89" fmla="*/ 241 h 493"/>
              <a:gd name="T90" fmla="*/ 113 w 349"/>
              <a:gd name="T91" fmla="*/ 232 h 493"/>
              <a:gd name="T92" fmla="*/ 104 w 349"/>
              <a:gd name="T93" fmla="*/ 241 h 493"/>
              <a:gd name="T94" fmla="*/ 113 w 349"/>
              <a:gd name="T95" fmla="*/ 251 h 493"/>
              <a:gd name="T96" fmla="*/ 227 w 349"/>
              <a:gd name="T97" fmla="*/ 360 h 493"/>
              <a:gd name="T98" fmla="*/ 104 w 349"/>
              <a:gd name="T99" fmla="*/ 336 h 493"/>
              <a:gd name="T100" fmla="*/ 104 w 349"/>
              <a:gd name="T101" fmla="*/ 463 h 493"/>
              <a:gd name="T102" fmla="*/ 227 w 349"/>
              <a:gd name="T103" fmla="*/ 493 h 493"/>
              <a:gd name="T104" fmla="*/ 349 w 349"/>
              <a:gd name="T105" fmla="*/ 463 h 493"/>
              <a:gd name="T106" fmla="*/ 349 w 349"/>
              <a:gd name="T107" fmla="*/ 336 h 493"/>
              <a:gd name="T108" fmla="*/ 227 w 349"/>
              <a:gd name="T109" fmla="*/ 360 h 493"/>
              <a:gd name="T110" fmla="*/ 227 w 349"/>
              <a:gd name="T111" fmla="*/ 291 h 493"/>
              <a:gd name="T112" fmla="*/ 104 w 349"/>
              <a:gd name="T113" fmla="*/ 321 h 493"/>
              <a:gd name="T114" fmla="*/ 227 w 349"/>
              <a:gd name="T115" fmla="*/ 352 h 493"/>
              <a:gd name="T116" fmla="*/ 349 w 349"/>
              <a:gd name="T117" fmla="*/ 321 h 493"/>
              <a:gd name="T118" fmla="*/ 227 w 349"/>
              <a:gd name="T119" fmla="*/ 29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6"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2" y="283"/>
                  <a:pt x="96" y="296"/>
                  <a:pt x="96" y="321"/>
                </a:cubicBezTo>
                <a:lnTo>
                  <a:pt x="96"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9" y="251"/>
                  <a:pt x="123" y="247"/>
                  <a:pt x="123" y="241"/>
                </a:cubicBezTo>
                <a:cubicBezTo>
                  <a:pt x="123" y="236"/>
                  <a:pt x="119" y="232"/>
                  <a:pt x="113" y="232"/>
                </a:cubicBezTo>
                <a:cubicBezTo>
                  <a:pt x="108" y="232"/>
                  <a:pt x="104" y="236"/>
                  <a:pt x="104" y="241"/>
                </a:cubicBezTo>
                <a:cubicBezTo>
                  <a:pt x="104" y="247"/>
                  <a:pt x="108" y="251"/>
                  <a:pt x="113" y="251"/>
                </a:cubicBezTo>
                <a:close/>
                <a:moveTo>
                  <a:pt x="227" y="360"/>
                </a:moveTo>
                <a:cubicBezTo>
                  <a:pt x="175" y="360"/>
                  <a:pt x="124" y="352"/>
                  <a:pt x="104" y="336"/>
                </a:cubicBezTo>
                <a:cubicBezTo>
                  <a:pt x="104" y="463"/>
                  <a:pt x="104" y="463"/>
                  <a:pt x="104" y="463"/>
                </a:cubicBezTo>
                <a:cubicBezTo>
                  <a:pt x="104" y="477"/>
                  <a:pt x="154" y="493"/>
                  <a:pt x="227" y="493"/>
                </a:cubicBezTo>
                <a:cubicBezTo>
                  <a:pt x="299" y="493"/>
                  <a:pt x="349" y="477"/>
                  <a:pt x="349" y="463"/>
                </a:cubicBezTo>
                <a:cubicBezTo>
                  <a:pt x="349" y="336"/>
                  <a:pt x="349" y="336"/>
                  <a:pt x="349" y="336"/>
                </a:cubicBezTo>
                <a:cubicBezTo>
                  <a:pt x="330" y="352"/>
                  <a:pt x="278" y="360"/>
                  <a:pt x="227" y="360"/>
                </a:cubicBezTo>
                <a:close/>
                <a:moveTo>
                  <a:pt x="227" y="291"/>
                </a:moveTo>
                <a:cubicBezTo>
                  <a:pt x="154" y="291"/>
                  <a:pt x="104" y="307"/>
                  <a:pt x="104" y="321"/>
                </a:cubicBezTo>
                <a:cubicBezTo>
                  <a:pt x="104" y="336"/>
                  <a:pt x="154" y="352"/>
                  <a:pt x="227" y="352"/>
                </a:cubicBezTo>
                <a:cubicBezTo>
                  <a:pt x="299" y="352"/>
                  <a:pt x="349" y="336"/>
                  <a:pt x="349" y="321"/>
                </a:cubicBezTo>
                <a:cubicBezTo>
                  <a:pt x="349" y="307"/>
                  <a:pt x="299" y="291"/>
                  <a:pt x="227" y="291"/>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2"/>
          <p:cNvSpPr>
            <a:spLocks noEditPoints="1"/>
          </p:cNvSpPr>
          <p:nvPr/>
        </p:nvSpPr>
        <p:spPr bwMode="auto">
          <a:xfrm>
            <a:off x="4762872" y="1547780"/>
            <a:ext cx="457200" cy="29368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p:cNvSpPr txBox="1"/>
          <p:nvPr/>
        </p:nvSpPr>
        <p:spPr>
          <a:xfrm>
            <a:off x="3131840" y="1467111"/>
            <a:ext cx="1044116" cy="261610"/>
          </a:xfrm>
          <a:prstGeom prst="rect">
            <a:avLst/>
          </a:prstGeom>
          <a:noFill/>
        </p:spPr>
        <p:txBody>
          <a:bodyPr wrap="square" rtlCol="0">
            <a:spAutoFit/>
          </a:bodyPr>
          <a:lstStyle/>
          <a:p>
            <a:pPr algn="ctr"/>
            <a:r>
              <a:rPr lang="en-US" altLang="ja-JP" sz="1100" dirty="0" smtClean="0"/>
              <a:t>VPN</a:t>
            </a:r>
            <a:endParaRPr kumimoji="1" lang="ja-JP" altLang="en-US" sz="1100" dirty="0"/>
          </a:p>
        </p:txBody>
      </p:sp>
      <p:sp>
        <p:nvSpPr>
          <p:cNvPr id="27" name="Freeform 10"/>
          <p:cNvSpPr>
            <a:spLocks noEditPoints="1"/>
          </p:cNvSpPr>
          <p:nvPr/>
        </p:nvSpPr>
        <p:spPr bwMode="auto">
          <a:xfrm>
            <a:off x="7415038" y="1564220"/>
            <a:ext cx="541338" cy="341313"/>
          </a:xfrm>
          <a:custGeom>
            <a:avLst/>
            <a:gdLst>
              <a:gd name="T0" fmla="*/ 567 w 567"/>
              <a:gd name="T1" fmla="*/ 253 h 359"/>
              <a:gd name="T2" fmla="*/ 461 w 567"/>
              <a:gd name="T3" fmla="*/ 359 h 359"/>
              <a:gd name="T4" fmla="*/ 88 w 567"/>
              <a:gd name="T5" fmla="*/ 359 h 359"/>
              <a:gd name="T6" fmla="*/ 0 w 567"/>
              <a:gd name="T7" fmla="*/ 272 h 359"/>
              <a:gd name="T8" fmla="*/ 83 w 567"/>
              <a:gd name="T9" fmla="*/ 185 h 359"/>
              <a:gd name="T10" fmla="*/ 79 w 567"/>
              <a:gd name="T11" fmla="*/ 162 h 359"/>
              <a:gd name="T12" fmla="*/ 148 w 567"/>
              <a:gd name="T13" fmla="*/ 94 h 359"/>
              <a:gd name="T14" fmla="*/ 182 w 567"/>
              <a:gd name="T15" fmla="*/ 103 h 359"/>
              <a:gd name="T16" fmla="*/ 309 w 567"/>
              <a:gd name="T17" fmla="*/ 0 h 359"/>
              <a:gd name="T18" fmla="*/ 440 w 567"/>
              <a:gd name="T19" fmla="*/ 130 h 359"/>
              <a:gd name="T20" fmla="*/ 438 w 567"/>
              <a:gd name="T21" fmla="*/ 150 h 359"/>
              <a:gd name="T22" fmla="*/ 461 w 567"/>
              <a:gd name="T23" fmla="*/ 147 h 359"/>
              <a:gd name="T24" fmla="*/ 567 w 567"/>
              <a:gd name="T25" fmla="*/ 253 h 359"/>
              <a:gd name="T26" fmla="*/ 284 w 567"/>
              <a:gd name="T27" fmla="*/ 185 h 359"/>
              <a:gd name="T28" fmla="*/ 170 w 567"/>
              <a:gd name="T29" fmla="*/ 163 h 359"/>
              <a:gd name="T30" fmla="*/ 170 w 567"/>
              <a:gd name="T31" fmla="*/ 280 h 359"/>
              <a:gd name="T32" fmla="*/ 284 w 567"/>
              <a:gd name="T33" fmla="*/ 308 h 359"/>
              <a:gd name="T34" fmla="*/ 397 w 567"/>
              <a:gd name="T35" fmla="*/ 280 h 359"/>
              <a:gd name="T36" fmla="*/ 397 w 567"/>
              <a:gd name="T37" fmla="*/ 163 h 359"/>
              <a:gd name="T38" fmla="*/ 284 w 567"/>
              <a:gd name="T39" fmla="*/ 185 h 359"/>
              <a:gd name="T40" fmla="*/ 284 w 567"/>
              <a:gd name="T41" fmla="*/ 122 h 359"/>
              <a:gd name="T42" fmla="*/ 170 w 567"/>
              <a:gd name="T43" fmla="*/ 150 h 359"/>
              <a:gd name="T44" fmla="*/ 284 w 567"/>
              <a:gd name="T45" fmla="*/ 178 h 359"/>
              <a:gd name="T46" fmla="*/ 397 w 567"/>
              <a:gd name="T47" fmla="*/ 150 h 359"/>
              <a:gd name="T48" fmla="*/ 284 w 567"/>
              <a:gd name="T49" fmla="*/ 12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7" h="359">
                <a:moveTo>
                  <a:pt x="567" y="253"/>
                </a:moveTo>
                <a:cubicBezTo>
                  <a:pt x="567" y="312"/>
                  <a:pt x="520" y="359"/>
                  <a:pt x="461" y="359"/>
                </a:cubicBezTo>
                <a:cubicBezTo>
                  <a:pt x="88" y="359"/>
                  <a:pt x="88" y="359"/>
                  <a:pt x="88" y="359"/>
                </a:cubicBezTo>
                <a:cubicBezTo>
                  <a:pt x="39" y="359"/>
                  <a:pt x="0" y="320"/>
                  <a:pt x="0" y="272"/>
                </a:cubicBezTo>
                <a:cubicBezTo>
                  <a:pt x="0" y="225"/>
                  <a:pt x="37" y="188"/>
                  <a:pt x="83" y="185"/>
                </a:cubicBezTo>
                <a:cubicBezTo>
                  <a:pt x="80" y="178"/>
                  <a:pt x="79" y="170"/>
                  <a:pt x="79" y="162"/>
                </a:cubicBezTo>
                <a:cubicBezTo>
                  <a:pt x="79" y="124"/>
                  <a:pt x="110" y="94"/>
                  <a:pt x="148" y="94"/>
                </a:cubicBezTo>
                <a:cubicBezTo>
                  <a:pt x="160" y="94"/>
                  <a:pt x="172" y="97"/>
                  <a:pt x="182" y="103"/>
                </a:cubicBezTo>
                <a:cubicBezTo>
                  <a:pt x="195" y="44"/>
                  <a:pt x="247" y="0"/>
                  <a:pt x="309" y="0"/>
                </a:cubicBezTo>
                <a:cubicBezTo>
                  <a:pt x="381" y="0"/>
                  <a:pt x="440" y="58"/>
                  <a:pt x="440" y="130"/>
                </a:cubicBezTo>
                <a:cubicBezTo>
                  <a:pt x="440" y="137"/>
                  <a:pt x="439" y="143"/>
                  <a:pt x="438" y="150"/>
                </a:cubicBezTo>
                <a:cubicBezTo>
                  <a:pt x="446" y="148"/>
                  <a:pt x="453" y="147"/>
                  <a:pt x="461" y="147"/>
                </a:cubicBezTo>
                <a:cubicBezTo>
                  <a:pt x="520" y="147"/>
                  <a:pt x="567" y="195"/>
                  <a:pt x="567" y="253"/>
                </a:cubicBezTo>
                <a:close/>
                <a:moveTo>
                  <a:pt x="284" y="185"/>
                </a:moveTo>
                <a:cubicBezTo>
                  <a:pt x="236" y="185"/>
                  <a:pt x="189" y="178"/>
                  <a:pt x="170" y="163"/>
                </a:cubicBezTo>
                <a:cubicBezTo>
                  <a:pt x="170" y="280"/>
                  <a:pt x="170" y="280"/>
                  <a:pt x="170" y="280"/>
                </a:cubicBezTo>
                <a:cubicBezTo>
                  <a:pt x="170" y="294"/>
                  <a:pt x="217" y="308"/>
                  <a:pt x="284" y="308"/>
                </a:cubicBezTo>
                <a:cubicBezTo>
                  <a:pt x="351" y="308"/>
                  <a:pt x="397" y="294"/>
                  <a:pt x="397" y="280"/>
                </a:cubicBezTo>
                <a:cubicBezTo>
                  <a:pt x="397" y="163"/>
                  <a:pt x="397" y="163"/>
                  <a:pt x="397" y="163"/>
                </a:cubicBezTo>
                <a:cubicBezTo>
                  <a:pt x="379" y="178"/>
                  <a:pt x="331" y="185"/>
                  <a:pt x="284" y="185"/>
                </a:cubicBezTo>
                <a:close/>
                <a:moveTo>
                  <a:pt x="284" y="122"/>
                </a:moveTo>
                <a:cubicBezTo>
                  <a:pt x="217" y="122"/>
                  <a:pt x="170" y="137"/>
                  <a:pt x="170" y="150"/>
                </a:cubicBezTo>
                <a:cubicBezTo>
                  <a:pt x="170" y="163"/>
                  <a:pt x="217" y="178"/>
                  <a:pt x="284" y="178"/>
                </a:cubicBezTo>
                <a:cubicBezTo>
                  <a:pt x="351" y="178"/>
                  <a:pt x="397" y="163"/>
                  <a:pt x="397" y="150"/>
                </a:cubicBezTo>
                <a:cubicBezTo>
                  <a:pt x="397" y="137"/>
                  <a:pt x="351" y="122"/>
                  <a:pt x="284" y="122"/>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cxnSp>
        <p:nvCxnSpPr>
          <p:cNvPr id="28" name="直線矢印コネクタ 27"/>
          <p:cNvCxnSpPr/>
          <p:nvPr/>
        </p:nvCxnSpPr>
        <p:spPr>
          <a:xfrm>
            <a:off x="5328296" y="1710479"/>
            <a:ext cx="19080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786451" y="1467111"/>
            <a:ext cx="1044116" cy="261610"/>
          </a:xfrm>
          <a:prstGeom prst="rect">
            <a:avLst/>
          </a:prstGeom>
          <a:noFill/>
        </p:spPr>
        <p:txBody>
          <a:bodyPr wrap="square" rtlCol="0">
            <a:spAutoFit/>
          </a:bodyPr>
          <a:lstStyle/>
          <a:p>
            <a:pPr algn="ctr"/>
            <a:r>
              <a:rPr lang="en-US" altLang="ja-JP" sz="1100" dirty="0" smtClean="0"/>
              <a:t>VPN</a:t>
            </a:r>
            <a:endParaRPr kumimoji="1" lang="ja-JP" altLang="en-US" sz="1100" dirty="0"/>
          </a:p>
        </p:txBody>
      </p:sp>
      <p:sp>
        <p:nvSpPr>
          <p:cNvPr id="31" name="テキスト ボックス 30"/>
          <p:cNvSpPr txBox="1"/>
          <p:nvPr/>
        </p:nvSpPr>
        <p:spPr>
          <a:xfrm>
            <a:off x="1589222" y="1251087"/>
            <a:ext cx="1044116" cy="261610"/>
          </a:xfrm>
          <a:prstGeom prst="rect">
            <a:avLst/>
          </a:prstGeom>
          <a:noFill/>
        </p:spPr>
        <p:txBody>
          <a:bodyPr wrap="square" rtlCol="0">
            <a:spAutoFit/>
          </a:bodyPr>
          <a:lstStyle/>
          <a:p>
            <a:pPr algn="ctr"/>
            <a:r>
              <a:rPr lang="en-US" altLang="ja-JP" sz="1100" dirty="0" smtClean="0"/>
              <a:t>Connect</a:t>
            </a:r>
            <a:endParaRPr kumimoji="1" lang="ja-JP" altLang="en-US" sz="1100" dirty="0"/>
          </a:p>
        </p:txBody>
      </p:sp>
    </p:spTree>
    <p:extLst>
      <p:ext uri="{BB962C8B-B14F-4D97-AF65-F5344CB8AC3E}">
        <p14:creationId xmlns:p14="http://schemas.microsoft.com/office/powerpoint/2010/main" val="48826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smtClean="0"/>
              <a:t>の</a:t>
            </a:r>
            <a:r>
              <a:rPr lang="en-US" altLang="ja-JP" dirty="0"/>
              <a:t>DB</a:t>
            </a:r>
            <a:r>
              <a:rPr lang="ja-JP" altLang="en-US" dirty="0" smtClean="0"/>
              <a:t>参照（事例）</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30" name="テキスト ボックス 29"/>
          <p:cNvSpPr txBox="1"/>
          <p:nvPr/>
        </p:nvSpPr>
        <p:spPr>
          <a:xfrm>
            <a:off x="179512" y="1720377"/>
            <a:ext cx="2556284" cy="430887"/>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e-</a:t>
            </a:r>
            <a:r>
              <a:rPr kumimoji="0" lang="ja-JP" altLang="en-US" sz="1400" kern="0" dirty="0" smtClean="0">
                <a:solidFill>
                  <a:schemeClr val="tx1">
                    <a:lumMod val="75000"/>
                    <a:lumOff val="25000"/>
                  </a:schemeClr>
                </a:solidFill>
                <a:latin typeface="メイリオ" pitchFamily="50" charset="-128"/>
                <a:ea typeface="メイリオ" pitchFamily="50" charset="-128"/>
              </a:rPr>
              <a:t>給与明細</a:t>
            </a:r>
            <a:endParaRPr kumimoji="0" lang="en-US" altLang="ja-JP" sz="1400" kern="0" dirty="0" smtClean="0">
              <a:solidFill>
                <a:schemeClr val="tx1">
                  <a:lumMod val="75000"/>
                  <a:lumOff val="25000"/>
                </a:schemeClr>
              </a:solidFill>
              <a:latin typeface="メイリオ" pitchFamily="50" charset="-128"/>
              <a:ea typeface="メイリオ" pitchFamily="50" charset="-128"/>
            </a:endParaRPr>
          </a:p>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a:t>
            </a:r>
            <a:r>
              <a:rPr kumimoji="0" lang="en-US" altLang="ja-JP" sz="1400" kern="0" dirty="0" smtClean="0">
                <a:solidFill>
                  <a:schemeClr val="tx1">
                    <a:lumMod val="75000"/>
                    <a:lumOff val="25000"/>
                  </a:schemeClr>
                </a:solidFill>
                <a:latin typeface="メイリオ" pitchFamily="50" charset="-128"/>
                <a:ea typeface="メイリオ" pitchFamily="50" charset="-128"/>
              </a:rPr>
              <a:t>Oracle Client 11.2.0.4</a:t>
            </a:r>
            <a:r>
              <a:rPr kumimoji="0" lang="ja-JP" altLang="en-US" sz="1400" kern="0" dirty="0" smtClean="0">
                <a:solidFill>
                  <a:schemeClr val="tx1">
                    <a:lumMod val="75000"/>
                    <a:lumOff val="25000"/>
                  </a:schemeClr>
                </a:solidFill>
                <a:latin typeface="メイリオ" pitchFamily="50" charset="-128"/>
                <a:ea typeface="メイリオ" pitchFamily="50" charset="-128"/>
              </a:rPr>
              <a:t>）</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32" name="正方形/長方形 31"/>
          <p:cNvSpPr/>
          <p:nvPr/>
        </p:nvSpPr>
        <p:spPr>
          <a:xfrm>
            <a:off x="575557" y="1128023"/>
            <a:ext cx="2736304" cy="376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ja-JP" altLang="en-US" sz="1600" b="1" dirty="0" smtClean="0">
                <a:solidFill>
                  <a:schemeClr val="tx1">
                    <a:lumMod val="75000"/>
                    <a:lumOff val="25000"/>
                  </a:schemeClr>
                </a:solidFill>
              </a:rPr>
              <a:t>オンプレ（</a:t>
            </a:r>
            <a:r>
              <a:rPr lang="en-US" altLang="ja-JP" sz="1600" b="1" dirty="0" smtClean="0">
                <a:solidFill>
                  <a:schemeClr val="tx1">
                    <a:lumMod val="75000"/>
                    <a:lumOff val="25000"/>
                  </a:schemeClr>
                </a:solidFill>
              </a:rPr>
              <a:t>DC</a:t>
            </a:r>
            <a:r>
              <a:rPr lang="ja-JP" altLang="en-US" sz="1600" b="1" dirty="0" smtClean="0">
                <a:solidFill>
                  <a:schemeClr val="tx1">
                    <a:lumMod val="75000"/>
                    <a:lumOff val="25000"/>
                  </a:schemeClr>
                </a:solidFill>
              </a:rPr>
              <a:t>）</a:t>
            </a:r>
            <a:endParaRPr lang="ja-JP" altLang="en-US" sz="1600" b="1" dirty="0">
              <a:solidFill>
                <a:schemeClr val="tx1">
                  <a:lumMod val="75000"/>
                  <a:lumOff val="25000"/>
                </a:schemeClr>
              </a:solidFill>
            </a:endParaRPr>
          </a:p>
        </p:txBody>
      </p:sp>
      <p:sp>
        <p:nvSpPr>
          <p:cNvPr id="33" name="正方形/長方形 32"/>
          <p:cNvSpPr/>
          <p:nvPr/>
        </p:nvSpPr>
        <p:spPr>
          <a:xfrm>
            <a:off x="5225227" y="1128023"/>
            <a:ext cx="2736304" cy="376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US" altLang="ja-JP" sz="1600" b="1" dirty="0" smtClean="0">
                <a:solidFill>
                  <a:schemeClr val="tx1">
                    <a:lumMod val="75000"/>
                    <a:lumOff val="25000"/>
                  </a:schemeClr>
                </a:solidFill>
              </a:rPr>
              <a:t>NX Cloud</a:t>
            </a:r>
            <a:endParaRPr lang="ja-JP" altLang="en-US" sz="1600" b="1" dirty="0">
              <a:solidFill>
                <a:schemeClr val="tx1">
                  <a:lumMod val="75000"/>
                  <a:lumOff val="25000"/>
                </a:schemeClr>
              </a:solidFill>
            </a:endParaRPr>
          </a:p>
        </p:txBody>
      </p:sp>
      <p:sp>
        <p:nvSpPr>
          <p:cNvPr id="34" name="Freeform 10"/>
          <p:cNvSpPr>
            <a:spLocks noEditPoints="1"/>
          </p:cNvSpPr>
          <p:nvPr/>
        </p:nvSpPr>
        <p:spPr bwMode="auto">
          <a:xfrm>
            <a:off x="7241451" y="2211187"/>
            <a:ext cx="541338" cy="341313"/>
          </a:xfrm>
          <a:custGeom>
            <a:avLst/>
            <a:gdLst>
              <a:gd name="T0" fmla="*/ 567 w 567"/>
              <a:gd name="T1" fmla="*/ 253 h 359"/>
              <a:gd name="T2" fmla="*/ 461 w 567"/>
              <a:gd name="T3" fmla="*/ 359 h 359"/>
              <a:gd name="T4" fmla="*/ 88 w 567"/>
              <a:gd name="T5" fmla="*/ 359 h 359"/>
              <a:gd name="T6" fmla="*/ 0 w 567"/>
              <a:gd name="T7" fmla="*/ 272 h 359"/>
              <a:gd name="T8" fmla="*/ 83 w 567"/>
              <a:gd name="T9" fmla="*/ 185 h 359"/>
              <a:gd name="T10" fmla="*/ 79 w 567"/>
              <a:gd name="T11" fmla="*/ 162 h 359"/>
              <a:gd name="T12" fmla="*/ 148 w 567"/>
              <a:gd name="T13" fmla="*/ 94 h 359"/>
              <a:gd name="T14" fmla="*/ 182 w 567"/>
              <a:gd name="T15" fmla="*/ 103 h 359"/>
              <a:gd name="T16" fmla="*/ 309 w 567"/>
              <a:gd name="T17" fmla="*/ 0 h 359"/>
              <a:gd name="T18" fmla="*/ 440 w 567"/>
              <a:gd name="T19" fmla="*/ 130 h 359"/>
              <a:gd name="T20" fmla="*/ 438 w 567"/>
              <a:gd name="T21" fmla="*/ 150 h 359"/>
              <a:gd name="T22" fmla="*/ 461 w 567"/>
              <a:gd name="T23" fmla="*/ 147 h 359"/>
              <a:gd name="T24" fmla="*/ 567 w 567"/>
              <a:gd name="T25" fmla="*/ 253 h 359"/>
              <a:gd name="T26" fmla="*/ 284 w 567"/>
              <a:gd name="T27" fmla="*/ 185 h 359"/>
              <a:gd name="T28" fmla="*/ 170 w 567"/>
              <a:gd name="T29" fmla="*/ 163 h 359"/>
              <a:gd name="T30" fmla="*/ 170 w 567"/>
              <a:gd name="T31" fmla="*/ 280 h 359"/>
              <a:gd name="T32" fmla="*/ 284 w 567"/>
              <a:gd name="T33" fmla="*/ 308 h 359"/>
              <a:gd name="T34" fmla="*/ 397 w 567"/>
              <a:gd name="T35" fmla="*/ 280 h 359"/>
              <a:gd name="T36" fmla="*/ 397 w 567"/>
              <a:gd name="T37" fmla="*/ 163 h 359"/>
              <a:gd name="T38" fmla="*/ 284 w 567"/>
              <a:gd name="T39" fmla="*/ 185 h 359"/>
              <a:gd name="T40" fmla="*/ 284 w 567"/>
              <a:gd name="T41" fmla="*/ 122 h 359"/>
              <a:gd name="T42" fmla="*/ 170 w 567"/>
              <a:gd name="T43" fmla="*/ 150 h 359"/>
              <a:gd name="T44" fmla="*/ 284 w 567"/>
              <a:gd name="T45" fmla="*/ 178 h 359"/>
              <a:gd name="T46" fmla="*/ 397 w 567"/>
              <a:gd name="T47" fmla="*/ 150 h 359"/>
              <a:gd name="T48" fmla="*/ 284 w 567"/>
              <a:gd name="T49" fmla="*/ 12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7" h="359">
                <a:moveTo>
                  <a:pt x="567" y="253"/>
                </a:moveTo>
                <a:cubicBezTo>
                  <a:pt x="567" y="312"/>
                  <a:pt x="520" y="359"/>
                  <a:pt x="461" y="359"/>
                </a:cubicBezTo>
                <a:cubicBezTo>
                  <a:pt x="88" y="359"/>
                  <a:pt x="88" y="359"/>
                  <a:pt x="88" y="359"/>
                </a:cubicBezTo>
                <a:cubicBezTo>
                  <a:pt x="39" y="359"/>
                  <a:pt x="0" y="320"/>
                  <a:pt x="0" y="272"/>
                </a:cubicBezTo>
                <a:cubicBezTo>
                  <a:pt x="0" y="225"/>
                  <a:pt x="37" y="188"/>
                  <a:pt x="83" y="185"/>
                </a:cubicBezTo>
                <a:cubicBezTo>
                  <a:pt x="80" y="178"/>
                  <a:pt x="79" y="170"/>
                  <a:pt x="79" y="162"/>
                </a:cubicBezTo>
                <a:cubicBezTo>
                  <a:pt x="79" y="124"/>
                  <a:pt x="110" y="94"/>
                  <a:pt x="148" y="94"/>
                </a:cubicBezTo>
                <a:cubicBezTo>
                  <a:pt x="160" y="94"/>
                  <a:pt x="172" y="97"/>
                  <a:pt x="182" y="103"/>
                </a:cubicBezTo>
                <a:cubicBezTo>
                  <a:pt x="195" y="44"/>
                  <a:pt x="247" y="0"/>
                  <a:pt x="309" y="0"/>
                </a:cubicBezTo>
                <a:cubicBezTo>
                  <a:pt x="381" y="0"/>
                  <a:pt x="440" y="58"/>
                  <a:pt x="440" y="130"/>
                </a:cubicBezTo>
                <a:cubicBezTo>
                  <a:pt x="440" y="137"/>
                  <a:pt x="439" y="143"/>
                  <a:pt x="438" y="150"/>
                </a:cubicBezTo>
                <a:cubicBezTo>
                  <a:pt x="446" y="148"/>
                  <a:pt x="453" y="147"/>
                  <a:pt x="461" y="147"/>
                </a:cubicBezTo>
                <a:cubicBezTo>
                  <a:pt x="520" y="147"/>
                  <a:pt x="567" y="195"/>
                  <a:pt x="567" y="253"/>
                </a:cubicBezTo>
                <a:close/>
                <a:moveTo>
                  <a:pt x="284" y="185"/>
                </a:moveTo>
                <a:cubicBezTo>
                  <a:pt x="236" y="185"/>
                  <a:pt x="189" y="178"/>
                  <a:pt x="170" y="163"/>
                </a:cubicBezTo>
                <a:cubicBezTo>
                  <a:pt x="170" y="280"/>
                  <a:pt x="170" y="280"/>
                  <a:pt x="170" y="280"/>
                </a:cubicBezTo>
                <a:cubicBezTo>
                  <a:pt x="170" y="294"/>
                  <a:pt x="217" y="308"/>
                  <a:pt x="284" y="308"/>
                </a:cubicBezTo>
                <a:cubicBezTo>
                  <a:pt x="351" y="308"/>
                  <a:pt x="397" y="294"/>
                  <a:pt x="397" y="280"/>
                </a:cubicBezTo>
                <a:cubicBezTo>
                  <a:pt x="397" y="163"/>
                  <a:pt x="397" y="163"/>
                  <a:pt x="397" y="163"/>
                </a:cubicBezTo>
                <a:cubicBezTo>
                  <a:pt x="379" y="178"/>
                  <a:pt x="331" y="185"/>
                  <a:pt x="284" y="185"/>
                </a:cubicBezTo>
                <a:close/>
                <a:moveTo>
                  <a:pt x="284" y="122"/>
                </a:moveTo>
                <a:cubicBezTo>
                  <a:pt x="217" y="122"/>
                  <a:pt x="170" y="137"/>
                  <a:pt x="170" y="150"/>
                </a:cubicBezTo>
                <a:cubicBezTo>
                  <a:pt x="170" y="163"/>
                  <a:pt x="217" y="178"/>
                  <a:pt x="284" y="178"/>
                </a:cubicBezTo>
                <a:cubicBezTo>
                  <a:pt x="351" y="178"/>
                  <a:pt x="397" y="163"/>
                  <a:pt x="397" y="150"/>
                </a:cubicBezTo>
                <a:cubicBezTo>
                  <a:pt x="397" y="137"/>
                  <a:pt x="351" y="122"/>
                  <a:pt x="284" y="12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52"/>
          <p:cNvSpPr>
            <a:spLocks noEditPoints="1"/>
          </p:cNvSpPr>
          <p:nvPr/>
        </p:nvSpPr>
        <p:spPr bwMode="auto">
          <a:xfrm>
            <a:off x="6485367" y="3484573"/>
            <a:ext cx="457200" cy="29368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35"/>
          <p:cNvSpPr>
            <a:spLocks noEditPoints="1"/>
          </p:cNvSpPr>
          <p:nvPr/>
        </p:nvSpPr>
        <p:spPr bwMode="auto">
          <a:xfrm>
            <a:off x="5680943" y="2188168"/>
            <a:ext cx="333375" cy="468313"/>
          </a:xfrm>
          <a:custGeom>
            <a:avLst/>
            <a:gdLst>
              <a:gd name="T0" fmla="*/ 189 w 349"/>
              <a:gd name="T1" fmla="*/ 45 h 493"/>
              <a:gd name="T2" fmla="*/ 38 w 349"/>
              <a:gd name="T3" fmla="*/ 45 h 493"/>
              <a:gd name="T4" fmla="*/ 38 w 349"/>
              <a:gd name="T5" fmla="*/ 30 h 493"/>
              <a:gd name="T6" fmla="*/ 189 w 349"/>
              <a:gd name="T7" fmla="*/ 30 h 493"/>
              <a:gd name="T8" fmla="*/ 189 w 349"/>
              <a:gd name="T9" fmla="*/ 45 h 493"/>
              <a:gd name="T10" fmla="*/ 189 w 349"/>
              <a:gd name="T11" fmla="*/ 75 h 493"/>
              <a:gd name="T12" fmla="*/ 38 w 349"/>
              <a:gd name="T13" fmla="*/ 75 h 493"/>
              <a:gd name="T14" fmla="*/ 38 w 349"/>
              <a:gd name="T15" fmla="*/ 90 h 493"/>
              <a:gd name="T16" fmla="*/ 189 w 349"/>
              <a:gd name="T17" fmla="*/ 90 h 493"/>
              <a:gd name="T18" fmla="*/ 189 w 349"/>
              <a:gd name="T19" fmla="*/ 75 h 493"/>
              <a:gd name="T20" fmla="*/ 227 w 349"/>
              <a:gd name="T21" fmla="*/ 121 h 493"/>
              <a:gd name="T22" fmla="*/ 0 w 349"/>
              <a:gd name="T23" fmla="*/ 121 h 493"/>
              <a:gd name="T24" fmla="*/ 0 w 349"/>
              <a:gd name="T25" fmla="*/ 0 h 493"/>
              <a:gd name="T26" fmla="*/ 227 w 349"/>
              <a:gd name="T27" fmla="*/ 0 h 493"/>
              <a:gd name="T28" fmla="*/ 227 w 349"/>
              <a:gd name="T29" fmla="*/ 121 h 493"/>
              <a:gd name="T30" fmla="*/ 196 w 349"/>
              <a:gd name="T31" fmla="*/ 68 h 493"/>
              <a:gd name="T32" fmla="*/ 30 w 349"/>
              <a:gd name="T33" fmla="*/ 68 h 493"/>
              <a:gd name="T34" fmla="*/ 30 w 349"/>
              <a:gd name="T35" fmla="*/ 98 h 493"/>
              <a:gd name="T36" fmla="*/ 196 w 349"/>
              <a:gd name="T37" fmla="*/ 98 h 493"/>
              <a:gd name="T38" fmla="*/ 196 w 349"/>
              <a:gd name="T39" fmla="*/ 68 h 493"/>
              <a:gd name="T40" fmla="*/ 196 w 349"/>
              <a:gd name="T41" fmla="*/ 22 h 493"/>
              <a:gd name="T42" fmla="*/ 30 w 349"/>
              <a:gd name="T43" fmla="*/ 22 h 493"/>
              <a:gd name="T44" fmla="*/ 30 w 349"/>
              <a:gd name="T45" fmla="*/ 52 h 493"/>
              <a:gd name="T46" fmla="*/ 196 w 349"/>
              <a:gd name="T47" fmla="*/ 52 h 493"/>
              <a:gd name="T48" fmla="*/ 196 w 349"/>
              <a:gd name="T49" fmla="*/ 22 h 493"/>
              <a:gd name="T50" fmla="*/ 227 w 349"/>
              <a:gd name="T51" fmla="*/ 128 h 493"/>
              <a:gd name="T52" fmla="*/ 0 w 349"/>
              <a:gd name="T53" fmla="*/ 128 h 493"/>
              <a:gd name="T54" fmla="*/ 0 w 349"/>
              <a:gd name="T55" fmla="*/ 192 h 493"/>
              <a:gd name="T56" fmla="*/ 227 w 349"/>
              <a:gd name="T57" fmla="*/ 192 h 493"/>
              <a:gd name="T58" fmla="*/ 227 w 349"/>
              <a:gd name="T59" fmla="*/ 128 h 493"/>
              <a:gd name="T60" fmla="*/ 96 w 349"/>
              <a:gd name="T61" fmla="*/ 434 h 493"/>
              <a:gd name="T62" fmla="*/ 0 w 349"/>
              <a:gd name="T63" fmla="*/ 434 h 493"/>
              <a:gd name="T64" fmla="*/ 0 w 349"/>
              <a:gd name="T65" fmla="*/ 200 h 493"/>
              <a:gd name="T66" fmla="*/ 227 w 349"/>
              <a:gd name="T67" fmla="*/ 200 h 493"/>
              <a:gd name="T68" fmla="*/ 227 w 349"/>
              <a:gd name="T69" fmla="*/ 283 h 493"/>
              <a:gd name="T70" fmla="*/ 227 w 349"/>
              <a:gd name="T71" fmla="*/ 283 h 493"/>
              <a:gd name="T72" fmla="*/ 96 w 349"/>
              <a:gd name="T73" fmla="*/ 321 h 493"/>
              <a:gd name="T74" fmla="*/ 96 w 349"/>
              <a:gd name="T75" fmla="*/ 434 h 493"/>
              <a:gd name="T76" fmla="*/ 96 w 349"/>
              <a:gd name="T77" fmla="*/ 241 h 493"/>
              <a:gd name="T78" fmla="*/ 113 w 349"/>
              <a:gd name="T79" fmla="*/ 258 h 493"/>
              <a:gd name="T80" fmla="*/ 130 w 349"/>
              <a:gd name="T81" fmla="*/ 241 h 493"/>
              <a:gd name="T82" fmla="*/ 113 w 349"/>
              <a:gd name="T83" fmla="*/ 224 h 493"/>
              <a:gd name="T84" fmla="*/ 96 w 349"/>
              <a:gd name="T85" fmla="*/ 241 h 493"/>
              <a:gd name="T86" fmla="*/ 113 w 349"/>
              <a:gd name="T87" fmla="*/ 251 h 493"/>
              <a:gd name="T88" fmla="*/ 123 w 349"/>
              <a:gd name="T89" fmla="*/ 241 h 493"/>
              <a:gd name="T90" fmla="*/ 113 w 349"/>
              <a:gd name="T91" fmla="*/ 232 h 493"/>
              <a:gd name="T92" fmla="*/ 104 w 349"/>
              <a:gd name="T93" fmla="*/ 241 h 493"/>
              <a:gd name="T94" fmla="*/ 113 w 349"/>
              <a:gd name="T95" fmla="*/ 251 h 493"/>
              <a:gd name="T96" fmla="*/ 227 w 349"/>
              <a:gd name="T97" fmla="*/ 360 h 493"/>
              <a:gd name="T98" fmla="*/ 104 w 349"/>
              <a:gd name="T99" fmla="*/ 336 h 493"/>
              <a:gd name="T100" fmla="*/ 104 w 349"/>
              <a:gd name="T101" fmla="*/ 463 h 493"/>
              <a:gd name="T102" fmla="*/ 227 w 349"/>
              <a:gd name="T103" fmla="*/ 493 h 493"/>
              <a:gd name="T104" fmla="*/ 349 w 349"/>
              <a:gd name="T105" fmla="*/ 463 h 493"/>
              <a:gd name="T106" fmla="*/ 349 w 349"/>
              <a:gd name="T107" fmla="*/ 336 h 493"/>
              <a:gd name="T108" fmla="*/ 227 w 349"/>
              <a:gd name="T109" fmla="*/ 360 h 493"/>
              <a:gd name="T110" fmla="*/ 227 w 349"/>
              <a:gd name="T111" fmla="*/ 291 h 493"/>
              <a:gd name="T112" fmla="*/ 104 w 349"/>
              <a:gd name="T113" fmla="*/ 321 h 493"/>
              <a:gd name="T114" fmla="*/ 227 w 349"/>
              <a:gd name="T115" fmla="*/ 352 h 493"/>
              <a:gd name="T116" fmla="*/ 349 w 349"/>
              <a:gd name="T117" fmla="*/ 321 h 493"/>
              <a:gd name="T118" fmla="*/ 227 w 349"/>
              <a:gd name="T119" fmla="*/ 29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6"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2" y="283"/>
                  <a:pt x="96" y="296"/>
                  <a:pt x="96" y="321"/>
                </a:cubicBezTo>
                <a:lnTo>
                  <a:pt x="96"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9" y="251"/>
                  <a:pt x="123" y="247"/>
                  <a:pt x="123" y="241"/>
                </a:cubicBezTo>
                <a:cubicBezTo>
                  <a:pt x="123" y="236"/>
                  <a:pt x="119" y="232"/>
                  <a:pt x="113" y="232"/>
                </a:cubicBezTo>
                <a:cubicBezTo>
                  <a:pt x="108" y="232"/>
                  <a:pt x="104" y="236"/>
                  <a:pt x="104" y="241"/>
                </a:cubicBezTo>
                <a:cubicBezTo>
                  <a:pt x="104" y="247"/>
                  <a:pt x="108" y="251"/>
                  <a:pt x="113" y="251"/>
                </a:cubicBezTo>
                <a:close/>
                <a:moveTo>
                  <a:pt x="227" y="360"/>
                </a:moveTo>
                <a:cubicBezTo>
                  <a:pt x="175" y="360"/>
                  <a:pt x="124" y="352"/>
                  <a:pt x="104" y="336"/>
                </a:cubicBezTo>
                <a:cubicBezTo>
                  <a:pt x="104" y="463"/>
                  <a:pt x="104" y="463"/>
                  <a:pt x="104" y="463"/>
                </a:cubicBezTo>
                <a:cubicBezTo>
                  <a:pt x="104" y="477"/>
                  <a:pt x="154" y="493"/>
                  <a:pt x="227" y="493"/>
                </a:cubicBezTo>
                <a:cubicBezTo>
                  <a:pt x="299" y="493"/>
                  <a:pt x="349" y="477"/>
                  <a:pt x="349" y="463"/>
                </a:cubicBezTo>
                <a:cubicBezTo>
                  <a:pt x="349" y="336"/>
                  <a:pt x="349" y="336"/>
                  <a:pt x="349" y="336"/>
                </a:cubicBezTo>
                <a:cubicBezTo>
                  <a:pt x="330" y="352"/>
                  <a:pt x="278" y="360"/>
                  <a:pt x="227" y="360"/>
                </a:cubicBezTo>
                <a:close/>
                <a:moveTo>
                  <a:pt x="227" y="291"/>
                </a:moveTo>
                <a:cubicBezTo>
                  <a:pt x="154" y="291"/>
                  <a:pt x="104" y="307"/>
                  <a:pt x="104" y="321"/>
                </a:cubicBezTo>
                <a:cubicBezTo>
                  <a:pt x="104" y="336"/>
                  <a:pt x="154" y="352"/>
                  <a:pt x="227" y="352"/>
                </a:cubicBezTo>
                <a:cubicBezTo>
                  <a:pt x="299" y="352"/>
                  <a:pt x="349" y="336"/>
                  <a:pt x="349" y="321"/>
                </a:cubicBezTo>
                <a:cubicBezTo>
                  <a:pt x="349" y="307"/>
                  <a:pt x="299" y="291"/>
                  <a:pt x="227" y="29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52"/>
          <p:cNvSpPr>
            <a:spLocks noEditPoints="1"/>
          </p:cNvSpPr>
          <p:nvPr/>
        </p:nvSpPr>
        <p:spPr bwMode="auto">
          <a:xfrm>
            <a:off x="1285683" y="3874961"/>
            <a:ext cx="457200" cy="29368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3"/>
          <p:cNvSpPr>
            <a:spLocks noEditPoints="1"/>
          </p:cNvSpPr>
          <p:nvPr/>
        </p:nvSpPr>
        <p:spPr bwMode="auto">
          <a:xfrm>
            <a:off x="1223628" y="2184799"/>
            <a:ext cx="287338" cy="468313"/>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43"/>
          <p:cNvSpPr>
            <a:spLocks noEditPoints="1"/>
          </p:cNvSpPr>
          <p:nvPr/>
        </p:nvSpPr>
        <p:spPr bwMode="auto">
          <a:xfrm>
            <a:off x="2088418" y="2442153"/>
            <a:ext cx="287338" cy="468313"/>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0" name="グループ化 39"/>
          <p:cNvGrpSpPr/>
          <p:nvPr/>
        </p:nvGrpSpPr>
        <p:grpSpPr>
          <a:xfrm>
            <a:off x="1542899" y="2429372"/>
            <a:ext cx="503238" cy="465137"/>
            <a:chOff x="4968875" y="3725863"/>
            <a:chExt cx="503238" cy="465137"/>
          </a:xfrm>
          <a:solidFill>
            <a:schemeClr val="tx1"/>
          </a:solidFill>
        </p:grpSpPr>
        <p:sp>
          <p:nvSpPr>
            <p:cNvPr id="41" name="Freeform 55"/>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60"/>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61"/>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44" name="直線矢印コネクタ 43"/>
          <p:cNvCxnSpPr/>
          <p:nvPr/>
        </p:nvCxnSpPr>
        <p:spPr>
          <a:xfrm flipV="1">
            <a:off x="1510885" y="2784971"/>
            <a:ext cx="0" cy="992178"/>
          </a:xfrm>
          <a:prstGeom prst="straightConnector1">
            <a:avLst/>
          </a:prstGeom>
          <a:noFill/>
          <a:ln w="38100" cap="flat" cmpd="sng" algn="ctr">
            <a:solidFill>
              <a:schemeClr val="bg1">
                <a:lumMod val="50000"/>
              </a:schemeClr>
            </a:solidFill>
            <a:prstDash val="solid"/>
            <a:headEnd type="triangle" w="med" len="med"/>
            <a:tailEnd type="triangle" w="med" len="med"/>
          </a:ln>
          <a:effectLst/>
        </p:spPr>
      </p:cxnSp>
      <p:sp>
        <p:nvSpPr>
          <p:cNvPr id="45" name="テキスト ボックス 44"/>
          <p:cNvSpPr txBox="1"/>
          <p:nvPr/>
        </p:nvSpPr>
        <p:spPr>
          <a:xfrm>
            <a:off x="1660831" y="2981097"/>
            <a:ext cx="1759041" cy="215444"/>
          </a:xfrm>
          <a:prstGeom prst="rect">
            <a:avLst/>
          </a:prstGeom>
        </p:spPr>
        <p:txBody>
          <a:bodyPr wrap="square" lIns="0" tIns="0" rIns="0" bIns="0">
            <a:spAutoFit/>
          </a:bodyPr>
          <a:lstStyle/>
          <a:p>
            <a:pPr algn="ctr">
              <a:spcBef>
                <a:spcPct val="0"/>
              </a:spcBef>
              <a:defRPr/>
            </a:pPr>
            <a:r>
              <a:rPr kumimoji="0" lang="en-US" altLang="ja-JP" sz="1400" kern="0" dirty="0">
                <a:solidFill>
                  <a:schemeClr val="tx1">
                    <a:lumMod val="75000"/>
                    <a:lumOff val="25000"/>
                  </a:schemeClr>
                </a:solidFill>
                <a:latin typeface="メイリオ" pitchFamily="50" charset="-128"/>
                <a:ea typeface="メイリオ" pitchFamily="50" charset="-128"/>
              </a:rPr>
              <a:t>SuperStream</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46" name="テキスト ボックス 45"/>
          <p:cNvSpPr txBox="1"/>
          <p:nvPr/>
        </p:nvSpPr>
        <p:spPr>
          <a:xfrm>
            <a:off x="6629383" y="1743658"/>
            <a:ext cx="1759041" cy="430887"/>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SuperStream</a:t>
            </a:r>
          </a:p>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Oracle DB 19</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cxnSp>
        <p:nvCxnSpPr>
          <p:cNvPr id="47" name="直線矢印コネクタ 46"/>
          <p:cNvCxnSpPr/>
          <p:nvPr/>
        </p:nvCxnSpPr>
        <p:spPr>
          <a:xfrm flipH="1" flipV="1">
            <a:off x="5909303" y="2784971"/>
            <a:ext cx="576064" cy="591590"/>
          </a:xfrm>
          <a:prstGeom prst="straightConnector1">
            <a:avLst/>
          </a:prstGeom>
          <a:noFill/>
          <a:ln w="38100" cap="flat" cmpd="sng" algn="ctr">
            <a:solidFill>
              <a:schemeClr val="bg1">
                <a:lumMod val="50000"/>
              </a:schemeClr>
            </a:solidFill>
            <a:prstDash val="solid"/>
            <a:headEnd type="triangle" w="med" len="med"/>
            <a:tailEnd type="triangle" w="med" len="med"/>
          </a:ln>
          <a:effectLst/>
        </p:spPr>
      </p:cxnSp>
      <p:cxnSp>
        <p:nvCxnSpPr>
          <p:cNvPr id="48" name="直線矢印コネクタ 47"/>
          <p:cNvCxnSpPr/>
          <p:nvPr/>
        </p:nvCxnSpPr>
        <p:spPr>
          <a:xfrm flipV="1">
            <a:off x="6881411" y="2784971"/>
            <a:ext cx="523312" cy="591590"/>
          </a:xfrm>
          <a:prstGeom prst="straightConnector1">
            <a:avLst/>
          </a:prstGeom>
          <a:noFill/>
          <a:ln w="38100" cap="flat" cmpd="sng" algn="ctr">
            <a:solidFill>
              <a:schemeClr val="bg1">
                <a:lumMod val="50000"/>
              </a:schemeClr>
            </a:solidFill>
            <a:prstDash val="solid"/>
            <a:headEnd type="triangle" w="med" len="med"/>
            <a:tailEnd type="triangle" w="med" len="med"/>
          </a:ln>
          <a:effectLst/>
        </p:spPr>
      </p:cxnSp>
      <p:sp>
        <p:nvSpPr>
          <p:cNvPr id="49" name="テキスト ボックス 48"/>
          <p:cNvSpPr txBox="1"/>
          <p:nvPr/>
        </p:nvSpPr>
        <p:spPr>
          <a:xfrm>
            <a:off x="5009203" y="1720377"/>
            <a:ext cx="1759041" cy="430887"/>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e-</a:t>
            </a:r>
            <a:r>
              <a:rPr kumimoji="0" lang="ja-JP" altLang="en-US" sz="1400" kern="0" dirty="0" smtClean="0">
                <a:solidFill>
                  <a:schemeClr val="tx1">
                    <a:lumMod val="75000"/>
                    <a:lumOff val="25000"/>
                  </a:schemeClr>
                </a:solidFill>
                <a:latin typeface="メイリオ" pitchFamily="50" charset="-128"/>
                <a:ea typeface="メイリオ" pitchFamily="50" charset="-128"/>
              </a:rPr>
              <a:t>給与明細</a:t>
            </a:r>
            <a:endParaRPr kumimoji="0" lang="en-US" altLang="ja-JP" sz="1400" kern="0" dirty="0" smtClean="0">
              <a:solidFill>
                <a:schemeClr val="tx1">
                  <a:lumMod val="75000"/>
                  <a:lumOff val="25000"/>
                </a:schemeClr>
              </a:solidFill>
              <a:latin typeface="メイリオ" pitchFamily="50" charset="-128"/>
              <a:ea typeface="メイリオ" pitchFamily="50" charset="-128"/>
            </a:endParaRPr>
          </a:p>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a:t>
            </a:r>
            <a:r>
              <a:rPr kumimoji="0" lang="en-US" altLang="ja-JP" sz="1400" kern="0" dirty="0" smtClean="0">
                <a:solidFill>
                  <a:schemeClr val="tx1">
                    <a:lumMod val="75000"/>
                    <a:lumOff val="25000"/>
                  </a:schemeClr>
                </a:solidFill>
                <a:latin typeface="メイリオ" pitchFamily="50" charset="-128"/>
                <a:ea typeface="メイリオ" pitchFamily="50" charset="-128"/>
              </a:rPr>
              <a:t>Oracle Client</a:t>
            </a:r>
            <a:r>
              <a:rPr kumimoji="0" lang="ja-JP" altLang="en-US" sz="1400" kern="0" dirty="0" smtClean="0">
                <a:solidFill>
                  <a:schemeClr val="tx1">
                    <a:lumMod val="75000"/>
                    <a:lumOff val="25000"/>
                  </a:schemeClr>
                </a:solidFill>
                <a:latin typeface="メイリオ" pitchFamily="50" charset="-128"/>
                <a:ea typeface="メイリオ" pitchFamily="50" charset="-128"/>
              </a:rPr>
              <a:t>）</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50" name="テキスト ボックス 49"/>
          <p:cNvSpPr txBox="1"/>
          <p:nvPr/>
        </p:nvSpPr>
        <p:spPr>
          <a:xfrm>
            <a:off x="616716" y="4300522"/>
            <a:ext cx="1759041" cy="215444"/>
          </a:xfrm>
          <a:prstGeom prst="rect">
            <a:avLst/>
          </a:prstGeom>
        </p:spPr>
        <p:txBody>
          <a:bodyPr wrap="square" lIns="0" tIns="0" rIns="0" bIns="0">
            <a:spAutoFit/>
          </a:bodyPr>
          <a:lstStyle/>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ユーザ</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51" name="テキスト ボックス 50"/>
          <p:cNvSpPr txBox="1"/>
          <p:nvPr/>
        </p:nvSpPr>
        <p:spPr>
          <a:xfrm>
            <a:off x="5817575" y="3953205"/>
            <a:ext cx="1759041" cy="215444"/>
          </a:xfrm>
          <a:prstGeom prst="rect">
            <a:avLst/>
          </a:prstGeom>
        </p:spPr>
        <p:txBody>
          <a:bodyPr wrap="square" lIns="0" tIns="0" rIns="0" bIns="0">
            <a:spAutoFit/>
          </a:bodyPr>
          <a:lstStyle/>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ユーザ</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52" name="テキスト ボックス 51"/>
          <p:cNvSpPr txBox="1"/>
          <p:nvPr/>
        </p:nvSpPr>
        <p:spPr>
          <a:xfrm>
            <a:off x="863160" y="3413145"/>
            <a:ext cx="1759041"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VPN</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53" name="テキスト ボックス 52"/>
          <p:cNvSpPr txBox="1"/>
          <p:nvPr/>
        </p:nvSpPr>
        <p:spPr>
          <a:xfrm>
            <a:off x="5029782" y="3089049"/>
            <a:ext cx="1759041"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VPN</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54" name="テキスト ボックス 53"/>
          <p:cNvSpPr txBox="1"/>
          <p:nvPr/>
        </p:nvSpPr>
        <p:spPr>
          <a:xfrm>
            <a:off x="6593379" y="3089049"/>
            <a:ext cx="1759041"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VPN</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55" name="右矢印 54"/>
          <p:cNvSpPr/>
          <p:nvPr/>
        </p:nvSpPr>
        <p:spPr>
          <a:xfrm>
            <a:off x="4085567" y="2648447"/>
            <a:ext cx="450429" cy="54809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166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dirty="0"/>
          </a:p>
        </p:txBody>
      </p:sp>
      <p:sp>
        <p:nvSpPr>
          <p:cNvPr id="4" name="タイトル 3"/>
          <p:cNvSpPr>
            <a:spLocks noGrp="1"/>
          </p:cNvSpPr>
          <p:nvPr>
            <p:ph type="title"/>
          </p:nvPr>
        </p:nvSpPr>
        <p:spPr/>
        <p:txBody>
          <a:bodyPr/>
          <a:lstStyle/>
          <a:p>
            <a:r>
              <a:rPr lang="en-US" altLang="ja-JP" dirty="0" smtClean="0"/>
              <a:t>NX Cloud</a:t>
            </a:r>
            <a:r>
              <a:rPr lang="ja-JP" altLang="en-US" dirty="0" smtClean="0"/>
              <a:t>の</a:t>
            </a:r>
            <a:r>
              <a:rPr lang="en-US" altLang="ja-JP" dirty="0"/>
              <a:t>DB</a:t>
            </a:r>
            <a:r>
              <a:rPr lang="ja-JP" altLang="en-US" dirty="0" smtClean="0"/>
              <a:t>参照（事例）</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6" name="テキスト ボックス 5"/>
          <p:cNvSpPr txBox="1"/>
          <p:nvPr/>
        </p:nvSpPr>
        <p:spPr>
          <a:xfrm>
            <a:off x="215516" y="1963829"/>
            <a:ext cx="2340260"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GM</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7" name="正方形/長方形 6"/>
          <p:cNvSpPr/>
          <p:nvPr/>
        </p:nvSpPr>
        <p:spPr>
          <a:xfrm>
            <a:off x="575557" y="1167594"/>
            <a:ext cx="2736304" cy="376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ja-JP" altLang="en-US" sz="1600" b="1" dirty="0" smtClean="0">
                <a:solidFill>
                  <a:schemeClr val="tx1">
                    <a:lumMod val="75000"/>
                    <a:lumOff val="25000"/>
                  </a:schemeClr>
                </a:solidFill>
              </a:rPr>
              <a:t>オンプレ環境</a:t>
            </a:r>
            <a:endParaRPr lang="ja-JP" altLang="en-US" sz="1600" b="1" dirty="0">
              <a:solidFill>
                <a:schemeClr val="tx1">
                  <a:lumMod val="75000"/>
                  <a:lumOff val="25000"/>
                </a:schemeClr>
              </a:solidFill>
            </a:endParaRPr>
          </a:p>
        </p:txBody>
      </p:sp>
      <p:sp>
        <p:nvSpPr>
          <p:cNvPr id="8" name="正方形/長方形 7"/>
          <p:cNvSpPr/>
          <p:nvPr/>
        </p:nvSpPr>
        <p:spPr>
          <a:xfrm>
            <a:off x="5513259" y="1167594"/>
            <a:ext cx="2736304" cy="376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US" altLang="ja-JP" sz="1600" b="1" dirty="0" smtClean="0">
                <a:solidFill>
                  <a:schemeClr val="tx1">
                    <a:lumMod val="75000"/>
                    <a:lumOff val="25000"/>
                  </a:schemeClr>
                </a:solidFill>
              </a:rPr>
              <a:t>NX Cloud</a:t>
            </a:r>
            <a:endParaRPr lang="ja-JP" altLang="en-US" sz="1600" b="1" dirty="0">
              <a:solidFill>
                <a:schemeClr val="tx1">
                  <a:lumMod val="75000"/>
                  <a:lumOff val="25000"/>
                </a:schemeClr>
              </a:solidFill>
            </a:endParaRPr>
          </a:p>
        </p:txBody>
      </p:sp>
      <p:sp>
        <p:nvSpPr>
          <p:cNvPr id="9" name="Freeform 10"/>
          <p:cNvSpPr>
            <a:spLocks noEditPoints="1"/>
          </p:cNvSpPr>
          <p:nvPr/>
        </p:nvSpPr>
        <p:spPr bwMode="auto">
          <a:xfrm>
            <a:off x="7529483" y="2250758"/>
            <a:ext cx="541338" cy="341313"/>
          </a:xfrm>
          <a:custGeom>
            <a:avLst/>
            <a:gdLst>
              <a:gd name="T0" fmla="*/ 567 w 567"/>
              <a:gd name="T1" fmla="*/ 253 h 359"/>
              <a:gd name="T2" fmla="*/ 461 w 567"/>
              <a:gd name="T3" fmla="*/ 359 h 359"/>
              <a:gd name="T4" fmla="*/ 88 w 567"/>
              <a:gd name="T5" fmla="*/ 359 h 359"/>
              <a:gd name="T6" fmla="*/ 0 w 567"/>
              <a:gd name="T7" fmla="*/ 272 h 359"/>
              <a:gd name="T8" fmla="*/ 83 w 567"/>
              <a:gd name="T9" fmla="*/ 185 h 359"/>
              <a:gd name="T10" fmla="*/ 79 w 567"/>
              <a:gd name="T11" fmla="*/ 162 h 359"/>
              <a:gd name="T12" fmla="*/ 148 w 567"/>
              <a:gd name="T13" fmla="*/ 94 h 359"/>
              <a:gd name="T14" fmla="*/ 182 w 567"/>
              <a:gd name="T15" fmla="*/ 103 h 359"/>
              <a:gd name="T16" fmla="*/ 309 w 567"/>
              <a:gd name="T17" fmla="*/ 0 h 359"/>
              <a:gd name="T18" fmla="*/ 440 w 567"/>
              <a:gd name="T19" fmla="*/ 130 h 359"/>
              <a:gd name="T20" fmla="*/ 438 w 567"/>
              <a:gd name="T21" fmla="*/ 150 h 359"/>
              <a:gd name="T22" fmla="*/ 461 w 567"/>
              <a:gd name="T23" fmla="*/ 147 h 359"/>
              <a:gd name="T24" fmla="*/ 567 w 567"/>
              <a:gd name="T25" fmla="*/ 253 h 359"/>
              <a:gd name="T26" fmla="*/ 284 w 567"/>
              <a:gd name="T27" fmla="*/ 185 h 359"/>
              <a:gd name="T28" fmla="*/ 170 w 567"/>
              <a:gd name="T29" fmla="*/ 163 h 359"/>
              <a:gd name="T30" fmla="*/ 170 w 567"/>
              <a:gd name="T31" fmla="*/ 280 h 359"/>
              <a:gd name="T32" fmla="*/ 284 w 567"/>
              <a:gd name="T33" fmla="*/ 308 h 359"/>
              <a:gd name="T34" fmla="*/ 397 w 567"/>
              <a:gd name="T35" fmla="*/ 280 h 359"/>
              <a:gd name="T36" fmla="*/ 397 w 567"/>
              <a:gd name="T37" fmla="*/ 163 h 359"/>
              <a:gd name="T38" fmla="*/ 284 w 567"/>
              <a:gd name="T39" fmla="*/ 185 h 359"/>
              <a:gd name="T40" fmla="*/ 284 w 567"/>
              <a:gd name="T41" fmla="*/ 122 h 359"/>
              <a:gd name="T42" fmla="*/ 170 w 567"/>
              <a:gd name="T43" fmla="*/ 150 h 359"/>
              <a:gd name="T44" fmla="*/ 284 w 567"/>
              <a:gd name="T45" fmla="*/ 178 h 359"/>
              <a:gd name="T46" fmla="*/ 397 w 567"/>
              <a:gd name="T47" fmla="*/ 150 h 359"/>
              <a:gd name="T48" fmla="*/ 284 w 567"/>
              <a:gd name="T49" fmla="*/ 12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7" h="359">
                <a:moveTo>
                  <a:pt x="567" y="253"/>
                </a:moveTo>
                <a:cubicBezTo>
                  <a:pt x="567" y="312"/>
                  <a:pt x="520" y="359"/>
                  <a:pt x="461" y="359"/>
                </a:cubicBezTo>
                <a:cubicBezTo>
                  <a:pt x="88" y="359"/>
                  <a:pt x="88" y="359"/>
                  <a:pt x="88" y="359"/>
                </a:cubicBezTo>
                <a:cubicBezTo>
                  <a:pt x="39" y="359"/>
                  <a:pt x="0" y="320"/>
                  <a:pt x="0" y="272"/>
                </a:cubicBezTo>
                <a:cubicBezTo>
                  <a:pt x="0" y="225"/>
                  <a:pt x="37" y="188"/>
                  <a:pt x="83" y="185"/>
                </a:cubicBezTo>
                <a:cubicBezTo>
                  <a:pt x="80" y="178"/>
                  <a:pt x="79" y="170"/>
                  <a:pt x="79" y="162"/>
                </a:cubicBezTo>
                <a:cubicBezTo>
                  <a:pt x="79" y="124"/>
                  <a:pt x="110" y="94"/>
                  <a:pt x="148" y="94"/>
                </a:cubicBezTo>
                <a:cubicBezTo>
                  <a:pt x="160" y="94"/>
                  <a:pt x="172" y="97"/>
                  <a:pt x="182" y="103"/>
                </a:cubicBezTo>
                <a:cubicBezTo>
                  <a:pt x="195" y="44"/>
                  <a:pt x="247" y="0"/>
                  <a:pt x="309" y="0"/>
                </a:cubicBezTo>
                <a:cubicBezTo>
                  <a:pt x="381" y="0"/>
                  <a:pt x="440" y="58"/>
                  <a:pt x="440" y="130"/>
                </a:cubicBezTo>
                <a:cubicBezTo>
                  <a:pt x="440" y="137"/>
                  <a:pt x="439" y="143"/>
                  <a:pt x="438" y="150"/>
                </a:cubicBezTo>
                <a:cubicBezTo>
                  <a:pt x="446" y="148"/>
                  <a:pt x="453" y="147"/>
                  <a:pt x="461" y="147"/>
                </a:cubicBezTo>
                <a:cubicBezTo>
                  <a:pt x="520" y="147"/>
                  <a:pt x="567" y="195"/>
                  <a:pt x="567" y="253"/>
                </a:cubicBezTo>
                <a:close/>
                <a:moveTo>
                  <a:pt x="284" y="185"/>
                </a:moveTo>
                <a:cubicBezTo>
                  <a:pt x="236" y="185"/>
                  <a:pt x="189" y="178"/>
                  <a:pt x="170" y="163"/>
                </a:cubicBezTo>
                <a:cubicBezTo>
                  <a:pt x="170" y="280"/>
                  <a:pt x="170" y="280"/>
                  <a:pt x="170" y="280"/>
                </a:cubicBezTo>
                <a:cubicBezTo>
                  <a:pt x="170" y="294"/>
                  <a:pt x="217" y="308"/>
                  <a:pt x="284" y="308"/>
                </a:cubicBezTo>
                <a:cubicBezTo>
                  <a:pt x="351" y="308"/>
                  <a:pt x="397" y="294"/>
                  <a:pt x="397" y="280"/>
                </a:cubicBezTo>
                <a:cubicBezTo>
                  <a:pt x="397" y="163"/>
                  <a:pt x="397" y="163"/>
                  <a:pt x="397" y="163"/>
                </a:cubicBezTo>
                <a:cubicBezTo>
                  <a:pt x="379" y="178"/>
                  <a:pt x="331" y="185"/>
                  <a:pt x="284" y="185"/>
                </a:cubicBezTo>
                <a:close/>
                <a:moveTo>
                  <a:pt x="284" y="122"/>
                </a:moveTo>
                <a:cubicBezTo>
                  <a:pt x="217" y="122"/>
                  <a:pt x="170" y="137"/>
                  <a:pt x="170" y="150"/>
                </a:cubicBezTo>
                <a:cubicBezTo>
                  <a:pt x="170" y="163"/>
                  <a:pt x="217" y="178"/>
                  <a:pt x="284" y="178"/>
                </a:cubicBezTo>
                <a:cubicBezTo>
                  <a:pt x="351" y="178"/>
                  <a:pt x="397" y="163"/>
                  <a:pt x="397" y="150"/>
                </a:cubicBezTo>
                <a:cubicBezTo>
                  <a:pt x="397" y="137"/>
                  <a:pt x="351" y="122"/>
                  <a:pt x="284" y="12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52"/>
          <p:cNvSpPr>
            <a:spLocks noEditPoints="1"/>
          </p:cNvSpPr>
          <p:nvPr/>
        </p:nvSpPr>
        <p:spPr bwMode="auto">
          <a:xfrm>
            <a:off x="6773399" y="3524144"/>
            <a:ext cx="457200" cy="29368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35"/>
          <p:cNvSpPr>
            <a:spLocks noEditPoints="1"/>
          </p:cNvSpPr>
          <p:nvPr/>
        </p:nvSpPr>
        <p:spPr bwMode="auto">
          <a:xfrm>
            <a:off x="5968975" y="2227739"/>
            <a:ext cx="333375" cy="468313"/>
          </a:xfrm>
          <a:custGeom>
            <a:avLst/>
            <a:gdLst>
              <a:gd name="T0" fmla="*/ 189 w 349"/>
              <a:gd name="T1" fmla="*/ 45 h 493"/>
              <a:gd name="T2" fmla="*/ 38 w 349"/>
              <a:gd name="T3" fmla="*/ 45 h 493"/>
              <a:gd name="T4" fmla="*/ 38 w 349"/>
              <a:gd name="T5" fmla="*/ 30 h 493"/>
              <a:gd name="T6" fmla="*/ 189 w 349"/>
              <a:gd name="T7" fmla="*/ 30 h 493"/>
              <a:gd name="T8" fmla="*/ 189 w 349"/>
              <a:gd name="T9" fmla="*/ 45 h 493"/>
              <a:gd name="T10" fmla="*/ 189 w 349"/>
              <a:gd name="T11" fmla="*/ 75 h 493"/>
              <a:gd name="T12" fmla="*/ 38 w 349"/>
              <a:gd name="T13" fmla="*/ 75 h 493"/>
              <a:gd name="T14" fmla="*/ 38 w 349"/>
              <a:gd name="T15" fmla="*/ 90 h 493"/>
              <a:gd name="T16" fmla="*/ 189 w 349"/>
              <a:gd name="T17" fmla="*/ 90 h 493"/>
              <a:gd name="T18" fmla="*/ 189 w 349"/>
              <a:gd name="T19" fmla="*/ 75 h 493"/>
              <a:gd name="T20" fmla="*/ 227 w 349"/>
              <a:gd name="T21" fmla="*/ 121 h 493"/>
              <a:gd name="T22" fmla="*/ 0 w 349"/>
              <a:gd name="T23" fmla="*/ 121 h 493"/>
              <a:gd name="T24" fmla="*/ 0 w 349"/>
              <a:gd name="T25" fmla="*/ 0 h 493"/>
              <a:gd name="T26" fmla="*/ 227 w 349"/>
              <a:gd name="T27" fmla="*/ 0 h 493"/>
              <a:gd name="T28" fmla="*/ 227 w 349"/>
              <a:gd name="T29" fmla="*/ 121 h 493"/>
              <a:gd name="T30" fmla="*/ 196 w 349"/>
              <a:gd name="T31" fmla="*/ 68 h 493"/>
              <a:gd name="T32" fmla="*/ 30 w 349"/>
              <a:gd name="T33" fmla="*/ 68 h 493"/>
              <a:gd name="T34" fmla="*/ 30 w 349"/>
              <a:gd name="T35" fmla="*/ 98 h 493"/>
              <a:gd name="T36" fmla="*/ 196 w 349"/>
              <a:gd name="T37" fmla="*/ 98 h 493"/>
              <a:gd name="T38" fmla="*/ 196 w 349"/>
              <a:gd name="T39" fmla="*/ 68 h 493"/>
              <a:gd name="T40" fmla="*/ 196 w 349"/>
              <a:gd name="T41" fmla="*/ 22 h 493"/>
              <a:gd name="T42" fmla="*/ 30 w 349"/>
              <a:gd name="T43" fmla="*/ 22 h 493"/>
              <a:gd name="T44" fmla="*/ 30 w 349"/>
              <a:gd name="T45" fmla="*/ 52 h 493"/>
              <a:gd name="T46" fmla="*/ 196 w 349"/>
              <a:gd name="T47" fmla="*/ 52 h 493"/>
              <a:gd name="T48" fmla="*/ 196 w 349"/>
              <a:gd name="T49" fmla="*/ 22 h 493"/>
              <a:gd name="T50" fmla="*/ 227 w 349"/>
              <a:gd name="T51" fmla="*/ 128 h 493"/>
              <a:gd name="T52" fmla="*/ 0 w 349"/>
              <a:gd name="T53" fmla="*/ 128 h 493"/>
              <a:gd name="T54" fmla="*/ 0 w 349"/>
              <a:gd name="T55" fmla="*/ 192 h 493"/>
              <a:gd name="T56" fmla="*/ 227 w 349"/>
              <a:gd name="T57" fmla="*/ 192 h 493"/>
              <a:gd name="T58" fmla="*/ 227 w 349"/>
              <a:gd name="T59" fmla="*/ 128 h 493"/>
              <a:gd name="T60" fmla="*/ 96 w 349"/>
              <a:gd name="T61" fmla="*/ 434 h 493"/>
              <a:gd name="T62" fmla="*/ 0 w 349"/>
              <a:gd name="T63" fmla="*/ 434 h 493"/>
              <a:gd name="T64" fmla="*/ 0 w 349"/>
              <a:gd name="T65" fmla="*/ 200 h 493"/>
              <a:gd name="T66" fmla="*/ 227 w 349"/>
              <a:gd name="T67" fmla="*/ 200 h 493"/>
              <a:gd name="T68" fmla="*/ 227 w 349"/>
              <a:gd name="T69" fmla="*/ 283 h 493"/>
              <a:gd name="T70" fmla="*/ 227 w 349"/>
              <a:gd name="T71" fmla="*/ 283 h 493"/>
              <a:gd name="T72" fmla="*/ 96 w 349"/>
              <a:gd name="T73" fmla="*/ 321 h 493"/>
              <a:gd name="T74" fmla="*/ 96 w 349"/>
              <a:gd name="T75" fmla="*/ 434 h 493"/>
              <a:gd name="T76" fmla="*/ 96 w 349"/>
              <a:gd name="T77" fmla="*/ 241 h 493"/>
              <a:gd name="T78" fmla="*/ 113 w 349"/>
              <a:gd name="T79" fmla="*/ 258 h 493"/>
              <a:gd name="T80" fmla="*/ 130 w 349"/>
              <a:gd name="T81" fmla="*/ 241 h 493"/>
              <a:gd name="T82" fmla="*/ 113 w 349"/>
              <a:gd name="T83" fmla="*/ 224 h 493"/>
              <a:gd name="T84" fmla="*/ 96 w 349"/>
              <a:gd name="T85" fmla="*/ 241 h 493"/>
              <a:gd name="T86" fmla="*/ 113 w 349"/>
              <a:gd name="T87" fmla="*/ 251 h 493"/>
              <a:gd name="T88" fmla="*/ 123 w 349"/>
              <a:gd name="T89" fmla="*/ 241 h 493"/>
              <a:gd name="T90" fmla="*/ 113 w 349"/>
              <a:gd name="T91" fmla="*/ 232 h 493"/>
              <a:gd name="T92" fmla="*/ 104 w 349"/>
              <a:gd name="T93" fmla="*/ 241 h 493"/>
              <a:gd name="T94" fmla="*/ 113 w 349"/>
              <a:gd name="T95" fmla="*/ 251 h 493"/>
              <a:gd name="T96" fmla="*/ 227 w 349"/>
              <a:gd name="T97" fmla="*/ 360 h 493"/>
              <a:gd name="T98" fmla="*/ 104 w 349"/>
              <a:gd name="T99" fmla="*/ 336 h 493"/>
              <a:gd name="T100" fmla="*/ 104 w 349"/>
              <a:gd name="T101" fmla="*/ 463 h 493"/>
              <a:gd name="T102" fmla="*/ 227 w 349"/>
              <a:gd name="T103" fmla="*/ 493 h 493"/>
              <a:gd name="T104" fmla="*/ 349 w 349"/>
              <a:gd name="T105" fmla="*/ 463 h 493"/>
              <a:gd name="T106" fmla="*/ 349 w 349"/>
              <a:gd name="T107" fmla="*/ 336 h 493"/>
              <a:gd name="T108" fmla="*/ 227 w 349"/>
              <a:gd name="T109" fmla="*/ 360 h 493"/>
              <a:gd name="T110" fmla="*/ 227 w 349"/>
              <a:gd name="T111" fmla="*/ 291 h 493"/>
              <a:gd name="T112" fmla="*/ 104 w 349"/>
              <a:gd name="T113" fmla="*/ 321 h 493"/>
              <a:gd name="T114" fmla="*/ 227 w 349"/>
              <a:gd name="T115" fmla="*/ 352 h 493"/>
              <a:gd name="T116" fmla="*/ 349 w 349"/>
              <a:gd name="T117" fmla="*/ 321 h 493"/>
              <a:gd name="T118" fmla="*/ 227 w 349"/>
              <a:gd name="T119" fmla="*/ 29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6"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2" y="283"/>
                  <a:pt x="96" y="296"/>
                  <a:pt x="96" y="321"/>
                </a:cubicBezTo>
                <a:lnTo>
                  <a:pt x="96"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9" y="251"/>
                  <a:pt x="123" y="247"/>
                  <a:pt x="123" y="241"/>
                </a:cubicBezTo>
                <a:cubicBezTo>
                  <a:pt x="123" y="236"/>
                  <a:pt x="119" y="232"/>
                  <a:pt x="113" y="232"/>
                </a:cubicBezTo>
                <a:cubicBezTo>
                  <a:pt x="108" y="232"/>
                  <a:pt x="104" y="236"/>
                  <a:pt x="104" y="241"/>
                </a:cubicBezTo>
                <a:cubicBezTo>
                  <a:pt x="104" y="247"/>
                  <a:pt x="108" y="251"/>
                  <a:pt x="113" y="251"/>
                </a:cubicBezTo>
                <a:close/>
                <a:moveTo>
                  <a:pt x="227" y="360"/>
                </a:moveTo>
                <a:cubicBezTo>
                  <a:pt x="175" y="360"/>
                  <a:pt x="124" y="352"/>
                  <a:pt x="104" y="336"/>
                </a:cubicBezTo>
                <a:cubicBezTo>
                  <a:pt x="104" y="463"/>
                  <a:pt x="104" y="463"/>
                  <a:pt x="104" y="463"/>
                </a:cubicBezTo>
                <a:cubicBezTo>
                  <a:pt x="104" y="477"/>
                  <a:pt x="154" y="493"/>
                  <a:pt x="227" y="493"/>
                </a:cubicBezTo>
                <a:cubicBezTo>
                  <a:pt x="299" y="493"/>
                  <a:pt x="349" y="477"/>
                  <a:pt x="349" y="463"/>
                </a:cubicBezTo>
                <a:cubicBezTo>
                  <a:pt x="349" y="336"/>
                  <a:pt x="349" y="336"/>
                  <a:pt x="349" y="336"/>
                </a:cubicBezTo>
                <a:cubicBezTo>
                  <a:pt x="330" y="352"/>
                  <a:pt x="278" y="360"/>
                  <a:pt x="227" y="360"/>
                </a:cubicBezTo>
                <a:close/>
                <a:moveTo>
                  <a:pt x="227" y="291"/>
                </a:moveTo>
                <a:cubicBezTo>
                  <a:pt x="154" y="291"/>
                  <a:pt x="104" y="307"/>
                  <a:pt x="104" y="321"/>
                </a:cubicBezTo>
                <a:cubicBezTo>
                  <a:pt x="104" y="336"/>
                  <a:pt x="154" y="352"/>
                  <a:pt x="227" y="352"/>
                </a:cubicBezTo>
                <a:cubicBezTo>
                  <a:pt x="299" y="352"/>
                  <a:pt x="349" y="336"/>
                  <a:pt x="349" y="321"/>
                </a:cubicBezTo>
                <a:cubicBezTo>
                  <a:pt x="349" y="307"/>
                  <a:pt x="299" y="291"/>
                  <a:pt x="227" y="29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52"/>
          <p:cNvSpPr>
            <a:spLocks noEditPoints="1"/>
          </p:cNvSpPr>
          <p:nvPr/>
        </p:nvSpPr>
        <p:spPr bwMode="auto">
          <a:xfrm>
            <a:off x="1285683" y="3874961"/>
            <a:ext cx="457200" cy="29368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3"/>
          <p:cNvSpPr>
            <a:spLocks noEditPoints="1"/>
          </p:cNvSpPr>
          <p:nvPr/>
        </p:nvSpPr>
        <p:spPr bwMode="auto">
          <a:xfrm>
            <a:off x="1223628" y="2224370"/>
            <a:ext cx="287338" cy="468313"/>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3"/>
          <p:cNvSpPr>
            <a:spLocks noEditPoints="1"/>
          </p:cNvSpPr>
          <p:nvPr/>
        </p:nvSpPr>
        <p:spPr bwMode="auto">
          <a:xfrm>
            <a:off x="2088418" y="2481724"/>
            <a:ext cx="287338" cy="468313"/>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 name="グループ化 14"/>
          <p:cNvGrpSpPr/>
          <p:nvPr/>
        </p:nvGrpSpPr>
        <p:grpSpPr>
          <a:xfrm>
            <a:off x="1542899" y="2468943"/>
            <a:ext cx="503238" cy="465137"/>
            <a:chOff x="4968875" y="3725863"/>
            <a:chExt cx="503238" cy="465137"/>
          </a:xfrm>
          <a:solidFill>
            <a:schemeClr val="tx1"/>
          </a:solidFill>
        </p:grpSpPr>
        <p:sp>
          <p:nvSpPr>
            <p:cNvPr id="16" name="Freeform 55"/>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60"/>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1"/>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9" name="直線矢印コネクタ 18"/>
          <p:cNvCxnSpPr/>
          <p:nvPr/>
        </p:nvCxnSpPr>
        <p:spPr>
          <a:xfrm flipV="1">
            <a:off x="1510885" y="2791341"/>
            <a:ext cx="0" cy="1008000"/>
          </a:xfrm>
          <a:prstGeom prst="straightConnector1">
            <a:avLst/>
          </a:prstGeom>
          <a:noFill/>
          <a:ln w="38100" cap="flat" cmpd="sng" algn="ctr">
            <a:solidFill>
              <a:schemeClr val="bg1">
                <a:lumMod val="50000"/>
              </a:schemeClr>
            </a:solidFill>
            <a:prstDash val="solid"/>
            <a:headEnd type="triangle" w="med" len="med"/>
            <a:tailEnd type="triangle" w="med" len="med"/>
          </a:ln>
          <a:effectLst/>
        </p:spPr>
      </p:cxnSp>
      <p:sp>
        <p:nvSpPr>
          <p:cNvPr id="20" name="テキスト ボックス 19"/>
          <p:cNvSpPr txBox="1"/>
          <p:nvPr/>
        </p:nvSpPr>
        <p:spPr>
          <a:xfrm>
            <a:off x="1660831" y="3020668"/>
            <a:ext cx="1759041"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NX</a:t>
            </a:r>
            <a:r>
              <a:rPr kumimoji="0" lang="ja-JP" altLang="en-US" sz="1400" kern="0" dirty="0" smtClean="0">
                <a:solidFill>
                  <a:schemeClr val="tx1">
                    <a:lumMod val="75000"/>
                    <a:lumOff val="25000"/>
                  </a:schemeClr>
                </a:solidFill>
                <a:latin typeface="メイリオ" pitchFamily="50" charset="-128"/>
                <a:ea typeface="メイリオ" pitchFamily="50" charset="-128"/>
              </a:rPr>
              <a:t>統合会計</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21" name="テキスト ボックス 20"/>
          <p:cNvSpPr txBox="1"/>
          <p:nvPr/>
        </p:nvSpPr>
        <p:spPr>
          <a:xfrm>
            <a:off x="6917415" y="1783229"/>
            <a:ext cx="1759041" cy="430887"/>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SuperStream</a:t>
            </a:r>
          </a:p>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a:t>
            </a:r>
            <a:r>
              <a:rPr kumimoji="0" lang="en-US" altLang="ja-JP" sz="1400" kern="0" dirty="0" smtClean="0">
                <a:solidFill>
                  <a:schemeClr val="tx1">
                    <a:lumMod val="75000"/>
                    <a:lumOff val="25000"/>
                  </a:schemeClr>
                </a:solidFill>
                <a:latin typeface="メイリオ" pitchFamily="50" charset="-128"/>
                <a:ea typeface="メイリオ" pitchFamily="50" charset="-128"/>
              </a:rPr>
              <a:t>NX Cloud</a:t>
            </a:r>
            <a:r>
              <a:rPr kumimoji="0" lang="ja-JP" altLang="en-US" sz="1400" kern="0" dirty="0" smtClean="0">
                <a:solidFill>
                  <a:schemeClr val="tx1">
                    <a:lumMod val="75000"/>
                    <a:lumOff val="25000"/>
                  </a:schemeClr>
                </a:solidFill>
                <a:latin typeface="メイリオ" pitchFamily="50" charset="-128"/>
                <a:ea typeface="メイリオ" pitchFamily="50" charset="-128"/>
              </a:rPr>
              <a:t>）</a:t>
            </a:r>
            <a:endParaRPr kumimoji="0" lang="en-US" altLang="ja-JP" sz="1400" kern="0" dirty="0" smtClean="0">
              <a:solidFill>
                <a:schemeClr val="tx1">
                  <a:lumMod val="75000"/>
                  <a:lumOff val="25000"/>
                </a:schemeClr>
              </a:solidFill>
              <a:latin typeface="メイリオ" pitchFamily="50" charset="-128"/>
              <a:ea typeface="メイリオ" pitchFamily="50" charset="-128"/>
            </a:endParaRPr>
          </a:p>
        </p:txBody>
      </p:sp>
      <p:cxnSp>
        <p:nvCxnSpPr>
          <p:cNvPr id="22" name="直線矢印コネクタ 21"/>
          <p:cNvCxnSpPr/>
          <p:nvPr/>
        </p:nvCxnSpPr>
        <p:spPr>
          <a:xfrm flipH="1" flipV="1">
            <a:off x="6197335" y="2824542"/>
            <a:ext cx="576064" cy="591590"/>
          </a:xfrm>
          <a:prstGeom prst="straightConnector1">
            <a:avLst/>
          </a:prstGeom>
          <a:noFill/>
          <a:ln w="38100" cap="flat" cmpd="sng" algn="ctr">
            <a:solidFill>
              <a:schemeClr val="bg1">
                <a:lumMod val="50000"/>
              </a:schemeClr>
            </a:solidFill>
            <a:prstDash val="solid"/>
            <a:headEnd type="triangle" w="med" len="med"/>
            <a:tailEnd type="triangle" w="med" len="med"/>
          </a:ln>
          <a:effectLst/>
        </p:spPr>
      </p:cxnSp>
      <p:cxnSp>
        <p:nvCxnSpPr>
          <p:cNvPr id="23" name="直線矢印コネクタ 22"/>
          <p:cNvCxnSpPr/>
          <p:nvPr/>
        </p:nvCxnSpPr>
        <p:spPr>
          <a:xfrm flipV="1">
            <a:off x="7169443" y="2824542"/>
            <a:ext cx="523312" cy="591590"/>
          </a:xfrm>
          <a:prstGeom prst="straightConnector1">
            <a:avLst/>
          </a:prstGeom>
          <a:noFill/>
          <a:ln w="38100" cap="flat" cmpd="sng" algn="ctr">
            <a:solidFill>
              <a:schemeClr val="bg1">
                <a:lumMod val="50000"/>
              </a:schemeClr>
            </a:solidFill>
            <a:prstDash val="solid"/>
            <a:headEnd type="triangle" w="med" len="med"/>
            <a:tailEnd type="triangle" w="med" len="med"/>
          </a:ln>
          <a:effectLst/>
        </p:spPr>
      </p:cxnSp>
      <p:sp>
        <p:nvSpPr>
          <p:cNvPr id="24" name="テキスト ボックス 23"/>
          <p:cNvSpPr txBox="1"/>
          <p:nvPr/>
        </p:nvSpPr>
        <p:spPr>
          <a:xfrm>
            <a:off x="616716" y="4300522"/>
            <a:ext cx="1759041" cy="215444"/>
          </a:xfrm>
          <a:prstGeom prst="rect">
            <a:avLst/>
          </a:prstGeom>
        </p:spPr>
        <p:txBody>
          <a:bodyPr wrap="square" lIns="0" tIns="0" rIns="0" bIns="0">
            <a:spAutoFit/>
          </a:bodyPr>
          <a:lstStyle/>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ユーザ</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25" name="テキスト ボックス 24"/>
          <p:cNvSpPr txBox="1"/>
          <p:nvPr/>
        </p:nvSpPr>
        <p:spPr>
          <a:xfrm>
            <a:off x="6105607" y="3992776"/>
            <a:ext cx="1759041" cy="215444"/>
          </a:xfrm>
          <a:prstGeom prst="rect">
            <a:avLst/>
          </a:prstGeom>
        </p:spPr>
        <p:txBody>
          <a:bodyPr wrap="square" lIns="0" tIns="0" rIns="0" bIns="0">
            <a:spAutoFit/>
          </a:bodyPr>
          <a:lstStyle/>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ユーザ</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26" name="テキスト ボックス 25"/>
          <p:cNvSpPr txBox="1"/>
          <p:nvPr/>
        </p:nvSpPr>
        <p:spPr>
          <a:xfrm>
            <a:off x="1444807" y="3544438"/>
            <a:ext cx="1759041" cy="215444"/>
          </a:xfrm>
          <a:prstGeom prst="rect">
            <a:avLst/>
          </a:prstGeom>
        </p:spPr>
        <p:txBody>
          <a:bodyPr wrap="square" lIns="0" tIns="0" rIns="0" bIns="0">
            <a:spAutoFit/>
          </a:bodyPr>
          <a:lstStyle/>
          <a:p>
            <a:pPr algn="ctr">
              <a:spcBef>
                <a:spcPct val="0"/>
              </a:spcBef>
              <a:defRPr/>
            </a:pPr>
            <a:r>
              <a:rPr kumimoji="0" lang="ja-JP" altLang="en-US" sz="1400" kern="0" dirty="0" smtClean="0">
                <a:solidFill>
                  <a:schemeClr val="tx1">
                    <a:lumMod val="75000"/>
                    <a:lumOff val="25000"/>
                  </a:schemeClr>
                </a:solidFill>
                <a:latin typeface="メイリオ" pitchFamily="50" charset="-128"/>
                <a:ea typeface="メイリオ" pitchFamily="50" charset="-128"/>
              </a:rPr>
              <a:t>社内ネットワーク</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27" name="テキスト ボックス 26"/>
          <p:cNvSpPr txBox="1"/>
          <p:nvPr/>
        </p:nvSpPr>
        <p:spPr>
          <a:xfrm>
            <a:off x="6881411" y="3128620"/>
            <a:ext cx="1759041"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VPN</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28" name="右矢印 27"/>
          <p:cNvSpPr/>
          <p:nvPr/>
        </p:nvSpPr>
        <p:spPr>
          <a:xfrm>
            <a:off x="4085567" y="2688018"/>
            <a:ext cx="450429" cy="54809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865187" y="3128390"/>
            <a:ext cx="1759041"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VPN</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
        <p:nvSpPr>
          <p:cNvPr id="30" name="テキスト ボックス 29"/>
          <p:cNvSpPr txBox="1"/>
          <p:nvPr/>
        </p:nvSpPr>
        <p:spPr>
          <a:xfrm>
            <a:off x="4865187" y="1963829"/>
            <a:ext cx="2340260" cy="215444"/>
          </a:xfrm>
          <a:prstGeom prst="rect">
            <a:avLst/>
          </a:prstGeom>
        </p:spPr>
        <p:txBody>
          <a:bodyPr wrap="square" lIns="0" tIns="0" rIns="0" bIns="0">
            <a:spAutoFit/>
          </a:bodyPr>
          <a:lstStyle/>
          <a:p>
            <a:pPr algn="ctr">
              <a:spcBef>
                <a:spcPct val="0"/>
              </a:spcBef>
              <a:defRPr/>
            </a:pPr>
            <a:r>
              <a:rPr kumimoji="0" lang="en-US" altLang="ja-JP" sz="1400" kern="0" dirty="0" smtClean="0">
                <a:solidFill>
                  <a:schemeClr val="tx1">
                    <a:lumMod val="75000"/>
                    <a:lumOff val="25000"/>
                  </a:schemeClr>
                </a:solidFill>
                <a:latin typeface="メイリオ" pitchFamily="50" charset="-128"/>
                <a:ea typeface="メイリオ" pitchFamily="50" charset="-128"/>
              </a:rPr>
              <a:t>GM</a:t>
            </a:r>
            <a:r>
              <a:rPr kumimoji="0" lang="ja-JP" altLang="en-US" sz="1400" kern="0" dirty="0" smtClean="0">
                <a:solidFill>
                  <a:schemeClr val="tx1">
                    <a:lumMod val="75000"/>
                    <a:lumOff val="25000"/>
                  </a:schemeClr>
                </a:solidFill>
                <a:latin typeface="メイリオ" pitchFamily="50" charset="-128"/>
                <a:ea typeface="メイリオ" pitchFamily="50" charset="-128"/>
              </a:rPr>
              <a:t>（</a:t>
            </a:r>
            <a:r>
              <a:rPr kumimoji="0" lang="en-US" altLang="ja-JP" sz="1400" kern="0" dirty="0" smtClean="0">
                <a:solidFill>
                  <a:schemeClr val="tx1">
                    <a:lumMod val="75000"/>
                    <a:lumOff val="25000"/>
                  </a:schemeClr>
                </a:solidFill>
                <a:latin typeface="メイリオ" pitchFamily="50" charset="-128"/>
                <a:ea typeface="メイリオ" pitchFamily="50" charset="-128"/>
              </a:rPr>
              <a:t>AWS</a:t>
            </a:r>
            <a:r>
              <a:rPr kumimoji="0" lang="ja-JP" altLang="en-US" sz="1400" kern="0" dirty="0" smtClean="0">
                <a:solidFill>
                  <a:schemeClr val="tx1">
                    <a:lumMod val="75000"/>
                    <a:lumOff val="25000"/>
                  </a:schemeClr>
                </a:solidFill>
                <a:latin typeface="メイリオ" pitchFamily="50" charset="-128"/>
                <a:ea typeface="メイリオ" pitchFamily="50" charset="-128"/>
              </a:rPr>
              <a:t>）</a:t>
            </a:r>
            <a:endParaRPr kumimoji="0" lang="ja-JP" altLang="en-US" sz="1400" kern="0" dirty="0">
              <a:solidFill>
                <a:schemeClr val="tx1">
                  <a:lumMod val="75000"/>
                  <a:lumOff val="25000"/>
                </a:schemeClr>
              </a:solidFill>
              <a:latin typeface="メイリオ" pitchFamily="50" charset="-128"/>
              <a:ea typeface="メイリオ" pitchFamily="50" charset="-128"/>
            </a:endParaRPr>
          </a:p>
        </p:txBody>
      </p:sp>
    </p:spTree>
    <p:extLst>
      <p:ext uri="{BB962C8B-B14F-4D97-AF65-F5344CB8AC3E}">
        <p14:creationId xmlns:p14="http://schemas.microsoft.com/office/powerpoint/2010/main" val="400568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48</a:t>
            </a:fld>
            <a:endParaRPr lang="ja-JP" altLang="en-US" dirty="0"/>
          </a:p>
        </p:txBody>
      </p:sp>
      <p:sp>
        <p:nvSpPr>
          <p:cNvPr id="3" name="タイトル 2"/>
          <p:cNvSpPr>
            <a:spLocks noGrp="1"/>
          </p:cNvSpPr>
          <p:nvPr>
            <p:ph type="title"/>
          </p:nvPr>
        </p:nvSpPr>
        <p:spPr/>
        <p:txBody>
          <a:bodyPr/>
          <a:lstStyle/>
          <a:p>
            <a:r>
              <a:rPr kumimoji="1" lang="en-US" altLang="ja-JP" sz="3600" dirty="0" smtClean="0">
                <a:solidFill>
                  <a:schemeClr val="accent1"/>
                </a:solidFill>
              </a:rPr>
              <a:t>03 </a:t>
            </a:r>
            <a:r>
              <a:rPr kumimoji="1" lang="ja-JP" altLang="en-US" sz="3600" dirty="0" smtClean="0"/>
              <a:t>運用について</a:t>
            </a:r>
            <a:endParaRPr kumimoji="1" lang="ja-JP" altLang="en-US" sz="3600" dirty="0"/>
          </a:p>
        </p:txBody>
      </p:sp>
      <p:sp>
        <p:nvSpPr>
          <p:cNvPr id="4" name="フッター プレースホルダー 3"/>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421106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00000"/>
              </a:lnSpc>
              <a:buFont typeface="Wingdings" panose="05000000000000000000" pitchFamily="2" charset="2"/>
              <a:buChar char="Ø"/>
            </a:pPr>
            <a:r>
              <a:rPr lang="ja-JP" altLang="en-US" sz="1400" dirty="0">
                <a:solidFill>
                  <a:prstClr val="black">
                    <a:lumMod val="75000"/>
                    <a:lumOff val="25000"/>
                  </a:prstClr>
                </a:solidFill>
              </a:rPr>
              <a:t>死活監視</a:t>
            </a:r>
            <a:endParaRPr lang="en-US" altLang="ja-JP" sz="1400" dirty="0">
              <a:solidFill>
                <a:prstClr val="black">
                  <a:lumMod val="75000"/>
                  <a:lumOff val="25000"/>
                </a:prstClr>
              </a:solidFill>
            </a:endParaRPr>
          </a:p>
          <a:p>
            <a:pPr marL="457200" lvl="1" indent="0">
              <a:buNone/>
            </a:pPr>
            <a:r>
              <a:rPr lang="en-US" altLang="ja-JP" sz="1400" dirty="0" err="1">
                <a:solidFill>
                  <a:prstClr val="black">
                    <a:lumMod val="75000"/>
                    <a:lumOff val="25000"/>
                  </a:prstClr>
                </a:solidFill>
              </a:rPr>
              <a:t>Zabbix</a:t>
            </a:r>
            <a:r>
              <a:rPr lang="ja-JP" altLang="en-US" sz="1400" dirty="0">
                <a:solidFill>
                  <a:prstClr val="black">
                    <a:lumMod val="75000"/>
                    <a:lumOff val="25000"/>
                  </a:prstClr>
                </a:solidFill>
              </a:rPr>
              <a:t>（サーバー、ネットワークなどを監視するための統合監視ソフトウェア）により、</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サービス提供時間帯の各サーバの監視を実施します。監視内容は以下のとおりです</a:t>
            </a:r>
            <a:endParaRPr lang="en-US" altLang="ja-JP" sz="1400" dirty="0">
              <a:solidFill>
                <a:prstClr val="black">
                  <a:lumMod val="75000"/>
                  <a:lumOff val="25000"/>
                </a:prstClr>
              </a:solidFill>
            </a:endParaRPr>
          </a:p>
          <a:p>
            <a:pPr lvl="2">
              <a:lnSpc>
                <a:spcPct val="150000"/>
              </a:lnSpc>
            </a:pPr>
            <a:r>
              <a:rPr lang="ja-JP" altLang="en-US" sz="1400" dirty="0">
                <a:solidFill>
                  <a:prstClr val="black">
                    <a:lumMod val="75000"/>
                    <a:lumOff val="25000"/>
                  </a:prstClr>
                </a:solidFill>
              </a:rPr>
              <a:t>監視サーバとサーバ（</a:t>
            </a:r>
            <a:r>
              <a:rPr lang="en-US" altLang="ja-JP" sz="1400" dirty="0">
                <a:solidFill>
                  <a:prstClr val="black">
                    <a:lumMod val="75000"/>
                    <a:lumOff val="25000"/>
                  </a:prstClr>
                </a:solidFill>
              </a:rPr>
              <a:t>IIS</a:t>
            </a:r>
            <a:r>
              <a:rPr lang="ja-JP" altLang="en-US" sz="1400" dirty="0">
                <a:solidFill>
                  <a:prstClr val="black">
                    <a:lumMod val="75000"/>
                    <a:lumOff val="25000"/>
                  </a:prstClr>
                </a:solidFill>
              </a:rPr>
              <a:t>）間の</a:t>
            </a:r>
            <a:r>
              <a:rPr lang="en-US" altLang="ja-JP" sz="1400" dirty="0">
                <a:solidFill>
                  <a:prstClr val="black">
                    <a:lumMod val="75000"/>
                    <a:lumOff val="25000"/>
                  </a:prstClr>
                </a:solidFill>
              </a:rPr>
              <a:t>ping</a:t>
            </a:r>
            <a:r>
              <a:rPr lang="ja-JP" altLang="en-US" sz="1400" dirty="0">
                <a:solidFill>
                  <a:prstClr val="black">
                    <a:lumMod val="75000"/>
                    <a:lumOff val="25000"/>
                  </a:prstClr>
                </a:solidFill>
              </a:rPr>
              <a:t>による死活監視</a:t>
            </a:r>
            <a:endParaRPr lang="en-US" altLang="ja-JP" sz="1400" dirty="0">
              <a:solidFill>
                <a:prstClr val="black">
                  <a:lumMod val="75000"/>
                  <a:lumOff val="25000"/>
                </a:prstClr>
              </a:solidFill>
            </a:endParaRPr>
          </a:p>
          <a:p>
            <a:pPr lvl="2"/>
            <a:r>
              <a:rPr lang="ja-JP" altLang="en-US" sz="1400" dirty="0">
                <a:solidFill>
                  <a:prstClr val="black">
                    <a:lumMod val="75000"/>
                    <a:lumOff val="25000"/>
                  </a:prstClr>
                </a:solidFill>
              </a:rPr>
              <a:t>サーバリソース（</a:t>
            </a:r>
            <a:r>
              <a:rPr lang="en-US" altLang="ja-JP" sz="1400" dirty="0">
                <a:solidFill>
                  <a:prstClr val="black">
                    <a:lumMod val="75000"/>
                    <a:lumOff val="25000"/>
                  </a:prstClr>
                </a:solidFill>
              </a:rPr>
              <a:t>CPU</a:t>
            </a:r>
            <a:r>
              <a:rPr lang="ja-JP" altLang="en-US" sz="1400" dirty="0">
                <a:solidFill>
                  <a:prstClr val="black">
                    <a:lumMod val="75000"/>
                    <a:lumOff val="25000"/>
                  </a:prstClr>
                </a:solidFill>
              </a:rPr>
              <a:t>使用率、メモリ使用率、ディスク使用率、等）の監視</a:t>
            </a:r>
            <a:endParaRPr lang="en-US" altLang="ja-JP" sz="1400" dirty="0">
              <a:solidFill>
                <a:prstClr val="black">
                  <a:lumMod val="75000"/>
                  <a:lumOff val="25000"/>
                </a:prstClr>
              </a:solidFill>
            </a:endParaRPr>
          </a:p>
          <a:p>
            <a:pPr marL="857250" lvl="2" indent="0">
              <a:buNone/>
            </a:pPr>
            <a:r>
              <a:rPr lang="ja-JP" altLang="en-US" sz="1400" dirty="0">
                <a:solidFill>
                  <a:prstClr val="black">
                    <a:lumMod val="75000"/>
                    <a:lumOff val="25000"/>
                  </a:prstClr>
                </a:solidFill>
              </a:rPr>
              <a:t>など</a:t>
            </a:r>
            <a:endParaRPr lang="en-US" altLang="ja-JP" sz="1400" dirty="0">
              <a:solidFill>
                <a:prstClr val="black">
                  <a:lumMod val="75000"/>
                  <a:lumOff val="25000"/>
                </a:prstClr>
              </a:solidFill>
            </a:endParaRPr>
          </a:p>
          <a:p>
            <a:pPr marL="457200" lvl="1" indent="0">
              <a:lnSpc>
                <a:spcPct val="150000"/>
              </a:lnSpc>
              <a:buNone/>
            </a:pPr>
            <a:r>
              <a:rPr lang="ja-JP" altLang="en-US" sz="1100" dirty="0">
                <a:solidFill>
                  <a:prstClr val="black">
                    <a:lumMod val="75000"/>
                    <a:lumOff val="25000"/>
                  </a:prstClr>
                </a:solidFill>
              </a:rPr>
              <a:t>注意）異常値を検出した場合はシステム管理者が適宜、対応します。</a:t>
            </a:r>
            <a:endParaRPr lang="en-US" altLang="ja-JP" sz="1100" dirty="0">
              <a:solidFill>
                <a:prstClr val="black">
                  <a:lumMod val="75000"/>
                  <a:lumOff val="25000"/>
                </a:prstClr>
              </a:solidFill>
            </a:endParaRPr>
          </a:p>
          <a:p>
            <a:pPr marL="457200" lvl="1" indent="0">
              <a:lnSpc>
                <a:spcPct val="150000"/>
              </a:lnSpc>
              <a:buNone/>
            </a:pPr>
            <a:r>
              <a:rPr lang="ja-JP" altLang="en-US" sz="1100" dirty="0">
                <a:solidFill>
                  <a:prstClr val="black">
                    <a:lumMod val="75000"/>
                    <a:lumOff val="25000"/>
                  </a:prstClr>
                </a:solidFill>
              </a:rPr>
              <a:t>注意）監査対応として、</a:t>
            </a:r>
            <a:r>
              <a:rPr lang="ja-JP" altLang="en-US" sz="1100" b="1" dirty="0">
                <a:solidFill>
                  <a:prstClr val="black">
                    <a:lumMod val="75000"/>
                    <a:lumOff val="25000"/>
                  </a:prstClr>
                </a:solidFill>
              </a:rPr>
              <a:t>監視結果のレポート報告等を行うサービスはありません</a:t>
            </a:r>
            <a:r>
              <a:rPr lang="ja-JP" altLang="en-US" sz="1100" dirty="0">
                <a:solidFill>
                  <a:prstClr val="black">
                    <a:lumMod val="75000"/>
                    <a:lumOff val="25000"/>
                  </a:prstClr>
                </a:solidFill>
              </a:rPr>
              <a:t>。</a:t>
            </a:r>
            <a:endParaRPr lang="en-US" altLang="ja-JP" sz="1100" dirty="0">
              <a:solidFill>
                <a:prstClr val="black">
                  <a:lumMod val="75000"/>
                  <a:lumOff val="25000"/>
                </a:prstClr>
              </a:solidFill>
            </a:endParaRPr>
          </a:p>
          <a:p>
            <a:pPr marL="457200" lvl="1" indent="0">
              <a:buNone/>
            </a:pPr>
            <a:endParaRPr lang="en-US" altLang="ja-JP" dirty="0">
              <a:solidFill>
                <a:prstClr val="black"/>
              </a:solidFill>
            </a:endParaRPr>
          </a:p>
          <a:p>
            <a:endParaRPr kumimoji="1" lang="ja-JP" altLang="en-US" dirty="0"/>
          </a:p>
        </p:txBody>
      </p:sp>
      <p:sp>
        <p:nvSpPr>
          <p:cNvPr id="4" name="タイトル 3"/>
          <p:cNvSpPr>
            <a:spLocks noGrp="1"/>
          </p:cNvSpPr>
          <p:nvPr>
            <p:ph type="title"/>
          </p:nvPr>
        </p:nvSpPr>
        <p:spPr/>
        <p:txBody>
          <a:bodyPr/>
          <a:lstStyle/>
          <a:p>
            <a:r>
              <a:rPr lang="ja-JP" altLang="en-US" dirty="0"/>
              <a:t>クラウド運用に</a:t>
            </a:r>
            <a:r>
              <a:rPr lang="ja-JP" altLang="en-US" dirty="0" smtClean="0"/>
              <a:t>ついて（</a:t>
            </a:r>
            <a:r>
              <a:rPr lang="ja-JP" altLang="en-US" dirty="0"/>
              <a:t>死活監視）</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24389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7200412" y="843558"/>
            <a:ext cx="1080000" cy="1080000"/>
          </a:xfrm>
          <a:prstGeom prst="ellipse">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spcBef>
                <a:spcPts val="600"/>
              </a:spcBef>
            </a:pPr>
            <a:r>
              <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rPr>
              <a:t>2020</a:t>
            </a:r>
            <a:r>
              <a:rPr lang="ja-JP" altLang="en-US" sz="1050" dirty="0">
                <a:solidFill>
                  <a:schemeClr val="bg1"/>
                </a:solidFill>
                <a:latin typeface="メイリオ" panose="020B0604030504040204" pitchFamily="50" charset="-128"/>
                <a:ea typeface="メイリオ" panose="020B0604030504040204" pitchFamily="50" charset="-128"/>
                <a:cs typeface="メイリオ" pitchFamily="50" charset="-128"/>
              </a:rPr>
              <a:t>年</a:t>
            </a:r>
            <a:endPar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endParaRPr>
          </a:p>
          <a:p>
            <a:pPr lvl="0" algn="ctr">
              <a:spcBef>
                <a:spcPts val="6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itchFamily="50" charset="-128"/>
              </a:rPr>
              <a:t>37.8</a:t>
            </a:r>
            <a:r>
              <a:rPr lang="ja-JP" altLang="en-US" sz="1400" b="1" dirty="0">
                <a:solidFill>
                  <a:schemeClr val="bg1"/>
                </a:solidFill>
                <a:latin typeface="メイリオ" panose="020B0604030504040204" pitchFamily="50" charset="-128"/>
                <a:ea typeface="メイリオ" panose="020B0604030504040204" pitchFamily="50" charset="-128"/>
                <a:cs typeface="メイリオ" pitchFamily="50" charset="-128"/>
              </a:rPr>
              <a:t>％</a:t>
            </a:r>
            <a:endParaRPr kumimoji="1" lang="ja-JP" altLang="en-US" dirty="0">
              <a:solidFill>
                <a:schemeClr val="bg1"/>
              </a:solidFill>
            </a:endParaRPr>
          </a:p>
        </p:txBody>
      </p:sp>
      <p:sp>
        <p:nvSpPr>
          <p:cNvPr id="14" name="楕円 13"/>
          <p:cNvSpPr/>
          <p:nvPr/>
        </p:nvSpPr>
        <p:spPr>
          <a:xfrm>
            <a:off x="5385149" y="2793557"/>
            <a:ext cx="1080000" cy="10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spcBef>
                <a:spcPts val="600"/>
              </a:spcBef>
            </a:pPr>
            <a:r>
              <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rPr>
              <a:t>2018</a:t>
            </a:r>
            <a:r>
              <a:rPr lang="ja-JP" altLang="en-US" sz="1050" dirty="0">
                <a:solidFill>
                  <a:schemeClr val="bg1"/>
                </a:solidFill>
                <a:latin typeface="メイリオ" panose="020B0604030504040204" pitchFamily="50" charset="-128"/>
                <a:ea typeface="メイリオ" panose="020B0604030504040204" pitchFamily="50" charset="-128"/>
                <a:cs typeface="メイリオ" pitchFamily="50" charset="-128"/>
              </a:rPr>
              <a:t>年</a:t>
            </a:r>
            <a:endPar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endParaRPr>
          </a:p>
          <a:p>
            <a:pPr lvl="0" algn="ctr">
              <a:spcBef>
                <a:spcPts val="6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itchFamily="50" charset="-128"/>
              </a:rPr>
              <a:t>31.8</a:t>
            </a:r>
            <a:r>
              <a:rPr lang="ja-JP" altLang="en-US" sz="1400" b="1" dirty="0">
                <a:solidFill>
                  <a:schemeClr val="bg1"/>
                </a:solidFill>
                <a:latin typeface="メイリオ" panose="020B0604030504040204" pitchFamily="50" charset="-128"/>
                <a:ea typeface="メイリオ" panose="020B0604030504040204" pitchFamily="50" charset="-128"/>
                <a:cs typeface="メイリオ" pitchFamily="50" charset="-128"/>
              </a:rPr>
              <a:t>％</a:t>
            </a:r>
            <a:endParaRPr kumimoji="1" lang="ja-JP" altLang="en-US" dirty="0">
              <a:solidFill>
                <a:schemeClr val="bg1"/>
              </a:solidFill>
            </a:endParaRPr>
          </a:p>
        </p:txBody>
      </p:sp>
      <p:sp>
        <p:nvSpPr>
          <p:cNvPr id="15" name="楕円 14"/>
          <p:cNvSpPr/>
          <p:nvPr/>
        </p:nvSpPr>
        <p:spPr>
          <a:xfrm>
            <a:off x="6287644" y="1817139"/>
            <a:ext cx="1080000" cy="10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spcBef>
                <a:spcPts val="600"/>
              </a:spcBef>
            </a:pPr>
            <a:r>
              <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rPr>
              <a:t>2019</a:t>
            </a:r>
            <a:r>
              <a:rPr lang="ja-JP" altLang="en-US" sz="1050" dirty="0">
                <a:solidFill>
                  <a:schemeClr val="bg1"/>
                </a:solidFill>
                <a:latin typeface="メイリオ" panose="020B0604030504040204" pitchFamily="50" charset="-128"/>
                <a:ea typeface="メイリオ" panose="020B0604030504040204" pitchFamily="50" charset="-128"/>
                <a:cs typeface="メイリオ" pitchFamily="50" charset="-128"/>
              </a:rPr>
              <a:t>年</a:t>
            </a:r>
            <a:endPar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endParaRPr>
          </a:p>
          <a:p>
            <a:pPr lvl="0" algn="ctr">
              <a:spcBef>
                <a:spcPts val="6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itchFamily="50" charset="-128"/>
              </a:rPr>
              <a:t>35.7</a:t>
            </a:r>
            <a:r>
              <a:rPr lang="ja-JP" altLang="en-US" sz="1400" b="1" dirty="0">
                <a:solidFill>
                  <a:schemeClr val="bg1"/>
                </a:solidFill>
                <a:latin typeface="メイリオ" panose="020B0604030504040204" pitchFamily="50" charset="-128"/>
                <a:ea typeface="メイリオ" panose="020B0604030504040204" pitchFamily="50" charset="-128"/>
                <a:cs typeface="メイリオ" pitchFamily="50" charset="-128"/>
              </a:rPr>
              <a:t>％</a:t>
            </a:r>
            <a:endParaRPr kumimoji="1" lang="ja-JP" altLang="en-US" dirty="0">
              <a:solidFill>
                <a:schemeClr val="bg1"/>
              </a:solidFill>
            </a:endParaRPr>
          </a:p>
        </p:txBody>
      </p:sp>
      <p:sp>
        <p:nvSpPr>
          <p:cNvPr id="16" name="楕円 15"/>
          <p:cNvSpPr/>
          <p:nvPr/>
        </p:nvSpPr>
        <p:spPr>
          <a:xfrm>
            <a:off x="4500112" y="3760002"/>
            <a:ext cx="1080000" cy="10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rPr>
              <a:t>2015</a:t>
            </a:r>
            <a:r>
              <a:rPr lang="ja-JP" altLang="en-US" sz="1050" dirty="0">
                <a:solidFill>
                  <a:schemeClr val="bg1"/>
                </a:solidFill>
                <a:latin typeface="メイリオ" panose="020B0604030504040204" pitchFamily="50" charset="-128"/>
                <a:ea typeface="メイリオ" panose="020B0604030504040204" pitchFamily="50" charset="-128"/>
                <a:cs typeface="メイリオ" pitchFamily="50" charset="-128"/>
              </a:rPr>
              <a:t>年</a:t>
            </a:r>
            <a:endParaRPr lang="en-US" altLang="ja-JP" sz="1050" dirty="0">
              <a:solidFill>
                <a:schemeClr val="bg1"/>
              </a:solidFill>
              <a:latin typeface="メイリオ" panose="020B0604030504040204" pitchFamily="50" charset="-128"/>
              <a:ea typeface="メイリオ" panose="020B0604030504040204" pitchFamily="50" charset="-128"/>
              <a:cs typeface="メイリオ" pitchFamily="50" charset="-128"/>
            </a:endParaRPr>
          </a:p>
          <a:p>
            <a:pPr algn="ctr">
              <a:spcBef>
                <a:spcPts val="6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itchFamily="50" charset="-128"/>
              </a:rPr>
              <a:t>25.2</a:t>
            </a:r>
            <a:r>
              <a:rPr lang="ja-JP" altLang="en-US" sz="1050" b="1" dirty="0">
                <a:solidFill>
                  <a:schemeClr val="bg1"/>
                </a:solidFill>
                <a:latin typeface="メイリオ" panose="020B0604030504040204" pitchFamily="50" charset="-128"/>
                <a:ea typeface="メイリオ" panose="020B0604030504040204" pitchFamily="50" charset="-128"/>
                <a:cs typeface="メイリオ" pitchFamily="50" charset="-128"/>
              </a:rPr>
              <a:t>％</a:t>
            </a:r>
            <a:endParaRPr kumimoji="1" lang="ja-JP" altLang="en-US" sz="1050" dirty="0">
              <a:solidFill>
                <a:schemeClr val="bg1"/>
              </a:solidFill>
            </a:endParaRPr>
          </a:p>
        </p:txBody>
      </p:sp>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5</a:t>
            </a:fld>
            <a:endParaRPr kumimoji="1" lang="ja-JP" altLang="en-US" dirty="0"/>
          </a:p>
        </p:txBody>
      </p:sp>
      <p:sp>
        <p:nvSpPr>
          <p:cNvPr id="3" name="タイトル 2"/>
          <p:cNvSpPr>
            <a:spLocks noGrp="1"/>
          </p:cNvSpPr>
          <p:nvPr>
            <p:ph type="title"/>
          </p:nvPr>
        </p:nvSpPr>
        <p:spPr/>
        <p:txBody>
          <a:bodyPr/>
          <a:lstStyle/>
          <a:p>
            <a:r>
              <a:rPr lang="ja-JP" altLang="en-US" sz="2000" dirty="0"/>
              <a:t>クラウドサービス利用の</a:t>
            </a:r>
            <a:r>
              <a:rPr lang="ja-JP" altLang="en-US" sz="2000" dirty="0" smtClean="0"/>
              <a:t>内訳</a:t>
            </a:r>
            <a:r>
              <a:rPr lang="en-US" altLang="ja-JP" sz="2000" dirty="0" smtClean="0"/>
              <a:t/>
            </a:r>
            <a:br>
              <a:rPr lang="en-US" altLang="ja-JP" sz="2000" dirty="0" smtClean="0"/>
            </a:br>
            <a:r>
              <a:rPr lang="ja-JP" altLang="en-US" sz="1600" dirty="0" smtClean="0"/>
              <a:t>人事給与・財務経理領域の推移</a:t>
            </a:r>
            <a:endParaRPr kumimoji="1" lang="ja-JP" altLang="en-US" sz="16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pic>
        <p:nvPicPr>
          <p:cNvPr id="2050" name="Picture 2" descr="https://www.soumu.go.jp/johotsusintokei/whitepaper/ja/r03/image/n42011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72" y="1121292"/>
            <a:ext cx="3369095" cy="351883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518775" y="4692156"/>
            <a:ext cx="1958792" cy="184666"/>
          </a:xfrm>
          <a:prstGeom prst="rect">
            <a:avLst/>
          </a:prstGeom>
          <a:noFill/>
        </p:spPr>
        <p:txBody>
          <a:bodyPr wrap="square" rtlCol="0">
            <a:spAutoFit/>
          </a:bodyPr>
          <a:lstStyle/>
          <a:p>
            <a:r>
              <a:rPr kumimoji="1" lang="ja-JP" altLang="en-US" sz="600" dirty="0" smtClean="0">
                <a:latin typeface="メイリオ" panose="020B0604030504040204" pitchFamily="50" charset="-128"/>
                <a:ea typeface="メイリオ" panose="020B0604030504040204" pitchFamily="50" charset="-128"/>
              </a:rPr>
              <a:t>出典：総務省　</a:t>
            </a:r>
            <a:r>
              <a:rPr lang="zh-TW" altLang="en-US" sz="600" dirty="0" smtClean="0">
                <a:latin typeface="メイリオ" panose="020B0604030504040204" pitchFamily="50" charset="-128"/>
                <a:ea typeface="メイリオ" panose="020B0604030504040204" pitchFamily="50" charset="-128"/>
              </a:rPr>
              <a:t>令和</a:t>
            </a:r>
            <a:r>
              <a:rPr lang="en-US" altLang="zh-TW" sz="600" dirty="0">
                <a:latin typeface="メイリオ" panose="020B0604030504040204" pitchFamily="50" charset="-128"/>
                <a:ea typeface="メイリオ" panose="020B0604030504040204" pitchFamily="50" charset="-128"/>
              </a:rPr>
              <a:t>3</a:t>
            </a:r>
            <a:r>
              <a:rPr lang="zh-TW" altLang="en-US" sz="600" dirty="0">
                <a:latin typeface="メイリオ" panose="020B0604030504040204" pitchFamily="50" charset="-128"/>
                <a:ea typeface="メイリオ" panose="020B0604030504040204" pitchFamily="50" charset="-128"/>
              </a:rPr>
              <a:t>年 情報通信白書</a:t>
            </a:r>
            <a:endParaRPr lang="ja-JP" altLang="en-US" sz="600" dirty="0">
              <a:latin typeface="メイリオ" panose="020B0604030504040204" pitchFamily="50" charset="-128"/>
              <a:ea typeface="メイリオ" panose="020B0604030504040204" pitchFamily="50" charset="-128"/>
            </a:endParaRPr>
          </a:p>
        </p:txBody>
      </p:sp>
      <p:sp>
        <p:nvSpPr>
          <p:cNvPr id="6" name="二等辺三角形 5"/>
          <p:cNvSpPr/>
          <p:nvPr/>
        </p:nvSpPr>
        <p:spPr>
          <a:xfrm rot="2446246">
            <a:off x="5360717" y="3741458"/>
            <a:ext cx="252028" cy="169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2446246">
            <a:off x="6255427" y="2755810"/>
            <a:ext cx="252028" cy="169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2446246">
            <a:off x="7147832" y="1794636"/>
            <a:ext cx="252028" cy="169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3083" y="655528"/>
            <a:ext cx="334657" cy="465764"/>
          </a:xfrm>
          <a:prstGeom prst="rect">
            <a:avLst/>
          </a:prstGeom>
        </p:spPr>
      </p:pic>
    </p:spTree>
    <p:extLst>
      <p:ext uri="{BB962C8B-B14F-4D97-AF65-F5344CB8AC3E}">
        <p14:creationId xmlns:p14="http://schemas.microsoft.com/office/powerpoint/2010/main" val="413611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dirty="0"/>
          </a:p>
        </p:txBody>
      </p:sp>
      <p:sp>
        <p:nvSpPr>
          <p:cNvPr id="3" name="テキスト プレースホルダー 2"/>
          <p:cNvSpPr>
            <a:spLocks noGrp="1"/>
          </p:cNvSpPr>
          <p:nvPr>
            <p:ph type="body" sz="quarter" idx="14"/>
          </p:nvPr>
        </p:nvSpPr>
        <p:spPr>
          <a:xfrm>
            <a:off x="358775" y="915566"/>
            <a:ext cx="8426450" cy="3780420"/>
          </a:xfrm>
        </p:spPr>
        <p:txBody>
          <a:bodyPr/>
          <a:lstStyle/>
          <a:p>
            <a:pPr lvl="0" indent="-285750"/>
            <a:r>
              <a:rPr lang="ja-JP" altLang="en-US" sz="1400" dirty="0">
                <a:solidFill>
                  <a:prstClr val="black">
                    <a:lumMod val="75000"/>
                    <a:lumOff val="25000"/>
                  </a:prstClr>
                </a:solidFill>
              </a:rPr>
              <a:t>日次で差分バックアップを増分で</a:t>
            </a:r>
            <a:r>
              <a:rPr lang="ja-JP" altLang="en-US" sz="1400" dirty="0" smtClean="0">
                <a:solidFill>
                  <a:prstClr val="black">
                    <a:lumMod val="75000"/>
                    <a:lumOff val="25000"/>
                  </a:prstClr>
                </a:solidFill>
              </a:rPr>
              <a:t>取得して</a:t>
            </a:r>
            <a:r>
              <a:rPr lang="ja-JP" altLang="en-US" sz="1400" dirty="0">
                <a:solidFill>
                  <a:prstClr val="black">
                    <a:lumMod val="75000"/>
                    <a:lumOff val="25000"/>
                  </a:prstClr>
                </a:solidFill>
              </a:rPr>
              <a:t>１世代を保管します。</a:t>
            </a:r>
            <a:endParaRPr lang="en-US" altLang="ja-JP" sz="1400" dirty="0">
              <a:solidFill>
                <a:prstClr val="black">
                  <a:lumMod val="75000"/>
                  <a:lumOff val="25000"/>
                </a:prstClr>
              </a:solidFill>
            </a:endParaRPr>
          </a:p>
          <a:p>
            <a:pPr lvl="0" indent="-285750">
              <a:lnSpc>
                <a:spcPct val="200000"/>
              </a:lnSpc>
            </a:pPr>
            <a:r>
              <a:rPr lang="ja-JP" altLang="en-US" sz="1100" dirty="0">
                <a:solidFill>
                  <a:prstClr val="black">
                    <a:lumMod val="75000"/>
                    <a:lumOff val="25000"/>
                  </a:prstClr>
                </a:solidFill>
              </a:rPr>
              <a:t>注意</a:t>
            </a:r>
            <a:r>
              <a:rPr lang="en-US" altLang="ja-JP" sz="1100" dirty="0">
                <a:solidFill>
                  <a:prstClr val="black">
                    <a:lumMod val="75000"/>
                    <a:lumOff val="25000"/>
                  </a:prstClr>
                </a:solidFill>
              </a:rPr>
              <a:t>1</a:t>
            </a:r>
            <a:r>
              <a:rPr lang="ja-JP" altLang="en-US" sz="1100" dirty="0">
                <a:solidFill>
                  <a:prstClr val="black">
                    <a:lumMod val="75000"/>
                    <a:lumOff val="25000"/>
                  </a:prstClr>
                </a:solidFill>
              </a:rPr>
              <a:t>）サービス提供外の時間帯（</a:t>
            </a:r>
            <a:r>
              <a:rPr lang="en-US" altLang="ja-JP" sz="1100" dirty="0">
                <a:solidFill>
                  <a:prstClr val="black">
                    <a:lumMod val="75000"/>
                    <a:lumOff val="25000"/>
                  </a:prstClr>
                </a:solidFill>
              </a:rPr>
              <a:t>AM1:00</a:t>
            </a:r>
            <a:r>
              <a:rPr lang="ja-JP" altLang="en-US" sz="1100" dirty="0">
                <a:solidFill>
                  <a:prstClr val="black">
                    <a:lumMod val="75000"/>
                    <a:lumOff val="25000"/>
                  </a:prstClr>
                </a:solidFill>
              </a:rPr>
              <a:t>～</a:t>
            </a:r>
            <a:r>
              <a:rPr lang="en-US" altLang="ja-JP" sz="1100" dirty="0">
                <a:solidFill>
                  <a:prstClr val="black">
                    <a:lumMod val="75000"/>
                    <a:lumOff val="25000"/>
                  </a:prstClr>
                </a:solidFill>
              </a:rPr>
              <a:t>AM7:00</a:t>
            </a:r>
            <a:r>
              <a:rPr lang="ja-JP" altLang="en-US" sz="1100" dirty="0">
                <a:solidFill>
                  <a:prstClr val="black">
                    <a:lumMod val="75000"/>
                    <a:lumOff val="25000"/>
                  </a:prstClr>
                </a:solidFill>
              </a:rPr>
              <a:t>）に取得します。</a:t>
            </a:r>
            <a:endParaRPr lang="en-US" altLang="ja-JP" sz="1100" dirty="0">
              <a:solidFill>
                <a:prstClr val="black">
                  <a:lumMod val="75000"/>
                  <a:lumOff val="25000"/>
                </a:prstClr>
              </a:solidFill>
            </a:endParaRPr>
          </a:p>
          <a:p>
            <a:pPr lvl="0" indent="-285750">
              <a:lnSpc>
                <a:spcPct val="100000"/>
              </a:lnSpc>
            </a:pPr>
            <a:r>
              <a:rPr lang="ja-JP" altLang="en-US" sz="1100" dirty="0">
                <a:solidFill>
                  <a:prstClr val="black">
                    <a:lumMod val="75000"/>
                    <a:lumOff val="25000"/>
                  </a:prstClr>
                </a:solidFill>
              </a:rPr>
              <a:t>注意</a:t>
            </a:r>
            <a:r>
              <a:rPr lang="en-US" altLang="ja-JP" sz="1100" dirty="0">
                <a:solidFill>
                  <a:prstClr val="black">
                    <a:lumMod val="75000"/>
                    <a:lumOff val="25000"/>
                  </a:prstClr>
                </a:solidFill>
              </a:rPr>
              <a:t>2</a:t>
            </a:r>
            <a:r>
              <a:rPr lang="ja-JP" altLang="en-US" sz="1100" dirty="0">
                <a:solidFill>
                  <a:prstClr val="black">
                    <a:lumMod val="75000"/>
                    <a:lumOff val="25000"/>
                  </a:prstClr>
                </a:solidFill>
              </a:rPr>
              <a:t>）標準のバックアップは</a:t>
            </a:r>
            <a:r>
              <a:rPr lang="en-US" altLang="ja-JP" sz="1100" b="1" dirty="0">
                <a:solidFill>
                  <a:prstClr val="black">
                    <a:lumMod val="75000"/>
                    <a:lumOff val="25000"/>
                  </a:prstClr>
                </a:solidFill>
              </a:rPr>
              <a:t>OCI</a:t>
            </a:r>
            <a:r>
              <a:rPr lang="ja-JP" altLang="en-US" sz="1100" b="1" dirty="0">
                <a:solidFill>
                  <a:prstClr val="black">
                    <a:lumMod val="75000"/>
                    <a:lumOff val="25000"/>
                  </a:prstClr>
                </a:solidFill>
              </a:rPr>
              <a:t> 東京リージョンに保管</a:t>
            </a:r>
            <a:r>
              <a:rPr lang="ja-JP" altLang="en-US" sz="1100" dirty="0">
                <a:solidFill>
                  <a:prstClr val="black">
                    <a:lumMod val="75000"/>
                    <a:lumOff val="25000"/>
                  </a:prstClr>
                </a:solidFill>
              </a:rPr>
              <a:t>します。</a:t>
            </a:r>
            <a:endParaRPr lang="en-US" altLang="ja-JP" sz="1100" dirty="0">
              <a:solidFill>
                <a:prstClr val="black">
                  <a:lumMod val="75000"/>
                  <a:lumOff val="25000"/>
                </a:prstClr>
              </a:solidFill>
            </a:endParaRPr>
          </a:p>
          <a:p>
            <a:pPr marL="457200" lvl="1" indent="0">
              <a:buNone/>
            </a:pPr>
            <a:endParaRPr lang="en-US" altLang="ja-JP" sz="1600" dirty="0">
              <a:solidFill>
                <a:prstClr val="black">
                  <a:lumMod val="75000"/>
                  <a:lumOff val="25000"/>
                </a:prstClr>
              </a:solidFill>
            </a:endParaRPr>
          </a:p>
          <a:p>
            <a:pPr lvl="0" indent="-285750">
              <a:lnSpc>
                <a:spcPct val="100000"/>
              </a:lnSpc>
            </a:pPr>
            <a:r>
              <a:rPr lang="ja-JP" altLang="en-US" sz="1400" dirty="0">
                <a:solidFill>
                  <a:prstClr val="black">
                    <a:lumMod val="75000"/>
                    <a:lumOff val="25000"/>
                  </a:prstClr>
                </a:solidFill>
              </a:rPr>
              <a:t>プライベートクラウドの場合、</a:t>
            </a:r>
            <a:endParaRPr lang="en-US" altLang="ja-JP" sz="1400" dirty="0">
              <a:solidFill>
                <a:prstClr val="black">
                  <a:lumMod val="75000"/>
                  <a:lumOff val="25000"/>
                </a:prstClr>
              </a:solidFill>
            </a:endParaRPr>
          </a:p>
          <a:p>
            <a:pPr lvl="0" indent="-285750"/>
            <a:r>
              <a:rPr lang="ja-JP" altLang="en-US" sz="1400" dirty="0">
                <a:solidFill>
                  <a:prstClr val="black">
                    <a:lumMod val="75000"/>
                    <a:lumOff val="25000"/>
                  </a:prstClr>
                </a:solidFill>
              </a:rPr>
              <a:t>別リージョン（大阪リージョン）への追加のバックアップが可能（別途有償の契約が必要）です。</a:t>
            </a:r>
            <a:endParaRPr lang="en-US" altLang="ja-JP" sz="1400" dirty="0">
              <a:solidFill>
                <a:prstClr val="black">
                  <a:lumMod val="75000"/>
                  <a:lumOff val="25000"/>
                </a:prstClr>
              </a:solidFill>
            </a:endParaRPr>
          </a:p>
          <a:p>
            <a:pPr lvl="0" indent="-285750"/>
            <a:r>
              <a:rPr lang="ja-JP" altLang="en-US" sz="1400" dirty="0">
                <a:solidFill>
                  <a:prstClr val="black">
                    <a:lumMod val="75000"/>
                    <a:lumOff val="25000"/>
                  </a:prstClr>
                </a:solidFill>
              </a:rPr>
              <a:t>この場合の大阪リージョンへのバックアップは</a:t>
            </a:r>
            <a:r>
              <a:rPr lang="en-US" altLang="ja-JP" sz="1400" dirty="0">
                <a:solidFill>
                  <a:prstClr val="black">
                    <a:lumMod val="75000"/>
                    <a:lumOff val="25000"/>
                  </a:prstClr>
                </a:solidFill>
              </a:rPr>
              <a:t>14</a:t>
            </a:r>
            <a:r>
              <a:rPr lang="ja-JP" altLang="en-US" sz="1400" dirty="0">
                <a:solidFill>
                  <a:prstClr val="black">
                    <a:lumMod val="75000"/>
                    <a:lumOff val="25000"/>
                  </a:prstClr>
                </a:solidFill>
              </a:rPr>
              <a:t>世代を保管します。</a:t>
            </a:r>
            <a:endParaRPr lang="en-US" altLang="ja-JP" sz="1400" dirty="0">
              <a:solidFill>
                <a:prstClr val="black">
                  <a:lumMod val="75000"/>
                  <a:lumOff val="25000"/>
                </a:prstClr>
              </a:solidFill>
            </a:endParaRPr>
          </a:p>
          <a:p>
            <a:pPr lvl="0" indent="-285750">
              <a:lnSpc>
                <a:spcPct val="200000"/>
              </a:lnSpc>
            </a:pPr>
            <a:r>
              <a:rPr lang="ja-JP" altLang="en-US" sz="1100" dirty="0">
                <a:solidFill>
                  <a:prstClr val="black">
                    <a:lumMod val="75000"/>
                    <a:lumOff val="25000"/>
                  </a:prstClr>
                </a:solidFill>
              </a:rPr>
              <a:t>注意）</a:t>
            </a:r>
            <a:r>
              <a:rPr lang="ja-JP" altLang="en-US" sz="1100" b="1" dirty="0">
                <a:solidFill>
                  <a:prstClr val="black">
                    <a:lumMod val="75000"/>
                    <a:lumOff val="25000"/>
                  </a:prstClr>
                </a:solidFill>
              </a:rPr>
              <a:t>大阪リージョンへバックアップするサービスは、パブリッククラウドは対象外です。</a:t>
            </a:r>
            <a:endParaRPr lang="en-US" altLang="ja-JP" sz="1100" b="1" dirty="0">
              <a:solidFill>
                <a:prstClr val="black">
                  <a:lumMod val="75000"/>
                  <a:lumOff val="25000"/>
                </a:prstClr>
              </a:solidFill>
            </a:endParaRPr>
          </a:p>
          <a:p>
            <a:pPr lvl="0" indent="-285750">
              <a:lnSpc>
                <a:spcPct val="100000"/>
              </a:lnSpc>
            </a:pPr>
            <a:endParaRPr lang="en-US" altLang="ja-JP" sz="1600" dirty="0">
              <a:solidFill>
                <a:prstClr val="black">
                  <a:lumMod val="75000"/>
                  <a:lumOff val="25000"/>
                </a:prstClr>
              </a:solidFill>
            </a:endParaRPr>
          </a:p>
          <a:p>
            <a:pPr lvl="0" indent="-285750">
              <a:lnSpc>
                <a:spcPct val="100000"/>
              </a:lnSpc>
            </a:pPr>
            <a:r>
              <a:rPr lang="ja-JP" altLang="en-US" sz="1400" dirty="0">
                <a:solidFill>
                  <a:prstClr val="black">
                    <a:lumMod val="75000"/>
                    <a:lumOff val="25000"/>
                  </a:prstClr>
                </a:solidFill>
              </a:rPr>
              <a:t>＜復元について＞</a:t>
            </a:r>
            <a:endParaRPr lang="en-US" altLang="ja-JP" sz="1400" dirty="0">
              <a:solidFill>
                <a:prstClr val="black">
                  <a:lumMod val="75000"/>
                  <a:lumOff val="25000"/>
                </a:prstClr>
              </a:solidFill>
            </a:endParaRPr>
          </a:p>
          <a:p>
            <a:pPr lvl="0" indent="-285750"/>
            <a:r>
              <a:rPr lang="ja-JP" altLang="en-US" sz="1400" dirty="0">
                <a:solidFill>
                  <a:prstClr val="black">
                    <a:lumMod val="75000"/>
                    <a:lumOff val="25000"/>
                  </a:prstClr>
                </a:solidFill>
              </a:rPr>
              <a:t>バージョンアップなどで障害が発生し著しい迷惑をかけてしまった場合に限り、</a:t>
            </a:r>
            <a:endParaRPr lang="en-US" altLang="ja-JP" sz="1400" dirty="0">
              <a:solidFill>
                <a:prstClr val="black">
                  <a:lumMod val="75000"/>
                  <a:lumOff val="25000"/>
                </a:prstClr>
              </a:solidFill>
            </a:endParaRPr>
          </a:p>
          <a:p>
            <a:pPr lvl="0" indent="-285750"/>
            <a:r>
              <a:rPr lang="ja-JP" altLang="en-US" sz="1400" dirty="0">
                <a:solidFill>
                  <a:prstClr val="black">
                    <a:lumMod val="75000"/>
                    <a:lumOff val="25000"/>
                  </a:prstClr>
                </a:solidFill>
              </a:rPr>
              <a:t>バックアップを使用して復元（戻すこと）が可能です。</a:t>
            </a:r>
            <a:endParaRPr lang="en-US" altLang="ja-JP" sz="1400" dirty="0">
              <a:solidFill>
                <a:prstClr val="black">
                  <a:lumMod val="75000"/>
                  <a:lumOff val="25000"/>
                </a:prstClr>
              </a:solidFill>
            </a:endParaRPr>
          </a:p>
          <a:p>
            <a:pPr lvl="0" indent="-285750">
              <a:lnSpc>
                <a:spcPct val="200000"/>
              </a:lnSpc>
            </a:pPr>
            <a:r>
              <a:rPr lang="ja-JP" altLang="en-US" sz="1100" b="1" dirty="0">
                <a:solidFill>
                  <a:prstClr val="black">
                    <a:lumMod val="75000"/>
                    <a:lumOff val="25000"/>
                  </a:prstClr>
                </a:solidFill>
              </a:rPr>
              <a:t>注意）バックアップ・復元については、お客様からの個社別の依頼（業務都合による復元の要望、等）は</a:t>
            </a:r>
            <a:endParaRPr lang="en-US" altLang="ja-JP" sz="1100" b="1" dirty="0">
              <a:solidFill>
                <a:prstClr val="black">
                  <a:lumMod val="75000"/>
                  <a:lumOff val="25000"/>
                </a:prstClr>
              </a:solidFill>
            </a:endParaRPr>
          </a:p>
          <a:p>
            <a:pPr lvl="0" indent="-285750"/>
            <a:r>
              <a:rPr lang="ja-JP" altLang="en-US" sz="1100" b="1" dirty="0">
                <a:solidFill>
                  <a:prstClr val="black">
                    <a:lumMod val="75000"/>
                    <a:lumOff val="25000"/>
                  </a:prstClr>
                </a:solidFill>
              </a:rPr>
              <a:t>　　　受け付けていません。</a:t>
            </a:r>
            <a:endParaRPr lang="en-US" altLang="ja-JP" sz="1100" dirty="0">
              <a:solidFill>
                <a:prstClr val="black">
                  <a:lumMod val="75000"/>
                  <a:lumOff val="25000"/>
                </a:prstClr>
              </a:solidFill>
            </a:endParaRPr>
          </a:p>
          <a:p>
            <a:pPr lvl="0" indent="-285750">
              <a:lnSpc>
                <a:spcPct val="200000"/>
              </a:lnSpc>
            </a:pPr>
            <a:r>
              <a:rPr lang="ja-JP" altLang="en-US" sz="1100" b="1" dirty="0">
                <a:solidFill>
                  <a:prstClr val="black">
                    <a:lumMod val="75000"/>
                    <a:lumOff val="25000"/>
                  </a:prstClr>
                </a:solidFill>
              </a:rPr>
              <a:t>注意）復元を行った場合</a:t>
            </a:r>
            <a:r>
              <a:rPr lang="ja-JP" altLang="en-US" sz="1100" b="1" dirty="0" smtClean="0">
                <a:solidFill>
                  <a:prstClr val="black">
                    <a:lumMod val="75000"/>
                    <a:lumOff val="25000"/>
                  </a:prstClr>
                </a:solidFill>
              </a:rPr>
              <a:t>、</a:t>
            </a:r>
            <a:r>
              <a:rPr lang="en-US" altLang="ja-JP" sz="1100" b="1" dirty="0" smtClean="0">
                <a:solidFill>
                  <a:prstClr val="black">
                    <a:lumMod val="75000"/>
                    <a:lumOff val="25000"/>
                  </a:prstClr>
                </a:solidFill>
              </a:rPr>
              <a:t>NX Cloud</a:t>
            </a:r>
            <a:r>
              <a:rPr lang="ja-JP" altLang="en-US" sz="1100" b="1" dirty="0" smtClean="0">
                <a:solidFill>
                  <a:prstClr val="black">
                    <a:lumMod val="75000"/>
                    <a:lumOff val="25000"/>
                  </a:prstClr>
                </a:solidFill>
              </a:rPr>
              <a:t>側</a:t>
            </a:r>
            <a:r>
              <a:rPr lang="ja-JP" altLang="en-US" sz="1100" b="1" dirty="0">
                <a:solidFill>
                  <a:prstClr val="black">
                    <a:lumMod val="75000"/>
                    <a:lumOff val="25000"/>
                  </a:prstClr>
                </a:solidFill>
              </a:rPr>
              <a:t>の</a:t>
            </a:r>
            <a:r>
              <a:rPr lang="en-US" altLang="ja-JP" sz="1100" b="1" dirty="0">
                <a:solidFill>
                  <a:prstClr val="black">
                    <a:lumMod val="75000"/>
                    <a:lumOff val="25000"/>
                  </a:prstClr>
                </a:solidFill>
              </a:rPr>
              <a:t>IP</a:t>
            </a:r>
            <a:r>
              <a:rPr lang="ja-JP" altLang="en-US" sz="1100" b="1" dirty="0">
                <a:solidFill>
                  <a:prstClr val="black">
                    <a:lumMod val="75000"/>
                    <a:lumOff val="25000"/>
                  </a:prstClr>
                </a:solidFill>
              </a:rPr>
              <a:t>アドレス・</a:t>
            </a:r>
            <a:r>
              <a:rPr lang="en-US" altLang="ja-JP" sz="1100" b="1" dirty="0">
                <a:solidFill>
                  <a:prstClr val="black">
                    <a:lumMod val="75000"/>
                    <a:lumOff val="25000"/>
                  </a:prstClr>
                </a:solidFill>
              </a:rPr>
              <a:t>URL</a:t>
            </a:r>
            <a:r>
              <a:rPr lang="ja-JP" altLang="en-US" sz="1100" b="1" dirty="0">
                <a:solidFill>
                  <a:prstClr val="black">
                    <a:lumMod val="75000"/>
                    <a:lumOff val="25000"/>
                  </a:prstClr>
                </a:solidFill>
              </a:rPr>
              <a:t>等が変更になる場合があります。</a:t>
            </a:r>
            <a:endParaRPr lang="en-US" altLang="ja-JP" sz="11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ja-JP" altLang="en-US" dirty="0"/>
              <a:t>クラウド運用に</a:t>
            </a:r>
            <a:r>
              <a:rPr lang="ja-JP" altLang="en-US" dirty="0" smtClean="0"/>
              <a:t>ついて（バックアップ</a:t>
            </a:r>
            <a:r>
              <a:rPr lang="ja-JP" altLang="en-US" dirty="0"/>
              <a:t>）</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1607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dirty="0"/>
          </a:p>
        </p:txBody>
      </p:sp>
      <p:sp>
        <p:nvSpPr>
          <p:cNvPr id="4" name="タイトル 3"/>
          <p:cNvSpPr>
            <a:spLocks noGrp="1"/>
          </p:cNvSpPr>
          <p:nvPr>
            <p:ph type="title"/>
          </p:nvPr>
        </p:nvSpPr>
        <p:spPr/>
        <p:txBody>
          <a:bodyPr/>
          <a:lstStyle/>
          <a:p>
            <a:r>
              <a:rPr lang="ja-JP" altLang="en-US" dirty="0"/>
              <a:t>参考：バックアップデータの別リージョンへの</a:t>
            </a:r>
            <a:r>
              <a:rPr lang="ja-JP" altLang="en-US" dirty="0" smtClean="0"/>
              <a:t>退避</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10" name="テキスト プレースホルダ 2"/>
          <p:cNvSpPr>
            <a:spLocks noGrp="1"/>
          </p:cNvSpPr>
          <p:nvPr>
            <p:ph type="body" sz="quarter" idx="4294967295"/>
          </p:nvPr>
        </p:nvSpPr>
        <p:spPr>
          <a:xfrm>
            <a:off x="179512" y="699542"/>
            <a:ext cx="8496300" cy="1296144"/>
          </a:xfrm>
          <a:prstGeom prst="rect">
            <a:avLst/>
          </a:prstGeom>
        </p:spPr>
        <p:txBody>
          <a:bodyPr/>
          <a:lstStyle/>
          <a:p>
            <a:pPr>
              <a:spcBef>
                <a:spcPts val="0"/>
              </a:spcBef>
              <a:buNone/>
            </a:pPr>
            <a:r>
              <a:rPr lang="ja-JP" altLang="en-US" sz="1400" dirty="0"/>
              <a:t>　サービス提供</a:t>
            </a:r>
            <a:r>
              <a:rPr lang="ja-JP" altLang="en-US" sz="1400" dirty="0" smtClean="0"/>
              <a:t>時間外の深夜帯に</a:t>
            </a:r>
            <a:r>
              <a:rPr lang="ja-JP" altLang="en-US" sz="1400" dirty="0"/>
              <a:t>バックアップを</a:t>
            </a:r>
            <a:r>
              <a:rPr lang="ja-JP" altLang="en-US" sz="1400" dirty="0" smtClean="0"/>
              <a:t>取得（</a:t>
            </a:r>
            <a:r>
              <a:rPr lang="en-US" altLang="ja-JP" sz="1400" dirty="0" smtClean="0"/>
              <a:t>am5:00</a:t>
            </a:r>
            <a:r>
              <a:rPr lang="ja-JP" altLang="en-US" sz="1400" dirty="0" err="1" smtClean="0"/>
              <a:t>までに</a:t>
            </a:r>
            <a:r>
              <a:rPr lang="ja-JP" altLang="en-US" sz="1400" dirty="0" smtClean="0"/>
              <a:t>完了）</a:t>
            </a:r>
            <a:endParaRPr lang="en-US" altLang="ja-JP" sz="1400" dirty="0"/>
          </a:p>
          <a:p>
            <a:pPr>
              <a:spcBef>
                <a:spcPts val="0"/>
              </a:spcBef>
              <a:buNone/>
            </a:pPr>
            <a:r>
              <a:rPr lang="ja-JP" altLang="en-US" sz="1400" dirty="0" smtClean="0"/>
              <a:t>　同日</a:t>
            </a:r>
            <a:r>
              <a:rPr lang="en-US" altLang="ja-JP" sz="1400" dirty="0" smtClean="0"/>
              <a:t>am6:00</a:t>
            </a:r>
            <a:r>
              <a:rPr lang="ja-JP" altLang="en-US" sz="1400" dirty="0" smtClean="0"/>
              <a:t>頃に</a:t>
            </a:r>
            <a:r>
              <a:rPr lang="ja-JP" altLang="en-US" sz="1400" dirty="0"/>
              <a:t>別リージョン（大阪リージョン）</a:t>
            </a:r>
            <a:r>
              <a:rPr lang="ja-JP" altLang="en-US" sz="1400" dirty="0" smtClean="0"/>
              <a:t>へバックアップデータをコピー</a:t>
            </a:r>
            <a:r>
              <a:rPr lang="ja-JP" altLang="en-US" sz="1400" dirty="0"/>
              <a:t>します</a:t>
            </a:r>
          </a:p>
          <a:p>
            <a:pPr>
              <a:spcBef>
                <a:spcPts val="0"/>
              </a:spcBef>
              <a:buNone/>
            </a:pPr>
            <a:r>
              <a:rPr lang="ja-JP" altLang="en-US" sz="1400" dirty="0" smtClean="0"/>
              <a:t>　バックアップ</a:t>
            </a:r>
            <a:r>
              <a:rPr lang="ja-JP" altLang="en-US" sz="1400" dirty="0"/>
              <a:t>取得は毎日実施し、別リージョン（大阪リージョン）のバックアップファイル</a:t>
            </a:r>
            <a:r>
              <a:rPr lang="ja-JP" altLang="en-US" sz="1400" dirty="0" smtClean="0"/>
              <a:t>は</a:t>
            </a:r>
            <a:endParaRPr lang="en-US" altLang="ja-JP" sz="1400" dirty="0" smtClean="0"/>
          </a:p>
          <a:p>
            <a:pPr>
              <a:spcBef>
                <a:spcPts val="0"/>
              </a:spcBef>
              <a:buNone/>
            </a:pPr>
            <a:r>
              <a:rPr lang="ja-JP" altLang="en-US" sz="1400" dirty="0"/>
              <a:t>　</a:t>
            </a:r>
            <a:r>
              <a:rPr lang="en-US" altLang="ja-JP" sz="1400" dirty="0" smtClean="0"/>
              <a:t>14</a:t>
            </a:r>
            <a:r>
              <a:rPr lang="ja-JP" altLang="en-US" sz="1400" dirty="0" smtClean="0"/>
              <a:t>世代（</a:t>
            </a:r>
            <a:r>
              <a:rPr lang="en-US" altLang="ja-JP" sz="1400" dirty="0" smtClean="0"/>
              <a:t>2</a:t>
            </a:r>
            <a:r>
              <a:rPr lang="ja-JP" altLang="en-US" sz="1400" dirty="0" smtClean="0"/>
              <a:t>週間分）</a:t>
            </a:r>
            <a:r>
              <a:rPr lang="ja-JP" altLang="en-US" sz="1400" dirty="0"/>
              <a:t>を保管します</a:t>
            </a:r>
            <a:endParaRPr kumimoji="1" lang="ja-JP" altLang="en-US" sz="1400" b="0" dirty="0">
              <a:solidFill>
                <a:schemeClr val="tx1"/>
              </a:solidFill>
            </a:endParaRPr>
          </a:p>
        </p:txBody>
      </p:sp>
      <p:pic>
        <p:nvPicPr>
          <p:cNvPr id="3" name="図 2"/>
          <p:cNvPicPr>
            <a:picLocks noChangeAspect="1"/>
          </p:cNvPicPr>
          <p:nvPr/>
        </p:nvPicPr>
        <p:blipFill>
          <a:blip r:embed="rId2"/>
          <a:stretch>
            <a:fillRect/>
          </a:stretch>
        </p:blipFill>
        <p:spPr>
          <a:xfrm>
            <a:off x="1583668" y="1618946"/>
            <a:ext cx="5940660" cy="3149048"/>
          </a:xfrm>
          <a:prstGeom prst="rect">
            <a:avLst/>
          </a:prstGeom>
        </p:spPr>
      </p:pic>
    </p:spTree>
    <p:extLst>
      <p:ext uri="{BB962C8B-B14F-4D97-AF65-F5344CB8AC3E}">
        <p14:creationId xmlns:p14="http://schemas.microsoft.com/office/powerpoint/2010/main" val="83411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dirty="0"/>
          </a:p>
        </p:txBody>
      </p:sp>
      <p:sp>
        <p:nvSpPr>
          <p:cNvPr id="4" name="タイトル 3"/>
          <p:cNvSpPr>
            <a:spLocks noGrp="1"/>
          </p:cNvSpPr>
          <p:nvPr>
            <p:ph type="title"/>
          </p:nvPr>
        </p:nvSpPr>
        <p:spPr/>
        <p:txBody>
          <a:bodyPr/>
          <a:lstStyle/>
          <a:p>
            <a:r>
              <a:rPr lang="ja-JP" altLang="en-US" dirty="0"/>
              <a:t>参考：バックアップデータの別リージョンへの</a:t>
            </a:r>
            <a:r>
              <a:rPr lang="ja-JP" altLang="en-US" dirty="0" smtClean="0"/>
              <a:t>退避</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
        <p:nvSpPr>
          <p:cNvPr id="7" name="テキスト プレースホルダ 2"/>
          <p:cNvSpPr>
            <a:spLocks noGrp="1"/>
          </p:cNvSpPr>
          <p:nvPr>
            <p:ph type="body" sz="quarter" idx="4294967295"/>
          </p:nvPr>
        </p:nvSpPr>
        <p:spPr>
          <a:xfrm>
            <a:off x="179512" y="771550"/>
            <a:ext cx="8496300" cy="792088"/>
          </a:xfrm>
          <a:prstGeom prst="rect">
            <a:avLst/>
          </a:prstGeom>
        </p:spPr>
        <p:txBody>
          <a:bodyPr/>
          <a:lstStyle/>
          <a:p>
            <a:pPr>
              <a:spcBef>
                <a:spcPts val="0"/>
              </a:spcBef>
              <a:buNone/>
            </a:pPr>
            <a:r>
              <a:rPr lang="ja-JP" altLang="en-US" sz="1400" dirty="0"/>
              <a:t>　</a:t>
            </a:r>
            <a:r>
              <a:rPr lang="ja-JP" altLang="en-US" sz="1400" dirty="0" smtClean="0"/>
              <a:t>退避</a:t>
            </a:r>
            <a:r>
              <a:rPr lang="ja-JP" altLang="en-US" sz="1400" dirty="0"/>
              <a:t>データからの</a:t>
            </a:r>
            <a:r>
              <a:rPr lang="ja-JP" altLang="en-US" sz="1400" dirty="0" smtClean="0"/>
              <a:t>復旧</a:t>
            </a:r>
            <a:endParaRPr lang="en-US" altLang="ja-JP" sz="1400" dirty="0" smtClean="0"/>
          </a:p>
          <a:p>
            <a:pPr>
              <a:spcBef>
                <a:spcPts val="0"/>
              </a:spcBef>
              <a:buNone/>
            </a:pPr>
            <a:r>
              <a:rPr kumimoji="1" lang="ja-JP" altLang="en-US" sz="1400" b="0" dirty="0">
                <a:solidFill>
                  <a:schemeClr val="tx1"/>
                </a:solidFill>
              </a:rPr>
              <a:t>　</a:t>
            </a:r>
            <a:r>
              <a:rPr lang="ja-JP" altLang="en-US" sz="1400" dirty="0"/>
              <a:t>復旧</a:t>
            </a:r>
            <a:r>
              <a:rPr lang="ja-JP" altLang="en-US" sz="1400" dirty="0" smtClean="0"/>
              <a:t>方法や要する時間は</a:t>
            </a:r>
            <a:r>
              <a:rPr lang="ja-JP" altLang="en-US" sz="1400" dirty="0"/>
              <a:t>、被害</a:t>
            </a:r>
            <a:r>
              <a:rPr lang="ja-JP" altLang="en-US" sz="1400" dirty="0" smtClean="0"/>
              <a:t>状況ならびに被災</a:t>
            </a:r>
            <a:r>
              <a:rPr lang="ja-JP" altLang="en-US" sz="1400" dirty="0"/>
              <a:t>状況により</a:t>
            </a:r>
            <a:r>
              <a:rPr lang="ja-JP" altLang="en-US" sz="1400" dirty="0" smtClean="0"/>
              <a:t>異なります（都度協議）</a:t>
            </a:r>
            <a:endParaRPr kumimoji="1" lang="ja-JP" altLang="en-US" sz="1400" b="0"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521272636"/>
              </p:ext>
            </p:extLst>
          </p:nvPr>
        </p:nvGraphicFramePr>
        <p:xfrm>
          <a:off x="395536" y="1275606"/>
          <a:ext cx="8352928" cy="3491971"/>
        </p:xfrm>
        <a:graphic>
          <a:graphicData uri="http://schemas.openxmlformats.org/drawingml/2006/table">
            <a:tbl>
              <a:tblPr firstRow="1" bandRow="1">
                <a:tableStyleId>{16D9F66E-5EB9-4882-86FB-DCBF35E3C3E4}</a:tableStyleId>
              </a:tblPr>
              <a:tblGrid>
                <a:gridCol w="1004181">
                  <a:extLst>
                    <a:ext uri="{9D8B030D-6E8A-4147-A177-3AD203B41FA5}">
                      <a16:colId xmlns:a16="http://schemas.microsoft.com/office/drawing/2014/main" val="1491575867"/>
                    </a:ext>
                  </a:extLst>
                </a:gridCol>
                <a:gridCol w="1004181">
                  <a:extLst>
                    <a:ext uri="{9D8B030D-6E8A-4147-A177-3AD203B41FA5}">
                      <a16:colId xmlns:a16="http://schemas.microsoft.com/office/drawing/2014/main" val="4193249818"/>
                    </a:ext>
                  </a:extLst>
                </a:gridCol>
                <a:gridCol w="1004181">
                  <a:extLst>
                    <a:ext uri="{9D8B030D-6E8A-4147-A177-3AD203B41FA5}">
                      <a16:colId xmlns:a16="http://schemas.microsoft.com/office/drawing/2014/main" val="1585090649"/>
                    </a:ext>
                  </a:extLst>
                </a:gridCol>
                <a:gridCol w="1004181">
                  <a:extLst>
                    <a:ext uri="{9D8B030D-6E8A-4147-A177-3AD203B41FA5}">
                      <a16:colId xmlns:a16="http://schemas.microsoft.com/office/drawing/2014/main" val="887386408"/>
                    </a:ext>
                  </a:extLst>
                </a:gridCol>
                <a:gridCol w="4336204">
                  <a:extLst>
                    <a:ext uri="{9D8B030D-6E8A-4147-A177-3AD203B41FA5}">
                      <a16:colId xmlns:a16="http://schemas.microsoft.com/office/drawing/2014/main" val="1803597041"/>
                    </a:ext>
                  </a:extLst>
                </a:gridCol>
              </a:tblGrid>
              <a:tr h="200849">
                <a:tc gridSpan="4">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東京リージョン被害状況</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pPr algn="ctr"/>
                      <a:endParaRPr kumimoji="1" lang="ja-JP" altLang="en-US" sz="1050" b="1"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rowSpan="2">
                  <a:txBody>
                    <a:bodyPr/>
                    <a:lstStyle/>
                    <a:p>
                      <a:pPr algn="ctr"/>
                      <a:r>
                        <a:rPr kumimoji="1" lang="ja-JP" altLang="en-US" sz="1000" b="1" dirty="0" smtClean="0">
                          <a:solidFill>
                            <a:schemeClr val="bg1"/>
                          </a:solidFill>
                          <a:latin typeface="メイリオ" panose="020B0604030504040204" pitchFamily="50" charset="-128"/>
                          <a:ea typeface="メイリオ" panose="020B0604030504040204" pitchFamily="50" charset="-128"/>
                        </a:rPr>
                        <a:t>想定される復旧方法</a:t>
                      </a:r>
                      <a:endParaRPr kumimoji="1" lang="ja-JP" altLang="en-US" sz="10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extLst>
                  <a:ext uri="{0D108BD9-81ED-4DB2-BD59-A6C34878D82A}">
                    <a16:rowId xmlns:a16="http://schemas.microsoft.com/office/drawing/2014/main" val="2118500925"/>
                  </a:ext>
                </a:extLst>
              </a:tr>
              <a:tr h="441867">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環境</a:t>
                      </a:r>
                      <a:endParaRPr kumimoji="1" lang="en-US" altLang="ja-JP" sz="900" b="1" dirty="0" smtClean="0">
                        <a:solidFill>
                          <a:schemeClr val="bg1"/>
                        </a:solidFill>
                        <a:latin typeface="メイリオ" panose="020B0604030504040204" pitchFamily="50" charset="-128"/>
                        <a:ea typeface="メイリオ" panose="020B0604030504040204" pitchFamily="50" charset="-128"/>
                      </a:endParaRPr>
                    </a:p>
                    <a:p>
                      <a:pPr algn="ctr"/>
                      <a:r>
                        <a:rPr kumimoji="1" lang="en-US" altLang="ja-JP" sz="900" b="1" dirty="0" smtClean="0">
                          <a:solidFill>
                            <a:schemeClr val="bg1"/>
                          </a:solidFill>
                          <a:latin typeface="メイリオ" panose="020B0604030504040204" pitchFamily="50" charset="-128"/>
                          <a:ea typeface="メイリオ" panose="020B0604030504040204" pitchFamily="50" charset="-128"/>
                        </a:rPr>
                        <a:t>AP</a:t>
                      </a:r>
                      <a:r>
                        <a:rPr kumimoji="1" lang="ja-JP" altLang="en-US" sz="900" b="1" dirty="0" smtClean="0">
                          <a:solidFill>
                            <a:schemeClr val="bg1"/>
                          </a:solidFill>
                          <a:latin typeface="メイリオ" panose="020B0604030504040204" pitchFamily="50" charset="-128"/>
                          <a:ea typeface="メイリオ" panose="020B0604030504040204" pitchFamily="50" charset="-128"/>
                        </a:rPr>
                        <a:t> </a:t>
                      </a:r>
                      <a:r>
                        <a:rPr kumimoji="1" lang="en-US" altLang="ja-JP" sz="900" b="1" dirty="0" smtClean="0">
                          <a:solidFill>
                            <a:schemeClr val="bg1"/>
                          </a:solidFill>
                          <a:latin typeface="メイリオ" panose="020B0604030504040204" pitchFamily="50" charset="-128"/>
                          <a:ea typeface="メイリオ" panose="020B0604030504040204" pitchFamily="50" charset="-128"/>
                        </a:rPr>
                        <a:t>Server</a:t>
                      </a:r>
                      <a:br>
                        <a:rPr kumimoji="1" lang="en-US" altLang="ja-JP" sz="900" b="1" dirty="0" smtClean="0">
                          <a:solidFill>
                            <a:schemeClr val="bg1"/>
                          </a:solidFill>
                          <a:latin typeface="メイリオ" panose="020B0604030504040204" pitchFamily="50" charset="-128"/>
                          <a:ea typeface="メイリオ" panose="020B0604030504040204" pitchFamily="50" charset="-128"/>
                        </a:rPr>
                      </a:br>
                      <a:r>
                        <a:rPr kumimoji="1" lang="en-US" altLang="ja-JP" sz="900" b="1" dirty="0" smtClean="0">
                          <a:solidFill>
                            <a:schemeClr val="bg1"/>
                          </a:solidFill>
                          <a:latin typeface="メイリオ" panose="020B0604030504040204" pitchFamily="50" charset="-128"/>
                          <a:ea typeface="メイリオ" panose="020B0604030504040204" pitchFamily="50" charset="-128"/>
                        </a:rPr>
                        <a:t>DB</a:t>
                      </a:r>
                      <a:r>
                        <a:rPr kumimoji="1" lang="ja-JP" altLang="en-US" sz="900" b="1" dirty="0" smtClean="0">
                          <a:solidFill>
                            <a:schemeClr val="bg1"/>
                          </a:solidFill>
                          <a:latin typeface="メイリオ" panose="020B0604030504040204" pitchFamily="50" charset="-128"/>
                          <a:ea typeface="メイリオ" panose="020B0604030504040204" pitchFamily="50" charset="-128"/>
                        </a:rPr>
                        <a:t> </a:t>
                      </a:r>
                      <a:r>
                        <a:rPr lang="en-US" altLang="ja-JP" sz="900" b="1" dirty="0" smtClean="0">
                          <a:solidFill>
                            <a:schemeClr val="bg1"/>
                          </a:solidFill>
                          <a:latin typeface="メイリオ" panose="020B0604030504040204" pitchFamily="50" charset="-128"/>
                          <a:ea typeface="メイリオ" panose="020B0604030504040204" pitchFamily="50" charset="-128"/>
                        </a:rPr>
                        <a:t>Server</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本番環境の</a:t>
                      </a:r>
                      <a:endParaRPr kumimoji="1" lang="en-US" altLang="ja-JP" sz="9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データ</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バックアック</a:t>
                      </a:r>
                      <a:r>
                        <a:rPr kumimoji="1" lang="en-US" altLang="ja-JP" sz="900" b="1" dirty="0" smtClean="0">
                          <a:solidFill>
                            <a:schemeClr val="bg1"/>
                          </a:solidFill>
                          <a:latin typeface="メイリオ" panose="020B0604030504040204" pitchFamily="50" charset="-128"/>
                          <a:ea typeface="メイリオ" panose="020B0604030504040204" pitchFamily="50" charset="-128"/>
                        </a:rPr>
                        <a:t/>
                      </a:r>
                      <a:br>
                        <a:rPr kumimoji="1" lang="en-US" altLang="ja-JP" sz="900" b="1" dirty="0" smtClean="0">
                          <a:solidFill>
                            <a:schemeClr val="bg1"/>
                          </a:solidFill>
                          <a:latin typeface="メイリオ" panose="020B0604030504040204" pitchFamily="50" charset="-128"/>
                          <a:ea typeface="メイリオ" panose="020B0604030504040204" pitchFamily="50" charset="-128"/>
                        </a:rPr>
                      </a:br>
                      <a:r>
                        <a:rPr kumimoji="1" lang="ja-JP" altLang="en-US" sz="900" b="1" dirty="0" smtClean="0">
                          <a:solidFill>
                            <a:schemeClr val="bg1"/>
                          </a:solidFill>
                          <a:latin typeface="メイリオ" panose="020B0604030504040204" pitchFamily="50" charset="-128"/>
                          <a:ea typeface="メイリオ" panose="020B0604030504040204" pitchFamily="50" charset="-128"/>
                        </a:rPr>
                        <a:t>データ</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a:txBody>
                    <a:bodyPr/>
                    <a:lstStyle/>
                    <a:p>
                      <a:pPr algn="ctr"/>
                      <a:r>
                        <a:rPr kumimoji="1" lang="ja-JP" altLang="en-US" sz="900" b="1" smtClean="0">
                          <a:solidFill>
                            <a:schemeClr val="bg1"/>
                          </a:solidFill>
                          <a:latin typeface="メイリオ" panose="020B0604030504040204" pitchFamily="50" charset="-128"/>
                          <a:ea typeface="メイリオ" panose="020B0604030504040204" pitchFamily="50" charset="-128"/>
                        </a:rPr>
                        <a:t>東京リージョン</a:t>
                      </a:r>
                      <a:endParaRPr kumimoji="1" lang="en-US" altLang="ja-JP" sz="900" b="1"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900" b="1" smtClean="0">
                          <a:solidFill>
                            <a:schemeClr val="bg1"/>
                          </a:solidFill>
                          <a:latin typeface="メイリオ" panose="020B0604030504040204" pitchFamily="50" charset="-128"/>
                          <a:ea typeface="メイリオ" panose="020B0604030504040204" pitchFamily="50" charset="-128"/>
                        </a:rPr>
                        <a:t>復旧可否</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vMerge="1">
                  <a:txBody>
                    <a:bodyPr/>
                    <a:lstStyle/>
                    <a:p>
                      <a:endParaRPr kumimoji="1" lang="ja-JP" alt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extLst>
                  <a:ext uri="{0D108BD9-81ED-4DB2-BD59-A6C34878D82A}">
                    <a16:rowId xmlns:a16="http://schemas.microsoft.com/office/drawing/2014/main" val="3069303813"/>
                  </a:ext>
                </a:extLst>
              </a:tr>
              <a:tr h="482036">
                <a:tc>
                  <a:txBody>
                    <a:bodyPr/>
                    <a:lstStyle/>
                    <a:p>
                      <a:pPr algn="ctr"/>
                      <a:r>
                        <a:rPr kumimoji="1"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〇</a:t>
                      </a: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（被害なし）</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〇</a:t>
                      </a: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（被害なし）</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環境（</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AP</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Server</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DB</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Server</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は東京リージョンの環境をそのまま利用し、東京リージョンのバックアップデータ、または大阪リージョンのバックアップデータより復旧させます</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extLst>
                  <a:ext uri="{0D108BD9-81ED-4DB2-BD59-A6C34878D82A}">
                    <a16:rowId xmlns:a16="http://schemas.microsoft.com/office/drawing/2014/main" val="3628023249"/>
                  </a:ext>
                </a:extLst>
              </a:tr>
              <a:tr h="348138">
                <a:tc>
                  <a:txBody>
                    <a:bodyPr/>
                    <a:lstStyle/>
                    <a:p>
                      <a:pPr algn="ctr"/>
                      <a:r>
                        <a:rPr kumimoji="1"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〇</a:t>
                      </a: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（被害なし）</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環境（</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AP</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Server</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DB</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Server</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は東京リージョンの環境をそのまま利用し、大阪リージョンのバックアップデータより復旧させます</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extLst>
                  <a:ext uri="{0D108BD9-81ED-4DB2-BD59-A6C34878D82A}">
                    <a16:rowId xmlns:a16="http://schemas.microsoft.com/office/drawing/2014/main" val="2816311188"/>
                  </a:ext>
                </a:extLst>
              </a:tr>
              <a:tr h="348138">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〇</a:t>
                      </a:r>
                      <a:endPar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（復旧可）</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東京リージョンに環境（</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AP</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Server</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DB</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Server</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）を再構築し、</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大阪リージョンのバックアップデータより復旧させます</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extLst>
                  <a:ext uri="{0D108BD9-81ED-4DB2-BD59-A6C34878D82A}">
                    <a16:rowId xmlns:a16="http://schemas.microsoft.com/office/drawing/2014/main" val="3382254529"/>
                  </a:ext>
                </a:extLst>
              </a:tr>
              <a:tr h="1419331">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p>
                    <a:p>
                      <a:pPr algn="ct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（復旧不可）</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大阪リージョンに環境</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を再構築し、</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大阪リージョンのバックアップデータより復旧させます</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但し、この場合、</a:t>
                      </a:r>
                      <a:r>
                        <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rPr>
                        <a:t>VCN</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rPr>
                        <a:t>（仮想クラウド・ネットワーク）の再構築も必要になるため、復旧まで長期間かかることが予想されます</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※VPN</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接続の場合</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VPN</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の再構築が必要になりますので、更に期間がかかることが予想されます</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インターネット接続の場合</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rPr>
                        <a:t>NX Cloud</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側の</a:t>
                      </a:r>
                      <a:r>
                        <a:rPr lang="ja-JP" altLang="en-US" sz="900" dirty="0" smtClean="0">
                          <a:solidFill>
                            <a:schemeClr val="tx1">
                              <a:lumMod val="75000"/>
                              <a:lumOff val="25000"/>
                            </a:schemeClr>
                          </a:solidFill>
                        </a:rPr>
                        <a:t>パブリック</a:t>
                      </a:r>
                      <a:r>
                        <a:rPr lang="en-US" altLang="ja-JP" sz="900" dirty="0" smtClean="0">
                          <a:solidFill>
                            <a:schemeClr val="tx1">
                              <a:lumMod val="75000"/>
                              <a:lumOff val="25000"/>
                            </a:schemeClr>
                          </a:solidFill>
                        </a:rPr>
                        <a:t>IP</a:t>
                      </a:r>
                      <a:r>
                        <a:rPr lang="ja-JP" altLang="en-US" sz="900" dirty="0" smtClean="0">
                          <a:solidFill>
                            <a:schemeClr val="tx1">
                              <a:lumMod val="75000"/>
                              <a:lumOff val="25000"/>
                            </a:schemeClr>
                          </a:solidFill>
                        </a:rPr>
                        <a:t>アドレスが変わりますので、一定期間、暫定</a:t>
                      </a:r>
                      <a:endParaRPr lang="en-US" altLang="ja-JP" sz="900" dirty="0" smtClean="0">
                        <a:solidFill>
                          <a:schemeClr val="tx1">
                            <a:lumMod val="75000"/>
                            <a:lumOff val="25000"/>
                          </a:schemeClr>
                        </a:solidFill>
                      </a:endParaRPr>
                    </a:p>
                    <a:p>
                      <a:pPr marL="0" marR="0" indent="0" algn="l" defTabSz="914378"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75000"/>
                              <a:lumOff val="25000"/>
                            </a:schemeClr>
                          </a:solidFill>
                        </a:rPr>
                        <a:t>　</a:t>
                      </a:r>
                      <a:r>
                        <a:rPr lang="en-US" altLang="ja-JP" sz="900" dirty="0" smtClean="0">
                          <a:solidFill>
                            <a:schemeClr val="tx1">
                              <a:lumMod val="75000"/>
                              <a:lumOff val="25000"/>
                            </a:schemeClr>
                          </a:solidFill>
                        </a:rPr>
                        <a:t>URL</a:t>
                      </a:r>
                      <a:r>
                        <a:rPr lang="ja-JP" altLang="en-US" sz="900" dirty="0" err="1" smtClean="0">
                          <a:solidFill>
                            <a:schemeClr val="tx1">
                              <a:lumMod val="75000"/>
                              <a:lumOff val="25000"/>
                            </a:schemeClr>
                          </a:solidFill>
                        </a:rPr>
                        <a:t>での</a:t>
                      </a:r>
                      <a:r>
                        <a:rPr lang="ja-JP" altLang="en-US" sz="900" dirty="0" smtClean="0">
                          <a:solidFill>
                            <a:schemeClr val="tx1">
                              <a:lumMod val="75000"/>
                              <a:lumOff val="25000"/>
                            </a:schemeClr>
                          </a:solidFill>
                        </a:rPr>
                        <a:t>運用になることが</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rPr>
                        <a:t>予想されます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extLst>
                  <a:ext uri="{0D108BD9-81ED-4DB2-BD59-A6C34878D82A}">
                    <a16:rowId xmlns:a16="http://schemas.microsoft.com/office/drawing/2014/main" val="215658188"/>
                  </a:ext>
                </a:extLst>
              </a:tr>
            </a:tbl>
          </a:graphicData>
        </a:graphic>
      </p:graphicFrame>
    </p:spTree>
    <p:extLst>
      <p:ext uri="{BB962C8B-B14F-4D97-AF65-F5344CB8AC3E}">
        <p14:creationId xmlns:p14="http://schemas.microsoft.com/office/powerpoint/2010/main" val="12494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50000"/>
              </a:lnSpc>
              <a:buFont typeface="Wingdings" panose="05000000000000000000" pitchFamily="2" charset="2"/>
              <a:buChar char="Ø"/>
            </a:pPr>
            <a:r>
              <a:rPr lang="ja-JP" altLang="en-US" sz="1400" dirty="0">
                <a:solidFill>
                  <a:prstClr val="black">
                    <a:lumMod val="75000"/>
                    <a:lumOff val="25000"/>
                  </a:prstClr>
                </a:solidFill>
              </a:rPr>
              <a:t>セキュリティについて</a:t>
            </a:r>
            <a:endParaRPr lang="en-US" altLang="ja-JP" sz="1400" dirty="0">
              <a:solidFill>
                <a:prstClr val="black">
                  <a:lumMod val="75000"/>
                  <a:lumOff val="25000"/>
                </a:prstClr>
              </a:solidFill>
            </a:endParaRPr>
          </a:p>
          <a:p>
            <a:pPr marL="457200" lvl="1" indent="0">
              <a:lnSpc>
                <a:spcPct val="150000"/>
              </a:lnSpc>
              <a:buNone/>
            </a:pPr>
            <a:r>
              <a:rPr lang="ja-JP" altLang="en-US" sz="1400" dirty="0">
                <a:solidFill>
                  <a:prstClr val="black">
                    <a:lumMod val="75000"/>
                    <a:lumOff val="25000"/>
                  </a:prstClr>
                </a:solidFill>
              </a:rPr>
              <a:t>・サーバー内にセキュリティソフト導入し、ウイルス対策をしています。</a:t>
            </a:r>
            <a:endParaRPr lang="en-US" altLang="ja-JP" sz="1400" dirty="0">
              <a:solidFill>
                <a:prstClr val="black">
                  <a:lumMod val="75000"/>
                  <a:lumOff val="25000"/>
                </a:prstClr>
              </a:solidFill>
            </a:endParaRPr>
          </a:p>
          <a:p>
            <a:pPr marL="457200" lvl="1" indent="0">
              <a:lnSpc>
                <a:spcPct val="150000"/>
              </a:lnSpc>
              <a:buNone/>
            </a:pPr>
            <a:r>
              <a:rPr lang="ja-JP" altLang="en-US" sz="1400" dirty="0">
                <a:solidFill>
                  <a:prstClr val="black">
                    <a:lumMod val="75000"/>
                    <a:lumOff val="25000"/>
                  </a:prstClr>
                </a:solidFill>
              </a:rPr>
              <a:t>・ファイアウォールを設定し、</a:t>
            </a:r>
            <a:r>
              <a:rPr lang="en-US" altLang="ja-JP" sz="1400" dirty="0">
                <a:solidFill>
                  <a:prstClr val="black">
                    <a:lumMod val="75000"/>
                    <a:lumOff val="25000"/>
                  </a:prstClr>
                </a:solidFill>
              </a:rPr>
              <a:t>IP</a:t>
            </a:r>
            <a:r>
              <a:rPr lang="ja-JP" altLang="en-US" sz="1400" dirty="0">
                <a:solidFill>
                  <a:prstClr val="black">
                    <a:lumMod val="75000"/>
                    <a:lumOff val="25000"/>
                  </a:prstClr>
                </a:solidFill>
              </a:rPr>
              <a:t>アドレス制限による通信制限をしています。</a:t>
            </a:r>
            <a:endParaRPr lang="en-US" altLang="ja-JP" sz="1400" dirty="0">
              <a:solidFill>
                <a:prstClr val="black">
                  <a:lumMod val="75000"/>
                  <a:lumOff val="25000"/>
                </a:prstClr>
              </a:solidFill>
            </a:endParaRPr>
          </a:p>
          <a:p>
            <a:pPr marL="457200" lvl="1" indent="0">
              <a:lnSpc>
                <a:spcPct val="150000"/>
              </a:lnSpc>
              <a:buNone/>
            </a:pPr>
            <a:r>
              <a:rPr lang="ja-JP" altLang="en-US" sz="1400" dirty="0">
                <a:solidFill>
                  <a:prstClr val="black">
                    <a:lumMod val="75000"/>
                    <a:lumOff val="25000"/>
                  </a:prstClr>
                </a:solidFill>
              </a:rPr>
              <a:t>・月次で</a:t>
            </a:r>
            <a:r>
              <a:rPr lang="en-US" altLang="ja-JP" sz="1400" dirty="0">
                <a:solidFill>
                  <a:prstClr val="black">
                    <a:lumMod val="75000"/>
                    <a:lumOff val="25000"/>
                  </a:prstClr>
                </a:solidFill>
              </a:rPr>
              <a:t>OS</a:t>
            </a:r>
            <a:r>
              <a:rPr lang="ja-JP" altLang="en-US" sz="1400" dirty="0">
                <a:solidFill>
                  <a:prstClr val="black">
                    <a:lumMod val="75000"/>
                    <a:lumOff val="25000"/>
                  </a:prstClr>
                </a:solidFill>
              </a:rPr>
              <a:t>パッチを適用。最新の</a:t>
            </a:r>
            <a:r>
              <a:rPr lang="en-US" altLang="ja-JP" sz="1400" dirty="0">
                <a:solidFill>
                  <a:prstClr val="black">
                    <a:lumMod val="75000"/>
                    <a:lumOff val="25000"/>
                  </a:prstClr>
                </a:solidFill>
              </a:rPr>
              <a:t>OS</a:t>
            </a:r>
            <a:r>
              <a:rPr lang="ja-JP" altLang="en-US" sz="1400" dirty="0">
                <a:solidFill>
                  <a:prstClr val="black">
                    <a:lumMod val="75000"/>
                    <a:lumOff val="25000"/>
                  </a:prstClr>
                </a:solidFill>
              </a:rPr>
              <a:t>セキュリティを担保します。</a:t>
            </a:r>
            <a:endParaRPr lang="en-US" altLang="ja-JP" sz="1400" dirty="0">
              <a:solidFill>
                <a:prstClr val="black">
                  <a:lumMod val="75000"/>
                  <a:lumOff val="25000"/>
                </a:prstClr>
              </a:solidFill>
            </a:endParaRPr>
          </a:p>
          <a:p>
            <a:pPr marL="457200" lvl="1" indent="0">
              <a:lnSpc>
                <a:spcPct val="150000"/>
              </a:lnSpc>
              <a:buNone/>
            </a:pPr>
            <a:r>
              <a:rPr lang="ja-JP" altLang="en-US" sz="1400" dirty="0">
                <a:solidFill>
                  <a:prstClr val="black">
                    <a:lumMod val="75000"/>
                    <a:lumOff val="25000"/>
                  </a:prstClr>
                </a:solidFill>
              </a:rPr>
              <a:t>・各ユーザーをグループ分けし、ポリシーを設定します。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　</a:t>
            </a:r>
            <a:r>
              <a:rPr lang="en-US" altLang="ja-JP" sz="1400" dirty="0">
                <a:solidFill>
                  <a:prstClr val="black">
                    <a:lumMod val="75000"/>
                    <a:lumOff val="25000"/>
                  </a:prstClr>
                </a:solidFill>
              </a:rPr>
              <a:t>AP</a:t>
            </a:r>
            <a:r>
              <a:rPr lang="ja-JP" altLang="en-US" sz="1400" dirty="0">
                <a:solidFill>
                  <a:prstClr val="black">
                    <a:lumMod val="75000"/>
                    <a:lumOff val="25000"/>
                  </a:prstClr>
                </a:solidFill>
              </a:rPr>
              <a:t>サーバー、</a:t>
            </a:r>
            <a:r>
              <a:rPr lang="en-US" altLang="ja-JP" sz="1400" dirty="0">
                <a:solidFill>
                  <a:prstClr val="black">
                    <a:lumMod val="75000"/>
                    <a:lumOff val="25000"/>
                  </a:prstClr>
                </a:solidFill>
              </a:rPr>
              <a:t>DB</a:t>
            </a:r>
            <a:r>
              <a:rPr lang="ja-JP" altLang="en-US" sz="1400" dirty="0">
                <a:solidFill>
                  <a:prstClr val="black">
                    <a:lumMod val="75000"/>
                    <a:lumOff val="25000"/>
                  </a:prstClr>
                </a:solidFill>
              </a:rPr>
              <a:t>サーバー、コンソールへのアクセス管理をしています。</a:t>
            </a:r>
            <a:endParaRPr lang="en-US" altLang="ja-JP" sz="1400" dirty="0">
              <a:solidFill>
                <a:prstClr val="black">
                  <a:lumMod val="75000"/>
                  <a:lumOff val="25000"/>
                </a:prstClr>
              </a:solidFill>
            </a:endParaRPr>
          </a:p>
          <a:p>
            <a:pPr lvl="0">
              <a:lnSpc>
                <a:spcPct val="150000"/>
              </a:lnSpc>
            </a:pPr>
            <a:endParaRPr lang="en-US" altLang="ja-JP" sz="1600" dirty="0">
              <a:solidFill>
                <a:prstClr val="black"/>
              </a:solidFill>
            </a:endParaRPr>
          </a:p>
        </p:txBody>
      </p:sp>
      <p:sp>
        <p:nvSpPr>
          <p:cNvPr id="4" name="タイトル 3"/>
          <p:cNvSpPr>
            <a:spLocks noGrp="1"/>
          </p:cNvSpPr>
          <p:nvPr>
            <p:ph type="title"/>
          </p:nvPr>
        </p:nvSpPr>
        <p:spPr/>
        <p:txBody>
          <a:bodyPr/>
          <a:lstStyle/>
          <a:p>
            <a:r>
              <a:rPr lang="ja-JP" altLang="en-US" dirty="0"/>
              <a:t>クラウド運用に</a:t>
            </a:r>
            <a:r>
              <a:rPr lang="ja-JP" altLang="en-US" dirty="0" smtClean="0"/>
              <a:t>ついて（</a:t>
            </a:r>
            <a:r>
              <a:rPr lang="ja-JP" altLang="en-US" dirty="0"/>
              <a:t>セキュリティ）</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213245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dirty="0"/>
          </a:p>
        </p:txBody>
      </p:sp>
      <p:sp>
        <p:nvSpPr>
          <p:cNvPr id="3" name="テキスト プレースホルダー 2"/>
          <p:cNvSpPr>
            <a:spLocks noGrp="1"/>
          </p:cNvSpPr>
          <p:nvPr>
            <p:ph type="body" sz="quarter" idx="14"/>
          </p:nvPr>
        </p:nvSpPr>
        <p:spPr>
          <a:xfrm>
            <a:off x="358775" y="1023578"/>
            <a:ext cx="8426450" cy="3780420"/>
          </a:xfrm>
        </p:spPr>
        <p:txBody>
          <a:bodyPr/>
          <a:lstStyle/>
          <a:p>
            <a:pPr marL="285750" lvl="0" indent="-285750">
              <a:buFont typeface="Wingdings" panose="05000000000000000000" pitchFamily="2" charset="2"/>
              <a:buChar char="Ø"/>
            </a:pPr>
            <a:r>
              <a:rPr lang="ja-JP" altLang="en-US" sz="1400" dirty="0">
                <a:solidFill>
                  <a:prstClr val="black">
                    <a:lumMod val="75000"/>
                    <a:lumOff val="25000"/>
                  </a:prstClr>
                </a:solidFill>
              </a:rPr>
              <a:t>パブリッククラウド</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原則、</a:t>
            </a:r>
            <a:r>
              <a:rPr lang="ja-JP" altLang="ja-JP" sz="1400" dirty="0">
                <a:solidFill>
                  <a:prstClr val="black">
                    <a:lumMod val="75000"/>
                    <a:lumOff val="25000"/>
                  </a:prstClr>
                </a:solidFill>
              </a:rPr>
              <a:t>年１回定期バージョンアップを実施します。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バージョンアップの</a:t>
            </a:r>
            <a:r>
              <a:rPr lang="ja-JP" altLang="en-US" sz="1400" b="1" dirty="0">
                <a:solidFill>
                  <a:prstClr val="black">
                    <a:lumMod val="75000"/>
                    <a:lumOff val="25000"/>
                  </a:prstClr>
                </a:solidFill>
              </a:rPr>
              <a:t>実施タイミングは当社で決定します。</a:t>
            </a:r>
            <a:endParaRPr lang="en-US" altLang="ja-JP" sz="1400" b="1" dirty="0">
              <a:solidFill>
                <a:prstClr val="black">
                  <a:lumMod val="75000"/>
                  <a:lumOff val="25000"/>
                </a:prstClr>
              </a:solidFill>
            </a:endParaRPr>
          </a:p>
          <a:p>
            <a:pPr marL="457200" lvl="1" indent="0">
              <a:buNone/>
            </a:pP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原則、パッチ適用（</a:t>
            </a:r>
            <a:r>
              <a:rPr lang="en-US" altLang="ja-JP" sz="1400" dirty="0" err="1">
                <a:solidFill>
                  <a:prstClr val="black">
                    <a:lumMod val="75000"/>
                    <a:lumOff val="25000"/>
                  </a:prstClr>
                </a:solidFill>
              </a:rPr>
              <a:t>WindowsOS</a:t>
            </a:r>
            <a:r>
              <a:rPr lang="ja-JP" altLang="en-US" sz="1400" dirty="0">
                <a:solidFill>
                  <a:prstClr val="black">
                    <a:lumMod val="75000"/>
                    <a:lumOff val="25000"/>
                  </a:prstClr>
                </a:solidFill>
              </a:rPr>
              <a:t>パッチ、</a:t>
            </a:r>
            <a:r>
              <a:rPr lang="en-US" altLang="ja-JP" sz="1400" dirty="0" err="1">
                <a:solidFill>
                  <a:prstClr val="black">
                    <a:lumMod val="75000"/>
                    <a:lumOff val="25000"/>
                  </a:prstClr>
                </a:solidFill>
              </a:rPr>
              <a:t>SuperStream</a:t>
            </a:r>
            <a:r>
              <a:rPr lang="ja-JP" altLang="en-US" sz="1400" dirty="0">
                <a:solidFill>
                  <a:prstClr val="black">
                    <a:lumMod val="75000"/>
                    <a:lumOff val="25000"/>
                  </a:prstClr>
                </a:solidFill>
              </a:rPr>
              <a:t>の掲載パッチ）は</a:t>
            </a:r>
            <a:endParaRPr lang="en-US" altLang="ja-JP" sz="1400" dirty="0">
              <a:solidFill>
                <a:prstClr val="black">
                  <a:lumMod val="75000"/>
                  <a:lumOff val="25000"/>
                </a:prstClr>
              </a:solidFill>
            </a:endParaRPr>
          </a:p>
          <a:p>
            <a:pPr marL="457200" lvl="1" indent="0">
              <a:buNone/>
            </a:pPr>
            <a:r>
              <a:rPr lang="ja-JP" altLang="en-US" sz="1400" b="1" dirty="0">
                <a:solidFill>
                  <a:prstClr val="black">
                    <a:lumMod val="75000"/>
                    <a:lumOff val="25000"/>
                  </a:prstClr>
                </a:solidFill>
              </a:rPr>
              <a:t>毎月第二火曜日の週末に適用</a:t>
            </a:r>
            <a:r>
              <a:rPr lang="ja-JP" altLang="en-US" sz="1400" dirty="0">
                <a:solidFill>
                  <a:prstClr val="black">
                    <a:lumMod val="75000"/>
                    <a:lumOff val="25000"/>
                  </a:prstClr>
                </a:solidFill>
              </a:rPr>
              <a:t>します。お客様への</a:t>
            </a:r>
            <a:r>
              <a:rPr lang="ja-JP" altLang="en-US" sz="1400" b="1" dirty="0">
                <a:solidFill>
                  <a:prstClr val="black">
                    <a:lumMod val="75000"/>
                    <a:lumOff val="25000"/>
                  </a:prstClr>
                </a:solidFill>
              </a:rPr>
              <a:t>パッチ適用の実施可否の確認は致しません。</a:t>
            </a:r>
            <a:endParaRPr lang="en-US" altLang="ja-JP" sz="1400" dirty="0">
              <a:solidFill>
                <a:prstClr val="black">
                  <a:lumMod val="75000"/>
                  <a:lumOff val="25000"/>
                </a:prstClr>
              </a:solidFill>
            </a:endParaRPr>
          </a:p>
          <a:p>
            <a:pPr marL="457200" lvl="1" indent="0">
              <a:buNone/>
            </a:pPr>
            <a:r>
              <a:rPr lang="en-US" altLang="ja-JP" sz="1400" dirty="0" smtClean="0">
                <a:solidFill>
                  <a:prstClr val="black">
                    <a:lumMod val="75000"/>
                    <a:lumOff val="25000"/>
                  </a:prstClr>
                </a:solidFill>
              </a:rPr>
              <a:t>NX Cloud</a:t>
            </a:r>
            <a:r>
              <a:rPr lang="ja-JP" altLang="en-US" sz="1400" dirty="0" smtClean="0">
                <a:solidFill>
                  <a:prstClr val="black">
                    <a:lumMod val="75000"/>
                    <a:lumOff val="25000"/>
                  </a:prstClr>
                </a:solidFill>
              </a:rPr>
              <a:t>部門</a:t>
            </a:r>
            <a:r>
              <a:rPr lang="ja-JP" altLang="en-US" sz="1400" dirty="0">
                <a:solidFill>
                  <a:prstClr val="black">
                    <a:lumMod val="75000"/>
                    <a:lumOff val="25000"/>
                  </a:prstClr>
                </a:solidFill>
              </a:rPr>
              <a:t>より</a:t>
            </a:r>
            <a:r>
              <a:rPr lang="ja-JP" altLang="en-US" sz="1400" dirty="0" smtClean="0">
                <a:solidFill>
                  <a:prstClr val="black">
                    <a:lumMod val="75000"/>
                    <a:lumOff val="25000"/>
                  </a:prstClr>
                </a:solidFill>
              </a:rPr>
              <a:t>パートナー様へ</a:t>
            </a:r>
            <a:r>
              <a:rPr lang="ja-JP" altLang="en-US" sz="1400" dirty="0">
                <a:solidFill>
                  <a:prstClr val="black">
                    <a:lumMod val="75000"/>
                    <a:lumOff val="25000"/>
                  </a:prstClr>
                </a:solidFill>
              </a:rPr>
              <a:t>事前に案内します。</a:t>
            </a:r>
          </a:p>
          <a:p>
            <a:endParaRPr kumimoji="1" lang="ja-JP" altLang="en-US" dirty="0"/>
          </a:p>
        </p:txBody>
      </p:sp>
      <p:sp>
        <p:nvSpPr>
          <p:cNvPr id="4" name="タイトル 3"/>
          <p:cNvSpPr>
            <a:spLocks noGrp="1"/>
          </p:cNvSpPr>
          <p:nvPr>
            <p:ph type="title"/>
          </p:nvPr>
        </p:nvSpPr>
        <p:spPr/>
        <p:txBody>
          <a:bodyPr/>
          <a:lstStyle/>
          <a:p>
            <a:r>
              <a:rPr lang="ja-JP" altLang="en-US" dirty="0"/>
              <a:t>クラウド運用について</a:t>
            </a:r>
            <a:br>
              <a:rPr lang="ja-JP" altLang="en-US" dirty="0"/>
            </a:br>
            <a:r>
              <a:rPr lang="ja-JP" altLang="en-US" dirty="0"/>
              <a:t>（アップグレード：パブリッククラウド）</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24501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dirty="0"/>
          </a:p>
        </p:txBody>
      </p:sp>
      <p:sp>
        <p:nvSpPr>
          <p:cNvPr id="3" name="テキスト プレースホルダー 2"/>
          <p:cNvSpPr>
            <a:spLocks noGrp="1"/>
          </p:cNvSpPr>
          <p:nvPr>
            <p:ph type="body" sz="quarter" idx="14"/>
          </p:nvPr>
        </p:nvSpPr>
        <p:spPr>
          <a:xfrm>
            <a:off x="358775" y="1023578"/>
            <a:ext cx="8426450" cy="3780420"/>
          </a:xfrm>
        </p:spPr>
        <p:txBody>
          <a:bodyPr/>
          <a:lstStyle/>
          <a:p>
            <a:pPr marL="285750" lvl="0" indent="-285750">
              <a:buFont typeface="Wingdings" panose="05000000000000000000" pitchFamily="2" charset="2"/>
              <a:buChar char="Ø"/>
            </a:pPr>
            <a:r>
              <a:rPr lang="ja-JP" altLang="en-US" sz="1400" dirty="0">
                <a:solidFill>
                  <a:prstClr val="black">
                    <a:lumMod val="75000"/>
                    <a:lumOff val="25000"/>
                  </a:prstClr>
                </a:solidFill>
              </a:rPr>
              <a:t>プライベートクラウド</a:t>
            </a:r>
            <a:endParaRPr lang="en-US" altLang="ja-JP" sz="1400" dirty="0">
              <a:solidFill>
                <a:prstClr val="black">
                  <a:lumMod val="75000"/>
                  <a:lumOff val="25000"/>
                </a:prstClr>
              </a:solidFill>
            </a:endParaRPr>
          </a:p>
          <a:p>
            <a:pPr marL="457200" lvl="1" indent="0">
              <a:buNone/>
            </a:pPr>
            <a:r>
              <a:rPr lang="en-US" altLang="ja-JP" sz="1400" dirty="0">
                <a:solidFill>
                  <a:prstClr val="black">
                    <a:lumMod val="75000"/>
                    <a:lumOff val="25000"/>
                  </a:prstClr>
                </a:solidFill>
              </a:rPr>
              <a:t>SS</a:t>
            </a:r>
            <a:r>
              <a:rPr lang="ja-JP" altLang="ja-JP" sz="1400" dirty="0">
                <a:solidFill>
                  <a:prstClr val="black">
                    <a:lumMod val="75000"/>
                    <a:lumOff val="25000"/>
                  </a:prstClr>
                </a:solidFill>
              </a:rPr>
              <a:t>バージョンアップ</a:t>
            </a:r>
            <a:r>
              <a:rPr lang="ja-JP" altLang="en-US" sz="1400" dirty="0">
                <a:solidFill>
                  <a:prstClr val="black">
                    <a:lumMod val="75000"/>
                    <a:lumOff val="25000"/>
                  </a:prstClr>
                </a:solidFill>
              </a:rPr>
              <a:t>は、原則、</a:t>
            </a:r>
            <a:r>
              <a:rPr lang="ja-JP" altLang="ja-JP" sz="1400" dirty="0">
                <a:solidFill>
                  <a:prstClr val="black">
                    <a:lumMod val="75000"/>
                    <a:lumOff val="25000"/>
                  </a:prstClr>
                </a:solidFill>
              </a:rPr>
              <a:t>年１回定期バージョンアップを実施します。</a:t>
            </a:r>
            <a:endParaRPr lang="en-US" altLang="ja-JP" sz="1400" dirty="0">
              <a:solidFill>
                <a:prstClr val="black">
                  <a:lumMod val="75000"/>
                  <a:lumOff val="25000"/>
                </a:prstClr>
              </a:solidFill>
            </a:endParaRPr>
          </a:p>
          <a:p>
            <a:pPr marL="857250" lvl="2" indent="0">
              <a:buNone/>
            </a:pPr>
            <a:r>
              <a:rPr lang="en-US" altLang="ja-JP" dirty="0">
                <a:solidFill>
                  <a:prstClr val="black">
                    <a:lumMod val="75000"/>
                    <a:lumOff val="25000"/>
                  </a:prstClr>
                </a:solidFill>
              </a:rPr>
              <a:t>SS</a:t>
            </a:r>
            <a:r>
              <a:rPr lang="ja-JP" altLang="en-US" dirty="0">
                <a:solidFill>
                  <a:prstClr val="black">
                    <a:lumMod val="75000"/>
                    <a:lumOff val="25000"/>
                  </a:prstClr>
                </a:solidFill>
              </a:rPr>
              <a:t>バージョンアップの</a:t>
            </a:r>
            <a:r>
              <a:rPr lang="ja-JP" altLang="en-US" b="1" dirty="0">
                <a:solidFill>
                  <a:prstClr val="black">
                    <a:lumMod val="75000"/>
                    <a:lumOff val="25000"/>
                  </a:prstClr>
                </a:solidFill>
              </a:rPr>
              <a:t>実施タイミングはお客様と相談の上、決定します。</a:t>
            </a:r>
            <a:endParaRPr lang="en-US" altLang="ja-JP" dirty="0">
              <a:solidFill>
                <a:prstClr val="black">
                  <a:lumMod val="75000"/>
                  <a:lumOff val="25000"/>
                </a:prstClr>
              </a:solidFill>
            </a:endParaRPr>
          </a:p>
          <a:p>
            <a:pPr marL="857250" lvl="2" indent="0">
              <a:buNone/>
            </a:pPr>
            <a:r>
              <a:rPr lang="ja-JP" altLang="en-US" dirty="0">
                <a:solidFill>
                  <a:prstClr val="black">
                    <a:lumMod val="75000"/>
                    <a:lumOff val="25000"/>
                  </a:prstClr>
                </a:solidFill>
              </a:rPr>
              <a:t>実施候補日程は、</a:t>
            </a:r>
            <a:r>
              <a:rPr lang="ja-JP" altLang="en-US" b="1" dirty="0">
                <a:solidFill>
                  <a:prstClr val="black">
                    <a:lumMod val="75000"/>
                    <a:lumOff val="25000"/>
                  </a:prstClr>
                </a:solidFill>
              </a:rPr>
              <a:t>原則、毎月第二火曜日の週末（月例作業時）になります。</a:t>
            </a:r>
            <a:endParaRPr lang="en-US" altLang="ja-JP" dirty="0">
              <a:solidFill>
                <a:prstClr val="black">
                  <a:lumMod val="75000"/>
                  <a:lumOff val="25000"/>
                </a:prstClr>
              </a:solidFill>
            </a:endParaRPr>
          </a:p>
          <a:p>
            <a:pPr marL="857250" lvl="2" indent="0">
              <a:buNone/>
            </a:pPr>
            <a:r>
              <a:rPr lang="ja-JP" altLang="en-US" dirty="0">
                <a:solidFill>
                  <a:prstClr val="black">
                    <a:lumMod val="75000"/>
                    <a:lumOff val="25000"/>
                  </a:prstClr>
                </a:solidFill>
              </a:rPr>
              <a:t>但し、コネクトアドオンが導入されているなど、</a:t>
            </a:r>
            <a:endParaRPr lang="en-US" altLang="ja-JP" dirty="0">
              <a:solidFill>
                <a:prstClr val="black">
                  <a:lumMod val="75000"/>
                  <a:lumOff val="25000"/>
                </a:prstClr>
              </a:solidFill>
            </a:endParaRPr>
          </a:p>
          <a:p>
            <a:pPr marL="857250" lvl="2" indent="0">
              <a:buNone/>
            </a:pPr>
            <a:r>
              <a:rPr lang="ja-JP" altLang="en-US" b="1" dirty="0">
                <a:solidFill>
                  <a:prstClr val="black">
                    <a:lumMod val="75000"/>
                    <a:lumOff val="25000"/>
                  </a:prstClr>
                </a:solidFill>
              </a:rPr>
              <a:t>通常の月例作業時での対応が難しいお客様に関しては、別途、日程を調整</a:t>
            </a:r>
            <a:r>
              <a:rPr lang="ja-JP" altLang="en-US" dirty="0">
                <a:solidFill>
                  <a:prstClr val="black">
                    <a:lumMod val="75000"/>
                    <a:lumOff val="25000"/>
                  </a:prstClr>
                </a:solidFill>
              </a:rPr>
              <a:t>をさせていただきます。</a:t>
            </a:r>
            <a:endParaRPr lang="en-US" altLang="ja-JP" dirty="0">
              <a:solidFill>
                <a:prstClr val="black">
                  <a:lumMod val="75000"/>
                  <a:lumOff val="25000"/>
                </a:prstClr>
              </a:solidFill>
            </a:endParaRPr>
          </a:p>
          <a:p>
            <a:pPr marL="857250" lvl="2" indent="0">
              <a:buNone/>
            </a:pPr>
            <a:r>
              <a:rPr lang="ja-JP" altLang="en-US" dirty="0">
                <a:solidFill>
                  <a:prstClr val="black">
                    <a:lumMod val="75000"/>
                    <a:lumOff val="25000"/>
                  </a:prstClr>
                </a:solidFill>
              </a:rPr>
              <a:t>なお、</a:t>
            </a:r>
            <a:r>
              <a:rPr lang="en-US" altLang="ja-JP" dirty="0">
                <a:solidFill>
                  <a:prstClr val="black">
                    <a:lumMod val="75000"/>
                    <a:lumOff val="25000"/>
                  </a:prstClr>
                </a:solidFill>
              </a:rPr>
              <a:t> SS</a:t>
            </a:r>
            <a:r>
              <a:rPr lang="ja-JP" altLang="en-US" dirty="0">
                <a:solidFill>
                  <a:prstClr val="black">
                    <a:lumMod val="75000"/>
                    <a:lumOff val="25000"/>
                  </a:prstClr>
                </a:solidFill>
              </a:rPr>
              <a:t>バージョンアップは、お客様と相談の上で実施とはなりますが、</a:t>
            </a:r>
            <a:endParaRPr lang="en-US" altLang="ja-JP" dirty="0">
              <a:solidFill>
                <a:prstClr val="black">
                  <a:lumMod val="75000"/>
                  <a:lumOff val="25000"/>
                </a:prstClr>
              </a:solidFill>
            </a:endParaRPr>
          </a:p>
          <a:p>
            <a:pPr marL="857250" lvl="2" indent="0">
              <a:buNone/>
            </a:pPr>
            <a:r>
              <a:rPr lang="ja-JP" altLang="en-US" dirty="0">
                <a:solidFill>
                  <a:prstClr val="black">
                    <a:lumMod val="75000"/>
                    <a:lumOff val="25000"/>
                  </a:prstClr>
                </a:solidFill>
              </a:rPr>
              <a:t>原則、保守対象の</a:t>
            </a:r>
            <a:r>
              <a:rPr lang="en-US" altLang="ja-JP" dirty="0">
                <a:solidFill>
                  <a:prstClr val="black">
                    <a:lumMod val="75000"/>
                    <a:lumOff val="25000"/>
                  </a:prstClr>
                </a:solidFill>
              </a:rPr>
              <a:t>SS</a:t>
            </a:r>
            <a:r>
              <a:rPr lang="ja-JP" altLang="en-US" dirty="0">
                <a:solidFill>
                  <a:prstClr val="black">
                    <a:lumMod val="75000"/>
                    <a:lumOff val="25000"/>
                  </a:prstClr>
                </a:solidFill>
              </a:rPr>
              <a:t>バージョンを維持するよう、バージョンアップを実施頂く必要があります。</a:t>
            </a:r>
            <a:endParaRPr lang="en-US" altLang="ja-JP" dirty="0">
              <a:solidFill>
                <a:prstClr val="black">
                  <a:lumMod val="75000"/>
                  <a:lumOff val="25000"/>
                </a:prstClr>
              </a:solidFill>
            </a:endParaRPr>
          </a:p>
          <a:p>
            <a:pPr marL="457200" lvl="1" indent="0">
              <a:buNone/>
            </a:pPr>
            <a:endParaRPr lang="ja-JP" altLang="en-US" sz="9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パッチ適用（</a:t>
            </a:r>
            <a:r>
              <a:rPr lang="en-US" altLang="ja-JP" sz="1400" dirty="0" err="1">
                <a:solidFill>
                  <a:prstClr val="black">
                    <a:lumMod val="75000"/>
                    <a:lumOff val="25000"/>
                  </a:prstClr>
                </a:solidFill>
              </a:rPr>
              <a:t>WindowsOS</a:t>
            </a:r>
            <a:r>
              <a:rPr lang="ja-JP" altLang="en-US" sz="1400" dirty="0">
                <a:solidFill>
                  <a:prstClr val="black">
                    <a:lumMod val="75000"/>
                    <a:lumOff val="25000"/>
                  </a:prstClr>
                </a:solidFill>
              </a:rPr>
              <a:t>パッチ、</a:t>
            </a:r>
            <a:r>
              <a:rPr lang="en-US" altLang="ja-JP" sz="1400" dirty="0" err="1">
                <a:solidFill>
                  <a:prstClr val="black">
                    <a:lumMod val="75000"/>
                    <a:lumOff val="25000"/>
                  </a:prstClr>
                </a:solidFill>
              </a:rPr>
              <a:t>SuperStream</a:t>
            </a:r>
            <a:r>
              <a:rPr lang="ja-JP" altLang="en-US" sz="1400" dirty="0">
                <a:solidFill>
                  <a:prstClr val="black">
                    <a:lumMod val="75000"/>
                    <a:lumOff val="25000"/>
                  </a:prstClr>
                </a:solidFill>
              </a:rPr>
              <a:t>の掲載パッチ）は、</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原則、</a:t>
            </a:r>
            <a:r>
              <a:rPr lang="ja-JP" altLang="en-US" sz="1400" b="1" dirty="0">
                <a:solidFill>
                  <a:prstClr val="black">
                    <a:lumMod val="75000"/>
                    <a:lumOff val="25000"/>
                  </a:prstClr>
                </a:solidFill>
              </a:rPr>
              <a:t>毎月第二火曜日の週末に適用</a:t>
            </a:r>
            <a:r>
              <a:rPr lang="ja-JP" altLang="en-US" sz="1400" dirty="0">
                <a:solidFill>
                  <a:prstClr val="black">
                    <a:lumMod val="75000"/>
                    <a:lumOff val="25000"/>
                  </a:prstClr>
                </a:solidFill>
              </a:rPr>
              <a:t>します。</a:t>
            </a:r>
            <a:endParaRPr lang="en-US" altLang="ja-JP" dirty="0">
              <a:solidFill>
                <a:prstClr val="black">
                  <a:lumMod val="75000"/>
                  <a:lumOff val="25000"/>
                </a:prstClr>
              </a:solidFill>
            </a:endParaRPr>
          </a:p>
          <a:p>
            <a:pPr marL="857250" lvl="2" indent="0">
              <a:buNone/>
            </a:pPr>
            <a:r>
              <a:rPr lang="ja-JP" altLang="en-US" dirty="0">
                <a:solidFill>
                  <a:prstClr val="black">
                    <a:lumMod val="75000"/>
                    <a:lumOff val="25000"/>
                  </a:prstClr>
                </a:solidFill>
              </a:rPr>
              <a:t>・</a:t>
            </a:r>
            <a:r>
              <a:rPr lang="ja-JP" altLang="en-US" b="1" dirty="0">
                <a:solidFill>
                  <a:prstClr val="black">
                    <a:lumMod val="75000"/>
                    <a:lumOff val="25000"/>
                  </a:prstClr>
                </a:solidFill>
                <a:latin typeface="+mj-ea"/>
                <a:ea typeface="+mj-ea"/>
              </a:rPr>
              <a:t>クラウド運用</a:t>
            </a:r>
            <a:r>
              <a:rPr lang="ja-JP" altLang="en-US" b="1" dirty="0" smtClean="0">
                <a:solidFill>
                  <a:prstClr val="black">
                    <a:lumMod val="75000"/>
                    <a:lumOff val="25000"/>
                  </a:prstClr>
                </a:solidFill>
                <a:latin typeface="+mj-ea"/>
                <a:ea typeface="+mj-ea"/>
              </a:rPr>
              <a:t>担当より</a:t>
            </a:r>
            <a:r>
              <a:rPr lang="ja-JP" altLang="en-US" b="1" dirty="0" smtClean="0">
                <a:solidFill>
                  <a:prstClr val="black">
                    <a:lumMod val="75000"/>
                    <a:lumOff val="25000"/>
                  </a:prstClr>
                </a:solidFill>
              </a:rPr>
              <a:t>パートナー様へ</a:t>
            </a:r>
            <a:r>
              <a:rPr lang="ja-JP" altLang="en-US" b="1" dirty="0">
                <a:solidFill>
                  <a:prstClr val="black">
                    <a:lumMod val="75000"/>
                    <a:lumOff val="25000"/>
                  </a:prstClr>
                </a:solidFill>
              </a:rPr>
              <a:t>事前に案内し適用可否を確認</a:t>
            </a:r>
            <a:r>
              <a:rPr lang="ja-JP" altLang="en-US" dirty="0">
                <a:solidFill>
                  <a:prstClr val="black">
                    <a:lumMod val="75000"/>
                    <a:lumOff val="25000"/>
                  </a:prstClr>
                </a:solidFill>
              </a:rPr>
              <a:t>します。</a:t>
            </a:r>
            <a:endParaRPr lang="en-US" altLang="ja-JP" dirty="0">
              <a:solidFill>
                <a:prstClr val="black">
                  <a:lumMod val="75000"/>
                  <a:lumOff val="25000"/>
                </a:prstClr>
              </a:solidFill>
            </a:endParaRPr>
          </a:p>
          <a:p>
            <a:pPr marL="857250" lvl="2" indent="0">
              <a:lnSpc>
                <a:spcPct val="150000"/>
              </a:lnSpc>
              <a:buNone/>
            </a:pPr>
            <a:r>
              <a:rPr lang="ja-JP" altLang="en-US" b="1" dirty="0">
                <a:solidFill>
                  <a:prstClr val="black">
                    <a:lumMod val="75000"/>
                    <a:lumOff val="25000"/>
                  </a:prstClr>
                </a:solidFill>
              </a:rPr>
              <a:t> 注意</a:t>
            </a:r>
            <a:r>
              <a:rPr lang="ja-JP" altLang="en-US" b="1" dirty="0" smtClean="0">
                <a:solidFill>
                  <a:prstClr val="black">
                    <a:lumMod val="75000"/>
                    <a:lumOff val="25000"/>
                  </a:prstClr>
                </a:solidFill>
              </a:rPr>
              <a:t>）弊社では</a:t>
            </a:r>
            <a:r>
              <a:rPr lang="ja-JP" altLang="en-US" b="1" dirty="0">
                <a:solidFill>
                  <a:prstClr val="black">
                    <a:lumMod val="75000"/>
                    <a:lumOff val="25000"/>
                  </a:prstClr>
                </a:solidFill>
              </a:rPr>
              <a:t>アップグレードにともなうアドオンへの影響は考慮しません。</a:t>
            </a:r>
            <a:endParaRPr lang="en-US" altLang="ja-JP" b="1"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ja-JP" altLang="en-US" dirty="0"/>
              <a:t>クラウド運用に</a:t>
            </a:r>
            <a:r>
              <a:rPr lang="ja-JP" altLang="en-US" dirty="0" smtClean="0"/>
              <a:t>ついて</a:t>
            </a:r>
            <a:br>
              <a:rPr lang="ja-JP" altLang="en-US" dirty="0" smtClean="0"/>
            </a:br>
            <a:r>
              <a:rPr lang="ja-JP" altLang="en-US" dirty="0" smtClean="0"/>
              <a:t>（</a:t>
            </a:r>
            <a:r>
              <a:rPr lang="ja-JP" altLang="en-US" dirty="0"/>
              <a:t>アップグレード：</a:t>
            </a:r>
            <a:r>
              <a:rPr lang="ja-JP" altLang="en-US" dirty="0" smtClean="0"/>
              <a:t>プライベートクラウド）</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97496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dirty="0"/>
          </a:p>
        </p:txBody>
      </p:sp>
      <p:sp>
        <p:nvSpPr>
          <p:cNvPr id="3" name="テキスト プレースホルダー 2"/>
          <p:cNvSpPr>
            <a:spLocks noGrp="1"/>
          </p:cNvSpPr>
          <p:nvPr>
            <p:ph type="body" sz="quarter" idx="14"/>
          </p:nvPr>
        </p:nvSpPr>
        <p:spPr>
          <a:xfrm>
            <a:off x="358775" y="843558"/>
            <a:ext cx="8426450" cy="3960440"/>
          </a:xfrm>
        </p:spPr>
        <p:txBody>
          <a:bodyPr/>
          <a:lstStyle/>
          <a:p>
            <a:pPr lvl="0">
              <a:lnSpc>
                <a:spcPct val="100000"/>
              </a:lnSpc>
            </a:pPr>
            <a:r>
              <a:rPr lang="ja-JP" altLang="en-US" sz="1400" dirty="0"/>
              <a:t>ログデータの取集については以下のとおりです</a:t>
            </a:r>
            <a:r>
              <a:rPr lang="ja-JP" altLang="en-US" sz="1400" dirty="0" smtClean="0"/>
              <a:t>。</a:t>
            </a:r>
            <a:endParaRPr lang="en-US" altLang="ja-JP" sz="1400" dirty="0" smtClean="0"/>
          </a:p>
          <a:p>
            <a:pPr lvl="0">
              <a:lnSpc>
                <a:spcPct val="100000"/>
              </a:lnSpc>
            </a:pPr>
            <a:r>
              <a:rPr lang="ja-JP" altLang="en-US" sz="1400" dirty="0" smtClean="0"/>
              <a:t>なお</a:t>
            </a:r>
            <a:r>
              <a:rPr lang="ja-JP" altLang="en-US" sz="1400" dirty="0"/>
              <a:t>、どちらもログイン後の「ログ収集」は利用可能</a:t>
            </a:r>
            <a:r>
              <a:rPr lang="ja-JP" altLang="en-US" sz="1400" dirty="0" smtClean="0"/>
              <a:t>です。</a:t>
            </a:r>
            <a:endParaRPr lang="en-US" altLang="ja-JP" sz="1400" dirty="0"/>
          </a:p>
          <a:p>
            <a:pPr lvl="0">
              <a:lnSpc>
                <a:spcPct val="100000"/>
              </a:lnSpc>
            </a:pPr>
            <a:endParaRPr lang="en-US" altLang="ja-JP" sz="800" dirty="0"/>
          </a:p>
          <a:p>
            <a:pPr marL="285750" lvl="0" indent="-285750">
              <a:lnSpc>
                <a:spcPct val="100000"/>
              </a:lnSpc>
              <a:buFont typeface="Wingdings" panose="05000000000000000000" pitchFamily="2" charset="2"/>
              <a:buChar char="Ø"/>
            </a:pPr>
            <a:r>
              <a:rPr lang="ja-JP" altLang="en-US" sz="1400" dirty="0"/>
              <a:t>パブリッククラウド</a:t>
            </a:r>
            <a:endParaRPr lang="en-US" altLang="ja-JP" sz="1400" dirty="0"/>
          </a:p>
          <a:p>
            <a:pPr marL="457200" lvl="1" indent="0">
              <a:buNone/>
            </a:pPr>
            <a:r>
              <a:rPr lang="ja-JP" altLang="en-US" sz="1400" b="1" dirty="0"/>
              <a:t>ログインログ、サービス実行ログ、画面起動ログ、データアクセスログ</a:t>
            </a:r>
            <a:r>
              <a:rPr lang="ja-JP" altLang="en-US" sz="1400" dirty="0"/>
              <a:t>を取得しています。</a:t>
            </a:r>
            <a:endParaRPr lang="en-US" altLang="ja-JP" sz="1400" dirty="0"/>
          </a:p>
          <a:p>
            <a:pPr marL="457200" lvl="1" indent="0">
              <a:buNone/>
            </a:pPr>
            <a:r>
              <a:rPr lang="ja-JP" altLang="en-US" sz="1400" dirty="0"/>
              <a:t>データアクセスログの対象は下記テーブルです</a:t>
            </a:r>
            <a:r>
              <a:rPr lang="ja-JP" altLang="en-US" sz="1100" dirty="0"/>
              <a:t>（ログ最終機能はユーザー利用不可。</a:t>
            </a:r>
            <a:r>
              <a:rPr lang="en-US" altLang="ja-JP" sz="1100" dirty="0"/>
              <a:t>SS</a:t>
            </a:r>
            <a:r>
              <a:rPr lang="ja-JP" altLang="en-US" sz="1100" dirty="0"/>
              <a:t>社からのログ提供を行うサービスはありません。）</a:t>
            </a:r>
            <a:endParaRPr lang="en-US" altLang="ja-JP" sz="1100" dirty="0"/>
          </a:p>
          <a:p>
            <a:pPr marL="457200" lvl="1" indent="0">
              <a:buNone/>
            </a:pPr>
            <a:r>
              <a:rPr lang="ja-JP" altLang="en-US" sz="1000" dirty="0"/>
              <a:t>・</a:t>
            </a:r>
            <a:r>
              <a:rPr lang="en-US" altLang="ja-JP" sz="1000" dirty="0"/>
              <a:t>ACTR2MST</a:t>
            </a:r>
            <a:r>
              <a:rPr lang="ja-JP" altLang="en-US" sz="1000" dirty="0"/>
              <a:t>（得意先・仕入先マスタ）</a:t>
            </a:r>
          </a:p>
          <a:p>
            <a:pPr marL="457200" lvl="1" indent="0">
              <a:buNone/>
            </a:pPr>
            <a:r>
              <a:rPr lang="ja-JP" altLang="en-US" sz="1000" dirty="0"/>
              <a:t>・</a:t>
            </a:r>
            <a:r>
              <a:rPr lang="en-US" altLang="ja-JP" sz="1000" dirty="0"/>
              <a:t>ACTRHMST</a:t>
            </a:r>
            <a:r>
              <a:rPr lang="ja-JP" altLang="en-US" sz="1000" dirty="0"/>
              <a:t>（取引先マスタ）</a:t>
            </a:r>
          </a:p>
          <a:p>
            <a:pPr marL="457200" lvl="1" indent="0">
              <a:buNone/>
            </a:pPr>
            <a:r>
              <a:rPr lang="ja-JP" altLang="en-US" sz="1000" dirty="0"/>
              <a:t>・</a:t>
            </a:r>
            <a:r>
              <a:rPr lang="en-US" altLang="ja-JP" sz="1000" dirty="0"/>
              <a:t>APFRSMST</a:t>
            </a:r>
            <a:r>
              <a:rPr lang="ja-JP" altLang="en-US" sz="1000" dirty="0"/>
              <a:t> （振込先マスタ）</a:t>
            </a:r>
          </a:p>
          <a:p>
            <a:pPr marL="457200" lvl="1" indent="0">
              <a:buNone/>
            </a:pPr>
            <a:r>
              <a:rPr lang="ja-JP" altLang="en-US" sz="1000" dirty="0"/>
              <a:t>・</a:t>
            </a:r>
            <a:r>
              <a:rPr lang="en-US" altLang="ja-JP" sz="1000" dirty="0"/>
              <a:t>APSHAMST</a:t>
            </a:r>
            <a:r>
              <a:rPr lang="ja-JP" altLang="en-US" sz="1000" dirty="0"/>
              <a:t> （社員支払情報管理マスタ）</a:t>
            </a:r>
          </a:p>
          <a:p>
            <a:pPr marL="457200" lvl="1" indent="0">
              <a:buNone/>
            </a:pPr>
            <a:r>
              <a:rPr lang="ja-JP" altLang="en-US" sz="1000" dirty="0"/>
              <a:t>・</a:t>
            </a:r>
            <a:r>
              <a:rPr lang="en-US" altLang="ja-JP" sz="1000" dirty="0"/>
              <a:t>APSRJMST</a:t>
            </a:r>
            <a:r>
              <a:rPr lang="ja-JP" altLang="en-US" sz="1000" dirty="0"/>
              <a:t> （仕入先情報管理マスタ）</a:t>
            </a:r>
          </a:p>
          <a:p>
            <a:pPr marL="457200" lvl="1" indent="0">
              <a:buNone/>
            </a:pPr>
            <a:r>
              <a:rPr lang="ja-JP" altLang="en-US" sz="1000" dirty="0"/>
              <a:t>・</a:t>
            </a:r>
            <a:r>
              <a:rPr lang="en-US" altLang="ja-JP" sz="1000" dirty="0"/>
              <a:t>APSRKMST</a:t>
            </a:r>
            <a:r>
              <a:rPr lang="ja-JP" altLang="en-US" sz="1000" dirty="0"/>
              <a:t>（仕入先管理マスタ）</a:t>
            </a:r>
          </a:p>
          <a:p>
            <a:pPr marL="457200" lvl="1" indent="0">
              <a:buNone/>
            </a:pPr>
            <a:r>
              <a:rPr lang="ja-JP" altLang="en-US" sz="1000" dirty="0"/>
              <a:t>・</a:t>
            </a:r>
            <a:r>
              <a:rPr lang="en-US" altLang="ja-JP" sz="1000" dirty="0"/>
              <a:t>CMUSKMST</a:t>
            </a:r>
            <a:r>
              <a:rPr lang="ja-JP" altLang="en-US" sz="1000" dirty="0"/>
              <a:t>（ユーザー別会社マスタ）</a:t>
            </a:r>
          </a:p>
          <a:p>
            <a:pPr marL="457200" lvl="1" indent="0">
              <a:buNone/>
            </a:pPr>
            <a:r>
              <a:rPr lang="ja-JP" altLang="en-US" sz="1000" dirty="0"/>
              <a:t>・</a:t>
            </a:r>
            <a:r>
              <a:rPr lang="en-US" altLang="ja-JP" sz="1000" dirty="0"/>
              <a:t>CMUSRMST</a:t>
            </a:r>
            <a:r>
              <a:rPr lang="ja-JP" altLang="en-US" sz="1000" dirty="0"/>
              <a:t>（ユーザーマスタ）</a:t>
            </a:r>
          </a:p>
          <a:p>
            <a:pPr marL="457200" lvl="1" indent="0">
              <a:buNone/>
            </a:pPr>
            <a:endParaRPr lang="en-US" altLang="ja-JP" sz="1100" dirty="0"/>
          </a:p>
          <a:p>
            <a:pPr lvl="0" indent="-285750">
              <a:lnSpc>
                <a:spcPct val="100000"/>
              </a:lnSpc>
              <a:buFont typeface="Wingdings" panose="05000000000000000000" pitchFamily="2" charset="2"/>
              <a:buChar char="Ø"/>
            </a:pPr>
            <a:r>
              <a:rPr lang="ja-JP" altLang="en-US" sz="1400" dirty="0"/>
              <a:t>プライベートクラウド</a:t>
            </a:r>
            <a:endParaRPr lang="en-US" altLang="ja-JP" sz="1400" dirty="0"/>
          </a:p>
          <a:p>
            <a:pPr marL="457200" lvl="1" indent="0">
              <a:buNone/>
            </a:pPr>
            <a:r>
              <a:rPr lang="en-US" altLang="ja-JP" sz="1400" b="1" dirty="0" err="1"/>
              <a:t>SuperStream</a:t>
            </a:r>
            <a:r>
              <a:rPr lang="en-US" altLang="ja-JP" sz="1400" b="1" dirty="0"/>
              <a:t>-NX</a:t>
            </a:r>
            <a:r>
              <a:rPr lang="ja-JP" altLang="en-US" sz="1400" b="1" dirty="0"/>
              <a:t>のログ採取機能については、オンプレと同様に利用可能</a:t>
            </a:r>
            <a:r>
              <a:rPr lang="ja-JP" altLang="en-US" sz="1400" dirty="0"/>
              <a:t>です。</a:t>
            </a:r>
            <a:endParaRPr lang="en-US" altLang="ja-JP" sz="1400" dirty="0"/>
          </a:p>
          <a:p>
            <a:pPr marL="457200" lvl="1" indent="0">
              <a:buNone/>
            </a:pPr>
            <a:r>
              <a:rPr lang="ja-JP" altLang="en-US" sz="1400" dirty="0"/>
              <a:t>お客様にて取得するログを設定しご利用いただけます。</a:t>
            </a:r>
            <a:endParaRPr lang="en-US" altLang="ja-JP" sz="1400" dirty="0"/>
          </a:p>
          <a:p>
            <a:endParaRPr kumimoji="1" lang="ja-JP" altLang="en-US" dirty="0"/>
          </a:p>
        </p:txBody>
      </p:sp>
      <p:sp>
        <p:nvSpPr>
          <p:cNvPr id="4" name="タイトル 3"/>
          <p:cNvSpPr>
            <a:spLocks noGrp="1"/>
          </p:cNvSpPr>
          <p:nvPr>
            <p:ph type="title"/>
          </p:nvPr>
        </p:nvSpPr>
        <p:spPr/>
        <p:txBody>
          <a:bodyPr/>
          <a:lstStyle/>
          <a:p>
            <a:r>
              <a:rPr lang="ja-JP" altLang="en-US" dirty="0"/>
              <a:t>クラウド運用に</a:t>
            </a:r>
            <a:r>
              <a:rPr lang="ja-JP" altLang="en-US" dirty="0" smtClean="0"/>
              <a:t>ついて（</a:t>
            </a:r>
            <a:r>
              <a:rPr lang="ja-JP" altLang="en-US" dirty="0"/>
              <a:t>ログデータの収集・参照）</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8716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57</a:t>
            </a:fld>
            <a:endParaRPr kumimoji="1" lang="ja-JP" altLang="en-US" dirty="0"/>
          </a:p>
        </p:txBody>
      </p:sp>
      <p:sp>
        <p:nvSpPr>
          <p:cNvPr id="3" name="テキスト プレースホルダー 2"/>
          <p:cNvSpPr>
            <a:spLocks noGrp="1"/>
          </p:cNvSpPr>
          <p:nvPr>
            <p:ph type="body" sz="quarter" idx="14"/>
          </p:nvPr>
        </p:nvSpPr>
        <p:spPr/>
        <p:txBody>
          <a:bodyPr/>
          <a:lstStyle/>
          <a:p>
            <a:pPr lvl="0">
              <a:lnSpc>
                <a:spcPct val="150000"/>
              </a:lnSpc>
            </a:pPr>
            <a:r>
              <a:rPr lang="en-US" altLang="ja-JP" sz="1400" dirty="0">
                <a:solidFill>
                  <a:prstClr val="black">
                    <a:lumMod val="75000"/>
                    <a:lumOff val="25000"/>
                  </a:prstClr>
                </a:solidFill>
              </a:rPr>
              <a:t>VM</a:t>
            </a:r>
            <a:r>
              <a:rPr lang="ja-JP" altLang="en-US" sz="1400" dirty="0">
                <a:solidFill>
                  <a:prstClr val="black">
                    <a:lumMod val="75000"/>
                    <a:lumOff val="25000"/>
                  </a:prstClr>
                </a:solidFill>
              </a:rPr>
              <a:t>や</a:t>
            </a:r>
            <a:r>
              <a:rPr lang="en-US" altLang="ja-JP" sz="1400" dirty="0">
                <a:solidFill>
                  <a:prstClr val="black">
                    <a:lumMod val="75000"/>
                    <a:lumOff val="25000"/>
                  </a:prstClr>
                </a:solidFill>
              </a:rPr>
              <a:t>DBCS</a:t>
            </a:r>
            <a:r>
              <a:rPr lang="ja-JP" altLang="en-US" sz="1400" dirty="0">
                <a:solidFill>
                  <a:prstClr val="black">
                    <a:lumMod val="75000"/>
                    <a:lumOff val="25000"/>
                  </a:prstClr>
                </a:solidFill>
              </a:rPr>
              <a:t>のスケールアップ（</a:t>
            </a:r>
            <a:r>
              <a:rPr lang="en-US" altLang="ja-JP" sz="1400" dirty="0">
                <a:solidFill>
                  <a:prstClr val="black">
                    <a:lumMod val="75000"/>
                    <a:lumOff val="25000"/>
                  </a:prstClr>
                </a:solidFill>
              </a:rPr>
              <a:t>CPU</a:t>
            </a:r>
            <a:r>
              <a:rPr lang="ja-JP" altLang="en-US" sz="1400" dirty="0" err="1">
                <a:solidFill>
                  <a:prstClr val="black">
                    <a:lumMod val="75000"/>
                    <a:lumOff val="25000"/>
                  </a:prstClr>
                </a:solidFill>
              </a:rPr>
              <a:t>、</a:t>
            </a:r>
            <a:r>
              <a:rPr lang="ja-JP" altLang="en-US" sz="1400" dirty="0">
                <a:solidFill>
                  <a:prstClr val="black">
                    <a:lumMod val="75000"/>
                    <a:lumOff val="25000"/>
                  </a:prstClr>
                </a:solidFill>
              </a:rPr>
              <a:t>メモリ、等）、ストレージのスケールアップに対応します。</a:t>
            </a:r>
            <a:endParaRPr lang="en-US" altLang="ja-JP" sz="1400" dirty="0">
              <a:solidFill>
                <a:prstClr val="black">
                  <a:lumMod val="75000"/>
                  <a:lumOff val="25000"/>
                </a:prstClr>
              </a:solidFill>
            </a:endParaRPr>
          </a:p>
          <a:p>
            <a:pPr lvl="0">
              <a:lnSpc>
                <a:spcPct val="150000"/>
              </a:lnSpc>
            </a:pPr>
            <a:r>
              <a:rPr lang="ja-JP" altLang="en-US" sz="1100" dirty="0">
                <a:solidFill>
                  <a:prstClr val="black">
                    <a:lumMod val="75000"/>
                    <a:lumOff val="25000"/>
                  </a:prstClr>
                </a:solidFill>
              </a:rPr>
              <a:t>注意</a:t>
            </a:r>
            <a:r>
              <a:rPr lang="en-US" altLang="ja-JP" sz="1100" dirty="0">
                <a:solidFill>
                  <a:prstClr val="black">
                    <a:lumMod val="75000"/>
                    <a:lumOff val="25000"/>
                  </a:prstClr>
                </a:solidFill>
              </a:rPr>
              <a:t>1</a:t>
            </a:r>
            <a:r>
              <a:rPr lang="ja-JP" altLang="en-US" sz="1100" dirty="0">
                <a:solidFill>
                  <a:prstClr val="black">
                    <a:lumMod val="75000"/>
                    <a:lumOff val="25000"/>
                  </a:prstClr>
                </a:solidFill>
              </a:rPr>
              <a:t>）</a:t>
            </a:r>
            <a:r>
              <a:rPr lang="ja-JP" altLang="en-US" sz="1100" b="1" dirty="0">
                <a:solidFill>
                  <a:prstClr val="black">
                    <a:lumMod val="75000"/>
                    <a:lumOff val="25000"/>
                  </a:prstClr>
                </a:solidFill>
              </a:rPr>
              <a:t>ストレージのスケールダウンには対応できません。</a:t>
            </a:r>
            <a:endParaRPr lang="en-US" altLang="ja-JP" sz="1100" b="1" dirty="0">
              <a:solidFill>
                <a:prstClr val="black">
                  <a:lumMod val="75000"/>
                  <a:lumOff val="25000"/>
                </a:prstClr>
              </a:solidFill>
            </a:endParaRPr>
          </a:p>
          <a:p>
            <a:pPr lvl="0">
              <a:lnSpc>
                <a:spcPct val="150000"/>
              </a:lnSpc>
            </a:pPr>
            <a:r>
              <a:rPr lang="ja-JP" altLang="en-US" sz="1100" dirty="0">
                <a:solidFill>
                  <a:prstClr val="black">
                    <a:lumMod val="75000"/>
                    <a:lumOff val="25000"/>
                  </a:prstClr>
                </a:solidFill>
              </a:rPr>
              <a:t>注意</a:t>
            </a:r>
            <a:r>
              <a:rPr lang="en-US" altLang="ja-JP" sz="1100" dirty="0">
                <a:solidFill>
                  <a:prstClr val="black">
                    <a:lumMod val="75000"/>
                    <a:lumOff val="25000"/>
                  </a:prstClr>
                </a:solidFill>
              </a:rPr>
              <a:t>2</a:t>
            </a:r>
            <a:r>
              <a:rPr lang="ja-JP" altLang="en-US" sz="1100" dirty="0">
                <a:solidFill>
                  <a:prstClr val="black">
                    <a:lumMod val="75000"/>
                    <a:lumOff val="25000"/>
                  </a:prstClr>
                </a:solidFill>
              </a:rPr>
              <a:t>）スケールアップの作業は、サーバー再起動（</a:t>
            </a:r>
            <a:r>
              <a:rPr lang="en-US" altLang="ja-JP" sz="1100" dirty="0" err="1">
                <a:solidFill>
                  <a:prstClr val="black">
                    <a:lumMod val="75000"/>
                    <a:lumOff val="25000"/>
                  </a:prstClr>
                </a:solidFill>
              </a:rPr>
              <a:t>SuperStream</a:t>
            </a:r>
            <a:r>
              <a:rPr lang="en-US" altLang="ja-JP" sz="1100" dirty="0">
                <a:solidFill>
                  <a:prstClr val="black">
                    <a:lumMod val="75000"/>
                    <a:lumOff val="25000"/>
                  </a:prstClr>
                </a:solidFill>
              </a:rPr>
              <a:t>-NX</a:t>
            </a:r>
            <a:r>
              <a:rPr lang="ja-JP" altLang="en-US" sz="1100" dirty="0">
                <a:solidFill>
                  <a:prstClr val="black">
                    <a:lumMod val="75000"/>
                    <a:lumOff val="25000"/>
                  </a:prstClr>
                </a:solidFill>
              </a:rPr>
              <a:t>利用停止）が必要になるため、</a:t>
            </a:r>
            <a:endParaRPr lang="en-US" altLang="ja-JP" sz="1100" dirty="0">
              <a:solidFill>
                <a:prstClr val="black">
                  <a:lumMod val="75000"/>
                  <a:lumOff val="25000"/>
                </a:prstClr>
              </a:solidFill>
            </a:endParaRPr>
          </a:p>
          <a:p>
            <a:pPr lvl="0">
              <a:lnSpc>
                <a:spcPct val="150000"/>
              </a:lnSpc>
            </a:pPr>
            <a:r>
              <a:rPr lang="ja-JP" altLang="en-US" sz="1100" dirty="0">
                <a:solidFill>
                  <a:prstClr val="black">
                    <a:lumMod val="75000"/>
                    <a:lumOff val="25000"/>
                  </a:prstClr>
                </a:solidFill>
              </a:rPr>
              <a:t>　　　  通常、日程調整し夜間での実施対応になります。</a:t>
            </a:r>
            <a:endParaRPr lang="en-US" altLang="ja-JP" sz="1100" dirty="0">
              <a:solidFill>
                <a:prstClr val="black">
                  <a:lumMod val="75000"/>
                  <a:lumOff val="25000"/>
                </a:prstClr>
              </a:solidFill>
            </a:endParaRPr>
          </a:p>
          <a:p>
            <a:pPr lvl="0">
              <a:lnSpc>
                <a:spcPct val="150000"/>
              </a:lnSpc>
            </a:pPr>
            <a:r>
              <a:rPr lang="ja-JP" altLang="en-US" sz="1100" dirty="0">
                <a:solidFill>
                  <a:prstClr val="black">
                    <a:lumMod val="75000"/>
                    <a:lumOff val="25000"/>
                  </a:prstClr>
                </a:solidFill>
              </a:rPr>
              <a:t>注意</a:t>
            </a:r>
            <a:r>
              <a:rPr lang="en-US" altLang="ja-JP" sz="1100" dirty="0">
                <a:solidFill>
                  <a:prstClr val="black">
                    <a:lumMod val="75000"/>
                    <a:lumOff val="25000"/>
                  </a:prstClr>
                </a:solidFill>
              </a:rPr>
              <a:t>3</a:t>
            </a:r>
            <a:r>
              <a:rPr lang="ja-JP" altLang="en-US" sz="1100" dirty="0">
                <a:solidFill>
                  <a:prstClr val="black">
                    <a:lumMod val="75000"/>
                    <a:lumOff val="25000"/>
                  </a:prstClr>
                </a:solidFill>
              </a:rPr>
              <a:t>）スケールアップをすると、環境の維持費用が変更（増加）になります。</a:t>
            </a:r>
            <a:endParaRPr lang="en-US" altLang="ja-JP" sz="1100" dirty="0">
              <a:solidFill>
                <a:prstClr val="black">
                  <a:lumMod val="75000"/>
                  <a:lumOff val="25000"/>
                </a:prstClr>
              </a:solidFill>
            </a:endParaRPr>
          </a:p>
          <a:p>
            <a:pPr lvl="0">
              <a:lnSpc>
                <a:spcPct val="100000"/>
              </a:lnSpc>
            </a:pPr>
            <a:r>
              <a:rPr lang="ja-JP" altLang="en-US" sz="1100" dirty="0">
                <a:solidFill>
                  <a:prstClr val="black">
                    <a:lumMod val="75000"/>
                    <a:lumOff val="25000"/>
                  </a:prstClr>
                </a:solidFill>
              </a:rPr>
              <a:t>　　　  スケールアップ内容や状況に</a:t>
            </a:r>
            <a:r>
              <a:rPr lang="ja-JP" altLang="en-US" sz="1100" dirty="0" smtClean="0">
                <a:solidFill>
                  <a:prstClr val="black">
                    <a:lumMod val="75000"/>
                    <a:lumOff val="25000"/>
                  </a:prstClr>
                </a:solidFill>
              </a:rPr>
              <a:t>より相談</a:t>
            </a:r>
            <a:r>
              <a:rPr lang="ja-JP" altLang="en-US" sz="1100" dirty="0">
                <a:solidFill>
                  <a:prstClr val="black">
                    <a:lumMod val="75000"/>
                    <a:lumOff val="25000"/>
                  </a:prstClr>
                </a:solidFill>
              </a:rPr>
              <a:t>させていただきます。</a:t>
            </a:r>
            <a:endParaRPr lang="en-US" altLang="ja-JP" sz="11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ja-JP" altLang="en-US" dirty="0"/>
              <a:t>クラウド運用に</a:t>
            </a:r>
            <a:r>
              <a:rPr lang="ja-JP" altLang="en-US" dirty="0" smtClean="0"/>
              <a:t>ついて（</a:t>
            </a:r>
            <a:r>
              <a:rPr lang="ja-JP" altLang="en-US" dirty="0"/>
              <a:t>スケールアップ）</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319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dirty="0"/>
          </a:p>
        </p:txBody>
      </p:sp>
      <p:sp>
        <p:nvSpPr>
          <p:cNvPr id="3" name="テキスト プレースホルダー 2"/>
          <p:cNvSpPr>
            <a:spLocks noGrp="1"/>
          </p:cNvSpPr>
          <p:nvPr>
            <p:ph type="body" sz="quarter" idx="14"/>
          </p:nvPr>
        </p:nvSpPr>
        <p:spPr/>
        <p:txBody>
          <a:bodyPr/>
          <a:lstStyle/>
          <a:p>
            <a:pPr lvl="0">
              <a:lnSpc>
                <a:spcPct val="100000"/>
              </a:lnSpc>
            </a:pPr>
            <a:r>
              <a:rPr lang="ja-JP" altLang="en-US" sz="1400" dirty="0">
                <a:solidFill>
                  <a:prstClr val="black">
                    <a:lumMod val="75000"/>
                    <a:lumOff val="25000"/>
                  </a:prstClr>
                </a:solidFill>
              </a:rPr>
              <a:t>標準機能の運用に、一部、サーバーにログインが必要な機能があります。</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この場合、依頼により、サーバー作業は</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社での対応になります。（別途有償対応）</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依頼のタイミングは任意で結構ですが、作業調整のため事前の依頼が必要になります。</a:t>
            </a:r>
            <a:endParaRPr lang="en-US" altLang="ja-JP" sz="1400" dirty="0">
              <a:solidFill>
                <a:prstClr val="black">
                  <a:lumMod val="75000"/>
                  <a:lumOff val="25000"/>
                </a:prstClr>
              </a:solidFill>
            </a:endParaRPr>
          </a:p>
          <a:p>
            <a:pPr lvl="0">
              <a:lnSpc>
                <a:spcPct val="150000"/>
              </a:lnSpc>
            </a:pPr>
            <a:r>
              <a:rPr lang="ja-JP" altLang="en-US" sz="1100" dirty="0">
                <a:solidFill>
                  <a:prstClr val="black">
                    <a:lumMod val="75000"/>
                    <a:lumOff val="25000"/>
                  </a:prstClr>
                </a:solidFill>
              </a:rPr>
              <a:t>設定例）</a:t>
            </a:r>
            <a:endParaRPr lang="en-US" altLang="ja-JP" sz="1100" dirty="0">
              <a:solidFill>
                <a:prstClr val="black">
                  <a:lumMod val="75000"/>
                  <a:lumOff val="25000"/>
                </a:prstClr>
              </a:solidFill>
            </a:endParaRPr>
          </a:p>
          <a:p>
            <a:pPr lvl="0">
              <a:lnSpc>
                <a:spcPct val="100000"/>
              </a:lnSpc>
            </a:pPr>
            <a:r>
              <a:rPr lang="ja-JP" altLang="en-US" sz="1100" dirty="0">
                <a:solidFill>
                  <a:prstClr val="black">
                    <a:lumMod val="75000"/>
                    <a:lumOff val="25000"/>
                  </a:prstClr>
                </a:solidFill>
              </a:rPr>
              <a:t>　</a:t>
            </a:r>
            <a:r>
              <a:rPr lang="en-US" altLang="ja-JP" sz="1100" dirty="0">
                <a:solidFill>
                  <a:prstClr val="black">
                    <a:lumMod val="75000"/>
                    <a:lumOff val="25000"/>
                  </a:prstClr>
                </a:solidFill>
              </a:rPr>
              <a:t>NX</a:t>
            </a:r>
            <a:r>
              <a:rPr lang="ja-JP" altLang="en-US" sz="1100" dirty="0">
                <a:solidFill>
                  <a:prstClr val="black">
                    <a:lumMod val="75000"/>
                    <a:lumOff val="25000"/>
                  </a:prstClr>
                </a:solidFill>
              </a:rPr>
              <a:t>統合会計の</a:t>
            </a:r>
            <a:r>
              <a:rPr lang="en-US" altLang="ja-JP" sz="1100" dirty="0">
                <a:solidFill>
                  <a:prstClr val="black">
                    <a:lumMod val="75000"/>
                    <a:lumOff val="25000"/>
                  </a:prstClr>
                </a:solidFill>
              </a:rPr>
              <a:t>AP</a:t>
            </a:r>
            <a:r>
              <a:rPr lang="ja-JP" altLang="en-US" sz="1100" dirty="0">
                <a:solidFill>
                  <a:prstClr val="black">
                    <a:lumMod val="75000"/>
                    <a:lumOff val="25000"/>
                  </a:prstClr>
                </a:solidFill>
              </a:rPr>
              <a:t>サーバにおいて定義ファイルの修正を実施する場合</a:t>
            </a:r>
            <a:endParaRPr lang="en-US" altLang="ja-JP" sz="1100" dirty="0">
              <a:solidFill>
                <a:prstClr val="black">
                  <a:lumMod val="75000"/>
                  <a:lumOff val="25000"/>
                </a:prstClr>
              </a:solidFill>
            </a:endParaRPr>
          </a:p>
          <a:p>
            <a:pPr lvl="0">
              <a:lnSpc>
                <a:spcPct val="100000"/>
              </a:lnSpc>
            </a:pPr>
            <a:r>
              <a:rPr lang="ja-JP" altLang="en-US" sz="1100" dirty="0">
                <a:solidFill>
                  <a:prstClr val="black">
                    <a:lumMod val="75000"/>
                    <a:lumOff val="25000"/>
                  </a:prstClr>
                </a:solidFill>
              </a:rPr>
              <a:t>　・外部データ取込での入出力ファイルの文字コードの設定や、出力</a:t>
            </a:r>
            <a:r>
              <a:rPr lang="en-US" altLang="ja-JP" sz="1100" dirty="0">
                <a:solidFill>
                  <a:prstClr val="black">
                    <a:lumMod val="75000"/>
                    <a:lumOff val="25000"/>
                  </a:prstClr>
                </a:solidFill>
              </a:rPr>
              <a:t>CSV</a:t>
            </a:r>
            <a:r>
              <a:rPr lang="ja-JP" altLang="en-US" sz="1100" dirty="0">
                <a:solidFill>
                  <a:prstClr val="black">
                    <a:lumMod val="75000"/>
                    <a:lumOff val="25000"/>
                  </a:prstClr>
                </a:solidFill>
              </a:rPr>
              <a:t>ファイルのフォーマット設定</a:t>
            </a:r>
            <a:endParaRPr lang="en-US" altLang="ja-JP" sz="1100" dirty="0">
              <a:solidFill>
                <a:prstClr val="black">
                  <a:lumMod val="75000"/>
                  <a:lumOff val="25000"/>
                </a:prstClr>
              </a:solidFill>
            </a:endParaRPr>
          </a:p>
          <a:p>
            <a:pPr lvl="0">
              <a:lnSpc>
                <a:spcPct val="100000"/>
              </a:lnSpc>
            </a:pPr>
            <a:r>
              <a:rPr lang="ja-JP" altLang="en-US" sz="1100" dirty="0">
                <a:solidFill>
                  <a:prstClr val="black">
                    <a:lumMod val="75000"/>
                    <a:lumOff val="25000"/>
                  </a:prstClr>
                </a:solidFill>
              </a:rPr>
              <a:t>　　のデフォルトからの変更。（「</a:t>
            </a:r>
            <a:r>
              <a:rPr lang="en-US" altLang="ja-JP" sz="1100" dirty="0" err="1">
                <a:solidFill>
                  <a:prstClr val="black">
                    <a:lumMod val="75000"/>
                    <a:lumOff val="25000"/>
                  </a:prstClr>
                </a:solidFill>
              </a:rPr>
              <a:t>Shift_JIS</a:t>
            </a:r>
            <a:r>
              <a:rPr lang="ja-JP" altLang="en-US" sz="1100" dirty="0">
                <a:solidFill>
                  <a:prstClr val="black">
                    <a:lumMod val="75000"/>
                    <a:lumOff val="25000"/>
                  </a:prstClr>
                </a:solidFill>
              </a:rPr>
              <a:t>」「</a:t>
            </a:r>
            <a:r>
              <a:rPr lang="en-US" altLang="ja-JP" sz="1100" dirty="0">
                <a:solidFill>
                  <a:prstClr val="black">
                    <a:lumMod val="75000"/>
                    <a:lumOff val="25000"/>
                  </a:prstClr>
                </a:solidFill>
              </a:rPr>
              <a:t>UTF-8</a:t>
            </a:r>
            <a:r>
              <a:rPr lang="ja-JP" altLang="en-US" sz="1100" dirty="0">
                <a:solidFill>
                  <a:prstClr val="black">
                    <a:lumMod val="75000"/>
                    <a:lumOff val="25000"/>
                  </a:prstClr>
                </a:solidFill>
              </a:rPr>
              <a:t>」の選択、シングルクォーテーション利用の可否設定、等）</a:t>
            </a:r>
          </a:p>
          <a:p>
            <a:pPr lvl="0">
              <a:lnSpc>
                <a:spcPct val="100000"/>
              </a:lnSpc>
            </a:pPr>
            <a:endParaRPr lang="en-US" altLang="ja-JP" sz="16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標準機能の運用上発生するサーバー作業以外（ファイル取集等）については、原則、作業依頼</a:t>
            </a:r>
            <a:r>
              <a:rPr lang="ja-JP" altLang="en-US" sz="1400" dirty="0" smtClean="0">
                <a:solidFill>
                  <a:prstClr val="black">
                    <a:lumMod val="75000"/>
                    <a:lumOff val="25000"/>
                  </a:prstClr>
                </a:solidFill>
              </a:rPr>
              <a:t>を</a:t>
            </a:r>
            <a:endParaRPr lang="en-US" altLang="ja-JP" sz="1400" dirty="0" smtClean="0">
              <a:solidFill>
                <a:prstClr val="black">
                  <a:lumMod val="75000"/>
                  <a:lumOff val="25000"/>
                </a:prstClr>
              </a:solidFill>
            </a:endParaRPr>
          </a:p>
          <a:p>
            <a:pPr lvl="0">
              <a:lnSpc>
                <a:spcPct val="100000"/>
              </a:lnSpc>
            </a:pPr>
            <a:r>
              <a:rPr lang="ja-JP" altLang="en-US" sz="1400" dirty="0" smtClean="0">
                <a:solidFill>
                  <a:prstClr val="black">
                    <a:lumMod val="75000"/>
                    <a:lumOff val="25000"/>
                  </a:prstClr>
                </a:solidFill>
              </a:rPr>
              <a:t>お請け</a:t>
            </a:r>
            <a:r>
              <a:rPr lang="ja-JP" altLang="en-US" sz="1400" dirty="0">
                <a:solidFill>
                  <a:prstClr val="black">
                    <a:lumMod val="75000"/>
                    <a:lumOff val="25000"/>
                  </a:prstClr>
                </a:solidFill>
              </a:rPr>
              <a:t>いたしません。</a:t>
            </a:r>
            <a:r>
              <a:rPr lang="ja-JP" altLang="en-US" sz="1400" b="1" dirty="0">
                <a:solidFill>
                  <a:prstClr val="black">
                    <a:lumMod val="75000"/>
                    <a:lumOff val="25000"/>
                  </a:prstClr>
                </a:solidFill>
              </a:rPr>
              <a:t>重要性、緊急度、等より、応相談</a:t>
            </a:r>
            <a:r>
              <a:rPr lang="ja-JP" altLang="en-US" sz="1400" dirty="0">
                <a:solidFill>
                  <a:prstClr val="black">
                    <a:lumMod val="75000"/>
                    <a:lumOff val="25000"/>
                  </a:prstClr>
                </a:solidFill>
              </a:rPr>
              <a:t>と致します。</a:t>
            </a:r>
            <a:r>
              <a:rPr lang="en-US" altLang="ja-JP" dirty="0">
                <a:solidFill>
                  <a:prstClr val="black">
                    <a:lumMod val="75000"/>
                    <a:lumOff val="25000"/>
                  </a:prstClr>
                </a:solidFill>
              </a:rPr>
              <a:t/>
            </a:r>
            <a:br>
              <a:rPr lang="en-US" altLang="ja-JP" dirty="0">
                <a:solidFill>
                  <a:prstClr val="black">
                    <a:lumMod val="75000"/>
                    <a:lumOff val="25000"/>
                  </a:prstClr>
                </a:solidFill>
              </a:rPr>
            </a:br>
            <a:endParaRPr lang="en-US" altLang="ja-JP"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ja-JP" altLang="en-US" dirty="0"/>
              <a:t>クラウド運用に</a:t>
            </a:r>
            <a:r>
              <a:rPr lang="ja-JP" altLang="en-US" dirty="0" smtClean="0"/>
              <a:t>ついて（</a:t>
            </a:r>
            <a:r>
              <a:rPr lang="ja-JP" altLang="en-US" dirty="0"/>
              <a:t>サーバ作業）</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94313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59</a:t>
            </a:fld>
            <a:endParaRPr kumimoji="1" lang="ja-JP" altLang="en-US" dirty="0"/>
          </a:p>
        </p:txBody>
      </p:sp>
      <p:sp>
        <p:nvSpPr>
          <p:cNvPr id="3" name="テキスト プレースホルダー 2"/>
          <p:cNvSpPr>
            <a:spLocks noGrp="1"/>
          </p:cNvSpPr>
          <p:nvPr>
            <p:ph type="body" sz="quarter" idx="14"/>
          </p:nvPr>
        </p:nvSpPr>
        <p:spPr/>
        <p:txBody>
          <a:bodyPr/>
          <a:lstStyle/>
          <a:p>
            <a:pPr>
              <a:lnSpc>
                <a:spcPct val="150000"/>
              </a:lnSpc>
            </a:pPr>
            <a:r>
              <a:rPr kumimoji="1" lang="en-US" altLang="ja-JP" sz="1600" dirty="0" err="1" smtClean="0"/>
              <a:t>SuperStream</a:t>
            </a:r>
            <a:r>
              <a:rPr kumimoji="1" lang="en-US" altLang="ja-JP" sz="1600" dirty="0" smtClean="0"/>
              <a:t>-NX</a:t>
            </a:r>
            <a:r>
              <a:rPr kumimoji="1" lang="ja-JP" altLang="en-US" sz="1600" dirty="0" smtClean="0"/>
              <a:t> </a:t>
            </a:r>
            <a:r>
              <a:rPr kumimoji="1" lang="en-US" altLang="ja-JP" sz="1600" dirty="0" smtClean="0"/>
              <a:t>Cloud</a:t>
            </a:r>
            <a:r>
              <a:rPr kumimoji="1" lang="ja-JP" altLang="en-US" sz="1600" dirty="0" smtClean="0"/>
              <a:t> に関する情報を詳細にお伝えできるよう 本資料にまとめて参りましたが、記載できていない情報も未だあるかもしれません。</a:t>
            </a:r>
            <a:endParaRPr kumimoji="1" lang="en-US" altLang="ja-JP" sz="1600" dirty="0" smtClean="0"/>
          </a:p>
          <a:p>
            <a:pPr>
              <a:lnSpc>
                <a:spcPct val="150000"/>
              </a:lnSpc>
            </a:pPr>
            <a:r>
              <a:rPr lang="en-US" altLang="ja-JP" sz="1600" dirty="0" err="1"/>
              <a:t>SuperStream</a:t>
            </a:r>
            <a:r>
              <a:rPr lang="en-US" altLang="ja-JP" sz="1600" dirty="0"/>
              <a:t>-NX</a:t>
            </a:r>
            <a:r>
              <a:rPr lang="ja-JP" altLang="en-US" sz="1600" dirty="0"/>
              <a:t> </a:t>
            </a:r>
            <a:r>
              <a:rPr lang="en-US" altLang="ja-JP" sz="1600" dirty="0"/>
              <a:t>Cloud</a:t>
            </a:r>
            <a:r>
              <a:rPr lang="ja-JP" altLang="en-US" sz="1600" dirty="0"/>
              <a:t> に</a:t>
            </a:r>
            <a:r>
              <a:rPr lang="ja-JP" altLang="en-US" sz="1600" dirty="0" smtClean="0"/>
              <a:t>関してご不明な点が</a:t>
            </a:r>
            <a:r>
              <a:rPr lang="ja-JP" altLang="en-US" sz="1600" dirty="0"/>
              <a:t>ありましたら</a:t>
            </a:r>
            <a:r>
              <a:rPr lang="ja-JP" altLang="en-US" sz="1600" dirty="0" smtClean="0"/>
              <a:t>、お手数ではございませんが、お問合せ</a:t>
            </a:r>
            <a:r>
              <a:rPr lang="ja-JP" altLang="en-US" sz="1600" dirty="0"/>
              <a:t>いただきまよう</a:t>
            </a:r>
            <a:r>
              <a:rPr lang="ja-JP" altLang="en-US" sz="1600" dirty="0" smtClean="0"/>
              <a:t>、お願い申し上げます。</a:t>
            </a:r>
            <a:endParaRPr lang="en-US" altLang="ja-JP" sz="1600" dirty="0" smtClean="0"/>
          </a:p>
          <a:p>
            <a:pPr>
              <a:lnSpc>
                <a:spcPct val="150000"/>
              </a:lnSpc>
            </a:pPr>
            <a:endParaRPr kumimoji="1" lang="ja-JP" altLang="en-US" sz="1600" dirty="0"/>
          </a:p>
        </p:txBody>
      </p:sp>
      <p:sp>
        <p:nvSpPr>
          <p:cNvPr id="4" name="タイトル 3"/>
          <p:cNvSpPr>
            <a:spLocks noGrp="1"/>
          </p:cNvSpPr>
          <p:nvPr>
            <p:ph type="title"/>
          </p:nvPr>
        </p:nvSpPr>
        <p:spPr/>
        <p:txBody>
          <a:bodyPr/>
          <a:lstStyle/>
          <a:p>
            <a:r>
              <a:rPr lang="ja-JP" altLang="en-US" dirty="0" smtClean="0"/>
              <a:t>最後に</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184199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p:txBody>
          <a:bodyPr/>
          <a:lstStyle/>
          <a:p>
            <a:r>
              <a:rPr lang="en-US" altLang="ja-JP" sz="2000" dirty="0"/>
              <a:t>NX Cloud</a:t>
            </a:r>
            <a:r>
              <a:rPr lang="ja-JP" altLang="en-US" sz="2000" dirty="0" smtClean="0"/>
              <a:t>活用のメリット</a:t>
            </a:r>
            <a:endParaRPr lang="ja-JP" altLang="en-US" sz="12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
        <p:nvSpPr>
          <p:cNvPr id="17" name="下矢印 16"/>
          <p:cNvSpPr/>
          <p:nvPr/>
        </p:nvSpPr>
        <p:spPr>
          <a:xfrm rot="10800000">
            <a:off x="410391" y="2741253"/>
            <a:ext cx="386990" cy="151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8" name="下矢印 17"/>
          <p:cNvSpPr/>
          <p:nvPr/>
        </p:nvSpPr>
        <p:spPr>
          <a:xfrm rot="10800000">
            <a:off x="2339754" y="2741253"/>
            <a:ext cx="386990" cy="151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9" name="下矢印 18"/>
          <p:cNvSpPr/>
          <p:nvPr/>
        </p:nvSpPr>
        <p:spPr>
          <a:xfrm rot="10800000">
            <a:off x="4571766" y="2715852"/>
            <a:ext cx="386990" cy="1512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20" name="テキスト プレースホルダー 2"/>
          <p:cNvSpPr txBox="1">
            <a:spLocks/>
          </p:cNvSpPr>
          <p:nvPr/>
        </p:nvSpPr>
        <p:spPr>
          <a:xfrm>
            <a:off x="287524" y="786051"/>
            <a:ext cx="8856476" cy="705579"/>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solidFill>
                  <a:schemeClr val="tx1">
                    <a:lumMod val="75000"/>
                    <a:lumOff val="25000"/>
                  </a:schemeClr>
                </a:solidFill>
                <a:latin typeface="メイリオ" pitchFamily="50" charset="-128"/>
                <a:ea typeface="メイリオ" pitchFamily="50" charset="-128"/>
                <a:cs typeface="メイリオ" pitchFamily="50" charset="-128"/>
              </a:rPr>
              <a:t>既に</a:t>
            </a:r>
            <a:r>
              <a:rPr lang="en-US" altLang="ja-JP" sz="1400" dirty="0" smtClean="0">
                <a:solidFill>
                  <a:schemeClr val="tx1">
                    <a:lumMod val="75000"/>
                    <a:lumOff val="25000"/>
                  </a:schemeClr>
                </a:solidFill>
                <a:latin typeface="メイリオ" pitchFamily="50" charset="-128"/>
                <a:ea typeface="メイリオ" pitchFamily="50" charset="-128"/>
                <a:cs typeface="メイリオ" pitchFamily="50" charset="-128"/>
              </a:rPr>
              <a:t>NX-SaaS</a:t>
            </a:r>
            <a:r>
              <a:rPr lang="ja-JP" altLang="en-US" sz="1400" dirty="0" smtClean="0">
                <a:solidFill>
                  <a:schemeClr val="tx1">
                    <a:lumMod val="75000"/>
                    <a:lumOff val="25000"/>
                  </a:schemeClr>
                </a:solidFill>
                <a:latin typeface="メイリオ" pitchFamily="50" charset="-128"/>
                <a:ea typeface="メイリオ" pitchFamily="50" charset="-128"/>
                <a:cs typeface="メイリオ" pitchFamily="50" charset="-128"/>
              </a:rPr>
              <a:t>を展開あるいはデータセンターを持つパートナー様</a:t>
            </a:r>
            <a:endParaRPr lang="en-US" altLang="ja-JP" sz="140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0" indent="0">
              <a:buNone/>
            </a:pPr>
            <a:r>
              <a:rPr lang="en-US" altLang="ja-JP" sz="1400" b="1" u="sng" dirty="0" smtClean="0">
                <a:solidFill>
                  <a:schemeClr val="tx1">
                    <a:lumMod val="75000"/>
                    <a:lumOff val="25000"/>
                  </a:schemeClr>
                </a:solidFill>
                <a:latin typeface="メイリオ" pitchFamily="50" charset="-128"/>
                <a:ea typeface="メイリオ" pitchFamily="50" charset="-128"/>
                <a:cs typeface="メイリオ" pitchFamily="50" charset="-128"/>
              </a:rPr>
              <a:t>SE</a:t>
            </a:r>
            <a:r>
              <a:rPr lang="ja-JP" altLang="en-US" sz="1400" b="1" u="sng" dirty="0" smtClean="0">
                <a:solidFill>
                  <a:schemeClr val="tx1">
                    <a:lumMod val="75000"/>
                    <a:lumOff val="25000"/>
                  </a:schemeClr>
                </a:solidFill>
                <a:latin typeface="メイリオ" pitchFamily="50" charset="-128"/>
                <a:ea typeface="メイリオ" pitchFamily="50" charset="-128"/>
                <a:cs typeface="メイリオ" pitchFamily="50" charset="-128"/>
              </a:rPr>
              <a:t>リソース効率化</a:t>
            </a:r>
            <a:r>
              <a:rPr lang="ja-JP" altLang="en-US" sz="1400" dirty="0" smtClean="0">
                <a:solidFill>
                  <a:schemeClr val="tx1">
                    <a:lumMod val="75000"/>
                    <a:lumOff val="25000"/>
                  </a:schemeClr>
                </a:solidFill>
                <a:latin typeface="メイリオ" pitchFamily="50" charset="-128"/>
                <a:ea typeface="メイリオ" pitchFamily="50" charset="-128"/>
                <a:cs typeface="メイリオ" pitchFamily="50" charset="-128"/>
              </a:rPr>
              <a:t>（運用管理の工数を削減）</a:t>
            </a:r>
            <a:endParaRPr lang="ja-JP" altLang="en-US" sz="14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21" name="角丸四角形 20"/>
          <p:cNvSpPr/>
          <p:nvPr/>
        </p:nvSpPr>
        <p:spPr>
          <a:xfrm>
            <a:off x="353119" y="4407994"/>
            <a:ext cx="8388000" cy="36000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smtClean="0">
                <a:latin typeface="メイリオ" pitchFamily="50" charset="-128"/>
                <a:ea typeface="メイリオ" pitchFamily="50" charset="-128"/>
                <a:cs typeface="メイリオ" pitchFamily="50" charset="-128"/>
              </a:rPr>
              <a:t>スーパーストリーム</a:t>
            </a:r>
            <a:endParaRPr kumimoji="1" lang="ja-JP" altLang="en-US" b="1" dirty="0">
              <a:latin typeface="メイリオ" pitchFamily="50" charset="-128"/>
              <a:ea typeface="メイリオ" pitchFamily="50" charset="-128"/>
              <a:cs typeface="メイリオ" pitchFamily="50" charset="-128"/>
            </a:endParaRPr>
          </a:p>
        </p:txBody>
      </p:sp>
      <p:sp>
        <p:nvSpPr>
          <p:cNvPr id="22" name="角丸四角形 21"/>
          <p:cNvSpPr/>
          <p:nvPr/>
        </p:nvSpPr>
        <p:spPr>
          <a:xfrm>
            <a:off x="372251" y="3184537"/>
            <a:ext cx="1753613" cy="612000"/>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smtClean="0">
                <a:latin typeface="メイリオ" pitchFamily="50" charset="-128"/>
                <a:ea typeface="メイリオ" pitchFamily="50" charset="-128"/>
                <a:cs typeface="メイリオ" pitchFamily="50" charset="-128"/>
              </a:rPr>
              <a:t>パートナー様</a:t>
            </a:r>
            <a:endParaRPr kumimoji="1" lang="en-US" altLang="ja-JP" b="1" dirty="0" smtClean="0">
              <a:latin typeface="メイリオ" pitchFamily="50" charset="-128"/>
              <a:ea typeface="メイリオ" pitchFamily="50" charset="-128"/>
              <a:cs typeface="メイリオ" pitchFamily="50" charset="-128"/>
            </a:endParaRPr>
          </a:p>
          <a:p>
            <a:pPr algn="ctr"/>
            <a:r>
              <a:rPr lang="ja-JP" altLang="en-US" sz="1100" dirty="0" smtClean="0">
                <a:latin typeface="メイリオ" pitchFamily="50" charset="-128"/>
                <a:ea typeface="メイリオ" pitchFamily="50" charset="-128"/>
                <a:cs typeface="メイリオ" pitchFamily="50" charset="-128"/>
              </a:rPr>
              <a:t>（オンプレミス）</a:t>
            </a:r>
            <a:endParaRPr kumimoji="1" lang="ja-JP" altLang="en-US" sz="1600" dirty="0">
              <a:latin typeface="メイリオ" pitchFamily="50" charset="-128"/>
              <a:ea typeface="メイリオ" pitchFamily="50" charset="-128"/>
              <a:cs typeface="メイリオ" pitchFamily="50" charset="-128"/>
            </a:endParaRPr>
          </a:p>
        </p:txBody>
      </p:sp>
      <p:sp>
        <p:nvSpPr>
          <p:cNvPr id="23" name="角丸四角形 22"/>
          <p:cNvSpPr/>
          <p:nvPr/>
        </p:nvSpPr>
        <p:spPr>
          <a:xfrm>
            <a:off x="2337616" y="3184537"/>
            <a:ext cx="1753613" cy="612000"/>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smtClean="0">
                <a:latin typeface="メイリオ" pitchFamily="50" charset="-128"/>
                <a:ea typeface="メイリオ" pitchFamily="50" charset="-128"/>
                <a:cs typeface="メイリオ" pitchFamily="50" charset="-128"/>
              </a:rPr>
              <a:t>パートナー様</a:t>
            </a:r>
            <a:endParaRPr kumimoji="1" lang="en-US" altLang="ja-JP" b="1" dirty="0" smtClean="0">
              <a:latin typeface="メイリオ" pitchFamily="50" charset="-128"/>
              <a:ea typeface="メイリオ" pitchFamily="50" charset="-128"/>
              <a:cs typeface="メイリオ" pitchFamily="50" charset="-128"/>
            </a:endParaRPr>
          </a:p>
          <a:p>
            <a:pPr algn="ctr"/>
            <a:r>
              <a:rPr lang="ja-JP" altLang="en-US" sz="1100" dirty="0" smtClean="0">
                <a:latin typeface="メイリオ" pitchFamily="50" charset="-128"/>
                <a:ea typeface="メイリオ" pitchFamily="50" charset="-128"/>
                <a:cs typeface="メイリオ" pitchFamily="50" charset="-128"/>
              </a:rPr>
              <a:t>（</a:t>
            </a:r>
            <a:r>
              <a:rPr lang="en-US" altLang="ja-JP" sz="1100" dirty="0" smtClean="0">
                <a:latin typeface="メイリオ" pitchFamily="50" charset="-128"/>
                <a:ea typeface="メイリオ" pitchFamily="50" charset="-128"/>
                <a:cs typeface="メイリオ" pitchFamily="50" charset="-128"/>
              </a:rPr>
              <a:t>NX-</a:t>
            </a:r>
            <a:r>
              <a:rPr lang="en-US" altLang="ja-JP" sz="1100" dirty="0" err="1" smtClean="0">
                <a:latin typeface="メイリオ" pitchFamily="50" charset="-128"/>
                <a:ea typeface="メイリオ" pitchFamily="50" charset="-128"/>
                <a:cs typeface="メイリオ" pitchFamily="50" charset="-128"/>
              </a:rPr>
              <a:t>SaaS</a:t>
            </a:r>
            <a:r>
              <a:rPr lang="ja-JP" altLang="en-US" sz="1100" dirty="0" smtClean="0">
                <a:latin typeface="メイリオ" pitchFamily="50" charset="-128"/>
                <a:ea typeface="メイリオ" pitchFamily="50" charset="-128"/>
                <a:cs typeface="メイリオ" pitchFamily="50" charset="-128"/>
              </a:rPr>
              <a:t>取扱い）</a:t>
            </a:r>
            <a:endParaRPr kumimoji="1" lang="ja-JP" altLang="en-US" sz="1100" dirty="0">
              <a:latin typeface="メイリオ" pitchFamily="50" charset="-128"/>
              <a:ea typeface="メイリオ" pitchFamily="50" charset="-128"/>
              <a:cs typeface="メイリオ" pitchFamily="50" charset="-128"/>
            </a:endParaRPr>
          </a:p>
        </p:txBody>
      </p:sp>
      <p:sp>
        <p:nvSpPr>
          <p:cNvPr id="24" name="角丸四角形 23"/>
          <p:cNvSpPr/>
          <p:nvPr/>
        </p:nvSpPr>
        <p:spPr>
          <a:xfrm>
            <a:off x="353119" y="2211710"/>
            <a:ext cx="8388000" cy="36000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smtClean="0">
                <a:latin typeface="メイリオ" pitchFamily="50" charset="-128"/>
                <a:ea typeface="メイリオ" pitchFamily="50" charset="-128"/>
                <a:cs typeface="メイリオ" pitchFamily="50" charset="-128"/>
              </a:rPr>
              <a:t>エンドユーザ様</a:t>
            </a:r>
            <a:endParaRPr kumimoji="1" lang="ja-JP" altLang="en-US" b="1" dirty="0">
              <a:latin typeface="メイリオ" pitchFamily="50" charset="-128"/>
              <a:ea typeface="メイリオ" pitchFamily="50" charset="-128"/>
              <a:cs typeface="メイリオ" pitchFamily="50" charset="-128"/>
            </a:endParaRPr>
          </a:p>
        </p:txBody>
      </p:sp>
      <p:sp>
        <p:nvSpPr>
          <p:cNvPr id="25" name="角丸四角形 24"/>
          <p:cNvSpPr/>
          <p:nvPr/>
        </p:nvSpPr>
        <p:spPr>
          <a:xfrm>
            <a:off x="4535996" y="3184537"/>
            <a:ext cx="2232248" cy="61200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smtClean="0">
                <a:latin typeface="メイリオ" pitchFamily="50" charset="-128"/>
                <a:ea typeface="メイリオ" pitchFamily="50" charset="-128"/>
                <a:cs typeface="メイリオ" pitchFamily="50" charset="-128"/>
              </a:rPr>
              <a:t>パートナー様</a:t>
            </a:r>
            <a:endParaRPr kumimoji="1" lang="en-US" altLang="ja-JP" b="1" dirty="0" smtClean="0">
              <a:latin typeface="メイリオ" pitchFamily="50" charset="-128"/>
              <a:ea typeface="メイリオ" pitchFamily="50" charset="-128"/>
              <a:cs typeface="メイリオ" pitchFamily="50" charset="-128"/>
            </a:endParaRPr>
          </a:p>
          <a:p>
            <a:pPr algn="ctr"/>
            <a:r>
              <a:rPr lang="ja-JP" altLang="en-US" sz="1100" dirty="0" smtClean="0">
                <a:latin typeface="メイリオ" pitchFamily="50" charset="-128"/>
                <a:ea typeface="メイリオ" pitchFamily="50" charset="-128"/>
                <a:cs typeface="メイリオ" pitchFamily="50" charset="-128"/>
              </a:rPr>
              <a:t>（全ソリューションパートナー）</a:t>
            </a:r>
            <a:endParaRPr kumimoji="1" lang="ja-JP" altLang="en-US" sz="1100" dirty="0">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5030467" y="3899137"/>
            <a:ext cx="914400" cy="556177"/>
          </a:xfrm>
          <a:prstGeom prst="rect">
            <a:avLst/>
          </a:prstGeom>
        </p:spPr>
        <p:txBody>
          <a:bodyPr wrap="none" lIns="0" tIns="0" rIns="0" bIns="0" rtlCol="0" anchor="t" anchorCtr="0">
            <a:normAutofit/>
          </a:bodyPr>
          <a:lstStyle/>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一括</a:t>
            </a: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提供（インフラ・</a:t>
            </a:r>
            <a:r>
              <a:rPr kumimoji="1" lang="en-US" altLang="ja-JP"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OS</a:t>
            </a: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a:t>
            </a:r>
            <a:r>
              <a:rPr lang="en-US" altLang="ja-JP" sz="1000" noProof="0" dirty="0" smtClean="0">
                <a:solidFill>
                  <a:schemeClr val="tx1">
                    <a:lumMod val="75000"/>
                    <a:lumOff val="25000"/>
                  </a:schemeClr>
                </a:solidFill>
                <a:latin typeface="メイリオ" pitchFamily="50" charset="-128"/>
                <a:ea typeface="メイリオ" pitchFamily="50" charset="-128"/>
                <a:cs typeface="メイリオ" pitchFamily="50" charset="-128"/>
              </a:rPr>
              <a:t>Oracle DB</a:t>
            </a: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smtClean="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ライセンス</a:t>
            </a: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a:t>
            </a:r>
            <a:endParaRPr kumimoji="1" lang="en-US" altLang="ja-JP"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サービス（死活監視・バックアップ等）・二次サポート</a:t>
            </a:r>
            <a:endParaRPr kumimoji="1" lang="en-US" altLang="ja-JP"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878443" y="3910389"/>
            <a:ext cx="914400" cy="483520"/>
          </a:xfrm>
          <a:prstGeom prst="rect">
            <a:avLst/>
          </a:prstGeom>
        </p:spPr>
        <p:txBody>
          <a:bodyPr wrap="none" lIns="0" tIns="0" rIns="0" bIns="0" rtlCol="0" anchor="t" anchorCtr="0">
            <a:normAutofit/>
          </a:bodyPr>
          <a:lstStyle/>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ライセンス</a:t>
            </a:r>
            <a:endParaRPr kumimoji="1" lang="en-US" altLang="ja-JP"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二次サポート</a:t>
            </a:r>
            <a:endParaRPr kumimoji="1" lang="en-US" altLang="ja-JP"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2746399" y="2751730"/>
            <a:ext cx="1609577" cy="428646"/>
          </a:xfrm>
          <a:prstGeom prst="rect">
            <a:avLst/>
          </a:prstGeom>
        </p:spPr>
        <p:txBody>
          <a:bodyPr wrap="none" lIns="0" tIns="0" rIns="0" bIns="0" rtlCol="0" anchor="t" anchorCtr="0">
            <a:normAutofit/>
          </a:bodyPr>
          <a:lstStyle/>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トータルサービス</a:t>
            </a:r>
            <a:endParaRPr lang="en-US" altLang="ja-JP" sz="100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0" marR="0" indent="0" algn="l" defTabSz="914400" rtl="0" eaLnBrk="1" fontAlgn="auto" latinLnBrk="0" hangingPunct="1">
              <a:spcBef>
                <a:spcPct val="0"/>
              </a:spcBef>
              <a:spcAft>
                <a:spcPts val="0"/>
              </a:spcAft>
              <a:buClrTx/>
              <a:buSzTx/>
              <a:buFontTx/>
              <a:buNone/>
              <a:tabLst/>
            </a:pP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一次サポート</a:t>
            </a:r>
          </a:p>
        </p:txBody>
      </p:sp>
      <p:sp>
        <p:nvSpPr>
          <p:cNvPr id="29" name="テキスト ボックス 28"/>
          <p:cNvSpPr txBox="1"/>
          <p:nvPr/>
        </p:nvSpPr>
        <p:spPr>
          <a:xfrm>
            <a:off x="2768601" y="3909421"/>
            <a:ext cx="1479363" cy="446348"/>
          </a:xfrm>
          <a:prstGeom prst="rect">
            <a:avLst/>
          </a:prstGeom>
        </p:spPr>
        <p:txBody>
          <a:bodyPr wrap="none" lIns="0" tIns="0" rIns="0" bIns="0" rtlCol="0" anchor="t" anchorCtr="0">
            <a:normAutofit/>
          </a:bodyPr>
          <a:lstStyle/>
          <a:p>
            <a:pPr marL="0" marR="0" indent="0" algn="l" defTabSz="914400" rtl="0" eaLnBrk="1" fontAlgn="auto" latinLnBrk="0" hangingPunct="1">
              <a:spcBef>
                <a:spcPct val="0"/>
              </a:spcBef>
              <a:spcAft>
                <a:spcPts val="0"/>
              </a:spcAft>
              <a:buClrTx/>
              <a:buSzTx/>
              <a:buFontTx/>
              <a:buNone/>
              <a:tabLst/>
            </a:pPr>
            <a:r>
              <a:rPr kumimoji="1" lang="en-US" altLang="ja-JP" sz="1000" b="0" i="0" u="none" strike="noStrike" kern="1200" cap="none" spc="0" normalizeH="0" baseline="0" noProof="0" dirty="0" err="1"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SaaS</a:t>
            </a: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ライセンス</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二</a:t>
            </a: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次サポート</a:t>
            </a:r>
          </a:p>
        </p:txBody>
      </p:sp>
      <p:sp>
        <p:nvSpPr>
          <p:cNvPr id="30" name="テキスト ボックス 29"/>
          <p:cNvSpPr txBox="1"/>
          <p:nvPr/>
        </p:nvSpPr>
        <p:spPr>
          <a:xfrm>
            <a:off x="823369" y="2751730"/>
            <a:ext cx="1609577" cy="428646"/>
          </a:xfrm>
          <a:prstGeom prst="rect">
            <a:avLst/>
          </a:prstGeom>
        </p:spPr>
        <p:txBody>
          <a:bodyPr wrap="none" lIns="0" tIns="0" rIns="0" bIns="0" rtlCol="0" anchor="t" anchorCtr="0">
            <a:normAutofit/>
          </a:bodyPr>
          <a:lstStyle/>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ライセンス・</a:t>
            </a:r>
            <a:r>
              <a:rPr lang="en-US" altLang="ja-JP" sz="1000" dirty="0" smtClean="0">
                <a:solidFill>
                  <a:schemeClr val="tx1">
                    <a:lumMod val="75000"/>
                    <a:lumOff val="25000"/>
                  </a:schemeClr>
                </a:solidFill>
                <a:latin typeface="メイリオ" pitchFamily="50" charset="-128"/>
                <a:ea typeface="メイリオ" pitchFamily="50" charset="-128"/>
                <a:cs typeface="メイリオ" pitchFamily="50" charset="-128"/>
              </a:rPr>
              <a:t>HW</a:t>
            </a: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smtClean="0">
                <a:solidFill>
                  <a:schemeClr val="tx1">
                    <a:lumMod val="75000"/>
                    <a:lumOff val="25000"/>
                  </a:schemeClr>
                </a:solidFill>
                <a:latin typeface="メイリオ" pitchFamily="50" charset="-128"/>
                <a:ea typeface="メイリオ" pitchFamily="50" charset="-128"/>
                <a:cs typeface="メイリオ" pitchFamily="50" charset="-128"/>
              </a:rPr>
              <a:t>MW</a:t>
            </a:r>
          </a:p>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導入</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一次</a:t>
            </a: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サポート</a:t>
            </a:r>
            <a:endPar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p:txBody>
      </p:sp>
      <p:sp>
        <p:nvSpPr>
          <p:cNvPr id="31" name="Freeform 6"/>
          <p:cNvSpPr>
            <a:spLocks/>
          </p:cNvSpPr>
          <p:nvPr/>
        </p:nvSpPr>
        <p:spPr bwMode="auto">
          <a:xfrm>
            <a:off x="6876256" y="3219821"/>
            <a:ext cx="830111" cy="510945"/>
          </a:xfrm>
          <a:custGeom>
            <a:avLst/>
            <a:gdLst/>
            <a:ahLst/>
            <a:cxnLst>
              <a:cxn ang="0">
                <a:pos x="828" y="3482"/>
              </a:cxn>
              <a:cxn ang="0">
                <a:pos x="624" y="3428"/>
              </a:cxn>
              <a:cxn ang="0">
                <a:pos x="458" y="3354"/>
              </a:cxn>
              <a:cxn ang="0">
                <a:pos x="290" y="3240"/>
              </a:cxn>
              <a:cxn ang="0">
                <a:pos x="144" y="3076"/>
              </a:cxn>
              <a:cxn ang="0">
                <a:pos x="62" y="2914"/>
              </a:cxn>
              <a:cxn ang="0">
                <a:pos x="24" y="2786"/>
              </a:cxn>
              <a:cxn ang="0">
                <a:pos x="4" y="2640"/>
              </a:cxn>
              <a:cxn ang="0">
                <a:pos x="2" y="2520"/>
              </a:cxn>
              <a:cxn ang="0">
                <a:pos x="16" y="2366"/>
              </a:cxn>
              <a:cxn ang="0">
                <a:pos x="58" y="2196"/>
              </a:cxn>
              <a:cxn ang="0">
                <a:pos x="170" y="1972"/>
              </a:cxn>
              <a:cxn ang="0">
                <a:pos x="320" y="1804"/>
              </a:cxn>
              <a:cxn ang="0">
                <a:pos x="484" y="1682"/>
              </a:cxn>
              <a:cxn ang="0">
                <a:pos x="642" y="1600"/>
              </a:cxn>
              <a:cxn ang="0">
                <a:pos x="846" y="1532"/>
              </a:cxn>
              <a:cxn ang="0">
                <a:pos x="878" y="1480"/>
              </a:cxn>
              <a:cxn ang="0">
                <a:pos x="886" y="1316"/>
              </a:cxn>
              <a:cxn ang="0">
                <a:pos x="922" y="1178"/>
              </a:cxn>
              <a:cxn ang="0">
                <a:pos x="980" y="1060"/>
              </a:cxn>
              <a:cxn ang="0">
                <a:pos x="1074" y="944"/>
              </a:cxn>
              <a:cxn ang="0">
                <a:pos x="1208" y="838"/>
              </a:cxn>
              <a:cxn ang="0">
                <a:pos x="1322" y="780"/>
              </a:cxn>
              <a:cxn ang="0">
                <a:pos x="1458" y="742"/>
              </a:cxn>
              <a:cxn ang="0">
                <a:pos x="1586" y="736"/>
              </a:cxn>
              <a:cxn ang="0">
                <a:pos x="1702" y="754"/>
              </a:cxn>
              <a:cxn ang="0">
                <a:pos x="1878" y="822"/>
              </a:cxn>
              <a:cxn ang="0">
                <a:pos x="1966" y="880"/>
              </a:cxn>
              <a:cxn ang="0">
                <a:pos x="2016" y="778"/>
              </a:cxn>
              <a:cxn ang="0">
                <a:pos x="2136" y="584"/>
              </a:cxn>
              <a:cxn ang="0">
                <a:pos x="2288" y="398"/>
              </a:cxn>
              <a:cxn ang="0">
                <a:pos x="2494" y="220"/>
              </a:cxn>
              <a:cxn ang="0">
                <a:pos x="2686" y="108"/>
              </a:cxn>
              <a:cxn ang="0">
                <a:pos x="2832" y="52"/>
              </a:cxn>
              <a:cxn ang="0">
                <a:pos x="2992" y="14"/>
              </a:cxn>
              <a:cxn ang="0">
                <a:pos x="3168" y="0"/>
              </a:cxn>
              <a:cxn ang="0">
                <a:pos x="3360" y="10"/>
              </a:cxn>
              <a:cxn ang="0">
                <a:pos x="3568" y="52"/>
              </a:cxn>
              <a:cxn ang="0">
                <a:pos x="3720" y="100"/>
              </a:cxn>
              <a:cxn ang="0">
                <a:pos x="3898" y="180"/>
              </a:cxn>
              <a:cxn ang="0">
                <a:pos x="4048" y="274"/>
              </a:cxn>
              <a:cxn ang="0">
                <a:pos x="4174" y="380"/>
              </a:cxn>
              <a:cxn ang="0">
                <a:pos x="4276" y="496"/>
              </a:cxn>
              <a:cxn ang="0">
                <a:pos x="4404" y="710"/>
              </a:cxn>
              <a:cxn ang="0">
                <a:pos x="4490" y="958"/>
              </a:cxn>
              <a:cxn ang="0">
                <a:pos x="4528" y="1186"/>
              </a:cxn>
              <a:cxn ang="0">
                <a:pos x="4532" y="1406"/>
              </a:cxn>
              <a:cxn ang="0">
                <a:pos x="4522" y="1516"/>
              </a:cxn>
              <a:cxn ang="0">
                <a:pos x="4722" y="1584"/>
              </a:cxn>
              <a:cxn ang="0">
                <a:pos x="4912" y="1686"/>
              </a:cxn>
              <a:cxn ang="0">
                <a:pos x="5072" y="1806"/>
              </a:cxn>
              <a:cxn ang="0">
                <a:pos x="5216" y="1968"/>
              </a:cxn>
              <a:cxn ang="0">
                <a:pos x="5326" y="2176"/>
              </a:cxn>
              <a:cxn ang="0">
                <a:pos x="5372" y="2364"/>
              </a:cxn>
              <a:cxn ang="0">
                <a:pos x="5380" y="2506"/>
              </a:cxn>
              <a:cxn ang="0">
                <a:pos x="5360" y="2714"/>
              </a:cxn>
              <a:cxn ang="0">
                <a:pos x="5280" y="2944"/>
              </a:cxn>
              <a:cxn ang="0">
                <a:pos x="5152" y="3128"/>
              </a:cxn>
              <a:cxn ang="0">
                <a:pos x="4994" y="3268"/>
              </a:cxn>
              <a:cxn ang="0">
                <a:pos x="4820" y="3368"/>
              </a:cxn>
              <a:cxn ang="0">
                <a:pos x="4648" y="3436"/>
              </a:cxn>
              <a:cxn ang="0">
                <a:pos x="4452" y="3482"/>
              </a:cxn>
              <a:cxn ang="0">
                <a:pos x="912" y="3492"/>
              </a:cxn>
            </a:cxnLst>
            <a:rect l="0" t="0" r="r" b="b"/>
            <a:pathLst>
              <a:path w="5380" h="3492">
                <a:moveTo>
                  <a:pt x="912" y="3492"/>
                </a:moveTo>
                <a:lnTo>
                  <a:pt x="912" y="3492"/>
                </a:lnTo>
                <a:lnTo>
                  <a:pt x="874" y="3488"/>
                </a:lnTo>
                <a:lnTo>
                  <a:pt x="828" y="3482"/>
                </a:lnTo>
                <a:lnTo>
                  <a:pt x="770" y="3470"/>
                </a:lnTo>
                <a:lnTo>
                  <a:pt x="702" y="3452"/>
                </a:lnTo>
                <a:lnTo>
                  <a:pt x="664" y="3442"/>
                </a:lnTo>
                <a:lnTo>
                  <a:pt x="624" y="3428"/>
                </a:lnTo>
                <a:lnTo>
                  <a:pt x="584" y="3414"/>
                </a:lnTo>
                <a:lnTo>
                  <a:pt x="542" y="3396"/>
                </a:lnTo>
                <a:lnTo>
                  <a:pt x="500" y="3376"/>
                </a:lnTo>
                <a:lnTo>
                  <a:pt x="458" y="3354"/>
                </a:lnTo>
                <a:lnTo>
                  <a:pt x="414" y="3330"/>
                </a:lnTo>
                <a:lnTo>
                  <a:pt x="372" y="3304"/>
                </a:lnTo>
                <a:lnTo>
                  <a:pt x="330" y="3274"/>
                </a:lnTo>
                <a:lnTo>
                  <a:pt x="290" y="3240"/>
                </a:lnTo>
                <a:lnTo>
                  <a:pt x="250" y="3204"/>
                </a:lnTo>
                <a:lnTo>
                  <a:pt x="212" y="3164"/>
                </a:lnTo>
                <a:lnTo>
                  <a:pt x="178" y="3122"/>
                </a:lnTo>
                <a:lnTo>
                  <a:pt x="144" y="3076"/>
                </a:lnTo>
                <a:lnTo>
                  <a:pt x="114" y="3026"/>
                </a:lnTo>
                <a:lnTo>
                  <a:pt x="86" y="2972"/>
                </a:lnTo>
                <a:lnTo>
                  <a:pt x="72" y="2944"/>
                </a:lnTo>
                <a:lnTo>
                  <a:pt x="62" y="2914"/>
                </a:lnTo>
                <a:lnTo>
                  <a:pt x="50" y="2884"/>
                </a:lnTo>
                <a:lnTo>
                  <a:pt x="40" y="2852"/>
                </a:lnTo>
                <a:lnTo>
                  <a:pt x="32" y="2820"/>
                </a:lnTo>
                <a:lnTo>
                  <a:pt x="24" y="2786"/>
                </a:lnTo>
                <a:lnTo>
                  <a:pt x="16" y="2752"/>
                </a:lnTo>
                <a:lnTo>
                  <a:pt x="12" y="2716"/>
                </a:lnTo>
                <a:lnTo>
                  <a:pt x="6" y="2678"/>
                </a:lnTo>
                <a:lnTo>
                  <a:pt x="4" y="2640"/>
                </a:lnTo>
                <a:lnTo>
                  <a:pt x="2" y="2600"/>
                </a:lnTo>
                <a:lnTo>
                  <a:pt x="0" y="2560"/>
                </a:lnTo>
                <a:lnTo>
                  <a:pt x="0" y="2560"/>
                </a:lnTo>
                <a:lnTo>
                  <a:pt x="2" y="2520"/>
                </a:lnTo>
                <a:lnTo>
                  <a:pt x="4" y="2480"/>
                </a:lnTo>
                <a:lnTo>
                  <a:pt x="6" y="2440"/>
                </a:lnTo>
                <a:lnTo>
                  <a:pt x="10" y="2402"/>
                </a:lnTo>
                <a:lnTo>
                  <a:pt x="16" y="2366"/>
                </a:lnTo>
                <a:lnTo>
                  <a:pt x="22" y="2330"/>
                </a:lnTo>
                <a:lnTo>
                  <a:pt x="30" y="2294"/>
                </a:lnTo>
                <a:lnTo>
                  <a:pt x="38" y="2260"/>
                </a:lnTo>
                <a:lnTo>
                  <a:pt x="58" y="2196"/>
                </a:lnTo>
                <a:lnTo>
                  <a:pt x="82" y="2134"/>
                </a:lnTo>
                <a:lnTo>
                  <a:pt x="108" y="2076"/>
                </a:lnTo>
                <a:lnTo>
                  <a:pt x="138" y="2022"/>
                </a:lnTo>
                <a:lnTo>
                  <a:pt x="170" y="1972"/>
                </a:lnTo>
                <a:lnTo>
                  <a:pt x="206" y="1926"/>
                </a:lnTo>
                <a:lnTo>
                  <a:pt x="242" y="1882"/>
                </a:lnTo>
                <a:lnTo>
                  <a:pt x="280" y="1842"/>
                </a:lnTo>
                <a:lnTo>
                  <a:pt x="320" y="1804"/>
                </a:lnTo>
                <a:lnTo>
                  <a:pt x="360" y="1770"/>
                </a:lnTo>
                <a:lnTo>
                  <a:pt x="400" y="1738"/>
                </a:lnTo>
                <a:lnTo>
                  <a:pt x="442" y="1708"/>
                </a:lnTo>
                <a:lnTo>
                  <a:pt x="484" y="1682"/>
                </a:lnTo>
                <a:lnTo>
                  <a:pt x="524" y="1658"/>
                </a:lnTo>
                <a:lnTo>
                  <a:pt x="564" y="1636"/>
                </a:lnTo>
                <a:lnTo>
                  <a:pt x="604" y="1616"/>
                </a:lnTo>
                <a:lnTo>
                  <a:pt x="642" y="1600"/>
                </a:lnTo>
                <a:lnTo>
                  <a:pt x="678" y="1584"/>
                </a:lnTo>
                <a:lnTo>
                  <a:pt x="746" y="1560"/>
                </a:lnTo>
                <a:lnTo>
                  <a:pt x="802" y="1542"/>
                </a:lnTo>
                <a:lnTo>
                  <a:pt x="846" y="1532"/>
                </a:lnTo>
                <a:lnTo>
                  <a:pt x="884" y="1524"/>
                </a:lnTo>
                <a:lnTo>
                  <a:pt x="884" y="1524"/>
                </a:lnTo>
                <a:lnTo>
                  <a:pt x="880" y="1504"/>
                </a:lnTo>
                <a:lnTo>
                  <a:pt x="878" y="1480"/>
                </a:lnTo>
                <a:lnTo>
                  <a:pt x="876" y="1448"/>
                </a:lnTo>
                <a:lnTo>
                  <a:pt x="876" y="1410"/>
                </a:lnTo>
                <a:lnTo>
                  <a:pt x="880" y="1366"/>
                </a:lnTo>
                <a:lnTo>
                  <a:pt x="886" y="1316"/>
                </a:lnTo>
                <a:lnTo>
                  <a:pt x="896" y="1264"/>
                </a:lnTo>
                <a:lnTo>
                  <a:pt x="902" y="1236"/>
                </a:lnTo>
                <a:lnTo>
                  <a:pt x="912" y="1208"/>
                </a:lnTo>
                <a:lnTo>
                  <a:pt x="922" y="1178"/>
                </a:lnTo>
                <a:lnTo>
                  <a:pt x="934" y="1150"/>
                </a:lnTo>
                <a:lnTo>
                  <a:pt x="948" y="1120"/>
                </a:lnTo>
                <a:lnTo>
                  <a:pt x="962" y="1090"/>
                </a:lnTo>
                <a:lnTo>
                  <a:pt x="980" y="1060"/>
                </a:lnTo>
                <a:lnTo>
                  <a:pt x="1000" y="1032"/>
                </a:lnTo>
                <a:lnTo>
                  <a:pt x="1022" y="1002"/>
                </a:lnTo>
                <a:lnTo>
                  <a:pt x="1046" y="974"/>
                </a:lnTo>
                <a:lnTo>
                  <a:pt x="1074" y="944"/>
                </a:lnTo>
                <a:lnTo>
                  <a:pt x="1104" y="918"/>
                </a:lnTo>
                <a:lnTo>
                  <a:pt x="1136" y="890"/>
                </a:lnTo>
                <a:lnTo>
                  <a:pt x="1170" y="864"/>
                </a:lnTo>
                <a:lnTo>
                  <a:pt x="1208" y="838"/>
                </a:lnTo>
                <a:lnTo>
                  <a:pt x="1250" y="814"/>
                </a:lnTo>
                <a:lnTo>
                  <a:pt x="1250" y="814"/>
                </a:lnTo>
                <a:lnTo>
                  <a:pt x="1286" y="796"/>
                </a:lnTo>
                <a:lnTo>
                  <a:pt x="1322" y="780"/>
                </a:lnTo>
                <a:lnTo>
                  <a:pt x="1356" y="768"/>
                </a:lnTo>
                <a:lnTo>
                  <a:pt x="1390" y="756"/>
                </a:lnTo>
                <a:lnTo>
                  <a:pt x="1426" y="748"/>
                </a:lnTo>
                <a:lnTo>
                  <a:pt x="1458" y="742"/>
                </a:lnTo>
                <a:lnTo>
                  <a:pt x="1492" y="738"/>
                </a:lnTo>
                <a:lnTo>
                  <a:pt x="1524" y="736"/>
                </a:lnTo>
                <a:lnTo>
                  <a:pt x="1556" y="734"/>
                </a:lnTo>
                <a:lnTo>
                  <a:pt x="1586" y="736"/>
                </a:lnTo>
                <a:lnTo>
                  <a:pt x="1616" y="738"/>
                </a:lnTo>
                <a:lnTo>
                  <a:pt x="1646" y="742"/>
                </a:lnTo>
                <a:lnTo>
                  <a:pt x="1674" y="748"/>
                </a:lnTo>
                <a:lnTo>
                  <a:pt x="1702" y="754"/>
                </a:lnTo>
                <a:lnTo>
                  <a:pt x="1752" y="768"/>
                </a:lnTo>
                <a:lnTo>
                  <a:pt x="1800" y="786"/>
                </a:lnTo>
                <a:lnTo>
                  <a:pt x="1842" y="804"/>
                </a:lnTo>
                <a:lnTo>
                  <a:pt x="1878" y="822"/>
                </a:lnTo>
                <a:lnTo>
                  <a:pt x="1908" y="840"/>
                </a:lnTo>
                <a:lnTo>
                  <a:pt x="1934" y="856"/>
                </a:lnTo>
                <a:lnTo>
                  <a:pt x="1952" y="870"/>
                </a:lnTo>
                <a:lnTo>
                  <a:pt x="1966" y="880"/>
                </a:lnTo>
                <a:lnTo>
                  <a:pt x="1966" y="880"/>
                </a:lnTo>
                <a:lnTo>
                  <a:pt x="1972" y="868"/>
                </a:lnTo>
                <a:lnTo>
                  <a:pt x="1988" y="832"/>
                </a:lnTo>
                <a:lnTo>
                  <a:pt x="2016" y="778"/>
                </a:lnTo>
                <a:lnTo>
                  <a:pt x="2054" y="708"/>
                </a:lnTo>
                <a:lnTo>
                  <a:pt x="2080" y="668"/>
                </a:lnTo>
                <a:lnTo>
                  <a:pt x="2106" y="628"/>
                </a:lnTo>
                <a:lnTo>
                  <a:pt x="2136" y="584"/>
                </a:lnTo>
                <a:lnTo>
                  <a:pt x="2170" y="538"/>
                </a:lnTo>
                <a:lnTo>
                  <a:pt x="2206" y="492"/>
                </a:lnTo>
                <a:lnTo>
                  <a:pt x="2246" y="444"/>
                </a:lnTo>
                <a:lnTo>
                  <a:pt x="2288" y="398"/>
                </a:lnTo>
                <a:lnTo>
                  <a:pt x="2336" y="352"/>
                </a:lnTo>
                <a:lnTo>
                  <a:pt x="2384" y="306"/>
                </a:lnTo>
                <a:lnTo>
                  <a:pt x="2438" y="262"/>
                </a:lnTo>
                <a:lnTo>
                  <a:pt x="2494" y="220"/>
                </a:lnTo>
                <a:lnTo>
                  <a:pt x="2554" y="180"/>
                </a:lnTo>
                <a:lnTo>
                  <a:pt x="2618" y="142"/>
                </a:lnTo>
                <a:lnTo>
                  <a:pt x="2652" y="124"/>
                </a:lnTo>
                <a:lnTo>
                  <a:pt x="2686" y="108"/>
                </a:lnTo>
                <a:lnTo>
                  <a:pt x="2720" y="92"/>
                </a:lnTo>
                <a:lnTo>
                  <a:pt x="2756" y="78"/>
                </a:lnTo>
                <a:lnTo>
                  <a:pt x="2794" y="64"/>
                </a:lnTo>
                <a:lnTo>
                  <a:pt x="2832" y="52"/>
                </a:lnTo>
                <a:lnTo>
                  <a:pt x="2870" y="40"/>
                </a:lnTo>
                <a:lnTo>
                  <a:pt x="2910" y="30"/>
                </a:lnTo>
                <a:lnTo>
                  <a:pt x="2950" y="22"/>
                </a:lnTo>
                <a:lnTo>
                  <a:pt x="2992" y="14"/>
                </a:lnTo>
                <a:lnTo>
                  <a:pt x="3034" y="8"/>
                </a:lnTo>
                <a:lnTo>
                  <a:pt x="3078" y="4"/>
                </a:lnTo>
                <a:lnTo>
                  <a:pt x="3122" y="0"/>
                </a:lnTo>
                <a:lnTo>
                  <a:pt x="3168" y="0"/>
                </a:lnTo>
                <a:lnTo>
                  <a:pt x="3214" y="0"/>
                </a:lnTo>
                <a:lnTo>
                  <a:pt x="3262" y="2"/>
                </a:lnTo>
                <a:lnTo>
                  <a:pt x="3310" y="4"/>
                </a:lnTo>
                <a:lnTo>
                  <a:pt x="3360" y="10"/>
                </a:lnTo>
                <a:lnTo>
                  <a:pt x="3410" y="18"/>
                </a:lnTo>
                <a:lnTo>
                  <a:pt x="3462" y="26"/>
                </a:lnTo>
                <a:lnTo>
                  <a:pt x="3514" y="38"/>
                </a:lnTo>
                <a:lnTo>
                  <a:pt x="3568" y="52"/>
                </a:lnTo>
                <a:lnTo>
                  <a:pt x="3568" y="52"/>
                </a:lnTo>
                <a:lnTo>
                  <a:pt x="3622" y="66"/>
                </a:lnTo>
                <a:lnTo>
                  <a:pt x="3672" y="82"/>
                </a:lnTo>
                <a:lnTo>
                  <a:pt x="3720" y="100"/>
                </a:lnTo>
                <a:lnTo>
                  <a:pt x="3768" y="118"/>
                </a:lnTo>
                <a:lnTo>
                  <a:pt x="3814" y="138"/>
                </a:lnTo>
                <a:lnTo>
                  <a:pt x="3856" y="158"/>
                </a:lnTo>
                <a:lnTo>
                  <a:pt x="3898" y="180"/>
                </a:lnTo>
                <a:lnTo>
                  <a:pt x="3938" y="202"/>
                </a:lnTo>
                <a:lnTo>
                  <a:pt x="3976" y="224"/>
                </a:lnTo>
                <a:lnTo>
                  <a:pt x="4014" y="248"/>
                </a:lnTo>
                <a:lnTo>
                  <a:pt x="4048" y="274"/>
                </a:lnTo>
                <a:lnTo>
                  <a:pt x="4082" y="300"/>
                </a:lnTo>
                <a:lnTo>
                  <a:pt x="4114" y="326"/>
                </a:lnTo>
                <a:lnTo>
                  <a:pt x="4144" y="352"/>
                </a:lnTo>
                <a:lnTo>
                  <a:pt x="4174" y="380"/>
                </a:lnTo>
                <a:lnTo>
                  <a:pt x="4200" y="408"/>
                </a:lnTo>
                <a:lnTo>
                  <a:pt x="4226" y="436"/>
                </a:lnTo>
                <a:lnTo>
                  <a:pt x="4252" y="466"/>
                </a:lnTo>
                <a:lnTo>
                  <a:pt x="4276" y="496"/>
                </a:lnTo>
                <a:lnTo>
                  <a:pt x="4298" y="526"/>
                </a:lnTo>
                <a:lnTo>
                  <a:pt x="4338" y="586"/>
                </a:lnTo>
                <a:lnTo>
                  <a:pt x="4374" y="648"/>
                </a:lnTo>
                <a:lnTo>
                  <a:pt x="4404" y="710"/>
                </a:lnTo>
                <a:lnTo>
                  <a:pt x="4432" y="772"/>
                </a:lnTo>
                <a:lnTo>
                  <a:pt x="4456" y="836"/>
                </a:lnTo>
                <a:lnTo>
                  <a:pt x="4474" y="898"/>
                </a:lnTo>
                <a:lnTo>
                  <a:pt x="4490" y="958"/>
                </a:lnTo>
                <a:lnTo>
                  <a:pt x="4504" y="1018"/>
                </a:lnTo>
                <a:lnTo>
                  <a:pt x="4514" y="1076"/>
                </a:lnTo>
                <a:lnTo>
                  <a:pt x="4522" y="1132"/>
                </a:lnTo>
                <a:lnTo>
                  <a:pt x="4528" y="1186"/>
                </a:lnTo>
                <a:lnTo>
                  <a:pt x="4532" y="1238"/>
                </a:lnTo>
                <a:lnTo>
                  <a:pt x="4532" y="1286"/>
                </a:lnTo>
                <a:lnTo>
                  <a:pt x="4534" y="1330"/>
                </a:lnTo>
                <a:lnTo>
                  <a:pt x="4532" y="1406"/>
                </a:lnTo>
                <a:lnTo>
                  <a:pt x="4528" y="1466"/>
                </a:lnTo>
                <a:lnTo>
                  <a:pt x="4524" y="1502"/>
                </a:lnTo>
                <a:lnTo>
                  <a:pt x="4522" y="1516"/>
                </a:lnTo>
                <a:lnTo>
                  <a:pt x="4522" y="1516"/>
                </a:lnTo>
                <a:lnTo>
                  <a:pt x="4558" y="1526"/>
                </a:lnTo>
                <a:lnTo>
                  <a:pt x="4600" y="1538"/>
                </a:lnTo>
                <a:lnTo>
                  <a:pt x="4656" y="1558"/>
                </a:lnTo>
                <a:lnTo>
                  <a:pt x="4722" y="1584"/>
                </a:lnTo>
                <a:lnTo>
                  <a:pt x="4794" y="1618"/>
                </a:lnTo>
                <a:lnTo>
                  <a:pt x="4832" y="1638"/>
                </a:lnTo>
                <a:lnTo>
                  <a:pt x="4872" y="1662"/>
                </a:lnTo>
                <a:lnTo>
                  <a:pt x="4912" y="1686"/>
                </a:lnTo>
                <a:lnTo>
                  <a:pt x="4952" y="1712"/>
                </a:lnTo>
                <a:lnTo>
                  <a:pt x="4992" y="1740"/>
                </a:lnTo>
                <a:lnTo>
                  <a:pt x="5032" y="1772"/>
                </a:lnTo>
                <a:lnTo>
                  <a:pt x="5072" y="1806"/>
                </a:lnTo>
                <a:lnTo>
                  <a:pt x="5110" y="1842"/>
                </a:lnTo>
                <a:lnTo>
                  <a:pt x="5148" y="1882"/>
                </a:lnTo>
                <a:lnTo>
                  <a:pt x="5182" y="1924"/>
                </a:lnTo>
                <a:lnTo>
                  <a:pt x="5216" y="1968"/>
                </a:lnTo>
                <a:lnTo>
                  <a:pt x="5248" y="2016"/>
                </a:lnTo>
                <a:lnTo>
                  <a:pt x="5276" y="2066"/>
                </a:lnTo>
                <a:lnTo>
                  <a:pt x="5302" y="2118"/>
                </a:lnTo>
                <a:lnTo>
                  <a:pt x="5326" y="2176"/>
                </a:lnTo>
                <a:lnTo>
                  <a:pt x="5344" y="2234"/>
                </a:lnTo>
                <a:lnTo>
                  <a:pt x="5360" y="2298"/>
                </a:lnTo>
                <a:lnTo>
                  <a:pt x="5366" y="2330"/>
                </a:lnTo>
                <a:lnTo>
                  <a:pt x="5372" y="2364"/>
                </a:lnTo>
                <a:lnTo>
                  <a:pt x="5376" y="2398"/>
                </a:lnTo>
                <a:lnTo>
                  <a:pt x="5378" y="2434"/>
                </a:lnTo>
                <a:lnTo>
                  <a:pt x="5380" y="2470"/>
                </a:lnTo>
                <a:lnTo>
                  <a:pt x="5380" y="2506"/>
                </a:lnTo>
                <a:lnTo>
                  <a:pt x="5380" y="2506"/>
                </a:lnTo>
                <a:lnTo>
                  <a:pt x="5378" y="2578"/>
                </a:lnTo>
                <a:lnTo>
                  <a:pt x="5370" y="2648"/>
                </a:lnTo>
                <a:lnTo>
                  <a:pt x="5360" y="2714"/>
                </a:lnTo>
                <a:lnTo>
                  <a:pt x="5344" y="2776"/>
                </a:lnTo>
                <a:lnTo>
                  <a:pt x="5326" y="2836"/>
                </a:lnTo>
                <a:lnTo>
                  <a:pt x="5304" y="2892"/>
                </a:lnTo>
                <a:lnTo>
                  <a:pt x="5280" y="2944"/>
                </a:lnTo>
                <a:lnTo>
                  <a:pt x="5252" y="2994"/>
                </a:lnTo>
                <a:lnTo>
                  <a:pt x="5220" y="3042"/>
                </a:lnTo>
                <a:lnTo>
                  <a:pt x="5188" y="3086"/>
                </a:lnTo>
                <a:lnTo>
                  <a:pt x="5152" y="3128"/>
                </a:lnTo>
                <a:lnTo>
                  <a:pt x="5116" y="3166"/>
                </a:lnTo>
                <a:lnTo>
                  <a:pt x="5076" y="3202"/>
                </a:lnTo>
                <a:lnTo>
                  <a:pt x="5036" y="3236"/>
                </a:lnTo>
                <a:lnTo>
                  <a:pt x="4994" y="3268"/>
                </a:lnTo>
                <a:lnTo>
                  <a:pt x="4952" y="3296"/>
                </a:lnTo>
                <a:lnTo>
                  <a:pt x="4908" y="3322"/>
                </a:lnTo>
                <a:lnTo>
                  <a:pt x="4864" y="3346"/>
                </a:lnTo>
                <a:lnTo>
                  <a:pt x="4820" y="3368"/>
                </a:lnTo>
                <a:lnTo>
                  <a:pt x="4776" y="3388"/>
                </a:lnTo>
                <a:lnTo>
                  <a:pt x="4734" y="3406"/>
                </a:lnTo>
                <a:lnTo>
                  <a:pt x="4690" y="3422"/>
                </a:lnTo>
                <a:lnTo>
                  <a:pt x="4648" y="3436"/>
                </a:lnTo>
                <a:lnTo>
                  <a:pt x="4606" y="3450"/>
                </a:lnTo>
                <a:lnTo>
                  <a:pt x="4564" y="3460"/>
                </a:lnTo>
                <a:lnTo>
                  <a:pt x="4526" y="3468"/>
                </a:lnTo>
                <a:lnTo>
                  <a:pt x="4452" y="3482"/>
                </a:lnTo>
                <a:lnTo>
                  <a:pt x="4388" y="3490"/>
                </a:lnTo>
                <a:lnTo>
                  <a:pt x="4334" y="3492"/>
                </a:lnTo>
                <a:lnTo>
                  <a:pt x="4334" y="3492"/>
                </a:lnTo>
                <a:lnTo>
                  <a:pt x="912" y="3492"/>
                </a:lnTo>
                <a:close/>
              </a:path>
            </a:pathLst>
          </a:custGeom>
          <a:solidFill>
            <a:schemeClr val="tx2"/>
          </a:solidFill>
          <a:ln w="9525">
            <a:noFill/>
            <a:round/>
            <a:headEnd/>
            <a:tailEnd/>
          </a:ln>
        </p:spPr>
        <p:txBody>
          <a:bodyPr vert="horz" wrap="none" lIns="36000" tIns="45720" rIns="36000" bIns="45720" numCol="1" anchor="b" anchorCtr="0" compatLnSpc="1">
            <a:prstTxWarp prst="textNoShape">
              <a:avLst/>
            </a:prstTxWarp>
          </a:bodyPr>
          <a:lstStyle/>
          <a:p>
            <a:pPr algn="ctr">
              <a:defRPr/>
            </a:pPr>
            <a:r>
              <a:rPr kumimoji="0" lang="en-US" altLang="ja-JP" sz="1400" b="1" kern="0" dirty="0" smtClean="0">
                <a:solidFill>
                  <a:schemeClr val="bg1"/>
                </a:solidFill>
                <a:latin typeface="メイリオ" pitchFamily="50" charset="-128"/>
                <a:ea typeface="メイリオ" pitchFamily="50" charset="-128"/>
                <a:cs typeface="メイリオ" pitchFamily="50" charset="-128"/>
              </a:rPr>
              <a:t>Private</a:t>
            </a:r>
            <a:endParaRPr kumimoji="0" lang="en-US" altLang="ja-JP" sz="1400" b="1" kern="0" dirty="0">
              <a:solidFill>
                <a:schemeClr val="bg1"/>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4995345" y="2768664"/>
            <a:ext cx="1609577" cy="428646"/>
          </a:xfrm>
          <a:prstGeom prst="rect">
            <a:avLst/>
          </a:prstGeom>
        </p:spPr>
        <p:txBody>
          <a:bodyPr wrap="none" lIns="0" tIns="0" rIns="0" bIns="0" rtlCol="0" anchor="t" anchorCtr="0">
            <a:normAutofit/>
          </a:bodyPr>
          <a:lstStyle/>
          <a:p>
            <a:pPr marL="0" marR="0" indent="0" algn="l" defTabSz="914400" rtl="0" eaLnBrk="1" fontAlgn="auto" latinLnBrk="0" hangingPunct="1">
              <a:spcBef>
                <a:spcPct val="0"/>
              </a:spcBef>
              <a:spcAft>
                <a:spcPts val="0"/>
              </a:spcAft>
              <a:buClrTx/>
              <a:buSzTx/>
              <a:buFontTx/>
              <a:buNone/>
              <a:tabLst/>
            </a:pPr>
            <a:r>
              <a:rPr lang="ja-JP" altLang="en-US" sz="1000" dirty="0" smtClean="0">
                <a:solidFill>
                  <a:schemeClr val="tx1">
                    <a:lumMod val="75000"/>
                    <a:lumOff val="25000"/>
                  </a:schemeClr>
                </a:solidFill>
                <a:latin typeface="メイリオ" pitchFamily="50" charset="-128"/>
                <a:ea typeface="メイリオ" pitchFamily="50" charset="-128"/>
                <a:cs typeface="メイリオ" pitchFamily="50" charset="-128"/>
              </a:rPr>
              <a:t>トータルサービス</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marL="0" marR="0" indent="0" algn="l" defTabSz="914400" rtl="0" eaLnBrk="1" fontAlgn="auto" latinLnBrk="0" hangingPunct="1">
              <a:spcBef>
                <a:spcPct val="0"/>
              </a:spcBef>
              <a:spcAft>
                <a:spcPts val="0"/>
              </a:spcAft>
              <a:buClrTx/>
              <a:buSzTx/>
              <a:buFontTx/>
              <a:buNone/>
              <a:tabLst/>
            </a:pPr>
            <a:r>
              <a:rPr kumimoji="1" lang="ja-JP" altLang="en-US" sz="1000" b="0" i="0" u="none" strike="noStrike" kern="1200" cap="none" spc="0" normalizeH="0" baseline="0" noProof="0" dirty="0" smtClean="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一次サポート</a:t>
            </a:r>
          </a:p>
        </p:txBody>
      </p:sp>
      <p:sp>
        <p:nvSpPr>
          <p:cNvPr id="33" name="Freeform 6"/>
          <p:cNvSpPr>
            <a:spLocks/>
          </p:cNvSpPr>
          <p:nvPr/>
        </p:nvSpPr>
        <p:spPr bwMode="auto">
          <a:xfrm>
            <a:off x="7776356" y="3219821"/>
            <a:ext cx="830111" cy="510945"/>
          </a:xfrm>
          <a:custGeom>
            <a:avLst/>
            <a:gdLst/>
            <a:ahLst/>
            <a:cxnLst>
              <a:cxn ang="0">
                <a:pos x="828" y="3482"/>
              </a:cxn>
              <a:cxn ang="0">
                <a:pos x="624" y="3428"/>
              </a:cxn>
              <a:cxn ang="0">
                <a:pos x="458" y="3354"/>
              </a:cxn>
              <a:cxn ang="0">
                <a:pos x="290" y="3240"/>
              </a:cxn>
              <a:cxn ang="0">
                <a:pos x="144" y="3076"/>
              </a:cxn>
              <a:cxn ang="0">
                <a:pos x="62" y="2914"/>
              </a:cxn>
              <a:cxn ang="0">
                <a:pos x="24" y="2786"/>
              </a:cxn>
              <a:cxn ang="0">
                <a:pos x="4" y="2640"/>
              </a:cxn>
              <a:cxn ang="0">
                <a:pos x="2" y="2520"/>
              </a:cxn>
              <a:cxn ang="0">
                <a:pos x="16" y="2366"/>
              </a:cxn>
              <a:cxn ang="0">
                <a:pos x="58" y="2196"/>
              </a:cxn>
              <a:cxn ang="0">
                <a:pos x="170" y="1972"/>
              </a:cxn>
              <a:cxn ang="0">
                <a:pos x="320" y="1804"/>
              </a:cxn>
              <a:cxn ang="0">
                <a:pos x="484" y="1682"/>
              </a:cxn>
              <a:cxn ang="0">
                <a:pos x="642" y="1600"/>
              </a:cxn>
              <a:cxn ang="0">
                <a:pos x="846" y="1532"/>
              </a:cxn>
              <a:cxn ang="0">
                <a:pos x="878" y="1480"/>
              </a:cxn>
              <a:cxn ang="0">
                <a:pos x="886" y="1316"/>
              </a:cxn>
              <a:cxn ang="0">
                <a:pos x="922" y="1178"/>
              </a:cxn>
              <a:cxn ang="0">
                <a:pos x="980" y="1060"/>
              </a:cxn>
              <a:cxn ang="0">
                <a:pos x="1074" y="944"/>
              </a:cxn>
              <a:cxn ang="0">
                <a:pos x="1208" y="838"/>
              </a:cxn>
              <a:cxn ang="0">
                <a:pos x="1322" y="780"/>
              </a:cxn>
              <a:cxn ang="0">
                <a:pos x="1458" y="742"/>
              </a:cxn>
              <a:cxn ang="0">
                <a:pos x="1586" y="736"/>
              </a:cxn>
              <a:cxn ang="0">
                <a:pos x="1702" y="754"/>
              </a:cxn>
              <a:cxn ang="0">
                <a:pos x="1878" y="822"/>
              </a:cxn>
              <a:cxn ang="0">
                <a:pos x="1966" y="880"/>
              </a:cxn>
              <a:cxn ang="0">
                <a:pos x="2016" y="778"/>
              </a:cxn>
              <a:cxn ang="0">
                <a:pos x="2136" y="584"/>
              </a:cxn>
              <a:cxn ang="0">
                <a:pos x="2288" y="398"/>
              </a:cxn>
              <a:cxn ang="0">
                <a:pos x="2494" y="220"/>
              </a:cxn>
              <a:cxn ang="0">
                <a:pos x="2686" y="108"/>
              </a:cxn>
              <a:cxn ang="0">
                <a:pos x="2832" y="52"/>
              </a:cxn>
              <a:cxn ang="0">
                <a:pos x="2992" y="14"/>
              </a:cxn>
              <a:cxn ang="0">
                <a:pos x="3168" y="0"/>
              </a:cxn>
              <a:cxn ang="0">
                <a:pos x="3360" y="10"/>
              </a:cxn>
              <a:cxn ang="0">
                <a:pos x="3568" y="52"/>
              </a:cxn>
              <a:cxn ang="0">
                <a:pos x="3720" y="100"/>
              </a:cxn>
              <a:cxn ang="0">
                <a:pos x="3898" y="180"/>
              </a:cxn>
              <a:cxn ang="0">
                <a:pos x="4048" y="274"/>
              </a:cxn>
              <a:cxn ang="0">
                <a:pos x="4174" y="380"/>
              </a:cxn>
              <a:cxn ang="0">
                <a:pos x="4276" y="496"/>
              </a:cxn>
              <a:cxn ang="0">
                <a:pos x="4404" y="710"/>
              </a:cxn>
              <a:cxn ang="0">
                <a:pos x="4490" y="958"/>
              </a:cxn>
              <a:cxn ang="0">
                <a:pos x="4528" y="1186"/>
              </a:cxn>
              <a:cxn ang="0">
                <a:pos x="4532" y="1406"/>
              </a:cxn>
              <a:cxn ang="0">
                <a:pos x="4522" y="1516"/>
              </a:cxn>
              <a:cxn ang="0">
                <a:pos x="4722" y="1584"/>
              </a:cxn>
              <a:cxn ang="0">
                <a:pos x="4912" y="1686"/>
              </a:cxn>
              <a:cxn ang="0">
                <a:pos x="5072" y="1806"/>
              </a:cxn>
              <a:cxn ang="0">
                <a:pos x="5216" y="1968"/>
              </a:cxn>
              <a:cxn ang="0">
                <a:pos x="5326" y="2176"/>
              </a:cxn>
              <a:cxn ang="0">
                <a:pos x="5372" y="2364"/>
              </a:cxn>
              <a:cxn ang="0">
                <a:pos x="5380" y="2506"/>
              </a:cxn>
              <a:cxn ang="0">
                <a:pos x="5360" y="2714"/>
              </a:cxn>
              <a:cxn ang="0">
                <a:pos x="5280" y="2944"/>
              </a:cxn>
              <a:cxn ang="0">
                <a:pos x="5152" y="3128"/>
              </a:cxn>
              <a:cxn ang="0">
                <a:pos x="4994" y="3268"/>
              </a:cxn>
              <a:cxn ang="0">
                <a:pos x="4820" y="3368"/>
              </a:cxn>
              <a:cxn ang="0">
                <a:pos x="4648" y="3436"/>
              </a:cxn>
              <a:cxn ang="0">
                <a:pos x="4452" y="3482"/>
              </a:cxn>
              <a:cxn ang="0">
                <a:pos x="912" y="3492"/>
              </a:cxn>
            </a:cxnLst>
            <a:rect l="0" t="0" r="r" b="b"/>
            <a:pathLst>
              <a:path w="5380" h="3492">
                <a:moveTo>
                  <a:pt x="912" y="3492"/>
                </a:moveTo>
                <a:lnTo>
                  <a:pt x="912" y="3492"/>
                </a:lnTo>
                <a:lnTo>
                  <a:pt x="874" y="3488"/>
                </a:lnTo>
                <a:lnTo>
                  <a:pt x="828" y="3482"/>
                </a:lnTo>
                <a:lnTo>
                  <a:pt x="770" y="3470"/>
                </a:lnTo>
                <a:lnTo>
                  <a:pt x="702" y="3452"/>
                </a:lnTo>
                <a:lnTo>
                  <a:pt x="664" y="3442"/>
                </a:lnTo>
                <a:lnTo>
                  <a:pt x="624" y="3428"/>
                </a:lnTo>
                <a:lnTo>
                  <a:pt x="584" y="3414"/>
                </a:lnTo>
                <a:lnTo>
                  <a:pt x="542" y="3396"/>
                </a:lnTo>
                <a:lnTo>
                  <a:pt x="500" y="3376"/>
                </a:lnTo>
                <a:lnTo>
                  <a:pt x="458" y="3354"/>
                </a:lnTo>
                <a:lnTo>
                  <a:pt x="414" y="3330"/>
                </a:lnTo>
                <a:lnTo>
                  <a:pt x="372" y="3304"/>
                </a:lnTo>
                <a:lnTo>
                  <a:pt x="330" y="3274"/>
                </a:lnTo>
                <a:lnTo>
                  <a:pt x="290" y="3240"/>
                </a:lnTo>
                <a:lnTo>
                  <a:pt x="250" y="3204"/>
                </a:lnTo>
                <a:lnTo>
                  <a:pt x="212" y="3164"/>
                </a:lnTo>
                <a:lnTo>
                  <a:pt x="178" y="3122"/>
                </a:lnTo>
                <a:lnTo>
                  <a:pt x="144" y="3076"/>
                </a:lnTo>
                <a:lnTo>
                  <a:pt x="114" y="3026"/>
                </a:lnTo>
                <a:lnTo>
                  <a:pt x="86" y="2972"/>
                </a:lnTo>
                <a:lnTo>
                  <a:pt x="72" y="2944"/>
                </a:lnTo>
                <a:lnTo>
                  <a:pt x="62" y="2914"/>
                </a:lnTo>
                <a:lnTo>
                  <a:pt x="50" y="2884"/>
                </a:lnTo>
                <a:lnTo>
                  <a:pt x="40" y="2852"/>
                </a:lnTo>
                <a:lnTo>
                  <a:pt x="32" y="2820"/>
                </a:lnTo>
                <a:lnTo>
                  <a:pt x="24" y="2786"/>
                </a:lnTo>
                <a:lnTo>
                  <a:pt x="16" y="2752"/>
                </a:lnTo>
                <a:lnTo>
                  <a:pt x="12" y="2716"/>
                </a:lnTo>
                <a:lnTo>
                  <a:pt x="6" y="2678"/>
                </a:lnTo>
                <a:lnTo>
                  <a:pt x="4" y="2640"/>
                </a:lnTo>
                <a:lnTo>
                  <a:pt x="2" y="2600"/>
                </a:lnTo>
                <a:lnTo>
                  <a:pt x="0" y="2560"/>
                </a:lnTo>
                <a:lnTo>
                  <a:pt x="0" y="2560"/>
                </a:lnTo>
                <a:lnTo>
                  <a:pt x="2" y="2520"/>
                </a:lnTo>
                <a:lnTo>
                  <a:pt x="4" y="2480"/>
                </a:lnTo>
                <a:lnTo>
                  <a:pt x="6" y="2440"/>
                </a:lnTo>
                <a:lnTo>
                  <a:pt x="10" y="2402"/>
                </a:lnTo>
                <a:lnTo>
                  <a:pt x="16" y="2366"/>
                </a:lnTo>
                <a:lnTo>
                  <a:pt x="22" y="2330"/>
                </a:lnTo>
                <a:lnTo>
                  <a:pt x="30" y="2294"/>
                </a:lnTo>
                <a:lnTo>
                  <a:pt x="38" y="2260"/>
                </a:lnTo>
                <a:lnTo>
                  <a:pt x="58" y="2196"/>
                </a:lnTo>
                <a:lnTo>
                  <a:pt x="82" y="2134"/>
                </a:lnTo>
                <a:lnTo>
                  <a:pt x="108" y="2076"/>
                </a:lnTo>
                <a:lnTo>
                  <a:pt x="138" y="2022"/>
                </a:lnTo>
                <a:lnTo>
                  <a:pt x="170" y="1972"/>
                </a:lnTo>
                <a:lnTo>
                  <a:pt x="206" y="1926"/>
                </a:lnTo>
                <a:lnTo>
                  <a:pt x="242" y="1882"/>
                </a:lnTo>
                <a:lnTo>
                  <a:pt x="280" y="1842"/>
                </a:lnTo>
                <a:lnTo>
                  <a:pt x="320" y="1804"/>
                </a:lnTo>
                <a:lnTo>
                  <a:pt x="360" y="1770"/>
                </a:lnTo>
                <a:lnTo>
                  <a:pt x="400" y="1738"/>
                </a:lnTo>
                <a:lnTo>
                  <a:pt x="442" y="1708"/>
                </a:lnTo>
                <a:lnTo>
                  <a:pt x="484" y="1682"/>
                </a:lnTo>
                <a:lnTo>
                  <a:pt x="524" y="1658"/>
                </a:lnTo>
                <a:lnTo>
                  <a:pt x="564" y="1636"/>
                </a:lnTo>
                <a:lnTo>
                  <a:pt x="604" y="1616"/>
                </a:lnTo>
                <a:lnTo>
                  <a:pt x="642" y="1600"/>
                </a:lnTo>
                <a:lnTo>
                  <a:pt x="678" y="1584"/>
                </a:lnTo>
                <a:lnTo>
                  <a:pt x="746" y="1560"/>
                </a:lnTo>
                <a:lnTo>
                  <a:pt x="802" y="1542"/>
                </a:lnTo>
                <a:lnTo>
                  <a:pt x="846" y="1532"/>
                </a:lnTo>
                <a:lnTo>
                  <a:pt x="884" y="1524"/>
                </a:lnTo>
                <a:lnTo>
                  <a:pt x="884" y="1524"/>
                </a:lnTo>
                <a:lnTo>
                  <a:pt x="880" y="1504"/>
                </a:lnTo>
                <a:lnTo>
                  <a:pt x="878" y="1480"/>
                </a:lnTo>
                <a:lnTo>
                  <a:pt x="876" y="1448"/>
                </a:lnTo>
                <a:lnTo>
                  <a:pt x="876" y="1410"/>
                </a:lnTo>
                <a:lnTo>
                  <a:pt x="880" y="1366"/>
                </a:lnTo>
                <a:lnTo>
                  <a:pt x="886" y="1316"/>
                </a:lnTo>
                <a:lnTo>
                  <a:pt x="896" y="1264"/>
                </a:lnTo>
                <a:lnTo>
                  <a:pt x="902" y="1236"/>
                </a:lnTo>
                <a:lnTo>
                  <a:pt x="912" y="1208"/>
                </a:lnTo>
                <a:lnTo>
                  <a:pt x="922" y="1178"/>
                </a:lnTo>
                <a:lnTo>
                  <a:pt x="934" y="1150"/>
                </a:lnTo>
                <a:lnTo>
                  <a:pt x="948" y="1120"/>
                </a:lnTo>
                <a:lnTo>
                  <a:pt x="962" y="1090"/>
                </a:lnTo>
                <a:lnTo>
                  <a:pt x="980" y="1060"/>
                </a:lnTo>
                <a:lnTo>
                  <a:pt x="1000" y="1032"/>
                </a:lnTo>
                <a:lnTo>
                  <a:pt x="1022" y="1002"/>
                </a:lnTo>
                <a:lnTo>
                  <a:pt x="1046" y="974"/>
                </a:lnTo>
                <a:lnTo>
                  <a:pt x="1074" y="944"/>
                </a:lnTo>
                <a:lnTo>
                  <a:pt x="1104" y="918"/>
                </a:lnTo>
                <a:lnTo>
                  <a:pt x="1136" y="890"/>
                </a:lnTo>
                <a:lnTo>
                  <a:pt x="1170" y="864"/>
                </a:lnTo>
                <a:lnTo>
                  <a:pt x="1208" y="838"/>
                </a:lnTo>
                <a:lnTo>
                  <a:pt x="1250" y="814"/>
                </a:lnTo>
                <a:lnTo>
                  <a:pt x="1250" y="814"/>
                </a:lnTo>
                <a:lnTo>
                  <a:pt x="1286" y="796"/>
                </a:lnTo>
                <a:lnTo>
                  <a:pt x="1322" y="780"/>
                </a:lnTo>
                <a:lnTo>
                  <a:pt x="1356" y="768"/>
                </a:lnTo>
                <a:lnTo>
                  <a:pt x="1390" y="756"/>
                </a:lnTo>
                <a:lnTo>
                  <a:pt x="1426" y="748"/>
                </a:lnTo>
                <a:lnTo>
                  <a:pt x="1458" y="742"/>
                </a:lnTo>
                <a:lnTo>
                  <a:pt x="1492" y="738"/>
                </a:lnTo>
                <a:lnTo>
                  <a:pt x="1524" y="736"/>
                </a:lnTo>
                <a:lnTo>
                  <a:pt x="1556" y="734"/>
                </a:lnTo>
                <a:lnTo>
                  <a:pt x="1586" y="736"/>
                </a:lnTo>
                <a:lnTo>
                  <a:pt x="1616" y="738"/>
                </a:lnTo>
                <a:lnTo>
                  <a:pt x="1646" y="742"/>
                </a:lnTo>
                <a:lnTo>
                  <a:pt x="1674" y="748"/>
                </a:lnTo>
                <a:lnTo>
                  <a:pt x="1702" y="754"/>
                </a:lnTo>
                <a:lnTo>
                  <a:pt x="1752" y="768"/>
                </a:lnTo>
                <a:lnTo>
                  <a:pt x="1800" y="786"/>
                </a:lnTo>
                <a:lnTo>
                  <a:pt x="1842" y="804"/>
                </a:lnTo>
                <a:lnTo>
                  <a:pt x="1878" y="822"/>
                </a:lnTo>
                <a:lnTo>
                  <a:pt x="1908" y="840"/>
                </a:lnTo>
                <a:lnTo>
                  <a:pt x="1934" y="856"/>
                </a:lnTo>
                <a:lnTo>
                  <a:pt x="1952" y="870"/>
                </a:lnTo>
                <a:lnTo>
                  <a:pt x="1966" y="880"/>
                </a:lnTo>
                <a:lnTo>
                  <a:pt x="1966" y="880"/>
                </a:lnTo>
                <a:lnTo>
                  <a:pt x="1972" y="868"/>
                </a:lnTo>
                <a:lnTo>
                  <a:pt x="1988" y="832"/>
                </a:lnTo>
                <a:lnTo>
                  <a:pt x="2016" y="778"/>
                </a:lnTo>
                <a:lnTo>
                  <a:pt x="2054" y="708"/>
                </a:lnTo>
                <a:lnTo>
                  <a:pt x="2080" y="668"/>
                </a:lnTo>
                <a:lnTo>
                  <a:pt x="2106" y="628"/>
                </a:lnTo>
                <a:lnTo>
                  <a:pt x="2136" y="584"/>
                </a:lnTo>
                <a:lnTo>
                  <a:pt x="2170" y="538"/>
                </a:lnTo>
                <a:lnTo>
                  <a:pt x="2206" y="492"/>
                </a:lnTo>
                <a:lnTo>
                  <a:pt x="2246" y="444"/>
                </a:lnTo>
                <a:lnTo>
                  <a:pt x="2288" y="398"/>
                </a:lnTo>
                <a:lnTo>
                  <a:pt x="2336" y="352"/>
                </a:lnTo>
                <a:lnTo>
                  <a:pt x="2384" y="306"/>
                </a:lnTo>
                <a:lnTo>
                  <a:pt x="2438" y="262"/>
                </a:lnTo>
                <a:lnTo>
                  <a:pt x="2494" y="220"/>
                </a:lnTo>
                <a:lnTo>
                  <a:pt x="2554" y="180"/>
                </a:lnTo>
                <a:lnTo>
                  <a:pt x="2618" y="142"/>
                </a:lnTo>
                <a:lnTo>
                  <a:pt x="2652" y="124"/>
                </a:lnTo>
                <a:lnTo>
                  <a:pt x="2686" y="108"/>
                </a:lnTo>
                <a:lnTo>
                  <a:pt x="2720" y="92"/>
                </a:lnTo>
                <a:lnTo>
                  <a:pt x="2756" y="78"/>
                </a:lnTo>
                <a:lnTo>
                  <a:pt x="2794" y="64"/>
                </a:lnTo>
                <a:lnTo>
                  <a:pt x="2832" y="52"/>
                </a:lnTo>
                <a:lnTo>
                  <a:pt x="2870" y="40"/>
                </a:lnTo>
                <a:lnTo>
                  <a:pt x="2910" y="30"/>
                </a:lnTo>
                <a:lnTo>
                  <a:pt x="2950" y="22"/>
                </a:lnTo>
                <a:lnTo>
                  <a:pt x="2992" y="14"/>
                </a:lnTo>
                <a:lnTo>
                  <a:pt x="3034" y="8"/>
                </a:lnTo>
                <a:lnTo>
                  <a:pt x="3078" y="4"/>
                </a:lnTo>
                <a:lnTo>
                  <a:pt x="3122" y="0"/>
                </a:lnTo>
                <a:lnTo>
                  <a:pt x="3168" y="0"/>
                </a:lnTo>
                <a:lnTo>
                  <a:pt x="3214" y="0"/>
                </a:lnTo>
                <a:lnTo>
                  <a:pt x="3262" y="2"/>
                </a:lnTo>
                <a:lnTo>
                  <a:pt x="3310" y="4"/>
                </a:lnTo>
                <a:lnTo>
                  <a:pt x="3360" y="10"/>
                </a:lnTo>
                <a:lnTo>
                  <a:pt x="3410" y="18"/>
                </a:lnTo>
                <a:lnTo>
                  <a:pt x="3462" y="26"/>
                </a:lnTo>
                <a:lnTo>
                  <a:pt x="3514" y="38"/>
                </a:lnTo>
                <a:lnTo>
                  <a:pt x="3568" y="52"/>
                </a:lnTo>
                <a:lnTo>
                  <a:pt x="3568" y="52"/>
                </a:lnTo>
                <a:lnTo>
                  <a:pt x="3622" y="66"/>
                </a:lnTo>
                <a:lnTo>
                  <a:pt x="3672" y="82"/>
                </a:lnTo>
                <a:lnTo>
                  <a:pt x="3720" y="100"/>
                </a:lnTo>
                <a:lnTo>
                  <a:pt x="3768" y="118"/>
                </a:lnTo>
                <a:lnTo>
                  <a:pt x="3814" y="138"/>
                </a:lnTo>
                <a:lnTo>
                  <a:pt x="3856" y="158"/>
                </a:lnTo>
                <a:lnTo>
                  <a:pt x="3898" y="180"/>
                </a:lnTo>
                <a:lnTo>
                  <a:pt x="3938" y="202"/>
                </a:lnTo>
                <a:lnTo>
                  <a:pt x="3976" y="224"/>
                </a:lnTo>
                <a:lnTo>
                  <a:pt x="4014" y="248"/>
                </a:lnTo>
                <a:lnTo>
                  <a:pt x="4048" y="274"/>
                </a:lnTo>
                <a:lnTo>
                  <a:pt x="4082" y="300"/>
                </a:lnTo>
                <a:lnTo>
                  <a:pt x="4114" y="326"/>
                </a:lnTo>
                <a:lnTo>
                  <a:pt x="4144" y="352"/>
                </a:lnTo>
                <a:lnTo>
                  <a:pt x="4174" y="380"/>
                </a:lnTo>
                <a:lnTo>
                  <a:pt x="4200" y="408"/>
                </a:lnTo>
                <a:lnTo>
                  <a:pt x="4226" y="436"/>
                </a:lnTo>
                <a:lnTo>
                  <a:pt x="4252" y="466"/>
                </a:lnTo>
                <a:lnTo>
                  <a:pt x="4276" y="496"/>
                </a:lnTo>
                <a:lnTo>
                  <a:pt x="4298" y="526"/>
                </a:lnTo>
                <a:lnTo>
                  <a:pt x="4338" y="586"/>
                </a:lnTo>
                <a:lnTo>
                  <a:pt x="4374" y="648"/>
                </a:lnTo>
                <a:lnTo>
                  <a:pt x="4404" y="710"/>
                </a:lnTo>
                <a:lnTo>
                  <a:pt x="4432" y="772"/>
                </a:lnTo>
                <a:lnTo>
                  <a:pt x="4456" y="836"/>
                </a:lnTo>
                <a:lnTo>
                  <a:pt x="4474" y="898"/>
                </a:lnTo>
                <a:lnTo>
                  <a:pt x="4490" y="958"/>
                </a:lnTo>
                <a:lnTo>
                  <a:pt x="4504" y="1018"/>
                </a:lnTo>
                <a:lnTo>
                  <a:pt x="4514" y="1076"/>
                </a:lnTo>
                <a:lnTo>
                  <a:pt x="4522" y="1132"/>
                </a:lnTo>
                <a:lnTo>
                  <a:pt x="4528" y="1186"/>
                </a:lnTo>
                <a:lnTo>
                  <a:pt x="4532" y="1238"/>
                </a:lnTo>
                <a:lnTo>
                  <a:pt x="4532" y="1286"/>
                </a:lnTo>
                <a:lnTo>
                  <a:pt x="4534" y="1330"/>
                </a:lnTo>
                <a:lnTo>
                  <a:pt x="4532" y="1406"/>
                </a:lnTo>
                <a:lnTo>
                  <a:pt x="4528" y="1466"/>
                </a:lnTo>
                <a:lnTo>
                  <a:pt x="4524" y="1502"/>
                </a:lnTo>
                <a:lnTo>
                  <a:pt x="4522" y="1516"/>
                </a:lnTo>
                <a:lnTo>
                  <a:pt x="4522" y="1516"/>
                </a:lnTo>
                <a:lnTo>
                  <a:pt x="4558" y="1526"/>
                </a:lnTo>
                <a:lnTo>
                  <a:pt x="4600" y="1538"/>
                </a:lnTo>
                <a:lnTo>
                  <a:pt x="4656" y="1558"/>
                </a:lnTo>
                <a:lnTo>
                  <a:pt x="4722" y="1584"/>
                </a:lnTo>
                <a:lnTo>
                  <a:pt x="4794" y="1618"/>
                </a:lnTo>
                <a:lnTo>
                  <a:pt x="4832" y="1638"/>
                </a:lnTo>
                <a:lnTo>
                  <a:pt x="4872" y="1662"/>
                </a:lnTo>
                <a:lnTo>
                  <a:pt x="4912" y="1686"/>
                </a:lnTo>
                <a:lnTo>
                  <a:pt x="4952" y="1712"/>
                </a:lnTo>
                <a:lnTo>
                  <a:pt x="4992" y="1740"/>
                </a:lnTo>
                <a:lnTo>
                  <a:pt x="5032" y="1772"/>
                </a:lnTo>
                <a:lnTo>
                  <a:pt x="5072" y="1806"/>
                </a:lnTo>
                <a:lnTo>
                  <a:pt x="5110" y="1842"/>
                </a:lnTo>
                <a:lnTo>
                  <a:pt x="5148" y="1882"/>
                </a:lnTo>
                <a:lnTo>
                  <a:pt x="5182" y="1924"/>
                </a:lnTo>
                <a:lnTo>
                  <a:pt x="5216" y="1968"/>
                </a:lnTo>
                <a:lnTo>
                  <a:pt x="5248" y="2016"/>
                </a:lnTo>
                <a:lnTo>
                  <a:pt x="5276" y="2066"/>
                </a:lnTo>
                <a:lnTo>
                  <a:pt x="5302" y="2118"/>
                </a:lnTo>
                <a:lnTo>
                  <a:pt x="5326" y="2176"/>
                </a:lnTo>
                <a:lnTo>
                  <a:pt x="5344" y="2234"/>
                </a:lnTo>
                <a:lnTo>
                  <a:pt x="5360" y="2298"/>
                </a:lnTo>
                <a:lnTo>
                  <a:pt x="5366" y="2330"/>
                </a:lnTo>
                <a:lnTo>
                  <a:pt x="5372" y="2364"/>
                </a:lnTo>
                <a:lnTo>
                  <a:pt x="5376" y="2398"/>
                </a:lnTo>
                <a:lnTo>
                  <a:pt x="5378" y="2434"/>
                </a:lnTo>
                <a:lnTo>
                  <a:pt x="5380" y="2470"/>
                </a:lnTo>
                <a:lnTo>
                  <a:pt x="5380" y="2506"/>
                </a:lnTo>
                <a:lnTo>
                  <a:pt x="5380" y="2506"/>
                </a:lnTo>
                <a:lnTo>
                  <a:pt x="5378" y="2578"/>
                </a:lnTo>
                <a:lnTo>
                  <a:pt x="5370" y="2648"/>
                </a:lnTo>
                <a:lnTo>
                  <a:pt x="5360" y="2714"/>
                </a:lnTo>
                <a:lnTo>
                  <a:pt x="5344" y="2776"/>
                </a:lnTo>
                <a:lnTo>
                  <a:pt x="5326" y="2836"/>
                </a:lnTo>
                <a:lnTo>
                  <a:pt x="5304" y="2892"/>
                </a:lnTo>
                <a:lnTo>
                  <a:pt x="5280" y="2944"/>
                </a:lnTo>
                <a:lnTo>
                  <a:pt x="5252" y="2994"/>
                </a:lnTo>
                <a:lnTo>
                  <a:pt x="5220" y="3042"/>
                </a:lnTo>
                <a:lnTo>
                  <a:pt x="5188" y="3086"/>
                </a:lnTo>
                <a:lnTo>
                  <a:pt x="5152" y="3128"/>
                </a:lnTo>
                <a:lnTo>
                  <a:pt x="5116" y="3166"/>
                </a:lnTo>
                <a:lnTo>
                  <a:pt x="5076" y="3202"/>
                </a:lnTo>
                <a:lnTo>
                  <a:pt x="5036" y="3236"/>
                </a:lnTo>
                <a:lnTo>
                  <a:pt x="4994" y="3268"/>
                </a:lnTo>
                <a:lnTo>
                  <a:pt x="4952" y="3296"/>
                </a:lnTo>
                <a:lnTo>
                  <a:pt x="4908" y="3322"/>
                </a:lnTo>
                <a:lnTo>
                  <a:pt x="4864" y="3346"/>
                </a:lnTo>
                <a:lnTo>
                  <a:pt x="4820" y="3368"/>
                </a:lnTo>
                <a:lnTo>
                  <a:pt x="4776" y="3388"/>
                </a:lnTo>
                <a:lnTo>
                  <a:pt x="4734" y="3406"/>
                </a:lnTo>
                <a:lnTo>
                  <a:pt x="4690" y="3422"/>
                </a:lnTo>
                <a:lnTo>
                  <a:pt x="4648" y="3436"/>
                </a:lnTo>
                <a:lnTo>
                  <a:pt x="4606" y="3450"/>
                </a:lnTo>
                <a:lnTo>
                  <a:pt x="4564" y="3460"/>
                </a:lnTo>
                <a:lnTo>
                  <a:pt x="4526" y="3468"/>
                </a:lnTo>
                <a:lnTo>
                  <a:pt x="4452" y="3482"/>
                </a:lnTo>
                <a:lnTo>
                  <a:pt x="4388" y="3490"/>
                </a:lnTo>
                <a:lnTo>
                  <a:pt x="4334" y="3492"/>
                </a:lnTo>
                <a:lnTo>
                  <a:pt x="4334" y="3492"/>
                </a:lnTo>
                <a:lnTo>
                  <a:pt x="912" y="3492"/>
                </a:lnTo>
                <a:close/>
              </a:path>
            </a:pathLst>
          </a:custGeom>
          <a:solidFill>
            <a:schemeClr val="tx2"/>
          </a:solidFill>
          <a:ln w="9525">
            <a:noFill/>
            <a:round/>
            <a:headEnd/>
            <a:tailEnd/>
          </a:ln>
        </p:spPr>
        <p:txBody>
          <a:bodyPr vert="horz" wrap="none" lIns="36000" tIns="45720" rIns="36000" bIns="45720" numCol="1" anchor="b" anchorCtr="0" compatLnSpc="1">
            <a:prstTxWarp prst="textNoShape">
              <a:avLst/>
            </a:prstTxWarp>
          </a:bodyPr>
          <a:lstStyle/>
          <a:p>
            <a:pPr algn="ctr">
              <a:defRPr/>
            </a:pPr>
            <a:r>
              <a:rPr kumimoji="0" lang="en-US" altLang="ja-JP" sz="1400" b="1" kern="0" dirty="0" smtClean="0">
                <a:solidFill>
                  <a:schemeClr val="bg1"/>
                </a:solidFill>
                <a:latin typeface="メイリオ" pitchFamily="50" charset="-128"/>
                <a:ea typeface="メイリオ" pitchFamily="50" charset="-128"/>
                <a:cs typeface="メイリオ" pitchFamily="50" charset="-128"/>
              </a:rPr>
              <a:t>Public</a:t>
            </a:r>
            <a:endParaRPr kumimoji="0" lang="en-US" altLang="ja-JP" sz="1400" b="1" kern="0" dirty="0">
              <a:solidFill>
                <a:schemeClr val="bg1"/>
              </a:solidFill>
              <a:latin typeface="メイリオ" pitchFamily="50" charset="-128"/>
              <a:ea typeface="メイリオ" pitchFamily="50" charset="-128"/>
              <a:cs typeface="メイリオ" pitchFamily="50" charset="-128"/>
            </a:endParaRPr>
          </a:p>
        </p:txBody>
      </p:sp>
      <p:sp>
        <p:nvSpPr>
          <p:cNvPr id="34" name="角丸四角形 33"/>
          <p:cNvSpPr/>
          <p:nvPr/>
        </p:nvSpPr>
        <p:spPr>
          <a:xfrm>
            <a:off x="4355976" y="2634212"/>
            <a:ext cx="4356061" cy="1665729"/>
          </a:xfrm>
          <a:prstGeom prst="roundRect">
            <a:avLst>
              <a:gd name="adj" fmla="val 4648"/>
            </a:avLst>
          </a:prstGeom>
          <a:noFill/>
          <a:ln w="285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35" name="テキスト プレースホルダー 2"/>
          <p:cNvSpPr txBox="1">
            <a:spLocks/>
          </p:cNvSpPr>
          <p:nvPr/>
        </p:nvSpPr>
        <p:spPr>
          <a:xfrm>
            <a:off x="353118" y="1563638"/>
            <a:ext cx="8790881" cy="633987"/>
          </a:xfrm>
          <a:prstGeom prst="rect">
            <a:avLst/>
          </a:prstGeom>
        </p:spPr>
        <p:txBody>
          <a:bodyPr wrap="none" lIns="0" tIns="0" rIns="0" bIns="0"/>
          <a:lstStyle/>
          <a:p>
            <a:pPr lvl="0"/>
            <a:r>
              <a:rPr lang="ja-JP" altLang="en-US" sz="1400" dirty="0" smtClean="0">
                <a:solidFill>
                  <a:schemeClr val="tx1">
                    <a:lumMod val="75000"/>
                    <a:lumOff val="25000"/>
                  </a:schemeClr>
                </a:solidFill>
                <a:latin typeface="メイリオ" pitchFamily="50" charset="-128"/>
                <a:ea typeface="メイリオ" pitchFamily="50" charset="-128"/>
                <a:cs typeface="メイリオ" pitchFamily="50" charset="-128"/>
              </a:rPr>
              <a:t>クラウド基盤・</a:t>
            </a:r>
            <a:r>
              <a:rPr lang="en-US" altLang="ja-JP" sz="1400" dirty="0" err="1" smtClean="0">
                <a:solidFill>
                  <a:schemeClr val="tx1">
                    <a:lumMod val="75000"/>
                    <a:lumOff val="25000"/>
                  </a:schemeClr>
                </a:solidFill>
                <a:latin typeface="メイリオ" pitchFamily="50" charset="-128"/>
                <a:ea typeface="メイリオ" pitchFamily="50" charset="-128"/>
                <a:cs typeface="メイリオ" pitchFamily="50" charset="-128"/>
              </a:rPr>
              <a:t>IaaS</a:t>
            </a:r>
            <a:r>
              <a:rPr lang="en-US" altLang="ja-JP" sz="140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400" dirty="0" err="1" smtClean="0">
                <a:solidFill>
                  <a:schemeClr val="tx1">
                    <a:lumMod val="75000"/>
                    <a:lumOff val="25000"/>
                  </a:schemeClr>
                </a:solidFill>
                <a:latin typeface="メイリオ" pitchFamily="50" charset="-128"/>
                <a:ea typeface="メイリオ" pitchFamily="50" charset="-128"/>
                <a:cs typeface="メイリオ" pitchFamily="50" charset="-128"/>
              </a:rPr>
              <a:t>PaaS</a:t>
            </a:r>
            <a:r>
              <a:rPr lang="ja-JP" altLang="en-US" sz="1400" dirty="0" smtClean="0">
                <a:solidFill>
                  <a:schemeClr val="tx1">
                    <a:lumMod val="75000"/>
                    <a:lumOff val="25000"/>
                  </a:schemeClr>
                </a:solidFill>
                <a:latin typeface="メイリオ" pitchFamily="50" charset="-128"/>
                <a:ea typeface="メイリオ" pitchFamily="50" charset="-128"/>
                <a:cs typeface="メイリオ" pitchFamily="50" charset="-128"/>
              </a:rPr>
              <a:t>運用ノウハウを持たないパートナー様</a:t>
            </a:r>
            <a:endParaRPr lang="en-US" altLang="ja-JP" sz="1400" dirty="0" smtClean="0">
              <a:solidFill>
                <a:schemeClr val="tx1">
                  <a:lumMod val="75000"/>
                  <a:lumOff val="25000"/>
                </a:schemeClr>
              </a:solidFill>
              <a:latin typeface="メイリオ" pitchFamily="50" charset="-128"/>
              <a:ea typeface="メイリオ" pitchFamily="50" charset="-128"/>
              <a:cs typeface="メイリオ" pitchFamily="50" charset="-128"/>
            </a:endParaRPr>
          </a:p>
          <a:p>
            <a:r>
              <a:rPr lang="ja-JP" altLang="en-US" sz="1400" b="1" u="sng" dirty="0" smtClean="0">
                <a:solidFill>
                  <a:schemeClr val="tx1">
                    <a:lumMod val="75000"/>
                    <a:lumOff val="25000"/>
                  </a:schemeClr>
                </a:solidFill>
                <a:latin typeface="メイリオ" pitchFamily="50" charset="-128"/>
                <a:ea typeface="メイリオ" pitchFamily="50" charset="-128"/>
                <a:cs typeface="メイリオ" pitchFamily="50" charset="-128"/>
              </a:rPr>
              <a:t>トータルクラウドサービス</a:t>
            </a:r>
            <a:r>
              <a:rPr lang="ja-JP" altLang="en-US" sz="1400" dirty="0" smtClean="0">
                <a:solidFill>
                  <a:schemeClr val="tx1">
                    <a:lumMod val="75000"/>
                    <a:lumOff val="25000"/>
                  </a:schemeClr>
                </a:solidFill>
                <a:latin typeface="メイリオ" pitchFamily="50" charset="-128"/>
                <a:ea typeface="メイリオ" pitchFamily="50" charset="-128"/>
                <a:cs typeface="メイリオ" pitchFamily="50" charset="-128"/>
              </a:rPr>
              <a:t>としていつでも顧客に提供可能</a:t>
            </a:r>
            <a:endParaRPr kumimoji="1" lang="ja-JP" altLang="en-US" sz="1400" i="0" strike="noStrike" kern="120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6989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smtClean="0"/>
              <a:t>© SuperStream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60</a:t>
            </a:fld>
            <a:endParaRPr lang="ja-JP" altLang="en-US" dirty="0"/>
          </a:p>
        </p:txBody>
      </p:sp>
      <p:sp>
        <p:nvSpPr>
          <p:cNvPr id="4" name="テキスト ボックス 3"/>
          <p:cNvSpPr txBox="1"/>
          <p:nvPr/>
        </p:nvSpPr>
        <p:spPr>
          <a:xfrm>
            <a:off x="251520" y="2247714"/>
            <a:ext cx="4801314" cy="461665"/>
          </a:xfrm>
          <a:prstGeom prst="rect">
            <a:avLst/>
          </a:prstGeom>
          <a:noFill/>
        </p:spPr>
        <p:txBody>
          <a:bodyPr wrap="none" rtlCol="0">
            <a:spAutoFit/>
          </a:bodyPr>
          <a:lstStyle/>
          <a:p>
            <a:r>
              <a:rPr kumimoji="1" lang="ja-JP" altLang="en-US" sz="2400" dirty="0" smtClean="0"/>
              <a:t>ご視聴ありがとうございました。</a:t>
            </a:r>
            <a:endParaRPr kumimoji="1" lang="ja-JP" altLang="en-US" sz="2400" dirty="0"/>
          </a:p>
        </p:txBody>
      </p:sp>
    </p:spTree>
    <p:extLst>
      <p:ext uri="{BB962C8B-B14F-4D97-AF65-F5344CB8AC3E}">
        <p14:creationId xmlns:p14="http://schemas.microsoft.com/office/powerpoint/2010/main" val="346893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 SuperStream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61</a:t>
            </a:fld>
            <a:endParaRPr lang="ja-JP" altLang="en-US" dirty="0"/>
          </a:p>
        </p:txBody>
      </p:sp>
      <p:sp>
        <p:nvSpPr>
          <p:cNvPr id="3" name="タイトル 2"/>
          <p:cNvSpPr>
            <a:spLocks noGrp="1"/>
          </p:cNvSpPr>
          <p:nvPr>
            <p:ph type="title"/>
          </p:nvPr>
        </p:nvSpPr>
        <p:spPr>
          <a:xfrm>
            <a:off x="215516" y="1599642"/>
            <a:ext cx="9181020" cy="1836204"/>
          </a:xfrm>
        </p:spPr>
        <p:txBody>
          <a:bodyPr/>
          <a:lstStyle/>
          <a:p>
            <a:r>
              <a:rPr lang="en-US" altLang="ja-JP" sz="1800" dirty="0"/>
              <a:t>SuperStream-NX </a:t>
            </a:r>
            <a:r>
              <a:rPr lang="en-US" altLang="ja-JP" sz="1800" dirty="0" smtClean="0"/>
              <a:t>Cloud</a:t>
            </a:r>
            <a:br>
              <a:rPr lang="en-US" altLang="ja-JP" sz="1800" dirty="0" smtClean="0"/>
            </a:br>
            <a:r>
              <a:rPr lang="en-US" altLang="ja-JP" sz="1800" dirty="0" smtClean="0"/>
              <a:t/>
            </a:r>
            <a:br>
              <a:rPr lang="en-US" altLang="ja-JP" sz="1800" dirty="0" smtClean="0"/>
            </a:br>
            <a:r>
              <a:rPr lang="ja-JP" altLang="en-US" sz="2000" dirty="0"/>
              <a:t>２</a:t>
            </a:r>
            <a:r>
              <a:rPr lang="en-US" altLang="ja-JP" sz="2000" dirty="0"/>
              <a:t>.</a:t>
            </a:r>
            <a:r>
              <a:rPr lang="ja-JP" altLang="en-US" sz="2000" dirty="0" smtClean="0"/>
              <a:t>新サービスプラン</a:t>
            </a:r>
            <a:r>
              <a:rPr lang="en-US" altLang="ja-JP" sz="2000" dirty="0" smtClean="0"/>
              <a:t/>
            </a:r>
            <a:br>
              <a:rPr lang="en-US" altLang="ja-JP" sz="2000" dirty="0" smtClean="0"/>
            </a:br>
            <a:r>
              <a:rPr lang="en-US" altLang="ja-JP" sz="2000" dirty="0" smtClean="0"/>
              <a:t>『</a:t>
            </a:r>
            <a:r>
              <a:rPr lang="en-US" altLang="ja-JP" sz="2000" dirty="0"/>
              <a:t>SuperStream-NX Cloud</a:t>
            </a:r>
            <a:r>
              <a:rPr lang="ja-JP" altLang="en-US" sz="2000" dirty="0"/>
              <a:t>（</a:t>
            </a:r>
            <a:r>
              <a:rPr lang="en-US" altLang="ja-JP" sz="2000" dirty="0"/>
              <a:t>Compact</a:t>
            </a:r>
            <a:r>
              <a:rPr lang="ja-JP" altLang="en-US" sz="2000" dirty="0"/>
              <a:t>）</a:t>
            </a:r>
            <a:r>
              <a:rPr lang="en-US" altLang="ja-JP" sz="2000" dirty="0"/>
              <a:t>』</a:t>
            </a:r>
            <a:r>
              <a:rPr lang="ja-JP" altLang="en-US" sz="2000" dirty="0"/>
              <a:t>について</a:t>
            </a:r>
            <a:r>
              <a:rPr lang="en-US" altLang="ja-JP" sz="1800" dirty="0"/>
              <a:t/>
            </a:r>
            <a:br>
              <a:rPr lang="en-US" altLang="ja-JP" sz="1800" dirty="0"/>
            </a:br>
            <a:r>
              <a:rPr lang="en-US" altLang="ja-JP" sz="1800" dirty="0"/>
              <a:t/>
            </a:r>
            <a:br>
              <a:rPr lang="en-US" altLang="ja-JP" sz="1800" dirty="0"/>
            </a:br>
            <a:r>
              <a:rPr lang="ja-JP" altLang="en-US" sz="1400" b="0" dirty="0" smtClean="0"/>
              <a:t>～</a:t>
            </a:r>
            <a:r>
              <a:rPr lang="en-US" altLang="ja-JP" sz="1400" b="0" dirty="0" smtClean="0"/>
              <a:t>Compact Cloud</a:t>
            </a:r>
            <a:r>
              <a:rPr lang="ja-JP" altLang="en-US" sz="1400" b="0" dirty="0"/>
              <a:t>について（</a:t>
            </a:r>
            <a:r>
              <a:rPr lang="en-US" altLang="ja-JP" sz="1400" b="0" dirty="0"/>
              <a:t>Ver.2.1</a:t>
            </a:r>
            <a:r>
              <a:rPr lang="ja-JP" altLang="en-US" sz="1400" b="0" dirty="0"/>
              <a:t>）～</a:t>
            </a:r>
            <a:endParaRPr kumimoji="1" lang="ja-JP" altLang="en-US" sz="1400" b="0" dirty="0"/>
          </a:p>
        </p:txBody>
      </p:sp>
      <p:sp>
        <p:nvSpPr>
          <p:cNvPr id="8" name="テキスト ボックス 7"/>
          <p:cNvSpPr txBox="1"/>
          <p:nvPr/>
        </p:nvSpPr>
        <p:spPr>
          <a:xfrm>
            <a:off x="670949" y="3855524"/>
            <a:ext cx="1833835" cy="372410"/>
          </a:xfrm>
          <a:prstGeom prst="rect">
            <a:avLst/>
          </a:prstGeom>
          <a:noFill/>
        </p:spPr>
        <p:txBody>
          <a:bodyPr wrap="none" lIns="0" tIns="0" rIns="0" bIns="0" rtlCol="0" anchor="t">
            <a:spAutoFit/>
          </a:bodyPr>
          <a:lstStyle/>
          <a:p>
            <a:pPr>
              <a:lnSpc>
                <a:spcPct val="110000"/>
              </a:lnSpc>
            </a:pPr>
            <a:r>
              <a:rPr lang="en-US" altLang="ja-JP" sz="1100" dirty="0" smtClean="0">
                <a:solidFill>
                  <a:schemeClr val="tx1">
                    <a:lumMod val="75000"/>
                    <a:lumOff val="25000"/>
                  </a:schemeClr>
                </a:solidFill>
              </a:rPr>
              <a:t>2023.07.20</a:t>
            </a:r>
          </a:p>
          <a:p>
            <a:pPr>
              <a:lnSpc>
                <a:spcPct val="110000"/>
              </a:lnSpc>
            </a:pPr>
            <a:r>
              <a:rPr lang="ja-JP" altLang="en-US" sz="1100" dirty="0">
                <a:solidFill>
                  <a:schemeClr val="tx1">
                    <a:lumMod val="75000"/>
                    <a:lumOff val="25000"/>
                  </a:schemeClr>
                </a:solidFill>
              </a:rPr>
              <a:t>スーパーストリーム株式会社</a:t>
            </a:r>
            <a:endParaRPr lang="en-US" altLang="ja-JP" sz="1100" dirty="0">
              <a:solidFill>
                <a:schemeClr val="tx1">
                  <a:lumMod val="75000"/>
                  <a:lumOff val="25000"/>
                </a:schemeClr>
              </a:solidFill>
            </a:endParaRPr>
          </a:p>
        </p:txBody>
      </p:sp>
    </p:spTree>
    <p:extLst>
      <p:ext uri="{BB962C8B-B14F-4D97-AF65-F5344CB8AC3E}">
        <p14:creationId xmlns:p14="http://schemas.microsoft.com/office/powerpoint/2010/main" val="184645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a:xfrm>
            <a:off x="358775" y="4921026"/>
            <a:ext cx="2160000" cy="135000"/>
          </a:xfrm>
        </p:spPr>
        <p:txBody>
          <a:bodyPr/>
          <a:lstStyle/>
          <a:p>
            <a:r>
              <a:rPr lang="en-US" altLang="ja-JP" smtClean="0"/>
              <a:t>© SuperStream Inc. All rights reserved.</a:t>
            </a:r>
            <a:endParaRPr lang="ja-JP" altLang="en-US" dirty="0"/>
          </a:p>
        </p:txBody>
      </p:sp>
      <p:sp>
        <p:nvSpPr>
          <p:cNvPr id="4" name="スライド番号プレースホルダー 3"/>
          <p:cNvSpPr>
            <a:spLocks noGrp="1"/>
          </p:cNvSpPr>
          <p:nvPr>
            <p:ph type="sldNum" sz="quarter" idx="4"/>
          </p:nvPr>
        </p:nvSpPr>
        <p:spPr>
          <a:xfrm>
            <a:off x="8425225" y="4921026"/>
            <a:ext cx="360000" cy="135000"/>
          </a:xfrm>
        </p:spPr>
        <p:txBody>
          <a:bodyPr/>
          <a:lstStyle/>
          <a:p>
            <a:fld id="{78AE49ED-73EF-499C-8307-28EB0E7CF529}" type="slidenum">
              <a:rPr lang="ja-JP" altLang="en-US" smtClean="0"/>
              <a:pPr/>
              <a:t>62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
        <p:nvSpPr>
          <p:cNvPr id="11" name="テキスト プレースホルダ 2"/>
          <p:cNvSpPr txBox="1">
            <a:spLocks/>
          </p:cNvSpPr>
          <p:nvPr/>
        </p:nvSpPr>
        <p:spPr>
          <a:xfrm>
            <a:off x="4211959" y="1"/>
            <a:ext cx="4573265" cy="5143500"/>
          </a:xfrm>
          <a:prstGeom prst="rect">
            <a:avLst/>
          </a:prstGeom>
        </p:spPr>
        <p:txBody>
          <a:bodyPr lIns="0" tIns="0" rIns="0" bIns="0" anchor="ctr" anchorCtr="0"/>
          <a:lstStyle>
            <a:lvl1pPr marL="0" indent="0" algn="l" defTabSz="914400" rtl="0" eaLnBrk="1" latinLnBrk="0" hangingPunct="1">
              <a:lnSpc>
                <a:spcPts val="1700"/>
              </a:lnSpc>
              <a:spcBef>
                <a:spcPts val="0"/>
              </a:spcBef>
              <a:spcAft>
                <a:spcPts val="0"/>
              </a:spcAft>
              <a:buFontTx/>
              <a:buNone/>
              <a:tabLst/>
              <a:defRPr kumimoji="1" sz="1400" b="1" kern="1200">
                <a:solidFill>
                  <a:schemeClr val="bg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en-US" altLang="ja-JP" sz="2400" b="0" i="0" u="none" strike="noStrike" kern="1200" cap="none" spc="0" normalizeH="0" baseline="0" noProof="0" dirty="0" smtClean="0">
                <a:ln>
                  <a:noFill/>
                </a:ln>
                <a:solidFill>
                  <a:schemeClr val="accent1"/>
                </a:solidFill>
                <a:effectLst/>
                <a:uLnTx/>
                <a:uFillTx/>
                <a:latin typeface="メイリオ" pitchFamily="50" charset="-128"/>
                <a:ea typeface="メイリオ" pitchFamily="50" charset="-128"/>
                <a:cs typeface="メイリオ" pitchFamily="50" charset="-128"/>
              </a:rPr>
              <a:t>01</a:t>
            </a:r>
          </a:p>
          <a:p>
            <a:pPr lvl="0">
              <a:lnSpc>
                <a:spcPct val="100000"/>
              </a:lnSpc>
              <a:spcAft>
                <a:spcPts val="400"/>
              </a:spcAft>
              <a:defRPr/>
            </a:pPr>
            <a:r>
              <a:rPr lang="en-US" altLang="ja-JP" sz="1600" dirty="0">
                <a:solidFill>
                  <a:schemeClr val="tx2"/>
                </a:solidFill>
                <a:latin typeface="メイリオ" pitchFamily="50" charset="-128"/>
                <a:ea typeface="メイリオ" pitchFamily="50" charset="-128"/>
                <a:cs typeface="メイリオ" pitchFamily="50" charset="-128"/>
              </a:rPr>
              <a:t>SuperStream-NX</a:t>
            </a:r>
            <a:r>
              <a:rPr lang="ja-JP" altLang="en-US" sz="1600" dirty="0">
                <a:solidFill>
                  <a:schemeClr val="tx2"/>
                </a:solidFill>
                <a:latin typeface="メイリオ" pitchFamily="50" charset="-128"/>
                <a:ea typeface="メイリオ" pitchFamily="50" charset="-128"/>
                <a:cs typeface="メイリオ" pitchFamily="50" charset="-128"/>
              </a:rPr>
              <a:t>（</a:t>
            </a:r>
            <a:r>
              <a:rPr lang="en-US" altLang="ja-JP" sz="1600" dirty="0">
                <a:solidFill>
                  <a:schemeClr val="tx2"/>
                </a:solidFill>
                <a:latin typeface="メイリオ" pitchFamily="50" charset="-128"/>
                <a:ea typeface="メイリオ" pitchFamily="50" charset="-128"/>
                <a:cs typeface="メイリオ" pitchFamily="50" charset="-128"/>
              </a:rPr>
              <a:t>Compact Cloud</a:t>
            </a:r>
            <a:r>
              <a:rPr lang="ja-JP" altLang="en-US" sz="1600" dirty="0">
                <a:solidFill>
                  <a:schemeClr val="tx2"/>
                </a:solidFill>
                <a:latin typeface="メイリオ" pitchFamily="50" charset="-128"/>
                <a:ea typeface="メイリオ" pitchFamily="50" charset="-128"/>
                <a:cs typeface="メイリオ" pitchFamily="50" charset="-128"/>
              </a:rPr>
              <a:t>）</a:t>
            </a:r>
            <a:endParaRPr kumimoji="1" lang="en-US" altLang="ja-JP" sz="16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1" lang="en-US" altLang="ja-JP" sz="2400" b="0" i="0" u="none" strike="noStrike" kern="1200" cap="none" spc="0" normalizeH="0" baseline="0" noProof="0" dirty="0" smtClean="0">
                <a:ln>
                  <a:noFill/>
                </a:ln>
                <a:solidFill>
                  <a:schemeClr val="accent1"/>
                </a:solidFill>
                <a:effectLst/>
                <a:uLnTx/>
                <a:uFillTx/>
                <a:latin typeface="メイリオ" pitchFamily="50" charset="-128"/>
                <a:ea typeface="メイリオ" pitchFamily="50" charset="-128"/>
                <a:cs typeface="メイリオ" pitchFamily="50" charset="-128"/>
              </a:rPr>
              <a:t>02</a:t>
            </a:r>
          </a:p>
          <a:p>
            <a:pPr lvl="0">
              <a:lnSpc>
                <a:spcPct val="100000"/>
              </a:lnSpc>
              <a:defRPr/>
            </a:pPr>
            <a:r>
              <a:rPr lang="ja-JP" altLang="en-US" sz="1600" dirty="0">
                <a:solidFill>
                  <a:schemeClr val="tx2"/>
                </a:solidFill>
                <a:latin typeface="メイリオ" pitchFamily="50" charset="-128"/>
                <a:ea typeface="メイリオ" pitchFamily="50" charset="-128"/>
                <a:cs typeface="メイリオ" pitchFamily="50" charset="-128"/>
              </a:rPr>
              <a:t>料金体系プロダクト範囲</a:t>
            </a:r>
            <a:endParaRPr kumimoji="1" lang="ja-JP" altLang="en-US" sz="16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schemeClr val="accent1"/>
                </a:solidFill>
                <a:effectLst/>
                <a:uLnTx/>
                <a:uFillTx/>
                <a:latin typeface="メイリオ" pitchFamily="50" charset="-128"/>
                <a:ea typeface="メイリオ" pitchFamily="50" charset="-128"/>
                <a:cs typeface="メイリオ" pitchFamily="50" charset="-128"/>
              </a:rPr>
              <a:t>03</a:t>
            </a:r>
          </a:p>
          <a:p>
            <a:pPr lvl="0">
              <a:lnSpc>
                <a:spcPct val="100000"/>
              </a:lnSpc>
              <a:defRPr/>
            </a:pPr>
            <a:r>
              <a:rPr lang="ja-JP" altLang="en-US" sz="1600" dirty="0">
                <a:solidFill>
                  <a:schemeClr val="tx2"/>
                </a:solidFill>
                <a:latin typeface="メイリオ" pitchFamily="50" charset="-128"/>
                <a:ea typeface="メイリオ" pitchFamily="50" charset="-128"/>
                <a:cs typeface="メイリオ" pitchFamily="50" charset="-128"/>
              </a:rPr>
              <a:t>料金体系</a:t>
            </a:r>
            <a:endParaRPr kumimoji="1" lang="en-US" altLang="ja-JP" sz="16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schemeClr val="accent1"/>
                </a:solidFill>
                <a:effectLst/>
                <a:uLnTx/>
                <a:uFillTx/>
                <a:latin typeface="メイリオ" pitchFamily="50" charset="-128"/>
                <a:ea typeface="メイリオ" pitchFamily="50" charset="-128"/>
                <a:cs typeface="メイリオ" pitchFamily="50" charset="-128"/>
              </a:rPr>
              <a:t>04</a:t>
            </a:r>
          </a:p>
          <a:p>
            <a:pPr lvl="0">
              <a:lnSpc>
                <a:spcPct val="100000"/>
              </a:lnSpc>
              <a:defRPr/>
            </a:pPr>
            <a:r>
              <a:rPr lang="ja-JP" altLang="en-US" sz="1600" dirty="0" smtClean="0">
                <a:solidFill>
                  <a:schemeClr val="tx2"/>
                </a:solidFill>
                <a:latin typeface="メイリオ" pitchFamily="50" charset="-128"/>
                <a:ea typeface="メイリオ" pitchFamily="50" charset="-128"/>
                <a:cs typeface="メイリオ" pitchFamily="50" charset="-128"/>
              </a:rPr>
              <a:t>制約・</a:t>
            </a:r>
            <a:r>
              <a:rPr lang="en-US" altLang="ja-JP" sz="1600" dirty="0" smtClean="0">
                <a:solidFill>
                  <a:schemeClr val="tx2"/>
                </a:solidFill>
                <a:latin typeface="メイリオ" pitchFamily="50" charset="-128"/>
                <a:ea typeface="メイリオ" pitchFamily="50" charset="-128"/>
                <a:cs typeface="メイリオ" pitchFamily="50" charset="-128"/>
              </a:rPr>
              <a:t>SLA</a:t>
            </a:r>
            <a:endParaRPr kumimoji="1" lang="en-US" altLang="ja-JP" sz="16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5853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8424000" y="4957030"/>
            <a:ext cx="360000" cy="135000"/>
          </a:xfrm>
        </p:spPr>
        <p:txBody>
          <a:bodyPr/>
          <a:lstStyle/>
          <a:p>
            <a:fld id="{78AE49ED-73EF-499C-8307-28EB0E7CF529}" type="slidenum">
              <a:rPr lang="ja-JP" altLang="en-US" smtClean="0"/>
              <a:pPr/>
              <a:t>63</a:t>
            </a:fld>
            <a:endParaRPr lang="ja-JP" altLang="en-US" dirty="0"/>
          </a:p>
        </p:txBody>
      </p:sp>
      <p:sp>
        <p:nvSpPr>
          <p:cNvPr id="5" name="タイトル 4"/>
          <p:cNvSpPr>
            <a:spLocks noGrp="1"/>
          </p:cNvSpPr>
          <p:nvPr>
            <p:ph type="title"/>
          </p:nvPr>
        </p:nvSpPr>
        <p:spPr/>
        <p:txBody>
          <a:bodyPr/>
          <a:lstStyle/>
          <a:p>
            <a:pPr>
              <a:spcBef>
                <a:spcPts val="600"/>
              </a:spcBef>
            </a:pPr>
            <a:r>
              <a:rPr kumimoji="1" lang="en-US" altLang="ja-JP" b="0" dirty="0" smtClean="0">
                <a:solidFill>
                  <a:schemeClr val="accent1"/>
                </a:solidFill>
              </a:rPr>
              <a:t>01</a:t>
            </a:r>
            <a:r>
              <a:rPr kumimoji="1" lang="en-US" altLang="ja-JP" sz="2400" dirty="0" smtClean="0"/>
              <a:t/>
            </a:r>
            <a:br>
              <a:rPr kumimoji="1" lang="en-US" altLang="ja-JP" sz="2400" dirty="0" smtClean="0"/>
            </a:br>
            <a:r>
              <a:rPr kumimoji="1" lang="en-US" altLang="ja-JP" sz="2400" dirty="0" smtClean="0"/>
              <a:t>SuperStream-NX</a:t>
            </a:r>
            <a:r>
              <a:rPr kumimoji="1" lang="ja-JP" altLang="en-US" sz="2400" dirty="0" smtClean="0"/>
              <a:t>（</a:t>
            </a:r>
            <a:r>
              <a:rPr lang="en-US" altLang="ja-JP" sz="2400" dirty="0" smtClean="0"/>
              <a:t>Compact Cloud</a:t>
            </a:r>
            <a:r>
              <a:rPr lang="ja-JP" altLang="en-US" sz="2400" dirty="0" smtClean="0"/>
              <a:t>）</a:t>
            </a:r>
            <a:endParaRPr lang="ja-JP" altLang="en-US" sz="2400" dirty="0"/>
          </a:p>
        </p:txBody>
      </p:sp>
      <p:sp>
        <p:nvSpPr>
          <p:cNvPr id="2" name="フッター プレースホルダー 1"/>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0776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58775" y="259291"/>
            <a:ext cx="7093545" cy="584267"/>
          </a:xfrm>
        </p:spPr>
        <p:txBody>
          <a:bodyPr/>
          <a:lstStyle/>
          <a:p>
            <a:r>
              <a:rPr lang="ja-JP" altLang="en-US" sz="2000" dirty="0"/>
              <a:t>新</a:t>
            </a:r>
            <a:r>
              <a:rPr lang="en-US" altLang="ja-JP" sz="2000" dirty="0" smtClean="0"/>
              <a:t>Private </a:t>
            </a:r>
            <a:r>
              <a:rPr lang="ja-JP" altLang="en-US" sz="2000" dirty="0" smtClean="0"/>
              <a:t>“</a:t>
            </a:r>
            <a:r>
              <a:rPr lang="en-US" altLang="ja-JP" sz="2000" dirty="0" smtClean="0"/>
              <a:t>Compact</a:t>
            </a:r>
            <a:r>
              <a:rPr lang="ja-JP" altLang="en-US" sz="2000" dirty="0" smtClean="0"/>
              <a:t>”のターゲットイメージ</a:t>
            </a:r>
            <a:endParaRPr kumimoji="1" lang="ja-JP" altLang="en-US" sz="1400" dirty="0"/>
          </a:p>
        </p:txBody>
      </p:sp>
      <p:sp>
        <p:nvSpPr>
          <p:cNvPr id="61" name="テキスト ボックス 60"/>
          <p:cNvSpPr txBox="1">
            <a:spLocks noChangeArrowheads="1"/>
          </p:cNvSpPr>
          <p:nvPr/>
        </p:nvSpPr>
        <p:spPr bwMode="auto">
          <a:xfrm>
            <a:off x="0" y="4281940"/>
            <a:ext cx="9144000" cy="872798"/>
          </a:xfrm>
          <a:prstGeom prst="rect">
            <a:avLst/>
          </a:prstGeom>
          <a:solidFill>
            <a:srgbClr val="002060"/>
          </a:solidFill>
          <a:ln>
            <a:noFill/>
            <a:headEnd/>
            <a:tailEnd/>
          </a:ln>
        </p:spPr>
        <p:style>
          <a:lnRef idx="2">
            <a:schemeClr val="accent2"/>
          </a:lnRef>
          <a:fillRef idx="1">
            <a:schemeClr val="lt1"/>
          </a:fillRef>
          <a:effectRef idx="0">
            <a:schemeClr val="accent2"/>
          </a:effectRef>
          <a:fontRef idx="minor">
            <a:schemeClr val="dk1"/>
          </a:fontRef>
        </p:style>
        <p:txBody>
          <a:bodyPr lIns="32753" tIns="41596" rIns="32753" bIns="41596" anchor="ctr"/>
          <a:lstStyle/>
          <a:p>
            <a:pPr marL="216000" indent="-216000" algn="ctr" fontAlgn="ctr">
              <a:spcBef>
                <a:spcPts val="200"/>
              </a:spcBef>
              <a:spcAft>
                <a:spcPts val="0"/>
              </a:spcAft>
              <a:buClr>
                <a:srgbClr val="0065AE">
                  <a:lumMod val="20000"/>
                  <a:lumOff val="80000"/>
                </a:srgbClr>
              </a:buClr>
              <a:buSzPct val="75000"/>
              <a:defRPr/>
            </a:pPr>
            <a:r>
              <a:rPr lang="en-US" altLang="ja-JP" sz="1600" b="1" dirty="0">
                <a:solidFill>
                  <a:schemeClr val="bg1"/>
                </a:solidFill>
                <a:latin typeface="メイリオ" pitchFamily="50" charset="-128"/>
                <a:ea typeface="メイリオ" pitchFamily="50" charset="-128"/>
                <a:cs typeface="メイリオ" pitchFamily="50" charset="-128"/>
              </a:rPr>
              <a:t>Public</a:t>
            </a:r>
            <a:r>
              <a:rPr lang="ja-JP" altLang="en-US" sz="1600" b="1" dirty="0">
                <a:solidFill>
                  <a:schemeClr val="bg1"/>
                </a:solidFill>
                <a:latin typeface="メイリオ" pitchFamily="50" charset="-128"/>
                <a:ea typeface="メイリオ" pitchFamily="50" charset="-128"/>
                <a:cs typeface="メイリオ" pitchFamily="50" charset="-128"/>
              </a:rPr>
              <a:t>以上、</a:t>
            </a:r>
            <a:r>
              <a:rPr lang="en-US" altLang="ja-JP" sz="1600" b="1" dirty="0">
                <a:solidFill>
                  <a:schemeClr val="bg1"/>
                </a:solidFill>
                <a:latin typeface="メイリオ" pitchFamily="50" charset="-128"/>
                <a:ea typeface="メイリオ" pitchFamily="50" charset="-128"/>
                <a:cs typeface="メイリオ" pitchFamily="50" charset="-128"/>
              </a:rPr>
              <a:t>Private</a:t>
            </a:r>
            <a:r>
              <a:rPr lang="ja-JP" altLang="en-US" sz="1600" b="1" dirty="0">
                <a:solidFill>
                  <a:schemeClr val="bg1"/>
                </a:solidFill>
                <a:latin typeface="メイリオ" pitchFamily="50" charset="-128"/>
                <a:ea typeface="メイリオ" pitchFamily="50" charset="-128"/>
                <a:cs typeface="メイリオ" pitchFamily="50" charset="-128"/>
              </a:rPr>
              <a:t>未満</a:t>
            </a:r>
            <a:endParaRPr lang="en-US" altLang="ja-JP" sz="1600" b="1" dirty="0">
              <a:solidFill>
                <a:schemeClr val="bg1"/>
              </a:solidFill>
              <a:latin typeface="メイリオ" pitchFamily="50" charset="-128"/>
              <a:ea typeface="メイリオ" pitchFamily="50" charset="-128"/>
              <a:cs typeface="メイリオ" pitchFamily="50" charset="-128"/>
            </a:endParaRPr>
          </a:p>
          <a:p>
            <a:pPr marL="216000" indent="-216000" algn="ctr" fontAlgn="ctr">
              <a:spcBef>
                <a:spcPts val="200"/>
              </a:spcBef>
              <a:spcAft>
                <a:spcPts val="0"/>
              </a:spcAft>
              <a:buClr>
                <a:srgbClr val="0065AE">
                  <a:lumMod val="20000"/>
                  <a:lumOff val="80000"/>
                </a:srgbClr>
              </a:buClr>
              <a:buSzPct val="75000"/>
              <a:defRPr/>
            </a:pPr>
            <a:r>
              <a:rPr lang="ja-JP" altLang="en-US" sz="1600" b="1" dirty="0">
                <a:solidFill>
                  <a:schemeClr val="bg1"/>
                </a:solidFill>
                <a:latin typeface="メイリオ" pitchFamily="50" charset="-128"/>
                <a:ea typeface="メイリオ" pitchFamily="50" charset="-128"/>
                <a:cs typeface="メイリオ" pitchFamily="50" charset="-128"/>
              </a:rPr>
              <a:t>手軽さと</a:t>
            </a:r>
            <a:r>
              <a:rPr lang="en-US" altLang="ja-JP" sz="1600" b="1" dirty="0">
                <a:solidFill>
                  <a:schemeClr val="bg1"/>
                </a:solidFill>
                <a:latin typeface="メイリオ" pitchFamily="50" charset="-128"/>
                <a:ea typeface="メイリオ" pitchFamily="50" charset="-128"/>
                <a:cs typeface="メイリオ" pitchFamily="50" charset="-128"/>
              </a:rPr>
              <a:t>SuperStream</a:t>
            </a:r>
            <a:r>
              <a:rPr lang="ja-JP" altLang="en-US" sz="1600" b="1" dirty="0">
                <a:solidFill>
                  <a:schemeClr val="bg1"/>
                </a:solidFill>
                <a:latin typeface="メイリオ" pitchFamily="50" charset="-128"/>
                <a:ea typeface="メイリオ" pitchFamily="50" charset="-128"/>
                <a:cs typeface="メイリオ" pitchFamily="50" charset="-128"/>
              </a:rPr>
              <a:t>の良さの両方をいいと</a:t>
            </a:r>
            <a:r>
              <a:rPr lang="ja-JP" altLang="en-US" sz="1600" b="1" dirty="0" err="1">
                <a:solidFill>
                  <a:schemeClr val="bg1"/>
                </a:solidFill>
                <a:latin typeface="メイリオ" pitchFamily="50" charset="-128"/>
                <a:ea typeface="メイリオ" pitchFamily="50" charset="-128"/>
                <a:cs typeface="メイリオ" pitchFamily="50" charset="-128"/>
              </a:rPr>
              <a:t>こどり</a:t>
            </a:r>
            <a:endParaRPr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62" name="スライド番号プレースホルダー 1"/>
          <p:cNvSpPr>
            <a:spLocks noGrp="1"/>
          </p:cNvSpPr>
          <p:nvPr>
            <p:ph type="sldNum" sz="quarter" idx="12"/>
          </p:nvPr>
        </p:nvSpPr>
        <p:spPr>
          <a:xfrm>
            <a:off x="8568484" y="4993034"/>
            <a:ext cx="360000" cy="135000"/>
          </a:xfrm>
        </p:spPr>
        <p:txBody>
          <a:bodyPr/>
          <a:lstStyle/>
          <a:p>
            <a:fld id="{78AE49ED-73EF-499C-8307-28EB0E7CF529}" type="slidenum">
              <a:rPr kumimoji="1" lang="ja-JP" altLang="en-US" smtClean="0">
                <a:solidFill>
                  <a:schemeClr val="bg1"/>
                </a:solidFill>
              </a:rPr>
              <a:t>64</a:t>
            </a:fld>
            <a:endParaRPr kumimoji="1" lang="ja-JP" altLang="en-US" dirty="0">
              <a:solidFill>
                <a:schemeClr val="bg1"/>
              </a:solidFill>
            </a:endParaRPr>
          </a:p>
        </p:txBody>
      </p:sp>
      <p:sp>
        <p:nvSpPr>
          <p:cNvPr id="63" name="フッター プレースホルダー 3"/>
          <p:cNvSpPr>
            <a:spLocks noGrp="1"/>
          </p:cNvSpPr>
          <p:nvPr>
            <p:ph type="ftr" sz="quarter" idx="3"/>
          </p:nvPr>
        </p:nvSpPr>
        <p:spPr>
          <a:xfrm>
            <a:off x="179512" y="4957030"/>
            <a:ext cx="2160000" cy="135000"/>
          </a:xfrm>
        </p:spPr>
        <p:txBody>
          <a:bodyPr/>
          <a:lstStyle/>
          <a:p>
            <a:r>
              <a:rPr lang="en-US" altLang="ja-JP" dirty="0">
                <a:solidFill>
                  <a:schemeClr val="bg1"/>
                </a:solidFill>
              </a:rPr>
              <a:t>© SuperStream Inc. All rights reserved.</a:t>
            </a:r>
            <a:endParaRPr lang="ja-JP" altLang="en-US" dirty="0">
              <a:solidFill>
                <a:schemeClr val="bg1"/>
              </a:solidFill>
            </a:endParaRPr>
          </a:p>
        </p:txBody>
      </p:sp>
      <p:pic>
        <p:nvPicPr>
          <p:cNvPr id="64" name="図 63"/>
          <p:cNvPicPr>
            <a:picLocks noChangeAspect="1"/>
          </p:cNvPicPr>
          <p:nvPr/>
        </p:nvPicPr>
        <p:blipFill>
          <a:blip r:embed="rId2"/>
          <a:stretch>
            <a:fillRect/>
          </a:stretch>
        </p:blipFill>
        <p:spPr>
          <a:xfrm>
            <a:off x="143508" y="839897"/>
            <a:ext cx="4755608" cy="3470047"/>
          </a:xfrm>
          <a:prstGeom prst="rect">
            <a:avLst/>
          </a:prstGeom>
        </p:spPr>
      </p:pic>
      <p:sp>
        <p:nvSpPr>
          <p:cNvPr id="66" name="角丸四角形 65"/>
          <p:cNvSpPr/>
          <p:nvPr/>
        </p:nvSpPr>
        <p:spPr>
          <a:xfrm>
            <a:off x="2329759" y="3023099"/>
            <a:ext cx="1633253" cy="828094"/>
          </a:xfrm>
          <a:prstGeom prst="roundRect">
            <a:avLst>
              <a:gd name="adj" fmla="val 10789"/>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dirty="0">
                <a:solidFill>
                  <a:schemeClr val="accent3">
                    <a:lumMod val="75000"/>
                  </a:schemeClr>
                </a:solidFill>
                <a:latin typeface="+mn-ea"/>
              </a:rPr>
              <a:t>このゾーンを想定</a:t>
            </a:r>
          </a:p>
        </p:txBody>
      </p:sp>
      <p:sp>
        <p:nvSpPr>
          <p:cNvPr id="67" name="左矢印 66"/>
          <p:cNvSpPr/>
          <p:nvPr/>
        </p:nvSpPr>
        <p:spPr>
          <a:xfrm>
            <a:off x="2041930" y="3298973"/>
            <a:ext cx="288032" cy="216024"/>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a:t>
            </a:r>
          </a:p>
        </p:txBody>
      </p:sp>
      <p:sp>
        <p:nvSpPr>
          <p:cNvPr id="68" name="Rectangle 5">
            <a:extLst>
              <a:ext uri="{FF2B5EF4-FFF2-40B4-BE49-F238E27FC236}">
                <a16:creationId xmlns:a16="http://schemas.microsoft.com/office/drawing/2014/main" id="{A60D0548-94AF-514D-8335-3CE61A34F06F}"/>
              </a:ext>
            </a:extLst>
          </p:cNvPr>
          <p:cNvSpPr/>
          <p:nvPr/>
        </p:nvSpPr>
        <p:spPr>
          <a:xfrm>
            <a:off x="890112" y="2995984"/>
            <a:ext cx="1187893" cy="684076"/>
          </a:xfrm>
          <a:prstGeom prst="rect">
            <a:avLst/>
          </a:prstGeom>
          <a:noFill/>
          <a:ln w="19050">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spcBef>
                <a:spcPts val="0"/>
              </a:spcBef>
              <a:spcAft>
                <a:spcPts val="0"/>
              </a:spcAft>
              <a:defRPr/>
            </a:pPr>
            <a:endParaRPr lang="en-US" sz="1000" dirty="0">
              <a:solidFill>
                <a:schemeClr val="accent3"/>
              </a:solidFill>
              <a:latin typeface="Calibri" charset="0"/>
              <a:ea typeface="Calibri" charset="0"/>
              <a:cs typeface="Calibri" charset="0"/>
            </a:endParaRPr>
          </a:p>
        </p:txBody>
      </p:sp>
      <p:sp>
        <p:nvSpPr>
          <p:cNvPr id="69" name="正方形/長方形 68"/>
          <p:cNvSpPr/>
          <p:nvPr/>
        </p:nvSpPr>
        <p:spPr>
          <a:xfrm>
            <a:off x="5042624" y="864651"/>
            <a:ext cx="4101376" cy="3016210"/>
          </a:xfrm>
          <a:prstGeom prst="rect">
            <a:avLst/>
          </a:prstGeom>
        </p:spPr>
        <p:txBody>
          <a:bodyPr wrap="square">
            <a:spAutoFit/>
          </a:bodyPr>
          <a:lstStyle/>
          <a:p>
            <a:pPr lvl="0" fontAlgn="ctr">
              <a:lnSpc>
                <a:spcPct val="150000"/>
              </a:lnSpc>
              <a:spcBef>
                <a:spcPts val="400"/>
              </a:spcBef>
              <a:buClr>
                <a:schemeClr val="bg2">
                  <a:lumMod val="75000"/>
                </a:schemeClr>
              </a:buClr>
              <a:buSzPct val="75000"/>
              <a:defRPr/>
            </a:pPr>
            <a:r>
              <a:rPr kumimoji="0" lang="ja-JP" altLang="en-US" sz="1200" b="1"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ターゲット企業層</a:t>
            </a:r>
            <a:endParaRPr kumimoji="0" lang="en-US" altLang="ja-JP" sz="1200" b="1"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a:p>
            <a:pPr marL="216000" lvl="0" indent="-216000" fontAlgn="ctr">
              <a:lnSpc>
                <a:spcPct val="150000"/>
              </a:lnSpc>
              <a:spcBef>
                <a:spcPts val="400"/>
              </a:spcBef>
              <a:buClr>
                <a:schemeClr val="bg2">
                  <a:lumMod val="75000"/>
                </a:schemeClr>
              </a:buClr>
              <a:buSzPct val="75000"/>
              <a:buFont typeface="Wingdings" panose="05000000000000000000" pitchFamily="2" charset="2"/>
              <a:buChar char="l"/>
              <a:defRPr/>
            </a:pP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通常の</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SuperStream</a:t>
            </a: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ほどの製品は求めていない</a:t>
            </a:r>
            <a:r>
              <a:rPr kumimoji="0" lang="en-US" altLang="ja-JP" sz="1200"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
            </a:r>
            <a:br>
              <a:rPr kumimoji="0" lang="en-US" altLang="ja-JP" sz="1200"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br>
            <a:r>
              <a:rPr kumimoji="0" lang="ja-JP" altLang="en-US" sz="1200"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とは言え</a:t>
            </a:r>
            <a:r>
              <a:rPr kumimoji="0" lang="en-US" altLang="ja-JP" sz="1200"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Public</a:t>
            </a:r>
            <a:r>
              <a:rPr kumimoji="0" lang="ja-JP" altLang="en-US" sz="1200"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rPr>
              <a:t>では要件を満たせない</a:t>
            </a:r>
            <a:endParaRPr kumimoji="0" lang="en-US" altLang="ja-JP" sz="1200" i="0" u="none" strike="noStrike" kern="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a:p>
            <a:pPr marL="216000" lvl="0" indent="-216000" fontAlgn="ctr">
              <a:lnSpc>
                <a:spcPct val="150000"/>
              </a:lnSpc>
              <a:spcBef>
                <a:spcPts val="400"/>
              </a:spcBef>
              <a:buClr>
                <a:schemeClr val="bg2">
                  <a:lumMod val="75000"/>
                </a:schemeClr>
              </a:buClr>
              <a:buSzPct val="75000"/>
              <a:buFont typeface="Wingdings" panose="05000000000000000000" pitchFamily="2" charset="2"/>
              <a:buChar char="l"/>
              <a:defRPr/>
            </a:pP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成長途上の中小・中堅下位</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
            </a:r>
            <a:b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b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これまで</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PCA</a:t>
            </a: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や弥生等の</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PC</a:t>
            </a: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ソフトでやってきた</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
            </a:r>
            <a:b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b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もう限界にきているので上位層に変える必要あり</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
            </a:r>
            <a:b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b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目指すところや求める要件的には</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SuperStream</a:t>
            </a:r>
            <a:b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b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しかし、そこまで一足飛びはコスト的にも難しい</a:t>
            </a:r>
            <a:endPar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endParaRPr>
          </a:p>
          <a:p>
            <a:pPr marL="216000" lvl="0" indent="-216000" fontAlgn="ctr">
              <a:lnSpc>
                <a:spcPct val="150000"/>
              </a:lnSpc>
              <a:spcBef>
                <a:spcPts val="400"/>
              </a:spcBef>
              <a:buClr>
                <a:schemeClr val="bg2">
                  <a:lumMod val="75000"/>
                </a:schemeClr>
              </a:buClr>
              <a:buSzPct val="75000"/>
              <a:buFont typeface="Wingdings" panose="05000000000000000000" pitchFamily="2" charset="2"/>
              <a:buChar char="l"/>
              <a:defRPr/>
            </a:pP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あの</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SuperStream</a:t>
            </a: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を、このランニングで使える</a:t>
            </a:r>
            <a: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t/>
            </a:r>
            <a:br>
              <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rPr>
            </a:br>
            <a:r>
              <a:rPr kumimoji="0" lang="ja-JP" altLang="en-US" sz="1200" kern="0" dirty="0">
                <a:solidFill>
                  <a:schemeClr val="tx1">
                    <a:lumMod val="75000"/>
                    <a:lumOff val="25000"/>
                  </a:schemeClr>
                </a:solidFill>
                <a:latin typeface="メイリオ" pitchFamily="50" charset="-128"/>
                <a:ea typeface="メイリオ" pitchFamily="50" charset="-128"/>
                <a:cs typeface="メイリオ" pitchFamily="50" charset="-128"/>
              </a:rPr>
              <a:t>将来の規模拡大にあわせて拡張できる</a:t>
            </a:r>
            <a:endParaRPr kumimoji="0" lang="en-US" altLang="ja-JP" sz="1200" kern="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70" name="円/楕円​​ 1"/>
          <p:cNvSpPr/>
          <p:nvPr/>
        </p:nvSpPr>
        <p:spPr>
          <a:xfrm>
            <a:off x="1979712" y="1901297"/>
            <a:ext cx="1440160" cy="742461"/>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defTabSz="257175"/>
            <a:r>
              <a:rPr lang="en-US" altLang="ja-JP" sz="1100" b="1" dirty="0">
                <a:solidFill>
                  <a:schemeClr val="accent6"/>
                </a:solidFill>
                <a:latin typeface="Meiryo" panose="020B0604030504040204" charset="-128"/>
                <a:ea typeface="Meiryo" panose="020B0604030504040204" charset="-128"/>
              </a:rPr>
              <a:t>SuperStream</a:t>
            </a:r>
            <a:endParaRPr lang="ja-JP" altLang="en-US" sz="1100" b="1" dirty="0">
              <a:solidFill>
                <a:schemeClr val="accent6"/>
              </a:solidFill>
              <a:latin typeface="Meiryo" panose="020B0604030504040204" charset="-128"/>
              <a:ea typeface="Meiryo" panose="020B0604030504040204" charset="-128"/>
            </a:endParaRPr>
          </a:p>
        </p:txBody>
      </p:sp>
    </p:spTree>
    <p:extLst>
      <p:ext uri="{BB962C8B-B14F-4D97-AF65-F5344CB8AC3E}">
        <p14:creationId xmlns:p14="http://schemas.microsoft.com/office/powerpoint/2010/main" val="303648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65</a:t>
            </a:fld>
            <a:endParaRPr kumimoji="1" lang="ja-JP" altLang="en-US" dirty="0"/>
          </a:p>
        </p:txBody>
      </p:sp>
      <p:sp>
        <p:nvSpPr>
          <p:cNvPr id="3" name="タイトル 2"/>
          <p:cNvSpPr>
            <a:spLocks noGrp="1"/>
          </p:cNvSpPr>
          <p:nvPr>
            <p:ph type="title"/>
          </p:nvPr>
        </p:nvSpPr>
        <p:spPr/>
        <p:txBody>
          <a:bodyPr/>
          <a:lstStyle/>
          <a:p>
            <a:r>
              <a:rPr lang="en-US" altLang="ja-JP" sz="2000" dirty="0"/>
              <a:t>SuperStream-NX Cloud </a:t>
            </a:r>
            <a:r>
              <a:rPr lang="ja-JP" altLang="en-US" sz="2000" dirty="0"/>
              <a:t>エントリーモデルの提供開始</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cxnSp>
        <p:nvCxnSpPr>
          <p:cNvPr id="46" name="直線コネクタ 45"/>
          <p:cNvCxnSpPr/>
          <p:nvPr/>
        </p:nvCxnSpPr>
        <p:spPr>
          <a:xfrm>
            <a:off x="4786615" y="4253375"/>
            <a:ext cx="39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935905" y="1560883"/>
            <a:ext cx="0" cy="28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597351" y="1560883"/>
            <a:ext cx="338554" cy="2692492"/>
          </a:xfrm>
          <a:prstGeom prst="rect">
            <a:avLst/>
          </a:prstGeom>
          <a:noFill/>
        </p:spPr>
        <p:txBody>
          <a:bodyPr vert="eaVert" wrap="square" rtlCol="0">
            <a:spAutoFit/>
          </a:bodyPr>
          <a:lstStyle/>
          <a:p>
            <a:r>
              <a:rPr lang="ja-JP" altLang="en-US" sz="1000" dirty="0" smtClean="0">
                <a:solidFill>
                  <a:schemeClr val="tx1">
                    <a:lumMod val="75000"/>
                    <a:lumOff val="25000"/>
                  </a:schemeClr>
                </a:solidFill>
              </a:rPr>
              <a:t>業務ボリューム・データ量</a:t>
            </a:r>
            <a:endParaRPr kumimoji="1" lang="ja-JP" altLang="en-US" sz="1000" dirty="0">
              <a:solidFill>
                <a:schemeClr val="tx1">
                  <a:lumMod val="75000"/>
                  <a:lumOff val="25000"/>
                </a:schemeClr>
              </a:solidFill>
            </a:endParaRPr>
          </a:p>
        </p:txBody>
      </p:sp>
      <p:sp>
        <p:nvSpPr>
          <p:cNvPr id="49" name="テキスト ボックス 48"/>
          <p:cNvSpPr txBox="1"/>
          <p:nvPr/>
        </p:nvSpPr>
        <p:spPr>
          <a:xfrm>
            <a:off x="5533064" y="4253375"/>
            <a:ext cx="3213551" cy="246221"/>
          </a:xfrm>
          <a:prstGeom prst="rect">
            <a:avLst/>
          </a:prstGeom>
          <a:noFill/>
        </p:spPr>
        <p:txBody>
          <a:bodyPr wrap="square" rtlCol="0">
            <a:spAutoFit/>
          </a:bodyPr>
          <a:lstStyle/>
          <a:p>
            <a:pPr algn="r"/>
            <a:r>
              <a:rPr kumimoji="1" lang="en-US" altLang="ja-JP" sz="1000" dirty="0" smtClean="0">
                <a:solidFill>
                  <a:schemeClr val="tx1">
                    <a:lumMod val="75000"/>
                    <a:lumOff val="25000"/>
                  </a:schemeClr>
                </a:solidFill>
              </a:rPr>
              <a:t>Cloud</a:t>
            </a:r>
            <a:r>
              <a:rPr kumimoji="1" lang="ja-JP" altLang="en-US" sz="1000" dirty="0" smtClean="0">
                <a:solidFill>
                  <a:schemeClr val="tx1">
                    <a:lumMod val="75000"/>
                    <a:lumOff val="25000"/>
                  </a:schemeClr>
                </a:solidFill>
              </a:rPr>
              <a:t>利用料金</a:t>
            </a:r>
            <a:endParaRPr kumimoji="1" lang="ja-JP" altLang="en-US" sz="1000" dirty="0">
              <a:solidFill>
                <a:schemeClr val="tx1">
                  <a:lumMod val="75000"/>
                  <a:lumOff val="25000"/>
                </a:schemeClr>
              </a:solidFill>
            </a:endParaRPr>
          </a:p>
        </p:txBody>
      </p:sp>
      <p:sp>
        <p:nvSpPr>
          <p:cNvPr id="50" name="角丸四角形 49"/>
          <p:cNvSpPr/>
          <p:nvPr/>
        </p:nvSpPr>
        <p:spPr>
          <a:xfrm>
            <a:off x="5057208" y="3725590"/>
            <a:ext cx="432000" cy="432000"/>
          </a:xfrm>
          <a:prstGeom prst="roundRect">
            <a:avLst>
              <a:gd name="adj" fmla="val 18827"/>
            </a:avLst>
          </a:prstGeom>
          <a:solidFill>
            <a:schemeClr val="accent2">
              <a:lumMod val="20000"/>
              <a:lumOff val="8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5685469" y="1560883"/>
            <a:ext cx="3061145" cy="2043404"/>
          </a:xfrm>
          <a:prstGeom prst="roundRect">
            <a:avLst>
              <a:gd name="adj" fmla="val 4338"/>
            </a:avLst>
          </a:prstGeom>
          <a:solidFill>
            <a:schemeClr val="accent2">
              <a:lumMod val="20000"/>
              <a:lumOff val="8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角丸四角形 51"/>
          <p:cNvSpPr/>
          <p:nvPr/>
        </p:nvSpPr>
        <p:spPr>
          <a:xfrm>
            <a:off x="5265592" y="2811186"/>
            <a:ext cx="1711890" cy="1041603"/>
          </a:xfrm>
          <a:prstGeom prst="roundRect">
            <a:avLst>
              <a:gd name="adj" fmla="val 7899"/>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5685469" y="1807622"/>
            <a:ext cx="3061146" cy="246221"/>
          </a:xfrm>
          <a:prstGeom prst="rect">
            <a:avLst/>
          </a:prstGeom>
          <a:noFill/>
        </p:spPr>
        <p:txBody>
          <a:bodyPr wrap="square" rtlCol="0">
            <a:spAutoFit/>
          </a:bodyPr>
          <a:lstStyle/>
          <a:p>
            <a:pPr algn="ctr"/>
            <a:r>
              <a:rPr kumimoji="1" lang="ja-JP" altLang="en-US" sz="1000" dirty="0" smtClean="0">
                <a:solidFill>
                  <a:schemeClr val="tx1">
                    <a:lumMod val="75000"/>
                    <a:lumOff val="25000"/>
                  </a:schemeClr>
                </a:solidFill>
              </a:rPr>
              <a:t>現行プライベートクラウド</a:t>
            </a:r>
            <a:endParaRPr kumimoji="1" lang="ja-JP" altLang="en-US" sz="1000" dirty="0">
              <a:solidFill>
                <a:schemeClr val="tx1">
                  <a:lumMod val="75000"/>
                  <a:lumOff val="25000"/>
                </a:schemeClr>
              </a:solidFill>
            </a:endParaRPr>
          </a:p>
        </p:txBody>
      </p:sp>
      <p:sp>
        <p:nvSpPr>
          <p:cNvPr id="55" name="テキスト ボックス 54"/>
          <p:cNvSpPr txBox="1"/>
          <p:nvPr/>
        </p:nvSpPr>
        <p:spPr>
          <a:xfrm>
            <a:off x="5139353" y="3929509"/>
            <a:ext cx="3061146" cy="246221"/>
          </a:xfrm>
          <a:prstGeom prst="rect">
            <a:avLst/>
          </a:prstGeom>
          <a:noFill/>
        </p:spPr>
        <p:txBody>
          <a:bodyPr wrap="square" rtlCol="0">
            <a:spAutoFit/>
          </a:bodyPr>
          <a:lstStyle/>
          <a:p>
            <a:r>
              <a:rPr kumimoji="1" lang="ja-JP" altLang="en-US" sz="1000" dirty="0" smtClean="0">
                <a:solidFill>
                  <a:schemeClr val="tx1">
                    <a:lumMod val="75000"/>
                    <a:lumOff val="25000"/>
                  </a:schemeClr>
                </a:solidFill>
              </a:rPr>
              <a:t>現行パブリッククラウド</a:t>
            </a:r>
            <a:endParaRPr kumimoji="1" lang="ja-JP" altLang="en-US" sz="1000" dirty="0">
              <a:solidFill>
                <a:schemeClr val="tx1">
                  <a:lumMod val="75000"/>
                  <a:lumOff val="25000"/>
                </a:schemeClr>
              </a:solidFill>
            </a:endParaRPr>
          </a:p>
        </p:txBody>
      </p:sp>
      <p:sp>
        <p:nvSpPr>
          <p:cNvPr id="56" name="テキスト ボックス 55"/>
          <p:cNvSpPr txBox="1"/>
          <p:nvPr/>
        </p:nvSpPr>
        <p:spPr>
          <a:xfrm>
            <a:off x="5265591" y="3191150"/>
            <a:ext cx="1711892" cy="276999"/>
          </a:xfrm>
          <a:prstGeom prst="rect">
            <a:avLst/>
          </a:prstGeom>
          <a:noFill/>
        </p:spPr>
        <p:txBody>
          <a:bodyPr wrap="square" rtlCol="0">
            <a:spAutoFit/>
          </a:bodyPr>
          <a:lstStyle/>
          <a:p>
            <a:pPr algn="ctr"/>
            <a:r>
              <a:rPr lang="ja-JP" altLang="en-US" sz="1200" b="1" dirty="0">
                <a:solidFill>
                  <a:schemeClr val="tx1">
                    <a:lumMod val="75000"/>
                    <a:lumOff val="25000"/>
                  </a:schemeClr>
                </a:solidFill>
              </a:rPr>
              <a:t>コンパクト</a:t>
            </a:r>
            <a:r>
              <a:rPr kumimoji="1" lang="ja-JP" altLang="en-US" sz="1200" b="1" dirty="0" smtClean="0">
                <a:solidFill>
                  <a:schemeClr val="tx1">
                    <a:lumMod val="75000"/>
                    <a:lumOff val="25000"/>
                  </a:schemeClr>
                </a:solidFill>
              </a:rPr>
              <a:t>クラウド</a:t>
            </a:r>
            <a:endParaRPr kumimoji="1" lang="ja-JP" altLang="en-US" sz="1200" b="1" dirty="0">
              <a:solidFill>
                <a:schemeClr val="tx1">
                  <a:lumMod val="75000"/>
                  <a:lumOff val="25000"/>
                </a:schemeClr>
              </a:solidFill>
            </a:endParaRPr>
          </a:p>
        </p:txBody>
      </p:sp>
      <p:sp>
        <p:nvSpPr>
          <p:cNvPr id="57" name="テキスト プレースホルダー 2"/>
          <p:cNvSpPr txBox="1">
            <a:spLocks/>
          </p:cNvSpPr>
          <p:nvPr/>
        </p:nvSpPr>
        <p:spPr>
          <a:xfrm>
            <a:off x="395536" y="987574"/>
            <a:ext cx="8640453" cy="288827"/>
          </a:xfrm>
          <a:prstGeom prst="rect">
            <a:avLst/>
          </a:prstGeom>
        </p:spPr>
        <p:txBody>
          <a:bodyPr wrap="none" lIns="0" tIns="0" rIns="0" bIns="0"/>
          <a:lstStyle/>
          <a:p>
            <a:pPr lvl="0"/>
            <a:r>
              <a:rPr lang="en-US" altLang="ja-JP" sz="1400" dirty="0">
                <a:solidFill>
                  <a:schemeClr val="tx1">
                    <a:lumMod val="75000"/>
                    <a:lumOff val="25000"/>
                  </a:schemeClr>
                </a:solidFill>
                <a:latin typeface="メイリオ" pitchFamily="50" charset="-128"/>
                <a:ea typeface="メイリオ" pitchFamily="50" charset="-128"/>
                <a:cs typeface="メイリオ" pitchFamily="50" charset="-128"/>
              </a:rPr>
              <a:t>SuperStream-NX Cloud </a:t>
            </a:r>
            <a:r>
              <a:rPr lang="ja-JP" altLang="en-US" sz="1400" dirty="0">
                <a:solidFill>
                  <a:schemeClr val="tx1">
                    <a:lumMod val="75000"/>
                    <a:lumOff val="25000"/>
                  </a:schemeClr>
                </a:solidFill>
                <a:latin typeface="メイリオ" pitchFamily="50" charset="-128"/>
                <a:ea typeface="メイリオ" pitchFamily="50" charset="-128"/>
                <a:cs typeface="メイリオ" pitchFamily="50" charset="-128"/>
              </a:rPr>
              <a:t>エントリーモデルの提供開始</a:t>
            </a:r>
            <a:endParaRPr kumimoji="1" lang="ja-JP" altLang="en-US" sz="1200" i="0" strike="noStrike" kern="120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p:txBody>
      </p:sp>
      <p:sp>
        <p:nvSpPr>
          <p:cNvPr id="58" name="角丸四角形 57"/>
          <p:cNvSpPr/>
          <p:nvPr/>
        </p:nvSpPr>
        <p:spPr>
          <a:xfrm>
            <a:off x="332006" y="2912155"/>
            <a:ext cx="1888175" cy="736218"/>
          </a:xfrm>
          <a:prstGeom prst="roundRect">
            <a:avLst>
              <a:gd name="adj" fmla="val 7899"/>
            </a:avLst>
          </a:prstGeom>
          <a:solidFill>
            <a:schemeClr val="bg1"/>
          </a:solidFill>
          <a:ln w="19050">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332006" y="3769828"/>
            <a:ext cx="4228020" cy="782142"/>
          </a:xfrm>
          <a:prstGeom prst="roundRect">
            <a:avLst>
              <a:gd name="adj" fmla="val 7899"/>
            </a:avLst>
          </a:prstGeom>
          <a:solidFill>
            <a:schemeClr val="bg1"/>
          </a:solidFill>
          <a:ln w="19050">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2322416" y="2912155"/>
            <a:ext cx="2237610" cy="736218"/>
          </a:xfrm>
          <a:prstGeom prst="roundRect">
            <a:avLst>
              <a:gd name="adj" fmla="val 7899"/>
            </a:avLst>
          </a:prstGeom>
          <a:solidFill>
            <a:schemeClr val="bg1"/>
          </a:solidFill>
          <a:ln w="19050">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425314" y="2965602"/>
            <a:ext cx="936956" cy="2389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b="1" dirty="0"/>
              <a:t>ユーザ企業</a:t>
            </a:r>
            <a:r>
              <a:rPr lang="en-US" altLang="ja-JP" sz="900" b="1" dirty="0" smtClean="0"/>
              <a:t>A</a:t>
            </a:r>
            <a:endParaRPr kumimoji="1" lang="ja-JP" altLang="en-US" sz="900" b="1" dirty="0"/>
          </a:p>
        </p:txBody>
      </p:sp>
      <p:sp>
        <p:nvSpPr>
          <p:cNvPr id="62" name="角丸四角形 61"/>
          <p:cNvSpPr/>
          <p:nvPr/>
        </p:nvSpPr>
        <p:spPr>
          <a:xfrm>
            <a:off x="2415727" y="2965602"/>
            <a:ext cx="936956" cy="2389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b="1" dirty="0"/>
              <a:t>ユーザ</a:t>
            </a:r>
            <a:r>
              <a:rPr lang="ja-JP" altLang="en-US" sz="900" b="1" dirty="0" smtClean="0"/>
              <a:t>企業</a:t>
            </a:r>
            <a:r>
              <a:rPr lang="en-US" altLang="ja-JP" sz="900" b="1" dirty="0" smtClean="0"/>
              <a:t>B</a:t>
            </a:r>
            <a:endParaRPr kumimoji="1" lang="ja-JP" altLang="en-US" sz="900" b="1" dirty="0"/>
          </a:p>
        </p:txBody>
      </p:sp>
      <p:sp>
        <p:nvSpPr>
          <p:cNvPr id="63" name="角丸四角形 62"/>
          <p:cNvSpPr/>
          <p:nvPr/>
        </p:nvSpPr>
        <p:spPr>
          <a:xfrm>
            <a:off x="425314" y="3819292"/>
            <a:ext cx="936956" cy="2389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b="1" dirty="0" smtClean="0"/>
              <a:t>パートナー様</a:t>
            </a:r>
            <a:endParaRPr kumimoji="1" lang="ja-JP" altLang="en-US" sz="900" b="1" dirty="0"/>
          </a:p>
        </p:txBody>
      </p:sp>
      <p:sp>
        <p:nvSpPr>
          <p:cNvPr id="64" name="Freeform 14"/>
          <p:cNvSpPr>
            <a:spLocks noEditPoints="1"/>
          </p:cNvSpPr>
          <p:nvPr/>
        </p:nvSpPr>
        <p:spPr bwMode="auto">
          <a:xfrm>
            <a:off x="425314" y="3293753"/>
            <a:ext cx="200905" cy="221874"/>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65" name="グループ化 64"/>
          <p:cNvGrpSpPr/>
          <p:nvPr/>
        </p:nvGrpSpPr>
        <p:grpSpPr>
          <a:xfrm>
            <a:off x="2415727" y="3271025"/>
            <a:ext cx="265513" cy="244602"/>
            <a:chOff x="3541713" y="2698750"/>
            <a:chExt cx="476250" cy="358775"/>
          </a:xfrm>
          <a:solidFill>
            <a:schemeClr val="bg1">
              <a:lumMod val="50000"/>
            </a:schemeClr>
          </a:solidFill>
        </p:grpSpPr>
        <p:sp>
          <p:nvSpPr>
            <p:cNvPr id="66" name="Freeform 36"/>
            <p:cNvSpPr>
              <a:spLocks noEditPoints="1"/>
            </p:cNvSpPr>
            <p:nvPr/>
          </p:nvSpPr>
          <p:spPr bwMode="auto">
            <a:xfrm>
              <a:off x="3541713" y="2797175"/>
              <a:ext cx="476250" cy="260350"/>
            </a:xfrm>
            <a:custGeom>
              <a:avLst/>
              <a:gdLst>
                <a:gd name="T0" fmla="*/ 144 w 300"/>
                <a:gd name="T1" fmla="*/ 143 h 164"/>
                <a:gd name="T2" fmla="*/ 85 w 300"/>
                <a:gd name="T3" fmla="*/ 50 h 164"/>
                <a:gd name="T4" fmla="*/ 160 w 300"/>
                <a:gd name="T5" fmla="*/ 79 h 164"/>
                <a:gd name="T6" fmla="*/ 160 w 300"/>
                <a:gd name="T7" fmla="*/ 89 h 164"/>
                <a:gd name="T8" fmla="*/ 145 w 300"/>
                <a:gd name="T9" fmla="*/ 114 h 164"/>
                <a:gd name="T10" fmla="*/ 145 w 300"/>
                <a:gd name="T11" fmla="*/ 114 h 164"/>
                <a:gd name="T12" fmla="*/ 120 w 300"/>
                <a:gd name="T13" fmla="*/ 79 h 164"/>
                <a:gd name="T14" fmla="*/ 135 w 300"/>
                <a:gd name="T15" fmla="*/ 104 h 164"/>
                <a:gd name="T16" fmla="*/ 135 w 300"/>
                <a:gd name="T17" fmla="*/ 114 h 164"/>
                <a:gd name="T18" fmla="*/ 96 w 300"/>
                <a:gd name="T19" fmla="*/ 65 h 164"/>
                <a:gd name="T20" fmla="*/ 96 w 300"/>
                <a:gd name="T21" fmla="*/ 65 h 164"/>
                <a:gd name="T22" fmla="*/ 96 w 300"/>
                <a:gd name="T23" fmla="*/ 104 h 164"/>
                <a:gd name="T24" fmla="*/ 110 w 300"/>
                <a:gd name="T25" fmla="*/ 128 h 164"/>
                <a:gd name="T26" fmla="*/ 18 w 300"/>
                <a:gd name="T27" fmla="*/ 164 h 164"/>
                <a:gd name="T28" fmla="*/ 61 w 300"/>
                <a:gd name="T29" fmla="*/ 164 h 164"/>
                <a:gd name="T30" fmla="*/ 36 w 300"/>
                <a:gd name="T31" fmla="*/ 89 h 164"/>
                <a:gd name="T32" fmla="*/ 36 w 300"/>
                <a:gd name="T33" fmla="*/ 89 h 164"/>
                <a:gd name="T34" fmla="*/ 36 w 300"/>
                <a:gd name="T35" fmla="*/ 128 h 164"/>
                <a:gd name="T36" fmla="*/ 26 w 300"/>
                <a:gd name="T37" fmla="*/ 104 h 164"/>
                <a:gd name="T38" fmla="*/ 26 w 300"/>
                <a:gd name="T39" fmla="*/ 114 h 164"/>
                <a:gd name="T40" fmla="*/ 190 w 300"/>
                <a:gd name="T41" fmla="*/ 0 h 164"/>
                <a:gd name="T42" fmla="*/ 261 w 300"/>
                <a:gd name="T43" fmla="*/ 143 h 164"/>
                <a:gd name="T44" fmla="*/ 190 w 300"/>
                <a:gd name="T45" fmla="*/ 0 h 164"/>
                <a:gd name="T46" fmla="*/ 215 w 300"/>
                <a:gd name="T47" fmla="*/ 114 h 164"/>
                <a:gd name="T48" fmla="*/ 201 w 300"/>
                <a:gd name="T49" fmla="*/ 89 h 164"/>
                <a:gd name="T50" fmla="*/ 201 w 300"/>
                <a:gd name="T51" fmla="*/ 79 h 164"/>
                <a:gd name="T52" fmla="*/ 215 w 300"/>
                <a:gd name="T53" fmla="*/ 54 h 164"/>
                <a:gd name="T54" fmla="*/ 215 w 300"/>
                <a:gd name="T55" fmla="*/ 54 h 164"/>
                <a:gd name="T56" fmla="*/ 215 w 300"/>
                <a:gd name="T57" fmla="*/ 15 h 164"/>
                <a:gd name="T58" fmla="*/ 225 w 300"/>
                <a:gd name="T59" fmla="*/ 114 h 164"/>
                <a:gd name="T60" fmla="*/ 225 w 300"/>
                <a:gd name="T61" fmla="*/ 104 h 164"/>
                <a:gd name="T62" fmla="*/ 240 w 300"/>
                <a:gd name="T63" fmla="*/ 79 h 164"/>
                <a:gd name="T64" fmla="*/ 240 w 300"/>
                <a:gd name="T65" fmla="*/ 79 h 164"/>
                <a:gd name="T66" fmla="*/ 240 w 300"/>
                <a:gd name="T67" fmla="*/ 40 h 164"/>
                <a:gd name="T68" fmla="*/ 225 w 300"/>
                <a:gd name="T69" fmla="*/ 15 h 164"/>
                <a:gd name="T70" fmla="*/ 250 w 300"/>
                <a:gd name="T71" fmla="*/ 128 h 164"/>
                <a:gd name="T72" fmla="*/ 265 w 300"/>
                <a:gd name="T73" fmla="*/ 104 h 164"/>
                <a:gd name="T74" fmla="*/ 265 w 300"/>
                <a:gd name="T75" fmla="*/ 104 h 164"/>
                <a:gd name="T76" fmla="*/ 265 w 300"/>
                <a:gd name="T77" fmla="*/ 65 h 164"/>
                <a:gd name="T78" fmla="*/ 250 w 300"/>
                <a:gd name="T79" fmla="*/ 40 h 164"/>
                <a:gd name="T80" fmla="*/ 250 w 300"/>
                <a:gd name="T81" fmla="*/ 30 h 164"/>
                <a:gd name="T82" fmla="*/ 290 w 300"/>
                <a:gd name="T83" fmla="*/ 128 h 164"/>
                <a:gd name="T84" fmla="*/ 290 w 300"/>
                <a:gd name="T85" fmla="*/ 128 h 164"/>
                <a:gd name="T86" fmla="*/ 290 w 300"/>
                <a:gd name="T87" fmla="*/ 89 h 164"/>
                <a:gd name="T88" fmla="*/ 275 w 300"/>
                <a:gd name="T89" fmla="*/ 65 h 164"/>
                <a:gd name="T90" fmla="*/ 275 w 300"/>
                <a:gd name="T91" fmla="*/ 54 h 164"/>
                <a:gd name="T92" fmla="*/ 290 w 300"/>
                <a:gd name="T93" fmla="*/ 30 h 164"/>
                <a:gd name="T94" fmla="*/ 290 w 300"/>
                <a:gd name="T95" fmla="*/ 3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 h="164">
                  <a:moveTo>
                    <a:pt x="85" y="164"/>
                  </a:moveTo>
                  <a:lnTo>
                    <a:pt x="111" y="164"/>
                  </a:lnTo>
                  <a:lnTo>
                    <a:pt x="111" y="143"/>
                  </a:lnTo>
                  <a:lnTo>
                    <a:pt x="144" y="143"/>
                  </a:lnTo>
                  <a:lnTo>
                    <a:pt x="144" y="164"/>
                  </a:lnTo>
                  <a:lnTo>
                    <a:pt x="170" y="164"/>
                  </a:lnTo>
                  <a:lnTo>
                    <a:pt x="170" y="50"/>
                  </a:lnTo>
                  <a:lnTo>
                    <a:pt x="85" y="50"/>
                  </a:lnTo>
                  <a:lnTo>
                    <a:pt x="85" y="164"/>
                  </a:lnTo>
                  <a:close/>
                  <a:moveTo>
                    <a:pt x="145" y="65"/>
                  </a:moveTo>
                  <a:lnTo>
                    <a:pt x="160" y="65"/>
                  </a:lnTo>
                  <a:lnTo>
                    <a:pt x="160" y="79"/>
                  </a:lnTo>
                  <a:lnTo>
                    <a:pt x="145" y="79"/>
                  </a:lnTo>
                  <a:lnTo>
                    <a:pt x="145" y="65"/>
                  </a:lnTo>
                  <a:close/>
                  <a:moveTo>
                    <a:pt x="145" y="89"/>
                  </a:moveTo>
                  <a:lnTo>
                    <a:pt x="160" y="89"/>
                  </a:lnTo>
                  <a:lnTo>
                    <a:pt x="160" y="104"/>
                  </a:lnTo>
                  <a:lnTo>
                    <a:pt x="145" y="104"/>
                  </a:lnTo>
                  <a:lnTo>
                    <a:pt x="145" y="89"/>
                  </a:lnTo>
                  <a:close/>
                  <a:moveTo>
                    <a:pt x="145" y="114"/>
                  </a:moveTo>
                  <a:lnTo>
                    <a:pt x="160" y="114"/>
                  </a:lnTo>
                  <a:lnTo>
                    <a:pt x="160" y="128"/>
                  </a:lnTo>
                  <a:lnTo>
                    <a:pt x="145" y="128"/>
                  </a:lnTo>
                  <a:lnTo>
                    <a:pt x="145" y="114"/>
                  </a:lnTo>
                  <a:close/>
                  <a:moveTo>
                    <a:pt x="120" y="65"/>
                  </a:moveTo>
                  <a:lnTo>
                    <a:pt x="135" y="65"/>
                  </a:lnTo>
                  <a:lnTo>
                    <a:pt x="135" y="79"/>
                  </a:lnTo>
                  <a:lnTo>
                    <a:pt x="120" y="79"/>
                  </a:lnTo>
                  <a:lnTo>
                    <a:pt x="120" y="65"/>
                  </a:lnTo>
                  <a:close/>
                  <a:moveTo>
                    <a:pt x="120" y="89"/>
                  </a:moveTo>
                  <a:lnTo>
                    <a:pt x="135" y="89"/>
                  </a:lnTo>
                  <a:lnTo>
                    <a:pt x="135" y="104"/>
                  </a:lnTo>
                  <a:lnTo>
                    <a:pt x="120" y="104"/>
                  </a:lnTo>
                  <a:lnTo>
                    <a:pt x="120" y="89"/>
                  </a:lnTo>
                  <a:close/>
                  <a:moveTo>
                    <a:pt x="120" y="114"/>
                  </a:moveTo>
                  <a:lnTo>
                    <a:pt x="135" y="114"/>
                  </a:lnTo>
                  <a:lnTo>
                    <a:pt x="135" y="128"/>
                  </a:lnTo>
                  <a:lnTo>
                    <a:pt x="120" y="128"/>
                  </a:lnTo>
                  <a:lnTo>
                    <a:pt x="120" y="114"/>
                  </a:lnTo>
                  <a:close/>
                  <a:moveTo>
                    <a:pt x="96" y="65"/>
                  </a:moveTo>
                  <a:lnTo>
                    <a:pt x="110" y="65"/>
                  </a:lnTo>
                  <a:lnTo>
                    <a:pt x="110" y="79"/>
                  </a:lnTo>
                  <a:lnTo>
                    <a:pt x="96" y="79"/>
                  </a:lnTo>
                  <a:lnTo>
                    <a:pt x="96" y="65"/>
                  </a:lnTo>
                  <a:close/>
                  <a:moveTo>
                    <a:pt x="96" y="89"/>
                  </a:moveTo>
                  <a:lnTo>
                    <a:pt x="110" y="89"/>
                  </a:lnTo>
                  <a:lnTo>
                    <a:pt x="110" y="104"/>
                  </a:lnTo>
                  <a:lnTo>
                    <a:pt x="96" y="104"/>
                  </a:lnTo>
                  <a:lnTo>
                    <a:pt x="96" y="89"/>
                  </a:lnTo>
                  <a:close/>
                  <a:moveTo>
                    <a:pt x="96" y="114"/>
                  </a:moveTo>
                  <a:lnTo>
                    <a:pt x="110" y="114"/>
                  </a:lnTo>
                  <a:lnTo>
                    <a:pt x="110" y="128"/>
                  </a:lnTo>
                  <a:lnTo>
                    <a:pt x="96" y="128"/>
                  </a:lnTo>
                  <a:lnTo>
                    <a:pt x="96" y="114"/>
                  </a:lnTo>
                  <a:close/>
                  <a:moveTo>
                    <a:pt x="0" y="164"/>
                  </a:moveTo>
                  <a:lnTo>
                    <a:pt x="18" y="164"/>
                  </a:lnTo>
                  <a:lnTo>
                    <a:pt x="18" y="143"/>
                  </a:lnTo>
                  <a:lnTo>
                    <a:pt x="43" y="143"/>
                  </a:lnTo>
                  <a:lnTo>
                    <a:pt x="43" y="164"/>
                  </a:lnTo>
                  <a:lnTo>
                    <a:pt x="61" y="164"/>
                  </a:lnTo>
                  <a:lnTo>
                    <a:pt x="61" y="75"/>
                  </a:lnTo>
                  <a:lnTo>
                    <a:pt x="0" y="75"/>
                  </a:lnTo>
                  <a:lnTo>
                    <a:pt x="0" y="164"/>
                  </a:lnTo>
                  <a:close/>
                  <a:moveTo>
                    <a:pt x="36" y="89"/>
                  </a:moveTo>
                  <a:lnTo>
                    <a:pt x="50" y="89"/>
                  </a:lnTo>
                  <a:lnTo>
                    <a:pt x="50" y="104"/>
                  </a:lnTo>
                  <a:lnTo>
                    <a:pt x="36" y="104"/>
                  </a:lnTo>
                  <a:lnTo>
                    <a:pt x="36" y="89"/>
                  </a:lnTo>
                  <a:close/>
                  <a:moveTo>
                    <a:pt x="36" y="114"/>
                  </a:moveTo>
                  <a:lnTo>
                    <a:pt x="50" y="114"/>
                  </a:lnTo>
                  <a:lnTo>
                    <a:pt x="50" y="128"/>
                  </a:lnTo>
                  <a:lnTo>
                    <a:pt x="36" y="128"/>
                  </a:lnTo>
                  <a:lnTo>
                    <a:pt x="36" y="114"/>
                  </a:lnTo>
                  <a:close/>
                  <a:moveTo>
                    <a:pt x="11" y="89"/>
                  </a:moveTo>
                  <a:lnTo>
                    <a:pt x="26" y="89"/>
                  </a:lnTo>
                  <a:lnTo>
                    <a:pt x="26" y="104"/>
                  </a:lnTo>
                  <a:lnTo>
                    <a:pt x="11" y="104"/>
                  </a:lnTo>
                  <a:lnTo>
                    <a:pt x="11" y="89"/>
                  </a:lnTo>
                  <a:close/>
                  <a:moveTo>
                    <a:pt x="11" y="114"/>
                  </a:moveTo>
                  <a:lnTo>
                    <a:pt x="26" y="114"/>
                  </a:lnTo>
                  <a:lnTo>
                    <a:pt x="26" y="128"/>
                  </a:lnTo>
                  <a:lnTo>
                    <a:pt x="11" y="128"/>
                  </a:lnTo>
                  <a:lnTo>
                    <a:pt x="11" y="114"/>
                  </a:lnTo>
                  <a:close/>
                  <a:moveTo>
                    <a:pt x="190" y="0"/>
                  </a:moveTo>
                  <a:lnTo>
                    <a:pt x="190" y="164"/>
                  </a:lnTo>
                  <a:lnTo>
                    <a:pt x="229" y="164"/>
                  </a:lnTo>
                  <a:lnTo>
                    <a:pt x="229" y="143"/>
                  </a:lnTo>
                  <a:lnTo>
                    <a:pt x="261" y="143"/>
                  </a:lnTo>
                  <a:lnTo>
                    <a:pt x="261" y="164"/>
                  </a:lnTo>
                  <a:lnTo>
                    <a:pt x="300" y="164"/>
                  </a:lnTo>
                  <a:lnTo>
                    <a:pt x="300" y="0"/>
                  </a:lnTo>
                  <a:lnTo>
                    <a:pt x="190" y="0"/>
                  </a:lnTo>
                  <a:close/>
                  <a:moveTo>
                    <a:pt x="215" y="128"/>
                  </a:moveTo>
                  <a:lnTo>
                    <a:pt x="201" y="128"/>
                  </a:lnTo>
                  <a:lnTo>
                    <a:pt x="201" y="114"/>
                  </a:lnTo>
                  <a:lnTo>
                    <a:pt x="215" y="114"/>
                  </a:lnTo>
                  <a:lnTo>
                    <a:pt x="215" y="128"/>
                  </a:lnTo>
                  <a:close/>
                  <a:moveTo>
                    <a:pt x="215" y="104"/>
                  </a:moveTo>
                  <a:lnTo>
                    <a:pt x="201" y="104"/>
                  </a:lnTo>
                  <a:lnTo>
                    <a:pt x="201" y="89"/>
                  </a:lnTo>
                  <a:lnTo>
                    <a:pt x="215" y="89"/>
                  </a:lnTo>
                  <a:lnTo>
                    <a:pt x="215" y="104"/>
                  </a:lnTo>
                  <a:close/>
                  <a:moveTo>
                    <a:pt x="215" y="79"/>
                  </a:moveTo>
                  <a:lnTo>
                    <a:pt x="201" y="79"/>
                  </a:lnTo>
                  <a:lnTo>
                    <a:pt x="201" y="65"/>
                  </a:lnTo>
                  <a:lnTo>
                    <a:pt x="215" y="65"/>
                  </a:lnTo>
                  <a:lnTo>
                    <a:pt x="215" y="79"/>
                  </a:lnTo>
                  <a:close/>
                  <a:moveTo>
                    <a:pt x="215" y="54"/>
                  </a:moveTo>
                  <a:lnTo>
                    <a:pt x="201" y="54"/>
                  </a:lnTo>
                  <a:lnTo>
                    <a:pt x="201" y="40"/>
                  </a:lnTo>
                  <a:lnTo>
                    <a:pt x="215" y="40"/>
                  </a:lnTo>
                  <a:lnTo>
                    <a:pt x="215" y="54"/>
                  </a:lnTo>
                  <a:close/>
                  <a:moveTo>
                    <a:pt x="215" y="30"/>
                  </a:moveTo>
                  <a:lnTo>
                    <a:pt x="201" y="30"/>
                  </a:lnTo>
                  <a:lnTo>
                    <a:pt x="201" y="15"/>
                  </a:lnTo>
                  <a:lnTo>
                    <a:pt x="215" y="15"/>
                  </a:lnTo>
                  <a:lnTo>
                    <a:pt x="215" y="30"/>
                  </a:lnTo>
                  <a:close/>
                  <a:moveTo>
                    <a:pt x="240" y="128"/>
                  </a:moveTo>
                  <a:lnTo>
                    <a:pt x="225" y="128"/>
                  </a:lnTo>
                  <a:lnTo>
                    <a:pt x="225" y="114"/>
                  </a:lnTo>
                  <a:lnTo>
                    <a:pt x="240" y="114"/>
                  </a:lnTo>
                  <a:lnTo>
                    <a:pt x="240" y="128"/>
                  </a:lnTo>
                  <a:close/>
                  <a:moveTo>
                    <a:pt x="240" y="104"/>
                  </a:moveTo>
                  <a:lnTo>
                    <a:pt x="225" y="104"/>
                  </a:lnTo>
                  <a:lnTo>
                    <a:pt x="225" y="89"/>
                  </a:lnTo>
                  <a:lnTo>
                    <a:pt x="240" y="89"/>
                  </a:lnTo>
                  <a:lnTo>
                    <a:pt x="240" y="104"/>
                  </a:lnTo>
                  <a:close/>
                  <a:moveTo>
                    <a:pt x="240" y="79"/>
                  </a:moveTo>
                  <a:lnTo>
                    <a:pt x="225" y="79"/>
                  </a:lnTo>
                  <a:lnTo>
                    <a:pt x="225" y="65"/>
                  </a:lnTo>
                  <a:lnTo>
                    <a:pt x="240" y="65"/>
                  </a:lnTo>
                  <a:lnTo>
                    <a:pt x="240" y="79"/>
                  </a:lnTo>
                  <a:close/>
                  <a:moveTo>
                    <a:pt x="240" y="54"/>
                  </a:moveTo>
                  <a:lnTo>
                    <a:pt x="225" y="54"/>
                  </a:lnTo>
                  <a:lnTo>
                    <a:pt x="225" y="40"/>
                  </a:lnTo>
                  <a:lnTo>
                    <a:pt x="240" y="40"/>
                  </a:lnTo>
                  <a:lnTo>
                    <a:pt x="240" y="54"/>
                  </a:lnTo>
                  <a:close/>
                  <a:moveTo>
                    <a:pt x="240" y="30"/>
                  </a:moveTo>
                  <a:lnTo>
                    <a:pt x="225" y="30"/>
                  </a:lnTo>
                  <a:lnTo>
                    <a:pt x="225" y="15"/>
                  </a:lnTo>
                  <a:lnTo>
                    <a:pt x="240" y="15"/>
                  </a:lnTo>
                  <a:lnTo>
                    <a:pt x="240" y="30"/>
                  </a:lnTo>
                  <a:close/>
                  <a:moveTo>
                    <a:pt x="265" y="128"/>
                  </a:moveTo>
                  <a:lnTo>
                    <a:pt x="250" y="128"/>
                  </a:lnTo>
                  <a:lnTo>
                    <a:pt x="250" y="114"/>
                  </a:lnTo>
                  <a:lnTo>
                    <a:pt x="265" y="114"/>
                  </a:lnTo>
                  <a:lnTo>
                    <a:pt x="265" y="128"/>
                  </a:lnTo>
                  <a:close/>
                  <a:moveTo>
                    <a:pt x="265" y="104"/>
                  </a:moveTo>
                  <a:lnTo>
                    <a:pt x="250" y="104"/>
                  </a:lnTo>
                  <a:lnTo>
                    <a:pt x="250" y="89"/>
                  </a:lnTo>
                  <a:lnTo>
                    <a:pt x="265" y="89"/>
                  </a:lnTo>
                  <a:lnTo>
                    <a:pt x="265" y="104"/>
                  </a:lnTo>
                  <a:close/>
                  <a:moveTo>
                    <a:pt x="265" y="79"/>
                  </a:moveTo>
                  <a:lnTo>
                    <a:pt x="250" y="79"/>
                  </a:lnTo>
                  <a:lnTo>
                    <a:pt x="250" y="65"/>
                  </a:lnTo>
                  <a:lnTo>
                    <a:pt x="265" y="65"/>
                  </a:lnTo>
                  <a:lnTo>
                    <a:pt x="265" y="79"/>
                  </a:lnTo>
                  <a:close/>
                  <a:moveTo>
                    <a:pt x="265" y="54"/>
                  </a:moveTo>
                  <a:lnTo>
                    <a:pt x="250" y="54"/>
                  </a:lnTo>
                  <a:lnTo>
                    <a:pt x="250" y="40"/>
                  </a:lnTo>
                  <a:lnTo>
                    <a:pt x="265" y="40"/>
                  </a:lnTo>
                  <a:lnTo>
                    <a:pt x="265" y="54"/>
                  </a:lnTo>
                  <a:close/>
                  <a:moveTo>
                    <a:pt x="265" y="30"/>
                  </a:moveTo>
                  <a:lnTo>
                    <a:pt x="250" y="30"/>
                  </a:lnTo>
                  <a:lnTo>
                    <a:pt x="250" y="15"/>
                  </a:lnTo>
                  <a:lnTo>
                    <a:pt x="265" y="15"/>
                  </a:lnTo>
                  <a:lnTo>
                    <a:pt x="265" y="30"/>
                  </a:lnTo>
                  <a:close/>
                  <a:moveTo>
                    <a:pt x="290" y="128"/>
                  </a:moveTo>
                  <a:lnTo>
                    <a:pt x="275" y="128"/>
                  </a:lnTo>
                  <a:lnTo>
                    <a:pt x="275" y="114"/>
                  </a:lnTo>
                  <a:lnTo>
                    <a:pt x="290" y="114"/>
                  </a:lnTo>
                  <a:lnTo>
                    <a:pt x="290" y="128"/>
                  </a:lnTo>
                  <a:close/>
                  <a:moveTo>
                    <a:pt x="290" y="104"/>
                  </a:moveTo>
                  <a:lnTo>
                    <a:pt x="275" y="104"/>
                  </a:lnTo>
                  <a:lnTo>
                    <a:pt x="275" y="89"/>
                  </a:lnTo>
                  <a:lnTo>
                    <a:pt x="290" y="89"/>
                  </a:lnTo>
                  <a:lnTo>
                    <a:pt x="290" y="104"/>
                  </a:lnTo>
                  <a:close/>
                  <a:moveTo>
                    <a:pt x="290" y="79"/>
                  </a:moveTo>
                  <a:lnTo>
                    <a:pt x="275" y="79"/>
                  </a:lnTo>
                  <a:lnTo>
                    <a:pt x="275" y="65"/>
                  </a:lnTo>
                  <a:lnTo>
                    <a:pt x="290" y="65"/>
                  </a:lnTo>
                  <a:lnTo>
                    <a:pt x="290" y="79"/>
                  </a:lnTo>
                  <a:close/>
                  <a:moveTo>
                    <a:pt x="290" y="54"/>
                  </a:moveTo>
                  <a:lnTo>
                    <a:pt x="275" y="54"/>
                  </a:lnTo>
                  <a:lnTo>
                    <a:pt x="275" y="40"/>
                  </a:lnTo>
                  <a:lnTo>
                    <a:pt x="290" y="40"/>
                  </a:lnTo>
                  <a:lnTo>
                    <a:pt x="290" y="54"/>
                  </a:lnTo>
                  <a:close/>
                  <a:moveTo>
                    <a:pt x="290" y="30"/>
                  </a:moveTo>
                  <a:lnTo>
                    <a:pt x="275" y="30"/>
                  </a:lnTo>
                  <a:lnTo>
                    <a:pt x="275" y="15"/>
                  </a:lnTo>
                  <a:lnTo>
                    <a:pt x="290" y="15"/>
                  </a:lnTo>
                  <a:lnTo>
                    <a:pt x="29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37"/>
            <p:cNvSpPr>
              <a:spLocks/>
            </p:cNvSpPr>
            <p:nvPr/>
          </p:nvSpPr>
          <p:spPr bwMode="auto">
            <a:xfrm>
              <a:off x="3559175" y="2698750"/>
              <a:ext cx="358775" cy="180975"/>
            </a:xfrm>
            <a:custGeom>
              <a:avLst/>
              <a:gdLst>
                <a:gd name="T0" fmla="*/ 0 w 378"/>
                <a:gd name="T1" fmla="*/ 175 h 190"/>
                <a:gd name="T2" fmla="*/ 315 w 378"/>
                <a:gd name="T3" fmla="*/ 42 h 190"/>
                <a:gd name="T4" fmla="*/ 299 w 378"/>
                <a:gd name="T5" fmla="*/ 22 h 190"/>
                <a:gd name="T6" fmla="*/ 378 w 378"/>
                <a:gd name="T7" fmla="*/ 0 h 190"/>
                <a:gd name="T8" fmla="*/ 341 w 378"/>
                <a:gd name="T9" fmla="*/ 73 h 190"/>
                <a:gd name="T10" fmla="*/ 325 w 378"/>
                <a:gd name="T11" fmla="*/ 53 h 190"/>
                <a:gd name="T12" fmla="*/ 1 w 378"/>
                <a:gd name="T13" fmla="*/ 190 h 190"/>
                <a:gd name="T14" fmla="*/ 0 w 378"/>
                <a:gd name="T15" fmla="*/ 175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190">
                  <a:moveTo>
                    <a:pt x="0" y="175"/>
                  </a:moveTo>
                  <a:cubicBezTo>
                    <a:pt x="109" y="164"/>
                    <a:pt x="226" y="114"/>
                    <a:pt x="315" y="42"/>
                  </a:cubicBezTo>
                  <a:cubicBezTo>
                    <a:pt x="299" y="22"/>
                    <a:pt x="299" y="22"/>
                    <a:pt x="299" y="22"/>
                  </a:cubicBezTo>
                  <a:cubicBezTo>
                    <a:pt x="378" y="0"/>
                    <a:pt x="378" y="0"/>
                    <a:pt x="378" y="0"/>
                  </a:cubicBezTo>
                  <a:cubicBezTo>
                    <a:pt x="341" y="73"/>
                    <a:pt x="341" y="73"/>
                    <a:pt x="341" y="73"/>
                  </a:cubicBezTo>
                  <a:cubicBezTo>
                    <a:pt x="325" y="53"/>
                    <a:pt x="325" y="53"/>
                    <a:pt x="325" y="53"/>
                  </a:cubicBezTo>
                  <a:cubicBezTo>
                    <a:pt x="234" y="127"/>
                    <a:pt x="113" y="179"/>
                    <a:pt x="1" y="190"/>
                  </a:cubicBez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8" name="Freeform 23"/>
          <p:cNvSpPr>
            <a:spLocks noEditPoints="1"/>
          </p:cNvSpPr>
          <p:nvPr/>
        </p:nvSpPr>
        <p:spPr bwMode="auto">
          <a:xfrm>
            <a:off x="425314" y="4152274"/>
            <a:ext cx="221261" cy="208886"/>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69" name="テキスト ボックス 68"/>
          <p:cNvSpPr txBox="1"/>
          <p:nvPr/>
        </p:nvSpPr>
        <p:spPr>
          <a:xfrm>
            <a:off x="618475" y="3247098"/>
            <a:ext cx="1750999" cy="400110"/>
          </a:xfrm>
          <a:prstGeom prst="rect">
            <a:avLst/>
          </a:prstGeom>
          <a:noFill/>
        </p:spPr>
        <p:txBody>
          <a:bodyPr wrap="square" rtlCol="0">
            <a:spAutoFit/>
          </a:bodyPr>
          <a:lstStyle/>
          <a:p>
            <a:r>
              <a:rPr kumimoji="1" lang="en-US" altLang="ja-JP" sz="1000" dirty="0" smtClean="0">
                <a:solidFill>
                  <a:schemeClr val="tx1">
                    <a:lumMod val="75000"/>
                    <a:lumOff val="25000"/>
                  </a:schemeClr>
                </a:solidFill>
              </a:rPr>
              <a:t>SS</a:t>
            </a:r>
            <a:r>
              <a:rPr lang="ja-JP" altLang="en-US" sz="1000" dirty="0" err="1" smtClean="0">
                <a:solidFill>
                  <a:schemeClr val="tx1">
                    <a:lumMod val="75000"/>
                    <a:lumOff val="25000"/>
                  </a:schemeClr>
                </a:solidFill>
              </a:rPr>
              <a:t>は評</a:t>
            </a:r>
            <a:r>
              <a:rPr lang="ja-JP" altLang="en-US" sz="1000" dirty="0" smtClean="0">
                <a:solidFill>
                  <a:schemeClr val="tx1">
                    <a:lumMod val="75000"/>
                    <a:lumOff val="25000"/>
                  </a:schemeClr>
                </a:solidFill>
              </a:rPr>
              <a:t>価しているが</a:t>
            </a:r>
            <a:endParaRPr lang="en-US" altLang="ja-JP" sz="1000" dirty="0" smtClean="0">
              <a:solidFill>
                <a:schemeClr val="tx1">
                  <a:lumMod val="75000"/>
                  <a:lumOff val="25000"/>
                </a:schemeClr>
              </a:solidFill>
            </a:endParaRPr>
          </a:p>
          <a:p>
            <a:r>
              <a:rPr lang="ja-JP" altLang="en-US" sz="1000" dirty="0" smtClean="0">
                <a:solidFill>
                  <a:schemeClr val="tx1">
                    <a:lumMod val="75000"/>
                    <a:lumOff val="25000"/>
                  </a:schemeClr>
                </a:solidFill>
              </a:rPr>
              <a:t>当社はそこまで必要ない</a:t>
            </a:r>
            <a:endParaRPr kumimoji="1" lang="ja-JP" altLang="en-US" sz="1000" dirty="0">
              <a:solidFill>
                <a:schemeClr val="tx1">
                  <a:lumMod val="75000"/>
                  <a:lumOff val="25000"/>
                </a:schemeClr>
              </a:solidFill>
            </a:endParaRPr>
          </a:p>
        </p:txBody>
      </p:sp>
      <p:sp>
        <p:nvSpPr>
          <p:cNvPr id="70" name="テキスト ボックス 69"/>
          <p:cNvSpPr txBox="1"/>
          <p:nvPr/>
        </p:nvSpPr>
        <p:spPr>
          <a:xfrm>
            <a:off x="2681239" y="3247098"/>
            <a:ext cx="1972097" cy="400110"/>
          </a:xfrm>
          <a:prstGeom prst="rect">
            <a:avLst/>
          </a:prstGeom>
          <a:noFill/>
        </p:spPr>
        <p:txBody>
          <a:bodyPr wrap="square" rtlCol="0">
            <a:spAutoFit/>
          </a:bodyPr>
          <a:lstStyle/>
          <a:p>
            <a:r>
              <a:rPr kumimoji="1" lang="ja-JP" altLang="en-US" sz="1000" dirty="0" smtClean="0">
                <a:solidFill>
                  <a:schemeClr val="tx1">
                    <a:lumMod val="75000"/>
                    <a:lumOff val="25000"/>
                  </a:schemeClr>
                </a:solidFill>
              </a:rPr>
              <a:t>まずは一般会計を導入したい</a:t>
            </a:r>
            <a:endParaRPr kumimoji="1" lang="en-US" altLang="ja-JP" sz="1000" dirty="0" smtClean="0">
              <a:solidFill>
                <a:schemeClr val="tx1">
                  <a:lumMod val="75000"/>
                  <a:lumOff val="25000"/>
                </a:schemeClr>
              </a:solidFill>
            </a:endParaRPr>
          </a:p>
          <a:p>
            <a:r>
              <a:rPr lang="ja-JP" altLang="en-US" sz="1000" dirty="0">
                <a:solidFill>
                  <a:schemeClr val="tx1">
                    <a:lumMod val="75000"/>
                    <a:lumOff val="25000"/>
                  </a:schemeClr>
                </a:solidFill>
              </a:rPr>
              <a:t>来年</a:t>
            </a:r>
            <a:r>
              <a:rPr lang="ja-JP" altLang="en-US" sz="1000" dirty="0" smtClean="0">
                <a:solidFill>
                  <a:schemeClr val="tx1">
                    <a:lumMod val="75000"/>
                    <a:lumOff val="25000"/>
                  </a:schemeClr>
                </a:solidFill>
              </a:rPr>
              <a:t>以降に拡張の予定</a:t>
            </a:r>
            <a:endParaRPr kumimoji="1" lang="ja-JP" altLang="en-US" sz="1000" dirty="0">
              <a:solidFill>
                <a:schemeClr val="tx1">
                  <a:lumMod val="75000"/>
                  <a:lumOff val="25000"/>
                </a:schemeClr>
              </a:solidFill>
            </a:endParaRPr>
          </a:p>
        </p:txBody>
      </p:sp>
      <p:sp>
        <p:nvSpPr>
          <p:cNvPr id="71" name="テキスト ボックス 70"/>
          <p:cNvSpPr txBox="1"/>
          <p:nvPr/>
        </p:nvSpPr>
        <p:spPr>
          <a:xfrm>
            <a:off x="618475" y="4105413"/>
            <a:ext cx="3941551" cy="400110"/>
          </a:xfrm>
          <a:prstGeom prst="rect">
            <a:avLst/>
          </a:prstGeom>
          <a:noFill/>
        </p:spPr>
        <p:txBody>
          <a:bodyPr wrap="square" rtlCol="0">
            <a:spAutoFit/>
          </a:bodyPr>
          <a:lstStyle/>
          <a:p>
            <a:r>
              <a:rPr lang="ja-JP" altLang="en-US" sz="1000" dirty="0" smtClean="0">
                <a:solidFill>
                  <a:schemeClr val="tx1">
                    <a:lumMod val="75000"/>
                    <a:lumOff val="25000"/>
                  </a:schemeClr>
                </a:solidFill>
              </a:rPr>
              <a:t>・</a:t>
            </a:r>
            <a:r>
              <a:rPr lang="ja-JP" altLang="en-US" sz="1000" dirty="0">
                <a:solidFill>
                  <a:schemeClr val="tx1">
                    <a:lumMod val="75000"/>
                    <a:lumOff val="25000"/>
                  </a:schemeClr>
                </a:solidFill>
              </a:rPr>
              <a:t>パブリック</a:t>
            </a:r>
            <a:r>
              <a:rPr lang="ja-JP" altLang="en-US" sz="1000" dirty="0" smtClean="0">
                <a:solidFill>
                  <a:schemeClr val="tx1">
                    <a:lumMod val="75000"/>
                    <a:lumOff val="25000"/>
                  </a:schemeClr>
                </a:solidFill>
              </a:rPr>
              <a:t>は安価だが制限があり自由度が低い</a:t>
            </a:r>
            <a:endParaRPr lang="en-US" altLang="ja-JP" sz="1000" dirty="0" smtClean="0">
              <a:solidFill>
                <a:schemeClr val="tx1">
                  <a:lumMod val="75000"/>
                  <a:lumOff val="25000"/>
                </a:schemeClr>
              </a:solidFill>
            </a:endParaRPr>
          </a:p>
          <a:p>
            <a:r>
              <a:rPr kumimoji="1" lang="ja-JP" altLang="en-US" sz="1000" dirty="0" smtClean="0">
                <a:solidFill>
                  <a:schemeClr val="tx1">
                    <a:lumMod val="75000"/>
                    <a:lumOff val="25000"/>
                  </a:schemeClr>
                </a:solidFill>
              </a:rPr>
              <a:t>・提案会社によってはプライベートは提案金額が高い</a:t>
            </a:r>
            <a:endParaRPr kumimoji="1" lang="en-US" altLang="ja-JP" sz="1000" dirty="0" smtClean="0">
              <a:solidFill>
                <a:schemeClr val="tx1">
                  <a:lumMod val="75000"/>
                  <a:lumOff val="25000"/>
                </a:schemeClr>
              </a:solidFill>
            </a:endParaRPr>
          </a:p>
        </p:txBody>
      </p:sp>
      <p:sp>
        <p:nvSpPr>
          <p:cNvPr id="72" name="テキスト ボックス 71"/>
          <p:cNvSpPr txBox="1"/>
          <p:nvPr/>
        </p:nvSpPr>
        <p:spPr>
          <a:xfrm>
            <a:off x="359999" y="1531116"/>
            <a:ext cx="4078266" cy="1292662"/>
          </a:xfrm>
          <a:prstGeom prst="rect">
            <a:avLst/>
          </a:prstGeom>
          <a:noFill/>
        </p:spPr>
        <p:txBody>
          <a:bodyPr wrap="square" rtlCol="0">
            <a:spAutoFit/>
          </a:bodyPr>
          <a:lstStyle/>
          <a:p>
            <a:r>
              <a:rPr kumimoji="1" lang="en-US" altLang="ja-JP" sz="1600" b="1" dirty="0" smtClean="0">
                <a:solidFill>
                  <a:schemeClr val="tx1">
                    <a:lumMod val="75000"/>
                    <a:lumOff val="25000"/>
                  </a:schemeClr>
                </a:solidFill>
                <a:latin typeface="+mn-ea"/>
              </a:rPr>
              <a:t>SuperStream-NX Cloud</a:t>
            </a:r>
            <a:r>
              <a:rPr kumimoji="1" lang="ja-JP" altLang="en-US" sz="1600" b="1" dirty="0" smtClean="0">
                <a:solidFill>
                  <a:schemeClr val="tx1">
                    <a:lumMod val="75000"/>
                    <a:lumOff val="25000"/>
                  </a:schemeClr>
                </a:solidFill>
                <a:latin typeface="+mn-ea"/>
              </a:rPr>
              <a:t>（</a:t>
            </a:r>
            <a:r>
              <a:rPr kumimoji="1" lang="en-US" altLang="ja-JP" sz="1600" b="1" dirty="0" smtClean="0">
                <a:solidFill>
                  <a:schemeClr val="tx1">
                    <a:lumMod val="75000"/>
                    <a:lumOff val="25000"/>
                  </a:schemeClr>
                </a:solidFill>
                <a:latin typeface="+mn-ea"/>
              </a:rPr>
              <a:t>Compact</a:t>
            </a:r>
            <a:r>
              <a:rPr kumimoji="1" lang="ja-JP" altLang="en-US" sz="1600" b="1" dirty="0" smtClean="0">
                <a:solidFill>
                  <a:schemeClr val="tx1">
                    <a:lumMod val="75000"/>
                    <a:lumOff val="25000"/>
                  </a:schemeClr>
                </a:solidFill>
                <a:latin typeface="+mn-ea"/>
              </a:rPr>
              <a:t>）</a:t>
            </a:r>
            <a:endParaRPr kumimoji="1" lang="en-US" altLang="ja-JP" sz="1500" b="1" dirty="0" smtClean="0">
              <a:solidFill>
                <a:schemeClr val="tx1">
                  <a:lumMod val="75000"/>
                  <a:lumOff val="25000"/>
                </a:schemeClr>
              </a:solidFill>
              <a:latin typeface="+mn-ea"/>
            </a:endParaRPr>
          </a:p>
          <a:p>
            <a:endParaRPr lang="en-US" altLang="ja-JP" sz="1000" dirty="0" smtClean="0">
              <a:solidFill>
                <a:schemeClr val="tx1">
                  <a:lumMod val="75000"/>
                  <a:lumOff val="25000"/>
                </a:schemeClr>
              </a:solidFill>
              <a:latin typeface="+mn-ea"/>
            </a:endParaRPr>
          </a:p>
          <a:p>
            <a:r>
              <a:rPr lang="ja-JP" altLang="en-US" sz="1200" b="1" dirty="0">
                <a:solidFill>
                  <a:schemeClr val="tx1">
                    <a:lumMod val="75000"/>
                    <a:lumOff val="25000"/>
                  </a:schemeClr>
                </a:solidFill>
                <a:latin typeface="+mn-ea"/>
              </a:rPr>
              <a:t>“帯に</a:t>
            </a:r>
            <a:r>
              <a:rPr lang="ja-JP" altLang="en-US" sz="1200" b="1" dirty="0" err="1">
                <a:solidFill>
                  <a:schemeClr val="tx1">
                    <a:lumMod val="75000"/>
                    <a:lumOff val="25000"/>
                  </a:schemeClr>
                </a:solidFill>
                <a:latin typeface="+mn-ea"/>
              </a:rPr>
              <a:t>短</a:t>
            </a:r>
            <a:r>
              <a:rPr lang="ja-JP" altLang="en-US" sz="1200" b="1" dirty="0" err="1" smtClean="0">
                <a:solidFill>
                  <a:schemeClr val="tx1">
                    <a:lumMod val="75000"/>
                    <a:lumOff val="25000"/>
                  </a:schemeClr>
                </a:solidFill>
                <a:latin typeface="+mn-ea"/>
              </a:rPr>
              <a:t>し</a:t>
            </a:r>
            <a:r>
              <a:rPr lang="ja-JP" altLang="en-US" sz="1200" b="1" dirty="0" smtClean="0">
                <a:solidFill>
                  <a:schemeClr val="tx1">
                    <a:lumMod val="75000"/>
                    <a:lumOff val="25000"/>
                  </a:schemeClr>
                </a:solidFill>
                <a:latin typeface="+mn-ea"/>
              </a:rPr>
              <a:t>襷</a:t>
            </a:r>
            <a:r>
              <a:rPr lang="ja-JP" altLang="en-US" sz="1200" b="1" dirty="0">
                <a:solidFill>
                  <a:schemeClr val="tx1">
                    <a:lumMod val="75000"/>
                    <a:lumOff val="25000"/>
                  </a:schemeClr>
                </a:solidFill>
                <a:latin typeface="+mn-ea"/>
              </a:rPr>
              <a:t>に長し</a:t>
            </a:r>
            <a:r>
              <a:rPr lang="ja-JP" altLang="en-US" sz="1200" b="1" dirty="0" smtClean="0">
                <a:solidFill>
                  <a:schemeClr val="tx1">
                    <a:lumMod val="75000"/>
                    <a:lumOff val="25000"/>
                  </a:schemeClr>
                </a:solidFill>
                <a:latin typeface="+mn-ea"/>
              </a:rPr>
              <a:t>”に対応する新プライベートクラウド</a:t>
            </a:r>
            <a:endParaRPr kumimoji="1" lang="en-US" altLang="ja-JP" sz="1000" b="1" dirty="0" smtClean="0">
              <a:solidFill>
                <a:schemeClr val="tx1">
                  <a:lumMod val="75000"/>
                  <a:lumOff val="25000"/>
                </a:schemeClr>
              </a:solidFill>
              <a:latin typeface="+mn-ea"/>
            </a:endParaRPr>
          </a:p>
          <a:p>
            <a:endParaRPr lang="en-US" altLang="ja-JP" sz="1000" dirty="0">
              <a:solidFill>
                <a:schemeClr val="tx1">
                  <a:lumMod val="75000"/>
                  <a:lumOff val="25000"/>
                </a:schemeClr>
              </a:solidFill>
              <a:latin typeface="+mn-ea"/>
            </a:endParaRPr>
          </a:p>
          <a:p>
            <a:r>
              <a:rPr lang="ja-JP" altLang="en-US" sz="1000" dirty="0" smtClean="0">
                <a:solidFill>
                  <a:schemeClr val="tx1">
                    <a:lumMod val="75000"/>
                    <a:lumOff val="25000"/>
                  </a:schemeClr>
                </a:solidFill>
                <a:latin typeface="+mn-ea"/>
              </a:rPr>
              <a:t>ユーザ企業にとっては検討･決定しやすい、</a:t>
            </a:r>
            <a:r>
              <a:rPr kumimoji="1" lang="ja-JP" altLang="en-US" sz="1000" dirty="0" smtClean="0">
                <a:solidFill>
                  <a:schemeClr val="tx1">
                    <a:lumMod val="75000"/>
                    <a:lumOff val="25000"/>
                  </a:schemeClr>
                </a:solidFill>
                <a:latin typeface="+mn-ea"/>
              </a:rPr>
              <a:t>パートナー様にとっては提案･提供しやすい</a:t>
            </a:r>
            <a:r>
              <a:rPr lang="ja-JP" altLang="en-US" sz="1000" dirty="0" smtClean="0">
                <a:solidFill>
                  <a:schemeClr val="tx1">
                    <a:lumMod val="75000"/>
                    <a:lumOff val="25000"/>
                  </a:schemeClr>
                </a:solidFill>
                <a:latin typeface="+mn-ea"/>
              </a:rPr>
              <a:t>料金体系</a:t>
            </a:r>
            <a:r>
              <a:rPr lang="ja-JP" altLang="en-US" sz="1000" dirty="0">
                <a:solidFill>
                  <a:schemeClr val="tx1">
                    <a:lumMod val="75000"/>
                    <a:lumOff val="25000"/>
                  </a:schemeClr>
                </a:solidFill>
                <a:latin typeface="+mn-ea"/>
              </a:rPr>
              <a:t>。</a:t>
            </a:r>
            <a:r>
              <a:rPr lang="ja-JP" altLang="en-US" sz="1000" dirty="0" smtClean="0">
                <a:solidFill>
                  <a:schemeClr val="tx1">
                    <a:lumMod val="75000"/>
                    <a:lumOff val="25000"/>
                  </a:schemeClr>
                </a:solidFill>
                <a:latin typeface="+mn-ea"/>
              </a:rPr>
              <a:t>制約条件はあるものの、拡張可能な</a:t>
            </a:r>
            <a:r>
              <a:rPr lang="en-US" altLang="ja-JP" sz="1000" dirty="0" smtClean="0">
                <a:solidFill>
                  <a:schemeClr val="tx1">
                    <a:lumMod val="75000"/>
                    <a:lumOff val="25000"/>
                  </a:schemeClr>
                </a:solidFill>
                <a:latin typeface="+mn-ea"/>
              </a:rPr>
              <a:t>Private Cloud</a:t>
            </a:r>
            <a:r>
              <a:rPr lang="ja-JP" altLang="en-US" sz="1000" dirty="0" smtClean="0">
                <a:solidFill>
                  <a:schemeClr val="tx1">
                    <a:lumMod val="75000"/>
                    <a:lumOff val="25000"/>
                  </a:schemeClr>
                </a:solidFill>
                <a:latin typeface="+mn-ea"/>
              </a:rPr>
              <a:t>をコンパクトに利用開始、将来の拡張も可能です。</a:t>
            </a:r>
            <a:endParaRPr kumimoji="1" lang="ja-JP" altLang="en-US" sz="1000" dirty="0">
              <a:solidFill>
                <a:schemeClr val="tx1">
                  <a:lumMod val="75000"/>
                  <a:lumOff val="25000"/>
                </a:schemeClr>
              </a:solidFill>
              <a:latin typeface="+mn-ea"/>
            </a:endParaRPr>
          </a:p>
        </p:txBody>
      </p:sp>
    </p:spTree>
    <p:extLst>
      <p:ext uri="{BB962C8B-B14F-4D97-AF65-F5344CB8AC3E}">
        <p14:creationId xmlns:p14="http://schemas.microsoft.com/office/powerpoint/2010/main" val="391880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66</a:t>
            </a:fld>
            <a:endParaRPr kumimoji="1" lang="ja-JP" altLang="en-US" dirty="0"/>
          </a:p>
        </p:txBody>
      </p:sp>
      <p:sp>
        <p:nvSpPr>
          <p:cNvPr id="3" name="タイトル 2"/>
          <p:cNvSpPr>
            <a:spLocks noGrp="1"/>
          </p:cNvSpPr>
          <p:nvPr>
            <p:ph type="title"/>
          </p:nvPr>
        </p:nvSpPr>
        <p:spPr/>
        <p:txBody>
          <a:bodyPr/>
          <a:lstStyle/>
          <a:p>
            <a:r>
              <a:rPr lang="en-US" altLang="ja-JP" sz="2000" dirty="0"/>
              <a:t>SuperStream-NX Cloud </a:t>
            </a:r>
            <a:r>
              <a:rPr lang="ja-JP" altLang="en-US" sz="2000" dirty="0"/>
              <a:t>エントリーモデルの提供開始</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sp>
        <p:nvSpPr>
          <p:cNvPr id="57" name="テキスト プレースホルダー 2"/>
          <p:cNvSpPr txBox="1">
            <a:spLocks/>
          </p:cNvSpPr>
          <p:nvPr/>
        </p:nvSpPr>
        <p:spPr>
          <a:xfrm>
            <a:off x="395536" y="987574"/>
            <a:ext cx="8640453" cy="288827"/>
          </a:xfrm>
          <a:prstGeom prst="rect">
            <a:avLst/>
          </a:prstGeom>
        </p:spPr>
        <p:txBody>
          <a:bodyPr wrap="none" lIns="0" tIns="0" rIns="0" bIns="0"/>
          <a:lstStyle/>
          <a:p>
            <a:pPr lvl="0"/>
            <a:r>
              <a:rPr lang="en-US" altLang="ja-JP" sz="1400" dirty="0">
                <a:solidFill>
                  <a:schemeClr val="tx1">
                    <a:lumMod val="75000"/>
                    <a:lumOff val="25000"/>
                  </a:schemeClr>
                </a:solidFill>
                <a:latin typeface="メイリオ" pitchFamily="50" charset="-128"/>
                <a:ea typeface="メイリオ" pitchFamily="50" charset="-128"/>
                <a:cs typeface="メイリオ" pitchFamily="50" charset="-128"/>
              </a:rPr>
              <a:t>SuperStream</a:t>
            </a:r>
            <a:r>
              <a:rPr lang="ja-JP" altLang="en-US" sz="1400" dirty="0">
                <a:solidFill>
                  <a:schemeClr val="tx1">
                    <a:lumMod val="75000"/>
                    <a:lumOff val="25000"/>
                  </a:schemeClr>
                </a:solidFill>
                <a:latin typeface="メイリオ" pitchFamily="50" charset="-128"/>
                <a:ea typeface="メイリオ" pitchFamily="50" charset="-128"/>
                <a:cs typeface="メイリオ" pitchFamily="50" charset="-128"/>
              </a:rPr>
              <a:t>の拡張性を評価も“現状”は基本機能を求める企業レンジの検討が増加</a:t>
            </a:r>
            <a:endParaRPr kumimoji="1" lang="ja-JP" altLang="en-US" sz="1200" i="0" strike="noStrike" kern="1200" cap="none" spc="0" normalizeH="0" baseline="0" noProof="0" dirty="0">
              <a:ln>
                <a:noFill/>
              </a:ln>
              <a:solidFill>
                <a:schemeClr val="tx1">
                  <a:lumMod val="75000"/>
                  <a:lumOff val="25000"/>
                </a:schemeClr>
              </a:solidFill>
              <a:effectLst/>
              <a:uLnTx/>
              <a:uFillTx/>
              <a:latin typeface="メイリオ" pitchFamily="50" charset="-128"/>
              <a:ea typeface="メイリオ" pitchFamily="50" charset="-128"/>
              <a:cs typeface="メイリオ" pitchFamily="50" charset="-128"/>
            </a:endParaRPr>
          </a:p>
        </p:txBody>
      </p:sp>
      <p:graphicFrame>
        <p:nvGraphicFramePr>
          <p:cNvPr id="58" name="表 57"/>
          <p:cNvGraphicFramePr>
            <a:graphicFrameLocks noGrp="1"/>
          </p:cNvGraphicFramePr>
          <p:nvPr>
            <p:extLst/>
          </p:nvPr>
        </p:nvGraphicFramePr>
        <p:xfrm>
          <a:off x="467544" y="3156569"/>
          <a:ext cx="7986142" cy="1611424"/>
        </p:xfrm>
        <a:graphic>
          <a:graphicData uri="http://schemas.openxmlformats.org/drawingml/2006/table">
            <a:tbl>
              <a:tblPr firstRow="1">
                <a:tableStyleId>{9D7B26C5-4107-4FEC-AEDC-1716B250A1EF}</a:tableStyleId>
              </a:tblPr>
              <a:tblGrid>
                <a:gridCol w="1276489">
                  <a:extLst>
                    <a:ext uri="{9D8B030D-6E8A-4147-A177-3AD203B41FA5}">
                      <a16:colId xmlns:a16="http://schemas.microsoft.com/office/drawing/2014/main" val="3358594312"/>
                    </a:ext>
                  </a:extLst>
                </a:gridCol>
                <a:gridCol w="3115907">
                  <a:extLst>
                    <a:ext uri="{9D8B030D-6E8A-4147-A177-3AD203B41FA5}">
                      <a16:colId xmlns:a16="http://schemas.microsoft.com/office/drawing/2014/main" val="3863486799"/>
                    </a:ext>
                  </a:extLst>
                </a:gridCol>
                <a:gridCol w="477839">
                  <a:extLst>
                    <a:ext uri="{9D8B030D-6E8A-4147-A177-3AD203B41FA5}">
                      <a16:colId xmlns:a16="http://schemas.microsoft.com/office/drawing/2014/main" val="2056211560"/>
                    </a:ext>
                  </a:extLst>
                </a:gridCol>
                <a:gridCol w="3115907">
                  <a:extLst>
                    <a:ext uri="{9D8B030D-6E8A-4147-A177-3AD203B41FA5}">
                      <a16:colId xmlns:a16="http://schemas.microsoft.com/office/drawing/2014/main" val="2473214853"/>
                    </a:ext>
                  </a:extLst>
                </a:gridCol>
              </a:tblGrid>
              <a:tr h="302842">
                <a:tc>
                  <a:txBody>
                    <a:bodyPr/>
                    <a:lstStyle/>
                    <a:p>
                      <a:pPr algn="ctr"/>
                      <a:endParaRPr kumimoji="1" lang="ja-JP" altLang="en-US" sz="1000" b="0" dirty="0"/>
                    </a:p>
                  </a:txBody>
                  <a:tcPr anchor="ctr">
                    <a:solidFill>
                      <a:schemeClr val="bg1">
                        <a:lumMod val="85000"/>
                      </a:schemeClr>
                    </a:solidFill>
                  </a:tcPr>
                </a:tc>
                <a:tc>
                  <a:txBody>
                    <a:bodyPr/>
                    <a:lstStyle/>
                    <a:p>
                      <a:pPr algn="ctr"/>
                      <a:r>
                        <a:rPr kumimoji="1" lang="en-US" altLang="ja-JP" sz="1000" b="0" dirty="0" smtClean="0"/>
                        <a:t>SuperStream-NX Cloud</a:t>
                      </a:r>
                      <a:r>
                        <a:rPr kumimoji="1" lang="ja-JP" altLang="en-US" sz="1000" b="0" dirty="0" smtClean="0"/>
                        <a:t>（</a:t>
                      </a:r>
                      <a:r>
                        <a:rPr kumimoji="1" lang="en-US" altLang="ja-JP" sz="1000" b="0" dirty="0" smtClean="0"/>
                        <a:t>Compact</a:t>
                      </a:r>
                      <a:r>
                        <a:rPr kumimoji="1" lang="ja-JP" altLang="en-US" sz="1000" b="0" dirty="0" smtClean="0"/>
                        <a:t>）</a:t>
                      </a:r>
                      <a:endParaRPr kumimoji="1" lang="en-US" altLang="ja-JP" sz="1000" b="0" dirty="0" smtClean="0"/>
                    </a:p>
                  </a:txBody>
                  <a:tcPr anchor="ctr">
                    <a:solidFill>
                      <a:schemeClr val="bg1">
                        <a:lumMod val="85000"/>
                      </a:schemeClr>
                    </a:solidFill>
                  </a:tcPr>
                </a:tc>
                <a:tc>
                  <a:txBody>
                    <a:bodyPr/>
                    <a:lstStyle/>
                    <a:p>
                      <a:pPr algn="ctr"/>
                      <a:endParaRPr kumimoji="1" lang="ja-JP" altLang="en-US" sz="1000" b="0"/>
                    </a:p>
                  </a:txBody>
                  <a:tcPr anchor="ctr">
                    <a:solidFill>
                      <a:schemeClr val="bg1">
                        <a:lumMod val="85000"/>
                      </a:schemeClr>
                    </a:solidFill>
                  </a:tcPr>
                </a:tc>
                <a:tc>
                  <a:txBody>
                    <a:bodyPr/>
                    <a:lstStyle/>
                    <a:p>
                      <a:pPr algn="ctr"/>
                      <a:r>
                        <a:rPr kumimoji="1" lang="en-US" altLang="ja-JP" sz="1000" b="0" dirty="0" smtClean="0"/>
                        <a:t>SuperStream-NX Cloud</a:t>
                      </a:r>
                      <a:r>
                        <a:rPr kumimoji="1" lang="ja-JP" altLang="en-US" sz="1000" b="0" dirty="0" smtClean="0"/>
                        <a:t>（</a:t>
                      </a:r>
                      <a:r>
                        <a:rPr kumimoji="1" lang="en-US" altLang="ja-JP" sz="1000" b="0" dirty="0" smtClean="0"/>
                        <a:t>Private</a:t>
                      </a:r>
                      <a:r>
                        <a:rPr kumimoji="1" lang="ja-JP" altLang="en-US" sz="1000" b="0" dirty="0" smtClean="0"/>
                        <a:t>･</a:t>
                      </a:r>
                      <a:r>
                        <a:rPr kumimoji="1" lang="en-US" altLang="ja-JP" sz="1000" b="0" dirty="0" smtClean="0"/>
                        <a:t>Public</a:t>
                      </a:r>
                      <a:r>
                        <a:rPr kumimoji="1" lang="ja-JP" altLang="en-US" sz="1000" b="0" dirty="0" smtClean="0"/>
                        <a:t>）</a:t>
                      </a:r>
                      <a:endParaRPr kumimoji="1" lang="ja-JP" altLang="en-US" sz="1000" b="0" dirty="0"/>
                    </a:p>
                  </a:txBody>
                  <a:tcPr anchor="ctr">
                    <a:solidFill>
                      <a:schemeClr val="bg1">
                        <a:lumMod val="85000"/>
                      </a:schemeClr>
                    </a:solidFill>
                  </a:tcPr>
                </a:tc>
                <a:extLst>
                  <a:ext uri="{0D108BD9-81ED-4DB2-BD59-A6C34878D82A}">
                    <a16:rowId xmlns:a16="http://schemas.microsoft.com/office/drawing/2014/main" val="1008061889"/>
                  </a:ext>
                </a:extLst>
              </a:tr>
              <a:tr h="436194">
                <a:tc>
                  <a:txBody>
                    <a:bodyPr/>
                    <a:lstStyle/>
                    <a:p>
                      <a:pPr algn="ctr"/>
                      <a:r>
                        <a:rPr kumimoji="1" lang="ja-JP" altLang="en-US" sz="1000" smtClean="0"/>
                        <a:t>サービス範囲</a:t>
                      </a:r>
                      <a:endParaRPr kumimoji="1" lang="ja-JP" altLang="en-US" sz="1000" dirty="0"/>
                    </a:p>
                  </a:txBody>
                  <a:tcPr anchor="ctr"/>
                </a:tc>
                <a:tc>
                  <a:txBody>
                    <a:bodyPr/>
                    <a:lstStyle/>
                    <a:p>
                      <a:r>
                        <a:rPr kumimoji="1" lang="ja-JP" altLang="en-US" sz="1000" dirty="0" smtClean="0"/>
                        <a:t>統合会計</a:t>
                      </a:r>
                      <a:r>
                        <a:rPr kumimoji="1" lang="en-US" altLang="ja-JP" sz="1000" dirty="0" smtClean="0"/>
                        <a:t>(</a:t>
                      </a:r>
                      <a:r>
                        <a:rPr kumimoji="1" lang="ja-JP" altLang="en-US" sz="1000" dirty="0" smtClean="0"/>
                        <a:t>経費精算含む</a:t>
                      </a:r>
                      <a:r>
                        <a:rPr kumimoji="1" lang="en-US" altLang="ja-JP" sz="1000" dirty="0" smtClean="0"/>
                        <a:t>)</a:t>
                      </a:r>
                      <a:r>
                        <a:rPr kumimoji="1" lang="ja-JP" altLang="en-US" sz="1000" dirty="0" err="1" smtClean="0"/>
                        <a:t>、</a:t>
                      </a:r>
                      <a:r>
                        <a:rPr kumimoji="1" lang="ja-JP" altLang="en-US" sz="1000" dirty="0" smtClean="0"/>
                        <a:t>固定資産管理</a:t>
                      </a:r>
                      <a:r>
                        <a:rPr kumimoji="1" lang="ja-JP" altLang="en-US" sz="1000" baseline="0" dirty="0" smtClean="0"/>
                        <a:t> など</a:t>
                      </a:r>
                      <a:endParaRPr kumimoji="1" lang="ja-JP" altLang="en-US" sz="1000" dirty="0" smtClean="0"/>
                    </a:p>
                    <a:p>
                      <a:r>
                        <a:rPr kumimoji="1" lang="ja-JP" altLang="en-US" sz="1000" dirty="0" smtClean="0"/>
                        <a:t>拡張モジュールは対象外</a:t>
                      </a:r>
                      <a:r>
                        <a:rPr kumimoji="1" lang="en-US" altLang="ja-JP" sz="1000" dirty="0" smtClean="0"/>
                        <a:t>(</a:t>
                      </a:r>
                      <a:r>
                        <a:rPr kumimoji="1" lang="ja-JP" altLang="en-US" sz="1000" dirty="0" smtClean="0"/>
                        <a:t>人給</a:t>
                      </a:r>
                      <a:r>
                        <a:rPr kumimoji="1" lang="en-US" altLang="ja-JP" sz="1000" dirty="0" smtClean="0"/>
                        <a:t>,</a:t>
                      </a:r>
                      <a:r>
                        <a:rPr kumimoji="1" lang="ja-JP" altLang="en-US" sz="1000" dirty="0" smtClean="0"/>
                        <a:t>ＧＭ</a:t>
                      </a:r>
                      <a:r>
                        <a:rPr kumimoji="1" lang="en-US" altLang="ja-JP" sz="1000" dirty="0" smtClean="0"/>
                        <a:t>,Connect</a:t>
                      </a:r>
                      <a:r>
                        <a:rPr kumimoji="1" lang="ja-JP" altLang="en-US" sz="1000" dirty="0" smtClean="0"/>
                        <a:t>等</a:t>
                      </a:r>
                      <a:r>
                        <a:rPr kumimoji="1" lang="en-US" altLang="ja-JP" sz="1000" dirty="0" smtClean="0"/>
                        <a:t>)</a:t>
                      </a:r>
                      <a:endParaRPr kumimoji="1" lang="ja-JP" altLang="en-US" sz="1000" dirty="0"/>
                    </a:p>
                  </a:txBody>
                  <a:tcPr anchor="ctr">
                    <a:solidFill>
                      <a:schemeClr val="accent1">
                        <a:lumMod val="20000"/>
                        <a:lumOff val="80000"/>
                      </a:schemeClr>
                    </a:solidFill>
                  </a:tcPr>
                </a:tc>
                <a:tc>
                  <a:txBody>
                    <a:bodyPr/>
                    <a:lstStyle/>
                    <a:p>
                      <a:pPr algn="ctr"/>
                      <a:r>
                        <a:rPr kumimoji="1" lang="ja-JP" altLang="en-US" sz="1200" b="0" smtClean="0">
                          <a:latin typeface="UD デジタル 教科書体 NK-B" panose="02020700000000000000" pitchFamily="18" charset="-128"/>
                          <a:ea typeface="UD デジタル 教科書体 NK-B" panose="02020700000000000000" pitchFamily="18" charset="-128"/>
                        </a:rPr>
                        <a:t>←</a:t>
                      </a:r>
                      <a:endParaRPr kumimoji="1" lang="ja-JP" altLang="en-US" sz="1200" b="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en-US" altLang="ja-JP" sz="1000" dirty="0" smtClean="0"/>
                        <a:t>Public</a:t>
                      </a:r>
                      <a:r>
                        <a:rPr kumimoji="1" lang="ja-JP" altLang="en-US" sz="1000" dirty="0" smtClean="0"/>
                        <a:t>：統合会計</a:t>
                      </a:r>
                      <a:r>
                        <a:rPr kumimoji="1" lang="en-US" altLang="ja-JP" sz="1000" dirty="0" smtClean="0"/>
                        <a:t>(</a:t>
                      </a:r>
                      <a:r>
                        <a:rPr kumimoji="1" lang="ja-JP" altLang="en-US" sz="1000" dirty="0" smtClean="0"/>
                        <a:t>経費精算不可</a:t>
                      </a:r>
                      <a:r>
                        <a:rPr kumimoji="1" lang="en-US" altLang="ja-JP" sz="1000" dirty="0" smtClean="0"/>
                        <a:t>)</a:t>
                      </a:r>
                      <a:r>
                        <a:rPr kumimoji="1" lang="ja-JP" altLang="en-US" sz="1000" dirty="0" err="1" smtClean="0"/>
                        <a:t>、</a:t>
                      </a:r>
                      <a:r>
                        <a:rPr kumimoji="1" lang="ja-JP" altLang="en-US" sz="1000" dirty="0" smtClean="0"/>
                        <a:t>固定資産管理</a:t>
                      </a:r>
                    </a:p>
                    <a:p>
                      <a:r>
                        <a:rPr kumimoji="1" lang="en-US" altLang="ja-JP" sz="1000" dirty="0" smtClean="0"/>
                        <a:t>Private</a:t>
                      </a:r>
                      <a:r>
                        <a:rPr kumimoji="1" lang="ja-JP" altLang="en-US" sz="1000" dirty="0" smtClean="0"/>
                        <a:t>：モジュールの制限なし</a:t>
                      </a:r>
                      <a:endParaRPr kumimoji="1" lang="ja-JP" altLang="en-US" sz="1000" dirty="0"/>
                    </a:p>
                  </a:txBody>
                  <a:tcPr anchor="ctr">
                    <a:noFill/>
                  </a:tcPr>
                </a:tc>
                <a:extLst>
                  <a:ext uri="{0D108BD9-81ED-4DB2-BD59-A6C34878D82A}">
                    <a16:rowId xmlns:a16="http://schemas.microsoft.com/office/drawing/2014/main" val="3331266582"/>
                  </a:ext>
                </a:extLst>
              </a:tr>
              <a:tr h="436194">
                <a:tc>
                  <a:txBody>
                    <a:bodyPr/>
                    <a:lstStyle/>
                    <a:p>
                      <a:pPr algn="ctr"/>
                      <a:r>
                        <a:rPr kumimoji="1" lang="ja-JP" altLang="en-US" sz="1000" dirty="0" smtClean="0"/>
                        <a:t>最少ユーザ数</a:t>
                      </a:r>
                    </a:p>
                    <a:p>
                      <a:pPr algn="ctr"/>
                      <a:r>
                        <a:rPr kumimoji="1" lang="ja-JP" altLang="en-US" sz="1000" dirty="0" smtClean="0"/>
                        <a:t>複数法人管理</a:t>
                      </a:r>
                      <a:endParaRPr kumimoji="1" lang="ja-JP" altLang="en-US" sz="1000" dirty="0"/>
                    </a:p>
                  </a:txBody>
                  <a:tcPr anchor="ctr"/>
                </a:tc>
                <a:tc>
                  <a:txBody>
                    <a:bodyPr/>
                    <a:lstStyle/>
                    <a:p>
                      <a:r>
                        <a:rPr kumimoji="1" lang="en-US" altLang="ja-JP" sz="1000" dirty="0" smtClean="0"/>
                        <a:t>Standard 1</a:t>
                      </a:r>
                      <a:r>
                        <a:rPr kumimoji="1" lang="ja-JP" altLang="en-US" sz="1000" dirty="0" smtClean="0"/>
                        <a:t>ユーザから利用可</a:t>
                      </a:r>
                    </a:p>
                    <a:p>
                      <a:r>
                        <a:rPr kumimoji="1" lang="ja-JP" altLang="en-US" sz="1000" dirty="0" smtClean="0"/>
                        <a:t>利用できる会社は計</a:t>
                      </a:r>
                      <a:r>
                        <a:rPr kumimoji="1" lang="en-US" altLang="ja-JP" sz="1000" dirty="0" smtClean="0"/>
                        <a:t>5</a:t>
                      </a:r>
                      <a:r>
                        <a:rPr kumimoji="1" lang="ja-JP" altLang="en-US" sz="1000" dirty="0" smtClean="0"/>
                        <a:t>社（テスト会社は制限なし）</a:t>
                      </a:r>
                      <a:endParaRPr kumimoji="1" lang="ja-JP" altLang="en-US" sz="1000" dirty="0"/>
                    </a:p>
                  </a:txBody>
                  <a:tcPr anchor="ctr">
                    <a:solidFill>
                      <a:schemeClr val="accent1">
                        <a:lumMod val="20000"/>
                        <a:lumOff val="80000"/>
                      </a:schemeClr>
                    </a:solidFill>
                  </a:tcPr>
                </a:tc>
                <a:tc>
                  <a:txBody>
                    <a:bodyPr/>
                    <a:lstStyle/>
                    <a:p>
                      <a:pPr algn="ctr"/>
                      <a:r>
                        <a:rPr kumimoji="1" lang="ja-JP" altLang="en-US" sz="1200" b="0" smtClean="0">
                          <a:latin typeface="UD デジタル 教科書体 NK-B" panose="02020700000000000000" pitchFamily="18" charset="-128"/>
                          <a:ea typeface="UD デジタル 教科書体 NK-B" panose="02020700000000000000" pitchFamily="18" charset="-128"/>
                        </a:rPr>
                        <a:t>←</a:t>
                      </a:r>
                      <a:endParaRPr kumimoji="1" lang="ja-JP" altLang="en-US" sz="1200" b="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en-US" altLang="ja-JP" sz="1000" dirty="0" smtClean="0"/>
                        <a:t>Public</a:t>
                      </a:r>
                      <a:r>
                        <a:rPr kumimoji="1" lang="ja-JP" altLang="en-US" sz="1000" dirty="0" smtClean="0"/>
                        <a:t>：</a:t>
                      </a:r>
                      <a:r>
                        <a:rPr kumimoji="1" lang="en-US" altLang="ja-JP" sz="1000" dirty="0" smtClean="0"/>
                        <a:t>3</a:t>
                      </a:r>
                      <a:r>
                        <a:rPr kumimoji="1" lang="ja-JP" altLang="en-US" sz="1000" dirty="0" smtClean="0"/>
                        <a:t>ユーザから、自社のみ利用可</a:t>
                      </a:r>
                    </a:p>
                    <a:p>
                      <a:r>
                        <a:rPr kumimoji="1" lang="en-US" altLang="ja-JP" sz="1000" dirty="0" smtClean="0"/>
                        <a:t>Private</a:t>
                      </a:r>
                      <a:r>
                        <a:rPr kumimoji="1" lang="ja-JP" altLang="en-US" sz="1000" dirty="0" smtClean="0"/>
                        <a:t>：</a:t>
                      </a:r>
                      <a:r>
                        <a:rPr kumimoji="1" lang="en-US" altLang="ja-JP" sz="1000" dirty="0" smtClean="0"/>
                        <a:t>3</a:t>
                      </a:r>
                      <a:r>
                        <a:rPr kumimoji="1" lang="ja-JP" altLang="en-US" sz="1000" dirty="0" smtClean="0"/>
                        <a:t>ユーザから、法人数は無制限</a:t>
                      </a:r>
                      <a:endParaRPr kumimoji="1" lang="ja-JP" altLang="en-US" sz="1000" dirty="0"/>
                    </a:p>
                  </a:txBody>
                  <a:tcPr anchor="ctr">
                    <a:noFill/>
                  </a:tcPr>
                </a:tc>
                <a:extLst>
                  <a:ext uri="{0D108BD9-81ED-4DB2-BD59-A6C34878D82A}">
                    <a16:rowId xmlns:a16="http://schemas.microsoft.com/office/drawing/2014/main" val="2666211222"/>
                  </a:ext>
                </a:extLst>
              </a:tr>
              <a:tr h="436194">
                <a:tc>
                  <a:txBody>
                    <a:bodyPr/>
                    <a:lstStyle/>
                    <a:p>
                      <a:pPr algn="ctr"/>
                      <a:r>
                        <a:rPr kumimoji="1" lang="ja-JP" altLang="en-US" sz="1000" dirty="0" smtClean="0"/>
                        <a:t>データ連携</a:t>
                      </a:r>
                      <a:endParaRPr kumimoji="1" lang="ja-JP" altLang="en-US" sz="1000" dirty="0"/>
                    </a:p>
                  </a:txBody>
                  <a:tcPr anchor="ctr"/>
                </a:tc>
                <a:tc>
                  <a:txBody>
                    <a:bodyPr/>
                    <a:lstStyle/>
                    <a:p>
                      <a:r>
                        <a:rPr kumimoji="1" lang="en-US" altLang="ja-JP" sz="1000" dirty="0" smtClean="0"/>
                        <a:t>CSV</a:t>
                      </a:r>
                      <a:r>
                        <a:rPr kumimoji="1" lang="ja-JP" altLang="en-US" sz="1000" dirty="0" smtClean="0"/>
                        <a:t>取込のみ</a:t>
                      </a:r>
                      <a:r>
                        <a:rPr kumimoji="1" lang="en-US" altLang="ja-JP" sz="1000" dirty="0" smtClean="0"/>
                        <a:t>(</a:t>
                      </a:r>
                      <a:r>
                        <a:rPr kumimoji="1" lang="ja-JP" altLang="en-US" sz="1000" dirty="0" smtClean="0"/>
                        <a:t>外取ワークテーブルへの書込み不可、</a:t>
                      </a:r>
                      <a:r>
                        <a:rPr kumimoji="1" lang="en-US" altLang="ja-JP" sz="1000" dirty="0" smtClean="0"/>
                        <a:t>DB</a:t>
                      </a:r>
                      <a:r>
                        <a:rPr kumimoji="1" lang="ja-JP" altLang="en-US" sz="1000" dirty="0" smtClean="0"/>
                        <a:t>参照不可</a:t>
                      </a:r>
                      <a:r>
                        <a:rPr kumimoji="1" lang="en-US" altLang="ja-JP" sz="1000" dirty="0" smtClean="0"/>
                        <a:t>)</a:t>
                      </a:r>
                      <a:r>
                        <a:rPr kumimoji="1" lang="ja-JP" altLang="en-US" sz="1000" dirty="0" smtClean="0"/>
                        <a:t>　</a:t>
                      </a:r>
                      <a:r>
                        <a:rPr kumimoji="1" lang="en-US" altLang="ja-JP" sz="1000" dirty="0" smtClean="0"/>
                        <a:t>※</a:t>
                      </a:r>
                      <a:r>
                        <a:rPr kumimoji="1" lang="ja-JP" altLang="en-US" sz="1000" dirty="0" smtClean="0"/>
                        <a:t>一斉バージョンアップ実施のため</a:t>
                      </a:r>
                      <a:endParaRPr kumimoji="1" lang="ja-JP" altLang="en-US" sz="1000" dirty="0"/>
                    </a:p>
                  </a:txBody>
                  <a:tcPr anchor="ctr">
                    <a:solidFill>
                      <a:schemeClr val="accent1">
                        <a:lumMod val="20000"/>
                        <a:lumOff val="80000"/>
                      </a:schemeClr>
                    </a:solidFill>
                  </a:tcPr>
                </a:tc>
                <a:tc>
                  <a:txBody>
                    <a:bodyPr/>
                    <a:lstStyle/>
                    <a:p>
                      <a:pPr algn="ctr"/>
                      <a:r>
                        <a:rPr kumimoji="1" lang="ja-JP" altLang="en-US" sz="1200" b="0" smtClean="0">
                          <a:latin typeface="UD デジタル 教科書体 NK-B" panose="02020700000000000000" pitchFamily="18" charset="-128"/>
                          <a:ea typeface="UD デジタル 教科書体 NK-B" panose="02020700000000000000" pitchFamily="18" charset="-128"/>
                        </a:rPr>
                        <a:t>←</a:t>
                      </a:r>
                      <a:endParaRPr kumimoji="1" lang="ja-JP" altLang="en-US" sz="1200" b="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en-US" altLang="ja-JP" sz="1000" dirty="0" smtClean="0"/>
                        <a:t>Public</a:t>
                      </a:r>
                      <a:r>
                        <a:rPr kumimoji="1" lang="ja-JP" altLang="en-US" sz="1000" dirty="0" smtClean="0"/>
                        <a:t>：</a:t>
                      </a:r>
                      <a:r>
                        <a:rPr kumimoji="1" lang="en-US" altLang="ja-JP" sz="1000" dirty="0" smtClean="0"/>
                        <a:t>CSV</a:t>
                      </a:r>
                      <a:r>
                        <a:rPr kumimoji="1" lang="ja-JP" altLang="en-US" sz="1000" dirty="0" smtClean="0"/>
                        <a:t>取込のみ</a:t>
                      </a:r>
                      <a:r>
                        <a:rPr kumimoji="1" lang="en-US" altLang="ja-JP" sz="1000" dirty="0" smtClean="0"/>
                        <a:t>(</a:t>
                      </a:r>
                      <a:r>
                        <a:rPr kumimoji="1" lang="ja-JP" altLang="en-US" sz="1000" dirty="0" smtClean="0"/>
                        <a:t>一斉バージョンアップ</a:t>
                      </a:r>
                      <a:r>
                        <a:rPr kumimoji="1" lang="en-US" altLang="ja-JP" sz="1000" dirty="0" smtClean="0"/>
                        <a:t>)</a:t>
                      </a:r>
                    </a:p>
                    <a:p>
                      <a:r>
                        <a:rPr kumimoji="1" lang="en-US" altLang="ja-JP" sz="1000" dirty="0" smtClean="0"/>
                        <a:t>Private</a:t>
                      </a:r>
                      <a:r>
                        <a:rPr kumimoji="1" lang="ja-JP" altLang="en-US" sz="1000" dirty="0" smtClean="0"/>
                        <a:t>：</a:t>
                      </a:r>
                      <a:r>
                        <a:rPr kumimoji="1" lang="en-US" altLang="ja-JP" sz="1000" dirty="0" smtClean="0"/>
                        <a:t>CSV</a:t>
                      </a:r>
                      <a:r>
                        <a:rPr kumimoji="1" lang="ja-JP" altLang="en-US" sz="1000" dirty="0" smtClean="0"/>
                        <a:t>取込、外取テーブル書込み、</a:t>
                      </a:r>
                      <a:r>
                        <a:rPr kumimoji="1" lang="en-US" altLang="ja-JP" sz="1000" dirty="0" smtClean="0"/>
                        <a:t>DB</a:t>
                      </a:r>
                      <a:r>
                        <a:rPr kumimoji="1" lang="ja-JP" altLang="en-US" sz="1000" dirty="0" smtClean="0"/>
                        <a:t>参照</a:t>
                      </a:r>
                      <a:endParaRPr kumimoji="1" lang="ja-JP" altLang="en-US" sz="1000" dirty="0"/>
                    </a:p>
                  </a:txBody>
                  <a:tcPr anchor="ctr">
                    <a:noFill/>
                  </a:tcPr>
                </a:tc>
                <a:extLst>
                  <a:ext uri="{0D108BD9-81ED-4DB2-BD59-A6C34878D82A}">
                    <a16:rowId xmlns:a16="http://schemas.microsoft.com/office/drawing/2014/main" val="4052325161"/>
                  </a:ext>
                </a:extLst>
              </a:tr>
            </a:tbl>
          </a:graphicData>
        </a:graphic>
      </p:graphicFrame>
      <p:sp>
        <p:nvSpPr>
          <p:cNvPr id="59" name="角丸四角形 58"/>
          <p:cNvSpPr/>
          <p:nvPr/>
        </p:nvSpPr>
        <p:spPr>
          <a:xfrm>
            <a:off x="471322" y="1355666"/>
            <a:ext cx="2268070" cy="3474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t>価格を抑えハードルを下げる</a:t>
            </a:r>
            <a:endParaRPr kumimoji="1" lang="ja-JP" altLang="en-US" sz="1200" b="1" dirty="0"/>
          </a:p>
        </p:txBody>
      </p:sp>
      <p:sp>
        <p:nvSpPr>
          <p:cNvPr id="60" name="角丸四角形 59"/>
          <p:cNvSpPr/>
          <p:nvPr/>
        </p:nvSpPr>
        <p:spPr>
          <a:xfrm>
            <a:off x="2845552" y="1355666"/>
            <a:ext cx="5629835" cy="3474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b="1" dirty="0">
                <a:solidFill>
                  <a:schemeClr val="tx1">
                    <a:lumMod val="75000"/>
                    <a:lumOff val="25000"/>
                  </a:schemeClr>
                </a:solidFill>
              </a:rPr>
              <a:t>月額</a:t>
            </a:r>
            <a:r>
              <a:rPr lang="en-US" altLang="ja-JP" sz="1200" b="1" dirty="0">
                <a:solidFill>
                  <a:schemeClr val="tx1">
                    <a:lumMod val="75000"/>
                    <a:lumOff val="25000"/>
                  </a:schemeClr>
                </a:solidFill>
              </a:rPr>
              <a:t>13</a:t>
            </a:r>
            <a:r>
              <a:rPr lang="ja-JP" altLang="en-US" sz="1200" b="1" dirty="0">
                <a:solidFill>
                  <a:schemeClr val="tx1">
                    <a:lumMod val="75000"/>
                    <a:lumOff val="25000"/>
                  </a:schemeClr>
                </a:solidFill>
              </a:rPr>
              <a:t>万円</a:t>
            </a:r>
            <a:r>
              <a:rPr lang="ja-JP" altLang="en-US" sz="1200" b="1" dirty="0" smtClean="0">
                <a:solidFill>
                  <a:schemeClr val="tx1">
                    <a:lumMod val="75000"/>
                    <a:lumOff val="25000"/>
                  </a:schemeClr>
                </a:solidFill>
              </a:rPr>
              <a:t>から（</a:t>
            </a:r>
            <a:r>
              <a:rPr lang="ja-JP" altLang="en-US" sz="1200" b="1" dirty="0">
                <a:solidFill>
                  <a:schemeClr val="tx1">
                    <a:lumMod val="75000"/>
                    <a:lumOff val="25000"/>
                  </a:schemeClr>
                </a:solidFill>
              </a:rPr>
              <a:t>統合会計基本サービス：</a:t>
            </a:r>
            <a:r>
              <a:rPr lang="en-US" altLang="ja-JP" sz="1200" b="1" dirty="0">
                <a:solidFill>
                  <a:schemeClr val="tx1">
                    <a:lumMod val="75000"/>
                    <a:lumOff val="25000"/>
                  </a:schemeClr>
                </a:solidFill>
              </a:rPr>
              <a:t>12</a:t>
            </a:r>
            <a:r>
              <a:rPr lang="ja-JP" altLang="en-US" sz="1200" b="1" dirty="0">
                <a:solidFill>
                  <a:schemeClr val="tx1">
                    <a:lumMod val="75000"/>
                    <a:lumOff val="25000"/>
                  </a:schemeClr>
                </a:solidFill>
              </a:rPr>
              <a:t>万</a:t>
            </a:r>
            <a:r>
              <a:rPr lang="ja-JP" altLang="en-US" sz="1200" b="1" dirty="0" smtClean="0">
                <a:solidFill>
                  <a:schemeClr val="tx1">
                    <a:lumMod val="75000"/>
                    <a:lumOff val="25000"/>
                  </a:schemeClr>
                </a:solidFill>
              </a:rPr>
              <a:t>円 ＋ </a:t>
            </a:r>
            <a:r>
              <a:rPr lang="en-US" altLang="ja-JP" sz="1200" b="1" dirty="0" smtClean="0">
                <a:solidFill>
                  <a:schemeClr val="tx1">
                    <a:lumMod val="75000"/>
                    <a:lumOff val="25000"/>
                  </a:schemeClr>
                </a:solidFill>
              </a:rPr>
              <a:t>1</a:t>
            </a:r>
            <a:r>
              <a:rPr lang="ja-JP" altLang="en-US" sz="1200" b="1" dirty="0">
                <a:solidFill>
                  <a:schemeClr val="tx1">
                    <a:lumMod val="75000"/>
                    <a:lumOff val="25000"/>
                  </a:schemeClr>
                </a:solidFill>
              </a:rPr>
              <a:t>ユーザ：</a:t>
            </a:r>
            <a:r>
              <a:rPr lang="en-US" altLang="ja-JP" sz="1200" b="1" dirty="0">
                <a:solidFill>
                  <a:schemeClr val="tx1">
                    <a:lumMod val="75000"/>
                    <a:lumOff val="25000"/>
                  </a:schemeClr>
                </a:solidFill>
              </a:rPr>
              <a:t>1</a:t>
            </a:r>
            <a:r>
              <a:rPr lang="ja-JP" altLang="en-US" sz="1200" b="1" dirty="0">
                <a:solidFill>
                  <a:schemeClr val="tx1">
                    <a:lumMod val="75000"/>
                    <a:lumOff val="25000"/>
                  </a:schemeClr>
                </a:solidFill>
              </a:rPr>
              <a:t>万</a:t>
            </a:r>
            <a:r>
              <a:rPr lang="ja-JP" altLang="en-US" sz="1200" b="1" dirty="0" smtClean="0">
                <a:solidFill>
                  <a:schemeClr val="tx1">
                    <a:lumMod val="75000"/>
                    <a:lumOff val="25000"/>
                  </a:schemeClr>
                </a:solidFill>
              </a:rPr>
              <a:t>円）</a:t>
            </a:r>
            <a:endParaRPr kumimoji="1" lang="ja-JP" altLang="en-US" sz="1200" b="1" dirty="0">
              <a:solidFill>
                <a:schemeClr val="tx1">
                  <a:lumMod val="75000"/>
                  <a:lumOff val="25000"/>
                </a:schemeClr>
              </a:solidFill>
            </a:endParaRPr>
          </a:p>
        </p:txBody>
      </p:sp>
      <p:sp>
        <p:nvSpPr>
          <p:cNvPr id="61" name="角丸四角形 60"/>
          <p:cNvSpPr/>
          <p:nvPr/>
        </p:nvSpPr>
        <p:spPr>
          <a:xfrm>
            <a:off x="471322" y="1779403"/>
            <a:ext cx="2268070" cy="3474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a:t>管理</a:t>
            </a:r>
            <a:r>
              <a:rPr lang="ja-JP" altLang="en-US" sz="1200" b="1" dirty="0" smtClean="0"/>
              <a:t>コスト･工数を抑える</a:t>
            </a:r>
            <a:endParaRPr kumimoji="1" lang="ja-JP" altLang="en-US" sz="1200" b="1" dirty="0"/>
          </a:p>
        </p:txBody>
      </p:sp>
      <p:sp>
        <p:nvSpPr>
          <p:cNvPr id="62" name="角丸四角形 61"/>
          <p:cNvSpPr/>
          <p:nvPr/>
        </p:nvSpPr>
        <p:spPr>
          <a:xfrm>
            <a:off x="2845552" y="1779403"/>
            <a:ext cx="5629835" cy="3474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b="1" dirty="0" smtClean="0">
                <a:solidFill>
                  <a:schemeClr val="tx1">
                    <a:lumMod val="75000"/>
                    <a:lumOff val="25000"/>
                  </a:schemeClr>
                </a:solidFill>
              </a:rPr>
              <a:t>制約はあるものの、一律の枠組みに収めることでパートナー様にもメリット</a:t>
            </a:r>
            <a:endParaRPr kumimoji="1" lang="ja-JP" altLang="en-US" sz="1200" b="1" dirty="0">
              <a:solidFill>
                <a:schemeClr val="tx1">
                  <a:lumMod val="75000"/>
                  <a:lumOff val="25000"/>
                </a:schemeClr>
              </a:solidFill>
            </a:endParaRPr>
          </a:p>
        </p:txBody>
      </p:sp>
      <p:sp>
        <p:nvSpPr>
          <p:cNvPr id="63" name="角丸四角形 62"/>
          <p:cNvSpPr/>
          <p:nvPr/>
        </p:nvSpPr>
        <p:spPr>
          <a:xfrm>
            <a:off x="471322" y="2203140"/>
            <a:ext cx="2268070" cy="3474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smtClean="0"/>
              <a:t>将来拡張･アップセル</a:t>
            </a:r>
            <a:endParaRPr kumimoji="1" lang="ja-JP" altLang="en-US" sz="1200" b="1" dirty="0"/>
          </a:p>
        </p:txBody>
      </p:sp>
      <p:sp>
        <p:nvSpPr>
          <p:cNvPr id="64" name="角丸四角形 63"/>
          <p:cNvSpPr/>
          <p:nvPr/>
        </p:nvSpPr>
        <p:spPr>
          <a:xfrm>
            <a:off x="2845552" y="2203140"/>
            <a:ext cx="5629835" cy="3474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b="1" dirty="0">
                <a:solidFill>
                  <a:schemeClr val="tx1">
                    <a:lumMod val="75000"/>
                    <a:lumOff val="25000"/>
                  </a:schemeClr>
                </a:solidFill>
              </a:rPr>
              <a:t>いつでも拡張可能</a:t>
            </a:r>
            <a:r>
              <a:rPr lang="ja-JP" altLang="en-US" sz="1200" b="1" dirty="0" smtClean="0">
                <a:solidFill>
                  <a:schemeClr val="tx1">
                    <a:lumMod val="75000"/>
                    <a:lumOff val="25000"/>
                  </a:schemeClr>
                </a:solidFill>
              </a:rPr>
              <a:t>（環境は</a:t>
            </a:r>
            <a:r>
              <a:rPr lang="en-US" altLang="ja-JP" sz="1200" b="1" dirty="0" smtClean="0">
                <a:solidFill>
                  <a:schemeClr val="tx1">
                    <a:lumMod val="75000"/>
                    <a:lumOff val="25000"/>
                  </a:schemeClr>
                </a:solidFill>
              </a:rPr>
              <a:t>Private</a:t>
            </a:r>
            <a:r>
              <a:rPr lang="ja-JP" altLang="en-US" sz="1200" b="1" dirty="0" smtClean="0">
                <a:solidFill>
                  <a:schemeClr val="tx1">
                    <a:lumMod val="75000"/>
                    <a:lumOff val="25000"/>
                  </a:schemeClr>
                </a:solidFill>
              </a:rPr>
              <a:t>と同じ、拡張時は契約のみ</a:t>
            </a:r>
            <a:r>
              <a:rPr lang="en-US" altLang="ja-JP" sz="1200" b="1" dirty="0" smtClean="0">
                <a:solidFill>
                  <a:schemeClr val="tx1">
                    <a:lumMod val="75000"/>
                    <a:lumOff val="25000"/>
                  </a:schemeClr>
                </a:solidFill>
              </a:rPr>
              <a:t>Private</a:t>
            </a:r>
            <a:r>
              <a:rPr lang="ja-JP" altLang="en-US" sz="1200" b="1" dirty="0" smtClean="0">
                <a:solidFill>
                  <a:schemeClr val="tx1">
                    <a:lumMod val="75000"/>
                    <a:lumOff val="25000"/>
                  </a:schemeClr>
                </a:solidFill>
              </a:rPr>
              <a:t>に変更）</a:t>
            </a:r>
            <a:endParaRPr kumimoji="1" lang="ja-JP" altLang="en-US" sz="1200" b="1" dirty="0">
              <a:solidFill>
                <a:schemeClr val="tx1">
                  <a:lumMod val="75000"/>
                  <a:lumOff val="25000"/>
                </a:schemeClr>
              </a:solidFill>
            </a:endParaRPr>
          </a:p>
        </p:txBody>
      </p:sp>
      <p:sp>
        <p:nvSpPr>
          <p:cNvPr id="65" name="角丸四角形 64"/>
          <p:cNvSpPr/>
          <p:nvPr/>
        </p:nvSpPr>
        <p:spPr>
          <a:xfrm>
            <a:off x="471322" y="2627334"/>
            <a:ext cx="2268070" cy="3474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smtClean="0"/>
              <a:t>新たな商機</a:t>
            </a:r>
            <a:endParaRPr kumimoji="1" lang="ja-JP" altLang="en-US" sz="1200" b="1" dirty="0"/>
          </a:p>
        </p:txBody>
      </p:sp>
      <p:sp>
        <p:nvSpPr>
          <p:cNvPr id="66" name="角丸四角形 65"/>
          <p:cNvSpPr/>
          <p:nvPr/>
        </p:nvSpPr>
        <p:spPr>
          <a:xfrm>
            <a:off x="2845552" y="2627334"/>
            <a:ext cx="5629835" cy="3474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b="1" dirty="0" smtClean="0">
                <a:solidFill>
                  <a:schemeClr val="tx1">
                    <a:lumMod val="75000"/>
                    <a:lumOff val="25000"/>
                  </a:schemeClr>
                </a:solidFill>
              </a:rPr>
              <a:t>既存</a:t>
            </a:r>
            <a:r>
              <a:rPr lang="ja-JP" altLang="en-US" sz="1200" b="1" dirty="0">
                <a:solidFill>
                  <a:schemeClr val="tx1">
                    <a:lumMod val="75000"/>
                    <a:lumOff val="25000"/>
                  </a:schemeClr>
                </a:solidFill>
              </a:rPr>
              <a:t>オンプレユーザ</a:t>
            </a:r>
            <a:r>
              <a:rPr lang="ja-JP" altLang="en-US" sz="1200" b="1" dirty="0" smtClean="0">
                <a:solidFill>
                  <a:schemeClr val="tx1">
                    <a:lumMod val="75000"/>
                    <a:lumOff val="25000"/>
                  </a:schemeClr>
                </a:solidFill>
              </a:rPr>
              <a:t>の</a:t>
            </a:r>
            <a:r>
              <a:rPr lang="en-US" altLang="ja-JP" sz="1200" b="1" dirty="0" smtClean="0">
                <a:solidFill>
                  <a:schemeClr val="tx1">
                    <a:lumMod val="75000"/>
                    <a:lumOff val="25000"/>
                  </a:schemeClr>
                </a:solidFill>
              </a:rPr>
              <a:t>Cloud</a:t>
            </a:r>
            <a:r>
              <a:rPr lang="ja-JP" altLang="en-US" sz="1200" b="1" dirty="0" smtClean="0">
                <a:solidFill>
                  <a:schemeClr val="tx1">
                    <a:lumMod val="75000"/>
                    <a:lumOff val="25000"/>
                  </a:schemeClr>
                </a:solidFill>
              </a:rPr>
              <a:t>移行が増加（個別環境のため移行作業はわずか</a:t>
            </a:r>
            <a:r>
              <a:rPr lang="en-US" altLang="ja-JP" sz="1200" b="1" dirty="0" smtClean="0">
                <a:solidFill>
                  <a:schemeClr val="tx1">
                    <a:lumMod val="75000"/>
                    <a:lumOff val="25000"/>
                  </a:schemeClr>
                </a:solidFill>
              </a:rPr>
              <a:t>1</a:t>
            </a:r>
            <a:r>
              <a:rPr lang="ja-JP" altLang="en-US" sz="1200" b="1" dirty="0" smtClean="0">
                <a:solidFill>
                  <a:schemeClr val="tx1">
                    <a:lumMod val="75000"/>
                    <a:lumOff val="25000"/>
                  </a:schemeClr>
                </a:solidFill>
              </a:rPr>
              <a:t>日）</a:t>
            </a:r>
            <a:endParaRPr kumimoji="1" lang="ja-JP" altLang="en-US" sz="1200" b="1" dirty="0">
              <a:solidFill>
                <a:schemeClr val="tx1">
                  <a:lumMod val="75000"/>
                  <a:lumOff val="25000"/>
                </a:schemeClr>
              </a:solidFill>
            </a:endParaRPr>
          </a:p>
        </p:txBody>
      </p:sp>
    </p:spTree>
    <p:extLst>
      <p:ext uri="{BB962C8B-B14F-4D97-AF65-F5344CB8AC3E}">
        <p14:creationId xmlns:p14="http://schemas.microsoft.com/office/powerpoint/2010/main" val="241661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8424000" y="4957030"/>
            <a:ext cx="360000" cy="135000"/>
          </a:xfrm>
        </p:spPr>
        <p:txBody>
          <a:bodyPr/>
          <a:lstStyle/>
          <a:p>
            <a:fld id="{78AE49ED-73EF-499C-8307-28EB0E7CF529}" type="slidenum">
              <a:rPr lang="ja-JP" altLang="en-US" smtClean="0"/>
              <a:pPr/>
              <a:t>67</a:t>
            </a:fld>
            <a:endParaRPr lang="ja-JP" altLang="en-US" dirty="0"/>
          </a:p>
        </p:txBody>
      </p:sp>
      <p:sp>
        <p:nvSpPr>
          <p:cNvPr id="5" name="タイトル 4"/>
          <p:cNvSpPr>
            <a:spLocks noGrp="1"/>
          </p:cNvSpPr>
          <p:nvPr>
            <p:ph type="title"/>
          </p:nvPr>
        </p:nvSpPr>
        <p:spPr/>
        <p:txBody>
          <a:bodyPr/>
          <a:lstStyle/>
          <a:p>
            <a:pPr>
              <a:spcBef>
                <a:spcPts val="600"/>
              </a:spcBef>
            </a:pPr>
            <a:r>
              <a:rPr kumimoji="1" lang="en-US" altLang="ja-JP" b="0" dirty="0" smtClean="0">
                <a:solidFill>
                  <a:schemeClr val="accent1"/>
                </a:solidFill>
              </a:rPr>
              <a:t>02</a:t>
            </a:r>
            <a:r>
              <a:rPr kumimoji="1" lang="en-US" altLang="ja-JP" sz="2400" dirty="0" smtClean="0"/>
              <a:t/>
            </a:r>
            <a:br>
              <a:rPr kumimoji="1" lang="en-US" altLang="ja-JP" sz="2400" dirty="0" smtClean="0"/>
            </a:br>
            <a:r>
              <a:rPr kumimoji="1" lang="ja-JP" altLang="en-US" sz="2400" dirty="0" smtClean="0"/>
              <a:t>プロダクト範囲</a:t>
            </a:r>
            <a:endParaRPr lang="ja-JP" altLang="en-US" sz="2400" dirty="0"/>
          </a:p>
        </p:txBody>
      </p:sp>
      <p:sp>
        <p:nvSpPr>
          <p:cNvPr id="2" name="フッター プレースホルダー 1"/>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418657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68</a:t>
            </a:fld>
            <a:endParaRPr kumimoji="1" lang="ja-JP" altLang="en-US" dirty="0"/>
          </a:p>
        </p:txBody>
      </p:sp>
      <p:sp>
        <p:nvSpPr>
          <p:cNvPr id="3" name="タイトル 2"/>
          <p:cNvSpPr>
            <a:spLocks noGrp="1"/>
          </p:cNvSpPr>
          <p:nvPr>
            <p:ph type="title"/>
          </p:nvPr>
        </p:nvSpPr>
        <p:spPr/>
        <p:txBody>
          <a:bodyPr/>
          <a:lstStyle/>
          <a:p>
            <a:r>
              <a:rPr lang="en-US" altLang="ja-JP" sz="2000" dirty="0"/>
              <a:t>SuperStream-NX </a:t>
            </a:r>
            <a:r>
              <a:rPr lang="en-US" altLang="ja-JP" sz="2000" dirty="0" smtClean="0"/>
              <a:t>Cloud</a:t>
            </a:r>
            <a:r>
              <a:rPr lang="ja-JP" altLang="en-US" sz="2000" dirty="0" smtClean="0"/>
              <a:t>サービス全体</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sp>
        <p:nvSpPr>
          <p:cNvPr id="5" name="正方形/長方形 4"/>
          <p:cNvSpPr/>
          <p:nvPr/>
        </p:nvSpPr>
        <p:spPr>
          <a:xfrm>
            <a:off x="5042622" y="3903184"/>
            <a:ext cx="1778035" cy="468278"/>
          </a:xfrm>
          <a:prstGeom prst="rect">
            <a:avLst/>
          </a:prstGeom>
          <a:solidFill>
            <a:srgbClr val="00ABC5">
              <a:alpha val="30000"/>
            </a:srgbClr>
          </a:solidFill>
          <a:ln w="127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6906559" y="3903184"/>
            <a:ext cx="1697886" cy="468278"/>
          </a:xfrm>
          <a:prstGeom prst="rect">
            <a:avLst/>
          </a:prstGeom>
          <a:solidFill>
            <a:srgbClr val="00ABC5">
              <a:alpha val="30000"/>
            </a:srgbClr>
          </a:solidFill>
          <a:ln w="127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5189154" y="3939226"/>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00" dirty="0"/>
              <a:t>API-Customer</a:t>
            </a:r>
            <a:endParaRPr lang="ja-JP" altLang="en-US" sz="1000" dirty="0"/>
          </a:p>
        </p:txBody>
      </p:sp>
      <p:sp>
        <p:nvSpPr>
          <p:cNvPr id="8" name="角丸四角形 7"/>
          <p:cNvSpPr/>
          <p:nvPr/>
        </p:nvSpPr>
        <p:spPr>
          <a:xfrm>
            <a:off x="7011466" y="3939226"/>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API-Bank</a:t>
            </a:r>
            <a:endParaRPr lang="ja-JP" altLang="en-US" sz="1200" dirty="0"/>
          </a:p>
        </p:txBody>
      </p:sp>
      <p:sp>
        <p:nvSpPr>
          <p:cNvPr id="9" name="正方形/長方形 8"/>
          <p:cNvSpPr/>
          <p:nvPr/>
        </p:nvSpPr>
        <p:spPr>
          <a:xfrm>
            <a:off x="5042622" y="3416384"/>
            <a:ext cx="1778035" cy="468278"/>
          </a:xfrm>
          <a:prstGeom prst="rect">
            <a:avLst/>
          </a:prstGeom>
          <a:solidFill>
            <a:srgbClr val="8FC31F">
              <a:alpha val="30000"/>
            </a:srgbClr>
          </a:solidFill>
          <a:ln w="127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037461" y="2910151"/>
            <a:ext cx="1783196" cy="468278"/>
          </a:xfrm>
          <a:prstGeom prst="rect">
            <a:avLst/>
          </a:prstGeom>
          <a:solidFill>
            <a:srgbClr val="2E7DC2">
              <a:alpha val="30000"/>
            </a:srgbClr>
          </a:solidFill>
          <a:ln w="127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3177333" y="4404098"/>
            <a:ext cx="5427112" cy="468278"/>
          </a:xfrm>
          <a:prstGeom prst="rect">
            <a:avLst/>
          </a:prstGeom>
          <a:solidFill>
            <a:srgbClr val="CE67A4">
              <a:alpha val="30000"/>
            </a:srgbClr>
          </a:solidFill>
          <a:ln w="127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3757557" y="599635"/>
            <a:ext cx="3082502" cy="1113574"/>
          </a:xfrm>
          <a:prstGeom prst="rect">
            <a:avLst/>
          </a:prstGeom>
          <a:solidFill>
            <a:srgbClr val="00B7EE">
              <a:alpha val="30000"/>
            </a:srgbClr>
          </a:solidFill>
          <a:ln w="12700">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4" name="正方形/長方形 13"/>
          <p:cNvSpPr/>
          <p:nvPr/>
        </p:nvSpPr>
        <p:spPr>
          <a:xfrm>
            <a:off x="556525" y="599071"/>
            <a:ext cx="3144833" cy="2266816"/>
          </a:xfrm>
          <a:prstGeom prst="rect">
            <a:avLst/>
          </a:prstGeom>
          <a:solidFill>
            <a:srgbClr val="00B7EE">
              <a:alpha val="30000"/>
            </a:srgbClr>
          </a:solidFill>
          <a:ln w="12700">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5" name="正方形/長方形 14"/>
          <p:cNvSpPr/>
          <p:nvPr/>
        </p:nvSpPr>
        <p:spPr>
          <a:xfrm>
            <a:off x="556525" y="599745"/>
            <a:ext cx="3144833" cy="234528"/>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統合会計</a:t>
            </a:r>
            <a:endParaRPr lang="ja-JP" altLang="en-US" sz="1050" dirty="0"/>
          </a:p>
        </p:txBody>
      </p:sp>
      <p:sp>
        <p:nvSpPr>
          <p:cNvPr id="16" name="正方形/長方形 15"/>
          <p:cNvSpPr/>
          <p:nvPr/>
        </p:nvSpPr>
        <p:spPr>
          <a:xfrm>
            <a:off x="3757556" y="602503"/>
            <a:ext cx="3083232" cy="238046"/>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固定資産管理</a:t>
            </a:r>
            <a:endParaRPr lang="ja-JP" altLang="en-US" sz="1050"/>
          </a:p>
        </p:txBody>
      </p:sp>
      <p:sp>
        <p:nvSpPr>
          <p:cNvPr id="17" name="角丸四角形 16"/>
          <p:cNvSpPr/>
          <p:nvPr/>
        </p:nvSpPr>
        <p:spPr>
          <a:xfrm>
            <a:off x="662716" y="881589"/>
            <a:ext cx="950427" cy="618893"/>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GL</a:t>
            </a:r>
            <a:endParaRPr lang="ja-JP" altLang="en-US" sz="1013" dirty="0"/>
          </a:p>
        </p:txBody>
      </p:sp>
      <p:sp>
        <p:nvSpPr>
          <p:cNvPr id="18" name="角丸四角形 17"/>
          <p:cNvSpPr/>
          <p:nvPr/>
        </p:nvSpPr>
        <p:spPr>
          <a:xfrm>
            <a:off x="1655676" y="882877"/>
            <a:ext cx="950427" cy="616316"/>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AP</a:t>
            </a:r>
            <a:endParaRPr lang="ja-JP" altLang="en-US" sz="1013"/>
          </a:p>
        </p:txBody>
      </p:sp>
      <p:sp>
        <p:nvSpPr>
          <p:cNvPr id="19" name="テキスト ボックス 18"/>
          <p:cNvSpPr txBox="1"/>
          <p:nvPr/>
        </p:nvSpPr>
        <p:spPr>
          <a:xfrm>
            <a:off x="815825" y="1154278"/>
            <a:ext cx="659831" cy="369332"/>
          </a:xfrm>
          <a:prstGeom prst="rect">
            <a:avLst/>
          </a:prstGeom>
          <a:noFill/>
          <a:ln>
            <a:noFill/>
          </a:ln>
        </p:spPr>
        <p:txBody>
          <a:bodyPr wrap="square" rtlCol="0">
            <a:spAutoFit/>
          </a:bodyPr>
          <a:lstStyle/>
          <a:p>
            <a:r>
              <a:rPr lang="ja-JP" altLang="en-US" sz="900" dirty="0">
                <a:solidFill>
                  <a:schemeClr val="bg1"/>
                </a:solidFill>
              </a:rPr>
              <a:t>財務会計</a:t>
            </a:r>
            <a:endParaRPr lang="en-US" altLang="ja-JP" sz="900" dirty="0">
              <a:solidFill>
                <a:schemeClr val="bg1"/>
              </a:solidFill>
            </a:endParaRPr>
          </a:p>
          <a:p>
            <a:r>
              <a:rPr lang="ja-JP" altLang="en-US" sz="900" dirty="0">
                <a:solidFill>
                  <a:schemeClr val="bg1"/>
                </a:solidFill>
              </a:rPr>
              <a:t>管理会計</a:t>
            </a:r>
          </a:p>
        </p:txBody>
      </p:sp>
      <p:sp>
        <p:nvSpPr>
          <p:cNvPr id="20" name="テキスト ボックス 19"/>
          <p:cNvSpPr txBox="1"/>
          <p:nvPr/>
        </p:nvSpPr>
        <p:spPr>
          <a:xfrm>
            <a:off x="1791000" y="1232899"/>
            <a:ext cx="780005" cy="230832"/>
          </a:xfrm>
          <a:prstGeom prst="rect">
            <a:avLst/>
          </a:prstGeom>
          <a:noFill/>
          <a:ln>
            <a:noFill/>
          </a:ln>
        </p:spPr>
        <p:txBody>
          <a:bodyPr wrap="square" rtlCol="0">
            <a:spAutoFit/>
          </a:bodyPr>
          <a:lstStyle/>
          <a:p>
            <a:r>
              <a:rPr lang="ja-JP" altLang="en-US" sz="900" dirty="0">
                <a:solidFill>
                  <a:schemeClr val="bg1"/>
                </a:solidFill>
              </a:rPr>
              <a:t>支払管理</a:t>
            </a:r>
            <a:endParaRPr lang="en-US" altLang="ja-JP" sz="900" dirty="0">
              <a:solidFill>
                <a:schemeClr val="bg1"/>
              </a:solidFill>
            </a:endParaRPr>
          </a:p>
        </p:txBody>
      </p:sp>
      <p:sp>
        <p:nvSpPr>
          <p:cNvPr id="21" name="角丸四角形 20"/>
          <p:cNvSpPr/>
          <p:nvPr/>
        </p:nvSpPr>
        <p:spPr>
          <a:xfrm>
            <a:off x="2663788" y="882877"/>
            <a:ext cx="950427" cy="616316"/>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EX</a:t>
            </a:r>
            <a:endParaRPr lang="ja-JP" altLang="en-US" sz="1013"/>
          </a:p>
        </p:txBody>
      </p:sp>
      <p:sp>
        <p:nvSpPr>
          <p:cNvPr id="22" name="テキスト ボックス 21"/>
          <p:cNvSpPr txBox="1"/>
          <p:nvPr/>
        </p:nvSpPr>
        <p:spPr>
          <a:xfrm>
            <a:off x="2710690" y="1232899"/>
            <a:ext cx="887084" cy="369332"/>
          </a:xfrm>
          <a:prstGeom prst="rect">
            <a:avLst/>
          </a:prstGeom>
          <a:noFill/>
          <a:ln>
            <a:noFill/>
          </a:ln>
        </p:spPr>
        <p:txBody>
          <a:bodyPr wrap="square" rtlCol="0">
            <a:spAutoFit/>
          </a:bodyPr>
          <a:lstStyle/>
          <a:p>
            <a:r>
              <a:rPr lang="ja-JP" altLang="en-US" sz="900" dirty="0">
                <a:solidFill>
                  <a:schemeClr val="bg1"/>
                </a:solidFill>
              </a:rPr>
              <a:t>経費精算管理</a:t>
            </a:r>
            <a:endParaRPr lang="en-US" altLang="ja-JP" sz="900" dirty="0">
              <a:solidFill>
                <a:schemeClr val="bg1"/>
              </a:solidFill>
            </a:endParaRPr>
          </a:p>
        </p:txBody>
      </p:sp>
      <p:sp>
        <p:nvSpPr>
          <p:cNvPr id="23" name="角丸四角形 22"/>
          <p:cNvSpPr/>
          <p:nvPr/>
        </p:nvSpPr>
        <p:spPr>
          <a:xfrm>
            <a:off x="662716" y="1554686"/>
            <a:ext cx="950427" cy="620228"/>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AR</a:t>
            </a:r>
            <a:endParaRPr lang="ja-JP" altLang="en-US" sz="1013" dirty="0"/>
          </a:p>
        </p:txBody>
      </p:sp>
      <p:sp>
        <p:nvSpPr>
          <p:cNvPr id="24" name="テキスト ボックス 23"/>
          <p:cNvSpPr txBox="1"/>
          <p:nvPr/>
        </p:nvSpPr>
        <p:spPr>
          <a:xfrm>
            <a:off x="803717" y="1880971"/>
            <a:ext cx="671939" cy="230832"/>
          </a:xfrm>
          <a:prstGeom prst="rect">
            <a:avLst/>
          </a:prstGeom>
          <a:noFill/>
          <a:ln>
            <a:noFill/>
          </a:ln>
        </p:spPr>
        <p:txBody>
          <a:bodyPr wrap="square" rtlCol="0">
            <a:spAutoFit/>
          </a:bodyPr>
          <a:lstStyle/>
          <a:p>
            <a:r>
              <a:rPr lang="ja-JP" altLang="en-US" sz="900" dirty="0">
                <a:solidFill>
                  <a:schemeClr val="bg1"/>
                </a:solidFill>
              </a:rPr>
              <a:t>債権管理</a:t>
            </a:r>
            <a:endParaRPr lang="en-US" altLang="ja-JP" sz="900" dirty="0">
              <a:solidFill>
                <a:schemeClr val="bg1"/>
              </a:solidFill>
            </a:endParaRPr>
          </a:p>
        </p:txBody>
      </p:sp>
      <p:sp>
        <p:nvSpPr>
          <p:cNvPr id="25" name="角丸四角形 24"/>
          <p:cNvSpPr/>
          <p:nvPr/>
        </p:nvSpPr>
        <p:spPr>
          <a:xfrm>
            <a:off x="1655676" y="1551779"/>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EM</a:t>
            </a:r>
            <a:endParaRPr lang="ja-JP" altLang="en-US" sz="1013"/>
          </a:p>
        </p:txBody>
      </p:sp>
      <p:sp>
        <p:nvSpPr>
          <p:cNvPr id="26" name="テキスト ボックス 25"/>
          <p:cNvSpPr txBox="1"/>
          <p:nvPr/>
        </p:nvSpPr>
        <p:spPr>
          <a:xfrm>
            <a:off x="1791000" y="1808410"/>
            <a:ext cx="780005" cy="369332"/>
          </a:xfrm>
          <a:prstGeom prst="rect">
            <a:avLst/>
          </a:prstGeom>
          <a:noFill/>
          <a:ln>
            <a:noFill/>
          </a:ln>
        </p:spPr>
        <p:txBody>
          <a:bodyPr wrap="square" rtlCol="0">
            <a:spAutoFit/>
          </a:bodyPr>
          <a:lstStyle/>
          <a:p>
            <a:r>
              <a:rPr lang="ja-JP" altLang="en-US" sz="900" dirty="0">
                <a:solidFill>
                  <a:schemeClr val="bg1"/>
                </a:solidFill>
              </a:rPr>
              <a:t>モバイル</a:t>
            </a:r>
            <a:endParaRPr lang="en-US" altLang="ja-JP" sz="900" dirty="0">
              <a:solidFill>
                <a:schemeClr val="bg1"/>
              </a:solidFill>
            </a:endParaRPr>
          </a:p>
          <a:p>
            <a:r>
              <a:rPr lang="ja-JP" altLang="en-US" sz="900" dirty="0">
                <a:solidFill>
                  <a:schemeClr val="bg1"/>
                </a:solidFill>
              </a:rPr>
              <a:t>経費精算</a:t>
            </a:r>
            <a:endParaRPr lang="en-US" altLang="ja-JP" sz="900" dirty="0">
              <a:solidFill>
                <a:schemeClr val="bg1"/>
              </a:solidFill>
            </a:endParaRPr>
          </a:p>
        </p:txBody>
      </p:sp>
      <p:sp>
        <p:nvSpPr>
          <p:cNvPr id="27" name="角丸四角形 26"/>
          <p:cNvSpPr/>
          <p:nvPr/>
        </p:nvSpPr>
        <p:spPr>
          <a:xfrm>
            <a:off x="2663788" y="1546128"/>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EK</a:t>
            </a:r>
            <a:endParaRPr lang="ja-JP" altLang="en-US" sz="1013"/>
          </a:p>
        </p:txBody>
      </p:sp>
      <p:sp>
        <p:nvSpPr>
          <p:cNvPr id="28" name="テキスト ボックス 27"/>
          <p:cNvSpPr txBox="1"/>
          <p:nvPr/>
        </p:nvSpPr>
        <p:spPr>
          <a:xfrm>
            <a:off x="2790862" y="1880971"/>
            <a:ext cx="662896" cy="230832"/>
          </a:xfrm>
          <a:prstGeom prst="rect">
            <a:avLst/>
          </a:prstGeom>
          <a:noFill/>
          <a:ln>
            <a:noFill/>
          </a:ln>
        </p:spPr>
        <p:txBody>
          <a:bodyPr wrap="square" rtlCol="0">
            <a:spAutoFit/>
          </a:bodyPr>
          <a:lstStyle/>
          <a:p>
            <a:r>
              <a:rPr lang="ja-JP" altLang="en-US" sz="900" dirty="0">
                <a:solidFill>
                  <a:schemeClr val="bg1"/>
                </a:solidFill>
              </a:rPr>
              <a:t>経路検索</a:t>
            </a:r>
            <a:endParaRPr lang="en-US" altLang="ja-JP" sz="900" dirty="0">
              <a:solidFill>
                <a:schemeClr val="bg1"/>
              </a:solidFill>
            </a:endParaRPr>
          </a:p>
        </p:txBody>
      </p:sp>
      <p:sp>
        <p:nvSpPr>
          <p:cNvPr id="31" name="角丸四角形 30"/>
          <p:cNvSpPr/>
          <p:nvPr/>
        </p:nvSpPr>
        <p:spPr>
          <a:xfrm>
            <a:off x="659203" y="2220681"/>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EV</a:t>
            </a:r>
            <a:endParaRPr lang="ja-JP" altLang="en-US" sz="1013"/>
          </a:p>
        </p:txBody>
      </p:sp>
      <p:sp>
        <p:nvSpPr>
          <p:cNvPr id="32" name="角丸四角形 31"/>
          <p:cNvSpPr/>
          <p:nvPr/>
        </p:nvSpPr>
        <p:spPr>
          <a:xfrm>
            <a:off x="1667315" y="2209378"/>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ED</a:t>
            </a:r>
            <a:endParaRPr lang="ja-JP" altLang="en-US" sz="1013"/>
          </a:p>
        </p:txBody>
      </p:sp>
      <p:sp>
        <p:nvSpPr>
          <p:cNvPr id="33" name="テキスト ボックス 32"/>
          <p:cNvSpPr txBox="1"/>
          <p:nvPr/>
        </p:nvSpPr>
        <p:spPr>
          <a:xfrm>
            <a:off x="1785292" y="2465503"/>
            <a:ext cx="780005" cy="369332"/>
          </a:xfrm>
          <a:prstGeom prst="rect">
            <a:avLst/>
          </a:prstGeom>
          <a:noFill/>
          <a:ln>
            <a:noFill/>
          </a:ln>
        </p:spPr>
        <p:txBody>
          <a:bodyPr wrap="square" rtlCol="0">
            <a:spAutoFit/>
          </a:bodyPr>
          <a:lstStyle/>
          <a:p>
            <a:r>
              <a:rPr lang="ja-JP" altLang="en-US" sz="900" dirty="0">
                <a:solidFill>
                  <a:schemeClr val="bg1"/>
                </a:solidFill>
              </a:rPr>
              <a:t>証憑管理</a:t>
            </a:r>
            <a:endParaRPr lang="en-US" altLang="ja-JP" sz="900" dirty="0">
              <a:solidFill>
                <a:schemeClr val="bg1"/>
              </a:solidFill>
            </a:endParaRPr>
          </a:p>
          <a:p>
            <a:r>
              <a:rPr lang="en-US" altLang="ja-JP" sz="900" dirty="0">
                <a:solidFill>
                  <a:schemeClr val="bg1"/>
                </a:solidFill>
              </a:rPr>
              <a:t>e</a:t>
            </a:r>
            <a:r>
              <a:rPr lang="ja-JP" altLang="en-US" sz="900" dirty="0">
                <a:solidFill>
                  <a:schemeClr val="bg1"/>
                </a:solidFill>
              </a:rPr>
              <a:t>文書対応</a:t>
            </a:r>
            <a:endParaRPr lang="en-US" altLang="ja-JP" sz="900" dirty="0">
              <a:solidFill>
                <a:schemeClr val="bg1"/>
              </a:solidFill>
            </a:endParaRPr>
          </a:p>
        </p:txBody>
      </p:sp>
      <p:sp>
        <p:nvSpPr>
          <p:cNvPr id="34" name="テキスト ボックス 33"/>
          <p:cNvSpPr txBox="1"/>
          <p:nvPr/>
        </p:nvSpPr>
        <p:spPr>
          <a:xfrm>
            <a:off x="804444" y="2565047"/>
            <a:ext cx="780005" cy="230832"/>
          </a:xfrm>
          <a:prstGeom prst="rect">
            <a:avLst/>
          </a:prstGeom>
          <a:noFill/>
          <a:ln>
            <a:noFill/>
          </a:ln>
        </p:spPr>
        <p:txBody>
          <a:bodyPr wrap="square" rtlCol="0">
            <a:spAutoFit/>
          </a:bodyPr>
          <a:lstStyle/>
          <a:p>
            <a:r>
              <a:rPr lang="ja-JP" altLang="en-US" sz="900" dirty="0">
                <a:solidFill>
                  <a:schemeClr val="bg1"/>
                </a:solidFill>
              </a:rPr>
              <a:t>証憑管理</a:t>
            </a:r>
            <a:endParaRPr lang="en-US" altLang="ja-JP" sz="900" dirty="0">
              <a:solidFill>
                <a:schemeClr val="bg1"/>
              </a:solidFill>
            </a:endParaRPr>
          </a:p>
        </p:txBody>
      </p:sp>
      <p:sp>
        <p:nvSpPr>
          <p:cNvPr id="35" name="正方形/長方形 34"/>
          <p:cNvSpPr/>
          <p:nvPr/>
        </p:nvSpPr>
        <p:spPr>
          <a:xfrm>
            <a:off x="3757557" y="1795387"/>
            <a:ext cx="3082502" cy="1070500"/>
          </a:xfrm>
          <a:prstGeom prst="rect">
            <a:avLst/>
          </a:prstGeom>
          <a:solidFill>
            <a:srgbClr val="00B7EE">
              <a:alpha val="30000"/>
            </a:srgbClr>
          </a:solidFill>
          <a:ln w="12700">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6" name="正方形/長方形 35"/>
          <p:cNvSpPr/>
          <p:nvPr/>
        </p:nvSpPr>
        <p:spPr>
          <a:xfrm>
            <a:off x="3757557" y="1787767"/>
            <a:ext cx="3082502" cy="276155"/>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手形管理</a:t>
            </a:r>
            <a:endParaRPr lang="ja-JP" altLang="en-US" sz="1050"/>
          </a:p>
        </p:txBody>
      </p:sp>
      <p:sp>
        <p:nvSpPr>
          <p:cNvPr id="37" name="角丸四角形 36"/>
          <p:cNvSpPr/>
          <p:nvPr/>
        </p:nvSpPr>
        <p:spPr>
          <a:xfrm>
            <a:off x="3841420" y="941488"/>
            <a:ext cx="950427" cy="618893"/>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FA</a:t>
            </a:r>
            <a:endParaRPr lang="ja-JP" altLang="en-US" sz="1013"/>
          </a:p>
        </p:txBody>
      </p:sp>
      <p:sp>
        <p:nvSpPr>
          <p:cNvPr id="38" name="角丸四角形 37"/>
          <p:cNvSpPr/>
          <p:nvPr/>
        </p:nvSpPr>
        <p:spPr>
          <a:xfrm>
            <a:off x="4847117" y="941488"/>
            <a:ext cx="950427" cy="616316"/>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LM</a:t>
            </a:r>
            <a:endParaRPr lang="ja-JP" altLang="en-US" sz="1013"/>
          </a:p>
        </p:txBody>
      </p:sp>
      <p:sp>
        <p:nvSpPr>
          <p:cNvPr id="39" name="テキスト ボックス 38"/>
          <p:cNvSpPr txBox="1"/>
          <p:nvPr/>
        </p:nvSpPr>
        <p:spPr>
          <a:xfrm>
            <a:off x="4798906" y="1252423"/>
            <a:ext cx="1055594" cy="230832"/>
          </a:xfrm>
          <a:prstGeom prst="rect">
            <a:avLst/>
          </a:prstGeom>
          <a:noFill/>
          <a:ln>
            <a:noFill/>
          </a:ln>
        </p:spPr>
        <p:txBody>
          <a:bodyPr wrap="square" rtlCol="0">
            <a:spAutoFit/>
          </a:bodyPr>
          <a:lstStyle/>
          <a:p>
            <a:pPr algn="ctr"/>
            <a:r>
              <a:rPr lang="ja-JP" altLang="en-US" sz="900" dirty="0">
                <a:solidFill>
                  <a:schemeClr val="bg1"/>
                </a:solidFill>
              </a:rPr>
              <a:t>リース</a:t>
            </a:r>
            <a:r>
              <a:rPr lang="ja-JP" altLang="en-US" sz="900" dirty="0" smtClean="0">
                <a:solidFill>
                  <a:schemeClr val="bg1"/>
                </a:solidFill>
              </a:rPr>
              <a:t>資産管理</a:t>
            </a:r>
            <a:endParaRPr lang="en-US" altLang="ja-JP" sz="900" dirty="0">
              <a:solidFill>
                <a:schemeClr val="bg1"/>
              </a:solidFill>
            </a:endParaRPr>
          </a:p>
        </p:txBody>
      </p:sp>
      <p:sp>
        <p:nvSpPr>
          <p:cNvPr id="40" name="角丸四角形 39"/>
          <p:cNvSpPr/>
          <p:nvPr/>
        </p:nvSpPr>
        <p:spPr>
          <a:xfrm>
            <a:off x="5855229" y="936244"/>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CP</a:t>
            </a:r>
            <a:endParaRPr lang="ja-JP" altLang="en-US" sz="1013"/>
          </a:p>
        </p:txBody>
      </p:sp>
      <p:sp>
        <p:nvSpPr>
          <p:cNvPr id="41" name="テキスト ボックス 40"/>
          <p:cNvSpPr txBox="1"/>
          <p:nvPr/>
        </p:nvSpPr>
        <p:spPr>
          <a:xfrm>
            <a:off x="5852814" y="1252423"/>
            <a:ext cx="946351" cy="230832"/>
          </a:xfrm>
          <a:prstGeom prst="rect">
            <a:avLst/>
          </a:prstGeom>
          <a:noFill/>
          <a:ln>
            <a:noFill/>
          </a:ln>
        </p:spPr>
        <p:txBody>
          <a:bodyPr wrap="square" rtlCol="0">
            <a:spAutoFit/>
          </a:bodyPr>
          <a:lstStyle/>
          <a:p>
            <a:pPr algn="ctr"/>
            <a:r>
              <a:rPr lang="ja-JP" altLang="en-US" sz="900" dirty="0">
                <a:solidFill>
                  <a:schemeClr val="bg1"/>
                </a:solidFill>
              </a:rPr>
              <a:t>建設仮勘定</a:t>
            </a:r>
            <a:endParaRPr lang="en-US" altLang="ja-JP" sz="900" dirty="0">
              <a:solidFill>
                <a:schemeClr val="bg1"/>
              </a:solidFill>
            </a:endParaRPr>
          </a:p>
        </p:txBody>
      </p:sp>
      <p:sp>
        <p:nvSpPr>
          <p:cNvPr id="42" name="角丸四角形 41"/>
          <p:cNvSpPr/>
          <p:nvPr/>
        </p:nvSpPr>
        <p:spPr>
          <a:xfrm>
            <a:off x="3843760" y="2150397"/>
            <a:ext cx="950427" cy="618893"/>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PN</a:t>
            </a:r>
            <a:endParaRPr lang="ja-JP" altLang="en-US" sz="1013"/>
          </a:p>
        </p:txBody>
      </p:sp>
      <p:sp>
        <p:nvSpPr>
          <p:cNvPr id="43" name="角丸四角形 42"/>
          <p:cNvSpPr/>
          <p:nvPr/>
        </p:nvSpPr>
        <p:spPr>
          <a:xfrm>
            <a:off x="4847117" y="2150397"/>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ER</a:t>
            </a:r>
            <a:endParaRPr lang="ja-JP" altLang="en-US" sz="1013"/>
          </a:p>
        </p:txBody>
      </p:sp>
      <p:sp>
        <p:nvSpPr>
          <p:cNvPr id="44" name="テキスト ボックス 43"/>
          <p:cNvSpPr txBox="1"/>
          <p:nvPr/>
        </p:nvSpPr>
        <p:spPr>
          <a:xfrm>
            <a:off x="4964090" y="2413221"/>
            <a:ext cx="819131" cy="369332"/>
          </a:xfrm>
          <a:prstGeom prst="rect">
            <a:avLst/>
          </a:prstGeom>
          <a:noFill/>
          <a:ln>
            <a:noFill/>
          </a:ln>
        </p:spPr>
        <p:txBody>
          <a:bodyPr wrap="square" rtlCol="0">
            <a:spAutoFit/>
          </a:bodyPr>
          <a:lstStyle/>
          <a:p>
            <a:r>
              <a:rPr lang="ja-JP" altLang="en-US" sz="900" dirty="0">
                <a:solidFill>
                  <a:schemeClr val="bg1"/>
                </a:solidFill>
              </a:rPr>
              <a:t>電子</a:t>
            </a:r>
            <a:r>
              <a:rPr lang="ja-JP" altLang="en-US" sz="900" dirty="0" smtClean="0">
                <a:solidFill>
                  <a:schemeClr val="bg1"/>
                </a:solidFill>
              </a:rPr>
              <a:t>記録</a:t>
            </a:r>
            <a:r>
              <a:rPr lang="en-US" altLang="ja-JP" sz="900" dirty="0" smtClean="0">
                <a:solidFill>
                  <a:schemeClr val="bg1"/>
                </a:solidFill>
              </a:rPr>
              <a:t/>
            </a:r>
            <a:br>
              <a:rPr lang="en-US" altLang="ja-JP" sz="900" dirty="0" smtClean="0">
                <a:solidFill>
                  <a:schemeClr val="bg1"/>
                </a:solidFill>
              </a:rPr>
            </a:br>
            <a:r>
              <a:rPr lang="ja-JP" altLang="en-US" sz="900" dirty="0" smtClean="0">
                <a:solidFill>
                  <a:schemeClr val="bg1"/>
                </a:solidFill>
              </a:rPr>
              <a:t>債権</a:t>
            </a:r>
            <a:r>
              <a:rPr lang="ja-JP" altLang="en-US" sz="900" dirty="0">
                <a:solidFill>
                  <a:schemeClr val="bg1"/>
                </a:solidFill>
              </a:rPr>
              <a:t>・債務</a:t>
            </a:r>
            <a:endParaRPr lang="en-US" altLang="ja-JP" sz="900" dirty="0">
              <a:solidFill>
                <a:schemeClr val="bg1"/>
              </a:solidFill>
            </a:endParaRPr>
          </a:p>
        </p:txBody>
      </p:sp>
      <p:sp>
        <p:nvSpPr>
          <p:cNvPr id="45" name="テキスト ボックス 44"/>
          <p:cNvSpPr txBox="1"/>
          <p:nvPr/>
        </p:nvSpPr>
        <p:spPr>
          <a:xfrm>
            <a:off x="3843761" y="1252423"/>
            <a:ext cx="940666" cy="230832"/>
          </a:xfrm>
          <a:prstGeom prst="rect">
            <a:avLst/>
          </a:prstGeom>
          <a:noFill/>
          <a:ln>
            <a:noFill/>
          </a:ln>
        </p:spPr>
        <p:txBody>
          <a:bodyPr wrap="square" rtlCol="0">
            <a:spAutoFit/>
          </a:bodyPr>
          <a:lstStyle/>
          <a:p>
            <a:pPr algn="ctr"/>
            <a:r>
              <a:rPr lang="ja-JP" altLang="en-US" sz="900" dirty="0">
                <a:solidFill>
                  <a:schemeClr val="bg1"/>
                </a:solidFill>
              </a:rPr>
              <a:t>固定</a:t>
            </a:r>
            <a:r>
              <a:rPr lang="ja-JP" altLang="en-US" sz="900" dirty="0" smtClean="0">
                <a:solidFill>
                  <a:schemeClr val="bg1"/>
                </a:solidFill>
              </a:rPr>
              <a:t>資産管理</a:t>
            </a:r>
            <a:endParaRPr lang="en-US" altLang="ja-JP" sz="900" dirty="0">
              <a:solidFill>
                <a:schemeClr val="bg1"/>
              </a:solidFill>
            </a:endParaRPr>
          </a:p>
        </p:txBody>
      </p:sp>
      <p:sp>
        <p:nvSpPr>
          <p:cNvPr id="46" name="テキスト ボックス 45"/>
          <p:cNvSpPr txBox="1"/>
          <p:nvPr/>
        </p:nvSpPr>
        <p:spPr>
          <a:xfrm>
            <a:off x="3985233" y="2473560"/>
            <a:ext cx="780005" cy="230832"/>
          </a:xfrm>
          <a:prstGeom prst="rect">
            <a:avLst/>
          </a:prstGeom>
          <a:noFill/>
          <a:ln>
            <a:noFill/>
          </a:ln>
        </p:spPr>
        <p:txBody>
          <a:bodyPr wrap="square" rtlCol="0">
            <a:spAutoFit/>
          </a:bodyPr>
          <a:lstStyle/>
          <a:p>
            <a:r>
              <a:rPr lang="ja-JP" altLang="en-US" sz="900" dirty="0">
                <a:solidFill>
                  <a:schemeClr val="bg1"/>
                </a:solidFill>
              </a:rPr>
              <a:t>手形管理</a:t>
            </a:r>
            <a:endParaRPr lang="en-US" altLang="ja-JP" sz="900" dirty="0">
              <a:solidFill>
                <a:schemeClr val="bg1"/>
              </a:solidFill>
            </a:endParaRPr>
          </a:p>
        </p:txBody>
      </p:sp>
      <p:sp>
        <p:nvSpPr>
          <p:cNvPr id="47" name="正方形/長方形 46"/>
          <p:cNvSpPr/>
          <p:nvPr/>
        </p:nvSpPr>
        <p:spPr>
          <a:xfrm>
            <a:off x="6902749" y="598587"/>
            <a:ext cx="1701699" cy="3274165"/>
          </a:xfrm>
          <a:prstGeom prst="rect">
            <a:avLst/>
          </a:prstGeom>
          <a:solidFill>
            <a:schemeClr val="accent3">
              <a:lumMod val="40000"/>
              <a:lumOff val="60000"/>
              <a:alpha val="3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8" name="正方形/長方形 47"/>
          <p:cNvSpPr/>
          <p:nvPr/>
        </p:nvSpPr>
        <p:spPr>
          <a:xfrm>
            <a:off x="6903980" y="597735"/>
            <a:ext cx="1700465" cy="238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人事給与</a:t>
            </a:r>
            <a:endParaRPr lang="ja-JP" altLang="en-US" sz="1050" dirty="0"/>
          </a:p>
        </p:txBody>
      </p:sp>
      <p:sp>
        <p:nvSpPr>
          <p:cNvPr id="53" name="角丸四角形 52"/>
          <p:cNvSpPr/>
          <p:nvPr/>
        </p:nvSpPr>
        <p:spPr>
          <a:xfrm>
            <a:off x="3321634" y="4440327"/>
            <a:ext cx="1508048"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200" dirty="0"/>
              <a:t>GM/Mobile</a:t>
            </a:r>
            <a:endParaRPr lang="ja-JP" altLang="en-US" sz="1200" dirty="0"/>
          </a:p>
        </p:txBody>
      </p:sp>
      <p:sp>
        <p:nvSpPr>
          <p:cNvPr id="54" name="テキスト ボックス 53"/>
          <p:cNvSpPr txBox="1"/>
          <p:nvPr/>
        </p:nvSpPr>
        <p:spPr>
          <a:xfrm>
            <a:off x="3343129" y="4654894"/>
            <a:ext cx="1683858" cy="219291"/>
          </a:xfrm>
          <a:prstGeom prst="rect">
            <a:avLst/>
          </a:prstGeom>
          <a:noFill/>
          <a:ln>
            <a:noFill/>
          </a:ln>
        </p:spPr>
        <p:txBody>
          <a:bodyPr wrap="square" rtlCol="0">
            <a:spAutoFit/>
          </a:bodyPr>
          <a:lstStyle/>
          <a:p>
            <a:r>
              <a:rPr lang="ja-JP" altLang="en-US" sz="825" dirty="0">
                <a:solidFill>
                  <a:schemeClr val="bg1"/>
                </a:solidFill>
              </a:rPr>
              <a:t>グループ経営管理</a:t>
            </a:r>
            <a:r>
              <a:rPr lang="en-US" altLang="ja-JP" sz="825" dirty="0">
                <a:solidFill>
                  <a:schemeClr val="bg1"/>
                </a:solidFill>
              </a:rPr>
              <a:t>/</a:t>
            </a:r>
            <a:r>
              <a:rPr lang="ja-JP" altLang="en-US" sz="825" dirty="0">
                <a:solidFill>
                  <a:schemeClr val="bg1"/>
                </a:solidFill>
              </a:rPr>
              <a:t>モバイル</a:t>
            </a:r>
            <a:endParaRPr lang="en-US" altLang="ja-JP" sz="825" dirty="0">
              <a:solidFill>
                <a:schemeClr val="bg1"/>
              </a:solidFill>
            </a:endParaRPr>
          </a:p>
        </p:txBody>
      </p:sp>
      <p:sp>
        <p:nvSpPr>
          <p:cNvPr id="55" name="正方形/長方形 54"/>
          <p:cNvSpPr/>
          <p:nvPr/>
        </p:nvSpPr>
        <p:spPr>
          <a:xfrm>
            <a:off x="556524" y="4398398"/>
            <a:ext cx="2561599" cy="471965"/>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ja-JP" altLang="en-US" sz="1050" dirty="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56" name="Freeform 336"/>
          <p:cNvSpPr>
            <a:spLocks noEditPoints="1"/>
          </p:cNvSpPr>
          <p:nvPr/>
        </p:nvSpPr>
        <p:spPr bwMode="auto">
          <a:xfrm>
            <a:off x="662715" y="4535608"/>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57" name="正方形/長方形 56"/>
          <p:cNvSpPr/>
          <p:nvPr/>
        </p:nvSpPr>
        <p:spPr>
          <a:xfrm>
            <a:off x="3177335" y="2910151"/>
            <a:ext cx="1778034" cy="468278"/>
          </a:xfrm>
          <a:prstGeom prst="rect">
            <a:avLst/>
          </a:prstGeom>
          <a:solidFill>
            <a:srgbClr val="2E7DC2">
              <a:alpha val="30000"/>
            </a:srgbClr>
          </a:solidFill>
          <a:ln w="127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3177334" y="3416384"/>
            <a:ext cx="1778035" cy="468278"/>
          </a:xfrm>
          <a:prstGeom prst="rect">
            <a:avLst/>
          </a:prstGeom>
          <a:solidFill>
            <a:srgbClr val="8FC31F">
              <a:alpha val="30000"/>
            </a:srgbClr>
          </a:solidFill>
          <a:ln w="127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9" name="正方形/長方形 58"/>
          <p:cNvSpPr/>
          <p:nvPr/>
        </p:nvSpPr>
        <p:spPr>
          <a:xfrm>
            <a:off x="3177333" y="3903184"/>
            <a:ext cx="1778035" cy="468278"/>
          </a:xfrm>
          <a:prstGeom prst="rect">
            <a:avLst/>
          </a:prstGeom>
          <a:solidFill>
            <a:srgbClr val="00ABC5">
              <a:alpha val="30000"/>
            </a:srgbClr>
          </a:solidFill>
          <a:ln w="127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60" name="正方形/長方形 59"/>
          <p:cNvSpPr/>
          <p:nvPr/>
        </p:nvSpPr>
        <p:spPr>
          <a:xfrm>
            <a:off x="556524" y="2903327"/>
            <a:ext cx="2561599" cy="481879"/>
          </a:xfrm>
          <a:prstGeom prst="rect">
            <a:avLst/>
          </a:prstGeom>
          <a:solidFill>
            <a:srgbClr val="2E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en-US" altLang="ja-JP" sz="1050" dirty="0" smtClean="0">
                <a:solidFill>
                  <a:prstClr val="white"/>
                </a:solidFill>
                <a:latin typeface="メイリオ" panose="020B0604030504040204" pitchFamily="50" charset="-128"/>
                <a:ea typeface="メイリオ" panose="020B0604030504040204" pitchFamily="50" charset="-128"/>
              </a:rPr>
              <a:t>AI</a:t>
            </a:r>
            <a:r>
              <a:rPr lang="ja-JP" altLang="en-US" sz="1050" dirty="0" smtClean="0">
                <a:solidFill>
                  <a:prstClr val="white"/>
                </a:solidFill>
                <a:latin typeface="メイリオ" panose="020B0604030504040204" pitchFamily="50" charset="-128"/>
                <a:ea typeface="メイリオ" panose="020B0604030504040204" pitchFamily="50" charset="-128"/>
              </a:rPr>
              <a:t>ソリューション</a:t>
            </a:r>
            <a:endParaRPr lang="ja-JP" altLang="en-US" sz="1050" dirty="0">
              <a:solidFill>
                <a:prstClr val="white"/>
              </a:solidFill>
              <a:latin typeface="メイリオ" panose="020B0604030504040204" pitchFamily="50" charset="-128"/>
              <a:ea typeface="メイリオ" panose="020B0604030504040204" pitchFamily="50" charset="-128"/>
            </a:endParaRPr>
          </a:p>
        </p:txBody>
      </p:sp>
      <p:sp>
        <p:nvSpPr>
          <p:cNvPr id="61" name="Freeform 56"/>
          <p:cNvSpPr>
            <a:spLocks noEditPoints="1"/>
          </p:cNvSpPr>
          <p:nvPr/>
        </p:nvSpPr>
        <p:spPr bwMode="auto">
          <a:xfrm>
            <a:off x="719803" y="3045665"/>
            <a:ext cx="168931" cy="15721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62" name="正方形/長方形 61"/>
          <p:cNvSpPr/>
          <p:nvPr/>
        </p:nvSpPr>
        <p:spPr>
          <a:xfrm>
            <a:off x="556524" y="3908968"/>
            <a:ext cx="2561599"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en-US" altLang="ja-JP" sz="1050" dirty="0">
                <a:solidFill>
                  <a:prstClr val="white"/>
                </a:solidFill>
                <a:latin typeface="メイリオ" panose="020B0604030504040204" pitchFamily="50" charset="-128"/>
                <a:ea typeface="メイリオ" panose="020B0604030504040204" pitchFamily="50" charset="-128"/>
              </a:rPr>
              <a:t>API</a:t>
            </a:r>
            <a:r>
              <a:rPr lang="ja-JP" altLang="en-US" sz="1050" dirty="0">
                <a:solidFill>
                  <a:prstClr val="white"/>
                </a:solidFill>
                <a:latin typeface="メイリオ" panose="020B0604030504040204" pitchFamily="50" charset="-128"/>
                <a:ea typeface="メイリオ" panose="020B0604030504040204" pitchFamily="50" charset="-128"/>
              </a:rPr>
              <a:t>サービス</a:t>
            </a:r>
          </a:p>
        </p:txBody>
      </p:sp>
      <p:sp>
        <p:nvSpPr>
          <p:cNvPr id="63" name="Freeform 19"/>
          <p:cNvSpPr>
            <a:spLocks noEditPoints="1"/>
          </p:cNvSpPr>
          <p:nvPr/>
        </p:nvSpPr>
        <p:spPr bwMode="auto">
          <a:xfrm>
            <a:off x="684653" y="4034881"/>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64" name="正方形/長方形 63"/>
          <p:cNvSpPr/>
          <p:nvPr/>
        </p:nvSpPr>
        <p:spPr>
          <a:xfrm>
            <a:off x="556524" y="3416384"/>
            <a:ext cx="2561599" cy="458354"/>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ja-JP" altLang="en-US" sz="1050" dirty="0">
                <a:solidFill>
                  <a:prstClr val="white"/>
                </a:solidFill>
                <a:latin typeface="メイリオ" panose="020B0604030504040204" pitchFamily="50" charset="-128"/>
                <a:ea typeface="メイリオ" panose="020B0604030504040204" pitchFamily="50" charset="-128"/>
              </a:rPr>
              <a:t>システム連携ソリューション</a:t>
            </a:r>
          </a:p>
        </p:txBody>
      </p:sp>
      <p:pic>
        <p:nvPicPr>
          <p:cNvPr id="65" name="図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68" y="3561760"/>
            <a:ext cx="218366" cy="145175"/>
          </a:xfrm>
          <a:prstGeom prst="rect">
            <a:avLst/>
          </a:prstGeom>
        </p:spPr>
      </p:pic>
      <p:sp>
        <p:nvSpPr>
          <p:cNvPr id="66" name="角丸四角形 65"/>
          <p:cNvSpPr/>
          <p:nvPr/>
        </p:nvSpPr>
        <p:spPr>
          <a:xfrm>
            <a:off x="4980154" y="4440327"/>
            <a:ext cx="790492" cy="395309"/>
          </a:xfrm>
          <a:prstGeom prst="roundRect">
            <a:avLst/>
          </a:prstGeom>
          <a:solidFill>
            <a:srgbClr val="CE67A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200" dirty="0"/>
              <a:t>GR</a:t>
            </a:r>
            <a:endParaRPr lang="ja-JP" altLang="en-US" sz="1200" dirty="0"/>
          </a:p>
        </p:txBody>
      </p:sp>
      <p:sp>
        <p:nvSpPr>
          <p:cNvPr id="67" name="テキスト ボックス 66"/>
          <p:cNvSpPr txBox="1"/>
          <p:nvPr/>
        </p:nvSpPr>
        <p:spPr>
          <a:xfrm>
            <a:off x="5082219" y="4657005"/>
            <a:ext cx="736322" cy="219291"/>
          </a:xfrm>
          <a:prstGeom prst="rect">
            <a:avLst/>
          </a:prstGeom>
          <a:noFill/>
          <a:ln>
            <a:noFill/>
          </a:ln>
        </p:spPr>
        <p:txBody>
          <a:bodyPr wrap="square" rtlCol="0">
            <a:spAutoFit/>
          </a:bodyPr>
          <a:lstStyle/>
          <a:p>
            <a:r>
              <a:rPr lang="ja-JP" altLang="en-US" sz="825" dirty="0">
                <a:solidFill>
                  <a:schemeClr val="bg1"/>
                </a:solidFill>
              </a:rPr>
              <a:t>レポート</a:t>
            </a:r>
            <a:endParaRPr lang="en-US" altLang="ja-JP" sz="825" dirty="0">
              <a:solidFill>
                <a:schemeClr val="bg1"/>
              </a:solidFill>
            </a:endParaRPr>
          </a:p>
        </p:txBody>
      </p:sp>
      <p:sp>
        <p:nvSpPr>
          <p:cNvPr id="68" name="角丸四角形 67"/>
          <p:cNvSpPr/>
          <p:nvPr/>
        </p:nvSpPr>
        <p:spPr>
          <a:xfrm>
            <a:off x="5868144" y="4440327"/>
            <a:ext cx="790492" cy="395309"/>
          </a:xfrm>
          <a:prstGeom prst="roundRect">
            <a:avLst/>
          </a:prstGeom>
          <a:solidFill>
            <a:srgbClr val="CE67A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69" name="テキスト ボックス 68"/>
          <p:cNvSpPr txBox="1"/>
          <p:nvPr/>
        </p:nvSpPr>
        <p:spPr>
          <a:xfrm>
            <a:off x="6053599" y="4657005"/>
            <a:ext cx="471686" cy="230832"/>
          </a:xfrm>
          <a:prstGeom prst="rect">
            <a:avLst/>
          </a:prstGeom>
          <a:noFill/>
          <a:ln>
            <a:noFill/>
          </a:ln>
        </p:spPr>
        <p:txBody>
          <a:bodyPr wrap="square" rtlCol="0">
            <a:spAutoFit/>
          </a:bodyPr>
          <a:lstStyle/>
          <a:p>
            <a:r>
              <a:rPr lang="en-US" altLang="ja-JP" sz="900" dirty="0">
                <a:solidFill>
                  <a:schemeClr val="bg1"/>
                </a:solidFill>
              </a:rPr>
              <a:t>GEO</a:t>
            </a:r>
          </a:p>
        </p:txBody>
      </p:sp>
      <p:sp>
        <p:nvSpPr>
          <p:cNvPr id="70" name="角丸四角形 69"/>
          <p:cNvSpPr/>
          <p:nvPr/>
        </p:nvSpPr>
        <p:spPr>
          <a:xfrm>
            <a:off x="6768244" y="4440327"/>
            <a:ext cx="790492" cy="395309"/>
          </a:xfrm>
          <a:prstGeom prst="roundRect">
            <a:avLst/>
          </a:prstGeom>
          <a:solidFill>
            <a:srgbClr val="CE67A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71" name="テキスト ボックス 70"/>
          <p:cNvSpPr txBox="1"/>
          <p:nvPr/>
        </p:nvSpPr>
        <p:spPr>
          <a:xfrm>
            <a:off x="6804823" y="4658958"/>
            <a:ext cx="736322" cy="219291"/>
          </a:xfrm>
          <a:prstGeom prst="rect">
            <a:avLst/>
          </a:prstGeom>
          <a:noFill/>
        </p:spPr>
        <p:txBody>
          <a:bodyPr wrap="square" rtlCol="0">
            <a:spAutoFit/>
          </a:bodyPr>
          <a:lstStyle/>
          <a:p>
            <a:r>
              <a:rPr lang="ja-JP" altLang="en-US" sz="825" dirty="0" smtClean="0">
                <a:solidFill>
                  <a:schemeClr val="bg1"/>
                </a:solidFill>
              </a:rPr>
              <a:t>インメモリ</a:t>
            </a:r>
            <a:endParaRPr lang="en-US" altLang="ja-JP" sz="825" dirty="0" smtClean="0">
              <a:solidFill>
                <a:schemeClr val="bg1"/>
              </a:solidFill>
            </a:endParaRPr>
          </a:p>
        </p:txBody>
      </p:sp>
      <p:sp>
        <p:nvSpPr>
          <p:cNvPr id="72" name="角丸四角形 71"/>
          <p:cNvSpPr/>
          <p:nvPr/>
        </p:nvSpPr>
        <p:spPr>
          <a:xfrm>
            <a:off x="7664135" y="4440327"/>
            <a:ext cx="790492" cy="395309"/>
          </a:xfrm>
          <a:prstGeom prst="roundRect">
            <a:avLst/>
          </a:prstGeom>
          <a:solidFill>
            <a:srgbClr val="CE67A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200" dirty="0"/>
              <a:t>GD</a:t>
            </a:r>
            <a:endParaRPr lang="ja-JP" altLang="en-US" sz="1200" dirty="0"/>
          </a:p>
        </p:txBody>
      </p:sp>
      <p:sp>
        <p:nvSpPr>
          <p:cNvPr id="73" name="テキスト ボックス 72"/>
          <p:cNvSpPr txBox="1"/>
          <p:nvPr/>
        </p:nvSpPr>
        <p:spPr>
          <a:xfrm>
            <a:off x="7767864" y="4658958"/>
            <a:ext cx="606088" cy="219291"/>
          </a:xfrm>
          <a:prstGeom prst="rect">
            <a:avLst/>
          </a:prstGeom>
          <a:noFill/>
        </p:spPr>
        <p:txBody>
          <a:bodyPr wrap="square" rtlCol="0">
            <a:spAutoFit/>
          </a:bodyPr>
          <a:lstStyle/>
          <a:p>
            <a:r>
              <a:rPr lang="ja-JP" altLang="en-US" sz="825" dirty="0">
                <a:solidFill>
                  <a:schemeClr val="bg1"/>
                </a:solidFill>
              </a:rPr>
              <a:t>件数</a:t>
            </a:r>
            <a:r>
              <a:rPr lang="ja-JP" altLang="en-US" sz="825" dirty="0" smtClean="0">
                <a:solidFill>
                  <a:schemeClr val="bg1"/>
                </a:solidFill>
              </a:rPr>
              <a:t>追加</a:t>
            </a:r>
            <a:endParaRPr lang="en-US" altLang="ja-JP" sz="825" dirty="0" smtClean="0">
              <a:solidFill>
                <a:schemeClr val="bg1"/>
              </a:solidFill>
            </a:endParaRPr>
          </a:p>
        </p:txBody>
      </p:sp>
      <p:sp>
        <p:nvSpPr>
          <p:cNvPr id="74" name="Freeform 50"/>
          <p:cNvSpPr>
            <a:spLocks noEditPoints="1"/>
          </p:cNvSpPr>
          <p:nvPr/>
        </p:nvSpPr>
        <p:spPr bwMode="auto">
          <a:xfrm>
            <a:off x="1859661" y="2273682"/>
            <a:ext cx="152561" cy="181652"/>
          </a:xfrm>
          <a:custGeom>
            <a:avLst/>
            <a:gdLst>
              <a:gd name="T0" fmla="*/ 359 w 704"/>
              <a:gd name="T1" fmla="*/ 699 h 898"/>
              <a:gd name="T2" fmla="*/ 283 w 704"/>
              <a:gd name="T3" fmla="*/ 737 h 898"/>
              <a:gd name="T4" fmla="*/ 321 w 704"/>
              <a:gd name="T5" fmla="*/ 661 h 898"/>
              <a:gd name="T6" fmla="*/ 321 w 704"/>
              <a:gd name="T7" fmla="*/ 586 h 898"/>
              <a:gd name="T8" fmla="*/ 283 w 704"/>
              <a:gd name="T9" fmla="*/ 510 h 898"/>
              <a:gd name="T10" fmla="*/ 359 w 704"/>
              <a:gd name="T11" fmla="*/ 548 h 898"/>
              <a:gd name="T12" fmla="*/ 396 w 704"/>
              <a:gd name="T13" fmla="*/ 548 h 898"/>
              <a:gd name="T14" fmla="*/ 510 w 704"/>
              <a:gd name="T15" fmla="*/ 510 h 898"/>
              <a:gd name="T16" fmla="*/ 604 w 704"/>
              <a:gd name="T17" fmla="*/ 533 h 898"/>
              <a:gd name="T18" fmla="*/ 0 w 704"/>
              <a:gd name="T19" fmla="*/ 831 h 898"/>
              <a:gd name="T20" fmla="*/ 321 w 704"/>
              <a:gd name="T21" fmla="*/ 472 h 898"/>
              <a:gd name="T22" fmla="*/ 321 w 704"/>
              <a:gd name="T23" fmla="*/ 397 h 898"/>
              <a:gd name="T24" fmla="*/ 283 w 704"/>
              <a:gd name="T25" fmla="*/ 359 h 898"/>
              <a:gd name="T26" fmla="*/ 321 w 704"/>
              <a:gd name="T27" fmla="*/ 359 h 898"/>
              <a:gd name="T28" fmla="*/ 359 w 704"/>
              <a:gd name="T29" fmla="*/ 321 h 898"/>
              <a:gd name="T30" fmla="*/ 448 w 704"/>
              <a:gd name="T31" fmla="*/ 103 h 898"/>
              <a:gd name="T32" fmla="*/ 448 w 704"/>
              <a:gd name="T33" fmla="*/ 184 h 898"/>
              <a:gd name="T34" fmla="*/ 413 w 704"/>
              <a:gd name="T35" fmla="*/ 103 h 898"/>
              <a:gd name="T36" fmla="*/ 384 w 704"/>
              <a:gd name="T37" fmla="*/ 103 h 898"/>
              <a:gd name="T38" fmla="*/ 349 w 704"/>
              <a:gd name="T39" fmla="*/ 184 h 898"/>
              <a:gd name="T40" fmla="*/ 255 w 704"/>
              <a:gd name="T41" fmla="*/ 103 h 898"/>
              <a:gd name="T42" fmla="*/ 255 w 704"/>
              <a:gd name="T43" fmla="*/ 184 h 898"/>
              <a:gd name="T44" fmla="*/ 220 w 704"/>
              <a:gd name="T45" fmla="*/ 103 h 898"/>
              <a:gd name="T46" fmla="*/ 191 w 704"/>
              <a:gd name="T47" fmla="*/ 103 h 898"/>
              <a:gd name="T48" fmla="*/ 156 w 704"/>
              <a:gd name="T49" fmla="*/ 184 h 898"/>
              <a:gd name="T50" fmla="*/ 94 w 704"/>
              <a:gd name="T51" fmla="*/ 224 h 898"/>
              <a:gd name="T52" fmla="*/ 94 w 704"/>
              <a:gd name="T53" fmla="*/ 249 h 898"/>
              <a:gd name="T54" fmla="*/ 245 w 704"/>
              <a:gd name="T55" fmla="*/ 321 h 898"/>
              <a:gd name="T56" fmla="*/ 94 w 704"/>
              <a:gd name="T57" fmla="*/ 321 h 898"/>
              <a:gd name="T58" fmla="*/ 132 w 704"/>
              <a:gd name="T59" fmla="*/ 548 h 898"/>
              <a:gd name="T60" fmla="*/ 245 w 704"/>
              <a:gd name="T61" fmla="*/ 737 h 898"/>
              <a:gd name="T62" fmla="*/ 245 w 704"/>
              <a:gd name="T63" fmla="*/ 586 h 898"/>
              <a:gd name="T64" fmla="*/ 208 w 704"/>
              <a:gd name="T65" fmla="*/ 548 h 898"/>
              <a:gd name="T66" fmla="*/ 245 w 704"/>
              <a:gd name="T67" fmla="*/ 548 h 898"/>
              <a:gd name="T68" fmla="*/ 380 w 704"/>
              <a:gd name="T69" fmla="*/ 661 h 898"/>
              <a:gd name="T70" fmla="*/ 434 w 704"/>
              <a:gd name="T71" fmla="*/ 568 h 898"/>
              <a:gd name="T72" fmla="*/ 434 w 704"/>
              <a:gd name="T73" fmla="*/ 568 h 898"/>
              <a:gd name="T74" fmla="*/ 396 w 704"/>
              <a:gd name="T75" fmla="*/ 615 h 898"/>
              <a:gd name="T76" fmla="*/ 359 w 704"/>
              <a:gd name="T77" fmla="*/ 548 h 898"/>
              <a:gd name="T78" fmla="*/ 397 w 704"/>
              <a:gd name="T79" fmla="*/ 434 h 898"/>
              <a:gd name="T80" fmla="*/ 453 w 704"/>
              <a:gd name="T81" fmla="*/ 416 h 898"/>
              <a:gd name="T82" fmla="*/ 453 w 704"/>
              <a:gd name="T83" fmla="*/ 378 h 898"/>
              <a:gd name="T84" fmla="*/ 132 w 704"/>
              <a:gd name="T85" fmla="*/ 623 h 898"/>
              <a:gd name="T86" fmla="*/ 132 w 704"/>
              <a:gd name="T87" fmla="*/ 699 h 898"/>
              <a:gd name="T88" fmla="*/ 189 w 704"/>
              <a:gd name="T89" fmla="*/ 680 h 898"/>
              <a:gd name="T90" fmla="*/ 189 w 704"/>
              <a:gd name="T91" fmla="*/ 642 h 898"/>
              <a:gd name="T92" fmla="*/ 208 w 704"/>
              <a:gd name="T93" fmla="*/ 434 h 898"/>
              <a:gd name="T94" fmla="*/ 132 w 704"/>
              <a:gd name="T95" fmla="*/ 434 h 898"/>
              <a:gd name="T96" fmla="*/ 189 w 704"/>
              <a:gd name="T97" fmla="*/ 416 h 898"/>
              <a:gd name="T98" fmla="*/ 321 w 704"/>
              <a:gd name="T99" fmla="*/ 623 h 898"/>
              <a:gd name="T100" fmla="*/ 321 w 704"/>
              <a:gd name="T101" fmla="*/ 661 h 898"/>
              <a:gd name="T102" fmla="*/ 442 w 704"/>
              <a:gd name="T103" fmla="*/ 854 h 898"/>
              <a:gd name="T104" fmla="*/ 554 w 704"/>
              <a:gd name="T105" fmla="*/ 551 h 898"/>
              <a:gd name="T106" fmla="*/ 704 w 704"/>
              <a:gd name="T107" fmla="*/ 748 h 898"/>
              <a:gd name="T108" fmla="*/ 572 w 704"/>
              <a:gd name="T109" fmla="*/ 830 h 898"/>
              <a:gd name="T110" fmla="*/ 685 w 704"/>
              <a:gd name="T111" fmla="*/ 874 h 898"/>
              <a:gd name="T112" fmla="*/ 555 w 704"/>
              <a:gd name="T113" fmla="*/ 616 h 898"/>
              <a:gd name="T114" fmla="*/ 619 w 704"/>
              <a:gd name="T115" fmla="*/ 68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898">
                <a:moveTo>
                  <a:pt x="372" y="737"/>
                </a:moveTo>
                <a:cubicBezTo>
                  <a:pt x="359" y="737"/>
                  <a:pt x="359" y="737"/>
                  <a:pt x="359" y="737"/>
                </a:cubicBezTo>
                <a:cubicBezTo>
                  <a:pt x="359" y="699"/>
                  <a:pt x="359" y="699"/>
                  <a:pt x="359" y="699"/>
                </a:cubicBezTo>
                <a:cubicBezTo>
                  <a:pt x="321" y="699"/>
                  <a:pt x="321" y="699"/>
                  <a:pt x="321" y="699"/>
                </a:cubicBezTo>
                <a:cubicBezTo>
                  <a:pt x="321" y="737"/>
                  <a:pt x="321" y="737"/>
                  <a:pt x="321" y="737"/>
                </a:cubicBezTo>
                <a:cubicBezTo>
                  <a:pt x="283" y="737"/>
                  <a:pt x="283" y="737"/>
                  <a:pt x="283" y="737"/>
                </a:cubicBezTo>
                <a:cubicBezTo>
                  <a:pt x="283" y="699"/>
                  <a:pt x="283" y="699"/>
                  <a:pt x="283" y="699"/>
                </a:cubicBezTo>
                <a:cubicBezTo>
                  <a:pt x="321" y="699"/>
                  <a:pt x="321" y="699"/>
                  <a:pt x="321" y="699"/>
                </a:cubicBezTo>
                <a:cubicBezTo>
                  <a:pt x="321" y="661"/>
                  <a:pt x="321" y="661"/>
                  <a:pt x="321" y="661"/>
                </a:cubicBezTo>
                <a:cubicBezTo>
                  <a:pt x="283" y="661"/>
                  <a:pt x="283" y="661"/>
                  <a:pt x="283" y="661"/>
                </a:cubicBezTo>
                <a:cubicBezTo>
                  <a:pt x="283" y="586"/>
                  <a:pt x="283" y="586"/>
                  <a:pt x="283" y="586"/>
                </a:cubicBezTo>
                <a:cubicBezTo>
                  <a:pt x="321" y="586"/>
                  <a:pt x="321" y="586"/>
                  <a:pt x="321" y="586"/>
                </a:cubicBezTo>
                <a:cubicBezTo>
                  <a:pt x="321" y="548"/>
                  <a:pt x="321" y="548"/>
                  <a:pt x="321" y="548"/>
                </a:cubicBezTo>
                <a:cubicBezTo>
                  <a:pt x="283" y="548"/>
                  <a:pt x="283" y="548"/>
                  <a:pt x="283" y="548"/>
                </a:cubicBezTo>
                <a:cubicBezTo>
                  <a:pt x="283" y="510"/>
                  <a:pt x="283" y="510"/>
                  <a:pt x="283" y="510"/>
                </a:cubicBezTo>
                <a:cubicBezTo>
                  <a:pt x="321" y="510"/>
                  <a:pt x="321" y="510"/>
                  <a:pt x="321" y="510"/>
                </a:cubicBezTo>
                <a:cubicBezTo>
                  <a:pt x="321" y="548"/>
                  <a:pt x="321" y="548"/>
                  <a:pt x="321" y="548"/>
                </a:cubicBezTo>
                <a:cubicBezTo>
                  <a:pt x="359" y="548"/>
                  <a:pt x="359" y="548"/>
                  <a:pt x="359" y="548"/>
                </a:cubicBezTo>
                <a:cubicBezTo>
                  <a:pt x="359" y="510"/>
                  <a:pt x="359" y="510"/>
                  <a:pt x="359" y="510"/>
                </a:cubicBezTo>
                <a:cubicBezTo>
                  <a:pt x="396" y="510"/>
                  <a:pt x="396" y="510"/>
                  <a:pt x="396" y="510"/>
                </a:cubicBezTo>
                <a:cubicBezTo>
                  <a:pt x="396" y="548"/>
                  <a:pt x="396" y="548"/>
                  <a:pt x="396" y="548"/>
                </a:cubicBezTo>
                <a:cubicBezTo>
                  <a:pt x="434" y="548"/>
                  <a:pt x="434" y="548"/>
                  <a:pt x="434" y="548"/>
                </a:cubicBezTo>
                <a:cubicBezTo>
                  <a:pt x="434" y="510"/>
                  <a:pt x="434" y="510"/>
                  <a:pt x="434" y="510"/>
                </a:cubicBezTo>
                <a:cubicBezTo>
                  <a:pt x="510" y="510"/>
                  <a:pt x="510" y="510"/>
                  <a:pt x="510" y="510"/>
                </a:cubicBezTo>
                <a:cubicBezTo>
                  <a:pt x="510" y="531"/>
                  <a:pt x="510" y="531"/>
                  <a:pt x="510" y="531"/>
                </a:cubicBezTo>
                <a:cubicBezTo>
                  <a:pt x="524" y="529"/>
                  <a:pt x="538" y="527"/>
                  <a:pt x="554" y="527"/>
                </a:cubicBezTo>
                <a:cubicBezTo>
                  <a:pt x="572" y="527"/>
                  <a:pt x="589" y="529"/>
                  <a:pt x="604" y="533"/>
                </a:cubicBezTo>
                <a:cubicBezTo>
                  <a:pt x="604" y="0"/>
                  <a:pt x="604" y="0"/>
                  <a:pt x="604" y="0"/>
                </a:cubicBezTo>
                <a:cubicBezTo>
                  <a:pt x="0" y="0"/>
                  <a:pt x="0" y="0"/>
                  <a:pt x="0" y="0"/>
                </a:cubicBezTo>
                <a:cubicBezTo>
                  <a:pt x="0" y="831"/>
                  <a:pt x="0" y="831"/>
                  <a:pt x="0" y="831"/>
                </a:cubicBezTo>
                <a:cubicBezTo>
                  <a:pt x="396" y="831"/>
                  <a:pt x="396" y="831"/>
                  <a:pt x="396" y="831"/>
                </a:cubicBezTo>
                <a:cubicBezTo>
                  <a:pt x="381" y="805"/>
                  <a:pt x="373" y="773"/>
                  <a:pt x="372" y="737"/>
                </a:cubicBezTo>
                <a:close/>
                <a:moveTo>
                  <a:pt x="321" y="472"/>
                </a:moveTo>
                <a:cubicBezTo>
                  <a:pt x="283" y="472"/>
                  <a:pt x="283" y="472"/>
                  <a:pt x="283" y="472"/>
                </a:cubicBezTo>
                <a:cubicBezTo>
                  <a:pt x="283" y="397"/>
                  <a:pt x="283" y="397"/>
                  <a:pt x="283" y="397"/>
                </a:cubicBezTo>
                <a:cubicBezTo>
                  <a:pt x="321" y="397"/>
                  <a:pt x="321" y="397"/>
                  <a:pt x="321" y="397"/>
                </a:cubicBezTo>
                <a:lnTo>
                  <a:pt x="321" y="472"/>
                </a:lnTo>
                <a:close/>
                <a:moveTo>
                  <a:pt x="321" y="359"/>
                </a:moveTo>
                <a:cubicBezTo>
                  <a:pt x="283" y="359"/>
                  <a:pt x="283" y="359"/>
                  <a:pt x="283" y="359"/>
                </a:cubicBezTo>
                <a:cubicBezTo>
                  <a:pt x="283" y="321"/>
                  <a:pt x="283" y="321"/>
                  <a:pt x="283" y="321"/>
                </a:cubicBezTo>
                <a:cubicBezTo>
                  <a:pt x="321" y="321"/>
                  <a:pt x="321" y="321"/>
                  <a:pt x="321" y="321"/>
                </a:cubicBezTo>
                <a:lnTo>
                  <a:pt x="321" y="359"/>
                </a:lnTo>
                <a:close/>
                <a:moveTo>
                  <a:pt x="510" y="472"/>
                </a:moveTo>
                <a:cubicBezTo>
                  <a:pt x="359" y="472"/>
                  <a:pt x="359" y="472"/>
                  <a:pt x="359" y="472"/>
                </a:cubicBezTo>
                <a:cubicBezTo>
                  <a:pt x="359" y="321"/>
                  <a:pt x="359" y="321"/>
                  <a:pt x="359" y="321"/>
                </a:cubicBezTo>
                <a:cubicBezTo>
                  <a:pt x="510" y="321"/>
                  <a:pt x="510" y="321"/>
                  <a:pt x="510" y="321"/>
                </a:cubicBezTo>
                <a:lnTo>
                  <a:pt x="510" y="472"/>
                </a:lnTo>
                <a:close/>
                <a:moveTo>
                  <a:pt x="448" y="103"/>
                </a:moveTo>
                <a:cubicBezTo>
                  <a:pt x="477" y="103"/>
                  <a:pt x="477" y="103"/>
                  <a:pt x="477" y="103"/>
                </a:cubicBezTo>
                <a:cubicBezTo>
                  <a:pt x="477" y="184"/>
                  <a:pt x="477" y="184"/>
                  <a:pt x="477" y="184"/>
                </a:cubicBezTo>
                <a:cubicBezTo>
                  <a:pt x="448" y="184"/>
                  <a:pt x="448" y="184"/>
                  <a:pt x="448" y="184"/>
                </a:cubicBezTo>
                <a:lnTo>
                  <a:pt x="448" y="103"/>
                </a:lnTo>
                <a:close/>
                <a:moveTo>
                  <a:pt x="384" y="103"/>
                </a:moveTo>
                <a:cubicBezTo>
                  <a:pt x="413" y="103"/>
                  <a:pt x="413" y="103"/>
                  <a:pt x="413" y="103"/>
                </a:cubicBezTo>
                <a:cubicBezTo>
                  <a:pt x="413" y="184"/>
                  <a:pt x="413" y="184"/>
                  <a:pt x="413" y="184"/>
                </a:cubicBezTo>
                <a:cubicBezTo>
                  <a:pt x="384" y="184"/>
                  <a:pt x="384" y="184"/>
                  <a:pt x="384" y="184"/>
                </a:cubicBezTo>
                <a:lnTo>
                  <a:pt x="384" y="103"/>
                </a:lnTo>
                <a:close/>
                <a:moveTo>
                  <a:pt x="319" y="103"/>
                </a:moveTo>
                <a:cubicBezTo>
                  <a:pt x="349" y="103"/>
                  <a:pt x="349" y="103"/>
                  <a:pt x="349" y="103"/>
                </a:cubicBezTo>
                <a:cubicBezTo>
                  <a:pt x="349" y="184"/>
                  <a:pt x="349" y="184"/>
                  <a:pt x="349" y="184"/>
                </a:cubicBezTo>
                <a:cubicBezTo>
                  <a:pt x="319" y="184"/>
                  <a:pt x="319" y="184"/>
                  <a:pt x="319" y="184"/>
                </a:cubicBezTo>
                <a:lnTo>
                  <a:pt x="319" y="103"/>
                </a:lnTo>
                <a:close/>
                <a:moveTo>
                  <a:pt x="255" y="103"/>
                </a:moveTo>
                <a:cubicBezTo>
                  <a:pt x="285" y="103"/>
                  <a:pt x="285" y="103"/>
                  <a:pt x="285" y="103"/>
                </a:cubicBezTo>
                <a:cubicBezTo>
                  <a:pt x="285" y="184"/>
                  <a:pt x="285" y="184"/>
                  <a:pt x="285" y="184"/>
                </a:cubicBezTo>
                <a:cubicBezTo>
                  <a:pt x="255" y="184"/>
                  <a:pt x="255" y="184"/>
                  <a:pt x="255" y="184"/>
                </a:cubicBezTo>
                <a:lnTo>
                  <a:pt x="255" y="103"/>
                </a:lnTo>
                <a:close/>
                <a:moveTo>
                  <a:pt x="191" y="103"/>
                </a:moveTo>
                <a:cubicBezTo>
                  <a:pt x="220" y="103"/>
                  <a:pt x="220" y="103"/>
                  <a:pt x="220" y="103"/>
                </a:cubicBezTo>
                <a:cubicBezTo>
                  <a:pt x="220" y="184"/>
                  <a:pt x="220" y="184"/>
                  <a:pt x="220" y="184"/>
                </a:cubicBezTo>
                <a:cubicBezTo>
                  <a:pt x="191" y="184"/>
                  <a:pt x="191" y="184"/>
                  <a:pt x="191" y="184"/>
                </a:cubicBezTo>
                <a:lnTo>
                  <a:pt x="191" y="103"/>
                </a:lnTo>
                <a:close/>
                <a:moveTo>
                  <a:pt x="127" y="103"/>
                </a:moveTo>
                <a:cubicBezTo>
                  <a:pt x="156" y="103"/>
                  <a:pt x="156" y="103"/>
                  <a:pt x="156" y="103"/>
                </a:cubicBezTo>
                <a:cubicBezTo>
                  <a:pt x="156" y="184"/>
                  <a:pt x="156" y="184"/>
                  <a:pt x="156" y="184"/>
                </a:cubicBezTo>
                <a:cubicBezTo>
                  <a:pt x="127" y="184"/>
                  <a:pt x="127" y="184"/>
                  <a:pt x="127" y="184"/>
                </a:cubicBezTo>
                <a:lnTo>
                  <a:pt x="127" y="103"/>
                </a:lnTo>
                <a:close/>
                <a:moveTo>
                  <a:pt x="94" y="224"/>
                </a:moveTo>
                <a:cubicBezTo>
                  <a:pt x="510" y="224"/>
                  <a:pt x="510" y="224"/>
                  <a:pt x="510" y="224"/>
                </a:cubicBezTo>
                <a:cubicBezTo>
                  <a:pt x="510" y="249"/>
                  <a:pt x="510" y="249"/>
                  <a:pt x="510" y="249"/>
                </a:cubicBezTo>
                <a:cubicBezTo>
                  <a:pt x="94" y="249"/>
                  <a:pt x="94" y="249"/>
                  <a:pt x="94" y="249"/>
                </a:cubicBezTo>
                <a:lnTo>
                  <a:pt x="94" y="224"/>
                </a:lnTo>
                <a:close/>
                <a:moveTo>
                  <a:pt x="94" y="321"/>
                </a:moveTo>
                <a:cubicBezTo>
                  <a:pt x="245" y="321"/>
                  <a:pt x="245" y="321"/>
                  <a:pt x="245" y="321"/>
                </a:cubicBezTo>
                <a:cubicBezTo>
                  <a:pt x="245" y="472"/>
                  <a:pt x="245" y="472"/>
                  <a:pt x="245" y="472"/>
                </a:cubicBezTo>
                <a:cubicBezTo>
                  <a:pt x="94" y="472"/>
                  <a:pt x="94" y="472"/>
                  <a:pt x="94" y="472"/>
                </a:cubicBezTo>
                <a:lnTo>
                  <a:pt x="94" y="321"/>
                </a:lnTo>
                <a:close/>
                <a:moveTo>
                  <a:pt x="94" y="510"/>
                </a:moveTo>
                <a:cubicBezTo>
                  <a:pt x="132" y="510"/>
                  <a:pt x="132" y="510"/>
                  <a:pt x="132" y="510"/>
                </a:cubicBezTo>
                <a:cubicBezTo>
                  <a:pt x="132" y="548"/>
                  <a:pt x="132" y="548"/>
                  <a:pt x="132" y="548"/>
                </a:cubicBezTo>
                <a:cubicBezTo>
                  <a:pt x="94" y="548"/>
                  <a:pt x="94" y="548"/>
                  <a:pt x="94" y="548"/>
                </a:cubicBezTo>
                <a:lnTo>
                  <a:pt x="94" y="510"/>
                </a:lnTo>
                <a:close/>
                <a:moveTo>
                  <a:pt x="245" y="737"/>
                </a:moveTo>
                <a:cubicBezTo>
                  <a:pt x="94" y="737"/>
                  <a:pt x="94" y="737"/>
                  <a:pt x="94" y="737"/>
                </a:cubicBezTo>
                <a:cubicBezTo>
                  <a:pt x="94" y="586"/>
                  <a:pt x="94" y="586"/>
                  <a:pt x="94" y="586"/>
                </a:cubicBezTo>
                <a:cubicBezTo>
                  <a:pt x="245" y="586"/>
                  <a:pt x="245" y="586"/>
                  <a:pt x="245" y="586"/>
                </a:cubicBezTo>
                <a:lnTo>
                  <a:pt x="245" y="737"/>
                </a:lnTo>
                <a:close/>
                <a:moveTo>
                  <a:pt x="245" y="548"/>
                </a:moveTo>
                <a:cubicBezTo>
                  <a:pt x="208" y="548"/>
                  <a:pt x="208" y="548"/>
                  <a:pt x="208" y="548"/>
                </a:cubicBezTo>
                <a:cubicBezTo>
                  <a:pt x="208" y="510"/>
                  <a:pt x="208" y="510"/>
                  <a:pt x="208" y="510"/>
                </a:cubicBezTo>
                <a:cubicBezTo>
                  <a:pt x="245" y="510"/>
                  <a:pt x="245" y="510"/>
                  <a:pt x="245" y="510"/>
                </a:cubicBezTo>
                <a:lnTo>
                  <a:pt x="245" y="548"/>
                </a:lnTo>
                <a:close/>
                <a:moveTo>
                  <a:pt x="359" y="699"/>
                </a:moveTo>
                <a:cubicBezTo>
                  <a:pt x="359" y="661"/>
                  <a:pt x="359" y="661"/>
                  <a:pt x="359" y="661"/>
                </a:cubicBezTo>
                <a:cubicBezTo>
                  <a:pt x="380" y="661"/>
                  <a:pt x="380" y="661"/>
                  <a:pt x="380" y="661"/>
                </a:cubicBezTo>
                <a:cubicBezTo>
                  <a:pt x="377" y="673"/>
                  <a:pt x="375" y="686"/>
                  <a:pt x="373" y="699"/>
                </a:cubicBezTo>
                <a:lnTo>
                  <a:pt x="359" y="699"/>
                </a:lnTo>
                <a:close/>
                <a:moveTo>
                  <a:pt x="434" y="568"/>
                </a:moveTo>
                <a:cubicBezTo>
                  <a:pt x="434" y="548"/>
                  <a:pt x="434" y="548"/>
                  <a:pt x="434" y="548"/>
                </a:cubicBezTo>
                <a:cubicBezTo>
                  <a:pt x="464" y="548"/>
                  <a:pt x="464" y="548"/>
                  <a:pt x="464" y="548"/>
                </a:cubicBezTo>
                <a:cubicBezTo>
                  <a:pt x="453" y="553"/>
                  <a:pt x="443" y="560"/>
                  <a:pt x="434" y="568"/>
                </a:cubicBezTo>
                <a:close/>
                <a:moveTo>
                  <a:pt x="359" y="548"/>
                </a:moveTo>
                <a:cubicBezTo>
                  <a:pt x="396" y="548"/>
                  <a:pt x="396" y="548"/>
                  <a:pt x="396" y="548"/>
                </a:cubicBezTo>
                <a:cubicBezTo>
                  <a:pt x="396" y="615"/>
                  <a:pt x="396" y="615"/>
                  <a:pt x="396" y="615"/>
                </a:cubicBezTo>
                <a:cubicBezTo>
                  <a:pt x="395" y="618"/>
                  <a:pt x="394" y="621"/>
                  <a:pt x="393" y="623"/>
                </a:cubicBezTo>
                <a:cubicBezTo>
                  <a:pt x="359" y="623"/>
                  <a:pt x="359" y="623"/>
                  <a:pt x="359" y="623"/>
                </a:cubicBezTo>
                <a:lnTo>
                  <a:pt x="359" y="548"/>
                </a:lnTo>
                <a:close/>
                <a:moveTo>
                  <a:pt x="472" y="359"/>
                </a:moveTo>
                <a:cubicBezTo>
                  <a:pt x="397" y="359"/>
                  <a:pt x="397" y="359"/>
                  <a:pt x="397" y="359"/>
                </a:cubicBezTo>
                <a:cubicBezTo>
                  <a:pt x="397" y="434"/>
                  <a:pt x="397" y="434"/>
                  <a:pt x="397" y="434"/>
                </a:cubicBezTo>
                <a:cubicBezTo>
                  <a:pt x="472" y="434"/>
                  <a:pt x="472" y="434"/>
                  <a:pt x="472" y="434"/>
                </a:cubicBezTo>
                <a:lnTo>
                  <a:pt x="472" y="359"/>
                </a:lnTo>
                <a:close/>
                <a:moveTo>
                  <a:pt x="453" y="416"/>
                </a:moveTo>
                <a:cubicBezTo>
                  <a:pt x="415" y="416"/>
                  <a:pt x="415" y="416"/>
                  <a:pt x="415" y="416"/>
                </a:cubicBezTo>
                <a:cubicBezTo>
                  <a:pt x="415" y="378"/>
                  <a:pt x="415" y="378"/>
                  <a:pt x="415" y="378"/>
                </a:cubicBezTo>
                <a:cubicBezTo>
                  <a:pt x="453" y="378"/>
                  <a:pt x="453" y="378"/>
                  <a:pt x="453" y="378"/>
                </a:cubicBezTo>
                <a:lnTo>
                  <a:pt x="453" y="416"/>
                </a:lnTo>
                <a:close/>
                <a:moveTo>
                  <a:pt x="208" y="623"/>
                </a:moveTo>
                <a:cubicBezTo>
                  <a:pt x="132" y="623"/>
                  <a:pt x="132" y="623"/>
                  <a:pt x="132" y="623"/>
                </a:cubicBezTo>
                <a:cubicBezTo>
                  <a:pt x="132" y="658"/>
                  <a:pt x="132" y="658"/>
                  <a:pt x="132" y="658"/>
                </a:cubicBezTo>
                <a:cubicBezTo>
                  <a:pt x="132" y="661"/>
                  <a:pt x="132" y="661"/>
                  <a:pt x="132" y="661"/>
                </a:cubicBezTo>
                <a:cubicBezTo>
                  <a:pt x="132" y="699"/>
                  <a:pt x="132" y="699"/>
                  <a:pt x="132" y="699"/>
                </a:cubicBezTo>
                <a:cubicBezTo>
                  <a:pt x="208" y="699"/>
                  <a:pt x="208" y="699"/>
                  <a:pt x="208" y="699"/>
                </a:cubicBezTo>
                <a:lnTo>
                  <a:pt x="208" y="623"/>
                </a:lnTo>
                <a:close/>
                <a:moveTo>
                  <a:pt x="189" y="680"/>
                </a:moveTo>
                <a:cubicBezTo>
                  <a:pt x="151" y="680"/>
                  <a:pt x="151" y="680"/>
                  <a:pt x="151" y="680"/>
                </a:cubicBezTo>
                <a:cubicBezTo>
                  <a:pt x="151" y="642"/>
                  <a:pt x="151" y="642"/>
                  <a:pt x="151" y="642"/>
                </a:cubicBezTo>
                <a:cubicBezTo>
                  <a:pt x="189" y="642"/>
                  <a:pt x="189" y="642"/>
                  <a:pt x="189" y="642"/>
                </a:cubicBezTo>
                <a:lnTo>
                  <a:pt x="189" y="680"/>
                </a:lnTo>
                <a:close/>
                <a:moveTo>
                  <a:pt x="132" y="434"/>
                </a:moveTo>
                <a:cubicBezTo>
                  <a:pt x="208" y="434"/>
                  <a:pt x="208" y="434"/>
                  <a:pt x="208" y="434"/>
                </a:cubicBezTo>
                <a:cubicBezTo>
                  <a:pt x="208" y="359"/>
                  <a:pt x="208" y="359"/>
                  <a:pt x="208" y="359"/>
                </a:cubicBezTo>
                <a:cubicBezTo>
                  <a:pt x="132" y="359"/>
                  <a:pt x="132" y="359"/>
                  <a:pt x="132" y="359"/>
                </a:cubicBezTo>
                <a:lnTo>
                  <a:pt x="132" y="434"/>
                </a:lnTo>
                <a:close/>
                <a:moveTo>
                  <a:pt x="151" y="378"/>
                </a:moveTo>
                <a:cubicBezTo>
                  <a:pt x="189" y="378"/>
                  <a:pt x="189" y="378"/>
                  <a:pt x="189" y="378"/>
                </a:cubicBezTo>
                <a:cubicBezTo>
                  <a:pt x="189" y="416"/>
                  <a:pt x="189" y="416"/>
                  <a:pt x="189" y="416"/>
                </a:cubicBezTo>
                <a:cubicBezTo>
                  <a:pt x="151" y="416"/>
                  <a:pt x="151" y="416"/>
                  <a:pt x="151" y="416"/>
                </a:cubicBezTo>
                <a:lnTo>
                  <a:pt x="151" y="378"/>
                </a:lnTo>
                <a:close/>
                <a:moveTo>
                  <a:pt x="321" y="623"/>
                </a:moveTo>
                <a:cubicBezTo>
                  <a:pt x="359" y="623"/>
                  <a:pt x="359" y="623"/>
                  <a:pt x="359" y="623"/>
                </a:cubicBezTo>
                <a:cubicBezTo>
                  <a:pt x="359" y="661"/>
                  <a:pt x="359" y="661"/>
                  <a:pt x="359" y="661"/>
                </a:cubicBezTo>
                <a:cubicBezTo>
                  <a:pt x="321" y="661"/>
                  <a:pt x="321" y="661"/>
                  <a:pt x="321" y="661"/>
                </a:cubicBezTo>
                <a:lnTo>
                  <a:pt x="321" y="623"/>
                </a:lnTo>
                <a:close/>
                <a:moveTo>
                  <a:pt x="568" y="898"/>
                </a:moveTo>
                <a:cubicBezTo>
                  <a:pt x="514" y="898"/>
                  <a:pt x="472" y="883"/>
                  <a:pt x="442" y="854"/>
                </a:cubicBezTo>
                <a:cubicBezTo>
                  <a:pt x="411" y="824"/>
                  <a:pt x="396" y="782"/>
                  <a:pt x="396" y="727"/>
                </a:cubicBezTo>
                <a:cubicBezTo>
                  <a:pt x="396" y="671"/>
                  <a:pt x="410" y="628"/>
                  <a:pt x="438" y="597"/>
                </a:cubicBezTo>
                <a:cubicBezTo>
                  <a:pt x="466" y="567"/>
                  <a:pt x="505" y="551"/>
                  <a:pt x="554" y="551"/>
                </a:cubicBezTo>
                <a:cubicBezTo>
                  <a:pt x="602" y="551"/>
                  <a:pt x="638" y="565"/>
                  <a:pt x="665" y="592"/>
                </a:cubicBezTo>
                <a:cubicBezTo>
                  <a:pt x="691" y="619"/>
                  <a:pt x="704" y="656"/>
                  <a:pt x="704" y="703"/>
                </a:cubicBezTo>
                <a:cubicBezTo>
                  <a:pt x="704" y="748"/>
                  <a:pt x="704" y="748"/>
                  <a:pt x="704" y="748"/>
                </a:cubicBezTo>
                <a:cubicBezTo>
                  <a:pt x="488" y="748"/>
                  <a:pt x="488" y="748"/>
                  <a:pt x="488" y="748"/>
                </a:cubicBezTo>
                <a:cubicBezTo>
                  <a:pt x="489" y="774"/>
                  <a:pt x="497" y="794"/>
                  <a:pt x="511" y="808"/>
                </a:cubicBezTo>
                <a:cubicBezTo>
                  <a:pt x="526" y="823"/>
                  <a:pt x="546" y="830"/>
                  <a:pt x="572" y="830"/>
                </a:cubicBezTo>
                <a:cubicBezTo>
                  <a:pt x="592" y="830"/>
                  <a:pt x="611" y="828"/>
                  <a:pt x="629" y="824"/>
                </a:cubicBezTo>
                <a:cubicBezTo>
                  <a:pt x="647" y="820"/>
                  <a:pt x="666" y="813"/>
                  <a:pt x="685" y="804"/>
                </a:cubicBezTo>
                <a:cubicBezTo>
                  <a:pt x="685" y="874"/>
                  <a:pt x="685" y="874"/>
                  <a:pt x="685" y="874"/>
                </a:cubicBezTo>
                <a:cubicBezTo>
                  <a:pt x="669" y="882"/>
                  <a:pt x="652" y="888"/>
                  <a:pt x="634" y="892"/>
                </a:cubicBezTo>
                <a:cubicBezTo>
                  <a:pt x="616" y="896"/>
                  <a:pt x="594" y="898"/>
                  <a:pt x="568" y="898"/>
                </a:cubicBezTo>
                <a:close/>
                <a:moveTo>
                  <a:pt x="555" y="616"/>
                </a:moveTo>
                <a:cubicBezTo>
                  <a:pt x="536" y="616"/>
                  <a:pt x="520" y="623"/>
                  <a:pt x="509" y="635"/>
                </a:cubicBezTo>
                <a:cubicBezTo>
                  <a:pt x="498" y="647"/>
                  <a:pt x="492" y="664"/>
                  <a:pt x="491" y="687"/>
                </a:cubicBezTo>
                <a:cubicBezTo>
                  <a:pt x="619" y="687"/>
                  <a:pt x="619" y="687"/>
                  <a:pt x="619" y="687"/>
                </a:cubicBezTo>
                <a:cubicBezTo>
                  <a:pt x="618" y="664"/>
                  <a:pt x="612" y="647"/>
                  <a:pt x="601" y="635"/>
                </a:cubicBezTo>
                <a:cubicBezTo>
                  <a:pt x="590" y="623"/>
                  <a:pt x="574" y="616"/>
                  <a:pt x="555" y="61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5" name="Freeform 54"/>
          <p:cNvSpPr>
            <a:spLocks noEditPoints="1"/>
          </p:cNvSpPr>
          <p:nvPr/>
        </p:nvSpPr>
        <p:spPr bwMode="auto">
          <a:xfrm>
            <a:off x="1814964" y="946335"/>
            <a:ext cx="253308" cy="167524"/>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6" name="Freeform 61"/>
          <p:cNvSpPr>
            <a:spLocks noEditPoints="1"/>
          </p:cNvSpPr>
          <p:nvPr/>
        </p:nvSpPr>
        <p:spPr bwMode="auto">
          <a:xfrm>
            <a:off x="762081" y="1608034"/>
            <a:ext cx="253308" cy="167524"/>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7" name="Freeform 64"/>
          <p:cNvSpPr>
            <a:spLocks noEditPoints="1"/>
          </p:cNvSpPr>
          <p:nvPr/>
        </p:nvSpPr>
        <p:spPr bwMode="auto">
          <a:xfrm>
            <a:off x="885136" y="946335"/>
            <a:ext cx="130253" cy="167524"/>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8" name="Freeform 65"/>
          <p:cNvSpPr>
            <a:spLocks noEditPoints="1"/>
          </p:cNvSpPr>
          <p:nvPr/>
        </p:nvSpPr>
        <p:spPr bwMode="auto">
          <a:xfrm>
            <a:off x="4982738" y="995679"/>
            <a:ext cx="196459" cy="170215"/>
          </a:xfrm>
          <a:custGeom>
            <a:avLst/>
            <a:gdLst>
              <a:gd name="T0" fmla="*/ 912 w 912"/>
              <a:gd name="T1" fmla="*/ 739 h 844"/>
              <a:gd name="T2" fmla="*/ 896 w 912"/>
              <a:gd name="T3" fmla="*/ 799 h 844"/>
              <a:gd name="T4" fmla="*/ 863 w 912"/>
              <a:gd name="T5" fmla="*/ 844 h 844"/>
              <a:gd name="T6" fmla="*/ 830 w 912"/>
              <a:gd name="T7" fmla="*/ 799 h 844"/>
              <a:gd name="T8" fmla="*/ 697 w 912"/>
              <a:gd name="T9" fmla="*/ 811 h 844"/>
              <a:gd name="T10" fmla="*/ 631 w 912"/>
              <a:gd name="T11" fmla="*/ 811 h 844"/>
              <a:gd name="T12" fmla="*/ 566 w 912"/>
              <a:gd name="T13" fmla="*/ 799 h 844"/>
              <a:gd name="T14" fmla="*/ 566 w 912"/>
              <a:gd name="T15" fmla="*/ 709 h 844"/>
              <a:gd name="T16" fmla="*/ 912 w 912"/>
              <a:gd name="T17" fmla="*/ 653 h 844"/>
              <a:gd name="T18" fmla="*/ 566 w 912"/>
              <a:gd name="T19" fmla="*/ 709 h 844"/>
              <a:gd name="T20" fmla="*/ 912 w 912"/>
              <a:gd name="T21" fmla="*/ 536 h 844"/>
              <a:gd name="T22" fmla="*/ 566 w 912"/>
              <a:gd name="T23" fmla="*/ 370 h 844"/>
              <a:gd name="T24" fmla="*/ 566 w 912"/>
              <a:gd name="T25" fmla="*/ 622 h 844"/>
              <a:gd name="T26" fmla="*/ 912 w 912"/>
              <a:gd name="T27" fmla="*/ 566 h 844"/>
              <a:gd name="T28" fmla="*/ 566 w 912"/>
              <a:gd name="T29" fmla="*/ 622 h 844"/>
              <a:gd name="T30" fmla="*/ 534 w 912"/>
              <a:gd name="T31" fmla="*/ 799 h 844"/>
              <a:gd name="T32" fmla="*/ 188 w 912"/>
              <a:gd name="T33" fmla="*/ 101 h 844"/>
              <a:gd name="T34" fmla="*/ 58 w 912"/>
              <a:gd name="T35" fmla="*/ 181 h 844"/>
              <a:gd name="T36" fmla="*/ 29 w 912"/>
              <a:gd name="T37" fmla="*/ 251 h 844"/>
              <a:gd name="T38" fmla="*/ 188 w 912"/>
              <a:gd name="T39" fmla="*/ 448 h 844"/>
              <a:gd name="T40" fmla="*/ 8 w 912"/>
              <a:gd name="T41" fmla="*/ 415 h 844"/>
              <a:gd name="T42" fmla="*/ 188 w 912"/>
              <a:gd name="T43" fmla="*/ 531 h 844"/>
              <a:gd name="T44" fmla="*/ 219 w 912"/>
              <a:gd name="T45" fmla="*/ 799 h 844"/>
              <a:gd name="T46" fmla="*/ 252 w 912"/>
              <a:gd name="T47" fmla="*/ 844 h 844"/>
              <a:gd name="T48" fmla="*/ 285 w 912"/>
              <a:gd name="T49" fmla="*/ 799 h 844"/>
              <a:gd name="T50" fmla="*/ 433 w 912"/>
              <a:gd name="T51" fmla="*/ 811 h 844"/>
              <a:gd name="T52" fmla="*/ 499 w 912"/>
              <a:gd name="T53" fmla="*/ 811 h 844"/>
              <a:gd name="T54" fmla="*/ 859 w 912"/>
              <a:gd name="T55" fmla="*/ 12 h 844"/>
              <a:gd name="T56" fmla="*/ 600 w 912"/>
              <a:gd name="T57" fmla="*/ 102 h 844"/>
              <a:gd name="T58" fmla="*/ 566 w 912"/>
              <a:gd name="T59" fmla="*/ 264 h 844"/>
              <a:gd name="T60" fmla="*/ 912 w 912"/>
              <a:gd name="T61" fmla="*/ 183 h 844"/>
              <a:gd name="T62" fmla="*/ 679 w 912"/>
              <a:gd name="T63" fmla="*/ 102 h 844"/>
              <a:gd name="T64" fmla="*/ 859 w 912"/>
              <a:gd name="T65" fmla="*/ 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844">
                <a:moveTo>
                  <a:pt x="566" y="739"/>
                </a:moveTo>
                <a:cubicBezTo>
                  <a:pt x="912" y="739"/>
                  <a:pt x="912" y="739"/>
                  <a:pt x="912" y="739"/>
                </a:cubicBezTo>
                <a:cubicBezTo>
                  <a:pt x="912" y="799"/>
                  <a:pt x="912" y="799"/>
                  <a:pt x="912" y="799"/>
                </a:cubicBezTo>
                <a:cubicBezTo>
                  <a:pt x="896" y="799"/>
                  <a:pt x="896" y="799"/>
                  <a:pt x="896" y="799"/>
                </a:cubicBezTo>
                <a:cubicBezTo>
                  <a:pt x="896" y="811"/>
                  <a:pt x="896" y="811"/>
                  <a:pt x="896" y="811"/>
                </a:cubicBezTo>
                <a:cubicBezTo>
                  <a:pt x="896" y="829"/>
                  <a:pt x="881" y="844"/>
                  <a:pt x="863" y="844"/>
                </a:cubicBezTo>
                <a:cubicBezTo>
                  <a:pt x="844" y="844"/>
                  <a:pt x="830" y="829"/>
                  <a:pt x="830" y="811"/>
                </a:cubicBezTo>
                <a:cubicBezTo>
                  <a:pt x="830" y="799"/>
                  <a:pt x="830" y="799"/>
                  <a:pt x="830" y="799"/>
                </a:cubicBezTo>
                <a:cubicBezTo>
                  <a:pt x="697" y="799"/>
                  <a:pt x="697" y="799"/>
                  <a:pt x="697" y="799"/>
                </a:cubicBezTo>
                <a:cubicBezTo>
                  <a:pt x="697" y="811"/>
                  <a:pt x="697" y="811"/>
                  <a:pt x="697" y="811"/>
                </a:cubicBezTo>
                <a:cubicBezTo>
                  <a:pt x="697" y="829"/>
                  <a:pt x="682" y="844"/>
                  <a:pt x="664" y="844"/>
                </a:cubicBezTo>
                <a:cubicBezTo>
                  <a:pt x="646" y="844"/>
                  <a:pt x="631" y="829"/>
                  <a:pt x="631" y="811"/>
                </a:cubicBezTo>
                <a:cubicBezTo>
                  <a:pt x="631" y="799"/>
                  <a:pt x="631" y="799"/>
                  <a:pt x="631" y="799"/>
                </a:cubicBezTo>
                <a:cubicBezTo>
                  <a:pt x="566" y="799"/>
                  <a:pt x="566" y="799"/>
                  <a:pt x="566" y="799"/>
                </a:cubicBezTo>
                <a:lnTo>
                  <a:pt x="566" y="739"/>
                </a:lnTo>
                <a:close/>
                <a:moveTo>
                  <a:pt x="566" y="709"/>
                </a:moveTo>
                <a:cubicBezTo>
                  <a:pt x="912" y="709"/>
                  <a:pt x="912" y="709"/>
                  <a:pt x="912" y="709"/>
                </a:cubicBezTo>
                <a:cubicBezTo>
                  <a:pt x="912" y="653"/>
                  <a:pt x="912" y="653"/>
                  <a:pt x="912" y="653"/>
                </a:cubicBezTo>
                <a:cubicBezTo>
                  <a:pt x="566" y="653"/>
                  <a:pt x="566" y="653"/>
                  <a:pt x="566" y="653"/>
                </a:cubicBezTo>
                <a:lnTo>
                  <a:pt x="566" y="709"/>
                </a:lnTo>
                <a:close/>
                <a:moveTo>
                  <a:pt x="566" y="536"/>
                </a:moveTo>
                <a:cubicBezTo>
                  <a:pt x="912" y="536"/>
                  <a:pt x="912" y="536"/>
                  <a:pt x="912" y="536"/>
                </a:cubicBezTo>
                <a:cubicBezTo>
                  <a:pt x="912" y="370"/>
                  <a:pt x="912" y="370"/>
                  <a:pt x="912" y="370"/>
                </a:cubicBezTo>
                <a:cubicBezTo>
                  <a:pt x="566" y="370"/>
                  <a:pt x="566" y="370"/>
                  <a:pt x="566" y="370"/>
                </a:cubicBezTo>
                <a:lnTo>
                  <a:pt x="566" y="536"/>
                </a:lnTo>
                <a:close/>
                <a:moveTo>
                  <a:pt x="566" y="622"/>
                </a:moveTo>
                <a:cubicBezTo>
                  <a:pt x="912" y="622"/>
                  <a:pt x="912" y="622"/>
                  <a:pt x="912" y="622"/>
                </a:cubicBezTo>
                <a:cubicBezTo>
                  <a:pt x="912" y="566"/>
                  <a:pt x="912" y="566"/>
                  <a:pt x="912" y="566"/>
                </a:cubicBezTo>
                <a:cubicBezTo>
                  <a:pt x="566" y="566"/>
                  <a:pt x="566" y="566"/>
                  <a:pt x="566" y="566"/>
                </a:cubicBezTo>
                <a:lnTo>
                  <a:pt x="566" y="622"/>
                </a:lnTo>
                <a:close/>
                <a:moveTo>
                  <a:pt x="499" y="799"/>
                </a:moveTo>
                <a:cubicBezTo>
                  <a:pt x="534" y="799"/>
                  <a:pt x="534" y="799"/>
                  <a:pt x="534" y="799"/>
                </a:cubicBezTo>
                <a:cubicBezTo>
                  <a:pt x="534" y="101"/>
                  <a:pt x="534" y="101"/>
                  <a:pt x="534" y="101"/>
                </a:cubicBezTo>
                <a:cubicBezTo>
                  <a:pt x="188" y="101"/>
                  <a:pt x="188" y="101"/>
                  <a:pt x="188" y="101"/>
                </a:cubicBezTo>
                <a:cubicBezTo>
                  <a:pt x="188" y="235"/>
                  <a:pt x="188" y="235"/>
                  <a:pt x="188" y="235"/>
                </a:cubicBezTo>
                <a:cubicBezTo>
                  <a:pt x="58" y="181"/>
                  <a:pt x="58" y="181"/>
                  <a:pt x="58" y="181"/>
                </a:cubicBezTo>
                <a:cubicBezTo>
                  <a:pt x="38" y="173"/>
                  <a:pt x="16" y="182"/>
                  <a:pt x="8" y="202"/>
                </a:cubicBezTo>
                <a:cubicBezTo>
                  <a:pt x="0" y="221"/>
                  <a:pt x="9" y="243"/>
                  <a:pt x="29" y="251"/>
                </a:cubicBezTo>
                <a:cubicBezTo>
                  <a:pt x="188" y="317"/>
                  <a:pt x="188" y="317"/>
                  <a:pt x="188" y="317"/>
                </a:cubicBezTo>
                <a:cubicBezTo>
                  <a:pt x="188" y="448"/>
                  <a:pt x="188" y="448"/>
                  <a:pt x="188" y="448"/>
                </a:cubicBezTo>
                <a:cubicBezTo>
                  <a:pt x="58" y="395"/>
                  <a:pt x="58" y="395"/>
                  <a:pt x="58" y="395"/>
                </a:cubicBezTo>
                <a:cubicBezTo>
                  <a:pt x="38" y="387"/>
                  <a:pt x="16" y="396"/>
                  <a:pt x="8" y="415"/>
                </a:cubicBezTo>
                <a:cubicBezTo>
                  <a:pt x="0" y="435"/>
                  <a:pt x="9" y="457"/>
                  <a:pt x="29" y="465"/>
                </a:cubicBezTo>
                <a:cubicBezTo>
                  <a:pt x="188" y="531"/>
                  <a:pt x="188" y="531"/>
                  <a:pt x="188" y="531"/>
                </a:cubicBezTo>
                <a:cubicBezTo>
                  <a:pt x="188" y="799"/>
                  <a:pt x="188" y="799"/>
                  <a:pt x="188" y="799"/>
                </a:cubicBezTo>
                <a:cubicBezTo>
                  <a:pt x="219" y="799"/>
                  <a:pt x="219" y="799"/>
                  <a:pt x="219" y="799"/>
                </a:cubicBezTo>
                <a:cubicBezTo>
                  <a:pt x="219" y="811"/>
                  <a:pt x="219" y="811"/>
                  <a:pt x="219" y="811"/>
                </a:cubicBezTo>
                <a:cubicBezTo>
                  <a:pt x="219" y="829"/>
                  <a:pt x="234" y="844"/>
                  <a:pt x="252" y="844"/>
                </a:cubicBezTo>
                <a:cubicBezTo>
                  <a:pt x="270" y="844"/>
                  <a:pt x="285" y="829"/>
                  <a:pt x="285" y="811"/>
                </a:cubicBezTo>
                <a:cubicBezTo>
                  <a:pt x="285" y="799"/>
                  <a:pt x="285" y="799"/>
                  <a:pt x="285" y="799"/>
                </a:cubicBezTo>
                <a:cubicBezTo>
                  <a:pt x="433" y="799"/>
                  <a:pt x="433" y="799"/>
                  <a:pt x="433" y="799"/>
                </a:cubicBezTo>
                <a:cubicBezTo>
                  <a:pt x="433" y="811"/>
                  <a:pt x="433" y="811"/>
                  <a:pt x="433" y="811"/>
                </a:cubicBezTo>
                <a:cubicBezTo>
                  <a:pt x="433" y="829"/>
                  <a:pt x="447" y="844"/>
                  <a:pt x="466" y="844"/>
                </a:cubicBezTo>
                <a:cubicBezTo>
                  <a:pt x="484" y="844"/>
                  <a:pt x="499" y="829"/>
                  <a:pt x="499" y="811"/>
                </a:cubicBezTo>
                <a:lnTo>
                  <a:pt x="499" y="799"/>
                </a:lnTo>
                <a:close/>
                <a:moveTo>
                  <a:pt x="859" y="12"/>
                </a:moveTo>
                <a:cubicBezTo>
                  <a:pt x="856" y="4"/>
                  <a:pt x="847" y="0"/>
                  <a:pt x="839" y="4"/>
                </a:cubicBezTo>
                <a:cubicBezTo>
                  <a:pt x="600" y="102"/>
                  <a:pt x="600" y="102"/>
                  <a:pt x="600" y="102"/>
                </a:cubicBezTo>
                <a:cubicBezTo>
                  <a:pt x="566" y="102"/>
                  <a:pt x="566" y="102"/>
                  <a:pt x="566" y="102"/>
                </a:cubicBezTo>
                <a:cubicBezTo>
                  <a:pt x="566" y="264"/>
                  <a:pt x="566" y="264"/>
                  <a:pt x="566" y="264"/>
                </a:cubicBezTo>
                <a:cubicBezTo>
                  <a:pt x="912" y="264"/>
                  <a:pt x="912" y="264"/>
                  <a:pt x="912" y="264"/>
                </a:cubicBezTo>
                <a:cubicBezTo>
                  <a:pt x="912" y="183"/>
                  <a:pt x="912" y="183"/>
                  <a:pt x="912" y="183"/>
                </a:cubicBezTo>
                <a:cubicBezTo>
                  <a:pt x="912" y="139"/>
                  <a:pt x="874" y="102"/>
                  <a:pt x="826" y="102"/>
                </a:cubicBezTo>
                <a:cubicBezTo>
                  <a:pt x="679" y="102"/>
                  <a:pt x="679" y="102"/>
                  <a:pt x="679" y="102"/>
                </a:cubicBezTo>
                <a:cubicBezTo>
                  <a:pt x="851" y="32"/>
                  <a:pt x="851" y="32"/>
                  <a:pt x="851" y="32"/>
                </a:cubicBezTo>
                <a:cubicBezTo>
                  <a:pt x="858" y="29"/>
                  <a:pt x="862" y="20"/>
                  <a:pt x="859" y="1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9" name="Freeform 66"/>
          <p:cNvSpPr>
            <a:spLocks noEditPoints="1"/>
          </p:cNvSpPr>
          <p:nvPr/>
        </p:nvSpPr>
        <p:spPr bwMode="auto">
          <a:xfrm>
            <a:off x="3964375" y="995679"/>
            <a:ext cx="244673" cy="167524"/>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0" name="Freeform 67"/>
          <p:cNvSpPr>
            <a:spLocks noEditPoints="1"/>
          </p:cNvSpPr>
          <p:nvPr/>
        </p:nvSpPr>
        <p:spPr bwMode="auto">
          <a:xfrm>
            <a:off x="3990721" y="2184411"/>
            <a:ext cx="227402" cy="162814"/>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1" name="Freeform 68"/>
          <p:cNvSpPr>
            <a:spLocks noEditPoints="1"/>
          </p:cNvSpPr>
          <p:nvPr/>
        </p:nvSpPr>
        <p:spPr bwMode="auto">
          <a:xfrm>
            <a:off x="879659" y="2280009"/>
            <a:ext cx="130972" cy="168197"/>
          </a:xfrm>
          <a:custGeom>
            <a:avLst/>
            <a:gdLst>
              <a:gd name="T0" fmla="*/ 0 w 182"/>
              <a:gd name="T1" fmla="*/ 0 h 250"/>
              <a:gd name="T2" fmla="*/ 97 w 182"/>
              <a:gd name="T3" fmla="*/ 97 h 250"/>
              <a:gd name="T4" fmla="*/ 97 w 182"/>
              <a:gd name="T5" fmla="*/ 108 h 250"/>
              <a:gd name="T6" fmla="*/ 86 w 182"/>
              <a:gd name="T7" fmla="*/ 119 h 250"/>
              <a:gd name="T8" fmla="*/ 97 w 182"/>
              <a:gd name="T9" fmla="*/ 119 h 250"/>
              <a:gd name="T10" fmla="*/ 97 w 182"/>
              <a:gd name="T11" fmla="*/ 165 h 250"/>
              <a:gd name="T12" fmla="*/ 63 w 182"/>
              <a:gd name="T13" fmla="*/ 165 h 250"/>
              <a:gd name="T14" fmla="*/ 63 w 182"/>
              <a:gd name="T15" fmla="*/ 153 h 250"/>
              <a:gd name="T16" fmla="*/ 40 w 182"/>
              <a:gd name="T17" fmla="*/ 165 h 250"/>
              <a:gd name="T18" fmla="*/ 29 w 182"/>
              <a:gd name="T19" fmla="*/ 165 h 250"/>
              <a:gd name="T20" fmla="*/ 97 w 182"/>
              <a:gd name="T21" fmla="*/ 210 h 250"/>
              <a:gd name="T22" fmla="*/ 108 w 182"/>
              <a:gd name="T23" fmla="*/ 187 h 250"/>
              <a:gd name="T24" fmla="*/ 97 w 182"/>
              <a:gd name="T25" fmla="*/ 176 h 250"/>
              <a:gd name="T26" fmla="*/ 97 w 182"/>
              <a:gd name="T27" fmla="*/ 199 h 250"/>
              <a:gd name="T28" fmla="*/ 97 w 182"/>
              <a:gd name="T29" fmla="*/ 199 h 250"/>
              <a:gd name="T30" fmla="*/ 108 w 182"/>
              <a:gd name="T31" fmla="*/ 199 h 250"/>
              <a:gd name="T32" fmla="*/ 108 w 182"/>
              <a:gd name="T33" fmla="*/ 153 h 250"/>
              <a:gd name="T34" fmla="*/ 119 w 182"/>
              <a:gd name="T35" fmla="*/ 153 h 250"/>
              <a:gd name="T36" fmla="*/ 119 w 182"/>
              <a:gd name="T37" fmla="*/ 187 h 250"/>
              <a:gd name="T38" fmla="*/ 108 w 182"/>
              <a:gd name="T39" fmla="*/ 221 h 250"/>
              <a:gd name="T40" fmla="*/ 108 w 182"/>
              <a:gd name="T41" fmla="*/ 210 h 250"/>
              <a:gd name="T42" fmla="*/ 119 w 182"/>
              <a:gd name="T43" fmla="*/ 165 h 250"/>
              <a:gd name="T44" fmla="*/ 142 w 182"/>
              <a:gd name="T45" fmla="*/ 176 h 250"/>
              <a:gd name="T46" fmla="*/ 119 w 182"/>
              <a:gd name="T47" fmla="*/ 199 h 250"/>
              <a:gd name="T48" fmla="*/ 142 w 182"/>
              <a:gd name="T49" fmla="*/ 199 h 250"/>
              <a:gd name="T50" fmla="*/ 131 w 182"/>
              <a:gd name="T51" fmla="*/ 165 h 250"/>
              <a:gd name="T52" fmla="*/ 153 w 182"/>
              <a:gd name="T53" fmla="*/ 176 h 250"/>
              <a:gd name="T54" fmla="*/ 153 w 182"/>
              <a:gd name="T55" fmla="*/ 199 h 250"/>
              <a:gd name="T56" fmla="*/ 142 w 182"/>
              <a:gd name="T57" fmla="*/ 199 h 250"/>
              <a:gd name="T58" fmla="*/ 153 w 182"/>
              <a:gd name="T59" fmla="*/ 210 h 250"/>
              <a:gd name="T60" fmla="*/ 153 w 182"/>
              <a:gd name="T61" fmla="*/ 221 h 250"/>
              <a:gd name="T62" fmla="*/ 29 w 182"/>
              <a:gd name="T63" fmla="*/ 97 h 250"/>
              <a:gd name="T64" fmla="*/ 40 w 182"/>
              <a:gd name="T65" fmla="*/ 108 h 250"/>
              <a:gd name="T66" fmla="*/ 40 w 182"/>
              <a:gd name="T67" fmla="*/ 130 h 250"/>
              <a:gd name="T68" fmla="*/ 46 w 182"/>
              <a:gd name="T69" fmla="*/ 114 h 250"/>
              <a:gd name="T70" fmla="*/ 57 w 182"/>
              <a:gd name="T71" fmla="*/ 114 h 250"/>
              <a:gd name="T72" fmla="*/ 154 w 182"/>
              <a:gd name="T73" fmla="*/ 142 h 250"/>
              <a:gd name="T74" fmla="*/ 142 w 182"/>
              <a:gd name="T75" fmla="*/ 130 h 250"/>
              <a:gd name="T76" fmla="*/ 142 w 182"/>
              <a:gd name="T77" fmla="*/ 108 h 250"/>
              <a:gd name="T78" fmla="*/ 137 w 182"/>
              <a:gd name="T79" fmla="*/ 125 h 250"/>
              <a:gd name="T80" fmla="*/ 125 w 182"/>
              <a:gd name="T81" fmla="*/ 125 h 250"/>
              <a:gd name="T82" fmla="*/ 74 w 182"/>
              <a:gd name="T83" fmla="*/ 221 h 250"/>
              <a:gd name="T84" fmla="*/ 63 w 182"/>
              <a:gd name="T85" fmla="*/ 210 h 250"/>
              <a:gd name="T86" fmla="*/ 40 w 182"/>
              <a:gd name="T87" fmla="*/ 198 h 250"/>
              <a:gd name="T88" fmla="*/ 63 w 182"/>
              <a:gd name="T89" fmla="*/ 210 h 250"/>
              <a:gd name="T90" fmla="*/ 57 w 182"/>
              <a:gd name="T91" fmla="*/ 193 h 250"/>
              <a:gd name="T92" fmla="*/ 144 w 182"/>
              <a:gd name="T93" fmla="*/ 31 h 250"/>
              <a:gd name="T94" fmla="*/ 144 w 182"/>
              <a:gd name="T95" fmla="*/ 55 h 250"/>
              <a:gd name="T96" fmla="*/ 116 w 182"/>
              <a:gd name="T97" fmla="*/ 31 h 250"/>
              <a:gd name="T98" fmla="*/ 125 w 182"/>
              <a:gd name="T99" fmla="*/ 31 h 250"/>
              <a:gd name="T100" fmla="*/ 96 w 182"/>
              <a:gd name="T101" fmla="*/ 55 h 250"/>
              <a:gd name="T102" fmla="*/ 86 w 182"/>
              <a:gd name="T103" fmla="*/ 31 h 250"/>
              <a:gd name="T104" fmla="*/ 86 w 182"/>
              <a:gd name="T105" fmla="*/ 55 h 250"/>
              <a:gd name="T106" fmla="*/ 58 w 182"/>
              <a:gd name="T107" fmla="*/ 31 h 250"/>
              <a:gd name="T108" fmla="*/ 67 w 182"/>
              <a:gd name="T109" fmla="*/ 31 h 250"/>
              <a:gd name="T110" fmla="*/ 38 w 182"/>
              <a:gd name="T111" fmla="*/ 55 h 250"/>
              <a:gd name="T112" fmla="*/ 154 w 182"/>
              <a:gd name="T113" fmla="*/ 67 h 250"/>
              <a:gd name="T114" fmla="*/ 154 w 182"/>
              <a:gd name="T115"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50">
                <a:moveTo>
                  <a:pt x="182" y="250"/>
                </a:moveTo>
                <a:lnTo>
                  <a:pt x="0" y="250"/>
                </a:lnTo>
                <a:lnTo>
                  <a:pt x="0" y="0"/>
                </a:lnTo>
                <a:lnTo>
                  <a:pt x="182" y="0"/>
                </a:lnTo>
                <a:lnTo>
                  <a:pt x="182" y="250"/>
                </a:lnTo>
                <a:close/>
                <a:moveTo>
                  <a:pt x="97" y="97"/>
                </a:moveTo>
                <a:lnTo>
                  <a:pt x="86" y="97"/>
                </a:lnTo>
                <a:lnTo>
                  <a:pt x="86" y="108"/>
                </a:lnTo>
                <a:lnTo>
                  <a:pt x="97" y="108"/>
                </a:lnTo>
                <a:lnTo>
                  <a:pt x="97" y="97"/>
                </a:lnTo>
                <a:close/>
                <a:moveTo>
                  <a:pt x="97" y="119"/>
                </a:moveTo>
                <a:lnTo>
                  <a:pt x="86" y="119"/>
                </a:lnTo>
                <a:lnTo>
                  <a:pt x="86" y="142"/>
                </a:lnTo>
                <a:lnTo>
                  <a:pt x="97" y="142"/>
                </a:lnTo>
                <a:lnTo>
                  <a:pt x="97" y="119"/>
                </a:lnTo>
                <a:close/>
                <a:moveTo>
                  <a:pt x="86" y="153"/>
                </a:moveTo>
                <a:lnTo>
                  <a:pt x="86" y="165"/>
                </a:lnTo>
                <a:lnTo>
                  <a:pt x="97" y="165"/>
                </a:lnTo>
                <a:lnTo>
                  <a:pt x="97" y="153"/>
                </a:lnTo>
                <a:lnTo>
                  <a:pt x="86" y="153"/>
                </a:lnTo>
                <a:close/>
                <a:moveTo>
                  <a:pt x="63" y="165"/>
                </a:moveTo>
                <a:lnTo>
                  <a:pt x="74" y="165"/>
                </a:lnTo>
                <a:lnTo>
                  <a:pt x="74" y="153"/>
                </a:lnTo>
                <a:lnTo>
                  <a:pt x="63" y="153"/>
                </a:lnTo>
                <a:lnTo>
                  <a:pt x="63" y="165"/>
                </a:lnTo>
                <a:close/>
                <a:moveTo>
                  <a:pt x="29" y="165"/>
                </a:moveTo>
                <a:lnTo>
                  <a:pt x="40" y="165"/>
                </a:lnTo>
                <a:lnTo>
                  <a:pt x="40" y="153"/>
                </a:lnTo>
                <a:lnTo>
                  <a:pt x="29" y="153"/>
                </a:lnTo>
                <a:lnTo>
                  <a:pt x="29" y="165"/>
                </a:lnTo>
                <a:close/>
                <a:moveTo>
                  <a:pt x="86" y="221"/>
                </a:moveTo>
                <a:lnTo>
                  <a:pt x="97" y="221"/>
                </a:lnTo>
                <a:lnTo>
                  <a:pt x="97" y="210"/>
                </a:lnTo>
                <a:lnTo>
                  <a:pt x="86" y="210"/>
                </a:lnTo>
                <a:lnTo>
                  <a:pt x="86" y="221"/>
                </a:lnTo>
                <a:close/>
                <a:moveTo>
                  <a:pt x="108" y="187"/>
                </a:moveTo>
                <a:lnTo>
                  <a:pt x="108" y="165"/>
                </a:lnTo>
                <a:lnTo>
                  <a:pt x="97" y="165"/>
                </a:lnTo>
                <a:lnTo>
                  <a:pt x="97" y="176"/>
                </a:lnTo>
                <a:lnTo>
                  <a:pt x="86" y="176"/>
                </a:lnTo>
                <a:lnTo>
                  <a:pt x="86" y="199"/>
                </a:lnTo>
                <a:lnTo>
                  <a:pt x="97" y="199"/>
                </a:lnTo>
                <a:lnTo>
                  <a:pt x="97" y="187"/>
                </a:lnTo>
                <a:lnTo>
                  <a:pt x="108" y="187"/>
                </a:lnTo>
                <a:close/>
                <a:moveTo>
                  <a:pt x="97" y="199"/>
                </a:moveTo>
                <a:lnTo>
                  <a:pt x="97" y="210"/>
                </a:lnTo>
                <a:lnTo>
                  <a:pt x="108" y="210"/>
                </a:lnTo>
                <a:lnTo>
                  <a:pt x="108" y="199"/>
                </a:lnTo>
                <a:lnTo>
                  <a:pt x="97" y="199"/>
                </a:lnTo>
                <a:close/>
                <a:moveTo>
                  <a:pt x="119" y="153"/>
                </a:moveTo>
                <a:lnTo>
                  <a:pt x="108" y="153"/>
                </a:lnTo>
                <a:lnTo>
                  <a:pt x="108" y="165"/>
                </a:lnTo>
                <a:lnTo>
                  <a:pt x="119" y="165"/>
                </a:lnTo>
                <a:lnTo>
                  <a:pt x="119" y="153"/>
                </a:lnTo>
                <a:close/>
                <a:moveTo>
                  <a:pt x="108" y="199"/>
                </a:moveTo>
                <a:lnTo>
                  <a:pt x="119" y="199"/>
                </a:lnTo>
                <a:lnTo>
                  <a:pt x="119" y="187"/>
                </a:lnTo>
                <a:lnTo>
                  <a:pt x="108" y="187"/>
                </a:lnTo>
                <a:lnTo>
                  <a:pt x="108" y="199"/>
                </a:lnTo>
                <a:close/>
                <a:moveTo>
                  <a:pt x="108" y="221"/>
                </a:moveTo>
                <a:lnTo>
                  <a:pt x="119" y="221"/>
                </a:lnTo>
                <a:lnTo>
                  <a:pt x="119" y="210"/>
                </a:lnTo>
                <a:lnTo>
                  <a:pt x="108" y="210"/>
                </a:lnTo>
                <a:lnTo>
                  <a:pt x="108" y="221"/>
                </a:lnTo>
                <a:close/>
                <a:moveTo>
                  <a:pt x="131" y="165"/>
                </a:moveTo>
                <a:lnTo>
                  <a:pt x="119" y="165"/>
                </a:lnTo>
                <a:lnTo>
                  <a:pt x="119" y="187"/>
                </a:lnTo>
                <a:lnTo>
                  <a:pt x="142" y="187"/>
                </a:lnTo>
                <a:lnTo>
                  <a:pt x="142" y="176"/>
                </a:lnTo>
                <a:lnTo>
                  <a:pt x="131" y="176"/>
                </a:lnTo>
                <a:lnTo>
                  <a:pt x="131" y="165"/>
                </a:lnTo>
                <a:close/>
                <a:moveTo>
                  <a:pt x="119" y="199"/>
                </a:moveTo>
                <a:lnTo>
                  <a:pt x="119" y="210"/>
                </a:lnTo>
                <a:lnTo>
                  <a:pt x="142" y="210"/>
                </a:lnTo>
                <a:lnTo>
                  <a:pt x="142" y="199"/>
                </a:lnTo>
                <a:lnTo>
                  <a:pt x="119" y="199"/>
                </a:lnTo>
                <a:close/>
                <a:moveTo>
                  <a:pt x="131" y="153"/>
                </a:moveTo>
                <a:lnTo>
                  <a:pt x="131" y="165"/>
                </a:lnTo>
                <a:lnTo>
                  <a:pt x="142" y="165"/>
                </a:lnTo>
                <a:lnTo>
                  <a:pt x="142" y="176"/>
                </a:lnTo>
                <a:lnTo>
                  <a:pt x="153" y="176"/>
                </a:lnTo>
                <a:lnTo>
                  <a:pt x="153" y="153"/>
                </a:lnTo>
                <a:lnTo>
                  <a:pt x="131" y="153"/>
                </a:lnTo>
                <a:close/>
                <a:moveTo>
                  <a:pt x="153" y="199"/>
                </a:moveTo>
                <a:lnTo>
                  <a:pt x="153" y="187"/>
                </a:lnTo>
                <a:lnTo>
                  <a:pt x="142" y="187"/>
                </a:lnTo>
                <a:lnTo>
                  <a:pt x="142" y="199"/>
                </a:lnTo>
                <a:lnTo>
                  <a:pt x="153" y="199"/>
                </a:lnTo>
                <a:close/>
                <a:moveTo>
                  <a:pt x="153" y="221"/>
                </a:moveTo>
                <a:lnTo>
                  <a:pt x="153" y="210"/>
                </a:lnTo>
                <a:lnTo>
                  <a:pt x="142" y="210"/>
                </a:lnTo>
                <a:lnTo>
                  <a:pt x="142" y="221"/>
                </a:lnTo>
                <a:lnTo>
                  <a:pt x="153" y="221"/>
                </a:lnTo>
                <a:close/>
                <a:moveTo>
                  <a:pt x="74" y="142"/>
                </a:moveTo>
                <a:lnTo>
                  <a:pt x="74" y="97"/>
                </a:lnTo>
                <a:lnTo>
                  <a:pt x="29" y="97"/>
                </a:lnTo>
                <a:lnTo>
                  <a:pt x="29" y="142"/>
                </a:lnTo>
                <a:lnTo>
                  <a:pt x="74" y="142"/>
                </a:lnTo>
                <a:close/>
                <a:moveTo>
                  <a:pt x="40" y="108"/>
                </a:moveTo>
                <a:lnTo>
                  <a:pt x="63" y="108"/>
                </a:lnTo>
                <a:lnTo>
                  <a:pt x="63" y="130"/>
                </a:lnTo>
                <a:lnTo>
                  <a:pt x="40" y="130"/>
                </a:lnTo>
                <a:lnTo>
                  <a:pt x="40" y="108"/>
                </a:lnTo>
                <a:close/>
                <a:moveTo>
                  <a:pt x="57" y="114"/>
                </a:moveTo>
                <a:lnTo>
                  <a:pt x="46" y="114"/>
                </a:lnTo>
                <a:lnTo>
                  <a:pt x="46" y="125"/>
                </a:lnTo>
                <a:lnTo>
                  <a:pt x="57" y="125"/>
                </a:lnTo>
                <a:lnTo>
                  <a:pt x="57" y="114"/>
                </a:lnTo>
                <a:close/>
                <a:moveTo>
                  <a:pt x="108" y="97"/>
                </a:moveTo>
                <a:lnTo>
                  <a:pt x="108" y="142"/>
                </a:lnTo>
                <a:lnTo>
                  <a:pt x="154" y="142"/>
                </a:lnTo>
                <a:lnTo>
                  <a:pt x="154" y="97"/>
                </a:lnTo>
                <a:lnTo>
                  <a:pt x="108" y="97"/>
                </a:lnTo>
                <a:close/>
                <a:moveTo>
                  <a:pt x="142" y="130"/>
                </a:moveTo>
                <a:lnTo>
                  <a:pt x="119" y="130"/>
                </a:lnTo>
                <a:lnTo>
                  <a:pt x="119" y="108"/>
                </a:lnTo>
                <a:lnTo>
                  <a:pt x="142" y="108"/>
                </a:lnTo>
                <a:lnTo>
                  <a:pt x="142" y="130"/>
                </a:lnTo>
                <a:close/>
                <a:moveTo>
                  <a:pt x="125" y="125"/>
                </a:moveTo>
                <a:lnTo>
                  <a:pt x="137" y="125"/>
                </a:lnTo>
                <a:lnTo>
                  <a:pt x="137" y="114"/>
                </a:lnTo>
                <a:lnTo>
                  <a:pt x="125" y="114"/>
                </a:lnTo>
                <a:lnTo>
                  <a:pt x="125" y="125"/>
                </a:lnTo>
                <a:close/>
                <a:moveTo>
                  <a:pt x="29" y="176"/>
                </a:moveTo>
                <a:lnTo>
                  <a:pt x="29" y="221"/>
                </a:lnTo>
                <a:lnTo>
                  <a:pt x="74" y="221"/>
                </a:lnTo>
                <a:lnTo>
                  <a:pt x="74" y="176"/>
                </a:lnTo>
                <a:lnTo>
                  <a:pt x="29" y="176"/>
                </a:lnTo>
                <a:close/>
                <a:moveTo>
                  <a:pt x="63" y="210"/>
                </a:moveTo>
                <a:lnTo>
                  <a:pt x="40" y="210"/>
                </a:lnTo>
                <a:lnTo>
                  <a:pt x="40" y="199"/>
                </a:lnTo>
                <a:lnTo>
                  <a:pt x="40" y="198"/>
                </a:lnTo>
                <a:lnTo>
                  <a:pt x="40" y="187"/>
                </a:lnTo>
                <a:lnTo>
                  <a:pt x="63" y="187"/>
                </a:lnTo>
                <a:lnTo>
                  <a:pt x="63" y="210"/>
                </a:lnTo>
                <a:close/>
                <a:moveTo>
                  <a:pt x="46" y="204"/>
                </a:moveTo>
                <a:lnTo>
                  <a:pt x="57" y="204"/>
                </a:lnTo>
                <a:lnTo>
                  <a:pt x="57" y="193"/>
                </a:lnTo>
                <a:lnTo>
                  <a:pt x="46" y="193"/>
                </a:lnTo>
                <a:lnTo>
                  <a:pt x="46" y="204"/>
                </a:lnTo>
                <a:close/>
                <a:moveTo>
                  <a:pt x="144" y="31"/>
                </a:moveTo>
                <a:lnTo>
                  <a:pt x="135" y="31"/>
                </a:lnTo>
                <a:lnTo>
                  <a:pt x="135" y="55"/>
                </a:lnTo>
                <a:lnTo>
                  <a:pt x="144" y="55"/>
                </a:lnTo>
                <a:lnTo>
                  <a:pt x="144" y="31"/>
                </a:lnTo>
                <a:close/>
                <a:moveTo>
                  <a:pt x="125" y="31"/>
                </a:moveTo>
                <a:lnTo>
                  <a:pt x="116" y="31"/>
                </a:lnTo>
                <a:lnTo>
                  <a:pt x="116" y="55"/>
                </a:lnTo>
                <a:lnTo>
                  <a:pt x="125" y="55"/>
                </a:lnTo>
                <a:lnTo>
                  <a:pt x="125" y="31"/>
                </a:lnTo>
                <a:close/>
                <a:moveTo>
                  <a:pt x="105" y="31"/>
                </a:moveTo>
                <a:lnTo>
                  <a:pt x="96" y="31"/>
                </a:lnTo>
                <a:lnTo>
                  <a:pt x="96" y="55"/>
                </a:lnTo>
                <a:lnTo>
                  <a:pt x="105" y="55"/>
                </a:lnTo>
                <a:lnTo>
                  <a:pt x="105" y="31"/>
                </a:lnTo>
                <a:close/>
                <a:moveTo>
                  <a:pt x="86" y="31"/>
                </a:moveTo>
                <a:lnTo>
                  <a:pt x="77" y="31"/>
                </a:lnTo>
                <a:lnTo>
                  <a:pt x="77" y="55"/>
                </a:lnTo>
                <a:lnTo>
                  <a:pt x="86" y="55"/>
                </a:lnTo>
                <a:lnTo>
                  <a:pt x="86" y="31"/>
                </a:lnTo>
                <a:close/>
                <a:moveTo>
                  <a:pt x="67" y="31"/>
                </a:moveTo>
                <a:lnTo>
                  <a:pt x="58" y="31"/>
                </a:lnTo>
                <a:lnTo>
                  <a:pt x="58" y="55"/>
                </a:lnTo>
                <a:lnTo>
                  <a:pt x="67" y="55"/>
                </a:lnTo>
                <a:lnTo>
                  <a:pt x="67" y="31"/>
                </a:lnTo>
                <a:close/>
                <a:moveTo>
                  <a:pt x="47" y="31"/>
                </a:moveTo>
                <a:lnTo>
                  <a:pt x="38" y="31"/>
                </a:lnTo>
                <a:lnTo>
                  <a:pt x="38" y="55"/>
                </a:lnTo>
                <a:lnTo>
                  <a:pt x="47" y="55"/>
                </a:lnTo>
                <a:lnTo>
                  <a:pt x="47" y="31"/>
                </a:lnTo>
                <a:close/>
                <a:moveTo>
                  <a:pt x="154" y="67"/>
                </a:moveTo>
                <a:lnTo>
                  <a:pt x="29" y="67"/>
                </a:lnTo>
                <a:lnTo>
                  <a:pt x="29" y="75"/>
                </a:lnTo>
                <a:lnTo>
                  <a:pt x="154" y="75"/>
                </a:lnTo>
                <a:lnTo>
                  <a:pt x="154"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3" name="Freeform 70"/>
          <p:cNvSpPr>
            <a:spLocks noEditPoints="1"/>
          </p:cNvSpPr>
          <p:nvPr/>
        </p:nvSpPr>
        <p:spPr bwMode="auto">
          <a:xfrm>
            <a:off x="5972662" y="995679"/>
            <a:ext cx="220926" cy="158777"/>
          </a:xfrm>
          <a:custGeom>
            <a:avLst/>
            <a:gdLst>
              <a:gd name="T0" fmla="*/ 284 w 1025"/>
              <a:gd name="T1" fmla="*/ 72 h 787"/>
              <a:gd name="T2" fmla="*/ 254 w 1025"/>
              <a:gd name="T3" fmla="*/ 101 h 787"/>
              <a:gd name="T4" fmla="*/ 224 w 1025"/>
              <a:gd name="T5" fmla="*/ 72 h 787"/>
              <a:gd name="T6" fmla="*/ 254 w 1025"/>
              <a:gd name="T7" fmla="*/ 42 h 787"/>
              <a:gd name="T8" fmla="*/ 284 w 1025"/>
              <a:gd name="T9" fmla="*/ 72 h 787"/>
              <a:gd name="T10" fmla="*/ 195 w 1025"/>
              <a:gd name="T11" fmla="*/ 623 h 787"/>
              <a:gd name="T12" fmla="*/ 127 w 1025"/>
              <a:gd name="T13" fmla="*/ 623 h 787"/>
              <a:gd name="T14" fmla="*/ 126 w 1025"/>
              <a:gd name="T15" fmla="*/ 640 h 787"/>
              <a:gd name="T16" fmla="*/ 195 w 1025"/>
              <a:gd name="T17" fmla="*/ 640 h 787"/>
              <a:gd name="T18" fmla="*/ 195 w 1025"/>
              <a:gd name="T19" fmla="*/ 623 h 787"/>
              <a:gd name="T20" fmla="*/ 908 w 1025"/>
              <a:gd name="T21" fmla="*/ 393 h 787"/>
              <a:gd name="T22" fmla="*/ 805 w 1025"/>
              <a:gd name="T23" fmla="*/ 393 h 787"/>
              <a:gd name="T24" fmla="*/ 805 w 1025"/>
              <a:gd name="T25" fmla="*/ 264 h 787"/>
              <a:gd name="T26" fmla="*/ 908 w 1025"/>
              <a:gd name="T27" fmla="*/ 264 h 787"/>
              <a:gd name="T28" fmla="*/ 908 w 1025"/>
              <a:gd name="T29" fmla="*/ 393 h 787"/>
              <a:gd name="T30" fmla="*/ 752 w 1025"/>
              <a:gd name="T31" fmla="*/ 393 h 787"/>
              <a:gd name="T32" fmla="*/ 640 w 1025"/>
              <a:gd name="T33" fmla="*/ 393 h 787"/>
              <a:gd name="T34" fmla="*/ 695 w 1025"/>
              <a:gd name="T35" fmla="*/ 264 h 787"/>
              <a:gd name="T36" fmla="*/ 752 w 1025"/>
              <a:gd name="T37" fmla="*/ 264 h 787"/>
              <a:gd name="T38" fmla="*/ 752 w 1025"/>
              <a:gd name="T39" fmla="*/ 393 h 787"/>
              <a:gd name="T40" fmla="*/ 660 w 1025"/>
              <a:gd name="T41" fmla="*/ 211 h 787"/>
              <a:gd name="T42" fmla="*/ 582 w 1025"/>
              <a:gd name="T43" fmla="*/ 393 h 787"/>
              <a:gd name="T44" fmla="*/ 458 w 1025"/>
              <a:gd name="T45" fmla="*/ 393 h 787"/>
              <a:gd name="T46" fmla="*/ 316 w 1025"/>
              <a:gd name="T47" fmla="*/ 107 h 787"/>
              <a:gd name="T48" fmla="*/ 316 w 1025"/>
              <a:gd name="T49" fmla="*/ 106 h 787"/>
              <a:gd name="T50" fmla="*/ 318 w 1025"/>
              <a:gd name="T51" fmla="*/ 103 h 787"/>
              <a:gd name="T52" fmla="*/ 317 w 1025"/>
              <a:gd name="T53" fmla="*/ 103 h 787"/>
              <a:gd name="T54" fmla="*/ 325 w 1025"/>
              <a:gd name="T55" fmla="*/ 72 h 787"/>
              <a:gd name="T56" fmla="*/ 254 w 1025"/>
              <a:gd name="T57" fmla="*/ 0 h 787"/>
              <a:gd name="T58" fmla="*/ 190 w 1025"/>
              <a:gd name="T59" fmla="*/ 40 h 787"/>
              <a:gd name="T60" fmla="*/ 190 w 1025"/>
              <a:gd name="T61" fmla="*/ 40 h 787"/>
              <a:gd name="T62" fmla="*/ 189 w 1025"/>
              <a:gd name="T63" fmla="*/ 41 h 787"/>
              <a:gd name="T64" fmla="*/ 186 w 1025"/>
              <a:gd name="T65" fmla="*/ 51 h 787"/>
              <a:gd name="T66" fmla="*/ 57 w 1025"/>
              <a:gd name="T67" fmla="*/ 406 h 787"/>
              <a:gd name="T68" fmla="*/ 58 w 1025"/>
              <a:gd name="T69" fmla="*/ 406 h 787"/>
              <a:gd name="T70" fmla="*/ 0 w 1025"/>
              <a:gd name="T71" fmla="*/ 512 h 787"/>
              <a:gd name="T72" fmla="*/ 126 w 1025"/>
              <a:gd name="T73" fmla="*/ 640 h 787"/>
              <a:gd name="T74" fmla="*/ 127 w 1025"/>
              <a:gd name="T75" fmla="*/ 397 h 787"/>
              <a:gd name="T76" fmla="*/ 265 w 1025"/>
              <a:gd name="T77" fmla="*/ 184 h 787"/>
              <a:gd name="T78" fmla="*/ 387 w 1025"/>
              <a:gd name="T79" fmla="*/ 427 h 787"/>
              <a:gd name="T80" fmla="*/ 387 w 1025"/>
              <a:gd name="T81" fmla="*/ 549 h 787"/>
              <a:gd name="T82" fmla="*/ 524 w 1025"/>
              <a:gd name="T83" fmla="*/ 549 h 787"/>
              <a:gd name="T84" fmla="*/ 524 w 1025"/>
              <a:gd name="T85" fmla="*/ 583 h 787"/>
              <a:gd name="T86" fmla="*/ 823 w 1025"/>
              <a:gd name="T87" fmla="*/ 583 h 787"/>
              <a:gd name="T88" fmla="*/ 823 w 1025"/>
              <a:gd name="T89" fmla="*/ 549 h 787"/>
              <a:gd name="T90" fmla="*/ 961 w 1025"/>
              <a:gd name="T91" fmla="*/ 549 h 787"/>
              <a:gd name="T92" fmla="*/ 961 w 1025"/>
              <a:gd name="T93" fmla="*/ 446 h 787"/>
              <a:gd name="T94" fmla="*/ 961 w 1025"/>
              <a:gd name="T95" fmla="*/ 211 h 787"/>
              <a:gd name="T96" fmla="*/ 660 w 1025"/>
              <a:gd name="T97" fmla="*/ 211 h 787"/>
              <a:gd name="T98" fmla="*/ 411 w 1025"/>
              <a:gd name="T99" fmla="*/ 663 h 787"/>
              <a:gd name="T100" fmla="*/ 376 w 1025"/>
              <a:gd name="T101" fmla="*/ 699 h 787"/>
              <a:gd name="T102" fmla="*/ 411 w 1025"/>
              <a:gd name="T103" fmla="*/ 734 h 787"/>
              <a:gd name="T104" fmla="*/ 937 w 1025"/>
              <a:gd name="T105" fmla="*/ 734 h 787"/>
              <a:gd name="T106" fmla="*/ 972 w 1025"/>
              <a:gd name="T107" fmla="*/ 699 h 787"/>
              <a:gd name="T108" fmla="*/ 937 w 1025"/>
              <a:gd name="T109" fmla="*/ 663 h 787"/>
              <a:gd name="T110" fmla="*/ 411 w 1025"/>
              <a:gd name="T111" fmla="*/ 663 h 787"/>
              <a:gd name="T112" fmla="*/ 937 w 1025"/>
              <a:gd name="T113" fmla="*/ 787 h 787"/>
              <a:gd name="T114" fmla="*/ 411 w 1025"/>
              <a:gd name="T115" fmla="*/ 787 h 787"/>
              <a:gd name="T116" fmla="*/ 322 w 1025"/>
              <a:gd name="T117" fmla="*/ 699 h 787"/>
              <a:gd name="T118" fmla="*/ 411 w 1025"/>
              <a:gd name="T119" fmla="*/ 610 h 787"/>
              <a:gd name="T120" fmla="*/ 937 w 1025"/>
              <a:gd name="T121" fmla="*/ 610 h 787"/>
              <a:gd name="T122" fmla="*/ 1025 w 1025"/>
              <a:gd name="T123" fmla="*/ 699 h 787"/>
              <a:gd name="T124" fmla="*/ 937 w 1025"/>
              <a:gd name="T125"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5" h="787">
                <a:moveTo>
                  <a:pt x="284" y="72"/>
                </a:moveTo>
                <a:cubicBezTo>
                  <a:pt x="284" y="88"/>
                  <a:pt x="270" y="101"/>
                  <a:pt x="254" y="101"/>
                </a:cubicBezTo>
                <a:cubicBezTo>
                  <a:pt x="237" y="101"/>
                  <a:pt x="224" y="88"/>
                  <a:pt x="224" y="72"/>
                </a:cubicBezTo>
                <a:cubicBezTo>
                  <a:pt x="224" y="55"/>
                  <a:pt x="237" y="42"/>
                  <a:pt x="254" y="42"/>
                </a:cubicBezTo>
                <a:cubicBezTo>
                  <a:pt x="270" y="42"/>
                  <a:pt x="284" y="55"/>
                  <a:pt x="284" y="72"/>
                </a:cubicBezTo>
                <a:moveTo>
                  <a:pt x="195" y="623"/>
                </a:moveTo>
                <a:cubicBezTo>
                  <a:pt x="127" y="623"/>
                  <a:pt x="127" y="623"/>
                  <a:pt x="127" y="623"/>
                </a:cubicBezTo>
                <a:cubicBezTo>
                  <a:pt x="126" y="640"/>
                  <a:pt x="126" y="640"/>
                  <a:pt x="126" y="640"/>
                </a:cubicBezTo>
                <a:cubicBezTo>
                  <a:pt x="195" y="640"/>
                  <a:pt x="195" y="640"/>
                  <a:pt x="195" y="640"/>
                </a:cubicBezTo>
                <a:lnTo>
                  <a:pt x="195" y="623"/>
                </a:lnTo>
                <a:close/>
                <a:moveTo>
                  <a:pt x="908" y="393"/>
                </a:moveTo>
                <a:cubicBezTo>
                  <a:pt x="805" y="393"/>
                  <a:pt x="805" y="393"/>
                  <a:pt x="805" y="393"/>
                </a:cubicBezTo>
                <a:cubicBezTo>
                  <a:pt x="805" y="264"/>
                  <a:pt x="805" y="264"/>
                  <a:pt x="805" y="264"/>
                </a:cubicBezTo>
                <a:cubicBezTo>
                  <a:pt x="908" y="264"/>
                  <a:pt x="908" y="264"/>
                  <a:pt x="908" y="264"/>
                </a:cubicBezTo>
                <a:lnTo>
                  <a:pt x="908" y="393"/>
                </a:lnTo>
                <a:close/>
                <a:moveTo>
                  <a:pt x="752" y="393"/>
                </a:moveTo>
                <a:cubicBezTo>
                  <a:pt x="640" y="393"/>
                  <a:pt x="640" y="393"/>
                  <a:pt x="640" y="393"/>
                </a:cubicBezTo>
                <a:cubicBezTo>
                  <a:pt x="695" y="264"/>
                  <a:pt x="695" y="264"/>
                  <a:pt x="695" y="264"/>
                </a:cubicBezTo>
                <a:cubicBezTo>
                  <a:pt x="752" y="264"/>
                  <a:pt x="752" y="264"/>
                  <a:pt x="752" y="264"/>
                </a:cubicBezTo>
                <a:lnTo>
                  <a:pt x="752" y="393"/>
                </a:lnTo>
                <a:close/>
                <a:moveTo>
                  <a:pt x="660" y="211"/>
                </a:moveTo>
                <a:cubicBezTo>
                  <a:pt x="582" y="393"/>
                  <a:pt x="582" y="393"/>
                  <a:pt x="582" y="393"/>
                </a:cubicBezTo>
                <a:cubicBezTo>
                  <a:pt x="458" y="393"/>
                  <a:pt x="458" y="393"/>
                  <a:pt x="458" y="393"/>
                </a:cubicBezTo>
                <a:cubicBezTo>
                  <a:pt x="316" y="107"/>
                  <a:pt x="316" y="107"/>
                  <a:pt x="316" y="107"/>
                </a:cubicBezTo>
                <a:cubicBezTo>
                  <a:pt x="316" y="106"/>
                  <a:pt x="316" y="106"/>
                  <a:pt x="316" y="106"/>
                </a:cubicBezTo>
                <a:cubicBezTo>
                  <a:pt x="318" y="103"/>
                  <a:pt x="318" y="103"/>
                  <a:pt x="318" y="103"/>
                </a:cubicBezTo>
                <a:cubicBezTo>
                  <a:pt x="317" y="103"/>
                  <a:pt x="317" y="103"/>
                  <a:pt x="317" y="103"/>
                </a:cubicBezTo>
                <a:cubicBezTo>
                  <a:pt x="322" y="94"/>
                  <a:pt x="325" y="83"/>
                  <a:pt x="325" y="72"/>
                </a:cubicBezTo>
                <a:cubicBezTo>
                  <a:pt x="325" y="32"/>
                  <a:pt x="293" y="0"/>
                  <a:pt x="254" y="0"/>
                </a:cubicBezTo>
                <a:cubicBezTo>
                  <a:pt x="226" y="0"/>
                  <a:pt x="202" y="16"/>
                  <a:pt x="190" y="40"/>
                </a:cubicBezTo>
                <a:cubicBezTo>
                  <a:pt x="190" y="40"/>
                  <a:pt x="190" y="40"/>
                  <a:pt x="190" y="40"/>
                </a:cubicBezTo>
                <a:cubicBezTo>
                  <a:pt x="189" y="41"/>
                  <a:pt x="189" y="41"/>
                  <a:pt x="189" y="41"/>
                </a:cubicBezTo>
                <a:cubicBezTo>
                  <a:pt x="188" y="45"/>
                  <a:pt x="187" y="48"/>
                  <a:pt x="186" y="51"/>
                </a:cubicBezTo>
                <a:cubicBezTo>
                  <a:pt x="57" y="406"/>
                  <a:pt x="57" y="406"/>
                  <a:pt x="57" y="406"/>
                </a:cubicBezTo>
                <a:cubicBezTo>
                  <a:pt x="58" y="406"/>
                  <a:pt x="58" y="406"/>
                  <a:pt x="58" y="406"/>
                </a:cubicBezTo>
                <a:cubicBezTo>
                  <a:pt x="23" y="429"/>
                  <a:pt x="0" y="468"/>
                  <a:pt x="0" y="512"/>
                </a:cubicBezTo>
                <a:cubicBezTo>
                  <a:pt x="0" y="583"/>
                  <a:pt x="56" y="639"/>
                  <a:pt x="126" y="640"/>
                </a:cubicBezTo>
                <a:cubicBezTo>
                  <a:pt x="127" y="397"/>
                  <a:pt x="127" y="397"/>
                  <a:pt x="127" y="397"/>
                </a:cubicBezTo>
                <a:cubicBezTo>
                  <a:pt x="265" y="184"/>
                  <a:pt x="265" y="184"/>
                  <a:pt x="265" y="184"/>
                </a:cubicBezTo>
                <a:cubicBezTo>
                  <a:pt x="387" y="427"/>
                  <a:pt x="387" y="427"/>
                  <a:pt x="387" y="427"/>
                </a:cubicBezTo>
                <a:cubicBezTo>
                  <a:pt x="387" y="549"/>
                  <a:pt x="387" y="549"/>
                  <a:pt x="387" y="549"/>
                </a:cubicBezTo>
                <a:cubicBezTo>
                  <a:pt x="524" y="549"/>
                  <a:pt x="524" y="549"/>
                  <a:pt x="524" y="549"/>
                </a:cubicBezTo>
                <a:cubicBezTo>
                  <a:pt x="524" y="583"/>
                  <a:pt x="524" y="583"/>
                  <a:pt x="524" y="583"/>
                </a:cubicBezTo>
                <a:cubicBezTo>
                  <a:pt x="823" y="583"/>
                  <a:pt x="823" y="583"/>
                  <a:pt x="823" y="583"/>
                </a:cubicBezTo>
                <a:cubicBezTo>
                  <a:pt x="823" y="549"/>
                  <a:pt x="823" y="549"/>
                  <a:pt x="823" y="549"/>
                </a:cubicBezTo>
                <a:cubicBezTo>
                  <a:pt x="961" y="549"/>
                  <a:pt x="961" y="549"/>
                  <a:pt x="961" y="549"/>
                </a:cubicBezTo>
                <a:cubicBezTo>
                  <a:pt x="961" y="446"/>
                  <a:pt x="961" y="446"/>
                  <a:pt x="961" y="446"/>
                </a:cubicBezTo>
                <a:cubicBezTo>
                  <a:pt x="961" y="211"/>
                  <a:pt x="961" y="211"/>
                  <a:pt x="961" y="211"/>
                </a:cubicBezTo>
                <a:lnTo>
                  <a:pt x="660" y="211"/>
                </a:lnTo>
                <a:close/>
                <a:moveTo>
                  <a:pt x="411" y="663"/>
                </a:moveTo>
                <a:cubicBezTo>
                  <a:pt x="391" y="663"/>
                  <a:pt x="376" y="679"/>
                  <a:pt x="376" y="699"/>
                </a:cubicBezTo>
                <a:cubicBezTo>
                  <a:pt x="376" y="718"/>
                  <a:pt x="391" y="734"/>
                  <a:pt x="411" y="734"/>
                </a:cubicBezTo>
                <a:cubicBezTo>
                  <a:pt x="937" y="734"/>
                  <a:pt x="937" y="734"/>
                  <a:pt x="937" y="734"/>
                </a:cubicBezTo>
                <a:cubicBezTo>
                  <a:pt x="956" y="734"/>
                  <a:pt x="972" y="718"/>
                  <a:pt x="972" y="699"/>
                </a:cubicBezTo>
                <a:cubicBezTo>
                  <a:pt x="972" y="679"/>
                  <a:pt x="956" y="663"/>
                  <a:pt x="937" y="663"/>
                </a:cubicBezTo>
                <a:lnTo>
                  <a:pt x="411" y="663"/>
                </a:lnTo>
                <a:close/>
                <a:moveTo>
                  <a:pt x="937" y="787"/>
                </a:moveTo>
                <a:cubicBezTo>
                  <a:pt x="411" y="787"/>
                  <a:pt x="411" y="787"/>
                  <a:pt x="411" y="787"/>
                </a:cubicBezTo>
                <a:cubicBezTo>
                  <a:pt x="362" y="787"/>
                  <a:pt x="322" y="747"/>
                  <a:pt x="322" y="699"/>
                </a:cubicBezTo>
                <a:cubicBezTo>
                  <a:pt x="322" y="650"/>
                  <a:pt x="362" y="610"/>
                  <a:pt x="411" y="610"/>
                </a:cubicBezTo>
                <a:cubicBezTo>
                  <a:pt x="937" y="610"/>
                  <a:pt x="937" y="610"/>
                  <a:pt x="937" y="610"/>
                </a:cubicBezTo>
                <a:cubicBezTo>
                  <a:pt x="986" y="610"/>
                  <a:pt x="1025" y="650"/>
                  <a:pt x="1025" y="699"/>
                </a:cubicBezTo>
                <a:cubicBezTo>
                  <a:pt x="1025" y="747"/>
                  <a:pt x="986" y="787"/>
                  <a:pt x="937" y="78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4" name="Freeform 71"/>
          <p:cNvSpPr>
            <a:spLocks noEditPoints="1"/>
          </p:cNvSpPr>
          <p:nvPr/>
        </p:nvSpPr>
        <p:spPr bwMode="auto">
          <a:xfrm>
            <a:off x="4968172" y="2235983"/>
            <a:ext cx="196459" cy="147340"/>
          </a:xfrm>
          <a:custGeom>
            <a:avLst/>
            <a:gdLst>
              <a:gd name="T0" fmla="*/ 21 w 907"/>
              <a:gd name="T1" fmla="*/ 0 h 730"/>
              <a:gd name="T2" fmla="*/ 0 w 907"/>
              <a:gd name="T3" fmla="*/ 588 h 730"/>
              <a:gd name="T4" fmla="*/ 388 w 907"/>
              <a:gd name="T5" fmla="*/ 609 h 730"/>
              <a:gd name="T6" fmla="*/ 255 w 907"/>
              <a:gd name="T7" fmla="*/ 711 h 730"/>
              <a:gd name="T8" fmla="*/ 255 w 907"/>
              <a:gd name="T9" fmla="*/ 730 h 730"/>
              <a:gd name="T10" fmla="*/ 661 w 907"/>
              <a:gd name="T11" fmla="*/ 721 h 730"/>
              <a:gd name="T12" fmla="*/ 528 w 907"/>
              <a:gd name="T13" fmla="*/ 711 h 730"/>
              <a:gd name="T14" fmla="*/ 886 w 907"/>
              <a:gd name="T15" fmla="*/ 609 h 730"/>
              <a:gd name="T16" fmla="*/ 907 w 907"/>
              <a:gd name="T17" fmla="*/ 21 h 730"/>
              <a:gd name="T18" fmla="*/ 845 w 907"/>
              <a:gd name="T19" fmla="*/ 547 h 730"/>
              <a:gd name="T20" fmla="*/ 62 w 907"/>
              <a:gd name="T21" fmla="*/ 63 h 730"/>
              <a:gd name="T22" fmla="*/ 845 w 907"/>
              <a:gd name="T23" fmla="*/ 547 h 730"/>
              <a:gd name="T24" fmla="*/ 119 w 907"/>
              <a:gd name="T25" fmla="*/ 158 h 730"/>
              <a:gd name="T26" fmla="*/ 209 w 907"/>
              <a:gd name="T27" fmla="*/ 158 h 730"/>
              <a:gd name="T28" fmla="*/ 164 w 907"/>
              <a:gd name="T29" fmla="*/ 372 h 730"/>
              <a:gd name="T30" fmla="*/ 164 w 907"/>
              <a:gd name="T31" fmla="*/ 388 h 730"/>
              <a:gd name="T32" fmla="*/ 164 w 907"/>
              <a:gd name="T33" fmla="*/ 451 h 730"/>
              <a:gd name="T34" fmla="*/ 714 w 907"/>
              <a:gd name="T35" fmla="*/ 428 h 730"/>
              <a:gd name="T36" fmla="*/ 209 w 907"/>
              <a:gd name="T37" fmla="*/ 420 h 730"/>
              <a:gd name="T38" fmla="*/ 224 w 907"/>
              <a:gd name="T39" fmla="*/ 165 h 730"/>
              <a:gd name="T40" fmla="*/ 788 w 907"/>
              <a:gd name="T41" fmla="*/ 412 h 730"/>
              <a:gd name="T42" fmla="*/ 224 w 907"/>
              <a:gd name="T43" fmla="*/ 165 h 730"/>
              <a:gd name="T44" fmla="*/ 621 w 907"/>
              <a:gd name="T45" fmla="*/ 296 h 730"/>
              <a:gd name="T46" fmla="*/ 640 w 907"/>
              <a:gd name="T47" fmla="*/ 243 h 730"/>
              <a:gd name="T48" fmla="*/ 599 w 907"/>
              <a:gd name="T49" fmla="*/ 296 h 730"/>
              <a:gd name="T50" fmla="*/ 580 w 907"/>
              <a:gd name="T51" fmla="*/ 243 h 730"/>
              <a:gd name="T52" fmla="*/ 599 w 907"/>
              <a:gd name="T53" fmla="*/ 296 h 730"/>
              <a:gd name="T54" fmla="*/ 538 w 907"/>
              <a:gd name="T55" fmla="*/ 296 h 730"/>
              <a:gd name="T56" fmla="*/ 557 w 907"/>
              <a:gd name="T57" fmla="*/ 243 h 730"/>
              <a:gd name="T58" fmla="*/ 516 w 907"/>
              <a:gd name="T59" fmla="*/ 296 h 730"/>
              <a:gd name="T60" fmla="*/ 497 w 907"/>
              <a:gd name="T61" fmla="*/ 243 h 730"/>
              <a:gd name="T62" fmla="*/ 516 w 907"/>
              <a:gd name="T63" fmla="*/ 296 h 730"/>
              <a:gd name="T64" fmla="*/ 455 w 907"/>
              <a:gd name="T65" fmla="*/ 296 h 730"/>
              <a:gd name="T66" fmla="*/ 474 w 907"/>
              <a:gd name="T67" fmla="*/ 243 h 730"/>
              <a:gd name="T68" fmla="*/ 433 w 907"/>
              <a:gd name="T69" fmla="*/ 296 h 730"/>
              <a:gd name="T70" fmla="*/ 413 w 907"/>
              <a:gd name="T71" fmla="*/ 243 h 730"/>
              <a:gd name="T72" fmla="*/ 433 w 907"/>
              <a:gd name="T73" fmla="*/ 296 h 730"/>
              <a:gd name="T74" fmla="*/ 372 w 907"/>
              <a:gd name="T75" fmla="*/ 296 h 730"/>
              <a:gd name="T76" fmla="*/ 391 w 907"/>
              <a:gd name="T77" fmla="*/ 243 h 730"/>
              <a:gd name="T78" fmla="*/ 717 w 907"/>
              <a:gd name="T79" fmla="*/ 338 h 730"/>
              <a:gd name="T80" fmla="*/ 295 w 907"/>
              <a:gd name="T81" fmla="*/ 322 h 730"/>
              <a:gd name="T82" fmla="*/ 717 w 907"/>
              <a:gd name="T83" fmla="*/ 33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7" h="730">
                <a:moveTo>
                  <a:pt x="886" y="0"/>
                </a:moveTo>
                <a:cubicBezTo>
                  <a:pt x="21" y="0"/>
                  <a:pt x="21" y="0"/>
                  <a:pt x="21" y="0"/>
                </a:cubicBezTo>
                <a:cubicBezTo>
                  <a:pt x="9" y="0"/>
                  <a:pt x="0" y="10"/>
                  <a:pt x="0" y="21"/>
                </a:cubicBezTo>
                <a:cubicBezTo>
                  <a:pt x="0" y="588"/>
                  <a:pt x="0" y="588"/>
                  <a:pt x="0" y="588"/>
                </a:cubicBezTo>
                <a:cubicBezTo>
                  <a:pt x="0" y="600"/>
                  <a:pt x="9" y="609"/>
                  <a:pt x="21" y="609"/>
                </a:cubicBezTo>
                <a:cubicBezTo>
                  <a:pt x="388" y="609"/>
                  <a:pt x="388" y="609"/>
                  <a:pt x="388" y="609"/>
                </a:cubicBezTo>
                <a:cubicBezTo>
                  <a:pt x="379" y="711"/>
                  <a:pt x="379" y="711"/>
                  <a:pt x="379" y="711"/>
                </a:cubicBezTo>
                <a:cubicBezTo>
                  <a:pt x="255" y="711"/>
                  <a:pt x="255" y="711"/>
                  <a:pt x="255" y="711"/>
                </a:cubicBezTo>
                <a:cubicBezTo>
                  <a:pt x="249" y="711"/>
                  <a:pt x="245" y="715"/>
                  <a:pt x="245" y="721"/>
                </a:cubicBezTo>
                <a:cubicBezTo>
                  <a:pt x="245" y="726"/>
                  <a:pt x="249" y="730"/>
                  <a:pt x="255" y="730"/>
                </a:cubicBezTo>
                <a:cubicBezTo>
                  <a:pt x="652" y="730"/>
                  <a:pt x="652" y="730"/>
                  <a:pt x="652" y="730"/>
                </a:cubicBezTo>
                <a:cubicBezTo>
                  <a:pt x="657" y="730"/>
                  <a:pt x="661" y="726"/>
                  <a:pt x="661" y="721"/>
                </a:cubicBezTo>
                <a:cubicBezTo>
                  <a:pt x="661" y="715"/>
                  <a:pt x="657" y="711"/>
                  <a:pt x="652" y="711"/>
                </a:cubicBezTo>
                <a:cubicBezTo>
                  <a:pt x="528" y="711"/>
                  <a:pt x="528" y="711"/>
                  <a:pt x="528" y="711"/>
                </a:cubicBezTo>
                <a:cubicBezTo>
                  <a:pt x="518" y="609"/>
                  <a:pt x="518" y="609"/>
                  <a:pt x="518" y="609"/>
                </a:cubicBezTo>
                <a:cubicBezTo>
                  <a:pt x="886" y="609"/>
                  <a:pt x="886" y="609"/>
                  <a:pt x="886" y="609"/>
                </a:cubicBezTo>
                <a:cubicBezTo>
                  <a:pt x="897" y="609"/>
                  <a:pt x="907" y="600"/>
                  <a:pt x="907" y="588"/>
                </a:cubicBezTo>
                <a:cubicBezTo>
                  <a:pt x="907" y="21"/>
                  <a:pt x="907" y="21"/>
                  <a:pt x="907" y="21"/>
                </a:cubicBezTo>
                <a:cubicBezTo>
                  <a:pt x="907" y="10"/>
                  <a:pt x="897" y="0"/>
                  <a:pt x="886" y="0"/>
                </a:cubicBezTo>
                <a:close/>
                <a:moveTo>
                  <a:pt x="845" y="547"/>
                </a:moveTo>
                <a:cubicBezTo>
                  <a:pt x="62" y="547"/>
                  <a:pt x="62" y="547"/>
                  <a:pt x="62" y="547"/>
                </a:cubicBezTo>
                <a:cubicBezTo>
                  <a:pt x="62" y="63"/>
                  <a:pt x="62" y="63"/>
                  <a:pt x="62" y="63"/>
                </a:cubicBezTo>
                <a:cubicBezTo>
                  <a:pt x="845" y="63"/>
                  <a:pt x="845" y="63"/>
                  <a:pt x="845" y="63"/>
                </a:cubicBezTo>
                <a:lnTo>
                  <a:pt x="845" y="547"/>
                </a:lnTo>
                <a:close/>
                <a:moveTo>
                  <a:pt x="119" y="388"/>
                </a:moveTo>
                <a:cubicBezTo>
                  <a:pt x="119" y="158"/>
                  <a:pt x="119" y="158"/>
                  <a:pt x="119" y="158"/>
                </a:cubicBezTo>
                <a:cubicBezTo>
                  <a:pt x="119" y="140"/>
                  <a:pt x="139" y="126"/>
                  <a:pt x="164" y="126"/>
                </a:cubicBezTo>
                <a:cubicBezTo>
                  <a:pt x="189" y="126"/>
                  <a:pt x="209" y="140"/>
                  <a:pt x="209" y="158"/>
                </a:cubicBezTo>
                <a:cubicBezTo>
                  <a:pt x="209" y="388"/>
                  <a:pt x="209" y="388"/>
                  <a:pt x="209" y="388"/>
                </a:cubicBezTo>
                <a:cubicBezTo>
                  <a:pt x="198" y="379"/>
                  <a:pt x="182" y="372"/>
                  <a:pt x="164" y="372"/>
                </a:cubicBezTo>
                <a:cubicBezTo>
                  <a:pt x="146" y="372"/>
                  <a:pt x="130" y="378"/>
                  <a:pt x="119" y="388"/>
                </a:cubicBezTo>
                <a:moveTo>
                  <a:pt x="164" y="388"/>
                </a:moveTo>
                <a:cubicBezTo>
                  <a:pt x="139" y="388"/>
                  <a:pt x="119" y="402"/>
                  <a:pt x="119" y="420"/>
                </a:cubicBezTo>
                <a:cubicBezTo>
                  <a:pt x="119" y="437"/>
                  <a:pt x="139" y="451"/>
                  <a:pt x="164" y="451"/>
                </a:cubicBezTo>
                <a:cubicBezTo>
                  <a:pt x="714" y="451"/>
                  <a:pt x="714" y="451"/>
                  <a:pt x="714" y="451"/>
                </a:cubicBezTo>
                <a:cubicBezTo>
                  <a:pt x="714" y="428"/>
                  <a:pt x="714" y="428"/>
                  <a:pt x="714" y="428"/>
                </a:cubicBezTo>
                <a:cubicBezTo>
                  <a:pt x="209" y="428"/>
                  <a:pt x="209" y="428"/>
                  <a:pt x="209" y="428"/>
                </a:cubicBezTo>
                <a:cubicBezTo>
                  <a:pt x="209" y="420"/>
                  <a:pt x="209" y="420"/>
                  <a:pt x="209" y="420"/>
                </a:cubicBezTo>
                <a:cubicBezTo>
                  <a:pt x="209" y="402"/>
                  <a:pt x="189" y="388"/>
                  <a:pt x="164" y="388"/>
                </a:cubicBezTo>
                <a:moveTo>
                  <a:pt x="224" y="165"/>
                </a:moveTo>
                <a:cubicBezTo>
                  <a:pt x="224" y="412"/>
                  <a:pt x="224" y="412"/>
                  <a:pt x="224" y="412"/>
                </a:cubicBezTo>
                <a:cubicBezTo>
                  <a:pt x="788" y="412"/>
                  <a:pt x="788" y="412"/>
                  <a:pt x="788" y="412"/>
                </a:cubicBezTo>
                <a:cubicBezTo>
                  <a:pt x="788" y="165"/>
                  <a:pt x="788" y="165"/>
                  <a:pt x="788" y="165"/>
                </a:cubicBezTo>
                <a:lnTo>
                  <a:pt x="224" y="165"/>
                </a:lnTo>
                <a:close/>
                <a:moveTo>
                  <a:pt x="640" y="296"/>
                </a:moveTo>
                <a:cubicBezTo>
                  <a:pt x="621" y="296"/>
                  <a:pt x="621" y="296"/>
                  <a:pt x="621" y="296"/>
                </a:cubicBezTo>
                <a:cubicBezTo>
                  <a:pt x="621" y="243"/>
                  <a:pt x="621" y="243"/>
                  <a:pt x="621" y="243"/>
                </a:cubicBezTo>
                <a:cubicBezTo>
                  <a:pt x="640" y="243"/>
                  <a:pt x="640" y="243"/>
                  <a:pt x="640" y="243"/>
                </a:cubicBezTo>
                <a:lnTo>
                  <a:pt x="640" y="296"/>
                </a:lnTo>
                <a:close/>
                <a:moveTo>
                  <a:pt x="599" y="296"/>
                </a:moveTo>
                <a:cubicBezTo>
                  <a:pt x="580" y="296"/>
                  <a:pt x="580" y="296"/>
                  <a:pt x="580" y="296"/>
                </a:cubicBezTo>
                <a:cubicBezTo>
                  <a:pt x="580" y="243"/>
                  <a:pt x="580" y="243"/>
                  <a:pt x="580" y="243"/>
                </a:cubicBezTo>
                <a:cubicBezTo>
                  <a:pt x="599" y="243"/>
                  <a:pt x="599" y="243"/>
                  <a:pt x="599" y="243"/>
                </a:cubicBezTo>
                <a:lnTo>
                  <a:pt x="599" y="296"/>
                </a:lnTo>
                <a:close/>
                <a:moveTo>
                  <a:pt x="557" y="296"/>
                </a:moveTo>
                <a:cubicBezTo>
                  <a:pt x="538" y="296"/>
                  <a:pt x="538" y="296"/>
                  <a:pt x="538" y="296"/>
                </a:cubicBezTo>
                <a:cubicBezTo>
                  <a:pt x="538" y="243"/>
                  <a:pt x="538" y="243"/>
                  <a:pt x="538" y="243"/>
                </a:cubicBezTo>
                <a:cubicBezTo>
                  <a:pt x="557" y="243"/>
                  <a:pt x="557" y="243"/>
                  <a:pt x="557" y="243"/>
                </a:cubicBezTo>
                <a:lnTo>
                  <a:pt x="557" y="296"/>
                </a:lnTo>
                <a:close/>
                <a:moveTo>
                  <a:pt x="516" y="296"/>
                </a:moveTo>
                <a:cubicBezTo>
                  <a:pt x="497" y="296"/>
                  <a:pt x="497" y="296"/>
                  <a:pt x="497" y="296"/>
                </a:cubicBezTo>
                <a:cubicBezTo>
                  <a:pt x="497" y="243"/>
                  <a:pt x="497" y="243"/>
                  <a:pt x="497" y="243"/>
                </a:cubicBezTo>
                <a:cubicBezTo>
                  <a:pt x="516" y="243"/>
                  <a:pt x="516" y="243"/>
                  <a:pt x="516" y="243"/>
                </a:cubicBezTo>
                <a:lnTo>
                  <a:pt x="516" y="296"/>
                </a:lnTo>
                <a:close/>
                <a:moveTo>
                  <a:pt x="474" y="296"/>
                </a:moveTo>
                <a:cubicBezTo>
                  <a:pt x="455" y="296"/>
                  <a:pt x="455" y="296"/>
                  <a:pt x="455" y="296"/>
                </a:cubicBezTo>
                <a:cubicBezTo>
                  <a:pt x="455" y="243"/>
                  <a:pt x="455" y="243"/>
                  <a:pt x="455" y="243"/>
                </a:cubicBezTo>
                <a:cubicBezTo>
                  <a:pt x="474" y="243"/>
                  <a:pt x="474" y="243"/>
                  <a:pt x="474" y="243"/>
                </a:cubicBezTo>
                <a:lnTo>
                  <a:pt x="474" y="296"/>
                </a:lnTo>
                <a:close/>
                <a:moveTo>
                  <a:pt x="433" y="296"/>
                </a:moveTo>
                <a:cubicBezTo>
                  <a:pt x="413" y="296"/>
                  <a:pt x="413" y="296"/>
                  <a:pt x="413" y="296"/>
                </a:cubicBezTo>
                <a:cubicBezTo>
                  <a:pt x="413" y="243"/>
                  <a:pt x="413" y="243"/>
                  <a:pt x="413" y="243"/>
                </a:cubicBezTo>
                <a:cubicBezTo>
                  <a:pt x="433" y="243"/>
                  <a:pt x="433" y="243"/>
                  <a:pt x="433" y="243"/>
                </a:cubicBezTo>
                <a:lnTo>
                  <a:pt x="433" y="296"/>
                </a:lnTo>
                <a:close/>
                <a:moveTo>
                  <a:pt x="391" y="296"/>
                </a:moveTo>
                <a:cubicBezTo>
                  <a:pt x="372" y="296"/>
                  <a:pt x="372" y="296"/>
                  <a:pt x="372" y="296"/>
                </a:cubicBezTo>
                <a:cubicBezTo>
                  <a:pt x="372" y="243"/>
                  <a:pt x="372" y="243"/>
                  <a:pt x="372" y="243"/>
                </a:cubicBezTo>
                <a:cubicBezTo>
                  <a:pt x="391" y="243"/>
                  <a:pt x="391" y="243"/>
                  <a:pt x="391" y="243"/>
                </a:cubicBezTo>
                <a:lnTo>
                  <a:pt x="391" y="296"/>
                </a:lnTo>
                <a:close/>
                <a:moveTo>
                  <a:pt x="717" y="338"/>
                </a:moveTo>
                <a:cubicBezTo>
                  <a:pt x="295" y="338"/>
                  <a:pt x="295" y="338"/>
                  <a:pt x="295" y="338"/>
                </a:cubicBezTo>
                <a:cubicBezTo>
                  <a:pt x="295" y="322"/>
                  <a:pt x="295" y="322"/>
                  <a:pt x="295" y="322"/>
                </a:cubicBezTo>
                <a:cubicBezTo>
                  <a:pt x="717" y="322"/>
                  <a:pt x="717" y="322"/>
                  <a:pt x="717" y="322"/>
                </a:cubicBezTo>
                <a:lnTo>
                  <a:pt x="717" y="33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5" name="Freeform 72"/>
          <p:cNvSpPr>
            <a:spLocks noEditPoints="1"/>
          </p:cNvSpPr>
          <p:nvPr/>
        </p:nvSpPr>
        <p:spPr bwMode="auto">
          <a:xfrm>
            <a:off x="2889957" y="1606014"/>
            <a:ext cx="118738" cy="168196"/>
          </a:xfrm>
          <a:custGeom>
            <a:avLst/>
            <a:gdLst>
              <a:gd name="T0" fmla="*/ 38 w 548"/>
              <a:gd name="T1" fmla="*/ 581 h 831"/>
              <a:gd name="T2" fmla="*/ 0 w 548"/>
              <a:gd name="T3" fmla="*/ 108 h 831"/>
              <a:gd name="T4" fmla="*/ 473 w 548"/>
              <a:gd name="T5" fmla="*/ 33 h 831"/>
              <a:gd name="T6" fmla="*/ 548 w 548"/>
              <a:gd name="T7" fmla="*/ 543 h 831"/>
              <a:gd name="T8" fmla="*/ 511 w 548"/>
              <a:gd name="T9" fmla="*/ 129 h 831"/>
              <a:gd name="T10" fmla="*/ 38 w 548"/>
              <a:gd name="T11" fmla="*/ 352 h 831"/>
              <a:gd name="T12" fmla="*/ 511 w 548"/>
              <a:gd name="T13" fmla="*/ 129 h 831"/>
              <a:gd name="T14" fmla="*/ 38 w 548"/>
              <a:gd name="T15" fmla="*/ 427 h 831"/>
              <a:gd name="T16" fmla="*/ 114 w 548"/>
              <a:gd name="T17" fmla="*/ 427 h 831"/>
              <a:gd name="T18" fmla="*/ 473 w 548"/>
              <a:gd name="T19" fmla="*/ 389 h 831"/>
              <a:gd name="T20" fmla="*/ 473 w 548"/>
              <a:gd name="T21" fmla="*/ 465 h 831"/>
              <a:gd name="T22" fmla="*/ 473 w 548"/>
              <a:gd name="T23" fmla="*/ 389 h 831"/>
              <a:gd name="T24" fmla="*/ 339 w 548"/>
              <a:gd name="T25" fmla="*/ 615 h 831"/>
              <a:gd name="T26" fmla="*/ 209 w 548"/>
              <a:gd name="T27" fmla="*/ 587 h 831"/>
              <a:gd name="T28" fmla="*/ 28 w 548"/>
              <a:gd name="T29" fmla="*/ 651 h 831"/>
              <a:gd name="T30" fmla="*/ 105 w 548"/>
              <a:gd name="T31" fmla="*/ 666 h 831"/>
              <a:gd name="T32" fmla="*/ 120 w 548"/>
              <a:gd name="T33" fmla="*/ 698 h 831"/>
              <a:gd name="T34" fmla="*/ 159 w 548"/>
              <a:gd name="T35" fmla="*/ 683 h 831"/>
              <a:gd name="T36" fmla="*/ 390 w 548"/>
              <a:gd name="T37" fmla="*/ 666 h 831"/>
              <a:gd name="T38" fmla="*/ 405 w 548"/>
              <a:gd name="T39" fmla="*/ 698 h 831"/>
              <a:gd name="T40" fmla="*/ 443 w 548"/>
              <a:gd name="T41" fmla="*/ 683 h 831"/>
              <a:gd name="T42" fmla="*/ 505 w 548"/>
              <a:gd name="T43" fmla="*/ 666 h 831"/>
              <a:gd name="T44" fmla="*/ 520 w 548"/>
              <a:gd name="T45" fmla="*/ 587 h 831"/>
              <a:gd name="T46" fmla="*/ 427 w 548"/>
              <a:gd name="T47" fmla="*/ 24 h 831"/>
              <a:gd name="T48" fmla="*/ 339 w 548"/>
              <a:gd name="T49" fmla="*/ 0 h 831"/>
              <a:gd name="T50" fmla="*/ 121 w 548"/>
              <a:gd name="T51" fmla="*/ 21 h 831"/>
              <a:gd name="T52" fmla="*/ 427 w 548"/>
              <a:gd name="T53" fmla="*/ 24 h 831"/>
              <a:gd name="T54" fmla="*/ 547 w 548"/>
              <a:gd name="T55" fmla="*/ 831 h 831"/>
              <a:gd name="T56" fmla="*/ 390 w 548"/>
              <a:gd name="T57" fmla="*/ 708 h 831"/>
              <a:gd name="T58" fmla="*/ 149 w 548"/>
              <a:gd name="T59" fmla="*/ 721 h 831"/>
              <a:gd name="T60" fmla="*/ 104 w 548"/>
              <a:gd name="T61" fmla="*/ 708 h 831"/>
              <a:gd name="T62" fmla="*/ 74 w 548"/>
              <a:gd name="T63" fmla="*/ 831 h 831"/>
              <a:gd name="T64" fmla="*/ 464 w 548"/>
              <a:gd name="T65" fmla="*/ 817 h 831"/>
              <a:gd name="T66" fmla="*/ 407 w 548"/>
              <a:gd name="T67" fmla="*/ 733 h 831"/>
              <a:gd name="T68" fmla="*/ 127 w 548"/>
              <a:gd name="T69" fmla="*/ 754 h 831"/>
              <a:gd name="T70" fmla="*/ 407 w 548"/>
              <a:gd name="T71" fmla="*/ 733 h 831"/>
              <a:gd name="T72" fmla="*/ 116 w 548"/>
              <a:gd name="T73" fmla="*/ 770 h 831"/>
              <a:gd name="T74" fmla="*/ 452 w 548"/>
              <a:gd name="T75" fmla="*/ 79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8" h="831">
                <a:moveTo>
                  <a:pt x="510" y="581"/>
                </a:moveTo>
                <a:cubicBezTo>
                  <a:pt x="38" y="581"/>
                  <a:pt x="38" y="581"/>
                  <a:pt x="38" y="581"/>
                </a:cubicBezTo>
                <a:cubicBezTo>
                  <a:pt x="17" y="581"/>
                  <a:pt x="0" y="564"/>
                  <a:pt x="0" y="543"/>
                </a:cubicBezTo>
                <a:cubicBezTo>
                  <a:pt x="0" y="108"/>
                  <a:pt x="0" y="108"/>
                  <a:pt x="0" y="108"/>
                </a:cubicBezTo>
                <a:cubicBezTo>
                  <a:pt x="0" y="66"/>
                  <a:pt x="34" y="33"/>
                  <a:pt x="76" y="33"/>
                </a:cubicBezTo>
                <a:cubicBezTo>
                  <a:pt x="473" y="33"/>
                  <a:pt x="473" y="33"/>
                  <a:pt x="473" y="33"/>
                </a:cubicBezTo>
                <a:cubicBezTo>
                  <a:pt x="514" y="33"/>
                  <a:pt x="548" y="66"/>
                  <a:pt x="548" y="108"/>
                </a:cubicBezTo>
                <a:cubicBezTo>
                  <a:pt x="548" y="543"/>
                  <a:pt x="548" y="543"/>
                  <a:pt x="548" y="543"/>
                </a:cubicBezTo>
                <a:cubicBezTo>
                  <a:pt x="548" y="564"/>
                  <a:pt x="531" y="581"/>
                  <a:pt x="510" y="581"/>
                </a:cubicBezTo>
                <a:close/>
                <a:moveTo>
                  <a:pt x="511" y="129"/>
                </a:moveTo>
                <a:cubicBezTo>
                  <a:pt x="38" y="129"/>
                  <a:pt x="38" y="129"/>
                  <a:pt x="38" y="129"/>
                </a:cubicBezTo>
                <a:cubicBezTo>
                  <a:pt x="38" y="352"/>
                  <a:pt x="38" y="352"/>
                  <a:pt x="38" y="352"/>
                </a:cubicBezTo>
                <a:cubicBezTo>
                  <a:pt x="511" y="352"/>
                  <a:pt x="511" y="352"/>
                  <a:pt x="511" y="352"/>
                </a:cubicBezTo>
                <a:lnTo>
                  <a:pt x="511" y="129"/>
                </a:lnTo>
                <a:close/>
                <a:moveTo>
                  <a:pt x="76" y="389"/>
                </a:moveTo>
                <a:cubicBezTo>
                  <a:pt x="55" y="389"/>
                  <a:pt x="38" y="406"/>
                  <a:pt x="38" y="427"/>
                </a:cubicBezTo>
                <a:cubicBezTo>
                  <a:pt x="38" y="448"/>
                  <a:pt x="55" y="465"/>
                  <a:pt x="76" y="465"/>
                </a:cubicBezTo>
                <a:cubicBezTo>
                  <a:pt x="97" y="465"/>
                  <a:pt x="114" y="448"/>
                  <a:pt x="114" y="427"/>
                </a:cubicBezTo>
                <a:cubicBezTo>
                  <a:pt x="114" y="406"/>
                  <a:pt x="97" y="389"/>
                  <a:pt x="76" y="389"/>
                </a:cubicBezTo>
                <a:close/>
                <a:moveTo>
                  <a:pt x="473" y="389"/>
                </a:moveTo>
                <a:cubicBezTo>
                  <a:pt x="452" y="389"/>
                  <a:pt x="435" y="406"/>
                  <a:pt x="435" y="427"/>
                </a:cubicBezTo>
                <a:cubicBezTo>
                  <a:pt x="435" y="448"/>
                  <a:pt x="452" y="465"/>
                  <a:pt x="473" y="465"/>
                </a:cubicBezTo>
                <a:cubicBezTo>
                  <a:pt x="494" y="465"/>
                  <a:pt x="511" y="448"/>
                  <a:pt x="511" y="427"/>
                </a:cubicBezTo>
                <a:cubicBezTo>
                  <a:pt x="511" y="406"/>
                  <a:pt x="494" y="389"/>
                  <a:pt x="473" y="389"/>
                </a:cubicBezTo>
                <a:close/>
                <a:moveTo>
                  <a:pt x="339" y="587"/>
                </a:moveTo>
                <a:cubicBezTo>
                  <a:pt x="339" y="615"/>
                  <a:pt x="339" y="615"/>
                  <a:pt x="339" y="615"/>
                </a:cubicBezTo>
                <a:cubicBezTo>
                  <a:pt x="209" y="615"/>
                  <a:pt x="209" y="615"/>
                  <a:pt x="209" y="615"/>
                </a:cubicBezTo>
                <a:cubicBezTo>
                  <a:pt x="209" y="587"/>
                  <a:pt x="209" y="587"/>
                  <a:pt x="209" y="587"/>
                </a:cubicBezTo>
                <a:cubicBezTo>
                  <a:pt x="28" y="587"/>
                  <a:pt x="28" y="587"/>
                  <a:pt x="28" y="587"/>
                </a:cubicBezTo>
                <a:cubicBezTo>
                  <a:pt x="28" y="651"/>
                  <a:pt x="28" y="651"/>
                  <a:pt x="28" y="651"/>
                </a:cubicBezTo>
                <a:cubicBezTo>
                  <a:pt x="28" y="659"/>
                  <a:pt x="35" y="666"/>
                  <a:pt x="43" y="666"/>
                </a:cubicBezTo>
                <a:cubicBezTo>
                  <a:pt x="105" y="666"/>
                  <a:pt x="105" y="666"/>
                  <a:pt x="105" y="666"/>
                </a:cubicBezTo>
                <a:cubicBezTo>
                  <a:pt x="105" y="683"/>
                  <a:pt x="105" y="683"/>
                  <a:pt x="105" y="683"/>
                </a:cubicBezTo>
                <a:cubicBezTo>
                  <a:pt x="105" y="692"/>
                  <a:pt x="112" y="698"/>
                  <a:pt x="120" y="698"/>
                </a:cubicBezTo>
                <a:cubicBezTo>
                  <a:pt x="143" y="698"/>
                  <a:pt x="143" y="698"/>
                  <a:pt x="143" y="698"/>
                </a:cubicBezTo>
                <a:cubicBezTo>
                  <a:pt x="152" y="698"/>
                  <a:pt x="159" y="692"/>
                  <a:pt x="159" y="683"/>
                </a:cubicBezTo>
                <a:cubicBezTo>
                  <a:pt x="159" y="666"/>
                  <a:pt x="159" y="666"/>
                  <a:pt x="159" y="666"/>
                </a:cubicBezTo>
                <a:cubicBezTo>
                  <a:pt x="390" y="666"/>
                  <a:pt x="390" y="666"/>
                  <a:pt x="390" y="666"/>
                </a:cubicBezTo>
                <a:cubicBezTo>
                  <a:pt x="390" y="683"/>
                  <a:pt x="390" y="683"/>
                  <a:pt x="390" y="683"/>
                </a:cubicBezTo>
                <a:cubicBezTo>
                  <a:pt x="390" y="692"/>
                  <a:pt x="396" y="698"/>
                  <a:pt x="405" y="698"/>
                </a:cubicBezTo>
                <a:cubicBezTo>
                  <a:pt x="428" y="698"/>
                  <a:pt x="428" y="698"/>
                  <a:pt x="428" y="698"/>
                </a:cubicBezTo>
                <a:cubicBezTo>
                  <a:pt x="436" y="698"/>
                  <a:pt x="443" y="692"/>
                  <a:pt x="443" y="683"/>
                </a:cubicBezTo>
                <a:cubicBezTo>
                  <a:pt x="443" y="666"/>
                  <a:pt x="443" y="666"/>
                  <a:pt x="443" y="666"/>
                </a:cubicBezTo>
                <a:cubicBezTo>
                  <a:pt x="505" y="666"/>
                  <a:pt x="505" y="666"/>
                  <a:pt x="505" y="666"/>
                </a:cubicBezTo>
                <a:cubicBezTo>
                  <a:pt x="513" y="666"/>
                  <a:pt x="520" y="659"/>
                  <a:pt x="520" y="651"/>
                </a:cubicBezTo>
                <a:cubicBezTo>
                  <a:pt x="520" y="587"/>
                  <a:pt x="520" y="587"/>
                  <a:pt x="520" y="587"/>
                </a:cubicBezTo>
                <a:lnTo>
                  <a:pt x="339" y="587"/>
                </a:lnTo>
                <a:close/>
                <a:moveTo>
                  <a:pt x="427" y="24"/>
                </a:moveTo>
                <a:cubicBezTo>
                  <a:pt x="427" y="21"/>
                  <a:pt x="427" y="21"/>
                  <a:pt x="427" y="21"/>
                </a:cubicBezTo>
                <a:cubicBezTo>
                  <a:pt x="427" y="9"/>
                  <a:pt x="397" y="0"/>
                  <a:pt x="339" y="0"/>
                </a:cubicBezTo>
                <a:cubicBezTo>
                  <a:pt x="209" y="0"/>
                  <a:pt x="209" y="0"/>
                  <a:pt x="209" y="0"/>
                </a:cubicBezTo>
                <a:cubicBezTo>
                  <a:pt x="151" y="0"/>
                  <a:pt x="121" y="9"/>
                  <a:pt x="121" y="21"/>
                </a:cubicBezTo>
                <a:cubicBezTo>
                  <a:pt x="121" y="24"/>
                  <a:pt x="121" y="24"/>
                  <a:pt x="121" y="24"/>
                </a:cubicBezTo>
                <a:lnTo>
                  <a:pt x="427" y="24"/>
                </a:lnTo>
                <a:close/>
                <a:moveTo>
                  <a:pt x="474" y="831"/>
                </a:moveTo>
                <a:cubicBezTo>
                  <a:pt x="547" y="831"/>
                  <a:pt x="547" y="831"/>
                  <a:pt x="547" y="831"/>
                </a:cubicBezTo>
                <a:cubicBezTo>
                  <a:pt x="444" y="708"/>
                  <a:pt x="444" y="708"/>
                  <a:pt x="444" y="708"/>
                </a:cubicBezTo>
                <a:cubicBezTo>
                  <a:pt x="390" y="708"/>
                  <a:pt x="390" y="708"/>
                  <a:pt x="390" y="708"/>
                </a:cubicBezTo>
                <a:cubicBezTo>
                  <a:pt x="399" y="721"/>
                  <a:pt x="399" y="721"/>
                  <a:pt x="399" y="721"/>
                </a:cubicBezTo>
                <a:cubicBezTo>
                  <a:pt x="149" y="721"/>
                  <a:pt x="149" y="721"/>
                  <a:pt x="149" y="721"/>
                </a:cubicBezTo>
                <a:cubicBezTo>
                  <a:pt x="158" y="708"/>
                  <a:pt x="158" y="708"/>
                  <a:pt x="158" y="708"/>
                </a:cubicBezTo>
                <a:cubicBezTo>
                  <a:pt x="104" y="708"/>
                  <a:pt x="104" y="708"/>
                  <a:pt x="104" y="708"/>
                </a:cubicBezTo>
                <a:cubicBezTo>
                  <a:pt x="1" y="831"/>
                  <a:pt x="1" y="831"/>
                  <a:pt x="1" y="831"/>
                </a:cubicBezTo>
                <a:cubicBezTo>
                  <a:pt x="74" y="831"/>
                  <a:pt x="74" y="831"/>
                  <a:pt x="74" y="831"/>
                </a:cubicBezTo>
                <a:cubicBezTo>
                  <a:pt x="84" y="817"/>
                  <a:pt x="84" y="817"/>
                  <a:pt x="84" y="817"/>
                </a:cubicBezTo>
                <a:cubicBezTo>
                  <a:pt x="464" y="817"/>
                  <a:pt x="464" y="817"/>
                  <a:pt x="464" y="817"/>
                </a:cubicBezTo>
                <a:lnTo>
                  <a:pt x="474" y="831"/>
                </a:lnTo>
                <a:close/>
                <a:moveTo>
                  <a:pt x="407" y="733"/>
                </a:moveTo>
                <a:cubicBezTo>
                  <a:pt x="421" y="754"/>
                  <a:pt x="421" y="754"/>
                  <a:pt x="421" y="754"/>
                </a:cubicBezTo>
                <a:cubicBezTo>
                  <a:pt x="127" y="754"/>
                  <a:pt x="127" y="754"/>
                  <a:pt x="127" y="754"/>
                </a:cubicBezTo>
                <a:cubicBezTo>
                  <a:pt x="141" y="733"/>
                  <a:pt x="141" y="733"/>
                  <a:pt x="141" y="733"/>
                </a:cubicBezTo>
                <a:lnTo>
                  <a:pt x="407" y="733"/>
                </a:lnTo>
                <a:close/>
                <a:moveTo>
                  <a:pt x="97" y="799"/>
                </a:moveTo>
                <a:cubicBezTo>
                  <a:pt x="116" y="770"/>
                  <a:pt x="116" y="770"/>
                  <a:pt x="116" y="770"/>
                </a:cubicBezTo>
                <a:cubicBezTo>
                  <a:pt x="432" y="770"/>
                  <a:pt x="432" y="770"/>
                  <a:pt x="432" y="770"/>
                </a:cubicBezTo>
                <a:cubicBezTo>
                  <a:pt x="452" y="799"/>
                  <a:pt x="452" y="799"/>
                  <a:pt x="452" y="799"/>
                </a:cubicBezTo>
                <a:lnTo>
                  <a:pt x="97" y="79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6" name="Freeform 73"/>
          <p:cNvSpPr>
            <a:spLocks noEditPoints="1"/>
          </p:cNvSpPr>
          <p:nvPr/>
        </p:nvSpPr>
        <p:spPr bwMode="auto">
          <a:xfrm>
            <a:off x="1887566" y="1606014"/>
            <a:ext cx="101467" cy="168197"/>
          </a:xfrm>
          <a:custGeom>
            <a:avLst/>
            <a:gdLst>
              <a:gd name="T0" fmla="*/ 0 w 468"/>
              <a:gd name="T1" fmla="*/ 44 h 831"/>
              <a:gd name="T2" fmla="*/ 45 w 468"/>
              <a:gd name="T3" fmla="*/ 0 h 831"/>
              <a:gd name="T4" fmla="*/ 424 w 468"/>
              <a:gd name="T5" fmla="*/ 0 h 831"/>
              <a:gd name="T6" fmla="*/ 468 w 468"/>
              <a:gd name="T7" fmla="*/ 44 h 831"/>
              <a:gd name="T8" fmla="*/ 468 w 468"/>
              <a:gd name="T9" fmla="*/ 787 h 831"/>
              <a:gd name="T10" fmla="*/ 424 w 468"/>
              <a:gd name="T11" fmla="*/ 831 h 831"/>
              <a:gd name="T12" fmla="*/ 45 w 468"/>
              <a:gd name="T13" fmla="*/ 831 h 831"/>
              <a:gd name="T14" fmla="*/ 0 w 468"/>
              <a:gd name="T15" fmla="*/ 787 h 831"/>
              <a:gd name="T16" fmla="*/ 0 w 468"/>
              <a:gd name="T17" fmla="*/ 44 h 831"/>
              <a:gd name="T18" fmla="*/ 437 w 468"/>
              <a:gd name="T19" fmla="*/ 105 h 831"/>
              <a:gd name="T20" fmla="*/ 32 w 468"/>
              <a:gd name="T21" fmla="*/ 105 h 831"/>
              <a:gd name="T22" fmla="*/ 32 w 468"/>
              <a:gd name="T23" fmla="*/ 728 h 831"/>
              <a:gd name="T24" fmla="*/ 437 w 468"/>
              <a:gd name="T25" fmla="*/ 728 h 831"/>
              <a:gd name="T26" fmla="*/ 437 w 468"/>
              <a:gd name="T27" fmla="*/ 105 h 831"/>
              <a:gd name="T28" fmla="*/ 234 w 468"/>
              <a:gd name="T29" fmla="*/ 37 h 831"/>
              <a:gd name="T30" fmla="*/ 219 w 468"/>
              <a:gd name="T31" fmla="*/ 52 h 831"/>
              <a:gd name="T32" fmla="*/ 234 w 468"/>
              <a:gd name="T33" fmla="*/ 68 h 831"/>
              <a:gd name="T34" fmla="*/ 249 w 468"/>
              <a:gd name="T35" fmla="*/ 52 h 831"/>
              <a:gd name="T36" fmla="*/ 234 w 468"/>
              <a:gd name="T37" fmla="*/ 37 h 831"/>
              <a:gd name="T38" fmla="*/ 234 w 468"/>
              <a:gd name="T39" fmla="*/ 749 h 831"/>
              <a:gd name="T40" fmla="*/ 203 w 468"/>
              <a:gd name="T41" fmla="*/ 780 h 831"/>
              <a:gd name="T42" fmla="*/ 234 w 468"/>
              <a:gd name="T43" fmla="*/ 811 h 831"/>
              <a:gd name="T44" fmla="*/ 265 w 468"/>
              <a:gd name="T45" fmla="*/ 780 h 831"/>
              <a:gd name="T46" fmla="*/ 234 w 468"/>
              <a:gd name="T47" fmla="*/ 749 h 831"/>
              <a:gd name="T48" fmla="*/ 234 w 468"/>
              <a:gd name="T49" fmla="*/ 759 h 831"/>
              <a:gd name="T50" fmla="*/ 214 w 468"/>
              <a:gd name="T51" fmla="*/ 780 h 831"/>
              <a:gd name="T52" fmla="*/ 234 w 468"/>
              <a:gd name="T53" fmla="*/ 801 h 831"/>
              <a:gd name="T54" fmla="*/ 255 w 468"/>
              <a:gd name="T55" fmla="*/ 780 h 831"/>
              <a:gd name="T56" fmla="*/ 234 w 468"/>
              <a:gd name="T57" fmla="*/ 759 h 831"/>
              <a:gd name="T58" fmla="*/ 131 w 468"/>
              <a:gd name="T59" fmla="*/ 414 h 831"/>
              <a:gd name="T60" fmla="*/ 196 w 468"/>
              <a:gd name="T61" fmla="*/ 414 h 831"/>
              <a:gd name="T62" fmla="*/ 102 w 468"/>
              <a:gd name="T63" fmla="*/ 273 h 831"/>
              <a:gd name="T64" fmla="*/ 160 w 468"/>
              <a:gd name="T65" fmla="*/ 273 h 831"/>
              <a:gd name="T66" fmla="*/ 235 w 468"/>
              <a:gd name="T67" fmla="*/ 392 h 831"/>
              <a:gd name="T68" fmla="*/ 310 w 468"/>
              <a:gd name="T69" fmla="*/ 273 h 831"/>
              <a:gd name="T70" fmla="*/ 367 w 468"/>
              <a:gd name="T71" fmla="*/ 273 h 831"/>
              <a:gd name="T72" fmla="*/ 272 w 468"/>
              <a:gd name="T73" fmla="*/ 414 h 831"/>
              <a:gd name="T74" fmla="*/ 337 w 468"/>
              <a:gd name="T75" fmla="*/ 414 h 831"/>
              <a:gd name="T76" fmla="*/ 337 w 468"/>
              <a:gd name="T77" fmla="*/ 451 h 831"/>
              <a:gd name="T78" fmla="*/ 258 w 468"/>
              <a:gd name="T79" fmla="*/ 451 h 831"/>
              <a:gd name="T80" fmla="*/ 258 w 468"/>
              <a:gd name="T81" fmla="*/ 481 h 831"/>
              <a:gd name="T82" fmla="*/ 337 w 468"/>
              <a:gd name="T83" fmla="*/ 481 h 831"/>
              <a:gd name="T84" fmla="*/ 337 w 468"/>
              <a:gd name="T85" fmla="*/ 517 h 831"/>
              <a:gd name="T86" fmla="*/ 258 w 468"/>
              <a:gd name="T87" fmla="*/ 517 h 831"/>
              <a:gd name="T88" fmla="*/ 258 w 468"/>
              <a:gd name="T89" fmla="*/ 558 h 831"/>
              <a:gd name="T90" fmla="*/ 210 w 468"/>
              <a:gd name="T91" fmla="*/ 558 h 831"/>
              <a:gd name="T92" fmla="*/ 210 w 468"/>
              <a:gd name="T93" fmla="*/ 517 h 831"/>
              <a:gd name="T94" fmla="*/ 131 w 468"/>
              <a:gd name="T95" fmla="*/ 517 h 831"/>
              <a:gd name="T96" fmla="*/ 131 w 468"/>
              <a:gd name="T97" fmla="*/ 481 h 831"/>
              <a:gd name="T98" fmla="*/ 210 w 468"/>
              <a:gd name="T99" fmla="*/ 481 h 831"/>
              <a:gd name="T100" fmla="*/ 210 w 468"/>
              <a:gd name="T101" fmla="*/ 451 h 831"/>
              <a:gd name="T102" fmla="*/ 131 w 468"/>
              <a:gd name="T103" fmla="*/ 451 h 831"/>
              <a:gd name="T104" fmla="*/ 131 w 468"/>
              <a:gd name="T105" fmla="*/ 41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831">
                <a:moveTo>
                  <a:pt x="0" y="44"/>
                </a:moveTo>
                <a:cubicBezTo>
                  <a:pt x="0" y="20"/>
                  <a:pt x="20" y="0"/>
                  <a:pt x="45" y="0"/>
                </a:cubicBezTo>
                <a:cubicBezTo>
                  <a:pt x="424" y="0"/>
                  <a:pt x="424" y="0"/>
                  <a:pt x="424" y="0"/>
                </a:cubicBezTo>
                <a:cubicBezTo>
                  <a:pt x="448" y="0"/>
                  <a:pt x="468" y="20"/>
                  <a:pt x="468" y="44"/>
                </a:cubicBezTo>
                <a:cubicBezTo>
                  <a:pt x="468" y="787"/>
                  <a:pt x="468" y="787"/>
                  <a:pt x="468" y="787"/>
                </a:cubicBezTo>
                <a:cubicBezTo>
                  <a:pt x="468" y="812"/>
                  <a:pt x="448" y="831"/>
                  <a:pt x="424" y="831"/>
                </a:cubicBezTo>
                <a:cubicBezTo>
                  <a:pt x="45" y="831"/>
                  <a:pt x="45" y="831"/>
                  <a:pt x="45" y="831"/>
                </a:cubicBezTo>
                <a:cubicBezTo>
                  <a:pt x="20" y="831"/>
                  <a:pt x="0" y="812"/>
                  <a:pt x="0" y="787"/>
                </a:cubicBezTo>
                <a:lnTo>
                  <a:pt x="0" y="44"/>
                </a:lnTo>
                <a:close/>
                <a:moveTo>
                  <a:pt x="437" y="105"/>
                </a:moveTo>
                <a:cubicBezTo>
                  <a:pt x="32" y="105"/>
                  <a:pt x="32" y="105"/>
                  <a:pt x="32" y="105"/>
                </a:cubicBezTo>
                <a:cubicBezTo>
                  <a:pt x="32" y="728"/>
                  <a:pt x="32" y="728"/>
                  <a:pt x="32" y="728"/>
                </a:cubicBezTo>
                <a:cubicBezTo>
                  <a:pt x="437" y="728"/>
                  <a:pt x="437" y="728"/>
                  <a:pt x="437" y="728"/>
                </a:cubicBezTo>
                <a:lnTo>
                  <a:pt x="437" y="105"/>
                </a:lnTo>
                <a:close/>
                <a:moveTo>
                  <a:pt x="234" y="37"/>
                </a:moveTo>
                <a:cubicBezTo>
                  <a:pt x="226" y="37"/>
                  <a:pt x="219" y="44"/>
                  <a:pt x="219" y="52"/>
                </a:cubicBezTo>
                <a:cubicBezTo>
                  <a:pt x="219" y="61"/>
                  <a:pt x="226" y="68"/>
                  <a:pt x="234" y="68"/>
                </a:cubicBezTo>
                <a:cubicBezTo>
                  <a:pt x="243" y="68"/>
                  <a:pt x="249" y="61"/>
                  <a:pt x="249" y="52"/>
                </a:cubicBezTo>
                <a:cubicBezTo>
                  <a:pt x="249" y="44"/>
                  <a:pt x="243" y="37"/>
                  <a:pt x="234" y="37"/>
                </a:cubicBezTo>
                <a:close/>
                <a:moveTo>
                  <a:pt x="234" y="749"/>
                </a:moveTo>
                <a:cubicBezTo>
                  <a:pt x="217" y="749"/>
                  <a:pt x="203" y="763"/>
                  <a:pt x="203" y="780"/>
                </a:cubicBezTo>
                <a:cubicBezTo>
                  <a:pt x="203" y="797"/>
                  <a:pt x="217" y="811"/>
                  <a:pt x="234" y="811"/>
                </a:cubicBezTo>
                <a:cubicBezTo>
                  <a:pt x="251" y="811"/>
                  <a:pt x="265" y="797"/>
                  <a:pt x="265" y="780"/>
                </a:cubicBezTo>
                <a:cubicBezTo>
                  <a:pt x="265" y="763"/>
                  <a:pt x="251" y="749"/>
                  <a:pt x="234" y="749"/>
                </a:cubicBezTo>
                <a:close/>
                <a:moveTo>
                  <a:pt x="234" y="759"/>
                </a:moveTo>
                <a:cubicBezTo>
                  <a:pt x="223" y="759"/>
                  <a:pt x="214" y="768"/>
                  <a:pt x="214" y="780"/>
                </a:cubicBezTo>
                <a:cubicBezTo>
                  <a:pt x="214" y="791"/>
                  <a:pt x="223" y="801"/>
                  <a:pt x="234" y="801"/>
                </a:cubicBezTo>
                <a:cubicBezTo>
                  <a:pt x="246" y="801"/>
                  <a:pt x="255" y="791"/>
                  <a:pt x="255" y="780"/>
                </a:cubicBezTo>
                <a:cubicBezTo>
                  <a:pt x="255" y="768"/>
                  <a:pt x="246" y="759"/>
                  <a:pt x="234" y="759"/>
                </a:cubicBezTo>
                <a:close/>
                <a:moveTo>
                  <a:pt x="131" y="414"/>
                </a:moveTo>
                <a:cubicBezTo>
                  <a:pt x="196" y="414"/>
                  <a:pt x="196" y="414"/>
                  <a:pt x="196" y="414"/>
                </a:cubicBezTo>
                <a:cubicBezTo>
                  <a:pt x="102" y="273"/>
                  <a:pt x="102" y="273"/>
                  <a:pt x="102" y="273"/>
                </a:cubicBezTo>
                <a:cubicBezTo>
                  <a:pt x="160" y="273"/>
                  <a:pt x="160" y="273"/>
                  <a:pt x="160" y="273"/>
                </a:cubicBezTo>
                <a:cubicBezTo>
                  <a:pt x="235" y="392"/>
                  <a:pt x="235" y="392"/>
                  <a:pt x="235" y="392"/>
                </a:cubicBezTo>
                <a:cubicBezTo>
                  <a:pt x="310" y="273"/>
                  <a:pt x="310" y="273"/>
                  <a:pt x="310" y="273"/>
                </a:cubicBezTo>
                <a:cubicBezTo>
                  <a:pt x="367" y="273"/>
                  <a:pt x="367" y="273"/>
                  <a:pt x="367" y="273"/>
                </a:cubicBezTo>
                <a:cubicBezTo>
                  <a:pt x="272" y="414"/>
                  <a:pt x="272" y="414"/>
                  <a:pt x="272" y="414"/>
                </a:cubicBezTo>
                <a:cubicBezTo>
                  <a:pt x="337" y="414"/>
                  <a:pt x="337" y="414"/>
                  <a:pt x="337" y="414"/>
                </a:cubicBezTo>
                <a:cubicBezTo>
                  <a:pt x="337" y="451"/>
                  <a:pt x="337" y="451"/>
                  <a:pt x="337" y="451"/>
                </a:cubicBezTo>
                <a:cubicBezTo>
                  <a:pt x="258" y="451"/>
                  <a:pt x="258" y="451"/>
                  <a:pt x="258" y="451"/>
                </a:cubicBezTo>
                <a:cubicBezTo>
                  <a:pt x="258" y="481"/>
                  <a:pt x="258" y="481"/>
                  <a:pt x="258" y="481"/>
                </a:cubicBezTo>
                <a:cubicBezTo>
                  <a:pt x="337" y="481"/>
                  <a:pt x="337" y="481"/>
                  <a:pt x="337" y="481"/>
                </a:cubicBezTo>
                <a:cubicBezTo>
                  <a:pt x="337" y="517"/>
                  <a:pt x="337" y="517"/>
                  <a:pt x="337" y="517"/>
                </a:cubicBezTo>
                <a:cubicBezTo>
                  <a:pt x="258" y="517"/>
                  <a:pt x="258" y="517"/>
                  <a:pt x="258" y="517"/>
                </a:cubicBezTo>
                <a:cubicBezTo>
                  <a:pt x="258" y="558"/>
                  <a:pt x="258" y="558"/>
                  <a:pt x="258" y="558"/>
                </a:cubicBezTo>
                <a:cubicBezTo>
                  <a:pt x="210" y="558"/>
                  <a:pt x="210" y="558"/>
                  <a:pt x="210" y="558"/>
                </a:cubicBezTo>
                <a:cubicBezTo>
                  <a:pt x="210" y="517"/>
                  <a:pt x="210" y="517"/>
                  <a:pt x="210" y="517"/>
                </a:cubicBezTo>
                <a:cubicBezTo>
                  <a:pt x="131" y="517"/>
                  <a:pt x="131" y="517"/>
                  <a:pt x="131" y="517"/>
                </a:cubicBezTo>
                <a:cubicBezTo>
                  <a:pt x="131" y="481"/>
                  <a:pt x="131" y="481"/>
                  <a:pt x="131" y="481"/>
                </a:cubicBezTo>
                <a:cubicBezTo>
                  <a:pt x="210" y="481"/>
                  <a:pt x="210" y="481"/>
                  <a:pt x="210" y="481"/>
                </a:cubicBezTo>
                <a:cubicBezTo>
                  <a:pt x="210" y="451"/>
                  <a:pt x="210" y="451"/>
                  <a:pt x="210" y="451"/>
                </a:cubicBezTo>
                <a:cubicBezTo>
                  <a:pt x="131" y="451"/>
                  <a:pt x="131" y="451"/>
                  <a:pt x="131" y="451"/>
                </a:cubicBezTo>
                <a:lnTo>
                  <a:pt x="131" y="4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Freeform 76"/>
          <p:cNvSpPr>
            <a:spLocks noEditPoints="1"/>
          </p:cNvSpPr>
          <p:nvPr/>
        </p:nvSpPr>
        <p:spPr bwMode="auto">
          <a:xfrm>
            <a:off x="2878443" y="946335"/>
            <a:ext cx="130252" cy="168196"/>
          </a:xfrm>
          <a:custGeom>
            <a:avLst/>
            <a:gdLst>
              <a:gd name="T0" fmla="*/ 73 w 181"/>
              <a:gd name="T1" fmla="*/ 250 h 250"/>
              <a:gd name="T2" fmla="*/ 73 w 181"/>
              <a:gd name="T3" fmla="*/ 250 h 250"/>
              <a:gd name="T4" fmla="*/ 145 w 181"/>
              <a:gd name="T5" fmla="*/ 250 h 250"/>
              <a:gd name="T6" fmla="*/ 145 w 181"/>
              <a:gd name="T7" fmla="*/ 250 h 250"/>
              <a:gd name="T8" fmla="*/ 181 w 181"/>
              <a:gd name="T9" fmla="*/ 250 h 250"/>
              <a:gd name="T10" fmla="*/ 181 w 181"/>
              <a:gd name="T11" fmla="*/ 250 h 250"/>
              <a:gd name="T12" fmla="*/ 109 w 181"/>
              <a:gd name="T13" fmla="*/ 250 h 250"/>
              <a:gd name="T14" fmla="*/ 109 w 181"/>
              <a:gd name="T15" fmla="*/ 250 h 250"/>
              <a:gd name="T16" fmla="*/ 0 w 181"/>
              <a:gd name="T17" fmla="*/ 250 h 250"/>
              <a:gd name="T18" fmla="*/ 36 w 181"/>
              <a:gd name="T19" fmla="*/ 250 h 250"/>
              <a:gd name="T20" fmla="*/ 73 w 181"/>
              <a:gd name="T21" fmla="*/ 250 h 250"/>
              <a:gd name="T22" fmla="*/ 109 w 181"/>
              <a:gd name="T23" fmla="*/ 250 h 250"/>
              <a:gd name="T24" fmla="*/ 145 w 181"/>
              <a:gd name="T25" fmla="*/ 250 h 250"/>
              <a:gd name="T26" fmla="*/ 181 w 181"/>
              <a:gd name="T27" fmla="*/ 250 h 250"/>
              <a:gd name="T28" fmla="*/ 0 w 181"/>
              <a:gd name="T29" fmla="*/ 0 h 250"/>
              <a:gd name="T30" fmla="*/ 0 w 181"/>
              <a:gd name="T31" fmla="*/ 250 h 250"/>
              <a:gd name="T32" fmla="*/ 0 w 181"/>
              <a:gd name="T33" fmla="*/ 250 h 250"/>
              <a:gd name="T34" fmla="*/ 36 w 181"/>
              <a:gd name="T35" fmla="*/ 250 h 250"/>
              <a:gd name="T36" fmla="*/ 36 w 181"/>
              <a:gd name="T37" fmla="*/ 250 h 250"/>
              <a:gd name="T38" fmla="*/ 79 w 181"/>
              <a:gd name="T39" fmla="*/ 78 h 250"/>
              <a:gd name="T40" fmla="*/ 68 w 181"/>
              <a:gd name="T41" fmla="*/ 36 h 250"/>
              <a:gd name="T42" fmla="*/ 113 w 181"/>
              <a:gd name="T43" fmla="*/ 36 h 250"/>
              <a:gd name="T44" fmla="*/ 102 w 181"/>
              <a:gd name="T45" fmla="*/ 78 h 250"/>
              <a:gd name="T46" fmla="*/ 122 w 181"/>
              <a:gd name="T47" fmla="*/ 89 h 250"/>
              <a:gd name="T48" fmla="*/ 98 w 181"/>
              <a:gd name="T49" fmla="*/ 98 h 250"/>
              <a:gd name="T50" fmla="*/ 122 w 181"/>
              <a:gd name="T51" fmla="*/ 109 h 250"/>
              <a:gd name="T52" fmla="*/ 98 w 181"/>
              <a:gd name="T53" fmla="*/ 122 h 250"/>
              <a:gd name="T54" fmla="*/ 83 w 181"/>
              <a:gd name="T55" fmla="*/ 109 h 250"/>
              <a:gd name="T56" fmla="*/ 60 w 181"/>
              <a:gd name="T57" fmla="*/ 98 h 250"/>
              <a:gd name="T58" fmla="*/ 83 w 181"/>
              <a:gd name="T59" fmla="*/ 89 h 250"/>
              <a:gd name="T60" fmla="*/ 60 w 181"/>
              <a:gd name="T61" fmla="*/ 78 h 250"/>
              <a:gd name="T62" fmla="*/ 18 w 181"/>
              <a:gd name="T63" fmla="*/ 150 h 250"/>
              <a:gd name="T64" fmla="*/ 163 w 181"/>
              <a:gd name="T65" fmla="*/ 140 h 250"/>
              <a:gd name="T66" fmla="*/ 163 w 181"/>
              <a:gd name="T67" fmla="*/ 173 h 250"/>
              <a:gd name="T68" fmla="*/ 18 w 181"/>
              <a:gd name="T69" fmla="*/ 163 h 250"/>
              <a:gd name="T70" fmla="*/ 163 w 181"/>
              <a:gd name="T71" fmla="*/ 173 h 250"/>
              <a:gd name="T72" fmla="*/ 18 w 181"/>
              <a:gd name="T73" fmla="*/ 195 h 250"/>
              <a:gd name="T74" fmla="*/ 163 w 181"/>
              <a:gd name="T75" fmla="*/ 18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250">
                <a:moveTo>
                  <a:pt x="73" y="250"/>
                </a:moveTo>
                <a:lnTo>
                  <a:pt x="73" y="250"/>
                </a:lnTo>
                <a:lnTo>
                  <a:pt x="73" y="250"/>
                </a:lnTo>
                <a:lnTo>
                  <a:pt x="73" y="250"/>
                </a:lnTo>
                <a:close/>
                <a:moveTo>
                  <a:pt x="145" y="250"/>
                </a:moveTo>
                <a:lnTo>
                  <a:pt x="145" y="250"/>
                </a:lnTo>
                <a:lnTo>
                  <a:pt x="145" y="250"/>
                </a:lnTo>
                <a:lnTo>
                  <a:pt x="145" y="250"/>
                </a:lnTo>
                <a:close/>
                <a:moveTo>
                  <a:pt x="181" y="250"/>
                </a:moveTo>
                <a:lnTo>
                  <a:pt x="181" y="250"/>
                </a:lnTo>
                <a:lnTo>
                  <a:pt x="181" y="250"/>
                </a:lnTo>
                <a:lnTo>
                  <a:pt x="181" y="250"/>
                </a:lnTo>
                <a:close/>
                <a:moveTo>
                  <a:pt x="109" y="250"/>
                </a:moveTo>
                <a:lnTo>
                  <a:pt x="109" y="250"/>
                </a:lnTo>
                <a:lnTo>
                  <a:pt x="109" y="250"/>
                </a:lnTo>
                <a:lnTo>
                  <a:pt x="109" y="250"/>
                </a:lnTo>
                <a:close/>
                <a:moveTo>
                  <a:pt x="0" y="0"/>
                </a:moveTo>
                <a:lnTo>
                  <a:pt x="0" y="250"/>
                </a:lnTo>
                <a:lnTo>
                  <a:pt x="18" y="232"/>
                </a:lnTo>
                <a:lnTo>
                  <a:pt x="36" y="250"/>
                </a:lnTo>
                <a:lnTo>
                  <a:pt x="54" y="232"/>
                </a:lnTo>
                <a:lnTo>
                  <a:pt x="73" y="250"/>
                </a:lnTo>
                <a:lnTo>
                  <a:pt x="91" y="232"/>
                </a:lnTo>
                <a:lnTo>
                  <a:pt x="109" y="250"/>
                </a:lnTo>
                <a:lnTo>
                  <a:pt x="127" y="232"/>
                </a:lnTo>
                <a:lnTo>
                  <a:pt x="145" y="250"/>
                </a:lnTo>
                <a:lnTo>
                  <a:pt x="163" y="232"/>
                </a:lnTo>
                <a:lnTo>
                  <a:pt x="181" y="250"/>
                </a:lnTo>
                <a:lnTo>
                  <a:pt x="181" y="0"/>
                </a:lnTo>
                <a:lnTo>
                  <a:pt x="0" y="0"/>
                </a:lnTo>
                <a:close/>
                <a:moveTo>
                  <a:pt x="0" y="250"/>
                </a:moveTo>
                <a:lnTo>
                  <a:pt x="0" y="250"/>
                </a:lnTo>
                <a:lnTo>
                  <a:pt x="0" y="250"/>
                </a:lnTo>
                <a:lnTo>
                  <a:pt x="0" y="250"/>
                </a:lnTo>
                <a:close/>
                <a:moveTo>
                  <a:pt x="36" y="250"/>
                </a:moveTo>
                <a:lnTo>
                  <a:pt x="36" y="250"/>
                </a:lnTo>
                <a:lnTo>
                  <a:pt x="36" y="250"/>
                </a:lnTo>
                <a:lnTo>
                  <a:pt x="36" y="250"/>
                </a:lnTo>
                <a:close/>
                <a:moveTo>
                  <a:pt x="60" y="78"/>
                </a:moveTo>
                <a:lnTo>
                  <a:pt x="79" y="78"/>
                </a:lnTo>
                <a:lnTo>
                  <a:pt x="51" y="36"/>
                </a:lnTo>
                <a:lnTo>
                  <a:pt x="68" y="36"/>
                </a:lnTo>
                <a:lnTo>
                  <a:pt x="91" y="72"/>
                </a:lnTo>
                <a:lnTo>
                  <a:pt x="113" y="36"/>
                </a:lnTo>
                <a:lnTo>
                  <a:pt x="130" y="36"/>
                </a:lnTo>
                <a:lnTo>
                  <a:pt x="102" y="78"/>
                </a:lnTo>
                <a:lnTo>
                  <a:pt x="122" y="78"/>
                </a:lnTo>
                <a:lnTo>
                  <a:pt x="122" y="89"/>
                </a:lnTo>
                <a:lnTo>
                  <a:pt x="98" y="89"/>
                </a:lnTo>
                <a:lnTo>
                  <a:pt x="98" y="98"/>
                </a:lnTo>
                <a:lnTo>
                  <a:pt x="122" y="98"/>
                </a:lnTo>
                <a:lnTo>
                  <a:pt x="122" y="109"/>
                </a:lnTo>
                <a:lnTo>
                  <a:pt x="98" y="109"/>
                </a:lnTo>
                <a:lnTo>
                  <a:pt x="98" y="122"/>
                </a:lnTo>
                <a:lnTo>
                  <a:pt x="83" y="122"/>
                </a:lnTo>
                <a:lnTo>
                  <a:pt x="83" y="109"/>
                </a:lnTo>
                <a:lnTo>
                  <a:pt x="60" y="109"/>
                </a:lnTo>
                <a:lnTo>
                  <a:pt x="60" y="98"/>
                </a:lnTo>
                <a:lnTo>
                  <a:pt x="83" y="98"/>
                </a:lnTo>
                <a:lnTo>
                  <a:pt x="83" y="89"/>
                </a:lnTo>
                <a:lnTo>
                  <a:pt x="60" y="89"/>
                </a:lnTo>
                <a:lnTo>
                  <a:pt x="60" y="78"/>
                </a:lnTo>
                <a:close/>
                <a:moveTo>
                  <a:pt x="163" y="150"/>
                </a:moveTo>
                <a:lnTo>
                  <a:pt x="18" y="150"/>
                </a:lnTo>
                <a:lnTo>
                  <a:pt x="18" y="140"/>
                </a:lnTo>
                <a:lnTo>
                  <a:pt x="163" y="140"/>
                </a:lnTo>
                <a:lnTo>
                  <a:pt x="163" y="150"/>
                </a:lnTo>
                <a:close/>
                <a:moveTo>
                  <a:pt x="163" y="173"/>
                </a:moveTo>
                <a:lnTo>
                  <a:pt x="18" y="173"/>
                </a:lnTo>
                <a:lnTo>
                  <a:pt x="18" y="163"/>
                </a:lnTo>
                <a:lnTo>
                  <a:pt x="163" y="163"/>
                </a:lnTo>
                <a:lnTo>
                  <a:pt x="163" y="173"/>
                </a:lnTo>
                <a:close/>
                <a:moveTo>
                  <a:pt x="163" y="195"/>
                </a:moveTo>
                <a:lnTo>
                  <a:pt x="18" y="195"/>
                </a:lnTo>
                <a:lnTo>
                  <a:pt x="18" y="186"/>
                </a:lnTo>
                <a:lnTo>
                  <a:pt x="163" y="186"/>
                </a:lnTo>
                <a:lnTo>
                  <a:pt x="163" y="19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8" name="Freeform 37"/>
          <p:cNvSpPr>
            <a:spLocks noEditPoints="1"/>
          </p:cNvSpPr>
          <p:nvPr/>
        </p:nvSpPr>
        <p:spPr bwMode="auto">
          <a:xfrm>
            <a:off x="5981591" y="4490928"/>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9" name="Freeform 53"/>
          <p:cNvSpPr>
            <a:spLocks noEditPoints="1"/>
          </p:cNvSpPr>
          <p:nvPr/>
        </p:nvSpPr>
        <p:spPr bwMode="auto">
          <a:xfrm>
            <a:off x="7798980" y="4490928"/>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Freeform 62"/>
          <p:cNvSpPr>
            <a:spLocks noEditPoints="1"/>
          </p:cNvSpPr>
          <p:nvPr/>
        </p:nvSpPr>
        <p:spPr bwMode="auto">
          <a:xfrm>
            <a:off x="3364440" y="4505885"/>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1" name="Freeform 63"/>
          <p:cNvSpPr>
            <a:spLocks noEditPoints="1"/>
          </p:cNvSpPr>
          <p:nvPr/>
        </p:nvSpPr>
        <p:spPr bwMode="auto">
          <a:xfrm>
            <a:off x="3634302" y="4513010"/>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2" name="Freeform 64"/>
          <p:cNvSpPr>
            <a:spLocks noEditPoints="1"/>
          </p:cNvSpPr>
          <p:nvPr/>
        </p:nvSpPr>
        <p:spPr bwMode="auto">
          <a:xfrm>
            <a:off x="5134465" y="4490928"/>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3" name="Freeform 65"/>
          <p:cNvSpPr>
            <a:spLocks noEditPoints="1"/>
          </p:cNvSpPr>
          <p:nvPr/>
        </p:nvSpPr>
        <p:spPr bwMode="auto">
          <a:xfrm>
            <a:off x="6948839" y="4490928"/>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94" name="グループ化 93"/>
          <p:cNvGrpSpPr/>
          <p:nvPr/>
        </p:nvGrpSpPr>
        <p:grpSpPr>
          <a:xfrm>
            <a:off x="3330215" y="2944656"/>
            <a:ext cx="1478620" cy="432455"/>
            <a:chOff x="3792466" y="3507447"/>
            <a:chExt cx="1478620" cy="432455"/>
          </a:xfrm>
        </p:grpSpPr>
        <p:sp>
          <p:nvSpPr>
            <p:cNvPr id="95" name="角丸四角形 94"/>
            <p:cNvSpPr/>
            <p:nvPr/>
          </p:nvSpPr>
          <p:spPr>
            <a:xfrm>
              <a:off x="3792466" y="3507447"/>
              <a:ext cx="1478620" cy="395309"/>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t>AI-OCR</a:t>
              </a:r>
              <a:endParaRPr lang="ja-JP" altLang="en-US" sz="1200" dirty="0"/>
            </a:p>
          </p:txBody>
        </p:sp>
        <p:sp>
          <p:nvSpPr>
            <p:cNvPr id="96" name="テキスト ボックス 95"/>
            <p:cNvSpPr txBox="1"/>
            <p:nvPr/>
          </p:nvSpPr>
          <p:spPr>
            <a:xfrm>
              <a:off x="4070911" y="3720611"/>
              <a:ext cx="956799" cy="219291"/>
            </a:xfrm>
            <a:prstGeom prst="rect">
              <a:avLst/>
            </a:prstGeom>
            <a:noFill/>
            <a:ln>
              <a:noFill/>
            </a:ln>
          </p:spPr>
          <p:txBody>
            <a:bodyPr wrap="square" rtlCol="0">
              <a:spAutoFit/>
            </a:bodyPr>
            <a:lstStyle/>
            <a:p>
              <a:r>
                <a:rPr lang="en-US" altLang="ja-JP" sz="825" dirty="0">
                  <a:solidFill>
                    <a:schemeClr val="bg1"/>
                  </a:solidFill>
                </a:rPr>
                <a:t>AI-OCR</a:t>
              </a:r>
              <a:r>
                <a:rPr lang="en-US" altLang="ja-JP" sz="750" dirty="0">
                  <a:solidFill>
                    <a:schemeClr val="bg1"/>
                  </a:solidFill>
                </a:rPr>
                <a:t>(</a:t>
              </a:r>
              <a:r>
                <a:rPr lang="ja-JP" altLang="en-US" sz="750" dirty="0">
                  <a:solidFill>
                    <a:schemeClr val="bg1"/>
                  </a:solidFill>
                </a:rPr>
                <a:t>請求書</a:t>
              </a:r>
              <a:r>
                <a:rPr lang="en-US" altLang="ja-JP" sz="750" dirty="0">
                  <a:solidFill>
                    <a:schemeClr val="bg1"/>
                  </a:solidFill>
                </a:rPr>
                <a:t>)</a:t>
              </a:r>
            </a:p>
          </p:txBody>
        </p:sp>
        <p:sp>
          <p:nvSpPr>
            <p:cNvPr id="97" name="Freeform 43"/>
            <p:cNvSpPr>
              <a:spLocks noEditPoints="1"/>
            </p:cNvSpPr>
            <p:nvPr/>
          </p:nvSpPr>
          <p:spPr bwMode="auto">
            <a:xfrm>
              <a:off x="3922675" y="3541998"/>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98" name="角丸四角形 97"/>
          <p:cNvSpPr/>
          <p:nvPr/>
        </p:nvSpPr>
        <p:spPr>
          <a:xfrm>
            <a:off x="3323865" y="3939226"/>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API-Bank</a:t>
            </a:r>
            <a:endParaRPr lang="ja-JP" altLang="en-US" sz="1200" dirty="0"/>
          </a:p>
        </p:txBody>
      </p:sp>
      <p:sp>
        <p:nvSpPr>
          <p:cNvPr id="99" name="テキスト ボックス 98"/>
          <p:cNvSpPr txBox="1"/>
          <p:nvPr/>
        </p:nvSpPr>
        <p:spPr>
          <a:xfrm>
            <a:off x="3602759" y="4121659"/>
            <a:ext cx="927182" cy="219291"/>
          </a:xfrm>
          <a:prstGeom prst="rect">
            <a:avLst/>
          </a:prstGeom>
          <a:noFill/>
          <a:ln>
            <a:noFill/>
          </a:ln>
        </p:spPr>
        <p:txBody>
          <a:bodyPr wrap="square" rtlCol="0">
            <a:spAutoFit/>
          </a:bodyPr>
          <a:lstStyle/>
          <a:p>
            <a:r>
              <a:rPr lang="ja-JP" altLang="en-US" sz="825" dirty="0">
                <a:solidFill>
                  <a:schemeClr val="bg1"/>
                </a:solidFill>
              </a:rPr>
              <a:t>銀行マスタ</a:t>
            </a:r>
            <a:r>
              <a:rPr lang="en-US" altLang="ja-JP" sz="825" dirty="0">
                <a:solidFill>
                  <a:schemeClr val="bg1"/>
                </a:solidFill>
              </a:rPr>
              <a:t>API</a:t>
            </a:r>
          </a:p>
        </p:txBody>
      </p:sp>
      <p:sp>
        <p:nvSpPr>
          <p:cNvPr id="100" name="Freeform 14"/>
          <p:cNvSpPr>
            <a:spLocks noEditPoints="1"/>
          </p:cNvSpPr>
          <p:nvPr/>
        </p:nvSpPr>
        <p:spPr bwMode="auto">
          <a:xfrm>
            <a:off x="3575537" y="3974495"/>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1" name="テキスト ボックス 100"/>
          <p:cNvSpPr txBox="1"/>
          <p:nvPr/>
        </p:nvSpPr>
        <p:spPr>
          <a:xfrm>
            <a:off x="5421589" y="4121739"/>
            <a:ext cx="1020100" cy="180000"/>
          </a:xfrm>
          <a:prstGeom prst="rect">
            <a:avLst/>
          </a:prstGeom>
          <a:noFill/>
          <a:ln>
            <a:noFill/>
          </a:ln>
        </p:spPr>
        <p:txBody>
          <a:bodyPr wrap="square" rtlCol="0">
            <a:spAutoFit/>
          </a:bodyPr>
          <a:lstStyle/>
          <a:p>
            <a:r>
              <a:rPr lang="ja-JP" altLang="en-US" sz="825" dirty="0">
                <a:solidFill>
                  <a:schemeClr val="bg1"/>
                </a:solidFill>
              </a:rPr>
              <a:t>取引先マスタ</a:t>
            </a:r>
            <a:r>
              <a:rPr lang="en-US" altLang="ja-JP" sz="825" dirty="0">
                <a:solidFill>
                  <a:schemeClr val="bg1"/>
                </a:solidFill>
              </a:rPr>
              <a:t>API</a:t>
            </a:r>
          </a:p>
        </p:txBody>
      </p:sp>
      <p:sp>
        <p:nvSpPr>
          <p:cNvPr id="102" name="Freeform 15"/>
          <p:cNvSpPr>
            <a:spLocks noEditPoints="1"/>
          </p:cNvSpPr>
          <p:nvPr/>
        </p:nvSpPr>
        <p:spPr bwMode="auto">
          <a:xfrm>
            <a:off x="5303729" y="3974495"/>
            <a:ext cx="177862" cy="165675"/>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3" name="グループ化 102"/>
          <p:cNvGrpSpPr/>
          <p:nvPr/>
        </p:nvGrpSpPr>
        <p:grpSpPr>
          <a:xfrm>
            <a:off x="5187511" y="2957268"/>
            <a:ext cx="1486613" cy="429777"/>
            <a:chOff x="6586702" y="3507671"/>
            <a:chExt cx="1486613" cy="429777"/>
          </a:xfrm>
        </p:grpSpPr>
        <p:sp>
          <p:nvSpPr>
            <p:cNvPr id="104" name="角丸四角形 103"/>
            <p:cNvSpPr/>
            <p:nvPr/>
          </p:nvSpPr>
          <p:spPr>
            <a:xfrm>
              <a:off x="6586702" y="3507671"/>
              <a:ext cx="1486613" cy="395308"/>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t>AI-OCR</a:t>
              </a:r>
              <a:endParaRPr lang="ja-JP" altLang="en-US" sz="1200" dirty="0"/>
            </a:p>
          </p:txBody>
        </p:sp>
        <p:sp>
          <p:nvSpPr>
            <p:cNvPr id="105" name="テキスト ボックス 104"/>
            <p:cNvSpPr txBox="1"/>
            <p:nvPr/>
          </p:nvSpPr>
          <p:spPr>
            <a:xfrm>
              <a:off x="6751173" y="3718157"/>
              <a:ext cx="1262931" cy="219291"/>
            </a:xfrm>
            <a:prstGeom prst="rect">
              <a:avLst/>
            </a:prstGeom>
            <a:noFill/>
            <a:ln>
              <a:noFill/>
            </a:ln>
          </p:spPr>
          <p:txBody>
            <a:bodyPr wrap="square" rtlCol="0">
              <a:spAutoFit/>
            </a:bodyPr>
            <a:lstStyle/>
            <a:p>
              <a:r>
                <a:rPr lang="en-US" altLang="ja-JP" sz="825" dirty="0">
                  <a:solidFill>
                    <a:schemeClr val="bg1"/>
                  </a:solidFill>
                </a:rPr>
                <a:t>AI-OCR</a:t>
              </a:r>
              <a:r>
                <a:rPr lang="en-US" altLang="ja-JP" sz="750" dirty="0">
                  <a:solidFill>
                    <a:schemeClr val="bg1"/>
                  </a:solidFill>
                </a:rPr>
                <a:t>(</a:t>
              </a:r>
              <a:r>
                <a:rPr lang="ja-JP" altLang="en-US" sz="750" dirty="0">
                  <a:solidFill>
                    <a:schemeClr val="bg1"/>
                  </a:solidFill>
                </a:rPr>
                <a:t>請求書</a:t>
              </a:r>
              <a:r>
                <a:rPr lang="ja-JP" altLang="en-US" sz="750" dirty="0" smtClean="0">
                  <a:solidFill>
                    <a:schemeClr val="bg1"/>
                  </a:solidFill>
                </a:rPr>
                <a:t>明細</a:t>
              </a:r>
              <a:r>
                <a:rPr lang="en-US" altLang="ja-JP" sz="750" dirty="0" smtClean="0">
                  <a:solidFill>
                    <a:schemeClr val="bg1"/>
                  </a:solidFill>
                </a:rPr>
                <a:t>)</a:t>
              </a:r>
              <a:endParaRPr lang="en-US" altLang="ja-JP" sz="750" dirty="0">
                <a:solidFill>
                  <a:schemeClr val="bg1"/>
                </a:solidFill>
              </a:endParaRPr>
            </a:p>
          </p:txBody>
        </p:sp>
        <p:sp>
          <p:nvSpPr>
            <p:cNvPr id="106" name="Freeform 43"/>
            <p:cNvSpPr>
              <a:spLocks noEditPoints="1"/>
            </p:cNvSpPr>
            <p:nvPr/>
          </p:nvSpPr>
          <p:spPr bwMode="auto">
            <a:xfrm>
              <a:off x="6694983" y="3546804"/>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107" name="Freeform 14"/>
          <p:cNvSpPr>
            <a:spLocks noEditPoints="1"/>
          </p:cNvSpPr>
          <p:nvPr/>
        </p:nvSpPr>
        <p:spPr bwMode="auto">
          <a:xfrm>
            <a:off x="7240974" y="3974495"/>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8" name="テキスト ボックス 107"/>
          <p:cNvSpPr txBox="1"/>
          <p:nvPr/>
        </p:nvSpPr>
        <p:spPr>
          <a:xfrm>
            <a:off x="7348248" y="4121739"/>
            <a:ext cx="811406" cy="219291"/>
          </a:xfrm>
          <a:prstGeom prst="rect">
            <a:avLst/>
          </a:prstGeom>
          <a:noFill/>
          <a:ln>
            <a:noFill/>
          </a:ln>
        </p:spPr>
        <p:txBody>
          <a:bodyPr wrap="square" rtlCol="0">
            <a:spAutoFit/>
          </a:bodyPr>
          <a:lstStyle/>
          <a:p>
            <a:r>
              <a:rPr lang="ja-JP" altLang="en-US" sz="825" dirty="0">
                <a:solidFill>
                  <a:schemeClr val="bg1"/>
                </a:solidFill>
              </a:rPr>
              <a:t>銀行口座</a:t>
            </a:r>
            <a:r>
              <a:rPr lang="en-US" altLang="ja-JP" sz="825" dirty="0">
                <a:solidFill>
                  <a:schemeClr val="bg1"/>
                </a:solidFill>
              </a:rPr>
              <a:t>API</a:t>
            </a:r>
          </a:p>
        </p:txBody>
      </p:sp>
      <p:sp>
        <p:nvSpPr>
          <p:cNvPr id="109" name="角丸四角形 108"/>
          <p:cNvSpPr/>
          <p:nvPr/>
        </p:nvSpPr>
        <p:spPr>
          <a:xfrm>
            <a:off x="3321351" y="345580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Connect</a:t>
            </a:r>
            <a:endParaRPr lang="ja-JP" altLang="en-US" sz="1200" dirty="0"/>
          </a:p>
        </p:txBody>
      </p:sp>
      <p:sp>
        <p:nvSpPr>
          <p:cNvPr id="110" name="テキスト ボックス 109"/>
          <p:cNvSpPr txBox="1"/>
          <p:nvPr/>
        </p:nvSpPr>
        <p:spPr>
          <a:xfrm>
            <a:off x="3491242" y="3661753"/>
            <a:ext cx="1394922" cy="219291"/>
          </a:xfrm>
          <a:prstGeom prst="rect">
            <a:avLst/>
          </a:prstGeom>
          <a:noFill/>
          <a:ln>
            <a:noFill/>
          </a:ln>
        </p:spPr>
        <p:txBody>
          <a:bodyPr wrap="square" rtlCol="0">
            <a:spAutoFit/>
          </a:bodyPr>
          <a:lstStyle/>
          <a:p>
            <a:r>
              <a:rPr lang="ja-JP" altLang="en-US" sz="825" dirty="0">
                <a:solidFill>
                  <a:schemeClr val="bg1"/>
                </a:solidFill>
              </a:rPr>
              <a:t>システム連携ツール</a:t>
            </a:r>
            <a:endParaRPr lang="en-US" altLang="ja-JP" sz="825" dirty="0">
              <a:solidFill>
                <a:schemeClr val="bg1"/>
              </a:solidFill>
            </a:endParaRPr>
          </a:p>
        </p:txBody>
      </p:sp>
      <p:sp>
        <p:nvSpPr>
          <p:cNvPr id="111" name="角丸四角形 110"/>
          <p:cNvSpPr/>
          <p:nvPr/>
        </p:nvSpPr>
        <p:spPr>
          <a:xfrm>
            <a:off x="5187512" y="3455809"/>
            <a:ext cx="1486612"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14" name="テキスト ボックス 113"/>
          <p:cNvSpPr txBox="1"/>
          <p:nvPr/>
        </p:nvSpPr>
        <p:spPr>
          <a:xfrm>
            <a:off x="5320744" y="3483768"/>
            <a:ext cx="1221790" cy="403187"/>
          </a:xfrm>
          <a:prstGeom prst="rect">
            <a:avLst/>
          </a:prstGeom>
          <a:noFill/>
          <a:ln>
            <a:noFill/>
          </a:ln>
        </p:spPr>
        <p:txBody>
          <a:bodyPr wrap="square" rtlCol="0">
            <a:spAutoFit/>
          </a:bodyPr>
          <a:lstStyle/>
          <a:p>
            <a:r>
              <a:rPr lang="ja-JP" altLang="en-US" sz="1010" dirty="0">
                <a:solidFill>
                  <a:schemeClr val="bg1"/>
                </a:solidFill>
              </a:rPr>
              <a:t>スーパー</a:t>
            </a:r>
            <a:endParaRPr lang="en-US" altLang="ja-JP" sz="1010" dirty="0">
              <a:solidFill>
                <a:schemeClr val="bg1"/>
              </a:solidFill>
            </a:endParaRPr>
          </a:p>
          <a:p>
            <a:r>
              <a:rPr lang="ja-JP" altLang="en-US" sz="1010" dirty="0">
                <a:solidFill>
                  <a:schemeClr val="bg1"/>
                </a:solidFill>
              </a:rPr>
              <a:t>インターフェース</a:t>
            </a:r>
            <a:endParaRPr lang="en-US" altLang="ja-JP" sz="1010" dirty="0">
              <a:solidFill>
                <a:schemeClr val="bg1"/>
              </a:solidFill>
            </a:endParaRPr>
          </a:p>
        </p:txBody>
      </p:sp>
      <p:sp>
        <p:nvSpPr>
          <p:cNvPr id="115" name="Freeform 53"/>
          <p:cNvSpPr>
            <a:spLocks noEditPoints="1"/>
          </p:cNvSpPr>
          <p:nvPr/>
        </p:nvSpPr>
        <p:spPr bwMode="auto">
          <a:xfrm>
            <a:off x="3586876" y="3536141"/>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16" name="角丸四角形 115"/>
          <p:cNvSpPr/>
          <p:nvPr/>
        </p:nvSpPr>
        <p:spPr>
          <a:xfrm>
            <a:off x="7240974" y="936244"/>
            <a:ext cx="950427" cy="616316"/>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HR</a:t>
            </a:r>
            <a:endParaRPr lang="ja-JP" altLang="en-US" sz="1013" dirty="0"/>
          </a:p>
        </p:txBody>
      </p:sp>
      <p:sp>
        <p:nvSpPr>
          <p:cNvPr id="117" name="テキスト ボックス 116"/>
          <p:cNvSpPr txBox="1"/>
          <p:nvPr/>
        </p:nvSpPr>
        <p:spPr>
          <a:xfrm>
            <a:off x="7240974" y="1252423"/>
            <a:ext cx="950427" cy="230832"/>
          </a:xfrm>
          <a:prstGeom prst="rect">
            <a:avLst/>
          </a:prstGeom>
          <a:noFill/>
          <a:ln>
            <a:noFill/>
          </a:ln>
        </p:spPr>
        <p:txBody>
          <a:bodyPr wrap="square" rtlCol="0">
            <a:spAutoFit/>
          </a:bodyPr>
          <a:lstStyle/>
          <a:p>
            <a:pPr algn="ctr"/>
            <a:r>
              <a:rPr lang="ja-JP" altLang="en-US" sz="900" dirty="0" smtClean="0">
                <a:solidFill>
                  <a:schemeClr val="bg1"/>
                </a:solidFill>
              </a:rPr>
              <a:t>人事管理</a:t>
            </a:r>
            <a:endParaRPr lang="en-US" altLang="ja-JP" sz="900" dirty="0">
              <a:solidFill>
                <a:schemeClr val="bg1"/>
              </a:solidFill>
            </a:endParaRPr>
          </a:p>
        </p:txBody>
      </p:sp>
      <p:sp>
        <p:nvSpPr>
          <p:cNvPr id="119" name="角丸四角形 118"/>
          <p:cNvSpPr/>
          <p:nvPr/>
        </p:nvSpPr>
        <p:spPr>
          <a:xfrm>
            <a:off x="7240974" y="3154037"/>
            <a:ext cx="950427" cy="616316"/>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TM</a:t>
            </a:r>
            <a:endParaRPr lang="ja-JP" altLang="en-US" sz="1013" dirty="0"/>
          </a:p>
        </p:txBody>
      </p:sp>
      <p:sp>
        <p:nvSpPr>
          <p:cNvPr id="120" name="テキスト ボックス 119"/>
          <p:cNvSpPr txBox="1"/>
          <p:nvPr/>
        </p:nvSpPr>
        <p:spPr>
          <a:xfrm>
            <a:off x="7240974" y="3470216"/>
            <a:ext cx="950427" cy="230832"/>
          </a:xfrm>
          <a:prstGeom prst="rect">
            <a:avLst/>
          </a:prstGeom>
          <a:noFill/>
          <a:ln>
            <a:noFill/>
          </a:ln>
        </p:spPr>
        <p:txBody>
          <a:bodyPr wrap="square" rtlCol="0">
            <a:spAutoFit/>
          </a:bodyPr>
          <a:lstStyle/>
          <a:p>
            <a:pPr algn="ctr"/>
            <a:r>
              <a:rPr lang="ja-JP" altLang="en-US" sz="900" dirty="0">
                <a:solidFill>
                  <a:schemeClr val="bg1"/>
                </a:solidFill>
              </a:rPr>
              <a:t>勤怠</a:t>
            </a:r>
            <a:r>
              <a:rPr lang="ja-JP" altLang="en-US" sz="900" dirty="0" smtClean="0">
                <a:solidFill>
                  <a:schemeClr val="bg1"/>
                </a:solidFill>
              </a:rPr>
              <a:t>管理</a:t>
            </a:r>
            <a:endParaRPr lang="en-US" altLang="ja-JP" sz="900" dirty="0">
              <a:solidFill>
                <a:schemeClr val="bg1"/>
              </a:solidFill>
            </a:endParaRPr>
          </a:p>
        </p:txBody>
      </p:sp>
      <p:sp>
        <p:nvSpPr>
          <p:cNvPr id="121" name="角丸四角形 120"/>
          <p:cNvSpPr/>
          <p:nvPr/>
        </p:nvSpPr>
        <p:spPr>
          <a:xfrm>
            <a:off x="7240974" y="2402698"/>
            <a:ext cx="950427" cy="616316"/>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field/HR</a:t>
            </a:r>
            <a:endParaRPr lang="ja-JP" altLang="en-US" sz="1013" dirty="0"/>
          </a:p>
        </p:txBody>
      </p:sp>
      <p:sp>
        <p:nvSpPr>
          <p:cNvPr id="122" name="テキスト ボックス 121"/>
          <p:cNvSpPr txBox="1"/>
          <p:nvPr/>
        </p:nvSpPr>
        <p:spPr>
          <a:xfrm>
            <a:off x="7240974" y="2718877"/>
            <a:ext cx="950427" cy="230832"/>
          </a:xfrm>
          <a:prstGeom prst="rect">
            <a:avLst/>
          </a:prstGeom>
          <a:noFill/>
          <a:ln>
            <a:noFill/>
          </a:ln>
        </p:spPr>
        <p:txBody>
          <a:bodyPr wrap="square" rtlCol="0">
            <a:spAutoFit/>
          </a:bodyPr>
          <a:lstStyle/>
          <a:p>
            <a:pPr algn="ctr"/>
            <a:r>
              <a:rPr lang="ja-JP" altLang="en-US" sz="900" dirty="0" smtClean="0">
                <a:solidFill>
                  <a:schemeClr val="bg1"/>
                </a:solidFill>
              </a:rPr>
              <a:t>人事諸届･照会</a:t>
            </a:r>
            <a:endParaRPr lang="en-US" altLang="ja-JP" sz="900" dirty="0">
              <a:solidFill>
                <a:schemeClr val="bg1"/>
              </a:solidFill>
            </a:endParaRPr>
          </a:p>
        </p:txBody>
      </p:sp>
      <p:sp>
        <p:nvSpPr>
          <p:cNvPr id="123" name="角丸四角形 122"/>
          <p:cNvSpPr/>
          <p:nvPr/>
        </p:nvSpPr>
        <p:spPr>
          <a:xfrm>
            <a:off x="7240974" y="1659324"/>
            <a:ext cx="950427" cy="616316"/>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PR</a:t>
            </a:r>
            <a:endParaRPr lang="ja-JP" altLang="en-US" sz="1013" dirty="0"/>
          </a:p>
        </p:txBody>
      </p:sp>
      <p:sp>
        <p:nvSpPr>
          <p:cNvPr id="124" name="テキスト ボックス 123"/>
          <p:cNvSpPr txBox="1"/>
          <p:nvPr/>
        </p:nvSpPr>
        <p:spPr>
          <a:xfrm>
            <a:off x="7240974" y="1975503"/>
            <a:ext cx="950427" cy="230832"/>
          </a:xfrm>
          <a:prstGeom prst="rect">
            <a:avLst/>
          </a:prstGeom>
          <a:noFill/>
          <a:ln>
            <a:noFill/>
          </a:ln>
        </p:spPr>
        <p:txBody>
          <a:bodyPr wrap="square" rtlCol="0">
            <a:spAutoFit/>
          </a:bodyPr>
          <a:lstStyle/>
          <a:p>
            <a:pPr algn="ctr"/>
            <a:r>
              <a:rPr lang="ja-JP" altLang="en-US" sz="900" dirty="0">
                <a:solidFill>
                  <a:schemeClr val="bg1"/>
                </a:solidFill>
              </a:rPr>
              <a:t>給与</a:t>
            </a:r>
            <a:r>
              <a:rPr lang="ja-JP" altLang="en-US" sz="900" dirty="0" smtClean="0">
                <a:solidFill>
                  <a:schemeClr val="bg1"/>
                </a:solidFill>
              </a:rPr>
              <a:t>管理</a:t>
            </a:r>
            <a:endParaRPr lang="en-US" altLang="ja-JP" sz="900" dirty="0">
              <a:solidFill>
                <a:schemeClr val="bg1"/>
              </a:solidFill>
            </a:endParaRPr>
          </a:p>
        </p:txBody>
      </p:sp>
      <p:sp>
        <p:nvSpPr>
          <p:cNvPr id="125" name="Freeform 58"/>
          <p:cNvSpPr>
            <a:spLocks noEditPoints="1"/>
          </p:cNvSpPr>
          <p:nvPr/>
        </p:nvSpPr>
        <p:spPr bwMode="auto">
          <a:xfrm>
            <a:off x="7293104" y="1700557"/>
            <a:ext cx="248041" cy="213121"/>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6" name="Freeform 61"/>
          <p:cNvSpPr>
            <a:spLocks noEditPoints="1"/>
          </p:cNvSpPr>
          <p:nvPr/>
        </p:nvSpPr>
        <p:spPr bwMode="auto">
          <a:xfrm>
            <a:off x="7298270" y="986287"/>
            <a:ext cx="242875" cy="25249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7" name="Freeform 6"/>
          <p:cNvSpPr>
            <a:spLocks noEditPoints="1"/>
          </p:cNvSpPr>
          <p:nvPr/>
        </p:nvSpPr>
        <p:spPr bwMode="auto">
          <a:xfrm>
            <a:off x="7329576" y="2456512"/>
            <a:ext cx="182596" cy="198683"/>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sz="1200"/>
          </a:p>
        </p:txBody>
      </p:sp>
      <p:sp>
        <p:nvSpPr>
          <p:cNvPr id="128" name="Freeform 13"/>
          <p:cNvSpPr>
            <a:spLocks noEditPoints="1"/>
          </p:cNvSpPr>
          <p:nvPr/>
        </p:nvSpPr>
        <p:spPr bwMode="auto">
          <a:xfrm>
            <a:off x="7329576" y="3193939"/>
            <a:ext cx="245488" cy="239350"/>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1273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69</a:t>
            </a:fld>
            <a:endParaRPr kumimoji="1" lang="ja-JP" altLang="en-US" dirty="0"/>
          </a:p>
        </p:txBody>
      </p:sp>
      <p:sp>
        <p:nvSpPr>
          <p:cNvPr id="3" name="タイトル 2"/>
          <p:cNvSpPr>
            <a:spLocks noGrp="1"/>
          </p:cNvSpPr>
          <p:nvPr>
            <p:ph type="title"/>
          </p:nvPr>
        </p:nvSpPr>
        <p:spPr/>
        <p:txBody>
          <a:bodyPr/>
          <a:lstStyle/>
          <a:p>
            <a:r>
              <a:rPr lang="en-US" altLang="ja-JP" sz="2000" dirty="0"/>
              <a:t>SuperStream-NX </a:t>
            </a:r>
            <a:r>
              <a:rPr lang="en-US" altLang="ja-JP" sz="2000" dirty="0" smtClean="0"/>
              <a:t>Cloud</a:t>
            </a:r>
            <a:r>
              <a:rPr lang="ja-JP" altLang="en-US" sz="2000" dirty="0" smtClean="0"/>
              <a:t>サービス全体</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sp>
        <p:nvSpPr>
          <p:cNvPr id="5" name="正方形/長方形 4"/>
          <p:cNvSpPr/>
          <p:nvPr/>
        </p:nvSpPr>
        <p:spPr>
          <a:xfrm>
            <a:off x="5042622" y="3903184"/>
            <a:ext cx="1778035" cy="468278"/>
          </a:xfrm>
          <a:prstGeom prst="rect">
            <a:avLst/>
          </a:prstGeom>
          <a:solidFill>
            <a:srgbClr val="00ABC5">
              <a:alpha val="30000"/>
            </a:srgbClr>
          </a:solidFill>
          <a:ln w="127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6906559" y="3903184"/>
            <a:ext cx="1697886" cy="468278"/>
          </a:xfrm>
          <a:prstGeom prst="rect">
            <a:avLst/>
          </a:prstGeom>
          <a:solidFill>
            <a:srgbClr val="00ABC5">
              <a:alpha val="30000"/>
            </a:srgbClr>
          </a:solidFill>
          <a:ln w="127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5189154" y="3939226"/>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00" dirty="0"/>
              <a:t>API-Customer</a:t>
            </a:r>
            <a:endParaRPr lang="ja-JP" altLang="en-US" sz="1000" dirty="0"/>
          </a:p>
        </p:txBody>
      </p:sp>
      <p:sp>
        <p:nvSpPr>
          <p:cNvPr id="8" name="角丸四角形 7"/>
          <p:cNvSpPr/>
          <p:nvPr/>
        </p:nvSpPr>
        <p:spPr>
          <a:xfrm>
            <a:off x="7011466" y="3939226"/>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API-Bank</a:t>
            </a:r>
            <a:endParaRPr lang="ja-JP" altLang="en-US" sz="1200" dirty="0"/>
          </a:p>
        </p:txBody>
      </p:sp>
      <p:sp>
        <p:nvSpPr>
          <p:cNvPr id="9" name="正方形/長方形 8"/>
          <p:cNvSpPr/>
          <p:nvPr/>
        </p:nvSpPr>
        <p:spPr>
          <a:xfrm>
            <a:off x="5042622" y="3416384"/>
            <a:ext cx="1778035" cy="468278"/>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037461" y="2910151"/>
            <a:ext cx="1783196" cy="468278"/>
          </a:xfrm>
          <a:prstGeom prst="rect">
            <a:avLst/>
          </a:prstGeom>
          <a:solidFill>
            <a:srgbClr val="2E7DC2">
              <a:alpha val="30000"/>
            </a:srgbClr>
          </a:solidFill>
          <a:ln w="127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3177333" y="4404098"/>
            <a:ext cx="5427112" cy="468278"/>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3757557" y="599635"/>
            <a:ext cx="3082502" cy="1113574"/>
          </a:xfrm>
          <a:prstGeom prst="rect">
            <a:avLst/>
          </a:prstGeom>
          <a:solidFill>
            <a:srgbClr val="00B7EE">
              <a:alpha val="30000"/>
            </a:srgbClr>
          </a:solidFill>
          <a:ln w="12700">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4" name="正方形/長方形 13"/>
          <p:cNvSpPr/>
          <p:nvPr/>
        </p:nvSpPr>
        <p:spPr>
          <a:xfrm>
            <a:off x="556525" y="599071"/>
            <a:ext cx="3144833" cy="2266816"/>
          </a:xfrm>
          <a:prstGeom prst="rect">
            <a:avLst/>
          </a:prstGeom>
          <a:solidFill>
            <a:srgbClr val="00B7EE">
              <a:alpha val="30000"/>
            </a:srgbClr>
          </a:solidFill>
          <a:ln w="12700">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5" name="正方形/長方形 14"/>
          <p:cNvSpPr/>
          <p:nvPr/>
        </p:nvSpPr>
        <p:spPr>
          <a:xfrm>
            <a:off x="556525" y="599745"/>
            <a:ext cx="3144833" cy="234528"/>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統合会計</a:t>
            </a:r>
            <a:endParaRPr lang="ja-JP" altLang="en-US" sz="1050" dirty="0"/>
          </a:p>
        </p:txBody>
      </p:sp>
      <p:sp>
        <p:nvSpPr>
          <p:cNvPr id="16" name="正方形/長方形 15"/>
          <p:cNvSpPr/>
          <p:nvPr/>
        </p:nvSpPr>
        <p:spPr>
          <a:xfrm>
            <a:off x="3757556" y="602503"/>
            <a:ext cx="3083232" cy="238046"/>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固定資産管理</a:t>
            </a:r>
            <a:endParaRPr lang="ja-JP" altLang="en-US" sz="1050"/>
          </a:p>
        </p:txBody>
      </p:sp>
      <p:sp>
        <p:nvSpPr>
          <p:cNvPr id="17" name="角丸四角形 16"/>
          <p:cNvSpPr/>
          <p:nvPr/>
        </p:nvSpPr>
        <p:spPr>
          <a:xfrm>
            <a:off x="662716" y="881589"/>
            <a:ext cx="950427" cy="618893"/>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GL</a:t>
            </a:r>
            <a:endParaRPr lang="ja-JP" altLang="en-US" sz="1013" dirty="0"/>
          </a:p>
        </p:txBody>
      </p:sp>
      <p:sp>
        <p:nvSpPr>
          <p:cNvPr id="18" name="角丸四角形 17"/>
          <p:cNvSpPr/>
          <p:nvPr/>
        </p:nvSpPr>
        <p:spPr>
          <a:xfrm>
            <a:off x="1655676" y="882877"/>
            <a:ext cx="950427" cy="616316"/>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AP</a:t>
            </a:r>
            <a:endParaRPr lang="ja-JP" altLang="en-US" sz="1013"/>
          </a:p>
        </p:txBody>
      </p:sp>
      <p:sp>
        <p:nvSpPr>
          <p:cNvPr id="19" name="テキスト ボックス 18"/>
          <p:cNvSpPr txBox="1"/>
          <p:nvPr/>
        </p:nvSpPr>
        <p:spPr>
          <a:xfrm>
            <a:off x="815825" y="1154278"/>
            <a:ext cx="659831" cy="369332"/>
          </a:xfrm>
          <a:prstGeom prst="rect">
            <a:avLst/>
          </a:prstGeom>
          <a:noFill/>
          <a:ln>
            <a:noFill/>
          </a:ln>
        </p:spPr>
        <p:txBody>
          <a:bodyPr wrap="square" rtlCol="0">
            <a:spAutoFit/>
          </a:bodyPr>
          <a:lstStyle/>
          <a:p>
            <a:r>
              <a:rPr lang="ja-JP" altLang="en-US" sz="900" dirty="0">
                <a:solidFill>
                  <a:schemeClr val="bg1"/>
                </a:solidFill>
              </a:rPr>
              <a:t>財務会計</a:t>
            </a:r>
            <a:endParaRPr lang="en-US" altLang="ja-JP" sz="900" dirty="0">
              <a:solidFill>
                <a:schemeClr val="bg1"/>
              </a:solidFill>
            </a:endParaRPr>
          </a:p>
          <a:p>
            <a:r>
              <a:rPr lang="ja-JP" altLang="en-US" sz="900" dirty="0">
                <a:solidFill>
                  <a:schemeClr val="bg1"/>
                </a:solidFill>
              </a:rPr>
              <a:t>管理会計</a:t>
            </a:r>
          </a:p>
        </p:txBody>
      </p:sp>
      <p:sp>
        <p:nvSpPr>
          <p:cNvPr id="20" name="テキスト ボックス 19"/>
          <p:cNvSpPr txBox="1"/>
          <p:nvPr/>
        </p:nvSpPr>
        <p:spPr>
          <a:xfrm>
            <a:off x="1791000" y="1232899"/>
            <a:ext cx="780005" cy="230832"/>
          </a:xfrm>
          <a:prstGeom prst="rect">
            <a:avLst/>
          </a:prstGeom>
          <a:noFill/>
          <a:ln>
            <a:noFill/>
          </a:ln>
        </p:spPr>
        <p:txBody>
          <a:bodyPr wrap="square" rtlCol="0">
            <a:spAutoFit/>
          </a:bodyPr>
          <a:lstStyle/>
          <a:p>
            <a:r>
              <a:rPr lang="ja-JP" altLang="en-US" sz="900" dirty="0">
                <a:solidFill>
                  <a:schemeClr val="bg1"/>
                </a:solidFill>
              </a:rPr>
              <a:t>支払管理</a:t>
            </a:r>
            <a:endParaRPr lang="en-US" altLang="ja-JP" sz="900" dirty="0">
              <a:solidFill>
                <a:schemeClr val="bg1"/>
              </a:solidFill>
            </a:endParaRPr>
          </a:p>
        </p:txBody>
      </p:sp>
      <p:sp>
        <p:nvSpPr>
          <p:cNvPr id="21" name="角丸四角形 20"/>
          <p:cNvSpPr/>
          <p:nvPr/>
        </p:nvSpPr>
        <p:spPr>
          <a:xfrm>
            <a:off x="2663788" y="882877"/>
            <a:ext cx="950427" cy="616316"/>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EX</a:t>
            </a:r>
            <a:endParaRPr lang="ja-JP" altLang="en-US" sz="1013"/>
          </a:p>
        </p:txBody>
      </p:sp>
      <p:sp>
        <p:nvSpPr>
          <p:cNvPr id="22" name="テキスト ボックス 21"/>
          <p:cNvSpPr txBox="1"/>
          <p:nvPr/>
        </p:nvSpPr>
        <p:spPr>
          <a:xfrm>
            <a:off x="2710690" y="1232899"/>
            <a:ext cx="887084" cy="369332"/>
          </a:xfrm>
          <a:prstGeom prst="rect">
            <a:avLst/>
          </a:prstGeom>
          <a:noFill/>
          <a:ln>
            <a:noFill/>
          </a:ln>
        </p:spPr>
        <p:txBody>
          <a:bodyPr wrap="square" rtlCol="0">
            <a:spAutoFit/>
          </a:bodyPr>
          <a:lstStyle/>
          <a:p>
            <a:r>
              <a:rPr lang="ja-JP" altLang="en-US" sz="900" dirty="0">
                <a:solidFill>
                  <a:schemeClr val="bg1"/>
                </a:solidFill>
              </a:rPr>
              <a:t>経費精算管理</a:t>
            </a:r>
            <a:endParaRPr lang="en-US" altLang="ja-JP" sz="900" dirty="0">
              <a:solidFill>
                <a:schemeClr val="bg1"/>
              </a:solidFill>
            </a:endParaRPr>
          </a:p>
        </p:txBody>
      </p:sp>
      <p:sp>
        <p:nvSpPr>
          <p:cNvPr id="23" name="角丸四角形 22"/>
          <p:cNvSpPr/>
          <p:nvPr/>
        </p:nvSpPr>
        <p:spPr>
          <a:xfrm>
            <a:off x="662716" y="1554686"/>
            <a:ext cx="950427" cy="620228"/>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AR</a:t>
            </a:r>
            <a:endParaRPr lang="ja-JP" altLang="en-US" sz="1013" dirty="0"/>
          </a:p>
        </p:txBody>
      </p:sp>
      <p:sp>
        <p:nvSpPr>
          <p:cNvPr id="24" name="テキスト ボックス 23"/>
          <p:cNvSpPr txBox="1"/>
          <p:nvPr/>
        </p:nvSpPr>
        <p:spPr>
          <a:xfrm>
            <a:off x="803717" y="1880971"/>
            <a:ext cx="671939" cy="230832"/>
          </a:xfrm>
          <a:prstGeom prst="rect">
            <a:avLst/>
          </a:prstGeom>
          <a:noFill/>
          <a:ln>
            <a:noFill/>
          </a:ln>
        </p:spPr>
        <p:txBody>
          <a:bodyPr wrap="square" rtlCol="0">
            <a:spAutoFit/>
          </a:bodyPr>
          <a:lstStyle/>
          <a:p>
            <a:r>
              <a:rPr lang="ja-JP" altLang="en-US" sz="900" dirty="0">
                <a:solidFill>
                  <a:schemeClr val="bg1"/>
                </a:solidFill>
              </a:rPr>
              <a:t>債権管理</a:t>
            </a:r>
            <a:endParaRPr lang="en-US" altLang="ja-JP" sz="900" dirty="0">
              <a:solidFill>
                <a:schemeClr val="bg1"/>
              </a:solidFill>
            </a:endParaRPr>
          </a:p>
        </p:txBody>
      </p:sp>
      <p:sp>
        <p:nvSpPr>
          <p:cNvPr id="25" name="角丸四角形 24"/>
          <p:cNvSpPr/>
          <p:nvPr/>
        </p:nvSpPr>
        <p:spPr>
          <a:xfrm>
            <a:off x="1655676" y="1551779"/>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EM</a:t>
            </a:r>
            <a:endParaRPr lang="ja-JP" altLang="en-US" sz="1013"/>
          </a:p>
        </p:txBody>
      </p:sp>
      <p:sp>
        <p:nvSpPr>
          <p:cNvPr id="26" name="テキスト ボックス 25"/>
          <p:cNvSpPr txBox="1"/>
          <p:nvPr/>
        </p:nvSpPr>
        <p:spPr>
          <a:xfrm>
            <a:off x="1791000" y="1808410"/>
            <a:ext cx="780005" cy="369332"/>
          </a:xfrm>
          <a:prstGeom prst="rect">
            <a:avLst/>
          </a:prstGeom>
          <a:noFill/>
          <a:ln>
            <a:noFill/>
          </a:ln>
        </p:spPr>
        <p:txBody>
          <a:bodyPr wrap="square" rtlCol="0">
            <a:spAutoFit/>
          </a:bodyPr>
          <a:lstStyle/>
          <a:p>
            <a:r>
              <a:rPr lang="ja-JP" altLang="en-US" sz="900" dirty="0">
                <a:solidFill>
                  <a:schemeClr val="bg1"/>
                </a:solidFill>
              </a:rPr>
              <a:t>モバイル</a:t>
            </a:r>
            <a:endParaRPr lang="en-US" altLang="ja-JP" sz="900" dirty="0">
              <a:solidFill>
                <a:schemeClr val="bg1"/>
              </a:solidFill>
            </a:endParaRPr>
          </a:p>
          <a:p>
            <a:r>
              <a:rPr lang="ja-JP" altLang="en-US" sz="900" dirty="0">
                <a:solidFill>
                  <a:schemeClr val="bg1"/>
                </a:solidFill>
              </a:rPr>
              <a:t>経費精算</a:t>
            </a:r>
            <a:endParaRPr lang="en-US" altLang="ja-JP" sz="900" dirty="0">
              <a:solidFill>
                <a:schemeClr val="bg1"/>
              </a:solidFill>
            </a:endParaRPr>
          </a:p>
        </p:txBody>
      </p:sp>
      <p:sp>
        <p:nvSpPr>
          <p:cNvPr id="27" name="角丸四角形 26"/>
          <p:cNvSpPr/>
          <p:nvPr/>
        </p:nvSpPr>
        <p:spPr>
          <a:xfrm>
            <a:off x="2663788" y="1546128"/>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EK</a:t>
            </a:r>
            <a:endParaRPr lang="ja-JP" altLang="en-US" sz="1013"/>
          </a:p>
        </p:txBody>
      </p:sp>
      <p:sp>
        <p:nvSpPr>
          <p:cNvPr id="28" name="テキスト ボックス 27"/>
          <p:cNvSpPr txBox="1"/>
          <p:nvPr/>
        </p:nvSpPr>
        <p:spPr>
          <a:xfrm>
            <a:off x="2790862" y="1880971"/>
            <a:ext cx="662896" cy="230832"/>
          </a:xfrm>
          <a:prstGeom prst="rect">
            <a:avLst/>
          </a:prstGeom>
          <a:noFill/>
          <a:ln>
            <a:noFill/>
          </a:ln>
        </p:spPr>
        <p:txBody>
          <a:bodyPr wrap="square" rtlCol="0">
            <a:spAutoFit/>
          </a:bodyPr>
          <a:lstStyle/>
          <a:p>
            <a:r>
              <a:rPr lang="ja-JP" altLang="en-US" sz="900" dirty="0">
                <a:solidFill>
                  <a:schemeClr val="bg1"/>
                </a:solidFill>
              </a:rPr>
              <a:t>経路検索</a:t>
            </a:r>
            <a:endParaRPr lang="en-US" altLang="ja-JP" sz="900" dirty="0">
              <a:solidFill>
                <a:schemeClr val="bg1"/>
              </a:solidFill>
            </a:endParaRPr>
          </a:p>
        </p:txBody>
      </p:sp>
      <p:sp>
        <p:nvSpPr>
          <p:cNvPr id="31" name="角丸四角形 30"/>
          <p:cNvSpPr/>
          <p:nvPr/>
        </p:nvSpPr>
        <p:spPr>
          <a:xfrm>
            <a:off x="659203" y="2220681"/>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EV</a:t>
            </a:r>
            <a:endParaRPr lang="ja-JP" altLang="en-US" sz="1013"/>
          </a:p>
        </p:txBody>
      </p:sp>
      <p:sp>
        <p:nvSpPr>
          <p:cNvPr id="32" name="角丸四角形 31"/>
          <p:cNvSpPr/>
          <p:nvPr/>
        </p:nvSpPr>
        <p:spPr>
          <a:xfrm>
            <a:off x="1667315" y="2209378"/>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ED</a:t>
            </a:r>
            <a:endParaRPr lang="ja-JP" altLang="en-US" sz="1013"/>
          </a:p>
        </p:txBody>
      </p:sp>
      <p:sp>
        <p:nvSpPr>
          <p:cNvPr id="33" name="テキスト ボックス 32"/>
          <p:cNvSpPr txBox="1"/>
          <p:nvPr/>
        </p:nvSpPr>
        <p:spPr>
          <a:xfrm>
            <a:off x="1785292" y="2465503"/>
            <a:ext cx="780005" cy="369332"/>
          </a:xfrm>
          <a:prstGeom prst="rect">
            <a:avLst/>
          </a:prstGeom>
          <a:noFill/>
          <a:ln>
            <a:noFill/>
          </a:ln>
        </p:spPr>
        <p:txBody>
          <a:bodyPr wrap="square" rtlCol="0">
            <a:spAutoFit/>
          </a:bodyPr>
          <a:lstStyle/>
          <a:p>
            <a:r>
              <a:rPr lang="ja-JP" altLang="en-US" sz="900" dirty="0">
                <a:solidFill>
                  <a:schemeClr val="bg1"/>
                </a:solidFill>
              </a:rPr>
              <a:t>証憑管理</a:t>
            </a:r>
            <a:endParaRPr lang="en-US" altLang="ja-JP" sz="900" dirty="0">
              <a:solidFill>
                <a:schemeClr val="bg1"/>
              </a:solidFill>
            </a:endParaRPr>
          </a:p>
          <a:p>
            <a:r>
              <a:rPr lang="en-US" altLang="ja-JP" sz="900" dirty="0">
                <a:solidFill>
                  <a:schemeClr val="bg1"/>
                </a:solidFill>
              </a:rPr>
              <a:t>e</a:t>
            </a:r>
            <a:r>
              <a:rPr lang="ja-JP" altLang="en-US" sz="900" dirty="0">
                <a:solidFill>
                  <a:schemeClr val="bg1"/>
                </a:solidFill>
              </a:rPr>
              <a:t>文書対応</a:t>
            </a:r>
            <a:endParaRPr lang="en-US" altLang="ja-JP" sz="900" dirty="0">
              <a:solidFill>
                <a:schemeClr val="bg1"/>
              </a:solidFill>
            </a:endParaRPr>
          </a:p>
        </p:txBody>
      </p:sp>
      <p:sp>
        <p:nvSpPr>
          <p:cNvPr id="34" name="テキスト ボックス 33"/>
          <p:cNvSpPr txBox="1"/>
          <p:nvPr/>
        </p:nvSpPr>
        <p:spPr>
          <a:xfrm>
            <a:off x="804444" y="2565047"/>
            <a:ext cx="780005" cy="230832"/>
          </a:xfrm>
          <a:prstGeom prst="rect">
            <a:avLst/>
          </a:prstGeom>
          <a:noFill/>
          <a:ln>
            <a:noFill/>
          </a:ln>
        </p:spPr>
        <p:txBody>
          <a:bodyPr wrap="square" rtlCol="0">
            <a:spAutoFit/>
          </a:bodyPr>
          <a:lstStyle/>
          <a:p>
            <a:r>
              <a:rPr lang="ja-JP" altLang="en-US" sz="900" dirty="0">
                <a:solidFill>
                  <a:schemeClr val="bg1"/>
                </a:solidFill>
              </a:rPr>
              <a:t>証憑管理</a:t>
            </a:r>
            <a:endParaRPr lang="en-US" altLang="ja-JP" sz="900" dirty="0">
              <a:solidFill>
                <a:schemeClr val="bg1"/>
              </a:solidFill>
            </a:endParaRPr>
          </a:p>
        </p:txBody>
      </p:sp>
      <p:sp>
        <p:nvSpPr>
          <p:cNvPr id="35" name="正方形/長方形 34"/>
          <p:cNvSpPr/>
          <p:nvPr/>
        </p:nvSpPr>
        <p:spPr>
          <a:xfrm>
            <a:off x="3757557" y="1795387"/>
            <a:ext cx="3082502" cy="1070500"/>
          </a:xfrm>
          <a:prstGeom prst="rect">
            <a:avLst/>
          </a:prstGeom>
          <a:solidFill>
            <a:schemeClr val="bg1">
              <a:lumMod val="85000"/>
              <a:alpha val="3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6" name="正方形/長方形 35"/>
          <p:cNvSpPr/>
          <p:nvPr/>
        </p:nvSpPr>
        <p:spPr>
          <a:xfrm>
            <a:off x="3757557" y="1787767"/>
            <a:ext cx="3082502" cy="27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手形管理</a:t>
            </a:r>
            <a:endParaRPr lang="ja-JP" altLang="en-US" sz="1050"/>
          </a:p>
        </p:txBody>
      </p:sp>
      <p:sp>
        <p:nvSpPr>
          <p:cNvPr id="37" name="角丸四角形 36"/>
          <p:cNvSpPr/>
          <p:nvPr/>
        </p:nvSpPr>
        <p:spPr>
          <a:xfrm>
            <a:off x="3841420" y="941488"/>
            <a:ext cx="950427" cy="618893"/>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FA</a:t>
            </a:r>
            <a:endParaRPr lang="ja-JP" altLang="en-US" sz="1013"/>
          </a:p>
        </p:txBody>
      </p:sp>
      <p:sp>
        <p:nvSpPr>
          <p:cNvPr id="38" name="角丸四角形 37"/>
          <p:cNvSpPr/>
          <p:nvPr/>
        </p:nvSpPr>
        <p:spPr>
          <a:xfrm>
            <a:off x="4847117" y="941488"/>
            <a:ext cx="950427" cy="616316"/>
          </a:xfrm>
          <a:prstGeom prst="round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LM</a:t>
            </a:r>
            <a:endParaRPr lang="ja-JP" altLang="en-US" sz="1013"/>
          </a:p>
        </p:txBody>
      </p:sp>
      <p:sp>
        <p:nvSpPr>
          <p:cNvPr id="39" name="テキスト ボックス 38"/>
          <p:cNvSpPr txBox="1"/>
          <p:nvPr/>
        </p:nvSpPr>
        <p:spPr>
          <a:xfrm>
            <a:off x="4798906" y="1252423"/>
            <a:ext cx="1055594" cy="230832"/>
          </a:xfrm>
          <a:prstGeom prst="rect">
            <a:avLst/>
          </a:prstGeom>
          <a:noFill/>
          <a:ln>
            <a:noFill/>
          </a:ln>
        </p:spPr>
        <p:txBody>
          <a:bodyPr wrap="square" rtlCol="0">
            <a:spAutoFit/>
          </a:bodyPr>
          <a:lstStyle/>
          <a:p>
            <a:pPr algn="ctr"/>
            <a:r>
              <a:rPr lang="ja-JP" altLang="en-US" sz="900" dirty="0">
                <a:solidFill>
                  <a:schemeClr val="bg1"/>
                </a:solidFill>
              </a:rPr>
              <a:t>リース</a:t>
            </a:r>
            <a:r>
              <a:rPr lang="ja-JP" altLang="en-US" sz="900" dirty="0" smtClean="0">
                <a:solidFill>
                  <a:schemeClr val="bg1"/>
                </a:solidFill>
              </a:rPr>
              <a:t>資産管理</a:t>
            </a:r>
            <a:endParaRPr lang="en-US" altLang="ja-JP" sz="900" dirty="0">
              <a:solidFill>
                <a:schemeClr val="bg1"/>
              </a:solidFill>
            </a:endParaRPr>
          </a:p>
        </p:txBody>
      </p:sp>
      <p:sp>
        <p:nvSpPr>
          <p:cNvPr id="40" name="角丸四角形 39"/>
          <p:cNvSpPr/>
          <p:nvPr/>
        </p:nvSpPr>
        <p:spPr>
          <a:xfrm>
            <a:off x="5855229" y="936244"/>
            <a:ext cx="950427" cy="616316"/>
          </a:xfrm>
          <a:prstGeom prst="roundRect">
            <a:avLst/>
          </a:prstGeom>
          <a:solidFill>
            <a:srgbClr val="00B7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CP</a:t>
            </a:r>
            <a:endParaRPr lang="ja-JP" altLang="en-US" sz="1013"/>
          </a:p>
        </p:txBody>
      </p:sp>
      <p:sp>
        <p:nvSpPr>
          <p:cNvPr id="41" name="テキスト ボックス 40"/>
          <p:cNvSpPr txBox="1"/>
          <p:nvPr/>
        </p:nvSpPr>
        <p:spPr>
          <a:xfrm>
            <a:off x="5852814" y="1252423"/>
            <a:ext cx="946351" cy="230832"/>
          </a:xfrm>
          <a:prstGeom prst="rect">
            <a:avLst/>
          </a:prstGeom>
          <a:noFill/>
          <a:ln>
            <a:noFill/>
          </a:ln>
        </p:spPr>
        <p:txBody>
          <a:bodyPr wrap="square" rtlCol="0">
            <a:spAutoFit/>
          </a:bodyPr>
          <a:lstStyle/>
          <a:p>
            <a:pPr algn="ctr"/>
            <a:r>
              <a:rPr lang="ja-JP" altLang="en-US" sz="900" dirty="0">
                <a:solidFill>
                  <a:schemeClr val="bg1"/>
                </a:solidFill>
              </a:rPr>
              <a:t>建設仮勘定</a:t>
            </a:r>
            <a:endParaRPr lang="en-US" altLang="ja-JP" sz="900" dirty="0">
              <a:solidFill>
                <a:schemeClr val="bg1"/>
              </a:solidFill>
            </a:endParaRPr>
          </a:p>
        </p:txBody>
      </p:sp>
      <p:sp>
        <p:nvSpPr>
          <p:cNvPr id="42" name="角丸四角形 41"/>
          <p:cNvSpPr/>
          <p:nvPr/>
        </p:nvSpPr>
        <p:spPr>
          <a:xfrm>
            <a:off x="3843760" y="2150397"/>
            <a:ext cx="950427" cy="61889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PN</a:t>
            </a:r>
            <a:endParaRPr lang="ja-JP" altLang="en-US" sz="1013"/>
          </a:p>
        </p:txBody>
      </p:sp>
      <p:sp>
        <p:nvSpPr>
          <p:cNvPr id="43" name="角丸四角形 42"/>
          <p:cNvSpPr/>
          <p:nvPr/>
        </p:nvSpPr>
        <p:spPr>
          <a:xfrm>
            <a:off x="4847117" y="2150397"/>
            <a:ext cx="950427" cy="616316"/>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ER</a:t>
            </a:r>
            <a:endParaRPr lang="ja-JP" altLang="en-US" sz="1013"/>
          </a:p>
        </p:txBody>
      </p:sp>
      <p:sp>
        <p:nvSpPr>
          <p:cNvPr id="44" name="テキスト ボックス 43"/>
          <p:cNvSpPr txBox="1"/>
          <p:nvPr/>
        </p:nvSpPr>
        <p:spPr>
          <a:xfrm>
            <a:off x="4964090" y="2413221"/>
            <a:ext cx="819131" cy="369332"/>
          </a:xfrm>
          <a:prstGeom prst="rect">
            <a:avLst/>
          </a:prstGeom>
          <a:noFill/>
          <a:ln>
            <a:noFill/>
          </a:ln>
        </p:spPr>
        <p:txBody>
          <a:bodyPr wrap="square" rtlCol="0">
            <a:spAutoFit/>
          </a:bodyPr>
          <a:lstStyle/>
          <a:p>
            <a:r>
              <a:rPr lang="ja-JP" altLang="en-US" sz="900" dirty="0">
                <a:solidFill>
                  <a:schemeClr val="bg1"/>
                </a:solidFill>
              </a:rPr>
              <a:t>電子</a:t>
            </a:r>
            <a:r>
              <a:rPr lang="ja-JP" altLang="en-US" sz="900" dirty="0" smtClean="0">
                <a:solidFill>
                  <a:schemeClr val="bg1"/>
                </a:solidFill>
              </a:rPr>
              <a:t>記録</a:t>
            </a:r>
            <a:r>
              <a:rPr lang="en-US" altLang="ja-JP" sz="900" dirty="0" smtClean="0">
                <a:solidFill>
                  <a:schemeClr val="bg1"/>
                </a:solidFill>
              </a:rPr>
              <a:t/>
            </a:r>
            <a:br>
              <a:rPr lang="en-US" altLang="ja-JP" sz="900" dirty="0" smtClean="0">
                <a:solidFill>
                  <a:schemeClr val="bg1"/>
                </a:solidFill>
              </a:rPr>
            </a:br>
            <a:r>
              <a:rPr lang="ja-JP" altLang="en-US" sz="900" dirty="0" smtClean="0">
                <a:solidFill>
                  <a:schemeClr val="bg1"/>
                </a:solidFill>
              </a:rPr>
              <a:t>債権</a:t>
            </a:r>
            <a:r>
              <a:rPr lang="ja-JP" altLang="en-US" sz="900" dirty="0">
                <a:solidFill>
                  <a:schemeClr val="bg1"/>
                </a:solidFill>
              </a:rPr>
              <a:t>・債務</a:t>
            </a:r>
            <a:endParaRPr lang="en-US" altLang="ja-JP" sz="900" dirty="0">
              <a:solidFill>
                <a:schemeClr val="bg1"/>
              </a:solidFill>
            </a:endParaRPr>
          </a:p>
        </p:txBody>
      </p:sp>
      <p:sp>
        <p:nvSpPr>
          <p:cNvPr id="45" name="テキスト ボックス 44"/>
          <p:cNvSpPr txBox="1"/>
          <p:nvPr/>
        </p:nvSpPr>
        <p:spPr>
          <a:xfrm>
            <a:off x="3843761" y="1252423"/>
            <a:ext cx="940666" cy="230832"/>
          </a:xfrm>
          <a:prstGeom prst="rect">
            <a:avLst/>
          </a:prstGeom>
          <a:noFill/>
          <a:ln>
            <a:noFill/>
          </a:ln>
        </p:spPr>
        <p:txBody>
          <a:bodyPr wrap="square" rtlCol="0">
            <a:spAutoFit/>
          </a:bodyPr>
          <a:lstStyle/>
          <a:p>
            <a:pPr algn="ctr"/>
            <a:r>
              <a:rPr lang="ja-JP" altLang="en-US" sz="900" dirty="0">
                <a:solidFill>
                  <a:schemeClr val="bg1"/>
                </a:solidFill>
              </a:rPr>
              <a:t>固定</a:t>
            </a:r>
            <a:r>
              <a:rPr lang="ja-JP" altLang="en-US" sz="900" dirty="0" smtClean="0">
                <a:solidFill>
                  <a:schemeClr val="bg1"/>
                </a:solidFill>
              </a:rPr>
              <a:t>資産管理</a:t>
            </a:r>
            <a:endParaRPr lang="en-US" altLang="ja-JP" sz="900" dirty="0">
              <a:solidFill>
                <a:schemeClr val="bg1"/>
              </a:solidFill>
            </a:endParaRPr>
          </a:p>
        </p:txBody>
      </p:sp>
      <p:sp>
        <p:nvSpPr>
          <p:cNvPr id="46" name="テキスト ボックス 45"/>
          <p:cNvSpPr txBox="1"/>
          <p:nvPr/>
        </p:nvSpPr>
        <p:spPr>
          <a:xfrm>
            <a:off x="3985233" y="2473560"/>
            <a:ext cx="780005" cy="230832"/>
          </a:xfrm>
          <a:prstGeom prst="rect">
            <a:avLst/>
          </a:prstGeom>
          <a:noFill/>
          <a:ln>
            <a:noFill/>
          </a:ln>
        </p:spPr>
        <p:txBody>
          <a:bodyPr wrap="square" rtlCol="0">
            <a:spAutoFit/>
          </a:bodyPr>
          <a:lstStyle/>
          <a:p>
            <a:r>
              <a:rPr lang="ja-JP" altLang="en-US" sz="900" dirty="0">
                <a:solidFill>
                  <a:schemeClr val="bg1"/>
                </a:solidFill>
              </a:rPr>
              <a:t>手形管理</a:t>
            </a:r>
            <a:endParaRPr lang="en-US" altLang="ja-JP" sz="900" dirty="0">
              <a:solidFill>
                <a:schemeClr val="bg1"/>
              </a:solidFill>
            </a:endParaRPr>
          </a:p>
        </p:txBody>
      </p:sp>
      <p:sp>
        <p:nvSpPr>
          <p:cNvPr id="47" name="正方形/長方形 46"/>
          <p:cNvSpPr/>
          <p:nvPr/>
        </p:nvSpPr>
        <p:spPr>
          <a:xfrm>
            <a:off x="6902749" y="598587"/>
            <a:ext cx="1701699" cy="3274165"/>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8" name="正方形/長方形 47"/>
          <p:cNvSpPr/>
          <p:nvPr/>
        </p:nvSpPr>
        <p:spPr>
          <a:xfrm>
            <a:off x="6903980" y="597735"/>
            <a:ext cx="1700465" cy="2385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人事給与</a:t>
            </a:r>
            <a:endParaRPr lang="ja-JP" altLang="en-US" sz="1050" dirty="0"/>
          </a:p>
        </p:txBody>
      </p:sp>
      <p:sp>
        <p:nvSpPr>
          <p:cNvPr id="53" name="角丸四角形 52"/>
          <p:cNvSpPr/>
          <p:nvPr/>
        </p:nvSpPr>
        <p:spPr>
          <a:xfrm>
            <a:off x="3321634" y="4440327"/>
            <a:ext cx="1508048" cy="39530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200" dirty="0"/>
              <a:t>GM/Mobile</a:t>
            </a:r>
            <a:endParaRPr lang="ja-JP" altLang="en-US" sz="1200" dirty="0"/>
          </a:p>
        </p:txBody>
      </p:sp>
      <p:sp>
        <p:nvSpPr>
          <p:cNvPr id="54" name="テキスト ボックス 53"/>
          <p:cNvSpPr txBox="1"/>
          <p:nvPr/>
        </p:nvSpPr>
        <p:spPr>
          <a:xfrm>
            <a:off x="3343129" y="4654894"/>
            <a:ext cx="1683858" cy="219291"/>
          </a:xfrm>
          <a:prstGeom prst="rect">
            <a:avLst/>
          </a:prstGeom>
          <a:noFill/>
          <a:ln>
            <a:noFill/>
          </a:ln>
        </p:spPr>
        <p:txBody>
          <a:bodyPr wrap="square" rtlCol="0">
            <a:spAutoFit/>
          </a:bodyPr>
          <a:lstStyle/>
          <a:p>
            <a:r>
              <a:rPr lang="ja-JP" altLang="en-US" sz="825" dirty="0">
                <a:solidFill>
                  <a:schemeClr val="bg1"/>
                </a:solidFill>
              </a:rPr>
              <a:t>グループ経営管理</a:t>
            </a:r>
            <a:r>
              <a:rPr lang="en-US" altLang="ja-JP" sz="825" dirty="0">
                <a:solidFill>
                  <a:schemeClr val="bg1"/>
                </a:solidFill>
              </a:rPr>
              <a:t>/</a:t>
            </a:r>
            <a:r>
              <a:rPr lang="ja-JP" altLang="en-US" sz="825" dirty="0">
                <a:solidFill>
                  <a:schemeClr val="bg1"/>
                </a:solidFill>
              </a:rPr>
              <a:t>モバイル</a:t>
            </a:r>
            <a:endParaRPr lang="en-US" altLang="ja-JP" sz="825" dirty="0">
              <a:solidFill>
                <a:schemeClr val="bg1"/>
              </a:solidFill>
            </a:endParaRPr>
          </a:p>
        </p:txBody>
      </p:sp>
      <p:sp>
        <p:nvSpPr>
          <p:cNvPr id="55" name="正方形/長方形 54"/>
          <p:cNvSpPr/>
          <p:nvPr/>
        </p:nvSpPr>
        <p:spPr>
          <a:xfrm>
            <a:off x="556524" y="4398398"/>
            <a:ext cx="2561599" cy="4719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ja-JP" altLang="en-US" sz="1050" dirty="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56" name="Freeform 336"/>
          <p:cNvSpPr>
            <a:spLocks noEditPoints="1"/>
          </p:cNvSpPr>
          <p:nvPr/>
        </p:nvSpPr>
        <p:spPr bwMode="auto">
          <a:xfrm>
            <a:off x="662715" y="4535608"/>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57" name="正方形/長方形 56"/>
          <p:cNvSpPr/>
          <p:nvPr/>
        </p:nvSpPr>
        <p:spPr>
          <a:xfrm>
            <a:off x="3177335" y="2910151"/>
            <a:ext cx="1778034" cy="468278"/>
          </a:xfrm>
          <a:prstGeom prst="rect">
            <a:avLst/>
          </a:prstGeom>
          <a:solidFill>
            <a:srgbClr val="2E7DC2">
              <a:alpha val="30000"/>
            </a:srgbClr>
          </a:solidFill>
          <a:ln w="127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3177334" y="3416384"/>
            <a:ext cx="1778035" cy="468278"/>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9" name="正方形/長方形 58"/>
          <p:cNvSpPr/>
          <p:nvPr/>
        </p:nvSpPr>
        <p:spPr>
          <a:xfrm>
            <a:off x="3177333" y="3903184"/>
            <a:ext cx="1778035" cy="468278"/>
          </a:xfrm>
          <a:prstGeom prst="rect">
            <a:avLst/>
          </a:prstGeom>
          <a:solidFill>
            <a:srgbClr val="00ABC5">
              <a:alpha val="30000"/>
            </a:srgbClr>
          </a:solidFill>
          <a:ln w="127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60" name="正方形/長方形 59"/>
          <p:cNvSpPr/>
          <p:nvPr/>
        </p:nvSpPr>
        <p:spPr>
          <a:xfrm>
            <a:off x="556524" y="2903327"/>
            <a:ext cx="2561599" cy="481879"/>
          </a:xfrm>
          <a:prstGeom prst="rect">
            <a:avLst/>
          </a:prstGeom>
          <a:solidFill>
            <a:srgbClr val="2E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en-US" altLang="ja-JP" sz="1050" dirty="0" smtClean="0">
                <a:solidFill>
                  <a:prstClr val="white"/>
                </a:solidFill>
                <a:latin typeface="メイリオ" panose="020B0604030504040204" pitchFamily="50" charset="-128"/>
                <a:ea typeface="メイリオ" panose="020B0604030504040204" pitchFamily="50" charset="-128"/>
              </a:rPr>
              <a:t>AI</a:t>
            </a:r>
            <a:r>
              <a:rPr lang="ja-JP" altLang="en-US" sz="1050" dirty="0" smtClean="0">
                <a:solidFill>
                  <a:prstClr val="white"/>
                </a:solidFill>
                <a:latin typeface="メイリオ" panose="020B0604030504040204" pitchFamily="50" charset="-128"/>
                <a:ea typeface="メイリオ" panose="020B0604030504040204" pitchFamily="50" charset="-128"/>
              </a:rPr>
              <a:t>ソリューション</a:t>
            </a:r>
            <a:endParaRPr lang="ja-JP" altLang="en-US" sz="1050" dirty="0">
              <a:solidFill>
                <a:prstClr val="white"/>
              </a:solidFill>
              <a:latin typeface="メイリオ" panose="020B0604030504040204" pitchFamily="50" charset="-128"/>
              <a:ea typeface="メイリオ" panose="020B0604030504040204" pitchFamily="50" charset="-128"/>
            </a:endParaRPr>
          </a:p>
        </p:txBody>
      </p:sp>
      <p:sp>
        <p:nvSpPr>
          <p:cNvPr id="61" name="Freeform 56"/>
          <p:cNvSpPr>
            <a:spLocks noEditPoints="1"/>
          </p:cNvSpPr>
          <p:nvPr/>
        </p:nvSpPr>
        <p:spPr bwMode="auto">
          <a:xfrm>
            <a:off x="719803" y="3045665"/>
            <a:ext cx="168931" cy="15721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62" name="正方形/長方形 61"/>
          <p:cNvSpPr/>
          <p:nvPr/>
        </p:nvSpPr>
        <p:spPr>
          <a:xfrm>
            <a:off x="556524" y="3908968"/>
            <a:ext cx="2561599"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en-US" altLang="ja-JP" sz="1050" dirty="0">
                <a:solidFill>
                  <a:prstClr val="white"/>
                </a:solidFill>
                <a:latin typeface="メイリオ" panose="020B0604030504040204" pitchFamily="50" charset="-128"/>
                <a:ea typeface="メイリオ" panose="020B0604030504040204" pitchFamily="50" charset="-128"/>
              </a:rPr>
              <a:t>API</a:t>
            </a:r>
            <a:r>
              <a:rPr lang="ja-JP" altLang="en-US" sz="1050" dirty="0">
                <a:solidFill>
                  <a:prstClr val="white"/>
                </a:solidFill>
                <a:latin typeface="メイリオ" panose="020B0604030504040204" pitchFamily="50" charset="-128"/>
                <a:ea typeface="メイリオ" panose="020B0604030504040204" pitchFamily="50" charset="-128"/>
              </a:rPr>
              <a:t>サービス</a:t>
            </a:r>
          </a:p>
        </p:txBody>
      </p:sp>
      <p:sp>
        <p:nvSpPr>
          <p:cNvPr id="63" name="Freeform 19"/>
          <p:cNvSpPr>
            <a:spLocks noEditPoints="1"/>
          </p:cNvSpPr>
          <p:nvPr/>
        </p:nvSpPr>
        <p:spPr bwMode="auto">
          <a:xfrm>
            <a:off x="684653" y="4034881"/>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64" name="正方形/長方形 63"/>
          <p:cNvSpPr/>
          <p:nvPr/>
        </p:nvSpPr>
        <p:spPr>
          <a:xfrm>
            <a:off x="556524" y="3416384"/>
            <a:ext cx="2561599" cy="4583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dirty="0"/>
              <a:t>　　</a:t>
            </a:r>
            <a:r>
              <a:rPr lang="ja-JP" altLang="en-US" sz="1050" dirty="0">
                <a:solidFill>
                  <a:prstClr val="white"/>
                </a:solidFill>
                <a:latin typeface="メイリオ" panose="020B0604030504040204" pitchFamily="50" charset="-128"/>
                <a:ea typeface="メイリオ" panose="020B0604030504040204" pitchFamily="50" charset="-128"/>
              </a:rPr>
              <a:t>システム連携ソリューション</a:t>
            </a:r>
          </a:p>
        </p:txBody>
      </p:sp>
      <p:pic>
        <p:nvPicPr>
          <p:cNvPr id="65" name="図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68" y="3561760"/>
            <a:ext cx="218366" cy="145175"/>
          </a:xfrm>
          <a:prstGeom prst="rect">
            <a:avLst/>
          </a:prstGeom>
        </p:spPr>
      </p:pic>
      <p:sp>
        <p:nvSpPr>
          <p:cNvPr id="66" name="角丸四角形 65"/>
          <p:cNvSpPr/>
          <p:nvPr/>
        </p:nvSpPr>
        <p:spPr>
          <a:xfrm>
            <a:off x="4980154" y="4440327"/>
            <a:ext cx="790492" cy="395309"/>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200" dirty="0"/>
              <a:t>GR</a:t>
            </a:r>
            <a:endParaRPr lang="ja-JP" altLang="en-US" sz="1200" dirty="0"/>
          </a:p>
        </p:txBody>
      </p:sp>
      <p:sp>
        <p:nvSpPr>
          <p:cNvPr id="67" name="テキスト ボックス 66"/>
          <p:cNvSpPr txBox="1"/>
          <p:nvPr/>
        </p:nvSpPr>
        <p:spPr>
          <a:xfrm>
            <a:off x="5082219" y="4657005"/>
            <a:ext cx="736322" cy="219291"/>
          </a:xfrm>
          <a:prstGeom prst="rect">
            <a:avLst/>
          </a:prstGeom>
          <a:noFill/>
          <a:ln>
            <a:noFill/>
          </a:ln>
        </p:spPr>
        <p:txBody>
          <a:bodyPr wrap="square" rtlCol="0">
            <a:spAutoFit/>
          </a:bodyPr>
          <a:lstStyle/>
          <a:p>
            <a:r>
              <a:rPr lang="ja-JP" altLang="en-US" sz="825" dirty="0">
                <a:solidFill>
                  <a:schemeClr val="bg1"/>
                </a:solidFill>
              </a:rPr>
              <a:t>レポート</a:t>
            </a:r>
            <a:endParaRPr lang="en-US" altLang="ja-JP" sz="825" dirty="0">
              <a:solidFill>
                <a:schemeClr val="bg1"/>
              </a:solidFill>
            </a:endParaRPr>
          </a:p>
        </p:txBody>
      </p:sp>
      <p:sp>
        <p:nvSpPr>
          <p:cNvPr id="68" name="角丸四角形 67"/>
          <p:cNvSpPr/>
          <p:nvPr/>
        </p:nvSpPr>
        <p:spPr>
          <a:xfrm>
            <a:off x="5868144" y="4440327"/>
            <a:ext cx="790492" cy="395309"/>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69" name="テキスト ボックス 68"/>
          <p:cNvSpPr txBox="1"/>
          <p:nvPr/>
        </p:nvSpPr>
        <p:spPr>
          <a:xfrm>
            <a:off x="6053599" y="4657005"/>
            <a:ext cx="471686" cy="230832"/>
          </a:xfrm>
          <a:prstGeom prst="rect">
            <a:avLst/>
          </a:prstGeom>
          <a:noFill/>
          <a:ln>
            <a:noFill/>
          </a:ln>
        </p:spPr>
        <p:txBody>
          <a:bodyPr wrap="square" rtlCol="0">
            <a:spAutoFit/>
          </a:bodyPr>
          <a:lstStyle/>
          <a:p>
            <a:r>
              <a:rPr lang="en-US" altLang="ja-JP" sz="900" dirty="0">
                <a:solidFill>
                  <a:schemeClr val="bg1"/>
                </a:solidFill>
              </a:rPr>
              <a:t>GEO</a:t>
            </a:r>
          </a:p>
        </p:txBody>
      </p:sp>
      <p:sp>
        <p:nvSpPr>
          <p:cNvPr id="70" name="角丸四角形 69"/>
          <p:cNvSpPr/>
          <p:nvPr/>
        </p:nvSpPr>
        <p:spPr>
          <a:xfrm>
            <a:off x="6768244" y="4440327"/>
            <a:ext cx="790492" cy="395309"/>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71" name="テキスト ボックス 70"/>
          <p:cNvSpPr txBox="1"/>
          <p:nvPr/>
        </p:nvSpPr>
        <p:spPr>
          <a:xfrm>
            <a:off x="6804823" y="4658958"/>
            <a:ext cx="736322" cy="219291"/>
          </a:xfrm>
          <a:prstGeom prst="rect">
            <a:avLst/>
          </a:prstGeom>
          <a:noFill/>
        </p:spPr>
        <p:txBody>
          <a:bodyPr wrap="square" rtlCol="0">
            <a:spAutoFit/>
          </a:bodyPr>
          <a:lstStyle/>
          <a:p>
            <a:r>
              <a:rPr lang="ja-JP" altLang="en-US" sz="825" dirty="0" smtClean="0">
                <a:solidFill>
                  <a:schemeClr val="bg1"/>
                </a:solidFill>
              </a:rPr>
              <a:t>インメモリ</a:t>
            </a:r>
            <a:endParaRPr lang="en-US" altLang="ja-JP" sz="825" dirty="0" smtClean="0">
              <a:solidFill>
                <a:schemeClr val="bg1"/>
              </a:solidFill>
            </a:endParaRPr>
          </a:p>
        </p:txBody>
      </p:sp>
      <p:sp>
        <p:nvSpPr>
          <p:cNvPr id="72" name="角丸四角形 71"/>
          <p:cNvSpPr/>
          <p:nvPr/>
        </p:nvSpPr>
        <p:spPr>
          <a:xfrm>
            <a:off x="7664135" y="4440327"/>
            <a:ext cx="790492" cy="395309"/>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200" dirty="0"/>
              <a:t>GD</a:t>
            </a:r>
            <a:endParaRPr lang="ja-JP" altLang="en-US" sz="1200" dirty="0"/>
          </a:p>
        </p:txBody>
      </p:sp>
      <p:sp>
        <p:nvSpPr>
          <p:cNvPr id="73" name="テキスト ボックス 72"/>
          <p:cNvSpPr txBox="1"/>
          <p:nvPr/>
        </p:nvSpPr>
        <p:spPr>
          <a:xfrm>
            <a:off x="7767864" y="4658958"/>
            <a:ext cx="606088" cy="219291"/>
          </a:xfrm>
          <a:prstGeom prst="rect">
            <a:avLst/>
          </a:prstGeom>
          <a:noFill/>
        </p:spPr>
        <p:txBody>
          <a:bodyPr wrap="square" rtlCol="0">
            <a:spAutoFit/>
          </a:bodyPr>
          <a:lstStyle/>
          <a:p>
            <a:r>
              <a:rPr lang="ja-JP" altLang="en-US" sz="825" dirty="0">
                <a:solidFill>
                  <a:schemeClr val="bg1"/>
                </a:solidFill>
              </a:rPr>
              <a:t>件数</a:t>
            </a:r>
            <a:r>
              <a:rPr lang="ja-JP" altLang="en-US" sz="825" dirty="0" smtClean="0">
                <a:solidFill>
                  <a:schemeClr val="bg1"/>
                </a:solidFill>
              </a:rPr>
              <a:t>追加</a:t>
            </a:r>
            <a:endParaRPr lang="en-US" altLang="ja-JP" sz="825" dirty="0" smtClean="0">
              <a:solidFill>
                <a:schemeClr val="bg1"/>
              </a:solidFill>
            </a:endParaRPr>
          </a:p>
        </p:txBody>
      </p:sp>
      <p:sp>
        <p:nvSpPr>
          <p:cNvPr id="74" name="Freeform 50"/>
          <p:cNvSpPr>
            <a:spLocks noEditPoints="1"/>
          </p:cNvSpPr>
          <p:nvPr/>
        </p:nvSpPr>
        <p:spPr bwMode="auto">
          <a:xfrm>
            <a:off x="1859661" y="2273682"/>
            <a:ext cx="152561" cy="181652"/>
          </a:xfrm>
          <a:custGeom>
            <a:avLst/>
            <a:gdLst>
              <a:gd name="T0" fmla="*/ 359 w 704"/>
              <a:gd name="T1" fmla="*/ 699 h 898"/>
              <a:gd name="T2" fmla="*/ 283 w 704"/>
              <a:gd name="T3" fmla="*/ 737 h 898"/>
              <a:gd name="T4" fmla="*/ 321 w 704"/>
              <a:gd name="T5" fmla="*/ 661 h 898"/>
              <a:gd name="T6" fmla="*/ 321 w 704"/>
              <a:gd name="T7" fmla="*/ 586 h 898"/>
              <a:gd name="T8" fmla="*/ 283 w 704"/>
              <a:gd name="T9" fmla="*/ 510 h 898"/>
              <a:gd name="T10" fmla="*/ 359 w 704"/>
              <a:gd name="T11" fmla="*/ 548 h 898"/>
              <a:gd name="T12" fmla="*/ 396 w 704"/>
              <a:gd name="T13" fmla="*/ 548 h 898"/>
              <a:gd name="T14" fmla="*/ 510 w 704"/>
              <a:gd name="T15" fmla="*/ 510 h 898"/>
              <a:gd name="T16" fmla="*/ 604 w 704"/>
              <a:gd name="T17" fmla="*/ 533 h 898"/>
              <a:gd name="T18" fmla="*/ 0 w 704"/>
              <a:gd name="T19" fmla="*/ 831 h 898"/>
              <a:gd name="T20" fmla="*/ 321 w 704"/>
              <a:gd name="T21" fmla="*/ 472 h 898"/>
              <a:gd name="T22" fmla="*/ 321 w 704"/>
              <a:gd name="T23" fmla="*/ 397 h 898"/>
              <a:gd name="T24" fmla="*/ 283 w 704"/>
              <a:gd name="T25" fmla="*/ 359 h 898"/>
              <a:gd name="T26" fmla="*/ 321 w 704"/>
              <a:gd name="T27" fmla="*/ 359 h 898"/>
              <a:gd name="T28" fmla="*/ 359 w 704"/>
              <a:gd name="T29" fmla="*/ 321 h 898"/>
              <a:gd name="T30" fmla="*/ 448 w 704"/>
              <a:gd name="T31" fmla="*/ 103 h 898"/>
              <a:gd name="T32" fmla="*/ 448 w 704"/>
              <a:gd name="T33" fmla="*/ 184 h 898"/>
              <a:gd name="T34" fmla="*/ 413 w 704"/>
              <a:gd name="T35" fmla="*/ 103 h 898"/>
              <a:gd name="T36" fmla="*/ 384 w 704"/>
              <a:gd name="T37" fmla="*/ 103 h 898"/>
              <a:gd name="T38" fmla="*/ 349 w 704"/>
              <a:gd name="T39" fmla="*/ 184 h 898"/>
              <a:gd name="T40" fmla="*/ 255 w 704"/>
              <a:gd name="T41" fmla="*/ 103 h 898"/>
              <a:gd name="T42" fmla="*/ 255 w 704"/>
              <a:gd name="T43" fmla="*/ 184 h 898"/>
              <a:gd name="T44" fmla="*/ 220 w 704"/>
              <a:gd name="T45" fmla="*/ 103 h 898"/>
              <a:gd name="T46" fmla="*/ 191 w 704"/>
              <a:gd name="T47" fmla="*/ 103 h 898"/>
              <a:gd name="T48" fmla="*/ 156 w 704"/>
              <a:gd name="T49" fmla="*/ 184 h 898"/>
              <a:gd name="T50" fmla="*/ 94 w 704"/>
              <a:gd name="T51" fmla="*/ 224 h 898"/>
              <a:gd name="T52" fmla="*/ 94 w 704"/>
              <a:gd name="T53" fmla="*/ 249 h 898"/>
              <a:gd name="T54" fmla="*/ 245 w 704"/>
              <a:gd name="T55" fmla="*/ 321 h 898"/>
              <a:gd name="T56" fmla="*/ 94 w 704"/>
              <a:gd name="T57" fmla="*/ 321 h 898"/>
              <a:gd name="T58" fmla="*/ 132 w 704"/>
              <a:gd name="T59" fmla="*/ 548 h 898"/>
              <a:gd name="T60" fmla="*/ 245 w 704"/>
              <a:gd name="T61" fmla="*/ 737 h 898"/>
              <a:gd name="T62" fmla="*/ 245 w 704"/>
              <a:gd name="T63" fmla="*/ 586 h 898"/>
              <a:gd name="T64" fmla="*/ 208 w 704"/>
              <a:gd name="T65" fmla="*/ 548 h 898"/>
              <a:gd name="T66" fmla="*/ 245 w 704"/>
              <a:gd name="T67" fmla="*/ 548 h 898"/>
              <a:gd name="T68" fmla="*/ 380 w 704"/>
              <a:gd name="T69" fmla="*/ 661 h 898"/>
              <a:gd name="T70" fmla="*/ 434 w 704"/>
              <a:gd name="T71" fmla="*/ 568 h 898"/>
              <a:gd name="T72" fmla="*/ 434 w 704"/>
              <a:gd name="T73" fmla="*/ 568 h 898"/>
              <a:gd name="T74" fmla="*/ 396 w 704"/>
              <a:gd name="T75" fmla="*/ 615 h 898"/>
              <a:gd name="T76" fmla="*/ 359 w 704"/>
              <a:gd name="T77" fmla="*/ 548 h 898"/>
              <a:gd name="T78" fmla="*/ 397 w 704"/>
              <a:gd name="T79" fmla="*/ 434 h 898"/>
              <a:gd name="T80" fmla="*/ 453 w 704"/>
              <a:gd name="T81" fmla="*/ 416 h 898"/>
              <a:gd name="T82" fmla="*/ 453 w 704"/>
              <a:gd name="T83" fmla="*/ 378 h 898"/>
              <a:gd name="T84" fmla="*/ 132 w 704"/>
              <a:gd name="T85" fmla="*/ 623 h 898"/>
              <a:gd name="T86" fmla="*/ 132 w 704"/>
              <a:gd name="T87" fmla="*/ 699 h 898"/>
              <a:gd name="T88" fmla="*/ 189 w 704"/>
              <a:gd name="T89" fmla="*/ 680 h 898"/>
              <a:gd name="T90" fmla="*/ 189 w 704"/>
              <a:gd name="T91" fmla="*/ 642 h 898"/>
              <a:gd name="T92" fmla="*/ 208 w 704"/>
              <a:gd name="T93" fmla="*/ 434 h 898"/>
              <a:gd name="T94" fmla="*/ 132 w 704"/>
              <a:gd name="T95" fmla="*/ 434 h 898"/>
              <a:gd name="T96" fmla="*/ 189 w 704"/>
              <a:gd name="T97" fmla="*/ 416 h 898"/>
              <a:gd name="T98" fmla="*/ 321 w 704"/>
              <a:gd name="T99" fmla="*/ 623 h 898"/>
              <a:gd name="T100" fmla="*/ 321 w 704"/>
              <a:gd name="T101" fmla="*/ 661 h 898"/>
              <a:gd name="T102" fmla="*/ 442 w 704"/>
              <a:gd name="T103" fmla="*/ 854 h 898"/>
              <a:gd name="T104" fmla="*/ 554 w 704"/>
              <a:gd name="T105" fmla="*/ 551 h 898"/>
              <a:gd name="T106" fmla="*/ 704 w 704"/>
              <a:gd name="T107" fmla="*/ 748 h 898"/>
              <a:gd name="T108" fmla="*/ 572 w 704"/>
              <a:gd name="T109" fmla="*/ 830 h 898"/>
              <a:gd name="T110" fmla="*/ 685 w 704"/>
              <a:gd name="T111" fmla="*/ 874 h 898"/>
              <a:gd name="T112" fmla="*/ 555 w 704"/>
              <a:gd name="T113" fmla="*/ 616 h 898"/>
              <a:gd name="T114" fmla="*/ 619 w 704"/>
              <a:gd name="T115" fmla="*/ 68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898">
                <a:moveTo>
                  <a:pt x="372" y="737"/>
                </a:moveTo>
                <a:cubicBezTo>
                  <a:pt x="359" y="737"/>
                  <a:pt x="359" y="737"/>
                  <a:pt x="359" y="737"/>
                </a:cubicBezTo>
                <a:cubicBezTo>
                  <a:pt x="359" y="699"/>
                  <a:pt x="359" y="699"/>
                  <a:pt x="359" y="699"/>
                </a:cubicBezTo>
                <a:cubicBezTo>
                  <a:pt x="321" y="699"/>
                  <a:pt x="321" y="699"/>
                  <a:pt x="321" y="699"/>
                </a:cubicBezTo>
                <a:cubicBezTo>
                  <a:pt x="321" y="737"/>
                  <a:pt x="321" y="737"/>
                  <a:pt x="321" y="737"/>
                </a:cubicBezTo>
                <a:cubicBezTo>
                  <a:pt x="283" y="737"/>
                  <a:pt x="283" y="737"/>
                  <a:pt x="283" y="737"/>
                </a:cubicBezTo>
                <a:cubicBezTo>
                  <a:pt x="283" y="699"/>
                  <a:pt x="283" y="699"/>
                  <a:pt x="283" y="699"/>
                </a:cubicBezTo>
                <a:cubicBezTo>
                  <a:pt x="321" y="699"/>
                  <a:pt x="321" y="699"/>
                  <a:pt x="321" y="699"/>
                </a:cubicBezTo>
                <a:cubicBezTo>
                  <a:pt x="321" y="661"/>
                  <a:pt x="321" y="661"/>
                  <a:pt x="321" y="661"/>
                </a:cubicBezTo>
                <a:cubicBezTo>
                  <a:pt x="283" y="661"/>
                  <a:pt x="283" y="661"/>
                  <a:pt x="283" y="661"/>
                </a:cubicBezTo>
                <a:cubicBezTo>
                  <a:pt x="283" y="586"/>
                  <a:pt x="283" y="586"/>
                  <a:pt x="283" y="586"/>
                </a:cubicBezTo>
                <a:cubicBezTo>
                  <a:pt x="321" y="586"/>
                  <a:pt x="321" y="586"/>
                  <a:pt x="321" y="586"/>
                </a:cubicBezTo>
                <a:cubicBezTo>
                  <a:pt x="321" y="548"/>
                  <a:pt x="321" y="548"/>
                  <a:pt x="321" y="548"/>
                </a:cubicBezTo>
                <a:cubicBezTo>
                  <a:pt x="283" y="548"/>
                  <a:pt x="283" y="548"/>
                  <a:pt x="283" y="548"/>
                </a:cubicBezTo>
                <a:cubicBezTo>
                  <a:pt x="283" y="510"/>
                  <a:pt x="283" y="510"/>
                  <a:pt x="283" y="510"/>
                </a:cubicBezTo>
                <a:cubicBezTo>
                  <a:pt x="321" y="510"/>
                  <a:pt x="321" y="510"/>
                  <a:pt x="321" y="510"/>
                </a:cubicBezTo>
                <a:cubicBezTo>
                  <a:pt x="321" y="548"/>
                  <a:pt x="321" y="548"/>
                  <a:pt x="321" y="548"/>
                </a:cubicBezTo>
                <a:cubicBezTo>
                  <a:pt x="359" y="548"/>
                  <a:pt x="359" y="548"/>
                  <a:pt x="359" y="548"/>
                </a:cubicBezTo>
                <a:cubicBezTo>
                  <a:pt x="359" y="510"/>
                  <a:pt x="359" y="510"/>
                  <a:pt x="359" y="510"/>
                </a:cubicBezTo>
                <a:cubicBezTo>
                  <a:pt x="396" y="510"/>
                  <a:pt x="396" y="510"/>
                  <a:pt x="396" y="510"/>
                </a:cubicBezTo>
                <a:cubicBezTo>
                  <a:pt x="396" y="548"/>
                  <a:pt x="396" y="548"/>
                  <a:pt x="396" y="548"/>
                </a:cubicBezTo>
                <a:cubicBezTo>
                  <a:pt x="434" y="548"/>
                  <a:pt x="434" y="548"/>
                  <a:pt x="434" y="548"/>
                </a:cubicBezTo>
                <a:cubicBezTo>
                  <a:pt x="434" y="510"/>
                  <a:pt x="434" y="510"/>
                  <a:pt x="434" y="510"/>
                </a:cubicBezTo>
                <a:cubicBezTo>
                  <a:pt x="510" y="510"/>
                  <a:pt x="510" y="510"/>
                  <a:pt x="510" y="510"/>
                </a:cubicBezTo>
                <a:cubicBezTo>
                  <a:pt x="510" y="531"/>
                  <a:pt x="510" y="531"/>
                  <a:pt x="510" y="531"/>
                </a:cubicBezTo>
                <a:cubicBezTo>
                  <a:pt x="524" y="529"/>
                  <a:pt x="538" y="527"/>
                  <a:pt x="554" y="527"/>
                </a:cubicBezTo>
                <a:cubicBezTo>
                  <a:pt x="572" y="527"/>
                  <a:pt x="589" y="529"/>
                  <a:pt x="604" y="533"/>
                </a:cubicBezTo>
                <a:cubicBezTo>
                  <a:pt x="604" y="0"/>
                  <a:pt x="604" y="0"/>
                  <a:pt x="604" y="0"/>
                </a:cubicBezTo>
                <a:cubicBezTo>
                  <a:pt x="0" y="0"/>
                  <a:pt x="0" y="0"/>
                  <a:pt x="0" y="0"/>
                </a:cubicBezTo>
                <a:cubicBezTo>
                  <a:pt x="0" y="831"/>
                  <a:pt x="0" y="831"/>
                  <a:pt x="0" y="831"/>
                </a:cubicBezTo>
                <a:cubicBezTo>
                  <a:pt x="396" y="831"/>
                  <a:pt x="396" y="831"/>
                  <a:pt x="396" y="831"/>
                </a:cubicBezTo>
                <a:cubicBezTo>
                  <a:pt x="381" y="805"/>
                  <a:pt x="373" y="773"/>
                  <a:pt x="372" y="737"/>
                </a:cubicBezTo>
                <a:close/>
                <a:moveTo>
                  <a:pt x="321" y="472"/>
                </a:moveTo>
                <a:cubicBezTo>
                  <a:pt x="283" y="472"/>
                  <a:pt x="283" y="472"/>
                  <a:pt x="283" y="472"/>
                </a:cubicBezTo>
                <a:cubicBezTo>
                  <a:pt x="283" y="397"/>
                  <a:pt x="283" y="397"/>
                  <a:pt x="283" y="397"/>
                </a:cubicBezTo>
                <a:cubicBezTo>
                  <a:pt x="321" y="397"/>
                  <a:pt x="321" y="397"/>
                  <a:pt x="321" y="397"/>
                </a:cubicBezTo>
                <a:lnTo>
                  <a:pt x="321" y="472"/>
                </a:lnTo>
                <a:close/>
                <a:moveTo>
                  <a:pt x="321" y="359"/>
                </a:moveTo>
                <a:cubicBezTo>
                  <a:pt x="283" y="359"/>
                  <a:pt x="283" y="359"/>
                  <a:pt x="283" y="359"/>
                </a:cubicBezTo>
                <a:cubicBezTo>
                  <a:pt x="283" y="321"/>
                  <a:pt x="283" y="321"/>
                  <a:pt x="283" y="321"/>
                </a:cubicBezTo>
                <a:cubicBezTo>
                  <a:pt x="321" y="321"/>
                  <a:pt x="321" y="321"/>
                  <a:pt x="321" y="321"/>
                </a:cubicBezTo>
                <a:lnTo>
                  <a:pt x="321" y="359"/>
                </a:lnTo>
                <a:close/>
                <a:moveTo>
                  <a:pt x="510" y="472"/>
                </a:moveTo>
                <a:cubicBezTo>
                  <a:pt x="359" y="472"/>
                  <a:pt x="359" y="472"/>
                  <a:pt x="359" y="472"/>
                </a:cubicBezTo>
                <a:cubicBezTo>
                  <a:pt x="359" y="321"/>
                  <a:pt x="359" y="321"/>
                  <a:pt x="359" y="321"/>
                </a:cubicBezTo>
                <a:cubicBezTo>
                  <a:pt x="510" y="321"/>
                  <a:pt x="510" y="321"/>
                  <a:pt x="510" y="321"/>
                </a:cubicBezTo>
                <a:lnTo>
                  <a:pt x="510" y="472"/>
                </a:lnTo>
                <a:close/>
                <a:moveTo>
                  <a:pt x="448" y="103"/>
                </a:moveTo>
                <a:cubicBezTo>
                  <a:pt x="477" y="103"/>
                  <a:pt x="477" y="103"/>
                  <a:pt x="477" y="103"/>
                </a:cubicBezTo>
                <a:cubicBezTo>
                  <a:pt x="477" y="184"/>
                  <a:pt x="477" y="184"/>
                  <a:pt x="477" y="184"/>
                </a:cubicBezTo>
                <a:cubicBezTo>
                  <a:pt x="448" y="184"/>
                  <a:pt x="448" y="184"/>
                  <a:pt x="448" y="184"/>
                </a:cubicBezTo>
                <a:lnTo>
                  <a:pt x="448" y="103"/>
                </a:lnTo>
                <a:close/>
                <a:moveTo>
                  <a:pt x="384" y="103"/>
                </a:moveTo>
                <a:cubicBezTo>
                  <a:pt x="413" y="103"/>
                  <a:pt x="413" y="103"/>
                  <a:pt x="413" y="103"/>
                </a:cubicBezTo>
                <a:cubicBezTo>
                  <a:pt x="413" y="184"/>
                  <a:pt x="413" y="184"/>
                  <a:pt x="413" y="184"/>
                </a:cubicBezTo>
                <a:cubicBezTo>
                  <a:pt x="384" y="184"/>
                  <a:pt x="384" y="184"/>
                  <a:pt x="384" y="184"/>
                </a:cubicBezTo>
                <a:lnTo>
                  <a:pt x="384" y="103"/>
                </a:lnTo>
                <a:close/>
                <a:moveTo>
                  <a:pt x="319" y="103"/>
                </a:moveTo>
                <a:cubicBezTo>
                  <a:pt x="349" y="103"/>
                  <a:pt x="349" y="103"/>
                  <a:pt x="349" y="103"/>
                </a:cubicBezTo>
                <a:cubicBezTo>
                  <a:pt x="349" y="184"/>
                  <a:pt x="349" y="184"/>
                  <a:pt x="349" y="184"/>
                </a:cubicBezTo>
                <a:cubicBezTo>
                  <a:pt x="319" y="184"/>
                  <a:pt x="319" y="184"/>
                  <a:pt x="319" y="184"/>
                </a:cubicBezTo>
                <a:lnTo>
                  <a:pt x="319" y="103"/>
                </a:lnTo>
                <a:close/>
                <a:moveTo>
                  <a:pt x="255" y="103"/>
                </a:moveTo>
                <a:cubicBezTo>
                  <a:pt x="285" y="103"/>
                  <a:pt x="285" y="103"/>
                  <a:pt x="285" y="103"/>
                </a:cubicBezTo>
                <a:cubicBezTo>
                  <a:pt x="285" y="184"/>
                  <a:pt x="285" y="184"/>
                  <a:pt x="285" y="184"/>
                </a:cubicBezTo>
                <a:cubicBezTo>
                  <a:pt x="255" y="184"/>
                  <a:pt x="255" y="184"/>
                  <a:pt x="255" y="184"/>
                </a:cubicBezTo>
                <a:lnTo>
                  <a:pt x="255" y="103"/>
                </a:lnTo>
                <a:close/>
                <a:moveTo>
                  <a:pt x="191" y="103"/>
                </a:moveTo>
                <a:cubicBezTo>
                  <a:pt x="220" y="103"/>
                  <a:pt x="220" y="103"/>
                  <a:pt x="220" y="103"/>
                </a:cubicBezTo>
                <a:cubicBezTo>
                  <a:pt x="220" y="184"/>
                  <a:pt x="220" y="184"/>
                  <a:pt x="220" y="184"/>
                </a:cubicBezTo>
                <a:cubicBezTo>
                  <a:pt x="191" y="184"/>
                  <a:pt x="191" y="184"/>
                  <a:pt x="191" y="184"/>
                </a:cubicBezTo>
                <a:lnTo>
                  <a:pt x="191" y="103"/>
                </a:lnTo>
                <a:close/>
                <a:moveTo>
                  <a:pt x="127" y="103"/>
                </a:moveTo>
                <a:cubicBezTo>
                  <a:pt x="156" y="103"/>
                  <a:pt x="156" y="103"/>
                  <a:pt x="156" y="103"/>
                </a:cubicBezTo>
                <a:cubicBezTo>
                  <a:pt x="156" y="184"/>
                  <a:pt x="156" y="184"/>
                  <a:pt x="156" y="184"/>
                </a:cubicBezTo>
                <a:cubicBezTo>
                  <a:pt x="127" y="184"/>
                  <a:pt x="127" y="184"/>
                  <a:pt x="127" y="184"/>
                </a:cubicBezTo>
                <a:lnTo>
                  <a:pt x="127" y="103"/>
                </a:lnTo>
                <a:close/>
                <a:moveTo>
                  <a:pt x="94" y="224"/>
                </a:moveTo>
                <a:cubicBezTo>
                  <a:pt x="510" y="224"/>
                  <a:pt x="510" y="224"/>
                  <a:pt x="510" y="224"/>
                </a:cubicBezTo>
                <a:cubicBezTo>
                  <a:pt x="510" y="249"/>
                  <a:pt x="510" y="249"/>
                  <a:pt x="510" y="249"/>
                </a:cubicBezTo>
                <a:cubicBezTo>
                  <a:pt x="94" y="249"/>
                  <a:pt x="94" y="249"/>
                  <a:pt x="94" y="249"/>
                </a:cubicBezTo>
                <a:lnTo>
                  <a:pt x="94" y="224"/>
                </a:lnTo>
                <a:close/>
                <a:moveTo>
                  <a:pt x="94" y="321"/>
                </a:moveTo>
                <a:cubicBezTo>
                  <a:pt x="245" y="321"/>
                  <a:pt x="245" y="321"/>
                  <a:pt x="245" y="321"/>
                </a:cubicBezTo>
                <a:cubicBezTo>
                  <a:pt x="245" y="472"/>
                  <a:pt x="245" y="472"/>
                  <a:pt x="245" y="472"/>
                </a:cubicBezTo>
                <a:cubicBezTo>
                  <a:pt x="94" y="472"/>
                  <a:pt x="94" y="472"/>
                  <a:pt x="94" y="472"/>
                </a:cubicBezTo>
                <a:lnTo>
                  <a:pt x="94" y="321"/>
                </a:lnTo>
                <a:close/>
                <a:moveTo>
                  <a:pt x="94" y="510"/>
                </a:moveTo>
                <a:cubicBezTo>
                  <a:pt x="132" y="510"/>
                  <a:pt x="132" y="510"/>
                  <a:pt x="132" y="510"/>
                </a:cubicBezTo>
                <a:cubicBezTo>
                  <a:pt x="132" y="548"/>
                  <a:pt x="132" y="548"/>
                  <a:pt x="132" y="548"/>
                </a:cubicBezTo>
                <a:cubicBezTo>
                  <a:pt x="94" y="548"/>
                  <a:pt x="94" y="548"/>
                  <a:pt x="94" y="548"/>
                </a:cubicBezTo>
                <a:lnTo>
                  <a:pt x="94" y="510"/>
                </a:lnTo>
                <a:close/>
                <a:moveTo>
                  <a:pt x="245" y="737"/>
                </a:moveTo>
                <a:cubicBezTo>
                  <a:pt x="94" y="737"/>
                  <a:pt x="94" y="737"/>
                  <a:pt x="94" y="737"/>
                </a:cubicBezTo>
                <a:cubicBezTo>
                  <a:pt x="94" y="586"/>
                  <a:pt x="94" y="586"/>
                  <a:pt x="94" y="586"/>
                </a:cubicBezTo>
                <a:cubicBezTo>
                  <a:pt x="245" y="586"/>
                  <a:pt x="245" y="586"/>
                  <a:pt x="245" y="586"/>
                </a:cubicBezTo>
                <a:lnTo>
                  <a:pt x="245" y="737"/>
                </a:lnTo>
                <a:close/>
                <a:moveTo>
                  <a:pt x="245" y="548"/>
                </a:moveTo>
                <a:cubicBezTo>
                  <a:pt x="208" y="548"/>
                  <a:pt x="208" y="548"/>
                  <a:pt x="208" y="548"/>
                </a:cubicBezTo>
                <a:cubicBezTo>
                  <a:pt x="208" y="510"/>
                  <a:pt x="208" y="510"/>
                  <a:pt x="208" y="510"/>
                </a:cubicBezTo>
                <a:cubicBezTo>
                  <a:pt x="245" y="510"/>
                  <a:pt x="245" y="510"/>
                  <a:pt x="245" y="510"/>
                </a:cubicBezTo>
                <a:lnTo>
                  <a:pt x="245" y="548"/>
                </a:lnTo>
                <a:close/>
                <a:moveTo>
                  <a:pt x="359" y="699"/>
                </a:moveTo>
                <a:cubicBezTo>
                  <a:pt x="359" y="661"/>
                  <a:pt x="359" y="661"/>
                  <a:pt x="359" y="661"/>
                </a:cubicBezTo>
                <a:cubicBezTo>
                  <a:pt x="380" y="661"/>
                  <a:pt x="380" y="661"/>
                  <a:pt x="380" y="661"/>
                </a:cubicBezTo>
                <a:cubicBezTo>
                  <a:pt x="377" y="673"/>
                  <a:pt x="375" y="686"/>
                  <a:pt x="373" y="699"/>
                </a:cubicBezTo>
                <a:lnTo>
                  <a:pt x="359" y="699"/>
                </a:lnTo>
                <a:close/>
                <a:moveTo>
                  <a:pt x="434" y="568"/>
                </a:moveTo>
                <a:cubicBezTo>
                  <a:pt x="434" y="548"/>
                  <a:pt x="434" y="548"/>
                  <a:pt x="434" y="548"/>
                </a:cubicBezTo>
                <a:cubicBezTo>
                  <a:pt x="464" y="548"/>
                  <a:pt x="464" y="548"/>
                  <a:pt x="464" y="548"/>
                </a:cubicBezTo>
                <a:cubicBezTo>
                  <a:pt x="453" y="553"/>
                  <a:pt x="443" y="560"/>
                  <a:pt x="434" y="568"/>
                </a:cubicBezTo>
                <a:close/>
                <a:moveTo>
                  <a:pt x="359" y="548"/>
                </a:moveTo>
                <a:cubicBezTo>
                  <a:pt x="396" y="548"/>
                  <a:pt x="396" y="548"/>
                  <a:pt x="396" y="548"/>
                </a:cubicBezTo>
                <a:cubicBezTo>
                  <a:pt x="396" y="615"/>
                  <a:pt x="396" y="615"/>
                  <a:pt x="396" y="615"/>
                </a:cubicBezTo>
                <a:cubicBezTo>
                  <a:pt x="395" y="618"/>
                  <a:pt x="394" y="621"/>
                  <a:pt x="393" y="623"/>
                </a:cubicBezTo>
                <a:cubicBezTo>
                  <a:pt x="359" y="623"/>
                  <a:pt x="359" y="623"/>
                  <a:pt x="359" y="623"/>
                </a:cubicBezTo>
                <a:lnTo>
                  <a:pt x="359" y="548"/>
                </a:lnTo>
                <a:close/>
                <a:moveTo>
                  <a:pt x="472" y="359"/>
                </a:moveTo>
                <a:cubicBezTo>
                  <a:pt x="397" y="359"/>
                  <a:pt x="397" y="359"/>
                  <a:pt x="397" y="359"/>
                </a:cubicBezTo>
                <a:cubicBezTo>
                  <a:pt x="397" y="434"/>
                  <a:pt x="397" y="434"/>
                  <a:pt x="397" y="434"/>
                </a:cubicBezTo>
                <a:cubicBezTo>
                  <a:pt x="472" y="434"/>
                  <a:pt x="472" y="434"/>
                  <a:pt x="472" y="434"/>
                </a:cubicBezTo>
                <a:lnTo>
                  <a:pt x="472" y="359"/>
                </a:lnTo>
                <a:close/>
                <a:moveTo>
                  <a:pt x="453" y="416"/>
                </a:moveTo>
                <a:cubicBezTo>
                  <a:pt x="415" y="416"/>
                  <a:pt x="415" y="416"/>
                  <a:pt x="415" y="416"/>
                </a:cubicBezTo>
                <a:cubicBezTo>
                  <a:pt x="415" y="378"/>
                  <a:pt x="415" y="378"/>
                  <a:pt x="415" y="378"/>
                </a:cubicBezTo>
                <a:cubicBezTo>
                  <a:pt x="453" y="378"/>
                  <a:pt x="453" y="378"/>
                  <a:pt x="453" y="378"/>
                </a:cubicBezTo>
                <a:lnTo>
                  <a:pt x="453" y="416"/>
                </a:lnTo>
                <a:close/>
                <a:moveTo>
                  <a:pt x="208" y="623"/>
                </a:moveTo>
                <a:cubicBezTo>
                  <a:pt x="132" y="623"/>
                  <a:pt x="132" y="623"/>
                  <a:pt x="132" y="623"/>
                </a:cubicBezTo>
                <a:cubicBezTo>
                  <a:pt x="132" y="658"/>
                  <a:pt x="132" y="658"/>
                  <a:pt x="132" y="658"/>
                </a:cubicBezTo>
                <a:cubicBezTo>
                  <a:pt x="132" y="661"/>
                  <a:pt x="132" y="661"/>
                  <a:pt x="132" y="661"/>
                </a:cubicBezTo>
                <a:cubicBezTo>
                  <a:pt x="132" y="699"/>
                  <a:pt x="132" y="699"/>
                  <a:pt x="132" y="699"/>
                </a:cubicBezTo>
                <a:cubicBezTo>
                  <a:pt x="208" y="699"/>
                  <a:pt x="208" y="699"/>
                  <a:pt x="208" y="699"/>
                </a:cubicBezTo>
                <a:lnTo>
                  <a:pt x="208" y="623"/>
                </a:lnTo>
                <a:close/>
                <a:moveTo>
                  <a:pt x="189" y="680"/>
                </a:moveTo>
                <a:cubicBezTo>
                  <a:pt x="151" y="680"/>
                  <a:pt x="151" y="680"/>
                  <a:pt x="151" y="680"/>
                </a:cubicBezTo>
                <a:cubicBezTo>
                  <a:pt x="151" y="642"/>
                  <a:pt x="151" y="642"/>
                  <a:pt x="151" y="642"/>
                </a:cubicBezTo>
                <a:cubicBezTo>
                  <a:pt x="189" y="642"/>
                  <a:pt x="189" y="642"/>
                  <a:pt x="189" y="642"/>
                </a:cubicBezTo>
                <a:lnTo>
                  <a:pt x="189" y="680"/>
                </a:lnTo>
                <a:close/>
                <a:moveTo>
                  <a:pt x="132" y="434"/>
                </a:moveTo>
                <a:cubicBezTo>
                  <a:pt x="208" y="434"/>
                  <a:pt x="208" y="434"/>
                  <a:pt x="208" y="434"/>
                </a:cubicBezTo>
                <a:cubicBezTo>
                  <a:pt x="208" y="359"/>
                  <a:pt x="208" y="359"/>
                  <a:pt x="208" y="359"/>
                </a:cubicBezTo>
                <a:cubicBezTo>
                  <a:pt x="132" y="359"/>
                  <a:pt x="132" y="359"/>
                  <a:pt x="132" y="359"/>
                </a:cubicBezTo>
                <a:lnTo>
                  <a:pt x="132" y="434"/>
                </a:lnTo>
                <a:close/>
                <a:moveTo>
                  <a:pt x="151" y="378"/>
                </a:moveTo>
                <a:cubicBezTo>
                  <a:pt x="189" y="378"/>
                  <a:pt x="189" y="378"/>
                  <a:pt x="189" y="378"/>
                </a:cubicBezTo>
                <a:cubicBezTo>
                  <a:pt x="189" y="416"/>
                  <a:pt x="189" y="416"/>
                  <a:pt x="189" y="416"/>
                </a:cubicBezTo>
                <a:cubicBezTo>
                  <a:pt x="151" y="416"/>
                  <a:pt x="151" y="416"/>
                  <a:pt x="151" y="416"/>
                </a:cubicBezTo>
                <a:lnTo>
                  <a:pt x="151" y="378"/>
                </a:lnTo>
                <a:close/>
                <a:moveTo>
                  <a:pt x="321" y="623"/>
                </a:moveTo>
                <a:cubicBezTo>
                  <a:pt x="359" y="623"/>
                  <a:pt x="359" y="623"/>
                  <a:pt x="359" y="623"/>
                </a:cubicBezTo>
                <a:cubicBezTo>
                  <a:pt x="359" y="661"/>
                  <a:pt x="359" y="661"/>
                  <a:pt x="359" y="661"/>
                </a:cubicBezTo>
                <a:cubicBezTo>
                  <a:pt x="321" y="661"/>
                  <a:pt x="321" y="661"/>
                  <a:pt x="321" y="661"/>
                </a:cubicBezTo>
                <a:lnTo>
                  <a:pt x="321" y="623"/>
                </a:lnTo>
                <a:close/>
                <a:moveTo>
                  <a:pt x="568" y="898"/>
                </a:moveTo>
                <a:cubicBezTo>
                  <a:pt x="514" y="898"/>
                  <a:pt x="472" y="883"/>
                  <a:pt x="442" y="854"/>
                </a:cubicBezTo>
                <a:cubicBezTo>
                  <a:pt x="411" y="824"/>
                  <a:pt x="396" y="782"/>
                  <a:pt x="396" y="727"/>
                </a:cubicBezTo>
                <a:cubicBezTo>
                  <a:pt x="396" y="671"/>
                  <a:pt x="410" y="628"/>
                  <a:pt x="438" y="597"/>
                </a:cubicBezTo>
                <a:cubicBezTo>
                  <a:pt x="466" y="567"/>
                  <a:pt x="505" y="551"/>
                  <a:pt x="554" y="551"/>
                </a:cubicBezTo>
                <a:cubicBezTo>
                  <a:pt x="602" y="551"/>
                  <a:pt x="638" y="565"/>
                  <a:pt x="665" y="592"/>
                </a:cubicBezTo>
                <a:cubicBezTo>
                  <a:pt x="691" y="619"/>
                  <a:pt x="704" y="656"/>
                  <a:pt x="704" y="703"/>
                </a:cubicBezTo>
                <a:cubicBezTo>
                  <a:pt x="704" y="748"/>
                  <a:pt x="704" y="748"/>
                  <a:pt x="704" y="748"/>
                </a:cubicBezTo>
                <a:cubicBezTo>
                  <a:pt x="488" y="748"/>
                  <a:pt x="488" y="748"/>
                  <a:pt x="488" y="748"/>
                </a:cubicBezTo>
                <a:cubicBezTo>
                  <a:pt x="489" y="774"/>
                  <a:pt x="497" y="794"/>
                  <a:pt x="511" y="808"/>
                </a:cubicBezTo>
                <a:cubicBezTo>
                  <a:pt x="526" y="823"/>
                  <a:pt x="546" y="830"/>
                  <a:pt x="572" y="830"/>
                </a:cubicBezTo>
                <a:cubicBezTo>
                  <a:pt x="592" y="830"/>
                  <a:pt x="611" y="828"/>
                  <a:pt x="629" y="824"/>
                </a:cubicBezTo>
                <a:cubicBezTo>
                  <a:pt x="647" y="820"/>
                  <a:pt x="666" y="813"/>
                  <a:pt x="685" y="804"/>
                </a:cubicBezTo>
                <a:cubicBezTo>
                  <a:pt x="685" y="874"/>
                  <a:pt x="685" y="874"/>
                  <a:pt x="685" y="874"/>
                </a:cubicBezTo>
                <a:cubicBezTo>
                  <a:pt x="669" y="882"/>
                  <a:pt x="652" y="888"/>
                  <a:pt x="634" y="892"/>
                </a:cubicBezTo>
                <a:cubicBezTo>
                  <a:pt x="616" y="896"/>
                  <a:pt x="594" y="898"/>
                  <a:pt x="568" y="898"/>
                </a:cubicBezTo>
                <a:close/>
                <a:moveTo>
                  <a:pt x="555" y="616"/>
                </a:moveTo>
                <a:cubicBezTo>
                  <a:pt x="536" y="616"/>
                  <a:pt x="520" y="623"/>
                  <a:pt x="509" y="635"/>
                </a:cubicBezTo>
                <a:cubicBezTo>
                  <a:pt x="498" y="647"/>
                  <a:pt x="492" y="664"/>
                  <a:pt x="491" y="687"/>
                </a:cubicBezTo>
                <a:cubicBezTo>
                  <a:pt x="619" y="687"/>
                  <a:pt x="619" y="687"/>
                  <a:pt x="619" y="687"/>
                </a:cubicBezTo>
                <a:cubicBezTo>
                  <a:pt x="618" y="664"/>
                  <a:pt x="612" y="647"/>
                  <a:pt x="601" y="635"/>
                </a:cubicBezTo>
                <a:cubicBezTo>
                  <a:pt x="590" y="623"/>
                  <a:pt x="574" y="616"/>
                  <a:pt x="555" y="61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5" name="Freeform 54"/>
          <p:cNvSpPr>
            <a:spLocks noEditPoints="1"/>
          </p:cNvSpPr>
          <p:nvPr/>
        </p:nvSpPr>
        <p:spPr bwMode="auto">
          <a:xfrm>
            <a:off x="1814964" y="946335"/>
            <a:ext cx="253308" cy="167524"/>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6" name="Freeform 61"/>
          <p:cNvSpPr>
            <a:spLocks noEditPoints="1"/>
          </p:cNvSpPr>
          <p:nvPr/>
        </p:nvSpPr>
        <p:spPr bwMode="auto">
          <a:xfrm>
            <a:off x="762081" y="1608034"/>
            <a:ext cx="253308" cy="167524"/>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7" name="Freeform 64"/>
          <p:cNvSpPr>
            <a:spLocks noEditPoints="1"/>
          </p:cNvSpPr>
          <p:nvPr/>
        </p:nvSpPr>
        <p:spPr bwMode="auto">
          <a:xfrm>
            <a:off x="885136" y="946335"/>
            <a:ext cx="130253" cy="167524"/>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8" name="Freeform 65"/>
          <p:cNvSpPr>
            <a:spLocks noEditPoints="1"/>
          </p:cNvSpPr>
          <p:nvPr/>
        </p:nvSpPr>
        <p:spPr bwMode="auto">
          <a:xfrm>
            <a:off x="4982738" y="995679"/>
            <a:ext cx="196459" cy="170215"/>
          </a:xfrm>
          <a:custGeom>
            <a:avLst/>
            <a:gdLst>
              <a:gd name="T0" fmla="*/ 912 w 912"/>
              <a:gd name="T1" fmla="*/ 739 h 844"/>
              <a:gd name="T2" fmla="*/ 896 w 912"/>
              <a:gd name="T3" fmla="*/ 799 h 844"/>
              <a:gd name="T4" fmla="*/ 863 w 912"/>
              <a:gd name="T5" fmla="*/ 844 h 844"/>
              <a:gd name="T6" fmla="*/ 830 w 912"/>
              <a:gd name="T7" fmla="*/ 799 h 844"/>
              <a:gd name="T8" fmla="*/ 697 w 912"/>
              <a:gd name="T9" fmla="*/ 811 h 844"/>
              <a:gd name="T10" fmla="*/ 631 w 912"/>
              <a:gd name="T11" fmla="*/ 811 h 844"/>
              <a:gd name="T12" fmla="*/ 566 w 912"/>
              <a:gd name="T13" fmla="*/ 799 h 844"/>
              <a:gd name="T14" fmla="*/ 566 w 912"/>
              <a:gd name="T15" fmla="*/ 709 h 844"/>
              <a:gd name="T16" fmla="*/ 912 w 912"/>
              <a:gd name="T17" fmla="*/ 653 h 844"/>
              <a:gd name="T18" fmla="*/ 566 w 912"/>
              <a:gd name="T19" fmla="*/ 709 h 844"/>
              <a:gd name="T20" fmla="*/ 912 w 912"/>
              <a:gd name="T21" fmla="*/ 536 h 844"/>
              <a:gd name="T22" fmla="*/ 566 w 912"/>
              <a:gd name="T23" fmla="*/ 370 h 844"/>
              <a:gd name="T24" fmla="*/ 566 w 912"/>
              <a:gd name="T25" fmla="*/ 622 h 844"/>
              <a:gd name="T26" fmla="*/ 912 w 912"/>
              <a:gd name="T27" fmla="*/ 566 h 844"/>
              <a:gd name="T28" fmla="*/ 566 w 912"/>
              <a:gd name="T29" fmla="*/ 622 h 844"/>
              <a:gd name="T30" fmla="*/ 534 w 912"/>
              <a:gd name="T31" fmla="*/ 799 h 844"/>
              <a:gd name="T32" fmla="*/ 188 w 912"/>
              <a:gd name="T33" fmla="*/ 101 h 844"/>
              <a:gd name="T34" fmla="*/ 58 w 912"/>
              <a:gd name="T35" fmla="*/ 181 h 844"/>
              <a:gd name="T36" fmla="*/ 29 w 912"/>
              <a:gd name="T37" fmla="*/ 251 h 844"/>
              <a:gd name="T38" fmla="*/ 188 w 912"/>
              <a:gd name="T39" fmla="*/ 448 h 844"/>
              <a:gd name="T40" fmla="*/ 8 w 912"/>
              <a:gd name="T41" fmla="*/ 415 h 844"/>
              <a:gd name="T42" fmla="*/ 188 w 912"/>
              <a:gd name="T43" fmla="*/ 531 h 844"/>
              <a:gd name="T44" fmla="*/ 219 w 912"/>
              <a:gd name="T45" fmla="*/ 799 h 844"/>
              <a:gd name="T46" fmla="*/ 252 w 912"/>
              <a:gd name="T47" fmla="*/ 844 h 844"/>
              <a:gd name="T48" fmla="*/ 285 w 912"/>
              <a:gd name="T49" fmla="*/ 799 h 844"/>
              <a:gd name="T50" fmla="*/ 433 w 912"/>
              <a:gd name="T51" fmla="*/ 811 h 844"/>
              <a:gd name="T52" fmla="*/ 499 w 912"/>
              <a:gd name="T53" fmla="*/ 811 h 844"/>
              <a:gd name="T54" fmla="*/ 859 w 912"/>
              <a:gd name="T55" fmla="*/ 12 h 844"/>
              <a:gd name="T56" fmla="*/ 600 w 912"/>
              <a:gd name="T57" fmla="*/ 102 h 844"/>
              <a:gd name="T58" fmla="*/ 566 w 912"/>
              <a:gd name="T59" fmla="*/ 264 h 844"/>
              <a:gd name="T60" fmla="*/ 912 w 912"/>
              <a:gd name="T61" fmla="*/ 183 h 844"/>
              <a:gd name="T62" fmla="*/ 679 w 912"/>
              <a:gd name="T63" fmla="*/ 102 h 844"/>
              <a:gd name="T64" fmla="*/ 859 w 912"/>
              <a:gd name="T65" fmla="*/ 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844">
                <a:moveTo>
                  <a:pt x="566" y="739"/>
                </a:moveTo>
                <a:cubicBezTo>
                  <a:pt x="912" y="739"/>
                  <a:pt x="912" y="739"/>
                  <a:pt x="912" y="739"/>
                </a:cubicBezTo>
                <a:cubicBezTo>
                  <a:pt x="912" y="799"/>
                  <a:pt x="912" y="799"/>
                  <a:pt x="912" y="799"/>
                </a:cubicBezTo>
                <a:cubicBezTo>
                  <a:pt x="896" y="799"/>
                  <a:pt x="896" y="799"/>
                  <a:pt x="896" y="799"/>
                </a:cubicBezTo>
                <a:cubicBezTo>
                  <a:pt x="896" y="811"/>
                  <a:pt x="896" y="811"/>
                  <a:pt x="896" y="811"/>
                </a:cubicBezTo>
                <a:cubicBezTo>
                  <a:pt x="896" y="829"/>
                  <a:pt x="881" y="844"/>
                  <a:pt x="863" y="844"/>
                </a:cubicBezTo>
                <a:cubicBezTo>
                  <a:pt x="844" y="844"/>
                  <a:pt x="830" y="829"/>
                  <a:pt x="830" y="811"/>
                </a:cubicBezTo>
                <a:cubicBezTo>
                  <a:pt x="830" y="799"/>
                  <a:pt x="830" y="799"/>
                  <a:pt x="830" y="799"/>
                </a:cubicBezTo>
                <a:cubicBezTo>
                  <a:pt x="697" y="799"/>
                  <a:pt x="697" y="799"/>
                  <a:pt x="697" y="799"/>
                </a:cubicBezTo>
                <a:cubicBezTo>
                  <a:pt x="697" y="811"/>
                  <a:pt x="697" y="811"/>
                  <a:pt x="697" y="811"/>
                </a:cubicBezTo>
                <a:cubicBezTo>
                  <a:pt x="697" y="829"/>
                  <a:pt x="682" y="844"/>
                  <a:pt x="664" y="844"/>
                </a:cubicBezTo>
                <a:cubicBezTo>
                  <a:pt x="646" y="844"/>
                  <a:pt x="631" y="829"/>
                  <a:pt x="631" y="811"/>
                </a:cubicBezTo>
                <a:cubicBezTo>
                  <a:pt x="631" y="799"/>
                  <a:pt x="631" y="799"/>
                  <a:pt x="631" y="799"/>
                </a:cubicBezTo>
                <a:cubicBezTo>
                  <a:pt x="566" y="799"/>
                  <a:pt x="566" y="799"/>
                  <a:pt x="566" y="799"/>
                </a:cubicBezTo>
                <a:lnTo>
                  <a:pt x="566" y="739"/>
                </a:lnTo>
                <a:close/>
                <a:moveTo>
                  <a:pt x="566" y="709"/>
                </a:moveTo>
                <a:cubicBezTo>
                  <a:pt x="912" y="709"/>
                  <a:pt x="912" y="709"/>
                  <a:pt x="912" y="709"/>
                </a:cubicBezTo>
                <a:cubicBezTo>
                  <a:pt x="912" y="653"/>
                  <a:pt x="912" y="653"/>
                  <a:pt x="912" y="653"/>
                </a:cubicBezTo>
                <a:cubicBezTo>
                  <a:pt x="566" y="653"/>
                  <a:pt x="566" y="653"/>
                  <a:pt x="566" y="653"/>
                </a:cubicBezTo>
                <a:lnTo>
                  <a:pt x="566" y="709"/>
                </a:lnTo>
                <a:close/>
                <a:moveTo>
                  <a:pt x="566" y="536"/>
                </a:moveTo>
                <a:cubicBezTo>
                  <a:pt x="912" y="536"/>
                  <a:pt x="912" y="536"/>
                  <a:pt x="912" y="536"/>
                </a:cubicBezTo>
                <a:cubicBezTo>
                  <a:pt x="912" y="370"/>
                  <a:pt x="912" y="370"/>
                  <a:pt x="912" y="370"/>
                </a:cubicBezTo>
                <a:cubicBezTo>
                  <a:pt x="566" y="370"/>
                  <a:pt x="566" y="370"/>
                  <a:pt x="566" y="370"/>
                </a:cubicBezTo>
                <a:lnTo>
                  <a:pt x="566" y="536"/>
                </a:lnTo>
                <a:close/>
                <a:moveTo>
                  <a:pt x="566" y="622"/>
                </a:moveTo>
                <a:cubicBezTo>
                  <a:pt x="912" y="622"/>
                  <a:pt x="912" y="622"/>
                  <a:pt x="912" y="622"/>
                </a:cubicBezTo>
                <a:cubicBezTo>
                  <a:pt x="912" y="566"/>
                  <a:pt x="912" y="566"/>
                  <a:pt x="912" y="566"/>
                </a:cubicBezTo>
                <a:cubicBezTo>
                  <a:pt x="566" y="566"/>
                  <a:pt x="566" y="566"/>
                  <a:pt x="566" y="566"/>
                </a:cubicBezTo>
                <a:lnTo>
                  <a:pt x="566" y="622"/>
                </a:lnTo>
                <a:close/>
                <a:moveTo>
                  <a:pt x="499" y="799"/>
                </a:moveTo>
                <a:cubicBezTo>
                  <a:pt x="534" y="799"/>
                  <a:pt x="534" y="799"/>
                  <a:pt x="534" y="799"/>
                </a:cubicBezTo>
                <a:cubicBezTo>
                  <a:pt x="534" y="101"/>
                  <a:pt x="534" y="101"/>
                  <a:pt x="534" y="101"/>
                </a:cubicBezTo>
                <a:cubicBezTo>
                  <a:pt x="188" y="101"/>
                  <a:pt x="188" y="101"/>
                  <a:pt x="188" y="101"/>
                </a:cubicBezTo>
                <a:cubicBezTo>
                  <a:pt x="188" y="235"/>
                  <a:pt x="188" y="235"/>
                  <a:pt x="188" y="235"/>
                </a:cubicBezTo>
                <a:cubicBezTo>
                  <a:pt x="58" y="181"/>
                  <a:pt x="58" y="181"/>
                  <a:pt x="58" y="181"/>
                </a:cubicBezTo>
                <a:cubicBezTo>
                  <a:pt x="38" y="173"/>
                  <a:pt x="16" y="182"/>
                  <a:pt x="8" y="202"/>
                </a:cubicBezTo>
                <a:cubicBezTo>
                  <a:pt x="0" y="221"/>
                  <a:pt x="9" y="243"/>
                  <a:pt x="29" y="251"/>
                </a:cubicBezTo>
                <a:cubicBezTo>
                  <a:pt x="188" y="317"/>
                  <a:pt x="188" y="317"/>
                  <a:pt x="188" y="317"/>
                </a:cubicBezTo>
                <a:cubicBezTo>
                  <a:pt x="188" y="448"/>
                  <a:pt x="188" y="448"/>
                  <a:pt x="188" y="448"/>
                </a:cubicBezTo>
                <a:cubicBezTo>
                  <a:pt x="58" y="395"/>
                  <a:pt x="58" y="395"/>
                  <a:pt x="58" y="395"/>
                </a:cubicBezTo>
                <a:cubicBezTo>
                  <a:pt x="38" y="387"/>
                  <a:pt x="16" y="396"/>
                  <a:pt x="8" y="415"/>
                </a:cubicBezTo>
                <a:cubicBezTo>
                  <a:pt x="0" y="435"/>
                  <a:pt x="9" y="457"/>
                  <a:pt x="29" y="465"/>
                </a:cubicBezTo>
                <a:cubicBezTo>
                  <a:pt x="188" y="531"/>
                  <a:pt x="188" y="531"/>
                  <a:pt x="188" y="531"/>
                </a:cubicBezTo>
                <a:cubicBezTo>
                  <a:pt x="188" y="799"/>
                  <a:pt x="188" y="799"/>
                  <a:pt x="188" y="799"/>
                </a:cubicBezTo>
                <a:cubicBezTo>
                  <a:pt x="219" y="799"/>
                  <a:pt x="219" y="799"/>
                  <a:pt x="219" y="799"/>
                </a:cubicBezTo>
                <a:cubicBezTo>
                  <a:pt x="219" y="811"/>
                  <a:pt x="219" y="811"/>
                  <a:pt x="219" y="811"/>
                </a:cubicBezTo>
                <a:cubicBezTo>
                  <a:pt x="219" y="829"/>
                  <a:pt x="234" y="844"/>
                  <a:pt x="252" y="844"/>
                </a:cubicBezTo>
                <a:cubicBezTo>
                  <a:pt x="270" y="844"/>
                  <a:pt x="285" y="829"/>
                  <a:pt x="285" y="811"/>
                </a:cubicBezTo>
                <a:cubicBezTo>
                  <a:pt x="285" y="799"/>
                  <a:pt x="285" y="799"/>
                  <a:pt x="285" y="799"/>
                </a:cubicBezTo>
                <a:cubicBezTo>
                  <a:pt x="433" y="799"/>
                  <a:pt x="433" y="799"/>
                  <a:pt x="433" y="799"/>
                </a:cubicBezTo>
                <a:cubicBezTo>
                  <a:pt x="433" y="811"/>
                  <a:pt x="433" y="811"/>
                  <a:pt x="433" y="811"/>
                </a:cubicBezTo>
                <a:cubicBezTo>
                  <a:pt x="433" y="829"/>
                  <a:pt x="447" y="844"/>
                  <a:pt x="466" y="844"/>
                </a:cubicBezTo>
                <a:cubicBezTo>
                  <a:pt x="484" y="844"/>
                  <a:pt x="499" y="829"/>
                  <a:pt x="499" y="811"/>
                </a:cubicBezTo>
                <a:lnTo>
                  <a:pt x="499" y="799"/>
                </a:lnTo>
                <a:close/>
                <a:moveTo>
                  <a:pt x="859" y="12"/>
                </a:moveTo>
                <a:cubicBezTo>
                  <a:pt x="856" y="4"/>
                  <a:pt x="847" y="0"/>
                  <a:pt x="839" y="4"/>
                </a:cubicBezTo>
                <a:cubicBezTo>
                  <a:pt x="600" y="102"/>
                  <a:pt x="600" y="102"/>
                  <a:pt x="600" y="102"/>
                </a:cubicBezTo>
                <a:cubicBezTo>
                  <a:pt x="566" y="102"/>
                  <a:pt x="566" y="102"/>
                  <a:pt x="566" y="102"/>
                </a:cubicBezTo>
                <a:cubicBezTo>
                  <a:pt x="566" y="264"/>
                  <a:pt x="566" y="264"/>
                  <a:pt x="566" y="264"/>
                </a:cubicBezTo>
                <a:cubicBezTo>
                  <a:pt x="912" y="264"/>
                  <a:pt x="912" y="264"/>
                  <a:pt x="912" y="264"/>
                </a:cubicBezTo>
                <a:cubicBezTo>
                  <a:pt x="912" y="183"/>
                  <a:pt x="912" y="183"/>
                  <a:pt x="912" y="183"/>
                </a:cubicBezTo>
                <a:cubicBezTo>
                  <a:pt x="912" y="139"/>
                  <a:pt x="874" y="102"/>
                  <a:pt x="826" y="102"/>
                </a:cubicBezTo>
                <a:cubicBezTo>
                  <a:pt x="679" y="102"/>
                  <a:pt x="679" y="102"/>
                  <a:pt x="679" y="102"/>
                </a:cubicBezTo>
                <a:cubicBezTo>
                  <a:pt x="851" y="32"/>
                  <a:pt x="851" y="32"/>
                  <a:pt x="851" y="32"/>
                </a:cubicBezTo>
                <a:cubicBezTo>
                  <a:pt x="858" y="29"/>
                  <a:pt x="862" y="20"/>
                  <a:pt x="859" y="1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9" name="Freeform 66"/>
          <p:cNvSpPr>
            <a:spLocks noEditPoints="1"/>
          </p:cNvSpPr>
          <p:nvPr/>
        </p:nvSpPr>
        <p:spPr bwMode="auto">
          <a:xfrm>
            <a:off x="3964375" y="995679"/>
            <a:ext cx="244673" cy="167524"/>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0" name="Freeform 67"/>
          <p:cNvSpPr>
            <a:spLocks noEditPoints="1"/>
          </p:cNvSpPr>
          <p:nvPr/>
        </p:nvSpPr>
        <p:spPr bwMode="auto">
          <a:xfrm>
            <a:off x="3990721" y="2184411"/>
            <a:ext cx="227402" cy="162814"/>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1" name="Freeform 68"/>
          <p:cNvSpPr>
            <a:spLocks noEditPoints="1"/>
          </p:cNvSpPr>
          <p:nvPr/>
        </p:nvSpPr>
        <p:spPr bwMode="auto">
          <a:xfrm>
            <a:off x="879659" y="2280009"/>
            <a:ext cx="130972" cy="168197"/>
          </a:xfrm>
          <a:custGeom>
            <a:avLst/>
            <a:gdLst>
              <a:gd name="T0" fmla="*/ 0 w 182"/>
              <a:gd name="T1" fmla="*/ 0 h 250"/>
              <a:gd name="T2" fmla="*/ 97 w 182"/>
              <a:gd name="T3" fmla="*/ 97 h 250"/>
              <a:gd name="T4" fmla="*/ 97 w 182"/>
              <a:gd name="T5" fmla="*/ 108 h 250"/>
              <a:gd name="T6" fmla="*/ 86 w 182"/>
              <a:gd name="T7" fmla="*/ 119 h 250"/>
              <a:gd name="T8" fmla="*/ 97 w 182"/>
              <a:gd name="T9" fmla="*/ 119 h 250"/>
              <a:gd name="T10" fmla="*/ 97 w 182"/>
              <a:gd name="T11" fmla="*/ 165 h 250"/>
              <a:gd name="T12" fmla="*/ 63 w 182"/>
              <a:gd name="T13" fmla="*/ 165 h 250"/>
              <a:gd name="T14" fmla="*/ 63 w 182"/>
              <a:gd name="T15" fmla="*/ 153 h 250"/>
              <a:gd name="T16" fmla="*/ 40 w 182"/>
              <a:gd name="T17" fmla="*/ 165 h 250"/>
              <a:gd name="T18" fmla="*/ 29 w 182"/>
              <a:gd name="T19" fmla="*/ 165 h 250"/>
              <a:gd name="T20" fmla="*/ 97 w 182"/>
              <a:gd name="T21" fmla="*/ 210 h 250"/>
              <a:gd name="T22" fmla="*/ 108 w 182"/>
              <a:gd name="T23" fmla="*/ 187 h 250"/>
              <a:gd name="T24" fmla="*/ 97 w 182"/>
              <a:gd name="T25" fmla="*/ 176 h 250"/>
              <a:gd name="T26" fmla="*/ 97 w 182"/>
              <a:gd name="T27" fmla="*/ 199 h 250"/>
              <a:gd name="T28" fmla="*/ 97 w 182"/>
              <a:gd name="T29" fmla="*/ 199 h 250"/>
              <a:gd name="T30" fmla="*/ 108 w 182"/>
              <a:gd name="T31" fmla="*/ 199 h 250"/>
              <a:gd name="T32" fmla="*/ 108 w 182"/>
              <a:gd name="T33" fmla="*/ 153 h 250"/>
              <a:gd name="T34" fmla="*/ 119 w 182"/>
              <a:gd name="T35" fmla="*/ 153 h 250"/>
              <a:gd name="T36" fmla="*/ 119 w 182"/>
              <a:gd name="T37" fmla="*/ 187 h 250"/>
              <a:gd name="T38" fmla="*/ 108 w 182"/>
              <a:gd name="T39" fmla="*/ 221 h 250"/>
              <a:gd name="T40" fmla="*/ 108 w 182"/>
              <a:gd name="T41" fmla="*/ 210 h 250"/>
              <a:gd name="T42" fmla="*/ 119 w 182"/>
              <a:gd name="T43" fmla="*/ 165 h 250"/>
              <a:gd name="T44" fmla="*/ 142 w 182"/>
              <a:gd name="T45" fmla="*/ 176 h 250"/>
              <a:gd name="T46" fmla="*/ 119 w 182"/>
              <a:gd name="T47" fmla="*/ 199 h 250"/>
              <a:gd name="T48" fmla="*/ 142 w 182"/>
              <a:gd name="T49" fmla="*/ 199 h 250"/>
              <a:gd name="T50" fmla="*/ 131 w 182"/>
              <a:gd name="T51" fmla="*/ 165 h 250"/>
              <a:gd name="T52" fmla="*/ 153 w 182"/>
              <a:gd name="T53" fmla="*/ 176 h 250"/>
              <a:gd name="T54" fmla="*/ 153 w 182"/>
              <a:gd name="T55" fmla="*/ 199 h 250"/>
              <a:gd name="T56" fmla="*/ 142 w 182"/>
              <a:gd name="T57" fmla="*/ 199 h 250"/>
              <a:gd name="T58" fmla="*/ 153 w 182"/>
              <a:gd name="T59" fmla="*/ 210 h 250"/>
              <a:gd name="T60" fmla="*/ 153 w 182"/>
              <a:gd name="T61" fmla="*/ 221 h 250"/>
              <a:gd name="T62" fmla="*/ 29 w 182"/>
              <a:gd name="T63" fmla="*/ 97 h 250"/>
              <a:gd name="T64" fmla="*/ 40 w 182"/>
              <a:gd name="T65" fmla="*/ 108 h 250"/>
              <a:gd name="T66" fmla="*/ 40 w 182"/>
              <a:gd name="T67" fmla="*/ 130 h 250"/>
              <a:gd name="T68" fmla="*/ 46 w 182"/>
              <a:gd name="T69" fmla="*/ 114 h 250"/>
              <a:gd name="T70" fmla="*/ 57 w 182"/>
              <a:gd name="T71" fmla="*/ 114 h 250"/>
              <a:gd name="T72" fmla="*/ 154 w 182"/>
              <a:gd name="T73" fmla="*/ 142 h 250"/>
              <a:gd name="T74" fmla="*/ 142 w 182"/>
              <a:gd name="T75" fmla="*/ 130 h 250"/>
              <a:gd name="T76" fmla="*/ 142 w 182"/>
              <a:gd name="T77" fmla="*/ 108 h 250"/>
              <a:gd name="T78" fmla="*/ 137 w 182"/>
              <a:gd name="T79" fmla="*/ 125 h 250"/>
              <a:gd name="T80" fmla="*/ 125 w 182"/>
              <a:gd name="T81" fmla="*/ 125 h 250"/>
              <a:gd name="T82" fmla="*/ 74 w 182"/>
              <a:gd name="T83" fmla="*/ 221 h 250"/>
              <a:gd name="T84" fmla="*/ 63 w 182"/>
              <a:gd name="T85" fmla="*/ 210 h 250"/>
              <a:gd name="T86" fmla="*/ 40 w 182"/>
              <a:gd name="T87" fmla="*/ 198 h 250"/>
              <a:gd name="T88" fmla="*/ 63 w 182"/>
              <a:gd name="T89" fmla="*/ 210 h 250"/>
              <a:gd name="T90" fmla="*/ 57 w 182"/>
              <a:gd name="T91" fmla="*/ 193 h 250"/>
              <a:gd name="T92" fmla="*/ 144 w 182"/>
              <a:gd name="T93" fmla="*/ 31 h 250"/>
              <a:gd name="T94" fmla="*/ 144 w 182"/>
              <a:gd name="T95" fmla="*/ 55 h 250"/>
              <a:gd name="T96" fmla="*/ 116 w 182"/>
              <a:gd name="T97" fmla="*/ 31 h 250"/>
              <a:gd name="T98" fmla="*/ 125 w 182"/>
              <a:gd name="T99" fmla="*/ 31 h 250"/>
              <a:gd name="T100" fmla="*/ 96 w 182"/>
              <a:gd name="T101" fmla="*/ 55 h 250"/>
              <a:gd name="T102" fmla="*/ 86 w 182"/>
              <a:gd name="T103" fmla="*/ 31 h 250"/>
              <a:gd name="T104" fmla="*/ 86 w 182"/>
              <a:gd name="T105" fmla="*/ 55 h 250"/>
              <a:gd name="T106" fmla="*/ 58 w 182"/>
              <a:gd name="T107" fmla="*/ 31 h 250"/>
              <a:gd name="T108" fmla="*/ 67 w 182"/>
              <a:gd name="T109" fmla="*/ 31 h 250"/>
              <a:gd name="T110" fmla="*/ 38 w 182"/>
              <a:gd name="T111" fmla="*/ 55 h 250"/>
              <a:gd name="T112" fmla="*/ 154 w 182"/>
              <a:gd name="T113" fmla="*/ 67 h 250"/>
              <a:gd name="T114" fmla="*/ 154 w 182"/>
              <a:gd name="T115"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50">
                <a:moveTo>
                  <a:pt x="182" y="250"/>
                </a:moveTo>
                <a:lnTo>
                  <a:pt x="0" y="250"/>
                </a:lnTo>
                <a:lnTo>
                  <a:pt x="0" y="0"/>
                </a:lnTo>
                <a:lnTo>
                  <a:pt x="182" y="0"/>
                </a:lnTo>
                <a:lnTo>
                  <a:pt x="182" y="250"/>
                </a:lnTo>
                <a:close/>
                <a:moveTo>
                  <a:pt x="97" y="97"/>
                </a:moveTo>
                <a:lnTo>
                  <a:pt x="86" y="97"/>
                </a:lnTo>
                <a:lnTo>
                  <a:pt x="86" y="108"/>
                </a:lnTo>
                <a:lnTo>
                  <a:pt x="97" y="108"/>
                </a:lnTo>
                <a:lnTo>
                  <a:pt x="97" y="97"/>
                </a:lnTo>
                <a:close/>
                <a:moveTo>
                  <a:pt x="97" y="119"/>
                </a:moveTo>
                <a:lnTo>
                  <a:pt x="86" y="119"/>
                </a:lnTo>
                <a:lnTo>
                  <a:pt x="86" y="142"/>
                </a:lnTo>
                <a:lnTo>
                  <a:pt x="97" y="142"/>
                </a:lnTo>
                <a:lnTo>
                  <a:pt x="97" y="119"/>
                </a:lnTo>
                <a:close/>
                <a:moveTo>
                  <a:pt x="86" y="153"/>
                </a:moveTo>
                <a:lnTo>
                  <a:pt x="86" y="165"/>
                </a:lnTo>
                <a:lnTo>
                  <a:pt x="97" y="165"/>
                </a:lnTo>
                <a:lnTo>
                  <a:pt x="97" y="153"/>
                </a:lnTo>
                <a:lnTo>
                  <a:pt x="86" y="153"/>
                </a:lnTo>
                <a:close/>
                <a:moveTo>
                  <a:pt x="63" y="165"/>
                </a:moveTo>
                <a:lnTo>
                  <a:pt x="74" y="165"/>
                </a:lnTo>
                <a:lnTo>
                  <a:pt x="74" y="153"/>
                </a:lnTo>
                <a:lnTo>
                  <a:pt x="63" y="153"/>
                </a:lnTo>
                <a:lnTo>
                  <a:pt x="63" y="165"/>
                </a:lnTo>
                <a:close/>
                <a:moveTo>
                  <a:pt x="29" y="165"/>
                </a:moveTo>
                <a:lnTo>
                  <a:pt x="40" y="165"/>
                </a:lnTo>
                <a:lnTo>
                  <a:pt x="40" y="153"/>
                </a:lnTo>
                <a:lnTo>
                  <a:pt x="29" y="153"/>
                </a:lnTo>
                <a:lnTo>
                  <a:pt x="29" y="165"/>
                </a:lnTo>
                <a:close/>
                <a:moveTo>
                  <a:pt x="86" y="221"/>
                </a:moveTo>
                <a:lnTo>
                  <a:pt x="97" y="221"/>
                </a:lnTo>
                <a:lnTo>
                  <a:pt x="97" y="210"/>
                </a:lnTo>
                <a:lnTo>
                  <a:pt x="86" y="210"/>
                </a:lnTo>
                <a:lnTo>
                  <a:pt x="86" y="221"/>
                </a:lnTo>
                <a:close/>
                <a:moveTo>
                  <a:pt x="108" y="187"/>
                </a:moveTo>
                <a:lnTo>
                  <a:pt x="108" y="165"/>
                </a:lnTo>
                <a:lnTo>
                  <a:pt x="97" y="165"/>
                </a:lnTo>
                <a:lnTo>
                  <a:pt x="97" y="176"/>
                </a:lnTo>
                <a:lnTo>
                  <a:pt x="86" y="176"/>
                </a:lnTo>
                <a:lnTo>
                  <a:pt x="86" y="199"/>
                </a:lnTo>
                <a:lnTo>
                  <a:pt x="97" y="199"/>
                </a:lnTo>
                <a:lnTo>
                  <a:pt x="97" y="187"/>
                </a:lnTo>
                <a:lnTo>
                  <a:pt x="108" y="187"/>
                </a:lnTo>
                <a:close/>
                <a:moveTo>
                  <a:pt x="97" y="199"/>
                </a:moveTo>
                <a:lnTo>
                  <a:pt x="97" y="210"/>
                </a:lnTo>
                <a:lnTo>
                  <a:pt x="108" y="210"/>
                </a:lnTo>
                <a:lnTo>
                  <a:pt x="108" y="199"/>
                </a:lnTo>
                <a:lnTo>
                  <a:pt x="97" y="199"/>
                </a:lnTo>
                <a:close/>
                <a:moveTo>
                  <a:pt x="119" y="153"/>
                </a:moveTo>
                <a:lnTo>
                  <a:pt x="108" y="153"/>
                </a:lnTo>
                <a:lnTo>
                  <a:pt x="108" y="165"/>
                </a:lnTo>
                <a:lnTo>
                  <a:pt x="119" y="165"/>
                </a:lnTo>
                <a:lnTo>
                  <a:pt x="119" y="153"/>
                </a:lnTo>
                <a:close/>
                <a:moveTo>
                  <a:pt x="108" y="199"/>
                </a:moveTo>
                <a:lnTo>
                  <a:pt x="119" y="199"/>
                </a:lnTo>
                <a:lnTo>
                  <a:pt x="119" y="187"/>
                </a:lnTo>
                <a:lnTo>
                  <a:pt x="108" y="187"/>
                </a:lnTo>
                <a:lnTo>
                  <a:pt x="108" y="199"/>
                </a:lnTo>
                <a:close/>
                <a:moveTo>
                  <a:pt x="108" y="221"/>
                </a:moveTo>
                <a:lnTo>
                  <a:pt x="119" y="221"/>
                </a:lnTo>
                <a:lnTo>
                  <a:pt x="119" y="210"/>
                </a:lnTo>
                <a:lnTo>
                  <a:pt x="108" y="210"/>
                </a:lnTo>
                <a:lnTo>
                  <a:pt x="108" y="221"/>
                </a:lnTo>
                <a:close/>
                <a:moveTo>
                  <a:pt x="131" y="165"/>
                </a:moveTo>
                <a:lnTo>
                  <a:pt x="119" y="165"/>
                </a:lnTo>
                <a:lnTo>
                  <a:pt x="119" y="187"/>
                </a:lnTo>
                <a:lnTo>
                  <a:pt x="142" y="187"/>
                </a:lnTo>
                <a:lnTo>
                  <a:pt x="142" y="176"/>
                </a:lnTo>
                <a:lnTo>
                  <a:pt x="131" y="176"/>
                </a:lnTo>
                <a:lnTo>
                  <a:pt x="131" y="165"/>
                </a:lnTo>
                <a:close/>
                <a:moveTo>
                  <a:pt x="119" y="199"/>
                </a:moveTo>
                <a:lnTo>
                  <a:pt x="119" y="210"/>
                </a:lnTo>
                <a:lnTo>
                  <a:pt x="142" y="210"/>
                </a:lnTo>
                <a:lnTo>
                  <a:pt x="142" y="199"/>
                </a:lnTo>
                <a:lnTo>
                  <a:pt x="119" y="199"/>
                </a:lnTo>
                <a:close/>
                <a:moveTo>
                  <a:pt x="131" y="153"/>
                </a:moveTo>
                <a:lnTo>
                  <a:pt x="131" y="165"/>
                </a:lnTo>
                <a:lnTo>
                  <a:pt x="142" y="165"/>
                </a:lnTo>
                <a:lnTo>
                  <a:pt x="142" y="176"/>
                </a:lnTo>
                <a:lnTo>
                  <a:pt x="153" y="176"/>
                </a:lnTo>
                <a:lnTo>
                  <a:pt x="153" y="153"/>
                </a:lnTo>
                <a:lnTo>
                  <a:pt x="131" y="153"/>
                </a:lnTo>
                <a:close/>
                <a:moveTo>
                  <a:pt x="153" y="199"/>
                </a:moveTo>
                <a:lnTo>
                  <a:pt x="153" y="187"/>
                </a:lnTo>
                <a:lnTo>
                  <a:pt x="142" y="187"/>
                </a:lnTo>
                <a:lnTo>
                  <a:pt x="142" y="199"/>
                </a:lnTo>
                <a:lnTo>
                  <a:pt x="153" y="199"/>
                </a:lnTo>
                <a:close/>
                <a:moveTo>
                  <a:pt x="153" y="221"/>
                </a:moveTo>
                <a:lnTo>
                  <a:pt x="153" y="210"/>
                </a:lnTo>
                <a:lnTo>
                  <a:pt x="142" y="210"/>
                </a:lnTo>
                <a:lnTo>
                  <a:pt x="142" y="221"/>
                </a:lnTo>
                <a:lnTo>
                  <a:pt x="153" y="221"/>
                </a:lnTo>
                <a:close/>
                <a:moveTo>
                  <a:pt x="74" y="142"/>
                </a:moveTo>
                <a:lnTo>
                  <a:pt x="74" y="97"/>
                </a:lnTo>
                <a:lnTo>
                  <a:pt x="29" y="97"/>
                </a:lnTo>
                <a:lnTo>
                  <a:pt x="29" y="142"/>
                </a:lnTo>
                <a:lnTo>
                  <a:pt x="74" y="142"/>
                </a:lnTo>
                <a:close/>
                <a:moveTo>
                  <a:pt x="40" y="108"/>
                </a:moveTo>
                <a:lnTo>
                  <a:pt x="63" y="108"/>
                </a:lnTo>
                <a:lnTo>
                  <a:pt x="63" y="130"/>
                </a:lnTo>
                <a:lnTo>
                  <a:pt x="40" y="130"/>
                </a:lnTo>
                <a:lnTo>
                  <a:pt x="40" y="108"/>
                </a:lnTo>
                <a:close/>
                <a:moveTo>
                  <a:pt x="57" y="114"/>
                </a:moveTo>
                <a:lnTo>
                  <a:pt x="46" y="114"/>
                </a:lnTo>
                <a:lnTo>
                  <a:pt x="46" y="125"/>
                </a:lnTo>
                <a:lnTo>
                  <a:pt x="57" y="125"/>
                </a:lnTo>
                <a:lnTo>
                  <a:pt x="57" y="114"/>
                </a:lnTo>
                <a:close/>
                <a:moveTo>
                  <a:pt x="108" y="97"/>
                </a:moveTo>
                <a:lnTo>
                  <a:pt x="108" y="142"/>
                </a:lnTo>
                <a:lnTo>
                  <a:pt x="154" y="142"/>
                </a:lnTo>
                <a:lnTo>
                  <a:pt x="154" y="97"/>
                </a:lnTo>
                <a:lnTo>
                  <a:pt x="108" y="97"/>
                </a:lnTo>
                <a:close/>
                <a:moveTo>
                  <a:pt x="142" y="130"/>
                </a:moveTo>
                <a:lnTo>
                  <a:pt x="119" y="130"/>
                </a:lnTo>
                <a:lnTo>
                  <a:pt x="119" y="108"/>
                </a:lnTo>
                <a:lnTo>
                  <a:pt x="142" y="108"/>
                </a:lnTo>
                <a:lnTo>
                  <a:pt x="142" y="130"/>
                </a:lnTo>
                <a:close/>
                <a:moveTo>
                  <a:pt x="125" y="125"/>
                </a:moveTo>
                <a:lnTo>
                  <a:pt x="137" y="125"/>
                </a:lnTo>
                <a:lnTo>
                  <a:pt x="137" y="114"/>
                </a:lnTo>
                <a:lnTo>
                  <a:pt x="125" y="114"/>
                </a:lnTo>
                <a:lnTo>
                  <a:pt x="125" y="125"/>
                </a:lnTo>
                <a:close/>
                <a:moveTo>
                  <a:pt x="29" y="176"/>
                </a:moveTo>
                <a:lnTo>
                  <a:pt x="29" y="221"/>
                </a:lnTo>
                <a:lnTo>
                  <a:pt x="74" y="221"/>
                </a:lnTo>
                <a:lnTo>
                  <a:pt x="74" y="176"/>
                </a:lnTo>
                <a:lnTo>
                  <a:pt x="29" y="176"/>
                </a:lnTo>
                <a:close/>
                <a:moveTo>
                  <a:pt x="63" y="210"/>
                </a:moveTo>
                <a:lnTo>
                  <a:pt x="40" y="210"/>
                </a:lnTo>
                <a:lnTo>
                  <a:pt x="40" y="199"/>
                </a:lnTo>
                <a:lnTo>
                  <a:pt x="40" y="198"/>
                </a:lnTo>
                <a:lnTo>
                  <a:pt x="40" y="187"/>
                </a:lnTo>
                <a:lnTo>
                  <a:pt x="63" y="187"/>
                </a:lnTo>
                <a:lnTo>
                  <a:pt x="63" y="210"/>
                </a:lnTo>
                <a:close/>
                <a:moveTo>
                  <a:pt x="46" y="204"/>
                </a:moveTo>
                <a:lnTo>
                  <a:pt x="57" y="204"/>
                </a:lnTo>
                <a:lnTo>
                  <a:pt x="57" y="193"/>
                </a:lnTo>
                <a:lnTo>
                  <a:pt x="46" y="193"/>
                </a:lnTo>
                <a:lnTo>
                  <a:pt x="46" y="204"/>
                </a:lnTo>
                <a:close/>
                <a:moveTo>
                  <a:pt x="144" y="31"/>
                </a:moveTo>
                <a:lnTo>
                  <a:pt x="135" y="31"/>
                </a:lnTo>
                <a:lnTo>
                  <a:pt x="135" y="55"/>
                </a:lnTo>
                <a:lnTo>
                  <a:pt x="144" y="55"/>
                </a:lnTo>
                <a:lnTo>
                  <a:pt x="144" y="31"/>
                </a:lnTo>
                <a:close/>
                <a:moveTo>
                  <a:pt x="125" y="31"/>
                </a:moveTo>
                <a:lnTo>
                  <a:pt x="116" y="31"/>
                </a:lnTo>
                <a:lnTo>
                  <a:pt x="116" y="55"/>
                </a:lnTo>
                <a:lnTo>
                  <a:pt x="125" y="55"/>
                </a:lnTo>
                <a:lnTo>
                  <a:pt x="125" y="31"/>
                </a:lnTo>
                <a:close/>
                <a:moveTo>
                  <a:pt x="105" y="31"/>
                </a:moveTo>
                <a:lnTo>
                  <a:pt x="96" y="31"/>
                </a:lnTo>
                <a:lnTo>
                  <a:pt x="96" y="55"/>
                </a:lnTo>
                <a:lnTo>
                  <a:pt x="105" y="55"/>
                </a:lnTo>
                <a:lnTo>
                  <a:pt x="105" y="31"/>
                </a:lnTo>
                <a:close/>
                <a:moveTo>
                  <a:pt x="86" y="31"/>
                </a:moveTo>
                <a:lnTo>
                  <a:pt x="77" y="31"/>
                </a:lnTo>
                <a:lnTo>
                  <a:pt x="77" y="55"/>
                </a:lnTo>
                <a:lnTo>
                  <a:pt x="86" y="55"/>
                </a:lnTo>
                <a:lnTo>
                  <a:pt x="86" y="31"/>
                </a:lnTo>
                <a:close/>
                <a:moveTo>
                  <a:pt x="67" y="31"/>
                </a:moveTo>
                <a:lnTo>
                  <a:pt x="58" y="31"/>
                </a:lnTo>
                <a:lnTo>
                  <a:pt x="58" y="55"/>
                </a:lnTo>
                <a:lnTo>
                  <a:pt x="67" y="55"/>
                </a:lnTo>
                <a:lnTo>
                  <a:pt x="67" y="31"/>
                </a:lnTo>
                <a:close/>
                <a:moveTo>
                  <a:pt x="47" y="31"/>
                </a:moveTo>
                <a:lnTo>
                  <a:pt x="38" y="31"/>
                </a:lnTo>
                <a:lnTo>
                  <a:pt x="38" y="55"/>
                </a:lnTo>
                <a:lnTo>
                  <a:pt x="47" y="55"/>
                </a:lnTo>
                <a:lnTo>
                  <a:pt x="47" y="31"/>
                </a:lnTo>
                <a:close/>
                <a:moveTo>
                  <a:pt x="154" y="67"/>
                </a:moveTo>
                <a:lnTo>
                  <a:pt x="29" y="67"/>
                </a:lnTo>
                <a:lnTo>
                  <a:pt x="29" y="75"/>
                </a:lnTo>
                <a:lnTo>
                  <a:pt x="154" y="75"/>
                </a:lnTo>
                <a:lnTo>
                  <a:pt x="154"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3" name="Freeform 70"/>
          <p:cNvSpPr>
            <a:spLocks noEditPoints="1"/>
          </p:cNvSpPr>
          <p:nvPr/>
        </p:nvSpPr>
        <p:spPr bwMode="auto">
          <a:xfrm>
            <a:off x="5972662" y="995679"/>
            <a:ext cx="220926" cy="158777"/>
          </a:xfrm>
          <a:custGeom>
            <a:avLst/>
            <a:gdLst>
              <a:gd name="T0" fmla="*/ 284 w 1025"/>
              <a:gd name="T1" fmla="*/ 72 h 787"/>
              <a:gd name="T2" fmla="*/ 254 w 1025"/>
              <a:gd name="T3" fmla="*/ 101 h 787"/>
              <a:gd name="T4" fmla="*/ 224 w 1025"/>
              <a:gd name="T5" fmla="*/ 72 h 787"/>
              <a:gd name="T6" fmla="*/ 254 w 1025"/>
              <a:gd name="T7" fmla="*/ 42 h 787"/>
              <a:gd name="T8" fmla="*/ 284 w 1025"/>
              <a:gd name="T9" fmla="*/ 72 h 787"/>
              <a:gd name="T10" fmla="*/ 195 w 1025"/>
              <a:gd name="T11" fmla="*/ 623 h 787"/>
              <a:gd name="T12" fmla="*/ 127 w 1025"/>
              <a:gd name="T13" fmla="*/ 623 h 787"/>
              <a:gd name="T14" fmla="*/ 126 w 1025"/>
              <a:gd name="T15" fmla="*/ 640 h 787"/>
              <a:gd name="T16" fmla="*/ 195 w 1025"/>
              <a:gd name="T17" fmla="*/ 640 h 787"/>
              <a:gd name="T18" fmla="*/ 195 w 1025"/>
              <a:gd name="T19" fmla="*/ 623 h 787"/>
              <a:gd name="T20" fmla="*/ 908 w 1025"/>
              <a:gd name="T21" fmla="*/ 393 h 787"/>
              <a:gd name="T22" fmla="*/ 805 w 1025"/>
              <a:gd name="T23" fmla="*/ 393 h 787"/>
              <a:gd name="T24" fmla="*/ 805 w 1025"/>
              <a:gd name="T25" fmla="*/ 264 h 787"/>
              <a:gd name="T26" fmla="*/ 908 w 1025"/>
              <a:gd name="T27" fmla="*/ 264 h 787"/>
              <a:gd name="T28" fmla="*/ 908 w 1025"/>
              <a:gd name="T29" fmla="*/ 393 h 787"/>
              <a:gd name="T30" fmla="*/ 752 w 1025"/>
              <a:gd name="T31" fmla="*/ 393 h 787"/>
              <a:gd name="T32" fmla="*/ 640 w 1025"/>
              <a:gd name="T33" fmla="*/ 393 h 787"/>
              <a:gd name="T34" fmla="*/ 695 w 1025"/>
              <a:gd name="T35" fmla="*/ 264 h 787"/>
              <a:gd name="T36" fmla="*/ 752 w 1025"/>
              <a:gd name="T37" fmla="*/ 264 h 787"/>
              <a:gd name="T38" fmla="*/ 752 w 1025"/>
              <a:gd name="T39" fmla="*/ 393 h 787"/>
              <a:gd name="T40" fmla="*/ 660 w 1025"/>
              <a:gd name="T41" fmla="*/ 211 h 787"/>
              <a:gd name="T42" fmla="*/ 582 w 1025"/>
              <a:gd name="T43" fmla="*/ 393 h 787"/>
              <a:gd name="T44" fmla="*/ 458 w 1025"/>
              <a:gd name="T45" fmla="*/ 393 h 787"/>
              <a:gd name="T46" fmla="*/ 316 w 1025"/>
              <a:gd name="T47" fmla="*/ 107 h 787"/>
              <a:gd name="T48" fmla="*/ 316 w 1025"/>
              <a:gd name="T49" fmla="*/ 106 h 787"/>
              <a:gd name="T50" fmla="*/ 318 w 1025"/>
              <a:gd name="T51" fmla="*/ 103 h 787"/>
              <a:gd name="T52" fmla="*/ 317 w 1025"/>
              <a:gd name="T53" fmla="*/ 103 h 787"/>
              <a:gd name="T54" fmla="*/ 325 w 1025"/>
              <a:gd name="T55" fmla="*/ 72 h 787"/>
              <a:gd name="T56" fmla="*/ 254 w 1025"/>
              <a:gd name="T57" fmla="*/ 0 h 787"/>
              <a:gd name="T58" fmla="*/ 190 w 1025"/>
              <a:gd name="T59" fmla="*/ 40 h 787"/>
              <a:gd name="T60" fmla="*/ 190 w 1025"/>
              <a:gd name="T61" fmla="*/ 40 h 787"/>
              <a:gd name="T62" fmla="*/ 189 w 1025"/>
              <a:gd name="T63" fmla="*/ 41 h 787"/>
              <a:gd name="T64" fmla="*/ 186 w 1025"/>
              <a:gd name="T65" fmla="*/ 51 h 787"/>
              <a:gd name="T66" fmla="*/ 57 w 1025"/>
              <a:gd name="T67" fmla="*/ 406 h 787"/>
              <a:gd name="T68" fmla="*/ 58 w 1025"/>
              <a:gd name="T69" fmla="*/ 406 h 787"/>
              <a:gd name="T70" fmla="*/ 0 w 1025"/>
              <a:gd name="T71" fmla="*/ 512 h 787"/>
              <a:gd name="T72" fmla="*/ 126 w 1025"/>
              <a:gd name="T73" fmla="*/ 640 h 787"/>
              <a:gd name="T74" fmla="*/ 127 w 1025"/>
              <a:gd name="T75" fmla="*/ 397 h 787"/>
              <a:gd name="T76" fmla="*/ 265 w 1025"/>
              <a:gd name="T77" fmla="*/ 184 h 787"/>
              <a:gd name="T78" fmla="*/ 387 w 1025"/>
              <a:gd name="T79" fmla="*/ 427 h 787"/>
              <a:gd name="T80" fmla="*/ 387 w 1025"/>
              <a:gd name="T81" fmla="*/ 549 h 787"/>
              <a:gd name="T82" fmla="*/ 524 w 1025"/>
              <a:gd name="T83" fmla="*/ 549 h 787"/>
              <a:gd name="T84" fmla="*/ 524 w 1025"/>
              <a:gd name="T85" fmla="*/ 583 h 787"/>
              <a:gd name="T86" fmla="*/ 823 w 1025"/>
              <a:gd name="T87" fmla="*/ 583 h 787"/>
              <a:gd name="T88" fmla="*/ 823 w 1025"/>
              <a:gd name="T89" fmla="*/ 549 h 787"/>
              <a:gd name="T90" fmla="*/ 961 w 1025"/>
              <a:gd name="T91" fmla="*/ 549 h 787"/>
              <a:gd name="T92" fmla="*/ 961 w 1025"/>
              <a:gd name="T93" fmla="*/ 446 h 787"/>
              <a:gd name="T94" fmla="*/ 961 w 1025"/>
              <a:gd name="T95" fmla="*/ 211 h 787"/>
              <a:gd name="T96" fmla="*/ 660 w 1025"/>
              <a:gd name="T97" fmla="*/ 211 h 787"/>
              <a:gd name="T98" fmla="*/ 411 w 1025"/>
              <a:gd name="T99" fmla="*/ 663 h 787"/>
              <a:gd name="T100" fmla="*/ 376 w 1025"/>
              <a:gd name="T101" fmla="*/ 699 h 787"/>
              <a:gd name="T102" fmla="*/ 411 w 1025"/>
              <a:gd name="T103" fmla="*/ 734 h 787"/>
              <a:gd name="T104" fmla="*/ 937 w 1025"/>
              <a:gd name="T105" fmla="*/ 734 h 787"/>
              <a:gd name="T106" fmla="*/ 972 w 1025"/>
              <a:gd name="T107" fmla="*/ 699 h 787"/>
              <a:gd name="T108" fmla="*/ 937 w 1025"/>
              <a:gd name="T109" fmla="*/ 663 h 787"/>
              <a:gd name="T110" fmla="*/ 411 w 1025"/>
              <a:gd name="T111" fmla="*/ 663 h 787"/>
              <a:gd name="T112" fmla="*/ 937 w 1025"/>
              <a:gd name="T113" fmla="*/ 787 h 787"/>
              <a:gd name="T114" fmla="*/ 411 w 1025"/>
              <a:gd name="T115" fmla="*/ 787 h 787"/>
              <a:gd name="T116" fmla="*/ 322 w 1025"/>
              <a:gd name="T117" fmla="*/ 699 h 787"/>
              <a:gd name="T118" fmla="*/ 411 w 1025"/>
              <a:gd name="T119" fmla="*/ 610 h 787"/>
              <a:gd name="T120" fmla="*/ 937 w 1025"/>
              <a:gd name="T121" fmla="*/ 610 h 787"/>
              <a:gd name="T122" fmla="*/ 1025 w 1025"/>
              <a:gd name="T123" fmla="*/ 699 h 787"/>
              <a:gd name="T124" fmla="*/ 937 w 1025"/>
              <a:gd name="T125"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5" h="787">
                <a:moveTo>
                  <a:pt x="284" y="72"/>
                </a:moveTo>
                <a:cubicBezTo>
                  <a:pt x="284" y="88"/>
                  <a:pt x="270" y="101"/>
                  <a:pt x="254" y="101"/>
                </a:cubicBezTo>
                <a:cubicBezTo>
                  <a:pt x="237" y="101"/>
                  <a:pt x="224" y="88"/>
                  <a:pt x="224" y="72"/>
                </a:cubicBezTo>
                <a:cubicBezTo>
                  <a:pt x="224" y="55"/>
                  <a:pt x="237" y="42"/>
                  <a:pt x="254" y="42"/>
                </a:cubicBezTo>
                <a:cubicBezTo>
                  <a:pt x="270" y="42"/>
                  <a:pt x="284" y="55"/>
                  <a:pt x="284" y="72"/>
                </a:cubicBezTo>
                <a:moveTo>
                  <a:pt x="195" y="623"/>
                </a:moveTo>
                <a:cubicBezTo>
                  <a:pt x="127" y="623"/>
                  <a:pt x="127" y="623"/>
                  <a:pt x="127" y="623"/>
                </a:cubicBezTo>
                <a:cubicBezTo>
                  <a:pt x="126" y="640"/>
                  <a:pt x="126" y="640"/>
                  <a:pt x="126" y="640"/>
                </a:cubicBezTo>
                <a:cubicBezTo>
                  <a:pt x="195" y="640"/>
                  <a:pt x="195" y="640"/>
                  <a:pt x="195" y="640"/>
                </a:cubicBezTo>
                <a:lnTo>
                  <a:pt x="195" y="623"/>
                </a:lnTo>
                <a:close/>
                <a:moveTo>
                  <a:pt x="908" y="393"/>
                </a:moveTo>
                <a:cubicBezTo>
                  <a:pt x="805" y="393"/>
                  <a:pt x="805" y="393"/>
                  <a:pt x="805" y="393"/>
                </a:cubicBezTo>
                <a:cubicBezTo>
                  <a:pt x="805" y="264"/>
                  <a:pt x="805" y="264"/>
                  <a:pt x="805" y="264"/>
                </a:cubicBezTo>
                <a:cubicBezTo>
                  <a:pt x="908" y="264"/>
                  <a:pt x="908" y="264"/>
                  <a:pt x="908" y="264"/>
                </a:cubicBezTo>
                <a:lnTo>
                  <a:pt x="908" y="393"/>
                </a:lnTo>
                <a:close/>
                <a:moveTo>
                  <a:pt x="752" y="393"/>
                </a:moveTo>
                <a:cubicBezTo>
                  <a:pt x="640" y="393"/>
                  <a:pt x="640" y="393"/>
                  <a:pt x="640" y="393"/>
                </a:cubicBezTo>
                <a:cubicBezTo>
                  <a:pt x="695" y="264"/>
                  <a:pt x="695" y="264"/>
                  <a:pt x="695" y="264"/>
                </a:cubicBezTo>
                <a:cubicBezTo>
                  <a:pt x="752" y="264"/>
                  <a:pt x="752" y="264"/>
                  <a:pt x="752" y="264"/>
                </a:cubicBezTo>
                <a:lnTo>
                  <a:pt x="752" y="393"/>
                </a:lnTo>
                <a:close/>
                <a:moveTo>
                  <a:pt x="660" y="211"/>
                </a:moveTo>
                <a:cubicBezTo>
                  <a:pt x="582" y="393"/>
                  <a:pt x="582" y="393"/>
                  <a:pt x="582" y="393"/>
                </a:cubicBezTo>
                <a:cubicBezTo>
                  <a:pt x="458" y="393"/>
                  <a:pt x="458" y="393"/>
                  <a:pt x="458" y="393"/>
                </a:cubicBezTo>
                <a:cubicBezTo>
                  <a:pt x="316" y="107"/>
                  <a:pt x="316" y="107"/>
                  <a:pt x="316" y="107"/>
                </a:cubicBezTo>
                <a:cubicBezTo>
                  <a:pt x="316" y="106"/>
                  <a:pt x="316" y="106"/>
                  <a:pt x="316" y="106"/>
                </a:cubicBezTo>
                <a:cubicBezTo>
                  <a:pt x="318" y="103"/>
                  <a:pt x="318" y="103"/>
                  <a:pt x="318" y="103"/>
                </a:cubicBezTo>
                <a:cubicBezTo>
                  <a:pt x="317" y="103"/>
                  <a:pt x="317" y="103"/>
                  <a:pt x="317" y="103"/>
                </a:cubicBezTo>
                <a:cubicBezTo>
                  <a:pt x="322" y="94"/>
                  <a:pt x="325" y="83"/>
                  <a:pt x="325" y="72"/>
                </a:cubicBezTo>
                <a:cubicBezTo>
                  <a:pt x="325" y="32"/>
                  <a:pt x="293" y="0"/>
                  <a:pt x="254" y="0"/>
                </a:cubicBezTo>
                <a:cubicBezTo>
                  <a:pt x="226" y="0"/>
                  <a:pt x="202" y="16"/>
                  <a:pt x="190" y="40"/>
                </a:cubicBezTo>
                <a:cubicBezTo>
                  <a:pt x="190" y="40"/>
                  <a:pt x="190" y="40"/>
                  <a:pt x="190" y="40"/>
                </a:cubicBezTo>
                <a:cubicBezTo>
                  <a:pt x="189" y="41"/>
                  <a:pt x="189" y="41"/>
                  <a:pt x="189" y="41"/>
                </a:cubicBezTo>
                <a:cubicBezTo>
                  <a:pt x="188" y="45"/>
                  <a:pt x="187" y="48"/>
                  <a:pt x="186" y="51"/>
                </a:cubicBezTo>
                <a:cubicBezTo>
                  <a:pt x="57" y="406"/>
                  <a:pt x="57" y="406"/>
                  <a:pt x="57" y="406"/>
                </a:cubicBezTo>
                <a:cubicBezTo>
                  <a:pt x="58" y="406"/>
                  <a:pt x="58" y="406"/>
                  <a:pt x="58" y="406"/>
                </a:cubicBezTo>
                <a:cubicBezTo>
                  <a:pt x="23" y="429"/>
                  <a:pt x="0" y="468"/>
                  <a:pt x="0" y="512"/>
                </a:cubicBezTo>
                <a:cubicBezTo>
                  <a:pt x="0" y="583"/>
                  <a:pt x="56" y="639"/>
                  <a:pt x="126" y="640"/>
                </a:cubicBezTo>
                <a:cubicBezTo>
                  <a:pt x="127" y="397"/>
                  <a:pt x="127" y="397"/>
                  <a:pt x="127" y="397"/>
                </a:cubicBezTo>
                <a:cubicBezTo>
                  <a:pt x="265" y="184"/>
                  <a:pt x="265" y="184"/>
                  <a:pt x="265" y="184"/>
                </a:cubicBezTo>
                <a:cubicBezTo>
                  <a:pt x="387" y="427"/>
                  <a:pt x="387" y="427"/>
                  <a:pt x="387" y="427"/>
                </a:cubicBezTo>
                <a:cubicBezTo>
                  <a:pt x="387" y="549"/>
                  <a:pt x="387" y="549"/>
                  <a:pt x="387" y="549"/>
                </a:cubicBezTo>
                <a:cubicBezTo>
                  <a:pt x="524" y="549"/>
                  <a:pt x="524" y="549"/>
                  <a:pt x="524" y="549"/>
                </a:cubicBezTo>
                <a:cubicBezTo>
                  <a:pt x="524" y="583"/>
                  <a:pt x="524" y="583"/>
                  <a:pt x="524" y="583"/>
                </a:cubicBezTo>
                <a:cubicBezTo>
                  <a:pt x="823" y="583"/>
                  <a:pt x="823" y="583"/>
                  <a:pt x="823" y="583"/>
                </a:cubicBezTo>
                <a:cubicBezTo>
                  <a:pt x="823" y="549"/>
                  <a:pt x="823" y="549"/>
                  <a:pt x="823" y="549"/>
                </a:cubicBezTo>
                <a:cubicBezTo>
                  <a:pt x="961" y="549"/>
                  <a:pt x="961" y="549"/>
                  <a:pt x="961" y="549"/>
                </a:cubicBezTo>
                <a:cubicBezTo>
                  <a:pt x="961" y="446"/>
                  <a:pt x="961" y="446"/>
                  <a:pt x="961" y="446"/>
                </a:cubicBezTo>
                <a:cubicBezTo>
                  <a:pt x="961" y="211"/>
                  <a:pt x="961" y="211"/>
                  <a:pt x="961" y="211"/>
                </a:cubicBezTo>
                <a:lnTo>
                  <a:pt x="660" y="211"/>
                </a:lnTo>
                <a:close/>
                <a:moveTo>
                  <a:pt x="411" y="663"/>
                </a:moveTo>
                <a:cubicBezTo>
                  <a:pt x="391" y="663"/>
                  <a:pt x="376" y="679"/>
                  <a:pt x="376" y="699"/>
                </a:cubicBezTo>
                <a:cubicBezTo>
                  <a:pt x="376" y="718"/>
                  <a:pt x="391" y="734"/>
                  <a:pt x="411" y="734"/>
                </a:cubicBezTo>
                <a:cubicBezTo>
                  <a:pt x="937" y="734"/>
                  <a:pt x="937" y="734"/>
                  <a:pt x="937" y="734"/>
                </a:cubicBezTo>
                <a:cubicBezTo>
                  <a:pt x="956" y="734"/>
                  <a:pt x="972" y="718"/>
                  <a:pt x="972" y="699"/>
                </a:cubicBezTo>
                <a:cubicBezTo>
                  <a:pt x="972" y="679"/>
                  <a:pt x="956" y="663"/>
                  <a:pt x="937" y="663"/>
                </a:cubicBezTo>
                <a:lnTo>
                  <a:pt x="411" y="663"/>
                </a:lnTo>
                <a:close/>
                <a:moveTo>
                  <a:pt x="937" y="787"/>
                </a:moveTo>
                <a:cubicBezTo>
                  <a:pt x="411" y="787"/>
                  <a:pt x="411" y="787"/>
                  <a:pt x="411" y="787"/>
                </a:cubicBezTo>
                <a:cubicBezTo>
                  <a:pt x="362" y="787"/>
                  <a:pt x="322" y="747"/>
                  <a:pt x="322" y="699"/>
                </a:cubicBezTo>
                <a:cubicBezTo>
                  <a:pt x="322" y="650"/>
                  <a:pt x="362" y="610"/>
                  <a:pt x="411" y="610"/>
                </a:cubicBezTo>
                <a:cubicBezTo>
                  <a:pt x="937" y="610"/>
                  <a:pt x="937" y="610"/>
                  <a:pt x="937" y="610"/>
                </a:cubicBezTo>
                <a:cubicBezTo>
                  <a:pt x="986" y="610"/>
                  <a:pt x="1025" y="650"/>
                  <a:pt x="1025" y="699"/>
                </a:cubicBezTo>
                <a:cubicBezTo>
                  <a:pt x="1025" y="747"/>
                  <a:pt x="986" y="787"/>
                  <a:pt x="937" y="78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4" name="Freeform 71"/>
          <p:cNvSpPr>
            <a:spLocks noEditPoints="1"/>
          </p:cNvSpPr>
          <p:nvPr/>
        </p:nvSpPr>
        <p:spPr bwMode="auto">
          <a:xfrm>
            <a:off x="4968172" y="2235983"/>
            <a:ext cx="196459" cy="147340"/>
          </a:xfrm>
          <a:custGeom>
            <a:avLst/>
            <a:gdLst>
              <a:gd name="T0" fmla="*/ 21 w 907"/>
              <a:gd name="T1" fmla="*/ 0 h 730"/>
              <a:gd name="T2" fmla="*/ 0 w 907"/>
              <a:gd name="T3" fmla="*/ 588 h 730"/>
              <a:gd name="T4" fmla="*/ 388 w 907"/>
              <a:gd name="T5" fmla="*/ 609 h 730"/>
              <a:gd name="T6" fmla="*/ 255 w 907"/>
              <a:gd name="T7" fmla="*/ 711 h 730"/>
              <a:gd name="T8" fmla="*/ 255 w 907"/>
              <a:gd name="T9" fmla="*/ 730 h 730"/>
              <a:gd name="T10" fmla="*/ 661 w 907"/>
              <a:gd name="T11" fmla="*/ 721 h 730"/>
              <a:gd name="T12" fmla="*/ 528 w 907"/>
              <a:gd name="T13" fmla="*/ 711 h 730"/>
              <a:gd name="T14" fmla="*/ 886 w 907"/>
              <a:gd name="T15" fmla="*/ 609 h 730"/>
              <a:gd name="T16" fmla="*/ 907 w 907"/>
              <a:gd name="T17" fmla="*/ 21 h 730"/>
              <a:gd name="T18" fmla="*/ 845 w 907"/>
              <a:gd name="T19" fmla="*/ 547 h 730"/>
              <a:gd name="T20" fmla="*/ 62 w 907"/>
              <a:gd name="T21" fmla="*/ 63 h 730"/>
              <a:gd name="T22" fmla="*/ 845 w 907"/>
              <a:gd name="T23" fmla="*/ 547 h 730"/>
              <a:gd name="T24" fmla="*/ 119 w 907"/>
              <a:gd name="T25" fmla="*/ 158 h 730"/>
              <a:gd name="T26" fmla="*/ 209 w 907"/>
              <a:gd name="T27" fmla="*/ 158 h 730"/>
              <a:gd name="T28" fmla="*/ 164 w 907"/>
              <a:gd name="T29" fmla="*/ 372 h 730"/>
              <a:gd name="T30" fmla="*/ 164 w 907"/>
              <a:gd name="T31" fmla="*/ 388 h 730"/>
              <a:gd name="T32" fmla="*/ 164 w 907"/>
              <a:gd name="T33" fmla="*/ 451 h 730"/>
              <a:gd name="T34" fmla="*/ 714 w 907"/>
              <a:gd name="T35" fmla="*/ 428 h 730"/>
              <a:gd name="T36" fmla="*/ 209 w 907"/>
              <a:gd name="T37" fmla="*/ 420 h 730"/>
              <a:gd name="T38" fmla="*/ 224 w 907"/>
              <a:gd name="T39" fmla="*/ 165 h 730"/>
              <a:gd name="T40" fmla="*/ 788 w 907"/>
              <a:gd name="T41" fmla="*/ 412 h 730"/>
              <a:gd name="T42" fmla="*/ 224 w 907"/>
              <a:gd name="T43" fmla="*/ 165 h 730"/>
              <a:gd name="T44" fmla="*/ 621 w 907"/>
              <a:gd name="T45" fmla="*/ 296 h 730"/>
              <a:gd name="T46" fmla="*/ 640 w 907"/>
              <a:gd name="T47" fmla="*/ 243 h 730"/>
              <a:gd name="T48" fmla="*/ 599 w 907"/>
              <a:gd name="T49" fmla="*/ 296 h 730"/>
              <a:gd name="T50" fmla="*/ 580 w 907"/>
              <a:gd name="T51" fmla="*/ 243 h 730"/>
              <a:gd name="T52" fmla="*/ 599 w 907"/>
              <a:gd name="T53" fmla="*/ 296 h 730"/>
              <a:gd name="T54" fmla="*/ 538 w 907"/>
              <a:gd name="T55" fmla="*/ 296 h 730"/>
              <a:gd name="T56" fmla="*/ 557 w 907"/>
              <a:gd name="T57" fmla="*/ 243 h 730"/>
              <a:gd name="T58" fmla="*/ 516 w 907"/>
              <a:gd name="T59" fmla="*/ 296 h 730"/>
              <a:gd name="T60" fmla="*/ 497 w 907"/>
              <a:gd name="T61" fmla="*/ 243 h 730"/>
              <a:gd name="T62" fmla="*/ 516 w 907"/>
              <a:gd name="T63" fmla="*/ 296 h 730"/>
              <a:gd name="T64" fmla="*/ 455 w 907"/>
              <a:gd name="T65" fmla="*/ 296 h 730"/>
              <a:gd name="T66" fmla="*/ 474 w 907"/>
              <a:gd name="T67" fmla="*/ 243 h 730"/>
              <a:gd name="T68" fmla="*/ 433 w 907"/>
              <a:gd name="T69" fmla="*/ 296 h 730"/>
              <a:gd name="T70" fmla="*/ 413 w 907"/>
              <a:gd name="T71" fmla="*/ 243 h 730"/>
              <a:gd name="T72" fmla="*/ 433 w 907"/>
              <a:gd name="T73" fmla="*/ 296 h 730"/>
              <a:gd name="T74" fmla="*/ 372 w 907"/>
              <a:gd name="T75" fmla="*/ 296 h 730"/>
              <a:gd name="T76" fmla="*/ 391 w 907"/>
              <a:gd name="T77" fmla="*/ 243 h 730"/>
              <a:gd name="T78" fmla="*/ 717 w 907"/>
              <a:gd name="T79" fmla="*/ 338 h 730"/>
              <a:gd name="T80" fmla="*/ 295 w 907"/>
              <a:gd name="T81" fmla="*/ 322 h 730"/>
              <a:gd name="T82" fmla="*/ 717 w 907"/>
              <a:gd name="T83" fmla="*/ 33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7" h="730">
                <a:moveTo>
                  <a:pt x="886" y="0"/>
                </a:moveTo>
                <a:cubicBezTo>
                  <a:pt x="21" y="0"/>
                  <a:pt x="21" y="0"/>
                  <a:pt x="21" y="0"/>
                </a:cubicBezTo>
                <a:cubicBezTo>
                  <a:pt x="9" y="0"/>
                  <a:pt x="0" y="10"/>
                  <a:pt x="0" y="21"/>
                </a:cubicBezTo>
                <a:cubicBezTo>
                  <a:pt x="0" y="588"/>
                  <a:pt x="0" y="588"/>
                  <a:pt x="0" y="588"/>
                </a:cubicBezTo>
                <a:cubicBezTo>
                  <a:pt x="0" y="600"/>
                  <a:pt x="9" y="609"/>
                  <a:pt x="21" y="609"/>
                </a:cubicBezTo>
                <a:cubicBezTo>
                  <a:pt x="388" y="609"/>
                  <a:pt x="388" y="609"/>
                  <a:pt x="388" y="609"/>
                </a:cubicBezTo>
                <a:cubicBezTo>
                  <a:pt x="379" y="711"/>
                  <a:pt x="379" y="711"/>
                  <a:pt x="379" y="711"/>
                </a:cubicBezTo>
                <a:cubicBezTo>
                  <a:pt x="255" y="711"/>
                  <a:pt x="255" y="711"/>
                  <a:pt x="255" y="711"/>
                </a:cubicBezTo>
                <a:cubicBezTo>
                  <a:pt x="249" y="711"/>
                  <a:pt x="245" y="715"/>
                  <a:pt x="245" y="721"/>
                </a:cubicBezTo>
                <a:cubicBezTo>
                  <a:pt x="245" y="726"/>
                  <a:pt x="249" y="730"/>
                  <a:pt x="255" y="730"/>
                </a:cubicBezTo>
                <a:cubicBezTo>
                  <a:pt x="652" y="730"/>
                  <a:pt x="652" y="730"/>
                  <a:pt x="652" y="730"/>
                </a:cubicBezTo>
                <a:cubicBezTo>
                  <a:pt x="657" y="730"/>
                  <a:pt x="661" y="726"/>
                  <a:pt x="661" y="721"/>
                </a:cubicBezTo>
                <a:cubicBezTo>
                  <a:pt x="661" y="715"/>
                  <a:pt x="657" y="711"/>
                  <a:pt x="652" y="711"/>
                </a:cubicBezTo>
                <a:cubicBezTo>
                  <a:pt x="528" y="711"/>
                  <a:pt x="528" y="711"/>
                  <a:pt x="528" y="711"/>
                </a:cubicBezTo>
                <a:cubicBezTo>
                  <a:pt x="518" y="609"/>
                  <a:pt x="518" y="609"/>
                  <a:pt x="518" y="609"/>
                </a:cubicBezTo>
                <a:cubicBezTo>
                  <a:pt x="886" y="609"/>
                  <a:pt x="886" y="609"/>
                  <a:pt x="886" y="609"/>
                </a:cubicBezTo>
                <a:cubicBezTo>
                  <a:pt x="897" y="609"/>
                  <a:pt x="907" y="600"/>
                  <a:pt x="907" y="588"/>
                </a:cubicBezTo>
                <a:cubicBezTo>
                  <a:pt x="907" y="21"/>
                  <a:pt x="907" y="21"/>
                  <a:pt x="907" y="21"/>
                </a:cubicBezTo>
                <a:cubicBezTo>
                  <a:pt x="907" y="10"/>
                  <a:pt x="897" y="0"/>
                  <a:pt x="886" y="0"/>
                </a:cubicBezTo>
                <a:close/>
                <a:moveTo>
                  <a:pt x="845" y="547"/>
                </a:moveTo>
                <a:cubicBezTo>
                  <a:pt x="62" y="547"/>
                  <a:pt x="62" y="547"/>
                  <a:pt x="62" y="547"/>
                </a:cubicBezTo>
                <a:cubicBezTo>
                  <a:pt x="62" y="63"/>
                  <a:pt x="62" y="63"/>
                  <a:pt x="62" y="63"/>
                </a:cubicBezTo>
                <a:cubicBezTo>
                  <a:pt x="845" y="63"/>
                  <a:pt x="845" y="63"/>
                  <a:pt x="845" y="63"/>
                </a:cubicBezTo>
                <a:lnTo>
                  <a:pt x="845" y="547"/>
                </a:lnTo>
                <a:close/>
                <a:moveTo>
                  <a:pt x="119" y="388"/>
                </a:moveTo>
                <a:cubicBezTo>
                  <a:pt x="119" y="158"/>
                  <a:pt x="119" y="158"/>
                  <a:pt x="119" y="158"/>
                </a:cubicBezTo>
                <a:cubicBezTo>
                  <a:pt x="119" y="140"/>
                  <a:pt x="139" y="126"/>
                  <a:pt x="164" y="126"/>
                </a:cubicBezTo>
                <a:cubicBezTo>
                  <a:pt x="189" y="126"/>
                  <a:pt x="209" y="140"/>
                  <a:pt x="209" y="158"/>
                </a:cubicBezTo>
                <a:cubicBezTo>
                  <a:pt x="209" y="388"/>
                  <a:pt x="209" y="388"/>
                  <a:pt x="209" y="388"/>
                </a:cubicBezTo>
                <a:cubicBezTo>
                  <a:pt x="198" y="379"/>
                  <a:pt x="182" y="372"/>
                  <a:pt x="164" y="372"/>
                </a:cubicBezTo>
                <a:cubicBezTo>
                  <a:pt x="146" y="372"/>
                  <a:pt x="130" y="378"/>
                  <a:pt x="119" y="388"/>
                </a:cubicBezTo>
                <a:moveTo>
                  <a:pt x="164" y="388"/>
                </a:moveTo>
                <a:cubicBezTo>
                  <a:pt x="139" y="388"/>
                  <a:pt x="119" y="402"/>
                  <a:pt x="119" y="420"/>
                </a:cubicBezTo>
                <a:cubicBezTo>
                  <a:pt x="119" y="437"/>
                  <a:pt x="139" y="451"/>
                  <a:pt x="164" y="451"/>
                </a:cubicBezTo>
                <a:cubicBezTo>
                  <a:pt x="714" y="451"/>
                  <a:pt x="714" y="451"/>
                  <a:pt x="714" y="451"/>
                </a:cubicBezTo>
                <a:cubicBezTo>
                  <a:pt x="714" y="428"/>
                  <a:pt x="714" y="428"/>
                  <a:pt x="714" y="428"/>
                </a:cubicBezTo>
                <a:cubicBezTo>
                  <a:pt x="209" y="428"/>
                  <a:pt x="209" y="428"/>
                  <a:pt x="209" y="428"/>
                </a:cubicBezTo>
                <a:cubicBezTo>
                  <a:pt x="209" y="420"/>
                  <a:pt x="209" y="420"/>
                  <a:pt x="209" y="420"/>
                </a:cubicBezTo>
                <a:cubicBezTo>
                  <a:pt x="209" y="402"/>
                  <a:pt x="189" y="388"/>
                  <a:pt x="164" y="388"/>
                </a:cubicBezTo>
                <a:moveTo>
                  <a:pt x="224" y="165"/>
                </a:moveTo>
                <a:cubicBezTo>
                  <a:pt x="224" y="412"/>
                  <a:pt x="224" y="412"/>
                  <a:pt x="224" y="412"/>
                </a:cubicBezTo>
                <a:cubicBezTo>
                  <a:pt x="788" y="412"/>
                  <a:pt x="788" y="412"/>
                  <a:pt x="788" y="412"/>
                </a:cubicBezTo>
                <a:cubicBezTo>
                  <a:pt x="788" y="165"/>
                  <a:pt x="788" y="165"/>
                  <a:pt x="788" y="165"/>
                </a:cubicBezTo>
                <a:lnTo>
                  <a:pt x="224" y="165"/>
                </a:lnTo>
                <a:close/>
                <a:moveTo>
                  <a:pt x="640" y="296"/>
                </a:moveTo>
                <a:cubicBezTo>
                  <a:pt x="621" y="296"/>
                  <a:pt x="621" y="296"/>
                  <a:pt x="621" y="296"/>
                </a:cubicBezTo>
                <a:cubicBezTo>
                  <a:pt x="621" y="243"/>
                  <a:pt x="621" y="243"/>
                  <a:pt x="621" y="243"/>
                </a:cubicBezTo>
                <a:cubicBezTo>
                  <a:pt x="640" y="243"/>
                  <a:pt x="640" y="243"/>
                  <a:pt x="640" y="243"/>
                </a:cubicBezTo>
                <a:lnTo>
                  <a:pt x="640" y="296"/>
                </a:lnTo>
                <a:close/>
                <a:moveTo>
                  <a:pt x="599" y="296"/>
                </a:moveTo>
                <a:cubicBezTo>
                  <a:pt x="580" y="296"/>
                  <a:pt x="580" y="296"/>
                  <a:pt x="580" y="296"/>
                </a:cubicBezTo>
                <a:cubicBezTo>
                  <a:pt x="580" y="243"/>
                  <a:pt x="580" y="243"/>
                  <a:pt x="580" y="243"/>
                </a:cubicBezTo>
                <a:cubicBezTo>
                  <a:pt x="599" y="243"/>
                  <a:pt x="599" y="243"/>
                  <a:pt x="599" y="243"/>
                </a:cubicBezTo>
                <a:lnTo>
                  <a:pt x="599" y="296"/>
                </a:lnTo>
                <a:close/>
                <a:moveTo>
                  <a:pt x="557" y="296"/>
                </a:moveTo>
                <a:cubicBezTo>
                  <a:pt x="538" y="296"/>
                  <a:pt x="538" y="296"/>
                  <a:pt x="538" y="296"/>
                </a:cubicBezTo>
                <a:cubicBezTo>
                  <a:pt x="538" y="243"/>
                  <a:pt x="538" y="243"/>
                  <a:pt x="538" y="243"/>
                </a:cubicBezTo>
                <a:cubicBezTo>
                  <a:pt x="557" y="243"/>
                  <a:pt x="557" y="243"/>
                  <a:pt x="557" y="243"/>
                </a:cubicBezTo>
                <a:lnTo>
                  <a:pt x="557" y="296"/>
                </a:lnTo>
                <a:close/>
                <a:moveTo>
                  <a:pt x="516" y="296"/>
                </a:moveTo>
                <a:cubicBezTo>
                  <a:pt x="497" y="296"/>
                  <a:pt x="497" y="296"/>
                  <a:pt x="497" y="296"/>
                </a:cubicBezTo>
                <a:cubicBezTo>
                  <a:pt x="497" y="243"/>
                  <a:pt x="497" y="243"/>
                  <a:pt x="497" y="243"/>
                </a:cubicBezTo>
                <a:cubicBezTo>
                  <a:pt x="516" y="243"/>
                  <a:pt x="516" y="243"/>
                  <a:pt x="516" y="243"/>
                </a:cubicBezTo>
                <a:lnTo>
                  <a:pt x="516" y="296"/>
                </a:lnTo>
                <a:close/>
                <a:moveTo>
                  <a:pt x="474" y="296"/>
                </a:moveTo>
                <a:cubicBezTo>
                  <a:pt x="455" y="296"/>
                  <a:pt x="455" y="296"/>
                  <a:pt x="455" y="296"/>
                </a:cubicBezTo>
                <a:cubicBezTo>
                  <a:pt x="455" y="243"/>
                  <a:pt x="455" y="243"/>
                  <a:pt x="455" y="243"/>
                </a:cubicBezTo>
                <a:cubicBezTo>
                  <a:pt x="474" y="243"/>
                  <a:pt x="474" y="243"/>
                  <a:pt x="474" y="243"/>
                </a:cubicBezTo>
                <a:lnTo>
                  <a:pt x="474" y="296"/>
                </a:lnTo>
                <a:close/>
                <a:moveTo>
                  <a:pt x="433" y="296"/>
                </a:moveTo>
                <a:cubicBezTo>
                  <a:pt x="413" y="296"/>
                  <a:pt x="413" y="296"/>
                  <a:pt x="413" y="296"/>
                </a:cubicBezTo>
                <a:cubicBezTo>
                  <a:pt x="413" y="243"/>
                  <a:pt x="413" y="243"/>
                  <a:pt x="413" y="243"/>
                </a:cubicBezTo>
                <a:cubicBezTo>
                  <a:pt x="433" y="243"/>
                  <a:pt x="433" y="243"/>
                  <a:pt x="433" y="243"/>
                </a:cubicBezTo>
                <a:lnTo>
                  <a:pt x="433" y="296"/>
                </a:lnTo>
                <a:close/>
                <a:moveTo>
                  <a:pt x="391" y="296"/>
                </a:moveTo>
                <a:cubicBezTo>
                  <a:pt x="372" y="296"/>
                  <a:pt x="372" y="296"/>
                  <a:pt x="372" y="296"/>
                </a:cubicBezTo>
                <a:cubicBezTo>
                  <a:pt x="372" y="243"/>
                  <a:pt x="372" y="243"/>
                  <a:pt x="372" y="243"/>
                </a:cubicBezTo>
                <a:cubicBezTo>
                  <a:pt x="391" y="243"/>
                  <a:pt x="391" y="243"/>
                  <a:pt x="391" y="243"/>
                </a:cubicBezTo>
                <a:lnTo>
                  <a:pt x="391" y="296"/>
                </a:lnTo>
                <a:close/>
                <a:moveTo>
                  <a:pt x="717" y="338"/>
                </a:moveTo>
                <a:cubicBezTo>
                  <a:pt x="295" y="338"/>
                  <a:pt x="295" y="338"/>
                  <a:pt x="295" y="338"/>
                </a:cubicBezTo>
                <a:cubicBezTo>
                  <a:pt x="295" y="322"/>
                  <a:pt x="295" y="322"/>
                  <a:pt x="295" y="322"/>
                </a:cubicBezTo>
                <a:cubicBezTo>
                  <a:pt x="717" y="322"/>
                  <a:pt x="717" y="322"/>
                  <a:pt x="717" y="322"/>
                </a:cubicBezTo>
                <a:lnTo>
                  <a:pt x="717" y="33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5" name="Freeform 72"/>
          <p:cNvSpPr>
            <a:spLocks noEditPoints="1"/>
          </p:cNvSpPr>
          <p:nvPr/>
        </p:nvSpPr>
        <p:spPr bwMode="auto">
          <a:xfrm>
            <a:off x="2889957" y="1606014"/>
            <a:ext cx="118738" cy="168196"/>
          </a:xfrm>
          <a:custGeom>
            <a:avLst/>
            <a:gdLst>
              <a:gd name="T0" fmla="*/ 38 w 548"/>
              <a:gd name="T1" fmla="*/ 581 h 831"/>
              <a:gd name="T2" fmla="*/ 0 w 548"/>
              <a:gd name="T3" fmla="*/ 108 h 831"/>
              <a:gd name="T4" fmla="*/ 473 w 548"/>
              <a:gd name="T5" fmla="*/ 33 h 831"/>
              <a:gd name="T6" fmla="*/ 548 w 548"/>
              <a:gd name="T7" fmla="*/ 543 h 831"/>
              <a:gd name="T8" fmla="*/ 511 w 548"/>
              <a:gd name="T9" fmla="*/ 129 h 831"/>
              <a:gd name="T10" fmla="*/ 38 w 548"/>
              <a:gd name="T11" fmla="*/ 352 h 831"/>
              <a:gd name="T12" fmla="*/ 511 w 548"/>
              <a:gd name="T13" fmla="*/ 129 h 831"/>
              <a:gd name="T14" fmla="*/ 38 w 548"/>
              <a:gd name="T15" fmla="*/ 427 h 831"/>
              <a:gd name="T16" fmla="*/ 114 w 548"/>
              <a:gd name="T17" fmla="*/ 427 h 831"/>
              <a:gd name="T18" fmla="*/ 473 w 548"/>
              <a:gd name="T19" fmla="*/ 389 h 831"/>
              <a:gd name="T20" fmla="*/ 473 w 548"/>
              <a:gd name="T21" fmla="*/ 465 h 831"/>
              <a:gd name="T22" fmla="*/ 473 w 548"/>
              <a:gd name="T23" fmla="*/ 389 h 831"/>
              <a:gd name="T24" fmla="*/ 339 w 548"/>
              <a:gd name="T25" fmla="*/ 615 h 831"/>
              <a:gd name="T26" fmla="*/ 209 w 548"/>
              <a:gd name="T27" fmla="*/ 587 h 831"/>
              <a:gd name="T28" fmla="*/ 28 w 548"/>
              <a:gd name="T29" fmla="*/ 651 h 831"/>
              <a:gd name="T30" fmla="*/ 105 w 548"/>
              <a:gd name="T31" fmla="*/ 666 h 831"/>
              <a:gd name="T32" fmla="*/ 120 w 548"/>
              <a:gd name="T33" fmla="*/ 698 h 831"/>
              <a:gd name="T34" fmla="*/ 159 w 548"/>
              <a:gd name="T35" fmla="*/ 683 h 831"/>
              <a:gd name="T36" fmla="*/ 390 w 548"/>
              <a:gd name="T37" fmla="*/ 666 h 831"/>
              <a:gd name="T38" fmla="*/ 405 w 548"/>
              <a:gd name="T39" fmla="*/ 698 h 831"/>
              <a:gd name="T40" fmla="*/ 443 w 548"/>
              <a:gd name="T41" fmla="*/ 683 h 831"/>
              <a:gd name="T42" fmla="*/ 505 w 548"/>
              <a:gd name="T43" fmla="*/ 666 h 831"/>
              <a:gd name="T44" fmla="*/ 520 w 548"/>
              <a:gd name="T45" fmla="*/ 587 h 831"/>
              <a:gd name="T46" fmla="*/ 427 w 548"/>
              <a:gd name="T47" fmla="*/ 24 h 831"/>
              <a:gd name="T48" fmla="*/ 339 w 548"/>
              <a:gd name="T49" fmla="*/ 0 h 831"/>
              <a:gd name="T50" fmla="*/ 121 w 548"/>
              <a:gd name="T51" fmla="*/ 21 h 831"/>
              <a:gd name="T52" fmla="*/ 427 w 548"/>
              <a:gd name="T53" fmla="*/ 24 h 831"/>
              <a:gd name="T54" fmla="*/ 547 w 548"/>
              <a:gd name="T55" fmla="*/ 831 h 831"/>
              <a:gd name="T56" fmla="*/ 390 w 548"/>
              <a:gd name="T57" fmla="*/ 708 h 831"/>
              <a:gd name="T58" fmla="*/ 149 w 548"/>
              <a:gd name="T59" fmla="*/ 721 h 831"/>
              <a:gd name="T60" fmla="*/ 104 w 548"/>
              <a:gd name="T61" fmla="*/ 708 h 831"/>
              <a:gd name="T62" fmla="*/ 74 w 548"/>
              <a:gd name="T63" fmla="*/ 831 h 831"/>
              <a:gd name="T64" fmla="*/ 464 w 548"/>
              <a:gd name="T65" fmla="*/ 817 h 831"/>
              <a:gd name="T66" fmla="*/ 407 w 548"/>
              <a:gd name="T67" fmla="*/ 733 h 831"/>
              <a:gd name="T68" fmla="*/ 127 w 548"/>
              <a:gd name="T69" fmla="*/ 754 h 831"/>
              <a:gd name="T70" fmla="*/ 407 w 548"/>
              <a:gd name="T71" fmla="*/ 733 h 831"/>
              <a:gd name="T72" fmla="*/ 116 w 548"/>
              <a:gd name="T73" fmla="*/ 770 h 831"/>
              <a:gd name="T74" fmla="*/ 452 w 548"/>
              <a:gd name="T75" fmla="*/ 79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8" h="831">
                <a:moveTo>
                  <a:pt x="510" y="581"/>
                </a:moveTo>
                <a:cubicBezTo>
                  <a:pt x="38" y="581"/>
                  <a:pt x="38" y="581"/>
                  <a:pt x="38" y="581"/>
                </a:cubicBezTo>
                <a:cubicBezTo>
                  <a:pt x="17" y="581"/>
                  <a:pt x="0" y="564"/>
                  <a:pt x="0" y="543"/>
                </a:cubicBezTo>
                <a:cubicBezTo>
                  <a:pt x="0" y="108"/>
                  <a:pt x="0" y="108"/>
                  <a:pt x="0" y="108"/>
                </a:cubicBezTo>
                <a:cubicBezTo>
                  <a:pt x="0" y="66"/>
                  <a:pt x="34" y="33"/>
                  <a:pt x="76" y="33"/>
                </a:cubicBezTo>
                <a:cubicBezTo>
                  <a:pt x="473" y="33"/>
                  <a:pt x="473" y="33"/>
                  <a:pt x="473" y="33"/>
                </a:cubicBezTo>
                <a:cubicBezTo>
                  <a:pt x="514" y="33"/>
                  <a:pt x="548" y="66"/>
                  <a:pt x="548" y="108"/>
                </a:cubicBezTo>
                <a:cubicBezTo>
                  <a:pt x="548" y="543"/>
                  <a:pt x="548" y="543"/>
                  <a:pt x="548" y="543"/>
                </a:cubicBezTo>
                <a:cubicBezTo>
                  <a:pt x="548" y="564"/>
                  <a:pt x="531" y="581"/>
                  <a:pt x="510" y="581"/>
                </a:cubicBezTo>
                <a:close/>
                <a:moveTo>
                  <a:pt x="511" y="129"/>
                </a:moveTo>
                <a:cubicBezTo>
                  <a:pt x="38" y="129"/>
                  <a:pt x="38" y="129"/>
                  <a:pt x="38" y="129"/>
                </a:cubicBezTo>
                <a:cubicBezTo>
                  <a:pt x="38" y="352"/>
                  <a:pt x="38" y="352"/>
                  <a:pt x="38" y="352"/>
                </a:cubicBezTo>
                <a:cubicBezTo>
                  <a:pt x="511" y="352"/>
                  <a:pt x="511" y="352"/>
                  <a:pt x="511" y="352"/>
                </a:cubicBezTo>
                <a:lnTo>
                  <a:pt x="511" y="129"/>
                </a:lnTo>
                <a:close/>
                <a:moveTo>
                  <a:pt x="76" y="389"/>
                </a:moveTo>
                <a:cubicBezTo>
                  <a:pt x="55" y="389"/>
                  <a:pt x="38" y="406"/>
                  <a:pt x="38" y="427"/>
                </a:cubicBezTo>
                <a:cubicBezTo>
                  <a:pt x="38" y="448"/>
                  <a:pt x="55" y="465"/>
                  <a:pt x="76" y="465"/>
                </a:cubicBezTo>
                <a:cubicBezTo>
                  <a:pt x="97" y="465"/>
                  <a:pt x="114" y="448"/>
                  <a:pt x="114" y="427"/>
                </a:cubicBezTo>
                <a:cubicBezTo>
                  <a:pt x="114" y="406"/>
                  <a:pt x="97" y="389"/>
                  <a:pt x="76" y="389"/>
                </a:cubicBezTo>
                <a:close/>
                <a:moveTo>
                  <a:pt x="473" y="389"/>
                </a:moveTo>
                <a:cubicBezTo>
                  <a:pt x="452" y="389"/>
                  <a:pt x="435" y="406"/>
                  <a:pt x="435" y="427"/>
                </a:cubicBezTo>
                <a:cubicBezTo>
                  <a:pt x="435" y="448"/>
                  <a:pt x="452" y="465"/>
                  <a:pt x="473" y="465"/>
                </a:cubicBezTo>
                <a:cubicBezTo>
                  <a:pt x="494" y="465"/>
                  <a:pt x="511" y="448"/>
                  <a:pt x="511" y="427"/>
                </a:cubicBezTo>
                <a:cubicBezTo>
                  <a:pt x="511" y="406"/>
                  <a:pt x="494" y="389"/>
                  <a:pt x="473" y="389"/>
                </a:cubicBezTo>
                <a:close/>
                <a:moveTo>
                  <a:pt x="339" y="587"/>
                </a:moveTo>
                <a:cubicBezTo>
                  <a:pt x="339" y="615"/>
                  <a:pt x="339" y="615"/>
                  <a:pt x="339" y="615"/>
                </a:cubicBezTo>
                <a:cubicBezTo>
                  <a:pt x="209" y="615"/>
                  <a:pt x="209" y="615"/>
                  <a:pt x="209" y="615"/>
                </a:cubicBezTo>
                <a:cubicBezTo>
                  <a:pt x="209" y="587"/>
                  <a:pt x="209" y="587"/>
                  <a:pt x="209" y="587"/>
                </a:cubicBezTo>
                <a:cubicBezTo>
                  <a:pt x="28" y="587"/>
                  <a:pt x="28" y="587"/>
                  <a:pt x="28" y="587"/>
                </a:cubicBezTo>
                <a:cubicBezTo>
                  <a:pt x="28" y="651"/>
                  <a:pt x="28" y="651"/>
                  <a:pt x="28" y="651"/>
                </a:cubicBezTo>
                <a:cubicBezTo>
                  <a:pt x="28" y="659"/>
                  <a:pt x="35" y="666"/>
                  <a:pt x="43" y="666"/>
                </a:cubicBezTo>
                <a:cubicBezTo>
                  <a:pt x="105" y="666"/>
                  <a:pt x="105" y="666"/>
                  <a:pt x="105" y="666"/>
                </a:cubicBezTo>
                <a:cubicBezTo>
                  <a:pt x="105" y="683"/>
                  <a:pt x="105" y="683"/>
                  <a:pt x="105" y="683"/>
                </a:cubicBezTo>
                <a:cubicBezTo>
                  <a:pt x="105" y="692"/>
                  <a:pt x="112" y="698"/>
                  <a:pt x="120" y="698"/>
                </a:cubicBezTo>
                <a:cubicBezTo>
                  <a:pt x="143" y="698"/>
                  <a:pt x="143" y="698"/>
                  <a:pt x="143" y="698"/>
                </a:cubicBezTo>
                <a:cubicBezTo>
                  <a:pt x="152" y="698"/>
                  <a:pt x="159" y="692"/>
                  <a:pt x="159" y="683"/>
                </a:cubicBezTo>
                <a:cubicBezTo>
                  <a:pt x="159" y="666"/>
                  <a:pt x="159" y="666"/>
                  <a:pt x="159" y="666"/>
                </a:cubicBezTo>
                <a:cubicBezTo>
                  <a:pt x="390" y="666"/>
                  <a:pt x="390" y="666"/>
                  <a:pt x="390" y="666"/>
                </a:cubicBezTo>
                <a:cubicBezTo>
                  <a:pt x="390" y="683"/>
                  <a:pt x="390" y="683"/>
                  <a:pt x="390" y="683"/>
                </a:cubicBezTo>
                <a:cubicBezTo>
                  <a:pt x="390" y="692"/>
                  <a:pt x="396" y="698"/>
                  <a:pt x="405" y="698"/>
                </a:cubicBezTo>
                <a:cubicBezTo>
                  <a:pt x="428" y="698"/>
                  <a:pt x="428" y="698"/>
                  <a:pt x="428" y="698"/>
                </a:cubicBezTo>
                <a:cubicBezTo>
                  <a:pt x="436" y="698"/>
                  <a:pt x="443" y="692"/>
                  <a:pt x="443" y="683"/>
                </a:cubicBezTo>
                <a:cubicBezTo>
                  <a:pt x="443" y="666"/>
                  <a:pt x="443" y="666"/>
                  <a:pt x="443" y="666"/>
                </a:cubicBezTo>
                <a:cubicBezTo>
                  <a:pt x="505" y="666"/>
                  <a:pt x="505" y="666"/>
                  <a:pt x="505" y="666"/>
                </a:cubicBezTo>
                <a:cubicBezTo>
                  <a:pt x="513" y="666"/>
                  <a:pt x="520" y="659"/>
                  <a:pt x="520" y="651"/>
                </a:cubicBezTo>
                <a:cubicBezTo>
                  <a:pt x="520" y="587"/>
                  <a:pt x="520" y="587"/>
                  <a:pt x="520" y="587"/>
                </a:cubicBezTo>
                <a:lnTo>
                  <a:pt x="339" y="587"/>
                </a:lnTo>
                <a:close/>
                <a:moveTo>
                  <a:pt x="427" y="24"/>
                </a:moveTo>
                <a:cubicBezTo>
                  <a:pt x="427" y="21"/>
                  <a:pt x="427" y="21"/>
                  <a:pt x="427" y="21"/>
                </a:cubicBezTo>
                <a:cubicBezTo>
                  <a:pt x="427" y="9"/>
                  <a:pt x="397" y="0"/>
                  <a:pt x="339" y="0"/>
                </a:cubicBezTo>
                <a:cubicBezTo>
                  <a:pt x="209" y="0"/>
                  <a:pt x="209" y="0"/>
                  <a:pt x="209" y="0"/>
                </a:cubicBezTo>
                <a:cubicBezTo>
                  <a:pt x="151" y="0"/>
                  <a:pt x="121" y="9"/>
                  <a:pt x="121" y="21"/>
                </a:cubicBezTo>
                <a:cubicBezTo>
                  <a:pt x="121" y="24"/>
                  <a:pt x="121" y="24"/>
                  <a:pt x="121" y="24"/>
                </a:cubicBezTo>
                <a:lnTo>
                  <a:pt x="427" y="24"/>
                </a:lnTo>
                <a:close/>
                <a:moveTo>
                  <a:pt x="474" y="831"/>
                </a:moveTo>
                <a:cubicBezTo>
                  <a:pt x="547" y="831"/>
                  <a:pt x="547" y="831"/>
                  <a:pt x="547" y="831"/>
                </a:cubicBezTo>
                <a:cubicBezTo>
                  <a:pt x="444" y="708"/>
                  <a:pt x="444" y="708"/>
                  <a:pt x="444" y="708"/>
                </a:cubicBezTo>
                <a:cubicBezTo>
                  <a:pt x="390" y="708"/>
                  <a:pt x="390" y="708"/>
                  <a:pt x="390" y="708"/>
                </a:cubicBezTo>
                <a:cubicBezTo>
                  <a:pt x="399" y="721"/>
                  <a:pt x="399" y="721"/>
                  <a:pt x="399" y="721"/>
                </a:cubicBezTo>
                <a:cubicBezTo>
                  <a:pt x="149" y="721"/>
                  <a:pt x="149" y="721"/>
                  <a:pt x="149" y="721"/>
                </a:cubicBezTo>
                <a:cubicBezTo>
                  <a:pt x="158" y="708"/>
                  <a:pt x="158" y="708"/>
                  <a:pt x="158" y="708"/>
                </a:cubicBezTo>
                <a:cubicBezTo>
                  <a:pt x="104" y="708"/>
                  <a:pt x="104" y="708"/>
                  <a:pt x="104" y="708"/>
                </a:cubicBezTo>
                <a:cubicBezTo>
                  <a:pt x="1" y="831"/>
                  <a:pt x="1" y="831"/>
                  <a:pt x="1" y="831"/>
                </a:cubicBezTo>
                <a:cubicBezTo>
                  <a:pt x="74" y="831"/>
                  <a:pt x="74" y="831"/>
                  <a:pt x="74" y="831"/>
                </a:cubicBezTo>
                <a:cubicBezTo>
                  <a:pt x="84" y="817"/>
                  <a:pt x="84" y="817"/>
                  <a:pt x="84" y="817"/>
                </a:cubicBezTo>
                <a:cubicBezTo>
                  <a:pt x="464" y="817"/>
                  <a:pt x="464" y="817"/>
                  <a:pt x="464" y="817"/>
                </a:cubicBezTo>
                <a:lnTo>
                  <a:pt x="474" y="831"/>
                </a:lnTo>
                <a:close/>
                <a:moveTo>
                  <a:pt x="407" y="733"/>
                </a:moveTo>
                <a:cubicBezTo>
                  <a:pt x="421" y="754"/>
                  <a:pt x="421" y="754"/>
                  <a:pt x="421" y="754"/>
                </a:cubicBezTo>
                <a:cubicBezTo>
                  <a:pt x="127" y="754"/>
                  <a:pt x="127" y="754"/>
                  <a:pt x="127" y="754"/>
                </a:cubicBezTo>
                <a:cubicBezTo>
                  <a:pt x="141" y="733"/>
                  <a:pt x="141" y="733"/>
                  <a:pt x="141" y="733"/>
                </a:cubicBezTo>
                <a:lnTo>
                  <a:pt x="407" y="733"/>
                </a:lnTo>
                <a:close/>
                <a:moveTo>
                  <a:pt x="97" y="799"/>
                </a:moveTo>
                <a:cubicBezTo>
                  <a:pt x="116" y="770"/>
                  <a:pt x="116" y="770"/>
                  <a:pt x="116" y="770"/>
                </a:cubicBezTo>
                <a:cubicBezTo>
                  <a:pt x="432" y="770"/>
                  <a:pt x="432" y="770"/>
                  <a:pt x="432" y="770"/>
                </a:cubicBezTo>
                <a:cubicBezTo>
                  <a:pt x="452" y="799"/>
                  <a:pt x="452" y="799"/>
                  <a:pt x="452" y="799"/>
                </a:cubicBezTo>
                <a:lnTo>
                  <a:pt x="97" y="79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6" name="Freeform 73"/>
          <p:cNvSpPr>
            <a:spLocks noEditPoints="1"/>
          </p:cNvSpPr>
          <p:nvPr/>
        </p:nvSpPr>
        <p:spPr bwMode="auto">
          <a:xfrm>
            <a:off x="1887566" y="1606014"/>
            <a:ext cx="101467" cy="168197"/>
          </a:xfrm>
          <a:custGeom>
            <a:avLst/>
            <a:gdLst>
              <a:gd name="T0" fmla="*/ 0 w 468"/>
              <a:gd name="T1" fmla="*/ 44 h 831"/>
              <a:gd name="T2" fmla="*/ 45 w 468"/>
              <a:gd name="T3" fmla="*/ 0 h 831"/>
              <a:gd name="T4" fmla="*/ 424 w 468"/>
              <a:gd name="T5" fmla="*/ 0 h 831"/>
              <a:gd name="T6" fmla="*/ 468 w 468"/>
              <a:gd name="T7" fmla="*/ 44 h 831"/>
              <a:gd name="T8" fmla="*/ 468 w 468"/>
              <a:gd name="T9" fmla="*/ 787 h 831"/>
              <a:gd name="T10" fmla="*/ 424 w 468"/>
              <a:gd name="T11" fmla="*/ 831 h 831"/>
              <a:gd name="T12" fmla="*/ 45 w 468"/>
              <a:gd name="T13" fmla="*/ 831 h 831"/>
              <a:gd name="T14" fmla="*/ 0 w 468"/>
              <a:gd name="T15" fmla="*/ 787 h 831"/>
              <a:gd name="T16" fmla="*/ 0 w 468"/>
              <a:gd name="T17" fmla="*/ 44 h 831"/>
              <a:gd name="T18" fmla="*/ 437 w 468"/>
              <a:gd name="T19" fmla="*/ 105 h 831"/>
              <a:gd name="T20" fmla="*/ 32 w 468"/>
              <a:gd name="T21" fmla="*/ 105 h 831"/>
              <a:gd name="T22" fmla="*/ 32 w 468"/>
              <a:gd name="T23" fmla="*/ 728 h 831"/>
              <a:gd name="T24" fmla="*/ 437 w 468"/>
              <a:gd name="T25" fmla="*/ 728 h 831"/>
              <a:gd name="T26" fmla="*/ 437 w 468"/>
              <a:gd name="T27" fmla="*/ 105 h 831"/>
              <a:gd name="T28" fmla="*/ 234 w 468"/>
              <a:gd name="T29" fmla="*/ 37 h 831"/>
              <a:gd name="T30" fmla="*/ 219 w 468"/>
              <a:gd name="T31" fmla="*/ 52 h 831"/>
              <a:gd name="T32" fmla="*/ 234 w 468"/>
              <a:gd name="T33" fmla="*/ 68 h 831"/>
              <a:gd name="T34" fmla="*/ 249 w 468"/>
              <a:gd name="T35" fmla="*/ 52 h 831"/>
              <a:gd name="T36" fmla="*/ 234 w 468"/>
              <a:gd name="T37" fmla="*/ 37 h 831"/>
              <a:gd name="T38" fmla="*/ 234 w 468"/>
              <a:gd name="T39" fmla="*/ 749 h 831"/>
              <a:gd name="T40" fmla="*/ 203 w 468"/>
              <a:gd name="T41" fmla="*/ 780 h 831"/>
              <a:gd name="T42" fmla="*/ 234 w 468"/>
              <a:gd name="T43" fmla="*/ 811 h 831"/>
              <a:gd name="T44" fmla="*/ 265 w 468"/>
              <a:gd name="T45" fmla="*/ 780 h 831"/>
              <a:gd name="T46" fmla="*/ 234 w 468"/>
              <a:gd name="T47" fmla="*/ 749 h 831"/>
              <a:gd name="T48" fmla="*/ 234 w 468"/>
              <a:gd name="T49" fmla="*/ 759 h 831"/>
              <a:gd name="T50" fmla="*/ 214 w 468"/>
              <a:gd name="T51" fmla="*/ 780 h 831"/>
              <a:gd name="T52" fmla="*/ 234 w 468"/>
              <a:gd name="T53" fmla="*/ 801 h 831"/>
              <a:gd name="T54" fmla="*/ 255 w 468"/>
              <a:gd name="T55" fmla="*/ 780 h 831"/>
              <a:gd name="T56" fmla="*/ 234 w 468"/>
              <a:gd name="T57" fmla="*/ 759 h 831"/>
              <a:gd name="T58" fmla="*/ 131 w 468"/>
              <a:gd name="T59" fmla="*/ 414 h 831"/>
              <a:gd name="T60" fmla="*/ 196 w 468"/>
              <a:gd name="T61" fmla="*/ 414 h 831"/>
              <a:gd name="T62" fmla="*/ 102 w 468"/>
              <a:gd name="T63" fmla="*/ 273 h 831"/>
              <a:gd name="T64" fmla="*/ 160 w 468"/>
              <a:gd name="T65" fmla="*/ 273 h 831"/>
              <a:gd name="T66" fmla="*/ 235 w 468"/>
              <a:gd name="T67" fmla="*/ 392 h 831"/>
              <a:gd name="T68" fmla="*/ 310 w 468"/>
              <a:gd name="T69" fmla="*/ 273 h 831"/>
              <a:gd name="T70" fmla="*/ 367 w 468"/>
              <a:gd name="T71" fmla="*/ 273 h 831"/>
              <a:gd name="T72" fmla="*/ 272 w 468"/>
              <a:gd name="T73" fmla="*/ 414 h 831"/>
              <a:gd name="T74" fmla="*/ 337 w 468"/>
              <a:gd name="T75" fmla="*/ 414 h 831"/>
              <a:gd name="T76" fmla="*/ 337 w 468"/>
              <a:gd name="T77" fmla="*/ 451 h 831"/>
              <a:gd name="T78" fmla="*/ 258 w 468"/>
              <a:gd name="T79" fmla="*/ 451 h 831"/>
              <a:gd name="T80" fmla="*/ 258 w 468"/>
              <a:gd name="T81" fmla="*/ 481 h 831"/>
              <a:gd name="T82" fmla="*/ 337 w 468"/>
              <a:gd name="T83" fmla="*/ 481 h 831"/>
              <a:gd name="T84" fmla="*/ 337 w 468"/>
              <a:gd name="T85" fmla="*/ 517 h 831"/>
              <a:gd name="T86" fmla="*/ 258 w 468"/>
              <a:gd name="T87" fmla="*/ 517 h 831"/>
              <a:gd name="T88" fmla="*/ 258 w 468"/>
              <a:gd name="T89" fmla="*/ 558 h 831"/>
              <a:gd name="T90" fmla="*/ 210 w 468"/>
              <a:gd name="T91" fmla="*/ 558 h 831"/>
              <a:gd name="T92" fmla="*/ 210 w 468"/>
              <a:gd name="T93" fmla="*/ 517 h 831"/>
              <a:gd name="T94" fmla="*/ 131 w 468"/>
              <a:gd name="T95" fmla="*/ 517 h 831"/>
              <a:gd name="T96" fmla="*/ 131 w 468"/>
              <a:gd name="T97" fmla="*/ 481 h 831"/>
              <a:gd name="T98" fmla="*/ 210 w 468"/>
              <a:gd name="T99" fmla="*/ 481 h 831"/>
              <a:gd name="T100" fmla="*/ 210 w 468"/>
              <a:gd name="T101" fmla="*/ 451 h 831"/>
              <a:gd name="T102" fmla="*/ 131 w 468"/>
              <a:gd name="T103" fmla="*/ 451 h 831"/>
              <a:gd name="T104" fmla="*/ 131 w 468"/>
              <a:gd name="T105" fmla="*/ 41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831">
                <a:moveTo>
                  <a:pt x="0" y="44"/>
                </a:moveTo>
                <a:cubicBezTo>
                  <a:pt x="0" y="20"/>
                  <a:pt x="20" y="0"/>
                  <a:pt x="45" y="0"/>
                </a:cubicBezTo>
                <a:cubicBezTo>
                  <a:pt x="424" y="0"/>
                  <a:pt x="424" y="0"/>
                  <a:pt x="424" y="0"/>
                </a:cubicBezTo>
                <a:cubicBezTo>
                  <a:pt x="448" y="0"/>
                  <a:pt x="468" y="20"/>
                  <a:pt x="468" y="44"/>
                </a:cubicBezTo>
                <a:cubicBezTo>
                  <a:pt x="468" y="787"/>
                  <a:pt x="468" y="787"/>
                  <a:pt x="468" y="787"/>
                </a:cubicBezTo>
                <a:cubicBezTo>
                  <a:pt x="468" y="812"/>
                  <a:pt x="448" y="831"/>
                  <a:pt x="424" y="831"/>
                </a:cubicBezTo>
                <a:cubicBezTo>
                  <a:pt x="45" y="831"/>
                  <a:pt x="45" y="831"/>
                  <a:pt x="45" y="831"/>
                </a:cubicBezTo>
                <a:cubicBezTo>
                  <a:pt x="20" y="831"/>
                  <a:pt x="0" y="812"/>
                  <a:pt x="0" y="787"/>
                </a:cubicBezTo>
                <a:lnTo>
                  <a:pt x="0" y="44"/>
                </a:lnTo>
                <a:close/>
                <a:moveTo>
                  <a:pt x="437" y="105"/>
                </a:moveTo>
                <a:cubicBezTo>
                  <a:pt x="32" y="105"/>
                  <a:pt x="32" y="105"/>
                  <a:pt x="32" y="105"/>
                </a:cubicBezTo>
                <a:cubicBezTo>
                  <a:pt x="32" y="728"/>
                  <a:pt x="32" y="728"/>
                  <a:pt x="32" y="728"/>
                </a:cubicBezTo>
                <a:cubicBezTo>
                  <a:pt x="437" y="728"/>
                  <a:pt x="437" y="728"/>
                  <a:pt x="437" y="728"/>
                </a:cubicBezTo>
                <a:lnTo>
                  <a:pt x="437" y="105"/>
                </a:lnTo>
                <a:close/>
                <a:moveTo>
                  <a:pt x="234" y="37"/>
                </a:moveTo>
                <a:cubicBezTo>
                  <a:pt x="226" y="37"/>
                  <a:pt x="219" y="44"/>
                  <a:pt x="219" y="52"/>
                </a:cubicBezTo>
                <a:cubicBezTo>
                  <a:pt x="219" y="61"/>
                  <a:pt x="226" y="68"/>
                  <a:pt x="234" y="68"/>
                </a:cubicBezTo>
                <a:cubicBezTo>
                  <a:pt x="243" y="68"/>
                  <a:pt x="249" y="61"/>
                  <a:pt x="249" y="52"/>
                </a:cubicBezTo>
                <a:cubicBezTo>
                  <a:pt x="249" y="44"/>
                  <a:pt x="243" y="37"/>
                  <a:pt x="234" y="37"/>
                </a:cubicBezTo>
                <a:close/>
                <a:moveTo>
                  <a:pt x="234" y="749"/>
                </a:moveTo>
                <a:cubicBezTo>
                  <a:pt x="217" y="749"/>
                  <a:pt x="203" y="763"/>
                  <a:pt x="203" y="780"/>
                </a:cubicBezTo>
                <a:cubicBezTo>
                  <a:pt x="203" y="797"/>
                  <a:pt x="217" y="811"/>
                  <a:pt x="234" y="811"/>
                </a:cubicBezTo>
                <a:cubicBezTo>
                  <a:pt x="251" y="811"/>
                  <a:pt x="265" y="797"/>
                  <a:pt x="265" y="780"/>
                </a:cubicBezTo>
                <a:cubicBezTo>
                  <a:pt x="265" y="763"/>
                  <a:pt x="251" y="749"/>
                  <a:pt x="234" y="749"/>
                </a:cubicBezTo>
                <a:close/>
                <a:moveTo>
                  <a:pt x="234" y="759"/>
                </a:moveTo>
                <a:cubicBezTo>
                  <a:pt x="223" y="759"/>
                  <a:pt x="214" y="768"/>
                  <a:pt x="214" y="780"/>
                </a:cubicBezTo>
                <a:cubicBezTo>
                  <a:pt x="214" y="791"/>
                  <a:pt x="223" y="801"/>
                  <a:pt x="234" y="801"/>
                </a:cubicBezTo>
                <a:cubicBezTo>
                  <a:pt x="246" y="801"/>
                  <a:pt x="255" y="791"/>
                  <a:pt x="255" y="780"/>
                </a:cubicBezTo>
                <a:cubicBezTo>
                  <a:pt x="255" y="768"/>
                  <a:pt x="246" y="759"/>
                  <a:pt x="234" y="759"/>
                </a:cubicBezTo>
                <a:close/>
                <a:moveTo>
                  <a:pt x="131" y="414"/>
                </a:moveTo>
                <a:cubicBezTo>
                  <a:pt x="196" y="414"/>
                  <a:pt x="196" y="414"/>
                  <a:pt x="196" y="414"/>
                </a:cubicBezTo>
                <a:cubicBezTo>
                  <a:pt x="102" y="273"/>
                  <a:pt x="102" y="273"/>
                  <a:pt x="102" y="273"/>
                </a:cubicBezTo>
                <a:cubicBezTo>
                  <a:pt x="160" y="273"/>
                  <a:pt x="160" y="273"/>
                  <a:pt x="160" y="273"/>
                </a:cubicBezTo>
                <a:cubicBezTo>
                  <a:pt x="235" y="392"/>
                  <a:pt x="235" y="392"/>
                  <a:pt x="235" y="392"/>
                </a:cubicBezTo>
                <a:cubicBezTo>
                  <a:pt x="310" y="273"/>
                  <a:pt x="310" y="273"/>
                  <a:pt x="310" y="273"/>
                </a:cubicBezTo>
                <a:cubicBezTo>
                  <a:pt x="367" y="273"/>
                  <a:pt x="367" y="273"/>
                  <a:pt x="367" y="273"/>
                </a:cubicBezTo>
                <a:cubicBezTo>
                  <a:pt x="272" y="414"/>
                  <a:pt x="272" y="414"/>
                  <a:pt x="272" y="414"/>
                </a:cubicBezTo>
                <a:cubicBezTo>
                  <a:pt x="337" y="414"/>
                  <a:pt x="337" y="414"/>
                  <a:pt x="337" y="414"/>
                </a:cubicBezTo>
                <a:cubicBezTo>
                  <a:pt x="337" y="451"/>
                  <a:pt x="337" y="451"/>
                  <a:pt x="337" y="451"/>
                </a:cubicBezTo>
                <a:cubicBezTo>
                  <a:pt x="258" y="451"/>
                  <a:pt x="258" y="451"/>
                  <a:pt x="258" y="451"/>
                </a:cubicBezTo>
                <a:cubicBezTo>
                  <a:pt x="258" y="481"/>
                  <a:pt x="258" y="481"/>
                  <a:pt x="258" y="481"/>
                </a:cubicBezTo>
                <a:cubicBezTo>
                  <a:pt x="337" y="481"/>
                  <a:pt x="337" y="481"/>
                  <a:pt x="337" y="481"/>
                </a:cubicBezTo>
                <a:cubicBezTo>
                  <a:pt x="337" y="517"/>
                  <a:pt x="337" y="517"/>
                  <a:pt x="337" y="517"/>
                </a:cubicBezTo>
                <a:cubicBezTo>
                  <a:pt x="258" y="517"/>
                  <a:pt x="258" y="517"/>
                  <a:pt x="258" y="517"/>
                </a:cubicBezTo>
                <a:cubicBezTo>
                  <a:pt x="258" y="558"/>
                  <a:pt x="258" y="558"/>
                  <a:pt x="258" y="558"/>
                </a:cubicBezTo>
                <a:cubicBezTo>
                  <a:pt x="210" y="558"/>
                  <a:pt x="210" y="558"/>
                  <a:pt x="210" y="558"/>
                </a:cubicBezTo>
                <a:cubicBezTo>
                  <a:pt x="210" y="517"/>
                  <a:pt x="210" y="517"/>
                  <a:pt x="210" y="517"/>
                </a:cubicBezTo>
                <a:cubicBezTo>
                  <a:pt x="131" y="517"/>
                  <a:pt x="131" y="517"/>
                  <a:pt x="131" y="517"/>
                </a:cubicBezTo>
                <a:cubicBezTo>
                  <a:pt x="131" y="481"/>
                  <a:pt x="131" y="481"/>
                  <a:pt x="131" y="481"/>
                </a:cubicBezTo>
                <a:cubicBezTo>
                  <a:pt x="210" y="481"/>
                  <a:pt x="210" y="481"/>
                  <a:pt x="210" y="481"/>
                </a:cubicBezTo>
                <a:cubicBezTo>
                  <a:pt x="210" y="451"/>
                  <a:pt x="210" y="451"/>
                  <a:pt x="210" y="451"/>
                </a:cubicBezTo>
                <a:cubicBezTo>
                  <a:pt x="131" y="451"/>
                  <a:pt x="131" y="451"/>
                  <a:pt x="131" y="451"/>
                </a:cubicBezTo>
                <a:lnTo>
                  <a:pt x="131" y="4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Freeform 76"/>
          <p:cNvSpPr>
            <a:spLocks noEditPoints="1"/>
          </p:cNvSpPr>
          <p:nvPr/>
        </p:nvSpPr>
        <p:spPr bwMode="auto">
          <a:xfrm>
            <a:off x="2878443" y="946335"/>
            <a:ext cx="130252" cy="168196"/>
          </a:xfrm>
          <a:custGeom>
            <a:avLst/>
            <a:gdLst>
              <a:gd name="T0" fmla="*/ 73 w 181"/>
              <a:gd name="T1" fmla="*/ 250 h 250"/>
              <a:gd name="T2" fmla="*/ 73 w 181"/>
              <a:gd name="T3" fmla="*/ 250 h 250"/>
              <a:gd name="T4" fmla="*/ 145 w 181"/>
              <a:gd name="T5" fmla="*/ 250 h 250"/>
              <a:gd name="T6" fmla="*/ 145 w 181"/>
              <a:gd name="T7" fmla="*/ 250 h 250"/>
              <a:gd name="T8" fmla="*/ 181 w 181"/>
              <a:gd name="T9" fmla="*/ 250 h 250"/>
              <a:gd name="T10" fmla="*/ 181 w 181"/>
              <a:gd name="T11" fmla="*/ 250 h 250"/>
              <a:gd name="T12" fmla="*/ 109 w 181"/>
              <a:gd name="T13" fmla="*/ 250 h 250"/>
              <a:gd name="T14" fmla="*/ 109 w 181"/>
              <a:gd name="T15" fmla="*/ 250 h 250"/>
              <a:gd name="T16" fmla="*/ 0 w 181"/>
              <a:gd name="T17" fmla="*/ 250 h 250"/>
              <a:gd name="T18" fmla="*/ 36 w 181"/>
              <a:gd name="T19" fmla="*/ 250 h 250"/>
              <a:gd name="T20" fmla="*/ 73 w 181"/>
              <a:gd name="T21" fmla="*/ 250 h 250"/>
              <a:gd name="T22" fmla="*/ 109 w 181"/>
              <a:gd name="T23" fmla="*/ 250 h 250"/>
              <a:gd name="T24" fmla="*/ 145 w 181"/>
              <a:gd name="T25" fmla="*/ 250 h 250"/>
              <a:gd name="T26" fmla="*/ 181 w 181"/>
              <a:gd name="T27" fmla="*/ 250 h 250"/>
              <a:gd name="T28" fmla="*/ 0 w 181"/>
              <a:gd name="T29" fmla="*/ 0 h 250"/>
              <a:gd name="T30" fmla="*/ 0 w 181"/>
              <a:gd name="T31" fmla="*/ 250 h 250"/>
              <a:gd name="T32" fmla="*/ 0 w 181"/>
              <a:gd name="T33" fmla="*/ 250 h 250"/>
              <a:gd name="T34" fmla="*/ 36 w 181"/>
              <a:gd name="T35" fmla="*/ 250 h 250"/>
              <a:gd name="T36" fmla="*/ 36 w 181"/>
              <a:gd name="T37" fmla="*/ 250 h 250"/>
              <a:gd name="T38" fmla="*/ 79 w 181"/>
              <a:gd name="T39" fmla="*/ 78 h 250"/>
              <a:gd name="T40" fmla="*/ 68 w 181"/>
              <a:gd name="T41" fmla="*/ 36 h 250"/>
              <a:gd name="T42" fmla="*/ 113 w 181"/>
              <a:gd name="T43" fmla="*/ 36 h 250"/>
              <a:gd name="T44" fmla="*/ 102 w 181"/>
              <a:gd name="T45" fmla="*/ 78 h 250"/>
              <a:gd name="T46" fmla="*/ 122 w 181"/>
              <a:gd name="T47" fmla="*/ 89 h 250"/>
              <a:gd name="T48" fmla="*/ 98 w 181"/>
              <a:gd name="T49" fmla="*/ 98 h 250"/>
              <a:gd name="T50" fmla="*/ 122 w 181"/>
              <a:gd name="T51" fmla="*/ 109 h 250"/>
              <a:gd name="T52" fmla="*/ 98 w 181"/>
              <a:gd name="T53" fmla="*/ 122 h 250"/>
              <a:gd name="T54" fmla="*/ 83 w 181"/>
              <a:gd name="T55" fmla="*/ 109 h 250"/>
              <a:gd name="T56" fmla="*/ 60 w 181"/>
              <a:gd name="T57" fmla="*/ 98 h 250"/>
              <a:gd name="T58" fmla="*/ 83 w 181"/>
              <a:gd name="T59" fmla="*/ 89 h 250"/>
              <a:gd name="T60" fmla="*/ 60 w 181"/>
              <a:gd name="T61" fmla="*/ 78 h 250"/>
              <a:gd name="T62" fmla="*/ 18 w 181"/>
              <a:gd name="T63" fmla="*/ 150 h 250"/>
              <a:gd name="T64" fmla="*/ 163 w 181"/>
              <a:gd name="T65" fmla="*/ 140 h 250"/>
              <a:gd name="T66" fmla="*/ 163 w 181"/>
              <a:gd name="T67" fmla="*/ 173 h 250"/>
              <a:gd name="T68" fmla="*/ 18 w 181"/>
              <a:gd name="T69" fmla="*/ 163 h 250"/>
              <a:gd name="T70" fmla="*/ 163 w 181"/>
              <a:gd name="T71" fmla="*/ 173 h 250"/>
              <a:gd name="T72" fmla="*/ 18 w 181"/>
              <a:gd name="T73" fmla="*/ 195 h 250"/>
              <a:gd name="T74" fmla="*/ 163 w 181"/>
              <a:gd name="T75" fmla="*/ 18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250">
                <a:moveTo>
                  <a:pt x="73" y="250"/>
                </a:moveTo>
                <a:lnTo>
                  <a:pt x="73" y="250"/>
                </a:lnTo>
                <a:lnTo>
                  <a:pt x="73" y="250"/>
                </a:lnTo>
                <a:lnTo>
                  <a:pt x="73" y="250"/>
                </a:lnTo>
                <a:close/>
                <a:moveTo>
                  <a:pt x="145" y="250"/>
                </a:moveTo>
                <a:lnTo>
                  <a:pt x="145" y="250"/>
                </a:lnTo>
                <a:lnTo>
                  <a:pt x="145" y="250"/>
                </a:lnTo>
                <a:lnTo>
                  <a:pt x="145" y="250"/>
                </a:lnTo>
                <a:close/>
                <a:moveTo>
                  <a:pt x="181" y="250"/>
                </a:moveTo>
                <a:lnTo>
                  <a:pt x="181" y="250"/>
                </a:lnTo>
                <a:lnTo>
                  <a:pt x="181" y="250"/>
                </a:lnTo>
                <a:lnTo>
                  <a:pt x="181" y="250"/>
                </a:lnTo>
                <a:close/>
                <a:moveTo>
                  <a:pt x="109" y="250"/>
                </a:moveTo>
                <a:lnTo>
                  <a:pt x="109" y="250"/>
                </a:lnTo>
                <a:lnTo>
                  <a:pt x="109" y="250"/>
                </a:lnTo>
                <a:lnTo>
                  <a:pt x="109" y="250"/>
                </a:lnTo>
                <a:close/>
                <a:moveTo>
                  <a:pt x="0" y="0"/>
                </a:moveTo>
                <a:lnTo>
                  <a:pt x="0" y="250"/>
                </a:lnTo>
                <a:lnTo>
                  <a:pt x="18" y="232"/>
                </a:lnTo>
                <a:lnTo>
                  <a:pt x="36" y="250"/>
                </a:lnTo>
                <a:lnTo>
                  <a:pt x="54" y="232"/>
                </a:lnTo>
                <a:lnTo>
                  <a:pt x="73" y="250"/>
                </a:lnTo>
                <a:lnTo>
                  <a:pt x="91" y="232"/>
                </a:lnTo>
                <a:lnTo>
                  <a:pt x="109" y="250"/>
                </a:lnTo>
                <a:lnTo>
                  <a:pt x="127" y="232"/>
                </a:lnTo>
                <a:lnTo>
                  <a:pt x="145" y="250"/>
                </a:lnTo>
                <a:lnTo>
                  <a:pt x="163" y="232"/>
                </a:lnTo>
                <a:lnTo>
                  <a:pt x="181" y="250"/>
                </a:lnTo>
                <a:lnTo>
                  <a:pt x="181" y="0"/>
                </a:lnTo>
                <a:lnTo>
                  <a:pt x="0" y="0"/>
                </a:lnTo>
                <a:close/>
                <a:moveTo>
                  <a:pt x="0" y="250"/>
                </a:moveTo>
                <a:lnTo>
                  <a:pt x="0" y="250"/>
                </a:lnTo>
                <a:lnTo>
                  <a:pt x="0" y="250"/>
                </a:lnTo>
                <a:lnTo>
                  <a:pt x="0" y="250"/>
                </a:lnTo>
                <a:close/>
                <a:moveTo>
                  <a:pt x="36" y="250"/>
                </a:moveTo>
                <a:lnTo>
                  <a:pt x="36" y="250"/>
                </a:lnTo>
                <a:lnTo>
                  <a:pt x="36" y="250"/>
                </a:lnTo>
                <a:lnTo>
                  <a:pt x="36" y="250"/>
                </a:lnTo>
                <a:close/>
                <a:moveTo>
                  <a:pt x="60" y="78"/>
                </a:moveTo>
                <a:lnTo>
                  <a:pt x="79" y="78"/>
                </a:lnTo>
                <a:lnTo>
                  <a:pt x="51" y="36"/>
                </a:lnTo>
                <a:lnTo>
                  <a:pt x="68" y="36"/>
                </a:lnTo>
                <a:lnTo>
                  <a:pt x="91" y="72"/>
                </a:lnTo>
                <a:lnTo>
                  <a:pt x="113" y="36"/>
                </a:lnTo>
                <a:lnTo>
                  <a:pt x="130" y="36"/>
                </a:lnTo>
                <a:lnTo>
                  <a:pt x="102" y="78"/>
                </a:lnTo>
                <a:lnTo>
                  <a:pt x="122" y="78"/>
                </a:lnTo>
                <a:lnTo>
                  <a:pt x="122" y="89"/>
                </a:lnTo>
                <a:lnTo>
                  <a:pt x="98" y="89"/>
                </a:lnTo>
                <a:lnTo>
                  <a:pt x="98" y="98"/>
                </a:lnTo>
                <a:lnTo>
                  <a:pt x="122" y="98"/>
                </a:lnTo>
                <a:lnTo>
                  <a:pt x="122" y="109"/>
                </a:lnTo>
                <a:lnTo>
                  <a:pt x="98" y="109"/>
                </a:lnTo>
                <a:lnTo>
                  <a:pt x="98" y="122"/>
                </a:lnTo>
                <a:lnTo>
                  <a:pt x="83" y="122"/>
                </a:lnTo>
                <a:lnTo>
                  <a:pt x="83" y="109"/>
                </a:lnTo>
                <a:lnTo>
                  <a:pt x="60" y="109"/>
                </a:lnTo>
                <a:lnTo>
                  <a:pt x="60" y="98"/>
                </a:lnTo>
                <a:lnTo>
                  <a:pt x="83" y="98"/>
                </a:lnTo>
                <a:lnTo>
                  <a:pt x="83" y="89"/>
                </a:lnTo>
                <a:lnTo>
                  <a:pt x="60" y="89"/>
                </a:lnTo>
                <a:lnTo>
                  <a:pt x="60" y="78"/>
                </a:lnTo>
                <a:close/>
                <a:moveTo>
                  <a:pt x="163" y="150"/>
                </a:moveTo>
                <a:lnTo>
                  <a:pt x="18" y="150"/>
                </a:lnTo>
                <a:lnTo>
                  <a:pt x="18" y="140"/>
                </a:lnTo>
                <a:lnTo>
                  <a:pt x="163" y="140"/>
                </a:lnTo>
                <a:lnTo>
                  <a:pt x="163" y="150"/>
                </a:lnTo>
                <a:close/>
                <a:moveTo>
                  <a:pt x="163" y="173"/>
                </a:moveTo>
                <a:lnTo>
                  <a:pt x="18" y="173"/>
                </a:lnTo>
                <a:lnTo>
                  <a:pt x="18" y="163"/>
                </a:lnTo>
                <a:lnTo>
                  <a:pt x="163" y="163"/>
                </a:lnTo>
                <a:lnTo>
                  <a:pt x="163" y="173"/>
                </a:lnTo>
                <a:close/>
                <a:moveTo>
                  <a:pt x="163" y="195"/>
                </a:moveTo>
                <a:lnTo>
                  <a:pt x="18" y="195"/>
                </a:lnTo>
                <a:lnTo>
                  <a:pt x="18" y="186"/>
                </a:lnTo>
                <a:lnTo>
                  <a:pt x="163" y="186"/>
                </a:lnTo>
                <a:lnTo>
                  <a:pt x="163" y="19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8" name="Freeform 37"/>
          <p:cNvSpPr>
            <a:spLocks noEditPoints="1"/>
          </p:cNvSpPr>
          <p:nvPr/>
        </p:nvSpPr>
        <p:spPr bwMode="auto">
          <a:xfrm>
            <a:off x="5981591" y="4490928"/>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9" name="Freeform 53"/>
          <p:cNvSpPr>
            <a:spLocks noEditPoints="1"/>
          </p:cNvSpPr>
          <p:nvPr/>
        </p:nvSpPr>
        <p:spPr bwMode="auto">
          <a:xfrm>
            <a:off x="7798980" y="4490928"/>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Freeform 62"/>
          <p:cNvSpPr>
            <a:spLocks noEditPoints="1"/>
          </p:cNvSpPr>
          <p:nvPr/>
        </p:nvSpPr>
        <p:spPr bwMode="auto">
          <a:xfrm>
            <a:off x="3364440" y="4505885"/>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1" name="Freeform 63"/>
          <p:cNvSpPr>
            <a:spLocks noEditPoints="1"/>
          </p:cNvSpPr>
          <p:nvPr/>
        </p:nvSpPr>
        <p:spPr bwMode="auto">
          <a:xfrm>
            <a:off x="3634302" y="4513010"/>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2" name="Freeform 64"/>
          <p:cNvSpPr>
            <a:spLocks noEditPoints="1"/>
          </p:cNvSpPr>
          <p:nvPr/>
        </p:nvSpPr>
        <p:spPr bwMode="auto">
          <a:xfrm>
            <a:off x="5134465" y="4490928"/>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3" name="Freeform 65"/>
          <p:cNvSpPr>
            <a:spLocks noEditPoints="1"/>
          </p:cNvSpPr>
          <p:nvPr/>
        </p:nvSpPr>
        <p:spPr bwMode="auto">
          <a:xfrm>
            <a:off x="6948839" y="4490928"/>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94" name="グループ化 93"/>
          <p:cNvGrpSpPr/>
          <p:nvPr/>
        </p:nvGrpSpPr>
        <p:grpSpPr>
          <a:xfrm>
            <a:off x="3330215" y="2944656"/>
            <a:ext cx="1478620" cy="432455"/>
            <a:chOff x="3792466" y="3507447"/>
            <a:chExt cx="1478620" cy="432455"/>
          </a:xfrm>
        </p:grpSpPr>
        <p:sp>
          <p:nvSpPr>
            <p:cNvPr id="95" name="角丸四角形 94"/>
            <p:cNvSpPr/>
            <p:nvPr/>
          </p:nvSpPr>
          <p:spPr>
            <a:xfrm>
              <a:off x="3792466" y="3507447"/>
              <a:ext cx="1478620" cy="395309"/>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t>AI-OCR</a:t>
              </a:r>
              <a:endParaRPr lang="ja-JP" altLang="en-US" sz="1200" dirty="0"/>
            </a:p>
          </p:txBody>
        </p:sp>
        <p:sp>
          <p:nvSpPr>
            <p:cNvPr id="96" name="テキスト ボックス 95"/>
            <p:cNvSpPr txBox="1"/>
            <p:nvPr/>
          </p:nvSpPr>
          <p:spPr>
            <a:xfrm>
              <a:off x="4070911" y="3720611"/>
              <a:ext cx="956799" cy="219291"/>
            </a:xfrm>
            <a:prstGeom prst="rect">
              <a:avLst/>
            </a:prstGeom>
            <a:noFill/>
            <a:ln>
              <a:noFill/>
            </a:ln>
          </p:spPr>
          <p:txBody>
            <a:bodyPr wrap="square" rtlCol="0">
              <a:spAutoFit/>
            </a:bodyPr>
            <a:lstStyle/>
            <a:p>
              <a:r>
                <a:rPr lang="en-US" altLang="ja-JP" sz="825" dirty="0">
                  <a:solidFill>
                    <a:schemeClr val="bg1"/>
                  </a:solidFill>
                </a:rPr>
                <a:t>AI-OCR</a:t>
              </a:r>
              <a:r>
                <a:rPr lang="en-US" altLang="ja-JP" sz="750" dirty="0">
                  <a:solidFill>
                    <a:schemeClr val="bg1"/>
                  </a:solidFill>
                </a:rPr>
                <a:t>(</a:t>
              </a:r>
              <a:r>
                <a:rPr lang="ja-JP" altLang="en-US" sz="750" dirty="0">
                  <a:solidFill>
                    <a:schemeClr val="bg1"/>
                  </a:solidFill>
                </a:rPr>
                <a:t>請求書</a:t>
              </a:r>
              <a:r>
                <a:rPr lang="en-US" altLang="ja-JP" sz="750" dirty="0">
                  <a:solidFill>
                    <a:schemeClr val="bg1"/>
                  </a:solidFill>
                </a:rPr>
                <a:t>)</a:t>
              </a:r>
            </a:p>
          </p:txBody>
        </p:sp>
        <p:sp>
          <p:nvSpPr>
            <p:cNvPr id="97" name="Freeform 43"/>
            <p:cNvSpPr>
              <a:spLocks noEditPoints="1"/>
            </p:cNvSpPr>
            <p:nvPr/>
          </p:nvSpPr>
          <p:spPr bwMode="auto">
            <a:xfrm>
              <a:off x="3922675" y="3541998"/>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98" name="角丸四角形 97"/>
          <p:cNvSpPr/>
          <p:nvPr/>
        </p:nvSpPr>
        <p:spPr>
          <a:xfrm>
            <a:off x="3323865" y="3939226"/>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API-Bank</a:t>
            </a:r>
            <a:endParaRPr lang="ja-JP" altLang="en-US" sz="1200" dirty="0"/>
          </a:p>
        </p:txBody>
      </p:sp>
      <p:sp>
        <p:nvSpPr>
          <p:cNvPr id="99" name="テキスト ボックス 98"/>
          <p:cNvSpPr txBox="1"/>
          <p:nvPr/>
        </p:nvSpPr>
        <p:spPr>
          <a:xfrm>
            <a:off x="3602759" y="4121659"/>
            <a:ext cx="927182" cy="219291"/>
          </a:xfrm>
          <a:prstGeom prst="rect">
            <a:avLst/>
          </a:prstGeom>
          <a:noFill/>
          <a:ln>
            <a:noFill/>
          </a:ln>
        </p:spPr>
        <p:txBody>
          <a:bodyPr wrap="square" rtlCol="0">
            <a:spAutoFit/>
          </a:bodyPr>
          <a:lstStyle/>
          <a:p>
            <a:r>
              <a:rPr lang="ja-JP" altLang="en-US" sz="825" dirty="0">
                <a:solidFill>
                  <a:schemeClr val="bg1"/>
                </a:solidFill>
              </a:rPr>
              <a:t>銀行マスタ</a:t>
            </a:r>
            <a:r>
              <a:rPr lang="en-US" altLang="ja-JP" sz="825" dirty="0">
                <a:solidFill>
                  <a:schemeClr val="bg1"/>
                </a:solidFill>
              </a:rPr>
              <a:t>API</a:t>
            </a:r>
          </a:p>
        </p:txBody>
      </p:sp>
      <p:sp>
        <p:nvSpPr>
          <p:cNvPr id="100" name="Freeform 14"/>
          <p:cNvSpPr>
            <a:spLocks noEditPoints="1"/>
          </p:cNvSpPr>
          <p:nvPr/>
        </p:nvSpPr>
        <p:spPr bwMode="auto">
          <a:xfrm>
            <a:off x="3575537" y="3974495"/>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1" name="テキスト ボックス 100"/>
          <p:cNvSpPr txBox="1"/>
          <p:nvPr/>
        </p:nvSpPr>
        <p:spPr>
          <a:xfrm>
            <a:off x="5421589" y="4121739"/>
            <a:ext cx="1020100" cy="180000"/>
          </a:xfrm>
          <a:prstGeom prst="rect">
            <a:avLst/>
          </a:prstGeom>
          <a:noFill/>
          <a:ln>
            <a:noFill/>
          </a:ln>
        </p:spPr>
        <p:txBody>
          <a:bodyPr wrap="square" rtlCol="0">
            <a:spAutoFit/>
          </a:bodyPr>
          <a:lstStyle/>
          <a:p>
            <a:r>
              <a:rPr lang="ja-JP" altLang="en-US" sz="825" dirty="0">
                <a:solidFill>
                  <a:schemeClr val="bg1"/>
                </a:solidFill>
              </a:rPr>
              <a:t>取引先マスタ</a:t>
            </a:r>
            <a:r>
              <a:rPr lang="en-US" altLang="ja-JP" sz="825" dirty="0">
                <a:solidFill>
                  <a:schemeClr val="bg1"/>
                </a:solidFill>
              </a:rPr>
              <a:t>API</a:t>
            </a:r>
          </a:p>
        </p:txBody>
      </p:sp>
      <p:sp>
        <p:nvSpPr>
          <p:cNvPr id="102" name="Freeform 15"/>
          <p:cNvSpPr>
            <a:spLocks noEditPoints="1"/>
          </p:cNvSpPr>
          <p:nvPr/>
        </p:nvSpPr>
        <p:spPr bwMode="auto">
          <a:xfrm>
            <a:off x="5303729" y="3974495"/>
            <a:ext cx="177862" cy="165675"/>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3" name="グループ化 102"/>
          <p:cNvGrpSpPr/>
          <p:nvPr/>
        </p:nvGrpSpPr>
        <p:grpSpPr>
          <a:xfrm>
            <a:off x="5187511" y="2957268"/>
            <a:ext cx="1486613" cy="429777"/>
            <a:chOff x="6586702" y="3507671"/>
            <a:chExt cx="1486613" cy="429777"/>
          </a:xfrm>
        </p:grpSpPr>
        <p:sp>
          <p:nvSpPr>
            <p:cNvPr id="104" name="角丸四角形 103"/>
            <p:cNvSpPr/>
            <p:nvPr/>
          </p:nvSpPr>
          <p:spPr>
            <a:xfrm>
              <a:off x="6586702" y="3507671"/>
              <a:ext cx="1486613" cy="395308"/>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t>AI-OCR</a:t>
              </a:r>
              <a:endParaRPr lang="ja-JP" altLang="en-US" sz="1200" dirty="0"/>
            </a:p>
          </p:txBody>
        </p:sp>
        <p:sp>
          <p:nvSpPr>
            <p:cNvPr id="105" name="テキスト ボックス 104"/>
            <p:cNvSpPr txBox="1"/>
            <p:nvPr/>
          </p:nvSpPr>
          <p:spPr>
            <a:xfrm>
              <a:off x="6751173" y="3718157"/>
              <a:ext cx="1262931" cy="219291"/>
            </a:xfrm>
            <a:prstGeom prst="rect">
              <a:avLst/>
            </a:prstGeom>
            <a:noFill/>
            <a:ln>
              <a:noFill/>
            </a:ln>
          </p:spPr>
          <p:txBody>
            <a:bodyPr wrap="square" rtlCol="0">
              <a:spAutoFit/>
            </a:bodyPr>
            <a:lstStyle/>
            <a:p>
              <a:r>
                <a:rPr lang="en-US" altLang="ja-JP" sz="825" dirty="0">
                  <a:solidFill>
                    <a:schemeClr val="bg1"/>
                  </a:solidFill>
                </a:rPr>
                <a:t>AI-OCR</a:t>
              </a:r>
              <a:r>
                <a:rPr lang="en-US" altLang="ja-JP" sz="750" dirty="0">
                  <a:solidFill>
                    <a:schemeClr val="bg1"/>
                  </a:solidFill>
                </a:rPr>
                <a:t>(</a:t>
              </a:r>
              <a:r>
                <a:rPr lang="ja-JP" altLang="en-US" sz="750" dirty="0">
                  <a:solidFill>
                    <a:schemeClr val="bg1"/>
                  </a:solidFill>
                </a:rPr>
                <a:t>請求書</a:t>
              </a:r>
              <a:r>
                <a:rPr lang="ja-JP" altLang="en-US" sz="750" dirty="0" smtClean="0">
                  <a:solidFill>
                    <a:schemeClr val="bg1"/>
                  </a:solidFill>
                </a:rPr>
                <a:t>明細</a:t>
              </a:r>
              <a:r>
                <a:rPr lang="en-US" altLang="ja-JP" sz="750" dirty="0" smtClean="0">
                  <a:solidFill>
                    <a:schemeClr val="bg1"/>
                  </a:solidFill>
                </a:rPr>
                <a:t>)</a:t>
              </a:r>
              <a:endParaRPr lang="en-US" altLang="ja-JP" sz="750" dirty="0">
                <a:solidFill>
                  <a:schemeClr val="bg1"/>
                </a:solidFill>
              </a:endParaRPr>
            </a:p>
          </p:txBody>
        </p:sp>
        <p:sp>
          <p:nvSpPr>
            <p:cNvPr id="106" name="Freeform 43"/>
            <p:cNvSpPr>
              <a:spLocks noEditPoints="1"/>
            </p:cNvSpPr>
            <p:nvPr/>
          </p:nvSpPr>
          <p:spPr bwMode="auto">
            <a:xfrm>
              <a:off x="6694983" y="3546804"/>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107" name="Freeform 14"/>
          <p:cNvSpPr>
            <a:spLocks noEditPoints="1"/>
          </p:cNvSpPr>
          <p:nvPr/>
        </p:nvSpPr>
        <p:spPr bwMode="auto">
          <a:xfrm>
            <a:off x="7240974" y="3974495"/>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8" name="テキスト ボックス 107"/>
          <p:cNvSpPr txBox="1"/>
          <p:nvPr/>
        </p:nvSpPr>
        <p:spPr>
          <a:xfrm>
            <a:off x="7348248" y="4121739"/>
            <a:ext cx="811406" cy="219291"/>
          </a:xfrm>
          <a:prstGeom prst="rect">
            <a:avLst/>
          </a:prstGeom>
          <a:noFill/>
          <a:ln>
            <a:noFill/>
          </a:ln>
        </p:spPr>
        <p:txBody>
          <a:bodyPr wrap="square" rtlCol="0">
            <a:spAutoFit/>
          </a:bodyPr>
          <a:lstStyle/>
          <a:p>
            <a:r>
              <a:rPr lang="ja-JP" altLang="en-US" sz="825" dirty="0">
                <a:solidFill>
                  <a:schemeClr val="bg1"/>
                </a:solidFill>
              </a:rPr>
              <a:t>銀行口座</a:t>
            </a:r>
            <a:r>
              <a:rPr lang="en-US" altLang="ja-JP" sz="825" dirty="0">
                <a:solidFill>
                  <a:schemeClr val="bg1"/>
                </a:solidFill>
              </a:rPr>
              <a:t>API</a:t>
            </a:r>
          </a:p>
        </p:txBody>
      </p:sp>
      <p:sp>
        <p:nvSpPr>
          <p:cNvPr id="109" name="角丸四角形 108"/>
          <p:cNvSpPr/>
          <p:nvPr/>
        </p:nvSpPr>
        <p:spPr>
          <a:xfrm>
            <a:off x="3321351" y="3455809"/>
            <a:ext cx="1496344" cy="39530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a:t>Connect</a:t>
            </a:r>
            <a:endParaRPr lang="ja-JP" altLang="en-US" sz="1200" dirty="0"/>
          </a:p>
        </p:txBody>
      </p:sp>
      <p:sp>
        <p:nvSpPr>
          <p:cNvPr id="110" name="テキスト ボックス 109"/>
          <p:cNvSpPr txBox="1"/>
          <p:nvPr/>
        </p:nvSpPr>
        <p:spPr>
          <a:xfrm>
            <a:off x="3491242" y="3661753"/>
            <a:ext cx="1394922" cy="219291"/>
          </a:xfrm>
          <a:prstGeom prst="rect">
            <a:avLst/>
          </a:prstGeom>
          <a:noFill/>
          <a:ln>
            <a:noFill/>
          </a:ln>
        </p:spPr>
        <p:txBody>
          <a:bodyPr wrap="square" rtlCol="0">
            <a:spAutoFit/>
          </a:bodyPr>
          <a:lstStyle/>
          <a:p>
            <a:r>
              <a:rPr lang="ja-JP" altLang="en-US" sz="825" dirty="0">
                <a:solidFill>
                  <a:schemeClr val="bg1"/>
                </a:solidFill>
              </a:rPr>
              <a:t>システム連携ツール</a:t>
            </a:r>
            <a:endParaRPr lang="en-US" altLang="ja-JP" sz="825" dirty="0">
              <a:solidFill>
                <a:schemeClr val="bg1"/>
              </a:solidFill>
            </a:endParaRPr>
          </a:p>
        </p:txBody>
      </p:sp>
      <p:sp>
        <p:nvSpPr>
          <p:cNvPr id="111" name="角丸四角形 110"/>
          <p:cNvSpPr/>
          <p:nvPr/>
        </p:nvSpPr>
        <p:spPr>
          <a:xfrm>
            <a:off x="5187512" y="3455809"/>
            <a:ext cx="1486612" cy="39530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14" name="テキスト ボックス 113"/>
          <p:cNvSpPr txBox="1"/>
          <p:nvPr/>
        </p:nvSpPr>
        <p:spPr>
          <a:xfrm>
            <a:off x="5320744" y="3483768"/>
            <a:ext cx="1221790" cy="403187"/>
          </a:xfrm>
          <a:prstGeom prst="rect">
            <a:avLst/>
          </a:prstGeom>
          <a:noFill/>
          <a:ln>
            <a:noFill/>
          </a:ln>
        </p:spPr>
        <p:txBody>
          <a:bodyPr wrap="square" rtlCol="0">
            <a:spAutoFit/>
          </a:bodyPr>
          <a:lstStyle/>
          <a:p>
            <a:r>
              <a:rPr lang="ja-JP" altLang="en-US" sz="1010" dirty="0">
                <a:solidFill>
                  <a:schemeClr val="bg1"/>
                </a:solidFill>
              </a:rPr>
              <a:t>スーパー</a:t>
            </a:r>
            <a:endParaRPr lang="en-US" altLang="ja-JP" sz="1010" dirty="0">
              <a:solidFill>
                <a:schemeClr val="bg1"/>
              </a:solidFill>
            </a:endParaRPr>
          </a:p>
          <a:p>
            <a:r>
              <a:rPr lang="ja-JP" altLang="en-US" sz="1010" dirty="0">
                <a:solidFill>
                  <a:schemeClr val="bg1"/>
                </a:solidFill>
              </a:rPr>
              <a:t>インターフェース</a:t>
            </a:r>
            <a:endParaRPr lang="en-US" altLang="ja-JP" sz="1010" dirty="0">
              <a:solidFill>
                <a:schemeClr val="bg1"/>
              </a:solidFill>
            </a:endParaRPr>
          </a:p>
        </p:txBody>
      </p:sp>
      <p:sp>
        <p:nvSpPr>
          <p:cNvPr id="115" name="Freeform 53"/>
          <p:cNvSpPr>
            <a:spLocks noEditPoints="1"/>
          </p:cNvSpPr>
          <p:nvPr/>
        </p:nvSpPr>
        <p:spPr bwMode="auto">
          <a:xfrm>
            <a:off x="3586876" y="3536141"/>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16" name="角丸四角形 115"/>
          <p:cNvSpPr/>
          <p:nvPr/>
        </p:nvSpPr>
        <p:spPr>
          <a:xfrm>
            <a:off x="7240974" y="936244"/>
            <a:ext cx="950427" cy="616316"/>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HR</a:t>
            </a:r>
            <a:endParaRPr lang="ja-JP" altLang="en-US" sz="1013" dirty="0"/>
          </a:p>
        </p:txBody>
      </p:sp>
      <p:sp>
        <p:nvSpPr>
          <p:cNvPr id="117" name="テキスト ボックス 116"/>
          <p:cNvSpPr txBox="1"/>
          <p:nvPr/>
        </p:nvSpPr>
        <p:spPr>
          <a:xfrm>
            <a:off x="7240974" y="1252423"/>
            <a:ext cx="950427" cy="230832"/>
          </a:xfrm>
          <a:prstGeom prst="rect">
            <a:avLst/>
          </a:prstGeom>
          <a:noFill/>
          <a:ln>
            <a:noFill/>
          </a:ln>
        </p:spPr>
        <p:txBody>
          <a:bodyPr wrap="square" rtlCol="0">
            <a:spAutoFit/>
          </a:bodyPr>
          <a:lstStyle/>
          <a:p>
            <a:pPr algn="ctr"/>
            <a:r>
              <a:rPr lang="ja-JP" altLang="en-US" sz="900" dirty="0" smtClean="0">
                <a:solidFill>
                  <a:schemeClr val="bg1"/>
                </a:solidFill>
              </a:rPr>
              <a:t>人事管理</a:t>
            </a:r>
            <a:endParaRPr lang="en-US" altLang="ja-JP" sz="900" dirty="0">
              <a:solidFill>
                <a:schemeClr val="bg1"/>
              </a:solidFill>
            </a:endParaRPr>
          </a:p>
        </p:txBody>
      </p:sp>
      <p:sp>
        <p:nvSpPr>
          <p:cNvPr id="119" name="角丸四角形 118"/>
          <p:cNvSpPr/>
          <p:nvPr/>
        </p:nvSpPr>
        <p:spPr>
          <a:xfrm>
            <a:off x="7240974" y="3154037"/>
            <a:ext cx="950427" cy="616316"/>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TM</a:t>
            </a:r>
            <a:endParaRPr lang="ja-JP" altLang="en-US" sz="1013" dirty="0"/>
          </a:p>
        </p:txBody>
      </p:sp>
      <p:sp>
        <p:nvSpPr>
          <p:cNvPr id="120" name="テキスト ボックス 119"/>
          <p:cNvSpPr txBox="1"/>
          <p:nvPr/>
        </p:nvSpPr>
        <p:spPr>
          <a:xfrm>
            <a:off x="7240974" y="3470216"/>
            <a:ext cx="950427" cy="230832"/>
          </a:xfrm>
          <a:prstGeom prst="rect">
            <a:avLst/>
          </a:prstGeom>
          <a:noFill/>
          <a:ln>
            <a:noFill/>
          </a:ln>
        </p:spPr>
        <p:txBody>
          <a:bodyPr wrap="square" rtlCol="0">
            <a:spAutoFit/>
          </a:bodyPr>
          <a:lstStyle/>
          <a:p>
            <a:pPr algn="ctr"/>
            <a:r>
              <a:rPr lang="ja-JP" altLang="en-US" sz="900" dirty="0">
                <a:solidFill>
                  <a:schemeClr val="bg1"/>
                </a:solidFill>
              </a:rPr>
              <a:t>勤怠</a:t>
            </a:r>
            <a:r>
              <a:rPr lang="ja-JP" altLang="en-US" sz="900" dirty="0" smtClean="0">
                <a:solidFill>
                  <a:schemeClr val="bg1"/>
                </a:solidFill>
              </a:rPr>
              <a:t>管理</a:t>
            </a:r>
            <a:endParaRPr lang="en-US" altLang="ja-JP" sz="900" dirty="0">
              <a:solidFill>
                <a:schemeClr val="bg1"/>
              </a:solidFill>
            </a:endParaRPr>
          </a:p>
        </p:txBody>
      </p:sp>
      <p:sp>
        <p:nvSpPr>
          <p:cNvPr id="121" name="角丸四角形 120"/>
          <p:cNvSpPr/>
          <p:nvPr/>
        </p:nvSpPr>
        <p:spPr>
          <a:xfrm>
            <a:off x="7240974" y="2402698"/>
            <a:ext cx="950427" cy="616316"/>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field/HR</a:t>
            </a:r>
            <a:endParaRPr lang="ja-JP" altLang="en-US" sz="1013" dirty="0"/>
          </a:p>
        </p:txBody>
      </p:sp>
      <p:sp>
        <p:nvSpPr>
          <p:cNvPr id="122" name="テキスト ボックス 121"/>
          <p:cNvSpPr txBox="1"/>
          <p:nvPr/>
        </p:nvSpPr>
        <p:spPr>
          <a:xfrm>
            <a:off x="7240974" y="2718877"/>
            <a:ext cx="950427" cy="230832"/>
          </a:xfrm>
          <a:prstGeom prst="rect">
            <a:avLst/>
          </a:prstGeom>
          <a:noFill/>
          <a:ln>
            <a:noFill/>
          </a:ln>
        </p:spPr>
        <p:txBody>
          <a:bodyPr wrap="square" rtlCol="0">
            <a:spAutoFit/>
          </a:bodyPr>
          <a:lstStyle/>
          <a:p>
            <a:pPr algn="ctr"/>
            <a:r>
              <a:rPr lang="ja-JP" altLang="en-US" sz="900" dirty="0" smtClean="0">
                <a:solidFill>
                  <a:schemeClr val="bg1"/>
                </a:solidFill>
              </a:rPr>
              <a:t>人事諸届･照会</a:t>
            </a:r>
            <a:endParaRPr lang="en-US" altLang="ja-JP" sz="900" dirty="0">
              <a:solidFill>
                <a:schemeClr val="bg1"/>
              </a:solidFill>
            </a:endParaRPr>
          </a:p>
        </p:txBody>
      </p:sp>
      <p:sp>
        <p:nvSpPr>
          <p:cNvPr id="123" name="角丸四角形 122"/>
          <p:cNvSpPr/>
          <p:nvPr/>
        </p:nvSpPr>
        <p:spPr>
          <a:xfrm>
            <a:off x="7240974" y="1659324"/>
            <a:ext cx="950427" cy="616316"/>
          </a:xfrm>
          <a:prstGeom prst="round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dirty="0"/>
              <a:t>　</a:t>
            </a:r>
            <a:r>
              <a:rPr lang="en-US" altLang="ja-JP" sz="1013" dirty="0" smtClean="0"/>
              <a:t>PR</a:t>
            </a:r>
            <a:endParaRPr lang="ja-JP" altLang="en-US" sz="1013" dirty="0"/>
          </a:p>
        </p:txBody>
      </p:sp>
      <p:sp>
        <p:nvSpPr>
          <p:cNvPr id="124" name="テキスト ボックス 123"/>
          <p:cNvSpPr txBox="1"/>
          <p:nvPr/>
        </p:nvSpPr>
        <p:spPr>
          <a:xfrm>
            <a:off x="7240974" y="1975503"/>
            <a:ext cx="950427" cy="230832"/>
          </a:xfrm>
          <a:prstGeom prst="rect">
            <a:avLst/>
          </a:prstGeom>
          <a:noFill/>
          <a:ln>
            <a:noFill/>
          </a:ln>
        </p:spPr>
        <p:txBody>
          <a:bodyPr wrap="square" rtlCol="0">
            <a:spAutoFit/>
          </a:bodyPr>
          <a:lstStyle/>
          <a:p>
            <a:pPr algn="ctr"/>
            <a:r>
              <a:rPr lang="ja-JP" altLang="en-US" sz="900" dirty="0">
                <a:solidFill>
                  <a:schemeClr val="bg1"/>
                </a:solidFill>
              </a:rPr>
              <a:t>給与</a:t>
            </a:r>
            <a:r>
              <a:rPr lang="ja-JP" altLang="en-US" sz="900" dirty="0" smtClean="0">
                <a:solidFill>
                  <a:schemeClr val="bg1"/>
                </a:solidFill>
              </a:rPr>
              <a:t>管理</a:t>
            </a:r>
            <a:endParaRPr lang="en-US" altLang="ja-JP" sz="900" dirty="0">
              <a:solidFill>
                <a:schemeClr val="bg1"/>
              </a:solidFill>
            </a:endParaRPr>
          </a:p>
        </p:txBody>
      </p:sp>
      <p:sp>
        <p:nvSpPr>
          <p:cNvPr id="125" name="Freeform 58"/>
          <p:cNvSpPr>
            <a:spLocks noEditPoints="1"/>
          </p:cNvSpPr>
          <p:nvPr/>
        </p:nvSpPr>
        <p:spPr bwMode="auto">
          <a:xfrm>
            <a:off x="7293104" y="1700557"/>
            <a:ext cx="248041" cy="213121"/>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6" name="Freeform 61"/>
          <p:cNvSpPr>
            <a:spLocks noEditPoints="1"/>
          </p:cNvSpPr>
          <p:nvPr/>
        </p:nvSpPr>
        <p:spPr bwMode="auto">
          <a:xfrm>
            <a:off x="7298270" y="986287"/>
            <a:ext cx="242875" cy="25249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7" name="Freeform 6"/>
          <p:cNvSpPr>
            <a:spLocks noEditPoints="1"/>
          </p:cNvSpPr>
          <p:nvPr/>
        </p:nvSpPr>
        <p:spPr bwMode="auto">
          <a:xfrm>
            <a:off x="7329576" y="2456512"/>
            <a:ext cx="182596" cy="198683"/>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sz="1200"/>
          </a:p>
        </p:txBody>
      </p:sp>
      <p:sp>
        <p:nvSpPr>
          <p:cNvPr id="128" name="Freeform 13"/>
          <p:cNvSpPr>
            <a:spLocks noEditPoints="1"/>
          </p:cNvSpPr>
          <p:nvPr/>
        </p:nvSpPr>
        <p:spPr bwMode="auto">
          <a:xfrm>
            <a:off x="7329576" y="3193939"/>
            <a:ext cx="245488" cy="239350"/>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84185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p:txBody>
          <a:bodyPr/>
          <a:lstStyle/>
          <a:p>
            <a:r>
              <a:rPr lang="en-US" altLang="ja-JP" sz="2000" dirty="0"/>
              <a:t>NX Cloud</a:t>
            </a:r>
            <a:r>
              <a:rPr lang="ja-JP" altLang="en-US" sz="2000" dirty="0" smtClean="0"/>
              <a:t>活用のメリット</a:t>
            </a:r>
            <a:endParaRPr lang="ja-JP" altLang="en-US" sz="12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
        <p:nvSpPr>
          <p:cNvPr id="36" name="テキスト プレースホルダー 2"/>
          <p:cNvSpPr txBox="1">
            <a:spLocks/>
          </p:cNvSpPr>
          <p:nvPr/>
        </p:nvSpPr>
        <p:spPr>
          <a:xfrm>
            <a:off x="287524" y="735546"/>
            <a:ext cx="8856476" cy="936105"/>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dirty="0">
                <a:solidFill>
                  <a:schemeClr val="tx1">
                    <a:lumMod val="75000"/>
                    <a:lumOff val="25000"/>
                  </a:schemeClr>
                </a:solidFill>
                <a:latin typeface="メイリオ" pitchFamily="50" charset="-128"/>
                <a:ea typeface="メイリオ" pitchFamily="50" charset="-128"/>
                <a:cs typeface="メイリオ" pitchFamily="50" charset="-128"/>
              </a:rPr>
              <a:t>事業者としての準備工数と運用工数・リスクを排除</a:t>
            </a:r>
            <a:endParaRPr lang="ja-JP" altLang="en-US" sz="1400" b="1" u="sng" dirty="0">
              <a:solidFill>
                <a:schemeClr val="tx1">
                  <a:lumMod val="75000"/>
                  <a:lumOff val="25000"/>
                </a:schemeClr>
              </a:solidFill>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31177022"/>
              </p:ext>
            </p:extLst>
          </p:nvPr>
        </p:nvGraphicFramePr>
        <p:xfrm>
          <a:off x="503548" y="1275607"/>
          <a:ext cx="7632849" cy="3189151"/>
        </p:xfrm>
        <a:graphic>
          <a:graphicData uri="http://schemas.openxmlformats.org/drawingml/2006/table">
            <a:tbl>
              <a:tblPr firstRow="1">
                <a:tableStyleId>{5DA37D80-6434-44D0-A028-1B22A696006F}</a:tableStyleId>
              </a:tblPr>
              <a:tblGrid>
                <a:gridCol w="1135413">
                  <a:extLst>
                    <a:ext uri="{9D8B030D-6E8A-4147-A177-3AD203B41FA5}">
                      <a16:colId xmlns:a16="http://schemas.microsoft.com/office/drawing/2014/main" val="20000"/>
                    </a:ext>
                  </a:extLst>
                </a:gridCol>
                <a:gridCol w="2159880">
                  <a:extLst>
                    <a:ext uri="{9D8B030D-6E8A-4147-A177-3AD203B41FA5}">
                      <a16:colId xmlns:a16="http://schemas.microsoft.com/office/drawing/2014/main" val="20001"/>
                    </a:ext>
                  </a:extLst>
                </a:gridCol>
                <a:gridCol w="1312531">
                  <a:extLst>
                    <a:ext uri="{9D8B030D-6E8A-4147-A177-3AD203B41FA5}">
                      <a16:colId xmlns:a16="http://schemas.microsoft.com/office/drawing/2014/main" val="20003"/>
                    </a:ext>
                  </a:extLst>
                </a:gridCol>
                <a:gridCol w="1312531">
                  <a:extLst>
                    <a:ext uri="{9D8B030D-6E8A-4147-A177-3AD203B41FA5}">
                      <a16:colId xmlns:a16="http://schemas.microsoft.com/office/drawing/2014/main" val="20004"/>
                    </a:ext>
                  </a:extLst>
                </a:gridCol>
                <a:gridCol w="1712494">
                  <a:extLst>
                    <a:ext uri="{9D8B030D-6E8A-4147-A177-3AD203B41FA5}">
                      <a16:colId xmlns:a16="http://schemas.microsoft.com/office/drawing/2014/main" val="20005"/>
                    </a:ext>
                  </a:extLst>
                </a:gridCol>
              </a:tblGrid>
              <a:tr h="400348">
                <a:tc>
                  <a:txBody>
                    <a:bodyPr/>
                    <a:lstStyle/>
                    <a:p>
                      <a:pPr algn="ctr" fontAlgn="ctr"/>
                      <a:r>
                        <a:rPr lang="ja-JP" altLang="en-US" sz="1100" b="1" i="0" u="none" strike="noStrike" dirty="0" smtClean="0">
                          <a:solidFill>
                            <a:schemeClr val="bg1"/>
                          </a:solidFill>
                          <a:latin typeface="メイリオ" pitchFamily="50" charset="-128"/>
                          <a:ea typeface="メイリオ" pitchFamily="50" charset="-128"/>
                          <a:cs typeface="メイリオ" pitchFamily="50" charset="-128"/>
                        </a:rPr>
                        <a:t>サービス概要</a:t>
                      </a:r>
                      <a:endParaRPr lang="ja-JP" altLang="en-US" sz="1100" b="1" i="0" u="none" strike="noStrike" dirty="0">
                        <a:solidFill>
                          <a:schemeClr val="bg1"/>
                        </a:solidFill>
                        <a:latin typeface="メイリオ" pitchFamily="50" charset="-128"/>
                        <a:ea typeface="メイリオ" pitchFamily="50" charset="-128"/>
                        <a:cs typeface="メイリオ" pitchFamily="50" charset="-128"/>
                      </a:endParaRPr>
                    </a:p>
                  </a:txBody>
                  <a:tcPr marL="5653" marR="5653" marT="5653" marB="0" anchor="ctr">
                    <a:solidFill>
                      <a:schemeClr val="accent2"/>
                    </a:solidFill>
                  </a:tcPr>
                </a:tc>
                <a:tc>
                  <a:txBody>
                    <a:bodyPr/>
                    <a:lstStyle/>
                    <a:p>
                      <a:pPr algn="ctr" fontAlgn="ctr"/>
                      <a:endParaRPr lang="ja-JP" altLang="en-US" sz="1100" b="1" i="0" u="none" strike="noStrike" dirty="0">
                        <a:solidFill>
                          <a:schemeClr val="bg1"/>
                        </a:solidFill>
                        <a:latin typeface="メイリオ" pitchFamily="50" charset="-128"/>
                        <a:ea typeface="メイリオ" pitchFamily="50" charset="-128"/>
                        <a:cs typeface="メイリオ" pitchFamily="50" charset="-128"/>
                      </a:endParaRPr>
                    </a:p>
                  </a:txBody>
                  <a:tcPr marL="5653" marR="5653" marT="5653" marB="0" anchor="ctr">
                    <a:solidFill>
                      <a:schemeClr val="accent2"/>
                    </a:solidFill>
                  </a:tcPr>
                </a:tc>
                <a:tc>
                  <a:txBody>
                    <a:bodyPr/>
                    <a:lstStyle/>
                    <a:p>
                      <a:pPr algn="ctr" fontAlgn="ctr"/>
                      <a:r>
                        <a:rPr lang="ja-JP" altLang="en-US" sz="1100" b="1" i="0" u="none" strike="noStrike" dirty="0" smtClean="0">
                          <a:solidFill>
                            <a:schemeClr val="bg1"/>
                          </a:solidFill>
                          <a:latin typeface="メイリオ" pitchFamily="50" charset="-128"/>
                          <a:ea typeface="メイリオ" pitchFamily="50" charset="-128"/>
                          <a:cs typeface="メイリオ" pitchFamily="50" charset="-128"/>
                        </a:rPr>
                        <a:t>パートナー様の</a:t>
                      </a:r>
                      <a:endParaRPr lang="en-US" altLang="ja-JP" sz="1100" b="1" i="0" u="none" strike="noStrike" dirty="0" smtClean="0">
                        <a:solidFill>
                          <a:schemeClr val="bg1"/>
                        </a:solidFill>
                        <a:latin typeface="メイリオ" pitchFamily="50" charset="-128"/>
                        <a:ea typeface="メイリオ" pitchFamily="50" charset="-128"/>
                        <a:cs typeface="メイリオ" pitchFamily="50" charset="-128"/>
                      </a:endParaRPr>
                    </a:p>
                    <a:p>
                      <a:pPr algn="ctr" fontAlgn="ctr"/>
                      <a:r>
                        <a:rPr lang="ja-JP" altLang="en-US" sz="1100" b="1" i="0" u="none" strike="noStrike" dirty="0" smtClean="0">
                          <a:solidFill>
                            <a:schemeClr val="bg1"/>
                          </a:solidFill>
                          <a:latin typeface="メイリオ" pitchFamily="50" charset="-128"/>
                          <a:ea typeface="メイリオ" pitchFamily="50" charset="-128"/>
                          <a:cs typeface="メイリオ" pitchFamily="50" charset="-128"/>
                        </a:rPr>
                        <a:t>準備工数</a:t>
                      </a:r>
                      <a:endParaRPr lang="ja-JP" altLang="en-US" sz="1100" b="1" i="0" u="none" strike="noStrike" dirty="0">
                        <a:solidFill>
                          <a:schemeClr val="bg1"/>
                        </a:solidFill>
                        <a:latin typeface="メイリオ" pitchFamily="50" charset="-128"/>
                        <a:ea typeface="メイリオ" pitchFamily="50" charset="-128"/>
                        <a:cs typeface="メイリオ" pitchFamily="50" charset="-128"/>
                      </a:endParaRPr>
                    </a:p>
                  </a:txBody>
                  <a:tcPr marL="5653" marR="5653" marT="5653" marB="0" anchor="ctr">
                    <a:lnR w="127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ja-JP" altLang="en-US" sz="1100" b="1" i="0" u="none" strike="noStrike" dirty="0" smtClean="0">
                          <a:solidFill>
                            <a:schemeClr val="bg1"/>
                          </a:solidFill>
                          <a:latin typeface="メイリオ" pitchFamily="50" charset="-128"/>
                          <a:ea typeface="メイリオ" pitchFamily="50" charset="-128"/>
                          <a:cs typeface="メイリオ" pitchFamily="50" charset="-128"/>
                        </a:rPr>
                        <a:t>パートナー様の</a:t>
                      </a:r>
                      <a:endParaRPr lang="en-US" altLang="ja-JP" sz="1100" b="1" i="0" u="none" strike="noStrike" dirty="0" smtClean="0">
                        <a:solidFill>
                          <a:schemeClr val="bg1"/>
                        </a:solidFill>
                        <a:latin typeface="メイリオ" pitchFamily="50" charset="-128"/>
                        <a:ea typeface="メイリオ" pitchFamily="50" charset="-128"/>
                        <a:cs typeface="メイリオ" pitchFamily="50" charset="-128"/>
                      </a:endParaRPr>
                    </a:p>
                    <a:p>
                      <a:pPr algn="ctr" fontAlgn="ctr"/>
                      <a:r>
                        <a:rPr lang="ja-JP" altLang="en-US" sz="1100" b="1" i="0" u="none" strike="noStrike" dirty="0" smtClean="0">
                          <a:solidFill>
                            <a:schemeClr val="bg1"/>
                          </a:solidFill>
                          <a:latin typeface="メイリオ" pitchFamily="50" charset="-128"/>
                          <a:ea typeface="メイリオ" pitchFamily="50" charset="-128"/>
                          <a:cs typeface="メイリオ" pitchFamily="50" charset="-128"/>
                        </a:rPr>
                        <a:t>運用工数</a:t>
                      </a:r>
                      <a:endParaRPr lang="ja-JP" altLang="en-US" sz="1100" b="1" i="0" u="none" strike="noStrike" dirty="0">
                        <a:solidFill>
                          <a:schemeClr val="bg1"/>
                        </a:solidFill>
                        <a:latin typeface="メイリオ" pitchFamily="50" charset="-128"/>
                        <a:ea typeface="メイリオ" pitchFamily="50" charset="-128"/>
                        <a:cs typeface="メイリオ" pitchFamily="50" charset="-128"/>
                      </a:endParaRPr>
                    </a:p>
                  </a:txBody>
                  <a:tcPr marL="5653" marR="5653" marT="565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ja-JP" altLang="en-US" sz="1100" b="1" u="none" strike="noStrike" dirty="0" smtClean="0">
                          <a:solidFill>
                            <a:schemeClr val="bg1"/>
                          </a:solidFill>
                          <a:latin typeface="メイリオ" pitchFamily="50" charset="-128"/>
                          <a:ea typeface="メイリオ" pitchFamily="50" charset="-128"/>
                          <a:cs typeface="メイリオ" pitchFamily="50" charset="-128"/>
                        </a:rPr>
                        <a:t>スーパーストリーム</a:t>
                      </a:r>
                      <a:endParaRPr lang="en-US" altLang="ja-JP" sz="1100" b="1" u="none" strike="noStrike" dirty="0" smtClean="0">
                        <a:solidFill>
                          <a:schemeClr val="bg1"/>
                        </a:solidFill>
                        <a:latin typeface="メイリオ" pitchFamily="50" charset="-128"/>
                        <a:ea typeface="メイリオ" pitchFamily="50" charset="-128"/>
                        <a:cs typeface="メイリオ" pitchFamily="50" charset="-128"/>
                      </a:endParaRPr>
                    </a:p>
                    <a:p>
                      <a:pPr algn="ctr" fontAlgn="ctr"/>
                      <a:r>
                        <a:rPr lang="ja-JP" altLang="en-US" sz="1100" b="1" u="none" strike="noStrike" dirty="0" smtClean="0">
                          <a:solidFill>
                            <a:schemeClr val="bg1"/>
                          </a:solidFill>
                          <a:latin typeface="メイリオ" pitchFamily="50" charset="-128"/>
                          <a:ea typeface="メイリオ" pitchFamily="50" charset="-128"/>
                          <a:cs typeface="メイリオ" pitchFamily="50" charset="-128"/>
                        </a:rPr>
                        <a:t>からの提供範囲</a:t>
                      </a:r>
                      <a:endParaRPr lang="ja-JP" altLang="en-US" sz="1100" b="1" i="0" u="none" strike="noStrike" dirty="0">
                        <a:solidFill>
                          <a:schemeClr val="bg1"/>
                        </a:solidFill>
                        <a:latin typeface="メイリオ" pitchFamily="50" charset="-128"/>
                        <a:ea typeface="メイリオ" pitchFamily="50" charset="-128"/>
                        <a:cs typeface="メイリオ" pitchFamily="50" charset="-128"/>
                      </a:endParaRPr>
                    </a:p>
                  </a:txBody>
                  <a:tcPr marL="5653" marR="5653" marT="5653" marB="0" anchor="ctr">
                    <a:lnL w="12700"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10000"/>
                  </a:ext>
                </a:extLst>
              </a:tr>
              <a:tr h="514290">
                <a:tc rowSpan="2">
                  <a:txBody>
                    <a:bodyPr/>
                    <a:lstStyle/>
                    <a:p>
                      <a:pPr algn="ctr" fontAlgn="ctr"/>
                      <a:r>
                        <a:rPr lang="en-US" altLang="ja-JP" sz="1200" b="0" u="none" strike="noStrike" dirty="0" smtClean="0">
                          <a:latin typeface="メイリオ" pitchFamily="50" charset="-128"/>
                          <a:ea typeface="メイリオ" pitchFamily="50" charset="-128"/>
                          <a:cs typeface="メイリオ" pitchFamily="50" charset="-128"/>
                        </a:rPr>
                        <a:t>NX</a:t>
                      </a:r>
                      <a:r>
                        <a:rPr lang="en-US" altLang="ja-JP" sz="1200" b="0" u="none" strike="noStrike" baseline="0" dirty="0" smtClean="0">
                          <a:latin typeface="メイリオ" pitchFamily="50" charset="-128"/>
                          <a:ea typeface="メイリオ" pitchFamily="50" charset="-128"/>
                          <a:cs typeface="メイリオ" pitchFamily="50" charset="-128"/>
                        </a:rPr>
                        <a:t> Cloud</a:t>
                      </a:r>
                      <a:endParaRPr lang="ja-JP"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noFill/>
                  </a:tcPr>
                </a:tc>
                <a:tc>
                  <a:txBody>
                    <a:bodyPr/>
                    <a:lstStyle/>
                    <a:p>
                      <a:pPr algn="ctr" fontAlgn="ctr"/>
                      <a:r>
                        <a:rPr lang="ja-JP" altLang="en-US" sz="1200" b="0" u="none" strike="noStrike" dirty="0" smtClean="0">
                          <a:latin typeface="メイリオ" pitchFamily="50" charset="-128"/>
                          <a:ea typeface="メイリオ" pitchFamily="50" charset="-128"/>
                          <a:cs typeface="メイリオ" pitchFamily="50" charset="-128"/>
                        </a:rPr>
                        <a:t>パブリッククラウド</a:t>
                      </a:r>
                      <a:endParaRPr lang="ja-JP" altLang="en-US" sz="105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noFill/>
                  </a:tcPr>
                </a:tc>
                <a:tc rowSpan="2">
                  <a:txBody>
                    <a:bodyPr/>
                    <a:lstStyle/>
                    <a:p>
                      <a:pPr algn="ctr" fontAlgn="ctr"/>
                      <a:r>
                        <a:rPr lang="ja-JP" altLang="en-US" sz="2400" b="1" i="0" u="none" strike="noStrike" dirty="0" smtClean="0">
                          <a:solidFill>
                            <a:schemeClr val="tx2"/>
                          </a:solidFill>
                          <a:latin typeface="メイリオ" pitchFamily="50" charset="-128"/>
                          <a:ea typeface="メイリオ" pitchFamily="50" charset="-128"/>
                          <a:cs typeface="メイリオ" pitchFamily="50" charset="-128"/>
                        </a:rPr>
                        <a:t>低</a:t>
                      </a:r>
                      <a:endParaRPr lang="ja-JP" altLang="en-US" sz="2400" b="1" i="0" u="none" strike="noStrike" dirty="0">
                        <a:solidFill>
                          <a:schemeClr val="tx2"/>
                        </a:solidFill>
                        <a:latin typeface="メイリオ" pitchFamily="50" charset="-128"/>
                        <a:ea typeface="メイリオ" pitchFamily="50" charset="-128"/>
                        <a:cs typeface="メイリオ" pitchFamily="50" charset="-128"/>
                      </a:endParaRPr>
                    </a:p>
                  </a:txBody>
                  <a:tcPr marL="5653" marR="5653" marT="5653" marB="0" anchor="ctr">
                    <a:noFill/>
                  </a:tcPr>
                </a:tc>
                <a:tc rowSpan="2">
                  <a:txBody>
                    <a:bodyPr/>
                    <a:lstStyle/>
                    <a:p>
                      <a:pPr algn="ctr" fontAlgn="ctr"/>
                      <a:r>
                        <a:rPr lang="ja-JP" altLang="en-US" sz="2400" b="1" i="0" u="none" strike="noStrike" dirty="0" smtClean="0">
                          <a:solidFill>
                            <a:schemeClr val="tx2"/>
                          </a:solidFill>
                          <a:latin typeface="メイリオ" pitchFamily="50" charset="-128"/>
                          <a:ea typeface="メイリオ" pitchFamily="50" charset="-128"/>
                          <a:cs typeface="メイリオ" pitchFamily="50" charset="-128"/>
                        </a:rPr>
                        <a:t>低</a:t>
                      </a:r>
                      <a:endParaRPr lang="ja-JP" altLang="en-US" sz="2400" b="1" i="0" u="none" strike="noStrike" dirty="0">
                        <a:solidFill>
                          <a:schemeClr val="tx2"/>
                        </a:solidFill>
                        <a:latin typeface="メイリオ" pitchFamily="50" charset="-128"/>
                        <a:ea typeface="メイリオ" pitchFamily="50" charset="-128"/>
                        <a:cs typeface="メイリオ" pitchFamily="50" charset="-128"/>
                      </a:endParaRPr>
                    </a:p>
                  </a:txBody>
                  <a:tcPr marL="5653" marR="5653" marT="5653" marB="0" anchor="ctr">
                    <a:noFill/>
                  </a:tcPr>
                </a:tc>
                <a:tc rowSpan="2">
                  <a:txBody>
                    <a:bodyPr/>
                    <a:lstStyle/>
                    <a:p>
                      <a:pPr algn="ctr" fontAlgn="ctr"/>
                      <a:r>
                        <a:rPr lang="ja-JP" altLang="en-US" sz="1200" b="0" u="none" strike="noStrike" dirty="0" smtClean="0">
                          <a:latin typeface="メイリオ" pitchFamily="50" charset="-128"/>
                          <a:ea typeface="メイリオ" pitchFamily="50" charset="-128"/>
                          <a:cs typeface="メイリオ" pitchFamily="50" charset="-128"/>
                        </a:rPr>
                        <a:t>ライセンス</a:t>
                      </a:r>
                      <a:endParaRPr lang="en-US" altLang="ja-JP" sz="1200" b="0" u="none" strike="noStrike" dirty="0" smtClean="0">
                        <a:latin typeface="メイリオ" pitchFamily="50" charset="-128"/>
                        <a:ea typeface="メイリオ" pitchFamily="50" charset="-128"/>
                        <a:cs typeface="メイリオ" pitchFamily="50" charset="-128"/>
                      </a:endParaRPr>
                    </a:p>
                    <a:p>
                      <a:pPr algn="ctr" fontAlgn="ctr"/>
                      <a:r>
                        <a:rPr lang="ja-JP" altLang="en-US" sz="1200" b="0" u="none" strike="noStrike" dirty="0" smtClean="0">
                          <a:latin typeface="メイリオ" pitchFamily="50" charset="-128"/>
                          <a:ea typeface="メイリオ" pitchFamily="50" charset="-128"/>
                          <a:cs typeface="メイリオ" pitchFamily="50" charset="-128"/>
                        </a:rPr>
                        <a:t>保守サポート</a:t>
                      </a:r>
                      <a:endParaRPr lang="en-US" altLang="ja-JP" sz="1200" b="0" u="none" strike="noStrike" dirty="0" smtClean="0">
                        <a:latin typeface="メイリオ" pitchFamily="50" charset="-128"/>
                        <a:ea typeface="メイリオ" pitchFamily="50" charset="-128"/>
                        <a:cs typeface="メイリオ" pitchFamily="50" charset="-128"/>
                      </a:endParaRPr>
                    </a:p>
                    <a:p>
                      <a:pPr algn="ctr" fontAlgn="ctr"/>
                      <a:r>
                        <a:rPr lang="en-US" altLang="ja-JP" sz="1200" b="0" u="none" strike="noStrike" dirty="0" smtClean="0">
                          <a:latin typeface="メイリオ" pitchFamily="50" charset="-128"/>
                          <a:ea typeface="メイリオ" pitchFamily="50" charset="-128"/>
                          <a:cs typeface="メイリオ" pitchFamily="50" charset="-128"/>
                        </a:rPr>
                        <a:t>HW/MW</a:t>
                      </a:r>
                    </a:p>
                    <a:p>
                      <a:pPr algn="ctr" fontAlgn="ctr"/>
                      <a:r>
                        <a:rPr lang="ja-JP" altLang="en-US" sz="1200" b="0" i="0" u="none" strike="noStrike" dirty="0" smtClean="0">
                          <a:solidFill>
                            <a:srgbClr val="000000"/>
                          </a:solidFill>
                          <a:latin typeface="メイリオ" pitchFamily="50" charset="-128"/>
                          <a:ea typeface="メイリオ" pitchFamily="50" charset="-128"/>
                          <a:cs typeface="メイリオ" pitchFamily="50" charset="-128"/>
                        </a:rPr>
                        <a:t>運用管理</a:t>
                      </a:r>
                      <a:endParaRPr lang="ja-JP"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noFill/>
                  </a:tcPr>
                </a:tc>
                <a:extLst>
                  <a:ext uri="{0D108BD9-81ED-4DB2-BD59-A6C34878D82A}">
                    <a16:rowId xmlns:a16="http://schemas.microsoft.com/office/drawing/2014/main" val="10001"/>
                  </a:ext>
                </a:extLst>
              </a:tr>
              <a:tr h="502709">
                <a:tc vMerge="1">
                  <a:txBody>
                    <a:bodyPr/>
                    <a:lstStyle/>
                    <a:p>
                      <a:pPr algn="l" fontAlgn="ctr"/>
                      <a:endParaRPr lang="ja-JP" altLang="en-US" sz="800" b="0" i="0" u="none" strike="noStrike" dirty="0">
                        <a:solidFill>
                          <a:srgbClr val="000000"/>
                        </a:solidFill>
                        <a:latin typeface="ＭＳ Ｐゴシック"/>
                      </a:endParaRPr>
                    </a:p>
                  </a:txBody>
                  <a:tcPr marL="5653" marR="5653" marT="5653" marB="0" anchor="ctr"/>
                </a:tc>
                <a:tc>
                  <a:txBody>
                    <a:bodyPr/>
                    <a:lstStyle/>
                    <a:p>
                      <a:pPr algn="ctr" fontAlgn="ctr"/>
                      <a:r>
                        <a:rPr lang="ja-JP" altLang="en-US" sz="1200" b="0" u="none" strike="noStrike" dirty="0" smtClean="0">
                          <a:latin typeface="メイリオ" pitchFamily="50" charset="-128"/>
                          <a:ea typeface="メイリオ" pitchFamily="50" charset="-128"/>
                          <a:cs typeface="メイリオ" pitchFamily="50" charset="-128"/>
                        </a:rPr>
                        <a:t>プライベートクラウド</a:t>
                      </a:r>
                      <a:endParaRPr lang="ja-JP" altLang="en-US" sz="105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noFill/>
                  </a:tcPr>
                </a:tc>
                <a:tc vMerge="1">
                  <a:txBody>
                    <a:bodyPr/>
                    <a:lstStyle/>
                    <a:p>
                      <a:pPr algn="ctr" fontAlgn="ctr"/>
                      <a:endParaRPr lang="ja-JP" altLang="en-US" sz="2400" b="1" i="0" u="none" strike="noStrike" dirty="0">
                        <a:solidFill>
                          <a:schemeClr val="tx2"/>
                        </a:solidFill>
                        <a:latin typeface="メイリオ" pitchFamily="50" charset="-128"/>
                        <a:ea typeface="メイリオ" pitchFamily="50" charset="-128"/>
                        <a:cs typeface="メイリオ" pitchFamily="50" charset="-128"/>
                      </a:endParaRPr>
                    </a:p>
                  </a:txBody>
                  <a:tcPr marL="5653" marR="5653" marT="5653" marB="0" anchor="ctr">
                    <a:noFill/>
                  </a:tcPr>
                </a:tc>
                <a:tc vMerge="1">
                  <a:txBody>
                    <a:bodyPr/>
                    <a:lstStyle/>
                    <a:p>
                      <a:pPr algn="ctr" fontAlgn="ctr"/>
                      <a:endParaRPr lang="ja-JP" altLang="en-US" sz="2400" b="1" i="0" u="none" strike="noStrike" dirty="0">
                        <a:solidFill>
                          <a:schemeClr val="tx2"/>
                        </a:solidFill>
                        <a:latin typeface="メイリオ" pitchFamily="50" charset="-128"/>
                        <a:ea typeface="メイリオ" pitchFamily="50" charset="-128"/>
                        <a:cs typeface="メイリオ" pitchFamily="50" charset="-128"/>
                      </a:endParaRPr>
                    </a:p>
                  </a:txBody>
                  <a:tcPr marL="5653" marR="5653" marT="5653" marB="0" anchor="ctr">
                    <a:noFill/>
                  </a:tcPr>
                </a:tc>
                <a:tc vMerge="1">
                  <a:txBody>
                    <a:bodyPr/>
                    <a:lstStyle/>
                    <a:p>
                      <a:pPr algn="l" fontAlgn="ctr"/>
                      <a:endParaRPr lang="ja-JP" altLang="en-US" sz="800" b="0" i="0" u="none" strike="noStrike" dirty="0">
                        <a:solidFill>
                          <a:srgbClr val="000000"/>
                        </a:solidFill>
                        <a:latin typeface="ＭＳ Ｐゴシック"/>
                      </a:endParaRPr>
                    </a:p>
                  </a:txBody>
                  <a:tcPr marL="5653" marR="5653" marT="5653" marB="0" anchor="ctr"/>
                </a:tc>
                <a:extLst>
                  <a:ext uri="{0D108BD9-81ED-4DB2-BD59-A6C34878D82A}">
                    <a16:rowId xmlns:a16="http://schemas.microsoft.com/office/drawing/2014/main" val="10002"/>
                  </a:ext>
                </a:extLst>
              </a:tr>
              <a:tr h="865095">
                <a:tc rowSpan="2">
                  <a:txBody>
                    <a:bodyPr/>
                    <a:lstStyle/>
                    <a:p>
                      <a:pPr algn="ctr" fontAlgn="ctr"/>
                      <a:r>
                        <a:rPr lang="ja-JP" altLang="en-US" sz="1200" b="0" u="none" strike="noStrike" dirty="0" smtClean="0">
                          <a:latin typeface="メイリオ" pitchFamily="50" charset="-128"/>
                          <a:ea typeface="メイリオ" pitchFamily="50" charset="-128"/>
                          <a:cs typeface="メイリオ" pitchFamily="50" charset="-128"/>
                        </a:rPr>
                        <a:t>従来の</a:t>
                      </a:r>
                      <a:endParaRPr lang="en-US" altLang="ja-JP" sz="1200" b="0" u="none" strike="noStrike" dirty="0" smtClean="0">
                        <a:latin typeface="メイリオ" pitchFamily="50" charset="-128"/>
                        <a:ea typeface="メイリオ" pitchFamily="50" charset="-128"/>
                        <a:cs typeface="メイリオ" pitchFamily="50" charset="-128"/>
                      </a:endParaRPr>
                    </a:p>
                    <a:p>
                      <a:pPr algn="ctr" fontAlgn="ctr"/>
                      <a:r>
                        <a:rPr lang="en-US" altLang="ja-JP" sz="1200" b="0" u="none" strike="noStrike" dirty="0" smtClean="0">
                          <a:latin typeface="メイリオ" pitchFamily="50" charset="-128"/>
                          <a:ea typeface="メイリオ" pitchFamily="50" charset="-128"/>
                          <a:cs typeface="メイリオ" pitchFamily="50" charset="-128"/>
                        </a:rPr>
                        <a:t>NX-SaaS</a:t>
                      </a:r>
                      <a:endParaRPr lang="ja-JP"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dirty="0" smtClean="0">
                          <a:latin typeface="メイリオ" pitchFamily="50" charset="-128"/>
                          <a:ea typeface="メイリオ" pitchFamily="50" charset="-128"/>
                          <a:cs typeface="メイリオ" pitchFamily="50" charset="-128"/>
                        </a:rPr>
                        <a:t>基盤クラウド</a:t>
                      </a:r>
                      <a:r>
                        <a:rPr lang="ja-JP" altLang="en-US" sz="1200" b="0" u="none" strike="noStrike" dirty="0">
                          <a:latin typeface="メイリオ" pitchFamily="50" charset="-128"/>
                          <a:ea typeface="メイリオ" pitchFamily="50" charset="-128"/>
                          <a:cs typeface="メイリオ" pitchFamily="50" charset="-128"/>
                        </a:rPr>
                        <a:t/>
                      </a:r>
                      <a:br>
                        <a:rPr lang="ja-JP" altLang="en-US" sz="1200" b="0" u="none" strike="noStrike" dirty="0">
                          <a:latin typeface="メイリオ" pitchFamily="50" charset="-128"/>
                          <a:ea typeface="メイリオ" pitchFamily="50" charset="-128"/>
                          <a:cs typeface="メイリオ" pitchFamily="50" charset="-128"/>
                        </a:rPr>
                      </a:br>
                      <a:r>
                        <a:rPr lang="ja-JP" altLang="en-US" sz="1050" b="0" u="none" strike="noStrike" dirty="0" smtClean="0">
                          <a:latin typeface="メイリオ" pitchFamily="50" charset="-128"/>
                          <a:ea typeface="メイリオ" pitchFamily="50" charset="-128"/>
                          <a:cs typeface="メイリオ" pitchFamily="50" charset="-128"/>
                        </a:rPr>
                        <a:t>（</a:t>
                      </a:r>
                      <a:r>
                        <a:rPr lang="en-US" altLang="ja-JP" sz="1050" b="0" u="none" strike="noStrike" dirty="0" smtClean="0">
                          <a:latin typeface="メイリオ" pitchFamily="50" charset="-128"/>
                          <a:ea typeface="メイリオ" pitchFamily="50" charset="-128"/>
                          <a:cs typeface="メイリオ" pitchFamily="50" charset="-128"/>
                        </a:rPr>
                        <a:t>AWS</a:t>
                      </a:r>
                      <a:r>
                        <a:rPr lang="ja-JP" altLang="en-US" sz="1050" b="0" u="none" strike="noStrike" dirty="0" smtClean="0">
                          <a:latin typeface="メイリオ" pitchFamily="50" charset="-128"/>
                          <a:ea typeface="メイリオ" pitchFamily="50" charset="-128"/>
                          <a:cs typeface="メイリオ" pitchFamily="50" charset="-128"/>
                        </a:rPr>
                        <a:t>・</a:t>
                      </a:r>
                      <a:r>
                        <a:rPr lang="en-US" altLang="ja-JP" sz="1050" b="0" u="none" strike="noStrike" dirty="0" smtClean="0">
                          <a:latin typeface="メイリオ" pitchFamily="50" charset="-128"/>
                          <a:ea typeface="メイリオ" pitchFamily="50" charset="-128"/>
                          <a:cs typeface="メイリオ" pitchFamily="50" charset="-128"/>
                        </a:rPr>
                        <a:t>Azure</a:t>
                      </a:r>
                      <a:r>
                        <a:rPr lang="ja-JP" altLang="en-US" sz="1050" b="0" u="none" strike="noStrike" dirty="0" smtClean="0">
                          <a:latin typeface="メイリオ" pitchFamily="50" charset="-128"/>
                          <a:ea typeface="メイリオ" pitchFamily="50" charset="-128"/>
                          <a:cs typeface="メイリオ" pitchFamily="50" charset="-128"/>
                        </a:rPr>
                        <a:t>・</a:t>
                      </a:r>
                      <a:r>
                        <a:rPr lang="en-US" altLang="ja-JP" sz="1050" b="0" u="none" strike="noStrike" dirty="0" smtClean="0">
                          <a:latin typeface="メイリオ" pitchFamily="50" charset="-128"/>
                          <a:ea typeface="メイリオ" pitchFamily="50" charset="-128"/>
                          <a:cs typeface="メイリオ" pitchFamily="50" charset="-128"/>
                        </a:rPr>
                        <a:t>IIJ</a:t>
                      </a:r>
                      <a:r>
                        <a:rPr lang="ja-JP" altLang="en-US" sz="1050" b="0" u="none" strike="noStrike" dirty="0" smtClean="0">
                          <a:latin typeface="メイリオ" pitchFamily="50" charset="-128"/>
                          <a:ea typeface="メイリオ" pitchFamily="50" charset="-128"/>
                          <a:cs typeface="メイリオ" pitchFamily="50" charset="-128"/>
                        </a:rPr>
                        <a:t>など）</a:t>
                      </a:r>
                      <a:endParaRPr lang="ja-JP" altLang="en-US" sz="105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noFill/>
                  </a:tcPr>
                </a:tc>
                <a:tc>
                  <a:txBody>
                    <a:bodyPr/>
                    <a:lstStyle/>
                    <a:p>
                      <a:pPr algn="ctr" fontAlgn="ctr"/>
                      <a:r>
                        <a:rPr lang="ja-JP" altLang="en-US" sz="2400" b="1" i="0" u="none" strike="noStrike" dirty="0" smtClean="0">
                          <a:solidFill>
                            <a:schemeClr val="accent1"/>
                          </a:solidFill>
                          <a:latin typeface="メイリオ" pitchFamily="50" charset="-128"/>
                          <a:ea typeface="メイリオ" pitchFamily="50" charset="-128"/>
                          <a:cs typeface="メイリオ" pitchFamily="50" charset="-128"/>
                        </a:rPr>
                        <a:t>中</a:t>
                      </a:r>
                      <a:endParaRPr lang="ja-JP" altLang="en-US" sz="2400" b="1" i="0" u="none" strike="noStrike" dirty="0">
                        <a:solidFill>
                          <a:schemeClr val="accent1"/>
                        </a:solidFill>
                        <a:latin typeface="メイリオ" pitchFamily="50" charset="-128"/>
                        <a:ea typeface="メイリオ" pitchFamily="50" charset="-128"/>
                        <a:cs typeface="メイリオ" pitchFamily="50" charset="-128"/>
                      </a:endParaRPr>
                    </a:p>
                  </a:txBody>
                  <a:tcPr marL="5653" marR="5653" marT="5653" marB="0" anchor="ctr"/>
                </a:tc>
                <a:tc>
                  <a:txBody>
                    <a:bodyPr/>
                    <a:lstStyle/>
                    <a:p>
                      <a:pPr algn="ctr" fontAlgn="ctr"/>
                      <a:r>
                        <a:rPr lang="ja-JP" altLang="en-US" sz="2400" b="1" i="0" u="none" strike="noStrike" dirty="0" smtClean="0">
                          <a:solidFill>
                            <a:schemeClr val="accent1"/>
                          </a:solidFill>
                          <a:latin typeface="メイリオ" pitchFamily="50" charset="-128"/>
                          <a:ea typeface="メイリオ" pitchFamily="50" charset="-128"/>
                          <a:cs typeface="メイリオ" pitchFamily="50" charset="-128"/>
                        </a:rPr>
                        <a:t>中</a:t>
                      </a:r>
                      <a:endParaRPr lang="ja-JP" altLang="en-US" sz="2400" b="1" i="0" u="none" strike="noStrike" dirty="0">
                        <a:solidFill>
                          <a:schemeClr val="accent1"/>
                        </a:solidFill>
                        <a:latin typeface="メイリオ" pitchFamily="50" charset="-128"/>
                        <a:ea typeface="メイリオ" pitchFamily="50" charset="-128"/>
                        <a:cs typeface="メイリオ" pitchFamily="50" charset="-128"/>
                      </a:endParaRPr>
                    </a:p>
                  </a:txBody>
                  <a:tcPr marL="5653" marR="5653" marT="5653" marB="0" anchor="ctr"/>
                </a:tc>
                <a:tc>
                  <a:txBody>
                    <a:bodyPr/>
                    <a:lstStyle/>
                    <a:p>
                      <a:pPr algn="ctr" fontAlgn="ctr"/>
                      <a:r>
                        <a:rPr lang="ja-JP" altLang="en-US" sz="1200" b="0" u="none" strike="noStrike" dirty="0">
                          <a:latin typeface="メイリオ" pitchFamily="50" charset="-128"/>
                          <a:ea typeface="メイリオ" pitchFamily="50" charset="-128"/>
                          <a:cs typeface="メイリオ" pitchFamily="50" charset="-128"/>
                        </a:rPr>
                        <a:t>ライセンス</a:t>
                      </a:r>
                      <a:br>
                        <a:rPr lang="ja-JP" altLang="en-US" sz="1200" b="0" u="none" strike="noStrike" dirty="0">
                          <a:latin typeface="メイリオ" pitchFamily="50" charset="-128"/>
                          <a:ea typeface="メイリオ" pitchFamily="50" charset="-128"/>
                          <a:cs typeface="メイリオ" pitchFamily="50" charset="-128"/>
                        </a:rPr>
                      </a:br>
                      <a:r>
                        <a:rPr lang="ja-JP" altLang="en-US" sz="1200" b="0" u="none" strike="noStrike" dirty="0">
                          <a:latin typeface="メイリオ" pitchFamily="50" charset="-128"/>
                          <a:ea typeface="メイリオ" pitchFamily="50" charset="-128"/>
                          <a:cs typeface="メイリオ" pitchFamily="50" charset="-128"/>
                        </a:rPr>
                        <a:t>保守サポート</a:t>
                      </a:r>
                      <a:endParaRPr lang="ja-JP"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tc>
                <a:extLst>
                  <a:ext uri="{0D108BD9-81ED-4DB2-BD59-A6C34878D82A}">
                    <a16:rowId xmlns:a16="http://schemas.microsoft.com/office/drawing/2014/main" val="10003"/>
                  </a:ext>
                </a:extLst>
              </a:tr>
              <a:tr h="906709">
                <a:tc vMerge="1">
                  <a:txBody>
                    <a:bodyPr/>
                    <a:lstStyle/>
                    <a:p>
                      <a:pPr algn="l" fontAlgn="ctr"/>
                      <a:endParaRPr lang="ja-JP" altLang="en-US" sz="800" b="0" i="0" u="none" strike="noStrike">
                        <a:solidFill>
                          <a:srgbClr val="000000"/>
                        </a:solidFill>
                        <a:latin typeface="ＭＳ Ｐゴシック"/>
                      </a:endParaRPr>
                    </a:p>
                  </a:txBody>
                  <a:tcPr marL="5653" marR="5653" marT="5653" marB="0" anchor="ctr"/>
                </a:tc>
                <a:tc>
                  <a:txBody>
                    <a:bodyPr/>
                    <a:lstStyle/>
                    <a:p>
                      <a:pPr algn="ctr" fontAlgn="ctr"/>
                      <a:r>
                        <a:rPr lang="ja-JP" altLang="en-US" sz="1200" b="0" u="none" strike="noStrike" dirty="0" smtClean="0">
                          <a:latin typeface="メイリオ" pitchFamily="50" charset="-128"/>
                          <a:ea typeface="メイリオ" pitchFamily="50" charset="-128"/>
                          <a:cs typeface="メイリオ" pitchFamily="50" charset="-128"/>
                        </a:rPr>
                        <a:t>貴社データセンター</a:t>
                      </a:r>
                      <a:endParaRPr lang="ja-JP"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noFill/>
                  </a:tcPr>
                </a:tc>
                <a:tc>
                  <a:txBody>
                    <a:bodyPr/>
                    <a:lstStyle/>
                    <a:p>
                      <a:pPr algn="ctr" fontAlgn="ctr"/>
                      <a:r>
                        <a:rPr lang="ja-JP" altLang="en-US" sz="2400" b="1" i="0" u="none" strike="noStrike" dirty="0" smtClean="0">
                          <a:solidFill>
                            <a:schemeClr val="accent3">
                              <a:lumMod val="75000"/>
                            </a:schemeClr>
                          </a:solidFill>
                          <a:latin typeface="メイリオ" pitchFamily="50" charset="-128"/>
                          <a:ea typeface="メイリオ" pitchFamily="50" charset="-128"/>
                          <a:cs typeface="メイリオ" pitchFamily="50" charset="-128"/>
                        </a:rPr>
                        <a:t>高</a:t>
                      </a:r>
                      <a:endParaRPr lang="ja-JP" altLang="en-US" sz="2400" b="1" i="0" u="none" strike="noStrike" dirty="0">
                        <a:solidFill>
                          <a:schemeClr val="accent3">
                            <a:lumMod val="75000"/>
                          </a:schemeClr>
                        </a:solidFill>
                        <a:latin typeface="メイリオ" pitchFamily="50" charset="-128"/>
                        <a:ea typeface="メイリオ" pitchFamily="50" charset="-128"/>
                        <a:cs typeface="メイリオ" pitchFamily="50" charset="-128"/>
                      </a:endParaRPr>
                    </a:p>
                  </a:txBody>
                  <a:tcPr marL="5653" marR="5653" marT="5653" marB="0" anchor="ctr">
                    <a:noFill/>
                  </a:tcPr>
                </a:tc>
                <a:tc>
                  <a:txBody>
                    <a:bodyPr/>
                    <a:lstStyle/>
                    <a:p>
                      <a:pPr algn="ctr" fontAlgn="ctr"/>
                      <a:r>
                        <a:rPr lang="ja-JP" altLang="en-US" sz="2400" b="1" i="0" u="none" strike="noStrike" dirty="0" smtClean="0">
                          <a:solidFill>
                            <a:schemeClr val="accent3">
                              <a:lumMod val="75000"/>
                            </a:schemeClr>
                          </a:solidFill>
                          <a:latin typeface="メイリオ" pitchFamily="50" charset="-128"/>
                          <a:ea typeface="メイリオ" pitchFamily="50" charset="-128"/>
                          <a:cs typeface="メイリオ" pitchFamily="50" charset="-128"/>
                        </a:rPr>
                        <a:t>高</a:t>
                      </a:r>
                      <a:endParaRPr lang="ja-JP" altLang="en-US" sz="2400" b="1" i="0" u="none" strike="noStrike" dirty="0">
                        <a:solidFill>
                          <a:schemeClr val="accent3">
                            <a:lumMod val="75000"/>
                          </a:schemeClr>
                        </a:solidFill>
                        <a:latin typeface="メイリオ" pitchFamily="50" charset="-128"/>
                        <a:ea typeface="メイリオ" pitchFamily="50" charset="-128"/>
                        <a:cs typeface="メイリオ" pitchFamily="50" charset="-128"/>
                      </a:endParaRPr>
                    </a:p>
                  </a:txBody>
                  <a:tcPr marL="5653" marR="5653" marT="5653" marB="0" anchor="ctr">
                    <a:noFill/>
                  </a:tcPr>
                </a:tc>
                <a:tc>
                  <a:txBody>
                    <a:bodyPr/>
                    <a:lstStyle/>
                    <a:p>
                      <a:pPr algn="ctr" fontAlgn="ctr"/>
                      <a:r>
                        <a:rPr lang="ja-JP" altLang="en-US" sz="1200" b="0" u="none" strike="noStrike" dirty="0">
                          <a:latin typeface="メイリオ" pitchFamily="50" charset="-128"/>
                          <a:ea typeface="メイリオ" pitchFamily="50" charset="-128"/>
                          <a:cs typeface="メイリオ" pitchFamily="50" charset="-128"/>
                        </a:rPr>
                        <a:t>ライセンス</a:t>
                      </a:r>
                      <a:br>
                        <a:rPr lang="ja-JP" altLang="en-US" sz="1200" b="0" u="none" strike="noStrike" dirty="0">
                          <a:latin typeface="メイリオ" pitchFamily="50" charset="-128"/>
                          <a:ea typeface="メイリオ" pitchFamily="50" charset="-128"/>
                          <a:cs typeface="メイリオ" pitchFamily="50" charset="-128"/>
                        </a:rPr>
                      </a:br>
                      <a:r>
                        <a:rPr lang="ja-JP" altLang="en-US" sz="1200" b="0" u="none" strike="noStrike" dirty="0">
                          <a:latin typeface="メイリオ" pitchFamily="50" charset="-128"/>
                          <a:ea typeface="メイリオ" pitchFamily="50" charset="-128"/>
                          <a:cs typeface="メイリオ" pitchFamily="50" charset="-128"/>
                        </a:rPr>
                        <a:t>保守サポート</a:t>
                      </a:r>
                      <a:endParaRPr lang="ja-JP"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5653" marR="5653" marT="5653"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5387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8424000" y="4957030"/>
            <a:ext cx="360000" cy="135000"/>
          </a:xfrm>
        </p:spPr>
        <p:txBody>
          <a:bodyPr/>
          <a:lstStyle/>
          <a:p>
            <a:fld id="{78AE49ED-73EF-499C-8307-28EB0E7CF529}" type="slidenum">
              <a:rPr lang="ja-JP" altLang="en-US" smtClean="0"/>
              <a:pPr/>
              <a:t>70</a:t>
            </a:fld>
            <a:endParaRPr lang="ja-JP" altLang="en-US" dirty="0"/>
          </a:p>
        </p:txBody>
      </p:sp>
      <p:sp>
        <p:nvSpPr>
          <p:cNvPr id="5" name="タイトル 4"/>
          <p:cNvSpPr>
            <a:spLocks noGrp="1"/>
          </p:cNvSpPr>
          <p:nvPr>
            <p:ph type="title"/>
          </p:nvPr>
        </p:nvSpPr>
        <p:spPr/>
        <p:txBody>
          <a:bodyPr/>
          <a:lstStyle/>
          <a:p>
            <a:pPr>
              <a:spcBef>
                <a:spcPts val="600"/>
              </a:spcBef>
            </a:pPr>
            <a:r>
              <a:rPr kumimoji="1" lang="en-US" altLang="ja-JP" b="0" dirty="0" smtClean="0">
                <a:solidFill>
                  <a:schemeClr val="accent1"/>
                </a:solidFill>
              </a:rPr>
              <a:t>03</a:t>
            </a:r>
            <a:r>
              <a:rPr kumimoji="1" lang="en-US" altLang="ja-JP" sz="2400" dirty="0" smtClean="0"/>
              <a:t/>
            </a:r>
            <a:br>
              <a:rPr kumimoji="1" lang="en-US" altLang="ja-JP" sz="2400" dirty="0" smtClean="0"/>
            </a:br>
            <a:r>
              <a:rPr kumimoji="1" lang="ja-JP" altLang="en-US" sz="2400" dirty="0" smtClean="0"/>
              <a:t>料金体系</a:t>
            </a:r>
            <a:endParaRPr lang="ja-JP" altLang="en-US" sz="2400" dirty="0"/>
          </a:p>
        </p:txBody>
      </p:sp>
      <p:sp>
        <p:nvSpPr>
          <p:cNvPr id="2" name="フッター プレースホルダー 1"/>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3260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71</a:t>
            </a:fld>
            <a:endParaRPr kumimoji="1" lang="ja-JP" altLang="en-US" dirty="0"/>
          </a:p>
        </p:txBody>
      </p:sp>
      <p:sp>
        <p:nvSpPr>
          <p:cNvPr id="3" name="タイトル 2"/>
          <p:cNvSpPr>
            <a:spLocks noGrp="1"/>
          </p:cNvSpPr>
          <p:nvPr>
            <p:ph type="title"/>
          </p:nvPr>
        </p:nvSpPr>
        <p:spPr/>
        <p:txBody>
          <a:bodyPr/>
          <a:lstStyle/>
          <a:p>
            <a:r>
              <a:rPr lang="ja-JP" altLang="en-US" sz="2000" dirty="0"/>
              <a:t>ライセンスの</a:t>
            </a:r>
            <a:r>
              <a:rPr lang="ja-JP" altLang="en-US" sz="2000" dirty="0" smtClean="0"/>
              <a:t>考え方｜統合会計・固定資産管理</a:t>
            </a:r>
            <a:r>
              <a:rPr lang="en-US" altLang="ja-JP" sz="2000" dirty="0"/>
              <a:t/>
            </a:r>
            <a:br>
              <a:rPr lang="en-US" altLang="ja-JP" sz="2000" dirty="0"/>
            </a:br>
            <a:r>
              <a:rPr lang="ja-JP" altLang="en-US" sz="1800" dirty="0" smtClean="0"/>
              <a:t>共通</a:t>
            </a:r>
            <a:r>
              <a:rPr lang="ja-JP" altLang="en-US" sz="1800" dirty="0"/>
              <a:t>（基本サービス＋ユーザライセンス）</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sp>
        <p:nvSpPr>
          <p:cNvPr id="5" name="タイトル 2"/>
          <p:cNvSpPr txBox="1">
            <a:spLocks/>
          </p:cNvSpPr>
          <p:nvPr/>
        </p:nvSpPr>
        <p:spPr bwMode="white">
          <a:xfrm>
            <a:off x="395536" y="1275606"/>
            <a:ext cx="3193512" cy="1099024"/>
          </a:xfrm>
          <a:prstGeom prst="rect">
            <a:avLst/>
          </a:prstGeom>
          <a:effectLst/>
        </p:spPr>
        <p:txBody>
          <a:bodyPr vert="horz" lIns="0" tIns="72000" rIns="0" bIns="0" rtlCol="0" anchor="t" anchorCtr="0">
            <a:noAutofit/>
          </a:bodyPr>
          <a:lstStyle>
            <a:lvl1pPr algn="l" defTabSz="914400" rtl="0" eaLnBrk="1" latinLnBrk="0" hangingPunct="1">
              <a:lnSpc>
                <a:spcPts val="2000"/>
              </a:lnSpc>
              <a:spcBef>
                <a:spcPct val="0"/>
              </a:spcBef>
              <a:buNone/>
              <a:defRPr kumimoji="1" sz="1700" b="1" kern="1200" baseline="0">
                <a:solidFill>
                  <a:schemeClr val="tx1"/>
                </a:solidFill>
                <a:effectLst/>
                <a:latin typeface="+mj-ea"/>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a:t>
            </a:r>
            <a:r>
              <a:rPr kumimoji="1" lang="ja-JP" altLang="en-US" sz="1800"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統合会計のみ</a:t>
            </a:r>
            <a:endParaRPr kumimoji="1" lang="ja-JP" altLang="en-US" sz="2800"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基本サービス</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b="0" dirty="0">
                <a:solidFill>
                  <a:sysClr val="windowText" lastClr="000000"/>
                </a:solidFill>
                <a:latin typeface="メイリオ" pitchFamily="50" charset="-128"/>
                <a:ea typeface="メイリオ" pitchFamily="50" charset="-128"/>
                <a:cs typeface="メイリオ" pitchFamily="50" charset="-128"/>
              </a:rPr>
              <a:t>　</a:t>
            </a: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＋ユーザライセンス</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800"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 name="角丸四角形 5"/>
          <p:cNvSpPr/>
          <p:nvPr/>
        </p:nvSpPr>
        <p:spPr>
          <a:xfrm>
            <a:off x="364629" y="2499742"/>
            <a:ext cx="2643206" cy="432000"/>
          </a:xfrm>
          <a:prstGeom prst="roundRect">
            <a:avLst>
              <a:gd name="adj" fmla="val 8741"/>
            </a:avLst>
          </a:prstGeom>
          <a:solidFill>
            <a:srgbClr val="54C2F0"/>
          </a:solidFill>
          <a:ln w="25400" cap="flat" cmpd="sng" algn="ctr">
            <a:solidFill>
              <a:sysClr val="window" lastClr="FFFFFF"/>
            </a:solidFill>
            <a:prstDash val="solid"/>
          </a:ln>
          <a:effectLst/>
        </p:spPr>
        <p:txBody>
          <a:bodyPr wrap="none"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クラウド基本サービス</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（統合会計）</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8" name="タイトル 2"/>
          <p:cNvSpPr txBox="1">
            <a:spLocks/>
          </p:cNvSpPr>
          <p:nvPr/>
        </p:nvSpPr>
        <p:spPr bwMode="white">
          <a:xfrm>
            <a:off x="3214692" y="1275606"/>
            <a:ext cx="3193512" cy="1099024"/>
          </a:xfrm>
          <a:prstGeom prst="rect">
            <a:avLst/>
          </a:prstGeom>
          <a:effectLst/>
        </p:spPr>
        <p:txBody>
          <a:bodyPr vert="horz" lIns="0" tIns="72000" rIns="0" bIns="0" rtlCol="0" anchor="t" anchorCtr="0">
            <a:noAutofit/>
          </a:bodyPr>
          <a:lstStyle>
            <a:lvl1pPr algn="l" defTabSz="914400" rtl="0" eaLnBrk="1" latinLnBrk="0" hangingPunct="1">
              <a:lnSpc>
                <a:spcPts val="2000"/>
              </a:lnSpc>
              <a:spcBef>
                <a:spcPct val="0"/>
              </a:spcBef>
              <a:buNone/>
              <a:defRPr kumimoji="1" sz="1700" b="1" kern="1200" baseline="0">
                <a:solidFill>
                  <a:schemeClr val="tx1"/>
                </a:solidFill>
                <a:effectLst/>
                <a:latin typeface="+mj-ea"/>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a:t>
            </a:r>
            <a:r>
              <a:rPr kumimoji="1" lang="ja-JP" altLang="en-US" sz="1800"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固定</a:t>
            </a:r>
            <a:r>
              <a:rPr kumimoji="1" lang="ja-JP" altLang="en-US" sz="1800" b="1" i="0" u="none" strike="noStrike" kern="120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資産管理のみ</a:t>
            </a:r>
            <a:endParaRPr kumimoji="1" lang="ja-JP" altLang="en-US" sz="1800"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基本サービス</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b="0" dirty="0">
                <a:solidFill>
                  <a:sysClr val="windowText" lastClr="000000"/>
                </a:solidFill>
                <a:latin typeface="メイリオ" pitchFamily="50" charset="-128"/>
                <a:ea typeface="メイリオ" pitchFamily="50" charset="-128"/>
                <a:cs typeface="メイリオ" pitchFamily="50" charset="-128"/>
              </a:rPr>
              <a:t>　</a:t>
            </a: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＋ユーザライセンス</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角丸四角形 8"/>
          <p:cNvSpPr/>
          <p:nvPr/>
        </p:nvSpPr>
        <p:spPr>
          <a:xfrm>
            <a:off x="3222149" y="3003798"/>
            <a:ext cx="2643206" cy="432000"/>
          </a:xfrm>
          <a:prstGeom prst="roundRect">
            <a:avLst>
              <a:gd name="adj" fmla="val 8741"/>
            </a:avLst>
          </a:prstGeom>
          <a:solidFill>
            <a:srgbClr val="AACE36"/>
          </a:solidFill>
          <a:ln w="25400" cap="flat" cmpd="sng" algn="ctr">
            <a:solidFill>
              <a:sysClr val="window" lastClr="FFFFFF"/>
            </a:solidFill>
            <a:prstDash val="solid"/>
          </a:ln>
          <a:effectLst/>
        </p:spPr>
        <p:txBody>
          <a:bodyPr wrap="none"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クラウド基本サービス</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（固定</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資産管理）</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1" name="角丸四角形 10"/>
          <p:cNvSpPr/>
          <p:nvPr/>
        </p:nvSpPr>
        <p:spPr>
          <a:xfrm>
            <a:off x="3222149" y="3507854"/>
            <a:ext cx="2643206" cy="432000"/>
          </a:xfrm>
          <a:prstGeom prst="roundRect">
            <a:avLst>
              <a:gd name="adj" fmla="val 8741"/>
            </a:avLst>
          </a:prstGeom>
          <a:solidFill>
            <a:srgbClr val="F18F60"/>
          </a:solidFill>
          <a:ln w="25400" cap="flat" cmpd="sng" algn="ctr">
            <a:solidFill>
              <a:sysClr val="window" lastClr="FFFFFF"/>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Standard</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ユーザライセンス</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2" name="角丸四角形 11"/>
          <p:cNvSpPr/>
          <p:nvPr/>
        </p:nvSpPr>
        <p:spPr>
          <a:xfrm>
            <a:off x="3222149" y="4011958"/>
            <a:ext cx="2643206" cy="432000"/>
          </a:xfrm>
          <a:prstGeom prst="roundRect">
            <a:avLst>
              <a:gd name="adj" fmla="val 8741"/>
            </a:avLst>
          </a:prstGeom>
          <a:solidFill>
            <a:srgbClr val="F18F60"/>
          </a:solidFill>
          <a:ln w="25400" cap="flat" cmpd="sng" algn="ctr">
            <a:solidFill>
              <a:sysClr val="window" lastClr="FFFFFF"/>
            </a:solidFill>
            <a:prstDash val="solid"/>
          </a:ln>
          <a:effectLst/>
        </p:spPr>
        <p:txBody>
          <a:bodyPr wrap="none"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kern="0" dirty="0">
                <a:solidFill>
                  <a:sysClr val="window" lastClr="FFFFFF"/>
                </a:solidFill>
                <a:latin typeface="メイリオ" pitchFamily="50" charset="-128"/>
                <a:ea typeface="メイリオ" pitchFamily="50" charset="-128"/>
                <a:cs typeface="メイリオ" pitchFamily="50" charset="-128"/>
              </a:rPr>
              <a:t>追加</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ユーザ（</a:t>
            </a: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任意</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a:t>
            </a:r>
            <a:endParaRPr kumimoji="1" lang="en-US" altLang="ja-JP"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200" kern="0" dirty="0" smtClean="0">
                <a:solidFill>
                  <a:sysClr val="window" lastClr="FFFFFF"/>
                </a:solidFill>
                <a:latin typeface="メイリオ" pitchFamily="50" charset="-128"/>
                <a:ea typeface="メイリオ" pitchFamily="50" charset="-128"/>
                <a:cs typeface="メイリオ" pitchFamily="50" charset="-128"/>
              </a:rPr>
              <a:t>Standard</a:t>
            </a:r>
            <a:r>
              <a:rPr lang="ja-JP" altLang="en-US" sz="1200" kern="0" dirty="0" smtClean="0">
                <a:solidFill>
                  <a:sysClr val="window" lastClr="FFFFFF"/>
                </a:solidFill>
                <a:latin typeface="メイリオ" pitchFamily="50" charset="-128"/>
                <a:ea typeface="メイリオ" pitchFamily="50" charset="-128"/>
                <a:cs typeface="メイリオ" pitchFamily="50" charset="-128"/>
              </a:rPr>
              <a:t>｜</a:t>
            </a:r>
            <a:r>
              <a:rPr lang="en-US" altLang="ja-JP" sz="1200" kern="0" dirty="0" smtClean="0">
                <a:solidFill>
                  <a:sysClr val="window" lastClr="FFFFFF"/>
                </a:solidFill>
                <a:latin typeface="メイリオ" pitchFamily="50" charset="-128"/>
                <a:ea typeface="メイリオ" pitchFamily="50" charset="-128"/>
                <a:cs typeface="メイリオ" pitchFamily="50" charset="-128"/>
              </a:rPr>
              <a:t>Limited</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3" name="タイトル 2"/>
          <p:cNvSpPr txBox="1">
            <a:spLocks/>
          </p:cNvSpPr>
          <p:nvPr/>
        </p:nvSpPr>
        <p:spPr bwMode="white">
          <a:xfrm>
            <a:off x="6095012" y="1275606"/>
            <a:ext cx="3048988" cy="1099024"/>
          </a:xfrm>
          <a:prstGeom prst="rect">
            <a:avLst/>
          </a:prstGeom>
          <a:effectLst/>
        </p:spPr>
        <p:txBody>
          <a:bodyPr vert="horz" lIns="0" tIns="72000" rIns="0" bIns="0" rtlCol="0" anchor="t" anchorCtr="0">
            <a:noAutofit/>
          </a:bodyPr>
          <a:lstStyle>
            <a:lvl1pPr algn="l" defTabSz="914400" rtl="0" eaLnBrk="1" latinLnBrk="0" hangingPunct="1">
              <a:lnSpc>
                <a:spcPts val="2000"/>
              </a:lnSpc>
              <a:spcBef>
                <a:spcPct val="0"/>
              </a:spcBef>
              <a:buNone/>
              <a:defRPr kumimoji="1" sz="1700" b="1" kern="1200" baseline="0">
                <a:solidFill>
                  <a:schemeClr val="tx1"/>
                </a:solidFill>
                <a:effectLst/>
                <a:latin typeface="+mj-ea"/>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a:t>
            </a:r>
            <a:r>
              <a:rPr kumimoji="1" lang="ja-JP" altLang="en-US" sz="1800"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統合会計と固定</a:t>
            </a:r>
            <a:r>
              <a:rPr kumimoji="1" lang="ja-JP" altLang="en-US" sz="1800" b="1" i="0" u="none" strike="noStrike" kern="120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資産管理</a:t>
            </a:r>
            <a:endParaRPr kumimoji="1" lang="ja-JP" altLang="en-US" sz="1800"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基本サービス</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1" lang="ja-JP" altLang="en-US" sz="1200" b="0" i="0" u="none" strike="noStrike" kern="120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＋同時利用割引</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＋ユーザライセンス</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角丸四角形 13"/>
          <p:cNvSpPr/>
          <p:nvPr/>
        </p:nvSpPr>
        <p:spPr>
          <a:xfrm>
            <a:off x="6072198" y="2499742"/>
            <a:ext cx="2643206" cy="432000"/>
          </a:xfrm>
          <a:prstGeom prst="roundRect">
            <a:avLst>
              <a:gd name="adj" fmla="val 8741"/>
            </a:avLst>
          </a:prstGeom>
          <a:solidFill>
            <a:srgbClr val="54C2F0"/>
          </a:solidFill>
          <a:ln w="25400" cap="flat" cmpd="sng" algn="ctr">
            <a:solidFill>
              <a:sysClr val="window" lastClr="FFFFFF"/>
            </a:solidFill>
            <a:prstDash val="solid"/>
          </a:ln>
          <a:effectLst/>
        </p:spPr>
        <p:txBody>
          <a:bodyPr wrap="none"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クラウド基本サービス</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（統合</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会計・固定資産管理）</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5" name="角丸四角形 14"/>
          <p:cNvSpPr/>
          <p:nvPr/>
        </p:nvSpPr>
        <p:spPr>
          <a:xfrm>
            <a:off x="6072198" y="3003798"/>
            <a:ext cx="2643206" cy="432000"/>
          </a:xfrm>
          <a:prstGeom prst="roundRect">
            <a:avLst>
              <a:gd name="adj" fmla="val 8741"/>
            </a:avLst>
          </a:prstGeom>
          <a:solidFill>
            <a:srgbClr val="AACE36"/>
          </a:solidFill>
          <a:ln w="25400" cap="flat" cmpd="sng" algn="ctr">
            <a:solidFill>
              <a:sysClr val="window" lastClr="FFFFFF"/>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同時利用割引</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7" name="角丸四角形 16"/>
          <p:cNvSpPr/>
          <p:nvPr/>
        </p:nvSpPr>
        <p:spPr>
          <a:xfrm>
            <a:off x="6072198" y="3507854"/>
            <a:ext cx="2643206" cy="432000"/>
          </a:xfrm>
          <a:prstGeom prst="roundRect">
            <a:avLst>
              <a:gd name="adj" fmla="val 8741"/>
            </a:avLst>
          </a:prstGeom>
          <a:solidFill>
            <a:srgbClr val="F18F60"/>
          </a:solidFill>
          <a:ln w="25400" cap="flat" cmpd="sng" algn="ctr">
            <a:solidFill>
              <a:sysClr val="window" lastClr="FFFFFF"/>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Standard</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ユーザライセンス</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8" name="角丸四角形 17"/>
          <p:cNvSpPr/>
          <p:nvPr/>
        </p:nvSpPr>
        <p:spPr>
          <a:xfrm>
            <a:off x="6072198" y="4011958"/>
            <a:ext cx="2643206" cy="432000"/>
          </a:xfrm>
          <a:prstGeom prst="roundRect">
            <a:avLst>
              <a:gd name="adj" fmla="val 8741"/>
            </a:avLst>
          </a:prstGeom>
          <a:solidFill>
            <a:srgbClr val="F18F60"/>
          </a:solidFill>
          <a:ln w="25400" cap="flat" cmpd="sng" algn="ctr">
            <a:solidFill>
              <a:sysClr val="window" lastClr="FFFFFF"/>
            </a:solidFill>
            <a:prstDash val="solid"/>
          </a:ln>
          <a:effectLst/>
        </p:spPr>
        <p:txBody>
          <a:bodyPr wrap="none"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kern="0" dirty="0">
                <a:solidFill>
                  <a:sysClr val="window" lastClr="FFFFFF"/>
                </a:solidFill>
                <a:latin typeface="メイリオ" pitchFamily="50" charset="-128"/>
                <a:ea typeface="メイリオ" pitchFamily="50" charset="-128"/>
                <a:cs typeface="メイリオ" pitchFamily="50" charset="-128"/>
              </a:rPr>
              <a:t>追加</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ユーザ（</a:t>
            </a:r>
            <a:r>
              <a:rPr kumimoji="1" lang="ja-JP" altLang="en-US"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任意</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a:t>
            </a:r>
            <a:endParaRPr kumimoji="1" lang="en-US" altLang="ja-JP"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endParaRPr>
          </a:p>
          <a:p>
            <a:pPr lvl="0" algn="ctr">
              <a:defRPr/>
            </a:pPr>
            <a:r>
              <a:rPr lang="en-US" altLang="ja-JP" sz="1200" kern="0" dirty="0" smtClean="0">
                <a:solidFill>
                  <a:sysClr val="window" lastClr="FFFFFF"/>
                </a:solidFill>
                <a:latin typeface="メイリオ" pitchFamily="50" charset="-128"/>
                <a:ea typeface="メイリオ" pitchFamily="50" charset="-128"/>
                <a:cs typeface="メイリオ" pitchFamily="50" charset="-128"/>
              </a:rPr>
              <a:t>Standard</a:t>
            </a:r>
            <a:r>
              <a:rPr lang="ja-JP" altLang="en-US" sz="1200" kern="0" dirty="0" smtClean="0">
                <a:solidFill>
                  <a:sysClr val="window" lastClr="FFFFFF"/>
                </a:solidFill>
                <a:latin typeface="メイリオ" pitchFamily="50" charset="-128"/>
                <a:ea typeface="メイリオ" pitchFamily="50" charset="-128"/>
                <a:cs typeface="メイリオ" pitchFamily="50" charset="-128"/>
              </a:rPr>
              <a:t>｜</a:t>
            </a:r>
            <a:r>
              <a:rPr lang="en-US" altLang="ja-JP" sz="1200" kern="0" dirty="0" smtClean="0">
                <a:solidFill>
                  <a:sysClr val="window" lastClr="FFFFFF"/>
                </a:solidFill>
                <a:latin typeface="メイリオ" pitchFamily="50" charset="-128"/>
                <a:ea typeface="メイリオ" pitchFamily="50" charset="-128"/>
                <a:cs typeface="メイリオ" pitchFamily="50" charset="-128"/>
              </a:rPr>
              <a:t>Limited</a:t>
            </a:r>
            <a:r>
              <a:rPr lang="ja-JP" altLang="en-US" sz="1200" kern="0" dirty="0" smtClean="0">
                <a:solidFill>
                  <a:sysClr val="window" lastClr="FFFFFF"/>
                </a:solidFill>
                <a:latin typeface="メイリオ" pitchFamily="50" charset="-128"/>
                <a:ea typeface="メイリオ" pitchFamily="50" charset="-128"/>
                <a:cs typeface="メイリオ" pitchFamily="50" charset="-128"/>
              </a:rPr>
              <a:t>｜</a:t>
            </a:r>
            <a:r>
              <a:rPr lang="en-US" altLang="ja-JP" sz="1200" kern="0" dirty="0">
                <a:solidFill>
                  <a:sysClr val="window" lastClr="FFFFFF"/>
                </a:solidFill>
                <a:latin typeface="メイリオ" pitchFamily="50" charset="-128"/>
                <a:ea typeface="メイリオ" pitchFamily="50" charset="-128"/>
                <a:cs typeface="メイリオ" pitchFamily="50" charset="-128"/>
              </a:rPr>
              <a:t>Employee</a:t>
            </a:r>
            <a:endParaRPr lang="en-US" altLang="ja-JP" sz="1200" kern="0" dirty="0" smtClean="0">
              <a:solidFill>
                <a:sysClr val="window" lastClr="FFFFFF"/>
              </a:solidFill>
              <a:latin typeface="メイリオ" pitchFamily="50" charset="-128"/>
              <a:ea typeface="メイリオ" pitchFamily="50" charset="-128"/>
              <a:cs typeface="メイリオ" pitchFamily="50" charset="-128"/>
            </a:endParaRPr>
          </a:p>
        </p:txBody>
      </p:sp>
      <p:cxnSp>
        <p:nvCxnSpPr>
          <p:cNvPr id="19" name="直線コネクタ 18"/>
          <p:cNvCxnSpPr/>
          <p:nvPr/>
        </p:nvCxnSpPr>
        <p:spPr>
          <a:xfrm>
            <a:off x="3110634" y="1311610"/>
            <a:ext cx="0" cy="3204000"/>
          </a:xfrm>
          <a:prstGeom prst="line">
            <a:avLst/>
          </a:prstGeom>
          <a:noFill/>
          <a:ln w="9525" cap="flat" cmpd="sng" algn="ctr">
            <a:solidFill>
              <a:sysClr val="window" lastClr="FFFFFF">
                <a:lumMod val="75000"/>
              </a:sysClr>
            </a:solidFill>
            <a:prstDash val="solid"/>
          </a:ln>
          <a:effectLst/>
        </p:spPr>
      </p:cxnSp>
      <p:cxnSp>
        <p:nvCxnSpPr>
          <p:cNvPr id="20" name="直線コネクタ 19"/>
          <p:cNvCxnSpPr/>
          <p:nvPr/>
        </p:nvCxnSpPr>
        <p:spPr>
          <a:xfrm>
            <a:off x="5965553" y="1311610"/>
            <a:ext cx="0" cy="3204000"/>
          </a:xfrm>
          <a:prstGeom prst="line">
            <a:avLst/>
          </a:prstGeom>
          <a:noFill/>
          <a:ln w="9525" cap="flat" cmpd="sng" algn="ctr">
            <a:solidFill>
              <a:sysClr val="window" lastClr="FFFFFF">
                <a:lumMod val="75000"/>
              </a:sysClr>
            </a:solidFill>
            <a:prstDash val="solid"/>
          </a:ln>
          <a:effectLst/>
        </p:spPr>
      </p:cxnSp>
      <p:sp>
        <p:nvSpPr>
          <p:cNvPr id="22" name="角丸四角形 21"/>
          <p:cNvSpPr/>
          <p:nvPr/>
        </p:nvSpPr>
        <p:spPr>
          <a:xfrm>
            <a:off x="359532" y="3507854"/>
            <a:ext cx="2643206" cy="432000"/>
          </a:xfrm>
          <a:prstGeom prst="roundRect">
            <a:avLst>
              <a:gd name="adj" fmla="val 8741"/>
            </a:avLst>
          </a:prstGeom>
          <a:solidFill>
            <a:srgbClr val="F18F60"/>
          </a:solidFill>
          <a:ln w="25400" cap="flat" cmpd="sng" algn="ctr">
            <a:solidFill>
              <a:sysClr val="window" lastClr="FFFFFF"/>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Standard</a:t>
            </a:r>
            <a:r>
              <a:rPr kumimoji="1" lang="ja-JP" altLang="en-US" sz="1200" b="0" i="0" u="none" strike="noStrike" kern="0" cap="none" spc="0" normalizeH="0" baseline="0" noProof="0" dirty="0" smtClean="0">
                <a:ln>
                  <a:noFill/>
                </a:ln>
                <a:solidFill>
                  <a:sysClr val="window" lastClr="FFFFFF"/>
                </a:solidFill>
                <a:effectLst/>
                <a:uLnTx/>
                <a:uFillTx/>
                <a:latin typeface="メイリオ" pitchFamily="50" charset="-128"/>
                <a:ea typeface="メイリオ" pitchFamily="50" charset="-128"/>
                <a:cs typeface="メイリオ" pitchFamily="50" charset="-128"/>
              </a:rPr>
              <a:t>ユーザライセンス</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23" name="角丸四角形 22"/>
          <p:cNvSpPr/>
          <p:nvPr/>
        </p:nvSpPr>
        <p:spPr>
          <a:xfrm>
            <a:off x="359531" y="4011958"/>
            <a:ext cx="2647045" cy="432000"/>
          </a:xfrm>
          <a:prstGeom prst="roundRect">
            <a:avLst>
              <a:gd name="adj" fmla="val 8741"/>
            </a:avLst>
          </a:prstGeom>
          <a:solidFill>
            <a:srgbClr val="F18F60"/>
          </a:solidFill>
          <a:ln w="25400" cap="flat" cmpd="sng" algn="ctr">
            <a:solidFill>
              <a:sysClr val="window" lastClr="FFFFFF"/>
            </a:solidFill>
            <a:prstDash val="solid"/>
          </a:ln>
          <a:effectLst/>
        </p:spPr>
        <p:txBody>
          <a:bodyPr wrap="none" rtlCol="0" anchor="t"/>
          <a:lstStyle/>
          <a:p>
            <a:pPr lvl="0" algn="ctr">
              <a:defRPr/>
            </a:pPr>
            <a:r>
              <a:rPr lang="ja-JP" altLang="en-US" sz="1200" kern="0" dirty="0">
                <a:solidFill>
                  <a:sysClr val="window" lastClr="FFFFFF"/>
                </a:solidFill>
                <a:latin typeface="メイリオ" pitchFamily="50" charset="-128"/>
                <a:ea typeface="メイリオ" pitchFamily="50" charset="-128"/>
                <a:cs typeface="メイリオ" pitchFamily="50" charset="-128"/>
              </a:rPr>
              <a:t>追加ユーザ（任意）</a:t>
            </a:r>
            <a:endParaRPr lang="en-US" altLang="ja-JP" sz="1200" kern="0" dirty="0">
              <a:solidFill>
                <a:sysClr val="window" lastClr="FFFFFF"/>
              </a:solidFill>
              <a:latin typeface="メイリオ" pitchFamily="50" charset="-128"/>
              <a:ea typeface="メイリオ" pitchFamily="50" charset="-128"/>
              <a:cs typeface="メイリオ" pitchFamily="50" charset="-128"/>
            </a:endParaRPr>
          </a:p>
          <a:p>
            <a:pPr lvl="0" algn="ctr">
              <a:defRPr/>
            </a:pPr>
            <a:r>
              <a:rPr lang="en-US" altLang="ja-JP" sz="1200" kern="0" dirty="0">
                <a:solidFill>
                  <a:sysClr val="window" lastClr="FFFFFF"/>
                </a:solidFill>
                <a:latin typeface="メイリオ" pitchFamily="50" charset="-128"/>
                <a:ea typeface="メイリオ" pitchFamily="50" charset="-128"/>
                <a:cs typeface="メイリオ" pitchFamily="50" charset="-128"/>
              </a:rPr>
              <a:t>Standard</a:t>
            </a:r>
            <a:r>
              <a:rPr lang="ja-JP" altLang="en-US" sz="1200" kern="0" dirty="0">
                <a:solidFill>
                  <a:sysClr val="window" lastClr="FFFFFF"/>
                </a:solidFill>
                <a:latin typeface="メイリオ" pitchFamily="50" charset="-128"/>
                <a:ea typeface="メイリオ" pitchFamily="50" charset="-128"/>
                <a:cs typeface="メイリオ" pitchFamily="50" charset="-128"/>
              </a:rPr>
              <a:t>｜</a:t>
            </a:r>
            <a:r>
              <a:rPr lang="en-US" altLang="ja-JP" sz="1200" kern="0" dirty="0">
                <a:solidFill>
                  <a:sysClr val="window" lastClr="FFFFFF"/>
                </a:solidFill>
                <a:latin typeface="メイリオ" pitchFamily="50" charset="-128"/>
                <a:ea typeface="メイリオ" pitchFamily="50" charset="-128"/>
                <a:cs typeface="メイリオ" pitchFamily="50" charset="-128"/>
              </a:rPr>
              <a:t>Limited</a:t>
            </a:r>
            <a:r>
              <a:rPr lang="ja-JP" altLang="en-US" sz="1200" kern="0" dirty="0">
                <a:solidFill>
                  <a:sysClr val="window" lastClr="FFFFFF"/>
                </a:solidFill>
                <a:latin typeface="メイリオ" pitchFamily="50" charset="-128"/>
                <a:ea typeface="メイリオ" pitchFamily="50" charset="-128"/>
                <a:cs typeface="メイリオ" pitchFamily="50" charset="-128"/>
              </a:rPr>
              <a:t>｜</a:t>
            </a:r>
            <a:r>
              <a:rPr lang="en-US" altLang="ja-JP" sz="1200" kern="0" dirty="0">
                <a:solidFill>
                  <a:sysClr val="window" lastClr="FFFFFF"/>
                </a:solidFill>
                <a:latin typeface="メイリオ" pitchFamily="50" charset="-128"/>
                <a:ea typeface="メイリオ" pitchFamily="50" charset="-128"/>
                <a:cs typeface="メイリオ" pitchFamily="50" charset="-128"/>
              </a:rPr>
              <a:t>Employee</a:t>
            </a:r>
            <a:endParaRPr kumimoji="1" lang="en-US" altLang="ja-JP" sz="12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7391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72</a:t>
            </a:fld>
            <a:endParaRPr kumimoji="1" lang="ja-JP" altLang="en-US" dirty="0"/>
          </a:p>
        </p:txBody>
      </p:sp>
      <p:sp>
        <p:nvSpPr>
          <p:cNvPr id="3" name="タイトル 2"/>
          <p:cNvSpPr>
            <a:spLocks noGrp="1"/>
          </p:cNvSpPr>
          <p:nvPr>
            <p:ph type="title"/>
          </p:nvPr>
        </p:nvSpPr>
        <p:spPr/>
        <p:txBody>
          <a:bodyPr/>
          <a:lstStyle/>
          <a:p>
            <a:r>
              <a:rPr lang="ja-JP" altLang="en-US" sz="2000" dirty="0"/>
              <a:t>ライセンスの</a:t>
            </a:r>
            <a:r>
              <a:rPr lang="ja-JP" altLang="en-US" sz="2000" dirty="0" smtClean="0"/>
              <a:t>考え方｜統合会計・固定資産管理</a:t>
            </a:r>
            <a:r>
              <a:rPr lang="en-US" altLang="ja-JP" sz="2000" dirty="0"/>
              <a:t/>
            </a:r>
            <a:br>
              <a:rPr lang="en-US" altLang="ja-JP" sz="2000" dirty="0"/>
            </a:br>
            <a:r>
              <a:rPr lang="en-US" altLang="ja-JP" sz="1800" dirty="0">
                <a:solidFill>
                  <a:schemeClr val="tx1">
                    <a:lumMod val="75000"/>
                    <a:lumOff val="25000"/>
                  </a:schemeClr>
                </a:solidFill>
              </a:rPr>
              <a:t>Public</a:t>
            </a:r>
            <a:r>
              <a:rPr lang="ja-JP" altLang="en-US" sz="1800" dirty="0" smtClean="0"/>
              <a:t>（</a:t>
            </a:r>
            <a:r>
              <a:rPr lang="ja-JP" altLang="en-US" sz="1800" dirty="0"/>
              <a:t>基本サービス・ユーザライセンス・主なオプション）</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graphicFrame>
        <p:nvGraphicFramePr>
          <p:cNvPr id="11" name="表 10"/>
          <p:cNvGraphicFramePr>
            <a:graphicFrameLocks noGrp="1"/>
          </p:cNvGraphicFramePr>
          <p:nvPr>
            <p:extLst/>
          </p:nvPr>
        </p:nvGraphicFramePr>
        <p:xfrm>
          <a:off x="323528" y="951570"/>
          <a:ext cx="8352460" cy="1097280"/>
        </p:xfrm>
        <a:graphic>
          <a:graphicData uri="http://schemas.openxmlformats.org/drawingml/2006/table">
            <a:tbl>
              <a:tblPr firstRow="1" bandRow="1"/>
              <a:tblGrid>
                <a:gridCol w="3256195">
                  <a:extLst>
                    <a:ext uri="{9D8B030D-6E8A-4147-A177-3AD203B41FA5}">
                      <a16:colId xmlns:a16="http://schemas.microsoft.com/office/drawing/2014/main" val="20000"/>
                    </a:ext>
                  </a:extLst>
                </a:gridCol>
                <a:gridCol w="1293519">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231454">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基本サービス</a:t>
                      </a:r>
                      <a:endParaRPr kumimoji="1" lang="en-US" altLang="ja-JP" sz="1200" dirty="0" smtClean="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smtClean="0">
                          <a:latin typeface="メイリオ" pitchFamily="50" charset="-128"/>
                          <a:ea typeface="メイリオ" pitchFamily="50" charset="-128"/>
                          <a:cs typeface="メイリオ" pitchFamily="50" charset="-128"/>
                        </a:rPr>
                        <a:t>方式</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年額料金</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参考：月額料金</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extLst>
                  <a:ext uri="{0D108BD9-81ED-4DB2-BD59-A6C34878D82A}">
                    <a16:rowId xmlns:a16="http://schemas.microsoft.com/office/drawing/2014/main" val="10000"/>
                  </a:ext>
                </a:extLst>
              </a:tr>
              <a:tr h="228848">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１．クラウド基本サービス（統合会計）</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lang="en-US" altLang="ja-JP" sz="1200" dirty="0" smtClean="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900,000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75,000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2560">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２．クラウド基本サービス（固定資産）</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lang="en-US" altLang="ja-JP" sz="1200" dirty="0" smtClean="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900,000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75,000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31454">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３．固定資産管理基本サービス割引</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800" dirty="0" smtClean="0">
                          <a:latin typeface="メイリオ" pitchFamily="50" charset="-128"/>
                          <a:ea typeface="メイリオ" pitchFamily="50" charset="-128"/>
                          <a:cs typeface="メイリオ" pitchFamily="50" charset="-128"/>
                        </a:rPr>
                        <a:t>1</a:t>
                      </a:r>
                      <a:r>
                        <a:rPr kumimoji="1" lang="ja-JP" altLang="en-US" sz="800" dirty="0" smtClean="0">
                          <a:latin typeface="メイリオ" pitchFamily="50" charset="-128"/>
                          <a:ea typeface="メイリオ" pitchFamily="50" charset="-128"/>
                          <a:cs typeface="メイリオ" pitchFamily="50" charset="-128"/>
                        </a:rPr>
                        <a:t>・</a:t>
                      </a:r>
                      <a:r>
                        <a:rPr kumimoji="1" lang="en-US" altLang="ja-JP" sz="800" dirty="0" smtClean="0">
                          <a:latin typeface="メイリオ" pitchFamily="50" charset="-128"/>
                          <a:ea typeface="メイリオ" pitchFamily="50" charset="-128"/>
                          <a:cs typeface="メイリオ" pitchFamily="50" charset="-128"/>
                        </a:rPr>
                        <a:t>2</a:t>
                      </a:r>
                      <a:r>
                        <a:rPr kumimoji="1" lang="ja-JP" altLang="en-US" sz="800" dirty="0" smtClean="0">
                          <a:latin typeface="メイリオ" pitchFamily="50" charset="-128"/>
                          <a:ea typeface="メイリオ" pitchFamily="50" charset="-128"/>
                          <a:cs typeface="メイリオ" pitchFamily="50" charset="-128"/>
                        </a:rPr>
                        <a:t>同時購入の場合</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solidFill>
                            <a:srgbClr val="FF0000"/>
                          </a:solidFill>
                          <a:latin typeface="メイリオ" pitchFamily="50" charset="-128"/>
                          <a:ea typeface="メイリオ" pitchFamily="50" charset="-128"/>
                          <a:cs typeface="メイリオ" pitchFamily="50" charset="-128"/>
                        </a:rPr>
                        <a:t>-540,000</a:t>
                      </a:r>
                      <a:endParaRPr kumimoji="1" lang="ja-JP" altLang="en-US" sz="1200" dirty="0">
                        <a:solidFill>
                          <a:srgbClr val="FF0000"/>
                        </a:solidFill>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solidFill>
                            <a:srgbClr val="FF0000"/>
                          </a:solidFill>
                          <a:latin typeface="メイリオ" pitchFamily="50" charset="-128"/>
                          <a:ea typeface="メイリオ" pitchFamily="50" charset="-128"/>
                          <a:cs typeface="メイリオ" pitchFamily="50" charset="-128"/>
                        </a:rPr>
                        <a:t>-45,000</a:t>
                      </a:r>
                      <a:endParaRPr kumimoji="1" lang="ja-JP" altLang="en-US" sz="1200" dirty="0">
                        <a:solidFill>
                          <a:srgbClr val="FF0000"/>
                        </a:solidFill>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nvPr>
        </p:nvGraphicFramePr>
        <p:xfrm>
          <a:off x="323528" y="2338566"/>
          <a:ext cx="8352461" cy="1097280"/>
        </p:xfrm>
        <a:graphic>
          <a:graphicData uri="http://schemas.openxmlformats.org/drawingml/2006/table">
            <a:tbl>
              <a:tblPr firstRow="1" bandRow="1"/>
              <a:tblGrid>
                <a:gridCol w="3264364">
                  <a:extLst>
                    <a:ext uri="{9D8B030D-6E8A-4147-A177-3AD203B41FA5}">
                      <a16:colId xmlns:a16="http://schemas.microsoft.com/office/drawing/2014/main" val="20000"/>
                    </a:ext>
                  </a:extLst>
                </a:gridCol>
                <a:gridCol w="1285351">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198966">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オプションサービス</a:t>
                      </a:r>
                      <a:endParaRPr kumimoji="1" lang="en-US" altLang="ja-JP" sz="1200" dirty="0" smtClean="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smtClean="0">
                          <a:latin typeface="メイリオ" pitchFamily="50" charset="-128"/>
                          <a:ea typeface="メイリオ" pitchFamily="50" charset="-128"/>
                          <a:cs typeface="メイリオ" pitchFamily="50" charset="-128"/>
                        </a:rPr>
                        <a:t>方式</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年額料金</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参考：月額料金</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extLst>
                  <a:ext uri="{0D108BD9-81ED-4DB2-BD59-A6C34878D82A}">
                    <a16:rowId xmlns:a16="http://schemas.microsoft.com/office/drawing/2014/main" val="10000"/>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４．建設仮勘定オプション</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smtClean="0">
                          <a:latin typeface="メイリオ" pitchFamily="50" charset="-128"/>
                          <a:ea typeface="メイリオ" pitchFamily="50" charset="-128"/>
                          <a:cs typeface="メイリオ" pitchFamily="50" charset="-128"/>
                        </a:rPr>
                        <a:t>選択</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120,000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10,000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５．マスタ</a:t>
                      </a:r>
                      <a:r>
                        <a:rPr kumimoji="1" lang="en-US" altLang="ja-JP" sz="1200" dirty="0" smtClean="0">
                          <a:latin typeface="メイリオ" pitchFamily="50" charset="-128"/>
                          <a:ea typeface="メイリオ" pitchFamily="50" charset="-128"/>
                          <a:cs typeface="メイリオ" pitchFamily="50" charset="-128"/>
                        </a:rPr>
                        <a:t>API</a:t>
                      </a:r>
                      <a:r>
                        <a:rPr kumimoji="1" lang="ja-JP" altLang="en-US" sz="1200" dirty="0" smtClean="0">
                          <a:latin typeface="メイリオ" pitchFamily="50" charset="-128"/>
                          <a:ea typeface="メイリオ" pitchFamily="50" charset="-128"/>
                          <a:cs typeface="メイリオ" pitchFamily="50" charset="-128"/>
                        </a:rPr>
                        <a:t>サービス　基本会社</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34,860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2,905</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936070"/>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６．</a:t>
                      </a:r>
                      <a:r>
                        <a:rPr kumimoji="1" lang="en-US" altLang="ja-JP" sz="1200" dirty="0">
                          <a:latin typeface="メイリオ" pitchFamily="50" charset="-128"/>
                          <a:ea typeface="メイリオ" pitchFamily="50" charset="-128"/>
                          <a:cs typeface="メイリオ" pitchFamily="50" charset="-128"/>
                        </a:rPr>
                        <a:t>AI-OCR</a:t>
                      </a:r>
                      <a:r>
                        <a:rPr kumimoji="1" lang="ja-JP" altLang="en-US" sz="1200" dirty="0">
                          <a:latin typeface="メイリオ" pitchFamily="50" charset="-128"/>
                          <a:ea typeface="メイリオ" pitchFamily="50" charset="-128"/>
                          <a:cs typeface="メイリオ" pitchFamily="50" charset="-128"/>
                        </a:rPr>
                        <a:t>（請求書）</a:t>
                      </a:r>
                      <a:r>
                        <a:rPr kumimoji="1" lang="ja-JP" altLang="en-US" sz="1200" dirty="0" smtClean="0">
                          <a:latin typeface="メイリオ" pitchFamily="50" charset="-128"/>
                          <a:ea typeface="メイリオ" pitchFamily="50" charset="-128"/>
                          <a:cs typeface="メイリオ" pitchFamily="50" charset="-128"/>
                        </a:rPr>
                        <a:t>オプション　</a:t>
                      </a:r>
                      <a:r>
                        <a:rPr kumimoji="1" lang="en-US" altLang="ja-JP" sz="1200" dirty="0" smtClean="0">
                          <a:latin typeface="メイリオ" pitchFamily="50" charset="-128"/>
                          <a:ea typeface="メイリオ" pitchFamily="50" charset="-128"/>
                          <a:cs typeface="メイリオ" pitchFamily="50" charset="-128"/>
                        </a:rPr>
                        <a:t>M</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960,000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80,000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07431582"/>
                  </a:ext>
                </a:extLst>
              </a:tr>
            </a:tbl>
          </a:graphicData>
        </a:graphic>
      </p:graphicFrame>
      <p:graphicFrame>
        <p:nvGraphicFramePr>
          <p:cNvPr id="13" name="表 12"/>
          <p:cNvGraphicFramePr>
            <a:graphicFrameLocks noGrp="1"/>
          </p:cNvGraphicFramePr>
          <p:nvPr>
            <p:extLst/>
          </p:nvPr>
        </p:nvGraphicFramePr>
        <p:xfrm>
          <a:off x="323528" y="3687874"/>
          <a:ext cx="8352461" cy="822960"/>
        </p:xfrm>
        <a:graphic>
          <a:graphicData uri="http://schemas.openxmlformats.org/drawingml/2006/table">
            <a:tbl>
              <a:tblPr firstRow="1" bandRow="1"/>
              <a:tblGrid>
                <a:gridCol w="3261081">
                  <a:extLst>
                    <a:ext uri="{9D8B030D-6E8A-4147-A177-3AD203B41FA5}">
                      <a16:colId xmlns:a16="http://schemas.microsoft.com/office/drawing/2014/main" val="20000"/>
                    </a:ext>
                  </a:extLst>
                </a:gridCol>
                <a:gridCol w="1288634">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198966">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基本サービス</a:t>
                      </a:r>
                      <a:endParaRPr kumimoji="1" lang="en-US" altLang="ja-JP" sz="1200" dirty="0" smtClean="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smtClean="0">
                          <a:latin typeface="メイリオ" pitchFamily="50" charset="-128"/>
                          <a:ea typeface="メイリオ" pitchFamily="50" charset="-128"/>
                          <a:cs typeface="メイリオ" pitchFamily="50" charset="-128"/>
                        </a:rPr>
                        <a:t>数</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年額料金</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参考：月額料金</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extLst>
                  <a:ext uri="{0D108BD9-81ED-4DB2-BD59-A6C34878D82A}">
                    <a16:rowId xmlns:a16="http://schemas.microsoft.com/office/drawing/2014/main" val="10000"/>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Standard </a:t>
                      </a:r>
                      <a:r>
                        <a:rPr kumimoji="1" lang="ja-JP" altLang="en-US" sz="1200" dirty="0" smtClean="0">
                          <a:latin typeface="メイリオ" pitchFamily="50" charset="-128"/>
                          <a:ea typeface="メイリオ" pitchFamily="50" charset="-128"/>
                          <a:cs typeface="メイリオ" pitchFamily="50" charset="-128"/>
                        </a:rPr>
                        <a:t>ユーザ（最低</a:t>
                      </a:r>
                      <a:r>
                        <a:rPr kumimoji="1" lang="en-US" altLang="ja-JP" sz="1200" dirty="0" smtClean="0">
                          <a:latin typeface="メイリオ" pitchFamily="50" charset="-128"/>
                          <a:ea typeface="メイリオ" pitchFamily="50" charset="-128"/>
                          <a:cs typeface="メイリオ" pitchFamily="50" charset="-128"/>
                        </a:rPr>
                        <a:t>3User</a:t>
                      </a: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smtClean="0">
                          <a:latin typeface="メイリオ" pitchFamily="50" charset="-128"/>
                          <a:ea typeface="メイリオ" pitchFamily="50" charset="-128"/>
                          <a:cs typeface="メイリオ" pitchFamily="50" charset="-128"/>
                        </a:rPr>
                        <a:t>１</a:t>
                      </a:r>
                      <a:r>
                        <a:rPr kumimoji="1" lang="en-US" altLang="ja-JP" sz="1200" dirty="0" smtClean="0">
                          <a:latin typeface="メイリオ" pitchFamily="50" charset="-128"/>
                          <a:ea typeface="メイリオ" pitchFamily="50" charset="-128"/>
                          <a:cs typeface="メイリオ" pitchFamily="50" charset="-128"/>
                        </a:rPr>
                        <a:t>User</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120,000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10,000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en-US" altLang="ja-JP" sz="1200" dirty="0" smtClean="0">
                          <a:latin typeface="メイリオ" pitchFamily="50" charset="-128"/>
                          <a:ea typeface="メイリオ" pitchFamily="50" charset="-128"/>
                          <a:cs typeface="メイリオ" pitchFamily="50" charset="-128"/>
                        </a:rPr>
                        <a:t>Limited </a:t>
                      </a:r>
                      <a:r>
                        <a:rPr kumimoji="1" lang="ja-JP" altLang="en-US" sz="1200" dirty="0" smtClean="0">
                          <a:latin typeface="メイリオ" pitchFamily="50" charset="-128"/>
                          <a:ea typeface="メイリオ" pitchFamily="50" charset="-128"/>
                          <a:cs typeface="メイリオ" pitchFamily="50" charset="-128"/>
                        </a:rPr>
                        <a:t>ユーザ</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smtClean="0">
                          <a:latin typeface="メイリオ" pitchFamily="50" charset="-128"/>
                          <a:ea typeface="メイリオ" pitchFamily="50" charset="-128"/>
                          <a:cs typeface="メイリオ" pitchFamily="50" charset="-128"/>
                        </a:rPr>
                        <a:t>１</a:t>
                      </a:r>
                      <a:r>
                        <a:rPr kumimoji="1" lang="en-US" altLang="ja-JP" sz="1200" dirty="0" smtClean="0">
                          <a:latin typeface="メイリオ" pitchFamily="50" charset="-128"/>
                          <a:ea typeface="メイリオ" pitchFamily="50" charset="-128"/>
                          <a:cs typeface="メイリオ" pitchFamily="50" charset="-128"/>
                        </a:rPr>
                        <a:t>User</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60,000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5,000</a:t>
                      </a:r>
                      <a:endParaRPr kumimoji="1" lang="ja-JP" altLang="en-US" sz="1200" dirty="0">
                        <a:latin typeface="メイリオ" pitchFamily="50" charset="-128"/>
                        <a:ea typeface="メイリオ" pitchFamily="50" charset="-128"/>
                        <a:cs typeface="メイリオ" pitchFamily="50" charset="-128"/>
                      </a:endParaRP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5714933" y="661854"/>
            <a:ext cx="3213551" cy="215444"/>
          </a:xfrm>
          <a:prstGeom prst="rect">
            <a:avLst/>
          </a:prstGeom>
          <a:noFill/>
        </p:spPr>
        <p:txBody>
          <a:bodyPr wrap="square" rtlCol="0">
            <a:spAutoFit/>
          </a:bodyPr>
          <a:lstStyle/>
          <a:p>
            <a:pPr algn="r"/>
            <a:r>
              <a:rPr lang="en-US" altLang="ja-JP" sz="800" dirty="0" smtClean="0">
                <a:solidFill>
                  <a:schemeClr val="tx1">
                    <a:lumMod val="75000"/>
                    <a:lumOff val="25000"/>
                  </a:schemeClr>
                </a:solidFill>
              </a:rPr>
              <a:t>※</a:t>
            </a:r>
            <a:r>
              <a:rPr lang="ja-JP" altLang="en-US" sz="800" dirty="0" smtClean="0">
                <a:solidFill>
                  <a:schemeClr val="tx1">
                    <a:lumMod val="75000"/>
                    <a:lumOff val="25000"/>
                  </a:schemeClr>
                </a:solidFill>
              </a:rPr>
              <a:t>税別、パートナー様への提供価格</a:t>
            </a:r>
            <a:endParaRPr kumimoji="1" lang="ja-JP" altLang="en-US" sz="800" dirty="0">
              <a:solidFill>
                <a:schemeClr val="tx1">
                  <a:lumMod val="75000"/>
                  <a:lumOff val="25000"/>
                </a:schemeClr>
              </a:solidFill>
            </a:endParaRPr>
          </a:p>
        </p:txBody>
      </p:sp>
    </p:spTree>
    <p:extLst>
      <p:ext uri="{BB962C8B-B14F-4D97-AF65-F5344CB8AC3E}">
        <p14:creationId xmlns:p14="http://schemas.microsoft.com/office/powerpoint/2010/main" val="199824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73</a:t>
            </a:fld>
            <a:endParaRPr kumimoji="1" lang="ja-JP" altLang="en-US" dirty="0"/>
          </a:p>
        </p:txBody>
      </p:sp>
      <p:sp>
        <p:nvSpPr>
          <p:cNvPr id="3" name="タイトル 2"/>
          <p:cNvSpPr>
            <a:spLocks noGrp="1"/>
          </p:cNvSpPr>
          <p:nvPr>
            <p:ph type="title"/>
          </p:nvPr>
        </p:nvSpPr>
        <p:spPr/>
        <p:txBody>
          <a:bodyPr/>
          <a:lstStyle/>
          <a:p>
            <a:r>
              <a:rPr lang="ja-JP" altLang="en-US" sz="2000" dirty="0"/>
              <a:t>ライセンスの</a:t>
            </a:r>
            <a:r>
              <a:rPr lang="ja-JP" altLang="en-US" sz="2000" dirty="0" smtClean="0"/>
              <a:t>考え方｜統合会計・固定資産管理</a:t>
            </a:r>
            <a:r>
              <a:rPr lang="en-US" altLang="ja-JP" sz="2000" dirty="0"/>
              <a:t/>
            </a:r>
            <a:br>
              <a:rPr lang="en-US" altLang="ja-JP" sz="2000" dirty="0"/>
            </a:br>
            <a:r>
              <a:rPr lang="en-US" altLang="ja-JP" sz="1800" dirty="0" smtClean="0">
                <a:solidFill>
                  <a:schemeClr val="tx1">
                    <a:lumMod val="75000"/>
                    <a:lumOff val="25000"/>
                  </a:schemeClr>
                </a:solidFill>
              </a:rPr>
              <a:t>Private</a:t>
            </a:r>
            <a:r>
              <a:rPr lang="ja-JP" altLang="en-US" sz="1800" dirty="0" smtClean="0"/>
              <a:t>（</a:t>
            </a:r>
            <a:r>
              <a:rPr lang="ja-JP" altLang="en-US" sz="1800" dirty="0"/>
              <a:t>基本サービス・ユーザライセンス・主なオプション）</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graphicFrame>
        <p:nvGraphicFramePr>
          <p:cNvPr id="8" name="表 7"/>
          <p:cNvGraphicFramePr>
            <a:graphicFrameLocks noGrp="1"/>
          </p:cNvGraphicFramePr>
          <p:nvPr>
            <p:extLst/>
          </p:nvPr>
        </p:nvGraphicFramePr>
        <p:xfrm>
          <a:off x="323528" y="1023578"/>
          <a:ext cx="8352460" cy="1097280"/>
        </p:xfrm>
        <a:graphic>
          <a:graphicData uri="http://schemas.openxmlformats.org/drawingml/2006/table">
            <a:tbl>
              <a:tblPr firstRow="1" bandRow="1"/>
              <a:tblGrid>
                <a:gridCol w="3256195">
                  <a:extLst>
                    <a:ext uri="{9D8B030D-6E8A-4147-A177-3AD203B41FA5}">
                      <a16:colId xmlns:a16="http://schemas.microsoft.com/office/drawing/2014/main" val="20000"/>
                    </a:ext>
                  </a:extLst>
                </a:gridCol>
                <a:gridCol w="1293519">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233915">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基本サービス</a:t>
                      </a:r>
                      <a:endParaRPr kumimoji="1" lang="en-US" altLang="ja-JP"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方式</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年額料金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参考：月額料金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extLst>
                  <a:ext uri="{0D108BD9-81ED-4DB2-BD59-A6C34878D82A}">
                    <a16:rowId xmlns:a16="http://schemas.microsoft.com/office/drawing/2014/main" val="10000"/>
                  </a:ext>
                </a:extLst>
              </a:tr>
              <a:tr h="217428">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１．クラウド基本サービス（統合会計）</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lang="en-US" altLang="ja-JP" sz="1200" dirty="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smtClean="0">
                          <a:latin typeface="+mn-ea"/>
                          <a:ea typeface="+mn-ea"/>
                        </a:rPr>
                        <a:t>1,920,000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smtClean="0">
                          <a:latin typeface="+mn-ea"/>
                          <a:ea typeface="+mn-ea"/>
                        </a:rPr>
                        <a:t>160,000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513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２．クラウド基本サービス（固定</a:t>
                      </a:r>
                      <a:r>
                        <a:rPr kumimoji="1" lang="ja-JP" altLang="en-US" sz="1200" dirty="0" smtClean="0">
                          <a:latin typeface="メイリオ" pitchFamily="50" charset="-128"/>
                          <a:ea typeface="メイリオ" pitchFamily="50" charset="-128"/>
                          <a:cs typeface="メイリオ" pitchFamily="50" charset="-128"/>
                        </a:rPr>
                        <a:t>資産管理）</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lang="en-US" altLang="ja-JP" sz="1200" dirty="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smtClean="0">
                          <a:latin typeface="+mn-ea"/>
                          <a:ea typeface="+mn-ea"/>
                        </a:rPr>
                        <a:t>1,920,000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smtClean="0">
                          <a:latin typeface="+mn-ea"/>
                          <a:ea typeface="+mn-ea"/>
                        </a:rPr>
                        <a:t>160,000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33915">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３．固定資産管理基本サービス割引</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800" dirty="0">
                          <a:latin typeface="メイリオ" pitchFamily="50" charset="-128"/>
                          <a:ea typeface="メイリオ" pitchFamily="50" charset="-128"/>
                          <a:cs typeface="メイリオ" pitchFamily="50" charset="-128"/>
                        </a:rPr>
                        <a:t>1</a:t>
                      </a:r>
                      <a:r>
                        <a:rPr kumimoji="1" lang="ja-JP" altLang="en-US" sz="800" dirty="0">
                          <a:latin typeface="メイリオ" pitchFamily="50" charset="-128"/>
                          <a:ea typeface="メイリオ" pitchFamily="50" charset="-128"/>
                          <a:cs typeface="メイリオ" pitchFamily="50" charset="-128"/>
                        </a:rPr>
                        <a:t>・</a:t>
                      </a:r>
                      <a:r>
                        <a:rPr kumimoji="1" lang="en-US" altLang="ja-JP" sz="800" dirty="0">
                          <a:latin typeface="メイリオ" pitchFamily="50" charset="-128"/>
                          <a:ea typeface="メイリオ" pitchFamily="50" charset="-128"/>
                          <a:cs typeface="メイリオ" pitchFamily="50" charset="-128"/>
                        </a:rPr>
                        <a:t>2</a:t>
                      </a:r>
                      <a:r>
                        <a:rPr kumimoji="1" lang="ja-JP" altLang="en-US" sz="800" dirty="0">
                          <a:latin typeface="メイリオ" pitchFamily="50" charset="-128"/>
                          <a:ea typeface="メイリオ" pitchFamily="50" charset="-128"/>
                          <a:cs typeface="メイリオ" pitchFamily="50" charset="-128"/>
                        </a:rPr>
                        <a:t>同時購入の場合</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solidFill>
                            <a:srgbClr val="FF0000"/>
                          </a:solidFill>
                          <a:latin typeface="+mn-ea"/>
                          <a:ea typeface="+mn-ea"/>
                        </a:rPr>
                        <a:t>-</a:t>
                      </a:r>
                      <a:r>
                        <a:rPr kumimoji="1" lang="en-US" altLang="ja-JP" sz="1200" dirty="0" smtClean="0">
                          <a:solidFill>
                            <a:srgbClr val="FF0000"/>
                          </a:solidFill>
                          <a:latin typeface="+mn-ea"/>
                          <a:ea typeface="+mn-ea"/>
                        </a:rPr>
                        <a:t>1,560,000</a:t>
                      </a:r>
                      <a:endParaRPr kumimoji="1" lang="ja-JP" altLang="en-US" sz="1200" dirty="0">
                        <a:solidFill>
                          <a:srgbClr val="FF0000"/>
                        </a:solidFill>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solidFill>
                            <a:srgbClr val="FF0000"/>
                          </a:solidFill>
                          <a:latin typeface="+mn-ea"/>
                          <a:ea typeface="+mn-ea"/>
                        </a:rPr>
                        <a:t>-</a:t>
                      </a:r>
                      <a:r>
                        <a:rPr kumimoji="1" lang="en-US" altLang="ja-JP" sz="1200" dirty="0" smtClean="0">
                          <a:solidFill>
                            <a:srgbClr val="FF0000"/>
                          </a:solidFill>
                          <a:latin typeface="+mn-ea"/>
                          <a:ea typeface="+mn-ea"/>
                        </a:rPr>
                        <a:t>130,000</a:t>
                      </a:r>
                      <a:endParaRPr kumimoji="1" lang="ja-JP" altLang="en-US" sz="1200" dirty="0">
                        <a:solidFill>
                          <a:srgbClr val="FF0000"/>
                        </a:solidFill>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nvPr>
        </p:nvGraphicFramePr>
        <p:xfrm>
          <a:off x="323528" y="2231958"/>
          <a:ext cx="8352461" cy="1371600"/>
        </p:xfrm>
        <a:graphic>
          <a:graphicData uri="http://schemas.openxmlformats.org/drawingml/2006/table">
            <a:tbl>
              <a:tblPr firstRow="1" bandRow="1"/>
              <a:tblGrid>
                <a:gridCol w="3264364">
                  <a:extLst>
                    <a:ext uri="{9D8B030D-6E8A-4147-A177-3AD203B41FA5}">
                      <a16:colId xmlns:a16="http://schemas.microsoft.com/office/drawing/2014/main" val="20000"/>
                    </a:ext>
                  </a:extLst>
                </a:gridCol>
                <a:gridCol w="1285351">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198966">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主なオプションサービス</a:t>
                      </a:r>
                      <a:endParaRPr kumimoji="1" lang="en-US" altLang="ja-JP"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方式</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年額料金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参考：月額料金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extLst>
                  <a:ext uri="{0D108BD9-81ED-4DB2-BD59-A6C34878D82A}">
                    <a16:rowId xmlns:a16="http://schemas.microsoft.com/office/drawing/2014/main" val="10000"/>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４．建設仮勘定オプション</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120,000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５</a:t>
                      </a:r>
                      <a:r>
                        <a:rPr kumimoji="1" lang="ja-JP" altLang="en-US" sz="1200" dirty="0" smtClean="0">
                          <a:latin typeface="メイリオ" pitchFamily="50" charset="-128"/>
                          <a:ea typeface="メイリオ" pitchFamily="50" charset="-128"/>
                          <a:cs typeface="メイリオ" pitchFamily="50" charset="-128"/>
                        </a:rPr>
                        <a:t>．従業員モバイルオプション</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3,240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270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62362548"/>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６</a:t>
                      </a:r>
                      <a:r>
                        <a:rPr kumimoji="1" lang="ja-JP" altLang="en-US" sz="1200" dirty="0" smtClean="0">
                          <a:latin typeface="メイリオ" pitchFamily="50" charset="-128"/>
                          <a:ea typeface="メイリオ" pitchFamily="50" charset="-128"/>
                          <a:cs typeface="メイリオ" pitchFamily="50" charset="-128"/>
                        </a:rPr>
                        <a:t>．マスタ</a:t>
                      </a:r>
                      <a:r>
                        <a:rPr kumimoji="1" lang="en-US" altLang="ja-JP" sz="1200" dirty="0" smtClean="0">
                          <a:latin typeface="メイリオ" pitchFamily="50" charset="-128"/>
                          <a:ea typeface="メイリオ" pitchFamily="50" charset="-128"/>
                          <a:cs typeface="メイリオ" pitchFamily="50" charset="-128"/>
                        </a:rPr>
                        <a:t>API</a:t>
                      </a:r>
                      <a:r>
                        <a:rPr kumimoji="1" lang="ja-JP" altLang="en-US" sz="1200" dirty="0" smtClean="0">
                          <a:latin typeface="メイリオ" pitchFamily="50" charset="-128"/>
                          <a:ea typeface="メイリオ" pitchFamily="50" charset="-128"/>
                          <a:cs typeface="メイリオ" pitchFamily="50" charset="-128"/>
                        </a:rPr>
                        <a:t>サービス　基本会社</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34,860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2,905</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509841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７．</a:t>
                      </a:r>
                      <a:r>
                        <a:rPr kumimoji="1" lang="en-US" altLang="ja-JP" sz="1200" dirty="0">
                          <a:latin typeface="メイリオ" pitchFamily="50" charset="-128"/>
                          <a:ea typeface="メイリオ" pitchFamily="50" charset="-128"/>
                          <a:cs typeface="メイリオ" pitchFamily="50" charset="-128"/>
                        </a:rPr>
                        <a:t>AI-OCR</a:t>
                      </a:r>
                      <a:r>
                        <a:rPr kumimoji="1" lang="ja-JP" altLang="en-US" sz="1200" dirty="0">
                          <a:latin typeface="メイリオ" pitchFamily="50" charset="-128"/>
                          <a:ea typeface="メイリオ" pitchFamily="50" charset="-128"/>
                          <a:cs typeface="メイリオ" pitchFamily="50" charset="-128"/>
                        </a:rPr>
                        <a:t>（請求書）</a:t>
                      </a:r>
                      <a:r>
                        <a:rPr kumimoji="1" lang="ja-JP" altLang="en-US" sz="1200" dirty="0" smtClean="0">
                          <a:latin typeface="メイリオ" pitchFamily="50" charset="-128"/>
                          <a:ea typeface="メイリオ" pitchFamily="50" charset="-128"/>
                          <a:cs typeface="メイリオ" pitchFamily="50" charset="-128"/>
                        </a:rPr>
                        <a:t>オプション　</a:t>
                      </a:r>
                      <a:r>
                        <a:rPr kumimoji="1" lang="en-US" altLang="ja-JP" sz="1200" dirty="0" smtClean="0">
                          <a:latin typeface="メイリオ" pitchFamily="50" charset="-128"/>
                          <a:ea typeface="メイリオ" pitchFamily="50" charset="-128"/>
                          <a:cs typeface="メイリオ" pitchFamily="50" charset="-128"/>
                        </a:rPr>
                        <a:t>M</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960,000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80,000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0341646"/>
                  </a:ext>
                </a:extLst>
              </a:tr>
            </a:tbl>
          </a:graphicData>
        </a:graphic>
      </p:graphicFrame>
      <p:graphicFrame>
        <p:nvGraphicFramePr>
          <p:cNvPr id="10" name="表 9"/>
          <p:cNvGraphicFramePr>
            <a:graphicFrameLocks noGrp="1"/>
          </p:cNvGraphicFramePr>
          <p:nvPr>
            <p:extLst/>
          </p:nvPr>
        </p:nvGraphicFramePr>
        <p:xfrm>
          <a:off x="323528" y="3694410"/>
          <a:ext cx="8352461" cy="1097280"/>
        </p:xfrm>
        <a:graphic>
          <a:graphicData uri="http://schemas.openxmlformats.org/drawingml/2006/table">
            <a:tbl>
              <a:tblPr firstRow="1" bandRow="1"/>
              <a:tblGrid>
                <a:gridCol w="3261081">
                  <a:extLst>
                    <a:ext uri="{9D8B030D-6E8A-4147-A177-3AD203B41FA5}">
                      <a16:colId xmlns:a16="http://schemas.microsoft.com/office/drawing/2014/main" val="20000"/>
                    </a:ext>
                  </a:extLst>
                </a:gridCol>
                <a:gridCol w="1288634">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198966">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itchFamily="50" charset="-128"/>
                          <a:ea typeface="メイリオ" pitchFamily="50" charset="-128"/>
                          <a:cs typeface="メイリオ" pitchFamily="50" charset="-128"/>
                        </a:rPr>
                        <a:t>基本サービス</a:t>
                      </a:r>
                      <a:r>
                        <a:rPr kumimoji="1" lang="ja-JP" altLang="en-US" sz="600" b="0" dirty="0">
                          <a:latin typeface="メイリオ" pitchFamily="50" charset="-128"/>
                          <a:ea typeface="メイリオ" pitchFamily="50" charset="-128"/>
                          <a:cs typeface="メイリオ" pitchFamily="50" charset="-128"/>
                        </a:rPr>
                        <a:t>　</a:t>
                      </a:r>
                      <a:r>
                        <a:rPr kumimoji="1" lang="en-US" altLang="ja-JP" sz="600" b="0" dirty="0">
                          <a:latin typeface="メイリオ" pitchFamily="50" charset="-128"/>
                          <a:ea typeface="メイリオ" pitchFamily="50" charset="-128"/>
                          <a:cs typeface="メイリオ" pitchFamily="50" charset="-128"/>
                        </a:rPr>
                        <a:t>※</a:t>
                      </a:r>
                      <a:r>
                        <a:rPr kumimoji="1" lang="ja-JP" altLang="en-US" sz="600" b="0" dirty="0">
                          <a:latin typeface="メイリオ" pitchFamily="50" charset="-128"/>
                          <a:ea typeface="メイリオ" pitchFamily="50" charset="-128"/>
                          <a:cs typeface="メイリオ" pitchFamily="50" charset="-128"/>
                        </a:rPr>
                        <a:t>複数法人の場合は</a:t>
                      </a:r>
                      <a:r>
                        <a:rPr kumimoji="1" lang="en-US" altLang="ja-JP" sz="600" b="0" dirty="0">
                          <a:latin typeface="メイリオ" pitchFamily="50" charset="-128"/>
                          <a:ea typeface="メイリオ" pitchFamily="50" charset="-128"/>
                          <a:cs typeface="メイリオ" pitchFamily="50" charset="-128"/>
                        </a:rPr>
                        <a:t>1</a:t>
                      </a:r>
                      <a:r>
                        <a:rPr kumimoji="1" lang="ja-JP" altLang="en-US" sz="600" b="0" dirty="0">
                          <a:latin typeface="メイリオ" pitchFamily="50" charset="-128"/>
                          <a:ea typeface="メイリオ" pitchFamily="50" charset="-128"/>
                          <a:cs typeface="メイリオ" pitchFamily="50" charset="-128"/>
                        </a:rPr>
                        <a:t>社</a:t>
                      </a:r>
                      <a:r>
                        <a:rPr kumimoji="1" lang="en-US" altLang="ja-JP" sz="600" b="0" dirty="0">
                          <a:latin typeface="メイリオ" pitchFamily="50" charset="-128"/>
                          <a:ea typeface="メイリオ" pitchFamily="50" charset="-128"/>
                          <a:cs typeface="メイリオ" pitchFamily="50" charset="-128"/>
                        </a:rPr>
                        <a:t>1Standard</a:t>
                      </a:r>
                      <a:r>
                        <a:rPr kumimoji="1" lang="ja-JP" altLang="en-US" sz="600" b="0" dirty="0">
                          <a:latin typeface="メイリオ" pitchFamily="50" charset="-128"/>
                          <a:ea typeface="メイリオ" pitchFamily="50" charset="-128"/>
                          <a:cs typeface="メイリオ" pitchFamily="50" charset="-128"/>
                        </a:rPr>
                        <a:t>ユーザの割当が前提</a:t>
                      </a:r>
                      <a:endParaRPr kumimoji="1" lang="en-US" altLang="ja-JP" sz="1200" b="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数</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年額料金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参考：月額料金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EEB"/>
                    </a:solidFill>
                  </a:tcPr>
                </a:tc>
                <a:extLst>
                  <a:ext uri="{0D108BD9-81ED-4DB2-BD59-A6C34878D82A}">
                    <a16:rowId xmlns:a16="http://schemas.microsoft.com/office/drawing/2014/main" val="10000"/>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メイリオ" pitchFamily="50" charset="-128"/>
                          <a:ea typeface="メイリオ" pitchFamily="50" charset="-128"/>
                          <a:cs typeface="メイリオ" pitchFamily="50" charset="-128"/>
                        </a:rPr>
                        <a:t>Standard </a:t>
                      </a:r>
                      <a:r>
                        <a:rPr kumimoji="1" lang="ja-JP" altLang="en-US" sz="1200" dirty="0">
                          <a:latin typeface="メイリオ" pitchFamily="50" charset="-128"/>
                          <a:ea typeface="メイリオ" pitchFamily="50" charset="-128"/>
                          <a:cs typeface="メイリオ" pitchFamily="50" charset="-128"/>
                        </a:rPr>
                        <a:t>ユーザ（最低</a:t>
                      </a:r>
                      <a:r>
                        <a:rPr kumimoji="1" lang="en-US" altLang="ja-JP" sz="1200" dirty="0">
                          <a:latin typeface="メイリオ" pitchFamily="50" charset="-128"/>
                          <a:ea typeface="メイリオ" pitchFamily="50" charset="-128"/>
                          <a:cs typeface="メイリオ" pitchFamily="50" charset="-128"/>
                        </a:rPr>
                        <a:t>3User</a:t>
                      </a:r>
                      <a:r>
                        <a:rPr kumimoji="1" lang="ja-JP" altLang="en-US" sz="1200" dirty="0">
                          <a:latin typeface="メイリオ" pitchFamily="50" charset="-128"/>
                          <a:ea typeface="メイリオ" pitchFamily="50" charset="-128"/>
                          <a:cs typeface="メイリオ" pitchFamily="50" charset="-128"/>
                        </a:rPr>
                        <a:t>）</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１</a:t>
                      </a:r>
                      <a:r>
                        <a:rPr kumimoji="1" lang="en-US" altLang="ja-JP" sz="1200" dirty="0">
                          <a:latin typeface="メイリオ" pitchFamily="50" charset="-128"/>
                          <a:ea typeface="メイリオ" pitchFamily="50" charset="-128"/>
                          <a:cs typeface="メイリオ" pitchFamily="50" charset="-128"/>
                        </a:rPr>
                        <a:t>User</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120,000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en-US" altLang="ja-JP" sz="1200" dirty="0">
                          <a:latin typeface="メイリオ" pitchFamily="50" charset="-128"/>
                          <a:ea typeface="メイリオ" pitchFamily="50" charset="-128"/>
                          <a:cs typeface="メイリオ" pitchFamily="50" charset="-128"/>
                        </a:rPr>
                        <a:t>Limited </a:t>
                      </a:r>
                      <a:r>
                        <a:rPr kumimoji="1" lang="ja-JP" altLang="en-US" sz="1200" dirty="0">
                          <a:latin typeface="メイリオ" pitchFamily="50" charset="-128"/>
                          <a:ea typeface="メイリオ" pitchFamily="50" charset="-128"/>
                          <a:cs typeface="メイリオ" pitchFamily="50" charset="-128"/>
                        </a:rPr>
                        <a:t>ユーザ</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１</a:t>
                      </a:r>
                      <a:r>
                        <a:rPr kumimoji="1" lang="en-US" altLang="ja-JP" sz="1200" dirty="0">
                          <a:latin typeface="メイリオ" pitchFamily="50" charset="-128"/>
                          <a:ea typeface="メイリオ" pitchFamily="50" charset="-128"/>
                          <a:cs typeface="メイリオ" pitchFamily="50" charset="-128"/>
                        </a:rPr>
                        <a:t>User</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60,000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5,000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8966">
                <a:tc>
                  <a:txBody>
                    <a:bodyPr/>
                    <a:lstStyle/>
                    <a:p>
                      <a:r>
                        <a:rPr kumimoji="1" lang="en-US" altLang="ja-JP" sz="1200" dirty="0"/>
                        <a:t>Employee </a:t>
                      </a:r>
                      <a:r>
                        <a:rPr kumimoji="1" lang="ja-JP" altLang="en-US" sz="1200" dirty="0"/>
                        <a:t>ユーザ</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200" dirty="0"/>
                        <a:t>１</a:t>
                      </a:r>
                      <a:r>
                        <a:rPr kumimoji="1" lang="en-US" altLang="ja-JP" sz="1200" dirty="0"/>
                        <a:t>User</a:t>
                      </a:r>
                      <a:endParaRPr kumimoji="1" lang="ja-JP" altLang="en-US" sz="1200" dirty="0"/>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1,200</a:t>
                      </a:r>
                      <a:endParaRPr kumimoji="1" lang="ja-JP" altLang="en-US" sz="1200" dirty="0"/>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100</a:t>
                      </a:r>
                      <a:endParaRPr kumimoji="1" lang="ja-JP" altLang="en-US" sz="1200" dirty="0"/>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5714933" y="661854"/>
            <a:ext cx="3213551" cy="215444"/>
          </a:xfrm>
          <a:prstGeom prst="rect">
            <a:avLst/>
          </a:prstGeom>
          <a:noFill/>
        </p:spPr>
        <p:txBody>
          <a:bodyPr wrap="square" rtlCol="0">
            <a:spAutoFit/>
          </a:bodyPr>
          <a:lstStyle/>
          <a:p>
            <a:pPr algn="r"/>
            <a:r>
              <a:rPr lang="en-US" altLang="ja-JP" sz="800" dirty="0" smtClean="0">
                <a:solidFill>
                  <a:schemeClr val="tx1">
                    <a:lumMod val="75000"/>
                    <a:lumOff val="25000"/>
                  </a:schemeClr>
                </a:solidFill>
              </a:rPr>
              <a:t>※</a:t>
            </a:r>
            <a:r>
              <a:rPr lang="ja-JP" altLang="en-US" sz="800" dirty="0" smtClean="0">
                <a:solidFill>
                  <a:schemeClr val="tx1">
                    <a:lumMod val="75000"/>
                    <a:lumOff val="25000"/>
                  </a:schemeClr>
                </a:solidFill>
              </a:rPr>
              <a:t>税別、パートナー様への提供価格</a:t>
            </a:r>
            <a:endParaRPr kumimoji="1" lang="ja-JP" altLang="en-US" sz="800" dirty="0">
              <a:solidFill>
                <a:schemeClr val="tx1">
                  <a:lumMod val="75000"/>
                  <a:lumOff val="25000"/>
                </a:schemeClr>
              </a:solidFill>
            </a:endParaRPr>
          </a:p>
        </p:txBody>
      </p:sp>
    </p:spTree>
    <p:extLst>
      <p:ext uri="{BB962C8B-B14F-4D97-AF65-F5344CB8AC3E}">
        <p14:creationId xmlns:p14="http://schemas.microsoft.com/office/powerpoint/2010/main" val="9209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74</a:t>
            </a:fld>
            <a:endParaRPr kumimoji="1" lang="ja-JP" altLang="en-US" dirty="0"/>
          </a:p>
        </p:txBody>
      </p:sp>
      <p:sp>
        <p:nvSpPr>
          <p:cNvPr id="3" name="タイトル 2"/>
          <p:cNvSpPr>
            <a:spLocks noGrp="1"/>
          </p:cNvSpPr>
          <p:nvPr>
            <p:ph type="title"/>
          </p:nvPr>
        </p:nvSpPr>
        <p:spPr/>
        <p:txBody>
          <a:bodyPr/>
          <a:lstStyle/>
          <a:p>
            <a:r>
              <a:rPr lang="ja-JP" altLang="en-US" sz="2000" dirty="0"/>
              <a:t>ライセンスの</a:t>
            </a:r>
            <a:r>
              <a:rPr lang="ja-JP" altLang="en-US" sz="2000" dirty="0" smtClean="0"/>
              <a:t>考え方｜統合会計・固定資産管理</a:t>
            </a:r>
            <a:r>
              <a:rPr lang="en-US" altLang="ja-JP" sz="2000" dirty="0"/>
              <a:t/>
            </a:r>
            <a:br>
              <a:rPr lang="en-US" altLang="ja-JP" sz="2000" dirty="0"/>
            </a:br>
            <a:r>
              <a:rPr lang="en-US" altLang="ja-JP" sz="1800" dirty="0" smtClean="0">
                <a:solidFill>
                  <a:schemeClr val="tx1">
                    <a:lumMod val="75000"/>
                    <a:lumOff val="25000"/>
                  </a:schemeClr>
                </a:solidFill>
              </a:rPr>
              <a:t>Compact</a:t>
            </a:r>
            <a:r>
              <a:rPr lang="ja-JP" altLang="en-US" sz="1800" dirty="0" smtClean="0"/>
              <a:t>（</a:t>
            </a:r>
            <a:r>
              <a:rPr lang="ja-JP" altLang="en-US" sz="1800" dirty="0"/>
              <a:t>基本サービス・ユーザライセンス・主なオプション）</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graphicFrame>
        <p:nvGraphicFramePr>
          <p:cNvPr id="8" name="表 7"/>
          <p:cNvGraphicFramePr>
            <a:graphicFrameLocks noGrp="1"/>
          </p:cNvGraphicFramePr>
          <p:nvPr>
            <p:extLst/>
          </p:nvPr>
        </p:nvGraphicFramePr>
        <p:xfrm>
          <a:off x="323528" y="1023578"/>
          <a:ext cx="8352460" cy="1097280"/>
        </p:xfrm>
        <a:graphic>
          <a:graphicData uri="http://schemas.openxmlformats.org/drawingml/2006/table">
            <a:tbl>
              <a:tblPr firstRow="1" bandRow="1"/>
              <a:tblGrid>
                <a:gridCol w="3256195">
                  <a:extLst>
                    <a:ext uri="{9D8B030D-6E8A-4147-A177-3AD203B41FA5}">
                      <a16:colId xmlns:a16="http://schemas.microsoft.com/office/drawing/2014/main" val="20000"/>
                    </a:ext>
                  </a:extLst>
                </a:gridCol>
                <a:gridCol w="1293519">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233915">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基本サービス</a:t>
                      </a:r>
                      <a:endParaRPr kumimoji="1" lang="en-US" altLang="ja-JP"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方式</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年額料金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参考：月額料金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7428">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１．クラウド基本サービス（統合会計）</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lang="en-US" altLang="ja-JP" sz="1200" dirty="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1200" dirty="0" smtClean="0">
                          <a:latin typeface="+mn-ea"/>
                          <a:ea typeface="+mn-ea"/>
                        </a:rPr>
                        <a:t>1,440,000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1200" dirty="0" smtClean="0">
                          <a:latin typeface="+mn-ea"/>
                          <a:ea typeface="+mn-ea"/>
                        </a:rPr>
                        <a:t>120,000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19513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２．クラウド基本サービス（固定</a:t>
                      </a:r>
                      <a:r>
                        <a:rPr kumimoji="1" lang="ja-JP" altLang="en-US" sz="1200" dirty="0" smtClean="0">
                          <a:latin typeface="メイリオ" pitchFamily="50" charset="-128"/>
                          <a:ea typeface="メイリオ" pitchFamily="50" charset="-128"/>
                          <a:cs typeface="メイリオ" pitchFamily="50" charset="-128"/>
                        </a:rPr>
                        <a:t>資産管理）</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lang="en-US" altLang="ja-JP" sz="1200" dirty="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1200" dirty="0" smtClean="0">
                          <a:latin typeface="+mn-ea"/>
                          <a:ea typeface="+mn-ea"/>
                        </a:rPr>
                        <a:t>1,440,000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1200" dirty="0" smtClean="0">
                          <a:latin typeface="+mn-ea"/>
                          <a:ea typeface="+mn-ea"/>
                        </a:rPr>
                        <a:t>120,000</a:t>
                      </a:r>
                      <a:endParaRPr kumimoji="1" lang="ja-JP" altLang="en-US" sz="1200" dirty="0">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233915">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３．固定資産管理基本サービス割引</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800" dirty="0">
                          <a:latin typeface="メイリオ" pitchFamily="50" charset="-128"/>
                          <a:ea typeface="メイリオ" pitchFamily="50" charset="-128"/>
                          <a:cs typeface="メイリオ" pitchFamily="50" charset="-128"/>
                        </a:rPr>
                        <a:t>1</a:t>
                      </a:r>
                      <a:r>
                        <a:rPr kumimoji="1" lang="ja-JP" altLang="en-US" sz="800" dirty="0">
                          <a:latin typeface="メイリオ" pitchFamily="50" charset="-128"/>
                          <a:ea typeface="メイリオ" pitchFamily="50" charset="-128"/>
                          <a:cs typeface="メイリオ" pitchFamily="50" charset="-128"/>
                        </a:rPr>
                        <a:t>・</a:t>
                      </a:r>
                      <a:r>
                        <a:rPr kumimoji="1" lang="en-US" altLang="ja-JP" sz="800" dirty="0">
                          <a:latin typeface="メイリオ" pitchFamily="50" charset="-128"/>
                          <a:ea typeface="メイリオ" pitchFamily="50" charset="-128"/>
                          <a:cs typeface="メイリオ" pitchFamily="50" charset="-128"/>
                        </a:rPr>
                        <a:t>2</a:t>
                      </a:r>
                      <a:r>
                        <a:rPr kumimoji="1" lang="ja-JP" altLang="en-US" sz="800" dirty="0">
                          <a:latin typeface="メイリオ" pitchFamily="50" charset="-128"/>
                          <a:ea typeface="メイリオ" pitchFamily="50" charset="-128"/>
                          <a:cs typeface="メイリオ" pitchFamily="50" charset="-128"/>
                        </a:rPr>
                        <a:t>同時購入の場合</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1200" dirty="0" smtClean="0">
                          <a:solidFill>
                            <a:srgbClr val="FF0000"/>
                          </a:solidFill>
                          <a:latin typeface="+mn-ea"/>
                          <a:ea typeface="+mn-ea"/>
                        </a:rPr>
                        <a:t>-1,080,000</a:t>
                      </a:r>
                      <a:endParaRPr kumimoji="1" lang="ja-JP" altLang="en-US" sz="1200" dirty="0">
                        <a:solidFill>
                          <a:srgbClr val="FF0000"/>
                        </a:solidFill>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1200" dirty="0" smtClean="0">
                          <a:solidFill>
                            <a:srgbClr val="FF0000"/>
                          </a:solidFill>
                          <a:latin typeface="+mn-ea"/>
                          <a:ea typeface="+mn-ea"/>
                        </a:rPr>
                        <a:t>-90,000</a:t>
                      </a:r>
                      <a:endParaRPr kumimoji="1" lang="ja-JP" altLang="en-US" sz="1200" dirty="0">
                        <a:solidFill>
                          <a:srgbClr val="FF0000"/>
                        </a:solidFill>
                        <a:latin typeface="+mn-ea"/>
                        <a:ea typeface="+mn-ea"/>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nvPr>
        </p:nvGraphicFramePr>
        <p:xfrm>
          <a:off x="323528" y="2231958"/>
          <a:ext cx="8352461" cy="1371600"/>
        </p:xfrm>
        <a:graphic>
          <a:graphicData uri="http://schemas.openxmlformats.org/drawingml/2006/table">
            <a:tbl>
              <a:tblPr firstRow="1" bandRow="1"/>
              <a:tblGrid>
                <a:gridCol w="3264364">
                  <a:extLst>
                    <a:ext uri="{9D8B030D-6E8A-4147-A177-3AD203B41FA5}">
                      <a16:colId xmlns:a16="http://schemas.microsoft.com/office/drawing/2014/main" val="20000"/>
                    </a:ext>
                  </a:extLst>
                </a:gridCol>
                <a:gridCol w="1285351">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198966">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smtClean="0">
                          <a:latin typeface="メイリオ" pitchFamily="50" charset="-128"/>
                          <a:ea typeface="メイリオ" pitchFamily="50" charset="-128"/>
                          <a:cs typeface="メイリオ" pitchFamily="50" charset="-128"/>
                        </a:rPr>
                        <a:t>主なオプションサービス</a:t>
                      </a:r>
                      <a:endParaRPr kumimoji="1" lang="en-US" altLang="ja-JP"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方式</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年額料金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参考：月額料金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４．建設仮勘定オプション</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120,000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５</a:t>
                      </a:r>
                      <a:r>
                        <a:rPr kumimoji="1" lang="ja-JP" altLang="en-US" sz="1200" dirty="0" smtClean="0">
                          <a:latin typeface="メイリオ" pitchFamily="50" charset="-128"/>
                          <a:ea typeface="メイリオ" pitchFamily="50" charset="-128"/>
                          <a:cs typeface="メイリオ" pitchFamily="50" charset="-128"/>
                        </a:rPr>
                        <a:t>．従業員モバイルオプション</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3,240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270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62362548"/>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６</a:t>
                      </a:r>
                      <a:r>
                        <a:rPr kumimoji="1" lang="ja-JP" altLang="en-US" sz="1200" dirty="0" smtClean="0">
                          <a:latin typeface="メイリオ" pitchFamily="50" charset="-128"/>
                          <a:ea typeface="メイリオ" pitchFamily="50" charset="-128"/>
                          <a:cs typeface="メイリオ" pitchFamily="50" charset="-128"/>
                        </a:rPr>
                        <a:t>．マスタ</a:t>
                      </a:r>
                      <a:r>
                        <a:rPr kumimoji="1" lang="en-US" altLang="ja-JP" sz="1200" dirty="0" smtClean="0">
                          <a:latin typeface="メイリオ" pitchFamily="50" charset="-128"/>
                          <a:ea typeface="メイリオ" pitchFamily="50" charset="-128"/>
                          <a:cs typeface="メイリオ" pitchFamily="50" charset="-128"/>
                        </a:rPr>
                        <a:t>API</a:t>
                      </a:r>
                      <a:r>
                        <a:rPr kumimoji="1" lang="ja-JP" altLang="en-US" sz="1200" dirty="0" smtClean="0">
                          <a:latin typeface="メイリオ" pitchFamily="50" charset="-128"/>
                          <a:ea typeface="メイリオ" pitchFamily="50" charset="-128"/>
                          <a:cs typeface="メイリオ" pitchFamily="50" charset="-128"/>
                        </a:rPr>
                        <a:t>サービス　基本会社</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34,860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2,905</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509841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７．</a:t>
                      </a:r>
                      <a:r>
                        <a:rPr kumimoji="1" lang="en-US" altLang="ja-JP" sz="1200" dirty="0">
                          <a:latin typeface="メイリオ" pitchFamily="50" charset="-128"/>
                          <a:ea typeface="メイリオ" pitchFamily="50" charset="-128"/>
                          <a:cs typeface="メイリオ" pitchFamily="50" charset="-128"/>
                        </a:rPr>
                        <a:t>AI-OCR</a:t>
                      </a:r>
                      <a:r>
                        <a:rPr kumimoji="1" lang="ja-JP" altLang="en-US" sz="1200" dirty="0">
                          <a:latin typeface="メイリオ" pitchFamily="50" charset="-128"/>
                          <a:ea typeface="メイリオ" pitchFamily="50" charset="-128"/>
                          <a:cs typeface="メイリオ" pitchFamily="50" charset="-128"/>
                        </a:rPr>
                        <a:t>（請求書）</a:t>
                      </a:r>
                      <a:r>
                        <a:rPr kumimoji="1" lang="ja-JP" altLang="en-US" sz="1200" dirty="0" smtClean="0">
                          <a:latin typeface="メイリオ" pitchFamily="50" charset="-128"/>
                          <a:ea typeface="メイリオ" pitchFamily="50" charset="-128"/>
                          <a:cs typeface="メイリオ" pitchFamily="50" charset="-128"/>
                        </a:rPr>
                        <a:t>オプション　</a:t>
                      </a:r>
                      <a:r>
                        <a:rPr kumimoji="1" lang="en-US" altLang="ja-JP" sz="1200" dirty="0" smtClean="0">
                          <a:latin typeface="メイリオ" pitchFamily="50" charset="-128"/>
                          <a:ea typeface="メイリオ" pitchFamily="50" charset="-128"/>
                          <a:cs typeface="メイリオ" pitchFamily="50" charset="-128"/>
                        </a:rPr>
                        <a:t>M</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選択</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960,000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smtClean="0">
                          <a:latin typeface="メイリオ" pitchFamily="50" charset="-128"/>
                          <a:ea typeface="メイリオ" pitchFamily="50" charset="-128"/>
                          <a:cs typeface="メイリオ" pitchFamily="50" charset="-128"/>
                        </a:rPr>
                        <a:t>80,000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0341646"/>
                  </a:ext>
                </a:extLst>
              </a:tr>
            </a:tbl>
          </a:graphicData>
        </a:graphic>
      </p:graphicFrame>
      <p:graphicFrame>
        <p:nvGraphicFramePr>
          <p:cNvPr id="10" name="表 9"/>
          <p:cNvGraphicFramePr>
            <a:graphicFrameLocks noGrp="1"/>
          </p:cNvGraphicFramePr>
          <p:nvPr>
            <p:extLst/>
          </p:nvPr>
        </p:nvGraphicFramePr>
        <p:xfrm>
          <a:off x="323528" y="3694410"/>
          <a:ext cx="8352461" cy="1097280"/>
        </p:xfrm>
        <a:graphic>
          <a:graphicData uri="http://schemas.openxmlformats.org/drawingml/2006/table">
            <a:tbl>
              <a:tblPr firstRow="1" bandRow="1"/>
              <a:tblGrid>
                <a:gridCol w="3261081">
                  <a:extLst>
                    <a:ext uri="{9D8B030D-6E8A-4147-A177-3AD203B41FA5}">
                      <a16:colId xmlns:a16="http://schemas.microsoft.com/office/drawing/2014/main" val="20000"/>
                    </a:ext>
                  </a:extLst>
                </a:gridCol>
                <a:gridCol w="1288634">
                  <a:extLst>
                    <a:ext uri="{9D8B030D-6E8A-4147-A177-3AD203B41FA5}">
                      <a16:colId xmlns:a16="http://schemas.microsoft.com/office/drawing/2014/main" val="20001"/>
                    </a:ext>
                  </a:extLst>
                </a:gridCol>
                <a:gridCol w="1901373">
                  <a:extLst>
                    <a:ext uri="{9D8B030D-6E8A-4147-A177-3AD203B41FA5}">
                      <a16:colId xmlns:a16="http://schemas.microsoft.com/office/drawing/2014/main" val="20002"/>
                    </a:ext>
                  </a:extLst>
                </a:gridCol>
                <a:gridCol w="1901373">
                  <a:extLst>
                    <a:ext uri="{9D8B030D-6E8A-4147-A177-3AD203B41FA5}">
                      <a16:colId xmlns:a16="http://schemas.microsoft.com/office/drawing/2014/main" val="20003"/>
                    </a:ext>
                  </a:extLst>
                </a:gridCol>
              </a:tblGrid>
              <a:tr h="198966">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itchFamily="50" charset="-128"/>
                          <a:ea typeface="メイリオ" pitchFamily="50" charset="-128"/>
                          <a:cs typeface="メイリオ" pitchFamily="50" charset="-128"/>
                        </a:rPr>
                        <a:t>基本サービス</a:t>
                      </a:r>
                      <a:r>
                        <a:rPr kumimoji="1" lang="ja-JP" altLang="en-US" sz="600" b="0" dirty="0">
                          <a:latin typeface="メイリオ" pitchFamily="50" charset="-128"/>
                          <a:ea typeface="メイリオ" pitchFamily="50" charset="-128"/>
                          <a:cs typeface="メイリオ" pitchFamily="50" charset="-128"/>
                        </a:rPr>
                        <a:t>　</a:t>
                      </a:r>
                      <a:r>
                        <a:rPr kumimoji="1" lang="en-US" altLang="ja-JP" sz="600" b="0" strike="dblStrike" baseline="0" dirty="0">
                          <a:latin typeface="メイリオ" pitchFamily="50" charset="-128"/>
                          <a:ea typeface="メイリオ" pitchFamily="50" charset="-128"/>
                          <a:cs typeface="メイリオ" pitchFamily="50" charset="-128"/>
                        </a:rPr>
                        <a:t>※</a:t>
                      </a:r>
                      <a:r>
                        <a:rPr kumimoji="1" lang="ja-JP" altLang="en-US" sz="600" b="0" strike="dblStrike" baseline="0" dirty="0">
                          <a:latin typeface="メイリオ" pitchFamily="50" charset="-128"/>
                          <a:ea typeface="メイリオ" pitchFamily="50" charset="-128"/>
                          <a:cs typeface="メイリオ" pitchFamily="50" charset="-128"/>
                        </a:rPr>
                        <a:t>複数法人の場合は</a:t>
                      </a:r>
                      <a:r>
                        <a:rPr kumimoji="1" lang="en-US" altLang="ja-JP" sz="600" b="0" strike="dblStrike" baseline="0" dirty="0">
                          <a:latin typeface="メイリオ" pitchFamily="50" charset="-128"/>
                          <a:ea typeface="メイリオ" pitchFamily="50" charset="-128"/>
                          <a:cs typeface="メイリオ" pitchFamily="50" charset="-128"/>
                        </a:rPr>
                        <a:t>1</a:t>
                      </a:r>
                      <a:r>
                        <a:rPr kumimoji="1" lang="ja-JP" altLang="en-US" sz="600" b="0" strike="dblStrike" baseline="0" dirty="0">
                          <a:latin typeface="メイリオ" pitchFamily="50" charset="-128"/>
                          <a:ea typeface="メイリオ" pitchFamily="50" charset="-128"/>
                          <a:cs typeface="メイリオ" pitchFamily="50" charset="-128"/>
                        </a:rPr>
                        <a:t>社</a:t>
                      </a:r>
                      <a:r>
                        <a:rPr kumimoji="1" lang="en-US" altLang="ja-JP" sz="600" b="0" strike="dblStrike" baseline="0" dirty="0">
                          <a:latin typeface="メイリオ" pitchFamily="50" charset="-128"/>
                          <a:ea typeface="メイリオ" pitchFamily="50" charset="-128"/>
                          <a:cs typeface="メイリオ" pitchFamily="50" charset="-128"/>
                        </a:rPr>
                        <a:t>1Standard</a:t>
                      </a:r>
                      <a:r>
                        <a:rPr kumimoji="1" lang="ja-JP" altLang="en-US" sz="600" b="0" strike="dblStrike" baseline="0" dirty="0">
                          <a:latin typeface="メイリオ" pitchFamily="50" charset="-128"/>
                          <a:ea typeface="メイリオ" pitchFamily="50" charset="-128"/>
                          <a:cs typeface="メイリオ" pitchFamily="50" charset="-128"/>
                        </a:rPr>
                        <a:t>ユーザの割当が前提</a:t>
                      </a:r>
                      <a:endParaRPr kumimoji="1" lang="en-US" altLang="ja-JP" sz="1200" b="0" strike="dblStrike" baseline="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数</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年額料金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200" dirty="0">
                          <a:latin typeface="メイリオ" pitchFamily="50" charset="-128"/>
                          <a:ea typeface="メイリオ" pitchFamily="50" charset="-128"/>
                          <a:cs typeface="メイリオ" pitchFamily="50" charset="-128"/>
                        </a:rPr>
                        <a:t>参考：月額料金</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メイリオ" pitchFamily="50" charset="-128"/>
                          <a:ea typeface="メイリオ" pitchFamily="50" charset="-128"/>
                          <a:cs typeface="メイリオ" pitchFamily="50" charset="-128"/>
                        </a:rPr>
                        <a:t>Standard </a:t>
                      </a:r>
                      <a:r>
                        <a:rPr kumimoji="1" lang="ja-JP" altLang="en-US" sz="1200" dirty="0">
                          <a:latin typeface="メイリオ" pitchFamily="50" charset="-128"/>
                          <a:ea typeface="メイリオ" pitchFamily="50" charset="-128"/>
                          <a:cs typeface="メイリオ" pitchFamily="50" charset="-128"/>
                        </a:rPr>
                        <a:t>ユーザ（</a:t>
                      </a:r>
                      <a:r>
                        <a:rPr kumimoji="1" lang="ja-JP" altLang="en-US" sz="1200" dirty="0" smtClean="0">
                          <a:latin typeface="メイリオ" pitchFamily="50" charset="-128"/>
                          <a:ea typeface="メイリオ" pitchFamily="50" charset="-128"/>
                          <a:cs typeface="メイリオ" pitchFamily="50" charset="-128"/>
                        </a:rPr>
                        <a:t>最低</a:t>
                      </a:r>
                      <a:r>
                        <a:rPr kumimoji="1" lang="en-US" altLang="ja-JP" sz="1200" dirty="0" smtClean="0">
                          <a:latin typeface="メイリオ" pitchFamily="50" charset="-128"/>
                          <a:ea typeface="メイリオ" pitchFamily="50" charset="-128"/>
                          <a:cs typeface="メイリオ" pitchFamily="50" charset="-128"/>
                        </a:rPr>
                        <a:t>1User</a:t>
                      </a:r>
                      <a:r>
                        <a:rPr kumimoji="1" lang="ja-JP" altLang="en-US" sz="1200" dirty="0">
                          <a:latin typeface="メイリオ" pitchFamily="50" charset="-128"/>
                          <a:ea typeface="メイリオ" pitchFamily="50" charset="-128"/>
                          <a:cs typeface="メイリオ" pitchFamily="50" charset="-128"/>
                        </a:rPr>
                        <a:t>）</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１</a:t>
                      </a:r>
                      <a:r>
                        <a:rPr kumimoji="1" lang="en-US" altLang="ja-JP" sz="1200" dirty="0">
                          <a:latin typeface="メイリオ" pitchFamily="50" charset="-128"/>
                          <a:ea typeface="メイリオ" pitchFamily="50" charset="-128"/>
                          <a:cs typeface="メイリオ" pitchFamily="50" charset="-128"/>
                        </a:rPr>
                        <a:t>User</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120,000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10,000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8966">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en-US" altLang="ja-JP" sz="1200" dirty="0">
                          <a:latin typeface="メイリオ" pitchFamily="50" charset="-128"/>
                          <a:ea typeface="メイリオ" pitchFamily="50" charset="-128"/>
                          <a:cs typeface="メイリオ" pitchFamily="50" charset="-128"/>
                        </a:rPr>
                        <a:t>Limited </a:t>
                      </a:r>
                      <a:r>
                        <a:rPr kumimoji="1" lang="ja-JP" altLang="en-US" sz="1200" dirty="0">
                          <a:latin typeface="メイリオ" pitchFamily="50" charset="-128"/>
                          <a:ea typeface="メイリオ" pitchFamily="50" charset="-128"/>
                          <a:cs typeface="メイリオ" pitchFamily="50" charset="-128"/>
                        </a:rPr>
                        <a:t>ユーザ</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200" dirty="0">
                          <a:latin typeface="メイリオ" pitchFamily="50" charset="-128"/>
                          <a:ea typeface="メイリオ" pitchFamily="50" charset="-128"/>
                          <a:cs typeface="メイリオ" pitchFamily="50" charset="-128"/>
                        </a:rPr>
                        <a:t>１</a:t>
                      </a:r>
                      <a:r>
                        <a:rPr kumimoji="1" lang="en-US" altLang="ja-JP" sz="1200" dirty="0">
                          <a:latin typeface="メイリオ" pitchFamily="50" charset="-128"/>
                          <a:ea typeface="メイリオ" pitchFamily="50" charset="-128"/>
                          <a:cs typeface="メイリオ" pitchFamily="50" charset="-128"/>
                        </a:rPr>
                        <a:t>User</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60,000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r"/>
                      <a:r>
                        <a:rPr kumimoji="1" lang="en-US" altLang="ja-JP" sz="1200" dirty="0">
                          <a:latin typeface="メイリオ" pitchFamily="50" charset="-128"/>
                          <a:ea typeface="メイリオ" pitchFamily="50" charset="-128"/>
                          <a:cs typeface="メイリオ" pitchFamily="50" charset="-128"/>
                        </a:rPr>
                        <a:t>5,000</a:t>
                      </a:r>
                      <a:endParaRPr kumimoji="1" lang="ja-JP" altLang="en-US" sz="1200" dirty="0">
                        <a:latin typeface="メイリオ" pitchFamily="50" charset="-128"/>
                        <a:ea typeface="メイリオ" pitchFamily="50" charset="-128"/>
                        <a:cs typeface="メイリオ" pitchFamily="50" charset="-128"/>
                      </a:endParaRP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8966">
                <a:tc>
                  <a:txBody>
                    <a:bodyPr/>
                    <a:lstStyle/>
                    <a:p>
                      <a:r>
                        <a:rPr kumimoji="1" lang="en-US" altLang="ja-JP" sz="1200" dirty="0"/>
                        <a:t>Employee </a:t>
                      </a:r>
                      <a:r>
                        <a:rPr kumimoji="1" lang="ja-JP" altLang="en-US" sz="1200" dirty="0"/>
                        <a:t>ユーザ</a:t>
                      </a:r>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200" dirty="0"/>
                        <a:t>１</a:t>
                      </a:r>
                      <a:r>
                        <a:rPr kumimoji="1" lang="en-US" altLang="ja-JP" sz="1200" dirty="0"/>
                        <a:t>User</a:t>
                      </a:r>
                      <a:endParaRPr kumimoji="1" lang="ja-JP" altLang="en-US" sz="1200" dirty="0"/>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1,200</a:t>
                      </a:r>
                      <a:endParaRPr kumimoji="1" lang="ja-JP" altLang="en-US" sz="1200" dirty="0"/>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100</a:t>
                      </a:r>
                      <a:endParaRPr kumimoji="1" lang="ja-JP" altLang="en-US" sz="1200" dirty="0"/>
                    </a:p>
                  </a:txBody>
                  <a:tcPr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5714933" y="661854"/>
            <a:ext cx="3213551" cy="215444"/>
          </a:xfrm>
          <a:prstGeom prst="rect">
            <a:avLst/>
          </a:prstGeom>
          <a:noFill/>
        </p:spPr>
        <p:txBody>
          <a:bodyPr wrap="square" rtlCol="0">
            <a:spAutoFit/>
          </a:bodyPr>
          <a:lstStyle/>
          <a:p>
            <a:pPr algn="r"/>
            <a:r>
              <a:rPr lang="en-US" altLang="ja-JP" sz="800" dirty="0" smtClean="0">
                <a:solidFill>
                  <a:schemeClr val="tx1">
                    <a:lumMod val="75000"/>
                    <a:lumOff val="25000"/>
                  </a:schemeClr>
                </a:solidFill>
              </a:rPr>
              <a:t>※</a:t>
            </a:r>
            <a:r>
              <a:rPr lang="ja-JP" altLang="en-US" sz="800" dirty="0" smtClean="0">
                <a:solidFill>
                  <a:schemeClr val="tx1">
                    <a:lumMod val="75000"/>
                    <a:lumOff val="25000"/>
                  </a:schemeClr>
                </a:solidFill>
              </a:rPr>
              <a:t>税別、パートナー様への提供価格</a:t>
            </a:r>
            <a:endParaRPr kumimoji="1" lang="ja-JP" altLang="en-US" sz="800" dirty="0">
              <a:solidFill>
                <a:schemeClr val="tx1">
                  <a:lumMod val="75000"/>
                  <a:lumOff val="25000"/>
                </a:schemeClr>
              </a:solidFill>
            </a:endParaRPr>
          </a:p>
        </p:txBody>
      </p:sp>
    </p:spTree>
    <p:extLst>
      <p:ext uri="{BB962C8B-B14F-4D97-AF65-F5344CB8AC3E}">
        <p14:creationId xmlns:p14="http://schemas.microsoft.com/office/powerpoint/2010/main" val="366852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8424000" y="4957030"/>
            <a:ext cx="360000" cy="135000"/>
          </a:xfrm>
        </p:spPr>
        <p:txBody>
          <a:bodyPr/>
          <a:lstStyle/>
          <a:p>
            <a:fld id="{78AE49ED-73EF-499C-8307-28EB0E7CF529}" type="slidenum">
              <a:rPr lang="ja-JP" altLang="en-US" smtClean="0"/>
              <a:pPr/>
              <a:t>75</a:t>
            </a:fld>
            <a:endParaRPr lang="ja-JP" altLang="en-US" dirty="0"/>
          </a:p>
        </p:txBody>
      </p:sp>
      <p:sp>
        <p:nvSpPr>
          <p:cNvPr id="5" name="タイトル 4"/>
          <p:cNvSpPr>
            <a:spLocks noGrp="1"/>
          </p:cNvSpPr>
          <p:nvPr>
            <p:ph type="title"/>
          </p:nvPr>
        </p:nvSpPr>
        <p:spPr/>
        <p:txBody>
          <a:bodyPr/>
          <a:lstStyle/>
          <a:p>
            <a:pPr>
              <a:spcBef>
                <a:spcPts val="600"/>
              </a:spcBef>
            </a:pPr>
            <a:r>
              <a:rPr kumimoji="1" lang="en-US" altLang="ja-JP" b="0" dirty="0" smtClean="0">
                <a:solidFill>
                  <a:schemeClr val="accent1"/>
                </a:solidFill>
              </a:rPr>
              <a:t>04</a:t>
            </a:r>
            <a:r>
              <a:rPr kumimoji="1" lang="en-US" altLang="ja-JP" sz="2400" dirty="0" smtClean="0"/>
              <a:t/>
            </a:r>
            <a:br>
              <a:rPr kumimoji="1" lang="en-US" altLang="ja-JP" sz="2400" dirty="0" smtClean="0"/>
            </a:br>
            <a:r>
              <a:rPr lang="ja-JP" altLang="en-US" sz="2400" dirty="0" smtClean="0"/>
              <a:t>制約・</a:t>
            </a:r>
            <a:r>
              <a:rPr lang="en-US" altLang="ja-JP" sz="2400" dirty="0" smtClean="0"/>
              <a:t>SLA</a:t>
            </a:r>
            <a:endParaRPr lang="ja-JP" altLang="en-US" sz="2400" dirty="0"/>
          </a:p>
        </p:txBody>
      </p:sp>
      <p:sp>
        <p:nvSpPr>
          <p:cNvPr id="2" name="フッター プレースホルダー 1"/>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Tree>
    <p:extLst>
      <p:ext uri="{BB962C8B-B14F-4D97-AF65-F5344CB8AC3E}">
        <p14:creationId xmlns:p14="http://schemas.microsoft.com/office/powerpoint/2010/main" val="35118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76</a:t>
            </a:fld>
            <a:endParaRPr kumimoji="1" lang="ja-JP" altLang="en-US" dirty="0"/>
          </a:p>
        </p:txBody>
      </p:sp>
      <p:sp>
        <p:nvSpPr>
          <p:cNvPr id="3" name="タイトル 2"/>
          <p:cNvSpPr>
            <a:spLocks noGrp="1"/>
          </p:cNvSpPr>
          <p:nvPr>
            <p:ph type="title"/>
          </p:nvPr>
        </p:nvSpPr>
        <p:spPr/>
        <p:txBody>
          <a:bodyPr/>
          <a:lstStyle/>
          <a:p>
            <a:r>
              <a:rPr lang="en-US" altLang="ja-JP" sz="2000" dirty="0" smtClean="0"/>
              <a:t>Compact</a:t>
            </a:r>
            <a:r>
              <a:rPr lang="ja-JP" altLang="en-US" sz="2000" dirty="0" smtClean="0"/>
              <a:t>の制限</a:t>
            </a:r>
            <a:r>
              <a:rPr lang="ja-JP" altLang="en-US" sz="2000" dirty="0"/>
              <a:t>および前提事項、機能</a:t>
            </a:r>
            <a:r>
              <a:rPr lang="ja-JP" altLang="en-US" sz="2000" dirty="0" smtClean="0"/>
              <a:t>範囲</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graphicFrame>
        <p:nvGraphicFramePr>
          <p:cNvPr id="11" name="表 10"/>
          <p:cNvGraphicFramePr>
            <a:graphicFrameLocks noGrp="1"/>
          </p:cNvGraphicFramePr>
          <p:nvPr>
            <p:extLst/>
          </p:nvPr>
        </p:nvGraphicFramePr>
        <p:xfrm>
          <a:off x="358775" y="771550"/>
          <a:ext cx="8389689" cy="3924436"/>
        </p:xfrm>
        <a:graphic>
          <a:graphicData uri="http://schemas.openxmlformats.org/drawingml/2006/table">
            <a:tbl>
              <a:tblPr firstRow="1">
                <a:tableStyleId>{F5AB1C69-6EDB-4FF4-983F-18BD219EF322}</a:tableStyleId>
              </a:tblPr>
              <a:tblGrid>
                <a:gridCol w="1692945">
                  <a:extLst>
                    <a:ext uri="{9D8B030D-6E8A-4147-A177-3AD203B41FA5}">
                      <a16:colId xmlns:a16="http://schemas.microsoft.com/office/drawing/2014/main" val="1175411462"/>
                    </a:ext>
                  </a:extLst>
                </a:gridCol>
                <a:gridCol w="3996444">
                  <a:extLst>
                    <a:ext uri="{9D8B030D-6E8A-4147-A177-3AD203B41FA5}">
                      <a16:colId xmlns:a16="http://schemas.microsoft.com/office/drawing/2014/main" val="2670264682"/>
                    </a:ext>
                  </a:extLst>
                </a:gridCol>
                <a:gridCol w="2700300">
                  <a:extLst>
                    <a:ext uri="{9D8B030D-6E8A-4147-A177-3AD203B41FA5}">
                      <a16:colId xmlns:a16="http://schemas.microsoft.com/office/drawing/2014/main" val="509037536"/>
                    </a:ext>
                  </a:extLst>
                </a:gridCol>
              </a:tblGrid>
              <a:tr h="249775">
                <a:tc>
                  <a:txBody>
                    <a:bodyPr/>
                    <a:lstStyle/>
                    <a:p>
                      <a:pPr algn="ctr" fontAlgn="ctr"/>
                      <a:r>
                        <a:rPr lang="ja-JP" altLang="en-US" sz="1000" b="1" i="0" u="none" strike="noStrike" dirty="0">
                          <a:solidFill>
                            <a:schemeClr val="lt1"/>
                          </a:solidFill>
                          <a:effectLst/>
                          <a:latin typeface="メイリオ" panose="020B0604030504040204" pitchFamily="50" charset="-128"/>
                          <a:ea typeface="メイリオ" panose="020B0604030504040204" pitchFamily="50" charset="-128"/>
                        </a:rPr>
                        <a:t>制限事項</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内容</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備考</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584009437"/>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利用範囲（基本サービス）</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u="none" strike="noStrike" dirty="0">
                          <a:effectLst/>
                          <a:latin typeface="メイリオ" panose="020B0604030504040204" pitchFamily="50" charset="-128"/>
                          <a:ea typeface="メイリオ" panose="020B0604030504040204" pitchFamily="50" charset="-128"/>
                        </a:rPr>
                        <a:t>統合</a:t>
                      </a:r>
                      <a:r>
                        <a:rPr lang="ja-JP" altLang="en-US" sz="1000" u="none" strike="noStrike" dirty="0" smtClean="0">
                          <a:effectLst/>
                          <a:latin typeface="メイリオ" panose="020B0604030504040204" pitchFamily="50" charset="-128"/>
                          <a:ea typeface="メイリオ" panose="020B0604030504040204" pitchFamily="50" charset="-128"/>
                        </a:rPr>
                        <a:t>会計（経費精算含む）・固定</a:t>
                      </a:r>
                      <a:r>
                        <a:rPr lang="ja-JP" altLang="en-US" sz="1000" u="none" strike="noStrike" dirty="0">
                          <a:effectLst/>
                          <a:latin typeface="メイリオ" panose="020B0604030504040204" pitchFamily="50" charset="-128"/>
                          <a:ea typeface="メイリオ" panose="020B0604030504040204" pitchFamily="50" charset="-128"/>
                        </a:rPr>
                        <a:t>資産管理</a:t>
                      </a:r>
                      <a:endParaRPr lang="en-US" altLang="ja-JP"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u="none" strike="noStrike" dirty="0">
                          <a:effectLst/>
                          <a:latin typeface="メイリオ" panose="020B0604030504040204" pitchFamily="50" charset="-128"/>
                          <a:ea typeface="メイリオ" panose="020B0604030504040204" pitchFamily="50" charset="-128"/>
                        </a:rPr>
                        <a:t>Public</a:t>
                      </a:r>
                      <a:r>
                        <a:rPr lang="ja-JP" altLang="en-US" sz="1000" u="none" strike="noStrike" dirty="0">
                          <a:effectLst/>
                          <a:latin typeface="メイリオ" panose="020B0604030504040204" pitchFamily="50" charset="-128"/>
                          <a:ea typeface="メイリオ" panose="020B0604030504040204" pitchFamily="50" charset="-128"/>
                        </a:rPr>
                        <a:t>と同等、</a:t>
                      </a:r>
                      <a:r>
                        <a:rPr lang="en-US" altLang="ja-JP" sz="1000" u="none" strike="noStrike" dirty="0">
                          <a:effectLst/>
                          <a:latin typeface="メイリオ" panose="020B0604030504040204" pitchFamily="50" charset="-128"/>
                          <a:ea typeface="メイリオ" panose="020B0604030504040204" pitchFamily="50" charset="-128"/>
                        </a:rPr>
                        <a:t>Private</a:t>
                      </a:r>
                      <a:r>
                        <a:rPr lang="ja-JP" altLang="en-US" sz="1000" u="none" strike="noStrike" dirty="0">
                          <a:effectLst/>
                          <a:latin typeface="メイリオ" panose="020B0604030504040204" pitchFamily="50" charset="-128"/>
                          <a:ea typeface="メイリオ" panose="020B0604030504040204" pitchFamily="50" charset="-128"/>
                        </a:rPr>
                        <a:t>は制限なし</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680857813"/>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利用範囲（オプション系）</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smtClean="0">
                          <a:solidFill>
                            <a:schemeClr val="dk1"/>
                          </a:solidFill>
                          <a:effectLst/>
                          <a:latin typeface="メイリオ" panose="020B0604030504040204" pitchFamily="50" charset="-128"/>
                          <a:ea typeface="メイリオ" panose="020B0604030504040204" pitchFamily="50" charset="-128"/>
                        </a:rPr>
                        <a:t>証憑管理オプション・</a:t>
                      </a:r>
                      <a:r>
                        <a:rPr lang="en-US" altLang="ja-JP" sz="1000" b="0" i="0" u="none" strike="noStrike" dirty="0" smtClean="0">
                          <a:solidFill>
                            <a:schemeClr val="dk1"/>
                          </a:solidFill>
                          <a:effectLst/>
                          <a:latin typeface="メイリオ" panose="020B0604030504040204" pitchFamily="50" charset="-128"/>
                          <a:ea typeface="メイリオ" panose="020B0604030504040204" pitchFamily="50" charset="-128"/>
                        </a:rPr>
                        <a:t>AI-OCR</a:t>
                      </a:r>
                      <a:r>
                        <a:rPr lang="ja-JP" altLang="en-US" sz="1000" b="0" i="0" u="none" strike="noStrike" dirty="0" smtClean="0">
                          <a:solidFill>
                            <a:schemeClr val="dk1"/>
                          </a:solidFill>
                          <a:effectLst/>
                          <a:latin typeface="メイリオ" panose="020B0604030504040204" pitchFamily="50" charset="-128"/>
                          <a:ea typeface="メイリオ" panose="020B0604030504040204" pitchFamily="50" charset="-128"/>
                        </a:rPr>
                        <a:t>・</a:t>
                      </a:r>
                      <a:r>
                        <a:rPr lang="en-US" altLang="ja-JP" sz="1000" b="0" i="0" u="none" strike="noStrike" dirty="0" smtClean="0">
                          <a:solidFill>
                            <a:schemeClr val="dk1"/>
                          </a:solidFill>
                          <a:effectLst/>
                          <a:latin typeface="メイリオ" panose="020B0604030504040204" pitchFamily="50" charset="-128"/>
                          <a:ea typeface="メイリオ" panose="020B0604030504040204" pitchFamily="50" charset="-128"/>
                        </a:rPr>
                        <a:t>API</a:t>
                      </a:r>
                      <a:r>
                        <a:rPr lang="ja-JP" altLang="en-US" sz="1000" b="0" i="0" u="none" strike="noStrike" dirty="0" smtClean="0">
                          <a:solidFill>
                            <a:schemeClr val="dk1"/>
                          </a:solidFill>
                          <a:effectLst/>
                          <a:latin typeface="メイリオ" panose="020B0604030504040204" pitchFamily="50" charset="-128"/>
                          <a:ea typeface="メイリオ" panose="020B0604030504040204" pitchFamily="50" charset="-128"/>
                        </a:rPr>
                        <a:t>サービスも追加利用可</a:t>
                      </a:r>
                      <a:endParaRPr lang="en-US" altLang="ja-JP"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u="none" strike="noStrike" dirty="0">
                          <a:effectLst/>
                          <a:latin typeface="メイリオ" panose="020B0604030504040204" pitchFamily="50" charset="-128"/>
                          <a:ea typeface="メイリオ" panose="020B0604030504040204" pitchFamily="50" charset="-128"/>
                        </a:rPr>
                        <a:t>Public</a:t>
                      </a:r>
                      <a:r>
                        <a:rPr lang="ja-JP" altLang="en-US" sz="1000" u="none" strike="noStrike" dirty="0">
                          <a:effectLst/>
                          <a:latin typeface="メイリオ" panose="020B0604030504040204" pitchFamily="50" charset="-128"/>
                          <a:ea typeface="メイリオ" panose="020B0604030504040204" pitchFamily="50" charset="-128"/>
                        </a:rPr>
                        <a:t>より拡大、</a:t>
                      </a:r>
                      <a:r>
                        <a:rPr lang="en-US" altLang="ja-JP" sz="1000" u="none" strike="noStrike" dirty="0">
                          <a:effectLst/>
                          <a:latin typeface="メイリオ" panose="020B0604030504040204" pitchFamily="50" charset="-128"/>
                          <a:ea typeface="メイリオ" panose="020B0604030504040204" pitchFamily="50" charset="-128"/>
                        </a:rPr>
                        <a:t>Private</a:t>
                      </a:r>
                      <a:r>
                        <a:rPr lang="ja-JP" altLang="en-US" sz="1000" u="none" strike="noStrike" dirty="0">
                          <a:effectLst/>
                          <a:latin typeface="メイリオ" panose="020B0604030504040204" pitchFamily="50" charset="-128"/>
                          <a:ea typeface="メイリオ" panose="020B0604030504040204" pitchFamily="50" charset="-128"/>
                        </a:rPr>
                        <a:t>と同等</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880550776"/>
                  </a:ext>
                </a:extLst>
              </a:tr>
              <a:tr h="424171">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データ件数</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月間仕訳明細は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万件</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が制限、</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資産件数は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千件</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が制限（法人合計）</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制限を超える場合は従来の</a:t>
                      </a: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Private</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にアップグレード</a:t>
                      </a:r>
                      <a:endPar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endParaRPr>
                    </a:p>
                    <a:p>
                      <a:pPr algn="l" fontAlgn="ct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目安内でも状況によりスケールアップする場合は料金追加</a:t>
                      </a:r>
                      <a:endPar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Public</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万件、</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Private</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万件</a:t>
                      </a:r>
                    </a:p>
                  </a:txBody>
                  <a:tcPr marL="9525" marR="9525" marT="9525" marB="0" anchor="ctr"/>
                </a:tc>
                <a:extLst>
                  <a:ext uri="{0D108BD9-81ED-4DB2-BD59-A6C34878D82A}">
                    <a16:rowId xmlns:a16="http://schemas.microsoft.com/office/drawing/2014/main" val="3044154037"/>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複数法人管理</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FCECE9"/>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利用できる会社は計</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社（テスト会社の設定は</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制限なし）</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800" b="1"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000000"/>
                          </a:solidFill>
                          <a:effectLst/>
                          <a:latin typeface="メイリオ" panose="020B0604030504040204" pitchFamily="50" charset="-128"/>
                          <a:ea typeface="メイリオ" panose="020B0604030504040204" pitchFamily="50" charset="-128"/>
                        </a:rPr>
                        <a:t>テスト会社のデータ件数もカウント対象</a:t>
                      </a:r>
                      <a:endParaRPr lang="en-US" altLang="ja-JP"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FCECE9"/>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Public</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社、</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Private</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は無制限</a:t>
                      </a:r>
                    </a:p>
                  </a:txBody>
                  <a:tcPr marL="9525" marR="9525" marT="9525" marB="0" anchor="ctr">
                    <a:solidFill>
                      <a:srgbClr val="FCECE9"/>
                    </a:solidFill>
                  </a:tcPr>
                </a:tc>
                <a:extLst>
                  <a:ext uri="{0D108BD9-81ED-4DB2-BD59-A6C34878D82A}">
                    <a16:rowId xmlns:a16="http://schemas.microsoft.com/office/drawing/2014/main" val="1398279180"/>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データ連携</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FCECE9"/>
                    </a:solidFill>
                  </a:tcPr>
                </a:tc>
                <a:tc>
                  <a:txBody>
                    <a:bodyPr/>
                    <a:lstStyle/>
                    <a:p>
                      <a:pPr algn="l" fontAlgn="ctr"/>
                      <a:r>
                        <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rPr>
                        <a:t>CSV</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取込（外部</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取込ワークテーブルへの</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書込み不可、</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DB</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参照不可）</a:t>
                      </a:r>
                      <a:endPar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kumimoji="1" lang="en-US" altLang="ja-JP" sz="7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7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バージョン統一の足かせになる可能性が高いため不可とする</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FCECE9"/>
                    </a:solidFill>
                  </a:tcPr>
                </a:tc>
                <a:tc>
                  <a:txBody>
                    <a:bodyPr/>
                    <a:lstStyle/>
                    <a:p>
                      <a:pPr algn="l" fontAlgn="ctr"/>
                      <a:r>
                        <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rPr>
                        <a:t>Public</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と</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同等（</a:t>
                      </a:r>
                      <a:r>
                        <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rPr>
                        <a:t>CSV</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取込とバッチ実行</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ツール）</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FCECE9"/>
                    </a:solidFill>
                  </a:tcPr>
                </a:tc>
                <a:extLst>
                  <a:ext uri="{0D108BD9-81ED-4DB2-BD59-A6C34878D82A}">
                    <a16:rowId xmlns:a16="http://schemas.microsoft.com/office/drawing/2014/main" val="973478463"/>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コード管理</a:t>
                      </a:r>
                      <a:endParaRPr lang="zh-TW"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弊社が指定する制限は</a:t>
                      </a:r>
                      <a:r>
                        <a:rPr lang="ja-JP" altLang="en-US" sz="1000" b="0" i="0" u="none" strike="noStrike" dirty="0" err="1" smtClean="0">
                          <a:solidFill>
                            <a:srgbClr val="000000"/>
                          </a:solidFill>
                          <a:effectLst/>
                          <a:latin typeface="メイリオ" panose="020B0604030504040204" pitchFamily="50" charset="-128"/>
                          <a:ea typeface="メイリオ" panose="020B0604030504040204" pitchFamily="50" charset="-128"/>
                        </a:rPr>
                        <a:t>無し</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通常仕様の通り）</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Public</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は一部当社指定、</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Private</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は制限なし</a:t>
                      </a:r>
                    </a:p>
                  </a:txBody>
                  <a:tcPr marL="9525" marR="9525" marT="9525" marB="0" anchor="ctr"/>
                </a:tc>
                <a:extLst>
                  <a:ext uri="{0D108BD9-81ED-4DB2-BD59-A6C34878D82A}">
                    <a16:rowId xmlns:a16="http://schemas.microsoft.com/office/drawing/2014/main" val="4192871636"/>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機能制限（対</a:t>
                      </a:r>
                      <a:r>
                        <a:rPr lang="en-US" altLang="ja-JP" sz="1000" b="0" i="0" u="none" strike="noStrike" dirty="0">
                          <a:solidFill>
                            <a:schemeClr val="dk1"/>
                          </a:solidFill>
                          <a:effectLst/>
                          <a:latin typeface="メイリオ" panose="020B0604030504040204" pitchFamily="50" charset="-128"/>
                          <a:ea typeface="メイリオ" panose="020B0604030504040204" pitchFamily="50" charset="-128"/>
                        </a:rPr>
                        <a:t>Private</a:t>
                      </a: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拡張モジュールは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NG</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（人給やＧＭ、</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Connect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等の追加</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は不可）</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証憑管理</a:t>
                      </a: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OP</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は利用可（タイムスタンプも可）</a:t>
                      </a:r>
                      <a:endParaRPr lang="en-US" altLang="ja-JP" sz="1000" b="1" i="0" u="none" strike="noStrike" dirty="0">
                        <a:solidFill>
                          <a:srgbClr val="FF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u="none" strike="noStrike" dirty="0">
                          <a:effectLst/>
                          <a:latin typeface="メイリオ" panose="020B0604030504040204" pitchFamily="50" charset="-128"/>
                          <a:ea typeface="メイリオ" panose="020B0604030504040204" pitchFamily="50" charset="-128"/>
                        </a:rPr>
                        <a:t>Public</a:t>
                      </a:r>
                      <a:r>
                        <a:rPr lang="ja-JP" altLang="en-US" sz="1000" u="none" strike="noStrike" dirty="0" smtClean="0">
                          <a:effectLst/>
                          <a:latin typeface="メイリオ" panose="020B0604030504040204" pitchFamily="50" charset="-128"/>
                          <a:ea typeface="メイリオ" panose="020B0604030504040204" pitchFamily="50" charset="-128"/>
                        </a:rPr>
                        <a:t>とほぼ同等</a:t>
                      </a:r>
                      <a:r>
                        <a:rPr lang="ja-JP" altLang="en-US" sz="1000" u="none" strike="noStrike" dirty="0">
                          <a:effectLst/>
                          <a:latin typeface="メイリオ" panose="020B0604030504040204" pitchFamily="50" charset="-128"/>
                          <a:ea typeface="メイリオ" panose="020B0604030504040204" pitchFamily="50" charset="-128"/>
                        </a:rPr>
                        <a:t>、</a:t>
                      </a:r>
                      <a:r>
                        <a:rPr lang="en-US" altLang="ja-JP" sz="1000" u="none" strike="noStrike" dirty="0">
                          <a:effectLst/>
                          <a:latin typeface="メイリオ" panose="020B0604030504040204" pitchFamily="50" charset="-128"/>
                          <a:ea typeface="メイリオ" panose="020B0604030504040204" pitchFamily="50" charset="-128"/>
                        </a:rPr>
                        <a:t>Private</a:t>
                      </a:r>
                      <a:r>
                        <a:rPr lang="ja-JP" altLang="en-US" sz="1000" u="none" strike="noStrike" dirty="0">
                          <a:effectLst/>
                          <a:latin typeface="メイリオ" panose="020B0604030504040204" pitchFamily="50" charset="-128"/>
                          <a:ea typeface="メイリオ" panose="020B0604030504040204" pitchFamily="50" charset="-128"/>
                        </a:rPr>
                        <a:t>は制限なし</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667046512"/>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追加機能（対</a:t>
                      </a:r>
                      <a:r>
                        <a:rPr lang="en-US" altLang="ja-JP" sz="1000" b="0" i="0" u="none" strike="noStrike" dirty="0">
                          <a:solidFill>
                            <a:schemeClr val="dk1"/>
                          </a:solidFill>
                          <a:effectLst/>
                          <a:latin typeface="メイリオ" panose="020B0604030504040204" pitchFamily="50" charset="-128"/>
                          <a:ea typeface="メイリオ" panose="020B0604030504040204" pitchFamily="50" charset="-128"/>
                        </a:rPr>
                        <a:t>Public</a:t>
                      </a: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標準機能全て利用可（会社間</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仕訳、集中支払</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、セキュリティ</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OP</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等）</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u="none" strike="noStrike" dirty="0">
                          <a:effectLst/>
                          <a:latin typeface="メイリオ" panose="020B0604030504040204" pitchFamily="50" charset="-128"/>
                          <a:ea typeface="メイリオ" panose="020B0604030504040204" pitchFamily="50" charset="-128"/>
                        </a:rPr>
                        <a:t>Public</a:t>
                      </a:r>
                      <a:r>
                        <a:rPr lang="ja-JP" altLang="en-US" sz="1000" u="none" strike="noStrike" dirty="0">
                          <a:effectLst/>
                          <a:latin typeface="メイリオ" panose="020B0604030504040204" pitchFamily="50" charset="-128"/>
                          <a:ea typeface="メイリオ" panose="020B0604030504040204" pitchFamily="50" charset="-128"/>
                        </a:rPr>
                        <a:t>より拡大、</a:t>
                      </a:r>
                      <a:r>
                        <a:rPr lang="en-US" altLang="ja-JP" sz="1000" u="none" strike="noStrike" dirty="0">
                          <a:effectLst/>
                          <a:latin typeface="メイリオ" panose="020B0604030504040204" pitchFamily="50" charset="-128"/>
                          <a:ea typeface="メイリオ" panose="020B0604030504040204" pitchFamily="50" charset="-128"/>
                        </a:rPr>
                        <a:t>Private</a:t>
                      </a:r>
                      <a:r>
                        <a:rPr lang="ja-JP" altLang="en-US" sz="1000" u="none" strike="noStrike" dirty="0">
                          <a:effectLst/>
                          <a:latin typeface="メイリオ" panose="020B0604030504040204" pitchFamily="50" charset="-128"/>
                          <a:ea typeface="メイリオ" panose="020B0604030504040204" pitchFamily="50" charset="-128"/>
                        </a:rPr>
                        <a:t>と同等</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081222220"/>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接続回線</a:t>
                      </a:r>
                      <a:endParaRPr lang="en-US" altLang="ja-JP" sz="1000" b="0" i="0" u="none" strike="noStrike" dirty="0">
                        <a:solidFill>
                          <a:schemeClr val="dk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固定</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IP</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のインターネット、</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VPN</a:t>
                      </a:r>
                      <a:r>
                        <a:rPr lang="ja-JP" altLang="en-US" sz="1000" b="0" i="0" u="none" strike="noStrike" dirty="0" err="1">
                          <a:solidFill>
                            <a:srgbClr val="000000"/>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専用線（</a:t>
                      </a:r>
                      <a:r>
                        <a:rPr lang="en-US" altLang="ja-JP" sz="1000" b="0" i="0" u="none" strike="noStrike" dirty="0" err="1">
                          <a:solidFill>
                            <a:srgbClr val="000000"/>
                          </a:solidFill>
                          <a:effectLst/>
                          <a:latin typeface="メイリオ" panose="020B0604030504040204" pitchFamily="50" charset="-128"/>
                          <a:ea typeface="メイリオ" panose="020B0604030504040204" pitchFamily="50" charset="-128"/>
                        </a:rPr>
                        <a:t>FastConnect</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証憑管理</a:t>
                      </a: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OP</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利用時は</a:t>
                      </a: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VPN</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もしくは専用線、モバイル</a:t>
                      </a: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OP</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はキャリア回線不可</a:t>
                      </a:r>
                      <a:endParaRPr lang="en-US" altLang="ja-JP" sz="1000" b="1" i="0" u="none" strike="noStrike" dirty="0">
                        <a:solidFill>
                          <a:srgbClr val="FF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u="none" strike="noStrike" dirty="0">
                          <a:effectLst/>
                          <a:latin typeface="メイリオ" panose="020B0604030504040204" pitchFamily="50" charset="-128"/>
                          <a:ea typeface="メイリオ" panose="020B0604030504040204" pitchFamily="50" charset="-128"/>
                        </a:rPr>
                        <a:t>Public</a:t>
                      </a:r>
                      <a:r>
                        <a:rPr lang="ja-JP" altLang="en-US" sz="1000" u="none" strike="noStrike" dirty="0">
                          <a:effectLst/>
                          <a:latin typeface="メイリオ" panose="020B0604030504040204" pitchFamily="50" charset="-128"/>
                          <a:ea typeface="メイリオ" panose="020B0604030504040204" pitchFamily="50" charset="-128"/>
                        </a:rPr>
                        <a:t>より拡大、</a:t>
                      </a:r>
                      <a:r>
                        <a:rPr lang="en-US" altLang="ja-JP" sz="1000" u="none" strike="noStrike" dirty="0">
                          <a:effectLst/>
                          <a:latin typeface="メイリオ" panose="020B0604030504040204" pitchFamily="50" charset="-128"/>
                          <a:ea typeface="メイリオ" panose="020B0604030504040204" pitchFamily="50" charset="-128"/>
                        </a:rPr>
                        <a:t>Private</a:t>
                      </a:r>
                      <a:r>
                        <a:rPr lang="ja-JP" altLang="en-US" sz="1000" u="none" strike="noStrike" dirty="0">
                          <a:effectLst/>
                          <a:latin typeface="メイリオ" panose="020B0604030504040204" pitchFamily="50" charset="-128"/>
                          <a:ea typeface="メイリオ" panose="020B0604030504040204" pitchFamily="50" charset="-128"/>
                        </a:rPr>
                        <a:t>と</a:t>
                      </a:r>
                      <a:r>
                        <a:rPr lang="ja-JP" altLang="en-US" sz="1000" u="none" strike="noStrike" dirty="0" smtClean="0">
                          <a:effectLst/>
                          <a:latin typeface="メイリオ" panose="020B0604030504040204" pitchFamily="50" charset="-128"/>
                          <a:ea typeface="メイリオ" panose="020B0604030504040204" pitchFamily="50" charset="-128"/>
                        </a:rPr>
                        <a:t>同等</a:t>
                      </a:r>
                      <a:endParaRPr lang="en-US" altLang="ja-JP" sz="1000" u="none" strike="noStrike" dirty="0" smtClean="0">
                        <a:effectLst/>
                        <a:latin typeface="メイリオ" panose="020B0604030504040204" pitchFamily="50" charset="-128"/>
                        <a:ea typeface="メイリオ" panose="020B0604030504040204" pitchFamily="50" charset="-128"/>
                      </a:endParaRPr>
                    </a:p>
                    <a:p>
                      <a:pPr algn="l"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証憑管理</a:t>
                      </a: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OP</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利用時は</a:t>
                      </a: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VPN</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もしくは専用線</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265814533"/>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データ移行</a:t>
                      </a:r>
                      <a:endParaRPr lang="en-US" altLang="ja-JP" sz="1000" b="0" i="0" u="none" strike="noStrike" dirty="0">
                        <a:solidFill>
                          <a:schemeClr val="dk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現行オンプレ環境からの</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DUMP</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移行が可能（環境独立、</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CD</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任意）</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Public</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は不可、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Private</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は可</a:t>
                      </a:r>
                    </a:p>
                  </a:txBody>
                  <a:tcPr marL="9525" marR="9525" marT="9525" marB="0" anchor="ctr"/>
                </a:tc>
                <a:extLst>
                  <a:ext uri="{0D108BD9-81ED-4DB2-BD59-A6C34878D82A}">
                    <a16:rowId xmlns:a16="http://schemas.microsoft.com/office/drawing/2014/main" val="19796444"/>
                  </a:ext>
                </a:extLst>
              </a:tr>
              <a:tr h="325049">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ユーザ数</a:t>
                      </a:r>
                      <a:endParaRPr lang="en-US" altLang="ja-JP" sz="1000" b="0" i="0" u="none" strike="noStrike" dirty="0">
                        <a:solidFill>
                          <a:schemeClr val="dk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rPr>
                        <a:t>1</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ユーザから</a:t>
                      </a:r>
                      <a:endParaRPr lang="en-US" altLang="ja-JP" sz="900" b="1" i="0" u="none" strike="noStrike" dirty="0">
                        <a:solidFill>
                          <a:srgbClr val="FF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900" b="0" i="0" u="none" strike="noStrike" dirty="0" smtClean="0">
                          <a:solidFill>
                            <a:srgbClr val="000000"/>
                          </a:solidFill>
                          <a:effectLst/>
                          <a:latin typeface="メイリオ" panose="020B0604030504040204" pitchFamily="50" charset="-128"/>
                          <a:ea typeface="メイリオ" panose="020B0604030504040204" pitchFamily="50" charset="-128"/>
                        </a:rPr>
                        <a:t>3</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ユーザから</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292124481"/>
                  </a:ext>
                </a:extLst>
              </a:tr>
            </a:tbl>
          </a:graphicData>
        </a:graphic>
      </p:graphicFrame>
    </p:spTree>
    <p:extLst>
      <p:ext uri="{BB962C8B-B14F-4D97-AF65-F5344CB8AC3E}">
        <p14:creationId xmlns:p14="http://schemas.microsoft.com/office/powerpoint/2010/main" val="267787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77</a:t>
            </a:fld>
            <a:endParaRPr kumimoji="1" lang="ja-JP" altLang="en-US" dirty="0"/>
          </a:p>
        </p:txBody>
      </p:sp>
      <p:sp>
        <p:nvSpPr>
          <p:cNvPr id="3" name="タイトル 2"/>
          <p:cNvSpPr>
            <a:spLocks noGrp="1"/>
          </p:cNvSpPr>
          <p:nvPr>
            <p:ph type="title"/>
          </p:nvPr>
        </p:nvSpPr>
        <p:spPr/>
        <p:txBody>
          <a:bodyPr/>
          <a:lstStyle/>
          <a:p>
            <a:r>
              <a:rPr lang="en-US" altLang="ja-JP" sz="2000" dirty="0"/>
              <a:t>Compact</a:t>
            </a:r>
            <a:r>
              <a:rPr lang="ja-JP" altLang="en-US" sz="2000" dirty="0" smtClean="0"/>
              <a:t>の運用管理面</a:t>
            </a:r>
            <a:endParaRPr kumimoji="1" lang="ja-JP" altLang="en-US" sz="14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graphicFrame>
        <p:nvGraphicFramePr>
          <p:cNvPr id="7" name="表 6"/>
          <p:cNvGraphicFramePr>
            <a:graphicFrameLocks noGrp="1"/>
          </p:cNvGraphicFramePr>
          <p:nvPr>
            <p:extLst/>
          </p:nvPr>
        </p:nvGraphicFramePr>
        <p:xfrm>
          <a:off x="358775" y="915567"/>
          <a:ext cx="8389689" cy="3564395"/>
        </p:xfrm>
        <a:graphic>
          <a:graphicData uri="http://schemas.openxmlformats.org/drawingml/2006/table">
            <a:tbl>
              <a:tblPr firstRow="1">
                <a:tableStyleId>{F5AB1C69-6EDB-4FF4-983F-18BD219EF322}</a:tableStyleId>
              </a:tblPr>
              <a:tblGrid>
                <a:gridCol w="2016981">
                  <a:extLst>
                    <a:ext uri="{9D8B030D-6E8A-4147-A177-3AD203B41FA5}">
                      <a16:colId xmlns:a16="http://schemas.microsoft.com/office/drawing/2014/main" val="1175411462"/>
                    </a:ext>
                  </a:extLst>
                </a:gridCol>
                <a:gridCol w="3672408">
                  <a:extLst>
                    <a:ext uri="{9D8B030D-6E8A-4147-A177-3AD203B41FA5}">
                      <a16:colId xmlns:a16="http://schemas.microsoft.com/office/drawing/2014/main" val="2670264682"/>
                    </a:ext>
                  </a:extLst>
                </a:gridCol>
                <a:gridCol w="2700300">
                  <a:extLst>
                    <a:ext uri="{9D8B030D-6E8A-4147-A177-3AD203B41FA5}">
                      <a16:colId xmlns:a16="http://schemas.microsoft.com/office/drawing/2014/main" val="509037536"/>
                    </a:ext>
                  </a:extLst>
                </a:gridCol>
              </a:tblGrid>
              <a:tr h="243583">
                <a:tc>
                  <a:txBody>
                    <a:bodyPr/>
                    <a:lstStyle/>
                    <a:p>
                      <a:pPr algn="ctr" fontAlgn="ctr"/>
                      <a:r>
                        <a:rPr lang="ja-JP" altLang="en-US" sz="1000" b="1" i="0" u="none" strike="noStrike" dirty="0">
                          <a:solidFill>
                            <a:schemeClr val="lt1"/>
                          </a:solidFill>
                          <a:effectLst/>
                          <a:latin typeface="メイリオ" panose="020B0604030504040204" pitchFamily="50" charset="-128"/>
                          <a:ea typeface="メイリオ" panose="020B0604030504040204" pitchFamily="50" charset="-128"/>
                        </a:rPr>
                        <a:t>制限事項</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内容</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備考</a:t>
                      </a:r>
                      <a:endParaRPr lang="ja-JP" altLang="en-US"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584009437"/>
                  </a:ext>
                </a:extLst>
              </a:tr>
              <a:tr h="483031">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バージョンアップ方針</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サービス内容</a:t>
                      </a:r>
                    </a:p>
                  </a:txBody>
                  <a:tcPr marL="9525" marR="9525" marT="9525" marB="0" anchor="ct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Public</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同様に一斉実施、同一バージョンで揃える</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680857813"/>
                  </a:ext>
                </a:extLst>
              </a:tr>
              <a:tr h="648145">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バージョンアップ検証環境</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ユーザ向け</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実施日は固定、事前にユーザにて検証頂きます</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環境複製によるサンドボックス環境を提供（</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か月間）</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延長不可</a:t>
                      </a:r>
                      <a:endPar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endParaRPr>
                    </a:p>
                    <a:p>
                      <a:pPr algn="l" fontAlgn="ct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証憑管理</a:t>
                      </a: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OP</a:t>
                      </a:r>
                      <a:r>
                        <a:rPr lang="ja-JP" altLang="en-US" sz="800" b="1" i="0" u="none" strike="noStrike" dirty="0" err="1" smtClean="0">
                          <a:solidFill>
                            <a:srgbClr val="FF0000"/>
                          </a:solidFill>
                          <a:effectLst/>
                          <a:latin typeface="メイリオ" panose="020B0604030504040204" pitchFamily="50" charset="-128"/>
                          <a:ea typeface="メイリオ" panose="020B0604030504040204" pitchFamily="50" charset="-128"/>
                        </a:rPr>
                        <a:t>、</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従業員モバイル</a:t>
                      </a:r>
                      <a:r>
                        <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rPr>
                        <a:t>OP</a:t>
                      </a:r>
                      <a:r>
                        <a:rPr lang="ja-JP" altLang="en-US" sz="800" b="1" i="0" u="none" strike="noStrike" dirty="0" smtClean="0">
                          <a:solidFill>
                            <a:srgbClr val="FF0000"/>
                          </a:solidFill>
                          <a:effectLst/>
                          <a:latin typeface="メイリオ" panose="020B0604030504040204" pitchFamily="50" charset="-128"/>
                          <a:ea typeface="メイリオ" panose="020B0604030504040204" pitchFamily="50" charset="-128"/>
                        </a:rPr>
                        <a:t>は複製対象外（必要時は個別見積）</a:t>
                      </a:r>
                      <a:endParaRPr lang="en-US" altLang="ja-JP" sz="800" b="1" i="0" u="none" strike="noStrike" dirty="0" smtClean="0">
                        <a:solidFill>
                          <a:srgbClr val="FF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環境複製、利用時間を絞る、終了後削除</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運用監視は対象外</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kumimoji="1" lang="en-US" altLang="ja-JP" sz="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インターネット接続にて利用（固定グローバル</a:t>
                      </a:r>
                      <a:r>
                        <a:rPr kumimoji="1" lang="en-US" altLang="ja-JP" sz="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IP</a:t>
                      </a:r>
                      <a:r>
                        <a:rPr kumimoji="1" lang="ja-JP" altLang="en-US" sz="8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195668441"/>
                  </a:ext>
                </a:extLst>
              </a:tr>
              <a:tr h="483031">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販売方針、売り方</a:t>
                      </a:r>
                    </a:p>
                  </a:txBody>
                  <a:tcPr marL="9525" marR="9525" marT="9525" marB="0" anchor="ct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原則</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同じ</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lvl="0" algn="l">
                        <a:buNone/>
                      </a:pPr>
                      <a:r>
                        <a:rPr lang="ja-JP" altLang="en-US" sz="1000" b="0" i="0" u="none" strike="noStrike" dirty="0" smtClean="0">
                          <a:solidFill>
                            <a:srgbClr val="000000"/>
                          </a:solidFill>
                          <a:effectLst/>
                          <a:latin typeface="メイリオ"/>
                          <a:ea typeface="メイリオ"/>
                        </a:rPr>
                        <a:t>パートナーサービスの</a:t>
                      </a:r>
                      <a:r>
                        <a:rPr lang="en-US" altLang="ja-JP" sz="1000" b="0" i="0" u="none" strike="noStrike" dirty="0" err="1" smtClean="0">
                          <a:solidFill>
                            <a:srgbClr val="000000"/>
                          </a:solidFill>
                          <a:effectLst/>
                          <a:latin typeface="メイリオ"/>
                          <a:ea typeface="メイリオ"/>
                        </a:rPr>
                        <a:t>OEMとして活用</a:t>
                      </a:r>
                      <a:endParaRPr lang="en-US" altLang="ja-JP" sz="1000" b="0" i="0" u="none" strike="noStrike" dirty="0">
                        <a:solidFill>
                          <a:srgbClr val="000000"/>
                        </a:solidFill>
                        <a:effectLst/>
                        <a:latin typeface="メイリオ"/>
                        <a:ea typeface="メイリオ"/>
                      </a:endParaRPr>
                    </a:p>
                    <a:p>
                      <a:pPr lvl="0" algn="l">
                        <a:buNone/>
                      </a:pPr>
                      <a:r>
                        <a:rPr lang="en-US" altLang="ja-JP" sz="1000" b="0" i="0" u="none" strike="noStrike" dirty="0">
                          <a:solidFill>
                            <a:srgbClr val="000000"/>
                          </a:solidFill>
                          <a:effectLst/>
                          <a:latin typeface="メイリオ"/>
                          <a:ea typeface="メイリオ"/>
                        </a:rPr>
                        <a:t>Public</a:t>
                      </a:r>
                      <a:r>
                        <a:rPr lang="ja-JP" altLang="en-US" sz="1000" b="0" i="0" u="none" strike="noStrike" dirty="0" smtClean="0">
                          <a:solidFill>
                            <a:srgbClr val="000000"/>
                          </a:solidFill>
                          <a:effectLst/>
                          <a:latin typeface="メイリオ"/>
                          <a:ea typeface="メイリオ"/>
                        </a:rPr>
                        <a:t>ユーザ</a:t>
                      </a:r>
                      <a:r>
                        <a:rPr lang="ja-JP" altLang="en-US" sz="1000" b="0" i="0" u="none" strike="noStrike" dirty="0">
                          <a:solidFill>
                            <a:srgbClr val="000000"/>
                          </a:solidFill>
                          <a:effectLst/>
                          <a:latin typeface="メイリオ"/>
                          <a:ea typeface="メイリオ"/>
                        </a:rPr>
                        <a:t>の</a:t>
                      </a:r>
                      <a:r>
                        <a:rPr lang="ja-JP" altLang="en-US" sz="1000" b="0" i="0" u="none" strike="noStrike" dirty="0" smtClean="0">
                          <a:solidFill>
                            <a:srgbClr val="000000"/>
                          </a:solidFill>
                          <a:effectLst/>
                          <a:latin typeface="メイリオ"/>
                          <a:ea typeface="メイリオ"/>
                        </a:rPr>
                        <a:t>切替</a:t>
                      </a:r>
                      <a:endParaRPr lang="ja-JP" altLang="en-US" sz="1000" b="0" i="0" u="none" strike="noStrike" dirty="0">
                        <a:solidFill>
                          <a:srgbClr val="000000"/>
                        </a:solidFill>
                        <a:effectLst/>
                        <a:latin typeface="メイリオ"/>
                        <a:ea typeface="メイリオ"/>
                      </a:endParaRPr>
                    </a:p>
                  </a:txBody>
                  <a:tcPr marL="9525" marR="9525" marT="9525" marB="0" anchor="ctr"/>
                </a:tc>
                <a:extLst>
                  <a:ext uri="{0D108BD9-81ED-4DB2-BD59-A6C34878D82A}">
                    <a16:rowId xmlns:a16="http://schemas.microsoft.com/office/drawing/2014/main" val="3044154037"/>
                  </a:ext>
                </a:extLst>
              </a:tr>
              <a:tr h="735292">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導入支援</a:t>
                      </a: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製品は変わらないため導入支援は従来通りの工数が必要</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簡易パターンや</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Zoom</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合同形式等も試したが現実は難しい</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聞き取り設定丸請け方式等、別の方法も要検討</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398279180"/>
                  </a:ext>
                </a:extLst>
              </a:tr>
              <a:tr h="483031">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保守サポート</a:t>
                      </a: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現状通り</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973478463"/>
                  </a:ext>
                </a:extLst>
              </a:tr>
              <a:tr h="488282">
                <a:tc>
                  <a:txBody>
                    <a:bodyPr/>
                    <a:lstStyle/>
                    <a:p>
                      <a:pPr algn="l" fontAlgn="ctr"/>
                      <a:r>
                        <a:rPr lang="ja-JP" altLang="en-US" sz="1000" b="0" i="0" u="none" strike="noStrike" dirty="0">
                          <a:solidFill>
                            <a:schemeClr val="dk1"/>
                          </a:solidFill>
                          <a:effectLst/>
                          <a:latin typeface="メイリオ" panose="020B0604030504040204" pitchFamily="50" charset="-128"/>
                          <a:ea typeface="メイリオ" panose="020B0604030504040204" pitchFamily="50" charset="-128"/>
                        </a:rPr>
                        <a:t>事務</a:t>
                      </a:r>
                      <a:r>
                        <a:rPr lang="ja-JP" altLang="en-US" sz="1000" b="0" i="0" u="none" strike="noStrike" dirty="0" smtClean="0">
                          <a:solidFill>
                            <a:schemeClr val="dk1"/>
                          </a:solidFill>
                          <a:effectLst/>
                          <a:latin typeface="メイリオ" panose="020B0604030504040204" pitchFamily="50" charset="-128"/>
                          <a:ea typeface="メイリオ" panose="020B0604030504040204" pitchFamily="50" charset="-128"/>
                        </a:rPr>
                        <a:t>手続き（新規作成）</a:t>
                      </a:r>
                      <a:endParaRPr lang="en-US" altLang="ja-JP" sz="1000" b="0" i="0" u="none" strike="noStrike" dirty="0">
                        <a:solidFill>
                          <a:schemeClr val="dk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SLA</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（利用約款別紙</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）、利用申込書</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約款本紙は従来の</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Private</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と</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共通</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292124481"/>
                  </a:ext>
                </a:extLst>
              </a:tr>
            </a:tbl>
          </a:graphicData>
        </a:graphic>
      </p:graphicFrame>
    </p:spTree>
    <p:extLst>
      <p:ext uri="{BB962C8B-B14F-4D97-AF65-F5344CB8AC3E}">
        <p14:creationId xmlns:p14="http://schemas.microsoft.com/office/powerpoint/2010/main" val="330939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78</a:t>
            </a:fld>
            <a:endParaRPr kumimoji="1" lang="ja-JP" altLang="en-US" dirty="0"/>
          </a:p>
        </p:txBody>
      </p:sp>
      <p:sp>
        <p:nvSpPr>
          <p:cNvPr id="3" name="タイトル 2"/>
          <p:cNvSpPr>
            <a:spLocks noGrp="1"/>
          </p:cNvSpPr>
          <p:nvPr>
            <p:ph type="title"/>
          </p:nvPr>
        </p:nvSpPr>
        <p:spPr/>
        <p:txBody>
          <a:bodyPr/>
          <a:lstStyle/>
          <a:p>
            <a:r>
              <a:rPr lang="ja-JP" altLang="en-US" sz="2000" dirty="0" smtClean="0"/>
              <a:t>前提</a:t>
            </a:r>
            <a:r>
              <a:rPr lang="ja-JP" altLang="en-US" sz="2000" dirty="0"/>
              <a:t>事項：サービス提供時間</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smtClean="0"/>
              <a:t>© SuperStream Inc. All rights reserved.</a:t>
            </a:r>
            <a:endParaRPr lang="ja-JP" altLang="en-US" dirty="0"/>
          </a:p>
        </p:txBody>
      </p:sp>
      <p:graphicFrame>
        <p:nvGraphicFramePr>
          <p:cNvPr id="5" name="表 4"/>
          <p:cNvGraphicFramePr>
            <a:graphicFrameLocks noGrp="1"/>
          </p:cNvGraphicFramePr>
          <p:nvPr>
            <p:extLst/>
          </p:nvPr>
        </p:nvGraphicFramePr>
        <p:xfrm>
          <a:off x="683568" y="794544"/>
          <a:ext cx="7344817" cy="2281262"/>
        </p:xfrm>
        <a:graphic>
          <a:graphicData uri="http://schemas.openxmlformats.org/drawingml/2006/table">
            <a:tbl>
              <a:tblPr firstRow="1" bandRow="1"/>
              <a:tblGrid>
                <a:gridCol w="2560579">
                  <a:extLst>
                    <a:ext uri="{9D8B030D-6E8A-4147-A177-3AD203B41FA5}">
                      <a16:colId xmlns:a16="http://schemas.microsoft.com/office/drawing/2014/main" val="20000"/>
                    </a:ext>
                  </a:extLst>
                </a:gridCol>
                <a:gridCol w="2607996">
                  <a:extLst>
                    <a:ext uri="{9D8B030D-6E8A-4147-A177-3AD203B41FA5}">
                      <a16:colId xmlns:a16="http://schemas.microsoft.com/office/drawing/2014/main" val="20001"/>
                    </a:ext>
                  </a:extLst>
                </a:gridCol>
                <a:gridCol w="2176242">
                  <a:extLst>
                    <a:ext uri="{9D8B030D-6E8A-4147-A177-3AD203B41FA5}">
                      <a16:colId xmlns:a16="http://schemas.microsoft.com/office/drawing/2014/main" val="20002"/>
                    </a:ext>
                  </a:extLst>
                </a:gridCol>
              </a:tblGrid>
              <a:tr h="247457">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100" dirty="0" smtClean="0">
                          <a:latin typeface="メイリオ" pitchFamily="50" charset="-128"/>
                          <a:ea typeface="メイリオ" pitchFamily="50" charset="-128"/>
                          <a:cs typeface="メイリオ" pitchFamily="50" charset="-128"/>
                        </a:rPr>
                        <a:t>日時</a:t>
                      </a:r>
                      <a:endParaRPr kumimoji="1" lang="ja-JP" altLang="en-US" sz="1100" b="1"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18F60"/>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100" dirty="0" smtClean="0">
                          <a:latin typeface="メイリオ" pitchFamily="50" charset="-128"/>
                          <a:ea typeface="メイリオ" pitchFamily="50" charset="-128"/>
                          <a:cs typeface="メイリオ" pitchFamily="50" charset="-128"/>
                        </a:rPr>
                        <a:t>システム提供</a:t>
                      </a:r>
                      <a:endParaRPr kumimoji="1" lang="ja-JP" altLang="en-US" sz="1100" b="1"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18F60"/>
                    </a:solidFill>
                  </a:tcPr>
                </a:tc>
                <a:tc>
                  <a:txBody>
                    <a:bodyPr/>
                    <a:lstStyle>
                      <a:defPPr>
                        <a:defRPr lang="ja-JP"/>
                      </a:defPPr>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1100" dirty="0" smtClean="0">
                          <a:latin typeface="メイリオ" pitchFamily="50" charset="-128"/>
                          <a:ea typeface="メイリオ" pitchFamily="50" charset="-128"/>
                          <a:cs typeface="メイリオ" pitchFamily="50" charset="-128"/>
                        </a:rPr>
                        <a:t>サポート提供</a:t>
                      </a:r>
                      <a:endParaRPr kumimoji="1" lang="ja-JP" altLang="en-US" sz="1100" b="1"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18F60"/>
                    </a:solidFill>
                  </a:tcPr>
                </a:tc>
                <a:extLst>
                  <a:ext uri="{0D108BD9-81ED-4DB2-BD59-A6C34878D82A}">
                    <a16:rowId xmlns:a16="http://schemas.microsoft.com/office/drawing/2014/main" val="10000"/>
                  </a:ext>
                </a:extLst>
              </a:tr>
              <a:tr h="491100">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100" dirty="0" smtClean="0">
                          <a:latin typeface="メイリオ" pitchFamily="50" charset="-128"/>
                          <a:ea typeface="メイリオ" pitchFamily="50" charset="-128"/>
                          <a:cs typeface="メイリオ" pitchFamily="50" charset="-128"/>
                        </a:rPr>
                        <a:t>平日（月～金）</a:t>
                      </a:r>
                      <a:r>
                        <a:rPr kumimoji="1" lang="en-US" altLang="ja-JP" sz="800" dirty="0" smtClean="0">
                          <a:latin typeface="メイリオ" pitchFamily="50" charset="-128"/>
                          <a:ea typeface="メイリオ" pitchFamily="50" charset="-128"/>
                          <a:cs typeface="メイリオ" pitchFamily="50" charset="-128"/>
                        </a:rPr>
                        <a:t>7:00</a:t>
                      </a:r>
                      <a:r>
                        <a:rPr kumimoji="1" lang="ja-JP" altLang="en-US" sz="800" dirty="0" smtClean="0">
                          <a:latin typeface="メイリオ" pitchFamily="50" charset="-128"/>
                          <a:ea typeface="メイリオ" pitchFamily="50" charset="-128"/>
                          <a:cs typeface="メイリオ" pitchFamily="50" charset="-128"/>
                        </a:rPr>
                        <a:t>～</a:t>
                      </a:r>
                      <a:r>
                        <a:rPr kumimoji="1" lang="en-US" altLang="ja-JP" sz="800" dirty="0" smtClean="0">
                          <a:latin typeface="メイリオ" pitchFamily="50" charset="-128"/>
                          <a:ea typeface="メイリオ" pitchFamily="50" charset="-128"/>
                          <a:cs typeface="メイリオ" pitchFamily="50" charset="-128"/>
                        </a:rPr>
                        <a:t>25:00</a:t>
                      </a:r>
                      <a:endParaRPr kumimoji="1" lang="ja-JP" altLang="en-US" sz="800"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600" dirty="0" smtClean="0">
                          <a:solidFill>
                            <a:srgbClr val="00B0F0"/>
                          </a:solidFill>
                          <a:latin typeface="メイリオ" pitchFamily="50" charset="-128"/>
                          <a:ea typeface="メイリオ" pitchFamily="50" charset="-128"/>
                          <a:cs typeface="メイリオ" pitchFamily="50" charset="-128"/>
                        </a:rPr>
                        <a:t>●</a:t>
                      </a:r>
                      <a:endParaRPr kumimoji="1" lang="ja-JP" altLang="en-US" sz="1600" dirty="0">
                        <a:solidFill>
                          <a:srgbClr val="00B0F0"/>
                        </a:solidFill>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600" dirty="0" smtClean="0">
                          <a:solidFill>
                            <a:srgbClr val="00B0F0"/>
                          </a:solidFill>
                          <a:latin typeface="メイリオ" pitchFamily="50" charset="-128"/>
                          <a:ea typeface="メイリオ" pitchFamily="50" charset="-128"/>
                          <a:cs typeface="メイリオ" pitchFamily="50" charset="-128"/>
                        </a:rPr>
                        <a:t>●</a:t>
                      </a:r>
                      <a:endParaRPr kumimoji="1" lang="en-US" altLang="ja-JP" sz="1600" dirty="0" smtClean="0">
                        <a:solidFill>
                          <a:srgbClr val="00B0F0"/>
                        </a:solidFill>
                        <a:latin typeface="メイリオ" pitchFamily="50" charset="-128"/>
                        <a:ea typeface="メイリオ" pitchFamily="50" charset="-128"/>
                        <a:cs typeface="メイリオ" pitchFamily="50" charset="-128"/>
                      </a:endParaRPr>
                    </a:p>
                    <a:p>
                      <a:pPr algn="ctr"/>
                      <a:r>
                        <a:rPr kumimoji="1" lang="en-US" altLang="ja-JP" sz="900" dirty="0" smtClean="0">
                          <a:latin typeface="メイリオ" pitchFamily="50" charset="-128"/>
                          <a:ea typeface="メイリオ" pitchFamily="50" charset="-128"/>
                          <a:cs typeface="メイリオ" pitchFamily="50" charset="-128"/>
                        </a:rPr>
                        <a:t>10:00</a:t>
                      </a:r>
                      <a:r>
                        <a:rPr kumimoji="1" lang="ja-JP" altLang="en-US" sz="900" dirty="0" smtClean="0">
                          <a:latin typeface="メイリオ" pitchFamily="50" charset="-128"/>
                          <a:ea typeface="メイリオ" pitchFamily="50" charset="-128"/>
                          <a:cs typeface="メイリオ" pitchFamily="50" charset="-128"/>
                        </a:rPr>
                        <a:t>～</a:t>
                      </a:r>
                      <a:r>
                        <a:rPr kumimoji="1" lang="en-US" altLang="ja-JP" sz="900" dirty="0" smtClean="0">
                          <a:latin typeface="メイリオ" pitchFamily="50" charset="-128"/>
                          <a:ea typeface="メイリオ" pitchFamily="50" charset="-128"/>
                          <a:cs typeface="メイリオ" pitchFamily="50" charset="-128"/>
                        </a:rPr>
                        <a:t>12:00</a:t>
                      </a:r>
                      <a:r>
                        <a:rPr kumimoji="1" lang="ja-JP" altLang="en-US" sz="900" dirty="0" err="1" smtClean="0">
                          <a:latin typeface="メイリオ" pitchFamily="50" charset="-128"/>
                          <a:ea typeface="メイリオ" pitchFamily="50" charset="-128"/>
                          <a:cs typeface="メイリオ" pitchFamily="50" charset="-128"/>
                        </a:rPr>
                        <a:t>、</a:t>
                      </a:r>
                      <a:r>
                        <a:rPr kumimoji="1" lang="en-US" altLang="ja-JP" sz="900" dirty="0" smtClean="0">
                          <a:latin typeface="メイリオ" pitchFamily="50" charset="-128"/>
                          <a:ea typeface="メイリオ" pitchFamily="50" charset="-128"/>
                          <a:cs typeface="メイリオ" pitchFamily="50" charset="-128"/>
                        </a:rPr>
                        <a:t>13:00</a:t>
                      </a:r>
                      <a:r>
                        <a:rPr kumimoji="1" lang="ja-JP" altLang="en-US" sz="900" dirty="0" smtClean="0">
                          <a:latin typeface="メイリオ" pitchFamily="50" charset="-128"/>
                          <a:ea typeface="メイリオ" pitchFamily="50" charset="-128"/>
                          <a:cs typeface="メイリオ" pitchFamily="50" charset="-128"/>
                        </a:rPr>
                        <a:t>～</a:t>
                      </a:r>
                      <a:r>
                        <a:rPr kumimoji="1" lang="en-US" altLang="ja-JP" sz="900" dirty="0" smtClean="0">
                          <a:latin typeface="メイリオ" pitchFamily="50" charset="-128"/>
                          <a:ea typeface="メイリオ" pitchFamily="50" charset="-128"/>
                          <a:cs typeface="メイリオ" pitchFamily="50" charset="-128"/>
                        </a:rPr>
                        <a:t>17:00</a:t>
                      </a:r>
                      <a:endParaRPr kumimoji="1" lang="ja-JP" altLang="en-US" sz="900"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extLst>
                  <a:ext uri="{0D108BD9-81ED-4DB2-BD59-A6C34878D82A}">
                    <a16:rowId xmlns:a16="http://schemas.microsoft.com/office/drawing/2014/main" val="10001"/>
                  </a:ext>
                </a:extLst>
              </a:tr>
              <a:tr h="375549">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itchFamily="50" charset="-128"/>
                          <a:ea typeface="メイリオ" pitchFamily="50" charset="-128"/>
                          <a:cs typeface="メイリオ" pitchFamily="50" charset="-128"/>
                        </a:rPr>
                        <a:t>土曜　</a:t>
                      </a:r>
                      <a:r>
                        <a:rPr kumimoji="1" lang="en-US" altLang="ja-JP" sz="800" dirty="0" smtClean="0">
                          <a:latin typeface="メイリオ" pitchFamily="50" charset="-128"/>
                          <a:ea typeface="メイリオ" pitchFamily="50" charset="-128"/>
                          <a:cs typeface="メイリオ" pitchFamily="50" charset="-128"/>
                        </a:rPr>
                        <a:t>7:00</a:t>
                      </a:r>
                      <a:r>
                        <a:rPr kumimoji="1" lang="ja-JP" altLang="en-US" sz="800" dirty="0" smtClean="0">
                          <a:latin typeface="メイリオ" pitchFamily="50" charset="-128"/>
                          <a:ea typeface="メイリオ" pitchFamily="50" charset="-128"/>
                          <a:cs typeface="メイリオ" pitchFamily="50" charset="-128"/>
                        </a:rPr>
                        <a:t>～</a:t>
                      </a:r>
                      <a:r>
                        <a:rPr kumimoji="1" lang="en-US" altLang="ja-JP" sz="800" dirty="0" smtClean="0">
                          <a:latin typeface="メイリオ" pitchFamily="50" charset="-128"/>
                          <a:ea typeface="メイリオ" pitchFamily="50" charset="-128"/>
                          <a:cs typeface="メイリオ" pitchFamily="50" charset="-128"/>
                        </a:rPr>
                        <a:t>25:00</a:t>
                      </a:r>
                      <a:endParaRPr kumimoji="1" lang="ja-JP" altLang="en-US" sz="1100"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2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600" dirty="0" smtClean="0">
                          <a:latin typeface="メイリオ" pitchFamily="50" charset="-128"/>
                          <a:ea typeface="メイリオ" pitchFamily="50" charset="-128"/>
                          <a:cs typeface="メイリオ" pitchFamily="50" charset="-128"/>
                        </a:rPr>
                        <a:t>▲</a:t>
                      </a:r>
                      <a:r>
                        <a:rPr kumimoji="1" lang="ja-JP" altLang="en-US" sz="1050" dirty="0" smtClean="0">
                          <a:latin typeface="メイリオ" pitchFamily="50" charset="-128"/>
                          <a:ea typeface="メイリオ" pitchFamily="50" charset="-128"/>
                          <a:cs typeface="メイリオ" pitchFamily="50" charset="-128"/>
                        </a:rPr>
                        <a:t>（</a:t>
                      </a:r>
                      <a:r>
                        <a:rPr kumimoji="1" lang="en-US" altLang="ja-JP" sz="1050" dirty="0" smtClean="0">
                          <a:latin typeface="メイリオ" pitchFamily="50" charset="-128"/>
                          <a:ea typeface="メイリオ" pitchFamily="50" charset="-128"/>
                          <a:cs typeface="メイリオ" pitchFamily="50" charset="-128"/>
                        </a:rPr>
                        <a:t>SLA</a:t>
                      </a:r>
                      <a:r>
                        <a:rPr kumimoji="1" lang="ja-JP" altLang="en-US" sz="1050" dirty="0" smtClean="0">
                          <a:latin typeface="メイリオ" pitchFamily="50" charset="-128"/>
                          <a:ea typeface="メイリオ" pitchFamily="50" charset="-128"/>
                          <a:cs typeface="メイリオ" pitchFamily="50" charset="-128"/>
                        </a:rPr>
                        <a:t>対象外）</a:t>
                      </a:r>
                      <a:endParaRPr kumimoji="1" lang="en-US" altLang="ja-JP" sz="1200" dirty="0" smtClean="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2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1800" dirty="0" smtClean="0">
                          <a:solidFill>
                            <a:srgbClr val="C00000"/>
                          </a:solidFill>
                          <a:latin typeface="メイリオ" pitchFamily="50" charset="-128"/>
                          <a:ea typeface="メイリオ" pitchFamily="50" charset="-128"/>
                          <a:cs typeface="メイリオ" pitchFamily="50" charset="-128"/>
                        </a:rPr>
                        <a:t>×</a:t>
                      </a:r>
                      <a:endParaRPr kumimoji="1" lang="ja-JP" altLang="en-US" sz="1800" b="1" dirty="0">
                        <a:solidFill>
                          <a:srgbClr val="C00000"/>
                        </a:solidFill>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20000"/>
                      </a:srgbClr>
                    </a:solidFill>
                  </a:tcPr>
                </a:tc>
                <a:extLst>
                  <a:ext uri="{0D108BD9-81ED-4DB2-BD59-A6C34878D82A}">
                    <a16:rowId xmlns:a16="http://schemas.microsoft.com/office/drawing/2014/main" val="10002"/>
                  </a:ext>
                </a:extLst>
              </a:tr>
              <a:tr h="375549">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itchFamily="50" charset="-128"/>
                          <a:ea typeface="メイリオ" pitchFamily="50" charset="-128"/>
                          <a:cs typeface="メイリオ" pitchFamily="50" charset="-128"/>
                        </a:rPr>
                        <a:t>日曜　</a:t>
                      </a:r>
                      <a:r>
                        <a:rPr kumimoji="1" lang="en-US" altLang="ja-JP" sz="800" dirty="0" smtClean="0">
                          <a:latin typeface="メイリオ" pitchFamily="50" charset="-128"/>
                          <a:ea typeface="メイリオ" pitchFamily="50" charset="-128"/>
                          <a:cs typeface="メイリオ" pitchFamily="50" charset="-128"/>
                        </a:rPr>
                        <a:t>7:00</a:t>
                      </a:r>
                      <a:r>
                        <a:rPr kumimoji="1" lang="ja-JP" altLang="en-US" sz="800" dirty="0" smtClean="0">
                          <a:latin typeface="メイリオ" pitchFamily="50" charset="-128"/>
                          <a:ea typeface="メイリオ" pitchFamily="50" charset="-128"/>
                          <a:cs typeface="メイリオ" pitchFamily="50" charset="-128"/>
                        </a:rPr>
                        <a:t>～</a:t>
                      </a:r>
                      <a:r>
                        <a:rPr kumimoji="1" lang="en-US" altLang="ja-JP" sz="800" dirty="0" smtClean="0">
                          <a:latin typeface="メイリオ" pitchFamily="50" charset="-128"/>
                          <a:ea typeface="メイリオ" pitchFamily="50" charset="-128"/>
                          <a:cs typeface="メイリオ" pitchFamily="50" charset="-128"/>
                        </a:rPr>
                        <a:t>25:00</a:t>
                      </a:r>
                      <a:endParaRPr kumimoji="1" lang="ja-JP" altLang="en-US" sz="1100"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600" dirty="0" smtClean="0">
                          <a:latin typeface="メイリオ" pitchFamily="50" charset="-128"/>
                          <a:ea typeface="メイリオ" pitchFamily="50" charset="-128"/>
                          <a:cs typeface="メイリオ" pitchFamily="50" charset="-128"/>
                        </a:rPr>
                        <a:t>▲</a:t>
                      </a:r>
                      <a:r>
                        <a:rPr kumimoji="1" lang="ja-JP" altLang="en-US" sz="1050" dirty="0" smtClean="0">
                          <a:latin typeface="メイリオ" pitchFamily="50" charset="-128"/>
                          <a:ea typeface="メイリオ" pitchFamily="50" charset="-128"/>
                          <a:cs typeface="メイリオ" pitchFamily="50" charset="-128"/>
                        </a:rPr>
                        <a:t>（</a:t>
                      </a:r>
                      <a:r>
                        <a:rPr kumimoji="1" lang="en-US" altLang="ja-JP" sz="1050" dirty="0" smtClean="0">
                          <a:latin typeface="メイリオ" pitchFamily="50" charset="-128"/>
                          <a:ea typeface="メイリオ" pitchFamily="50" charset="-128"/>
                          <a:cs typeface="メイリオ" pitchFamily="50" charset="-128"/>
                        </a:rPr>
                        <a:t>SLA</a:t>
                      </a:r>
                      <a:r>
                        <a:rPr kumimoji="1" lang="ja-JP" altLang="en-US" sz="1050" dirty="0" smtClean="0">
                          <a:latin typeface="メイリオ" pitchFamily="50" charset="-128"/>
                          <a:ea typeface="メイリオ" pitchFamily="50" charset="-128"/>
                          <a:cs typeface="メイリオ" pitchFamily="50" charset="-128"/>
                        </a:rPr>
                        <a:t>対象外）</a:t>
                      </a:r>
                      <a:endParaRPr kumimoji="1" lang="en-US" altLang="ja-JP" sz="1200" dirty="0" smtClean="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1800" dirty="0" smtClean="0">
                          <a:solidFill>
                            <a:srgbClr val="C00000"/>
                          </a:solidFill>
                          <a:latin typeface="メイリオ" pitchFamily="50" charset="-128"/>
                          <a:ea typeface="メイリオ" pitchFamily="50" charset="-128"/>
                          <a:cs typeface="メイリオ" pitchFamily="50" charset="-128"/>
                        </a:rPr>
                        <a:t>×</a:t>
                      </a:r>
                      <a:endParaRPr kumimoji="1" lang="ja-JP" altLang="en-US" sz="1800" b="1" dirty="0">
                        <a:solidFill>
                          <a:srgbClr val="C00000"/>
                        </a:solidFill>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extLst>
                  <a:ext uri="{0D108BD9-81ED-4DB2-BD59-A6C34878D82A}">
                    <a16:rowId xmlns:a16="http://schemas.microsoft.com/office/drawing/2014/main" val="10003"/>
                  </a:ext>
                </a:extLst>
              </a:tr>
              <a:tr h="375549">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itchFamily="50" charset="-128"/>
                          <a:ea typeface="メイリオ" pitchFamily="50" charset="-128"/>
                          <a:cs typeface="メイリオ" pitchFamily="50" charset="-128"/>
                        </a:rPr>
                        <a:t>祝日　</a:t>
                      </a:r>
                      <a:r>
                        <a:rPr kumimoji="1" lang="en-US" altLang="ja-JP" sz="800" dirty="0" smtClean="0">
                          <a:latin typeface="メイリオ" pitchFamily="50" charset="-128"/>
                          <a:ea typeface="メイリオ" pitchFamily="50" charset="-128"/>
                          <a:cs typeface="メイリオ" pitchFamily="50" charset="-128"/>
                        </a:rPr>
                        <a:t>7:00</a:t>
                      </a:r>
                      <a:r>
                        <a:rPr kumimoji="1" lang="ja-JP" altLang="en-US" sz="800" dirty="0" smtClean="0">
                          <a:latin typeface="メイリオ" pitchFamily="50" charset="-128"/>
                          <a:ea typeface="メイリオ" pitchFamily="50" charset="-128"/>
                          <a:cs typeface="メイリオ" pitchFamily="50" charset="-128"/>
                        </a:rPr>
                        <a:t>～</a:t>
                      </a:r>
                      <a:r>
                        <a:rPr kumimoji="1" lang="en-US" altLang="ja-JP" sz="800" dirty="0" smtClean="0">
                          <a:latin typeface="メイリオ" pitchFamily="50" charset="-128"/>
                          <a:ea typeface="メイリオ" pitchFamily="50" charset="-128"/>
                          <a:cs typeface="メイリオ" pitchFamily="50" charset="-128"/>
                        </a:rPr>
                        <a:t>25:00</a:t>
                      </a:r>
                      <a:endParaRPr kumimoji="1" lang="ja-JP" altLang="en-US" sz="1100" dirty="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2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600" dirty="0" smtClean="0">
                          <a:latin typeface="メイリオ" pitchFamily="50" charset="-128"/>
                          <a:ea typeface="メイリオ" pitchFamily="50" charset="-128"/>
                          <a:cs typeface="メイリオ" pitchFamily="50" charset="-128"/>
                        </a:rPr>
                        <a:t>▲</a:t>
                      </a:r>
                      <a:r>
                        <a:rPr kumimoji="1" lang="ja-JP" altLang="en-US" sz="1050" dirty="0" smtClean="0">
                          <a:latin typeface="メイリオ" pitchFamily="50" charset="-128"/>
                          <a:ea typeface="メイリオ" pitchFamily="50" charset="-128"/>
                          <a:cs typeface="メイリオ" pitchFamily="50" charset="-128"/>
                        </a:rPr>
                        <a:t>（</a:t>
                      </a:r>
                      <a:r>
                        <a:rPr kumimoji="1" lang="en-US" altLang="ja-JP" sz="1050" dirty="0" smtClean="0">
                          <a:latin typeface="メイリオ" pitchFamily="50" charset="-128"/>
                          <a:ea typeface="メイリオ" pitchFamily="50" charset="-128"/>
                          <a:cs typeface="メイリオ" pitchFamily="50" charset="-128"/>
                        </a:rPr>
                        <a:t>SLA</a:t>
                      </a:r>
                      <a:r>
                        <a:rPr kumimoji="1" lang="ja-JP" altLang="en-US" sz="1050" dirty="0" smtClean="0">
                          <a:latin typeface="メイリオ" pitchFamily="50" charset="-128"/>
                          <a:ea typeface="メイリオ" pitchFamily="50" charset="-128"/>
                          <a:cs typeface="メイリオ" pitchFamily="50" charset="-128"/>
                        </a:rPr>
                        <a:t>対象外）</a:t>
                      </a:r>
                      <a:endParaRPr kumimoji="1" lang="en-US" altLang="ja-JP" sz="1200" dirty="0" smtClean="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2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1800" dirty="0" smtClean="0">
                          <a:solidFill>
                            <a:srgbClr val="C00000"/>
                          </a:solidFill>
                          <a:latin typeface="メイリオ" pitchFamily="50" charset="-128"/>
                          <a:ea typeface="メイリオ" pitchFamily="50" charset="-128"/>
                          <a:cs typeface="メイリオ" pitchFamily="50" charset="-128"/>
                        </a:rPr>
                        <a:t>×</a:t>
                      </a:r>
                      <a:endParaRPr kumimoji="1" lang="ja-JP" altLang="en-US" sz="1800" b="1" dirty="0">
                        <a:solidFill>
                          <a:srgbClr val="C00000"/>
                        </a:solidFill>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20000"/>
                      </a:srgbClr>
                    </a:solidFill>
                  </a:tcPr>
                </a:tc>
                <a:extLst>
                  <a:ext uri="{0D108BD9-81ED-4DB2-BD59-A6C34878D82A}">
                    <a16:rowId xmlns:a16="http://schemas.microsoft.com/office/drawing/2014/main" val="10004"/>
                  </a:ext>
                </a:extLst>
              </a:tr>
              <a:tr h="404435">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itchFamily="50" charset="-128"/>
                          <a:ea typeface="メイリオ" pitchFamily="50" charset="-128"/>
                          <a:cs typeface="メイリオ" pitchFamily="50" charset="-128"/>
                        </a:rPr>
                        <a:t>当社指定の休業日 </a:t>
                      </a:r>
                      <a:r>
                        <a:rPr kumimoji="1" lang="en-US" altLang="ja-JP" sz="800" dirty="0" smtClean="0">
                          <a:latin typeface="メイリオ" pitchFamily="50" charset="-128"/>
                          <a:ea typeface="メイリオ" pitchFamily="50" charset="-128"/>
                          <a:cs typeface="メイリオ" pitchFamily="50" charset="-128"/>
                        </a:rPr>
                        <a:t>7:00</a:t>
                      </a:r>
                      <a:r>
                        <a:rPr kumimoji="1" lang="ja-JP" altLang="en-US" sz="800" dirty="0" smtClean="0">
                          <a:latin typeface="メイリオ" pitchFamily="50" charset="-128"/>
                          <a:ea typeface="メイリオ" pitchFamily="50" charset="-128"/>
                          <a:cs typeface="メイリオ" pitchFamily="50" charset="-128"/>
                        </a:rPr>
                        <a:t>～</a:t>
                      </a:r>
                      <a:r>
                        <a:rPr kumimoji="1" lang="en-US" altLang="ja-JP" sz="800" dirty="0" smtClean="0">
                          <a:latin typeface="メイリオ" pitchFamily="50" charset="-128"/>
                          <a:ea typeface="メイリオ" pitchFamily="50" charset="-128"/>
                          <a:cs typeface="メイリオ" pitchFamily="50" charset="-128"/>
                        </a:rPr>
                        <a:t>25:00</a:t>
                      </a:r>
                      <a:endParaRPr kumimoji="1" lang="en-US" altLang="ja-JP" sz="1100" dirty="0" smtClean="0">
                        <a:latin typeface="メイリオ" pitchFamily="50" charset="-128"/>
                        <a:ea typeface="メイリオ" pitchFamily="50" charset="-128"/>
                        <a:cs typeface="メイリオ"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itchFamily="50" charset="-128"/>
                          <a:ea typeface="メイリオ" pitchFamily="50" charset="-128"/>
                          <a:cs typeface="メイリオ" pitchFamily="50" charset="-128"/>
                        </a:rPr>
                        <a:t>（年末年始、夏季休業、</a:t>
                      </a:r>
                      <a:r>
                        <a:rPr kumimoji="1" lang="en-US" altLang="ja-JP" sz="900" dirty="0" smtClean="0">
                          <a:latin typeface="メイリオ" pitchFamily="50" charset="-128"/>
                          <a:ea typeface="メイリオ" pitchFamily="50" charset="-128"/>
                          <a:cs typeface="メイリオ" pitchFamily="50" charset="-128"/>
                        </a:rPr>
                        <a:t>GW</a:t>
                      </a:r>
                      <a:r>
                        <a:rPr kumimoji="1" lang="ja-JP" altLang="en-US" sz="900" dirty="0" smtClean="0">
                          <a:latin typeface="メイリオ" pitchFamily="50" charset="-128"/>
                          <a:ea typeface="メイリオ" pitchFamily="50" charset="-128"/>
                          <a:cs typeface="メイリオ" pitchFamily="50" charset="-128"/>
                        </a:rPr>
                        <a:t>）</a:t>
                      </a:r>
                      <a:endParaRPr kumimoji="1" lang="ja-JP" altLang="en-US" sz="1000" dirty="0" smtClean="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ja-JP" altLang="en-US" sz="1600" dirty="0" smtClean="0">
                          <a:latin typeface="メイリオ" pitchFamily="50" charset="-128"/>
                          <a:ea typeface="メイリオ" pitchFamily="50" charset="-128"/>
                          <a:cs typeface="メイリオ" pitchFamily="50" charset="-128"/>
                        </a:rPr>
                        <a:t>▲</a:t>
                      </a:r>
                      <a:r>
                        <a:rPr kumimoji="1" lang="ja-JP" altLang="en-US" sz="1050" dirty="0" smtClean="0">
                          <a:latin typeface="メイリオ" pitchFamily="50" charset="-128"/>
                          <a:ea typeface="メイリオ" pitchFamily="50" charset="-128"/>
                          <a:cs typeface="メイリオ" pitchFamily="50" charset="-128"/>
                        </a:rPr>
                        <a:t>（</a:t>
                      </a:r>
                      <a:r>
                        <a:rPr kumimoji="1" lang="en-US" altLang="ja-JP" sz="1050" dirty="0" smtClean="0">
                          <a:latin typeface="メイリオ" pitchFamily="50" charset="-128"/>
                          <a:ea typeface="メイリオ" pitchFamily="50" charset="-128"/>
                          <a:cs typeface="メイリオ" pitchFamily="50" charset="-128"/>
                        </a:rPr>
                        <a:t>SLA</a:t>
                      </a:r>
                      <a:r>
                        <a:rPr kumimoji="1" lang="ja-JP" altLang="en-US" sz="1050" dirty="0" smtClean="0">
                          <a:latin typeface="メイリオ" pitchFamily="50" charset="-128"/>
                          <a:ea typeface="メイリオ" pitchFamily="50" charset="-128"/>
                          <a:cs typeface="メイリオ" pitchFamily="50" charset="-128"/>
                        </a:rPr>
                        <a:t>対象外）</a:t>
                      </a:r>
                      <a:endParaRPr kumimoji="1" lang="en-US" altLang="ja-JP" sz="1050" dirty="0" smtClean="0">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tc>
                  <a:txBody>
                    <a:bodyPr/>
                    <a:lstStyle>
                      <a:defPPr>
                        <a:defRPr lang="ja-JP"/>
                      </a:defPPr>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1800" dirty="0" smtClean="0">
                          <a:solidFill>
                            <a:srgbClr val="C00000"/>
                          </a:solidFill>
                          <a:latin typeface="メイリオ" pitchFamily="50" charset="-128"/>
                          <a:ea typeface="メイリオ" pitchFamily="50" charset="-128"/>
                          <a:cs typeface="メイリオ" pitchFamily="50" charset="-128"/>
                        </a:rPr>
                        <a:t>×</a:t>
                      </a:r>
                      <a:endParaRPr kumimoji="1" lang="ja-JP" altLang="en-US" sz="1800" b="1" dirty="0">
                        <a:solidFill>
                          <a:srgbClr val="C00000"/>
                        </a:solidFill>
                        <a:latin typeface="メイリオ" pitchFamily="50" charset="-128"/>
                        <a:ea typeface="メイリオ" pitchFamily="50" charset="-128"/>
                        <a:cs typeface="メイリオ"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18F60">
                        <a:tint val="40000"/>
                      </a:srgbClr>
                    </a:solidFill>
                  </a:tcPr>
                </a:tc>
                <a:extLst>
                  <a:ext uri="{0D108BD9-81ED-4DB2-BD59-A6C34878D82A}">
                    <a16:rowId xmlns:a16="http://schemas.microsoft.com/office/drawing/2014/main" val="10005"/>
                  </a:ext>
                </a:extLst>
              </a:tr>
            </a:tbl>
          </a:graphicData>
        </a:graphic>
      </p:graphicFrame>
      <p:sp>
        <p:nvSpPr>
          <p:cNvPr id="6" name="テキスト ボックス 5"/>
          <p:cNvSpPr txBox="1"/>
          <p:nvPr/>
        </p:nvSpPr>
        <p:spPr>
          <a:xfrm>
            <a:off x="683569" y="4077986"/>
            <a:ext cx="8244407" cy="782014"/>
          </a:xfrm>
          <a:prstGeom prst="rect">
            <a:avLst/>
          </a:prstGeom>
        </p:spPr>
        <p:txBody>
          <a:bodyPr wrap="none" lIns="0" tIns="0" rIns="0" bIns="0" rtlCol="0" anchor="t" anchorCtr="0">
            <a:noAutofit/>
          </a:bodyPr>
          <a:lstStyle/>
          <a:p>
            <a:pPr>
              <a:spcBef>
                <a:spcPts val="400"/>
              </a:spcBef>
              <a:defRPr/>
            </a:pPr>
            <a:r>
              <a:rPr lang="en-US" altLang="ja-JP" sz="1100" dirty="0" smtClean="0">
                <a:solidFill>
                  <a:prstClr val="black">
                    <a:lumMod val="75000"/>
                    <a:lumOff val="25000"/>
                  </a:prstClr>
                </a:solidFill>
                <a:latin typeface="メイリオ" pitchFamily="50" charset="-128"/>
                <a:ea typeface="メイリオ" pitchFamily="50" charset="-128"/>
                <a:cs typeface="メイリオ" pitchFamily="50" charset="-128"/>
              </a:rPr>
              <a:t>SLA</a:t>
            </a:r>
            <a:r>
              <a:rPr lang="ja-JP" altLang="en-US" sz="1100" dirty="0" smtClean="0">
                <a:solidFill>
                  <a:prstClr val="black">
                    <a:lumMod val="75000"/>
                    <a:lumOff val="25000"/>
                  </a:prstClr>
                </a:solidFill>
                <a:latin typeface="メイリオ" pitchFamily="50" charset="-128"/>
                <a:ea typeface="メイリオ" pitchFamily="50" charset="-128"/>
                <a:cs typeface="メイリオ" pitchFamily="50" charset="-128"/>
              </a:rPr>
              <a:t>対象外について</a:t>
            </a:r>
            <a:r>
              <a:rPr kumimoji="0" lang="ja-JP" altLang="en-US" sz="1100" kern="0" dirty="0" smtClean="0">
                <a:solidFill>
                  <a:prstClr val="black">
                    <a:lumMod val="75000"/>
                    <a:lumOff val="25000"/>
                  </a:prstClr>
                </a:solidFill>
                <a:latin typeface="メイリオ" pitchFamily="50" charset="-128"/>
                <a:ea typeface="メイリオ" pitchFamily="50" charset="-128"/>
                <a:cs typeface="メイリオ" pitchFamily="50" charset="-128"/>
              </a:rPr>
              <a:t>：</a:t>
            </a:r>
            <a:endParaRPr lang="en-US" altLang="ja-JP" sz="1100" dirty="0" smtClean="0">
              <a:solidFill>
                <a:prstClr val="black">
                  <a:lumMod val="75000"/>
                  <a:lumOff val="25000"/>
                </a:prstClr>
              </a:solidFill>
              <a:latin typeface="メイリオ" pitchFamily="50" charset="-128"/>
              <a:ea typeface="メイリオ" pitchFamily="50" charset="-128"/>
              <a:cs typeface="メイリオ" pitchFamily="50" charset="-128"/>
            </a:endParaRPr>
          </a:p>
          <a:p>
            <a:pPr>
              <a:spcBef>
                <a:spcPts val="400"/>
              </a:spcBef>
              <a:defRPr/>
            </a:pPr>
            <a:r>
              <a:rPr kumimoji="0" lang="ja-JP" altLang="en-US" sz="1050" kern="0" dirty="0">
                <a:solidFill>
                  <a:prstClr val="black">
                    <a:lumMod val="75000"/>
                    <a:lumOff val="25000"/>
                  </a:prstClr>
                </a:solidFill>
                <a:latin typeface="メイリオ" pitchFamily="50" charset="-128"/>
                <a:ea typeface="メイリオ" pitchFamily="50" charset="-128"/>
                <a:cs typeface="メイリオ" pitchFamily="50" charset="-128"/>
              </a:rPr>
              <a:t>　</a:t>
            </a:r>
            <a:r>
              <a:rPr kumimoji="0" lang="ja-JP" altLang="en-US" sz="1050" kern="0" dirty="0" smtClean="0">
                <a:solidFill>
                  <a:prstClr val="black">
                    <a:lumMod val="75000"/>
                    <a:lumOff val="25000"/>
                  </a:prstClr>
                </a:solidFill>
                <a:latin typeface="メイリオ" pitchFamily="50" charset="-128"/>
                <a:ea typeface="メイリオ" pitchFamily="50" charset="-128"/>
                <a:cs typeface="メイリオ" pitchFamily="50" charset="-128"/>
              </a:rPr>
              <a:t>①</a:t>
            </a:r>
            <a:r>
              <a:rPr lang="ja-JP" altLang="en-US" sz="1050" dirty="0" smtClean="0">
                <a:solidFill>
                  <a:prstClr val="black">
                    <a:lumMod val="75000"/>
                    <a:lumOff val="25000"/>
                  </a:prstClr>
                </a:solidFill>
                <a:latin typeface="メイリオ" pitchFamily="50" charset="-128"/>
                <a:ea typeface="メイリオ" pitchFamily="50" charset="-128"/>
                <a:cs typeface="メイリオ" pitchFamily="50" charset="-128"/>
              </a:rPr>
              <a:t>常時監視サービスを利用し、万が一障害がおきれば当社サポート提供時間内</a:t>
            </a:r>
            <a:r>
              <a:rPr kumimoji="0" lang="ja-JP" altLang="en-US" sz="1050" kern="0" dirty="0" smtClean="0">
                <a:solidFill>
                  <a:prstClr val="black">
                    <a:lumMod val="75000"/>
                    <a:lumOff val="25000"/>
                  </a:prstClr>
                </a:solidFill>
                <a:latin typeface="メイリオ" pitchFamily="50" charset="-128"/>
                <a:ea typeface="メイリオ" pitchFamily="50" charset="-128"/>
                <a:cs typeface="メイリオ" pitchFamily="50" charset="-128"/>
              </a:rPr>
              <a:t>（平日）</a:t>
            </a:r>
            <a:r>
              <a:rPr kumimoji="0" lang="ja-JP" altLang="en-US" sz="1050" kern="0" dirty="0">
                <a:solidFill>
                  <a:prstClr val="black">
                    <a:lumMod val="75000"/>
                    <a:lumOff val="25000"/>
                  </a:prstClr>
                </a:solidFill>
                <a:latin typeface="メイリオ" pitchFamily="50" charset="-128"/>
                <a:ea typeface="メイリオ" pitchFamily="50" charset="-128"/>
                <a:cs typeface="メイリオ" pitchFamily="50" charset="-128"/>
              </a:rPr>
              <a:t>の</a:t>
            </a:r>
            <a:r>
              <a:rPr lang="en-US" altLang="ja-JP" sz="1050" dirty="0" smtClean="0">
                <a:solidFill>
                  <a:prstClr val="black">
                    <a:lumMod val="75000"/>
                    <a:lumOff val="25000"/>
                  </a:prstClr>
                </a:solidFill>
                <a:latin typeface="メイリオ" pitchFamily="50" charset="-128"/>
                <a:ea typeface="メイリオ" pitchFamily="50" charset="-128"/>
                <a:cs typeface="メイリオ" pitchFamily="50" charset="-128"/>
              </a:rPr>
              <a:t>8</a:t>
            </a:r>
            <a:r>
              <a:rPr lang="ja-JP" altLang="en-US" sz="1050" dirty="0" smtClean="0">
                <a:solidFill>
                  <a:prstClr val="black">
                    <a:lumMod val="75000"/>
                    <a:lumOff val="25000"/>
                  </a:prstClr>
                </a:solidFill>
                <a:latin typeface="メイリオ" pitchFamily="50" charset="-128"/>
                <a:ea typeface="メイリオ" pitchFamily="50" charset="-128"/>
                <a:cs typeface="メイリオ" pitchFamily="50" charset="-128"/>
              </a:rPr>
              <a:t>時間以内で復旧を行います</a:t>
            </a:r>
            <a:endParaRPr lang="en-US" altLang="ja-JP" sz="1050" dirty="0" smtClean="0">
              <a:solidFill>
                <a:prstClr val="black">
                  <a:lumMod val="75000"/>
                  <a:lumOff val="25000"/>
                </a:prstClr>
              </a:solidFill>
              <a:latin typeface="メイリオ" pitchFamily="50" charset="-128"/>
              <a:ea typeface="メイリオ" pitchFamily="50" charset="-128"/>
              <a:cs typeface="メイリオ" pitchFamily="50" charset="-128"/>
            </a:endParaRPr>
          </a:p>
          <a:p>
            <a:pPr>
              <a:spcBef>
                <a:spcPts val="400"/>
              </a:spcBef>
              <a:defRPr/>
            </a:pPr>
            <a:r>
              <a:rPr kumimoji="0" lang="ja-JP" altLang="en-US" sz="1050" kern="0" dirty="0">
                <a:solidFill>
                  <a:prstClr val="black">
                    <a:lumMod val="75000"/>
                    <a:lumOff val="25000"/>
                  </a:prstClr>
                </a:solidFill>
                <a:latin typeface="メイリオ" pitchFamily="50" charset="-128"/>
                <a:ea typeface="メイリオ" pitchFamily="50" charset="-128"/>
                <a:cs typeface="メイリオ" pitchFamily="50" charset="-128"/>
              </a:rPr>
              <a:t>　</a:t>
            </a:r>
            <a:r>
              <a:rPr kumimoji="0" lang="ja-JP" altLang="en-US" sz="1050" kern="0" dirty="0" smtClean="0">
                <a:solidFill>
                  <a:prstClr val="black">
                    <a:lumMod val="75000"/>
                    <a:lumOff val="25000"/>
                  </a:prstClr>
                </a:solidFill>
                <a:latin typeface="メイリオ" pitchFamily="50" charset="-128"/>
                <a:ea typeface="メイリオ" pitchFamily="50" charset="-128"/>
                <a:cs typeface="メイリオ" pitchFamily="50" charset="-128"/>
              </a:rPr>
              <a:t>②ユーザはシステム利用は可能ですが、当社サービスポリシーを遵守出来ない時間帯であるため「▲</a:t>
            </a:r>
            <a:r>
              <a:rPr kumimoji="0" lang="en-US" altLang="ja-JP" sz="1050" kern="0" dirty="0" smtClean="0">
                <a:solidFill>
                  <a:prstClr val="black">
                    <a:lumMod val="75000"/>
                    <a:lumOff val="25000"/>
                  </a:prstClr>
                </a:solidFill>
                <a:latin typeface="メイリオ" pitchFamily="50" charset="-128"/>
                <a:ea typeface="メイリオ" pitchFamily="50" charset="-128"/>
                <a:cs typeface="メイリオ" pitchFamily="50" charset="-128"/>
              </a:rPr>
              <a:t>SLA</a:t>
            </a:r>
            <a:r>
              <a:rPr kumimoji="0" lang="ja-JP" altLang="en-US" sz="1050" kern="0" dirty="0" smtClean="0">
                <a:solidFill>
                  <a:prstClr val="black">
                    <a:lumMod val="75000"/>
                    <a:lumOff val="25000"/>
                  </a:prstClr>
                </a:solidFill>
                <a:latin typeface="メイリオ" pitchFamily="50" charset="-128"/>
                <a:ea typeface="メイリオ" pitchFamily="50" charset="-128"/>
                <a:cs typeface="メイリオ" pitchFamily="50" charset="-128"/>
              </a:rPr>
              <a:t>対象外」としています</a:t>
            </a:r>
            <a:endParaRPr kumimoji="0" lang="en-US" altLang="ja-JP" sz="1050" kern="0" dirty="0" smtClean="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7" name="タイトル 2"/>
          <p:cNvSpPr txBox="1">
            <a:spLocks/>
          </p:cNvSpPr>
          <p:nvPr/>
        </p:nvSpPr>
        <p:spPr bwMode="white">
          <a:xfrm>
            <a:off x="683568" y="3231663"/>
            <a:ext cx="7344816" cy="825956"/>
          </a:xfrm>
          <a:prstGeom prst="rect">
            <a:avLst/>
          </a:prstGeom>
          <a:effectLst/>
        </p:spPr>
        <p:txBody>
          <a:bodyPr vert="horz" lIns="0" tIns="72000" rIns="0" bIns="0" rtlCol="0" anchor="t" anchorCtr="0">
            <a:noAutofit/>
          </a:bodyPr>
          <a:lstStyle>
            <a:lvl1pPr algn="l" defTabSz="914400" rtl="0" eaLnBrk="1" latinLnBrk="0" hangingPunct="1">
              <a:lnSpc>
                <a:spcPts val="2000"/>
              </a:lnSpc>
              <a:spcBef>
                <a:spcPct val="0"/>
              </a:spcBef>
              <a:buNone/>
              <a:defRPr kumimoji="1" sz="1700" b="1" kern="1200" baseline="0">
                <a:solidFill>
                  <a:schemeClr val="tx1"/>
                </a:solidFill>
                <a:effectLst/>
                <a:latin typeface="+mj-ea"/>
                <a:ea typeface="+mj-ea"/>
                <a:cs typeface="+mj-cs"/>
              </a:defRPr>
            </a:lvl1pPr>
          </a:lstStyle>
          <a:p>
            <a:pPr>
              <a:lnSpc>
                <a:spcPct val="100000"/>
              </a:lnSpc>
              <a:spcBef>
                <a:spcPts val="400"/>
              </a:spcBef>
              <a:defRPr/>
            </a:pP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システム提供時間：　　</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7:00</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25:00</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800" b="0" dirty="0" smtClean="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800" b="0" dirty="0" smtClean="0">
                <a:solidFill>
                  <a:prstClr val="black">
                    <a:lumMod val="75000"/>
                    <a:lumOff val="25000"/>
                  </a:prstClr>
                </a:solidFill>
                <a:latin typeface="メイリオ" pitchFamily="50" charset="-128"/>
                <a:ea typeface="メイリオ" pitchFamily="50" charset="-128"/>
                <a:cs typeface="メイリオ" pitchFamily="50" charset="-128"/>
              </a:rPr>
              <a:t>弊社計画停止時間は除く</a:t>
            </a:r>
            <a:endPar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endParaRPr>
          </a:p>
          <a:p>
            <a:pPr>
              <a:lnSpc>
                <a:spcPct val="100000"/>
              </a:lnSpc>
              <a:spcBef>
                <a:spcPts val="400"/>
              </a:spcBef>
              <a:defRPr/>
            </a:pP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サポート時間（電話）：　　</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10:00</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12:00</a:t>
            </a:r>
            <a:r>
              <a:rPr lang="ja-JP" altLang="en-US" sz="1100" b="0" dirty="0" err="1" smtClean="0">
                <a:solidFill>
                  <a:prstClr val="black">
                    <a:lumMod val="75000"/>
                    <a:lumOff val="25000"/>
                  </a:prstClr>
                </a:solidFill>
                <a:latin typeface="メイリオ" pitchFamily="50" charset="-128"/>
                <a:ea typeface="メイリオ" pitchFamily="50" charset="-128"/>
                <a:cs typeface="メイリオ" pitchFamily="50" charset="-128"/>
              </a:rPr>
              <a:t>、</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13:00</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17:00</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800" b="0" dirty="0" smtClean="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800" b="0" dirty="0" smtClean="0">
                <a:solidFill>
                  <a:prstClr val="black">
                    <a:lumMod val="75000"/>
                    <a:lumOff val="25000"/>
                  </a:prstClr>
                </a:solidFill>
                <a:latin typeface="メイリオ" pitchFamily="50" charset="-128"/>
                <a:ea typeface="メイリオ" pitchFamily="50" charset="-128"/>
                <a:cs typeface="メイリオ" pitchFamily="50" charset="-128"/>
              </a:rPr>
              <a:t>弊社休業日は除く</a:t>
            </a:r>
            <a:endPar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endParaRPr>
          </a:p>
          <a:p>
            <a:pPr>
              <a:lnSpc>
                <a:spcPct val="100000"/>
              </a:lnSpc>
              <a:spcBef>
                <a:spcPts val="400"/>
              </a:spcBef>
              <a:defRPr/>
            </a:pP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問合せ受付（</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Web</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登録）：　　</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24</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時間</a:t>
            </a:r>
            <a:r>
              <a:rPr lang="en-US" altLang="ja-JP" sz="1100" b="0" dirty="0" smtClean="0">
                <a:solidFill>
                  <a:prstClr val="black">
                    <a:lumMod val="75000"/>
                    <a:lumOff val="25000"/>
                  </a:prstClr>
                </a:solidFill>
                <a:latin typeface="メイリオ" pitchFamily="50" charset="-128"/>
                <a:ea typeface="メイリオ" pitchFamily="50" charset="-128"/>
                <a:cs typeface="メイリオ" pitchFamily="50" charset="-128"/>
              </a:rPr>
              <a:t>365</a:t>
            </a:r>
            <a:r>
              <a:rPr lang="ja-JP" altLang="en-US" sz="1100" b="0" dirty="0" smtClean="0">
                <a:solidFill>
                  <a:prstClr val="black">
                    <a:lumMod val="75000"/>
                    <a:lumOff val="25000"/>
                  </a:prstClr>
                </a:solidFill>
                <a:latin typeface="メイリオ" pitchFamily="50" charset="-128"/>
                <a:ea typeface="メイリオ" pitchFamily="50" charset="-128"/>
                <a:cs typeface="メイリオ" pitchFamily="50" charset="-128"/>
              </a:rPr>
              <a:t>日　　</a:t>
            </a:r>
            <a:r>
              <a:rPr lang="en-US" altLang="ja-JP" sz="800" b="0" dirty="0" smtClean="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800" b="0" dirty="0" smtClean="0">
                <a:solidFill>
                  <a:prstClr val="black">
                    <a:lumMod val="75000"/>
                    <a:lumOff val="25000"/>
                  </a:prstClr>
                </a:solidFill>
                <a:latin typeface="メイリオ" pitchFamily="50" charset="-128"/>
                <a:ea typeface="メイリオ" pitchFamily="50" charset="-128"/>
                <a:cs typeface="メイリオ" pitchFamily="50" charset="-128"/>
              </a:rPr>
              <a:t>弊社計画停止時間は除く</a:t>
            </a:r>
            <a:endParaRPr lang="ja-JP" altLang="en-US" sz="1100" b="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5639134" y="3121401"/>
            <a:ext cx="2389251" cy="313962"/>
          </a:xfrm>
          <a:prstGeom prst="rect">
            <a:avLst/>
          </a:prstGeom>
        </p:spPr>
        <p:txBody>
          <a:bodyPr wrap="none" lIns="0" tIns="0" rIns="0" bIns="0" rtlCol="0" anchor="t" anchorCtr="0">
            <a:noAutofit/>
          </a:bodyPr>
          <a:lstStyle/>
          <a:p>
            <a:pPr algn="r">
              <a:spcBef>
                <a:spcPts val="200"/>
              </a:spcBef>
              <a:defRPr/>
            </a:pPr>
            <a:r>
              <a:rPr kumimoji="0" lang="en-US" altLang="ja-JP" sz="800" kern="0" dirty="0" smtClea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00" kern="0" dirty="0" smtClean="0">
                <a:solidFill>
                  <a:sysClr val="windowText" lastClr="000000">
                    <a:lumMod val="75000"/>
                    <a:lumOff val="25000"/>
                  </a:sysClr>
                </a:solidFill>
                <a:latin typeface="メイリオ" pitchFamily="50" charset="-128"/>
                <a:ea typeface="メイリオ" pitchFamily="50" charset="-128"/>
                <a:cs typeface="メイリオ" pitchFamily="50" charset="-128"/>
              </a:rPr>
              <a:t>記載の時間は日本時間（</a:t>
            </a:r>
            <a:r>
              <a:rPr kumimoji="0" lang="en-US" altLang="ja-JP" sz="800" kern="0" dirty="0" smtClean="0">
                <a:solidFill>
                  <a:sysClr val="windowText" lastClr="000000">
                    <a:lumMod val="75000"/>
                    <a:lumOff val="25000"/>
                  </a:sysClr>
                </a:solidFill>
                <a:latin typeface="メイリオ" pitchFamily="50" charset="-128"/>
                <a:ea typeface="メイリオ" pitchFamily="50" charset="-128"/>
                <a:cs typeface="メイリオ" pitchFamily="50" charset="-128"/>
              </a:rPr>
              <a:t>JST</a:t>
            </a:r>
            <a:r>
              <a:rPr kumimoji="0" lang="ja-JP" altLang="en-US" sz="800" kern="0" dirty="0" smtClean="0">
                <a:solidFill>
                  <a:sysClr val="windowText" lastClr="000000">
                    <a:lumMod val="75000"/>
                    <a:lumOff val="25000"/>
                  </a:sysClr>
                </a:solidFill>
                <a:latin typeface="メイリオ" pitchFamily="50" charset="-128"/>
                <a:ea typeface="メイリオ" pitchFamily="50" charset="-128"/>
                <a:cs typeface="メイリオ" pitchFamily="50" charset="-128"/>
              </a:rPr>
              <a:t>）です</a:t>
            </a:r>
            <a:endParaRPr lang="ja-JP" altLang="en-US" sz="800" dirty="0" smtClea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0920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58775" y="267494"/>
            <a:ext cx="7849629" cy="584267"/>
          </a:xfrm>
        </p:spPr>
        <p:txBody>
          <a:bodyPr/>
          <a:lstStyle/>
          <a:p>
            <a:pPr marL="450850" indent="-450850"/>
            <a:r>
              <a:rPr lang="ja-JP" altLang="en-US" sz="2000" dirty="0" smtClean="0"/>
              <a:t>提供</a:t>
            </a:r>
            <a:r>
              <a:rPr lang="ja-JP" altLang="en-US" sz="2000" dirty="0"/>
              <a:t>サービスのレベルと</a:t>
            </a:r>
            <a:r>
              <a:rPr lang="ja-JP" altLang="en-US" sz="2000" dirty="0" smtClean="0"/>
              <a:t>定義</a:t>
            </a:r>
            <a:r>
              <a:rPr lang="ja-JP" altLang="en-US" sz="1600" dirty="0" smtClean="0"/>
              <a:t>（</a:t>
            </a:r>
            <a:r>
              <a:rPr lang="en-US" altLang="ja-JP" sz="1600" dirty="0"/>
              <a:t>Service Level </a:t>
            </a:r>
            <a:r>
              <a:rPr lang="en-US" altLang="ja-JP" sz="1600" dirty="0" smtClean="0"/>
              <a:t>Agreement</a:t>
            </a:r>
            <a:r>
              <a:rPr lang="ja-JP" altLang="en-US" sz="1600" dirty="0"/>
              <a:t>）</a:t>
            </a:r>
            <a:endParaRPr kumimoji="1" lang="ja-JP" altLang="en-US" sz="1600" dirty="0"/>
          </a:p>
        </p:txBody>
      </p:sp>
      <p:sp>
        <p:nvSpPr>
          <p:cNvPr id="4" name="フッター プレースホルダー 3"/>
          <p:cNvSpPr>
            <a:spLocks noGrp="1"/>
          </p:cNvSpPr>
          <p:nvPr>
            <p:ph type="ftr" sz="quarter" idx="3"/>
          </p:nvPr>
        </p:nvSpPr>
        <p:spPr/>
        <p:txBody>
          <a:bodyPr/>
          <a:lstStyle/>
          <a:p>
            <a:r>
              <a:rPr lang="en-US" altLang="ja-JP" smtClean="0"/>
              <a:t>© SuperStream Inc. All rights reserved.</a:t>
            </a:r>
            <a:endParaRPr lang="ja-JP" altLang="en-US" dirty="0"/>
          </a:p>
        </p:txBody>
      </p:sp>
      <p:sp>
        <p:nvSpPr>
          <p:cNvPr id="2" name="スライド番号プレースホルダー 1"/>
          <p:cNvSpPr>
            <a:spLocks noGrp="1"/>
          </p:cNvSpPr>
          <p:nvPr>
            <p:ph type="sldNum" sz="quarter" idx="4294967295"/>
          </p:nvPr>
        </p:nvSpPr>
        <p:spPr>
          <a:xfrm>
            <a:off x="8424428" y="4859338"/>
            <a:ext cx="360362" cy="134937"/>
          </a:xfrm>
        </p:spPr>
        <p:txBody>
          <a:bodyPr/>
          <a:lstStyle/>
          <a:p>
            <a:fld id="{78AE49ED-73EF-499C-8307-28EB0E7CF529}" type="slidenum">
              <a:rPr lang="ja-JP" altLang="en-US" smtClean="0"/>
              <a:pPr/>
              <a:t>79</a:t>
            </a:fld>
            <a:endParaRPr lang="ja-JP" altLang="en-US" dirty="0"/>
          </a:p>
        </p:txBody>
      </p:sp>
      <p:graphicFrame>
        <p:nvGraphicFramePr>
          <p:cNvPr id="6" name="表 5"/>
          <p:cNvGraphicFramePr>
            <a:graphicFrameLocks noGrp="1"/>
          </p:cNvGraphicFramePr>
          <p:nvPr>
            <p:extLst/>
          </p:nvPr>
        </p:nvGraphicFramePr>
        <p:xfrm>
          <a:off x="287524" y="655659"/>
          <a:ext cx="8604957" cy="4110214"/>
        </p:xfrm>
        <a:graphic>
          <a:graphicData uri="http://schemas.openxmlformats.org/drawingml/2006/table">
            <a:tbl>
              <a:tblPr firstRow="1"/>
              <a:tblGrid>
                <a:gridCol w="86409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5724637">
                  <a:extLst>
                    <a:ext uri="{9D8B030D-6E8A-4147-A177-3AD203B41FA5}">
                      <a16:colId xmlns:a16="http://schemas.microsoft.com/office/drawing/2014/main" val="20002"/>
                    </a:ext>
                  </a:extLst>
                </a:gridCol>
              </a:tblGrid>
              <a:tr h="205506">
                <a:tc gridSpan="2">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just" fontAlgn="t"/>
                      <a:r>
                        <a:rPr lang="en-US" altLang="ja-JP" sz="1000" u="none" strike="noStrike" dirty="0" smtClean="0">
                          <a:latin typeface="メイリオ" pitchFamily="50" charset="-128"/>
                          <a:ea typeface="メイリオ" pitchFamily="50" charset="-128"/>
                          <a:cs typeface="メイリオ" pitchFamily="50" charset="-128"/>
                        </a:rPr>
                        <a:t> </a:t>
                      </a:r>
                      <a:r>
                        <a:rPr lang="ja-JP" sz="1000" u="none" strike="noStrike" dirty="0" smtClean="0">
                          <a:latin typeface="メイリオ" pitchFamily="50" charset="-128"/>
                          <a:ea typeface="メイリオ" pitchFamily="50" charset="-128"/>
                          <a:cs typeface="メイリオ" pitchFamily="50" charset="-128"/>
                        </a:rPr>
                        <a:t>項目</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CF"/>
                    </a:solidFill>
                  </a:tcPr>
                </a:tc>
                <a:tc hMerge="1">
                  <a:txBody>
                    <a:bodyPr/>
                    <a:lstStyle/>
                    <a:p>
                      <a:endParaRPr kumimoji="1" lang="ja-JP" altLang="en-US"/>
                    </a:p>
                  </a:txBody>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l" fontAlgn="t"/>
                      <a:r>
                        <a:rPr lang="en-US" altLang="ja-JP" sz="1000" u="none" strike="noStrike" dirty="0" smtClean="0">
                          <a:latin typeface="メイリオ" pitchFamily="50" charset="-128"/>
                          <a:ea typeface="メイリオ" pitchFamily="50" charset="-128"/>
                          <a:cs typeface="メイリオ" pitchFamily="50" charset="-128"/>
                        </a:rPr>
                        <a:t> </a:t>
                      </a:r>
                      <a:r>
                        <a:rPr lang="ja-JP" sz="1000" u="none" strike="noStrike" dirty="0" smtClean="0">
                          <a:latin typeface="メイリオ" pitchFamily="50" charset="-128"/>
                          <a:ea typeface="メイリオ" pitchFamily="50" charset="-128"/>
                          <a:cs typeface="メイリオ" pitchFamily="50" charset="-128"/>
                        </a:rPr>
                        <a:t>内容</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CF"/>
                    </a:solidFill>
                  </a:tcPr>
                </a:tc>
                <a:extLst>
                  <a:ext uri="{0D108BD9-81ED-4DB2-BD59-A6C34878D82A}">
                    <a16:rowId xmlns:a16="http://schemas.microsoft.com/office/drawing/2014/main" val="10000"/>
                  </a:ext>
                </a:extLst>
              </a:tr>
              <a:tr h="184124">
                <a:tc rowSpan="6">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可用性</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72000" marR="4461" marT="4461"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サービス提供時間</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sz="900" u="none" strike="noStrike" dirty="0" smtClean="0">
                          <a:latin typeface="メイリオ" pitchFamily="50" charset="-128"/>
                          <a:ea typeface="メイリオ" pitchFamily="50" charset="-128"/>
                          <a:cs typeface="メイリオ" pitchFamily="50" charset="-128"/>
                        </a:rPr>
                        <a:t>7:00</a:t>
                      </a:r>
                      <a:r>
                        <a:rPr lang="ja-JP" sz="900" u="none" strike="noStrike" dirty="0">
                          <a:latin typeface="メイリオ" pitchFamily="50" charset="-128"/>
                          <a:ea typeface="メイリオ" pitchFamily="50" charset="-128"/>
                          <a:cs typeface="メイリオ" pitchFamily="50" charset="-128"/>
                        </a:rPr>
                        <a:t>～</a:t>
                      </a:r>
                      <a:r>
                        <a:rPr lang="ja-JP" sz="900" u="none" strike="noStrike" dirty="0" smtClean="0">
                          <a:latin typeface="メイリオ" pitchFamily="50" charset="-128"/>
                          <a:ea typeface="メイリオ" pitchFamily="50" charset="-128"/>
                          <a:cs typeface="メイリオ" pitchFamily="50" charset="-128"/>
                        </a:rPr>
                        <a:t>25:00（</a:t>
                      </a:r>
                      <a:r>
                        <a:rPr lang="ja-JP" altLang="en-US" sz="900" u="none" strike="noStrike" dirty="0" smtClean="0">
                          <a:latin typeface="メイリオ" pitchFamily="50" charset="-128"/>
                          <a:ea typeface="メイリオ" pitchFamily="50" charset="-128"/>
                          <a:cs typeface="メイリオ" pitchFamily="50" charset="-128"/>
                        </a:rPr>
                        <a:t>当社休業日、および計画停止時間は除く</a:t>
                      </a:r>
                      <a:r>
                        <a:rPr lang="ja-JP" sz="900" u="none" strike="noStrike" dirty="0" smtClean="0">
                          <a:latin typeface="メイリオ" pitchFamily="50" charset="-128"/>
                          <a:ea typeface="メイリオ" pitchFamily="50" charset="-128"/>
                          <a:cs typeface="メイリオ" pitchFamily="50" charset="-128"/>
                        </a:rPr>
                        <a:t>）</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1"/>
                  </a:ext>
                </a:extLst>
              </a:tr>
              <a:tr h="154236">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計画停止予定通知</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２週間前にメールで通知</a:t>
                      </a:r>
                      <a:r>
                        <a:rPr lang="ja-JP" sz="900" u="none" strike="noStrike" dirty="0" smtClean="0">
                          <a:latin typeface="メイリオ" pitchFamily="50" charset="-128"/>
                          <a:ea typeface="メイリオ" pitchFamily="50" charset="-128"/>
                          <a:cs typeface="メイリオ" pitchFamily="50" charset="-128"/>
                        </a:rPr>
                        <a:t>いたします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2"/>
                  </a:ext>
                </a:extLst>
              </a:tr>
              <a:tr h="225710">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事故発生時等、緊急を要する対応を行う場合に、２週間以前に短くなる場合も</a:t>
                      </a:r>
                      <a:r>
                        <a:rPr lang="ja-JP" sz="900" u="none" strike="noStrike" dirty="0" smtClean="0">
                          <a:latin typeface="メイリオ" pitchFamily="50" charset="-128"/>
                          <a:ea typeface="メイリオ" pitchFamily="50" charset="-128"/>
                          <a:cs typeface="メイリオ" pitchFamily="50" charset="-128"/>
                        </a:rPr>
                        <a:t>あります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3"/>
                  </a:ext>
                </a:extLst>
              </a:tr>
              <a:tr h="219706">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a:latin typeface="メイリオ" pitchFamily="50" charset="-128"/>
                          <a:ea typeface="メイリオ" pitchFamily="50" charset="-128"/>
                          <a:cs typeface="メイリオ" pitchFamily="50" charset="-128"/>
                        </a:rPr>
                        <a:t>サービス稼動率</a:t>
                      </a:r>
                      <a:endParaRPr lang="ja-JP" sz="1000" b="0" i="0" u="none" strike="noStrike">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サービス時間内（</a:t>
                      </a:r>
                      <a:r>
                        <a:rPr lang="ja-JP" sz="900" u="none" strike="noStrike" dirty="0" smtClean="0">
                          <a:latin typeface="メイリオ" pitchFamily="50" charset="-128"/>
                          <a:ea typeface="メイリオ" pitchFamily="50" charset="-128"/>
                          <a:cs typeface="メイリオ" pitchFamily="50" charset="-128"/>
                        </a:rPr>
                        <a:t>平日の</a:t>
                      </a:r>
                      <a:r>
                        <a:rPr lang="ja-JP" sz="900" u="none" strike="noStrike" dirty="0">
                          <a:latin typeface="メイリオ" pitchFamily="50" charset="-128"/>
                          <a:ea typeface="メイリオ" pitchFamily="50" charset="-128"/>
                          <a:cs typeface="メイリオ" pitchFamily="50" charset="-128"/>
                        </a:rPr>
                        <a:t>7:00～25:00）は99.0%～99.95%</a:t>
                      </a:r>
                      <a:r>
                        <a:rPr lang="ja-JP" sz="900" u="none" strike="noStrike" dirty="0" smtClean="0">
                          <a:latin typeface="メイリオ" pitchFamily="50" charset="-128"/>
                          <a:ea typeface="メイリオ" pitchFamily="50" charset="-128"/>
                          <a:cs typeface="メイリオ" pitchFamily="50" charset="-128"/>
                        </a:rPr>
                        <a:t>（</a:t>
                      </a:r>
                      <a:r>
                        <a:rPr lang="ja-JP" altLang="en-US" sz="900" u="none" strike="noStrike" dirty="0" smtClean="0">
                          <a:latin typeface="メイリオ" pitchFamily="50" charset="-128"/>
                          <a:ea typeface="メイリオ" pitchFamily="50" charset="-128"/>
                          <a:cs typeface="メイリオ" pitchFamily="50" charset="-128"/>
                        </a:rPr>
                        <a:t>当社休業日は</a:t>
                      </a:r>
                      <a:r>
                        <a:rPr lang="ja-JP" sz="900" u="none" strike="noStrike" dirty="0" smtClean="0">
                          <a:latin typeface="メイリオ" pitchFamily="50" charset="-128"/>
                          <a:ea typeface="メイリオ" pitchFamily="50" charset="-128"/>
                          <a:cs typeface="メイリオ" pitchFamily="50" charset="-128"/>
                        </a:rPr>
                        <a:t>除く</a:t>
                      </a:r>
                      <a:r>
                        <a:rPr lang="ja-JP" sz="900" u="none" strike="noStrike" dirty="0">
                          <a:latin typeface="メイリオ" pitchFamily="50" charset="-128"/>
                          <a:ea typeface="メイリオ" pitchFamily="50" charset="-128"/>
                          <a:cs typeface="メイリオ" pitchFamily="50" charset="-128"/>
                        </a:rPr>
                        <a:t>）</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4"/>
                  </a:ext>
                </a:extLst>
              </a:tr>
              <a:tr h="154236">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アップグレード方針</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年１回定期バージョンアップを実施</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5"/>
                  </a:ext>
                </a:extLst>
              </a:tr>
              <a:tr h="172689">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また、パッチプログラムは必要に応じて計画停止時に対応</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6"/>
                  </a:ext>
                </a:extLst>
              </a:tr>
              <a:tr h="154236">
                <a:tc rowSpan="7">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信頼性</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72000"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平均復旧時間</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smtClean="0">
                          <a:latin typeface="メイリオ" pitchFamily="50" charset="-128"/>
                          <a:ea typeface="メイリオ" pitchFamily="50" charset="-128"/>
                          <a:cs typeface="メイリオ" pitchFamily="50" charset="-128"/>
                        </a:rPr>
                        <a:t>８時間以内</a:t>
                      </a:r>
                      <a:r>
                        <a:rPr lang="ja-JP" altLang="en-US" sz="900" u="none" strike="noStrike" dirty="0" smtClean="0">
                          <a:latin typeface="メイリオ" pitchFamily="50" charset="-128"/>
                          <a:ea typeface="メイリオ" pitchFamily="50" charset="-128"/>
                          <a:cs typeface="メイリオ" pitchFamily="50" charset="-128"/>
                        </a:rPr>
                        <a:t>（目標）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7"/>
                  </a:ext>
                </a:extLst>
              </a:tr>
              <a:tr h="172689">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システム監視基準</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ハードウェア／ネットワークの生死監視、リソース監視を</a:t>
                      </a:r>
                      <a:r>
                        <a:rPr lang="ja-JP" sz="900" u="none" strike="noStrike" dirty="0" smtClean="0">
                          <a:latin typeface="メイリオ" pitchFamily="50" charset="-128"/>
                          <a:ea typeface="メイリオ" pitchFamily="50" charset="-128"/>
                          <a:cs typeface="メイリオ" pitchFamily="50" charset="-128"/>
                        </a:rPr>
                        <a:t>行います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8"/>
                  </a:ext>
                </a:extLst>
              </a:tr>
              <a:tr h="172689">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障害通知プロセス</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サポートセンターから指定されたお客様窓口に対し、メールで通知</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9"/>
                  </a:ext>
                </a:extLst>
              </a:tr>
              <a:tr h="213725">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障害通知時間</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en-US" sz="900" u="none" strike="noStrike" dirty="0">
                          <a:latin typeface="メイリオ" pitchFamily="50" charset="-128"/>
                          <a:ea typeface="メイリオ" pitchFamily="50" charset="-128"/>
                          <a:cs typeface="メイリオ" pitchFamily="50" charset="-128"/>
                        </a:rPr>
                        <a:t>9:00～17:30（当社休業日を除く）の場合、原則として１</a:t>
                      </a:r>
                      <a:r>
                        <a:rPr lang="en-US" sz="900" u="none" strike="noStrike" dirty="0" smtClean="0">
                          <a:latin typeface="メイリオ" pitchFamily="50" charset="-128"/>
                          <a:ea typeface="メイリオ" pitchFamily="50" charset="-128"/>
                          <a:cs typeface="メイリオ" pitchFamily="50" charset="-128"/>
                        </a:rPr>
                        <a:t>時間以内に管理者にメールで通知します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0"/>
                  </a:ext>
                </a:extLst>
              </a:tr>
              <a:tr h="154236">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それ以外の場合、翌営業日に通知</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1"/>
                  </a:ext>
                </a:extLst>
              </a:tr>
              <a:tr h="213724">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a:latin typeface="メイリオ" pitchFamily="50" charset="-128"/>
                          <a:ea typeface="メイリオ" pitchFamily="50" charset="-128"/>
                          <a:cs typeface="メイリオ" pitchFamily="50" charset="-128"/>
                        </a:rPr>
                        <a:t>障害監視間隔</a:t>
                      </a:r>
                      <a:endParaRPr lang="ja-JP" sz="1000" b="0" i="0" u="none" strike="noStrike">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原則として５分ごとに、サーバ、ネットワーク、ストレージに対して生死監視を</a:t>
                      </a:r>
                      <a:r>
                        <a:rPr lang="ja-JP" sz="900" u="none" strike="noStrike" dirty="0" smtClean="0">
                          <a:latin typeface="メイリオ" pitchFamily="50" charset="-128"/>
                          <a:ea typeface="メイリオ" pitchFamily="50" charset="-128"/>
                          <a:cs typeface="メイリオ" pitchFamily="50" charset="-128"/>
                        </a:rPr>
                        <a:t>いたします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2"/>
                  </a:ext>
                </a:extLst>
              </a:tr>
              <a:tr h="212298">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ログの取得</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サービス実行ログ、画面の起動/終了ログ、ログイン/ログアウトを取得</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3"/>
                  </a:ext>
                </a:extLst>
              </a:tr>
              <a:tr h="154236">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拡張性</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72000"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a:latin typeface="メイリオ" pitchFamily="50" charset="-128"/>
                          <a:ea typeface="メイリオ" pitchFamily="50" charset="-128"/>
                          <a:cs typeface="メイリオ" pitchFamily="50" charset="-128"/>
                        </a:rPr>
                        <a:t>カスタマイズ性</a:t>
                      </a:r>
                      <a:endParaRPr lang="ja-JP" sz="1000" b="0" i="0" u="none" strike="noStrike">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altLang="en-US" sz="900" u="none" strike="noStrike" dirty="0" smtClean="0">
                          <a:latin typeface="メイリオ" pitchFamily="50" charset="-128"/>
                          <a:ea typeface="メイリオ" pitchFamily="50" charset="-128"/>
                          <a:cs typeface="メイリオ" pitchFamily="50" charset="-128"/>
                        </a:rPr>
                        <a:t>原則</a:t>
                      </a:r>
                      <a:r>
                        <a:rPr lang="ja-JP" sz="900" u="none" strike="noStrike" dirty="0" smtClean="0">
                          <a:latin typeface="メイリオ" pitchFamily="50" charset="-128"/>
                          <a:ea typeface="メイリオ" pitchFamily="50" charset="-128"/>
                          <a:cs typeface="メイリオ" pitchFamily="50" charset="-128"/>
                        </a:rPr>
                        <a:t>不可</a:t>
                      </a:r>
                      <a:r>
                        <a:rPr lang="ja-JP" altLang="en-US" sz="900" u="none" strike="noStrike" dirty="0" smtClean="0">
                          <a:latin typeface="メイリオ" pitchFamily="50" charset="-128"/>
                          <a:ea typeface="メイリオ" pitchFamily="50" charset="-128"/>
                          <a:cs typeface="メイリオ" pitchFamily="50" charset="-128"/>
                        </a:rPr>
                        <a:t>ですが、別途ご相談願います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4"/>
                  </a:ext>
                </a:extLst>
              </a:tr>
              <a:tr h="172689">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サポート</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72000"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サポート提供時間帯</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en-US" sz="900" u="none" strike="noStrike" dirty="0">
                          <a:latin typeface="メイリオ" pitchFamily="50" charset="-128"/>
                          <a:ea typeface="メイリオ" pitchFamily="50" charset="-128"/>
                          <a:cs typeface="メイリオ" pitchFamily="50" charset="-128"/>
                        </a:rPr>
                        <a:t>Webサイトでの質問受付：24時間/365日（計画停止は除く）</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5"/>
                  </a:ext>
                </a:extLst>
              </a:tr>
              <a:tr h="172689">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電話サポート：10:00～12:00、13:00～17:00（当社休業日を除く）</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6"/>
                  </a:ext>
                </a:extLst>
              </a:tr>
              <a:tr h="154236">
                <a:tc rowSpan="6">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データ管理</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72000"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a:latin typeface="メイリオ" pitchFamily="50" charset="-128"/>
                          <a:ea typeface="メイリオ" pitchFamily="50" charset="-128"/>
                          <a:cs typeface="メイリオ" pitchFamily="50" charset="-128"/>
                        </a:rPr>
                        <a:t>バックアップ</a:t>
                      </a:r>
                      <a:endParaRPr lang="ja-JP" sz="1000" b="0" i="0" u="none" strike="noStrike">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日次でバックアップ作業を</a:t>
                      </a:r>
                      <a:r>
                        <a:rPr lang="ja-JP" sz="900" u="none" strike="noStrike" dirty="0" smtClean="0">
                          <a:latin typeface="メイリオ" pitchFamily="50" charset="-128"/>
                          <a:ea typeface="メイリオ" pitchFamily="50" charset="-128"/>
                          <a:cs typeface="メイリオ" pitchFamily="50" charset="-128"/>
                        </a:rPr>
                        <a:t>いたします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7"/>
                  </a:ext>
                </a:extLst>
              </a:tr>
              <a:tr h="172689">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前日のバックアップデータはストレージサーバに自動的に格納</a:t>
                      </a:r>
                      <a:r>
                        <a:rPr lang="ja-JP" sz="900" u="none" strike="noStrike" dirty="0" smtClean="0">
                          <a:latin typeface="メイリオ" pitchFamily="50" charset="-128"/>
                          <a:ea typeface="メイリオ" pitchFamily="50" charset="-128"/>
                          <a:cs typeface="メイリオ" pitchFamily="50" charset="-128"/>
                        </a:rPr>
                        <a:t>されます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8"/>
                  </a:ext>
                </a:extLst>
              </a:tr>
              <a:tr h="166382">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バックアップデータの保存期間</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保存期間は１世代</a:t>
                      </a:r>
                      <a:r>
                        <a:rPr lang="ja-JP" sz="900" u="none" strike="noStrike" dirty="0" smtClean="0">
                          <a:latin typeface="メイリオ" pitchFamily="50" charset="-128"/>
                          <a:ea typeface="メイリオ" pitchFamily="50" charset="-128"/>
                          <a:cs typeface="メイリオ" pitchFamily="50" charset="-128"/>
                        </a:rPr>
                        <a:t>です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9"/>
                  </a:ext>
                </a:extLst>
              </a:tr>
              <a:tr h="154236">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a:latin typeface="メイリオ" pitchFamily="50" charset="-128"/>
                          <a:ea typeface="メイリオ" pitchFamily="50" charset="-128"/>
                          <a:cs typeface="メイリオ" pitchFamily="50" charset="-128"/>
                        </a:rPr>
                        <a:t>ログデータの保存期間</a:t>
                      </a:r>
                      <a:endParaRPr lang="ja-JP" sz="1000" b="0" i="0" u="none" strike="noStrike">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稼動月および前月分を保存</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20"/>
                  </a:ext>
                </a:extLst>
              </a:tr>
              <a:tr h="172689">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データ消去の要件</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全プロダクトのサービス解約後１ヶ月以内にデータを消去</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21"/>
                  </a:ext>
                </a:extLst>
              </a:tr>
              <a:tr h="172689">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消去後の復元は不可とし、消去の責は負わないものと</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4461" marR="4461" marT="44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29375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p:txBody>
          <a:bodyPr/>
          <a:lstStyle/>
          <a:p>
            <a:r>
              <a:rPr lang="en-US" altLang="ja-JP" sz="2000" dirty="0"/>
              <a:t>NX Cloud</a:t>
            </a:r>
            <a:r>
              <a:rPr lang="ja-JP" altLang="en-US" sz="2000" dirty="0" smtClean="0"/>
              <a:t>活用のメリット</a:t>
            </a:r>
            <a:endParaRPr lang="ja-JP" altLang="en-US" sz="12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sp>
        <p:nvSpPr>
          <p:cNvPr id="36" name="テキスト プレースホルダー 2"/>
          <p:cNvSpPr txBox="1">
            <a:spLocks/>
          </p:cNvSpPr>
          <p:nvPr/>
        </p:nvSpPr>
        <p:spPr>
          <a:xfrm>
            <a:off x="287524" y="735546"/>
            <a:ext cx="8856476" cy="936105"/>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smtClean="0">
                <a:solidFill>
                  <a:schemeClr val="tx1">
                    <a:lumMod val="75000"/>
                    <a:lumOff val="25000"/>
                  </a:schemeClr>
                </a:solidFill>
                <a:latin typeface="メイリオ" pitchFamily="50" charset="-128"/>
                <a:ea typeface="メイリオ" pitchFamily="50" charset="-128"/>
                <a:cs typeface="メイリオ" pitchFamily="50" charset="-128"/>
              </a:rPr>
              <a:t>保守サポート（</a:t>
            </a:r>
            <a:r>
              <a:rPr lang="en-US" altLang="ja-JP" sz="1400" smtClean="0">
                <a:solidFill>
                  <a:schemeClr val="tx1">
                    <a:lumMod val="75000"/>
                    <a:lumOff val="25000"/>
                  </a:schemeClr>
                </a:solidFill>
                <a:latin typeface="メイリオ" pitchFamily="50" charset="-128"/>
                <a:ea typeface="メイリオ" pitchFamily="50" charset="-128"/>
                <a:cs typeface="メイリオ" pitchFamily="50" charset="-128"/>
              </a:rPr>
              <a:t>SSI</a:t>
            </a:r>
            <a:r>
              <a:rPr lang="ja-JP" altLang="en-US" sz="1400" smtClean="0">
                <a:solidFill>
                  <a:schemeClr val="tx1">
                    <a:lumMod val="75000"/>
                    <a:lumOff val="25000"/>
                  </a:schemeClr>
                </a:solidFill>
                <a:latin typeface="メイリオ" pitchFamily="50" charset="-128"/>
                <a:ea typeface="メイリオ" pitchFamily="50" charset="-128"/>
                <a:cs typeface="メイリオ" pitchFamily="50" charset="-128"/>
              </a:rPr>
              <a:t>対応）、</a:t>
            </a:r>
            <a:r>
              <a:rPr lang="en-US" altLang="ja-JP" sz="1400" smtClean="0">
                <a:solidFill>
                  <a:schemeClr val="tx1">
                    <a:lumMod val="75000"/>
                    <a:lumOff val="25000"/>
                  </a:schemeClr>
                </a:solidFill>
                <a:latin typeface="メイリオ" pitchFamily="50" charset="-128"/>
                <a:ea typeface="メイリオ" pitchFamily="50" charset="-128"/>
                <a:cs typeface="メイリオ" pitchFamily="50" charset="-128"/>
              </a:rPr>
              <a:t>HW/MW</a:t>
            </a:r>
            <a:r>
              <a:rPr lang="ja-JP" altLang="en-US" sz="1400" smtClean="0">
                <a:solidFill>
                  <a:schemeClr val="tx1">
                    <a:lumMod val="75000"/>
                    <a:lumOff val="25000"/>
                  </a:schemeClr>
                </a:solidFill>
                <a:latin typeface="メイリオ" pitchFamily="50" charset="-128"/>
                <a:ea typeface="メイリオ" pitchFamily="50" charset="-128"/>
                <a:cs typeface="メイリオ" pitchFamily="50" charset="-128"/>
              </a:rPr>
              <a:t>と運用管理、セキュリティ証明書、</a:t>
            </a:r>
            <a:br>
              <a:rPr lang="ja-JP" altLang="en-US" sz="1400" smtClean="0">
                <a:solidFill>
                  <a:schemeClr val="tx1">
                    <a:lumMod val="75000"/>
                    <a:lumOff val="25000"/>
                  </a:schemeClr>
                </a:solidFill>
                <a:latin typeface="メイリオ" pitchFamily="50" charset="-128"/>
                <a:ea typeface="メイリオ" pitchFamily="50" charset="-128"/>
                <a:cs typeface="メイリオ" pitchFamily="50" charset="-128"/>
              </a:rPr>
            </a:br>
            <a:r>
              <a:rPr lang="ja-JP" altLang="en-US" sz="1400" smtClean="0">
                <a:solidFill>
                  <a:schemeClr val="tx1">
                    <a:lumMod val="75000"/>
                    <a:lumOff val="25000"/>
                  </a:schemeClr>
                </a:solidFill>
                <a:latin typeface="メイリオ" pitchFamily="50" charset="-128"/>
                <a:ea typeface="メイリオ" pitchFamily="50" charset="-128"/>
                <a:cs typeface="メイリオ" pitchFamily="50" charset="-128"/>
              </a:rPr>
              <a:t>マスタメンテナンス（パブリック）、インフラ・アプリの死活監視等</a:t>
            </a:r>
            <a:endParaRPr lang="en-US" altLang="ja-JP" sz="1400" smtClean="0">
              <a:solidFill>
                <a:schemeClr val="tx1">
                  <a:lumMod val="75000"/>
                  <a:lumOff val="25000"/>
                </a:schemeClr>
              </a:solidFill>
              <a:latin typeface="メイリオ" pitchFamily="50" charset="-128"/>
              <a:ea typeface="メイリオ" pitchFamily="50" charset="-128"/>
              <a:cs typeface="メイリオ" pitchFamily="50" charset="-128"/>
            </a:endParaRPr>
          </a:p>
          <a:p>
            <a:pPr marL="0" indent="0">
              <a:buNone/>
            </a:pPr>
            <a:r>
              <a:rPr lang="ja-JP" altLang="en-US" sz="1400" b="1" u="sng" smtClean="0">
                <a:solidFill>
                  <a:schemeClr val="tx1">
                    <a:lumMod val="75000"/>
                    <a:lumOff val="25000"/>
                  </a:schemeClr>
                </a:solidFill>
                <a:latin typeface="メイリオ" pitchFamily="50" charset="-128"/>
                <a:ea typeface="メイリオ" pitchFamily="50" charset="-128"/>
                <a:cs typeface="メイリオ" pitchFamily="50" charset="-128"/>
              </a:rPr>
              <a:t>事業そのものと運用管理をトータルでご提供</a:t>
            </a:r>
            <a:endParaRPr lang="ja-JP" altLang="en-US" sz="1400" b="1" u="sng" dirty="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2"/>
          <a:stretch>
            <a:fillRect/>
          </a:stretch>
        </p:blipFill>
        <p:spPr>
          <a:xfrm>
            <a:off x="1087431" y="1575182"/>
            <a:ext cx="6292881" cy="3156808"/>
          </a:xfrm>
          <a:prstGeom prst="rect">
            <a:avLst/>
          </a:prstGeom>
        </p:spPr>
      </p:pic>
    </p:spTree>
    <p:extLst>
      <p:ext uri="{BB962C8B-B14F-4D97-AF65-F5344CB8AC3E}">
        <p14:creationId xmlns:p14="http://schemas.microsoft.com/office/powerpoint/2010/main" val="125343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80</a:t>
            </a:fld>
            <a:endParaRPr kumimoji="1" lang="ja-JP" altLang="en-US" dirty="0"/>
          </a:p>
        </p:txBody>
      </p:sp>
      <p:sp>
        <p:nvSpPr>
          <p:cNvPr id="3" name="タイトル 2"/>
          <p:cNvSpPr>
            <a:spLocks noGrp="1"/>
          </p:cNvSpPr>
          <p:nvPr>
            <p:ph type="title"/>
          </p:nvPr>
        </p:nvSpPr>
        <p:spPr/>
        <p:txBody>
          <a:bodyPr/>
          <a:lstStyle/>
          <a:p>
            <a:r>
              <a:rPr lang="ja-JP" altLang="en-US" sz="2000" dirty="0" smtClean="0"/>
              <a:t>提供</a:t>
            </a:r>
            <a:r>
              <a:rPr lang="ja-JP" altLang="en-US" sz="2000" dirty="0"/>
              <a:t>サービスのレベルと定義</a:t>
            </a:r>
            <a:r>
              <a:rPr lang="ja-JP" altLang="en-US" sz="1600" dirty="0"/>
              <a:t>（</a:t>
            </a:r>
            <a:r>
              <a:rPr lang="en-US" altLang="ja-JP" sz="1600" dirty="0"/>
              <a:t>Service Level Agreement</a:t>
            </a:r>
            <a:r>
              <a:rPr lang="ja-JP" altLang="en-US" sz="1600" dirty="0"/>
              <a:t>）</a:t>
            </a:r>
            <a:endParaRPr kumimoji="1" lang="ja-JP" altLang="en-US" sz="1600" dirty="0"/>
          </a:p>
        </p:txBody>
      </p:sp>
      <p:sp>
        <p:nvSpPr>
          <p:cNvPr id="4" name="フッター プレースホルダー 3"/>
          <p:cNvSpPr>
            <a:spLocks noGrp="1"/>
          </p:cNvSpPr>
          <p:nvPr>
            <p:ph type="ftr" sz="quarter" idx="3"/>
          </p:nvPr>
        </p:nvSpPr>
        <p:spPr/>
        <p:txBody>
          <a:bodyPr/>
          <a:lstStyle/>
          <a:p>
            <a:r>
              <a:rPr lang="en-US" altLang="ja-JP" smtClean="0"/>
              <a:t>© SuperStream Inc. All rights reserved.</a:t>
            </a:r>
            <a:endParaRPr lang="ja-JP" altLang="en-US" dirty="0"/>
          </a:p>
        </p:txBody>
      </p:sp>
      <p:graphicFrame>
        <p:nvGraphicFramePr>
          <p:cNvPr id="5" name="表 4"/>
          <p:cNvGraphicFramePr>
            <a:graphicFrameLocks noGrp="1"/>
          </p:cNvGraphicFramePr>
          <p:nvPr>
            <p:extLst/>
          </p:nvPr>
        </p:nvGraphicFramePr>
        <p:xfrm>
          <a:off x="287993" y="663537"/>
          <a:ext cx="8460471" cy="3494129"/>
        </p:xfrm>
        <a:graphic>
          <a:graphicData uri="http://schemas.openxmlformats.org/drawingml/2006/table">
            <a:tbl>
              <a:tblPr firstRow="1" bandRow="1"/>
              <a:tblGrid>
                <a:gridCol w="866851">
                  <a:extLst>
                    <a:ext uri="{9D8B030D-6E8A-4147-A177-3AD203B41FA5}">
                      <a16:colId xmlns:a16="http://schemas.microsoft.com/office/drawing/2014/main" val="20000"/>
                    </a:ext>
                  </a:extLst>
                </a:gridCol>
                <a:gridCol w="2045769">
                  <a:extLst>
                    <a:ext uri="{9D8B030D-6E8A-4147-A177-3AD203B41FA5}">
                      <a16:colId xmlns:a16="http://schemas.microsoft.com/office/drawing/2014/main" val="20001"/>
                    </a:ext>
                  </a:extLst>
                </a:gridCol>
                <a:gridCol w="5547851">
                  <a:extLst>
                    <a:ext uri="{9D8B030D-6E8A-4147-A177-3AD203B41FA5}">
                      <a16:colId xmlns:a16="http://schemas.microsoft.com/office/drawing/2014/main" val="20002"/>
                    </a:ext>
                  </a:extLst>
                </a:gridCol>
              </a:tblGrid>
              <a:tr h="178862">
                <a:tc gridSpan="2">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just" fontAlgn="t"/>
                      <a:r>
                        <a:rPr lang="en-US" altLang="ja-JP" sz="1000" u="none" strike="noStrike" dirty="0" smtClean="0">
                          <a:latin typeface="メイリオ" pitchFamily="50" charset="-128"/>
                          <a:ea typeface="メイリオ" pitchFamily="50" charset="-128"/>
                          <a:cs typeface="メイリオ" pitchFamily="50" charset="-128"/>
                        </a:rPr>
                        <a:t> </a:t>
                      </a:r>
                      <a:r>
                        <a:rPr lang="ja-JP" sz="1000" u="none" strike="noStrike" dirty="0" smtClean="0">
                          <a:latin typeface="メイリオ" pitchFamily="50" charset="-128"/>
                          <a:ea typeface="メイリオ" pitchFamily="50" charset="-128"/>
                          <a:cs typeface="メイリオ" pitchFamily="50" charset="-128"/>
                        </a:rPr>
                        <a:t>項目</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CF"/>
                    </a:solidFill>
                  </a:tcPr>
                </a:tc>
                <a:tc hMerge="1">
                  <a:txBody>
                    <a:bodyPr/>
                    <a:lstStyle/>
                    <a:p>
                      <a:endParaRPr kumimoji="1" lang="ja-JP" altLang="en-US"/>
                    </a:p>
                  </a:txBody>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l" fontAlgn="t"/>
                      <a:r>
                        <a:rPr lang="en-US" altLang="ja-JP" sz="1000" u="none" strike="noStrike" dirty="0" smtClean="0">
                          <a:latin typeface="メイリオ" pitchFamily="50" charset="-128"/>
                          <a:ea typeface="メイリオ" pitchFamily="50" charset="-128"/>
                          <a:cs typeface="メイリオ" pitchFamily="50" charset="-128"/>
                        </a:rPr>
                        <a:t> </a:t>
                      </a:r>
                      <a:r>
                        <a:rPr lang="ja-JP" sz="1000" u="none" strike="noStrike" dirty="0" smtClean="0">
                          <a:latin typeface="メイリオ" pitchFamily="50" charset="-128"/>
                          <a:ea typeface="メイリオ" pitchFamily="50" charset="-128"/>
                          <a:cs typeface="メイリオ" pitchFamily="50" charset="-128"/>
                        </a:rPr>
                        <a:t>内容</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CF"/>
                    </a:solidFill>
                  </a:tcPr>
                </a:tc>
                <a:extLst>
                  <a:ext uri="{0D108BD9-81ED-4DB2-BD59-A6C34878D82A}">
                    <a16:rowId xmlns:a16="http://schemas.microsoft.com/office/drawing/2014/main" val="10000"/>
                  </a:ext>
                </a:extLst>
              </a:tr>
              <a:tr h="178862">
                <a:tc rowSpan="6">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セキュリティ</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0" marR="0" marT="5011"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公的認証取得</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プライバシーマーク取得済</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1"/>
                  </a:ext>
                </a:extLst>
              </a:tr>
              <a:tr h="16244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情報取得者の制限</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利用者のデータにアクセスできる社員等はセキュリティ管理者の許可を得た者に制限して</a:t>
                      </a:r>
                      <a:r>
                        <a:rPr lang="ja-JP" sz="900" u="none" strike="noStrike" dirty="0" smtClean="0">
                          <a:latin typeface="メイリオ" pitchFamily="50" charset="-128"/>
                          <a:ea typeface="メイリオ" pitchFamily="50" charset="-128"/>
                          <a:cs typeface="メイリオ" pitchFamily="50" charset="-128"/>
                        </a:rPr>
                        <a:t>います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2"/>
                  </a:ext>
                </a:extLst>
              </a:tr>
              <a:tr h="16244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情報取り扱い環境</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当社の個人情報保護方針に則り管理・運営を</a:t>
                      </a:r>
                      <a:r>
                        <a:rPr lang="ja-JP" sz="900" u="none" strike="noStrike" dirty="0" smtClean="0">
                          <a:latin typeface="メイリオ" pitchFamily="50" charset="-128"/>
                          <a:ea typeface="メイリオ" pitchFamily="50" charset="-128"/>
                          <a:cs typeface="メイリオ" pitchFamily="50" charset="-128"/>
                        </a:rPr>
                        <a:t>行います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3"/>
                  </a:ext>
                </a:extLst>
              </a:tr>
              <a:tr h="178862">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通信の暗号化レベル</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en-US" sz="900" u="none" strike="noStrike" dirty="0">
                          <a:latin typeface="メイリオ" pitchFamily="50" charset="-128"/>
                          <a:ea typeface="メイリオ" pitchFamily="50" charset="-128"/>
                          <a:cs typeface="メイリオ" pitchFamily="50" charset="-128"/>
                        </a:rPr>
                        <a:t>SSL/</a:t>
                      </a:r>
                      <a:r>
                        <a:rPr lang="en-US" sz="900" u="none" strike="noStrike" dirty="0" err="1">
                          <a:latin typeface="メイリオ" pitchFamily="50" charset="-128"/>
                          <a:ea typeface="メイリオ" pitchFamily="50" charset="-128"/>
                          <a:cs typeface="メイリオ" pitchFamily="50" charset="-128"/>
                        </a:rPr>
                        <a:t>TLS</a:t>
                      </a:r>
                      <a:r>
                        <a:rPr lang="en-US" sz="900" u="none" strike="noStrike" dirty="0" err="1" smtClean="0">
                          <a:latin typeface="メイリオ" pitchFamily="50" charset="-128"/>
                          <a:ea typeface="メイリオ" pitchFamily="50" charset="-128"/>
                          <a:cs typeface="メイリオ" pitchFamily="50" charset="-128"/>
                        </a:rPr>
                        <a:t>により暗号化を行っています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4"/>
                  </a:ext>
                </a:extLst>
              </a:tr>
              <a:tr h="16244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a:latin typeface="メイリオ" pitchFamily="50" charset="-128"/>
                          <a:ea typeface="メイリオ" pitchFamily="50" charset="-128"/>
                          <a:cs typeface="メイリオ" pitchFamily="50" charset="-128"/>
                        </a:rPr>
                        <a:t>ウィルスチェック</a:t>
                      </a:r>
                      <a:endParaRPr lang="ja-JP" sz="1000" b="0" i="0" u="none" strike="noStrike">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システムを構成するサーバ群に対するウィルス感染を防止するため、ウィルス対策ソフトを導入</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5"/>
                  </a:ext>
                </a:extLst>
              </a:tr>
              <a:tr h="16244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ウィルスパッチ管理</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パッチプログラムがアナウンスされた場合、必要に応じて実施</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6"/>
                  </a:ext>
                </a:extLst>
              </a:tr>
              <a:tr h="162440">
                <a:tc rowSpan="11">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サービス</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a:latin typeface="メイリオ" pitchFamily="50" charset="-128"/>
                          <a:ea typeface="メイリオ" pitchFamily="50" charset="-128"/>
                          <a:cs typeface="メイリオ" pitchFamily="50" charset="-128"/>
                        </a:rPr>
                        <a:t>試用期間について</a:t>
                      </a:r>
                      <a:endParaRPr lang="ja-JP" sz="1000" b="0" i="0" u="none" strike="noStrike">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申込から１カ月以内（例：月中の場合は月末日まで）</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07"/>
                  </a:ext>
                </a:extLst>
              </a:tr>
              <a:tr h="178862">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最短有償利用期間</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お申込み月から１年（12カ月）</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8"/>
                  </a:ext>
                </a:extLst>
              </a:tr>
              <a:tr h="160263">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特に申し入れがない場合、12カ月毎に自動更新と</a:t>
                      </a:r>
                      <a:r>
                        <a:rPr lang="ja-JP" sz="900" u="none" strike="noStrike" dirty="0" smtClean="0">
                          <a:latin typeface="メイリオ" pitchFamily="50" charset="-128"/>
                          <a:ea typeface="メイリオ" pitchFamily="50" charset="-128"/>
                          <a:cs typeface="メイリオ" pitchFamily="50" charset="-128"/>
                        </a:rPr>
                        <a:t>なります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09"/>
                  </a:ext>
                </a:extLst>
              </a:tr>
              <a:tr h="16244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最少契約単位</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1" u="none" strike="noStrike" dirty="0" smtClean="0">
                          <a:solidFill>
                            <a:srgbClr val="FF0000"/>
                          </a:solidFill>
                          <a:latin typeface="メイリオ" pitchFamily="50" charset="-128"/>
                          <a:ea typeface="メイリオ" pitchFamily="50" charset="-128"/>
                          <a:cs typeface="メイリオ" pitchFamily="50" charset="-128"/>
                        </a:rPr>
                        <a:t>1</a:t>
                      </a:r>
                      <a:r>
                        <a:rPr lang="ja-JP" sz="900" b="1" u="none" strike="noStrike" dirty="0" smtClean="0">
                          <a:solidFill>
                            <a:srgbClr val="FF0000"/>
                          </a:solidFill>
                          <a:latin typeface="メイリオ" pitchFamily="50" charset="-128"/>
                          <a:ea typeface="メイリオ" pitchFamily="50" charset="-128"/>
                          <a:cs typeface="メイリオ" pitchFamily="50" charset="-128"/>
                        </a:rPr>
                        <a:t>登録</a:t>
                      </a:r>
                      <a:r>
                        <a:rPr lang="ja-JP" sz="900" b="1" u="none" strike="noStrike" dirty="0">
                          <a:solidFill>
                            <a:srgbClr val="FF0000"/>
                          </a:solidFill>
                          <a:latin typeface="メイリオ" pitchFamily="50" charset="-128"/>
                          <a:ea typeface="メイリオ" pitchFamily="50" charset="-128"/>
                          <a:cs typeface="メイリオ" pitchFamily="50" charset="-128"/>
                        </a:rPr>
                        <a:t>ユーザ数と</a:t>
                      </a:r>
                      <a:r>
                        <a:rPr lang="ja-JP" sz="900" b="1" u="none" strike="noStrike" dirty="0" smtClean="0">
                          <a:solidFill>
                            <a:srgbClr val="FF0000"/>
                          </a:solidFill>
                          <a:latin typeface="メイリオ" pitchFamily="50" charset="-128"/>
                          <a:ea typeface="メイリオ" pitchFamily="50" charset="-128"/>
                          <a:cs typeface="メイリオ" pitchFamily="50" charset="-128"/>
                        </a:rPr>
                        <a:t>します</a:t>
                      </a:r>
                      <a:r>
                        <a:rPr lang="ja-JP" altLang="en-US" sz="900" b="1" u="none" strike="noStrike" dirty="0" smtClean="0">
                          <a:solidFill>
                            <a:srgbClr val="FF0000"/>
                          </a:solidFill>
                          <a:latin typeface="メイリオ" pitchFamily="50" charset="-128"/>
                          <a:ea typeface="メイリオ" pitchFamily="50" charset="-128"/>
                          <a:cs typeface="メイリオ" pitchFamily="50" charset="-128"/>
                        </a:rPr>
                        <a:t>（</a:t>
                      </a:r>
                      <a:r>
                        <a:rPr lang="en-US" altLang="ja-JP" sz="900" b="1" u="none" strike="noStrike" dirty="0" smtClean="0">
                          <a:solidFill>
                            <a:srgbClr val="FF0000"/>
                          </a:solidFill>
                          <a:latin typeface="メイリオ" pitchFamily="50" charset="-128"/>
                          <a:ea typeface="メイリオ" pitchFamily="50" charset="-128"/>
                          <a:cs typeface="メイリオ" pitchFamily="50" charset="-128"/>
                        </a:rPr>
                        <a:t>Standard</a:t>
                      </a:r>
                      <a:r>
                        <a:rPr lang="ja-JP" altLang="en-US" sz="900" b="1" u="none" strike="noStrike" dirty="0" smtClean="0">
                          <a:solidFill>
                            <a:srgbClr val="FF0000"/>
                          </a:solidFill>
                          <a:latin typeface="メイリオ" pitchFamily="50" charset="-128"/>
                          <a:ea typeface="メイリオ" pitchFamily="50" charset="-128"/>
                          <a:cs typeface="メイリオ" pitchFamily="50" charset="-128"/>
                        </a:rPr>
                        <a:t>ユーザライセンス）</a:t>
                      </a:r>
                      <a:endParaRPr lang="ja-JP" sz="900" b="1" i="0" u="none" strike="noStrike" dirty="0">
                        <a:solidFill>
                          <a:srgbClr val="FF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0"/>
                  </a:ext>
                </a:extLst>
              </a:tr>
              <a:tr h="16244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同時利用ユーザ数</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登録、更新、帳票出力などの処理を同時に行えるユーザ数は20人までと</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1"/>
                  </a:ext>
                </a:extLst>
              </a:tr>
              <a:tr h="525721">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サービス利用量</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b="1" u="none" strike="noStrike" dirty="0" smtClean="0">
                          <a:solidFill>
                            <a:srgbClr val="FF0000"/>
                          </a:solidFill>
                          <a:latin typeface="メイリオ" pitchFamily="50" charset="-128"/>
                          <a:ea typeface="メイリオ" pitchFamily="50" charset="-128"/>
                          <a:cs typeface="メイリオ" pitchFamily="50" charset="-128"/>
                        </a:rPr>
                        <a:t>月間仕訳明細が</a:t>
                      </a:r>
                      <a:r>
                        <a:rPr lang="en-US" altLang="ja-JP" sz="900" b="1" u="none" strike="noStrike" dirty="0" smtClean="0">
                          <a:solidFill>
                            <a:srgbClr val="FF0000"/>
                          </a:solidFill>
                          <a:latin typeface="メイリオ" pitchFamily="50" charset="-128"/>
                          <a:ea typeface="メイリオ" pitchFamily="50" charset="-128"/>
                          <a:cs typeface="メイリオ" pitchFamily="50" charset="-128"/>
                        </a:rPr>
                        <a:t>5</a:t>
                      </a:r>
                      <a:r>
                        <a:rPr lang="ja-JP" sz="900" b="1" u="none" strike="noStrike" dirty="0" smtClean="0">
                          <a:solidFill>
                            <a:srgbClr val="FF0000"/>
                          </a:solidFill>
                          <a:latin typeface="メイリオ" pitchFamily="50" charset="-128"/>
                          <a:ea typeface="メイリオ" pitchFamily="50" charset="-128"/>
                          <a:cs typeface="メイリオ" pitchFamily="50" charset="-128"/>
                        </a:rPr>
                        <a:t>0,000件程度、資産件数</a:t>
                      </a:r>
                      <a:r>
                        <a:rPr lang="en-US" altLang="ja-JP" sz="900" b="1" u="none" strike="noStrike" dirty="0" smtClean="0">
                          <a:solidFill>
                            <a:srgbClr val="FF0000"/>
                          </a:solidFill>
                          <a:latin typeface="メイリオ" pitchFamily="50" charset="-128"/>
                          <a:ea typeface="メイリオ" pitchFamily="50" charset="-128"/>
                          <a:cs typeface="メイリオ" pitchFamily="50" charset="-128"/>
                        </a:rPr>
                        <a:t>5,</a:t>
                      </a:r>
                      <a:r>
                        <a:rPr lang="ja-JP" sz="900" b="1" u="none" strike="noStrike" dirty="0" smtClean="0">
                          <a:solidFill>
                            <a:srgbClr val="FF0000"/>
                          </a:solidFill>
                          <a:latin typeface="メイリオ" pitchFamily="50" charset="-128"/>
                          <a:ea typeface="メイリオ" pitchFamily="50" charset="-128"/>
                          <a:cs typeface="メイリオ" pitchFamily="50" charset="-128"/>
                        </a:rPr>
                        <a:t>000件程度</a:t>
                      </a:r>
                      <a:r>
                        <a:rPr lang="ja-JP" altLang="en-US" sz="900" u="none" strike="noStrike" dirty="0" smtClean="0">
                          <a:latin typeface="メイリオ" pitchFamily="50" charset="-128"/>
                          <a:ea typeface="メイリオ" pitchFamily="50" charset="-128"/>
                          <a:cs typeface="メイリオ" pitchFamily="50" charset="-128"/>
                        </a:rPr>
                        <a:t>まで</a:t>
                      </a:r>
                      <a:r>
                        <a:rPr lang="ja-JP" sz="900" u="none" strike="noStrike" dirty="0" smtClean="0">
                          <a:latin typeface="メイリオ" pitchFamily="50" charset="-128"/>
                          <a:ea typeface="メイリオ" pitchFamily="50" charset="-128"/>
                          <a:cs typeface="メイリオ" pitchFamily="50" charset="-128"/>
                        </a:rPr>
                        <a:t>を想定しています。それ以上が見込まれる場合は、</a:t>
                      </a:r>
                      <a:r>
                        <a:rPr lang="ja-JP" altLang="en-US" sz="900" u="none" strike="noStrike" dirty="0" smtClean="0">
                          <a:latin typeface="メイリオ" pitchFamily="50" charset="-128"/>
                          <a:ea typeface="メイリオ" pitchFamily="50" charset="-128"/>
                          <a:cs typeface="メイリオ" pitchFamily="50" charset="-128"/>
                        </a:rPr>
                        <a:t>通常の</a:t>
                      </a:r>
                      <a:r>
                        <a:rPr lang="en-US" altLang="ja-JP" sz="900" u="none" strike="noStrike" dirty="0" smtClean="0">
                          <a:latin typeface="メイリオ" pitchFamily="50" charset="-128"/>
                          <a:ea typeface="メイリオ" pitchFamily="50" charset="-128"/>
                          <a:cs typeface="メイリオ" pitchFamily="50" charset="-128"/>
                        </a:rPr>
                        <a:t>Private</a:t>
                      </a:r>
                      <a:r>
                        <a:rPr lang="ja-JP" altLang="en-US" sz="900" u="none" strike="noStrike" dirty="0" smtClean="0">
                          <a:latin typeface="メイリオ" pitchFamily="50" charset="-128"/>
                          <a:ea typeface="メイリオ" pitchFamily="50" charset="-128"/>
                          <a:cs typeface="メイリオ" pitchFamily="50" charset="-128"/>
                        </a:rPr>
                        <a:t>のご利用もしくはアップグレードが必要です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2"/>
                  </a:ext>
                </a:extLst>
              </a:tr>
              <a:tr h="168021">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サービス変更・廃止時の事前告知</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0"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サポートデスクからお客様窓口に対し、メールで３カ月前に通知</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3"/>
                  </a:ext>
                </a:extLst>
              </a:tr>
              <a:tr h="160263">
                <a:tc vMerge="1">
                  <a:txBody>
                    <a:bodyPr/>
                    <a:lstStyle/>
                    <a:p>
                      <a:endParaRPr kumimoji="1" lang="ja-JP" altLang="en-US"/>
                    </a:p>
                  </a:txBody>
                  <a:tcPr/>
                </a:tc>
                <a:tc rowSpan="3">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サービス変更・廃止後の対応</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当社パッケージ版（オンプレミス）への移行</a:t>
                      </a:r>
                      <a:r>
                        <a:rPr lang="ja-JP" sz="900" u="none" strike="noStrike" dirty="0" smtClean="0">
                          <a:latin typeface="メイリオ" pitchFamily="50" charset="-128"/>
                          <a:ea typeface="メイリオ" pitchFamily="50" charset="-128"/>
                          <a:cs typeface="メイリオ" pitchFamily="50" charset="-128"/>
                        </a:rPr>
                        <a:t>支援（</a:t>
                      </a:r>
                      <a:r>
                        <a:rPr lang="ja-JP" sz="900" u="none" strike="noStrike" dirty="0">
                          <a:latin typeface="メイリオ" pitchFamily="50" charset="-128"/>
                          <a:ea typeface="メイリオ" pitchFamily="50" charset="-128"/>
                          <a:cs typeface="メイリオ" pitchFamily="50" charset="-128"/>
                        </a:rPr>
                        <a:t>別途相談）</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4"/>
                  </a:ext>
                </a:extLst>
              </a:tr>
              <a:tr h="160263">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サービス廃止の翌日から１カ月以内にデータを削除</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5"/>
                  </a:ext>
                </a:extLst>
              </a:tr>
              <a:tr h="233535">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a:latin typeface="メイリオ" pitchFamily="50" charset="-128"/>
                          <a:ea typeface="メイリオ" pitchFamily="50" charset="-128"/>
                          <a:cs typeface="メイリオ" pitchFamily="50" charset="-128"/>
                        </a:rPr>
                        <a:t>削除後の復元は不可とし、削除後の責は負わないものと</a:t>
                      </a:r>
                      <a:r>
                        <a:rPr lang="ja-JP" sz="900" u="none" strike="noStrike" dirty="0" smtClean="0">
                          <a:latin typeface="メイリオ" pitchFamily="50" charset="-128"/>
                          <a:ea typeface="メイリオ" pitchFamily="50" charset="-128"/>
                          <a:cs typeface="メイリオ" pitchFamily="50" charset="-128"/>
                        </a:rPr>
                        <a:t>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5E3F7"/>
                    </a:solidFill>
                  </a:tcPr>
                </a:tc>
                <a:extLst>
                  <a:ext uri="{0D108BD9-81ED-4DB2-BD59-A6C34878D82A}">
                    <a16:rowId xmlns:a16="http://schemas.microsoft.com/office/drawing/2014/main" val="10016"/>
                  </a:ext>
                </a:extLst>
              </a:tr>
              <a:tr h="233535">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1000" u="none" strike="noStrike" dirty="0">
                          <a:latin typeface="メイリオ" pitchFamily="50" charset="-128"/>
                          <a:ea typeface="メイリオ" pitchFamily="50" charset="-128"/>
                          <a:cs typeface="メイリオ" pitchFamily="50" charset="-128"/>
                        </a:rPr>
                        <a:t>データの保管期間</a:t>
                      </a:r>
                      <a:endParaRPr lang="ja-JP" sz="10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l" fontAlgn="ctr"/>
                      <a:r>
                        <a:rPr lang="ja-JP" sz="900" u="none" strike="noStrike" dirty="0" smtClean="0">
                          <a:latin typeface="メイリオ" pitchFamily="50" charset="-128"/>
                          <a:ea typeface="メイリオ" pitchFamily="50" charset="-128"/>
                          <a:cs typeface="メイリオ" pitchFamily="50" charset="-128"/>
                        </a:rPr>
                        <a:t>会計データ</a:t>
                      </a:r>
                      <a:r>
                        <a:rPr lang="ja-JP" sz="900" u="none" strike="noStrike" dirty="0">
                          <a:latin typeface="メイリオ" pitchFamily="50" charset="-128"/>
                          <a:ea typeface="メイリオ" pitchFamily="50" charset="-128"/>
                          <a:cs typeface="メイリオ" pitchFamily="50" charset="-128"/>
                        </a:rPr>
                        <a:t>の保管期間は10年間</a:t>
                      </a:r>
                      <a:r>
                        <a:rPr lang="ja-JP" sz="900" u="none" strike="noStrike" dirty="0" smtClean="0">
                          <a:latin typeface="メイリオ" pitchFamily="50" charset="-128"/>
                          <a:ea typeface="メイリオ" pitchFamily="50" charset="-128"/>
                          <a:cs typeface="メイリオ" pitchFamily="50" charset="-128"/>
                        </a:rPr>
                        <a:t>です（</a:t>
                      </a:r>
                      <a:r>
                        <a:rPr lang="ja-JP" sz="900" u="none" strike="noStrike" dirty="0">
                          <a:latin typeface="メイリオ" pitchFamily="50" charset="-128"/>
                          <a:ea typeface="メイリオ" pitchFamily="50" charset="-128"/>
                          <a:cs typeface="メイリオ" pitchFamily="50" charset="-128"/>
                        </a:rPr>
                        <a:t>会社法の保管期間に準拠します）</a:t>
                      </a:r>
                      <a:endParaRPr lang="ja-JP" sz="900" b="0" i="0" u="none" strike="noStrike" dirty="0">
                        <a:solidFill>
                          <a:srgbClr val="000000"/>
                        </a:solidFill>
                        <a:latin typeface="メイリオ" pitchFamily="50" charset="-128"/>
                        <a:ea typeface="メイリオ" pitchFamily="50" charset="-128"/>
                        <a:cs typeface="メイリオ" pitchFamily="50" charset="-128"/>
                      </a:endParaRPr>
                    </a:p>
                  </a:txBody>
                  <a:tcPr marL="5011" marR="5011" marT="501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lumMod val="20000"/>
                        <a:lumOff val="80000"/>
                      </a:srgbClr>
                    </a:solidFill>
                  </a:tcPr>
                </a:tc>
                <a:extLst>
                  <a:ext uri="{0D108BD9-81ED-4DB2-BD59-A6C34878D82A}">
                    <a16:rowId xmlns:a16="http://schemas.microsoft.com/office/drawing/2014/main" val="10017"/>
                  </a:ext>
                </a:extLst>
              </a:tr>
            </a:tbl>
          </a:graphicData>
        </a:graphic>
      </p:graphicFrame>
      <p:sp>
        <p:nvSpPr>
          <p:cNvPr id="6" name="Rectangle 1"/>
          <p:cNvSpPr>
            <a:spLocks noChangeArrowheads="1"/>
          </p:cNvSpPr>
          <p:nvPr/>
        </p:nvSpPr>
        <p:spPr bwMode="auto">
          <a:xfrm>
            <a:off x="240827" y="4157667"/>
            <a:ext cx="724749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buFontTx/>
              <a:buChar char="•"/>
            </a:pPr>
            <a:r>
              <a:rPr lang="ja-JP" altLang="en-US" sz="900" dirty="0" smtClean="0">
                <a:solidFill>
                  <a:prstClr val="black"/>
                </a:solidFill>
                <a:latin typeface="メイリオ" pitchFamily="50" charset="-128"/>
                <a:ea typeface="メイリオ" pitchFamily="50" charset="-128"/>
                <a:cs typeface="メイリオ" pitchFamily="50" charset="-128"/>
              </a:rPr>
              <a:t> 記載の時間は日本時間（</a:t>
            </a:r>
            <a:r>
              <a:rPr lang="en-US" altLang="ja-JP" sz="900" dirty="0" smtClean="0">
                <a:solidFill>
                  <a:prstClr val="black"/>
                </a:solidFill>
                <a:latin typeface="メイリオ" pitchFamily="50" charset="-128"/>
                <a:ea typeface="メイリオ" pitchFamily="50" charset="-128"/>
                <a:cs typeface="メイリオ" pitchFamily="50" charset="-128"/>
              </a:rPr>
              <a:t>JST</a:t>
            </a:r>
            <a:r>
              <a:rPr lang="ja-JP" altLang="en-US" sz="900" dirty="0" smtClean="0">
                <a:solidFill>
                  <a:prstClr val="black"/>
                </a:solidFill>
                <a:latin typeface="メイリオ" pitchFamily="50" charset="-128"/>
                <a:ea typeface="メイリオ" pitchFamily="50" charset="-128"/>
                <a:cs typeface="メイリオ" pitchFamily="50" charset="-128"/>
              </a:rPr>
              <a:t>）です</a:t>
            </a:r>
            <a:endParaRPr lang="en-US" altLang="ja-JP" sz="900" dirty="0" smtClean="0">
              <a:solidFill>
                <a:prstClr val="black"/>
              </a:solidFill>
              <a:latin typeface="メイリオ" pitchFamily="50" charset="-128"/>
              <a:ea typeface="メイリオ" pitchFamily="50" charset="-128"/>
              <a:cs typeface="メイリオ" pitchFamily="50" charset="-128"/>
            </a:endParaRPr>
          </a:p>
          <a:p>
            <a:pPr fontAlgn="base">
              <a:spcBef>
                <a:spcPct val="0"/>
              </a:spcBef>
              <a:spcAft>
                <a:spcPct val="0"/>
              </a:spcAft>
              <a:buFontTx/>
              <a:buChar char="•"/>
            </a:pPr>
            <a:r>
              <a:rPr lang="ja-JP" altLang="en-US" sz="900" dirty="0" smtClean="0">
                <a:solidFill>
                  <a:prstClr val="black"/>
                </a:solidFill>
                <a:latin typeface="メイリオ" pitchFamily="50" charset="-128"/>
                <a:ea typeface="メイリオ" pitchFamily="50" charset="-128"/>
                <a:cs typeface="メイリオ" pitchFamily="50" charset="-128"/>
              </a:rPr>
              <a:t> バックアップデータはハードウェア障害時の復旧用として取得します。会社単位の復旧はできません</a:t>
            </a:r>
          </a:p>
          <a:p>
            <a:pPr eaLnBrk="0" fontAlgn="base" hangingPunct="0">
              <a:spcBef>
                <a:spcPct val="0"/>
              </a:spcBef>
              <a:spcAft>
                <a:spcPct val="0"/>
              </a:spcAft>
              <a:buFontTx/>
              <a:buChar char="•"/>
            </a:pPr>
            <a:r>
              <a:rPr lang="en-US" altLang="ja-JP" sz="900" dirty="0" smtClean="0">
                <a:solidFill>
                  <a:prstClr val="black"/>
                </a:solidFill>
                <a:latin typeface="メイリオ" pitchFamily="50" charset="-128"/>
                <a:ea typeface="メイリオ" pitchFamily="50" charset="-128"/>
                <a:cs typeface="メイリオ" pitchFamily="50" charset="-128"/>
              </a:rPr>
              <a:t> </a:t>
            </a:r>
            <a:r>
              <a:rPr lang="ja-JP" altLang="en-US" sz="900" dirty="0" smtClean="0">
                <a:solidFill>
                  <a:prstClr val="black"/>
                </a:solidFill>
                <a:latin typeface="メイリオ" pitchFamily="50" charset="-128"/>
                <a:ea typeface="メイリオ" pitchFamily="50" charset="-128"/>
                <a:cs typeface="メイリオ" pitchFamily="50" charset="-128"/>
              </a:rPr>
              <a:t>本サービスレベルに記載するサービスレベルを下回った場合でも、当社は損害賠償その他いかなる責任を負わないものとします</a:t>
            </a:r>
            <a:endParaRPr lang="en-US" altLang="ja-JP" sz="900" dirty="0" smtClean="0">
              <a:solidFill>
                <a:prstClr val="black"/>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buFontTx/>
              <a:buChar char="•"/>
            </a:pPr>
            <a:r>
              <a:rPr lang="ja-JP" altLang="en-US" sz="900" dirty="0" smtClean="0">
                <a:solidFill>
                  <a:prstClr val="black"/>
                </a:solidFill>
                <a:latin typeface="メイリオ" pitchFamily="50" charset="-128"/>
                <a:ea typeface="メイリオ" pitchFamily="50" charset="-128"/>
                <a:cs typeface="メイリオ" pitchFamily="50" charset="-128"/>
              </a:rPr>
              <a:t> 本サービスレベルを達成できなかった場合、本サービスを実施するためシステム及び要員による可能な範囲にて改善努力をいたします </a:t>
            </a:r>
          </a:p>
        </p:txBody>
      </p:sp>
    </p:spTree>
    <p:extLst>
      <p:ext uri="{BB962C8B-B14F-4D97-AF65-F5344CB8AC3E}">
        <p14:creationId xmlns:p14="http://schemas.microsoft.com/office/powerpoint/2010/main" val="140160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81</a:t>
            </a:fld>
            <a:endParaRPr kumimoji="1" lang="ja-JP" altLang="en-US" dirty="0"/>
          </a:p>
        </p:txBody>
      </p:sp>
      <p:sp>
        <p:nvSpPr>
          <p:cNvPr id="3" name="タイトル 2"/>
          <p:cNvSpPr>
            <a:spLocks noGrp="1"/>
          </p:cNvSpPr>
          <p:nvPr>
            <p:ph type="title"/>
          </p:nvPr>
        </p:nvSpPr>
        <p:spPr/>
        <p:txBody>
          <a:bodyPr/>
          <a:lstStyle/>
          <a:p>
            <a:r>
              <a:rPr lang="ja-JP" altLang="en-US" sz="2000" dirty="0" smtClean="0"/>
              <a:t>ネットワーク関連（詳細はヒアリングシート参照）</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smtClean="0"/>
              <a:t>© SuperStream Inc. All rights reserved.</a:t>
            </a:r>
            <a:endParaRPr lang="ja-JP" altLang="en-US" dirty="0"/>
          </a:p>
        </p:txBody>
      </p:sp>
      <p:sp>
        <p:nvSpPr>
          <p:cNvPr id="5" name="正方形/長方形 4"/>
          <p:cNvSpPr/>
          <p:nvPr/>
        </p:nvSpPr>
        <p:spPr>
          <a:xfrm>
            <a:off x="287524" y="1095586"/>
            <a:ext cx="8676964" cy="3139321"/>
          </a:xfrm>
          <a:prstGeom prst="rect">
            <a:avLst/>
          </a:prstGeom>
        </p:spPr>
        <p:txBody>
          <a:bodyPr wrap="square">
            <a:spAutoFit/>
          </a:bodyPr>
          <a:lstStyle/>
          <a:p>
            <a:pPr marL="285750" indent="-285750">
              <a:spcBef>
                <a:spcPts val="1800"/>
              </a:spcBef>
              <a:buClr>
                <a:srgbClr val="F18F60">
                  <a:lumMod val="60000"/>
                  <a:lumOff val="40000"/>
                </a:srgbClr>
              </a:buClr>
              <a:buFont typeface="Wingdings" panose="05000000000000000000" pitchFamily="2" charset="2"/>
              <a:buChar char="l"/>
              <a:defRPr/>
            </a:pPr>
            <a:r>
              <a:rPr kumimoji="0" lang="ja-JP" altLang="en-US" sz="1400" kern="0" dirty="0" smtClean="0">
                <a:solidFill>
                  <a:sysClr val="windowText" lastClr="000000">
                    <a:lumMod val="75000"/>
                    <a:lumOff val="25000"/>
                  </a:sysClr>
                </a:solidFill>
                <a:cs typeface="メイリオ" pitchFamily="50" charset="-128"/>
              </a:rPr>
              <a:t>接続</a:t>
            </a:r>
            <a:r>
              <a:rPr kumimoji="0" lang="ja-JP" altLang="en-US" sz="1400" kern="0" dirty="0">
                <a:solidFill>
                  <a:sysClr val="windowText" lastClr="000000">
                    <a:lumMod val="75000"/>
                    <a:lumOff val="25000"/>
                  </a:sysClr>
                </a:solidFill>
                <a:cs typeface="メイリオ" pitchFamily="50" charset="-128"/>
              </a:rPr>
              <a:t>方法はインターネット接続か</a:t>
            </a:r>
            <a:r>
              <a:rPr kumimoji="0" lang="en-US" altLang="ja-JP" sz="1400" kern="0" dirty="0">
                <a:solidFill>
                  <a:sysClr val="windowText" lastClr="000000">
                    <a:lumMod val="75000"/>
                    <a:lumOff val="25000"/>
                  </a:sysClr>
                </a:solidFill>
                <a:cs typeface="メイリオ" pitchFamily="50" charset="-128"/>
              </a:rPr>
              <a:t>VPN</a:t>
            </a:r>
            <a:r>
              <a:rPr kumimoji="0" lang="ja-JP" altLang="en-US" sz="1400" kern="0" dirty="0">
                <a:solidFill>
                  <a:sysClr val="windowText" lastClr="000000">
                    <a:lumMod val="75000"/>
                    <a:lumOff val="25000"/>
                  </a:sysClr>
                </a:solidFill>
                <a:cs typeface="メイリオ" pitchFamily="50" charset="-128"/>
              </a:rPr>
              <a:t>接続（または</a:t>
            </a:r>
            <a:r>
              <a:rPr kumimoji="0" lang="en-US" altLang="ja-JP" sz="1400" kern="0" dirty="0" err="1">
                <a:solidFill>
                  <a:sysClr val="windowText" lastClr="000000">
                    <a:lumMod val="75000"/>
                    <a:lumOff val="25000"/>
                  </a:sysClr>
                </a:solidFill>
                <a:cs typeface="メイリオ" pitchFamily="50" charset="-128"/>
              </a:rPr>
              <a:t>FastConnect</a:t>
            </a:r>
            <a:r>
              <a:rPr kumimoji="0" lang="ja-JP" altLang="en-US" sz="1400" kern="0" dirty="0">
                <a:solidFill>
                  <a:sysClr val="windowText" lastClr="000000">
                    <a:lumMod val="75000"/>
                    <a:lumOff val="25000"/>
                  </a:sysClr>
                </a:solidFill>
                <a:cs typeface="メイリオ" pitchFamily="50" charset="-128"/>
              </a:rPr>
              <a:t>）のどちらかに</a:t>
            </a:r>
            <a:r>
              <a:rPr kumimoji="0" lang="ja-JP" altLang="en-US" sz="1400" kern="0" dirty="0" smtClean="0">
                <a:solidFill>
                  <a:sysClr val="windowText" lastClr="000000">
                    <a:lumMod val="75000"/>
                    <a:lumOff val="25000"/>
                  </a:sysClr>
                </a:solidFill>
                <a:cs typeface="メイリオ" pitchFamily="50" charset="-128"/>
              </a:rPr>
              <a:t>なります</a:t>
            </a:r>
            <a:r>
              <a:rPr kumimoji="0" lang="en-US" altLang="ja-JP" sz="1400" kern="0" dirty="0">
                <a:solidFill>
                  <a:sysClr val="windowText" lastClr="000000">
                    <a:lumMod val="75000"/>
                    <a:lumOff val="25000"/>
                  </a:sysClr>
                </a:solidFill>
                <a:cs typeface="メイリオ" pitchFamily="50" charset="-128"/>
              </a:rPr>
              <a:t/>
            </a:r>
            <a:br>
              <a:rPr kumimoji="0" lang="en-US" altLang="ja-JP" sz="1400" kern="0" dirty="0">
                <a:solidFill>
                  <a:sysClr val="windowText" lastClr="000000">
                    <a:lumMod val="75000"/>
                    <a:lumOff val="25000"/>
                  </a:sysClr>
                </a:solidFill>
                <a:cs typeface="メイリオ" pitchFamily="50" charset="-128"/>
              </a:rPr>
            </a:br>
            <a:r>
              <a:rPr kumimoji="0" lang="en-US" altLang="ja-JP" sz="1400" kern="0" dirty="0">
                <a:solidFill>
                  <a:sysClr val="windowText" lastClr="000000">
                    <a:lumMod val="75000"/>
                    <a:lumOff val="25000"/>
                  </a:sysClr>
                </a:solidFill>
                <a:cs typeface="メイリオ" pitchFamily="50" charset="-128"/>
              </a:rPr>
              <a:t>※</a:t>
            </a:r>
            <a:r>
              <a:rPr kumimoji="0" lang="ja-JP" altLang="en-US" sz="1400" kern="0" dirty="0">
                <a:solidFill>
                  <a:sysClr val="windowText" lastClr="000000">
                    <a:lumMod val="75000"/>
                    <a:lumOff val="25000"/>
                  </a:sysClr>
                </a:solidFill>
                <a:cs typeface="メイリオ" pitchFamily="50" charset="-128"/>
              </a:rPr>
              <a:t>証憑管理</a:t>
            </a:r>
            <a:r>
              <a:rPr kumimoji="0" lang="ja-JP" altLang="en-US" sz="1400" kern="0" dirty="0" smtClean="0">
                <a:solidFill>
                  <a:sysClr val="windowText" lastClr="000000">
                    <a:lumMod val="75000"/>
                    <a:lumOff val="25000"/>
                  </a:sysClr>
                </a:solidFill>
                <a:cs typeface="メイリオ" pitchFamily="50" charset="-128"/>
              </a:rPr>
              <a:t>オプション利用</a:t>
            </a:r>
            <a:r>
              <a:rPr kumimoji="0" lang="ja-JP" altLang="en-US" sz="1400" kern="0" dirty="0">
                <a:solidFill>
                  <a:sysClr val="windowText" lastClr="000000">
                    <a:lumMod val="75000"/>
                    <a:lumOff val="25000"/>
                  </a:sysClr>
                </a:solidFill>
                <a:cs typeface="メイリオ" pitchFamily="50" charset="-128"/>
              </a:rPr>
              <a:t>時は</a:t>
            </a:r>
            <a:r>
              <a:rPr kumimoji="0" lang="en-US" altLang="ja-JP" sz="1400" kern="0" dirty="0">
                <a:solidFill>
                  <a:sysClr val="windowText" lastClr="000000">
                    <a:lumMod val="75000"/>
                    <a:lumOff val="25000"/>
                  </a:sysClr>
                </a:solidFill>
                <a:cs typeface="メイリオ" pitchFamily="50" charset="-128"/>
              </a:rPr>
              <a:t>VPN</a:t>
            </a:r>
            <a:r>
              <a:rPr kumimoji="0" lang="ja-JP" altLang="en-US" sz="1400" kern="0" dirty="0">
                <a:solidFill>
                  <a:sysClr val="windowText" lastClr="000000">
                    <a:lumMod val="75000"/>
                    <a:lumOff val="25000"/>
                  </a:sysClr>
                </a:solidFill>
                <a:cs typeface="メイリオ" pitchFamily="50" charset="-128"/>
              </a:rPr>
              <a:t>もしくは専用線が必要</a:t>
            </a:r>
            <a:endParaRPr kumimoji="0" lang="en-US" altLang="ja-JP" sz="1400" kern="0" dirty="0">
              <a:solidFill>
                <a:sysClr val="windowText" lastClr="000000">
                  <a:lumMod val="75000"/>
                  <a:lumOff val="25000"/>
                </a:sysClr>
              </a:solidFill>
              <a:cs typeface="メイリオ" pitchFamily="50" charset="-128"/>
            </a:endParaRPr>
          </a:p>
          <a:p>
            <a:pPr marL="285750" indent="-285750">
              <a:spcBef>
                <a:spcPts val="1800"/>
              </a:spcBef>
              <a:buClr>
                <a:srgbClr val="F18F60">
                  <a:lumMod val="60000"/>
                  <a:lumOff val="40000"/>
                </a:srgbClr>
              </a:buClr>
              <a:buFont typeface="Wingdings" panose="05000000000000000000" pitchFamily="2" charset="2"/>
              <a:buChar char="l"/>
              <a:defRPr/>
            </a:pPr>
            <a:r>
              <a:rPr kumimoji="0" lang="ja-JP" altLang="en-US" sz="1400" kern="0" dirty="0">
                <a:solidFill>
                  <a:sysClr val="windowText" lastClr="000000">
                    <a:lumMod val="75000"/>
                    <a:lumOff val="25000"/>
                  </a:sysClr>
                </a:solidFill>
                <a:cs typeface="メイリオ" pitchFamily="50" charset="-128"/>
              </a:rPr>
              <a:t>インターネット接続の場合</a:t>
            </a:r>
            <a:r>
              <a:rPr kumimoji="0" lang="en-US" altLang="ja-JP" sz="1400" kern="0" dirty="0">
                <a:solidFill>
                  <a:sysClr val="windowText" lastClr="000000">
                    <a:lumMod val="75000"/>
                    <a:lumOff val="25000"/>
                  </a:sysClr>
                </a:solidFill>
                <a:cs typeface="メイリオ" pitchFamily="50" charset="-128"/>
              </a:rPr>
              <a:t/>
            </a:r>
            <a:br>
              <a:rPr kumimoji="0" lang="en-US" altLang="ja-JP" sz="1400" kern="0" dirty="0">
                <a:solidFill>
                  <a:sysClr val="windowText" lastClr="000000">
                    <a:lumMod val="75000"/>
                    <a:lumOff val="25000"/>
                  </a:sysClr>
                </a:solidFill>
                <a:cs typeface="メイリオ" pitchFamily="50" charset="-128"/>
              </a:rPr>
            </a:br>
            <a:r>
              <a:rPr kumimoji="0" lang="ja-JP" altLang="en-US" sz="1400" kern="0" dirty="0">
                <a:solidFill>
                  <a:sysClr val="windowText" lastClr="000000">
                    <a:lumMod val="75000"/>
                    <a:lumOff val="25000"/>
                  </a:sysClr>
                </a:solidFill>
                <a:cs typeface="メイリオ" pitchFamily="50" charset="-128"/>
              </a:rPr>
              <a:t>グローバル</a:t>
            </a:r>
            <a:r>
              <a:rPr kumimoji="0" lang="en-US" altLang="ja-JP" sz="1400" kern="0" dirty="0">
                <a:solidFill>
                  <a:sysClr val="windowText" lastClr="000000">
                    <a:lumMod val="75000"/>
                    <a:lumOff val="25000"/>
                  </a:sysClr>
                </a:solidFill>
                <a:cs typeface="メイリオ" pitchFamily="50" charset="-128"/>
              </a:rPr>
              <a:t>IP</a:t>
            </a:r>
            <a:r>
              <a:rPr kumimoji="0" lang="ja-JP" altLang="en-US" sz="1400" kern="0" dirty="0">
                <a:solidFill>
                  <a:sysClr val="windowText" lastClr="000000">
                    <a:lumMod val="75000"/>
                    <a:lumOff val="25000"/>
                  </a:sysClr>
                </a:solidFill>
                <a:cs typeface="メイリオ" pitchFamily="50" charset="-128"/>
              </a:rPr>
              <a:t>アドレスで接続を制限しますので</a:t>
            </a:r>
            <a:r>
              <a:rPr kumimoji="0" lang="ja-JP" altLang="en-US" sz="1400" kern="0" dirty="0" smtClean="0">
                <a:solidFill>
                  <a:sysClr val="windowText" lastClr="000000">
                    <a:lumMod val="75000"/>
                    <a:lumOff val="25000"/>
                  </a:sysClr>
                </a:solidFill>
                <a:cs typeface="メイリオ" pitchFamily="50" charset="-128"/>
              </a:rPr>
              <a:t>、可変</a:t>
            </a:r>
            <a:r>
              <a:rPr kumimoji="0" lang="en-US" altLang="ja-JP" sz="1400" kern="0" dirty="0" smtClean="0">
                <a:solidFill>
                  <a:sysClr val="windowText" lastClr="000000">
                    <a:lumMod val="75000"/>
                    <a:lumOff val="25000"/>
                  </a:sysClr>
                </a:solidFill>
                <a:cs typeface="メイリオ" pitchFamily="50" charset="-128"/>
              </a:rPr>
              <a:t>IP</a:t>
            </a:r>
            <a:r>
              <a:rPr kumimoji="0" lang="ja-JP" altLang="en-US" sz="1400" kern="0" dirty="0" smtClean="0">
                <a:solidFill>
                  <a:sysClr val="windowText" lastClr="000000">
                    <a:lumMod val="75000"/>
                    <a:lumOff val="25000"/>
                  </a:sysClr>
                </a:solidFill>
                <a:cs typeface="メイリオ" pitchFamily="50" charset="-128"/>
              </a:rPr>
              <a:t>の場合は利用できません</a:t>
            </a:r>
            <a:r>
              <a:rPr kumimoji="0" lang="en-US" altLang="ja-JP" sz="1400" kern="0" dirty="0" smtClean="0">
                <a:solidFill>
                  <a:sysClr val="windowText" lastClr="000000">
                    <a:lumMod val="75000"/>
                    <a:lumOff val="25000"/>
                  </a:sysClr>
                </a:solidFill>
                <a:cs typeface="メイリオ" pitchFamily="50" charset="-128"/>
              </a:rPr>
              <a:t/>
            </a:r>
            <a:br>
              <a:rPr kumimoji="0" lang="en-US" altLang="ja-JP" sz="1400" kern="0" dirty="0" smtClean="0">
                <a:solidFill>
                  <a:sysClr val="windowText" lastClr="000000">
                    <a:lumMod val="75000"/>
                    <a:lumOff val="25000"/>
                  </a:sysClr>
                </a:solidFill>
                <a:cs typeface="メイリオ" pitchFamily="50" charset="-128"/>
              </a:rPr>
            </a:br>
            <a:r>
              <a:rPr kumimoji="0" lang="en-US" altLang="ja-JP" sz="1400" kern="0" dirty="0" smtClean="0">
                <a:solidFill>
                  <a:sysClr val="windowText" lastClr="000000">
                    <a:lumMod val="75000"/>
                    <a:lumOff val="25000"/>
                  </a:sysClr>
                </a:solidFill>
                <a:cs typeface="メイリオ" pitchFamily="50" charset="-128"/>
              </a:rPr>
              <a:t>※</a:t>
            </a:r>
            <a:r>
              <a:rPr kumimoji="0" lang="ja-JP" altLang="en-US" sz="1400" kern="0" dirty="0" smtClean="0">
                <a:solidFill>
                  <a:sysClr val="windowText" lastClr="000000">
                    <a:lumMod val="75000"/>
                    <a:lumOff val="25000"/>
                  </a:sysClr>
                </a:solidFill>
                <a:cs typeface="メイリオ" pitchFamily="50" charset="-128"/>
              </a:rPr>
              <a:t>指定</a:t>
            </a:r>
            <a:r>
              <a:rPr kumimoji="0" lang="ja-JP" altLang="en-US" sz="1400" kern="0" dirty="0">
                <a:solidFill>
                  <a:sysClr val="windowText" lastClr="000000">
                    <a:lumMod val="75000"/>
                    <a:lumOff val="25000"/>
                  </a:sysClr>
                </a:solidFill>
                <a:cs typeface="メイリオ" pitchFamily="50" charset="-128"/>
              </a:rPr>
              <a:t>可能な</a:t>
            </a:r>
            <a:r>
              <a:rPr kumimoji="0" lang="en-US" altLang="ja-JP" sz="1400" kern="0" dirty="0">
                <a:solidFill>
                  <a:sysClr val="windowText" lastClr="000000">
                    <a:lumMod val="75000"/>
                    <a:lumOff val="25000"/>
                  </a:sysClr>
                </a:solidFill>
                <a:cs typeface="メイリオ" pitchFamily="50" charset="-128"/>
              </a:rPr>
              <a:t>IP</a:t>
            </a:r>
            <a:r>
              <a:rPr kumimoji="0" lang="ja-JP" altLang="en-US" sz="1400" kern="0" dirty="0">
                <a:solidFill>
                  <a:sysClr val="windowText" lastClr="000000">
                    <a:lumMod val="75000"/>
                    <a:lumOff val="25000"/>
                  </a:sysClr>
                </a:solidFill>
                <a:cs typeface="メイリオ" pitchFamily="50" charset="-128"/>
              </a:rPr>
              <a:t>アドレスは最大</a:t>
            </a:r>
            <a:r>
              <a:rPr kumimoji="0" lang="en-US" altLang="ja-JP" sz="1400" kern="0" dirty="0">
                <a:solidFill>
                  <a:sysClr val="windowText" lastClr="000000">
                    <a:lumMod val="75000"/>
                    <a:lumOff val="25000"/>
                  </a:sysClr>
                </a:solidFill>
                <a:cs typeface="メイリオ" pitchFamily="50" charset="-128"/>
              </a:rPr>
              <a:t>50</a:t>
            </a:r>
            <a:r>
              <a:rPr kumimoji="0" lang="ja-JP" altLang="en-US" sz="1400" kern="0" dirty="0" smtClean="0">
                <a:solidFill>
                  <a:sysClr val="windowText" lastClr="000000">
                    <a:lumMod val="75000"/>
                    <a:lumOff val="25000"/>
                  </a:sysClr>
                </a:solidFill>
                <a:cs typeface="メイリオ" pitchFamily="50" charset="-128"/>
              </a:rPr>
              <a:t>迄</a:t>
            </a:r>
            <a:endParaRPr kumimoji="0" lang="en-US" altLang="ja-JP" sz="1400" kern="0" dirty="0" smtClean="0">
              <a:solidFill>
                <a:sysClr val="windowText" lastClr="000000">
                  <a:lumMod val="75000"/>
                  <a:lumOff val="25000"/>
                </a:sysClr>
              </a:solidFill>
              <a:cs typeface="メイリオ" pitchFamily="50" charset="-128"/>
            </a:endParaRPr>
          </a:p>
          <a:p>
            <a:pPr marL="285750" indent="-285750">
              <a:spcBef>
                <a:spcPts val="1800"/>
              </a:spcBef>
              <a:buClr>
                <a:srgbClr val="F18F60">
                  <a:lumMod val="60000"/>
                  <a:lumOff val="40000"/>
                </a:srgbClr>
              </a:buClr>
              <a:buFont typeface="Wingdings" panose="05000000000000000000" pitchFamily="2" charset="2"/>
              <a:buChar char="l"/>
              <a:defRPr/>
            </a:pPr>
            <a:r>
              <a:rPr kumimoji="0" lang="en-US" altLang="ja-JP" sz="1400" kern="0" dirty="0" smtClean="0">
                <a:solidFill>
                  <a:sysClr val="windowText" lastClr="000000">
                    <a:lumMod val="75000"/>
                    <a:lumOff val="25000"/>
                  </a:sysClr>
                </a:solidFill>
                <a:cs typeface="メイリオ" pitchFamily="50" charset="-128"/>
              </a:rPr>
              <a:t>VPN</a:t>
            </a:r>
            <a:r>
              <a:rPr kumimoji="0" lang="ja-JP" altLang="en-US" sz="1400" kern="0" dirty="0" smtClean="0">
                <a:solidFill>
                  <a:sysClr val="windowText" lastClr="000000">
                    <a:lumMod val="75000"/>
                    <a:lumOff val="25000"/>
                  </a:sysClr>
                </a:solidFill>
                <a:cs typeface="メイリオ" pitchFamily="50" charset="-128"/>
              </a:rPr>
              <a:t>接続または</a:t>
            </a:r>
            <a:r>
              <a:rPr kumimoji="0" lang="en-US" altLang="ja-JP" sz="1400" kern="0" dirty="0" err="1" smtClean="0">
                <a:solidFill>
                  <a:sysClr val="windowText" lastClr="000000">
                    <a:lumMod val="75000"/>
                    <a:lumOff val="25000"/>
                  </a:sysClr>
                </a:solidFill>
                <a:cs typeface="メイリオ" pitchFamily="50" charset="-128"/>
              </a:rPr>
              <a:t>FastConnect</a:t>
            </a:r>
            <a:r>
              <a:rPr kumimoji="0" lang="ja-JP" altLang="en-US" sz="1400" kern="0" dirty="0" smtClean="0">
                <a:solidFill>
                  <a:sysClr val="windowText" lastClr="000000">
                    <a:lumMod val="75000"/>
                    <a:lumOff val="25000"/>
                  </a:sysClr>
                </a:solidFill>
                <a:cs typeface="メイリオ" pitchFamily="50" charset="-128"/>
              </a:rPr>
              <a:t>（専用線）の場合</a:t>
            </a:r>
            <a:r>
              <a:rPr kumimoji="0" lang="en-US" altLang="ja-JP" sz="1400" kern="0" dirty="0" smtClean="0">
                <a:solidFill>
                  <a:sysClr val="windowText" lastClr="000000">
                    <a:lumMod val="75000"/>
                    <a:lumOff val="25000"/>
                  </a:sysClr>
                </a:solidFill>
                <a:cs typeface="メイリオ" pitchFamily="50" charset="-128"/>
              </a:rPr>
              <a:t/>
            </a:r>
            <a:br>
              <a:rPr kumimoji="0" lang="en-US" altLang="ja-JP" sz="1400" kern="0" dirty="0" smtClean="0">
                <a:solidFill>
                  <a:sysClr val="windowText" lastClr="000000">
                    <a:lumMod val="75000"/>
                    <a:lumOff val="25000"/>
                  </a:sysClr>
                </a:solidFill>
                <a:cs typeface="メイリオ" pitchFamily="50" charset="-128"/>
              </a:rPr>
            </a:br>
            <a:r>
              <a:rPr kumimoji="0" lang="en-US" altLang="ja-JP" sz="1400" kern="0" dirty="0" smtClean="0">
                <a:solidFill>
                  <a:sysClr val="windowText" lastClr="000000">
                    <a:lumMod val="75000"/>
                    <a:lumOff val="25000"/>
                  </a:sysClr>
                </a:solidFill>
                <a:cs typeface="メイリオ" pitchFamily="50" charset="-128"/>
              </a:rPr>
              <a:t>VPN</a:t>
            </a:r>
            <a:r>
              <a:rPr kumimoji="0" lang="ja-JP" altLang="en-US" sz="1400" kern="0" dirty="0" smtClean="0">
                <a:solidFill>
                  <a:sysClr val="windowText" lastClr="000000">
                    <a:lumMod val="75000"/>
                    <a:lumOff val="25000"/>
                  </a:sysClr>
                </a:solidFill>
                <a:cs typeface="メイリオ" pitchFamily="50" charset="-128"/>
              </a:rPr>
              <a:t>接続にはクライアントからルータへ</a:t>
            </a:r>
            <a:r>
              <a:rPr kumimoji="0" lang="en-US" altLang="ja-JP" sz="1400" kern="0" dirty="0" smtClean="0">
                <a:solidFill>
                  <a:sysClr val="windowText" lastClr="000000">
                    <a:lumMod val="75000"/>
                    <a:lumOff val="25000"/>
                  </a:sysClr>
                </a:solidFill>
                <a:cs typeface="メイリオ" pitchFamily="50" charset="-128"/>
              </a:rPr>
              <a:t>VPN</a:t>
            </a:r>
            <a:r>
              <a:rPr kumimoji="0" lang="ja-JP" altLang="en-US" sz="1400" kern="0" dirty="0" smtClean="0">
                <a:solidFill>
                  <a:sysClr val="windowText" lastClr="000000">
                    <a:lumMod val="75000"/>
                    <a:lumOff val="25000"/>
                  </a:sysClr>
                </a:solidFill>
                <a:cs typeface="メイリオ" pitchFamily="50" charset="-128"/>
              </a:rPr>
              <a:t>接続する方式もありますが、</a:t>
            </a:r>
            <a:r>
              <a:rPr kumimoji="0" lang="en-US" altLang="ja-JP" sz="1400" kern="0" dirty="0" smtClean="0">
                <a:solidFill>
                  <a:sysClr val="windowText" lastClr="000000">
                    <a:lumMod val="75000"/>
                    <a:lumOff val="25000"/>
                  </a:sysClr>
                </a:solidFill>
                <a:cs typeface="メイリオ" pitchFamily="50" charset="-128"/>
              </a:rPr>
              <a:t>SS</a:t>
            </a:r>
            <a:r>
              <a:rPr kumimoji="0" lang="ja-JP" altLang="en-US" sz="1400" kern="0" dirty="0" smtClean="0">
                <a:solidFill>
                  <a:sysClr val="windowText" lastClr="000000">
                    <a:lumMod val="75000"/>
                    <a:lumOff val="25000"/>
                  </a:sysClr>
                </a:solidFill>
                <a:cs typeface="メイリオ" pitchFamily="50" charset="-128"/>
              </a:rPr>
              <a:t>クラウドでは</a:t>
            </a:r>
            <a:r>
              <a:rPr kumimoji="0" lang="en-US" altLang="ja-JP" sz="1400" kern="0" dirty="0" smtClean="0">
                <a:solidFill>
                  <a:sysClr val="windowText" lastClr="000000">
                    <a:lumMod val="75000"/>
                    <a:lumOff val="25000"/>
                  </a:sysClr>
                </a:solidFill>
                <a:cs typeface="メイリオ" pitchFamily="50" charset="-128"/>
              </a:rPr>
              <a:t/>
            </a:r>
            <a:br>
              <a:rPr kumimoji="0" lang="en-US" altLang="ja-JP" sz="1400" kern="0" dirty="0" smtClean="0">
                <a:solidFill>
                  <a:sysClr val="windowText" lastClr="000000">
                    <a:lumMod val="75000"/>
                    <a:lumOff val="25000"/>
                  </a:sysClr>
                </a:solidFill>
                <a:cs typeface="メイリオ" pitchFamily="50" charset="-128"/>
              </a:rPr>
            </a:br>
            <a:r>
              <a:rPr kumimoji="0" lang="ja-JP" altLang="en-US" sz="1400" kern="0" dirty="0" smtClean="0">
                <a:solidFill>
                  <a:sysClr val="windowText" lastClr="000000">
                    <a:lumMod val="75000"/>
                    <a:lumOff val="25000"/>
                  </a:sysClr>
                </a:solidFill>
                <a:cs typeface="メイリオ" pitchFamily="50" charset="-128"/>
              </a:rPr>
              <a:t>ルータ間の</a:t>
            </a:r>
            <a:r>
              <a:rPr kumimoji="0" lang="en-US" altLang="ja-JP" sz="1400" kern="0" dirty="0" smtClean="0">
                <a:solidFill>
                  <a:sysClr val="windowText" lastClr="000000">
                    <a:lumMod val="75000"/>
                    <a:lumOff val="25000"/>
                  </a:sysClr>
                </a:solidFill>
                <a:cs typeface="メイリオ" pitchFamily="50" charset="-128"/>
              </a:rPr>
              <a:t>VPN</a:t>
            </a:r>
            <a:r>
              <a:rPr kumimoji="0" lang="ja-JP" altLang="en-US" sz="1400" kern="0" dirty="0" smtClean="0">
                <a:solidFill>
                  <a:sysClr val="windowText" lastClr="000000">
                    <a:lumMod val="75000"/>
                    <a:lumOff val="25000"/>
                  </a:sysClr>
                </a:solidFill>
                <a:cs typeface="メイリオ" pitchFamily="50" charset="-128"/>
              </a:rPr>
              <a:t>接続となります（ルーティングは静的ルーティング）</a:t>
            </a:r>
            <a:r>
              <a:rPr kumimoji="0" lang="en-US" altLang="ja-JP" sz="1400" kern="0" dirty="0" smtClean="0">
                <a:solidFill>
                  <a:sysClr val="windowText" lastClr="000000">
                    <a:lumMod val="75000"/>
                    <a:lumOff val="25000"/>
                  </a:sysClr>
                </a:solidFill>
                <a:cs typeface="メイリオ" pitchFamily="50" charset="-128"/>
              </a:rPr>
              <a:t/>
            </a:r>
            <a:br>
              <a:rPr kumimoji="0" lang="en-US" altLang="ja-JP" sz="1400" kern="0" dirty="0" smtClean="0">
                <a:solidFill>
                  <a:sysClr val="windowText" lastClr="000000">
                    <a:lumMod val="75000"/>
                    <a:lumOff val="25000"/>
                  </a:sysClr>
                </a:solidFill>
                <a:cs typeface="メイリオ" pitchFamily="50" charset="-128"/>
              </a:rPr>
            </a:br>
            <a:r>
              <a:rPr kumimoji="0" lang="ja-JP" altLang="en-US" sz="1400" kern="0" dirty="0" smtClean="0">
                <a:solidFill>
                  <a:sysClr val="windowText" lastClr="000000">
                    <a:lumMod val="75000"/>
                    <a:lumOff val="25000"/>
                  </a:sysClr>
                </a:solidFill>
                <a:cs typeface="メイリオ" pitchFamily="50" charset="-128"/>
              </a:rPr>
              <a:t>お客様側のネットワークで下記セグメントからクラウドサービスへアクセスされる場合、</a:t>
            </a:r>
            <a:r>
              <a:rPr kumimoji="0" lang="en-US" altLang="ja-JP" sz="1400" kern="0" dirty="0" smtClean="0">
                <a:solidFill>
                  <a:sysClr val="windowText" lastClr="000000">
                    <a:lumMod val="75000"/>
                    <a:lumOff val="25000"/>
                  </a:sysClr>
                </a:solidFill>
                <a:cs typeface="メイリオ" pitchFamily="50" charset="-128"/>
              </a:rPr>
              <a:t/>
            </a:r>
            <a:br>
              <a:rPr kumimoji="0" lang="en-US" altLang="ja-JP" sz="1400" kern="0" dirty="0" smtClean="0">
                <a:solidFill>
                  <a:sysClr val="windowText" lastClr="000000">
                    <a:lumMod val="75000"/>
                    <a:lumOff val="25000"/>
                  </a:sysClr>
                </a:solidFill>
                <a:cs typeface="メイリオ" pitchFamily="50" charset="-128"/>
              </a:rPr>
            </a:br>
            <a:r>
              <a:rPr kumimoji="0" lang="en-US" altLang="ja-JP" sz="1400" kern="0" dirty="0" smtClean="0">
                <a:solidFill>
                  <a:sysClr val="windowText" lastClr="000000">
                    <a:lumMod val="75000"/>
                    <a:lumOff val="25000"/>
                  </a:sysClr>
                </a:solidFill>
                <a:cs typeface="メイリオ" pitchFamily="50" charset="-128"/>
              </a:rPr>
              <a:t>VPN</a:t>
            </a:r>
            <a:r>
              <a:rPr kumimoji="0" lang="ja-JP" altLang="en-US" sz="1400" kern="0" dirty="0" smtClean="0">
                <a:solidFill>
                  <a:sysClr val="windowText" lastClr="000000">
                    <a:lumMod val="75000"/>
                    <a:lumOff val="25000"/>
                  </a:sysClr>
                </a:solidFill>
                <a:cs typeface="メイリオ" pitchFamily="50" charset="-128"/>
              </a:rPr>
              <a:t>接続ならびに</a:t>
            </a:r>
            <a:r>
              <a:rPr kumimoji="0" lang="en-US" altLang="ja-JP" sz="1400" kern="0" dirty="0" err="1" smtClean="0">
                <a:solidFill>
                  <a:sysClr val="windowText" lastClr="000000">
                    <a:lumMod val="75000"/>
                    <a:lumOff val="25000"/>
                  </a:sysClr>
                </a:solidFill>
                <a:cs typeface="メイリオ" pitchFamily="50" charset="-128"/>
              </a:rPr>
              <a:t>FastConnect</a:t>
            </a:r>
            <a:r>
              <a:rPr kumimoji="0" lang="ja-JP" altLang="en-US" sz="1400" kern="0" dirty="0" err="1" smtClean="0">
                <a:solidFill>
                  <a:sysClr val="windowText" lastClr="000000">
                    <a:lumMod val="75000"/>
                    <a:lumOff val="25000"/>
                  </a:sysClr>
                </a:solidFill>
                <a:cs typeface="メイリオ" pitchFamily="50" charset="-128"/>
              </a:rPr>
              <a:t>での</a:t>
            </a:r>
            <a:r>
              <a:rPr kumimoji="0" lang="ja-JP" altLang="en-US" sz="1400" kern="0" dirty="0" smtClean="0">
                <a:solidFill>
                  <a:sysClr val="windowText" lastClr="000000">
                    <a:lumMod val="75000"/>
                    <a:lumOff val="25000"/>
                  </a:sysClr>
                </a:solidFill>
                <a:cs typeface="メイリオ" pitchFamily="50" charset="-128"/>
              </a:rPr>
              <a:t>利用はできません</a:t>
            </a:r>
            <a:r>
              <a:rPr kumimoji="0" lang="en-US" altLang="ja-JP" sz="1400" kern="0" dirty="0" smtClean="0">
                <a:solidFill>
                  <a:sysClr val="windowText" lastClr="000000">
                    <a:lumMod val="75000"/>
                    <a:lumOff val="25000"/>
                  </a:sysClr>
                </a:solidFill>
                <a:cs typeface="メイリオ" pitchFamily="50" charset="-128"/>
              </a:rPr>
              <a:t/>
            </a:r>
            <a:br>
              <a:rPr kumimoji="0" lang="en-US" altLang="ja-JP" sz="1400" kern="0" dirty="0" smtClean="0">
                <a:solidFill>
                  <a:sysClr val="windowText" lastClr="000000">
                    <a:lumMod val="75000"/>
                    <a:lumOff val="25000"/>
                  </a:sysClr>
                </a:solidFill>
                <a:cs typeface="メイリオ" pitchFamily="50" charset="-128"/>
              </a:rPr>
            </a:br>
            <a:r>
              <a:rPr kumimoji="0" lang="ja-JP" altLang="en-US" sz="1400" kern="0" dirty="0" smtClean="0">
                <a:solidFill>
                  <a:sysClr val="windowText" lastClr="000000">
                    <a:lumMod val="75000"/>
                    <a:lumOff val="25000"/>
                  </a:sysClr>
                </a:solidFill>
                <a:cs typeface="メイリオ" pitchFamily="50" charset="-128"/>
              </a:rPr>
              <a:t>　</a:t>
            </a:r>
            <a:r>
              <a:rPr kumimoji="0" lang="en-US" altLang="ja-JP" sz="1400" kern="0" dirty="0" smtClean="0">
                <a:solidFill>
                  <a:sysClr val="windowText" lastClr="000000">
                    <a:lumMod val="75000"/>
                    <a:lumOff val="25000"/>
                  </a:sysClr>
                </a:solidFill>
                <a:cs typeface="メイリオ" pitchFamily="50" charset="-128"/>
              </a:rPr>
              <a:t>10.100.0.0/24</a:t>
            </a:r>
            <a:r>
              <a:rPr kumimoji="0" lang="ja-JP" altLang="en-US" sz="1400" kern="0" dirty="0" smtClean="0">
                <a:solidFill>
                  <a:sysClr val="windowText" lastClr="000000">
                    <a:lumMod val="75000"/>
                    <a:lumOff val="25000"/>
                  </a:sysClr>
                </a:solidFill>
                <a:cs typeface="メイリオ" pitchFamily="50" charset="-128"/>
              </a:rPr>
              <a:t>　　　</a:t>
            </a:r>
            <a:r>
              <a:rPr kumimoji="0" lang="en-US" altLang="ja-JP" sz="1400" kern="0" dirty="0" smtClean="0">
                <a:solidFill>
                  <a:sysClr val="windowText" lastClr="000000">
                    <a:lumMod val="75000"/>
                    <a:lumOff val="25000"/>
                  </a:sysClr>
                </a:solidFill>
                <a:cs typeface="メイリオ" pitchFamily="50" charset="-128"/>
              </a:rPr>
              <a:t>10.100.2.0/24</a:t>
            </a:r>
            <a:r>
              <a:rPr kumimoji="0" lang="ja-JP" altLang="en-US" sz="1400" kern="0" dirty="0" smtClean="0">
                <a:solidFill>
                  <a:sysClr val="windowText" lastClr="000000">
                    <a:lumMod val="75000"/>
                    <a:lumOff val="25000"/>
                  </a:sysClr>
                </a:solidFill>
                <a:cs typeface="メイリオ" pitchFamily="50" charset="-128"/>
              </a:rPr>
              <a:t>　　　</a:t>
            </a:r>
            <a:r>
              <a:rPr kumimoji="0" lang="en-US" altLang="ja-JP" sz="1400" kern="0" dirty="0" smtClean="0">
                <a:solidFill>
                  <a:sysClr val="windowText" lastClr="000000">
                    <a:lumMod val="75000"/>
                    <a:lumOff val="25000"/>
                  </a:sysClr>
                </a:solidFill>
                <a:cs typeface="メイリオ" pitchFamily="50" charset="-128"/>
              </a:rPr>
              <a:t>172.27.45.0/24</a:t>
            </a:r>
            <a:r>
              <a:rPr kumimoji="0" lang="ja-JP" altLang="en-US" sz="1400" kern="0" dirty="0" smtClean="0">
                <a:solidFill>
                  <a:sysClr val="windowText" lastClr="000000">
                    <a:lumMod val="75000"/>
                    <a:lumOff val="25000"/>
                  </a:sysClr>
                </a:solidFill>
                <a:cs typeface="メイリオ" pitchFamily="50" charset="-128"/>
              </a:rPr>
              <a:t>　　　</a:t>
            </a:r>
            <a:r>
              <a:rPr kumimoji="0" lang="en-US" altLang="ja-JP" sz="1400" kern="0" dirty="0" smtClean="0">
                <a:solidFill>
                  <a:sysClr val="windowText" lastClr="000000">
                    <a:lumMod val="75000"/>
                    <a:lumOff val="25000"/>
                  </a:sysClr>
                </a:solidFill>
                <a:cs typeface="メイリオ" pitchFamily="50" charset="-128"/>
              </a:rPr>
              <a:t>172.27.46.0/24</a:t>
            </a:r>
            <a:br>
              <a:rPr kumimoji="0" lang="en-US" altLang="ja-JP" sz="1400" kern="0" dirty="0" smtClean="0">
                <a:solidFill>
                  <a:sysClr val="windowText" lastClr="000000">
                    <a:lumMod val="75000"/>
                    <a:lumOff val="25000"/>
                  </a:sysClr>
                </a:solidFill>
                <a:cs typeface="メイリオ" pitchFamily="50" charset="-128"/>
              </a:rPr>
            </a:br>
            <a:r>
              <a:rPr kumimoji="0" lang="ja-JP" altLang="en-US" sz="1400" kern="0" dirty="0" smtClean="0">
                <a:solidFill>
                  <a:sysClr val="windowText" lastClr="000000">
                    <a:lumMod val="75000"/>
                    <a:lumOff val="25000"/>
                  </a:sysClr>
                </a:solidFill>
                <a:cs typeface="メイリオ" pitchFamily="50" charset="-128"/>
              </a:rPr>
              <a:t>　</a:t>
            </a:r>
            <a:r>
              <a:rPr kumimoji="0" lang="en-US" altLang="ja-JP" sz="1400" kern="0" dirty="0" smtClean="0">
                <a:solidFill>
                  <a:sysClr val="windowText" lastClr="000000">
                    <a:lumMod val="75000"/>
                    <a:lumOff val="25000"/>
                  </a:sysClr>
                </a:solidFill>
                <a:cs typeface="メイリオ" pitchFamily="50" charset="-128"/>
              </a:rPr>
              <a:t>192.168.16.16/28</a:t>
            </a:r>
            <a:r>
              <a:rPr kumimoji="0" lang="ja-JP" altLang="en-US" sz="1400" kern="0" dirty="0" smtClean="0">
                <a:solidFill>
                  <a:sysClr val="windowText" lastClr="000000">
                    <a:lumMod val="75000"/>
                    <a:lumOff val="25000"/>
                  </a:sysClr>
                </a:solidFill>
                <a:cs typeface="メイリオ" pitchFamily="50" charset="-128"/>
              </a:rPr>
              <a:t>　　　</a:t>
            </a:r>
            <a:r>
              <a:rPr kumimoji="0" lang="en-US" altLang="ja-JP" sz="1400" kern="0" dirty="0" smtClean="0">
                <a:solidFill>
                  <a:sysClr val="windowText" lastClr="000000">
                    <a:lumMod val="75000"/>
                    <a:lumOff val="25000"/>
                  </a:sysClr>
                </a:solidFill>
                <a:cs typeface="メイリオ" pitchFamily="50" charset="-128"/>
              </a:rPr>
              <a:t>192.168.128.0/20</a:t>
            </a:r>
            <a:r>
              <a:rPr kumimoji="0" lang="ja-JP" altLang="en-US" sz="1400" kern="0" dirty="0" smtClean="0">
                <a:solidFill>
                  <a:sysClr val="windowText" lastClr="000000">
                    <a:lumMod val="75000"/>
                    <a:lumOff val="25000"/>
                  </a:sysClr>
                </a:solidFill>
                <a:cs typeface="メイリオ" pitchFamily="50" charset="-128"/>
              </a:rPr>
              <a:t>　　　</a:t>
            </a:r>
            <a:r>
              <a:rPr kumimoji="0" lang="en-US" altLang="ja-JP" sz="1400" kern="0" dirty="0" smtClean="0">
                <a:solidFill>
                  <a:sysClr val="windowText" lastClr="000000">
                    <a:lumMod val="75000"/>
                    <a:lumOff val="25000"/>
                  </a:sysClr>
                </a:solidFill>
                <a:cs typeface="メイリオ" pitchFamily="50" charset="-128"/>
              </a:rPr>
              <a:t>10.116.0.0/16</a:t>
            </a:r>
          </a:p>
        </p:txBody>
      </p:sp>
    </p:spTree>
    <p:extLst>
      <p:ext uri="{BB962C8B-B14F-4D97-AF65-F5344CB8AC3E}">
        <p14:creationId xmlns:p14="http://schemas.microsoft.com/office/powerpoint/2010/main" val="194648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smtClean="0"/>
              <a:t>© SuperStream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82</a:t>
            </a:fld>
            <a:endParaRPr lang="ja-JP" altLang="en-US" dirty="0"/>
          </a:p>
        </p:txBody>
      </p:sp>
      <p:sp>
        <p:nvSpPr>
          <p:cNvPr id="4" name="テキスト ボックス 3"/>
          <p:cNvSpPr txBox="1"/>
          <p:nvPr/>
        </p:nvSpPr>
        <p:spPr>
          <a:xfrm>
            <a:off x="251520" y="2247714"/>
            <a:ext cx="4801314" cy="461665"/>
          </a:xfrm>
          <a:prstGeom prst="rect">
            <a:avLst/>
          </a:prstGeom>
          <a:noFill/>
        </p:spPr>
        <p:txBody>
          <a:bodyPr wrap="none" rtlCol="0">
            <a:spAutoFit/>
          </a:bodyPr>
          <a:lstStyle/>
          <a:p>
            <a:r>
              <a:rPr kumimoji="1" lang="ja-JP" altLang="en-US" sz="2400" dirty="0" smtClean="0"/>
              <a:t>ご視聴ありがとうございました。</a:t>
            </a:r>
            <a:endParaRPr kumimoji="1" lang="ja-JP" altLang="en-US" sz="2400" dirty="0"/>
          </a:p>
        </p:txBody>
      </p:sp>
    </p:spTree>
    <p:extLst>
      <p:ext uri="{BB962C8B-B14F-4D97-AF65-F5344CB8AC3E}">
        <p14:creationId xmlns:p14="http://schemas.microsoft.com/office/powerpoint/2010/main" val="24081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9</a:t>
            </a:fld>
            <a:endParaRPr kumimoji="1" lang="ja-JP" altLang="en-US" dirty="0"/>
          </a:p>
        </p:txBody>
      </p:sp>
      <p:sp>
        <p:nvSpPr>
          <p:cNvPr id="3" name="タイトル 2"/>
          <p:cNvSpPr>
            <a:spLocks noGrp="1"/>
          </p:cNvSpPr>
          <p:nvPr>
            <p:ph type="title"/>
          </p:nvPr>
        </p:nvSpPr>
        <p:spPr/>
        <p:txBody>
          <a:bodyPr/>
          <a:lstStyle/>
          <a:p>
            <a:r>
              <a:rPr lang="ja-JP" altLang="en-US" sz="2000" dirty="0"/>
              <a:t>新しい働き方に対応可能なクラウド</a:t>
            </a:r>
            <a:r>
              <a:rPr lang="ja-JP" altLang="en-US" sz="2000" dirty="0" smtClean="0"/>
              <a:t>活用</a:t>
            </a:r>
            <a:r>
              <a:rPr lang="en-US" altLang="ja-JP" sz="2000" dirty="0" smtClean="0"/>
              <a:t/>
            </a:r>
            <a:br>
              <a:rPr lang="en-US" altLang="ja-JP" sz="2000" dirty="0" smtClean="0"/>
            </a:br>
            <a:r>
              <a:rPr lang="en-US" altLang="ja-JP" sz="1600" dirty="0" smtClean="0"/>
              <a:t>SuperStream-NX </a:t>
            </a:r>
            <a:r>
              <a:rPr lang="en-US" altLang="ja-JP" sz="1600" dirty="0"/>
              <a:t>Cloud</a:t>
            </a:r>
            <a:r>
              <a:rPr lang="ja-JP" altLang="en-US" sz="1600" dirty="0"/>
              <a:t>のメリット</a:t>
            </a:r>
            <a:endParaRPr lang="ja-JP" altLang="en-US" sz="1200" dirty="0"/>
          </a:p>
        </p:txBody>
      </p:sp>
      <p:sp>
        <p:nvSpPr>
          <p:cNvPr id="4" name="フッター プレースホルダー 3"/>
          <p:cNvSpPr>
            <a:spLocks noGrp="1"/>
          </p:cNvSpPr>
          <p:nvPr>
            <p:ph type="ftr" sz="quarter" idx="3"/>
          </p:nvPr>
        </p:nvSpPr>
        <p:spPr>
          <a:xfrm>
            <a:off x="358775" y="4901028"/>
            <a:ext cx="2160000" cy="135000"/>
          </a:xfrm>
        </p:spPr>
        <p:txBody>
          <a:bodyPr/>
          <a:lstStyle/>
          <a:p>
            <a:r>
              <a:rPr lang="en-US" altLang="ja-JP" smtClean="0"/>
              <a:t>© SuperStream Inc. All rights reserved.</a:t>
            </a:r>
            <a:endParaRPr lang="ja-JP" altLang="en-US" dirty="0"/>
          </a:p>
        </p:txBody>
      </p:sp>
      <p:grpSp>
        <p:nvGrpSpPr>
          <p:cNvPr id="42" name="グループ化 41">
            <a:extLst>
              <a:ext uri="{FF2B5EF4-FFF2-40B4-BE49-F238E27FC236}">
                <a16:creationId xmlns:a16="http://schemas.microsoft.com/office/drawing/2014/main" id="{2DFC3BB8-A61D-B448-A19F-659CBFCD3682}"/>
              </a:ext>
            </a:extLst>
          </p:cNvPr>
          <p:cNvGrpSpPr/>
          <p:nvPr/>
        </p:nvGrpSpPr>
        <p:grpSpPr>
          <a:xfrm>
            <a:off x="683568" y="1137314"/>
            <a:ext cx="8100432" cy="830378"/>
            <a:chOff x="315637" y="1094268"/>
            <a:chExt cx="8100432" cy="830378"/>
          </a:xfrm>
        </p:grpSpPr>
        <p:pic>
          <p:nvPicPr>
            <p:cNvPr id="43" name="図 42" descr="建物, 橋 が含まれている画像&#10;&#10;自動的に生成された説明">
              <a:extLst>
                <a:ext uri="{FF2B5EF4-FFF2-40B4-BE49-F238E27FC236}">
                  <a16:creationId xmlns:a16="http://schemas.microsoft.com/office/drawing/2014/main" id="{FFCE0660-387B-6440-8ADF-BDFA0FCA234E}"/>
                </a:ext>
              </a:extLst>
            </p:cNvPr>
            <p:cNvPicPr>
              <a:picLocks noChangeAspect="1"/>
            </p:cNvPicPr>
            <p:nvPr/>
          </p:nvPicPr>
          <p:blipFill>
            <a:blip r:embed="rId2"/>
            <a:stretch>
              <a:fillRect/>
            </a:stretch>
          </p:blipFill>
          <p:spPr>
            <a:xfrm>
              <a:off x="315637" y="1094268"/>
              <a:ext cx="776597" cy="776597"/>
            </a:xfrm>
            <a:prstGeom prst="rect">
              <a:avLst/>
            </a:prstGeom>
          </p:spPr>
        </p:pic>
        <p:sp>
          <p:nvSpPr>
            <p:cNvPr id="44" name="テキスト ボックス 43">
              <a:extLst>
                <a:ext uri="{FF2B5EF4-FFF2-40B4-BE49-F238E27FC236}">
                  <a16:creationId xmlns:a16="http://schemas.microsoft.com/office/drawing/2014/main" id="{24C879F5-1700-0245-9D84-2378CCE8D844}"/>
                </a:ext>
              </a:extLst>
            </p:cNvPr>
            <p:cNvSpPr txBox="1"/>
            <p:nvPr/>
          </p:nvSpPr>
          <p:spPr>
            <a:xfrm>
              <a:off x="1155859" y="1163543"/>
              <a:ext cx="6004596" cy="307777"/>
            </a:xfrm>
            <a:prstGeom prst="rect">
              <a:avLst/>
            </a:prstGeom>
            <a:noFill/>
          </p:spPr>
          <p:txBody>
            <a:bodyPr wrap="square" rtlCol="0">
              <a:spAutoFit/>
            </a:bodyPr>
            <a:lstStyle/>
            <a:p>
              <a:r>
                <a:rPr kumimoji="1" lang="ja-JP" altLang="en-US" sz="1400" b="1" dirty="0">
                  <a:solidFill>
                    <a:schemeClr val="accent3">
                      <a:lumMod val="75000"/>
                    </a:schemeClr>
                  </a:solidFill>
                  <a:latin typeface="Meiryo" panose="020B0604030504040204" pitchFamily="34" charset="-128"/>
                  <a:ea typeface="Meiryo" panose="020B0604030504040204" pitchFamily="34" charset="-128"/>
                </a:rPr>
                <a:t>完全クラウドサービス</a:t>
              </a:r>
            </a:p>
          </p:txBody>
        </p:sp>
        <p:sp>
          <p:nvSpPr>
            <p:cNvPr id="45" name="テキスト ボックス 44">
              <a:extLst>
                <a:ext uri="{FF2B5EF4-FFF2-40B4-BE49-F238E27FC236}">
                  <a16:creationId xmlns:a16="http://schemas.microsoft.com/office/drawing/2014/main" id="{47F64068-84E5-0C40-A3E0-390F346E204A}"/>
                </a:ext>
              </a:extLst>
            </p:cNvPr>
            <p:cNvSpPr txBox="1"/>
            <p:nvPr/>
          </p:nvSpPr>
          <p:spPr>
            <a:xfrm>
              <a:off x="1285307" y="1455287"/>
              <a:ext cx="7130762" cy="469359"/>
            </a:xfrm>
            <a:prstGeom prst="rect">
              <a:avLst/>
            </a:prstGeom>
            <a:noFill/>
          </p:spPr>
          <p:txBody>
            <a:bodyPr wrap="square" rtlCol="0">
              <a:spAutoFit/>
            </a:bodyPr>
            <a:lstStyle/>
            <a:p>
              <a:pPr>
                <a:spcBef>
                  <a:spcPts val="300"/>
                </a:spcBef>
              </a:pPr>
              <a:r>
                <a:rPr kumimoji="1" lang="en" altLang="ja-JP" sz="1050" dirty="0" err="1">
                  <a:solidFill>
                    <a:schemeClr val="tx1">
                      <a:lumMod val="65000"/>
                      <a:lumOff val="35000"/>
                    </a:schemeClr>
                  </a:solidFill>
                  <a:latin typeface="Meiryo" panose="020B0604030504040204" pitchFamily="34" charset="-128"/>
                  <a:ea typeface="Meiryo" panose="020B0604030504040204" pitchFamily="34" charset="-128"/>
                </a:rPr>
                <a:t>SuperStream</a:t>
              </a:r>
              <a:r>
                <a:rPr kumimoji="1" lang="en" altLang="ja-JP" sz="1050" dirty="0">
                  <a:solidFill>
                    <a:schemeClr val="tx1">
                      <a:lumMod val="65000"/>
                      <a:lumOff val="35000"/>
                    </a:schemeClr>
                  </a:solidFill>
                  <a:latin typeface="Meiryo" panose="020B0604030504040204" pitchFamily="34" charset="-128"/>
                  <a:ea typeface="Meiryo" panose="020B0604030504040204" pitchFamily="34" charset="-128"/>
                </a:rPr>
                <a:t>-NX Cloud</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は完全クラウドサービス</a:t>
              </a:r>
              <a:r>
                <a:rPr kumimoji="1" lang="ja-JP" altLang="en-US" sz="1050" dirty="0" smtClean="0">
                  <a:solidFill>
                    <a:schemeClr val="tx1">
                      <a:lumMod val="65000"/>
                      <a:lumOff val="35000"/>
                    </a:schemeClr>
                  </a:solidFill>
                  <a:latin typeface="Meiryo" panose="020B0604030504040204" pitchFamily="34" charset="-128"/>
                  <a:ea typeface="Meiryo" panose="020B0604030504040204" pitchFamily="34" charset="-128"/>
                </a:rPr>
                <a:t>です</a:t>
              </a:r>
              <a:endParaRPr kumimoji="1" lang="en-US" altLang="ja-JP" sz="1050" dirty="0" smtClean="0">
                <a:solidFill>
                  <a:schemeClr val="tx1">
                    <a:lumMod val="65000"/>
                    <a:lumOff val="35000"/>
                  </a:schemeClr>
                </a:solidFill>
                <a:latin typeface="Meiryo" panose="020B0604030504040204" pitchFamily="34" charset="-128"/>
                <a:ea typeface="Meiryo" panose="020B0604030504040204" pitchFamily="34" charset="-128"/>
              </a:endParaRPr>
            </a:p>
            <a:p>
              <a:pPr>
                <a:spcBef>
                  <a:spcPts val="300"/>
                </a:spcBef>
              </a:pPr>
              <a:r>
                <a:rPr kumimoji="1" lang="ja-JP" altLang="en-US" sz="1050" b="1" dirty="0" smtClean="0">
                  <a:solidFill>
                    <a:schemeClr val="tx1">
                      <a:lumMod val="65000"/>
                      <a:lumOff val="35000"/>
                    </a:schemeClr>
                  </a:solidFill>
                  <a:latin typeface="Meiryo" panose="020B0604030504040204" pitchFamily="34" charset="-128"/>
                  <a:ea typeface="Meiryo" panose="020B0604030504040204" pitchFamily="34" charset="-128"/>
                </a:rPr>
                <a:t>ライセンス</a:t>
              </a:r>
              <a:r>
                <a:rPr kumimoji="1" lang="ja-JP" altLang="en-US" sz="1050" b="1" dirty="0">
                  <a:solidFill>
                    <a:schemeClr val="tx1">
                      <a:lumMod val="65000"/>
                      <a:lumOff val="35000"/>
                    </a:schemeClr>
                  </a:solidFill>
                  <a:latin typeface="Meiryo" panose="020B0604030504040204" pitchFamily="34" charset="-128"/>
                  <a:ea typeface="Meiryo" panose="020B0604030504040204" pitchFamily="34" charset="-128"/>
                </a:rPr>
                <a:t>・保守・サーバ</a:t>
              </a:r>
              <a:r>
                <a:rPr kumimoji="1" lang="ja-JP" altLang="en-US" sz="1050" b="1" dirty="0" smtClean="0">
                  <a:solidFill>
                    <a:schemeClr val="tx1">
                      <a:lumMod val="65000"/>
                      <a:lumOff val="35000"/>
                    </a:schemeClr>
                  </a:solidFill>
                  <a:latin typeface="Meiryo" panose="020B0604030504040204" pitchFamily="34" charset="-128"/>
                  <a:ea typeface="Meiryo" panose="020B0604030504040204" pitchFamily="34" charset="-128"/>
                </a:rPr>
                <a:t>全ての</a:t>
              </a:r>
              <a:r>
                <a:rPr kumimoji="1" lang="ja-JP" altLang="en-US" sz="1050" b="1" dirty="0">
                  <a:solidFill>
                    <a:schemeClr val="tx1">
                      <a:lumMod val="65000"/>
                      <a:lumOff val="35000"/>
                    </a:schemeClr>
                  </a:solidFill>
                  <a:latin typeface="Meiryo" panose="020B0604030504040204" pitchFamily="34" charset="-128"/>
                  <a:ea typeface="Meiryo" panose="020B0604030504040204" pitchFamily="34" charset="-128"/>
                </a:rPr>
                <a:t>費用をオールインワンでご提供</a:t>
              </a:r>
              <a:r>
                <a:rPr kumimoji="1" lang="ja-JP" altLang="en-US" sz="1050" dirty="0" smtClean="0">
                  <a:solidFill>
                    <a:schemeClr val="tx1">
                      <a:lumMod val="65000"/>
                      <a:lumOff val="35000"/>
                    </a:schemeClr>
                  </a:solidFill>
                  <a:latin typeface="Meiryo" panose="020B0604030504040204" pitchFamily="34" charset="-128"/>
                  <a:ea typeface="Meiryo" panose="020B0604030504040204" pitchFamily="34" charset="-128"/>
                </a:rPr>
                <a:t>します</a:t>
              </a:r>
              <a:endPar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endParaRPr>
            </a:p>
          </p:txBody>
        </p:sp>
      </p:grpSp>
      <p:grpSp>
        <p:nvGrpSpPr>
          <p:cNvPr id="46" name="グループ化 45">
            <a:extLst>
              <a:ext uri="{FF2B5EF4-FFF2-40B4-BE49-F238E27FC236}">
                <a16:creationId xmlns:a16="http://schemas.microsoft.com/office/drawing/2014/main" id="{085F5349-F7F2-304E-ABF8-641E1D387614}"/>
              </a:ext>
            </a:extLst>
          </p:cNvPr>
          <p:cNvGrpSpPr/>
          <p:nvPr/>
        </p:nvGrpSpPr>
        <p:grpSpPr>
          <a:xfrm>
            <a:off x="676082" y="2354253"/>
            <a:ext cx="8107918" cy="907297"/>
            <a:chOff x="308151" y="2138983"/>
            <a:chExt cx="8107918" cy="907297"/>
          </a:xfrm>
        </p:grpSpPr>
        <p:pic>
          <p:nvPicPr>
            <p:cNvPr id="47" name="図 46">
              <a:extLst>
                <a:ext uri="{FF2B5EF4-FFF2-40B4-BE49-F238E27FC236}">
                  <a16:creationId xmlns:a16="http://schemas.microsoft.com/office/drawing/2014/main" id="{F18F52D7-B9B2-8845-B749-388197119281}"/>
                </a:ext>
              </a:extLst>
            </p:cNvPr>
            <p:cNvPicPr>
              <a:picLocks noChangeAspect="1"/>
            </p:cNvPicPr>
            <p:nvPr/>
          </p:nvPicPr>
          <p:blipFill>
            <a:blip r:embed="rId3"/>
            <a:stretch>
              <a:fillRect/>
            </a:stretch>
          </p:blipFill>
          <p:spPr>
            <a:xfrm>
              <a:off x="308151" y="2246740"/>
              <a:ext cx="771412" cy="753045"/>
            </a:xfrm>
            <a:prstGeom prst="rect">
              <a:avLst/>
            </a:prstGeom>
          </p:spPr>
        </p:pic>
        <p:sp>
          <p:nvSpPr>
            <p:cNvPr id="48" name="テキスト ボックス 47">
              <a:extLst>
                <a:ext uri="{FF2B5EF4-FFF2-40B4-BE49-F238E27FC236}">
                  <a16:creationId xmlns:a16="http://schemas.microsoft.com/office/drawing/2014/main" id="{AFCAB400-D0E2-E64D-9C0C-9BDA697B9775}"/>
                </a:ext>
              </a:extLst>
            </p:cNvPr>
            <p:cNvSpPr txBox="1"/>
            <p:nvPr/>
          </p:nvSpPr>
          <p:spPr>
            <a:xfrm>
              <a:off x="1155859" y="2138983"/>
              <a:ext cx="6004596" cy="307777"/>
            </a:xfrm>
            <a:prstGeom prst="rect">
              <a:avLst/>
            </a:prstGeom>
            <a:noFill/>
          </p:spPr>
          <p:txBody>
            <a:bodyPr wrap="square" rtlCol="0">
              <a:spAutoFit/>
            </a:bodyPr>
            <a:lstStyle/>
            <a:p>
              <a:r>
                <a:rPr kumimoji="1" lang="ja-JP" altLang="en-US" sz="1400" b="1" dirty="0">
                  <a:solidFill>
                    <a:schemeClr val="accent3">
                      <a:lumMod val="75000"/>
                    </a:schemeClr>
                  </a:solidFill>
                  <a:latin typeface="Meiryo" panose="020B0604030504040204" pitchFamily="34" charset="-128"/>
                  <a:ea typeface="Meiryo" panose="020B0604030504040204" pitchFamily="34" charset="-128"/>
                </a:rPr>
                <a:t>オンプレミスと同等の機能をすべてクラウドで提供</a:t>
              </a:r>
            </a:p>
          </p:txBody>
        </p:sp>
        <p:sp>
          <p:nvSpPr>
            <p:cNvPr id="49" name="テキスト ボックス 48">
              <a:extLst>
                <a:ext uri="{FF2B5EF4-FFF2-40B4-BE49-F238E27FC236}">
                  <a16:creationId xmlns:a16="http://schemas.microsoft.com/office/drawing/2014/main" id="{3493DDEF-2B02-8B47-A6D7-FC4C73D27BE5}"/>
                </a:ext>
              </a:extLst>
            </p:cNvPr>
            <p:cNvSpPr txBox="1"/>
            <p:nvPr/>
          </p:nvSpPr>
          <p:spPr>
            <a:xfrm>
              <a:off x="1285307" y="2430727"/>
              <a:ext cx="7130762" cy="615553"/>
            </a:xfrm>
            <a:prstGeom prst="rect">
              <a:avLst/>
            </a:prstGeom>
            <a:noFill/>
          </p:spPr>
          <p:txBody>
            <a:bodyPr wrap="square" rtlCol="0">
              <a:spAutoFit/>
            </a:bodyPr>
            <a:lstStyle/>
            <a:p>
              <a:pPr>
                <a:spcBef>
                  <a:spcPts val="300"/>
                </a:spcBef>
              </a:pPr>
              <a:r>
                <a:rPr kumimoji="1" lang="en-US" altLang="ja-JP" sz="1050" dirty="0" smtClean="0">
                  <a:solidFill>
                    <a:schemeClr val="tx1">
                      <a:lumMod val="65000"/>
                      <a:lumOff val="35000"/>
                    </a:schemeClr>
                  </a:solidFill>
                  <a:latin typeface="Meiryo" panose="020B0604030504040204" pitchFamily="34" charset="-128"/>
                  <a:ea typeface="Meiryo" panose="020B0604030504040204" pitchFamily="34" charset="-128"/>
                </a:rPr>
                <a:t>1995</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年開発当初より”経理部・人事部ファースト”な思想でお客様から頂いた「声」や「ノウハウ」「想い」を最大限活かし製品へ反映し、高度な技術力で快適な操作性を提供しつづけて</a:t>
              </a:r>
              <a:r>
                <a:rPr kumimoji="1" lang="ja-JP" altLang="en-US" sz="1050" dirty="0" smtClean="0">
                  <a:solidFill>
                    <a:schemeClr val="tx1">
                      <a:lumMod val="65000"/>
                      <a:lumOff val="35000"/>
                    </a:schemeClr>
                  </a:solidFill>
                  <a:latin typeface="Meiryo" panose="020B0604030504040204" pitchFamily="34" charset="-128"/>
                  <a:ea typeface="Meiryo" panose="020B0604030504040204" pitchFamily="34" charset="-128"/>
                </a:rPr>
                <a:t>います</a:t>
              </a:r>
              <a:endParaRPr kumimoji="1" lang="en-US" altLang="ja-JP" sz="1050" dirty="0" smtClean="0">
                <a:solidFill>
                  <a:schemeClr val="tx1">
                    <a:lumMod val="65000"/>
                    <a:lumOff val="35000"/>
                  </a:schemeClr>
                </a:solidFill>
                <a:latin typeface="Meiryo" panose="020B0604030504040204" pitchFamily="34" charset="-128"/>
                <a:ea typeface="Meiryo" panose="020B0604030504040204" pitchFamily="34" charset="-128"/>
              </a:endParaRPr>
            </a:p>
            <a:p>
              <a:pPr>
                <a:spcBef>
                  <a:spcPts val="300"/>
                </a:spcBef>
              </a:pPr>
              <a:r>
                <a:rPr kumimoji="1" lang="en" altLang="ja-JP" sz="1050" b="1" dirty="0" smtClean="0">
                  <a:solidFill>
                    <a:schemeClr val="tx1">
                      <a:lumMod val="65000"/>
                      <a:lumOff val="35000"/>
                    </a:schemeClr>
                  </a:solidFill>
                  <a:latin typeface="Meiryo" panose="020B0604030504040204" pitchFamily="34" charset="-128"/>
                  <a:ea typeface="Meiryo" panose="020B0604030504040204" pitchFamily="34" charset="-128"/>
                </a:rPr>
                <a:t>SuperStream-NX </a:t>
              </a:r>
              <a:r>
                <a:rPr kumimoji="1" lang="en" altLang="ja-JP" sz="1050" b="1" dirty="0">
                  <a:solidFill>
                    <a:schemeClr val="tx1">
                      <a:lumMod val="65000"/>
                      <a:lumOff val="35000"/>
                    </a:schemeClr>
                  </a:solidFill>
                  <a:latin typeface="Meiryo" panose="020B0604030504040204" pitchFamily="34" charset="-128"/>
                  <a:ea typeface="Meiryo" panose="020B0604030504040204" pitchFamily="34" charset="-128"/>
                </a:rPr>
                <a:t>Cloud</a:t>
              </a:r>
              <a:r>
                <a:rPr kumimoji="1" lang="ja-JP" altLang="en-US" sz="1050" b="1" dirty="0">
                  <a:solidFill>
                    <a:schemeClr val="tx1">
                      <a:lumMod val="65000"/>
                      <a:lumOff val="35000"/>
                    </a:schemeClr>
                  </a:solidFill>
                  <a:latin typeface="Meiryo" panose="020B0604030504040204" pitchFamily="34" charset="-128"/>
                  <a:ea typeface="Meiryo" panose="020B0604030504040204" pitchFamily="34" charset="-128"/>
                </a:rPr>
                <a:t>ではオンプレミスで提供している機能を、初期費用を抑え利用料形式にて利用可能</a:t>
              </a:r>
              <a:r>
                <a:rPr kumimoji="1" lang="ja-JP" altLang="en-US" sz="1050" dirty="0" smtClean="0">
                  <a:solidFill>
                    <a:schemeClr val="tx1">
                      <a:lumMod val="65000"/>
                      <a:lumOff val="35000"/>
                    </a:schemeClr>
                  </a:solidFill>
                  <a:latin typeface="Meiryo" panose="020B0604030504040204" pitchFamily="34" charset="-128"/>
                  <a:ea typeface="Meiryo" panose="020B0604030504040204" pitchFamily="34" charset="-128"/>
                </a:rPr>
                <a:t>です</a:t>
              </a:r>
              <a:endPar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endParaRPr>
            </a:p>
          </p:txBody>
        </p:sp>
      </p:grpSp>
      <p:grpSp>
        <p:nvGrpSpPr>
          <p:cNvPr id="50" name="グループ化 49">
            <a:extLst>
              <a:ext uri="{FF2B5EF4-FFF2-40B4-BE49-F238E27FC236}">
                <a16:creationId xmlns:a16="http://schemas.microsoft.com/office/drawing/2014/main" id="{8525E9F0-149C-C344-8596-804B7D221CFA}"/>
              </a:ext>
            </a:extLst>
          </p:cNvPr>
          <p:cNvGrpSpPr/>
          <p:nvPr/>
        </p:nvGrpSpPr>
        <p:grpSpPr>
          <a:xfrm>
            <a:off x="755576" y="3729602"/>
            <a:ext cx="8028424" cy="930380"/>
            <a:chOff x="387645" y="3484562"/>
            <a:chExt cx="8028424" cy="930380"/>
          </a:xfrm>
        </p:grpSpPr>
        <p:pic>
          <p:nvPicPr>
            <p:cNvPr id="51" name="図 50">
              <a:extLst>
                <a:ext uri="{FF2B5EF4-FFF2-40B4-BE49-F238E27FC236}">
                  <a16:creationId xmlns:a16="http://schemas.microsoft.com/office/drawing/2014/main" id="{5AB71581-FE02-8D4F-9A17-5F8857BFFA9B}"/>
                </a:ext>
              </a:extLst>
            </p:cNvPr>
            <p:cNvPicPr>
              <a:picLocks noChangeAspect="1"/>
            </p:cNvPicPr>
            <p:nvPr/>
          </p:nvPicPr>
          <p:blipFill>
            <a:blip r:embed="rId4"/>
            <a:stretch>
              <a:fillRect/>
            </a:stretch>
          </p:blipFill>
          <p:spPr>
            <a:xfrm>
              <a:off x="387645" y="3583119"/>
              <a:ext cx="657097" cy="657097"/>
            </a:xfrm>
            <a:prstGeom prst="rect">
              <a:avLst/>
            </a:prstGeom>
          </p:spPr>
        </p:pic>
        <p:sp>
          <p:nvSpPr>
            <p:cNvPr id="52" name="テキスト ボックス 51">
              <a:extLst>
                <a:ext uri="{FF2B5EF4-FFF2-40B4-BE49-F238E27FC236}">
                  <a16:creationId xmlns:a16="http://schemas.microsoft.com/office/drawing/2014/main" id="{234AFDE3-B7CF-B645-80D0-3D95B6C783B4}"/>
                </a:ext>
              </a:extLst>
            </p:cNvPr>
            <p:cNvSpPr txBox="1"/>
            <p:nvPr/>
          </p:nvSpPr>
          <p:spPr>
            <a:xfrm>
              <a:off x="1155859" y="3484562"/>
              <a:ext cx="6004596" cy="307777"/>
            </a:xfrm>
            <a:prstGeom prst="rect">
              <a:avLst/>
            </a:prstGeom>
            <a:noFill/>
          </p:spPr>
          <p:txBody>
            <a:bodyPr wrap="square" rtlCol="0">
              <a:spAutoFit/>
            </a:bodyPr>
            <a:lstStyle/>
            <a:p>
              <a:r>
                <a:rPr kumimoji="1" lang="ja-JP" altLang="en-US" sz="1400" b="1" dirty="0">
                  <a:solidFill>
                    <a:schemeClr val="accent3">
                      <a:lumMod val="75000"/>
                    </a:schemeClr>
                  </a:solidFill>
                  <a:latin typeface="Meiryo" panose="020B0604030504040204" pitchFamily="34" charset="-128"/>
                  <a:ea typeface="Meiryo" panose="020B0604030504040204" pitchFamily="34" charset="-128"/>
                </a:rPr>
                <a:t>柔軟性と拡張性を備えた自由度の高い会計システム</a:t>
              </a:r>
            </a:p>
          </p:txBody>
        </p:sp>
        <p:sp>
          <p:nvSpPr>
            <p:cNvPr id="53" name="テキスト ボックス 52">
              <a:extLst>
                <a:ext uri="{FF2B5EF4-FFF2-40B4-BE49-F238E27FC236}">
                  <a16:creationId xmlns:a16="http://schemas.microsoft.com/office/drawing/2014/main" id="{B09745D5-B97F-9A4F-9A20-AD236D25FEC3}"/>
                </a:ext>
              </a:extLst>
            </p:cNvPr>
            <p:cNvSpPr txBox="1"/>
            <p:nvPr/>
          </p:nvSpPr>
          <p:spPr>
            <a:xfrm>
              <a:off x="1285307" y="3776306"/>
              <a:ext cx="7130762" cy="638636"/>
            </a:xfrm>
            <a:prstGeom prst="rect">
              <a:avLst/>
            </a:prstGeom>
            <a:noFill/>
          </p:spPr>
          <p:txBody>
            <a:bodyPr wrap="square" rtlCol="0">
              <a:spAutoFit/>
            </a:bodyPr>
            <a:lstStyle/>
            <a:p>
              <a:pPr>
                <a:spcBef>
                  <a:spcPts val="300"/>
                </a:spcBef>
              </a:pP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企業毎の業務状態や企業成長に応じて</a:t>
              </a:r>
              <a:r>
                <a:rPr kumimoji="1" lang="ja-JP" altLang="en-US" sz="1050" b="1" dirty="0">
                  <a:solidFill>
                    <a:schemeClr val="tx1">
                      <a:lumMod val="65000"/>
                      <a:lumOff val="35000"/>
                    </a:schemeClr>
                  </a:solidFill>
                  <a:latin typeface="Meiryo" panose="020B0604030504040204" pitchFamily="34" charset="-128"/>
                  <a:ea typeface="Meiryo" panose="020B0604030504040204" pitchFamily="34" charset="-128"/>
                </a:rPr>
                <a:t>連携可能な業務モジュールの提供や、販売管理・生産管理をはじめとする外部システムとのデータ連携にも対応</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して</a:t>
              </a:r>
              <a:r>
                <a:rPr kumimoji="1" lang="ja-JP" altLang="en-US" sz="1050" dirty="0" smtClean="0">
                  <a:solidFill>
                    <a:schemeClr val="tx1">
                      <a:lumMod val="65000"/>
                      <a:lumOff val="35000"/>
                    </a:schemeClr>
                  </a:solidFill>
                  <a:latin typeface="Meiryo" panose="020B0604030504040204" pitchFamily="34" charset="-128"/>
                  <a:ea typeface="Meiryo" panose="020B0604030504040204" pitchFamily="34" charset="-128"/>
                </a:rPr>
                <a:t>います</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pPr>
                <a:spcBef>
                  <a:spcPts val="300"/>
                </a:spcBef>
              </a:pP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さらに、企業毎の慣習や文化を反映しやすいよう</a:t>
              </a:r>
              <a:r>
                <a:rPr kumimoji="1" lang="ja-JP" altLang="en-US" sz="1050" dirty="0" smtClean="0">
                  <a:solidFill>
                    <a:schemeClr val="tx1">
                      <a:lumMod val="65000"/>
                      <a:lumOff val="35000"/>
                    </a:schemeClr>
                  </a:solidFill>
                  <a:latin typeface="Meiryo" panose="020B0604030504040204" pitchFamily="34" charset="-128"/>
                  <a:ea typeface="Meiryo" panose="020B0604030504040204" pitchFamily="34" charset="-128"/>
                </a:rPr>
                <a:t>に顧客</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毎のルールを設定</a:t>
              </a:r>
              <a:r>
                <a:rPr kumimoji="1" lang="ja-JP" altLang="en-US" sz="1050" dirty="0" smtClean="0">
                  <a:solidFill>
                    <a:schemeClr val="tx1">
                      <a:lumMod val="65000"/>
                      <a:lumOff val="35000"/>
                    </a:schemeClr>
                  </a:solidFill>
                  <a:latin typeface="Meiryo" panose="020B0604030504040204" pitchFamily="34" charset="-128"/>
                  <a:ea typeface="Meiryo" panose="020B0604030504040204" pitchFamily="34" charset="-128"/>
                </a:rPr>
                <a:t>できます</a:t>
              </a:r>
              <a:endPar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53356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11009</Words>
  <Application>Microsoft Office PowerPoint</Application>
  <PresentationFormat>画面に合わせる (16:9)</PresentationFormat>
  <Paragraphs>1607</Paragraphs>
  <Slides>82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82</vt:i4>
      </vt:variant>
    </vt:vector>
  </HeadingPairs>
  <TitlesOfParts>
    <vt:vector size="94" baseType="lpstr">
      <vt:lpstr>ＭＳ Ｐゴシック</vt:lpstr>
      <vt:lpstr>Oracle Sans</vt:lpstr>
      <vt:lpstr>UD デジタル 教科書体 N-B</vt:lpstr>
      <vt:lpstr>UD デジタル 教科書体 NK-B</vt:lpstr>
      <vt:lpstr>メイリオ</vt:lpstr>
      <vt:lpstr>メイリオ</vt:lpstr>
      <vt:lpstr>Arial</vt:lpstr>
      <vt:lpstr>Calibri</vt:lpstr>
      <vt:lpstr>Courier New</vt:lpstr>
      <vt:lpstr>Tahoma</vt:lpstr>
      <vt:lpstr>Wingdings</vt:lpstr>
      <vt:lpstr>Office ​​テーマ</vt:lpstr>
      <vt:lpstr> SuperStream-NX Cloudに関する パートナー様向け説明会 </vt:lpstr>
      <vt:lpstr>PowerPoint プレゼンテーション</vt:lpstr>
      <vt:lpstr>ERP市場は拡大の傾向 ライセンス出荷額ベース</vt:lpstr>
      <vt:lpstr>クラウドサービスの利用状況</vt:lpstr>
      <vt:lpstr>クラウドサービス利用の内訳 人事給与・財務経理領域の推移</vt:lpstr>
      <vt:lpstr>NX Cloud活用のメリット</vt:lpstr>
      <vt:lpstr>NX Cloud活用のメリット</vt:lpstr>
      <vt:lpstr>NX Cloud活用のメリット</vt:lpstr>
      <vt:lpstr>新しい働き方に対応可能なクラウド活用 SuperStream-NX Cloudのメリット</vt:lpstr>
      <vt:lpstr>NX Cloudの沿革と実績（抜粋）</vt:lpstr>
      <vt:lpstr>SuperStreamによる効率化事例</vt:lpstr>
      <vt:lpstr>PowerPoint プレゼンテーション</vt:lpstr>
      <vt:lpstr>01 NX Cloudの概要</vt:lpstr>
      <vt:lpstr>概要（名称、基盤・接続方法・クラウド形態） </vt:lpstr>
      <vt:lpstr>概要（サービス提供時間・サポート時間） </vt:lpstr>
      <vt:lpstr>PublicとPrivate </vt:lpstr>
      <vt:lpstr>PublicとPrivate</vt:lpstr>
      <vt:lpstr>PrivateとPublicについて </vt:lpstr>
      <vt:lpstr>NX Cloud　対象プロダクト一覧 （会計製品）    </vt:lpstr>
      <vt:lpstr>NX Cloud　対象プロダクト一覧 （人給製品、その他の製品） </vt:lpstr>
      <vt:lpstr>NX Cloud　対象プロダクト一覧 （ツール類） </vt:lpstr>
      <vt:lpstr>主な利用制限事項</vt:lpstr>
      <vt:lpstr>主な利用制限事項</vt:lpstr>
      <vt:lpstr>主な利用制限事項</vt:lpstr>
      <vt:lpstr>主な利用制限事項</vt:lpstr>
      <vt:lpstr>パブリッククラウド 運用上の留意点</vt:lpstr>
      <vt:lpstr>パブリッククラウド 運用上の留意点</vt:lpstr>
      <vt:lpstr>02 環境構築について</vt:lpstr>
      <vt:lpstr>環境構築 </vt:lpstr>
      <vt:lpstr>環境構築（インスタンス構成）</vt:lpstr>
      <vt:lpstr>環境構築（クラウド環境のバージョン等）  </vt:lpstr>
      <vt:lpstr>環境構築（ネットワーク設定について）</vt:lpstr>
      <vt:lpstr>環境構築（インターネット接続の場合）</vt:lpstr>
      <vt:lpstr>環境構築（VPN接続、FastConnect利用の場合）</vt:lpstr>
      <vt:lpstr>VPN接続、FastConnect利用 の場合</vt:lpstr>
      <vt:lpstr>VPN接続、FastConnect利用 の場合</vt:lpstr>
      <vt:lpstr>NXオンプレからのデータ移行</vt:lpstr>
      <vt:lpstr>NXオンプレからの移行（GL,AP,FAユーザ）</vt:lpstr>
      <vt:lpstr>NXオンプレからの移行（GL,APユーザ）</vt:lpstr>
      <vt:lpstr>NXオンプレからの移行（大規模ユーザ）</vt:lpstr>
      <vt:lpstr>NXオンプレからの移行（大規模ユーザ）</vt:lpstr>
      <vt:lpstr>アドオン開発</vt:lpstr>
      <vt:lpstr>NX CloudのDB参照（アクセス可否）</vt:lpstr>
      <vt:lpstr>NX CloudのDB参照（書き込み権限の付与）</vt:lpstr>
      <vt:lpstr>NX CloudのDB参照（書き込み権限の付与）</vt:lpstr>
      <vt:lpstr>NX CloudのDB参照（事例）</vt:lpstr>
      <vt:lpstr>NX CloudのDB参照（事例）</vt:lpstr>
      <vt:lpstr>03 運用について</vt:lpstr>
      <vt:lpstr>クラウド運用について（死活監視）</vt:lpstr>
      <vt:lpstr>クラウド運用について（バックアップ）</vt:lpstr>
      <vt:lpstr>参考：バックアップデータの別リージョンへの退避</vt:lpstr>
      <vt:lpstr>参考：バックアップデータの別リージョンへの退避</vt:lpstr>
      <vt:lpstr>クラウド運用について（セキュリティ）</vt:lpstr>
      <vt:lpstr>クラウド運用について （アップグレード：パブリッククラウド）</vt:lpstr>
      <vt:lpstr>クラウド運用について （アップグレード：プライベートクラウド）</vt:lpstr>
      <vt:lpstr>クラウド運用について（ログデータの収集・参照）</vt:lpstr>
      <vt:lpstr>クラウド運用について（スケールアップ）</vt:lpstr>
      <vt:lpstr>クラウド運用について（サーバ作業）</vt:lpstr>
      <vt:lpstr>最後に</vt:lpstr>
      <vt:lpstr>PowerPoint プレゼンテーション</vt:lpstr>
      <vt:lpstr>SuperStream-NX Cloud  ２.新サービスプラン 『SuperStream-NX Cloud（Compact）』について  ～Compact Cloudについて（Ver.2.1）～</vt:lpstr>
      <vt:lpstr>PowerPoint プレゼンテーション</vt:lpstr>
      <vt:lpstr>01 SuperStream-NX（Compact Cloud）</vt:lpstr>
      <vt:lpstr>新Private “Compact”のターゲットイメージ</vt:lpstr>
      <vt:lpstr>SuperStream-NX Cloud エントリーモデルの提供開始</vt:lpstr>
      <vt:lpstr>SuperStream-NX Cloud エントリーモデルの提供開始</vt:lpstr>
      <vt:lpstr>02 プロダクト範囲</vt:lpstr>
      <vt:lpstr>SuperStream-NX Cloudサービス全体</vt:lpstr>
      <vt:lpstr>SuperStream-NX Cloudサービス全体</vt:lpstr>
      <vt:lpstr>03 料金体系</vt:lpstr>
      <vt:lpstr>ライセンスの考え方｜統合会計・固定資産管理 共通（基本サービス＋ユーザライセンス）</vt:lpstr>
      <vt:lpstr>ライセンスの考え方｜統合会計・固定資産管理 Public（基本サービス・ユーザライセンス・主なオプション）</vt:lpstr>
      <vt:lpstr>ライセンスの考え方｜統合会計・固定資産管理 Private（基本サービス・ユーザライセンス・主なオプション）</vt:lpstr>
      <vt:lpstr>ライセンスの考え方｜統合会計・固定資産管理 Compact（基本サービス・ユーザライセンス・主なオプション）</vt:lpstr>
      <vt:lpstr>04 制約・SLA</vt:lpstr>
      <vt:lpstr>Compactの制限および前提事項、機能範囲</vt:lpstr>
      <vt:lpstr>Compactの運用管理面</vt:lpstr>
      <vt:lpstr>前提事項：サービス提供時間</vt:lpstr>
      <vt:lpstr>提供サービスのレベルと定義（Service Level Agreement）</vt:lpstr>
      <vt:lpstr>提供サービスのレベルと定義（Service Level Agreement）</vt:lpstr>
      <vt:lpstr>ネットワーク関連（詳細はヒアリングシート参照）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2023-07-24T00:00:56Z</dcterms:created>
  <dcterms:modified xsi:type="dcterms:W3CDTF">2023-07-25T11:53:05Z</dcterms:modified>
</cp:coreProperties>
</file>