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136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198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2046AB7-6EFF-4299-A00B-176410C552B4}" type="datetimeFigureOut">
              <a:rPr lang="ja-JP" altLang="en-US"/>
              <a:pPr>
                <a:defRPr/>
              </a:pPr>
              <a:t>2013/8/7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1F05E87-84B6-4886-9D45-A63FA2DF8227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2394678-03AD-4343-86D2-94EBCD85DA06}" type="datetimeFigureOut">
              <a:rPr lang="ja-JP" altLang="en-US"/>
              <a:pPr>
                <a:defRPr/>
              </a:pPr>
              <a:t>2013/8/7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0306240-8B5D-4F1C-B397-EC59EA12BA1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E5FD901-68D3-4B9A-9D6C-50CC88C7A49C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306240-8B5D-4F1C-B397-EC59EA12BA19}" type="slidenum">
              <a:rPr lang="ja-JP" altLang="en-US" smtClean="0"/>
              <a:pPr>
                <a:defRPr/>
              </a:pPr>
              <a:t>6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7" descr="Blue-Top01-02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図 8" descr="Logo_SSCORE.pn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92588" y="2420938"/>
            <a:ext cx="39798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テキスト プレースホルダ 13"/>
          <p:cNvSpPr>
            <a:spLocks noGrp="1"/>
          </p:cNvSpPr>
          <p:nvPr>
            <p:ph type="body" sz="quarter" idx="10"/>
          </p:nvPr>
        </p:nvSpPr>
        <p:spPr>
          <a:xfrm>
            <a:off x="4284663" y="2924944"/>
            <a:ext cx="4535487" cy="647700"/>
          </a:xfrm>
        </p:spPr>
        <p:txBody>
          <a:bodyPr>
            <a:normAutofit/>
          </a:bodyPr>
          <a:lstStyle>
            <a:lvl1pPr>
              <a:buNone/>
              <a:defRPr sz="2000" b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ja-JP" altLang="en-US" dirty="0" smtClean="0"/>
              <a:t>マスタ テキストの書式設定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7" descr="Blue_Agenda.pn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550" y="2808288"/>
            <a:ext cx="14811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テキスト プレースホルダ 6"/>
          <p:cNvSpPr>
            <a:spLocks noGrp="1"/>
          </p:cNvSpPr>
          <p:nvPr>
            <p:ph type="body" sz="quarter" idx="10"/>
          </p:nvPr>
        </p:nvSpPr>
        <p:spPr>
          <a:xfrm>
            <a:off x="3600000" y="864000"/>
            <a:ext cx="5286412" cy="5661344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fontAlgn="auto">
              <a:lnSpc>
                <a:spcPts val="2800"/>
              </a:lnSpc>
              <a:buFontTx/>
              <a:buNone/>
              <a:defRPr sz="1900" baseline="0">
                <a:solidFill>
                  <a:schemeClr val="bg1"/>
                </a:solidFill>
                <a:latin typeface="+mn-lt"/>
                <a:ea typeface="+mn-ea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フッター プレースホルダ 2"/>
          <p:cNvSpPr>
            <a:spLocks noGrp="1"/>
          </p:cNvSpPr>
          <p:nvPr userDrawn="1">
            <p:ph type="ftr" sz="quarter" idx="11"/>
          </p:nvPr>
        </p:nvSpPr>
        <p:spPr bwMode="auto">
          <a:xfrm>
            <a:off x="306388" y="6457950"/>
            <a:ext cx="2268537" cy="20637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2012  </a:t>
            </a:r>
            <a:r>
              <a:rPr lang="en-US" altLang="ja-JP" err="1"/>
              <a:t>SuperStream</a:t>
            </a:r>
            <a:r>
              <a:rPr lang="en-US" altLang="ja-JP"/>
              <a:t> Inc. All rights reserved.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4000" y="1124744"/>
            <a:ext cx="5400000" cy="1295944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fontAlgn="auto">
              <a:lnSpc>
                <a:spcPts val="3400"/>
              </a:lnSpc>
              <a:defRPr sz="2500" b="0" cap="none" spc="100" baseline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+mj-ea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7" name="テキスト プレースホルダ 6"/>
          <p:cNvSpPr>
            <a:spLocks noGrp="1"/>
          </p:cNvSpPr>
          <p:nvPr>
            <p:ph type="body" sz="quarter" idx="10"/>
          </p:nvPr>
        </p:nvSpPr>
        <p:spPr>
          <a:xfrm>
            <a:off x="504000" y="3284984"/>
            <a:ext cx="3095625" cy="1944687"/>
          </a:xfrm>
        </p:spPr>
        <p:txBody>
          <a:bodyPr>
            <a:normAutofit/>
          </a:bodyPr>
          <a:lstStyle>
            <a:lvl1pPr>
              <a:lnSpc>
                <a:spcPts val="220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ja-JP" altLang="en-US" dirty="0" smtClean="0"/>
              <a:t>マスタ テキストの書式</a:t>
            </a:r>
            <a:endParaRPr lang="ja-JP" altLang="en-US" dirty="0"/>
          </a:p>
        </p:txBody>
      </p:sp>
      <p:sp>
        <p:nvSpPr>
          <p:cNvPr id="4" name="フッター プレースホルダ 2"/>
          <p:cNvSpPr>
            <a:spLocks noGrp="1"/>
          </p:cNvSpPr>
          <p:nvPr userDrawn="1">
            <p:ph type="ftr" sz="quarter" idx="11"/>
          </p:nvPr>
        </p:nvSpPr>
        <p:spPr bwMode="auto">
          <a:xfrm>
            <a:off x="306388" y="6457950"/>
            <a:ext cx="2268537" cy="20637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2012  </a:t>
            </a:r>
            <a:r>
              <a:rPr lang="en-US" altLang="ja-JP" err="1"/>
              <a:t>SuperStream</a:t>
            </a:r>
            <a:r>
              <a:rPr lang="en-US" altLang="ja-JP"/>
              <a:t> Inc. All rights reserved.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コンテンツ プレースホルダ 7"/>
          <p:cNvSpPr>
            <a:spLocks noGrp="1"/>
          </p:cNvSpPr>
          <p:nvPr>
            <p:ph sz="quarter" idx="13"/>
          </p:nvPr>
        </p:nvSpPr>
        <p:spPr>
          <a:xfrm>
            <a:off x="504000" y="1440000"/>
            <a:ext cx="8136000" cy="4860000"/>
          </a:xfrm>
        </p:spPr>
        <p:txBody>
          <a:bodyPr/>
          <a:lstStyle>
            <a:lvl1pPr>
              <a:buClr>
                <a:schemeClr val="accent1">
                  <a:lumMod val="20000"/>
                  <a:lumOff val="80000"/>
                </a:schemeClr>
              </a:buClr>
              <a:defRPr b="0">
                <a:solidFill>
                  <a:schemeClr val="accent1"/>
                </a:solidFill>
              </a:defRPr>
            </a:lvl1pPr>
            <a:lvl2pPr>
              <a:buClr>
                <a:schemeClr val="accent1">
                  <a:lumMod val="20000"/>
                  <a:lumOff val="80000"/>
                </a:schemeClr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1">
                  <a:lumMod val="20000"/>
                  <a:lumOff val="80000"/>
                </a:schemeClr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1">
                  <a:lumMod val="20000"/>
                  <a:lumOff val="80000"/>
                </a:schemeClr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1">
                  <a:lumMod val="20000"/>
                  <a:lumOff val="80000"/>
                </a:schemeClr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200" b="0" i="0" baseline="0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4"/>
          </p:nvPr>
        </p:nvSpPr>
        <p:spPr>
          <a:xfrm>
            <a:off x="7920038" y="6462713"/>
            <a:ext cx="720725" cy="179387"/>
          </a:xfrm>
        </p:spPr>
        <p:txBody>
          <a:bodyPr anchorCtr="0"/>
          <a:lstStyle>
            <a:lvl1pPr algn="r">
              <a:defRPr sz="900">
                <a:latin typeface="+mn-lt"/>
              </a:defRPr>
            </a:lvl1pPr>
          </a:lstStyle>
          <a:p>
            <a:pPr>
              <a:defRPr/>
            </a:pPr>
            <a:fld id="{BD36C8F7-71BD-48A7-8C5F-184CB7156C31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  <p:sp>
        <p:nvSpPr>
          <p:cNvPr id="5" name="フッター プレースホルダ 2"/>
          <p:cNvSpPr>
            <a:spLocks noGrp="1"/>
          </p:cNvSpPr>
          <p:nvPr userDrawn="1">
            <p:ph type="ftr" sz="quarter" idx="15"/>
          </p:nvPr>
        </p:nvSpPr>
        <p:spPr bwMode="auto">
          <a:xfrm>
            <a:off x="306388" y="6457950"/>
            <a:ext cx="2268537" cy="20637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© 2012  </a:t>
            </a:r>
            <a:r>
              <a:rPr lang="en-US" altLang="ja-JP" err="1"/>
              <a:t>SuperStream</a:t>
            </a:r>
            <a:r>
              <a:rPr lang="en-US" altLang="ja-JP"/>
              <a:t> Inc. All rights reserved.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コンテンツ プレースホルダ 9"/>
          <p:cNvSpPr>
            <a:spLocks noGrp="1"/>
          </p:cNvSpPr>
          <p:nvPr>
            <p:ph sz="quarter" idx="13"/>
          </p:nvPr>
        </p:nvSpPr>
        <p:spPr>
          <a:xfrm>
            <a:off x="4680000" y="1440000"/>
            <a:ext cx="3960000" cy="4860000"/>
          </a:xfrm>
        </p:spPr>
        <p:txBody>
          <a:bodyPr/>
          <a:lstStyle>
            <a:lvl1pPr>
              <a:buClr>
                <a:schemeClr val="accent1">
                  <a:lumMod val="20000"/>
                  <a:lumOff val="80000"/>
                </a:schemeClr>
              </a:buClr>
              <a:defRPr/>
            </a:lvl1pPr>
            <a:lvl2pPr>
              <a:buClr>
                <a:schemeClr val="accent1">
                  <a:lumMod val="20000"/>
                  <a:lumOff val="80000"/>
                </a:schemeClr>
              </a:buClr>
              <a:defRPr/>
            </a:lvl2pPr>
            <a:lvl3pPr>
              <a:buClr>
                <a:schemeClr val="accent1">
                  <a:lumMod val="20000"/>
                  <a:lumOff val="80000"/>
                </a:schemeClr>
              </a:buClr>
              <a:defRPr/>
            </a:lvl3pPr>
            <a:lvl4pPr>
              <a:buClr>
                <a:schemeClr val="accent1">
                  <a:lumMod val="20000"/>
                  <a:lumOff val="80000"/>
                </a:schemeClr>
              </a:buClr>
              <a:defRPr/>
            </a:lvl4pPr>
            <a:lvl5pPr>
              <a:buClr>
                <a:schemeClr val="accent1">
                  <a:lumMod val="20000"/>
                  <a:lumOff val="80000"/>
                </a:schemeClr>
              </a:buClr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baseline="0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9" name="コンテンツ プレースホルダ 8"/>
          <p:cNvSpPr>
            <a:spLocks noGrp="1"/>
          </p:cNvSpPr>
          <p:nvPr>
            <p:ph sz="quarter" idx="14"/>
          </p:nvPr>
        </p:nvSpPr>
        <p:spPr>
          <a:xfrm>
            <a:off x="504000" y="1440000"/>
            <a:ext cx="3960000" cy="4860000"/>
          </a:xfrm>
        </p:spPr>
        <p:txBody>
          <a:bodyPr/>
          <a:lstStyle>
            <a:lvl1pPr>
              <a:buClr>
                <a:schemeClr val="accent1">
                  <a:lumMod val="20000"/>
                  <a:lumOff val="80000"/>
                </a:schemeClr>
              </a:buClr>
              <a:defRPr/>
            </a:lvl1pPr>
            <a:lvl2pPr>
              <a:buClr>
                <a:schemeClr val="accent1">
                  <a:lumMod val="20000"/>
                  <a:lumOff val="80000"/>
                </a:schemeClr>
              </a:buClr>
              <a:defRPr/>
            </a:lvl2pPr>
            <a:lvl3pPr>
              <a:buClr>
                <a:schemeClr val="accent1">
                  <a:lumMod val="20000"/>
                  <a:lumOff val="80000"/>
                </a:schemeClr>
              </a:buClr>
              <a:defRPr/>
            </a:lvl3pPr>
            <a:lvl4pPr>
              <a:buClr>
                <a:schemeClr val="accent1">
                  <a:lumMod val="20000"/>
                  <a:lumOff val="80000"/>
                </a:schemeClr>
              </a:buClr>
              <a:defRPr/>
            </a:lvl4pPr>
            <a:lvl5pPr>
              <a:buClr>
                <a:schemeClr val="accent1">
                  <a:lumMod val="20000"/>
                  <a:lumOff val="80000"/>
                </a:schemeClr>
              </a:buClr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5"/>
          </p:nvPr>
        </p:nvSpPr>
        <p:spPr/>
        <p:txBody>
          <a:bodyPr anchorCtr="0"/>
          <a:lstStyle>
            <a:lvl1pPr algn="r">
              <a:defRPr sz="900">
                <a:latin typeface="+mn-lt"/>
              </a:defRPr>
            </a:lvl1pPr>
          </a:lstStyle>
          <a:p>
            <a:pPr>
              <a:defRPr/>
            </a:pPr>
            <a:fld id="{7C34BFB1-14EE-4ED5-9F85-0DC789E220B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  <p:sp>
        <p:nvSpPr>
          <p:cNvPr id="6" name="フッター プレースホルダ 2"/>
          <p:cNvSpPr>
            <a:spLocks noGrp="1"/>
          </p:cNvSpPr>
          <p:nvPr userDrawn="1">
            <p:ph type="ftr" sz="quarter" idx="16"/>
          </p:nvPr>
        </p:nvSpPr>
        <p:spPr bwMode="auto">
          <a:xfrm>
            <a:off x="306388" y="6457950"/>
            <a:ext cx="2268537" cy="20637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2012  </a:t>
            </a:r>
            <a:r>
              <a:rPr lang="en-US" altLang="ja-JP" err="1"/>
              <a:t>SuperStream</a:t>
            </a:r>
            <a:r>
              <a:rPr lang="en-US" altLang="ja-JP"/>
              <a:t> Inc. All rights reserved.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7" descr="Blue-Agenda01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図 9" descr="Blue_Thanks.pn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92500" y="2555875"/>
            <a:ext cx="504666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図 10" descr="Logo_SSCORE.pn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46475" y="3186113"/>
            <a:ext cx="39798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フッター プレースホルダ 2"/>
          <p:cNvSpPr>
            <a:spLocks noGrp="1"/>
          </p:cNvSpPr>
          <p:nvPr userDrawn="1">
            <p:ph type="ftr" sz="quarter" idx="10"/>
          </p:nvPr>
        </p:nvSpPr>
        <p:spPr bwMode="auto">
          <a:xfrm>
            <a:off x="306388" y="6457950"/>
            <a:ext cx="2268537" cy="20637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2012  </a:t>
            </a:r>
            <a:r>
              <a:rPr lang="en-US" altLang="ja-JP" err="1"/>
              <a:t>SuperStream</a:t>
            </a:r>
            <a:r>
              <a:rPr lang="en-US" altLang="ja-JP"/>
              <a:t> Inc. All rights reserved.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General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>
          <a:xfrm>
            <a:off x="503238" y="215900"/>
            <a:ext cx="8137525" cy="10080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 b="0" i="0" baseline="0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スライド番号プレースホルダ 5"/>
          <p:cNvSpPr>
            <a:spLocks noGrp="1"/>
          </p:cNvSpPr>
          <p:nvPr>
            <p:ph type="sldNum" sz="quarter" idx="10"/>
          </p:nvPr>
        </p:nvSpPr>
        <p:spPr>
          <a:xfrm>
            <a:off x="7920038" y="6462713"/>
            <a:ext cx="720725" cy="179387"/>
          </a:xfrm>
        </p:spPr>
        <p:txBody>
          <a:bodyPr anchorCtr="0"/>
          <a:lstStyle>
            <a:lvl1pPr algn="r">
              <a:defRPr sz="900">
                <a:latin typeface="+mn-lt"/>
              </a:defRPr>
            </a:lvl1pPr>
          </a:lstStyle>
          <a:p>
            <a:pPr>
              <a:defRPr/>
            </a:pPr>
            <a:fld id="{6D80903D-8364-4524-8A71-E50DE6CD57E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  <p:sp>
        <p:nvSpPr>
          <p:cNvPr id="4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70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© 2013  </a:t>
            </a:r>
            <a:r>
              <a:rPr lang="en-US" altLang="ja-JP" err="1"/>
              <a:t>SuperStream</a:t>
            </a:r>
            <a:r>
              <a:rPr lang="en-US" altLang="ja-JP"/>
              <a:t> Inc. All rights reserved.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503238" y="6462713"/>
            <a:ext cx="2160587" cy="1793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700" baseline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©2011  SSJ K.K. All rights reserved.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118475" y="6462713"/>
            <a:ext cx="719138" cy="1793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FC82F93-4613-4C0E-83EB-DA8B13014A2E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  <p:sp>
        <p:nvSpPr>
          <p:cNvPr id="2052" name="タイトル プレースホルダ 11"/>
          <p:cNvSpPr>
            <a:spLocks noGrp="1"/>
          </p:cNvSpPr>
          <p:nvPr>
            <p:ph type="title"/>
          </p:nvPr>
        </p:nvSpPr>
        <p:spPr bwMode="auto">
          <a:xfrm>
            <a:off x="503238" y="215900"/>
            <a:ext cx="813752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053" name="テキスト プレースホルダ 12"/>
          <p:cNvSpPr>
            <a:spLocks noGrp="1"/>
          </p:cNvSpPr>
          <p:nvPr>
            <p:ph type="body" idx="1"/>
          </p:nvPr>
        </p:nvSpPr>
        <p:spPr bwMode="auto">
          <a:xfrm>
            <a:off x="503238" y="1439863"/>
            <a:ext cx="8137525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pic>
        <p:nvPicPr>
          <p:cNvPr id="2054" name="図 6" descr="Logo_SSCORE.png"/>
          <p:cNvPicPr>
            <a:picLocks noChangeAspect="1"/>
          </p:cNvPicPr>
          <p:nvPr userDrawn="1"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380288" y="298450"/>
            <a:ext cx="1485900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</p:sldLayoutIdLst>
  <p:hf hdr="0" dt="0"/>
  <p:txStyles>
    <p:titleStyle>
      <a:lvl1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215900" indent="-215900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Wingdings" pitchFamily="2" charset="2"/>
        <a:buChar char="n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31800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Wingdings" pitchFamily="2" charset="2"/>
        <a:buChar char="n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50000"/>
        <a:buFont typeface="Wingdings" pitchFamily="2" charset="2"/>
        <a:buChar char="n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35038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50938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11" Type="http://schemas.openxmlformats.org/officeDocument/2006/relationships/image" Target="../media/image13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23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 1"/>
          <p:cNvSpPr>
            <a:spLocks noGrp="1"/>
          </p:cNvSpPr>
          <p:nvPr>
            <p:ph type="body" sz="quarter" idx="10"/>
          </p:nvPr>
        </p:nvSpPr>
        <p:spPr>
          <a:xfrm>
            <a:off x="4394200" y="2924175"/>
            <a:ext cx="4535488" cy="647700"/>
          </a:xfrm>
        </p:spPr>
        <p:txBody>
          <a:bodyPr rtlCol="0"/>
          <a:lstStyle/>
          <a:p>
            <a:pPr marL="216000" indent="-216000" eaLnBrk="1" hangingPunct="1"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defRPr/>
            </a:pPr>
            <a:r>
              <a:rPr lang="ja-JP" altLang="en-US" sz="2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ログ管理機能のご紹介</a:t>
            </a:r>
            <a:endParaRPr lang="ja-JP" altLang="en-US" sz="2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テキスト プレースホルダ 1"/>
          <p:cNvSpPr txBox="1">
            <a:spLocks/>
          </p:cNvSpPr>
          <p:nvPr/>
        </p:nvSpPr>
        <p:spPr>
          <a:xfrm>
            <a:off x="4286250" y="5214938"/>
            <a:ext cx="4535488" cy="7858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16000" indent="-216000" algn="r" fontAlgn="ctr"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defRPr/>
            </a:pPr>
            <a:endParaRPr lang="en-US" altLang="ja-JP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216000" indent="-216000" algn="r" fontAlgn="ctr"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defRPr/>
            </a:pPr>
            <a:r>
              <a:rPr lang="ja-JP" altLang="en-US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スーパーストリーム株式会社</a:t>
            </a:r>
          </a:p>
        </p:txBody>
      </p:sp>
      <p:sp>
        <p:nvSpPr>
          <p:cNvPr id="4" name="フッター プレースホルダ 1"/>
          <p:cNvSpPr txBox="1">
            <a:spLocks/>
          </p:cNvSpPr>
          <p:nvPr/>
        </p:nvSpPr>
        <p:spPr>
          <a:xfrm>
            <a:off x="251760" y="6455176"/>
            <a:ext cx="2160000" cy="180000"/>
          </a:xfrm>
          <a:prstGeom prst="rect">
            <a:avLst/>
          </a:prstGeom>
        </p:spPr>
        <p:txBody>
          <a:bodyPr vert="horz" lIns="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©2013 SuperStream Inc. All rights reserved.</a:t>
            </a:r>
            <a:endParaRPr kumimoji="1" lang="ja-JP" altLang="en-US" sz="7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 1"/>
          <p:cNvSpPr>
            <a:spLocks noGrp="1"/>
          </p:cNvSpPr>
          <p:nvPr>
            <p:ph type="ftr" sz="quarter" idx="4294967295"/>
          </p:nvPr>
        </p:nvSpPr>
        <p:spPr>
          <a:xfrm>
            <a:off x="251760" y="6455176"/>
            <a:ext cx="2160000" cy="180000"/>
          </a:xfrm>
          <a:prstGeom prst="rect">
            <a:avLst/>
          </a:prstGeom>
        </p:spPr>
        <p:txBody>
          <a:bodyPr/>
          <a:lstStyle/>
          <a:p>
            <a:r>
              <a:rPr lang="en-US" altLang="ja-JP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©2013 SuperStream Inc. All rights reserved.</a:t>
            </a:r>
            <a:endParaRPr lang="ja-JP" altLang="en-US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タイトル 2"/>
          <p:cNvSpPr>
            <a:spLocks noGrp="1"/>
          </p:cNvSpPr>
          <p:nvPr>
            <p:ph type="title"/>
          </p:nvPr>
        </p:nvSpPr>
        <p:spPr bwMode="auto">
          <a:xfrm>
            <a:off x="503238" y="332705"/>
            <a:ext cx="8137525" cy="10080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の内部統制対応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～ログ管理機能　</a:t>
            </a:r>
            <a:r>
              <a:rPr lang="en-US" altLang="ja-JP" sz="18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LogManager</a:t>
            </a:r>
            <a:r>
              <a:rPr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</a:t>
            </a:r>
            <a:endParaRPr lang="ja-JP" altLang="en-US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39271" name="Line 3"/>
          <p:cNvSpPr>
            <a:spLocks noChangeShapeType="1"/>
          </p:cNvSpPr>
          <p:nvPr/>
        </p:nvSpPr>
        <p:spPr bwMode="auto">
          <a:xfrm>
            <a:off x="7451725" y="3789040"/>
            <a:ext cx="0" cy="72000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39272" name="Line 4"/>
          <p:cNvSpPr>
            <a:spLocks noChangeShapeType="1"/>
          </p:cNvSpPr>
          <p:nvPr/>
        </p:nvSpPr>
        <p:spPr bwMode="auto">
          <a:xfrm>
            <a:off x="6877050" y="3789040"/>
            <a:ext cx="0" cy="72000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39273" name="Line 5"/>
          <p:cNvSpPr>
            <a:spLocks noChangeShapeType="1"/>
          </p:cNvSpPr>
          <p:nvPr/>
        </p:nvSpPr>
        <p:spPr bwMode="auto">
          <a:xfrm>
            <a:off x="4932363" y="3789040"/>
            <a:ext cx="0" cy="72000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39274" name="Line 6"/>
          <p:cNvSpPr>
            <a:spLocks noChangeShapeType="1"/>
          </p:cNvSpPr>
          <p:nvPr/>
        </p:nvSpPr>
        <p:spPr bwMode="auto">
          <a:xfrm>
            <a:off x="2843213" y="3789040"/>
            <a:ext cx="0" cy="72000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39278" name="AutoShape 5"/>
          <p:cNvSpPr>
            <a:spLocks noChangeArrowheads="1"/>
          </p:cNvSpPr>
          <p:nvPr/>
        </p:nvSpPr>
        <p:spPr bwMode="gray">
          <a:xfrm>
            <a:off x="254000" y="4869160"/>
            <a:ext cx="1941513" cy="1511300"/>
          </a:xfrm>
          <a:prstGeom prst="roundRect">
            <a:avLst>
              <a:gd name="adj" fmla="val 6056"/>
            </a:avLst>
          </a:prstGeom>
          <a:gradFill rotWithShape="1">
            <a:gsLst>
              <a:gs pos="0">
                <a:srgbClr val="FFFFFF"/>
              </a:gs>
              <a:gs pos="100000">
                <a:srgbClr val="F3F3F3"/>
              </a:gs>
            </a:gsLst>
            <a:lin ang="5400000" scaled="1"/>
          </a:gradFill>
          <a:ln w="9525" algn="ctr">
            <a:solidFill>
              <a:srgbClr val="D3D3D3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en-US" altLang="ja-JP" sz="1500">
              <a:solidFill>
                <a:srgbClr val="E271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5" name="AutoShape 40"/>
          <p:cNvSpPr>
            <a:spLocks noChangeArrowheads="1"/>
          </p:cNvSpPr>
          <p:nvPr/>
        </p:nvSpPr>
        <p:spPr bwMode="auto">
          <a:xfrm>
            <a:off x="539750" y="4733354"/>
            <a:ext cx="1296988" cy="27823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ja-JP" altLang="en-US" sz="12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ログインログ</a:t>
            </a:r>
          </a:p>
        </p:txBody>
      </p:sp>
      <p:sp>
        <p:nvSpPr>
          <p:cNvPr id="139280" name="Text Box 41"/>
          <p:cNvSpPr txBox="1">
            <a:spLocks noChangeArrowheads="1"/>
          </p:cNvSpPr>
          <p:nvPr/>
        </p:nvSpPr>
        <p:spPr bwMode="auto">
          <a:xfrm>
            <a:off x="251520" y="5301208"/>
            <a:ext cx="1944216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dirty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どの会社の、誰が、どのパソコンから、いつ</a:t>
            </a:r>
            <a:r>
              <a:rPr lang="ja-JP" altLang="en-US" sz="1200" dirty="0" smtClean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、ログイン</a:t>
            </a:r>
            <a:r>
              <a:rPr lang="ja-JP" altLang="en-US" sz="1200" dirty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したか？</a:t>
            </a:r>
          </a:p>
          <a:p>
            <a:pPr>
              <a:spcBef>
                <a:spcPct val="50000"/>
              </a:spcBef>
            </a:pPr>
            <a:r>
              <a:rPr lang="ja-JP" altLang="en-US" sz="1200" dirty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結果が正常かどうか？</a:t>
            </a:r>
          </a:p>
        </p:txBody>
      </p:sp>
      <p:sp>
        <p:nvSpPr>
          <p:cNvPr id="139281" name="AutoShape 5"/>
          <p:cNvSpPr>
            <a:spLocks noChangeArrowheads="1"/>
          </p:cNvSpPr>
          <p:nvPr/>
        </p:nvSpPr>
        <p:spPr bwMode="gray">
          <a:xfrm>
            <a:off x="2555875" y="4869160"/>
            <a:ext cx="1871663" cy="1511300"/>
          </a:xfrm>
          <a:prstGeom prst="roundRect">
            <a:avLst>
              <a:gd name="adj" fmla="val 6056"/>
            </a:avLst>
          </a:prstGeom>
          <a:gradFill rotWithShape="1">
            <a:gsLst>
              <a:gs pos="0">
                <a:srgbClr val="FFFFFF"/>
              </a:gs>
              <a:gs pos="100000">
                <a:srgbClr val="F3F3F3"/>
              </a:gs>
            </a:gsLst>
            <a:lin ang="5400000" scaled="1"/>
          </a:gradFill>
          <a:ln w="9525" algn="ctr">
            <a:solidFill>
              <a:srgbClr val="D3D3D3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en-US" altLang="ja-JP" sz="1500">
              <a:solidFill>
                <a:srgbClr val="E271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8" name="AutoShape 43"/>
          <p:cNvSpPr>
            <a:spLocks noChangeArrowheads="1"/>
          </p:cNvSpPr>
          <p:nvPr/>
        </p:nvSpPr>
        <p:spPr bwMode="auto">
          <a:xfrm>
            <a:off x="2846388" y="4733354"/>
            <a:ext cx="1296987" cy="27823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ja-JP" altLang="en-US" sz="12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画面起動ログ</a:t>
            </a:r>
          </a:p>
        </p:txBody>
      </p:sp>
      <p:sp>
        <p:nvSpPr>
          <p:cNvPr id="139283" name="AutoShape 5"/>
          <p:cNvSpPr>
            <a:spLocks noChangeArrowheads="1"/>
          </p:cNvSpPr>
          <p:nvPr/>
        </p:nvSpPr>
        <p:spPr bwMode="gray">
          <a:xfrm>
            <a:off x="7092950" y="4869160"/>
            <a:ext cx="1871663" cy="1511300"/>
          </a:xfrm>
          <a:prstGeom prst="roundRect">
            <a:avLst>
              <a:gd name="adj" fmla="val 6056"/>
            </a:avLst>
          </a:prstGeom>
          <a:gradFill rotWithShape="1">
            <a:gsLst>
              <a:gs pos="0">
                <a:srgbClr val="FFFFFF"/>
              </a:gs>
              <a:gs pos="100000">
                <a:srgbClr val="F3F3F3"/>
              </a:gs>
            </a:gsLst>
            <a:lin ang="5400000" scaled="1"/>
          </a:gradFill>
          <a:ln w="9525" algn="ctr">
            <a:solidFill>
              <a:srgbClr val="D3D3D3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en-US" altLang="ja-JP" sz="1500">
              <a:solidFill>
                <a:srgbClr val="E271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0" name="AutoShape 45"/>
          <p:cNvSpPr>
            <a:spLocks noChangeArrowheads="1"/>
          </p:cNvSpPr>
          <p:nvPr/>
        </p:nvSpPr>
        <p:spPr bwMode="auto">
          <a:xfrm>
            <a:off x="7235825" y="4733354"/>
            <a:ext cx="1443038" cy="265959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ja-JP" altLang="en-US" sz="12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データアクセスログ</a:t>
            </a:r>
          </a:p>
        </p:txBody>
      </p:sp>
      <p:sp>
        <p:nvSpPr>
          <p:cNvPr id="139285" name="AutoShape 5"/>
          <p:cNvSpPr>
            <a:spLocks noChangeArrowheads="1"/>
          </p:cNvSpPr>
          <p:nvPr/>
        </p:nvSpPr>
        <p:spPr bwMode="gray">
          <a:xfrm>
            <a:off x="4789488" y="4870748"/>
            <a:ext cx="1871662" cy="1511300"/>
          </a:xfrm>
          <a:prstGeom prst="roundRect">
            <a:avLst>
              <a:gd name="adj" fmla="val 6056"/>
            </a:avLst>
          </a:prstGeom>
          <a:gradFill rotWithShape="1">
            <a:gsLst>
              <a:gs pos="0">
                <a:srgbClr val="FFFFFF"/>
              </a:gs>
              <a:gs pos="100000">
                <a:srgbClr val="F3F3F3"/>
              </a:gs>
            </a:gsLst>
            <a:lin ang="5400000" scaled="1"/>
          </a:gradFill>
          <a:ln w="9525" algn="ctr">
            <a:solidFill>
              <a:srgbClr val="D3D3D3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en-US" altLang="ja-JP" sz="1500">
              <a:solidFill>
                <a:srgbClr val="E271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2" name="AutoShape 47"/>
          <p:cNvSpPr>
            <a:spLocks noChangeArrowheads="1"/>
          </p:cNvSpPr>
          <p:nvPr/>
        </p:nvSpPr>
        <p:spPr bwMode="auto">
          <a:xfrm>
            <a:off x="5076825" y="4734942"/>
            <a:ext cx="1296988" cy="27823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ja-JP" altLang="en-US" sz="12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操作ログ</a:t>
            </a:r>
          </a:p>
        </p:txBody>
      </p:sp>
      <p:sp>
        <p:nvSpPr>
          <p:cNvPr id="139287" name="Rectangle 48"/>
          <p:cNvSpPr>
            <a:spLocks noChangeArrowheads="1"/>
          </p:cNvSpPr>
          <p:nvPr/>
        </p:nvSpPr>
        <p:spPr bwMode="auto">
          <a:xfrm>
            <a:off x="179512" y="5012853"/>
            <a:ext cx="223224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ja-JP" altLang="en-US" sz="10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・システムへの</a:t>
            </a:r>
            <a:r>
              <a:rPr lang="ja-JP" altLang="en-US" sz="100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ログイン</a:t>
            </a:r>
            <a:r>
              <a:rPr lang="en-US" altLang="ja-JP" sz="100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100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アウト</a:t>
            </a:r>
            <a:endParaRPr lang="ja-JP" altLang="en-US" sz="1000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39288" name="Rectangle 49"/>
          <p:cNvSpPr>
            <a:spLocks noChangeArrowheads="1"/>
          </p:cNvSpPr>
          <p:nvPr/>
        </p:nvSpPr>
        <p:spPr bwMode="auto">
          <a:xfrm>
            <a:off x="2555875" y="5013176"/>
            <a:ext cx="20161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ja-JP" altLang="en-US" sz="10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・画面起動・終了時</a:t>
            </a:r>
          </a:p>
        </p:txBody>
      </p:sp>
      <p:sp>
        <p:nvSpPr>
          <p:cNvPr id="139289" name="Rectangle 50"/>
          <p:cNvSpPr>
            <a:spLocks noChangeArrowheads="1"/>
          </p:cNvSpPr>
          <p:nvPr/>
        </p:nvSpPr>
        <p:spPr bwMode="auto">
          <a:xfrm>
            <a:off x="7019925" y="5085184"/>
            <a:ext cx="208915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ja-JP" altLang="en-US" sz="10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・マスタ、トラン系テーブル</a:t>
            </a:r>
            <a:endParaRPr lang="en-US" altLang="ja-JP" sz="1000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0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000" dirty="0" err="1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への</a:t>
            </a:r>
            <a:r>
              <a:rPr lang="ja-JP" altLang="en-US" sz="10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アクセスログ</a:t>
            </a:r>
          </a:p>
        </p:txBody>
      </p:sp>
      <p:sp>
        <p:nvSpPr>
          <p:cNvPr id="139290" name="Rectangle 51"/>
          <p:cNvSpPr>
            <a:spLocks noChangeArrowheads="1"/>
          </p:cNvSpPr>
          <p:nvPr/>
        </p:nvSpPr>
        <p:spPr bwMode="auto">
          <a:xfrm>
            <a:off x="4787900" y="4957070"/>
            <a:ext cx="201634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ja-JP" altLang="en-US" sz="10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・各画面</a:t>
            </a:r>
            <a:r>
              <a:rPr lang="ja-JP" altLang="en-US" sz="100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にて実行処理</a:t>
            </a:r>
            <a:r>
              <a:rPr lang="ja-JP" altLang="en-US" sz="10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</a:t>
            </a:r>
            <a:r>
              <a:rPr lang="ja-JP" altLang="en-US" sz="100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した</a:t>
            </a:r>
            <a:endParaRPr lang="en-US" altLang="ja-JP" sz="100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00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際</a:t>
            </a:r>
            <a:r>
              <a:rPr lang="ja-JP" altLang="en-US" sz="10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のログや、</a:t>
            </a:r>
            <a:r>
              <a:rPr lang="ja-JP" altLang="en-US" sz="100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</a:t>
            </a:r>
            <a:r>
              <a:rPr lang="ja-JP" altLang="en-US" sz="10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更新</a:t>
            </a:r>
            <a:r>
              <a:rPr lang="ja-JP" altLang="en-US" sz="100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</a:t>
            </a:r>
            <a:endParaRPr lang="en-US" altLang="ja-JP" sz="100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00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伴う</a:t>
            </a:r>
            <a:r>
              <a:rPr lang="ja-JP" altLang="en-US" sz="10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操作の</a:t>
            </a:r>
            <a:r>
              <a:rPr lang="ja-JP" altLang="en-US" sz="100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操作</a:t>
            </a:r>
            <a:r>
              <a:rPr lang="ja-JP" altLang="en-US" sz="10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開始・</a:t>
            </a:r>
            <a:r>
              <a:rPr lang="ja-JP" altLang="en-US" sz="100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終了</a:t>
            </a:r>
            <a:endParaRPr lang="en-US" altLang="ja-JP" sz="100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00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時</a:t>
            </a:r>
            <a:r>
              <a:rPr lang="ja-JP" altLang="en-US" sz="10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のログ</a:t>
            </a:r>
          </a:p>
        </p:txBody>
      </p:sp>
      <p:sp>
        <p:nvSpPr>
          <p:cNvPr id="139296" name="Line 71"/>
          <p:cNvSpPr>
            <a:spLocks noChangeShapeType="1"/>
          </p:cNvSpPr>
          <p:nvPr/>
        </p:nvSpPr>
        <p:spPr bwMode="auto">
          <a:xfrm flipH="1">
            <a:off x="1187450" y="4509244"/>
            <a:ext cx="1655763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39297" name="Line 72"/>
          <p:cNvSpPr>
            <a:spLocks noChangeShapeType="1"/>
          </p:cNvSpPr>
          <p:nvPr/>
        </p:nvSpPr>
        <p:spPr bwMode="auto">
          <a:xfrm>
            <a:off x="1187450" y="4509244"/>
            <a:ext cx="0" cy="2159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39298" name="Line 73"/>
          <p:cNvSpPr>
            <a:spLocks noChangeShapeType="1"/>
          </p:cNvSpPr>
          <p:nvPr/>
        </p:nvSpPr>
        <p:spPr bwMode="auto">
          <a:xfrm flipH="1">
            <a:off x="3492500" y="4509120"/>
            <a:ext cx="1439863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39299" name="Line 74"/>
          <p:cNvSpPr>
            <a:spLocks noChangeShapeType="1"/>
          </p:cNvSpPr>
          <p:nvPr/>
        </p:nvSpPr>
        <p:spPr bwMode="auto">
          <a:xfrm>
            <a:off x="3492500" y="4509120"/>
            <a:ext cx="0" cy="2159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39300" name="Line 75"/>
          <p:cNvSpPr>
            <a:spLocks noChangeShapeType="1"/>
          </p:cNvSpPr>
          <p:nvPr/>
        </p:nvSpPr>
        <p:spPr bwMode="auto">
          <a:xfrm flipH="1">
            <a:off x="5795963" y="4509120"/>
            <a:ext cx="1081087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39301" name="Line 76"/>
          <p:cNvSpPr>
            <a:spLocks noChangeShapeType="1"/>
          </p:cNvSpPr>
          <p:nvPr/>
        </p:nvSpPr>
        <p:spPr bwMode="auto">
          <a:xfrm>
            <a:off x="5795963" y="4509120"/>
            <a:ext cx="0" cy="2159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39302" name="Line 77"/>
          <p:cNvSpPr>
            <a:spLocks noChangeShapeType="1"/>
          </p:cNvSpPr>
          <p:nvPr/>
        </p:nvSpPr>
        <p:spPr bwMode="auto">
          <a:xfrm flipH="1">
            <a:off x="7451725" y="4509120"/>
            <a:ext cx="576263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39303" name="Line 78"/>
          <p:cNvSpPr>
            <a:spLocks noChangeShapeType="1"/>
          </p:cNvSpPr>
          <p:nvPr/>
        </p:nvSpPr>
        <p:spPr bwMode="auto">
          <a:xfrm>
            <a:off x="8027988" y="4509120"/>
            <a:ext cx="0" cy="2159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39304" name="Text Box 79"/>
          <p:cNvSpPr txBox="1">
            <a:spLocks noChangeArrowheads="1"/>
          </p:cNvSpPr>
          <p:nvPr/>
        </p:nvSpPr>
        <p:spPr bwMode="auto">
          <a:xfrm>
            <a:off x="2555776" y="5276056"/>
            <a:ext cx="18002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dirty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どの画面（機能）を開いたのか？</a:t>
            </a:r>
          </a:p>
        </p:txBody>
      </p:sp>
      <p:sp>
        <p:nvSpPr>
          <p:cNvPr id="139305" name="Text Box 80"/>
          <p:cNvSpPr txBox="1">
            <a:spLocks noChangeArrowheads="1"/>
          </p:cNvSpPr>
          <p:nvPr/>
        </p:nvSpPr>
        <p:spPr bwMode="auto">
          <a:xfrm>
            <a:off x="7164388" y="5509046"/>
            <a:ext cx="1800225" cy="646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「なに」から「なに」に変更をおこなったのか？</a:t>
            </a:r>
          </a:p>
        </p:txBody>
      </p:sp>
      <p:sp>
        <p:nvSpPr>
          <p:cNvPr id="139306" name="Line 81"/>
          <p:cNvSpPr>
            <a:spLocks noChangeShapeType="1"/>
          </p:cNvSpPr>
          <p:nvPr/>
        </p:nvSpPr>
        <p:spPr bwMode="auto">
          <a:xfrm>
            <a:off x="2266851" y="5744146"/>
            <a:ext cx="288925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39307" name="Line 82"/>
          <p:cNvSpPr>
            <a:spLocks noChangeShapeType="1"/>
          </p:cNvSpPr>
          <p:nvPr/>
        </p:nvSpPr>
        <p:spPr bwMode="auto">
          <a:xfrm>
            <a:off x="4498975" y="5744146"/>
            <a:ext cx="288925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39308" name="Line 83"/>
          <p:cNvSpPr>
            <a:spLocks noChangeShapeType="1"/>
          </p:cNvSpPr>
          <p:nvPr/>
        </p:nvSpPr>
        <p:spPr bwMode="auto">
          <a:xfrm>
            <a:off x="6731000" y="5744146"/>
            <a:ext cx="288925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39309" name="Text Box 84"/>
          <p:cNvSpPr txBox="1">
            <a:spLocks noChangeArrowheads="1"/>
          </p:cNvSpPr>
          <p:nvPr/>
        </p:nvSpPr>
        <p:spPr bwMode="auto">
          <a:xfrm>
            <a:off x="4932015" y="5683250"/>
            <a:ext cx="180022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dirty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実行をいつ行なったのか？処理エラーがあった場合、その</a:t>
            </a:r>
            <a:r>
              <a:rPr lang="ja-JP" altLang="en-US" sz="1200" dirty="0" smtClean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内容は？</a:t>
            </a:r>
            <a:endParaRPr lang="ja-JP" altLang="en-US" sz="1200" dirty="0">
              <a:solidFill>
                <a:srgbClr val="0065A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0" name="フローチャート : 代替処理 89"/>
          <p:cNvSpPr/>
          <p:nvPr/>
        </p:nvSpPr>
        <p:spPr>
          <a:xfrm>
            <a:off x="1259632" y="3933056"/>
            <a:ext cx="7200800" cy="360041"/>
          </a:xfrm>
          <a:prstGeom prst="flowChartAlternateProcess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400" dirty="0" err="1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LogManager</a:t>
            </a:r>
            <a:endParaRPr lang="ja-JP" altLang="en-US" sz="14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39314" name="Rectangle 9"/>
          <p:cNvSpPr>
            <a:spLocks noChangeArrowheads="1"/>
          </p:cNvSpPr>
          <p:nvPr/>
        </p:nvSpPr>
        <p:spPr bwMode="auto">
          <a:xfrm>
            <a:off x="684460" y="1628800"/>
            <a:ext cx="89281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 dirty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IT</a:t>
            </a:r>
            <a:r>
              <a:rPr lang="ja-JP" altLang="en-US" sz="1400" dirty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全般統制で重要視されているログ情報を採取しております。</a:t>
            </a:r>
            <a:endParaRPr lang="en-US" altLang="ja-JP" sz="1400" dirty="0">
              <a:solidFill>
                <a:srgbClr val="595959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400" dirty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採取したログ情報は業務の可視化とその検証、データ監査の際のエビデンスと</a:t>
            </a:r>
            <a:r>
              <a:rPr lang="ja-JP" altLang="en-US" sz="140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して利用可能です</a:t>
            </a:r>
            <a:r>
              <a:rPr lang="ja-JP" altLang="en-US" sz="1400" dirty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</a:p>
        </p:txBody>
      </p:sp>
      <p:pic>
        <p:nvPicPr>
          <p:cNvPr id="139316" name="Picture 9" descr="logo_base_human_norm0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2348880"/>
            <a:ext cx="670329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51720" y="2201934"/>
            <a:ext cx="162551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26057" y="2204984"/>
            <a:ext cx="1479469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64939" y="2204984"/>
            <a:ext cx="1479469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54898" y="2420888"/>
            <a:ext cx="920301" cy="652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10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flipH="1">
            <a:off x="904943" y="3501008"/>
            <a:ext cx="714729" cy="706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0" name="右矢印 59"/>
          <p:cNvSpPr/>
          <p:nvPr/>
        </p:nvSpPr>
        <p:spPr>
          <a:xfrm>
            <a:off x="1403648" y="2708920"/>
            <a:ext cx="504056" cy="432048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右矢印 60"/>
          <p:cNvSpPr/>
          <p:nvPr/>
        </p:nvSpPr>
        <p:spPr>
          <a:xfrm>
            <a:off x="3779912" y="2708920"/>
            <a:ext cx="504056" cy="432048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右矢印 61"/>
          <p:cNvSpPr/>
          <p:nvPr/>
        </p:nvSpPr>
        <p:spPr>
          <a:xfrm>
            <a:off x="6118794" y="2708920"/>
            <a:ext cx="504056" cy="432048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Text Box 115"/>
          <p:cNvSpPr txBox="1">
            <a:spLocks noChangeArrowheads="1"/>
          </p:cNvSpPr>
          <p:nvPr/>
        </p:nvSpPr>
        <p:spPr bwMode="auto">
          <a:xfrm>
            <a:off x="2123728" y="3325194"/>
            <a:ext cx="1440160" cy="46384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lang="ja-JP" altLang="en-US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にログイン</a:t>
            </a:r>
            <a:endParaRPr lang="ja-JP" altLang="en-US" sz="120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4" name="Text Box 115"/>
          <p:cNvSpPr txBox="1">
            <a:spLocks noChangeArrowheads="1"/>
          </p:cNvSpPr>
          <p:nvPr/>
        </p:nvSpPr>
        <p:spPr bwMode="auto">
          <a:xfrm>
            <a:off x="4427984" y="3325194"/>
            <a:ext cx="1440160" cy="46384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個人情報登録画面を開く</a:t>
            </a:r>
            <a:endParaRPr lang="ja-JP" altLang="en-US" sz="120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5" name="Text Box 115"/>
          <p:cNvSpPr txBox="1">
            <a:spLocks noChangeArrowheads="1"/>
          </p:cNvSpPr>
          <p:nvPr/>
        </p:nvSpPr>
        <p:spPr bwMode="auto">
          <a:xfrm>
            <a:off x="6804248" y="3325194"/>
            <a:ext cx="1440160" cy="46384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個人情報の変更を行った</a:t>
            </a:r>
            <a:endParaRPr lang="ja-JP" altLang="en-US" sz="120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767189" y="3991594"/>
            <a:ext cx="492443" cy="388568"/>
          </a:xfrm>
          <a:prstGeom prst="rect">
            <a:avLst/>
          </a:prstGeom>
        </p:spPr>
        <p:txBody>
          <a:bodyPr wrap="none" rtlCol="0" anchor="ctr" anchorCtr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監視</a:t>
            </a:r>
          </a:p>
        </p:txBody>
      </p:sp>
      <p:grpSp>
        <p:nvGrpSpPr>
          <p:cNvPr id="2" name="グループ化 52"/>
          <p:cNvGrpSpPr/>
          <p:nvPr/>
        </p:nvGrpSpPr>
        <p:grpSpPr>
          <a:xfrm>
            <a:off x="395290" y="1340768"/>
            <a:ext cx="215993" cy="215740"/>
            <a:chOff x="395290" y="1460627"/>
            <a:chExt cx="215993" cy="215740"/>
          </a:xfrm>
        </p:grpSpPr>
        <p:sp>
          <p:nvSpPr>
            <p:cNvPr id="68" name="正方形/長方形 67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B31919">
                    <a:shade val="51000"/>
                    <a:satMod val="130000"/>
                  </a:srgbClr>
                </a:gs>
                <a:gs pos="80000">
                  <a:srgbClr val="B31919">
                    <a:shade val="93000"/>
                    <a:satMod val="130000"/>
                  </a:srgbClr>
                </a:gs>
                <a:gs pos="100000">
                  <a:srgbClr val="B3191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b="1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9" name="正方形/長方形 68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ysClr val="window" lastClr="FFFFFF"/>
                </a:gs>
                <a:gs pos="8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b="1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70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72262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操作情報を監視するログ管理機能</a:t>
            </a:r>
          </a:p>
        </p:txBody>
      </p:sp>
      <p:cxnSp>
        <p:nvCxnSpPr>
          <p:cNvPr id="71" name="直線コネクタ 70"/>
          <p:cNvCxnSpPr/>
          <p:nvPr/>
        </p:nvCxnSpPr>
        <p:spPr>
          <a:xfrm>
            <a:off x="682947" y="1574044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6" name="フッター プレースホルダ 1"/>
          <p:cNvSpPr>
            <a:spLocks noGrp="1"/>
          </p:cNvSpPr>
          <p:nvPr>
            <p:ph type="ftr" sz="quarter" idx="4294967295"/>
          </p:nvPr>
        </p:nvSpPr>
        <p:spPr>
          <a:xfrm>
            <a:off x="251760" y="6455176"/>
            <a:ext cx="2160000" cy="180000"/>
          </a:xfrm>
          <a:prstGeom prst="rect">
            <a:avLst/>
          </a:prstGeom>
        </p:spPr>
        <p:txBody>
          <a:bodyPr/>
          <a:lstStyle/>
          <a:p>
            <a:r>
              <a:rPr lang="en-US" altLang="ja-JP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©2013 SuperStream Inc. All rights reserved.</a:t>
            </a:r>
            <a:endParaRPr lang="ja-JP" altLang="en-US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7" name="スライド番号プレースホルダ 2"/>
          <p:cNvSpPr>
            <a:spLocks noGrp="1"/>
          </p:cNvSpPr>
          <p:nvPr>
            <p:ph type="sldNum" sz="quarter" idx="4294967295"/>
          </p:nvPr>
        </p:nvSpPr>
        <p:spPr>
          <a:xfrm>
            <a:off x="8172480" y="6462000"/>
            <a:ext cx="720000" cy="180000"/>
          </a:xfrm>
          <a:prstGeom prst="rect">
            <a:avLst/>
          </a:prstGeom>
        </p:spPr>
        <p:txBody>
          <a:bodyPr/>
          <a:lstStyle/>
          <a:p>
            <a:pPr algn="r"/>
            <a:fld id="{299646D8-D7B5-4D56-87FA-7DDE5FCE23CA}" type="slidenum">
              <a:rPr lang="ja-JP" altLang="en-US" sz="70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 algn="r"/>
              <a:t>2</a:t>
            </a:fld>
            <a:endParaRPr lang="ja-JP" altLang="en-US" sz="70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52"/>
          <p:cNvGrpSpPr/>
          <p:nvPr/>
        </p:nvGrpSpPr>
        <p:grpSpPr>
          <a:xfrm>
            <a:off x="395290" y="1340768"/>
            <a:ext cx="215993" cy="215740"/>
            <a:chOff x="395290" y="1460627"/>
            <a:chExt cx="215993" cy="215740"/>
          </a:xfrm>
        </p:grpSpPr>
        <p:sp>
          <p:nvSpPr>
            <p:cNvPr id="7" name="正方形/長方形 6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B31919">
                    <a:shade val="51000"/>
                    <a:satMod val="130000"/>
                  </a:srgbClr>
                </a:gs>
                <a:gs pos="80000">
                  <a:srgbClr val="B31919">
                    <a:shade val="93000"/>
                    <a:satMod val="130000"/>
                  </a:srgbClr>
                </a:gs>
                <a:gs pos="100000">
                  <a:srgbClr val="B3191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b="1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" name="正方形/長方形 7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ysClr val="window" lastClr="FFFFFF"/>
                </a:gs>
                <a:gs pos="8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b="1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72262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err="1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LogManager</a:t>
            </a:r>
            <a:r>
              <a:rPr lang="en-US" altLang="ja-JP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4</a:t>
            </a:r>
            <a:r>
              <a:rPr lang="ja-JP" altLang="en-US" dirty="0" err="1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つの</a:t>
            </a:r>
            <a:r>
              <a:rPr lang="ja-JP" altLang="en-US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機能</a:t>
            </a:r>
          </a:p>
        </p:txBody>
      </p:sp>
      <p:cxnSp>
        <p:nvCxnSpPr>
          <p:cNvPr id="10" name="直線コネクタ 9"/>
          <p:cNvCxnSpPr/>
          <p:nvPr/>
        </p:nvCxnSpPr>
        <p:spPr>
          <a:xfrm>
            <a:off x="682947" y="1574044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390525" y="1772816"/>
            <a:ext cx="8789987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fontAlgn="auto">
              <a:spcBef>
                <a:spcPts val="50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kumimoji="0" lang="ja-JP" altLang="en-US" kern="0" dirty="0" smtClean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■ユーザ</a:t>
            </a:r>
            <a:r>
              <a:rPr kumimoji="0" lang="ja-JP" altLang="en-US" kern="0" dirty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管理機能</a:t>
            </a:r>
          </a:p>
          <a:p>
            <a:pPr marL="609600" indent="-609600" fontAlgn="auto">
              <a:spcBef>
                <a:spcPts val="50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システム管理者（全機能）、ログ管理者（該当する会社のみ） 、ログユーザ（閲覧のみ）等、</a:t>
            </a:r>
            <a:endParaRPr kumimoji="0" lang="en-US" altLang="ja-JP" sz="15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609600" indent="-609600" fontAlgn="auto">
              <a:spcBef>
                <a:spcPts val="50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使用用途に合わせて権限設定。</a:t>
            </a:r>
            <a:endParaRPr kumimoji="0" lang="ja-JP" altLang="en-US" sz="1400" kern="0" dirty="0">
              <a:solidFill>
                <a:srgbClr val="0065A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609600" indent="-609600" fontAlgn="auto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defRPr/>
            </a:pPr>
            <a:r>
              <a:rPr kumimoji="0" lang="ja-JP" altLang="en-US" kern="0" dirty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■ログ取得機能</a:t>
            </a:r>
          </a:p>
          <a:p>
            <a:pPr marL="609600" indent="-609600" fontAlgn="auto">
              <a:spcBef>
                <a:spcPts val="50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</a:t>
            </a:r>
            <a:r>
              <a:rPr kumimoji="0" lang="ja-JP" altLang="en-US" sz="1500" kern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会社コード」や「各モジュール」</a:t>
            </a: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単位毎に</a:t>
            </a:r>
            <a:r>
              <a:rPr kumimoji="0" lang="ja-JP" altLang="en-US" sz="1500" kern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ログ採取の</a:t>
            </a: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有無の設定や、ログ</a:t>
            </a:r>
            <a:r>
              <a:rPr kumimoji="0" lang="ja-JP" altLang="en-US" sz="1500" kern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</a:t>
            </a: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種類</a:t>
            </a:r>
            <a:endParaRPr kumimoji="0" lang="en-US" altLang="ja-JP" sz="15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609600" indent="-609600" fontAlgn="auto">
              <a:spcBef>
                <a:spcPts val="50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（データアクセスログ、操作</a:t>
            </a:r>
            <a:r>
              <a:rPr kumimoji="0" lang="ja-JP" altLang="en-US" sz="1500" kern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ログ、画面起動ログ、ログインログの</a:t>
            </a:r>
            <a:r>
              <a:rPr kumimoji="0" lang="en-US" altLang="ja-JP" sz="1500" kern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</a:t>
            </a: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種類）の取得条件等の</a:t>
            </a:r>
            <a:endParaRPr kumimoji="0" lang="en-US" altLang="ja-JP" sz="15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609600" indent="-609600" fontAlgn="auto">
              <a:spcBef>
                <a:spcPts val="50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細かな設定が可能。</a:t>
            </a:r>
            <a:endParaRPr kumimoji="0" lang="ja-JP" altLang="en-US" sz="1500" kern="0" dirty="0">
              <a:solidFill>
                <a:srgbClr val="0065A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609600" indent="-609600" fontAlgn="auto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defRPr/>
            </a:pPr>
            <a:r>
              <a:rPr kumimoji="0" lang="ja-JP" altLang="en-US" kern="0" dirty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■一括削除機能</a:t>
            </a:r>
          </a:p>
          <a:p>
            <a:pPr marL="609600" indent="-609600" fontAlgn="auto">
              <a:spcBef>
                <a:spcPts val="50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メンテナンス</a:t>
            </a:r>
            <a:r>
              <a:rPr kumimoji="0" lang="ja-JP" altLang="en-US" sz="1500" kern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やバックアップ時にログデータ</a:t>
            </a: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の種類や対象期間を設定し一括</a:t>
            </a:r>
            <a:r>
              <a:rPr kumimoji="0" lang="ja-JP" altLang="en-US" sz="1500" kern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削除が可能</a:t>
            </a: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kumimoji="0" lang="en-US" altLang="ja-JP" sz="15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609600" indent="-609600" fontAlgn="auto">
              <a:spcBef>
                <a:spcPts val="50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ログの保持期間を設定し、保持期間以前のログを自動削除可能。</a:t>
            </a:r>
            <a:endParaRPr kumimoji="0" lang="ja-JP" altLang="en-US" sz="1500" kern="0" dirty="0">
              <a:solidFill>
                <a:srgbClr val="0065A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609600" indent="-609600" fontAlgn="auto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defRPr/>
            </a:pPr>
            <a:r>
              <a:rPr kumimoji="0" lang="ja-JP" altLang="en-US" kern="0" dirty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■ログ出力機能</a:t>
            </a:r>
          </a:p>
          <a:p>
            <a:pPr marL="609600" indent="-609600" fontAlgn="auto">
              <a:spcBef>
                <a:spcPts val="50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取得</a:t>
            </a:r>
            <a:r>
              <a:rPr kumimoji="0" lang="ja-JP" altLang="en-US" sz="1500" kern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したログデータは</a:t>
            </a:r>
            <a:r>
              <a:rPr kumimoji="0" lang="en-US" altLang="ja-JP" sz="1500" kern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Excel</a:t>
            </a:r>
            <a:r>
              <a:rPr kumimoji="0" lang="ja-JP" altLang="en-US" sz="1500" kern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上に</a:t>
            </a:r>
            <a:r>
              <a:rPr kumimoji="0" lang="en-US" altLang="ja-JP" sz="1500" kern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CSV</a:t>
            </a:r>
            <a:r>
              <a:rPr kumimoji="0" lang="ja-JP" altLang="en-US" sz="1500" kern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出力可能</a:t>
            </a: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kumimoji="0" lang="en-US" altLang="ja-JP" sz="15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609600" indent="-609600" fontAlgn="auto">
              <a:spcBef>
                <a:spcPts val="50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ログの種類、対象会社、対象モジュール、対象期間を抽出条件に設定し、出力可能。</a:t>
            </a:r>
            <a:endParaRPr kumimoji="0" lang="ja-JP" altLang="en-US" sz="1500" kern="0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" name="タイトル 2"/>
          <p:cNvSpPr>
            <a:spLocks noGrp="1"/>
          </p:cNvSpPr>
          <p:nvPr>
            <p:ph type="title"/>
          </p:nvPr>
        </p:nvSpPr>
        <p:spPr bwMode="auto">
          <a:xfrm>
            <a:off x="503238" y="332705"/>
            <a:ext cx="8137525" cy="10080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ja-JP" altLang="en-US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ログ管理機能（</a:t>
            </a:r>
            <a:r>
              <a:rPr lang="en-US" altLang="ja-JP" b="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LogManager</a:t>
            </a:r>
            <a:r>
              <a:rPr lang="ja-JP" altLang="en-US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  <a:r>
              <a:rPr lang="en-US" altLang="ja-JP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</a:t>
            </a:r>
            <a:r>
              <a:rPr lang="en-US" altLang="ja-JP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</a:t>
            </a:r>
            <a:r>
              <a:rPr lang="ja-JP" altLang="en-US" sz="1800" b="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つの</a:t>
            </a:r>
            <a:r>
              <a:rPr lang="ja-JP" altLang="en-US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機能～</a:t>
            </a:r>
            <a:endParaRPr lang="ja-JP" altLang="en-US" b="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6" name="Picture 2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028384" y="5373216"/>
            <a:ext cx="859160" cy="85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44408" y="5378153"/>
            <a:ext cx="427111" cy="427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フッター プレースホルダ 1"/>
          <p:cNvSpPr>
            <a:spLocks noGrp="1"/>
          </p:cNvSpPr>
          <p:nvPr>
            <p:ph type="ftr" sz="quarter" idx="4294967295"/>
          </p:nvPr>
        </p:nvSpPr>
        <p:spPr>
          <a:xfrm>
            <a:off x="251760" y="6455176"/>
            <a:ext cx="2160000" cy="180000"/>
          </a:xfrm>
          <a:prstGeom prst="rect">
            <a:avLst/>
          </a:prstGeom>
        </p:spPr>
        <p:txBody>
          <a:bodyPr/>
          <a:lstStyle/>
          <a:p>
            <a:r>
              <a:rPr lang="en-US" altLang="ja-JP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©2013 SuperStream Inc. All rights reserved.</a:t>
            </a:r>
            <a:endParaRPr lang="ja-JP" altLang="en-US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8" name="スライド番号プレースホルダ 2"/>
          <p:cNvSpPr>
            <a:spLocks noGrp="1"/>
          </p:cNvSpPr>
          <p:nvPr>
            <p:ph type="sldNum" sz="quarter" idx="4294967295"/>
          </p:nvPr>
        </p:nvSpPr>
        <p:spPr>
          <a:xfrm>
            <a:off x="8172480" y="6462000"/>
            <a:ext cx="720000" cy="180000"/>
          </a:xfrm>
          <a:prstGeom prst="rect">
            <a:avLst/>
          </a:prstGeom>
        </p:spPr>
        <p:txBody>
          <a:bodyPr/>
          <a:lstStyle/>
          <a:p>
            <a:pPr algn="r"/>
            <a:fld id="{299646D8-D7B5-4D56-87FA-7DDE5FCE23CA}" type="slidenum">
              <a:rPr lang="ja-JP" altLang="en-US" sz="70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 algn="r"/>
              <a:t>3</a:t>
            </a:fld>
            <a:endParaRPr lang="ja-JP" altLang="en-US" sz="70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/>
          <p:cNvSpPr/>
          <p:nvPr/>
        </p:nvSpPr>
        <p:spPr>
          <a:xfrm>
            <a:off x="6084168" y="5229200"/>
            <a:ext cx="1224136" cy="1152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・ログインログ</a:t>
            </a:r>
            <a:endParaRPr kumimoji="0" lang="en-US" altLang="ja-JP" sz="10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・操作ログ</a:t>
            </a:r>
            <a:endParaRPr kumimoji="0" lang="ja-JP" altLang="en-US" sz="1000" kern="0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681340" y="2204864"/>
            <a:ext cx="2808312" cy="158417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753348" y="2276872"/>
            <a:ext cx="1728192" cy="136815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825356" y="2348880"/>
            <a:ext cx="792088" cy="1152128"/>
          </a:xfrm>
          <a:prstGeom prst="roundRect">
            <a:avLst/>
          </a:prstGeom>
          <a:solidFill>
            <a:schemeClr val="accent1">
              <a:alpha val="48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52"/>
          <p:cNvGrpSpPr/>
          <p:nvPr/>
        </p:nvGrpSpPr>
        <p:grpSpPr>
          <a:xfrm>
            <a:off x="395290" y="1340768"/>
            <a:ext cx="215993" cy="215740"/>
            <a:chOff x="395290" y="1460627"/>
            <a:chExt cx="215993" cy="215740"/>
          </a:xfrm>
        </p:grpSpPr>
        <p:sp>
          <p:nvSpPr>
            <p:cNvPr id="7" name="正方形/長方形 6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B31919">
                    <a:shade val="51000"/>
                    <a:satMod val="130000"/>
                  </a:srgbClr>
                </a:gs>
                <a:gs pos="80000">
                  <a:srgbClr val="B31919">
                    <a:shade val="93000"/>
                    <a:satMod val="130000"/>
                  </a:srgbClr>
                </a:gs>
                <a:gs pos="100000">
                  <a:srgbClr val="B3191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b="1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" name="正方形/長方形 7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ysClr val="window" lastClr="FFFFFF"/>
                </a:gs>
                <a:gs pos="8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b="1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72262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ユーザ管理機能</a:t>
            </a:r>
          </a:p>
        </p:txBody>
      </p:sp>
      <p:cxnSp>
        <p:nvCxnSpPr>
          <p:cNvPr id="10" name="直線コネクタ 9"/>
          <p:cNvCxnSpPr/>
          <p:nvPr/>
        </p:nvCxnSpPr>
        <p:spPr>
          <a:xfrm>
            <a:off x="682947" y="1574044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pic>
        <p:nvPicPr>
          <p:cNvPr id="17" name="Picture 10" descr="Building_Blu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7364" y="2348880"/>
            <a:ext cx="494655" cy="666006"/>
          </a:xfrm>
          <a:prstGeom prst="rect">
            <a:avLst/>
          </a:prstGeom>
          <a:noFill/>
        </p:spPr>
      </p:pic>
      <p:pic>
        <p:nvPicPr>
          <p:cNvPr id="18" name="Picture 11" descr="Building_Re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42869" y="2348880"/>
            <a:ext cx="494655" cy="666006"/>
          </a:xfrm>
          <a:prstGeom prst="rect">
            <a:avLst/>
          </a:prstGeom>
          <a:noFill/>
        </p:spPr>
      </p:pic>
      <p:pic>
        <p:nvPicPr>
          <p:cNvPr id="19" name="Picture 12" descr="Building_Yellow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34957" y="2348880"/>
            <a:ext cx="494655" cy="666006"/>
          </a:xfrm>
          <a:prstGeom prst="rect">
            <a:avLst/>
          </a:prstGeom>
          <a:noFill/>
        </p:spPr>
      </p:pic>
      <p:pic>
        <p:nvPicPr>
          <p:cNvPr id="16" name="Picture 8" descr="logo_base_human0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257404" y="2708920"/>
            <a:ext cx="304346" cy="904218"/>
          </a:xfrm>
          <a:prstGeom prst="rect">
            <a:avLst/>
          </a:prstGeom>
          <a:noFill/>
        </p:spPr>
      </p:pic>
      <p:pic>
        <p:nvPicPr>
          <p:cNvPr id="23" name="Picture 12" descr="logo_base_human_boss0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662260" y="3121893"/>
            <a:ext cx="539360" cy="811163"/>
          </a:xfrm>
          <a:prstGeom prst="rect">
            <a:avLst/>
          </a:prstGeom>
          <a:noFill/>
        </p:spPr>
      </p:pic>
      <p:pic>
        <p:nvPicPr>
          <p:cNvPr id="24" name="Picture 11" descr="logo_base_human_norm02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854248" y="2852936"/>
            <a:ext cx="483276" cy="835571"/>
          </a:xfrm>
          <a:prstGeom prst="rect">
            <a:avLst/>
          </a:prstGeom>
          <a:noFill/>
        </p:spPr>
      </p:pic>
      <p:sp>
        <p:nvSpPr>
          <p:cNvPr id="25" name="テキスト ボックス 24"/>
          <p:cNvSpPr txBox="1"/>
          <p:nvPr/>
        </p:nvSpPr>
        <p:spPr>
          <a:xfrm>
            <a:off x="2409532" y="3553941"/>
            <a:ext cx="1082348" cy="246221"/>
          </a:xfrm>
          <a:prstGeom prst="rect">
            <a:avLst/>
          </a:prstGeom>
        </p:spPr>
        <p:txBody>
          <a:bodyPr wrap="none" rtlCol="0" anchor="ctr" anchorCtr="0">
            <a:spAutoFit/>
          </a:bodyPr>
          <a:lstStyle/>
          <a:p>
            <a:r>
              <a:rPr kumimoji="1" lang="ja-JP" altLang="en-US" sz="1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システム管理者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655673" y="3398803"/>
            <a:ext cx="825867" cy="246221"/>
          </a:xfrm>
          <a:prstGeom prst="rect">
            <a:avLst/>
          </a:prstGeom>
        </p:spPr>
        <p:txBody>
          <a:bodyPr wrap="none" rtlCol="0" anchor="ctr" anchorCtr="0">
            <a:spAutoFit/>
          </a:bodyPr>
          <a:lstStyle/>
          <a:p>
            <a:r>
              <a:rPr kumimoji="1" lang="ja-JP" altLang="en-US" sz="1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ログ管理者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935593" y="3254787"/>
            <a:ext cx="825867" cy="246221"/>
          </a:xfrm>
          <a:prstGeom prst="rect">
            <a:avLst/>
          </a:prstGeom>
        </p:spPr>
        <p:txBody>
          <a:bodyPr wrap="none" rtlCol="0" anchor="ctr" anchorCtr="0">
            <a:spAutoFit/>
          </a:bodyPr>
          <a:lstStyle/>
          <a:p>
            <a:r>
              <a:rPr kumimoji="1" lang="ja-JP" altLang="en-US" sz="1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ログユーザ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3563888" y="2330877"/>
            <a:ext cx="51125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4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《</a:t>
            </a:r>
            <a:r>
              <a:rPr kumimoji="0" lang="ja-JP" altLang="en-US" sz="14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権限種類</a:t>
            </a:r>
            <a:r>
              <a:rPr kumimoji="0" lang="en-US" altLang="ja-JP" sz="14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4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①</a:t>
            </a:r>
            <a:r>
              <a:rPr kumimoji="0" lang="ja-JP" altLang="en-US" sz="14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システム管理者　→　　全社の全機能を利用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②ログ管理者　　　→　　該当する会社の全機能を利用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③ログユーザ　　　→　　該当する会社の閲覧機能のみ利用</a:t>
            </a:r>
            <a:endParaRPr kumimoji="0" lang="ja-JP" altLang="en-US" sz="1400" kern="0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" name="グループ化 52"/>
          <p:cNvGrpSpPr/>
          <p:nvPr/>
        </p:nvGrpSpPr>
        <p:grpSpPr>
          <a:xfrm>
            <a:off x="395536" y="3933056"/>
            <a:ext cx="215993" cy="215740"/>
            <a:chOff x="395290" y="1460627"/>
            <a:chExt cx="215993" cy="215740"/>
          </a:xfrm>
        </p:grpSpPr>
        <p:sp>
          <p:nvSpPr>
            <p:cNvPr id="30" name="正方形/長方形 29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B31919">
                    <a:shade val="51000"/>
                    <a:satMod val="130000"/>
                  </a:srgbClr>
                </a:gs>
                <a:gs pos="80000">
                  <a:srgbClr val="B31919">
                    <a:shade val="93000"/>
                    <a:satMod val="130000"/>
                  </a:srgbClr>
                </a:gs>
                <a:gs pos="100000">
                  <a:srgbClr val="B3191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b="1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" name="正方形/長方形 30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ysClr val="window" lastClr="FFFFFF"/>
                </a:gs>
                <a:gs pos="8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b="1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586355" y="3861048"/>
            <a:ext cx="27615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ログ取得機能</a:t>
            </a:r>
          </a:p>
        </p:txBody>
      </p:sp>
      <p:cxnSp>
        <p:nvCxnSpPr>
          <p:cNvPr id="33" name="直線コネクタ 32"/>
          <p:cNvCxnSpPr/>
          <p:nvPr/>
        </p:nvCxnSpPr>
        <p:spPr>
          <a:xfrm>
            <a:off x="683193" y="4166332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pic>
        <p:nvPicPr>
          <p:cNvPr id="44" name="Picture 9" descr="logo_base_human_norm03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645289" y="5445224"/>
            <a:ext cx="558559" cy="960512"/>
          </a:xfrm>
          <a:prstGeom prst="rect">
            <a:avLst/>
          </a:prstGeom>
          <a:noFill/>
        </p:spPr>
      </p:pic>
      <p:pic>
        <p:nvPicPr>
          <p:cNvPr id="45" name="Picture 31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707904" y="5301208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8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349223" y="5589240"/>
            <a:ext cx="794996" cy="571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テキスト ボックス 46"/>
          <p:cNvSpPr txBox="1"/>
          <p:nvPr/>
        </p:nvSpPr>
        <p:spPr>
          <a:xfrm>
            <a:off x="3203848" y="5877272"/>
            <a:ext cx="1071736" cy="246221"/>
          </a:xfrm>
          <a:prstGeom prst="rect">
            <a:avLst/>
          </a:prstGeom>
        </p:spPr>
        <p:txBody>
          <a:bodyPr wrap="square" rtlCol="0" anchor="ctr" anchorCtr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00" b="1" dirty="0" smtClean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endParaRPr lang="ja-JP" altLang="en-US" sz="1000" b="1" dirty="0" smtClean="0">
              <a:solidFill>
                <a:schemeClr val="accent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48" name="Picture 10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508104" y="5013176"/>
            <a:ext cx="787152" cy="78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" name="左矢印 54"/>
          <p:cNvSpPr/>
          <p:nvPr/>
        </p:nvSpPr>
        <p:spPr>
          <a:xfrm>
            <a:off x="4644008" y="5589240"/>
            <a:ext cx="792088" cy="432048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4644008" y="6033482"/>
            <a:ext cx="20162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取得するログ情報</a:t>
            </a:r>
            <a:endParaRPr kumimoji="0" lang="en-US" altLang="ja-JP" sz="10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を設定</a:t>
            </a:r>
            <a:endParaRPr kumimoji="0" lang="ja-JP" altLang="en-US" sz="1000" kern="0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1403648" y="5085184"/>
            <a:ext cx="1224136" cy="1152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&lt;</a:t>
            </a:r>
            <a:r>
              <a:rPr kumimoji="0" lang="ja-JP" altLang="en-US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操作内容</a:t>
            </a:r>
            <a:r>
              <a:rPr kumimoji="0" lang="en-US" altLang="ja-JP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&gt;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ja-JP" sz="10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①ログイン</a:t>
            </a:r>
            <a:endParaRPr kumimoji="0" lang="en-US" altLang="ja-JP" sz="10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②画面起動</a:t>
            </a:r>
            <a:endParaRPr kumimoji="0" lang="en-US" altLang="ja-JP" sz="10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③データアクセス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④データ更新</a:t>
            </a:r>
            <a:endParaRPr kumimoji="0" lang="en-US" altLang="ja-JP" sz="10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⑤ログアウト</a:t>
            </a:r>
            <a:endParaRPr kumimoji="0" lang="ja-JP" altLang="en-US" sz="1000" kern="0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9" name="Text Box 3"/>
          <p:cNvSpPr txBox="1">
            <a:spLocks noChangeArrowheads="1"/>
          </p:cNvSpPr>
          <p:nvPr/>
        </p:nvSpPr>
        <p:spPr bwMode="auto">
          <a:xfrm>
            <a:off x="611560" y="1650826"/>
            <a:ext cx="83788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システム管理者（全機能）、ログ管理者（該当する会社のみ） 、ログユーザ（閲覧のみ）等、</a:t>
            </a:r>
            <a:endParaRPr kumimoji="0" lang="en-US" altLang="ja-JP" sz="1400" kern="0" dirty="0" smtClean="0">
              <a:solidFill>
                <a:sysClr val="windowText" lastClr="000000">
                  <a:lumMod val="65000"/>
                  <a:lumOff val="35000"/>
                </a:sys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使用用途に合わせて権限設定。</a:t>
            </a:r>
          </a:p>
        </p:txBody>
      </p:sp>
      <p:sp>
        <p:nvSpPr>
          <p:cNvPr id="60" name="Text Box 3"/>
          <p:cNvSpPr txBox="1">
            <a:spLocks noChangeArrowheads="1"/>
          </p:cNvSpPr>
          <p:nvPr/>
        </p:nvSpPr>
        <p:spPr bwMode="auto">
          <a:xfrm>
            <a:off x="611560" y="4201924"/>
            <a:ext cx="85324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「会社コード」や「各モジュール」単位毎にログ採取の有無の設定や、ログの種類</a:t>
            </a:r>
            <a:r>
              <a:rPr kumimoji="0" lang="en-US" altLang="ja-JP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kumimoji="0" lang="ja-JP" altLang="en-US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データアクセスログ、操作ログ、画面起動ログ、ログインログの</a:t>
            </a:r>
            <a:r>
              <a:rPr kumimoji="0" lang="en-US" altLang="ja-JP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</a:t>
            </a:r>
            <a:r>
              <a:rPr kumimoji="0" lang="ja-JP" altLang="en-US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種類）の取得条件</a:t>
            </a:r>
            <a:r>
              <a:rPr kumimoji="0" lang="ja-JP" altLang="en-US" sz="1400" kern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等</a:t>
            </a:r>
            <a:r>
              <a:rPr kumimoji="0" lang="ja-JP" altLang="en-US" sz="1400" kern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、きめ細やかな</a:t>
            </a:r>
            <a:r>
              <a:rPr kumimoji="0" lang="ja-JP" altLang="en-US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設定が可能。</a:t>
            </a:r>
          </a:p>
        </p:txBody>
      </p:sp>
      <p:sp>
        <p:nvSpPr>
          <p:cNvPr id="63" name="タイトル 2"/>
          <p:cNvSpPr>
            <a:spLocks noGrp="1"/>
          </p:cNvSpPr>
          <p:nvPr>
            <p:ph type="title"/>
          </p:nvPr>
        </p:nvSpPr>
        <p:spPr bwMode="auto">
          <a:xfrm>
            <a:off x="503238" y="332705"/>
            <a:ext cx="8137525" cy="10080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ja-JP" altLang="en-US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ログ管理機能（</a:t>
            </a:r>
            <a:r>
              <a:rPr lang="en-US" altLang="ja-JP" b="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LogManager</a:t>
            </a:r>
            <a:r>
              <a:rPr lang="ja-JP" altLang="en-US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  <a:r>
              <a:rPr lang="en-US" altLang="ja-JP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～ユーザ管理機能・ログ取得機能～</a:t>
            </a:r>
            <a:endParaRPr lang="ja-JP" altLang="en-US" b="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4" name="フッター プレースホルダ 1"/>
          <p:cNvSpPr>
            <a:spLocks noGrp="1"/>
          </p:cNvSpPr>
          <p:nvPr>
            <p:ph type="ftr" sz="quarter" idx="4294967295"/>
          </p:nvPr>
        </p:nvSpPr>
        <p:spPr>
          <a:xfrm>
            <a:off x="251760" y="6455176"/>
            <a:ext cx="2160000" cy="180000"/>
          </a:xfrm>
          <a:prstGeom prst="rect">
            <a:avLst/>
          </a:prstGeom>
        </p:spPr>
        <p:txBody>
          <a:bodyPr/>
          <a:lstStyle/>
          <a:p>
            <a:r>
              <a:rPr lang="en-US" altLang="ja-JP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©2013 SuperStream Inc. All rights reserved.</a:t>
            </a:r>
            <a:endParaRPr lang="ja-JP" altLang="en-US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5" name="スライド番号プレースホルダ 2"/>
          <p:cNvSpPr>
            <a:spLocks noGrp="1"/>
          </p:cNvSpPr>
          <p:nvPr>
            <p:ph type="sldNum" sz="quarter" idx="4294967295"/>
          </p:nvPr>
        </p:nvSpPr>
        <p:spPr>
          <a:xfrm>
            <a:off x="8172480" y="6462000"/>
            <a:ext cx="720000" cy="180000"/>
          </a:xfrm>
          <a:prstGeom prst="rect">
            <a:avLst/>
          </a:prstGeom>
        </p:spPr>
        <p:txBody>
          <a:bodyPr/>
          <a:lstStyle/>
          <a:p>
            <a:pPr algn="r"/>
            <a:fld id="{299646D8-D7B5-4D56-87FA-7DDE5FCE23CA}" type="slidenum">
              <a:rPr lang="ja-JP" altLang="en-US" sz="70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 algn="r"/>
              <a:t>4</a:t>
            </a:fld>
            <a:endParaRPr lang="ja-JP" altLang="en-US" sz="70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52"/>
          <p:cNvGrpSpPr/>
          <p:nvPr/>
        </p:nvGrpSpPr>
        <p:grpSpPr>
          <a:xfrm>
            <a:off x="395290" y="1340768"/>
            <a:ext cx="215993" cy="215740"/>
            <a:chOff x="395290" y="1460627"/>
            <a:chExt cx="215993" cy="215740"/>
          </a:xfrm>
        </p:grpSpPr>
        <p:sp>
          <p:nvSpPr>
            <p:cNvPr id="7" name="正方形/長方形 6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B31919">
                    <a:shade val="51000"/>
                    <a:satMod val="130000"/>
                  </a:srgbClr>
                </a:gs>
                <a:gs pos="80000">
                  <a:srgbClr val="B31919">
                    <a:shade val="93000"/>
                    <a:satMod val="130000"/>
                  </a:srgbClr>
                </a:gs>
                <a:gs pos="100000">
                  <a:srgbClr val="B3191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b="1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" name="正方形/長方形 7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ysClr val="window" lastClr="FFFFFF"/>
                </a:gs>
                <a:gs pos="8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b="1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72262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一括削除機能</a:t>
            </a:r>
          </a:p>
        </p:txBody>
      </p:sp>
      <p:cxnSp>
        <p:nvCxnSpPr>
          <p:cNvPr id="10" name="直線コネクタ 9"/>
          <p:cNvCxnSpPr/>
          <p:nvPr/>
        </p:nvCxnSpPr>
        <p:spPr>
          <a:xfrm>
            <a:off x="682947" y="1574044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grpSp>
        <p:nvGrpSpPr>
          <p:cNvPr id="3" name="グループ化 52"/>
          <p:cNvGrpSpPr/>
          <p:nvPr/>
        </p:nvGrpSpPr>
        <p:grpSpPr>
          <a:xfrm>
            <a:off x="395536" y="3933056"/>
            <a:ext cx="215993" cy="215740"/>
            <a:chOff x="395290" y="1460627"/>
            <a:chExt cx="215993" cy="215740"/>
          </a:xfrm>
        </p:grpSpPr>
        <p:sp>
          <p:nvSpPr>
            <p:cNvPr id="30" name="正方形/長方形 29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B31919">
                    <a:shade val="51000"/>
                    <a:satMod val="130000"/>
                  </a:srgbClr>
                </a:gs>
                <a:gs pos="80000">
                  <a:srgbClr val="B31919">
                    <a:shade val="93000"/>
                    <a:satMod val="130000"/>
                  </a:srgbClr>
                </a:gs>
                <a:gs pos="100000">
                  <a:srgbClr val="B3191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b="1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1" name="正方形/長方形 30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ysClr val="window" lastClr="FFFFFF"/>
                </a:gs>
                <a:gs pos="8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b="1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586355" y="3861048"/>
            <a:ext cx="27615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ログ出力機能</a:t>
            </a:r>
          </a:p>
        </p:txBody>
      </p:sp>
      <p:cxnSp>
        <p:nvCxnSpPr>
          <p:cNvPr id="33" name="直線コネクタ 32"/>
          <p:cNvCxnSpPr/>
          <p:nvPr/>
        </p:nvCxnSpPr>
        <p:spPr>
          <a:xfrm>
            <a:off x="683193" y="4166332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611560" y="1650826"/>
            <a:ext cx="83788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メンテナンスやバックアップ時にログデータの種類や対象期間を設定し一括削除が可能。</a:t>
            </a:r>
            <a:endParaRPr kumimoji="0" lang="en-US" altLang="ja-JP" sz="1400" kern="0" dirty="0" smtClean="0">
              <a:solidFill>
                <a:sysClr val="windowText" lastClr="000000">
                  <a:lumMod val="65000"/>
                  <a:lumOff val="35000"/>
                </a:sys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ログの保持期間を設定し、保持期間以前のログを自動削除可能。</a:t>
            </a:r>
          </a:p>
        </p:txBody>
      </p:sp>
      <p:pic>
        <p:nvPicPr>
          <p:cNvPr id="42" name="Picture 9" descr="logo_base_human_norm0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1193" y="2852936"/>
            <a:ext cx="558559" cy="960512"/>
          </a:xfrm>
          <a:prstGeom prst="rect">
            <a:avLst/>
          </a:prstGeom>
          <a:noFill/>
        </p:spPr>
      </p:pic>
      <p:pic>
        <p:nvPicPr>
          <p:cNvPr id="49" name="Picture 3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35896" y="2780928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7215" y="3068960"/>
            <a:ext cx="794996" cy="571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" name="テキスト ボックス 51"/>
          <p:cNvSpPr txBox="1"/>
          <p:nvPr/>
        </p:nvSpPr>
        <p:spPr>
          <a:xfrm>
            <a:off x="3131840" y="3356992"/>
            <a:ext cx="1071736" cy="246221"/>
          </a:xfrm>
          <a:prstGeom prst="rect">
            <a:avLst/>
          </a:prstGeom>
        </p:spPr>
        <p:txBody>
          <a:bodyPr wrap="square" rtlCol="0" anchor="ctr" anchorCtr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b="1" dirty="0" smtClean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ログ情報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539552" y="2204864"/>
            <a:ext cx="1224136" cy="1152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&lt;</a:t>
            </a:r>
            <a:r>
              <a:rPr kumimoji="0" lang="ja-JP" altLang="en-US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手動削除</a:t>
            </a:r>
            <a:r>
              <a:rPr kumimoji="0" lang="en-US" altLang="ja-JP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&gt;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ja-JP" sz="10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①期間指定</a:t>
            </a:r>
            <a:endParaRPr kumimoji="0" lang="en-US" altLang="ja-JP" sz="10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②対象ログの種類</a:t>
            </a:r>
            <a:endParaRPr kumimoji="0" lang="en-US" altLang="ja-JP" sz="10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を指定して削除</a:t>
            </a:r>
            <a:endParaRPr kumimoji="0" lang="ja-JP" altLang="en-US" sz="1000" kern="0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4" name="左矢印 53"/>
          <p:cNvSpPr/>
          <p:nvPr/>
        </p:nvSpPr>
        <p:spPr>
          <a:xfrm>
            <a:off x="4572000" y="3068959"/>
            <a:ext cx="792088" cy="432048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9" name="正方形/長方形 58"/>
          <p:cNvSpPr/>
          <p:nvPr/>
        </p:nvSpPr>
        <p:spPr>
          <a:xfrm>
            <a:off x="6228184" y="2204864"/>
            <a:ext cx="1224136" cy="1152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&lt;</a:t>
            </a:r>
            <a:r>
              <a:rPr kumimoji="0" lang="ja-JP" altLang="en-US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自動削除</a:t>
            </a:r>
            <a:r>
              <a:rPr kumimoji="0" lang="en-US" altLang="ja-JP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&gt;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ja-JP" sz="10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ログの保持期間を設定し、保持期間以前のログを自動削除可能。　</a:t>
            </a:r>
            <a:endParaRPr kumimoji="0" lang="ja-JP" altLang="en-US" sz="1000" kern="0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2483768" y="3486200"/>
            <a:ext cx="8995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9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手動削除</a:t>
            </a:r>
            <a:endParaRPr kumimoji="0" lang="ja-JP" altLang="en-US" sz="900" kern="0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2" name="右矢印 61"/>
          <p:cNvSpPr/>
          <p:nvPr/>
        </p:nvSpPr>
        <p:spPr>
          <a:xfrm>
            <a:off x="2483768" y="3068960"/>
            <a:ext cx="792088" cy="432048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7" name="Picture 1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29064" y="2996952"/>
            <a:ext cx="571128" cy="57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" name="正方形/長方形 62"/>
          <p:cNvSpPr/>
          <p:nvPr/>
        </p:nvSpPr>
        <p:spPr>
          <a:xfrm>
            <a:off x="4716016" y="3501008"/>
            <a:ext cx="8995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9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自動削除</a:t>
            </a:r>
            <a:endParaRPr kumimoji="0" lang="ja-JP" altLang="en-US" sz="900" kern="0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64" name="Picture 3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3768" y="5373216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25087" y="5661248"/>
            <a:ext cx="794996" cy="571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6" name="テキスト ボックス 65"/>
          <p:cNvSpPr txBox="1"/>
          <p:nvPr/>
        </p:nvSpPr>
        <p:spPr>
          <a:xfrm>
            <a:off x="1979712" y="5949280"/>
            <a:ext cx="1071736" cy="246221"/>
          </a:xfrm>
          <a:prstGeom prst="rect">
            <a:avLst/>
          </a:prstGeom>
        </p:spPr>
        <p:txBody>
          <a:bodyPr wrap="square" rtlCol="0" anchor="ctr" anchorCtr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b="1" dirty="0" smtClean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ログ情報</a:t>
            </a:r>
          </a:p>
        </p:txBody>
      </p:sp>
      <p:sp>
        <p:nvSpPr>
          <p:cNvPr id="67" name="Text Box 3"/>
          <p:cNvSpPr txBox="1">
            <a:spLocks noChangeArrowheads="1"/>
          </p:cNvSpPr>
          <p:nvPr/>
        </p:nvSpPr>
        <p:spPr bwMode="auto">
          <a:xfrm>
            <a:off x="611560" y="4201924"/>
            <a:ext cx="83788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取得したログデータは</a:t>
            </a:r>
            <a:r>
              <a:rPr kumimoji="0" lang="en-US" altLang="ja-JP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Excel</a:t>
            </a:r>
            <a:r>
              <a:rPr kumimoji="0" lang="ja-JP" altLang="en-US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上に</a:t>
            </a:r>
            <a:r>
              <a:rPr kumimoji="0" lang="en-US" altLang="ja-JP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CSV</a:t>
            </a:r>
            <a:r>
              <a:rPr kumimoji="0" lang="ja-JP" altLang="en-US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出力可能。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ログの種類、対象会社、対象モジュール、対象期間を抽出条件に設定し、出力可能。</a:t>
            </a:r>
          </a:p>
        </p:txBody>
      </p:sp>
      <p:pic>
        <p:nvPicPr>
          <p:cNvPr id="68" name="Picture 1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91880" y="5085184"/>
            <a:ext cx="464838" cy="55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9" name="右矢印 68"/>
          <p:cNvSpPr/>
          <p:nvPr/>
        </p:nvSpPr>
        <p:spPr>
          <a:xfrm>
            <a:off x="3419872" y="5661248"/>
            <a:ext cx="792088" cy="432048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0" name="Picture 9" descr="logo_base_human_norm0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5492824"/>
            <a:ext cx="558559" cy="960512"/>
          </a:xfrm>
          <a:prstGeom prst="rect">
            <a:avLst/>
          </a:prstGeom>
          <a:noFill/>
        </p:spPr>
      </p:pic>
      <p:sp>
        <p:nvSpPr>
          <p:cNvPr id="71" name="正方形/長方形 70"/>
          <p:cNvSpPr/>
          <p:nvPr/>
        </p:nvSpPr>
        <p:spPr>
          <a:xfrm>
            <a:off x="5076056" y="4941168"/>
            <a:ext cx="1224136" cy="1152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①ログの種類</a:t>
            </a:r>
            <a:endParaRPr kumimoji="0" lang="en-US" altLang="ja-JP" sz="10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②対象会社</a:t>
            </a:r>
            <a:endParaRPr kumimoji="0" lang="en-US" altLang="ja-JP" sz="10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③対象モジュール</a:t>
            </a:r>
            <a:endParaRPr kumimoji="0" lang="en-US" altLang="ja-JP" sz="10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④対象期間</a:t>
            </a:r>
            <a:endParaRPr kumimoji="0" lang="en-US" altLang="ja-JP" sz="10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0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を指定して抽出</a:t>
            </a:r>
            <a:endParaRPr kumimoji="0" lang="ja-JP" altLang="en-US" sz="1000" kern="0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4" name="タイトル 2"/>
          <p:cNvSpPr>
            <a:spLocks noGrp="1"/>
          </p:cNvSpPr>
          <p:nvPr>
            <p:ph type="title"/>
          </p:nvPr>
        </p:nvSpPr>
        <p:spPr bwMode="auto">
          <a:xfrm>
            <a:off x="503238" y="332705"/>
            <a:ext cx="8137525" cy="10080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ja-JP" altLang="en-US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ログ管理機能（</a:t>
            </a:r>
            <a:r>
              <a:rPr lang="en-US" altLang="ja-JP" b="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LogManager</a:t>
            </a:r>
            <a:r>
              <a:rPr lang="ja-JP" altLang="en-US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  <a:r>
              <a:rPr lang="en-US" altLang="ja-JP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～一括削除機能・ログ出力機能～</a:t>
            </a:r>
            <a:endParaRPr lang="ja-JP" altLang="en-US" b="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5" name="フッター プレースホルダ 1"/>
          <p:cNvSpPr>
            <a:spLocks noGrp="1"/>
          </p:cNvSpPr>
          <p:nvPr>
            <p:ph type="ftr" sz="quarter" idx="4294967295"/>
          </p:nvPr>
        </p:nvSpPr>
        <p:spPr>
          <a:xfrm>
            <a:off x="251760" y="6455176"/>
            <a:ext cx="2160000" cy="180000"/>
          </a:xfrm>
          <a:prstGeom prst="rect">
            <a:avLst/>
          </a:prstGeom>
        </p:spPr>
        <p:txBody>
          <a:bodyPr/>
          <a:lstStyle/>
          <a:p>
            <a:r>
              <a:rPr lang="en-US" altLang="ja-JP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©2013 SuperStream Inc. All rights reserved.</a:t>
            </a:r>
            <a:endParaRPr lang="ja-JP" altLang="en-US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6" name="スライド番号プレースホルダ 2"/>
          <p:cNvSpPr>
            <a:spLocks noGrp="1"/>
          </p:cNvSpPr>
          <p:nvPr>
            <p:ph type="sldNum" sz="quarter" idx="4294967295"/>
          </p:nvPr>
        </p:nvSpPr>
        <p:spPr>
          <a:xfrm>
            <a:off x="8172480" y="6462000"/>
            <a:ext cx="720000" cy="180000"/>
          </a:xfrm>
          <a:prstGeom prst="rect">
            <a:avLst/>
          </a:prstGeom>
        </p:spPr>
        <p:txBody>
          <a:bodyPr/>
          <a:lstStyle/>
          <a:p>
            <a:pPr algn="r"/>
            <a:fld id="{299646D8-D7B5-4D56-87FA-7DDE5FCE23CA}" type="slidenum">
              <a:rPr lang="ja-JP" altLang="en-US" sz="70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 algn="r"/>
              <a:t>5</a:t>
            </a:fld>
            <a:endParaRPr lang="ja-JP" altLang="en-US" sz="70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1"/>
          <p:cNvGrpSpPr/>
          <p:nvPr/>
        </p:nvGrpSpPr>
        <p:grpSpPr>
          <a:xfrm>
            <a:off x="611560" y="2636912"/>
            <a:ext cx="1224136" cy="576064"/>
            <a:chOff x="611560" y="2708920"/>
            <a:chExt cx="1435224" cy="859160"/>
          </a:xfrm>
        </p:grpSpPr>
        <p:pic>
          <p:nvPicPr>
            <p:cNvPr id="8" name="Picture 15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611560" y="2708920"/>
              <a:ext cx="859160" cy="859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15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87624" y="2708920"/>
              <a:ext cx="859160" cy="859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" name="グループ化 12"/>
          <p:cNvGrpSpPr/>
          <p:nvPr/>
        </p:nvGrpSpPr>
        <p:grpSpPr>
          <a:xfrm>
            <a:off x="827584" y="2924944"/>
            <a:ext cx="1224136" cy="576064"/>
            <a:chOff x="611560" y="2708920"/>
            <a:chExt cx="1435224" cy="859160"/>
          </a:xfrm>
        </p:grpSpPr>
        <p:pic>
          <p:nvPicPr>
            <p:cNvPr id="14" name="Picture 15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611560" y="2708920"/>
              <a:ext cx="859160" cy="859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15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87624" y="2708920"/>
              <a:ext cx="859160" cy="859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4" name="グループ化 15"/>
          <p:cNvGrpSpPr/>
          <p:nvPr/>
        </p:nvGrpSpPr>
        <p:grpSpPr>
          <a:xfrm>
            <a:off x="6516216" y="2348880"/>
            <a:ext cx="1224136" cy="576064"/>
            <a:chOff x="611560" y="2708920"/>
            <a:chExt cx="1435224" cy="859160"/>
          </a:xfrm>
        </p:grpSpPr>
        <p:pic>
          <p:nvPicPr>
            <p:cNvPr id="17" name="Picture 15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611560" y="2708920"/>
              <a:ext cx="859160" cy="859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15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87624" y="2708920"/>
              <a:ext cx="859160" cy="859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5" name="グループ化 18"/>
          <p:cNvGrpSpPr/>
          <p:nvPr/>
        </p:nvGrpSpPr>
        <p:grpSpPr>
          <a:xfrm>
            <a:off x="6804248" y="2636912"/>
            <a:ext cx="1224136" cy="576064"/>
            <a:chOff x="611560" y="2708920"/>
            <a:chExt cx="1435224" cy="859160"/>
          </a:xfrm>
        </p:grpSpPr>
        <p:pic>
          <p:nvPicPr>
            <p:cNvPr id="20" name="Picture 15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611560" y="2708920"/>
              <a:ext cx="859160" cy="859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" name="Picture 15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187624" y="2708920"/>
              <a:ext cx="859160" cy="859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7" name="角丸四角形 26"/>
          <p:cNvSpPr/>
          <p:nvPr/>
        </p:nvSpPr>
        <p:spPr>
          <a:xfrm>
            <a:off x="395536" y="1988840"/>
            <a:ext cx="3672408" cy="20882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043608" y="3429000"/>
            <a:ext cx="864096" cy="432048"/>
          </a:xfrm>
          <a:prstGeom prst="rect">
            <a:avLst/>
          </a:prstGeom>
        </p:spPr>
        <p:txBody>
          <a:bodyPr wrap="none" lIns="0" tIns="0" rIns="0" bIns="0" rtlCol="0" anchor="t" anchorCtr="0"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ts val="2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ログ情報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164288" y="3212976"/>
            <a:ext cx="864096" cy="432048"/>
          </a:xfrm>
          <a:prstGeom prst="rect">
            <a:avLst/>
          </a:prstGeom>
        </p:spPr>
        <p:txBody>
          <a:bodyPr wrap="none" lIns="0" tIns="0" rIns="0" bIns="0" rtlCol="0" anchor="t" anchorCtr="0"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ts val="2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ログ情報</a:t>
            </a:r>
          </a:p>
        </p:txBody>
      </p:sp>
      <p:sp>
        <p:nvSpPr>
          <p:cNvPr id="31" name="角丸四角形 30"/>
          <p:cNvSpPr/>
          <p:nvPr/>
        </p:nvSpPr>
        <p:spPr>
          <a:xfrm>
            <a:off x="5796136" y="1988840"/>
            <a:ext cx="2736304" cy="172819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796136" y="1628800"/>
            <a:ext cx="3024336" cy="432048"/>
          </a:xfrm>
          <a:prstGeom prst="rect">
            <a:avLst/>
          </a:prstGeom>
        </p:spPr>
        <p:txBody>
          <a:bodyPr wrap="none" lIns="0" tIns="0" rIns="0" bIns="0" rtlCol="0" anchor="t" anchorCtr="0"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ts val="2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en-US" altLang="ja-JP" sz="15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kumimoji="1" lang="ja-JP" altLang="en-US" sz="15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ログインスタンス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755576" y="1628800"/>
            <a:ext cx="3024336" cy="432048"/>
          </a:xfrm>
          <a:prstGeom prst="rect">
            <a:avLst/>
          </a:prstGeom>
        </p:spPr>
        <p:txBody>
          <a:bodyPr wrap="none" lIns="0" tIns="0" rIns="0" bIns="0" rtlCol="0" anchor="t" anchorCtr="0"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ts val="2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en-US" altLang="ja-JP" sz="15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kumimoji="1" lang="ja-JP" altLang="en-US" sz="15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インスタンス</a:t>
            </a:r>
          </a:p>
        </p:txBody>
      </p:sp>
      <p:sp>
        <p:nvSpPr>
          <p:cNvPr id="34" name="角丸四角形 33"/>
          <p:cNvSpPr/>
          <p:nvPr/>
        </p:nvSpPr>
        <p:spPr>
          <a:xfrm>
            <a:off x="467544" y="4941168"/>
            <a:ext cx="3096344" cy="576064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ログ移動プログラム起動プログラム</a:t>
            </a:r>
            <a:endParaRPr kumimoji="1" lang="en-US" altLang="ja-JP" sz="1400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4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</a:t>
            </a:r>
            <a:r>
              <a:rPr lang="en-US" altLang="ja-JP" sz="1400" dirty="0" err="1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LogAccumulatorKicker</a:t>
            </a:r>
            <a:r>
              <a:rPr lang="ja-JP" altLang="en-US" sz="14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  <a:endParaRPr kumimoji="1" lang="ja-JP" altLang="en-US" sz="140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5" name="角丸四角形 34"/>
          <p:cNvSpPr/>
          <p:nvPr/>
        </p:nvSpPr>
        <p:spPr>
          <a:xfrm>
            <a:off x="467544" y="5589240"/>
            <a:ext cx="3096344" cy="576064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起動プログラム設定ツール</a:t>
            </a:r>
            <a:endParaRPr kumimoji="1" lang="en-US" altLang="ja-JP" sz="1400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4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</a:t>
            </a:r>
            <a:r>
              <a:rPr lang="en-US" altLang="ja-JP" sz="1400" dirty="0" err="1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LogAccumulatorAssist</a:t>
            </a:r>
            <a:r>
              <a:rPr lang="ja-JP" altLang="en-US" sz="14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  <a:endParaRPr kumimoji="1" lang="ja-JP" altLang="en-US" sz="140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6" name="角丸四角形 35"/>
          <p:cNvSpPr/>
          <p:nvPr/>
        </p:nvSpPr>
        <p:spPr>
          <a:xfrm>
            <a:off x="395536" y="4869160"/>
            <a:ext cx="4680520" cy="13681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716016" y="2204864"/>
            <a:ext cx="576064" cy="432048"/>
          </a:xfrm>
          <a:prstGeom prst="rect">
            <a:avLst/>
          </a:prstGeom>
        </p:spPr>
        <p:txBody>
          <a:bodyPr wrap="none" lIns="0" tIns="0" rIns="0" bIns="0" rtlCol="0" anchor="t" anchorCtr="0"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ts val="2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移動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164288" y="3933056"/>
            <a:ext cx="576064" cy="432048"/>
          </a:xfrm>
          <a:prstGeom prst="rect">
            <a:avLst/>
          </a:prstGeom>
        </p:spPr>
        <p:txBody>
          <a:bodyPr wrap="none" lIns="0" tIns="0" rIns="0" bIns="0" rtlCol="0" anchor="t" anchorCtr="0"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ts val="2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照会</a:t>
            </a:r>
          </a:p>
        </p:txBody>
      </p:sp>
      <p:sp>
        <p:nvSpPr>
          <p:cNvPr id="49" name="角丸四角形 48"/>
          <p:cNvSpPr/>
          <p:nvPr/>
        </p:nvSpPr>
        <p:spPr>
          <a:xfrm>
            <a:off x="6444208" y="5589240"/>
            <a:ext cx="1728192" cy="576064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ログ管理ツール</a:t>
            </a:r>
            <a:endParaRPr kumimoji="1" lang="en-US" altLang="ja-JP" sz="1400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4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</a:t>
            </a:r>
            <a:r>
              <a:rPr lang="en-US" altLang="ja-JP" sz="1400" dirty="0" err="1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LogManager</a:t>
            </a:r>
            <a:r>
              <a:rPr lang="ja-JP" altLang="en-US" sz="14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  <a:endParaRPr kumimoji="1" lang="ja-JP" altLang="en-US" sz="140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50" name="Picture 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736" y="4951040"/>
            <a:ext cx="1003176" cy="100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" name="右矢印 50"/>
          <p:cNvSpPr/>
          <p:nvPr/>
        </p:nvSpPr>
        <p:spPr>
          <a:xfrm>
            <a:off x="4211960" y="2420888"/>
            <a:ext cx="1512168" cy="432048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2" name="Picture 3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20272" y="4653136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" name="Picture 1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44208" y="4730080"/>
            <a:ext cx="787152" cy="78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" name="右矢印 53"/>
          <p:cNvSpPr/>
          <p:nvPr/>
        </p:nvSpPr>
        <p:spPr>
          <a:xfrm rot="5400000">
            <a:off x="6624228" y="3969060"/>
            <a:ext cx="792088" cy="432048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左矢印 54"/>
          <p:cNvSpPr/>
          <p:nvPr/>
        </p:nvSpPr>
        <p:spPr>
          <a:xfrm rot="1916451">
            <a:off x="4438615" y="4133902"/>
            <a:ext cx="1800200" cy="432048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2"/>
          <p:cNvGrpSpPr/>
          <p:nvPr/>
        </p:nvGrpSpPr>
        <p:grpSpPr>
          <a:xfrm>
            <a:off x="395290" y="1340768"/>
            <a:ext cx="215993" cy="215740"/>
            <a:chOff x="395290" y="1460627"/>
            <a:chExt cx="215993" cy="215740"/>
          </a:xfrm>
        </p:grpSpPr>
        <p:sp>
          <p:nvSpPr>
            <p:cNvPr id="57" name="正方形/長方形 56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B31919">
                    <a:shade val="51000"/>
                    <a:satMod val="130000"/>
                  </a:srgbClr>
                </a:gs>
                <a:gs pos="80000">
                  <a:srgbClr val="B31919">
                    <a:shade val="93000"/>
                    <a:satMod val="130000"/>
                  </a:srgbClr>
                </a:gs>
                <a:gs pos="100000">
                  <a:srgbClr val="B3191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b="1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8" name="正方形/長方形 57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ysClr val="window" lastClr="FFFFFF"/>
                </a:gs>
                <a:gs pos="8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b="1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59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72262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管理ツール役割の簡易イメージ</a:t>
            </a:r>
          </a:p>
        </p:txBody>
      </p:sp>
      <p:cxnSp>
        <p:nvCxnSpPr>
          <p:cNvPr id="60" name="直線コネクタ 59"/>
          <p:cNvCxnSpPr/>
          <p:nvPr/>
        </p:nvCxnSpPr>
        <p:spPr>
          <a:xfrm>
            <a:off x="682947" y="1574044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pic>
        <p:nvPicPr>
          <p:cNvPr id="44" name="Picture 20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21832" y="5527104"/>
            <a:ext cx="494184" cy="494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テキスト ボックス 47"/>
          <p:cNvSpPr txBox="1"/>
          <p:nvPr/>
        </p:nvSpPr>
        <p:spPr>
          <a:xfrm>
            <a:off x="3779912" y="5805264"/>
            <a:ext cx="1256754" cy="430887"/>
          </a:xfrm>
          <a:prstGeom prst="rect">
            <a:avLst/>
          </a:prstGeom>
        </p:spPr>
        <p:txBody>
          <a:bodyPr wrap="none" lIns="0" tIns="0" rIns="0" bIns="0" rtlCol="0" anchor="t" anchorCtr="0">
            <a:spAutoFit/>
          </a:bodyPr>
          <a:lstStyle/>
          <a:p>
            <a:pPr marL="0" marR="0" indent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OA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タスク</a:t>
            </a:r>
            <a:endParaRPr lang="en-US" altLang="ja-JP" sz="1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スケジューラー</a:t>
            </a:r>
            <a:endParaRPr kumimoji="1" lang="ja-JP" alt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2" name="タイトル 2"/>
          <p:cNvSpPr>
            <a:spLocks noGrp="1"/>
          </p:cNvSpPr>
          <p:nvPr>
            <p:ph type="title"/>
          </p:nvPr>
        </p:nvSpPr>
        <p:spPr bwMode="auto">
          <a:xfrm>
            <a:off x="503238" y="332705"/>
            <a:ext cx="8137525" cy="10080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ja-JP" altLang="en-US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ログ管理機能（</a:t>
            </a:r>
            <a:r>
              <a:rPr lang="en-US" altLang="ja-JP" b="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LogManager</a:t>
            </a:r>
            <a:r>
              <a:rPr lang="ja-JP" altLang="en-US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  <a:r>
              <a:rPr lang="en-US" altLang="ja-JP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～管理ツールの役割～</a:t>
            </a:r>
            <a:endParaRPr lang="ja-JP" altLang="en-US" b="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2051720" y="1988840"/>
            <a:ext cx="2016224" cy="504056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ログ移動プログラム</a:t>
            </a:r>
            <a:endParaRPr kumimoji="1" lang="en-US" altLang="ja-JP" sz="1400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4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</a:t>
            </a:r>
            <a:r>
              <a:rPr lang="en-US" altLang="ja-JP" sz="1400" dirty="0" err="1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LogAccumulator</a:t>
            </a:r>
            <a:r>
              <a:rPr lang="ja-JP" altLang="en-US" sz="14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  <a:endParaRPr kumimoji="1" lang="ja-JP" altLang="en-US" sz="140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3" name="Text Box 41"/>
          <p:cNvSpPr txBox="1">
            <a:spLocks noChangeArrowheads="1"/>
          </p:cNvSpPr>
          <p:nvPr/>
        </p:nvSpPr>
        <p:spPr bwMode="auto">
          <a:xfrm>
            <a:off x="2123728" y="2524978"/>
            <a:ext cx="1685077" cy="140807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900" kern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■</a:t>
            </a:r>
            <a:r>
              <a:rPr kumimoji="0" lang="ja-JP" altLang="en-US" sz="900" kern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システム系ログ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900" kern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・バージョン管理ログ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900" kern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・ログインログ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900" kern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・プロダクトログインログ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900" kern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・画面起動</a:t>
            </a:r>
            <a:r>
              <a:rPr kumimoji="0" lang="ja-JP" altLang="en-US" sz="9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</a:t>
            </a:r>
            <a:endParaRPr kumimoji="0" lang="en-US" altLang="ja-JP" sz="9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9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■</a:t>
            </a:r>
            <a:r>
              <a:rPr kumimoji="0" lang="ja-JP" altLang="en-US" sz="9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各種トランザクション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9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・各種入力・更新・削除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9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・各種バッチ起動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9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・各種マスタ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220072" y="3861048"/>
            <a:ext cx="576064" cy="432048"/>
          </a:xfrm>
          <a:prstGeom prst="rect">
            <a:avLst/>
          </a:prstGeom>
        </p:spPr>
        <p:txBody>
          <a:bodyPr wrap="none" lIns="0" tIns="0" rIns="0" bIns="0" rtlCol="0" anchor="t" anchorCtr="0"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ts val="2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ja-JP" altLang="en-US" sz="1400" dirty="0" smtClean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取得設定</a:t>
            </a:r>
            <a:endParaRPr kumimoji="1" lang="ja-JP" alt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5" name="Text Box 41"/>
          <p:cNvSpPr txBox="1">
            <a:spLocks noChangeArrowheads="1"/>
          </p:cNvSpPr>
          <p:nvPr/>
        </p:nvSpPr>
        <p:spPr bwMode="auto">
          <a:xfrm>
            <a:off x="5004048" y="4149080"/>
            <a:ext cx="1253869" cy="2308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9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各トリガーの</a:t>
            </a:r>
            <a:r>
              <a:rPr kumimoji="0" lang="en-US" altLang="ja-JP" sz="9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On/Off</a:t>
            </a:r>
            <a:endParaRPr kumimoji="0" lang="ja-JP" altLang="en-US" sz="9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6" name="Text Box 41"/>
          <p:cNvSpPr txBox="1">
            <a:spLocks noChangeArrowheads="1"/>
          </p:cNvSpPr>
          <p:nvPr/>
        </p:nvSpPr>
        <p:spPr bwMode="auto">
          <a:xfrm>
            <a:off x="4254235" y="2694112"/>
            <a:ext cx="1223412" cy="5078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900" kern="0" dirty="0" err="1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LogAccumlator</a:t>
            </a:r>
            <a:r>
              <a:rPr kumimoji="0" lang="ja-JP" altLang="en-US" sz="9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</a:t>
            </a:r>
            <a:endParaRPr kumimoji="0" lang="en-US" altLang="ja-JP" sz="9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9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ログインスタンスに</a:t>
            </a:r>
            <a:endParaRPr kumimoji="0" lang="en-US" altLang="ja-JP" sz="9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9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移動</a:t>
            </a:r>
          </a:p>
        </p:txBody>
      </p:sp>
      <p:sp>
        <p:nvSpPr>
          <p:cNvPr id="67" name="左矢印 66"/>
          <p:cNvSpPr/>
          <p:nvPr/>
        </p:nvSpPr>
        <p:spPr>
          <a:xfrm rot="5400000">
            <a:off x="1079612" y="4257092"/>
            <a:ext cx="648072" cy="432048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1619672" y="4365104"/>
            <a:ext cx="576064" cy="432048"/>
          </a:xfrm>
          <a:prstGeom prst="rect">
            <a:avLst/>
          </a:prstGeom>
        </p:spPr>
        <p:txBody>
          <a:bodyPr wrap="none" lIns="0" tIns="0" rIns="0" bIns="0" rtlCol="0" anchor="t" anchorCtr="0"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ts val="2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起動</a:t>
            </a:r>
          </a:p>
        </p:txBody>
      </p:sp>
      <p:sp>
        <p:nvSpPr>
          <p:cNvPr id="70" name="Text Box 41"/>
          <p:cNvSpPr txBox="1">
            <a:spLocks noChangeArrowheads="1"/>
          </p:cNvSpPr>
          <p:nvPr/>
        </p:nvSpPr>
        <p:spPr bwMode="auto">
          <a:xfrm>
            <a:off x="7740352" y="4804410"/>
            <a:ext cx="1331639" cy="78483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9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・取得ポリシー設定</a:t>
            </a:r>
            <a:endParaRPr kumimoji="0" lang="en-US" altLang="ja-JP" sz="9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9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kumimoji="0" lang="ja-JP" altLang="en-US" sz="9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（対象、期間）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9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・メンテナンス</a:t>
            </a:r>
            <a:endParaRPr kumimoji="0" lang="en-US" altLang="ja-JP" sz="9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9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kumimoji="0" lang="ja-JP" altLang="en-US" sz="9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（削除、退避）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9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・検索・照会</a:t>
            </a:r>
            <a:endParaRPr kumimoji="0" lang="ja-JP" altLang="en-US" sz="900" kern="0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1" name="フッター プレースホルダ 1"/>
          <p:cNvSpPr>
            <a:spLocks noGrp="1"/>
          </p:cNvSpPr>
          <p:nvPr>
            <p:ph type="ftr" sz="quarter" idx="4294967295"/>
          </p:nvPr>
        </p:nvSpPr>
        <p:spPr>
          <a:xfrm>
            <a:off x="251760" y="6455176"/>
            <a:ext cx="2160000" cy="180000"/>
          </a:xfrm>
          <a:prstGeom prst="rect">
            <a:avLst/>
          </a:prstGeom>
        </p:spPr>
        <p:txBody>
          <a:bodyPr/>
          <a:lstStyle/>
          <a:p>
            <a:r>
              <a:rPr lang="en-US" altLang="ja-JP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©2013 SuperStream Inc. All rights reserved.</a:t>
            </a:r>
            <a:endParaRPr lang="ja-JP" altLang="en-US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2" name="スライド番号プレースホルダ 2"/>
          <p:cNvSpPr>
            <a:spLocks noGrp="1"/>
          </p:cNvSpPr>
          <p:nvPr>
            <p:ph type="sldNum" sz="quarter" idx="4294967295"/>
          </p:nvPr>
        </p:nvSpPr>
        <p:spPr>
          <a:xfrm>
            <a:off x="8172480" y="6462000"/>
            <a:ext cx="720000" cy="180000"/>
          </a:xfrm>
          <a:prstGeom prst="rect">
            <a:avLst/>
          </a:prstGeom>
        </p:spPr>
        <p:txBody>
          <a:bodyPr/>
          <a:lstStyle/>
          <a:p>
            <a:pPr algn="r"/>
            <a:fld id="{299646D8-D7B5-4D56-87FA-7DDE5FCE23CA}" type="slidenum">
              <a:rPr lang="ja-JP" altLang="en-US" sz="70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 algn="r"/>
              <a:t>6</a:t>
            </a:fld>
            <a:endParaRPr lang="ja-JP" altLang="en-US" sz="70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7983" y="1988992"/>
            <a:ext cx="6653455" cy="1368000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7981" y="3736939"/>
            <a:ext cx="7283846" cy="1223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フッター プレースホルダ 2"/>
          <p:cNvSpPr>
            <a:spLocks noGrp="1"/>
          </p:cNvSpPr>
          <p:nvPr>
            <p:ph type="ftr" sz="quarter" idx="15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/>
              <a:t>© 2013  SuperStream Inc. All rights reserved.</a:t>
            </a:r>
          </a:p>
        </p:txBody>
      </p:sp>
      <p:sp>
        <p:nvSpPr>
          <p:cNvPr id="14" name="タイトル 2"/>
          <p:cNvSpPr>
            <a:spLocks noGrp="1"/>
          </p:cNvSpPr>
          <p:nvPr>
            <p:ph type="title"/>
          </p:nvPr>
        </p:nvSpPr>
        <p:spPr bwMode="auto">
          <a:xfrm>
            <a:off x="503238" y="332705"/>
            <a:ext cx="8137525" cy="10080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ja-JP" altLang="en-US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ログ管理機能（</a:t>
            </a:r>
            <a:r>
              <a:rPr lang="en-US" altLang="ja-JP" b="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LogManager</a:t>
            </a:r>
            <a:r>
              <a:rPr lang="ja-JP" altLang="en-US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  <a:r>
              <a:rPr lang="en-US" altLang="ja-JP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</a:t>
            </a:r>
            <a:r>
              <a:rPr lang="en-US" altLang="ja-JP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参考</a:t>
            </a:r>
            <a:r>
              <a:rPr lang="en-US" altLang="ja-JP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lang="ja-JP" altLang="en-US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取得ログ情報～</a:t>
            </a:r>
            <a:endParaRPr lang="ja-JP" altLang="en-US" b="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" name="グループ化 52"/>
          <p:cNvGrpSpPr/>
          <p:nvPr/>
        </p:nvGrpSpPr>
        <p:grpSpPr>
          <a:xfrm>
            <a:off x="395290" y="1340768"/>
            <a:ext cx="215993" cy="215740"/>
            <a:chOff x="395290" y="1460627"/>
            <a:chExt cx="215993" cy="215740"/>
          </a:xfrm>
        </p:grpSpPr>
        <p:sp>
          <p:nvSpPr>
            <p:cNvPr id="16" name="正方形/長方形 15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B31919">
                    <a:shade val="51000"/>
                    <a:satMod val="130000"/>
                  </a:srgbClr>
                </a:gs>
                <a:gs pos="80000">
                  <a:srgbClr val="B31919">
                    <a:shade val="93000"/>
                    <a:satMod val="130000"/>
                  </a:srgbClr>
                </a:gs>
                <a:gs pos="100000">
                  <a:srgbClr val="B3191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b="1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ysClr val="window" lastClr="FFFFFF"/>
                </a:gs>
                <a:gs pos="8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b="1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75142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取得ログ情報</a:t>
            </a:r>
          </a:p>
        </p:txBody>
      </p:sp>
      <p:cxnSp>
        <p:nvCxnSpPr>
          <p:cNvPr id="19" name="直線コネクタ 18"/>
          <p:cNvCxnSpPr/>
          <p:nvPr/>
        </p:nvCxnSpPr>
        <p:spPr>
          <a:xfrm>
            <a:off x="682947" y="1574044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11560" y="3501008"/>
            <a:ext cx="751428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400" dirty="0" smtClean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②操作ログ（プログラムの操作開始と操作終了時のログ）</a:t>
            </a: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611560" y="5065439"/>
            <a:ext cx="751428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400" dirty="0" smtClean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③画面起動ログ（画面起動時や終了時のログ）</a:t>
            </a:r>
          </a:p>
        </p:txBody>
      </p:sp>
      <p:pic>
        <p:nvPicPr>
          <p:cNvPr id="30" name="Picture 1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4536" y="5310500"/>
            <a:ext cx="6015954" cy="10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611560" y="1700808"/>
            <a:ext cx="751428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400" dirty="0" smtClean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①データアクセスログ（マスタ・トラン系テーブルのアクセスログ）</a:t>
            </a:r>
          </a:p>
        </p:txBody>
      </p:sp>
      <p:sp>
        <p:nvSpPr>
          <p:cNvPr id="20" name="スライド番号プレースホルダ 2"/>
          <p:cNvSpPr>
            <a:spLocks noGrp="1"/>
          </p:cNvSpPr>
          <p:nvPr>
            <p:ph type="sldNum" sz="quarter" idx="4294967295"/>
          </p:nvPr>
        </p:nvSpPr>
        <p:spPr>
          <a:xfrm>
            <a:off x="8172480" y="6462000"/>
            <a:ext cx="720000" cy="180000"/>
          </a:xfrm>
          <a:prstGeom prst="rect">
            <a:avLst/>
          </a:prstGeom>
        </p:spPr>
        <p:txBody>
          <a:bodyPr/>
          <a:lstStyle/>
          <a:p>
            <a:pPr algn="r"/>
            <a:fld id="{299646D8-D7B5-4D56-87FA-7DDE5FCE23CA}" type="slidenum">
              <a:rPr lang="ja-JP" altLang="en-US" sz="70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 algn="r"/>
              <a:t>7</a:t>
            </a:fld>
            <a:endParaRPr lang="ja-JP" altLang="en-US" sz="70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11560" y="1700808"/>
            <a:ext cx="77771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400" kern="0" dirty="0" smtClean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④</a:t>
            </a:r>
            <a:r>
              <a:rPr kumimoji="0" lang="ja-JP" altLang="en-US" sz="1400" kern="0" dirty="0" smtClean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ログインログ（システム</a:t>
            </a:r>
            <a:r>
              <a:rPr kumimoji="0" lang="ja-JP" altLang="en-US" sz="1400" kern="0" dirty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へのログイン</a:t>
            </a:r>
            <a:r>
              <a:rPr kumimoji="0" lang="en-US" altLang="ja-JP" sz="1400" kern="0" dirty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kumimoji="0" lang="ja-JP" altLang="en-US" sz="1400" kern="0" dirty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ログアウト時の</a:t>
            </a:r>
            <a:r>
              <a:rPr kumimoji="0" lang="ja-JP" altLang="en-US" sz="1400" kern="0" dirty="0" smtClean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ログ）</a:t>
            </a:r>
            <a:endParaRPr kumimoji="0" lang="ja-JP" altLang="en-US" sz="1400" kern="0" dirty="0">
              <a:solidFill>
                <a:schemeClr val="accent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7414" name="Picture 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6523" y="1988840"/>
            <a:ext cx="4751387" cy="428625"/>
          </a:xfrm>
          <a:prstGeom prst="rect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611561" y="2545159"/>
            <a:ext cx="777716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400" kern="0" dirty="0" smtClean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⑤</a:t>
            </a:r>
            <a:r>
              <a:rPr kumimoji="0" lang="ja-JP" altLang="en-US" sz="1400" kern="0" dirty="0" smtClean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ライセンスログ（マスタ</a:t>
            </a:r>
            <a:r>
              <a:rPr kumimoji="0" lang="ja-JP" altLang="en-US" sz="1400" kern="0" dirty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やトラン系テーブルの</a:t>
            </a:r>
            <a:r>
              <a:rPr kumimoji="0" lang="ja-JP" altLang="en-US" sz="1400" kern="0" dirty="0" smtClean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アクセスログ）</a:t>
            </a:r>
            <a:endParaRPr kumimoji="0" lang="ja-JP" altLang="en-US" sz="1400" kern="0" dirty="0">
              <a:solidFill>
                <a:schemeClr val="accent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7417" name="Picture 1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6523" y="2808536"/>
            <a:ext cx="7559675" cy="1052512"/>
          </a:xfrm>
          <a:prstGeom prst="rect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</p:pic>
      <p:sp>
        <p:nvSpPr>
          <p:cNvPr id="17418" name="フッター プレースホルダ 2"/>
          <p:cNvSpPr>
            <a:spLocks noGrp="1"/>
          </p:cNvSpPr>
          <p:nvPr>
            <p:ph type="ftr" sz="quarter" idx="15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/>
              <a:t>© 2013  SuperStream Inc. All rights reserved.</a:t>
            </a:r>
          </a:p>
        </p:txBody>
      </p:sp>
      <p:grpSp>
        <p:nvGrpSpPr>
          <p:cNvPr id="3" name="グループ化 52"/>
          <p:cNvGrpSpPr/>
          <p:nvPr/>
        </p:nvGrpSpPr>
        <p:grpSpPr>
          <a:xfrm>
            <a:off x="395290" y="1340768"/>
            <a:ext cx="215993" cy="215740"/>
            <a:chOff x="395290" y="1460627"/>
            <a:chExt cx="215993" cy="215740"/>
          </a:xfrm>
        </p:grpSpPr>
        <p:sp>
          <p:nvSpPr>
            <p:cNvPr id="14" name="正方形/長方形 13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B31919">
                    <a:shade val="51000"/>
                    <a:satMod val="130000"/>
                  </a:srgbClr>
                </a:gs>
                <a:gs pos="80000">
                  <a:srgbClr val="B31919">
                    <a:shade val="93000"/>
                    <a:satMod val="130000"/>
                  </a:srgbClr>
                </a:gs>
                <a:gs pos="100000">
                  <a:srgbClr val="B3191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b="1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ysClr val="window" lastClr="FFFFFF"/>
                </a:gs>
                <a:gs pos="8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b="1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75142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取得ログ情報</a:t>
            </a:r>
          </a:p>
        </p:txBody>
      </p:sp>
      <p:cxnSp>
        <p:nvCxnSpPr>
          <p:cNvPr id="18" name="直線コネクタ 17"/>
          <p:cNvCxnSpPr/>
          <p:nvPr/>
        </p:nvCxnSpPr>
        <p:spPr>
          <a:xfrm>
            <a:off x="682947" y="1574044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6523" y="4294163"/>
            <a:ext cx="8275638" cy="935037"/>
          </a:xfrm>
          <a:prstGeom prst="rect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</p:pic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613327" y="4040999"/>
            <a:ext cx="77771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400" kern="0" dirty="0" smtClean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⑥</a:t>
            </a:r>
            <a:r>
              <a:rPr kumimoji="0" lang="ja-JP" altLang="en-US" sz="1400" kern="0" dirty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ログ管理</a:t>
            </a:r>
            <a:r>
              <a:rPr kumimoji="0" lang="ja-JP" altLang="en-US" sz="1400" kern="0" dirty="0" smtClean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ツールログ（プログラム</a:t>
            </a:r>
            <a:r>
              <a:rPr kumimoji="0" lang="ja-JP" altLang="en-US" sz="1400" kern="0" dirty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の操作開始と操作終了時のログ</a:t>
            </a:r>
            <a:r>
              <a:rPr kumimoji="0" lang="ja-JP" altLang="en-US" sz="1400" kern="0" dirty="0" smtClean="0">
                <a:solidFill>
                  <a:schemeClr val="accent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採取）</a:t>
            </a:r>
            <a:endParaRPr kumimoji="0" lang="ja-JP" altLang="en-US" sz="1400" kern="0" dirty="0">
              <a:solidFill>
                <a:schemeClr val="accent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2" name="タイトル 2"/>
          <p:cNvSpPr>
            <a:spLocks noGrp="1"/>
          </p:cNvSpPr>
          <p:nvPr>
            <p:ph type="title"/>
          </p:nvPr>
        </p:nvSpPr>
        <p:spPr bwMode="auto">
          <a:xfrm>
            <a:off x="503238" y="332705"/>
            <a:ext cx="8137525" cy="10080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ja-JP" altLang="en-US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ログ管理機能（</a:t>
            </a:r>
            <a:r>
              <a:rPr lang="en-US" altLang="ja-JP" b="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LogManager</a:t>
            </a:r>
            <a:r>
              <a:rPr lang="ja-JP" altLang="en-US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  <a:r>
              <a:rPr lang="en-US" altLang="ja-JP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</a:t>
            </a:r>
            <a:r>
              <a:rPr lang="en-US" altLang="ja-JP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参考</a:t>
            </a:r>
            <a:r>
              <a:rPr lang="en-US" altLang="ja-JP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lang="ja-JP" altLang="en-US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取得ログ情報～</a:t>
            </a:r>
            <a:endParaRPr lang="ja-JP" altLang="en-US" b="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スライド番号プレースホルダ 2"/>
          <p:cNvSpPr>
            <a:spLocks noGrp="1"/>
          </p:cNvSpPr>
          <p:nvPr>
            <p:ph type="sldNum" sz="quarter" idx="4294967295"/>
          </p:nvPr>
        </p:nvSpPr>
        <p:spPr>
          <a:xfrm>
            <a:off x="8172480" y="6462000"/>
            <a:ext cx="720000" cy="180000"/>
          </a:xfrm>
          <a:prstGeom prst="rect">
            <a:avLst/>
          </a:prstGeom>
        </p:spPr>
        <p:txBody>
          <a:bodyPr/>
          <a:lstStyle/>
          <a:p>
            <a:pPr algn="r"/>
            <a:fld id="{299646D8-D7B5-4D56-87FA-7DDE5FCE23CA}" type="slidenum">
              <a:rPr lang="ja-JP" altLang="en-US" sz="70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 algn="r"/>
              <a:t>8</a:t>
            </a:fld>
            <a:endParaRPr lang="ja-JP" altLang="en-US" sz="70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b="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LogManager</a:t>
            </a:r>
            <a:r>
              <a:rPr lang="en-US" altLang="ja-JP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オプション機能</a:t>
            </a:r>
            <a:r>
              <a:rPr lang="en-US" altLang="ja-JP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 </a:t>
            </a:r>
            <a:endParaRPr lang="ja-JP" altLang="en-US" b="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" name="グループ化 52"/>
          <p:cNvGrpSpPr/>
          <p:nvPr/>
        </p:nvGrpSpPr>
        <p:grpSpPr>
          <a:xfrm>
            <a:off x="395290" y="1340768"/>
            <a:ext cx="215993" cy="215740"/>
            <a:chOff x="395290" y="1460627"/>
            <a:chExt cx="215993" cy="215740"/>
          </a:xfrm>
        </p:grpSpPr>
        <p:sp>
          <p:nvSpPr>
            <p:cNvPr id="13" name="正方形/長方形 12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B31919">
                    <a:shade val="51000"/>
                    <a:satMod val="130000"/>
                  </a:srgbClr>
                </a:gs>
                <a:gs pos="80000">
                  <a:srgbClr val="B31919">
                    <a:shade val="93000"/>
                    <a:satMod val="130000"/>
                  </a:srgbClr>
                </a:gs>
                <a:gs pos="100000">
                  <a:srgbClr val="B3191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b="1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ysClr val="window" lastClr="FFFFFF"/>
                </a:gs>
                <a:gs pos="8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b="1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72262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err="1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LogManager</a:t>
            </a:r>
            <a:r>
              <a:rPr lang="ja-JP" altLang="en-US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（オプション機能）</a:t>
            </a:r>
          </a:p>
        </p:txBody>
      </p:sp>
      <p:cxnSp>
        <p:nvCxnSpPr>
          <p:cNvPr id="20" name="直線コネクタ 19"/>
          <p:cNvCxnSpPr/>
          <p:nvPr/>
        </p:nvCxnSpPr>
        <p:spPr>
          <a:xfrm>
            <a:off x="682947" y="1574044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611560" y="1650826"/>
            <a:ext cx="83788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ログ管理機能で対応しているログの管理だけでなく、ログデータの検索や</a:t>
            </a:r>
            <a:r>
              <a:rPr kumimoji="0" lang="en-US" altLang="ja-JP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IT</a:t>
            </a:r>
            <a:r>
              <a:rPr kumimoji="0" lang="ja-JP" altLang="en-US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全般統制で求められる</a:t>
            </a:r>
            <a:endParaRPr kumimoji="0" lang="en-US" altLang="ja-JP" sz="1400" kern="0" dirty="0" smtClean="0">
              <a:solidFill>
                <a:sysClr val="windowText" lastClr="000000">
                  <a:lumMod val="65000"/>
                  <a:lumOff val="35000"/>
                </a:sys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システムのバックアップに対応可能。</a:t>
            </a: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390525" y="2329423"/>
            <a:ext cx="8789987" cy="3070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fontAlgn="auto">
              <a:spcBef>
                <a:spcPts val="50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kumimoji="0" lang="ja-JP" altLang="en-US" kern="0" dirty="0" smtClean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■ログの参照機能</a:t>
            </a:r>
            <a:endParaRPr kumimoji="0" lang="ja-JP" altLang="en-US" kern="0" dirty="0">
              <a:solidFill>
                <a:srgbClr val="0065A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609600" indent="-609600" fontAlgn="auto">
              <a:spcBef>
                <a:spcPts val="50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実行操作ログとデータアクセスログは専用の照会画面より参照可能</a:t>
            </a:r>
            <a:endParaRPr kumimoji="0" lang="en-US" altLang="ja-JP" sz="15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609600" indent="-609600" fontAlgn="auto">
              <a:spcBef>
                <a:spcPts val="50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です。</a:t>
            </a:r>
          </a:p>
          <a:p>
            <a:pPr marL="609600" indent="-609600" fontAlgn="auto">
              <a:spcBef>
                <a:spcPts val="50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また、参照する際には出力条件設定を行なったり操作ログから</a:t>
            </a:r>
            <a:endParaRPr kumimoji="0" lang="en-US" altLang="ja-JP" sz="15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609600" indent="-609600" fontAlgn="auto">
              <a:spcBef>
                <a:spcPts val="50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データアクセスログへドリルダウンを行なうなど統合的なデータ</a:t>
            </a:r>
            <a:endParaRPr kumimoji="0" lang="en-US" altLang="ja-JP" sz="15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609600" indent="-609600" fontAlgn="auto">
              <a:spcBef>
                <a:spcPts val="50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検索を実現します。</a:t>
            </a:r>
            <a:endParaRPr kumimoji="0" lang="en-US" altLang="ja-JP" sz="15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609600" indent="-609600" fontAlgn="auto">
              <a:spcBef>
                <a:spcPts val="50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endParaRPr kumimoji="0" lang="en-US" altLang="ja-JP" sz="15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609600" indent="-609600" fontAlgn="auto">
              <a:spcBef>
                <a:spcPts val="50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kumimoji="0" lang="ja-JP" altLang="en-US" kern="0" dirty="0" smtClean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■各種データのバックアップ機能</a:t>
            </a:r>
            <a:endParaRPr kumimoji="0" lang="ja-JP" altLang="en-US" kern="0" dirty="0">
              <a:solidFill>
                <a:srgbClr val="0065A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609600" indent="-609600" fontAlgn="auto">
              <a:spcBef>
                <a:spcPts val="50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会社コード毎や各テーブル毎にバックアップの取得が可能です。</a:t>
            </a:r>
            <a:endParaRPr kumimoji="0" lang="en-US" altLang="ja-JP" sz="1500" kern="0" dirty="0" smtClea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609600" indent="-609600" fontAlgn="auto">
              <a:spcBef>
                <a:spcPts val="50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kumimoji="0" lang="en-US" altLang="ja-JP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本体だけでなく</a:t>
            </a:r>
            <a:r>
              <a:rPr kumimoji="0" lang="en-US" altLang="ja-JP" sz="1500" kern="0" dirty="0" err="1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LogManager</a:t>
            </a:r>
            <a:r>
              <a:rPr kumimoji="0" lang="ja-JP" altLang="en-US" sz="1500" kern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のバックアップも取得可能です。</a:t>
            </a:r>
          </a:p>
        </p:txBody>
      </p:sp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44208" y="2852936"/>
            <a:ext cx="2500547" cy="187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フッター プレースホルダ 1"/>
          <p:cNvSpPr>
            <a:spLocks noGrp="1"/>
          </p:cNvSpPr>
          <p:nvPr>
            <p:ph type="ftr" sz="quarter" idx="4294967295"/>
          </p:nvPr>
        </p:nvSpPr>
        <p:spPr>
          <a:xfrm>
            <a:off x="251760" y="6455176"/>
            <a:ext cx="2160000" cy="180000"/>
          </a:xfrm>
          <a:prstGeom prst="rect">
            <a:avLst/>
          </a:prstGeom>
        </p:spPr>
        <p:txBody>
          <a:bodyPr/>
          <a:lstStyle/>
          <a:p>
            <a:r>
              <a:rPr lang="en-US" altLang="ja-JP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©2013 SuperStream Inc. All rights reserved.</a:t>
            </a:r>
            <a:endParaRPr lang="ja-JP" altLang="en-US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5" name="スライド番号プレースホルダ 2"/>
          <p:cNvSpPr>
            <a:spLocks noGrp="1"/>
          </p:cNvSpPr>
          <p:nvPr>
            <p:ph type="sldNum" sz="quarter" idx="4294967295"/>
          </p:nvPr>
        </p:nvSpPr>
        <p:spPr>
          <a:xfrm>
            <a:off x="8172480" y="6462000"/>
            <a:ext cx="720000" cy="180000"/>
          </a:xfrm>
          <a:prstGeom prst="rect">
            <a:avLst/>
          </a:prstGeom>
        </p:spPr>
        <p:txBody>
          <a:bodyPr/>
          <a:lstStyle/>
          <a:p>
            <a:pPr algn="r"/>
            <a:fld id="{299646D8-D7B5-4D56-87FA-7DDE5FCE23CA}" type="slidenum">
              <a:rPr lang="ja-JP" altLang="en-US" sz="70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 algn="r"/>
              <a:t>9</a:t>
            </a:fld>
            <a:endParaRPr lang="ja-JP" altLang="en-US" sz="70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177336" y="3933056"/>
            <a:ext cx="715144" cy="71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SSJ-2011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0065AE"/>
      </a:accent1>
      <a:accent2>
        <a:srgbClr val="007BC7"/>
      </a:accent2>
      <a:accent3>
        <a:srgbClr val="BC8B00"/>
      </a:accent3>
      <a:accent4>
        <a:srgbClr val="B91B17"/>
      </a:accent4>
      <a:accent5>
        <a:srgbClr val="67792F"/>
      </a:accent5>
      <a:accent6>
        <a:srgbClr val="FFFFFF"/>
      </a:accent6>
      <a:hlink>
        <a:srgbClr val="007BC7"/>
      </a:hlink>
      <a:folHlink>
        <a:srgbClr val="A5A5A5"/>
      </a:folHlink>
    </a:clrScheme>
    <a:fontScheme name="SSJ-2011">
      <a:majorFont>
        <a:latin typeface="HGP創英角ｺﾞｼｯｸUB"/>
        <a:ea typeface="HGP創英角ｺﾞｼｯｸUB"/>
        <a:cs typeface=""/>
      </a:majorFont>
      <a:minorFont>
        <a:latin typeface="Microsoft Sans Serif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lIns="0" tIns="0" rIns="0" bIns="0" anchor="t" anchorCtr="0">
        <a:normAutofit/>
      </a:bodyPr>
      <a:lstStyle>
        <a:defPPr marL="0" marR="0" indent="0" algn="l" defTabSz="914400" rtl="0" eaLnBrk="1" fontAlgn="auto" latinLnBrk="0" hangingPunct="1">
          <a:lnSpc>
            <a:spcPts val="28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1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906</TotalTime>
  <Words>1034</Words>
  <Application>Microsoft Office PowerPoint</Application>
  <PresentationFormat>画面に合わせる (4:3)</PresentationFormat>
  <Paragraphs>175</Paragraphs>
  <Slides>10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テーマ</vt:lpstr>
      <vt:lpstr>スライド 1</vt:lpstr>
      <vt:lpstr>SuperStreamの内部統制対応 　～ログ管理機能　LogManager～</vt:lpstr>
      <vt:lpstr>ログ管理機能（LogManager） 　～4つの機能～</vt:lpstr>
      <vt:lpstr>ログ管理機能（LogManager） 　～ユーザ管理機能・ログ取得機能～</vt:lpstr>
      <vt:lpstr>ログ管理機能（LogManager） 　～一括削除機能・ログ出力機能～</vt:lpstr>
      <vt:lpstr>ログ管理機能（LogManager） 　～管理ツールの役割～</vt:lpstr>
      <vt:lpstr>ログ管理機能（LogManager） 　～(参考)取得ログ情報～</vt:lpstr>
      <vt:lpstr>ログ管理機能（LogManager） 　～(参考)取得ログ情報～</vt:lpstr>
      <vt:lpstr>LogManager(オプション機能) </vt:lpstr>
      <vt:lpstr>スライド 10</vt:lpstr>
    </vt:vector>
  </TitlesOfParts>
  <Company>譬ｪ蠑丈ｼ夂､ｾSE繝・じ繧､繝ｳ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Masato Ninomiya</dc:creator>
  <cp:lastModifiedBy>中井　雄一郎</cp:lastModifiedBy>
  <cp:revision>179</cp:revision>
  <dcterms:created xsi:type="dcterms:W3CDTF">2010-03-04T05:56:22Z</dcterms:created>
  <dcterms:modified xsi:type="dcterms:W3CDTF">2013-08-07T07:57:50Z</dcterms:modified>
</cp:coreProperties>
</file>