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71" r:id="rId2"/>
    <p:sldId id="331" r:id="rId3"/>
    <p:sldId id="330" r:id="rId4"/>
    <p:sldId id="328" r:id="rId5"/>
    <p:sldId id="329" r:id="rId6"/>
    <p:sldId id="327" r:id="rId7"/>
    <p:sldId id="260" r:id="rId8"/>
  </p:sldIdLst>
  <p:sldSz cx="9144000" cy="6858000" type="screen4x3"/>
  <p:notesSz cx="6794500" cy="99187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2">
          <p15:clr>
            <a:srgbClr val="A4A3A4"/>
          </p15:clr>
        </p15:guide>
        <p15:guide id="3" pos="54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6BB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3980" autoAdjust="0"/>
  </p:normalViewPr>
  <p:slideViewPr>
    <p:cSldViewPr>
      <p:cViewPr varScale="1">
        <p:scale>
          <a:sx n="101" d="100"/>
          <a:sy n="101" d="100"/>
        </p:scale>
        <p:origin x="294" y="138"/>
      </p:cViewPr>
      <p:guideLst>
        <p:guide orient="horz" pos="2160"/>
        <p:guide pos="272"/>
        <p:guide pos="5488"/>
      </p:guideLst>
    </p:cSldViewPr>
  </p:slideViewPr>
  <p:outlineViewPr>
    <p:cViewPr>
      <p:scale>
        <a:sx n="33" d="100"/>
        <a:sy n="33" d="100"/>
      </p:scale>
      <p:origin x="7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248C-AF63-4BD2-AD88-4B686589BEBC}" type="datetimeFigureOut">
              <a:rPr kumimoji="1" lang="ja-JP" altLang="en-US" smtClean="0"/>
              <a:pPr/>
              <a:t>2018/6/29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7BCA9-3BA0-4426-9EA6-B6C30ED024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52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7BCA9-3BA0-4426-9EA6-B6C30ED0242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4000" cy="29609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50342"/>
            <a:ext cx="9144000" cy="61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1800" y="2060848"/>
            <a:ext cx="5508352" cy="1755068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000"/>
              </a:lnSpc>
              <a:defRPr sz="24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5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4318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  <p:pic>
        <p:nvPicPr>
          <p:cNvPr id="1027" name="Picture 3" descr="\\psf\Host\Volumes\IOHD\G5-temp01_n\SuperStream\SS_Branding_2015\SuperStream_Logo_201506\corporate\ms_office\logo_corp_posi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80800"/>
            <a:ext cx="1710000" cy="30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09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©  SuperStream Inc. All rights reserved</a:t>
            </a:r>
            <a:r>
              <a:rPr lang="en-US" altLang="ja-JP" dirty="0" smtClean="0"/>
              <a:t>.</a:t>
            </a:r>
            <a:endParaRPr lang="ja-JP" altLang="en-US" dirty="0"/>
          </a:p>
        </p:txBody>
      </p:sp>
      <p:pic>
        <p:nvPicPr>
          <p:cNvPr id="2052" name="Picture 4" descr="\\psf\Host\Volumes\IOHD\G5-temp01_n\SuperStream\SS_PPT_2015\AI\PPT_4-3_Type_Agend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21804"/>
            <a:ext cx="1656556" cy="29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プレースホルダー 13"/>
          <p:cNvSpPr>
            <a:spLocks noGrp="1"/>
          </p:cNvSpPr>
          <p:nvPr>
            <p:ph type="body" sz="quarter" idx="14"/>
          </p:nvPr>
        </p:nvSpPr>
        <p:spPr>
          <a:xfrm>
            <a:off x="4932040" y="836712"/>
            <a:ext cx="3780160" cy="53645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400" b="1">
                <a:solidFill>
                  <a:schemeClr val="bg1"/>
                </a:solidFill>
                <a:latin typeface="+mn-ea"/>
                <a:ea typeface="+mn-ea"/>
              </a:defRPr>
            </a:lvl1pPr>
            <a:lvl2pPr>
              <a:defRPr sz="1200">
                <a:latin typeface="+mn-ea"/>
                <a:ea typeface="+mn-ea"/>
              </a:defRPr>
            </a:lvl2pPr>
            <a:lvl3pPr>
              <a:defRPr sz="1200">
                <a:latin typeface="+mn-ea"/>
                <a:ea typeface="+mn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en-US" altLang="ja-JP" dirty="0" smtClean="0"/>
          </a:p>
        </p:txBody>
      </p:sp>
      <p:pic>
        <p:nvPicPr>
          <p:cNvPr id="2053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734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31800" y="1916832"/>
            <a:ext cx="5508352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7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00" y="279525"/>
            <a:ext cx="1440000" cy="2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559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2200" y="279775"/>
            <a:ext cx="1440000" cy="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431800" y="1916832"/>
            <a:ext cx="5508352" cy="189908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986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027" name="Picture 3" descr="\\psf\Host\Volumes\IOHD\G5-temp01_n\SuperStream\SS_Branding_2015\SuperStream_Logo_201506\corporate\ms_office\logo_corp_posi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205" y="692696"/>
            <a:ext cx="1080000" cy="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2000" y="26670"/>
            <a:ext cx="8280000" cy="639356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lnSpc>
                <a:spcPts val="2200"/>
              </a:lnSpc>
              <a:defRPr sz="24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4318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3694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492000" y="3681028"/>
            <a:ext cx="2160000" cy="180000"/>
          </a:xfrm>
        </p:spPr>
        <p:txBody>
          <a:bodyPr anchor="t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  <p:pic>
        <p:nvPicPr>
          <p:cNvPr id="8" name="Picture 5" descr="\\psf\Host\Volumes\IOHD\G5-temp01_n\SuperStream\SS_Branding_2015\SuperStream_Logo_201506\corporate\ms_office\logo_corp_nega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000" y="3171069"/>
            <a:ext cx="1710000" cy="30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023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352000" y="6480000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AE49ED-73EF-499C-8307-28EB0E7CF52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0"/>
            <a:ext cx="9144000" cy="97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431800" y="6444000"/>
            <a:ext cx="21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6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49" r:id="rId5"/>
    <p:sldLayoutId id="2147483654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©  SuperStream Inc. All rights reserved.</a:t>
            </a:r>
            <a:endParaRPr lang="ja-JP" altLang="en-US" dirty="0"/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341313" y="1844824"/>
            <a:ext cx="8424862" cy="1584325"/>
          </a:xfrm>
          <a:prstGeom prst="roundRect">
            <a:avLst>
              <a:gd name="adj" fmla="val 16667"/>
            </a:avLst>
          </a:prstGeom>
          <a:solidFill>
            <a:schemeClr val="bg1">
              <a:alpha val="8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1600" b="1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gray">
          <a:xfrm>
            <a:off x="303286" y="1987550"/>
            <a:ext cx="8085138" cy="157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Arial" charset="0"/>
                <a:ea typeface="HGP創英角ｺﾞｼｯｸUB" pitchFamily="50" charset="-128"/>
              </a:defRPr>
            </a:lvl2pPr>
            <a:lvl3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Arial" charset="0"/>
                <a:ea typeface="HGP創英角ｺﾞｼｯｸUB" pitchFamily="50" charset="-128"/>
              </a:defRPr>
            </a:lvl3pPr>
            <a:lvl4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Arial" charset="0"/>
                <a:ea typeface="HGP創英角ｺﾞｼｯｸUB" pitchFamily="50" charset="-128"/>
              </a:defRPr>
            </a:lvl4pPr>
            <a:lvl5pPr algn="l" rtl="0" eaLnBrk="0" fontAlgn="base" hangingPunct="0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Arial" charset="0"/>
                <a:ea typeface="HGP創英角ｺﾞｼｯｸUB" pitchFamily="50" charset="-128"/>
              </a:defRPr>
            </a:lvl5pPr>
            <a:lvl6pPr marL="4572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ctr"/>
            <a:r>
              <a:rPr lang="ja-JP" altLang="en-US" sz="3600" b="1" i="1" dirty="0" smtClean="0">
                <a:solidFill>
                  <a:srgbClr val="FF99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3600" b="1" dirty="0" smtClean="0">
                <a:solidFill>
                  <a:srgbClr val="FF99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3600" b="1" dirty="0" smtClean="0">
                <a:solidFill>
                  <a:srgbClr val="FF99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申請概要</a:t>
            </a:r>
            <a:endParaRPr lang="ja-JP" altLang="en-US" sz="3600" b="1" dirty="0">
              <a:solidFill>
                <a:srgbClr val="FF99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960488" y="3547869"/>
            <a:ext cx="3403600" cy="886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2018/07/02</a:t>
            </a:r>
            <a:endParaRPr lang="en-US" altLang="ja-JP" b="1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 　</a:t>
            </a:r>
            <a:endParaRPr lang="ja-JP" altLang="en-US" b="1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99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  SuperStream Inc. All rights reserved.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4294967295"/>
          </p:nvPr>
        </p:nvSpPr>
        <p:spPr>
          <a:xfrm>
            <a:off x="179512" y="1160748"/>
            <a:ext cx="8748972" cy="4525963"/>
          </a:xfrm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とは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None/>
            </a:pPr>
            <a:r>
              <a:rPr lang="en-US" altLang="ja-JP" sz="1800" dirty="0" smtClean="0">
                <a:latin typeface="+mj-lt"/>
              </a:rPr>
              <a:t>【</a:t>
            </a:r>
            <a:r>
              <a:rPr lang="en-US" altLang="ja-JP" sz="1800" dirty="0" smtClean="0"/>
              <a:t>API</a:t>
            </a:r>
            <a:r>
              <a:rPr lang="ja-JP" altLang="ja-JP" sz="1800" dirty="0" smtClean="0"/>
              <a:t>提供の背景</a:t>
            </a:r>
            <a:r>
              <a:rPr lang="en-US" altLang="ja-JP" sz="1800" dirty="0" smtClean="0"/>
              <a:t>】</a:t>
            </a:r>
            <a:endParaRPr lang="ja-JP" altLang="ja-JP" sz="1800" dirty="0" smtClean="0"/>
          </a:p>
          <a:p>
            <a:pPr>
              <a:buNone/>
            </a:pPr>
            <a:r>
              <a:rPr lang="ja-JP" altLang="ja-JP" sz="1600" dirty="0" smtClean="0">
                <a:solidFill>
                  <a:srgbClr val="FF0000"/>
                </a:solidFill>
              </a:rPr>
              <a:t>　</a:t>
            </a:r>
            <a:r>
              <a:rPr lang="ja-JP" altLang="ja-JP" sz="1600" dirty="0" smtClean="0"/>
              <a:t>マイナンバーは特定個人情報に指定されるため、</a:t>
            </a:r>
            <a:r>
              <a:rPr lang="en-US" altLang="ja-JP" sz="1600" dirty="0" smtClean="0"/>
              <a:t>SuperStream</a:t>
            </a:r>
            <a:r>
              <a:rPr lang="ja-JP" altLang="ja-JP" sz="1600" dirty="0" smtClean="0"/>
              <a:t>ではセキュリティ</a:t>
            </a:r>
            <a:r>
              <a:rPr lang="ja-JP" altLang="en-US" sz="1600" dirty="0" smtClean="0"/>
              <a:t>確保の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観点からマイナンバーを暗号化し、アクセス制御</a:t>
            </a:r>
            <a:r>
              <a:rPr lang="ja-JP" altLang="en-US" sz="1600" dirty="0" smtClean="0"/>
              <a:t>を施して</a:t>
            </a:r>
            <a:r>
              <a:rPr lang="ja-JP" altLang="ja-JP" sz="1600" dirty="0" smtClean="0"/>
              <a:t>データベース上</a:t>
            </a:r>
            <a:r>
              <a:rPr lang="ja-JP" altLang="en-US" sz="1600" dirty="0" smtClean="0"/>
              <a:t>で</a:t>
            </a:r>
            <a:r>
              <a:rPr lang="ja-JP" altLang="ja-JP" sz="1600" dirty="0" smtClean="0"/>
              <a:t>管理</a:t>
            </a:r>
            <a:r>
              <a:rPr lang="ja-JP" altLang="en-US" sz="1600" dirty="0" smtClean="0"/>
              <a:t>を</a:t>
            </a:r>
            <a:r>
              <a:rPr lang="ja-JP" altLang="ja-JP" sz="1600" dirty="0" smtClean="0"/>
              <a:t>行って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います。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また、</a:t>
            </a:r>
            <a:r>
              <a:rPr lang="ja-JP" altLang="ja-JP" sz="1600" dirty="0" smtClean="0"/>
              <a:t>マイナンバー管理方法の仕様は非公開として</a:t>
            </a:r>
            <a:r>
              <a:rPr lang="ja-JP" altLang="en-US" sz="1600" dirty="0" smtClean="0"/>
              <a:t>いるため、</a:t>
            </a:r>
            <a:r>
              <a:rPr lang="ja-JP" altLang="ja-JP" sz="1600" dirty="0" smtClean="0"/>
              <a:t>お客様がマイナンバーを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必要とするアドオンプログラムを開発される場合、</a:t>
            </a:r>
            <a:r>
              <a:rPr lang="en-US" altLang="ja-JP" sz="1600" dirty="0" smtClean="0"/>
              <a:t>SuperStream</a:t>
            </a:r>
            <a:r>
              <a:rPr lang="ja-JP" altLang="ja-JP" sz="1600" dirty="0" smtClean="0"/>
              <a:t>のデータベースから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マイナンバーを取得することができません。</a:t>
            </a:r>
          </a:p>
          <a:p>
            <a:pPr>
              <a:buNone/>
            </a:pPr>
            <a:r>
              <a:rPr lang="en-US" altLang="ja-JP" sz="1600" dirty="0" smtClean="0"/>
              <a:t>   </a:t>
            </a:r>
            <a:r>
              <a:rPr lang="ja-JP" altLang="en-US" sz="1600" dirty="0" smtClean="0"/>
              <a:t>そのため、マイナンバーの取得が必要不可欠なアドオンプログラム開発を実施する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ユーザ様のために、必要申請手続きをしていただくことで提供可能な</a:t>
            </a:r>
            <a:r>
              <a:rPr lang="en-US" altLang="ja-JP" sz="1600" dirty="0" smtClean="0"/>
              <a:t>API</a:t>
            </a:r>
            <a:r>
              <a:rPr lang="ja-JP" altLang="en-US" sz="1600" dirty="0" smtClean="0"/>
              <a:t>を用意しました。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　</a:t>
            </a:r>
            <a:endParaRPr lang="ja-JP" altLang="ja-JP" sz="1600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215516" y="1092168"/>
            <a:ext cx="8568952" cy="5361168"/>
          </a:xfrm>
          <a:prstGeom prst="roundRect">
            <a:avLst>
              <a:gd name="adj" fmla="val 1279"/>
            </a:avLst>
          </a:prstGeom>
          <a:noFill/>
          <a:ln w="3175">
            <a:solidFill>
              <a:schemeClr val="accent6">
                <a:lumMod val="6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soft" dir="t"/>
          </a:scene3d>
          <a:sp3d extrusionH="19050" contourW="12700">
            <a:bevelB w="19050" h="114300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b="1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dirty="0" smtClean="0">
              <a:solidFill>
                <a:srgbClr val="0000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en-US" altLang="ja-JP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タイトル 4"/>
          <p:cNvSpPr txBox="1">
            <a:spLocks/>
          </p:cNvSpPr>
          <p:nvPr/>
        </p:nvSpPr>
        <p:spPr bwMode="auto">
          <a:xfrm>
            <a:off x="331506" y="-109346"/>
            <a:ext cx="8135939" cy="98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ts val="2800"/>
              </a:lnSpc>
              <a:defRPr/>
            </a:pPr>
            <a:endParaRPr lang="en-US" altLang="ja-JP" sz="28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0" hangingPunct="0">
              <a:lnSpc>
                <a:spcPts val="2800"/>
              </a:lnSpc>
              <a:defRPr/>
            </a:pP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について</a:t>
            </a:r>
            <a:endParaRPr lang="ja-JP" altLang="en-US" sz="24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  SuperStream Inc. All rights reserved.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4294967295"/>
          </p:nvPr>
        </p:nvSpPr>
        <p:spPr>
          <a:xfrm>
            <a:off x="179512" y="1160748"/>
            <a:ext cx="8748972" cy="5292588"/>
          </a:xfrm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について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None/>
            </a:pPr>
            <a:r>
              <a:rPr lang="en-US" altLang="ja-JP" sz="1600" dirty="0" smtClean="0"/>
              <a:t>【</a:t>
            </a:r>
            <a:r>
              <a:rPr lang="ja-JP" altLang="ja-JP" sz="1600" dirty="0" smtClean="0"/>
              <a:t>マイナンバー</a:t>
            </a:r>
            <a:r>
              <a:rPr lang="en-US" altLang="ja-JP" sz="1600" dirty="0" smtClean="0"/>
              <a:t>API</a:t>
            </a:r>
            <a:r>
              <a:rPr lang="ja-JP" altLang="ja-JP" sz="1600" dirty="0" smtClean="0"/>
              <a:t>の概要</a:t>
            </a:r>
            <a:r>
              <a:rPr lang="en-US" altLang="ja-JP" sz="1600" dirty="0" smtClean="0"/>
              <a:t>】</a:t>
            </a:r>
            <a:endParaRPr lang="ja-JP" altLang="ja-JP" sz="1600" dirty="0" smtClean="0"/>
          </a:p>
          <a:p>
            <a:pPr>
              <a:buNone/>
            </a:pPr>
            <a:r>
              <a:rPr lang="ja-JP" altLang="ja-JP" sz="1600" dirty="0" smtClean="0"/>
              <a:t>　マイナンバー</a:t>
            </a:r>
            <a:r>
              <a:rPr lang="en-US" altLang="ja-JP" sz="1600" dirty="0" smtClean="0"/>
              <a:t>API</a:t>
            </a:r>
            <a:r>
              <a:rPr lang="ja-JP" altLang="ja-JP" sz="1600" dirty="0" smtClean="0"/>
              <a:t>は、</a:t>
            </a:r>
            <a:r>
              <a:rPr lang="en-US" altLang="ja-JP" sz="1600" dirty="0" smtClean="0"/>
              <a:t>SuperStream</a:t>
            </a:r>
            <a:r>
              <a:rPr lang="ja-JP" altLang="ja-JP" sz="1600" dirty="0" smtClean="0"/>
              <a:t>人事給与製品のマイナンバー管理仕様を意識する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ことなく、</a:t>
            </a:r>
            <a:r>
              <a:rPr lang="en-US" altLang="ja-JP" sz="1600" dirty="0" smtClean="0"/>
              <a:t>SuperStream</a:t>
            </a:r>
            <a:r>
              <a:rPr lang="ja-JP" altLang="ja-JP" sz="1600" dirty="0" smtClean="0"/>
              <a:t>のデータベースからマイナンバーを取得することを可能に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するプログラムです。</a:t>
            </a:r>
          </a:p>
          <a:p>
            <a:pPr>
              <a:buNone/>
            </a:pPr>
            <a:r>
              <a:rPr lang="ja-JP" altLang="en-US" sz="1600" dirty="0" smtClean="0"/>
              <a:t>　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具体的には</a:t>
            </a:r>
            <a:r>
              <a:rPr lang="ja-JP" altLang="ja-JP" sz="1600" dirty="0" smtClean="0"/>
              <a:t>アドオンプログラム</a:t>
            </a:r>
            <a:r>
              <a:rPr lang="ja-JP" altLang="en-US" sz="1600" dirty="0" smtClean="0"/>
              <a:t>にマイナンバー</a:t>
            </a:r>
            <a:r>
              <a:rPr lang="en-US" altLang="ja-JP" sz="1600" dirty="0" smtClean="0"/>
              <a:t>API</a:t>
            </a:r>
            <a:r>
              <a:rPr lang="ja-JP" altLang="en-US" sz="1600" dirty="0" smtClean="0"/>
              <a:t>を実装し、「</a:t>
            </a:r>
            <a:r>
              <a:rPr lang="ja-JP" altLang="ja-JP" sz="1600" dirty="0" smtClean="0"/>
              <a:t>社員コード</a:t>
            </a:r>
            <a:r>
              <a:rPr lang="ja-JP" altLang="en-US" sz="1600" dirty="0" smtClean="0"/>
              <a:t>」</a:t>
            </a:r>
            <a:r>
              <a:rPr lang="ja-JP" altLang="ja-JP" sz="1600" dirty="0" smtClean="0"/>
              <a:t>、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「</a:t>
            </a:r>
            <a:r>
              <a:rPr lang="ja-JP" altLang="ja-JP" sz="1600" dirty="0" smtClean="0"/>
              <a:t>続柄コード</a:t>
            </a:r>
            <a:r>
              <a:rPr lang="ja-JP" altLang="en-US" sz="1600" dirty="0" smtClean="0"/>
              <a:t>」</a:t>
            </a:r>
            <a:r>
              <a:rPr lang="ja-JP" altLang="ja-JP" sz="1600" dirty="0" smtClean="0"/>
              <a:t>等の情報を指定して</a:t>
            </a:r>
            <a:r>
              <a:rPr lang="ja-JP" altLang="en-US" sz="1600" dirty="0" smtClean="0"/>
              <a:t>いただ</a:t>
            </a:r>
            <a:r>
              <a:rPr lang="ja-JP" altLang="ja-JP" sz="1600" dirty="0" smtClean="0"/>
              <a:t>くことでマイナンバーを取得できます。</a:t>
            </a:r>
          </a:p>
          <a:p>
            <a:pPr>
              <a:buNone/>
            </a:pPr>
            <a:r>
              <a:rPr lang="ja-JP" altLang="ja-JP" sz="1600" dirty="0" smtClean="0"/>
              <a:t>　複数件のマイナンバー取得には対応していません</a:t>
            </a:r>
            <a:r>
              <a:rPr lang="ja-JP" altLang="en-US" sz="1600" dirty="0" smtClean="0"/>
              <a:t>ので、</a:t>
            </a:r>
            <a:r>
              <a:rPr lang="ja-JP" altLang="ja-JP" sz="1600" dirty="0" smtClean="0"/>
              <a:t>マイナンバーを取得したい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対象者が複数ある場合</a:t>
            </a:r>
            <a:r>
              <a:rPr lang="ja-JP" altLang="en-US" sz="1600" dirty="0" smtClean="0"/>
              <a:t>は</a:t>
            </a:r>
            <a:r>
              <a:rPr lang="ja-JP" altLang="ja-JP" sz="1600" dirty="0" smtClean="0"/>
              <a:t>、取得対象者分</a:t>
            </a:r>
            <a:r>
              <a:rPr lang="ja-JP" altLang="en-US" sz="1600" dirty="0" smtClean="0"/>
              <a:t>を</a:t>
            </a:r>
            <a:r>
              <a:rPr lang="ja-JP" altLang="ja-JP" sz="1600" dirty="0" smtClean="0"/>
              <a:t>繰り返し呼びだして</a:t>
            </a:r>
            <a:r>
              <a:rPr lang="ja-JP" altLang="en-US" sz="1600" dirty="0" smtClean="0"/>
              <a:t>いただ</a:t>
            </a:r>
            <a:r>
              <a:rPr lang="ja-JP" altLang="ja-JP" sz="1600" dirty="0" smtClean="0"/>
              <a:t>く必要があります。</a:t>
            </a:r>
          </a:p>
          <a:p>
            <a:pPr>
              <a:buNone/>
            </a:pPr>
            <a:r>
              <a:rPr lang="en-US" altLang="ja-JP" sz="1600" dirty="0" smtClean="0"/>
              <a:t> </a:t>
            </a:r>
          </a:p>
          <a:p>
            <a:pPr>
              <a:buNone/>
            </a:pPr>
            <a:r>
              <a:rPr lang="en-US" altLang="ja-JP" sz="1600" dirty="0" smtClean="0"/>
              <a:t>【</a:t>
            </a:r>
            <a:r>
              <a:rPr lang="ja-JP" altLang="en-US" sz="1600" dirty="0" smtClean="0"/>
              <a:t>稼働環境について</a:t>
            </a:r>
            <a:r>
              <a:rPr lang="en-US" altLang="ja-JP" sz="1600" dirty="0" smtClean="0"/>
              <a:t>】</a:t>
            </a:r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ja-JP" altLang="ja-JP" sz="1600" dirty="0" smtClean="0"/>
              <a:t>マイナンバー</a:t>
            </a:r>
            <a:r>
              <a:rPr lang="en-US" altLang="ja-JP" sz="1600" dirty="0" smtClean="0"/>
              <a:t>API</a:t>
            </a:r>
            <a:r>
              <a:rPr lang="ja-JP" altLang="ja-JP" sz="1600" dirty="0" smtClean="0"/>
              <a:t>プログラムを利用する</a:t>
            </a:r>
            <a:r>
              <a:rPr lang="ja-JP" altLang="en-US" sz="1600" dirty="0" smtClean="0"/>
              <a:t>稼働</a:t>
            </a:r>
            <a:r>
              <a:rPr lang="ja-JP" altLang="ja-JP" sz="1600" dirty="0" smtClean="0"/>
              <a:t>環境は、保守サポート対象</a:t>
            </a:r>
            <a:r>
              <a:rPr lang="ja-JP" altLang="en-US" sz="1600" dirty="0" smtClean="0"/>
              <a:t>バージョンの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en-US" altLang="ja-JP" sz="1600" dirty="0" smtClean="0"/>
              <a:t>SuperStream</a:t>
            </a:r>
            <a:r>
              <a:rPr lang="ja-JP" altLang="ja-JP" sz="1600" dirty="0" smtClean="0"/>
              <a:t>人事給与製品の稼動条件</a:t>
            </a:r>
            <a:r>
              <a:rPr lang="ja-JP" altLang="en-US" sz="1600" dirty="0" smtClean="0"/>
              <a:t>を満たしていることが</a:t>
            </a:r>
            <a:r>
              <a:rPr lang="ja-JP" altLang="ja-JP" sz="1600" dirty="0" smtClean="0"/>
              <a:t>前提となります。</a:t>
            </a:r>
            <a:endParaRPr lang="en-US" altLang="ja-JP" sz="1600" dirty="0" smtClean="0"/>
          </a:p>
          <a:p>
            <a:pPr>
              <a:buNone/>
            </a:pPr>
            <a:r>
              <a:rPr lang="ja-JP" altLang="ja-JP" sz="1600" dirty="0" smtClean="0"/>
              <a:t>　なお、マイナンバー</a:t>
            </a:r>
            <a:r>
              <a:rPr lang="en-US" altLang="ja-JP" sz="1600" dirty="0" smtClean="0"/>
              <a:t>API</a:t>
            </a:r>
            <a:r>
              <a:rPr lang="ja-JP" altLang="ja-JP" sz="1600" dirty="0" smtClean="0"/>
              <a:t>プログラムは、</a:t>
            </a:r>
            <a:r>
              <a:rPr lang="en-US" altLang="ja-JP" sz="1600" dirty="0" smtClean="0"/>
              <a:t>PowerBuilder </a:t>
            </a:r>
            <a:r>
              <a:rPr lang="ja-JP" altLang="ja-JP" sz="1600" dirty="0" smtClean="0"/>
              <a:t>また</a:t>
            </a:r>
            <a:r>
              <a:rPr lang="ja-JP" altLang="en-US" sz="1600" dirty="0" smtClean="0"/>
              <a:t>は </a:t>
            </a:r>
            <a:r>
              <a:rPr lang="en-US" altLang="ja-JP" sz="1600" dirty="0" smtClean="0"/>
              <a:t>Java</a:t>
            </a:r>
            <a:r>
              <a:rPr lang="ja-JP" altLang="ja-JP" sz="1600" dirty="0" smtClean="0"/>
              <a:t>で作成されたアドオン</a:t>
            </a:r>
            <a:endParaRPr lang="en-US" altLang="ja-JP" sz="1600" dirty="0" smtClean="0"/>
          </a:p>
          <a:p>
            <a:pPr>
              <a:buNone/>
            </a:pPr>
            <a:r>
              <a:rPr lang="en-US" altLang="ja-JP" sz="1600" dirty="0" smtClean="0"/>
              <a:t>   </a:t>
            </a:r>
            <a:r>
              <a:rPr lang="ja-JP" altLang="ja-JP" sz="1600" dirty="0" smtClean="0"/>
              <a:t>プログラムから利用することを想定し作成された</a:t>
            </a:r>
            <a:r>
              <a:rPr lang="en-US" altLang="ja-JP" sz="1600" dirty="0" smtClean="0"/>
              <a:t>DLL</a:t>
            </a:r>
            <a:r>
              <a:rPr lang="ja-JP" altLang="ja-JP" sz="1600" dirty="0" smtClean="0"/>
              <a:t>形式のモジュールです</a:t>
            </a:r>
            <a:r>
              <a:rPr lang="ja-JP" altLang="ja-JP" sz="1600" dirty="0" smtClean="0"/>
              <a:t>。</a:t>
            </a:r>
            <a:endParaRPr lang="en-US" altLang="ja-JP" sz="1600" dirty="0" smtClean="0"/>
          </a:p>
          <a:p>
            <a:pPr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※</a:t>
            </a:r>
            <a:r>
              <a:rPr lang="ja-JP" altLang="en-US" sz="1600" dirty="0" smtClean="0"/>
              <a:t>マイナンバー</a:t>
            </a:r>
            <a:r>
              <a:rPr lang="en-US" altLang="ja-JP" sz="1600" dirty="0" smtClean="0"/>
              <a:t>API Ver.2</a:t>
            </a:r>
            <a:r>
              <a:rPr lang="ja-JP" altLang="en-US" sz="1600" dirty="0" smtClean="0"/>
              <a:t>より</a:t>
            </a:r>
            <a:r>
              <a:rPr lang="en-US" altLang="ja-JP" sz="1600" dirty="0" smtClean="0"/>
              <a:t>64bit</a:t>
            </a:r>
            <a:r>
              <a:rPr lang="ja-JP" altLang="en-US" sz="1600" dirty="0" smtClean="0"/>
              <a:t>モジュールの提供</a:t>
            </a:r>
            <a:r>
              <a:rPr lang="ja-JP" altLang="en-US" sz="1600" dirty="0"/>
              <a:t>を</a:t>
            </a:r>
            <a:r>
              <a:rPr lang="ja-JP" altLang="en-US" sz="1600" dirty="0" smtClean="0"/>
              <a:t>開始しました。</a:t>
            </a:r>
            <a:endParaRPr lang="en-US" altLang="ja-JP" sz="1600" dirty="0" smtClean="0"/>
          </a:p>
          <a:p>
            <a:pPr>
              <a:buNone/>
            </a:pPr>
            <a:r>
              <a:rPr lang="ja-JP" altLang="en-US" sz="1600" dirty="0" smtClean="0"/>
              <a:t>　</a:t>
            </a:r>
            <a:r>
              <a:rPr lang="en-US" altLang="ja-JP" sz="1600" dirty="0" smtClean="0"/>
              <a:t> </a:t>
            </a:r>
            <a:endParaRPr kumimoji="1" lang="en-US" altLang="ja-JP" sz="1600" dirty="0" smtClean="0">
              <a:solidFill>
                <a:srgbClr val="FF0000"/>
              </a:solidFill>
            </a:endParaRPr>
          </a:p>
          <a:p>
            <a:pPr>
              <a:lnSpc>
                <a:spcPts val="2200"/>
              </a:lnSpc>
              <a:buNone/>
            </a:pPr>
            <a:r>
              <a:rPr lang="ja-JP" altLang="en-US" sz="1600" dirty="0" smtClean="0">
                <a:solidFill>
                  <a:srgbClr val="FF0000"/>
                </a:solidFill>
              </a:rPr>
              <a:t>　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15516" y="1092168"/>
            <a:ext cx="8568952" cy="5361168"/>
          </a:xfrm>
          <a:prstGeom prst="roundRect">
            <a:avLst>
              <a:gd name="adj" fmla="val 1279"/>
            </a:avLst>
          </a:prstGeom>
          <a:noFill/>
          <a:ln w="3175">
            <a:solidFill>
              <a:schemeClr val="accent6">
                <a:lumMod val="6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soft" dir="t"/>
          </a:scene3d>
          <a:sp3d extrusionH="19050" contourW="12700">
            <a:bevelB w="19050" h="114300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b="1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dirty="0" smtClean="0">
              <a:solidFill>
                <a:srgbClr val="0000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en-US" altLang="ja-JP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タイトル 4"/>
          <p:cNvSpPr txBox="1">
            <a:spLocks/>
          </p:cNvSpPr>
          <p:nvPr/>
        </p:nvSpPr>
        <p:spPr bwMode="auto">
          <a:xfrm>
            <a:off x="331506" y="-109346"/>
            <a:ext cx="8135939" cy="98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ts val="2800"/>
              </a:lnSpc>
              <a:defRPr/>
            </a:pPr>
            <a:endParaRPr lang="en-US" altLang="ja-JP" sz="28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0" hangingPunct="0">
              <a:lnSpc>
                <a:spcPts val="2800"/>
              </a:lnSpc>
              <a:defRPr/>
            </a:pP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について</a:t>
            </a:r>
            <a:endParaRPr lang="ja-JP" altLang="en-US" sz="24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215516" y="1092168"/>
            <a:ext cx="8568952" cy="5397172"/>
          </a:xfrm>
          <a:prstGeom prst="roundRect">
            <a:avLst>
              <a:gd name="adj" fmla="val 1279"/>
            </a:avLst>
          </a:prstGeom>
          <a:noFill/>
          <a:ln w="3175">
            <a:solidFill>
              <a:schemeClr val="accent6">
                <a:lumMod val="6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soft" dir="t"/>
          </a:scene3d>
          <a:sp3d extrusionH="19050" contourW="12700">
            <a:bevelB w="19050" h="114300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b="1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dirty="0" smtClean="0">
              <a:solidFill>
                <a:srgbClr val="0000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en-US" altLang="ja-JP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コンテンツ プレースホルダー 7"/>
          <p:cNvSpPr txBox="1">
            <a:spLocks/>
          </p:cNvSpPr>
          <p:nvPr/>
        </p:nvSpPr>
        <p:spPr>
          <a:xfrm>
            <a:off x="215516" y="1165194"/>
            <a:ext cx="8568952" cy="52881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fontAlgn="ctr">
              <a:lnSpc>
                <a:spcPct val="110000"/>
              </a:lnSpc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の提供について</a:t>
            </a:r>
            <a:endParaRPr lang="en-US" altLang="ja-JP" sz="24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lang="ja-JP" altLang="en-US" sz="20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0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をご利用の場合は以下の書類を準備してください。</a:t>
            </a:r>
            <a:endParaRPr lang="en-US" altLang="ja-JP" sz="2000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12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１．マイナンバー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取扱いに関する同意書　　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ja-JP" altLang="en-US" sz="17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パートナー様がマイナンバー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を入手し、複製するために必要な同意書です。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この同意書を提出いただくことで、弊社よりマイナンバー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を提供いたします。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 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は、お客様に提供する目的であれば何度でもパートナ様で複製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いただけます。また、同意書の提出は一度で結構です。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12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２．マイナンバー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利用申請書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パートナー様がマイナンバー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を、エンドユーザ様の環境に実装するために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必要な申請書です。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エンドユーザ様ごとに申請いただく必要があります。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エンドユーザ様の環境での</a:t>
            </a:r>
            <a:r>
              <a:rPr lang="en-US" altLang="ja-JP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のご利用は、必ず当社の承認の連絡を受けてから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spcBef>
                <a:spcPts val="3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627063" algn="l"/>
              </a:tabLst>
              <a:defRPr/>
            </a:pP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お願いいたします。</a:t>
            </a:r>
            <a:endParaRPr lang="en-US" altLang="ja-JP" sz="17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10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7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＜記載事項＞</a:t>
            </a:r>
            <a:endParaRPr lang="en-US" altLang="ja-JP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10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①パートナー情報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10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②ユーザ情報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10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③製品・アドオン情報</a:t>
            </a:r>
            <a:endParaRPr lang="en-US" altLang="ja-JP" sz="1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804863"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627063" algn="l"/>
                <a:tab pos="804863" algn="l"/>
              </a:tabLst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tabLst>
                <a:tab pos="531813" algn="l"/>
                <a:tab pos="804863" algn="l"/>
              </a:tabLst>
              <a:defRPr/>
            </a:pP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en-US" altLang="ja-JP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ja-JP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ctr"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タイトル 4"/>
          <p:cNvSpPr txBox="1">
            <a:spLocks/>
          </p:cNvSpPr>
          <p:nvPr/>
        </p:nvSpPr>
        <p:spPr bwMode="auto">
          <a:xfrm>
            <a:off x="331506" y="-109346"/>
            <a:ext cx="8135939" cy="98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ts val="2800"/>
              </a:lnSpc>
              <a:defRPr/>
            </a:pPr>
            <a:endParaRPr lang="en-US" altLang="ja-JP" sz="28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0" hangingPunct="0">
              <a:lnSpc>
                <a:spcPts val="2800"/>
              </a:lnSpc>
              <a:defRPr/>
            </a:pP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提供</a:t>
            </a:r>
            <a:endParaRPr lang="ja-JP" altLang="en-US" sz="24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1540" y="5949281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各書類の提出については、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P6</a:t>
            </a:r>
            <a:r>
              <a:rPr lang="ja-JP" altLang="en-US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の「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提供フロー」を</a:t>
            </a:r>
            <a:endParaRPr lang="en-US" altLang="ja-JP" sz="160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ご参照ください。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4608004" y="4941168"/>
            <a:ext cx="2592288" cy="987921"/>
          </a:xfrm>
          <a:prstGeom prst="wedgeRoundRectCallout">
            <a:avLst>
              <a:gd name="adj1" fmla="val -101382"/>
              <a:gd name="adj2" fmla="val 35734"/>
              <a:gd name="adj3" fmla="val 1666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kumimoji="1"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■利用製品</a:t>
            </a:r>
            <a:endParaRPr kumimoji="1" lang="en-US" altLang="ja-JP" sz="15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■アドオン内容</a:t>
            </a:r>
            <a:endParaRPr lang="en-US" altLang="ja-JP" sz="15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■ＡＰＩを使用する理由</a:t>
            </a:r>
            <a:endParaRPr kumimoji="1" lang="en-US" altLang="ja-JP" sz="15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■アドオン概要図</a:t>
            </a:r>
            <a:endParaRPr lang="en-US" altLang="ja-JP" sz="15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1401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  SuperStream Inc. All rights reserved.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4294967295"/>
          </p:nvPr>
        </p:nvSpPr>
        <p:spPr>
          <a:xfrm>
            <a:off x="179512" y="1160748"/>
            <a:ext cx="8532948" cy="4525963"/>
          </a:xfrm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■マイナンバー</a:t>
            </a:r>
            <a:r>
              <a:rPr lang="en-US" altLang="ja-JP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のお問い合わせについて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200"/>
              </a:lnSpc>
              <a:buNone/>
            </a:pPr>
            <a:r>
              <a:rPr lang="ja-JP" altLang="en-US" sz="1800" dirty="0" smtClean="0">
                <a:latin typeface="+mj-lt"/>
              </a:rPr>
              <a:t>   </a:t>
            </a:r>
            <a:r>
              <a:rPr kumimoji="1" lang="ja-JP" altLang="en-US" sz="1700" dirty="0" smtClean="0">
                <a:latin typeface="+mj-lt"/>
              </a:rPr>
              <a:t>マイナンバー</a:t>
            </a:r>
            <a:r>
              <a:rPr kumimoji="1" lang="en-US" altLang="ja-JP" sz="1700" dirty="0" smtClean="0">
                <a:latin typeface="+mj-lt"/>
              </a:rPr>
              <a:t>API</a:t>
            </a:r>
            <a:r>
              <a:rPr kumimoji="1" lang="ja-JP" altLang="en-US" sz="1700" dirty="0" smtClean="0">
                <a:latin typeface="+mj-lt"/>
              </a:rPr>
              <a:t>の仕様に関するご質問は、</a:t>
            </a:r>
            <a:r>
              <a:rPr kumimoji="1" lang="en-US" altLang="ja-JP" sz="1700" dirty="0" smtClean="0">
                <a:latin typeface="+mj-lt"/>
              </a:rPr>
              <a:t>SuperStream Support Information</a:t>
            </a:r>
          </a:p>
          <a:p>
            <a:pPr>
              <a:lnSpc>
                <a:spcPts val="2200"/>
              </a:lnSpc>
              <a:buNone/>
            </a:pPr>
            <a:r>
              <a:rPr lang="ja-JP" altLang="en-US" sz="1700" dirty="0" smtClean="0">
                <a:latin typeface="+mj-lt"/>
              </a:rPr>
              <a:t>　へお問い合わせください。</a:t>
            </a:r>
            <a:endParaRPr lang="en-US" altLang="ja-JP" sz="1700" dirty="0" smtClean="0">
              <a:latin typeface="+mj-lt"/>
            </a:endParaRPr>
          </a:p>
          <a:p>
            <a:pPr>
              <a:lnSpc>
                <a:spcPts val="2200"/>
              </a:lnSpc>
              <a:buNone/>
            </a:pPr>
            <a:endParaRPr kumimoji="1" lang="en-US" altLang="ja-JP" sz="1700" dirty="0" smtClean="0">
              <a:latin typeface="+mj-lt"/>
            </a:endParaRPr>
          </a:p>
          <a:p>
            <a:pPr>
              <a:lnSpc>
                <a:spcPts val="2200"/>
              </a:lnSpc>
              <a:buNone/>
            </a:pPr>
            <a:r>
              <a:rPr lang="en-US" altLang="ja-JP" sz="1700" dirty="0" smtClean="0">
                <a:latin typeface="+mj-lt"/>
              </a:rPr>
              <a:t>【</a:t>
            </a:r>
            <a:r>
              <a:rPr kumimoji="1" lang="en-US" altLang="ja-JP" sz="1700" dirty="0" smtClean="0">
                <a:latin typeface="+mj-lt"/>
              </a:rPr>
              <a:t>CORE</a:t>
            </a:r>
            <a:r>
              <a:rPr lang="ja-JP" altLang="en-US" sz="1700" dirty="0" smtClean="0">
                <a:latin typeface="+mj-lt"/>
              </a:rPr>
              <a:t>シリーズ</a:t>
            </a:r>
            <a:r>
              <a:rPr lang="en-US" altLang="ja-JP" sz="1700" dirty="0" smtClean="0">
                <a:latin typeface="+mj-lt"/>
              </a:rPr>
              <a:t>】</a:t>
            </a:r>
          </a:p>
          <a:p>
            <a:pPr>
              <a:lnSpc>
                <a:spcPts val="2200"/>
              </a:lnSpc>
              <a:buNone/>
            </a:pPr>
            <a:r>
              <a:rPr lang="ja-JP" altLang="en-US" sz="1700" dirty="0" smtClean="0">
                <a:latin typeface="+mj-lt"/>
              </a:rPr>
              <a:t>　　</a:t>
            </a:r>
            <a:r>
              <a:rPr kumimoji="1" lang="en-US" altLang="ja-JP" sz="1700" dirty="0" smtClean="0">
                <a:latin typeface="+mj-lt"/>
              </a:rPr>
              <a:t>SSI</a:t>
            </a:r>
            <a:r>
              <a:rPr kumimoji="1" lang="ja-JP" altLang="en-US" sz="1700" dirty="0" smtClean="0">
                <a:latin typeface="+mj-lt"/>
              </a:rPr>
              <a:t>の「</a:t>
            </a:r>
            <a:r>
              <a:rPr kumimoji="1" lang="en-US" altLang="ja-JP" sz="1700" dirty="0" smtClean="0">
                <a:latin typeface="+mj-lt"/>
              </a:rPr>
              <a:t>PR</a:t>
            </a:r>
            <a:r>
              <a:rPr kumimoji="1" lang="ja-JP" altLang="en-US" sz="1700" dirty="0" smtClean="0">
                <a:latin typeface="+mj-lt"/>
              </a:rPr>
              <a:t>＋」、また</a:t>
            </a:r>
            <a:r>
              <a:rPr lang="ja-JP" altLang="en-US" sz="1700" dirty="0" smtClean="0">
                <a:latin typeface="+mj-lt"/>
              </a:rPr>
              <a:t>は</a:t>
            </a:r>
            <a:r>
              <a:rPr kumimoji="1" lang="ja-JP" altLang="en-US" sz="1700" dirty="0" smtClean="0">
                <a:latin typeface="+mj-lt"/>
              </a:rPr>
              <a:t>「</a:t>
            </a:r>
            <a:r>
              <a:rPr kumimoji="1" lang="en-US" altLang="ja-JP" sz="1700" dirty="0" smtClean="0">
                <a:latin typeface="+mj-lt"/>
              </a:rPr>
              <a:t>HR</a:t>
            </a:r>
            <a:r>
              <a:rPr kumimoji="1" lang="ja-JP" altLang="en-US" sz="1700" dirty="0" smtClean="0">
                <a:latin typeface="+mj-lt"/>
              </a:rPr>
              <a:t>＋」</a:t>
            </a:r>
            <a:r>
              <a:rPr lang="ja-JP" altLang="en-US" sz="1700" dirty="0" smtClean="0"/>
              <a:t>からお問い合わせください。</a:t>
            </a:r>
            <a:endParaRPr kumimoji="1" lang="en-US" altLang="ja-JP" sz="1700" dirty="0" smtClean="0">
              <a:latin typeface="+mj-lt"/>
            </a:endParaRPr>
          </a:p>
          <a:p>
            <a:pPr>
              <a:lnSpc>
                <a:spcPts val="2200"/>
              </a:lnSpc>
              <a:buNone/>
            </a:pPr>
            <a:endParaRPr lang="en-US" altLang="ja-JP" sz="1700" dirty="0" smtClean="0">
              <a:latin typeface="+mj-lt"/>
            </a:endParaRPr>
          </a:p>
          <a:p>
            <a:pPr>
              <a:lnSpc>
                <a:spcPts val="2200"/>
              </a:lnSpc>
              <a:buNone/>
            </a:pPr>
            <a:r>
              <a:rPr lang="en-US" altLang="ja-JP" sz="1700" dirty="0" smtClean="0"/>
              <a:t>【NX</a:t>
            </a:r>
            <a:r>
              <a:rPr lang="ja-JP" altLang="en-US" sz="1700" dirty="0" smtClean="0"/>
              <a:t>シリーズ</a:t>
            </a:r>
            <a:r>
              <a:rPr lang="en-US" altLang="ja-JP" sz="1700" dirty="0" smtClean="0"/>
              <a:t>】</a:t>
            </a:r>
          </a:p>
          <a:p>
            <a:pPr>
              <a:lnSpc>
                <a:spcPts val="2200"/>
              </a:lnSpc>
              <a:buNone/>
            </a:pPr>
            <a:r>
              <a:rPr lang="ja-JP" altLang="en-US" sz="1700" dirty="0" smtClean="0"/>
              <a:t>　　</a:t>
            </a:r>
            <a:r>
              <a:rPr lang="en-US" altLang="ja-JP" sz="1700" dirty="0" smtClean="0"/>
              <a:t>SSI-NX</a:t>
            </a:r>
            <a:r>
              <a:rPr lang="ja-JP" altLang="en-US" sz="1700" dirty="0" smtClean="0"/>
              <a:t>「</a:t>
            </a:r>
            <a:r>
              <a:rPr lang="en-US" altLang="ja-JP" sz="1700" dirty="0" smtClean="0"/>
              <a:t>NXPR</a:t>
            </a:r>
            <a:r>
              <a:rPr lang="ja-JP" altLang="en-US" sz="1700" dirty="0" smtClean="0"/>
              <a:t>」、または「</a:t>
            </a:r>
            <a:r>
              <a:rPr lang="en-US" altLang="ja-JP" sz="1700" dirty="0" smtClean="0"/>
              <a:t>NXHR</a:t>
            </a:r>
            <a:r>
              <a:rPr lang="ja-JP" altLang="en-US" sz="1700" dirty="0" smtClean="0"/>
              <a:t>」からお問い合わせください。</a:t>
            </a:r>
            <a:endParaRPr lang="en-US" altLang="ja-JP" sz="1700" dirty="0" smtClean="0"/>
          </a:p>
          <a:p>
            <a:pPr>
              <a:lnSpc>
                <a:spcPts val="2200"/>
              </a:lnSpc>
              <a:buNone/>
            </a:pPr>
            <a:endParaRPr kumimoji="1" lang="ja-JP" altLang="en-US" sz="1700" dirty="0">
              <a:latin typeface="+mj-lt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15516" y="1092168"/>
            <a:ext cx="8568952" cy="5397172"/>
          </a:xfrm>
          <a:prstGeom prst="roundRect">
            <a:avLst>
              <a:gd name="adj" fmla="val 1279"/>
            </a:avLst>
          </a:prstGeom>
          <a:noFill/>
          <a:ln w="3175">
            <a:solidFill>
              <a:schemeClr val="accent6">
                <a:lumMod val="6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soft" dir="t"/>
          </a:scene3d>
          <a:sp3d extrusionH="19050" contourW="12700">
            <a:bevelB w="19050" h="114300"/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 anchorCtr="0"/>
          <a:lstStyle/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b="1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b="1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  <a:spcBef>
                <a:spcPct val="10000"/>
              </a:spcBef>
            </a:pPr>
            <a:endParaRPr lang="en-US" altLang="ja-JP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  <a:endParaRPr lang="en-US" altLang="ja-JP" b="1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b="1" dirty="0" smtClean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dirty="0" smtClean="0">
              <a:solidFill>
                <a:srgbClr val="0000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en-US" altLang="ja-JP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タイトル 4"/>
          <p:cNvSpPr txBox="1">
            <a:spLocks/>
          </p:cNvSpPr>
          <p:nvPr/>
        </p:nvSpPr>
        <p:spPr bwMode="auto">
          <a:xfrm>
            <a:off x="331506" y="-109346"/>
            <a:ext cx="8135939" cy="98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ts val="2800"/>
              </a:lnSpc>
              <a:defRPr/>
            </a:pPr>
            <a:endParaRPr lang="en-US" altLang="ja-JP" sz="28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0" hangingPunct="0">
              <a:lnSpc>
                <a:spcPts val="2800"/>
              </a:lnSpc>
              <a:defRPr/>
            </a:pP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のサポート</a:t>
            </a:r>
            <a:endParaRPr lang="ja-JP" altLang="en-US" sz="24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線矢印コネクタ 46"/>
          <p:cNvCxnSpPr>
            <a:stCxn id="70" idx="3"/>
          </p:cNvCxnSpPr>
          <p:nvPr/>
        </p:nvCxnSpPr>
        <p:spPr>
          <a:xfrm>
            <a:off x="3623131" y="3857332"/>
            <a:ext cx="353381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タイトル 4"/>
          <p:cNvSpPr txBox="1">
            <a:spLocks/>
          </p:cNvSpPr>
          <p:nvPr/>
        </p:nvSpPr>
        <p:spPr bwMode="auto">
          <a:xfrm>
            <a:off x="331506" y="-109346"/>
            <a:ext cx="8135939" cy="98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lnSpc>
                <a:spcPts val="2800"/>
              </a:lnSpc>
              <a:defRPr/>
            </a:pPr>
            <a:endParaRPr lang="en-US" altLang="ja-JP" sz="28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0" hangingPunct="0">
              <a:lnSpc>
                <a:spcPts val="2800"/>
              </a:lnSpc>
              <a:defRPr/>
            </a:pP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lang="ja-JP" altLang="en-US" sz="24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提供フロー</a:t>
            </a:r>
            <a:endParaRPr lang="ja-JP" altLang="en-US" sz="2400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©  SuperStream Inc. All rights reserved.</a:t>
            </a:r>
            <a:endParaRPr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863588" y="1712889"/>
            <a:ext cx="8016946" cy="1368152"/>
          </a:xfrm>
          <a:prstGeom prst="roundRect">
            <a:avLst>
              <a:gd name="adj" fmla="val 5244"/>
            </a:avLst>
          </a:prstGeom>
          <a:ln>
            <a:tailEnd type="arrow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863588" y="3246435"/>
            <a:ext cx="8016946" cy="1523665"/>
          </a:xfrm>
          <a:prstGeom prst="roundRect">
            <a:avLst>
              <a:gd name="adj" fmla="val 5244"/>
            </a:avLst>
          </a:prstGeom>
          <a:ln>
            <a:tailEnd type="arrow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863588" y="4977173"/>
            <a:ext cx="8016946" cy="1356428"/>
          </a:xfrm>
          <a:prstGeom prst="roundRect">
            <a:avLst>
              <a:gd name="adj" fmla="val 5244"/>
            </a:avLst>
          </a:prstGeom>
          <a:ln>
            <a:tailEnd type="arrow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コンテンツ プレースホルダー 7"/>
          <p:cNvSpPr txBox="1">
            <a:spLocks/>
          </p:cNvSpPr>
          <p:nvPr/>
        </p:nvSpPr>
        <p:spPr>
          <a:xfrm>
            <a:off x="359532" y="1221033"/>
            <a:ext cx="8496944" cy="10081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ctr" latinLnBrk="0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2000" b="1" dirty="0" smtClean="0">
                <a:solidFill>
                  <a:srgbClr val="0033CC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■申請フロー</a:t>
            </a:r>
            <a:endParaRPr lang="en-US" altLang="ja-JP" sz="2000" b="1" dirty="0" smtClean="0">
              <a:solidFill>
                <a:srgbClr val="0033CC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000"/>
              </a:lnSpc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2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</a:t>
            </a:r>
            <a:r>
              <a:rPr kumimoji="1" lang="ja-JP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en-US" altLang="ja-JP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3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300"/>
              </a:lnSpc>
              <a:spcBef>
                <a:spcPts val="6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200"/>
              </a:lnSpc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200"/>
              </a:lnSpc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0" fontAlgn="ctr">
              <a:lnSpc>
                <a:spcPts val="2200"/>
              </a:lnSpc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ts val="2200"/>
              </a:lnSpc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en-US" altLang="ja-JP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ja-JP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5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ctr">
              <a:lnSpc>
                <a:spcPct val="110000"/>
              </a:lnSpc>
              <a:spcBef>
                <a:spcPct val="20000"/>
              </a:spcBef>
              <a:buClr>
                <a:schemeClr val="accent1">
                  <a:lumMod val="20000"/>
                  <a:lumOff val="80000"/>
                </a:schemeClr>
              </a:buClr>
              <a:buSzPct val="75000"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l" defTabSz="914400" rtl="0" eaLnBrk="1" fontAlgn="ctr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0952" y="1796109"/>
            <a:ext cx="684000" cy="116466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eaVert" wrap="square" lIns="36000" rIns="36000" rtlCol="0">
            <a:spAutoFit/>
          </a:bodyPr>
          <a:lstStyle/>
          <a:p>
            <a:pPr algn="ctr"/>
            <a:endParaRPr kumimoji="1" lang="en-US" altLang="ja-JP" sz="1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お客様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kumimoji="1" lang="ja-JP" altLang="en-US" sz="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9518" y="3391210"/>
            <a:ext cx="684015" cy="119887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square" lIns="72000" rIns="72000" rtlCol="0">
            <a:spAutoFit/>
          </a:bodyPr>
          <a:lstStyle/>
          <a:p>
            <a:pPr algn="ctr"/>
            <a:endParaRPr kumimoji="1" lang="en-US" altLang="ja-JP" sz="1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パートナー</a:t>
            </a:r>
            <a:endParaRPr kumimoji="1"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20953" y="5085184"/>
            <a:ext cx="677108" cy="115212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</a:t>
            </a:r>
            <a:endParaRPr kumimoji="1"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ストリーム</a:t>
            </a:r>
            <a:endParaRPr kumimoji="1"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1" name="直線矢印コネクタ 40"/>
          <p:cNvCxnSpPr/>
          <p:nvPr/>
        </p:nvCxnSpPr>
        <p:spPr>
          <a:xfrm rot="5400000">
            <a:off x="1433832" y="4813749"/>
            <a:ext cx="651745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フリーフォーム 45"/>
          <p:cNvSpPr/>
          <p:nvPr/>
        </p:nvSpPr>
        <p:spPr>
          <a:xfrm>
            <a:off x="1797012" y="4560903"/>
            <a:ext cx="1389904" cy="1643085"/>
          </a:xfrm>
          <a:custGeom>
            <a:avLst/>
            <a:gdLst>
              <a:gd name="connsiteX0" fmla="*/ 0 w 2220686"/>
              <a:gd name="connsiteY0" fmla="*/ 1828800 h 2133600"/>
              <a:gd name="connsiteX1" fmla="*/ 0 w 2220686"/>
              <a:gd name="connsiteY1" fmla="*/ 2133600 h 2133600"/>
              <a:gd name="connsiteX2" fmla="*/ 2206171 w 2220686"/>
              <a:gd name="connsiteY2" fmla="*/ 2133600 h 2133600"/>
              <a:gd name="connsiteX3" fmla="*/ 2220686 w 2220686"/>
              <a:gd name="connsiteY3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0686" h="2133600">
                <a:moveTo>
                  <a:pt x="0" y="1828800"/>
                </a:moveTo>
                <a:lnTo>
                  <a:pt x="0" y="2133600"/>
                </a:lnTo>
                <a:lnTo>
                  <a:pt x="2206171" y="2133600"/>
                </a:lnTo>
                <a:cubicBezTo>
                  <a:pt x="2211009" y="1422400"/>
                  <a:pt x="2215848" y="711200"/>
                  <a:pt x="2220686" y="0"/>
                </a:cubicBezTo>
              </a:path>
            </a:pathLst>
          </a:cu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1181" y="3469291"/>
            <a:ext cx="877425" cy="77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テキスト ボックス 48"/>
          <p:cNvSpPr txBox="1"/>
          <p:nvPr/>
        </p:nvSpPr>
        <p:spPr>
          <a:xfrm>
            <a:off x="7417785" y="4190713"/>
            <a:ext cx="157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複製・納品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フローチャート : 磁気ディスク 49"/>
          <p:cNvSpPr/>
          <p:nvPr/>
        </p:nvSpPr>
        <p:spPr>
          <a:xfrm>
            <a:off x="6937845" y="2027889"/>
            <a:ext cx="831517" cy="56076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7180" y="5136958"/>
            <a:ext cx="877425" cy="77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テキスト ボックス 54"/>
          <p:cNvSpPr txBox="1"/>
          <p:nvPr/>
        </p:nvSpPr>
        <p:spPr>
          <a:xfrm>
            <a:off x="2890650" y="5834656"/>
            <a:ext cx="1516312" cy="369332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出荷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1861" y="2156606"/>
            <a:ext cx="877425" cy="8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テキスト ボックス 56"/>
          <p:cNvSpPr txBox="1"/>
          <p:nvPr/>
        </p:nvSpPr>
        <p:spPr>
          <a:xfrm>
            <a:off x="7640389" y="2700854"/>
            <a:ext cx="1444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アドオン利用</a:t>
            </a:r>
            <a:endParaRPr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59" name="直線矢印コネクタ 58"/>
          <p:cNvCxnSpPr/>
          <p:nvPr/>
        </p:nvCxnSpPr>
        <p:spPr>
          <a:xfrm flipV="1">
            <a:off x="7452320" y="2924944"/>
            <a:ext cx="8873" cy="57673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5706" y="3469291"/>
            <a:ext cx="877425" cy="77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" name="テキスト ボックス 70"/>
          <p:cNvSpPr txBox="1"/>
          <p:nvPr/>
        </p:nvSpPr>
        <p:spPr>
          <a:xfrm>
            <a:off x="2808810" y="4190713"/>
            <a:ext cx="157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受領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72" name="直線矢印コネクタ 71"/>
          <p:cNvCxnSpPr/>
          <p:nvPr/>
        </p:nvCxnSpPr>
        <p:spPr>
          <a:xfrm rot="5400000">
            <a:off x="4106469" y="3202815"/>
            <a:ext cx="651745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 rot="5400000">
            <a:off x="4106469" y="4781931"/>
            <a:ext cx="651745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フリーフォーム 78"/>
          <p:cNvSpPr/>
          <p:nvPr/>
        </p:nvSpPr>
        <p:spPr>
          <a:xfrm>
            <a:off x="4462462" y="4451365"/>
            <a:ext cx="1533546" cy="1752624"/>
          </a:xfrm>
          <a:custGeom>
            <a:avLst/>
            <a:gdLst>
              <a:gd name="connsiteX0" fmla="*/ 0 w 2220686"/>
              <a:gd name="connsiteY0" fmla="*/ 1828800 h 2133600"/>
              <a:gd name="connsiteX1" fmla="*/ 0 w 2220686"/>
              <a:gd name="connsiteY1" fmla="*/ 2133600 h 2133600"/>
              <a:gd name="connsiteX2" fmla="*/ 2206171 w 2220686"/>
              <a:gd name="connsiteY2" fmla="*/ 2133600 h 2133600"/>
              <a:gd name="connsiteX3" fmla="*/ 2220686 w 2220686"/>
              <a:gd name="connsiteY3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0686" h="2133600">
                <a:moveTo>
                  <a:pt x="0" y="1828800"/>
                </a:moveTo>
                <a:lnTo>
                  <a:pt x="0" y="2133600"/>
                </a:lnTo>
                <a:lnTo>
                  <a:pt x="2206171" y="2133600"/>
                </a:lnTo>
                <a:cubicBezTo>
                  <a:pt x="2211009" y="1422400"/>
                  <a:pt x="2215848" y="711200"/>
                  <a:pt x="2220686" y="0"/>
                </a:cubicBezTo>
              </a:path>
            </a:pathLst>
          </a:cu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Freeform 393"/>
          <p:cNvSpPr>
            <a:spLocks noEditPoints="1"/>
          </p:cNvSpPr>
          <p:nvPr/>
        </p:nvSpPr>
        <p:spPr bwMode="auto">
          <a:xfrm>
            <a:off x="1431882" y="3645010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189267" y="3760658"/>
            <a:ext cx="2094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 dirty="0" smtClean="0"/>
              <a:t>マイナンバー</a:t>
            </a:r>
            <a:r>
              <a:rPr lang="en-US" altLang="ja-JP" sz="1200" dirty="0" smtClean="0"/>
              <a:t>API</a:t>
            </a:r>
            <a:r>
              <a:rPr lang="ja-JP" altLang="ja-JP" sz="1200" dirty="0" smtClean="0"/>
              <a:t>の</a:t>
            </a:r>
            <a:endParaRPr lang="en-US" altLang="ja-JP" sz="1200" dirty="0" smtClean="0"/>
          </a:p>
          <a:p>
            <a:r>
              <a:rPr lang="ja-JP" altLang="ja-JP" sz="1200" dirty="0" smtClean="0"/>
              <a:t>取扱いに関する同意書</a:t>
            </a:r>
            <a:r>
              <a:rPr lang="ja-JP" altLang="en-US" sz="1200" dirty="0" smtClean="0"/>
              <a:t>　</a:t>
            </a:r>
            <a:endParaRPr lang="en-US" altLang="ja-JP" sz="1200" dirty="0" smtClean="0"/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記入・押印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Freeform 393"/>
          <p:cNvSpPr>
            <a:spLocks noEditPoints="1"/>
          </p:cNvSpPr>
          <p:nvPr/>
        </p:nvSpPr>
        <p:spPr bwMode="auto">
          <a:xfrm>
            <a:off x="1431882" y="5145111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176291" y="5291163"/>
            <a:ext cx="2094726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 dirty="0" smtClean="0"/>
              <a:t>マイナンバー</a:t>
            </a:r>
            <a:r>
              <a:rPr lang="en-US" altLang="ja-JP" sz="1200" dirty="0" smtClean="0"/>
              <a:t>API</a:t>
            </a:r>
            <a:r>
              <a:rPr lang="ja-JP" altLang="ja-JP" sz="1200" dirty="0" smtClean="0"/>
              <a:t>の</a:t>
            </a:r>
            <a:endParaRPr lang="en-US" altLang="ja-JP" sz="1200" dirty="0" smtClean="0"/>
          </a:p>
          <a:p>
            <a:r>
              <a:rPr lang="ja-JP" altLang="ja-JP" sz="1200" dirty="0" smtClean="0"/>
              <a:t>取扱いに関する同意書</a:t>
            </a:r>
            <a:r>
              <a:rPr lang="ja-JP" altLang="en-US" sz="1200" dirty="0" smtClean="0"/>
              <a:t>　</a:t>
            </a:r>
            <a:endParaRPr lang="en-US" altLang="ja-JP" sz="1200" dirty="0" smtClean="0"/>
          </a:p>
          <a:p>
            <a:pPr>
              <a:spcBef>
                <a:spcPts val="300"/>
              </a:spcBef>
            </a:pP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受領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4170357" y="3757617"/>
            <a:ext cx="547695" cy="365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5703903" y="5181623"/>
            <a:ext cx="547695" cy="693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Freeform 393"/>
          <p:cNvSpPr>
            <a:spLocks noEditPoints="1"/>
          </p:cNvSpPr>
          <p:nvPr/>
        </p:nvSpPr>
        <p:spPr bwMode="auto">
          <a:xfrm>
            <a:off x="4133844" y="2004993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393"/>
          <p:cNvSpPr>
            <a:spLocks noEditPoints="1"/>
          </p:cNvSpPr>
          <p:nvPr/>
        </p:nvSpPr>
        <p:spPr bwMode="auto">
          <a:xfrm>
            <a:off x="4133844" y="3648078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393"/>
          <p:cNvSpPr>
            <a:spLocks noEditPoints="1"/>
          </p:cNvSpPr>
          <p:nvPr/>
        </p:nvSpPr>
        <p:spPr bwMode="auto">
          <a:xfrm>
            <a:off x="4133844" y="5145111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393"/>
          <p:cNvSpPr>
            <a:spLocks noEditPoints="1"/>
          </p:cNvSpPr>
          <p:nvPr/>
        </p:nvSpPr>
        <p:spPr bwMode="auto">
          <a:xfrm>
            <a:off x="5703903" y="5145111"/>
            <a:ext cx="657234" cy="806354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15182" y="3732007"/>
            <a:ext cx="1469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利用申請書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記入・押印</a:t>
            </a:r>
            <a:endParaRPr kumimoji="1"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993391" y="2088922"/>
            <a:ext cx="142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利用申請書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記入・押印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484825" y="5254650"/>
            <a:ext cx="1469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利用申請書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承認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60818" y="5254650"/>
            <a:ext cx="146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利用申請書</a:t>
            </a:r>
            <a:endParaRPr kumimoji="1" lang="en-US" altLang="ja-JP" sz="1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審査・承認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5877345" y="3757617"/>
            <a:ext cx="547695" cy="365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Freeform 547"/>
          <p:cNvSpPr>
            <a:spLocks noEditPoints="1"/>
          </p:cNvSpPr>
          <p:nvPr/>
        </p:nvSpPr>
        <p:spPr bwMode="auto">
          <a:xfrm>
            <a:off x="5594364" y="3684591"/>
            <a:ext cx="758629" cy="58420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6"/>
              </a:cxn>
              <a:cxn ang="0">
                <a:pos x="240" y="176"/>
              </a:cxn>
              <a:cxn ang="0">
                <a:pos x="240" y="0"/>
              </a:cxn>
              <a:cxn ang="0">
                <a:pos x="0" y="0"/>
              </a:cxn>
              <a:cxn ang="0">
                <a:pos x="192" y="24"/>
              </a:cxn>
              <a:cxn ang="0">
                <a:pos x="120" y="74"/>
              </a:cxn>
              <a:cxn ang="0">
                <a:pos x="48" y="24"/>
              </a:cxn>
              <a:cxn ang="0">
                <a:pos x="192" y="24"/>
              </a:cxn>
              <a:cxn ang="0">
                <a:pos x="24" y="152"/>
              </a:cxn>
              <a:cxn ang="0">
                <a:pos x="24" y="36"/>
              </a:cxn>
              <a:cxn ang="0">
                <a:pos x="120" y="102"/>
              </a:cxn>
              <a:cxn ang="0">
                <a:pos x="216" y="36"/>
              </a:cxn>
              <a:cxn ang="0">
                <a:pos x="216" y="152"/>
              </a:cxn>
              <a:cxn ang="0">
                <a:pos x="24" y="152"/>
              </a:cxn>
            </a:cxnLst>
            <a:rect l="0" t="0" r="r" b="b"/>
            <a:pathLst>
              <a:path w="240" h="176">
                <a:moveTo>
                  <a:pt x="0" y="0"/>
                </a:moveTo>
                <a:lnTo>
                  <a:pt x="0" y="176"/>
                </a:lnTo>
                <a:lnTo>
                  <a:pt x="240" y="176"/>
                </a:lnTo>
                <a:lnTo>
                  <a:pt x="240" y="0"/>
                </a:lnTo>
                <a:lnTo>
                  <a:pt x="0" y="0"/>
                </a:lnTo>
                <a:close/>
                <a:moveTo>
                  <a:pt x="192" y="24"/>
                </a:moveTo>
                <a:lnTo>
                  <a:pt x="120" y="74"/>
                </a:lnTo>
                <a:lnTo>
                  <a:pt x="48" y="24"/>
                </a:lnTo>
                <a:lnTo>
                  <a:pt x="192" y="24"/>
                </a:lnTo>
                <a:close/>
                <a:moveTo>
                  <a:pt x="24" y="152"/>
                </a:moveTo>
                <a:lnTo>
                  <a:pt x="24" y="36"/>
                </a:lnTo>
                <a:lnTo>
                  <a:pt x="120" y="102"/>
                </a:lnTo>
                <a:lnTo>
                  <a:pt x="216" y="36"/>
                </a:lnTo>
                <a:lnTo>
                  <a:pt x="216" y="152"/>
                </a:lnTo>
                <a:lnTo>
                  <a:pt x="24" y="152"/>
                </a:lnTo>
                <a:close/>
              </a:path>
            </a:pathLst>
          </a:custGeom>
          <a:solidFill>
            <a:srgbClr val="F7C6B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547"/>
          <p:cNvSpPr>
            <a:spLocks noEditPoints="1"/>
          </p:cNvSpPr>
          <p:nvPr/>
        </p:nvSpPr>
        <p:spPr bwMode="auto">
          <a:xfrm>
            <a:off x="5594364" y="2114532"/>
            <a:ext cx="758629" cy="58420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6"/>
              </a:cxn>
              <a:cxn ang="0">
                <a:pos x="240" y="176"/>
              </a:cxn>
              <a:cxn ang="0">
                <a:pos x="240" y="0"/>
              </a:cxn>
              <a:cxn ang="0">
                <a:pos x="0" y="0"/>
              </a:cxn>
              <a:cxn ang="0">
                <a:pos x="192" y="24"/>
              </a:cxn>
              <a:cxn ang="0">
                <a:pos x="120" y="74"/>
              </a:cxn>
              <a:cxn ang="0">
                <a:pos x="48" y="24"/>
              </a:cxn>
              <a:cxn ang="0">
                <a:pos x="192" y="24"/>
              </a:cxn>
              <a:cxn ang="0">
                <a:pos x="24" y="152"/>
              </a:cxn>
              <a:cxn ang="0">
                <a:pos x="24" y="36"/>
              </a:cxn>
              <a:cxn ang="0">
                <a:pos x="120" y="102"/>
              </a:cxn>
              <a:cxn ang="0">
                <a:pos x="216" y="36"/>
              </a:cxn>
              <a:cxn ang="0">
                <a:pos x="216" y="152"/>
              </a:cxn>
              <a:cxn ang="0">
                <a:pos x="24" y="152"/>
              </a:cxn>
            </a:cxnLst>
            <a:rect l="0" t="0" r="r" b="b"/>
            <a:pathLst>
              <a:path w="240" h="176">
                <a:moveTo>
                  <a:pt x="0" y="0"/>
                </a:moveTo>
                <a:lnTo>
                  <a:pt x="0" y="176"/>
                </a:lnTo>
                <a:lnTo>
                  <a:pt x="240" y="176"/>
                </a:lnTo>
                <a:lnTo>
                  <a:pt x="240" y="0"/>
                </a:lnTo>
                <a:lnTo>
                  <a:pt x="0" y="0"/>
                </a:lnTo>
                <a:close/>
                <a:moveTo>
                  <a:pt x="192" y="24"/>
                </a:moveTo>
                <a:lnTo>
                  <a:pt x="120" y="74"/>
                </a:lnTo>
                <a:lnTo>
                  <a:pt x="48" y="24"/>
                </a:lnTo>
                <a:lnTo>
                  <a:pt x="192" y="24"/>
                </a:lnTo>
                <a:close/>
                <a:moveTo>
                  <a:pt x="24" y="152"/>
                </a:moveTo>
                <a:lnTo>
                  <a:pt x="24" y="36"/>
                </a:lnTo>
                <a:lnTo>
                  <a:pt x="120" y="102"/>
                </a:lnTo>
                <a:lnTo>
                  <a:pt x="216" y="36"/>
                </a:lnTo>
                <a:lnTo>
                  <a:pt x="216" y="152"/>
                </a:lnTo>
                <a:lnTo>
                  <a:pt x="24" y="152"/>
                </a:lnTo>
                <a:close/>
              </a:path>
            </a:pathLst>
          </a:custGeom>
          <a:solidFill>
            <a:srgbClr val="F7C6B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521338" y="2174952"/>
            <a:ext cx="1433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利用承認メール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フリーフォーム 61"/>
          <p:cNvSpPr/>
          <p:nvPr/>
        </p:nvSpPr>
        <p:spPr>
          <a:xfrm>
            <a:off x="5991367" y="2708920"/>
            <a:ext cx="736979" cy="2204274"/>
          </a:xfrm>
          <a:custGeom>
            <a:avLst/>
            <a:gdLst>
              <a:gd name="connsiteX0" fmla="*/ 0 w 736979"/>
              <a:gd name="connsiteY0" fmla="*/ 2142698 h 2142698"/>
              <a:gd name="connsiteX1" fmla="*/ 736979 w 736979"/>
              <a:gd name="connsiteY1" fmla="*/ 2142698 h 2142698"/>
              <a:gd name="connsiteX2" fmla="*/ 723332 w 736979"/>
              <a:gd name="connsiteY2" fmla="*/ 272955 h 2142698"/>
              <a:gd name="connsiteX3" fmla="*/ 40943 w 736979"/>
              <a:gd name="connsiteY3" fmla="*/ 272955 h 2142698"/>
              <a:gd name="connsiteX4" fmla="*/ 40943 w 736979"/>
              <a:gd name="connsiteY4" fmla="*/ 0 h 2142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979" h="2142698">
                <a:moveTo>
                  <a:pt x="0" y="2142698"/>
                </a:moveTo>
                <a:lnTo>
                  <a:pt x="736979" y="2142698"/>
                </a:lnTo>
                <a:lnTo>
                  <a:pt x="723332" y="272955"/>
                </a:lnTo>
                <a:lnTo>
                  <a:pt x="40943" y="272955"/>
                </a:lnTo>
                <a:lnTo>
                  <a:pt x="40943" y="0"/>
                </a:lnTo>
              </a:path>
            </a:pathLst>
          </a:cu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484825" y="3770621"/>
            <a:ext cx="1433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API</a:t>
            </a:r>
          </a:p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利用承認メール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スライド番号プレースホルダ 1"/>
          <p:cNvSpPr>
            <a:spLocks noGrp="1"/>
          </p:cNvSpPr>
          <p:nvPr>
            <p:ph type="sldNum" sz="quarter" idx="12"/>
          </p:nvPr>
        </p:nvSpPr>
        <p:spPr>
          <a:xfrm>
            <a:off x="8352000" y="6480000"/>
            <a:ext cx="360000" cy="180000"/>
          </a:xfrm>
        </p:spPr>
        <p:txBody>
          <a:bodyPr/>
          <a:lstStyle/>
          <a:p>
            <a:fld id="{78AE49ED-73EF-499C-8307-28EB0E7CF529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1401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©  SuperStream Inc.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79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SuperStream 2015">
      <a:dk1>
        <a:sysClr val="windowText" lastClr="000000"/>
      </a:dk1>
      <a:lt1>
        <a:sysClr val="window" lastClr="FFFFFF"/>
      </a:lt1>
      <a:dk2>
        <a:srgbClr val="00AEEB"/>
      </a:dk2>
      <a:lt2>
        <a:srgbClr val="FFFFFF"/>
      </a:lt2>
      <a:accent1>
        <a:srgbClr val="F9BE00"/>
      </a:accent1>
      <a:accent2>
        <a:srgbClr val="54C2F0"/>
      </a:accent2>
      <a:accent3>
        <a:srgbClr val="F5AC48"/>
      </a:accent3>
      <a:accent4>
        <a:srgbClr val="EE846D"/>
      </a:accent4>
      <a:accent5>
        <a:srgbClr val="9BC954"/>
      </a:accent5>
      <a:accent6>
        <a:srgbClr val="EE5500"/>
      </a:accent6>
      <a:hlink>
        <a:srgbClr val="00AEEB"/>
      </a:hlink>
      <a:folHlink>
        <a:srgbClr val="00AEEB"/>
      </a:folHlink>
    </a:clrScheme>
    <a:fontScheme name="SuperStream 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Application>Microsoft Office PowerPoint</Application>
  <PresentationFormat>画面に合わせる (4:3)</PresentationFormat>
  <Paragraphs>252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Wingdings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2015-10-07T11:32:11Z</dcterms:created>
  <dcterms:modified xsi:type="dcterms:W3CDTF">2018-06-29T02:46:10Z</dcterms:modified>
</cp:coreProperties>
</file>