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4" r:id="rId1"/>
  </p:sldMasterIdLst>
  <p:notesMasterIdLst>
    <p:notesMasterId r:id="rId62"/>
  </p:notesMasterIdLst>
  <p:handoutMasterIdLst>
    <p:handoutMasterId r:id="rId63"/>
  </p:handoutMasterIdLst>
  <p:sldIdLst>
    <p:sldId id="932" r:id="rId2"/>
    <p:sldId id="657" r:id="rId3"/>
    <p:sldId id="910" r:id="rId4"/>
    <p:sldId id="917" r:id="rId5"/>
    <p:sldId id="918" r:id="rId6"/>
    <p:sldId id="915" r:id="rId7"/>
    <p:sldId id="916" r:id="rId8"/>
    <p:sldId id="923" r:id="rId9"/>
    <p:sldId id="925" r:id="rId10"/>
    <p:sldId id="924" r:id="rId11"/>
    <p:sldId id="926" r:id="rId12"/>
    <p:sldId id="927" r:id="rId13"/>
    <p:sldId id="928" r:id="rId14"/>
    <p:sldId id="929" r:id="rId15"/>
    <p:sldId id="930" r:id="rId16"/>
    <p:sldId id="931" r:id="rId17"/>
    <p:sldId id="914" r:id="rId18"/>
    <p:sldId id="967" r:id="rId19"/>
    <p:sldId id="968" r:id="rId20"/>
    <p:sldId id="969" r:id="rId21"/>
    <p:sldId id="970" r:id="rId22"/>
    <p:sldId id="971" r:id="rId23"/>
    <p:sldId id="972" r:id="rId24"/>
    <p:sldId id="973" r:id="rId25"/>
    <p:sldId id="974" r:id="rId26"/>
    <p:sldId id="975" r:id="rId27"/>
    <p:sldId id="976" r:id="rId28"/>
    <p:sldId id="977" r:id="rId29"/>
    <p:sldId id="978" r:id="rId30"/>
    <p:sldId id="964" r:id="rId31"/>
    <p:sldId id="965" r:id="rId32"/>
    <p:sldId id="934" r:id="rId33"/>
    <p:sldId id="935" r:id="rId34"/>
    <p:sldId id="936" r:id="rId35"/>
    <p:sldId id="937" r:id="rId36"/>
    <p:sldId id="938" r:id="rId37"/>
    <p:sldId id="939" r:id="rId38"/>
    <p:sldId id="940" r:id="rId39"/>
    <p:sldId id="941" r:id="rId40"/>
    <p:sldId id="942" r:id="rId41"/>
    <p:sldId id="943" r:id="rId42"/>
    <p:sldId id="944" r:id="rId43"/>
    <p:sldId id="945" r:id="rId44"/>
    <p:sldId id="946" r:id="rId45"/>
    <p:sldId id="947" r:id="rId46"/>
    <p:sldId id="948" r:id="rId47"/>
    <p:sldId id="949" r:id="rId48"/>
    <p:sldId id="950" r:id="rId49"/>
    <p:sldId id="951" r:id="rId50"/>
    <p:sldId id="952" r:id="rId51"/>
    <p:sldId id="953" r:id="rId52"/>
    <p:sldId id="954" r:id="rId53"/>
    <p:sldId id="955" r:id="rId54"/>
    <p:sldId id="956" r:id="rId55"/>
    <p:sldId id="957" r:id="rId56"/>
    <p:sldId id="958" r:id="rId57"/>
    <p:sldId id="959" r:id="rId58"/>
    <p:sldId id="960" r:id="rId59"/>
    <p:sldId id="961" r:id="rId60"/>
    <p:sldId id="962" r:id="rId6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21E4AEA4-8DFA-4A89-87EB-49C32662AFE0}">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90" autoAdjust="0"/>
    <p:restoredTop sz="99315" autoAdjust="0"/>
  </p:normalViewPr>
  <p:slideViewPr>
    <p:cSldViewPr>
      <p:cViewPr>
        <p:scale>
          <a:sx n="70" d="100"/>
          <a:sy n="70" d="100"/>
        </p:scale>
        <p:origin x="-1219" y="-67"/>
      </p:cViewPr>
      <p:guideLst>
        <p:guide orient="horz" pos="2160"/>
        <p:guide pos="2880"/>
      </p:guideLst>
    </p:cSldViewPr>
  </p:slideViewPr>
  <p:notesTextViewPr>
    <p:cViewPr>
      <p:scale>
        <a:sx n="100" d="100"/>
        <a:sy n="100" d="100"/>
      </p:scale>
      <p:origin x="0" y="0"/>
    </p:cViewPr>
  </p:notesTextViewPr>
  <p:notesViewPr>
    <p:cSldViewPr>
      <p:cViewPr varScale="1">
        <p:scale>
          <a:sx n="72" d="100"/>
          <a:sy n="72" d="100"/>
        </p:scale>
        <p:origin x="-2226" y="-102"/>
      </p:cViewPr>
      <p:guideLst>
        <p:guide orient="horz" pos="3108"/>
        <p:guide pos="212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8097FE49-7264-4DCB-9516-066F21152328}" type="datetimeFigureOut">
              <a:rPr kumimoji="1" lang="ja-JP" altLang="en-US" smtClean="0"/>
              <a:pPr/>
              <a:t>2016/7/26</a:t>
            </a:fld>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05CB9393-AEFF-4FF1-9801-9E3EEDE9DB87}"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E624A905-7204-46B8-8B44-7E0F40B5A457}" type="datetimeFigureOut">
              <a:rPr kumimoji="1" lang="ja-JP" altLang="en-US" smtClean="0"/>
              <a:pPr/>
              <a:t>2016/7/26</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851E734-CAB1-4573-A7CD-C48BCB10ACE2}"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11</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12</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13</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14</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15</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16</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17</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18</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19</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20</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21</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22</a:t>
            </a:fld>
            <a:endParaRPr kumimoji="1"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23</a:t>
            </a:fld>
            <a:endParaRPr kumimoji="1"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24</a:t>
            </a:fld>
            <a:endParaRPr kumimoji="1"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25</a:t>
            </a:fld>
            <a:endParaRPr kumimoji="1"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26</a:t>
            </a:fld>
            <a:endParaRPr kumimoji="1"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27</a:t>
            </a:fld>
            <a:endParaRPr kumimoji="1"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28</a:t>
            </a:fld>
            <a:endParaRPr kumimoji="1"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29</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3</a:t>
            </a:fld>
            <a:endParaRPr kumimoji="1"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30</a:t>
            </a:fld>
            <a:endParaRPr kumimoji="1"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31</a:t>
            </a:fld>
            <a:endParaRPr kumimoji="1"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5E2C462-D33C-44A8-AD5C-21F2B1B66258}" type="slidenum">
              <a:rPr kumimoji="1" lang="ja-JP" altLang="en-US" smtClean="0"/>
              <a:pPr/>
              <a:t>32</a:t>
            </a:fld>
            <a:endParaRPr kumimoji="1"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5E2C462-D33C-44A8-AD5C-21F2B1B66258}" type="slidenum">
              <a:rPr kumimoji="1" lang="ja-JP" altLang="en-US" smtClean="0"/>
              <a:pPr/>
              <a:t>33</a:t>
            </a:fld>
            <a:endParaRPr kumimoji="1"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34</a:t>
            </a:fld>
            <a:endParaRPr kumimoji="1"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35</a:t>
            </a:fld>
            <a:endParaRPr kumimoji="1"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36</a:t>
            </a:fld>
            <a:endParaRPr kumimoji="1"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37</a:t>
            </a:fld>
            <a:endParaRPr kumimoji="1"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38</a:t>
            </a:fld>
            <a:endParaRPr kumimoji="1"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39</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4</a:t>
            </a:fld>
            <a:endParaRPr kumimoji="1"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5E2C462-D33C-44A8-AD5C-21F2B1B66258}" type="slidenum">
              <a:rPr kumimoji="1" lang="ja-JP" altLang="en-US" smtClean="0"/>
              <a:pPr/>
              <a:t>40</a:t>
            </a:fld>
            <a:endParaRPr kumimoji="1"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41</a:t>
            </a:fld>
            <a:endParaRPr kumimoji="1"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42</a:t>
            </a:fld>
            <a:endParaRPr kumimoji="1"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5E2C462-D33C-44A8-AD5C-21F2B1B66258}" type="slidenum">
              <a:rPr kumimoji="1" lang="ja-JP" altLang="en-US" smtClean="0"/>
              <a:pPr/>
              <a:t>43</a:t>
            </a:fld>
            <a:endParaRPr kumimoji="1"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44</a:t>
            </a:fld>
            <a:endParaRPr kumimoji="1"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45</a:t>
            </a:fld>
            <a:endParaRPr kumimoji="1"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46</a:t>
            </a:fld>
            <a:endParaRPr kumimoji="1"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47</a:t>
            </a:fld>
            <a:endParaRPr kumimoji="1"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48</a:t>
            </a:fld>
            <a:endParaRPr kumimoji="1" lang="ja-JP"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5E2C462-D33C-44A8-AD5C-21F2B1B66258}" type="slidenum">
              <a:rPr kumimoji="1" lang="ja-JP" altLang="en-US" smtClean="0"/>
              <a:pPr/>
              <a:t>49</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5</a:t>
            </a:fld>
            <a:endParaRPr kumimoji="1"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50</a:t>
            </a:fld>
            <a:endParaRPr kumimoji="1"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51</a:t>
            </a:fld>
            <a:endParaRPr kumimoji="1" lang="ja-JP"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52</a:t>
            </a:fld>
            <a:endParaRPr kumimoji="1" lang="ja-JP"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53</a:t>
            </a:fld>
            <a:endParaRPr kumimoji="1" lang="ja-JP"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54</a:t>
            </a:fld>
            <a:endParaRPr kumimoji="1" lang="ja-JP"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55</a:t>
            </a:fld>
            <a:endParaRPr kumimoji="1" lang="ja-JP"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56</a:t>
            </a:fld>
            <a:endParaRPr kumimoji="1" lang="ja-JP"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5E2C462-D33C-44A8-AD5C-21F2B1B66258}" type="slidenum">
              <a:rPr kumimoji="1" lang="ja-JP" altLang="en-US" smtClean="0"/>
              <a:pPr/>
              <a:t>57</a:t>
            </a:fld>
            <a:endParaRPr kumimoji="1" lang="ja-JP"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58</a:t>
            </a:fld>
            <a:endParaRPr kumimoji="1" lang="ja-JP"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87BCA9-3BA0-4426-9EA6-B6C30ED0242E}" type="slidenum">
              <a:rPr kumimoji="1" lang="ja-JP" altLang="en-US" smtClean="0"/>
              <a:pPr/>
              <a:t>59</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6</a:t>
            </a:fld>
            <a:endParaRPr kumimoji="1" lang="ja-JP"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60</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7</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8</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3.w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7.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フッター プレースホルダー 3"/>
          <p:cNvSpPr>
            <a:spLocks noGrp="1"/>
          </p:cNvSpPr>
          <p:nvPr>
            <p:ph type="ftr" sz="quarter" idx="11"/>
          </p:nvPr>
        </p:nvSpPr>
        <p:spPr/>
        <p:txBody>
          <a:bodyPr/>
          <a:lstStyle/>
          <a:p>
            <a:r>
              <a:rPr lang="en-US" altLang="ja-JP" dirty="0" smtClean="0">
                <a:solidFill>
                  <a:schemeClr val="bg1"/>
                </a:solidFill>
              </a:rPr>
              <a:t>©  SuperStream Inc. All rights reserved</a:t>
            </a:r>
            <a:r>
              <a:rPr lang="en-US" altLang="ja-JP" dirty="0" smtClean="0"/>
              <a:t>.</a:t>
            </a:r>
            <a:endParaRPr lang="ja-JP" altLang="en-US" dirty="0"/>
          </a:p>
        </p:txBody>
      </p:sp>
      <p:pic>
        <p:nvPicPr>
          <p:cNvPr id="2052" name="Picture 4" descr="\\psf\Host\Volumes\IOHD\G5-temp01_n\SuperStream\SS_PPT_2015\AI\PPT_4-3_Type_Agenda.wmf"/>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323528" y="3021804"/>
            <a:ext cx="1656556" cy="294481"/>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テキスト プレースホルダー 13"/>
          <p:cNvSpPr>
            <a:spLocks noGrp="1"/>
          </p:cNvSpPr>
          <p:nvPr>
            <p:ph type="body" sz="quarter" idx="14"/>
          </p:nvPr>
        </p:nvSpPr>
        <p:spPr>
          <a:xfrm>
            <a:off x="4932040" y="836712"/>
            <a:ext cx="3780160" cy="5364596"/>
          </a:xfrm>
          <a:prstGeom prst="rect">
            <a:avLst/>
          </a:prstGeom>
        </p:spPr>
        <p:txBody>
          <a:bodyPr lIns="0" tIns="0" rIns="0" bIns="0" anchor="ctr" anchorCtr="0"/>
          <a:lstStyle>
            <a:lvl1pPr marL="0" indent="0">
              <a:lnSpc>
                <a:spcPts val="1700"/>
              </a:lnSpc>
              <a:spcBef>
                <a:spcPts val="0"/>
              </a:spcBef>
              <a:spcAft>
                <a:spcPts val="0"/>
              </a:spcAft>
              <a:buFontTx/>
              <a:buNone/>
              <a:tabLst/>
              <a:defRPr sz="1400" b="1">
                <a:solidFill>
                  <a:schemeClr val="bg1"/>
                </a:solidFill>
                <a:latin typeface="+mn-ea"/>
                <a:ea typeface="+mn-ea"/>
              </a:defRPr>
            </a:lvl1pPr>
            <a:lvl2pPr>
              <a:defRPr sz="1200">
                <a:latin typeface="+mn-ea"/>
                <a:ea typeface="+mn-ea"/>
              </a:defRPr>
            </a:lvl2pPr>
            <a:lvl3pPr>
              <a:defRPr sz="1200">
                <a:latin typeface="+mn-ea"/>
                <a:ea typeface="+mn-ea"/>
              </a:defRPr>
            </a:lvl3pPr>
            <a:lvl4pPr>
              <a:defRPr sz="1200">
                <a:latin typeface="+mn-ea"/>
                <a:ea typeface="+mn-ea"/>
              </a:defRPr>
            </a:lvl4pPr>
            <a:lvl5pPr>
              <a:defRPr sz="1200">
                <a:latin typeface="+mn-ea"/>
                <a:ea typeface="+mn-ea"/>
              </a:defRPr>
            </a:lvl5pPr>
          </a:lstStyle>
          <a:p>
            <a:pPr lvl="0"/>
            <a:r>
              <a:rPr kumimoji="1" lang="ja-JP" altLang="en-US" dirty="0" smtClean="0"/>
              <a:t>マスター テキストの書式設定</a:t>
            </a:r>
            <a:endParaRPr kumimoji="1" lang="en-US" altLang="ja-JP" dirty="0" smtClean="0"/>
          </a:p>
        </p:txBody>
      </p:sp>
      <p:pic>
        <p:nvPicPr>
          <p:cNvPr id="2053" name="Picture 5" descr="\\psf\Host\Volumes\IOHD\G5-temp01_n\SuperStream\SS_Branding_2015\SuperStream_Logo_201506\corporate\ms_office\logo_corp_nega.wmf"/>
          <p:cNvPicPr>
            <a:picLocks noChangeAspect="1" noChangeArrowheads="1"/>
          </p:cNvPicPr>
          <p:nvPr userDrawn="1"/>
        </p:nvPicPr>
        <p:blipFill>
          <a:blip r:embed="rId4" cstate="print">
            <a:extLst>
              <a:ext uri="{28A0092B-C50C-407E-A947-70E740481C1C}">
                <a14:useLocalDpi xmlns="" xmlns:a14="http://schemas.microsoft.com/office/drawing/2010/main" val="0"/>
              </a:ext>
            </a:extLst>
          </a:blip>
          <a:srcRect/>
          <a:stretch>
            <a:fillRect/>
          </a:stretch>
        </p:blipFill>
        <p:spPr bwMode="auto">
          <a:xfrm>
            <a:off x="7272200" y="279525"/>
            <a:ext cx="1440000" cy="25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027345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1027" name="Picture 3"/>
          <p:cNvPicPr>
            <a:picLocks noChangeArrowheads="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スライド番号プレースホルダー 2"/>
          <p:cNvSpPr>
            <a:spLocks noGrp="1"/>
          </p:cNvSpPr>
          <p:nvPr>
            <p:ph type="sldNum" sz="quarter" idx="10"/>
          </p:nvPr>
        </p:nvSpPr>
        <p:spPr/>
        <p:txBody>
          <a:bodyPr/>
          <a:lstStyle/>
          <a:p>
            <a:fld id="{78AE49ED-73EF-499C-8307-28EB0E7CF529}" type="slidenum">
              <a:rPr lang="ja-JP" altLang="en-US" smtClean="0"/>
              <a:pPr/>
              <a:t>&lt;#&gt;</a:t>
            </a:fld>
            <a:endParaRPr lang="ja-JP" altLang="en-US" dirty="0"/>
          </a:p>
        </p:txBody>
      </p:sp>
      <p:sp>
        <p:nvSpPr>
          <p:cNvPr id="4" name="フッター プレースホルダー 3"/>
          <p:cNvSpPr>
            <a:spLocks noGrp="1"/>
          </p:cNvSpPr>
          <p:nvPr>
            <p:ph type="ftr" sz="quarter" idx="11"/>
          </p:nvPr>
        </p:nvSpPr>
        <p:spPr/>
        <p:txBody>
          <a:bodyPr/>
          <a:lstStyle/>
          <a:p>
            <a:r>
              <a:rPr lang="en-US" altLang="ja-JP" dirty="0" smtClean="0"/>
              <a:t>©  SuperStream Inc. All rights reserved.</a:t>
            </a:r>
            <a:endParaRPr lang="ja-JP" altLang="en-US" dirty="0"/>
          </a:p>
        </p:txBody>
      </p:sp>
      <p:sp>
        <p:nvSpPr>
          <p:cNvPr id="6" name="タイトル 1"/>
          <p:cNvSpPr>
            <a:spLocks noGrp="1"/>
          </p:cNvSpPr>
          <p:nvPr>
            <p:ph type="title"/>
          </p:nvPr>
        </p:nvSpPr>
        <p:spPr>
          <a:xfrm>
            <a:off x="431800" y="1916832"/>
            <a:ext cx="5508352" cy="1899084"/>
          </a:xfrm>
          <a:prstGeom prst="rect">
            <a:avLst/>
          </a:prstGeom>
        </p:spPr>
        <p:txBody>
          <a:bodyPr lIns="0" tIns="0" rIns="0" bIns="0" anchor="ctr" anchorCtr="0"/>
          <a:lstStyle>
            <a:lvl1pPr algn="l">
              <a:lnSpc>
                <a:spcPts val="3000"/>
              </a:lnSpc>
              <a:defRPr sz="2300" b="1">
                <a:solidFill>
                  <a:schemeClr val="bg1"/>
                </a:solidFill>
              </a:defRPr>
            </a:lvl1pPr>
          </a:lstStyle>
          <a:p>
            <a:r>
              <a:rPr kumimoji="1" lang="ja-JP" altLang="en-US" dirty="0" smtClean="0"/>
              <a:t>マスター タイトルの書式設定</a:t>
            </a:r>
            <a:endParaRPr kumimoji="1" lang="ja-JP" altLang="en-US" dirty="0"/>
          </a:p>
        </p:txBody>
      </p:sp>
      <p:pic>
        <p:nvPicPr>
          <p:cNvPr id="7" name="Picture 5" descr="\\psf\Host\Volumes\IOHD\G5-temp01_n\SuperStream\SS_Branding_2015\SuperStream_Logo_201506\corporate\ms_office\logo_corp_nega.wmf"/>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272200" y="279525"/>
            <a:ext cx="1440000" cy="25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825596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pic>
        <p:nvPicPr>
          <p:cNvPr id="5" name="Picture 3"/>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スライド番号プレースホルダー 5"/>
          <p:cNvSpPr>
            <a:spLocks noGrp="1"/>
          </p:cNvSpPr>
          <p:nvPr>
            <p:ph type="sldNum" sz="quarter" idx="12"/>
          </p:nvPr>
        </p:nvSpPr>
        <p:spPr/>
        <p:txBody>
          <a:bodyPr/>
          <a:lstStyle/>
          <a:p>
            <a:fld id="{78AE49ED-73EF-499C-8307-28EB0E7CF529}" type="slidenum">
              <a:rPr kumimoji="1" lang="ja-JP" altLang="en-US" smtClean="0"/>
              <a:pPr/>
              <a:t>&lt;#&gt;</a:t>
            </a:fld>
            <a:endParaRPr kumimoji="1" lang="ja-JP" altLang="en-US" dirty="0"/>
          </a:p>
        </p:txBody>
      </p:sp>
      <p:pic>
        <p:nvPicPr>
          <p:cNvPr id="1027" name="Picture 3" descr="\\psf\Host\Volumes\IOHD\G5-temp01_n\SuperStream\SS_Branding_2015\SuperStream_Logo_201506\corporate\ms_office\logo_corp_posi.wmf"/>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633205" y="692696"/>
            <a:ext cx="1080000" cy="19087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タイトル 1"/>
          <p:cNvSpPr>
            <a:spLocks noGrp="1"/>
          </p:cNvSpPr>
          <p:nvPr>
            <p:ph type="title"/>
          </p:nvPr>
        </p:nvSpPr>
        <p:spPr>
          <a:xfrm>
            <a:off x="252000" y="26670"/>
            <a:ext cx="8280000" cy="639356"/>
          </a:xfrm>
          <a:prstGeom prst="rect">
            <a:avLst/>
          </a:prstGeom>
        </p:spPr>
        <p:txBody>
          <a:bodyPr lIns="0" tIns="0" rIns="0" bIns="0" anchor="b" anchorCtr="0"/>
          <a:lstStyle>
            <a:lvl1pPr algn="l">
              <a:lnSpc>
                <a:spcPts val="2200"/>
              </a:lnSpc>
              <a:defRPr sz="2400" b="1">
                <a:solidFill>
                  <a:schemeClr val="bg1"/>
                </a:solidFill>
              </a:defRPr>
            </a:lvl1pPr>
          </a:lstStyle>
          <a:p>
            <a:r>
              <a:rPr kumimoji="1" lang="ja-JP" altLang="en-US" dirty="0" smtClean="0"/>
              <a:t>マスター タイトルの書式設定</a:t>
            </a:r>
            <a:endParaRPr kumimoji="1" lang="ja-JP" altLang="en-US" dirty="0"/>
          </a:p>
        </p:txBody>
      </p:sp>
      <p:sp>
        <p:nvSpPr>
          <p:cNvPr id="8" name="フッター プレースホルダー 1"/>
          <p:cNvSpPr>
            <a:spLocks noGrp="1"/>
          </p:cNvSpPr>
          <p:nvPr>
            <p:ph type="ftr" sz="quarter" idx="3"/>
          </p:nvPr>
        </p:nvSpPr>
        <p:spPr>
          <a:xfrm>
            <a:off x="431800" y="6444000"/>
            <a:ext cx="2160000" cy="180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smtClean="0"/>
              <a:t>©  SuperStream Inc. All rights reserved.</a:t>
            </a:r>
            <a:endParaRPr lang="ja-JP" altLang="en-US" dirty="0"/>
          </a:p>
        </p:txBody>
      </p:sp>
    </p:spTree>
    <p:extLst>
      <p:ext uri="{BB962C8B-B14F-4D97-AF65-F5344CB8AC3E}">
        <p14:creationId xmlns="" xmlns:p14="http://schemas.microsoft.com/office/powerpoint/2010/main" val="20436945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5123" name="Picture 3"/>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フッター プレースホルダー 3"/>
          <p:cNvSpPr>
            <a:spLocks noGrp="1"/>
          </p:cNvSpPr>
          <p:nvPr>
            <p:ph type="ftr" sz="quarter" idx="11"/>
          </p:nvPr>
        </p:nvSpPr>
        <p:spPr>
          <a:xfrm>
            <a:off x="3492000" y="3681028"/>
            <a:ext cx="2160000" cy="180000"/>
          </a:xfrm>
        </p:spPr>
        <p:txBody>
          <a:bodyPr anchor="t" anchorCtr="0"/>
          <a:lstStyle>
            <a:lvl1pPr algn="ctr">
              <a:defRPr>
                <a:solidFill>
                  <a:schemeClr val="bg1"/>
                </a:solidFill>
              </a:defRPr>
            </a:lvl1pPr>
          </a:lstStyle>
          <a:p>
            <a:r>
              <a:rPr lang="en-US" altLang="ja-JP" dirty="0" smtClean="0"/>
              <a:t>©  SuperStream Inc. All rights reserved.</a:t>
            </a:r>
            <a:endParaRPr lang="ja-JP" altLang="en-US" dirty="0"/>
          </a:p>
        </p:txBody>
      </p:sp>
      <p:pic>
        <p:nvPicPr>
          <p:cNvPr id="8" name="Picture 5" descr="\\psf\Host\Volumes\IOHD\G5-temp01_n\SuperStream\SS_Branding_2015\SuperStream_Logo_201506\corporate\ms_office\logo_corp_nega.wmf"/>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3717000" y="3171069"/>
            <a:ext cx="1710000" cy="30281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0902327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pPr/>
              <a:t>&lt;#&gt;</a:t>
            </a:fld>
            <a:endParaRPr lang="ja-JP" altLang="en-US" dirty="0"/>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kumimoji="1" lang="ja-JP" altLang="en-US" dirty="0" smtClean="0"/>
              <a:t>マスタ タイトルの書式設定</a:t>
            </a:r>
            <a:endParaRPr kumimoji="1" lang="ja-JP" altLang="en-US" dirty="0"/>
          </a:p>
        </p:txBody>
      </p:sp>
      <p:sp>
        <p:nvSpPr>
          <p:cNvPr id="7" name="フッター プレースホルダ 4"/>
          <p:cNvSpPr>
            <a:spLocks noGrp="1"/>
          </p:cNvSpPr>
          <p:nvPr>
            <p:ph type="ftr" sz="quarter" idx="3"/>
          </p:nvPr>
        </p:nvSpPr>
        <p:spPr>
          <a:xfrm>
            <a:off x="504000" y="6462000"/>
            <a:ext cx="2160000" cy="180000"/>
          </a:xfrm>
          <a:prstGeom prst="rect">
            <a:avLst/>
          </a:prstGeom>
        </p:spPr>
        <p:txBody>
          <a:bodyPr vert="horz" lIns="0" tIns="0" rIns="0" bIns="0" rtlCol="0" anchor="ctr"/>
          <a:lstStyle>
            <a:lvl1pPr algn="l">
              <a:defRPr sz="700" baseline="0">
                <a:solidFill>
                  <a:schemeClr val="bg1"/>
                </a:solidFill>
              </a:defRPr>
            </a:lvl1pPr>
          </a:lstStyle>
          <a:p>
            <a:r>
              <a:rPr lang="en-US" altLang="ja-JP" dirty="0" smtClean="0"/>
              <a:t>©2014  SuperStream Inc. All rights reserved.</a:t>
            </a:r>
            <a:endParaRPr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sp>
        <p:nvSpPr>
          <p:cNvPr id="4" name="正方形/長方形 3"/>
          <p:cNvSpPr/>
          <p:nvPr userDrawn="1"/>
        </p:nvSpPr>
        <p:spPr>
          <a:xfrm>
            <a:off x="0" y="0"/>
            <a:ext cx="9144000" cy="2960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1026" name="Picture 2"/>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0" y="750342"/>
            <a:ext cx="9144000" cy="610235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タイトル 1"/>
          <p:cNvSpPr>
            <a:spLocks noGrp="1"/>
          </p:cNvSpPr>
          <p:nvPr>
            <p:ph type="title"/>
          </p:nvPr>
        </p:nvSpPr>
        <p:spPr>
          <a:xfrm>
            <a:off x="431800" y="2060848"/>
            <a:ext cx="5508352" cy="1755068"/>
          </a:xfrm>
          <a:prstGeom prst="rect">
            <a:avLst/>
          </a:prstGeom>
        </p:spPr>
        <p:txBody>
          <a:bodyPr lIns="0" tIns="0" rIns="0" bIns="0" anchor="ctr" anchorCtr="0"/>
          <a:lstStyle>
            <a:lvl1pPr algn="l">
              <a:lnSpc>
                <a:spcPts val="3000"/>
              </a:lnSpc>
              <a:defRPr sz="2400" b="1">
                <a:solidFill>
                  <a:schemeClr val="bg1"/>
                </a:solidFill>
              </a:defRPr>
            </a:lvl1pPr>
          </a:lstStyle>
          <a:p>
            <a:r>
              <a:rPr kumimoji="1" lang="ja-JP" altLang="en-US" dirty="0" smtClean="0"/>
              <a:t>マスター タイトルの書式設定</a:t>
            </a:r>
            <a:endParaRPr kumimoji="1" lang="ja-JP" altLang="en-US" dirty="0"/>
          </a:p>
        </p:txBody>
      </p:sp>
      <p:sp>
        <p:nvSpPr>
          <p:cNvPr id="5" name="フッター プレースホルダー 1"/>
          <p:cNvSpPr>
            <a:spLocks noGrp="1"/>
          </p:cNvSpPr>
          <p:nvPr>
            <p:ph type="ftr" sz="quarter" idx="3"/>
          </p:nvPr>
        </p:nvSpPr>
        <p:spPr>
          <a:xfrm>
            <a:off x="431800" y="6444000"/>
            <a:ext cx="2160000" cy="180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smtClean="0">
                <a:solidFill>
                  <a:prstClr val="black">
                    <a:tint val="75000"/>
                  </a:prstClr>
                </a:solidFill>
              </a:rPr>
              <a:t>©  SuperStream Inc. All rights reserved.</a:t>
            </a:r>
            <a:endParaRPr lang="ja-JP" altLang="en-US" dirty="0">
              <a:solidFill>
                <a:prstClr val="black">
                  <a:tint val="75000"/>
                </a:prstClr>
              </a:solidFill>
            </a:endParaRPr>
          </a:p>
        </p:txBody>
      </p:sp>
      <p:pic>
        <p:nvPicPr>
          <p:cNvPr id="1027" name="Picture 3" descr="\\psf\Host\Volumes\IOHD\G5-temp01_n\SuperStream\SS_Branding_2015\SuperStream_Logo_201506\corporate\ms_office\logo_corp_posi.wmf"/>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360000" y="280800"/>
            <a:ext cx="1710000" cy="30221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5209325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8352000" y="6480000"/>
            <a:ext cx="360000" cy="180000"/>
          </a:xfrm>
          <a:prstGeom prst="rect">
            <a:avLst/>
          </a:prstGeom>
        </p:spPr>
        <p:txBody>
          <a:bodyPr vert="horz" lIns="0" tIns="0" rIns="0" bIns="0" rtlCol="0" anchor="b" anchorCtr="0"/>
          <a:lstStyle>
            <a:lvl1pPr algn="r">
              <a:defRPr sz="900">
                <a:solidFill>
                  <a:schemeClr val="tx1">
                    <a:lumMod val="50000"/>
                    <a:lumOff val="50000"/>
                  </a:schemeClr>
                </a:solidFill>
              </a:defRPr>
            </a:lvl1pPr>
          </a:lstStyle>
          <a:p>
            <a:fld id="{78AE49ED-73EF-499C-8307-28EB0E7CF529}" type="slidenum">
              <a:rPr lang="ja-JP" altLang="en-US" smtClean="0"/>
              <a:pPr/>
              <a:t>&lt;#&gt;</a:t>
            </a:fld>
            <a:endParaRPr lang="ja-JP" altLang="en-US" dirty="0"/>
          </a:p>
        </p:txBody>
      </p:sp>
      <p:sp>
        <p:nvSpPr>
          <p:cNvPr id="11" name="正方形/長方形 10"/>
          <p:cNvSpPr/>
          <p:nvPr userDrawn="1"/>
        </p:nvSpPr>
        <p:spPr>
          <a:xfrm>
            <a:off x="0" y="0"/>
            <a:ext cx="9144000" cy="972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ー 1"/>
          <p:cNvSpPr>
            <a:spLocks noGrp="1"/>
          </p:cNvSpPr>
          <p:nvPr>
            <p:ph type="ftr" sz="quarter" idx="3"/>
          </p:nvPr>
        </p:nvSpPr>
        <p:spPr>
          <a:xfrm>
            <a:off x="431800" y="6444000"/>
            <a:ext cx="2160000" cy="180000"/>
          </a:xfrm>
          <a:prstGeom prst="rect">
            <a:avLst/>
          </a:prstGeom>
        </p:spPr>
        <p:txBody>
          <a:bodyPr vert="horz" lIns="0" tIns="0" rIns="0" bIns="0" rtlCol="0" anchor="b" anchorCtr="0"/>
          <a:lstStyle>
            <a:lvl1pPr algn="l">
              <a:defRPr sz="600">
                <a:solidFill>
                  <a:schemeClr val="tx1">
                    <a:tint val="75000"/>
                  </a:schemeClr>
                </a:solidFill>
              </a:defRPr>
            </a:lvl1pPr>
          </a:lstStyle>
          <a:p>
            <a:r>
              <a:rPr lang="en-US" altLang="ja-JP" dirty="0" smtClean="0"/>
              <a:t>©  SuperStream Inc. All rights reserved.</a:t>
            </a:r>
            <a:endParaRPr lang="ja-JP" altLang="en-US" dirty="0"/>
          </a:p>
        </p:txBody>
      </p:sp>
    </p:spTree>
    <p:extLst>
      <p:ext uri="{BB962C8B-B14F-4D97-AF65-F5344CB8AC3E}">
        <p14:creationId xmlns="" xmlns:p14="http://schemas.microsoft.com/office/powerpoint/2010/main" val="428463223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Lst>
  <p:timing>
    <p:tnLst>
      <p:par>
        <p:cTn id="1" dur="indefinite" restart="never" nodeType="tmRoot"/>
      </p:par>
    </p:tnLst>
  </p:timing>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8.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395536" y="1584000"/>
            <a:ext cx="5148572" cy="864096"/>
          </a:xfrm>
          <a:prstGeom prst="rect">
            <a:avLst/>
          </a:prstGeom>
        </p:spPr>
        <p:txBody>
          <a:bodyPr lIns="0" tIns="0" rIns="0" bIns="0" anchor="t" anchorCtr="0"/>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メイリオ" pitchFamily="50" charset="-128"/>
                <a:cs typeface="Times New Roman" pitchFamily="18" charset="0"/>
              </a:rPr>
              <a:t>-CORE</a:t>
            </a:r>
            <a:r>
              <a:rPr kumimoji="1" lang="ja-JP" altLang="en-US" sz="24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シリーズ</a:t>
            </a:r>
            <a:r>
              <a:rPr kumimoji="1" lang="en-US" altLang="ja-JP" sz="2400" b="1" i="0" u="none" strike="noStrike" kern="1200" cap="none" spc="0" normalizeH="0" baseline="0" noProof="0" dirty="0" smtClean="0">
                <a:ln>
                  <a:noFill/>
                </a:ln>
                <a:solidFill>
                  <a:schemeClr val="bg1"/>
                </a:solidFill>
                <a:effectLst/>
                <a:uLnTx/>
                <a:uFillTx/>
                <a:latin typeface="+mj-lt"/>
                <a:ea typeface="+mj-ea"/>
                <a:cs typeface="+mj-cs"/>
              </a:rPr>
              <a:t/>
            </a:r>
            <a:br>
              <a:rPr kumimoji="1" lang="en-US" altLang="ja-JP" sz="2400" b="1" i="0" u="none" strike="noStrike" kern="1200" cap="none" spc="0" normalizeH="0" baseline="0" noProof="0" dirty="0" smtClean="0">
                <a:ln>
                  <a:noFill/>
                </a:ln>
                <a:solidFill>
                  <a:schemeClr val="bg1"/>
                </a:solidFill>
                <a:effectLst/>
                <a:uLnTx/>
                <a:uFillTx/>
                <a:latin typeface="+mj-lt"/>
                <a:ea typeface="+mj-ea"/>
                <a:cs typeface="+mj-cs"/>
              </a:rPr>
            </a:br>
            <a:r>
              <a:rPr kumimoji="1" lang="en-US" altLang="ja-JP" sz="2400" b="1" i="0" u="none" strike="noStrike" kern="1200" cap="none" spc="0" normalizeH="0" baseline="0" noProof="0" dirty="0" smtClean="0">
                <a:ln>
                  <a:noFill/>
                </a:ln>
                <a:solidFill>
                  <a:schemeClr val="bg1"/>
                </a:solidFill>
                <a:effectLst/>
                <a:uLnTx/>
                <a:uFillTx/>
                <a:latin typeface="+mj-lt"/>
                <a:ea typeface="+mj-ea"/>
                <a:cs typeface="+mj-cs"/>
              </a:rPr>
              <a:t>SP20160801</a:t>
            </a:r>
            <a:r>
              <a:rPr kumimoji="1" lang="ja-JP" altLang="ja-JP" sz="2400" b="1" i="0" u="none" strike="noStrike" kern="1200" cap="none" spc="0" normalizeH="0" baseline="0" noProof="0" dirty="0" smtClean="0">
                <a:ln>
                  <a:noFill/>
                </a:ln>
                <a:solidFill>
                  <a:schemeClr val="bg1"/>
                </a:solidFill>
                <a:effectLst/>
                <a:uLnTx/>
                <a:uFillTx/>
                <a:latin typeface="+mj-lt"/>
                <a:ea typeface="+mj-ea"/>
                <a:cs typeface="+mj-cs"/>
              </a:rPr>
              <a:t>版</a:t>
            </a:r>
            <a:r>
              <a:rPr lang="en-US" altLang="ja-JP" sz="2400" b="1" dirty="0" smtClean="0">
                <a:solidFill>
                  <a:schemeClr val="bg1"/>
                </a:solidFill>
                <a:latin typeface="+mj-lt"/>
                <a:ea typeface="+mj-ea"/>
                <a:cs typeface="+mj-cs"/>
              </a:rPr>
              <a:t> </a:t>
            </a:r>
            <a:r>
              <a:rPr lang="ja-JP" altLang="en-US" sz="2400" b="1" dirty="0" smtClean="0">
                <a:solidFill>
                  <a:schemeClr val="bg1"/>
                </a:solidFill>
                <a:latin typeface="+mj-lt"/>
                <a:ea typeface="+mj-ea"/>
                <a:cs typeface="+mj-cs"/>
              </a:rPr>
              <a:t>製品説明資料</a:t>
            </a:r>
            <a:r>
              <a:rPr kumimoji="1" lang="en-US" altLang="ja-JP" sz="24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r>
            <a:br>
              <a:rPr kumimoji="1" lang="en-US" altLang="ja-JP" sz="24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br>
            <a:endParaRPr kumimoji="1" lang="ja-JP" altLang="en-US"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7" name="テキスト プレースホルダ 1"/>
          <p:cNvSpPr txBox="1">
            <a:spLocks/>
          </p:cNvSpPr>
          <p:nvPr/>
        </p:nvSpPr>
        <p:spPr>
          <a:xfrm>
            <a:off x="179512" y="5481228"/>
            <a:ext cx="2412268" cy="720080"/>
          </a:xfrm>
          <a:prstGeom prst="rect">
            <a:avLst/>
          </a:prstGeom>
        </p:spPr>
        <p:txBody>
          <a:bodyPr lIns="0" tIns="0" rIns="0" bIns="0"/>
          <a:lstStyle/>
          <a:p>
            <a:pPr marL="216000" indent="-216000" algn="r" fontAlgn="ctr">
              <a:spcBef>
                <a:spcPct val="20000"/>
              </a:spcBef>
              <a:buClr>
                <a:srgbClr val="0065AE">
                  <a:lumMod val="20000"/>
                  <a:lumOff val="80000"/>
                </a:srgbClr>
              </a:buClr>
              <a:buSzPct val="75000"/>
              <a:defRPr/>
            </a:pPr>
            <a:r>
              <a:rPr lang="ja-JP" altLang="en-US" sz="1400" b="1" dirty="0" smtClean="0">
                <a:latin typeface="メイリオ" pitchFamily="50" charset="-128"/>
                <a:ea typeface="メイリオ" pitchFamily="50" charset="-128"/>
                <a:cs typeface="メイリオ" pitchFamily="50" charset="-128"/>
              </a:rPr>
              <a:t>スーパーストリーム株式会社</a:t>
            </a:r>
            <a:endParaRPr lang="en-US" altLang="ja-JP" sz="1400" b="1" dirty="0" smtClean="0">
              <a:latin typeface="メイリオ" pitchFamily="50" charset="-128"/>
              <a:ea typeface="メイリオ" pitchFamily="50" charset="-128"/>
              <a:cs typeface="メイリオ" pitchFamily="50" charset="-128"/>
            </a:endParaRPr>
          </a:p>
          <a:p>
            <a:pPr marL="216000" indent="-216000" algn="r" fontAlgn="ctr">
              <a:spcBef>
                <a:spcPct val="20000"/>
              </a:spcBef>
              <a:buClr>
                <a:srgbClr val="0065AE">
                  <a:lumMod val="20000"/>
                  <a:lumOff val="80000"/>
                </a:srgbClr>
              </a:buClr>
              <a:buSzPct val="75000"/>
              <a:defRPr/>
            </a:pPr>
            <a:r>
              <a:rPr lang="en-US" altLang="ja-JP" b="1" dirty="0" smtClean="0">
                <a:latin typeface="メイリオ" pitchFamily="50" charset="-128"/>
                <a:ea typeface="メイリオ" pitchFamily="50" charset="-128"/>
                <a:cs typeface="メイリオ" pitchFamily="50" charset="-128"/>
              </a:rPr>
              <a:t>2016/07/25</a:t>
            </a:r>
            <a:endParaRPr lang="en-US" altLang="ja-JP" b="1" dirty="0">
              <a:latin typeface="メイリオ" pitchFamily="50" charset="-128"/>
              <a:ea typeface="メイリオ" pitchFamily="50" charset="-128"/>
              <a:cs typeface="メイリオ" pitchFamily="50" charset="-128"/>
            </a:endParaRPr>
          </a:p>
          <a:p>
            <a:pPr marL="216000" indent="-216000" algn="r" fontAlgn="ctr">
              <a:spcBef>
                <a:spcPct val="20000"/>
              </a:spcBef>
              <a:buClr>
                <a:srgbClr val="0065AE">
                  <a:lumMod val="20000"/>
                  <a:lumOff val="80000"/>
                </a:srgbClr>
              </a:buClr>
              <a:buSzPct val="75000"/>
              <a:buFont typeface="Wingdings" pitchFamily="2" charset="2"/>
              <a:buNone/>
              <a:defRPr/>
            </a:pPr>
            <a:endParaRPr lang="en-US" altLang="ja-JP" sz="1700" b="1" dirty="0">
              <a:latin typeface="メイリオ" pitchFamily="50" charset="-128"/>
              <a:ea typeface="メイリオ" pitchFamily="50" charset="-128"/>
              <a:cs typeface="メイリオ"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10</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-AP+</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mj-cs"/>
              </a:rPr>
              <a:t>4</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電債期日振替日休日調整対応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2592288"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933056"/>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注意事項</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2052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pPr marL="0" lvl="1">
              <a:buClr>
                <a:schemeClr val="accent1"/>
              </a:buClr>
              <a:buSzPct val="80000"/>
              <a:tabLst>
                <a:tab pos="3409950" algn="l"/>
              </a:tabLst>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PB000100/</a:t>
            </a:r>
            <a:r>
              <a:rPr lang="ja-JP" altLang="en-US" sz="1400" dirty="0" smtClean="0">
                <a:latin typeface="メイリオ" pitchFamily="50" charset="-128"/>
                <a:ea typeface="メイリオ" pitchFamily="50" charset="-128"/>
                <a:cs typeface="メイリオ" pitchFamily="50" charset="-128"/>
              </a:rPr>
              <a:t>支払予定処理</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PL000700/</a:t>
            </a:r>
            <a:r>
              <a:rPr lang="ja-JP" altLang="en-US" sz="1400" dirty="0" smtClean="0">
                <a:latin typeface="メイリオ" pitchFamily="50" charset="-128"/>
                <a:ea typeface="メイリオ" pitchFamily="50" charset="-128"/>
                <a:cs typeface="メイリオ" pitchFamily="50" charset="-128"/>
              </a:rPr>
              <a:t>仕入先条件マスタ一覧表</a:t>
            </a:r>
            <a:endParaRPr lang="en-US" altLang="ja-JP" sz="1400" dirty="0" smtClean="0">
              <a:latin typeface="メイリオ" pitchFamily="50" charset="-128"/>
              <a:ea typeface="メイリオ" pitchFamily="50" charset="-128"/>
              <a:cs typeface="メイリオ" pitchFamily="50" charset="-128"/>
            </a:endParaRPr>
          </a:p>
          <a:p>
            <a:pPr marL="0" lvl="1" defTabSz="647700">
              <a:buClr>
                <a:schemeClr val="accent1"/>
              </a:buClr>
              <a:buSzPct val="80000"/>
              <a:tabLst>
                <a:tab pos="3409950" algn="l"/>
              </a:tabLst>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PB000700/</a:t>
            </a:r>
            <a:r>
              <a:rPr lang="ja-JP" altLang="en-US" sz="1400" dirty="0" smtClean="0">
                <a:latin typeface="メイリオ" pitchFamily="50" charset="-128"/>
                <a:ea typeface="メイリオ" pitchFamily="50" charset="-128"/>
                <a:cs typeface="メイリオ" pitchFamily="50" charset="-128"/>
              </a:rPr>
              <a:t>外部取込ＩＦ処理</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PM000600/</a:t>
            </a:r>
            <a:r>
              <a:rPr lang="ja-JP" altLang="en-US" sz="1400" dirty="0" smtClean="0">
                <a:latin typeface="メイリオ" pitchFamily="50" charset="-128"/>
                <a:ea typeface="メイリオ" pitchFamily="50" charset="-128"/>
                <a:cs typeface="メイリオ" pitchFamily="50" charset="-128"/>
              </a:rPr>
              <a:t>仕入先マスタ登録</a:t>
            </a:r>
            <a:endParaRPr lang="en-US" altLang="ja-JP" sz="1400" dirty="0" smtClean="0">
              <a:latin typeface="メイリオ" pitchFamily="50" charset="-128"/>
              <a:ea typeface="メイリオ" pitchFamily="50" charset="-128"/>
              <a:cs typeface="メイリオ" pitchFamily="50" charset="-128"/>
            </a:endParaRPr>
          </a:p>
          <a:p>
            <a:pPr marL="0" lvl="1" defTabSz="847725">
              <a:buClr>
                <a:schemeClr val="accent1"/>
              </a:buClr>
              <a:buSzPct val="80000"/>
              <a:tabLst>
                <a:tab pos="3409950" algn="l"/>
              </a:tabLst>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PB100200/</a:t>
            </a:r>
            <a:r>
              <a:rPr lang="ja-JP" altLang="en-US" sz="1400" dirty="0" smtClean="0">
                <a:latin typeface="メイリオ" pitchFamily="50" charset="-128"/>
                <a:ea typeface="メイリオ" pitchFamily="50" charset="-128"/>
                <a:cs typeface="メイリオ" pitchFamily="50" charset="-128"/>
              </a:rPr>
              <a:t>締次残高更新</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PM500500/</a:t>
            </a:r>
            <a:r>
              <a:rPr lang="ja-JP" altLang="en-US" sz="1400" dirty="0" smtClean="0">
                <a:latin typeface="メイリオ" pitchFamily="50" charset="-128"/>
                <a:ea typeface="メイリオ" pitchFamily="50" charset="-128"/>
                <a:cs typeface="メイリオ" pitchFamily="50" charset="-128"/>
              </a:rPr>
              <a:t>バッチマスタメンテナンス（仕入先）</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tabLst>
                <a:tab pos="3409950" algn="l"/>
              </a:tabLst>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PE000100/</a:t>
            </a:r>
            <a:r>
              <a:rPr lang="ja-JP" altLang="en-US" sz="1400" dirty="0" smtClean="0">
                <a:latin typeface="メイリオ" pitchFamily="50" charset="-128"/>
                <a:ea typeface="メイリオ" pitchFamily="50" charset="-128"/>
                <a:cs typeface="メイリオ" pitchFamily="50" charset="-128"/>
              </a:rPr>
              <a:t>請求書入力</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PN000100/</a:t>
            </a:r>
            <a:r>
              <a:rPr lang="ja-JP" altLang="en-US" sz="1400" dirty="0" smtClean="0">
                <a:latin typeface="メイリオ" pitchFamily="50" charset="-128"/>
                <a:ea typeface="メイリオ" pitchFamily="50" charset="-128"/>
                <a:cs typeface="メイリオ" pitchFamily="50" charset="-128"/>
              </a:rPr>
              <a:t>ＡＰ＋新会社セットアップ</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PE002300/</a:t>
            </a:r>
            <a:r>
              <a:rPr lang="ja-JP" altLang="en-US" sz="1400" dirty="0" smtClean="0">
                <a:latin typeface="メイリオ" pitchFamily="50" charset="-128"/>
                <a:ea typeface="メイリオ" pitchFamily="50" charset="-128"/>
                <a:cs typeface="メイリオ" pitchFamily="50" charset="-128"/>
              </a:rPr>
              <a:t>支払変更入力</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PE002500/</a:t>
            </a:r>
            <a:r>
              <a:rPr lang="ja-JP" altLang="en-US" sz="1400" dirty="0" smtClean="0">
                <a:latin typeface="メイリオ" pitchFamily="50" charset="-128"/>
                <a:ea typeface="メイリオ" pitchFamily="50" charset="-128"/>
                <a:cs typeface="メイリオ" pitchFamily="50" charset="-128"/>
              </a:rPr>
              <a:t>支払予定一括変更入力</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PE100700/</a:t>
            </a:r>
            <a:r>
              <a:rPr lang="ja-JP" altLang="en-US" sz="1400" dirty="0" smtClean="0">
                <a:latin typeface="メイリオ" pitchFamily="50" charset="-128"/>
                <a:ea typeface="メイリオ" pitchFamily="50" charset="-128"/>
                <a:cs typeface="メイリオ" pitchFamily="50" charset="-128"/>
              </a:rPr>
              <a:t>相殺入力</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PE500300/</a:t>
            </a:r>
            <a:r>
              <a:rPr lang="ja-JP" altLang="en-US" sz="1400" dirty="0" smtClean="0">
                <a:latin typeface="メイリオ" pitchFamily="50" charset="-128"/>
                <a:ea typeface="メイリオ" pitchFamily="50" charset="-128"/>
                <a:cs typeface="メイリオ" pitchFamily="50" charset="-128"/>
              </a:rPr>
              <a:t>外部取込エラーデータ修正</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4293096"/>
            <a:ext cx="8280000" cy="1944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Times New Roman" pitchFamily="18" charset="0"/>
              </a:rPr>
              <a:t>「電債期日振替日休日処理区分」は</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仕入先条件マスタ</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の債務科目に対する支払条件毎に</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設定します。</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・バージョンアップ後の「電債期日振替日休日処理区分」初期値は</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調整しない</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です。</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・「電債期日振替日休日処理区分」が</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前日</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または</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翌日</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の場合、</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請求書入力</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や</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支払変更入力</a:t>
            </a:r>
            <a:r>
              <a:rPr lang="en-US" altLang="ja-JP" sz="1400" dirty="0" smtClean="0">
                <a:latin typeface="メイリオ" pitchFamily="50" charset="-128"/>
                <a:ea typeface="メイリオ" pitchFamily="50" charset="-128"/>
                <a:cs typeface="Times New Roman" pitchFamily="18" charset="0"/>
              </a:rPr>
              <a:t>]</a:t>
            </a:r>
          </a:p>
          <a:p>
            <a:pPr>
              <a:spcBef>
                <a:spcPct val="0"/>
              </a:spcBef>
            </a:pPr>
            <a:r>
              <a:rPr lang="ja-JP" altLang="en-US" sz="1400" dirty="0" smtClean="0">
                <a:latin typeface="メイリオ" pitchFamily="50" charset="-128"/>
                <a:ea typeface="メイリオ" pitchFamily="50" charset="-128"/>
                <a:cs typeface="Times New Roman" pitchFamily="18" charset="0"/>
              </a:rPr>
              <a:t>　では、期日振替日に銀行休日調整前日付は入力できなくなります。</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・「電債期日振替日休日処理区分」が</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前日</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または</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翌日</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の場合、</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外部取込</a:t>
            </a:r>
            <a:r>
              <a:rPr lang="en-US" altLang="ja-JP" sz="1400" dirty="0" smtClean="0">
                <a:latin typeface="メイリオ" pitchFamily="50" charset="-128"/>
                <a:ea typeface="メイリオ" pitchFamily="50" charset="-128"/>
                <a:cs typeface="Times New Roman" pitchFamily="18" charset="0"/>
              </a:rPr>
              <a:t>IF</a:t>
            </a:r>
            <a:r>
              <a:rPr lang="ja-JP" altLang="en-US" sz="1400" dirty="0" smtClean="0">
                <a:latin typeface="メイリオ" pitchFamily="50" charset="-128"/>
                <a:ea typeface="メイリオ" pitchFamily="50" charset="-128"/>
                <a:cs typeface="Times New Roman" pitchFamily="18" charset="0"/>
              </a:rPr>
              <a:t>処理</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では、</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外部データに設定された期日振替日は休日調整後日付に変更されて取込まれます。</a:t>
            </a:r>
            <a:endParaRPr lang="en-US" altLang="ja-JP" sz="1400" dirty="0" smtClean="0">
              <a:latin typeface="メイリオ" pitchFamily="50" charset="-128"/>
              <a:ea typeface="メイリオ" pitchFamily="50" charset="-128"/>
              <a:cs typeface="Times New Roman" pitchFamily="18" charset="0"/>
            </a:endParaRPr>
          </a:p>
        </p:txBody>
      </p:sp>
      <p:sp>
        <p:nvSpPr>
          <p:cNvPr id="14"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11</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-AP+</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mj-cs"/>
              </a:rPr>
              <a:t>5</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電債送信データ</a:t>
            </a:r>
            <a:r>
              <a:rPr lang="en-US" altLang="ja-JP" b="1" dirty="0" smtClean="0">
                <a:solidFill>
                  <a:schemeClr val="bg1"/>
                </a:solidFill>
                <a:latin typeface="メイリオ" pitchFamily="50" charset="-128"/>
                <a:ea typeface="メイリオ" pitchFamily="50" charset="-128"/>
                <a:cs typeface="メイリオ" pitchFamily="50" charset="-128"/>
              </a:rPr>
              <a:t>JEMCO</a:t>
            </a:r>
            <a:r>
              <a:rPr lang="ja-JP" altLang="en-US" b="1" dirty="0" smtClean="0">
                <a:solidFill>
                  <a:schemeClr val="bg1"/>
                </a:solidFill>
                <a:latin typeface="メイリオ" pitchFamily="50" charset="-128"/>
                <a:ea typeface="メイリオ" pitchFamily="50" charset="-128"/>
                <a:cs typeface="メイリオ" pitchFamily="50" charset="-128"/>
              </a:rPr>
              <a:t>ファイル拡張子変更</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528232"/>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548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en-US" altLang="ja-JP" sz="1400" dirty="0" smtClean="0">
                <a:latin typeface="メイリオ" pitchFamily="50" charset="-128"/>
                <a:ea typeface="メイリオ" pitchFamily="50" charset="-128"/>
                <a:cs typeface="メイリオ" pitchFamily="50" charset="-128"/>
              </a:rPr>
              <a:t>JEMCO</a:t>
            </a:r>
            <a:r>
              <a:rPr lang="ja-JP" altLang="en-US" sz="1400" dirty="0" smtClean="0">
                <a:latin typeface="メイリオ" pitchFamily="50" charset="-128"/>
                <a:ea typeface="メイリオ" pitchFamily="50" charset="-128"/>
                <a:cs typeface="メイリオ" pitchFamily="50" charset="-128"/>
              </a:rPr>
              <a:t>平成</a:t>
            </a:r>
            <a:r>
              <a:rPr lang="en-US" altLang="ja-JP" sz="1400" dirty="0" smtClean="0">
                <a:latin typeface="メイリオ" pitchFamily="50" charset="-128"/>
                <a:ea typeface="メイリオ" pitchFamily="50" charset="-128"/>
                <a:cs typeface="メイリオ" pitchFamily="50" charset="-128"/>
              </a:rPr>
              <a:t>27</a:t>
            </a:r>
            <a:r>
              <a:rPr lang="ja-JP" altLang="en-US" sz="1400" dirty="0" smtClean="0">
                <a:latin typeface="メイリオ" pitchFamily="50" charset="-128"/>
                <a:ea typeface="メイリオ" pitchFamily="50" charset="-128"/>
                <a:cs typeface="メイリオ" pitchFamily="50" charset="-128"/>
              </a:rPr>
              <a:t>年</a:t>
            </a:r>
            <a:r>
              <a:rPr lang="en-US" altLang="ja-JP" sz="1400" dirty="0" smtClean="0">
                <a:latin typeface="メイリオ" pitchFamily="50" charset="-128"/>
                <a:ea typeface="メイリオ" pitchFamily="50" charset="-128"/>
                <a:cs typeface="メイリオ" pitchFamily="50" charset="-128"/>
              </a:rPr>
              <a:t>12</a:t>
            </a:r>
            <a:r>
              <a:rPr lang="ja-JP" altLang="en-US" sz="1400" dirty="0" smtClean="0">
                <a:latin typeface="メイリオ" pitchFamily="50" charset="-128"/>
                <a:ea typeface="メイリオ" pitchFamily="50" charset="-128"/>
                <a:cs typeface="メイリオ" pitchFamily="50" charset="-128"/>
              </a:rPr>
              <a:t>月</a:t>
            </a:r>
            <a:r>
              <a:rPr lang="en-US" altLang="ja-JP" sz="1400" dirty="0" smtClean="0">
                <a:latin typeface="メイリオ" pitchFamily="50" charset="-128"/>
                <a:ea typeface="メイリオ" pitchFamily="50" charset="-128"/>
                <a:cs typeface="メイリオ" pitchFamily="50" charset="-128"/>
              </a:rPr>
              <a:t>7</a:t>
            </a:r>
            <a:r>
              <a:rPr lang="ja-JP" altLang="en-US" sz="1400" dirty="0" smtClean="0">
                <a:latin typeface="メイリオ" pitchFamily="50" charset="-128"/>
                <a:ea typeface="メイリオ" pitchFamily="50" charset="-128"/>
                <a:cs typeface="メイリオ" pitchFamily="50" charset="-128"/>
              </a:rPr>
              <a:t>日「電子決済サービスシステムのバージョンアップに伴う利用契約の改訂」により、</a:t>
            </a:r>
            <a:r>
              <a:rPr lang="en-US" altLang="ja-JP" sz="1400" dirty="0" smtClean="0">
                <a:latin typeface="メイリオ" pitchFamily="50" charset="-128"/>
                <a:ea typeface="メイリオ" pitchFamily="50" charset="-128"/>
                <a:cs typeface="メイリオ" pitchFamily="50" charset="-128"/>
              </a:rPr>
              <a:t>JEMCO</a:t>
            </a:r>
            <a:r>
              <a:rPr lang="ja-JP" altLang="en-US" sz="1400" dirty="0" smtClean="0">
                <a:latin typeface="メイリオ" pitchFamily="50" charset="-128"/>
                <a:ea typeface="メイリオ" pitchFamily="50" charset="-128"/>
                <a:cs typeface="メイリオ" pitchFamily="50" charset="-128"/>
              </a:rPr>
              <a:t>が規定する送信データファイルの拡張子が「</a:t>
            </a:r>
            <a:r>
              <a:rPr lang="en-US" altLang="ja-JP" sz="1400" dirty="0" smtClean="0">
                <a:latin typeface="メイリオ" pitchFamily="50" charset="-128"/>
                <a:ea typeface="メイリオ" pitchFamily="50" charset="-128"/>
                <a:cs typeface="メイリオ" pitchFamily="50" charset="-128"/>
              </a:rPr>
              <a:t>.txt</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dat</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拡張子なし</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のいずれかに限定されます。</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a:p>
            <a:r>
              <a:rPr lang="en-US" altLang="ja-JP" sz="1400" b="1" i="1" dirty="0" smtClean="0">
                <a:latin typeface="Times New Roman" pitchFamily="18" charset="0"/>
                <a:ea typeface="メイリオ" pitchFamily="50" charset="-128"/>
                <a:cs typeface="Times New Roman" pitchFamily="18" charset="0"/>
              </a:rPr>
              <a:t>SuperStream</a:t>
            </a:r>
            <a:r>
              <a:rPr lang="en-US" altLang="ja-JP" sz="1400" b="1" dirty="0" smtClean="0">
                <a:latin typeface="Times New Roman" pitchFamily="18" charset="0"/>
                <a:ea typeface="メイリオ" pitchFamily="50" charset="-128"/>
                <a:cs typeface="Times New Roman" pitchFamily="18" charset="0"/>
              </a:rPr>
              <a:t>-AP+</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電債送信データ作成</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では</a:t>
            </a:r>
            <a:r>
              <a:rPr lang="en-US" altLang="ja-JP" sz="1400" dirty="0" smtClean="0">
                <a:latin typeface="メイリオ" pitchFamily="50" charset="-128"/>
                <a:ea typeface="メイリオ" pitchFamily="50" charset="-128"/>
                <a:cs typeface="Times New Roman" pitchFamily="18" charset="0"/>
              </a:rPr>
              <a:t>EBCDIC</a:t>
            </a:r>
            <a:r>
              <a:rPr lang="ja-JP" altLang="en-US" sz="1400" dirty="0" smtClean="0">
                <a:latin typeface="メイリオ" pitchFamily="50" charset="-128"/>
                <a:ea typeface="メイリオ" pitchFamily="50" charset="-128"/>
                <a:cs typeface="Times New Roman" pitchFamily="18" charset="0"/>
              </a:rPr>
              <a:t>コードファイルを「</a:t>
            </a:r>
            <a:r>
              <a:rPr lang="en-US" altLang="ja-JP" sz="1400" dirty="0" smtClean="0">
                <a:latin typeface="メイリオ" pitchFamily="50" charset="-128"/>
                <a:ea typeface="メイリオ" pitchFamily="50" charset="-128"/>
                <a:cs typeface="Times New Roman" pitchFamily="18" charset="0"/>
              </a:rPr>
              <a:t>.txt</a:t>
            </a:r>
            <a:r>
              <a:rPr lang="ja-JP" altLang="en-US" sz="1400" dirty="0" smtClean="0">
                <a:latin typeface="メイリオ" pitchFamily="50" charset="-128"/>
                <a:ea typeface="メイリオ" pitchFamily="50" charset="-128"/>
                <a:cs typeface="Times New Roman" pitchFamily="18" charset="0"/>
              </a:rPr>
              <a:t>」、</a:t>
            </a:r>
            <a:r>
              <a:rPr lang="en-US" altLang="ja-JP" sz="1400" dirty="0" smtClean="0">
                <a:latin typeface="メイリオ" pitchFamily="50" charset="-128"/>
                <a:ea typeface="メイリオ" pitchFamily="50" charset="-128"/>
                <a:cs typeface="Times New Roman" pitchFamily="18" charset="0"/>
              </a:rPr>
              <a:t>SJIS</a:t>
            </a:r>
            <a:r>
              <a:rPr lang="ja-JP" altLang="en-US" sz="1400" dirty="0" smtClean="0">
                <a:latin typeface="メイリオ" pitchFamily="50" charset="-128"/>
                <a:ea typeface="メイリオ" pitchFamily="50" charset="-128"/>
                <a:cs typeface="Times New Roman" pitchFamily="18" charset="0"/>
              </a:rPr>
              <a:t>コードファイルを「</a:t>
            </a:r>
            <a:r>
              <a:rPr lang="en-US" altLang="ja-JP" sz="1400" dirty="0" smtClean="0">
                <a:latin typeface="メイリオ" pitchFamily="50" charset="-128"/>
                <a:ea typeface="メイリオ" pitchFamily="50" charset="-128"/>
                <a:cs typeface="Times New Roman" pitchFamily="18" charset="0"/>
              </a:rPr>
              <a:t>.</a:t>
            </a:r>
            <a:r>
              <a:rPr lang="en-US" altLang="ja-JP" sz="1400" dirty="0" err="1" smtClean="0">
                <a:latin typeface="メイリオ" pitchFamily="50" charset="-128"/>
                <a:ea typeface="メイリオ" pitchFamily="50" charset="-128"/>
                <a:cs typeface="Times New Roman" pitchFamily="18" charset="0"/>
              </a:rPr>
              <a:t>jis</a:t>
            </a:r>
            <a:r>
              <a:rPr lang="ja-JP" altLang="en-US" sz="1400" dirty="0" smtClean="0">
                <a:latin typeface="メイリオ" pitchFamily="50" charset="-128"/>
                <a:ea typeface="メイリオ" pitchFamily="50" charset="-128"/>
                <a:cs typeface="Times New Roman" pitchFamily="18" charset="0"/>
              </a:rPr>
              <a:t>」の拡張子で作成していました。</a:t>
            </a:r>
            <a:endParaRPr lang="en-US" altLang="ja-JP" sz="1400" dirty="0" smtClean="0">
              <a:latin typeface="Times New Roman" pitchFamily="18" charset="0"/>
              <a:ea typeface="メイリオ" pitchFamily="50" charset="-128"/>
              <a:cs typeface="Times New Roman" pitchFamily="18" charset="0"/>
            </a:endParaRPr>
          </a:p>
        </p:txBody>
      </p:sp>
      <p:sp>
        <p:nvSpPr>
          <p:cNvPr id="16" name="AutoShape 5"/>
          <p:cNvSpPr>
            <a:spLocks noChangeArrowheads="1"/>
          </p:cNvSpPr>
          <p:nvPr/>
        </p:nvSpPr>
        <p:spPr bwMode="gray">
          <a:xfrm>
            <a:off x="395536" y="3861168"/>
            <a:ext cx="8280000" cy="864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電債送信データ作成</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で作成する</a:t>
            </a:r>
            <a:r>
              <a:rPr lang="en-US" altLang="ja-JP" sz="1400" dirty="0" smtClean="0">
                <a:latin typeface="メイリオ" pitchFamily="50" charset="-128"/>
                <a:ea typeface="メイリオ" pitchFamily="50" charset="-128"/>
                <a:cs typeface="Times New Roman" pitchFamily="18" charset="0"/>
              </a:rPr>
              <a:t>JEMCO</a:t>
            </a:r>
            <a:r>
              <a:rPr lang="ja-JP" altLang="en-US" sz="1400" dirty="0" smtClean="0">
                <a:latin typeface="メイリオ" pitchFamily="50" charset="-128"/>
                <a:ea typeface="メイリオ" pitchFamily="50" charset="-128"/>
                <a:cs typeface="Times New Roman" pitchFamily="18" charset="0"/>
              </a:rPr>
              <a:t>用の</a:t>
            </a:r>
            <a:r>
              <a:rPr lang="en-US" altLang="ja-JP" sz="1400" dirty="0" smtClean="0">
                <a:latin typeface="メイリオ" pitchFamily="50" charset="-128"/>
                <a:ea typeface="メイリオ" pitchFamily="50" charset="-128"/>
                <a:cs typeface="Times New Roman" pitchFamily="18" charset="0"/>
              </a:rPr>
              <a:t>SJIS</a:t>
            </a:r>
            <a:r>
              <a:rPr lang="ja-JP" altLang="en-US" sz="1400" dirty="0" smtClean="0">
                <a:latin typeface="メイリオ" pitchFamily="50" charset="-128"/>
                <a:ea typeface="メイリオ" pitchFamily="50" charset="-128"/>
                <a:cs typeface="Times New Roman" pitchFamily="18" charset="0"/>
              </a:rPr>
              <a:t>コードファイルを拡張子</a:t>
            </a:r>
            <a:r>
              <a:rPr lang="en-US" altLang="ja-JP" sz="1400" dirty="0" smtClean="0">
                <a:latin typeface="メイリオ" pitchFamily="50" charset="-128"/>
                <a:ea typeface="メイリオ" pitchFamily="50" charset="-128"/>
                <a:cs typeface="Times New Roman" pitchFamily="18" charset="0"/>
              </a:rPr>
              <a:t>[.</a:t>
            </a:r>
            <a:r>
              <a:rPr lang="en-US" altLang="ja-JP" sz="1400" dirty="0" err="1" smtClean="0">
                <a:latin typeface="メイリオ" pitchFamily="50" charset="-128"/>
                <a:ea typeface="メイリオ" pitchFamily="50" charset="-128"/>
                <a:cs typeface="Times New Roman" pitchFamily="18" charset="0"/>
              </a:rPr>
              <a:t>dat</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に変更します。</a:t>
            </a:r>
            <a:endParaRPr lang="en-US" altLang="ja-JP" sz="1400" dirty="0" smtClean="0">
              <a:latin typeface="メイリオ" pitchFamily="50" charset="-128"/>
              <a:ea typeface="メイリオ" pitchFamily="50" charset="-128"/>
              <a:cs typeface="Times New Roman" pitchFamily="18" charset="0"/>
            </a:endParaRPr>
          </a:p>
        </p:txBody>
      </p:sp>
      <p:sp>
        <p:nvSpPr>
          <p:cNvPr id="13" name="コンテンツ プレースホルダ 6"/>
          <p:cNvSpPr txBox="1">
            <a:spLocks/>
          </p:cNvSpPr>
          <p:nvPr/>
        </p:nvSpPr>
        <p:spPr>
          <a:xfrm>
            <a:off x="395536" y="4941168"/>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注意事項</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4" name="AutoShape 5"/>
          <p:cNvSpPr>
            <a:spLocks noChangeArrowheads="1"/>
          </p:cNvSpPr>
          <p:nvPr/>
        </p:nvSpPr>
        <p:spPr bwMode="gray">
          <a:xfrm>
            <a:off x="395536" y="5301208"/>
            <a:ext cx="8280000" cy="864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Times New Roman" pitchFamily="18" charset="0"/>
              </a:rPr>
              <a:t>でん</a:t>
            </a:r>
            <a:r>
              <a:rPr lang="ja-JP" altLang="en-US" sz="1400" dirty="0" err="1" smtClean="0">
                <a:latin typeface="メイリオ" pitchFamily="50" charset="-128"/>
                <a:ea typeface="メイリオ" pitchFamily="50" charset="-128"/>
                <a:cs typeface="Times New Roman" pitchFamily="18" charset="0"/>
              </a:rPr>
              <a:t>さい</a:t>
            </a:r>
            <a:r>
              <a:rPr lang="ja-JP" altLang="en-US" sz="1400" dirty="0" smtClean="0">
                <a:latin typeface="メイリオ" pitchFamily="50" charset="-128"/>
                <a:ea typeface="メイリオ" pitchFamily="50" charset="-128"/>
                <a:cs typeface="Times New Roman" pitchFamily="18" charset="0"/>
              </a:rPr>
              <a:t>ネット用ファイルの拡張子は変更されません。</a:t>
            </a:r>
            <a:endParaRPr lang="en-US" altLang="ja-JP" sz="1400" dirty="0" smtClean="0">
              <a:latin typeface="メイリオ" pitchFamily="50" charset="-128"/>
              <a:ea typeface="メイリオ" pitchFamily="50" charset="-128"/>
              <a:cs typeface="Times New Roman" pitchFamily="18" charset="0"/>
            </a:endParaRPr>
          </a:p>
        </p:txBody>
      </p:sp>
      <p:sp>
        <p:nvSpPr>
          <p:cNvPr id="18"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12</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-AP+</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mj-cs"/>
              </a:rPr>
              <a:t>5</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電債送信データ</a:t>
            </a:r>
            <a:r>
              <a:rPr lang="en-US" altLang="ja-JP" b="1" dirty="0" smtClean="0">
                <a:solidFill>
                  <a:schemeClr val="bg1"/>
                </a:solidFill>
                <a:latin typeface="メイリオ" pitchFamily="50" charset="-128"/>
                <a:ea typeface="メイリオ" pitchFamily="50" charset="-128"/>
                <a:cs typeface="メイリオ" pitchFamily="50" charset="-128"/>
              </a:rPr>
              <a:t>JEMCO</a:t>
            </a:r>
            <a:r>
              <a:rPr lang="ja-JP" altLang="en-US" b="1" dirty="0" smtClean="0">
                <a:solidFill>
                  <a:schemeClr val="bg1"/>
                </a:solidFill>
                <a:latin typeface="メイリオ" pitchFamily="50" charset="-128"/>
                <a:ea typeface="メイリオ" pitchFamily="50" charset="-128"/>
                <a:cs typeface="メイリオ" pitchFamily="50" charset="-128"/>
              </a:rPr>
              <a:t>ファイル拡張子変更</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2016224"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pPr marL="0" lvl="1">
              <a:buClr>
                <a:schemeClr val="accent1"/>
              </a:buClr>
              <a:buSzPct val="80000"/>
              <a:tabLst>
                <a:tab pos="3409950" algn="l"/>
              </a:tabLst>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PB700100/</a:t>
            </a:r>
            <a:r>
              <a:rPr lang="ja-JP" altLang="en-US" sz="1400" dirty="0" smtClean="0">
                <a:latin typeface="メイリオ" pitchFamily="50" charset="-128"/>
                <a:ea typeface="メイリオ" pitchFamily="50" charset="-128"/>
                <a:cs typeface="メイリオ" pitchFamily="50" charset="-128"/>
              </a:rPr>
              <a:t>電債送信データ作成</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tabLst>
                <a:tab pos="3409950" algn="l"/>
              </a:tabLst>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PB700200/</a:t>
            </a:r>
            <a:r>
              <a:rPr lang="ja-JP" altLang="en-US" sz="1400" dirty="0" smtClean="0">
                <a:latin typeface="メイリオ" pitchFamily="50" charset="-128"/>
                <a:ea typeface="メイリオ" pitchFamily="50" charset="-128"/>
                <a:cs typeface="メイリオ" pitchFamily="50" charset="-128"/>
              </a:rPr>
              <a:t>電債送信データ再作成</a:t>
            </a:r>
            <a:endParaRPr lang="en-US" altLang="ja-JP" sz="1400" dirty="0" smtClean="0">
              <a:latin typeface="メイリオ" pitchFamily="50" charset="-128"/>
              <a:ea typeface="メイリオ" pitchFamily="50" charset="-128"/>
              <a:cs typeface="メイリオ" pitchFamily="50" charset="-128"/>
            </a:endParaRPr>
          </a:p>
        </p:txBody>
      </p:sp>
      <p:sp>
        <p:nvSpPr>
          <p:cNvPr id="10"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13</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-FA+</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mj-cs"/>
              </a:rPr>
              <a:t>6</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償却資産税申告書法人番号出力対応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06896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1" name="コンテンツ プレースホルダ 6"/>
          <p:cNvSpPr txBox="1">
            <a:spLocks/>
          </p:cNvSpPr>
          <p:nvPr/>
        </p:nvSpPr>
        <p:spPr>
          <a:xfrm>
            <a:off x="395536" y="4725144"/>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lang="ja-JP" altLang="en-US" sz="1600" dirty="0" smtClean="0">
                <a:solidFill>
                  <a:schemeClr val="tx2"/>
                </a:solidFill>
                <a:latin typeface="メイリオ" pitchFamily="50" charset="-128"/>
                <a:ea typeface="メイリオ" pitchFamily="50" charset="-128"/>
                <a:cs typeface="メイリオ" pitchFamily="50" charset="-128"/>
              </a:rPr>
              <a:t>注意事項</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マイナンバー制度の導入に伴い、平成</a:t>
            </a:r>
            <a:r>
              <a:rPr lang="en-US" altLang="ja-JP" sz="1400" dirty="0" smtClean="0">
                <a:latin typeface="メイリオ" pitchFamily="50" charset="-128"/>
                <a:ea typeface="メイリオ" pitchFamily="50" charset="-128"/>
                <a:cs typeface="メイリオ" pitchFamily="50" charset="-128"/>
              </a:rPr>
              <a:t>28</a:t>
            </a:r>
            <a:r>
              <a:rPr lang="ja-JP" altLang="en-US" sz="1400" dirty="0" smtClean="0">
                <a:latin typeface="メイリオ" pitchFamily="50" charset="-128"/>
                <a:ea typeface="メイリオ" pitchFamily="50" charset="-128"/>
                <a:cs typeface="メイリオ" pitchFamily="50" charset="-128"/>
              </a:rPr>
              <a:t>年度より、償却資産申告書（課税台帳）の申告書様式に</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「個人番号又は法人番号」の記載欄が設けられました。</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3429120"/>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b="1" i="1" dirty="0" smtClean="0">
                <a:latin typeface="Times New Roman" pitchFamily="18" charset="0"/>
                <a:ea typeface="メイリオ" pitchFamily="50" charset="-128"/>
                <a:cs typeface="Times New Roman" pitchFamily="18" charset="0"/>
              </a:rPr>
              <a:t>SuperStream</a:t>
            </a:r>
            <a:r>
              <a:rPr lang="en-US" altLang="ja-JP" sz="1400" b="1" dirty="0" smtClean="0">
                <a:latin typeface="Times New Roman" pitchFamily="18" charset="0"/>
                <a:ea typeface="メイリオ" pitchFamily="50" charset="-128"/>
                <a:cs typeface="Times New Roman" pitchFamily="18" charset="0"/>
              </a:rPr>
              <a:t>-CORE</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会社情報修正</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に入力された「法人番号」を</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償却資産申告書（課税台帳）</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の「個人番号又は法人番号」に出力します。</a:t>
            </a:r>
            <a:endParaRPr lang="en-US" altLang="ja-JP" sz="1400" dirty="0" smtClean="0">
              <a:latin typeface="メイリオ" pitchFamily="50" charset="-128"/>
              <a:ea typeface="メイリオ" pitchFamily="50" charset="-128"/>
              <a:cs typeface="メイリオ" pitchFamily="50" charset="-128"/>
            </a:endParaRPr>
          </a:p>
        </p:txBody>
      </p:sp>
      <p:sp>
        <p:nvSpPr>
          <p:cNvPr id="17" name="AutoShape 5"/>
          <p:cNvSpPr>
            <a:spLocks noChangeArrowheads="1"/>
          </p:cNvSpPr>
          <p:nvPr/>
        </p:nvSpPr>
        <p:spPr bwMode="gray">
          <a:xfrm>
            <a:off x="390847" y="5085184"/>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b="1" i="1" dirty="0" smtClean="0">
                <a:latin typeface="Times New Roman" pitchFamily="18" charset="0"/>
                <a:ea typeface="メイリオ" pitchFamily="50" charset="-128"/>
                <a:cs typeface="Times New Roman" pitchFamily="18" charset="0"/>
              </a:rPr>
              <a:t>SuperStream</a:t>
            </a:r>
            <a:r>
              <a:rPr lang="en-US" altLang="ja-JP" sz="1400" b="1" dirty="0" smtClean="0">
                <a:latin typeface="Times New Roman" pitchFamily="18" charset="0"/>
                <a:ea typeface="メイリオ" pitchFamily="50" charset="-128"/>
                <a:cs typeface="Times New Roman" pitchFamily="18" charset="0"/>
              </a:rPr>
              <a:t>-CORE</a:t>
            </a:r>
            <a:r>
              <a:rPr lang="ja-JP" altLang="en-US" sz="1400" dirty="0" smtClean="0">
                <a:latin typeface="メイリオ" pitchFamily="50" charset="-128"/>
                <a:ea typeface="メイリオ" pitchFamily="50" charset="-128"/>
                <a:cs typeface="メイリオ" pitchFamily="50" charset="-128"/>
              </a:rPr>
              <a:t>［会社情報修正］画面の「法人番号」が未設定の場合、</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［償却資産申告書</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課税台帳</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］の「個人番号又は法人番号」は、空欄で出力されます。</a:t>
            </a:r>
            <a:endParaRPr lang="en-US" altLang="ja-JP" sz="1400" dirty="0" smtClean="0">
              <a:latin typeface="メイリオ" pitchFamily="50" charset="-128"/>
              <a:ea typeface="メイリオ" pitchFamily="50" charset="-128"/>
              <a:cs typeface="メイリオ" pitchFamily="50" charset="-128"/>
            </a:endParaRPr>
          </a:p>
        </p:txBody>
      </p:sp>
      <p:sp>
        <p:nvSpPr>
          <p:cNvPr id="12"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5"/>
          <p:cNvSpPr>
            <a:spLocks noChangeArrowheads="1"/>
          </p:cNvSpPr>
          <p:nvPr/>
        </p:nvSpPr>
        <p:spPr bwMode="gray">
          <a:xfrm>
            <a:off x="395536" y="2420888"/>
            <a:ext cx="8280000" cy="4176464"/>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endParaRPr lang="en-US" altLang="ja-JP" sz="1400" b="1" dirty="0" smtClean="0">
              <a:solidFill>
                <a:schemeClr val="tx1">
                  <a:lumMod val="75000"/>
                  <a:lumOff val="25000"/>
                </a:schemeClr>
              </a:solidFill>
              <a:latin typeface="メイリオ" pitchFamily="50" charset="-128"/>
              <a:ea typeface="メイリオ" pitchFamily="50" charset="-128"/>
              <a:cs typeface="メイリオ" pitchFamily="50" charset="-128"/>
            </a:endParaRPr>
          </a:p>
        </p:txBody>
      </p:sp>
      <p:pic>
        <p:nvPicPr>
          <p:cNvPr id="19" name="図 18"/>
          <p:cNvPicPr/>
          <p:nvPr/>
        </p:nvPicPr>
        <p:blipFill>
          <a:blip r:embed="rId3" cstate="print"/>
          <a:srcRect/>
          <a:stretch>
            <a:fillRect/>
          </a:stretch>
        </p:blipFill>
        <p:spPr bwMode="auto">
          <a:xfrm>
            <a:off x="611560" y="2780928"/>
            <a:ext cx="3763764" cy="2626990"/>
          </a:xfrm>
          <a:prstGeom prst="rect">
            <a:avLst/>
          </a:prstGeom>
          <a:noFill/>
          <a:ln w="9525">
            <a:noFill/>
            <a:miter lim="800000"/>
            <a:headEnd/>
            <a:tailEnd/>
          </a:ln>
        </p:spPr>
      </p:pic>
      <p:pic>
        <p:nvPicPr>
          <p:cNvPr id="20" name="図 19"/>
          <p:cNvPicPr/>
          <p:nvPr/>
        </p:nvPicPr>
        <p:blipFill>
          <a:blip r:embed="rId4" cstate="print"/>
          <a:srcRect/>
          <a:stretch>
            <a:fillRect/>
          </a:stretch>
        </p:blipFill>
        <p:spPr bwMode="auto">
          <a:xfrm rot="5400000">
            <a:off x="4443065" y="2379564"/>
            <a:ext cx="3134867" cy="5001369"/>
          </a:xfrm>
          <a:prstGeom prst="rect">
            <a:avLst/>
          </a:prstGeom>
          <a:noFill/>
          <a:ln w="12700" cmpd="sng">
            <a:solidFill>
              <a:srgbClr val="000000"/>
            </a:solidFill>
            <a:miter lim="800000"/>
            <a:headEnd/>
            <a:tailEnd/>
          </a:ln>
          <a:effectLst/>
        </p:spPr>
      </p:pic>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14</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-FA+</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noProof="0" dirty="0" smtClean="0">
                <a:solidFill>
                  <a:schemeClr val="bg1"/>
                </a:solidFill>
                <a:latin typeface="メイリオ" pitchFamily="50" charset="-128"/>
                <a:ea typeface="メイリオ" pitchFamily="50" charset="-128"/>
                <a:cs typeface="+mj-cs"/>
              </a:rPr>
              <a:t>6</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償却資産税申告書法人番号出力対応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196752"/>
            <a:ext cx="1656184"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457560"/>
            <a:ext cx="8280000" cy="468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FP020000/</a:t>
            </a:r>
            <a:r>
              <a:rPr lang="ja-JP" altLang="en-US" sz="1400" dirty="0" smtClean="0">
                <a:latin typeface="メイリオ" pitchFamily="50" charset="-128"/>
                <a:ea typeface="メイリオ" pitchFamily="50" charset="-128"/>
                <a:cs typeface="メイリオ" pitchFamily="50" charset="-128"/>
              </a:rPr>
              <a:t>償却資産税申告書作成</a:t>
            </a:r>
            <a:endParaRPr lang="en-US" altLang="ja-JP" sz="1400" dirty="0" smtClean="0">
              <a:latin typeface="メイリオ" pitchFamily="50" charset="-128"/>
              <a:ea typeface="メイリオ" pitchFamily="50" charset="-128"/>
              <a:cs typeface="メイリオ" pitchFamily="50" charset="-128"/>
            </a:endParaRPr>
          </a:p>
        </p:txBody>
      </p:sp>
      <p:sp>
        <p:nvSpPr>
          <p:cNvPr id="13" name="コンテンツ プレースホルダ 6"/>
          <p:cNvSpPr txBox="1">
            <a:spLocks/>
          </p:cNvSpPr>
          <p:nvPr/>
        </p:nvSpPr>
        <p:spPr>
          <a:xfrm>
            <a:off x="395536" y="2160080"/>
            <a:ext cx="1656184"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出力イメージ</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2050" name="Rectangle 2"/>
          <p:cNvSpPr>
            <a:spLocks noChangeArrowheads="1"/>
          </p:cNvSpPr>
          <p:nvPr/>
        </p:nvSpPr>
        <p:spPr bwMode="auto">
          <a:xfrm>
            <a:off x="1220639" y="4748039"/>
            <a:ext cx="1263129" cy="193129"/>
          </a:xfrm>
          <a:prstGeom prst="rect">
            <a:avLst/>
          </a:prstGeom>
          <a:noFill/>
          <a:ln w="22225">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21" name="Rectangle 2"/>
          <p:cNvSpPr>
            <a:spLocks noChangeArrowheads="1"/>
          </p:cNvSpPr>
          <p:nvPr/>
        </p:nvSpPr>
        <p:spPr bwMode="auto">
          <a:xfrm>
            <a:off x="5901159" y="3667919"/>
            <a:ext cx="1263129" cy="193129"/>
          </a:xfrm>
          <a:prstGeom prst="rect">
            <a:avLst/>
          </a:prstGeom>
          <a:noFill/>
          <a:ln w="22225">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cxnSp>
        <p:nvCxnSpPr>
          <p:cNvPr id="23" name="カギ線コネクタ 22"/>
          <p:cNvCxnSpPr>
            <a:stCxn id="2050" idx="3"/>
            <a:endCxn id="21" idx="1"/>
          </p:cNvCxnSpPr>
          <p:nvPr/>
        </p:nvCxnSpPr>
        <p:spPr>
          <a:xfrm flipV="1">
            <a:off x="2483768" y="3764484"/>
            <a:ext cx="3417391" cy="1080120"/>
          </a:xfrm>
          <a:prstGeom prst="bentConnector3">
            <a:avLst>
              <a:gd name="adj1" fmla="val 33277"/>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コンテンツ プレースホルダ 6"/>
          <p:cNvSpPr txBox="1">
            <a:spLocks/>
          </p:cNvSpPr>
          <p:nvPr/>
        </p:nvSpPr>
        <p:spPr>
          <a:xfrm>
            <a:off x="547936" y="2551516"/>
            <a:ext cx="2223864" cy="207640"/>
          </a:xfrm>
          <a:prstGeom prst="rect">
            <a:avLst/>
          </a:prstGeom>
        </p:spPr>
        <p:txBody>
          <a:bodyPr vert="horz" lIns="0" tIns="0" rIns="0" bIns="0" rtlCol="0">
            <a:normAutofit fontScale="70000" lnSpcReduction="20000"/>
          </a:bodyPr>
          <a:lstStyle/>
          <a:p>
            <a:pPr marL="216000" indent="-216000" fontAlgn="ctr">
              <a:spcBef>
                <a:spcPct val="20000"/>
              </a:spcBef>
              <a:buClr>
                <a:schemeClr val="accent6">
                  <a:lumMod val="50000"/>
                </a:schemeClr>
              </a:buClr>
              <a:buSzPct val="90000"/>
              <a:defRPr/>
            </a:pPr>
            <a:r>
              <a:rPr lang="en-US" altLang="ja-JP" sz="1600" i="1" dirty="0" smtClean="0">
                <a:latin typeface="Times New Roman" pitchFamily="18" charset="0"/>
                <a:ea typeface="メイリオ" pitchFamily="50" charset="-128"/>
                <a:cs typeface="Times New Roman" pitchFamily="18" charset="0"/>
              </a:rPr>
              <a:t>SuperStream</a:t>
            </a:r>
            <a:r>
              <a:rPr lang="en-US" altLang="ja-JP" sz="1600" dirty="0" smtClean="0">
                <a:latin typeface="Times New Roman" pitchFamily="18" charset="0"/>
                <a:ea typeface="メイリオ" pitchFamily="50" charset="-128"/>
                <a:cs typeface="Times New Roman" pitchFamily="18" charset="0"/>
              </a:rPr>
              <a:t>-CORE</a:t>
            </a:r>
            <a:r>
              <a:rPr lang="en-US" altLang="ja-JP" sz="1600" dirty="0" smtClean="0">
                <a:latin typeface="メイリオ" pitchFamily="50" charset="-128"/>
                <a:ea typeface="メイリオ" pitchFamily="50" charset="-128"/>
                <a:cs typeface="メイリオ" pitchFamily="50" charset="-128"/>
              </a:rPr>
              <a:t>[</a:t>
            </a:r>
            <a:r>
              <a:rPr lang="ja-JP" altLang="en-US" sz="1600" dirty="0" smtClean="0">
                <a:latin typeface="メイリオ" pitchFamily="50" charset="-128"/>
                <a:ea typeface="メイリオ" pitchFamily="50" charset="-128"/>
                <a:cs typeface="メイリオ" pitchFamily="50" charset="-128"/>
              </a:rPr>
              <a:t>会社情報修正</a:t>
            </a:r>
            <a:r>
              <a:rPr lang="en-US" altLang="ja-JP" sz="1600" dirty="0" smtClean="0">
                <a:latin typeface="メイリオ" pitchFamily="50" charset="-128"/>
                <a:ea typeface="メイリオ" pitchFamily="50" charset="-128"/>
                <a:cs typeface="メイリオ" pitchFamily="50" charset="-128"/>
              </a:rPr>
              <a:t>]</a:t>
            </a:r>
            <a:endParaRPr kumimoji="1" lang="ja-JP" altLang="ja-JP" sz="160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28" name="コンテンツ プレースホルダ 6"/>
          <p:cNvSpPr txBox="1">
            <a:spLocks/>
          </p:cNvSpPr>
          <p:nvPr/>
        </p:nvSpPr>
        <p:spPr>
          <a:xfrm>
            <a:off x="4508376" y="3036302"/>
            <a:ext cx="2727920" cy="144016"/>
          </a:xfrm>
          <a:prstGeom prst="rect">
            <a:avLst/>
          </a:prstGeom>
        </p:spPr>
        <p:txBody>
          <a:bodyPr vert="horz" lIns="0" tIns="0" rIns="0" bIns="0" rtlCol="0">
            <a:normAutofit fontScale="70000" lnSpcReduction="20000"/>
          </a:bodyPr>
          <a:lstStyle/>
          <a:p>
            <a:pPr marL="216000" indent="-216000" fontAlgn="ctr">
              <a:spcBef>
                <a:spcPct val="20000"/>
              </a:spcBef>
              <a:buClr>
                <a:schemeClr val="accent6">
                  <a:lumMod val="50000"/>
                </a:schemeClr>
              </a:buClr>
              <a:buSzPct val="90000"/>
              <a:defRPr/>
            </a:pPr>
            <a:r>
              <a:rPr lang="en-US" altLang="ja-JP" sz="1600" i="1" dirty="0" smtClean="0">
                <a:latin typeface="Times New Roman" pitchFamily="18" charset="0"/>
                <a:ea typeface="メイリオ" pitchFamily="50" charset="-128"/>
                <a:cs typeface="Times New Roman" pitchFamily="18" charset="0"/>
              </a:rPr>
              <a:t>SuperStream</a:t>
            </a:r>
            <a:r>
              <a:rPr lang="en-US" altLang="ja-JP" sz="1600" dirty="0" smtClean="0">
                <a:latin typeface="Times New Roman" pitchFamily="18" charset="0"/>
                <a:ea typeface="メイリオ" pitchFamily="50" charset="-128"/>
                <a:cs typeface="Times New Roman" pitchFamily="18" charset="0"/>
              </a:rPr>
              <a:t>-FA+</a:t>
            </a:r>
            <a:r>
              <a:rPr lang="en-US" altLang="ja-JP" sz="1600" dirty="0" smtClean="0">
                <a:latin typeface="メイリオ" pitchFamily="50" charset="-128"/>
                <a:ea typeface="メイリオ" pitchFamily="50" charset="-128"/>
                <a:cs typeface="メイリオ" pitchFamily="50" charset="-128"/>
              </a:rPr>
              <a:t>[</a:t>
            </a:r>
            <a:r>
              <a:rPr lang="ja-JP" altLang="en-US" sz="1600" dirty="0" smtClean="0">
                <a:latin typeface="メイリオ" pitchFamily="50" charset="-128"/>
                <a:ea typeface="メイリオ" pitchFamily="50" charset="-128"/>
                <a:cs typeface="メイリオ" pitchFamily="50" charset="-128"/>
              </a:rPr>
              <a:t>償却資産税申告書作成</a:t>
            </a:r>
            <a:r>
              <a:rPr lang="en-US" altLang="ja-JP" sz="1600" dirty="0" smtClean="0">
                <a:latin typeface="メイリオ" pitchFamily="50" charset="-128"/>
                <a:ea typeface="メイリオ" pitchFamily="50" charset="-128"/>
                <a:cs typeface="メイリオ" pitchFamily="50" charset="-128"/>
              </a:rPr>
              <a:t>]</a:t>
            </a:r>
            <a:endParaRPr kumimoji="1" lang="ja-JP" altLang="ja-JP" sz="160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17" name="フッター プレースホルダ 3"/>
          <p:cNvSpPr>
            <a:spLocks noGrp="1"/>
          </p:cNvSpPr>
          <p:nvPr>
            <p:ph type="ftr" sz="quarter" idx="3"/>
          </p:nvPr>
        </p:nvSpPr>
        <p:spPr>
          <a:xfrm>
            <a:off x="431800" y="6561368"/>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15</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-FA+</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noProof="0" dirty="0" smtClean="0">
                <a:solidFill>
                  <a:schemeClr val="bg1"/>
                </a:solidFill>
                <a:latin typeface="メイリオ" pitchFamily="50" charset="-128"/>
                <a:ea typeface="メイリオ" pitchFamily="50" charset="-128"/>
                <a:cs typeface="+mj-cs"/>
              </a:rPr>
              <a:t>7</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平成</a:t>
            </a:r>
            <a:r>
              <a:rPr lang="en-US" altLang="ja-JP" b="1" dirty="0" smtClean="0">
                <a:solidFill>
                  <a:schemeClr val="bg1"/>
                </a:solidFill>
                <a:latin typeface="メイリオ" pitchFamily="50" charset="-128"/>
                <a:ea typeface="メイリオ" pitchFamily="50" charset="-128"/>
                <a:cs typeface="メイリオ" pitchFamily="50" charset="-128"/>
              </a:rPr>
              <a:t>28</a:t>
            </a:r>
            <a:r>
              <a:rPr lang="ja-JP" altLang="en-US" b="1" dirty="0" smtClean="0">
                <a:solidFill>
                  <a:schemeClr val="bg1"/>
                </a:solidFill>
                <a:latin typeface="メイリオ" pitchFamily="50" charset="-128"/>
                <a:ea typeface="メイリオ" pitchFamily="50" charset="-128"/>
                <a:cs typeface="メイリオ" pitchFamily="50" charset="-128"/>
              </a:rPr>
              <a:t>年度税制改正少額資産損金算入延長対応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06896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1" name="コンテンツ プレースホルダ 6"/>
          <p:cNvSpPr txBox="1">
            <a:spLocks/>
          </p:cNvSpPr>
          <p:nvPr/>
        </p:nvSpPr>
        <p:spPr>
          <a:xfrm>
            <a:off x="395536" y="4725144"/>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対応プログラム</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平成</a:t>
            </a:r>
            <a:r>
              <a:rPr lang="en-US" altLang="ja-JP" sz="1400" dirty="0" smtClean="0">
                <a:latin typeface="メイリオ" pitchFamily="50" charset="-128"/>
                <a:ea typeface="メイリオ" pitchFamily="50" charset="-128"/>
                <a:cs typeface="メイリオ" pitchFamily="50" charset="-128"/>
              </a:rPr>
              <a:t>28</a:t>
            </a:r>
            <a:r>
              <a:rPr lang="ja-JP" altLang="en-US" sz="1400" dirty="0" smtClean="0">
                <a:latin typeface="メイリオ" pitchFamily="50" charset="-128"/>
                <a:ea typeface="メイリオ" pitchFamily="50" charset="-128"/>
                <a:cs typeface="メイリオ" pitchFamily="50" charset="-128"/>
              </a:rPr>
              <a:t>年度税制改正において「中小企業者等の少額減価償却資産の取得価額の損金算入の特例」</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が</a:t>
            </a:r>
            <a:r>
              <a:rPr lang="en-US" altLang="ja-JP" sz="1400" dirty="0" smtClean="0">
                <a:latin typeface="メイリオ" pitchFamily="50" charset="-128"/>
                <a:ea typeface="メイリオ" pitchFamily="50" charset="-128"/>
                <a:cs typeface="メイリオ" pitchFamily="50" charset="-128"/>
              </a:rPr>
              <a:t>2</a:t>
            </a:r>
            <a:r>
              <a:rPr lang="ja-JP" altLang="en-US" sz="1400" dirty="0" smtClean="0">
                <a:latin typeface="メイリオ" pitchFamily="50" charset="-128"/>
                <a:ea typeface="メイリオ" pitchFamily="50" charset="-128"/>
                <a:cs typeface="メイリオ" pitchFamily="50" charset="-128"/>
              </a:rPr>
              <a:t>年延長されました。</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3429000"/>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Times New Roman" pitchFamily="18" charset="0"/>
              </a:rPr>
              <a:t>平成</a:t>
            </a:r>
            <a:r>
              <a:rPr lang="en-US" altLang="ja-JP" sz="1400" dirty="0" smtClean="0">
                <a:latin typeface="メイリオ" pitchFamily="50" charset="-128"/>
                <a:ea typeface="メイリオ" pitchFamily="50" charset="-128"/>
                <a:cs typeface="Times New Roman" pitchFamily="18" charset="0"/>
              </a:rPr>
              <a:t>28</a:t>
            </a:r>
            <a:r>
              <a:rPr lang="ja-JP" altLang="en-US" sz="1400" dirty="0" smtClean="0">
                <a:latin typeface="メイリオ" pitchFamily="50" charset="-128"/>
                <a:ea typeface="メイリオ" pitchFamily="50" charset="-128"/>
                <a:cs typeface="Times New Roman" pitchFamily="18" charset="0"/>
              </a:rPr>
              <a:t>年度以降の事業年度においても、少額減価償却資産を入力可能とし、</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別表十六（七）少額減価償却資産</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に出力します。</a:t>
            </a:r>
            <a:endParaRPr lang="en-US" altLang="ja-JP" sz="1400" dirty="0" smtClean="0">
              <a:latin typeface="メイリオ" pitchFamily="50" charset="-128"/>
              <a:ea typeface="メイリオ" pitchFamily="50" charset="-128"/>
              <a:cs typeface="Times New Roman" pitchFamily="18" charset="0"/>
            </a:endParaRPr>
          </a:p>
        </p:txBody>
      </p:sp>
      <p:sp>
        <p:nvSpPr>
          <p:cNvPr id="17" name="AutoShape 5"/>
          <p:cNvSpPr>
            <a:spLocks noChangeArrowheads="1"/>
          </p:cNvSpPr>
          <p:nvPr/>
        </p:nvSpPr>
        <p:spPr bwMode="gray">
          <a:xfrm>
            <a:off x="390847" y="5085184"/>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FB000000/</a:t>
            </a:r>
            <a:r>
              <a:rPr lang="ja-JP" altLang="en-US" sz="1400" dirty="0" smtClean="0">
                <a:latin typeface="メイリオ" pitchFamily="50" charset="-128"/>
                <a:ea typeface="メイリオ" pitchFamily="50" charset="-128"/>
                <a:cs typeface="メイリオ" pitchFamily="50" charset="-128"/>
              </a:rPr>
              <a:t>外部データ取込</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FP030000 /</a:t>
            </a:r>
            <a:r>
              <a:rPr lang="zh-TW" altLang="en-US" sz="1400" dirty="0" smtClean="0">
                <a:latin typeface="メイリオ" pitchFamily="50" charset="-128"/>
                <a:ea typeface="メイリオ" pitchFamily="50" charset="-128"/>
                <a:cs typeface="メイリオ" pitchFamily="50" charset="-128"/>
              </a:rPr>
              <a:t>別表１６作成</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FE001000 /</a:t>
            </a:r>
            <a:r>
              <a:rPr lang="ja-JP" altLang="en-US" sz="1400" dirty="0" smtClean="0">
                <a:latin typeface="メイリオ" pitchFamily="50" charset="-128"/>
                <a:ea typeface="メイリオ" pitchFamily="50" charset="-128"/>
                <a:cs typeface="メイリオ" pitchFamily="50" charset="-128"/>
              </a:rPr>
              <a:t>資産記帳</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 FP031000 /</a:t>
            </a:r>
            <a:r>
              <a:rPr lang="ja-JP" altLang="en-US" sz="1400" dirty="0" smtClean="0">
                <a:latin typeface="メイリオ" pitchFamily="50" charset="-128"/>
                <a:ea typeface="メイリオ" pitchFamily="50" charset="-128"/>
                <a:cs typeface="メイリオ" pitchFamily="50" charset="-128"/>
              </a:rPr>
              <a:t>別表１６補助リスト（資産単位）</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FE090000 /</a:t>
            </a:r>
            <a:r>
              <a:rPr lang="ja-JP" altLang="en-US" sz="1400" dirty="0" smtClean="0">
                <a:latin typeface="メイリオ" pitchFamily="50" charset="-128"/>
                <a:ea typeface="メイリオ" pitchFamily="50" charset="-128"/>
                <a:cs typeface="メイリオ" pitchFamily="50" charset="-128"/>
              </a:rPr>
              <a:t>連携データ修正</a:t>
            </a:r>
            <a:endParaRPr lang="en-US" altLang="ja-JP" sz="1400" dirty="0" smtClean="0">
              <a:latin typeface="メイリオ" pitchFamily="50" charset="-128"/>
              <a:ea typeface="メイリオ" pitchFamily="50" charset="-128"/>
              <a:cs typeface="メイリオ" pitchFamily="50" charset="-128"/>
            </a:endParaRPr>
          </a:p>
        </p:txBody>
      </p:sp>
      <p:sp>
        <p:nvSpPr>
          <p:cNvPr id="12"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16</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-FA+</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noProof="0" dirty="0" smtClean="0">
                <a:solidFill>
                  <a:schemeClr val="bg1"/>
                </a:solidFill>
                <a:latin typeface="メイリオ" pitchFamily="50" charset="-128"/>
                <a:ea typeface="メイリオ" pitchFamily="50" charset="-128"/>
                <a:cs typeface="+mj-cs"/>
              </a:rPr>
              <a:t>7</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平成</a:t>
            </a:r>
            <a:r>
              <a:rPr lang="en-US" altLang="ja-JP" b="1" dirty="0" smtClean="0">
                <a:solidFill>
                  <a:schemeClr val="bg1"/>
                </a:solidFill>
                <a:latin typeface="メイリオ" pitchFamily="50" charset="-128"/>
                <a:ea typeface="メイリオ" pitchFamily="50" charset="-128"/>
                <a:cs typeface="メイリオ" pitchFamily="50" charset="-128"/>
              </a:rPr>
              <a:t>28</a:t>
            </a:r>
            <a:r>
              <a:rPr lang="ja-JP" altLang="en-US" b="1" dirty="0" smtClean="0">
                <a:solidFill>
                  <a:schemeClr val="bg1"/>
                </a:solidFill>
                <a:latin typeface="メイリオ" pitchFamily="50" charset="-128"/>
                <a:ea typeface="メイリオ" pitchFamily="50" charset="-128"/>
                <a:cs typeface="メイリオ" pitchFamily="50" charset="-128"/>
              </a:rPr>
              <a:t>年度税制改正少額資産損金算入延長対応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注意事項</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2088232"/>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「中小企業者等の少額減価償却資産の取得価額の損金算入の特例」については、</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平成</a:t>
            </a:r>
            <a:r>
              <a:rPr lang="en-US" altLang="ja-JP" sz="1400" dirty="0" smtClean="0">
                <a:latin typeface="メイリオ" pitchFamily="50" charset="-128"/>
                <a:ea typeface="メイリオ" pitchFamily="50" charset="-128"/>
                <a:cs typeface="メイリオ" pitchFamily="50" charset="-128"/>
              </a:rPr>
              <a:t>15</a:t>
            </a:r>
            <a:r>
              <a:rPr lang="ja-JP" altLang="en-US" sz="1400" dirty="0" smtClean="0">
                <a:latin typeface="メイリオ" pitchFamily="50" charset="-128"/>
                <a:ea typeface="メイリオ" pitchFamily="50" charset="-128"/>
                <a:cs typeface="メイリオ" pitchFamily="50" charset="-128"/>
              </a:rPr>
              <a:t>年より現在まで</a:t>
            </a:r>
            <a:r>
              <a:rPr lang="en-US" altLang="ja-JP" sz="1400" dirty="0" smtClean="0">
                <a:latin typeface="メイリオ" pitchFamily="50" charset="-128"/>
                <a:ea typeface="メイリオ" pitchFamily="50" charset="-128"/>
                <a:cs typeface="メイリオ" pitchFamily="50" charset="-128"/>
              </a:rPr>
              <a:t>2</a:t>
            </a:r>
            <a:r>
              <a:rPr lang="ja-JP" altLang="en-US" sz="1400" dirty="0" smtClean="0">
                <a:latin typeface="メイリオ" pitchFamily="50" charset="-128"/>
                <a:ea typeface="メイリオ" pitchFamily="50" charset="-128"/>
                <a:cs typeface="メイリオ" pitchFamily="50" charset="-128"/>
              </a:rPr>
              <a:t>年毎に継続して延長されている経緯があります。</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そのため、システム的には実質的に無期限に入力可能とし、</a:t>
            </a:r>
          </a:p>
          <a:p>
            <a:r>
              <a:rPr lang="ja-JP" altLang="en-US" sz="1400" dirty="0" smtClean="0">
                <a:latin typeface="メイリオ" pitchFamily="50" charset="-128"/>
                <a:ea typeface="メイリオ" pitchFamily="50" charset="-128"/>
                <a:cs typeface="メイリオ" pitchFamily="50" charset="-128"/>
              </a:rPr>
              <a:t> 延長ではなく「廃止」が決定された場合に対応を検討します。</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なお、実質的に無期限な日付として「</a:t>
            </a:r>
            <a:r>
              <a:rPr lang="en-US" altLang="ja-JP" sz="1400" dirty="0" smtClean="0">
                <a:latin typeface="メイリオ" pitchFamily="50" charset="-128"/>
                <a:ea typeface="メイリオ" pitchFamily="50" charset="-128"/>
                <a:cs typeface="メイリオ" pitchFamily="50" charset="-128"/>
              </a:rPr>
              <a:t>2030/3/31</a:t>
            </a:r>
            <a:r>
              <a:rPr lang="ja-JP" altLang="en-US" sz="1400" dirty="0" smtClean="0">
                <a:latin typeface="メイリオ" pitchFamily="50" charset="-128"/>
                <a:ea typeface="メイリオ" pitchFamily="50" charset="-128"/>
                <a:cs typeface="メイリオ" pitchFamily="50" charset="-128"/>
              </a:rPr>
              <a:t>」を採用しています。</a:t>
            </a:r>
          </a:p>
        </p:txBody>
      </p:sp>
      <p:sp>
        <p:nvSpPr>
          <p:cNvPr id="9"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17</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-CORE</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t>
            </a:r>
            <a:r>
              <a:rPr kumimoji="1" lang="en-US" altLang="ja-JP" b="0" i="0" u="none" strike="noStrike" kern="1200" cap="none" spc="0" normalizeH="0" baseline="0" noProof="0" dirty="0" smtClean="0">
                <a:ln>
                  <a:noFill/>
                </a:ln>
                <a:solidFill>
                  <a:schemeClr val="bg1"/>
                </a:solidFill>
                <a:effectLst/>
                <a:uLnTx/>
                <a:uFillTx/>
                <a:latin typeface="+mn-ea"/>
                <a:ea typeface="+mj-ea"/>
                <a:cs typeface="+mj-cs"/>
              </a:rPr>
              <a:t> </a:t>
            </a:r>
            <a:r>
              <a:rPr lang="ja-JP" altLang="en-US" b="1" dirty="0" smtClean="0">
                <a:solidFill>
                  <a:schemeClr val="bg1"/>
                </a:solidFill>
                <a:latin typeface="メイリオ" pitchFamily="50" charset="-128"/>
                <a:ea typeface="メイリオ" pitchFamily="50" charset="-128"/>
                <a:cs typeface="メイリオ" pitchFamily="50" charset="-128"/>
              </a:rPr>
              <a:t>付録</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変更ＤＢ一覧</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外部取込チェック変更点</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9" name="コンテンツ プレースホルダ 6"/>
          <p:cNvSpPr txBox="1">
            <a:spLocks/>
          </p:cNvSpPr>
          <p:nvPr/>
        </p:nvSpPr>
        <p:spPr>
          <a:xfrm>
            <a:off x="395536" y="1340768"/>
            <a:ext cx="2016224" cy="288032"/>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変更ＤＢ一覧</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graphicFrame>
        <p:nvGraphicFramePr>
          <p:cNvPr id="7" name="表 6"/>
          <p:cNvGraphicFramePr>
            <a:graphicFrameLocks noGrp="1"/>
          </p:cNvGraphicFramePr>
          <p:nvPr/>
        </p:nvGraphicFramePr>
        <p:xfrm>
          <a:off x="251520" y="1689891"/>
          <a:ext cx="8568000" cy="2514128"/>
        </p:xfrm>
        <a:graphic>
          <a:graphicData uri="http://schemas.openxmlformats.org/drawingml/2006/table">
            <a:tbl>
              <a:tblPr firstRow="1">
                <a:tableStyleId>{21E4AEA4-8DFA-4A89-87EB-49C32662AFE0}</a:tableStyleId>
              </a:tblPr>
              <a:tblGrid>
                <a:gridCol w="720080"/>
                <a:gridCol w="864096"/>
                <a:gridCol w="864096"/>
                <a:gridCol w="1944216"/>
                <a:gridCol w="2232248"/>
                <a:gridCol w="1943264"/>
              </a:tblGrid>
              <a:tr h="198676">
                <a:tc>
                  <a:txBody>
                    <a:bodyPr/>
                    <a:lstStyle/>
                    <a:p>
                      <a:pPr algn="ctr" fontAlgn="ctr"/>
                      <a:r>
                        <a:rPr lang="ja-JP" altLang="en-US" sz="1000" b="1" i="0" u="none" strike="noStrike" dirty="0" smtClean="0">
                          <a:latin typeface="メイリオ" pitchFamily="50" charset="-128"/>
                          <a:ea typeface="メイリオ" pitchFamily="50" charset="-128"/>
                          <a:cs typeface="メイリオ" pitchFamily="50" charset="-128"/>
                        </a:rPr>
                        <a:t>プロダクト</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b="1" i="0" u="none" strike="noStrike" dirty="0" smtClean="0">
                          <a:latin typeface="メイリオ" pitchFamily="50" charset="-128"/>
                          <a:ea typeface="メイリオ" pitchFamily="50" charset="-128"/>
                          <a:cs typeface="メイリオ" pitchFamily="50" charset="-128"/>
                        </a:rPr>
                        <a:t>変更内容</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latin typeface="メイリオ" pitchFamily="50" charset="-128"/>
                          <a:ea typeface="メイリオ" pitchFamily="50" charset="-128"/>
                          <a:cs typeface="メイリオ" pitchFamily="50" charset="-128"/>
                        </a:rPr>
                        <a:t>テーブルＩＤ</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solidFill>
                            <a:schemeClr val="bg1"/>
                          </a:solidFill>
                          <a:latin typeface="メイリオ" pitchFamily="50" charset="-128"/>
                          <a:ea typeface="メイリオ" pitchFamily="50" charset="-128"/>
                          <a:cs typeface="メイリオ" pitchFamily="50" charset="-128"/>
                        </a:rPr>
                        <a:t>テーブル名</a:t>
                      </a:r>
                      <a:endParaRPr lang="ja-JP" altLang="en-US" sz="1000" b="0" i="0" u="none" strike="noStrike" dirty="0">
                        <a:solidFill>
                          <a:schemeClr val="bg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latin typeface="メイリオ" pitchFamily="50" charset="-128"/>
                          <a:ea typeface="メイリオ" pitchFamily="50" charset="-128"/>
                          <a:cs typeface="メイリオ" pitchFamily="50" charset="-128"/>
                        </a:rPr>
                        <a:t>カラム名</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latin typeface="メイリオ" pitchFamily="50" charset="-128"/>
                          <a:ea typeface="メイリオ" pitchFamily="50" charset="-128"/>
                          <a:cs typeface="メイリオ" pitchFamily="50" charset="-128"/>
                        </a:rPr>
                        <a:t>項目名</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r>
              <a:tr h="198955">
                <a:tc rowSpan="4">
                  <a:txBody>
                    <a:bodyPr/>
                    <a:lstStyle/>
                    <a:p>
                      <a:pPr algn="l" fontAlgn="ctr"/>
                      <a:r>
                        <a:rPr lang="en-US" altLang="ja-JP" sz="1000" b="1" i="0" u="none" strike="noStrike" dirty="0" smtClean="0">
                          <a:solidFill>
                            <a:schemeClr val="tx1">
                              <a:lumMod val="75000"/>
                              <a:lumOff val="25000"/>
                            </a:schemeClr>
                          </a:solidFill>
                          <a:latin typeface="Times New Roman" pitchFamily="18" charset="0"/>
                          <a:ea typeface="メイリオ" pitchFamily="50" charset="-128"/>
                          <a:cs typeface="Times New Roman" pitchFamily="18" charset="0"/>
                        </a:rPr>
                        <a:t>CORE</a:t>
                      </a:r>
                      <a:endParaRPr lang="ja-JP" altLang="en-US" sz="1000" b="1" i="0" u="none" strike="noStrike" dirty="0">
                        <a:solidFill>
                          <a:schemeClr val="tx1">
                            <a:lumMod val="75000"/>
                            <a:lumOff val="25000"/>
                          </a:schemeClr>
                        </a:solidFill>
                        <a:latin typeface="Times New Roman" pitchFamily="18" charset="0"/>
                        <a:ea typeface="メイリオ" pitchFamily="50" charset="-128"/>
                        <a:cs typeface="Times New Roman" pitchFamily="18" charset="0"/>
                      </a:endParaRPr>
                    </a:p>
                  </a:txBody>
                  <a:tcPr marL="72000" marR="9525" marT="9525" marB="0" anchor="ctr"/>
                </a:tc>
                <a:tc>
                  <a:txBody>
                    <a:bodyPr/>
                    <a:lstStyle/>
                    <a:p>
                      <a:pPr algn="l" fontAlgn="ctr"/>
                      <a:r>
                        <a:rPr lang="ja-JP" altLang="en-US" sz="100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テーブル追加</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CMHJNMST</a:t>
                      </a: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法人番号マスタ</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rowSpan="2">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カラム追加</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CMLMCMST</a:t>
                      </a: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ログ管理マスタ</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LMC_MYN_FLG</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マイナンバーログ取得フラグ</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CMLMUMST</a:t>
                      </a: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ログ管理ユーザマスタ</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LMU_MYN_FLG</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マイナンバー権限フラグ</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カラム変更</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CMLMCMST</a:t>
                      </a: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ログ管理マスタ</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LMC_LOGUSER_CON_STR</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ログ</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DB</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接続文字列</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rowSpan="4">
                  <a:txBody>
                    <a:bodyPr/>
                    <a:lstStyle/>
                    <a:p>
                      <a:pPr algn="l" fontAlgn="ctr"/>
                      <a:r>
                        <a:rPr lang="en-US" altLang="ja-JP" sz="1000" b="0" i="0" u="none" strike="noStrike" dirty="0" smtClean="0">
                          <a:solidFill>
                            <a:schemeClr val="tx1">
                              <a:lumMod val="75000"/>
                              <a:lumOff val="25000"/>
                            </a:schemeClr>
                          </a:solidFill>
                          <a:latin typeface="Times New Roman" pitchFamily="18" charset="0"/>
                          <a:ea typeface="メイリオ" pitchFamily="50" charset="-128"/>
                          <a:cs typeface="Times New Roman" pitchFamily="18" charset="0"/>
                        </a:rPr>
                        <a:t>AP+</a:t>
                      </a:r>
                      <a:endParaRPr lang="ja-JP" altLang="en-US" sz="1000" b="0" i="0" u="none" strike="noStrike" dirty="0">
                        <a:solidFill>
                          <a:schemeClr val="tx1">
                            <a:lumMod val="75000"/>
                            <a:lumOff val="25000"/>
                          </a:schemeClr>
                        </a:solidFill>
                        <a:latin typeface="Times New Roman" pitchFamily="18" charset="0"/>
                        <a:ea typeface="メイリオ" pitchFamily="50" charset="-128"/>
                        <a:cs typeface="Times New Roman" pitchFamily="18" charset="0"/>
                      </a:endParaRPr>
                    </a:p>
                  </a:txBody>
                  <a:tcPr marL="72000" marR="9525" marT="9525" marB="0" anchor="ctr"/>
                </a:tc>
                <a:tc rowSpan="4">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カラム追加</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rowSpan="2">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APSJKMST</a:t>
                      </a: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rowSpan="2">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仕入先条件管理マスタ</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SJK_DS_KIJITU_KYU_KBN</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電債期日振替日休日処理区分</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SJK_DS_SH_DATE_KISAN_KBN</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電債支払日起算区分</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row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WPL000700</a:t>
                      </a:r>
                    </a:p>
                  </a:txBody>
                  <a:tcPr marL="72000" marR="9525" marT="9525" marB="0" anchor="ctr"/>
                </a:tc>
                <a:tc rowSpan="2">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仕入先条件マスタ一覧表</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WRK_DS_KIJITU_KYU_KBN</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電債期日振替日休日処理区分</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WRK_DS_SH_DATE_KISAN_KBN</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電債支払日起算区分</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rowSpan="2">
                  <a:txBody>
                    <a:bodyPr/>
                    <a:lstStyle/>
                    <a:p>
                      <a:pPr algn="l" fontAlgn="ctr"/>
                      <a:r>
                        <a:rPr lang="en-US" altLang="ja-JP" sz="1000" b="0" i="0" u="none" strike="noStrike" dirty="0" smtClean="0">
                          <a:solidFill>
                            <a:schemeClr val="tx1">
                              <a:lumMod val="75000"/>
                              <a:lumOff val="25000"/>
                            </a:schemeClr>
                          </a:solidFill>
                          <a:latin typeface="Times New Roman" pitchFamily="18" charset="0"/>
                          <a:ea typeface="メイリオ" pitchFamily="50" charset="-128"/>
                          <a:cs typeface="Times New Roman" pitchFamily="18" charset="0"/>
                        </a:rPr>
                        <a:t>FA+</a:t>
                      </a:r>
                      <a:endParaRPr lang="ja-JP" altLang="en-US" sz="1000" b="0" i="0" u="none" strike="noStrike" dirty="0">
                        <a:solidFill>
                          <a:schemeClr val="tx1">
                            <a:lumMod val="75000"/>
                            <a:lumOff val="25000"/>
                          </a:schemeClr>
                        </a:solidFill>
                        <a:latin typeface="Times New Roman" pitchFamily="18" charset="0"/>
                        <a:ea typeface="メイリオ" pitchFamily="50" charset="-128"/>
                        <a:cs typeface="Times New Roman" pitchFamily="18" charset="0"/>
                      </a:endParaRPr>
                    </a:p>
                  </a:txBody>
                  <a:tcPr marL="72000" marR="9525" marT="9525" marB="0" anchor="ctr"/>
                </a:tc>
                <a:tc rowSpan="2">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カラム変更</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rowSpan="2">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WFP111001</a:t>
                      </a: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row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セールアンドリースバック</a:t>
                      </a:r>
                      <a:endPar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売却損益繰延明細表２</a:t>
                      </a:r>
                      <a:endPar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WRK_START_DATE</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対象開始日</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325902">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WRK_END_DATE</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対象終了日</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r h="198955">
                <a:tc>
                  <a:txBody>
                    <a:bodyPr/>
                    <a:lstStyle/>
                    <a:p>
                      <a:pPr algn="l" fontAlgn="ctr"/>
                      <a:r>
                        <a:rPr lang="en-US" altLang="ja-JP" sz="1000" b="0" i="0" u="none" strike="noStrike" dirty="0" smtClean="0">
                          <a:solidFill>
                            <a:schemeClr val="tx1">
                              <a:lumMod val="75000"/>
                              <a:lumOff val="25000"/>
                            </a:schemeClr>
                          </a:solidFill>
                          <a:latin typeface="Times New Roman" pitchFamily="18" charset="0"/>
                          <a:ea typeface="メイリオ" pitchFamily="50" charset="-128"/>
                          <a:cs typeface="Times New Roman" pitchFamily="18" charset="0"/>
                        </a:rPr>
                        <a:t>PN+</a:t>
                      </a:r>
                      <a:endParaRPr lang="ja-JP" altLang="en-US" sz="1000" b="0" i="0" u="none" strike="noStrike" dirty="0">
                        <a:solidFill>
                          <a:schemeClr val="tx1">
                            <a:lumMod val="75000"/>
                            <a:lumOff val="25000"/>
                          </a:schemeClr>
                        </a:solidFill>
                        <a:latin typeface="Times New Roman" pitchFamily="18" charset="0"/>
                        <a:ea typeface="メイリオ" pitchFamily="50" charset="-128"/>
                        <a:cs typeface="Times New Roman" pitchFamily="18" charset="0"/>
                      </a:endParaRPr>
                    </a:p>
                  </a:txBody>
                  <a:tcPr marL="72000"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カラム変更</a:t>
                      </a:r>
                    </a:p>
                  </a:txBody>
                  <a:tcPr marL="72000"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WNP202300</a:t>
                      </a:r>
                    </a:p>
                  </a:txBody>
                  <a:tcPr marL="72000" marR="9525" marT="9525" marB="0" anchor="ctr"/>
                </a:tc>
                <a:tc>
                  <a:txBody>
                    <a:bodyPr/>
                    <a:lstStyle/>
                    <a:p>
                      <a:pPr algn="l" fontAlgn="ctr"/>
                      <a:r>
                        <a:rPr lang="zh-TW"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支払手形明細表（振出月別）</a:t>
                      </a: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WRK_HTU_TOR_DATE</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発生取引日付</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tc>
              </a:tr>
            </a:tbl>
          </a:graphicData>
        </a:graphic>
      </p:graphicFrame>
      <p:sp>
        <p:nvSpPr>
          <p:cNvPr id="9" name="正方形/長方形 8"/>
          <p:cNvSpPr/>
          <p:nvPr/>
        </p:nvSpPr>
        <p:spPr>
          <a:xfrm>
            <a:off x="251520" y="4437112"/>
            <a:ext cx="4320480" cy="634020"/>
          </a:xfrm>
          <a:prstGeom prst="rect">
            <a:avLst/>
          </a:prstGeom>
        </p:spPr>
        <p:txBody>
          <a:bodyPr wrap="square">
            <a:spAutoFit/>
          </a:bodyPr>
          <a:lstStyle/>
          <a:p>
            <a:pPr marL="216000" lvl="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外部取込チェック変更点</a:t>
            </a:r>
            <a:endParaRPr lang="en-US" altLang="ja-JP" sz="1600" dirty="0" smtClean="0">
              <a:solidFill>
                <a:schemeClr val="tx2"/>
              </a:solidFill>
              <a:latin typeface="メイリオ" pitchFamily="50" charset="-128"/>
              <a:ea typeface="メイリオ" pitchFamily="50" charset="-128"/>
              <a:cs typeface="メイリオ" pitchFamily="50" charset="-128"/>
            </a:endParaRPr>
          </a:p>
          <a:p>
            <a:pPr marL="216000" lvl="0" indent="-216000" fontAlgn="ctr">
              <a:spcBef>
                <a:spcPct val="20000"/>
              </a:spcBef>
              <a:buClr>
                <a:schemeClr val="accent1"/>
              </a:buClr>
              <a:buSzPct val="90000"/>
              <a:defRPr/>
            </a:pPr>
            <a:r>
              <a:rPr lang="ja-JP" altLang="en-US" sz="16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各プロダクト外部取込チェック変更点無し</a:t>
            </a:r>
            <a:endParaRPr lang="en-US" altLang="ja-JP" sz="1400" dirty="0" smtClean="0">
              <a:latin typeface="メイリオ" pitchFamily="50" charset="-128"/>
              <a:ea typeface="メイリオ" pitchFamily="50" charset="-128"/>
              <a:cs typeface="メイリオ" pitchFamily="50" charset="-128"/>
            </a:endParaRPr>
          </a:p>
        </p:txBody>
      </p:sp>
      <p:sp>
        <p:nvSpPr>
          <p:cNvPr id="11"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18</a:t>
            </a:fld>
            <a:endParaRPr lang="ja-JP" altLang="en-US" dirty="0"/>
          </a:p>
        </p:txBody>
      </p:sp>
      <p:sp>
        <p:nvSpPr>
          <p:cNvPr id="17" name="AutoShape 5"/>
          <p:cNvSpPr>
            <a:spLocks noChangeArrowheads="1"/>
          </p:cNvSpPr>
          <p:nvPr/>
        </p:nvSpPr>
        <p:spPr bwMode="gray">
          <a:xfrm>
            <a:off x="395536" y="1609750"/>
            <a:ext cx="8424936" cy="595114"/>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nchorCtr="0"/>
          <a:lstStyle/>
          <a:p>
            <a:r>
              <a:rPr lang="ja-JP" altLang="en-US" sz="1400" dirty="0" smtClean="0">
                <a:latin typeface="メイリオ" pitchFamily="50" charset="-128"/>
                <a:ea typeface="メイリオ" pitchFamily="50" charset="-128"/>
                <a:cs typeface="メイリオ" pitchFamily="50" charset="-128"/>
              </a:rPr>
              <a:t>伝票を複写して起票する際、複写元とする伝票選択の一覧表示において、伝票日付をソート条件に</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含めて一覧表示して欲しい、というお客様からのご要望に対応しました。</a:t>
            </a:r>
            <a:endParaRPr lang="en-US" altLang="ja-JP" sz="1400" dirty="0">
              <a:latin typeface="メイリオ" pitchFamily="50" charset="-128"/>
              <a:ea typeface="メイリオ" pitchFamily="50" charset="-128"/>
              <a:cs typeface="メイリオ" pitchFamily="50" charset="-128"/>
            </a:endParaRPr>
          </a:p>
        </p:txBody>
      </p:sp>
      <p:sp>
        <p:nvSpPr>
          <p:cNvPr id="18" name="AutoShape 5"/>
          <p:cNvSpPr>
            <a:spLocks noChangeArrowheads="1"/>
          </p:cNvSpPr>
          <p:nvPr/>
        </p:nvSpPr>
        <p:spPr bwMode="gray">
          <a:xfrm>
            <a:off x="395536" y="2636912"/>
            <a:ext cx="8424936" cy="1872208"/>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メイリオ" pitchFamily="50" charset="-128"/>
              </a:rPr>
              <a:t>各種伝票入力画面において、伝票一覧表示時のソート順を以下のいずれか１つから選択できるようにします。</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既存：従来通りの表示順です。（デフォルトの設定です。）</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昇順：従来のソートキー項目に伝票日付を加え、全て昇順ソートして一覧表示します。</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降順：従来のソートキー項目に伝票日付を加え、伝票グループ以外を全て降順ソートして一覧表示</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します。（伝票グループは昇順固定です。）</a:t>
            </a:r>
            <a:endParaRPr lang="en-US" altLang="ja-JP" sz="1400" dirty="0" smtClean="0">
              <a:latin typeface="メイリオ" pitchFamily="50" charset="-128"/>
              <a:ea typeface="メイリオ" pitchFamily="50" charset="-128"/>
              <a:cs typeface="メイリオ" pitchFamily="50" charset="-128"/>
            </a:endParaRPr>
          </a:p>
          <a:p>
            <a:pPr>
              <a:spcBef>
                <a:spcPct val="0"/>
              </a:spcBef>
            </a:pP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各伝票入力画面ごとに、ソート機能が有効な処理モードと、ソートキー項目の詳細を以下に示します。</a:t>
            </a:r>
            <a:endParaRPr lang="en-US" altLang="ja-JP" sz="1400" dirty="0" smtClean="0">
              <a:latin typeface="メイリオ" pitchFamily="50" charset="-128"/>
              <a:ea typeface="メイリオ" pitchFamily="50" charset="-128"/>
              <a:cs typeface="メイリオ" pitchFamily="50" charset="-128"/>
            </a:endParaRPr>
          </a:p>
        </p:txBody>
      </p:sp>
      <p:sp>
        <p:nvSpPr>
          <p:cNvPr id="21" name="コンテンツ プレースホルダ 6"/>
          <p:cNvSpPr txBox="1">
            <a:spLocks/>
          </p:cNvSpPr>
          <p:nvPr/>
        </p:nvSpPr>
        <p:spPr>
          <a:xfrm>
            <a:off x="395536" y="1295984"/>
            <a:ext cx="1547720"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機能追加背景</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22" name="コンテンツ プレースホルダ 6"/>
          <p:cNvSpPr txBox="1">
            <a:spLocks/>
          </p:cNvSpPr>
          <p:nvPr/>
        </p:nvSpPr>
        <p:spPr>
          <a:xfrm>
            <a:off x="395536" y="232983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機能内容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graphicFrame>
        <p:nvGraphicFramePr>
          <p:cNvPr id="12" name="表 11"/>
          <p:cNvGraphicFramePr>
            <a:graphicFrameLocks noGrp="1"/>
          </p:cNvGraphicFramePr>
          <p:nvPr/>
        </p:nvGraphicFramePr>
        <p:xfrm>
          <a:off x="467544" y="4826063"/>
          <a:ext cx="8280921" cy="1483257"/>
        </p:xfrm>
        <a:graphic>
          <a:graphicData uri="http://schemas.openxmlformats.org/drawingml/2006/table">
            <a:tbl>
              <a:tblPr firstRow="1" bandRow="1">
                <a:tableStyleId>{5C22544A-7EE6-4342-B048-85BDC9FD1C3A}</a:tableStyleId>
              </a:tblPr>
              <a:tblGrid>
                <a:gridCol w="1584176"/>
                <a:gridCol w="1008112"/>
                <a:gridCol w="1896211"/>
                <a:gridCol w="1896211"/>
                <a:gridCol w="1896211"/>
              </a:tblGrid>
              <a:tr h="288032">
                <a:tc rowSpan="2">
                  <a:txBody>
                    <a:bodyPr/>
                    <a:lstStyle/>
                    <a:p>
                      <a:pPr algn="ctr"/>
                      <a:r>
                        <a:rPr kumimoji="1" lang="ja-JP" altLang="en-US" sz="1200" baseline="0" dirty="0" smtClean="0"/>
                        <a:t>画面名</a:t>
                      </a:r>
                      <a:endParaRPr kumimoji="1" lang="ja-JP" altLang="en-US" sz="1200" baseline="0" dirty="0"/>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rowSpan="2">
                  <a:txBody>
                    <a:bodyPr/>
                    <a:lstStyle/>
                    <a:p>
                      <a:pPr algn="ctr"/>
                      <a:r>
                        <a:rPr kumimoji="1" lang="ja-JP" altLang="en-US" sz="1200" baseline="0" dirty="0" smtClean="0"/>
                        <a:t>処理モード</a:t>
                      </a:r>
                      <a:endParaRPr kumimoji="1" lang="ja-JP" altLang="en-US" sz="1200" baseline="0" dirty="0"/>
                    </a:p>
                  </a:txBody>
                  <a:tcPr anchor="ctr">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gridSpan="3">
                  <a:txBody>
                    <a:bodyPr/>
                    <a:lstStyle/>
                    <a:p>
                      <a:pPr algn="ctr"/>
                      <a:r>
                        <a:rPr kumimoji="1" lang="ja-JP" altLang="en-US" sz="1200" baseline="0" dirty="0" smtClean="0"/>
                        <a:t>ソートキー項目</a:t>
                      </a:r>
                      <a:endParaRPr kumimoji="1" lang="ja-JP" altLang="en-US" sz="1200" baseline="0" dirty="0"/>
                    </a:p>
                  </a:txBody>
                  <a:tcP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kumimoji="1" lang="ja-JP" altLang="en-US" sz="1400" baseline="0" dirty="0"/>
                    </a:p>
                  </a:txBody>
                  <a:tcP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kumimoji="1" lang="ja-JP" altLang="en-US" sz="1400" baseline="0" dirty="0"/>
                    </a:p>
                  </a:txBody>
                  <a:tcP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88032">
                <a:tc vMerge="1">
                  <a:txBody>
                    <a:bodyPr/>
                    <a:lstStyle/>
                    <a:p>
                      <a:endParaRPr kumimoji="1" lang="ja-JP" altLang="en-US" sz="1400" baseline="0" dirty="0"/>
                    </a:p>
                  </a:txBody>
                  <a:tcPr>
                    <a:lnT w="12700" cap="flat" cmpd="sng" algn="ctr">
                      <a:solidFill>
                        <a:schemeClr val="bg1"/>
                      </a:solidFill>
                      <a:prstDash val="solid"/>
                      <a:round/>
                      <a:headEnd type="none" w="med" len="med"/>
                      <a:tailEnd type="none" w="med" len="med"/>
                    </a:lnT>
                    <a:solidFill>
                      <a:schemeClr val="accent1"/>
                    </a:solidFill>
                  </a:tcPr>
                </a:tc>
                <a:tc vMerge="1">
                  <a:txBody>
                    <a:bodyPr/>
                    <a:lstStyle/>
                    <a:p>
                      <a:endParaRPr kumimoji="1" lang="ja-JP" altLang="en-US" sz="1400" baseline="0" dirty="0"/>
                    </a:p>
                  </a:txBody>
                  <a:tcPr>
                    <a:lnT w="12700" cap="flat" cmpd="sng" algn="ctr">
                      <a:solidFill>
                        <a:schemeClr val="bg1"/>
                      </a:solidFill>
                      <a:prstDash val="solid"/>
                      <a:round/>
                      <a:headEnd type="none" w="med" len="med"/>
                      <a:tailEnd type="none" w="med" len="med"/>
                    </a:lnT>
                    <a:solidFill>
                      <a:schemeClr val="accent1"/>
                    </a:solidFill>
                  </a:tcPr>
                </a:tc>
                <a:tc>
                  <a:txBody>
                    <a:bodyPr/>
                    <a:lstStyle/>
                    <a:p>
                      <a:pPr algn="ctr"/>
                      <a:r>
                        <a:rPr kumimoji="1" lang="ja-JP" altLang="en-US" sz="1200" b="1" baseline="0" dirty="0" smtClean="0">
                          <a:solidFill>
                            <a:schemeClr val="bg1"/>
                          </a:solidFill>
                        </a:rPr>
                        <a:t>既存</a:t>
                      </a:r>
                      <a:endParaRPr kumimoji="1" lang="ja-JP" altLang="en-US" sz="1200" b="1" baseline="0" dirty="0">
                        <a:solidFill>
                          <a:schemeClr val="bg1"/>
                        </a:solidFill>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200" b="1" baseline="0" dirty="0" smtClean="0">
                          <a:solidFill>
                            <a:schemeClr val="bg1"/>
                          </a:solidFill>
                        </a:rPr>
                        <a:t>昇順</a:t>
                      </a:r>
                      <a:endParaRPr kumimoji="1" lang="ja-JP" altLang="en-US" sz="1200" b="1" baseline="0" dirty="0">
                        <a:solidFill>
                          <a:schemeClr val="bg1"/>
                        </a:solidFill>
                      </a:endParaRPr>
                    </a:p>
                  </a:txBody>
                  <a:tcP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200" b="1" baseline="0" dirty="0" smtClean="0">
                          <a:solidFill>
                            <a:schemeClr val="bg1"/>
                          </a:solidFill>
                        </a:rPr>
                        <a:t>降順</a:t>
                      </a:r>
                      <a:endParaRPr kumimoji="1" lang="ja-JP" altLang="en-US" sz="1200" b="1" baseline="0" dirty="0">
                        <a:solidFill>
                          <a:schemeClr val="bg1"/>
                        </a:solidFill>
                      </a:endParaRPr>
                    </a:p>
                  </a:txBody>
                  <a:tcPr>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r>
              <a:tr h="907193">
                <a:tc>
                  <a:txBody>
                    <a:bodyPr/>
                    <a:lstStyle/>
                    <a:p>
                      <a:r>
                        <a:rPr kumimoji="1" lang="ja-JP" altLang="en-US" sz="1200" baseline="0" dirty="0" smtClean="0"/>
                        <a:t>請求書入力</a:t>
                      </a:r>
                      <a:endParaRPr kumimoji="1" lang="en-US" altLang="ja-JP"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smtClean="0"/>
                        <a:t>源泉税請求書入力</a:t>
                      </a:r>
                    </a:p>
                    <a:p>
                      <a:endParaRPr kumimoji="1" lang="ja-JP" altLang="en-US" sz="1200" baseline="0" dirty="0"/>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r>
                        <a:rPr kumimoji="1" lang="ja-JP" altLang="en-US" sz="1200" baseline="0" dirty="0" smtClean="0"/>
                        <a:t>修正、削除</a:t>
                      </a:r>
                      <a:endParaRPr kumimoji="1" lang="ja-JP" altLang="en-US" sz="1200" baseline="0" dirty="0"/>
                    </a:p>
                  </a:txBody>
                  <a:tcPr anchor="ctr">
                    <a:lnT w="28575" cap="flat" cmpd="sng" algn="ctr">
                      <a:solidFill>
                        <a:schemeClr val="bg1"/>
                      </a:solidFill>
                      <a:prstDash val="solid"/>
                      <a:round/>
                      <a:headEnd type="none" w="med" len="med"/>
                      <a:tailEnd type="none" w="med" len="med"/>
                    </a:lnT>
                  </a:tcPr>
                </a:tc>
                <a:tc>
                  <a:txBody>
                    <a:bodyPr/>
                    <a:lstStyle/>
                    <a:p>
                      <a:r>
                        <a:rPr kumimoji="1" lang="ja-JP" altLang="en-US" sz="1200" baseline="0" dirty="0" smtClean="0"/>
                        <a:t>①伝票グループ（昇順）</a:t>
                      </a:r>
                      <a:endParaRPr kumimoji="1" lang="en-US" altLang="ja-JP" sz="1200" baseline="0" dirty="0" smtClean="0"/>
                    </a:p>
                    <a:p>
                      <a:r>
                        <a:rPr kumimoji="1" lang="ja-JP" altLang="en-US" sz="1200" baseline="0" dirty="0" smtClean="0"/>
                        <a:t>②伝票番号（昇順）</a:t>
                      </a:r>
                      <a:endParaRPr kumimoji="1" lang="en-US" altLang="ja-JP" sz="1200" baseline="0" dirty="0" smtClean="0"/>
                    </a:p>
                    <a:p>
                      <a:r>
                        <a:rPr kumimoji="1" lang="ja-JP" altLang="en-US" sz="1200" baseline="0" dirty="0" smtClean="0"/>
                        <a:t>③計上日（昇順）</a:t>
                      </a:r>
                      <a:endParaRPr kumimoji="1" lang="en-US" altLang="ja-JP" sz="1200" baseline="0" dirty="0" smtClean="0"/>
                    </a:p>
                    <a:p>
                      <a:r>
                        <a:rPr kumimoji="1" lang="ja-JP" altLang="en-US" sz="1200" baseline="0" dirty="0" smtClean="0"/>
                        <a:t>④支払予定日（昇順）</a:t>
                      </a:r>
                      <a:endParaRPr kumimoji="1" lang="ja-JP" altLang="en-US" sz="1200" baseline="0" dirty="0"/>
                    </a:p>
                  </a:txBody>
                  <a:tcPr anchor="ctr">
                    <a:lnT w="28575" cap="flat" cmpd="sng" algn="ctr">
                      <a:solidFill>
                        <a:schemeClr val="bg1"/>
                      </a:solidFill>
                      <a:prstDash val="solid"/>
                      <a:round/>
                      <a:headEnd type="none" w="med" len="med"/>
                      <a:tailEnd type="none" w="med" len="med"/>
                    </a:lnT>
                  </a:tcPr>
                </a:tc>
                <a:tc>
                  <a:txBody>
                    <a:bodyPr/>
                    <a:lstStyle/>
                    <a:p>
                      <a:r>
                        <a:rPr kumimoji="1" lang="ja-JP" altLang="en-US" sz="1200" baseline="0" dirty="0" smtClean="0"/>
                        <a:t>①伝票グループ（昇順）</a:t>
                      </a:r>
                      <a:endParaRPr kumimoji="1" lang="en-US" altLang="ja-JP" sz="1200" baseline="0" dirty="0" smtClean="0"/>
                    </a:p>
                    <a:p>
                      <a:r>
                        <a:rPr kumimoji="1" lang="ja-JP" altLang="en-US" sz="1200" baseline="0" dirty="0" smtClean="0"/>
                        <a:t>②計上日（昇順）</a:t>
                      </a:r>
                      <a:endParaRPr kumimoji="1" lang="en-US" altLang="ja-JP" sz="1200" baseline="0" dirty="0" smtClean="0"/>
                    </a:p>
                    <a:p>
                      <a:r>
                        <a:rPr kumimoji="1" lang="ja-JP" altLang="en-US" sz="1200" baseline="0" dirty="0" smtClean="0"/>
                        <a:t>③伝票番号（昇順）</a:t>
                      </a:r>
                      <a:endParaRPr kumimoji="1" lang="en-US" altLang="ja-JP" sz="1200" baseline="0" dirty="0" smtClean="0"/>
                    </a:p>
                    <a:p>
                      <a:r>
                        <a:rPr kumimoji="1" lang="ja-JP" altLang="en-US" sz="1200" baseline="0" dirty="0" smtClean="0"/>
                        <a:t>④支払予定日（昇順）</a:t>
                      </a:r>
                    </a:p>
                  </a:txBody>
                  <a:tcPr anchor="ctr">
                    <a:lnT w="28575" cap="flat" cmpd="sng" algn="ctr">
                      <a:solidFill>
                        <a:schemeClr val="bg1"/>
                      </a:solidFill>
                      <a:prstDash val="solid"/>
                      <a:round/>
                      <a:headEnd type="none" w="med" len="med"/>
                      <a:tailEnd type="none" w="med" len="med"/>
                    </a:lnT>
                  </a:tcPr>
                </a:tc>
                <a:tc>
                  <a:txBody>
                    <a:bodyPr/>
                    <a:lstStyle/>
                    <a:p>
                      <a:r>
                        <a:rPr kumimoji="1" lang="ja-JP" altLang="en-US" sz="1200" baseline="0" dirty="0" smtClean="0"/>
                        <a:t>①伝票グループ（昇順）</a:t>
                      </a:r>
                      <a:endParaRPr kumimoji="1" lang="en-US" altLang="ja-JP" sz="1200" baseline="0" dirty="0" smtClean="0"/>
                    </a:p>
                    <a:p>
                      <a:r>
                        <a:rPr kumimoji="1" lang="ja-JP" altLang="en-US" sz="1200" baseline="0" dirty="0" smtClean="0"/>
                        <a:t>②計上日（降順）</a:t>
                      </a:r>
                      <a:endParaRPr kumimoji="1" lang="en-US" altLang="ja-JP" sz="1200" baseline="0" dirty="0" smtClean="0"/>
                    </a:p>
                    <a:p>
                      <a:r>
                        <a:rPr kumimoji="1" lang="ja-JP" altLang="en-US" sz="1200" baseline="0" dirty="0" smtClean="0"/>
                        <a:t>③伝票番号（降順）</a:t>
                      </a:r>
                      <a:endParaRPr kumimoji="1" lang="en-US" altLang="ja-JP" sz="1200" baseline="0" dirty="0" smtClean="0"/>
                    </a:p>
                    <a:p>
                      <a:r>
                        <a:rPr kumimoji="1" lang="ja-JP" altLang="en-US" sz="1200" baseline="0" dirty="0" smtClean="0"/>
                        <a:t>④支払予定日（降順）</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r>
            </a:tbl>
          </a:graphicData>
        </a:graphic>
      </p:graphicFrame>
      <p:sp>
        <p:nvSpPr>
          <p:cNvPr id="11"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 2"/>
          <p:cNvSpPr>
            <a:spLocks noGrp="1"/>
          </p:cNvSpPr>
          <p:nvPr>
            <p:ph type="sldNum" sz="quarter" idx="12"/>
          </p:nvPr>
        </p:nvSpPr>
        <p:spPr/>
        <p:txBody>
          <a:bodyPr/>
          <a:lstStyle/>
          <a:p>
            <a:fld id="{299646D8-D7B5-4D56-87FA-7DDE5FCE23CA}" type="slidenum">
              <a:rPr lang="ja-JP" altLang="en-US" smtClean="0"/>
              <a:pPr/>
              <a:t>19</a:t>
            </a:fld>
            <a:endParaRPr lang="ja-JP" altLang="en-US" dirty="0"/>
          </a:p>
        </p:txBody>
      </p:sp>
      <p:sp>
        <p:nvSpPr>
          <p:cNvPr id="16"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graphicFrame>
        <p:nvGraphicFramePr>
          <p:cNvPr id="18" name="表 17"/>
          <p:cNvGraphicFramePr>
            <a:graphicFrameLocks noGrp="1"/>
          </p:cNvGraphicFramePr>
          <p:nvPr/>
        </p:nvGraphicFramePr>
        <p:xfrm>
          <a:off x="467544" y="1268760"/>
          <a:ext cx="8280921" cy="3024335"/>
        </p:xfrm>
        <a:graphic>
          <a:graphicData uri="http://schemas.openxmlformats.org/drawingml/2006/table">
            <a:tbl>
              <a:tblPr firstRow="1" bandRow="1">
                <a:tableStyleId>{5C22544A-7EE6-4342-B048-85BDC9FD1C3A}</a:tableStyleId>
              </a:tblPr>
              <a:tblGrid>
                <a:gridCol w="1584176"/>
                <a:gridCol w="1008112"/>
                <a:gridCol w="1896211"/>
                <a:gridCol w="1896211"/>
                <a:gridCol w="1896211"/>
              </a:tblGrid>
              <a:tr h="316347">
                <a:tc rowSpan="2">
                  <a:txBody>
                    <a:bodyPr/>
                    <a:lstStyle/>
                    <a:p>
                      <a:pPr algn="ctr"/>
                      <a:r>
                        <a:rPr kumimoji="1" lang="ja-JP" altLang="en-US" sz="1200" baseline="0" dirty="0" smtClean="0"/>
                        <a:t>画面名</a:t>
                      </a:r>
                      <a:endParaRPr kumimoji="1" lang="ja-JP" altLang="en-US" sz="1200" baseline="0" dirty="0"/>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rowSpan="2">
                  <a:txBody>
                    <a:bodyPr/>
                    <a:lstStyle/>
                    <a:p>
                      <a:pPr algn="ctr"/>
                      <a:r>
                        <a:rPr kumimoji="1" lang="ja-JP" altLang="en-US" sz="1200" baseline="0" dirty="0" smtClean="0"/>
                        <a:t>処理モード</a:t>
                      </a:r>
                      <a:endParaRPr kumimoji="1" lang="ja-JP" altLang="en-US" sz="1200" baseline="0" dirty="0"/>
                    </a:p>
                  </a:txBody>
                  <a:tcPr anchor="ctr">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gridSpan="3">
                  <a:txBody>
                    <a:bodyPr/>
                    <a:lstStyle/>
                    <a:p>
                      <a:pPr algn="ctr"/>
                      <a:r>
                        <a:rPr kumimoji="1" lang="ja-JP" altLang="en-US" sz="1200" baseline="0" dirty="0" smtClean="0"/>
                        <a:t>ソートキー項目</a:t>
                      </a:r>
                      <a:endParaRPr kumimoji="1" lang="ja-JP" altLang="en-US" sz="1200" baseline="0" dirty="0"/>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kumimoji="1" lang="ja-JP" altLang="en-US" sz="1400" baseline="0" dirty="0"/>
                    </a:p>
                  </a:txBody>
                  <a:tcP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kumimoji="1" lang="ja-JP" altLang="en-US" sz="1400" baseline="0" dirty="0"/>
                    </a:p>
                  </a:txBody>
                  <a:tcP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16347">
                <a:tc vMerge="1">
                  <a:txBody>
                    <a:bodyPr/>
                    <a:lstStyle/>
                    <a:p>
                      <a:endParaRPr kumimoji="1" lang="ja-JP" altLang="en-US" sz="1400" baseline="0" dirty="0"/>
                    </a:p>
                  </a:txBody>
                  <a:tcPr>
                    <a:lnT w="12700" cap="flat" cmpd="sng" algn="ctr">
                      <a:solidFill>
                        <a:schemeClr val="bg1"/>
                      </a:solidFill>
                      <a:prstDash val="solid"/>
                      <a:round/>
                      <a:headEnd type="none" w="med" len="med"/>
                      <a:tailEnd type="none" w="med" len="med"/>
                    </a:lnT>
                    <a:solidFill>
                      <a:schemeClr val="accent1"/>
                    </a:solidFill>
                  </a:tcPr>
                </a:tc>
                <a:tc vMerge="1">
                  <a:txBody>
                    <a:bodyPr/>
                    <a:lstStyle/>
                    <a:p>
                      <a:endParaRPr kumimoji="1" lang="ja-JP" altLang="en-US" sz="1400" baseline="0" dirty="0"/>
                    </a:p>
                  </a:txBody>
                  <a:tcPr>
                    <a:lnT w="12700" cap="flat" cmpd="sng" algn="ctr">
                      <a:solidFill>
                        <a:schemeClr val="bg1"/>
                      </a:solidFill>
                      <a:prstDash val="solid"/>
                      <a:round/>
                      <a:headEnd type="none" w="med" len="med"/>
                      <a:tailEnd type="none" w="med" len="med"/>
                    </a:lnT>
                    <a:solidFill>
                      <a:schemeClr val="accent1"/>
                    </a:solidFill>
                  </a:tcPr>
                </a:tc>
                <a:tc>
                  <a:txBody>
                    <a:bodyPr/>
                    <a:lstStyle/>
                    <a:p>
                      <a:pPr algn="ctr"/>
                      <a:r>
                        <a:rPr kumimoji="1" lang="ja-JP" altLang="en-US" sz="1200" b="1" baseline="0" dirty="0" smtClean="0">
                          <a:solidFill>
                            <a:schemeClr val="bg1"/>
                          </a:solidFill>
                        </a:rPr>
                        <a:t>既存</a:t>
                      </a:r>
                      <a:endParaRPr kumimoji="1" lang="ja-JP" altLang="en-US" sz="1200" b="1" baseline="0" dirty="0">
                        <a:solidFill>
                          <a:schemeClr val="bg1"/>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200" b="1" baseline="0" dirty="0" smtClean="0">
                          <a:solidFill>
                            <a:schemeClr val="bg1"/>
                          </a:solidFill>
                        </a:rPr>
                        <a:t>昇順</a:t>
                      </a:r>
                      <a:endParaRPr kumimoji="1" lang="ja-JP" altLang="en-US" sz="1200" b="1" baseline="0" dirty="0">
                        <a:solidFill>
                          <a:schemeClr val="bg1"/>
                        </a:solidFill>
                      </a:endParaRPr>
                    </a:p>
                  </a:txBody>
                  <a:tcPr anchor="ct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c>
                  <a:txBody>
                    <a:bodyPr/>
                    <a:lstStyle/>
                    <a:p>
                      <a:pPr algn="ctr"/>
                      <a:r>
                        <a:rPr kumimoji="1" lang="ja-JP" altLang="en-US" sz="1200" b="1" baseline="0" dirty="0" smtClean="0">
                          <a:solidFill>
                            <a:schemeClr val="bg1"/>
                          </a:solidFill>
                        </a:rPr>
                        <a:t>降順</a:t>
                      </a:r>
                      <a:endParaRPr kumimoji="1" lang="ja-JP" altLang="en-US" sz="1200" b="1" baseline="0" dirty="0">
                        <a:solidFill>
                          <a:schemeClr val="bg1"/>
                        </a:solidFill>
                      </a:endParaRPr>
                    </a:p>
                  </a:txBody>
                  <a:tcPr anchor="ctr">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solidFill>
                  </a:tcPr>
                </a:tc>
              </a:tr>
              <a:tr h="811651">
                <a:tc>
                  <a:txBody>
                    <a:bodyPr/>
                    <a:lstStyle/>
                    <a:p>
                      <a:r>
                        <a:rPr kumimoji="1" lang="ja-JP" altLang="en-US" sz="1200" baseline="0" dirty="0" smtClean="0">
                          <a:solidFill>
                            <a:schemeClr val="tx1"/>
                          </a:solidFill>
                        </a:rPr>
                        <a:t>仮払申請精算入力</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smtClean="0">
                          <a:solidFill>
                            <a:schemeClr val="tx1"/>
                          </a:solidFill>
                        </a:rPr>
                        <a:t>出張申請精算入力</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精算、修正、</a:t>
                      </a:r>
                      <a:endParaRPr kumimoji="1" lang="en-US" altLang="ja-JP" sz="1200" baseline="0" dirty="0" smtClean="0">
                        <a:solidFill>
                          <a:schemeClr val="tx1"/>
                        </a:solidFill>
                      </a:endParaRPr>
                    </a:p>
                    <a:p>
                      <a:r>
                        <a:rPr kumimoji="1" lang="ja-JP" altLang="en-US" sz="1200" baseline="0" dirty="0" smtClean="0">
                          <a:solidFill>
                            <a:schemeClr val="tx1"/>
                          </a:solidFill>
                        </a:rPr>
                        <a:t>削除、複写</a:t>
                      </a:r>
                      <a:endParaRPr kumimoji="1" lang="ja-JP" altLang="en-US" sz="1200" baseline="0" dirty="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②伝票番号（昇順）</a:t>
                      </a:r>
                      <a:endParaRPr kumimoji="1" lang="en-US" altLang="ja-JP" sz="1200" baseline="0" dirty="0" smtClean="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②申請日（昇順）</a:t>
                      </a:r>
                      <a:endParaRPr kumimoji="1" lang="en-US" altLang="ja-JP" sz="1200" baseline="0" dirty="0" smtClean="0">
                        <a:solidFill>
                          <a:schemeClr val="tx1"/>
                        </a:solidFill>
                      </a:endParaRPr>
                    </a:p>
                    <a:p>
                      <a:r>
                        <a:rPr kumimoji="1" lang="ja-JP" altLang="en-US" sz="1200" baseline="0" dirty="0" smtClean="0">
                          <a:solidFill>
                            <a:schemeClr val="tx1"/>
                          </a:solidFill>
                        </a:rPr>
                        <a:t>③伝票番号（昇順）</a:t>
                      </a:r>
                      <a:endParaRPr kumimoji="1" lang="en-US" altLang="ja-JP" sz="1200" baseline="0" dirty="0" smtClean="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②申請日（降順）</a:t>
                      </a:r>
                      <a:endParaRPr kumimoji="1" lang="en-US" altLang="ja-JP" sz="1200" baseline="0" dirty="0" smtClean="0">
                        <a:solidFill>
                          <a:schemeClr val="tx1"/>
                        </a:solidFill>
                      </a:endParaRPr>
                    </a:p>
                    <a:p>
                      <a:r>
                        <a:rPr kumimoji="1" lang="ja-JP" altLang="en-US" sz="1200" baseline="0" dirty="0" smtClean="0">
                          <a:solidFill>
                            <a:schemeClr val="tx1"/>
                          </a:solidFill>
                        </a:rPr>
                        <a:t>③伝票番号（降順）</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786864">
                <a:tc>
                  <a:txBody>
                    <a:bodyPr/>
                    <a:lstStyle/>
                    <a:p>
                      <a:r>
                        <a:rPr kumimoji="1" lang="ja-JP" altLang="en-US" sz="1200" baseline="0" dirty="0" smtClean="0">
                          <a:solidFill>
                            <a:schemeClr val="tx1"/>
                          </a:solidFill>
                        </a:rPr>
                        <a:t>交通費入力</a:t>
                      </a:r>
                      <a:endParaRPr kumimoji="1" lang="ja-JP" altLang="en-US" sz="1200" baseline="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修正、削除、複写</a:t>
                      </a:r>
                    </a:p>
                    <a:p>
                      <a:endParaRPr kumimoji="1" lang="ja-JP" altLang="en-US" sz="1200" baseline="0" dirty="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②伝票番号（昇順）</a:t>
                      </a:r>
                      <a:endParaRPr kumimoji="1" lang="en-US" altLang="ja-JP" sz="1200" baseline="0" dirty="0" smtClean="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②申請日（昇順）</a:t>
                      </a:r>
                      <a:endParaRPr kumimoji="1" lang="en-US" altLang="ja-JP" sz="1200" baseline="0" dirty="0" smtClean="0">
                        <a:solidFill>
                          <a:schemeClr val="tx1"/>
                        </a:solidFill>
                      </a:endParaRPr>
                    </a:p>
                    <a:p>
                      <a:r>
                        <a:rPr kumimoji="1" lang="ja-JP" altLang="en-US" sz="1200" baseline="0" dirty="0" smtClean="0">
                          <a:solidFill>
                            <a:schemeClr val="tx1"/>
                          </a:solidFill>
                        </a:rPr>
                        <a:t>③伝票番号（昇順）</a:t>
                      </a:r>
                      <a:endParaRPr kumimoji="1" lang="en-US" altLang="ja-JP" sz="1200" baseline="0" dirty="0" smtClean="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②申請日（降順）</a:t>
                      </a:r>
                      <a:endParaRPr kumimoji="1" lang="en-US" altLang="ja-JP" sz="1200" baseline="0" dirty="0" smtClean="0">
                        <a:solidFill>
                          <a:schemeClr val="tx1"/>
                        </a:solidFill>
                      </a:endParaRPr>
                    </a:p>
                    <a:p>
                      <a:r>
                        <a:rPr kumimoji="1" lang="ja-JP" altLang="en-US" sz="1200" baseline="0" dirty="0" smtClean="0">
                          <a:solidFill>
                            <a:schemeClr val="tx1"/>
                          </a:solidFill>
                        </a:rPr>
                        <a:t>③伝票番号（降順）</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793126">
                <a:tc>
                  <a:txBody>
                    <a:bodyPr/>
                    <a:lstStyle/>
                    <a:p>
                      <a:r>
                        <a:rPr kumimoji="1" lang="ja-JP" altLang="en-US" sz="1200" baseline="0" dirty="0" smtClean="0">
                          <a:solidFill>
                            <a:schemeClr val="tx1"/>
                          </a:solidFill>
                        </a:rPr>
                        <a:t>振替伝票入力</a:t>
                      </a:r>
                      <a:endParaRPr kumimoji="1" lang="en-US" altLang="ja-JP" sz="1200" baseline="0" dirty="0" smtClean="0">
                        <a:solidFill>
                          <a:schemeClr val="tx1"/>
                        </a:solidFill>
                      </a:endParaRPr>
                    </a:p>
                    <a:p>
                      <a:r>
                        <a:rPr kumimoji="1" lang="zh-TW" altLang="en-US" sz="1200" baseline="0" dirty="0" smtClean="0">
                          <a:solidFill>
                            <a:schemeClr val="tx1"/>
                          </a:solidFill>
                        </a:rPr>
                        <a:t>現預金出納入力</a:t>
                      </a:r>
                      <a:endParaRPr kumimoji="1" lang="ja-JP" altLang="en-US" sz="1200" baseline="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修正、削除</a:t>
                      </a:r>
                      <a:endParaRPr kumimoji="1" lang="ja-JP" altLang="en-US" sz="1200" baseline="0" dirty="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②伝票番号（昇順）</a:t>
                      </a:r>
                      <a:endParaRPr kumimoji="1" lang="en-US" altLang="ja-JP" sz="1200" baseline="0" dirty="0" smtClean="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②伝票日付（昇順）</a:t>
                      </a:r>
                      <a:endParaRPr kumimoji="1" lang="en-US" altLang="ja-JP" sz="1200" baseline="0" dirty="0" smtClean="0">
                        <a:solidFill>
                          <a:schemeClr val="tx1"/>
                        </a:solidFill>
                      </a:endParaRPr>
                    </a:p>
                    <a:p>
                      <a:r>
                        <a:rPr kumimoji="1" lang="ja-JP" altLang="en-US" sz="1200" baseline="0" dirty="0" smtClean="0">
                          <a:solidFill>
                            <a:schemeClr val="tx1"/>
                          </a:solidFill>
                        </a:rPr>
                        <a:t>③伝票番号（昇順）</a:t>
                      </a:r>
                      <a:endParaRPr kumimoji="1" lang="en-US" altLang="ja-JP" sz="1200" baseline="0" dirty="0" smtClean="0">
                        <a:solidFill>
                          <a:schemeClr val="tx1"/>
                        </a:solidFill>
                      </a:endParaRPr>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1200" baseline="0" dirty="0" smtClean="0">
                          <a:solidFill>
                            <a:schemeClr val="tx1"/>
                          </a:solidFill>
                        </a:rPr>
                        <a:t>①伝票グループ（昇順）</a:t>
                      </a:r>
                      <a:endParaRPr kumimoji="1" lang="en-US" altLang="ja-JP" sz="1200" baseline="0" dirty="0" smtClean="0">
                        <a:solidFill>
                          <a:schemeClr val="tx1"/>
                        </a:solidFill>
                      </a:endParaRPr>
                    </a:p>
                    <a:p>
                      <a:r>
                        <a:rPr kumimoji="1" lang="ja-JP" altLang="en-US" sz="1200" baseline="0" dirty="0" smtClean="0">
                          <a:solidFill>
                            <a:schemeClr val="tx1"/>
                          </a:solidFill>
                        </a:rPr>
                        <a:t>②伝票日付（降順）</a:t>
                      </a:r>
                      <a:endParaRPr kumimoji="1" lang="en-US" altLang="ja-JP" sz="1200" baseline="0" dirty="0" smtClean="0">
                        <a:solidFill>
                          <a:schemeClr val="tx1"/>
                        </a:solidFill>
                      </a:endParaRPr>
                    </a:p>
                    <a:p>
                      <a:r>
                        <a:rPr kumimoji="1" lang="ja-JP" altLang="en-US" sz="1200" baseline="0" dirty="0" smtClean="0">
                          <a:solidFill>
                            <a:schemeClr val="tx1"/>
                          </a:solidFill>
                        </a:rPr>
                        <a:t>③伝票番号（降順）</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bl>
          </a:graphicData>
        </a:graphic>
      </p:graphicFrame>
      <p:sp>
        <p:nvSpPr>
          <p:cNvPr id="19" name="AutoShape 5"/>
          <p:cNvSpPr>
            <a:spLocks noChangeArrowheads="1"/>
          </p:cNvSpPr>
          <p:nvPr/>
        </p:nvSpPr>
        <p:spPr bwMode="gray">
          <a:xfrm>
            <a:off x="395536" y="4653136"/>
            <a:ext cx="8429625" cy="18002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t"/>
          <a:lstStyle/>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上記の表では、処理モードとソートキー項目が同じ画面を</a:t>
            </a:r>
            <a:r>
              <a:rPr lang="en-US" altLang="ja-JP" sz="1400" dirty="0" smtClean="0">
                <a:latin typeface="メイリオ" pitchFamily="50" charset="-128"/>
                <a:ea typeface="メイリオ" pitchFamily="50" charset="-128"/>
                <a:cs typeface="メイリオ" pitchFamily="50" charset="-128"/>
              </a:rPr>
              <a:t>1</a:t>
            </a:r>
            <a:r>
              <a:rPr lang="ja-JP" altLang="en-US" sz="1400" dirty="0" smtClean="0">
                <a:latin typeface="メイリオ" pitchFamily="50" charset="-128"/>
                <a:ea typeface="メイリオ" pitchFamily="50" charset="-128"/>
                <a:cs typeface="メイリオ" pitchFamily="50" charset="-128"/>
              </a:rPr>
              <a:t>行にまとめて表記しています。</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endParaRPr lang="en-US" altLang="ja-JP" sz="1400" dirty="0" smtClean="0">
              <a:latin typeface="メイリオ" pitchFamily="50" charset="-128"/>
              <a:ea typeface="メイリオ" pitchFamily="50" charset="-128"/>
              <a:cs typeface="Times New Roman" pitchFamily="18" charset="0"/>
            </a:endParaRPr>
          </a:p>
          <a:p>
            <a:pPr>
              <a:buClr>
                <a:schemeClr val="accent1"/>
              </a:buClr>
              <a:buSzPct val="80000"/>
              <a:buFont typeface="Wingdings" pitchFamily="2" charset="2"/>
              <a:buNone/>
            </a:pP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交通費入力画面については、伝票一覧上に「申請日」（伝票日付）は表示はありませんでしたが、</a:t>
            </a:r>
            <a:endParaRPr lang="en-US" altLang="ja-JP" sz="1400" dirty="0" smtClean="0">
              <a:latin typeface="メイリオ" pitchFamily="50" charset="-128"/>
              <a:ea typeface="メイリオ" pitchFamily="50" charset="-128"/>
              <a:cs typeface="Times New Roman" pitchFamily="18" charset="0"/>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Times New Roman" pitchFamily="18" charset="0"/>
              </a:rPr>
              <a:t>　今回のソート機能追加にあわせ、「申請日」の表示を追加しました。</a:t>
            </a:r>
            <a:endParaRPr lang="en-US" altLang="ja-JP" sz="1400" dirty="0" smtClean="0">
              <a:latin typeface="メイリオ" pitchFamily="50" charset="-128"/>
              <a:ea typeface="メイリオ" pitchFamily="50" charset="-128"/>
              <a:cs typeface="Times New Roman" pitchFamily="18" charset="0"/>
            </a:endParaRPr>
          </a:p>
          <a:p>
            <a:pPr>
              <a:buClr>
                <a:schemeClr val="accent1"/>
              </a:buClr>
              <a:buSzPct val="80000"/>
              <a:buFont typeface="Wingdings" pitchFamily="2" charset="2"/>
              <a:buNone/>
            </a:pPr>
            <a:endParaRPr lang="en-US" altLang="ja-JP" sz="1400" dirty="0" smtClean="0">
              <a:latin typeface="メイリオ" pitchFamily="50" charset="-128"/>
              <a:ea typeface="メイリオ" pitchFamily="50" charset="-128"/>
              <a:cs typeface="Times New Roman" pitchFamily="18" charset="0"/>
            </a:endParaRPr>
          </a:p>
          <a:p>
            <a:pPr>
              <a:buClr>
                <a:schemeClr val="accent1"/>
              </a:buClr>
              <a:buSzPct val="80000"/>
            </a:pPr>
            <a:r>
              <a:rPr lang="ja-JP" altLang="en-US" sz="1400" dirty="0" smtClean="0">
                <a:latin typeface="メイリオ" pitchFamily="50" charset="-128"/>
                <a:ea typeface="メイリオ" pitchFamily="50" charset="-128"/>
                <a:cs typeface="メイリオ" pitchFamily="50" charset="-128"/>
              </a:rPr>
              <a:t>ソート順は、画面単位に指定することが可能です。</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400" dirty="0" smtClean="0">
                <a:latin typeface="メイリオ" pitchFamily="50" charset="-128"/>
                <a:ea typeface="メイリオ" pitchFamily="50" charset="-128"/>
                <a:cs typeface="Times New Roman" pitchFamily="18" charset="0"/>
              </a:rPr>
              <a:t>画面単位のソート順指定であり、処理モードによって異なるソート順の指定はできません。</a:t>
            </a:r>
            <a:endParaRPr lang="en-US" altLang="ja-JP" sz="1400" dirty="0" smtClean="0">
              <a:latin typeface="メイリオ" pitchFamily="50" charset="-128"/>
              <a:ea typeface="メイリオ" pitchFamily="50" charset="-128"/>
              <a:cs typeface="Times New Roman" pitchFamily="18" charset="0"/>
            </a:endParaRPr>
          </a:p>
        </p:txBody>
      </p:sp>
      <p:sp>
        <p:nvSpPr>
          <p:cNvPr id="8"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4644008" y="1916832"/>
            <a:ext cx="1008112" cy="371255"/>
          </a:xfrm>
          <a:prstGeom prst="rect">
            <a:avLst/>
          </a:prstGeom>
        </p:spPr>
        <p:txBody>
          <a:bodyPr wrap="square" lIns="36000" rIns="36000">
            <a:spAutoFit/>
          </a:bodyPr>
          <a:lstStyle/>
          <a:p>
            <a:pPr fontAlgn="base">
              <a:lnSpc>
                <a:spcPts val="2400"/>
              </a:lnSpc>
              <a:spcBef>
                <a:spcPct val="0"/>
              </a:spcBef>
            </a:pPr>
            <a:r>
              <a:rPr lang="en-US" altLang="ja-JP" sz="1400" b="1" dirty="0" smtClean="0">
                <a:solidFill>
                  <a:schemeClr val="bg1"/>
                </a:solidFill>
                <a:latin typeface="Times New Roman" pitchFamily="18" charset="0"/>
                <a:ea typeface="メイリオ" pitchFamily="50" charset="-128"/>
                <a:cs typeface="Times New Roman" pitchFamily="18" charset="0"/>
              </a:rPr>
              <a:t>CORE</a:t>
            </a:r>
          </a:p>
        </p:txBody>
      </p:sp>
      <p:sp>
        <p:nvSpPr>
          <p:cNvPr id="11" name="正方形/長方形 10"/>
          <p:cNvSpPr/>
          <p:nvPr/>
        </p:nvSpPr>
        <p:spPr>
          <a:xfrm>
            <a:off x="4392488" y="2204864"/>
            <a:ext cx="5004048" cy="1015663"/>
          </a:xfrm>
          <a:prstGeom prst="rect">
            <a:avLst/>
          </a:prstGeom>
        </p:spPr>
        <p:txBody>
          <a:bodyPr wrap="square" lIns="36000" rIns="36000">
            <a:spAutoFit/>
          </a:bodyPr>
          <a:lstStyle/>
          <a:p>
            <a:pPr marL="800100" lvl="1" indent="-342900" fontAlgn="base">
              <a:lnSpc>
                <a:spcPts val="2400"/>
              </a:lnSpc>
              <a:spcBef>
                <a:spcPct val="0"/>
              </a:spcBef>
            </a:pPr>
            <a:r>
              <a:rPr lang="en-US" altLang="ja-JP" sz="1400" b="1" dirty="0" smtClean="0">
                <a:solidFill>
                  <a:schemeClr val="bg1"/>
                </a:solidFill>
                <a:latin typeface="メイリオ" pitchFamily="50" charset="-128"/>
                <a:ea typeface="メイリオ" pitchFamily="50" charset="-128"/>
                <a:cs typeface="メイリオ" pitchFamily="50" charset="-128"/>
              </a:rPr>
              <a:t>1.</a:t>
            </a:r>
            <a:r>
              <a:rPr lang="ja-JP" altLang="en-US" sz="1400" b="1" dirty="0" smtClean="0">
                <a:solidFill>
                  <a:schemeClr val="bg1"/>
                </a:solidFill>
                <a:latin typeface="メイリオ" pitchFamily="50" charset="-128"/>
                <a:ea typeface="メイリオ" pitchFamily="50" charset="-128"/>
                <a:cs typeface="メイリオ" pitchFamily="50" charset="-128"/>
              </a:rPr>
              <a:t>山の日対応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marL="800100" lvl="1" indent="-342900" fontAlgn="base">
              <a:lnSpc>
                <a:spcPts val="2400"/>
              </a:lnSpc>
              <a:spcBef>
                <a:spcPct val="0"/>
              </a:spcBef>
            </a:pPr>
            <a:r>
              <a:rPr lang="en-US" altLang="ja-JP" sz="1400" b="1" dirty="0" smtClean="0">
                <a:solidFill>
                  <a:schemeClr val="bg1"/>
                </a:solidFill>
                <a:latin typeface="メイリオ" pitchFamily="50" charset="-128"/>
                <a:ea typeface="メイリオ" pitchFamily="50" charset="-128"/>
                <a:cs typeface="メイリオ" pitchFamily="50" charset="-128"/>
              </a:rPr>
              <a:t>2.</a:t>
            </a:r>
            <a:r>
              <a:rPr lang="ja-JP" altLang="en-US" sz="1400" b="1" dirty="0" smtClean="0">
                <a:solidFill>
                  <a:schemeClr val="bg1"/>
                </a:solidFill>
                <a:latin typeface="メイリオ" pitchFamily="50" charset="-128"/>
                <a:ea typeface="メイリオ" pitchFamily="50" charset="-128"/>
                <a:cs typeface="メイリオ" pitchFamily="50" charset="-128"/>
              </a:rPr>
              <a:t>平成</a:t>
            </a:r>
            <a:r>
              <a:rPr lang="en-US" altLang="ja-JP" sz="1400" b="1" dirty="0" smtClean="0">
                <a:solidFill>
                  <a:schemeClr val="bg1"/>
                </a:solidFill>
                <a:latin typeface="メイリオ" pitchFamily="50" charset="-128"/>
                <a:ea typeface="メイリオ" pitchFamily="50" charset="-128"/>
                <a:cs typeface="メイリオ" pitchFamily="50" charset="-128"/>
              </a:rPr>
              <a:t>27</a:t>
            </a:r>
            <a:r>
              <a:rPr lang="ja-JP" altLang="en-US" sz="1400" b="1" dirty="0" smtClean="0">
                <a:solidFill>
                  <a:schemeClr val="bg1"/>
                </a:solidFill>
                <a:latin typeface="メイリオ" pitchFamily="50" charset="-128"/>
                <a:ea typeface="メイリオ" pitchFamily="50" charset="-128"/>
                <a:cs typeface="メイリオ" pitchFamily="50" charset="-128"/>
              </a:rPr>
              <a:t>年度税制改正消費税申告連携対応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marL="800100" lvl="1" indent="-342900" fontAlgn="base">
              <a:lnSpc>
                <a:spcPts val="2400"/>
              </a:lnSpc>
              <a:spcBef>
                <a:spcPct val="0"/>
              </a:spcBef>
            </a:pPr>
            <a:r>
              <a:rPr lang="en-US" altLang="ja-JP" sz="1400" b="1" dirty="0" smtClean="0">
                <a:solidFill>
                  <a:schemeClr val="bg1"/>
                </a:solidFill>
                <a:latin typeface="メイリオ" pitchFamily="50" charset="-128"/>
                <a:ea typeface="メイリオ" pitchFamily="50" charset="-128"/>
                <a:cs typeface="メイリオ" pitchFamily="50" charset="-128"/>
              </a:rPr>
              <a:t>3.</a:t>
            </a:r>
            <a:r>
              <a:rPr lang="ja-JP" altLang="en-US" sz="1400" b="1" dirty="0" smtClean="0">
                <a:solidFill>
                  <a:schemeClr val="bg1"/>
                </a:solidFill>
                <a:latin typeface="メイリオ" pitchFamily="50" charset="-128"/>
                <a:ea typeface="メイリオ" pitchFamily="50" charset="-128"/>
                <a:cs typeface="メイリオ" pitchFamily="50" charset="-128"/>
              </a:rPr>
              <a:t>自社法人番号入力管理対応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p:txBody>
      </p:sp>
      <p:sp>
        <p:nvSpPr>
          <p:cNvPr id="12" name="正方形/長方形 11"/>
          <p:cNvSpPr/>
          <p:nvPr/>
        </p:nvSpPr>
        <p:spPr>
          <a:xfrm>
            <a:off x="4371056" y="3513202"/>
            <a:ext cx="5148064" cy="707886"/>
          </a:xfrm>
          <a:prstGeom prst="rect">
            <a:avLst/>
          </a:prstGeom>
        </p:spPr>
        <p:txBody>
          <a:bodyPr wrap="square" lIns="36000" rIns="36000">
            <a:spAutoFit/>
          </a:bodyPr>
          <a:lstStyle/>
          <a:p>
            <a:pPr marL="800100" lvl="1" indent="-342900" fontAlgn="base">
              <a:lnSpc>
                <a:spcPts val="2400"/>
              </a:lnSpc>
              <a:spcBef>
                <a:spcPct val="0"/>
              </a:spcBef>
            </a:pPr>
            <a:r>
              <a:rPr lang="ja-JP" altLang="en-US" sz="1400" b="1" dirty="0" smtClean="0">
                <a:solidFill>
                  <a:schemeClr val="bg1"/>
                </a:solidFill>
                <a:latin typeface="メイリオ" pitchFamily="50" charset="-128"/>
                <a:ea typeface="メイリオ" pitchFamily="50" charset="-128"/>
                <a:cs typeface="メイリオ" pitchFamily="50" charset="-128"/>
              </a:rPr>
              <a:t>４</a:t>
            </a:r>
            <a:r>
              <a:rPr lang="en-US" altLang="ja-JP" sz="1400" b="1" dirty="0" smtClean="0">
                <a:solidFill>
                  <a:schemeClr val="bg1"/>
                </a:solidFill>
                <a:latin typeface="メイリオ" pitchFamily="50" charset="-128"/>
                <a:ea typeface="メイリオ" pitchFamily="50" charset="-128"/>
                <a:cs typeface="メイリオ" pitchFamily="50" charset="-128"/>
              </a:rPr>
              <a:t>.</a:t>
            </a:r>
            <a:r>
              <a:rPr lang="ja-JP" altLang="en-US" sz="1400" b="1" dirty="0" smtClean="0">
                <a:solidFill>
                  <a:schemeClr val="bg1"/>
                </a:solidFill>
                <a:latin typeface="メイリオ" pitchFamily="50" charset="-128"/>
                <a:ea typeface="メイリオ" pitchFamily="50" charset="-128"/>
                <a:cs typeface="メイリオ" pitchFamily="50" charset="-128"/>
              </a:rPr>
              <a:t>電債期日振替日休日調整対応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marL="800100" lvl="1" indent="-342900" fontAlgn="base">
              <a:lnSpc>
                <a:spcPts val="2400"/>
              </a:lnSpc>
              <a:spcBef>
                <a:spcPct val="0"/>
              </a:spcBef>
            </a:pPr>
            <a:r>
              <a:rPr lang="ja-JP" altLang="en-US" sz="1400" b="1" dirty="0" smtClean="0">
                <a:solidFill>
                  <a:schemeClr val="bg1"/>
                </a:solidFill>
                <a:latin typeface="メイリオ" pitchFamily="50" charset="-128"/>
                <a:ea typeface="メイリオ" pitchFamily="50" charset="-128"/>
                <a:cs typeface="メイリオ" pitchFamily="50" charset="-128"/>
              </a:rPr>
              <a:t>５</a:t>
            </a:r>
            <a:r>
              <a:rPr lang="en-US" altLang="ja-JP" sz="1400" b="1" dirty="0" smtClean="0">
                <a:solidFill>
                  <a:schemeClr val="bg1"/>
                </a:solidFill>
                <a:latin typeface="メイリオ" pitchFamily="50" charset="-128"/>
                <a:ea typeface="メイリオ" pitchFamily="50" charset="-128"/>
                <a:cs typeface="メイリオ" pitchFamily="50" charset="-128"/>
              </a:rPr>
              <a:t>.</a:t>
            </a:r>
            <a:r>
              <a:rPr lang="ja-JP" altLang="en-US" sz="1400" b="1" dirty="0" smtClean="0">
                <a:solidFill>
                  <a:schemeClr val="bg1"/>
                </a:solidFill>
                <a:latin typeface="メイリオ" pitchFamily="50" charset="-128"/>
                <a:ea typeface="メイリオ" pitchFamily="50" charset="-128"/>
                <a:cs typeface="メイリオ" pitchFamily="50" charset="-128"/>
              </a:rPr>
              <a:t>電債送信データ</a:t>
            </a:r>
            <a:r>
              <a:rPr lang="en-US" altLang="ja-JP" sz="1400" b="1" dirty="0" smtClean="0">
                <a:solidFill>
                  <a:schemeClr val="bg1"/>
                </a:solidFill>
                <a:latin typeface="メイリオ" pitchFamily="50" charset="-128"/>
                <a:ea typeface="メイリオ" pitchFamily="50" charset="-128"/>
                <a:cs typeface="メイリオ" pitchFamily="50" charset="-128"/>
              </a:rPr>
              <a:t>JEMCO</a:t>
            </a:r>
            <a:r>
              <a:rPr lang="ja-JP" altLang="en-US" sz="1400" b="1" dirty="0" smtClean="0">
                <a:solidFill>
                  <a:schemeClr val="bg1"/>
                </a:solidFill>
                <a:latin typeface="メイリオ" pitchFamily="50" charset="-128"/>
                <a:ea typeface="メイリオ" pitchFamily="50" charset="-128"/>
                <a:cs typeface="メイリオ" pitchFamily="50" charset="-128"/>
              </a:rPr>
              <a:t>ファイル拡張子変更</a:t>
            </a:r>
            <a:endParaRPr lang="en-US" altLang="ja-JP" sz="1400" b="1" dirty="0" smtClean="0">
              <a:solidFill>
                <a:schemeClr val="bg1"/>
              </a:solidFill>
              <a:latin typeface="メイリオ" pitchFamily="50" charset="-128"/>
              <a:ea typeface="メイリオ" pitchFamily="50" charset="-128"/>
              <a:cs typeface="メイリオ" pitchFamily="50" charset="-128"/>
            </a:endParaRPr>
          </a:p>
        </p:txBody>
      </p:sp>
      <p:sp>
        <p:nvSpPr>
          <p:cNvPr id="13" name="正方形/長方形 12"/>
          <p:cNvSpPr/>
          <p:nvPr/>
        </p:nvSpPr>
        <p:spPr>
          <a:xfrm>
            <a:off x="4359830" y="4400381"/>
            <a:ext cx="5148064" cy="684803"/>
          </a:xfrm>
          <a:prstGeom prst="rect">
            <a:avLst/>
          </a:prstGeom>
        </p:spPr>
        <p:txBody>
          <a:bodyPr wrap="square" lIns="36000" rIns="36000">
            <a:spAutoFit/>
          </a:bodyPr>
          <a:lstStyle/>
          <a:p>
            <a:pPr marL="800100" lvl="1" indent="-342900" fontAlgn="base">
              <a:lnSpc>
                <a:spcPts val="2400"/>
              </a:lnSpc>
              <a:spcBef>
                <a:spcPct val="0"/>
              </a:spcBef>
            </a:pPr>
            <a:r>
              <a:rPr lang="ja-JP" altLang="en-US" sz="1400" b="1" dirty="0" smtClean="0">
                <a:solidFill>
                  <a:schemeClr val="bg1"/>
                </a:solidFill>
                <a:latin typeface="メイリオ" pitchFamily="50" charset="-128"/>
                <a:ea typeface="メイリオ" pitchFamily="50" charset="-128"/>
                <a:cs typeface="メイリオ" pitchFamily="50" charset="-128"/>
              </a:rPr>
              <a:t>６</a:t>
            </a:r>
            <a:r>
              <a:rPr lang="en-US" altLang="ja-JP" sz="1400" b="1" dirty="0" smtClean="0">
                <a:solidFill>
                  <a:schemeClr val="bg1"/>
                </a:solidFill>
                <a:latin typeface="メイリオ" pitchFamily="50" charset="-128"/>
                <a:ea typeface="メイリオ" pitchFamily="50" charset="-128"/>
                <a:cs typeface="メイリオ" pitchFamily="50" charset="-128"/>
              </a:rPr>
              <a:t>.</a:t>
            </a:r>
            <a:r>
              <a:rPr lang="ja-JP" altLang="en-US" sz="1400" b="1" dirty="0" smtClean="0">
                <a:solidFill>
                  <a:schemeClr val="bg1"/>
                </a:solidFill>
                <a:latin typeface="メイリオ" pitchFamily="50" charset="-128"/>
                <a:ea typeface="メイリオ" pitchFamily="50" charset="-128"/>
                <a:cs typeface="メイリオ" pitchFamily="50" charset="-128"/>
              </a:rPr>
              <a:t>償却資産申告書法人番号出力対応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marL="800100" lvl="1" indent="-342900" fontAlgn="base">
              <a:lnSpc>
                <a:spcPts val="2400"/>
              </a:lnSpc>
              <a:spcBef>
                <a:spcPct val="0"/>
              </a:spcBef>
            </a:pPr>
            <a:r>
              <a:rPr lang="ja-JP" altLang="en-US" sz="1400" b="1" dirty="0" smtClean="0">
                <a:solidFill>
                  <a:schemeClr val="bg1"/>
                </a:solidFill>
                <a:latin typeface="メイリオ" pitchFamily="50" charset="-128"/>
                <a:ea typeface="メイリオ" pitchFamily="50" charset="-128"/>
                <a:cs typeface="メイリオ" pitchFamily="50" charset="-128"/>
              </a:rPr>
              <a:t>７</a:t>
            </a:r>
            <a:r>
              <a:rPr lang="en-US" altLang="ja-JP" sz="1400" b="1" dirty="0" smtClean="0">
                <a:solidFill>
                  <a:schemeClr val="bg1"/>
                </a:solidFill>
                <a:latin typeface="メイリオ" pitchFamily="50" charset="-128"/>
                <a:ea typeface="メイリオ" pitchFamily="50" charset="-128"/>
                <a:cs typeface="メイリオ" pitchFamily="50" charset="-128"/>
              </a:rPr>
              <a:t>.</a:t>
            </a:r>
            <a:r>
              <a:rPr lang="ja-JP" altLang="en-US" sz="1400" b="1" dirty="0" smtClean="0">
                <a:solidFill>
                  <a:schemeClr val="bg1"/>
                </a:solidFill>
                <a:latin typeface="メイリオ" pitchFamily="50" charset="-128"/>
                <a:ea typeface="メイリオ" pitchFamily="50" charset="-128"/>
                <a:cs typeface="メイリオ" pitchFamily="50" charset="-128"/>
              </a:rPr>
              <a:t>平成</a:t>
            </a:r>
            <a:r>
              <a:rPr lang="en-US" altLang="ja-JP" sz="1400" b="1" dirty="0" smtClean="0">
                <a:solidFill>
                  <a:schemeClr val="bg1"/>
                </a:solidFill>
                <a:latin typeface="メイリオ" pitchFamily="50" charset="-128"/>
                <a:ea typeface="メイリオ" pitchFamily="50" charset="-128"/>
                <a:cs typeface="メイリオ" pitchFamily="50" charset="-128"/>
              </a:rPr>
              <a:t>28</a:t>
            </a:r>
            <a:r>
              <a:rPr lang="ja-JP" altLang="en-US" sz="1400" b="1" dirty="0" smtClean="0">
                <a:solidFill>
                  <a:schemeClr val="bg1"/>
                </a:solidFill>
                <a:latin typeface="メイリオ" pitchFamily="50" charset="-128"/>
                <a:ea typeface="メイリオ" pitchFamily="50" charset="-128"/>
                <a:cs typeface="メイリオ" pitchFamily="50" charset="-128"/>
              </a:rPr>
              <a:t>年度税制改正少額資産損金算入延長対応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p:txBody>
      </p:sp>
      <p:sp>
        <p:nvSpPr>
          <p:cNvPr id="14" name="正方形/長方形 13"/>
          <p:cNvSpPr/>
          <p:nvPr/>
        </p:nvSpPr>
        <p:spPr>
          <a:xfrm>
            <a:off x="4633122" y="3253634"/>
            <a:ext cx="1008112" cy="371255"/>
          </a:xfrm>
          <a:prstGeom prst="rect">
            <a:avLst/>
          </a:prstGeom>
        </p:spPr>
        <p:txBody>
          <a:bodyPr wrap="square" lIns="36000" rIns="36000">
            <a:spAutoFit/>
          </a:bodyPr>
          <a:lstStyle/>
          <a:p>
            <a:pPr marL="342900" indent="-342900" fontAlgn="base">
              <a:lnSpc>
                <a:spcPts val="2400"/>
              </a:lnSpc>
              <a:spcBef>
                <a:spcPct val="0"/>
              </a:spcBef>
            </a:pPr>
            <a:r>
              <a:rPr lang="en-US" altLang="ja-JP" sz="1400" b="1" dirty="0" smtClean="0">
                <a:solidFill>
                  <a:schemeClr val="bg1"/>
                </a:solidFill>
                <a:latin typeface="Times New Roman" pitchFamily="18" charset="0"/>
                <a:ea typeface="メイリオ" pitchFamily="50" charset="-128"/>
                <a:cs typeface="Times New Roman" pitchFamily="18" charset="0"/>
              </a:rPr>
              <a:t>AP+</a:t>
            </a:r>
          </a:p>
        </p:txBody>
      </p:sp>
      <p:sp>
        <p:nvSpPr>
          <p:cNvPr id="15" name="正方形/長方形 14"/>
          <p:cNvSpPr/>
          <p:nvPr/>
        </p:nvSpPr>
        <p:spPr>
          <a:xfrm>
            <a:off x="4644008" y="4155893"/>
            <a:ext cx="1008112" cy="371255"/>
          </a:xfrm>
          <a:prstGeom prst="rect">
            <a:avLst/>
          </a:prstGeom>
        </p:spPr>
        <p:txBody>
          <a:bodyPr wrap="square" lIns="36000" rIns="36000">
            <a:spAutoFit/>
          </a:bodyPr>
          <a:lstStyle/>
          <a:p>
            <a:pPr marL="342900" indent="-342900" fontAlgn="base">
              <a:lnSpc>
                <a:spcPts val="2400"/>
              </a:lnSpc>
              <a:spcBef>
                <a:spcPct val="0"/>
              </a:spcBef>
            </a:pPr>
            <a:r>
              <a:rPr lang="en-US" altLang="ja-JP" sz="1400" b="1" dirty="0" smtClean="0">
                <a:solidFill>
                  <a:schemeClr val="bg1"/>
                </a:solidFill>
                <a:latin typeface="Times New Roman" pitchFamily="18" charset="0"/>
                <a:ea typeface="メイリオ" pitchFamily="50" charset="-128"/>
                <a:cs typeface="Times New Roman" pitchFamily="18" charset="0"/>
              </a:rPr>
              <a:t>FA+</a:t>
            </a:r>
          </a:p>
        </p:txBody>
      </p:sp>
      <p:sp>
        <p:nvSpPr>
          <p:cNvPr id="17" name="Rectangle 5"/>
          <p:cNvSpPr txBox="1">
            <a:spLocks noChangeArrowheads="1"/>
          </p:cNvSpPr>
          <p:nvPr/>
        </p:nvSpPr>
        <p:spPr bwMode="gray">
          <a:xfrm>
            <a:off x="4572000" y="548680"/>
            <a:ext cx="4536504" cy="1143000"/>
          </a:xfrm>
          <a:prstGeom prst="rect">
            <a:avLst/>
          </a:prstGeom>
          <a:noFill/>
          <a:ln>
            <a:miter lim="800000"/>
            <a:headEnd/>
            <a:tailEnd/>
          </a:ln>
        </p:spPr>
        <p:txBody>
          <a:bodyPr vert="horz" wrap="none" lIns="0" tIns="0" rIns="0" bIns="0" rtlCol="0" anchor="ctr" anchorCtr="0">
            <a:normAutofit/>
          </a:bodyPr>
          <a:lstStyle/>
          <a:p>
            <a:pPr marL="0" marR="0" lvl="0" indent="0" defTabSz="914400" rtl="0" eaLnBrk="1" fontAlgn="auto" latinLnBrk="0" hangingPunct="1">
              <a:lnSpc>
                <a:spcPts val="2800"/>
              </a:lnSpc>
              <a:spcBef>
                <a:spcPct val="0"/>
              </a:spcBef>
              <a:spcAft>
                <a:spcPts val="0"/>
              </a:spcAft>
              <a:buClrTx/>
              <a:buSzTx/>
              <a:buFontTx/>
              <a:buNone/>
              <a:tabLst/>
              <a:defRPr/>
            </a:pPr>
            <a:r>
              <a:rPr kumimoji="1" lang="en-US" altLang="ja-JP" sz="2000" b="1" i="1" u="none" strike="noStrike" kern="1200" cap="none" spc="0" normalizeH="0" baseline="0" noProof="0" dirty="0" smtClean="0">
                <a:ln>
                  <a:noFill/>
                </a:ln>
                <a:solidFill>
                  <a:schemeClr val="bg1"/>
                </a:solidFill>
                <a:effectLst/>
                <a:uLnTx/>
                <a:uFillTx/>
                <a:latin typeface="Times New Roman" pitchFamily="18" charset="0"/>
                <a:ea typeface="ＭＳ Ｐゴシック" pitchFamily="50" charset="-128"/>
                <a:cs typeface="+mj-cs"/>
              </a:rPr>
              <a:t>SuperStream</a:t>
            </a:r>
            <a:r>
              <a:rPr kumimoji="1" lang="en-US" altLang="ja-JP" sz="2000" b="1" i="0" u="none" strike="noStrike" kern="1200" cap="none" spc="0" normalizeH="0" baseline="0" noProof="0" dirty="0" smtClean="0">
                <a:ln>
                  <a:noFill/>
                </a:ln>
                <a:solidFill>
                  <a:schemeClr val="bg1"/>
                </a:solidFill>
                <a:effectLst/>
                <a:uLnTx/>
                <a:uFillTx/>
                <a:latin typeface="Times New Roman" pitchFamily="18" charset="0"/>
                <a:ea typeface="ＭＳ Ｐゴシック" pitchFamily="50" charset="-128"/>
                <a:cs typeface="+mj-cs"/>
              </a:rPr>
              <a:t>-CORE </a:t>
            </a:r>
            <a:r>
              <a:rPr kumimoji="1" lang="ja-JP" altLang="en-US" sz="2000" b="1" i="0" u="none" strike="noStrike" kern="1200" cap="none" spc="0" normalizeH="0" baseline="0" noProof="0" dirty="0" smtClean="0">
                <a:ln>
                  <a:noFill/>
                </a:ln>
                <a:solidFill>
                  <a:schemeClr val="bg1"/>
                </a:solidFill>
                <a:effectLst/>
                <a:uLnTx/>
                <a:uFillTx/>
                <a:latin typeface="Times New Roman" pitchFamily="18" charset="0"/>
                <a:ea typeface="ＭＳ Ｐゴシック" pitchFamily="50" charset="-128"/>
                <a:cs typeface="+mj-cs"/>
              </a:rPr>
              <a:t>シリーズ </a:t>
            </a:r>
            <a:endParaRPr kumimoji="1" lang="en-US" altLang="ja-JP" sz="2000" b="1" i="0" u="none" strike="noStrike" kern="1200" cap="none" spc="0" normalizeH="0" baseline="0" noProof="0" dirty="0" smtClean="0">
              <a:ln>
                <a:noFill/>
              </a:ln>
              <a:solidFill>
                <a:schemeClr val="bg1"/>
              </a:solidFill>
              <a:effectLst/>
              <a:uLnTx/>
              <a:uFillTx/>
              <a:latin typeface="Times New Roman" pitchFamily="18" charset="0"/>
              <a:ea typeface="ＭＳ Ｐゴシック" pitchFamily="50" charset="-128"/>
              <a:cs typeface="+mj-cs"/>
            </a:endParaRPr>
          </a:p>
          <a:p>
            <a:pPr marL="0" marR="0" lvl="0" indent="0" defTabSz="914400" rtl="0" eaLnBrk="1" fontAlgn="auto" latinLnBrk="0" hangingPunct="1">
              <a:lnSpc>
                <a:spcPts val="2800"/>
              </a:lnSpc>
              <a:spcBef>
                <a:spcPct val="0"/>
              </a:spcBef>
              <a:spcAft>
                <a:spcPts val="0"/>
              </a:spcAft>
              <a:buClrTx/>
              <a:buSzTx/>
              <a:buFontTx/>
              <a:buNone/>
              <a:tabLst/>
              <a:defRPr/>
            </a:pPr>
            <a:r>
              <a:rPr lang="ja-JP" altLang="en-US" sz="2000" b="1" dirty="0" smtClean="0">
                <a:solidFill>
                  <a:schemeClr val="bg1"/>
                </a:solidFill>
                <a:latin typeface="Times New Roman" pitchFamily="18" charset="0"/>
                <a:ea typeface="ＭＳ Ｐゴシック" pitchFamily="50" charset="-128"/>
                <a:cs typeface="+mj-cs"/>
              </a:rPr>
              <a:t>会計ソリューション</a:t>
            </a:r>
            <a:endParaRPr kumimoji="1" lang="en-US" altLang="ja-JP"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cs typeface="+mj-cs"/>
            </a:endParaRPr>
          </a:p>
        </p:txBody>
      </p:sp>
      <p:cxnSp>
        <p:nvCxnSpPr>
          <p:cNvPr id="18" name="直線コネクタ 17"/>
          <p:cNvCxnSpPr/>
          <p:nvPr/>
        </p:nvCxnSpPr>
        <p:spPr>
          <a:xfrm flipV="1">
            <a:off x="4572000" y="1547664"/>
            <a:ext cx="4176464" cy="2"/>
          </a:xfrm>
          <a:prstGeom prst="line">
            <a:avLst/>
          </a:prstGeom>
          <a:ln>
            <a:solidFill>
              <a:schemeClr val="bg1"/>
            </a:solidFill>
          </a:ln>
        </p:spPr>
        <p:style>
          <a:lnRef idx="3">
            <a:schemeClr val="accent6"/>
          </a:lnRef>
          <a:fillRef idx="0">
            <a:schemeClr val="accent6"/>
          </a:fillRef>
          <a:effectRef idx="2">
            <a:schemeClr val="accent6"/>
          </a:effectRef>
          <a:fontRef idx="minor">
            <a:schemeClr val="tx1"/>
          </a:fontRef>
        </p:style>
      </p:cxnSp>
      <p:sp>
        <p:nvSpPr>
          <p:cNvPr id="19" name="正方形/長方形 18"/>
          <p:cNvSpPr/>
          <p:nvPr/>
        </p:nvSpPr>
        <p:spPr>
          <a:xfrm>
            <a:off x="4572000" y="1691680"/>
            <a:ext cx="1545616" cy="369332"/>
          </a:xfrm>
          <a:prstGeom prst="rect">
            <a:avLst/>
          </a:prstGeom>
        </p:spPr>
        <p:txBody>
          <a:bodyPr wrap="none">
            <a:spAutoFit/>
          </a:bodyPr>
          <a:lstStyle/>
          <a:p>
            <a:r>
              <a:rPr lang="ja-JP" altLang="en-US" b="1" dirty="0" smtClean="0">
                <a:solidFill>
                  <a:schemeClr val="bg1"/>
                </a:solidFill>
                <a:latin typeface="メイリオ" pitchFamily="50" charset="-128"/>
                <a:ea typeface="メイリオ" pitchFamily="50" charset="-128"/>
                <a:cs typeface="メイリオ" pitchFamily="50" charset="-128"/>
              </a:rPr>
              <a:t> </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対応内容 </a:t>
            </a:r>
            <a:r>
              <a:rPr lang="en-US" altLang="ja-JP" b="1" dirty="0" smtClean="0">
                <a:solidFill>
                  <a:schemeClr val="bg1"/>
                </a:solidFill>
                <a:latin typeface="メイリオ" pitchFamily="50" charset="-128"/>
                <a:ea typeface="メイリオ" pitchFamily="50" charset="-128"/>
                <a:cs typeface="メイリオ" pitchFamily="50" charset="-128"/>
              </a:rPr>
              <a:t>-</a:t>
            </a:r>
            <a:endParaRPr lang="ja-JP" altLang="en-US" b="1" dirty="0">
              <a:latin typeface="メイリオ" pitchFamily="50" charset="-128"/>
              <a:ea typeface="メイリオ" pitchFamily="50" charset="-128"/>
              <a:cs typeface="メイリオ" pitchFamily="50" charset="-128"/>
            </a:endParaRPr>
          </a:p>
        </p:txBody>
      </p:sp>
      <p:sp>
        <p:nvSpPr>
          <p:cNvPr id="16" name="正方形/長方形 15"/>
          <p:cNvSpPr/>
          <p:nvPr/>
        </p:nvSpPr>
        <p:spPr>
          <a:xfrm>
            <a:off x="4860032" y="5265641"/>
            <a:ext cx="4608512" cy="707886"/>
          </a:xfrm>
          <a:prstGeom prst="rect">
            <a:avLst/>
          </a:prstGeom>
        </p:spPr>
        <p:txBody>
          <a:bodyPr wrap="square" lIns="36000" rIns="36000">
            <a:spAutoFit/>
          </a:bodyPr>
          <a:lstStyle/>
          <a:p>
            <a:pPr fontAlgn="base">
              <a:lnSpc>
                <a:spcPts val="2400"/>
              </a:lnSpc>
              <a:spcBef>
                <a:spcPct val="0"/>
              </a:spcBef>
            </a:pPr>
            <a:r>
              <a:rPr lang="en-US" altLang="ja-JP" sz="1400" b="1" dirty="0" smtClean="0">
                <a:solidFill>
                  <a:schemeClr val="bg1"/>
                </a:solidFill>
                <a:latin typeface="メイリオ" pitchFamily="50" charset="-128"/>
                <a:ea typeface="メイリオ" pitchFamily="50" charset="-128"/>
                <a:cs typeface="メイリオ" pitchFamily="50" charset="-128"/>
              </a:rPr>
              <a:t>8. </a:t>
            </a:r>
            <a:r>
              <a:rPr lang="ja-JP" altLang="en-US" sz="1400"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fontAlgn="base">
              <a:lnSpc>
                <a:spcPts val="2400"/>
              </a:lnSpc>
              <a:spcBef>
                <a:spcPct val="0"/>
              </a:spcBef>
            </a:pPr>
            <a:r>
              <a:rPr lang="en-US" altLang="ja-JP" sz="1400" b="1" dirty="0" smtClean="0">
                <a:solidFill>
                  <a:schemeClr val="bg1"/>
                </a:solidFill>
                <a:latin typeface="メイリオ" pitchFamily="50" charset="-128"/>
                <a:ea typeface="メイリオ" pitchFamily="50" charset="-128"/>
                <a:cs typeface="メイリオ" pitchFamily="50" charset="-128"/>
              </a:rPr>
              <a:t>9. </a:t>
            </a:r>
            <a:r>
              <a:rPr lang="ja-JP" altLang="en-US" sz="1400" b="1" dirty="0" smtClean="0">
                <a:solidFill>
                  <a:schemeClr val="bg1"/>
                </a:solidFill>
                <a:latin typeface="メイリオ" pitchFamily="50" charset="-128"/>
                <a:ea typeface="メイリオ" pitchFamily="50" charset="-128"/>
                <a:cs typeface="メイリオ" pitchFamily="50" charset="-128"/>
              </a:rPr>
              <a:t>その他注意事項</a:t>
            </a:r>
            <a:endParaRPr lang="en-US" altLang="ja-JP" sz="1400" b="1" dirty="0" smtClean="0">
              <a:solidFill>
                <a:schemeClr val="bg1"/>
              </a:solidFill>
              <a:latin typeface="メイリオ" pitchFamily="50" charset="-128"/>
              <a:ea typeface="メイリオ" pitchFamily="50" charset="-128"/>
              <a:cs typeface="メイリオ" pitchFamily="50" charset="-128"/>
            </a:endParaRPr>
          </a:p>
        </p:txBody>
      </p:sp>
      <p:sp>
        <p:nvSpPr>
          <p:cNvPr id="21" name="正方形/長方形 20"/>
          <p:cNvSpPr/>
          <p:nvPr/>
        </p:nvSpPr>
        <p:spPr>
          <a:xfrm>
            <a:off x="4644008" y="5016959"/>
            <a:ext cx="1008112" cy="377026"/>
          </a:xfrm>
          <a:prstGeom prst="rect">
            <a:avLst/>
          </a:prstGeom>
        </p:spPr>
        <p:txBody>
          <a:bodyPr wrap="square" lIns="36000" rIns="36000">
            <a:spAutoFit/>
          </a:bodyPr>
          <a:lstStyle/>
          <a:p>
            <a:pPr marL="342900" indent="-342900" fontAlgn="base">
              <a:lnSpc>
                <a:spcPts val="2400"/>
              </a:lnSpc>
              <a:spcBef>
                <a:spcPct val="0"/>
              </a:spcBef>
            </a:pPr>
            <a:r>
              <a:rPr lang="en-US" altLang="ja-JP" sz="1400" b="1" i="1" dirty="0" smtClean="0">
                <a:solidFill>
                  <a:schemeClr val="bg1"/>
                </a:solidFill>
                <a:latin typeface="Times New Roman" pitchFamily="18" charset="0"/>
                <a:ea typeface="メイリオ" pitchFamily="50" charset="-128"/>
                <a:cs typeface="Times New Roman" pitchFamily="18" charset="0"/>
              </a:rPr>
              <a:t>field</a:t>
            </a:r>
          </a:p>
        </p:txBody>
      </p:sp>
      <p:sp>
        <p:nvSpPr>
          <p:cNvPr id="23" name="正方形/長方形 22"/>
          <p:cNvSpPr/>
          <p:nvPr/>
        </p:nvSpPr>
        <p:spPr>
          <a:xfrm>
            <a:off x="4283968" y="6140623"/>
            <a:ext cx="5004048" cy="384721"/>
          </a:xfrm>
          <a:prstGeom prst="rect">
            <a:avLst/>
          </a:prstGeom>
        </p:spPr>
        <p:txBody>
          <a:bodyPr wrap="square" lIns="36000" rIns="36000">
            <a:spAutoFit/>
          </a:bodyPr>
          <a:lstStyle/>
          <a:p>
            <a:pPr marL="800100" lvl="1" indent="-342900" fontAlgn="base">
              <a:lnSpc>
                <a:spcPts val="2400"/>
              </a:lnSpc>
              <a:spcBef>
                <a:spcPct val="0"/>
              </a:spcBef>
            </a:pPr>
            <a:r>
              <a:rPr lang="en-US" altLang="ja-JP" sz="1400" b="1" dirty="0" smtClean="0">
                <a:solidFill>
                  <a:schemeClr val="bg1"/>
                </a:solidFill>
                <a:latin typeface="メイリオ" pitchFamily="50" charset="-128"/>
                <a:ea typeface="メイリオ" pitchFamily="50" charset="-128"/>
                <a:cs typeface="メイリオ" pitchFamily="50" charset="-128"/>
              </a:rPr>
              <a:t>10.Amazon RDS</a:t>
            </a:r>
            <a:r>
              <a:rPr lang="ja-JP" altLang="en-US" sz="1400" b="1" dirty="0" smtClean="0">
                <a:solidFill>
                  <a:schemeClr val="bg1"/>
                </a:solidFill>
                <a:latin typeface="メイリオ" pitchFamily="50" charset="-128"/>
                <a:ea typeface="メイリオ" pitchFamily="50" charset="-128"/>
                <a:cs typeface="メイリオ" pitchFamily="50" charset="-128"/>
              </a:rPr>
              <a:t>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p:txBody>
      </p:sp>
      <p:sp>
        <p:nvSpPr>
          <p:cNvPr id="24" name="正方形/長方形 23"/>
          <p:cNvSpPr/>
          <p:nvPr/>
        </p:nvSpPr>
        <p:spPr>
          <a:xfrm>
            <a:off x="4644008" y="5841705"/>
            <a:ext cx="1008112" cy="371255"/>
          </a:xfrm>
          <a:prstGeom prst="rect">
            <a:avLst/>
          </a:prstGeom>
        </p:spPr>
        <p:txBody>
          <a:bodyPr wrap="square" lIns="36000" rIns="36000">
            <a:spAutoFit/>
          </a:bodyPr>
          <a:lstStyle/>
          <a:p>
            <a:pPr marL="342900" indent="-342900" fontAlgn="base">
              <a:lnSpc>
                <a:spcPts val="2400"/>
              </a:lnSpc>
              <a:spcBef>
                <a:spcPct val="0"/>
              </a:spcBef>
            </a:pPr>
            <a:r>
              <a:rPr lang="en-US" altLang="ja-JP" sz="1400" b="1" dirty="0" smtClean="0">
                <a:solidFill>
                  <a:schemeClr val="bg1"/>
                </a:solidFill>
                <a:latin typeface="Times New Roman" pitchFamily="18" charset="0"/>
                <a:ea typeface="メイリオ" pitchFamily="50" charset="-128"/>
                <a:cs typeface="Times New Roman" pitchFamily="18" charset="0"/>
              </a:rPr>
              <a:t>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iterate type="lt">
                                    <p:tmPct val="0"/>
                                  </p:iterate>
                                  <p:childTnLst>
                                    <p:set>
                                      <p:cBhvr>
                                        <p:cTn id="6" dur="1" fill="hold">
                                          <p:stCondLst>
                                            <p:cond delay="0"/>
                                          </p:stCondLst>
                                        </p:cTn>
                                        <p:tgtEl>
                                          <p:spTgt spid="17"/>
                                        </p:tgtEl>
                                        <p:attrNameLst>
                                          <p:attrName>style.visibility</p:attrName>
                                        </p:attrNameLst>
                                      </p:cBhvr>
                                      <p:to>
                                        <p:strVal val="visible"/>
                                      </p:to>
                                    </p:set>
                                    <p:animEffect transition="in" filter="strips(downRight)">
                                      <p:cBhvr>
                                        <p:cTn id="7" dur="1000"/>
                                        <p:tgtEl>
                                          <p:spTgt spid="17"/>
                                        </p:tgtEl>
                                      </p:cBhvr>
                                    </p:animEffect>
                                  </p:childTnLst>
                                </p:cTn>
                              </p:par>
                            </p:childTnLst>
                          </p:cTn>
                        </p:par>
                        <p:par>
                          <p:cTn id="8" fill="hold">
                            <p:stCondLst>
                              <p:cond delay="1000"/>
                            </p:stCondLst>
                            <p:childTnLst>
                              <p:par>
                                <p:cTn id="9" presetID="27" presetClass="entr" presetSubtype="0" fill="hold" grpId="1" nodeType="afterEffect">
                                  <p:stCondLst>
                                    <p:cond delay="0"/>
                                  </p:stCondLst>
                                  <p:iterate type="lt">
                                    <p:tmPct val="50000"/>
                                  </p:iterate>
                                  <p:childTnLst>
                                    <p:set>
                                      <p:cBhvr>
                                        <p:cTn id="10" dur="1" fill="hold">
                                          <p:stCondLst>
                                            <p:cond delay="0"/>
                                          </p:stCondLst>
                                        </p:cTn>
                                        <p:tgtEl>
                                          <p:spTgt spid="17"/>
                                        </p:tgtEl>
                                        <p:attrNameLst>
                                          <p:attrName>style.visibility</p:attrName>
                                        </p:attrNameLst>
                                      </p:cBhvr>
                                      <p:to>
                                        <p:strVal val="visible"/>
                                      </p:to>
                                    </p:set>
                                    <p:anim calcmode="discrete" valueType="clr">
                                      <p:cBhvr override="childStyle">
                                        <p:cTn id="11"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7"/>
                                        </p:tgtEl>
                                        <p:attrNameLst>
                                          <p:attrName>fillcolor</p:attrName>
                                        </p:attrNameLst>
                                      </p:cBhvr>
                                      <p:tavLst>
                                        <p:tav tm="0">
                                          <p:val>
                                            <p:clrVal>
                                              <a:schemeClr val="accent2"/>
                                            </p:clrVal>
                                          </p:val>
                                        </p:tav>
                                        <p:tav tm="50000">
                                          <p:val>
                                            <p:clrVal>
                                              <a:schemeClr val="hlink"/>
                                            </p:clrVal>
                                          </p:val>
                                        </p:tav>
                                      </p:tavLst>
                                    </p:anim>
                                    <p:set>
                                      <p:cBhvr>
                                        <p:cTn id="13" dur="80"/>
                                        <p:tgtEl>
                                          <p:spTgt spid="1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 2"/>
          <p:cNvSpPr>
            <a:spLocks noGrp="1"/>
          </p:cNvSpPr>
          <p:nvPr>
            <p:ph type="sldNum" sz="quarter" idx="12"/>
          </p:nvPr>
        </p:nvSpPr>
        <p:spPr/>
        <p:txBody>
          <a:bodyPr/>
          <a:lstStyle/>
          <a:p>
            <a:fld id="{299646D8-D7B5-4D56-87FA-7DDE5FCE23CA}" type="slidenum">
              <a:rPr lang="ja-JP" altLang="en-US" smtClean="0"/>
              <a:pPr/>
              <a:t>20</a:t>
            </a:fld>
            <a:endParaRPr lang="ja-JP" altLang="en-US" dirty="0"/>
          </a:p>
        </p:txBody>
      </p:sp>
      <p:sp>
        <p:nvSpPr>
          <p:cNvPr id="16"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9" name="AutoShape 5"/>
          <p:cNvSpPr>
            <a:spLocks noChangeArrowheads="1"/>
          </p:cNvSpPr>
          <p:nvPr/>
        </p:nvSpPr>
        <p:spPr bwMode="gray">
          <a:xfrm>
            <a:off x="395536" y="1340768"/>
            <a:ext cx="8429625" cy="4968552"/>
          </a:xfrm>
          <a:prstGeom prst="roundRect">
            <a:avLst>
              <a:gd name="adj" fmla="val 6088"/>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t"/>
          <a:lstStyle/>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ソート順の指定は、アプリケーションサーバー上にデプロイされているプロパティファイル「</a:t>
            </a:r>
            <a:r>
              <a:rPr lang="en-US" altLang="ja-JP" sz="1400" dirty="0" smtClean="0">
                <a:latin typeface="メイリオ" pitchFamily="50" charset="-128"/>
                <a:ea typeface="メイリオ" pitchFamily="50" charset="-128"/>
                <a:cs typeface="メイリオ" pitchFamily="50" charset="-128"/>
              </a:rPr>
              <a:t> </a:t>
            </a:r>
            <a:r>
              <a:rPr lang="en-US" altLang="ja-JP" sz="1400" dirty="0" err="1" smtClean="0">
                <a:latin typeface="メイリオ" pitchFamily="50" charset="-128"/>
                <a:ea typeface="メイリオ" pitchFamily="50" charset="-128"/>
                <a:cs typeface="メイリオ" pitchFamily="50" charset="-128"/>
              </a:rPr>
              <a:t>Messages_ja_JP.properties</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」で行います。</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ソート順指定用のプロパティ項目に、画面別のソート順の値を指定します。</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pP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400" dirty="0" smtClean="0">
                <a:latin typeface="メイリオ" pitchFamily="50" charset="-128"/>
                <a:ea typeface="メイリオ" pitchFamily="50" charset="-128"/>
                <a:cs typeface="メイリオ" pitchFamily="50" charset="-128"/>
              </a:rPr>
              <a:t>　　プロパティ項目</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値　　　　　　　　　　　　　　　　　　　　 指定可能な値の範囲</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400" dirty="0" smtClean="0">
                <a:latin typeface="メイリオ" pitchFamily="50" charset="-128"/>
                <a:ea typeface="メイリオ" pitchFamily="50" charset="-128"/>
                <a:cs typeface="メイリオ" pitchFamily="50" charset="-128"/>
              </a:rPr>
              <a:t>　</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　　　　　　　　　　　　　　　　　　　</a:t>
            </a:r>
            <a:r>
              <a:rPr lang="en-US" altLang="ja-JP" sz="1400" dirty="0" smtClean="0">
                <a:latin typeface="メイリオ" pitchFamily="50" charset="-128"/>
                <a:ea typeface="メイリオ" pitchFamily="50" charset="-128"/>
                <a:cs typeface="メイリオ" pitchFamily="50" charset="-128"/>
              </a:rPr>
              <a:t>=============</a:t>
            </a:r>
          </a:p>
          <a:p>
            <a:pPr>
              <a:buClr>
                <a:schemeClr val="accent1"/>
              </a:buClr>
              <a:buSzPct val="80000"/>
            </a:pPr>
            <a:r>
              <a:rPr lang="ja-JP" altLang="en-US" sz="1400" dirty="0" smtClean="0">
                <a:latin typeface="メイリオ" pitchFamily="50" charset="-128"/>
                <a:ea typeface="メイリオ" pitchFamily="50" charset="-128"/>
                <a:cs typeface="メイリオ" pitchFamily="50" charset="-128"/>
              </a:rPr>
              <a:t>　</a:t>
            </a:r>
            <a:r>
              <a:rPr lang="en-US" altLang="ja-JP" sz="1400" dirty="0" smtClean="0">
                <a:latin typeface="メイリオ" pitchFamily="50" charset="-128"/>
                <a:ea typeface="メイリオ" pitchFamily="50" charset="-128"/>
              </a:rPr>
              <a:t>common.S00301=0</a:t>
            </a:r>
            <a:r>
              <a:rPr lang="ja-JP" altLang="en-US" sz="1400" dirty="0" smtClean="0">
                <a:latin typeface="メイリオ" pitchFamily="50" charset="-128"/>
                <a:ea typeface="メイリオ" pitchFamily="50" charset="-128"/>
              </a:rPr>
              <a:t>　　←</a:t>
            </a:r>
            <a:r>
              <a:rPr lang="ja-JP" altLang="en-US" sz="1400" dirty="0" smtClean="0">
                <a:latin typeface="メイリオ" pitchFamily="50" charset="-128"/>
                <a:ea typeface="メイリオ" pitchFamily="50" charset="-128"/>
                <a:cs typeface="メイリオ" pitchFamily="50" charset="-128"/>
              </a:rPr>
              <a:t>請求書入力画面用　　　　　　　　　</a:t>
            </a:r>
            <a:r>
              <a:rPr lang="en-US" altLang="zh-TW" sz="1400" dirty="0" smtClean="0">
                <a:latin typeface="メイリオ" pitchFamily="50" charset="-128"/>
                <a:ea typeface="メイリオ" pitchFamily="50" charset="-128"/>
                <a:cs typeface="メイリオ" pitchFamily="50" charset="-128"/>
              </a:rPr>
              <a:t>0:</a:t>
            </a:r>
            <a:r>
              <a:rPr lang="zh-TW" altLang="en-US" sz="1400" dirty="0" smtClean="0">
                <a:latin typeface="メイリオ" pitchFamily="50" charset="-128"/>
                <a:ea typeface="メイリオ" pitchFamily="50" charset="-128"/>
                <a:cs typeface="メイリオ" pitchFamily="50" charset="-128"/>
              </a:rPr>
              <a:t>既存</a:t>
            </a:r>
            <a:r>
              <a:rPr lang="ja-JP" altLang="en-US" sz="1400" dirty="0" smtClean="0">
                <a:latin typeface="メイリオ" pitchFamily="50" charset="-128"/>
                <a:ea typeface="メイリオ" pitchFamily="50" charset="-128"/>
                <a:cs typeface="メイリオ" pitchFamily="50" charset="-128"/>
              </a:rPr>
              <a:t>（デフォルト）</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400" dirty="0" smtClean="0">
                <a:latin typeface="メイリオ" pitchFamily="50" charset="-128"/>
                <a:ea typeface="メイリオ" pitchFamily="50" charset="-128"/>
                <a:cs typeface="メイリオ" pitchFamily="50" charset="-128"/>
              </a:rPr>
              <a:t>　</a:t>
            </a:r>
            <a:r>
              <a:rPr lang="en-US" altLang="ja-JP" sz="1400" dirty="0" smtClean="0">
                <a:latin typeface="メイリオ" pitchFamily="50" charset="-128"/>
                <a:ea typeface="メイリオ" pitchFamily="50" charset="-128"/>
              </a:rPr>
              <a:t>common.S00302=0</a:t>
            </a:r>
            <a:r>
              <a:rPr lang="ja-JP" altLang="en-US" sz="1400" dirty="0" smtClean="0">
                <a:latin typeface="メイリオ" pitchFamily="50" charset="-128"/>
                <a:ea typeface="メイリオ" pitchFamily="50" charset="-128"/>
              </a:rPr>
              <a:t>　　←源泉税</a:t>
            </a:r>
            <a:r>
              <a:rPr lang="ja-JP" altLang="en-US" sz="1400" dirty="0" smtClean="0">
                <a:latin typeface="メイリオ" pitchFamily="50" charset="-128"/>
                <a:ea typeface="メイリオ" pitchFamily="50" charset="-128"/>
                <a:cs typeface="メイリオ" pitchFamily="50" charset="-128"/>
              </a:rPr>
              <a:t>請求書入力画面用　　　　　　</a:t>
            </a:r>
            <a:r>
              <a:rPr lang="en-US" altLang="ja-JP" sz="1400" dirty="0" smtClean="0">
                <a:latin typeface="メイリオ" pitchFamily="50" charset="-128"/>
                <a:ea typeface="メイリオ" pitchFamily="50" charset="-128"/>
                <a:cs typeface="メイリオ" pitchFamily="50" charset="-128"/>
              </a:rPr>
              <a:t>1:</a:t>
            </a:r>
            <a:r>
              <a:rPr lang="ja-JP" altLang="en-US" sz="1400" dirty="0" smtClean="0">
                <a:latin typeface="メイリオ" pitchFamily="50" charset="-128"/>
                <a:ea typeface="メイリオ" pitchFamily="50" charset="-128"/>
                <a:cs typeface="メイリオ" pitchFamily="50" charset="-128"/>
              </a:rPr>
              <a:t>昇順</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common.S00303=0</a:t>
            </a:r>
            <a:r>
              <a:rPr lang="ja-JP" altLang="en-US" sz="1400" dirty="0" smtClean="0">
                <a:latin typeface="メイリオ" pitchFamily="50" charset="-128"/>
                <a:ea typeface="メイリオ" pitchFamily="50" charset="-128"/>
              </a:rPr>
              <a:t>　　←仮払申請精算</a:t>
            </a:r>
            <a:r>
              <a:rPr lang="ja-JP" altLang="en-US" sz="1400" dirty="0" smtClean="0">
                <a:latin typeface="メイリオ" pitchFamily="50" charset="-128"/>
                <a:ea typeface="メイリオ" pitchFamily="50" charset="-128"/>
                <a:cs typeface="メイリオ" pitchFamily="50" charset="-128"/>
              </a:rPr>
              <a:t>入力画面用　　　　　　</a:t>
            </a:r>
            <a:r>
              <a:rPr lang="en-US" altLang="ja-JP" sz="1400" dirty="0" smtClean="0">
                <a:latin typeface="メイリオ" pitchFamily="50" charset="-128"/>
                <a:ea typeface="メイリオ" pitchFamily="50" charset="-128"/>
                <a:cs typeface="メイリオ" pitchFamily="50" charset="-128"/>
              </a:rPr>
              <a:t>2:</a:t>
            </a:r>
            <a:r>
              <a:rPr lang="ja-JP" altLang="en-US" sz="1400" dirty="0" smtClean="0">
                <a:latin typeface="メイリオ" pitchFamily="50" charset="-128"/>
                <a:ea typeface="メイリオ" pitchFamily="50" charset="-128"/>
                <a:cs typeface="メイリオ" pitchFamily="50" charset="-128"/>
              </a:rPr>
              <a:t>降順</a:t>
            </a:r>
            <a:endParaRPr lang="ja-JP" altLang="en-US" sz="1400" dirty="0" smtClean="0">
              <a:latin typeface="メイリオ" pitchFamily="50" charset="-128"/>
              <a:ea typeface="メイリオ" pitchFamily="50" charset="-128"/>
            </a:endParaRPr>
          </a:p>
          <a:p>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common.S00304=0</a:t>
            </a:r>
            <a:r>
              <a:rPr lang="ja-JP" altLang="en-US" sz="1400" dirty="0" smtClean="0">
                <a:latin typeface="メイリオ" pitchFamily="50" charset="-128"/>
                <a:ea typeface="メイリオ" pitchFamily="50" charset="-128"/>
              </a:rPr>
              <a:t>　　←出張申請精算</a:t>
            </a:r>
            <a:r>
              <a:rPr lang="ja-JP" altLang="en-US" sz="1400" dirty="0" smtClean="0">
                <a:latin typeface="メイリオ" pitchFamily="50" charset="-128"/>
                <a:ea typeface="メイリオ" pitchFamily="50" charset="-128"/>
                <a:cs typeface="メイリオ" pitchFamily="50" charset="-128"/>
              </a:rPr>
              <a:t>入力画面用</a:t>
            </a:r>
            <a:endParaRPr lang="ja-JP" altLang="en-US" sz="1400" dirty="0" smtClean="0">
              <a:latin typeface="メイリオ" pitchFamily="50" charset="-128"/>
              <a:ea typeface="メイリオ" pitchFamily="50" charset="-128"/>
            </a:endParaRPr>
          </a:p>
          <a:p>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common.S00305=0</a:t>
            </a:r>
            <a:r>
              <a:rPr lang="ja-JP" altLang="en-US" sz="1400" dirty="0" smtClean="0">
                <a:latin typeface="メイリオ" pitchFamily="50" charset="-128"/>
                <a:ea typeface="メイリオ" pitchFamily="50" charset="-128"/>
              </a:rPr>
              <a:t>　　←交通費</a:t>
            </a:r>
            <a:r>
              <a:rPr lang="ja-JP" altLang="en-US" sz="1400" dirty="0" smtClean="0">
                <a:latin typeface="メイリオ" pitchFamily="50" charset="-128"/>
                <a:ea typeface="メイリオ" pitchFamily="50" charset="-128"/>
                <a:cs typeface="メイリオ" pitchFamily="50" charset="-128"/>
              </a:rPr>
              <a:t>入力画面用</a:t>
            </a:r>
            <a:endParaRPr lang="ja-JP" altLang="en-US" sz="1400" dirty="0" smtClean="0">
              <a:latin typeface="メイリオ" pitchFamily="50" charset="-128"/>
              <a:ea typeface="メイリオ" pitchFamily="50" charset="-128"/>
            </a:endParaRPr>
          </a:p>
          <a:p>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common.S00306=0</a:t>
            </a:r>
            <a:r>
              <a:rPr lang="ja-JP" altLang="en-US" sz="1400" dirty="0" smtClean="0">
                <a:latin typeface="メイリオ" pitchFamily="50" charset="-128"/>
                <a:ea typeface="メイリオ" pitchFamily="50" charset="-128"/>
              </a:rPr>
              <a:t>　　←振替伝票</a:t>
            </a:r>
            <a:r>
              <a:rPr lang="ja-JP" altLang="en-US" sz="1400" dirty="0" smtClean="0">
                <a:latin typeface="メイリオ" pitchFamily="50" charset="-128"/>
                <a:ea typeface="メイリオ" pitchFamily="50" charset="-128"/>
                <a:cs typeface="メイリオ" pitchFamily="50" charset="-128"/>
              </a:rPr>
              <a:t>入力画面用</a:t>
            </a:r>
            <a:endParaRPr lang="ja-JP" altLang="en-US" sz="1400" dirty="0" smtClean="0">
              <a:latin typeface="メイリオ" pitchFamily="50" charset="-128"/>
              <a:ea typeface="メイリオ" pitchFamily="50" charset="-128"/>
            </a:endParaRPr>
          </a:p>
          <a:p>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common.S00307=0</a:t>
            </a:r>
            <a:r>
              <a:rPr lang="ja-JP" altLang="en-US" sz="1400" dirty="0" smtClean="0">
                <a:latin typeface="メイリオ" pitchFamily="50" charset="-128"/>
                <a:ea typeface="メイリオ" pitchFamily="50" charset="-128"/>
              </a:rPr>
              <a:t>　　←現預金出納</a:t>
            </a:r>
            <a:r>
              <a:rPr lang="ja-JP" altLang="en-US" sz="1400" dirty="0" smtClean="0">
                <a:latin typeface="メイリオ" pitchFamily="50" charset="-128"/>
                <a:ea typeface="メイリオ" pitchFamily="50" charset="-128"/>
                <a:cs typeface="メイリオ" pitchFamily="50" charset="-128"/>
              </a:rPr>
              <a:t>入力画面用</a:t>
            </a:r>
            <a:endParaRPr lang="ja-JP" altLang="en-US" sz="1400" dirty="0" smtClean="0">
              <a:latin typeface="メイリオ" pitchFamily="50" charset="-128"/>
              <a:ea typeface="メイリオ" pitchFamily="50" charset="-128"/>
            </a:endParaRPr>
          </a:p>
          <a:p>
            <a:pPr>
              <a:buClr>
                <a:schemeClr val="accent1"/>
              </a:buClr>
              <a:buSzPct val="80000"/>
              <a:buFont typeface="Wingdings" pitchFamily="2" charset="2"/>
              <a:buNone/>
            </a:pP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デプロイ直後は「</a:t>
            </a:r>
            <a:r>
              <a:rPr lang="en-US" altLang="zh-TW" sz="1400" dirty="0" smtClean="0">
                <a:latin typeface="メイリオ" pitchFamily="50" charset="-128"/>
                <a:ea typeface="メイリオ" pitchFamily="50" charset="-128"/>
                <a:cs typeface="メイリオ" pitchFamily="50" charset="-128"/>
              </a:rPr>
              <a:t> 0:</a:t>
            </a:r>
            <a:r>
              <a:rPr lang="zh-TW" altLang="en-US" sz="1400" dirty="0" smtClean="0">
                <a:latin typeface="メイリオ" pitchFamily="50" charset="-128"/>
                <a:ea typeface="メイリオ" pitchFamily="50" charset="-128"/>
                <a:cs typeface="メイリオ" pitchFamily="50" charset="-128"/>
              </a:rPr>
              <a:t>既存</a:t>
            </a:r>
            <a:r>
              <a:rPr lang="ja-JP" altLang="en-US" sz="1400" dirty="0" smtClean="0">
                <a:latin typeface="メイリオ" pitchFamily="50" charset="-128"/>
                <a:ea typeface="メイリオ" pitchFamily="50" charset="-128"/>
                <a:cs typeface="メイリオ" pitchFamily="50" charset="-128"/>
              </a:rPr>
              <a:t>」です。</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プロパティファイルをテキストエディタ等で直接編集して、ソート順の値を指定してください。</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プロパティファイル内に上記プロパティ項目が存在しない場合、または範囲外の値が指定されている場合には、「</a:t>
            </a:r>
            <a:r>
              <a:rPr lang="en-US" altLang="zh-TW" sz="1400" dirty="0" smtClean="0">
                <a:latin typeface="メイリオ" pitchFamily="50" charset="-128"/>
                <a:ea typeface="メイリオ" pitchFamily="50" charset="-128"/>
                <a:cs typeface="メイリオ" pitchFamily="50" charset="-128"/>
              </a:rPr>
              <a:t> 0:</a:t>
            </a:r>
            <a:r>
              <a:rPr lang="zh-TW" altLang="en-US" sz="1400" dirty="0" smtClean="0">
                <a:latin typeface="メイリオ" pitchFamily="50" charset="-128"/>
                <a:ea typeface="メイリオ" pitchFamily="50" charset="-128"/>
                <a:cs typeface="メイリオ" pitchFamily="50" charset="-128"/>
              </a:rPr>
              <a:t>既存</a:t>
            </a:r>
            <a:r>
              <a:rPr lang="ja-JP" altLang="en-US" sz="1400" dirty="0" smtClean="0">
                <a:latin typeface="メイリオ" pitchFamily="50" charset="-128"/>
                <a:ea typeface="メイリオ" pitchFamily="50" charset="-128"/>
                <a:cs typeface="メイリオ" pitchFamily="50" charset="-128"/>
              </a:rPr>
              <a:t>（デフォルト） 」の動作になります。</a:t>
            </a:r>
            <a:endParaRPr lang="en-US" altLang="ja-JP" sz="1400" dirty="0" smtClean="0">
              <a:latin typeface="メイリオ" pitchFamily="50" charset="-128"/>
              <a:ea typeface="メイリオ" pitchFamily="50" charset="-128"/>
              <a:cs typeface="Times New Roman" pitchFamily="18" charset="0"/>
            </a:endParaRPr>
          </a:p>
        </p:txBody>
      </p:sp>
      <p:sp>
        <p:nvSpPr>
          <p:cNvPr id="7"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 2"/>
          <p:cNvSpPr>
            <a:spLocks noGrp="1"/>
          </p:cNvSpPr>
          <p:nvPr>
            <p:ph type="sldNum" sz="quarter" idx="12"/>
          </p:nvPr>
        </p:nvSpPr>
        <p:spPr/>
        <p:txBody>
          <a:bodyPr/>
          <a:lstStyle/>
          <a:p>
            <a:fld id="{299646D8-D7B5-4D56-87FA-7DDE5FCE23CA}" type="slidenum">
              <a:rPr lang="ja-JP" altLang="en-US" smtClean="0"/>
              <a:pPr/>
              <a:t>21</a:t>
            </a:fld>
            <a:endParaRPr lang="ja-JP" altLang="en-US" dirty="0"/>
          </a:p>
        </p:txBody>
      </p:sp>
      <p:sp>
        <p:nvSpPr>
          <p:cNvPr id="12" name="AutoShape 5"/>
          <p:cNvSpPr>
            <a:spLocks noChangeArrowheads="1"/>
          </p:cNvSpPr>
          <p:nvPr/>
        </p:nvSpPr>
        <p:spPr bwMode="gray">
          <a:xfrm>
            <a:off x="328217" y="4725144"/>
            <a:ext cx="8429625" cy="1476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ソート順の変更は、プロパティファイル「</a:t>
            </a:r>
            <a:r>
              <a:rPr lang="en-US" altLang="ja-JP" sz="1400" dirty="0" err="1" smtClean="0">
                <a:latin typeface="メイリオ" pitchFamily="50" charset="-128"/>
                <a:ea typeface="メイリオ" pitchFamily="50" charset="-128"/>
                <a:cs typeface="メイリオ" pitchFamily="50" charset="-128"/>
              </a:rPr>
              <a:t>Messages_ja_JP.properties</a:t>
            </a:r>
            <a:r>
              <a:rPr lang="ja-JP" altLang="en-US" sz="1400" dirty="0" smtClean="0">
                <a:latin typeface="メイリオ" pitchFamily="50" charset="-128"/>
                <a:ea typeface="メイリオ" pitchFamily="50" charset="-128"/>
                <a:cs typeface="メイリオ" pitchFamily="50" charset="-128"/>
              </a:rPr>
              <a:t>」を直接編集する必要があります。プロパティファイルの所在については、</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インストールガイド</a:t>
            </a:r>
            <a:r>
              <a:rPr lang="en-US" altLang="ja-JP" sz="1400" dirty="0" smtClean="0">
                <a:latin typeface="メイリオ" pitchFamily="50" charset="-128"/>
                <a:ea typeface="メイリオ" pitchFamily="50" charset="-128"/>
                <a:cs typeface="メイリオ" pitchFamily="50" charset="-128"/>
              </a:rPr>
              <a:t>』</a:t>
            </a:r>
            <a:r>
              <a:rPr lang="ja-JP" altLang="en-US" sz="1400" dirty="0" err="1"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または</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操作ガイド</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の「付録</a:t>
            </a:r>
            <a:r>
              <a:rPr lang="en-US" altLang="ja-JP" sz="1400" dirty="0" smtClean="0">
                <a:latin typeface="メイリオ" pitchFamily="50" charset="-128"/>
                <a:ea typeface="メイリオ" pitchFamily="50" charset="-128"/>
                <a:cs typeface="メイリオ" pitchFamily="50" charset="-128"/>
              </a:rPr>
              <a:t>G.</a:t>
            </a:r>
            <a:r>
              <a:rPr lang="ja-JP" altLang="en-US" sz="1400" dirty="0" smtClean="0">
                <a:latin typeface="メイリオ" pitchFamily="50" charset="-128"/>
                <a:ea typeface="メイリオ" pitchFamily="50" charset="-128"/>
                <a:cs typeface="メイリオ" pitchFamily="50" charset="-128"/>
              </a:rPr>
              <a:t>」を参照してください。</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プロパティファイル「</a:t>
            </a:r>
            <a:r>
              <a:rPr lang="en-US" altLang="ja-JP" sz="1400" dirty="0" err="1" smtClean="0">
                <a:latin typeface="メイリオ" pitchFamily="50" charset="-128"/>
                <a:ea typeface="メイリオ" pitchFamily="50" charset="-128"/>
                <a:cs typeface="メイリオ" pitchFamily="50" charset="-128"/>
              </a:rPr>
              <a:t>Messages_ja_JP.properties</a:t>
            </a:r>
            <a:r>
              <a:rPr lang="ja-JP" altLang="en-US"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Times New Roman" pitchFamily="18" charset="0"/>
              </a:rPr>
              <a:t>を変更した際は、</a:t>
            </a:r>
            <a:r>
              <a:rPr lang="en-US" altLang="ja-JP" sz="1400" dirty="0" smtClean="0">
                <a:latin typeface="メイリオ" pitchFamily="50" charset="-128"/>
                <a:ea typeface="メイリオ" pitchFamily="50" charset="-128"/>
                <a:cs typeface="Times New Roman" pitchFamily="18" charset="0"/>
              </a:rPr>
              <a:t>Web</a:t>
            </a:r>
            <a:r>
              <a:rPr lang="ja-JP" altLang="en-US" sz="1400" dirty="0" smtClean="0">
                <a:latin typeface="メイリオ" pitchFamily="50" charset="-128"/>
                <a:ea typeface="メイリオ" pitchFamily="50" charset="-128"/>
                <a:cs typeface="メイリオ" pitchFamily="50" charset="-128"/>
              </a:rPr>
              <a:t>アプリケーションサーバーの再起動が必要になります。</a:t>
            </a:r>
            <a:endParaRPr lang="en-US" altLang="ja-JP" sz="1400" dirty="0" smtClean="0">
              <a:latin typeface="Times New Roman" pitchFamily="18" charset="0"/>
              <a:ea typeface="メイリオ" pitchFamily="50" charset="-128"/>
              <a:cs typeface="Times New Roman" pitchFamily="18" charset="0"/>
            </a:endParaRPr>
          </a:p>
        </p:txBody>
      </p:sp>
      <p:sp>
        <p:nvSpPr>
          <p:cNvPr id="15" name="コンテンツ プレースホルダ 6"/>
          <p:cNvSpPr txBox="1">
            <a:spLocks/>
          </p:cNvSpPr>
          <p:nvPr/>
        </p:nvSpPr>
        <p:spPr>
          <a:xfrm>
            <a:off x="337742" y="4437112"/>
            <a:ext cx="1547720" cy="290229"/>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lang="ja-JP" altLang="en-US" sz="1600" dirty="0" smtClean="0">
                <a:solidFill>
                  <a:schemeClr val="tx2"/>
                </a:solidFill>
                <a:latin typeface="メイリオ" pitchFamily="50" charset="-128"/>
                <a:ea typeface="メイリオ" pitchFamily="50" charset="-128"/>
                <a:cs typeface="メイリオ" pitchFamily="50" charset="-128"/>
              </a:rPr>
              <a:t>注意点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6"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9" name="コンテンツ プレースホルダ 6"/>
          <p:cNvSpPr txBox="1">
            <a:spLocks/>
          </p:cNvSpPr>
          <p:nvPr/>
        </p:nvSpPr>
        <p:spPr>
          <a:xfrm>
            <a:off x="328217" y="2780928"/>
            <a:ext cx="2016224" cy="290229"/>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対応プログラム</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7" name="AutoShape 5"/>
          <p:cNvSpPr>
            <a:spLocks noChangeArrowheads="1"/>
          </p:cNvSpPr>
          <p:nvPr/>
        </p:nvSpPr>
        <p:spPr bwMode="gray">
          <a:xfrm>
            <a:off x="328217" y="3068960"/>
            <a:ext cx="8429625" cy="1152128"/>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・請求書入力</a:t>
            </a:r>
            <a:r>
              <a:rPr lang="en-US" altLang="ja-JP" sz="1400" dirty="0" smtClean="0">
                <a:latin typeface="メイリオ" pitchFamily="50" charset="-128"/>
                <a:ea typeface="メイリオ" pitchFamily="50" charset="-128"/>
                <a:cs typeface="メイリオ" pitchFamily="50" charset="-128"/>
              </a:rPr>
              <a:t>(WEB)/WB003300</a:t>
            </a:r>
            <a:r>
              <a:rPr lang="ja-JP" altLang="en-US" sz="1400" dirty="0" smtClean="0">
                <a:latin typeface="メイリオ" pitchFamily="50" charset="-128"/>
                <a:ea typeface="メイリオ" pitchFamily="50" charset="-128"/>
                <a:cs typeface="メイリオ" pitchFamily="50" charset="-128"/>
              </a:rPr>
              <a:t>　　　　　　　・源泉税請求書入力</a:t>
            </a:r>
            <a:r>
              <a:rPr lang="en-US" altLang="ja-JP" sz="1400" dirty="0" smtClean="0">
                <a:latin typeface="メイリオ" pitchFamily="50" charset="-128"/>
                <a:ea typeface="メイリオ" pitchFamily="50" charset="-128"/>
                <a:cs typeface="メイリオ" pitchFamily="50" charset="-128"/>
              </a:rPr>
              <a:t>(WEB)/WB003500</a:t>
            </a: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・仮払申請精算入力</a:t>
            </a:r>
            <a:r>
              <a:rPr lang="en-US" altLang="ja-JP" sz="1400" dirty="0" smtClean="0">
                <a:latin typeface="メイリオ" pitchFamily="50" charset="-128"/>
                <a:ea typeface="メイリオ" pitchFamily="50" charset="-128"/>
                <a:cs typeface="メイリオ" pitchFamily="50" charset="-128"/>
              </a:rPr>
              <a:t>(WEB)/WB003700</a:t>
            </a:r>
            <a:r>
              <a:rPr lang="ja-JP" altLang="en-US" sz="1400" dirty="0" smtClean="0">
                <a:latin typeface="メイリオ" pitchFamily="50" charset="-128"/>
                <a:ea typeface="メイリオ" pitchFamily="50" charset="-128"/>
                <a:cs typeface="メイリオ" pitchFamily="50" charset="-128"/>
              </a:rPr>
              <a:t>　　　　・出張申請精算入力</a:t>
            </a:r>
            <a:r>
              <a:rPr lang="en-US" altLang="ja-JP" sz="1400" dirty="0" smtClean="0">
                <a:latin typeface="メイリオ" pitchFamily="50" charset="-128"/>
                <a:ea typeface="メイリオ" pitchFamily="50" charset="-128"/>
                <a:cs typeface="メイリオ" pitchFamily="50" charset="-128"/>
              </a:rPr>
              <a:t>(WEB)/WB003900</a:t>
            </a: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・交通費入力</a:t>
            </a:r>
            <a:r>
              <a:rPr lang="en-US" altLang="ja-JP" sz="1400" dirty="0" smtClean="0">
                <a:latin typeface="メイリオ" pitchFamily="50" charset="-128"/>
                <a:ea typeface="メイリオ" pitchFamily="50" charset="-128"/>
                <a:cs typeface="メイリオ" pitchFamily="50" charset="-128"/>
              </a:rPr>
              <a:t>(WEB)/WB004100</a:t>
            </a:r>
            <a:r>
              <a:rPr lang="ja-JP" altLang="en-US" sz="1400" dirty="0" smtClean="0">
                <a:latin typeface="メイリオ" pitchFamily="50" charset="-128"/>
                <a:ea typeface="メイリオ" pitchFamily="50" charset="-128"/>
                <a:cs typeface="メイリオ" pitchFamily="50" charset="-128"/>
              </a:rPr>
              <a:t>　　　　　　　・振替伝票入力</a:t>
            </a:r>
            <a:r>
              <a:rPr lang="en-US" altLang="ja-JP" sz="1400" dirty="0" smtClean="0">
                <a:latin typeface="メイリオ" pitchFamily="50" charset="-128"/>
                <a:ea typeface="メイリオ" pitchFamily="50" charset="-128"/>
                <a:cs typeface="メイリオ" pitchFamily="50" charset="-128"/>
              </a:rPr>
              <a:t>(WEB)/WB004300</a:t>
            </a: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・現預金出納伝票入力</a:t>
            </a:r>
            <a:r>
              <a:rPr lang="en-US" altLang="ja-JP" sz="1400" dirty="0" smtClean="0">
                <a:latin typeface="メイリオ" pitchFamily="50" charset="-128"/>
                <a:ea typeface="メイリオ" pitchFamily="50" charset="-128"/>
                <a:cs typeface="メイリオ" pitchFamily="50" charset="-128"/>
              </a:rPr>
              <a:t>(WEB)/WB006400</a:t>
            </a:r>
          </a:p>
        </p:txBody>
      </p:sp>
      <p:sp>
        <p:nvSpPr>
          <p:cNvPr id="13" name="AutoShape 5"/>
          <p:cNvSpPr>
            <a:spLocks noChangeArrowheads="1"/>
          </p:cNvSpPr>
          <p:nvPr/>
        </p:nvSpPr>
        <p:spPr bwMode="gray">
          <a:xfrm>
            <a:off x="323528" y="1603065"/>
            <a:ext cx="8429625" cy="961839"/>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伝票日付による昇順／降順の指定ができることから、処理（修正／複写）対象とする伝票の選択が容易になります。</a:t>
            </a:r>
            <a:endParaRPr lang="en-US" altLang="ja-JP" sz="1400" dirty="0" smtClean="0">
              <a:latin typeface="メイリオ" pitchFamily="50" charset="-128"/>
              <a:ea typeface="メイリオ" pitchFamily="50" charset="-128"/>
              <a:cs typeface="メイリオ" pitchFamily="50" charset="-128"/>
            </a:endParaRPr>
          </a:p>
        </p:txBody>
      </p:sp>
      <p:sp>
        <p:nvSpPr>
          <p:cNvPr id="14" name="コンテンツ プレースホルダ 6"/>
          <p:cNvSpPr txBox="1">
            <a:spLocks/>
          </p:cNvSpPr>
          <p:nvPr/>
        </p:nvSpPr>
        <p:spPr>
          <a:xfrm>
            <a:off x="328217" y="1268760"/>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メリット・効果</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9"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5"/>
          <p:cNvSpPr>
            <a:spLocks noChangeArrowheads="1"/>
          </p:cNvSpPr>
          <p:nvPr/>
        </p:nvSpPr>
        <p:spPr bwMode="gray">
          <a:xfrm>
            <a:off x="251520" y="1340768"/>
            <a:ext cx="8640960" cy="5040560"/>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22</a:t>
            </a:fld>
            <a:endParaRPr lang="ja-JP" altLang="en-US" dirty="0"/>
          </a:p>
        </p:txBody>
      </p:sp>
      <p:sp>
        <p:nvSpPr>
          <p:cNvPr id="14" name="コンテンツ プレースホルダ 6"/>
          <p:cNvSpPr>
            <a:spLocks noGrp="1"/>
          </p:cNvSpPr>
          <p:nvPr>
            <p:ph sz="quarter" idx="4294967295"/>
          </p:nvPr>
        </p:nvSpPr>
        <p:spPr>
          <a:xfrm>
            <a:off x="395536" y="1412776"/>
            <a:ext cx="4911922" cy="307777"/>
          </a:xfrm>
          <a:prstGeom prst="rect">
            <a:avLst/>
          </a:prstGeom>
        </p:spPr>
        <p:txBody>
          <a:bodyPr wrap="none">
            <a:spAutoFit/>
          </a:bodyPr>
          <a:lstStyle/>
          <a:p>
            <a:pPr>
              <a:buNone/>
            </a:pP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b="1" dirty="0" smtClean="0">
                <a:solidFill>
                  <a:schemeClr val="accent1"/>
                </a:solidFill>
                <a:latin typeface="メイリオ" pitchFamily="50" charset="-128"/>
                <a:ea typeface="メイリオ" pitchFamily="50" charset="-128"/>
                <a:cs typeface="メイリオ" pitchFamily="50" charset="-128"/>
              </a:rPr>
              <a:t>請求書入力 画面</a:t>
            </a: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　処理モード：修正、ソート順：既存</a:t>
            </a:r>
            <a:endParaRPr kumimoji="1" lang="ja-JP" altLang="en-US" sz="1400" dirty="0">
              <a:latin typeface="メイリオ" pitchFamily="50" charset="-128"/>
              <a:ea typeface="メイリオ" pitchFamily="50" charset="-128"/>
              <a:cs typeface="メイリオ" pitchFamily="50" charset="-128"/>
            </a:endParaRPr>
          </a:p>
        </p:txBody>
      </p:sp>
      <p:sp>
        <p:nvSpPr>
          <p:cNvPr id="15" name="タイトル 5"/>
          <p:cNvSpPr txBox="1">
            <a:spLocks/>
          </p:cNvSpPr>
          <p:nvPr/>
        </p:nvSpPr>
        <p:spPr>
          <a:xfrm>
            <a:off x="468448" y="44736"/>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p>
          <a:p>
            <a:pPr>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pic>
        <p:nvPicPr>
          <p:cNvPr id="7" name="Picture 4"/>
          <p:cNvPicPr>
            <a:picLocks noChangeAspect="1" noChangeArrowheads="1"/>
          </p:cNvPicPr>
          <p:nvPr/>
        </p:nvPicPr>
        <p:blipFill>
          <a:blip r:embed="rId3" cstate="print"/>
          <a:srcRect/>
          <a:stretch>
            <a:fillRect/>
          </a:stretch>
        </p:blipFill>
        <p:spPr bwMode="auto">
          <a:xfrm>
            <a:off x="492217" y="1892137"/>
            <a:ext cx="8040223" cy="4057143"/>
          </a:xfrm>
          <a:prstGeom prst="rect">
            <a:avLst/>
          </a:prstGeom>
          <a:noFill/>
          <a:ln>
            <a:solidFill>
              <a:schemeClr val="bg1">
                <a:lumMod val="50000"/>
              </a:schemeClr>
            </a:solidFill>
          </a:ln>
        </p:spPr>
      </p:pic>
      <p:sp>
        <p:nvSpPr>
          <p:cNvPr id="10"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5"/>
          <p:cNvSpPr>
            <a:spLocks noChangeArrowheads="1"/>
          </p:cNvSpPr>
          <p:nvPr/>
        </p:nvSpPr>
        <p:spPr bwMode="gray">
          <a:xfrm>
            <a:off x="251520" y="1340768"/>
            <a:ext cx="8640960" cy="5040560"/>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23</a:t>
            </a:fld>
            <a:endParaRPr lang="ja-JP" altLang="en-US" dirty="0"/>
          </a:p>
        </p:txBody>
      </p:sp>
      <p:sp>
        <p:nvSpPr>
          <p:cNvPr id="14" name="コンテンツ プレースホルダ 6"/>
          <p:cNvSpPr>
            <a:spLocks noGrp="1"/>
          </p:cNvSpPr>
          <p:nvPr>
            <p:ph sz="quarter" idx="4294967295"/>
          </p:nvPr>
        </p:nvSpPr>
        <p:spPr>
          <a:xfrm>
            <a:off x="323528" y="1428750"/>
            <a:ext cx="4913525" cy="307777"/>
          </a:xfrm>
          <a:prstGeom prst="rect">
            <a:avLst/>
          </a:prstGeom>
        </p:spPr>
        <p:txBody>
          <a:bodyPr wrap="none">
            <a:spAutoFit/>
          </a:bodyPr>
          <a:lstStyle/>
          <a:p>
            <a:pPr>
              <a:buNone/>
            </a:pP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b="1" dirty="0" smtClean="0">
                <a:solidFill>
                  <a:schemeClr val="accent1"/>
                </a:solidFill>
                <a:latin typeface="メイリオ" pitchFamily="50" charset="-128"/>
                <a:ea typeface="メイリオ" pitchFamily="50" charset="-128"/>
                <a:cs typeface="メイリオ" pitchFamily="50" charset="-128"/>
              </a:rPr>
              <a:t>請求書入力 画面</a:t>
            </a: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dirty="0" smtClean="0">
                <a:solidFill>
                  <a:schemeClr val="accent4"/>
                </a:solidFill>
                <a:latin typeface="メイリオ" pitchFamily="50" charset="-128"/>
                <a:ea typeface="メイリオ" pitchFamily="50" charset="-128"/>
                <a:cs typeface="メイリオ" pitchFamily="50" charset="-128"/>
              </a:rPr>
              <a:t>　</a:t>
            </a:r>
            <a:r>
              <a:rPr lang="ja-JP" altLang="en-US" sz="1400" dirty="0" smtClean="0">
                <a:solidFill>
                  <a:schemeClr val="tx1"/>
                </a:solidFill>
                <a:latin typeface="メイリオ" pitchFamily="50" charset="-128"/>
                <a:ea typeface="メイリオ" pitchFamily="50" charset="-128"/>
                <a:cs typeface="メイリオ" pitchFamily="50" charset="-128"/>
              </a:rPr>
              <a:t>処理モード：修正、ソート順：昇順</a:t>
            </a:r>
            <a:endParaRPr kumimoji="1" lang="ja-JP" altLang="en-US" sz="1400" dirty="0">
              <a:solidFill>
                <a:schemeClr val="tx1"/>
              </a:solidFill>
              <a:latin typeface="メイリオ" pitchFamily="50" charset="-128"/>
              <a:ea typeface="メイリオ" pitchFamily="50" charset="-128"/>
              <a:cs typeface="メイリオ" pitchFamily="50" charset="-128"/>
            </a:endParaRPr>
          </a:p>
        </p:txBody>
      </p:sp>
      <p:sp>
        <p:nvSpPr>
          <p:cNvPr id="1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p>
          <a:p>
            <a:pPr>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pic>
        <p:nvPicPr>
          <p:cNvPr id="9" name="Picture 6"/>
          <p:cNvPicPr>
            <a:picLocks noChangeAspect="1" noChangeArrowheads="1"/>
          </p:cNvPicPr>
          <p:nvPr/>
        </p:nvPicPr>
        <p:blipFill>
          <a:blip r:embed="rId3" cstate="print"/>
          <a:srcRect/>
          <a:stretch>
            <a:fillRect/>
          </a:stretch>
        </p:blipFill>
        <p:spPr bwMode="auto">
          <a:xfrm>
            <a:off x="493340" y="1901155"/>
            <a:ext cx="8039100" cy="4048125"/>
          </a:xfrm>
          <a:prstGeom prst="rect">
            <a:avLst/>
          </a:prstGeom>
          <a:noFill/>
          <a:ln>
            <a:solidFill>
              <a:schemeClr val="bg1">
                <a:lumMod val="50000"/>
              </a:schemeClr>
            </a:solidFill>
          </a:ln>
        </p:spPr>
      </p:pic>
      <p:sp>
        <p:nvSpPr>
          <p:cNvPr id="11"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5"/>
          <p:cNvSpPr>
            <a:spLocks noChangeArrowheads="1"/>
          </p:cNvSpPr>
          <p:nvPr/>
        </p:nvSpPr>
        <p:spPr bwMode="gray">
          <a:xfrm>
            <a:off x="251520" y="1340768"/>
            <a:ext cx="8640960" cy="5040560"/>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24</a:t>
            </a:fld>
            <a:endParaRPr lang="ja-JP" altLang="en-US" dirty="0"/>
          </a:p>
        </p:txBody>
      </p:sp>
      <p:sp>
        <p:nvSpPr>
          <p:cNvPr id="14" name="コンテンツ プレースホルダ 6"/>
          <p:cNvSpPr>
            <a:spLocks noGrp="1"/>
          </p:cNvSpPr>
          <p:nvPr>
            <p:ph sz="quarter" idx="4294967295"/>
          </p:nvPr>
        </p:nvSpPr>
        <p:spPr>
          <a:xfrm>
            <a:off x="492497" y="1428750"/>
            <a:ext cx="4913525" cy="307777"/>
          </a:xfrm>
          <a:prstGeom prst="rect">
            <a:avLst/>
          </a:prstGeom>
        </p:spPr>
        <p:txBody>
          <a:bodyPr wrap="none">
            <a:spAutoFit/>
          </a:bodyPr>
          <a:lstStyle/>
          <a:p>
            <a:pPr>
              <a:buNone/>
            </a:pP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b="1" dirty="0" smtClean="0">
                <a:solidFill>
                  <a:schemeClr val="accent1"/>
                </a:solidFill>
                <a:latin typeface="メイリオ" pitchFamily="50" charset="-128"/>
                <a:ea typeface="メイリオ" pitchFamily="50" charset="-128"/>
                <a:cs typeface="メイリオ" pitchFamily="50" charset="-128"/>
              </a:rPr>
              <a:t>請求書入力 画面</a:t>
            </a: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　処理モード：修正、ソート順：降順</a:t>
            </a:r>
            <a:endParaRPr kumimoji="1" lang="ja-JP" altLang="en-US" sz="1400" dirty="0">
              <a:latin typeface="メイリオ" pitchFamily="50" charset="-128"/>
              <a:ea typeface="メイリオ" pitchFamily="50" charset="-128"/>
              <a:cs typeface="メイリオ" pitchFamily="50" charset="-128"/>
            </a:endParaRPr>
          </a:p>
        </p:txBody>
      </p:sp>
      <p:sp>
        <p:nvSpPr>
          <p:cNvPr id="1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p>
          <a:p>
            <a:pPr>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pic>
        <p:nvPicPr>
          <p:cNvPr id="9" name="Picture 10"/>
          <p:cNvPicPr>
            <a:picLocks noChangeAspect="1" noChangeArrowheads="1"/>
          </p:cNvPicPr>
          <p:nvPr/>
        </p:nvPicPr>
        <p:blipFill>
          <a:blip r:embed="rId3" cstate="print"/>
          <a:srcRect/>
          <a:stretch>
            <a:fillRect/>
          </a:stretch>
        </p:blipFill>
        <p:spPr bwMode="auto">
          <a:xfrm>
            <a:off x="467544" y="1891630"/>
            <a:ext cx="8029575" cy="4057650"/>
          </a:xfrm>
          <a:prstGeom prst="rect">
            <a:avLst/>
          </a:prstGeom>
          <a:noFill/>
          <a:ln>
            <a:solidFill>
              <a:schemeClr val="bg1">
                <a:lumMod val="50000"/>
              </a:schemeClr>
            </a:solidFill>
          </a:ln>
        </p:spPr>
      </p:pic>
      <p:sp>
        <p:nvSpPr>
          <p:cNvPr id="11"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5"/>
          <p:cNvSpPr>
            <a:spLocks noChangeArrowheads="1"/>
          </p:cNvSpPr>
          <p:nvPr/>
        </p:nvSpPr>
        <p:spPr bwMode="gray">
          <a:xfrm>
            <a:off x="251520" y="1340768"/>
            <a:ext cx="8640960" cy="5040560"/>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25</a:t>
            </a:fld>
            <a:endParaRPr lang="ja-JP" altLang="en-US" dirty="0"/>
          </a:p>
        </p:txBody>
      </p:sp>
      <p:sp>
        <p:nvSpPr>
          <p:cNvPr id="14" name="コンテンツ プレースホルダ 6"/>
          <p:cNvSpPr>
            <a:spLocks noGrp="1"/>
          </p:cNvSpPr>
          <p:nvPr>
            <p:ph sz="quarter" idx="4294967295"/>
          </p:nvPr>
        </p:nvSpPr>
        <p:spPr>
          <a:xfrm>
            <a:off x="420489" y="1556916"/>
            <a:ext cx="4911922" cy="307777"/>
          </a:xfrm>
          <a:prstGeom prst="rect">
            <a:avLst/>
          </a:prstGeom>
        </p:spPr>
        <p:txBody>
          <a:bodyPr wrap="none">
            <a:spAutoFit/>
          </a:bodyPr>
          <a:lstStyle/>
          <a:p>
            <a:pPr>
              <a:buNone/>
            </a:pP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b="1" dirty="0" smtClean="0">
                <a:solidFill>
                  <a:schemeClr val="accent1"/>
                </a:solidFill>
                <a:latin typeface="メイリオ" pitchFamily="50" charset="-128"/>
                <a:ea typeface="メイリオ" pitchFamily="50" charset="-128"/>
                <a:cs typeface="メイリオ" pitchFamily="50" charset="-128"/>
              </a:rPr>
              <a:t>交通費入力 画面</a:t>
            </a: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　処理モード：複写、ソート順：既存</a:t>
            </a:r>
            <a:endParaRPr kumimoji="1" lang="ja-JP" altLang="en-US" sz="1400" dirty="0">
              <a:latin typeface="メイリオ" pitchFamily="50" charset="-128"/>
              <a:ea typeface="メイリオ" pitchFamily="50" charset="-128"/>
              <a:cs typeface="メイリオ" pitchFamily="50" charset="-128"/>
            </a:endParaRPr>
          </a:p>
        </p:txBody>
      </p:sp>
      <p:sp>
        <p:nvSpPr>
          <p:cNvPr id="1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p>
          <a:p>
            <a:pPr>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pic>
        <p:nvPicPr>
          <p:cNvPr id="10" name="Picture 2"/>
          <p:cNvPicPr>
            <a:picLocks noChangeAspect="1" noChangeArrowheads="1"/>
          </p:cNvPicPr>
          <p:nvPr/>
        </p:nvPicPr>
        <p:blipFill>
          <a:blip r:embed="rId3" cstate="print"/>
          <a:srcRect/>
          <a:stretch>
            <a:fillRect/>
          </a:stretch>
        </p:blipFill>
        <p:spPr bwMode="auto">
          <a:xfrm>
            <a:off x="611560" y="1988840"/>
            <a:ext cx="8039100" cy="4057650"/>
          </a:xfrm>
          <a:prstGeom prst="rect">
            <a:avLst/>
          </a:prstGeom>
          <a:noFill/>
          <a:ln>
            <a:solidFill>
              <a:schemeClr val="bg1">
                <a:lumMod val="50000"/>
              </a:schemeClr>
            </a:solidFill>
          </a:ln>
        </p:spPr>
      </p:pic>
      <p:sp>
        <p:nvSpPr>
          <p:cNvPr id="11" name="角丸四角形 10"/>
          <p:cNvSpPr/>
          <p:nvPr/>
        </p:nvSpPr>
        <p:spPr bwMode="auto">
          <a:xfrm>
            <a:off x="2339752" y="3501008"/>
            <a:ext cx="720080" cy="1800200"/>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12" name="角丸四角形吹き出し 11"/>
          <p:cNvSpPr/>
          <p:nvPr/>
        </p:nvSpPr>
        <p:spPr bwMode="auto">
          <a:xfrm>
            <a:off x="3131840" y="5467563"/>
            <a:ext cx="2736304" cy="578882"/>
          </a:xfrm>
          <a:prstGeom prst="wedgeRoundRectCallout">
            <a:avLst>
              <a:gd name="adj1" fmla="val -49490"/>
              <a:gd name="adj2" fmla="val -72956"/>
              <a:gd name="adj3" fmla="val 16667"/>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anchor="ctr">
            <a:spAutoFit/>
          </a:bodyPr>
          <a:lstStyle/>
          <a:p>
            <a:pPr>
              <a:defRPr/>
            </a:pPr>
            <a:r>
              <a:rPr lang="ja-JP" altLang="en-US" sz="1400" dirty="0" smtClean="0">
                <a:latin typeface="メイリオ" pitchFamily="50" charset="-128"/>
                <a:ea typeface="メイリオ" pitchFamily="50" charset="-128"/>
                <a:cs typeface="メイリオ" pitchFamily="50" charset="-128"/>
              </a:rPr>
              <a:t>交通費入力は、一覧に申請日を追加表示します。</a:t>
            </a:r>
            <a:endParaRPr lang="en-US" altLang="ja-JP" sz="1400" dirty="0" smtClean="0">
              <a:latin typeface="メイリオ" pitchFamily="50" charset="-128"/>
              <a:ea typeface="メイリオ" pitchFamily="50" charset="-128"/>
              <a:cs typeface="メイリオ" pitchFamily="50" charset="-128"/>
            </a:endParaRPr>
          </a:p>
        </p:txBody>
      </p:sp>
      <p:sp>
        <p:nvSpPr>
          <p:cNvPr id="17"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5"/>
          <p:cNvSpPr>
            <a:spLocks noChangeArrowheads="1"/>
          </p:cNvSpPr>
          <p:nvPr/>
        </p:nvSpPr>
        <p:spPr bwMode="gray">
          <a:xfrm>
            <a:off x="251520" y="1340768"/>
            <a:ext cx="8640960" cy="5040560"/>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26</a:t>
            </a:fld>
            <a:endParaRPr lang="ja-JP" altLang="en-US" dirty="0"/>
          </a:p>
        </p:txBody>
      </p:sp>
      <p:sp>
        <p:nvSpPr>
          <p:cNvPr id="14" name="コンテンツ プレースホルダ 6"/>
          <p:cNvSpPr>
            <a:spLocks noGrp="1"/>
          </p:cNvSpPr>
          <p:nvPr>
            <p:ph sz="quarter" idx="4294967295"/>
          </p:nvPr>
        </p:nvSpPr>
        <p:spPr>
          <a:xfrm>
            <a:off x="492497" y="1428750"/>
            <a:ext cx="4911922" cy="307777"/>
          </a:xfrm>
          <a:prstGeom prst="rect">
            <a:avLst/>
          </a:prstGeom>
        </p:spPr>
        <p:txBody>
          <a:bodyPr wrap="none">
            <a:spAutoFit/>
          </a:bodyPr>
          <a:lstStyle/>
          <a:p>
            <a:pPr>
              <a:buNone/>
            </a:pP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b="1" dirty="0" smtClean="0">
                <a:solidFill>
                  <a:schemeClr val="accent1"/>
                </a:solidFill>
                <a:latin typeface="メイリオ" pitchFamily="50" charset="-128"/>
                <a:ea typeface="メイリオ" pitchFamily="50" charset="-128"/>
                <a:cs typeface="メイリオ" pitchFamily="50" charset="-128"/>
              </a:rPr>
              <a:t>交通費入力 画面</a:t>
            </a: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　処理モード：複写、ソート順：昇順</a:t>
            </a:r>
            <a:endParaRPr kumimoji="1" lang="ja-JP" altLang="en-US" sz="1400" dirty="0">
              <a:latin typeface="メイリオ" pitchFamily="50" charset="-128"/>
              <a:ea typeface="メイリオ" pitchFamily="50" charset="-128"/>
              <a:cs typeface="メイリオ" pitchFamily="50" charset="-128"/>
            </a:endParaRPr>
          </a:p>
        </p:txBody>
      </p:sp>
      <p:sp>
        <p:nvSpPr>
          <p:cNvPr id="1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p>
          <a:p>
            <a:pPr>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pic>
        <p:nvPicPr>
          <p:cNvPr id="9" name="Picture 8"/>
          <p:cNvPicPr>
            <a:picLocks noChangeAspect="1" noChangeArrowheads="1"/>
          </p:cNvPicPr>
          <p:nvPr/>
        </p:nvPicPr>
        <p:blipFill>
          <a:blip r:embed="rId3" cstate="print"/>
          <a:srcRect/>
          <a:stretch>
            <a:fillRect/>
          </a:stretch>
        </p:blipFill>
        <p:spPr bwMode="auto">
          <a:xfrm>
            <a:off x="611560" y="1772816"/>
            <a:ext cx="8029575" cy="4067175"/>
          </a:xfrm>
          <a:prstGeom prst="rect">
            <a:avLst/>
          </a:prstGeom>
          <a:noFill/>
          <a:ln>
            <a:solidFill>
              <a:schemeClr val="bg1">
                <a:lumMod val="50000"/>
              </a:schemeClr>
            </a:solidFill>
          </a:ln>
        </p:spPr>
      </p:pic>
      <p:sp>
        <p:nvSpPr>
          <p:cNvPr id="11" name="角丸四角形 10"/>
          <p:cNvSpPr/>
          <p:nvPr/>
        </p:nvSpPr>
        <p:spPr bwMode="auto">
          <a:xfrm>
            <a:off x="2339752" y="3284984"/>
            <a:ext cx="720080" cy="1800200"/>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12" name="角丸四角形吹き出し 11"/>
          <p:cNvSpPr/>
          <p:nvPr/>
        </p:nvSpPr>
        <p:spPr bwMode="auto">
          <a:xfrm>
            <a:off x="3131840" y="5251539"/>
            <a:ext cx="2736304" cy="578882"/>
          </a:xfrm>
          <a:prstGeom prst="wedgeRoundRectCallout">
            <a:avLst>
              <a:gd name="adj1" fmla="val -49490"/>
              <a:gd name="adj2" fmla="val -72956"/>
              <a:gd name="adj3" fmla="val 16667"/>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anchor="ctr">
            <a:spAutoFit/>
          </a:bodyPr>
          <a:lstStyle/>
          <a:p>
            <a:pPr>
              <a:defRPr/>
            </a:pPr>
            <a:r>
              <a:rPr lang="ja-JP" altLang="en-US" sz="1400" dirty="0" smtClean="0">
                <a:latin typeface="メイリオ" pitchFamily="50" charset="-128"/>
                <a:ea typeface="メイリオ" pitchFamily="50" charset="-128"/>
                <a:cs typeface="メイリオ" pitchFamily="50" charset="-128"/>
              </a:rPr>
              <a:t>交通費入力は、一覧に申請日を追加表示します。</a:t>
            </a:r>
            <a:endParaRPr lang="en-US" altLang="ja-JP" sz="1400" dirty="0" smtClean="0">
              <a:latin typeface="メイリオ" pitchFamily="50" charset="-128"/>
              <a:ea typeface="メイリオ" pitchFamily="50" charset="-128"/>
              <a:cs typeface="メイリオ" pitchFamily="50" charset="-128"/>
            </a:endParaRPr>
          </a:p>
        </p:txBody>
      </p:sp>
      <p:sp>
        <p:nvSpPr>
          <p:cNvPr id="16"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5"/>
          <p:cNvSpPr>
            <a:spLocks noChangeArrowheads="1"/>
          </p:cNvSpPr>
          <p:nvPr/>
        </p:nvSpPr>
        <p:spPr bwMode="gray">
          <a:xfrm>
            <a:off x="251520" y="1340768"/>
            <a:ext cx="8640960" cy="5040560"/>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27</a:t>
            </a:fld>
            <a:endParaRPr lang="ja-JP" altLang="en-US" dirty="0"/>
          </a:p>
        </p:txBody>
      </p:sp>
      <p:sp>
        <p:nvSpPr>
          <p:cNvPr id="14" name="コンテンツ プレースホルダ 6"/>
          <p:cNvSpPr>
            <a:spLocks noGrp="1"/>
          </p:cNvSpPr>
          <p:nvPr>
            <p:ph sz="quarter" idx="4294967295"/>
          </p:nvPr>
        </p:nvSpPr>
        <p:spPr>
          <a:xfrm>
            <a:off x="395536" y="1428750"/>
            <a:ext cx="4911922" cy="307777"/>
          </a:xfrm>
          <a:prstGeom prst="rect">
            <a:avLst/>
          </a:prstGeom>
        </p:spPr>
        <p:txBody>
          <a:bodyPr wrap="none">
            <a:spAutoFit/>
          </a:bodyPr>
          <a:lstStyle/>
          <a:p>
            <a:pPr>
              <a:buNone/>
            </a:pP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b="1" dirty="0" smtClean="0">
                <a:solidFill>
                  <a:schemeClr val="accent1"/>
                </a:solidFill>
                <a:latin typeface="メイリオ" pitchFamily="50" charset="-128"/>
                <a:ea typeface="メイリオ" pitchFamily="50" charset="-128"/>
                <a:cs typeface="メイリオ" pitchFamily="50" charset="-128"/>
              </a:rPr>
              <a:t>交通費入力 画面</a:t>
            </a:r>
            <a:r>
              <a:rPr lang="en-US" altLang="ja-JP" sz="1400" b="1" dirty="0" smtClean="0">
                <a:solidFill>
                  <a:schemeClr val="accent1"/>
                </a:solidFill>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　処理モード：複写、ソート順：降順</a:t>
            </a:r>
            <a:endParaRPr kumimoji="1" lang="ja-JP" altLang="en-US" sz="1400" dirty="0">
              <a:latin typeface="メイリオ" pitchFamily="50" charset="-128"/>
              <a:ea typeface="メイリオ" pitchFamily="50" charset="-128"/>
              <a:cs typeface="メイリオ" pitchFamily="50" charset="-128"/>
            </a:endParaRPr>
          </a:p>
        </p:txBody>
      </p:sp>
      <p:sp>
        <p:nvSpPr>
          <p:cNvPr id="1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p>
          <a:p>
            <a:pPr>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noProof="0" dirty="0" smtClean="0">
                <a:solidFill>
                  <a:schemeClr val="bg1"/>
                </a:solidFill>
                <a:latin typeface="メイリオ" pitchFamily="50" charset="-128"/>
                <a:ea typeface="メイリオ" pitchFamily="50" charset="-128"/>
                <a:cs typeface="メイリオ" pitchFamily="50" charset="-128"/>
              </a:rPr>
              <a:t>8</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伝票一覧のソート機能追加</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pic>
        <p:nvPicPr>
          <p:cNvPr id="9" name="Picture 12"/>
          <p:cNvPicPr>
            <a:picLocks noChangeAspect="1" noChangeArrowheads="1"/>
          </p:cNvPicPr>
          <p:nvPr/>
        </p:nvPicPr>
        <p:blipFill>
          <a:blip r:embed="rId3" cstate="print"/>
          <a:srcRect/>
          <a:stretch>
            <a:fillRect/>
          </a:stretch>
        </p:blipFill>
        <p:spPr bwMode="auto">
          <a:xfrm>
            <a:off x="611560" y="1772816"/>
            <a:ext cx="8029575" cy="4048125"/>
          </a:xfrm>
          <a:prstGeom prst="rect">
            <a:avLst/>
          </a:prstGeom>
          <a:noFill/>
          <a:ln>
            <a:solidFill>
              <a:schemeClr val="bg1">
                <a:lumMod val="50000"/>
              </a:schemeClr>
            </a:solidFill>
          </a:ln>
        </p:spPr>
      </p:pic>
      <p:sp>
        <p:nvSpPr>
          <p:cNvPr id="11" name="角丸四角形 10"/>
          <p:cNvSpPr/>
          <p:nvPr/>
        </p:nvSpPr>
        <p:spPr bwMode="auto">
          <a:xfrm>
            <a:off x="2339752" y="3284984"/>
            <a:ext cx="720080" cy="1800200"/>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12" name="角丸四角形吹き出し 11"/>
          <p:cNvSpPr/>
          <p:nvPr/>
        </p:nvSpPr>
        <p:spPr bwMode="auto">
          <a:xfrm>
            <a:off x="3131840" y="5251539"/>
            <a:ext cx="2736304" cy="578882"/>
          </a:xfrm>
          <a:prstGeom prst="wedgeRoundRectCallout">
            <a:avLst>
              <a:gd name="adj1" fmla="val -49490"/>
              <a:gd name="adj2" fmla="val -72956"/>
              <a:gd name="adj3" fmla="val 16667"/>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anchor="ctr">
            <a:spAutoFit/>
          </a:bodyPr>
          <a:lstStyle/>
          <a:p>
            <a:pPr>
              <a:defRPr/>
            </a:pPr>
            <a:r>
              <a:rPr lang="ja-JP" altLang="en-US" sz="1400" dirty="0" smtClean="0">
                <a:latin typeface="メイリオ" pitchFamily="50" charset="-128"/>
                <a:ea typeface="メイリオ" pitchFamily="50" charset="-128"/>
                <a:cs typeface="メイリオ" pitchFamily="50" charset="-128"/>
              </a:rPr>
              <a:t>交通費入力は、一覧に申請日を追加表示します。</a:t>
            </a:r>
            <a:endParaRPr lang="en-US" altLang="ja-JP" sz="1400" dirty="0" smtClean="0">
              <a:latin typeface="メイリオ" pitchFamily="50" charset="-128"/>
              <a:ea typeface="メイリオ" pitchFamily="50" charset="-128"/>
              <a:cs typeface="メイリオ" pitchFamily="50" charset="-128"/>
            </a:endParaRPr>
          </a:p>
        </p:txBody>
      </p:sp>
      <p:sp>
        <p:nvSpPr>
          <p:cNvPr id="16"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5"/>
          <p:cNvSpPr>
            <a:spLocks noChangeArrowheads="1"/>
          </p:cNvSpPr>
          <p:nvPr/>
        </p:nvSpPr>
        <p:spPr bwMode="gray">
          <a:xfrm>
            <a:off x="251520" y="1700808"/>
            <a:ext cx="8640960" cy="4536504"/>
          </a:xfrm>
          <a:prstGeom prst="roundRect">
            <a:avLst>
              <a:gd name="adj" fmla="val 468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dirty="0">
              <a:solidFill>
                <a:schemeClr val="accent2"/>
              </a:solidFill>
              <a:latin typeface="HGP創英角ｺﾞｼｯｸUB" pitchFamily="50" charset="-128"/>
              <a:ea typeface="HGP創英角ｺﾞｼｯｸUB" pitchFamily="50" charset="-128"/>
            </a:endParaRPr>
          </a:p>
        </p:txBody>
      </p:sp>
      <p:sp>
        <p:nvSpPr>
          <p:cNvPr id="2" name="スライド番号プレースホルダ 1"/>
          <p:cNvSpPr>
            <a:spLocks noGrp="1"/>
          </p:cNvSpPr>
          <p:nvPr>
            <p:ph type="sldNum" sz="quarter" idx="12"/>
          </p:nvPr>
        </p:nvSpPr>
        <p:spPr/>
        <p:txBody>
          <a:bodyPr/>
          <a:lstStyle/>
          <a:p>
            <a:fld id="{299646D8-D7B5-4D56-87FA-7DDE5FCE23CA}" type="slidenum">
              <a:rPr lang="ja-JP" altLang="en-US" smtClean="0"/>
              <a:pPr/>
              <a:t>28</a:t>
            </a:fld>
            <a:endParaRPr lang="ja-JP" altLang="en-US" dirty="0"/>
          </a:p>
        </p:txBody>
      </p:sp>
      <p:sp>
        <p:nvSpPr>
          <p:cNvPr id="11" name="コンテンツ プレースホルダ 10"/>
          <p:cNvSpPr>
            <a:spLocks noGrp="1"/>
          </p:cNvSpPr>
          <p:nvPr>
            <p:ph sz="quarter" idx="4294967295"/>
          </p:nvPr>
        </p:nvSpPr>
        <p:spPr>
          <a:xfrm>
            <a:off x="467544" y="1844526"/>
            <a:ext cx="8424936" cy="4176762"/>
          </a:xfrm>
          <a:prstGeom prst="rect">
            <a:avLst/>
          </a:prstGeom>
        </p:spPr>
        <p:txBody>
          <a:bodyPr>
            <a:normAutofit/>
          </a:bodyPr>
          <a:lstStyle/>
          <a:p>
            <a:pPr>
              <a:buNone/>
            </a:pPr>
            <a:r>
              <a:rPr lang="en-US" altLang="ja-JP" sz="1400" b="1" i="1" dirty="0" smtClean="0">
                <a:latin typeface="Times New Roman" pitchFamily="18" charset="0"/>
                <a:ea typeface="メイリオ" pitchFamily="50" charset="-128"/>
                <a:cs typeface="Times New Roman" pitchFamily="18" charset="0"/>
              </a:rPr>
              <a:t>SuperStream-field</a:t>
            </a:r>
            <a:r>
              <a:rPr lang="ja-JP" altLang="en-US" sz="1400" dirty="0" smtClean="0">
                <a:latin typeface="メイリオ" pitchFamily="50" charset="-128"/>
                <a:ea typeface="メイリオ" pitchFamily="50" charset="-128"/>
              </a:rPr>
              <a:t> では、</a:t>
            </a:r>
            <a:endParaRPr lang="en-US" altLang="ja-JP" sz="1400" dirty="0" smtClean="0">
              <a:latin typeface="メイリオ" pitchFamily="50" charset="-128"/>
              <a:ea typeface="メイリオ" pitchFamily="50" charset="-128"/>
            </a:endParaRPr>
          </a:p>
          <a:p>
            <a:pPr>
              <a:buNone/>
            </a:pPr>
            <a:endParaRPr lang="en-US" altLang="ja-JP" sz="1400" dirty="0" smtClean="0">
              <a:latin typeface="メイリオ" pitchFamily="50" charset="-128"/>
              <a:ea typeface="メイリオ" pitchFamily="50" charset="-128"/>
            </a:endParaRPr>
          </a:p>
          <a:p>
            <a:pPr>
              <a:buNone/>
            </a:pP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Oracle</a:t>
            </a:r>
            <a:r>
              <a:rPr lang="ja-JP" altLang="en-US" sz="1400" dirty="0" smtClean="0">
                <a:latin typeface="メイリオ" pitchFamily="50" charset="-128"/>
                <a:ea typeface="メイリオ" pitchFamily="50" charset="-128"/>
              </a:rPr>
              <a:t> </a:t>
            </a:r>
            <a:r>
              <a:rPr lang="en-US" altLang="ja-JP" sz="1400" dirty="0" err="1" smtClean="0">
                <a:latin typeface="メイリオ" pitchFamily="50" charset="-128"/>
                <a:ea typeface="メイリオ" pitchFamily="50" charset="-128"/>
              </a:rPr>
              <a:t>WebLogic</a:t>
            </a: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Server</a:t>
            </a:r>
          </a:p>
          <a:p>
            <a:pPr>
              <a:buNone/>
            </a:pP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Oracle</a:t>
            </a: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Application</a:t>
            </a: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Server</a:t>
            </a:r>
          </a:p>
          <a:p>
            <a:pPr>
              <a:buNone/>
            </a:pPr>
            <a:endParaRPr lang="en-US" altLang="ja-JP" sz="1400" dirty="0" smtClean="0">
              <a:latin typeface="メイリオ" pitchFamily="50" charset="-128"/>
              <a:ea typeface="メイリオ" pitchFamily="50" charset="-128"/>
            </a:endParaRPr>
          </a:p>
          <a:p>
            <a:pPr>
              <a:buNone/>
            </a:pPr>
            <a:r>
              <a:rPr lang="ja-JP" altLang="en-US" sz="1400" dirty="0" smtClean="0">
                <a:latin typeface="メイリオ" pitchFamily="50" charset="-128"/>
                <a:ea typeface="メイリオ" pitchFamily="50" charset="-128"/>
              </a:rPr>
              <a:t> ２つのアプリケーションサーバーに対応したモジュールを出荷していましたが、</a:t>
            </a:r>
            <a:endParaRPr lang="en-US" altLang="ja-JP" sz="1400" dirty="0" smtClean="0">
              <a:latin typeface="メイリオ" pitchFamily="50" charset="-128"/>
              <a:ea typeface="メイリオ" pitchFamily="50" charset="-128"/>
            </a:endParaRPr>
          </a:p>
          <a:p>
            <a:pPr>
              <a:buNone/>
            </a:pPr>
            <a:r>
              <a:rPr lang="en-US" altLang="ja-JP" sz="1400" dirty="0" smtClean="0">
                <a:latin typeface="メイリオ" pitchFamily="50" charset="-128"/>
                <a:ea typeface="メイリオ" pitchFamily="50" charset="-128"/>
              </a:rPr>
              <a:t> Oracle</a:t>
            </a:r>
            <a:r>
              <a:rPr lang="ja-JP" altLang="en-US" sz="1400" dirty="0" smtClean="0">
                <a:latin typeface="メイリオ" pitchFamily="50" charset="-128"/>
                <a:ea typeface="メイリオ" pitchFamily="50" charset="-128"/>
              </a:rPr>
              <a:t>社 による </a:t>
            </a:r>
            <a:r>
              <a:rPr lang="en-US" altLang="ja-JP" sz="1400" dirty="0" smtClean="0">
                <a:latin typeface="メイリオ" pitchFamily="50" charset="-128"/>
                <a:ea typeface="メイリオ" pitchFamily="50" charset="-128"/>
              </a:rPr>
              <a:t>Oracle</a:t>
            </a: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Application</a:t>
            </a: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Server</a:t>
            </a:r>
            <a:r>
              <a:rPr lang="ja-JP" altLang="en-US" sz="1400" dirty="0" smtClean="0">
                <a:latin typeface="メイリオ" pitchFamily="50" charset="-128"/>
                <a:ea typeface="メイリオ" pitchFamily="50" charset="-128"/>
              </a:rPr>
              <a:t> の延長サポート期限が</a:t>
            </a:r>
            <a:r>
              <a:rPr lang="en-US" altLang="ja-JP" sz="1400" dirty="0" smtClean="0">
                <a:latin typeface="メイリオ" pitchFamily="50" charset="-128"/>
                <a:ea typeface="メイリオ" pitchFamily="50" charset="-128"/>
              </a:rPr>
              <a:t>2017</a:t>
            </a:r>
            <a:r>
              <a:rPr lang="ja-JP" altLang="en-US" sz="1400" dirty="0" smtClean="0">
                <a:latin typeface="メイリオ" pitchFamily="50" charset="-128"/>
                <a:ea typeface="メイリオ" pitchFamily="50" charset="-128"/>
              </a:rPr>
              <a:t>年</a:t>
            </a:r>
            <a:r>
              <a:rPr lang="en-US" altLang="ja-JP" sz="1400" dirty="0" smtClean="0">
                <a:latin typeface="メイリオ" pitchFamily="50" charset="-128"/>
                <a:ea typeface="メイリオ" pitchFamily="50" charset="-128"/>
              </a:rPr>
              <a:t>6</a:t>
            </a:r>
            <a:r>
              <a:rPr lang="ja-JP" altLang="en-US" sz="1400" dirty="0" smtClean="0">
                <a:latin typeface="メイリオ" pitchFamily="50" charset="-128"/>
                <a:ea typeface="メイリオ" pitchFamily="50" charset="-128"/>
              </a:rPr>
              <a:t>月までとされています。</a:t>
            </a:r>
            <a:endParaRPr lang="en-US" altLang="ja-JP" sz="1400" dirty="0" smtClean="0">
              <a:latin typeface="メイリオ" pitchFamily="50" charset="-128"/>
              <a:ea typeface="メイリオ" pitchFamily="50" charset="-128"/>
            </a:endParaRPr>
          </a:p>
          <a:p>
            <a:pPr>
              <a:buNone/>
            </a:pPr>
            <a:endParaRPr lang="en-US" altLang="ja-JP" sz="1400" dirty="0" smtClean="0">
              <a:latin typeface="メイリオ" pitchFamily="50" charset="-128"/>
              <a:ea typeface="メイリオ" pitchFamily="50" charset="-128"/>
            </a:endParaRPr>
          </a:p>
          <a:p>
            <a:pPr>
              <a:buNone/>
            </a:pPr>
            <a:r>
              <a:rPr lang="ja-JP" altLang="en-US" sz="1400" dirty="0" smtClean="0">
                <a:latin typeface="メイリオ" pitchFamily="50" charset="-128"/>
                <a:ea typeface="メイリオ" pitchFamily="50" charset="-128"/>
              </a:rPr>
              <a:t> </a:t>
            </a:r>
            <a:r>
              <a:rPr lang="en-US" altLang="ja-JP" sz="1400" dirty="0" smtClean="0">
                <a:latin typeface="メイリオ" pitchFamily="50" charset="-128"/>
                <a:ea typeface="メイリオ" pitchFamily="50" charset="-128"/>
              </a:rPr>
              <a:t>Oracle</a:t>
            </a:r>
            <a:r>
              <a:rPr lang="ja-JP" altLang="en-US" sz="1400" dirty="0" smtClean="0">
                <a:latin typeface="メイリオ" pitchFamily="50" charset="-128"/>
                <a:ea typeface="メイリオ" pitchFamily="50" charset="-128"/>
              </a:rPr>
              <a:t>社のサポートポリシーが変更されない限り、</a:t>
            </a:r>
            <a:r>
              <a:rPr lang="en-US" altLang="ja-JP" sz="1400" b="1" i="1" dirty="0" smtClean="0">
                <a:latin typeface="Times New Roman" pitchFamily="18" charset="0"/>
                <a:ea typeface="メイリオ" pitchFamily="50" charset="-128"/>
                <a:cs typeface="Times New Roman" pitchFamily="18" charset="0"/>
              </a:rPr>
              <a:t> SuperStream-field </a:t>
            </a:r>
            <a:r>
              <a:rPr lang="ja-JP" altLang="en-US" sz="1400" dirty="0" smtClean="0">
                <a:latin typeface="メイリオ" pitchFamily="50" charset="-128"/>
                <a:ea typeface="メイリオ" pitchFamily="50" charset="-128"/>
              </a:rPr>
              <a:t>の</a:t>
            </a:r>
            <a:endParaRPr lang="en-US" altLang="ja-JP" sz="1400" dirty="0" smtClean="0">
              <a:latin typeface="メイリオ" pitchFamily="50" charset="-128"/>
              <a:ea typeface="メイリオ" pitchFamily="50" charset="-128"/>
            </a:endParaRPr>
          </a:p>
          <a:p>
            <a:pPr>
              <a:buNone/>
            </a:pPr>
            <a:r>
              <a:rPr lang="ja-JP" altLang="en-US" sz="1400" dirty="0" smtClean="0">
                <a:latin typeface="メイリオ" pitchFamily="50" charset="-128"/>
                <a:ea typeface="メイリオ" pitchFamily="50" charset="-128"/>
              </a:rPr>
              <a:t> </a:t>
            </a:r>
            <a:r>
              <a:rPr lang="en-US" altLang="ja-JP" sz="1400" b="1" dirty="0" smtClean="0">
                <a:solidFill>
                  <a:srgbClr val="FF0000"/>
                </a:solidFill>
                <a:latin typeface="メイリオ" pitchFamily="50" charset="-128"/>
                <a:ea typeface="メイリオ" pitchFamily="50" charset="-128"/>
              </a:rPr>
              <a:t>Oracle</a:t>
            </a:r>
            <a:r>
              <a:rPr lang="ja-JP" altLang="en-US" sz="1400" b="1" dirty="0" smtClean="0">
                <a:solidFill>
                  <a:srgbClr val="FF0000"/>
                </a:solidFill>
                <a:latin typeface="メイリオ" pitchFamily="50" charset="-128"/>
                <a:ea typeface="メイリオ" pitchFamily="50" charset="-128"/>
              </a:rPr>
              <a:t> </a:t>
            </a:r>
            <a:r>
              <a:rPr lang="en-US" altLang="ja-JP" sz="1400" b="1" dirty="0" smtClean="0">
                <a:solidFill>
                  <a:srgbClr val="FF0000"/>
                </a:solidFill>
                <a:latin typeface="メイリオ" pitchFamily="50" charset="-128"/>
                <a:ea typeface="メイリオ" pitchFamily="50" charset="-128"/>
              </a:rPr>
              <a:t>Application</a:t>
            </a:r>
            <a:r>
              <a:rPr lang="ja-JP" altLang="en-US" sz="1400" b="1" dirty="0" smtClean="0">
                <a:solidFill>
                  <a:srgbClr val="FF0000"/>
                </a:solidFill>
                <a:latin typeface="メイリオ" pitchFamily="50" charset="-128"/>
                <a:ea typeface="メイリオ" pitchFamily="50" charset="-128"/>
              </a:rPr>
              <a:t> </a:t>
            </a:r>
            <a:r>
              <a:rPr lang="en-US" altLang="ja-JP" sz="1400" b="1" dirty="0" smtClean="0">
                <a:solidFill>
                  <a:srgbClr val="FF0000"/>
                </a:solidFill>
                <a:latin typeface="メイリオ" pitchFamily="50" charset="-128"/>
                <a:ea typeface="メイリオ" pitchFamily="50" charset="-128"/>
              </a:rPr>
              <a:t>Server</a:t>
            </a:r>
            <a:r>
              <a:rPr lang="ja-JP" altLang="en-US" sz="1400" b="1" dirty="0" smtClean="0">
                <a:solidFill>
                  <a:srgbClr val="FF0000"/>
                </a:solidFill>
                <a:latin typeface="メイリオ" pitchFamily="50" charset="-128"/>
                <a:ea typeface="メイリオ" pitchFamily="50" charset="-128"/>
              </a:rPr>
              <a:t>版の出荷は</a:t>
            </a:r>
            <a:r>
              <a:rPr lang="ja-JP" altLang="en-US" sz="1400" dirty="0" smtClean="0">
                <a:latin typeface="メイリオ" pitchFamily="50" charset="-128"/>
                <a:ea typeface="メイリオ" pitchFamily="50" charset="-128"/>
              </a:rPr>
              <a:t> </a:t>
            </a:r>
            <a:r>
              <a:rPr lang="en-US" altLang="ja-JP" sz="1400" b="1" dirty="0" smtClean="0">
                <a:solidFill>
                  <a:srgbClr val="FF0000"/>
                </a:solidFill>
                <a:latin typeface="メイリオ" pitchFamily="50" charset="-128"/>
                <a:ea typeface="メイリオ" pitchFamily="50" charset="-128"/>
              </a:rPr>
              <a:t>SP2016</a:t>
            </a:r>
            <a:r>
              <a:rPr lang="ja-JP" altLang="en-US" sz="1400" b="1" dirty="0" smtClean="0">
                <a:solidFill>
                  <a:srgbClr val="FF0000"/>
                </a:solidFill>
                <a:latin typeface="メイリオ" pitchFamily="50" charset="-128"/>
                <a:ea typeface="メイリオ" pitchFamily="50" charset="-128"/>
              </a:rPr>
              <a:t>版（</a:t>
            </a:r>
            <a:r>
              <a:rPr lang="en-US" altLang="ja-JP" sz="1400" b="1" dirty="0" smtClean="0">
                <a:solidFill>
                  <a:srgbClr val="FF0000"/>
                </a:solidFill>
                <a:latin typeface="メイリオ" pitchFamily="50" charset="-128"/>
                <a:ea typeface="メイリオ" pitchFamily="50" charset="-128"/>
              </a:rPr>
              <a:t>Ver1.17.20160801</a:t>
            </a:r>
            <a:r>
              <a:rPr lang="ja-JP" altLang="en-US" sz="1400" b="1" dirty="0" smtClean="0">
                <a:solidFill>
                  <a:srgbClr val="FF0000"/>
                </a:solidFill>
                <a:latin typeface="メイリオ" pitchFamily="50" charset="-128"/>
                <a:ea typeface="メイリオ" pitchFamily="50" charset="-128"/>
              </a:rPr>
              <a:t>）が最後</a:t>
            </a:r>
            <a:r>
              <a:rPr lang="ja-JP" altLang="en-US" sz="1400" dirty="0" smtClean="0">
                <a:latin typeface="メイリオ" pitchFamily="50" charset="-128"/>
                <a:ea typeface="メイリオ" pitchFamily="50" charset="-128"/>
              </a:rPr>
              <a:t>となります。</a:t>
            </a:r>
            <a:endParaRPr lang="en-US" altLang="ja-JP" sz="1400" dirty="0" smtClean="0">
              <a:latin typeface="メイリオ" pitchFamily="50" charset="-128"/>
              <a:ea typeface="メイリオ" pitchFamily="50" charset="-128"/>
            </a:endParaRPr>
          </a:p>
          <a:p>
            <a:pPr>
              <a:buNone/>
            </a:pPr>
            <a:r>
              <a:rPr lang="en-US" altLang="ja-JP" sz="1400" dirty="0" smtClean="0">
                <a:latin typeface="メイリオ" pitchFamily="50" charset="-128"/>
                <a:ea typeface="メイリオ" pitchFamily="50" charset="-128"/>
              </a:rPr>
              <a:t/>
            </a:r>
            <a:br>
              <a:rPr lang="en-US" altLang="ja-JP" sz="1400" dirty="0" smtClean="0">
                <a:latin typeface="メイリオ" pitchFamily="50" charset="-128"/>
                <a:ea typeface="メイリオ" pitchFamily="50" charset="-128"/>
              </a:rPr>
            </a:br>
            <a:endParaRPr lang="en-US" altLang="ja-JP" sz="1400" dirty="0" smtClean="0">
              <a:latin typeface="メイリオ" pitchFamily="50" charset="-128"/>
              <a:ea typeface="メイリオ" pitchFamily="50" charset="-128"/>
            </a:endParaRPr>
          </a:p>
          <a:p>
            <a:pPr algn="ctr">
              <a:buNone/>
            </a:pPr>
            <a:r>
              <a:rPr lang="ja-JP" altLang="en-US" sz="1800" dirty="0" smtClean="0">
                <a:latin typeface="メイリオ" pitchFamily="50" charset="-128"/>
                <a:ea typeface="メイリオ" pitchFamily="50" charset="-128"/>
              </a:rPr>
              <a:t>お客様各位におかれましては、次期</a:t>
            </a:r>
            <a:r>
              <a:rPr lang="en-US" altLang="ja-JP" sz="1800" dirty="0" smtClean="0">
                <a:latin typeface="メイリオ" pitchFamily="50" charset="-128"/>
                <a:ea typeface="メイリオ" pitchFamily="50" charset="-128"/>
              </a:rPr>
              <a:t>SP2017</a:t>
            </a:r>
            <a:r>
              <a:rPr lang="ja-JP" altLang="en-US" sz="1800" dirty="0" smtClean="0">
                <a:latin typeface="メイリオ" pitchFamily="50" charset="-128"/>
                <a:ea typeface="メイリオ" pitchFamily="50" charset="-128"/>
              </a:rPr>
              <a:t>版の出荷までに</a:t>
            </a:r>
            <a:endParaRPr lang="en-US" altLang="ja-JP" sz="1800" dirty="0" smtClean="0">
              <a:latin typeface="メイリオ" pitchFamily="50" charset="-128"/>
              <a:ea typeface="メイリオ" pitchFamily="50" charset="-128"/>
            </a:endParaRPr>
          </a:p>
          <a:p>
            <a:pPr algn="ctr">
              <a:buNone/>
            </a:pPr>
            <a:r>
              <a:rPr lang="en-US" altLang="ja-JP" sz="1800" dirty="0" smtClean="0">
                <a:latin typeface="メイリオ" pitchFamily="50" charset="-128"/>
                <a:ea typeface="メイリオ" pitchFamily="50" charset="-128"/>
              </a:rPr>
              <a:t>Oracle</a:t>
            </a:r>
            <a:r>
              <a:rPr lang="ja-JP" altLang="en-US" sz="1800" dirty="0" smtClean="0">
                <a:latin typeface="メイリオ" pitchFamily="50" charset="-128"/>
                <a:ea typeface="メイリオ" pitchFamily="50" charset="-128"/>
              </a:rPr>
              <a:t> </a:t>
            </a:r>
            <a:r>
              <a:rPr lang="en-US" altLang="ja-JP" sz="1800" dirty="0" smtClean="0">
                <a:latin typeface="メイリオ" pitchFamily="50" charset="-128"/>
                <a:ea typeface="メイリオ" pitchFamily="50" charset="-128"/>
              </a:rPr>
              <a:t>WebLogic</a:t>
            </a:r>
            <a:r>
              <a:rPr lang="ja-JP" altLang="en-US" sz="1800" dirty="0" smtClean="0">
                <a:latin typeface="メイリオ" pitchFamily="50" charset="-128"/>
                <a:ea typeface="メイリオ" pitchFamily="50" charset="-128"/>
              </a:rPr>
              <a:t> </a:t>
            </a:r>
            <a:r>
              <a:rPr lang="en-US" altLang="ja-JP" sz="1800" dirty="0" smtClean="0">
                <a:latin typeface="メイリオ" pitchFamily="50" charset="-128"/>
                <a:ea typeface="メイリオ" pitchFamily="50" charset="-128"/>
              </a:rPr>
              <a:t>Server</a:t>
            </a:r>
            <a:r>
              <a:rPr lang="ja-JP" altLang="en-US" sz="1800" dirty="0" smtClean="0">
                <a:latin typeface="メイリオ" pitchFamily="50" charset="-128"/>
                <a:ea typeface="メイリオ" pitchFamily="50" charset="-128"/>
              </a:rPr>
              <a:t> 環境へマイグレーション頂けますよう、</a:t>
            </a:r>
            <a:endParaRPr lang="en-US" altLang="ja-JP" sz="1800" dirty="0" smtClean="0">
              <a:latin typeface="メイリオ" pitchFamily="50" charset="-128"/>
              <a:ea typeface="メイリオ" pitchFamily="50" charset="-128"/>
            </a:endParaRPr>
          </a:p>
          <a:p>
            <a:pPr algn="ctr">
              <a:buNone/>
            </a:pPr>
            <a:r>
              <a:rPr lang="ja-JP" altLang="en-US" sz="1800" dirty="0" smtClean="0">
                <a:latin typeface="メイリオ" pitchFamily="50" charset="-128"/>
                <a:ea typeface="メイリオ" pitchFamily="50" charset="-128"/>
              </a:rPr>
              <a:t>宜しくお願い申し上げます。</a:t>
            </a:r>
            <a:endParaRPr lang="en-US" altLang="ja-JP" sz="1800" dirty="0" smtClean="0">
              <a:solidFill>
                <a:srgbClr val="FF0000"/>
              </a:solidFill>
              <a:latin typeface="メイリオ" pitchFamily="50" charset="-128"/>
              <a:ea typeface="メイリオ" pitchFamily="50" charset="-128"/>
            </a:endParaRPr>
          </a:p>
        </p:txBody>
      </p:sp>
      <p:sp>
        <p:nvSpPr>
          <p:cNvPr id="7"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b="1" i="0" u="none" strike="noStrike" kern="1200" cap="none" spc="0" normalizeH="0" baseline="0" noProof="0" dirty="0" smtClean="0">
                <a:ln>
                  <a:noFill/>
                </a:ln>
                <a:solidFill>
                  <a:schemeClr val="bg1"/>
                </a:solidFill>
                <a:effectLst/>
                <a:uLnTx/>
                <a:uFillTx/>
                <a:latin typeface="+mn-ea"/>
                <a:cs typeface="+mj-cs"/>
              </a:rPr>
              <a:t> </a:t>
            </a:r>
            <a:r>
              <a:rPr kumimoji="1" lang="ja-JP" altLang="en-US" sz="1800" b="1" i="0" u="none" strike="noStrike" kern="1200" cap="none" spc="0" normalizeH="0" baseline="0" noProof="0" dirty="0" smtClean="0">
                <a:ln>
                  <a:noFill/>
                </a:ln>
                <a:solidFill>
                  <a:schemeClr val="bg1"/>
                </a:solidFill>
                <a:effectLst/>
                <a:uLnTx/>
                <a:uFillTx/>
                <a:latin typeface="+mn-ea"/>
                <a:cs typeface="+mj-cs"/>
              </a:rPr>
              <a:t> </a:t>
            </a:r>
            <a:r>
              <a:rPr lang="en-US" altLang="ja-JP" b="1" dirty="0" smtClean="0">
                <a:solidFill>
                  <a:schemeClr val="bg1"/>
                </a:solidFill>
                <a:latin typeface="+mn-ea"/>
                <a:cs typeface="+mj-cs"/>
              </a:rPr>
              <a:t>9</a:t>
            </a:r>
            <a:r>
              <a:rPr lang="en-US" altLang="ja-JP" b="1" dirty="0" smtClean="0">
                <a:solidFill>
                  <a:schemeClr val="bg1"/>
                </a:solidFill>
                <a:latin typeface="+mn-ea"/>
                <a:cs typeface="メイリオ" pitchFamily="50" charset="-128"/>
              </a:rPr>
              <a:t>. </a:t>
            </a:r>
            <a:r>
              <a:rPr lang="ja-JP" altLang="en-US" b="1" dirty="0" smtClean="0">
                <a:solidFill>
                  <a:schemeClr val="bg1"/>
                </a:solidFill>
                <a:latin typeface="+mn-ea"/>
                <a:cs typeface="メイリオ" pitchFamily="50" charset="-128"/>
              </a:rPr>
              <a:t>その他注意事項</a:t>
            </a:r>
            <a:endParaRPr lang="en-US" altLang="ja-JP" b="1" dirty="0" smtClean="0">
              <a:solidFill>
                <a:schemeClr val="bg1"/>
              </a:solidFill>
              <a:latin typeface="+mn-ea"/>
              <a:cs typeface="メイリオ" pitchFamily="50" charset="-128"/>
            </a:endParaRPr>
          </a:p>
        </p:txBody>
      </p:sp>
      <p:sp>
        <p:nvSpPr>
          <p:cNvPr id="10" name="コンテンツ プレースホルダ 6"/>
          <p:cNvSpPr txBox="1">
            <a:spLocks/>
          </p:cNvSpPr>
          <p:nvPr/>
        </p:nvSpPr>
        <p:spPr>
          <a:xfrm>
            <a:off x="405060" y="1268761"/>
            <a:ext cx="5679108" cy="288032"/>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en-US"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Oracle</a:t>
            </a: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 </a:t>
            </a:r>
            <a:r>
              <a:rPr kumimoji="1" lang="en-US"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Application</a:t>
            </a: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 </a:t>
            </a:r>
            <a:r>
              <a:rPr kumimoji="1" lang="en-US"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Server</a:t>
            </a:r>
            <a:r>
              <a:rPr lang="ja-JP" altLang="en-US" sz="1600" dirty="0" smtClean="0">
                <a:solidFill>
                  <a:schemeClr val="tx2"/>
                </a:solidFill>
                <a:latin typeface="メイリオ" pitchFamily="50" charset="-128"/>
                <a:ea typeface="メイリオ" pitchFamily="50" charset="-128"/>
                <a:cs typeface="メイリオ" pitchFamily="50" charset="-128"/>
              </a:rPr>
              <a:t>版の出荷について</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2"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29</a:t>
            </a:fld>
            <a:endParaRPr lang="ja-JP" altLang="en-US" dirty="0"/>
          </a:p>
        </p:txBody>
      </p:sp>
      <p:sp>
        <p:nvSpPr>
          <p:cNvPr id="25" name="タイトル 5"/>
          <p:cNvSpPr txBox="1">
            <a:spLocks/>
          </p:cNvSpPr>
          <p:nvPr/>
        </p:nvSpPr>
        <p:spPr>
          <a:xfrm>
            <a:off x="468448" y="44736"/>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t>
            </a: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field</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t>
            </a:r>
            <a:r>
              <a:rPr kumimoji="1" lang="en-US" altLang="ja-JP" b="0" i="0" u="none" strike="noStrike" kern="1200" cap="none" spc="0" normalizeH="0" baseline="0" noProof="0" dirty="0" smtClean="0">
                <a:ln>
                  <a:noFill/>
                </a:ln>
                <a:solidFill>
                  <a:schemeClr val="bg1"/>
                </a:solidFill>
                <a:effectLst/>
                <a:uLnTx/>
                <a:uFillTx/>
                <a:latin typeface="+mn-ea"/>
                <a:ea typeface="+mj-ea"/>
                <a:cs typeface="+mj-cs"/>
              </a:rPr>
              <a:t> </a:t>
            </a:r>
            <a:r>
              <a:rPr lang="ja-JP" altLang="en-US" b="1" dirty="0" smtClean="0">
                <a:solidFill>
                  <a:schemeClr val="bg1"/>
                </a:solidFill>
                <a:latin typeface="メイリオ" pitchFamily="50" charset="-128"/>
                <a:ea typeface="メイリオ" pitchFamily="50" charset="-128"/>
                <a:cs typeface="メイリオ" pitchFamily="50" charset="-128"/>
              </a:rPr>
              <a:t>付録</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変更ＤＢ一覧</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外部取込チェック変更点</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対応不具合一覧</a:t>
            </a:r>
          </a:p>
        </p:txBody>
      </p:sp>
      <p:sp>
        <p:nvSpPr>
          <p:cNvPr id="19" name="コンテンツ プレースホルダ 6"/>
          <p:cNvSpPr txBox="1">
            <a:spLocks/>
          </p:cNvSpPr>
          <p:nvPr/>
        </p:nvSpPr>
        <p:spPr>
          <a:xfrm>
            <a:off x="323528" y="1268760"/>
            <a:ext cx="1547720"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4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変更ＤＢ一覧</a:t>
            </a:r>
            <a:endParaRPr kumimoji="1" lang="ja-JP" altLang="ja-JP" sz="14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graphicFrame>
        <p:nvGraphicFramePr>
          <p:cNvPr id="7" name="表 6"/>
          <p:cNvGraphicFramePr>
            <a:graphicFrameLocks noGrp="1"/>
          </p:cNvGraphicFramePr>
          <p:nvPr/>
        </p:nvGraphicFramePr>
        <p:xfrm>
          <a:off x="500034" y="1700808"/>
          <a:ext cx="8280923" cy="504056"/>
        </p:xfrm>
        <a:graphic>
          <a:graphicData uri="http://schemas.openxmlformats.org/drawingml/2006/table">
            <a:tbl>
              <a:tblPr firstRow="1">
                <a:tableStyleId>{21E4AEA4-8DFA-4A89-87EB-49C32662AFE0}</a:tableStyleId>
              </a:tblPr>
              <a:tblGrid>
                <a:gridCol w="936104"/>
                <a:gridCol w="953774"/>
                <a:gridCol w="2470120"/>
                <a:gridCol w="1656184"/>
                <a:gridCol w="2264741"/>
              </a:tblGrid>
              <a:tr h="251684">
                <a:tc>
                  <a:txBody>
                    <a:bodyPr/>
                    <a:lstStyle/>
                    <a:p>
                      <a:pPr algn="ctr" fontAlgn="ctr"/>
                      <a:endParaRPr lang="ja-JP" altLang="en-US" sz="1000" b="0"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latin typeface="メイリオ" pitchFamily="50" charset="-128"/>
                          <a:ea typeface="メイリオ" pitchFamily="50" charset="-128"/>
                          <a:cs typeface="メイリオ" pitchFamily="50" charset="-128"/>
                        </a:rPr>
                        <a:t>テーブルＩＤ</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solidFill>
                            <a:schemeClr val="bg1"/>
                          </a:solidFill>
                          <a:latin typeface="メイリオ" pitchFamily="50" charset="-128"/>
                          <a:ea typeface="メイリオ" pitchFamily="50" charset="-128"/>
                          <a:cs typeface="メイリオ" pitchFamily="50" charset="-128"/>
                        </a:rPr>
                        <a:t>テーブル名</a:t>
                      </a:r>
                      <a:endParaRPr lang="ja-JP" altLang="en-US" sz="1000" b="0" i="0" u="none" strike="noStrike" dirty="0">
                        <a:solidFill>
                          <a:schemeClr val="bg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latin typeface="メイリオ" pitchFamily="50" charset="-128"/>
                          <a:ea typeface="メイリオ" pitchFamily="50" charset="-128"/>
                          <a:cs typeface="メイリオ" pitchFamily="50" charset="-128"/>
                        </a:rPr>
                        <a:t>カラム名</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000" u="none" strike="noStrike" dirty="0" smtClean="0">
                          <a:latin typeface="メイリオ" pitchFamily="50" charset="-128"/>
                          <a:ea typeface="メイリオ" pitchFamily="50" charset="-128"/>
                          <a:cs typeface="メイリオ" pitchFamily="50" charset="-128"/>
                        </a:rPr>
                        <a:t>項目名</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nchor="ctr"/>
                </a:tc>
              </a:tr>
              <a:tr h="252372">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　変更無し</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endParaRPr lang="en-US" altLang="ja-JP"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r>
            </a:tbl>
          </a:graphicData>
        </a:graphic>
      </p:graphicFrame>
      <p:sp>
        <p:nvSpPr>
          <p:cNvPr id="10" name="コンテンツ プレースホルダ 6"/>
          <p:cNvSpPr txBox="1">
            <a:spLocks/>
          </p:cNvSpPr>
          <p:nvPr/>
        </p:nvSpPr>
        <p:spPr>
          <a:xfrm>
            <a:off x="323528" y="2636912"/>
            <a:ext cx="3024336" cy="260808"/>
          </a:xfrm>
          <a:prstGeom prst="rect">
            <a:avLst/>
          </a:prstGeom>
        </p:spPr>
        <p:txBody>
          <a:bodyPr vert="horz" lIns="0" tIns="0" rIns="0" bIns="0" rtlCol="0">
            <a:normAutofit/>
          </a:bodyPr>
          <a:lstStyle/>
          <a:p>
            <a:pPr marL="216000" lvl="0" indent="-216000" fontAlgn="ctr">
              <a:spcBef>
                <a:spcPct val="20000"/>
              </a:spcBef>
              <a:buClr>
                <a:schemeClr val="accent1"/>
              </a:buClr>
              <a:buSzPct val="90000"/>
              <a:buFont typeface="Wingdings" pitchFamily="2" charset="2"/>
              <a:buChar char="n"/>
              <a:defRPr/>
            </a:pPr>
            <a:r>
              <a:rPr lang="ja-JP" altLang="en-US" sz="1400" dirty="0" smtClean="0">
                <a:solidFill>
                  <a:schemeClr val="tx2"/>
                </a:solidFill>
                <a:latin typeface="メイリオ" pitchFamily="50" charset="-128"/>
                <a:ea typeface="メイリオ" pitchFamily="50" charset="-128"/>
                <a:cs typeface="メイリオ" pitchFamily="50" charset="-128"/>
              </a:rPr>
              <a:t>外部取込チェック変更点</a:t>
            </a:r>
            <a:endParaRPr lang="ja-JP" altLang="ja-JP" sz="1400" dirty="0" smtClean="0">
              <a:solidFill>
                <a:schemeClr val="tx2"/>
              </a:solidFill>
              <a:latin typeface="メイリオ" pitchFamily="50" charset="-128"/>
              <a:ea typeface="メイリオ" pitchFamily="50" charset="-128"/>
              <a:cs typeface="メイリオ" pitchFamily="50" charset="-128"/>
            </a:endParaRPr>
          </a:p>
        </p:txBody>
      </p:sp>
      <p:sp>
        <p:nvSpPr>
          <p:cNvPr id="11" name="コンテンツ プレースホルダ 6"/>
          <p:cNvSpPr txBox="1">
            <a:spLocks/>
          </p:cNvSpPr>
          <p:nvPr/>
        </p:nvSpPr>
        <p:spPr>
          <a:xfrm>
            <a:off x="539552" y="3024176"/>
            <a:ext cx="2808312"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6">
                  <a:lumMod val="50000"/>
                </a:schemeClr>
              </a:buClr>
              <a:buSzPct val="90000"/>
              <a:tabLst/>
              <a:defRPr/>
            </a:pPr>
            <a:r>
              <a:rPr kumimoji="1" lang="ja-JP" altLang="en-US" sz="140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変更はありません。</a:t>
            </a:r>
            <a:endParaRPr kumimoji="1" lang="ja-JP" altLang="ja-JP" sz="140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12" name="コンテンツ プレースホルダ 6"/>
          <p:cNvSpPr txBox="1">
            <a:spLocks/>
          </p:cNvSpPr>
          <p:nvPr/>
        </p:nvSpPr>
        <p:spPr>
          <a:xfrm>
            <a:off x="323528" y="3664683"/>
            <a:ext cx="1547720"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4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対応不具合一覧</a:t>
            </a:r>
            <a:endParaRPr kumimoji="1" lang="ja-JP" altLang="ja-JP" sz="14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graphicFrame>
        <p:nvGraphicFramePr>
          <p:cNvPr id="13" name="表 12"/>
          <p:cNvGraphicFramePr>
            <a:graphicFrameLocks noGrp="1"/>
          </p:cNvGraphicFramePr>
          <p:nvPr/>
        </p:nvGraphicFramePr>
        <p:xfrm>
          <a:off x="500034" y="4096731"/>
          <a:ext cx="8320439" cy="1996565"/>
        </p:xfrm>
        <a:graphic>
          <a:graphicData uri="http://schemas.openxmlformats.org/drawingml/2006/table">
            <a:tbl>
              <a:tblPr firstRow="1">
                <a:tableStyleId>{21E4AEA4-8DFA-4A89-87EB-49C32662AFE0}</a:tableStyleId>
              </a:tblPr>
              <a:tblGrid>
                <a:gridCol w="399558"/>
                <a:gridCol w="4104456"/>
                <a:gridCol w="2520280"/>
                <a:gridCol w="1296145"/>
              </a:tblGrid>
              <a:tr h="163906">
                <a:tc>
                  <a:txBody>
                    <a:bodyPr/>
                    <a:lstStyle/>
                    <a:p>
                      <a:pPr algn="ctr" fontAlgn="ctr"/>
                      <a:r>
                        <a:rPr lang="en-US" altLang="ja-JP" sz="1000" b="0" i="0" u="none" strike="noStrike" dirty="0" smtClean="0">
                          <a:latin typeface="メイリオ" pitchFamily="50" charset="-128"/>
                          <a:ea typeface="メイリオ" pitchFamily="50" charset="-128"/>
                          <a:cs typeface="メイリオ" pitchFamily="50" charset="-128"/>
                        </a:rPr>
                        <a:t>No.</a:t>
                      </a:r>
                      <a:endParaRPr lang="ja-JP" altLang="en-US" sz="1000" b="0" i="0" u="none" strike="noStrike" dirty="0">
                        <a:latin typeface="メイリオ" pitchFamily="50" charset="-128"/>
                        <a:ea typeface="メイリオ" pitchFamily="50" charset="-128"/>
                        <a:cs typeface="メイリオ" pitchFamily="50" charset="-128"/>
                      </a:endParaRPr>
                    </a:p>
                  </a:txBody>
                  <a:tcPr marL="9084" marR="9084" marT="90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1000" b="1" i="0" u="none" strike="noStrike" dirty="0" smtClean="0">
                          <a:latin typeface="メイリオ" pitchFamily="50" charset="-128"/>
                          <a:ea typeface="メイリオ" pitchFamily="50" charset="-128"/>
                          <a:cs typeface="メイリオ" pitchFamily="50" charset="-128"/>
                        </a:rPr>
                        <a:t>内容</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1000" b="1" i="0" u="none" strike="noStrike" dirty="0" smtClean="0">
                          <a:latin typeface="メイリオ" pitchFamily="50" charset="-128"/>
                          <a:ea typeface="メイリオ" pitchFamily="50" charset="-128"/>
                          <a:cs typeface="メイリオ" pitchFamily="50" charset="-128"/>
                        </a:rPr>
                        <a:t>対象機能</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1000" b="1" i="0" u="none" strike="noStrike" dirty="0" smtClean="0">
                          <a:latin typeface="メイリオ" pitchFamily="50" charset="-128"/>
                          <a:ea typeface="メイリオ" pitchFamily="50" charset="-128"/>
                          <a:cs typeface="メイリオ" pitchFamily="50" charset="-128"/>
                        </a:rPr>
                        <a:t>備考</a:t>
                      </a:r>
                      <a:endParaRPr lang="ja-JP" altLang="en-US" sz="1000" b="1" i="0" u="none" strike="noStrike" dirty="0">
                        <a:latin typeface="メイリオ" pitchFamily="50" charset="-128"/>
                        <a:ea typeface="メイリオ" pitchFamily="50" charset="-128"/>
                        <a:cs typeface="メイリオ" pitchFamily="50" charset="-128"/>
                      </a:endParaRPr>
                    </a:p>
                  </a:txBody>
                  <a:tcPr marL="9084" marR="9084" marT="908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3726">
                <a:tc>
                  <a:txBody>
                    <a:bodyPr/>
                    <a:lstStyle/>
                    <a:p>
                      <a:pPr algn="ctr"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00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振替伝票の場合に、修正画面の明細一覧に表示される「借方金額」「貸方金額」のカンマ位置が不正になる。</a:t>
                      </a: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経理承認入力</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(WEB)/WB005000</a:t>
                      </a:r>
                    </a:p>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GL</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自動仕訳メンテ</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(WEB)/WB005300</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0520">
                <a:tc>
                  <a:txBody>
                    <a:bodyPr/>
                    <a:lstStyle/>
                    <a:p>
                      <a:pPr algn="ctr"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2</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外部データ取込した振替伝票を、</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経理承認入力</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の「明細変更」で</a:t>
                      </a:r>
                      <a:endPar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endParaRPr>
                    </a:p>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修正すると、以下のエラーメッセージが表示される場合がある。</a:t>
                      </a:r>
                    </a:p>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＜エラーメッセージ＞</a:t>
                      </a:r>
                    </a:p>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XX</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明細</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X</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行目の相手先は使用不可です。」</a:t>
                      </a:r>
                      <a:endPar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経理承認入力</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(WEB)/WB005000</a:t>
                      </a:r>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8413">
                <a:tc>
                  <a:txBody>
                    <a:bodyPr/>
                    <a:lstStyle/>
                    <a:p>
                      <a:pPr algn="ctr"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ServerInst.exe</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のログイン画面で</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11</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桁以上のパスワードが入力できない。</a:t>
                      </a:r>
                      <a:endPar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endParaRPr>
                    </a:p>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field-DB</a:t>
                      </a:r>
                      <a:r>
                        <a:rPr lang="ja-JP" altLang="en-US"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インストーラ</a:t>
                      </a:r>
                      <a:r>
                        <a:rPr lang="en-US" altLang="ja-JP" sz="1000" b="0" i="0" u="none" strike="noStrike" dirty="0" smtClean="0">
                          <a:solidFill>
                            <a:schemeClr val="tx1">
                              <a:lumMod val="75000"/>
                              <a:lumOff val="25000"/>
                            </a:schemeClr>
                          </a:solidFill>
                          <a:latin typeface="メイリオ" pitchFamily="50" charset="-128"/>
                          <a:ea typeface="メイリオ" pitchFamily="50" charset="-128"/>
                          <a:cs typeface="メイリオ" pitchFamily="50" charset="-128"/>
                        </a:rPr>
                        <a:t>(WEB)</a:t>
                      </a: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marL="7200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4"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3</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-CORE</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メイリオ" pitchFamily="50" charset="-128"/>
              </a:rPr>
              <a:t>1. </a:t>
            </a:r>
            <a:r>
              <a:rPr lang="ja-JP" altLang="en-US" b="1" dirty="0" smtClean="0">
                <a:solidFill>
                  <a:schemeClr val="bg1"/>
                </a:solidFill>
                <a:latin typeface="メイリオ" pitchFamily="50" charset="-128"/>
                <a:ea typeface="メイリオ" pitchFamily="50" charset="-128"/>
                <a:cs typeface="メイリオ" pitchFamily="50" charset="-128"/>
              </a:rPr>
              <a:t>山の日対応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2636912"/>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1" name="コンテンツ プレースホルダ 6"/>
          <p:cNvSpPr txBox="1">
            <a:spLocks/>
          </p:cNvSpPr>
          <p:nvPr/>
        </p:nvSpPr>
        <p:spPr>
          <a:xfrm>
            <a:off x="395536" y="3933120"/>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対応プログラム</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00808"/>
            <a:ext cx="8280000" cy="756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国民の祝日に関する法律の改正により、</a:t>
            </a:r>
            <a:r>
              <a:rPr lang="en-US" altLang="ja-JP" sz="1400" dirty="0" smtClean="0">
                <a:latin typeface="メイリオ" pitchFamily="50" charset="-128"/>
                <a:ea typeface="メイリオ" pitchFamily="50" charset="-128"/>
                <a:cs typeface="メイリオ" pitchFamily="50" charset="-128"/>
              </a:rPr>
              <a:t>2016</a:t>
            </a:r>
            <a:r>
              <a:rPr lang="ja-JP" altLang="en-US" sz="1400" dirty="0" smtClean="0">
                <a:latin typeface="メイリオ" pitchFamily="50" charset="-128"/>
                <a:ea typeface="メイリオ" pitchFamily="50" charset="-128"/>
                <a:cs typeface="メイリオ" pitchFamily="50" charset="-128"/>
              </a:rPr>
              <a:t>年以降 </a:t>
            </a:r>
            <a:r>
              <a:rPr lang="en-US" altLang="ja-JP" sz="1400" dirty="0" smtClean="0">
                <a:latin typeface="メイリオ" pitchFamily="50" charset="-128"/>
                <a:ea typeface="メイリオ" pitchFamily="50" charset="-128"/>
                <a:cs typeface="メイリオ" pitchFamily="50" charset="-128"/>
              </a:rPr>
              <a:t>8</a:t>
            </a:r>
            <a:r>
              <a:rPr lang="ja-JP" altLang="en-US" sz="1400" dirty="0" smtClean="0">
                <a:latin typeface="メイリオ" pitchFamily="50" charset="-128"/>
                <a:ea typeface="メイリオ" pitchFamily="50" charset="-128"/>
                <a:cs typeface="メイリオ" pitchFamily="50" charset="-128"/>
              </a:rPr>
              <a:t>月</a:t>
            </a:r>
            <a:r>
              <a:rPr lang="en-US" altLang="ja-JP" sz="1400" dirty="0" smtClean="0">
                <a:latin typeface="メイリオ" pitchFamily="50" charset="-128"/>
                <a:ea typeface="メイリオ" pitchFamily="50" charset="-128"/>
                <a:cs typeface="メイリオ" pitchFamily="50" charset="-128"/>
              </a:rPr>
              <a:t>11</a:t>
            </a:r>
            <a:r>
              <a:rPr lang="ja-JP" altLang="en-US" sz="1400" dirty="0" smtClean="0">
                <a:latin typeface="メイリオ" pitchFamily="50" charset="-128"/>
                <a:ea typeface="メイリオ" pitchFamily="50" charset="-128"/>
                <a:cs typeface="メイリオ" pitchFamily="50" charset="-128"/>
              </a:rPr>
              <a:t>日</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山の日</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が休日となります。</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2925064"/>
            <a:ext cx="8280000" cy="756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銀行休日マスタ登録</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で銀行カレンダー作成時、</a:t>
            </a:r>
            <a:r>
              <a:rPr lang="en-US" altLang="ja-JP" sz="1400" dirty="0" smtClean="0">
                <a:latin typeface="メイリオ" pitchFamily="50" charset="-128"/>
                <a:ea typeface="メイリオ" pitchFamily="50" charset="-128"/>
                <a:cs typeface="メイリオ" pitchFamily="50" charset="-128"/>
              </a:rPr>
              <a:t>2016</a:t>
            </a:r>
            <a:r>
              <a:rPr lang="ja-JP" altLang="en-US" sz="1400" dirty="0" smtClean="0">
                <a:latin typeface="メイリオ" pitchFamily="50" charset="-128"/>
                <a:ea typeface="メイリオ" pitchFamily="50" charset="-128"/>
                <a:cs typeface="メイリオ" pitchFamily="50" charset="-128"/>
              </a:rPr>
              <a:t>年以降</a:t>
            </a:r>
            <a:r>
              <a:rPr lang="en-US" altLang="ja-JP" sz="1400" dirty="0" smtClean="0">
                <a:latin typeface="メイリオ" pitchFamily="50" charset="-128"/>
                <a:ea typeface="メイリオ" pitchFamily="50" charset="-128"/>
                <a:cs typeface="メイリオ" pitchFamily="50" charset="-128"/>
              </a:rPr>
              <a:t>8</a:t>
            </a:r>
            <a:r>
              <a:rPr lang="ja-JP" altLang="en-US" sz="1400" dirty="0" smtClean="0">
                <a:latin typeface="メイリオ" pitchFamily="50" charset="-128"/>
                <a:ea typeface="メイリオ" pitchFamily="50" charset="-128"/>
                <a:cs typeface="メイリオ" pitchFamily="50" charset="-128"/>
              </a:rPr>
              <a:t>月</a:t>
            </a:r>
            <a:r>
              <a:rPr lang="en-US" altLang="ja-JP" sz="1400" dirty="0" smtClean="0">
                <a:latin typeface="メイリオ" pitchFamily="50" charset="-128"/>
                <a:ea typeface="メイリオ" pitchFamily="50" charset="-128"/>
                <a:cs typeface="メイリオ" pitchFamily="50" charset="-128"/>
              </a:rPr>
              <a:t>11</a:t>
            </a:r>
            <a:r>
              <a:rPr lang="ja-JP" altLang="en-US" sz="1400" dirty="0" smtClean="0">
                <a:latin typeface="メイリオ" pitchFamily="50" charset="-128"/>
                <a:ea typeface="メイリオ" pitchFamily="50" charset="-128"/>
                <a:cs typeface="メイリオ" pitchFamily="50" charset="-128"/>
              </a:rPr>
              <a:t>日の初期値を休日に変更しました。</a:t>
            </a:r>
            <a:endParaRPr lang="en-US" altLang="ja-JP" sz="1400" dirty="0" smtClean="0">
              <a:latin typeface="メイリオ" pitchFamily="50" charset="-128"/>
              <a:ea typeface="メイリオ" pitchFamily="50" charset="-128"/>
              <a:cs typeface="メイリオ" pitchFamily="50" charset="-128"/>
            </a:endParaRPr>
          </a:p>
        </p:txBody>
      </p:sp>
      <p:sp>
        <p:nvSpPr>
          <p:cNvPr id="17" name="AutoShape 5"/>
          <p:cNvSpPr>
            <a:spLocks noChangeArrowheads="1"/>
          </p:cNvSpPr>
          <p:nvPr/>
        </p:nvSpPr>
        <p:spPr bwMode="gray">
          <a:xfrm>
            <a:off x="390847" y="4221152"/>
            <a:ext cx="8280000" cy="756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CM001100/</a:t>
            </a:r>
            <a:r>
              <a:rPr lang="ja-JP" altLang="en-US" sz="1400" dirty="0" smtClean="0">
                <a:latin typeface="メイリオ" pitchFamily="50" charset="-128"/>
                <a:ea typeface="メイリオ" pitchFamily="50" charset="-128"/>
                <a:cs typeface="メイリオ" pitchFamily="50" charset="-128"/>
              </a:rPr>
              <a:t>銀行休日マスタ登録</a:t>
            </a:r>
            <a:endParaRPr lang="en-US" altLang="ja-JP" sz="1400" dirty="0" smtClean="0">
              <a:latin typeface="メイリオ" pitchFamily="50" charset="-128"/>
              <a:ea typeface="メイリオ" pitchFamily="50" charset="-128"/>
              <a:cs typeface="メイリオ" pitchFamily="50" charset="-128"/>
            </a:endParaRPr>
          </a:p>
        </p:txBody>
      </p:sp>
      <p:sp>
        <p:nvSpPr>
          <p:cNvPr id="13" name="コンテンツ プレースホルダ 6"/>
          <p:cNvSpPr txBox="1">
            <a:spLocks/>
          </p:cNvSpPr>
          <p:nvPr/>
        </p:nvSpPr>
        <p:spPr>
          <a:xfrm>
            <a:off x="400225" y="5157256"/>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注意事項</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4" name="AutoShape 5"/>
          <p:cNvSpPr>
            <a:spLocks noChangeArrowheads="1"/>
          </p:cNvSpPr>
          <p:nvPr/>
        </p:nvSpPr>
        <p:spPr bwMode="gray">
          <a:xfrm>
            <a:off x="395536" y="5445288"/>
            <a:ext cx="8280000" cy="756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作成済み銀行カレンダーの</a:t>
            </a:r>
            <a:r>
              <a:rPr lang="en-US" altLang="ja-JP" sz="1400" dirty="0" smtClean="0">
                <a:latin typeface="メイリオ" pitchFamily="50" charset="-128"/>
                <a:ea typeface="メイリオ" pitchFamily="50" charset="-128"/>
                <a:cs typeface="メイリオ" pitchFamily="50" charset="-128"/>
              </a:rPr>
              <a:t>8</a:t>
            </a:r>
            <a:r>
              <a:rPr lang="ja-JP" altLang="en-US" sz="1400" dirty="0" smtClean="0">
                <a:latin typeface="メイリオ" pitchFamily="50" charset="-128"/>
                <a:ea typeface="メイリオ" pitchFamily="50" charset="-128"/>
                <a:cs typeface="メイリオ" pitchFamily="50" charset="-128"/>
              </a:rPr>
              <a:t>月</a:t>
            </a:r>
            <a:r>
              <a:rPr lang="en-US" altLang="ja-JP" sz="1400" dirty="0" smtClean="0">
                <a:latin typeface="メイリオ" pitchFamily="50" charset="-128"/>
                <a:ea typeface="メイリオ" pitchFamily="50" charset="-128"/>
                <a:cs typeface="メイリオ" pitchFamily="50" charset="-128"/>
              </a:rPr>
              <a:t>11</a:t>
            </a:r>
            <a:r>
              <a:rPr lang="ja-JP" altLang="en-US" sz="1400" dirty="0" smtClean="0">
                <a:latin typeface="メイリオ" pitchFamily="50" charset="-128"/>
                <a:ea typeface="メイリオ" pitchFamily="50" charset="-128"/>
                <a:cs typeface="メイリオ" pitchFamily="50" charset="-128"/>
              </a:rPr>
              <a:t>日は平日です。</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銀行休日マスタ登録</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より休日設定をしてください。</a:t>
            </a:r>
            <a:endParaRPr lang="en-US" altLang="ja-JP" sz="1400" dirty="0" smtClean="0">
              <a:latin typeface="メイリオ" pitchFamily="50" charset="-128"/>
              <a:ea typeface="メイリオ" pitchFamily="50" charset="-128"/>
              <a:cs typeface="メイリオ" pitchFamily="50" charset="-128"/>
            </a:endParaRPr>
          </a:p>
        </p:txBody>
      </p:sp>
      <p:sp>
        <p:nvSpPr>
          <p:cNvPr id="20"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30</a:t>
            </a:fld>
            <a:endParaRPr lang="ja-JP" altLang="en-US" dirty="0"/>
          </a:p>
        </p:txBody>
      </p:sp>
      <p:sp>
        <p:nvSpPr>
          <p:cNvPr id="17" name="AutoShape 5"/>
          <p:cNvSpPr>
            <a:spLocks noChangeArrowheads="1"/>
          </p:cNvSpPr>
          <p:nvPr/>
        </p:nvSpPr>
        <p:spPr bwMode="gray">
          <a:xfrm>
            <a:off x="395536" y="1700808"/>
            <a:ext cx="8424936" cy="576064"/>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nchorCtr="0"/>
          <a:lstStyle/>
          <a:p>
            <a:endParaRPr lang="en-US" altLang="ja-JP" sz="1400" i="1" dirty="0" smtClean="0">
              <a:latin typeface="Times New Roman" pitchFamily="18" charset="0"/>
              <a:ea typeface="メイリオ" pitchFamily="50" charset="-128"/>
              <a:cs typeface="Times New Roman" pitchFamily="18" charset="0"/>
            </a:endParaRPr>
          </a:p>
          <a:p>
            <a:r>
              <a:rPr lang="en-US" altLang="ja-JP" sz="1400" dirty="0" smtClean="0">
                <a:latin typeface="Times New Roman" pitchFamily="18" charset="0"/>
                <a:ea typeface="メイリオ" pitchFamily="50" charset="-128"/>
                <a:cs typeface="Times New Roman" pitchFamily="18" charset="0"/>
              </a:rPr>
              <a:t>SP20160801</a:t>
            </a:r>
            <a:r>
              <a:rPr lang="ja-JP" altLang="en-US" sz="1400" dirty="0" smtClean="0">
                <a:latin typeface="Times New Roman" pitchFamily="18" charset="0"/>
                <a:ea typeface="メイリオ" pitchFamily="50" charset="-128"/>
                <a:cs typeface="Times New Roman" pitchFamily="18" charset="0"/>
              </a:rPr>
              <a:t>版</a:t>
            </a:r>
            <a:r>
              <a:rPr lang="ja-JP" altLang="en-US" sz="1400" i="1" dirty="0" smtClean="0">
                <a:latin typeface="Times New Roman" pitchFamily="18" charset="0"/>
                <a:ea typeface="メイリオ" pitchFamily="50" charset="-128"/>
                <a:cs typeface="Times New Roman" pitchFamily="18" charset="0"/>
              </a:rPr>
              <a:t>から</a:t>
            </a:r>
            <a:r>
              <a:rPr lang="en-US" altLang="ja-JP" sz="1400" b="1" i="1" dirty="0" err="1" smtClean="0">
                <a:latin typeface="Times New Roman" pitchFamily="18" charset="0"/>
                <a:ea typeface="メイリオ" pitchFamily="50" charset="-128"/>
                <a:cs typeface="Times New Roman" pitchFamily="18" charset="0"/>
              </a:rPr>
              <a:t>SuperStream</a:t>
            </a:r>
            <a:r>
              <a:rPr lang="en-US" altLang="ja-JP" sz="1400" b="1" dirty="0" smtClean="0">
                <a:latin typeface="Times New Roman" pitchFamily="18" charset="0"/>
                <a:ea typeface="メイリオ" pitchFamily="50" charset="-128"/>
                <a:cs typeface="Times New Roman" pitchFamily="18" charset="0"/>
              </a:rPr>
              <a:t>-CORE</a:t>
            </a:r>
            <a:r>
              <a:rPr lang="ja-JP" altLang="en-US" sz="1400" dirty="0" smtClean="0">
                <a:latin typeface="Times New Roman" pitchFamily="18" charset="0"/>
                <a:ea typeface="メイリオ" pitchFamily="50" charset="-128"/>
                <a:cs typeface="Times New Roman" pitchFamily="18" charset="0"/>
              </a:rPr>
              <a:t>シリーズ</a:t>
            </a:r>
            <a:r>
              <a:rPr lang="ja-JP" altLang="en-US" sz="1400" dirty="0" smtClean="0">
                <a:latin typeface="メイリオ" pitchFamily="50" charset="-128"/>
                <a:ea typeface="メイリオ" pitchFamily="50" charset="-128"/>
                <a:cs typeface="メイリオ" pitchFamily="50" charset="-128"/>
              </a:rPr>
              <a:t>が</a:t>
            </a:r>
            <a:r>
              <a:rPr lang="en-US" altLang="ja-JP" sz="1400" dirty="0" smtClean="0">
                <a:latin typeface="メイリオ" pitchFamily="50" charset="-128"/>
                <a:ea typeface="メイリオ" pitchFamily="50" charset="-128"/>
                <a:cs typeface="メイリオ" pitchFamily="50" charset="-128"/>
              </a:rPr>
              <a:t>Amazon RDS</a:t>
            </a:r>
            <a:r>
              <a:rPr lang="ja-JP" altLang="en-US" sz="1400" dirty="0" smtClean="0">
                <a:latin typeface="メイリオ" pitchFamily="50" charset="-128"/>
                <a:ea typeface="メイリオ" pitchFamily="50" charset="-128"/>
                <a:cs typeface="メイリオ" pitchFamily="50" charset="-128"/>
              </a:rPr>
              <a:t>環境に対応します。</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p:txBody>
      </p:sp>
      <p:sp>
        <p:nvSpPr>
          <p:cNvPr id="18" name="AutoShape 5"/>
          <p:cNvSpPr>
            <a:spLocks noChangeArrowheads="1"/>
          </p:cNvSpPr>
          <p:nvPr/>
        </p:nvSpPr>
        <p:spPr bwMode="gray">
          <a:xfrm>
            <a:off x="395536" y="2679204"/>
            <a:ext cx="8424936" cy="1430635"/>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dirty="0" smtClean="0">
                <a:latin typeface="メイリオ" pitchFamily="50" charset="-128"/>
                <a:ea typeface="メイリオ" pitchFamily="50" charset="-128"/>
                <a:cs typeface="メイリオ" pitchFamily="50" charset="-128"/>
              </a:rPr>
              <a:t>Amazon RDS</a:t>
            </a:r>
            <a:r>
              <a:rPr lang="ja-JP" altLang="en-US" sz="1400" dirty="0" smtClean="0">
                <a:latin typeface="メイリオ" pitchFamily="50" charset="-128"/>
                <a:ea typeface="メイリオ" pitchFamily="50" charset="-128"/>
                <a:cs typeface="メイリオ" pitchFamily="50" charset="-128"/>
              </a:rPr>
              <a:t>環境上の</a:t>
            </a:r>
            <a:r>
              <a:rPr lang="en-US" altLang="ja-JP" sz="1400" dirty="0" smtClean="0">
                <a:latin typeface="メイリオ" pitchFamily="50" charset="-128"/>
                <a:ea typeface="メイリオ" pitchFamily="50" charset="-128"/>
                <a:cs typeface="メイリオ" pitchFamily="50" charset="-128"/>
              </a:rPr>
              <a:t>DB</a:t>
            </a:r>
            <a:r>
              <a:rPr lang="ja-JP" altLang="en-US" sz="1400" dirty="0" smtClean="0">
                <a:latin typeface="メイリオ" pitchFamily="50" charset="-128"/>
                <a:ea typeface="メイリオ" pitchFamily="50" charset="-128"/>
                <a:cs typeface="メイリオ" pitchFamily="50" charset="-128"/>
              </a:rPr>
              <a:t>に</a:t>
            </a:r>
            <a:r>
              <a:rPr lang="en-US" altLang="ja-JP" sz="1400" b="1" i="1" dirty="0" err="1" smtClean="0">
                <a:latin typeface="Times New Roman" pitchFamily="18" charset="0"/>
                <a:ea typeface="メイリオ" pitchFamily="50" charset="-128"/>
                <a:cs typeface="Times New Roman" pitchFamily="18" charset="0"/>
              </a:rPr>
              <a:t>SuperStream</a:t>
            </a:r>
            <a:r>
              <a:rPr lang="ja-JP" altLang="en-US" sz="1400" dirty="0" smtClean="0">
                <a:latin typeface="メイリオ" pitchFamily="50" charset="-128"/>
                <a:ea typeface="メイリオ" pitchFamily="50" charset="-128"/>
                <a:cs typeface="メイリオ" pitchFamily="50" charset="-128"/>
              </a:rPr>
              <a:t>をインストールできるよう、以下の対応を実施。</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RDS</a:t>
            </a:r>
            <a:r>
              <a:rPr lang="ja-JP" altLang="en-US" sz="1400" dirty="0" smtClean="0">
                <a:latin typeface="メイリオ" pitchFamily="50" charset="-128"/>
                <a:ea typeface="メイリオ" pitchFamily="50" charset="-128"/>
                <a:cs typeface="メイリオ" pitchFamily="50" charset="-128"/>
              </a:rPr>
              <a:t>のマスターユーザで</a:t>
            </a:r>
            <a:r>
              <a:rPr lang="en-US" altLang="ja-JP" sz="1400" dirty="0" smtClean="0">
                <a:latin typeface="メイリオ" pitchFamily="50" charset="-128"/>
                <a:ea typeface="メイリオ" pitchFamily="50" charset="-128"/>
                <a:cs typeface="メイリオ" pitchFamily="50" charset="-128"/>
              </a:rPr>
              <a:t>DB</a:t>
            </a:r>
            <a:r>
              <a:rPr lang="ja-JP" altLang="en-US" sz="1400" dirty="0" smtClean="0">
                <a:latin typeface="メイリオ" pitchFamily="50" charset="-128"/>
                <a:ea typeface="メイリオ" pitchFamily="50" charset="-128"/>
                <a:cs typeface="メイリオ" pitchFamily="50" charset="-128"/>
              </a:rPr>
              <a:t>インストーラを実行できるように対応</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a:t>
            </a:r>
            <a:r>
              <a:rPr lang="en-US" altLang="ja-JP" sz="1400" dirty="0" smtClean="0">
                <a:latin typeface="メイリオ" pitchFamily="50" charset="-128"/>
                <a:ea typeface="メイリオ" pitchFamily="50" charset="-128"/>
                <a:cs typeface="メイリオ" pitchFamily="50" charset="-128"/>
              </a:rPr>
              <a:t>※Amazon RDS</a:t>
            </a:r>
            <a:r>
              <a:rPr lang="ja-JP" altLang="en-US" sz="1400" dirty="0" smtClean="0">
                <a:latin typeface="メイリオ" pitchFamily="50" charset="-128"/>
                <a:ea typeface="メイリオ" pitchFamily="50" charset="-128"/>
                <a:cs typeface="メイリオ" pitchFamily="50" charset="-128"/>
              </a:rPr>
              <a:t>環境では</a:t>
            </a:r>
            <a:r>
              <a:rPr lang="en-US" altLang="ja-JP" sz="1400" dirty="0" smtClean="0">
                <a:latin typeface="メイリオ" pitchFamily="50" charset="-128"/>
                <a:ea typeface="メイリオ" pitchFamily="50" charset="-128"/>
                <a:cs typeface="メイリオ" pitchFamily="50" charset="-128"/>
              </a:rPr>
              <a:t>”SYSTEM”</a:t>
            </a:r>
            <a:r>
              <a:rPr lang="ja-JP" altLang="en-US" sz="1400" dirty="0" smtClean="0">
                <a:latin typeface="メイリオ" pitchFamily="50" charset="-128"/>
                <a:ea typeface="メイリオ" pitchFamily="50" charset="-128"/>
                <a:cs typeface="メイリオ" pitchFamily="50" charset="-128"/>
              </a:rPr>
              <a:t>ユーザが使用できないため、</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インストールは</a:t>
            </a:r>
            <a:r>
              <a:rPr lang="en-US" altLang="ja-JP" sz="1400" dirty="0" smtClean="0">
                <a:latin typeface="メイリオ" pitchFamily="50" charset="-128"/>
                <a:ea typeface="メイリオ" pitchFamily="50" charset="-128"/>
                <a:cs typeface="メイリオ" pitchFamily="50" charset="-128"/>
              </a:rPr>
              <a:t>RDS</a:t>
            </a:r>
            <a:r>
              <a:rPr lang="ja-JP" altLang="en-US" sz="1400" dirty="0" smtClean="0">
                <a:latin typeface="メイリオ" pitchFamily="50" charset="-128"/>
                <a:ea typeface="メイリオ" pitchFamily="50" charset="-128"/>
                <a:cs typeface="メイリオ" pitchFamily="50" charset="-128"/>
              </a:rPr>
              <a:t>作成時に設定するマスターユーザで実施します。</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DB</a:t>
            </a:r>
            <a:r>
              <a:rPr lang="ja-JP" altLang="en-US" sz="1400" dirty="0" smtClean="0">
                <a:latin typeface="メイリオ" pitchFamily="50" charset="-128"/>
                <a:ea typeface="メイリオ" pitchFamily="50" charset="-128"/>
                <a:cs typeface="メイリオ" pitchFamily="50" charset="-128"/>
              </a:rPr>
              <a:t>インストーラの表領域作成画面に“</a:t>
            </a:r>
            <a:r>
              <a:rPr lang="en-US" altLang="ja-JP" sz="1400" dirty="0" smtClean="0">
                <a:latin typeface="メイリオ" pitchFamily="50" charset="-128"/>
                <a:ea typeface="メイリオ" pitchFamily="50" charset="-128"/>
                <a:cs typeface="メイリオ" pitchFamily="50" charset="-128"/>
              </a:rPr>
              <a:t>Amazon RDS</a:t>
            </a:r>
            <a:r>
              <a:rPr lang="ja-JP" altLang="en-US" sz="1400" dirty="0" smtClean="0">
                <a:latin typeface="メイリオ" pitchFamily="50" charset="-128"/>
                <a:ea typeface="メイリオ" pitchFamily="50" charset="-128"/>
                <a:cs typeface="メイリオ" pitchFamily="50" charset="-128"/>
              </a:rPr>
              <a:t>環境</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チェックボックスを追加し、</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表領域を自動で作成するように対応</a:t>
            </a:r>
          </a:p>
        </p:txBody>
      </p:sp>
      <p:sp>
        <p:nvSpPr>
          <p:cNvPr id="21"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機能追加背景</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22" name="コンテンツ プレースホルダ 6"/>
          <p:cNvSpPr txBox="1">
            <a:spLocks/>
          </p:cNvSpPr>
          <p:nvPr/>
        </p:nvSpPr>
        <p:spPr>
          <a:xfrm>
            <a:off x="395536" y="238698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lang="ja-JP" altLang="en-US" sz="1600" noProof="0" dirty="0" smtClean="0">
                <a:solidFill>
                  <a:schemeClr val="tx2"/>
                </a:solidFill>
                <a:latin typeface="メイリオ" pitchFamily="50" charset="-128"/>
                <a:ea typeface="メイリオ" pitchFamily="50" charset="-128"/>
                <a:cs typeface="メイリオ" pitchFamily="50" charset="-128"/>
              </a:rPr>
              <a:t>対応</a:t>
            </a: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25" name="タイトル 5"/>
          <p:cNvSpPr txBox="1">
            <a:spLocks/>
          </p:cNvSpPr>
          <p:nvPr/>
        </p:nvSpPr>
        <p:spPr>
          <a:xfrm>
            <a:off x="468448" y="44736"/>
            <a:ext cx="8136000" cy="1008000"/>
          </a:xfrm>
          <a:prstGeom prst="rect">
            <a:avLst/>
          </a:prstGeom>
        </p:spPr>
        <p:txBody>
          <a:bodyPr vert="horz" lIns="0" tIns="0" rIns="0" bIns="0" rtlCol="0" anchor="ctr" anchorCtr="0">
            <a:normAutofit/>
          </a:bodyPr>
          <a:lstStyle/>
          <a:p>
            <a:pPr>
              <a:lnSpc>
                <a:spcPts val="2800"/>
              </a:lnSpc>
              <a:spcBef>
                <a:spcPct val="0"/>
              </a:spcBef>
              <a:defRPr/>
            </a:pPr>
            <a:r>
              <a:rPr lang="en-US" altLang="ja-JP" sz="2400" b="1" i="1" dirty="0" smtClean="0">
                <a:solidFill>
                  <a:schemeClr val="bg1"/>
                </a:solidFill>
                <a:latin typeface="Times New Roman" pitchFamily="18" charset="0"/>
                <a:ea typeface="ＭＳ Ｐゴシック" pitchFamily="50" charset="-128"/>
              </a:rPr>
              <a:t>SuperStream</a:t>
            </a:r>
            <a:r>
              <a:rPr lang="en-US" altLang="ja-JP" sz="2400" b="1" dirty="0" smtClean="0">
                <a:solidFill>
                  <a:schemeClr val="bg1"/>
                </a:solidFill>
                <a:latin typeface="Times New Roman" pitchFamily="18" charset="0"/>
                <a:ea typeface="ＭＳ Ｐゴシック" pitchFamily="50" charset="-128"/>
              </a:rPr>
              <a:t>-CORE</a:t>
            </a:r>
            <a:r>
              <a:rPr lang="ja-JP" altLang="en-US" sz="2400" b="1" dirty="0" smtClean="0">
                <a:solidFill>
                  <a:schemeClr val="bg1"/>
                </a:solidFill>
                <a:latin typeface="Times New Roman" pitchFamily="18" charset="0"/>
                <a:ea typeface="ＭＳ Ｐゴシック" pitchFamily="50" charset="-128"/>
              </a:rPr>
              <a:t>シリーズ（</a:t>
            </a:r>
            <a:r>
              <a:rPr lang="en-US" altLang="ja-JP" sz="2400" b="1" dirty="0" smtClean="0">
                <a:solidFill>
                  <a:schemeClr val="bg1"/>
                </a:solidFill>
                <a:latin typeface="Times New Roman" pitchFamily="18" charset="0"/>
                <a:ea typeface="ＭＳ Ｐゴシック" pitchFamily="50" charset="-128"/>
              </a:rPr>
              <a:t>TOOL</a:t>
            </a:r>
            <a:r>
              <a:rPr lang="ja-JP" altLang="en-US" sz="2400" b="1" dirty="0" smtClean="0">
                <a:solidFill>
                  <a:schemeClr val="bg1"/>
                </a:solidFill>
                <a:latin typeface="Times New Roman" pitchFamily="18" charset="0"/>
                <a:ea typeface="ＭＳ Ｐゴシック" pitchFamily="50" charset="-128"/>
              </a:rPr>
              <a:t>）</a:t>
            </a:r>
            <a:endParaRPr lang="en-US" altLang="ja-JP" sz="2400" dirty="0" smtClean="0">
              <a:solidFill>
                <a:schemeClr val="bg1"/>
              </a:solidFill>
              <a:latin typeface="HGP創英角ｺﾞｼｯｸUB" pitchFamily="50" charset="-128"/>
              <a:ea typeface="HGP創英角ｺﾞｼｯｸUB" pitchFamily="50" charset="-128"/>
            </a:endParaRPr>
          </a:p>
          <a:p>
            <a:pPr lvl="0">
              <a:lnSpc>
                <a:spcPts val="2800"/>
              </a:lnSpc>
              <a:spcBef>
                <a:spcPct val="0"/>
              </a:spcBef>
              <a:defRPr/>
            </a:pP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dirty="0" smtClean="0">
                <a:solidFill>
                  <a:schemeClr val="bg1"/>
                </a:solidFill>
                <a:latin typeface="メイリオ" pitchFamily="50" charset="-128"/>
                <a:ea typeface="メイリオ" pitchFamily="50" charset="-128"/>
                <a:cs typeface="メイリオ" pitchFamily="50" charset="-128"/>
              </a:rPr>
              <a:t>10. Amazon RDS</a:t>
            </a:r>
            <a:r>
              <a:rPr lang="ja-JP" altLang="en-US" b="1" dirty="0" smtClean="0">
                <a:solidFill>
                  <a:schemeClr val="bg1"/>
                </a:solidFill>
                <a:latin typeface="メイリオ" pitchFamily="50" charset="-128"/>
                <a:ea typeface="メイリオ" pitchFamily="50" charset="-128"/>
                <a:cs typeface="メイリオ" pitchFamily="50" charset="-128"/>
              </a:rPr>
              <a:t>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9" name="コンテンツ プレースホルダ 6"/>
          <p:cNvSpPr txBox="1">
            <a:spLocks/>
          </p:cNvSpPr>
          <p:nvPr/>
        </p:nvSpPr>
        <p:spPr>
          <a:xfrm>
            <a:off x="395536" y="4202038"/>
            <a:ext cx="1619728" cy="260808"/>
          </a:xfrm>
          <a:prstGeom prst="rect">
            <a:avLst/>
          </a:prstGeom>
        </p:spPr>
        <p:txBody>
          <a:bodyPr vert="horz" lIns="0" tIns="0" rIns="0" bIns="0" rtlCol="0">
            <a:normAutofit fontScale="92500"/>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0" name="AutoShape 5"/>
          <p:cNvSpPr>
            <a:spLocks noChangeArrowheads="1"/>
          </p:cNvSpPr>
          <p:nvPr/>
        </p:nvSpPr>
        <p:spPr bwMode="gray">
          <a:xfrm>
            <a:off x="395536" y="4484737"/>
            <a:ext cx="8424936" cy="864096"/>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DB64_Installer/64bitDB</a:t>
            </a:r>
            <a:r>
              <a:rPr lang="ja-JP" altLang="en-US" sz="1400" dirty="0" smtClean="0">
                <a:latin typeface="メイリオ" pitchFamily="50" charset="-128"/>
                <a:ea typeface="メイリオ" pitchFamily="50" charset="-128"/>
                <a:cs typeface="メイリオ" pitchFamily="50" charset="-128"/>
              </a:rPr>
              <a:t>インストーラ</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StreamVision</a:t>
            </a:r>
            <a:r>
              <a:rPr lang="en-US" altLang="ja-JP" sz="1400" dirty="0" smtClean="0">
                <a:latin typeface="メイリオ" pitchFamily="50" charset="-128"/>
                <a:ea typeface="メイリオ" pitchFamily="50" charset="-128"/>
                <a:cs typeface="メイリオ" pitchFamily="50" charset="-128"/>
              </a:rPr>
              <a:t>/CORE</a:t>
            </a: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HR+PR+DB</a:t>
            </a:r>
            <a:r>
              <a:rPr lang="ja-JP" altLang="en-US" sz="1400" dirty="0" smtClean="0">
                <a:latin typeface="メイリオ" pitchFamily="50" charset="-128"/>
                <a:ea typeface="メイリオ" pitchFamily="50" charset="-128"/>
                <a:cs typeface="メイリオ" pitchFamily="50" charset="-128"/>
              </a:rPr>
              <a:t>インストーラ</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ServerInst</a:t>
            </a:r>
            <a:r>
              <a:rPr lang="en-US" altLang="ja-JP"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fieldDB</a:t>
            </a:r>
            <a:r>
              <a:rPr lang="ja-JP" altLang="en-US" sz="1400" dirty="0" smtClean="0">
                <a:latin typeface="メイリオ" pitchFamily="50" charset="-128"/>
                <a:ea typeface="メイリオ" pitchFamily="50" charset="-128"/>
                <a:cs typeface="メイリオ" pitchFamily="50" charset="-128"/>
              </a:rPr>
              <a:t>インストーラ </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logdb_logmgr_inst</a:t>
            </a:r>
            <a:r>
              <a:rPr lang="en-US" altLang="ja-JP" sz="1400" dirty="0" smtClean="0">
                <a:latin typeface="メイリオ" pitchFamily="50" charset="-128"/>
                <a:ea typeface="メイリオ" pitchFamily="50" charset="-128"/>
                <a:cs typeface="メイリオ" pitchFamily="50" charset="-128"/>
              </a:rPr>
              <a:t>/LOGDB</a:t>
            </a:r>
            <a:r>
              <a:rPr lang="ja-JP" altLang="en-US" sz="1400" dirty="0" smtClean="0">
                <a:latin typeface="メイリオ" pitchFamily="50" charset="-128"/>
                <a:ea typeface="メイリオ" pitchFamily="50" charset="-128"/>
                <a:cs typeface="メイリオ" pitchFamily="50" charset="-128"/>
              </a:rPr>
              <a:t>インストーラ</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ssdb_myno_inst</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マイナンバー</a:t>
            </a:r>
            <a:r>
              <a:rPr lang="en-US" altLang="ja-JP" sz="1400" dirty="0" smtClean="0">
                <a:latin typeface="メイリオ" pitchFamily="50" charset="-128"/>
                <a:ea typeface="メイリオ" pitchFamily="50" charset="-128"/>
                <a:cs typeface="メイリオ" pitchFamily="50" charset="-128"/>
              </a:rPr>
              <a:t>DB</a:t>
            </a:r>
            <a:r>
              <a:rPr lang="ja-JP" altLang="en-US" sz="1400" dirty="0" smtClean="0">
                <a:latin typeface="メイリオ" pitchFamily="50" charset="-128"/>
                <a:ea typeface="メイリオ" pitchFamily="50" charset="-128"/>
                <a:cs typeface="メイリオ" pitchFamily="50" charset="-128"/>
              </a:rPr>
              <a:t>インストーラ</a:t>
            </a:r>
            <a:endParaRPr lang="en-US" altLang="ja-JP" sz="1400" dirty="0" smtClean="0">
              <a:latin typeface="メイリオ" pitchFamily="50" charset="-128"/>
              <a:ea typeface="メイリオ" pitchFamily="50" charset="-128"/>
              <a:cs typeface="メイリオ" pitchFamily="50" charset="-128"/>
            </a:endParaRPr>
          </a:p>
        </p:txBody>
      </p:sp>
      <p:sp>
        <p:nvSpPr>
          <p:cNvPr id="11" name="コンテンツ プレースホルダ 6"/>
          <p:cNvSpPr txBox="1">
            <a:spLocks/>
          </p:cNvSpPr>
          <p:nvPr/>
        </p:nvSpPr>
        <p:spPr>
          <a:xfrm>
            <a:off x="395536" y="5439891"/>
            <a:ext cx="2088232" cy="217340"/>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注意事項</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2" name="AutoShape 5"/>
          <p:cNvSpPr>
            <a:spLocks noChangeArrowheads="1"/>
          </p:cNvSpPr>
          <p:nvPr/>
        </p:nvSpPr>
        <p:spPr bwMode="gray">
          <a:xfrm>
            <a:off x="395536" y="5699348"/>
            <a:ext cx="8424936" cy="576064"/>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メイリオ" pitchFamily="50" charset="-128"/>
              </a:rPr>
              <a:t>以下の機能は</a:t>
            </a:r>
            <a:r>
              <a:rPr lang="en-US" altLang="ja-JP" sz="1400" dirty="0" smtClean="0">
                <a:latin typeface="メイリオ" pitchFamily="50" charset="-128"/>
                <a:ea typeface="メイリオ" pitchFamily="50" charset="-128"/>
                <a:cs typeface="メイリオ" pitchFamily="50" charset="-128"/>
              </a:rPr>
              <a:t>Amazon RDS</a:t>
            </a:r>
            <a:r>
              <a:rPr lang="ja-JP" altLang="en-US" sz="1400" dirty="0" smtClean="0">
                <a:latin typeface="メイリオ" pitchFamily="50" charset="-128"/>
                <a:ea typeface="メイリオ" pitchFamily="50" charset="-128"/>
                <a:cs typeface="メイリオ" pitchFamily="50" charset="-128"/>
              </a:rPr>
              <a:t>環境では使用できません。</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a:t>
            </a:r>
            <a:r>
              <a:rPr lang="en-US" altLang="ja-JP" sz="1400" b="1" i="1" dirty="0" err="1" smtClean="0">
                <a:latin typeface="Times New Roman" pitchFamily="18" charset="0"/>
                <a:ea typeface="メイリオ" pitchFamily="50" charset="-128"/>
                <a:cs typeface="Times New Roman" pitchFamily="18" charset="0"/>
              </a:rPr>
              <a:t>SuperStream</a:t>
            </a:r>
            <a:r>
              <a:rPr lang="en-US" altLang="ja-JP" sz="1400" b="1" i="1" dirty="0" smtClean="0">
                <a:latin typeface="Times New Roman" pitchFamily="18" charset="0"/>
                <a:ea typeface="メイリオ" pitchFamily="50" charset="-128"/>
                <a:cs typeface="Times New Roman" pitchFamily="18" charset="0"/>
              </a:rPr>
              <a:t>-field</a:t>
            </a:r>
            <a:r>
              <a:rPr lang="ja-JP" altLang="en-US" sz="1400" dirty="0" smtClean="0">
                <a:latin typeface="メイリオ" pitchFamily="50" charset="-128"/>
                <a:ea typeface="メイリオ" pitchFamily="50" charset="-128"/>
                <a:cs typeface="メイリオ" pitchFamily="50" charset="-128"/>
              </a:rPr>
              <a:t>のリモートデータベース機能</a:t>
            </a:r>
            <a:r>
              <a:rPr lang="en-US" altLang="ja-JP" sz="1400"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a:t>
            </a:r>
            <a:r>
              <a:rPr lang="en-US" altLang="ja-JP" sz="1400" dirty="0" err="1" smtClean="0">
                <a:latin typeface="メイリオ" pitchFamily="50" charset="-128"/>
                <a:ea typeface="メイリオ" pitchFamily="50" charset="-128"/>
                <a:cs typeface="メイリオ" pitchFamily="50" charset="-128"/>
              </a:rPr>
              <a:t>BackupManager</a:t>
            </a:r>
            <a:endParaRPr lang="en-US" altLang="ja-JP" sz="1400" dirty="0" smtClean="0">
              <a:latin typeface="メイリオ" pitchFamily="50" charset="-128"/>
              <a:ea typeface="メイリオ" pitchFamily="50" charset="-128"/>
              <a:cs typeface="メイリオ" pitchFamily="50" charset="-128"/>
            </a:endParaRPr>
          </a:p>
        </p:txBody>
      </p:sp>
      <p:sp>
        <p:nvSpPr>
          <p:cNvPr id="15"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31</a:t>
            </a:fld>
            <a:endParaRPr lang="ja-JP" altLang="en-US" dirty="0"/>
          </a:p>
        </p:txBody>
      </p:sp>
      <p:sp>
        <p:nvSpPr>
          <p:cNvPr id="25" name="タイトル 5"/>
          <p:cNvSpPr txBox="1">
            <a:spLocks/>
          </p:cNvSpPr>
          <p:nvPr/>
        </p:nvSpPr>
        <p:spPr>
          <a:xfrm>
            <a:off x="468448" y="44736"/>
            <a:ext cx="8136000" cy="1008000"/>
          </a:xfrm>
          <a:prstGeom prst="rect">
            <a:avLst/>
          </a:prstGeom>
        </p:spPr>
        <p:txBody>
          <a:bodyPr vert="horz" lIns="0" tIns="0" rIns="0" bIns="0" rtlCol="0" anchor="ctr" anchorCtr="0">
            <a:normAutofit/>
          </a:bodyPr>
          <a:lstStyle/>
          <a:p>
            <a:pPr>
              <a:lnSpc>
                <a:spcPts val="2800"/>
              </a:lnSpc>
              <a:spcBef>
                <a:spcPct val="0"/>
              </a:spcBef>
              <a:defRPr/>
            </a:pPr>
            <a:r>
              <a:rPr lang="en-US" altLang="ja-JP" sz="2400" b="1" i="1" dirty="0" smtClean="0">
                <a:solidFill>
                  <a:schemeClr val="bg1"/>
                </a:solidFill>
                <a:latin typeface="Times New Roman" pitchFamily="18" charset="0"/>
                <a:ea typeface="+mj-ea"/>
                <a:cs typeface="Times New Roman" pitchFamily="18" charset="0"/>
              </a:rPr>
              <a:t>SuperStream</a:t>
            </a:r>
            <a:r>
              <a:rPr lang="en-US" altLang="ja-JP" sz="2400" b="1" dirty="0" smtClean="0">
                <a:solidFill>
                  <a:schemeClr val="bg1"/>
                </a:solidFill>
                <a:latin typeface="Times New Roman" pitchFamily="18" charset="0"/>
                <a:ea typeface="+mj-ea"/>
                <a:cs typeface="Times New Roman" pitchFamily="18" charset="0"/>
              </a:rPr>
              <a:t>-CORE</a:t>
            </a:r>
            <a:r>
              <a:rPr lang="ja-JP" altLang="en-US" sz="2400" b="1" i="1" dirty="0" smtClean="0">
                <a:solidFill>
                  <a:schemeClr val="bg1"/>
                </a:solidFill>
                <a:latin typeface="Times New Roman" pitchFamily="18" charset="0"/>
                <a:ea typeface="+mj-ea"/>
                <a:cs typeface="Times New Roman" pitchFamily="18" charset="0"/>
              </a:rPr>
              <a:t>シリーズ</a:t>
            </a:r>
            <a:r>
              <a:rPr lang="ja-JP" altLang="en-US" sz="2400" b="1" dirty="0" smtClean="0">
                <a:solidFill>
                  <a:schemeClr val="bg1"/>
                </a:solidFill>
                <a:latin typeface="Times New Roman" pitchFamily="18" charset="0"/>
                <a:ea typeface="+mj-ea"/>
                <a:cs typeface="Times New Roman" pitchFamily="18" charset="0"/>
              </a:rPr>
              <a:t>（</a:t>
            </a:r>
            <a:r>
              <a:rPr lang="en-US" altLang="ja-JP" sz="2400" b="1" dirty="0" smtClean="0">
                <a:solidFill>
                  <a:schemeClr val="bg1"/>
                </a:solidFill>
                <a:latin typeface="Times New Roman" pitchFamily="18" charset="0"/>
                <a:ea typeface="+mj-ea"/>
                <a:cs typeface="Times New Roman" pitchFamily="18" charset="0"/>
              </a:rPr>
              <a:t>TOOL</a:t>
            </a:r>
            <a:r>
              <a:rPr lang="ja-JP" altLang="en-US" sz="2400" b="1" dirty="0" smtClean="0">
                <a:solidFill>
                  <a:schemeClr val="bg1"/>
                </a:solidFill>
                <a:latin typeface="Times New Roman" pitchFamily="18" charset="0"/>
                <a:ea typeface="+mj-ea"/>
                <a:cs typeface="Times New Roman" pitchFamily="18" charset="0"/>
              </a:rPr>
              <a:t>）</a:t>
            </a:r>
            <a:r>
              <a:rPr kumimoji="1" lang="en-US" altLang="ja-JP" sz="2400" b="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mj-ea"/>
                <a:ea typeface="+mj-ea"/>
                <a:cs typeface="+mj-cs"/>
              </a:rPr>
              <a:t>  </a:t>
            </a:r>
            <a:r>
              <a:rPr lang="en-US" altLang="ja-JP" b="1" dirty="0" smtClean="0">
                <a:solidFill>
                  <a:schemeClr val="bg1"/>
                </a:solidFill>
                <a:latin typeface="メイリオ" pitchFamily="50" charset="-128"/>
                <a:ea typeface="メイリオ" pitchFamily="50" charset="-128"/>
                <a:cs typeface="メイリオ" pitchFamily="50" charset="-128"/>
              </a:rPr>
              <a:t>10. Amazon RDS</a:t>
            </a:r>
            <a:r>
              <a:rPr lang="ja-JP" altLang="en-US" b="1" dirty="0" smtClean="0">
                <a:solidFill>
                  <a:schemeClr val="bg1"/>
                </a:solidFill>
                <a:latin typeface="メイリオ" pitchFamily="50" charset="-128"/>
                <a:ea typeface="メイリオ" pitchFamily="50" charset="-128"/>
                <a:cs typeface="メイリオ" pitchFamily="50" charset="-128"/>
              </a:rPr>
              <a:t>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0" name="コンテンツ プレースホルダ 6"/>
          <p:cNvSpPr txBox="1">
            <a:spLocks/>
          </p:cNvSpPr>
          <p:nvPr/>
        </p:nvSpPr>
        <p:spPr>
          <a:xfrm>
            <a:off x="395536" y="1196752"/>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画面イメージ</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1" name="AutoShape 5"/>
          <p:cNvSpPr>
            <a:spLocks noChangeArrowheads="1"/>
          </p:cNvSpPr>
          <p:nvPr/>
        </p:nvSpPr>
        <p:spPr bwMode="gray">
          <a:xfrm>
            <a:off x="395536" y="1700808"/>
            <a:ext cx="8424936" cy="4608512"/>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endParaRPr lang="en-US" altLang="ja-JP" sz="1400" b="1" dirty="0" smtClean="0">
              <a:solidFill>
                <a:schemeClr val="tx1">
                  <a:lumMod val="75000"/>
                  <a:lumOff val="25000"/>
                </a:schemeClr>
              </a:solidFill>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3" cstate="print"/>
          <a:srcRect/>
          <a:stretch>
            <a:fillRect/>
          </a:stretch>
        </p:blipFill>
        <p:spPr bwMode="auto">
          <a:xfrm>
            <a:off x="1979712" y="1844824"/>
            <a:ext cx="4680520" cy="4313421"/>
          </a:xfrm>
          <a:prstGeom prst="rect">
            <a:avLst/>
          </a:prstGeom>
          <a:noFill/>
          <a:ln w="9525">
            <a:noFill/>
            <a:miter lim="800000"/>
            <a:headEnd/>
            <a:tailEnd/>
          </a:ln>
        </p:spPr>
      </p:pic>
      <p:sp>
        <p:nvSpPr>
          <p:cNvPr id="16" name="正方形/長方形 15"/>
          <p:cNvSpPr/>
          <p:nvPr/>
        </p:nvSpPr>
        <p:spPr bwMode="gray">
          <a:xfrm>
            <a:off x="5724128" y="2420888"/>
            <a:ext cx="1008112" cy="216024"/>
          </a:xfrm>
          <a:prstGeom prst="rect">
            <a:avLst/>
          </a:prstGeom>
          <a:noFill/>
          <a:ln w="28575" algn="ctr">
            <a:solidFill>
              <a:srgbClr val="FF0000"/>
            </a:solidFill>
            <a:round/>
            <a:headEnd/>
            <a:tailEnd/>
          </a:ln>
        </p:spPr>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17" name="正方形/長方形 16"/>
          <p:cNvSpPr/>
          <p:nvPr/>
        </p:nvSpPr>
        <p:spPr bwMode="auto">
          <a:xfrm>
            <a:off x="4860032" y="2859541"/>
            <a:ext cx="3528392" cy="261610"/>
          </a:xfrm>
          <a:prstGeom prst="rect">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kumimoji="1" lang="ja-JP" altLang="en-US" sz="1100" dirty="0" smtClean="0">
                <a:solidFill>
                  <a:schemeClr val="bg1"/>
                </a:solidFill>
                <a:latin typeface="メイリオ" pitchFamily="50" charset="-128"/>
                <a:ea typeface="メイリオ" pitchFamily="50" charset="-128"/>
                <a:cs typeface="メイリオ" pitchFamily="50" charset="-128"/>
              </a:rPr>
              <a:t>「</a:t>
            </a:r>
            <a:r>
              <a:rPr kumimoji="1" lang="en-US" altLang="ja-JP" sz="1100" dirty="0" smtClean="0">
                <a:solidFill>
                  <a:schemeClr val="bg1"/>
                </a:solidFill>
                <a:latin typeface="メイリオ" pitchFamily="50" charset="-128"/>
                <a:ea typeface="メイリオ" pitchFamily="50" charset="-128"/>
                <a:cs typeface="メイリオ" pitchFamily="50" charset="-128"/>
              </a:rPr>
              <a:t>Amazon RDS</a:t>
            </a:r>
            <a:r>
              <a:rPr kumimoji="1" lang="ja-JP" altLang="en-US" sz="1100" dirty="0" smtClean="0">
                <a:solidFill>
                  <a:schemeClr val="bg1"/>
                </a:solidFill>
                <a:latin typeface="メイリオ" pitchFamily="50" charset="-128"/>
                <a:ea typeface="メイリオ" pitchFamily="50" charset="-128"/>
                <a:cs typeface="メイリオ" pitchFamily="50" charset="-128"/>
              </a:rPr>
              <a:t>環境」　チェックボックスを追加</a:t>
            </a:r>
          </a:p>
        </p:txBody>
      </p:sp>
      <p:sp>
        <p:nvSpPr>
          <p:cNvPr id="13"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t>
            </a:r>
            <a:r>
              <a:rPr lang="en-US" altLang="ja-JP" smtClean="0"/>
              <a:t>All rights reserved.</a:t>
            </a:r>
            <a:endParaRPr lang="ja-JP"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p:txBody>
          <a:bodyPr/>
          <a:lstStyle/>
          <a:p>
            <a:r>
              <a:rPr lang="en-US" altLang="ja-JP" smtClean="0">
                <a:solidFill>
                  <a:prstClr val="white"/>
                </a:solidFill>
              </a:rPr>
              <a:t>©  SuperStream Inc. All rights reserved</a:t>
            </a:r>
            <a:r>
              <a:rPr lang="en-US" altLang="ja-JP" smtClean="0">
                <a:solidFill>
                  <a:prstClr val="black">
                    <a:tint val="75000"/>
                  </a:prstClr>
                </a:solidFill>
              </a:rPr>
              <a:t>.</a:t>
            </a:r>
            <a:endParaRPr lang="ja-JP" altLang="en-US" dirty="0">
              <a:solidFill>
                <a:prstClr val="black">
                  <a:tint val="75000"/>
                </a:prstClr>
              </a:solidFill>
            </a:endParaRPr>
          </a:p>
        </p:txBody>
      </p:sp>
      <p:sp>
        <p:nvSpPr>
          <p:cNvPr id="9" name="テキスト プレースホルダー 2"/>
          <p:cNvSpPr txBox="1">
            <a:spLocks/>
          </p:cNvSpPr>
          <p:nvPr/>
        </p:nvSpPr>
        <p:spPr>
          <a:xfrm>
            <a:off x="4500500" y="1952836"/>
            <a:ext cx="4824028" cy="4068452"/>
          </a:xfrm>
          <a:prstGeom prst="rect">
            <a:avLst/>
          </a:prstGeom>
        </p:spPr>
        <p:txBody>
          <a:bodyPr lIns="0" tIns="0" rIns="0" bIns="0" anchor="ctr" anchorCtr="0"/>
          <a:lstStyle/>
          <a:p>
            <a:pPr marL="0" marR="0" lvl="0" indent="0" algn="l" defTabSz="914400" rtl="0" eaLnBrk="1" fontAlgn="auto" latinLnBrk="0" hangingPunct="1">
              <a:lnSpc>
                <a:spcPts val="1700"/>
              </a:lnSpc>
              <a:spcBef>
                <a:spcPts val="0"/>
              </a:spcBef>
              <a:spcAft>
                <a:spcPts val="0"/>
              </a:spcAft>
              <a:buClrTx/>
              <a:buSzTx/>
              <a:buFontTx/>
              <a:buNone/>
              <a:tabLst/>
              <a:defRPr/>
            </a:pPr>
            <a:r>
              <a:rPr kumimoji="1" lang="en-US" altLang="ja-JP" sz="1400" b="1" i="0" u="none" strike="noStrike" kern="1200" cap="none" spc="0" normalizeH="0" baseline="0" noProof="0" dirty="0" smtClean="0">
                <a:ln>
                  <a:noFill/>
                </a:ln>
                <a:solidFill>
                  <a:schemeClr val="bg1"/>
                </a:solidFill>
                <a:effectLst/>
                <a:uLnTx/>
                <a:uFillTx/>
                <a:latin typeface="+mn-ea"/>
                <a:ea typeface="+mn-ea"/>
                <a:cs typeface="+mn-cs"/>
              </a:rPr>
              <a:t>1</a:t>
            </a:r>
            <a:r>
              <a:rPr kumimoji="1" lang="ja-JP" altLang="en-US" sz="1400" b="1" i="0" u="none" strike="noStrike" kern="1200" cap="none" spc="0" normalizeH="0" baseline="0" noProof="0" dirty="0" err="1" smtClean="0">
                <a:ln>
                  <a:noFill/>
                </a:ln>
                <a:solidFill>
                  <a:schemeClr val="bg1"/>
                </a:solidFill>
                <a:effectLst/>
                <a:uLnTx/>
                <a:uFillTx/>
                <a:latin typeface="+mn-ea"/>
                <a:ea typeface="+mn-ea"/>
                <a:cs typeface="+mn-cs"/>
              </a:rPr>
              <a:t>．</a:t>
            </a:r>
            <a:r>
              <a:rPr kumimoji="1" lang="ja-JP" altLang="en-US" sz="1400" b="1" i="0" u="none" strike="noStrike" kern="1200" cap="none" spc="0" normalizeH="0" baseline="0" noProof="0" dirty="0" smtClean="0">
                <a:ln>
                  <a:noFill/>
                </a:ln>
                <a:solidFill>
                  <a:schemeClr val="bg1"/>
                </a:solidFill>
                <a:effectLst/>
                <a:uLnTx/>
                <a:uFillTx/>
                <a:latin typeface="+mn-ea"/>
                <a:ea typeface="+mn-ea"/>
                <a:cs typeface="+mn-cs"/>
              </a:rPr>
              <a:t>マイナンバー対応について</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en-US" altLang="ja-JP" sz="1400" b="1" dirty="0" smtClean="0">
                <a:solidFill>
                  <a:schemeClr val="bg1"/>
                </a:solidFill>
                <a:latin typeface="メイリオ" pitchFamily="50" charset="-128"/>
                <a:ea typeface="メイリオ" pitchFamily="50" charset="-128"/>
                <a:cs typeface="メイリオ" pitchFamily="50" charset="-128"/>
              </a:rPr>
              <a:t>      (1) </a:t>
            </a:r>
            <a:r>
              <a:rPr lang="ja-JP" altLang="en-US" sz="1400" b="1" dirty="0" smtClean="0">
                <a:solidFill>
                  <a:schemeClr val="bg1"/>
                </a:solidFill>
                <a:latin typeface="メイリオ" pitchFamily="50" charset="-128"/>
                <a:ea typeface="メイリオ" pitchFamily="50" charset="-128"/>
                <a:cs typeface="メイリオ" pitchFamily="50" charset="-128"/>
              </a:rPr>
              <a:t>マイナンバー機能利用端末制限対応</a:t>
            </a: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(2) </a:t>
            </a:r>
            <a:r>
              <a:rPr lang="ja-JP" altLang="en-US" sz="1400" b="1" dirty="0" smtClean="0">
                <a:solidFill>
                  <a:schemeClr val="bg1"/>
                </a:solidFill>
                <a:latin typeface="メイリオ" pitchFamily="50" charset="-128"/>
                <a:ea typeface="メイリオ" pitchFamily="50" charset="-128"/>
                <a:cs typeface="メイリオ" pitchFamily="50" charset="-128"/>
              </a:rPr>
              <a:t>印刷用中間ファイルの秘匿対応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(3) </a:t>
            </a:r>
            <a:r>
              <a:rPr lang="ja-JP" altLang="en-US" sz="1400" b="1" dirty="0" smtClean="0">
                <a:solidFill>
                  <a:schemeClr val="bg1"/>
                </a:solidFill>
                <a:latin typeface="メイリオ" pitchFamily="50" charset="-128"/>
                <a:ea typeface="メイリオ" pitchFamily="50" charset="-128"/>
                <a:cs typeface="メイリオ" pitchFamily="50" charset="-128"/>
              </a:rPr>
              <a:t>ログ管理ツールのマイナンバー参照ログ対応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(4) </a:t>
            </a:r>
            <a:r>
              <a:rPr lang="ja-JP" altLang="en-US" sz="1400" b="1" dirty="0" smtClean="0">
                <a:solidFill>
                  <a:schemeClr val="bg1"/>
                </a:solidFill>
                <a:latin typeface="メイリオ" pitchFamily="50" charset="-128"/>
                <a:ea typeface="メイリオ" pitchFamily="50" charset="-128"/>
                <a:cs typeface="メイリオ" pitchFamily="50" charset="-128"/>
              </a:rPr>
              <a:t>マイナンバー自動削除処理対応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lvl="0"/>
            <a:endParaRPr lang="en-US" altLang="ja-JP" sz="1400" b="1" dirty="0" smtClean="0">
              <a:solidFill>
                <a:schemeClr val="bg1"/>
              </a:solidFill>
              <a:latin typeface="+mn-ea"/>
            </a:endParaRPr>
          </a:p>
          <a:p>
            <a:pPr lvl="0"/>
            <a:r>
              <a:rPr lang="en-US" altLang="ja-JP" sz="1400" b="1" dirty="0" smtClean="0">
                <a:solidFill>
                  <a:schemeClr val="bg1"/>
                </a:solidFill>
                <a:latin typeface="+mn-ea"/>
              </a:rPr>
              <a:t>2</a:t>
            </a:r>
            <a:r>
              <a:rPr lang="ja-JP" altLang="en-US" sz="1400" b="1" dirty="0" err="1" smtClean="0">
                <a:solidFill>
                  <a:schemeClr val="bg1"/>
                </a:solidFill>
                <a:latin typeface="+mn-ea"/>
              </a:rPr>
              <a:t>．</a:t>
            </a:r>
            <a:r>
              <a:rPr lang="ja-JP" altLang="en-US" sz="1400" b="1" dirty="0" smtClean="0">
                <a:solidFill>
                  <a:schemeClr val="bg1"/>
                </a:solidFill>
                <a:latin typeface="+mn-ea"/>
              </a:rPr>
              <a:t>人事管理</a:t>
            </a:r>
            <a:r>
              <a:rPr lang="ja-JP" altLang="en-US" sz="1400" b="1" dirty="0" smtClean="0">
                <a:solidFill>
                  <a:schemeClr val="bg1"/>
                </a:solidFill>
                <a:latin typeface="メイリオ" pitchFamily="50" charset="-128"/>
                <a:ea typeface="メイリオ" pitchFamily="50" charset="-128"/>
                <a:cs typeface="メイリオ" pitchFamily="50" charset="-128"/>
              </a:rPr>
              <a:t>対応について</a:t>
            </a:r>
            <a:r>
              <a:rPr lang="ja-JP" altLang="en-US" sz="1400" b="1" dirty="0" smtClean="0">
                <a:solidFill>
                  <a:schemeClr val="bg1"/>
                </a:solidFill>
                <a:latin typeface="+mn-ea"/>
              </a:rPr>
              <a:t>　</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(1) </a:t>
            </a:r>
            <a:r>
              <a:rPr lang="ja-JP" altLang="en-US" sz="1400" b="1" dirty="0" smtClean="0">
                <a:solidFill>
                  <a:schemeClr val="bg1"/>
                </a:solidFill>
                <a:latin typeface="メイリオ" pitchFamily="50" charset="-128"/>
                <a:ea typeface="メイリオ" pitchFamily="50" charset="-128"/>
                <a:cs typeface="メイリオ" pitchFamily="50" charset="-128"/>
              </a:rPr>
              <a:t>人事管理 更新ログ対応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(2)</a:t>
            </a:r>
            <a:r>
              <a:rPr lang="ja-JP" altLang="en-US" sz="1400" b="1" dirty="0" smtClean="0">
                <a:solidFill>
                  <a:schemeClr val="bg1"/>
                </a:solidFill>
                <a:latin typeface="メイリオ" pitchFamily="50" charset="-128"/>
                <a:ea typeface="メイリオ" pitchFamily="50" charset="-128"/>
                <a:cs typeface="メイリオ" pitchFamily="50" charset="-128"/>
              </a:rPr>
              <a:t> 排他テーブル削除対応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endParaRPr lang="en-US" altLang="ja-JP" sz="1400" b="1" dirty="0" smtClean="0">
              <a:solidFill>
                <a:schemeClr val="bg1"/>
              </a:solidFill>
              <a:latin typeface="+mn-ea"/>
            </a:endParaRPr>
          </a:p>
          <a:p>
            <a:r>
              <a:rPr lang="en-US" altLang="ja-JP" sz="1400" b="1" dirty="0" smtClean="0">
                <a:solidFill>
                  <a:schemeClr val="bg1"/>
                </a:solidFill>
                <a:latin typeface="+mn-ea"/>
              </a:rPr>
              <a:t>3</a:t>
            </a:r>
            <a:r>
              <a:rPr lang="ja-JP" altLang="en-US" sz="1400" b="1" dirty="0" err="1" smtClean="0">
                <a:solidFill>
                  <a:schemeClr val="bg1"/>
                </a:solidFill>
                <a:latin typeface="+mn-ea"/>
              </a:rPr>
              <a:t>．</a:t>
            </a:r>
            <a:r>
              <a:rPr lang="ja-JP" altLang="en-US" sz="1400" b="1" dirty="0" smtClean="0">
                <a:solidFill>
                  <a:schemeClr val="bg1"/>
                </a:solidFill>
                <a:latin typeface="メイリオ" pitchFamily="50" charset="-128"/>
                <a:ea typeface="メイリオ" pitchFamily="50" charset="-128"/>
                <a:cs typeface="メイリオ" pitchFamily="50" charset="-128"/>
              </a:rPr>
              <a:t>人事諸届・照会対応について</a:t>
            </a:r>
            <a:r>
              <a:rPr lang="ja-JP" altLang="en-US" sz="1400" b="1" dirty="0" smtClean="0">
                <a:solidFill>
                  <a:schemeClr val="bg1"/>
                </a:solidFill>
                <a:latin typeface="+mn-ea"/>
              </a:rPr>
              <a:t>　</a:t>
            </a:r>
            <a:r>
              <a:rPr lang="ja-JP" altLang="en-US" sz="1400" b="1" dirty="0" smtClean="0">
                <a:solidFill>
                  <a:schemeClr val="bg1"/>
                </a:solidFill>
                <a:latin typeface="メイリオ" pitchFamily="50" charset="-128"/>
                <a:ea typeface="メイリオ" pitchFamily="50" charset="-128"/>
                <a:cs typeface="メイリオ" pitchFamily="50" charset="-128"/>
              </a:rPr>
              <a:t>　　　　       </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(1) </a:t>
            </a:r>
            <a:r>
              <a:rPr lang="ja-JP" altLang="en-US" sz="1400" b="1" dirty="0" smtClean="0">
                <a:solidFill>
                  <a:schemeClr val="bg1"/>
                </a:solidFill>
                <a:latin typeface="メイリオ" pitchFamily="50" charset="-128"/>
                <a:ea typeface="メイリオ" pitchFamily="50" charset="-128"/>
                <a:cs typeface="メイリオ" pitchFamily="50" charset="-128"/>
              </a:rPr>
              <a:t>人事諸届・照会 更新ログ対応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(2)</a:t>
            </a:r>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AND</a:t>
            </a:r>
            <a:r>
              <a:rPr lang="ja-JP" altLang="en-US" sz="1400" b="1" dirty="0" smtClean="0">
                <a:solidFill>
                  <a:schemeClr val="bg1"/>
                </a:solidFill>
                <a:latin typeface="メイリオ" pitchFamily="50" charset="-128"/>
                <a:ea typeface="メイリオ" pitchFamily="50" charset="-128"/>
                <a:cs typeface="メイリオ" pitchFamily="50" charset="-128"/>
              </a:rPr>
              <a:t>承認機能対応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pPr lvl="0"/>
            <a:endParaRPr lang="en-US" altLang="ja-JP" sz="1400" b="1" dirty="0" smtClean="0">
              <a:solidFill>
                <a:schemeClr val="bg1"/>
              </a:solidFill>
              <a:latin typeface="+mn-ea"/>
            </a:endParaRPr>
          </a:p>
          <a:p>
            <a:pPr lvl="0"/>
            <a:r>
              <a:rPr lang="en-US" altLang="ja-JP" sz="1400" b="1" dirty="0" smtClean="0">
                <a:solidFill>
                  <a:schemeClr val="bg1"/>
                </a:solidFill>
                <a:latin typeface="+mn-ea"/>
              </a:rPr>
              <a:t>4</a:t>
            </a:r>
            <a:r>
              <a:rPr lang="ja-JP" altLang="en-US" sz="1400" b="1" dirty="0" err="1" smtClean="0">
                <a:solidFill>
                  <a:schemeClr val="bg1"/>
                </a:solidFill>
                <a:latin typeface="+mn-ea"/>
              </a:rPr>
              <a:t>．</a:t>
            </a:r>
            <a:r>
              <a:rPr lang="ja-JP" altLang="en-US" sz="1400" b="1" dirty="0" smtClean="0">
                <a:solidFill>
                  <a:schemeClr val="bg1"/>
                </a:solidFill>
                <a:latin typeface="+mn-ea"/>
              </a:rPr>
              <a:t>給与管理</a:t>
            </a:r>
            <a:r>
              <a:rPr lang="ja-JP" altLang="en-US" sz="1400" b="1" dirty="0" smtClean="0">
                <a:solidFill>
                  <a:schemeClr val="bg1"/>
                </a:solidFill>
                <a:latin typeface="メイリオ" pitchFamily="50" charset="-128"/>
                <a:ea typeface="メイリオ" pitchFamily="50" charset="-128"/>
                <a:cs typeface="メイリオ" pitchFamily="50" charset="-128"/>
              </a:rPr>
              <a:t>対応について</a:t>
            </a:r>
            <a:endParaRPr lang="en-US" altLang="ja-JP" sz="1400" b="1" dirty="0" smtClean="0">
              <a:solidFill>
                <a:schemeClr val="bg1"/>
              </a:solidFill>
              <a:latin typeface="メイリオ" pitchFamily="50" charset="-128"/>
              <a:ea typeface="メイリオ" pitchFamily="50" charset="-128"/>
              <a:cs typeface="メイリオ" pitchFamily="50" charset="-128"/>
            </a:endParaRPr>
          </a:p>
          <a:p>
            <a:r>
              <a:rPr lang="ja-JP" altLang="en-US" sz="1400" b="1" dirty="0" smtClean="0">
                <a:solidFill>
                  <a:schemeClr val="bg1"/>
                </a:solidFill>
                <a:latin typeface="メイリオ" pitchFamily="50" charset="-128"/>
                <a:ea typeface="メイリオ" pitchFamily="50" charset="-128"/>
                <a:cs typeface="メイリオ" pitchFamily="50" charset="-128"/>
              </a:rPr>
              <a:t>　　</a:t>
            </a:r>
            <a:r>
              <a:rPr lang="en-US" altLang="ja-JP" sz="1400" b="1" dirty="0" smtClean="0">
                <a:solidFill>
                  <a:schemeClr val="bg1"/>
                </a:solidFill>
                <a:latin typeface="メイリオ" pitchFamily="50" charset="-128"/>
                <a:ea typeface="メイリオ" pitchFamily="50" charset="-128"/>
                <a:cs typeface="メイリオ" pitchFamily="50" charset="-128"/>
              </a:rPr>
              <a:t>(1) </a:t>
            </a:r>
            <a:r>
              <a:rPr lang="ja-JP" altLang="en-US" sz="1400" b="1" dirty="0" smtClean="0">
                <a:solidFill>
                  <a:schemeClr val="bg1"/>
                </a:solidFill>
                <a:latin typeface="メイリオ" pitchFamily="50" charset="-128"/>
                <a:ea typeface="メイリオ" pitchFamily="50" charset="-128"/>
                <a:cs typeface="メイリオ" pitchFamily="50" charset="-128"/>
              </a:rPr>
              <a:t>統計資料データ集計対応</a:t>
            </a:r>
            <a:endParaRPr lang="en-US" altLang="ja-JP" sz="1400" b="1" dirty="0" smtClean="0">
              <a:solidFill>
                <a:schemeClr val="bg1"/>
              </a:solidFill>
              <a:latin typeface="メイリオ" pitchFamily="50" charset="-128"/>
              <a:ea typeface="メイリオ" pitchFamily="50" charset="-128"/>
              <a:cs typeface="メイリオ" pitchFamily="50" charset="-128"/>
            </a:endParaRPr>
          </a:p>
          <a:p>
            <a:endParaRPr lang="en-US" altLang="ja-JP" sz="1400" b="1" dirty="0" smtClean="0">
              <a:solidFill>
                <a:schemeClr val="bg1"/>
              </a:solidFill>
              <a:latin typeface="メイリオ" pitchFamily="50" charset="-128"/>
              <a:ea typeface="メイリオ" pitchFamily="50" charset="-128"/>
              <a:cs typeface="メイリオ" pitchFamily="50" charset="-128"/>
            </a:endParaRPr>
          </a:p>
        </p:txBody>
      </p:sp>
      <p:sp>
        <p:nvSpPr>
          <p:cNvPr id="10" name="正方形/長方形 9"/>
          <p:cNvSpPr/>
          <p:nvPr/>
        </p:nvSpPr>
        <p:spPr>
          <a:xfrm>
            <a:off x="4212468" y="1362540"/>
            <a:ext cx="4572000" cy="646331"/>
          </a:xfrm>
          <a:prstGeom prst="rect">
            <a:avLst/>
          </a:prstGeom>
        </p:spPr>
        <p:txBody>
          <a:bodyPr wrap="square">
            <a:spAutoFit/>
          </a:bodyPr>
          <a:lstStyle/>
          <a:p>
            <a:r>
              <a:rPr lang="en-US" altLang="ja-JP" b="1" i="1" dirty="0" smtClean="0">
                <a:solidFill>
                  <a:schemeClr val="bg1"/>
                </a:solidFill>
                <a:latin typeface="Times New Roman" pitchFamily="18" charset="0"/>
                <a:cs typeface="Times New Roman" pitchFamily="18" charset="0"/>
              </a:rPr>
              <a:t>SuperStream</a:t>
            </a:r>
            <a:r>
              <a:rPr lang="en-US" altLang="ja-JP" b="1" dirty="0" smtClean="0">
                <a:solidFill>
                  <a:schemeClr val="bg1"/>
                </a:solidFill>
                <a:latin typeface="Times New Roman" pitchFamily="18" charset="0"/>
                <a:cs typeface="Times New Roman" pitchFamily="18" charset="0"/>
              </a:rPr>
              <a:t>-CORE</a:t>
            </a:r>
            <a:r>
              <a:rPr lang="ja-JP" altLang="en-US" b="1" dirty="0" smtClean="0">
                <a:solidFill>
                  <a:schemeClr val="bg1"/>
                </a:solidFill>
                <a:latin typeface="Times New Roman" pitchFamily="18" charset="0"/>
                <a:cs typeface="Times New Roman" pitchFamily="18" charset="0"/>
              </a:rPr>
              <a:t>シリーズ</a:t>
            </a:r>
            <a:endParaRPr lang="en-US" altLang="ja-JP" b="1" dirty="0" smtClean="0">
              <a:solidFill>
                <a:schemeClr val="bg1"/>
              </a:solidFill>
              <a:latin typeface="Times New Roman" pitchFamily="18" charset="0"/>
              <a:cs typeface="Times New Roman" pitchFamily="18" charset="0"/>
            </a:endParaRPr>
          </a:p>
          <a:p>
            <a:r>
              <a:rPr lang="ja-JP" altLang="en-US" b="1" dirty="0" smtClean="0">
                <a:solidFill>
                  <a:schemeClr val="bg1"/>
                </a:solidFill>
                <a:latin typeface="Times New Roman" pitchFamily="18" charset="0"/>
                <a:cs typeface="Times New Roman" pitchFamily="18" charset="0"/>
              </a:rPr>
              <a:t>人事給与ソリューション</a:t>
            </a:r>
            <a:endParaRPr lang="en-US" altLang="ja-JP" b="1" dirty="0" smtClean="0">
              <a:solidFill>
                <a:schemeClr val="bg1"/>
              </a:solidFill>
            </a:endParaRPr>
          </a:p>
        </p:txBody>
      </p:sp>
      <p:cxnSp>
        <p:nvCxnSpPr>
          <p:cNvPr id="11" name="直線コネクタ 10"/>
          <p:cNvCxnSpPr/>
          <p:nvPr/>
        </p:nvCxnSpPr>
        <p:spPr>
          <a:xfrm>
            <a:off x="4247964" y="2024844"/>
            <a:ext cx="432048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A7DF962-795A-4296-9D45-B90E7B5F8A00}" type="slidenum">
              <a:rPr lang="en-US" altLang="ja-JP"/>
              <a:pPr/>
              <a:t>33</a:t>
            </a:fld>
            <a:endParaRPr lang="en-US" altLang="ja-JP"/>
          </a:p>
        </p:txBody>
      </p:sp>
      <p:sp>
        <p:nvSpPr>
          <p:cNvPr id="2" name="フッター プレースホルダー 1"/>
          <p:cNvSpPr>
            <a:spLocks noGrp="1"/>
          </p:cNvSpPr>
          <p:nvPr>
            <p:ph type="ftr" sz="quarter" idx="11"/>
          </p:nvPr>
        </p:nvSpPr>
        <p:spPr/>
        <p:txBody>
          <a:bodyPr/>
          <a:lstStyle/>
          <a:p>
            <a:r>
              <a:rPr lang="en-US" altLang="ja-JP" smtClean="0"/>
              <a:t>©  SuperStream Inc. All rights reserved.</a:t>
            </a:r>
            <a:endParaRPr lang="ja-JP" altLang="en-US" dirty="0"/>
          </a:p>
        </p:txBody>
      </p:sp>
      <p:sp>
        <p:nvSpPr>
          <p:cNvPr id="9" name="AutoShape 4"/>
          <p:cNvSpPr>
            <a:spLocks noChangeArrowheads="1"/>
          </p:cNvSpPr>
          <p:nvPr/>
        </p:nvSpPr>
        <p:spPr bwMode="auto">
          <a:xfrm>
            <a:off x="341313" y="1844824"/>
            <a:ext cx="8424862" cy="1584325"/>
          </a:xfrm>
          <a:prstGeom prst="roundRect">
            <a:avLst>
              <a:gd name="adj" fmla="val 16667"/>
            </a:avLst>
          </a:prstGeom>
          <a:solidFill>
            <a:schemeClr val="bg1">
              <a:alpha val="85097"/>
            </a:scheme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lstStyle/>
          <a:p>
            <a:pPr fontAlgn="base">
              <a:spcBef>
                <a:spcPct val="0"/>
              </a:spcBef>
              <a:spcAft>
                <a:spcPct val="0"/>
              </a:spcAft>
            </a:pPr>
            <a:endParaRPr lang="ja-JP" altLang="en-US" sz="1600" b="1">
              <a:solidFill>
                <a:srgbClr val="FFFFFF"/>
              </a:solidFill>
              <a:latin typeface="メイリオ" pitchFamily="50" charset="-128"/>
              <a:ea typeface="メイリオ" pitchFamily="50" charset="-128"/>
              <a:cs typeface="メイリオ" pitchFamily="50" charset="-128"/>
            </a:endParaRPr>
          </a:p>
        </p:txBody>
      </p:sp>
      <p:sp>
        <p:nvSpPr>
          <p:cNvPr id="10" name="Rectangle 5"/>
          <p:cNvSpPr txBox="1">
            <a:spLocks noChangeArrowheads="1"/>
          </p:cNvSpPr>
          <p:nvPr/>
        </p:nvSpPr>
        <p:spPr bwMode="gray">
          <a:xfrm>
            <a:off x="519310" y="1844824"/>
            <a:ext cx="8085138" cy="1573213"/>
          </a:xfrm>
          <a:prstGeom prst="rect">
            <a:avLst/>
          </a:prstGeo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rIns="0" bIns="0" anchor="ctr"/>
          <a:lstStyle>
            <a:lvl1pPr algn="l" rtl="0" eaLnBrk="0" fontAlgn="base" hangingPunct="0">
              <a:lnSpc>
                <a:spcPts val="26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2pPr>
            <a:lvl3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3pPr>
            <a:lvl4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4pPr>
            <a:lvl5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5pPr>
            <a:lvl6pPr marL="4572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a:lstStyle>
          <a:p>
            <a:pPr algn="ctr">
              <a:lnSpc>
                <a:spcPct val="100000"/>
              </a:lnSpc>
            </a:pPr>
            <a:r>
              <a:rPr lang="en-US" altLang="ja-JP" b="1" dirty="0" smtClean="0">
                <a:solidFill>
                  <a:schemeClr val="accent4">
                    <a:lumMod val="75000"/>
                  </a:schemeClr>
                </a:solidFill>
                <a:latin typeface="メイリオ" pitchFamily="50" charset="-128"/>
                <a:ea typeface="メイリオ" pitchFamily="50" charset="-128"/>
                <a:cs typeface="メイリオ" pitchFamily="50" charset="-128"/>
              </a:rPr>
              <a:t>1.</a:t>
            </a:r>
            <a:r>
              <a:rPr lang="ja-JP" altLang="en-US" b="1" dirty="0" smtClean="0">
                <a:solidFill>
                  <a:schemeClr val="accent4">
                    <a:lumMod val="75000"/>
                  </a:schemeClr>
                </a:solidFill>
                <a:latin typeface="メイリオ" pitchFamily="50" charset="-128"/>
                <a:ea typeface="メイリオ" pitchFamily="50" charset="-128"/>
                <a:cs typeface="メイリオ" pitchFamily="50" charset="-128"/>
              </a:rPr>
              <a:t>マイナンバー対応について</a:t>
            </a:r>
            <a:endParaRPr lang="en-US" altLang="ja-JP" b="1" dirty="0" smtClean="0">
              <a:solidFill>
                <a:schemeClr val="accent4">
                  <a:lumMod val="75000"/>
                </a:schemeClr>
              </a:solidFill>
              <a:latin typeface="メイリオ" pitchFamily="50" charset="-128"/>
              <a:ea typeface="メイリオ" pitchFamily="50" charset="-128"/>
              <a:cs typeface="メイリオ" pitchFamily="50" charset="-128"/>
            </a:endParaRPr>
          </a:p>
          <a:p>
            <a:pPr algn="ctr">
              <a:lnSpc>
                <a:spcPct val="100000"/>
              </a:lnSpc>
            </a:pPr>
            <a:r>
              <a:rPr lang="en-US" altLang="ja-JP" sz="1800" b="1" i="1" dirty="0" smtClean="0">
                <a:solidFill>
                  <a:schemeClr val="accent4">
                    <a:lumMod val="75000"/>
                  </a:schemeClr>
                </a:solidFill>
                <a:latin typeface="Times New Roman" pitchFamily="18" charset="0"/>
                <a:cs typeface="Times New Roman" pitchFamily="18" charset="0"/>
              </a:rPr>
              <a:t> </a:t>
            </a:r>
            <a:r>
              <a:rPr lang="en-US" altLang="ja-JP" sz="1800" b="1" i="1" dirty="0" err="1" smtClean="0">
                <a:solidFill>
                  <a:schemeClr val="accent4">
                    <a:lumMod val="75000"/>
                  </a:schemeClr>
                </a:solidFill>
                <a:latin typeface="Times New Roman" pitchFamily="18" charset="0"/>
                <a:cs typeface="Times New Roman" pitchFamily="18" charset="0"/>
              </a:rPr>
              <a:t>SuperStream</a:t>
            </a:r>
            <a:r>
              <a:rPr lang="en-US" altLang="ja-JP" sz="1800" b="1" dirty="0" smtClean="0">
                <a:solidFill>
                  <a:schemeClr val="accent4">
                    <a:lumMod val="75000"/>
                  </a:schemeClr>
                </a:solidFill>
                <a:latin typeface="Times New Roman" pitchFamily="18" charset="0"/>
                <a:cs typeface="Times New Roman" pitchFamily="18" charset="0"/>
              </a:rPr>
              <a:t>-</a:t>
            </a:r>
            <a:r>
              <a:rPr lang="en-US" altLang="ja-JP" sz="1800" b="1" dirty="0" smtClean="0">
                <a:solidFill>
                  <a:schemeClr val="accent4">
                    <a:lumMod val="75000"/>
                  </a:schemeClr>
                </a:solidFill>
                <a:latin typeface="Times New Roman" pitchFamily="18" charset="0"/>
                <a:ea typeface="メイリオ" pitchFamily="50" charset="-128"/>
                <a:cs typeface="Times New Roman" pitchFamily="18" charset="0"/>
              </a:rPr>
              <a:t>HR+ PR+ field/HR </a:t>
            </a:r>
            <a:r>
              <a:rPr lang="ja-JP" altLang="en-US" sz="1800" b="1" dirty="0" smtClean="0">
                <a:solidFill>
                  <a:schemeClr val="accent4">
                    <a:lumMod val="75000"/>
                  </a:schemeClr>
                </a:solidFill>
                <a:latin typeface="Times New Roman" pitchFamily="18" charset="0"/>
                <a:ea typeface="メイリオ" pitchFamily="50" charset="-128"/>
                <a:cs typeface="Times New Roman" pitchFamily="18" charset="0"/>
              </a:rPr>
              <a:t>退職金</a:t>
            </a:r>
            <a:endParaRPr lang="en-US" altLang="ja-JP" sz="1800" b="1" dirty="0" smtClean="0">
              <a:solidFill>
                <a:schemeClr val="accent4">
                  <a:lumMod val="75000"/>
                </a:schemeClr>
              </a:solidFill>
              <a:latin typeface="Times New Roman" pitchFamily="18" charset="0"/>
              <a:ea typeface="メイリオ" pitchFamily="50" charset="-128"/>
              <a:cs typeface="Times New Roman" pitchFamily="18" charset="0"/>
            </a:endParaRPr>
          </a:p>
        </p:txBody>
      </p:sp>
    </p:spTree>
    <p:extLst>
      <p:ext uri="{BB962C8B-B14F-4D97-AF65-F5344CB8AC3E}">
        <p14:creationId xmlns:p14="http://schemas.microsoft.com/office/powerpoint/2010/main" xmlns="" val="4249907189"/>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iterate type="lt">
                                    <p:tmPct val="0"/>
                                  </p:iterate>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1000"/>
                            </p:stCondLst>
                            <p:childTnLst>
                              <p:par>
                                <p:cTn id="9" presetID="27" presetClass="entr" presetSubtype="0" fill="hold" grpId="1" nodeType="afterEffect">
                                  <p:stCondLst>
                                    <p:cond delay="0"/>
                                  </p:stCondLst>
                                  <p:iterate type="lt">
                                    <p:tmPct val="50000"/>
                                  </p:iterate>
                                  <p:childTnLst>
                                    <p:set>
                                      <p:cBhvr>
                                        <p:cTn id="10" dur="1" fill="hold">
                                          <p:stCondLst>
                                            <p:cond delay="0"/>
                                          </p:stCondLst>
                                        </p:cTn>
                                        <p:tgtEl>
                                          <p:spTgt spid="10"/>
                                        </p:tgtEl>
                                        <p:attrNameLst>
                                          <p:attrName>style.visibility</p:attrName>
                                        </p:attrNameLst>
                                      </p:cBhvr>
                                      <p:to>
                                        <p:strVal val="visible"/>
                                      </p:to>
                                    </p:set>
                                    <p:anim calcmode="discrete" valueType="clr">
                                      <p:cBhvr override="childStyle">
                                        <p:cTn id="11"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0"/>
                                        </p:tgtEl>
                                        <p:attrNameLst>
                                          <p:attrName>fillcolor</p:attrName>
                                        </p:attrNameLst>
                                      </p:cBhvr>
                                      <p:tavLst>
                                        <p:tav tm="0">
                                          <p:val>
                                            <p:clrVal>
                                              <a:schemeClr val="accent2"/>
                                            </p:clrVal>
                                          </p:val>
                                        </p:tav>
                                        <p:tav tm="50000">
                                          <p:val>
                                            <p:clrVal>
                                              <a:schemeClr val="hlink"/>
                                            </p:clrVal>
                                          </p:val>
                                        </p:tav>
                                      </p:tavLst>
                                    </p:anim>
                                    <p:set>
                                      <p:cBhvr>
                                        <p:cTn id="13"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34</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sp>
        <p:nvSpPr>
          <p:cNvPr id="5" name="タイトル 5"/>
          <p:cNvSpPr>
            <a:spLocks noGrp="1"/>
          </p:cNvSpPr>
          <p:nvPr>
            <p:ph type="title"/>
          </p:nvPr>
        </p:nvSpPr>
        <p:spPr>
          <a:xfrm>
            <a:off x="504000" y="0"/>
            <a:ext cx="8136000" cy="944724"/>
          </a:xfrm>
        </p:spPr>
        <p:txBody>
          <a:bodyPr anchor="ctr"/>
          <a:lstStyle/>
          <a:p>
            <a:pPr fontAlgn="base">
              <a:lnSpc>
                <a:spcPct val="100000"/>
              </a:lnSpc>
              <a:spcAft>
                <a:spcPct val="0"/>
              </a:spcAft>
              <a:defRPr/>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HR+ PR+ field/HR </a:t>
            </a:r>
            <a:r>
              <a:rPr lang="ja-JP" altLang="en-US" dirty="0" smtClean="0">
                <a:solidFill>
                  <a:prstClr val="white"/>
                </a:solidFill>
                <a:latin typeface="Times New Roman" pitchFamily="18" charset="0"/>
                <a:ea typeface="メイリオ" pitchFamily="50" charset="-128"/>
                <a:cs typeface="Times New Roman" pitchFamily="18" charset="0"/>
              </a:rPr>
              <a:t>退職金</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800" dirty="0" smtClean="0">
                <a:solidFill>
                  <a:srgbClr val="FFFFFF"/>
                </a:solidFill>
              </a:rPr>
              <a:t> 　</a:t>
            </a:r>
            <a:r>
              <a:rPr lang="ja-JP" altLang="en-US" sz="1800" spc="100" dirty="0" smtClean="0">
                <a:solidFill>
                  <a:srgbClr val="FFFFFF"/>
                </a:solidFill>
                <a:cs typeface="メイリオ" pitchFamily="50" charset="-128"/>
              </a:rPr>
              <a:t> ～</a:t>
            </a:r>
            <a:r>
              <a:rPr lang="en-US" altLang="ja-JP" sz="1800" spc="100" dirty="0" smtClean="0">
                <a:solidFill>
                  <a:srgbClr val="FFFFFF"/>
                </a:solidFill>
                <a:cs typeface="メイリオ" pitchFamily="50" charset="-128"/>
              </a:rPr>
              <a:t>1-1.</a:t>
            </a:r>
            <a:r>
              <a:rPr lang="ja-JP" altLang="en-US" sz="1800" dirty="0" smtClean="0"/>
              <a:t>マイナンバー機能利用端末制限～</a:t>
            </a:r>
            <a:endParaRPr kumimoji="1" lang="ja-JP" altLang="en-US" dirty="0">
              <a:latin typeface="メイリオ" pitchFamily="50" charset="-128"/>
              <a:ea typeface="メイリオ" pitchFamily="50" charset="-128"/>
              <a:cs typeface="メイリオ" pitchFamily="50" charset="-128"/>
            </a:endParaRPr>
          </a:p>
        </p:txBody>
      </p:sp>
      <p:sp>
        <p:nvSpPr>
          <p:cNvPr id="1612" name="角丸四角形 1611"/>
          <p:cNvSpPr/>
          <p:nvPr/>
        </p:nvSpPr>
        <p:spPr>
          <a:xfrm>
            <a:off x="179512" y="2168860"/>
            <a:ext cx="8820980" cy="3848362"/>
          </a:xfrm>
          <a:prstGeom prst="roundRect">
            <a:avLst>
              <a:gd name="adj" fmla="val 4543"/>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13" name="角丸四角形 1612"/>
          <p:cNvSpPr/>
          <p:nvPr/>
        </p:nvSpPr>
        <p:spPr>
          <a:xfrm>
            <a:off x="539552" y="4221088"/>
            <a:ext cx="1800200" cy="1728192"/>
          </a:xfrm>
          <a:prstGeom prst="roundRect">
            <a:avLst>
              <a:gd name="adj" fmla="val 8136"/>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4" name="角丸四角形 1613"/>
          <p:cNvSpPr/>
          <p:nvPr/>
        </p:nvSpPr>
        <p:spPr>
          <a:xfrm>
            <a:off x="539552" y="2384884"/>
            <a:ext cx="1800200" cy="1800200"/>
          </a:xfrm>
          <a:prstGeom prst="roundRect">
            <a:avLst>
              <a:gd name="adj" fmla="val 8136"/>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5" name="角丸四角形 1614"/>
          <p:cNvSpPr/>
          <p:nvPr/>
        </p:nvSpPr>
        <p:spPr>
          <a:xfrm>
            <a:off x="3023828" y="2416822"/>
            <a:ext cx="5652628" cy="3532458"/>
          </a:xfrm>
          <a:prstGeom prst="roundRect">
            <a:avLst>
              <a:gd name="adj" fmla="val 4018"/>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6" name="正方形/長方形 1615"/>
          <p:cNvSpPr/>
          <p:nvPr/>
        </p:nvSpPr>
        <p:spPr>
          <a:xfrm>
            <a:off x="270314" y="1088740"/>
            <a:ext cx="1281120"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617" name="AutoShape 5"/>
          <p:cNvSpPr>
            <a:spLocks noChangeArrowheads="1"/>
          </p:cNvSpPr>
          <p:nvPr/>
        </p:nvSpPr>
        <p:spPr bwMode="gray">
          <a:xfrm>
            <a:off x="503548" y="1340768"/>
            <a:ext cx="8534752" cy="792088"/>
          </a:xfrm>
          <a:prstGeom prst="roundRect">
            <a:avLst>
              <a:gd name="adj" fmla="val 4086"/>
            </a:avLst>
          </a:prstGeom>
          <a:noFill/>
          <a:ln w="9525" algn="ctr">
            <a:noFill/>
            <a:round/>
            <a:headEnd/>
            <a:tailEnd/>
          </a:ln>
        </p:spPr>
        <p:txBody>
          <a:bodyPr wrap="none" anchor="t" anchorCtr="0"/>
          <a:lstStyle/>
          <a:p>
            <a:r>
              <a:rPr lang="ja-JP" altLang="ja-JP" sz="1400" dirty="0" smtClean="0"/>
              <a:t>会社別にマイナンバー関連機能を利用できる利用端末を制限する事が可能となります。</a:t>
            </a:r>
            <a:endParaRPr lang="en-US" altLang="ja-JP" sz="1400" dirty="0" smtClean="0"/>
          </a:p>
          <a:p>
            <a:r>
              <a:rPr lang="ja-JP" altLang="en-US" sz="1400" dirty="0" smtClean="0">
                <a:latin typeface="メイリオ" pitchFamily="50" charset="-128"/>
                <a:ea typeface="メイリオ" pitchFamily="50" charset="-128"/>
                <a:cs typeface="メイリオ" pitchFamily="50" charset="-128"/>
              </a:rPr>
              <a:t>これまでの、マイナンバー管理者制限に加えて、利用端末制限により、安全管理措置面の向上を図り、</a:t>
            </a: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ユーザ様のマイナンバー漏洩リスクを軽減します。</a:t>
            </a:r>
            <a:endParaRPr lang="en-US" altLang="ja-JP" sz="1400" dirty="0" smtClean="0">
              <a:latin typeface="メイリオ" pitchFamily="50" charset="-128"/>
              <a:ea typeface="メイリオ" pitchFamily="50" charset="-128"/>
              <a:cs typeface="メイリオ" pitchFamily="50" charset="-128"/>
            </a:endParaRPr>
          </a:p>
        </p:txBody>
      </p:sp>
      <p:sp>
        <p:nvSpPr>
          <p:cNvPr id="1618" name="テキスト ボックス 1617"/>
          <p:cNvSpPr txBox="1"/>
          <p:nvPr/>
        </p:nvSpPr>
        <p:spPr>
          <a:xfrm>
            <a:off x="683568" y="2611360"/>
            <a:ext cx="1226803" cy="577629"/>
          </a:xfrm>
          <a:prstGeom prst="rect">
            <a:avLst/>
          </a:prstGeom>
        </p:spPr>
        <p:txBody>
          <a:bodyPr wrap="squar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endParaRPr kumimoji="1" lang="ja-JP" altLang="en-US" sz="2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619" name="テキスト ボックス 1618"/>
          <p:cNvSpPr txBox="1"/>
          <p:nvPr/>
        </p:nvSpPr>
        <p:spPr>
          <a:xfrm>
            <a:off x="980934" y="2456892"/>
            <a:ext cx="1502834" cy="385086"/>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400" noProof="0" dirty="0" smtClean="0">
                <a:latin typeface="メイリオ" pitchFamily="50" charset="-128"/>
                <a:ea typeface="メイリオ" pitchFamily="50" charset="-128"/>
                <a:cs typeface="メイリオ" pitchFamily="50" charset="-128"/>
              </a:rPr>
              <a:t>利用可能端末</a:t>
            </a:r>
            <a:endPar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1620" name="右矢印 1619"/>
          <p:cNvSpPr/>
          <p:nvPr/>
        </p:nvSpPr>
        <p:spPr bwMode="auto">
          <a:xfrm>
            <a:off x="2337615" y="4937102"/>
            <a:ext cx="705600" cy="292099"/>
          </a:xfrm>
          <a:prstGeom prst="rightArrow">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grpSp>
        <p:nvGrpSpPr>
          <p:cNvPr id="3" name="グループ化 80"/>
          <p:cNvGrpSpPr/>
          <p:nvPr/>
        </p:nvGrpSpPr>
        <p:grpSpPr>
          <a:xfrm>
            <a:off x="755575" y="3041590"/>
            <a:ext cx="972000" cy="726762"/>
            <a:chOff x="611560" y="2744924"/>
            <a:chExt cx="1116064" cy="815392"/>
          </a:xfrm>
        </p:grpSpPr>
        <p:grpSp>
          <p:nvGrpSpPr>
            <p:cNvPr id="6" name="グループ化 514"/>
            <p:cNvGrpSpPr/>
            <p:nvPr/>
          </p:nvGrpSpPr>
          <p:grpSpPr>
            <a:xfrm>
              <a:off x="611560" y="2924944"/>
              <a:ext cx="635372" cy="635372"/>
              <a:chOff x="3203848" y="3291830"/>
              <a:chExt cx="381000" cy="381000"/>
            </a:xfrm>
            <a:solidFill>
              <a:schemeClr val="tx2"/>
            </a:solidFill>
          </p:grpSpPr>
          <p:sp>
            <p:nvSpPr>
              <p:cNvPr id="1626"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27"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7" name="グループ化 525"/>
            <p:cNvGrpSpPr/>
            <p:nvPr/>
          </p:nvGrpSpPr>
          <p:grpSpPr>
            <a:xfrm>
              <a:off x="1187624" y="2744924"/>
              <a:ext cx="540000" cy="540000"/>
              <a:chOff x="3784104" y="1923678"/>
              <a:chExt cx="381000" cy="381000"/>
            </a:xfrm>
            <a:solidFill>
              <a:schemeClr val="tx2"/>
            </a:solidFill>
          </p:grpSpPr>
          <p:sp>
            <p:nvSpPr>
              <p:cNvPr id="1624"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25"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8" name="グループ化 46"/>
          <p:cNvGrpSpPr/>
          <p:nvPr/>
        </p:nvGrpSpPr>
        <p:grpSpPr>
          <a:xfrm>
            <a:off x="755576" y="4829089"/>
            <a:ext cx="972000" cy="707380"/>
            <a:chOff x="755576" y="4845856"/>
            <a:chExt cx="1116064" cy="815392"/>
          </a:xfrm>
        </p:grpSpPr>
        <p:grpSp>
          <p:nvGrpSpPr>
            <p:cNvPr id="9" name="グループ化 525"/>
            <p:cNvGrpSpPr/>
            <p:nvPr/>
          </p:nvGrpSpPr>
          <p:grpSpPr>
            <a:xfrm>
              <a:off x="1331640" y="4845856"/>
              <a:ext cx="540000" cy="540000"/>
              <a:chOff x="3784104" y="1923678"/>
              <a:chExt cx="381000" cy="381000"/>
            </a:xfrm>
            <a:solidFill>
              <a:schemeClr val="accent6"/>
            </a:solidFill>
          </p:grpSpPr>
          <p:sp>
            <p:nvSpPr>
              <p:cNvPr id="1633"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1634"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grpSp>
          <p:nvGrpSpPr>
            <p:cNvPr id="10" name="グループ化 514"/>
            <p:cNvGrpSpPr/>
            <p:nvPr/>
          </p:nvGrpSpPr>
          <p:grpSpPr>
            <a:xfrm>
              <a:off x="755576" y="5025876"/>
              <a:ext cx="635372" cy="635372"/>
              <a:chOff x="3203848" y="3291830"/>
              <a:chExt cx="381000" cy="381000"/>
            </a:xfrm>
            <a:solidFill>
              <a:schemeClr val="tx2"/>
            </a:solidFill>
          </p:grpSpPr>
          <p:sp>
            <p:nvSpPr>
              <p:cNvPr id="1631"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32"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1635" name="テキスト ボックス 1634"/>
          <p:cNvSpPr txBox="1"/>
          <p:nvPr/>
        </p:nvSpPr>
        <p:spPr>
          <a:xfrm>
            <a:off x="1007604" y="4289029"/>
            <a:ext cx="1460162" cy="372747"/>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利用</a:t>
            </a:r>
            <a:r>
              <a:rPr lang="ja-JP" altLang="en-US" sz="1400" noProof="0" dirty="0" smtClean="0">
                <a:latin typeface="メイリオ" pitchFamily="50" charset="-128"/>
                <a:ea typeface="メイリオ" pitchFamily="50" charset="-128"/>
                <a:cs typeface="メイリオ" pitchFamily="50" charset="-128"/>
              </a:rPr>
              <a:t>不可端末</a:t>
            </a:r>
            <a:endParaRPr kumimoji="1" lang="ja-JP" altLang="en-US" sz="14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sp>
        <p:nvSpPr>
          <p:cNvPr id="1636" name="テキスト ボックス 1635"/>
          <p:cNvSpPr txBox="1"/>
          <p:nvPr/>
        </p:nvSpPr>
        <p:spPr>
          <a:xfrm>
            <a:off x="575556" y="3645024"/>
            <a:ext cx="972108" cy="576064"/>
          </a:xfrm>
          <a:prstGeom prst="rect">
            <a:avLst/>
          </a:prstGeom>
        </p:spPr>
        <p:txBody>
          <a:bodyPr wrap="square" lIns="0" tIns="0" rIns="0" bIns="0" rtlCol="0" anchor="t" anchorCtr="0">
            <a:no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ja-JP" altLang="en-US"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マイナンバー</a:t>
            </a:r>
            <a:endParaRPr kumimoji="1" lang="en-US" altLang="ja-JP"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spcBef>
                <a:spcPct val="0"/>
              </a:spcBef>
              <a:spcAft>
                <a:spcPts val="0"/>
              </a:spcAft>
              <a:buClrTx/>
              <a:buSzTx/>
              <a:buFontTx/>
              <a:buNone/>
              <a:tabLst/>
            </a:pPr>
            <a:r>
              <a:rPr kumimoji="1" lang="ja-JP" altLang="en-US"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管理者</a:t>
            </a:r>
            <a:r>
              <a:rPr kumimoji="1" lang="en-US" altLang="ja-JP"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a:t>
            </a:r>
            <a:endParaRPr kumimoji="1" lang="ja-JP" altLang="en-US"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sp>
        <p:nvSpPr>
          <p:cNvPr id="1637" name="右矢印 1636"/>
          <p:cNvSpPr/>
          <p:nvPr/>
        </p:nvSpPr>
        <p:spPr bwMode="auto">
          <a:xfrm>
            <a:off x="2339753" y="3248980"/>
            <a:ext cx="648072" cy="288032"/>
          </a:xfrm>
          <a:prstGeom prst="rightArrow">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
        <p:nvSpPr>
          <p:cNvPr id="1638" name="テキスト ボックス 1637"/>
          <p:cNvSpPr txBox="1"/>
          <p:nvPr/>
        </p:nvSpPr>
        <p:spPr>
          <a:xfrm>
            <a:off x="7128284" y="3532946"/>
            <a:ext cx="1073453" cy="449267"/>
          </a:xfrm>
          <a:prstGeom prst="rect">
            <a:avLst/>
          </a:prstGeom>
        </p:spPr>
        <p:txBody>
          <a:bodyPr wrap="square" lIns="0" tIns="0" rIns="0" bIns="0" rtlCol="0" anchor="t" anchorCtr="0">
            <a:normAutofit/>
          </a:bodyPr>
          <a:lstStyle/>
          <a:p>
            <a:pPr>
              <a:lnSpc>
                <a:spcPct val="110000"/>
              </a:lnSpc>
              <a:spcBef>
                <a:spcPct val="0"/>
              </a:spcBef>
            </a:pPr>
            <a:r>
              <a:rPr lang="ja-JP" altLang="en-US" sz="1200" dirty="0" smtClean="0">
                <a:latin typeface="メイリオ" pitchFamily="50" charset="-128"/>
                <a:ea typeface="メイリオ" pitchFamily="50" charset="-128"/>
                <a:cs typeface="メイリオ" pitchFamily="50" charset="-128"/>
              </a:rPr>
              <a:t>扶養控除申告書</a:t>
            </a:r>
          </a:p>
          <a:p>
            <a:pPr marL="0" marR="0" indent="0" algn="l" defTabSz="914400" rtl="0" eaLnBrk="1" fontAlgn="auto" latinLnBrk="0" hangingPunct="1">
              <a:lnSpc>
                <a:spcPct val="110000"/>
              </a:lnSpc>
              <a:spcBef>
                <a:spcPct val="0"/>
              </a:spcBef>
              <a:spcAft>
                <a:spcPts val="0"/>
              </a:spcAft>
              <a:buClrTx/>
              <a:buSzTx/>
              <a:buFontTx/>
              <a:buNone/>
              <a:tabLst/>
            </a:pPr>
            <a:r>
              <a:rPr lang="ja-JP" altLang="en-US" sz="1200" dirty="0" smtClean="0">
                <a:latin typeface="メイリオ" pitchFamily="50" charset="-128"/>
                <a:ea typeface="メイリオ" pitchFamily="50" charset="-128"/>
                <a:cs typeface="メイリオ" pitchFamily="50" charset="-128"/>
              </a:rPr>
              <a:t>源泉徴収票など</a:t>
            </a:r>
            <a:endParaRPr lang="en-US" altLang="ja-JP" sz="1200" dirty="0" smtClean="0">
              <a:latin typeface="メイリオ" pitchFamily="50" charset="-128"/>
              <a:ea typeface="メイリオ" pitchFamily="50" charset="-128"/>
              <a:cs typeface="メイリオ" pitchFamily="50" charset="-128"/>
            </a:endParaRPr>
          </a:p>
        </p:txBody>
      </p:sp>
      <p:sp>
        <p:nvSpPr>
          <p:cNvPr id="1639" name="テキスト ボックス 1638"/>
          <p:cNvSpPr txBox="1"/>
          <p:nvPr/>
        </p:nvSpPr>
        <p:spPr>
          <a:xfrm>
            <a:off x="6228184" y="3424934"/>
            <a:ext cx="1410823" cy="385086"/>
          </a:xfrm>
          <a:prstGeom prst="rect">
            <a:avLst/>
          </a:prstGeom>
        </p:spPr>
        <p:txBody>
          <a:bodyPr wrap="squar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endPar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grpSp>
        <p:nvGrpSpPr>
          <p:cNvPr id="11" name="グループ化 158"/>
          <p:cNvGrpSpPr/>
          <p:nvPr/>
        </p:nvGrpSpPr>
        <p:grpSpPr>
          <a:xfrm>
            <a:off x="3239853" y="3208910"/>
            <a:ext cx="1101202" cy="224634"/>
            <a:chOff x="3095836" y="3681028"/>
            <a:chExt cx="1292715" cy="252028"/>
          </a:xfrm>
          <a:solidFill>
            <a:schemeClr val="tx2"/>
          </a:solidFill>
        </p:grpSpPr>
        <p:grpSp>
          <p:nvGrpSpPr>
            <p:cNvPr id="12" name="グループ化 278"/>
            <p:cNvGrpSpPr/>
            <p:nvPr/>
          </p:nvGrpSpPr>
          <p:grpSpPr>
            <a:xfrm>
              <a:off x="3095836" y="3681028"/>
              <a:ext cx="111441" cy="252028"/>
              <a:chOff x="3084116" y="682625"/>
              <a:chExt cx="381000" cy="381000"/>
            </a:xfrm>
            <a:grpFill/>
          </p:grpSpPr>
          <p:sp>
            <p:nvSpPr>
              <p:cNvPr id="168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8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8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3" name="グループ化 278"/>
            <p:cNvGrpSpPr/>
            <p:nvPr/>
          </p:nvGrpSpPr>
          <p:grpSpPr>
            <a:xfrm>
              <a:off x="3207277" y="3681028"/>
              <a:ext cx="111441" cy="252028"/>
              <a:chOff x="3084116" y="682625"/>
              <a:chExt cx="381000" cy="381000"/>
            </a:xfrm>
            <a:grpFill/>
          </p:grpSpPr>
          <p:sp>
            <p:nvSpPr>
              <p:cNvPr id="168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8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8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4" name="グループ化 278"/>
            <p:cNvGrpSpPr/>
            <p:nvPr/>
          </p:nvGrpSpPr>
          <p:grpSpPr>
            <a:xfrm>
              <a:off x="3318718" y="3681028"/>
              <a:ext cx="111441" cy="252028"/>
              <a:chOff x="3084116" y="682625"/>
              <a:chExt cx="381000" cy="381000"/>
            </a:xfrm>
            <a:grpFill/>
          </p:grpSpPr>
          <p:sp>
            <p:nvSpPr>
              <p:cNvPr id="168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8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8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5" name="グループ化 278"/>
            <p:cNvGrpSpPr/>
            <p:nvPr/>
          </p:nvGrpSpPr>
          <p:grpSpPr>
            <a:xfrm>
              <a:off x="3430159" y="3681028"/>
              <a:ext cx="111441" cy="252028"/>
              <a:chOff x="3084116" y="682625"/>
              <a:chExt cx="381000" cy="381000"/>
            </a:xfrm>
            <a:grpFill/>
          </p:grpSpPr>
          <p:sp>
            <p:nvSpPr>
              <p:cNvPr id="167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 name="グループ化 278"/>
            <p:cNvGrpSpPr/>
            <p:nvPr/>
          </p:nvGrpSpPr>
          <p:grpSpPr>
            <a:xfrm>
              <a:off x="3519312" y="3681028"/>
              <a:ext cx="111441" cy="252028"/>
              <a:chOff x="3084116" y="682625"/>
              <a:chExt cx="381000" cy="381000"/>
            </a:xfrm>
            <a:grpFill/>
          </p:grpSpPr>
          <p:sp>
            <p:nvSpPr>
              <p:cNvPr id="167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 name="グループ化 278"/>
            <p:cNvGrpSpPr/>
            <p:nvPr/>
          </p:nvGrpSpPr>
          <p:grpSpPr>
            <a:xfrm>
              <a:off x="3630753" y="3681028"/>
              <a:ext cx="111441" cy="252028"/>
              <a:chOff x="3084116" y="682625"/>
              <a:chExt cx="381000" cy="381000"/>
            </a:xfrm>
            <a:grpFill/>
          </p:grpSpPr>
          <p:sp>
            <p:nvSpPr>
              <p:cNvPr id="167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 name="グループ化 278"/>
            <p:cNvGrpSpPr/>
            <p:nvPr/>
          </p:nvGrpSpPr>
          <p:grpSpPr>
            <a:xfrm>
              <a:off x="3742194" y="3681028"/>
              <a:ext cx="111441" cy="252028"/>
              <a:chOff x="3084116" y="682625"/>
              <a:chExt cx="381000" cy="381000"/>
            </a:xfrm>
            <a:grpFill/>
          </p:grpSpPr>
          <p:sp>
            <p:nvSpPr>
              <p:cNvPr id="166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7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9" name="グループ化 278"/>
            <p:cNvGrpSpPr/>
            <p:nvPr/>
          </p:nvGrpSpPr>
          <p:grpSpPr>
            <a:xfrm>
              <a:off x="3853634" y="3681028"/>
              <a:ext cx="111441" cy="252028"/>
              <a:chOff x="3084116" y="682625"/>
              <a:chExt cx="381000" cy="381000"/>
            </a:xfrm>
            <a:grpFill/>
          </p:grpSpPr>
          <p:sp>
            <p:nvSpPr>
              <p:cNvPr id="166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0" name="グループ化 278"/>
            <p:cNvGrpSpPr/>
            <p:nvPr/>
          </p:nvGrpSpPr>
          <p:grpSpPr>
            <a:xfrm>
              <a:off x="3965075" y="3681028"/>
              <a:ext cx="111441" cy="252028"/>
              <a:chOff x="3084116" y="682625"/>
              <a:chExt cx="381000" cy="381000"/>
            </a:xfrm>
            <a:grpFill/>
          </p:grpSpPr>
          <p:sp>
            <p:nvSpPr>
              <p:cNvPr id="166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1" name="グループ化 278"/>
            <p:cNvGrpSpPr/>
            <p:nvPr/>
          </p:nvGrpSpPr>
          <p:grpSpPr>
            <a:xfrm>
              <a:off x="4054228" y="3681028"/>
              <a:ext cx="111441" cy="252028"/>
              <a:chOff x="3084116" y="682625"/>
              <a:chExt cx="381000" cy="381000"/>
            </a:xfrm>
            <a:grpFill/>
          </p:grpSpPr>
          <p:sp>
            <p:nvSpPr>
              <p:cNvPr id="165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6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2" name="グループ化 278"/>
            <p:cNvGrpSpPr/>
            <p:nvPr/>
          </p:nvGrpSpPr>
          <p:grpSpPr>
            <a:xfrm>
              <a:off x="4165669" y="3681028"/>
              <a:ext cx="111441" cy="252028"/>
              <a:chOff x="3084116" y="682625"/>
              <a:chExt cx="381000" cy="381000"/>
            </a:xfrm>
            <a:grpFill/>
          </p:grpSpPr>
          <p:sp>
            <p:nvSpPr>
              <p:cNvPr id="165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5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5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3" name="グループ化 278"/>
            <p:cNvGrpSpPr/>
            <p:nvPr/>
          </p:nvGrpSpPr>
          <p:grpSpPr>
            <a:xfrm>
              <a:off x="4277110" y="3681028"/>
              <a:ext cx="111441" cy="252028"/>
              <a:chOff x="3084116" y="682625"/>
              <a:chExt cx="381000" cy="381000"/>
            </a:xfrm>
            <a:grpFill/>
          </p:grpSpPr>
          <p:sp>
            <p:nvSpPr>
              <p:cNvPr id="165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5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5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24" name="グループ化 433"/>
          <p:cNvGrpSpPr/>
          <p:nvPr/>
        </p:nvGrpSpPr>
        <p:grpSpPr>
          <a:xfrm>
            <a:off x="3720604" y="2668850"/>
            <a:ext cx="418563" cy="437948"/>
            <a:chOff x="1727200" y="1806426"/>
            <a:chExt cx="381000" cy="381000"/>
          </a:xfrm>
          <a:solidFill>
            <a:schemeClr val="tx2"/>
          </a:solidFill>
        </p:grpSpPr>
        <p:sp>
          <p:nvSpPr>
            <p:cNvPr id="1690" name="Freeform 388"/>
            <p:cNvSpPr>
              <a:spLocks/>
            </p:cNvSpPr>
            <p:nvPr/>
          </p:nvSpPr>
          <p:spPr bwMode="auto">
            <a:xfrm>
              <a:off x="1727200" y="2047726"/>
              <a:ext cx="139700" cy="139700"/>
            </a:xfrm>
            <a:custGeom>
              <a:avLst/>
              <a:gdLst/>
              <a:ahLst/>
              <a:cxnLst>
                <a:cxn ang="0">
                  <a:pos x="22" y="0"/>
                </a:cxn>
                <a:cxn ang="0">
                  <a:pos x="0" y="88"/>
                </a:cxn>
                <a:cxn ang="0">
                  <a:pos x="88" y="66"/>
                </a:cxn>
                <a:cxn ang="0">
                  <a:pos x="22" y="0"/>
                </a:cxn>
              </a:cxnLst>
              <a:rect l="0" t="0" r="r" b="b"/>
              <a:pathLst>
                <a:path w="88" h="88">
                  <a:moveTo>
                    <a:pt x="22" y="0"/>
                  </a:moveTo>
                  <a:lnTo>
                    <a:pt x="0" y="88"/>
                  </a:lnTo>
                  <a:lnTo>
                    <a:pt x="88" y="66"/>
                  </a:lnTo>
                  <a:lnTo>
                    <a:pt x="2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91" name="Freeform 389"/>
            <p:cNvSpPr>
              <a:spLocks/>
            </p:cNvSpPr>
            <p:nvPr/>
          </p:nvSpPr>
          <p:spPr bwMode="auto">
            <a:xfrm>
              <a:off x="1978025" y="1806426"/>
              <a:ext cx="130175" cy="130175"/>
            </a:xfrm>
            <a:custGeom>
              <a:avLst/>
              <a:gdLst/>
              <a:ahLst/>
              <a:cxnLst>
                <a:cxn ang="0">
                  <a:pos x="66" y="82"/>
                </a:cxn>
                <a:cxn ang="0">
                  <a:pos x="82" y="66"/>
                </a:cxn>
                <a:cxn ang="0">
                  <a:pos x="16" y="0"/>
                </a:cxn>
                <a:cxn ang="0">
                  <a:pos x="0" y="16"/>
                </a:cxn>
                <a:cxn ang="0">
                  <a:pos x="66" y="82"/>
                </a:cxn>
              </a:cxnLst>
              <a:rect l="0" t="0" r="r" b="b"/>
              <a:pathLst>
                <a:path w="82" h="82">
                  <a:moveTo>
                    <a:pt x="66" y="82"/>
                  </a:moveTo>
                  <a:lnTo>
                    <a:pt x="82" y="66"/>
                  </a:lnTo>
                  <a:lnTo>
                    <a:pt x="16" y="0"/>
                  </a:lnTo>
                  <a:lnTo>
                    <a:pt x="0" y="16"/>
                  </a:lnTo>
                  <a:lnTo>
                    <a:pt x="66" y="8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692" name="Freeform 390"/>
            <p:cNvSpPr>
              <a:spLocks/>
            </p:cNvSpPr>
            <p:nvPr/>
          </p:nvSpPr>
          <p:spPr bwMode="auto">
            <a:xfrm>
              <a:off x="1797050" y="1857226"/>
              <a:ext cx="260350" cy="260350"/>
            </a:xfrm>
            <a:custGeom>
              <a:avLst/>
              <a:gdLst/>
              <a:ahLst/>
              <a:cxnLst>
                <a:cxn ang="0">
                  <a:pos x="98" y="0"/>
                </a:cxn>
                <a:cxn ang="0">
                  <a:pos x="0" y="98"/>
                </a:cxn>
                <a:cxn ang="0">
                  <a:pos x="66" y="164"/>
                </a:cxn>
                <a:cxn ang="0">
                  <a:pos x="164" y="66"/>
                </a:cxn>
                <a:cxn ang="0">
                  <a:pos x="98" y="0"/>
                </a:cxn>
              </a:cxnLst>
              <a:rect l="0" t="0" r="r" b="b"/>
              <a:pathLst>
                <a:path w="164" h="164">
                  <a:moveTo>
                    <a:pt x="98" y="0"/>
                  </a:moveTo>
                  <a:lnTo>
                    <a:pt x="0" y="98"/>
                  </a:lnTo>
                  <a:lnTo>
                    <a:pt x="66" y="164"/>
                  </a:lnTo>
                  <a:lnTo>
                    <a:pt x="164" y="66"/>
                  </a:lnTo>
                  <a:lnTo>
                    <a:pt x="9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sp>
        <p:nvSpPr>
          <p:cNvPr id="1693" name="テキスト ボックス 1692"/>
          <p:cNvSpPr txBox="1"/>
          <p:nvPr/>
        </p:nvSpPr>
        <p:spPr>
          <a:xfrm>
            <a:off x="3167844" y="3424934"/>
            <a:ext cx="1410823" cy="385086"/>
          </a:xfrm>
          <a:prstGeom prst="rect">
            <a:avLst/>
          </a:prstGeom>
        </p:spPr>
        <p:txBody>
          <a:bodyPr wrap="squar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マイナンバー登録</a:t>
            </a:r>
          </a:p>
        </p:txBody>
      </p:sp>
      <p:sp>
        <p:nvSpPr>
          <p:cNvPr id="1694" name="テキスト ボックス 1693"/>
          <p:cNvSpPr txBox="1"/>
          <p:nvPr/>
        </p:nvSpPr>
        <p:spPr>
          <a:xfrm>
            <a:off x="4824028" y="3532946"/>
            <a:ext cx="1778864" cy="385086"/>
          </a:xfrm>
          <a:prstGeom prst="rect">
            <a:avLst/>
          </a:prstGeom>
        </p:spPr>
        <p:txBody>
          <a:bodyPr wrap="square" lIns="0" tIns="0" rIns="0" bIns="0" rtlCol="0" anchor="t" anchorCtr="0">
            <a:normAutofit/>
          </a:bodyPr>
          <a:lstStyle/>
          <a:p>
            <a:pPr algn="ctr">
              <a:spcBef>
                <a:spcPct val="0"/>
              </a:spcBef>
            </a:pPr>
            <a:r>
              <a:rPr lang="ja-JP" altLang="en-US" sz="1200" dirty="0" smtClean="0">
                <a:latin typeface="メイリオ" pitchFamily="50" charset="-128"/>
                <a:ea typeface="メイリオ" pitchFamily="50" charset="-128"/>
                <a:cs typeface="メイリオ" pitchFamily="50" charset="-128"/>
              </a:rPr>
              <a:t>マイナンバー</a:t>
            </a:r>
            <a:endParaRPr lang="en-US" altLang="ja-JP" sz="1200" dirty="0" smtClean="0">
              <a:latin typeface="メイリオ" pitchFamily="50" charset="-128"/>
              <a:ea typeface="メイリオ" pitchFamily="50" charset="-128"/>
              <a:cs typeface="メイリオ" pitchFamily="50" charset="-128"/>
            </a:endParaRPr>
          </a:p>
          <a:p>
            <a:pPr>
              <a:spcBef>
                <a:spcPct val="0"/>
              </a:spcBef>
            </a:pPr>
            <a:r>
              <a:rPr lang="ja-JP" altLang="en-US" sz="1200" dirty="0" smtClean="0">
                <a:latin typeface="メイリオ" pitchFamily="50" charset="-128"/>
                <a:ea typeface="メイリオ" pitchFamily="50" charset="-128"/>
                <a:cs typeface="メイリオ" pitchFamily="50" charset="-128"/>
              </a:rPr>
              <a:t>イメージデータ一括取込</a:t>
            </a:r>
            <a:endParaRPr lang="en-US" altLang="ja-JP" sz="1200" dirty="0" smtClean="0">
              <a:latin typeface="メイリオ" pitchFamily="50" charset="-128"/>
              <a:ea typeface="メイリオ" pitchFamily="50" charset="-128"/>
              <a:cs typeface="メイリオ" pitchFamily="50" charset="-128"/>
            </a:endParaRPr>
          </a:p>
        </p:txBody>
      </p:sp>
      <p:sp>
        <p:nvSpPr>
          <p:cNvPr id="1695" name="Freeform 330"/>
          <p:cNvSpPr>
            <a:spLocks noEditPoints="1"/>
          </p:cNvSpPr>
          <p:nvPr/>
        </p:nvSpPr>
        <p:spPr bwMode="auto">
          <a:xfrm>
            <a:off x="5544108" y="2668850"/>
            <a:ext cx="398711" cy="449267"/>
          </a:xfrm>
          <a:custGeom>
            <a:avLst/>
            <a:gdLst>
              <a:gd name="T0" fmla="*/ 306 w 612"/>
              <a:gd name="T1" fmla="*/ 0 h 1016"/>
              <a:gd name="T2" fmla="*/ 269 w 612"/>
              <a:gd name="T3" fmla="*/ 3 h 1016"/>
              <a:gd name="T4" fmla="*/ 236 w 612"/>
              <a:gd name="T5" fmla="*/ 14 h 1016"/>
              <a:gd name="T6" fmla="*/ 204 w 612"/>
              <a:gd name="T7" fmla="*/ 31 h 1016"/>
              <a:gd name="T8" fmla="*/ 177 w 612"/>
              <a:gd name="T9" fmla="*/ 54 h 1016"/>
              <a:gd name="T10" fmla="*/ 154 w 612"/>
              <a:gd name="T11" fmla="*/ 80 h 1016"/>
              <a:gd name="T12" fmla="*/ 137 w 612"/>
              <a:gd name="T13" fmla="*/ 111 h 1016"/>
              <a:gd name="T14" fmla="*/ 126 w 612"/>
              <a:gd name="T15" fmla="*/ 146 h 1016"/>
              <a:gd name="T16" fmla="*/ 123 w 612"/>
              <a:gd name="T17" fmla="*/ 183 h 1016"/>
              <a:gd name="T18" fmla="*/ 124 w 612"/>
              <a:gd name="T19" fmla="*/ 203 h 1016"/>
              <a:gd name="T20" fmla="*/ 131 w 612"/>
              <a:gd name="T21" fmla="*/ 239 h 1016"/>
              <a:gd name="T22" fmla="*/ 144 w 612"/>
              <a:gd name="T23" fmla="*/ 271 h 1016"/>
              <a:gd name="T24" fmla="*/ 165 w 612"/>
              <a:gd name="T25" fmla="*/ 301 h 1016"/>
              <a:gd name="T26" fmla="*/ 190 w 612"/>
              <a:gd name="T27" fmla="*/ 325 h 1016"/>
              <a:gd name="T28" fmla="*/ 219 w 612"/>
              <a:gd name="T29" fmla="*/ 345 h 1016"/>
              <a:gd name="T30" fmla="*/ 252 w 612"/>
              <a:gd name="T31" fmla="*/ 360 h 1016"/>
              <a:gd name="T32" fmla="*/ 288 w 612"/>
              <a:gd name="T33" fmla="*/ 367 h 1016"/>
              <a:gd name="T34" fmla="*/ 306 w 612"/>
              <a:gd name="T35" fmla="*/ 367 h 1016"/>
              <a:gd name="T36" fmla="*/ 344 w 612"/>
              <a:gd name="T37" fmla="*/ 363 h 1016"/>
              <a:gd name="T38" fmla="*/ 378 w 612"/>
              <a:gd name="T39" fmla="*/ 353 h 1016"/>
              <a:gd name="T40" fmla="*/ 410 w 612"/>
              <a:gd name="T41" fmla="*/ 336 h 1016"/>
              <a:gd name="T42" fmla="*/ 437 w 612"/>
              <a:gd name="T43" fmla="*/ 313 h 1016"/>
              <a:gd name="T44" fmla="*/ 460 w 612"/>
              <a:gd name="T45" fmla="*/ 287 h 1016"/>
              <a:gd name="T46" fmla="*/ 477 w 612"/>
              <a:gd name="T47" fmla="*/ 255 h 1016"/>
              <a:gd name="T48" fmla="*/ 488 w 612"/>
              <a:gd name="T49" fmla="*/ 221 h 1016"/>
              <a:gd name="T50" fmla="*/ 491 w 612"/>
              <a:gd name="T51" fmla="*/ 183 h 1016"/>
              <a:gd name="T52" fmla="*/ 490 w 612"/>
              <a:gd name="T53" fmla="*/ 164 h 1016"/>
              <a:gd name="T54" fmla="*/ 483 w 612"/>
              <a:gd name="T55" fmla="*/ 128 h 1016"/>
              <a:gd name="T56" fmla="*/ 468 w 612"/>
              <a:gd name="T57" fmla="*/ 96 h 1016"/>
              <a:gd name="T58" fmla="*/ 449 w 612"/>
              <a:gd name="T59" fmla="*/ 66 h 1016"/>
              <a:gd name="T60" fmla="*/ 424 w 612"/>
              <a:gd name="T61" fmla="*/ 42 h 1016"/>
              <a:gd name="T62" fmla="*/ 394 w 612"/>
              <a:gd name="T63" fmla="*/ 21 h 1016"/>
              <a:gd name="T64" fmla="*/ 362 w 612"/>
              <a:gd name="T65" fmla="*/ 7 h 1016"/>
              <a:gd name="T66" fmla="*/ 326 w 612"/>
              <a:gd name="T67" fmla="*/ 0 h 1016"/>
              <a:gd name="T68" fmla="*/ 306 w 612"/>
              <a:gd name="T69" fmla="*/ 0 h 1016"/>
              <a:gd name="T70" fmla="*/ 363 w 612"/>
              <a:gd name="T71" fmla="*/ 410 h 1016"/>
              <a:gd name="T72" fmla="*/ 376 w 612"/>
              <a:gd name="T73" fmla="*/ 705 h 1016"/>
              <a:gd name="T74" fmla="*/ 238 w 612"/>
              <a:gd name="T75" fmla="*/ 705 h 1016"/>
              <a:gd name="T76" fmla="*/ 251 w 612"/>
              <a:gd name="T77" fmla="*/ 410 h 1016"/>
              <a:gd name="T78" fmla="*/ 167 w 612"/>
              <a:gd name="T79" fmla="*/ 410 h 1016"/>
              <a:gd name="T80" fmla="*/ 135 w 612"/>
              <a:gd name="T81" fmla="*/ 414 h 1016"/>
              <a:gd name="T82" fmla="*/ 105 w 612"/>
              <a:gd name="T83" fmla="*/ 423 h 1016"/>
              <a:gd name="T84" fmla="*/ 77 w 612"/>
              <a:gd name="T85" fmla="*/ 438 h 1016"/>
              <a:gd name="T86" fmla="*/ 53 w 612"/>
              <a:gd name="T87" fmla="*/ 457 h 1016"/>
              <a:gd name="T88" fmla="*/ 33 w 612"/>
              <a:gd name="T89" fmla="*/ 481 h 1016"/>
              <a:gd name="T90" fmla="*/ 17 w 612"/>
              <a:gd name="T91" fmla="*/ 507 h 1016"/>
              <a:gd name="T92" fmla="*/ 6 w 612"/>
              <a:gd name="T93" fmla="*/ 537 h 1016"/>
              <a:gd name="T94" fmla="*/ 0 w 612"/>
              <a:gd name="T95" fmla="*/ 570 h 1016"/>
              <a:gd name="T96" fmla="*/ 96 w 612"/>
              <a:gd name="T97" fmla="*/ 1016 h 1016"/>
              <a:gd name="T98" fmla="*/ 119 w 612"/>
              <a:gd name="T99" fmla="*/ 609 h 1016"/>
              <a:gd name="T100" fmla="*/ 495 w 612"/>
              <a:gd name="T101" fmla="*/ 1016 h 1016"/>
              <a:gd name="T102" fmla="*/ 518 w 612"/>
              <a:gd name="T103" fmla="*/ 609 h 1016"/>
              <a:gd name="T104" fmla="*/ 612 w 612"/>
              <a:gd name="T105" fmla="*/ 1016 h 1016"/>
              <a:gd name="T106" fmla="*/ 612 w 612"/>
              <a:gd name="T107" fmla="*/ 570 h 1016"/>
              <a:gd name="T108" fmla="*/ 607 w 612"/>
              <a:gd name="T109" fmla="*/ 537 h 1016"/>
              <a:gd name="T110" fmla="*/ 597 w 612"/>
              <a:gd name="T111" fmla="*/ 507 h 1016"/>
              <a:gd name="T112" fmla="*/ 580 w 612"/>
              <a:gd name="T113" fmla="*/ 481 h 1016"/>
              <a:gd name="T114" fmla="*/ 561 w 612"/>
              <a:gd name="T115" fmla="*/ 457 h 1016"/>
              <a:gd name="T116" fmla="*/ 537 w 612"/>
              <a:gd name="T117" fmla="*/ 438 h 1016"/>
              <a:gd name="T118" fmla="*/ 509 w 612"/>
              <a:gd name="T119" fmla="*/ 423 h 1016"/>
              <a:gd name="T120" fmla="*/ 479 w 612"/>
              <a:gd name="T121" fmla="*/ 414 h 1016"/>
              <a:gd name="T122" fmla="*/ 447 w 612"/>
              <a:gd name="T123" fmla="*/ 41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2" h="1016">
                <a:moveTo>
                  <a:pt x="306" y="0"/>
                </a:moveTo>
                <a:lnTo>
                  <a:pt x="306" y="0"/>
                </a:lnTo>
                <a:lnTo>
                  <a:pt x="288" y="0"/>
                </a:lnTo>
                <a:lnTo>
                  <a:pt x="269" y="3"/>
                </a:lnTo>
                <a:lnTo>
                  <a:pt x="252" y="7"/>
                </a:lnTo>
                <a:lnTo>
                  <a:pt x="236" y="14"/>
                </a:lnTo>
                <a:lnTo>
                  <a:pt x="219" y="21"/>
                </a:lnTo>
                <a:lnTo>
                  <a:pt x="204" y="31"/>
                </a:lnTo>
                <a:lnTo>
                  <a:pt x="190" y="42"/>
                </a:lnTo>
                <a:lnTo>
                  <a:pt x="177" y="54"/>
                </a:lnTo>
                <a:lnTo>
                  <a:pt x="165" y="66"/>
                </a:lnTo>
                <a:lnTo>
                  <a:pt x="154" y="80"/>
                </a:lnTo>
                <a:lnTo>
                  <a:pt x="144" y="96"/>
                </a:lnTo>
                <a:lnTo>
                  <a:pt x="137" y="111"/>
                </a:lnTo>
                <a:lnTo>
                  <a:pt x="131" y="128"/>
                </a:lnTo>
                <a:lnTo>
                  <a:pt x="126" y="146"/>
                </a:lnTo>
                <a:lnTo>
                  <a:pt x="124" y="164"/>
                </a:lnTo>
                <a:lnTo>
                  <a:pt x="123" y="183"/>
                </a:lnTo>
                <a:lnTo>
                  <a:pt x="123" y="183"/>
                </a:lnTo>
                <a:lnTo>
                  <a:pt x="124" y="203"/>
                </a:lnTo>
                <a:lnTo>
                  <a:pt x="126" y="221"/>
                </a:lnTo>
                <a:lnTo>
                  <a:pt x="131" y="239"/>
                </a:lnTo>
                <a:lnTo>
                  <a:pt x="137" y="255"/>
                </a:lnTo>
                <a:lnTo>
                  <a:pt x="144" y="271"/>
                </a:lnTo>
                <a:lnTo>
                  <a:pt x="154" y="287"/>
                </a:lnTo>
                <a:lnTo>
                  <a:pt x="165" y="301"/>
                </a:lnTo>
                <a:lnTo>
                  <a:pt x="177" y="313"/>
                </a:lnTo>
                <a:lnTo>
                  <a:pt x="190" y="325"/>
                </a:lnTo>
                <a:lnTo>
                  <a:pt x="204" y="336"/>
                </a:lnTo>
                <a:lnTo>
                  <a:pt x="219" y="345"/>
                </a:lnTo>
                <a:lnTo>
                  <a:pt x="236" y="353"/>
                </a:lnTo>
                <a:lnTo>
                  <a:pt x="252" y="360"/>
                </a:lnTo>
                <a:lnTo>
                  <a:pt x="269" y="363"/>
                </a:lnTo>
                <a:lnTo>
                  <a:pt x="288" y="367"/>
                </a:lnTo>
                <a:lnTo>
                  <a:pt x="306" y="367"/>
                </a:lnTo>
                <a:lnTo>
                  <a:pt x="306" y="367"/>
                </a:lnTo>
                <a:lnTo>
                  <a:pt x="326" y="367"/>
                </a:lnTo>
                <a:lnTo>
                  <a:pt x="344" y="363"/>
                </a:lnTo>
                <a:lnTo>
                  <a:pt x="362" y="360"/>
                </a:lnTo>
                <a:lnTo>
                  <a:pt x="378" y="353"/>
                </a:lnTo>
                <a:lnTo>
                  <a:pt x="394" y="345"/>
                </a:lnTo>
                <a:lnTo>
                  <a:pt x="410" y="336"/>
                </a:lnTo>
                <a:lnTo>
                  <a:pt x="424" y="325"/>
                </a:lnTo>
                <a:lnTo>
                  <a:pt x="437" y="313"/>
                </a:lnTo>
                <a:lnTo>
                  <a:pt x="449" y="301"/>
                </a:lnTo>
                <a:lnTo>
                  <a:pt x="460" y="287"/>
                </a:lnTo>
                <a:lnTo>
                  <a:pt x="468" y="271"/>
                </a:lnTo>
                <a:lnTo>
                  <a:pt x="477" y="255"/>
                </a:lnTo>
                <a:lnTo>
                  <a:pt x="483" y="239"/>
                </a:lnTo>
                <a:lnTo>
                  <a:pt x="488" y="221"/>
                </a:lnTo>
                <a:lnTo>
                  <a:pt x="490" y="203"/>
                </a:lnTo>
                <a:lnTo>
                  <a:pt x="491" y="183"/>
                </a:lnTo>
                <a:lnTo>
                  <a:pt x="491" y="183"/>
                </a:lnTo>
                <a:lnTo>
                  <a:pt x="490" y="164"/>
                </a:lnTo>
                <a:lnTo>
                  <a:pt x="488" y="146"/>
                </a:lnTo>
                <a:lnTo>
                  <a:pt x="483" y="128"/>
                </a:lnTo>
                <a:lnTo>
                  <a:pt x="477" y="111"/>
                </a:lnTo>
                <a:lnTo>
                  <a:pt x="468" y="96"/>
                </a:lnTo>
                <a:lnTo>
                  <a:pt x="460" y="80"/>
                </a:lnTo>
                <a:lnTo>
                  <a:pt x="449" y="66"/>
                </a:lnTo>
                <a:lnTo>
                  <a:pt x="437" y="54"/>
                </a:lnTo>
                <a:lnTo>
                  <a:pt x="424" y="42"/>
                </a:lnTo>
                <a:lnTo>
                  <a:pt x="410" y="31"/>
                </a:lnTo>
                <a:lnTo>
                  <a:pt x="394" y="21"/>
                </a:lnTo>
                <a:lnTo>
                  <a:pt x="378" y="14"/>
                </a:lnTo>
                <a:lnTo>
                  <a:pt x="362" y="7"/>
                </a:lnTo>
                <a:lnTo>
                  <a:pt x="344" y="3"/>
                </a:lnTo>
                <a:lnTo>
                  <a:pt x="326" y="0"/>
                </a:lnTo>
                <a:lnTo>
                  <a:pt x="306" y="0"/>
                </a:lnTo>
                <a:lnTo>
                  <a:pt x="306" y="0"/>
                </a:lnTo>
                <a:close/>
                <a:moveTo>
                  <a:pt x="447" y="410"/>
                </a:moveTo>
                <a:lnTo>
                  <a:pt x="363" y="410"/>
                </a:lnTo>
                <a:lnTo>
                  <a:pt x="316" y="492"/>
                </a:lnTo>
                <a:lnTo>
                  <a:pt x="376" y="705"/>
                </a:lnTo>
                <a:lnTo>
                  <a:pt x="306" y="779"/>
                </a:lnTo>
                <a:lnTo>
                  <a:pt x="238" y="705"/>
                </a:lnTo>
                <a:lnTo>
                  <a:pt x="298" y="492"/>
                </a:lnTo>
                <a:lnTo>
                  <a:pt x="251" y="410"/>
                </a:lnTo>
                <a:lnTo>
                  <a:pt x="167" y="410"/>
                </a:lnTo>
                <a:lnTo>
                  <a:pt x="167" y="410"/>
                </a:lnTo>
                <a:lnTo>
                  <a:pt x="150" y="411"/>
                </a:lnTo>
                <a:lnTo>
                  <a:pt x="135" y="414"/>
                </a:lnTo>
                <a:lnTo>
                  <a:pt x="119" y="417"/>
                </a:lnTo>
                <a:lnTo>
                  <a:pt x="105" y="423"/>
                </a:lnTo>
                <a:lnTo>
                  <a:pt x="90" y="429"/>
                </a:lnTo>
                <a:lnTo>
                  <a:pt x="77" y="438"/>
                </a:lnTo>
                <a:lnTo>
                  <a:pt x="65" y="447"/>
                </a:lnTo>
                <a:lnTo>
                  <a:pt x="53" y="457"/>
                </a:lnTo>
                <a:lnTo>
                  <a:pt x="42" y="469"/>
                </a:lnTo>
                <a:lnTo>
                  <a:pt x="33" y="481"/>
                </a:lnTo>
                <a:lnTo>
                  <a:pt x="24" y="494"/>
                </a:lnTo>
                <a:lnTo>
                  <a:pt x="17" y="507"/>
                </a:lnTo>
                <a:lnTo>
                  <a:pt x="11" y="523"/>
                </a:lnTo>
                <a:lnTo>
                  <a:pt x="6" y="537"/>
                </a:lnTo>
                <a:lnTo>
                  <a:pt x="3" y="553"/>
                </a:lnTo>
                <a:lnTo>
                  <a:pt x="0" y="570"/>
                </a:lnTo>
                <a:lnTo>
                  <a:pt x="0" y="1016"/>
                </a:lnTo>
                <a:lnTo>
                  <a:pt x="96" y="1016"/>
                </a:lnTo>
                <a:lnTo>
                  <a:pt x="96" y="609"/>
                </a:lnTo>
                <a:lnTo>
                  <a:pt x="119" y="609"/>
                </a:lnTo>
                <a:lnTo>
                  <a:pt x="119" y="1016"/>
                </a:lnTo>
                <a:lnTo>
                  <a:pt x="495" y="1016"/>
                </a:lnTo>
                <a:lnTo>
                  <a:pt x="495" y="609"/>
                </a:lnTo>
                <a:lnTo>
                  <a:pt x="518" y="609"/>
                </a:lnTo>
                <a:lnTo>
                  <a:pt x="518" y="1016"/>
                </a:lnTo>
                <a:lnTo>
                  <a:pt x="612" y="1016"/>
                </a:lnTo>
                <a:lnTo>
                  <a:pt x="612" y="570"/>
                </a:lnTo>
                <a:lnTo>
                  <a:pt x="612" y="570"/>
                </a:lnTo>
                <a:lnTo>
                  <a:pt x="611" y="553"/>
                </a:lnTo>
                <a:lnTo>
                  <a:pt x="607" y="537"/>
                </a:lnTo>
                <a:lnTo>
                  <a:pt x="603" y="523"/>
                </a:lnTo>
                <a:lnTo>
                  <a:pt x="597" y="507"/>
                </a:lnTo>
                <a:lnTo>
                  <a:pt x="589" y="494"/>
                </a:lnTo>
                <a:lnTo>
                  <a:pt x="580" y="481"/>
                </a:lnTo>
                <a:lnTo>
                  <a:pt x="570" y="469"/>
                </a:lnTo>
                <a:lnTo>
                  <a:pt x="561" y="457"/>
                </a:lnTo>
                <a:lnTo>
                  <a:pt x="549" y="447"/>
                </a:lnTo>
                <a:lnTo>
                  <a:pt x="537" y="438"/>
                </a:lnTo>
                <a:lnTo>
                  <a:pt x="522" y="429"/>
                </a:lnTo>
                <a:lnTo>
                  <a:pt x="509" y="423"/>
                </a:lnTo>
                <a:lnTo>
                  <a:pt x="495" y="417"/>
                </a:lnTo>
                <a:lnTo>
                  <a:pt x="479" y="414"/>
                </a:lnTo>
                <a:lnTo>
                  <a:pt x="464" y="411"/>
                </a:lnTo>
                <a:lnTo>
                  <a:pt x="447" y="410"/>
                </a:lnTo>
                <a:lnTo>
                  <a:pt x="447" y="41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ja-JP" altLang="en-US"/>
          </a:p>
        </p:txBody>
      </p:sp>
      <p:grpSp>
        <p:nvGrpSpPr>
          <p:cNvPr id="25" name="グループ化 158"/>
          <p:cNvGrpSpPr/>
          <p:nvPr/>
        </p:nvGrpSpPr>
        <p:grpSpPr>
          <a:xfrm>
            <a:off x="5184069" y="3208910"/>
            <a:ext cx="1101202" cy="224634"/>
            <a:chOff x="3095836" y="3681028"/>
            <a:chExt cx="1292715" cy="252028"/>
          </a:xfrm>
          <a:solidFill>
            <a:schemeClr val="tx2"/>
          </a:solidFill>
        </p:grpSpPr>
        <p:grpSp>
          <p:nvGrpSpPr>
            <p:cNvPr id="26" name="グループ化 278"/>
            <p:cNvGrpSpPr/>
            <p:nvPr/>
          </p:nvGrpSpPr>
          <p:grpSpPr>
            <a:xfrm>
              <a:off x="3095836" y="3681028"/>
              <a:ext cx="111441" cy="252028"/>
              <a:chOff x="3084116" y="682625"/>
              <a:chExt cx="381000" cy="381000"/>
            </a:xfrm>
            <a:grpFill/>
          </p:grpSpPr>
          <p:sp>
            <p:nvSpPr>
              <p:cNvPr id="174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4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4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7" name="グループ化 278"/>
            <p:cNvGrpSpPr/>
            <p:nvPr/>
          </p:nvGrpSpPr>
          <p:grpSpPr>
            <a:xfrm>
              <a:off x="3207277" y="3681028"/>
              <a:ext cx="111441" cy="252028"/>
              <a:chOff x="3084116" y="682625"/>
              <a:chExt cx="381000" cy="381000"/>
            </a:xfrm>
            <a:grpFill/>
          </p:grpSpPr>
          <p:sp>
            <p:nvSpPr>
              <p:cNvPr id="173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4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4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8" name="グループ化 278"/>
            <p:cNvGrpSpPr/>
            <p:nvPr/>
          </p:nvGrpSpPr>
          <p:grpSpPr>
            <a:xfrm>
              <a:off x="3318718" y="3681028"/>
              <a:ext cx="111441" cy="252028"/>
              <a:chOff x="3084116" y="682625"/>
              <a:chExt cx="381000" cy="381000"/>
            </a:xfrm>
            <a:grpFill/>
          </p:grpSpPr>
          <p:sp>
            <p:nvSpPr>
              <p:cNvPr id="173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3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3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9" name="グループ化 278"/>
            <p:cNvGrpSpPr/>
            <p:nvPr/>
          </p:nvGrpSpPr>
          <p:grpSpPr>
            <a:xfrm>
              <a:off x="3430159" y="3681028"/>
              <a:ext cx="111441" cy="252028"/>
              <a:chOff x="3084116" y="682625"/>
              <a:chExt cx="381000" cy="381000"/>
            </a:xfrm>
            <a:grpFill/>
          </p:grpSpPr>
          <p:sp>
            <p:nvSpPr>
              <p:cNvPr id="173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3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3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30" name="グループ化 278"/>
            <p:cNvGrpSpPr/>
            <p:nvPr/>
          </p:nvGrpSpPr>
          <p:grpSpPr>
            <a:xfrm>
              <a:off x="3519312" y="3681028"/>
              <a:ext cx="111441" cy="252028"/>
              <a:chOff x="3084116" y="682625"/>
              <a:chExt cx="381000" cy="381000"/>
            </a:xfrm>
            <a:grpFill/>
          </p:grpSpPr>
          <p:sp>
            <p:nvSpPr>
              <p:cNvPr id="173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3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3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31" name="グループ化 278"/>
            <p:cNvGrpSpPr/>
            <p:nvPr/>
          </p:nvGrpSpPr>
          <p:grpSpPr>
            <a:xfrm>
              <a:off x="3630753" y="3681028"/>
              <a:ext cx="111441" cy="252028"/>
              <a:chOff x="3084116" y="682625"/>
              <a:chExt cx="381000" cy="381000"/>
            </a:xfrm>
            <a:grpFill/>
          </p:grpSpPr>
          <p:sp>
            <p:nvSpPr>
              <p:cNvPr id="172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00" name="グループ化 278"/>
            <p:cNvGrpSpPr/>
            <p:nvPr/>
          </p:nvGrpSpPr>
          <p:grpSpPr>
            <a:xfrm>
              <a:off x="3742194" y="3681028"/>
              <a:ext cx="111441" cy="252028"/>
              <a:chOff x="3084116" y="682625"/>
              <a:chExt cx="381000" cy="381000"/>
            </a:xfrm>
            <a:grpFill/>
          </p:grpSpPr>
          <p:sp>
            <p:nvSpPr>
              <p:cNvPr id="172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01" name="グループ化 278"/>
            <p:cNvGrpSpPr/>
            <p:nvPr/>
          </p:nvGrpSpPr>
          <p:grpSpPr>
            <a:xfrm>
              <a:off x="3853634" y="3681028"/>
              <a:ext cx="111441" cy="252028"/>
              <a:chOff x="3084116" y="682625"/>
              <a:chExt cx="381000" cy="381000"/>
            </a:xfrm>
            <a:grpFill/>
          </p:grpSpPr>
          <p:sp>
            <p:nvSpPr>
              <p:cNvPr id="172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02" name="グループ化 278"/>
            <p:cNvGrpSpPr/>
            <p:nvPr/>
          </p:nvGrpSpPr>
          <p:grpSpPr>
            <a:xfrm>
              <a:off x="3965075" y="3681028"/>
              <a:ext cx="111441" cy="252028"/>
              <a:chOff x="3084116" y="682625"/>
              <a:chExt cx="381000" cy="381000"/>
            </a:xfrm>
            <a:grpFill/>
          </p:grpSpPr>
          <p:sp>
            <p:nvSpPr>
              <p:cNvPr id="171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2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03" name="グループ化 278"/>
            <p:cNvGrpSpPr/>
            <p:nvPr/>
          </p:nvGrpSpPr>
          <p:grpSpPr>
            <a:xfrm>
              <a:off x="4054228" y="3681028"/>
              <a:ext cx="111441" cy="252028"/>
              <a:chOff x="3084116" y="682625"/>
              <a:chExt cx="381000" cy="381000"/>
            </a:xfrm>
            <a:grpFill/>
          </p:grpSpPr>
          <p:sp>
            <p:nvSpPr>
              <p:cNvPr id="171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04" name="グループ化 278"/>
            <p:cNvGrpSpPr/>
            <p:nvPr/>
          </p:nvGrpSpPr>
          <p:grpSpPr>
            <a:xfrm>
              <a:off x="4165669" y="3681028"/>
              <a:ext cx="111441" cy="252028"/>
              <a:chOff x="3084116" y="682625"/>
              <a:chExt cx="381000" cy="381000"/>
            </a:xfrm>
            <a:grpFill/>
          </p:grpSpPr>
          <p:sp>
            <p:nvSpPr>
              <p:cNvPr id="171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05" name="グループ化 278"/>
            <p:cNvGrpSpPr/>
            <p:nvPr/>
          </p:nvGrpSpPr>
          <p:grpSpPr>
            <a:xfrm>
              <a:off x="4277110" y="3681028"/>
              <a:ext cx="111441" cy="252028"/>
              <a:chOff x="3084116" y="682625"/>
              <a:chExt cx="381000" cy="381000"/>
            </a:xfrm>
            <a:grpFill/>
          </p:grpSpPr>
          <p:sp>
            <p:nvSpPr>
              <p:cNvPr id="170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1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1745" name="テキスト ボックス 1744"/>
          <p:cNvSpPr txBox="1"/>
          <p:nvPr/>
        </p:nvSpPr>
        <p:spPr>
          <a:xfrm>
            <a:off x="3059832" y="5477161"/>
            <a:ext cx="1589954" cy="403810"/>
          </a:xfrm>
          <a:prstGeom prst="rect">
            <a:avLst/>
          </a:prstGeom>
        </p:spPr>
        <p:txBody>
          <a:bodyPr wrap="square" lIns="0" tIns="0" rIns="0" bIns="0" rtlCol="0" anchor="t" anchorCtr="0">
            <a:normAutofit/>
          </a:bodyPr>
          <a:lstStyle/>
          <a:p>
            <a:pPr marL="0" marR="0" indent="0" algn="ctr" defTabSz="914400" rtl="0" eaLnBrk="1" fontAlgn="auto" latinLnBrk="0" hangingPunct="1">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マイナンバー</a:t>
            </a:r>
            <a:endParaRPr kumimoji="1" lang="en-US" altLang="ja-JP"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申請書</a:t>
            </a:r>
            <a:r>
              <a:rPr lang="ja-JP" altLang="en-US" sz="1200" dirty="0" smtClean="0">
                <a:latin typeface="メイリオ" pitchFamily="50" charset="-128"/>
                <a:ea typeface="メイリオ" pitchFamily="50" charset="-128"/>
                <a:cs typeface="メイリオ" pitchFamily="50" charset="-128"/>
              </a:rPr>
              <a:t>参照</a:t>
            </a:r>
            <a:endPar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sp>
        <p:nvSpPr>
          <p:cNvPr id="1746" name="正方形/長方形 34"/>
          <p:cNvSpPr/>
          <p:nvPr/>
        </p:nvSpPr>
        <p:spPr>
          <a:xfrm>
            <a:off x="3167844" y="2276872"/>
            <a:ext cx="2160240" cy="276999"/>
          </a:xfrm>
          <a:prstGeom prst="rect">
            <a:avLst/>
          </a:prstGeom>
          <a:solidFill>
            <a:schemeClr val="bg1"/>
          </a:solidFill>
          <a:ln w="28575">
            <a:solidFill>
              <a:schemeClr val="bg1">
                <a:lumMod val="85000"/>
              </a:schemeClr>
            </a:solidFill>
          </a:ln>
        </p:spPr>
        <p:txBody>
          <a:bodyPr wrap="square">
            <a:spAutoFit/>
          </a:bodyPr>
          <a:lstStyle/>
          <a:p>
            <a:pPr algn="ctr"/>
            <a:r>
              <a:rPr lang="ja-JP" altLang="en-US" sz="1200" dirty="0" smtClean="0"/>
              <a:t>人事給与</a:t>
            </a:r>
            <a:r>
              <a:rPr lang="en-US" altLang="ja-JP" sz="1200" dirty="0" smtClean="0"/>
              <a:t>/</a:t>
            </a:r>
            <a:r>
              <a:rPr lang="ja-JP" altLang="en-US" sz="1200" dirty="0" smtClean="0"/>
              <a:t>人事諸届・照会</a:t>
            </a:r>
            <a:endParaRPr lang="ja-JP" altLang="en-US" sz="1200" dirty="0"/>
          </a:p>
        </p:txBody>
      </p:sp>
      <p:grpSp>
        <p:nvGrpSpPr>
          <p:cNvPr id="1606" name="グループ化 1746"/>
          <p:cNvGrpSpPr/>
          <p:nvPr/>
        </p:nvGrpSpPr>
        <p:grpSpPr>
          <a:xfrm>
            <a:off x="1799692" y="4649069"/>
            <a:ext cx="232641" cy="318277"/>
            <a:chOff x="2237036" y="421753"/>
            <a:chExt cx="304800" cy="381000"/>
          </a:xfrm>
          <a:solidFill>
            <a:schemeClr val="accent6"/>
          </a:solidFill>
        </p:grpSpPr>
        <p:sp>
          <p:nvSpPr>
            <p:cNvPr id="1748" name="Freeform 77"/>
            <p:cNvSpPr>
              <a:spLocks/>
            </p:cNvSpPr>
            <p:nvPr/>
          </p:nvSpPr>
          <p:spPr bwMode="auto">
            <a:xfrm>
              <a:off x="2275136" y="421753"/>
              <a:ext cx="228600" cy="152400"/>
            </a:xfrm>
            <a:custGeom>
              <a:avLst/>
              <a:gdLst/>
              <a:ahLst/>
              <a:cxnLst>
                <a:cxn ang="0">
                  <a:pos x="24" y="72"/>
                </a:cxn>
                <a:cxn ang="0">
                  <a:pos x="24" y="72"/>
                </a:cxn>
                <a:cxn ang="0">
                  <a:pos x="24" y="62"/>
                </a:cxn>
                <a:cxn ang="0">
                  <a:pos x="28" y="54"/>
                </a:cxn>
                <a:cxn ang="0">
                  <a:pos x="32" y="46"/>
                </a:cxn>
                <a:cxn ang="0">
                  <a:pos x="38" y="38"/>
                </a:cxn>
                <a:cxn ang="0">
                  <a:pos x="46" y="32"/>
                </a:cxn>
                <a:cxn ang="0">
                  <a:pos x="54" y="28"/>
                </a:cxn>
                <a:cxn ang="0">
                  <a:pos x="62" y="24"/>
                </a:cxn>
                <a:cxn ang="0">
                  <a:pos x="72" y="24"/>
                </a:cxn>
                <a:cxn ang="0">
                  <a:pos x="72" y="24"/>
                </a:cxn>
                <a:cxn ang="0">
                  <a:pos x="82" y="24"/>
                </a:cxn>
                <a:cxn ang="0">
                  <a:pos x="90" y="28"/>
                </a:cxn>
                <a:cxn ang="0">
                  <a:pos x="98" y="32"/>
                </a:cxn>
                <a:cxn ang="0">
                  <a:pos x="106" y="38"/>
                </a:cxn>
                <a:cxn ang="0">
                  <a:pos x="112" y="46"/>
                </a:cxn>
                <a:cxn ang="0">
                  <a:pos x="116" y="54"/>
                </a:cxn>
                <a:cxn ang="0">
                  <a:pos x="120" y="62"/>
                </a:cxn>
                <a:cxn ang="0">
                  <a:pos x="120" y="72"/>
                </a:cxn>
                <a:cxn ang="0">
                  <a:pos x="120" y="96"/>
                </a:cxn>
                <a:cxn ang="0">
                  <a:pos x="144" y="96"/>
                </a:cxn>
                <a:cxn ang="0">
                  <a:pos x="144" y="72"/>
                </a:cxn>
                <a:cxn ang="0">
                  <a:pos x="144" y="72"/>
                </a:cxn>
                <a:cxn ang="0">
                  <a:pos x="142" y="58"/>
                </a:cxn>
                <a:cxn ang="0">
                  <a:pos x="138" y="44"/>
                </a:cxn>
                <a:cxn ang="0">
                  <a:pos x="132" y="32"/>
                </a:cxn>
                <a:cxn ang="0">
                  <a:pos x="122" y="22"/>
                </a:cxn>
                <a:cxn ang="0">
                  <a:pos x="112" y="12"/>
                </a:cxn>
                <a:cxn ang="0">
                  <a:pos x="100" y="6"/>
                </a:cxn>
                <a:cxn ang="0">
                  <a:pos x="86" y="2"/>
                </a:cxn>
                <a:cxn ang="0">
                  <a:pos x="72" y="0"/>
                </a:cxn>
                <a:cxn ang="0">
                  <a:pos x="72" y="0"/>
                </a:cxn>
                <a:cxn ang="0">
                  <a:pos x="58" y="2"/>
                </a:cxn>
                <a:cxn ang="0">
                  <a:pos x="44" y="6"/>
                </a:cxn>
                <a:cxn ang="0">
                  <a:pos x="32" y="12"/>
                </a:cxn>
                <a:cxn ang="0">
                  <a:pos x="22" y="22"/>
                </a:cxn>
                <a:cxn ang="0">
                  <a:pos x="12" y="32"/>
                </a:cxn>
                <a:cxn ang="0">
                  <a:pos x="6" y="44"/>
                </a:cxn>
                <a:cxn ang="0">
                  <a:pos x="2" y="58"/>
                </a:cxn>
                <a:cxn ang="0">
                  <a:pos x="0" y="72"/>
                </a:cxn>
                <a:cxn ang="0">
                  <a:pos x="0" y="96"/>
                </a:cxn>
                <a:cxn ang="0">
                  <a:pos x="24" y="96"/>
                </a:cxn>
                <a:cxn ang="0">
                  <a:pos x="24" y="72"/>
                </a:cxn>
              </a:cxnLst>
              <a:rect l="0" t="0" r="r" b="b"/>
              <a:pathLst>
                <a:path w="144" h="96">
                  <a:moveTo>
                    <a:pt x="24" y="72"/>
                  </a:moveTo>
                  <a:lnTo>
                    <a:pt x="24" y="72"/>
                  </a:lnTo>
                  <a:lnTo>
                    <a:pt x="24" y="62"/>
                  </a:lnTo>
                  <a:lnTo>
                    <a:pt x="28" y="54"/>
                  </a:lnTo>
                  <a:lnTo>
                    <a:pt x="32" y="46"/>
                  </a:lnTo>
                  <a:lnTo>
                    <a:pt x="38" y="38"/>
                  </a:lnTo>
                  <a:lnTo>
                    <a:pt x="46" y="32"/>
                  </a:lnTo>
                  <a:lnTo>
                    <a:pt x="54" y="28"/>
                  </a:lnTo>
                  <a:lnTo>
                    <a:pt x="62" y="24"/>
                  </a:lnTo>
                  <a:lnTo>
                    <a:pt x="72" y="24"/>
                  </a:lnTo>
                  <a:lnTo>
                    <a:pt x="72" y="24"/>
                  </a:lnTo>
                  <a:lnTo>
                    <a:pt x="82" y="24"/>
                  </a:lnTo>
                  <a:lnTo>
                    <a:pt x="90" y="28"/>
                  </a:lnTo>
                  <a:lnTo>
                    <a:pt x="98" y="32"/>
                  </a:lnTo>
                  <a:lnTo>
                    <a:pt x="106" y="38"/>
                  </a:lnTo>
                  <a:lnTo>
                    <a:pt x="112" y="46"/>
                  </a:lnTo>
                  <a:lnTo>
                    <a:pt x="116" y="54"/>
                  </a:lnTo>
                  <a:lnTo>
                    <a:pt x="120" y="62"/>
                  </a:lnTo>
                  <a:lnTo>
                    <a:pt x="120" y="72"/>
                  </a:lnTo>
                  <a:lnTo>
                    <a:pt x="120" y="96"/>
                  </a:lnTo>
                  <a:lnTo>
                    <a:pt x="144" y="96"/>
                  </a:lnTo>
                  <a:lnTo>
                    <a:pt x="144" y="72"/>
                  </a:lnTo>
                  <a:lnTo>
                    <a:pt x="144" y="72"/>
                  </a:lnTo>
                  <a:lnTo>
                    <a:pt x="142" y="58"/>
                  </a:lnTo>
                  <a:lnTo>
                    <a:pt x="138" y="44"/>
                  </a:lnTo>
                  <a:lnTo>
                    <a:pt x="132" y="32"/>
                  </a:lnTo>
                  <a:lnTo>
                    <a:pt x="122" y="22"/>
                  </a:lnTo>
                  <a:lnTo>
                    <a:pt x="112" y="12"/>
                  </a:lnTo>
                  <a:lnTo>
                    <a:pt x="100" y="6"/>
                  </a:lnTo>
                  <a:lnTo>
                    <a:pt x="86" y="2"/>
                  </a:lnTo>
                  <a:lnTo>
                    <a:pt x="72" y="0"/>
                  </a:lnTo>
                  <a:lnTo>
                    <a:pt x="72" y="0"/>
                  </a:lnTo>
                  <a:lnTo>
                    <a:pt x="58" y="2"/>
                  </a:lnTo>
                  <a:lnTo>
                    <a:pt x="44" y="6"/>
                  </a:lnTo>
                  <a:lnTo>
                    <a:pt x="32" y="12"/>
                  </a:lnTo>
                  <a:lnTo>
                    <a:pt x="22" y="22"/>
                  </a:lnTo>
                  <a:lnTo>
                    <a:pt x="12" y="32"/>
                  </a:lnTo>
                  <a:lnTo>
                    <a:pt x="6" y="44"/>
                  </a:lnTo>
                  <a:lnTo>
                    <a:pt x="2" y="58"/>
                  </a:lnTo>
                  <a:lnTo>
                    <a:pt x="0" y="72"/>
                  </a:lnTo>
                  <a:lnTo>
                    <a:pt x="0" y="96"/>
                  </a:lnTo>
                  <a:lnTo>
                    <a:pt x="24" y="96"/>
                  </a:lnTo>
                  <a:lnTo>
                    <a:pt x="24" y="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49" name="Freeform 78"/>
            <p:cNvSpPr>
              <a:spLocks/>
            </p:cNvSpPr>
            <p:nvPr/>
          </p:nvSpPr>
          <p:spPr bwMode="auto">
            <a:xfrm>
              <a:off x="2237036" y="612253"/>
              <a:ext cx="304800" cy="190500"/>
            </a:xfrm>
            <a:custGeom>
              <a:avLst/>
              <a:gdLst/>
              <a:ahLst/>
              <a:cxnLst>
                <a:cxn ang="0">
                  <a:pos x="168" y="0"/>
                </a:cxn>
                <a:cxn ang="0">
                  <a:pos x="144" y="0"/>
                </a:cxn>
                <a:cxn ang="0">
                  <a:pos x="48" y="0"/>
                </a:cxn>
                <a:cxn ang="0">
                  <a:pos x="24" y="0"/>
                </a:cxn>
                <a:cxn ang="0">
                  <a:pos x="16" y="0"/>
                </a:cxn>
                <a:cxn ang="0">
                  <a:pos x="0" y="0"/>
                </a:cxn>
                <a:cxn ang="0">
                  <a:pos x="0" y="16"/>
                </a:cxn>
                <a:cxn ang="0">
                  <a:pos x="0" y="64"/>
                </a:cxn>
                <a:cxn ang="0">
                  <a:pos x="0" y="104"/>
                </a:cxn>
                <a:cxn ang="0">
                  <a:pos x="0" y="104"/>
                </a:cxn>
                <a:cxn ang="0">
                  <a:pos x="2" y="110"/>
                </a:cxn>
                <a:cxn ang="0">
                  <a:pos x="4" y="116"/>
                </a:cxn>
                <a:cxn ang="0">
                  <a:pos x="10" y="118"/>
                </a:cxn>
                <a:cxn ang="0">
                  <a:pos x="16" y="120"/>
                </a:cxn>
                <a:cxn ang="0">
                  <a:pos x="176" y="120"/>
                </a:cxn>
                <a:cxn ang="0">
                  <a:pos x="176" y="120"/>
                </a:cxn>
                <a:cxn ang="0">
                  <a:pos x="182" y="118"/>
                </a:cxn>
                <a:cxn ang="0">
                  <a:pos x="188" y="116"/>
                </a:cxn>
                <a:cxn ang="0">
                  <a:pos x="190" y="110"/>
                </a:cxn>
                <a:cxn ang="0">
                  <a:pos x="192" y="104"/>
                </a:cxn>
                <a:cxn ang="0">
                  <a:pos x="192" y="64"/>
                </a:cxn>
                <a:cxn ang="0">
                  <a:pos x="192" y="16"/>
                </a:cxn>
                <a:cxn ang="0">
                  <a:pos x="192" y="0"/>
                </a:cxn>
                <a:cxn ang="0">
                  <a:pos x="176" y="0"/>
                </a:cxn>
                <a:cxn ang="0">
                  <a:pos x="168" y="0"/>
                </a:cxn>
              </a:cxnLst>
              <a:rect l="0" t="0" r="r" b="b"/>
              <a:pathLst>
                <a:path w="192" h="120">
                  <a:moveTo>
                    <a:pt x="168" y="0"/>
                  </a:moveTo>
                  <a:lnTo>
                    <a:pt x="144" y="0"/>
                  </a:lnTo>
                  <a:lnTo>
                    <a:pt x="48" y="0"/>
                  </a:lnTo>
                  <a:lnTo>
                    <a:pt x="24" y="0"/>
                  </a:lnTo>
                  <a:lnTo>
                    <a:pt x="16" y="0"/>
                  </a:lnTo>
                  <a:lnTo>
                    <a:pt x="0" y="0"/>
                  </a:lnTo>
                  <a:lnTo>
                    <a:pt x="0" y="16"/>
                  </a:lnTo>
                  <a:lnTo>
                    <a:pt x="0" y="64"/>
                  </a:lnTo>
                  <a:lnTo>
                    <a:pt x="0" y="104"/>
                  </a:lnTo>
                  <a:lnTo>
                    <a:pt x="0" y="104"/>
                  </a:lnTo>
                  <a:lnTo>
                    <a:pt x="2" y="110"/>
                  </a:lnTo>
                  <a:lnTo>
                    <a:pt x="4" y="116"/>
                  </a:lnTo>
                  <a:lnTo>
                    <a:pt x="10" y="118"/>
                  </a:lnTo>
                  <a:lnTo>
                    <a:pt x="16" y="120"/>
                  </a:lnTo>
                  <a:lnTo>
                    <a:pt x="176" y="120"/>
                  </a:lnTo>
                  <a:lnTo>
                    <a:pt x="176" y="120"/>
                  </a:lnTo>
                  <a:lnTo>
                    <a:pt x="182" y="118"/>
                  </a:lnTo>
                  <a:lnTo>
                    <a:pt x="188" y="116"/>
                  </a:lnTo>
                  <a:lnTo>
                    <a:pt x="190" y="110"/>
                  </a:lnTo>
                  <a:lnTo>
                    <a:pt x="192" y="104"/>
                  </a:lnTo>
                  <a:lnTo>
                    <a:pt x="192" y="64"/>
                  </a:lnTo>
                  <a:lnTo>
                    <a:pt x="192" y="16"/>
                  </a:lnTo>
                  <a:lnTo>
                    <a:pt x="192" y="0"/>
                  </a:lnTo>
                  <a:lnTo>
                    <a:pt x="176" y="0"/>
                  </a:lnTo>
                  <a:lnTo>
                    <a:pt x="16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grpSp>
        <p:nvGrpSpPr>
          <p:cNvPr id="1607" name="グループ化 1749"/>
          <p:cNvGrpSpPr/>
          <p:nvPr/>
        </p:nvGrpSpPr>
        <p:grpSpPr>
          <a:xfrm>
            <a:off x="1799692" y="2812866"/>
            <a:ext cx="245361" cy="315201"/>
            <a:chOff x="3138736" y="421753"/>
            <a:chExt cx="304800" cy="381000"/>
          </a:xfrm>
          <a:solidFill>
            <a:schemeClr val="tx2"/>
          </a:solidFill>
        </p:grpSpPr>
        <p:sp>
          <p:nvSpPr>
            <p:cNvPr id="1751" name="Freeform 80"/>
            <p:cNvSpPr>
              <a:spLocks/>
            </p:cNvSpPr>
            <p:nvPr/>
          </p:nvSpPr>
          <p:spPr bwMode="auto">
            <a:xfrm>
              <a:off x="3176836" y="421753"/>
              <a:ext cx="228600" cy="152400"/>
            </a:xfrm>
            <a:custGeom>
              <a:avLst/>
              <a:gdLst/>
              <a:ahLst/>
              <a:cxnLst>
                <a:cxn ang="0">
                  <a:pos x="72" y="24"/>
                </a:cxn>
                <a:cxn ang="0">
                  <a:pos x="72" y="24"/>
                </a:cxn>
                <a:cxn ang="0">
                  <a:pos x="82" y="24"/>
                </a:cxn>
                <a:cxn ang="0">
                  <a:pos x="90" y="28"/>
                </a:cxn>
                <a:cxn ang="0">
                  <a:pos x="98" y="32"/>
                </a:cxn>
                <a:cxn ang="0">
                  <a:pos x="106" y="38"/>
                </a:cxn>
                <a:cxn ang="0">
                  <a:pos x="112" y="46"/>
                </a:cxn>
                <a:cxn ang="0">
                  <a:pos x="116" y="54"/>
                </a:cxn>
                <a:cxn ang="0">
                  <a:pos x="120" y="62"/>
                </a:cxn>
                <a:cxn ang="0">
                  <a:pos x="120" y="72"/>
                </a:cxn>
                <a:cxn ang="0">
                  <a:pos x="120" y="96"/>
                </a:cxn>
                <a:cxn ang="0">
                  <a:pos x="144" y="96"/>
                </a:cxn>
                <a:cxn ang="0">
                  <a:pos x="144" y="72"/>
                </a:cxn>
                <a:cxn ang="0">
                  <a:pos x="144" y="72"/>
                </a:cxn>
                <a:cxn ang="0">
                  <a:pos x="142" y="58"/>
                </a:cxn>
                <a:cxn ang="0">
                  <a:pos x="138" y="44"/>
                </a:cxn>
                <a:cxn ang="0">
                  <a:pos x="132" y="32"/>
                </a:cxn>
                <a:cxn ang="0">
                  <a:pos x="122" y="22"/>
                </a:cxn>
                <a:cxn ang="0">
                  <a:pos x="112" y="12"/>
                </a:cxn>
                <a:cxn ang="0">
                  <a:pos x="100" y="6"/>
                </a:cxn>
                <a:cxn ang="0">
                  <a:pos x="86" y="2"/>
                </a:cxn>
                <a:cxn ang="0">
                  <a:pos x="72" y="0"/>
                </a:cxn>
                <a:cxn ang="0">
                  <a:pos x="72" y="0"/>
                </a:cxn>
                <a:cxn ang="0">
                  <a:pos x="58" y="2"/>
                </a:cxn>
                <a:cxn ang="0">
                  <a:pos x="46" y="4"/>
                </a:cxn>
                <a:cxn ang="0">
                  <a:pos x="34" y="10"/>
                </a:cxn>
                <a:cxn ang="0">
                  <a:pos x="24" y="18"/>
                </a:cxn>
                <a:cxn ang="0">
                  <a:pos x="16" y="28"/>
                </a:cxn>
                <a:cxn ang="0">
                  <a:pos x="8" y="38"/>
                </a:cxn>
                <a:cxn ang="0">
                  <a:pos x="4" y="50"/>
                </a:cxn>
                <a:cxn ang="0">
                  <a:pos x="0" y="64"/>
                </a:cxn>
                <a:cxn ang="0">
                  <a:pos x="24" y="64"/>
                </a:cxn>
                <a:cxn ang="0">
                  <a:pos x="24" y="64"/>
                </a:cxn>
                <a:cxn ang="0">
                  <a:pos x="26" y="56"/>
                </a:cxn>
                <a:cxn ang="0">
                  <a:pos x="30" y="48"/>
                </a:cxn>
                <a:cxn ang="0">
                  <a:pos x="36" y="42"/>
                </a:cxn>
                <a:cxn ang="0">
                  <a:pos x="40" y="36"/>
                </a:cxn>
                <a:cxn ang="0">
                  <a:pos x="48" y="30"/>
                </a:cxn>
                <a:cxn ang="0">
                  <a:pos x="56" y="28"/>
                </a:cxn>
                <a:cxn ang="0">
                  <a:pos x="64" y="24"/>
                </a:cxn>
                <a:cxn ang="0">
                  <a:pos x="72" y="24"/>
                </a:cxn>
                <a:cxn ang="0">
                  <a:pos x="72" y="24"/>
                </a:cxn>
              </a:cxnLst>
              <a:rect l="0" t="0" r="r" b="b"/>
              <a:pathLst>
                <a:path w="144" h="96">
                  <a:moveTo>
                    <a:pt x="72" y="24"/>
                  </a:moveTo>
                  <a:lnTo>
                    <a:pt x="72" y="24"/>
                  </a:lnTo>
                  <a:lnTo>
                    <a:pt x="82" y="24"/>
                  </a:lnTo>
                  <a:lnTo>
                    <a:pt x="90" y="28"/>
                  </a:lnTo>
                  <a:lnTo>
                    <a:pt x="98" y="32"/>
                  </a:lnTo>
                  <a:lnTo>
                    <a:pt x="106" y="38"/>
                  </a:lnTo>
                  <a:lnTo>
                    <a:pt x="112" y="46"/>
                  </a:lnTo>
                  <a:lnTo>
                    <a:pt x="116" y="54"/>
                  </a:lnTo>
                  <a:lnTo>
                    <a:pt x="120" y="62"/>
                  </a:lnTo>
                  <a:lnTo>
                    <a:pt x="120" y="72"/>
                  </a:lnTo>
                  <a:lnTo>
                    <a:pt x="120" y="96"/>
                  </a:lnTo>
                  <a:lnTo>
                    <a:pt x="144" y="96"/>
                  </a:lnTo>
                  <a:lnTo>
                    <a:pt x="144" y="72"/>
                  </a:lnTo>
                  <a:lnTo>
                    <a:pt x="144" y="72"/>
                  </a:lnTo>
                  <a:lnTo>
                    <a:pt x="142" y="58"/>
                  </a:lnTo>
                  <a:lnTo>
                    <a:pt x="138" y="44"/>
                  </a:lnTo>
                  <a:lnTo>
                    <a:pt x="132" y="32"/>
                  </a:lnTo>
                  <a:lnTo>
                    <a:pt x="122" y="22"/>
                  </a:lnTo>
                  <a:lnTo>
                    <a:pt x="112" y="12"/>
                  </a:lnTo>
                  <a:lnTo>
                    <a:pt x="100" y="6"/>
                  </a:lnTo>
                  <a:lnTo>
                    <a:pt x="86" y="2"/>
                  </a:lnTo>
                  <a:lnTo>
                    <a:pt x="72" y="0"/>
                  </a:lnTo>
                  <a:lnTo>
                    <a:pt x="72" y="0"/>
                  </a:lnTo>
                  <a:lnTo>
                    <a:pt x="58" y="2"/>
                  </a:lnTo>
                  <a:lnTo>
                    <a:pt x="46" y="4"/>
                  </a:lnTo>
                  <a:lnTo>
                    <a:pt x="34" y="10"/>
                  </a:lnTo>
                  <a:lnTo>
                    <a:pt x="24" y="18"/>
                  </a:lnTo>
                  <a:lnTo>
                    <a:pt x="16" y="28"/>
                  </a:lnTo>
                  <a:lnTo>
                    <a:pt x="8" y="38"/>
                  </a:lnTo>
                  <a:lnTo>
                    <a:pt x="4" y="50"/>
                  </a:lnTo>
                  <a:lnTo>
                    <a:pt x="0" y="64"/>
                  </a:lnTo>
                  <a:lnTo>
                    <a:pt x="24" y="64"/>
                  </a:lnTo>
                  <a:lnTo>
                    <a:pt x="24" y="64"/>
                  </a:lnTo>
                  <a:lnTo>
                    <a:pt x="26" y="56"/>
                  </a:lnTo>
                  <a:lnTo>
                    <a:pt x="30" y="48"/>
                  </a:lnTo>
                  <a:lnTo>
                    <a:pt x="36" y="42"/>
                  </a:lnTo>
                  <a:lnTo>
                    <a:pt x="40" y="36"/>
                  </a:lnTo>
                  <a:lnTo>
                    <a:pt x="48" y="30"/>
                  </a:lnTo>
                  <a:lnTo>
                    <a:pt x="56" y="28"/>
                  </a:lnTo>
                  <a:lnTo>
                    <a:pt x="64" y="24"/>
                  </a:lnTo>
                  <a:lnTo>
                    <a:pt x="72" y="24"/>
                  </a:lnTo>
                  <a:lnTo>
                    <a:pt x="72" y="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752" name="Freeform 81"/>
            <p:cNvSpPr>
              <a:spLocks/>
            </p:cNvSpPr>
            <p:nvPr/>
          </p:nvSpPr>
          <p:spPr bwMode="auto">
            <a:xfrm>
              <a:off x="3138736" y="612253"/>
              <a:ext cx="304800" cy="190500"/>
            </a:xfrm>
            <a:custGeom>
              <a:avLst/>
              <a:gdLst/>
              <a:ahLst/>
              <a:cxnLst>
                <a:cxn ang="0">
                  <a:pos x="168" y="0"/>
                </a:cxn>
                <a:cxn ang="0">
                  <a:pos x="144" y="0"/>
                </a:cxn>
                <a:cxn ang="0">
                  <a:pos x="16" y="0"/>
                </a:cxn>
                <a:cxn ang="0">
                  <a:pos x="0" y="0"/>
                </a:cxn>
                <a:cxn ang="0">
                  <a:pos x="0" y="16"/>
                </a:cxn>
                <a:cxn ang="0">
                  <a:pos x="0" y="64"/>
                </a:cxn>
                <a:cxn ang="0">
                  <a:pos x="0" y="104"/>
                </a:cxn>
                <a:cxn ang="0">
                  <a:pos x="0" y="104"/>
                </a:cxn>
                <a:cxn ang="0">
                  <a:pos x="2" y="110"/>
                </a:cxn>
                <a:cxn ang="0">
                  <a:pos x="4" y="116"/>
                </a:cxn>
                <a:cxn ang="0">
                  <a:pos x="10" y="118"/>
                </a:cxn>
                <a:cxn ang="0">
                  <a:pos x="16" y="120"/>
                </a:cxn>
                <a:cxn ang="0">
                  <a:pos x="176" y="120"/>
                </a:cxn>
                <a:cxn ang="0">
                  <a:pos x="176" y="120"/>
                </a:cxn>
                <a:cxn ang="0">
                  <a:pos x="182" y="118"/>
                </a:cxn>
                <a:cxn ang="0">
                  <a:pos x="188" y="116"/>
                </a:cxn>
                <a:cxn ang="0">
                  <a:pos x="190" y="110"/>
                </a:cxn>
                <a:cxn ang="0">
                  <a:pos x="192" y="104"/>
                </a:cxn>
                <a:cxn ang="0">
                  <a:pos x="192" y="64"/>
                </a:cxn>
                <a:cxn ang="0">
                  <a:pos x="192" y="16"/>
                </a:cxn>
                <a:cxn ang="0">
                  <a:pos x="192" y="0"/>
                </a:cxn>
                <a:cxn ang="0">
                  <a:pos x="176" y="0"/>
                </a:cxn>
                <a:cxn ang="0">
                  <a:pos x="168" y="0"/>
                </a:cxn>
              </a:cxnLst>
              <a:rect l="0" t="0" r="r" b="b"/>
              <a:pathLst>
                <a:path w="192" h="120">
                  <a:moveTo>
                    <a:pt x="168" y="0"/>
                  </a:moveTo>
                  <a:lnTo>
                    <a:pt x="144" y="0"/>
                  </a:lnTo>
                  <a:lnTo>
                    <a:pt x="16" y="0"/>
                  </a:lnTo>
                  <a:lnTo>
                    <a:pt x="0" y="0"/>
                  </a:lnTo>
                  <a:lnTo>
                    <a:pt x="0" y="16"/>
                  </a:lnTo>
                  <a:lnTo>
                    <a:pt x="0" y="64"/>
                  </a:lnTo>
                  <a:lnTo>
                    <a:pt x="0" y="104"/>
                  </a:lnTo>
                  <a:lnTo>
                    <a:pt x="0" y="104"/>
                  </a:lnTo>
                  <a:lnTo>
                    <a:pt x="2" y="110"/>
                  </a:lnTo>
                  <a:lnTo>
                    <a:pt x="4" y="116"/>
                  </a:lnTo>
                  <a:lnTo>
                    <a:pt x="10" y="118"/>
                  </a:lnTo>
                  <a:lnTo>
                    <a:pt x="16" y="120"/>
                  </a:lnTo>
                  <a:lnTo>
                    <a:pt x="176" y="120"/>
                  </a:lnTo>
                  <a:lnTo>
                    <a:pt x="176" y="120"/>
                  </a:lnTo>
                  <a:lnTo>
                    <a:pt x="182" y="118"/>
                  </a:lnTo>
                  <a:lnTo>
                    <a:pt x="188" y="116"/>
                  </a:lnTo>
                  <a:lnTo>
                    <a:pt x="190" y="110"/>
                  </a:lnTo>
                  <a:lnTo>
                    <a:pt x="192" y="104"/>
                  </a:lnTo>
                  <a:lnTo>
                    <a:pt x="192" y="64"/>
                  </a:lnTo>
                  <a:lnTo>
                    <a:pt x="192" y="16"/>
                  </a:lnTo>
                  <a:lnTo>
                    <a:pt x="192" y="0"/>
                  </a:lnTo>
                  <a:lnTo>
                    <a:pt x="176" y="0"/>
                  </a:lnTo>
                  <a:lnTo>
                    <a:pt x="16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ja-JP" altLang="en-US"/>
            </a:p>
          </p:txBody>
        </p:sp>
      </p:grpSp>
      <p:sp>
        <p:nvSpPr>
          <p:cNvPr id="1753" name="テキスト ボックス 1752"/>
          <p:cNvSpPr txBox="1"/>
          <p:nvPr/>
        </p:nvSpPr>
        <p:spPr>
          <a:xfrm>
            <a:off x="4968044" y="5477161"/>
            <a:ext cx="1589954" cy="403810"/>
          </a:xfrm>
          <a:prstGeom prst="rect">
            <a:avLst/>
          </a:prstGeom>
        </p:spPr>
        <p:txBody>
          <a:bodyPr wrap="square" lIns="0" tIns="0" rIns="0" bIns="0" rtlCol="0" anchor="t" anchorCtr="0">
            <a:normAutofit/>
          </a:bodyPr>
          <a:lstStyle/>
          <a:p>
            <a:pPr algn="ctr">
              <a:spcBef>
                <a:spcPct val="0"/>
              </a:spcBef>
            </a:pPr>
            <a:r>
              <a:rPr lang="ja-JP" altLang="en-US" sz="1200" dirty="0" smtClean="0">
                <a:latin typeface="メイリオ" pitchFamily="50" charset="-128"/>
                <a:ea typeface="メイリオ" pitchFamily="50" charset="-128"/>
                <a:cs typeface="メイリオ" pitchFamily="50" charset="-128"/>
              </a:rPr>
              <a:t>マイナンバー</a:t>
            </a:r>
            <a:endParaRPr lang="en-US" altLang="ja-JP" sz="1200" dirty="0" smtClean="0">
              <a:latin typeface="メイリオ" pitchFamily="50" charset="-128"/>
              <a:ea typeface="メイリオ" pitchFamily="50" charset="-128"/>
              <a:cs typeface="メイリオ" pitchFamily="50" charset="-128"/>
            </a:endParaRPr>
          </a:p>
          <a:p>
            <a:pPr algn="ctr">
              <a:spcBef>
                <a:spcPct val="0"/>
              </a:spcBef>
            </a:pPr>
            <a:r>
              <a:rPr lang="ja-JP" altLang="en-US" sz="1200" dirty="0" smtClean="0">
                <a:latin typeface="メイリオ" pitchFamily="50" charset="-128"/>
                <a:ea typeface="メイリオ" pitchFamily="50" charset="-128"/>
                <a:cs typeface="メイリオ" pitchFamily="50" charset="-128"/>
              </a:rPr>
              <a:t>申請書</a:t>
            </a:r>
            <a:r>
              <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承認</a:t>
            </a:r>
            <a:endParaRPr kumimoji="1" lang="en-US" altLang="ja-JP"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grpSp>
        <p:nvGrpSpPr>
          <p:cNvPr id="1608" name="グループ化 254"/>
          <p:cNvGrpSpPr/>
          <p:nvPr/>
        </p:nvGrpSpPr>
        <p:grpSpPr>
          <a:xfrm>
            <a:off x="7380312" y="2632846"/>
            <a:ext cx="582731" cy="481358"/>
            <a:chOff x="4011216" y="1584325"/>
            <a:chExt cx="330200" cy="381000"/>
          </a:xfrm>
          <a:solidFill>
            <a:schemeClr val="tx2"/>
          </a:solidFill>
        </p:grpSpPr>
        <p:sp>
          <p:nvSpPr>
            <p:cNvPr id="1755" name="Freeform 152"/>
            <p:cNvSpPr>
              <a:spLocks noEditPoints="1"/>
            </p:cNvSpPr>
            <p:nvPr/>
          </p:nvSpPr>
          <p:spPr bwMode="auto">
            <a:xfrm>
              <a:off x="4011216" y="1584325"/>
              <a:ext cx="330200" cy="381000"/>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756" name="Rectangle 153"/>
            <p:cNvSpPr>
              <a:spLocks noChangeArrowheads="1"/>
            </p:cNvSpPr>
            <p:nvPr/>
          </p:nvSpPr>
          <p:spPr bwMode="auto">
            <a:xfrm>
              <a:off x="4087416" y="16605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757" name="Rectangle 154"/>
            <p:cNvSpPr>
              <a:spLocks noChangeArrowheads="1"/>
            </p:cNvSpPr>
            <p:nvPr/>
          </p:nvSpPr>
          <p:spPr bwMode="auto">
            <a:xfrm>
              <a:off x="4087416" y="17367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758" name="Rectangle 155"/>
            <p:cNvSpPr>
              <a:spLocks noChangeArrowheads="1"/>
            </p:cNvSpPr>
            <p:nvPr/>
          </p:nvSpPr>
          <p:spPr bwMode="auto">
            <a:xfrm>
              <a:off x="4087416" y="1812925"/>
              <a:ext cx="889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grpSp>
      <p:grpSp>
        <p:nvGrpSpPr>
          <p:cNvPr id="1609" name="グループ化 158"/>
          <p:cNvGrpSpPr/>
          <p:nvPr/>
        </p:nvGrpSpPr>
        <p:grpSpPr>
          <a:xfrm>
            <a:off x="7131714" y="3208910"/>
            <a:ext cx="1039862" cy="224634"/>
            <a:chOff x="3095836" y="3681028"/>
            <a:chExt cx="1292715" cy="252028"/>
          </a:xfrm>
          <a:solidFill>
            <a:schemeClr val="tx2"/>
          </a:solidFill>
        </p:grpSpPr>
        <p:grpSp>
          <p:nvGrpSpPr>
            <p:cNvPr id="1610" name="グループ化 278"/>
            <p:cNvGrpSpPr/>
            <p:nvPr/>
          </p:nvGrpSpPr>
          <p:grpSpPr>
            <a:xfrm>
              <a:off x="3095836" y="3681028"/>
              <a:ext cx="111441" cy="252028"/>
              <a:chOff x="3084116" y="682625"/>
              <a:chExt cx="381000" cy="381000"/>
            </a:xfrm>
            <a:grpFill/>
          </p:grpSpPr>
          <p:sp>
            <p:nvSpPr>
              <p:cNvPr id="180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0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0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11" name="グループ化 278"/>
            <p:cNvGrpSpPr/>
            <p:nvPr/>
          </p:nvGrpSpPr>
          <p:grpSpPr>
            <a:xfrm>
              <a:off x="3207277" y="3681028"/>
              <a:ext cx="111441" cy="252028"/>
              <a:chOff x="3084116" y="682625"/>
              <a:chExt cx="381000" cy="381000"/>
            </a:xfrm>
            <a:grpFill/>
          </p:grpSpPr>
          <p:sp>
            <p:nvSpPr>
              <p:cNvPr id="180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0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0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21" name="グループ化 278"/>
            <p:cNvGrpSpPr/>
            <p:nvPr/>
          </p:nvGrpSpPr>
          <p:grpSpPr>
            <a:xfrm>
              <a:off x="3318718" y="3681028"/>
              <a:ext cx="111441" cy="252028"/>
              <a:chOff x="3084116" y="682625"/>
              <a:chExt cx="381000" cy="381000"/>
            </a:xfrm>
            <a:grpFill/>
          </p:grpSpPr>
          <p:sp>
            <p:nvSpPr>
              <p:cNvPr id="179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0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0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22" name="グループ化 278"/>
            <p:cNvGrpSpPr/>
            <p:nvPr/>
          </p:nvGrpSpPr>
          <p:grpSpPr>
            <a:xfrm>
              <a:off x="3430159" y="3681028"/>
              <a:ext cx="111441" cy="252028"/>
              <a:chOff x="3084116" y="682625"/>
              <a:chExt cx="381000" cy="381000"/>
            </a:xfrm>
            <a:grpFill/>
          </p:grpSpPr>
          <p:sp>
            <p:nvSpPr>
              <p:cNvPr id="179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9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9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23" name="グループ化 278"/>
            <p:cNvGrpSpPr/>
            <p:nvPr/>
          </p:nvGrpSpPr>
          <p:grpSpPr>
            <a:xfrm>
              <a:off x="3519312" y="3681028"/>
              <a:ext cx="111441" cy="252028"/>
              <a:chOff x="3084116" y="682625"/>
              <a:chExt cx="381000" cy="381000"/>
            </a:xfrm>
            <a:grpFill/>
          </p:grpSpPr>
          <p:sp>
            <p:nvSpPr>
              <p:cNvPr id="179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9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9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28" name="グループ化 278"/>
            <p:cNvGrpSpPr/>
            <p:nvPr/>
          </p:nvGrpSpPr>
          <p:grpSpPr>
            <a:xfrm>
              <a:off x="3630753" y="3681028"/>
              <a:ext cx="111441" cy="252028"/>
              <a:chOff x="3084116" y="682625"/>
              <a:chExt cx="381000" cy="381000"/>
            </a:xfrm>
            <a:grpFill/>
          </p:grpSpPr>
          <p:sp>
            <p:nvSpPr>
              <p:cNvPr id="179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9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9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29" name="グループ化 278"/>
            <p:cNvGrpSpPr/>
            <p:nvPr/>
          </p:nvGrpSpPr>
          <p:grpSpPr>
            <a:xfrm>
              <a:off x="3742194" y="3681028"/>
              <a:ext cx="111441" cy="252028"/>
              <a:chOff x="3084116" y="682625"/>
              <a:chExt cx="381000" cy="381000"/>
            </a:xfrm>
            <a:grpFill/>
          </p:grpSpPr>
          <p:sp>
            <p:nvSpPr>
              <p:cNvPr id="178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30" name="グループ化 278"/>
            <p:cNvGrpSpPr/>
            <p:nvPr/>
          </p:nvGrpSpPr>
          <p:grpSpPr>
            <a:xfrm>
              <a:off x="3853634" y="3681028"/>
              <a:ext cx="111441" cy="252028"/>
              <a:chOff x="3084116" y="682625"/>
              <a:chExt cx="381000" cy="381000"/>
            </a:xfrm>
            <a:grpFill/>
          </p:grpSpPr>
          <p:sp>
            <p:nvSpPr>
              <p:cNvPr id="178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0" name="グループ化 278"/>
            <p:cNvGrpSpPr/>
            <p:nvPr/>
          </p:nvGrpSpPr>
          <p:grpSpPr>
            <a:xfrm>
              <a:off x="3965075" y="3681028"/>
              <a:ext cx="111441" cy="252028"/>
              <a:chOff x="3084116" y="682625"/>
              <a:chExt cx="381000" cy="381000"/>
            </a:xfrm>
            <a:grpFill/>
          </p:grpSpPr>
          <p:sp>
            <p:nvSpPr>
              <p:cNvPr id="178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1" name="グループ化 278"/>
            <p:cNvGrpSpPr/>
            <p:nvPr/>
          </p:nvGrpSpPr>
          <p:grpSpPr>
            <a:xfrm>
              <a:off x="4054228" y="3681028"/>
              <a:ext cx="111441" cy="252028"/>
              <a:chOff x="3084116" y="682625"/>
              <a:chExt cx="381000" cy="381000"/>
            </a:xfrm>
            <a:grpFill/>
          </p:grpSpPr>
          <p:sp>
            <p:nvSpPr>
              <p:cNvPr id="177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7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8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2" name="グループ化 278"/>
            <p:cNvGrpSpPr/>
            <p:nvPr/>
          </p:nvGrpSpPr>
          <p:grpSpPr>
            <a:xfrm>
              <a:off x="4165669" y="3681028"/>
              <a:ext cx="111441" cy="252028"/>
              <a:chOff x="3084116" y="682625"/>
              <a:chExt cx="381000" cy="381000"/>
            </a:xfrm>
            <a:grpFill/>
          </p:grpSpPr>
          <p:sp>
            <p:nvSpPr>
              <p:cNvPr id="177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7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7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3" name="グループ化 278"/>
            <p:cNvGrpSpPr/>
            <p:nvPr/>
          </p:nvGrpSpPr>
          <p:grpSpPr>
            <a:xfrm>
              <a:off x="4277110" y="3681028"/>
              <a:ext cx="111441" cy="252028"/>
              <a:chOff x="3084116" y="682625"/>
              <a:chExt cx="381000" cy="381000"/>
            </a:xfrm>
            <a:grpFill/>
          </p:grpSpPr>
          <p:sp>
            <p:nvSpPr>
              <p:cNvPr id="177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7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77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1644" name="グループ化 254"/>
          <p:cNvGrpSpPr/>
          <p:nvPr/>
        </p:nvGrpSpPr>
        <p:grpSpPr>
          <a:xfrm>
            <a:off x="3563888" y="4541057"/>
            <a:ext cx="616513" cy="465934"/>
            <a:chOff x="4011216" y="1584325"/>
            <a:chExt cx="330200" cy="381000"/>
          </a:xfrm>
          <a:solidFill>
            <a:schemeClr val="tx2"/>
          </a:solidFill>
        </p:grpSpPr>
        <p:sp>
          <p:nvSpPr>
            <p:cNvPr id="1809" name="Freeform 152"/>
            <p:cNvSpPr>
              <a:spLocks noEditPoints="1"/>
            </p:cNvSpPr>
            <p:nvPr/>
          </p:nvSpPr>
          <p:spPr bwMode="auto">
            <a:xfrm>
              <a:off x="4011216" y="1584325"/>
              <a:ext cx="330200" cy="381000"/>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810" name="Rectangle 153"/>
            <p:cNvSpPr>
              <a:spLocks noChangeArrowheads="1"/>
            </p:cNvSpPr>
            <p:nvPr/>
          </p:nvSpPr>
          <p:spPr bwMode="auto">
            <a:xfrm>
              <a:off x="4087416" y="16605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811" name="Rectangle 154"/>
            <p:cNvSpPr>
              <a:spLocks noChangeArrowheads="1"/>
            </p:cNvSpPr>
            <p:nvPr/>
          </p:nvSpPr>
          <p:spPr bwMode="auto">
            <a:xfrm>
              <a:off x="4087416" y="17367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812" name="Rectangle 155"/>
            <p:cNvSpPr>
              <a:spLocks noChangeArrowheads="1"/>
            </p:cNvSpPr>
            <p:nvPr/>
          </p:nvSpPr>
          <p:spPr bwMode="auto">
            <a:xfrm>
              <a:off x="4087416" y="1812925"/>
              <a:ext cx="889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grpSp>
      <p:grpSp>
        <p:nvGrpSpPr>
          <p:cNvPr id="1645" name="グループ化 158"/>
          <p:cNvGrpSpPr/>
          <p:nvPr/>
        </p:nvGrpSpPr>
        <p:grpSpPr>
          <a:xfrm>
            <a:off x="3279285" y="5117121"/>
            <a:ext cx="1165039" cy="217436"/>
            <a:chOff x="3095836" y="3681028"/>
            <a:chExt cx="1292715" cy="252028"/>
          </a:xfrm>
          <a:solidFill>
            <a:schemeClr val="tx2"/>
          </a:solidFill>
        </p:grpSpPr>
        <p:grpSp>
          <p:nvGrpSpPr>
            <p:cNvPr id="1646" name="グループ化 278"/>
            <p:cNvGrpSpPr/>
            <p:nvPr/>
          </p:nvGrpSpPr>
          <p:grpSpPr>
            <a:xfrm>
              <a:off x="3095836" y="3681028"/>
              <a:ext cx="111441" cy="252028"/>
              <a:chOff x="3084116" y="682625"/>
              <a:chExt cx="381000" cy="381000"/>
            </a:xfrm>
            <a:grpFill/>
          </p:grpSpPr>
          <p:sp>
            <p:nvSpPr>
              <p:cNvPr id="185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6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6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7" name="グループ化 278"/>
            <p:cNvGrpSpPr/>
            <p:nvPr/>
          </p:nvGrpSpPr>
          <p:grpSpPr>
            <a:xfrm>
              <a:off x="3207277" y="3681028"/>
              <a:ext cx="111441" cy="252028"/>
              <a:chOff x="3084116" y="682625"/>
              <a:chExt cx="381000" cy="381000"/>
            </a:xfrm>
            <a:grpFill/>
          </p:grpSpPr>
          <p:sp>
            <p:nvSpPr>
              <p:cNvPr id="185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5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5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8" name="グループ化 278"/>
            <p:cNvGrpSpPr/>
            <p:nvPr/>
          </p:nvGrpSpPr>
          <p:grpSpPr>
            <a:xfrm>
              <a:off x="3318718" y="3681028"/>
              <a:ext cx="111441" cy="252028"/>
              <a:chOff x="3084116" y="682625"/>
              <a:chExt cx="381000" cy="381000"/>
            </a:xfrm>
            <a:grpFill/>
          </p:grpSpPr>
          <p:sp>
            <p:nvSpPr>
              <p:cNvPr id="185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5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5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49" name="グループ化 278"/>
            <p:cNvGrpSpPr/>
            <p:nvPr/>
          </p:nvGrpSpPr>
          <p:grpSpPr>
            <a:xfrm>
              <a:off x="3430159" y="3681028"/>
              <a:ext cx="111441" cy="252028"/>
              <a:chOff x="3084116" y="682625"/>
              <a:chExt cx="381000" cy="381000"/>
            </a:xfrm>
            <a:grpFill/>
          </p:grpSpPr>
          <p:sp>
            <p:nvSpPr>
              <p:cNvPr id="185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5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5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50" name="グループ化 278"/>
            <p:cNvGrpSpPr/>
            <p:nvPr/>
          </p:nvGrpSpPr>
          <p:grpSpPr>
            <a:xfrm>
              <a:off x="3519312" y="3681028"/>
              <a:ext cx="111441" cy="252028"/>
              <a:chOff x="3084116" y="682625"/>
              <a:chExt cx="381000" cy="381000"/>
            </a:xfrm>
            <a:grpFill/>
          </p:grpSpPr>
          <p:sp>
            <p:nvSpPr>
              <p:cNvPr id="184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51" name="グループ化 278"/>
            <p:cNvGrpSpPr/>
            <p:nvPr/>
          </p:nvGrpSpPr>
          <p:grpSpPr>
            <a:xfrm>
              <a:off x="3630753" y="3681028"/>
              <a:ext cx="111441" cy="252028"/>
              <a:chOff x="3084116" y="682625"/>
              <a:chExt cx="381000" cy="381000"/>
            </a:xfrm>
            <a:grpFill/>
          </p:grpSpPr>
          <p:sp>
            <p:nvSpPr>
              <p:cNvPr id="184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52" name="グループ化 278"/>
            <p:cNvGrpSpPr/>
            <p:nvPr/>
          </p:nvGrpSpPr>
          <p:grpSpPr>
            <a:xfrm>
              <a:off x="3742194" y="3681028"/>
              <a:ext cx="111441" cy="252028"/>
              <a:chOff x="3084116" y="682625"/>
              <a:chExt cx="381000" cy="381000"/>
            </a:xfrm>
            <a:grpFill/>
          </p:grpSpPr>
          <p:sp>
            <p:nvSpPr>
              <p:cNvPr id="184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89" name="グループ化 278"/>
            <p:cNvGrpSpPr/>
            <p:nvPr/>
          </p:nvGrpSpPr>
          <p:grpSpPr>
            <a:xfrm>
              <a:off x="3853634" y="3681028"/>
              <a:ext cx="111441" cy="252028"/>
              <a:chOff x="3084116" y="682625"/>
              <a:chExt cx="381000" cy="381000"/>
            </a:xfrm>
            <a:grpFill/>
          </p:grpSpPr>
          <p:sp>
            <p:nvSpPr>
              <p:cNvPr id="183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4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96" name="グループ化 278"/>
            <p:cNvGrpSpPr/>
            <p:nvPr/>
          </p:nvGrpSpPr>
          <p:grpSpPr>
            <a:xfrm>
              <a:off x="3965075" y="3681028"/>
              <a:ext cx="111441" cy="252028"/>
              <a:chOff x="3084116" y="682625"/>
              <a:chExt cx="381000" cy="381000"/>
            </a:xfrm>
            <a:grpFill/>
          </p:grpSpPr>
          <p:sp>
            <p:nvSpPr>
              <p:cNvPr id="183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97" name="グループ化 278"/>
            <p:cNvGrpSpPr/>
            <p:nvPr/>
          </p:nvGrpSpPr>
          <p:grpSpPr>
            <a:xfrm>
              <a:off x="4054228" y="3681028"/>
              <a:ext cx="111441" cy="252028"/>
              <a:chOff x="3084116" y="682625"/>
              <a:chExt cx="381000" cy="381000"/>
            </a:xfrm>
            <a:grpFill/>
          </p:grpSpPr>
          <p:sp>
            <p:nvSpPr>
              <p:cNvPr id="183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98" name="グループ化 278"/>
            <p:cNvGrpSpPr/>
            <p:nvPr/>
          </p:nvGrpSpPr>
          <p:grpSpPr>
            <a:xfrm>
              <a:off x="4165669" y="3681028"/>
              <a:ext cx="111441" cy="252028"/>
              <a:chOff x="3084116" y="682625"/>
              <a:chExt cx="381000" cy="381000"/>
            </a:xfrm>
            <a:grpFill/>
          </p:grpSpPr>
          <p:sp>
            <p:nvSpPr>
              <p:cNvPr id="182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3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99" name="グループ化 278"/>
            <p:cNvGrpSpPr/>
            <p:nvPr/>
          </p:nvGrpSpPr>
          <p:grpSpPr>
            <a:xfrm>
              <a:off x="4277110" y="3681028"/>
              <a:ext cx="111441" cy="252028"/>
              <a:chOff x="3084116" y="682625"/>
              <a:chExt cx="381000" cy="381000"/>
            </a:xfrm>
            <a:grpFill/>
          </p:grpSpPr>
          <p:sp>
            <p:nvSpPr>
              <p:cNvPr id="182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2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2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1700" name="グループ化 254"/>
          <p:cNvGrpSpPr/>
          <p:nvPr/>
        </p:nvGrpSpPr>
        <p:grpSpPr>
          <a:xfrm>
            <a:off x="5508104" y="4541057"/>
            <a:ext cx="616513" cy="465934"/>
            <a:chOff x="4011216" y="1584325"/>
            <a:chExt cx="330200" cy="381000"/>
          </a:xfrm>
          <a:solidFill>
            <a:schemeClr val="tx2"/>
          </a:solidFill>
        </p:grpSpPr>
        <p:sp>
          <p:nvSpPr>
            <p:cNvPr id="1863" name="Freeform 152"/>
            <p:cNvSpPr>
              <a:spLocks noEditPoints="1"/>
            </p:cNvSpPr>
            <p:nvPr/>
          </p:nvSpPr>
          <p:spPr bwMode="auto">
            <a:xfrm>
              <a:off x="4011216" y="1584325"/>
              <a:ext cx="330200" cy="381000"/>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864" name="Rectangle 153"/>
            <p:cNvSpPr>
              <a:spLocks noChangeArrowheads="1"/>
            </p:cNvSpPr>
            <p:nvPr/>
          </p:nvSpPr>
          <p:spPr bwMode="auto">
            <a:xfrm>
              <a:off x="4087416" y="16605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865" name="Rectangle 154"/>
            <p:cNvSpPr>
              <a:spLocks noChangeArrowheads="1"/>
            </p:cNvSpPr>
            <p:nvPr/>
          </p:nvSpPr>
          <p:spPr bwMode="auto">
            <a:xfrm>
              <a:off x="4087416" y="17367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866" name="Rectangle 155"/>
            <p:cNvSpPr>
              <a:spLocks noChangeArrowheads="1"/>
            </p:cNvSpPr>
            <p:nvPr/>
          </p:nvSpPr>
          <p:spPr bwMode="auto">
            <a:xfrm>
              <a:off x="4087416" y="1812925"/>
              <a:ext cx="889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grpSp>
      <p:grpSp>
        <p:nvGrpSpPr>
          <p:cNvPr id="1701" name="グループ化 158"/>
          <p:cNvGrpSpPr/>
          <p:nvPr/>
        </p:nvGrpSpPr>
        <p:grpSpPr>
          <a:xfrm>
            <a:off x="5223501" y="5117121"/>
            <a:ext cx="1165039" cy="217436"/>
            <a:chOff x="3095836" y="3681028"/>
            <a:chExt cx="1292715" cy="252028"/>
          </a:xfrm>
          <a:solidFill>
            <a:schemeClr val="tx2"/>
          </a:solidFill>
        </p:grpSpPr>
        <p:grpSp>
          <p:nvGrpSpPr>
            <p:cNvPr id="1702" name="グループ化 278"/>
            <p:cNvGrpSpPr/>
            <p:nvPr/>
          </p:nvGrpSpPr>
          <p:grpSpPr>
            <a:xfrm>
              <a:off x="3095836" y="3681028"/>
              <a:ext cx="111441" cy="252028"/>
              <a:chOff x="3084116" y="682625"/>
              <a:chExt cx="381000" cy="381000"/>
            </a:xfrm>
            <a:grpFill/>
          </p:grpSpPr>
          <p:sp>
            <p:nvSpPr>
              <p:cNvPr id="191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1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1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03" name="グループ化 278"/>
            <p:cNvGrpSpPr/>
            <p:nvPr/>
          </p:nvGrpSpPr>
          <p:grpSpPr>
            <a:xfrm>
              <a:off x="3207277" y="3681028"/>
              <a:ext cx="111441" cy="252028"/>
              <a:chOff x="3084116" y="682625"/>
              <a:chExt cx="381000" cy="381000"/>
            </a:xfrm>
            <a:grpFill/>
          </p:grpSpPr>
          <p:sp>
            <p:nvSpPr>
              <p:cNvPr id="191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1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1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04" name="グループ化 278"/>
            <p:cNvGrpSpPr/>
            <p:nvPr/>
          </p:nvGrpSpPr>
          <p:grpSpPr>
            <a:xfrm>
              <a:off x="3318718" y="3681028"/>
              <a:ext cx="111441" cy="252028"/>
              <a:chOff x="3084116" y="682625"/>
              <a:chExt cx="381000" cy="381000"/>
            </a:xfrm>
            <a:grpFill/>
          </p:grpSpPr>
          <p:sp>
            <p:nvSpPr>
              <p:cNvPr id="190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05" name="グループ化 278"/>
            <p:cNvGrpSpPr/>
            <p:nvPr/>
          </p:nvGrpSpPr>
          <p:grpSpPr>
            <a:xfrm>
              <a:off x="3430159" y="3681028"/>
              <a:ext cx="111441" cy="252028"/>
              <a:chOff x="3084116" y="682625"/>
              <a:chExt cx="381000" cy="381000"/>
            </a:xfrm>
            <a:grpFill/>
          </p:grpSpPr>
          <p:sp>
            <p:nvSpPr>
              <p:cNvPr id="190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06" name="グループ化 278"/>
            <p:cNvGrpSpPr/>
            <p:nvPr/>
          </p:nvGrpSpPr>
          <p:grpSpPr>
            <a:xfrm>
              <a:off x="3519312" y="3681028"/>
              <a:ext cx="111441" cy="252028"/>
              <a:chOff x="3084116" y="682625"/>
              <a:chExt cx="381000" cy="381000"/>
            </a:xfrm>
            <a:grpFill/>
          </p:grpSpPr>
          <p:sp>
            <p:nvSpPr>
              <p:cNvPr id="190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07" name="グループ化 278"/>
            <p:cNvGrpSpPr/>
            <p:nvPr/>
          </p:nvGrpSpPr>
          <p:grpSpPr>
            <a:xfrm>
              <a:off x="3630753" y="3681028"/>
              <a:ext cx="111441" cy="252028"/>
              <a:chOff x="3084116" y="682625"/>
              <a:chExt cx="381000" cy="381000"/>
            </a:xfrm>
            <a:grpFill/>
          </p:grpSpPr>
          <p:sp>
            <p:nvSpPr>
              <p:cNvPr id="189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0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08" name="グループ化 278"/>
            <p:cNvGrpSpPr/>
            <p:nvPr/>
          </p:nvGrpSpPr>
          <p:grpSpPr>
            <a:xfrm>
              <a:off x="3742194" y="3681028"/>
              <a:ext cx="111441" cy="252028"/>
              <a:chOff x="3084116" y="682625"/>
              <a:chExt cx="381000" cy="381000"/>
            </a:xfrm>
            <a:grpFill/>
          </p:grpSpPr>
          <p:sp>
            <p:nvSpPr>
              <p:cNvPr id="189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47" name="グループ化 278"/>
            <p:cNvGrpSpPr/>
            <p:nvPr/>
          </p:nvGrpSpPr>
          <p:grpSpPr>
            <a:xfrm>
              <a:off x="3853634" y="3681028"/>
              <a:ext cx="111441" cy="252028"/>
              <a:chOff x="3084116" y="682625"/>
              <a:chExt cx="381000" cy="381000"/>
            </a:xfrm>
            <a:grpFill/>
          </p:grpSpPr>
          <p:sp>
            <p:nvSpPr>
              <p:cNvPr id="189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50" name="グループ化 278"/>
            <p:cNvGrpSpPr/>
            <p:nvPr/>
          </p:nvGrpSpPr>
          <p:grpSpPr>
            <a:xfrm>
              <a:off x="3965075" y="3681028"/>
              <a:ext cx="111441" cy="252028"/>
              <a:chOff x="3084116" y="682625"/>
              <a:chExt cx="381000" cy="381000"/>
            </a:xfrm>
            <a:grpFill/>
          </p:grpSpPr>
          <p:sp>
            <p:nvSpPr>
              <p:cNvPr id="188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9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54" name="グループ化 278"/>
            <p:cNvGrpSpPr/>
            <p:nvPr/>
          </p:nvGrpSpPr>
          <p:grpSpPr>
            <a:xfrm>
              <a:off x="4054228" y="3681028"/>
              <a:ext cx="111441" cy="252028"/>
              <a:chOff x="3084116" y="682625"/>
              <a:chExt cx="381000" cy="381000"/>
            </a:xfrm>
            <a:grpFill/>
          </p:grpSpPr>
          <p:sp>
            <p:nvSpPr>
              <p:cNvPr id="188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59" name="グループ化 278"/>
            <p:cNvGrpSpPr/>
            <p:nvPr/>
          </p:nvGrpSpPr>
          <p:grpSpPr>
            <a:xfrm>
              <a:off x="4165669" y="3681028"/>
              <a:ext cx="111441" cy="252028"/>
              <a:chOff x="3084116" y="682625"/>
              <a:chExt cx="381000" cy="381000"/>
            </a:xfrm>
            <a:grpFill/>
          </p:grpSpPr>
          <p:sp>
            <p:nvSpPr>
              <p:cNvPr id="188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0" name="グループ化 278"/>
            <p:cNvGrpSpPr/>
            <p:nvPr/>
          </p:nvGrpSpPr>
          <p:grpSpPr>
            <a:xfrm>
              <a:off x="4277110" y="3681028"/>
              <a:ext cx="111441" cy="252028"/>
              <a:chOff x="3084116" y="682625"/>
              <a:chExt cx="381000" cy="381000"/>
            </a:xfrm>
            <a:grpFill/>
          </p:grpSpPr>
          <p:sp>
            <p:nvSpPr>
              <p:cNvPr id="188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pic>
        <p:nvPicPr>
          <p:cNvPr id="1916" name="図 1915" descr="shonin.gif"/>
          <p:cNvPicPr>
            <a:picLocks noChangeAspect="1"/>
          </p:cNvPicPr>
          <p:nvPr/>
        </p:nvPicPr>
        <p:blipFill>
          <a:blip r:embed="rId3" cstate="print"/>
          <a:stretch>
            <a:fillRect/>
          </a:stretch>
        </p:blipFill>
        <p:spPr>
          <a:xfrm>
            <a:off x="5940152" y="4397041"/>
            <a:ext cx="444397" cy="292032"/>
          </a:xfrm>
          <a:prstGeom prst="rect">
            <a:avLst/>
          </a:prstGeom>
        </p:spPr>
      </p:pic>
      <p:sp>
        <p:nvSpPr>
          <p:cNvPr id="1917" name="テキスト ボックス 1916"/>
          <p:cNvSpPr txBox="1"/>
          <p:nvPr/>
        </p:nvSpPr>
        <p:spPr>
          <a:xfrm>
            <a:off x="6912260" y="5477161"/>
            <a:ext cx="1589954" cy="403810"/>
          </a:xfrm>
          <a:prstGeom prst="rect">
            <a:avLst/>
          </a:prstGeom>
        </p:spPr>
        <p:txBody>
          <a:bodyPr wrap="square" lIns="0" tIns="0" rIns="0" bIns="0" rtlCol="0" anchor="t" anchorCtr="0">
            <a:normAutofit/>
          </a:bodyPr>
          <a:lstStyle/>
          <a:p>
            <a:pPr algn="ctr">
              <a:spcBef>
                <a:spcPct val="0"/>
              </a:spcBef>
            </a:pPr>
            <a:r>
              <a:rPr lang="ja-JP" altLang="en-US" sz="1200" dirty="0" smtClean="0">
                <a:latin typeface="メイリオ" pitchFamily="50" charset="-128"/>
                <a:ea typeface="メイリオ" pitchFamily="50" charset="-128"/>
                <a:cs typeface="メイリオ" pitchFamily="50" charset="-128"/>
              </a:rPr>
              <a:t>マイナンバー</a:t>
            </a:r>
            <a:endParaRPr lang="en-US" altLang="ja-JP" sz="1200" dirty="0" smtClean="0">
              <a:latin typeface="メイリオ" pitchFamily="50" charset="-128"/>
              <a:ea typeface="メイリオ" pitchFamily="50" charset="-128"/>
              <a:cs typeface="メイリオ" pitchFamily="50" charset="-128"/>
            </a:endParaRPr>
          </a:p>
          <a:p>
            <a:pPr algn="ctr">
              <a:spcBef>
                <a:spcPct val="0"/>
              </a:spcBef>
            </a:pPr>
            <a:r>
              <a:rPr lang="ja-JP" altLang="en-US" sz="1200" dirty="0" smtClean="0">
                <a:latin typeface="メイリオ" pitchFamily="50" charset="-128"/>
                <a:ea typeface="メイリオ" pitchFamily="50" charset="-128"/>
                <a:cs typeface="メイリオ" pitchFamily="50" charset="-128"/>
              </a:rPr>
              <a:t>申請書削除</a:t>
            </a:r>
            <a:endParaRPr kumimoji="1" lang="ja-JP" altLang="en-US" sz="12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grpSp>
        <p:nvGrpSpPr>
          <p:cNvPr id="1761" name="グループ化 254"/>
          <p:cNvGrpSpPr/>
          <p:nvPr/>
        </p:nvGrpSpPr>
        <p:grpSpPr>
          <a:xfrm>
            <a:off x="7416316" y="4541057"/>
            <a:ext cx="616513" cy="465934"/>
            <a:chOff x="4011216" y="1584325"/>
            <a:chExt cx="330200" cy="381000"/>
          </a:xfrm>
          <a:solidFill>
            <a:schemeClr val="tx2"/>
          </a:solidFill>
        </p:grpSpPr>
        <p:sp>
          <p:nvSpPr>
            <p:cNvPr id="1919" name="Freeform 152"/>
            <p:cNvSpPr>
              <a:spLocks noEditPoints="1"/>
            </p:cNvSpPr>
            <p:nvPr/>
          </p:nvSpPr>
          <p:spPr bwMode="auto">
            <a:xfrm>
              <a:off x="4011216" y="1584325"/>
              <a:ext cx="330200" cy="381000"/>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920" name="Rectangle 153"/>
            <p:cNvSpPr>
              <a:spLocks noChangeArrowheads="1"/>
            </p:cNvSpPr>
            <p:nvPr/>
          </p:nvSpPr>
          <p:spPr bwMode="auto">
            <a:xfrm>
              <a:off x="4087416" y="16605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921" name="Rectangle 154"/>
            <p:cNvSpPr>
              <a:spLocks noChangeArrowheads="1"/>
            </p:cNvSpPr>
            <p:nvPr/>
          </p:nvSpPr>
          <p:spPr bwMode="auto">
            <a:xfrm>
              <a:off x="4087416" y="1736725"/>
              <a:ext cx="1778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sp>
          <p:nvSpPr>
            <p:cNvPr id="1922" name="Rectangle 155"/>
            <p:cNvSpPr>
              <a:spLocks noChangeArrowheads="1"/>
            </p:cNvSpPr>
            <p:nvPr/>
          </p:nvSpPr>
          <p:spPr bwMode="auto">
            <a:xfrm>
              <a:off x="4087416" y="1812925"/>
              <a:ext cx="88900" cy="38100"/>
            </a:xfrm>
            <a:prstGeom prst="rect">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a:solidFill>
                  <a:schemeClr val="lt1"/>
                </a:solidFill>
              </a:endParaRPr>
            </a:p>
          </p:txBody>
        </p:sp>
      </p:grpSp>
      <p:grpSp>
        <p:nvGrpSpPr>
          <p:cNvPr id="1762" name="グループ化 158"/>
          <p:cNvGrpSpPr/>
          <p:nvPr/>
        </p:nvGrpSpPr>
        <p:grpSpPr>
          <a:xfrm>
            <a:off x="7131713" y="5117121"/>
            <a:ext cx="1165039" cy="217436"/>
            <a:chOff x="3095836" y="3681028"/>
            <a:chExt cx="1292715" cy="252028"/>
          </a:xfrm>
          <a:solidFill>
            <a:schemeClr val="tx2"/>
          </a:solidFill>
        </p:grpSpPr>
        <p:grpSp>
          <p:nvGrpSpPr>
            <p:cNvPr id="1763" name="グループ化 278"/>
            <p:cNvGrpSpPr/>
            <p:nvPr/>
          </p:nvGrpSpPr>
          <p:grpSpPr>
            <a:xfrm>
              <a:off x="3095836" y="3681028"/>
              <a:ext cx="111441" cy="252028"/>
              <a:chOff x="3084116" y="682625"/>
              <a:chExt cx="381000" cy="381000"/>
            </a:xfrm>
            <a:grpFill/>
          </p:grpSpPr>
          <p:sp>
            <p:nvSpPr>
              <p:cNvPr id="196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7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7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4" name="グループ化 278"/>
            <p:cNvGrpSpPr/>
            <p:nvPr/>
          </p:nvGrpSpPr>
          <p:grpSpPr>
            <a:xfrm>
              <a:off x="3207277" y="3681028"/>
              <a:ext cx="111441" cy="252028"/>
              <a:chOff x="3084116" y="682625"/>
              <a:chExt cx="381000" cy="381000"/>
            </a:xfrm>
            <a:grpFill/>
          </p:grpSpPr>
          <p:sp>
            <p:nvSpPr>
              <p:cNvPr id="196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6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6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5" name="グループ化 278"/>
            <p:cNvGrpSpPr/>
            <p:nvPr/>
          </p:nvGrpSpPr>
          <p:grpSpPr>
            <a:xfrm>
              <a:off x="3318718" y="3681028"/>
              <a:ext cx="111441" cy="252028"/>
              <a:chOff x="3084116" y="682625"/>
              <a:chExt cx="381000" cy="381000"/>
            </a:xfrm>
            <a:grpFill/>
          </p:grpSpPr>
          <p:sp>
            <p:nvSpPr>
              <p:cNvPr id="196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6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6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6" name="グループ化 278"/>
            <p:cNvGrpSpPr/>
            <p:nvPr/>
          </p:nvGrpSpPr>
          <p:grpSpPr>
            <a:xfrm>
              <a:off x="3430159" y="3681028"/>
              <a:ext cx="111441" cy="252028"/>
              <a:chOff x="3084116" y="682625"/>
              <a:chExt cx="381000" cy="381000"/>
            </a:xfrm>
            <a:grpFill/>
          </p:grpSpPr>
          <p:sp>
            <p:nvSpPr>
              <p:cNvPr id="196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6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6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7" name="グループ化 278"/>
            <p:cNvGrpSpPr/>
            <p:nvPr/>
          </p:nvGrpSpPr>
          <p:grpSpPr>
            <a:xfrm>
              <a:off x="3519312" y="3681028"/>
              <a:ext cx="111441" cy="252028"/>
              <a:chOff x="3084116" y="682625"/>
              <a:chExt cx="381000" cy="381000"/>
            </a:xfrm>
            <a:grpFill/>
          </p:grpSpPr>
          <p:sp>
            <p:nvSpPr>
              <p:cNvPr id="195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8" name="グループ化 278"/>
            <p:cNvGrpSpPr/>
            <p:nvPr/>
          </p:nvGrpSpPr>
          <p:grpSpPr>
            <a:xfrm>
              <a:off x="3630753" y="3681028"/>
              <a:ext cx="111441" cy="252028"/>
              <a:chOff x="3084116" y="682625"/>
              <a:chExt cx="381000" cy="381000"/>
            </a:xfrm>
            <a:grpFill/>
          </p:grpSpPr>
          <p:sp>
            <p:nvSpPr>
              <p:cNvPr id="195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69" name="グループ化 278"/>
            <p:cNvGrpSpPr/>
            <p:nvPr/>
          </p:nvGrpSpPr>
          <p:grpSpPr>
            <a:xfrm>
              <a:off x="3742194" y="3681028"/>
              <a:ext cx="111441" cy="252028"/>
              <a:chOff x="3084116" y="682625"/>
              <a:chExt cx="381000" cy="381000"/>
            </a:xfrm>
            <a:grpFill/>
          </p:grpSpPr>
          <p:sp>
            <p:nvSpPr>
              <p:cNvPr id="195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70" name="グループ化 278"/>
            <p:cNvGrpSpPr/>
            <p:nvPr/>
          </p:nvGrpSpPr>
          <p:grpSpPr>
            <a:xfrm>
              <a:off x="3853634" y="3681028"/>
              <a:ext cx="111441" cy="252028"/>
              <a:chOff x="3084116" y="682625"/>
              <a:chExt cx="381000" cy="381000"/>
            </a:xfrm>
            <a:grpFill/>
          </p:grpSpPr>
          <p:sp>
            <p:nvSpPr>
              <p:cNvPr id="194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5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71" name="グループ化 278"/>
            <p:cNvGrpSpPr/>
            <p:nvPr/>
          </p:nvGrpSpPr>
          <p:grpSpPr>
            <a:xfrm>
              <a:off x="3965075" y="3681028"/>
              <a:ext cx="111441" cy="252028"/>
              <a:chOff x="3084116" y="682625"/>
              <a:chExt cx="381000" cy="381000"/>
            </a:xfrm>
            <a:grpFill/>
          </p:grpSpPr>
          <p:sp>
            <p:nvSpPr>
              <p:cNvPr id="194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08" name="グループ化 278"/>
            <p:cNvGrpSpPr/>
            <p:nvPr/>
          </p:nvGrpSpPr>
          <p:grpSpPr>
            <a:xfrm>
              <a:off x="4054228" y="3681028"/>
              <a:ext cx="111441" cy="252028"/>
              <a:chOff x="3084116" y="682625"/>
              <a:chExt cx="381000" cy="381000"/>
            </a:xfrm>
            <a:grpFill/>
          </p:grpSpPr>
          <p:sp>
            <p:nvSpPr>
              <p:cNvPr id="194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13" name="グループ化 278"/>
            <p:cNvGrpSpPr/>
            <p:nvPr/>
          </p:nvGrpSpPr>
          <p:grpSpPr>
            <a:xfrm>
              <a:off x="4165669" y="3681028"/>
              <a:ext cx="111441" cy="252028"/>
              <a:chOff x="3084116" y="682625"/>
              <a:chExt cx="381000" cy="381000"/>
            </a:xfrm>
            <a:grpFill/>
          </p:grpSpPr>
          <p:sp>
            <p:nvSpPr>
              <p:cNvPr id="193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4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14" name="グループ化 278"/>
            <p:cNvGrpSpPr/>
            <p:nvPr/>
          </p:nvGrpSpPr>
          <p:grpSpPr>
            <a:xfrm>
              <a:off x="4277110" y="3681028"/>
              <a:ext cx="111441" cy="252028"/>
              <a:chOff x="3084116" y="682625"/>
              <a:chExt cx="381000" cy="381000"/>
            </a:xfrm>
            <a:grpFill/>
          </p:grpSpPr>
          <p:sp>
            <p:nvSpPr>
              <p:cNvPr id="193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3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3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1972" name="乗算記号 1971"/>
          <p:cNvSpPr/>
          <p:nvPr/>
        </p:nvSpPr>
        <p:spPr>
          <a:xfrm>
            <a:off x="7923801" y="4361037"/>
            <a:ext cx="292032" cy="310623"/>
          </a:xfrm>
          <a:prstGeom prst="mathMultiply">
            <a:avLst/>
          </a:prstGeom>
          <a:ln>
            <a:solidFill>
              <a:schemeClr val="bg1">
                <a:lumMod val="8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grpSp>
        <p:nvGrpSpPr>
          <p:cNvPr id="1815" name="グループ化 158"/>
          <p:cNvGrpSpPr/>
          <p:nvPr/>
        </p:nvGrpSpPr>
        <p:grpSpPr>
          <a:xfrm>
            <a:off x="1511660" y="3645024"/>
            <a:ext cx="684076" cy="252028"/>
            <a:chOff x="3095836" y="3681028"/>
            <a:chExt cx="1292715" cy="252028"/>
          </a:xfrm>
          <a:solidFill>
            <a:schemeClr val="tx2"/>
          </a:solidFill>
        </p:grpSpPr>
        <p:grpSp>
          <p:nvGrpSpPr>
            <p:cNvPr id="1816" name="グループ化 278"/>
            <p:cNvGrpSpPr/>
            <p:nvPr/>
          </p:nvGrpSpPr>
          <p:grpSpPr>
            <a:xfrm>
              <a:off x="3095836" y="3681028"/>
              <a:ext cx="111441" cy="252028"/>
              <a:chOff x="3084116" y="682625"/>
              <a:chExt cx="381000" cy="381000"/>
            </a:xfrm>
            <a:grpFill/>
          </p:grpSpPr>
          <p:sp>
            <p:nvSpPr>
              <p:cNvPr id="201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2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2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17" name="グループ化 278"/>
            <p:cNvGrpSpPr/>
            <p:nvPr/>
          </p:nvGrpSpPr>
          <p:grpSpPr>
            <a:xfrm>
              <a:off x="3207277" y="3681028"/>
              <a:ext cx="111441" cy="252028"/>
              <a:chOff x="3084116" y="682625"/>
              <a:chExt cx="381000" cy="381000"/>
            </a:xfrm>
            <a:grpFill/>
          </p:grpSpPr>
          <p:sp>
            <p:nvSpPr>
              <p:cNvPr id="201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1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1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18" name="グループ化 278"/>
            <p:cNvGrpSpPr/>
            <p:nvPr/>
          </p:nvGrpSpPr>
          <p:grpSpPr>
            <a:xfrm>
              <a:off x="3318718" y="3681028"/>
              <a:ext cx="111441" cy="252028"/>
              <a:chOff x="3084116" y="682625"/>
              <a:chExt cx="381000" cy="381000"/>
            </a:xfrm>
            <a:grpFill/>
          </p:grpSpPr>
          <p:sp>
            <p:nvSpPr>
              <p:cNvPr id="201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1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1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19" name="グループ化 278"/>
            <p:cNvGrpSpPr/>
            <p:nvPr/>
          </p:nvGrpSpPr>
          <p:grpSpPr>
            <a:xfrm>
              <a:off x="3430159" y="3681028"/>
              <a:ext cx="111441" cy="252028"/>
              <a:chOff x="3084116" y="682625"/>
              <a:chExt cx="381000" cy="381000"/>
            </a:xfrm>
            <a:grpFill/>
          </p:grpSpPr>
          <p:sp>
            <p:nvSpPr>
              <p:cNvPr id="201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1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1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20" name="グループ化 278"/>
            <p:cNvGrpSpPr/>
            <p:nvPr/>
          </p:nvGrpSpPr>
          <p:grpSpPr>
            <a:xfrm>
              <a:off x="3519312" y="3681028"/>
              <a:ext cx="111441" cy="252028"/>
              <a:chOff x="3084116" y="682625"/>
              <a:chExt cx="381000" cy="381000"/>
            </a:xfrm>
            <a:grpFill/>
          </p:grpSpPr>
          <p:sp>
            <p:nvSpPr>
              <p:cNvPr id="200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21" name="グループ化 278"/>
            <p:cNvGrpSpPr/>
            <p:nvPr/>
          </p:nvGrpSpPr>
          <p:grpSpPr>
            <a:xfrm>
              <a:off x="3630753" y="3681028"/>
              <a:ext cx="111441" cy="252028"/>
              <a:chOff x="3084116" y="682625"/>
              <a:chExt cx="381000" cy="381000"/>
            </a:xfrm>
            <a:grpFill/>
          </p:grpSpPr>
          <p:sp>
            <p:nvSpPr>
              <p:cNvPr id="200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22" name="グループ化 278"/>
            <p:cNvGrpSpPr/>
            <p:nvPr/>
          </p:nvGrpSpPr>
          <p:grpSpPr>
            <a:xfrm>
              <a:off x="3742194" y="3681028"/>
              <a:ext cx="111441" cy="252028"/>
              <a:chOff x="3084116" y="682625"/>
              <a:chExt cx="381000" cy="381000"/>
            </a:xfrm>
            <a:grpFill/>
          </p:grpSpPr>
          <p:sp>
            <p:nvSpPr>
              <p:cNvPr id="200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23" name="グループ化 278"/>
            <p:cNvGrpSpPr/>
            <p:nvPr/>
          </p:nvGrpSpPr>
          <p:grpSpPr>
            <a:xfrm>
              <a:off x="3853634" y="3681028"/>
              <a:ext cx="111441" cy="252028"/>
              <a:chOff x="3084116" y="682625"/>
              <a:chExt cx="381000" cy="381000"/>
            </a:xfrm>
            <a:grpFill/>
          </p:grpSpPr>
          <p:sp>
            <p:nvSpPr>
              <p:cNvPr id="199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0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24" name="グループ化 278"/>
            <p:cNvGrpSpPr/>
            <p:nvPr/>
          </p:nvGrpSpPr>
          <p:grpSpPr>
            <a:xfrm>
              <a:off x="3965075" y="3681028"/>
              <a:ext cx="111441" cy="252028"/>
              <a:chOff x="3084116" y="682625"/>
              <a:chExt cx="381000" cy="381000"/>
            </a:xfrm>
            <a:grpFill/>
          </p:grpSpPr>
          <p:sp>
            <p:nvSpPr>
              <p:cNvPr id="199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25" name="グループ化 278"/>
            <p:cNvGrpSpPr/>
            <p:nvPr/>
          </p:nvGrpSpPr>
          <p:grpSpPr>
            <a:xfrm>
              <a:off x="4054228" y="3681028"/>
              <a:ext cx="111441" cy="252028"/>
              <a:chOff x="3084116" y="682625"/>
              <a:chExt cx="381000" cy="381000"/>
            </a:xfrm>
            <a:grpFill/>
          </p:grpSpPr>
          <p:sp>
            <p:nvSpPr>
              <p:cNvPr id="199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62" name="グループ化 278"/>
            <p:cNvGrpSpPr/>
            <p:nvPr/>
          </p:nvGrpSpPr>
          <p:grpSpPr>
            <a:xfrm>
              <a:off x="4165669" y="3681028"/>
              <a:ext cx="111441" cy="252028"/>
              <a:chOff x="3084116" y="682625"/>
              <a:chExt cx="381000" cy="381000"/>
            </a:xfrm>
            <a:grpFill/>
          </p:grpSpPr>
          <p:sp>
            <p:nvSpPr>
              <p:cNvPr id="198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9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67" name="グループ化 278"/>
            <p:cNvGrpSpPr/>
            <p:nvPr/>
          </p:nvGrpSpPr>
          <p:grpSpPr>
            <a:xfrm>
              <a:off x="4277110" y="3681028"/>
              <a:ext cx="111441" cy="252028"/>
              <a:chOff x="3084116" y="682625"/>
              <a:chExt cx="381000" cy="381000"/>
            </a:xfrm>
            <a:grpFill/>
          </p:grpSpPr>
          <p:sp>
            <p:nvSpPr>
              <p:cNvPr id="198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8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98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2022" name="乗算記号 178"/>
          <p:cNvSpPr/>
          <p:nvPr/>
        </p:nvSpPr>
        <p:spPr>
          <a:xfrm>
            <a:off x="2375756" y="4761148"/>
            <a:ext cx="523443" cy="648073"/>
          </a:xfrm>
          <a:prstGeom prst="mathMultiply">
            <a:avLst/>
          </a:prstGeom>
          <a:ln>
            <a:solidFill>
              <a:schemeClr val="bg1">
                <a:lumMod val="8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023" name="正方形/長方形 2022"/>
          <p:cNvSpPr/>
          <p:nvPr/>
        </p:nvSpPr>
        <p:spPr>
          <a:xfrm>
            <a:off x="287524" y="6053226"/>
            <a:ext cx="8604956" cy="400110"/>
          </a:xfrm>
          <a:prstGeom prst="rect">
            <a:avLst/>
          </a:prstGeom>
        </p:spPr>
        <p:txBody>
          <a:bodyPr wrap="square">
            <a:spAutoFit/>
          </a:bodyPr>
          <a:lstStyle/>
          <a:p>
            <a:pPr>
              <a:buClr>
                <a:schemeClr val="accent1"/>
              </a:buClr>
              <a:buSzPct val="80000"/>
              <a:buFont typeface="Wingdings" pitchFamily="2" charset="2"/>
              <a:buNone/>
            </a:pPr>
            <a:r>
              <a:rPr lang="en-US" altLang="ja-JP" sz="1000" dirty="0" smtClean="0">
                <a:solidFill>
                  <a:srgbClr val="C00000"/>
                </a:solidFill>
                <a:latin typeface="メイリオ" pitchFamily="50" charset="-128"/>
                <a:ea typeface="メイリオ" pitchFamily="50" charset="-128"/>
                <a:cs typeface="メイリオ" pitchFamily="50" charset="-128"/>
              </a:rPr>
              <a:t>※</a:t>
            </a:r>
            <a:r>
              <a:rPr lang="ja-JP" altLang="en-US" sz="1000" dirty="0" smtClean="0">
                <a:solidFill>
                  <a:srgbClr val="C00000"/>
                </a:solidFill>
                <a:latin typeface="メイリオ" pitchFamily="50" charset="-128"/>
                <a:ea typeface="メイリオ" pitchFamily="50" charset="-128"/>
                <a:cs typeface="メイリオ" pitchFamily="50" charset="-128"/>
              </a:rPr>
              <a:t>マイナンバー関連で利用端末制限されない機能</a:t>
            </a:r>
          </a:p>
          <a:p>
            <a:pPr>
              <a:buClr>
                <a:schemeClr val="accent1"/>
              </a:buClr>
              <a:buSzPct val="80000"/>
              <a:buFont typeface="Wingdings" pitchFamily="2" charset="2"/>
              <a:buNone/>
            </a:pPr>
            <a:r>
              <a:rPr lang="ja-JP" altLang="en-US" sz="1000" dirty="0" smtClean="0">
                <a:solidFill>
                  <a:srgbClr val="C00000"/>
                </a:solidFill>
                <a:latin typeface="メイリオ" pitchFamily="50" charset="-128"/>
                <a:ea typeface="メイリオ" pitchFamily="50" charset="-128"/>
                <a:cs typeface="メイリオ" pitchFamily="50" charset="-128"/>
              </a:rPr>
              <a:t>　・マイナンバーＣＳＶ取込のバッチ機能、人事諸届・照会の本人によるマイナンバー申請機能</a:t>
            </a:r>
          </a:p>
        </p:txBody>
      </p:sp>
      <p:sp>
        <p:nvSpPr>
          <p:cNvPr id="2024" name="テキスト ボックス 2023"/>
          <p:cNvSpPr txBox="1"/>
          <p:nvPr/>
        </p:nvSpPr>
        <p:spPr>
          <a:xfrm>
            <a:off x="611560" y="5409220"/>
            <a:ext cx="972108" cy="576064"/>
          </a:xfrm>
          <a:prstGeom prst="rect">
            <a:avLst/>
          </a:prstGeom>
        </p:spPr>
        <p:txBody>
          <a:bodyPr wrap="square" lIns="0" tIns="0" rIns="0" bIns="0" rtlCol="0" anchor="t" anchorCtr="0">
            <a:no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ja-JP" altLang="en-US"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マイナンバー</a:t>
            </a:r>
            <a:endParaRPr kumimoji="1" lang="en-US" altLang="ja-JP"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spcBef>
                <a:spcPct val="0"/>
              </a:spcBef>
              <a:spcAft>
                <a:spcPts val="0"/>
              </a:spcAft>
              <a:buClrTx/>
              <a:buSzTx/>
              <a:buFontTx/>
              <a:buNone/>
              <a:tabLst/>
            </a:pPr>
            <a:r>
              <a:rPr kumimoji="1" lang="ja-JP" altLang="en-US"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管理者</a:t>
            </a:r>
            <a:r>
              <a:rPr kumimoji="1" lang="en-US" altLang="ja-JP"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a:t>
            </a:r>
            <a:endParaRPr kumimoji="1" lang="ja-JP" altLang="en-US" sz="105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grpSp>
        <p:nvGrpSpPr>
          <p:cNvPr id="1868" name="グループ化 158"/>
          <p:cNvGrpSpPr/>
          <p:nvPr/>
        </p:nvGrpSpPr>
        <p:grpSpPr>
          <a:xfrm>
            <a:off x="1511660" y="5409220"/>
            <a:ext cx="684076" cy="252028"/>
            <a:chOff x="3095836" y="3681028"/>
            <a:chExt cx="1292715" cy="252028"/>
          </a:xfrm>
          <a:solidFill>
            <a:schemeClr val="tx2"/>
          </a:solidFill>
        </p:grpSpPr>
        <p:grpSp>
          <p:nvGrpSpPr>
            <p:cNvPr id="1869" name="グループ化 278"/>
            <p:cNvGrpSpPr/>
            <p:nvPr/>
          </p:nvGrpSpPr>
          <p:grpSpPr>
            <a:xfrm>
              <a:off x="3095836" y="3681028"/>
              <a:ext cx="111441" cy="252028"/>
              <a:chOff x="3084116" y="682625"/>
              <a:chExt cx="381000" cy="381000"/>
            </a:xfrm>
            <a:grpFill/>
          </p:grpSpPr>
          <p:sp>
            <p:nvSpPr>
              <p:cNvPr id="207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7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7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0" name="グループ化 278"/>
            <p:cNvGrpSpPr/>
            <p:nvPr/>
          </p:nvGrpSpPr>
          <p:grpSpPr>
            <a:xfrm>
              <a:off x="3207277" y="3681028"/>
              <a:ext cx="111441" cy="252028"/>
              <a:chOff x="3084116" y="682625"/>
              <a:chExt cx="381000" cy="381000"/>
            </a:xfrm>
            <a:grpFill/>
          </p:grpSpPr>
          <p:sp>
            <p:nvSpPr>
              <p:cNvPr id="206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7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1" name="グループ化 278"/>
            <p:cNvGrpSpPr/>
            <p:nvPr/>
          </p:nvGrpSpPr>
          <p:grpSpPr>
            <a:xfrm>
              <a:off x="3318718" y="3681028"/>
              <a:ext cx="111441" cy="252028"/>
              <a:chOff x="3084116" y="682625"/>
              <a:chExt cx="381000" cy="381000"/>
            </a:xfrm>
            <a:grpFill/>
          </p:grpSpPr>
          <p:sp>
            <p:nvSpPr>
              <p:cNvPr id="206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2" name="グループ化 278"/>
            <p:cNvGrpSpPr/>
            <p:nvPr/>
          </p:nvGrpSpPr>
          <p:grpSpPr>
            <a:xfrm>
              <a:off x="3430159" y="3681028"/>
              <a:ext cx="111441" cy="252028"/>
              <a:chOff x="3084116" y="682625"/>
              <a:chExt cx="381000" cy="381000"/>
            </a:xfrm>
            <a:grpFill/>
          </p:grpSpPr>
          <p:sp>
            <p:nvSpPr>
              <p:cNvPr id="206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3" name="グループ化 278"/>
            <p:cNvGrpSpPr/>
            <p:nvPr/>
          </p:nvGrpSpPr>
          <p:grpSpPr>
            <a:xfrm>
              <a:off x="3519312" y="3681028"/>
              <a:ext cx="111441" cy="252028"/>
              <a:chOff x="3084116" y="682625"/>
              <a:chExt cx="381000" cy="381000"/>
            </a:xfrm>
            <a:grpFill/>
          </p:grpSpPr>
          <p:sp>
            <p:nvSpPr>
              <p:cNvPr id="205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6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4" name="グループ化 278"/>
            <p:cNvGrpSpPr/>
            <p:nvPr/>
          </p:nvGrpSpPr>
          <p:grpSpPr>
            <a:xfrm>
              <a:off x="3630753" y="3681028"/>
              <a:ext cx="111441" cy="252028"/>
              <a:chOff x="3084116" y="682625"/>
              <a:chExt cx="381000" cy="381000"/>
            </a:xfrm>
            <a:grpFill/>
          </p:grpSpPr>
          <p:sp>
            <p:nvSpPr>
              <p:cNvPr id="205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5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5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5" name="グループ化 278"/>
            <p:cNvGrpSpPr/>
            <p:nvPr/>
          </p:nvGrpSpPr>
          <p:grpSpPr>
            <a:xfrm>
              <a:off x="3742194" y="3681028"/>
              <a:ext cx="111441" cy="252028"/>
              <a:chOff x="3084116" y="682625"/>
              <a:chExt cx="381000" cy="381000"/>
            </a:xfrm>
            <a:grpFill/>
          </p:grpSpPr>
          <p:sp>
            <p:nvSpPr>
              <p:cNvPr id="205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5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5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6" name="グループ化 278"/>
            <p:cNvGrpSpPr/>
            <p:nvPr/>
          </p:nvGrpSpPr>
          <p:grpSpPr>
            <a:xfrm>
              <a:off x="3853634" y="3681028"/>
              <a:ext cx="111441" cy="252028"/>
              <a:chOff x="3084116" y="682625"/>
              <a:chExt cx="381000" cy="381000"/>
            </a:xfrm>
            <a:grpFill/>
          </p:grpSpPr>
          <p:sp>
            <p:nvSpPr>
              <p:cNvPr id="205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5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5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7" name="グループ化 278"/>
            <p:cNvGrpSpPr/>
            <p:nvPr/>
          </p:nvGrpSpPr>
          <p:grpSpPr>
            <a:xfrm>
              <a:off x="3965075" y="3681028"/>
              <a:ext cx="111441" cy="252028"/>
              <a:chOff x="3084116" y="682625"/>
              <a:chExt cx="381000" cy="381000"/>
            </a:xfrm>
            <a:grpFill/>
          </p:grpSpPr>
          <p:sp>
            <p:nvSpPr>
              <p:cNvPr id="204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8" name="グループ化 278"/>
            <p:cNvGrpSpPr/>
            <p:nvPr/>
          </p:nvGrpSpPr>
          <p:grpSpPr>
            <a:xfrm>
              <a:off x="4054228" y="3681028"/>
              <a:ext cx="111441" cy="252028"/>
              <a:chOff x="3084116" y="682625"/>
              <a:chExt cx="381000" cy="381000"/>
            </a:xfrm>
            <a:grpFill/>
          </p:grpSpPr>
          <p:sp>
            <p:nvSpPr>
              <p:cNvPr id="204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6"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79" name="グループ化 278"/>
            <p:cNvGrpSpPr/>
            <p:nvPr/>
          </p:nvGrpSpPr>
          <p:grpSpPr>
            <a:xfrm>
              <a:off x="4165669" y="3681028"/>
              <a:ext cx="111441" cy="252028"/>
              <a:chOff x="3084116" y="682625"/>
              <a:chExt cx="381000" cy="381000"/>
            </a:xfrm>
            <a:grpFill/>
          </p:grpSpPr>
          <p:sp>
            <p:nvSpPr>
              <p:cNvPr id="2041"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2"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918" name="グループ化 278"/>
            <p:cNvGrpSpPr/>
            <p:nvPr/>
          </p:nvGrpSpPr>
          <p:grpSpPr>
            <a:xfrm>
              <a:off x="4277110" y="3681028"/>
              <a:ext cx="111441" cy="252028"/>
              <a:chOff x="3084116" y="682625"/>
              <a:chExt cx="381000" cy="381000"/>
            </a:xfrm>
            <a:grpFill/>
          </p:grpSpPr>
          <p:sp>
            <p:nvSpPr>
              <p:cNvPr id="203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3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040"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2074" name="乗算記号 2073"/>
          <p:cNvSpPr/>
          <p:nvPr/>
        </p:nvSpPr>
        <p:spPr>
          <a:xfrm>
            <a:off x="1619672" y="5193196"/>
            <a:ext cx="523443" cy="648073"/>
          </a:xfrm>
          <a:prstGeom prst="mathMultiply">
            <a:avLst/>
          </a:prstGeom>
          <a:ln>
            <a:solidFill>
              <a:schemeClr val="bg1">
                <a:lumMod val="8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35</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pic>
        <p:nvPicPr>
          <p:cNvPr id="10" name="図 9" descr="マイナンバーオプション設定.bmp"/>
          <p:cNvPicPr>
            <a:picLocks noChangeAspect="1"/>
          </p:cNvPicPr>
          <p:nvPr/>
        </p:nvPicPr>
        <p:blipFill>
          <a:blip r:embed="rId3" cstate="print"/>
          <a:stretch>
            <a:fillRect/>
          </a:stretch>
        </p:blipFill>
        <p:spPr>
          <a:xfrm>
            <a:off x="833583" y="1916831"/>
            <a:ext cx="6222693" cy="4536505"/>
          </a:xfrm>
          <a:prstGeom prst="rect">
            <a:avLst/>
          </a:prstGeom>
        </p:spPr>
      </p:pic>
      <p:sp>
        <p:nvSpPr>
          <p:cNvPr id="11" name="正方形/長方形 10"/>
          <p:cNvSpPr/>
          <p:nvPr/>
        </p:nvSpPr>
        <p:spPr>
          <a:xfrm>
            <a:off x="270314" y="1088740"/>
            <a:ext cx="5384807"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en-US" altLang="ja-JP" sz="1600" dirty="0" smtClean="0">
                <a:solidFill>
                  <a:schemeClr val="tx2"/>
                </a:solidFill>
                <a:latin typeface="メイリオ" pitchFamily="50" charset="-128"/>
                <a:ea typeface="メイリオ" pitchFamily="50" charset="-128"/>
                <a:cs typeface="メイリオ" pitchFamily="50" charset="-128"/>
              </a:rPr>
              <a:t>【</a:t>
            </a:r>
            <a:r>
              <a:rPr lang="ja-JP" altLang="en-US" sz="1600" dirty="0" smtClean="0">
                <a:solidFill>
                  <a:schemeClr val="tx2"/>
                </a:solidFill>
                <a:latin typeface="メイリオ" pitchFamily="50" charset="-128"/>
                <a:ea typeface="メイリオ" pitchFamily="50" charset="-128"/>
                <a:cs typeface="メイリオ" pitchFamily="50" charset="-128"/>
              </a:rPr>
              <a:t>管理者メニュー</a:t>
            </a:r>
            <a:r>
              <a:rPr lang="en-US" altLang="ja-JP" sz="1600" dirty="0" smtClean="0">
                <a:solidFill>
                  <a:schemeClr val="tx2"/>
                </a:solidFill>
                <a:latin typeface="メイリオ" pitchFamily="50" charset="-128"/>
                <a:ea typeface="メイリオ" pitchFamily="50" charset="-128"/>
                <a:cs typeface="メイリオ" pitchFamily="50" charset="-128"/>
              </a:rPr>
              <a:t>】【</a:t>
            </a:r>
            <a:r>
              <a:rPr lang="ja-JP" altLang="en-US" sz="1600" dirty="0" smtClean="0">
                <a:solidFill>
                  <a:schemeClr val="tx2"/>
                </a:solidFill>
                <a:latin typeface="メイリオ" pitchFamily="50" charset="-128"/>
                <a:ea typeface="メイリオ" pitchFamily="50" charset="-128"/>
                <a:cs typeface="メイリオ" pitchFamily="50" charset="-128"/>
              </a:rPr>
              <a:t>マイナンバーオプション設定</a:t>
            </a:r>
            <a:r>
              <a:rPr lang="en-US" altLang="ja-JP" sz="1600" dirty="0" smtClean="0">
                <a:solidFill>
                  <a:schemeClr val="tx2"/>
                </a:solidFill>
                <a:latin typeface="メイリオ" pitchFamily="50" charset="-128"/>
                <a:ea typeface="メイリオ" pitchFamily="50" charset="-128"/>
                <a:cs typeface="メイリオ" pitchFamily="50" charset="-128"/>
              </a:rPr>
              <a:t>】</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2" name="AutoShape 5"/>
          <p:cNvSpPr>
            <a:spLocks noChangeArrowheads="1"/>
          </p:cNvSpPr>
          <p:nvPr/>
        </p:nvSpPr>
        <p:spPr bwMode="gray">
          <a:xfrm>
            <a:off x="719572" y="1340768"/>
            <a:ext cx="7812868" cy="576064"/>
          </a:xfrm>
          <a:prstGeom prst="roundRect">
            <a:avLst>
              <a:gd name="adj" fmla="val 4086"/>
            </a:avLst>
          </a:prstGeom>
          <a:noFill/>
          <a:ln w="9525" algn="ctr">
            <a:noFill/>
            <a:round/>
            <a:headEnd/>
            <a:tailEnd/>
          </a:ln>
        </p:spPr>
        <p:txBody>
          <a:bodyPr wrap="none" anchor="t" anchorCtr="0"/>
          <a:lstStyle/>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マイナンバー関連機能を利用する端末を登録します。</a:t>
            </a:r>
            <a:endParaRPr lang="en-US" altLang="ja-JP" sz="16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人事給与利用端末と</a:t>
            </a:r>
            <a:r>
              <a:rPr lang="ja-JP" altLang="en-US" sz="1600" dirty="0" smtClean="0"/>
              <a:t>人事諸届・照会利用端末</a:t>
            </a:r>
            <a:r>
              <a:rPr lang="ja-JP" altLang="en-US" sz="1600" dirty="0" smtClean="0">
                <a:latin typeface="メイリオ" pitchFamily="50" charset="-128"/>
                <a:ea typeface="メイリオ" pitchFamily="50" charset="-128"/>
                <a:cs typeface="メイリオ" pitchFamily="50" charset="-128"/>
              </a:rPr>
              <a:t>を別々に登録することが可能です。</a:t>
            </a:r>
            <a:endParaRPr lang="en-US" altLang="ja-JP" sz="1600" dirty="0" smtClean="0">
              <a:latin typeface="メイリオ" pitchFamily="50" charset="-128"/>
              <a:ea typeface="メイリオ" pitchFamily="50" charset="-128"/>
              <a:cs typeface="メイリオ" pitchFamily="50" charset="-128"/>
            </a:endParaRPr>
          </a:p>
        </p:txBody>
      </p:sp>
      <p:sp>
        <p:nvSpPr>
          <p:cNvPr id="13" name="角丸四角形 12"/>
          <p:cNvSpPr/>
          <p:nvPr/>
        </p:nvSpPr>
        <p:spPr>
          <a:xfrm>
            <a:off x="467544" y="5805264"/>
            <a:ext cx="7812868" cy="648072"/>
          </a:xfrm>
          <a:prstGeom prst="roundRect">
            <a:avLst/>
          </a:prstGeom>
          <a:solidFill>
            <a:schemeClr val="accent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t>＜注意事項＞</a:t>
            </a:r>
            <a:endParaRPr lang="en-US" altLang="ja-JP" sz="1400" dirty="0" smtClean="0"/>
          </a:p>
          <a:p>
            <a:pPr lvl="1"/>
            <a:r>
              <a:rPr lang="ja-JP" altLang="en-US" sz="1400" dirty="0" smtClean="0"/>
              <a:t>許可端末が未登録の場合、すべての利用端末でマイナンバー関連機能が利用可能です。</a:t>
            </a:r>
            <a:endParaRPr lang="en-US" altLang="ja-JP" sz="1400" dirty="0" smtClean="0"/>
          </a:p>
        </p:txBody>
      </p:sp>
      <p:sp>
        <p:nvSpPr>
          <p:cNvPr id="14" name="タイトル 5"/>
          <p:cNvSpPr>
            <a:spLocks noGrp="1"/>
          </p:cNvSpPr>
          <p:nvPr>
            <p:ph type="title"/>
          </p:nvPr>
        </p:nvSpPr>
        <p:spPr>
          <a:xfrm>
            <a:off x="504000" y="0"/>
            <a:ext cx="8136000" cy="944724"/>
          </a:xfrm>
        </p:spPr>
        <p:txBody>
          <a:bodyPr anchor="ctr"/>
          <a:lstStyle/>
          <a:p>
            <a:pPr fontAlgn="base">
              <a:lnSpc>
                <a:spcPct val="100000"/>
              </a:lnSpc>
              <a:spcAft>
                <a:spcPct val="0"/>
              </a:spcAft>
              <a:defRPr/>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HR+ PR+ field/HR </a:t>
            </a:r>
            <a:r>
              <a:rPr lang="ja-JP" altLang="en-US" dirty="0" smtClean="0">
                <a:solidFill>
                  <a:prstClr val="white"/>
                </a:solidFill>
                <a:latin typeface="Times New Roman" pitchFamily="18" charset="0"/>
                <a:ea typeface="メイリオ" pitchFamily="50" charset="-128"/>
                <a:cs typeface="Times New Roman" pitchFamily="18" charset="0"/>
              </a:rPr>
              <a:t>退職金</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800" dirty="0" smtClean="0">
                <a:solidFill>
                  <a:srgbClr val="FFFFFF"/>
                </a:solidFill>
              </a:rPr>
              <a:t> 　</a:t>
            </a:r>
            <a:r>
              <a:rPr lang="ja-JP" altLang="en-US" sz="1800" spc="100" dirty="0" smtClean="0">
                <a:solidFill>
                  <a:srgbClr val="FFFFFF"/>
                </a:solidFill>
                <a:cs typeface="メイリオ" pitchFamily="50" charset="-128"/>
              </a:rPr>
              <a:t> ～</a:t>
            </a:r>
            <a:r>
              <a:rPr lang="en-US" altLang="ja-JP" sz="1800" spc="100" dirty="0" smtClean="0">
                <a:solidFill>
                  <a:srgbClr val="FFFFFF"/>
                </a:solidFill>
                <a:cs typeface="メイリオ" pitchFamily="50" charset="-128"/>
              </a:rPr>
              <a:t>1-1.</a:t>
            </a:r>
            <a:r>
              <a:rPr lang="ja-JP" altLang="en-US" sz="1800" dirty="0" smtClean="0"/>
              <a:t>マイナンバー機能利用端末制限～</a:t>
            </a:r>
            <a:endParaRPr kumimoji="1" lang="ja-JP" altLang="en-US"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36</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7848872" cy="3312368"/>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QB001900</a:t>
            </a:r>
            <a:r>
              <a:rPr lang="en-US" altLang="ja-JP" sz="1300" dirty="0" smtClean="0">
                <a:latin typeface="+mj-ea"/>
                <a:cs typeface="Meiryo UI" pitchFamily="50" charset="-128"/>
              </a:rPr>
              <a:t>:</a:t>
            </a:r>
            <a:r>
              <a:rPr lang="ja-JP" altLang="en-US" sz="1300" dirty="0" smtClean="0">
                <a:latin typeface="+mj-ea"/>
                <a:cs typeface="Meiryo UI" pitchFamily="50" charset="-128"/>
              </a:rPr>
              <a:t>マイナンバー</a:t>
            </a:r>
            <a:r>
              <a:rPr lang="en-US" altLang="ja-JP" sz="1300" dirty="0" smtClean="0">
                <a:latin typeface="+mj-ea"/>
                <a:cs typeface="Meiryo UI" pitchFamily="50" charset="-128"/>
              </a:rPr>
              <a:t>CSV</a:t>
            </a:r>
            <a:r>
              <a:rPr lang="ja-JP" altLang="en-US" sz="1300" dirty="0" smtClean="0">
                <a:latin typeface="+mj-ea"/>
                <a:cs typeface="Meiryo UI" pitchFamily="50" charset="-128"/>
              </a:rPr>
              <a:t>取込</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QB002000</a:t>
            </a:r>
            <a:r>
              <a:rPr lang="en-US" altLang="ja-JP" sz="1300" dirty="0" smtClean="0">
                <a:latin typeface="+mj-ea"/>
                <a:cs typeface="Meiryo UI" pitchFamily="50" charset="-128"/>
              </a:rPr>
              <a:t>:</a:t>
            </a:r>
            <a:r>
              <a:rPr lang="ja-JP" altLang="en-US" sz="1300" dirty="0" smtClean="0">
                <a:latin typeface="+mj-ea"/>
                <a:cs typeface="Meiryo UI" pitchFamily="50" charset="-128"/>
              </a:rPr>
              <a:t>マイナンバーイメージデータ一括取込</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QL001700</a:t>
            </a:r>
            <a:r>
              <a:rPr lang="en-US" altLang="ja-JP" sz="1300" dirty="0" smtClean="0">
                <a:latin typeface="+mj-ea"/>
                <a:cs typeface="Meiryo UI" pitchFamily="50" charset="-128"/>
              </a:rPr>
              <a:t>:</a:t>
            </a:r>
            <a:r>
              <a:rPr lang="ja-JP" altLang="en-US" sz="1300" dirty="0" smtClean="0">
                <a:latin typeface="+mj-ea"/>
                <a:cs typeface="Meiryo UI" pitchFamily="50" charset="-128"/>
              </a:rPr>
              <a:t>マイナンバーチェックリスト</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QM001300</a:t>
            </a:r>
            <a:r>
              <a:rPr lang="en-US" altLang="ja-JP" sz="1300" dirty="0" smtClean="0">
                <a:latin typeface="+mj-ea"/>
                <a:cs typeface="Meiryo UI" pitchFamily="50" charset="-128"/>
              </a:rPr>
              <a:t>:</a:t>
            </a:r>
            <a:r>
              <a:rPr lang="ja-JP" altLang="en-US" sz="1300" dirty="0" smtClean="0">
                <a:latin typeface="+mj-ea"/>
                <a:cs typeface="Meiryo UI" pitchFamily="50" charset="-128"/>
              </a:rPr>
              <a:t>ユーザ登録</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QM002200</a:t>
            </a:r>
            <a:r>
              <a:rPr lang="en-US" altLang="ja-JP" sz="1300" dirty="0" smtClean="0">
                <a:latin typeface="+mj-ea"/>
                <a:cs typeface="Meiryo UI" pitchFamily="50" charset="-128"/>
              </a:rPr>
              <a:t>:</a:t>
            </a:r>
            <a:r>
              <a:rPr lang="ja-JP" altLang="en-US" sz="1300" dirty="0" smtClean="0">
                <a:latin typeface="+mj-ea"/>
                <a:cs typeface="Meiryo UI" pitchFamily="50" charset="-128"/>
              </a:rPr>
              <a:t>マイナンバー登録</a:t>
            </a:r>
            <a:endParaRPr lang="en-US" altLang="ja-JP" sz="1300" dirty="0" smtClean="0">
              <a:latin typeface="+mj-ea"/>
              <a:cs typeface="Meiryo UI" pitchFamily="50" charset="-128"/>
            </a:endParaRP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JB430600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確定処理（年調・再年調）</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JB430700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源泉票・支払報告書磁気ﾃﾞｨｽｸ作成</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JP430200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扶養控除申告書</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JP430800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個人別年末調整諸表</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JP440700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年末調整諸表（専用紙）</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JP450100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申告書保存データ出力</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HP610700</a:t>
            </a:r>
            <a:r>
              <a:rPr lang="en-US" altLang="ja-JP" sz="1300" dirty="0" smtClean="0">
                <a:latin typeface="+mj-ea"/>
                <a:cs typeface="Meiryo UI" pitchFamily="50" charset="-128"/>
              </a:rPr>
              <a:t>:</a:t>
            </a:r>
            <a:r>
              <a:rPr lang="ja-JP" altLang="en-US" sz="1300" dirty="0" smtClean="0">
                <a:latin typeface="+mj-ea"/>
                <a:cs typeface="Meiryo UI" pitchFamily="50" charset="-128"/>
              </a:rPr>
              <a:t>退職所得源泉・特別徴収票印刷</a:t>
            </a:r>
          </a:p>
          <a:p>
            <a:pPr>
              <a:spcBef>
                <a:spcPct val="0"/>
              </a:spcBef>
            </a:pPr>
            <a:r>
              <a:rPr lang="ja-JP" altLang="en-US" sz="1400" dirty="0" smtClean="0">
                <a:latin typeface="+mj-ea"/>
                <a:cs typeface="Meiryo UI" pitchFamily="50" charset="-128"/>
              </a:rPr>
              <a:t>・ </a:t>
            </a:r>
            <a:r>
              <a:rPr lang="en-US" altLang="ja-JP" sz="1400" dirty="0" err="1" smtClean="0">
                <a:latin typeface="+mj-ea"/>
                <a:cs typeface="Meiryo UI" pitchFamily="50" charset="-128"/>
              </a:rPr>
              <a:t>WS0330</a:t>
            </a:r>
            <a:r>
              <a:rPr lang="en-US" altLang="ja-JP" sz="1400" dirty="0" smtClean="0"/>
              <a:t>:</a:t>
            </a:r>
            <a:r>
              <a:rPr lang="ja-JP" altLang="en-US" sz="1400" dirty="0" smtClean="0"/>
              <a:t>諸届・申請承認（管理者）</a:t>
            </a:r>
            <a:endParaRPr lang="ja-JP" altLang="en-US" sz="1300" dirty="0" smtClean="0">
              <a:latin typeface="+mj-ea"/>
              <a:cs typeface="Meiryo UI" pitchFamily="50" charset="-128"/>
            </a:endParaRPr>
          </a:p>
          <a:p>
            <a:pPr>
              <a:spcBef>
                <a:spcPct val="0"/>
              </a:spcBef>
            </a:pPr>
            <a:r>
              <a:rPr lang="ja-JP" altLang="en-US" sz="1400" dirty="0" smtClean="0">
                <a:latin typeface="+mj-ea"/>
                <a:cs typeface="Meiryo UI" pitchFamily="50" charset="-128"/>
              </a:rPr>
              <a:t>・ </a:t>
            </a:r>
            <a:r>
              <a:rPr lang="en-US" altLang="ja-JP" sz="1400" dirty="0" err="1" smtClean="0">
                <a:latin typeface="+mj-ea"/>
                <a:cs typeface="Meiryo UI" pitchFamily="50" charset="-128"/>
              </a:rPr>
              <a:t>WS0340</a:t>
            </a:r>
            <a:r>
              <a:rPr lang="en-US" altLang="ja-JP" sz="1400" dirty="0" smtClean="0"/>
              <a:t>:</a:t>
            </a:r>
            <a:r>
              <a:rPr lang="ja-JP" altLang="en-US" sz="1400" dirty="0" smtClean="0"/>
              <a:t>諸届・申請参照・削除（管理者）</a:t>
            </a:r>
            <a:endParaRPr lang="en-US" altLang="ja-JP" sz="1400" dirty="0" smtClean="0"/>
          </a:p>
          <a:p>
            <a:pPr>
              <a:spcBef>
                <a:spcPct val="0"/>
              </a:spcBef>
            </a:pPr>
            <a:r>
              <a:rPr lang="ja-JP" altLang="en-US" sz="1400" dirty="0" smtClean="0">
                <a:latin typeface="+mj-ea"/>
                <a:cs typeface="Meiryo UI" pitchFamily="50" charset="-128"/>
              </a:rPr>
              <a:t>・管理者メニュー</a:t>
            </a:r>
            <a:r>
              <a:rPr lang="en-US" altLang="ja-JP" sz="1400" dirty="0" smtClean="0"/>
              <a:t>:</a:t>
            </a:r>
            <a:r>
              <a:rPr lang="ja-JP" altLang="en-US" sz="1400" dirty="0" smtClean="0"/>
              <a:t>マイナンバーオプション設定</a:t>
            </a:r>
            <a:endParaRPr lang="en-US" altLang="ja-JP" sz="1400" dirty="0" smtClean="0">
              <a:latin typeface="+mj-ea"/>
              <a:cs typeface="Meiryo UI" pitchFamily="50" charset="-128"/>
            </a:endParaRPr>
          </a:p>
          <a:p>
            <a:pPr marL="0" marR="0" indent="0" algn="l" defTabSz="914400" rtl="0" eaLnBrk="1" fontAlgn="auto" latinLnBrk="0" hangingPunct="1">
              <a:spcBef>
                <a:spcPct val="0"/>
              </a:spcBef>
              <a:spcAft>
                <a:spcPts val="0"/>
              </a:spcAft>
              <a:buClrTx/>
              <a:buSzTx/>
              <a:buFontTx/>
              <a:buNone/>
              <a:tabLst/>
            </a:pPr>
            <a:endParaRPr lang="en-US" altLang="ja-JP" sz="1300" dirty="0" smtClean="0">
              <a:latin typeface="+mj-ea"/>
              <a:ea typeface="+mj-ea"/>
              <a:cs typeface="Meiryo UI" pitchFamily="50" charset="-128"/>
            </a:endParaRPr>
          </a:p>
        </p:txBody>
      </p:sp>
      <p:sp>
        <p:nvSpPr>
          <p:cNvPr id="477" name="正方形/長方形 476"/>
          <p:cNvSpPr/>
          <p:nvPr/>
        </p:nvSpPr>
        <p:spPr>
          <a:xfrm>
            <a:off x="270314" y="4797152"/>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8" name="角丸四角形 477"/>
          <p:cNvSpPr/>
          <p:nvPr/>
        </p:nvSpPr>
        <p:spPr bwMode="gray">
          <a:xfrm>
            <a:off x="611560" y="5157192"/>
            <a:ext cx="6984776" cy="1188132"/>
          </a:xfrm>
          <a:prstGeom prst="roundRect">
            <a:avLst>
              <a:gd name="adj" fmla="val 10368"/>
            </a:avLst>
          </a:prstGeom>
          <a:ln>
            <a:solidFill>
              <a:schemeClr val="bg1">
                <a:lumMod val="85000"/>
              </a:schemeClr>
            </a:solidFill>
            <a:headEnd/>
            <a:tailEnd/>
          </a:ln>
        </p:spPr>
        <p:style>
          <a:lnRef idx="2">
            <a:schemeClr val="accent2"/>
          </a:lnRef>
          <a:fillRef idx="1">
            <a:schemeClr val="lt1"/>
          </a:fillRef>
          <a:effectRef idx="0">
            <a:schemeClr val="accent2"/>
          </a:effectRef>
          <a:fontRef idx="minor">
            <a:schemeClr val="dk1"/>
          </a:fontRef>
        </p:style>
        <p:txBody>
          <a:bodyPr wrap="none" rtlCol="0" anchor="ctr" anchorCtr="0"/>
          <a:lstStyle/>
          <a:p>
            <a:pPr algn="ctr">
              <a:buNone/>
            </a:pPr>
            <a:r>
              <a:rPr kumimoji="1" lang="ja-JP" altLang="en-US" sz="2000" b="1" dirty="0" smtClean="0">
                <a:solidFill>
                  <a:schemeClr val="tx1"/>
                </a:solidFill>
                <a:latin typeface="メイリオ" pitchFamily="50" charset="-128"/>
                <a:ea typeface="メイリオ" pitchFamily="50" charset="-128"/>
                <a:cs typeface="メイリオ" pitchFamily="50" charset="-128"/>
              </a:rPr>
              <a:t>マイナンバー関連機能に関する</a:t>
            </a:r>
            <a:r>
              <a:rPr kumimoji="1" lang="en-US" altLang="ja-JP" sz="2000" b="1" dirty="0" smtClean="0">
                <a:solidFill>
                  <a:schemeClr val="tx1"/>
                </a:solidFill>
                <a:latin typeface="メイリオ" pitchFamily="50" charset="-128"/>
                <a:ea typeface="メイリオ" pitchFamily="50" charset="-128"/>
                <a:cs typeface="メイリオ" pitchFamily="50" charset="-128"/>
              </a:rPr>
              <a:t>DB</a:t>
            </a:r>
            <a:r>
              <a:rPr lang="ja-JP" altLang="en-US" sz="2000" b="1" dirty="0" smtClean="0">
                <a:solidFill>
                  <a:schemeClr val="tx1"/>
                </a:solidFill>
                <a:latin typeface="メイリオ" pitchFamily="50" charset="-128"/>
                <a:ea typeface="メイリオ" pitchFamily="50" charset="-128"/>
                <a:cs typeface="メイリオ" pitchFamily="50" charset="-128"/>
              </a:rPr>
              <a:t>について</a:t>
            </a:r>
            <a:r>
              <a:rPr kumimoji="1" lang="ja-JP" altLang="en-US" sz="2000" b="1" dirty="0" smtClean="0">
                <a:solidFill>
                  <a:schemeClr val="tx1"/>
                </a:solidFill>
                <a:latin typeface="メイリオ" pitchFamily="50" charset="-128"/>
                <a:ea typeface="メイリオ" pitchFamily="50" charset="-128"/>
                <a:cs typeface="メイリオ" pitchFamily="50" charset="-128"/>
              </a:rPr>
              <a:t>は、</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buNone/>
            </a:pPr>
            <a:r>
              <a:rPr kumimoji="1" lang="ja-JP" altLang="en-US" sz="2000" b="1" dirty="0" smtClean="0">
                <a:solidFill>
                  <a:schemeClr val="tx1"/>
                </a:solidFill>
                <a:latin typeface="メイリオ" pitchFamily="50" charset="-128"/>
                <a:ea typeface="メイリオ" pitchFamily="50" charset="-128"/>
                <a:cs typeface="メイリオ" pitchFamily="50" charset="-128"/>
              </a:rPr>
              <a:t>安全管理措置を目的に</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buNone/>
            </a:pPr>
            <a:r>
              <a:rPr kumimoji="1" lang="ja-JP" altLang="en-US" sz="2000" b="1" u="sng" dirty="0" smtClean="0">
                <a:solidFill>
                  <a:srgbClr val="FF0000"/>
                </a:solidFill>
                <a:latin typeface="メイリオ" pitchFamily="50" charset="-128"/>
                <a:ea typeface="メイリオ" pitchFamily="50" charset="-128"/>
                <a:cs typeface="メイリオ" pitchFamily="50" charset="-128"/>
              </a:rPr>
              <a:t>一切の情報を非公開</a:t>
            </a:r>
            <a:r>
              <a:rPr kumimoji="1" lang="ja-JP" altLang="en-US" sz="2000" b="1" dirty="0" smtClean="0">
                <a:solidFill>
                  <a:schemeClr val="tx1"/>
                </a:solidFill>
                <a:latin typeface="メイリオ" pitchFamily="50" charset="-128"/>
                <a:ea typeface="メイリオ" pitchFamily="50" charset="-128"/>
                <a:cs typeface="メイリオ" pitchFamily="50" charset="-128"/>
              </a:rPr>
              <a:t>とします。</a:t>
            </a:r>
          </a:p>
        </p:txBody>
      </p:sp>
      <p:sp>
        <p:nvSpPr>
          <p:cNvPr id="479"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
        <p:nvSpPr>
          <p:cNvPr id="10" name="タイトル 5"/>
          <p:cNvSpPr txBox="1">
            <a:spLocks/>
          </p:cNvSpPr>
          <p:nvPr/>
        </p:nvSpPr>
        <p:spPr>
          <a:xfrm>
            <a:off x="504000" y="0"/>
            <a:ext cx="8136000" cy="944724"/>
          </a:xfrm>
          <a:prstGeom prst="rect">
            <a:avLst/>
          </a:prstGeom>
        </p:spPr>
        <p:txBody>
          <a:bodyPr lIns="0" tIns="0" rIns="0" bIns="0"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1" i="1" u="none" strike="noStrike" kern="1200" cap="none" spc="0" normalizeH="0" baseline="0" noProof="0" dirty="0" err="1" smtClean="0">
                <a:ln>
                  <a:noFill/>
                </a:ln>
                <a:solidFill>
                  <a:prstClr val="white"/>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prstClr val="white"/>
                </a:solidFill>
                <a:effectLst/>
                <a:uLnTx/>
                <a:uFillTx/>
                <a:latin typeface="Times New Roman" pitchFamily="18" charset="0"/>
                <a:ea typeface="+mj-ea"/>
                <a:cs typeface="Times New Roman" pitchFamily="18" charset="0"/>
              </a:rPr>
              <a:t>-</a:t>
            </a:r>
            <a:r>
              <a:rPr kumimoji="1" lang="en-US" altLang="ja-JP" sz="2400" b="1" i="0" u="none" strike="noStrike" kern="1200" cap="none" spc="0" normalizeH="0" baseline="0" noProof="0" dirty="0" smtClean="0">
                <a:ln>
                  <a:noFill/>
                </a:ln>
                <a:solidFill>
                  <a:prstClr val="white"/>
                </a:solidFill>
                <a:effectLst/>
                <a:uLnTx/>
                <a:uFillTx/>
                <a:latin typeface="Times New Roman" pitchFamily="18" charset="0"/>
                <a:ea typeface="メイリオ" pitchFamily="50" charset="-128"/>
                <a:cs typeface="Times New Roman" pitchFamily="18" charset="0"/>
              </a:rPr>
              <a:t>HR+ PR+ field/HR </a:t>
            </a:r>
            <a:r>
              <a:rPr kumimoji="1" lang="ja-JP" altLang="en-US" sz="2400" b="1" i="0" u="none" strike="noStrike" kern="1200" cap="none" spc="0" normalizeH="0" baseline="0" noProof="0" dirty="0" smtClean="0">
                <a:ln>
                  <a:noFill/>
                </a:ln>
                <a:solidFill>
                  <a:prstClr val="white"/>
                </a:solidFill>
                <a:effectLst/>
                <a:uLnTx/>
                <a:uFillTx/>
                <a:latin typeface="Times New Roman" pitchFamily="18" charset="0"/>
                <a:ea typeface="メイリオ" pitchFamily="50" charset="-128"/>
                <a:cs typeface="Times New Roman" pitchFamily="18" charset="0"/>
              </a:rPr>
              <a:t>退職金</a:t>
            </a:r>
            <a:r>
              <a:rPr kumimoji="1" lang="en-US" altLang="ja-JP" sz="1600" b="1" i="0" u="none" strike="noStrike" kern="1200" cap="none" spc="100" normalizeH="0" baseline="0" noProof="0" dirty="0" smtClean="0">
                <a:ln>
                  <a:noFill/>
                </a:ln>
                <a:solidFill>
                  <a:srgbClr val="FFFFFF"/>
                </a:solidFill>
                <a:effectLst/>
                <a:uLnTx/>
                <a:uFillTx/>
                <a:latin typeface="+mj-lt"/>
                <a:ea typeface="+mj-ea"/>
                <a:cs typeface="メイリオ" pitchFamily="50" charset="-128"/>
              </a:rPr>
              <a:t/>
            </a:r>
            <a:br>
              <a:rPr kumimoji="1" lang="en-US" altLang="ja-JP" sz="1600" b="1" i="0" u="none" strike="noStrike" kern="1200" cap="none" spc="100" normalizeH="0" baseline="0" noProof="0" dirty="0" smtClean="0">
                <a:ln>
                  <a:noFill/>
                </a:ln>
                <a:solidFill>
                  <a:srgbClr val="FFFFFF"/>
                </a:solidFill>
                <a:effectLst/>
                <a:uLnTx/>
                <a:uFillTx/>
                <a:latin typeface="+mj-lt"/>
                <a:ea typeface="+mj-ea"/>
                <a:cs typeface="メイリオ" pitchFamily="50" charset="-128"/>
              </a:rPr>
            </a:br>
            <a:r>
              <a:rPr kumimoji="1" lang="ja-JP" altLang="en-US" sz="1800" b="1" i="0" u="none" strike="noStrike" kern="1200" cap="none" spc="0" normalizeH="0" baseline="0" noProof="0" dirty="0" smtClean="0">
                <a:ln>
                  <a:noFill/>
                </a:ln>
                <a:solidFill>
                  <a:srgbClr val="FFFFFF"/>
                </a:solidFill>
                <a:effectLst/>
                <a:uLnTx/>
                <a:uFillTx/>
                <a:latin typeface="+mj-lt"/>
                <a:ea typeface="+mj-ea"/>
                <a:cs typeface="+mj-cs"/>
              </a:rPr>
              <a:t> 　</a:t>
            </a:r>
            <a:r>
              <a:rPr kumimoji="1" lang="ja-JP" altLang="en-US" sz="1800" b="1" i="0" u="none" strike="noStrike" kern="1200" cap="none" spc="100" normalizeH="0" baseline="0" noProof="0" dirty="0" smtClean="0">
                <a:ln>
                  <a:noFill/>
                </a:ln>
                <a:solidFill>
                  <a:srgbClr val="FFFFFF"/>
                </a:solidFill>
                <a:effectLst/>
                <a:uLnTx/>
                <a:uFillTx/>
                <a:latin typeface="+mj-lt"/>
                <a:ea typeface="+mj-ea"/>
                <a:cs typeface="メイリオ" pitchFamily="50" charset="-128"/>
              </a:rPr>
              <a:t> ～</a:t>
            </a:r>
            <a:r>
              <a:rPr kumimoji="1" lang="en-US" altLang="ja-JP" sz="1800" b="1" i="0" u="none" strike="noStrike" kern="1200" cap="none" spc="100" normalizeH="0" baseline="0" noProof="0" dirty="0" smtClean="0">
                <a:ln>
                  <a:noFill/>
                </a:ln>
                <a:solidFill>
                  <a:srgbClr val="FFFFFF"/>
                </a:solidFill>
                <a:effectLst/>
                <a:uLnTx/>
                <a:uFillTx/>
                <a:latin typeface="+mj-lt"/>
                <a:ea typeface="+mj-ea"/>
                <a:cs typeface="メイリオ" pitchFamily="50" charset="-128"/>
              </a:rPr>
              <a:t>1-1.</a:t>
            </a:r>
            <a:r>
              <a:rPr kumimoji="1" lang="ja-JP" altLang="en-US" sz="1800" b="1" i="0" u="none" strike="noStrike" kern="1200" cap="none" spc="0" normalizeH="0" baseline="0" noProof="0" dirty="0" smtClean="0">
                <a:ln>
                  <a:noFill/>
                </a:ln>
                <a:solidFill>
                  <a:schemeClr val="bg1"/>
                </a:solidFill>
                <a:effectLst/>
                <a:uLnTx/>
                <a:uFillTx/>
                <a:latin typeface="+mj-lt"/>
                <a:ea typeface="+mj-ea"/>
                <a:cs typeface="+mj-cs"/>
              </a:rPr>
              <a:t>マイナンバー機能利用端末制限～</a:t>
            </a:r>
            <a:endParaRPr kumimoji="1" lang="ja-JP" altLang="en-US" sz="2400" b="1"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37</a:t>
            </a:fld>
            <a:endParaRPr lang="ja-JP" altLang="en-US" dirty="0"/>
          </a:p>
        </p:txBody>
      </p:sp>
      <p:sp>
        <p:nvSpPr>
          <p:cNvPr id="39" name="タイトル 11"/>
          <p:cNvSpPr>
            <a:spLocks noGrp="1"/>
          </p:cNvSpPr>
          <p:nvPr>
            <p:ph type="title"/>
          </p:nvPr>
        </p:nvSpPr>
        <p:spPr>
          <a:xfrm>
            <a:off x="504452" y="26670"/>
            <a:ext cx="8136000" cy="943200"/>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a:t>
            </a:r>
            <a:r>
              <a:rPr lang="en-US" altLang="ja-JP" b="1" dirty="0" smtClean="0">
                <a:solidFill>
                  <a:prstClr val="white"/>
                </a:solidFill>
                <a:latin typeface="Times New Roman" pitchFamily="18" charset="0"/>
                <a:ea typeface="メイリオ" pitchFamily="50" charset="-128"/>
                <a:cs typeface="Times New Roman" pitchFamily="18" charset="0"/>
              </a:rPr>
              <a:t>HR+ PR+ field/HR </a:t>
            </a:r>
            <a:r>
              <a:rPr lang="ja-JP" altLang="en-US" b="1" dirty="0" smtClean="0">
                <a:solidFill>
                  <a:prstClr val="white"/>
                </a:solidFill>
                <a:latin typeface="Times New Roman" pitchFamily="18" charset="0"/>
                <a:ea typeface="メイリオ" pitchFamily="50" charset="-128"/>
                <a:cs typeface="Times New Roman" pitchFamily="18" charset="0"/>
              </a:rPr>
              <a:t>退職金</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1-2.</a:t>
            </a:r>
            <a:r>
              <a:rPr lang="ja-JP" altLang="en-US" sz="1800" b="1" spc="100" dirty="0" smtClean="0">
                <a:solidFill>
                  <a:srgbClr val="FFFFFF"/>
                </a:solidFill>
                <a:cs typeface="メイリオ" pitchFamily="50" charset="-128"/>
              </a:rPr>
              <a:t>印刷用中間ファイルの秘匿対応 ～</a:t>
            </a:r>
            <a:endParaRPr kumimoji="1" lang="ja-JP" altLang="en-US" b="1" dirty="0"/>
          </a:p>
        </p:txBody>
      </p:sp>
      <p:sp>
        <p:nvSpPr>
          <p:cNvPr id="23" name="フッター プレースホルダ 3"/>
          <p:cNvSpPr>
            <a:spLocks noGrp="1"/>
          </p:cNvSpPr>
          <p:nvPr>
            <p:ph type="ftr" sz="quarter" idx="3"/>
          </p:nvPr>
        </p:nvSpPr>
        <p:spPr/>
        <p:txBody>
          <a:bodyPr/>
          <a:lstStyle/>
          <a:p>
            <a:r>
              <a:rPr lang="en-US" altLang="ja-JP" sz="600" dirty="0" smtClean="0">
                <a:solidFill>
                  <a:schemeClr val="bg2">
                    <a:lumMod val="65000"/>
                  </a:schemeClr>
                </a:solidFill>
              </a:rPr>
              <a:t>©  </a:t>
            </a:r>
            <a:r>
              <a:rPr lang="en-US" altLang="ja-JP" sz="600" dirty="0" err="1" smtClean="0">
                <a:solidFill>
                  <a:schemeClr val="bg2">
                    <a:lumMod val="65000"/>
                  </a:schemeClr>
                </a:solidFill>
              </a:rPr>
              <a:t>SuperStream</a:t>
            </a:r>
            <a:r>
              <a:rPr lang="en-US" altLang="ja-JP" sz="600" dirty="0" smtClean="0">
                <a:solidFill>
                  <a:schemeClr val="bg2">
                    <a:lumMod val="65000"/>
                  </a:schemeClr>
                </a:solidFill>
              </a:rPr>
              <a:t> Inc. All rights reserved.</a:t>
            </a:r>
            <a:endParaRPr lang="ja-JP" altLang="en-US" sz="600" dirty="0">
              <a:solidFill>
                <a:schemeClr val="bg2">
                  <a:lumMod val="65000"/>
                </a:schemeClr>
              </a:solidFill>
            </a:endParaRPr>
          </a:p>
        </p:txBody>
      </p:sp>
      <p:sp>
        <p:nvSpPr>
          <p:cNvPr id="16" name="正方形/長方形 15"/>
          <p:cNvSpPr/>
          <p:nvPr/>
        </p:nvSpPr>
        <p:spPr>
          <a:xfrm>
            <a:off x="270314" y="1124744"/>
            <a:ext cx="1281120" cy="338554"/>
          </a:xfrm>
          <a:prstGeom prst="rect">
            <a:avLst/>
          </a:prstGeom>
        </p:spPr>
        <p:txBody>
          <a:bodyPr wrap="none">
            <a:spAutoFit/>
          </a:bodyPr>
          <a:lstStyle/>
          <a:p>
            <a:pPr>
              <a:defRPr/>
            </a:pPr>
            <a:r>
              <a:rPr lang="ja-JP" altLang="en-US" sz="1600" dirty="0" smtClean="0">
                <a:solidFill>
                  <a:schemeClr val="accent1"/>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lumMod val="40000"/>
                  <a:lumOff val="60000"/>
                </a:schemeClr>
              </a:solidFill>
              <a:latin typeface="メイリオ" pitchFamily="50" charset="-128"/>
              <a:ea typeface="メイリオ" pitchFamily="50" charset="-128"/>
              <a:cs typeface="メイリオ" pitchFamily="50" charset="-128"/>
            </a:endParaRPr>
          </a:p>
        </p:txBody>
      </p:sp>
      <p:sp>
        <p:nvSpPr>
          <p:cNvPr id="19" name="正方形/長方形 18"/>
          <p:cNvSpPr/>
          <p:nvPr/>
        </p:nvSpPr>
        <p:spPr>
          <a:xfrm>
            <a:off x="467544" y="1412776"/>
            <a:ext cx="8388932" cy="830997"/>
          </a:xfrm>
          <a:prstGeom prst="rect">
            <a:avLst/>
          </a:prstGeom>
        </p:spPr>
        <p:txBody>
          <a:bodyPr wrap="square">
            <a:spAutoFit/>
          </a:bodyPr>
          <a:lstStyle/>
          <a:p>
            <a:r>
              <a:rPr lang="ja-JP" altLang="en-US" sz="1600" dirty="0" smtClean="0">
                <a:latin typeface="メイリオ" pitchFamily="50" charset="-128"/>
                <a:ea typeface="メイリオ" pitchFamily="50" charset="-128"/>
                <a:cs typeface="メイリオ" pitchFamily="50" charset="-128"/>
              </a:rPr>
              <a:t>マイナンバー関連帳票印刷時に、印刷用の中間ファイルを印刷終了後に自動で削除します。さらに中間ファイルの内容は暗号化し、削除に失敗した場合でもマイナンバー流出のリスクを軽減させます。</a:t>
            </a:r>
            <a:endParaRPr lang="en-US" altLang="ja-JP" sz="1600" dirty="0" smtClean="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3" cstate="print"/>
          <a:srcRect/>
          <a:stretch>
            <a:fillRect/>
          </a:stretch>
        </p:blipFill>
        <p:spPr bwMode="auto">
          <a:xfrm>
            <a:off x="143507" y="2192470"/>
            <a:ext cx="4602105" cy="3360766"/>
          </a:xfrm>
          <a:prstGeom prst="rect">
            <a:avLst/>
          </a:prstGeom>
          <a:noFill/>
          <a:ln w="9525">
            <a:noFill/>
            <a:miter lim="800000"/>
            <a:headEnd/>
            <a:tailEnd/>
          </a:ln>
        </p:spPr>
      </p:pic>
      <p:sp>
        <p:nvSpPr>
          <p:cNvPr id="26" name="正方形/長方形 25"/>
          <p:cNvSpPr/>
          <p:nvPr/>
        </p:nvSpPr>
        <p:spPr>
          <a:xfrm>
            <a:off x="3131840" y="4437112"/>
            <a:ext cx="468052" cy="2520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8" name="Picture 4"/>
          <p:cNvPicPr>
            <a:picLocks noChangeAspect="1" noChangeArrowheads="1"/>
          </p:cNvPicPr>
          <p:nvPr/>
        </p:nvPicPr>
        <p:blipFill>
          <a:blip r:embed="rId4" cstate="print"/>
          <a:srcRect/>
          <a:stretch>
            <a:fillRect/>
          </a:stretch>
        </p:blipFill>
        <p:spPr bwMode="auto">
          <a:xfrm>
            <a:off x="5652120" y="2708921"/>
            <a:ext cx="3283758" cy="2353004"/>
          </a:xfrm>
          <a:prstGeom prst="rect">
            <a:avLst/>
          </a:prstGeom>
          <a:noFill/>
          <a:ln w="9525">
            <a:noFill/>
            <a:miter lim="800000"/>
            <a:headEnd/>
            <a:tailEnd/>
          </a:ln>
        </p:spPr>
      </p:pic>
      <p:sp>
        <p:nvSpPr>
          <p:cNvPr id="30" name="テキスト ボックス 29"/>
          <p:cNvSpPr txBox="1"/>
          <p:nvPr/>
        </p:nvSpPr>
        <p:spPr>
          <a:xfrm>
            <a:off x="215516" y="3789040"/>
            <a:ext cx="2664296" cy="1548172"/>
          </a:xfrm>
          <a:prstGeom prst="rect">
            <a:avLst/>
          </a:prstGeom>
          <a:solidFill>
            <a:schemeClr val="bg1"/>
          </a:solidFill>
          <a:ln>
            <a:solidFill>
              <a:srgbClr val="000000"/>
            </a:solidFill>
          </a:ln>
        </p:spPr>
        <p:txBody>
          <a:bodyPr wrap="square" lIns="0" tIns="0" rIns="0" bIns="0" rtlCol="0" anchor="t" anchorCtr="0">
            <a:noAutofit/>
          </a:bodyPr>
          <a:lstStyle/>
          <a:p>
            <a:pPr marL="0" marR="0" indent="0"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ﾏｲﾅﾝﾊﾞｰ関連帳票印刷時は</a:t>
            </a:r>
            <a:endParaRPr lang="en-US" altLang="ja-JP" sz="1400" b="1" dirty="0" smtClean="0">
              <a:solidFill>
                <a:schemeClr val="accent6"/>
              </a:solidFill>
              <a:latin typeface="メイリオ" pitchFamily="50" charset="-128"/>
              <a:ea typeface="メイリオ" pitchFamily="50" charset="-128"/>
              <a:cs typeface="メイリオ" pitchFamily="50" charset="-128"/>
            </a:endParaRPr>
          </a:p>
          <a:p>
            <a:pPr marL="0" marR="0" indent="0"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以下の出力先のみ選択可能</a:t>
            </a:r>
            <a:endParaRPr lang="en-US" altLang="ja-JP" sz="1400" b="1" dirty="0" smtClean="0">
              <a:solidFill>
                <a:schemeClr val="accent6"/>
              </a:solidFill>
              <a:latin typeface="メイリオ" pitchFamily="50" charset="-128"/>
              <a:ea typeface="メイリオ" pitchFamily="50" charset="-128"/>
              <a:cs typeface="メイリオ" pitchFamily="50" charset="-128"/>
            </a:endParaRPr>
          </a:p>
          <a:p>
            <a:pPr marL="0" marR="0" indent="0"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・プリンタ</a:t>
            </a:r>
            <a:endParaRPr lang="en-US" altLang="ja-JP" sz="1400" b="1" dirty="0" smtClean="0">
              <a:solidFill>
                <a:schemeClr val="accent6"/>
              </a:solidFill>
              <a:latin typeface="メイリオ" pitchFamily="50" charset="-128"/>
              <a:ea typeface="メイリオ" pitchFamily="50" charset="-128"/>
              <a:cs typeface="メイリオ" pitchFamily="50" charset="-128"/>
            </a:endParaRPr>
          </a:p>
          <a:p>
            <a:pPr marL="0" marR="0" indent="0"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・印刷プレビューア</a:t>
            </a:r>
            <a:endParaRPr lang="en-US" altLang="ja-JP" sz="1400" b="1" dirty="0" smtClean="0">
              <a:solidFill>
                <a:schemeClr val="accent6"/>
              </a:solidFill>
              <a:latin typeface="メイリオ" pitchFamily="50" charset="-128"/>
              <a:ea typeface="メイリオ" pitchFamily="50" charset="-128"/>
              <a:cs typeface="メイリオ" pitchFamily="50" charset="-128"/>
            </a:endParaRPr>
          </a:p>
          <a:p>
            <a:pPr marL="0" marR="0" indent="0" defTabSz="914400" rtl="0" eaLnBrk="1" fontAlgn="auto" latinLnBrk="0" hangingPunct="1">
              <a:lnSpc>
                <a:spcPct val="120000"/>
              </a:lnSpc>
              <a:spcBef>
                <a:spcPct val="0"/>
              </a:spcBef>
              <a:spcAft>
                <a:spcPts val="0"/>
              </a:spcAft>
              <a:buClrTx/>
              <a:buSzTx/>
              <a:buFontTx/>
              <a:buNone/>
              <a:tabLst/>
            </a:pPr>
            <a:r>
              <a:rPr lang="en-US" altLang="ja-JP" sz="1400" b="1" dirty="0" smtClean="0">
                <a:solidFill>
                  <a:schemeClr val="accent6"/>
                </a:solidFill>
                <a:latin typeface="メイリオ" pitchFamily="50" charset="-128"/>
                <a:ea typeface="メイリオ" pitchFamily="50" charset="-128"/>
                <a:cs typeface="メイリオ" pitchFamily="50" charset="-128"/>
              </a:rPr>
              <a:t>※</a:t>
            </a:r>
            <a:r>
              <a:rPr lang="ja-JP" altLang="en-US" sz="1400" b="1" dirty="0" smtClean="0">
                <a:solidFill>
                  <a:schemeClr val="accent6"/>
                </a:solidFill>
                <a:latin typeface="メイリオ" pitchFamily="50" charset="-128"/>
                <a:ea typeface="メイリオ" pitchFamily="50" charset="-128"/>
                <a:cs typeface="メイリオ" pitchFamily="50" charset="-128"/>
              </a:rPr>
              <a:t>マイナンバーチェックリスト</a:t>
            </a:r>
            <a:endParaRPr lang="en-US" altLang="ja-JP" sz="1400" b="1" dirty="0" smtClean="0">
              <a:solidFill>
                <a:schemeClr val="accent6"/>
              </a:solidFill>
              <a:latin typeface="メイリオ" pitchFamily="50" charset="-128"/>
              <a:ea typeface="メイリオ" pitchFamily="50" charset="-128"/>
              <a:cs typeface="メイリオ" pitchFamily="50" charset="-128"/>
            </a:endParaRPr>
          </a:p>
          <a:p>
            <a:pPr marL="0" marR="0" indent="0"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　のみ</a:t>
            </a:r>
            <a:r>
              <a:rPr lang="en-US" altLang="ja-JP" sz="1400" b="1" dirty="0" smtClean="0">
                <a:solidFill>
                  <a:schemeClr val="accent6"/>
                </a:solidFill>
                <a:latin typeface="メイリオ" pitchFamily="50" charset="-128"/>
                <a:ea typeface="メイリオ" pitchFamily="50" charset="-128"/>
                <a:cs typeface="メイリオ" pitchFamily="50" charset="-128"/>
              </a:rPr>
              <a:t>CSV</a:t>
            </a:r>
            <a:r>
              <a:rPr lang="ja-JP" altLang="en-US" sz="1400" b="1" dirty="0" smtClean="0">
                <a:solidFill>
                  <a:schemeClr val="accent6"/>
                </a:solidFill>
                <a:latin typeface="メイリオ" pitchFamily="50" charset="-128"/>
                <a:ea typeface="メイリオ" pitchFamily="50" charset="-128"/>
                <a:cs typeface="メイリオ" pitchFamily="50" charset="-128"/>
              </a:rPr>
              <a:t>出力も可能</a:t>
            </a:r>
            <a:endParaRPr lang="en-US" altLang="ja-JP" sz="1400" b="1" dirty="0" smtClean="0">
              <a:solidFill>
                <a:schemeClr val="accent6"/>
              </a:solidFill>
              <a:latin typeface="メイリオ" pitchFamily="50" charset="-128"/>
              <a:ea typeface="メイリオ" pitchFamily="50" charset="-128"/>
              <a:cs typeface="メイリオ" pitchFamily="50" charset="-128"/>
            </a:endParaRPr>
          </a:p>
        </p:txBody>
      </p:sp>
      <p:sp>
        <p:nvSpPr>
          <p:cNvPr id="35" name="右矢印 34"/>
          <p:cNvSpPr/>
          <p:nvPr/>
        </p:nvSpPr>
        <p:spPr bwMode="auto">
          <a:xfrm>
            <a:off x="3887924" y="2528900"/>
            <a:ext cx="1764196" cy="2520280"/>
          </a:xfrm>
          <a:prstGeom prst="rightArrow">
            <a:avLst>
              <a:gd name="adj1" fmla="val 83571"/>
              <a:gd name="adj2" fmla="val 50000"/>
            </a:avLst>
          </a:prstGeom>
          <a:solidFill>
            <a:schemeClr val="accent6">
              <a:lumMod val="20000"/>
              <a:lumOff val="80000"/>
            </a:schemeClr>
          </a:solidFill>
          <a:ln>
            <a:solidFill>
              <a:schemeClr val="bg1">
                <a:lumMod val="85000"/>
              </a:schemeClr>
            </a:solidFill>
            <a:headEnd/>
            <a:tailEnd/>
          </a:ln>
        </p:spPr>
        <p:style>
          <a:lnRef idx="2">
            <a:schemeClr val="accent6"/>
          </a:lnRef>
          <a:fillRef idx="1">
            <a:schemeClr val="lt1"/>
          </a:fillRef>
          <a:effectRef idx="0">
            <a:schemeClr val="accent6"/>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
        <p:nvSpPr>
          <p:cNvPr id="29" name="メモ 28"/>
          <p:cNvSpPr/>
          <p:nvPr/>
        </p:nvSpPr>
        <p:spPr>
          <a:xfrm>
            <a:off x="3756787" y="2924944"/>
            <a:ext cx="1872208" cy="1008112"/>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1600" dirty="0" smtClean="0"/>
          </a:p>
          <a:p>
            <a:pPr algn="ctr"/>
            <a:r>
              <a:rPr kumimoji="1" lang="ja-JP" altLang="en-US" sz="1600" dirty="0" smtClean="0"/>
              <a:t>中間ファイル</a:t>
            </a:r>
            <a:endParaRPr kumimoji="1" lang="en-US" altLang="ja-JP" sz="1600" dirty="0" smtClean="0"/>
          </a:p>
          <a:p>
            <a:pPr algn="ctr"/>
            <a:r>
              <a:rPr kumimoji="1" lang="ja-JP" altLang="en-US" sz="1600" dirty="0" smtClean="0"/>
              <a:t>（</a:t>
            </a:r>
            <a:r>
              <a:rPr lang="ja-JP" altLang="en-US" sz="1600" dirty="0" smtClean="0"/>
              <a:t>暗号化</a:t>
            </a:r>
            <a:r>
              <a:rPr lang="en-US" altLang="ja-JP" sz="1600" dirty="0" smtClean="0"/>
              <a:t>)</a:t>
            </a:r>
          </a:p>
          <a:p>
            <a:pPr algn="ctr"/>
            <a:r>
              <a:rPr kumimoji="1" lang="en-US" altLang="ja-JP" sz="1600" dirty="0" smtClean="0"/>
              <a:t>※</a:t>
            </a:r>
            <a:r>
              <a:rPr kumimoji="1" lang="en-US" altLang="ja-JP" sz="1600" b="1" dirty="0" smtClean="0">
                <a:latin typeface="Times New Roman" pitchFamily="18" charset="0"/>
                <a:cs typeface="Times New Roman" pitchFamily="18" charset="0"/>
              </a:rPr>
              <a:t>field/HR</a:t>
            </a:r>
            <a:r>
              <a:rPr kumimoji="1" lang="ja-JP" altLang="en-US" sz="1600" dirty="0" smtClean="0"/>
              <a:t>も同様</a:t>
            </a:r>
            <a:endParaRPr kumimoji="1" lang="ja-JP" altLang="en-US" sz="1600" dirty="0"/>
          </a:p>
        </p:txBody>
      </p:sp>
      <p:sp>
        <p:nvSpPr>
          <p:cNvPr id="34" name="テキスト ボックス 33"/>
          <p:cNvSpPr txBox="1"/>
          <p:nvPr/>
        </p:nvSpPr>
        <p:spPr>
          <a:xfrm>
            <a:off x="3815916" y="4041068"/>
            <a:ext cx="1764196" cy="720080"/>
          </a:xfrm>
          <a:prstGeom prst="rect">
            <a:avLst/>
          </a:prstGeom>
        </p:spPr>
        <p:txBody>
          <a:bodyPr wrap="square" lIns="0" tIns="0" rIns="0" bIns="0" rtlCol="0" anchor="t" anchorCtr="0">
            <a:normAutofit/>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中間ファイルは印刷終了時に自動削除</a:t>
            </a:r>
          </a:p>
        </p:txBody>
      </p:sp>
      <p:sp>
        <p:nvSpPr>
          <p:cNvPr id="41" name="角丸四角形 40"/>
          <p:cNvSpPr/>
          <p:nvPr/>
        </p:nvSpPr>
        <p:spPr>
          <a:xfrm>
            <a:off x="359532" y="5589240"/>
            <a:ext cx="8424936" cy="864096"/>
          </a:xfrm>
          <a:prstGeom prst="roundRect">
            <a:avLst/>
          </a:prstGeom>
          <a:solidFill>
            <a:schemeClr val="accent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t>＜注意事項＞</a:t>
            </a:r>
            <a:endParaRPr lang="en-US" altLang="ja-JP" sz="1400" dirty="0" smtClean="0"/>
          </a:p>
          <a:p>
            <a:pPr>
              <a:spcBef>
                <a:spcPct val="0"/>
              </a:spcBef>
            </a:pPr>
            <a:r>
              <a:rPr lang="ja-JP" altLang="en-US" sz="1600" dirty="0" smtClean="0">
                <a:solidFill>
                  <a:schemeClr val="bg2"/>
                </a:solidFill>
                <a:latin typeface="メイリオ" pitchFamily="50" charset="-128"/>
                <a:ea typeface="メイリオ" pitchFamily="50" charset="-128"/>
                <a:cs typeface="メイリオ" pitchFamily="50" charset="-128"/>
              </a:rPr>
              <a:t>上記対応はマイナンバーを印字する場合にのみ有効になります。</a:t>
            </a:r>
            <a:endParaRPr lang="en-US" altLang="ja-JP" sz="1600" dirty="0" smtClean="0">
              <a:solidFill>
                <a:schemeClr val="bg2"/>
              </a:solidFill>
              <a:latin typeface="メイリオ" pitchFamily="50" charset="-128"/>
              <a:ea typeface="メイリオ" pitchFamily="50" charset="-128"/>
              <a:cs typeface="メイリオ" pitchFamily="50" charset="-128"/>
            </a:endParaRPr>
          </a:p>
          <a:p>
            <a:pPr>
              <a:spcBef>
                <a:spcPct val="0"/>
              </a:spcBef>
            </a:pPr>
            <a:r>
              <a:rPr lang="ja-JP" altLang="en-US" sz="1600" dirty="0" smtClean="0">
                <a:solidFill>
                  <a:schemeClr val="bg2"/>
                </a:solidFill>
                <a:latin typeface="メイリオ" pitchFamily="50" charset="-128"/>
                <a:ea typeface="メイリオ" pitchFamily="50" charset="-128"/>
                <a:cs typeface="メイリオ" pitchFamily="50" charset="-128"/>
              </a:rPr>
              <a:t>印字しない場合は中間ファイルは暗号化されず、出力先の指定も従来どおり可能です。</a:t>
            </a:r>
            <a:endParaRPr lang="en-US" altLang="ja-JP" sz="1600" dirty="0" smtClean="0">
              <a:solidFill>
                <a:schemeClr val="bg2"/>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38</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7848872" cy="1692188"/>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a:t>
            </a: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QL001700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マイナンバーチェックリスト</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JP430200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扶養控除申告書</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JP430800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個人別年末調整諸表</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JP450100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申告書保存データ出力</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HP610700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退職所得源泉・特別徴収票印刷</a:t>
            </a:r>
          </a:p>
          <a:p>
            <a:pPr>
              <a:spcBef>
                <a:spcPct val="0"/>
              </a:spcBef>
            </a:pP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WS0420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扶養控除申告書印刷</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WS0430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保険料兼配偶者控除申告書印刷</a:t>
            </a:r>
            <a:endParaRPr lang="en-US" altLang="ja-JP" sz="1300" dirty="0" smtClean="0">
              <a:latin typeface="+mj-ea"/>
              <a:ea typeface="+mj-ea"/>
              <a:cs typeface="Meiryo UI" pitchFamily="50" charset="-128"/>
            </a:endParaRPr>
          </a:p>
        </p:txBody>
      </p:sp>
      <p:sp>
        <p:nvSpPr>
          <p:cNvPr id="477" name="正方形/長方形 476"/>
          <p:cNvSpPr/>
          <p:nvPr/>
        </p:nvSpPr>
        <p:spPr>
          <a:xfrm>
            <a:off x="270314" y="3176972"/>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719572" y="3501008"/>
            <a:ext cx="1188132" cy="288032"/>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該当なし</a:t>
            </a:r>
            <a:endParaRPr lang="en-US" altLang="ja-JP" sz="1300" dirty="0" smtClean="0">
              <a:latin typeface="+mj-ea"/>
              <a:ea typeface="+mj-ea"/>
              <a:cs typeface="Meiryo UI" pitchFamily="50" charset="-128"/>
            </a:endParaRPr>
          </a:p>
        </p:txBody>
      </p:sp>
      <p:sp>
        <p:nvSpPr>
          <p:cNvPr id="15"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
        <p:nvSpPr>
          <p:cNvPr id="10" name="タイトル 11"/>
          <p:cNvSpPr>
            <a:spLocks noGrp="1"/>
          </p:cNvSpPr>
          <p:nvPr>
            <p:ph type="title"/>
          </p:nvPr>
        </p:nvSpPr>
        <p:spPr>
          <a:xfrm>
            <a:off x="504452" y="26670"/>
            <a:ext cx="8136000" cy="943200"/>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a:t>
            </a:r>
            <a:r>
              <a:rPr lang="en-US" altLang="ja-JP" b="1" dirty="0" smtClean="0">
                <a:solidFill>
                  <a:prstClr val="white"/>
                </a:solidFill>
                <a:latin typeface="Times New Roman" pitchFamily="18" charset="0"/>
                <a:ea typeface="メイリオ" pitchFamily="50" charset="-128"/>
                <a:cs typeface="Times New Roman" pitchFamily="18" charset="0"/>
              </a:rPr>
              <a:t>HR+ PR+ field/HR </a:t>
            </a:r>
            <a:r>
              <a:rPr lang="ja-JP" altLang="en-US" b="1" dirty="0" smtClean="0">
                <a:solidFill>
                  <a:prstClr val="white"/>
                </a:solidFill>
                <a:latin typeface="Times New Roman" pitchFamily="18" charset="0"/>
                <a:ea typeface="メイリオ" pitchFamily="50" charset="-128"/>
                <a:cs typeface="Times New Roman" pitchFamily="18" charset="0"/>
              </a:rPr>
              <a:t>退職金</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1-2.</a:t>
            </a:r>
            <a:r>
              <a:rPr lang="ja-JP" altLang="en-US" sz="1800" b="1" spc="100" dirty="0" smtClean="0">
                <a:solidFill>
                  <a:srgbClr val="FFFFFF"/>
                </a:solidFill>
                <a:cs typeface="メイリオ" pitchFamily="50" charset="-128"/>
              </a:rPr>
              <a:t>印刷用中間ファイルの秘匿対応 ～</a:t>
            </a:r>
            <a:endParaRPr kumimoji="1" lang="ja-JP" altLang="en-US"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39</a:t>
            </a:fld>
            <a:endParaRPr lang="ja-JP" altLang="en-US" dirty="0"/>
          </a:p>
        </p:txBody>
      </p:sp>
      <p:sp>
        <p:nvSpPr>
          <p:cNvPr id="39" name="タイトル 11"/>
          <p:cNvSpPr>
            <a:spLocks noGrp="1"/>
          </p:cNvSpPr>
          <p:nvPr>
            <p:ph type="title"/>
          </p:nvPr>
        </p:nvSpPr>
        <p:spPr>
          <a:xfrm>
            <a:off x="252000" y="26670"/>
            <a:ext cx="8280000" cy="954058"/>
          </a:xfrm>
        </p:spPr>
        <p:txBody>
          <a:bodyPr anchor="ctr"/>
          <a:lstStyle/>
          <a:p>
            <a:pPr lvl="0" algn="l" fontAlgn="base">
              <a:lnSpc>
                <a:spcPct val="100000"/>
              </a:lnSpc>
              <a:spcAft>
                <a:spcPct val="0"/>
              </a:spcAft>
              <a:defRPr/>
            </a:pPr>
            <a:r>
              <a:rPr lang="en-US" altLang="ja-JP" sz="2400" b="1" i="1" dirty="0" err="1" smtClean="0">
                <a:solidFill>
                  <a:prstClr val="white"/>
                </a:solidFill>
                <a:latin typeface="Times New Roman" pitchFamily="18" charset="0"/>
                <a:cs typeface="Times New Roman" pitchFamily="18" charset="0"/>
              </a:rPr>
              <a:t>SuperStream</a:t>
            </a:r>
            <a:r>
              <a:rPr lang="en-US" altLang="ja-JP" sz="2400" b="1" dirty="0" smtClean="0">
                <a:solidFill>
                  <a:prstClr val="white"/>
                </a:solidFill>
                <a:latin typeface="Times New Roman" pitchFamily="18" charset="0"/>
                <a:cs typeface="Times New Roman" pitchFamily="18" charset="0"/>
              </a:rPr>
              <a:t>-</a:t>
            </a:r>
            <a:r>
              <a:rPr lang="en-US" altLang="ja-JP" sz="2400" b="1" dirty="0" smtClean="0">
                <a:solidFill>
                  <a:prstClr val="white"/>
                </a:solidFill>
                <a:latin typeface="Times New Roman" pitchFamily="18" charset="0"/>
                <a:ea typeface="メイリオ" pitchFamily="50" charset="-128"/>
                <a:cs typeface="Times New Roman" pitchFamily="18" charset="0"/>
              </a:rPr>
              <a:t>HR+ PR+ field/HR </a:t>
            </a:r>
            <a:r>
              <a:rPr lang="ja-JP" altLang="en-US" sz="2400" b="1" dirty="0" smtClean="0">
                <a:solidFill>
                  <a:prstClr val="white"/>
                </a:solidFill>
                <a:latin typeface="Times New Roman" pitchFamily="18" charset="0"/>
                <a:ea typeface="メイリオ" pitchFamily="50" charset="-128"/>
                <a:cs typeface="Times New Roman" pitchFamily="18" charset="0"/>
              </a:rPr>
              <a:t>退職金</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1-3.</a:t>
            </a:r>
            <a:r>
              <a:rPr lang="ja-JP" altLang="en-US" sz="1800" b="1" spc="100" dirty="0" smtClean="0">
                <a:solidFill>
                  <a:srgbClr val="FFFFFF"/>
                </a:solidFill>
                <a:cs typeface="メイリオ" pitchFamily="50" charset="-128"/>
              </a:rPr>
              <a:t>ログ管理ツールのマイナンバー参照ログ対応 ～</a:t>
            </a:r>
            <a:endParaRPr kumimoji="1" lang="ja-JP" altLang="en-US" b="1" dirty="0"/>
          </a:p>
        </p:txBody>
      </p:sp>
      <p:sp>
        <p:nvSpPr>
          <p:cNvPr id="23" name="フッター プレースホルダ 3"/>
          <p:cNvSpPr>
            <a:spLocks noGrp="1"/>
          </p:cNvSpPr>
          <p:nvPr>
            <p:ph type="ftr" sz="quarter" idx="3"/>
          </p:nvPr>
        </p:nvSpPr>
        <p:spPr/>
        <p:txBody>
          <a:bodyPr/>
          <a:lstStyle/>
          <a:p>
            <a:r>
              <a:rPr lang="en-US" altLang="ja-JP" sz="600" dirty="0" smtClean="0">
                <a:solidFill>
                  <a:schemeClr val="bg2">
                    <a:lumMod val="65000"/>
                  </a:schemeClr>
                </a:solidFill>
              </a:rPr>
              <a:t>©  </a:t>
            </a:r>
            <a:r>
              <a:rPr lang="en-US" altLang="ja-JP" sz="600" dirty="0" err="1" smtClean="0">
                <a:solidFill>
                  <a:schemeClr val="bg2">
                    <a:lumMod val="65000"/>
                  </a:schemeClr>
                </a:solidFill>
              </a:rPr>
              <a:t>SuperStream</a:t>
            </a:r>
            <a:r>
              <a:rPr lang="en-US" altLang="ja-JP" sz="600" dirty="0" smtClean="0">
                <a:solidFill>
                  <a:schemeClr val="bg2">
                    <a:lumMod val="65000"/>
                  </a:schemeClr>
                </a:solidFill>
              </a:rPr>
              <a:t> Inc. All rights reserved.</a:t>
            </a:r>
            <a:endParaRPr lang="ja-JP" altLang="en-US" sz="600" dirty="0">
              <a:solidFill>
                <a:schemeClr val="bg2">
                  <a:lumMod val="65000"/>
                </a:schemeClr>
              </a:solidFill>
            </a:endParaRPr>
          </a:p>
        </p:txBody>
      </p:sp>
      <p:sp>
        <p:nvSpPr>
          <p:cNvPr id="16" name="正方形/長方形 15"/>
          <p:cNvSpPr/>
          <p:nvPr/>
        </p:nvSpPr>
        <p:spPr>
          <a:xfrm>
            <a:off x="270314" y="1124744"/>
            <a:ext cx="1281120" cy="338554"/>
          </a:xfrm>
          <a:prstGeom prst="rect">
            <a:avLst/>
          </a:prstGeom>
        </p:spPr>
        <p:txBody>
          <a:bodyPr wrap="none">
            <a:spAutoFit/>
          </a:bodyPr>
          <a:lstStyle/>
          <a:p>
            <a:pPr>
              <a:defRPr/>
            </a:pPr>
            <a:r>
              <a:rPr lang="ja-JP" altLang="en-US" sz="1600" dirty="0" smtClean="0">
                <a:solidFill>
                  <a:schemeClr val="accent1"/>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lumMod val="40000"/>
                  <a:lumOff val="60000"/>
                </a:schemeClr>
              </a:solidFill>
              <a:latin typeface="メイリオ" pitchFamily="50" charset="-128"/>
              <a:ea typeface="メイリオ" pitchFamily="50" charset="-128"/>
              <a:cs typeface="メイリオ" pitchFamily="50" charset="-128"/>
            </a:endParaRPr>
          </a:p>
        </p:txBody>
      </p:sp>
      <p:sp>
        <p:nvSpPr>
          <p:cNvPr id="19" name="正方形/長方形 18"/>
          <p:cNvSpPr/>
          <p:nvPr/>
        </p:nvSpPr>
        <p:spPr>
          <a:xfrm>
            <a:off x="467544" y="1448780"/>
            <a:ext cx="8388932" cy="584775"/>
          </a:xfrm>
          <a:prstGeom prst="rect">
            <a:avLst/>
          </a:prstGeom>
        </p:spPr>
        <p:txBody>
          <a:bodyPr wrap="square">
            <a:spAutoFit/>
          </a:bodyPr>
          <a:lstStyle/>
          <a:p>
            <a:r>
              <a:rPr lang="ja-JP" altLang="en-US" sz="1600" dirty="0" smtClean="0">
                <a:latin typeface="メイリオ" pitchFamily="50" charset="-128"/>
                <a:ea typeface="メイリオ" pitchFamily="50" charset="-128"/>
                <a:cs typeface="メイリオ" pitchFamily="50" charset="-128"/>
              </a:rPr>
              <a:t>マイナンバー参照時に取得されるマイナンバー参照ログについて、</a:t>
            </a:r>
            <a:endParaRPr lang="en-US" altLang="ja-JP"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ログ管理ツールにマイナンバー参照ログの管理機能を追加します。</a:t>
            </a:r>
            <a:endParaRPr lang="en-US" altLang="ja-JP" sz="1600" dirty="0" smtClean="0">
              <a:latin typeface="メイリオ" pitchFamily="50" charset="-128"/>
              <a:ea typeface="メイリオ" pitchFamily="50" charset="-128"/>
              <a:cs typeface="メイリオ" pitchFamily="50" charset="-128"/>
            </a:endParaRPr>
          </a:p>
        </p:txBody>
      </p:sp>
      <p:pic>
        <p:nvPicPr>
          <p:cNvPr id="2050" name="Picture 2"/>
          <p:cNvPicPr>
            <a:picLocks noChangeAspect="1" noChangeArrowheads="1"/>
          </p:cNvPicPr>
          <p:nvPr/>
        </p:nvPicPr>
        <p:blipFill>
          <a:blip r:embed="rId3" cstate="print"/>
          <a:srcRect/>
          <a:stretch>
            <a:fillRect/>
          </a:stretch>
        </p:blipFill>
        <p:spPr bwMode="auto">
          <a:xfrm>
            <a:off x="143508" y="2096852"/>
            <a:ext cx="4421052" cy="3312368"/>
          </a:xfrm>
          <a:prstGeom prst="rect">
            <a:avLst/>
          </a:prstGeom>
          <a:noFill/>
          <a:ln w="9525">
            <a:noFill/>
            <a:miter lim="800000"/>
            <a:headEnd/>
            <a:tailEnd/>
          </a:ln>
        </p:spPr>
      </p:pic>
      <p:sp>
        <p:nvSpPr>
          <p:cNvPr id="17" name="右矢印 16"/>
          <p:cNvSpPr/>
          <p:nvPr/>
        </p:nvSpPr>
        <p:spPr bwMode="auto">
          <a:xfrm>
            <a:off x="4680012" y="2672916"/>
            <a:ext cx="1656184" cy="540060"/>
          </a:xfrm>
          <a:prstGeom prst="rightArrow">
            <a:avLst>
              <a:gd name="adj1" fmla="val 33825"/>
              <a:gd name="adj2" fmla="val 50000"/>
            </a:avLst>
          </a:prstGeom>
          <a:solidFill>
            <a:schemeClr val="accent6">
              <a:lumMod val="20000"/>
              <a:lumOff val="80000"/>
            </a:schemeClr>
          </a:solidFill>
          <a:ln>
            <a:solidFill>
              <a:schemeClr val="bg1">
                <a:lumMod val="85000"/>
              </a:schemeClr>
            </a:solidFill>
            <a:headEnd/>
            <a:tailEnd/>
          </a:ln>
        </p:spPr>
        <p:style>
          <a:lnRef idx="2">
            <a:schemeClr val="accent6"/>
          </a:lnRef>
          <a:fillRef idx="1">
            <a:schemeClr val="lt1"/>
          </a:fillRef>
          <a:effectRef idx="0">
            <a:schemeClr val="accent6"/>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
        <p:nvSpPr>
          <p:cNvPr id="18" name="Freeform 364"/>
          <p:cNvSpPr>
            <a:spLocks noEditPoints="1"/>
          </p:cNvSpPr>
          <p:nvPr/>
        </p:nvSpPr>
        <p:spPr bwMode="auto">
          <a:xfrm>
            <a:off x="6444208" y="2348880"/>
            <a:ext cx="900100" cy="900100"/>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chemeClr val="accent5">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20" name="正方形/長方形 19"/>
          <p:cNvSpPr/>
          <p:nvPr/>
        </p:nvSpPr>
        <p:spPr>
          <a:xfrm>
            <a:off x="4319972" y="3681028"/>
            <a:ext cx="4644516" cy="1815882"/>
          </a:xfrm>
          <a:prstGeom prst="rect">
            <a:avLst/>
          </a:prstGeom>
          <a:solidFill>
            <a:schemeClr val="bg1"/>
          </a:solidFill>
          <a:ln>
            <a:solidFill>
              <a:srgbClr val="000000"/>
            </a:solidFill>
          </a:ln>
        </p:spPr>
        <p:txBody>
          <a:bodyPr wrap="square">
            <a:spAutoFit/>
          </a:bodyPr>
          <a:lstStyle/>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ログ管理ツールで以下の操作が可能です。　</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・マイナンバー参照ログの削除</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・マイナンバー参照ログの</a:t>
            </a:r>
            <a:r>
              <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rPr>
              <a:t>CSV</a:t>
            </a: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出力</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・マイナンバー参照ログの照会</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・マイナンバー参照ログの自動削除設定</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・マイナンバー参照ログの自動退避設定</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a:p>
            <a:pPr>
              <a:spcBef>
                <a:spcPct val="0"/>
              </a:spcBef>
            </a:pPr>
            <a:r>
              <a:rPr lang="ja-JP" altLang="en-US" sz="1600" b="1" dirty="0" smtClean="0">
                <a:solidFill>
                  <a:schemeClr val="accent6">
                    <a:lumMod val="60000"/>
                    <a:lumOff val="40000"/>
                  </a:schemeClr>
                </a:solidFill>
                <a:latin typeface="メイリオ" pitchFamily="50" charset="-128"/>
                <a:ea typeface="メイリオ" pitchFamily="50" charset="-128"/>
                <a:cs typeface="メイリオ" pitchFamily="50" charset="-128"/>
              </a:rPr>
              <a:t>　・マイナンバー参照ログ取得有無の設定機能 </a:t>
            </a:r>
            <a:endParaRPr lang="en-US" altLang="ja-JP" sz="1600" b="1" dirty="0" smtClean="0">
              <a:solidFill>
                <a:schemeClr val="accent6">
                  <a:lumMod val="60000"/>
                  <a:lumOff val="40000"/>
                </a:schemeClr>
              </a:solidFill>
              <a:latin typeface="メイリオ" pitchFamily="50" charset="-128"/>
              <a:ea typeface="メイリオ" pitchFamily="50" charset="-128"/>
              <a:cs typeface="メイリオ" pitchFamily="50" charset="-128"/>
            </a:endParaRPr>
          </a:p>
        </p:txBody>
      </p:sp>
      <p:sp>
        <p:nvSpPr>
          <p:cNvPr id="22" name="角丸四角形 21"/>
          <p:cNvSpPr/>
          <p:nvPr/>
        </p:nvSpPr>
        <p:spPr>
          <a:xfrm>
            <a:off x="3985712" y="5662392"/>
            <a:ext cx="5112568" cy="792088"/>
          </a:xfrm>
          <a:prstGeom prst="roundRect">
            <a:avLst/>
          </a:prstGeom>
          <a:solidFill>
            <a:schemeClr val="accent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ja-JP" altLang="en-US" sz="1400" dirty="0" smtClean="0"/>
              <a:t>上記操作はログ管理ツールで</a:t>
            </a:r>
            <a:r>
              <a:rPr lang="en-US" altLang="ja-JP" sz="1400" dirty="0" smtClean="0"/>
              <a:t>”</a:t>
            </a:r>
            <a:r>
              <a:rPr lang="ja-JP" altLang="en-US" sz="1400" dirty="0" smtClean="0"/>
              <a:t>マイナンバー権限あり</a:t>
            </a:r>
            <a:r>
              <a:rPr lang="en-US" altLang="ja-JP" sz="1400" dirty="0" smtClean="0"/>
              <a:t>”</a:t>
            </a:r>
            <a:r>
              <a:rPr lang="ja-JP" altLang="en-US" sz="1400" dirty="0" smtClean="0"/>
              <a:t>と設定されたユーザのみ実行できます。</a:t>
            </a:r>
            <a:endParaRPr lang="en-US" altLang="ja-JP" sz="1400" dirty="0" smtClean="0"/>
          </a:p>
        </p:txBody>
      </p:sp>
      <p:sp>
        <p:nvSpPr>
          <p:cNvPr id="24" name="正方形/長方形 23"/>
          <p:cNvSpPr/>
          <p:nvPr/>
        </p:nvSpPr>
        <p:spPr>
          <a:xfrm>
            <a:off x="3203848" y="5157192"/>
            <a:ext cx="720080" cy="2520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p:cNvPicPr>
            <a:picLocks noChangeAspect="1" noChangeArrowheads="1"/>
          </p:cNvPicPr>
          <p:nvPr/>
        </p:nvPicPr>
        <p:blipFill>
          <a:blip r:embed="rId4" cstate="print"/>
          <a:srcRect/>
          <a:stretch>
            <a:fillRect/>
          </a:stretch>
        </p:blipFill>
        <p:spPr bwMode="auto">
          <a:xfrm>
            <a:off x="1979712" y="5769260"/>
            <a:ext cx="1865662" cy="684076"/>
          </a:xfrm>
          <a:prstGeom prst="rect">
            <a:avLst/>
          </a:prstGeom>
          <a:noFill/>
          <a:ln w="28575">
            <a:solidFill>
              <a:srgbClr val="FF0000"/>
            </a:solidFill>
            <a:miter lim="800000"/>
            <a:headEnd/>
            <a:tailEnd/>
          </a:ln>
        </p:spPr>
      </p:pic>
      <p:sp>
        <p:nvSpPr>
          <p:cNvPr id="32" name="テキスト ボックス 31"/>
          <p:cNvSpPr txBox="1"/>
          <p:nvPr/>
        </p:nvSpPr>
        <p:spPr>
          <a:xfrm>
            <a:off x="6056736" y="3338704"/>
            <a:ext cx="1692188" cy="324036"/>
          </a:xfrm>
          <a:prstGeom prst="rect">
            <a:avLst/>
          </a:prstGeom>
          <a:ln>
            <a:noFill/>
          </a:ln>
        </p:spPr>
        <p:txBody>
          <a:bodyPr wrap="square" lIns="0" tIns="0" rIns="0" bIns="0" rtlCol="0" anchor="t" anchorCtr="0">
            <a:normAutofit/>
          </a:bodyPr>
          <a:lstStyle/>
          <a:p>
            <a:pPr marL="0" marR="0" indent="0" algn="ctr" defTabSz="914400" rtl="0" eaLnBrk="1" fontAlgn="auto" latinLnBrk="0" hangingPunct="1">
              <a:lnSpc>
                <a:spcPct val="120000"/>
              </a:lnSpc>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ログテーブル</a:t>
            </a:r>
            <a:endParaRPr lang="en-US" altLang="ja-JP" sz="1400" dirty="0" smtClean="0">
              <a:latin typeface="メイリオ" pitchFamily="50" charset="-128"/>
              <a:ea typeface="メイリオ" pitchFamily="50" charset="-128"/>
              <a:cs typeface="メイリオ" pitchFamily="50" charset="-128"/>
            </a:endParaRPr>
          </a:p>
        </p:txBody>
      </p:sp>
      <p:cxnSp>
        <p:nvCxnSpPr>
          <p:cNvPr id="34" name="直線矢印コネクタ 33"/>
          <p:cNvCxnSpPr>
            <a:stCxn id="24" idx="2"/>
          </p:cNvCxnSpPr>
          <p:nvPr/>
        </p:nvCxnSpPr>
        <p:spPr>
          <a:xfrm flipH="1">
            <a:off x="2951820" y="5409220"/>
            <a:ext cx="61206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4</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-CORE</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kumimoji="1" lang="ja-JP" altLang="en-US" sz="18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２</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平成</a:t>
            </a:r>
            <a:r>
              <a:rPr lang="en-US" altLang="ja-JP" b="1" dirty="0" smtClean="0">
                <a:solidFill>
                  <a:schemeClr val="bg1"/>
                </a:solidFill>
                <a:latin typeface="メイリオ" pitchFamily="50" charset="-128"/>
                <a:ea typeface="メイリオ" pitchFamily="50" charset="-128"/>
                <a:cs typeface="メイリオ" pitchFamily="50" charset="-128"/>
              </a:rPr>
              <a:t>27</a:t>
            </a:r>
            <a:r>
              <a:rPr lang="ja-JP" altLang="en-US" b="1" dirty="0" smtClean="0">
                <a:solidFill>
                  <a:schemeClr val="bg1"/>
                </a:solidFill>
                <a:latin typeface="メイリオ" pitchFamily="50" charset="-128"/>
                <a:ea typeface="メイリオ" pitchFamily="50" charset="-128"/>
                <a:cs typeface="メイリオ" pitchFamily="50" charset="-128"/>
              </a:rPr>
              <a:t>年度税制改正消費税申告連携対応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06896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1" name="コンテンツ プレースホルダ 6"/>
          <p:cNvSpPr txBox="1">
            <a:spLocks/>
          </p:cNvSpPr>
          <p:nvPr/>
        </p:nvSpPr>
        <p:spPr>
          <a:xfrm>
            <a:off x="395536" y="4725144"/>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対応プログラム</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平成</a:t>
            </a:r>
            <a:r>
              <a:rPr lang="en-US" altLang="ja-JP" sz="1400" dirty="0" smtClean="0">
                <a:latin typeface="メイリオ" pitchFamily="50" charset="-128"/>
                <a:ea typeface="メイリオ" pitchFamily="50" charset="-128"/>
                <a:cs typeface="メイリオ" pitchFamily="50" charset="-128"/>
              </a:rPr>
              <a:t>27</a:t>
            </a:r>
            <a:r>
              <a:rPr lang="ja-JP" altLang="en-US" sz="1400" dirty="0" smtClean="0">
                <a:latin typeface="メイリオ" pitchFamily="50" charset="-128"/>
                <a:ea typeface="メイリオ" pitchFamily="50" charset="-128"/>
                <a:cs typeface="メイリオ" pitchFamily="50" charset="-128"/>
              </a:rPr>
              <a:t>年度税制改正における消費税の課税方式の見直し（「リバースチャージ方式」の導入）により、平成</a:t>
            </a:r>
            <a:r>
              <a:rPr lang="en-US" altLang="ja-JP" sz="1400" dirty="0" smtClean="0">
                <a:latin typeface="メイリオ" pitchFamily="50" charset="-128"/>
                <a:ea typeface="メイリオ" pitchFamily="50" charset="-128"/>
                <a:cs typeface="メイリオ" pitchFamily="50" charset="-128"/>
              </a:rPr>
              <a:t>27</a:t>
            </a:r>
            <a:r>
              <a:rPr lang="ja-JP" altLang="en-US" sz="1400" dirty="0" smtClean="0">
                <a:latin typeface="メイリオ" pitchFamily="50" charset="-128"/>
                <a:ea typeface="メイリオ" pitchFamily="50" charset="-128"/>
                <a:cs typeface="メイリオ" pitchFamily="50" charset="-128"/>
              </a:rPr>
              <a:t>年</a:t>
            </a:r>
            <a:r>
              <a:rPr lang="en-US" altLang="ja-JP" sz="1400" dirty="0" smtClean="0">
                <a:latin typeface="メイリオ" pitchFamily="50" charset="-128"/>
                <a:ea typeface="メイリオ" pitchFamily="50" charset="-128"/>
                <a:cs typeface="メイリオ" pitchFamily="50" charset="-128"/>
              </a:rPr>
              <a:t>10</a:t>
            </a:r>
            <a:r>
              <a:rPr lang="ja-JP" altLang="en-US" sz="1400" dirty="0" smtClean="0">
                <a:latin typeface="メイリオ" pitchFamily="50" charset="-128"/>
                <a:ea typeface="メイリオ" pitchFamily="50" charset="-128"/>
                <a:cs typeface="メイリオ" pitchFamily="50" charset="-128"/>
              </a:rPr>
              <a:t>月</a:t>
            </a:r>
            <a:r>
              <a:rPr lang="en-US" altLang="ja-JP" sz="1400" dirty="0" smtClean="0">
                <a:latin typeface="メイリオ" pitchFamily="50" charset="-128"/>
                <a:ea typeface="メイリオ" pitchFamily="50" charset="-128"/>
                <a:cs typeface="メイリオ" pitchFamily="50" charset="-128"/>
              </a:rPr>
              <a:t>1</a:t>
            </a:r>
            <a:r>
              <a:rPr lang="ja-JP" altLang="en-US" sz="1400" dirty="0" smtClean="0">
                <a:latin typeface="メイリオ" pitchFamily="50" charset="-128"/>
                <a:ea typeface="メイリオ" pitchFamily="50" charset="-128"/>
                <a:cs typeface="メイリオ" pitchFamily="50" charset="-128"/>
              </a:rPr>
              <a:t>日以後終了課税期間分の消費税申告書の様式が変更されました。</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これに伴い、「消費税の達人」への連携データに「特定仕入」「特定仕入返還」の項目が追加されました。</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3429120"/>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消費税申告連携処理</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より作成する連携データに「特定仕入」、「特定仕入返還」の項目を追加しました。</a:t>
            </a:r>
            <a:endParaRPr lang="en-US" altLang="ja-JP" sz="1400" dirty="0" smtClean="0">
              <a:latin typeface="メイリオ" pitchFamily="50" charset="-128"/>
              <a:ea typeface="メイリオ" pitchFamily="50" charset="-128"/>
              <a:cs typeface="メイリオ" pitchFamily="50" charset="-128"/>
            </a:endParaRPr>
          </a:p>
        </p:txBody>
      </p:sp>
      <p:sp>
        <p:nvSpPr>
          <p:cNvPr id="17" name="AutoShape 5"/>
          <p:cNvSpPr>
            <a:spLocks noChangeArrowheads="1"/>
          </p:cNvSpPr>
          <p:nvPr/>
        </p:nvSpPr>
        <p:spPr bwMode="gray">
          <a:xfrm>
            <a:off x="390847" y="5085184"/>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CM000300/</a:t>
            </a:r>
            <a:r>
              <a:rPr lang="ja-JP" altLang="en-US" sz="1400" dirty="0" smtClean="0">
                <a:latin typeface="メイリオ" pitchFamily="50" charset="-128"/>
                <a:ea typeface="メイリオ" pitchFamily="50" charset="-128"/>
                <a:cs typeface="メイリオ" pitchFamily="50" charset="-128"/>
              </a:rPr>
              <a:t>消費税申告項目マスタ登録</a:t>
            </a:r>
            <a:endParaRPr lang="en-US" altLang="ja-JP" sz="1400" dirty="0" smtClean="0">
              <a:latin typeface="メイリオ" pitchFamily="50" charset="-128"/>
              <a:ea typeface="メイリオ" pitchFamily="50" charset="-128"/>
              <a:cs typeface="メイリオ" pitchFamily="50" charset="-128"/>
            </a:endParaRPr>
          </a:p>
        </p:txBody>
      </p:sp>
      <p:sp>
        <p:nvSpPr>
          <p:cNvPr id="14"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角丸四角形 26"/>
          <p:cNvSpPr/>
          <p:nvPr/>
        </p:nvSpPr>
        <p:spPr>
          <a:xfrm>
            <a:off x="179512" y="2204864"/>
            <a:ext cx="8820980" cy="4428492"/>
          </a:xfrm>
          <a:prstGeom prst="roundRect">
            <a:avLst>
              <a:gd name="adj" fmla="val 4543"/>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右矢印 197"/>
          <p:cNvSpPr/>
          <p:nvPr/>
        </p:nvSpPr>
        <p:spPr bwMode="auto">
          <a:xfrm>
            <a:off x="2483768" y="3032956"/>
            <a:ext cx="1476164" cy="3276364"/>
          </a:xfrm>
          <a:prstGeom prst="rightArrow">
            <a:avLst>
              <a:gd name="adj1" fmla="val 83571"/>
              <a:gd name="adj2" fmla="val 50000"/>
            </a:avLst>
          </a:prstGeom>
          <a:solidFill>
            <a:schemeClr val="accent6">
              <a:lumMod val="20000"/>
              <a:lumOff val="80000"/>
            </a:schemeClr>
          </a:solidFill>
          <a:ln>
            <a:solidFill>
              <a:schemeClr val="bg1">
                <a:lumMod val="85000"/>
              </a:schemeClr>
            </a:solidFill>
            <a:headEnd/>
            <a:tailEnd/>
          </a:ln>
        </p:spPr>
        <p:style>
          <a:lnRef idx="2">
            <a:schemeClr val="accent6"/>
          </a:lnRef>
          <a:fillRef idx="1">
            <a:schemeClr val="lt1"/>
          </a:fillRef>
          <a:effectRef idx="0">
            <a:schemeClr val="accent6"/>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
        <p:nvSpPr>
          <p:cNvPr id="151" name="角丸四角形 150"/>
          <p:cNvSpPr/>
          <p:nvPr/>
        </p:nvSpPr>
        <p:spPr>
          <a:xfrm>
            <a:off x="3995936" y="4797152"/>
            <a:ext cx="4680520" cy="1656184"/>
          </a:xfrm>
          <a:prstGeom prst="roundRect">
            <a:avLst>
              <a:gd name="adj" fmla="val 5712"/>
            </a:avLst>
          </a:prstGeom>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1" name="角丸四角形 60"/>
          <p:cNvSpPr/>
          <p:nvPr/>
        </p:nvSpPr>
        <p:spPr>
          <a:xfrm>
            <a:off x="3995936" y="2564904"/>
            <a:ext cx="4680520" cy="1944216"/>
          </a:xfrm>
          <a:prstGeom prst="roundRect">
            <a:avLst>
              <a:gd name="adj" fmla="val 4328"/>
            </a:avLst>
          </a:prstGeom>
          <a:solidFill>
            <a:schemeClr val="accent5">
              <a:lumMod val="20000"/>
              <a:lumOff val="8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40</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dirty="0" smtClean="0"/>
              <a:t>©  </a:t>
            </a:r>
            <a:r>
              <a:rPr lang="en-US" altLang="ja-JP" dirty="0" err="1" smtClean="0"/>
              <a:t>SuperStream</a:t>
            </a:r>
            <a:r>
              <a:rPr lang="en-US" altLang="ja-JP" dirty="0" smtClean="0"/>
              <a:t> Inc. All rights reserved.</a:t>
            </a:r>
            <a:endParaRPr lang="ja-JP" altLang="en-US" dirty="0"/>
          </a:p>
        </p:txBody>
      </p:sp>
      <p:sp>
        <p:nvSpPr>
          <p:cNvPr id="6" name="正方形/長方形 5"/>
          <p:cNvSpPr/>
          <p:nvPr/>
        </p:nvSpPr>
        <p:spPr>
          <a:xfrm>
            <a:off x="270314" y="1124744"/>
            <a:ext cx="1281120" cy="338554"/>
          </a:xfrm>
          <a:prstGeom prst="rect">
            <a:avLst/>
          </a:prstGeom>
        </p:spPr>
        <p:txBody>
          <a:bodyPr wrap="none">
            <a:spAutoFit/>
          </a:bodyPr>
          <a:lstStyle/>
          <a:p>
            <a:pPr>
              <a:defRPr/>
            </a:pPr>
            <a:r>
              <a:rPr lang="ja-JP" altLang="en-US" sz="1600" dirty="0" smtClean="0">
                <a:solidFill>
                  <a:schemeClr val="accent1"/>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lumMod val="40000"/>
                  <a:lumOff val="60000"/>
                </a:schemeClr>
              </a:solidFill>
              <a:latin typeface="メイリオ" pitchFamily="50" charset="-128"/>
              <a:ea typeface="メイリオ" pitchFamily="50" charset="-128"/>
              <a:cs typeface="メイリオ" pitchFamily="50" charset="-128"/>
            </a:endParaRPr>
          </a:p>
        </p:txBody>
      </p:sp>
      <p:sp>
        <p:nvSpPr>
          <p:cNvPr id="7" name="AutoShape 5"/>
          <p:cNvSpPr>
            <a:spLocks noChangeArrowheads="1"/>
          </p:cNvSpPr>
          <p:nvPr/>
        </p:nvSpPr>
        <p:spPr bwMode="gray">
          <a:xfrm>
            <a:off x="537748" y="1412776"/>
            <a:ext cx="8534752" cy="720080"/>
          </a:xfrm>
          <a:prstGeom prst="roundRect">
            <a:avLst>
              <a:gd name="adj" fmla="val 4086"/>
            </a:avLst>
          </a:prstGeom>
          <a:noFill/>
          <a:ln w="9525" algn="ctr">
            <a:noFill/>
            <a:round/>
            <a:headEnd/>
            <a:tailEnd/>
          </a:ln>
        </p:spPr>
        <p:txBody>
          <a:bodyPr wrap="none" anchor="t" anchorCtr="0"/>
          <a:lstStyle/>
          <a:p>
            <a:pPr>
              <a:buClr>
                <a:schemeClr val="accent1"/>
              </a:buClr>
              <a:buSzPct val="80000"/>
            </a:pPr>
            <a:r>
              <a:rPr lang="ja-JP" altLang="en-US" sz="1600" dirty="0" smtClean="0">
                <a:latin typeface="メイリオ" pitchFamily="50" charset="-128"/>
                <a:ea typeface="メイリオ" pitchFamily="50" charset="-128"/>
                <a:cs typeface="メイリオ" pitchFamily="50" charset="-128"/>
              </a:rPr>
              <a:t>マイナンバー関連データの廃棄について機能強化します。（安全管理措置面の向上）</a:t>
            </a:r>
            <a:endParaRPr lang="en-US" altLang="ja-JP" sz="16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600" dirty="0" smtClean="0">
                <a:latin typeface="メイリオ" pitchFamily="50" charset="-128"/>
                <a:ea typeface="メイリオ" pitchFamily="50" charset="-128"/>
                <a:cs typeface="メイリオ" pitchFamily="50" charset="-128"/>
              </a:rPr>
              <a:t>再年調確定時にマイナンバー管理者は、有効期限が過ぎたマイナンバー関連データを一括</a:t>
            </a:r>
            <a:endParaRPr lang="en-US" altLang="ja-JP" sz="1600" dirty="0" smtClean="0">
              <a:latin typeface="メイリオ" pitchFamily="50" charset="-128"/>
              <a:ea typeface="メイリオ" pitchFamily="50" charset="-128"/>
              <a:cs typeface="メイリオ" pitchFamily="50" charset="-128"/>
            </a:endParaRPr>
          </a:p>
          <a:p>
            <a:pPr>
              <a:buClr>
                <a:schemeClr val="accent1"/>
              </a:buClr>
              <a:buSzPct val="80000"/>
            </a:pPr>
            <a:r>
              <a:rPr lang="ja-JP" altLang="en-US" sz="1600" dirty="0" smtClean="0">
                <a:latin typeface="メイリオ" pitchFamily="50" charset="-128"/>
                <a:ea typeface="メイリオ" pitchFamily="50" charset="-128"/>
                <a:cs typeface="メイリオ" pitchFamily="50" charset="-128"/>
              </a:rPr>
              <a:t>削除する事が可能となります。</a:t>
            </a:r>
          </a:p>
        </p:txBody>
      </p:sp>
      <p:sp>
        <p:nvSpPr>
          <p:cNvPr id="19" name="テキスト ボックス 18"/>
          <p:cNvSpPr txBox="1"/>
          <p:nvPr/>
        </p:nvSpPr>
        <p:spPr>
          <a:xfrm>
            <a:off x="4752020" y="2240868"/>
            <a:ext cx="3168352" cy="360040"/>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600" b="1" dirty="0" smtClean="0">
                <a:solidFill>
                  <a:schemeClr val="accent5">
                    <a:lumMod val="75000"/>
                  </a:schemeClr>
                </a:solidFill>
                <a:latin typeface="メイリオ" pitchFamily="50" charset="-128"/>
                <a:ea typeface="メイリオ" pitchFamily="50" charset="-128"/>
                <a:cs typeface="メイリオ" pitchFamily="50" charset="-128"/>
              </a:rPr>
              <a:t>人事</a:t>
            </a:r>
            <a:r>
              <a:rPr kumimoji="1" lang="ja-JP" altLang="en-US" sz="1600" b="1" i="0" u="none" strike="noStrike" kern="1200" cap="none" spc="0" normalizeH="0" baseline="0" noProof="0" dirty="0" smtClean="0">
                <a:ln>
                  <a:noFill/>
                </a:ln>
                <a:solidFill>
                  <a:schemeClr val="accent5">
                    <a:lumMod val="75000"/>
                  </a:schemeClr>
                </a:solidFill>
                <a:effectLst/>
                <a:uLnTx/>
                <a:uFillTx/>
                <a:latin typeface="メイリオ" pitchFamily="50" charset="-128"/>
                <a:ea typeface="メイリオ" pitchFamily="50" charset="-128"/>
                <a:cs typeface="メイリオ" pitchFamily="50" charset="-128"/>
              </a:rPr>
              <a:t>給与管理</a:t>
            </a:r>
          </a:p>
        </p:txBody>
      </p:sp>
      <p:sp>
        <p:nvSpPr>
          <p:cNvPr id="152" name="テキスト ボックス 151"/>
          <p:cNvSpPr txBox="1"/>
          <p:nvPr/>
        </p:nvSpPr>
        <p:spPr>
          <a:xfrm>
            <a:off x="5400092" y="4473116"/>
            <a:ext cx="2008346" cy="360040"/>
          </a:xfrm>
          <a:prstGeom prst="rect">
            <a:avLst/>
          </a:prstGeom>
        </p:spPr>
        <p:txBody>
          <a:bodyPr wrap="square" lIns="0" tIns="0" rIns="0" bIns="0" rtlCol="0" anchor="t" anchorCtr="0">
            <a:no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600" b="1" dirty="0" smtClean="0">
                <a:solidFill>
                  <a:schemeClr val="accent1"/>
                </a:solidFill>
                <a:latin typeface="メイリオ" pitchFamily="50" charset="-128"/>
                <a:ea typeface="メイリオ" pitchFamily="50" charset="-128"/>
                <a:cs typeface="メイリオ" pitchFamily="50" charset="-128"/>
              </a:rPr>
              <a:t>人事諸届・照会</a:t>
            </a:r>
            <a:endParaRPr kumimoji="1" lang="ja-JP" altLang="en-US" sz="1600" b="1" i="0" u="none" strike="noStrike" kern="1200" cap="none" spc="0" normalizeH="0" baseline="0" noProof="0" dirty="0" smtClean="0">
              <a:ln>
                <a:noFill/>
              </a:ln>
              <a:solidFill>
                <a:schemeClr val="accent1"/>
              </a:solidFill>
              <a:effectLst/>
              <a:uLnTx/>
              <a:uFillTx/>
              <a:latin typeface="メイリオ" pitchFamily="50" charset="-128"/>
              <a:ea typeface="メイリオ" pitchFamily="50" charset="-128"/>
              <a:cs typeface="メイリオ" pitchFamily="50" charset="-128"/>
            </a:endParaRPr>
          </a:p>
        </p:txBody>
      </p:sp>
      <p:sp>
        <p:nvSpPr>
          <p:cNvPr id="160" name="Freeform 364"/>
          <p:cNvSpPr>
            <a:spLocks noEditPoints="1"/>
          </p:cNvSpPr>
          <p:nvPr/>
        </p:nvSpPr>
        <p:spPr bwMode="auto">
          <a:xfrm>
            <a:off x="5076056" y="4941168"/>
            <a:ext cx="756084" cy="828092"/>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118" name="テキスト ボックス 117"/>
          <p:cNvSpPr txBox="1"/>
          <p:nvPr/>
        </p:nvSpPr>
        <p:spPr>
          <a:xfrm>
            <a:off x="4824028" y="5913276"/>
            <a:ext cx="1296144" cy="432048"/>
          </a:xfrm>
          <a:prstGeom prst="rect">
            <a:avLst/>
          </a:prstGeom>
        </p:spPr>
        <p:txBody>
          <a:bodyPr wrap="square" lIns="0" tIns="0" rIns="0" bIns="0" rtlCol="0" anchor="t" anchorCtr="0">
            <a:normAutofit fontScale="92500" lnSpcReduction="20000"/>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マイナンバー</a:t>
            </a:r>
            <a:endParaRPr kumimoji="1" lang="en-US" altLang="ja-JP"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申請データ</a:t>
            </a:r>
          </a:p>
        </p:txBody>
      </p:sp>
      <p:sp>
        <p:nvSpPr>
          <p:cNvPr id="90" name="Freeform 364"/>
          <p:cNvSpPr>
            <a:spLocks noEditPoints="1"/>
          </p:cNvSpPr>
          <p:nvPr/>
        </p:nvSpPr>
        <p:spPr bwMode="auto">
          <a:xfrm>
            <a:off x="4644008" y="2888940"/>
            <a:ext cx="684076" cy="756084"/>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chemeClr val="accent5">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107" name="テキスト ボックス 106"/>
          <p:cNvSpPr txBox="1"/>
          <p:nvPr/>
        </p:nvSpPr>
        <p:spPr>
          <a:xfrm>
            <a:off x="4139952" y="3753036"/>
            <a:ext cx="1692188" cy="324036"/>
          </a:xfrm>
          <a:prstGeom prst="rect">
            <a:avLst/>
          </a:prstGeom>
          <a:ln>
            <a:noFill/>
          </a:ln>
        </p:spPr>
        <p:txBody>
          <a:bodyPr wrap="square" lIns="0" tIns="0" rIns="0" bIns="0" rtlCol="0" anchor="t" anchorCtr="0">
            <a:normAutofit/>
          </a:bodyPr>
          <a:lstStyle/>
          <a:p>
            <a:pPr marL="0" marR="0" indent="0" algn="ctr" defTabSz="914400" rtl="0" eaLnBrk="1" fontAlgn="auto" latinLnBrk="0" hangingPunct="1">
              <a:lnSpc>
                <a:spcPct val="120000"/>
              </a:lnSpc>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マイナンバーデータ</a:t>
            </a:r>
            <a:endParaRPr lang="en-US" altLang="ja-JP" sz="1400" dirty="0" smtClean="0">
              <a:latin typeface="メイリオ" pitchFamily="50" charset="-128"/>
              <a:ea typeface="メイリオ" pitchFamily="50" charset="-128"/>
              <a:cs typeface="メイリオ" pitchFamily="50" charset="-128"/>
            </a:endParaRPr>
          </a:p>
        </p:txBody>
      </p:sp>
      <p:sp>
        <p:nvSpPr>
          <p:cNvPr id="50" name="Rectangle 3"/>
          <p:cNvSpPr txBox="1">
            <a:spLocks noChangeArrowheads="1"/>
          </p:cNvSpPr>
          <p:nvPr/>
        </p:nvSpPr>
        <p:spPr bwMode="auto">
          <a:xfrm>
            <a:off x="395536" y="0"/>
            <a:ext cx="8229600" cy="944724"/>
          </a:xfrm>
          <a:prstGeom prst="rect">
            <a:avLst/>
          </a:prstGeom>
          <a:noFill/>
          <a:ln w="9525">
            <a:noFill/>
            <a:miter lim="800000"/>
            <a:headEnd/>
            <a:tailEnd/>
          </a:ln>
          <a:effectLst/>
        </p:spPr>
        <p:txBody>
          <a:bodyPr lIns="0" tIns="0" rIns="0" bIns="0" anchor="ctr"/>
          <a:lstStyle/>
          <a:p>
            <a:pPr lvl="0" fontAlgn="base">
              <a:spcBef>
                <a:spcPct val="0"/>
              </a:spcBef>
              <a:spcAft>
                <a:spcPct val="0"/>
              </a:spcAft>
              <a:defRPr/>
            </a:pPr>
            <a:r>
              <a:rPr lang="en-US" altLang="ja-JP" sz="2400" b="1" i="1" dirty="0" err="1" smtClean="0">
                <a:solidFill>
                  <a:prstClr val="white"/>
                </a:solidFill>
                <a:latin typeface="Times New Roman" pitchFamily="18" charset="0"/>
                <a:cs typeface="Times New Roman" pitchFamily="18" charset="0"/>
              </a:rPr>
              <a:t>SuperStream</a:t>
            </a:r>
            <a:r>
              <a:rPr lang="en-US" altLang="ja-JP" sz="2400" b="1" dirty="0" smtClean="0">
                <a:solidFill>
                  <a:prstClr val="white"/>
                </a:solidFill>
                <a:latin typeface="Times New Roman" pitchFamily="18" charset="0"/>
                <a:cs typeface="Times New Roman" pitchFamily="18" charset="0"/>
              </a:rPr>
              <a:t>-</a:t>
            </a:r>
            <a:r>
              <a:rPr lang="en-US" altLang="ja-JP" sz="2400" b="1" dirty="0" smtClean="0">
                <a:solidFill>
                  <a:prstClr val="white"/>
                </a:solidFill>
                <a:latin typeface="Times New Roman" pitchFamily="18" charset="0"/>
                <a:ea typeface="メイリオ" pitchFamily="50" charset="-128"/>
                <a:cs typeface="Times New Roman" pitchFamily="18" charset="0"/>
              </a:rPr>
              <a:t>HR+ PR+ field/HR </a:t>
            </a:r>
            <a:r>
              <a:rPr lang="ja-JP" altLang="en-US" sz="2400" b="1" dirty="0" smtClean="0">
                <a:solidFill>
                  <a:prstClr val="white"/>
                </a:solidFill>
                <a:latin typeface="Times New Roman" pitchFamily="18" charset="0"/>
                <a:ea typeface="メイリオ" pitchFamily="50" charset="-128"/>
                <a:cs typeface="Times New Roman" pitchFamily="18" charset="0"/>
              </a:rPr>
              <a:t>退職金</a:t>
            </a:r>
            <a:endParaRPr lang="en-US" altLang="ja-JP" sz="1600" b="1" spc="100" dirty="0" smtClean="0">
              <a:solidFill>
                <a:srgbClr val="FFFFFF"/>
              </a:solidFill>
              <a:cs typeface="メイリオ" pitchFamily="50" charset="-128"/>
            </a:endParaRPr>
          </a:p>
          <a:p>
            <a:pPr fontAlgn="base">
              <a:spcBef>
                <a:spcPct val="0"/>
              </a:spcBef>
              <a:spcAft>
                <a:spcPct val="0"/>
              </a:spcAft>
              <a:defRPr/>
            </a:pPr>
            <a:r>
              <a:rPr lang="ja-JP" altLang="en-US" b="1" spc="100" dirty="0" smtClean="0">
                <a:solidFill>
                  <a:srgbClr val="FFFFFF"/>
                </a:solidFill>
                <a:cs typeface="メイリオ" pitchFamily="50" charset="-128"/>
              </a:rPr>
              <a:t>　～</a:t>
            </a:r>
            <a:r>
              <a:rPr lang="en-US" altLang="ja-JP" b="1" spc="100" dirty="0" smtClean="0">
                <a:solidFill>
                  <a:srgbClr val="FFFFFF"/>
                </a:solidFill>
                <a:cs typeface="メイリオ" pitchFamily="50" charset="-128"/>
              </a:rPr>
              <a:t>1-4.</a:t>
            </a:r>
            <a:r>
              <a:rPr lang="ja-JP" altLang="en-US" b="1" spc="100" dirty="0" smtClean="0">
                <a:solidFill>
                  <a:srgbClr val="FFFFFF"/>
                </a:solidFill>
                <a:cs typeface="メイリオ" pitchFamily="50" charset="-128"/>
              </a:rPr>
              <a:t>マイナンバー自動削除処理対応 ～</a:t>
            </a:r>
            <a:endParaRPr lang="en-US" altLang="ja-JP" b="1" spc="100" dirty="0" smtClean="0">
              <a:solidFill>
                <a:srgbClr val="FFFFFF"/>
              </a:solidFill>
              <a:cs typeface="メイリオ" pitchFamily="50" charset="-128"/>
            </a:endParaRPr>
          </a:p>
        </p:txBody>
      </p:sp>
      <p:sp>
        <p:nvSpPr>
          <p:cNvPr id="51" name="テキスト ボックス 50"/>
          <p:cNvSpPr txBox="1"/>
          <p:nvPr/>
        </p:nvSpPr>
        <p:spPr>
          <a:xfrm>
            <a:off x="5868144" y="3789040"/>
            <a:ext cx="1296144" cy="540060"/>
          </a:xfrm>
          <a:prstGeom prst="rect">
            <a:avLst/>
          </a:prstGeom>
          <a:ln>
            <a:noFill/>
          </a:ln>
        </p:spPr>
        <p:txBody>
          <a:bodyPr wrap="square" lIns="0" tIns="0" rIns="0" bIns="0" rtlCol="0" anchor="t" anchorCtr="0">
            <a:normAutofit/>
          </a:bodyPr>
          <a:lstStyle/>
          <a:p>
            <a:pPr marL="0" marR="0" indent="0" algn="ctr" defTabSz="914400" rtl="0" eaLnBrk="1" fontAlgn="auto" latinLnBrk="0" hangingPunct="1">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マイナンバー</a:t>
            </a:r>
            <a:endParaRPr lang="en-US" altLang="ja-JP" sz="1400" dirty="0" smtClean="0">
              <a:latin typeface="メイリオ" pitchFamily="50" charset="-128"/>
              <a:ea typeface="メイリオ" pitchFamily="50" charset="-128"/>
              <a:cs typeface="メイリオ" pitchFamily="50" charset="-128"/>
            </a:endParaRPr>
          </a:p>
          <a:p>
            <a:pPr marL="0" marR="0" indent="0" algn="ctr" defTabSz="914400" rtl="0" eaLnBrk="1" fontAlgn="auto" latinLnBrk="0" hangingPunct="1">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イメージデータ</a:t>
            </a:r>
            <a:endParaRPr lang="en-US" altLang="ja-JP" sz="1400" dirty="0" smtClean="0">
              <a:latin typeface="メイリオ" pitchFamily="50" charset="-128"/>
              <a:ea typeface="メイリオ" pitchFamily="50" charset="-128"/>
              <a:cs typeface="メイリオ" pitchFamily="50" charset="-128"/>
            </a:endParaRPr>
          </a:p>
        </p:txBody>
      </p:sp>
      <p:sp>
        <p:nvSpPr>
          <p:cNvPr id="52" name="Freeform 360"/>
          <p:cNvSpPr>
            <a:spLocks noEditPoints="1"/>
          </p:cNvSpPr>
          <p:nvPr/>
        </p:nvSpPr>
        <p:spPr bwMode="auto">
          <a:xfrm>
            <a:off x="2843808" y="3645024"/>
            <a:ext cx="720080" cy="828092"/>
          </a:xfrm>
          <a:custGeom>
            <a:avLst/>
            <a:gdLst>
              <a:gd name="T0" fmla="*/ 87 w 980"/>
              <a:gd name="T1" fmla="*/ 94 h 964"/>
              <a:gd name="T2" fmla="*/ 222 w 980"/>
              <a:gd name="T3" fmla="*/ 1 h 964"/>
              <a:gd name="T4" fmla="*/ 226 w 980"/>
              <a:gd name="T5" fmla="*/ 99 h 964"/>
              <a:gd name="T6" fmla="*/ 324 w 980"/>
              <a:gd name="T7" fmla="*/ 12 h 964"/>
              <a:gd name="T8" fmla="*/ 468 w 980"/>
              <a:gd name="T9" fmla="*/ 12 h 964"/>
              <a:gd name="T10" fmla="*/ 454 w 980"/>
              <a:gd name="T11" fmla="*/ 102 h 964"/>
              <a:gd name="T12" fmla="*/ 320 w 980"/>
              <a:gd name="T13" fmla="*/ 341 h 964"/>
              <a:gd name="T14" fmla="*/ 320 w 980"/>
              <a:gd name="T15" fmla="*/ 489 h 964"/>
              <a:gd name="T16" fmla="*/ 480 w 980"/>
              <a:gd name="T17" fmla="*/ 89 h 964"/>
              <a:gd name="T18" fmla="*/ 432 w 980"/>
              <a:gd name="T19" fmla="*/ 99 h 964"/>
              <a:gd name="T20" fmla="*/ 361 w 980"/>
              <a:gd name="T21" fmla="*/ 95 h 964"/>
              <a:gd name="T22" fmla="*/ 312 w 980"/>
              <a:gd name="T23" fmla="*/ 95 h 964"/>
              <a:gd name="T24" fmla="*/ 241 w 980"/>
              <a:gd name="T25" fmla="*/ 99 h 964"/>
              <a:gd name="T26" fmla="*/ 192 w 980"/>
              <a:gd name="T27" fmla="*/ 89 h 964"/>
              <a:gd name="T28" fmla="*/ 120 w 980"/>
              <a:gd name="T29" fmla="*/ 103 h 964"/>
              <a:gd name="T30" fmla="*/ 73 w 980"/>
              <a:gd name="T31" fmla="*/ 89 h 964"/>
              <a:gd name="T32" fmla="*/ 301 w 980"/>
              <a:gd name="T33" fmla="*/ 340 h 964"/>
              <a:gd name="T34" fmla="*/ 465 w 980"/>
              <a:gd name="T35" fmla="*/ 396 h 964"/>
              <a:gd name="T36" fmla="*/ 512 w 980"/>
              <a:gd name="T37" fmla="*/ 340 h 964"/>
              <a:gd name="T38" fmla="*/ 500 w 980"/>
              <a:gd name="T39" fmla="*/ 343 h 964"/>
              <a:gd name="T40" fmla="*/ 486 w 980"/>
              <a:gd name="T41" fmla="*/ 487 h 964"/>
              <a:gd name="T42" fmla="*/ 681 w 980"/>
              <a:gd name="T43" fmla="*/ 353 h 964"/>
              <a:gd name="T44" fmla="*/ 648 w 980"/>
              <a:gd name="T45" fmla="*/ 478 h 964"/>
              <a:gd name="T46" fmla="*/ 865 w 980"/>
              <a:gd name="T47" fmla="*/ 449 h 964"/>
              <a:gd name="T48" fmla="*/ 829 w 980"/>
              <a:gd name="T49" fmla="*/ 507 h 964"/>
              <a:gd name="T50" fmla="*/ 693 w 980"/>
              <a:gd name="T51" fmla="*/ 449 h 964"/>
              <a:gd name="T52" fmla="*/ 664 w 980"/>
              <a:gd name="T53" fmla="*/ 508 h 964"/>
              <a:gd name="T54" fmla="*/ 520 w 980"/>
              <a:gd name="T55" fmla="*/ 407 h 964"/>
              <a:gd name="T56" fmla="*/ 493 w 980"/>
              <a:gd name="T57" fmla="*/ 508 h 964"/>
              <a:gd name="T58" fmla="*/ 465 w 980"/>
              <a:gd name="T59" fmla="*/ 407 h 964"/>
              <a:gd name="T60" fmla="*/ 328 w 980"/>
              <a:gd name="T61" fmla="*/ 507 h 964"/>
              <a:gd name="T62" fmla="*/ 292 w 980"/>
              <a:gd name="T63" fmla="*/ 449 h 964"/>
              <a:gd name="T64" fmla="*/ 837 w 980"/>
              <a:gd name="T65" fmla="*/ 341 h 964"/>
              <a:gd name="T66" fmla="*/ 837 w 980"/>
              <a:gd name="T67" fmla="*/ 489 h 964"/>
              <a:gd name="T68" fmla="*/ 132 w 980"/>
              <a:gd name="T69" fmla="*/ 211 h 964"/>
              <a:gd name="T70" fmla="*/ 72 w 980"/>
              <a:gd name="T71" fmla="*/ 208 h 964"/>
              <a:gd name="T72" fmla="*/ 151 w 980"/>
              <a:gd name="T73" fmla="*/ 183 h 964"/>
              <a:gd name="T74" fmla="*/ 213 w 980"/>
              <a:gd name="T75" fmla="*/ 309 h 964"/>
              <a:gd name="T76" fmla="*/ 205 w 980"/>
              <a:gd name="T77" fmla="*/ 169 h 964"/>
              <a:gd name="T78" fmla="*/ 261 w 980"/>
              <a:gd name="T79" fmla="*/ 286 h 964"/>
              <a:gd name="T80" fmla="*/ 222 w 980"/>
              <a:gd name="T81" fmla="*/ 287 h 964"/>
              <a:gd name="T82" fmla="*/ 222 w 980"/>
              <a:gd name="T83" fmla="*/ 190 h 964"/>
              <a:gd name="T84" fmla="*/ 325 w 980"/>
              <a:gd name="T85" fmla="*/ 309 h 964"/>
              <a:gd name="T86" fmla="*/ 421 w 980"/>
              <a:gd name="T87" fmla="*/ 280 h 964"/>
              <a:gd name="T88" fmla="*/ 450 w 980"/>
              <a:gd name="T89" fmla="*/ 253 h 964"/>
              <a:gd name="T90" fmla="*/ 453 w 980"/>
              <a:gd name="T91" fmla="*/ 208 h 964"/>
              <a:gd name="T92" fmla="*/ 397 w 980"/>
              <a:gd name="T93" fmla="*/ 190 h 964"/>
              <a:gd name="T94" fmla="*/ 480 w 980"/>
              <a:gd name="T95" fmla="*/ 207 h 964"/>
              <a:gd name="T96" fmla="*/ 477 w 980"/>
              <a:gd name="T97" fmla="*/ 286 h 964"/>
              <a:gd name="T98" fmla="*/ 368 w 980"/>
              <a:gd name="T99" fmla="*/ 664 h 964"/>
              <a:gd name="T100" fmla="*/ 324 w 980"/>
              <a:gd name="T101" fmla="*/ 648 h 964"/>
              <a:gd name="T102" fmla="*/ 357 w 980"/>
              <a:gd name="T103" fmla="*/ 606 h 964"/>
              <a:gd name="T104" fmla="*/ 327 w 980"/>
              <a:gd name="T105" fmla="*/ 778 h 964"/>
              <a:gd name="T106" fmla="*/ 436 w 980"/>
              <a:gd name="T107" fmla="*/ 666 h 964"/>
              <a:gd name="T108" fmla="*/ 555 w 980"/>
              <a:gd name="T109" fmla="*/ 640 h 964"/>
              <a:gd name="T110" fmla="*/ 523 w 980"/>
              <a:gd name="T111" fmla="*/ 751 h 964"/>
              <a:gd name="T112" fmla="*/ 476 w 980"/>
              <a:gd name="T113" fmla="*/ 763 h 964"/>
              <a:gd name="T114" fmla="*/ 508 w 980"/>
              <a:gd name="T115" fmla="*/ 641 h 964"/>
              <a:gd name="T116" fmla="*/ 648 w 980"/>
              <a:gd name="T117" fmla="*/ 811 h 964"/>
              <a:gd name="T118" fmla="*/ 879 w 980"/>
              <a:gd name="T119" fmla="*/ 783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964">
                <a:moveTo>
                  <a:pt x="111" y="89"/>
                </a:moveTo>
                <a:lnTo>
                  <a:pt x="111" y="12"/>
                </a:lnTo>
                <a:lnTo>
                  <a:pt x="111" y="12"/>
                </a:lnTo>
                <a:lnTo>
                  <a:pt x="110" y="7"/>
                </a:lnTo>
                <a:lnTo>
                  <a:pt x="108" y="4"/>
                </a:lnTo>
                <a:lnTo>
                  <a:pt x="103" y="1"/>
                </a:lnTo>
                <a:lnTo>
                  <a:pt x="98" y="0"/>
                </a:lnTo>
                <a:lnTo>
                  <a:pt x="98" y="0"/>
                </a:lnTo>
                <a:lnTo>
                  <a:pt x="93" y="1"/>
                </a:lnTo>
                <a:lnTo>
                  <a:pt x="90" y="4"/>
                </a:lnTo>
                <a:lnTo>
                  <a:pt x="87" y="7"/>
                </a:lnTo>
                <a:lnTo>
                  <a:pt x="86" y="12"/>
                </a:lnTo>
                <a:lnTo>
                  <a:pt x="86" y="89"/>
                </a:lnTo>
                <a:lnTo>
                  <a:pt x="86" y="89"/>
                </a:lnTo>
                <a:lnTo>
                  <a:pt x="87" y="94"/>
                </a:lnTo>
                <a:lnTo>
                  <a:pt x="90" y="99"/>
                </a:lnTo>
                <a:lnTo>
                  <a:pt x="93" y="101"/>
                </a:lnTo>
                <a:lnTo>
                  <a:pt x="98" y="102"/>
                </a:lnTo>
                <a:lnTo>
                  <a:pt x="98" y="102"/>
                </a:lnTo>
                <a:lnTo>
                  <a:pt x="103" y="101"/>
                </a:lnTo>
                <a:lnTo>
                  <a:pt x="108" y="99"/>
                </a:lnTo>
                <a:lnTo>
                  <a:pt x="110" y="94"/>
                </a:lnTo>
                <a:lnTo>
                  <a:pt x="111" y="89"/>
                </a:lnTo>
                <a:lnTo>
                  <a:pt x="111" y="89"/>
                </a:lnTo>
                <a:close/>
                <a:moveTo>
                  <a:pt x="230" y="89"/>
                </a:moveTo>
                <a:lnTo>
                  <a:pt x="230" y="12"/>
                </a:lnTo>
                <a:lnTo>
                  <a:pt x="230" y="12"/>
                </a:lnTo>
                <a:lnTo>
                  <a:pt x="229" y="7"/>
                </a:lnTo>
                <a:lnTo>
                  <a:pt x="226" y="4"/>
                </a:lnTo>
                <a:lnTo>
                  <a:pt x="222" y="1"/>
                </a:lnTo>
                <a:lnTo>
                  <a:pt x="217" y="0"/>
                </a:lnTo>
                <a:lnTo>
                  <a:pt x="217" y="0"/>
                </a:lnTo>
                <a:lnTo>
                  <a:pt x="212" y="1"/>
                </a:lnTo>
                <a:lnTo>
                  <a:pt x="208" y="4"/>
                </a:lnTo>
                <a:lnTo>
                  <a:pt x="206" y="7"/>
                </a:lnTo>
                <a:lnTo>
                  <a:pt x="205" y="12"/>
                </a:lnTo>
                <a:lnTo>
                  <a:pt x="205" y="89"/>
                </a:lnTo>
                <a:lnTo>
                  <a:pt x="205" y="89"/>
                </a:lnTo>
                <a:lnTo>
                  <a:pt x="206" y="94"/>
                </a:lnTo>
                <a:lnTo>
                  <a:pt x="208" y="99"/>
                </a:lnTo>
                <a:lnTo>
                  <a:pt x="212" y="101"/>
                </a:lnTo>
                <a:lnTo>
                  <a:pt x="217" y="102"/>
                </a:lnTo>
                <a:lnTo>
                  <a:pt x="217" y="102"/>
                </a:lnTo>
                <a:lnTo>
                  <a:pt x="222" y="101"/>
                </a:lnTo>
                <a:lnTo>
                  <a:pt x="226" y="99"/>
                </a:lnTo>
                <a:lnTo>
                  <a:pt x="229" y="94"/>
                </a:lnTo>
                <a:lnTo>
                  <a:pt x="230" y="89"/>
                </a:lnTo>
                <a:lnTo>
                  <a:pt x="230" y="89"/>
                </a:lnTo>
                <a:close/>
                <a:moveTo>
                  <a:pt x="349" y="89"/>
                </a:moveTo>
                <a:lnTo>
                  <a:pt x="349" y="12"/>
                </a:lnTo>
                <a:lnTo>
                  <a:pt x="349" y="12"/>
                </a:lnTo>
                <a:lnTo>
                  <a:pt x="348" y="7"/>
                </a:lnTo>
                <a:lnTo>
                  <a:pt x="345" y="4"/>
                </a:lnTo>
                <a:lnTo>
                  <a:pt x="340" y="1"/>
                </a:lnTo>
                <a:lnTo>
                  <a:pt x="336" y="0"/>
                </a:lnTo>
                <a:lnTo>
                  <a:pt x="336" y="0"/>
                </a:lnTo>
                <a:lnTo>
                  <a:pt x="331" y="1"/>
                </a:lnTo>
                <a:lnTo>
                  <a:pt x="327" y="4"/>
                </a:lnTo>
                <a:lnTo>
                  <a:pt x="325" y="7"/>
                </a:lnTo>
                <a:lnTo>
                  <a:pt x="324" y="12"/>
                </a:lnTo>
                <a:lnTo>
                  <a:pt x="324" y="89"/>
                </a:lnTo>
                <a:lnTo>
                  <a:pt x="324" y="89"/>
                </a:lnTo>
                <a:lnTo>
                  <a:pt x="325" y="94"/>
                </a:lnTo>
                <a:lnTo>
                  <a:pt x="327" y="99"/>
                </a:lnTo>
                <a:lnTo>
                  <a:pt x="331" y="101"/>
                </a:lnTo>
                <a:lnTo>
                  <a:pt x="336" y="102"/>
                </a:lnTo>
                <a:lnTo>
                  <a:pt x="336" y="102"/>
                </a:lnTo>
                <a:lnTo>
                  <a:pt x="340" y="101"/>
                </a:lnTo>
                <a:lnTo>
                  <a:pt x="345" y="99"/>
                </a:lnTo>
                <a:lnTo>
                  <a:pt x="348" y="94"/>
                </a:lnTo>
                <a:lnTo>
                  <a:pt x="349" y="89"/>
                </a:lnTo>
                <a:lnTo>
                  <a:pt x="349" y="89"/>
                </a:lnTo>
                <a:close/>
                <a:moveTo>
                  <a:pt x="468" y="89"/>
                </a:moveTo>
                <a:lnTo>
                  <a:pt x="468" y="12"/>
                </a:lnTo>
                <a:lnTo>
                  <a:pt x="468" y="12"/>
                </a:lnTo>
                <a:lnTo>
                  <a:pt x="466" y="7"/>
                </a:lnTo>
                <a:lnTo>
                  <a:pt x="464" y="4"/>
                </a:lnTo>
                <a:lnTo>
                  <a:pt x="459" y="1"/>
                </a:lnTo>
                <a:lnTo>
                  <a:pt x="454" y="0"/>
                </a:lnTo>
                <a:lnTo>
                  <a:pt x="454" y="0"/>
                </a:lnTo>
                <a:lnTo>
                  <a:pt x="450" y="1"/>
                </a:lnTo>
                <a:lnTo>
                  <a:pt x="446" y="4"/>
                </a:lnTo>
                <a:lnTo>
                  <a:pt x="444" y="7"/>
                </a:lnTo>
                <a:lnTo>
                  <a:pt x="442" y="12"/>
                </a:lnTo>
                <a:lnTo>
                  <a:pt x="442" y="89"/>
                </a:lnTo>
                <a:lnTo>
                  <a:pt x="442" y="89"/>
                </a:lnTo>
                <a:lnTo>
                  <a:pt x="444" y="94"/>
                </a:lnTo>
                <a:lnTo>
                  <a:pt x="446" y="99"/>
                </a:lnTo>
                <a:lnTo>
                  <a:pt x="450" y="101"/>
                </a:lnTo>
                <a:lnTo>
                  <a:pt x="454" y="102"/>
                </a:lnTo>
                <a:lnTo>
                  <a:pt x="454" y="102"/>
                </a:lnTo>
                <a:lnTo>
                  <a:pt x="459" y="101"/>
                </a:lnTo>
                <a:lnTo>
                  <a:pt x="464" y="99"/>
                </a:lnTo>
                <a:lnTo>
                  <a:pt x="466" y="94"/>
                </a:lnTo>
                <a:lnTo>
                  <a:pt x="468" y="89"/>
                </a:lnTo>
                <a:lnTo>
                  <a:pt x="468" y="89"/>
                </a:lnTo>
                <a:close/>
                <a:moveTo>
                  <a:pt x="338" y="471"/>
                </a:moveTo>
                <a:lnTo>
                  <a:pt x="338" y="359"/>
                </a:lnTo>
                <a:lnTo>
                  <a:pt x="338" y="359"/>
                </a:lnTo>
                <a:lnTo>
                  <a:pt x="338" y="355"/>
                </a:lnTo>
                <a:lnTo>
                  <a:pt x="337" y="353"/>
                </a:lnTo>
                <a:lnTo>
                  <a:pt x="333" y="347"/>
                </a:lnTo>
                <a:lnTo>
                  <a:pt x="327" y="343"/>
                </a:lnTo>
                <a:lnTo>
                  <a:pt x="324" y="342"/>
                </a:lnTo>
                <a:lnTo>
                  <a:pt x="320" y="341"/>
                </a:lnTo>
                <a:lnTo>
                  <a:pt x="320" y="341"/>
                </a:lnTo>
                <a:lnTo>
                  <a:pt x="316" y="342"/>
                </a:lnTo>
                <a:lnTo>
                  <a:pt x="314" y="343"/>
                </a:lnTo>
                <a:lnTo>
                  <a:pt x="308" y="347"/>
                </a:lnTo>
                <a:lnTo>
                  <a:pt x="304" y="353"/>
                </a:lnTo>
                <a:lnTo>
                  <a:pt x="303" y="355"/>
                </a:lnTo>
                <a:lnTo>
                  <a:pt x="302" y="359"/>
                </a:lnTo>
                <a:lnTo>
                  <a:pt x="302" y="471"/>
                </a:lnTo>
                <a:lnTo>
                  <a:pt x="302" y="471"/>
                </a:lnTo>
                <a:lnTo>
                  <a:pt x="303" y="474"/>
                </a:lnTo>
                <a:lnTo>
                  <a:pt x="304" y="478"/>
                </a:lnTo>
                <a:lnTo>
                  <a:pt x="308" y="484"/>
                </a:lnTo>
                <a:lnTo>
                  <a:pt x="314" y="487"/>
                </a:lnTo>
                <a:lnTo>
                  <a:pt x="316" y="489"/>
                </a:lnTo>
                <a:lnTo>
                  <a:pt x="320" y="489"/>
                </a:lnTo>
                <a:lnTo>
                  <a:pt x="320" y="489"/>
                </a:lnTo>
                <a:lnTo>
                  <a:pt x="324" y="489"/>
                </a:lnTo>
                <a:lnTo>
                  <a:pt x="327" y="487"/>
                </a:lnTo>
                <a:lnTo>
                  <a:pt x="333" y="484"/>
                </a:lnTo>
                <a:lnTo>
                  <a:pt x="337" y="478"/>
                </a:lnTo>
                <a:lnTo>
                  <a:pt x="338" y="474"/>
                </a:lnTo>
                <a:lnTo>
                  <a:pt x="338" y="471"/>
                </a:lnTo>
                <a:lnTo>
                  <a:pt x="338" y="471"/>
                </a:lnTo>
                <a:close/>
                <a:moveTo>
                  <a:pt x="475" y="45"/>
                </a:moveTo>
                <a:lnTo>
                  <a:pt x="475" y="73"/>
                </a:lnTo>
                <a:lnTo>
                  <a:pt x="475" y="73"/>
                </a:lnTo>
                <a:lnTo>
                  <a:pt x="478" y="81"/>
                </a:lnTo>
                <a:lnTo>
                  <a:pt x="480" y="85"/>
                </a:lnTo>
                <a:lnTo>
                  <a:pt x="480" y="89"/>
                </a:lnTo>
                <a:lnTo>
                  <a:pt x="480" y="89"/>
                </a:lnTo>
                <a:lnTo>
                  <a:pt x="480" y="95"/>
                </a:lnTo>
                <a:lnTo>
                  <a:pt x="478" y="99"/>
                </a:lnTo>
                <a:lnTo>
                  <a:pt x="476" y="103"/>
                </a:lnTo>
                <a:lnTo>
                  <a:pt x="472" y="107"/>
                </a:lnTo>
                <a:lnTo>
                  <a:pt x="469" y="111"/>
                </a:lnTo>
                <a:lnTo>
                  <a:pt x="465" y="113"/>
                </a:lnTo>
                <a:lnTo>
                  <a:pt x="460" y="114"/>
                </a:lnTo>
                <a:lnTo>
                  <a:pt x="454" y="114"/>
                </a:lnTo>
                <a:lnTo>
                  <a:pt x="454" y="114"/>
                </a:lnTo>
                <a:lnTo>
                  <a:pt x="450" y="114"/>
                </a:lnTo>
                <a:lnTo>
                  <a:pt x="445" y="113"/>
                </a:lnTo>
                <a:lnTo>
                  <a:pt x="441" y="111"/>
                </a:lnTo>
                <a:lnTo>
                  <a:pt x="438" y="107"/>
                </a:lnTo>
                <a:lnTo>
                  <a:pt x="434" y="103"/>
                </a:lnTo>
                <a:lnTo>
                  <a:pt x="432" y="99"/>
                </a:lnTo>
                <a:lnTo>
                  <a:pt x="430" y="95"/>
                </a:lnTo>
                <a:lnTo>
                  <a:pt x="430" y="89"/>
                </a:lnTo>
                <a:lnTo>
                  <a:pt x="430" y="89"/>
                </a:lnTo>
                <a:lnTo>
                  <a:pt x="430" y="85"/>
                </a:lnTo>
                <a:lnTo>
                  <a:pt x="432" y="81"/>
                </a:lnTo>
                <a:lnTo>
                  <a:pt x="435" y="73"/>
                </a:lnTo>
                <a:lnTo>
                  <a:pt x="435" y="45"/>
                </a:lnTo>
                <a:lnTo>
                  <a:pt x="355" y="45"/>
                </a:lnTo>
                <a:lnTo>
                  <a:pt x="355" y="73"/>
                </a:lnTo>
                <a:lnTo>
                  <a:pt x="355" y="73"/>
                </a:lnTo>
                <a:lnTo>
                  <a:pt x="360" y="81"/>
                </a:lnTo>
                <a:lnTo>
                  <a:pt x="361" y="85"/>
                </a:lnTo>
                <a:lnTo>
                  <a:pt x="361" y="89"/>
                </a:lnTo>
                <a:lnTo>
                  <a:pt x="361" y="89"/>
                </a:lnTo>
                <a:lnTo>
                  <a:pt x="361" y="95"/>
                </a:lnTo>
                <a:lnTo>
                  <a:pt x="360" y="99"/>
                </a:lnTo>
                <a:lnTo>
                  <a:pt x="357" y="103"/>
                </a:lnTo>
                <a:lnTo>
                  <a:pt x="354" y="107"/>
                </a:lnTo>
                <a:lnTo>
                  <a:pt x="350" y="111"/>
                </a:lnTo>
                <a:lnTo>
                  <a:pt x="346" y="113"/>
                </a:lnTo>
                <a:lnTo>
                  <a:pt x="342" y="114"/>
                </a:lnTo>
                <a:lnTo>
                  <a:pt x="336" y="114"/>
                </a:lnTo>
                <a:lnTo>
                  <a:pt x="336" y="114"/>
                </a:lnTo>
                <a:lnTo>
                  <a:pt x="331" y="114"/>
                </a:lnTo>
                <a:lnTo>
                  <a:pt x="326" y="113"/>
                </a:lnTo>
                <a:lnTo>
                  <a:pt x="322" y="111"/>
                </a:lnTo>
                <a:lnTo>
                  <a:pt x="319" y="107"/>
                </a:lnTo>
                <a:lnTo>
                  <a:pt x="315" y="103"/>
                </a:lnTo>
                <a:lnTo>
                  <a:pt x="313" y="99"/>
                </a:lnTo>
                <a:lnTo>
                  <a:pt x="312" y="95"/>
                </a:lnTo>
                <a:lnTo>
                  <a:pt x="312" y="89"/>
                </a:lnTo>
                <a:lnTo>
                  <a:pt x="312" y="89"/>
                </a:lnTo>
                <a:lnTo>
                  <a:pt x="312" y="85"/>
                </a:lnTo>
                <a:lnTo>
                  <a:pt x="313" y="81"/>
                </a:lnTo>
                <a:lnTo>
                  <a:pt x="316" y="73"/>
                </a:lnTo>
                <a:lnTo>
                  <a:pt x="316" y="45"/>
                </a:lnTo>
                <a:lnTo>
                  <a:pt x="237" y="45"/>
                </a:lnTo>
                <a:lnTo>
                  <a:pt x="237" y="73"/>
                </a:lnTo>
                <a:lnTo>
                  <a:pt x="237" y="73"/>
                </a:lnTo>
                <a:lnTo>
                  <a:pt x="241" y="81"/>
                </a:lnTo>
                <a:lnTo>
                  <a:pt x="242" y="85"/>
                </a:lnTo>
                <a:lnTo>
                  <a:pt x="242" y="89"/>
                </a:lnTo>
                <a:lnTo>
                  <a:pt x="242" y="89"/>
                </a:lnTo>
                <a:lnTo>
                  <a:pt x="242" y="95"/>
                </a:lnTo>
                <a:lnTo>
                  <a:pt x="241" y="99"/>
                </a:lnTo>
                <a:lnTo>
                  <a:pt x="238" y="103"/>
                </a:lnTo>
                <a:lnTo>
                  <a:pt x="235" y="107"/>
                </a:lnTo>
                <a:lnTo>
                  <a:pt x="231" y="111"/>
                </a:lnTo>
                <a:lnTo>
                  <a:pt x="228" y="113"/>
                </a:lnTo>
                <a:lnTo>
                  <a:pt x="223" y="114"/>
                </a:lnTo>
                <a:lnTo>
                  <a:pt x="217" y="114"/>
                </a:lnTo>
                <a:lnTo>
                  <a:pt x="217" y="114"/>
                </a:lnTo>
                <a:lnTo>
                  <a:pt x="212" y="114"/>
                </a:lnTo>
                <a:lnTo>
                  <a:pt x="207" y="113"/>
                </a:lnTo>
                <a:lnTo>
                  <a:pt x="204" y="111"/>
                </a:lnTo>
                <a:lnTo>
                  <a:pt x="200" y="107"/>
                </a:lnTo>
                <a:lnTo>
                  <a:pt x="196" y="103"/>
                </a:lnTo>
                <a:lnTo>
                  <a:pt x="194" y="99"/>
                </a:lnTo>
                <a:lnTo>
                  <a:pt x="193" y="95"/>
                </a:lnTo>
                <a:lnTo>
                  <a:pt x="192" y="89"/>
                </a:lnTo>
                <a:lnTo>
                  <a:pt x="192" y="89"/>
                </a:lnTo>
                <a:lnTo>
                  <a:pt x="193" y="85"/>
                </a:lnTo>
                <a:lnTo>
                  <a:pt x="194" y="81"/>
                </a:lnTo>
                <a:lnTo>
                  <a:pt x="198" y="73"/>
                </a:lnTo>
                <a:lnTo>
                  <a:pt x="198" y="45"/>
                </a:lnTo>
                <a:lnTo>
                  <a:pt x="117" y="45"/>
                </a:lnTo>
                <a:lnTo>
                  <a:pt x="117" y="73"/>
                </a:lnTo>
                <a:lnTo>
                  <a:pt x="117" y="73"/>
                </a:lnTo>
                <a:lnTo>
                  <a:pt x="122" y="81"/>
                </a:lnTo>
                <a:lnTo>
                  <a:pt x="123" y="85"/>
                </a:lnTo>
                <a:lnTo>
                  <a:pt x="123" y="89"/>
                </a:lnTo>
                <a:lnTo>
                  <a:pt x="123" y="89"/>
                </a:lnTo>
                <a:lnTo>
                  <a:pt x="123" y="95"/>
                </a:lnTo>
                <a:lnTo>
                  <a:pt x="122" y="99"/>
                </a:lnTo>
                <a:lnTo>
                  <a:pt x="120" y="103"/>
                </a:lnTo>
                <a:lnTo>
                  <a:pt x="116" y="107"/>
                </a:lnTo>
                <a:lnTo>
                  <a:pt x="113" y="111"/>
                </a:lnTo>
                <a:lnTo>
                  <a:pt x="108" y="113"/>
                </a:lnTo>
                <a:lnTo>
                  <a:pt x="104" y="114"/>
                </a:lnTo>
                <a:lnTo>
                  <a:pt x="98" y="114"/>
                </a:lnTo>
                <a:lnTo>
                  <a:pt x="98" y="114"/>
                </a:lnTo>
                <a:lnTo>
                  <a:pt x="93" y="114"/>
                </a:lnTo>
                <a:lnTo>
                  <a:pt x="89" y="113"/>
                </a:lnTo>
                <a:lnTo>
                  <a:pt x="85" y="111"/>
                </a:lnTo>
                <a:lnTo>
                  <a:pt x="81" y="107"/>
                </a:lnTo>
                <a:lnTo>
                  <a:pt x="78" y="103"/>
                </a:lnTo>
                <a:lnTo>
                  <a:pt x="75" y="99"/>
                </a:lnTo>
                <a:lnTo>
                  <a:pt x="74" y="95"/>
                </a:lnTo>
                <a:lnTo>
                  <a:pt x="73" y="89"/>
                </a:lnTo>
                <a:lnTo>
                  <a:pt x="73" y="89"/>
                </a:lnTo>
                <a:lnTo>
                  <a:pt x="74" y="85"/>
                </a:lnTo>
                <a:lnTo>
                  <a:pt x="75" y="81"/>
                </a:lnTo>
                <a:lnTo>
                  <a:pt x="79" y="73"/>
                </a:lnTo>
                <a:lnTo>
                  <a:pt x="79" y="45"/>
                </a:lnTo>
                <a:lnTo>
                  <a:pt x="0" y="45"/>
                </a:lnTo>
                <a:lnTo>
                  <a:pt x="0" y="430"/>
                </a:lnTo>
                <a:lnTo>
                  <a:pt x="168" y="430"/>
                </a:lnTo>
                <a:lnTo>
                  <a:pt x="168" y="396"/>
                </a:lnTo>
                <a:lnTo>
                  <a:pt x="292" y="396"/>
                </a:lnTo>
                <a:lnTo>
                  <a:pt x="292" y="359"/>
                </a:lnTo>
                <a:lnTo>
                  <a:pt x="292" y="359"/>
                </a:lnTo>
                <a:lnTo>
                  <a:pt x="294" y="354"/>
                </a:lnTo>
                <a:lnTo>
                  <a:pt x="295" y="348"/>
                </a:lnTo>
                <a:lnTo>
                  <a:pt x="297" y="343"/>
                </a:lnTo>
                <a:lnTo>
                  <a:pt x="301" y="340"/>
                </a:lnTo>
                <a:lnTo>
                  <a:pt x="304" y="336"/>
                </a:lnTo>
                <a:lnTo>
                  <a:pt x="309" y="334"/>
                </a:lnTo>
                <a:lnTo>
                  <a:pt x="315" y="333"/>
                </a:lnTo>
                <a:lnTo>
                  <a:pt x="320" y="331"/>
                </a:lnTo>
                <a:lnTo>
                  <a:pt x="320" y="331"/>
                </a:lnTo>
                <a:lnTo>
                  <a:pt x="326" y="333"/>
                </a:lnTo>
                <a:lnTo>
                  <a:pt x="331" y="334"/>
                </a:lnTo>
                <a:lnTo>
                  <a:pt x="336" y="336"/>
                </a:lnTo>
                <a:lnTo>
                  <a:pt x="340" y="340"/>
                </a:lnTo>
                <a:lnTo>
                  <a:pt x="344" y="343"/>
                </a:lnTo>
                <a:lnTo>
                  <a:pt x="346" y="348"/>
                </a:lnTo>
                <a:lnTo>
                  <a:pt x="348" y="354"/>
                </a:lnTo>
                <a:lnTo>
                  <a:pt x="349" y="359"/>
                </a:lnTo>
                <a:lnTo>
                  <a:pt x="349" y="396"/>
                </a:lnTo>
                <a:lnTo>
                  <a:pt x="465" y="396"/>
                </a:lnTo>
                <a:lnTo>
                  <a:pt x="465" y="359"/>
                </a:lnTo>
                <a:lnTo>
                  <a:pt x="465" y="359"/>
                </a:lnTo>
                <a:lnTo>
                  <a:pt x="465" y="354"/>
                </a:lnTo>
                <a:lnTo>
                  <a:pt x="466" y="348"/>
                </a:lnTo>
                <a:lnTo>
                  <a:pt x="469" y="343"/>
                </a:lnTo>
                <a:lnTo>
                  <a:pt x="472" y="340"/>
                </a:lnTo>
                <a:lnTo>
                  <a:pt x="477" y="336"/>
                </a:lnTo>
                <a:lnTo>
                  <a:pt x="482" y="334"/>
                </a:lnTo>
                <a:lnTo>
                  <a:pt x="487" y="333"/>
                </a:lnTo>
                <a:lnTo>
                  <a:pt x="493" y="331"/>
                </a:lnTo>
                <a:lnTo>
                  <a:pt x="493" y="331"/>
                </a:lnTo>
                <a:lnTo>
                  <a:pt x="498" y="333"/>
                </a:lnTo>
                <a:lnTo>
                  <a:pt x="504" y="334"/>
                </a:lnTo>
                <a:lnTo>
                  <a:pt x="508" y="336"/>
                </a:lnTo>
                <a:lnTo>
                  <a:pt x="512" y="340"/>
                </a:lnTo>
                <a:lnTo>
                  <a:pt x="516" y="343"/>
                </a:lnTo>
                <a:lnTo>
                  <a:pt x="518" y="348"/>
                </a:lnTo>
                <a:lnTo>
                  <a:pt x="520" y="354"/>
                </a:lnTo>
                <a:lnTo>
                  <a:pt x="520" y="359"/>
                </a:lnTo>
                <a:lnTo>
                  <a:pt x="520" y="396"/>
                </a:lnTo>
                <a:lnTo>
                  <a:pt x="554" y="396"/>
                </a:lnTo>
                <a:lnTo>
                  <a:pt x="554" y="45"/>
                </a:lnTo>
                <a:lnTo>
                  <a:pt x="475" y="45"/>
                </a:lnTo>
                <a:close/>
                <a:moveTo>
                  <a:pt x="511" y="471"/>
                </a:moveTo>
                <a:lnTo>
                  <a:pt x="511" y="359"/>
                </a:lnTo>
                <a:lnTo>
                  <a:pt x="511" y="359"/>
                </a:lnTo>
                <a:lnTo>
                  <a:pt x="510" y="355"/>
                </a:lnTo>
                <a:lnTo>
                  <a:pt x="510" y="353"/>
                </a:lnTo>
                <a:lnTo>
                  <a:pt x="505" y="347"/>
                </a:lnTo>
                <a:lnTo>
                  <a:pt x="500" y="343"/>
                </a:lnTo>
                <a:lnTo>
                  <a:pt x="496" y="342"/>
                </a:lnTo>
                <a:lnTo>
                  <a:pt x="493" y="341"/>
                </a:lnTo>
                <a:lnTo>
                  <a:pt x="493" y="341"/>
                </a:lnTo>
                <a:lnTo>
                  <a:pt x="489" y="342"/>
                </a:lnTo>
                <a:lnTo>
                  <a:pt x="486" y="343"/>
                </a:lnTo>
                <a:lnTo>
                  <a:pt x="480" y="347"/>
                </a:lnTo>
                <a:lnTo>
                  <a:pt x="476" y="353"/>
                </a:lnTo>
                <a:lnTo>
                  <a:pt x="475" y="355"/>
                </a:lnTo>
                <a:lnTo>
                  <a:pt x="475" y="359"/>
                </a:lnTo>
                <a:lnTo>
                  <a:pt x="475" y="471"/>
                </a:lnTo>
                <a:lnTo>
                  <a:pt x="475" y="471"/>
                </a:lnTo>
                <a:lnTo>
                  <a:pt x="475" y="474"/>
                </a:lnTo>
                <a:lnTo>
                  <a:pt x="476" y="478"/>
                </a:lnTo>
                <a:lnTo>
                  <a:pt x="480" y="484"/>
                </a:lnTo>
                <a:lnTo>
                  <a:pt x="486" y="487"/>
                </a:lnTo>
                <a:lnTo>
                  <a:pt x="489" y="489"/>
                </a:lnTo>
                <a:lnTo>
                  <a:pt x="493" y="489"/>
                </a:lnTo>
                <a:lnTo>
                  <a:pt x="493" y="489"/>
                </a:lnTo>
                <a:lnTo>
                  <a:pt x="496" y="489"/>
                </a:lnTo>
                <a:lnTo>
                  <a:pt x="500" y="487"/>
                </a:lnTo>
                <a:lnTo>
                  <a:pt x="505" y="484"/>
                </a:lnTo>
                <a:lnTo>
                  <a:pt x="510" y="478"/>
                </a:lnTo>
                <a:lnTo>
                  <a:pt x="510" y="474"/>
                </a:lnTo>
                <a:lnTo>
                  <a:pt x="511" y="471"/>
                </a:lnTo>
                <a:lnTo>
                  <a:pt x="511" y="471"/>
                </a:lnTo>
                <a:close/>
                <a:moveTo>
                  <a:pt x="682" y="471"/>
                </a:moveTo>
                <a:lnTo>
                  <a:pt x="682" y="359"/>
                </a:lnTo>
                <a:lnTo>
                  <a:pt x="682" y="359"/>
                </a:lnTo>
                <a:lnTo>
                  <a:pt x="682" y="355"/>
                </a:lnTo>
                <a:lnTo>
                  <a:pt x="681" y="353"/>
                </a:lnTo>
                <a:lnTo>
                  <a:pt x="678" y="347"/>
                </a:lnTo>
                <a:lnTo>
                  <a:pt x="672" y="343"/>
                </a:lnTo>
                <a:lnTo>
                  <a:pt x="668" y="342"/>
                </a:lnTo>
                <a:lnTo>
                  <a:pt x="664" y="341"/>
                </a:lnTo>
                <a:lnTo>
                  <a:pt x="664" y="341"/>
                </a:lnTo>
                <a:lnTo>
                  <a:pt x="661" y="342"/>
                </a:lnTo>
                <a:lnTo>
                  <a:pt x="657" y="343"/>
                </a:lnTo>
                <a:lnTo>
                  <a:pt x="652" y="347"/>
                </a:lnTo>
                <a:lnTo>
                  <a:pt x="648" y="353"/>
                </a:lnTo>
                <a:lnTo>
                  <a:pt x="648" y="355"/>
                </a:lnTo>
                <a:lnTo>
                  <a:pt x="646" y="359"/>
                </a:lnTo>
                <a:lnTo>
                  <a:pt x="646" y="471"/>
                </a:lnTo>
                <a:lnTo>
                  <a:pt x="646" y="471"/>
                </a:lnTo>
                <a:lnTo>
                  <a:pt x="648" y="474"/>
                </a:lnTo>
                <a:lnTo>
                  <a:pt x="648" y="478"/>
                </a:lnTo>
                <a:lnTo>
                  <a:pt x="652" y="484"/>
                </a:lnTo>
                <a:lnTo>
                  <a:pt x="657" y="487"/>
                </a:lnTo>
                <a:lnTo>
                  <a:pt x="661" y="489"/>
                </a:lnTo>
                <a:lnTo>
                  <a:pt x="664" y="489"/>
                </a:lnTo>
                <a:lnTo>
                  <a:pt x="664" y="489"/>
                </a:lnTo>
                <a:lnTo>
                  <a:pt x="668" y="489"/>
                </a:lnTo>
                <a:lnTo>
                  <a:pt x="672" y="487"/>
                </a:lnTo>
                <a:lnTo>
                  <a:pt x="678" y="484"/>
                </a:lnTo>
                <a:lnTo>
                  <a:pt x="681" y="478"/>
                </a:lnTo>
                <a:lnTo>
                  <a:pt x="682" y="474"/>
                </a:lnTo>
                <a:lnTo>
                  <a:pt x="682" y="471"/>
                </a:lnTo>
                <a:lnTo>
                  <a:pt x="682" y="471"/>
                </a:lnTo>
                <a:close/>
                <a:moveTo>
                  <a:pt x="865" y="407"/>
                </a:moveTo>
                <a:lnTo>
                  <a:pt x="865" y="449"/>
                </a:lnTo>
                <a:lnTo>
                  <a:pt x="865" y="449"/>
                </a:lnTo>
                <a:lnTo>
                  <a:pt x="868" y="454"/>
                </a:lnTo>
                <a:lnTo>
                  <a:pt x="871" y="459"/>
                </a:lnTo>
                <a:lnTo>
                  <a:pt x="872" y="465"/>
                </a:lnTo>
                <a:lnTo>
                  <a:pt x="873" y="471"/>
                </a:lnTo>
                <a:lnTo>
                  <a:pt x="873" y="471"/>
                </a:lnTo>
                <a:lnTo>
                  <a:pt x="872" y="478"/>
                </a:lnTo>
                <a:lnTo>
                  <a:pt x="870" y="485"/>
                </a:lnTo>
                <a:lnTo>
                  <a:pt x="867" y="491"/>
                </a:lnTo>
                <a:lnTo>
                  <a:pt x="862" y="497"/>
                </a:lnTo>
                <a:lnTo>
                  <a:pt x="858" y="501"/>
                </a:lnTo>
                <a:lnTo>
                  <a:pt x="850" y="504"/>
                </a:lnTo>
                <a:lnTo>
                  <a:pt x="844" y="507"/>
                </a:lnTo>
                <a:lnTo>
                  <a:pt x="837" y="508"/>
                </a:lnTo>
                <a:lnTo>
                  <a:pt x="837" y="508"/>
                </a:lnTo>
                <a:lnTo>
                  <a:pt x="829" y="507"/>
                </a:lnTo>
                <a:lnTo>
                  <a:pt x="823" y="504"/>
                </a:lnTo>
                <a:lnTo>
                  <a:pt x="817" y="501"/>
                </a:lnTo>
                <a:lnTo>
                  <a:pt x="811" y="497"/>
                </a:lnTo>
                <a:lnTo>
                  <a:pt x="806" y="491"/>
                </a:lnTo>
                <a:lnTo>
                  <a:pt x="804" y="485"/>
                </a:lnTo>
                <a:lnTo>
                  <a:pt x="801" y="478"/>
                </a:lnTo>
                <a:lnTo>
                  <a:pt x="800" y="471"/>
                </a:lnTo>
                <a:lnTo>
                  <a:pt x="800" y="471"/>
                </a:lnTo>
                <a:lnTo>
                  <a:pt x="801" y="465"/>
                </a:lnTo>
                <a:lnTo>
                  <a:pt x="802" y="459"/>
                </a:lnTo>
                <a:lnTo>
                  <a:pt x="805" y="454"/>
                </a:lnTo>
                <a:lnTo>
                  <a:pt x="808" y="449"/>
                </a:lnTo>
                <a:lnTo>
                  <a:pt x="808" y="407"/>
                </a:lnTo>
                <a:lnTo>
                  <a:pt x="693" y="407"/>
                </a:lnTo>
                <a:lnTo>
                  <a:pt x="693" y="449"/>
                </a:lnTo>
                <a:lnTo>
                  <a:pt x="693" y="449"/>
                </a:lnTo>
                <a:lnTo>
                  <a:pt x="696" y="454"/>
                </a:lnTo>
                <a:lnTo>
                  <a:pt x="699" y="459"/>
                </a:lnTo>
                <a:lnTo>
                  <a:pt x="700" y="465"/>
                </a:lnTo>
                <a:lnTo>
                  <a:pt x="702" y="471"/>
                </a:lnTo>
                <a:lnTo>
                  <a:pt x="702" y="471"/>
                </a:lnTo>
                <a:lnTo>
                  <a:pt x="700" y="478"/>
                </a:lnTo>
                <a:lnTo>
                  <a:pt x="698" y="485"/>
                </a:lnTo>
                <a:lnTo>
                  <a:pt x="694" y="491"/>
                </a:lnTo>
                <a:lnTo>
                  <a:pt x="691" y="497"/>
                </a:lnTo>
                <a:lnTo>
                  <a:pt x="685" y="501"/>
                </a:lnTo>
                <a:lnTo>
                  <a:pt x="679" y="504"/>
                </a:lnTo>
                <a:lnTo>
                  <a:pt x="672" y="507"/>
                </a:lnTo>
                <a:lnTo>
                  <a:pt x="664" y="508"/>
                </a:lnTo>
                <a:lnTo>
                  <a:pt x="664" y="508"/>
                </a:lnTo>
                <a:lnTo>
                  <a:pt x="657" y="507"/>
                </a:lnTo>
                <a:lnTo>
                  <a:pt x="650" y="504"/>
                </a:lnTo>
                <a:lnTo>
                  <a:pt x="644" y="501"/>
                </a:lnTo>
                <a:lnTo>
                  <a:pt x="639" y="497"/>
                </a:lnTo>
                <a:lnTo>
                  <a:pt x="634" y="491"/>
                </a:lnTo>
                <a:lnTo>
                  <a:pt x="631" y="485"/>
                </a:lnTo>
                <a:lnTo>
                  <a:pt x="630" y="478"/>
                </a:lnTo>
                <a:lnTo>
                  <a:pt x="628" y="471"/>
                </a:lnTo>
                <a:lnTo>
                  <a:pt x="628" y="471"/>
                </a:lnTo>
                <a:lnTo>
                  <a:pt x="628" y="465"/>
                </a:lnTo>
                <a:lnTo>
                  <a:pt x="631" y="459"/>
                </a:lnTo>
                <a:lnTo>
                  <a:pt x="633" y="454"/>
                </a:lnTo>
                <a:lnTo>
                  <a:pt x="637" y="449"/>
                </a:lnTo>
                <a:lnTo>
                  <a:pt x="637" y="407"/>
                </a:lnTo>
                <a:lnTo>
                  <a:pt x="520" y="407"/>
                </a:lnTo>
                <a:lnTo>
                  <a:pt x="520" y="449"/>
                </a:lnTo>
                <a:lnTo>
                  <a:pt x="520" y="449"/>
                </a:lnTo>
                <a:lnTo>
                  <a:pt x="524" y="454"/>
                </a:lnTo>
                <a:lnTo>
                  <a:pt x="526" y="459"/>
                </a:lnTo>
                <a:lnTo>
                  <a:pt x="529" y="465"/>
                </a:lnTo>
                <a:lnTo>
                  <a:pt x="529" y="471"/>
                </a:lnTo>
                <a:lnTo>
                  <a:pt x="529" y="471"/>
                </a:lnTo>
                <a:lnTo>
                  <a:pt x="528" y="478"/>
                </a:lnTo>
                <a:lnTo>
                  <a:pt x="526" y="485"/>
                </a:lnTo>
                <a:lnTo>
                  <a:pt x="523" y="491"/>
                </a:lnTo>
                <a:lnTo>
                  <a:pt x="518" y="497"/>
                </a:lnTo>
                <a:lnTo>
                  <a:pt x="513" y="501"/>
                </a:lnTo>
                <a:lnTo>
                  <a:pt x="507" y="504"/>
                </a:lnTo>
                <a:lnTo>
                  <a:pt x="500" y="507"/>
                </a:lnTo>
                <a:lnTo>
                  <a:pt x="493" y="508"/>
                </a:lnTo>
                <a:lnTo>
                  <a:pt x="493" y="508"/>
                </a:lnTo>
                <a:lnTo>
                  <a:pt x="486" y="507"/>
                </a:lnTo>
                <a:lnTo>
                  <a:pt x="478" y="504"/>
                </a:lnTo>
                <a:lnTo>
                  <a:pt x="472" y="501"/>
                </a:lnTo>
                <a:lnTo>
                  <a:pt x="466" y="497"/>
                </a:lnTo>
                <a:lnTo>
                  <a:pt x="463" y="491"/>
                </a:lnTo>
                <a:lnTo>
                  <a:pt x="459" y="485"/>
                </a:lnTo>
                <a:lnTo>
                  <a:pt x="457" y="478"/>
                </a:lnTo>
                <a:lnTo>
                  <a:pt x="457" y="471"/>
                </a:lnTo>
                <a:lnTo>
                  <a:pt x="457" y="471"/>
                </a:lnTo>
                <a:lnTo>
                  <a:pt x="457" y="465"/>
                </a:lnTo>
                <a:lnTo>
                  <a:pt x="458" y="459"/>
                </a:lnTo>
                <a:lnTo>
                  <a:pt x="462" y="454"/>
                </a:lnTo>
                <a:lnTo>
                  <a:pt x="465" y="449"/>
                </a:lnTo>
                <a:lnTo>
                  <a:pt x="465" y="407"/>
                </a:lnTo>
                <a:lnTo>
                  <a:pt x="349" y="407"/>
                </a:lnTo>
                <a:lnTo>
                  <a:pt x="349" y="449"/>
                </a:lnTo>
                <a:lnTo>
                  <a:pt x="349" y="449"/>
                </a:lnTo>
                <a:lnTo>
                  <a:pt x="352" y="454"/>
                </a:lnTo>
                <a:lnTo>
                  <a:pt x="355" y="459"/>
                </a:lnTo>
                <a:lnTo>
                  <a:pt x="356" y="465"/>
                </a:lnTo>
                <a:lnTo>
                  <a:pt x="357" y="471"/>
                </a:lnTo>
                <a:lnTo>
                  <a:pt x="357" y="471"/>
                </a:lnTo>
                <a:lnTo>
                  <a:pt x="356" y="478"/>
                </a:lnTo>
                <a:lnTo>
                  <a:pt x="354" y="485"/>
                </a:lnTo>
                <a:lnTo>
                  <a:pt x="351" y="491"/>
                </a:lnTo>
                <a:lnTo>
                  <a:pt x="346" y="497"/>
                </a:lnTo>
                <a:lnTo>
                  <a:pt x="340" y="501"/>
                </a:lnTo>
                <a:lnTo>
                  <a:pt x="334" y="504"/>
                </a:lnTo>
                <a:lnTo>
                  <a:pt x="328" y="507"/>
                </a:lnTo>
                <a:lnTo>
                  <a:pt x="320" y="508"/>
                </a:lnTo>
                <a:lnTo>
                  <a:pt x="320" y="508"/>
                </a:lnTo>
                <a:lnTo>
                  <a:pt x="313" y="507"/>
                </a:lnTo>
                <a:lnTo>
                  <a:pt x="307" y="504"/>
                </a:lnTo>
                <a:lnTo>
                  <a:pt x="300" y="501"/>
                </a:lnTo>
                <a:lnTo>
                  <a:pt x="295" y="497"/>
                </a:lnTo>
                <a:lnTo>
                  <a:pt x="290" y="491"/>
                </a:lnTo>
                <a:lnTo>
                  <a:pt x="288" y="485"/>
                </a:lnTo>
                <a:lnTo>
                  <a:pt x="285" y="478"/>
                </a:lnTo>
                <a:lnTo>
                  <a:pt x="284" y="471"/>
                </a:lnTo>
                <a:lnTo>
                  <a:pt x="284" y="471"/>
                </a:lnTo>
                <a:lnTo>
                  <a:pt x="285" y="465"/>
                </a:lnTo>
                <a:lnTo>
                  <a:pt x="286" y="459"/>
                </a:lnTo>
                <a:lnTo>
                  <a:pt x="289" y="454"/>
                </a:lnTo>
                <a:lnTo>
                  <a:pt x="292" y="449"/>
                </a:lnTo>
                <a:lnTo>
                  <a:pt x="292" y="407"/>
                </a:lnTo>
                <a:lnTo>
                  <a:pt x="177" y="407"/>
                </a:lnTo>
                <a:lnTo>
                  <a:pt x="177" y="964"/>
                </a:lnTo>
                <a:lnTo>
                  <a:pt x="980" y="964"/>
                </a:lnTo>
                <a:lnTo>
                  <a:pt x="980" y="407"/>
                </a:lnTo>
                <a:lnTo>
                  <a:pt x="865" y="407"/>
                </a:lnTo>
                <a:close/>
                <a:moveTo>
                  <a:pt x="855" y="471"/>
                </a:moveTo>
                <a:lnTo>
                  <a:pt x="855" y="359"/>
                </a:lnTo>
                <a:lnTo>
                  <a:pt x="855" y="359"/>
                </a:lnTo>
                <a:lnTo>
                  <a:pt x="854" y="355"/>
                </a:lnTo>
                <a:lnTo>
                  <a:pt x="853" y="353"/>
                </a:lnTo>
                <a:lnTo>
                  <a:pt x="849" y="347"/>
                </a:lnTo>
                <a:lnTo>
                  <a:pt x="843" y="343"/>
                </a:lnTo>
                <a:lnTo>
                  <a:pt x="841" y="342"/>
                </a:lnTo>
                <a:lnTo>
                  <a:pt x="837" y="341"/>
                </a:lnTo>
                <a:lnTo>
                  <a:pt x="837" y="341"/>
                </a:lnTo>
                <a:lnTo>
                  <a:pt x="834" y="342"/>
                </a:lnTo>
                <a:lnTo>
                  <a:pt x="830" y="343"/>
                </a:lnTo>
                <a:lnTo>
                  <a:pt x="824" y="347"/>
                </a:lnTo>
                <a:lnTo>
                  <a:pt x="820" y="353"/>
                </a:lnTo>
                <a:lnTo>
                  <a:pt x="819" y="355"/>
                </a:lnTo>
                <a:lnTo>
                  <a:pt x="819" y="359"/>
                </a:lnTo>
                <a:lnTo>
                  <a:pt x="819" y="471"/>
                </a:lnTo>
                <a:lnTo>
                  <a:pt x="819" y="471"/>
                </a:lnTo>
                <a:lnTo>
                  <a:pt x="819" y="474"/>
                </a:lnTo>
                <a:lnTo>
                  <a:pt x="820" y="478"/>
                </a:lnTo>
                <a:lnTo>
                  <a:pt x="824" y="484"/>
                </a:lnTo>
                <a:lnTo>
                  <a:pt x="830" y="487"/>
                </a:lnTo>
                <a:lnTo>
                  <a:pt x="834" y="489"/>
                </a:lnTo>
                <a:lnTo>
                  <a:pt x="837" y="489"/>
                </a:lnTo>
                <a:lnTo>
                  <a:pt x="837" y="489"/>
                </a:lnTo>
                <a:lnTo>
                  <a:pt x="841" y="489"/>
                </a:lnTo>
                <a:lnTo>
                  <a:pt x="843" y="487"/>
                </a:lnTo>
                <a:lnTo>
                  <a:pt x="849" y="484"/>
                </a:lnTo>
                <a:lnTo>
                  <a:pt x="853" y="478"/>
                </a:lnTo>
                <a:lnTo>
                  <a:pt x="854" y="474"/>
                </a:lnTo>
                <a:lnTo>
                  <a:pt x="855" y="471"/>
                </a:lnTo>
                <a:lnTo>
                  <a:pt x="855" y="471"/>
                </a:lnTo>
                <a:close/>
                <a:moveTo>
                  <a:pt x="72" y="309"/>
                </a:moveTo>
                <a:lnTo>
                  <a:pt x="72" y="286"/>
                </a:lnTo>
                <a:lnTo>
                  <a:pt x="125" y="225"/>
                </a:lnTo>
                <a:lnTo>
                  <a:pt x="125" y="225"/>
                </a:lnTo>
                <a:lnTo>
                  <a:pt x="128" y="220"/>
                </a:lnTo>
                <a:lnTo>
                  <a:pt x="131" y="216"/>
                </a:lnTo>
                <a:lnTo>
                  <a:pt x="132" y="211"/>
                </a:lnTo>
                <a:lnTo>
                  <a:pt x="132" y="207"/>
                </a:lnTo>
                <a:lnTo>
                  <a:pt x="132" y="207"/>
                </a:lnTo>
                <a:lnTo>
                  <a:pt x="131" y="199"/>
                </a:lnTo>
                <a:lnTo>
                  <a:pt x="127" y="195"/>
                </a:lnTo>
                <a:lnTo>
                  <a:pt x="125" y="192"/>
                </a:lnTo>
                <a:lnTo>
                  <a:pt x="122" y="191"/>
                </a:lnTo>
                <a:lnTo>
                  <a:pt x="115" y="190"/>
                </a:lnTo>
                <a:lnTo>
                  <a:pt x="115" y="190"/>
                </a:lnTo>
                <a:lnTo>
                  <a:pt x="108" y="190"/>
                </a:lnTo>
                <a:lnTo>
                  <a:pt x="103" y="193"/>
                </a:lnTo>
                <a:lnTo>
                  <a:pt x="101" y="196"/>
                </a:lnTo>
                <a:lnTo>
                  <a:pt x="99" y="199"/>
                </a:lnTo>
                <a:lnTo>
                  <a:pt x="98" y="203"/>
                </a:lnTo>
                <a:lnTo>
                  <a:pt x="97" y="208"/>
                </a:lnTo>
                <a:lnTo>
                  <a:pt x="72" y="208"/>
                </a:lnTo>
                <a:lnTo>
                  <a:pt x="72" y="208"/>
                </a:lnTo>
                <a:lnTo>
                  <a:pt x="73" y="198"/>
                </a:lnTo>
                <a:lnTo>
                  <a:pt x="75" y="190"/>
                </a:lnTo>
                <a:lnTo>
                  <a:pt x="79" y="183"/>
                </a:lnTo>
                <a:lnTo>
                  <a:pt x="84" y="177"/>
                </a:lnTo>
                <a:lnTo>
                  <a:pt x="91" y="172"/>
                </a:lnTo>
                <a:lnTo>
                  <a:pt x="98" y="169"/>
                </a:lnTo>
                <a:lnTo>
                  <a:pt x="105" y="167"/>
                </a:lnTo>
                <a:lnTo>
                  <a:pt x="115" y="166"/>
                </a:lnTo>
                <a:lnTo>
                  <a:pt x="115" y="166"/>
                </a:lnTo>
                <a:lnTo>
                  <a:pt x="123" y="167"/>
                </a:lnTo>
                <a:lnTo>
                  <a:pt x="132" y="169"/>
                </a:lnTo>
                <a:lnTo>
                  <a:pt x="139" y="173"/>
                </a:lnTo>
                <a:lnTo>
                  <a:pt x="145" y="177"/>
                </a:lnTo>
                <a:lnTo>
                  <a:pt x="151" y="183"/>
                </a:lnTo>
                <a:lnTo>
                  <a:pt x="155" y="190"/>
                </a:lnTo>
                <a:lnTo>
                  <a:pt x="157" y="198"/>
                </a:lnTo>
                <a:lnTo>
                  <a:pt x="157" y="208"/>
                </a:lnTo>
                <a:lnTo>
                  <a:pt x="157" y="208"/>
                </a:lnTo>
                <a:lnTo>
                  <a:pt x="157" y="216"/>
                </a:lnTo>
                <a:lnTo>
                  <a:pt x="153" y="225"/>
                </a:lnTo>
                <a:lnTo>
                  <a:pt x="149" y="232"/>
                </a:lnTo>
                <a:lnTo>
                  <a:pt x="143" y="239"/>
                </a:lnTo>
                <a:lnTo>
                  <a:pt x="103" y="286"/>
                </a:lnTo>
                <a:lnTo>
                  <a:pt x="157" y="286"/>
                </a:lnTo>
                <a:lnTo>
                  <a:pt x="157" y="309"/>
                </a:lnTo>
                <a:lnTo>
                  <a:pt x="72" y="309"/>
                </a:lnTo>
                <a:close/>
                <a:moveTo>
                  <a:pt x="222" y="310"/>
                </a:moveTo>
                <a:lnTo>
                  <a:pt x="222" y="310"/>
                </a:lnTo>
                <a:lnTo>
                  <a:pt x="213" y="309"/>
                </a:lnTo>
                <a:lnTo>
                  <a:pt x="205" y="307"/>
                </a:lnTo>
                <a:lnTo>
                  <a:pt x="198" y="304"/>
                </a:lnTo>
                <a:lnTo>
                  <a:pt x="192" y="299"/>
                </a:lnTo>
                <a:lnTo>
                  <a:pt x="186" y="293"/>
                </a:lnTo>
                <a:lnTo>
                  <a:pt x="182" y="286"/>
                </a:lnTo>
                <a:lnTo>
                  <a:pt x="180" y="277"/>
                </a:lnTo>
                <a:lnTo>
                  <a:pt x="179" y="268"/>
                </a:lnTo>
                <a:lnTo>
                  <a:pt x="179" y="208"/>
                </a:lnTo>
                <a:lnTo>
                  <a:pt x="179" y="208"/>
                </a:lnTo>
                <a:lnTo>
                  <a:pt x="180" y="198"/>
                </a:lnTo>
                <a:lnTo>
                  <a:pt x="182" y="190"/>
                </a:lnTo>
                <a:lnTo>
                  <a:pt x="186" y="183"/>
                </a:lnTo>
                <a:lnTo>
                  <a:pt x="192" y="177"/>
                </a:lnTo>
                <a:lnTo>
                  <a:pt x="198" y="172"/>
                </a:lnTo>
                <a:lnTo>
                  <a:pt x="205" y="169"/>
                </a:lnTo>
                <a:lnTo>
                  <a:pt x="213" y="167"/>
                </a:lnTo>
                <a:lnTo>
                  <a:pt x="222" y="166"/>
                </a:lnTo>
                <a:lnTo>
                  <a:pt x="222" y="166"/>
                </a:lnTo>
                <a:lnTo>
                  <a:pt x="230" y="167"/>
                </a:lnTo>
                <a:lnTo>
                  <a:pt x="238" y="169"/>
                </a:lnTo>
                <a:lnTo>
                  <a:pt x="246" y="172"/>
                </a:lnTo>
                <a:lnTo>
                  <a:pt x="252" y="177"/>
                </a:lnTo>
                <a:lnTo>
                  <a:pt x="256" y="183"/>
                </a:lnTo>
                <a:lnTo>
                  <a:pt x="261" y="190"/>
                </a:lnTo>
                <a:lnTo>
                  <a:pt x="264" y="198"/>
                </a:lnTo>
                <a:lnTo>
                  <a:pt x="265" y="208"/>
                </a:lnTo>
                <a:lnTo>
                  <a:pt x="265" y="268"/>
                </a:lnTo>
                <a:lnTo>
                  <a:pt x="265" y="268"/>
                </a:lnTo>
                <a:lnTo>
                  <a:pt x="264" y="277"/>
                </a:lnTo>
                <a:lnTo>
                  <a:pt x="261" y="286"/>
                </a:lnTo>
                <a:lnTo>
                  <a:pt x="256" y="293"/>
                </a:lnTo>
                <a:lnTo>
                  <a:pt x="252" y="299"/>
                </a:lnTo>
                <a:lnTo>
                  <a:pt x="246" y="304"/>
                </a:lnTo>
                <a:lnTo>
                  <a:pt x="238" y="307"/>
                </a:lnTo>
                <a:lnTo>
                  <a:pt x="230" y="309"/>
                </a:lnTo>
                <a:lnTo>
                  <a:pt x="222" y="310"/>
                </a:lnTo>
                <a:lnTo>
                  <a:pt x="222" y="310"/>
                </a:lnTo>
                <a:close/>
                <a:moveTo>
                  <a:pt x="238" y="268"/>
                </a:moveTo>
                <a:lnTo>
                  <a:pt x="238" y="268"/>
                </a:lnTo>
                <a:lnTo>
                  <a:pt x="237" y="276"/>
                </a:lnTo>
                <a:lnTo>
                  <a:pt x="236" y="279"/>
                </a:lnTo>
                <a:lnTo>
                  <a:pt x="234" y="281"/>
                </a:lnTo>
                <a:lnTo>
                  <a:pt x="231" y="283"/>
                </a:lnTo>
                <a:lnTo>
                  <a:pt x="229" y="286"/>
                </a:lnTo>
                <a:lnTo>
                  <a:pt x="222" y="287"/>
                </a:lnTo>
                <a:lnTo>
                  <a:pt x="222" y="287"/>
                </a:lnTo>
                <a:lnTo>
                  <a:pt x="214" y="286"/>
                </a:lnTo>
                <a:lnTo>
                  <a:pt x="212" y="283"/>
                </a:lnTo>
                <a:lnTo>
                  <a:pt x="208" y="281"/>
                </a:lnTo>
                <a:lnTo>
                  <a:pt x="207" y="279"/>
                </a:lnTo>
                <a:lnTo>
                  <a:pt x="206" y="276"/>
                </a:lnTo>
                <a:lnTo>
                  <a:pt x="204" y="268"/>
                </a:lnTo>
                <a:lnTo>
                  <a:pt x="204" y="209"/>
                </a:lnTo>
                <a:lnTo>
                  <a:pt x="204" y="209"/>
                </a:lnTo>
                <a:lnTo>
                  <a:pt x="206" y="201"/>
                </a:lnTo>
                <a:lnTo>
                  <a:pt x="207" y="197"/>
                </a:lnTo>
                <a:lnTo>
                  <a:pt x="208" y="195"/>
                </a:lnTo>
                <a:lnTo>
                  <a:pt x="212" y="192"/>
                </a:lnTo>
                <a:lnTo>
                  <a:pt x="214" y="191"/>
                </a:lnTo>
                <a:lnTo>
                  <a:pt x="222" y="190"/>
                </a:lnTo>
                <a:lnTo>
                  <a:pt x="222" y="190"/>
                </a:lnTo>
                <a:lnTo>
                  <a:pt x="229" y="191"/>
                </a:lnTo>
                <a:lnTo>
                  <a:pt x="231" y="192"/>
                </a:lnTo>
                <a:lnTo>
                  <a:pt x="234" y="195"/>
                </a:lnTo>
                <a:lnTo>
                  <a:pt x="237" y="201"/>
                </a:lnTo>
                <a:lnTo>
                  <a:pt x="238" y="209"/>
                </a:lnTo>
                <a:lnTo>
                  <a:pt x="238" y="268"/>
                </a:lnTo>
                <a:close/>
                <a:moveTo>
                  <a:pt x="325" y="309"/>
                </a:moveTo>
                <a:lnTo>
                  <a:pt x="325" y="195"/>
                </a:lnTo>
                <a:lnTo>
                  <a:pt x="296" y="220"/>
                </a:lnTo>
                <a:lnTo>
                  <a:pt x="296" y="192"/>
                </a:lnTo>
                <a:lnTo>
                  <a:pt x="325" y="167"/>
                </a:lnTo>
                <a:lnTo>
                  <a:pt x="350" y="167"/>
                </a:lnTo>
                <a:lnTo>
                  <a:pt x="350" y="309"/>
                </a:lnTo>
                <a:lnTo>
                  <a:pt x="325" y="309"/>
                </a:lnTo>
                <a:close/>
                <a:moveTo>
                  <a:pt x="436" y="310"/>
                </a:moveTo>
                <a:lnTo>
                  <a:pt x="436" y="310"/>
                </a:lnTo>
                <a:lnTo>
                  <a:pt x="428" y="310"/>
                </a:lnTo>
                <a:lnTo>
                  <a:pt x="420" y="307"/>
                </a:lnTo>
                <a:lnTo>
                  <a:pt x="412" y="305"/>
                </a:lnTo>
                <a:lnTo>
                  <a:pt x="405" y="300"/>
                </a:lnTo>
                <a:lnTo>
                  <a:pt x="399" y="294"/>
                </a:lnTo>
                <a:lnTo>
                  <a:pt x="396" y="287"/>
                </a:lnTo>
                <a:lnTo>
                  <a:pt x="392" y="279"/>
                </a:lnTo>
                <a:lnTo>
                  <a:pt x="391" y="268"/>
                </a:lnTo>
                <a:lnTo>
                  <a:pt x="417" y="268"/>
                </a:lnTo>
                <a:lnTo>
                  <a:pt x="417" y="268"/>
                </a:lnTo>
                <a:lnTo>
                  <a:pt x="417" y="273"/>
                </a:lnTo>
                <a:lnTo>
                  <a:pt x="418" y="276"/>
                </a:lnTo>
                <a:lnTo>
                  <a:pt x="421" y="280"/>
                </a:lnTo>
                <a:lnTo>
                  <a:pt x="423" y="282"/>
                </a:lnTo>
                <a:lnTo>
                  <a:pt x="429" y="286"/>
                </a:lnTo>
                <a:lnTo>
                  <a:pt x="436" y="287"/>
                </a:lnTo>
                <a:lnTo>
                  <a:pt x="436" y="287"/>
                </a:lnTo>
                <a:lnTo>
                  <a:pt x="444" y="286"/>
                </a:lnTo>
                <a:lnTo>
                  <a:pt x="447" y="283"/>
                </a:lnTo>
                <a:lnTo>
                  <a:pt x="450" y="281"/>
                </a:lnTo>
                <a:lnTo>
                  <a:pt x="452" y="279"/>
                </a:lnTo>
                <a:lnTo>
                  <a:pt x="454" y="275"/>
                </a:lnTo>
                <a:lnTo>
                  <a:pt x="456" y="271"/>
                </a:lnTo>
                <a:lnTo>
                  <a:pt x="456" y="267"/>
                </a:lnTo>
                <a:lnTo>
                  <a:pt x="456" y="267"/>
                </a:lnTo>
                <a:lnTo>
                  <a:pt x="454" y="259"/>
                </a:lnTo>
                <a:lnTo>
                  <a:pt x="452" y="256"/>
                </a:lnTo>
                <a:lnTo>
                  <a:pt x="450" y="253"/>
                </a:lnTo>
                <a:lnTo>
                  <a:pt x="447" y="251"/>
                </a:lnTo>
                <a:lnTo>
                  <a:pt x="444" y="249"/>
                </a:lnTo>
                <a:lnTo>
                  <a:pt x="440" y="247"/>
                </a:lnTo>
                <a:lnTo>
                  <a:pt x="435" y="247"/>
                </a:lnTo>
                <a:lnTo>
                  <a:pt x="432" y="247"/>
                </a:lnTo>
                <a:lnTo>
                  <a:pt x="432" y="225"/>
                </a:lnTo>
                <a:lnTo>
                  <a:pt x="435" y="225"/>
                </a:lnTo>
                <a:lnTo>
                  <a:pt x="435" y="225"/>
                </a:lnTo>
                <a:lnTo>
                  <a:pt x="440" y="225"/>
                </a:lnTo>
                <a:lnTo>
                  <a:pt x="444" y="223"/>
                </a:lnTo>
                <a:lnTo>
                  <a:pt x="447" y="222"/>
                </a:lnTo>
                <a:lnTo>
                  <a:pt x="450" y="220"/>
                </a:lnTo>
                <a:lnTo>
                  <a:pt x="452" y="214"/>
                </a:lnTo>
                <a:lnTo>
                  <a:pt x="453" y="208"/>
                </a:lnTo>
                <a:lnTo>
                  <a:pt x="453" y="208"/>
                </a:lnTo>
                <a:lnTo>
                  <a:pt x="453" y="203"/>
                </a:lnTo>
                <a:lnTo>
                  <a:pt x="452" y="199"/>
                </a:lnTo>
                <a:lnTo>
                  <a:pt x="451" y="197"/>
                </a:lnTo>
                <a:lnTo>
                  <a:pt x="448" y="193"/>
                </a:lnTo>
                <a:lnTo>
                  <a:pt x="442" y="191"/>
                </a:lnTo>
                <a:lnTo>
                  <a:pt x="436" y="190"/>
                </a:lnTo>
                <a:lnTo>
                  <a:pt x="436" y="190"/>
                </a:lnTo>
                <a:lnTo>
                  <a:pt x="429" y="191"/>
                </a:lnTo>
                <a:lnTo>
                  <a:pt x="424" y="193"/>
                </a:lnTo>
                <a:lnTo>
                  <a:pt x="421" y="199"/>
                </a:lnTo>
                <a:lnTo>
                  <a:pt x="418" y="207"/>
                </a:lnTo>
                <a:lnTo>
                  <a:pt x="393" y="207"/>
                </a:lnTo>
                <a:lnTo>
                  <a:pt x="393" y="207"/>
                </a:lnTo>
                <a:lnTo>
                  <a:pt x="394" y="197"/>
                </a:lnTo>
                <a:lnTo>
                  <a:pt x="397" y="190"/>
                </a:lnTo>
                <a:lnTo>
                  <a:pt x="400" y="183"/>
                </a:lnTo>
                <a:lnTo>
                  <a:pt x="405" y="177"/>
                </a:lnTo>
                <a:lnTo>
                  <a:pt x="412" y="172"/>
                </a:lnTo>
                <a:lnTo>
                  <a:pt x="420" y="169"/>
                </a:lnTo>
                <a:lnTo>
                  <a:pt x="428" y="167"/>
                </a:lnTo>
                <a:lnTo>
                  <a:pt x="436" y="166"/>
                </a:lnTo>
                <a:lnTo>
                  <a:pt x="436" y="166"/>
                </a:lnTo>
                <a:lnTo>
                  <a:pt x="445" y="167"/>
                </a:lnTo>
                <a:lnTo>
                  <a:pt x="453" y="169"/>
                </a:lnTo>
                <a:lnTo>
                  <a:pt x="460" y="173"/>
                </a:lnTo>
                <a:lnTo>
                  <a:pt x="468" y="178"/>
                </a:lnTo>
                <a:lnTo>
                  <a:pt x="472" y="184"/>
                </a:lnTo>
                <a:lnTo>
                  <a:pt x="476" y="190"/>
                </a:lnTo>
                <a:lnTo>
                  <a:pt x="478" y="198"/>
                </a:lnTo>
                <a:lnTo>
                  <a:pt x="480" y="207"/>
                </a:lnTo>
                <a:lnTo>
                  <a:pt x="480" y="207"/>
                </a:lnTo>
                <a:lnTo>
                  <a:pt x="478" y="217"/>
                </a:lnTo>
                <a:lnTo>
                  <a:pt x="475" y="225"/>
                </a:lnTo>
                <a:lnTo>
                  <a:pt x="469" y="231"/>
                </a:lnTo>
                <a:lnTo>
                  <a:pt x="463" y="235"/>
                </a:lnTo>
                <a:lnTo>
                  <a:pt x="463" y="235"/>
                </a:lnTo>
                <a:lnTo>
                  <a:pt x="470" y="240"/>
                </a:lnTo>
                <a:lnTo>
                  <a:pt x="476" y="247"/>
                </a:lnTo>
                <a:lnTo>
                  <a:pt x="478" y="251"/>
                </a:lnTo>
                <a:lnTo>
                  <a:pt x="480" y="256"/>
                </a:lnTo>
                <a:lnTo>
                  <a:pt x="481" y="262"/>
                </a:lnTo>
                <a:lnTo>
                  <a:pt x="481" y="268"/>
                </a:lnTo>
                <a:lnTo>
                  <a:pt x="481" y="268"/>
                </a:lnTo>
                <a:lnTo>
                  <a:pt x="481" y="277"/>
                </a:lnTo>
                <a:lnTo>
                  <a:pt x="477" y="286"/>
                </a:lnTo>
                <a:lnTo>
                  <a:pt x="474" y="293"/>
                </a:lnTo>
                <a:lnTo>
                  <a:pt x="468" y="299"/>
                </a:lnTo>
                <a:lnTo>
                  <a:pt x="462" y="304"/>
                </a:lnTo>
                <a:lnTo>
                  <a:pt x="453" y="307"/>
                </a:lnTo>
                <a:lnTo>
                  <a:pt x="445" y="310"/>
                </a:lnTo>
                <a:lnTo>
                  <a:pt x="436" y="310"/>
                </a:lnTo>
                <a:lnTo>
                  <a:pt x="436" y="310"/>
                </a:lnTo>
                <a:close/>
                <a:moveTo>
                  <a:pt x="282" y="811"/>
                </a:moveTo>
                <a:lnTo>
                  <a:pt x="282" y="778"/>
                </a:lnTo>
                <a:lnTo>
                  <a:pt x="357" y="689"/>
                </a:lnTo>
                <a:lnTo>
                  <a:pt x="357" y="689"/>
                </a:lnTo>
                <a:lnTo>
                  <a:pt x="362" y="683"/>
                </a:lnTo>
                <a:lnTo>
                  <a:pt x="366" y="677"/>
                </a:lnTo>
                <a:lnTo>
                  <a:pt x="368" y="671"/>
                </a:lnTo>
                <a:lnTo>
                  <a:pt x="368" y="664"/>
                </a:lnTo>
                <a:lnTo>
                  <a:pt x="368" y="664"/>
                </a:lnTo>
                <a:lnTo>
                  <a:pt x="368" y="659"/>
                </a:lnTo>
                <a:lnTo>
                  <a:pt x="367" y="654"/>
                </a:lnTo>
                <a:lnTo>
                  <a:pt x="364" y="649"/>
                </a:lnTo>
                <a:lnTo>
                  <a:pt x="362" y="646"/>
                </a:lnTo>
                <a:lnTo>
                  <a:pt x="358" y="642"/>
                </a:lnTo>
                <a:lnTo>
                  <a:pt x="355" y="640"/>
                </a:lnTo>
                <a:lnTo>
                  <a:pt x="349" y="639"/>
                </a:lnTo>
                <a:lnTo>
                  <a:pt x="344" y="639"/>
                </a:lnTo>
                <a:lnTo>
                  <a:pt x="344" y="639"/>
                </a:lnTo>
                <a:lnTo>
                  <a:pt x="339" y="639"/>
                </a:lnTo>
                <a:lnTo>
                  <a:pt x="334" y="640"/>
                </a:lnTo>
                <a:lnTo>
                  <a:pt x="331" y="641"/>
                </a:lnTo>
                <a:lnTo>
                  <a:pt x="326" y="645"/>
                </a:lnTo>
                <a:lnTo>
                  <a:pt x="324" y="648"/>
                </a:lnTo>
                <a:lnTo>
                  <a:pt x="321" y="652"/>
                </a:lnTo>
                <a:lnTo>
                  <a:pt x="319" y="658"/>
                </a:lnTo>
                <a:lnTo>
                  <a:pt x="319" y="665"/>
                </a:lnTo>
                <a:lnTo>
                  <a:pt x="282" y="665"/>
                </a:lnTo>
                <a:lnTo>
                  <a:pt x="282" y="665"/>
                </a:lnTo>
                <a:lnTo>
                  <a:pt x="283" y="652"/>
                </a:lnTo>
                <a:lnTo>
                  <a:pt x="286" y="640"/>
                </a:lnTo>
                <a:lnTo>
                  <a:pt x="292" y="629"/>
                </a:lnTo>
                <a:lnTo>
                  <a:pt x="300" y="621"/>
                </a:lnTo>
                <a:lnTo>
                  <a:pt x="308" y="613"/>
                </a:lnTo>
                <a:lnTo>
                  <a:pt x="319" y="609"/>
                </a:lnTo>
                <a:lnTo>
                  <a:pt x="331" y="606"/>
                </a:lnTo>
                <a:lnTo>
                  <a:pt x="344" y="605"/>
                </a:lnTo>
                <a:lnTo>
                  <a:pt x="344" y="605"/>
                </a:lnTo>
                <a:lnTo>
                  <a:pt x="357" y="606"/>
                </a:lnTo>
                <a:lnTo>
                  <a:pt x="369" y="609"/>
                </a:lnTo>
                <a:lnTo>
                  <a:pt x="379" y="615"/>
                </a:lnTo>
                <a:lnTo>
                  <a:pt x="388" y="621"/>
                </a:lnTo>
                <a:lnTo>
                  <a:pt x="396" y="629"/>
                </a:lnTo>
                <a:lnTo>
                  <a:pt x="402" y="640"/>
                </a:lnTo>
                <a:lnTo>
                  <a:pt x="404" y="652"/>
                </a:lnTo>
                <a:lnTo>
                  <a:pt x="405" y="664"/>
                </a:lnTo>
                <a:lnTo>
                  <a:pt x="405" y="664"/>
                </a:lnTo>
                <a:lnTo>
                  <a:pt x="405" y="671"/>
                </a:lnTo>
                <a:lnTo>
                  <a:pt x="404" y="678"/>
                </a:lnTo>
                <a:lnTo>
                  <a:pt x="403" y="683"/>
                </a:lnTo>
                <a:lnTo>
                  <a:pt x="400" y="689"/>
                </a:lnTo>
                <a:lnTo>
                  <a:pt x="393" y="700"/>
                </a:lnTo>
                <a:lnTo>
                  <a:pt x="384" y="711"/>
                </a:lnTo>
                <a:lnTo>
                  <a:pt x="327" y="778"/>
                </a:lnTo>
                <a:lnTo>
                  <a:pt x="405" y="778"/>
                </a:lnTo>
                <a:lnTo>
                  <a:pt x="405" y="811"/>
                </a:lnTo>
                <a:lnTo>
                  <a:pt x="282" y="811"/>
                </a:lnTo>
                <a:close/>
                <a:moveTo>
                  <a:pt x="499" y="813"/>
                </a:moveTo>
                <a:lnTo>
                  <a:pt x="499" y="813"/>
                </a:lnTo>
                <a:lnTo>
                  <a:pt x="487" y="811"/>
                </a:lnTo>
                <a:lnTo>
                  <a:pt x="475" y="809"/>
                </a:lnTo>
                <a:lnTo>
                  <a:pt x="464" y="804"/>
                </a:lnTo>
                <a:lnTo>
                  <a:pt x="454" y="797"/>
                </a:lnTo>
                <a:lnTo>
                  <a:pt x="447" y="789"/>
                </a:lnTo>
                <a:lnTo>
                  <a:pt x="441" y="778"/>
                </a:lnTo>
                <a:lnTo>
                  <a:pt x="438" y="766"/>
                </a:lnTo>
                <a:lnTo>
                  <a:pt x="436" y="751"/>
                </a:lnTo>
                <a:lnTo>
                  <a:pt x="436" y="666"/>
                </a:lnTo>
                <a:lnTo>
                  <a:pt x="436" y="666"/>
                </a:lnTo>
                <a:lnTo>
                  <a:pt x="438" y="652"/>
                </a:lnTo>
                <a:lnTo>
                  <a:pt x="441" y="640"/>
                </a:lnTo>
                <a:lnTo>
                  <a:pt x="447" y="629"/>
                </a:lnTo>
                <a:lnTo>
                  <a:pt x="454" y="621"/>
                </a:lnTo>
                <a:lnTo>
                  <a:pt x="464" y="613"/>
                </a:lnTo>
                <a:lnTo>
                  <a:pt x="475" y="609"/>
                </a:lnTo>
                <a:lnTo>
                  <a:pt x="487" y="606"/>
                </a:lnTo>
                <a:lnTo>
                  <a:pt x="499" y="605"/>
                </a:lnTo>
                <a:lnTo>
                  <a:pt x="499" y="605"/>
                </a:lnTo>
                <a:lnTo>
                  <a:pt x="511" y="606"/>
                </a:lnTo>
                <a:lnTo>
                  <a:pt x="523" y="609"/>
                </a:lnTo>
                <a:lnTo>
                  <a:pt x="532" y="613"/>
                </a:lnTo>
                <a:lnTo>
                  <a:pt x="542" y="621"/>
                </a:lnTo>
                <a:lnTo>
                  <a:pt x="549" y="629"/>
                </a:lnTo>
                <a:lnTo>
                  <a:pt x="555" y="640"/>
                </a:lnTo>
                <a:lnTo>
                  <a:pt x="559" y="652"/>
                </a:lnTo>
                <a:lnTo>
                  <a:pt x="561" y="666"/>
                </a:lnTo>
                <a:lnTo>
                  <a:pt x="561" y="751"/>
                </a:lnTo>
                <a:lnTo>
                  <a:pt x="561" y="751"/>
                </a:lnTo>
                <a:lnTo>
                  <a:pt x="559" y="766"/>
                </a:lnTo>
                <a:lnTo>
                  <a:pt x="555" y="778"/>
                </a:lnTo>
                <a:lnTo>
                  <a:pt x="549" y="789"/>
                </a:lnTo>
                <a:lnTo>
                  <a:pt x="542" y="797"/>
                </a:lnTo>
                <a:lnTo>
                  <a:pt x="532" y="804"/>
                </a:lnTo>
                <a:lnTo>
                  <a:pt x="523" y="809"/>
                </a:lnTo>
                <a:lnTo>
                  <a:pt x="511" y="811"/>
                </a:lnTo>
                <a:lnTo>
                  <a:pt x="499" y="813"/>
                </a:lnTo>
                <a:lnTo>
                  <a:pt x="499" y="813"/>
                </a:lnTo>
                <a:close/>
                <a:moveTo>
                  <a:pt x="523" y="751"/>
                </a:moveTo>
                <a:lnTo>
                  <a:pt x="523" y="751"/>
                </a:lnTo>
                <a:lnTo>
                  <a:pt x="523" y="757"/>
                </a:lnTo>
                <a:lnTo>
                  <a:pt x="522" y="763"/>
                </a:lnTo>
                <a:lnTo>
                  <a:pt x="519" y="768"/>
                </a:lnTo>
                <a:lnTo>
                  <a:pt x="517" y="772"/>
                </a:lnTo>
                <a:lnTo>
                  <a:pt x="513" y="775"/>
                </a:lnTo>
                <a:lnTo>
                  <a:pt x="508" y="778"/>
                </a:lnTo>
                <a:lnTo>
                  <a:pt x="504" y="779"/>
                </a:lnTo>
                <a:lnTo>
                  <a:pt x="499" y="779"/>
                </a:lnTo>
                <a:lnTo>
                  <a:pt x="499" y="779"/>
                </a:lnTo>
                <a:lnTo>
                  <a:pt x="493" y="779"/>
                </a:lnTo>
                <a:lnTo>
                  <a:pt x="488" y="778"/>
                </a:lnTo>
                <a:lnTo>
                  <a:pt x="484" y="775"/>
                </a:lnTo>
                <a:lnTo>
                  <a:pt x="481" y="772"/>
                </a:lnTo>
                <a:lnTo>
                  <a:pt x="477" y="768"/>
                </a:lnTo>
                <a:lnTo>
                  <a:pt x="476" y="763"/>
                </a:lnTo>
                <a:lnTo>
                  <a:pt x="474" y="757"/>
                </a:lnTo>
                <a:lnTo>
                  <a:pt x="474" y="751"/>
                </a:lnTo>
                <a:lnTo>
                  <a:pt x="474" y="666"/>
                </a:lnTo>
                <a:lnTo>
                  <a:pt x="474" y="666"/>
                </a:lnTo>
                <a:lnTo>
                  <a:pt x="474" y="660"/>
                </a:lnTo>
                <a:lnTo>
                  <a:pt x="476" y="654"/>
                </a:lnTo>
                <a:lnTo>
                  <a:pt x="477" y="649"/>
                </a:lnTo>
                <a:lnTo>
                  <a:pt x="481" y="646"/>
                </a:lnTo>
                <a:lnTo>
                  <a:pt x="484" y="642"/>
                </a:lnTo>
                <a:lnTo>
                  <a:pt x="488" y="641"/>
                </a:lnTo>
                <a:lnTo>
                  <a:pt x="493" y="639"/>
                </a:lnTo>
                <a:lnTo>
                  <a:pt x="499" y="639"/>
                </a:lnTo>
                <a:lnTo>
                  <a:pt x="499" y="639"/>
                </a:lnTo>
                <a:lnTo>
                  <a:pt x="504" y="639"/>
                </a:lnTo>
                <a:lnTo>
                  <a:pt x="508" y="641"/>
                </a:lnTo>
                <a:lnTo>
                  <a:pt x="513" y="642"/>
                </a:lnTo>
                <a:lnTo>
                  <a:pt x="517" y="646"/>
                </a:lnTo>
                <a:lnTo>
                  <a:pt x="519" y="649"/>
                </a:lnTo>
                <a:lnTo>
                  <a:pt x="522" y="654"/>
                </a:lnTo>
                <a:lnTo>
                  <a:pt x="523" y="660"/>
                </a:lnTo>
                <a:lnTo>
                  <a:pt x="523" y="666"/>
                </a:lnTo>
                <a:lnTo>
                  <a:pt x="523" y="751"/>
                </a:lnTo>
                <a:close/>
                <a:moveTo>
                  <a:pt x="648" y="811"/>
                </a:moveTo>
                <a:lnTo>
                  <a:pt x="648" y="647"/>
                </a:lnTo>
                <a:lnTo>
                  <a:pt x="606" y="683"/>
                </a:lnTo>
                <a:lnTo>
                  <a:pt x="606" y="643"/>
                </a:lnTo>
                <a:lnTo>
                  <a:pt x="648" y="606"/>
                </a:lnTo>
                <a:lnTo>
                  <a:pt x="685" y="606"/>
                </a:lnTo>
                <a:lnTo>
                  <a:pt x="685" y="811"/>
                </a:lnTo>
                <a:lnTo>
                  <a:pt x="648" y="811"/>
                </a:lnTo>
                <a:close/>
                <a:moveTo>
                  <a:pt x="861" y="783"/>
                </a:moveTo>
                <a:lnTo>
                  <a:pt x="861" y="811"/>
                </a:lnTo>
                <a:lnTo>
                  <a:pt x="825" y="811"/>
                </a:lnTo>
                <a:lnTo>
                  <a:pt x="825" y="783"/>
                </a:lnTo>
                <a:lnTo>
                  <a:pt x="741" y="783"/>
                </a:lnTo>
                <a:lnTo>
                  <a:pt x="741" y="747"/>
                </a:lnTo>
                <a:lnTo>
                  <a:pt x="812" y="606"/>
                </a:lnTo>
                <a:lnTo>
                  <a:pt x="853" y="606"/>
                </a:lnTo>
                <a:lnTo>
                  <a:pt x="782" y="747"/>
                </a:lnTo>
                <a:lnTo>
                  <a:pt x="825" y="747"/>
                </a:lnTo>
                <a:lnTo>
                  <a:pt x="825" y="708"/>
                </a:lnTo>
                <a:lnTo>
                  <a:pt x="861" y="708"/>
                </a:lnTo>
                <a:lnTo>
                  <a:pt x="861" y="747"/>
                </a:lnTo>
                <a:lnTo>
                  <a:pt x="879" y="747"/>
                </a:lnTo>
                <a:lnTo>
                  <a:pt x="879" y="783"/>
                </a:lnTo>
                <a:lnTo>
                  <a:pt x="861" y="7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ja-JP" altLang="en-US"/>
          </a:p>
        </p:txBody>
      </p:sp>
      <p:grpSp>
        <p:nvGrpSpPr>
          <p:cNvPr id="3" name="グループ化 158"/>
          <p:cNvGrpSpPr/>
          <p:nvPr/>
        </p:nvGrpSpPr>
        <p:grpSpPr>
          <a:xfrm>
            <a:off x="2519772" y="4689140"/>
            <a:ext cx="1188132" cy="252028"/>
            <a:chOff x="3095836" y="3681028"/>
            <a:chExt cx="1292715" cy="252028"/>
          </a:xfrm>
          <a:solidFill>
            <a:schemeClr val="accent6"/>
          </a:solidFill>
        </p:grpSpPr>
        <p:grpSp>
          <p:nvGrpSpPr>
            <p:cNvPr id="5" name="グループ化 278"/>
            <p:cNvGrpSpPr/>
            <p:nvPr/>
          </p:nvGrpSpPr>
          <p:grpSpPr>
            <a:xfrm>
              <a:off x="3095836" y="3681028"/>
              <a:ext cx="111441" cy="252028"/>
              <a:chOff x="3084116" y="682625"/>
              <a:chExt cx="381000" cy="381000"/>
            </a:xfrm>
            <a:grpFill/>
          </p:grpSpPr>
          <p:sp>
            <p:nvSpPr>
              <p:cNvPr id="11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8" name="グループ化 278"/>
            <p:cNvGrpSpPr/>
            <p:nvPr/>
          </p:nvGrpSpPr>
          <p:grpSpPr>
            <a:xfrm>
              <a:off x="3207277" y="3681028"/>
              <a:ext cx="111441" cy="252028"/>
              <a:chOff x="3084116" y="682625"/>
              <a:chExt cx="381000" cy="381000"/>
            </a:xfrm>
            <a:grpFill/>
          </p:grpSpPr>
          <p:sp>
            <p:nvSpPr>
              <p:cNvPr id="11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9" name="グループ化 278"/>
            <p:cNvGrpSpPr/>
            <p:nvPr/>
          </p:nvGrpSpPr>
          <p:grpSpPr>
            <a:xfrm>
              <a:off x="3318718" y="3681028"/>
              <a:ext cx="111441" cy="252028"/>
              <a:chOff x="3084116" y="682625"/>
              <a:chExt cx="381000" cy="381000"/>
            </a:xfrm>
            <a:grpFill/>
          </p:grpSpPr>
          <p:sp>
            <p:nvSpPr>
              <p:cNvPr id="10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0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0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0" name="グループ化 278"/>
            <p:cNvGrpSpPr/>
            <p:nvPr/>
          </p:nvGrpSpPr>
          <p:grpSpPr>
            <a:xfrm>
              <a:off x="3430159" y="3681028"/>
              <a:ext cx="111441" cy="252028"/>
              <a:chOff x="3084116" y="682625"/>
              <a:chExt cx="381000" cy="381000"/>
            </a:xfrm>
            <a:grpFill/>
          </p:grpSpPr>
          <p:sp>
            <p:nvSpPr>
              <p:cNvPr id="94"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95"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03"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1" name="グループ化 278"/>
            <p:cNvGrpSpPr/>
            <p:nvPr/>
          </p:nvGrpSpPr>
          <p:grpSpPr>
            <a:xfrm>
              <a:off x="3519312" y="3681028"/>
              <a:ext cx="111441" cy="252028"/>
              <a:chOff x="3084116" y="682625"/>
              <a:chExt cx="381000" cy="381000"/>
            </a:xfrm>
            <a:grpFill/>
          </p:grpSpPr>
          <p:sp>
            <p:nvSpPr>
              <p:cNvPr id="88"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9"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9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2" name="グループ化 278"/>
            <p:cNvGrpSpPr/>
            <p:nvPr/>
          </p:nvGrpSpPr>
          <p:grpSpPr>
            <a:xfrm>
              <a:off x="3630753" y="3681028"/>
              <a:ext cx="111441" cy="252028"/>
              <a:chOff x="3084116" y="682625"/>
              <a:chExt cx="381000" cy="381000"/>
            </a:xfrm>
            <a:grpFill/>
          </p:grpSpPr>
          <p:sp>
            <p:nvSpPr>
              <p:cNvPr id="85"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6"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7"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3" name="グループ化 278"/>
            <p:cNvGrpSpPr/>
            <p:nvPr/>
          </p:nvGrpSpPr>
          <p:grpSpPr>
            <a:xfrm>
              <a:off x="3742194" y="3681028"/>
              <a:ext cx="111441" cy="252028"/>
              <a:chOff x="3084116" y="682625"/>
              <a:chExt cx="381000" cy="381000"/>
            </a:xfrm>
            <a:grpFill/>
          </p:grpSpPr>
          <p:sp>
            <p:nvSpPr>
              <p:cNvPr id="82"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3"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4"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4" name="グループ化 278"/>
            <p:cNvGrpSpPr/>
            <p:nvPr/>
          </p:nvGrpSpPr>
          <p:grpSpPr>
            <a:xfrm>
              <a:off x="3853634" y="3681028"/>
              <a:ext cx="111441" cy="252028"/>
              <a:chOff x="3084116" y="682625"/>
              <a:chExt cx="381000" cy="381000"/>
            </a:xfrm>
            <a:grpFill/>
          </p:grpSpPr>
          <p:sp>
            <p:nvSpPr>
              <p:cNvPr id="79"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0"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81"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5" name="グループ化 278"/>
            <p:cNvGrpSpPr/>
            <p:nvPr/>
          </p:nvGrpSpPr>
          <p:grpSpPr>
            <a:xfrm>
              <a:off x="3965075" y="3681028"/>
              <a:ext cx="111441" cy="252028"/>
              <a:chOff x="3084116" y="682625"/>
              <a:chExt cx="381000" cy="381000"/>
            </a:xfrm>
            <a:grpFill/>
          </p:grpSpPr>
          <p:sp>
            <p:nvSpPr>
              <p:cNvPr id="76"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77"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78"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 name="グループ化 278"/>
            <p:cNvGrpSpPr/>
            <p:nvPr/>
          </p:nvGrpSpPr>
          <p:grpSpPr>
            <a:xfrm>
              <a:off x="4054228" y="3681028"/>
              <a:ext cx="111441" cy="252028"/>
              <a:chOff x="3084116" y="682625"/>
              <a:chExt cx="381000" cy="381000"/>
            </a:xfrm>
            <a:grpFill/>
          </p:grpSpPr>
          <p:sp>
            <p:nvSpPr>
              <p:cNvPr id="73"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74"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75"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7" name="グループ化 278"/>
            <p:cNvGrpSpPr/>
            <p:nvPr/>
          </p:nvGrpSpPr>
          <p:grpSpPr>
            <a:xfrm>
              <a:off x="4165669" y="3681028"/>
              <a:ext cx="111441" cy="252028"/>
              <a:chOff x="3084116" y="682625"/>
              <a:chExt cx="381000" cy="381000"/>
            </a:xfrm>
            <a:grpFill/>
          </p:grpSpPr>
          <p:sp>
            <p:nvSpPr>
              <p:cNvPr id="70"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71"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72"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8" name="グループ化 278"/>
            <p:cNvGrpSpPr/>
            <p:nvPr/>
          </p:nvGrpSpPr>
          <p:grpSpPr>
            <a:xfrm>
              <a:off x="4277110" y="3681028"/>
              <a:ext cx="111441" cy="252028"/>
              <a:chOff x="3084116" y="682625"/>
              <a:chExt cx="381000" cy="381000"/>
            </a:xfrm>
            <a:grpFill/>
          </p:grpSpPr>
          <p:sp>
            <p:nvSpPr>
              <p:cNvPr id="67" name="Freeform 191"/>
              <p:cNvSpPr>
                <a:spLocks noEditPoints="1"/>
              </p:cNvSpPr>
              <p:nvPr/>
            </p:nvSpPr>
            <p:spPr bwMode="auto">
              <a:xfrm>
                <a:off x="3084116" y="682625"/>
                <a:ext cx="381000" cy="381000"/>
              </a:xfrm>
              <a:custGeom>
                <a:avLst/>
                <a:gdLst/>
                <a:ahLst/>
                <a:cxnLst>
                  <a:cxn ang="0">
                    <a:pos x="0" y="240"/>
                  </a:cxn>
                  <a:cxn ang="0">
                    <a:pos x="240" y="240"/>
                  </a:cxn>
                  <a:cxn ang="0">
                    <a:pos x="240" y="0"/>
                  </a:cxn>
                  <a:cxn ang="0">
                    <a:pos x="0" y="0"/>
                  </a:cxn>
                  <a:cxn ang="0">
                    <a:pos x="0" y="240"/>
                  </a:cxn>
                  <a:cxn ang="0">
                    <a:pos x="216" y="216"/>
                  </a:cxn>
                  <a:cxn ang="0">
                    <a:pos x="24" y="216"/>
                  </a:cxn>
                  <a:cxn ang="0">
                    <a:pos x="24" y="72"/>
                  </a:cxn>
                  <a:cxn ang="0">
                    <a:pos x="216" y="72"/>
                  </a:cxn>
                  <a:cxn ang="0">
                    <a:pos x="216" y="216"/>
                  </a:cxn>
                </a:cxnLst>
                <a:rect l="0" t="0" r="r" b="b"/>
                <a:pathLst>
                  <a:path w="240" h="240">
                    <a:moveTo>
                      <a:pt x="0" y="240"/>
                    </a:moveTo>
                    <a:lnTo>
                      <a:pt x="240" y="240"/>
                    </a:lnTo>
                    <a:lnTo>
                      <a:pt x="240" y="0"/>
                    </a:lnTo>
                    <a:lnTo>
                      <a:pt x="0" y="0"/>
                    </a:lnTo>
                    <a:lnTo>
                      <a:pt x="0" y="240"/>
                    </a:lnTo>
                    <a:close/>
                    <a:moveTo>
                      <a:pt x="216" y="216"/>
                    </a:moveTo>
                    <a:lnTo>
                      <a:pt x="24" y="216"/>
                    </a:lnTo>
                    <a:lnTo>
                      <a:pt x="24" y="72"/>
                    </a:lnTo>
                    <a:lnTo>
                      <a:pt x="216" y="72"/>
                    </a:lnTo>
                    <a:lnTo>
                      <a:pt x="216" y="2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68" name="Freeform 192"/>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69" name="Freeform 193"/>
              <p:cNvSpPr>
                <a:spLocks/>
              </p:cNvSpPr>
              <p:nvPr/>
            </p:nvSpPr>
            <p:spPr bwMode="auto">
              <a:xfrm>
                <a:off x="3217466" y="835025"/>
                <a:ext cx="114300" cy="152400"/>
              </a:xfrm>
              <a:custGeom>
                <a:avLst/>
                <a:gdLst/>
                <a:ahLst/>
                <a:cxnLst>
                  <a:cxn ang="0">
                    <a:pos x="58" y="32"/>
                  </a:cxn>
                  <a:cxn ang="0">
                    <a:pos x="58" y="32"/>
                  </a:cxn>
                  <a:cxn ang="0">
                    <a:pos x="52" y="42"/>
                  </a:cxn>
                  <a:cxn ang="0">
                    <a:pos x="46" y="54"/>
                  </a:cxn>
                  <a:cxn ang="0">
                    <a:pos x="46" y="54"/>
                  </a:cxn>
                  <a:cxn ang="0">
                    <a:pos x="40" y="76"/>
                  </a:cxn>
                  <a:cxn ang="0">
                    <a:pos x="40" y="76"/>
                  </a:cxn>
                  <a:cxn ang="0">
                    <a:pos x="38" y="96"/>
                  </a:cxn>
                  <a:cxn ang="0">
                    <a:pos x="14" y="96"/>
                  </a:cxn>
                  <a:cxn ang="0">
                    <a:pos x="14" y="96"/>
                  </a:cxn>
                  <a:cxn ang="0">
                    <a:pos x="18" y="74"/>
                  </a:cxn>
                  <a:cxn ang="0">
                    <a:pos x="26" y="54"/>
                  </a:cxn>
                  <a:cxn ang="0">
                    <a:pos x="26" y="54"/>
                  </a:cxn>
                  <a:cxn ang="0">
                    <a:pos x="36" y="36"/>
                  </a:cxn>
                  <a:cxn ang="0">
                    <a:pos x="50" y="18"/>
                  </a:cxn>
                  <a:cxn ang="0">
                    <a:pos x="0" y="18"/>
                  </a:cxn>
                  <a:cxn ang="0">
                    <a:pos x="0" y="0"/>
                  </a:cxn>
                  <a:cxn ang="0">
                    <a:pos x="72" y="0"/>
                  </a:cxn>
                  <a:cxn ang="0">
                    <a:pos x="72" y="16"/>
                  </a:cxn>
                  <a:cxn ang="0">
                    <a:pos x="72" y="16"/>
                  </a:cxn>
                  <a:cxn ang="0">
                    <a:pos x="64" y="24"/>
                  </a:cxn>
                  <a:cxn ang="0">
                    <a:pos x="58" y="32"/>
                  </a:cxn>
                </a:cxnLst>
                <a:rect l="0" t="0" r="r" b="b"/>
                <a:pathLst>
                  <a:path w="72" h="96">
                    <a:moveTo>
                      <a:pt x="58" y="32"/>
                    </a:moveTo>
                    <a:lnTo>
                      <a:pt x="58" y="32"/>
                    </a:lnTo>
                    <a:lnTo>
                      <a:pt x="52" y="42"/>
                    </a:lnTo>
                    <a:lnTo>
                      <a:pt x="46" y="54"/>
                    </a:lnTo>
                    <a:lnTo>
                      <a:pt x="46" y="54"/>
                    </a:lnTo>
                    <a:lnTo>
                      <a:pt x="40" y="76"/>
                    </a:lnTo>
                    <a:lnTo>
                      <a:pt x="40" y="76"/>
                    </a:lnTo>
                    <a:lnTo>
                      <a:pt x="38" y="96"/>
                    </a:lnTo>
                    <a:lnTo>
                      <a:pt x="14" y="96"/>
                    </a:lnTo>
                    <a:lnTo>
                      <a:pt x="14" y="96"/>
                    </a:lnTo>
                    <a:lnTo>
                      <a:pt x="18" y="74"/>
                    </a:lnTo>
                    <a:lnTo>
                      <a:pt x="26" y="54"/>
                    </a:lnTo>
                    <a:lnTo>
                      <a:pt x="26" y="54"/>
                    </a:lnTo>
                    <a:lnTo>
                      <a:pt x="36" y="36"/>
                    </a:lnTo>
                    <a:lnTo>
                      <a:pt x="50" y="18"/>
                    </a:lnTo>
                    <a:lnTo>
                      <a:pt x="0" y="18"/>
                    </a:lnTo>
                    <a:lnTo>
                      <a:pt x="0" y="0"/>
                    </a:lnTo>
                    <a:lnTo>
                      <a:pt x="72" y="0"/>
                    </a:lnTo>
                    <a:lnTo>
                      <a:pt x="72" y="16"/>
                    </a:lnTo>
                    <a:lnTo>
                      <a:pt x="72" y="16"/>
                    </a:lnTo>
                    <a:lnTo>
                      <a:pt x="64" y="24"/>
                    </a:lnTo>
                    <a:lnTo>
                      <a:pt x="58" y="32"/>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181" name="テキスト ボックス 180"/>
          <p:cNvSpPr txBox="1"/>
          <p:nvPr/>
        </p:nvSpPr>
        <p:spPr>
          <a:xfrm>
            <a:off x="359472" y="3248980"/>
            <a:ext cx="2160300" cy="360040"/>
          </a:xfrm>
          <a:prstGeom prst="rect">
            <a:avLst/>
          </a:prstGeom>
        </p:spPr>
        <p:txBody>
          <a:bodyPr wrap="square" lIns="0" tIns="0" rIns="0" bIns="0" rtlCol="0" anchor="t" anchorCtr="0">
            <a:normAutofit/>
          </a:bodyPr>
          <a:lstStyle/>
          <a:p>
            <a:pPr>
              <a:lnSpc>
                <a:spcPts val="2800"/>
              </a:lnSpc>
              <a:spcBef>
                <a:spcPct val="0"/>
              </a:spcBef>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確定処理（年調・再年調）</a:t>
            </a:r>
          </a:p>
        </p:txBody>
      </p:sp>
      <p:grpSp>
        <p:nvGrpSpPr>
          <p:cNvPr id="20" name="グループ化 33"/>
          <p:cNvGrpSpPr/>
          <p:nvPr/>
        </p:nvGrpSpPr>
        <p:grpSpPr>
          <a:xfrm>
            <a:off x="827584" y="3717032"/>
            <a:ext cx="1116064" cy="720080"/>
            <a:chOff x="755576" y="2708920"/>
            <a:chExt cx="1116064" cy="815392"/>
          </a:xfrm>
          <a:solidFill>
            <a:schemeClr val="accent2"/>
          </a:solidFill>
        </p:grpSpPr>
        <p:grpSp>
          <p:nvGrpSpPr>
            <p:cNvPr id="21" name="グループ化 514"/>
            <p:cNvGrpSpPr/>
            <p:nvPr/>
          </p:nvGrpSpPr>
          <p:grpSpPr>
            <a:xfrm>
              <a:off x="755576" y="2888940"/>
              <a:ext cx="635372" cy="635372"/>
              <a:chOff x="3203848" y="3291830"/>
              <a:chExt cx="381000" cy="381000"/>
            </a:xfrm>
            <a:grpFill/>
          </p:grpSpPr>
          <p:sp>
            <p:nvSpPr>
              <p:cNvPr id="187"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8"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2" name="グループ化 525"/>
            <p:cNvGrpSpPr/>
            <p:nvPr/>
          </p:nvGrpSpPr>
          <p:grpSpPr>
            <a:xfrm>
              <a:off x="1331640" y="2708920"/>
              <a:ext cx="540000" cy="540000"/>
              <a:chOff x="3784104" y="1923678"/>
              <a:chExt cx="381000" cy="381000"/>
            </a:xfrm>
            <a:grpFill/>
          </p:grpSpPr>
          <p:sp>
            <p:nvSpPr>
              <p:cNvPr id="185"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86"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189" name="乗算記号 188"/>
          <p:cNvSpPr/>
          <p:nvPr/>
        </p:nvSpPr>
        <p:spPr>
          <a:xfrm>
            <a:off x="2699792" y="4365104"/>
            <a:ext cx="828092" cy="864096"/>
          </a:xfrm>
          <a:prstGeom prst="mathMultiply">
            <a:avLst/>
          </a:prstGeom>
          <a:ln>
            <a:solidFill>
              <a:schemeClr val="bg1">
                <a:lumMod val="8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90" name="テキスト ボックス 189"/>
          <p:cNvSpPr txBox="1"/>
          <p:nvPr/>
        </p:nvSpPr>
        <p:spPr>
          <a:xfrm>
            <a:off x="287524" y="4473116"/>
            <a:ext cx="2016224" cy="360040"/>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マイナンバー管理者</a:t>
            </a:r>
          </a:p>
        </p:txBody>
      </p:sp>
      <p:sp>
        <p:nvSpPr>
          <p:cNvPr id="192" name="Freeform 364"/>
          <p:cNvSpPr>
            <a:spLocks noEditPoints="1"/>
          </p:cNvSpPr>
          <p:nvPr/>
        </p:nvSpPr>
        <p:spPr bwMode="auto">
          <a:xfrm>
            <a:off x="6084168" y="2888940"/>
            <a:ext cx="684076" cy="756084"/>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chemeClr val="accent5">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193" name="Freeform 364"/>
          <p:cNvSpPr>
            <a:spLocks noEditPoints="1"/>
          </p:cNvSpPr>
          <p:nvPr/>
        </p:nvSpPr>
        <p:spPr bwMode="auto">
          <a:xfrm>
            <a:off x="7668344" y="2888940"/>
            <a:ext cx="684076" cy="756084"/>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chemeClr val="accent5">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194" name="テキスト ボックス 193"/>
          <p:cNvSpPr txBox="1"/>
          <p:nvPr/>
        </p:nvSpPr>
        <p:spPr>
          <a:xfrm>
            <a:off x="7308304" y="3789040"/>
            <a:ext cx="1296144" cy="540060"/>
          </a:xfrm>
          <a:prstGeom prst="rect">
            <a:avLst/>
          </a:prstGeom>
          <a:ln>
            <a:noFill/>
          </a:ln>
        </p:spPr>
        <p:txBody>
          <a:bodyPr wrap="square" lIns="0" tIns="0" rIns="0" bIns="0" rtlCol="0" anchor="t" anchorCtr="0">
            <a:normAutofit/>
          </a:bodyPr>
          <a:lstStyle/>
          <a:p>
            <a:pPr marL="0" marR="0" indent="0" algn="ctr" defTabSz="914400" rtl="0" eaLnBrk="1" fontAlgn="auto" latinLnBrk="0" hangingPunct="1">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マイナンバー</a:t>
            </a:r>
            <a:endParaRPr lang="en-US" altLang="ja-JP" sz="1400" dirty="0" smtClean="0">
              <a:latin typeface="メイリオ" pitchFamily="50" charset="-128"/>
              <a:ea typeface="メイリオ" pitchFamily="50" charset="-128"/>
              <a:cs typeface="メイリオ" pitchFamily="50" charset="-128"/>
            </a:endParaRPr>
          </a:p>
          <a:p>
            <a:pPr marL="0" marR="0" indent="0" algn="ctr" defTabSz="914400" rtl="0" eaLnBrk="1" fontAlgn="auto" latinLnBrk="0" hangingPunct="1">
              <a:spcBef>
                <a:spcPct val="0"/>
              </a:spcBef>
              <a:spcAft>
                <a:spcPts val="0"/>
              </a:spcAft>
              <a:buClrTx/>
              <a:buSzTx/>
              <a:buFontTx/>
              <a:buNone/>
              <a:tabLst/>
            </a:pPr>
            <a:r>
              <a:rPr lang="ja-JP" altLang="en-US" sz="1400" dirty="0" smtClean="0">
                <a:latin typeface="メイリオ" pitchFamily="50" charset="-128"/>
                <a:ea typeface="メイリオ" pitchFamily="50" charset="-128"/>
                <a:cs typeface="メイリオ" pitchFamily="50" charset="-128"/>
              </a:rPr>
              <a:t>除外者データ</a:t>
            </a:r>
            <a:endParaRPr lang="en-US" altLang="ja-JP" sz="1400" dirty="0" smtClean="0">
              <a:latin typeface="メイリオ" pitchFamily="50" charset="-128"/>
              <a:ea typeface="メイリオ" pitchFamily="50" charset="-128"/>
              <a:cs typeface="メイリオ" pitchFamily="50" charset="-128"/>
            </a:endParaRPr>
          </a:p>
        </p:txBody>
      </p:sp>
      <p:sp>
        <p:nvSpPr>
          <p:cNvPr id="195" name="Freeform 364"/>
          <p:cNvSpPr>
            <a:spLocks noEditPoints="1"/>
          </p:cNvSpPr>
          <p:nvPr/>
        </p:nvSpPr>
        <p:spPr bwMode="auto">
          <a:xfrm>
            <a:off x="6912260" y="4941168"/>
            <a:ext cx="756084" cy="828092"/>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196" name="テキスト ボックス 195"/>
          <p:cNvSpPr txBox="1"/>
          <p:nvPr/>
        </p:nvSpPr>
        <p:spPr>
          <a:xfrm>
            <a:off x="6660232" y="5913276"/>
            <a:ext cx="1476164" cy="432048"/>
          </a:xfrm>
          <a:prstGeom prst="rect">
            <a:avLst/>
          </a:prstGeom>
        </p:spPr>
        <p:txBody>
          <a:bodyPr wrap="square" lIns="0" tIns="0" rIns="0" bIns="0" rtlCol="0" anchor="t" anchorCtr="0">
            <a:normAutofit fontScale="92500" lnSpcReduction="20000"/>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マイナンバー</a:t>
            </a:r>
            <a:endParaRPr kumimoji="1" lang="en-US" altLang="ja-JP"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申請添付データ</a:t>
            </a:r>
          </a:p>
        </p:txBody>
      </p:sp>
      <p:sp>
        <p:nvSpPr>
          <p:cNvPr id="197" name="テキスト ボックス 196"/>
          <p:cNvSpPr txBox="1"/>
          <p:nvPr/>
        </p:nvSpPr>
        <p:spPr>
          <a:xfrm>
            <a:off x="2483768" y="5229200"/>
            <a:ext cx="1296144" cy="504056"/>
          </a:xfrm>
          <a:prstGeom prst="rect">
            <a:avLst/>
          </a:prstGeom>
        </p:spPr>
        <p:txBody>
          <a:bodyPr wrap="square" lIns="0" tIns="0" rIns="0" bIns="0" rtlCol="0" anchor="t" anchorCtr="0">
            <a:normAutofit lnSpcReduction="10000"/>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マイナンバー</a:t>
            </a:r>
            <a:endPar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データ削除</a:t>
            </a:r>
          </a:p>
        </p:txBody>
      </p:sp>
      <p:sp>
        <p:nvSpPr>
          <p:cNvPr id="199" name="テキスト ボックス 198"/>
          <p:cNvSpPr txBox="1"/>
          <p:nvPr/>
        </p:nvSpPr>
        <p:spPr>
          <a:xfrm>
            <a:off x="2483768" y="3392996"/>
            <a:ext cx="1296144" cy="432048"/>
          </a:xfrm>
          <a:prstGeom prst="rect">
            <a:avLst/>
          </a:prstGeom>
        </p:spPr>
        <p:txBody>
          <a:bodyPr wrap="square" lIns="0" tIns="0" rIns="0" bIns="0" rtlCol="0" anchor="t" anchorCtr="0">
            <a:normAutofit/>
          </a:bodyPr>
          <a:lstStyle/>
          <a:p>
            <a:pPr marL="0" marR="0" indent="0" algn="ctr"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有効期限</a:t>
            </a:r>
            <a:endPar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p:txBody>
      </p:sp>
      <p:sp>
        <p:nvSpPr>
          <p:cNvPr id="200" name="テキスト ボックス 199"/>
          <p:cNvSpPr txBox="1"/>
          <p:nvPr/>
        </p:nvSpPr>
        <p:spPr>
          <a:xfrm>
            <a:off x="575556" y="4869160"/>
            <a:ext cx="1584176" cy="972108"/>
          </a:xfrm>
          <a:prstGeom prst="rect">
            <a:avLst/>
          </a:prstGeom>
        </p:spPr>
        <p:txBody>
          <a:bodyPr wrap="square" lIns="0" tIns="0" rIns="0" bIns="0" rtlCol="0" anchor="t" anchorCtr="0">
            <a:normAutofit/>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再年調確定時</a:t>
            </a:r>
            <a:endPar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画面で指定した</a:t>
            </a:r>
            <a:endPar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年調年</a:t>
            </a:r>
          </a:p>
        </p:txBody>
      </p:sp>
      <p:sp>
        <p:nvSpPr>
          <p:cNvPr id="201" name="テキスト ボックス 200"/>
          <p:cNvSpPr txBox="1"/>
          <p:nvPr/>
        </p:nvSpPr>
        <p:spPr>
          <a:xfrm>
            <a:off x="431540" y="5841268"/>
            <a:ext cx="1836204" cy="504056"/>
          </a:xfrm>
          <a:prstGeom prst="rect">
            <a:avLst/>
          </a:prstGeom>
        </p:spPr>
        <p:txBody>
          <a:bodyPr wrap="square" lIns="0" tIns="0" rIns="0" bIns="0" rtlCol="0" anchor="t" anchorCtr="0">
            <a:normAutofit lnSpcReduction="10000"/>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12</a:t>
            </a: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月</a:t>
            </a:r>
            <a:r>
              <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31</a:t>
            </a: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日以前</a:t>
            </a:r>
            <a:endPar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の有効期限が削除対象</a:t>
            </a:r>
            <a:endPar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p:txBody>
      </p:sp>
      <p:sp>
        <p:nvSpPr>
          <p:cNvPr id="202" name="テキスト ボックス 201"/>
          <p:cNvSpPr txBox="1"/>
          <p:nvPr/>
        </p:nvSpPr>
        <p:spPr>
          <a:xfrm>
            <a:off x="1115616" y="5589240"/>
            <a:ext cx="504056" cy="288032"/>
          </a:xfrm>
          <a:prstGeom prst="rect">
            <a:avLst/>
          </a:prstGeom>
        </p:spPr>
        <p:txBody>
          <a:bodyPr wrap="square" lIns="0" tIns="0" rIns="0" bIns="0" rtlCol="0" anchor="t" anchorCtr="0">
            <a:normAutofit/>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a:t>
            </a:r>
          </a:p>
        </p:txBody>
      </p:sp>
      <p:sp>
        <p:nvSpPr>
          <p:cNvPr id="203" name="正方形/長方形 202"/>
          <p:cNvSpPr/>
          <p:nvPr/>
        </p:nvSpPr>
        <p:spPr>
          <a:xfrm>
            <a:off x="284813" y="2852936"/>
            <a:ext cx="902811" cy="307777"/>
          </a:xfrm>
          <a:prstGeom prst="rect">
            <a:avLst/>
          </a:prstGeom>
        </p:spPr>
        <p:txBody>
          <a:bodyPr wrap="none">
            <a:spAutoFit/>
          </a:bodyPr>
          <a:lstStyle/>
          <a:p>
            <a:pPr>
              <a:defRPr/>
            </a:pPr>
            <a:r>
              <a:rPr lang="ja-JP" altLang="en-US" sz="1400" dirty="0" smtClean="0">
                <a:solidFill>
                  <a:schemeClr val="tx2"/>
                </a:solidFill>
                <a:latin typeface="メイリオ" pitchFamily="50" charset="-128"/>
                <a:ea typeface="メイリオ" pitchFamily="50" charset="-128"/>
                <a:cs typeface="メイリオ" pitchFamily="50" charset="-128"/>
              </a:rPr>
              <a:t>給与管理</a:t>
            </a:r>
            <a:endParaRPr lang="ja-JP" altLang="en-US" sz="1400" dirty="0">
              <a:solidFill>
                <a:schemeClr val="tx2">
                  <a:lumMod val="40000"/>
                  <a:lumOff val="60000"/>
                </a:scheme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359532" y="1376772"/>
            <a:ext cx="5514776" cy="3924436"/>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5433051" y="4257092"/>
            <a:ext cx="3171397" cy="2232248"/>
          </a:xfrm>
          <a:prstGeom prst="rect">
            <a:avLst/>
          </a:prstGeom>
          <a:noFill/>
          <a:ln w="9525">
            <a:noFill/>
            <a:miter lim="800000"/>
            <a:headEnd/>
            <a:tailEnd/>
          </a:ln>
        </p:spPr>
      </p:pic>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41</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sp>
        <p:nvSpPr>
          <p:cNvPr id="6" name="正方形/長方形 5"/>
          <p:cNvSpPr/>
          <p:nvPr/>
        </p:nvSpPr>
        <p:spPr>
          <a:xfrm>
            <a:off x="251520" y="1110226"/>
            <a:ext cx="2922595"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確定処理（年調・再年調）</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2" name="タイトル 11"/>
          <p:cNvSpPr>
            <a:spLocks noGrp="1"/>
          </p:cNvSpPr>
          <p:nvPr>
            <p:ph type="title"/>
          </p:nvPr>
        </p:nvSpPr>
        <p:spPr>
          <a:xfrm>
            <a:off x="396456" y="0"/>
            <a:ext cx="8280000" cy="980728"/>
          </a:xfrm>
        </p:spPr>
        <p:txBody>
          <a:bodyPr anchor="ctr"/>
          <a:lstStyle/>
          <a:p>
            <a:pPr lvl="0" fontAlgn="base">
              <a:lnSpc>
                <a:spcPct val="100000"/>
              </a:lnSpc>
              <a:spcAft>
                <a:spcPct val="0"/>
              </a:spcAft>
              <a:defRPr/>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HR+ PR+ field/HR </a:t>
            </a:r>
            <a:r>
              <a:rPr lang="ja-JP" altLang="en-US" dirty="0" smtClean="0">
                <a:solidFill>
                  <a:prstClr val="white"/>
                </a:solidFill>
                <a:latin typeface="Times New Roman" pitchFamily="18" charset="0"/>
                <a:ea typeface="メイリオ" pitchFamily="50" charset="-128"/>
                <a:cs typeface="Times New Roman" pitchFamily="18" charset="0"/>
              </a:rPr>
              <a:t>退職金</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800" spc="100" dirty="0" smtClean="0">
                <a:solidFill>
                  <a:srgbClr val="FFFFFF"/>
                </a:solidFill>
                <a:cs typeface="メイリオ" pitchFamily="50" charset="-128"/>
              </a:rPr>
              <a:t>　～</a:t>
            </a:r>
            <a:r>
              <a:rPr lang="en-US" altLang="ja-JP" sz="1800" spc="100" dirty="0" smtClean="0">
                <a:solidFill>
                  <a:srgbClr val="FFFFFF"/>
                </a:solidFill>
                <a:cs typeface="メイリオ" pitchFamily="50" charset="-128"/>
              </a:rPr>
              <a:t>1-4.</a:t>
            </a:r>
            <a:r>
              <a:rPr lang="ja-JP" altLang="en-US" sz="1800" spc="100" dirty="0" smtClean="0">
                <a:solidFill>
                  <a:srgbClr val="FFFFFF"/>
                </a:solidFill>
                <a:cs typeface="メイリオ" pitchFamily="50" charset="-128"/>
              </a:rPr>
              <a:t>マイナンバー自動削除処理対応 ～</a:t>
            </a:r>
            <a:endParaRPr kumimoji="1" lang="ja-JP" altLang="en-US" dirty="0"/>
          </a:p>
        </p:txBody>
      </p:sp>
      <p:sp>
        <p:nvSpPr>
          <p:cNvPr id="17" name="正方形/長方形 16"/>
          <p:cNvSpPr/>
          <p:nvPr/>
        </p:nvSpPr>
        <p:spPr>
          <a:xfrm>
            <a:off x="7053231" y="5157192"/>
            <a:ext cx="28803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5" cstate="print"/>
          <a:srcRect/>
          <a:stretch>
            <a:fillRect/>
          </a:stretch>
        </p:blipFill>
        <p:spPr bwMode="auto">
          <a:xfrm>
            <a:off x="7524328" y="2204864"/>
            <a:ext cx="954397" cy="1601632"/>
          </a:xfrm>
          <a:prstGeom prst="rect">
            <a:avLst/>
          </a:prstGeom>
          <a:noFill/>
          <a:ln w="9525">
            <a:noFill/>
            <a:miter lim="800000"/>
            <a:headEnd/>
            <a:tailEnd/>
          </a:ln>
        </p:spPr>
      </p:pic>
      <p:sp>
        <p:nvSpPr>
          <p:cNvPr id="11" name="正方形/長方形 10"/>
          <p:cNvSpPr/>
          <p:nvPr/>
        </p:nvSpPr>
        <p:spPr>
          <a:xfrm>
            <a:off x="7488324" y="2168860"/>
            <a:ext cx="1008112"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5904148" y="3933056"/>
            <a:ext cx="1656184" cy="432048"/>
          </a:xfrm>
          <a:prstGeom prst="rect">
            <a:avLst/>
          </a:prstGeom>
        </p:spPr>
        <p:txBody>
          <a:bodyPr wrap="squar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r>
              <a:rPr kumimoji="1" lang="ja-JP" altLang="en-US" sz="14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マイナンバー登録</a:t>
            </a:r>
          </a:p>
        </p:txBody>
      </p:sp>
      <p:sp>
        <p:nvSpPr>
          <p:cNvPr id="16" name="テキスト ボックス 15"/>
          <p:cNvSpPr txBox="1"/>
          <p:nvPr/>
        </p:nvSpPr>
        <p:spPr>
          <a:xfrm>
            <a:off x="5904148" y="2996952"/>
            <a:ext cx="1296144" cy="720080"/>
          </a:xfrm>
          <a:prstGeom prst="rect">
            <a:avLst/>
          </a:prstGeom>
        </p:spPr>
        <p:txBody>
          <a:bodyPr wrap="square" lIns="0" tIns="0" rIns="0" bIns="0" rtlCol="0" anchor="t" anchorCtr="0">
            <a:normAutofit lnSpcReduction="10000"/>
          </a:bodyPr>
          <a:lstStyle/>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マイナンバー</a:t>
            </a:r>
            <a:endPar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rPr>
              <a:t>データ削除</a:t>
            </a:r>
            <a:endParaRPr kumimoji="1" lang="en-US" altLang="ja-JP"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ct val="120000"/>
              </a:lnSpc>
              <a:spcBef>
                <a:spcPct val="0"/>
              </a:spcBef>
              <a:spcAft>
                <a:spcPts val="0"/>
              </a:spcAft>
              <a:buClrTx/>
              <a:buSzTx/>
              <a:buFontTx/>
              <a:buNone/>
              <a:tabLst/>
            </a:pPr>
            <a:r>
              <a:rPr lang="ja-JP" altLang="en-US" sz="1400" b="1" dirty="0" smtClean="0">
                <a:solidFill>
                  <a:schemeClr val="accent6"/>
                </a:solidFill>
                <a:latin typeface="メイリオ" pitchFamily="50" charset="-128"/>
                <a:ea typeface="メイリオ" pitchFamily="50" charset="-128"/>
                <a:cs typeface="メイリオ" pitchFamily="50" charset="-128"/>
              </a:rPr>
              <a:t>対象</a:t>
            </a:r>
            <a:endParaRPr kumimoji="1" lang="ja-JP" altLang="en-US" sz="1400" b="1" i="0" u="none" strike="noStrike" kern="1200" cap="none" spc="0" normalizeH="0" baseline="0" noProof="0" dirty="0" smtClean="0">
              <a:ln>
                <a:noFill/>
              </a:ln>
              <a:solidFill>
                <a:schemeClr val="accent6"/>
              </a:solidFill>
              <a:effectLst/>
              <a:uLnTx/>
              <a:uFillTx/>
              <a:latin typeface="メイリオ" pitchFamily="50" charset="-128"/>
              <a:ea typeface="メイリオ" pitchFamily="50" charset="-128"/>
              <a:cs typeface="メイリオ" pitchFamily="50" charset="-128"/>
            </a:endParaRPr>
          </a:p>
        </p:txBody>
      </p:sp>
      <p:cxnSp>
        <p:nvCxnSpPr>
          <p:cNvPr id="19" name="直線矢印コネクタ 18"/>
          <p:cNvCxnSpPr/>
          <p:nvPr/>
        </p:nvCxnSpPr>
        <p:spPr>
          <a:xfrm flipV="1">
            <a:off x="7308304" y="2924944"/>
            <a:ext cx="504056" cy="2160240"/>
          </a:xfrm>
          <a:prstGeom prst="straightConnector1">
            <a:avLst/>
          </a:prstGeom>
          <a:ln w="603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1115616" y="4401108"/>
            <a:ext cx="2988332"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bwMode="auto">
          <a:xfrm>
            <a:off x="6120172" y="2204864"/>
            <a:ext cx="864096" cy="720080"/>
          </a:xfrm>
          <a:prstGeom prst="rightArrow">
            <a:avLst>
              <a:gd name="adj1" fmla="val 37211"/>
              <a:gd name="adj2" fmla="val 50000"/>
            </a:avLst>
          </a:prstGeom>
          <a:solidFill>
            <a:schemeClr val="accent6">
              <a:lumMod val="20000"/>
              <a:lumOff val="80000"/>
            </a:schemeClr>
          </a:solidFill>
          <a:ln>
            <a:solidFill>
              <a:schemeClr val="bg1">
                <a:lumMod val="85000"/>
              </a:schemeClr>
            </a:solidFill>
            <a:headEnd/>
            <a:tailEnd/>
          </a:ln>
        </p:spPr>
        <p:style>
          <a:lnRef idx="2">
            <a:schemeClr val="accent6"/>
          </a:lnRef>
          <a:fillRef idx="1">
            <a:schemeClr val="lt1"/>
          </a:fillRef>
          <a:effectRef idx="0">
            <a:schemeClr val="accent6"/>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42</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7848872" cy="504056"/>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a:t>
            </a:r>
            <a:r>
              <a:rPr lang="en-US" altLang="ja-JP" sz="1300" dirty="0" err="1" smtClean="0">
                <a:latin typeface="+mj-ea"/>
                <a:ea typeface="+mj-ea"/>
                <a:cs typeface="Meiryo UI" pitchFamily="50" charset="-128"/>
              </a:rPr>
              <a:t>JB430600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確定処理（年調・再年調）</a:t>
            </a:r>
            <a:endParaRPr lang="en-US" altLang="ja-JP" sz="1300" dirty="0" smtClean="0">
              <a:latin typeface="+mj-ea"/>
              <a:ea typeface="+mj-ea"/>
              <a:cs typeface="Meiryo UI" pitchFamily="50" charset="-128"/>
            </a:endParaRPr>
          </a:p>
        </p:txBody>
      </p:sp>
      <p:sp>
        <p:nvSpPr>
          <p:cNvPr id="477" name="正方形/長方形 476"/>
          <p:cNvSpPr/>
          <p:nvPr/>
        </p:nvSpPr>
        <p:spPr>
          <a:xfrm>
            <a:off x="270314" y="2132856"/>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9" name="タイトル 11"/>
          <p:cNvSpPr>
            <a:spLocks noGrp="1"/>
          </p:cNvSpPr>
          <p:nvPr>
            <p:ph type="title"/>
          </p:nvPr>
        </p:nvSpPr>
        <p:spPr>
          <a:xfrm>
            <a:off x="396456" y="0"/>
            <a:ext cx="8280000" cy="980728"/>
          </a:xfrm>
        </p:spPr>
        <p:txBody>
          <a:bodyPr anchor="ctr"/>
          <a:lstStyle/>
          <a:p>
            <a:pPr lvl="0" fontAlgn="base">
              <a:lnSpc>
                <a:spcPct val="100000"/>
              </a:lnSpc>
              <a:spcAft>
                <a:spcPct val="0"/>
              </a:spcAft>
              <a:defRPr/>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HR+ PR+ field/HR </a:t>
            </a:r>
            <a:r>
              <a:rPr lang="ja-JP" altLang="en-US" dirty="0" smtClean="0">
                <a:solidFill>
                  <a:prstClr val="white"/>
                </a:solidFill>
                <a:latin typeface="Times New Roman" pitchFamily="18" charset="0"/>
                <a:ea typeface="メイリオ" pitchFamily="50" charset="-128"/>
                <a:cs typeface="Times New Roman" pitchFamily="18" charset="0"/>
              </a:rPr>
              <a:t>退職金</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800" spc="100" dirty="0" smtClean="0">
                <a:solidFill>
                  <a:srgbClr val="FFFFFF"/>
                </a:solidFill>
                <a:cs typeface="メイリオ" pitchFamily="50" charset="-128"/>
              </a:rPr>
              <a:t>　～</a:t>
            </a:r>
            <a:r>
              <a:rPr lang="en-US" altLang="ja-JP" sz="1800" spc="100" dirty="0" smtClean="0">
                <a:solidFill>
                  <a:srgbClr val="FFFFFF"/>
                </a:solidFill>
                <a:cs typeface="メイリオ" pitchFamily="50" charset="-128"/>
              </a:rPr>
              <a:t>1-4.</a:t>
            </a:r>
            <a:r>
              <a:rPr lang="ja-JP" altLang="en-US" sz="1800" spc="100" dirty="0" smtClean="0">
                <a:solidFill>
                  <a:srgbClr val="FFFFFF"/>
                </a:solidFill>
                <a:cs typeface="メイリオ" pitchFamily="50" charset="-128"/>
              </a:rPr>
              <a:t>マイナンバー自動削除処理対応 ～</a:t>
            </a:r>
            <a:endParaRPr kumimoji="1" lang="ja-JP" altLang="en-US" dirty="0"/>
          </a:p>
        </p:txBody>
      </p:sp>
      <p:graphicFrame>
        <p:nvGraphicFramePr>
          <p:cNvPr id="12" name="表 11"/>
          <p:cNvGraphicFramePr>
            <a:graphicFrameLocks noGrp="1"/>
          </p:cNvGraphicFramePr>
          <p:nvPr/>
        </p:nvGraphicFramePr>
        <p:xfrm>
          <a:off x="503548" y="2492896"/>
          <a:ext cx="8280923" cy="2125539"/>
        </p:xfrm>
        <a:graphic>
          <a:graphicData uri="http://schemas.openxmlformats.org/drawingml/2006/table">
            <a:tbl>
              <a:tblPr firstRow="1">
                <a:tableStyleId>{21E4AEA4-8DFA-4A89-87EB-49C32662AFE0}</a:tableStyleId>
              </a:tblPr>
              <a:tblGrid>
                <a:gridCol w="936104"/>
                <a:gridCol w="953774"/>
                <a:gridCol w="2470120"/>
                <a:gridCol w="1656184"/>
                <a:gridCol w="2264741"/>
              </a:tblGrid>
              <a:tr h="134394">
                <a:tc>
                  <a:txBody>
                    <a:bodyPr/>
                    <a:lstStyle/>
                    <a:p>
                      <a:pPr algn="ctr" fontAlgn="ctr"/>
                      <a:endParaRPr lang="ja-JP" altLang="en-US" sz="1100" b="0"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latin typeface="メイリオ" pitchFamily="50" charset="-128"/>
                          <a:ea typeface="メイリオ" pitchFamily="50" charset="-128"/>
                          <a:cs typeface="メイリオ" pitchFamily="50" charset="-128"/>
                        </a:rPr>
                        <a:t>テーブルＩＤ</a:t>
                      </a:r>
                      <a:endParaRPr lang="ja-JP" altLang="en-US" sz="11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solidFill>
                            <a:schemeClr val="bg1"/>
                          </a:solidFill>
                          <a:latin typeface="メイリオ" pitchFamily="50" charset="-128"/>
                          <a:ea typeface="メイリオ" pitchFamily="50" charset="-128"/>
                          <a:cs typeface="メイリオ" pitchFamily="50" charset="-128"/>
                        </a:rPr>
                        <a:t>テーブル名</a:t>
                      </a:r>
                      <a:endParaRPr lang="ja-JP" altLang="en-US" sz="1100" b="0" i="0" u="none" strike="noStrike" dirty="0">
                        <a:solidFill>
                          <a:schemeClr val="bg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latin typeface="メイリオ" pitchFamily="50" charset="-128"/>
                          <a:ea typeface="メイリオ" pitchFamily="50" charset="-128"/>
                          <a:cs typeface="メイリオ" pitchFamily="50" charset="-128"/>
                        </a:rPr>
                        <a:t>カラム名</a:t>
                      </a:r>
                      <a:endParaRPr lang="ja-JP" altLang="en-US" sz="1100" b="1" i="0" u="none" strike="noStrike" dirty="0">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latin typeface="メイリオ" pitchFamily="50" charset="-128"/>
                          <a:ea typeface="メイリオ" pitchFamily="50" charset="-128"/>
                          <a:cs typeface="メイリオ" pitchFamily="50" charset="-128"/>
                        </a:rPr>
                        <a:t>項目名</a:t>
                      </a:r>
                      <a:endParaRPr lang="ja-JP" altLang="en-US" sz="1100" b="1" i="0" u="none" strike="noStrike" dirty="0">
                        <a:latin typeface="メイリオ" pitchFamily="50" charset="-128"/>
                        <a:ea typeface="メイリオ" pitchFamily="50" charset="-128"/>
                        <a:cs typeface="メイリオ" pitchFamily="50" charset="-128"/>
                      </a:endParaRPr>
                    </a:p>
                  </a:txBody>
                  <a:tcPr marL="9084" marR="9084" marT="9084" marB="0" anchor="ctr"/>
                </a:tc>
              </a:tr>
              <a:tr h="160912">
                <a:tc rowSpan="11">
                  <a:txBody>
                    <a:bodyPr/>
                    <a:lstStyle/>
                    <a:p>
                      <a:pPr algn="l" fontAlgn="ctr"/>
                      <a:r>
                        <a:rPr lang="ja-JP" altLang="en-US" sz="1100" u="none" strike="noStrike" dirty="0" smtClean="0">
                          <a:solidFill>
                            <a:schemeClr val="tx1"/>
                          </a:solidFill>
                          <a:latin typeface="メイリオ" pitchFamily="50" charset="-128"/>
                          <a:ea typeface="メイリオ" pitchFamily="50" charset="-128"/>
                          <a:cs typeface="メイリオ" pitchFamily="50" charset="-128"/>
                        </a:rPr>
                        <a:t>新規テーブル</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rowSpan="11">
                  <a:txBody>
                    <a:bodyPr/>
                    <a:lstStyle/>
                    <a:p>
                      <a:pPr algn="l" fontAlgn="ctr"/>
                      <a:r>
                        <a:rPr kumimoji="1" lang="en-US" altLang="ja-JP" sz="1100" kern="1200" dirty="0" err="1" smtClean="0">
                          <a:solidFill>
                            <a:schemeClr val="tx1"/>
                          </a:solidFill>
                          <a:latin typeface="+mj-ea"/>
                          <a:ea typeface="+mn-ea"/>
                          <a:cs typeface="Meiryo UI" pitchFamily="50" charset="-128"/>
                        </a:rPr>
                        <a:t>PRMNDTRN</a:t>
                      </a:r>
                      <a:endParaRPr 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rowSpan="11">
                  <a:txBody>
                    <a:bodyPr/>
                    <a:lstStyle/>
                    <a:p>
                      <a:pPr algn="l" fontAlgn="ctr"/>
                      <a:r>
                        <a:rPr kumimoji="1" lang="ja-JP" altLang="en-US" sz="1100" kern="1200" dirty="0" smtClean="0">
                          <a:solidFill>
                            <a:schemeClr val="tx1"/>
                          </a:solidFill>
                          <a:latin typeface="+mj-ea"/>
                          <a:ea typeface="+mn-ea"/>
                          <a:cs typeface="Meiryo UI" pitchFamily="50" charset="-128"/>
                        </a:rPr>
                        <a:t>マイナンバー削除結果トラン</a:t>
                      </a:r>
                      <a:endParaRPr lang="en-US" altLang="ja-JP"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MND_KAI_CODE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会社コード</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MND_SYN_CODE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社員コード</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MND_ZKU_CODE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続柄コード</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MND_SEQ</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連番</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MND_IMG_NAME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証憑ファイル名</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MND_TAI_DATE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退職年月日</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MND_YUKO_DATE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有効期限</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MND_DEL_TBL</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削除対象テーブル</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MND_RPL_USR_ID</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更新ユーザ</a:t>
                      </a:r>
                      <a:r>
                        <a:rPr lang="en-US" altLang="ja-JP" sz="1100" b="0" i="0" u="none" strike="noStrike" dirty="0" smtClean="0">
                          <a:solidFill>
                            <a:schemeClr val="tx1"/>
                          </a:solidFill>
                          <a:latin typeface="メイリオ" pitchFamily="50" charset="-128"/>
                          <a:ea typeface="メイリオ" pitchFamily="50" charset="-128"/>
                          <a:cs typeface="メイリオ" pitchFamily="50" charset="-128"/>
                        </a:rPr>
                        <a:t>ID</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MND_RPL_STS_NO</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zh-CN" altLang="en-US" sz="1100" b="0" i="0" u="none" strike="noStrike" dirty="0" smtClean="0">
                          <a:solidFill>
                            <a:schemeClr val="tx1"/>
                          </a:solidFill>
                          <a:latin typeface="メイリオ" pitchFamily="50" charset="-128"/>
                          <a:ea typeface="メイリオ" pitchFamily="50" charset="-128"/>
                          <a:cs typeface="メイリオ" pitchFamily="50" charset="-128"/>
                        </a:rPr>
                        <a:t>更新端末番号</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vMerge="1">
                  <a:txBody>
                    <a:bodyPr/>
                    <a:lstStyle/>
                    <a:p>
                      <a:pPr algn="l" fontAlgn="ctr"/>
                      <a:endParaRPr 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vMerge="1">
                  <a:txBody>
                    <a:bodyPr/>
                    <a:lstStyle/>
                    <a:p>
                      <a:pPr algn="l" fontAlgn="ctr"/>
                      <a:endParaRPr lang="ja-JP" altLang="en-US" sz="1000" b="0" i="0" u="none" strike="noStrike" dirty="0">
                        <a:solidFill>
                          <a:schemeClr val="tx1">
                            <a:lumMod val="75000"/>
                            <a:lumOff val="25000"/>
                          </a:schemeClr>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MND_RPL_DATE</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更新システム日付</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bl>
          </a:graphicData>
        </a:graphic>
      </p:graphicFrame>
      <p:sp>
        <p:nvSpPr>
          <p:cNvPr id="13"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A7DF962-795A-4296-9D45-B90E7B5F8A00}" type="slidenum">
              <a:rPr lang="en-US" altLang="ja-JP"/>
              <a:pPr/>
              <a:t>43</a:t>
            </a:fld>
            <a:endParaRPr lang="en-US" altLang="ja-JP"/>
          </a:p>
        </p:txBody>
      </p:sp>
      <p:sp>
        <p:nvSpPr>
          <p:cNvPr id="2" name="フッター プレースホルダー 1"/>
          <p:cNvSpPr>
            <a:spLocks noGrp="1"/>
          </p:cNvSpPr>
          <p:nvPr>
            <p:ph type="ftr" sz="quarter" idx="11"/>
          </p:nvPr>
        </p:nvSpPr>
        <p:spPr/>
        <p:txBody>
          <a:bodyPr/>
          <a:lstStyle/>
          <a:p>
            <a:r>
              <a:rPr lang="en-US" altLang="ja-JP" smtClean="0"/>
              <a:t>©  SuperStream Inc. All rights reserved.</a:t>
            </a:r>
            <a:endParaRPr lang="ja-JP" altLang="en-US" dirty="0"/>
          </a:p>
        </p:txBody>
      </p:sp>
      <p:sp>
        <p:nvSpPr>
          <p:cNvPr id="9" name="AutoShape 4"/>
          <p:cNvSpPr>
            <a:spLocks noChangeArrowheads="1"/>
          </p:cNvSpPr>
          <p:nvPr/>
        </p:nvSpPr>
        <p:spPr bwMode="auto">
          <a:xfrm>
            <a:off x="341313" y="1844824"/>
            <a:ext cx="8424862" cy="1584325"/>
          </a:xfrm>
          <a:prstGeom prst="roundRect">
            <a:avLst>
              <a:gd name="adj" fmla="val 16667"/>
            </a:avLst>
          </a:prstGeom>
          <a:solidFill>
            <a:schemeClr val="bg1">
              <a:alpha val="85097"/>
            </a:scheme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lstStyle/>
          <a:p>
            <a:pPr fontAlgn="base">
              <a:spcBef>
                <a:spcPct val="0"/>
              </a:spcBef>
              <a:spcAft>
                <a:spcPct val="0"/>
              </a:spcAft>
            </a:pPr>
            <a:endParaRPr lang="ja-JP" altLang="en-US" sz="1600" b="1">
              <a:solidFill>
                <a:srgbClr val="FFFFFF"/>
              </a:solidFill>
              <a:latin typeface="メイリオ" pitchFamily="50" charset="-128"/>
              <a:ea typeface="メイリオ" pitchFamily="50" charset="-128"/>
              <a:cs typeface="メイリオ" pitchFamily="50" charset="-128"/>
            </a:endParaRPr>
          </a:p>
        </p:txBody>
      </p:sp>
      <p:sp>
        <p:nvSpPr>
          <p:cNvPr id="10" name="Rectangle 5"/>
          <p:cNvSpPr txBox="1">
            <a:spLocks noChangeArrowheads="1"/>
          </p:cNvSpPr>
          <p:nvPr/>
        </p:nvSpPr>
        <p:spPr bwMode="gray">
          <a:xfrm>
            <a:off x="519310" y="1844824"/>
            <a:ext cx="8085138" cy="1573213"/>
          </a:xfrm>
          <a:prstGeom prst="rect">
            <a:avLst/>
          </a:prstGeo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rIns="0" bIns="0" anchor="ctr"/>
          <a:lstStyle>
            <a:lvl1pPr algn="l" rtl="0" eaLnBrk="0" fontAlgn="base" hangingPunct="0">
              <a:lnSpc>
                <a:spcPts val="26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2pPr>
            <a:lvl3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3pPr>
            <a:lvl4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4pPr>
            <a:lvl5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5pPr>
            <a:lvl6pPr marL="4572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a:lstStyle>
          <a:p>
            <a:pPr algn="ctr">
              <a:lnSpc>
                <a:spcPct val="100000"/>
              </a:lnSpc>
            </a:pPr>
            <a:r>
              <a:rPr lang="en-US" altLang="ja-JP" b="1" dirty="0" smtClean="0">
                <a:solidFill>
                  <a:schemeClr val="accent4">
                    <a:lumMod val="75000"/>
                  </a:schemeClr>
                </a:solidFill>
                <a:latin typeface="メイリオ" pitchFamily="50" charset="-128"/>
                <a:ea typeface="メイリオ" pitchFamily="50" charset="-128"/>
                <a:cs typeface="メイリオ" pitchFamily="50" charset="-128"/>
              </a:rPr>
              <a:t>2.</a:t>
            </a:r>
            <a:r>
              <a:rPr lang="ja-JP" altLang="en-US" b="1" dirty="0" smtClean="0">
                <a:solidFill>
                  <a:schemeClr val="accent4">
                    <a:lumMod val="75000"/>
                  </a:schemeClr>
                </a:solidFill>
                <a:latin typeface="メイリオ" pitchFamily="50" charset="-128"/>
                <a:ea typeface="メイリオ" pitchFamily="50" charset="-128"/>
                <a:cs typeface="メイリオ" pitchFamily="50" charset="-128"/>
              </a:rPr>
              <a:t>人事管理について</a:t>
            </a:r>
            <a:endParaRPr lang="en-US" altLang="ja-JP" b="1" dirty="0" smtClean="0">
              <a:solidFill>
                <a:schemeClr val="accent4">
                  <a:lumMod val="75000"/>
                </a:schemeClr>
              </a:solidFill>
              <a:latin typeface="メイリオ" pitchFamily="50" charset="-128"/>
              <a:ea typeface="メイリオ" pitchFamily="50" charset="-128"/>
              <a:cs typeface="メイリオ" pitchFamily="50" charset="-128"/>
            </a:endParaRPr>
          </a:p>
          <a:p>
            <a:pPr algn="ctr">
              <a:lnSpc>
                <a:spcPct val="100000"/>
              </a:lnSpc>
            </a:pPr>
            <a:r>
              <a:rPr lang="en-US" altLang="ja-JP" sz="1800" i="1" dirty="0" smtClean="0">
                <a:solidFill>
                  <a:schemeClr val="accent4">
                    <a:lumMod val="75000"/>
                  </a:schemeClr>
                </a:solidFill>
                <a:latin typeface="Times New Roman" pitchFamily="18" charset="0"/>
                <a:cs typeface="Times New Roman" pitchFamily="18" charset="0"/>
              </a:rPr>
              <a:t> </a:t>
            </a:r>
            <a:r>
              <a:rPr lang="en-US" altLang="ja-JP" sz="1800" b="1" i="1" dirty="0" err="1" smtClean="0">
                <a:solidFill>
                  <a:schemeClr val="accent4">
                    <a:lumMod val="75000"/>
                  </a:schemeClr>
                </a:solidFill>
                <a:latin typeface="Times New Roman" pitchFamily="18" charset="0"/>
                <a:cs typeface="Times New Roman" pitchFamily="18" charset="0"/>
              </a:rPr>
              <a:t>SuperStream</a:t>
            </a:r>
            <a:r>
              <a:rPr lang="en-US" altLang="ja-JP" sz="1800" b="1" dirty="0" smtClean="0">
                <a:solidFill>
                  <a:schemeClr val="accent4">
                    <a:lumMod val="75000"/>
                  </a:schemeClr>
                </a:solidFill>
                <a:latin typeface="Times New Roman" pitchFamily="18" charset="0"/>
                <a:cs typeface="Times New Roman" pitchFamily="18" charset="0"/>
              </a:rPr>
              <a:t>-</a:t>
            </a:r>
            <a:r>
              <a:rPr lang="en-US" altLang="ja-JP" sz="1800" b="1" dirty="0" smtClean="0">
                <a:solidFill>
                  <a:schemeClr val="accent4">
                    <a:lumMod val="75000"/>
                  </a:schemeClr>
                </a:solidFill>
                <a:latin typeface="Times New Roman" pitchFamily="18" charset="0"/>
                <a:ea typeface="メイリオ" pitchFamily="50" charset="-128"/>
                <a:cs typeface="Times New Roman" pitchFamily="18" charset="0"/>
              </a:rPr>
              <a:t>HR+</a:t>
            </a:r>
          </a:p>
        </p:txBody>
      </p:sp>
    </p:spTree>
    <p:extLst>
      <p:ext uri="{BB962C8B-B14F-4D97-AF65-F5344CB8AC3E}">
        <p14:creationId xmlns:p14="http://schemas.microsoft.com/office/powerpoint/2010/main" xmlns="" val="4249907189"/>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iterate type="lt">
                                    <p:tmPct val="0"/>
                                  </p:iterate>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1000"/>
                            </p:stCondLst>
                            <p:childTnLst>
                              <p:par>
                                <p:cTn id="9" presetID="27" presetClass="entr" presetSubtype="0" fill="hold" grpId="1" nodeType="afterEffect">
                                  <p:stCondLst>
                                    <p:cond delay="0"/>
                                  </p:stCondLst>
                                  <p:iterate type="lt">
                                    <p:tmPct val="50000"/>
                                  </p:iterate>
                                  <p:childTnLst>
                                    <p:set>
                                      <p:cBhvr>
                                        <p:cTn id="10" dur="1" fill="hold">
                                          <p:stCondLst>
                                            <p:cond delay="0"/>
                                          </p:stCondLst>
                                        </p:cTn>
                                        <p:tgtEl>
                                          <p:spTgt spid="10"/>
                                        </p:tgtEl>
                                        <p:attrNameLst>
                                          <p:attrName>style.visibility</p:attrName>
                                        </p:attrNameLst>
                                      </p:cBhvr>
                                      <p:to>
                                        <p:strVal val="visible"/>
                                      </p:to>
                                    </p:set>
                                    <p:anim calcmode="discrete" valueType="clr">
                                      <p:cBhvr override="childStyle">
                                        <p:cTn id="11"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0"/>
                                        </p:tgtEl>
                                        <p:attrNameLst>
                                          <p:attrName>fillcolor</p:attrName>
                                        </p:attrNameLst>
                                      </p:cBhvr>
                                      <p:tavLst>
                                        <p:tav tm="0">
                                          <p:val>
                                            <p:clrVal>
                                              <a:schemeClr val="accent2"/>
                                            </p:clrVal>
                                          </p:val>
                                        </p:tav>
                                        <p:tav tm="50000">
                                          <p:val>
                                            <p:clrVal>
                                              <a:schemeClr val="hlink"/>
                                            </p:clrVal>
                                          </p:val>
                                        </p:tav>
                                      </p:tavLst>
                                    </p:anim>
                                    <p:set>
                                      <p:cBhvr>
                                        <p:cTn id="13"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44</a:t>
            </a:fld>
            <a:endParaRPr lang="ja-JP" altLang="en-US" dirty="0"/>
          </a:p>
        </p:txBody>
      </p:sp>
      <p:sp>
        <p:nvSpPr>
          <p:cNvPr id="39" name="タイトル 11"/>
          <p:cNvSpPr>
            <a:spLocks noGrp="1"/>
          </p:cNvSpPr>
          <p:nvPr>
            <p:ph type="title"/>
          </p:nvPr>
        </p:nvSpPr>
        <p:spPr>
          <a:xfrm>
            <a:off x="396456" y="80628"/>
            <a:ext cx="8280000" cy="792088"/>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 </a:t>
            </a:r>
            <a:r>
              <a:rPr lang="en-US" altLang="ja-JP" b="1" dirty="0" smtClean="0">
                <a:solidFill>
                  <a:prstClr val="white"/>
                </a:solidFill>
                <a:latin typeface="Times New Roman" pitchFamily="18" charset="0"/>
                <a:ea typeface="メイリオ" pitchFamily="50" charset="-128"/>
                <a:cs typeface="Times New Roman" pitchFamily="18" charset="0"/>
              </a:rPr>
              <a:t>HR+</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2-1.</a:t>
            </a:r>
            <a:r>
              <a:rPr lang="ja-JP" altLang="en-US" sz="1800" b="1" dirty="0" smtClean="0">
                <a:solidFill>
                  <a:schemeClr val="bg1"/>
                </a:solidFill>
                <a:latin typeface="メイリオ" pitchFamily="50" charset="-128"/>
                <a:ea typeface="メイリオ" pitchFamily="50" charset="-128"/>
                <a:cs typeface="メイリオ" pitchFamily="50" charset="-128"/>
              </a:rPr>
              <a:t>人事管理 更新ログ対応</a:t>
            </a:r>
            <a:r>
              <a:rPr lang="ja-JP" altLang="en-US" sz="1800" b="1" spc="100" dirty="0" smtClean="0">
                <a:solidFill>
                  <a:srgbClr val="FFFFFF"/>
                </a:solidFill>
                <a:cs typeface="メイリオ" pitchFamily="50" charset="-128"/>
              </a:rPr>
              <a:t>～</a:t>
            </a:r>
            <a:endParaRPr kumimoji="1" lang="ja-JP" altLang="en-US" b="1" dirty="0"/>
          </a:p>
        </p:txBody>
      </p:sp>
      <p:sp>
        <p:nvSpPr>
          <p:cNvPr id="23" name="フッター プレースホルダ 3"/>
          <p:cNvSpPr>
            <a:spLocks noGrp="1"/>
          </p:cNvSpPr>
          <p:nvPr>
            <p:ph type="ftr" sz="quarter" idx="3"/>
          </p:nvPr>
        </p:nvSpPr>
        <p:spPr/>
        <p:txBody>
          <a:bodyPr/>
          <a:lstStyle/>
          <a:p>
            <a:r>
              <a:rPr lang="en-US" altLang="ja-JP" sz="600" dirty="0" smtClean="0">
                <a:solidFill>
                  <a:schemeClr val="bg2">
                    <a:lumMod val="65000"/>
                  </a:schemeClr>
                </a:solidFill>
              </a:rPr>
              <a:t>©  </a:t>
            </a:r>
            <a:r>
              <a:rPr lang="en-US" altLang="ja-JP" sz="600" dirty="0" err="1" smtClean="0">
                <a:solidFill>
                  <a:schemeClr val="bg2">
                    <a:lumMod val="65000"/>
                  </a:schemeClr>
                </a:solidFill>
              </a:rPr>
              <a:t>SuperStream</a:t>
            </a:r>
            <a:r>
              <a:rPr lang="en-US" altLang="ja-JP" sz="600" dirty="0" smtClean="0">
                <a:solidFill>
                  <a:schemeClr val="bg2">
                    <a:lumMod val="65000"/>
                  </a:schemeClr>
                </a:solidFill>
              </a:rPr>
              <a:t> Inc. All rights reserved.</a:t>
            </a:r>
            <a:endParaRPr lang="ja-JP" altLang="en-US" sz="600" dirty="0">
              <a:solidFill>
                <a:schemeClr val="bg2">
                  <a:lumMod val="65000"/>
                </a:schemeClr>
              </a:solidFill>
            </a:endParaRPr>
          </a:p>
        </p:txBody>
      </p:sp>
      <p:sp>
        <p:nvSpPr>
          <p:cNvPr id="16" name="正方形/長方形 15"/>
          <p:cNvSpPr/>
          <p:nvPr/>
        </p:nvSpPr>
        <p:spPr>
          <a:xfrm>
            <a:off x="270314" y="1124744"/>
            <a:ext cx="1281120" cy="338554"/>
          </a:xfrm>
          <a:prstGeom prst="rect">
            <a:avLst/>
          </a:prstGeom>
        </p:spPr>
        <p:txBody>
          <a:bodyPr wrap="none">
            <a:spAutoFit/>
          </a:bodyPr>
          <a:lstStyle/>
          <a:p>
            <a:pPr>
              <a:defRPr/>
            </a:pPr>
            <a:r>
              <a:rPr lang="ja-JP" altLang="en-US" sz="1600" dirty="0" smtClean="0">
                <a:solidFill>
                  <a:schemeClr val="accent1"/>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lumMod val="40000"/>
                  <a:lumOff val="60000"/>
                </a:schemeClr>
              </a:solidFill>
              <a:latin typeface="メイリオ" pitchFamily="50" charset="-128"/>
              <a:ea typeface="メイリオ" pitchFamily="50" charset="-128"/>
              <a:cs typeface="メイリオ" pitchFamily="50" charset="-128"/>
            </a:endParaRPr>
          </a:p>
        </p:txBody>
      </p:sp>
      <p:sp>
        <p:nvSpPr>
          <p:cNvPr id="19" name="正方形/長方形 18"/>
          <p:cNvSpPr/>
          <p:nvPr/>
        </p:nvSpPr>
        <p:spPr>
          <a:xfrm>
            <a:off x="467544" y="1448780"/>
            <a:ext cx="8388932" cy="338554"/>
          </a:xfrm>
          <a:prstGeom prst="rect">
            <a:avLst/>
          </a:prstGeom>
        </p:spPr>
        <p:txBody>
          <a:bodyPr wrap="square">
            <a:spAutoFit/>
          </a:bodyPr>
          <a:lstStyle/>
          <a:p>
            <a:r>
              <a:rPr lang="ja-JP" altLang="en-US" sz="1600" dirty="0" smtClean="0">
                <a:latin typeface="メイリオ" pitchFamily="50" charset="-128"/>
                <a:ea typeface="メイリオ" pitchFamily="50" charset="-128"/>
                <a:cs typeface="メイリオ" pitchFamily="50" charset="-128"/>
              </a:rPr>
              <a:t>人事管理について更新ログを取得するように対応します。</a:t>
            </a:r>
            <a:endParaRPr lang="en-US" altLang="ja-JP" sz="1600" dirty="0" smtClean="0">
              <a:latin typeface="メイリオ" pitchFamily="50" charset="-128"/>
              <a:ea typeface="メイリオ" pitchFamily="50" charset="-128"/>
              <a:cs typeface="メイリオ" pitchFamily="50" charset="-128"/>
            </a:endParaRPr>
          </a:p>
        </p:txBody>
      </p:sp>
      <p:sp>
        <p:nvSpPr>
          <p:cNvPr id="25" name="角丸四角形 24"/>
          <p:cNvSpPr/>
          <p:nvPr/>
        </p:nvSpPr>
        <p:spPr>
          <a:xfrm>
            <a:off x="287524" y="5589240"/>
            <a:ext cx="8424936" cy="864096"/>
          </a:xfrm>
          <a:prstGeom prst="roundRect">
            <a:avLst/>
          </a:prstGeom>
          <a:solidFill>
            <a:schemeClr val="accent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bg2"/>
                </a:solidFill>
                <a:latin typeface="メイリオ" pitchFamily="50" charset="-128"/>
                <a:ea typeface="メイリオ" pitchFamily="50" charset="-128"/>
                <a:cs typeface="メイリオ" pitchFamily="50" charset="-128"/>
              </a:rPr>
              <a:t>＜補足＞　取得されたログはログ管理ツールで削除や</a:t>
            </a:r>
            <a:r>
              <a:rPr lang="en-US" altLang="ja-JP" sz="1600" dirty="0" smtClean="0">
                <a:solidFill>
                  <a:schemeClr val="bg2"/>
                </a:solidFill>
                <a:latin typeface="メイリオ" pitchFamily="50" charset="-128"/>
                <a:ea typeface="メイリオ" pitchFamily="50" charset="-128"/>
                <a:cs typeface="メイリオ" pitchFamily="50" charset="-128"/>
              </a:rPr>
              <a:t>CSV</a:t>
            </a:r>
            <a:r>
              <a:rPr lang="ja-JP" altLang="en-US" sz="1600" dirty="0" smtClean="0">
                <a:solidFill>
                  <a:schemeClr val="bg2"/>
                </a:solidFill>
                <a:latin typeface="メイリオ" pitchFamily="50" charset="-128"/>
                <a:ea typeface="メイリオ" pitchFamily="50" charset="-128"/>
                <a:cs typeface="メイリオ" pitchFamily="50" charset="-128"/>
              </a:rPr>
              <a:t>出力などを行うことができます。</a:t>
            </a:r>
            <a:endParaRPr lang="en-US" altLang="ja-JP" sz="1600" dirty="0" smtClean="0">
              <a:latin typeface="メイリオ" pitchFamily="50" charset="-128"/>
              <a:ea typeface="メイリオ" pitchFamily="50" charset="-128"/>
              <a:cs typeface="メイリオ" pitchFamily="50" charset="-128"/>
            </a:endParaRPr>
          </a:p>
        </p:txBody>
      </p:sp>
      <p:sp>
        <p:nvSpPr>
          <p:cNvPr id="17" name="右矢印 16"/>
          <p:cNvSpPr/>
          <p:nvPr/>
        </p:nvSpPr>
        <p:spPr>
          <a:xfrm>
            <a:off x="2375756" y="2168860"/>
            <a:ext cx="1152128" cy="720000"/>
          </a:xfrm>
          <a:prstGeom prst="rightArrow">
            <a:avLst/>
          </a:prstGeom>
          <a:solidFill>
            <a:schemeClr val="tx2"/>
          </a:solidFill>
          <a:ln>
            <a:solidFill>
              <a:schemeClr val="tx2"/>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dirty="0" smtClean="0"/>
              <a:t>設定</a:t>
            </a:r>
            <a:endParaRPr kumimoji="1" lang="ja-JP" altLang="en-US" dirty="0"/>
          </a:p>
        </p:txBody>
      </p:sp>
      <p:sp>
        <p:nvSpPr>
          <p:cNvPr id="18" name="Freeform 364"/>
          <p:cNvSpPr>
            <a:spLocks noEditPoints="1"/>
          </p:cNvSpPr>
          <p:nvPr/>
        </p:nvSpPr>
        <p:spPr bwMode="auto">
          <a:xfrm>
            <a:off x="3923928" y="2024844"/>
            <a:ext cx="900100" cy="900100"/>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chemeClr val="accent5">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20" name="角丸四角形吹き出し 19"/>
          <p:cNvSpPr/>
          <p:nvPr/>
        </p:nvSpPr>
        <p:spPr>
          <a:xfrm>
            <a:off x="143508" y="3465004"/>
            <a:ext cx="3129136" cy="1196145"/>
          </a:xfrm>
          <a:prstGeom prst="wedgeRoundRectCallout">
            <a:avLst>
              <a:gd name="adj1" fmla="val 38174"/>
              <a:gd name="adj2" fmla="val -102361"/>
              <a:gd name="adj3" fmla="val 16667"/>
            </a:avLst>
          </a:prstGeom>
          <a:solidFill>
            <a:srgbClr val="0099FF"/>
          </a:solidFill>
          <a:ln/>
        </p:spPr>
        <p:style>
          <a:lnRef idx="3">
            <a:schemeClr val="lt1"/>
          </a:lnRef>
          <a:fillRef idx="1">
            <a:schemeClr val="accent2"/>
          </a:fillRef>
          <a:effectRef idx="1">
            <a:schemeClr val="accent2"/>
          </a:effectRef>
          <a:fontRef idx="minor">
            <a:schemeClr val="lt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600" dirty="0" smtClean="0">
                <a:solidFill>
                  <a:schemeClr val="bg2"/>
                </a:solidFill>
              </a:rPr>
              <a:t>ログを取得する対象テーブル</a:t>
            </a:r>
            <a:endParaRPr lang="en-US" altLang="ja-JP" sz="1600" dirty="0" smtClean="0">
              <a:solidFill>
                <a:schemeClr val="bg2"/>
              </a:solidFill>
            </a:endParaRPr>
          </a:p>
          <a:p>
            <a:pPr algn="ctr"/>
            <a:r>
              <a:rPr lang="ja-JP" altLang="en-US" sz="1600" dirty="0" smtClean="0">
                <a:solidFill>
                  <a:schemeClr val="bg2"/>
                </a:solidFill>
              </a:rPr>
              <a:t>を事前に設定しておく</a:t>
            </a:r>
            <a:endParaRPr lang="en-US" altLang="ja-JP" sz="1600" dirty="0" smtClean="0">
              <a:solidFill>
                <a:schemeClr val="bg2"/>
              </a:solidFill>
            </a:endParaRPr>
          </a:p>
          <a:p>
            <a:pPr algn="ctr"/>
            <a:r>
              <a:rPr lang="en-US" altLang="ja-JP" sz="1600" dirty="0" smtClean="0">
                <a:solidFill>
                  <a:schemeClr val="bg2"/>
                </a:solidFill>
              </a:rPr>
              <a:t>※</a:t>
            </a:r>
            <a:r>
              <a:rPr lang="ja-JP" altLang="en-US" sz="1600" dirty="0" smtClean="0">
                <a:solidFill>
                  <a:schemeClr val="bg2"/>
                </a:solidFill>
              </a:rPr>
              <a:t>ログ管理ツールから設定</a:t>
            </a:r>
            <a:endParaRPr lang="en-US" altLang="ja-JP" sz="1600" dirty="0" smtClean="0">
              <a:solidFill>
                <a:schemeClr val="bg2"/>
              </a:solidFill>
            </a:endParaRPr>
          </a:p>
        </p:txBody>
      </p:sp>
      <p:grpSp>
        <p:nvGrpSpPr>
          <p:cNvPr id="2" name="グループ化 33"/>
          <p:cNvGrpSpPr/>
          <p:nvPr/>
        </p:nvGrpSpPr>
        <p:grpSpPr>
          <a:xfrm>
            <a:off x="899592" y="2204864"/>
            <a:ext cx="1116064" cy="720080"/>
            <a:chOff x="755576" y="2708920"/>
            <a:chExt cx="1116064" cy="815392"/>
          </a:xfrm>
          <a:solidFill>
            <a:schemeClr val="accent2"/>
          </a:solidFill>
        </p:grpSpPr>
        <p:grpSp>
          <p:nvGrpSpPr>
            <p:cNvPr id="4" name="グループ化 514"/>
            <p:cNvGrpSpPr/>
            <p:nvPr/>
          </p:nvGrpSpPr>
          <p:grpSpPr>
            <a:xfrm>
              <a:off x="755576" y="2888940"/>
              <a:ext cx="635372" cy="635372"/>
              <a:chOff x="3203848" y="3291830"/>
              <a:chExt cx="381000" cy="381000"/>
            </a:xfrm>
            <a:grpFill/>
          </p:grpSpPr>
          <p:sp>
            <p:nvSpPr>
              <p:cNvPr id="30"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31"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5" name="グループ化 525"/>
            <p:cNvGrpSpPr/>
            <p:nvPr/>
          </p:nvGrpSpPr>
          <p:grpSpPr>
            <a:xfrm>
              <a:off x="1331640" y="2708920"/>
              <a:ext cx="540000" cy="540000"/>
              <a:chOff x="3784104" y="1923678"/>
              <a:chExt cx="381000" cy="381000"/>
            </a:xfrm>
            <a:grpFill/>
          </p:grpSpPr>
          <p:sp>
            <p:nvSpPr>
              <p:cNvPr id="28"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9"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33" name="テキスト ボックス 32"/>
          <p:cNvSpPr txBox="1"/>
          <p:nvPr/>
        </p:nvSpPr>
        <p:spPr>
          <a:xfrm>
            <a:off x="971600" y="2996952"/>
            <a:ext cx="1368152" cy="432048"/>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en-US" altLang="ja-JP" sz="16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DB</a:t>
            </a:r>
            <a:r>
              <a:rPr kumimoji="1" lang="ja-JP" altLang="en-US" sz="16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管理者</a:t>
            </a:r>
          </a:p>
        </p:txBody>
      </p:sp>
      <p:sp>
        <p:nvSpPr>
          <p:cNvPr id="43" name="角丸四角形 42"/>
          <p:cNvSpPr/>
          <p:nvPr/>
        </p:nvSpPr>
        <p:spPr>
          <a:xfrm>
            <a:off x="6804248" y="1844824"/>
            <a:ext cx="1872208" cy="3600400"/>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6804248" y="1880828"/>
            <a:ext cx="1872208" cy="360040"/>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600" dirty="0" smtClean="0">
                <a:latin typeface="メイリオ" pitchFamily="50" charset="-128"/>
                <a:ea typeface="メイリオ" pitchFamily="50" charset="-128"/>
                <a:cs typeface="メイリオ" pitchFamily="50" charset="-128"/>
              </a:rPr>
              <a:t>業務担当者</a:t>
            </a:r>
            <a:endParaRPr kumimoji="1" lang="ja-JP" altLang="en-US" sz="16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grpSp>
        <p:nvGrpSpPr>
          <p:cNvPr id="6" name="グループ化 112"/>
          <p:cNvGrpSpPr/>
          <p:nvPr/>
        </p:nvGrpSpPr>
        <p:grpSpPr>
          <a:xfrm>
            <a:off x="7190953" y="2312876"/>
            <a:ext cx="936104" cy="648072"/>
            <a:chOff x="755576" y="2708920"/>
            <a:chExt cx="1116064" cy="815392"/>
          </a:xfrm>
          <a:solidFill>
            <a:schemeClr val="accent5"/>
          </a:solidFill>
        </p:grpSpPr>
        <p:grpSp>
          <p:nvGrpSpPr>
            <p:cNvPr id="7" name="グループ化 514"/>
            <p:cNvGrpSpPr/>
            <p:nvPr/>
          </p:nvGrpSpPr>
          <p:grpSpPr>
            <a:xfrm>
              <a:off x="755576" y="2888940"/>
              <a:ext cx="635372" cy="635372"/>
              <a:chOff x="3203848" y="3291830"/>
              <a:chExt cx="381000" cy="381000"/>
            </a:xfrm>
            <a:grpFill/>
          </p:grpSpPr>
          <p:sp>
            <p:nvSpPr>
              <p:cNvPr id="51"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2"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8" name="グループ化 525"/>
            <p:cNvGrpSpPr/>
            <p:nvPr/>
          </p:nvGrpSpPr>
          <p:grpSpPr>
            <a:xfrm>
              <a:off x="1331640" y="2708920"/>
              <a:ext cx="540000" cy="540000"/>
              <a:chOff x="3784104" y="1923678"/>
              <a:chExt cx="381000" cy="381000"/>
            </a:xfrm>
            <a:grpFill/>
          </p:grpSpPr>
          <p:sp>
            <p:nvSpPr>
              <p:cNvPr id="49"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0"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9" name="グループ化 119"/>
          <p:cNvGrpSpPr/>
          <p:nvPr/>
        </p:nvGrpSpPr>
        <p:grpSpPr>
          <a:xfrm>
            <a:off x="7190953" y="3356992"/>
            <a:ext cx="936104" cy="648072"/>
            <a:chOff x="755576" y="2708920"/>
            <a:chExt cx="1116064" cy="815392"/>
          </a:xfrm>
          <a:solidFill>
            <a:schemeClr val="accent5"/>
          </a:solidFill>
        </p:grpSpPr>
        <p:grpSp>
          <p:nvGrpSpPr>
            <p:cNvPr id="10" name="グループ化 514"/>
            <p:cNvGrpSpPr/>
            <p:nvPr/>
          </p:nvGrpSpPr>
          <p:grpSpPr>
            <a:xfrm>
              <a:off x="755576" y="2888940"/>
              <a:ext cx="635372" cy="635372"/>
              <a:chOff x="3203848" y="3291830"/>
              <a:chExt cx="381000" cy="381000"/>
            </a:xfrm>
            <a:grpFill/>
          </p:grpSpPr>
          <p:sp>
            <p:nvSpPr>
              <p:cNvPr id="58"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9"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1" name="グループ化 525"/>
            <p:cNvGrpSpPr/>
            <p:nvPr/>
          </p:nvGrpSpPr>
          <p:grpSpPr>
            <a:xfrm>
              <a:off x="1331640" y="2708920"/>
              <a:ext cx="540000" cy="540000"/>
              <a:chOff x="3784104" y="1923678"/>
              <a:chExt cx="381000" cy="381000"/>
            </a:xfrm>
            <a:grpFill/>
          </p:grpSpPr>
          <p:sp>
            <p:nvSpPr>
              <p:cNvPr id="56"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7"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12" name="グループ化 126"/>
          <p:cNvGrpSpPr/>
          <p:nvPr/>
        </p:nvGrpSpPr>
        <p:grpSpPr>
          <a:xfrm>
            <a:off x="7190953" y="4329100"/>
            <a:ext cx="936104" cy="648072"/>
            <a:chOff x="755576" y="2708920"/>
            <a:chExt cx="1116064" cy="815392"/>
          </a:xfrm>
          <a:solidFill>
            <a:schemeClr val="accent5"/>
          </a:solidFill>
        </p:grpSpPr>
        <p:grpSp>
          <p:nvGrpSpPr>
            <p:cNvPr id="13" name="グループ化 514"/>
            <p:cNvGrpSpPr/>
            <p:nvPr/>
          </p:nvGrpSpPr>
          <p:grpSpPr>
            <a:xfrm>
              <a:off x="755576" y="2888940"/>
              <a:ext cx="635372" cy="635372"/>
              <a:chOff x="3203848" y="3291830"/>
              <a:chExt cx="381000" cy="381000"/>
            </a:xfrm>
            <a:grpFill/>
          </p:grpSpPr>
          <p:sp>
            <p:nvSpPr>
              <p:cNvPr id="65"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66"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4" name="グループ化 525"/>
            <p:cNvGrpSpPr/>
            <p:nvPr/>
          </p:nvGrpSpPr>
          <p:grpSpPr>
            <a:xfrm>
              <a:off x="1331640" y="2708920"/>
              <a:ext cx="540000" cy="540000"/>
              <a:chOff x="3784104" y="1923678"/>
              <a:chExt cx="381000" cy="381000"/>
            </a:xfrm>
            <a:grpFill/>
          </p:grpSpPr>
          <p:sp>
            <p:nvSpPr>
              <p:cNvPr id="63"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64"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69" name="左矢印 68"/>
          <p:cNvSpPr/>
          <p:nvPr/>
        </p:nvSpPr>
        <p:spPr>
          <a:xfrm>
            <a:off x="5220072" y="2156606"/>
            <a:ext cx="1116124" cy="7560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保存</a:t>
            </a:r>
            <a:endParaRPr kumimoji="1" lang="ja-JP" altLang="en-US" dirty="0"/>
          </a:p>
        </p:txBody>
      </p:sp>
      <p:sp>
        <p:nvSpPr>
          <p:cNvPr id="70" name="テキスト ボックス 69"/>
          <p:cNvSpPr txBox="1"/>
          <p:nvPr/>
        </p:nvSpPr>
        <p:spPr>
          <a:xfrm>
            <a:off x="3599892" y="3032956"/>
            <a:ext cx="1620180" cy="369332"/>
          </a:xfrm>
          <a:prstGeom prst="rect">
            <a:avLst/>
          </a:prstGeom>
          <a:noFill/>
        </p:spPr>
        <p:txBody>
          <a:bodyPr wrap="square" rtlCol="0">
            <a:spAutoFit/>
          </a:bodyPr>
          <a:lstStyle/>
          <a:p>
            <a:r>
              <a:rPr kumimoji="1" lang="ja-JP" altLang="en-US" dirty="0" smtClean="0"/>
              <a:t>ログテーブル</a:t>
            </a:r>
            <a:endParaRPr kumimoji="1" lang="ja-JP" altLang="en-US" dirty="0"/>
          </a:p>
        </p:txBody>
      </p:sp>
      <p:sp>
        <p:nvSpPr>
          <p:cNvPr id="71" name="角丸四角形吹き出し 70"/>
          <p:cNvSpPr/>
          <p:nvPr/>
        </p:nvSpPr>
        <p:spPr>
          <a:xfrm>
            <a:off x="3527884" y="3933056"/>
            <a:ext cx="3129136" cy="1196145"/>
          </a:xfrm>
          <a:prstGeom prst="wedgeRoundRectCallout">
            <a:avLst>
              <a:gd name="adj1" fmla="val 24147"/>
              <a:gd name="adj2" fmla="val -136762"/>
              <a:gd name="adj3" fmla="val 16667"/>
            </a:avLst>
          </a:prstGeom>
          <a:solidFill>
            <a:srgbClr val="FF9900"/>
          </a:solidFill>
          <a:ln/>
        </p:spPr>
        <p:style>
          <a:lnRef idx="3">
            <a:schemeClr val="lt1"/>
          </a:lnRef>
          <a:fillRef idx="1">
            <a:schemeClr val="accent2"/>
          </a:fillRef>
          <a:effectRef idx="1">
            <a:schemeClr val="accent2"/>
          </a:effectRef>
          <a:fontRef idx="minor">
            <a:schemeClr val="lt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600" dirty="0" smtClean="0">
                <a:solidFill>
                  <a:schemeClr val="bg2"/>
                </a:solidFill>
              </a:rPr>
              <a:t>ログ取得対象のテーブルが</a:t>
            </a:r>
            <a:endParaRPr lang="en-US" altLang="ja-JP" sz="1600" dirty="0" smtClean="0">
              <a:solidFill>
                <a:schemeClr val="bg2"/>
              </a:solidFill>
            </a:endParaRPr>
          </a:p>
          <a:p>
            <a:pPr algn="ctr"/>
            <a:r>
              <a:rPr lang="ja-JP" altLang="en-US" sz="1600" dirty="0" smtClean="0">
                <a:solidFill>
                  <a:schemeClr val="bg2"/>
                </a:solidFill>
              </a:rPr>
              <a:t>更新されると更新履歴が</a:t>
            </a:r>
            <a:endParaRPr lang="en-US" altLang="ja-JP" sz="1600" dirty="0" smtClean="0">
              <a:solidFill>
                <a:schemeClr val="bg2"/>
              </a:solidFill>
            </a:endParaRPr>
          </a:p>
          <a:p>
            <a:pPr algn="ctr"/>
            <a:r>
              <a:rPr lang="ja-JP" altLang="en-US" sz="1600" dirty="0" smtClean="0">
                <a:solidFill>
                  <a:schemeClr val="bg2"/>
                </a:solidFill>
              </a:rPr>
              <a:t>ログテーブルに蓄積される</a:t>
            </a:r>
            <a:endParaRPr lang="en-US" altLang="ja-JP" sz="1600" dirty="0" smtClean="0">
              <a:solidFill>
                <a:schemeClr val="bg2"/>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45</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4140460" cy="5292588"/>
          </a:xfrm>
          <a:prstGeom prst="rect">
            <a:avLst/>
          </a:prstGeom>
        </p:spPr>
        <p:txBody>
          <a:bodyPr wrap="square" lIns="0" tIns="0" rIns="0" bIns="0" rtlCol="0" anchor="t" anchorCtr="0">
            <a:normAutofit fontScale="92500" lnSpcReduction="10000"/>
          </a:bodyPr>
          <a:lstStyle/>
          <a:p>
            <a:pPr>
              <a:spcBef>
                <a:spcPct val="0"/>
              </a:spcBef>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HB110100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個人情報金融機関情報更新</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HB210100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イメージデータ一括取込</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HB210200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個人情報履歴マスタ横持ちＤＢ作成</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HB220100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発令決裁処理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HB220200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異動情報取込</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HB230300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異動発令連携処理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HB310100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内定者情報取込</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考課結果ＣＳＶ取込</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考課履歴作成</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HB430100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昇給結果データＩ／Ｆ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HB430200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賞与結果データＩ／Ｆ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HB430300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昇給データ履歴作成</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HB430400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賞与データ履歴作成</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HB430700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異動発令データ作成</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HB430800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給与データＩ／Ｆ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HB440100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研修履歴作成</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HB440200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研修履歴修正</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HB510100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諸届申請・決裁処理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HB520100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必要スキル管理マスタ取込</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HB910100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銀行別統廃合対応処理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HB920100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個人情報社会保険情報取込</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HE210100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個人情報登録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HE220100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個人異動履歴変更</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HE220200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異動情報登録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HE230100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人員配置シミュレーション処理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HE230300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組織改編シミュレーション処理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採用計画登録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HE310200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資料請求者登録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HE310300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選考結果入力</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HE310400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内定者情報登録</a:t>
            </a:r>
          </a:p>
        </p:txBody>
      </p:sp>
      <p:sp>
        <p:nvSpPr>
          <p:cNvPr id="13" name="テキスト ボックス 12"/>
          <p:cNvSpPr txBox="1"/>
          <p:nvPr/>
        </p:nvSpPr>
        <p:spPr>
          <a:xfrm>
            <a:off x="4788024" y="1376772"/>
            <a:ext cx="4140460" cy="5292588"/>
          </a:xfrm>
          <a:prstGeom prst="rect">
            <a:avLst/>
          </a:prstGeom>
        </p:spPr>
        <p:txBody>
          <a:bodyPr wrap="square" lIns="0" tIns="0" rIns="0" bIns="0" rtlCol="0" anchor="t" anchorCtr="0">
            <a:normAutofit fontScale="92500" lnSpcReduction="10000"/>
          </a:bodyPr>
          <a:lstStyle/>
          <a:p>
            <a:pPr>
              <a:spcBef>
                <a:spcPct val="0"/>
              </a:spcBef>
            </a:pP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HE310500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応募者登録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退職予定者抽出</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HE320200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退職者確定</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昇降格対象者抽出</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HE410200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昇降格対象者選考＆照会</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HE410300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昇降格対象者発令＆身分変更</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HE410400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処遇審査履歴削除</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考課対象者抽出</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考課対象者更新</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HE420300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考課結果登録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HE430100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昇給データ作成処理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HE430200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昇給データ照会＆訂正</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HE430300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賞与データ作成処理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HE430400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賞与データ照会＆訂正</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HE440100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研修受講予定者抽出</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HE440200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研修受講者確定</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HE440300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研修受講結果登録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HE510100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諸届申請・新規登録処理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HE510200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諸届申請・修正登録処理</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HL220100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辞令出力</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HL220200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人事通達リスト出力</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HL430300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給与辞令出力</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HL610200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在籍人数推移統計</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HM110300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ユーザ権限ﾏｽﾀ登録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HM110400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会社定義ﾏｽﾀ登録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HM110500:WORD</a:t>
            </a:r>
            <a:r>
              <a:rPr lang="ja-JP" altLang="en-US" sz="1300" dirty="0" smtClean="0">
                <a:latin typeface="+mj-ea"/>
                <a:ea typeface="+mj-ea"/>
                <a:cs typeface="Meiryo UI" pitchFamily="50" charset="-128"/>
              </a:rPr>
              <a:t>差込ﾃﾞｰﾀ定義ﾏｽﾀ登録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HM210100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汎用検索表示項目パターン登録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HM220100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異動分類種別ﾏｽﾀ登録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HM420100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考課グループ対象マスタ登録</a:t>
            </a:r>
          </a:p>
          <a:p>
            <a:pPr>
              <a:spcBef>
                <a:spcPct val="0"/>
              </a:spcBef>
            </a:pPr>
            <a:r>
              <a:rPr lang="ja-JP" altLang="en-US" sz="1300" dirty="0" smtClean="0">
                <a:latin typeface="+mj-ea"/>
                <a:ea typeface="+mj-ea"/>
                <a:cs typeface="Meiryo UI" pitchFamily="50" charset="-128"/>
              </a:rPr>
              <a:t>・ </a:t>
            </a:r>
            <a:r>
              <a:rPr lang="en-US" altLang="ja-JP" sz="1300" dirty="0" err="1" smtClean="0">
                <a:latin typeface="+mj-ea"/>
                <a:ea typeface="+mj-ea"/>
                <a:cs typeface="Meiryo UI" pitchFamily="50" charset="-128"/>
              </a:rPr>
              <a:t>HM420200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評価シート設定マスタ登録</a:t>
            </a:r>
          </a:p>
          <a:p>
            <a:pPr>
              <a:spcBef>
                <a:spcPct val="0"/>
              </a:spcBef>
            </a:pPr>
            <a:endParaRPr lang="en-US" altLang="ja-JP" sz="1300" dirty="0" smtClean="0">
              <a:latin typeface="+mj-ea"/>
              <a:ea typeface="+mj-ea"/>
              <a:cs typeface="Meiryo UI" pitchFamily="50" charset="-128"/>
            </a:endParaRPr>
          </a:p>
        </p:txBody>
      </p:sp>
      <p:sp>
        <p:nvSpPr>
          <p:cNvPr id="15"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
        <p:nvSpPr>
          <p:cNvPr id="9" name="タイトル 11"/>
          <p:cNvSpPr>
            <a:spLocks noGrp="1"/>
          </p:cNvSpPr>
          <p:nvPr>
            <p:ph type="title"/>
          </p:nvPr>
        </p:nvSpPr>
        <p:spPr>
          <a:xfrm>
            <a:off x="396456" y="80628"/>
            <a:ext cx="8280000" cy="792088"/>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 </a:t>
            </a:r>
            <a:r>
              <a:rPr lang="en-US" altLang="ja-JP" b="1" dirty="0" smtClean="0">
                <a:solidFill>
                  <a:prstClr val="white"/>
                </a:solidFill>
                <a:latin typeface="Times New Roman" pitchFamily="18" charset="0"/>
                <a:ea typeface="メイリオ" pitchFamily="50" charset="-128"/>
                <a:cs typeface="Times New Roman" pitchFamily="18" charset="0"/>
              </a:rPr>
              <a:t>HR+</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2-1.</a:t>
            </a:r>
            <a:r>
              <a:rPr lang="ja-JP" altLang="en-US" sz="1800" b="1" dirty="0" smtClean="0">
                <a:solidFill>
                  <a:schemeClr val="bg1"/>
                </a:solidFill>
                <a:latin typeface="メイリオ" pitchFamily="50" charset="-128"/>
                <a:ea typeface="メイリオ" pitchFamily="50" charset="-128"/>
                <a:cs typeface="メイリオ" pitchFamily="50" charset="-128"/>
              </a:rPr>
              <a:t>人事管理 更新ログ対応</a:t>
            </a:r>
            <a:r>
              <a:rPr lang="ja-JP" altLang="en-US" sz="1800" b="1" spc="100" dirty="0" smtClean="0">
                <a:solidFill>
                  <a:srgbClr val="FFFFFF"/>
                </a:solidFill>
                <a:cs typeface="メイリオ" pitchFamily="50" charset="-128"/>
              </a:rPr>
              <a:t>～</a:t>
            </a:r>
            <a:endParaRPr kumimoji="1" lang="ja-JP" altLang="en-US"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46</a:t>
            </a:fld>
            <a:endParaRPr kumimoji="1" lang="ja-JP" altLang="en-US" dirty="0"/>
          </a:p>
        </p:txBody>
      </p:sp>
      <p:sp>
        <p:nvSpPr>
          <p:cNvPr id="6" name="正方形/長方形 5"/>
          <p:cNvSpPr/>
          <p:nvPr/>
        </p:nvSpPr>
        <p:spPr>
          <a:xfrm>
            <a:off x="270314" y="944724"/>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232756"/>
            <a:ext cx="4140460" cy="4752528"/>
          </a:xfrm>
          <a:prstGeom prst="rect">
            <a:avLst/>
          </a:prstGeom>
        </p:spPr>
        <p:txBody>
          <a:bodyPr wrap="square" lIns="0" tIns="0" rIns="0" bIns="0" rtlCol="0" anchor="t" anchorCtr="0">
            <a:noAutofit/>
          </a:bodyPr>
          <a:lstStyle/>
          <a:p>
            <a:pPr>
              <a:spcBef>
                <a:spcPct val="0"/>
              </a:spcBef>
            </a:pPr>
            <a:r>
              <a:rPr lang="ja-JP" altLang="en-US" sz="1200" dirty="0" smtClean="0">
                <a:latin typeface="+mj-ea"/>
                <a:ea typeface="+mj-ea"/>
                <a:cs typeface="Meiryo UI" pitchFamily="50" charset="-128"/>
              </a:rPr>
              <a:t>＜変更＞</a:t>
            </a:r>
            <a:endParaRPr lang="en-US" altLang="ja-JP" sz="1200" dirty="0" smtClean="0">
              <a:latin typeface="+mj-ea"/>
              <a:ea typeface="+mj-ea"/>
              <a:cs typeface="Meiryo UI" pitchFamily="50" charset="-128"/>
            </a:endParaRP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HM420300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考課評定テーブル登録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HM430100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昇給構成登録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HM430200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賞与構成登録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HM440100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研修コース登録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HM440200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研修計画登録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HM510100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諸届申請定義マスタ登録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HM520100:HR</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統計ﾌｫｰﾑ定義登録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HN000100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ＨＲ＋新会社セットアップ</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HP210100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社員台帳出力</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HP210200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組織別人員構成表出力</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HP210300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組織階層図</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HP220100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異動発令一覧</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HP230200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シミュレーション用人員構成表出力</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HP310200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応募者・社員情報一覧</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HP410100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昇降格対象者印刷</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HP420100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考課対象者印刷</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HP440100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研修受講予定者＆確定者一覧表印刷</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HR210300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汎用社員検索</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HR210400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社員簡易選択</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QB000200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名称定義異動反映</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QB000300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統計資料ﾃﾞｰﾀ集計</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QB000700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社会保険磁気媒体届出書作成処理</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QB000800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住所マスタ登録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QB000900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ＰＲ＋連携情報作成処理（旧）</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QB001000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ＰＲ＋連携情報確認＆更新処理（旧）</a:t>
            </a:r>
          </a:p>
          <a:p>
            <a:pPr>
              <a:spcBef>
                <a:spcPct val="0"/>
              </a:spcBef>
            </a:pPr>
            <a:endParaRPr lang="en-US" altLang="ja-JP" sz="1200" dirty="0" smtClean="0">
              <a:latin typeface="+mj-ea"/>
              <a:ea typeface="+mj-ea"/>
              <a:cs typeface="Meiryo UI" pitchFamily="50" charset="-128"/>
            </a:endParaRPr>
          </a:p>
        </p:txBody>
      </p:sp>
      <p:sp>
        <p:nvSpPr>
          <p:cNvPr id="7" name="テキスト ボックス 6"/>
          <p:cNvSpPr txBox="1"/>
          <p:nvPr/>
        </p:nvSpPr>
        <p:spPr>
          <a:xfrm>
            <a:off x="4788024" y="1232756"/>
            <a:ext cx="4140460" cy="4644516"/>
          </a:xfrm>
          <a:prstGeom prst="rect">
            <a:avLst/>
          </a:prstGeom>
        </p:spPr>
        <p:txBody>
          <a:bodyPr wrap="square" lIns="0" tIns="0" rIns="0" bIns="0" rtlCol="0" anchor="t" anchorCtr="0">
            <a:normAutofit/>
          </a:bodyPr>
          <a:lstStyle/>
          <a:p>
            <a:pPr>
              <a:spcBef>
                <a:spcPct val="0"/>
              </a:spcBef>
            </a:pPr>
            <a:endParaRPr lang="en-US" altLang="ja-JP" sz="1200" dirty="0" smtClean="0">
              <a:latin typeface="+mj-ea"/>
              <a:ea typeface="+mj-ea"/>
              <a:cs typeface="Meiryo UI" pitchFamily="50" charset="-128"/>
            </a:endParaRP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QB001100</a:t>
            </a:r>
            <a:r>
              <a:rPr lang="en-US" altLang="ja-JP" sz="1200" dirty="0" smtClean="0">
                <a:latin typeface="+mj-ea"/>
                <a:cs typeface="Meiryo UI" pitchFamily="50" charset="-128"/>
              </a:rPr>
              <a:t>:</a:t>
            </a:r>
            <a:r>
              <a:rPr lang="ja-JP" altLang="en-US" sz="1200" dirty="0" smtClean="0">
                <a:latin typeface="+mj-ea"/>
                <a:cs typeface="Meiryo UI" pitchFamily="50" charset="-128"/>
              </a:rPr>
              <a:t>ＰＲ＋連携情報作成処理</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QB001200</a:t>
            </a:r>
            <a:r>
              <a:rPr lang="en-US" altLang="ja-JP" sz="1200" dirty="0" smtClean="0">
                <a:latin typeface="+mj-ea"/>
                <a:cs typeface="Meiryo UI" pitchFamily="50" charset="-128"/>
              </a:rPr>
              <a:t>:</a:t>
            </a:r>
            <a:r>
              <a:rPr lang="ja-JP" altLang="en-US" sz="1200" dirty="0" smtClean="0">
                <a:latin typeface="+mj-ea"/>
                <a:cs typeface="Meiryo UI" pitchFamily="50" charset="-128"/>
              </a:rPr>
              <a:t>元請関連設定</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QB001300</a:t>
            </a:r>
            <a:r>
              <a:rPr lang="en-US" altLang="ja-JP" sz="1200" dirty="0" smtClean="0">
                <a:latin typeface="+mj-ea"/>
                <a:cs typeface="Meiryo UI" pitchFamily="50" charset="-128"/>
              </a:rPr>
              <a:t>:</a:t>
            </a:r>
            <a:r>
              <a:rPr lang="ja-JP" altLang="en-US" sz="1200" dirty="0" smtClean="0">
                <a:latin typeface="+mj-ea"/>
                <a:cs typeface="Meiryo UI" pitchFamily="50" charset="-128"/>
              </a:rPr>
              <a:t>市区町村マスタ取込</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QB001500</a:t>
            </a:r>
            <a:r>
              <a:rPr lang="en-US" altLang="ja-JP" sz="1200" dirty="0" smtClean="0">
                <a:latin typeface="+mj-ea"/>
                <a:cs typeface="Meiryo UI" pitchFamily="50" charset="-128"/>
              </a:rPr>
              <a:t>:</a:t>
            </a:r>
            <a:r>
              <a:rPr lang="ja-JP" altLang="en-US" sz="1200" dirty="0" smtClean="0">
                <a:latin typeface="+mj-ea"/>
                <a:cs typeface="Meiryo UI" pitchFamily="50" charset="-128"/>
              </a:rPr>
              <a:t>ＰＲ＋連携情報確認＆更新処理</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QB001600</a:t>
            </a:r>
            <a:r>
              <a:rPr lang="en-US" altLang="ja-JP" sz="1200" dirty="0" smtClean="0">
                <a:latin typeface="+mj-ea"/>
                <a:cs typeface="Meiryo UI" pitchFamily="50" charset="-128"/>
              </a:rPr>
              <a:t>:</a:t>
            </a:r>
            <a:r>
              <a:rPr lang="ja-JP" altLang="en-US" sz="1200" dirty="0" smtClean="0">
                <a:latin typeface="+mj-ea"/>
                <a:cs typeface="Meiryo UI" pitchFamily="50" charset="-128"/>
              </a:rPr>
              <a:t>健康保険組合固有項目取込</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ｺｰﾄﾞ名称ﾃｰﾌﾞﾙ入力</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組織階層ﾃｰﾌﾞﾙ登録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QM000300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ｾｷｭﾘﾃｨ登録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QM000400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帳票出力設定登録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QM000500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ｺｰﾄﾞ管理ﾏｽﾀ登録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QM000601</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会社振込元請金融機関登録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QM000700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給与体系情報登録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QM000800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条件設定登録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QM000900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名称定義ﾏｽﾀ登録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QM001000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名称定義異動連携登録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QM001300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ﾕｰｻﾞ登録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QM001400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ﾃﾞｰﾀ入出力設定登録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QM001500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社会保険事業所ﾏｽﾀ登録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QM001600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ﾀﾌﾞ構成ﾏｽﾀ登録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QM001700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市区町村マスタ登録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QM001800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労働保険用事業所マスタ登録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QM001900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ＰＲ＋連携ﾊﾟﾀｰﾝﾏｽﾀ登録</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QZ000100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ﾃﾞｰﾀ復元処理</a:t>
            </a:r>
          </a:p>
          <a:p>
            <a:pPr>
              <a:spcBef>
                <a:spcPct val="0"/>
              </a:spcBef>
            </a:pPr>
            <a:r>
              <a:rPr lang="ja-JP" altLang="en-US" sz="1200" dirty="0" smtClean="0">
                <a:latin typeface="+mj-ea"/>
                <a:ea typeface="+mj-ea"/>
                <a:cs typeface="Meiryo UI" pitchFamily="50" charset="-128"/>
              </a:rPr>
              <a:t>・ </a:t>
            </a:r>
            <a:r>
              <a:rPr lang="en-US" altLang="ja-JP" sz="1200" dirty="0" err="1" smtClean="0">
                <a:latin typeface="+mj-ea"/>
                <a:ea typeface="+mj-ea"/>
                <a:cs typeface="Meiryo UI" pitchFamily="50" charset="-128"/>
              </a:rPr>
              <a:t>QZ000200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ﾃﾞｰﾀ入出力処理</a:t>
            </a:r>
            <a:endParaRPr lang="en-US" altLang="ja-JP" sz="1200" dirty="0" smtClean="0">
              <a:latin typeface="+mj-ea"/>
              <a:ea typeface="+mj-ea"/>
              <a:cs typeface="Meiryo UI" pitchFamily="50" charset="-128"/>
            </a:endParaRPr>
          </a:p>
          <a:p>
            <a:pPr>
              <a:spcBef>
                <a:spcPct val="0"/>
              </a:spcBef>
            </a:pPr>
            <a:endParaRPr lang="en-US" altLang="ja-JP" sz="1200" dirty="0" smtClean="0">
              <a:latin typeface="+mj-ea"/>
              <a:ea typeface="+mj-ea"/>
              <a:cs typeface="Meiryo UI" pitchFamily="50" charset="-128"/>
            </a:endParaRPr>
          </a:p>
        </p:txBody>
      </p:sp>
      <p:sp>
        <p:nvSpPr>
          <p:cNvPr id="11"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
        <p:nvSpPr>
          <p:cNvPr id="9" name="タイトル 11"/>
          <p:cNvSpPr>
            <a:spLocks noGrp="1"/>
          </p:cNvSpPr>
          <p:nvPr>
            <p:ph type="title"/>
          </p:nvPr>
        </p:nvSpPr>
        <p:spPr>
          <a:xfrm>
            <a:off x="396456" y="80628"/>
            <a:ext cx="8280000" cy="792088"/>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 </a:t>
            </a:r>
            <a:r>
              <a:rPr lang="en-US" altLang="ja-JP" b="1" dirty="0" smtClean="0">
                <a:solidFill>
                  <a:prstClr val="white"/>
                </a:solidFill>
                <a:latin typeface="Times New Roman" pitchFamily="18" charset="0"/>
                <a:ea typeface="メイリオ" pitchFamily="50" charset="-128"/>
                <a:cs typeface="Times New Roman" pitchFamily="18" charset="0"/>
              </a:rPr>
              <a:t>HR+</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2-1.</a:t>
            </a:r>
            <a:r>
              <a:rPr lang="ja-JP" altLang="en-US" sz="1800" b="1" dirty="0" smtClean="0">
                <a:solidFill>
                  <a:schemeClr val="bg1"/>
                </a:solidFill>
                <a:latin typeface="メイリオ" pitchFamily="50" charset="-128"/>
                <a:ea typeface="メイリオ" pitchFamily="50" charset="-128"/>
                <a:cs typeface="メイリオ" pitchFamily="50" charset="-128"/>
              </a:rPr>
              <a:t>人事管理 更新ログ対応</a:t>
            </a:r>
            <a:r>
              <a:rPr lang="ja-JP" altLang="en-US" sz="1800" b="1" spc="100" dirty="0" smtClean="0">
                <a:solidFill>
                  <a:srgbClr val="FFFFFF"/>
                </a:solidFill>
                <a:cs typeface="メイリオ" pitchFamily="50" charset="-128"/>
              </a:rPr>
              <a:t>～</a:t>
            </a:r>
            <a:endParaRPr kumimoji="1" lang="ja-JP" altLang="en-US" b="1" dirty="0"/>
          </a:p>
        </p:txBody>
      </p:sp>
      <p:sp>
        <p:nvSpPr>
          <p:cNvPr id="12" name="正方形/長方形 11"/>
          <p:cNvSpPr/>
          <p:nvPr/>
        </p:nvSpPr>
        <p:spPr>
          <a:xfrm>
            <a:off x="323528" y="5985284"/>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3" name="テキスト ボックス 12"/>
          <p:cNvSpPr txBox="1"/>
          <p:nvPr/>
        </p:nvSpPr>
        <p:spPr>
          <a:xfrm>
            <a:off x="719572" y="6273316"/>
            <a:ext cx="1188132" cy="216024"/>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該当なし</a:t>
            </a:r>
            <a:endParaRPr lang="en-US" altLang="ja-JP" sz="1300" dirty="0" smtClean="0">
              <a:latin typeface="+mj-ea"/>
              <a:ea typeface="+mj-ea"/>
              <a:cs typeface="Meiryo UI" pitchFamily="50"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角丸四角形 83"/>
          <p:cNvSpPr/>
          <p:nvPr/>
        </p:nvSpPr>
        <p:spPr>
          <a:xfrm>
            <a:off x="179512" y="2060848"/>
            <a:ext cx="8820980" cy="4392488"/>
          </a:xfrm>
          <a:prstGeom prst="roundRect">
            <a:avLst>
              <a:gd name="adj" fmla="val 4543"/>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3" name="Picture 5"/>
          <p:cNvPicPr>
            <a:picLocks noChangeAspect="1" noChangeArrowheads="1"/>
          </p:cNvPicPr>
          <p:nvPr/>
        </p:nvPicPr>
        <p:blipFill>
          <a:blip r:embed="rId3" cstate="print"/>
          <a:srcRect/>
          <a:stretch>
            <a:fillRect/>
          </a:stretch>
        </p:blipFill>
        <p:spPr bwMode="auto">
          <a:xfrm>
            <a:off x="359532" y="2245831"/>
            <a:ext cx="5800651" cy="4063489"/>
          </a:xfrm>
          <a:prstGeom prst="rect">
            <a:avLst/>
          </a:prstGeom>
          <a:noFill/>
          <a:ln w="9525">
            <a:noFill/>
            <a:miter lim="800000"/>
            <a:headEnd/>
            <a:tailEnd/>
          </a:ln>
        </p:spPr>
      </p:pic>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47</a:t>
            </a:fld>
            <a:endParaRPr kumimoji="1" lang="ja-JP" altLang="en-US" dirty="0"/>
          </a:p>
        </p:txBody>
      </p:sp>
      <p:sp>
        <p:nvSpPr>
          <p:cNvPr id="5"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 HR+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600" spc="100" dirty="0" smtClean="0">
                <a:solidFill>
                  <a:srgbClr val="FFFFFF"/>
                </a:solidFill>
                <a:cs typeface="メイリオ" pitchFamily="50" charset="-128"/>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2-2.</a:t>
            </a:r>
            <a:r>
              <a:rPr lang="ja-JP" altLang="en-US" sz="1800" spc="100" dirty="0" smtClean="0">
                <a:solidFill>
                  <a:srgbClr val="FFFFFF"/>
                </a:solidFill>
                <a:cs typeface="メイリオ" pitchFamily="50" charset="-128"/>
              </a:rPr>
              <a:t>排他テーブル削除対応</a:t>
            </a:r>
            <a:r>
              <a:rPr lang="en-US" altLang="ja-JP" sz="1800" dirty="0" smtClean="0"/>
              <a:t> </a:t>
            </a:r>
            <a:r>
              <a:rPr lang="ja-JP" altLang="en-US" sz="1800" dirty="0" smtClean="0"/>
              <a:t>～</a:t>
            </a:r>
            <a:endParaRPr kumimoji="1" lang="ja-JP" altLang="en-US" sz="1800" dirty="0">
              <a:latin typeface="メイリオ" pitchFamily="50" charset="-128"/>
              <a:ea typeface="メイリオ" pitchFamily="50" charset="-128"/>
              <a:cs typeface="メイリオ" pitchFamily="50" charset="-128"/>
            </a:endParaRPr>
          </a:p>
        </p:txBody>
      </p:sp>
      <p:sp>
        <p:nvSpPr>
          <p:cNvPr id="6" name="正方形/長方形 5"/>
          <p:cNvSpPr/>
          <p:nvPr/>
        </p:nvSpPr>
        <p:spPr>
          <a:xfrm>
            <a:off x="270314" y="1088740"/>
            <a:ext cx="1281120"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7" name="AutoShape 5"/>
          <p:cNvSpPr>
            <a:spLocks noChangeArrowheads="1"/>
          </p:cNvSpPr>
          <p:nvPr/>
        </p:nvSpPr>
        <p:spPr bwMode="gray">
          <a:xfrm>
            <a:off x="501744" y="1340768"/>
            <a:ext cx="8534752" cy="684076"/>
          </a:xfrm>
          <a:prstGeom prst="roundRect">
            <a:avLst>
              <a:gd name="adj" fmla="val 4086"/>
            </a:avLst>
          </a:prstGeom>
          <a:noFill/>
          <a:ln w="9525" algn="ctr">
            <a:noFill/>
            <a:round/>
            <a:headEnd/>
            <a:tailEnd/>
          </a:ln>
        </p:spPr>
        <p:txBody>
          <a:bodyPr wrap="none" anchor="t" anchorCtr="0"/>
          <a:lstStyle/>
          <a:p>
            <a:pPr>
              <a:buClr>
                <a:schemeClr val="accent1"/>
              </a:buClr>
              <a:buSzPct val="80000"/>
              <a:buFont typeface="Wingdings" pitchFamily="2" charset="2"/>
              <a:buNone/>
            </a:pP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個人情報登録</a:t>
            </a:r>
            <a:r>
              <a:rPr lang="en-US" altLang="ja-JP" sz="1400" dirty="0" smtClean="0">
                <a:latin typeface="メイリオ" pitchFamily="50" charset="-128"/>
                <a:ea typeface="メイリオ" pitchFamily="50" charset="-128"/>
                <a:cs typeface="メイリオ" pitchFamily="50" charset="-128"/>
              </a:rPr>
              <a:t>]</a:t>
            </a:r>
            <a:r>
              <a:rPr lang="ja-JP" altLang="en-US" sz="1400" dirty="0" err="1" smtClean="0">
                <a:latin typeface="メイリオ" pitchFamily="50" charset="-128"/>
                <a:ea typeface="メイリオ" pitchFamily="50" charset="-128"/>
                <a:cs typeface="メイリオ" pitchFamily="50" charset="-128"/>
              </a:rPr>
              <a:t>や</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個人情報履歴マスタ横持ちＤＢ作成</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機能の使用中にデータベースとの接続が切断され</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た場合</a:t>
            </a:r>
            <a:r>
              <a:rPr lang="ja-JP" altLang="en-US" sz="1400" dirty="0" smtClean="0"/>
              <a:t>、</a:t>
            </a:r>
            <a:r>
              <a:rPr lang="ja-JP" altLang="ja-JP" sz="1400" dirty="0" smtClean="0"/>
              <a:t>再度同機能を使用できるようにするため、［会社定義マスタ登録］</a:t>
            </a:r>
            <a:r>
              <a:rPr lang="ja-JP" altLang="en-US" sz="1400" dirty="0" smtClean="0"/>
              <a:t>機能</a:t>
            </a:r>
            <a:r>
              <a:rPr lang="ja-JP" altLang="ja-JP" sz="1400" dirty="0" smtClean="0"/>
              <a:t>に</a:t>
            </a:r>
            <a:r>
              <a:rPr lang="ja-JP" altLang="en-US" sz="1400" dirty="0" smtClean="0">
                <a:latin typeface="メイリオ" pitchFamily="50" charset="-128"/>
                <a:ea typeface="メイリオ" pitchFamily="50" charset="-128"/>
                <a:cs typeface="メイリオ" pitchFamily="50" charset="-128"/>
              </a:rPr>
              <a:t>排他テーブル削除</a:t>
            </a:r>
            <a:endParaRPr lang="en-US" altLang="ja-JP" sz="14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400" dirty="0" smtClean="0">
                <a:latin typeface="メイリオ" pitchFamily="50" charset="-128"/>
                <a:ea typeface="メイリオ" pitchFamily="50" charset="-128"/>
                <a:cs typeface="メイリオ" pitchFamily="50" charset="-128"/>
              </a:rPr>
              <a:t>機能を追加しました。</a:t>
            </a:r>
            <a:endParaRPr lang="en-US" altLang="ja-JP" sz="1400" dirty="0" smtClean="0">
              <a:latin typeface="メイリオ" pitchFamily="50" charset="-128"/>
              <a:ea typeface="メイリオ" pitchFamily="50" charset="-128"/>
              <a:cs typeface="メイリオ" pitchFamily="50" charset="-128"/>
            </a:endParaRPr>
          </a:p>
        </p:txBody>
      </p:sp>
      <p:sp>
        <p:nvSpPr>
          <p:cNvPr id="85" name="正方形/長方形 84"/>
          <p:cNvSpPr/>
          <p:nvPr/>
        </p:nvSpPr>
        <p:spPr>
          <a:xfrm>
            <a:off x="5112060" y="2893903"/>
            <a:ext cx="432048" cy="1800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p:cNvPicPr>
            <a:picLocks noChangeAspect="1" noChangeArrowheads="1"/>
          </p:cNvPicPr>
          <p:nvPr/>
        </p:nvPicPr>
        <p:blipFill>
          <a:blip r:embed="rId4" cstate="print"/>
          <a:srcRect/>
          <a:stretch>
            <a:fillRect/>
          </a:stretch>
        </p:blipFill>
        <p:spPr bwMode="auto">
          <a:xfrm>
            <a:off x="3059832" y="3902015"/>
            <a:ext cx="5543550" cy="942975"/>
          </a:xfrm>
          <a:prstGeom prst="rect">
            <a:avLst/>
          </a:prstGeom>
          <a:noFill/>
          <a:ln w="9525">
            <a:solidFill>
              <a:srgbClr val="FF0000"/>
            </a:solidFill>
            <a:miter lim="800000"/>
            <a:headEnd/>
            <a:tailEnd/>
          </a:ln>
        </p:spPr>
      </p:pic>
      <p:cxnSp>
        <p:nvCxnSpPr>
          <p:cNvPr id="86" name="直線矢印コネクタ 85"/>
          <p:cNvCxnSpPr/>
          <p:nvPr/>
        </p:nvCxnSpPr>
        <p:spPr>
          <a:xfrm>
            <a:off x="5328084" y="3109927"/>
            <a:ext cx="0" cy="936104"/>
          </a:xfrm>
          <a:prstGeom prst="straightConnector1">
            <a:avLst/>
          </a:prstGeom>
          <a:ln w="603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48</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7848872" cy="612068"/>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a:t>
            </a:r>
            <a:r>
              <a:rPr lang="ja-JP" altLang="en-US" sz="1300" dirty="0" smtClean="0">
                <a:latin typeface="+mj-ea"/>
                <a:cs typeface="Meiryo UI" pitchFamily="50" charset="-128"/>
              </a:rPr>
              <a:t> </a:t>
            </a:r>
            <a:r>
              <a:rPr lang="en-US" altLang="ja-JP" sz="1300" dirty="0" err="1" smtClean="0">
                <a:latin typeface="+mj-ea"/>
                <a:ea typeface="+mj-ea"/>
                <a:cs typeface="Meiryo UI" pitchFamily="50" charset="-128"/>
              </a:rPr>
              <a:t>HM110400</a:t>
            </a:r>
            <a:r>
              <a:rPr lang="en-US" altLang="ja-JP" sz="1300" dirty="0" smtClean="0">
                <a:latin typeface="+mj-ea"/>
                <a:ea typeface="+mj-ea"/>
                <a:cs typeface="Meiryo UI" pitchFamily="50" charset="-128"/>
              </a:rPr>
              <a:t>:</a:t>
            </a:r>
            <a:r>
              <a:rPr lang="ja-JP" altLang="en-US" sz="1300" dirty="0" smtClean="0">
                <a:latin typeface="+mj-ea"/>
                <a:ea typeface="+mj-ea"/>
                <a:cs typeface="Meiryo UI" pitchFamily="50" charset="-128"/>
              </a:rPr>
              <a:t>会社定義ﾏｽﾀ登録</a:t>
            </a:r>
          </a:p>
        </p:txBody>
      </p:sp>
      <p:sp>
        <p:nvSpPr>
          <p:cNvPr id="477" name="正方形/長方形 476"/>
          <p:cNvSpPr/>
          <p:nvPr/>
        </p:nvSpPr>
        <p:spPr>
          <a:xfrm>
            <a:off x="270314" y="2204864"/>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719572" y="2528900"/>
            <a:ext cx="1188132" cy="288032"/>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該当なし</a:t>
            </a:r>
            <a:endParaRPr lang="en-US" altLang="ja-JP" sz="1300" dirty="0" smtClean="0">
              <a:latin typeface="+mj-ea"/>
              <a:ea typeface="+mj-ea"/>
              <a:cs typeface="Meiryo UI" pitchFamily="50" charset="-128"/>
            </a:endParaRPr>
          </a:p>
        </p:txBody>
      </p:sp>
      <p:sp>
        <p:nvSpPr>
          <p:cNvPr id="9"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 HR+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600" spc="100" dirty="0" smtClean="0">
                <a:solidFill>
                  <a:srgbClr val="FFFFFF"/>
                </a:solidFill>
                <a:cs typeface="メイリオ" pitchFamily="50" charset="-128"/>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2-2.</a:t>
            </a:r>
            <a:r>
              <a:rPr lang="ja-JP" altLang="en-US" sz="1800" spc="100" dirty="0" smtClean="0">
                <a:solidFill>
                  <a:srgbClr val="FFFFFF"/>
                </a:solidFill>
                <a:cs typeface="メイリオ" pitchFamily="50" charset="-128"/>
              </a:rPr>
              <a:t>排他テーブル削除対応</a:t>
            </a:r>
            <a:r>
              <a:rPr lang="en-US" altLang="ja-JP" sz="1800" dirty="0" smtClean="0"/>
              <a:t> </a:t>
            </a:r>
            <a:r>
              <a:rPr lang="ja-JP" altLang="en-US" sz="1800" dirty="0" smtClean="0"/>
              <a:t>～</a:t>
            </a:r>
            <a:endParaRPr kumimoji="1" lang="ja-JP" altLang="en-US" sz="1800" dirty="0">
              <a:latin typeface="メイリオ" pitchFamily="50" charset="-128"/>
              <a:ea typeface="メイリオ" pitchFamily="50" charset="-128"/>
              <a:cs typeface="メイリオ" pitchFamily="50" charset="-128"/>
            </a:endParaRPr>
          </a:p>
        </p:txBody>
      </p:sp>
      <p:sp>
        <p:nvSpPr>
          <p:cNvPr id="10"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A7DF962-795A-4296-9D45-B90E7B5F8A00}" type="slidenum">
              <a:rPr lang="en-US" altLang="ja-JP"/>
              <a:pPr/>
              <a:t>49</a:t>
            </a:fld>
            <a:endParaRPr lang="en-US" altLang="ja-JP"/>
          </a:p>
        </p:txBody>
      </p:sp>
      <p:sp>
        <p:nvSpPr>
          <p:cNvPr id="2" name="フッター プレースホルダー 1"/>
          <p:cNvSpPr>
            <a:spLocks noGrp="1"/>
          </p:cNvSpPr>
          <p:nvPr>
            <p:ph type="ftr" sz="quarter" idx="11"/>
          </p:nvPr>
        </p:nvSpPr>
        <p:spPr/>
        <p:txBody>
          <a:bodyPr/>
          <a:lstStyle/>
          <a:p>
            <a:r>
              <a:rPr lang="en-US" altLang="ja-JP" smtClean="0"/>
              <a:t>©  SuperStream Inc. All rights reserved.</a:t>
            </a:r>
            <a:endParaRPr lang="ja-JP" altLang="en-US" dirty="0"/>
          </a:p>
        </p:txBody>
      </p:sp>
      <p:sp>
        <p:nvSpPr>
          <p:cNvPr id="9" name="AutoShape 4"/>
          <p:cNvSpPr>
            <a:spLocks noChangeArrowheads="1"/>
          </p:cNvSpPr>
          <p:nvPr/>
        </p:nvSpPr>
        <p:spPr bwMode="auto">
          <a:xfrm>
            <a:off x="341313" y="1844824"/>
            <a:ext cx="8424862" cy="1584325"/>
          </a:xfrm>
          <a:prstGeom prst="roundRect">
            <a:avLst>
              <a:gd name="adj" fmla="val 16667"/>
            </a:avLst>
          </a:prstGeom>
          <a:solidFill>
            <a:schemeClr val="bg1">
              <a:alpha val="85097"/>
            </a:scheme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lstStyle/>
          <a:p>
            <a:pPr fontAlgn="base">
              <a:spcBef>
                <a:spcPct val="0"/>
              </a:spcBef>
              <a:spcAft>
                <a:spcPct val="0"/>
              </a:spcAft>
            </a:pPr>
            <a:endParaRPr lang="ja-JP" altLang="en-US" sz="1600" b="1">
              <a:solidFill>
                <a:srgbClr val="FFFFFF"/>
              </a:solidFill>
              <a:latin typeface="メイリオ" pitchFamily="50" charset="-128"/>
              <a:ea typeface="メイリオ" pitchFamily="50" charset="-128"/>
              <a:cs typeface="メイリオ" pitchFamily="50" charset="-128"/>
            </a:endParaRPr>
          </a:p>
        </p:txBody>
      </p:sp>
      <p:sp>
        <p:nvSpPr>
          <p:cNvPr id="10" name="Rectangle 5"/>
          <p:cNvSpPr txBox="1">
            <a:spLocks noChangeArrowheads="1"/>
          </p:cNvSpPr>
          <p:nvPr/>
        </p:nvSpPr>
        <p:spPr bwMode="gray">
          <a:xfrm>
            <a:off x="519310" y="1844824"/>
            <a:ext cx="8085138" cy="1573213"/>
          </a:xfrm>
          <a:prstGeom prst="rect">
            <a:avLst/>
          </a:prstGeo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rIns="0" bIns="0" anchor="ctr"/>
          <a:lstStyle>
            <a:lvl1pPr algn="l" rtl="0" eaLnBrk="0" fontAlgn="base" hangingPunct="0">
              <a:lnSpc>
                <a:spcPts val="26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2pPr>
            <a:lvl3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3pPr>
            <a:lvl4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4pPr>
            <a:lvl5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5pPr>
            <a:lvl6pPr marL="4572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a:lstStyle>
          <a:p>
            <a:pPr algn="ctr">
              <a:lnSpc>
                <a:spcPct val="100000"/>
              </a:lnSpc>
            </a:pPr>
            <a:r>
              <a:rPr lang="en-US" altLang="ja-JP" b="1" dirty="0" smtClean="0">
                <a:solidFill>
                  <a:schemeClr val="accent4">
                    <a:lumMod val="75000"/>
                  </a:schemeClr>
                </a:solidFill>
                <a:latin typeface="メイリオ" pitchFamily="50" charset="-128"/>
                <a:ea typeface="メイリオ" pitchFamily="50" charset="-128"/>
                <a:cs typeface="メイリオ" pitchFamily="50" charset="-128"/>
              </a:rPr>
              <a:t>3.</a:t>
            </a:r>
            <a:r>
              <a:rPr lang="ja-JP" altLang="en-US" b="1" dirty="0" smtClean="0">
                <a:solidFill>
                  <a:schemeClr val="accent4">
                    <a:lumMod val="75000"/>
                  </a:schemeClr>
                </a:solidFill>
                <a:latin typeface="メイリオ" pitchFamily="50" charset="-128"/>
                <a:ea typeface="メイリオ" pitchFamily="50" charset="-128"/>
                <a:cs typeface="メイリオ" pitchFamily="50" charset="-128"/>
              </a:rPr>
              <a:t>人事諸届・照会について</a:t>
            </a:r>
            <a:endParaRPr lang="en-US" altLang="ja-JP" b="1" dirty="0" smtClean="0">
              <a:solidFill>
                <a:schemeClr val="accent4">
                  <a:lumMod val="75000"/>
                </a:schemeClr>
              </a:solidFill>
              <a:latin typeface="メイリオ" pitchFamily="50" charset="-128"/>
              <a:ea typeface="メイリオ" pitchFamily="50" charset="-128"/>
              <a:cs typeface="メイリオ" pitchFamily="50" charset="-128"/>
            </a:endParaRPr>
          </a:p>
          <a:p>
            <a:pPr algn="ctr">
              <a:lnSpc>
                <a:spcPct val="100000"/>
              </a:lnSpc>
            </a:pPr>
            <a:r>
              <a:rPr lang="en-US" altLang="ja-JP" sz="1800" i="1" dirty="0" smtClean="0">
                <a:solidFill>
                  <a:schemeClr val="accent4">
                    <a:lumMod val="75000"/>
                  </a:schemeClr>
                </a:solidFill>
                <a:latin typeface="Times New Roman" pitchFamily="18" charset="0"/>
                <a:cs typeface="Times New Roman" pitchFamily="18" charset="0"/>
              </a:rPr>
              <a:t> </a:t>
            </a:r>
            <a:r>
              <a:rPr lang="en-US" altLang="ja-JP" sz="1800" b="1" i="1" dirty="0" err="1" smtClean="0">
                <a:solidFill>
                  <a:schemeClr val="accent4">
                    <a:lumMod val="75000"/>
                  </a:schemeClr>
                </a:solidFill>
                <a:latin typeface="Times New Roman" pitchFamily="18" charset="0"/>
                <a:cs typeface="Times New Roman" pitchFamily="18" charset="0"/>
              </a:rPr>
              <a:t>SuperStream</a:t>
            </a:r>
            <a:r>
              <a:rPr lang="en-US" altLang="ja-JP" sz="1800" b="1" dirty="0" smtClean="0">
                <a:solidFill>
                  <a:schemeClr val="accent4">
                    <a:lumMod val="75000"/>
                  </a:schemeClr>
                </a:solidFill>
                <a:latin typeface="Times New Roman" pitchFamily="18" charset="0"/>
                <a:cs typeface="Times New Roman" pitchFamily="18" charset="0"/>
              </a:rPr>
              <a:t>-</a:t>
            </a:r>
            <a:r>
              <a:rPr lang="en-US" altLang="ja-JP" sz="1800" b="1" dirty="0" smtClean="0">
                <a:solidFill>
                  <a:schemeClr val="accent4">
                    <a:lumMod val="75000"/>
                  </a:schemeClr>
                </a:solidFill>
                <a:latin typeface="Times New Roman" pitchFamily="18" charset="0"/>
                <a:ea typeface="メイリオ" pitchFamily="50" charset="-128"/>
                <a:cs typeface="Times New Roman" pitchFamily="18" charset="0"/>
              </a:rPr>
              <a:t>field/HR</a:t>
            </a:r>
          </a:p>
        </p:txBody>
      </p:sp>
    </p:spTree>
    <p:extLst>
      <p:ext uri="{BB962C8B-B14F-4D97-AF65-F5344CB8AC3E}">
        <p14:creationId xmlns:p14="http://schemas.microsoft.com/office/powerpoint/2010/main" xmlns="" val="4249907189"/>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iterate type="lt">
                                    <p:tmPct val="0"/>
                                  </p:iterate>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1000"/>
                            </p:stCondLst>
                            <p:childTnLst>
                              <p:par>
                                <p:cTn id="9" presetID="27" presetClass="entr" presetSubtype="0" fill="hold" grpId="1" nodeType="afterEffect">
                                  <p:stCondLst>
                                    <p:cond delay="0"/>
                                  </p:stCondLst>
                                  <p:iterate type="lt">
                                    <p:tmPct val="50000"/>
                                  </p:iterate>
                                  <p:childTnLst>
                                    <p:set>
                                      <p:cBhvr>
                                        <p:cTn id="10" dur="1" fill="hold">
                                          <p:stCondLst>
                                            <p:cond delay="0"/>
                                          </p:stCondLst>
                                        </p:cTn>
                                        <p:tgtEl>
                                          <p:spTgt spid="10"/>
                                        </p:tgtEl>
                                        <p:attrNameLst>
                                          <p:attrName>style.visibility</p:attrName>
                                        </p:attrNameLst>
                                      </p:cBhvr>
                                      <p:to>
                                        <p:strVal val="visible"/>
                                      </p:to>
                                    </p:set>
                                    <p:anim calcmode="discrete" valueType="clr">
                                      <p:cBhvr override="childStyle">
                                        <p:cTn id="11"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0"/>
                                        </p:tgtEl>
                                        <p:attrNameLst>
                                          <p:attrName>fillcolor</p:attrName>
                                        </p:attrNameLst>
                                      </p:cBhvr>
                                      <p:tavLst>
                                        <p:tav tm="0">
                                          <p:val>
                                            <p:clrVal>
                                              <a:schemeClr val="accent2"/>
                                            </p:clrVal>
                                          </p:val>
                                        </p:tav>
                                        <p:tav tm="50000">
                                          <p:val>
                                            <p:clrVal>
                                              <a:schemeClr val="hlink"/>
                                            </p:clrVal>
                                          </p:val>
                                        </p:tav>
                                      </p:tavLst>
                                    </p:anim>
                                    <p:set>
                                      <p:cBhvr>
                                        <p:cTn id="13"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5</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-CORE</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kumimoji="1" lang="ja-JP" altLang="en-US" sz="18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２</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平成</a:t>
            </a:r>
            <a:r>
              <a:rPr lang="en-US" altLang="ja-JP" b="1" dirty="0" smtClean="0">
                <a:solidFill>
                  <a:schemeClr val="bg1"/>
                </a:solidFill>
                <a:latin typeface="メイリオ" pitchFamily="50" charset="-128"/>
                <a:ea typeface="メイリオ" pitchFamily="50" charset="-128"/>
                <a:cs typeface="メイリオ" pitchFamily="50" charset="-128"/>
              </a:rPr>
              <a:t>27</a:t>
            </a:r>
            <a:r>
              <a:rPr lang="ja-JP" altLang="en-US" b="1" dirty="0" smtClean="0">
                <a:solidFill>
                  <a:schemeClr val="bg1"/>
                </a:solidFill>
                <a:latin typeface="メイリオ" pitchFamily="50" charset="-128"/>
                <a:ea typeface="メイリオ" pitchFamily="50" charset="-128"/>
                <a:cs typeface="メイリオ" pitchFamily="50" charset="-128"/>
              </a:rPr>
              <a:t>年度税制改正消費税申告連携対応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19675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注意事項</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484784"/>
            <a:ext cx="8280000" cy="4968552"/>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t" anchorCtr="0"/>
          <a:lstStyle/>
          <a:p>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消費税申告項目マスタ登録</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で申告書様式を「平成二十六年四月一日以降終了課税期間分」として確定押下時、一覧行に「特定仕入」、「特定仕入返還」項目が表示されます。</a:t>
            </a:r>
          </a:p>
          <a:p>
            <a:r>
              <a:rPr lang="ja-JP" altLang="en-US" sz="1400" dirty="0" smtClean="0">
                <a:latin typeface="メイリオ" pitchFamily="50" charset="-128"/>
                <a:ea typeface="メイリオ" pitchFamily="50" charset="-128"/>
                <a:cs typeface="メイリオ" pitchFamily="50" charset="-128"/>
              </a:rPr>
              <a:t>申告項目として使用する場合、「特定仕入」、「特定仕入返還」への集計条件を登録し、</a:t>
            </a:r>
            <a:endParaRPr lang="en-US" altLang="ja-JP" sz="1400" dirty="0" smtClean="0">
              <a:latin typeface="メイリオ" pitchFamily="50" charset="-128"/>
              <a:ea typeface="メイリオ" pitchFamily="50" charset="-128"/>
              <a:cs typeface="メイリオ" pitchFamily="50" charset="-128"/>
            </a:endParaRPr>
          </a:p>
          <a:p>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消費税申告項目集計処理</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消費税申告連携処理</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を実行してください。</a:t>
            </a:r>
          </a:p>
        </p:txBody>
      </p:sp>
      <p:pic>
        <p:nvPicPr>
          <p:cNvPr id="13" name="図 12"/>
          <p:cNvPicPr/>
          <p:nvPr/>
        </p:nvPicPr>
        <p:blipFill>
          <a:blip r:embed="rId3" cstate="print"/>
          <a:srcRect/>
          <a:stretch>
            <a:fillRect/>
          </a:stretch>
        </p:blipFill>
        <p:spPr bwMode="auto">
          <a:xfrm>
            <a:off x="1691680" y="2636912"/>
            <a:ext cx="5814566" cy="3785240"/>
          </a:xfrm>
          <a:prstGeom prst="rect">
            <a:avLst/>
          </a:prstGeom>
          <a:noFill/>
          <a:ln w="9525">
            <a:noFill/>
            <a:miter lim="800000"/>
            <a:headEnd/>
            <a:tailEnd/>
          </a:ln>
        </p:spPr>
      </p:pic>
      <p:sp>
        <p:nvSpPr>
          <p:cNvPr id="1026" name="Rectangle 2"/>
          <p:cNvSpPr>
            <a:spLocks noChangeArrowheads="1"/>
          </p:cNvSpPr>
          <p:nvPr/>
        </p:nvSpPr>
        <p:spPr bwMode="auto">
          <a:xfrm>
            <a:off x="1985863" y="4653136"/>
            <a:ext cx="5178425" cy="336550"/>
          </a:xfrm>
          <a:prstGeom prst="rect">
            <a:avLst/>
          </a:prstGeom>
          <a:noFill/>
          <a:ln w="25400">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8" name="Rectangle 2"/>
          <p:cNvSpPr>
            <a:spLocks noChangeArrowheads="1"/>
          </p:cNvSpPr>
          <p:nvPr/>
        </p:nvSpPr>
        <p:spPr bwMode="auto">
          <a:xfrm>
            <a:off x="1979712" y="5540722"/>
            <a:ext cx="5178425" cy="336550"/>
          </a:xfrm>
          <a:prstGeom prst="rect">
            <a:avLst/>
          </a:prstGeom>
          <a:noFill/>
          <a:ln w="25400">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16"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50</a:t>
            </a:fld>
            <a:endParaRPr lang="ja-JP" altLang="en-US" dirty="0"/>
          </a:p>
        </p:txBody>
      </p:sp>
      <p:sp>
        <p:nvSpPr>
          <p:cNvPr id="39" name="タイトル 11"/>
          <p:cNvSpPr>
            <a:spLocks noGrp="1"/>
          </p:cNvSpPr>
          <p:nvPr>
            <p:ph type="title"/>
          </p:nvPr>
        </p:nvSpPr>
        <p:spPr>
          <a:xfrm>
            <a:off x="396456" y="80628"/>
            <a:ext cx="8280000" cy="792088"/>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a:t>
            </a:r>
            <a:r>
              <a:rPr lang="en-US" altLang="ja-JP" b="1" dirty="0" smtClean="0">
                <a:solidFill>
                  <a:prstClr val="white"/>
                </a:solidFill>
                <a:latin typeface="Times New Roman" pitchFamily="18" charset="0"/>
                <a:ea typeface="メイリオ" pitchFamily="50" charset="-128"/>
                <a:cs typeface="Times New Roman" pitchFamily="18" charset="0"/>
              </a:rPr>
              <a:t>ield/HR</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3-1.</a:t>
            </a:r>
            <a:r>
              <a:rPr lang="ja-JP" altLang="en-US" sz="1800" b="1" dirty="0" smtClean="0">
                <a:solidFill>
                  <a:schemeClr val="bg1"/>
                </a:solidFill>
                <a:latin typeface="メイリオ" pitchFamily="50" charset="-128"/>
                <a:ea typeface="メイリオ" pitchFamily="50" charset="-128"/>
                <a:cs typeface="メイリオ" pitchFamily="50" charset="-128"/>
              </a:rPr>
              <a:t>人事諸届・照会 更新ログ対応</a:t>
            </a:r>
            <a:r>
              <a:rPr lang="ja-JP" altLang="en-US" sz="1800" b="1" spc="100" dirty="0" smtClean="0">
                <a:solidFill>
                  <a:srgbClr val="FFFFFF"/>
                </a:solidFill>
                <a:cs typeface="メイリオ" pitchFamily="50" charset="-128"/>
              </a:rPr>
              <a:t>～</a:t>
            </a:r>
            <a:endParaRPr kumimoji="1" lang="ja-JP" altLang="en-US" b="1" dirty="0"/>
          </a:p>
        </p:txBody>
      </p:sp>
      <p:sp>
        <p:nvSpPr>
          <p:cNvPr id="23" name="フッター プレースホルダ 3"/>
          <p:cNvSpPr>
            <a:spLocks noGrp="1"/>
          </p:cNvSpPr>
          <p:nvPr>
            <p:ph type="ftr" sz="quarter" idx="3"/>
          </p:nvPr>
        </p:nvSpPr>
        <p:spPr/>
        <p:txBody>
          <a:bodyPr/>
          <a:lstStyle/>
          <a:p>
            <a:r>
              <a:rPr lang="en-US" altLang="ja-JP" sz="600" dirty="0" smtClean="0">
                <a:solidFill>
                  <a:schemeClr val="bg2">
                    <a:lumMod val="65000"/>
                  </a:schemeClr>
                </a:solidFill>
              </a:rPr>
              <a:t>©  </a:t>
            </a:r>
            <a:r>
              <a:rPr lang="en-US" altLang="ja-JP" sz="600" dirty="0" err="1" smtClean="0">
                <a:solidFill>
                  <a:schemeClr val="bg2">
                    <a:lumMod val="65000"/>
                  </a:schemeClr>
                </a:solidFill>
              </a:rPr>
              <a:t>SuperStream</a:t>
            </a:r>
            <a:r>
              <a:rPr lang="en-US" altLang="ja-JP" sz="600" dirty="0" smtClean="0">
                <a:solidFill>
                  <a:schemeClr val="bg2">
                    <a:lumMod val="65000"/>
                  </a:schemeClr>
                </a:solidFill>
              </a:rPr>
              <a:t> Inc. All rights reserved.</a:t>
            </a:r>
            <a:endParaRPr lang="ja-JP" altLang="en-US" sz="600" dirty="0">
              <a:solidFill>
                <a:schemeClr val="bg2">
                  <a:lumMod val="65000"/>
                </a:schemeClr>
              </a:solidFill>
            </a:endParaRPr>
          </a:p>
        </p:txBody>
      </p:sp>
      <p:sp>
        <p:nvSpPr>
          <p:cNvPr id="16" name="正方形/長方形 15"/>
          <p:cNvSpPr/>
          <p:nvPr/>
        </p:nvSpPr>
        <p:spPr>
          <a:xfrm>
            <a:off x="270314" y="1124744"/>
            <a:ext cx="1281120" cy="338554"/>
          </a:xfrm>
          <a:prstGeom prst="rect">
            <a:avLst/>
          </a:prstGeom>
        </p:spPr>
        <p:txBody>
          <a:bodyPr wrap="none">
            <a:spAutoFit/>
          </a:bodyPr>
          <a:lstStyle/>
          <a:p>
            <a:pPr>
              <a:defRPr/>
            </a:pPr>
            <a:r>
              <a:rPr lang="ja-JP" altLang="en-US" sz="1600" dirty="0" smtClean="0">
                <a:solidFill>
                  <a:schemeClr val="accent1"/>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lumMod val="40000"/>
                  <a:lumOff val="60000"/>
                </a:schemeClr>
              </a:solidFill>
              <a:latin typeface="メイリオ" pitchFamily="50" charset="-128"/>
              <a:ea typeface="メイリオ" pitchFamily="50" charset="-128"/>
              <a:cs typeface="メイリオ" pitchFamily="50" charset="-128"/>
            </a:endParaRPr>
          </a:p>
        </p:txBody>
      </p:sp>
      <p:sp>
        <p:nvSpPr>
          <p:cNvPr id="19" name="正方形/長方形 18"/>
          <p:cNvSpPr/>
          <p:nvPr/>
        </p:nvSpPr>
        <p:spPr>
          <a:xfrm>
            <a:off x="467544" y="1448780"/>
            <a:ext cx="8388932" cy="338554"/>
          </a:xfrm>
          <a:prstGeom prst="rect">
            <a:avLst/>
          </a:prstGeom>
        </p:spPr>
        <p:txBody>
          <a:bodyPr wrap="square">
            <a:spAutoFit/>
          </a:bodyPr>
          <a:lstStyle/>
          <a:p>
            <a:r>
              <a:rPr lang="ja-JP" altLang="en-US" sz="1600" dirty="0" smtClean="0">
                <a:latin typeface="メイリオ" pitchFamily="50" charset="-128"/>
                <a:ea typeface="メイリオ" pitchFamily="50" charset="-128"/>
                <a:cs typeface="メイリオ" pitchFamily="50" charset="-128"/>
              </a:rPr>
              <a:t>人事諸届・照会について更新ログを取得するように対応します。</a:t>
            </a:r>
            <a:endParaRPr lang="en-US" altLang="ja-JP" sz="1600" dirty="0" smtClean="0">
              <a:latin typeface="メイリオ" pitchFamily="50" charset="-128"/>
              <a:ea typeface="メイリオ" pitchFamily="50" charset="-128"/>
              <a:cs typeface="メイリオ" pitchFamily="50" charset="-128"/>
            </a:endParaRPr>
          </a:p>
        </p:txBody>
      </p:sp>
      <p:sp>
        <p:nvSpPr>
          <p:cNvPr id="25" name="角丸四角形 24"/>
          <p:cNvSpPr/>
          <p:nvPr/>
        </p:nvSpPr>
        <p:spPr>
          <a:xfrm>
            <a:off x="287524" y="5589240"/>
            <a:ext cx="8424936" cy="864096"/>
          </a:xfrm>
          <a:prstGeom prst="roundRect">
            <a:avLst/>
          </a:prstGeom>
          <a:solidFill>
            <a:schemeClr val="accent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bg2"/>
                </a:solidFill>
                <a:latin typeface="メイリオ" pitchFamily="50" charset="-128"/>
                <a:ea typeface="メイリオ" pitchFamily="50" charset="-128"/>
                <a:cs typeface="メイリオ" pitchFamily="50" charset="-128"/>
              </a:rPr>
              <a:t>＜補足＞　取得されたログはログ管理ツールで削除や</a:t>
            </a:r>
            <a:r>
              <a:rPr lang="en-US" altLang="ja-JP" sz="1600" dirty="0" smtClean="0">
                <a:solidFill>
                  <a:schemeClr val="bg2"/>
                </a:solidFill>
                <a:latin typeface="メイリオ" pitchFamily="50" charset="-128"/>
                <a:ea typeface="メイリオ" pitchFamily="50" charset="-128"/>
                <a:cs typeface="メイリオ" pitchFamily="50" charset="-128"/>
              </a:rPr>
              <a:t>CSV</a:t>
            </a:r>
            <a:r>
              <a:rPr lang="ja-JP" altLang="en-US" sz="1600" dirty="0" smtClean="0">
                <a:solidFill>
                  <a:schemeClr val="bg2"/>
                </a:solidFill>
                <a:latin typeface="メイリオ" pitchFamily="50" charset="-128"/>
                <a:ea typeface="メイリオ" pitchFamily="50" charset="-128"/>
                <a:cs typeface="メイリオ" pitchFamily="50" charset="-128"/>
              </a:rPr>
              <a:t>出力などを行うことができます。</a:t>
            </a:r>
            <a:endParaRPr lang="en-US" altLang="ja-JP" sz="1600" dirty="0" smtClean="0">
              <a:latin typeface="メイリオ" pitchFamily="50" charset="-128"/>
              <a:ea typeface="メイリオ" pitchFamily="50" charset="-128"/>
              <a:cs typeface="メイリオ" pitchFamily="50" charset="-128"/>
            </a:endParaRPr>
          </a:p>
        </p:txBody>
      </p:sp>
      <p:sp>
        <p:nvSpPr>
          <p:cNvPr id="17" name="右矢印 16"/>
          <p:cNvSpPr/>
          <p:nvPr/>
        </p:nvSpPr>
        <p:spPr>
          <a:xfrm>
            <a:off x="2375756" y="2168860"/>
            <a:ext cx="1152128" cy="720000"/>
          </a:xfrm>
          <a:prstGeom prst="rightArrow">
            <a:avLst/>
          </a:prstGeom>
          <a:solidFill>
            <a:schemeClr val="tx2"/>
          </a:solidFill>
          <a:ln>
            <a:solidFill>
              <a:schemeClr val="tx2"/>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dirty="0" smtClean="0"/>
              <a:t>設定</a:t>
            </a:r>
            <a:endParaRPr kumimoji="1" lang="ja-JP" altLang="en-US" dirty="0"/>
          </a:p>
        </p:txBody>
      </p:sp>
      <p:sp>
        <p:nvSpPr>
          <p:cNvPr id="18" name="Freeform 364"/>
          <p:cNvSpPr>
            <a:spLocks noEditPoints="1"/>
          </p:cNvSpPr>
          <p:nvPr/>
        </p:nvSpPr>
        <p:spPr bwMode="auto">
          <a:xfrm>
            <a:off x="3923928" y="2024844"/>
            <a:ext cx="900100" cy="900100"/>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chemeClr val="accent5">
              <a:lumMod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lt1"/>
              </a:solidFill>
            </a:endParaRPr>
          </a:p>
        </p:txBody>
      </p:sp>
      <p:sp>
        <p:nvSpPr>
          <p:cNvPr id="20" name="角丸四角形吹き出し 19"/>
          <p:cNvSpPr/>
          <p:nvPr/>
        </p:nvSpPr>
        <p:spPr>
          <a:xfrm>
            <a:off x="143508" y="3465004"/>
            <a:ext cx="3129136" cy="1196145"/>
          </a:xfrm>
          <a:prstGeom prst="wedgeRoundRectCallout">
            <a:avLst>
              <a:gd name="adj1" fmla="val 38174"/>
              <a:gd name="adj2" fmla="val -102361"/>
              <a:gd name="adj3" fmla="val 16667"/>
            </a:avLst>
          </a:prstGeom>
          <a:solidFill>
            <a:srgbClr val="0099FF"/>
          </a:solidFill>
          <a:ln/>
        </p:spPr>
        <p:style>
          <a:lnRef idx="3">
            <a:schemeClr val="lt1"/>
          </a:lnRef>
          <a:fillRef idx="1">
            <a:schemeClr val="accent2"/>
          </a:fillRef>
          <a:effectRef idx="1">
            <a:schemeClr val="accent2"/>
          </a:effectRef>
          <a:fontRef idx="minor">
            <a:schemeClr val="lt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600" dirty="0" smtClean="0">
                <a:solidFill>
                  <a:schemeClr val="bg2"/>
                </a:solidFill>
              </a:rPr>
              <a:t>ログを取得する対象テーブル</a:t>
            </a:r>
            <a:endParaRPr lang="en-US" altLang="ja-JP" sz="1600" dirty="0" smtClean="0">
              <a:solidFill>
                <a:schemeClr val="bg2"/>
              </a:solidFill>
            </a:endParaRPr>
          </a:p>
          <a:p>
            <a:pPr algn="ctr"/>
            <a:r>
              <a:rPr lang="ja-JP" altLang="en-US" sz="1600" dirty="0" smtClean="0">
                <a:solidFill>
                  <a:schemeClr val="bg2"/>
                </a:solidFill>
              </a:rPr>
              <a:t>を事前に設定しておく</a:t>
            </a:r>
            <a:endParaRPr lang="en-US" altLang="ja-JP" sz="1600" dirty="0" smtClean="0">
              <a:solidFill>
                <a:schemeClr val="bg2"/>
              </a:solidFill>
            </a:endParaRPr>
          </a:p>
          <a:p>
            <a:pPr algn="ctr"/>
            <a:r>
              <a:rPr lang="en-US" altLang="ja-JP" sz="1600" dirty="0" smtClean="0">
                <a:solidFill>
                  <a:schemeClr val="bg2"/>
                </a:solidFill>
              </a:rPr>
              <a:t>※</a:t>
            </a:r>
            <a:r>
              <a:rPr lang="ja-JP" altLang="en-US" sz="1600" dirty="0" smtClean="0">
                <a:solidFill>
                  <a:schemeClr val="bg2"/>
                </a:solidFill>
              </a:rPr>
              <a:t>ログ管理ツールから設定</a:t>
            </a:r>
            <a:endParaRPr lang="en-US" altLang="ja-JP" sz="1600" dirty="0" smtClean="0">
              <a:solidFill>
                <a:schemeClr val="bg2"/>
              </a:solidFill>
            </a:endParaRPr>
          </a:p>
        </p:txBody>
      </p:sp>
      <p:grpSp>
        <p:nvGrpSpPr>
          <p:cNvPr id="2" name="グループ化 33"/>
          <p:cNvGrpSpPr/>
          <p:nvPr/>
        </p:nvGrpSpPr>
        <p:grpSpPr>
          <a:xfrm>
            <a:off x="899592" y="2204864"/>
            <a:ext cx="1116064" cy="720080"/>
            <a:chOff x="755576" y="2708920"/>
            <a:chExt cx="1116064" cy="815392"/>
          </a:xfrm>
          <a:solidFill>
            <a:schemeClr val="accent2"/>
          </a:solidFill>
        </p:grpSpPr>
        <p:grpSp>
          <p:nvGrpSpPr>
            <p:cNvPr id="4" name="グループ化 514"/>
            <p:cNvGrpSpPr/>
            <p:nvPr/>
          </p:nvGrpSpPr>
          <p:grpSpPr>
            <a:xfrm>
              <a:off x="755576" y="2888940"/>
              <a:ext cx="635372" cy="635372"/>
              <a:chOff x="3203848" y="3291830"/>
              <a:chExt cx="381000" cy="381000"/>
            </a:xfrm>
            <a:grpFill/>
          </p:grpSpPr>
          <p:sp>
            <p:nvSpPr>
              <p:cNvPr id="30"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31"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5" name="グループ化 525"/>
            <p:cNvGrpSpPr/>
            <p:nvPr/>
          </p:nvGrpSpPr>
          <p:grpSpPr>
            <a:xfrm>
              <a:off x="1331640" y="2708920"/>
              <a:ext cx="540000" cy="540000"/>
              <a:chOff x="3784104" y="1923678"/>
              <a:chExt cx="381000" cy="381000"/>
            </a:xfrm>
            <a:grpFill/>
          </p:grpSpPr>
          <p:sp>
            <p:nvSpPr>
              <p:cNvPr id="28"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29"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33" name="テキスト ボックス 32"/>
          <p:cNvSpPr txBox="1"/>
          <p:nvPr/>
        </p:nvSpPr>
        <p:spPr>
          <a:xfrm>
            <a:off x="971600" y="2996952"/>
            <a:ext cx="1368152" cy="432048"/>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en-US" altLang="ja-JP" sz="16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DB</a:t>
            </a:r>
            <a:r>
              <a:rPr kumimoji="1" lang="ja-JP" altLang="en-US" sz="16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管理者</a:t>
            </a:r>
          </a:p>
        </p:txBody>
      </p:sp>
      <p:sp>
        <p:nvSpPr>
          <p:cNvPr id="43" name="角丸四角形 42"/>
          <p:cNvSpPr/>
          <p:nvPr/>
        </p:nvSpPr>
        <p:spPr>
          <a:xfrm>
            <a:off x="6804248" y="1844824"/>
            <a:ext cx="1872208" cy="3600400"/>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6804248" y="1880828"/>
            <a:ext cx="1872208" cy="360040"/>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600" dirty="0" smtClean="0">
                <a:latin typeface="メイリオ" pitchFamily="50" charset="-128"/>
                <a:ea typeface="メイリオ" pitchFamily="50" charset="-128"/>
                <a:cs typeface="メイリオ" pitchFamily="50" charset="-128"/>
              </a:rPr>
              <a:t>業務担当者</a:t>
            </a:r>
            <a:endParaRPr kumimoji="1" lang="ja-JP" altLang="en-US" sz="1600" b="0"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endParaRPr>
          </a:p>
        </p:txBody>
      </p:sp>
      <p:grpSp>
        <p:nvGrpSpPr>
          <p:cNvPr id="6" name="グループ化 112"/>
          <p:cNvGrpSpPr/>
          <p:nvPr/>
        </p:nvGrpSpPr>
        <p:grpSpPr>
          <a:xfrm>
            <a:off x="7190953" y="2312876"/>
            <a:ext cx="936104" cy="648072"/>
            <a:chOff x="755576" y="2708920"/>
            <a:chExt cx="1116064" cy="815392"/>
          </a:xfrm>
          <a:solidFill>
            <a:schemeClr val="accent5"/>
          </a:solidFill>
        </p:grpSpPr>
        <p:grpSp>
          <p:nvGrpSpPr>
            <p:cNvPr id="7" name="グループ化 514"/>
            <p:cNvGrpSpPr/>
            <p:nvPr/>
          </p:nvGrpSpPr>
          <p:grpSpPr>
            <a:xfrm>
              <a:off x="755576" y="2888940"/>
              <a:ext cx="635372" cy="635372"/>
              <a:chOff x="3203848" y="3291830"/>
              <a:chExt cx="381000" cy="381000"/>
            </a:xfrm>
            <a:grpFill/>
          </p:grpSpPr>
          <p:sp>
            <p:nvSpPr>
              <p:cNvPr id="51"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2"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8" name="グループ化 525"/>
            <p:cNvGrpSpPr/>
            <p:nvPr/>
          </p:nvGrpSpPr>
          <p:grpSpPr>
            <a:xfrm>
              <a:off x="1331640" y="2708920"/>
              <a:ext cx="540000" cy="540000"/>
              <a:chOff x="3784104" y="1923678"/>
              <a:chExt cx="381000" cy="381000"/>
            </a:xfrm>
            <a:grpFill/>
          </p:grpSpPr>
          <p:sp>
            <p:nvSpPr>
              <p:cNvPr id="49"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0"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9" name="グループ化 119"/>
          <p:cNvGrpSpPr/>
          <p:nvPr/>
        </p:nvGrpSpPr>
        <p:grpSpPr>
          <a:xfrm>
            <a:off x="7190953" y="3356992"/>
            <a:ext cx="936104" cy="648072"/>
            <a:chOff x="755576" y="2708920"/>
            <a:chExt cx="1116064" cy="815392"/>
          </a:xfrm>
          <a:solidFill>
            <a:schemeClr val="accent5"/>
          </a:solidFill>
        </p:grpSpPr>
        <p:grpSp>
          <p:nvGrpSpPr>
            <p:cNvPr id="10" name="グループ化 514"/>
            <p:cNvGrpSpPr/>
            <p:nvPr/>
          </p:nvGrpSpPr>
          <p:grpSpPr>
            <a:xfrm>
              <a:off x="755576" y="2888940"/>
              <a:ext cx="635372" cy="635372"/>
              <a:chOff x="3203848" y="3291830"/>
              <a:chExt cx="381000" cy="381000"/>
            </a:xfrm>
            <a:grpFill/>
          </p:grpSpPr>
          <p:sp>
            <p:nvSpPr>
              <p:cNvPr id="58"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9"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1" name="グループ化 525"/>
            <p:cNvGrpSpPr/>
            <p:nvPr/>
          </p:nvGrpSpPr>
          <p:grpSpPr>
            <a:xfrm>
              <a:off x="1331640" y="2708920"/>
              <a:ext cx="540000" cy="540000"/>
              <a:chOff x="3784104" y="1923678"/>
              <a:chExt cx="381000" cy="381000"/>
            </a:xfrm>
            <a:grpFill/>
          </p:grpSpPr>
          <p:sp>
            <p:nvSpPr>
              <p:cNvPr id="56"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57"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12" name="グループ化 126"/>
          <p:cNvGrpSpPr/>
          <p:nvPr/>
        </p:nvGrpSpPr>
        <p:grpSpPr>
          <a:xfrm>
            <a:off x="7190953" y="4329100"/>
            <a:ext cx="936104" cy="648072"/>
            <a:chOff x="755576" y="2708920"/>
            <a:chExt cx="1116064" cy="815392"/>
          </a:xfrm>
          <a:solidFill>
            <a:schemeClr val="accent5"/>
          </a:solidFill>
        </p:grpSpPr>
        <p:grpSp>
          <p:nvGrpSpPr>
            <p:cNvPr id="13" name="グループ化 514"/>
            <p:cNvGrpSpPr/>
            <p:nvPr/>
          </p:nvGrpSpPr>
          <p:grpSpPr>
            <a:xfrm>
              <a:off x="755576" y="2888940"/>
              <a:ext cx="635372" cy="635372"/>
              <a:chOff x="3203848" y="3291830"/>
              <a:chExt cx="381000" cy="381000"/>
            </a:xfrm>
            <a:grpFill/>
          </p:grpSpPr>
          <p:sp>
            <p:nvSpPr>
              <p:cNvPr id="65"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66"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4" name="グループ化 525"/>
            <p:cNvGrpSpPr/>
            <p:nvPr/>
          </p:nvGrpSpPr>
          <p:grpSpPr>
            <a:xfrm>
              <a:off x="1331640" y="2708920"/>
              <a:ext cx="540000" cy="540000"/>
              <a:chOff x="3784104" y="1923678"/>
              <a:chExt cx="381000" cy="381000"/>
            </a:xfrm>
            <a:grpFill/>
          </p:grpSpPr>
          <p:sp>
            <p:nvSpPr>
              <p:cNvPr id="63"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64"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69" name="左矢印 68"/>
          <p:cNvSpPr/>
          <p:nvPr/>
        </p:nvSpPr>
        <p:spPr>
          <a:xfrm>
            <a:off x="5220072" y="2156606"/>
            <a:ext cx="1116124" cy="7560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保存</a:t>
            </a:r>
            <a:endParaRPr kumimoji="1" lang="ja-JP" altLang="en-US" dirty="0"/>
          </a:p>
        </p:txBody>
      </p:sp>
      <p:sp>
        <p:nvSpPr>
          <p:cNvPr id="70" name="テキスト ボックス 69"/>
          <p:cNvSpPr txBox="1"/>
          <p:nvPr/>
        </p:nvSpPr>
        <p:spPr>
          <a:xfrm>
            <a:off x="3599892" y="3032956"/>
            <a:ext cx="1620180" cy="369332"/>
          </a:xfrm>
          <a:prstGeom prst="rect">
            <a:avLst/>
          </a:prstGeom>
          <a:noFill/>
        </p:spPr>
        <p:txBody>
          <a:bodyPr wrap="square" rtlCol="0">
            <a:spAutoFit/>
          </a:bodyPr>
          <a:lstStyle/>
          <a:p>
            <a:r>
              <a:rPr kumimoji="1" lang="ja-JP" altLang="en-US" dirty="0" smtClean="0"/>
              <a:t>ログテーブル</a:t>
            </a:r>
            <a:endParaRPr kumimoji="1" lang="ja-JP" altLang="en-US" dirty="0"/>
          </a:p>
        </p:txBody>
      </p:sp>
      <p:sp>
        <p:nvSpPr>
          <p:cNvPr id="71" name="角丸四角形吹き出し 70"/>
          <p:cNvSpPr/>
          <p:nvPr/>
        </p:nvSpPr>
        <p:spPr>
          <a:xfrm>
            <a:off x="3527884" y="3933056"/>
            <a:ext cx="3129136" cy="1196145"/>
          </a:xfrm>
          <a:prstGeom prst="wedgeRoundRectCallout">
            <a:avLst>
              <a:gd name="adj1" fmla="val 24147"/>
              <a:gd name="adj2" fmla="val -136762"/>
              <a:gd name="adj3" fmla="val 16667"/>
            </a:avLst>
          </a:prstGeom>
          <a:solidFill>
            <a:srgbClr val="FF9900"/>
          </a:solidFill>
          <a:ln/>
        </p:spPr>
        <p:style>
          <a:lnRef idx="3">
            <a:schemeClr val="lt1"/>
          </a:lnRef>
          <a:fillRef idx="1">
            <a:schemeClr val="accent2"/>
          </a:fillRef>
          <a:effectRef idx="1">
            <a:schemeClr val="accent2"/>
          </a:effectRef>
          <a:fontRef idx="minor">
            <a:schemeClr val="lt1"/>
          </a:fontRef>
        </p:style>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600" dirty="0" smtClean="0">
                <a:solidFill>
                  <a:schemeClr val="bg2"/>
                </a:solidFill>
              </a:rPr>
              <a:t>ログ取得対象のテーブルが</a:t>
            </a:r>
            <a:endParaRPr lang="en-US" altLang="ja-JP" sz="1600" dirty="0" smtClean="0">
              <a:solidFill>
                <a:schemeClr val="bg2"/>
              </a:solidFill>
            </a:endParaRPr>
          </a:p>
          <a:p>
            <a:pPr algn="ctr"/>
            <a:r>
              <a:rPr lang="ja-JP" altLang="en-US" sz="1600" dirty="0" smtClean="0">
                <a:solidFill>
                  <a:schemeClr val="bg2"/>
                </a:solidFill>
              </a:rPr>
              <a:t>更新されると更新履歴が</a:t>
            </a:r>
            <a:endParaRPr lang="en-US" altLang="ja-JP" sz="1600" dirty="0" smtClean="0">
              <a:solidFill>
                <a:schemeClr val="bg2"/>
              </a:solidFill>
            </a:endParaRPr>
          </a:p>
          <a:p>
            <a:pPr algn="ctr"/>
            <a:r>
              <a:rPr lang="ja-JP" altLang="en-US" sz="1600" dirty="0" smtClean="0">
                <a:solidFill>
                  <a:schemeClr val="bg2"/>
                </a:solidFill>
              </a:rPr>
              <a:t>ログテーブルに蓄積される</a:t>
            </a:r>
            <a:endParaRPr lang="en-US" altLang="ja-JP" sz="1600" dirty="0" smtClean="0">
              <a:solidFill>
                <a:schemeClr val="bg2"/>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51</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4140460" cy="3240360"/>
          </a:xfrm>
          <a:prstGeom prst="rect">
            <a:avLst/>
          </a:prstGeom>
        </p:spPr>
        <p:txBody>
          <a:bodyPr wrap="square" lIns="0" tIns="0" rIns="0" bIns="0" rtlCol="0" anchor="t" anchorCtr="0">
            <a:noAutofit/>
          </a:bodyPr>
          <a:lstStyle/>
          <a:p>
            <a:pPr>
              <a:spcBef>
                <a:spcPct val="0"/>
              </a:spcBef>
            </a:pPr>
            <a:r>
              <a:rPr lang="ja-JP" altLang="en-US" sz="1200" dirty="0" smtClean="0">
                <a:latin typeface="+mj-ea"/>
                <a:ea typeface="+mj-ea"/>
                <a:cs typeface="Meiryo UI" pitchFamily="50" charset="-128"/>
              </a:rPr>
              <a:t>＜変更＞</a:t>
            </a:r>
            <a:endParaRPr lang="en-US" altLang="ja-JP" sz="1200" dirty="0" smtClean="0">
              <a:latin typeface="+mj-ea"/>
              <a:ea typeface="+mj-ea"/>
              <a:cs typeface="Meiryo UI" pitchFamily="50" charset="-128"/>
            </a:endParaRP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WS0000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システム設定</a:t>
            </a: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WS0010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メニューグループ登録</a:t>
            </a: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WS0020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メニューセット登録</a:t>
            </a: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WS0040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ユーザーグループ登録</a:t>
            </a: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WS0050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ユーザー登録</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WS0110</a:t>
            </a:r>
            <a:r>
              <a:rPr lang="en-US" altLang="ja-JP" sz="1200" dirty="0" smtClean="0">
                <a:latin typeface="+mj-ea"/>
                <a:cs typeface="Meiryo UI" pitchFamily="50" charset="-128"/>
              </a:rPr>
              <a:t>:</a:t>
            </a:r>
            <a:r>
              <a:rPr lang="ja-JP" altLang="en-US" sz="1200" dirty="0" smtClean="0">
                <a:latin typeface="+mj-ea"/>
                <a:cs typeface="Meiryo UI" pitchFamily="50" charset="-128"/>
              </a:rPr>
              <a:t>承認者グループ登録</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WS0120</a:t>
            </a:r>
            <a:r>
              <a:rPr lang="en-US" altLang="ja-JP" sz="1200" dirty="0" smtClean="0">
                <a:latin typeface="+mj-ea"/>
                <a:cs typeface="Meiryo UI" pitchFamily="50" charset="-128"/>
              </a:rPr>
              <a:t>:</a:t>
            </a:r>
            <a:r>
              <a:rPr lang="ja-JP" altLang="en-US" sz="1200" dirty="0" smtClean="0">
                <a:latin typeface="+mj-ea"/>
                <a:cs typeface="Meiryo UI" pitchFamily="50" charset="-128"/>
              </a:rPr>
              <a:t>承認パターン・承認ルート登録</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WS0210</a:t>
            </a:r>
            <a:r>
              <a:rPr lang="en-US" altLang="ja-JP" sz="1200" dirty="0" smtClean="0">
                <a:latin typeface="+mj-ea"/>
                <a:cs typeface="Meiryo UI" pitchFamily="50" charset="-128"/>
              </a:rPr>
              <a:t>:</a:t>
            </a:r>
            <a:r>
              <a:rPr lang="ja-JP" altLang="en-US" sz="1200" dirty="0" smtClean="0">
                <a:latin typeface="+mj-ea"/>
                <a:cs typeface="Meiryo UI" pitchFamily="50" charset="-128"/>
              </a:rPr>
              <a:t>諸届・申請書定義情報登録</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WS0320</a:t>
            </a:r>
            <a:r>
              <a:rPr lang="en-US" altLang="ja-JP" sz="1200" dirty="0" smtClean="0">
                <a:latin typeface="+mj-ea"/>
                <a:cs typeface="Meiryo UI" pitchFamily="50" charset="-128"/>
              </a:rPr>
              <a:t>:</a:t>
            </a:r>
            <a:r>
              <a:rPr lang="ja-JP" altLang="en-US" sz="1200" dirty="0" smtClean="0">
                <a:latin typeface="+mj-ea"/>
                <a:cs typeface="Meiryo UI" pitchFamily="50" charset="-128"/>
              </a:rPr>
              <a:t>諸届・申請入力（個人）</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WS0330</a:t>
            </a:r>
            <a:r>
              <a:rPr lang="en-US" altLang="ja-JP" sz="1200" dirty="0" smtClean="0">
                <a:latin typeface="+mj-ea"/>
                <a:cs typeface="Meiryo UI" pitchFamily="50" charset="-128"/>
              </a:rPr>
              <a:t>:</a:t>
            </a:r>
            <a:r>
              <a:rPr lang="ja-JP" altLang="en-US" sz="1200" dirty="0" smtClean="0">
                <a:latin typeface="+mj-ea"/>
                <a:cs typeface="Meiryo UI" pitchFamily="50" charset="-128"/>
              </a:rPr>
              <a:t>諸届・申請承認（管理者）</a:t>
            </a: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WS0340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諸届・申請参照・削除（管理者）</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WS0400</a:t>
            </a:r>
            <a:r>
              <a:rPr lang="en-US" altLang="ja-JP" sz="1200" dirty="0" smtClean="0">
                <a:latin typeface="+mj-ea"/>
                <a:cs typeface="Meiryo UI" pitchFamily="50" charset="-128"/>
              </a:rPr>
              <a:t>:</a:t>
            </a:r>
            <a:r>
              <a:rPr lang="ja-JP" altLang="en-US" sz="1200" dirty="0" smtClean="0">
                <a:latin typeface="+mj-ea"/>
                <a:cs typeface="Meiryo UI" pitchFamily="50" charset="-128"/>
              </a:rPr>
              <a:t>本人明細書出力設定</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WS0510</a:t>
            </a:r>
            <a:r>
              <a:rPr lang="en-US" altLang="ja-JP" sz="1200" dirty="0" smtClean="0">
                <a:latin typeface="+mj-ea"/>
                <a:cs typeface="Meiryo UI" pitchFamily="50" charset="-128"/>
              </a:rPr>
              <a:t>:</a:t>
            </a:r>
            <a:r>
              <a:rPr lang="ja-JP" altLang="en-US" sz="1200" dirty="0" smtClean="0">
                <a:latin typeface="+mj-ea"/>
                <a:cs typeface="Meiryo UI" pitchFamily="50" charset="-128"/>
              </a:rPr>
              <a:t>人事情報照会パターンの登録</a:t>
            </a:r>
          </a:p>
          <a:p>
            <a:pPr>
              <a:spcBef>
                <a:spcPct val="0"/>
              </a:spcBef>
            </a:pPr>
            <a:r>
              <a:rPr lang="ja-JP" altLang="en-US" sz="1200" dirty="0" smtClean="0">
                <a:latin typeface="+mj-ea"/>
                <a:cs typeface="Meiryo UI" pitchFamily="50" charset="-128"/>
              </a:rPr>
              <a:t>・ </a:t>
            </a:r>
            <a:r>
              <a:rPr lang="en-US" altLang="ja-JP" sz="1200" dirty="0" err="1" smtClean="0">
                <a:latin typeface="+mj-ea"/>
                <a:ea typeface="+mj-ea"/>
                <a:cs typeface="Meiryo UI" pitchFamily="50" charset="-128"/>
              </a:rPr>
              <a:t>WS0530</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照会権限者設定</a:t>
            </a:r>
          </a:p>
          <a:p>
            <a:pPr>
              <a:spcBef>
                <a:spcPct val="0"/>
              </a:spcBef>
            </a:pPr>
            <a:r>
              <a:rPr lang="ja-JP" altLang="en-US" sz="1200" dirty="0" smtClean="0">
                <a:latin typeface="+mj-ea"/>
                <a:cs typeface="Meiryo UI" pitchFamily="50" charset="-128"/>
              </a:rPr>
              <a:t>・ </a:t>
            </a:r>
            <a:r>
              <a:rPr lang="en-US" altLang="ja-JP" sz="1200" dirty="0" err="1" smtClean="0">
                <a:latin typeface="+mj-ea"/>
                <a:cs typeface="Meiryo UI" pitchFamily="50" charset="-128"/>
              </a:rPr>
              <a:t>WS0620</a:t>
            </a:r>
            <a:r>
              <a:rPr lang="en-US" altLang="ja-JP" sz="1200" dirty="0" smtClean="0">
                <a:latin typeface="+mj-ea"/>
                <a:cs typeface="Meiryo UI" pitchFamily="50" charset="-128"/>
              </a:rPr>
              <a:t>:</a:t>
            </a:r>
            <a:r>
              <a:rPr lang="ja-JP" altLang="en-US" sz="1200" dirty="0" smtClean="0">
                <a:latin typeface="+mj-ea"/>
                <a:cs typeface="Meiryo UI" pitchFamily="50" charset="-128"/>
              </a:rPr>
              <a:t>社員名簿照会</a:t>
            </a:r>
          </a:p>
          <a:p>
            <a:pPr>
              <a:spcBef>
                <a:spcPct val="0"/>
              </a:spcBef>
            </a:pPr>
            <a:r>
              <a:rPr lang="ja-JP" altLang="en-US" sz="1200" dirty="0" smtClean="0">
                <a:latin typeface="+mj-ea"/>
                <a:cs typeface="Meiryo UI" pitchFamily="50" charset="-128"/>
              </a:rPr>
              <a:t>・ </a:t>
            </a:r>
            <a:r>
              <a:rPr lang="ja-JP" altLang="en-US" sz="1200" dirty="0" smtClean="0">
                <a:latin typeface="+mj-ea"/>
                <a:ea typeface="+mj-ea"/>
                <a:cs typeface="Meiryo UI" pitchFamily="50" charset="-128"/>
              </a:rPr>
              <a:t>ログイン処理</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パスワード設定</a:t>
            </a:r>
            <a:r>
              <a:rPr lang="en-US" altLang="ja-JP" sz="1200" dirty="0" smtClean="0">
                <a:latin typeface="+mj-ea"/>
                <a:ea typeface="+mj-ea"/>
                <a:cs typeface="Meiryo UI" pitchFamily="50" charset="-128"/>
              </a:rPr>
              <a:t>/</a:t>
            </a:r>
            <a:r>
              <a:rPr lang="ja-JP" altLang="en-US" sz="1200" dirty="0" smtClean="0">
                <a:latin typeface="+mj-ea"/>
                <a:ea typeface="+mj-ea"/>
                <a:cs typeface="Meiryo UI" pitchFamily="50" charset="-128"/>
              </a:rPr>
              <a:t>代理入力者登録</a:t>
            </a:r>
          </a:p>
          <a:p>
            <a:pPr>
              <a:spcBef>
                <a:spcPct val="0"/>
              </a:spcBef>
            </a:pPr>
            <a:endParaRPr lang="en-US" altLang="ja-JP" sz="1200" dirty="0" smtClean="0">
              <a:latin typeface="+mj-ea"/>
              <a:ea typeface="+mj-ea"/>
              <a:cs typeface="Meiryo UI" pitchFamily="50" charset="-128"/>
            </a:endParaRPr>
          </a:p>
        </p:txBody>
      </p:sp>
      <p:sp>
        <p:nvSpPr>
          <p:cNvPr id="8" name="正方形/長方形 7"/>
          <p:cNvSpPr/>
          <p:nvPr/>
        </p:nvSpPr>
        <p:spPr>
          <a:xfrm>
            <a:off x="287524" y="4617132"/>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736782" y="4941168"/>
            <a:ext cx="1188132" cy="288032"/>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該当なし</a:t>
            </a:r>
            <a:endParaRPr lang="en-US" altLang="ja-JP" sz="1300" dirty="0" smtClean="0">
              <a:latin typeface="+mj-ea"/>
              <a:ea typeface="+mj-ea"/>
              <a:cs typeface="Meiryo UI" pitchFamily="50" charset="-128"/>
            </a:endParaRPr>
          </a:p>
        </p:txBody>
      </p:sp>
      <p:sp>
        <p:nvSpPr>
          <p:cNvPr id="11"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
        <p:nvSpPr>
          <p:cNvPr id="13" name="タイトル 11"/>
          <p:cNvSpPr>
            <a:spLocks noGrp="1"/>
          </p:cNvSpPr>
          <p:nvPr>
            <p:ph type="title"/>
          </p:nvPr>
        </p:nvSpPr>
        <p:spPr>
          <a:xfrm>
            <a:off x="396456" y="80628"/>
            <a:ext cx="8280000" cy="792088"/>
          </a:xfrm>
        </p:spPr>
        <p:txBody>
          <a:bodyPr anchor="ctr"/>
          <a:lstStyle/>
          <a:p>
            <a:pPr lvl="0" algn="l" fontAlgn="base">
              <a:lnSpc>
                <a:spcPct val="100000"/>
              </a:lnSpc>
              <a:spcAft>
                <a:spcPct val="0"/>
              </a:spcAft>
              <a:defRPr/>
            </a:pPr>
            <a:r>
              <a:rPr lang="en-US" altLang="ja-JP" b="1" i="1" dirty="0" err="1" smtClean="0">
                <a:solidFill>
                  <a:prstClr val="white"/>
                </a:solidFill>
                <a:latin typeface="Times New Roman" pitchFamily="18" charset="0"/>
                <a:cs typeface="Times New Roman" pitchFamily="18" charset="0"/>
              </a:rPr>
              <a:t>SuperStream</a:t>
            </a:r>
            <a:r>
              <a:rPr lang="en-US" altLang="ja-JP" b="1"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a:t>
            </a:r>
            <a:r>
              <a:rPr lang="en-US" altLang="ja-JP" b="1" dirty="0" smtClean="0">
                <a:solidFill>
                  <a:prstClr val="white"/>
                </a:solidFill>
                <a:latin typeface="Times New Roman" pitchFamily="18" charset="0"/>
                <a:ea typeface="メイリオ" pitchFamily="50" charset="-128"/>
                <a:cs typeface="Times New Roman" pitchFamily="18" charset="0"/>
              </a:rPr>
              <a:t>ield/HR</a:t>
            </a:r>
            <a:r>
              <a:rPr lang="en-US" altLang="ja-JP" sz="1600" b="1" spc="100" dirty="0" smtClean="0">
                <a:solidFill>
                  <a:srgbClr val="FFFFFF"/>
                </a:solidFill>
                <a:cs typeface="メイリオ" pitchFamily="50" charset="-128"/>
              </a:rPr>
              <a:t/>
            </a:r>
            <a:br>
              <a:rPr lang="en-US" altLang="ja-JP" sz="1600" b="1" spc="100" dirty="0" smtClean="0">
                <a:solidFill>
                  <a:srgbClr val="FFFFFF"/>
                </a:solidFill>
                <a:cs typeface="メイリオ" pitchFamily="50" charset="-128"/>
              </a:rPr>
            </a:br>
            <a:r>
              <a:rPr lang="ja-JP" altLang="en-US" sz="1800" b="1" spc="100" dirty="0" smtClean="0">
                <a:solidFill>
                  <a:srgbClr val="FFFFFF"/>
                </a:solidFill>
                <a:cs typeface="メイリオ" pitchFamily="50" charset="-128"/>
              </a:rPr>
              <a:t>　～</a:t>
            </a:r>
            <a:r>
              <a:rPr lang="en-US" altLang="ja-JP" sz="1800" b="1" spc="100" dirty="0" smtClean="0">
                <a:solidFill>
                  <a:srgbClr val="FFFFFF"/>
                </a:solidFill>
                <a:cs typeface="メイリオ" pitchFamily="50" charset="-128"/>
              </a:rPr>
              <a:t>3-1.</a:t>
            </a:r>
            <a:r>
              <a:rPr lang="ja-JP" altLang="en-US" sz="1800" b="1" dirty="0" smtClean="0">
                <a:solidFill>
                  <a:schemeClr val="bg1"/>
                </a:solidFill>
                <a:latin typeface="メイリオ" pitchFamily="50" charset="-128"/>
                <a:ea typeface="メイリオ" pitchFamily="50" charset="-128"/>
                <a:cs typeface="メイリオ" pitchFamily="50" charset="-128"/>
              </a:rPr>
              <a:t>人事諸届・照会 更新ログ対応</a:t>
            </a:r>
            <a:r>
              <a:rPr lang="ja-JP" altLang="en-US" sz="1800" b="1" spc="100" dirty="0" smtClean="0">
                <a:solidFill>
                  <a:srgbClr val="FFFFFF"/>
                </a:solidFill>
                <a:cs typeface="メイリオ" pitchFamily="50" charset="-128"/>
              </a:rPr>
              <a:t>～</a:t>
            </a:r>
            <a:endParaRPr kumimoji="1" lang="ja-JP" altLang="en-US"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角丸四角形 77"/>
          <p:cNvSpPr/>
          <p:nvPr/>
        </p:nvSpPr>
        <p:spPr>
          <a:xfrm>
            <a:off x="179512" y="2168860"/>
            <a:ext cx="8820980" cy="4284476"/>
          </a:xfrm>
          <a:prstGeom prst="roundRect">
            <a:avLst>
              <a:gd name="adj" fmla="val 4543"/>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2411760" y="2312876"/>
            <a:ext cx="1872208" cy="3780420"/>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52</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sp>
        <p:nvSpPr>
          <p:cNvPr id="5"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field/HR</a:t>
            </a:r>
            <a:r>
              <a:rPr lang="en-US" altLang="ja-JP" sz="1600" dirty="0" smtClean="0">
                <a:solidFill>
                  <a:prstClr val="white"/>
                </a:solidFill>
              </a:rPr>
              <a:t/>
            </a:r>
            <a:br>
              <a:rPr lang="en-US" altLang="ja-JP" sz="1600" dirty="0" smtClean="0">
                <a:solidFill>
                  <a:prstClr val="white"/>
                </a:solidFill>
              </a:rPr>
            </a:br>
            <a:r>
              <a:rPr lang="ja-JP" altLang="en-US" sz="1600" dirty="0" smtClean="0">
                <a:solidFill>
                  <a:srgbClr val="FFFFFF"/>
                </a:solidFill>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3-2.</a:t>
            </a:r>
            <a:r>
              <a:rPr lang="en-US" altLang="ja-JP" sz="1800" dirty="0" smtClean="0"/>
              <a:t>AND</a:t>
            </a:r>
            <a:r>
              <a:rPr lang="ja-JP" altLang="en-US" sz="1800" dirty="0" smtClean="0"/>
              <a:t>承認機能対応～</a:t>
            </a:r>
            <a:endParaRPr kumimoji="1" lang="ja-JP" altLang="en-US" sz="1800" dirty="0">
              <a:latin typeface="メイリオ" pitchFamily="50" charset="-128"/>
              <a:ea typeface="メイリオ" pitchFamily="50" charset="-128"/>
              <a:cs typeface="メイリオ" pitchFamily="50" charset="-128"/>
            </a:endParaRPr>
          </a:p>
        </p:txBody>
      </p:sp>
      <p:sp>
        <p:nvSpPr>
          <p:cNvPr id="6" name="正方形/長方形 5"/>
          <p:cNvSpPr/>
          <p:nvPr/>
        </p:nvSpPr>
        <p:spPr>
          <a:xfrm>
            <a:off x="270314" y="1088740"/>
            <a:ext cx="1281120"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7" name="AutoShape 5"/>
          <p:cNvSpPr>
            <a:spLocks noChangeArrowheads="1"/>
          </p:cNvSpPr>
          <p:nvPr/>
        </p:nvSpPr>
        <p:spPr bwMode="gray">
          <a:xfrm>
            <a:off x="503548" y="1340768"/>
            <a:ext cx="8534752" cy="777838"/>
          </a:xfrm>
          <a:prstGeom prst="roundRect">
            <a:avLst>
              <a:gd name="adj" fmla="val 4086"/>
            </a:avLst>
          </a:prstGeom>
          <a:noFill/>
          <a:ln w="9525" algn="ctr">
            <a:noFill/>
            <a:round/>
            <a:headEnd/>
            <a:tailEnd/>
          </a:ln>
        </p:spPr>
        <p:txBody>
          <a:bodyPr wrap="none" anchor="t" anchorCtr="0"/>
          <a:lstStyle/>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ワークフロー承認について、</a:t>
            </a:r>
            <a:r>
              <a:rPr lang="en-US" altLang="ja-JP" sz="1600" dirty="0" smtClean="0">
                <a:latin typeface="メイリオ" pitchFamily="50" charset="-128"/>
                <a:ea typeface="メイリオ" pitchFamily="50" charset="-128"/>
                <a:cs typeface="メイリオ" pitchFamily="50" charset="-128"/>
              </a:rPr>
              <a:t> AND</a:t>
            </a:r>
            <a:r>
              <a:rPr lang="ja-JP" altLang="en-US" sz="1600" dirty="0" smtClean="0">
                <a:latin typeface="メイリオ" pitchFamily="50" charset="-128"/>
                <a:ea typeface="メイリオ" pitchFamily="50" charset="-128"/>
                <a:cs typeface="メイリオ" pitchFamily="50" charset="-128"/>
              </a:rPr>
              <a:t>承認機能に対応します。</a:t>
            </a:r>
            <a:endParaRPr lang="en-US" altLang="ja-JP" sz="16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承認レベルに含まれるすべての承認者が承認すると、次の承認レベルに進める承認設定が</a:t>
            </a:r>
            <a:endParaRPr lang="en-US" altLang="ja-JP" sz="16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可能となります。</a:t>
            </a:r>
            <a:endParaRPr lang="en-US" altLang="ja-JP" sz="1400" dirty="0">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683568" y="4473116"/>
            <a:ext cx="1080120" cy="432048"/>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ja-JP" altLang="en-US" sz="16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申請入力</a:t>
            </a:r>
          </a:p>
        </p:txBody>
      </p:sp>
      <p:sp>
        <p:nvSpPr>
          <p:cNvPr id="19" name="テキスト ボックス 18"/>
          <p:cNvSpPr txBox="1"/>
          <p:nvPr/>
        </p:nvSpPr>
        <p:spPr>
          <a:xfrm>
            <a:off x="2411760" y="2312876"/>
            <a:ext cx="1872208" cy="360040"/>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en-US" altLang="ja-JP" sz="16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OR</a:t>
            </a:r>
            <a:r>
              <a:rPr kumimoji="1" lang="ja-JP" altLang="en-US" sz="16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承認</a:t>
            </a:r>
          </a:p>
        </p:txBody>
      </p:sp>
      <p:sp>
        <p:nvSpPr>
          <p:cNvPr id="20" name="右矢印 19"/>
          <p:cNvSpPr/>
          <p:nvPr/>
        </p:nvSpPr>
        <p:spPr bwMode="auto">
          <a:xfrm>
            <a:off x="1871701" y="4077072"/>
            <a:ext cx="648071" cy="360040"/>
          </a:xfrm>
          <a:prstGeom prst="rightArrow">
            <a:avLst/>
          </a:prstGeom>
          <a:solidFill>
            <a:schemeClr val="bg1">
              <a:lumMod val="75000"/>
            </a:schemeClr>
          </a:solidFill>
          <a:ln>
            <a:solidFill>
              <a:schemeClr val="bg1">
                <a:lumMod val="65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grpSp>
        <p:nvGrpSpPr>
          <p:cNvPr id="3" name="グループ化 33"/>
          <p:cNvGrpSpPr/>
          <p:nvPr/>
        </p:nvGrpSpPr>
        <p:grpSpPr>
          <a:xfrm>
            <a:off x="647564" y="3573016"/>
            <a:ext cx="1116064" cy="815392"/>
            <a:chOff x="755576" y="2708920"/>
            <a:chExt cx="1116064" cy="815392"/>
          </a:xfrm>
        </p:grpSpPr>
        <p:grpSp>
          <p:nvGrpSpPr>
            <p:cNvPr id="8" name="グループ化 514"/>
            <p:cNvGrpSpPr/>
            <p:nvPr/>
          </p:nvGrpSpPr>
          <p:grpSpPr>
            <a:xfrm>
              <a:off x="755576" y="2888940"/>
              <a:ext cx="635372" cy="635372"/>
              <a:chOff x="3203848" y="3291830"/>
              <a:chExt cx="381000" cy="381000"/>
            </a:xfrm>
            <a:solidFill>
              <a:schemeClr val="tx2"/>
            </a:solidFill>
          </p:grpSpPr>
          <p:sp>
            <p:nvSpPr>
              <p:cNvPr id="29"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30"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9" name="グループ化 525"/>
            <p:cNvGrpSpPr/>
            <p:nvPr/>
          </p:nvGrpSpPr>
          <p:grpSpPr>
            <a:xfrm>
              <a:off x="1331640" y="2708920"/>
              <a:ext cx="540000" cy="540000"/>
              <a:chOff x="3784104" y="1923678"/>
              <a:chExt cx="381000" cy="381000"/>
            </a:xfrm>
            <a:solidFill>
              <a:schemeClr val="tx2"/>
            </a:solidFill>
          </p:grpSpPr>
          <p:sp>
            <p:nvSpPr>
              <p:cNvPr id="32"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33"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73" name="角丸四角形吹き出し 72"/>
          <p:cNvSpPr/>
          <p:nvPr/>
        </p:nvSpPr>
        <p:spPr>
          <a:xfrm>
            <a:off x="2375756" y="5661248"/>
            <a:ext cx="1908212" cy="432048"/>
          </a:xfrm>
          <a:prstGeom prst="wedgeRoundRectCallout">
            <a:avLst>
              <a:gd name="adj1" fmla="val -28090"/>
              <a:gd name="adj2" fmla="val 29292"/>
              <a:gd name="adj3" fmla="val 16667"/>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50000"/>
              </a:lnSpc>
              <a:spcBef>
                <a:spcPct val="0"/>
              </a:spcBef>
            </a:pPr>
            <a:r>
              <a:rPr lang="en-US" altLang="ja-JP" sz="1400" b="1" dirty="0" smtClean="0">
                <a:solidFill>
                  <a:srgbClr val="C00000"/>
                </a:solidFill>
                <a:latin typeface="メイリオ" pitchFamily="50" charset="-128"/>
                <a:ea typeface="メイリオ" pitchFamily="50" charset="-128"/>
                <a:cs typeface="Meiryo UI" pitchFamily="50" charset="-128"/>
              </a:rPr>
              <a:t>1</a:t>
            </a:r>
            <a:r>
              <a:rPr lang="ja-JP" altLang="en-US" sz="1400" b="1" dirty="0" smtClean="0">
                <a:solidFill>
                  <a:srgbClr val="C00000"/>
                </a:solidFill>
                <a:latin typeface="メイリオ" pitchFamily="50" charset="-128"/>
                <a:ea typeface="メイリオ" pitchFamily="50" charset="-128"/>
                <a:cs typeface="Meiryo UI" pitchFamily="50" charset="-128"/>
              </a:rPr>
              <a:t>名の承認で通過</a:t>
            </a:r>
            <a:endParaRPr lang="en-US" altLang="ja-JP" sz="1400" b="1" dirty="0" smtClean="0">
              <a:solidFill>
                <a:srgbClr val="C00000"/>
              </a:solidFill>
              <a:latin typeface="メイリオ" pitchFamily="50" charset="-128"/>
              <a:ea typeface="メイリオ" pitchFamily="50" charset="-128"/>
              <a:cs typeface="Meiryo UI" pitchFamily="50" charset="-128"/>
            </a:endParaRPr>
          </a:p>
        </p:txBody>
      </p:sp>
      <p:grpSp>
        <p:nvGrpSpPr>
          <p:cNvPr id="10" name="グループ化 112"/>
          <p:cNvGrpSpPr/>
          <p:nvPr/>
        </p:nvGrpSpPr>
        <p:grpSpPr>
          <a:xfrm>
            <a:off x="2726457" y="2744924"/>
            <a:ext cx="936104" cy="648072"/>
            <a:chOff x="755576" y="2708920"/>
            <a:chExt cx="1116064" cy="815392"/>
          </a:xfrm>
          <a:solidFill>
            <a:schemeClr val="accent5"/>
          </a:solidFill>
        </p:grpSpPr>
        <p:grpSp>
          <p:nvGrpSpPr>
            <p:cNvPr id="12" name="グループ化 514"/>
            <p:cNvGrpSpPr/>
            <p:nvPr/>
          </p:nvGrpSpPr>
          <p:grpSpPr>
            <a:xfrm>
              <a:off x="755576" y="2888940"/>
              <a:ext cx="635372" cy="635372"/>
              <a:chOff x="3203848" y="3291830"/>
              <a:chExt cx="381000" cy="381000"/>
            </a:xfrm>
            <a:grpFill/>
          </p:grpSpPr>
          <p:sp>
            <p:nvSpPr>
              <p:cNvPr id="118"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9"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3" name="グループ化 525"/>
            <p:cNvGrpSpPr/>
            <p:nvPr/>
          </p:nvGrpSpPr>
          <p:grpSpPr>
            <a:xfrm>
              <a:off x="1331640" y="2708920"/>
              <a:ext cx="540000" cy="540000"/>
              <a:chOff x="3784104" y="1923678"/>
              <a:chExt cx="381000" cy="381000"/>
            </a:xfrm>
            <a:grpFill/>
          </p:grpSpPr>
          <p:sp>
            <p:nvSpPr>
              <p:cNvPr id="116"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7"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14" name="グループ化 119"/>
          <p:cNvGrpSpPr/>
          <p:nvPr/>
        </p:nvGrpSpPr>
        <p:grpSpPr>
          <a:xfrm>
            <a:off x="2726457" y="3789040"/>
            <a:ext cx="936104" cy="648072"/>
            <a:chOff x="755576" y="2708920"/>
            <a:chExt cx="1116064" cy="815392"/>
          </a:xfrm>
          <a:solidFill>
            <a:schemeClr val="accent5"/>
          </a:solidFill>
        </p:grpSpPr>
        <p:grpSp>
          <p:nvGrpSpPr>
            <p:cNvPr id="15" name="グループ化 514"/>
            <p:cNvGrpSpPr/>
            <p:nvPr/>
          </p:nvGrpSpPr>
          <p:grpSpPr>
            <a:xfrm>
              <a:off x="755576" y="2888940"/>
              <a:ext cx="635372" cy="635372"/>
              <a:chOff x="3203848" y="3291830"/>
              <a:chExt cx="381000" cy="381000"/>
            </a:xfrm>
            <a:grpFill/>
          </p:grpSpPr>
          <p:sp>
            <p:nvSpPr>
              <p:cNvPr id="125"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26"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16" name="グループ化 525"/>
            <p:cNvGrpSpPr/>
            <p:nvPr/>
          </p:nvGrpSpPr>
          <p:grpSpPr>
            <a:xfrm>
              <a:off x="1331640" y="2708920"/>
              <a:ext cx="540000" cy="540000"/>
              <a:chOff x="3784104" y="1923678"/>
              <a:chExt cx="381000" cy="381000"/>
            </a:xfrm>
            <a:grpFill/>
          </p:grpSpPr>
          <p:sp>
            <p:nvSpPr>
              <p:cNvPr id="123"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24"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17" name="グループ化 126"/>
          <p:cNvGrpSpPr/>
          <p:nvPr/>
        </p:nvGrpSpPr>
        <p:grpSpPr>
          <a:xfrm>
            <a:off x="2726457" y="4761148"/>
            <a:ext cx="936104" cy="648072"/>
            <a:chOff x="755576" y="2708920"/>
            <a:chExt cx="1116064" cy="815392"/>
          </a:xfrm>
          <a:solidFill>
            <a:schemeClr val="accent5"/>
          </a:solidFill>
        </p:grpSpPr>
        <p:grpSp>
          <p:nvGrpSpPr>
            <p:cNvPr id="21" name="グループ化 514"/>
            <p:cNvGrpSpPr/>
            <p:nvPr/>
          </p:nvGrpSpPr>
          <p:grpSpPr>
            <a:xfrm>
              <a:off x="755576" y="2888940"/>
              <a:ext cx="635372" cy="635372"/>
              <a:chOff x="3203848" y="3291830"/>
              <a:chExt cx="381000" cy="381000"/>
            </a:xfrm>
            <a:grpFill/>
          </p:grpSpPr>
          <p:sp>
            <p:nvSpPr>
              <p:cNvPr id="132"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33"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2" name="グループ化 525"/>
            <p:cNvGrpSpPr/>
            <p:nvPr/>
          </p:nvGrpSpPr>
          <p:grpSpPr>
            <a:xfrm>
              <a:off x="1331640" y="2708920"/>
              <a:ext cx="540000" cy="540000"/>
              <a:chOff x="3784104" y="1923678"/>
              <a:chExt cx="381000" cy="381000"/>
            </a:xfrm>
            <a:grpFill/>
          </p:grpSpPr>
          <p:sp>
            <p:nvSpPr>
              <p:cNvPr id="130"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31"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pic>
        <p:nvPicPr>
          <p:cNvPr id="136" name="図 135" descr="shonin.gif"/>
          <p:cNvPicPr>
            <a:picLocks noChangeAspect="1"/>
          </p:cNvPicPr>
          <p:nvPr/>
        </p:nvPicPr>
        <p:blipFill>
          <a:blip r:embed="rId3" cstate="print"/>
          <a:stretch>
            <a:fillRect/>
          </a:stretch>
        </p:blipFill>
        <p:spPr>
          <a:xfrm>
            <a:off x="3770573" y="3789040"/>
            <a:ext cx="333375" cy="219075"/>
          </a:xfrm>
          <a:prstGeom prst="rect">
            <a:avLst/>
          </a:prstGeom>
        </p:spPr>
      </p:pic>
      <p:grpSp>
        <p:nvGrpSpPr>
          <p:cNvPr id="23" name="グループ化 138"/>
          <p:cNvGrpSpPr/>
          <p:nvPr/>
        </p:nvGrpSpPr>
        <p:grpSpPr>
          <a:xfrm>
            <a:off x="7596396" y="3645024"/>
            <a:ext cx="1116064" cy="815392"/>
            <a:chOff x="755576" y="2708920"/>
            <a:chExt cx="1116064" cy="815392"/>
          </a:xfrm>
        </p:grpSpPr>
        <p:grpSp>
          <p:nvGrpSpPr>
            <p:cNvPr id="24" name="グループ化 514"/>
            <p:cNvGrpSpPr/>
            <p:nvPr/>
          </p:nvGrpSpPr>
          <p:grpSpPr>
            <a:xfrm>
              <a:off x="755576" y="2888940"/>
              <a:ext cx="635372" cy="635372"/>
              <a:chOff x="3203848" y="3291830"/>
              <a:chExt cx="381000" cy="381000"/>
            </a:xfrm>
            <a:solidFill>
              <a:schemeClr val="tx2"/>
            </a:solidFill>
          </p:grpSpPr>
          <p:sp>
            <p:nvSpPr>
              <p:cNvPr id="144"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45"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5" name="グループ化 525"/>
            <p:cNvGrpSpPr/>
            <p:nvPr/>
          </p:nvGrpSpPr>
          <p:grpSpPr>
            <a:xfrm>
              <a:off x="1331640" y="2708920"/>
              <a:ext cx="540000" cy="540000"/>
              <a:chOff x="3784104" y="1923678"/>
              <a:chExt cx="381000" cy="381000"/>
            </a:xfrm>
            <a:solidFill>
              <a:schemeClr val="tx2"/>
            </a:solidFill>
          </p:grpSpPr>
          <p:sp>
            <p:nvSpPr>
              <p:cNvPr id="142"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43"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sp>
        <p:nvSpPr>
          <p:cNvPr id="146" name="テキスト ボックス 145"/>
          <p:cNvSpPr txBox="1"/>
          <p:nvPr/>
        </p:nvSpPr>
        <p:spPr>
          <a:xfrm>
            <a:off x="7632340" y="4581128"/>
            <a:ext cx="1080120" cy="432048"/>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lang="ja-JP" altLang="en-US" sz="1600" noProof="0" dirty="0" smtClean="0">
                <a:latin typeface="メイリオ" pitchFamily="50" charset="-128"/>
                <a:ea typeface="メイリオ" pitchFamily="50" charset="-128"/>
                <a:cs typeface="メイリオ" pitchFamily="50" charset="-128"/>
              </a:rPr>
              <a:t>決裁処理</a:t>
            </a:r>
            <a:endParaRPr kumimoji="1" lang="ja-JP" altLang="en-US" sz="16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81" name="角丸四角形 80"/>
          <p:cNvSpPr/>
          <p:nvPr/>
        </p:nvSpPr>
        <p:spPr>
          <a:xfrm>
            <a:off x="5076056" y="2312876"/>
            <a:ext cx="1872208" cy="3780420"/>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82" name="テキスト ボックス 81"/>
          <p:cNvSpPr txBox="1"/>
          <p:nvPr/>
        </p:nvSpPr>
        <p:spPr>
          <a:xfrm>
            <a:off x="5076056" y="2276872"/>
            <a:ext cx="1872208" cy="360040"/>
          </a:xfrm>
          <a:prstGeom prst="rect">
            <a:avLst/>
          </a:prstGeom>
        </p:spPr>
        <p:txBody>
          <a:bodyPr wrap="square" lIns="0" tIns="0" rIns="0" bIns="0" rtlCol="0" anchor="t" anchorCtr="0">
            <a:norm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en-US" altLang="ja-JP" sz="16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AND</a:t>
            </a:r>
            <a:r>
              <a:rPr kumimoji="1" lang="ja-JP" altLang="en-US" sz="1600" b="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承認</a:t>
            </a:r>
          </a:p>
        </p:txBody>
      </p:sp>
      <p:sp>
        <p:nvSpPr>
          <p:cNvPr id="83" name="角丸四角形吹き出し 82"/>
          <p:cNvSpPr/>
          <p:nvPr/>
        </p:nvSpPr>
        <p:spPr>
          <a:xfrm>
            <a:off x="5076056" y="5661248"/>
            <a:ext cx="1872208" cy="432048"/>
          </a:xfrm>
          <a:prstGeom prst="wedgeRoundRectCallout">
            <a:avLst>
              <a:gd name="adj1" fmla="val -28090"/>
              <a:gd name="adj2" fmla="val 29292"/>
              <a:gd name="adj3" fmla="val 16667"/>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50000"/>
              </a:lnSpc>
              <a:spcBef>
                <a:spcPct val="0"/>
              </a:spcBef>
            </a:pPr>
            <a:r>
              <a:rPr lang="ja-JP" altLang="en-US" sz="1400" b="1" dirty="0" smtClean="0">
                <a:solidFill>
                  <a:srgbClr val="C00000"/>
                </a:solidFill>
                <a:latin typeface="メイリオ" pitchFamily="50" charset="-128"/>
                <a:ea typeface="メイリオ" pitchFamily="50" charset="-128"/>
                <a:cs typeface="Meiryo UI" pitchFamily="50" charset="-128"/>
              </a:rPr>
              <a:t>全員の承認が必要</a:t>
            </a:r>
            <a:endParaRPr lang="en-US" altLang="ja-JP" sz="1400" b="1" dirty="0" smtClean="0">
              <a:solidFill>
                <a:srgbClr val="C00000"/>
              </a:solidFill>
              <a:latin typeface="メイリオ" pitchFamily="50" charset="-128"/>
              <a:ea typeface="メイリオ" pitchFamily="50" charset="-128"/>
              <a:cs typeface="Meiryo UI" pitchFamily="50" charset="-128"/>
            </a:endParaRPr>
          </a:p>
        </p:txBody>
      </p:sp>
      <p:grpSp>
        <p:nvGrpSpPr>
          <p:cNvPr id="26" name="グループ化 87"/>
          <p:cNvGrpSpPr/>
          <p:nvPr/>
        </p:nvGrpSpPr>
        <p:grpSpPr>
          <a:xfrm>
            <a:off x="5364088" y="2744924"/>
            <a:ext cx="936104" cy="648072"/>
            <a:chOff x="755576" y="2708920"/>
            <a:chExt cx="1116064" cy="815392"/>
          </a:xfrm>
          <a:solidFill>
            <a:schemeClr val="accent5"/>
          </a:solidFill>
        </p:grpSpPr>
        <p:grpSp>
          <p:nvGrpSpPr>
            <p:cNvPr id="27" name="グループ化 514"/>
            <p:cNvGrpSpPr/>
            <p:nvPr/>
          </p:nvGrpSpPr>
          <p:grpSpPr>
            <a:xfrm>
              <a:off x="755576" y="2888940"/>
              <a:ext cx="635372" cy="635372"/>
              <a:chOff x="3203848" y="3291830"/>
              <a:chExt cx="381000" cy="381000"/>
            </a:xfrm>
            <a:grpFill/>
          </p:grpSpPr>
          <p:sp>
            <p:nvSpPr>
              <p:cNvPr id="93"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94"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28" name="グループ化 525"/>
            <p:cNvGrpSpPr/>
            <p:nvPr/>
          </p:nvGrpSpPr>
          <p:grpSpPr>
            <a:xfrm>
              <a:off x="1331640" y="2708920"/>
              <a:ext cx="540000" cy="540000"/>
              <a:chOff x="3784104" y="1923678"/>
              <a:chExt cx="381000" cy="381000"/>
            </a:xfrm>
            <a:grpFill/>
          </p:grpSpPr>
          <p:sp>
            <p:nvSpPr>
              <p:cNvPr id="91"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92"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31" name="グループ化 94"/>
          <p:cNvGrpSpPr/>
          <p:nvPr/>
        </p:nvGrpSpPr>
        <p:grpSpPr>
          <a:xfrm>
            <a:off x="5364088" y="3789040"/>
            <a:ext cx="936104" cy="648072"/>
            <a:chOff x="755576" y="2708920"/>
            <a:chExt cx="1116064" cy="815392"/>
          </a:xfrm>
          <a:solidFill>
            <a:schemeClr val="accent5"/>
          </a:solidFill>
        </p:grpSpPr>
        <p:grpSp>
          <p:nvGrpSpPr>
            <p:cNvPr id="34" name="グループ化 514"/>
            <p:cNvGrpSpPr/>
            <p:nvPr/>
          </p:nvGrpSpPr>
          <p:grpSpPr>
            <a:xfrm>
              <a:off x="755576" y="2888940"/>
              <a:ext cx="635372" cy="635372"/>
              <a:chOff x="3203848" y="3291830"/>
              <a:chExt cx="381000" cy="381000"/>
            </a:xfrm>
            <a:grpFill/>
          </p:grpSpPr>
          <p:sp>
            <p:nvSpPr>
              <p:cNvPr id="100"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01"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35" name="グループ化 525"/>
            <p:cNvGrpSpPr/>
            <p:nvPr/>
          </p:nvGrpSpPr>
          <p:grpSpPr>
            <a:xfrm>
              <a:off x="1331640" y="2708920"/>
              <a:ext cx="540000" cy="540000"/>
              <a:chOff x="3784104" y="1923678"/>
              <a:chExt cx="381000" cy="381000"/>
            </a:xfrm>
            <a:grpFill/>
          </p:grpSpPr>
          <p:sp>
            <p:nvSpPr>
              <p:cNvPr id="98"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99"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grpSp>
        <p:nvGrpSpPr>
          <p:cNvPr id="36" name="グループ化 102"/>
          <p:cNvGrpSpPr/>
          <p:nvPr/>
        </p:nvGrpSpPr>
        <p:grpSpPr>
          <a:xfrm>
            <a:off x="5364088" y="4761148"/>
            <a:ext cx="936104" cy="648072"/>
            <a:chOff x="755576" y="2708920"/>
            <a:chExt cx="1116064" cy="815392"/>
          </a:xfrm>
          <a:solidFill>
            <a:schemeClr val="accent5"/>
          </a:solidFill>
        </p:grpSpPr>
        <p:grpSp>
          <p:nvGrpSpPr>
            <p:cNvPr id="37" name="グループ化 514"/>
            <p:cNvGrpSpPr/>
            <p:nvPr/>
          </p:nvGrpSpPr>
          <p:grpSpPr>
            <a:xfrm>
              <a:off x="755576" y="2888940"/>
              <a:ext cx="635372" cy="635372"/>
              <a:chOff x="3203848" y="3291830"/>
              <a:chExt cx="381000" cy="381000"/>
            </a:xfrm>
            <a:grpFill/>
          </p:grpSpPr>
          <p:sp>
            <p:nvSpPr>
              <p:cNvPr id="110" name="Freeform 540"/>
              <p:cNvSpPr>
                <a:spLocks/>
              </p:cNvSpPr>
              <p:nvPr/>
            </p:nvSpPr>
            <p:spPr bwMode="auto">
              <a:xfrm>
                <a:off x="3299098" y="3291830"/>
                <a:ext cx="190500" cy="254000"/>
              </a:xfrm>
              <a:custGeom>
                <a:avLst/>
                <a:gdLst/>
                <a:ahLst/>
                <a:cxnLst>
                  <a:cxn ang="0">
                    <a:pos x="120" y="80"/>
                  </a:cxn>
                  <a:cxn ang="0">
                    <a:pos x="120" y="80"/>
                  </a:cxn>
                  <a:cxn ang="0">
                    <a:pos x="118" y="96"/>
                  </a:cxn>
                  <a:cxn ang="0">
                    <a:pos x="116" y="112"/>
                  </a:cxn>
                  <a:cxn ang="0">
                    <a:pos x="110" y="124"/>
                  </a:cxn>
                  <a:cxn ang="0">
                    <a:pos x="102" y="136"/>
                  </a:cxn>
                  <a:cxn ang="0">
                    <a:pos x="94" y="146"/>
                  </a:cxn>
                  <a:cxn ang="0">
                    <a:pos x="84" y="154"/>
                  </a:cxn>
                  <a:cxn ang="0">
                    <a:pos x="72" y="158"/>
                  </a:cxn>
                  <a:cxn ang="0">
                    <a:pos x="60" y="160"/>
                  </a:cxn>
                  <a:cxn ang="0">
                    <a:pos x="60" y="160"/>
                  </a:cxn>
                  <a:cxn ang="0">
                    <a:pos x="48" y="158"/>
                  </a:cxn>
                  <a:cxn ang="0">
                    <a:pos x="36" y="154"/>
                  </a:cxn>
                  <a:cxn ang="0">
                    <a:pos x="26" y="146"/>
                  </a:cxn>
                  <a:cxn ang="0">
                    <a:pos x="18" y="136"/>
                  </a:cxn>
                  <a:cxn ang="0">
                    <a:pos x="10" y="124"/>
                  </a:cxn>
                  <a:cxn ang="0">
                    <a:pos x="4" y="112"/>
                  </a:cxn>
                  <a:cxn ang="0">
                    <a:pos x="2" y="96"/>
                  </a:cxn>
                  <a:cxn ang="0">
                    <a:pos x="0" y="80"/>
                  </a:cxn>
                  <a:cxn ang="0">
                    <a:pos x="0" y="80"/>
                  </a:cxn>
                  <a:cxn ang="0">
                    <a:pos x="2" y="64"/>
                  </a:cxn>
                  <a:cxn ang="0">
                    <a:pos x="4" y="48"/>
                  </a:cxn>
                  <a:cxn ang="0">
                    <a:pos x="10" y="36"/>
                  </a:cxn>
                  <a:cxn ang="0">
                    <a:pos x="18" y="24"/>
                  </a:cxn>
                  <a:cxn ang="0">
                    <a:pos x="26" y="14"/>
                  </a:cxn>
                  <a:cxn ang="0">
                    <a:pos x="36" y="6"/>
                  </a:cxn>
                  <a:cxn ang="0">
                    <a:pos x="48" y="2"/>
                  </a:cxn>
                  <a:cxn ang="0">
                    <a:pos x="60" y="0"/>
                  </a:cxn>
                  <a:cxn ang="0">
                    <a:pos x="60" y="0"/>
                  </a:cxn>
                  <a:cxn ang="0">
                    <a:pos x="72" y="2"/>
                  </a:cxn>
                  <a:cxn ang="0">
                    <a:pos x="84" y="6"/>
                  </a:cxn>
                  <a:cxn ang="0">
                    <a:pos x="94" y="14"/>
                  </a:cxn>
                  <a:cxn ang="0">
                    <a:pos x="102" y="24"/>
                  </a:cxn>
                  <a:cxn ang="0">
                    <a:pos x="110" y="36"/>
                  </a:cxn>
                  <a:cxn ang="0">
                    <a:pos x="116" y="48"/>
                  </a:cxn>
                  <a:cxn ang="0">
                    <a:pos x="118" y="64"/>
                  </a:cxn>
                  <a:cxn ang="0">
                    <a:pos x="120" y="80"/>
                  </a:cxn>
                  <a:cxn ang="0">
                    <a:pos x="120" y="80"/>
                  </a:cxn>
                </a:cxnLst>
                <a:rect l="0" t="0" r="r" b="b"/>
                <a:pathLst>
                  <a:path w="120" h="160">
                    <a:moveTo>
                      <a:pt x="120" y="80"/>
                    </a:moveTo>
                    <a:lnTo>
                      <a:pt x="120" y="80"/>
                    </a:lnTo>
                    <a:lnTo>
                      <a:pt x="118" y="96"/>
                    </a:lnTo>
                    <a:lnTo>
                      <a:pt x="116" y="112"/>
                    </a:lnTo>
                    <a:lnTo>
                      <a:pt x="110" y="124"/>
                    </a:lnTo>
                    <a:lnTo>
                      <a:pt x="102" y="136"/>
                    </a:lnTo>
                    <a:lnTo>
                      <a:pt x="94" y="146"/>
                    </a:lnTo>
                    <a:lnTo>
                      <a:pt x="84" y="154"/>
                    </a:lnTo>
                    <a:lnTo>
                      <a:pt x="72" y="158"/>
                    </a:lnTo>
                    <a:lnTo>
                      <a:pt x="60" y="160"/>
                    </a:lnTo>
                    <a:lnTo>
                      <a:pt x="60" y="160"/>
                    </a:lnTo>
                    <a:lnTo>
                      <a:pt x="48" y="158"/>
                    </a:lnTo>
                    <a:lnTo>
                      <a:pt x="36" y="154"/>
                    </a:lnTo>
                    <a:lnTo>
                      <a:pt x="26" y="146"/>
                    </a:lnTo>
                    <a:lnTo>
                      <a:pt x="18" y="136"/>
                    </a:lnTo>
                    <a:lnTo>
                      <a:pt x="10" y="124"/>
                    </a:lnTo>
                    <a:lnTo>
                      <a:pt x="4" y="112"/>
                    </a:lnTo>
                    <a:lnTo>
                      <a:pt x="2" y="96"/>
                    </a:lnTo>
                    <a:lnTo>
                      <a:pt x="0" y="80"/>
                    </a:lnTo>
                    <a:lnTo>
                      <a:pt x="0" y="80"/>
                    </a:lnTo>
                    <a:lnTo>
                      <a:pt x="2" y="64"/>
                    </a:lnTo>
                    <a:lnTo>
                      <a:pt x="4" y="48"/>
                    </a:lnTo>
                    <a:lnTo>
                      <a:pt x="10" y="36"/>
                    </a:lnTo>
                    <a:lnTo>
                      <a:pt x="18" y="24"/>
                    </a:lnTo>
                    <a:lnTo>
                      <a:pt x="26" y="14"/>
                    </a:lnTo>
                    <a:lnTo>
                      <a:pt x="36" y="6"/>
                    </a:lnTo>
                    <a:lnTo>
                      <a:pt x="48" y="2"/>
                    </a:lnTo>
                    <a:lnTo>
                      <a:pt x="60" y="0"/>
                    </a:lnTo>
                    <a:lnTo>
                      <a:pt x="60" y="0"/>
                    </a:lnTo>
                    <a:lnTo>
                      <a:pt x="72" y="2"/>
                    </a:lnTo>
                    <a:lnTo>
                      <a:pt x="84" y="6"/>
                    </a:lnTo>
                    <a:lnTo>
                      <a:pt x="94" y="14"/>
                    </a:lnTo>
                    <a:lnTo>
                      <a:pt x="102" y="24"/>
                    </a:lnTo>
                    <a:lnTo>
                      <a:pt x="110" y="36"/>
                    </a:lnTo>
                    <a:lnTo>
                      <a:pt x="116" y="48"/>
                    </a:lnTo>
                    <a:lnTo>
                      <a:pt x="118" y="64"/>
                    </a:lnTo>
                    <a:lnTo>
                      <a:pt x="120" y="80"/>
                    </a:lnTo>
                    <a:lnTo>
                      <a:pt x="120" y="8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11" name="Freeform 541"/>
              <p:cNvSpPr>
                <a:spLocks/>
              </p:cNvSpPr>
              <p:nvPr/>
            </p:nvSpPr>
            <p:spPr bwMode="auto">
              <a:xfrm>
                <a:off x="3203848" y="3583930"/>
                <a:ext cx="381000" cy="88900"/>
              </a:xfrm>
              <a:custGeom>
                <a:avLst/>
                <a:gdLst/>
                <a:ahLst/>
                <a:cxnLst>
                  <a:cxn ang="0">
                    <a:pos x="240" y="56"/>
                  </a:cxn>
                  <a:cxn ang="0">
                    <a:pos x="240" y="56"/>
                  </a:cxn>
                  <a:cxn ang="0">
                    <a:pos x="228" y="44"/>
                  </a:cxn>
                  <a:cxn ang="0">
                    <a:pos x="216" y="32"/>
                  </a:cxn>
                  <a:cxn ang="0">
                    <a:pos x="202" y="24"/>
                  </a:cxn>
                  <a:cxn ang="0">
                    <a:pos x="188" y="16"/>
                  </a:cxn>
                  <a:cxn ang="0">
                    <a:pos x="172" y="8"/>
                  </a:cxn>
                  <a:cxn ang="0">
                    <a:pos x="156" y="4"/>
                  </a:cxn>
                  <a:cxn ang="0">
                    <a:pos x="138" y="2"/>
                  </a:cxn>
                  <a:cxn ang="0">
                    <a:pos x="120" y="0"/>
                  </a:cxn>
                  <a:cxn ang="0">
                    <a:pos x="120" y="0"/>
                  </a:cxn>
                  <a:cxn ang="0">
                    <a:pos x="102" y="2"/>
                  </a:cxn>
                  <a:cxn ang="0">
                    <a:pos x="84" y="4"/>
                  </a:cxn>
                  <a:cxn ang="0">
                    <a:pos x="68" y="8"/>
                  </a:cxn>
                  <a:cxn ang="0">
                    <a:pos x="52" y="16"/>
                  </a:cxn>
                  <a:cxn ang="0">
                    <a:pos x="38" y="24"/>
                  </a:cxn>
                  <a:cxn ang="0">
                    <a:pos x="24" y="32"/>
                  </a:cxn>
                  <a:cxn ang="0">
                    <a:pos x="12" y="44"/>
                  </a:cxn>
                  <a:cxn ang="0">
                    <a:pos x="0" y="56"/>
                  </a:cxn>
                  <a:cxn ang="0">
                    <a:pos x="240" y="56"/>
                  </a:cxn>
                </a:cxnLst>
                <a:rect l="0" t="0" r="r" b="b"/>
                <a:pathLst>
                  <a:path w="240" h="56">
                    <a:moveTo>
                      <a:pt x="240" y="56"/>
                    </a:moveTo>
                    <a:lnTo>
                      <a:pt x="240" y="56"/>
                    </a:lnTo>
                    <a:lnTo>
                      <a:pt x="228" y="44"/>
                    </a:lnTo>
                    <a:lnTo>
                      <a:pt x="216" y="32"/>
                    </a:lnTo>
                    <a:lnTo>
                      <a:pt x="202" y="24"/>
                    </a:lnTo>
                    <a:lnTo>
                      <a:pt x="188" y="16"/>
                    </a:lnTo>
                    <a:lnTo>
                      <a:pt x="172" y="8"/>
                    </a:lnTo>
                    <a:lnTo>
                      <a:pt x="156" y="4"/>
                    </a:lnTo>
                    <a:lnTo>
                      <a:pt x="138" y="2"/>
                    </a:lnTo>
                    <a:lnTo>
                      <a:pt x="120" y="0"/>
                    </a:lnTo>
                    <a:lnTo>
                      <a:pt x="120" y="0"/>
                    </a:lnTo>
                    <a:lnTo>
                      <a:pt x="102" y="2"/>
                    </a:lnTo>
                    <a:lnTo>
                      <a:pt x="84" y="4"/>
                    </a:lnTo>
                    <a:lnTo>
                      <a:pt x="68" y="8"/>
                    </a:lnTo>
                    <a:lnTo>
                      <a:pt x="52" y="16"/>
                    </a:lnTo>
                    <a:lnTo>
                      <a:pt x="38" y="24"/>
                    </a:lnTo>
                    <a:lnTo>
                      <a:pt x="24" y="32"/>
                    </a:lnTo>
                    <a:lnTo>
                      <a:pt x="12" y="44"/>
                    </a:lnTo>
                    <a:lnTo>
                      <a:pt x="0" y="56"/>
                    </a:lnTo>
                    <a:lnTo>
                      <a:pt x="240" y="5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nvGrpSpPr>
            <p:cNvPr id="38" name="グループ化 525"/>
            <p:cNvGrpSpPr/>
            <p:nvPr/>
          </p:nvGrpSpPr>
          <p:grpSpPr>
            <a:xfrm>
              <a:off x="1331640" y="2708920"/>
              <a:ext cx="540000" cy="540000"/>
              <a:chOff x="3784104" y="1923678"/>
              <a:chExt cx="381000" cy="381000"/>
            </a:xfrm>
            <a:grpFill/>
          </p:grpSpPr>
          <p:sp>
            <p:nvSpPr>
              <p:cNvPr id="108"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sp>
            <p:nvSpPr>
              <p:cNvPr id="109"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kumimoji="0" lang="ja-JP" altLang="en-US" kern="0">
                  <a:solidFill>
                    <a:sysClr val="windowText" lastClr="000000"/>
                  </a:solidFill>
                </a:endParaRPr>
              </a:p>
            </p:txBody>
          </p:sp>
        </p:grpSp>
      </p:grpSp>
      <p:pic>
        <p:nvPicPr>
          <p:cNvPr id="112" name="図 111" descr="shonin.gif"/>
          <p:cNvPicPr>
            <a:picLocks noChangeAspect="1"/>
          </p:cNvPicPr>
          <p:nvPr/>
        </p:nvPicPr>
        <p:blipFill>
          <a:blip r:embed="rId3" cstate="print"/>
          <a:stretch>
            <a:fillRect/>
          </a:stretch>
        </p:blipFill>
        <p:spPr>
          <a:xfrm>
            <a:off x="6408204" y="2744924"/>
            <a:ext cx="333375" cy="219075"/>
          </a:xfrm>
          <a:prstGeom prst="rect">
            <a:avLst/>
          </a:prstGeom>
        </p:spPr>
      </p:pic>
      <p:pic>
        <p:nvPicPr>
          <p:cNvPr id="113" name="図 112" descr="shonin.gif"/>
          <p:cNvPicPr>
            <a:picLocks noChangeAspect="1"/>
          </p:cNvPicPr>
          <p:nvPr/>
        </p:nvPicPr>
        <p:blipFill>
          <a:blip r:embed="rId3" cstate="print"/>
          <a:stretch>
            <a:fillRect/>
          </a:stretch>
        </p:blipFill>
        <p:spPr>
          <a:xfrm>
            <a:off x="6408204" y="4761148"/>
            <a:ext cx="333375" cy="219075"/>
          </a:xfrm>
          <a:prstGeom prst="rect">
            <a:avLst/>
          </a:prstGeom>
        </p:spPr>
      </p:pic>
      <p:pic>
        <p:nvPicPr>
          <p:cNvPr id="114" name="図 113" descr="shonin.gif"/>
          <p:cNvPicPr>
            <a:picLocks noChangeAspect="1"/>
          </p:cNvPicPr>
          <p:nvPr/>
        </p:nvPicPr>
        <p:blipFill>
          <a:blip r:embed="rId3" cstate="print"/>
          <a:stretch>
            <a:fillRect/>
          </a:stretch>
        </p:blipFill>
        <p:spPr>
          <a:xfrm>
            <a:off x="6408204" y="3789040"/>
            <a:ext cx="333375" cy="219075"/>
          </a:xfrm>
          <a:prstGeom prst="rect">
            <a:avLst/>
          </a:prstGeom>
        </p:spPr>
      </p:pic>
      <p:sp>
        <p:nvSpPr>
          <p:cNvPr id="18" name="右矢印 17"/>
          <p:cNvSpPr/>
          <p:nvPr/>
        </p:nvSpPr>
        <p:spPr bwMode="auto">
          <a:xfrm>
            <a:off x="4247964" y="4077072"/>
            <a:ext cx="864096" cy="360040"/>
          </a:xfrm>
          <a:prstGeom prst="rightArrow">
            <a:avLst/>
          </a:prstGeom>
          <a:solidFill>
            <a:schemeClr val="bg1">
              <a:lumMod val="65000"/>
            </a:schemeClr>
          </a:solidFill>
          <a:ln>
            <a:solidFill>
              <a:schemeClr val="bg1">
                <a:lumMod val="65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
        <p:nvSpPr>
          <p:cNvPr id="137" name="右矢印 136"/>
          <p:cNvSpPr/>
          <p:nvPr/>
        </p:nvSpPr>
        <p:spPr bwMode="auto">
          <a:xfrm>
            <a:off x="6876256" y="4041068"/>
            <a:ext cx="648072" cy="360040"/>
          </a:xfrm>
          <a:prstGeom prst="rightArrow">
            <a:avLst/>
          </a:prstGeom>
          <a:solidFill>
            <a:schemeClr val="bg1">
              <a:lumMod val="65000"/>
            </a:schemeClr>
          </a:solidFill>
          <a:ln>
            <a:solidFill>
              <a:schemeClr val="bg1">
                <a:lumMod val="65000"/>
              </a:schemeClr>
            </a:solidFill>
            <a:headEnd/>
            <a:tailEnd/>
          </a:ln>
        </p:spPr>
        <p:style>
          <a:lnRef idx="1">
            <a:schemeClr val="accent2"/>
          </a:lnRef>
          <a:fillRef idx="2">
            <a:schemeClr val="accent2"/>
          </a:fillRef>
          <a:effectRef idx="1">
            <a:schemeClr val="accent2"/>
          </a:effectRef>
          <a:fontRef idx="minor">
            <a:schemeClr val="dk1"/>
          </a:fontRef>
        </p:style>
        <p:txBody>
          <a:bodyPr vert="horz" wrap="square" lIns="74295" tIns="8890" rIns="74295" bIns="8890" numCol="1" rtlCol="0" anchor="t" anchorCtr="0" compatLnSpc="1">
            <a:prstTxWarp prst="textNoShape">
              <a:avLst/>
            </a:prstTxWarp>
          </a:bodyPr>
          <a:lstStyle/>
          <a:p>
            <a:pPr algn="ctr"/>
            <a:endParaRPr kumimoji="1" lang="ja-JP" altLang="en-US"/>
          </a:p>
        </p:txBody>
      </p:sp>
      <p:sp>
        <p:nvSpPr>
          <p:cNvPr id="80" name="角丸四角形 79"/>
          <p:cNvSpPr/>
          <p:nvPr/>
        </p:nvSpPr>
        <p:spPr>
          <a:xfrm>
            <a:off x="4896036" y="2132856"/>
            <a:ext cx="2268252" cy="4284476"/>
          </a:xfrm>
          <a:prstGeom prst="roundRect">
            <a:avLst>
              <a:gd name="adj" fmla="val 6813"/>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53</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pic>
        <p:nvPicPr>
          <p:cNvPr id="1028" name="Picture 4"/>
          <p:cNvPicPr>
            <a:picLocks noChangeAspect="1" noChangeArrowheads="1"/>
          </p:cNvPicPr>
          <p:nvPr/>
        </p:nvPicPr>
        <p:blipFill>
          <a:blip r:embed="rId3" cstate="print"/>
          <a:srcRect/>
          <a:stretch>
            <a:fillRect/>
          </a:stretch>
        </p:blipFill>
        <p:spPr bwMode="auto">
          <a:xfrm>
            <a:off x="467544" y="1634666"/>
            <a:ext cx="7791450" cy="2838450"/>
          </a:xfrm>
          <a:prstGeom prst="rect">
            <a:avLst/>
          </a:prstGeom>
          <a:noFill/>
          <a:ln w="9525">
            <a:noFill/>
            <a:miter lim="800000"/>
            <a:headEnd/>
            <a:tailEnd/>
          </a:ln>
        </p:spPr>
      </p:pic>
      <p:sp>
        <p:nvSpPr>
          <p:cNvPr id="19" name="四角形吹き出し 18"/>
          <p:cNvSpPr/>
          <p:nvPr/>
        </p:nvSpPr>
        <p:spPr>
          <a:xfrm>
            <a:off x="4788024" y="5337212"/>
            <a:ext cx="3636404" cy="684076"/>
          </a:xfrm>
          <a:prstGeom prst="wedgeRectCallout">
            <a:avLst>
              <a:gd name="adj1" fmla="val 32047"/>
              <a:gd name="adj2" fmla="val -193775"/>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承認レベル単位</a:t>
            </a:r>
            <a:r>
              <a:rPr lang="ja-JP" altLang="en-US" dirty="0" smtClean="0">
                <a:solidFill>
                  <a:schemeClr val="tx1"/>
                </a:solidFill>
              </a:rPr>
              <a:t>で</a:t>
            </a:r>
            <a:r>
              <a:rPr lang="en-US" altLang="ja-JP" dirty="0" smtClean="0">
                <a:solidFill>
                  <a:schemeClr val="tx1"/>
                </a:solidFill>
              </a:rPr>
              <a:t>AND</a:t>
            </a:r>
            <a:r>
              <a:rPr lang="ja-JP" altLang="en-US" dirty="0" smtClean="0">
                <a:solidFill>
                  <a:schemeClr val="tx1"/>
                </a:solidFill>
              </a:rPr>
              <a:t>承認を</a:t>
            </a:r>
            <a:endParaRPr lang="en-US" altLang="ja-JP" dirty="0" smtClean="0">
              <a:solidFill>
                <a:schemeClr val="tx1"/>
              </a:solidFill>
            </a:endParaRPr>
          </a:p>
          <a:p>
            <a:pPr algn="ctr"/>
            <a:r>
              <a:rPr kumimoji="1" lang="ja-JP" altLang="en-US" dirty="0" smtClean="0">
                <a:solidFill>
                  <a:schemeClr val="tx1"/>
                </a:solidFill>
              </a:rPr>
              <a:t>設定可能</a:t>
            </a:r>
            <a:endParaRPr kumimoji="1" lang="ja-JP" altLang="en-US" dirty="0">
              <a:solidFill>
                <a:schemeClr val="tx1"/>
              </a:solidFill>
            </a:endParaRPr>
          </a:p>
        </p:txBody>
      </p:sp>
      <p:sp>
        <p:nvSpPr>
          <p:cNvPr id="20" name="正方形/長方形 19"/>
          <p:cNvSpPr/>
          <p:nvPr/>
        </p:nvSpPr>
        <p:spPr>
          <a:xfrm>
            <a:off x="7704348" y="2528900"/>
            <a:ext cx="504056" cy="187220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270314" y="1088740"/>
            <a:ext cx="2101857"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承認ルートの登録</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2"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field/HR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3-2.</a:t>
            </a:r>
            <a:r>
              <a:rPr lang="en-US" altLang="ja-JP" sz="1800" dirty="0" smtClean="0"/>
              <a:t>AND</a:t>
            </a:r>
            <a:r>
              <a:rPr lang="ja-JP" altLang="en-US" sz="1800" dirty="0" smtClean="0"/>
              <a:t>承認機能対応～</a:t>
            </a:r>
            <a:endParaRPr kumimoji="1" lang="ja-JP" altLang="en-US" sz="1800"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54</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sp>
        <p:nvSpPr>
          <p:cNvPr id="6" name="正方形/長方形 5"/>
          <p:cNvSpPr/>
          <p:nvPr/>
        </p:nvSpPr>
        <p:spPr>
          <a:xfrm>
            <a:off x="251520" y="1110226"/>
            <a:ext cx="353814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諸届・申請の入力（本人申請時）</a:t>
            </a:r>
            <a:endParaRPr lang="ja-JP" altLang="en-US" sz="1600" dirty="0">
              <a:solidFill>
                <a:schemeClr val="tx2"/>
              </a:solidFill>
              <a:latin typeface="メイリオ" pitchFamily="50" charset="-128"/>
              <a:ea typeface="メイリオ" pitchFamily="50" charset="-128"/>
              <a:cs typeface="メイリオ" pitchFamily="50" charset="-128"/>
            </a:endParaRPr>
          </a:p>
        </p:txBody>
      </p:sp>
      <p:pic>
        <p:nvPicPr>
          <p:cNvPr id="20" name="図 19" descr="申請.bmp"/>
          <p:cNvPicPr>
            <a:picLocks noChangeAspect="1"/>
          </p:cNvPicPr>
          <p:nvPr/>
        </p:nvPicPr>
        <p:blipFill>
          <a:blip r:embed="rId3" cstate="print"/>
          <a:stretch>
            <a:fillRect/>
          </a:stretch>
        </p:blipFill>
        <p:spPr>
          <a:xfrm>
            <a:off x="359532" y="1808820"/>
            <a:ext cx="7924800" cy="2914650"/>
          </a:xfrm>
          <a:prstGeom prst="rect">
            <a:avLst/>
          </a:prstGeom>
        </p:spPr>
      </p:pic>
      <p:sp>
        <p:nvSpPr>
          <p:cNvPr id="21" name="四角形吹き出し 20"/>
          <p:cNvSpPr/>
          <p:nvPr/>
        </p:nvSpPr>
        <p:spPr>
          <a:xfrm>
            <a:off x="4499992" y="3284984"/>
            <a:ext cx="3960440" cy="1116124"/>
          </a:xfrm>
          <a:prstGeom prst="wedgeRectCallout">
            <a:avLst>
              <a:gd name="adj1" fmla="val 18582"/>
              <a:gd name="adj2" fmla="val -123033"/>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　最初の承認レベルが</a:t>
            </a:r>
            <a:r>
              <a:rPr kumimoji="1" lang="en-US" altLang="ja-JP" dirty="0" smtClean="0">
                <a:solidFill>
                  <a:schemeClr val="tx1"/>
                </a:solidFill>
              </a:rPr>
              <a:t>AND</a:t>
            </a:r>
            <a:r>
              <a:rPr kumimoji="1" lang="ja-JP" altLang="en-US" dirty="0" smtClean="0">
                <a:solidFill>
                  <a:schemeClr val="tx1"/>
                </a:solidFill>
              </a:rPr>
              <a:t>承認の</a:t>
            </a:r>
            <a:endParaRPr kumimoji="1" lang="en-US" altLang="ja-JP" dirty="0" smtClean="0">
              <a:solidFill>
                <a:schemeClr val="tx1"/>
              </a:solidFill>
            </a:endParaRPr>
          </a:p>
          <a:p>
            <a:r>
              <a:rPr lang="ja-JP" altLang="en-US" dirty="0" smtClean="0">
                <a:solidFill>
                  <a:schemeClr val="tx1"/>
                </a:solidFill>
              </a:rPr>
              <a:t>　場合</a:t>
            </a:r>
            <a:r>
              <a:rPr kumimoji="1" lang="ja-JP" altLang="en-US" dirty="0" smtClean="0">
                <a:solidFill>
                  <a:schemeClr val="tx1"/>
                </a:solidFill>
              </a:rPr>
              <a:t>、全員の承認が必要なため、</a:t>
            </a:r>
            <a:endParaRPr kumimoji="1" lang="en-US" altLang="ja-JP" dirty="0" smtClean="0">
              <a:solidFill>
                <a:schemeClr val="tx1"/>
              </a:solidFill>
            </a:endParaRPr>
          </a:p>
          <a:p>
            <a:r>
              <a:rPr kumimoji="1" lang="ja-JP" altLang="en-US" dirty="0" smtClean="0">
                <a:solidFill>
                  <a:schemeClr val="tx1"/>
                </a:solidFill>
              </a:rPr>
              <a:t>　承認者は選択できません</a:t>
            </a:r>
            <a:endParaRPr kumimoji="1" lang="ja-JP" altLang="en-US" dirty="0">
              <a:solidFill>
                <a:schemeClr val="tx1"/>
              </a:solidFill>
            </a:endParaRPr>
          </a:p>
        </p:txBody>
      </p:sp>
      <p:sp>
        <p:nvSpPr>
          <p:cNvPr id="23" name="正方形/長方形 22"/>
          <p:cNvSpPr/>
          <p:nvPr/>
        </p:nvSpPr>
        <p:spPr>
          <a:xfrm>
            <a:off x="5832140" y="2240868"/>
            <a:ext cx="2340260" cy="1800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field/HR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3-2.</a:t>
            </a:r>
            <a:r>
              <a:rPr lang="en-US" altLang="ja-JP" sz="1800" dirty="0" smtClean="0"/>
              <a:t>AND</a:t>
            </a:r>
            <a:r>
              <a:rPr lang="ja-JP" altLang="en-US" sz="1800" dirty="0" smtClean="0"/>
              <a:t>承認機能対応～</a:t>
            </a:r>
            <a:endParaRPr kumimoji="1" lang="ja-JP" altLang="en-US" sz="1800"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55</a:t>
            </a:fld>
            <a:endParaRPr kumimoji="1" lang="ja-JP" altLang="en-US" dirty="0"/>
          </a:p>
        </p:txBody>
      </p:sp>
      <p:sp>
        <p:nvSpPr>
          <p:cNvPr id="4" name="フッター プレースホルダ 3"/>
          <p:cNvSpPr>
            <a:spLocks noGrp="1"/>
          </p:cNvSpPr>
          <p:nvPr>
            <p:ph type="ftr" sz="quarter" idx="3"/>
          </p:nvPr>
        </p:nvSpPr>
        <p:spPr/>
        <p:txBody>
          <a:bodyPr/>
          <a:lstStyle/>
          <a:p>
            <a:r>
              <a:rPr lang="en-US" altLang="ja-JP" smtClean="0"/>
              <a:t>©  SuperStream Inc. All rights reserved.</a:t>
            </a:r>
            <a:endParaRPr lang="ja-JP" altLang="en-US" dirty="0"/>
          </a:p>
        </p:txBody>
      </p:sp>
      <p:sp>
        <p:nvSpPr>
          <p:cNvPr id="6" name="正方形/長方形 5"/>
          <p:cNvSpPr/>
          <p:nvPr/>
        </p:nvSpPr>
        <p:spPr>
          <a:xfrm>
            <a:off x="251520" y="1110226"/>
            <a:ext cx="2307042"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承認ステータス画面</a:t>
            </a:r>
            <a:endParaRPr lang="ja-JP" altLang="en-US" sz="1600" dirty="0">
              <a:solidFill>
                <a:schemeClr val="tx2"/>
              </a:solidFill>
              <a:latin typeface="メイリオ" pitchFamily="50" charset="-128"/>
              <a:ea typeface="メイリオ" pitchFamily="50" charset="-128"/>
              <a:cs typeface="メイリオ" pitchFamily="50" charset="-128"/>
            </a:endParaRPr>
          </a:p>
        </p:txBody>
      </p:sp>
      <p:pic>
        <p:nvPicPr>
          <p:cNvPr id="14" name="図 13" descr="承認ステータス画面（2人承認）.bmp"/>
          <p:cNvPicPr>
            <a:picLocks noChangeAspect="1"/>
          </p:cNvPicPr>
          <p:nvPr/>
        </p:nvPicPr>
        <p:blipFill>
          <a:blip r:embed="rId3" cstate="print"/>
          <a:stretch>
            <a:fillRect/>
          </a:stretch>
        </p:blipFill>
        <p:spPr>
          <a:xfrm>
            <a:off x="503548" y="1520788"/>
            <a:ext cx="4248472" cy="4887910"/>
          </a:xfrm>
          <a:prstGeom prst="rect">
            <a:avLst/>
          </a:prstGeom>
        </p:spPr>
      </p:pic>
      <p:sp>
        <p:nvSpPr>
          <p:cNvPr id="15" name="四角形吹き出し 14"/>
          <p:cNvSpPr/>
          <p:nvPr/>
        </p:nvSpPr>
        <p:spPr>
          <a:xfrm>
            <a:off x="4499992" y="1412776"/>
            <a:ext cx="3960440" cy="1116124"/>
          </a:xfrm>
          <a:prstGeom prst="wedgeRectCallout">
            <a:avLst>
              <a:gd name="adj1" fmla="val -73723"/>
              <a:gd name="adj2" fmla="val 33310"/>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AND</a:t>
            </a:r>
            <a:r>
              <a:rPr kumimoji="1" lang="ja-JP" altLang="en-US" dirty="0" smtClean="0">
                <a:solidFill>
                  <a:schemeClr val="tx1"/>
                </a:solidFill>
              </a:rPr>
              <a:t>承認の承認レベルには</a:t>
            </a:r>
            <a:endParaRPr kumimoji="1" lang="en-US" altLang="ja-JP" dirty="0" smtClean="0">
              <a:solidFill>
                <a:schemeClr val="tx1"/>
              </a:solidFill>
            </a:endParaRPr>
          </a:p>
          <a:p>
            <a:pPr algn="ctr"/>
            <a:r>
              <a:rPr lang="en-US" altLang="ja-JP" dirty="0" smtClean="0">
                <a:solidFill>
                  <a:schemeClr val="tx1"/>
                </a:solidFill>
              </a:rPr>
              <a:t>“(AND)”</a:t>
            </a:r>
            <a:r>
              <a:rPr lang="ja-JP" altLang="en-US" dirty="0" smtClean="0">
                <a:solidFill>
                  <a:schemeClr val="tx1"/>
                </a:solidFill>
              </a:rPr>
              <a:t>が付加されます</a:t>
            </a:r>
            <a:endParaRPr kumimoji="1" lang="ja-JP" altLang="en-US" dirty="0">
              <a:solidFill>
                <a:schemeClr val="tx1"/>
              </a:solidFill>
            </a:endParaRPr>
          </a:p>
        </p:txBody>
      </p:sp>
      <p:sp>
        <p:nvSpPr>
          <p:cNvPr id="16" name="四角形吹き出し 15"/>
          <p:cNvSpPr/>
          <p:nvPr/>
        </p:nvSpPr>
        <p:spPr>
          <a:xfrm>
            <a:off x="4499992" y="3573016"/>
            <a:ext cx="3960440" cy="1116124"/>
          </a:xfrm>
          <a:prstGeom prst="wedgeRectCallout">
            <a:avLst>
              <a:gd name="adj1" fmla="val -74237"/>
              <a:gd name="adj2" fmla="val -42244"/>
            </a:avLst>
          </a:prstGeom>
          <a:solidFill>
            <a:schemeClr val="bg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従来の承認レベルには</a:t>
            </a:r>
            <a:endParaRPr kumimoji="1" lang="en-US" altLang="ja-JP" dirty="0" smtClean="0">
              <a:solidFill>
                <a:schemeClr val="tx1"/>
              </a:solidFill>
            </a:endParaRPr>
          </a:p>
          <a:p>
            <a:pPr algn="ctr"/>
            <a:r>
              <a:rPr lang="en-US" altLang="ja-JP" dirty="0" smtClean="0">
                <a:solidFill>
                  <a:schemeClr val="tx1"/>
                </a:solidFill>
              </a:rPr>
              <a:t>“(OR)”</a:t>
            </a:r>
            <a:r>
              <a:rPr lang="ja-JP" altLang="en-US" dirty="0" smtClean="0">
                <a:solidFill>
                  <a:schemeClr val="tx1"/>
                </a:solidFill>
              </a:rPr>
              <a:t>が付加されます</a:t>
            </a:r>
            <a:endParaRPr kumimoji="1" lang="ja-JP" altLang="en-US" dirty="0">
              <a:solidFill>
                <a:schemeClr val="tx1"/>
              </a:solidFill>
            </a:endParaRPr>
          </a:p>
        </p:txBody>
      </p:sp>
      <p:sp>
        <p:nvSpPr>
          <p:cNvPr id="11"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field/HR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3-2.</a:t>
            </a:r>
            <a:r>
              <a:rPr lang="en-US" altLang="ja-JP" sz="1800" dirty="0" smtClean="0"/>
              <a:t>AND</a:t>
            </a:r>
            <a:r>
              <a:rPr lang="ja-JP" altLang="en-US" sz="1800" dirty="0" smtClean="0"/>
              <a:t>承認機能対応～</a:t>
            </a:r>
            <a:endParaRPr kumimoji="1" lang="ja-JP" altLang="en-US" sz="1800"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56</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7848872" cy="1188132"/>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a:t>
            </a:r>
            <a:r>
              <a:rPr lang="ja-JP" altLang="en-US" sz="1300" dirty="0" smtClean="0">
                <a:latin typeface="+mj-ea"/>
                <a:cs typeface="Meiryo UI" pitchFamily="50" charset="-128"/>
              </a:rPr>
              <a:t> </a:t>
            </a:r>
            <a:r>
              <a:rPr lang="en-US" altLang="ja-JP" sz="1300" dirty="0" err="1" smtClean="0">
                <a:latin typeface="+mj-ea"/>
                <a:cs typeface="Meiryo UI" pitchFamily="50" charset="-128"/>
              </a:rPr>
              <a:t>WS0120</a:t>
            </a:r>
            <a:r>
              <a:rPr lang="en-US" altLang="ja-JP" sz="1300" dirty="0" smtClean="0">
                <a:latin typeface="+mj-ea"/>
                <a:cs typeface="Meiryo UI" pitchFamily="50" charset="-128"/>
              </a:rPr>
              <a:t>:</a:t>
            </a:r>
            <a:r>
              <a:rPr lang="ja-JP" altLang="en-US" sz="1300" dirty="0" smtClean="0">
                <a:latin typeface="+mj-ea"/>
                <a:cs typeface="Meiryo UI" pitchFamily="50" charset="-128"/>
              </a:rPr>
              <a:t>承認パターン・承認ルート登録</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WS0320</a:t>
            </a:r>
            <a:r>
              <a:rPr lang="en-US" altLang="ja-JP" sz="1300" dirty="0" smtClean="0">
                <a:latin typeface="+mj-ea"/>
                <a:cs typeface="Meiryo UI" pitchFamily="50" charset="-128"/>
              </a:rPr>
              <a:t>:</a:t>
            </a:r>
            <a:r>
              <a:rPr lang="ja-JP" altLang="en-US" sz="1300" dirty="0" smtClean="0">
                <a:latin typeface="+mj-ea"/>
                <a:cs typeface="Meiryo UI" pitchFamily="50" charset="-128"/>
              </a:rPr>
              <a:t>諸届・申請入力（個人）</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WS0330</a:t>
            </a:r>
            <a:r>
              <a:rPr lang="en-US" altLang="ja-JP" sz="1300" dirty="0" smtClean="0">
                <a:latin typeface="+mj-ea"/>
                <a:cs typeface="Meiryo UI" pitchFamily="50" charset="-128"/>
              </a:rPr>
              <a:t>:</a:t>
            </a:r>
            <a:r>
              <a:rPr lang="ja-JP" altLang="en-US" sz="1300" dirty="0" smtClean="0">
                <a:latin typeface="+mj-ea"/>
                <a:cs typeface="Meiryo UI" pitchFamily="50" charset="-128"/>
              </a:rPr>
              <a:t>諸届・申請参照・削除（管理者）</a:t>
            </a:r>
          </a:p>
          <a:p>
            <a:pPr>
              <a:spcBef>
                <a:spcPct val="0"/>
              </a:spcBef>
            </a:pPr>
            <a:r>
              <a:rPr lang="ja-JP" altLang="en-US" sz="1300" dirty="0" smtClean="0">
                <a:latin typeface="+mj-ea"/>
                <a:cs typeface="Meiryo UI" pitchFamily="50" charset="-128"/>
              </a:rPr>
              <a:t>・ </a:t>
            </a:r>
            <a:r>
              <a:rPr lang="en-US" altLang="ja-JP" sz="1300" dirty="0" err="1" smtClean="0">
                <a:latin typeface="+mj-ea"/>
                <a:cs typeface="Meiryo UI" pitchFamily="50" charset="-128"/>
              </a:rPr>
              <a:t>WS0340</a:t>
            </a:r>
            <a:r>
              <a:rPr lang="en-US" altLang="ja-JP" sz="1300" dirty="0" smtClean="0">
                <a:latin typeface="+mj-ea"/>
                <a:cs typeface="Meiryo UI" pitchFamily="50" charset="-128"/>
              </a:rPr>
              <a:t>:</a:t>
            </a:r>
            <a:r>
              <a:rPr lang="ja-JP" altLang="en-US" sz="1300" dirty="0" smtClean="0">
                <a:latin typeface="+mj-ea"/>
                <a:cs typeface="Meiryo UI" pitchFamily="50" charset="-128"/>
              </a:rPr>
              <a:t>諸届・申請承認（管理者）</a:t>
            </a:r>
            <a:endParaRPr lang="ja-JP" altLang="en-US" sz="1300" dirty="0" smtClean="0">
              <a:latin typeface="+mj-ea"/>
              <a:ea typeface="+mj-ea"/>
              <a:cs typeface="Meiryo UI" pitchFamily="50" charset="-128"/>
            </a:endParaRPr>
          </a:p>
        </p:txBody>
      </p:sp>
      <p:sp>
        <p:nvSpPr>
          <p:cNvPr id="477" name="正方形/長方形 476"/>
          <p:cNvSpPr/>
          <p:nvPr/>
        </p:nvSpPr>
        <p:spPr>
          <a:xfrm>
            <a:off x="270314" y="2708920"/>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graphicFrame>
        <p:nvGraphicFramePr>
          <p:cNvPr id="12" name="表 11"/>
          <p:cNvGraphicFramePr>
            <a:graphicFrameLocks noGrp="1"/>
          </p:cNvGraphicFramePr>
          <p:nvPr/>
        </p:nvGraphicFramePr>
        <p:xfrm>
          <a:off x="467544" y="3032956"/>
          <a:ext cx="8280923" cy="708219"/>
        </p:xfrm>
        <a:graphic>
          <a:graphicData uri="http://schemas.openxmlformats.org/drawingml/2006/table">
            <a:tbl>
              <a:tblPr firstRow="1">
                <a:tableStyleId>{21E4AEA4-8DFA-4A89-87EB-49C32662AFE0}</a:tableStyleId>
              </a:tblPr>
              <a:tblGrid>
                <a:gridCol w="936104"/>
                <a:gridCol w="953774"/>
                <a:gridCol w="2682630"/>
                <a:gridCol w="1443674"/>
                <a:gridCol w="2264741"/>
              </a:tblGrid>
              <a:tr h="134394">
                <a:tc>
                  <a:txBody>
                    <a:bodyPr/>
                    <a:lstStyle/>
                    <a:p>
                      <a:pPr algn="ctr" fontAlgn="ct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solidFill>
                            <a:schemeClr val="tx1"/>
                          </a:solidFill>
                          <a:latin typeface="メイリオ" pitchFamily="50" charset="-128"/>
                          <a:ea typeface="メイリオ" pitchFamily="50" charset="-128"/>
                          <a:cs typeface="メイリオ" pitchFamily="50" charset="-128"/>
                        </a:rPr>
                        <a:t>テーブルＩＤ</a:t>
                      </a:r>
                      <a:endParaRPr lang="ja-JP" altLang="en-US" sz="1100" b="1" i="0" u="none" strike="noStrike" dirty="0">
                        <a:solidFill>
                          <a:schemeClr val="tx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solidFill>
                            <a:schemeClr val="tx1"/>
                          </a:solidFill>
                          <a:latin typeface="メイリオ" pitchFamily="50" charset="-128"/>
                          <a:ea typeface="メイリオ" pitchFamily="50" charset="-128"/>
                          <a:cs typeface="メイリオ" pitchFamily="50" charset="-128"/>
                        </a:rPr>
                        <a:t>テーブル名</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solidFill>
                            <a:schemeClr val="tx1"/>
                          </a:solidFill>
                          <a:latin typeface="メイリオ" pitchFamily="50" charset="-128"/>
                          <a:ea typeface="メイリオ" pitchFamily="50" charset="-128"/>
                          <a:cs typeface="メイリオ" pitchFamily="50" charset="-128"/>
                        </a:rPr>
                        <a:t>カラム名</a:t>
                      </a:r>
                      <a:endParaRPr lang="ja-JP" altLang="en-US" sz="1100" b="1" i="0" u="none" strike="noStrike" dirty="0">
                        <a:solidFill>
                          <a:schemeClr val="tx1"/>
                        </a:solidFill>
                        <a:latin typeface="メイリオ" pitchFamily="50" charset="-128"/>
                        <a:ea typeface="メイリオ" pitchFamily="50" charset="-128"/>
                        <a:cs typeface="メイリオ" pitchFamily="50" charset="-128"/>
                      </a:endParaRPr>
                    </a:p>
                  </a:txBody>
                  <a:tcPr marL="9084" marR="9084" marT="9084" marB="0" anchor="ctr"/>
                </a:tc>
                <a:tc>
                  <a:txBody>
                    <a:bodyPr/>
                    <a:lstStyle/>
                    <a:p>
                      <a:pPr algn="ctr" fontAlgn="ctr"/>
                      <a:r>
                        <a:rPr lang="ja-JP" altLang="en-US" sz="1100" u="none" strike="noStrike" dirty="0" smtClean="0">
                          <a:solidFill>
                            <a:schemeClr val="tx1"/>
                          </a:solidFill>
                          <a:latin typeface="メイリオ" pitchFamily="50" charset="-128"/>
                          <a:ea typeface="メイリオ" pitchFamily="50" charset="-128"/>
                          <a:cs typeface="メイリオ" pitchFamily="50" charset="-128"/>
                        </a:rPr>
                        <a:t>項目名</a:t>
                      </a:r>
                      <a:endParaRPr lang="ja-JP" altLang="en-US" sz="1100" b="1" i="0" u="none" strike="noStrike" dirty="0">
                        <a:solidFill>
                          <a:schemeClr val="tx1"/>
                        </a:solidFill>
                        <a:latin typeface="メイリオ" pitchFamily="50" charset="-128"/>
                        <a:ea typeface="メイリオ" pitchFamily="50" charset="-128"/>
                        <a:cs typeface="メイリオ" pitchFamily="50" charset="-128"/>
                      </a:endParaRPr>
                    </a:p>
                  </a:txBody>
                  <a:tcPr marL="9084" marR="9084" marT="9084" marB="0" anchor="ctr"/>
                </a:tc>
              </a:tr>
              <a:tr h="160912">
                <a:tc rowSpan="3">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カラム追加</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sz="1100" b="0" i="0" u="none" strike="noStrike" dirty="0" err="1" smtClean="0">
                          <a:solidFill>
                            <a:schemeClr val="tx1"/>
                          </a:solidFill>
                          <a:latin typeface="メイリオ" pitchFamily="50" charset="-128"/>
                          <a:ea typeface="メイリオ" pitchFamily="50" charset="-128"/>
                          <a:cs typeface="メイリオ" pitchFamily="50" charset="-128"/>
                        </a:rPr>
                        <a:t>HRRUTMST</a:t>
                      </a:r>
                      <a:endParaRPr 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承認ルートマスタ</a:t>
                      </a:r>
                      <a:endParaRPr lang="en-US" altLang="ja-JP"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RUT_AND_FLG</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smtClean="0">
                          <a:solidFill>
                            <a:schemeClr val="tx1"/>
                          </a:solidFill>
                          <a:latin typeface="メイリオ" pitchFamily="50" charset="-128"/>
                          <a:ea typeface="メイリオ" pitchFamily="50" charset="-128"/>
                          <a:cs typeface="メイリオ" pitchFamily="50" charset="-128"/>
                        </a:rPr>
                        <a:t>AND</a:t>
                      </a: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承認フラグ</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a:txBody>
                    <a:bodyPr/>
                    <a:lstStyle/>
                    <a:p>
                      <a:pPr algn="l" fontAlgn="ctr"/>
                      <a:r>
                        <a:rPr lang="en-US" sz="1100" b="0" i="0" u="none" strike="noStrike" dirty="0" err="1" smtClean="0">
                          <a:solidFill>
                            <a:schemeClr val="tx1"/>
                          </a:solidFill>
                          <a:latin typeface="メイリオ" pitchFamily="50" charset="-128"/>
                          <a:ea typeface="メイリオ" pitchFamily="50" charset="-128"/>
                          <a:cs typeface="メイリオ" pitchFamily="50" charset="-128"/>
                        </a:rPr>
                        <a:t>HRSSTTRN</a:t>
                      </a:r>
                      <a:endParaRPr 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諸届・申請データ承認状況ファイル</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SST_AND_FLG</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smtClean="0">
                          <a:solidFill>
                            <a:schemeClr val="tx1"/>
                          </a:solidFill>
                          <a:latin typeface="メイリオ" pitchFamily="50" charset="-128"/>
                          <a:ea typeface="メイリオ" pitchFamily="50" charset="-128"/>
                          <a:cs typeface="メイリオ" pitchFamily="50" charset="-128"/>
                        </a:rPr>
                        <a:t>AND</a:t>
                      </a: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承認フラグ</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r h="150480">
                <a:tc vMerge="1">
                  <a:txBody>
                    <a:bodyPr/>
                    <a:lstStyle/>
                    <a:p>
                      <a:pPr algn="l" fontAlgn="ctr"/>
                      <a:endParaRPr lang="ja-JP" altLang="en-US" sz="900" b="0" i="0" u="none" strike="noStrike" dirty="0">
                        <a:solidFill>
                          <a:srgbClr val="000000"/>
                        </a:solidFill>
                        <a:latin typeface="HGP創英角ｺﾞｼｯｸUB" pitchFamily="50" charset="-128"/>
                        <a:ea typeface="HGP創英角ｺﾞｼｯｸUB" pitchFamily="50" charset="-128"/>
                      </a:endParaRPr>
                    </a:p>
                  </a:txBody>
                  <a:tcPr marL="9525" marR="9525" marT="9525" marB="0" anchor="ctr"/>
                </a:tc>
                <a:tc>
                  <a:txBody>
                    <a:bodyPr/>
                    <a:lstStyle/>
                    <a:p>
                      <a:pPr algn="l" fontAlgn="ctr"/>
                      <a:r>
                        <a:rPr lang="en-US" sz="1100" b="0" i="0" u="none" strike="noStrike" dirty="0" err="1" smtClean="0">
                          <a:solidFill>
                            <a:schemeClr val="tx1"/>
                          </a:solidFill>
                          <a:latin typeface="メイリオ" pitchFamily="50" charset="-128"/>
                          <a:ea typeface="メイリオ" pitchFamily="50" charset="-128"/>
                          <a:cs typeface="メイリオ" pitchFamily="50" charset="-128"/>
                        </a:rPr>
                        <a:t>HRSSTWRK</a:t>
                      </a:r>
                      <a:endParaRPr 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退避用諸届・申請データ承認状況ファイル</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err="1" smtClean="0">
                          <a:solidFill>
                            <a:schemeClr val="tx1"/>
                          </a:solidFill>
                          <a:latin typeface="メイリオ" pitchFamily="50" charset="-128"/>
                          <a:ea typeface="メイリオ" pitchFamily="50" charset="-128"/>
                          <a:cs typeface="メイリオ" pitchFamily="50" charset="-128"/>
                        </a:rPr>
                        <a:t>WSST_AND_FLG</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c>
                  <a:txBody>
                    <a:bodyPr/>
                    <a:lstStyle/>
                    <a:p>
                      <a:pPr algn="l" fontAlgn="ctr"/>
                      <a:r>
                        <a:rPr lang="en-US" altLang="ja-JP" sz="1100" b="0" i="0" u="none" strike="noStrike" dirty="0" smtClean="0">
                          <a:solidFill>
                            <a:schemeClr val="tx1"/>
                          </a:solidFill>
                          <a:latin typeface="メイリオ" pitchFamily="50" charset="-128"/>
                          <a:ea typeface="メイリオ" pitchFamily="50" charset="-128"/>
                          <a:cs typeface="メイリオ" pitchFamily="50" charset="-128"/>
                        </a:rPr>
                        <a:t>AND</a:t>
                      </a:r>
                      <a:r>
                        <a:rPr lang="ja-JP" altLang="en-US" sz="1100" b="0" i="0" u="none" strike="noStrike" dirty="0" smtClean="0">
                          <a:solidFill>
                            <a:schemeClr val="tx1"/>
                          </a:solidFill>
                          <a:latin typeface="メイリオ" pitchFamily="50" charset="-128"/>
                          <a:ea typeface="メイリオ" pitchFamily="50" charset="-128"/>
                          <a:cs typeface="メイリオ" pitchFamily="50" charset="-128"/>
                        </a:rPr>
                        <a:t>承認フラグ</a:t>
                      </a:r>
                      <a:endParaRPr lang="ja-JP" altLang="en-US" sz="1100" b="0" i="0" u="none" strike="noStrike" dirty="0">
                        <a:solidFill>
                          <a:schemeClr val="tx1"/>
                        </a:solidFill>
                        <a:latin typeface="メイリオ" pitchFamily="50" charset="-128"/>
                        <a:ea typeface="メイリオ" pitchFamily="50" charset="-128"/>
                        <a:cs typeface="メイリオ" pitchFamily="50" charset="-128"/>
                      </a:endParaRPr>
                    </a:p>
                  </a:txBody>
                  <a:tcPr marL="9525" marR="9525" marT="9525" marB="0" anchor="ctr"/>
                </a:tc>
              </a:tr>
            </a:tbl>
          </a:graphicData>
        </a:graphic>
      </p:graphicFrame>
      <p:sp>
        <p:nvSpPr>
          <p:cNvPr id="13"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
        <p:nvSpPr>
          <p:cNvPr id="11"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ja-JP" altLang="en-US" dirty="0" smtClean="0">
                <a:solidFill>
                  <a:prstClr val="white"/>
                </a:solidFill>
                <a:latin typeface="Times New Roman" pitchFamily="18" charset="0"/>
                <a:cs typeface="Times New Roman" pitchFamily="18" charset="0"/>
              </a:rPr>
              <a:t> </a:t>
            </a:r>
            <a:r>
              <a:rPr lang="en-US" altLang="ja-JP" dirty="0" smtClean="0">
                <a:solidFill>
                  <a:prstClr val="white"/>
                </a:solidFill>
                <a:latin typeface="Times New Roman" pitchFamily="18" charset="0"/>
                <a:ea typeface="メイリオ" pitchFamily="50" charset="-128"/>
                <a:cs typeface="Times New Roman" pitchFamily="18" charset="0"/>
              </a:rPr>
              <a:t>field/HR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3-2.</a:t>
            </a:r>
            <a:r>
              <a:rPr lang="en-US" altLang="ja-JP" sz="1800" dirty="0" smtClean="0"/>
              <a:t>AND</a:t>
            </a:r>
            <a:r>
              <a:rPr lang="ja-JP" altLang="en-US" sz="1800" dirty="0" smtClean="0"/>
              <a:t>承認機能対応～</a:t>
            </a:r>
            <a:endParaRPr kumimoji="1" lang="ja-JP" altLang="en-US" sz="1800"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A7DF962-795A-4296-9D45-B90E7B5F8A00}" type="slidenum">
              <a:rPr lang="en-US" altLang="ja-JP"/>
              <a:pPr/>
              <a:t>57</a:t>
            </a:fld>
            <a:endParaRPr lang="en-US" altLang="ja-JP"/>
          </a:p>
        </p:txBody>
      </p:sp>
      <p:sp>
        <p:nvSpPr>
          <p:cNvPr id="2" name="フッター プレースホルダー 1"/>
          <p:cNvSpPr>
            <a:spLocks noGrp="1"/>
          </p:cNvSpPr>
          <p:nvPr>
            <p:ph type="ftr" sz="quarter" idx="11"/>
          </p:nvPr>
        </p:nvSpPr>
        <p:spPr/>
        <p:txBody>
          <a:bodyPr/>
          <a:lstStyle/>
          <a:p>
            <a:r>
              <a:rPr lang="en-US" altLang="ja-JP" smtClean="0"/>
              <a:t>©  SuperStream Inc. All rights reserved.</a:t>
            </a:r>
            <a:endParaRPr lang="ja-JP" altLang="en-US" dirty="0"/>
          </a:p>
        </p:txBody>
      </p:sp>
      <p:sp>
        <p:nvSpPr>
          <p:cNvPr id="9" name="AutoShape 4"/>
          <p:cNvSpPr>
            <a:spLocks noChangeArrowheads="1"/>
          </p:cNvSpPr>
          <p:nvPr/>
        </p:nvSpPr>
        <p:spPr bwMode="auto">
          <a:xfrm>
            <a:off x="341313" y="1844824"/>
            <a:ext cx="8424862" cy="1584325"/>
          </a:xfrm>
          <a:prstGeom prst="roundRect">
            <a:avLst>
              <a:gd name="adj" fmla="val 16667"/>
            </a:avLst>
          </a:prstGeom>
          <a:solidFill>
            <a:schemeClr val="bg1">
              <a:alpha val="85097"/>
            </a:scheme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lstStyle/>
          <a:p>
            <a:pPr fontAlgn="base">
              <a:spcBef>
                <a:spcPct val="0"/>
              </a:spcBef>
              <a:spcAft>
                <a:spcPct val="0"/>
              </a:spcAft>
            </a:pPr>
            <a:endParaRPr lang="ja-JP" altLang="en-US" sz="1600" b="1">
              <a:solidFill>
                <a:srgbClr val="FFFFFF"/>
              </a:solidFill>
              <a:latin typeface="メイリオ" pitchFamily="50" charset="-128"/>
              <a:ea typeface="メイリオ" pitchFamily="50" charset="-128"/>
              <a:cs typeface="メイリオ" pitchFamily="50" charset="-128"/>
            </a:endParaRPr>
          </a:p>
        </p:txBody>
      </p:sp>
      <p:sp>
        <p:nvSpPr>
          <p:cNvPr id="10" name="Rectangle 5"/>
          <p:cNvSpPr txBox="1">
            <a:spLocks noChangeArrowheads="1"/>
          </p:cNvSpPr>
          <p:nvPr/>
        </p:nvSpPr>
        <p:spPr bwMode="gray">
          <a:xfrm>
            <a:off x="519310" y="1844824"/>
            <a:ext cx="8085138" cy="1573213"/>
          </a:xfrm>
          <a:prstGeom prst="rect">
            <a:avLst/>
          </a:prstGeo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rIns="0" bIns="0" anchor="ctr"/>
          <a:lstStyle>
            <a:lvl1pPr algn="l" rtl="0" eaLnBrk="0" fontAlgn="base" hangingPunct="0">
              <a:lnSpc>
                <a:spcPts val="26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2pPr>
            <a:lvl3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3pPr>
            <a:lvl4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4pPr>
            <a:lvl5pPr algn="l" rtl="0" eaLnBrk="0" fontAlgn="base" hangingPunct="0">
              <a:lnSpc>
                <a:spcPts val="2600"/>
              </a:lnSpc>
              <a:spcBef>
                <a:spcPct val="0"/>
              </a:spcBef>
              <a:spcAft>
                <a:spcPct val="0"/>
              </a:spcAft>
              <a:defRPr kumimoji="1" sz="2200">
                <a:solidFill>
                  <a:schemeClr val="bg1"/>
                </a:solidFill>
                <a:latin typeface="Arial" charset="0"/>
                <a:ea typeface="HGP創英角ｺﾞｼｯｸUB" pitchFamily="50" charset="-128"/>
              </a:defRPr>
            </a:lvl5pPr>
            <a:lvl6pPr marL="4572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6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a:lstStyle>
          <a:p>
            <a:pPr algn="ctr">
              <a:lnSpc>
                <a:spcPct val="100000"/>
              </a:lnSpc>
            </a:pPr>
            <a:r>
              <a:rPr lang="en-US" altLang="ja-JP" b="1" dirty="0" smtClean="0">
                <a:solidFill>
                  <a:schemeClr val="accent4">
                    <a:lumMod val="75000"/>
                  </a:schemeClr>
                </a:solidFill>
                <a:latin typeface="メイリオ" pitchFamily="50" charset="-128"/>
                <a:ea typeface="メイリオ" pitchFamily="50" charset="-128"/>
                <a:cs typeface="メイリオ" pitchFamily="50" charset="-128"/>
              </a:rPr>
              <a:t>4.</a:t>
            </a:r>
            <a:r>
              <a:rPr lang="ja-JP" altLang="en-US" b="1" dirty="0" smtClean="0">
                <a:solidFill>
                  <a:schemeClr val="accent4">
                    <a:lumMod val="75000"/>
                  </a:schemeClr>
                </a:solidFill>
                <a:latin typeface="メイリオ" pitchFamily="50" charset="-128"/>
                <a:ea typeface="メイリオ" pitchFamily="50" charset="-128"/>
                <a:cs typeface="メイリオ" pitchFamily="50" charset="-128"/>
              </a:rPr>
              <a:t>給与管理対応について</a:t>
            </a:r>
            <a:endParaRPr lang="en-US" altLang="ja-JP" b="1" dirty="0" smtClean="0">
              <a:solidFill>
                <a:schemeClr val="accent4">
                  <a:lumMod val="75000"/>
                </a:schemeClr>
              </a:solidFill>
              <a:latin typeface="メイリオ" pitchFamily="50" charset="-128"/>
              <a:ea typeface="メイリオ" pitchFamily="50" charset="-128"/>
              <a:cs typeface="メイリオ" pitchFamily="50" charset="-128"/>
            </a:endParaRPr>
          </a:p>
          <a:p>
            <a:pPr algn="ctr">
              <a:lnSpc>
                <a:spcPct val="100000"/>
              </a:lnSpc>
            </a:pPr>
            <a:r>
              <a:rPr lang="en-US" altLang="ja-JP" sz="1800" i="1" dirty="0" smtClean="0">
                <a:solidFill>
                  <a:schemeClr val="accent4">
                    <a:lumMod val="75000"/>
                  </a:schemeClr>
                </a:solidFill>
                <a:latin typeface="Times New Roman" pitchFamily="18" charset="0"/>
                <a:cs typeface="Times New Roman" pitchFamily="18" charset="0"/>
              </a:rPr>
              <a:t> </a:t>
            </a:r>
            <a:r>
              <a:rPr lang="en-US" altLang="ja-JP" sz="1800" b="1" i="1" dirty="0" err="1" smtClean="0">
                <a:solidFill>
                  <a:schemeClr val="accent4">
                    <a:lumMod val="75000"/>
                  </a:schemeClr>
                </a:solidFill>
                <a:latin typeface="Times New Roman" pitchFamily="18" charset="0"/>
                <a:cs typeface="Times New Roman" pitchFamily="18" charset="0"/>
              </a:rPr>
              <a:t>SuperStream</a:t>
            </a:r>
            <a:r>
              <a:rPr lang="en-US" altLang="ja-JP" sz="1800" b="1" dirty="0" smtClean="0">
                <a:solidFill>
                  <a:schemeClr val="accent4">
                    <a:lumMod val="75000"/>
                  </a:schemeClr>
                </a:solidFill>
                <a:latin typeface="Times New Roman" pitchFamily="18" charset="0"/>
                <a:cs typeface="Times New Roman" pitchFamily="18" charset="0"/>
              </a:rPr>
              <a:t>-</a:t>
            </a:r>
            <a:r>
              <a:rPr lang="en-US" altLang="ja-JP" sz="1800" b="1" dirty="0" smtClean="0">
                <a:solidFill>
                  <a:schemeClr val="accent4">
                    <a:lumMod val="75000"/>
                  </a:schemeClr>
                </a:solidFill>
                <a:latin typeface="Times New Roman" pitchFamily="18" charset="0"/>
                <a:ea typeface="メイリオ" pitchFamily="50" charset="-128"/>
                <a:cs typeface="Times New Roman" pitchFamily="18" charset="0"/>
              </a:rPr>
              <a:t>PR+</a:t>
            </a:r>
          </a:p>
        </p:txBody>
      </p:sp>
    </p:spTree>
    <p:extLst>
      <p:ext uri="{BB962C8B-B14F-4D97-AF65-F5344CB8AC3E}">
        <p14:creationId xmlns:p14="http://schemas.microsoft.com/office/powerpoint/2010/main" xmlns="" val="4249907189"/>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iterate type="lt">
                                    <p:tmPct val="0"/>
                                  </p:iterate>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1000"/>
                            </p:stCondLst>
                            <p:childTnLst>
                              <p:par>
                                <p:cTn id="9" presetID="27" presetClass="entr" presetSubtype="0" fill="hold" grpId="1" nodeType="afterEffect">
                                  <p:stCondLst>
                                    <p:cond delay="0"/>
                                  </p:stCondLst>
                                  <p:iterate type="lt">
                                    <p:tmPct val="50000"/>
                                  </p:iterate>
                                  <p:childTnLst>
                                    <p:set>
                                      <p:cBhvr>
                                        <p:cTn id="10" dur="1" fill="hold">
                                          <p:stCondLst>
                                            <p:cond delay="0"/>
                                          </p:stCondLst>
                                        </p:cTn>
                                        <p:tgtEl>
                                          <p:spTgt spid="10"/>
                                        </p:tgtEl>
                                        <p:attrNameLst>
                                          <p:attrName>style.visibility</p:attrName>
                                        </p:attrNameLst>
                                      </p:cBhvr>
                                      <p:to>
                                        <p:strVal val="visible"/>
                                      </p:to>
                                    </p:set>
                                    <p:anim calcmode="discrete" valueType="clr">
                                      <p:cBhvr override="childStyle">
                                        <p:cTn id="11"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0"/>
                                        </p:tgtEl>
                                        <p:attrNameLst>
                                          <p:attrName>fillcolor</p:attrName>
                                        </p:attrNameLst>
                                      </p:cBhvr>
                                      <p:tavLst>
                                        <p:tav tm="0">
                                          <p:val>
                                            <p:clrVal>
                                              <a:schemeClr val="accent2"/>
                                            </p:clrVal>
                                          </p:val>
                                        </p:tav>
                                        <p:tav tm="50000">
                                          <p:val>
                                            <p:clrVal>
                                              <a:schemeClr val="hlink"/>
                                            </p:clrVal>
                                          </p:val>
                                        </p:tav>
                                      </p:tavLst>
                                    </p:anim>
                                    <p:set>
                                      <p:cBhvr>
                                        <p:cTn id="13"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58</a:t>
            </a:fld>
            <a:endParaRPr kumimoji="1" lang="ja-JP" altLang="en-US" dirty="0"/>
          </a:p>
        </p:txBody>
      </p:sp>
      <p:sp>
        <p:nvSpPr>
          <p:cNvPr id="5"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 PR+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600" spc="100" dirty="0" smtClean="0">
                <a:solidFill>
                  <a:srgbClr val="FFFFFF"/>
                </a:solidFill>
                <a:cs typeface="メイリオ" pitchFamily="50" charset="-128"/>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4-1.</a:t>
            </a:r>
            <a:r>
              <a:rPr lang="zh-TW" altLang="en-US" sz="1800" spc="100" dirty="0" smtClean="0">
                <a:solidFill>
                  <a:srgbClr val="FFFFFF"/>
                </a:solidFill>
                <a:cs typeface="メイリオ" pitchFamily="50" charset="-128"/>
              </a:rPr>
              <a:t>統計資料</a:t>
            </a:r>
            <a:r>
              <a:rPr lang="ja-JP" altLang="en-US" sz="1800" spc="100" dirty="0" smtClean="0">
                <a:solidFill>
                  <a:srgbClr val="FFFFFF"/>
                </a:solidFill>
                <a:cs typeface="メイリオ" pitchFamily="50" charset="-128"/>
              </a:rPr>
              <a:t>データ</a:t>
            </a:r>
            <a:r>
              <a:rPr lang="zh-TW" altLang="en-US" sz="1800" spc="100" dirty="0" smtClean="0">
                <a:solidFill>
                  <a:srgbClr val="FFFFFF"/>
                </a:solidFill>
                <a:cs typeface="メイリオ" pitchFamily="50" charset="-128"/>
              </a:rPr>
              <a:t>集計</a:t>
            </a:r>
            <a:r>
              <a:rPr lang="ja-JP" altLang="en-US" sz="1800" spc="100" dirty="0" smtClean="0">
                <a:solidFill>
                  <a:srgbClr val="FFFFFF"/>
                </a:solidFill>
                <a:cs typeface="メイリオ" pitchFamily="50" charset="-128"/>
              </a:rPr>
              <a:t>対応</a:t>
            </a:r>
            <a:r>
              <a:rPr lang="en-US" altLang="ja-JP" sz="1800" dirty="0" smtClean="0"/>
              <a:t> </a:t>
            </a:r>
            <a:r>
              <a:rPr lang="ja-JP" altLang="en-US" sz="1800" dirty="0" smtClean="0"/>
              <a:t>～</a:t>
            </a:r>
            <a:endParaRPr kumimoji="1" lang="ja-JP" altLang="en-US" sz="1800" dirty="0">
              <a:latin typeface="メイリオ" pitchFamily="50" charset="-128"/>
              <a:ea typeface="メイリオ" pitchFamily="50" charset="-128"/>
              <a:cs typeface="メイリオ" pitchFamily="50" charset="-128"/>
            </a:endParaRPr>
          </a:p>
        </p:txBody>
      </p:sp>
      <p:sp>
        <p:nvSpPr>
          <p:cNvPr id="6" name="正方形/長方形 5"/>
          <p:cNvSpPr/>
          <p:nvPr/>
        </p:nvSpPr>
        <p:spPr>
          <a:xfrm>
            <a:off x="270314" y="1088740"/>
            <a:ext cx="1281120"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機能概要</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7" name="AutoShape 5"/>
          <p:cNvSpPr>
            <a:spLocks noChangeArrowheads="1"/>
          </p:cNvSpPr>
          <p:nvPr/>
        </p:nvSpPr>
        <p:spPr bwMode="gray">
          <a:xfrm>
            <a:off x="503548" y="1340768"/>
            <a:ext cx="8534752" cy="777838"/>
          </a:xfrm>
          <a:prstGeom prst="roundRect">
            <a:avLst>
              <a:gd name="adj" fmla="val 4086"/>
            </a:avLst>
          </a:prstGeom>
          <a:noFill/>
          <a:ln w="9525" algn="ctr">
            <a:noFill/>
            <a:round/>
            <a:headEnd/>
            <a:tailEnd/>
          </a:ln>
        </p:spPr>
        <p:txBody>
          <a:bodyPr wrap="none" anchor="t" anchorCtr="0"/>
          <a:lstStyle/>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a:t>
            </a:r>
            <a:r>
              <a:rPr lang="en-US" altLang="ja-JP" sz="1600" dirty="0" smtClean="0">
                <a:latin typeface="メイリオ" pitchFamily="50" charset="-128"/>
                <a:ea typeface="メイリオ" pitchFamily="50" charset="-128"/>
                <a:cs typeface="メイリオ" pitchFamily="50" charset="-128"/>
              </a:rPr>
              <a:t>PR+</a:t>
            </a:r>
            <a:r>
              <a:rPr lang="ja-JP" altLang="en-US" sz="1600" dirty="0" smtClean="0">
                <a:latin typeface="メイリオ" pitchFamily="50" charset="-128"/>
                <a:ea typeface="メイリオ" pitchFamily="50" charset="-128"/>
                <a:cs typeface="メイリオ" pitchFamily="50" charset="-128"/>
              </a:rPr>
              <a:t>統計フォーム定義登録］画面にて「項目識別」が”賃金”または”賃金その他”の項目で</a:t>
            </a:r>
            <a:endParaRPr lang="en-US" altLang="ja-JP" sz="1600" dirty="0" smtClean="0">
              <a:latin typeface="メイリオ" pitchFamily="50" charset="-128"/>
              <a:ea typeface="メイリオ" pitchFamily="50" charset="-128"/>
              <a:cs typeface="メイリオ" pitchFamily="50" charset="-128"/>
            </a:endParaRPr>
          </a:p>
          <a:p>
            <a:pPr>
              <a:buClr>
                <a:schemeClr val="accent1"/>
              </a:buClr>
              <a:buSzPct val="80000"/>
              <a:buFont typeface="Wingdings" pitchFamily="2" charset="2"/>
              <a:buNone/>
            </a:pPr>
            <a:r>
              <a:rPr lang="ja-JP" altLang="en-US" sz="1600" dirty="0" smtClean="0">
                <a:latin typeface="メイリオ" pitchFamily="50" charset="-128"/>
                <a:ea typeface="メイリオ" pitchFamily="50" charset="-128"/>
                <a:cs typeface="メイリオ" pitchFamily="50" charset="-128"/>
              </a:rPr>
              <a:t>「人数」が設定されている項目に対して</a:t>
            </a:r>
            <a:r>
              <a:rPr lang="en-US" altLang="ja-JP" sz="1600" dirty="0" smtClean="0">
                <a:latin typeface="メイリオ" pitchFamily="50" charset="-128"/>
                <a:ea typeface="メイリオ" pitchFamily="50" charset="-128"/>
                <a:cs typeface="メイリオ" pitchFamily="50" charset="-128"/>
              </a:rPr>
              <a:t>0</a:t>
            </a:r>
            <a:r>
              <a:rPr lang="ja-JP" altLang="en-US" sz="1600" dirty="0" smtClean="0">
                <a:latin typeface="メイリオ" pitchFamily="50" charset="-128"/>
                <a:ea typeface="メイリオ" pitchFamily="50" charset="-128"/>
                <a:cs typeface="メイリオ" pitchFamily="50" charset="-128"/>
              </a:rPr>
              <a:t>円分を人数カウントから除外することができます。</a:t>
            </a:r>
            <a:endParaRPr lang="en-US" altLang="ja-JP" sz="1400" dirty="0">
              <a:latin typeface="メイリオ" pitchFamily="50" charset="-128"/>
              <a:ea typeface="メイリオ" pitchFamily="50" charset="-128"/>
              <a:cs typeface="メイリオ" pitchFamily="50" charset="-128"/>
            </a:endParaRPr>
          </a:p>
        </p:txBody>
      </p:sp>
      <p:sp>
        <p:nvSpPr>
          <p:cNvPr id="84" name="角丸四角形 83"/>
          <p:cNvSpPr/>
          <p:nvPr/>
        </p:nvSpPr>
        <p:spPr>
          <a:xfrm>
            <a:off x="179512" y="1916832"/>
            <a:ext cx="8820980" cy="4536504"/>
          </a:xfrm>
          <a:prstGeom prst="roundRect">
            <a:avLst>
              <a:gd name="adj" fmla="val 4543"/>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p:cNvPicPr>
            <a:picLocks noChangeAspect="1" noChangeArrowheads="1"/>
          </p:cNvPicPr>
          <p:nvPr/>
        </p:nvPicPr>
        <p:blipFill>
          <a:blip r:embed="rId3" cstate="print"/>
          <a:srcRect/>
          <a:stretch>
            <a:fillRect/>
          </a:stretch>
        </p:blipFill>
        <p:spPr bwMode="auto">
          <a:xfrm>
            <a:off x="359530" y="2276872"/>
            <a:ext cx="5529403" cy="3924436"/>
          </a:xfrm>
          <a:prstGeom prst="rect">
            <a:avLst/>
          </a:prstGeom>
          <a:noFill/>
          <a:ln w="9525">
            <a:noFill/>
            <a:miter lim="800000"/>
            <a:headEnd/>
            <a:tailEnd/>
          </a:ln>
        </p:spPr>
      </p:pic>
      <p:sp>
        <p:nvSpPr>
          <p:cNvPr id="85" name="正方形/長方形 84"/>
          <p:cNvSpPr/>
          <p:nvPr/>
        </p:nvSpPr>
        <p:spPr>
          <a:xfrm>
            <a:off x="3887924" y="5481228"/>
            <a:ext cx="1368152" cy="1800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4" cstate="print"/>
          <a:srcRect/>
          <a:stretch>
            <a:fillRect/>
          </a:stretch>
        </p:blipFill>
        <p:spPr bwMode="auto">
          <a:xfrm>
            <a:off x="6084168" y="4581128"/>
            <a:ext cx="2286000" cy="257175"/>
          </a:xfrm>
          <a:prstGeom prst="rect">
            <a:avLst/>
          </a:prstGeom>
          <a:noFill/>
          <a:ln w="9525">
            <a:solidFill>
              <a:srgbClr val="FF0000"/>
            </a:solidFill>
            <a:miter lim="800000"/>
            <a:headEnd/>
            <a:tailEnd/>
          </a:ln>
        </p:spPr>
      </p:pic>
      <p:cxnSp>
        <p:nvCxnSpPr>
          <p:cNvPr id="86" name="直線矢印コネクタ 85"/>
          <p:cNvCxnSpPr/>
          <p:nvPr/>
        </p:nvCxnSpPr>
        <p:spPr>
          <a:xfrm flipV="1">
            <a:off x="5256076" y="4905164"/>
            <a:ext cx="900100" cy="504056"/>
          </a:xfrm>
          <a:prstGeom prst="straightConnector1">
            <a:avLst/>
          </a:prstGeom>
          <a:ln w="603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78AE49ED-73EF-499C-8307-28EB0E7CF529}" type="slidenum">
              <a:rPr kumimoji="1" lang="ja-JP" altLang="en-US" smtClean="0"/>
              <a:pPr/>
              <a:t>59</a:t>
            </a:fld>
            <a:endParaRPr kumimoji="1" lang="ja-JP" altLang="en-US" dirty="0"/>
          </a:p>
        </p:txBody>
      </p:sp>
      <p:sp>
        <p:nvSpPr>
          <p:cNvPr id="6" name="正方形/長方形 5"/>
          <p:cNvSpPr/>
          <p:nvPr/>
        </p:nvSpPr>
        <p:spPr>
          <a:xfrm>
            <a:off x="270314" y="1088740"/>
            <a:ext cx="1896673"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472" name="テキスト ボックス 471"/>
          <p:cNvSpPr txBox="1"/>
          <p:nvPr/>
        </p:nvSpPr>
        <p:spPr>
          <a:xfrm>
            <a:off x="539552" y="1376772"/>
            <a:ext cx="7848872" cy="612068"/>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＜変更＞</a:t>
            </a:r>
            <a:endParaRPr lang="en-US" altLang="ja-JP" sz="1300" dirty="0" smtClean="0">
              <a:latin typeface="+mj-ea"/>
              <a:ea typeface="+mj-ea"/>
              <a:cs typeface="Meiryo UI" pitchFamily="50" charset="-128"/>
            </a:endParaRPr>
          </a:p>
          <a:p>
            <a:pPr>
              <a:spcBef>
                <a:spcPct val="0"/>
              </a:spcBef>
            </a:pPr>
            <a:r>
              <a:rPr lang="ja-JP" altLang="en-US" sz="1300" dirty="0" smtClean="0">
                <a:latin typeface="+mj-ea"/>
                <a:ea typeface="+mj-ea"/>
                <a:cs typeface="Meiryo UI" pitchFamily="50" charset="-128"/>
              </a:rPr>
              <a:t>・</a:t>
            </a:r>
            <a:r>
              <a:rPr lang="ja-JP" altLang="en-US" sz="1300" dirty="0" smtClean="0">
                <a:latin typeface="+mj-ea"/>
                <a:cs typeface="Meiryo UI" pitchFamily="50" charset="-128"/>
              </a:rPr>
              <a:t> </a:t>
            </a:r>
            <a:r>
              <a:rPr lang="en-US" altLang="zh-TW" sz="1300" dirty="0" err="1" smtClean="0">
                <a:latin typeface="+mj-ea"/>
                <a:cs typeface="Meiryo UI" pitchFamily="50" charset="-128"/>
              </a:rPr>
              <a:t>QB000300</a:t>
            </a:r>
            <a:r>
              <a:rPr lang="en-US" altLang="zh-TW" sz="1300" dirty="0" smtClean="0">
                <a:latin typeface="+mj-ea"/>
                <a:cs typeface="Meiryo UI" pitchFamily="50" charset="-128"/>
              </a:rPr>
              <a:t>:</a:t>
            </a:r>
            <a:r>
              <a:rPr lang="zh-TW" altLang="en-US" sz="1300" dirty="0" smtClean="0">
                <a:latin typeface="+mj-ea"/>
                <a:cs typeface="Meiryo UI" pitchFamily="50" charset="-128"/>
              </a:rPr>
              <a:t>統計資料ﾃﾞｰﾀ集計</a:t>
            </a:r>
            <a:endParaRPr lang="ja-JP" altLang="en-US" sz="1300" dirty="0" smtClean="0">
              <a:latin typeface="+mj-ea"/>
              <a:ea typeface="+mj-ea"/>
              <a:cs typeface="Meiryo UI" pitchFamily="50" charset="-128"/>
            </a:endParaRPr>
          </a:p>
        </p:txBody>
      </p:sp>
      <p:sp>
        <p:nvSpPr>
          <p:cNvPr id="477" name="正方形/長方形 476"/>
          <p:cNvSpPr/>
          <p:nvPr/>
        </p:nvSpPr>
        <p:spPr>
          <a:xfrm>
            <a:off x="270314" y="2204864"/>
            <a:ext cx="1162498" cy="338554"/>
          </a:xfrm>
          <a:prstGeom prst="rect">
            <a:avLst/>
          </a:prstGeom>
        </p:spPr>
        <p:txBody>
          <a:bodyPr wrap="none">
            <a:spAutoFit/>
          </a:bodyPr>
          <a:lstStyle/>
          <a:p>
            <a:pPr>
              <a:defRPr/>
            </a:pPr>
            <a:r>
              <a:rPr lang="ja-JP" altLang="en-US" sz="1600" dirty="0">
                <a:solidFill>
                  <a:schemeClr val="accent1"/>
                </a:solidFill>
                <a:latin typeface="メイリオ" pitchFamily="50" charset="-128"/>
                <a:ea typeface="メイリオ" pitchFamily="50" charset="-128"/>
                <a:cs typeface="メイリオ" pitchFamily="50" charset="-128"/>
              </a:rPr>
              <a:t>■</a:t>
            </a:r>
            <a:r>
              <a:rPr lang="ja-JP" altLang="en-US" sz="1600" dirty="0">
                <a:solidFill>
                  <a:schemeClr val="tx2"/>
                </a:solidFill>
                <a:latin typeface="メイリオ" pitchFamily="50" charset="-128"/>
                <a:ea typeface="メイリオ" pitchFamily="50" charset="-128"/>
                <a:cs typeface="メイリオ" pitchFamily="50" charset="-128"/>
              </a:rPr>
              <a:t> </a:t>
            </a:r>
            <a:r>
              <a:rPr lang="ja-JP" altLang="en-US" sz="1600" dirty="0" smtClean="0">
                <a:solidFill>
                  <a:schemeClr val="tx2"/>
                </a:solidFill>
                <a:latin typeface="メイリオ" pitchFamily="50" charset="-128"/>
                <a:ea typeface="メイリオ" pitchFamily="50" charset="-128"/>
                <a:cs typeface="メイリオ" pitchFamily="50" charset="-128"/>
              </a:rPr>
              <a:t>変更</a:t>
            </a:r>
            <a:r>
              <a:rPr lang="en-US" altLang="ja-JP" sz="1600" dirty="0" smtClean="0">
                <a:solidFill>
                  <a:schemeClr val="tx2"/>
                </a:solidFill>
                <a:latin typeface="メイリオ" pitchFamily="50" charset="-128"/>
                <a:ea typeface="メイリオ" pitchFamily="50" charset="-128"/>
                <a:cs typeface="メイリオ" pitchFamily="50" charset="-128"/>
              </a:rPr>
              <a:t>DB</a:t>
            </a:r>
            <a:endParaRPr lang="ja-JP" altLang="en-US" sz="1600" dirty="0">
              <a:solidFill>
                <a:schemeClr val="tx2"/>
              </a:solidFill>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719572" y="2528900"/>
            <a:ext cx="1188132" cy="288032"/>
          </a:xfrm>
          <a:prstGeom prst="rect">
            <a:avLst/>
          </a:prstGeom>
        </p:spPr>
        <p:txBody>
          <a:bodyPr wrap="square" lIns="0" tIns="0" rIns="0" bIns="0" rtlCol="0" anchor="t" anchorCtr="0">
            <a:normAutofit/>
          </a:bodyPr>
          <a:lstStyle/>
          <a:p>
            <a:pPr marL="0" marR="0" indent="0" algn="l" defTabSz="914400" rtl="0" eaLnBrk="1" fontAlgn="auto" latinLnBrk="0" hangingPunct="1">
              <a:spcBef>
                <a:spcPct val="0"/>
              </a:spcBef>
              <a:spcAft>
                <a:spcPts val="0"/>
              </a:spcAft>
              <a:buClrTx/>
              <a:buSzTx/>
              <a:buFontTx/>
              <a:buNone/>
              <a:tabLst/>
            </a:pPr>
            <a:r>
              <a:rPr lang="ja-JP" altLang="en-US" sz="1300" dirty="0" smtClean="0">
                <a:latin typeface="+mj-ea"/>
                <a:ea typeface="+mj-ea"/>
                <a:cs typeface="Meiryo UI" pitchFamily="50" charset="-128"/>
              </a:rPr>
              <a:t>該当なし</a:t>
            </a:r>
            <a:endParaRPr lang="en-US" altLang="ja-JP" sz="1300" dirty="0" smtClean="0">
              <a:latin typeface="+mj-ea"/>
              <a:ea typeface="+mj-ea"/>
              <a:cs typeface="Meiryo UI" pitchFamily="50" charset="-128"/>
            </a:endParaRPr>
          </a:p>
        </p:txBody>
      </p:sp>
      <p:sp>
        <p:nvSpPr>
          <p:cNvPr id="10" name="タイトル 5"/>
          <p:cNvSpPr>
            <a:spLocks noGrp="1"/>
          </p:cNvSpPr>
          <p:nvPr>
            <p:ph type="title"/>
          </p:nvPr>
        </p:nvSpPr>
        <p:spPr>
          <a:xfrm>
            <a:off x="395536" y="8620"/>
            <a:ext cx="8136000" cy="936104"/>
          </a:xfrm>
        </p:spPr>
        <p:txBody>
          <a:bodyPr anchor="ctr"/>
          <a:lstStyle/>
          <a:p>
            <a:pPr>
              <a:lnSpc>
                <a:spcPct val="100000"/>
              </a:lnSpc>
            </a:pPr>
            <a:r>
              <a:rPr lang="en-US" altLang="ja-JP" i="1" dirty="0" err="1" smtClean="0">
                <a:solidFill>
                  <a:prstClr val="white"/>
                </a:solidFill>
                <a:latin typeface="Times New Roman" pitchFamily="18" charset="0"/>
                <a:cs typeface="Times New Roman" pitchFamily="18" charset="0"/>
              </a:rPr>
              <a:t>SuperStream</a:t>
            </a:r>
            <a:r>
              <a:rPr lang="en-US" altLang="ja-JP" dirty="0" smtClean="0">
                <a:solidFill>
                  <a:prstClr val="white"/>
                </a:solidFill>
                <a:latin typeface="Times New Roman" pitchFamily="18" charset="0"/>
                <a:cs typeface="Times New Roman" pitchFamily="18" charset="0"/>
              </a:rPr>
              <a:t>-</a:t>
            </a:r>
            <a:r>
              <a:rPr lang="en-US" altLang="ja-JP" dirty="0" smtClean="0">
                <a:solidFill>
                  <a:prstClr val="white"/>
                </a:solidFill>
                <a:latin typeface="Times New Roman" pitchFamily="18" charset="0"/>
                <a:ea typeface="メイリオ" pitchFamily="50" charset="-128"/>
                <a:cs typeface="Times New Roman" pitchFamily="18" charset="0"/>
              </a:rPr>
              <a:t> PR+</a:t>
            </a:r>
            <a:r>
              <a:rPr lang="en-US" altLang="ja-JP" sz="1600" spc="100" dirty="0" smtClean="0">
                <a:solidFill>
                  <a:srgbClr val="FFFFFF"/>
                </a:solidFill>
                <a:cs typeface="メイリオ" pitchFamily="50" charset="-128"/>
              </a:rPr>
              <a:t/>
            </a:r>
            <a:br>
              <a:rPr lang="en-US" altLang="ja-JP" sz="1600" spc="100" dirty="0" smtClean="0">
                <a:solidFill>
                  <a:srgbClr val="FFFFFF"/>
                </a:solidFill>
                <a:cs typeface="メイリオ" pitchFamily="50" charset="-128"/>
              </a:rPr>
            </a:br>
            <a:r>
              <a:rPr lang="ja-JP" altLang="en-US" sz="1600" dirty="0" smtClean="0">
                <a:solidFill>
                  <a:srgbClr val="FFFFFF"/>
                </a:solidFill>
              </a:rPr>
              <a:t> 　</a:t>
            </a:r>
            <a:r>
              <a:rPr lang="ja-JP" altLang="en-US" sz="1600" spc="100" dirty="0" smtClean="0">
                <a:solidFill>
                  <a:srgbClr val="FFFFFF"/>
                </a:solidFill>
                <a:cs typeface="メイリオ" pitchFamily="50" charset="-128"/>
              </a:rPr>
              <a:t> </a:t>
            </a:r>
            <a:r>
              <a:rPr lang="ja-JP" altLang="en-US" sz="1800" spc="100" dirty="0" smtClean="0">
                <a:solidFill>
                  <a:srgbClr val="FFFFFF"/>
                </a:solidFill>
                <a:cs typeface="メイリオ" pitchFamily="50" charset="-128"/>
              </a:rPr>
              <a:t>～</a:t>
            </a:r>
            <a:r>
              <a:rPr lang="en-US" altLang="ja-JP" sz="1800" spc="100" dirty="0" smtClean="0">
                <a:solidFill>
                  <a:srgbClr val="FFFFFF"/>
                </a:solidFill>
                <a:cs typeface="メイリオ" pitchFamily="50" charset="-128"/>
              </a:rPr>
              <a:t>4-1.</a:t>
            </a:r>
            <a:r>
              <a:rPr lang="zh-TW" altLang="en-US" sz="1800" spc="100" dirty="0" smtClean="0">
                <a:solidFill>
                  <a:srgbClr val="FFFFFF"/>
                </a:solidFill>
                <a:cs typeface="メイリオ" pitchFamily="50" charset="-128"/>
              </a:rPr>
              <a:t>統計資料</a:t>
            </a:r>
            <a:r>
              <a:rPr lang="ja-JP" altLang="en-US" sz="1800" spc="100" dirty="0" smtClean="0">
                <a:solidFill>
                  <a:srgbClr val="FFFFFF"/>
                </a:solidFill>
                <a:cs typeface="メイリオ" pitchFamily="50" charset="-128"/>
              </a:rPr>
              <a:t>データ</a:t>
            </a:r>
            <a:r>
              <a:rPr lang="zh-TW" altLang="en-US" sz="1800" spc="100" dirty="0" smtClean="0">
                <a:solidFill>
                  <a:srgbClr val="FFFFFF"/>
                </a:solidFill>
                <a:cs typeface="メイリオ" pitchFamily="50" charset="-128"/>
              </a:rPr>
              <a:t>集計</a:t>
            </a:r>
            <a:r>
              <a:rPr lang="ja-JP" altLang="en-US" sz="1800" spc="100" dirty="0" smtClean="0">
                <a:solidFill>
                  <a:srgbClr val="FFFFFF"/>
                </a:solidFill>
                <a:cs typeface="メイリオ" pitchFamily="50" charset="-128"/>
              </a:rPr>
              <a:t>対応</a:t>
            </a:r>
            <a:r>
              <a:rPr lang="en-US" altLang="ja-JP" sz="1800" dirty="0" smtClean="0"/>
              <a:t> </a:t>
            </a:r>
            <a:r>
              <a:rPr lang="ja-JP" altLang="en-US" sz="1800" dirty="0" smtClean="0"/>
              <a:t>～</a:t>
            </a:r>
            <a:endParaRPr kumimoji="1" lang="ja-JP" altLang="en-US" sz="1800" dirty="0">
              <a:latin typeface="メイリオ" pitchFamily="50" charset="-128"/>
              <a:ea typeface="メイリオ" pitchFamily="50" charset="-128"/>
              <a:cs typeface="メイリオ" pitchFamily="50" charset="-128"/>
            </a:endParaRPr>
          </a:p>
        </p:txBody>
      </p:sp>
      <p:sp>
        <p:nvSpPr>
          <p:cNvPr id="12" name="フッター プレースホルダ 3"/>
          <p:cNvSpPr>
            <a:spLocks noGrp="1"/>
          </p:cNvSpPr>
          <p:nvPr>
            <p:ph type="ftr" sz="quarter" idx="3"/>
          </p:nvPr>
        </p:nvSpPr>
        <p:spPr>
          <a:xfrm>
            <a:off x="431800" y="6444000"/>
            <a:ext cx="2160000" cy="180000"/>
          </a:xfrm>
        </p:spPr>
        <p:txBody>
          <a:bodyPr/>
          <a:lstStyle/>
          <a:p>
            <a:r>
              <a:rPr lang="en-US" altLang="ja-JP"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6</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-CORE</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ja-JP" altLang="en-US" b="1" noProof="0" dirty="0" smtClean="0">
                <a:solidFill>
                  <a:schemeClr val="bg1"/>
                </a:solidFill>
                <a:latin typeface="メイリオ" pitchFamily="50" charset="-128"/>
                <a:ea typeface="メイリオ" pitchFamily="50" charset="-128"/>
                <a:cs typeface="+mj-cs"/>
              </a:rPr>
              <a:t>３</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自社法人番号入力管理対応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06896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1" name="コンテンツ プレースホルダ 6"/>
          <p:cNvSpPr txBox="1">
            <a:spLocks/>
          </p:cNvSpPr>
          <p:nvPr/>
        </p:nvSpPr>
        <p:spPr>
          <a:xfrm>
            <a:off x="395536" y="4725144"/>
            <a:ext cx="2088232" cy="260808"/>
          </a:xfrm>
          <a:prstGeom prst="rect">
            <a:avLst/>
          </a:prstGeom>
        </p:spPr>
        <p:txBody>
          <a:bodyPr vert="horz" lIns="0" tIns="0" rIns="0" bIns="0" rtlCol="0">
            <a:no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効果</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a:t>
            </a:r>
            <a:r>
              <a:rPr lang="en-US" altLang="ja-JP" sz="1400" b="1" dirty="0" smtClean="0">
                <a:latin typeface="Times New Roman" pitchFamily="18" charset="0"/>
                <a:ea typeface="メイリオ" pitchFamily="50" charset="-128"/>
                <a:cs typeface="Times New Roman" pitchFamily="18" charset="0"/>
              </a:rPr>
              <a:t>FA+</a:t>
            </a:r>
            <a:r>
              <a:rPr lang="ja-JP" altLang="en-US" sz="1400" dirty="0" smtClean="0">
                <a:latin typeface="メイリオ" pitchFamily="50" charset="-128"/>
                <a:ea typeface="メイリオ" pitchFamily="50" charset="-128"/>
                <a:cs typeface="メイリオ" pitchFamily="50" charset="-128"/>
              </a:rPr>
              <a:t>関連）マイナンバー制度の導入に伴い、平成</a:t>
            </a:r>
            <a:r>
              <a:rPr lang="en-US" altLang="ja-JP" sz="1400" dirty="0" smtClean="0">
                <a:latin typeface="メイリオ" pitchFamily="50" charset="-128"/>
                <a:ea typeface="メイリオ" pitchFamily="50" charset="-128"/>
                <a:cs typeface="メイリオ" pitchFamily="50" charset="-128"/>
              </a:rPr>
              <a:t>28</a:t>
            </a:r>
            <a:r>
              <a:rPr lang="ja-JP" altLang="en-US" sz="1400" dirty="0" smtClean="0">
                <a:latin typeface="メイリオ" pitchFamily="50" charset="-128"/>
                <a:ea typeface="メイリオ" pitchFamily="50" charset="-128"/>
                <a:cs typeface="メイリオ" pitchFamily="50" charset="-128"/>
              </a:rPr>
              <a:t>年度より、償却資産申告書（課税台帳）の</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申告書様式に「個人番号又は法人番号」の記載欄が設けられました。</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これに伴い、</a:t>
            </a:r>
            <a:r>
              <a:rPr lang="en-US" altLang="ja-JP" sz="1400" dirty="0" smtClean="0">
                <a:latin typeface="メイリオ" pitchFamily="50" charset="-128"/>
                <a:ea typeface="メイリオ" pitchFamily="50" charset="-128"/>
                <a:cs typeface="メイリオ" pitchFamily="50" charset="-128"/>
              </a:rPr>
              <a:t> </a:t>
            </a:r>
            <a:r>
              <a:rPr lang="en-US" altLang="ja-JP" sz="1400" b="1" dirty="0" smtClean="0">
                <a:latin typeface="Times New Roman" pitchFamily="18" charset="0"/>
                <a:ea typeface="メイリオ" pitchFamily="50" charset="-128"/>
                <a:cs typeface="Times New Roman" pitchFamily="18" charset="0"/>
              </a:rPr>
              <a:t>CORE</a:t>
            </a:r>
            <a:r>
              <a:rPr lang="ja-JP" altLang="en-US" sz="1400" dirty="0" smtClean="0">
                <a:latin typeface="メイリオ" pitchFamily="50" charset="-128"/>
                <a:ea typeface="メイリオ" pitchFamily="50" charset="-128"/>
                <a:cs typeface="メイリオ" pitchFamily="50" charset="-128"/>
              </a:rPr>
              <a:t>において自社の法人番号の入力管理を可能としました。</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3429120"/>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会社情報修正</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に自社「法人番号」の入力管理項目を追加しました。</a:t>
            </a:r>
            <a:endParaRPr lang="en-US" altLang="ja-JP" sz="1400" dirty="0" smtClean="0">
              <a:latin typeface="メイリオ" pitchFamily="50" charset="-128"/>
              <a:ea typeface="メイリオ" pitchFamily="50" charset="-128"/>
              <a:cs typeface="メイリオ" pitchFamily="50" charset="-128"/>
            </a:endParaRPr>
          </a:p>
        </p:txBody>
      </p:sp>
      <p:sp>
        <p:nvSpPr>
          <p:cNvPr id="17" name="AutoShape 5"/>
          <p:cNvSpPr>
            <a:spLocks noChangeArrowheads="1"/>
          </p:cNvSpPr>
          <p:nvPr/>
        </p:nvSpPr>
        <p:spPr bwMode="gray">
          <a:xfrm>
            <a:off x="390847" y="5085184"/>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メイリオ" pitchFamily="50" charset="-128"/>
              </a:rPr>
              <a:t>入力された「法人番号」は</a:t>
            </a:r>
            <a:r>
              <a:rPr lang="en-US" altLang="ja-JP" sz="1400" b="1" i="1" dirty="0" smtClean="0">
                <a:latin typeface="Times New Roman" pitchFamily="18" charset="0"/>
                <a:ea typeface="メイリオ" pitchFamily="50" charset="-128"/>
                <a:cs typeface="Times New Roman" pitchFamily="18" charset="0"/>
              </a:rPr>
              <a:t>SuperStream</a:t>
            </a:r>
            <a:r>
              <a:rPr lang="en-US" altLang="ja-JP" sz="1400" b="1" dirty="0" smtClean="0">
                <a:latin typeface="Times New Roman" pitchFamily="18" charset="0"/>
                <a:ea typeface="メイリオ" pitchFamily="50" charset="-128"/>
                <a:cs typeface="Times New Roman" pitchFamily="18" charset="0"/>
              </a:rPr>
              <a:t>-FA</a:t>
            </a:r>
            <a:r>
              <a:rPr lang="en-US" altLang="ja-JP" sz="1400" dirty="0" smtClean="0">
                <a:latin typeface="Times New Roman" pitchFamily="18" charset="0"/>
                <a:ea typeface="メイリオ" pitchFamily="50" charset="-128"/>
                <a:cs typeface="Times New Roman" pitchFamily="18" charset="0"/>
              </a:rPr>
              <a:t>+</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償却資産申告書（課税台帳）</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に出力されます。</a:t>
            </a:r>
            <a:endParaRPr lang="en-US" altLang="ja-JP" sz="1400" dirty="0" smtClean="0">
              <a:latin typeface="メイリオ" pitchFamily="50" charset="-128"/>
              <a:ea typeface="メイリオ" pitchFamily="50" charset="-128"/>
              <a:cs typeface="メイリオ" pitchFamily="50" charset="-128"/>
            </a:endParaRPr>
          </a:p>
        </p:txBody>
      </p:sp>
      <p:sp>
        <p:nvSpPr>
          <p:cNvPr id="14"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dirty="0" smtClean="0"/>
              <a:t>©  SuperStream Inc. All rights reserved.</a:t>
            </a:r>
            <a:endParaRPr lang="ja-JP" altLang="en-US" dirty="0"/>
          </a:p>
        </p:txBody>
      </p:sp>
      <p:sp>
        <p:nvSpPr>
          <p:cNvPr id="2" name="スライド番号プレースホルダー 1"/>
          <p:cNvSpPr>
            <a:spLocks noGrp="1"/>
          </p:cNvSpPr>
          <p:nvPr>
            <p:ph type="sldNum" sz="quarter" idx="4294967295"/>
          </p:nvPr>
        </p:nvSpPr>
        <p:spPr>
          <a:xfrm>
            <a:off x="8783638" y="6480175"/>
            <a:ext cx="360362" cy="179388"/>
          </a:xfrm>
        </p:spPr>
        <p:txBody>
          <a:bodyPr/>
          <a:lstStyle/>
          <a:p>
            <a:fld id="{78AE49ED-73EF-499C-8307-28EB0E7CF529}" type="slidenum">
              <a:rPr lang="ja-JP" altLang="en-US" smtClean="0"/>
              <a:pPr/>
              <a:t>60</a:t>
            </a:fld>
            <a:endParaRPr lang="ja-JP" altLang="en-US" dirty="0"/>
          </a:p>
        </p:txBody>
      </p:sp>
    </p:spTree>
    <p:extLst>
      <p:ext uri="{BB962C8B-B14F-4D97-AF65-F5344CB8AC3E}">
        <p14:creationId xmlns:p14="http://schemas.microsoft.com/office/powerpoint/2010/main" xmlns="" val="6879509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7</a:t>
            </a:fld>
            <a:endParaRPr lang="ja-JP" altLang="en-US" dirty="0"/>
          </a:p>
        </p:txBody>
      </p:sp>
      <p:sp>
        <p:nvSpPr>
          <p:cNvPr id="25" name="タイトル 5"/>
          <p:cNvSpPr txBox="1">
            <a:spLocks/>
          </p:cNvSpPr>
          <p:nvPr/>
        </p:nvSpPr>
        <p:spPr>
          <a:xfrm>
            <a:off x="468448" y="-27272"/>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-CORE</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ja-JP" altLang="en-US" b="1" noProof="0" dirty="0" smtClean="0">
                <a:solidFill>
                  <a:schemeClr val="bg1"/>
                </a:solidFill>
                <a:latin typeface="メイリオ" pitchFamily="50" charset="-128"/>
                <a:ea typeface="メイリオ" pitchFamily="50" charset="-128"/>
                <a:cs typeface="+mj-cs"/>
              </a:rPr>
              <a:t>３</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自社法人番号入力管理対応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80020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対応プログラム</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3068960"/>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注意事項</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KM000500/</a:t>
            </a:r>
            <a:r>
              <a:rPr lang="ja-JP" altLang="en-US" sz="1400" dirty="0" smtClean="0">
                <a:latin typeface="メイリオ" pitchFamily="50" charset="-128"/>
                <a:ea typeface="メイリオ" pitchFamily="50" charset="-128"/>
                <a:cs typeface="メイリオ" pitchFamily="50" charset="-128"/>
              </a:rPr>
              <a:t>会社情報修正</a:t>
            </a:r>
            <a:endParaRPr lang="en-US" altLang="ja-JP" sz="1400" dirty="0" smtClean="0">
              <a:latin typeface="メイリオ" pitchFamily="50" charset="-128"/>
              <a:ea typeface="メイリオ" pitchFamily="50" charset="-128"/>
              <a:cs typeface="メイリオ" pitchFamily="50" charset="-128"/>
            </a:endParaRPr>
          </a:p>
          <a:p>
            <a:pPr marL="0" lvl="1">
              <a:buClr>
                <a:schemeClr val="accent1"/>
              </a:buClr>
              <a:buSzPct val="80000"/>
            </a:pPr>
            <a:r>
              <a:rPr lang="ja-JP" altLang="en-US" sz="1400" dirty="0" smtClean="0">
                <a:latin typeface="メイリオ" pitchFamily="50" charset="-128"/>
                <a:ea typeface="メイリオ" pitchFamily="50" charset="-128"/>
                <a:cs typeface="メイリオ" pitchFamily="50" charset="-128"/>
              </a:rPr>
              <a:t>・</a:t>
            </a:r>
            <a:r>
              <a:rPr lang="en-US" altLang="ja-JP" sz="1400" dirty="0" smtClean="0">
                <a:latin typeface="メイリオ" pitchFamily="50" charset="-128"/>
                <a:ea typeface="メイリオ" pitchFamily="50" charset="-128"/>
                <a:cs typeface="メイリオ" pitchFamily="50" charset="-128"/>
              </a:rPr>
              <a:t>KN000100/</a:t>
            </a:r>
            <a:r>
              <a:rPr lang="en-US" altLang="ja-JP" sz="1400" b="1" dirty="0" smtClean="0">
                <a:latin typeface="Times New Roman" pitchFamily="18" charset="0"/>
                <a:ea typeface="メイリオ" pitchFamily="50" charset="-128"/>
                <a:cs typeface="Times New Roman" pitchFamily="18" charset="0"/>
              </a:rPr>
              <a:t>CORE</a:t>
            </a:r>
            <a:r>
              <a:rPr lang="ja-JP" altLang="en-US" sz="1400" dirty="0" smtClean="0">
                <a:latin typeface="メイリオ" pitchFamily="50" charset="-128"/>
                <a:ea typeface="メイリオ" pitchFamily="50" charset="-128"/>
                <a:cs typeface="メイリオ" pitchFamily="50" charset="-128"/>
              </a:rPr>
              <a:t>新会社セットアップ</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3429120"/>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メイリオ" pitchFamily="50" charset="-128"/>
              </a:rPr>
              <a:t>・「法人番号」は任意入力です。</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・「法人番号」は、</a:t>
            </a:r>
            <a:r>
              <a:rPr lang="en-US" altLang="ja-JP" sz="1400" b="1" dirty="0" smtClean="0">
                <a:latin typeface="Times New Roman" pitchFamily="18" charset="0"/>
                <a:ea typeface="メイリオ" pitchFamily="50" charset="-128"/>
                <a:cs typeface="Times New Roman" pitchFamily="18" charset="0"/>
              </a:rPr>
              <a:t>CORE</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新会社セットアップ</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の会社複写機能、及び、</a:t>
            </a:r>
            <a:endParaRPr lang="en-US" altLang="ja-JP" sz="1400" dirty="0" smtClean="0">
              <a:latin typeface="メイリオ" pitchFamily="50" charset="-128"/>
              <a:ea typeface="メイリオ" pitchFamily="50" charset="-128"/>
              <a:cs typeface="メイリオ" pitchFamily="50" charset="-128"/>
            </a:endParaRPr>
          </a:p>
          <a:p>
            <a:pPr>
              <a:spcBef>
                <a:spcPct val="0"/>
              </a:spcBef>
            </a:pPr>
            <a:r>
              <a:rPr lang="ja-JP" altLang="en-US" sz="1400" dirty="0" smtClean="0">
                <a:latin typeface="メイリオ" pitchFamily="50" charset="-128"/>
                <a:ea typeface="メイリオ" pitchFamily="50" charset="-128"/>
                <a:cs typeface="メイリオ" pitchFamily="50" charset="-128"/>
              </a:rPr>
              <a:t>　　</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マスタ連携</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のデータ連携機能の対象にはなりません。</a:t>
            </a:r>
            <a:endParaRPr lang="en-US" altLang="ja-JP" sz="1400" dirty="0" smtClean="0">
              <a:latin typeface="メイリオ" pitchFamily="50" charset="-128"/>
              <a:ea typeface="メイリオ" pitchFamily="50" charset="-128"/>
              <a:cs typeface="メイリオ" pitchFamily="50" charset="-128"/>
            </a:endParaRPr>
          </a:p>
        </p:txBody>
      </p:sp>
      <p:sp>
        <p:nvSpPr>
          <p:cNvPr id="13" name="コンテンツ プレースホルダ 6"/>
          <p:cNvSpPr txBox="1">
            <a:spLocks/>
          </p:cNvSpPr>
          <p:nvPr/>
        </p:nvSpPr>
        <p:spPr>
          <a:xfrm>
            <a:off x="395536" y="4725144"/>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補足</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4" name="AutoShape 5"/>
          <p:cNvSpPr>
            <a:spLocks noChangeArrowheads="1"/>
          </p:cNvSpPr>
          <p:nvPr/>
        </p:nvSpPr>
        <p:spPr bwMode="gray">
          <a:xfrm>
            <a:off x="395536" y="5085304"/>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en-US" altLang="ja-JP" sz="1400" b="1" i="1" dirty="0" smtClean="0">
                <a:latin typeface="Times New Roman" pitchFamily="18" charset="0"/>
                <a:ea typeface="メイリオ" pitchFamily="50" charset="-128"/>
                <a:cs typeface="Times New Roman" pitchFamily="18" charset="0"/>
              </a:rPr>
              <a:t>SuperStream</a:t>
            </a:r>
            <a:r>
              <a:rPr lang="en-US" altLang="ja-JP" sz="1400" b="1" dirty="0" smtClean="0">
                <a:latin typeface="Times New Roman" pitchFamily="18" charset="0"/>
                <a:ea typeface="メイリオ" pitchFamily="50" charset="-128"/>
                <a:cs typeface="Times New Roman" pitchFamily="18" charset="0"/>
              </a:rPr>
              <a:t>-CORE</a:t>
            </a:r>
            <a:r>
              <a:rPr lang="ja-JP" altLang="en-US" sz="1400" dirty="0" smtClean="0">
                <a:latin typeface="Times New Roman" pitchFamily="18" charset="0"/>
                <a:ea typeface="メイリオ" pitchFamily="50" charset="-128"/>
                <a:cs typeface="Times New Roman" pitchFamily="18" charset="0"/>
              </a:rPr>
              <a:t>で「法人番号」を出力する帳票はありません。</a:t>
            </a:r>
            <a:endParaRPr lang="en-US" altLang="ja-JP" sz="1400" dirty="0" smtClean="0">
              <a:latin typeface="メイリオ" pitchFamily="50" charset="-128"/>
              <a:ea typeface="メイリオ" pitchFamily="50" charset="-128"/>
              <a:cs typeface="メイリオ" pitchFamily="50" charset="-128"/>
            </a:endParaRPr>
          </a:p>
        </p:txBody>
      </p:sp>
      <p:sp>
        <p:nvSpPr>
          <p:cNvPr id="18"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8</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-AP+</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mj-cs"/>
              </a:rPr>
              <a:t>4</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電債期日振替日休日調整対応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367992"/>
            <a:ext cx="1547720"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機能追加背景</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395536" y="2996952"/>
            <a:ext cx="1619728" cy="260808"/>
          </a:xfrm>
          <a:prstGeom prst="rect">
            <a:avLst/>
          </a:prstGeom>
        </p:spPr>
        <p:txBody>
          <a:bodyPr vert="horz" lIns="0" tIns="0" rIns="0" bIns="0" rtlCol="0">
            <a:normAutofit/>
          </a:bodyPr>
          <a:lstStyle/>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r>
              <a:rPr kumimoji="1" lang="ja-JP" altLang="en-US"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rPr>
              <a:t>対応内容</a:t>
            </a: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772816"/>
            <a:ext cx="8280000" cy="1080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r>
              <a:rPr lang="ja-JP" altLang="en-US" sz="1400" dirty="0" smtClean="0">
                <a:latin typeface="メイリオ" pitchFamily="50" charset="-128"/>
                <a:ea typeface="メイリオ" pitchFamily="50" charset="-128"/>
                <a:cs typeface="メイリオ" pitchFamily="50" charset="-128"/>
              </a:rPr>
              <a:t>電債送信データファイルの記録請求日（発生日）には銀行営業日を指定する必要があります。</a:t>
            </a:r>
            <a:endParaRPr lang="en-US" altLang="ja-JP" sz="1400" dirty="0" smtClean="0">
              <a:latin typeface="メイリオ" pitchFamily="50" charset="-128"/>
              <a:ea typeface="メイリオ" pitchFamily="50" charset="-128"/>
              <a:cs typeface="メイリオ" pitchFamily="50" charset="-128"/>
            </a:endParaRPr>
          </a:p>
          <a:p>
            <a:endParaRPr lang="en-US" altLang="ja-JP" sz="1400" dirty="0" smtClean="0">
              <a:latin typeface="メイリオ" pitchFamily="50" charset="-128"/>
              <a:ea typeface="メイリオ" pitchFamily="50" charset="-128"/>
              <a:cs typeface="メイリオ" pitchFamily="50" charset="-128"/>
            </a:endParaRPr>
          </a:p>
          <a:p>
            <a:r>
              <a:rPr lang="en-US" altLang="ja-JP" sz="1400" dirty="0" smtClean="0">
                <a:latin typeface="メイリオ" pitchFamily="50" charset="-128"/>
                <a:ea typeface="メイリオ" pitchFamily="50" charset="-128"/>
                <a:cs typeface="メイリオ" pitchFamily="50" charset="-128"/>
              </a:rPr>
              <a:t>SP2015</a:t>
            </a:r>
            <a:r>
              <a:rPr lang="ja-JP" altLang="en-US" sz="1400" dirty="0" smtClean="0">
                <a:latin typeface="メイリオ" pitchFamily="50" charset="-128"/>
                <a:ea typeface="メイリオ" pitchFamily="50" charset="-128"/>
                <a:cs typeface="メイリオ" pitchFamily="50" charset="-128"/>
              </a:rPr>
              <a:t>版までは記録請求日（発生日）に該当する「期日振替日」に対して、</a:t>
            </a:r>
            <a:endParaRPr lang="en-US" altLang="ja-JP" sz="1400" dirty="0" smtClean="0">
              <a:latin typeface="メイリオ" pitchFamily="50" charset="-128"/>
              <a:ea typeface="メイリオ" pitchFamily="50" charset="-128"/>
              <a:cs typeface="メイリオ" pitchFamily="50" charset="-128"/>
            </a:endParaRPr>
          </a:p>
          <a:p>
            <a:r>
              <a:rPr lang="ja-JP" altLang="en-US" sz="1400" dirty="0" smtClean="0">
                <a:latin typeface="メイリオ" pitchFamily="50" charset="-128"/>
                <a:ea typeface="メイリオ" pitchFamily="50" charset="-128"/>
                <a:cs typeface="メイリオ" pitchFamily="50" charset="-128"/>
              </a:rPr>
              <a:t>各入力機能で手入力により銀行休日調整後日付を指定する必要がありました。</a:t>
            </a:r>
            <a:endParaRPr lang="en-US" altLang="ja-JP" sz="1400" dirty="0" smtClean="0">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395536" y="3356992"/>
            <a:ext cx="8280000" cy="29880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lstStyle/>
          <a:p>
            <a:pPr>
              <a:spcBef>
                <a:spcPct val="0"/>
              </a:spcBef>
            </a:pPr>
            <a:r>
              <a:rPr lang="ja-JP" altLang="en-US" sz="1400" dirty="0" smtClean="0">
                <a:latin typeface="メイリオ" pitchFamily="50" charset="-128"/>
                <a:ea typeface="メイリオ" pitchFamily="50" charset="-128"/>
                <a:cs typeface="Times New Roman" pitchFamily="18" charset="0"/>
              </a:rPr>
              <a:t>電債支払について、期日振替日の休日調整に関する</a:t>
            </a:r>
            <a:r>
              <a:rPr lang="en-US" altLang="ja-JP" sz="1400" dirty="0" smtClean="0">
                <a:latin typeface="メイリオ" pitchFamily="50" charset="-128"/>
                <a:ea typeface="メイリオ" pitchFamily="50" charset="-128"/>
                <a:cs typeface="Times New Roman" pitchFamily="18" charset="0"/>
              </a:rPr>
              <a:t>2</a:t>
            </a:r>
            <a:r>
              <a:rPr lang="ja-JP" altLang="en-US" sz="1400" dirty="0" smtClean="0">
                <a:latin typeface="メイリオ" pitchFamily="50" charset="-128"/>
                <a:ea typeface="メイリオ" pitchFamily="50" charset="-128"/>
                <a:cs typeface="Times New Roman" pitchFamily="18" charset="0"/>
              </a:rPr>
              <a:t>項目の設定値を</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仕入先条件マスタ</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に追加しました。</a:t>
            </a:r>
            <a:endParaRPr lang="en-US" altLang="ja-JP" sz="1400" dirty="0" smtClean="0">
              <a:latin typeface="メイリオ" pitchFamily="50" charset="-128"/>
              <a:ea typeface="メイリオ" pitchFamily="50" charset="-128"/>
              <a:cs typeface="Times New Roman" pitchFamily="18" charset="0"/>
            </a:endParaRPr>
          </a:p>
          <a:p>
            <a:pPr>
              <a:spcBef>
                <a:spcPct val="0"/>
              </a:spcBef>
            </a:pP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①「電債期日振替日休日処理区分（前日、翌日、調整しない ）」</a:t>
            </a:r>
            <a:endParaRPr lang="en-US" altLang="ja-JP" sz="1400" dirty="0" smtClean="0">
              <a:latin typeface="メイリオ" pitchFamily="50" charset="-128"/>
              <a:ea typeface="メイリオ" pitchFamily="50" charset="-128"/>
              <a:cs typeface="Times New Roman" pitchFamily="18" charset="0"/>
            </a:endParaRPr>
          </a:p>
          <a:p>
            <a:pPr>
              <a:spcBef>
                <a:spcPct val="0"/>
              </a:spcBef>
            </a:pP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前日</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または</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翌日</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の場合、</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請求書入力</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や</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相殺入力</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で期日振替日に銀行休日調整後日付が初期表示されます。</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外部取込</a:t>
            </a:r>
            <a:r>
              <a:rPr lang="en-US" altLang="ja-JP" sz="1400" dirty="0" smtClean="0">
                <a:latin typeface="メイリオ" pitchFamily="50" charset="-128"/>
                <a:ea typeface="メイリオ" pitchFamily="50" charset="-128"/>
                <a:cs typeface="Times New Roman" pitchFamily="18" charset="0"/>
              </a:rPr>
              <a:t>IF</a:t>
            </a:r>
            <a:r>
              <a:rPr lang="ja-JP" altLang="en-US" sz="1400" dirty="0" smtClean="0">
                <a:latin typeface="メイリオ" pitchFamily="50" charset="-128"/>
                <a:ea typeface="メイリオ" pitchFamily="50" charset="-128"/>
                <a:cs typeface="Times New Roman" pitchFamily="18" charset="0"/>
              </a:rPr>
              <a:t>処理</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や</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締次残高更新</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では銀行休日調整後日付に自動調整されます。</a:t>
            </a:r>
            <a:endParaRPr lang="en-US" altLang="ja-JP" sz="1400" dirty="0" smtClean="0">
              <a:latin typeface="メイリオ" pitchFamily="50" charset="-128"/>
              <a:ea typeface="メイリオ" pitchFamily="50" charset="-128"/>
              <a:cs typeface="Times New Roman" pitchFamily="18" charset="0"/>
            </a:endParaRPr>
          </a:p>
          <a:p>
            <a:pPr>
              <a:spcBef>
                <a:spcPct val="0"/>
              </a:spcBef>
            </a:pP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②「電債支払日起算区分（調整前振替日、調整後振替日）」</a:t>
            </a:r>
            <a:endParaRPr lang="en-US" altLang="ja-JP" sz="1400" dirty="0" smtClean="0">
              <a:latin typeface="メイリオ" pitchFamily="50" charset="-128"/>
              <a:ea typeface="メイリオ" pitchFamily="50" charset="-128"/>
              <a:cs typeface="Times New Roman" pitchFamily="18" charset="0"/>
            </a:endParaRPr>
          </a:p>
          <a:p>
            <a:pPr>
              <a:spcBef>
                <a:spcPct val="0"/>
              </a:spcBef>
            </a:pP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請求書入力</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や</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相殺入力</a:t>
            </a:r>
            <a:r>
              <a:rPr lang="en-US" altLang="ja-JP" sz="1400" dirty="0" smtClean="0">
                <a:latin typeface="メイリオ" pitchFamily="50" charset="-128"/>
                <a:ea typeface="メイリオ" pitchFamily="50" charset="-128"/>
                <a:cs typeface="Times New Roman" pitchFamily="18" charset="0"/>
              </a:rPr>
              <a:t>]</a:t>
            </a:r>
            <a:r>
              <a:rPr lang="ja-JP" altLang="en-US" sz="1400" dirty="0" smtClean="0">
                <a:latin typeface="メイリオ" pitchFamily="50" charset="-128"/>
                <a:ea typeface="メイリオ" pitchFamily="50" charset="-128"/>
                <a:cs typeface="Times New Roman" pitchFamily="18" charset="0"/>
              </a:rPr>
              <a:t>で期日サイトによる支払日の算出元日付を</a:t>
            </a:r>
            <a:endParaRPr lang="en-US" altLang="ja-JP" sz="1400" dirty="0" smtClean="0">
              <a:latin typeface="メイリオ" pitchFamily="50" charset="-128"/>
              <a:ea typeface="メイリオ" pitchFamily="50" charset="-128"/>
              <a:cs typeface="Times New Roman" pitchFamily="18" charset="0"/>
            </a:endParaRPr>
          </a:p>
          <a:p>
            <a:pPr>
              <a:spcBef>
                <a:spcPct val="0"/>
              </a:spcBef>
            </a:pPr>
            <a:r>
              <a:rPr lang="ja-JP" altLang="en-US" sz="1400" dirty="0" smtClean="0">
                <a:latin typeface="メイリオ" pitchFamily="50" charset="-128"/>
                <a:ea typeface="メイリオ" pitchFamily="50" charset="-128"/>
                <a:cs typeface="Times New Roman" pitchFamily="18" charset="0"/>
              </a:rPr>
              <a:t>　　銀行休日調整前の期日振替日とするか調整後の日付とするか決定します。</a:t>
            </a:r>
            <a:endParaRPr lang="en-US" altLang="ja-JP" sz="1400" dirty="0" smtClean="0">
              <a:latin typeface="メイリオ" pitchFamily="50" charset="-128"/>
              <a:ea typeface="メイリオ" pitchFamily="50" charset="-128"/>
              <a:cs typeface="Times New Roman" pitchFamily="18" charset="0"/>
            </a:endParaRPr>
          </a:p>
        </p:txBody>
      </p:sp>
      <p:sp>
        <p:nvSpPr>
          <p:cNvPr id="14" name="フッター プレースホルダ 3"/>
          <p:cNvSpPr>
            <a:spLocks noGrp="1"/>
          </p:cNvSpPr>
          <p:nvPr>
            <p:ph type="ftr" sz="quarter" idx="3"/>
          </p:nvPr>
        </p:nvSpPr>
        <p:spPr>
          <a:xfrm>
            <a:off x="431800" y="6444000"/>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299646D8-D7B5-4D56-87FA-7DDE5FCE23CA}" type="slidenum">
              <a:rPr lang="ja-JP" altLang="en-US" smtClean="0"/>
              <a:pPr/>
              <a:t>9</a:t>
            </a:fld>
            <a:endParaRPr lang="ja-JP" altLang="en-US" dirty="0"/>
          </a:p>
        </p:txBody>
      </p:sp>
      <p:sp>
        <p:nvSpPr>
          <p:cNvPr id="25" name="タイトル 5"/>
          <p:cNvSpPr txBox="1">
            <a:spLocks/>
          </p:cNvSpPr>
          <p:nvPr/>
        </p:nvSpPr>
        <p:spPr>
          <a:xfrm>
            <a:off x="468448" y="-27384"/>
            <a:ext cx="8136000" cy="1008000"/>
          </a:xfrm>
          <a:prstGeom prst="rect">
            <a:avLst/>
          </a:prstGeom>
        </p:spPr>
        <p:txBody>
          <a:bodyPr vert="horz" lIns="0" tIns="0" rIns="0" bIns="0" rtlCol="0" anchor="ctr" anchorCtr="0">
            <a:normAutofit/>
          </a:bodyPr>
          <a:lstStyle/>
          <a:p>
            <a:pPr>
              <a:lnSpc>
                <a:spcPts val="2800"/>
              </a:lnSpc>
              <a:spcBef>
                <a:spcPct val="0"/>
              </a:spcBef>
              <a:defRPr/>
            </a:pPr>
            <a:r>
              <a:rPr kumimoji="1" lang="en-US" altLang="ja-JP" sz="2400" b="1" i="1"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4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-AP+</a:t>
            </a:r>
            <a: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t/>
            </a:r>
            <a:br>
              <a:rPr kumimoji="1" lang="en-US" altLang="ja-JP" sz="2400" b="0" i="0" u="none" strike="noStrike" kern="1200" cap="none" spc="0" normalizeH="0" baseline="0" noProof="0" dirty="0" smtClean="0">
                <a:ln>
                  <a:noFill/>
                </a:ln>
                <a:solidFill>
                  <a:schemeClr val="bg1"/>
                </a:solidFill>
                <a:effectLst/>
                <a:uLnTx/>
                <a:uFillTx/>
                <a:latin typeface="+mn-ea"/>
                <a:ea typeface="+mj-ea"/>
                <a:cs typeface="+mj-cs"/>
              </a:rPr>
            </a:b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mj-cs"/>
              </a:rPr>
              <a:t>  </a:t>
            </a:r>
            <a:r>
              <a:rPr lang="en-US" altLang="ja-JP" b="1" dirty="0" smtClean="0">
                <a:solidFill>
                  <a:schemeClr val="bg1"/>
                </a:solidFill>
                <a:latin typeface="メイリオ" pitchFamily="50" charset="-128"/>
                <a:ea typeface="メイリオ" pitchFamily="50" charset="-128"/>
                <a:cs typeface="+mj-cs"/>
              </a:rPr>
              <a:t>4</a:t>
            </a:r>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電債期日振替日休日調整対応</a:t>
            </a:r>
            <a:endParaRPr lang="en-US" altLang="ja-JP" b="1" dirty="0" smtClean="0">
              <a:solidFill>
                <a:schemeClr val="bg1"/>
              </a:solidFill>
              <a:latin typeface="メイリオ" pitchFamily="50" charset="-128"/>
              <a:ea typeface="メイリオ" pitchFamily="50" charset="-128"/>
              <a:cs typeface="メイリオ" pitchFamily="50" charset="-128"/>
            </a:endParaRPr>
          </a:p>
        </p:txBody>
      </p:sp>
      <p:sp>
        <p:nvSpPr>
          <p:cNvPr id="11" name="スライド番号プレースホルダ 2"/>
          <p:cNvSpPr txBox="1">
            <a:spLocks/>
          </p:cNvSpPr>
          <p:nvPr/>
        </p:nvSpPr>
        <p:spPr>
          <a:xfrm>
            <a:off x="7920000" y="6462000"/>
            <a:ext cx="720000" cy="180000"/>
          </a:xfrm>
          <a:prstGeom prst="rect">
            <a:avLst/>
          </a:prstGeom>
        </p:spPr>
        <p:txBody>
          <a:bodyPr vert="horz" lIns="0" tIns="0" rIns="0" bIns="0" rtlCol="0" anchor="ctr" anchorCtr="0"/>
          <a:lstStyle/>
          <a:p>
            <a:pPr marL="0" marR="0" lvl="0" indent="0" algn="r" defTabSz="914400" rtl="0" eaLnBrk="1" fontAlgn="auto" latinLnBrk="0" hangingPunct="1">
              <a:lnSpc>
                <a:spcPct val="100000"/>
              </a:lnSpc>
              <a:spcBef>
                <a:spcPts val="0"/>
              </a:spcBef>
              <a:spcAft>
                <a:spcPts val="0"/>
              </a:spcAft>
              <a:buClrTx/>
              <a:buSzTx/>
              <a:buFontTx/>
              <a:buNone/>
              <a:tabLst/>
              <a:defRPr/>
            </a:pPr>
            <a:fld id="{299646D8-D7B5-4D56-87FA-7DDE5FCE23CA}" type="slidenum">
              <a:rPr kumimoji="1" lang="ja-JP" altLang="en-US"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9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コンテンツ プレースホルダ 6"/>
          <p:cNvSpPr txBox="1">
            <a:spLocks/>
          </p:cNvSpPr>
          <p:nvPr/>
        </p:nvSpPr>
        <p:spPr>
          <a:xfrm>
            <a:off x="395536" y="1196752"/>
            <a:ext cx="2592288" cy="260808"/>
          </a:xfrm>
          <a:prstGeom prst="rect">
            <a:avLst/>
          </a:prstGeom>
        </p:spPr>
        <p:txBody>
          <a:bodyPr vert="horz" lIns="0" tIns="0" rIns="0" bIns="0" rtlCol="0">
            <a:normAutofit/>
          </a:bodyPr>
          <a:lstStyle/>
          <a:p>
            <a:pPr marL="216000" indent="-216000" fontAlgn="ctr">
              <a:spcBef>
                <a:spcPct val="20000"/>
              </a:spcBef>
              <a:buClr>
                <a:schemeClr val="accent1"/>
              </a:buClr>
              <a:buSzPct val="90000"/>
              <a:buFont typeface="Wingdings" pitchFamily="2" charset="2"/>
              <a:buChar char="n"/>
              <a:defRPr/>
            </a:pPr>
            <a:r>
              <a:rPr lang="ja-JP" altLang="en-US" sz="1600" dirty="0" smtClean="0">
                <a:solidFill>
                  <a:schemeClr val="tx2"/>
                </a:solidFill>
                <a:latin typeface="メイリオ" pitchFamily="50" charset="-128"/>
                <a:ea typeface="メイリオ" pitchFamily="50" charset="-128"/>
                <a:cs typeface="メイリオ" pitchFamily="50" charset="-128"/>
              </a:rPr>
              <a:t>画面イメージ</a:t>
            </a:r>
            <a:endParaRPr lang="ja-JP" altLang="ja-JP" sz="1600" dirty="0" smtClean="0">
              <a:solidFill>
                <a:schemeClr val="tx2"/>
              </a:solidFill>
              <a:latin typeface="メイリオ" pitchFamily="50" charset="-128"/>
              <a:ea typeface="メイリオ" pitchFamily="50" charset="-128"/>
              <a:cs typeface="メイリオ" pitchFamily="50" charset="-128"/>
            </a:endParaRPr>
          </a:p>
          <a:p>
            <a:pPr marL="216000" marR="0" lvl="0" indent="-216000" algn="l" defTabSz="914400" rtl="0" eaLnBrk="1" fontAlgn="ctr" latinLnBrk="0" hangingPunct="1">
              <a:lnSpc>
                <a:spcPct val="100000"/>
              </a:lnSpc>
              <a:spcBef>
                <a:spcPct val="20000"/>
              </a:spcBef>
              <a:spcAft>
                <a:spcPts val="0"/>
              </a:spcAft>
              <a:buClr>
                <a:schemeClr val="accent1"/>
              </a:buClr>
              <a:buSzPct val="90000"/>
              <a:buFont typeface="Wingdings" pitchFamily="2" charset="2"/>
              <a:buChar char="n"/>
              <a:tabLst/>
              <a:defRPr/>
            </a:pPr>
            <a:endParaRPr kumimoji="1" lang="ja-JP" altLang="ja-JP" sz="160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15" name="AutoShape 5"/>
          <p:cNvSpPr>
            <a:spLocks noChangeArrowheads="1"/>
          </p:cNvSpPr>
          <p:nvPr/>
        </p:nvSpPr>
        <p:spPr bwMode="gray">
          <a:xfrm>
            <a:off x="395536" y="1628800"/>
            <a:ext cx="8280000" cy="4968552"/>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square" anchor="ctr" anchorCtr="0"/>
          <a:lstStyle/>
          <a:p>
            <a:pPr marL="0" lvl="1">
              <a:buClr>
                <a:schemeClr val="accent1"/>
              </a:buClr>
              <a:buSzPct val="80000"/>
              <a:tabLst>
                <a:tab pos="3409950" algn="l"/>
              </a:tabLst>
            </a:pPr>
            <a:endParaRPr lang="en-US" altLang="ja-JP" sz="1400" b="1" dirty="0" smtClean="0">
              <a:solidFill>
                <a:schemeClr val="tx1">
                  <a:lumMod val="75000"/>
                  <a:lumOff val="25000"/>
                </a:schemeClr>
              </a:solidFill>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3" cstate="print"/>
          <a:srcRect/>
          <a:stretch>
            <a:fillRect/>
          </a:stretch>
        </p:blipFill>
        <p:spPr bwMode="auto">
          <a:xfrm>
            <a:off x="712837" y="2016693"/>
            <a:ext cx="4028254" cy="2924497"/>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817809" y="2093637"/>
            <a:ext cx="4498607" cy="3279601"/>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1835696" y="5805287"/>
            <a:ext cx="6516000" cy="648049"/>
          </a:xfrm>
          <a:prstGeom prst="rect">
            <a:avLst/>
          </a:prstGeom>
          <a:noFill/>
          <a:ln w="9525">
            <a:noFill/>
            <a:miter lim="800000"/>
            <a:headEnd/>
            <a:tailEnd/>
          </a:ln>
        </p:spPr>
      </p:pic>
      <p:sp>
        <p:nvSpPr>
          <p:cNvPr id="17" name="コンテンツ プレースホルダ 6"/>
          <p:cNvSpPr txBox="1">
            <a:spLocks/>
          </p:cNvSpPr>
          <p:nvPr/>
        </p:nvSpPr>
        <p:spPr>
          <a:xfrm>
            <a:off x="547936" y="1709192"/>
            <a:ext cx="2223864" cy="207640"/>
          </a:xfrm>
          <a:prstGeom prst="rect">
            <a:avLst/>
          </a:prstGeom>
        </p:spPr>
        <p:txBody>
          <a:bodyPr vert="horz" lIns="0" tIns="0" rIns="0" bIns="0" rtlCol="0">
            <a:normAutofit/>
          </a:bodyPr>
          <a:lstStyle/>
          <a:p>
            <a:pPr marL="216000" indent="-216000" fontAlgn="ctr">
              <a:spcBef>
                <a:spcPct val="20000"/>
              </a:spcBef>
              <a:buClr>
                <a:schemeClr val="accent6">
                  <a:lumMod val="50000"/>
                </a:schemeClr>
              </a:buClr>
              <a:buSzPct val="90000"/>
              <a:defRPr/>
            </a:pP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仕入先条件マスタ登録</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kumimoji="1" lang="ja-JP" altLang="ja-JP" sz="1100" i="0" u="none" strike="noStrike" kern="1200" cap="none" spc="0" normalizeH="0" baseline="0" noProof="0" dirty="0" smtClean="0">
              <a:ln>
                <a:noFill/>
              </a:ln>
              <a:solidFill>
                <a:srgbClr val="C00000"/>
              </a:solidFill>
              <a:effectLst/>
              <a:uLnTx/>
              <a:uFillTx/>
              <a:latin typeface="メイリオ" pitchFamily="50" charset="-128"/>
              <a:ea typeface="メイリオ" pitchFamily="50" charset="-128"/>
              <a:cs typeface="メイリオ" pitchFamily="50" charset="-128"/>
            </a:endParaRPr>
          </a:p>
        </p:txBody>
      </p:sp>
      <p:sp>
        <p:nvSpPr>
          <p:cNvPr id="18" name="コンテンツ プレースホルダ 6"/>
          <p:cNvSpPr txBox="1">
            <a:spLocks/>
          </p:cNvSpPr>
          <p:nvPr/>
        </p:nvSpPr>
        <p:spPr>
          <a:xfrm>
            <a:off x="3779912" y="1709192"/>
            <a:ext cx="2223864" cy="207640"/>
          </a:xfrm>
          <a:prstGeom prst="rect">
            <a:avLst/>
          </a:prstGeom>
        </p:spPr>
        <p:txBody>
          <a:bodyPr vert="horz" lIns="0" tIns="0" rIns="0" bIns="0" rtlCol="0">
            <a:normAutofit/>
          </a:bodyPr>
          <a:lstStyle/>
          <a:p>
            <a:pPr marL="216000" indent="-216000" fontAlgn="ctr">
              <a:spcBef>
                <a:spcPct val="20000"/>
              </a:spcBef>
              <a:buClr>
                <a:schemeClr val="accent6">
                  <a:lumMod val="50000"/>
                </a:schemeClr>
              </a:buClr>
              <a:buSzPct val="90000"/>
              <a:defRPr/>
            </a:pP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請求書入力</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kumimoji="1" lang="ja-JP" altLang="ja-JP" sz="1100" i="0" u="none" strike="noStrike" kern="1200" cap="none" spc="0" normalizeH="0" baseline="0" noProof="0" dirty="0" smtClean="0">
              <a:ln>
                <a:noFill/>
              </a:ln>
              <a:solidFill>
                <a:srgbClr val="C00000"/>
              </a:solidFill>
              <a:effectLst/>
              <a:uLnTx/>
              <a:uFillTx/>
              <a:latin typeface="メイリオ" pitchFamily="50" charset="-128"/>
              <a:ea typeface="メイリオ" pitchFamily="50" charset="-128"/>
              <a:cs typeface="メイリオ" pitchFamily="50" charset="-128"/>
            </a:endParaRPr>
          </a:p>
        </p:txBody>
      </p:sp>
      <p:sp>
        <p:nvSpPr>
          <p:cNvPr id="19" name="コンテンツ プレースホルダ 6"/>
          <p:cNvSpPr txBox="1">
            <a:spLocks/>
          </p:cNvSpPr>
          <p:nvPr/>
        </p:nvSpPr>
        <p:spPr>
          <a:xfrm>
            <a:off x="1691680" y="5373238"/>
            <a:ext cx="3240360" cy="432048"/>
          </a:xfrm>
          <a:prstGeom prst="rect">
            <a:avLst/>
          </a:prstGeom>
        </p:spPr>
        <p:txBody>
          <a:bodyPr vert="horz" lIns="0" tIns="0" rIns="0" bIns="0" rtlCol="0">
            <a:normAutofit/>
          </a:bodyPr>
          <a:lstStyle/>
          <a:p>
            <a:pPr marL="216000" indent="-216000" fontAlgn="ctr">
              <a:spcBef>
                <a:spcPct val="20000"/>
              </a:spcBef>
              <a:buClr>
                <a:schemeClr val="accent6">
                  <a:lumMod val="50000"/>
                </a:schemeClr>
              </a:buClr>
              <a:buSzPct val="90000"/>
              <a:defRPr/>
            </a:pPr>
            <a:r>
              <a:rPr lang="en-US" altLang="ja-JP" sz="1100" dirty="0" smtClean="0">
                <a:latin typeface="メイリオ" pitchFamily="50" charset="-128"/>
                <a:ea typeface="メイリオ" pitchFamily="50" charset="-128"/>
                <a:cs typeface="メイリオ" pitchFamily="50" charset="-128"/>
              </a:rPr>
              <a:t>[</a:t>
            </a:r>
            <a:r>
              <a:rPr lang="ja-JP" altLang="en-US" sz="1100" dirty="0" smtClean="0">
                <a:latin typeface="メイリオ" pitchFamily="50" charset="-128"/>
                <a:ea typeface="メイリオ" pitchFamily="50" charset="-128"/>
                <a:cs typeface="メイリオ" pitchFamily="50" charset="-128"/>
              </a:rPr>
              <a:t>電債送信データ作成</a:t>
            </a:r>
            <a:r>
              <a:rPr lang="en-US" altLang="ja-JP" sz="1100" dirty="0" smtClean="0">
                <a:latin typeface="メイリオ" pitchFamily="50" charset="-128"/>
                <a:ea typeface="メイリオ" pitchFamily="50" charset="-128"/>
                <a:cs typeface="メイリオ" pitchFamily="50" charset="-128"/>
              </a:rPr>
              <a:t>]</a:t>
            </a:r>
          </a:p>
          <a:p>
            <a:pPr marL="216000" indent="-216000" fontAlgn="ctr">
              <a:spcBef>
                <a:spcPct val="20000"/>
              </a:spcBef>
              <a:buClr>
                <a:schemeClr val="accent6">
                  <a:lumMod val="50000"/>
                </a:schemeClr>
              </a:buClr>
              <a:buSzPct val="90000"/>
              <a:defRPr/>
            </a:pPr>
            <a:r>
              <a:rPr kumimoji="1" lang="ja-JP" altLang="en-US" sz="110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rPr>
              <a:t>　電債送信データファイル</a:t>
            </a:r>
            <a:endParaRPr kumimoji="1" lang="ja-JP" altLang="ja-JP" sz="1100" i="0" u="none" strike="noStrike" kern="120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20" name="Rectangle 2"/>
          <p:cNvSpPr>
            <a:spLocks noChangeArrowheads="1"/>
          </p:cNvSpPr>
          <p:nvPr/>
        </p:nvSpPr>
        <p:spPr bwMode="auto">
          <a:xfrm>
            <a:off x="1187623" y="4149102"/>
            <a:ext cx="2016000" cy="144000"/>
          </a:xfrm>
          <a:prstGeom prst="rect">
            <a:avLst/>
          </a:prstGeom>
          <a:noFill/>
          <a:ln w="22225">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21" name="Rectangle 2"/>
          <p:cNvSpPr>
            <a:spLocks noChangeArrowheads="1"/>
          </p:cNvSpPr>
          <p:nvPr/>
        </p:nvSpPr>
        <p:spPr bwMode="auto">
          <a:xfrm>
            <a:off x="7236296" y="3753070"/>
            <a:ext cx="504000" cy="108000"/>
          </a:xfrm>
          <a:prstGeom prst="rect">
            <a:avLst/>
          </a:prstGeom>
          <a:noFill/>
          <a:ln w="22225">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22" name="Rectangle 2"/>
          <p:cNvSpPr>
            <a:spLocks noChangeArrowheads="1"/>
          </p:cNvSpPr>
          <p:nvPr/>
        </p:nvSpPr>
        <p:spPr bwMode="auto">
          <a:xfrm>
            <a:off x="2123792" y="5877294"/>
            <a:ext cx="540000" cy="144015"/>
          </a:xfrm>
          <a:prstGeom prst="rect">
            <a:avLst/>
          </a:prstGeom>
          <a:noFill/>
          <a:ln w="22225">
            <a:solidFill>
              <a:srgbClr val="FF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cxnSp>
        <p:nvCxnSpPr>
          <p:cNvPr id="24" name="図形 23"/>
          <p:cNvCxnSpPr>
            <a:stCxn id="20" idx="0"/>
            <a:endCxn id="21" idx="0"/>
          </p:cNvCxnSpPr>
          <p:nvPr/>
        </p:nvCxnSpPr>
        <p:spPr>
          <a:xfrm rot="5400000" flipH="1" flipV="1">
            <a:off x="4643943" y="1304750"/>
            <a:ext cx="396032" cy="5292673"/>
          </a:xfrm>
          <a:prstGeom prst="bentConnector3">
            <a:avLst>
              <a:gd name="adj1" fmla="val 157723"/>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図形 23"/>
          <p:cNvCxnSpPr>
            <a:stCxn id="21" idx="2"/>
          </p:cNvCxnSpPr>
          <p:nvPr/>
        </p:nvCxnSpPr>
        <p:spPr>
          <a:xfrm rot="5400000">
            <a:off x="4031922" y="2528944"/>
            <a:ext cx="2124249" cy="4788501"/>
          </a:xfrm>
          <a:prstGeom prst="bentConnector2">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bwMode="auto">
          <a:xfrm>
            <a:off x="3419872" y="3311428"/>
            <a:ext cx="2736000" cy="261610"/>
          </a:xfrm>
          <a:prstGeom prst="rect">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kumimoji="1" lang="ja-JP" altLang="en-US" sz="1100" dirty="0" smtClean="0">
                <a:solidFill>
                  <a:schemeClr val="bg1"/>
                </a:solidFill>
                <a:latin typeface="メイリオ" pitchFamily="50" charset="-128"/>
                <a:ea typeface="メイリオ" pitchFamily="50" charset="-128"/>
                <a:cs typeface="メイリオ" pitchFamily="50" charset="-128"/>
              </a:rPr>
              <a:t>期日振替日の銀行休日自動調整</a:t>
            </a:r>
          </a:p>
        </p:txBody>
      </p:sp>
      <p:sp>
        <p:nvSpPr>
          <p:cNvPr id="35" name="正方形/長方形 34"/>
          <p:cNvSpPr/>
          <p:nvPr/>
        </p:nvSpPr>
        <p:spPr bwMode="auto">
          <a:xfrm>
            <a:off x="5940408" y="5589262"/>
            <a:ext cx="2304000" cy="261610"/>
          </a:xfrm>
          <a:prstGeom prst="rect">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kumimoji="1" lang="ja-JP" altLang="en-US" sz="1100" dirty="0" smtClean="0">
                <a:solidFill>
                  <a:schemeClr val="bg1"/>
                </a:solidFill>
                <a:latin typeface="メイリオ" pitchFamily="50" charset="-128"/>
                <a:ea typeface="メイリオ" pitchFamily="50" charset="-128"/>
                <a:cs typeface="メイリオ" pitchFamily="50" charset="-128"/>
              </a:rPr>
              <a:t>記録請求日（発生日）へ設定</a:t>
            </a:r>
          </a:p>
        </p:txBody>
      </p:sp>
      <p:sp>
        <p:nvSpPr>
          <p:cNvPr id="23" name="Rectangle 2"/>
          <p:cNvSpPr>
            <a:spLocks noChangeArrowheads="1"/>
          </p:cNvSpPr>
          <p:nvPr/>
        </p:nvSpPr>
        <p:spPr bwMode="auto">
          <a:xfrm>
            <a:off x="6300248" y="3753070"/>
            <a:ext cx="504000" cy="108000"/>
          </a:xfrm>
          <a:prstGeom prst="rect">
            <a:avLst/>
          </a:prstGeom>
          <a:noFill/>
          <a:ln w="22225">
            <a:solidFill>
              <a:srgbClr val="0070C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26" name="Rectangle 2"/>
          <p:cNvSpPr>
            <a:spLocks noChangeArrowheads="1"/>
          </p:cNvSpPr>
          <p:nvPr/>
        </p:nvSpPr>
        <p:spPr bwMode="auto">
          <a:xfrm>
            <a:off x="1187848" y="4293118"/>
            <a:ext cx="2016000" cy="144000"/>
          </a:xfrm>
          <a:prstGeom prst="rect">
            <a:avLst/>
          </a:prstGeom>
          <a:noFill/>
          <a:ln w="22225">
            <a:solidFill>
              <a:srgbClr val="0070C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cxnSp>
        <p:nvCxnSpPr>
          <p:cNvPr id="27" name="図形 23"/>
          <p:cNvCxnSpPr>
            <a:endCxn id="23" idx="2"/>
          </p:cNvCxnSpPr>
          <p:nvPr/>
        </p:nvCxnSpPr>
        <p:spPr>
          <a:xfrm rot="5400000">
            <a:off x="6984296" y="3429022"/>
            <a:ext cx="12700" cy="864096"/>
          </a:xfrm>
          <a:prstGeom prst="bentConnector3">
            <a:avLst>
              <a:gd name="adj1" fmla="val 1800000"/>
            </a:avLst>
          </a:prstGeom>
          <a:ln w="158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1" name="図形 23"/>
          <p:cNvCxnSpPr>
            <a:stCxn id="26" idx="2"/>
          </p:cNvCxnSpPr>
          <p:nvPr/>
        </p:nvCxnSpPr>
        <p:spPr>
          <a:xfrm rot="5400000" flipH="1" flipV="1">
            <a:off x="4410032" y="1862910"/>
            <a:ext cx="360024" cy="4788392"/>
          </a:xfrm>
          <a:prstGeom prst="bentConnector3">
            <a:avLst>
              <a:gd name="adj1" fmla="val -44447"/>
            </a:avLst>
          </a:prstGeom>
          <a:ln w="15875">
            <a:solidFill>
              <a:srgbClr val="0070C0"/>
            </a:solidFill>
            <a:tailEnd type="none"/>
          </a:ln>
        </p:spPr>
        <p:style>
          <a:lnRef idx="1">
            <a:schemeClr val="accent1"/>
          </a:lnRef>
          <a:fillRef idx="0">
            <a:schemeClr val="accent1"/>
          </a:fillRef>
          <a:effectRef idx="0">
            <a:schemeClr val="accent1"/>
          </a:effectRef>
          <a:fontRef idx="minor">
            <a:schemeClr val="tx1"/>
          </a:fontRef>
        </p:style>
      </p:cxnSp>
      <p:sp>
        <p:nvSpPr>
          <p:cNvPr id="47" name="正方形/長方形 46"/>
          <p:cNvSpPr/>
          <p:nvPr/>
        </p:nvSpPr>
        <p:spPr bwMode="auto">
          <a:xfrm>
            <a:off x="3419872" y="4535564"/>
            <a:ext cx="2736304" cy="261610"/>
          </a:xfrm>
          <a:prstGeom prst="rect">
            <a:avLst/>
          </a:prstGeom>
          <a:solidFill>
            <a:srgbClr val="FF6600"/>
          </a:solidFill>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ja-JP" altLang="en-US" sz="1100" dirty="0" smtClean="0">
                <a:solidFill>
                  <a:schemeClr val="bg1"/>
                </a:solidFill>
                <a:latin typeface="メイリオ" pitchFamily="50" charset="-128"/>
                <a:ea typeface="メイリオ" pitchFamily="50" charset="-128"/>
                <a:cs typeface="メイリオ" pitchFamily="50" charset="-128"/>
              </a:rPr>
              <a:t>期日サイト支払日算出元日付の決定</a:t>
            </a:r>
            <a:endParaRPr kumimoji="1" lang="ja-JP" altLang="en-US" sz="1100" dirty="0" smtClean="0">
              <a:solidFill>
                <a:schemeClr val="bg1"/>
              </a:solidFill>
              <a:latin typeface="メイリオ" pitchFamily="50" charset="-128"/>
              <a:ea typeface="メイリオ" pitchFamily="50" charset="-128"/>
              <a:cs typeface="メイリオ" pitchFamily="50" charset="-128"/>
            </a:endParaRPr>
          </a:p>
        </p:txBody>
      </p:sp>
      <p:sp>
        <p:nvSpPr>
          <p:cNvPr id="30" name="コンテンツ プレースホルダ 6"/>
          <p:cNvSpPr txBox="1">
            <a:spLocks/>
          </p:cNvSpPr>
          <p:nvPr/>
        </p:nvSpPr>
        <p:spPr>
          <a:xfrm>
            <a:off x="6948424" y="1709192"/>
            <a:ext cx="1440000" cy="207640"/>
          </a:xfrm>
          <a:prstGeom prst="rect">
            <a:avLst/>
          </a:prstGeom>
        </p:spPr>
        <p:txBody>
          <a:bodyPr vert="horz" lIns="0" tIns="0" rIns="0" bIns="0" rtlCol="0">
            <a:normAutofit/>
          </a:bodyPr>
          <a:lstStyle/>
          <a:p>
            <a:pPr marL="216000" indent="-216000" fontAlgn="ctr">
              <a:spcBef>
                <a:spcPct val="20000"/>
              </a:spcBef>
              <a:buClr>
                <a:schemeClr val="accent6">
                  <a:lumMod val="50000"/>
                </a:schemeClr>
              </a:buClr>
              <a:buSzPct val="90000"/>
              <a:defRPr/>
            </a:pP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銀行休日マスタ登録</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kumimoji="1" lang="ja-JP" altLang="ja-JP" sz="1100" i="0" u="none" strike="noStrike" kern="1200" cap="none" spc="0" normalizeH="0" baseline="0" noProof="0" dirty="0" smtClean="0">
              <a:ln>
                <a:noFill/>
              </a:ln>
              <a:solidFill>
                <a:srgbClr val="C00000"/>
              </a:solidFill>
              <a:effectLst/>
              <a:uLnTx/>
              <a:uFillTx/>
              <a:latin typeface="メイリオ" pitchFamily="50" charset="-128"/>
              <a:ea typeface="メイリオ" pitchFamily="50" charset="-128"/>
              <a:cs typeface="メイリオ" pitchFamily="50" charset="-128"/>
            </a:endParaRPr>
          </a:p>
        </p:txBody>
      </p:sp>
      <p:pic>
        <p:nvPicPr>
          <p:cNvPr id="4" name="Picture 4"/>
          <p:cNvPicPr>
            <a:picLocks noChangeAspect="1" noChangeArrowheads="1"/>
          </p:cNvPicPr>
          <p:nvPr/>
        </p:nvPicPr>
        <p:blipFill>
          <a:blip r:embed="rId6" cstate="print"/>
          <a:srcRect/>
          <a:stretch>
            <a:fillRect/>
          </a:stretch>
        </p:blipFill>
        <p:spPr bwMode="auto">
          <a:xfrm>
            <a:off x="6942876" y="1988862"/>
            <a:ext cx="1445548" cy="936104"/>
          </a:xfrm>
          <a:prstGeom prst="rect">
            <a:avLst/>
          </a:prstGeom>
          <a:noFill/>
          <a:ln w="9525">
            <a:noFill/>
            <a:miter lim="800000"/>
            <a:headEnd/>
            <a:tailEnd/>
          </a:ln>
        </p:spPr>
      </p:pic>
      <p:sp>
        <p:nvSpPr>
          <p:cNvPr id="32" name="フッター プレースホルダ 3"/>
          <p:cNvSpPr>
            <a:spLocks noGrp="1"/>
          </p:cNvSpPr>
          <p:nvPr>
            <p:ph type="ftr" sz="quarter" idx="3"/>
          </p:nvPr>
        </p:nvSpPr>
        <p:spPr>
          <a:xfrm>
            <a:off x="431800" y="6561368"/>
            <a:ext cx="2160000" cy="180000"/>
          </a:xfrm>
        </p:spPr>
        <p:txBody>
          <a:bodyPr/>
          <a:lstStyle/>
          <a:p>
            <a:r>
              <a:rPr lang="en-US" altLang="ja-JP" dirty="0" smtClean="0"/>
              <a:t>©  SuperStream Inc. All rights reserved.</a:t>
            </a:r>
            <a:endParaRPr lang="ja-JP"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SuperStream 2015">
      <a:dk1>
        <a:sysClr val="windowText" lastClr="000000"/>
      </a:dk1>
      <a:lt1>
        <a:sysClr val="window" lastClr="FFFFFF"/>
      </a:lt1>
      <a:dk2>
        <a:srgbClr val="00AEEB"/>
      </a:dk2>
      <a:lt2>
        <a:srgbClr val="FFFFFF"/>
      </a:lt2>
      <a:accent1>
        <a:srgbClr val="F9BE00"/>
      </a:accent1>
      <a:accent2>
        <a:srgbClr val="54C2F0"/>
      </a:accent2>
      <a:accent3>
        <a:srgbClr val="F5AC48"/>
      </a:accent3>
      <a:accent4>
        <a:srgbClr val="EE846D"/>
      </a:accent4>
      <a:accent5>
        <a:srgbClr val="9BC954"/>
      </a:accent5>
      <a:accent6>
        <a:srgbClr val="EE5500"/>
      </a:accent6>
      <a:hlink>
        <a:srgbClr val="00AEEB"/>
      </a:hlink>
      <a:folHlink>
        <a:srgbClr val="00AEEB"/>
      </a:folHlink>
    </a:clrScheme>
    <a:fontScheme name="SuperStream 2015">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5200</Words>
  <Application>Microsoft Office PowerPoint</Application>
  <PresentationFormat>画面に合わせる (4:3)</PresentationFormat>
  <Paragraphs>1035</Paragraphs>
  <Slides>60</Slides>
  <Notes>60</Notes>
  <HiddenSlides>0</HiddenSlides>
  <MMClips>0</MMClips>
  <ScaleCrop>false</ScaleCrop>
  <HeadingPairs>
    <vt:vector size="4" baseType="variant">
      <vt:variant>
        <vt:lpstr>テーマ</vt:lpstr>
      </vt:variant>
      <vt:variant>
        <vt:i4>1</vt:i4>
      </vt:variant>
      <vt:variant>
        <vt:lpstr>スライド タイトル</vt:lpstr>
      </vt:variant>
      <vt:variant>
        <vt:i4>60</vt:i4>
      </vt:variant>
    </vt:vector>
  </HeadingPairs>
  <TitlesOfParts>
    <vt:vector size="61" baseType="lpstr">
      <vt:lpstr>Office ​​テーマ</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SuperStream-HR+ PR+ field/HR 退職金  　 ～1-1.マイナンバー機能利用端末制限～</vt:lpstr>
      <vt:lpstr>SuperStream-HR+ PR+ field/HR 退職金  　 ～1-1.マイナンバー機能利用端末制限～</vt:lpstr>
      <vt:lpstr>スライド 36</vt:lpstr>
      <vt:lpstr>SuperStream-HR+ PR+ field/HR 退職金 　～1-2.印刷用中間ファイルの秘匿対応 ～</vt:lpstr>
      <vt:lpstr>SuperStream-HR+ PR+ field/HR 退職金 　～1-2.印刷用中間ファイルの秘匿対応 ～</vt:lpstr>
      <vt:lpstr>SuperStream-HR+ PR+ field/HR 退職金 　～1-3.ログ管理ツールのマイナンバー参照ログ対応 ～</vt:lpstr>
      <vt:lpstr>スライド 40</vt:lpstr>
      <vt:lpstr>SuperStream-HR+ PR+ field/HR 退職金 　～1-4.マイナンバー自動削除処理対応 ～</vt:lpstr>
      <vt:lpstr>SuperStream-HR+ PR+ field/HR 退職金 　～1-4.マイナンバー自動削除処理対応 ～</vt:lpstr>
      <vt:lpstr>スライド 43</vt:lpstr>
      <vt:lpstr>SuperStream- HR+ 　～2-1.人事管理 更新ログ対応～</vt:lpstr>
      <vt:lpstr>SuperStream- HR+ 　～2-1.人事管理 更新ログ対応～</vt:lpstr>
      <vt:lpstr>SuperStream- HR+ 　～2-1.人事管理 更新ログ対応～</vt:lpstr>
      <vt:lpstr>SuperStream- HR+  　 ～2-2.排他テーブル削除対応 ～</vt:lpstr>
      <vt:lpstr>SuperStream- HR+  　 ～2-2.排他テーブル削除対応 ～</vt:lpstr>
      <vt:lpstr>スライド 49</vt:lpstr>
      <vt:lpstr>SuperStream- field/HR 　～3-1.人事諸届・照会 更新ログ対応～</vt:lpstr>
      <vt:lpstr>SuperStream- field/HR 　～3-1.人事諸届・照会 更新ログ対応～</vt:lpstr>
      <vt:lpstr>SuperStream- field/HR  　～3-2.AND承認機能対応～</vt:lpstr>
      <vt:lpstr>SuperStream- field/HR  　～3-2.AND承認機能対応～</vt:lpstr>
      <vt:lpstr>SuperStream- field/HR  　～3-2.AND承認機能対応～</vt:lpstr>
      <vt:lpstr>SuperStream- field/HR  　～3-2.AND承認機能対応～</vt:lpstr>
      <vt:lpstr>SuperStream- field/HR  　～3-2.AND承認機能対応～</vt:lpstr>
      <vt:lpstr>スライド 57</vt:lpstr>
      <vt:lpstr>SuperStream- PR+  　 ～4-1.統計資料データ集計対応 ～</vt:lpstr>
      <vt:lpstr>SuperStream- PR+  　 ～4-1.統計資料データ集計対応 ～</vt:lpstr>
      <vt:lpstr>スライド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2013-06-21T07:14:45Z</dcterms:created>
  <dcterms:modified xsi:type="dcterms:W3CDTF">2016-07-26T00:18:49Z</dcterms:modified>
</cp:coreProperties>
</file>