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89" r:id="rId3"/>
    <p:sldId id="272" r:id="rId4"/>
    <p:sldId id="290" r:id="rId5"/>
    <p:sldId id="293" r:id="rId6"/>
    <p:sldId id="294" r:id="rId7"/>
    <p:sldId id="292" r:id="rId8"/>
    <p:sldId id="291" r:id="rId9"/>
    <p:sldId id="295" r:id="rId10"/>
    <p:sldId id="265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7100"/>
    <a:srgbClr val="0065A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198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7FE49-7264-4DCB-9516-066F21152328}" type="datetimeFigureOut">
              <a:rPr kumimoji="1" lang="ja-JP" altLang="en-US" smtClean="0"/>
              <a:pPr/>
              <a:t>2014/1/22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B9393-AEFF-4FF1-9801-9E3EEDE9DB8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790182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4A905-7204-46B8-8B44-7E0F40B5A457}" type="datetimeFigureOut">
              <a:rPr kumimoji="1" lang="ja-JP" altLang="en-US" smtClean="0"/>
              <a:pPr/>
              <a:t>2014/1/22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1E734-CAB1-4573-A7CD-C48BCB10ACE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24872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Blue-Top01-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図 7" descr="Logo_SSCOR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192041" y="2420888"/>
            <a:ext cx="3980359" cy="518117"/>
          </a:xfrm>
          <a:prstGeom prst="rect">
            <a:avLst/>
          </a:prstGeom>
        </p:spPr>
      </p:pic>
      <p:sp>
        <p:nvSpPr>
          <p:cNvPr id="14" name="テキスト プレースホルダ 13"/>
          <p:cNvSpPr>
            <a:spLocks noGrp="1"/>
          </p:cNvSpPr>
          <p:nvPr>
            <p:ph type="body" sz="quarter" idx="10"/>
          </p:nvPr>
        </p:nvSpPr>
        <p:spPr>
          <a:xfrm>
            <a:off x="4284663" y="2924944"/>
            <a:ext cx="4535487" cy="6477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000" b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118000" y="6462000"/>
            <a:ext cx="720000" cy="180000"/>
          </a:xfrm>
        </p:spPr>
        <p:txBody>
          <a:bodyPr lIns="0" tIns="0" rIns="0" bIns="0" anchor="ctr" anchorCtr="0"/>
          <a:lstStyle>
            <a:lvl1pPr algn="r">
              <a:defRPr sz="900">
                <a:latin typeface="+mn-lt"/>
              </a:defRPr>
            </a:lvl1pPr>
          </a:lstStyle>
          <a:p>
            <a:fld id="{299646D8-D7B5-4D56-87FA-7DDE5FCE23CA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  <p:sp>
        <p:nvSpPr>
          <p:cNvPr id="4" name="フッター プレースホルダ 2"/>
          <p:cNvSpPr>
            <a:spLocks noGrp="1"/>
          </p:cNvSpPr>
          <p:nvPr userDrawn="1">
            <p:ph type="ftr" sz="quarter" idx="10"/>
          </p:nvPr>
        </p:nvSpPr>
        <p:spPr bwMode="auto">
          <a:xfrm>
            <a:off x="306388" y="6457950"/>
            <a:ext cx="2268537" cy="2063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 smtClean="0"/>
              <a:t>© 2014  SuperStream Inc. All rights reserved.</a:t>
            </a:r>
            <a:endParaRPr lang="en-US" altLang="ja-JP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Blue-Agenda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図 9" descr="Blue_Thank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91880" y="2555800"/>
            <a:ext cx="5047071" cy="585168"/>
          </a:xfrm>
          <a:prstGeom prst="rect">
            <a:avLst/>
          </a:prstGeom>
        </p:spPr>
      </p:pic>
      <p:pic>
        <p:nvPicPr>
          <p:cNvPr id="9" name="図 8" descr="Logo_SSCOR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46000" y="3186000"/>
            <a:ext cx="3980359" cy="518117"/>
          </a:xfrm>
          <a:prstGeom prst="rect">
            <a:avLst/>
          </a:prstGeom>
        </p:spPr>
      </p:pic>
      <p:sp>
        <p:nvSpPr>
          <p:cNvPr id="11" name="フッター プレースホルダ 2"/>
          <p:cNvSpPr>
            <a:spLocks noGrp="1"/>
          </p:cNvSpPr>
          <p:nvPr userDrawn="1">
            <p:ph type="ftr" sz="quarter" idx="10"/>
          </p:nvPr>
        </p:nvSpPr>
        <p:spPr bwMode="auto">
          <a:xfrm>
            <a:off x="306388" y="6457950"/>
            <a:ext cx="2268537" cy="206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 smtClean="0"/>
              <a:t>© 2014  SuperStream Inc. All rights reserved.</a:t>
            </a:r>
            <a:endParaRPr lang="en-US" altLang="ja-JP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118000" y="6462000"/>
            <a:ext cx="72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99646D8-D7B5-4D56-87FA-7DDE5FCE23CA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  <p:pic>
        <p:nvPicPr>
          <p:cNvPr id="7" name="図 6" descr="Logo_SSCORE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380312" y="298800"/>
            <a:ext cx="1486123" cy="193447"/>
          </a:xfrm>
          <a:prstGeom prst="rect">
            <a:avLst/>
          </a:prstGeom>
        </p:spPr>
      </p:pic>
      <p:sp>
        <p:nvSpPr>
          <p:cNvPr id="8" name="フッター プレースホルダ 2"/>
          <p:cNvSpPr>
            <a:spLocks noGrp="1"/>
          </p:cNvSpPr>
          <p:nvPr userDrawn="1">
            <p:ph type="ftr" sz="quarter" idx="3"/>
          </p:nvPr>
        </p:nvSpPr>
        <p:spPr bwMode="auto">
          <a:xfrm>
            <a:off x="306388" y="6457950"/>
            <a:ext cx="2268537" cy="206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altLang="ja-JP" smtClean="0"/>
              <a:t>© 2014  SuperStream Inc. All rights reserved.</a:t>
            </a:r>
            <a:endParaRPr lang="en-US" altLang="ja-JP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2" r:id="rId3"/>
  </p:sldLayoutIdLst>
  <p:hf hdr="0" dt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kumimoji="1" sz="2200" b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fontAlgn="ctr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SzPct val="75000"/>
        <a:buFont typeface="Wingdings" pitchFamily="2" charset="2"/>
        <a:buChar char="n"/>
        <a:defRPr kumimoji="1" sz="1600" b="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180000" algn="l" defTabSz="914400" rtl="0" eaLnBrk="1" fontAlgn="ctr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SzPct val="75000"/>
        <a:buFont typeface="Wingdings" pitchFamily="2" charset="2"/>
        <a:buChar char="n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80000" algn="l" defTabSz="914400" rtl="0" eaLnBrk="1" fontAlgn="ctr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SzPct val="50000"/>
        <a:buFont typeface="Wingdings" pitchFamily="2" charset="2"/>
        <a:buChar char="n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6000" indent="-180000" algn="l" defTabSz="914400" rtl="0" eaLnBrk="1" fontAlgn="ctr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SzPct val="75000"/>
        <a:buFont typeface="Arial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fontAlgn="ctr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SzPct val="75000"/>
        <a:buFont typeface="Arial" pitchFamily="34" charset="0"/>
        <a:buChar char="•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AP+</a:t>
            </a:r>
            <a:r>
              <a:rPr lang="ja-JP" altLang="en-US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ハンズオン</a:t>
            </a:r>
            <a:endParaRPr kumimoji="1" lang="ja-JP" altLang="en-US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46D8-D7B5-4D56-87FA-7DDE5FCE23CA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61" name="タイトル 2"/>
          <p:cNvSpPr txBox="1">
            <a:spLocks/>
          </p:cNvSpPr>
          <p:nvPr/>
        </p:nvSpPr>
        <p:spPr bwMode="auto">
          <a:xfrm>
            <a:off x="503238" y="215900"/>
            <a:ext cx="8137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HGP創英角ｺﾞｼｯｸUB"/>
                <a:cs typeface="Times New Roman" pitchFamily="18" charset="0"/>
              </a:rPr>
              <a:t>SuperStream</a:t>
            </a:r>
            <a:r>
              <a:rPr kumimoji="1" lang="en-US" altLang="ja-JP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HGP創英角ｺﾞｼｯｸUB"/>
                <a:cs typeface="Times New Roman" pitchFamily="18" charset="0"/>
              </a:rPr>
              <a:t>-AP+</a:t>
            </a:r>
            <a:r>
              <a:rPr kumimoji="1" lang="ja-JP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システムフロー</a:t>
            </a:r>
          </a:p>
        </p:txBody>
      </p:sp>
      <p:sp>
        <p:nvSpPr>
          <p:cNvPr id="62" name="AutoShape 5"/>
          <p:cNvSpPr>
            <a:spLocks noChangeArrowheads="1"/>
          </p:cNvSpPr>
          <p:nvPr/>
        </p:nvSpPr>
        <p:spPr bwMode="gray">
          <a:xfrm>
            <a:off x="3349625" y="1628775"/>
            <a:ext cx="3508375" cy="3657600"/>
          </a:xfrm>
          <a:prstGeom prst="roundRect">
            <a:avLst>
              <a:gd name="adj" fmla="val 6056"/>
            </a:avLst>
          </a:prstGeom>
          <a:noFill/>
          <a:ln w="6350" algn="ctr">
            <a:solidFill>
              <a:srgbClr val="FF9933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ja-JP" sz="1500">
              <a:solidFill>
                <a:srgbClr val="E271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3" name="AutoShape 3"/>
          <p:cNvSpPr>
            <a:spLocks noChangeArrowheads="1"/>
          </p:cNvSpPr>
          <p:nvPr/>
        </p:nvSpPr>
        <p:spPr bwMode="auto">
          <a:xfrm>
            <a:off x="3349625" y="1268413"/>
            <a:ext cx="3508375" cy="288925"/>
          </a:xfrm>
          <a:prstGeom prst="flowChartAlternateProcess">
            <a:avLst/>
          </a:prstGeom>
          <a:solidFill>
            <a:srgbClr val="FF9933"/>
          </a:solidFill>
          <a:ln w="6350">
            <a:solidFill>
              <a:srgbClr val="E271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1600" b="1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支払管理</a:t>
            </a:r>
          </a:p>
        </p:txBody>
      </p:sp>
      <p:sp>
        <p:nvSpPr>
          <p:cNvPr id="64" name="AutoShape 5"/>
          <p:cNvSpPr>
            <a:spLocks noChangeArrowheads="1"/>
          </p:cNvSpPr>
          <p:nvPr/>
        </p:nvSpPr>
        <p:spPr bwMode="gray">
          <a:xfrm>
            <a:off x="6929438" y="1628775"/>
            <a:ext cx="2071687" cy="2617788"/>
          </a:xfrm>
          <a:prstGeom prst="roundRect">
            <a:avLst>
              <a:gd name="adj" fmla="val 6056"/>
            </a:avLst>
          </a:prstGeom>
          <a:noFill/>
          <a:ln w="6350" algn="ctr">
            <a:solidFill>
              <a:srgbClr val="FF9933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ja-JP" sz="1500">
              <a:solidFill>
                <a:srgbClr val="E271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5" name="AutoShape 5"/>
          <p:cNvSpPr>
            <a:spLocks noChangeArrowheads="1"/>
          </p:cNvSpPr>
          <p:nvPr/>
        </p:nvSpPr>
        <p:spPr bwMode="auto">
          <a:xfrm>
            <a:off x="6931025" y="1268413"/>
            <a:ext cx="2070100" cy="288925"/>
          </a:xfrm>
          <a:prstGeom prst="flowChartAlternateProcess">
            <a:avLst/>
          </a:prstGeom>
          <a:solidFill>
            <a:srgbClr val="FF9933"/>
          </a:solidFill>
          <a:ln w="6350">
            <a:solidFill>
              <a:srgbClr val="E271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1600" b="1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仮払管理</a:t>
            </a:r>
            <a:endParaRPr lang="ja-JP" altLang="en-US" sz="1200" b="1" dirty="0">
              <a:solidFill>
                <a:srgbClr val="FFFF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6" name="AutoShape 5"/>
          <p:cNvSpPr>
            <a:spLocks noChangeArrowheads="1"/>
          </p:cNvSpPr>
          <p:nvPr/>
        </p:nvSpPr>
        <p:spPr bwMode="gray">
          <a:xfrm>
            <a:off x="285750" y="1643063"/>
            <a:ext cx="2997200" cy="2643187"/>
          </a:xfrm>
          <a:prstGeom prst="roundRect">
            <a:avLst>
              <a:gd name="adj" fmla="val 6056"/>
            </a:avLst>
          </a:prstGeom>
          <a:noFill/>
          <a:ln w="6350" algn="ctr">
            <a:solidFill>
              <a:srgbClr val="FF9933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ja-JP" altLang="ja-JP" sz="1500">
              <a:solidFill>
                <a:srgbClr val="E271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7" name="AutoShape 12"/>
          <p:cNvSpPr>
            <a:spLocks noChangeArrowheads="1"/>
          </p:cNvSpPr>
          <p:nvPr/>
        </p:nvSpPr>
        <p:spPr bwMode="auto">
          <a:xfrm>
            <a:off x="247650" y="1268413"/>
            <a:ext cx="3028950" cy="288925"/>
          </a:xfrm>
          <a:prstGeom prst="flowChartAlternateProcess">
            <a:avLst/>
          </a:prstGeom>
          <a:solidFill>
            <a:srgbClr val="FF9933"/>
          </a:solidFill>
          <a:ln w="6350">
            <a:solidFill>
              <a:srgbClr val="E271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1600" b="1" dirty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債務管理</a:t>
            </a:r>
            <a:endParaRPr lang="ja-JP" altLang="en-US" sz="1600" b="1" dirty="0">
              <a:solidFill>
                <a:srgbClr val="FFFF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8" name="Oval 13"/>
          <p:cNvSpPr>
            <a:spLocks noChangeArrowheads="1"/>
          </p:cNvSpPr>
          <p:nvPr/>
        </p:nvSpPr>
        <p:spPr bwMode="auto">
          <a:xfrm>
            <a:off x="1143000" y="1785938"/>
            <a:ext cx="1230313" cy="430212"/>
          </a:xfrm>
          <a:prstGeom prst="ellipse">
            <a:avLst/>
          </a:prstGeom>
          <a:solidFill>
            <a:srgbClr val="0065AE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FFFFFF"/>
            </a:outerShdw>
          </a:effectLst>
          <a:scene3d>
            <a:camera prst="orthographicFront"/>
            <a:lightRig rig="threePt" dir="t"/>
          </a:scene3d>
          <a:sp3d>
            <a:bevelT w="101600" prst="coolSlant"/>
          </a:sp3d>
        </p:spPr>
        <p:txBody>
          <a:bodyPr wrap="none" lIns="72000" rIns="72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債務計上入力</a:t>
            </a:r>
            <a:endParaRPr kumimoji="0" lang="ja-JP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9" name="Oval 18"/>
          <p:cNvSpPr>
            <a:spLocks noChangeArrowheads="1"/>
          </p:cNvSpPr>
          <p:nvPr/>
        </p:nvSpPr>
        <p:spPr bwMode="auto">
          <a:xfrm>
            <a:off x="357188" y="2928938"/>
            <a:ext cx="2857500" cy="360362"/>
          </a:xfrm>
          <a:prstGeom prst="ellipse">
            <a:avLst/>
          </a:prstGeom>
          <a:solidFill>
            <a:srgbClr val="A37E21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FFFFFF"/>
            </a:outerShdw>
          </a:effectLst>
          <a:scene3d>
            <a:camera prst="orthographicFront"/>
            <a:lightRig rig="threePt" dir="t"/>
          </a:scene3d>
          <a:sp3d>
            <a:bevelT w="101600" prst="coolSlant"/>
          </a:sp3d>
        </p:spPr>
        <p:txBody>
          <a:bodyPr wrap="none" lIns="72000" rIns="72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債務計上承認／更新</a:t>
            </a:r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7000875" y="1828800"/>
            <a:ext cx="1055688" cy="430213"/>
          </a:xfrm>
          <a:prstGeom prst="ellipse">
            <a:avLst/>
          </a:prstGeom>
          <a:solidFill>
            <a:srgbClr val="0065AE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FFFFFF"/>
            </a:outerShdw>
          </a:effectLst>
          <a:scene3d>
            <a:camera prst="orthographicFront"/>
            <a:lightRig rig="threePt" dir="t"/>
          </a:scene3d>
          <a:sp3d>
            <a:bevelT w="101600" prst="coolSlant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仮払申請入力</a:t>
            </a:r>
            <a:endParaRPr kumimoji="0" lang="ja-JP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1" name="円柱 70"/>
          <p:cNvSpPr/>
          <p:nvPr/>
        </p:nvSpPr>
        <p:spPr>
          <a:xfrm>
            <a:off x="357188" y="1714500"/>
            <a:ext cx="714375" cy="571500"/>
          </a:xfrm>
          <a:prstGeom prst="can">
            <a:avLst/>
          </a:prstGeom>
          <a:solidFill>
            <a:srgbClr val="557630"/>
          </a:solidFill>
          <a:ln w="9525" cap="flat" cmpd="sng" algn="ctr">
            <a:solidFill>
              <a:srgbClr val="4A6224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外部</a:t>
            </a:r>
            <a:endParaRPr kumimoji="0" lang="en-US" altLang="ja-JP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ｼｽﾃﾑ</a:t>
            </a:r>
          </a:p>
        </p:txBody>
      </p:sp>
      <p:sp>
        <p:nvSpPr>
          <p:cNvPr id="72" name="AutoShape 8"/>
          <p:cNvSpPr>
            <a:spLocks noChangeArrowheads="1"/>
          </p:cNvSpPr>
          <p:nvPr/>
        </p:nvSpPr>
        <p:spPr bwMode="auto">
          <a:xfrm>
            <a:off x="7424738" y="2295525"/>
            <a:ext cx="282575" cy="1389063"/>
          </a:xfrm>
          <a:prstGeom prst="downArrow">
            <a:avLst>
              <a:gd name="adj1" fmla="val 50000"/>
              <a:gd name="adj2" fmla="val 64018"/>
            </a:avLst>
          </a:prstGeom>
          <a:solidFill>
            <a:srgbClr val="0065AE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3" name="AutoShape 48"/>
          <p:cNvSpPr>
            <a:spLocks noChangeArrowheads="1"/>
          </p:cNvSpPr>
          <p:nvPr/>
        </p:nvSpPr>
        <p:spPr bwMode="auto">
          <a:xfrm>
            <a:off x="1071563" y="3714750"/>
            <a:ext cx="1500187" cy="285750"/>
          </a:xfrm>
          <a:prstGeom prst="roundRect">
            <a:avLst>
              <a:gd name="adj" fmla="val 16667"/>
            </a:avLst>
          </a:prstGeom>
          <a:solidFill>
            <a:srgbClr val="A37E21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coolSlant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締め処理</a:t>
            </a:r>
          </a:p>
        </p:txBody>
      </p:sp>
      <p:sp>
        <p:nvSpPr>
          <p:cNvPr id="74" name="AutoShape 19"/>
          <p:cNvSpPr>
            <a:spLocks noChangeArrowheads="1"/>
          </p:cNvSpPr>
          <p:nvPr/>
        </p:nvSpPr>
        <p:spPr bwMode="auto">
          <a:xfrm>
            <a:off x="1643063" y="2286000"/>
            <a:ext cx="287337" cy="571500"/>
          </a:xfrm>
          <a:prstGeom prst="downArrow">
            <a:avLst>
              <a:gd name="adj1" fmla="val 50000"/>
              <a:gd name="adj2" fmla="val 57182"/>
            </a:avLst>
          </a:prstGeom>
          <a:solidFill>
            <a:srgbClr val="0065AE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5" name="Oval 28"/>
          <p:cNvSpPr>
            <a:spLocks noChangeArrowheads="1"/>
          </p:cNvSpPr>
          <p:nvPr/>
        </p:nvSpPr>
        <p:spPr bwMode="auto">
          <a:xfrm>
            <a:off x="7929563" y="2498725"/>
            <a:ext cx="1055687" cy="430213"/>
          </a:xfrm>
          <a:prstGeom prst="ellipse">
            <a:avLst/>
          </a:prstGeom>
          <a:solidFill>
            <a:srgbClr val="0065AE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FFFFFF"/>
            </a:outerShdw>
          </a:effectLst>
          <a:scene3d>
            <a:camera prst="orthographicFront"/>
            <a:lightRig rig="threePt" dir="t"/>
          </a:scene3d>
          <a:sp3d>
            <a:bevelT w="101600" prst="coolSlant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仮払精算入力</a:t>
            </a:r>
            <a:endParaRPr kumimoji="0" lang="ja-JP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6" name="AutoShape 8"/>
          <p:cNvSpPr>
            <a:spLocks noChangeArrowheads="1"/>
          </p:cNvSpPr>
          <p:nvPr/>
        </p:nvSpPr>
        <p:spPr bwMode="auto">
          <a:xfrm rot="19113848">
            <a:off x="8012113" y="2192338"/>
            <a:ext cx="282575" cy="357187"/>
          </a:xfrm>
          <a:prstGeom prst="downArrow">
            <a:avLst>
              <a:gd name="adj1" fmla="val 50000"/>
              <a:gd name="adj2" fmla="val 64045"/>
            </a:avLst>
          </a:prstGeom>
          <a:solidFill>
            <a:srgbClr val="0065AE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7" name="Oval 18"/>
          <p:cNvSpPr>
            <a:spLocks noChangeArrowheads="1"/>
          </p:cNvSpPr>
          <p:nvPr/>
        </p:nvSpPr>
        <p:spPr bwMode="auto">
          <a:xfrm>
            <a:off x="7019925" y="3673475"/>
            <a:ext cx="1947863" cy="360363"/>
          </a:xfrm>
          <a:prstGeom prst="ellipse">
            <a:avLst/>
          </a:prstGeom>
          <a:solidFill>
            <a:srgbClr val="A37E21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FFFFFF"/>
            </a:outerShdw>
          </a:effectLst>
          <a:scene3d>
            <a:camera prst="orthographicFront"/>
            <a:lightRig rig="threePt" dir="t"/>
          </a:scene3d>
          <a:sp3d>
            <a:bevelT w="101600" prst="coolSlant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債務計上承認／更新</a:t>
            </a:r>
          </a:p>
        </p:txBody>
      </p:sp>
      <p:sp>
        <p:nvSpPr>
          <p:cNvPr id="78" name="Oval 13"/>
          <p:cNvSpPr>
            <a:spLocks noChangeArrowheads="1"/>
          </p:cNvSpPr>
          <p:nvPr/>
        </p:nvSpPr>
        <p:spPr bwMode="auto">
          <a:xfrm>
            <a:off x="2143125" y="2143125"/>
            <a:ext cx="1071563" cy="430213"/>
          </a:xfrm>
          <a:prstGeom prst="ellipse">
            <a:avLst/>
          </a:prstGeom>
          <a:solidFill>
            <a:srgbClr val="0065AE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FFFFFF"/>
            </a:outerShdw>
          </a:effectLst>
          <a:scene3d>
            <a:camera prst="orthographicFront"/>
            <a:lightRig rig="threePt" dir="t"/>
          </a:scene3d>
          <a:sp3d>
            <a:bevelT w="101600" prst="coolSlant"/>
          </a:sp3d>
        </p:spPr>
        <p:txBody>
          <a:bodyPr wrap="none"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振替入力</a:t>
            </a:r>
            <a:endParaRPr kumimoji="0" lang="ja-JP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9" name="Oval 13"/>
          <p:cNvSpPr>
            <a:spLocks noChangeArrowheads="1"/>
          </p:cNvSpPr>
          <p:nvPr/>
        </p:nvSpPr>
        <p:spPr bwMode="auto">
          <a:xfrm>
            <a:off x="4198938" y="1714500"/>
            <a:ext cx="1230312" cy="430213"/>
          </a:xfrm>
          <a:prstGeom prst="ellipse">
            <a:avLst/>
          </a:prstGeom>
          <a:solidFill>
            <a:srgbClr val="0065AE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FFFFFF"/>
            </a:outerShdw>
          </a:effectLst>
          <a:scene3d>
            <a:camera prst="orthographicFront"/>
            <a:lightRig rig="threePt" dir="t"/>
          </a:scene3d>
          <a:sp3d>
            <a:bevelT w="101600" prst="coolSlant"/>
          </a:sp3d>
        </p:spPr>
        <p:txBody>
          <a:bodyPr wrap="none" lIns="72000" rIns="72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請求書入力</a:t>
            </a:r>
            <a:endParaRPr kumimoji="0" lang="ja-JP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0" name="Oval 13"/>
          <p:cNvSpPr>
            <a:spLocks noChangeArrowheads="1"/>
          </p:cNvSpPr>
          <p:nvPr/>
        </p:nvSpPr>
        <p:spPr bwMode="auto">
          <a:xfrm>
            <a:off x="5556250" y="1714500"/>
            <a:ext cx="1230313" cy="430213"/>
          </a:xfrm>
          <a:prstGeom prst="ellipse">
            <a:avLst/>
          </a:prstGeom>
          <a:solidFill>
            <a:srgbClr val="0065AE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FFFFFF"/>
            </a:outerShdw>
          </a:effectLst>
          <a:scene3d>
            <a:camera prst="orthographicFront"/>
            <a:lightRig rig="threePt" dir="t"/>
          </a:scene3d>
          <a:sp3d>
            <a:bevelT w="101600" prst="coolSlant"/>
          </a:sp3d>
        </p:spPr>
        <p:txBody>
          <a:bodyPr wrap="none" lIns="72000" rIns="72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社員経費入力</a:t>
            </a:r>
            <a:endParaRPr kumimoji="0" lang="ja-JP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1" name="Oval 13"/>
          <p:cNvSpPr>
            <a:spLocks noChangeArrowheads="1"/>
          </p:cNvSpPr>
          <p:nvPr/>
        </p:nvSpPr>
        <p:spPr bwMode="auto">
          <a:xfrm>
            <a:off x="4841875" y="2141538"/>
            <a:ext cx="1230313" cy="430212"/>
          </a:xfrm>
          <a:prstGeom prst="ellipse">
            <a:avLst/>
          </a:prstGeom>
          <a:solidFill>
            <a:srgbClr val="0065AE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FFFFFF"/>
            </a:outerShdw>
          </a:effectLst>
          <a:scene3d>
            <a:camera prst="orthographicFront"/>
            <a:lightRig rig="threePt" dir="t"/>
          </a:scene3d>
          <a:sp3d>
            <a:bevelT w="101600" prst="coolSlant"/>
          </a:sp3d>
        </p:spPr>
        <p:txBody>
          <a:bodyPr wrap="none" lIns="72000" rIns="72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相殺入力</a:t>
            </a:r>
            <a:endParaRPr kumimoji="0" lang="ja-JP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2" name="円柱 81"/>
          <p:cNvSpPr/>
          <p:nvPr/>
        </p:nvSpPr>
        <p:spPr>
          <a:xfrm>
            <a:off x="3429000" y="1714500"/>
            <a:ext cx="714375" cy="571500"/>
          </a:xfrm>
          <a:prstGeom prst="can">
            <a:avLst/>
          </a:prstGeom>
          <a:solidFill>
            <a:srgbClr val="557630"/>
          </a:solidFill>
          <a:ln w="9525" cap="flat" cmpd="sng" algn="ctr">
            <a:solidFill>
              <a:srgbClr val="4A6224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外部</a:t>
            </a:r>
            <a:endParaRPr kumimoji="0" lang="en-US" altLang="ja-JP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ｼｽﾃﾑ</a:t>
            </a:r>
          </a:p>
        </p:txBody>
      </p:sp>
      <p:sp>
        <p:nvSpPr>
          <p:cNvPr id="83" name="Oval 18"/>
          <p:cNvSpPr>
            <a:spLocks noChangeArrowheads="1"/>
          </p:cNvSpPr>
          <p:nvPr/>
        </p:nvSpPr>
        <p:spPr bwMode="auto">
          <a:xfrm>
            <a:off x="3500438" y="2928938"/>
            <a:ext cx="3214687" cy="360362"/>
          </a:xfrm>
          <a:prstGeom prst="ellipse">
            <a:avLst/>
          </a:prstGeom>
          <a:solidFill>
            <a:srgbClr val="A37E21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FFFFFF"/>
            </a:outerShdw>
          </a:effectLst>
          <a:scene3d>
            <a:camera prst="orthographicFront"/>
            <a:lightRig rig="threePt" dir="t"/>
          </a:scene3d>
          <a:sp3d>
            <a:bevelT w="101600" prst="coolSlant"/>
          </a:sp3d>
        </p:spPr>
        <p:txBody>
          <a:bodyPr wrap="none" lIns="72000" rIns="72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経理承認／更新</a:t>
            </a:r>
          </a:p>
        </p:txBody>
      </p:sp>
      <p:sp>
        <p:nvSpPr>
          <p:cNvPr id="84" name="AutoShape 48"/>
          <p:cNvSpPr>
            <a:spLocks noChangeArrowheads="1"/>
          </p:cNvSpPr>
          <p:nvPr/>
        </p:nvSpPr>
        <p:spPr bwMode="auto">
          <a:xfrm>
            <a:off x="3929063" y="3714750"/>
            <a:ext cx="2571750" cy="285750"/>
          </a:xfrm>
          <a:prstGeom prst="roundRect">
            <a:avLst>
              <a:gd name="adj" fmla="val 16667"/>
            </a:avLst>
          </a:prstGeom>
          <a:solidFill>
            <a:srgbClr val="A37E21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coolSlant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支払予定処理</a:t>
            </a:r>
          </a:p>
        </p:txBody>
      </p:sp>
      <p:sp>
        <p:nvSpPr>
          <p:cNvPr id="85" name="AutoShape 48"/>
          <p:cNvSpPr>
            <a:spLocks noChangeArrowheads="1"/>
          </p:cNvSpPr>
          <p:nvPr/>
        </p:nvSpPr>
        <p:spPr bwMode="auto">
          <a:xfrm>
            <a:off x="4429125" y="5000625"/>
            <a:ext cx="1571625" cy="285750"/>
          </a:xfrm>
          <a:prstGeom prst="roundRect">
            <a:avLst>
              <a:gd name="adj" fmla="val 16667"/>
            </a:avLst>
          </a:prstGeom>
          <a:solidFill>
            <a:srgbClr val="A37E21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coolSlant"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支払確定処理</a:t>
            </a:r>
          </a:p>
        </p:txBody>
      </p:sp>
      <p:sp>
        <p:nvSpPr>
          <p:cNvPr id="86" name="フローチャート : 代替処理 85"/>
          <p:cNvSpPr/>
          <p:nvPr/>
        </p:nvSpPr>
        <p:spPr>
          <a:xfrm>
            <a:off x="285750" y="6143625"/>
            <a:ext cx="8643938" cy="285750"/>
          </a:xfrm>
          <a:prstGeom prst="flowChartAlternateProcess">
            <a:avLst/>
          </a:prstGeom>
          <a:solidFill>
            <a:srgbClr val="0082C2">
              <a:lumMod val="20000"/>
              <a:lumOff val="80000"/>
            </a:srgbClr>
          </a:solidFill>
          <a:ln w="9525" cap="flat" cmpd="sng" algn="ctr">
            <a:solidFill>
              <a:srgbClr val="0065AE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1" u="none" strike="noStrike" kern="0" cap="none" spc="0" normalizeH="0" baseline="0" noProof="0" dirty="0" err="1">
                <a:ln>
                  <a:noFill/>
                </a:ln>
                <a:solidFill>
                  <a:srgbClr val="0065AE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HGP創英角ｺﾞｼｯｸUB"/>
                <a:cs typeface="Times New Roman" pitchFamily="18" charset="0"/>
              </a:rPr>
              <a:t>SuperStream</a:t>
            </a: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0065AE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HGP創英角ｺﾞｼｯｸUB"/>
                <a:cs typeface="Times New Roman" pitchFamily="18" charset="0"/>
              </a:rPr>
              <a:t>-CORE</a:t>
            </a:r>
            <a:endParaRPr kumimoji="0" lang="ja-JP" altLang="en-US" sz="1200" b="0" i="0" u="none" strike="noStrike" kern="0" cap="none" spc="0" normalizeH="0" baseline="0" noProof="0" dirty="0">
              <a:ln>
                <a:noFill/>
              </a:ln>
              <a:solidFill>
                <a:srgbClr val="0065AE">
                  <a:lumMod val="75000"/>
                </a:srgbClr>
              </a:solidFill>
              <a:effectLst/>
              <a:uLnTx/>
              <a:uFillTx/>
              <a:latin typeface="Tahoma"/>
              <a:ea typeface="HGP創英角ｺﾞｼｯｸUB"/>
              <a:cs typeface="+mn-cs"/>
            </a:endParaRPr>
          </a:p>
        </p:txBody>
      </p:sp>
      <p:sp>
        <p:nvSpPr>
          <p:cNvPr id="87" name="フローチャート : 代替処理 86"/>
          <p:cNvSpPr/>
          <p:nvPr/>
        </p:nvSpPr>
        <p:spPr>
          <a:xfrm>
            <a:off x="5357813" y="5786438"/>
            <a:ext cx="1785937" cy="285750"/>
          </a:xfrm>
          <a:prstGeom prst="flowChartAlternateProcess">
            <a:avLst/>
          </a:prstGeom>
          <a:solidFill>
            <a:srgbClr val="0082C2">
              <a:lumMod val="20000"/>
              <a:lumOff val="80000"/>
            </a:srgbClr>
          </a:solidFill>
          <a:ln w="9525" cap="flat" cmpd="sng" algn="ctr">
            <a:solidFill>
              <a:srgbClr val="0065AE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1" u="none" strike="noStrike" kern="0" cap="none" spc="0" normalizeH="0" baseline="0" noProof="0" dirty="0" err="1">
                <a:ln>
                  <a:noFill/>
                </a:ln>
                <a:solidFill>
                  <a:srgbClr val="0065AE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HGP創英角ｺﾞｼｯｸUB"/>
                <a:cs typeface="Times New Roman" pitchFamily="18" charset="0"/>
              </a:rPr>
              <a:t>SuperStream</a:t>
            </a: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0065AE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HGP創英角ｺﾞｼｯｸUB"/>
                <a:cs typeface="Times New Roman" pitchFamily="18" charset="0"/>
              </a:rPr>
              <a:t>-PN+</a:t>
            </a:r>
            <a:endParaRPr kumimoji="0" lang="ja-JP" altLang="en-US" sz="1200" b="0" i="0" u="none" strike="noStrike" kern="0" cap="none" spc="0" normalizeH="0" baseline="0" noProof="0" dirty="0">
              <a:ln>
                <a:noFill/>
              </a:ln>
              <a:solidFill>
                <a:srgbClr val="0065AE">
                  <a:lumMod val="75000"/>
                </a:srgbClr>
              </a:solidFill>
              <a:effectLst/>
              <a:uLnTx/>
              <a:uFillTx/>
              <a:latin typeface="Tahoma"/>
              <a:ea typeface="HGP創英角ｺﾞｼｯｸUB"/>
              <a:cs typeface="+mn-cs"/>
            </a:endParaRPr>
          </a:p>
        </p:txBody>
      </p:sp>
      <p:sp>
        <p:nvSpPr>
          <p:cNvPr id="88" name="AutoShape 19"/>
          <p:cNvSpPr>
            <a:spLocks noChangeArrowheads="1"/>
          </p:cNvSpPr>
          <p:nvPr/>
        </p:nvSpPr>
        <p:spPr bwMode="auto">
          <a:xfrm>
            <a:off x="4429125" y="2189163"/>
            <a:ext cx="287338" cy="668337"/>
          </a:xfrm>
          <a:prstGeom prst="downArrow">
            <a:avLst>
              <a:gd name="adj1" fmla="val 50000"/>
              <a:gd name="adj2" fmla="val 57137"/>
            </a:avLst>
          </a:prstGeom>
          <a:solidFill>
            <a:srgbClr val="0065AE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9" name="AutoShape 19"/>
          <p:cNvSpPr>
            <a:spLocks noChangeArrowheads="1"/>
          </p:cNvSpPr>
          <p:nvPr/>
        </p:nvSpPr>
        <p:spPr bwMode="auto">
          <a:xfrm>
            <a:off x="6143625" y="2189163"/>
            <a:ext cx="287338" cy="668337"/>
          </a:xfrm>
          <a:prstGeom prst="downArrow">
            <a:avLst>
              <a:gd name="adj1" fmla="val 50000"/>
              <a:gd name="adj2" fmla="val 57137"/>
            </a:avLst>
          </a:prstGeom>
          <a:solidFill>
            <a:srgbClr val="0065AE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0" name="AutoShape 8"/>
          <p:cNvSpPr>
            <a:spLocks noChangeArrowheads="1"/>
          </p:cNvSpPr>
          <p:nvPr/>
        </p:nvSpPr>
        <p:spPr bwMode="auto">
          <a:xfrm>
            <a:off x="8391525" y="2962275"/>
            <a:ext cx="282575" cy="700088"/>
          </a:xfrm>
          <a:prstGeom prst="downArrow">
            <a:avLst>
              <a:gd name="adj1" fmla="val 50000"/>
              <a:gd name="adj2" fmla="val 64049"/>
            </a:avLst>
          </a:prstGeom>
          <a:solidFill>
            <a:srgbClr val="0065AE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1" name="AutoShape 8"/>
          <p:cNvSpPr>
            <a:spLocks noChangeArrowheads="1"/>
          </p:cNvSpPr>
          <p:nvPr/>
        </p:nvSpPr>
        <p:spPr bwMode="auto">
          <a:xfrm>
            <a:off x="5357813" y="2617788"/>
            <a:ext cx="282575" cy="311150"/>
          </a:xfrm>
          <a:prstGeom prst="downArrow">
            <a:avLst>
              <a:gd name="adj1" fmla="val 50000"/>
              <a:gd name="adj2" fmla="val 63926"/>
            </a:avLst>
          </a:prstGeom>
          <a:solidFill>
            <a:srgbClr val="0065AE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2" name="AutoShape 8"/>
          <p:cNvSpPr>
            <a:spLocks noChangeArrowheads="1"/>
          </p:cNvSpPr>
          <p:nvPr/>
        </p:nvSpPr>
        <p:spPr bwMode="auto">
          <a:xfrm>
            <a:off x="2574925" y="2643188"/>
            <a:ext cx="282575" cy="311150"/>
          </a:xfrm>
          <a:prstGeom prst="downArrow">
            <a:avLst>
              <a:gd name="adj1" fmla="val 50000"/>
              <a:gd name="adj2" fmla="val 63926"/>
            </a:avLst>
          </a:prstGeom>
          <a:solidFill>
            <a:srgbClr val="0065AE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3" name="AutoShape 8"/>
          <p:cNvSpPr>
            <a:spLocks noChangeArrowheads="1"/>
          </p:cNvSpPr>
          <p:nvPr/>
        </p:nvSpPr>
        <p:spPr bwMode="auto">
          <a:xfrm>
            <a:off x="1638300" y="3357563"/>
            <a:ext cx="282575" cy="285750"/>
          </a:xfrm>
          <a:prstGeom prst="downArrow">
            <a:avLst>
              <a:gd name="adj1" fmla="val 50000"/>
              <a:gd name="adj2" fmla="val 64045"/>
            </a:avLst>
          </a:prstGeom>
          <a:solidFill>
            <a:srgbClr val="0065AE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4" name="AutoShape 8"/>
          <p:cNvSpPr>
            <a:spLocks noChangeArrowheads="1"/>
          </p:cNvSpPr>
          <p:nvPr/>
        </p:nvSpPr>
        <p:spPr bwMode="auto">
          <a:xfrm>
            <a:off x="5014913" y="3357563"/>
            <a:ext cx="282575" cy="285750"/>
          </a:xfrm>
          <a:prstGeom prst="downArrow">
            <a:avLst>
              <a:gd name="adj1" fmla="val 50000"/>
              <a:gd name="adj2" fmla="val 64045"/>
            </a:avLst>
          </a:prstGeom>
          <a:solidFill>
            <a:srgbClr val="0065AE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5" name="AutoShape 19"/>
          <p:cNvSpPr>
            <a:spLocks noChangeArrowheads="1"/>
          </p:cNvSpPr>
          <p:nvPr/>
        </p:nvSpPr>
        <p:spPr bwMode="auto">
          <a:xfrm>
            <a:off x="571500" y="2357438"/>
            <a:ext cx="287338" cy="571500"/>
          </a:xfrm>
          <a:prstGeom prst="downArrow">
            <a:avLst>
              <a:gd name="adj1" fmla="val 50000"/>
              <a:gd name="adj2" fmla="val 57182"/>
            </a:avLst>
          </a:prstGeom>
          <a:solidFill>
            <a:srgbClr val="0065AE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6" name="AutoShape 19"/>
          <p:cNvSpPr>
            <a:spLocks noChangeArrowheads="1"/>
          </p:cNvSpPr>
          <p:nvPr/>
        </p:nvSpPr>
        <p:spPr bwMode="auto">
          <a:xfrm>
            <a:off x="3643313" y="2357438"/>
            <a:ext cx="287337" cy="571500"/>
          </a:xfrm>
          <a:prstGeom prst="downArrow">
            <a:avLst>
              <a:gd name="adj1" fmla="val 50000"/>
              <a:gd name="adj2" fmla="val 57182"/>
            </a:avLst>
          </a:prstGeom>
          <a:solidFill>
            <a:srgbClr val="0065AE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7" name="AutoShape 19"/>
          <p:cNvSpPr>
            <a:spLocks noChangeArrowheads="1"/>
          </p:cNvSpPr>
          <p:nvPr/>
        </p:nvSpPr>
        <p:spPr bwMode="auto">
          <a:xfrm>
            <a:off x="571500" y="3286125"/>
            <a:ext cx="287338" cy="2771775"/>
          </a:xfrm>
          <a:prstGeom prst="downArrow">
            <a:avLst>
              <a:gd name="adj1" fmla="val 50000"/>
              <a:gd name="adj2" fmla="val 57164"/>
            </a:avLst>
          </a:prstGeom>
          <a:solidFill>
            <a:srgbClr val="0065AE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8" name="AutoShape 19"/>
          <p:cNvSpPr>
            <a:spLocks noChangeArrowheads="1"/>
          </p:cNvSpPr>
          <p:nvPr/>
        </p:nvSpPr>
        <p:spPr bwMode="auto">
          <a:xfrm>
            <a:off x="7858125" y="4071938"/>
            <a:ext cx="287338" cy="2000250"/>
          </a:xfrm>
          <a:prstGeom prst="downArrow">
            <a:avLst>
              <a:gd name="adj1" fmla="val 50000"/>
              <a:gd name="adj2" fmla="val 57173"/>
            </a:avLst>
          </a:prstGeom>
          <a:solidFill>
            <a:srgbClr val="0065AE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9" name="AutoShape 19"/>
          <p:cNvSpPr>
            <a:spLocks noChangeArrowheads="1"/>
          </p:cNvSpPr>
          <p:nvPr/>
        </p:nvSpPr>
        <p:spPr bwMode="auto">
          <a:xfrm>
            <a:off x="3429000" y="3286125"/>
            <a:ext cx="287338" cy="2857500"/>
          </a:xfrm>
          <a:prstGeom prst="downArrow">
            <a:avLst>
              <a:gd name="adj1" fmla="val 50000"/>
              <a:gd name="adj2" fmla="val 57182"/>
            </a:avLst>
          </a:prstGeom>
          <a:solidFill>
            <a:srgbClr val="0065AE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0" name="AutoShape 19"/>
          <p:cNvSpPr>
            <a:spLocks noChangeArrowheads="1"/>
          </p:cNvSpPr>
          <p:nvPr/>
        </p:nvSpPr>
        <p:spPr bwMode="auto">
          <a:xfrm>
            <a:off x="4713288" y="5286375"/>
            <a:ext cx="287337" cy="857250"/>
          </a:xfrm>
          <a:prstGeom prst="downArrow">
            <a:avLst>
              <a:gd name="adj1" fmla="val 50000"/>
              <a:gd name="adj2" fmla="val 57182"/>
            </a:avLst>
          </a:prstGeom>
          <a:solidFill>
            <a:srgbClr val="0065AE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1" name="AutoShape 19"/>
          <p:cNvSpPr>
            <a:spLocks noChangeArrowheads="1"/>
          </p:cNvSpPr>
          <p:nvPr/>
        </p:nvSpPr>
        <p:spPr bwMode="auto">
          <a:xfrm>
            <a:off x="5357813" y="5357813"/>
            <a:ext cx="287337" cy="428625"/>
          </a:xfrm>
          <a:prstGeom prst="downArrow">
            <a:avLst>
              <a:gd name="adj1" fmla="val 50000"/>
              <a:gd name="adj2" fmla="val 57182"/>
            </a:avLst>
          </a:prstGeom>
          <a:solidFill>
            <a:srgbClr val="0065AE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2" name="AutoShape 8"/>
          <p:cNvSpPr>
            <a:spLocks noChangeArrowheads="1"/>
          </p:cNvSpPr>
          <p:nvPr/>
        </p:nvSpPr>
        <p:spPr bwMode="auto">
          <a:xfrm>
            <a:off x="5072063" y="4071938"/>
            <a:ext cx="282575" cy="928687"/>
          </a:xfrm>
          <a:prstGeom prst="downArrow">
            <a:avLst>
              <a:gd name="adj1" fmla="val 50000"/>
              <a:gd name="adj2" fmla="val 64041"/>
            </a:avLst>
          </a:prstGeom>
          <a:solidFill>
            <a:srgbClr val="0065AE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3" name="AutoShape 8"/>
          <p:cNvSpPr>
            <a:spLocks noChangeArrowheads="1"/>
          </p:cNvSpPr>
          <p:nvPr/>
        </p:nvSpPr>
        <p:spPr bwMode="auto">
          <a:xfrm rot="16200000">
            <a:off x="6288088" y="4787900"/>
            <a:ext cx="282575" cy="714375"/>
          </a:xfrm>
          <a:prstGeom prst="downArrow">
            <a:avLst>
              <a:gd name="adj1" fmla="val 50000"/>
              <a:gd name="adj2" fmla="val 64045"/>
            </a:avLst>
          </a:prstGeom>
          <a:solidFill>
            <a:srgbClr val="0065AE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4" name="円柱 103"/>
          <p:cNvSpPr/>
          <p:nvPr/>
        </p:nvSpPr>
        <p:spPr>
          <a:xfrm>
            <a:off x="6858000" y="4786313"/>
            <a:ext cx="714375" cy="571500"/>
          </a:xfrm>
          <a:prstGeom prst="can">
            <a:avLst/>
          </a:prstGeom>
          <a:solidFill>
            <a:srgbClr val="557630"/>
          </a:solidFill>
          <a:ln w="9525" cap="flat" cmpd="sng" algn="ctr">
            <a:solidFill>
              <a:srgbClr val="4A6224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ＦＢ</a:t>
            </a:r>
            <a:endParaRPr kumimoji="0" lang="en-US" altLang="ja-JP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データ</a:t>
            </a:r>
          </a:p>
        </p:txBody>
      </p:sp>
      <p:sp>
        <p:nvSpPr>
          <p:cNvPr id="105" name="AutoShape 20"/>
          <p:cNvSpPr>
            <a:spLocks noChangeArrowheads="1"/>
          </p:cNvSpPr>
          <p:nvPr/>
        </p:nvSpPr>
        <p:spPr bwMode="auto">
          <a:xfrm>
            <a:off x="5715000" y="3429000"/>
            <a:ext cx="785813" cy="500063"/>
          </a:xfrm>
          <a:prstGeom prst="flowChartDocument">
            <a:avLst/>
          </a:prstGeom>
          <a:solidFill>
            <a:srgbClr val="B31919">
              <a:lumMod val="20000"/>
              <a:lumOff val="80000"/>
              <a:alpha val="50000"/>
            </a:srgbClr>
          </a:solidFill>
          <a:ln w="6350">
            <a:solidFill>
              <a:srgbClr val="9E3039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支払予定</a:t>
            </a:r>
            <a:endParaRPr kumimoji="0" lang="en-US" altLang="ja-JP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各種帳票</a:t>
            </a:r>
          </a:p>
        </p:txBody>
      </p:sp>
      <p:sp>
        <p:nvSpPr>
          <p:cNvPr id="106" name="AutoShape 20"/>
          <p:cNvSpPr>
            <a:spLocks noChangeArrowheads="1"/>
          </p:cNvSpPr>
          <p:nvPr/>
        </p:nvSpPr>
        <p:spPr bwMode="auto">
          <a:xfrm>
            <a:off x="4214813" y="4643438"/>
            <a:ext cx="790575" cy="500062"/>
          </a:xfrm>
          <a:prstGeom prst="flowChartDocument">
            <a:avLst/>
          </a:prstGeom>
          <a:solidFill>
            <a:srgbClr val="B31919">
              <a:lumMod val="20000"/>
              <a:lumOff val="80000"/>
              <a:alpha val="50000"/>
            </a:srgbClr>
          </a:solidFill>
          <a:ln w="6350">
            <a:solidFill>
              <a:srgbClr val="9E3039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支払確定</a:t>
            </a:r>
            <a:endParaRPr kumimoji="0" lang="en-US" altLang="ja-JP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各種帳票</a:t>
            </a:r>
          </a:p>
        </p:txBody>
      </p:sp>
      <p:sp>
        <p:nvSpPr>
          <p:cNvPr id="107" name="AutoShape 21"/>
          <p:cNvSpPr>
            <a:spLocks noChangeArrowheads="1"/>
          </p:cNvSpPr>
          <p:nvPr/>
        </p:nvSpPr>
        <p:spPr bwMode="auto">
          <a:xfrm>
            <a:off x="285750" y="4500563"/>
            <a:ext cx="857250" cy="293687"/>
          </a:xfrm>
          <a:prstGeom prst="rect">
            <a:avLst/>
          </a:prstGeom>
          <a:solidFill>
            <a:srgbClr val="4A6224">
              <a:lumMod val="20000"/>
              <a:lumOff val="80000"/>
            </a:srgbClr>
          </a:solidFill>
          <a:ln w="6350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計上仕訳</a:t>
            </a:r>
          </a:p>
        </p:txBody>
      </p:sp>
      <p:sp>
        <p:nvSpPr>
          <p:cNvPr id="108" name="AutoShape 21"/>
          <p:cNvSpPr>
            <a:spLocks noChangeArrowheads="1"/>
          </p:cNvSpPr>
          <p:nvPr/>
        </p:nvSpPr>
        <p:spPr bwMode="auto">
          <a:xfrm>
            <a:off x="3071813" y="4500563"/>
            <a:ext cx="857250" cy="293687"/>
          </a:xfrm>
          <a:prstGeom prst="rect">
            <a:avLst/>
          </a:prstGeom>
          <a:solidFill>
            <a:srgbClr val="4A6224">
              <a:lumMod val="20000"/>
              <a:lumOff val="80000"/>
            </a:srgbClr>
          </a:solidFill>
          <a:ln w="6350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計上仕訳</a:t>
            </a:r>
          </a:p>
        </p:txBody>
      </p:sp>
      <p:sp>
        <p:nvSpPr>
          <p:cNvPr id="109" name="AutoShape 21"/>
          <p:cNvSpPr>
            <a:spLocks noChangeArrowheads="1"/>
          </p:cNvSpPr>
          <p:nvPr/>
        </p:nvSpPr>
        <p:spPr bwMode="auto">
          <a:xfrm>
            <a:off x="7572375" y="4429125"/>
            <a:ext cx="857250" cy="293688"/>
          </a:xfrm>
          <a:prstGeom prst="rect">
            <a:avLst/>
          </a:prstGeom>
          <a:solidFill>
            <a:srgbClr val="4A6224">
              <a:lumMod val="20000"/>
              <a:lumOff val="80000"/>
            </a:srgbClr>
          </a:solidFill>
          <a:ln w="6350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計上仕訳</a:t>
            </a:r>
          </a:p>
        </p:txBody>
      </p:sp>
      <p:sp>
        <p:nvSpPr>
          <p:cNvPr id="110" name="AutoShape 21"/>
          <p:cNvSpPr>
            <a:spLocks noChangeArrowheads="1"/>
          </p:cNvSpPr>
          <p:nvPr/>
        </p:nvSpPr>
        <p:spPr bwMode="auto">
          <a:xfrm>
            <a:off x="4614863" y="5410200"/>
            <a:ext cx="571500" cy="428625"/>
          </a:xfrm>
          <a:prstGeom prst="rect">
            <a:avLst/>
          </a:prstGeom>
          <a:solidFill>
            <a:srgbClr val="4A6224">
              <a:lumMod val="20000"/>
              <a:lumOff val="80000"/>
            </a:srgbClr>
          </a:solidFill>
          <a:ln w="6350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決済</a:t>
            </a:r>
            <a:endParaRPr kumimoji="0" lang="en-US" altLang="ja-JP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仕訳</a:t>
            </a:r>
          </a:p>
        </p:txBody>
      </p:sp>
      <p:sp>
        <p:nvSpPr>
          <p:cNvPr id="111" name="AutoShape 21"/>
          <p:cNvSpPr>
            <a:spLocks noChangeArrowheads="1"/>
          </p:cNvSpPr>
          <p:nvPr/>
        </p:nvSpPr>
        <p:spPr bwMode="auto">
          <a:xfrm>
            <a:off x="5643563" y="5429250"/>
            <a:ext cx="1071562" cy="293688"/>
          </a:xfrm>
          <a:prstGeom prst="rect">
            <a:avLst/>
          </a:prstGeom>
          <a:solidFill>
            <a:srgbClr val="4A6224">
              <a:lumMod val="20000"/>
              <a:lumOff val="80000"/>
            </a:srgbClr>
          </a:solidFill>
          <a:ln w="6350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支払手形データ</a:t>
            </a:r>
          </a:p>
        </p:txBody>
      </p:sp>
      <p:sp>
        <p:nvSpPr>
          <p:cNvPr id="112" name="Oval 13"/>
          <p:cNvSpPr>
            <a:spLocks noChangeArrowheads="1"/>
          </p:cNvSpPr>
          <p:nvPr/>
        </p:nvSpPr>
        <p:spPr bwMode="auto">
          <a:xfrm>
            <a:off x="5572125" y="4286250"/>
            <a:ext cx="1230313" cy="430213"/>
          </a:xfrm>
          <a:prstGeom prst="ellipse">
            <a:avLst/>
          </a:prstGeom>
          <a:solidFill>
            <a:srgbClr val="0065AE">
              <a:lumMod val="60000"/>
              <a:lumOff val="40000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FFFFFF"/>
            </a:outerShdw>
          </a:effectLst>
          <a:scene3d>
            <a:camera prst="orthographicFront"/>
            <a:lightRig rig="threePt" dir="t"/>
          </a:scene3d>
          <a:sp3d>
            <a:bevelT w="101600" prst="coolSlant"/>
          </a:sp3d>
        </p:spPr>
        <p:txBody>
          <a:bodyPr wrap="none" lIns="72000" rIns="72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支払変更入力</a:t>
            </a:r>
            <a:endParaRPr kumimoji="0" lang="ja-JP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3" name="AutoShape 19"/>
          <p:cNvSpPr>
            <a:spLocks noChangeArrowheads="1"/>
          </p:cNvSpPr>
          <p:nvPr/>
        </p:nvSpPr>
        <p:spPr bwMode="auto">
          <a:xfrm>
            <a:off x="3927475" y="4071938"/>
            <a:ext cx="287338" cy="2071687"/>
          </a:xfrm>
          <a:prstGeom prst="downArrow">
            <a:avLst>
              <a:gd name="adj1" fmla="val 50000"/>
              <a:gd name="adj2" fmla="val 57179"/>
            </a:avLst>
          </a:prstGeom>
          <a:solidFill>
            <a:srgbClr val="0065AE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4" name="AutoShape 21"/>
          <p:cNvSpPr>
            <a:spLocks noChangeArrowheads="1"/>
          </p:cNvSpPr>
          <p:nvPr/>
        </p:nvSpPr>
        <p:spPr bwMode="auto">
          <a:xfrm>
            <a:off x="3714750" y="5429250"/>
            <a:ext cx="685800" cy="428625"/>
          </a:xfrm>
          <a:prstGeom prst="rect">
            <a:avLst/>
          </a:prstGeom>
          <a:solidFill>
            <a:srgbClr val="4A6224">
              <a:lumMod val="20000"/>
              <a:lumOff val="80000"/>
            </a:srgbClr>
          </a:solidFill>
          <a:ln w="6350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資金繰</a:t>
            </a:r>
            <a:endParaRPr kumimoji="0" lang="en-US" altLang="ja-JP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データ</a:t>
            </a:r>
          </a:p>
        </p:txBody>
      </p:sp>
      <p:sp>
        <p:nvSpPr>
          <p:cNvPr id="115" name="AutoShape 8"/>
          <p:cNvSpPr>
            <a:spLocks noChangeArrowheads="1"/>
          </p:cNvSpPr>
          <p:nvPr/>
        </p:nvSpPr>
        <p:spPr bwMode="auto">
          <a:xfrm rot="5400000">
            <a:off x="5287962" y="4356101"/>
            <a:ext cx="282575" cy="285750"/>
          </a:xfrm>
          <a:prstGeom prst="downArrow">
            <a:avLst>
              <a:gd name="adj1" fmla="val 50000"/>
              <a:gd name="adj2" fmla="val 64045"/>
            </a:avLst>
          </a:prstGeom>
          <a:solidFill>
            <a:srgbClr val="0065AE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6" name="AutoShape 8"/>
          <p:cNvSpPr>
            <a:spLocks noChangeArrowheads="1"/>
          </p:cNvSpPr>
          <p:nvPr/>
        </p:nvSpPr>
        <p:spPr bwMode="auto">
          <a:xfrm rot="16200000">
            <a:off x="3125788" y="3219450"/>
            <a:ext cx="282575" cy="1285875"/>
          </a:xfrm>
          <a:prstGeom prst="downArrow">
            <a:avLst>
              <a:gd name="adj1" fmla="val 50000"/>
              <a:gd name="adj2" fmla="val 64045"/>
            </a:avLst>
          </a:prstGeom>
          <a:solidFill>
            <a:srgbClr val="0065AE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7" name="AutoShape 8"/>
          <p:cNvSpPr>
            <a:spLocks noChangeArrowheads="1"/>
          </p:cNvSpPr>
          <p:nvPr/>
        </p:nvSpPr>
        <p:spPr bwMode="auto">
          <a:xfrm rot="5400000">
            <a:off x="6595269" y="3620294"/>
            <a:ext cx="282575" cy="471487"/>
          </a:xfrm>
          <a:prstGeom prst="downArrow">
            <a:avLst>
              <a:gd name="adj1" fmla="val 50000"/>
              <a:gd name="adj2" fmla="val 64046"/>
            </a:avLst>
          </a:prstGeom>
          <a:solidFill>
            <a:srgbClr val="0065AE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1" name="フッター プレースホルダ 12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© 2014  SuperStream Inc. All rights reserved.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46D8-D7B5-4D56-87FA-7DDE5FCE23CA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pic>
        <p:nvPicPr>
          <p:cNvPr id="5" name="図 4" descr="1ログイ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052000"/>
            <a:ext cx="4740660" cy="3133381"/>
          </a:xfrm>
          <a:prstGeom prst="rect">
            <a:avLst/>
          </a:prstGeom>
        </p:spPr>
      </p:pic>
      <p:sp>
        <p:nvSpPr>
          <p:cNvPr id="10" name="タイトル 2"/>
          <p:cNvSpPr txBox="1">
            <a:spLocks/>
          </p:cNvSpPr>
          <p:nvPr/>
        </p:nvSpPr>
        <p:spPr>
          <a:xfrm>
            <a:off x="503238" y="215900"/>
            <a:ext cx="8137525" cy="1008063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2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１、共通</a:t>
            </a:r>
            <a:endParaRPr lang="en-US" altLang="ja-JP" sz="2200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</a:t>
            </a:r>
            <a:r>
              <a:rPr kumimoji="1" lang="ja-JP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ログイン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1340768"/>
            <a:ext cx="8640960" cy="504056"/>
          </a:xfrm>
          <a:prstGeom prst="roundRect">
            <a:avLst/>
          </a:prstGeom>
          <a:solidFill>
            <a:srgbClr val="E27100"/>
          </a:solidFill>
          <a:scene3d>
            <a:camera prst="orthographicFront"/>
            <a:lightRig rig="threePt" dir="t"/>
          </a:scene3d>
          <a:sp3d prstMaterial="plastic">
            <a:bevelT/>
          </a:sp3d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SuperStream</a:t>
            </a:r>
            <a:r>
              <a:rPr kumimoji="1" lang="en-US" altLang="ja-JP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kumimoji="1" lang="en-US" altLang="ja-JP" sz="14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CORE</a:t>
            </a:r>
            <a:r>
              <a:rPr kumimoji="1" lang="ja-JP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シリーズでは、メニューや勘定科目、部門等の権限をユーザー単位にご設定いただけます。</a:t>
            </a:r>
            <a:endParaRPr kumimoji="1" lang="ja-JP" alt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フローチャート: 処理 11"/>
          <p:cNvSpPr/>
          <p:nvPr/>
        </p:nvSpPr>
        <p:spPr>
          <a:xfrm>
            <a:off x="5580112" y="2132856"/>
            <a:ext cx="2736304" cy="165618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88000" rtlCol="0" anchor="ctr"/>
          <a:lstStyle/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会社コード：</a:t>
            </a:r>
            <a:r>
              <a:rPr lang="en-US" altLang="ja-JP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DEMO</a:t>
            </a: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ユーザー</a:t>
            </a:r>
            <a:r>
              <a:rPr lang="en-US" altLang="ja-JP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ID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lang="en-US" altLang="ja-JP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SS03</a:t>
            </a: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パスワード：</a:t>
            </a:r>
            <a:r>
              <a:rPr lang="en-US" altLang="ja-JP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SS03</a:t>
            </a: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処理日：今日の日付</a:t>
            </a:r>
            <a:endParaRPr lang="en-US" altLang="ja-JP" sz="11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支社コード：</a:t>
            </a:r>
            <a:r>
              <a:rPr lang="en-US" altLang="ja-JP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10000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東京本社</a:t>
            </a:r>
            <a:endParaRPr lang="ja-JP" altLang="en-US" sz="11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2160" y="1988840"/>
            <a:ext cx="1944216" cy="360040"/>
          </a:xfrm>
          <a:prstGeom prst="roundRect">
            <a:avLst/>
          </a:prstGeom>
          <a:solidFill>
            <a:srgbClr val="0065A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ログイン情報</a:t>
            </a:r>
          </a:p>
        </p:txBody>
      </p:sp>
      <p:sp>
        <p:nvSpPr>
          <p:cNvPr id="15" name="フッター プレースホルダ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© 2014  SuperStream Inc. All rights reserved.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46D8-D7B5-4D56-87FA-7DDE5FCE23CA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10" name="タイトル 2"/>
          <p:cNvSpPr txBox="1">
            <a:spLocks/>
          </p:cNvSpPr>
          <p:nvPr/>
        </p:nvSpPr>
        <p:spPr>
          <a:xfrm>
            <a:off x="503238" y="215900"/>
            <a:ext cx="8137525" cy="1008063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2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lang="ja-JP" altLang="en-US" sz="2200" dirty="0" err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</a:t>
            </a:r>
            <a:r>
              <a:rPr lang="ja-JP" altLang="en-US" sz="22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請求書入力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1340768"/>
            <a:ext cx="8640960" cy="504056"/>
          </a:xfrm>
          <a:prstGeom prst="roundRect">
            <a:avLst/>
          </a:prstGeom>
          <a:solidFill>
            <a:srgbClr val="E27100"/>
          </a:solidFill>
          <a:scene3d>
            <a:camera prst="orthographicFront"/>
            <a:lightRig rig="threePt" dir="t"/>
          </a:scene3d>
          <a:sp3d prstMaterial="plastic">
            <a:bevelT/>
          </a:sp3d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4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仕入先マスタの情報をもとに、債務明細、支払情報がセットされます。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フローチャート: 処理 11"/>
          <p:cNvSpPr/>
          <p:nvPr/>
        </p:nvSpPr>
        <p:spPr>
          <a:xfrm>
            <a:off x="5724128" y="2132856"/>
            <a:ext cx="3168352" cy="2664296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88000" rtlCol="0" anchor="ctr"/>
          <a:lstStyle/>
          <a:p>
            <a:pPr>
              <a:lnSpc>
                <a:spcPct val="150000"/>
              </a:lnSpc>
            </a:pPr>
            <a:endParaRPr lang="en-US" altLang="ja-JP" sz="11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仕入先：</a:t>
            </a:r>
            <a:r>
              <a:rPr lang="en-US" altLang="ja-JP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2001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勝どき製作所</a:t>
            </a:r>
            <a:endParaRPr lang="en-US" altLang="ja-JP" sz="11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科目：</a:t>
            </a:r>
            <a:r>
              <a:rPr lang="en-US" altLang="ja-JP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43300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商品仕入高</a:t>
            </a:r>
            <a:endParaRPr lang="en-US" altLang="ja-JP" sz="11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部門：</a:t>
            </a:r>
            <a:r>
              <a:rPr lang="en-US" altLang="ja-JP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11100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東京営業第一</a:t>
            </a:r>
            <a:r>
              <a:rPr lang="en-US" altLang="ja-JP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G</a:t>
            </a: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相手先（仕入先）：</a:t>
            </a:r>
            <a:r>
              <a:rPr lang="en-US" altLang="ja-JP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2001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勝どき製作所</a:t>
            </a:r>
            <a:endParaRPr lang="en-US" altLang="ja-JP" sz="11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商品：自由に入力</a:t>
            </a:r>
            <a:endParaRPr lang="en-US" altLang="ja-JP" sz="11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地域：自由に入力</a:t>
            </a:r>
            <a:endParaRPr lang="en-US" altLang="ja-JP" sz="11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プロジェクト：自由に入力</a:t>
            </a:r>
            <a:endParaRPr lang="en-US" altLang="ja-JP" sz="11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金額：自由に入力</a:t>
            </a:r>
            <a:endParaRPr lang="en-US" altLang="ja-JP" sz="11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摘要：自由に入力</a:t>
            </a:r>
            <a:endParaRPr lang="en-US" altLang="ja-JP" sz="11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44208" y="1988840"/>
            <a:ext cx="1944216" cy="360040"/>
          </a:xfrm>
          <a:prstGeom prst="roundRect">
            <a:avLst/>
          </a:prstGeom>
          <a:solidFill>
            <a:srgbClr val="0065A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入力情報</a:t>
            </a:r>
          </a:p>
        </p:txBody>
      </p:sp>
      <p:pic>
        <p:nvPicPr>
          <p:cNvPr id="14" name="図 13" descr="請求書入力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000" y="2052000"/>
            <a:ext cx="4938713" cy="3605213"/>
          </a:xfrm>
          <a:prstGeom prst="rect">
            <a:avLst/>
          </a:prstGeom>
        </p:spPr>
      </p:pic>
      <p:sp>
        <p:nvSpPr>
          <p:cNvPr id="17" name="角丸四角形吹き出し 16"/>
          <p:cNvSpPr/>
          <p:nvPr/>
        </p:nvSpPr>
        <p:spPr>
          <a:xfrm>
            <a:off x="4860032" y="4869160"/>
            <a:ext cx="2088232" cy="648072"/>
          </a:xfrm>
          <a:prstGeom prst="wedgeRoundRectCallout">
            <a:avLst>
              <a:gd name="adj1" fmla="val -62437"/>
              <a:gd name="adj2" fmla="val -108295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kern="0" dirty="0" smtClean="0">
                <a:solidFill>
                  <a:sysClr val="windowText" lastClr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支払方法、支払予定日は変更が可能です。</a:t>
            </a:r>
            <a:endParaRPr kumimoji="1" lang="ja-JP" altLang="en-US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3563888" y="2780928"/>
            <a:ext cx="2160240" cy="360040"/>
          </a:xfrm>
          <a:prstGeom prst="wedgeRoundRectCallout">
            <a:avLst>
              <a:gd name="adj1" fmla="val -37538"/>
              <a:gd name="adj2" fmla="val -72329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スポット払にも対応しています。</a:t>
            </a:r>
            <a:endParaRPr kumimoji="1" lang="ja-JP" altLang="en-US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6" name="フッター プレースホルダ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© 2014  SuperStream Inc. All rights reserved.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46D8-D7B5-4D56-87FA-7DDE5FCE23CA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10" name="タイトル 2"/>
          <p:cNvSpPr txBox="1">
            <a:spLocks/>
          </p:cNvSpPr>
          <p:nvPr/>
        </p:nvSpPr>
        <p:spPr>
          <a:xfrm>
            <a:off x="503238" y="215900"/>
            <a:ext cx="8137525" cy="1008063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2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２、帳票出力</a:t>
            </a:r>
            <a:endParaRPr lang="en-US" altLang="ja-JP" sz="2200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</a:t>
            </a:r>
            <a:r>
              <a:rPr lang="ja-JP" altLang="en-US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支払予定一覧表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1340768"/>
            <a:ext cx="8640960" cy="504056"/>
          </a:xfrm>
          <a:prstGeom prst="roundRect">
            <a:avLst/>
          </a:prstGeom>
          <a:solidFill>
            <a:srgbClr val="E27100"/>
          </a:solidFill>
          <a:scene3d>
            <a:camera prst="orthographicFront"/>
            <a:lightRig rig="threePt" dir="t"/>
          </a:scene3d>
          <a:sp3d prstMaterial="plastic">
            <a:bevelT/>
          </a:sp3d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SuperStream</a:t>
            </a:r>
            <a:r>
              <a:rPr kumimoji="1" lang="en-US" altLang="ja-JP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kumimoji="1" lang="en-US" altLang="ja-JP" sz="14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AP+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では、全ての帳票で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Excel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出力が可能です。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フローチャート: 処理 11"/>
          <p:cNvSpPr/>
          <p:nvPr/>
        </p:nvSpPr>
        <p:spPr>
          <a:xfrm>
            <a:off x="6300192" y="2132856"/>
            <a:ext cx="2736304" cy="165618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88000" rtlCol="0" anchor="ctr"/>
          <a:lstStyle/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支払予定日：全指定</a:t>
            </a:r>
            <a:endParaRPr lang="en-US" altLang="ja-JP" sz="11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支払管理コード：</a:t>
            </a:r>
            <a:r>
              <a:rPr lang="en-US" altLang="ja-JP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10000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東京本社</a:t>
            </a:r>
            <a:endParaRPr lang="en-US" altLang="ja-JP" sz="11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支払業務区分：全サイクル</a:t>
            </a:r>
            <a:endParaRPr lang="en-US" altLang="ja-JP" sz="11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32240" y="1988840"/>
            <a:ext cx="1944216" cy="360040"/>
          </a:xfrm>
          <a:prstGeom prst="roundRect">
            <a:avLst/>
          </a:prstGeom>
          <a:solidFill>
            <a:srgbClr val="0065A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出力情報</a:t>
            </a:r>
          </a:p>
        </p:txBody>
      </p:sp>
      <p:pic>
        <p:nvPicPr>
          <p:cNvPr id="8" name="図 7" descr="支払予定一覧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001" y="2052000"/>
            <a:ext cx="5940743" cy="3819049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2843808" y="2492896"/>
            <a:ext cx="936104" cy="360040"/>
          </a:xfrm>
          <a:prstGeom prst="wedgeRoundRectCallout">
            <a:avLst>
              <a:gd name="adj1" fmla="val -62437"/>
              <a:gd name="adj2" fmla="val 34738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自社の口座</a:t>
            </a:r>
            <a:endParaRPr kumimoji="1" lang="ja-JP" altLang="en-US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6" name="フッター プレースホルダ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© 2014  SuperStream Inc. All rights reserved.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46D8-D7B5-4D56-87FA-7DDE5FCE23CA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8" name="タイトル 2"/>
          <p:cNvSpPr txBox="1">
            <a:spLocks/>
          </p:cNvSpPr>
          <p:nvPr/>
        </p:nvSpPr>
        <p:spPr>
          <a:xfrm>
            <a:off x="503238" y="215900"/>
            <a:ext cx="8137525" cy="1008063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2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２、帳票出力</a:t>
            </a:r>
            <a:endParaRPr lang="en-US" altLang="ja-JP" sz="2200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</a:t>
            </a:r>
            <a:r>
              <a:rPr lang="ja-JP" altLang="en-US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支払先別支払予定一覧表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520" y="1340768"/>
            <a:ext cx="8640960" cy="504056"/>
          </a:xfrm>
          <a:prstGeom prst="roundRect">
            <a:avLst/>
          </a:prstGeom>
          <a:solidFill>
            <a:srgbClr val="E27100"/>
          </a:solidFill>
          <a:scene3d>
            <a:camera prst="orthographicFront"/>
            <a:lightRig rig="threePt" dir="t"/>
          </a:scene3d>
          <a:sp3d prstMaterial="plastic">
            <a:bevelT/>
          </a:sp3d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SuperStream</a:t>
            </a:r>
            <a:r>
              <a:rPr kumimoji="1" lang="en-US" altLang="ja-JP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kumimoji="1" lang="en-US" altLang="ja-JP" sz="14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AP+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では、全ての帳票で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Excel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出力が可能です。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フローチャート: 処理 13"/>
          <p:cNvSpPr/>
          <p:nvPr/>
        </p:nvSpPr>
        <p:spPr>
          <a:xfrm>
            <a:off x="6444208" y="2132856"/>
            <a:ext cx="2592288" cy="165618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88000" rtlCol="0" anchor="ctr"/>
          <a:lstStyle/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支払予定日：全指定</a:t>
            </a:r>
            <a:endParaRPr lang="en-US" altLang="ja-JP" sz="11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支払管理コード：</a:t>
            </a:r>
            <a:r>
              <a:rPr lang="en-US" altLang="ja-JP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10000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東京本社</a:t>
            </a:r>
            <a:endParaRPr lang="en-US" altLang="ja-JP" sz="11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支払業務区分：全サイクル</a:t>
            </a:r>
            <a:endParaRPr lang="en-US" altLang="ja-JP" sz="11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32240" y="1988840"/>
            <a:ext cx="1944216" cy="360040"/>
          </a:xfrm>
          <a:prstGeom prst="roundRect">
            <a:avLst/>
          </a:prstGeom>
          <a:solidFill>
            <a:srgbClr val="0065A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4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出力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情報</a:t>
            </a:r>
          </a:p>
        </p:txBody>
      </p:sp>
      <p:pic>
        <p:nvPicPr>
          <p:cNvPr id="16" name="図 15" descr="支払先別支払予定一覧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000" y="2052001"/>
            <a:ext cx="6129338" cy="4390073"/>
          </a:xfrm>
          <a:prstGeom prst="rect">
            <a:avLst/>
          </a:prstGeom>
        </p:spPr>
      </p:pic>
      <p:sp>
        <p:nvSpPr>
          <p:cNvPr id="17" name="角丸四角形吹き出し 16"/>
          <p:cNvSpPr/>
          <p:nvPr/>
        </p:nvSpPr>
        <p:spPr>
          <a:xfrm>
            <a:off x="3635896" y="2780928"/>
            <a:ext cx="1224136" cy="360040"/>
          </a:xfrm>
          <a:prstGeom prst="wedgeRoundRectCallout">
            <a:avLst>
              <a:gd name="adj1" fmla="val 27583"/>
              <a:gd name="adj2" fmla="val 77067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支払方法の内訳</a:t>
            </a:r>
            <a:endParaRPr kumimoji="1" lang="ja-JP" altLang="en-US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© 2014  SuperStream Inc. All rights reserved.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46D8-D7B5-4D56-87FA-7DDE5FCE23CA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10" name="タイトル 2"/>
          <p:cNvSpPr txBox="1">
            <a:spLocks/>
          </p:cNvSpPr>
          <p:nvPr/>
        </p:nvSpPr>
        <p:spPr>
          <a:xfrm>
            <a:off x="503238" y="215900"/>
            <a:ext cx="8137525" cy="1008063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2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lang="ja-JP" altLang="en-US" sz="2200" dirty="0" err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</a:t>
            </a:r>
            <a:r>
              <a:rPr lang="ja-JP" altLang="en-US" sz="22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支払変更入力</a:t>
            </a:r>
            <a:endParaRPr lang="en-US" altLang="ja-JP" sz="2200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1340768"/>
            <a:ext cx="8640960" cy="504056"/>
          </a:xfrm>
          <a:prstGeom prst="roundRect">
            <a:avLst/>
          </a:prstGeom>
          <a:solidFill>
            <a:srgbClr val="E27100"/>
          </a:solidFill>
          <a:scene3d>
            <a:camera prst="orthographicFront"/>
            <a:lightRig rig="threePt" dir="t"/>
          </a:scene3d>
          <a:sp3d prstMaterial="plastic">
            <a:bevelT/>
          </a:sp3d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4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支払方法や支払予定日の変更、支払保留等が行えます。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フローチャート: 処理 11"/>
          <p:cNvSpPr/>
          <p:nvPr/>
        </p:nvSpPr>
        <p:spPr>
          <a:xfrm>
            <a:off x="6084168" y="2132856"/>
            <a:ext cx="2736304" cy="108012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88000" rtlCol="0" anchor="ctr"/>
          <a:lstStyle/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支払先コード：</a:t>
            </a:r>
            <a:r>
              <a:rPr lang="en-US" altLang="ja-JP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2001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勝どき製作所</a:t>
            </a:r>
            <a:endParaRPr lang="en-US" altLang="ja-JP" sz="11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支払業務区分：サイクル外（買掛）</a:t>
            </a:r>
            <a:endParaRPr lang="en-US" altLang="ja-JP" sz="11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16216" y="1988840"/>
            <a:ext cx="1944216" cy="360040"/>
          </a:xfrm>
          <a:prstGeom prst="roundRect">
            <a:avLst/>
          </a:prstGeom>
          <a:solidFill>
            <a:srgbClr val="0065A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入力情報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2052000"/>
            <a:ext cx="5432584" cy="396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角丸四角形吹き出し 12"/>
          <p:cNvSpPr/>
          <p:nvPr/>
        </p:nvSpPr>
        <p:spPr>
          <a:xfrm>
            <a:off x="4355976" y="5589240"/>
            <a:ext cx="2592288" cy="504056"/>
          </a:xfrm>
          <a:prstGeom prst="wedgeRoundRectCallout">
            <a:avLst>
              <a:gd name="adj1" fmla="val -27961"/>
              <a:gd name="adj2" fmla="val -117147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kern="0" dirty="0" smtClean="0">
                <a:solidFill>
                  <a:sysClr val="windowText" lastClr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支払予定の一覧が表示されます。</a:t>
            </a:r>
            <a:endParaRPr lang="en-US" altLang="ja-JP" sz="1050" kern="0" dirty="0" smtClean="0">
              <a:solidFill>
                <a:sysClr val="windowText" lastClr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１件をダブルクリックで選択します。</a:t>
            </a:r>
            <a:endParaRPr kumimoji="1" lang="ja-JP" altLang="en-US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95536" y="3212976"/>
            <a:ext cx="280831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© 2014  SuperStream Inc. All rights reserved.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46D8-D7B5-4D56-87FA-7DDE5FCE23CA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10" name="タイトル 2"/>
          <p:cNvSpPr txBox="1">
            <a:spLocks/>
          </p:cNvSpPr>
          <p:nvPr/>
        </p:nvSpPr>
        <p:spPr>
          <a:xfrm>
            <a:off x="503238" y="215900"/>
            <a:ext cx="8137525" cy="1008063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2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</a:t>
            </a:r>
            <a:r>
              <a:rPr lang="ja-JP" altLang="en-US" sz="2200" dirty="0" err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</a:t>
            </a:r>
            <a:r>
              <a:rPr lang="en-US" altLang="ja-JP" sz="22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FB</a:t>
            </a:r>
            <a:r>
              <a:rPr lang="ja-JP" altLang="en-US" sz="22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データ作成</a:t>
            </a:r>
            <a:endParaRPr lang="en-US" altLang="ja-JP" sz="2200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1340768"/>
            <a:ext cx="8640960" cy="504056"/>
          </a:xfrm>
          <a:prstGeom prst="roundRect">
            <a:avLst/>
          </a:prstGeom>
          <a:solidFill>
            <a:srgbClr val="E27100"/>
          </a:solidFill>
          <a:scene3d>
            <a:camera prst="orthographicFront"/>
            <a:lightRig rig="threePt" dir="t"/>
          </a:scene3d>
          <a:sp3d prstMaterial="plastic">
            <a:bevelT/>
          </a:sp3d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FB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データ、一括振込依頼書に対応しています。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3" name="図 12" descr="f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000" y="2052000"/>
            <a:ext cx="5926455" cy="4331970"/>
          </a:xfrm>
          <a:prstGeom prst="rect">
            <a:avLst/>
          </a:prstGeom>
        </p:spPr>
      </p:pic>
      <p:sp>
        <p:nvSpPr>
          <p:cNvPr id="9" name="フッター プレースホルダ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© 2014  SuperStream Inc. All rights reserved.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46D8-D7B5-4D56-87FA-7DDE5FCE23CA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10" name="タイトル 2"/>
          <p:cNvSpPr txBox="1">
            <a:spLocks/>
          </p:cNvSpPr>
          <p:nvPr/>
        </p:nvSpPr>
        <p:spPr>
          <a:xfrm>
            <a:off x="503238" y="215900"/>
            <a:ext cx="8137525" cy="1008063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2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2200" dirty="0" err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</a:t>
            </a:r>
            <a:r>
              <a:rPr lang="ja-JP" altLang="en-US" sz="22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仕入先マスタ</a:t>
            </a:r>
            <a:endParaRPr lang="en-US" altLang="ja-JP" sz="2200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1340768"/>
            <a:ext cx="8640960" cy="504056"/>
          </a:xfrm>
          <a:prstGeom prst="roundRect">
            <a:avLst/>
          </a:prstGeom>
          <a:solidFill>
            <a:srgbClr val="E27100"/>
          </a:solidFill>
          <a:scene3d>
            <a:camera prst="orthographicFront"/>
            <a:lightRig rig="threePt" dir="t"/>
          </a:scene3d>
          <a:sp3d prstMaterial="plastic">
            <a:bevelT/>
          </a:sp3d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4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支払方法や締日の設定が勘定科目別に行えます。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フローチャート: 処理 11"/>
          <p:cNvSpPr/>
          <p:nvPr/>
        </p:nvSpPr>
        <p:spPr>
          <a:xfrm>
            <a:off x="6300192" y="2132856"/>
            <a:ext cx="2664296" cy="108012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88000" rtlCol="0" anchor="ctr"/>
          <a:lstStyle/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仕入先コード：</a:t>
            </a:r>
            <a:r>
              <a:rPr lang="en-US" altLang="ja-JP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2001</a:t>
            </a:r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勝どき製作所</a:t>
            </a:r>
            <a:endParaRPr lang="en-US" altLang="ja-JP" sz="11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60232" y="1988840"/>
            <a:ext cx="1944216" cy="360040"/>
          </a:xfrm>
          <a:prstGeom prst="roundRect">
            <a:avLst/>
          </a:prstGeom>
          <a:solidFill>
            <a:srgbClr val="0065A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入力情報</a:t>
            </a:r>
          </a:p>
        </p:txBody>
      </p:sp>
      <p:pic>
        <p:nvPicPr>
          <p:cNvPr id="14" name="図 13" descr="仕入先マス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000" y="2052000"/>
            <a:ext cx="5960745" cy="4349115"/>
          </a:xfrm>
          <a:prstGeom prst="rect">
            <a:avLst/>
          </a:prstGeom>
        </p:spPr>
      </p:pic>
      <p:sp>
        <p:nvSpPr>
          <p:cNvPr id="16" name="角丸四角形吹き出し 15"/>
          <p:cNvSpPr/>
          <p:nvPr/>
        </p:nvSpPr>
        <p:spPr>
          <a:xfrm>
            <a:off x="5076056" y="3429000"/>
            <a:ext cx="2016224" cy="504056"/>
          </a:xfrm>
          <a:prstGeom prst="wedgeRoundRectCallout">
            <a:avLst>
              <a:gd name="adj1" fmla="val -56587"/>
              <a:gd name="adj2" fmla="val -81577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分割条件の設定が可能です。</a:t>
            </a:r>
            <a:endParaRPr kumimoji="1" lang="ja-JP" altLang="en-US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smtClean="0"/>
              <a:t>© 2014  SuperStream Inc. All rights reserved.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SSJ-2011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65AE"/>
      </a:accent1>
      <a:accent2>
        <a:srgbClr val="007BC7"/>
      </a:accent2>
      <a:accent3>
        <a:srgbClr val="BC8B00"/>
      </a:accent3>
      <a:accent4>
        <a:srgbClr val="B91B17"/>
      </a:accent4>
      <a:accent5>
        <a:srgbClr val="67792F"/>
      </a:accent5>
      <a:accent6>
        <a:srgbClr val="FFFFFF"/>
      </a:accent6>
      <a:hlink>
        <a:srgbClr val="007BC7"/>
      </a:hlink>
      <a:folHlink>
        <a:srgbClr val="A5A5A5"/>
      </a:folHlink>
    </a:clrScheme>
    <a:fontScheme name="SSJ-2011">
      <a:majorFont>
        <a:latin typeface="HGP創英角ｺﾞｼｯｸUB"/>
        <a:ea typeface="HGP創英角ｺﾞｼｯｸUB"/>
        <a:cs typeface=""/>
      </a:majorFont>
      <a:minorFont>
        <a:latin typeface="Microsoft Sans Serif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 anchor="t" anchorCtr="0">
        <a:normAutofit/>
      </a:bodyPr>
      <a:lstStyle>
        <a:defPPr marL="0" marR="0" indent="0" algn="l" defTabSz="914400" rtl="0" eaLnBrk="1" fontAlgn="auto" latinLnBrk="0" hangingPunct="1">
          <a:lnSpc>
            <a:spcPts val="28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1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</TotalTime>
  <Words>434</Words>
  <Application>Microsoft Office PowerPoint</Application>
  <PresentationFormat>画面に合わせる (4:3)</PresentationFormat>
  <Paragraphs>109</Paragraphs>
  <Slides>10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</vt:vector>
  </TitlesOfParts>
  <Company>譬ｪ蠑丈ｼ夂､ｾSE繝・じ繧､繝ｳ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関原　綾子</dc:creator>
  <cp:lastModifiedBy>技術支援課</cp:lastModifiedBy>
  <cp:revision>186</cp:revision>
  <dcterms:created xsi:type="dcterms:W3CDTF">2010-03-04T05:56:22Z</dcterms:created>
  <dcterms:modified xsi:type="dcterms:W3CDTF">2014-01-22T11:25:40Z</dcterms:modified>
</cp:coreProperties>
</file>