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9" r:id="rId2"/>
    <p:sldId id="275" r:id="rId3"/>
    <p:sldId id="272" r:id="rId4"/>
    <p:sldId id="276" r:id="rId5"/>
    <p:sldId id="278" r:id="rId6"/>
    <p:sldId id="277" r:id="rId7"/>
    <p:sldId id="279" r:id="rId8"/>
    <p:sldId id="280" r:id="rId9"/>
    <p:sldId id="281" r:id="rId10"/>
    <p:sldId id="282" r:id="rId11"/>
    <p:sldId id="283" r:id="rId12"/>
    <p:sldId id="284" r:id="rId13"/>
    <p:sldId id="285" r:id="rId14"/>
    <p:sldId id="286" r:id="rId15"/>
    <p:sldId id="287" r:id="rId16"/>
    <p:sldId id="288" r:id="rId17"/>
    <p:sldId id="265"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7100"/>
    <a:srgbClr val="0065A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178"/>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3198"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97FE49-7264-4DCB-9516-066F21152328}" type="datetimeFigureOut">
              <a:rPr kumimoji="1" lang="ja-JP" altLang="en-US" smtClean="0"/>
              <a:pPr/>
              <a:t>2014/1/22</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CB9393-AEFF-4FF1-9801-9E3EEDE9DB87}" type="slidenum">
              <a:rPr kumimoji="1" lang="ja-JP" altLang="en-US" smtClean="0"/>
              <a:pPr/>
              <a:t>&lt;#&gt;</a:t>
            </a:fld>
            <a:endParaRPr kumimoji="1" lang="ja-JP" altLang="en-US"/>
          </a:p>
        </p:txBody>
      </p:sp>
    </p:spTree>
    <p:extLst>
      <p:ext uri="{BB962C8B-B14F-4D97-AF65-F5344CB8AC3E}">
        <p14:creationId xmlns="" xmlns:p14="http://schemas.microsoft.com/office/powerpoint/2010/main" val="2790182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4A905-7204-46B8-8B44-7E0F40B5A457}" type="datetimeFigureOut">
              <a:rPr kumimoji="1" lang="ja-JP" altLang="en-US" smtClean="0"/>
              <a:pPr/>
              <a:t>2014/1/22</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51E734-CAB1-4573-A7CD-C48BCB10ACE2}" type="slidenum">
              <a:rPr kumimoji="1" lang="ja-JP" altLang="en-US" smtClean="0"/>
              <a:pPr/>
              <a:t>&lt;#&gt;</a:t>
            </a:fld>
            <a:endParaRPr kumimoji="1" lang="ja-JP" altLang="en-US"/>
          </a:p>
        </p:txBody>
      </p:sp>
    </p:spTree>
    <p:extLst>
      <p:ext uri="{BB962C8B-B14F-4D97-AF65-F5344CB8AC3E}">
        <p14:creationId xmlns="" xmlns:p14="http://schemas.microsoft.com/office/powerpoint/2010/main" val="32487210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851E734-CAB1-4573-A7CD-C48BCB10ACE2}" type="slidenum">
              <a:rPr kumimoji="1" lang="ja-JP" altLang="en-US" smtClean="0"/>
              <a:pPr/>
              <a:t>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spTree>
      <p:nvGrpSpPr>
        <p:cNvPr id="1" name=""/>
        <p:cNvGrpSpPr/>
        <p:nvPr/>
      </p:nvGrpSpPr>
      <p:grpSpPr>
        <a:xfrm>
          <a:off x="0" y="0"/>
          <a:ext cx="0" cy="0"/>
          <a:chOff x="0" y="0"/>
          <a:chExt cx="0" cy="0"/>
        </a:xfrm>
      </p:grpSpPr>
      <p:pic>
        <p:nvPicPr>
          <p:cNvPr id="9" name="図 8" descr="Blue-Top01-02.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図 7" descr="Logo_SSCORE.png"/>
          <p:cNvPicPr>
            <a:picLocks noChangeAspect="1"/>
          </p:cNvPicPr>
          <p:nvPr userDrawn="1"/>
        </p:nvPicPr>
        <p:blipFill>
          <a:blip r:embed="rId3" cstate="print"/>
          <a:stretch>
            <a:fillRect/>
          </a:stretch>
        </p:blipFill>
        <p:spPr>
          <a:xfrm>
            <a:off x="4192041" y="2420888"/>
            <a:ext cx="3980359" cy="518117"/>
          </a:xfrm>
          <a:prstGeom prst="rect">
            <a:avLst/>
          </a:prstGeom>
        </p:spPr>
      </p:pic>
      <p:sp>
        <p:nvSpPr>
          <p:cNvPr id="14" name="テキスト プレースホルダ 13"/>
          <p:cNvSpPr>
            <a:spLocks noGrp="1"/>
          </p:cNvSpPr>
          <p:nvPr>
            <p:ph type="body" sz="quarter" idx="10"/>
          </p:nvPr>
        </p:nvSpPr>
        <p:spPr>
          <a:xfrm>
            <a:off x="4284663" y="2924944"/>
            <a:ext cx="4535487" cy="647700"/>
          </a:xfrm>
          <a:prstGeom prst="rect">
            <a:avLst/>
          </a:prstGeom>
        </p:spPr>
        <p:txBody>
          <a:bodyPr>
            <a:normAutofit/>
          </a:bodyPr>
          <a:lstStyle>
            <a:lvl1pPr>
              <a:buNone/>
              <a:defRPr sz="2000" b="0">
                <a:solidFill>
                  <a:schemeClr val="bg1"/>
                </a:solidFill>
                <a:latin typeface="+mj-lt"/>
                <a:ea typeface="+mj-ea"/>
              </a:defRPr>
            </a:lvl1pPr>
          </a:lstStyle>
          <a:p>
            <a:pPr lvl="0"/>
            <a:r>
              <a:rPr kumimoji="1" lang="ja-JP" altLang="en-US" dirty="0" smtClean="0"/>
              <a:t>マスタ テキストの書式設定</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2 Columns">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a:xfrm>
            <a:off x="8118000" y="6462000"/>
            <a:ext cx="720000" cy="180000"/>
          </a:xfrm>
        </p:spPr>
        <p:txBody>
          <a:bodyPr lIns="0" tIns="0" rIns="0" bIns="0" anchor="ctr" anchorCtr="0"/>
          <a:lstStyle>
            <a:lvl1pPr algn="r">
              <a:defRPr sz="900">
                <a:latin typeface="+mn-lt"/>
              </a:defRPr>
            </a:lvl1pPr>
          </a:lstStyle>
          <a:p>
            <a:fld id="{299646D8-D7B5-4D56-87FA-7DDE5FCE23CA}" type="slidenum">
              <a:rPr lang="ja-JP" altLang="en-US" smtClean="0"/>
              <a:pPr/>
              <a:t>&lt;#&gt;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pic>
        <p:nvPicPr>
          <p:cNvPr id="12" name="図 11" descr="Blue-Agenda01.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図 9" descr="Blue_Thanks.png"/>
          <p:cNvPicPr>
            <a:picLocks noChangeAspect="1"/>
          </p:cNvPicPr>
          <p:nvPr userDrawn="1"/>
        </p:nvPicPr>
        <p:blipFill>
          <a:blip r:embed="rId3" cstate="print"/>
          <a:stretch>
            <a:fillRect/>
          </a:stretch>
        </p:blipFill>
        <p:spPr>
          <a:xfrm>
            <a:off x="3491880" y="2555800"/>
            <a:ext cx="5047071" cy="585168"/>
          </a:xfrm>
          <a:prstGeom prst="rect">
            <a:avLst/>
          </a:prstGeom>
        </p:spPr>
      </p:pic>
      <p:pic>
        <p:nvPicPr>
          <p:cNvPr id="9" name="図 8" descr="Logo_SSCORE.png"/>
          <p:cNvPicPr>
            <a:picLocks noChangeAspect="1"/>
          </p:cNvPicPr>
          <p:nvPr userDrawn="1"/>
        </p:nvPicPr>
        <p:blipFill>
          <a:blip r:embed="rId4" cstate="print"/>
          <a:stretch>
            <a:fillRect/>
          </a:stretch>
        </p:blipFill>
        <p:spPr>
          <a:xfrm>
            <a:off x="3546000" y="3186000"/>
            <a:ext cx="3980359" cy="51811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eneral Black">
    <p:spTree>
      <p:nvGrpSpPr>
        <p:cNvPr id="1" name=""/>
        <p:cNvGrpSpPr/>
        <p:nvPr/>
      </p:nvGrpSpPr>
      <p:grpSpPr>
        <a:xfrm>
          <a:off x="0" y="0"/>
          <a:ext cx="0" cy="0"/>
          <a:chOff x="0" y="0"/>
          <a:chExt cx="0" cy="0"/>
        </a:xfrm>
      </p:grpSpPr>
      <p:sp>
        <p:nvSpPr>
          <p:cNvPr id="9" name="タイトル 8"/>
          <p:cNvSpPr>
            <a:spLocks noGrp="1"/>
          </p:cNvSpPr>
          <p:nvPr>
            <p:ph type="title"/>
          </p:nvPr>
        </p:nvSpPr>
        <p:spPr>
          <a:xfrm>
            <a:off x="503238" y="215900"/>
            <a:ext cx="8137525" cy="1008063"/>
          </a:xfrm>
          <a:prstGeom prst="rect">
            <a:avLst/>
          </a:prstGeom>
        </p:spPr>
        <p:txBody>
          <a:bodyPr>
            <a:normAutofit/>
          </a:bodyPr>
          <a:lstStyle>
            <a:lvl1pPr>
              <a:defRPr sz="2200" b="0" i="0" baseline="0"/>
            </a:lvl1pPr>
          </a:lstStyle>
          <a:p>
            <a:r>
              <a:rPr lang="ja-JP" altLang="en-US" dirty="0" smtClean="0"/>
              <a:t>マスタ タイトルの書式設定</a:t>
            </a:r>
            <a:endParaRPr lang="ja-JP" altLang="en-US" dirty="0"/>
          </a:p>
        </p:txBody>
      </p:sp>
      <p:sp>
        <p:nvSpPr>
          <p:cNvPr id="4" name="スライド番号プレースホルダ 5"/>
          <p:cNvSpPr>
            <a:spLocks noGrp="1"/>
          </p:cNvSpPr>
          <p:nvPr>
            <p:ph type="sldNum" sz="quarter" idx="11"/>
          </p:nvPr>
        </p:nvSpPr>
        <p:spPr>
          <a:xfrm>
            <a:off x="7920038" y="6462713"/>
            <a:ext cx="720725" cy="179387"/>
          </a:xfrm>
        </p:spPr>
        <p:txBody>
          <a:bodyPr anchorCtr="0"/>
          <a:lstStyle>
            <a:lvl1pPr algn="r">
              <a:defRPr sz="900">
                <a:latin typeface="+mn-lt"/>
              </a:defRPr>
            </a:lvl1pPr>
          </a:lstStyle>
          <a:p>
            <a:pPr>
              <a:defRPr/>
            </a:pPr>
            <a:fld id="{263CBD49-294D-4891-A994-F122186EFAD0}" type="slidenum">
              <a:rPr lang="ja-JP" altLang="en-US">
                <a:solidFill>
                  <a:prstClr val="white"/>
                </a:solidFill>
              </a:rPr>
              <a:pPr>
                <a:defRPr/>
              </a:pPr>
              <a:t>&lt;#&gt;</a:t>
            </a:fld>
            <a:endParaRPr lang="ja-JP" altLang="en-US" dirty="0">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General 2 Columns">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a:xfrm>
            <a:off x="8118000" y="6462000"/>
            <a:ext cx="720000" cy="180000"/>
          </a:xfrm>
        </p:spPr>
        <p:txBody>
          <a:bodyPr lIns="0" tIns="0" rIns="0" bIns="0" anchor="ctr" anchorCtr="0"/>
          <a:lstStyle>
            <a:lvl1pPr algn="r">
              <a:defRPr sz="900">
                <a:latin typeface="+mn-lt"/>
              </a:defRPr>
            </a:lvl1pPr>
          </a:lstStyle>
          <a:p>
            <a:fld id="{299646D8-D7B5-4D56-87FA-7DDE5FCE23CA}" type="slidenum">
              <a:rPr lang="ja-JP" altLang="en-US" smtClean="0"/>
              <a:pPr/>
              <a:t>&lt;#&gt;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4"/>
          </p:nvPr>
        </p:nvSpPr>
        <p:spPr>
          <a:xfrm>
            <a:off x="8118000" y="6462000"/>
            <a:ext cx="720000" cy="180000"/>
          </a:xfrm>
          <a:prstGeom prst="rect">
            <a:avLst/>
          </a:prstGeom>
        </p:spPr>
        <p:txBody>
          <a:bodyPr vert="horz" lIns="0" tIns="0" rIns="0" bIns="0" rtlCol="0" anchor="ctr"/>
          <a:lstStyle>
            <a:lvl1pPr algn="r">
              <a:defRPr sz="900">
                <a:solidFill>
                  <a:schemeClr val="bg1"/>
                </a:solidFill>
              </a:defRPr>
            </a:lvl1pPr>
          </a:lstStyle>
          <a:p>
            <a:fld id="{299646D8-D7B5-4D56-87FA-7DDE5FCE23CA}" type="slidenum">
              <a:rPr lang="ja-JP" altLang="en-US" smtClean="0"/>
              <a:pPr/>
              <a:t>&lt;#&gt;</a:t>
            </a:fld>
            <a:endParaRPr lang="ja-JP" altLang="en-US" dirty="0"/>
          </a:p>
        </p:txBody>
      </p:sp>
      <p:pic>
        <p:nvPicPr>
          <p:cNvPr id="7" name="図 6" descr="Logo_SSCORE.png"/>
          <p:cNvPicPr>
            <a:picLocks noChangeAspect="1"/>
          </p:cNvPicPr>
          <p:nvPr userDrawn="1"/>
        </p:nvPicPr>
        <p:blipFill>
          <a:blip r:embed="rId8" cstate="print"/>
          <a:stretch>
            <a:fillRect/>
          </a:stretch>
        </p:blipFill>
        <p:spPr>
          <a:xfrm>
            <a:off x="7380312" y="298800"/>
            <a:ext cx="1486123" cy="193447"/>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3" r:id="rId2"/>
    <p:sldLayoutId id="2147483662" r:id="rId3"/>
    <p:sldLayoutId id="2147483668" r:id="rId4"/>
    <p:sldLayoutId id="2147483667" r:id="rId5"/>
  </p:sldLayoutIdLst>
  <p:hf hdr="0" dt="0"/>
  <p:txStyles>
    <p:titleStyle>
      <a:lvl1pPr algn="l" defTabSz="914400" rtl="0" eaLnBrk="1" latinLnBrk="0" hangingPunct="1">
        <a:lnSpc>
          <a:spcPts val="2800"/>
        </a:lnSpc>
        <a:spcBef>
          <a:spcPct val="0"/>
        </a:spcBef>
        <a:buNone/>
        <a:defRPr kumimoji="1" sz="2200" b="0" kern="1200" baseline="0">
          <a:solidFill>
            <a:schemeClr val="bg1"/>
          </a:solidFill>
          <a:latin typeface="+mj-lt"/>
          <a:ea typeface="+mj-ea"/>
          <a:cs typeface="+mj-cs"/>
        </a:defRPr>
      </a:lvl1pPr>
    </p:titleStyle>
    <p:bodyStyle>
      <a:lvl1pPr marL="216000" indent="-216000" algn="l" defTabSz="914400" rtl="0" eaLnBrk="1" fontAlgn="ctr" latinLnBrk="0" hangingPunct="1">
        <a:spcBef>
          <a:spcPct val="20000"/>
        </a:spcBef>
        <a:buClr>
          <a:schemeClr val="accent1">
            <a:lumMod val="20000"/>
            <a:lumOff val="80000"/>
          </a:schemeClr>
        </a:buClr>
        <a:buSzPct val="75000"/>
        <a:buFont typeface="Wingdings" pitchFamily="2" charset="2"/>
        <a:buChar char="n"/>
        <a:defRPr kumimoji="1" sz="1600" b="0" kern="1200" baseline="0">
          <a:solidFill>
            <a:schemeClr val="accent1"/>
          </a:solidFill>
          <a:latin typeface="+mn-lt"/>
          <a:ea typeface="+mn-ea"/>
          <a:cs typeface="+mn-cs"/>
        </a:defRPr>
      </a:lvl1pPr>
      <a:lvl2pPr marL="432000" indent="-180000" algn="l" defTabSz="914400" rtl="0" eaLnBrk="1" fontAlgn="ctr" latinLnBrk="0" hangingPunct="1">
        <a:spcBef>
          <a:spcPct val="20000"/>
        </a:spcBef>
        <a:buClr>
          <a:schemeClr val="accent1">
            <a:lumMod val="20000"/>
            <a:lumOff val="80000"/>
          </a:schemeClr>
        </a:buClr>
        <a:buSzPct val="75000"/>
        <a:buFont typeface="Wingdings" pitchFamily="2" charset="2"/>
        <a:buChar char="n"/>
        <a:defRPr kumimoji="1" sz="1400" kern="1200">
          <a:solidFill>
            <a:schemeClr val="tx1"/>
          </a:solidFill>
          <a:latin typeface="+mn-lt"/>
          <a:ea typeface="+mn-ea"/>
          <a:cs typeface="+mn-cs"/>
        </a:defRPr>
      </a:lvl2pPr>
      <a:lvl3pPr marL="684000" indent="-180000" algn="l" defTabSz="914400" rtl="0" eaLnBrk="1" fontAlgn="ctr" latinLnBrk="0" hangingPunct="1">
        <a:spcBef>
          <a:spcPct val="20000"/>
        </a:spcBef>
        <a:buClr>
          <a:schemeClr val="accent1">
            <a:lumMod val="20000"/>
            <a:lumOff val="80000"/>
          </a:schemeClr>
        </a:buClr>
        <a:buSzPct val="50000"/>
        <a:buFont typeface="Wingdings" pitchFamily="2" charset="2"/>
        <a:buChar char="n"/>
        <a:defRPr kumimoji="1" sz="1400" kern="1200">
          <a:solidFill>
            <a:schemeClr val="tx1"/>
          </a:solidFill>
          <a:latin typeface="+mn-lt"/>
          <a:ea typeface="+mn-ea"/>
          <a:cs typeface="+mn-cs"/>
        </a:defRPr>
      </a:lvl3pPr>
      <a:lvl4pPr marL="936000" indent="-180000" algn="l" defTabSz="914400" rtl="0" eaLnBrk="1" fontAlgn="ctr" latinLnBrk="0" hangingPunct="1">
        <a:spcBef>
          <a:spcPct val="20000"/>
        </a:spcBef>
        <a:buClr>
          <a:schemeClr val="accent1">
            <a:lumMod val="20000"/>
            <a:lumOff val="80000"/>
          </a:schemeClr>
        </a:buClr>
        <a:buSzPct val="75000"/>
        <a:buFont typeface="Arial" pitchFamily="34" charset="0"/>
        <a:buChar char="•"/>
        <a:defRPr kumimoji="1" sz="1200" kern="1200">
          <a:solidFill>
            <a:schemeClr val="tx1"/>
          </a:solidFill>
          <a:latin typeface="+mn-lt"/>
          <a:ea typeface="+mn-ea"/>
          <a:cs typeface="+mn-cs"/>
        </a:defRPr>
      </a:lvl4pPr>
      <a:lvl5pPr marL="1152000" indent="-180000" algn="l" defTabSz="914400" rtl="0" eaLnBrk="1" fontAlgn="ctr" latinLnBrk="0" hangingPunct="1">
        <a:spcBef>
          <a:spcPct val="20000"/>
        </a:spcBef>
        <a:buClr>
          <a:schemeClr val="accent1">
            <a:lumMod val="20000"/>
            <a:lumOff val="80000"/>
          </a:schemeClr>
        </a:buClr>
        <a:buSzPct val="75000"/>
        <a:buFont typeface="Arial" pitchFamily="34" charset="0"/>
        <a:buChar char="•"/>
        <a:defRPr kumimoji="1"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 1"/>
          <p:cNvSpPr>
            <a:spLocks noGrp="1"/>
          </p:cNvSpPr>
          <p:nvPr>
            <p:ph type="body" sz="quarter" idx="10"/>
          </p:nvPr>
        </p:nvSpPr>
        <p:spPr/>
        <p:txBody>
          <a:bodyPr/>
          <a:lstStyle/>
          <a:p>
            <a:r>
              <a:rPr lang="en-US" altLang="ja-JP" b="1" dirty="0" smtClean="0">
                <a:latin typeface="メイリオ" pitchFamily="50" charset="-128"/>
                <a:ea typeface="メイリオ" pitchFamily="50" charset="-128"/>
                <a:cs typeface="メイリオ" pitchFamily="50" charset="-128"/>
              </a:rPr>
              <a:t>CORE</a:t>
            </a:r>
            <a:r>
              <a:rPr lang="ja-JP" altLang="en-US" b="1" dirty="0" smtClean="0">
                <a:latin typeface="メイリオ" pitchFamily="50" charset="-128"/>
                <a:ea typeface="メイリオ" pitchFamily="50" charset="-128"/>
                <a:cs typeface="メイリオ" pitchFamily="50" charset="-128"/>
              </a:rPr>
              <a:t>ハンズオン</a:t>
            </a:r>
            <a:endParaRPr kumimoji="1" lang="ja-JP" altLang="en-US" b="1"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299646D8-D7B5-4D56-87FA-7DDE5FCE23CA}" type="slidenum">
              <a:rPr lang="ja-JP" altLang="en-US" smtClean="0"/>
              <a:pPr/>
              <a:t>10</a:t>
            </a:fld>
            <a:endParaRPr lang="ja-JP" altLang="en-US" dirty="0"/>
          </a:p>
        </p:txBody>
      </p:sp>
      <p:sp>
        <p:nvSpPr>
          <p:cNvPr id="10" name="タイトル 2"/>
          <p:cNvSpPr txBox="1">
            <a:spLocks/>
          </p:cNvSpPr>
          <p:nvPr/>
        </p:nvSpPr>
        <p:spPr>
          <a:xfrm>
            <a:off x="503238" y="215900"/>
            <a:ext cx="8137525" cy="1008063"/>
          </a:xfrm>
          <a:prstGeom prst="rect">
            <a:avLst/>
          </a:prstGeom>
        </p:spPr>
        <p:txBody>
          <a:bodyPr lIns="91440" tIns="45720" rIns="91440" bIns="45720" anchor="ctr" anchorCtr="0"/>
          <a:lstStyle/>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smtClean="0">
                <a:solidFill>
                  <a:schemeClr val="bg1"/>
                </a:solidFill>
                <a:latin typeface="メイリオ" pitchFamily="50" charset="-128"/>
                <a:ea typeface="メイリオ" pitchFamily="50" charset="-128"/>
                <a:cs typeface="メイリオ" pitchFamily="50" charset="-128"/>
              </a:rPr>
              <a:t>７、予算管理</a:t>
            </a:r>
            <a:endParaRPr lang="en-US" altLang="ja-JP" sz="2200" dirty="0" smtClean="0">
              <a:solidFill>
                <a:schemeClr val="bg1"/>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err="1" smtClean="0">
                <a:solidFill>
                  <a:schemeClr val="bg1"/>
                </a:solidFill>
                <a:latin typeface="メイリオ" pitchFamily="50" charset="-128"/>
                <a:ea typeface="メイリオ" pitchFamily="50" charset="-128"/>
                <a:cs typeface="メイリオ" pitchFamily="50" charset="-128"/>
              </a:rPr>
              <a:t>ー</a:t>
            </a:r>
            <a:r>
              <a:rPr lang="ja-JP" altLang="en-US" sz="2200" dirty="0" smtClean="0">
                <a:solidFill>
                  <a:schemeClr val="bg1"/>
                </a:solidFill>
                <a:latin typeface="メイリオ" pitchFamily="50" charset="-128"/>
                <a:ea typeface="メイリオ" pitchFamily="50" charset="-128"/>
                <a:cs typeface="メイリオ" pitchFamily="50" charset="-128"/>
              </a:rPr>
              <a:t>予算登録</a:t>
            </a:r>
            <a:r>
              <a:rPr lang="ja-JP" altLang="en-US" sz="2200" dirty="0" err="1" smtClean="0">
                <a:solidFill>
                  <a:schemeClr val="bg1"/>
                </a:solidFill>
                <a:latin typeface="メイリオ" pitchFamily="50" charset="-128"/>
                <a:ea typeface="メイリオ" pitchFamily="50" charset="-128"/>
                <a:cs typeface="メイリオ" pitchFamily="50" charset="-128"/>
              </a:rPr>
              <a:t>ー</a:t>
            </a:r>
            <a:endParaRPr lang="en-US" altLang="ja-JP" sz="2200" dirty="0" smtClean="0">
              <a:solidFill>
                <a:schemeClr val="bg1"/>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1520" y="1340768"/>
            <a:ext cx="8640960" cy="504056"/>
          </a:xfrm>
          <a:prstGeom prst="roundRect">
            <a:avLst/>
          </a:prstGeom>
          <a:solidFill>
            <a:srgbClr val="E27100"/>
          </a:solidFill>
          <a:scene3d>
            <a:camera prst="orthographicFront"/>
            <a:lightRig rig="threePt" dir="t"/>
          </a:scene3d>
          <a:sp3d prstMaterial="plastic">
            <a:bevelT/>
          </a:sp3d>
        </p:spPr>
        <p:txBody>
          <a:bodyPr wrap="squar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予算登録は</a:t>
            </a:r>
            <a:r>
              <a:rPr kumimoji="1" lang="en-US" altLang="ja-JP"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Excel</a:t>
            </a:r>
            <a:r>
              <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シートにて行います。</a:t>
            </a:r>
          </a:p>
        </p:txBody>
      </p:sp>
      <p:sp>
        <p:nvSpPr>
          <p:cNvPr id="19" name="フローチャート: 処理 18"/>
          <p:cNvSpPr/>
          <p:nvPr/>
        </p:nvSpPr>
        <p:spPr>
          <a:xfrm>
            <a:off x="5580112" y="2420888"/>
            <a:ext cx="3456384" cy="864096"/>
          </a:xfrm>
          <a:prstGeom prst="flowChartProcess">
            <a:avLst/>
          </a:prstGeom>
        </p:spPr>
        <p:style>
          <a:lnRef idx="1">
            <a:schemeClr val="accent1"/>
          </a:lnRef>
          <a:fillRef idx="2">
            <a:schemeClr val="accent1"/>
          </a:fillRef>
          <a:effectRef idx="1">
            <a:schemeClr val="accent1"/>
          </a:effectRef>
          <a:fontRef idx="minor">
            <a:schemeClr val="dk1"/>
          </a:fontRef>
        </p:style>
        <p:txBody>
          <a:bodyPr lIns="144000" tIns="36000" bIns="36000" numCol="1" rtlCol="0" anchor="t" anchorCtr="0"/>
          <a:lstStyle/>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①予算パターンを選択します。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②勘定科目、部門を指定します。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③実行ボタンをクリックし、</a:t>
            </a:r>
            <a:r>
              <a:rPr lang="en-US" altLang="ja-JP" sz="1000" dirty="0" smtClean="0">
                <a:solidFill>
                  <a:schemeClr val="tx1"/>
                </a:solidFill>
                <a:latin typeface="メイリオ" pitchFamily="50" charset="-128"/>
                <a:ea typeface="メイリオ" pitchFamily="50" charset="-128"/>
                <a:cs typeface="メイリオ" pitchFamily="50" charset="-128"/>
              </a:rPr>
              <a:t>Excel</a:t>
            </a:r>
            <a:r>
              <a:rPr lang="ja-JP" altLang="en-US" sz="1000" dirty="0" smtClean="0">
                <a:solidFill>
                  <a:schemeClr val="tx1"/>
                </a:solidFill>
                <a:latin typeface="メイリオ" pitchFamily="50" charset="-128"/>
                <a:ea typeface="メイリオ" pitchFamily="50" charset="-128"/>
                <a:cs typeface="メイリオ" pitchFamily="50" charset="-128"/>
              </a:rPr>
              <a:t>シートを出力します。</a:t>
            </a:r>
            <a:endParaRPr lang="en-US" altLang="ja-JP" sz="1000" dirty="0" smtClean="0">
              <a:solidFill>
                <a:schemeClr val="tx1"/>
              </a:solidFill>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6444208" y="2060848"/>
            <a:ext cx="1944216" cy="288032"/>
          </a:xfrm>
          <a:prstGeom prst="roundRect">
            <a:avLst/>
          </a:prstGeom>
          <a:solidFill>
            <a:srgbClr val="0065AE"/>
          </a:solidFill>
          <a:ln>
            <a:no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2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操作手順</a:t>
            </a:r>
          </a:p>
        </p:txBody>
      </p:sp>
      <p:pic>
        <p:nvPicPr>
          <p:cNvPr id="9" name="図 8" descr="9予算登録.JPG"/>
          <p:cNvPicPr>
            <a:picLocks noChangeAspect="1"/>
          </p:cNvPicPr>
          <p:nvPr/>
        </p:nvPicPr>
        <p:blipFill>
          <a:blip r:embed="rId2" cstate="print"/>
          <a:stretch>
            <a:fillRect/>
          </a:stretch>
        </p:blipFill>
        <p:spPr>
          <a:xfrm>
            <a:off x="180000" y="2289600"/>
            <a:ext cx="5364480" cy="3897630"/>
          </a:xfrm>
          <a:prstGeom prst="rect">
            <a:avLst/>
          </a:prstGeom>
        </p:spPr>
      </p:pic>
      <p:sp>
        <p:nvSpPr>
          <p:cNvPr id="8" name="フッター プレースホルダ 1"/>
          <p:cNvSpPr txBox="1">
            <a:spLocks/>
          </p:cNvSpPr>
          <p:nvPr/>
        </p:nvSpPr>
        <p:spPr>
          <a:xfrm>
            <a:off x="179512" y="6453336"/>
            <a:ext cx="2555832" cy="180000"/>
          </a:xfrm>
          <a:prstGeom prst="rect">
            <a:avLst/>
          </a:prstGeom>
        </p:spPr>
        <p:txBody>
          <a:bodyPr vert="horz"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©2014  </a:t>
            </a:r>
            <a:r>
              <a:rPr kumimoji="1" lang="en-US" altLang="ja-JP" sz="900" b="0" i="0" u="none" strike="noStrike" kern="1200" cap="none" spc="0" normalizeH="0" baseline="0" noProof="0" dirty="0" err="1" smtClean="0">
                <a:ln>
                  <a:noFill/>
                </a:ln>
                <a:solidFill>
                  <a:schemeClr val="bg1"/>
                </a:solidFill>
                <a:effectLst/>
                <a:uLnTx/>
                <a:uFillTx/>
                <a:latin typeface="+mn-lt"/>
                <a:ea typeface="+mn-ea"/>
                <a:cs typeface="+mn-cs"/>
              </a:rPr>
              <a:t>SuperStream</a:t>
            </a: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 Inc. All rights reserved.</a:t>
            </a:r>
            <a:endParaRPr kumimoji="1" lang="ja-JP" altLang="en-US" sz="9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11excelシート.JPG"/>
          <p:cNvPicPr>
            <a:picLocks noChangeAspect="1"/>
          </p:cNvPicPr>
          <p:nvPr/>
        </p:nvPicPr>
        <p:blipFill>
          <a:blip r:embed="rId2" cstate="print"/>
          <a:stretch>
            <a:fillRect/>
          </a:stretch>
        </p:blipFill>
        <p:spPr>
          <a:xfrm>
            <a:off x="180000" y="2289600"/>
            <a:ext cx="5364480" cy="3897630"/>
          </a:xfrm>
          <a:prstGeom prst="rect">
            <a:avLst/>
          </a:prstGeom>
        </p:spPr>
      </p:pic>
      <p:sp>
        <p:nvSpPr>
          <p:cNvPr id="3" name="スライド番号プレースホルダ 2"/>
          <p:cNvSpPr>
            <a:spLocks noGrp="1"/>
          </p:cNvSpPr>
          <p:nvPr>
            <p:ph type="sldNum" sz="quarter" idx="12"/>
          </p:nvPr>
        </p:nvSpPr>
        <p:spPr/>
        <p:txBody>
          <a:bodyPr/>
          <a:lstStyle/>
          <a:p>
            <a:fld id="{299646D8-D7B5-4D56-87FA-7DDE5FCE23CA}" type="slidenum">
              <a:rPr lang="ja-JP" altLang="en-US" smtClean="0"/>
              <a:pPr/>
              <a:t>11</a:t>
            </a:fld>
            <a:endParaRPr lang="ja-JP" altLang="en-US" dirty="0"/>
          </a:p>
        </p:txBody>
      </p:sp>
      <p:sp>
        <p:nvSpPr>
          <p:cNvPr id="10" name="タイトル 2"/>
          <p:cNvSpPr txBox="1">
            <a:spLocks/>
          </p:cNvSpPr>
          <p:nvPr/>
        </p:nvSpPr>
        <p:spPr>
          <a:xfrm>
            <a:off x="503238" y="215900"/>
            <a:ext cx="8137525" cy="1008063"/>
          </a:xfrm>
          <a:prstGeom prst="rect">
            <a:avLst/>
          </a:prstGeom>
        </p:spPr>
        <p:txBody>
          <a:bodyPr lIns="91440" tIns="45720" rIns="91440" bIns="45720" anchor="ctr" anchorCtr="0"/>
          <a:lstStyle/>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smtClean="0">
                <a:solidFill>
                  <a:schemeClr val="bg1"/>
                </a:solidFill>
                <a:latin typeface="メイリオ" pitchFamily="50" charset="-128"/>
                <a:ea typeface="メイリオ" pitchFamily="50" charset="-128"/>
                <a:cs typeface="メイリオ" pitchFamily="50" charset="-128"/>
              </a:rPr>
              <a:t>７、予算管理</a:t>
            </a:r>
            <a:endParaRPr lang="en-US" altLang="ja-JP" sz="2200" dirty="0" smtClean="0">
              <a:solidFill>
                <a:schemeClr val="bg1"/>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err="1" smtClean="0">
                <a:solidFill>
                  <a:schemeClr val="bg1"/>
                </a:solidFill>
                <a:latin typeface="メイリオ" pitchFamily="50" charset="-128"/>
                <a:ea typeface="メイリオ" pitchFamily="50" charset="-128"/>
                <a:cs typeface="メイリオ" pitchFamily="50" charset="-128"/>
              </a:rPr>
              <a:t>ー</a:t>
            </a:r>
            <a:r>
              <a:rPr lang="ja-JP" altLang="en-US" sz="2200" dirty="0" smtClean="0">
                <a:solidFill>
                  <a:schemeClr val="bg1"/>
                </a:solidFill>
                <a:latin typeface="メイリオ" pitchFamily="50" charset="-128"/>
                <a:ea typeface="メイリオ" pitchFamily="50" charset="-128"/>
                <a:cs typeface="メイリオ" pitchFamily="50" charset="-128"/>
              </a:rPr>
              <a:t>予算登録用</a:t>
            </a:r>
            <a:r>
              <a:rPr lang="en-US" altLang="ja-JP" sz="2200" dirty="0" smtClean="0">
                <a:solidFill>
                  <a:schemeClr val="bg1"/>
                </a:solidFill>
                <a:latin typeface="メイリオ" pitchFamily="50" charset="-128"/>
                <a:ea typeface="メイリオ" pitchFamily="50" charset="-128"/>
                <a:cs typeface="メイリオ" pitchFamily="50" charset="-128"/>
              </a:rPr>
              <a:t>Excel</a:t>
            </a:r>
            <a:r>
              <a:rPr lang="ja-JP" altLang="en-US" sz="2200" dirty="0" smtClean="0">
                <a:solidFill>
                  <a:schemeClr val="bg1"/>
                </a:solidFill>
                <a:latin typeface="メイリオ" pitchFamily="50" charset="-128"/>
                <a:ea typeface="メイリオ" pitchFamily="50" charset="-128"/>
                <a:cs typeface="メイリオ" pitchFamily="50" charset="-128"/>
              </a:rPr>
              <a:t>シートー</a:t>
            </a:r>
            <a:endParaRPr lang="en-US" altLang="ja-JP" sz="2200" dirty="0" smtClean="0">
              <a:solidFill>
                <a:schemeClr val="bg1"/>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1520" y="1340768"/>
            <a:ext cx="8640960" cy="504056"/>
          </a:xfrm>
          <a:prstGeom prst="roundRect">
            <a:avLst/>
          </a:prstGeom>
          <a:solidFill>
            <a:srgbClr val="E27100"/>
          </a:solidFill>
          <a:scene3d>
            <a:camera prst="orthographicFront"/>
            <a:lightRig rig="threePt" dir="t"/>
          </a:scene3d>
          <a:sp3d prstMaterial="plastic">
            <a:bevelT/>
          </a:sp3d>
        </p:spPr>
        <p:txBody>
          <a:bodyPr wrap="squar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予算登録は</a:t>
            </a:r>
            <a:r>
              <a:rPr kumimoji="1" lang="en-US" altLang="ja-JP"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Excel</a:t>
            </a:r>
            <a:r>
              <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シートにて行います。</a:t>
            </a:r>
          </a:p>
        </p:txBody>
      </p:sp>
      <p:sp>
        <p:nvSpPr>
          <p:cNvPr id="19" name="フローチャート: 処理 18"/>
          <p:cNvSpPr/>
          <p:nvPr/>
        </p:nvSpPr>
        <p:spPr>
          <a:xfrm>
            <a:off x="5580112" y="2420888"/>
            <a:ext cx="3384376" cy="1296144"/>
          </a:xfrm>
          <a:prstGeom prst="flowChartProcess">
            <a:avLst/>
          </a:prstGeom>
        </p:spPr>
        <p:style>
          <a:lnRef idx="1">
            <a:schemeClr val="accent1"/>
          </a:lnRef>
          <a:fillRef idx="2">
            <a:schemeClr val="accent1"/>
          </a:fillRef>
          <a:effectRef idx="1">
            <a:schemeClr val="accent1"/>
          </a:effectRef>
          <a:fontRef idx="minor">
            <a:schemeClr val="dk1"/>
          </a:fontRef>
        </p:style>
        <p:txBody>
          <a:bodyPr lIns="144000" tIns="36000" bIns="36000" numCol="1" rtlCol="0" anchor="t" anchorCtr="0"/>
          <a:lstStyle/>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①出力された</a:t>
            </a:r>
            <a:r>
              <a:rPr lang="en-US" altLang="ja-JP" sz="1000" dirty="0" smtClean="0">
                <a:solidFill>
                  <a:schemeClr val="tx1"/>
                </a:solidFill>
                <a:latin typeface="メイリオ" pitchFamily="50" charset="-128"/>
                <a:ea typeface="メイリオ" pitchFamily="50" charset="-128"/>
                <a:cs typeface="メイリオ" pitchFamily="50" charset="-128"/>
              </a:rPr>
              <a:t>Excel</a:t>
            </a:r>
            <a:r>
              <a:rPr lang="ja-JP" altLang="en-US" sz="1000" dirty="0" smtClean="0">
                <a:solidFill>
                  <a:schemeClr val="tx1"/>
                </a:solidFill>
                <a:latin typeface="メイリオ" pitchFamily="50" charset="-128"/>
                <a:ea typeface="メイリオ" pitchFamily="50" charset="-128"/>
                <a:cs typeface="メイリオ" pitchFamily="50" charset="-128"/>
              </a:rPr>
              <a:t>シートを確認します。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②</a:t>
            </a:r>
            <a:r>
              <a:rPr lang="en-US" altLang="ja-JP" sz="1000" dirty="0" smtClean="0">
                <a:solidFill>
                  <a:schemeClr val="tx1"/>
                </a:solidFill>
                <a:latin typeface="メイリオ" pitchFamily="50" charset="-128"/>
                <a:ea typeface="メイリオ" pitchFamily="50" charset="-128"/>
                <a:cs typeface="メイリオ" pitchFamily="50" charset="-128"/>
              </a:rPr>
              <a:t>C:\SSCORE\BIN</a:t>
            </a:r>
            <a:r>
              <a:rPr lang="ja-JP" altLang="en-US" sz="1000" dirty="0" smtClean="0">
                <a:solidFill>
                  <a:schemeClr val="tx1"/>
                </a:solidFill>
                <a:latin typeface="メイリオ" pitchFamily="50" charset="-128"/>
                <a:ea typeface="メイリオ" pitchFamily="50" charset="-128"/>
                <a:cs typeface="メイリオ" pitchFamily="50" charset="-128"/>
              </a:rPr>
              <a:t>フォルダの中に</a:t>
            </a:r>
            <a:r>
              <a:rPr lang="en-US" altLang="ja-JP" sz="1000" dirty="0" smtClean="0">
                <a:solidFill>
                  <a:schemeClr val="tx1"/>
                </a:solidFill>
                <a:latin typeface="メイリオ" pitchFamily="50" charset="-128"/>
                <a:ea typeface="メイリオ" pitchFamily="50" charset="-128"/>
                <a:cs typeface="メイリオ" pitchFamily="50" charset="-128"/>
              </a:rPr>
              <a:t>Excel</a:t>
            </a:r>
            <a:r>
              <a:rPr lang="ja-JP" altLang="en-US" sz="1000" dirty="0" smtClean="0">
                <a:solidFill>
                  <a:schemeClr val="tx1"/>
                </a:solidFill>
                <a:latin typeface="メイリオ" pitchFamily="50" charset="-128"/>
                <a:ea typeface="メイリオ" pitchFamily="50" charset="-128"/>
                <a:cs typeface="メイリオ" pitchFamily="50" charset="-128"/>
              </a:rPr>
              <a:t>シートが</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en-US" altLang="ja-JP" sz="1000" dirty="0" smtClean="0">
                <a:solidFill>
                  <a:schemeClr val="tx1"/>
                </a:solidFill>
                <a:latin typeface="メイリオ" pitchFamily="50" charset="-128"/>
                <a:ea typeface="メイリオ" pitchFamily="50" charset="-128"/>
                <a:cs typeface="メイリオ" pitchFamily="50" charset="-128"/>
              </a:rPr>
              <a:t>  </a:t>
            </a:r>
            <a:r>
              <a:rPr lang="ja-JP" altLang="en-US" sz="1000" dirty="0" smtClean="0">
                <a:solidFill>
                  <a:schemeClr val="tx1"/>
                </a:solidFill>
                <a:latin typeface="メイリオ" pitchFamily="50" charset="-128"/>
                <a:ea typeface="メイリオ" pitchFamily="50" charset="-128"/>
                <a:cs typeface="メイリオ" pitchFamily="50" charset="-128"/>
              </a:rPr>
              <a:t>出力されています。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③</a:t>
            </a:r>
            <a:r>
              <a:rPr lang="en-US" altLang="ja-JP" sz="1000" dirty="0" smtClean="0">
                <a:solidFill>
                  <a:schemeClr val="tx1"/>
                </a:solidFill>
                <a:latin typeface="メイリオ" pitchFamily="50" charset="-128"/>
                <a:ea typeface="メイリオ" pitchFamily="50" charset="-128"/>
                <a:cs typeface="メイリオ" pitchFamily="50" charset="-128"/>
              </a:rPr>
              <a:t>Excel</a:t>
            </a:r>
            <a:r>
              <a:rPr lang="ja-JP" altLang="en-US" sz="1000" dirty="0" smtClean="0">
                <a:solidFill>
                  <a:schemeClr val="tx1"/>
                </a:solidFill>
                <a:latin typeface="メイリオ" pitchFamily="50" charset="-128"/>
                <a:ea typeface="メイリオ" pitchFamily="50" charset="-128"/>
                <a:cs typeface="メイリオ" pitchFamily="50" charset="-128"/>
              </a:rPr>
              <a:t>シートを開き、予算額を登録します。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④予算登録画面にて予算の登録を行います。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endParaRPr lang="en-US" altLang="ja-JP" sz="1000" dirty="0" smtClean="0">
              <a:solidFill>
                <a:schemeClr val="tx1"/>
              </a:solidFill>
              <a:latin typeface="+mj-ea"/>
              <a:ea typeface="+mj-ea"/>
            </a:endParaRPr>
          </a:p>
        </p:txBody>
      </p:sp>
      <p:sp>
        <p:nvSpPr>
          <p:cNvPr id="20" name="テキスト ボックス 19"/>
          <p:cNvSpPr txBox="1"/>
          <p:nvPr/>
        </p:nvSpPr>
        <p:spPr>
          <a:xfrm>
            <a:off x="6444208" y="2060848"/>
            <a:ext cx="1944216" cy="288032"/>
          </a:xfrm>
          <a:prstGeom prst="roundRect">
            <a:avLst/>
          </a:prstGeom>
          <a:solidFill>
            <a:srgbClr val="0065AE"/>
          </a:solidFill>
          <a:ln>
            <a:no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2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操作手順</a:t>
            </a:r>
          </a:p>
        </p:txBody>
      </p:sp>
      <p:sp>
        <p:nvSpPr>
          <p:cNvPr id="8" name="フッター プレースホルダ 1"/>
          <p:cNvSpPr txBox="1">
            <a:spLocks/>
          </p:cNvSpPr>
          <p:nvPr/>
        </p:nvSpPr>
        <p:spPr>
          <a:xfrm>
            <a:off x="179512" y="6453336"/>
            <a:ext cx="2555832" cy="180000"/>
          </a:xfrm>
          <a:prstGeom prst="rect">
            <a:avLst/>
          </a:prstGeom>
        </p:spPr>
        <p:txBody>
          <a:bodyPr vert="horz"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©2014  </a:t>
            </a:r>
            <a:r>
              <a:rPr kumimoji="1" lang="en-US" altLang="ja-JP" sz="900" b="0" i="0" u="none" strike="noStrike" kern="1200" cap="none" spc="0" normalizeH="0" baseline="0" noProof="0" dirty="0" err="1" smtClean="0">
                <a:ln>
                  <a:noFill/>
                </a:ln>
                <a:solidFill>
                  <a:schemeClr val="bg1"/>
                </a:solidFill>
                <a:effectLst/>
                <a:uLnTx/>
                <a:uFillTx/>
                <a:latin typeface="+mn-lt"/>
                <a:ea typeface="+mn-ea"/>
                <a:cs typeface="+mn-cs"/>
              </a:rPr>
              <a:t>SuperStream</a:t>
            </a: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 Inc. All rights reserved.</a:t>
            </a:r>
            <a:endParaRPr kumimoji="1" lang="ja-JP" altLang="en-US" sz="9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299646D8-D7B5-4D56-87FA-7DDE5FCE23CA}" type="slidenum">
              <a:rPr lang="ja-JP" altLang="en-US" smtClean="0"/>
              <a:pPr/>
              <a:t>12</a:t>
            </a:fld>
            <a:endParaRPr lang="ja-JP" altLang="en-US" dirty="0"/>
          </a:p>
        </p:txBody>
      </p:sp>
      <p:sp>
        <p:nvSpPr>
          <p:cNvPr id="10" name="タイトル 2"/>
          <p:cNvSpPr txBox="1">
            <a:spLocks/>
          </p:cNvSpPr>
          <p:nvPr/>
        </p:nvSpPr>
        <p:spPr>
          <a:xfrm>
            <a:off x="503238" y="215900"/>
            <a:ext cx="8137525" cy="1008063"/>
          </a:xfrm>
          <a:prstGeom prst="rect">
            <a:avLst/>
          </a:prstGeom>
        </p:spPr>
        <p:txBody>
          <a:bodyPr lIns="91440" tIns="45720" rIns="91440" bIns="45720" anchor="ctr" anchorCtr="0"/>
          <a:lstStyle/>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smtClean="0">
                <a:solidFill>
                  <a:schemeClr val="bg1"/>
                </a:solidFill>
                <a:latin typeface="メイリオ" pitchFamily="50" charset="-128"/>
                <a:ea typeface="メイリオ" pitchFamily="50" charset="-128"/>
                <a:cs typeface="メイリオ" pitchFamily="50" charset="-128"/>
              </a:rPr>
              <a:t>７、予算管理</a:t>
            </a:r>
            <a:endParaRPr lang="en-US" altLang="ja-JP" sz="2200" dirty="0" smtClean="0">
              <a:solidFill>
                <a:schemeClr val="bg1"/>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err="1" smtClean="0">
                <a:solidFill>
                  <a:schemeClr val="bg1"/>
                </a:solidFill>
                <a:latin typeface="メイリオ" pitchFamily="50" charset="-128"/>
                <a:ea typeface="メイリオ" pitchFamily="50" charset="-128"/>
                <a:cs typeface="メイリオ" pitchFamily="50" charset="-128"/>
              </a:rPr>
              <a:t>ー</a:t>
            </a:r>
            <a:r>
              <a:rPr lang="ja-JP" altLang="en-US" sz="2200" dirty="0" smtClean="0">
                <a:solidFill>
                  <a:schemeClr val="bg1"/>
                </a:solidFill>
                <a:latin typeface="メイリオ" pitchFamily="50" charset="-128"/>
                <a:ea typeface="メイリオ" pitchFamily="50" charset="-128"/>
                <a:cs typeface="メイリオ" pitchFamily="50" charset="-128"/>
              </a:rPr>
              <a:t>予算対比損益計算書</a:t>
            </a:r>
            <a:r>
              <a:rPr lang="ja-JP" altLang="en-US" sz="2200" dirty="0" err="1" smtClean="0">
                <a:solidFill>
                  <a:schemeClr val="bg1"/>
                </a:solidFill>
                <a:latin typeface="メイリオ" pitchFamily="50" charset="-128"/>
                <a:ea typeface="メイリオ" pitchFamily="50" charset="-128"/>
                <a:cs typeface="メイリオ" pitchFamily="50" charset="-128"/>
              </a:rPr>
              <a:t>ー</a:t>
            </a:r>
            <a:endParaRPr lang="en-US" altLang="ja-JP" sz="2200" dirty="0" smtClean="0">
              <a:solidFill>
                <a:schemeClr val="bg1"/>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1520" y="1340768"/>
            <a:ext cx="8640960" cy="504056"/>
          </a:xfrm>
          <a:prstGeom prst="roundRect">
            <a:avLst/>
          </a:prstGeom>
          <a:solidFill>
            <a:srgbClr val="E27100"/>
          </a:solidFill>
          <a:scene3d>
            <a:camera prst="orthographicFront"/>
            <a:lightRig rig="threePt" dir="t"/>
          </a:scene3d>
          <a:sp3d prstMaterial="plastic">
            <a:bevelT/>
          </a:sp3d>
        </p:spPr>
        <p:txBody>
          <a:bodyPr wrap="squar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予算対比帳票にて、部門別に予算と実績の対比をご覧いただけます。</a:t>
            </a:r>
          </a:p>
        </p:txBody>
      </p:sp>
      <p:sp>
        <p:nvSpPr>
          <p:cNvPr id="19" name="フローチャート: 処理 18"/>
          <p:cNvSpPr/>
          <p:nvPr/>
        </p:nvSpPr>
        <p:spPr>
          <a:xfrm>
            <a:off x="5580112" y="2420888"/>
            <a:ext cx="3384376" cy="1152128"/>
          </a:xfrm>
          <a:prstGeom prst="flowChartProcess">
            <a:avLst/>
          </a:prstGeom>
        </p:spPr>
        <p:style>
          <a:lnRef idx="1">
            <a:schemeClr val="accent1"/>
          </a:lnRef>
          <a:fillRef idx="2">
            <a:schemeClr val="accent1"/>
          </a:fillRef>
          <a:effectRef idx="1">
            <a:schemeClr val="accent1"/>
          </a:effectRef>
          <a:fontRef idx="minor">
            <a:schemeClr val="dk1"/>
          </a:fontRef>
        </p:style>
        <p:txBody>
          <a:bodyPr lIns="144000" tIns="36000" bIns="36000" numCol="1" rtlCol="0" anchor="t" anchorCtr="0"/>
          <a:lstStyle/>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①予算対比損益計算書出力画面にて条件の設定を</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  行います。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②印刷ボタンをクリックし、出力イメージを確認</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en-US" altLang="ja-JP" sz="1000" dirty="0" smtClean="0">
                <a:solidFill>
                  <a:schemeClr val="tx1"/>
                </a:solidFill>
                <a:latin typeface="メイリオ" pitchFamily="50" charset="-128"/>
                <a:ea typeface="メイリオ" pitchFamily="50" charset="-128"/>
                <a:cs typeface="メイリオ" pitchFamily="50" charset="-128"/>
              </a:rPr>
              <a:t>  </a:t>
            </a:r>
            <a:r>
              <a:rPr lang="ja-JP" altLang="en-US" sz="1000" dirty="0" smtClean="0">
                <a:solidFill>
                  <a:schemeClr val="tx1"/>
                </a:solidFill>
                <a:latin typeface="メイリオ" pitchFamily="50" charset="-128"/>
                <a:ea typeface="メイリオ" pitchFamily="50" charset="-128"/>
                <a:cs typeface="メイリオ" pitchFamily="50" charset="-128"/>
              </a:rPr>
              <a:t>します。</a:t>
            </a:r>
            <a:endParaRPr lang="en-US" altLang="ja-JP" sz="1000" dirty="0" smtClean="0">
              <a:solidFill>
                <a:schemeClr val="tx1"/>
              </a:solidFill>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6444208" y="2060848"/>
            <a:ext cx="1944216" cy="288032"/>
          </a:xfrm>
          <a:prstGeom prst="roundRect">
            <a:avLst/>
          </a:prstGeom>
          <a:solidFill>
            <a:srgbClr val="0065AE"/>
          </a:solidFill>
          <a:ln>
            <a:no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2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操作手順</a:t>
            </a:r>
          </a:p>
        </p:txBody>
      </p:sp>
      <p:pic>
        <p:nvPicPr>
          <p:cNvPr id="9" name="図 8" descr="12予算対比損益計算書.JPG"/>
          <p:cNvPicPr>
            <a:picLocks noChangeAspect="1"/>
          </p:cNvPicPr>
          <p:nvPr/>
        </p:nvPicPr>
        <p:blipFill>
          <a:blip r:embed="rId2" cstate="print"/>
          <a:stretch>
            <a:fillRect/>
          </a:stretch>
        </p:blipFill>
        <p:spPr>
          <a:xfrm>
            <a:off x="180000" y="2289600"/>
            <a:ext cx="5364480" cy="3876675"/>
          </a:xfrm>
          <a:prstGeom prst="rect">
            <a:avLst/>
          </a:prstGeom>
        </p:spPr>
      </p:pic>
      <p:sp>
        <p:nvSpPr>
          <p:cNvPr id="8" name="フッター プレースホルダ 1"/>
          <p:cNvSpPr txBox="1">
            <a:spLocks/>
          </p:cNvSpPr>
          <p:nvPr/>
        </p:nvSpPr>
        <p:spPr>
          <a:xfrm>
            <a:off x="179512" y="6453336"/>
            <a:ext cx="2555832" cy="180000"/>
          </a:xfrm>
          <a:prstGeom prst="rect">
            <a:avLst/>
          </a:prstGeom>
        </p:spPr>
        <p:txBody>
          <a:bodyPr vert="horz"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©2014  </a:t>
            </a:r>
            <a:r>
              <a:rPr kumimoji="1" lang="en-US" altLang="ja-JP" sz="900" b="0" i="0" u="none" strike="noStrike" kern="1200" cap="none" spc="0" normalizeH="0" baseline="0" noProof="0" dirty="0" err="1" smtClean="0">
                <a:ln>
                  <a:noFill/>
                </a:ln>
                <a:solidFill>
                  <a:schemeClr val="bg1"/>
                </a:solidFill>
                <a:effectLst/>
                <a:uLnTx/>
                <a:uFillTx/>
                <a:latin typeface="+mn-lt"/>
                <a:ea typeface="+mn-ea"/>
                <a:cs typeface="+mn-cs"/>
              </a:rPr>
              <a:t>SuperStream</a:t>
            </a: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 Inc. All rights reserved.</a:t>
            </a:r>
            <a:endParaRPr kumimoji="1" lang="ja-JP" altLang="en-US" sz="9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299646D8-D7B5-4D56-87FA-7DDE5FCE23CA}" type="slidenum">
              <a:rPr lang="ja-JP" altLang="en-US" smtClean="0"/>
              <a:pPr/>
              <a:t>13</a:t>
            </a:fld>
            <a:endParaRPr lang="ja-JP" altLang="en-US" dirty="0"/>
          </a:p>
        </p:txBody>
      </p:sp>
      <p:sp>
        <p:nvSpPr>
          <p:cNvPr id="10" name="タイトル 2"/>
          <p:cNvSpPr txBox="1">
            <a:spLocks/>
          </p:cNvSpPr>
          <p:nvPr/>
        </p:nvSpPr>
        <p:spPr>
          <a:xfrm>
            <a:off x="503238" y="215900"/>
            <a:ext cx="8137525" cy="1008063"/>
          </a:xfrm>
          <a:prstGeom prst="rect">
            <a:avLst/>
          </a:prstGeom>
        </p:spPr>
        <p:txBody>
          <a:bodyPr lIns="91440" tIns="45720" rIns="91440" bIns="45720" anchor="ctr" anchorCtr="0"/>
          <a:lstStyle/>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smtClean="0">
                <a:solidFill>
                  <a:schemeClr val="bg1"/>
                </a:solidFill>
                <a:latin typeface="メイリオ" pitchFamily="50" charset="-128"/>
                <a:ea typeface="メイリオ" pitchFamily="50" charset="-128"/>
                <a:cs typeface="メイリオ" pitchFamily="50" charset="-128"/>
              </a:rPr>
              <a:t>８、配賦処理</a:t>
            </a:r>
            <a:endParaRPr lang="en-US" altLang="ja-JP" sz="2200" dirty="0" smtClean="0">
              <a:solidFill>
                <a:schemeClr val="bg1"/>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err="1" smtClean="0">
                <a:solidFill>
                  <a:schemeClr val="bg1"/>
                </a:solidFill>
                <a:latin typeface="メイリオ" pitchFamily="50" charset="-128"/>
                <a:ea typeface="メイリオ" pitchFamily="50" charset="-128"/>
                <a:cs typeface="メイリオ" pitchFamily="50" charset="-128"/>
              </a:rPr>
              <a:t>ー</a:t>
            </a:r>
            <a:r>
              <a:rPr lang="ja-JP" altLang="en-US" sz="2200" dirty="0" smtClean="0">
                <a:solidFill>
                  <a:schemeClr val="bg1"/>
                </a:solidFill>
                <a:latin typeface="メイリオ" pitchFamily="50" charset="-128"/>
                <a:ea typeface="メイリオ" pitchFamily="50" charset="-128"/>
                <a:cs typeface="メイリオ" pitchFamily="50" charset="-128"/>
              </a:rPr>
              <a:t>配賦グループ登録</a:t>
            </a:r>
            <a:r>
              <a:rPr lang="ja-JP" altLang="en-US" sz="2200" dirty="0" err="1" smtClean="0">
                <a:solidFill>
                  <a:schemeClr val="bg1"/>
                </a:solidFill>
                <a:latin typeface="メイリオ" pitchFamily="50" charset="-128"/>
                <a:ea typeface="メイリオ" pitchFamily="50" charset="-128"/>
                <a:cs typeface="メイリオ" pitchFamily="50" charset="-128"/>
              </a:rPr>
              <a:t>ー</a:t>
            </a:r>
            <a:endParaRPr lang="en-US" altLang="ja-JP" sz="2200" dirty="0" smtClean="0">
              <a:solidFill>
                <a:schemeClr val="bg1"/>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1520" y="1340768"/>
            <a:ext cx="8640960" cy="504056"/>
          </a:xfrm>
          <a:prstGeom prst="roundRect">
            <a:avLst/>
          </a:prstGeom>
          <a:solidFill>
            <a:srgbClr val="E27100"/>
          </a:solidFill>
          <a:scene3d>
            <a:camera prst="orthographicFront"/>
            <a:lightRig rig="threePt" dir="t"/>
          </a:scene3d>
          <a:sp3d prstMaterial="plastic">
            <a:bevelT/>
          </a:sp3d>
        </p:spPr>
        <p:txBody>
          <a:bodyPr wrap="squar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多段階での配賦が可能であり、配賦方法は残高比・統計比・固定比・固定額の</a:t>
            </a:r>
            <a:r>
              <a:rPr kumimoji="1" lang="en-US" altLang="ja-JP"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4</a:t>
            </a:r>
            <a:r>
              <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つがございます。</a:t>
            </a:r>
          </a:p>
        </p:txBody>
      </p:sp>
      <p:sp>
        <p:nvSpPr>
          <p:cNvPr id="19" name="フローチャート: 処理 18"/>
          <p:cNvSpPr/>
          <p:nvPr/>
        </p:nvSpPr>
        <p:spPr>
          <a:xfrm>
            <a:off x="5580112" y="2420888"/>
            <a:ext cx="3384376" cy="864096"/>
          </a:xfrm>
          <a:prstGeom prst="flowChartProcess">
            <a:avLst/>
          </a:prstGeom>
        </p:spPr>
        <p:style>
          <a:lnRef idx="1">
            <a:schemeClr val="accent1"/>
          </a:lnRef>
          <a:fillRef idx="2">
            <a:schemeClr val="accent1"/>
          </a:fillRef>
          <a:effectRef idx="1">
            <a:schemeClr val="accent1"/>
          </a:effectRef>
          <a:fontRef idx="minor">
            <a:schemeClr val="dk1"/>
          </a:fontRef>
        </p:style>
        <p:txBody>
          <a:bodyPr lIns="144000" tIns="36000" bIns="36000" numCol="1" rtlCol="0" anchor="t" anchorCtr="0"/>
          <a:lstStyle/>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①配賦グループコードを入力し、配賦処理名を入力</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en-US" altLang="ja-JP" sz="1000" dirty="0" smtClean="0">
                <a:solidFill>
                  <a:schemeClr val="tx1"/>
                </a:solidFill>
                <a:latin typeface="メイリオ" pitchFamily="50" charset="-128"/>
                <a:ea typeface="メイリオ" pitchFamily="50" charset="-128"/>
                <a:cs typeface="メイリオ" pitchFamily="50" charset="-128"/>
              </a:rPr>
              <a:t> </a:t>
            </a:r>
            <a:r>
              <a:rPr lang="ja-JP" altLang="en-US" sz="1000" dirty="0" smtClean="0">
                <a:solidFill>
                  <a:schemeClr val="tx1"/>
                </a:solidFill>
                <a:latin typeface="メイリオ" pitchFamily="50" charset="-128"/>
                <a:ea typeface="メイリオ" pitchFamily="50" charset="-128"/>
                <a:cs typeface="メイリオ" pitchFamily="50" charset="-128"/>
              </a:rPr>
              <a:t>します。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②処理順は</a:t>
            </a:r>
            <a:r>
              <a:rPr lang="en-US" altLang="ja-JP" sz="1000" dirty="0" smtClean="0">
                <a:solidFill>
                  <a:schemeClr val="tx1"/>
                </a:solidFill>
                <a:latin typeface="メイリオ" pitchFamily="50" charset="-128"/>
                <a:ea typeface="メイリオ" pitchFamily="50" charset="-128"/>
                <a:cs typeface="メイリオ" pitchFamily="50" charset="-128"/>
              </a:rPr>
              <a:t>7</a:t>
            </a:r>
            <a:r>
              <a:rPr lang="ja-JP" altLang="en-US" sz="1000" dirty="0" smtClean="0">
                <a:solidFill>
                  <a:schemeClr val="tx1"/>
                </a:solidFill>
                <a:latin typeface="メイリオ" pitchFamily="50" charset="-128"/>
                <a:ea typeface="メイリオ" pitchFamily="50" charset="-128"/>
                <a:cs typeface="メイリオ" pitchFamily="50" charset="-128"/>
              </a:rPr>
              <a:t>番目を設定しておきます。</a:t>
            </a:r>
            <a:endParaRPr lang="en-US" altLang="ja-JP" sz="1000" dirty="0" smtClean="0">
              <a:solidFill>
                <a:schemeClr val="tx1"/>
              </a:solidFill>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6444208" y="2060848"/>
            <a:ext cx="1944216" cy="288032"/>
          </a:xfrm>
          <a:prstGeom prst="roundRect">
            <a:avLst/>
          </a:prstGeom>
          <a:solidFill>
            <a:srgbClr val="0065AE"/>
          </a:solidFill>
          <a:ln>
            <a:no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2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操作手順</a:t>
            </a:r>
          </a:p>
        </p:txBody>
      </p:sp>
      <p:pic>
        <p:nvPicPr>
          <p:cNvPr id="12" name="図 11" descr="13配賦グループ登録.JPG"/>
          <p:cNvPicPr>
            <a:picLocks noChangeAspect="1"/>
          </p:cNvPicPr>
          <p:nvPr/>
        </p:nvPicPr>
        <p:blipFill>
          <a:blip r:embed="rId2" cstate="print"/>
          <a:stretch>
            <a:fillRect/>
          </a:stretch>
        </p:blipFill>
        <p:spPr>
          <a:xfrm>
            <a:off x="180000" y="2289600"/>
            <a:ext cx="5364480" cy="3881914"/>
          </a:xfrm>
          <a:prstGeom prst="rect">
            <a:avLst/>
          </a:prstGeom>
        </p:spPr>
      </p:pic>
      <p:sp>
        <p:nvSpPr>
          <p:cNvPr id="8" name="フッター プレースホルダ 1"/>
          <p:cNvSpPr txBox="1">
            <a:spLocks/>
          </p:cNvSpPr>
          <p:nvPr/>
        </p:nvSpPr>
        <p:spPr>
          <a:xfrm>
            <a:off x="179512" y="6453336"/>
            <a:ext cx="2555832" cy="180000"/>
          </a:xfrm>
          <a:prstGeom prst="rect">
            <a:avLst/>
          </a:prstGeom>
        </p:spPr>
        <p:txBody>
          <a:bodyPr vert="horz"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©2014  </a:t>
            </a:r>
            <a:r>
              <a:rPr kumimoji="1" lang="en-US" altLang="ja-JP" sz="900" b="0" i="0" u="none" strike="noStrike" kern="1200" cap="none" spc="0" normalizeH="0" baseline="0" noProof="0" dirty="0" err="1" smtClean="0">
                <a:ln>
                  <a:noFill/>
                </a:ln>
                <a:solidFill>
                  <a:schemeClr val="bg1"/>
                </a:solidFill>
                <a:effectLst/>
                <a:uLnTx/>
                <a:uFillTx/>
                <a:latin typeface="+mn-lt"/>
                <a:ea typeface="+mn-ea"/>
                <a:cs typeface="+mn-cs"/>
              </a:rPr>
              <a:t>SuperStream</a:t>
            </a: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 Inc. All rights reserved.</a:t>
            </a:r>
            <a:endParaRPr kumimoji="1" lang="ja-JP" altLang="en-US" sz="9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299646D8-D7B5-4D56-87FA-7DDE5FCE23CA}" type="slidenum">
              <a:rPr lang="ja-JP" altLang="en-US" smtClean="0"/>
              <a:pPr/>
              <a:t>14</a:t>
            </a:fld>
            <a:endParaRPr lang="ja-JP" altLang="en-US" dirty="0"/>
          </a:p>
        </p:txBody>
      </p:sp>
      <p:sp>
        <p:nvSpPr>
          <p:cNvPr id="10" name="タイトル 2"/>
          <p:cNvSpPr txBox="1">
            <a:spLocks/>
          </p:cNvSpPr>
          <p:nvPr/>
        </p:nvSpPr>
        <p:spPr>
          <a:xfrm>
            <a:off x="503238" y="215900"/>
            <a:ext cx="8137525" cy="1008063"/>
          </a:xfrm>
          <a:prstGeom prst="rect">
            <a:avLst/>
          </a:prstGeom>
        </p:spPr>
        <p:txBody>
          <a:bodyPr lIns="91440" tIns="45720" rIns="91440" bIns="45720" anchor="ctr" anchorCtr="0"/>
          <a:lstStyle/>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smtClean="0">
                <a:solidFill>
                  <a:schemeClr val="bg1"/>
                </a:solidFill>
                <a:latin typeface="メイリオ" pitchFamily="50" charset="-128"/>
                <a:ea typeface="メイリオ" pitchFamily="50" charset="-128"/>
                <a:cs typeface="メイリオ" pitchFamily="50" charset="-128"/>
              </a:rPr>
              <a:t>８、配賦処理</a:t>
            </a:r>
            <a:endParaRPr lang="en-US" altLang="ja-JP" sz="2200" dirty="0" smtClean="0">
              <a:solidFill>
                <a:schemeClr val="bg1"/>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err="1" smtClean="0">
                <a:solidFill>
                  <a:schemeClr val="bg1"/>
                </a:solidFill>
                <a:latin typeface="メイリオ" pitchFamily="50" charset="-128"/>
                <a:ea typeface="メイリオ" pitchFamily="50" charset="-128"/>
                <a:cs typeface="メイリオ" pitchFamily="50" charset="-128"/>
              </a:rPr>
              <a:t>ー</a:t>
            </a:r>
            <a:r>
              <a:rPr lang="ja-JP" altLang="en-US" sz="2200" dirty="0" smtClean="0">
                <a:solidFill>
                  <a:schemeClr val="bg1"/>
                </a:solidFill>
                <a:latin typeface="メイリオ" pitchFamily="50" charset="-128"/>
                <a:ea typeface="メイリオ" pitchFamily="50" charset="-128"/>
                <a:cs typeface="メイリオ" pitchFamily="50" charset="-128"/>
              </a:rPr>
              <a:t>配賦処理登録</a:t>
            </a:r>
            <a:r>
              <a:rPr lang="ja-JP" altLang="en-US" sz="2200" dirty="0" err="1" smtClean="0">
                <a:solidFill>
                  <a:schemeClr val="bg1"/>
                </a:solidFill>
                <a:latin typeface="メイリオ" pitchFamily="50" charset="-128"/>
                <a:ea typeface="メイリオ" pitchFamily="50" charset="-128"/>
                <a:cs typeface="メイリオ" pitchFamily="50" charset="-128"/>
              </a:rPr>
              <a:t>ー</a:t>
            </a:r>
            <a:endParaRPr lang="en-US" altLang="ja-JP" sz="2200" dirty="0" smtClean="0">
              <a:solidFill>
                <a:schemeClr val="bg1"/>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1520" y="1340768"/>
            <a:ext cx="8640960" cy="504056"/>
          </a:xfrm>
          <a:prstGeom prst="roundRect">
            <a:avLst/>
          </a:prstGeom>
          <a:solidFill>
            <a:srgbClr val="E27100"/>
          </a:solidFill>
          <a:scene3d>
            <a:camera prst="orthographicFront"/>
            <a:lightRig rig="threePt" dir="t"/>
          </a:scene3d>
          <a:sp3d prstMaterial="plastic">
            <a:bevelT/>
          </a:sp3d>
        </p:spPr>
        <p:txBody>
          <a:bodyPr wrap="squar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端数処理等、細かな設定が</a:t>
            </a:r>
            <a:r>
              <a:rPr lang="ja-JP" altLang="en-US" sz="1400" dirty="0" smtClean="0">
                <a:solidFill>
                  <a:schemeClr val="bg1"/>
                </a:solidFill>
                <a:latin typeface="メイリオ" pitchFamily="50" charset="-128"/>
                <a:ea typeface="メイリオ" pitchFamily="50" charset="-128"/>
                <a:cs typeface="メイリオ" pitchFamily="50" charset="-128"/>
              </a:rPr>
              <a:t>行えます。</a:t>
            </a:r>
            <a:endPar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p:txBody>
      </p:sp>
      <p:sp>
        <p:nvSpPr>
          <p:cNvPr id="19" name="フローチャート: 処理 18"/>
          <p:cNvSpPr/>
          <p:nvPr/>
        </p:nvSpPr>
        <p:spPr>
          <a:xfrm>
            <a:off x="5580112" y="2420888"/>
            <a:ext cx="3384376" cy="1008112"/>
          </a:xfrm>
          <a:prstGeom prst="flowChartProcess">
            <a:avLst/>
          </a:prstGeom>
        </p:spPr>
        <p:style>
          <a:lnRef idx="1">
            <a:schemeClr val="accent1"/>
          </a:lnRef>
          <a:fillRef idx="2">
            <a:schemeClr val="accent1"/>
          </a:fillRef>
          <a:effectRef idx="1">
            <a:schemeClr val="accent1"/>
          </a:effectRef>
          <a:fontRef idx="minor">
            <a:schemeClr val="dk1"/>
          </a:fontRef>
        </p:style>
        <p:txBody>
          <a:bodyPr lIns="144000" tIns="36000" bIns="36000" numCol="1" rtlCol="0" anchor="t" anchorCtr="0"/>
          <a:lstStyle/>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①配賦グループと配賦処理を呼び出します。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②配賦方法、配賦元明細、配賦先明細を設定します。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en-US" altLang="ja-JP" sz="1000" dirty="0" smtClean="0">
                <a:solidFill>
                  <a:schemeClr val="tx1"/>
                </a:solidFill>
                <a:latin typeface="メイリオ" pitchFamily="50" charset="-128"/>
                <a:ea typeface="メイリオ" pitchFamily="50" charset="-128"/>
                <a:cs typeface="メイリオ" pitchFamily="50" charset="-128"/>
              </a:rPr>
              <a:t>※</a:t>
            </a:r>
            <a:r>
              <a:rPr lang="ja-JP" altLang="en-US" sz="1000" dirty="0" smtClean="0">
                <a:solidFill>
                  <a:schemeClr val="tx1"/>
                </a:solidFill>
                <a:latin typeface="メイリオ" pitchFamily="50" charset="-128"/>
                <a:ea typeface="メイリオ" pitchFamily="50" charset="-128"/>
                <a:cs typeface="メイリオ" pitchFamily="50" charset="-128"/>
              </a:rPr>
              <a:t>配賦方法に統計比を設定する場合、あらかじめ統計</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　基準を登録しておく必要があります。</a:t>
            </a:r>
            <a:endParaRPr lang="en-US" altLang="ja-JP" sz="1000" dirty="0" smtClean="0">
              <a:solidFill>
                <a:schemeClr val="tx1"/>
              </a:solidFill>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6444208" y="2060848"/>
            <a:ext cx="1944216" cy="288032"/>
          </a:xfrm>
          <a:prstGeom prst="roundRect">
            <a:avLst/>
          </a:prstGeom>
          <a:solidFill>
            <a:srgbClr val="0065AE"/>
          </a:solidFill>
          <a:ln>
            <a:no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2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操作手順</a:t>
            </a:r>
          </a:p>
        </p:txBody>
      </p:sp>
      <p:pic>
        <p:nvPicPr>
          <p:cNvPr id="9" name="図 8" descr="14配賦処理登録.JPG"/>
          <p:cNvPicPr>
            <a:picLocks noChangeAspect="1"/>
          </p:cNvPicPr>
          <p:nvPr/>
        </p:nvPicPr>
        <p:blipFill>
          <a:blip r:embed="rId2" cstate="print"/>
          <a:stretch>
            <a:fillRect/>
          </a:stretch>
        </p:blipFill>
        <p:spPr>
          <a:xfrm>
            <a:off x="180000" y="2289600"/>
            <a:ext cx="5364480" cy="3887153"/>
          </a:xfrm>
          <a:prstGeom prst="rect">
            <a:avLst/>
          </a:prstGeom>
        </p:spPr>
      </p:pic>
      <p:sp>
        <p:nvSpPr>
          <p:cNvPr id="8" name="フッター プレースホルダ 1"/>
          <p:cNvSpPr txBox="1">
            <a:spLocks/>
          </p:cNvSpPr>
          <p:nvPr/>
        </p:nvSpPr>
        <p:spPr>
          <a:xfrm>
            <a:off x="179512" y="6453336"/>
            <a:ext cx="2555832" cy="180000"/>
          </a:xfrm>
          <a:prstGeom prst="rect">
            <a:avLst/>
          </a:prstGeom>
        </p:spPr>
        <p:txBody>
          <a:bodyPr vert="horz"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©2014  </a:t>
            </a:r>
            <a:r>
              <a:rPr kumimoji="1" lang="en-US" altLang="ja-JP" sz="900" b="0" i="0" u="none" strike="noStrike" kern="1200" cap="none" spc="0" normalizeH="0" baseline="0" noProof="0" dirty="0" err="1" smtClean="0">
                <a:ln>
                  <a:noFill/>
                </a:ln>
                <a:solidFill>
                  <a:schemeClr val="bg1"/>
                </a:solidFill>
                <a:effectLst/>
                <a:uLnTx/>
                <a:uFillTx/>
                <a:latin typeface="+mn-lt"/>
                <a:ea typeface="+mn-ea"/>
                <a:cs typeface="+mn-cs"/>
              </a:rPr>
              <a:t>SuperStream</a:t>
            </a: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 Inc. All rights reserved.</a:t>
            </a:r>
            <a:endParaRPr kumimoji="1" lang="ja-JP" altLang="en-US" sz="9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299646D8-D7B5-4D56-87FA-7DDE5FCE23CA}" type="slidenum">
              <a:rPr lang="ja-JP" altLang="en-US" smtClean="0"/>
              <a:pPr/>
              <a:t>15</a:t>
            </a:fld>
            <a:endParaRPr lang="ja-JP" altLang="en-US" dirty="0"/>
          </a:p>
        </p:txBody>
      </p:sp>
      <p:sp>
        <p:nvSpPr>
          <p:cNvPr id="10" name="タイトル 2"/>
          <p:cNvSpPr txBox="1">
            <a:spLocks/>
          </p:cNvSpPr>
          <p:nvPr/>
        </p:nvSpPr>
        <p:spPr>
          <a:xfrm>
            <a:off x="503238" y="215900"/>
            <a:ext cx="8137525" cy="1008063"/>
          </a:xfrm>
          <a:prstGeom prst="rect">
            <a:avLst/>
          </a:prstGeom>
        </p:spPr>
        <p:txBody>
          <a:bodyPr lIns="91440" tIns="45720" rIns="91440" bIns="45720" anchor="ctr" anchorCtr="0"/>
          <a:lstStyle/>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smtClean="0">
                <a:solidFill>
                  <a:schemeClr val="bg1"/>
                </a:solidFill>
                <a:latin typeface="メイリオ" pitchFamily="50" charset="-128"/>
                <a:ea typeface="メイリオ" pitchFamily="50" charset="-128"/>
                <a:cs typeface="メイリオ" pitchFamily="50" charset="-128"/>
              </a:rPr>
              <a:t>９、月次更新</a:t>
            </a:r>
            <a:endParaRPr lang="en-US" altLang="ja-JP" sz="2200" dirty="0" smtClean="0">
              <a:solidFill>
                <a:schemeClr val="bg1"/>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1520" y="1340768"/>
            <a:ext cx="8640960" cy="504056"/>
          </a:xfrm>
          <a:prstGeom prst="roundRect">
            <a:avLst/>
          </a:prstGeom>
          <a:solidFill>
            <a:srgbClr val="E27100"/>
          </a:solidFill>
          <a:scene3d>
            <a:camera prst="orthographicFront"/>
            <a:lightRig rig="threePt" dir="t"/>
          </a:scene3d>
          <a:sp3d prstMaterial="plastic">
            <a:bevelT/>
          </a:sp3d>
        </p:spPr>
        <p:txBody>
          <a:bodyPr wrap="squar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伝票の入力を制御する機能です。</a:t>
            </a:r>
          </a:p>
        </p:txBody>
      </p:sp>
      <p:sp>
        <p:nvSpPr>
          <p:cNvPr id="19" name="フローチャート: 処理 18"/>
          <p:cNvSpPr/>
          <p:nvPr/>
        </p:nvSpPr>
        <p:spPr>
          <a:xfrm>
            <a:off x="5580112" y="2420888"/>
            <a:ext cx="3384376" cy="504056"/>
          </a:xfrm>
          <a:prstGeom prst="flowChartProcess">
            <a:avLst/>
          </a:prstGeom>
        </p:spPr>
        <p:style>
          <a:lnRef idx="1">
            <a:schemeClr val="accent1"/>
          </a:lnRef>
          <a:fillRef idx="2">
            <a:schemeClr val="accent1"/>
          </a:fillRef>
          <a:effectRef idx="1">
            <a:schemeClr val="accent1"/>
          </a:effectRef>
          <a:fontRef idx="minor">
            <a:schemeClr val="dk1"/>
          </a:fontRef>
        </p:style>
        <p:txBody>
          <a:bodyPr lIns="144000" tIns="36000" bIns="36000" numCol="1" rtlCol="0" anchor="t" anchorCtr="0"/>
          <a:lstStyle/>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①</a:t>
            </a:r>
            <a:r>
              <a:rPr lang="en-US" altLang="ja-JP" sz="1000" dirty="0" smtClean="0">
                <a:solidFill>
                  <a:schemeClr val="tx1"/>
                </a:solidFill>
                <a:latin typeface="メイリオ" pitchFamily="50" charset="-128"/>
                <a:ea typeface="メイリオ" pitchFamily="50" charset="-128"/>
                <a:cs typeface="メイリオ" pitchFamily="50" charset="-128"/>
              </a:rPr>
              <a:t>4</a:t>
            </a:r>
            <a:r>
              <a:rPr lang="ja-JP" altLang="en-US" sz="1000" dirty="0" smtClean="0">
                <a:solidFill>
                  <a:schemeClr val="tx1"/>
                </a:solidFill>
                <a:latin typeface="メイリオ" pitchFamily="50" charset="-128"/>
                <a:ea typeface="メイリオ" pitchFamily="50" charset="-128"/>
                <a:cs typeface="メイリオ" pitchFamily="50" charset="-128"/>
              </a:rPr>
              <a:t>月の配賦締めにチェックを入れます。</a:t>
            </a:r>
            <a:endParaRPr lang="en-US" altLang="ja-JP" sz="1000" dirty="0" smtClean="0">
              <a:solidFill>
                <a:schemeClr val="tx1"/>
              </a:solidFill>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6444208" y="2060848"/>
            <a:ext cx="1944216" cy="288032"/>
          </a:xfrm>
          <a:prstGeom prst="roundRect">
            <a:avLst/>
          </a:prstGeom>
          <a:solidFill>
            <a:srgbClr val="0065AE"/>
          </a:solidFill>
          <a:ln>
            <a:no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2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操作手順</a:t>
            </a:r>
          </a:p>
        </p:txBody>
      </p:sp>
      <p:pic>
        <p:nvPicPr>
          <p:cNvPr id="12" name="図 11" descr="17月次更新.JPG"/>
          <p:cNvPicPr>
            <a:picLocks noChangeAspect="1"/>
          </p:cNvPicPr>
          <p:nvPr/>
        </p:nvPicPr>
        <p:blipFill>
          <a:blip r:embed="rId2" cstate="print"/>
          <a:stretch>
            <a:fillRect/>
          </a:stretch>
        </p:blipFill>
        <p:spPr>
          <a:xfrm>
            <a:off x="180000" y="2289600"/>
            <a:ext cx="5364480" cy="3887153"/>
          </a:xfrm>
          <a:prstGeom prst="rect">
            <a:avLst/>
          </a:prstGeom>
        </p:spPr>
      </p:pic>
      <p:sp>
        <p:nvSpPr>
          <p:cNvPr id="8" name="フッター プレースホルダ 1"/>
          <p:cNvSpPr txBox="1">
            <a:spLocks/>
          </p:cNvSpPr>
          <p:nvPr/>
        </p:nvSpPr>
        <p:spPr>
          <a:xfrm>
            <a:off x="179512" y="6453336"/>
            <a:ext cx="2555832" cy="180000"/>
          </a:xfrm>
          <a:prstGeom prst="rect">
            <a:avLst/>
          </a:prstGeom>
        </p:spPr>
        <p:txBody>
          <a:bodyPr vert="horz"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©2014  </a:t>
            </a:r>
            <a:r>
              <a:rPr kumimoji="1" lang="en-US" altLang="ja-JP" sz="900" b="0" i="0" u="none" strike="noStrike" kern="1200" cap="none" spc="0" normalizeH="0" baseline="0" noProof="0" dirty="0" err="1" smtClean="0">
                <a:ln>
                  <a:noFill/>
                </a:ln>
                <a:solidFill>
                  <a:schemeClr val="bg1"/>
                </a:solidFill>
                <a:effectLst/>
                <a:uLnTx/>
                <a:uFillTx/>
                <a:latin typeface="+mn-lt"/>
                <a:ea typeface="+mn-ea"/>
                <a:cs typeface="+mn-cs"/>
              </a:rPr>
              <a:t>SuperStream</a:t>
            </a: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 Inc. All rights reserved.</a:t>
            </a:r>
            <a:endParaRPr kumimoji="1" lang="ja-JP" altLang="en-US" sz="9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299646D8-D7B5-4D56-87FA-7DDE5FCE23CA}" type="slidenum">
              <a:rPr lang="ja-JP" altLang="en-US" smtClean="0"/>
              <a:pPr/>
              <a:t>16</a:t>
            </a:fld>
            <a:endParaRPr lang="ja-JP" altLang="en-US" dirty="0"/>
          </a:p>
        </p:txBody>
      </p:sp>
      <p:sp>
        <p:nvSpPr>
          <p:cNvPr id="10" name="タイトル 2"/>
          <p:cNvSpPr txBox="1">
            <a:spLocks/>
          </p:cNvSpPr>
          <p:nvPr/>
        </p:nvSpPr>
        <p:spPr>
          <a:xfrm>
            <a:off x="503238" y="215900"/>
            <a:ext cx="8137525" cy="1008063"/>
          </a:xfrm>
          <a:prstGeom prst="rect">
            <a:avLst/>
          </a:prstGeom>
        </p:spPr>
        <p:txBody>
          <a:bodyPr lIns="91440" tIns="45720" rIns="91440" bIns="45720" anchor="ctr" anchorCtr="0"/>
          <a:lstStyle/>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smtClean="0">
                <a:solidFill>
                  <a:schemeClr val="bg1"/>
                </a:solidFill>
                <a:latin typeface="メイリオ" pitchFamily="50" charset="-128"/>
                <a:ea typeface="メイリオ" pitchFamily="50" charset="-128"/>
                <a:cs typeface="メイリオ" pitchFamily="50" charset="-128"/>
              </a:rPr>
              <a:t>１０、決算仕訳</a:t>
            </a:r>
            <a:endParaRPr lang="en-US" altLang="ja-JP" sz="2200" dirty="0" smtClean="0">
              <a:solidFill>
                <a:schemeClr val="bg1"/>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1520" y="1340768"/>
            <a:ext cx="8640960" cy="504056"/>
          </a:xfrm>
          <a:prstGeom prst="roundRect">
            <a:avLst/>
          </a:prstGeom>
          <a:solidFill>
            <a:srgbClr val="E27100"/>
          </a:solidFill>
          <a:scene3d>
            <a:camera prst="orthographicFront"/>
            <a:lightRig rig="threePt" dir="t"/>
          </a:scene3d>
          <a:sp3d prstMaterial="plastic">
            <a:bevelT/>
          </a:sp3d>
        </p:spPr>
        <p:txBody>
          <a:bodyPr wrap="squar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lang="ja-JP" altLang="en-US" sz="1400" dirty="0" smtClean="0">
                <a:solidFill>
                  <a:schemeClr val="bg1"/>
                </a:solidFill>
                <a:latin typeface="メイリオ" pitchFamily="50" charset="-128"/>
                <a:ea typeface="メイリオ" pitchFamily="50" charset="-128"/>
                <a:cs typeface="メイリオ" pitchFamily="50" charset="-128"/>
              </a:rPr>
              <a:t>日次の仕訳入力と決算仕訳は入力画面が異なります。</a:t>
            </a:r>
            <a:endPar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p:txBody>
      </p:sp>
      <p:sp>
        <p:nvSpPr>
          <p:cNvPr id="19" name="フローチャート: 処理 18"/>
          <p:cNvSpPr/>
          <p:nvPr/>
        </p:nvSpPr>
        <p:spPr>
          <a:xfrm>
            <a:off x="5580112" y="2420888"/>
            <a:ext cx="3384376" cy="504056"/>
          </a:xfrm>
          <a:prstGeom prst="flowChartProcess">
            <a:avLst/>
          </a:prstGeom>
        </p:spPr>
        <p:style>
          <a:lnRef idx="1">
            <a:schemeClr val="accent1"/>
          </a:lnRef>
          <a:fillRef idx="2">
            <a:schemeClr val="accent1"/>
          </a:fillRef>
          <a:effectRef idx="1">
            <a:schemeClr val="accent1"/>
          </a:effectRef>
          <a:fontRef idx="minor">
            <a:schemeClr val="dk1"/>
          </a:fontRef>
        </p:style>
        <p:txBody>
          <a:bodyPr lIns="144000" tIns="36000" bIns="36000" numCol="1" rtlCol="0" anchor="t" anchorCtr="0"/>
          <a:lstStyle/>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①決算区分を確認し、日次の仕訳入力と同じ要領で入力を行います。</a:t>
            </a:r>
            <a:endParaRPr lang="en-US" altLang="ja-JP" sz="1000" dirty="0" smtClean="0">
              <a:solidFill>
                <a:schemeClr val="tx1"/>
              </a:solidFill>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6444208" y="2060848"/>
            <a:ext cx="1944216" cy="288032"/>
          </a:xfrm>
          <a:prstGeom prst="roundRect">
            <a:avLst/>
          </a:prstGeom>
          <a:solidFill>
            <a:srgbClr val="0065AE"/>
          </a:solidFill>
          <a:ln>
            <a:no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2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操作手順</a:t>
            </a:r>
          </a:p>
        </p:txBody>
      </p:sp>
      <p:pic>
        <p:nvPicPr>
          <p:cNvPr id="9" name="図 8" descr="18決算仕訳入力.JPG"/>
          <p:cNvPicPr>
            <a:picLocks noChangeAspect="1"/>
          </p:cNvPicPr>
          <p:nvPr/>
        </p:nvPicPr>
        <p:blipFill>
          <a:blip r:embed="rId2" cstate="print"/>
          <a:stretch>
            <a:fillRect/>
          </a:stretch>
        </p:blipFill>
        <p:spPr>
          <a:xfrm>
            <a:off x="180000" y="2289600"/>
            <a:ext cx="5364480" cy="3892391"/>
          </a:xfrm>
          <a:prstGeom prst="rect">
            <a:avLst/>
          </a:prstGeom>
        </p:spPr>
      </p:pic>
      <p:sp>
        <p:nvSpPr>
          <p:cNvPr id="13" name="角丸四角形 12"/>
          <p:cNvSpPr/>
          <p:nvPr/>
        </p:nvSpPr>
        <p:spPr>
          <a:xfrm>
            <a:off x="755576" y="2348880"/>
            <a:ext cx="504056"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ッター プレースホルダ 1"/>
          <p:cNvSpPr txBox="1">
            <a:spLocks/>
          </p:cNvSpPr>
          <p:nvPr/>
        </p:nvSpPr>
        <p:spPr>
          <a:xfrm>
            <a:off x="179512" y="6453336"/>
            <a:ext cx="2555832" cy="180000"/>
          </a:xfrm>
          <a:prstGeom prst="rect">
            <a:avLst/>
          </a:prstGeom>
        </p:spPr>
        <p:txBody>
          <a:bodyPr vert="horz"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©2014  </a:t>
            </a:r>
            <a:r>
              <a:rPr kumimoji="1" lang="en-US" altLang="ja-JP" sz="900" b="0" i="0" u="none" strike="noStrike" kern="1200" cap="none" spc="0" normalizeH="0" baseline="0" noProof="0" dirty="0" err="1" smtClean="0">
                <a:ln>
                  <a:noFill/>
                </a:ln>
                <a:solidFill>
                  <a:schemeClr val="bg1"/>
                </a:solidFill>
                <a:effectLst/>
                <a:uLnTx/>
                <a:uFillTx/>
                <a:latin typeface="+mn-lt"/>
                <a:ea typeface="+mn-ea"/>
                <a:cs typeface="+mn-cs"/>
              </a:rPr>
              <a:t>SuperStream</a:t>
            </a: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 Inc. All rights reserved.</a:t>
            </a:r>
            <a:endParaRPr kumimoji="1" lang="ja-JP" altLang="en-US" sz="9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タイトル 2"/>
          <p:cNvSpPr>
            <a:spLocks noGrp="1"/>
          </p:cNvSpPr>
          <p:nvPr>
            <p:ph type="title"/>
          </p:nvPr>
        </p:nvSpPr>
        <p:spPr/>
        <p:txBody>
          <a:bodyPr lIns="91440" tIns="45720" rIns="91440" bIns="45720" anchor="ctr" anchorCtr="0"/>
          <a:lstStyle/>
          <a:p>
            <a:pPr eaLnBrk="1" hangingPunct="1"/>
            <a:r>
              <a:rPr lang="en-US" altLang="ja-JP" b="1" i="1" dirty="0" err="1" smtClean="0">
                <a:latin typeface="Times New Roman" pitchFamily="18" charset="0"/>
                <a:cs typeface="Times New Roman" pitchFamily="18" charset="0"/>
              </a:rPr>
              <a:t>SuperStream</a:t>
            </a:r>
            <a:r>
              <a:rPr lang="en-US" altLang="ja-JP" b="1" dirty="0" smtClean="0">
                <a:latin typeface="Times New Roman" pitchFamily="18" charset="0"/>
                <a:cs typeface="Times New Roman" pitchFamily="18" charset="0"/>
              </a:rPr>
              <a:t>-CORE</a:t>
            </a:r>
            <a:r>
              <a:rPr lang="ja-JP" altLang="en-US" dirty="0" smtClean="0">
                <a:latin typeface="メイリオ" pitchFamily="50" charset="-128"/>
                <a:ea typeface="メイリオ" pitchFamily="50" charset="-128"/>
                <a:cs typeface="メイリオ" pitchFamily="50" charset="-128"/>
              </a:rPr>
              <a:t>システムフロー</a:t>
            </a:r>
          </a:p>
        </p:txBody>
      </p:sp>
      <p:sp>
        <p:nvSpPr>
          <p:cNvPr id="21507" name="スライド番号プレースホルダ 4"/>
          <p:cNvSpPr>
            <a:spLocks noGrp="1"/>
          </p:cNvSpPr>
          <p:nvPr>
            <p:ph type="sldNum"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97FC5435-1C84-4709-A642-D2E5A443DFA2}" type="slidenum">
              <a:rPr lang="ja-JP" altLang="en-US" smtClean="0">
                <a:solidFill>
                  <a:srgbClr val="FFFFFF"/>
                </a:solidFill>
              </a:rPr>
              <a:pPr fontAlgn="base">
                <a:spcBef>
                  <a:spcPct val="0"/>
                </a:spcBef>
                <a:spcAft>
                  <a:spcPct val="0"/>
                </a:spcAft>
                <a:defRPr/>
              </a:pPr>
              <a:t>2</a:t>
            </a:fld>
            <a:endParaRPr lang="ja-JP" altLang="en-US" dirty="0" smtClean="0">
              <a:solidFill>
                <a:srgbClr val="FFFFFF"/>
              </a:solidFill>
            </a:endParaRPr>
          </a:p>
        </p:txBody>
      </p:sp>
      <p:sp>
        <p:nvSpPr>
          <p:cNvPr id="30725" name="AutoShape 5"/>
          <p:cNvSpPr>
            <a:spLocks noChangeArrowheads="1"/>
          </p:cNvSpPr>
          <p:nvPr/>
        </p:nvSpPr>
        <p:spPr bwMode="gray">
          <a:xfrm>
            <a:off x="3349625" y="1628775"/>
            <a:ext cx="2662238" cy="4752975"/>
          </a:xfrm>
          <a:prstGeom prst="roundRect">
            <a:avLst>
              <a:gd name="adj" fmla="val 6056"/>
            </a:avLst>
          </a:prstGeom>
          <a:noFill/>
          <a:ln w="6350" algn="ctr">
            <a:solidFill>
              <a:srgbClr val="FF9933"/>
            </a:solidFill>
            <a:prstDash val="lgDash"/>
            <a:round/>
            <a:headEnd/>
            <a:tailEnd/>
          </a:ln>
        </p:spPr>
        <p:txBody>
          <a:bodyPr wrap="none" anchor="ctr"/>
          <a:lstStyle/>
          <a:p>
            <a:pPr fontAlgn="base">
              <a:lnSpc>
                <a:spcPct val="80000"/>
              </a:lnSpc>
              <a:spcBef>
                <a:spcPct val="20000"/>
              </a:spcBef>
              <a:spcAft>
                <a:spcPct val="0"/>
              </a:spcAft>
            </a:pPr>
            <a:endParaRPr lang="en-US" altLang="ja-JP" sz="1500" smtClean="0">
              <a:solidFill>
                <a:srgbClr val="E27100"/>
              </a:solidFill>
              <a:latin typeface="HGP創英角ｺﾞｼｯｸUB" pitchFamily="50" charset="-128"/>
            </a:endParaRPr>
          </a:p>
        </p:txBody>
      </p:sp>
      <p:sp>
        <p:nvSpPr>
          <p:cNvPr id="30726" name="AutoShape 3"/>
          <p:cNvSpPr>
            <a:spLocks noChangeArrowheads="1"/>
          </p:cNvSpPr>
          <p:nvPr/>
        </p:nvSpPr>
        <p:spPr bwMode="auto">
          <a:xfrm>
            <a:off x="3349625" y="1268413"/>
            <a:ext cx="2662238" cy="288925"/>
          </a:xfrm>
          <a:prstGeom prst="flowChartAlternateProcess">
            <a:avLst/>
          </a:prstGeom>
          <a:solidFill>
            <a:srgbClr val="FF9933"/>
          </a:solidFill>
          <a:ln w="6350">
            <a:solidFill>
              <a:srgbClr val="E27100"/>
            </a:solidFill>
            <a:miter lim="800000"/>
            <a:headEnd/>
            <a:tailEnd/>
          </a:ln>
        </p:spPr>
        <p:txBody>
          <a:bodyPr wrap="none" anchor="ctr"/>
          <a:lstStyle/>
          <a:p>
            <a:pPr algn="ctr" fontAlgn="base">
              <a:spcBef>
                <a:spcPct val="0"/>
              </a:spcBef>
              <a:spcAft>
                <a:spcPct val="0"/>
              </a:spcAft>
            </a:pPr>
            <a:r>
              <a:rPr lang="ja-JP" altLang="en-US" sz="1600" b="1" dirty="0" smtClean="0">
                <a:solidFill>
                  <a:srgbClr val="FFFFFF"/>
                </a:solidFill>
                <a:latin typeface="メイリオ" pitchFamily="50" charset="-128"/>
                <a:ea typeface="メイリオ" pitchFamily="50" charset="-128"/>
                <a:cs typeface="メイリオ" pitchFamily="50" charset="-128"/>
              </a:rPr>
              <a:t>月次処理</a:t>
            </a:r>
          </a:p>
        </p:txBody>
      </p:sp>
      <p:sp>
        <p:nvSpPr>
          <p:cNvPr id="30727" name="AutoShape 5"/>
          <p:cNvSpPr>
            <a:spLocks noChangeArrowheads="1"/>
          </p:cNvSpPr>
          <p:nvPr/>
        </p:nvSpPr>
        <p:spPr bwMode="gray">
          <a:xfrm>
            <a:off x="6154738" y="1628775"/>
            <a:ext cx="2665412" cy="4752975"/>
          </a:xfrm>
          <a:prstGeom prst="roundRect">
            <a:avLst>
              <a:gd name="adj" fmla="val 6056"/>
            </a:avLst>
          </a:prstGeom>
          <a:noFill/>
          <a:ln w="6350" algn="ctr">
            <a:solidFill>
              <a:srgbClr val="FF9933"/>
            </a:solidFill>
            <a:prstDash val="lgDash"/>
            <a:round/>
            <a:headEnd/>
            <a:tailEnd/>
          </a:ln>
        </p:spPr>
        <p:txBody>
          <a:bodyPr wrap="none" anchor="ctr"/>
          <a:lstStyle/>
          <a:p>
            <a:pPr fontAlgn="base">
              <a:lnSpc>
                <a:spcPct val="80000"/>
              </a:lnSpc>
              <a:spcBef>
                <a:spcPct val="20000"/>
              </a:spcBef>
              <a:spcAft>
                <a:spcPct val="0"/>
              </a:spcAft>
            </a:pPr>
            <a:endParaRPr lang="en-US" altLang="ja-JP" sz="1500" smtClean="0">
              <a:solidFill>
                <a:srgbClr val="E27100"/>
              </a:solidFill>
              <a:latin typeface="HGP創英角ｺﾞｼｯｸUB" pitchFamily="50" charset="-128"/>
            </a:endParaRPr>
          </a:p>
        </p:txBody>
      </p:sp>
      <p:sp>
        <p:nvSpPr>
          <p:cNvPr id="30728" name="AutoShape 5"/>
          <p:cNvSpPr>
            <a:spLocks noChangeArrowheads="1"/>
          </p:cNvSpPr>
          <p:nvPr/>
        </p:nvSpPr>
        <p:spPr bwMode="auto">
          <a:xfrm>
            <a:off x="6156325" y="1268413"/>
            <a:ext cx="2663825" cy="288925"/>
          </a:xfrm>
          <a:prstGeom prst="flowChartAlternateProcess">
            <a:avLst/>
          </a:prstGeom>
          <a:solidFill>
            <a:srgbClr val="FF9933"/>
          </a:solidFill>
          <a:ln w="6350">
            <a:solidFill>
              <a:srgbClr val="E27100"/>
            </a:solidFill>
            <a:miter lim="800000"/>
            <a:headEnd/>
            <a:tailEnd/>
          </a:ln>
        </p:spPr>
        <p:txBody>
          <a:bodyPr wrap="none" anchor="ctr"/>
          <a:lstStyle/>
          <a:p>
            <a:pPr algn="ctr" fontAlgn="base">
              <a:spcBef>
                <a:spcPct val="0"/>
              </a:spcBef>
              <a:spcAft>
                <a:spcPct val="0"/>
              </a:spcAft>
            </a:pPr>
            <a:r>
              <a:rPr lang="ja-JP" altLang="en-US" sz="1600" b="1" dirty="0" smtClean="0">
                <a:solidFill>
                  <a:srgbClr val="FFFFFF"/>
                </a:solidFill>
                <a:latin typeface="メイリオ" pitchFamily="50" charset="-128"/>
                <a:ea typeface="メイリオ" pitchFamily="50" charset="-128"/>
                <a:cs typeface="メイリオ" pitchFamily="50" charset="-128"/>
              </a:rPr>
              <a:t>決算処理</a:t>
            </a:r>
            <a:r>
              <a:rPr lang="ja-JP" altLang="en-US" sz="1200" b="1" dirty="0" smtClean="0">
                <a:solidFill>
                  <a:srgbClr val="FFFFFF"/>
                </a:solidFill>
                <a:latin typeface="メイリオ" pitchFamily="50" charset="-128"/>
                <a:ea typeface="メイリオ" pitchFamily="50" charset="-128"/>
                <a:cs typeface="メイリオ" pitchFamily="50" charset="-128"/>
              </a:rPr>
              <a:t>（四半期、半期、年次）</a:t>
            </a:r>
          </a:p>
        </p:txBody>
      </p:sp>
      <p:sp>
        <p:nvSpPr>
          <p:cNvPr id="30729" name="AutoShape 5"/>
          <p:cNvSpPr>
            <a:spLocks noChangeArrowheads="1"/>
          </p:cNvSpPr>
          <p:nvPr/>
        </p:nvSpPr>
        <p:spPr bwMode="gray">
          <a:xfrm>
            <a:off x="250825" y="1604963"/>
            <a:ext cx="2955925" cy="4752975"/>
          </a:xfrm>
          <a:prstGeom prst="roundRect">
            <a:avLst>
              <a:gd name="adj" fmla="val 6056"/>
            </a:avLst>
          </a:prstGeom>
          <a:noFill/>
          <a:ln w="6350" algn="ctr">
            <a:solidFill>
              <a:srgbClr val="FF9933"/>
            </a:solidFill>
            <a:prstDash val="lgDash"/>
            <a:round/>
            <a:headEnd/>
            <a:tailEnd/>
          </a:ln>
        </p:spPr>
        <p:txBody>
          <a:bodyPr wrap="none" anchor="ctr"/>
          <a:lstStyle/>
          <a:p>
            <a:pPr fontAlgn="base">
              <a:lnSpc>
                <a:spcPct val="80000"/>
              </a:lnSpc>
              <a:spcBef>
                <a:spcPct val="20000"/>
              </a:spcBef>
              <a:spcAft>
                <a:spcPct val="0"/>
              </a:spcAft>
            </a:pPr>
            <a:endParaRPr lang="ja-JP" altLang="ja-JP" sz="1500" smtClean="0">
              <a:solidFill>
                <a:srgbClr val="E27100"/>
              </a:solidFill>
              <a:latin typeface="HGP創英角ｺﾞｼｯｸUB" pitchFamily="50" charset="-128"/>
            </a:endParaRPr>
          </a:p>
        </p:txBody>
      </p:sp>
      <p:sp>
        <p:nvSpPr>
          <p:cNvPr id="30730" name="Text Box 7"/>
          <p:cNvSpPr txBox="1">
            <a:spLocks noChangeArrowheads="1"/>
          </p:cNvSpPr>
          <p:nvPr/>
        </p:nvSpPr>
        <p:spPr bwMode="auto">
          <a:xfrm>
            <a:off x="1928813" y="3143250"/>
            <a:ext cx="1057275" cy="396875"/>
          </a:xfrm>
          <a:prstGeom prst="rect">
            <a:avLst/>
          </a:prstGeom>
          <a:noFill/>
          <a:ln w="9525">
            <a:noFill/>
            <a:miter lim="800000"/>
            <a:headEnd/>
            <a:tailEnd/>
          </a:ln>
        </p:spPr>
        <p:txBody>
          <a:bodyPr>
            <a:spAutoFit/>
          </a:bodyPr>
          <a:lstStyle/>
          <a:p>
            <a:pPr fontAlgn="base">
              <a:spcBef>
                <a:spcPct val="50000"/>
              </a:spcBef>
              <a:spcAft>
                <a:spcPct val="0"/>
              </a:spcAft>
            </a:pPr>
            <a:r>
              <a:rPr lang="ja-JP" altLang="en-US" sz="1000" dirty="0" smtClean="0">
                <a:solidFill>
                  <a:srgbClr val="000000"/>
                </a:solidFill>
                <a:latin typeface="メイリオ" pitchFamily="50" charset="-128"/>
                <a:ea typeface="メイリオ" pitchFamily="50" charset="-128"/>
                <a:cs typeface="メイリオ" pitchFamily="50" charset="-128"/>
              </a:rPr>
              <a:t>元帳記帳</a:t>
            </a:r>
            <a:br>
              <a:rPr lang="ja-JP" altLang="en-US" sz="1000" dirty="0" smtClean="0">
                <a:solidFill>
                  <a:srgbClr val="000000"/>
                </a:solidFill>
                <a:latin typeface="メイリオ" pitchFamily="50" charset="-128"/>
                <a:ea typeface="メイリオ" pitchFamily="50" charset="-128"/>
                <a:cs typeface="メイリオ" pitchFamily="50" charset="-128"/>
              </a:rPr>
            </a:br>
            <a:r>
              <a:rPr lang="ja-JP" altLang="en-US" sz="1000" dirty="0" smtClean="0">
                <a:solidFill>
                  <a:srgbClr val="000000"/>
                </a:solidFill>
                <a:latin typeface="メイリオ" pitchFamily="50" charset="-128"/>
                <a:ea typeface="メイリオ" pitchFamily="50" charset="-128"/>
                <a:cs typeface="メイリオ" pitchFamily="50" charset="-128"/>
              </a:rPr>
              <a:t>科目残高更新</a:t>
            </a:r>
            <a:endParaRPr lang="ja-JP" altLang="en-US" sz="2400" dirty="0" smtClean="0">
              <a:solidFill>
                <a:srgbClr val="000000"/>
              </a:solidFill>
              <a:latin typeface="メイリオ" pitchFamily="50" charset="-128"/>
              <a:ea typeface="メイリオ" pitchFamily="50" charset="-128"/>
              <a:cs typeface="メイリオ" pitchFamily="50" charset="-128"/>
            </a:endParaRPr>
          </a:p>
        </p:txBody>
      </p:sp>
      <p:sp>
        <p:nvSpPr>
          <p:cNvPr id="30731" name="AutoShape 12"/>
          <p:cNvSpPr>
            <a:spLocks noChangeArrowheads="1"/>
          </p:cNvSpPr>
          <p:nvPr/>
        </p:nvSpPr>
        <p:spPr bwMode="auto">
          <a:xfrm>
            <a:off x="322263" y="1268413"/>
            <a:ext cx="2954337" cy="288925"/>
          </a:xfrm>
          <a:prstGeom prst="flowChartAlternateProcess">
            <a:avLst/>
          </a:prstGeom>
          <a:solidFill>
            <a:srgbClr val="FF9933"/>
          </a:solidFill>
          <a:ln w="6350">
            <a:solidFill>
              <a:srgbClr val="E27100"/>
            </a:solidFill>
            <a:miter lim="800000"/>
            <a:headEnd/>
            <a:tailEnd/>
          </a:ln>
        </p:spPr>
        <p:txBody>
          <a:bodyPr wrap="none" anchor="ctr"/>
          <a:lstStyle/>
          <a:p>
            <a:pPr algn="ctr" fontAlgn="base">
              <a:spcBef>
                <a:spcPct val="0"/>
              </a:spcBef>
              <a:spcAft>
                <a:spcPct val="0"/>
              </a:spcAft>
            </a:pPr>
            <a:r>
              <a:rPr lang="ja-JP" altLang="en-US" sz="1600" b="1" dirty="0" smtClean="0">
                <a:solidFill>
                  <a:srgbClr val="FFFFFF"/>
                </a:solidFill>
                <a:latin typeface="メイリオ" pitchFamily="50" charset="-128"/>
                <a:ea typeface="メイリオ" pitchFamily="50" charset="-128"/>
                <a:cs typeface="メイリオ" pitchFamily="50" charset="-128"/>
              </a:rPr>
              <a:t>日次処理</a:t>
            </a:r>
          </a:p>
        </p:txBody>
      </p:sp>
      <p:sp>
        <p:nvSpPr>
          <p:cNvPr id="16" name="Oval 13"/>
          <p:cNvSpPr>
            <a:spLocks noChangeArrowheads="1"/>
          </p:cNvSpPr>
          <p:nvPr/>
        </p:nvSpPr>
        <p:spPr bwMode="auto">
          <a:xfrm>
            <a:off x="1728794" y="1757371"/>
            <a:ext cx="1055688" cy="430213"/>
          </a:xfrm>
          <a:prstGeom prst="ellipse">
            <a:avLst/>
          </a:prstGeom>
          <a:solidFill>
            <a:schemeClr val="accent1">
              <a:lumMod val="60000"/>
              <a:lumOff val="40000"/>
            </a:schemeClr>
          </a:solidFill>
          <a:ln w="9525">
            <a:noFill/>
            <a:round/>
            <a:headEnd/>
            <a:tailEnd/>
          </a:ln>
          <a:effectLst>
            <a:outerShdw dist="35921" dir="2700000" algn="ctr" rotWithShape="0">
              <a:schemeClr val="bg2"/>
            </a:outerShdw>
          </a:effectLst>
          <a:scene3d>
            <a:camera prst="orthographicFront"/>
            <a:lightRig rig="threePt" dir="t"/>
          </a:scene3d>
          <a:sp3d>
            <a:bevelT w="101600" prst="coolSlant"/>
          </a:sp3d>
        </p:spPr>
        <p:txBody>
          <a:bodyPr wrap="none" anchor="ctr"/>
          <a:lstStyle/>
          <a:p>
            <a:pPr algn="ctr" fontAlgn="base">
              <a:spcBef>
                <a:spcPct val="0"/>
              </a:spcBef>
              <a:spcAft>
                <a:spcPct val="0"/>
              </a:spcAft>
              <a:defRPr/>
            </a:pPr>
            <a:r>
              <a:rPr lang="ja-JP" altLang="en-US" sz="1200" dirty="0">
                <a:solidFill>
                  <a:prstClr val="white"/>
                </a:solidFill>
                <a:latin typeface="メイリオ" pitchFamily="50" charset="-128"/>
                <a:ea typeface="メイリオ" pitchFamily="50" charset="-128"/>
                <a:cs typeface="メイリオ" pitchFamily="50" charset="-128"/>
              </a:rPr>
              <a:t>仕訳入力</a:t>
            </a:r>
            <a:endParaRPr lang="ja-JP" altLang="en-US" sz="1400" dirty="0">
              <a:solidFill>
                <a:prstClr val="white"/>
              </a:solidFill>
              <a:latin typeface="メイリオ" pitchFamily="50" charset="-128"/>
              <a:ea typeface="メイリオ" pitchFamily="50" charset="-128"/>
              <a:cs typeface="メイリオ" pitchFamily="50" charset="-128"/>
            </a:endParaRPr>
          </a:p>
        </p:txBody>
      </p:sp>
      <p:sp>
        <p:nvSpPr>
          <p:cNvPr id="17" name="Oval 18"/>
          <p:cNvSpPr>
            <a:spLocks noChangeArrowheads="1"/>
          </p:cNvSpPr>
          <p:nvPr/>
        </p:nvSpPr>
        <p:spPr bwMode="auto">
          <a:xfrm>
            <a:off x="623888" y="2786063"/>
            <a:ext cx="2305050" cy="360362"/>
          </a:xfrm>
          <a:prstGeom prst="ellipse">
            <a:avLst/>
          </a:prstGeom>
          <a:solidFill>
            <a:schemeClr val="accent4">
              <a:lumMod val="60000"/>
              <a:lumOff val="40000"/>
            </a:schemeClr>
          </a:solidFill>
          <a:ln w="9525">
            <a:noFill/>
            <a:round/>
            <a:headEnd/>
            <a:tailEnd/>
          </a:ln>
          <a:effectLst>
            <a:outerShdw dist="35921" dir="2700000" algn="ctr" rotWithShape="0">
              <a:schemeClr val="bg2"/>
            </a:outerShdw>
          </a:effectLst>
          <a:scene3d>
            <a:camera prst="orthographicFront"/>
            <a:lightRig rig="threePt" dir="t"/>
          </a:scene3d>
          <a:sp3d>
            <a:bevelT w="101600" prst="coolSlant"/>
          </a:sp3d>
        </p:spPr>
        <p:txBody>
          <a:bodyPr wrap="none" anchor="ctr"/>
          <a:lstStyle/>
          <a:p>
            <a:pPr fontAlgn="base">
              <a:spcBef>
                <a:spcPct val="0"/>
              </a:spcBef>
              <a:spcAft>
                <a:spcPct val="0"/>
              </a:spcAft>
              <a:defRPr/>
            </a:pPr>
            <a:r>
              <a:rPr lang="ja-JP" altLang="en-US" sz="1200" dirty="0">
                <a:solidFill>
                  <a:prstClr val="black"/>
                </a:solidFill>
                <a:latin typeface="メイリオ" pitchFamily="50" charset="-128"/>
                <a:ea typeface="メイリオ" pitchFamily="50" charset="-128"/>
                <a:cs typeface="メイリオ" pitchFamily="50" charset="-128"/>
              </a:rPr>
              <a:t>経理承認／伝票更新</a:t>
            </a:r>
          </a:p>
        </p:txBody>
      </p:sp>
      <p:sp>
        <p:nvSpPr>
          <p:cNvPr id="30738" name="AutoShape 19"/>
          <p:cNvSpPr>
            <a:spLocks noChangeArrowheads="1"/>
          </p:cNvSpPr>
          <p:nvPr/>
        </p:nvSpPr>
        <p:spPr bwMode="auto">
          <a:xfrm>
            <a:off x="954088" y="2266950"/>
            <a:ext cx="287337" cy="536575"/>
          </a:xfrm>
          <a:prstGeom prst="downArrow">
            <a:avLst>
              <a:gd name="adj1" fmla="val 50000"/>
              <a:gd name="adj2" fmla="val 57224"/>
            </a:avLst>
          </a:prstGeom>
          <a:solidFill>
            <a:srgbClr val="0065AE"/>
          </a:solidFill>
          <a:ln w="9525">
            <a:noFill/>
            <a:miter lim="800000"/>
            <a:headEnd/>
            <a:tailEnd/>
          </a:ln>
        </p:spPr>
        <p:txBody>
          <a:bodyPr vert="eaVert" wrap="none" anchor="ctr"/>
          <a:lstStyle/>
          <a:p>
            <a:pPr fontAlgn="base">
              <a:spcBef>
                <a:spcPct val="0"/>
              </a:spcBef>
              <a:spcAft>
                <a:spcPct val="0"/>
              </a:spcAft>
            </a:pPr>
            <a:endParaRPr lang="ja-JP" altLang="en-US" smtClean="0">
              <a:solidFill>
                <a:srgbClr val="000000"/>
              </a:solidFill>
              <a:latin typeface="Arial" charset="0"/>
              <a:ea typeface="ＭＳ Ｐゴシック" charset="-128"/>
            </a:endParaRPr>
          </a:p>
        </p:txBody>
      </p:sp>
      <p:sp>
        <p:nvSpPr>
          <p:cNvPr id="19" name="AutoShape 20"/>
          <p:cNvSpPr>
            <a:spLocks noChangeArrowheads="1"/>
          </p:cNvSpPr>
          <p:nvPr/>
        </p:nvSpPr>
        <p:spPr bwMode="auto">
          <a:xfrm>
            <a:off x="1870075" y="4903788"/>
            <a:ext cx="1295400" cy="1311275"/>
          </a:xfrm>
          <a:prstGeom prst="flowChartDocument">
            <a:avLst/>
          </a:prstGeom>
          <a:solidFill>
            <a:schemeClr val="accent3">
              <a:lumMod val="20000"/>
              <a:lumOff val="80000"/>
            </a:schemeClr>
          </a:solidFill>
          <a:ln w="6350">
            <a:solidFill>
              <a:srgbClr val="9E3039"/>
            </a:solidFill>
            <a:miter lim="800000"/>
            <a:headEnd/>
            <a:tailEnd/>
          </a:ln>
          <a:effectLst>
            <a:outerShdw blurRad="50800" dist="63500" dir="3600000" algn="l" rotWithShape="0">
              <a:schemeClr val="accent3">
                <a:lumMod val="75000"/>
                <a:alpha val="40000"/>
              </a:schemeClr>
            </a:outerShdw>
          </a:effectLst>
        </p:spPr>
        <p:txBody>
          <a:bodyPr wrap="none"/>
          <a:lstStyle/>
          <a:p>
            <a:pPr fontAlgn="base">
              <a:spcBef>
                <a:spcPct val="0"/>
              </a:spcBef>
              <a:spcAft>
                <a:spcPct val="0"/>
              </a:spcAft>
              <a:defRPr/>
            </a:pPr>
            <a:endParaRPr lang="en-US" altLang="ja-JP" sz="1100" dirty="0">
              <a:solidFill>
                <a:prstClr val="black"/>
              </a:solidFill>
              <a:latin typeface="Times New Roman" pitchFamily="18" charset="0"/>
            </a:endParaRP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承認／未承認リスト</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仕訳日記帳</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日計表</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現金預金出納帳</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合計残高試算表</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など</a:t>
            </a:r>
          </a:p>
        </p:txBody>
      </p:sp>
      <p:sp>
        <p:nvSpPr>
          <p:cNvPr id="22544" name="AutoShape 21"/>
          <p:cNvSpPr>
            <a:spLocks noChangeArrowheads="1"/>
          </p:cNvSpPr>
          <p:nvPr/>
        </p:nvSpPr>
        <p:spPr bwMode="auto">
          <a:xfrm>
            <a:off x="1938338" y="4775200"/>
            <a:ext cx="1096962" cy="293688"/>
          </a:xfrm>
          <a:prstGeom prst="roundRect">
            <a:avLst>
              <a:gd name="adj" fmla="val 16667"/>
            </a:avLst>
          </a:prstGeom>
          <a:solidFill>
            <a:srgbClr val="9E3039"/>
          </a:solidFill>
          <a:ln w="6350">
            <a:noFill/>
            <a:round/>
            <a:headEnd/>
            <a:tailEnd/>
          </a:ln>
          <a:scene3d>
            <a:camera prst="orthographicFront"/>
            <a:lightRig rig="threePt" dir="t"/>
          </a:scene3d>
          <a:sp3d>
            <a:bevelT h="12700"/>
          </a:sp3d>
        </p:spPr>
        <p:txBody>
          <a:bodyPr wrap="none" anchor="ctr"/>
          <a:lstStyle/>
          <a:p>
            <a:pPr algn="ctr" fontAlgn="base">
              <a:spcBef>
                <a:spcPct val="0"/>
              </a:spcBef>
              <a:spcAft>
                <a:spcPct val="0"/>
              </a:spcAft>
              <a:defRPr/>
            </a:pPr>
            <a:r>
              <a:rPr lang="ja-JP" altLang="en-US" sz="1200" b="1" dirty="0">
                <a:solidFill>
                  <a:prstClr val="white"/>
                </a:solidFill>
                <a:latin typeface="メイリオ" pitchFamily="50" charset="-128"/>
                <a:ea typeface="メイリオ" pitchFamily="50" charset="-128"/>
                <a:cs typeface="メイリオ" pitchFamily="50" charset="-128"/>
              </a:rPr>
              <a:t>各種帳票</a:t>
            </a:r>
          </a:p>
        </p:txBody>
      </p:sp>
      <p:sp>
        <p:nvSpPr>
          <p:cNvPr id="21" name="AutoShape 22"/>
          <p:cNvSpPr>
            <a:spLocks noChangeArrowheads="1"/>
          </p:cNvSpPr>
          <p:nvPr/>
        </p:nvSpPr>
        <p:spPr bwMode="auto">
          <a:xfrm>
            <a:off x="285750" y="5119688"/>
            <a:ext cx="1511300" cy="823912"/>
          </a:xfrm>
          <a:prstGeom prst="roundRect">
            <a:avLst>
              <a:gd name="adj" fmla="val 16667"/>
            </a:avLst>
          </a:prstGeom>
          <a:solidFill>
            <a:schemeClr val="accent3">
              <a:lumMod val="20000"/>
              <a:lumOff val="80000"/>
            </a:schemeClr>
          </a:solidFill>
          <a:ln w="6350">
            <a:solidFill>
              <a:srgbClr val="9E3039"/>
            </a:solidFill>
            <a:round/>
            <a:headEnd/>
            <a:tailEnd/>
          </a:ln>
          <a:effectLst>
            <a:outerShdw blurRad="50800" dist="63500" dir="3600000" algn="l" rotWithShape="0">
              <a:schemeClr val="accent3">
                <a:lumMod val="75000"/>
                <a:alpha val="40000"/>
              </a:schemeClr>
            </a:outerShdw>
          </a:effectLst>
        </p:spPr>
        <p:txBody>
          <a:bodyPr wrap="none" anchor="ctr"/>
          <a:lstStyle/>
          <a:p>
            <a:pPr fontAlgn="base">
              <a:spcBef>
                <a:spcPct val="0"/>
              </a:spcBef>
              <a:spcAft>
                <a:spcPct val="0"/>
              </a:spcAft>
              <a:defRPr/>
            </a:pPr>
            <a:endParaRPr lang="ja-JP" altLang="ja-JP" sz="1600" b="1">
              <a:solidFill>
                <a:srgbClr val="0065AE"/>
              </a:solidFill>
              <a:latin typeface="Times New Roman" pitchFamily="18" charset="0"/>
            </a:endParaRPr>
          </a:p>
        </p:txBody>
      </p:sp>
      <p:sp>
        <p:nvSpPr>
          <p:cNvPr id="30744" name="Text Box 23"/>
          <p:cNvSpPr txBox="1">
            <a:spLocks noChangeArrowheads="1"/>
          </p:cNvSpPr>
          <p:nvPr/>
        </p:nvSpPr>
        <p:spPr bwMode="auto">
          <a:xfrm>
            <a:off x="344488" y="5379189"/>
            <a:ext cx="1595309" cy="536685"/>
          </a:xfrm>
          <a:prstGeom prst="rect">
            <a:avLst/>
          </a:prstGeom>
          <a:noFill/>
          <a:ln w="9525">
            <a:noFill/>
            <a:miter lim="800000"/>
            <a:headEnd/>
            <a:tailEnd/>
          </a:ln>
        </p:spPr>
        <p:txBody>
          <a:bodyPr wrap="none" anchor="ctr">
            <a:spAutoFit/>
          </a:bodyPr>
          <a:lstStyle/>
          <a:p>
            <a:pPr fontAlgn="base">
              <a:lnSpc>
                <a:spcPct val="50000"/>
              </a:lnSpc>
              <a:spcBef>
                <a:spcPct val="50000"/>
              </a:spcBef>
              <a:spcAft>
                <a:spcPct val="0"/>
              </a:spcAft>
            </a:pPr>
            <a:r>
              <a:rPr lang="ja-JP" altLang="en-US" sz="1100" dirty="0" smtClean="0">
                <a:solidFill>
                  <a:srgbClr val="000000"/>
                </a:solidFill>
                <a:latin typeface="メイリオ" pitchFamily="50" charset="-128"/>
                <a:ea typeface="メイリオ" pitchFamily="50" charset="-128"/>
                <a:cs typeface="メイリオ" pitchFamily="50" charset="-128"/>
              </a:rPr>
              <a:t>合計残高試算表照会</a:t>
            </a:r>
          </a:p>
          <a:p>
            <a:pPr fontAlgn="base">
              <a:lnSpc>
                <a:spcPct val="50000"/>
              </a:lnSpc>
              <a:spcBef>
                <a:spcPct val="50000"/>
              </a:spcBef>
              <a:spcAft>
                <a:spcPct val="0"/>
              </a:spcAft>
            </a:pPr>
            <a:r>
              <a:rPr lang="ja-JP" altLang="en-US" sz="1100" dirty="0" smtClean="0">
                <a:solidFill>
                  <a:srgbClr val="000000"/>
                </a:solidFill>
                <a:latin typeface="メイリオ" pitchFamily="50" charset="-128"/>
                <a:ea typeface="メイリオ" pitchFamily="50" charset="-128"/>
                <a:cs typeface="メイリオ" pitchFamily="50" charset="-128"/>
              </a:rPr>
              <a:t>伝票検索　など</a:t>
            </a:r>
          </a:p>
          <a:p>
            <a:pPr fontAlgn="base">
              <a:lnSpc>
                <a:spcPct val="50000"/>
              </a:lnSpc>
              <a:spcBef>
                <a:spcPct val="50000"/>
              </a:spcBef>
              <a:spcAft>
                <a:spcPct val="0"/>
              </a:spcAft>
            </a:pPr>
            <a:r>
              <a:rPr lang="ja-JP" altLang="en-US" sz="1100" dirty="0" smtClean="0">
                <a:solidFill>
                  <a:srgbClr val="000000"/>
                </a:solidFill>
                <a:latin typeface="メイリオ" pitchFamily="50" charset="-128"/>
                <a:ea typeface="メイリオ" pitchFamily="50" charset="-128"/>
                <a:cs typeface="メイリオ" pitchFamily="50" charset="-128"/>
              </a:rPr>
              <a:t>（ドリルダウン対応）</a:t>
            </a:r>
          </a:p>
        </p:txBody>
      </p:sp>
      <p:sp>
        <p:nvSpPr>
          <p:cNvPr id="22547" name="AutoShape 24"/>
          <p:cNvSpPr>
            <a:spLocks noChangeArrowheads="1"/>
          </p:cNvSpPr>
          <p:nvPr/>
        </p:nvSpPr>
        <p:spPr bwMode="auto">
          <a:xfrm>
            <a:off x="560388" y="5010150"/>
            <a:ext cx="923925" cy="284163"/>
          </a:xfrm>
          <a:prstGeom prst="roundRect">
            <a:avLst>
              <a:gd name="adj" fmla="val 16667"/>
            </a:avLst>
          </a:prstGeom>
          <a:solidFill>
            <a:srgbClr val="9E3039"/>
          </a:solidFill>
          <a:ln w="6350">
            <a:noFill/>
            <a:round/>
            <a:headEnd/>
            <a:tailEnd/>
          </a:ln>
          <a:scene3d>
            <a:camera prst="orthographicFront"/>
            <a:lightRig rig="threePt" dir="t"/>
          </a:scene3d>
          <a:sp3d>
            <a:bevelT w="101600" h="12700" prst="coolSlant"/>
          </a:sp3d>
        </p:spPr>
        <p:txBody>
          <a:bodyPr wrap="none" anchor="ctr"/>
          <a:lstStyle/>
          <a:p>
            <a:pPr algn="ctr" fontAlgn="base">
              <a:spcBef>
                <a:spcPct val="0"/>
              </a:spcBef>
              <a:spcAft>
                <a:spcPct val="0"/>
              </a:spcAft>
              <a:defRPr/>
            </a:pPr>
            <a:r>
              <a:rPr lang="ja-JP" altLang="en-US" sz="1200" b="1" dirty="0">
                <a:solidFill>
                  <a:prstClr val="white"/>
                </a:solidFill>
                <a:latin typeface="メイリオ" pitchFamily="50" charset="-128"/>
                <a:ea typeface="メイリオ" pitchFamily="50" charset="-128"/>
                <a:cs typeface="メイリオ" pitchFamily="50" charset="-128"/>
              </a:rPr>
              <a:t>照会・検索</a:t>
            </a:r>
          </a:p>
        </p:txBody>
      </p:sp>
      <p:sp>
        <p:nvSpPr>
          <p:cNvPr id="24" name="AutoShape 25"/>
          <p:cNvSpPr>
            <a:spLocks noChangeArrowheads="1"/>
          </p:cNvSpPr>
          <p:nvPr/>
        </p:nvSpPr>
        <p:spPr bwMode="auto">
          <a:xfrm>
            <a:off x="3714750" y="4837113"/>
            <a:ext cx="2081213" cy="1455737"/>
          </a:xfrm>
          <a:prstGeom prst="flowChartDocument">
            <a:avLst/>
          </a:prstGeom>
          <a:solidFill>
            <a:schemeClr val="accent3">
              <a:lumMod val="20000"/>
              <a:lumOff val="80000"/>
            </a:schemeClr>
          </a:solidFill>
          <a:ln w="6350">
            <a:solidFill>
              <a:srgbClr val="9E3039"/>
            </a:solidFill>
            <a:miter lim="800000"/>
            <a:headEnd/>
            <a:tailEnd/>
          </a:ln>
          <a:effectLst>
            <a:outerShdw blurRad="50800" dist="63500" dir="3600000" algn="l" rotWithShape="0">
              <a:schemeClr val="accent3">
                <a:lumMod val="75000"/>
                <a:alpha val="40000"/>
              </a:schemeClr>
            </a:outerShdw>
          </a:effectLst>
        </p:spPr>
        <p:txBody>
          <a:bodyPr wrap="none"/>
          <a:lstStyle/>
          <a:p>
            <a:pPr fontAlgn="base">
              <a:spcBef>
                <a:spcPct val="0"/>
              </a:spcBef>
              <a:spcAft>
                <a:spcPct val="0"/>
              </a:spcAft>
              <a:defRPr/>
            </a:pPr>
            <a:endParaRPr lang="en-US" altLang="ja-JP" sz="1100" dirty="0">
              <a:solidFill>
                <a:prstClr val="black"/>
              </a:solidFill>
              <a:latin typeface="Times New Roman" pitchFamily="18" charset="0"/>
            </a:endParaRP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総勘定元帳・補助元帳</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貸借対照表</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損益計算書</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予算対比損益計算書</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部門別損益計算書</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プロジェクト別損益計算書</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など</a:t>
            </a:r>
          </a:p>
        </p:txBody>
      </p:sp>
      <p:sp>
        <p:nvSpPr>
          <p:cNvPr id="22549" name="AutoShape 26"/>
          <p:cNvSpPr>
            <a:spLocks noChangeArrowheads="1"/>
          </p:cNvSpPr>
          <p:nvPr/>
        </p:nvSpPr>
        <p:spPr bwMode="auto">
          <a:xfrm>
            <a:off x="4210050" y="4708525"/>
            <a:ext cx="1096963" cy="293688"/>
          </a:xfrm>
          <a:prstGeom prst="roundRect">
            <a:avLst>
              <a:gd name="adj" fmla="val 16667"/>
            </a:avLst>
          </a:prstGeom>
          <a:solidFill>
            <a:srgbClr val="9E3039"/>
          </a:solidFill>
          <a:ln w="6350">
            <a:noFill/>
            <a:round/>
            <a:headEnd/>
            <a:tailEnd/>
          </a:ln>
          <a:scene3d>
            <a:camera prst="orthographicFront"/>
            <a:lightRig rig="threePt" dir="t"/>
          </a:scene3d>
          <a:sp3d>
            <a:bevelT h="12700"/>
          </a:sp3d>
        </p:spPr>
        <p:txBody>
          <a:bodyPr wrap="none" anchor="ctr"/>
          <a:lstStyle/>
          <a:p>
            <a:pPr algn="ctr" fontAlgn="base">
              <a:spcBef>
                <a:spcPct val="0"/>
              </a:spcBef>
              <a:spcAft>
                <a:spcPct val="0"/>
              </a:spcAft>
              <a:defRPr/>
            </a:pPr>
            <a:r>
              <a:rPr lang="ja-JP" altLang="en-US" sz="1200" b="1" dirty="0">
                <a:solidFill>
                  <a:prstClr val="white"/>
                </a:solidFill>
                <a:latin typeface="メイリオ" pitchFamily="50" charset="-128"/>
                <a:ea typeface="メイリオ" pitchFamily="50" charset="-128"/>
                <a:cs typeface="メイリオ" pitchFamily="50" charset="-128"/>
              </a:rPr>
              <a:t>各種帳票</a:t>
            </a:r>
          </a:p>
        </p:txBody>
      </p:sp>
      <p:sp>
        <p:nvSpPr>
          <p:cNvPr id="26" name="AutoShape 27"/>
          <p:cNvSpPr>
            <a:spLocks noChangeArrowheads="1"/>
          </p:cNvSpPr>
          <p:nvPr/>
        </p:nvSpPr>
        <p:spPr bwMode="auto">
          <a:xfrm>
            <a:off x="1071563" y="3571875"/>
            <a:ext cx="6500812" cy="571500"/>
          </a:xfrm>
          <a:prstGeom prst="flowChartMagneticDisk">
            <a:avLst/>
          </a:prstGeom>
          <a:solidFill>
            <a:srgbClr val="557630"/>
          </a:solidFill>
          <a:ln w="3175">
            <a:solidFill>
              <a:schemeClr val="accent5">
                <a:lumMod val="50000"/>
              </a:schemeClr>
            </a:solidFill>
            <a:round/>
            <a:headEnd/>
            <a:tailEnd/>
          </a:ln>
          <a:scene3d>
            <a:camera prst="orthographicFront"/>
            <a:lightRig rig="threePt" dir="t">
              <a:rot lat="0" lon="0" rev="1800000"/>
            </a:lightRig>
          </a:scene3d>
          <a:sp3d prstMaterial="matte"/>
        </p:spPr>
        <p:txBody>
          <a:bodyPr wrap="none" anchor="ctr"/>
          <a:lstStyle/>
          <a:p>
            <a:pPr algn="ctr" fontAlgn="base">
              <a:spcBef>
                <a:spcPct val="0"/>
              </a:spcBef>
              <a:spcAft>
                <a:spcPct val="0"/>
              </a:spcAft>
              <a:defRPr/>
            </a:pPr>
            <a:r>
              <a:rPr lang="ja-JP" altLang="en-US" sz="1200" dirty="0">
                <a:solidFill>
                  <a:prstClr val="white"/>
                </a:solidFill>
                <a:latin typeface="メイリオ" pitchFamily="50" charset="-128"/>
                <a:ea typeface="メイリオ" pitchFamily="50" charset="-128"/>
                <a:cs typeface="メイリオ" pitchFamily="50" charset="-128"/>
              </a:rPr>
              <a:t>総勘定元帳データ</a:t>
            </a:r>
          </a:p>
        </p:txBody>
      </p:sp>
      <p:sp>
        <p:nvSpPr>
          <p:cNvPr id="27" name="Oval 28"/>
          <p:cNvSpPr>
            <a:spLocks noChangeArrowheads="1"/>
          </p:cNvSpPr>
          <p:nvPr/>
        </p:nvSpPr>
        <p:spPr bwMode="auto">
          <a:xfrm>
            <a:off x="6215063" y="1700213"/>
            <a:ext cx="1055687" cy="571500"/>
          </a:xfrm>
          <a:prstGeom prst="ellipse">
            <a:avLst/>
          </a:prstGeom>
          <a:solidFill>
            <a:schemeClr val="accent1">
              <a:lumMod val="60000"/>
              <a:lumOff val="40000"/>
            </a:schemeClr>
          </a:solidFill>
          <a:ln w="9525">
            <a:noFill/>
            <a:round/>
            <a:headEnd/>
            <a:tailEnd/>
          </a:ln>
          <a:effectLst>
            <a:outerShdw dist="35921" dir="2700000" algn="ctr" rotWithShape="0">
              <a:schemeClr val="bg2"/>
            </a:outerShdw>
          </a:effectLst>
          <a:scene3d>
            <a:camera prst="orthographicFront"/>
            <a:lightRig rig="threePt" dir="t"/>
          </a:scene3d>
          <a:sp3d>
            <a:bevelT w="101600" prst="coolSlant"/>
          </a:sp3d>
        </p:spPr>
        <p:txBody>
          <a:bodyPr wrap="none" anchor="ctr"/>
          <a:lstStyle/>
          <a:p>
            <a:pPr algn="ctr" fontAlgn="base">
              <a:spcBef>
                <a:spcPct val="0"/>
              </a:spcBef>
              <a:spcAft>
                <a:spcPct val="0"/>
              </a:spcAft>
              <a:defRPr/>
            </a:pPr>
            <a:r>
              <a:rPr lang="ja-JP" altLang="en-US" sz="1200" dirty="0">
                <a:solidFill>
                  <a:prstClr val="white"/>
                </a:solidFill>
                <a:latin typeface="メイリオ" pitchFamily="50" charset="-128"/>
                <a:ea typeface="メイリオ" pitchFamily="50" charset="-128"/>
                <a:cs typeface="メイリオ" pitchFamily="50" charset="-128"/>
              </a:rPr>
              <a:t>決算仕訳入力</a:t>
            </a:r>
            <a:endParaRPr lang="ja-JP" altLang="en-US" sz="1400" dirty="0">
              <a:solidFill>
                <a:prstClr val="white"/>
              </a:solidFill>
              <a:latin typeface="メイリオ" pitchFamily="50" charset="-128"/>
              <a:ea typeface="メイリオ" pitchFamily="50" charset="-128"/>
              <a:cs typeface="メイリオ" pitchFamily="50" charset="-128"/>
            </a:endParaRPr>
          </a:p>
        </p:txBody>
      </p:sp>
      <p:sp>
        <p:nvSpPr>
          <p:cNvPr id="28" name="Oval 29"/>
          <p:cNvSpPr>
            <a:spLocks noChangeArrowheads="1"/>
          </p:cNvSpPr>
          <p:nvPr/>
        </p:nvSpPr>
        <p:spPr bwMode="auto">
          <a:xfrm>
            <a:off x="6376963" y="2747966"/>
            <a:ext cx="1843088" cy="423862"/>
          </a:xfrm>
          <a:prstGeom prst="ellipse">
            <a:avLst/>
          </a:prstGeom>
          <a:solidFill>
            <a:schemeClr val="accent4">
              <a:lumMod val="60000"/>
              <a:lumOff val="40000"/>
            </a:schemeClr>
          </a:solidFill>
          <a:ln w="9525">
            <a:noFill/>
            <a:round/>
            <a:headEnd/>
            <a:tailEnd/>
          </a:ln>
          <a:effectLst>
            <a:outerShdw dist="35921" dir="2700000" algn="ctr" rotWithShape="0">
              <a:schemeClr val="bg2"/>
            </a:outerShdw>
          </a:effectLst>
          <a:scene3d>
            <a:camera prst="orthographicFront"/>
            <a:lightRig rig="threePt" dir="t"/>
          </a:scene3d>
          <a:sp3d>
            <a:bevelT w="101600" prst="coolSlant"/>
          </a:sp3d>
        </p:spPr>
        <p:txBody>
          <a:bodyPr wrap="none" anchor="ctr"/>
          <a:lstStyle/>
          <a:p>
            <a:pPr algn="ctr" fontAlgn="base">
              <a:spcBef>
                <a:spcPct val="0"/>
              </a:spcBef>
              <a:spcAft>
                <a:spcPct val="0"/>
              </a:spcAft>
              <a:defRPr/>
            </a:pPr>
            <a:r>
              <a:rPr lang="ja-JP" altLang="en-US" sz="1200" dirty="0">
                <a:solidFill>
                  <a:prstClr val="black"/>
                </a:solidFill>
                <a:latin typeface="メイリオ" pitchFamily="50" charset="-128"/>
                <a:ea typeface="メイリオ" pitchFamily="50" charset="-128"/>
                <a:cs typeface="メイリオ" pitchFamily="50" charset="-128"/>
              </a:rPr>
              <a:t>経理承認／伝票更新</a:t>
            </a:r>
          </a:p>
        </p:txBody>
      </p:sp>
      <p:sp>
        <p:nvSpPr>
          <p:cNvPr id="30" name="AutoShape 31"/>
          <p:cNvSpPr>
            <a:spLocks noChangeArrowheads="1"/>
          </p:cNvSpPr>
          <p:nvPr/>
        </p:nvSpPr>
        <p:spPr bwMode="auto">
          <a:xfrm>
            <a:off x="8143900" y="3214686"/>
            <a:ext cx="485750" cy="1295400"/>
          </a:xfrm>
          <a:prstGeom prst="roundRect">
            <a:avLst>
              <a:gd name="adj" fmla="val 16667"/>
            </a:avLst>
          </a:prstGeom>
          <a:solidFill>
            <a:schemeClr val="accent4">
              <a:lumMod val="60000"/>
              <a:lumOff val="40000"/>
            </a:schemeClr>
          </a:solidFill>
          <a:ln w="9525">
            <a:noFill/>
            <a:round/>
            <a:headEnd/>
            <a:tailEnd/>
          </a:ln>
          <a:effectLst/>
          <a:scene3d>
            <a:camera prst="orthographicFront"/>
            <a:lightRig rig="threePt" dir="t"/>
          </a:scene3d>
          <a:sp3d>
            <a:bevelT w="101600" prst="coolSlant"/>
          </a:sp3d>
        </p:spPr>
        <p:txBody>
          <a:bodyPr vert="eaVert" wrap="none" anchor="ctr"/>
          <a:lstStyle/>
          <a:p>
            <a:pPr algn="ctr" fontAlgn="base">
              <a:spcBef>
                <a:spcPct val="0"/>
              </a:spcBef>
              <a:spcAft>
                <a:spcPct val="0"/>
              </a:spcAft>
              <a:defRPr/>
            </a:pPr>
            <a:r>
              <a:rPr lang="ja-JP" altLang="en-US" sz="1200" dirty="0">
                <a:solidFill>
                  <a:prstClr val="black"/>
                </a:solidFill>
                <a:latin typeface="メイリオ" pitchFamily="50" charset="-128"/>
                <a:ea typeface="メイリオ" pitchFamily="50" charset="-128"/>
                <a:cs typeface="メイリオ" pitchFamily="50" charset="-128"/>
              </a:rPr>
              <a:t>年次更新</a:t>
            </a:r>
          </a:p>
        </p:txBody>
      </p:sp>
      <p:sp>
        <p:nvSpPr>
          <p:cNvPr id="32" name="AutoShape 33"/>
          <p:cNvSpPr>
            <a:spLocks noChangeArrowheads="1"/>
          </p:cNvSpPr>
          <p:nvPr/>
        </p:nvSpPr>
        <p:spPr bwMode="auto">
          <a:xfrm>
            <a:off x="6376988" y="4781550"/>
            <a:ext cx="2124075" cy="1511300"/>
          </a:xfrm>
          <a:prstGeom prst="flowChartDocument">
            <a:avLst/>
          </a:prstGeom>
          <a:solidFill>
            <a:schemeClr val="accent3">
              <a:lumMod val="20000"/>
              <a:lumOff val="80000"/>
            </a:schemeClr>
          </a:solidFill>
          <a:ln w="6350">
            <a:solidFill>
              <a:srgbClr val="9E3039"/>
            </a:solidFill>
            <a:miter lim="800000"/>
            <a:headEnd/>
            <a:tailEnd/>
          </a:ln>
          <a:effectLst>
            <a:outerShdw blurRad="50800" dist="63500" dir="3600000" algn="l" rotWithShape="0">
              <a:schemeClr val="accent3">
                <a:lumMod val="75000"/>
                <a:alpha val="40000"/>
              </a:schemeClr>
            </a:outerShdw>
          </a:effectLst>
        </p:spPr>
        <p:txBody>
          <a:bodyPr wrap="none"/>
          <a:lstStyle/>
          <a:p>
            <a:pPr fontAlgn="base">
              <a:spcBef>
                <a:spcPct val="0"/>
              </a:spcBef>
              <a:spcAft>
                <a:spcPct val="0"/>
              </a:spcAft>
              <a:defRPr/>
            </a:pPr>
            <a:endParaRPr lang="en-US" altLang="ja-JP" sz="1100" dirty="0">
              <a:solidFill>
                <a:prstClr val="black"/>
              </a:solidFill>
              <a:latin typeface="Times New Roman" pitchFamily="18" charset="0"/>
            </a:endParaRP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精算表</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貸借対照表（決算書）</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損益計算書（決算書）</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製造原価報告書（決算書）</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株主資本等変動計算書</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キャッシュフロー計算書</a:t>
            </a:r>
          </a:p>
          <a:p>
            <a:pP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など</a:t>
            </a:r>
          </a:p>
        </p:txBody>
      </p:sp>
      <p:sp>
        <p:nvSpPr>
          <p:cNvPr id="22555" name="AutoShape 34"/>
          <p:cNvSpPr>
            <a:spLocks noChangeArrowheads="1"/>
          </p:cNvSpPr>
          <p:nvPr/>
        </p:nvSpPr>
        <p:spPr bwMode="auto">
          <a:xfrm>
            <a:off x="6904062" y="4643438"/>
            <a:ext cx="1096962" cy="293687"/>
          </a:xfrm>
          <a:prstGeom prst="roundRect">
            <a:avLst>
              <a:gd name="adj" fmla="val 16667"/>
            </a:avLst>
          </a:prstGeom>
          <a:solidFill>
            <a:srgbClr val="9E3039"/>
          </a:solidFill>
          <a:ln w="6350">
            <a:noFill/>
            <a:round/>
            <a:headEnd/>
            <a:tailEnd/>
          </a:ln>
          <a:scene3d>
            <a:camera prst="orthographicFront"/>
            <a:lightRig rig="threePt" dir="t"/>
          </a:scene3d>
          <a:sp3d>
            <a:bevelT h="12700"/>
          </a:sp3d>
        </p:spPr>
        <p:txBody>
          <a:bodyPr wrap="none" anchor="ctr"/>
          <a:lstStyle/>
          <a:p>
            <a:pPr algn="ctr" fontAlgn="base">
              <a:spcBef>
                <a:spcPct val="0"/>
              </a:spcBef>
              <a:spcAft>
                <a:spcPct val="0"/>
              </a:spcAft>
              <a:defRPr/>
            </a:pPr>
            <a:r>
              <a:rPr lang="ja-JP" altLang="en-US" sz="1200" b="1" dirty="0">
                <a:solidFill>
                  <a:prstClr val="white"/>
                </a:solidFill>
                <a:latin typeface="メイリオ" pitchFamily="50" charset="-128"/>
                <a:ea typeface="メイリオ" pitchFamily="50" charset="-128"/>
                <a:cs typeface="メイリオ" pitchFamily="50" charset="-128"/>
              </a:rPr>
              <a:t>各種帳票</a:t>
            </a:r>
          </a:p>
        </p:txBody>
      </p:sp>
      <p:sp>
        <p:nvSpPr>
          <p:cNvPr id="35" name="AutoShape 36"/>
          <p:cNvSpPr>
            <a:spLocks noChangeArrowheads="1"/>
          </p:cNvSpPr>
          <p:nvPr/>
        </p:nvSpPr>
        <p:spPr bwMode="auto">
          <a:xfrm>
            <a:off x="3492500" y="1697038"/>
            <a:ext cx="2365375" cy="1446212"/>
          </a:xfrm>
          <a:prstGeom prst="roundRect">
            <a:avLst>
              <a:gd name="adj" fmla="val 11926"/>
            </a:avLst>
          </a:prstGeom>
          <a:solidFill>
            <a:schemeClr val="accent4">
              <a:lumMod val="40000"/>
              <a:lumOff val="60000"/>
            </a:schemeClr>
          </a:solidFill>
          <a:ln w="9525">
            <a:noFill/>
            <a:round/>
            <a:headEnd/>
            <a:tailEnd/>
          </a:ln>
        </p:spPr>
        <p:txBody>
          <a:bodyPr wrap="none" anchor="ctr"/>
          <a:lstStyle/>
          <a:p>
            <a:pPr fontAlgn="base">
              <a:spcBef>
                <a:spcPct val="0"/>
              </a:spcBef>
              <a:spcAft>
                <a:spcPct val="0"/>
              </a:spcAft>
              <a:defRPr/>
            </a:pPr>
            <a:endParaRPr lang="ja-JP" altLang="ja-JP" sz="1200">
              <a:solidFill>
                <a:prstClr val="black"/>
              </a:solidFill>
              <a:latin typeface="Times New Roman" pitchFamily="18" charset="0"/>
            </a:endParaRPr>
          </a:p>
        </p:txBody>
      </p:sp>
      <p:sp>
        <p:nvSpPr>
          <p:cNvPr id="30769" name="Text Box 37"/>
          <p:cNvSpPr txBox="1">
            <a:spLocks noChangeArrowheads="1"/>
          </p:cNvSpPr>
          <p:nvPr/>
        </p:nvSpPr>
        <p:spPr bwMode="auto">
          <a:xfrm>
            <a:off x="3492500" y="1711325"/>
            <a:ext cx="1727200" cy="274638"/>
          </a:xfrm>
          <a:prstGeom prst="rect">
            <a:avLst/>
          </a:prstGeom>
          <a:noFill/>
          <a:ln w="9525" algn="ctr">
            <a:noFill/>
            <a:miter lim="800000"/>
            <a:headEnd/>
            <a:tailEnd/>
          </a:ln>
        </p:spPr>
        <p:txBody>
          <a:bodyPr>
            <a:spAutoFit/>
          </a:bodyPr>
          <a:lstStyle/>
          <a:p>
            <a:pPr algn="ctr" fontAlgn="base">
              <a:spcBef>
                <a:spcPct val="50000"/>
              </a:spcBef>
              <a:spcAft>
                <a:spcPct val="0"/>
              </a:spcAft>
            </a:pPr>
            <a:r>
              <a:rPr lang="ja-JP" altLang="en-US" sz="1200" dirty="0" smtClean="0">
                <a:solidFill>
                  <a:srgbClr val="000000"/>
                </a:solidFill>
                <a:latin typeface="メイリオ" pitchFamily="50" charset="-128"/>
                <a:ea typeface="メイリオ" pitchFamily="50" charset="-128"/>
                <a:cs typeface="メイリオ" pitchFamily="50" charset="-128"/>
              </a:rPr>
              <a:t>各種管理機能</a:t>
            </a:r>
          </a:p>
        </p:txBody>
      </p:sp>
      <p:sp>
        <p:nvSpPr>
          <p:cNvPr id="37" name="AutoShape 38"/>
          <p:cNvSpPr>
            <a:spLocks noChangeArrowheads="1"/>
          </p:cNvSpPr>
          <p:nvPr/>
        </p:nvSpPr>
        <p:spPr bwMode="auto">
          <a:xfrm>
            <a:off x="3571875" y="2000250"/>
            <a:ext cx="1081088" cy="288925"/>
          </a:xfrm>
          <a:prstGeom prst="roundRect">
            <a:avLst>
              <a:gd name="adj" fmla="val 16667"/>
            </a:avLst>
          </a:prstGeom>
          <a:solidFill>
            <a:schemeClr val="accent1">
              <a:lumMod val="60000"/>
              <a:lumOff val="40000"/>
            </a:schemeClr>
          </a:solidFill>
          <a:ln w="9525">
            <a:noFill/>
            <a:round/>
            <a:headEnd/>
            <a:tailEnd/>
          </a:ln>
          <a:effectLst/>
          <a:scene3d>
            <a:camera prst="orthographicFront"/>
            <a:lightRig rig="threePt" dir="t"/>
          </a:scene3d>
          <a:sp3d>
            <a:bevelT w="101600" prst="coolSlant"/>
          </a:sp3d>
        </p:spPr>
        <p:txBody>
          <a:bodyPr wrap="none" anchor="ctr"/>
          <a:lstStyle/>
          <a:p>
            <a:pPr algn="ctr" fontAlgn="base">
              <a:spcBef>
                <a:spcPct val="0"/>
              </a:spcBef>
              <a:spcAft>
                <a:spcPct val="0"/>
              </a:spcAft>
              <a:defRPr/>
            </a:pPr>
            <a:r>
              <a:rPr lang="ja-JP" altLang="en-US" sz="1200" dirty="0">
                <a:solidFill>
                  <a:prstClr val="white"/>
                </a:solidFill>
                <a:latin typeface="メイリオ" pitchFamily="50" charset="-128"/>
                <a:ea typeface="メイリオ" pitchFamily="50" charset="-128"/>
                <a:cs typeface="メイリオ" pitchFamily="50" charset="-128"/>
              </a:rPr>
              <a:t>定例仕訳作成</a:t>
            </a:r>
          </a:p>
        </p:txBody>
      </p:sp>
      <p:sp>
        <p:nvSpPr>
          <p:cNvPr id="38" name="AutoShape 39"/>
          <p:cNvSpPr>
            <a:spLocks noChangeArrowheads="1"/>
          </p:cNvSpPr>
          <p:nvPr/>
        </p:nvSpPr>
        <p:spPr bwMode="auto">
          <a:xfrm>
            <a:off x="4714875" y="2000250"/>
            <a:ext cx="1081088" cy="288925"/>
          </a:xfrm>
          <a:prstGeom prst="roundRect">
            <a:avLst>
              <a:gd name="adj" fmla="val 16667"/>
            </a:avLst>
          </a:prstGeom>
          <a:solidFill>
            <a:schemeClr val="accent1">
              <a:lumMod val="60000"/>
              <a:lumOff val="40000"/>
            </a:schemeClr>
          </a:solidFill>
          <a:ln w="9525">
            <a:noFill/>
            <a:round/>
            <a:headEnd/>
            <a:tailEnd/>
          </a:ln>
          <a:effectLst/>
          <a:scene3d>
            <a:camera prst="orthographicFront"/>
            <a:lightRig rig="threePt" dir="t"/>
          </a:scene3d>
          <a:sp3d>
            <a:bevelT w="101600" prst="coolSlant"/>
          </a:sp3d>
        </p:spPr>
        <p:txBody>
          <a:bodyPr wrap="none" anchor="ctr"/>
          <a:lstStyle/>
          <a:p>
            <a:pPr algn="ctr" fontAlgn="base">
              <a:spcBef>
                <a:spcPct val="0"/>
              </a:spcBef>
              <a:spcAft>
                <a:spcPct val="0"/>
              </a:spcAft>
              <a:defRPr/>
            </a:pPr>
            <a:r>
              <a:rPr lang="ja-JP" altLang="en-US" sz="1200" dirty="0">
                <a:solidFill>
                  <a:prstClr val="white"/>
                </a:solidFill>
                <a:latin typeface="メイリオ" pitchFamily="50" charset="-128"/>
                <a:ea typeface="メイリオ" pitchFamily="50" charset="-128"/>
                <a:cs typeface="メイリオ" pitchFamily="50" charset="-128"/>
              </a:rPr>
              <a:t>配賦処理</a:t>
            </a:r>
          </a:p>
        </p:txBody>
      </p:sp>
      <p:sp>
        <p:nvSpPr>
          <p:cNvPr id="39" name="AutoShape 40"/>
          <p:cNvSpPr>
            <a:spLocks noChangeArrowheads="1"/>
          </p:cNvSpPr>
          <p:nvPr/>
        </p:nvSpPr>
        <p:spPr bwMode="auto">
          <a:xfrm>
            <a:off x="3571875" y="2357438"/>
            <a:ext cx="1081088" cy="288925"/>
          </a:xfrm>
          <a:prstGeom prst="roundRect">
            <a:avLst>
              <a:gd name="adj" fmla="val 16667"/>
            </a:avLst>
          </a:prstGeom>
          <a:solidFill>
            <a:schemeClr val="accent1">
              <a:lumMod val="60000"/>
              <a:lumOff val="40000"/>
            </a:schemeClr>
          </a:solidFill>
          <a:ln w="9525">
            <a:noFill/>
            <a:round/>
            <a:headEnd/>
            <a:tailEnd/>
          </a:ln>
          <a:effectLst/>
          <a:scene3d>
            <a:camera prst="orthographicFront"/>
            <a:lightRig rig="threePt" dir="t"/>
          </a:scene3d>
          <a:sp3d>
            <a:bevelT w="101600" prst="coolSlant"/>
          </a:sp3d>
        </p:spPr>
        <p:txBody>
          <a:bodyPr wrap="none" anchor="ctr"/>
          <a:lstStyle/>
          <a:p>
            <a:pPr algn="ctr" fontAlgn="base">
              <a:spcBef>
                <a:spcPct val="0"/>
              </a:spcBef>
              <a:spcAft>
                <a:spcPct val="0"/>
              </a:spcAft>
              <a:defRPr/>
            </a:pPr>
            <a:r>
              <a:rPr lang="ja-JP" altLang="en-US" sz="1200" dirty="0">
                <a:solidFill>
                  <a:prstClr val="white"/>
                </a:solidFill>
                <a:latin typeface="メイリオ" pitchFamily="50" charset="-128"/>
                <a:ea typeface="メイリオ" pitchFamily="50" charset="-128"/>
                <a:cs typeface="メイリオ" pitchFamily="50" charset="-128"/>
              </a:rPr>
              <a:t>予算管理</a:t>
            </a:r>
          </a:p>
        </p:txBody>
      </p:sp>
      <p:sp>
        <p:nvSpPr>
          <p:cNvPr id="40" name="AutoShape 41"/>
          <p:cNvSpPr>
            <a:spLocks noChangeArrowheads="1"/>
          </p:cNvSpPr>
          <p:nvPr/>
        </p:nvSpPr>
        <p:spPr bwMode="auto">
          <a:xfrm>
            <a:off x="4714875" y="2357438"/>
            <a:ext cx="1081088" cy="288925"/>
          </a:xfrm>
          <a:prstGeom prst="roundRect">
            <a:avLst>
              <a:gd name="adj" fmla="val 16667"/>
            </a:avLst>
          </a:prstGeom>
          <a:solidFill>
            <a:schemeClr val="accent1">
              <a:lumMod val="60000"/>
              <a:lumOff val="40000"/>
            </a:schemeClr>
          </a:solidFill>
          <a:ln w="9525">
            <a:noFill/>
            <a:round/>
            <a:headEnd/>
            <a:tailEnd/>
          </a:ln>
          <a:effectLst/>
          <a:scene3d>
            <a:camera prst="orthographicFront"/>
            <a:lightRig rig="threePt" dir="t"/>
          </a:scene3d>
          <a:sp3d>
            <a:bevelT w="101600" prst="coolSlant"/>
          </a:sp3d>
        </p:spPr>
        <p:txBody>
          <a:bodyPr wrap="none" anchor="ctr"/>
          <a:lstStyle/>
          <a:p>
            <a:pPr algn="ctr" fontAlgn="base">
              <a:spcBef>
                <a:spcPct val="0"/>
              </a:spcBef>
              <a:spcAft>
                <a:spcPct val="0"/>
              </a:spcAft>
              <a:defRPr/>
            </a:pPr>
            <a:r>
              <a:rPr lang="ja-JP" altLang="en-US" sz="1200" dirty="0">
                <a:solidFill>
                  <a:prstClr val="white"/>
                </a:solidFill>
                <a:latin typeface="メイリオ" pitchFamily="50" charset="-128"/>
                <a:ea typeface="メイリオ" pitchFamily="50" charset="-128"/>
                <a:cs typeface="メイリオ" pitchFamily="50" charset="-128"/>
              </a:rPr>
              <a:t>資金繰表</a:t>
            </a:r>
          </a:p>
        </p:txBody>
      </p:sp>
      <p:sp>
        <p:nvSpPr>
          <p:cNvPr id="47" name="AutoShape 48"/>
          <p:cNvSpPr>
            <a:spLocks noChangeArrowheads="1"/>
          </p:cNvSpPr>
          <p:nvPr/>
        </p:nvSpPr>
        <p:spPr bwMode="auto">
          <a:xfrm>
            <a:off x="3571875" y="2714625"/>
            <a:ext cx="1081088" cy="288925"/>
          </a:xfrm>
          <a:prstGeom prst="roundRect">
            <a:avLst>
              <a:gd name="adj" fmla="val 16667"/>
            </a:avLst>
          </a:prstGeom>
          <a:solidFill>
            <a:schemeClr val="accent1">
              <a:lumMod val="60000"/>
              <a:lumOff val="40000"/>
            </a:schemeClr>
          </a:solidFill>
          <a:ln w="9525">
            <a:noFill/>
            <a:round/>
            <a:headEnd/>
            <a:tailEnd/>
          </a:ln>
          <a:effectLst/>
          <a:scene3d>
            <a:camera prst="orthographicFront"/>
            <a:lightRig rig="threePt" dir="t"/>
          </a:scene3d>
          <a:sp3d>
            <a:bevelT w="101600" prst="coolSlant"/>
          </a:sp3d>
        </p:spPr>
        <p:txBody>
          <a:bodyPr wrap="none" anchor="ctr"/>
          <a:lstStyle/>
          <a:p>
            <a:pPr algn="ctr" fontAlgn="base">
              <a:spcBef>
                <a:spcPct val="0"/>
              </a:spcBef>
              <a:spcAft>
                <a:spcPct val="0"/>
              </a:spcAft>
              <a:defRPr/>
            </a:pPr>
            <a:r>
              <a:rPr lang="ja-JP" altLang="en-US" sz="1200" dirty="0">
                <a:solidFill>
                  <a:prstClr val="white"/>
                </a:solidFill>
                <a:latin typeface="メイリオ" pitchFamily="50" charset="-128"/>
                <a:ea typeface="メイリオ" pitchFamily="50" charset="-128"/>
                <a:cs typeface="メイリオ" pitchFamily="50" charset="-128"/>
              </a:rPr>
              <a:t>外貨管理</a:t>
            </a:r>
          </a:p>
        </p:txBody>
      </p:sp>
      <p:sp>
        <p:nvSpPr>
          <p:cNvPr id="30785" name="AutoShape 49"/>
          <p:cNvSpPr>
            <a:spLocks noChangeArrowheads="1"/>
          </p:cNvSpPr>
          <p:nvPr/>
        </p:nvSpPr>
        <p:spPr bwMode="auto">
          <a:xfrm rot="-5400000">
            <a:off x="7715250" y="3643313"/>
            <a:ext cx="357187" cy="357188"/>
          </a:xfrm>
          <a:prstGeom prst="downArrow">
            <a:avLst>
              <a:gd name="adj1" fmla="val 50000"/>
              <a:gd name="adj2" fmla="val 25000"/>
            </a:avLst>
          </a:prstGeom>
          <a:solidFill>
            <a:srgbClr val="0065AE"/>
          </a:solidFill>
          <a:ln w="9525">
            <a:noFill/>
            <a:miter lim="800000"/>
            <a:headEnd/>
            <a:tailEnd/>
          </a:ln>
        </p:spPr>
        <p:txBody>
          <a:bodyPr vert="eaVert" wrap="none" anchor="ctr"/>
          <a:lstStyle/>
          <a:p>
            <a:pPr fontAlgn="base">
              <a:spcBef>
                <a:spcPct val="0"/>
              </a:spcBef>
              <a:spcAft>
                <a:spcPct val="0"/>
              </a:spcAft>
            </a:pPr>
            <a:endParaRPr lang="ja-JP" altLang="en-US" smtClean="0">
              <a:solidFill>
                <a:srgbClr val="000000"/>
              </a:solidFill>
              <a:latin typeface="Arial" charset="0"/>
              <a:ea typeface="ＭＳ Ｐゴシック" charset="-128"/>
            </a:endParaRPr>
          </a:p>
        </p:txBody>
      </p:sp>
      <p:sp>
        <p:nvSpPr>
          <p:cNvPr id="52" name="円柱 51"/>
          <p:cNvSpPr/>
          <p:nvPr/>
        </p:nvSpPr>
        <p:spPr>
          <a:xfrm>
            <a:off x="593725" y="1773238"/>
            <a:ext cx="1008063" cy="431800"/>
          </a:xfrm>
          <a:prstGeom prst="can">
            <a:avLst/>
          </a:prstGeom>
          <a:solidFill>
            <a:srgbClr val="557630"/>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200" dirty="0">
                <a:solidFill>
                  <a:prstClr val="white"/>
                </a:solidFill>
                <a:latin typeface="メイリオ" pitchFamily="50" charset="-128"/>
                <a:ea typeface="メイリオ" pitchFamily="50" charset="-128"/>
                <a:cs typeface="メイリオ" pitchFamily="50" charset="-128"/>
              </a:rPr>
              <a:t>外部ｼｽﾃﾑ</a:t>
            </a:r>
          </a:p>
        </p:txBody>
      </p:sp>
      <p:sp>
        <p:nvSpPr>
          <p:cNvPr id="30787" name="AutoShape 8"/>
          <p:cNvSpPr>
            <a:spLocks noChangeArrowheads="1"/>
          </p:cNvSpPr>
          <p:nvPr/>
        </p:nvSpPr>
        <p:spPr bwMode="auto">
          <a:xfrm>
            <a:off x="1624013" y="3214688"/>
            <a:ext cx="282575" cy="357187"/>
          </a:xfrm>
          <a:prstGeom prst="downArrow">
            <a:avLst>
              <a:gd name="adj1" fmla="val 50000"/>
              <a:gd name="adj2" fmla="val 64045"/>
            </a:avLst>
          </a:prstGeom>
          <a:solidFill>
            <a:srgbClr val="0065AE"/>
          </a:solidFill>
          <a:ln w="9525">
            <a:noFill/>
            <a:miter lim="800000"/>
            <a:headEnd/>
            <a:tailEnd/>
          </a:ln>
        </p:spPr>
        <p:txBody>
          <a:bodyPr vert="eaVert" wrap="none" anchor="ctr"/>
          <a:lstStyle/>
          <a:p>
            <a:pPr fontAlgn="base">
              <a:spcBef>
                <a:spcPct val="0"/>
              </a:spcBef>
              <a:spcAft>
                <a:spcPct val="0"/>
              </a:spcAft>
            </a:pPr>
            <a:endParaRPr lang="ja-JP" altLang="en-US" smtClean="0">
              <a:solidFill>
                <a:srgbClr val="000000"/>
              </a:solidFill>
              <a:latin typeface="Arial" charset="0"/>
              <a:ea typeface="ＭＳ Ｐゴシック" charset="-128"/>
            </a:endParaRPr>
          </a:p>
        </p:txBody>
      </p:sp>
      <p:sp>
        <p:nvSpPr>
          <p:cNvPr id="30788" name="AutoShape 8"/>
          <p:cNvSpPr>
            <a:spLocks noChangeArrowheads="1"/>
          </p:cNvSpPr>
          <p:nvPr/>
        </p:nvSpPr>
        <p:spPr bwMode="auto">
          <a:xfrm>
            <a:off x="6581775" y="2314575"/>
            <a:ext cx="282575" cy="447675"/>
          </a:xfrm>
          <a:prstGeom prst="downArrow">
            <a:avLst>
              <a:gd name="adj1" fmla="val 50000"/>
              <a:gd name="adj2" fmla="val 64046"/>
            </a:avLst>
          </a:prstGeom>
          <a:solidFill>
            <a:srgbClr val="0065AE"/>
          </a:solidFill>
          <a:ln w="9525">
            <a:noFill/>
            <a:miter lim="800000"/>
            <a:headEnd/>
            <a:tailEnd/>
          </a:ln>
        </p:spPr>
        <p:txBody>
          <a:bodyPr vert="eaVert" wrap="none" anchor="ctr"/>
          <a:lstStyle/>
          <a:p>
            <a:pPr fontAlgn="base">
              <a:spcBef>
                <a:spcPct val="0"/>
              </a:spcBef>
              <a:spcAft>
                <a:spcPct val="0"/>
              </a:spcAft>
            </a:pPr>
            <a:endParaRPr lang="ja-JP" altLang="en-US" smtClean="0">
              <a:solidFill>
                <a:srgbClr val="000000"/>
              </a:solidFill>
              <a:latin typeface="Arial" charset="0"/>
              <a:ea typeface="ＭＳ Ｐゴシック" charset="-128"/>
            </a:endParaRPr>
          </a:p>
        </p:txBody>
      </p:sp>
      <p:sp>
        <p:nvSpPr>
          <p:cNvPr id="30789" name="AutoShape 8"/>
          <p:cNvSpPr>
            <a:spLocks noChangeArrowheads="1"/>
          </p:cNvSpPr>
          <p:nvPr/>
        </p:nvSpPr>
        <p:spPr bwMode="auto">
          <a:xfrm>
            <a:off x="7218363" y="3214688"/>
            <a:ext cx="282575" cy="357187"/>
          </a:xfrm>
          <a:prstGeom prst="downArrow">
            <a:avLst>
              <a:gd name="adj1" fmla="val 50000"/>
              <a:gd name="adj2" fmla="val 64045"/>
            </a:avLst>
          </a:prstGeom>
          <a:solidFill>
            <a:srgbClr val="0065AE"/>
          </a:solidFill>
          <a:ln w="9525">
            <a:noFill/>
            <a:miter lim="800000"/>
            <a:headEnd/>
            <a:tailEnd/>
          </a:ln>
        </p:spPr>
        <p:txBody>
          <a:bodyPr vert="eaVert" wrap="none" anchor="ctr"/>
          <a:lstStyle/>
          <a:p>
            <a:pPr fontAlgn="base">
              <a:spcBef>
                <a:spcPct val="0"/>
              </a:spcBef>
              <a:spcAft>
                <a:spcPct val="0"/>
              </a:spcAft>
            </a:pPr>
            <a:endParaRPr lang="ja-JP" altLang="en-US" smtClean="0">
              <a:solidFill>
                <a:srgbClr val="000000"/>
              </a:solidFill>
              <a:latin typeface="Arial" charset="0"/>
              <a:ea typeface="ＭＳ Ｐゴシック" charset="-128"/>
            </a:endParaRPr>
          </a:p>
        </p:txBody>
      </p:sp>
      <p:sp>
        <p:nvSpPr>
          <p:cNvPr id="53" name="AutoShape 48"/>
          <p:cNvSpPr>
            <a:spLocks noChangeArrowheads="1"/>
          </p:cNvSpPr>
          <p:nvPr/>
        </p:nvSpPr>
        <p:spPr bwMode="auto">
          <a:xfrm>
            <a:off x="4419593" y="4214806"/>
            <a:ext cx="1500188" cy="330200"/>
          </a:xfrm>
          <a:prstGeom prst="roundRect">
            <a:avLst>
              <a:gd name="adj" fmla="val 16667"/>
            </a:avLst>
          </a:prstGeom>
          <a:solidFill>
            <a:schemeClr val="accent4">
              <a:lumMod val="60000"/>
              <a:lumOff val="40000"/>
            </a:schemeClr>
          </a:solidFill>
          <a:ln w="9525">
            <a:noFill/>
            <a:round/>
            <a:headEnd/>
            <a:tailEnd/>
          </a:ln>
          <a:effectLst/>
          <a:scene3d>
            <a:camera prst="orthographicFront"/>
            <a:lightRig rig="threePt" dir="t"/>
          </a:scene3d>
          <a:sp3d>
            <a:bevelT w="101600" prst="coolSlant"/>
          </a:sp3d>
        </p:spPr>
        <p:txBody>
          <a:bodyPr wrap="none" anchor="ctr"/>
          <a:lstStyle/>
          <a:p>
            <a:pPr algn="ctr" fontAlgn="base">
              <a:spcBef>
                <a:spcPct val="0"/>
              </a:spcBef>
              <a:spcAft>
                <a:spcPct val="0"/>
              </a:spcAft>
              <a:defRPr/>
            </a:pPr>
            <a:r>
              <a:rPr lang="ja-JP" altLang="en-US" sz="1200" dirty="0">
                <a:solidFill>
                  <a:prstClr val="black"/>
                </a:solidFill>
                <a:latin typeface="メイリオ" pitchFamily="50" charset="-128"/>
                <a:ea typeface="メイリオ" pitchFamily="50" charset="-128"/>
                <a:cs typeface="メイリオ" pitchFamily="50" charset="-128"/>
              </a:rPr>
              <a:t>月次更新</a:t>
            </a:r>
          </a:p>
        </p:txBody>
      </p:sp>
      <p:sp>
        <p:nvSpPr>
          <p:cNvPr id="30793" name="AutoShape 8"/>
          <p:cNvSpPr>
            <a:spLocks noChangeArrowheads="1"/>
          </p:cNvSpPr>
          <p:nvPr/>
        </p:nvSpPr>
        <p:spPr bwMode="auto">
          <a:xfrm>
            <a:off x="4500563" y="3214688"/>
            <a:ext cx="282575" cy="357187"/>
          </a:xfrm>
          <a:prstGeom prst="downArrow">
            <a:avLst>
              <a:gd name="adj1" fmla="val 50000"/>
              <a:gd name="adj2" fmla="val 64045"/>
            </a:avLst>
          </a:prstGeom>
          <a:solidFill>
            <a:srgbClr val="0065AE"/>
          </a:solidFill>
          <a:ln w="9525">
            <a:noFill/>
            <a:miter lim="800000"/>
            <a:headEnd/>
            <a:tailEnd/>
          </a:ln>
        </p:spPr>
        <p:txBody>
          <a:bodyPr vert="eaVert" wrap="none" anchor="ctr"/>
          <a:lstStyle/>
          <a:p>
            <a:pPr fontAlgn="base">
              <a:spcBef>
                <a:spcPct val="0"/>
              </a:spcBef>
              <a:spcAft>
                <a:spcPct val="0"/>
              </a:spcAft>
            </a:pPr>
            <a:endParaRPr lang="ja-JP" altLang="en-US" smtClean="0">
              <a:solidFill>
                <a:srgbClr val="000000"/>
              </a:solidFill>
              <a:latin typeface="Arial" charset="0"/>
              <a:ea typeface="ＭＳ Ｐゴシック" charset="-128"/>
            </a:endParaRPr>
          </a:p>
        </p:txBody>
      </p:sp>
      <p:sp>
        <p:nvSpPr>
          <p:cNvPr id="30794" name="Text Box 7"/>
          <p:cNvSpPr txBox="1">
            <a:spLocks noChangeArrowheads="1"/>
          </p:cNvSpPr>
          <p:nvPr/>
        </p:nvSpPr>
        <p:spPr bwMode="auto">
          <a:xfrm>
            <a:off x="4929188" y="4502150"/>
            <a:ext cx="1057275" cy="246063"/>
          </a:xfrm>
          <a:prstGeom prst="rect">
            <a:avLst/>
          </a:prstGeom>
          <a:noFill/>
          <a:ln w="9525">
            <a:noFill/>
            <a:miter lim="800000"/>
            <a:headEnd/>
            <a:tailEnd/>
          </a:ln>
        </p:spPr>
        <p:txBody>
          <a:bodyPr>
            <a:spAutoFit/>
          </a:bodyPr>
          <a:lstStyle/>
          <a:p>
            <a:pPr fontAlgn="base">
              <a:spcBef>
                <a:spcPct val="50000"/>
              </a:spcBef>
              <a:spcAft>
                <a:spcPct val="0"/>
              </a:spcAft>
            </a:pPr>
            <a:r>
              <a:rPr lang="ja-JP" altLang="en-US" sz="1000" dirty="0" smtClean="0">
                <a:solidFill>
                  <a:srgbClr val="000000"/>
                </a:solidFill>
                <a:latin typeface="メイリオ" pitchFamily="50" charset="-128"/>
                <a:ea typeface="メイリオ" pitchFamily="50" charset="-128"/>
                <a:cs typeface="メイリオ" pitchFamily="50" charset="-128"/>
              </a:rPr>
              <a:t>伝票入力制御</a:t>
            </a:r>
          </a:p>
        </p:txBody>
      </p:sp>
      <p:sp>
        <p:nvSpPr>
          <p:cNvPr id="30795" name="AutoShape 8"/>
          <p:cNvSpPr>
            <a:spLocks noChangeArrowheads="1"/>
          </p:cNvSpPr>
          <p:nvPr/>
        </p:nvSpPr>
        <p:spPr bwMode="auto">
          <a:xfrm>
            <a:off x="1643063" y="4254500"/>
            <a:ext cx="282575" cy="357188"/>
          </a:xfrm>
          <a:prstGeom prst="downArrow">
            <a:avLst>
              <a:gd name="adj1" fmla="val 50000"/>
              <a:gd name="adj2" fmla="val 64045"/>
            </a:avLst>
          </a:prstGeom>
          <a:solidFill>
            <a:srgbClr val="0065AE"/>
          </a:solidFill>
          <a:ln w="9525">
            <a:noFill/>
            <a:miter lim="800000"/>
            <a:headEnd/>
            <a:tailEnd/>
          </a:ln>
        </p:spPr>
        <p:txBody>
          <a:bodyPr vert="eaVert" wrap="none" anchor="ctr"/>
          <a:lstStyle/>
          <a:p>
            <a:pPr fontAlgn="base">
              <a:spcBef>
                <a:spcPct val="0"/>
              </a:spcBef>
              <a:spcAft>
                <a:spcPct val="0"/>
              </a:spcAft>
            </a:pPr>
            <a:endParaRPr lang="ja-JP" altLang="en-US" smtClean="0">
              <a:solidFill>
                <a:srgbClr val="000000"/>
              </a:solidFill>
              <a:latin typeface="Arial" charset="0"/>
              <a:ea typeface="ＭＳ Ｐゴシック" charset="-128"/>
            </a:endParaRPr>
          </a:p>
        </p:txBody>
      </p:sp>
      <p:sp>
        <p:nvSpPr>
          <p:cNvPr id="30796" name="AutoShape 8"/>
          <p:cNvSpPr>
            <a:spLocks noChangeArrowheads="1"/>
          </p:cNvSpPr>
          <p:nvPr/>
        </p:nvSpPr>
        <p:spPr bwMode="auto">
          <a:xfrm>
            <a:off x="3714750" y="4254500"/>
            <a:ext cx="282575" cy="357188"/>
          </a:xfrm>
          <a:prstGeom prst="downArrow">
            <a:avLst>
              <a:gd name="adj1" fmla="val 50000"/>
              <a:gd name="adj2" fmla="val 64045"/>
            </a:avLst>
          </a:prstGeom>
          <a:solidFill>
            <a:srgbClr val="0065AE"/>
          </a:solidFill>
          <a:ln w="9525">
            <a:noFill/>
            <a:miter lim="800000"/>
            <a:headEnd/>
            <a:tailEnd/>
          </a:ln>
        </p:spPr>
        <p:txBody>
          <a:bodyPr vert="eaVert" wrap="none" anchor="ctr"/>
          <a:lstStyle/>
          <a:p>
            <a:pPr fontAlgn="base">
              <a:spcBef>
                <a:spcPct val="0"/>
              </a:spcBef>
              <a:spcAft>
                <a:spcPct val="0"/>
              </a:spcAft>
            </a:pPr>
            <a:endParaRPr lang="ja-JP" altLang="en-US" smtClean="0">
              <a:solidFill>
                <a:srgbClr val="000000"/>
              </a:solidFill>
              <a:latin typeface="Arial" charset="0"/>
              <a:ea typeface="ＭＳ Ｐゴシック" charset="-128"/>
            </a:endParaRPr>
          </a:p>
        </p:txBody>
      </p:sp>
      <p:sp>
        <p:nvSpPr>
          <p:cNvPr id="30797" name="AutoShape 8"/>
          <p:cNvSpPr>
            <a:spLocks noChangeArrowheads="1"/>
          </p:cNvSpPr>
          <p:nvPr/>
        </p:nvSpPr>
        <p:spPr bwMode="auto">
          <a:xfrm>
            <a:off x="7072313" y="4254500"/>
            <a:ext cx="282575" cy="357188"/>
          </a:xfrm>
          <a:prstGeom prst="downArrow">
            <a:avLst>
              <a:gd name="adj1" fmla="val 50000"/>
              <a:gd name="adj2" fmla="val 64045"/>
            </a:avLst>
          </a:prstGeom>
          <a:solidFill>
            <a:srgbClr val="0065AE"/>
          </a:solidFill>
          <a:ln w="9525">
            <a:noFill/>
            <a:miter lim="800000"/>
            <a:headEnd/>
            <a:tailEnd/>
          </a:ln>
        </p:spPr>
        <p:txBody>
          <a:bodyPr vert="eaVert" wrap="none" anchor="ctr"/>
          <a:lstStyle/>
          <a:p>
            <a:pPr fontAlgn="base">
              <a:spcBef>
                <a:spcPct val="0"/>
              </a:spcBef>
              <a:spcAft>
                <a:spcPct val="0"/>
              </a:spcAft>
            </a:pPr>
            <a:endParaRPr lang="ja-JP" altLang="en-US" smtClean="0">
              <a:solidFill>
                <a:srgbClr val="000000"/>
              </a:solidFill>
              <a:latin typeface="Arial" charset="0"/>
              <a:ea typeface="ＭＳ Ｐゴシック" charset="-128"/>
            </a:endParaRPr>
          </a:p>
        </p:txBody>
      </p:sp>
      <p:sp>
        <p:nvSpPr>
          <p:cNvPr id="30798" name="AutoShape 19"/>
          <p:cNvSpPr>
            <a:spLocks noChangeArrowheads="1"/>
          </p:cNvSpPr>
          <p:nvPr/>
        </p:nvSpPr>
        <p:spPr bwMode="auto">
          <a:xfrm>
            <a:off x="2124075" y="2219325"/>
            <a:ext cx="287338" cy="536575"/>
          </a:xfrm>
          <a:prstGeom prst="downArrow">
            <a:avLst>
              <a:gd name="adj1" fmla="val 50000"/>
              <a:gd name="adj2" fmla="val 57224"/>
            </a:avLst>
          </a:prstGeom>
          <a:solidFill>
            <a:srgbClr val="0065AE"/>
          </a:solidFill>
          <a:ln w="9525">
            <a:noFill/>
            <a:miter lim="800000"/>
            <a:headEnd/>
            <a:tailEnd/>
          </a:ln>
        </p:spPr>
        <p:txBody>
          <a:bodyPr vert="eaVert" wrap="none" anchor="ctr"/>
          <a:lstStyle/>
          <a:p>
            <a:pPr fontAlgn="base">
              <a:spcBef>
                <a:spcPct val="0"/>
              </a:spcBef>
              <a:spcAft>
                <a:spcPct val="0"/>
              </a:spcAft>
            </a:pPr>
            <a:endParaRPr lang="ja-JP" altLang="en-US" smtClean="0">
              <a:solidFill>
                <a:srgbClr val="000000"/>
              </a:solidFill>
              <a:latin typeface="Arial" charset="0"/>
              <a:ea typeface="ＭＳ Ｐゴシック" charset="-128"/>
            </a:endParaRPr>
          </a:p>
        </p:txBody>
      </p:sp>
      <p:sp>
        <p:nvSpPr>
          <p:cNvPr id="56" name="Oval 28"/>
          <p:cNvSpPr>
            <a:spLocks noChangeArrowheads="1"/>
          </p:cNvSpPr>
          <p:nvPr/>
        </p:nvSpPr>
        <p:spPr bwMode="auto">
          <a:xfrm>
            <a:off x="7445375" y="1714500"/>
            <a:ext cx="1055688" cy="571500"/>
          </a:xfrm>
          <a:prstGeom prst="ellipse">
            <a:avLst/>
          </a:prstGeom>
          <a:solidFill>
            <a:schemeClr val="accent1">
              <a:lumMod val="60000"/>
              <a:lumOff val="40000"/>
            </a:schemeClr>
          </a:solidFill>
          <a:ln w="9525">
            <a:noFill/>
            <a:round/>
            <a:headEnd/>
            <a:tailEnd/>
          </a:ln>
          <a:effectLst>
            <a:outerShdw dist="35921" dir="2700000" algn="ctr" rotWithShape="0">
              <a:schemeClr val="bg2"/>
            </a:outerShdw>
          </a:effectLst>
          <a:scene3d>
            <a:camera prst="orthographicFront"/>
            <a:lightRig rig="threePt" dir="t"/>
          </a:scene3d>
          <a:sp3d>
            <a:bevelT w="101600" prst="coolSlant"/>
          </a:sp3d>
        </p:spPr>
        <p:txBody>
          <a:bodyPr wrap="none" anchor="ctr"/>
          <a:lstStyle/>
          <a:p>
            <a:pPr algn="ctr" fontAlgn="base">
              <a:spcBef>
                <a:spcPct val="0"/>
              </a:spcBef>
              <a:spcAft>
                <a:spcPct val="0"/>
              </a:spcAft>
              <a:defRPr/>
            </a:pPr>
            <a:r>
              <a:rPr lang="ja-JP" altLang="en-US" sz="1200" dirty="0">
                <a:solidFill>
                  <a:prstClr val="white"/>
                </a:solidFill>
                <a:latin typeface="メイリオ" pitchFamily="50" charset="-128"/>
                <a:ea typeface="メイリオ" pitchFamily="50" charset="-128"/>
                <a:cs typeface="メイリオ" pitchFamily="50" charset="-128"/>
              </a:rPr>
              <a:t>過年度遡及</a:t>
            </a:r>
            <a:endParaRPr lang="en-US" altLang="ja-JP" sz="1200" dirty="0">
              <a:solidFill>
                <a:prstClr val="white"/>
              </a:solidFill>
              <a:latin typeface="メイリオ" pitchFamily="50" charset="-128"/>
              <a:ea typeface="メイリオ" pitchFamily="50" charset="-128"/>
              <a:cs typeface="メイリオ" pitchFamily="50" charset="-128"/>
            </a:endParaRPr>
          </a:p>
          <a:p>
            <a:pPr algn="ctr" fontAlgn="base">
              <a:spcBef>
                <a:spcPct val="0"/>
              </a:spcBef>
              <a:spcAft>
                <a:spcPct val="0"/>
              </a:spcAft>
              <a:defRPr/>
            </a:pPr>
            <a:r>
              <a:rPr lang="ja-JP" altLang="en-US" sz="1200" dirty="0">
                <a:solidFill>
                  <a:prstClr val="white"/>
                </a:solidFill>
                <a:latin typeface="メイリオ" pitchFamily="50" charset="-128"/>
                <a:ea typeface="メイリオ" pitchFamily="50" charset="-128"/>
                <a:cs typeface="メイリオ" pitchFamily="50" charset="-128"/>
              </a:rPr>
              <a:t>仕訳入力</a:t>
            </a:r>
            <a:endParaRPr lang="en-US" altLang="ja-JP" sz="1200" dirty="0">
              <a:solidFill>
                <a:prstClr val="white"/>
              </a:solidFill>
              <a:latin typeface="メイリオ" pitchFamily="50" charset="-128"/>
              <a:ea typeface="メイリオ" pitchFamily="50" charset="-128"/>
              <a:cs typeface="メイリオ" pitchFamily="50" charset="-128"/>
            </a:endParaRPr>
          </a:p>
        </p:txBody>
      </p:sp>
      <p:sp>
        <p:nvSpPr>
          <p:cNvPr id="30802" name="AutoShape 8"/>
          <p:cNvSpPr>
            <a:spLocks noChangeArrowheads="1"/>
          </p:cNvSpPr>
          <p:nvPr/>
        </p:nvSpPr>
        <p:spPr bwMode="auto">
          <a:xfrm>
            <a:off x="7858125" y="2357438"/>
            <a:ext cx="282575" cy="447675"/>
          </a:xfrm>
          <a:prstGeom prst="downArrow">
            <a:avLst>
              <a:gd name="adj1" fmla="val 50000"/>
              <a:gd name="adj2" fmla="val 64046"/>
            </a:avLst>
          </a:prstGeom>
          <a:solidFill>
            <a:srgbClr val="0065AE"/>
          </a:solidFill>
          <a:ln w="9525">
            <a:noFill/>
            <a:miter lim="800000"/>
            <a:headEnd/>
            <a:tailEnd/>
          </a:ln>
        </p:spPr>
        <p:txBody>
          <a:bodyPr vert="eaVert" wrap="none" anchor="ctr"/>
          <a:lstStyle/>
          <a:p>
            <a:pPr fontAlgn="base">
              <a:spcBef>
                <a:spcPct val="0"/>
              </a:spcBef>
              <a:spcAft>
                <a:spcPct val="0"/>
              </a:spcAft>
            </a:pPr>
            <a:endParaRPr lang="ja-JP" altLang="en-US" smtClean="0">
              <a:solidFill>
                <a:srgbClr val="000000"/>
              </a:solidFill>
              <a:latin typeface="Arial" charset="0"/>
              <a:ea typeface="ＭＳ Ｐゴシック" charset="-128"/>
            </a:endParaRPr>
          </a:p>
        </p:txBody>
      </p:sp>
      <p:sp>
        <p:nvSpPr>
          <p:cNvPr id="48" name="フッター プレースホルダ 1"/>
          <p:cNvSpPr txBox="1">
            <a:spLocks/>
          </p:cNvSpPr>
          <p:nvPr/>
        </p:nvSpPr>
        <p:spPr>
          <a:xfrm>
            <a:off x="179512" y="6453336"/>
            <a:ext cx="2555832" cy="180000"/>
          </a:xfrm>
          <a:prstGeom prst="rect">
            <a:avLst/>
          </a:prstGeom>
        </p:spPr>
        <p:txBody>
          <a:bodyPr vert="horz"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©2014  </a:t>
            </a:r>
            <a:r>
              <a:rPr kumimoji="1" lang="en-US" altLang="ja-JP" sz="900" b="0" i="0" u="none" strike="noStrike" kern="1200" cap="none" spc="0" normalizeH="0" baseline="0" noProof="0" dirty="0" err="1" smtClean="0">
                <a:ln>
                  <a:noFill/>
                </a:ln>
                <a:solidFill>
                  <a:schemeClr val="bg1"/>
                </a:solidFill>
                <a:effectLst/>
                <a:uLnTx/>
                <a:uFillTx/>
                <a:latin typeface="+mn-lt"/>
                <a:ea typeface="+mn-ea"/>
                <a:cs typeface="+mn-cs"/>
              </a:rPr>
              <a:t>SuperStream</a:t>
            </a: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 Inc. All rights reserved.</a:t>
            </a:r>
            <a:endParaRPr kumimoji="1" lang="ja-JP" altLang="en-US" sz="9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299646D8-D7B5-4D56-87FA-7DDE5FCE23CA}" type="slidenum">
              <a:rPr lang="ja-JP" altLang="en-US" smtClean="0"/>
              <a:pPr/>
              <a:t>3</a:t>
            </a:fld>
            <a:endParaRPr lang="ja-JP" altLang="en-US" dirty="0"/>
          </a:p>
        </p:txBody>
      </p:sp>
      <p:pic>
        <p:nvPicPr>
          <p:cNvPr id="5" name="図 4" descr="1ログイン.JPG"/>
          <p:cNvPicPr>
            <a:picLocks noChangeAspect="1"/>
          </p:cNvPicPr>
          <p:nvPr/>
        </p:nvPicPr>
        <p:blipFill>
          <a:blip r:embed="rId2" cstate="print"/>
          <a:stretch>
            <a:fillRect/>
          </a:stretch>
        </p:blipFill>
        <p:spPr>
          <a:xfrm>
            <a:off x="251520" y="2060848"/>
            <a:ext cx="4740660" cy="3133381"/>
          </a:xfrm>
          <a:prstGeom prst="rect">
            <a:avLst/>
          </a:prstGeom>
        </p:spPr>
      </p:pic>
      <p:sp>
        <p:nvSpPr>
          <p:cNvPr id="10" name="タイトル 2"/>
          <p:cNvSpPr txBox="1">
            <a:spLocks/>
          </p:cNvSpPr>
          <p:nvPr/>
        </p:nvSpPr>
        <p:spPr>
          <a:xfrm>
            <a:off x="503238" y="215900"/>
            <a:ext cx="8137525" cy="1008063"/>
          </a:xfrm>
          <a:prstGeom prst="rect">
            <a:avLst/>
          </a:prstGeom>
        </p:spPr>
        <p:txBody>
          <a:bodyPr lIns="91440" tIns="45720" rIns="91440" bIns="45720" anchor="ctr" anchorCtr="0"/>
          <a:lstStyle/>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smtClean="0">
                <a:solidFill>
                  <a:schemeClr val="bg1"/>
                </a:solidFill>
                <a:latin typeface="メイリオ" pitchFamily="50" charset="-128"/>
                <a:ea typeface="メイリオ" pitchFamily="50" charset="-128"/>
                <a:cs typeface="メイリオ" pitchFamily="50" charset="-128"/>
              </a:rPr>
              <a:t>１、共通</a:t>
            </a:r>
            <a:endParaRPr lang="en-US" altLang="ja-JP" sz="2200" dirty="0" smtClean="0">
              <a:solidFill>
                <a:schemeClr val="bg1"/>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2800"/>
              </a:lnSpc>
              <a:spcBef>
                <a:spcPct val="0"/>
              </a:spcBef>
              <a:spcAft>
                <a:spcPts val="0"/>
              </a:spcAft>
              <a:buClrTx/>
              <a:buSzTx/>
              <a:buFontTx/>
              <a:buNone/>
              <a:tabLst/>
              <a:defRPr/>
            </a:pPr>
            <a:r>
              <a:rPr kumimoji="1" lang="en-US" altLang="ja-JP"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a:t>
            </a:r>
            <a:r>
              <a:rPr kumimoji="1" lang="ja-JP" altLang="en-US"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ログイン</a:t>
            </a:r>
            <a:r>
              <a:rPr kumimoji="1" lang="en-US" altLang="ja-JP"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a:t>
            </a:r>
            <a:endParaRPr kumimoji="1" lang="ja-JP" altLang="en-US"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1520" y="1340768"/>
            <a:ext cx="8640960" cy="504056"/>
          </a:xfrm>
          <a:prstGeom prst="roundRect">
            <a:avLst/>
          </a:prstGeom>
          <a:solidFill>
            <a:srgbClr val="E27100"/>
          </a:solidFill>
          <a:scene3d>
            <a:camera prst="orthographicFront"/>
            <a:lightRig rig="threePt" dir="t"/>
          </a:scene3d>
          <a:sp3d prstMaterial="plastic">
            <a:bevelT/>
          </a:sp3d>
        </p:spPr>
        <p:txBody>
          <a:bodyPr wrap="squar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en-US" altLang="ja-JP" sz="1400" b="1" i="1"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SuperStream</a:t>
            </a:r>
            <a:r>
              <a:rPr kumimoji="1" lang="en-US" altLang="ja-JP" sz="1400" b="1" i="1"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1" lang="en-US" altLang="ja-JP" sz="1400" b="1"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CORE</a:t>
            </a:r>
            <a:r>
              <a:rPr kumimoji="1" lang="ja-JP" altLang="en-US" sz="12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シリーズでは、メニューや勘定科目、部門等の権限をユーザー単位にご設定いただけます。</a:t>
            </a:r>
            <a:endParaRPr kumimoji="1" lang="ja-JP" altLang="en-US" sz="12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p:txBody>
      </p:sp>
      <p:sp>
        <p:nvSpPr>
          <p:cNvPr id="12" name="フローチャート: 処理 11"/>
          <p:cNvSpPr/>
          <p:nvPr/>
        </p:nvSpPr>
        <p:spPr>
          <a:xfrm>
            <a:off x="5580112" y="2420888"/>
            <a:ext cx="2736304" cy="1656184"/>
          </a:xfrm>
          <a:prstGeom prst="flowChartProcess">
            <a:avLst/>
          </a:prstGeom>
        </p:spPr>
        <p:style>
          <a:lnRef idx="1">
            <a:schemeClr val="accent1"/>
          </a:lnRef>
          <a:fillRef idx="2">
            <a:schemeClr val="accent1"/>
          </a:fillRef>
          <a:effectRef idx="1">
            <a:schemeClr val="accent1"/>
          </a:effectRef>
          <a:fontRef idx="minor">
            <a:schemeClr val="dk1"/>
          </a:fontRef>
        </p:style>
        <p:txBody>
          <a:bodyPr lIns="288000" rtlCol="0" anchor="ctr"/>
          <a:lstStyle/>
          <a:p>
            <a:pPr>
              <a:lnSpc>
                <a:spcPct val="150000"/>
              </a:lnSpc>
            </a:pPr>
            <a:r>
              <a:rPr lang="ja-JP" altLang="en-US" sz="1100" dirty="0" smtClean="0">
                <a:solidFill>
                  <a:schemeClr val="tx1"/>
                </a:solidFill>
                <a:latin typeface="メイリオ" pitchFamily="50" charset="-128"/>
                <a:ea typeface="メイリオ" pitchFamily="50" charset="-128"/>
                <a:cs typeface="メイリオ" pitchFamily="50" charset="-128"/>
              </a:rPr>
              <a:t>会社コード：</a:t>
            </a:r>
            <a:r>
              <a:rPr lang="en-US" altLang="ja-JP" sz="1100" dirty="0" smtClean="0">
                <a:solidFill>
                  <a:schemeClr val="tx1"/>
                </a:solidFill>
                <a:latin typeface="メイリオ" pitchFamily="50" charset="-128"/>
                <a:ea typeface="メイリオ" pitchFamily="50" charset="-128"/>
                <a:cs typeface="メイリオ" pitchFamily="50" charset="-128"/>
              </a:rPr>
              <a:t>DEMO</a:t>
            </a:r>
          </a:p>
          <a:p>
            <a:pPr>
              <a:lnSpc>
                <a:spcPct val="150000"/>
              </a:lnSpc>
            </a:pPr>
            <a:r>
              <a:rPr lang="ja-JP" altLang="en-US" sz="1100" dirty="0" smtClean="0">
                <a:solidFill>
                  <a:schemeClr val="tx1"/>
                </a:solidFill>
                <a:latin typeface="メイリオ" pitchFamily="50" charset="-128"/>
                <a:ea typeface="メイリオ" pitchFamily="50" charset="-128"/>
                <a:cs typeface="メイリオ" pitchFamily="50" charset="-128"/>
              </a:rPr>
              <a:t>ユーザー</a:t>
            </a:r>
            <a:r>
              <a:rPr lang="en-US" altLang="ja-JP" sz="1100" dirty="0" smtClean="0">
                <a:solidFill>
                  <a:schemeClr val="tx1"/>
                </a:solidFill>
                <a:latin typeface="メイリオ" pitchFamily="50" charset="-128"/>
                <a:ea typeface="メイリオ" pitchFamily="50" charset="-128"/>
                <a:cs typeface="メイリオ" pitchFamily="50" charset="-128"/>
              </a:rPr>
              <a:t>ID</a:t>
            </a:r>
            <a:r>
              <a:rPr lang="ja-JP" altLang="en-US" sz="1100" dirty="0" smtClean="0">
                <a:solidFill>
                  <a:schemeClr val="tx1"/>
                </a:solidFill>
                <a:latin typeface="メイリオ" pitchFamily="50" charset="-128"/>
                <a:ea typeface="メイリオ" pitchFamily="50" charset="-128"/>
                <a:cs typeface="メイリオ" pitchFamily="50" charset="-128"/>
              </a:rPr>
              <a:t>：</a:t>
            </a:r>
            <a:r>
              <a:rPr lang="en-US" altLang="ja-JP" sz="1100" dirty="0" smtClean="0">
                <a:solidFill>
                  <a:schemeClr val="tx1"/>
                </a:solidFill>
                <a:latin typeface="メイリオ" pitchFamily="50" charset="-128"/>
                <a:ea typeface="メイリオ" pitchFamily="50" charset="-128"/>
                <a:cs typeface="メイリオ" pitchFamily="50" charset="-128"/>
              </a:rPr>
              <a:t>SS03</a:t>
            </a:r>
          </a:p>
          <a:p>
            <a:pPr>
              <a:lnSpc>
                <a:spcPct val="150000"/>
              </a:lnSpc>
            </a:pPr>
            <a:r>
              <a:rPr lang="ja-JP" altLang="en-US" sz="1100" dirty="0" smtClean="0">
                <a:solidFill>
                  <a:schemeClr val="tx1"/>
                </a:solidFill>
                <a:latin typeface="メイリオ" pitchFamily="50" charset="-128"/>
                <a:ea typeface="メイリオ" pitchFamily="50" charset="-128"/>
                <a:cs typeface="メイリオ" pitchFamily="50" charset="-128"/>
              </a:rPr>
              <a:t>パスワード：</a:t>
            </a:r>
            <a:r>
              <a:rPr lang="en-US" altLang="ja-JP" sz="1100" dirty="0" smtClean="0">
                <a:solidFill>
                  <a:schemeClr val="tx1"/>
                </a:solidFill>
                <a:latin typeface="メイリオ" pitchFamily="50" charset="-128"/>
                <a:ea typeface="メイリオ" pitchFamily="50" charset="-128"/>
                <a:cs typeface="メイリオ" pitchFamily="50" charset="-128"/>
              </a:rPr>
              <a:t>SS03</a:t>
            </a:r>
          </a:p>
          <a:p>
            <a:pPr>
              <a:lnSpc>
                <a:spcPct val="150000"/>
              </a:lnSpc>
            </a:pPr>
            <a:r>
              <a:rPr lang="ja-JP" altLang="en-US" sz="1100" dirty="0" smtClean="0">
                <a:solidFill>
                  <a:schemeClr val="tx1"/>
                </a:solidFill>
                <a:latin typeface="メイリオ" pitchFamily="50" charset="-128"/>
                <a:ea typeface="メイリオ" pitchFamily="50" charset="-128"/>
                <a:cs typeface="メイリオ" pitchFamily="50" charset="-128"/>
              </a:rPr>
              <a:t>処理日：今日の日付</a:t>
            </a:r>
            <a:endParaRPr lang="en-US" altLang="ja-JP" sz="11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100" dirty="0" smtClean="0">
                <a:solidFill>
                  <a:schemeClr val="tx1"/>
                </a:solidFill>
                <a:latin typeface="メイリオ" pitchFamily="50" charset="-128"/>
                <a:ea typeface="メイリオ" pitchFamily="50" charset="-128"/>
                <a:cs typeface="メイリオ" pitchFamily="50" charset="-128"/>
              </a:rPr>
              <a:t>支社コード：</a:t>
            </a:r>
            <a:r>
              <a:rPr lang="en-US" altLang="ja-JP" sz="1100" dirty="0" smtClean="0">
                <a:solidFill>
                  <a:schemeClr val="tx1"/>
                </a:solidFill>
                <a:latin typeface="メイリオ" pitchFamily="50" charset="-128"/>
                <a:ea typeface="メイリオ" pitchFamily="50" charset="-128"/>
                <a:cs typeface="メイリオ" pitchFamily="50" charset="-128"/>
              </a:rPr>
              <a:t>10000</a:t>
            </a:r>
            <a:r>
              <a:rPr lang="ja-JP" altLang="en-US" sz="1100" dirty="0" smtClean="0">
                <a:solidFill>
                  <a:schemeClr val="tx1"/>
                </a:solidFill>
                <a:latin typeface="メイリオ" pitchFamily="50" charset="-128"/>
                <a:ea typeface="メイリオ" pitchFamily="50" charset="-128"/>
                <a:cs typeface="メイリオ" pitchFamily="50" charset="-128"/>
              </a:rPr>
              <a:t>東京本社</a:t>
            </a:r>
            <a:endParaRPr lang="ja-JP" altLang="en-US" sz="1100" dirty="0">
              <a:solidFill>
                <a:schemeClr val="tx1"/>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6012160" y="1988840"/>
            <a:ext cx="1944216" cy="360040"/>
          </a:xfrm>
          <a:prstGeom prst="roundRect">
            <a:avLst/>
          </a:prstGeom>
          <a:solidFill>
            <a:srgbClr val="0065AE"/>
          </a:solidFill>
          <a:ln>
            <a:no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ログイン情報</a:t>
            </a:r>
          </a:p>
        </p:txBody>
      </p:sp>
      <p:sp>
        <p:nvSpPr>
          <p:cNvPr id="8" name="フッター プレースホルダ 1"/>
          <p:cNvSpPr txBox="1">
            <a:spLocks/>
          </p:cNvSpPr>
          <p:nvPr/>
        </p:nvSpPr>
        <p:spPr>
          <a:xfrm>
            <a:off x="179512" y="6453336"/>
            <a:ext cx="2555832" cy="180000"/>
          </a:xfrm>
          <a:prstGeom prst="rect">
            <a:avLst/>
          </a:prstGeom>
        </p:spPr>
        <p:txBody>
          <a:bodyPr vert="horz"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©2014  </a:t>
            </a:r>
            <a:r>
              <a:rPr kumimoji="1" lang="en-US" altLang="ja-JP" sz="900" b="0" i="0" u="none" strike="noStrike" kern="1200" cap="none" spc="0" normalizeH="0" baseline="0" noProof="0" dirty="0" err="1" smtClean="0">
                <a:ln>
                  <a:noFill/>
                </a:ln>
                <a:solidFill>
                  <a:schemeClr val="bg1"/>
                </a:solidFill>
                <a:effectLst/>
                <a:uLnTx/>
                <a:uFillTx/>
                <a:latin typeface="+mn-lt"/>
                <a:ea typeface="+mn-ea"/>
                <a:cs typeface="+mn-cs"/>
              </a:rPr>
              <a:t>SuperStream</a:t>
            </a: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 Inc. All rights reserved.</a:t>
            </a:r>
            <a:endParaRPr kumimoji="1" lang="ja-JP" altLang="en-US" sz="9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299646D8-D7B5-4D56-87FA-7DDE5FCE23CA}" type="slidenum">
              <a:rPr lang="ja-JP" altLang="en-US" smtClean="0"/>
              <a:pPr/>
              <a:t>4</a:t>
            </a:fld>
            <a:endParaRPr lang="ja-JP" altLang="en-US" dirty="0"/>
          </a:p>
        </p:txBody>
      </p:sp>
      <p:sp>
        <p:nvSpPr>
          <p:cNvPr id="10" name="タイトル 2"/>
          <p:cNvSpPr txBox="1">
            <a:spLocks/>
          </p:cNvSpPr>
          <p:nvPr/>
        </p:nvSpPr>
        <p:spPr>
          <a:xfrm>
            <a:off x="503238" y="215900"/>
            <a:ext cx="8137525" cy="1008063"/>
          </a:xfrm>
          <a:prstGeom prst="rect">
            <a:avLst/>
          </a:prstGeom>
        </p:spPr>
        <p:txBody>
          <a:bodyPr lIns="91440" tIns="45720" rIns="91440" bIns="45720" anchor="ctr" anchorCtr="0"/>
          <a:lstStyle/>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smtClean="0">
                <a:solidFill>
                  <a:schemeClr val="bg1"/>
                </a:solidFill>
                <a:latin typeface="メイリオ" pitchFamily="50" charset="-128"/>
                <a:ea typeface="メイリオ" pitchFamily="50" charset="-128"/>
                <a:cs typeface="メイリオ" pitchFamily="50" charset="-128"/>
              </a:rPr>
              <a:t>２、仕訳入力</a:t>
            </a:r>
            <a:endParaRPr lang="en-US" altLang="ja-JP" sz="2200" dirty="0" smtClean="0">
              <a:solidFill>
                <a:schemeClr val="bg1"/>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1520" y="1340768"/>
            <a:ext cx="8640960" cy="504056"/>
          </a:xfrm>
          <a:prstGeom prst="roundRect">
            <a:avLst/>
          </a:prstGeom>
          <a:solidFill>
            <a:srgbClr val="E27100"/>
          </a:solidFill>
          <a:scene3d>
            <a:camera prst="orthographicFront"/>
            <a:lightRig rig="threePt" dir="t"/>
          </a:scene3d>
          <a:sp3d prstMaterial="plastic">
            <a:bevelT/>
          </a:sp3d>
        </p:spPr>
        <p:txBody>
          <a:bodyPr wrap="squar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仕訳入力画面では効率よく入力いただけるよう様々な入力補助機能をご提供しています。</a:t>
            </a:r>
          </a:p>
        </p:txBody>
      </p:sp>
      <p:sp>
        <p:nvSpPr>
          <p:cNvPr id="12" name="フローチャート: 処理 11"/>
          <p:cNvSpPr/>
          <p:nvPr/>
        </p:nvSpPr>
        <p:spPr>
          <a:xfrm>
            <a:off x="5580112" y="2420888"/>
            <a:ext cx="3384376" cy="2016224"/>
          </a:xfrm>
          <a:prstGeom prst="flowChartProcess">
            <a:avLst/>
          </a:prstGeom>
        </p:spPr>
        <p:style>
          <a:lnRef idx="1">
            <a:schemeClr val="accent1"/>
          </a:lnRef>
          <a:fillRef idx="2">
            <a:schemeClr val="accent1"/>
          </a:fillRef>
          <a:effectRef idx="1">
            <a:schemeClr val="accent1"/>
          </a:effectRef>
          <a:fontRef idx="minor">
            <a:schemeClr val="dk1"/>
          </a:fontRef>
        </p:style>
        <p:txBody>
          <a:bodyPr lIns="36000" tIns="36000" bIns="36000" numCol="2" rtlCol="0" anchor="ctr"/>
          <a:lstStyle/>
          <a:p>
            <a:pPr algn="ctr">
              <a:lnSpc>
                <a:spcPct val="150000"/>
              </a:lnSpc>
            </a:pPr>
            <a:r>
              <a:rPr lang="ja-JP" altLang="en-US" sz="950" b="1" dirty="0" smtClean="0">
                <a:solidFill>
                  <a:schemeClr val="tx1"/>
                </a:solidFill>
                <a:latin typeface="メイリオ" pitchFamily="50" charset="-128"/>
                <a:ea typeface="メイリオ" pitchFamily="50" charset="-128"/>
                <a:cs typeface="メイリオ" pitchFamily="50" charset="-128"/>
              </a:rPr>
              <a:t>借方</a:t>
            </a:r>
            <a:endParaRPr lang="en-US" altLang="ja-JP" sz="950" b="1"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950" dirty="0" smtClean="0">
                <a:solidFill>
                  <a:schemeClr val="tx1"/>
                </a:solidFill>
                <a:latin typeface="メイリオ" pitchFamily="50" charset="-128"/>
                <a:ea typeface="メイリオ" pitchFamily="50" charset="-128"/>
                <a:cs typeface="メイリオ" pitchFamily="50" charset="-128"/>
              </a:rPr>
              <a:t>科目：</a:t>
            </a:r>
            <a:r>
              <a:rPr lang="en-US" altLang="ja-JP" sz="950" dirty="0" smtClean="0">
                <a:solidFill>
                  <a:schemeClr val="tx1"/>
                </a:solidFill>
                <a:latin typeface="メイリオ" pitchFamily="50" charset="-128"/>
                <a:ea typeface="メイリオ" pitchFamily="50" charset="-128"/>
                <a:cs typeface="メイリオ" pitchFamily="50" charset="-128"/>
              </a:rPr>
              <a:t>13500</a:t>
            </a:r>
            <a:r>
              <a:rPr lang="ja-JP" altLang="en-US" sz="950" dirty="0" smtClean="0">
                <a:solidFill>
                  <a:schemeClr val="tx1"/>
                </a:solidFill>
                <a:latin typeface="メイリオ" pitchFamily="50" charset="-128"/>
                <a:ea typeface="メイリオ" pitchFamily="50" charset="-128"/>
                <a:cs typeface="メイリオ" pitchFamily="50" charset="-128"/>
              </a:rPr>
              <a:t>売掛金</a:t>
            </a:r>
            <a:endParaRPr lang="en-US" altLang="ja-JP" sz="95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950" dirty="0" smtClean="0">
                <a:solidFill>
                  <a:schemeClr val="tx1"/>
                </a:solidFill>
                <a:latin typeface="メイリオ" pitchFamily="50" charset="-128"/>
                <a:ea typeface="メイリオ" pitchFamily="50" charset="-128"/>
                <a:cs typeface="メイリオ" pitchFamily="50" charset="-128"/>
              </a:rPr>
              <a:t>部門：</a:t>
            </a:r>
            <a:r>
              <a:rPr lang="en-US" altLang="ja-JP" sz="950" dirty="0" smtClean="0">
                <a:solidFill>
                  <a:schemeClr val="tx1"/>
                </a:solidFill>
                <a:latin typeface="メイリオ" pitchFamily="50" charset="-128"/>
                <a:ea typeface="メイリオ" pitchFamily="50" charset="-128"/>
                <a:cs typeface="メイリオ" pitchFamily="50" charset="-128"/>
              </a:rPr>
              <a:t>11200</a:t>
            </a:r>
            <a:r>
              <a:rPr lang="ja-JP" altLang="en-US" sz="950" dirty="0" smtClean="0">
                <a:solidFill>
                  <a:schemeClr val="tx1"/>
                </a:solidFill>
                <a:latin typeface="メイリオ" pitchFamily="50" charset="-128"/>
                <a:ea typeface="メイリオ" pitchFamily="50" charset="-128"/>
                <a:cs typeface="メイリオ" pitchFamily="50" charset="-128"/>
              </a:rPr>
              <a:t>東京営業第二</a:t>
            </a:r>
            <a:r>
              <a:rPr lang="en-US" altLang="ja-JP" sz="950" dirty="0" smtClean="0">
                <a:solidFill>
                  <a:schemeClr val="tx1"/>
                </a:solidFill>
                <a:latin typeface="メイリオ" pitchFamily="50" charset="-128"/>
                <a:ea typeface="メイリオ" pitchFamily="50" charset="-128"/>
                <a:cs typeface="メイリオ" pitchFamily="50" charset="-128"/>
              </a:rPr>
              <a:t>G</a:t>
            </a:r>
          </a:p>
          <a:p>
            <a:pPr>
              <a:lnSpc>
                <a:spcPct val="150000"/>
              </a:lnSpc>
            </a:pPr>
            <a:r>
              <a:rPr lang="ja-JP" altLang="en-US" sz="950" dirty="0" smtClean="0">
                <a:solidFill>
                  <a:schemeClr val="tx1"/>
                </a:solidFill>
                <a:latin typeface="メイリオ" pitchFamily="50" charset="-128"/>
                <a:ea typeface="メイリオ" pitchFamily="50" charset="-128"/>
                <a:cs typeface="メイリオ" pitchFamily="50" charset="-128"/>
              </a:rPr>
              <a:t>相手先：</a:t>
            </a:r>
            <a:r>
              <a:rPr lang="en-US" altLang="ja-JP" sz="950" dirty="0" smtClean="0">
                <a:solidFill>
                  <a:schemeClr val="tx1"/>
                </a:solidFill>
                <a:latin typeface="メイリオ" pitchFamily="50" charset="-128"/>
                <a:ea typeface="メイリオ" pitchFamily="50" charset="-128"/>
                <a:cs typeface="メイリオ" pitchFamily="50" charset="-128"/>
              </a:rPr>
              <a:t>1001</a:t>
            </a:r>
            <a:r>
              <a:rPr lang="ja-JP" altLang="en-US" sz="950" dirty="0" smtClean="0">
                <a:solidFill>
                  <a:schemeClr val="tx1"/>
                </a:solidFill>
                <a:latin typeface="メイリオ" pitchFamily="50" charset="-128"/>
                <a:ea typeface="メイリオ" pitchFamily="50" charset="-128"/>
                <a:cs typeface="メイリオ" pitchFamily="50" charset="-128"/>
              </a:rPr>
              <a:t>勝どき製作所</a:t>
            </a:r>
            <a:endParaRPr lang="en-US" altLang="ja-JP" sz="95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950" dirty="0" smtClean="0">
                <a:solidFill>
                  <a:schemeClr val="tx1"/>
                </a:solidFill>
                <a:latin typeface="メイリオ" pitchFamily="50" charset="-128"/>
                <a:ea typeface="メイリオ" pitchFamily="50" charset="-128"/>
                <a:cs typeface="メイリオ" pitchFamily="50" charset="-128"/>
              </a:rPr>
              <a:t>金額：</a:t>
            </a:r>
            <a:r>
              <a:rPr lang="en-US" altLang="ja-JP" sz="950" dirty="0" smtClean="0">
                <a:solidFill>
                  <a:schemeClr val="tx1"/>
                </a:solidFill>
                <a:latin typeface="メイリオ" pitchFamily="50" charset="-128"/>
                <a:ea typeface="メイリオ" pitchFamily="50" charset="-128"/>
                <a:cs typeface="メイリオ" pitchFamily="50" charset="-128"/>
              </a:rPr>
              <a:t>100,000</a:t>
            </a:r>
          </a:p>
          <a:p>
            <a:pPr>
              <a:lnSpc>
                <a:spcPct val="150000"/>
              </a:lnSpc>
            </a:pPr>
            <a:endParaRPr lang="en-US" altLang="ja-JP" sz="950" dirty="0" smtClean="0">
              <a:solidFill>
                <a:schemeClr val="tx1"/>
              </a:solidFill>
              <a:latin typeface="メイリオ" pitchFamily="50" charset="-128"/>
              <a:ea typeface="メイリオ" pitchFamily="50" charset="-128"/>
              <a:cs typeface="メイリオ" pitchFamily="50" charset="-128"/>
            </a:endParaRPr>
          </a:p>
          <a:p>
            <a:pPr>
              <a:lnSpc>
                <a:spcPct val="150000"/>
              </a:lnSpc>
            </a:pPr>
            <a:endParaRPr lang="en-US" altLang="ja-JP" sz="950" dirty="0" smtClean="0">
              <a:solidFill>
                <a:schemeClr val="tx1"/>
              </a:solidFill>
              <a:latin typeface="メイリオ" pitchFamily="50" charset="-128"/>
              <a:ea typeface="メイリオ" pitchFamily="50" charset="-128"/>
              <a:cs typeface="メイリオ" pitchFamily="50" charset="-128"/>
            </a:endParaRPr>
          </a:p>
          <a:p>
            <a:pPr>
              <a:lnSpc>
                <a:spcPct val="150000"/>
              </a:lnSpc>
            </a:pPr>
            <a:endParaRPr lang="en-US" altLang="ja-JP" sz="950" dirty="0" smtClean="0">
              <a:solidFill>
                <a:schemeClr val="tx1"/>
              </a:solidFill>
              <a:latin typeface="メイリオ" pitchFamily="50" charset="-128"/>
              <a:ea typeface="メイリオ" pitchFamily="50" charset="-128"/>
              <a:cs typeface="メイリオ" pitchFamily="50" charset="-128"/>
            </a:endParaRPr>
          </a:p>
          <a:p>
            <a:pPr>
              <a:lnSpc>
                <a:spcPct val="150000"/>
              </a:lnSpc>
            </a:pPr>
            <a:endParaRPr lang="en-US" altLang="ja-JP" sz="950" dirty="0" smtClean="0">
              <a:solidFill>
                <a:schemeClr val="tx1"/>
              </a:solidFill>
              <a:latin typeface="メイリオ" pitchFamily="50" charset="-128"/>
              <a:ea typeface="メイリオ" pitchFamily="50" charset="-128"/>
              <a:cs typeface="メイリオ" pitchFamily="50" charset="-128"/>
            </a:endParaRPr>
          </a:p>
          <a:p>
            <a:pPr algn="ctr">
              <a:lnSpc>
                <a:spcPct val="150000"/>
              </a:lnSpc>
            </a:pPr>
            <a:r>
              <a:rPr lang="ja-JP" altLang="en-US" sz="950" b="1" dirty="0" smtClean="0">
                <a:solidFill>
                  <a:schemeClr val="tx1"/>
                </a:solidFill>
                <a:latin typeface="メイリオ" pitchFamily="50" charset="-128"/>
                <a:ea typeface="メイリオ" pitchFamily="50" charset="-128"/>
                <a:cs typeface="メイリオ" pitchFamily="50" charset="-128"/>
              </a:rPr>
              <a:t>貸方</a:t>
            </a:r>
            <a:endParaRPr lang="en-US" altLang="ja-JP" sz="950" b="1"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950" dirty="0" smtClean="0">
                <a:solidFill>
                  <a:schemeClr val="tx1"/>
                </a:solidFill>
                <a:latin typeface="メイリオ" pitchFamily="50" charset="-128"/>
                <a:ea typeface="メイリオ" pitchFamily="50" charset="-128"/>
                <a:cs typeface="メイリオ" pitchFamily="50" charset="-128"/>
              </a:rPr>
              <a:t>科目：</a:t>
            </a:r>
            <a:r>
              <a:rPr lang="en-US" altLang="ja-JP" sz="950" dirty="0" smtClean="0">
                <a:solidFill>
                  <a:schemeClr val="tx1"/>
                </a:solidFill>
                <a:latin typeface="メイリオ" pitchFamily="50" charset="-128"/>
                <a:ea typeface="メイリオ" pitchFamily="50" charset="-128"/>
                <a:cs typeface="メイリオ" pitchFamily="50" charset="-128"/>
              </a:rPr>
              <a:t>40100</a:t>
            </a:r>
            <a:r>
              <a:rPr lang="ja-JP" altLang="en-US" sz="950" dirty="0" smtClean="0">
                <a:solidFill>
                  <a:schemeClr val="tx1"/>
                </a:solidFill>
                <a:latin typeface="メイリオ" pitchFamily="50" charset="-128"/>
                <a:ea typeface="メイリオ" pitchFamily="50" charset="-128"/>
                <a:cs typeface="メイリオ" pitchFamily="50" charset="-128"/>
              </a:rPr>
              <a:t>商品売上高</a:t>
            </a:r>
            <a:endParaRPr lang="en-US" altLang="ja-JP" sz="95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950" dirty="0" smtClean="0">
                <a:solidFill>
                  <a:schemeClr val="tx1"/>
                </a:solidFill>
                <a:latin typeface="メイリオ" pitchFamily="50" charset="-128"/>
                <a:ea typeface="メイリオ" pitchFamily="50" charset="-128"/>
                <a:cs typeface="メイリオ" pitchFamily="50" charset="-128"/>
              </a:rPr>
              <a:t>部門：</a:t>
            </a:r>
            <a:r>
              <a:rPr lang="en-US" altLang="ja-JP" sz="950" dirty="0" smtClean="0">
                <a:solidFill>
                  <a:schemeClr val="tx1"/>
                </a:solidFill>
                <a:latin typeface="メイリオ" pitchFamily="50" charset="-128"/>
                <a:ea typeface="メイリオ" pitchFamily="50" charset="-128"/>
                <a:cs typeface="メイリオ" pitchFamily="50" charset="-128"/>
              </a:rPr>
              <a:t>11200</a:t>
            </a:r>
            <a:r>
              <a:rPr lang="ja-JP" altLang="en-US" sz="950" dirty="0" smtClean="0">
                <a:solidFill>
                  <a:schemeClr val="tx1"/>
                </a:solidFill>
                <a:latin typeface="メイリオ" pitchFamily="50" charset="-128"/>
                <a:ea typeface="メイリオ" pitchFamily="50" charset="-128"/>
                <a:cs typeface="メイリオ" pitchFamily="50" charset="-128"/>
              </a:rPr>
              <a:t>東京営業第二</a:t>
            </a:r>
            <a:r>
              <a:rPr lang="en-US" altLang="ja-JP" sz="950" dirty="0" smtClean="0">
                <a:solidFill>
                  <a:schemeClr val="tx1"/>
                </a:solidFill>
                <a:latin typeface="メイリオ" pitchFamily="50" charset="-128"/>
                <a:ea typeface="メイリオ" pitchFamily="50" charset="-128"/>
                <a:cs typeface="メイリオ" pitchFamily="50" charset="-128"/>
              </a:rPr>
              <a:t>G</a:t>
            </a:r>
          </a:p>
          <a:p>
            <a:pPr>
              <a:lnSpc>
                <a:spcPct val="150000"/>
              </a:lnSpc>
            </a:pPr>
            <a:r>
              <a:rPr lang="ja-JP" altLang="en-US" sz="950" dirty="0" smtClean="0">
                <a:solidFill>
                  <a:schemeClr val="tx1"/>
                </a:solidFill>
                <a:latin typeface="メイリオ" pitchFamily="50" charset="-128"/>
                <a:ea typeface="メイリオ" pitchFamily="50" charset="-128"/>
                <a:cs typeface="メイリオ" pitchFamily="50" charset="-128"/>
              </a:rPr>
              <a:t>相手先：</a:t>
            </a:r>
            <a:r>
              <a:rPr lang="en-US" altLang="ja-JP" sz="950" dirty="0" smtClean="0">
                <a:solidFill>
                  <a:schemeClr val="tx1"/>
                </a:solidFill>
                <a:latin typeface="メイリオ" pitchFamily="50" charset="-128"/>
                <a:ea typeface="メイリオ" pitchFamily="50" charset="-128"/>
                <a:cs typeface="メイリオ" pitchFamily="50" charset="-128"/>
              </a:rPr>
              <a:t>1001</a:t>
            </a:r>
            <a:r>
              <a:rPr lang="ja-JP" altLang="en-US" sz="950" dirty="0" smtClean="0">
                <a:solidFill>
                  <a:schemeClr val="tx1"/>
                </a:solidFill>
                <a:latin typeface="メイリオ" pitchFamily="50" charset="-128"/>
                <a:ea typeface="メイリオ" pitchFamily="50" charset="-128"/>
                <a:cs typeface="メイリオ" pitchFamily="50" charset="-128"/>
              </a:rPr>
              <a:t>勝どき製作所</a:t>
            </a:r>
            <a:endParaRPr lang="en-US" altLang="ja-JP" sz="95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950" dirty="0" smtClean="0">
                <a:solidFill>
                  <a:schemeClr val="tx1"/>
                </a:solidFill>
                <a:latin typeface="メイリオ" pitchFamily="50" charset="-128"/>
                <a:ea typeface="メイリオ" pitchFamily="50" charset="-128"/>
                <a:cs typeface="メイリオ" pitchFamily="50" charset="-128"/>
              </a:rPr>
              <a:t>機能コード</a:t>
            </a:r>
            <a:r>
              <a:rPr lang="en-US" altLang="ja-JP" sz="950" dirty="0" smtClean="0">
                <a:solidFill>
                  <a:schemeClr val="tx1"/>
                </a:solidFill>
                <a:latin typeface="メイリオ" pitchFamily="50" charset="-128"/>
                <a:ea typeface="メイリオ" pitchFamily="50" charset="-128"/>
                <a:cs typeface="メイリオ" pitchFamily="50" charset="-128"/>
              </a:rPr>
              <a:t>1</a:t>
            </a:r>
            <a:r>
              <a:rPr lang="ja-JP" altLang="en-US" sz="950" dirty="0" smtClean="0">
                <a:solidFill>
                  <a:schemeClr val="tx1"/>
                </a:solidFill>
                <a:latin typeface="メイリオ" pitchFamily="50" charset="-128"/>
                <a:ea typeface="メイリオ" pitchFamily="50" charset="-128"/>
                <a:cs typeface="メイリオ" pitchFamily="50" charset="-128"/>
              </a:rPr>
              <a:t>：</a:t>
            </a:r>
            <a:r>
              <a:rPr lang="en-US" altLang="ja-JP" sz="950" dirty="0" smtClean="0">
                <a:solidFill>
                  <a:schemeClr val="tx1"/>
                </a:solidFill>
                <a:latin typeface="メイリオ" pitchFamily="50" charset="-128"/>
                <a:ea typeface="メイリオ" pitchFamily="50" charset="-128"/>
                <a:cs typeface="メイリオ" pitchFamily="50" charset="-128"/>
              </a:rPr>
              <a:t>3001</a:t>
            </a:r>
            <a:r>
              <a:rPr lang="ja-JP" altLang="en-US" sz="950" dirty="0" smtClean="0">
                <a:solidFill>
                  <a:schemeClr val="tx1"/>
                </a:solidFill>
                <a:latin typeface="メイリオ" pitchFamily="50" charset="-128"/>
                <a:ea typeface="メイリオ" pitchFamily="50" charset="-128"/>
                <a:cs typeface="メイリオ" pitchFamily="50" charset="-128"/>
              </a:rPr>
              <a:t>商品</a:t>
            </a:r>
            <a:r>
              <a:rPr lang="en-US" altLang="ja-JP" sz="950" dirty="0" smtClean="0">
                <a:solidFill>
                  <a:schemeClr val="tx1"/>
                </a:solidFill>
                <a:latin typeface="メイリオ" pitchFamily="50" charset="-128"/>
                <a:ea typeface="メイリオ" pitchFamily="50" charset="-128"/>
                <a:cs typeface="メイリオ" pitchFamily="50" charset="-128"/>
              </a:rPr>
              <a:t>A</a:t>
            </a:r>
          </a:p>
          <a:p>
            <a:pPr>
              <a:lnSpc>
                <a:spcPct val="150000"/>
              </a:lnSpc>
            </a:pPr>
            <a:r>
              <a:rPr lang="ja-JP" altLang="en-US" sz="950" dirty="0" smtClean="0">
                <a:solidFill>
                  <a:schemeClr val="tx1"/>
                </a:solidFill>
                <a:latin typeface="メイリオ" pitchFamily="50" charset="-128"/>
                <a:ea typeface="メイリオ" pitchFamily="50" charset="-128"/>
                <a:cs typeface="メイリオ" pitchFamily="50" charset="-128"/>
              </a:rPr>
              <a:t>機能コード</a:t>
            </a:r>
            <a:r>
              <a:rPr lang="en-US" altLang="ja-JP" sz="950" dirty="0" smtClean="0">
                <a:solidFill>
                  <a:schemeClr val="tx1"/>
                </a:solidFill>
                <a:latin typeface="メイリオ" pitchFamily="50" charset="-128"/>
                <a:ea typeface="メイリオ" pitchFamily="50" charset="-128"/>
                <a:cs typeface="メイリオ" pitchFamily="50" charset="-128"/>
              </a:rPr>
              <a:t>2</a:t>
            </a:r>
            <a:r>
              <a:rPr lang="ja-JP" altLang="en-US" sz="950" dirty="0" smtClean="0">
                <a:solidFill>
                  <a:schemeClr val="tx1"/>
                </a:solidFill>
                <a:latin typeface="メイリオ" pitchFamily="50" charset="-128"/>
                <a:ea typeface="メイリオ" pitchFamily="50" charset="-128"/>
                <a:cs typeface="メイリオ" pitchFamily="50" charset="-128"/>
              </a:rPr>
              <a:t>：</a:t>
            </a:r>
            <a:r>
              <a:rPr lang="en-US" altLang="ja-JP" sz="950" dirty="0" smtClean="0">
                <a:solidFill>
                  <a:schemeClr val="tx1"/>
                </a:solidFill>
                <a:latin typeface="メイリオ" pitchFamily="50" charset="-128"/>
                <a:ea typeface="メイリオ" pitchFamily="50" charset="-128"/>
                <a:cs typeface="メイリオ" pitchFamily="50" charset="-128"/>
              </a:rPr>
              <a:t>300</a:t>
            </a:r>
            <a:r>
              <a:rPr lang="ja-JP" altLang="en-US" sz="950" dirty="0" smtClean="0">
                <a:solidFill>
                  <a:schemeClr val="tx1"/>
                </a:solidFill>
                <a:latin typeface="メイリオ" pitchFamily="50" charset="-128"/>
                <a:ea typeface="メイリオ" pitchFamily="50" charset="-128"/>
                <a:cs typeface="メイリオ" pitchFamily="50" charset="-128"/>
              </a:rPr>
              <a:t>関東地区</a:t>
            </a:r>
            <a:endParaRPr lang="en-US" altLang="ja-JP" sz="95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950" dirty="0" smtClean="0">
                <a:solidFill>
                  <a:schemeClr val="tx1"/>
                </a:solidFill>
                <a:latin typeface="メイリオ" pitchFamily="50" charset="-128"/>
                <a:ea typeface="メイリオ" pitchFamily="50" charset="-128"/>
                <a:cs typeface="メイリオ" pitchFamily="50" charset="-128"/>
              </a:rPr>
              <a:t>機能コード</a:t>
            </a:r>
            <a:r>
              <a:rPr lang="en-US" altLang="ja-JP" sz="950" dirty="0" smtClean="0">
                <a:solidFill>
                  <a:schemeClr val="tx1"/>
                </a:solidFill>
                <a:latin typeface="メイリオ" pitchFamily="50" charset="-128"/>
                <a:ea typeface="メイリオ" pitchFamily="50" charset="-128"/>
                <a:cs typeface="メイリオ" pitchFamily="50" charset="-128"/>
              </a:rPr>
              <a:t>4</a:t>
            </a:r>
            <a:r>
              <a:rPr lang="ja-JP" altLang="en-US" sz="950" dirty="0" smtClean="0">
                <a:solidFill>
                  <a:schemeClr val="tx1"/>
                </a:solidFill>
                <a:latin typeface="メイリオ" pitchFamily="50" charset="-128"/>
                <a:ea typeface="メイリオ" pitchFamily="50" charset="-128"/>
                <a:cs typeface="メイリオ" pitchFamily="50" charset="-128"/>
              </a:rPr>
              <a:t>：</a:t>
            </a:r>
            <a:r>
              <a:rPr lang="en-US" altLang="ja-JP" sz="950" dirty="0" smtClean="0">
                <a:solidFill>
                  <a:schemeClr val="tx1"/>
                </a:solidFill>
                <a:latin typeface="メイリオ" pitchFamily="50" charset="-128"/>
                <a:ea typeface="メイリオ" pitchFamily="50" charset="-128"/>
                <a:cs typeface="メイリオ" pitchFamily="50" charset="-128"/>
              </a:rPr>
              <a:t>D01</a:t>
            </a:r>
            <a:r>
              <a:rPr lang="ja-JP" altLang="en-US" sz="950" dirty="0" smtClean="0">
                <a:solidFill>
                  <a:schemeClr val="tx1"/>
                </a:solidFill>
                <a:latin typeface="メイリオ" pitchFamily="50" charset="-128"/>
                <a:ea typeface="メイリオ" pitchFamily="50" charset="-128"/>
                <a:cs typeface="メイリオ" pitchFamily="50" charset="-128"/>
              </a:rPr>
              <a:t>ﾌﾟﾛｼﾞｪｸﾄ</a:t>
            </a:r>
            <a:r>
              <a:rPr lang="en-US" altLang="ja-JP" sz="950" dirty="0" smtClean="0">
                <a:solidFill>
                  <a:schemeClr val="tx1"/>
                </a:solidFill>
                <a:latin typeface="メイリオ" pitchFamily="50" charset="-128"/>
                <a:ea typeface="メイリオ" pitchFamily="50" charset="-128"/>
                <a:cs typeface="メイリオ" pitchFamily="50" charset="-128"/>
              </a:rPr>
              <a:t>A</a:t>
            </a:r>
          </a:p>
          <a:p>
            <a:pPr>
              <a:lnSpc>
                <a:spcPct val="150000"/>
              </a:lnSpc>
            </a:pPr>
            <a:r>
              <a:rPr lang="ja-JP" altLang="en-US" sz="950" dirty="0" smtClean="0">
                <a:solidFill>
                  <a:schemeClr val="tx1"/>
                </a:solidFill>
                <a:latin typeface="メイリオ" pitchFamily="50" charset="-128"/>
                <a:ea typeface="メイリオ" pitchFamily="50" charset="-128"/>
                <a:cs typeface="メイリオ" pitchFamily="50" charset="-128"/>
              </a:rPr>
              <a:t>金額：借方よりコピー</a:t>
            </a:r>
            <a:endParaRPr lang="en-US" altLang="ja-JP" sz="950" dirty="0" smtClean="0">
              <a:solidFill>
                <a:schemeClr val="tx1"/>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6444208" y="2060848"/>
            <a:ext cx="1944216" cy="288032"/>
          </a:xfrm>
          <a:prstGeom prst="roundRect">
            <a:avLst/>
          </a:prstGeom>
          <a:solidFill>
            <a:srgbClr val="0065AE"/>
          </a:solidFill>
          <a:ln>
            <a:no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2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仕訳例</a:t>
            </a:r>
          </a:p>
        </p:txBody>
      </p:sp>
      <p:pic>
        <p:nvPicPr>
          <p:cNvPr id="13" name="図 12" descr="3仕訳入力.JPG"/>
          <p:cNvPicPr>
            <a:picLocks noChangeAspect="1"/>
          </p:cNvPicPr>
          <p:nvPr/>
        </p:nvPicPr>
        <p:blipFill>
          <a:blip r:embed="rId2" cstate="print"/>
          <a:stretch>
            <a:fillRect/>
          </a:stretch>
        </p:blipFill>
        <p:spPr>
          <a:xfrm>
            <a:off x="179512" y="2288629"/>
            <a:ext cx="5364480" cy="3876675"/>
          </a:xfrm>
          <a:prstGeom prst="rect">
            <a:avLst/>
          </a:prstGeom>
        </p:spPr>
      </p:pic>
      <p:sp>
        <p:nvSpPr>
          <p:cNvPr id="14" name="角丸四角形 13"/>
          <p:cNvSpPr/>
          <p:nvPr/>
        </p:nvSpPr>
        <p:spPr>
          <a:xfrm>
            <a:off x="107504" y="5877272"/>
            <a:ext cx="547260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79512" y="6165304"/>
            <a:ext cx="5832648" cy="288032"/>
          </a:xfrm>
          <a:prstGeom prst="rect">
            <a:avLst/>
          </a:prstGeom>
        </p:spPr>
        <p:txBody>
          <a:bodyPr wrap="square" lIns="0" tIns="0" rIns="0" bIns="0" rtlCol="0" anchor="ctr" anchorCtr="0">
            <a:noAutofit/>
          </a:bodyPr>
          <a:lstStyle/>
          <a:p>
            <a:pPr marL="0" marR="0" indent="0" algn="l" defTabSz="914400" rtl="0" eaLnBrk="1" fontAlgn="auto" latinLnBrk="0" hangingPunct="1">
              <a:lnSpc>
                <a:spcPts val="2800"/>
              </a:lnSpc>
              <a:spcBef>
                <a:spcPct val="0"/>
              </a:spcBef>
              <a:spcAft>
                <a:spcPts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画面下のボタンをファンクションキーに割り当てて</a:t>
            </a:r>
            <a:r>
              <a:rPr lang="ja-JP" altLang="en-US" sz="1200" dirty="0" smtClean="0">
                <a:latin typeface="メイリオ" pitchFamily="50" charset="-128"/>
                <a:ea typeface="メイリオ" pitchFamily="50" charset="-128"/>
                <a:cs typeface="メイリオ" pitchFamily="50" charset="-128"/>
              </a:rPr>
              <a:t>おり、マウスレス操作が可能です。</a:t>
            </a:r>
            <a:endParaRPr kumimoji="1" lang="ja-JP" altLang="en-US" sz="12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p:txBody>
      </p:sp>
      <p:sp>
        <p:nvSpPr>
          <p:cNvPr id="16" name="角丸四角形吹き出し 15"/>
          <p:cNvSpPr/>
          <p:nvPr/>
        </p:nvSpPr>
        <p:spPr>
          <a:xfrm>
            <a:off x="179512" y="1844824"/>
            <a:ext cx="1728192" cy="864096"/>
          </a:xfrm>
          <a:prstGeom prst="wedgeRoundRectCallout">
            <a:avLst>
              <a:gd name="adj1" fmla="val -33177"/>
              <a:gd name="adj2" fmla="val 7962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メイリオ" pitchFamily="50" charset="-128"/>
                <a:ea typeface="メイリオ" pitchFamily="50" charset="-128"/>
                <a:cs typeface="メイリオ" pitchFamily="50" charset="-128"/>
              </a:rPr>
              <a:t>項目名称の上をマウスでクリックするか、</a:t>
            </a:r>
            <a:r>
              <a:rPr kumimoji="1" lang="en-US" altLang="ja-JP" sz="1050" dirty="0" smtClean="0">
                <a:solidFill>
                  <a:schemeClr val="tx1"/>
                </a:solidFill>
                <a:latin typeface="メイリオ" pitchFamily="50" charset="-128"/>
                <a:ea typeface="メイリオ" pitchFamily="50" charset="-128"/>
                <a:cs typeface="メイリオ" pitchFamily="50" charset="-128"/>
              </a:rPr>
              <a:t>F4</a:t>
            </a:r>
            <a:r>
              <a:rPr kumimoji="1" lang="ja-JP" altLang="en-US" sz="1050" dirty="0" smtClean="0">
                <a:solidFill>
                  <a:schemeClr val="tx1"/>
                </a:solidFill>
                <a:latin typeface="メイリオ" pitchFamily="50" charset="-128"/>
                <a:ea typeface="メイリオ" pitchFamily="50" charset="-128"/>
                <a:cs typeface="メイリオ" pitchFamily="50" charset="-128"/>
              </a:rPr>
              <a:t>キーを押して参照画面を表示</a:t>
            </a:r>
            <a:endParaRPr kumimoji="1" lang="ja-JP" altLang="en-US" sz="1050" dirty="0">
              <a:solidFill>
                <a:schemeClr val="tx1"/>
              </a:solidFill>
              <a:latin typeface="メイリオ" pitchFamily="50" charset="-128"/>
              <a:ea typeface="メイリオ" pitchFamily="50" charset="-128"/>
              <a:cs typeface="メイリオ" pitchFamily="50" charset="-128"/>
            </a:endParaRPr>
          </a:p>
        </p:txBody>
      </p:sp>
      <p:sp>
        <p:nvSpPr>
          <p:cNvPr id="17" name="角丸四角形吹き出し 16"/>
          <p:cNvSpPr/>
          <p:nvPr/>
        </p:nvSpPr>
        <p:spPr>
          <a:xfrm>
            <a:off x="2699792" y="1772816"/>
            <a:ext cx="1944216" cy="648072"/>
          </a:xfrm>
          <a:prstGeom prst="wedgeRoundRectCallout">
            <a:avLst>
              <a:gd name="adj1" fmla="val -66092"/>
              <a:gd name="adj2" fmla="val 6070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メイリオ" pitchFamily="50" charset="-128"/>
                <a:ea typeface="メイリオ" pitchFamily="50" charset="-128"/>
                <a:cs typeface="メイリオ" pitchFamily="50" charset="-128"/>
              </a:rPr>
              <a:t>仕訳パターンを呼び出して、入力するこ</a:t>
            </a:r>
            <a:r>
              <a:rPr lang="ja-JP" altLang="en-US" sz="1050" dirty="0" smtClean="0">
                <a:solidFill>
                  <a:schemeClr val="tx1"/>
                </a:solidFill>
                <a:latin typeface="メイリオ" pitchFamily="50" charset="-128"/>
                <a:ea typeface="メイリオ" pitchFamily="50" charset="-128"/>
                <a:cs typeface="メイリオ" pitchFamily="50" charset="-128"/>
              </a:rPr>
              <a:t>とも可能</a:t>
            </a:r>
            <a:endParaRPr kumimoji="1" lang="ja-JP" altLang="en-US" sz="1050" dirty="0">
              <a:solidFill>
                <a:schemeClr val="tx1"/>
              </a:solidFill>
              <a:latin typeface="メイリオ" pitchFamily="50" charset="-128"/>
              <a:ea typeface="メイリオ" pitchFamily="50" charset="-128"/>
              <a:cs typeface="メイリオ" pitchFamily="50" charset="-128"/>
            </a:endParaRPr>
          </a:p>
        </p:txBody>
      </p:sp>
      <p:sp>
        <p:nvSpPr>
          <p:cNvPr id="18" name="フッター プレースホルダ 1"/>
          <p:cNvSpPr txBox="1">
            <a:spLocks/>
          </p:cNvSpPr>
          <p:nvPr/>
        </p:nvSpPr>
        <p:spPr>
          <a:xfrm>
            <a:off x="179512" y="6453336"/>
            <a:ext cx="2555832" cy="180000"/>
          </a:xfrm>
          <a:prstGeom prst="rect">
            <a:avLst/>
          </a:prstGeom>
        </p:spPr>
        <p:txBody>
          <a:bodyPr vert="horz"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©2014  </a:t>
            </a:r>
            <a:r>
              <a:rPr kumimoji="1" lang="en-US" altLang="ja-JP" sz="900" b="0" i="0" u="none" strike="noStrike" kern="1200" cap="none" spc="0" normalizeH="0" baseline="0" noProof="0" dirty="0" err="1" smtClean="0">
                <a:ln>
                  <a:noFill/>
                </a:ln>
                <a:solidFill>
                  <a:schemeClr val="bg1"/>
                </a:solidFill>
                <a:effectLst/>
                <a:uLnTx/>
                <a:uFillTx/>
                <a:latin typeface="+mn-lt"/>
                <a:ea typeface="+mn-ea"/>
                <a:cs typeface="+mn-cs"/>
              </a:rPr>
              <a:t>SuperStream</a:t>
            </a: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 Inc. All rights reserved.</a:t>
            </a:r>
            <a:endParaRPr kumimoji="1" lang="ja-JP" altLang="en-US" sz="9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4仕訳チェックリスト.JPG"/>
          <p:cNvPicPr>
            <a:picLocks noChangeAspect="1"/>
          </p:cNvPicPr>
          <p:nvPr/>
        </p:nvPicPr>
        <p:blipFill>
          <a:blip r:embed="rId2" cstate="print"/>
          <a:stretch>
            <a:fillRect/>
          </a:stretch>
        </p:blipFill>
        <p:spPr>
          <a:xfrm>
            <a:off x="180000" y="2289600"/>
            <a:ext cx="5364480" cy="3887153"/>
          </a:xfrm>
          <a:prstGeom prst="rect">
            <a:avLst/>
          </a:prstGeom>
        </p:spPr>
      </p:pic>
      <p:sp>
        <p:nvSpPr>
          <p:cNvPr id="3" name="スライド番号プレースホルダ 2"/>
          <p:cNvSpPr>
            <a:spLocks noGrp="1"/>
          </p:cNvSpPr>
          <p:nvPr>
            <p:ph type="sldNum" sz="quarter" idx="12"/>
          </p:nvPr>
        </p:nvSpPr>
        <p:spPr/>
        <p:txBody>
          <a:bodyPr/>
          <a:lstStyle/>
          <a:p>
            <a:fld id="{299646D8-D7B5-4D56-87FA-7DDE5FCE23CA}" type="slidenum">
              <a:rPr lang="ja-JP" altLang="en-US" smtClean="0"/>
              <a:pPr/>
              <a:t>5</a:t>
            </a:fld>
            <a:endParaRPr lang="ja-JP" altLang="en-US" dirty="0"/>
          </a:p>
        </p:txBody>
      </p:sp>
      <p:sp>
        <p:nvSpPr>
          <p:cNvPr id="10" name="タイトル 2"/>
          <p:cNvSpPr txBox="1">
            <a:spLocks/>
          </p:cNvSpPr>
          <p:nvPr/>
        </p:nvSpPr>
        <p:spPr>
          <a:xfrm>
            <a:off x="503238" y="215900"/>
            <a:ext cx="8137525" cy="1008063"/>
          </a:xfrm>
          <a:prstGeom prst="rect">
            <a:avLst/>
          </a:prstGeom>
        </p:spPr>
        <p:txBody>
          <a:bodyPr lIns="91440" tIns="45720" rIns="91440" bIns="45720" anchor="ctr" anchorCtr="0"/>
          <a:lstStyle/>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smtClean="0">
                <a:solidFill>
                  <a:schemeClr val="bg1"/>
                </a:solidFill>
                <a:latin typeface="メイリオ" pitchFamily="50" charset="-128"/>
                <a:ea typeface="メイリオ" pitchFamily="50" charset="-128"/>
                <a:cs typeface="メイリオ" pitchFamily="50" charset="-128"/>
              </a:rPr>
              <a:t>３、仕訳チェックリスト</a:t>
            </a:r>
            <a:endParaRPr lang="en-US" altLang="ja-JP" sz="2200" dirty="0" smtClean="0">
              <a:solidFill>
                <a:schemeClr val="bg1"/>
              </a:solidFill>
              <a:latin typeface="メイリオ" pitchFamily="50" charset="-128"/>
              <a:ea typeface="メイリオ" pitchFamily="50" charset="-128"/>
              <a:cs typeface="メイリオ" pitchFamily="50" charset="-128"/>
            </a:endParaRPr>
          </a:p>
        </p:txBody>
      </p:sp>
      <p:sp>
        <p:nvSpPr>
          <p:cNvPr id="16" name="角丸四角形吹き出し 15"/>
          <p:cNvSpPr/>
          <p:nvPr/>
        </p:nvSpPr>
        <p:spPr>
          <a:xfrm>
            <a:off x="3995936" y="5157192"/>
            <a:ext cx="2160240" cy="504056"/>
          </a:xfrm>
          <a:prstGeom prst="wedgeRoundRectCallout">
            <a:avLst>
              <a:gd name="adj1" fmla="val 4700"/>
              <a:gd name="adj2" fmla="val 10216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メイリオ" pitchFamily="50" charset="-128"/>
                <a:ea typeface="メイリオ" pitchFamily="50" charset="-128"/>
                <a:cs typeface="メイリオ" pitchFamily="50" charset="-128"/>
              </a:rPr>
              <a:t>印刷ボタンから</a:t>
            </a:r>
            <a:r>
              <a:rPr kumimoji="1" lang="en-US" altLang="ja-JP" sz="1050" dirty="0" smtClean="0">
                <a:solidFill>
                  <a:schemeClr val="tx1"/>
                </a:solidFill>
                <a:latin typeface="メイリオ" pitchFamily="50" charset="-128"/>
                <a:ea typeface="メイリオ" pitchFamily="50" charset="-128"/>
                <a:cs typeface="メイリオ" pitchFamily="50" charset="-128"/>
              </a:rPr>
              <a:t>Excel</a:t>
            </a:r>
            <a:r>
              <a:rPr kumimoji="1" lang="ja-JP" altLang="en-US" sz="1050" dirty="0" smtClean="0">
                <a:solidFill>
                  <a:schemeClr val="tx1"/>
                </a:solidFill>
                <a:latin typeface="メイリオ" pitchFamily="50" charset="-128"/>
                <a:ea typeface="メイリオ" pitchFamily="50" charset="-128"/>
                <a:cs typeface="メイリオ" pitchFamily="50" charset="-128"/>
              </a:rPr>
              <a:t>出力が可能</a:t>
            </a:r>
            <a:endParaRPr kumimoji="1" lang="ja-JP" altLang="en-US" sz="1050" dirty="0">
              <a:solidFill>
                <a:schemeClr val="tx1"/>
              </a:solidFill>
              <a:latin typeface="メイリオ" pitchFamily="50" charset="-128"/>
              <a:ea typeface="メイリオ" pitchFamily="50" charset="-128"/>
              <a:cs typeface="メイリオ" pitchFamily="50" charset="-128"/>
            </a:endParaRPr>
          </a:p>
        </p:txBody>
      </p:sp>
      <p:sp>
        <p:nvSpPr>
          <p:cNvPr id="18" name="テキスト ボックス 17"/>
          <p:cNvSpPr txBox="1"/>
          <p:nvPr/>
        </p:nvSpPr>
        <p:spPr>
          <a:xfrm>
            <a:off x="251520" y="1340768"/>
            <a:ext cx="8640960" cy="504056"/>
          </a:xfrm>
          <a:prstGeom prst="roundRect">
            <a:avLst/>
          </a:prstGeom>
          <a:solidFill>
            <a:srgbClr val="E27100"/>
          </a:solidFill>
          <a:scene3d>
            <a:camera prst="orthographicFront"/>
            <a:lightRig rig="threePt" dir="t"/>
          </a:scene3d>
          <a:sp3d prstMaterial="plastic">
            <a:bevelT/>
          </a:sp3d>
        </p:spPr>
        <p:txBody>
          <a:bodyPr wrap="squar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en-US" altLang="ja-JP" sz="1400" b="1" i="1"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SuperStream</a:t>
            </a:r>
            <a:r>
              <a:rPr kumimoji="1" lang="en-US" altLang="ja-JP" sz="1400" b="1" i="1"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1" lang="en-US" altLang="ja-JP" sz="1400" b="1"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CORE</a:t>
            </a:r>
            <a:r>
              <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では、様々な帳票を標準機能として搭載しています。</a:t>
            </a:r>
            <a:endParaRPr kumimoji="1" lang="ja-JP" altLang="en-US" sz="14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p:txBody>
      </p:sp>
      <p:sp>
        <p:nvSpPr>
          <p:cNvPr id="21" name="フローチャート: 処理 20"/>
          <p:cNvSpPr/>
          <p:nvPr/>
        </p:nvSpPr>
        <p:spPr>
          <a:xfrm>
            <a:off x="5580112" y="2420888"/>
            <a:ext cx="3384376" cy="720080"/>
          </a:xfrm>
          <a:prstGeom prst="flowChartProcess">
            <a:avLst/>
          </a:prstGeom>
        </p:spPr>
        <p:style>
          <a:lnRef idx="1">
            <a:schemeClr val="accent1"/>
          </a:lnRef>
          <a:fillRef idx="2">
            <a:schemeClr val="accent1"/>
          </a:fillRef>
          <a:effectRef idx="1">
            <a:schemeClr val="accent1"/>
          </a:effectRef>
          <a:fontRef idx="minor">
            <a:schemeClr val="dk1"/>
          </a:fontRef>
        </p:style>
        <p:txBody>
          <a:bodyPr lIns="144000" tIns="36000" bIns="36000" numCol="1" rtlCol="0" anchor="t" anchorCtr="0"/>
          <a:lstStyle/>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伝票日付やオペレータの指定などの条件をご設定いただけます。</a:t>
            </a:r>
            <a:endParaRPr lang="en-US" altLang="ja-JP" sz="1000" dirty="0" smtClean="0">
              <a:solidFill>
                <a:schemeClr val="tx1"/>
              </a:solidFill>
              <a:latin typeface="メイリオ" pitchFamily="50" charset="-128"/>
              <a:ea typeface="メイリオ" pitchFamily="50" charset="-128"/>
              <a:cs typeface="メイリオ" pitchFamily="50" charset="-128"/>
            </a:endParaRPr>
          </a:p>
        </p:txBody>
      </p:sp>
      <p:sp>
        <p:nvSpPr>
          <p:cNvPr id="8" name="フッター プレースホルダ 1"/>
          <p:cNvSpPr txBox="1">
            <a:spLocks/>
          </p:cNvSpPr>
          <p:nvPr/>
        </p:nvSpPr>
        <p:spPr>
          <a:xfrm>
            <a:off x="179512" y="6453336"/>
            <a:ext cx="2555832" cy="180000"/>
          </a:xfrm>
          <a:prstGeom prst="rect">
            <a:avLst/>
          </a:prstGeom>
        </p:spPr>
        <p:txBody>
          <a:bodyPr vert="horz"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©2014  </a:t>
            </a:r>
            <a:r>
              <a:rPr kumimoji="1" lang="en-US" altLang="ja-JP" sz="900" b="0" i="0" u="none" strike="noStrike" kern="1200" cap="none" spc="0" normalizeH="0" baseline="0" noProof="0" dirty="0" err="1" smtClean="0">
                <a:ln>
                  <a:noFill/>
                </a:ln>
                <a:solidFill>
                  <a:schemeClr val="bg1"/>
                </a:solidFill>
                <a:effectLst/>
                <a:uLnTx/>
                <a:uFillTx/>
                <a:latin typeface="+mn-lt"/>
                <a:ea typeface="+mn-ea"/>
                <a:cs typeface="+mn-cs"/>
              </a:rPr>
              <a:t>SuperStream</a:t>
            </a: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 Inc. All rights reserved.</a:t>
            </a:r>
            <a:endParaRPr kumimoji="1" lang="ja-JP" altLang="en-US" sz="9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5承認.JPG"/>
          <p:cNvPicPr>
            <a:picLocks noChangeAspect="1"/>
          </p:cNvPicPr>
          <p:nvPr/>
        </p:nvPicPr>
        <p:blipFill>
          <a:blip r:embed="rId2" cstate="print"/>
          <a:stretch>
            <a:fillRect/>
          </a:stretch>
        </p:blipFill>
        <p:spPr>
          <a:xfrm>
            <a:off x="180000" y="2289600"/>
            <a:ext cx="5364480" cy="3860959"/>
          </a:xfrm>
          <a:prstGeom prst="rect">
            <a:avLst/>
          </a:prstGeom>
        </p:spPr>
      </p:pic>
      <p:sp>
        <p:nvSpPr>
          <p:cNvPr id="3" name="スライド番号プレースホルダ 2"/>
          <p:cNvSpPr>
            <a:spLocks noGrp="1"/>
          </p:cNvSpPr>
          <p:nvPr>
            <p:ph type="sldNum" sz="quarter" idx="12"/>
          </p:nvPr>
        </p:nvSpPr>
        <p:spPr/>
        <p:txBody>
          <a:bodyPr/>
          <a:lstStyle/>
          <a:p>
            <a:fld id="{299646D8-D7B5-4D56-87FA-7DDE5FCE23CA}" type="slidenum">
              <a:rPr lang="ja-JP" altLang="en-US" smtClean="0"/>
              <a:pPr/>
              <a:t>6</a:t>
            </a:fld>
            <a:endParaRPr lang="ja-JP" altLang="en-US" dirty="0"/>
          </a:p>
        </p:txBody>
      </p:sp>
      <p:sp>
        <p:nvSpPr>
          <p:cNvPr id="10" name="タイトル 2"/>
          <p:cNvSpPr txBox="1">
            <a:spLocks/>
          </p:cNvSpPr>
          <p:nvPr/>
        </p:nvSpPr>
        <p:spPr>
          <a:xfrm>
            <a:off x="503238" y="215900"/>
            <a:ext cx="8137525" cy="1008063"/>
          </a:xfrm>
          <a:prstGeom prst="rect">
            <a:avLst/>
          </a:prstGeom>
        </p:spPr>
        <p:txBody>
          <a:bodyPr lIns="91440" tIns="45720" rIns="91440" bIns="45720" anchor="ctr" anchorCtr="0"/>
          <a:lstStyle/>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smtClean="0">
                <a:solidFill>
                  <a:schemeClr val="bg1"/>
                </a:solidFill>
                <a:latin typeface="メイリオ" pitchFamily="50" charset="-128"/>
                <a:ea typeface="メイリオ" pitchFamily="50" charset="-128"/>
                <a:cs typeface="メイリオ" pitchFamily="50" charset="-128"/>
              </a:rPr>
              <a:t>４、承認処理</a:t>
            </a:r>
            <a:endParaRPr lang="en-US" altLang="ja-JP" sz="2200" dirty="0" smtClean="0">
              <a:solidFill>
                <a:schemeClr val="bg1"/>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1520" y="1340768"/>
            <a:ext cx="8640960" cy="504056"/>
          </a:xfrm>
          <a:prstGeom prst="roundRect">
            <a:avLst/>
          </a:prstGeom>
          <a:solidFill>
            <a:srgbClr val="E27100"/>
          </a:solidFill>
          <a:scene3d>
            <a:camera prst="orthographicFront"/>
            <a:lightRig rig="threePt" dir="t"/>
          </a:scene3d>
          <a:sp3d prstMaterial="plastic">
            <a:bevelT/>
          </a:sp3d>
        </p:spPr>
        <p:txBody>
          <a:bodyPr wrap="squar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最大８段階まで多段階で設定可能です。</a:t>
            </a:r>
          </a:p>
        </p:txBody>
      </p:sp>
      <p:sp>
        <p:nvSpPr>
          <p:cNvPr id="14" name="角丸四角形 13"/>
          <p:cNvSpPr/>
          <p:nvPr/>
        </p:nvSpPr>
        <p:spPr>
          <a:xfrm>
            <a:off x="107504" y="3573016"/>
            <a:ext cx="547260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ローチャート: 処理 18"/>
          <p:cNvSpPr/>
          <p:nvPr/>
        </p:nvSpPr>
        <p:spPr>
          <a:xfrm>
            <a:off x="5580112" y="2564904"/>
            <a:ext cx="3384376" cy="1656184"/>
          </a:xfrm>
          <a:prstGeom prst="flowChartProcess">
            <a:avLst/>
          </a:prstGeom>
        </p:spPr>
        <p:style>
          <a:lnRef idx="1">
            <a:schemeClr val="accent1"/>
          </a:lnRef>
          <a:fillRef idx="2">
            <a:schemeClr val="accent1"/>
          </a:fillRef>
          <a:effectRef idx="1">
            <a:schemeClr val="accent1"/>
          </a:effectRef>
          <a:fontRef idx="minor">
            <a:schemeClr val="dk1"/>
          </a:fontRef>
        </p:style>
        <p:txBody>
          <a:bodyPr lIns="144000" tIns="36000" bIns="36000" numCol="1" rtlCol="0" anchor="t" anchorCtr="0"/>
          <a:lstStyle/>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①抽出条件を入力し、確定ボタンをクリックします。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②伝票一覧の中から承認する伝票をダブルクリック</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すると明細が表示されます。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③閉じるボタンをクリックし、前の画面へ戻ります。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④左のチェックボックスにチェックを付け、実行ボ</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en-US" altLang="ja-JP" sz="1000" dirty="0" smtClean="0">
                <a:solidFill>
                  <a:schemeClr val="tx1"/>
                </a:solidFill>
                <a:latin typeface="メイリオ" pitchFamily="50" charset="-128"/>
                <a:ea typeface="メイリオ" pitchFamily="50" charset="-128"/>
                <a:cs typeface="メイリオ" pitchFamily="50" charset="-128"/>
              </a:rPr>
              <a:t>  </a:t>
            </a:r>
            <a:r>
              <a:rPr lang="ja-JP" altLang="en-US" sz="1000" dirty="0" smtClean="0">
                <a:solidFill>
                  <a:schemeClr val="tx1"/>
                </a:solidFill>
                <a:latin typeface="メイリオ" pitchFamily="50" charset="-128"/>
                <a:ea typeface="メイリオ" pitchFamily="50" charset="-128"/>
                <a:cs typeface="メイリオ" pitchFamily="50" charset="-128"/>
              </a:rPr>
              <a:t>タンをクリックします。</a:t>
            </a:r>
            <a:endParaRPr lang="en-US" altLang="ja-JP" sz="1000" dirty="0" smtClean="0">
              <a:solidFill>
                <a:schemeClr val="tx1"/>
              </a:solidFill>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6300192" y="2204864"/>
            <a:ext cx="1944216" cy="288032"/>
          </a:xfrm>
          <a:prstGeom prst="roundRect">
            <a:avLst/>
          </a:prstGeom>
          <a:solidFill>
            <a:srgbClr val="0065AE"/>
          </a:solidFill>
          <a:ln>
            <a:no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2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操作手順</a:t>
            </a:r>
          </a:p>
        </p:txBody>
      </p:sp>
      <p:sp>
        <p:nvSpPr>
          <p:cNvPr id="12" name="角丸四角形吹き出し 11"/>
          <p:cNvSpPr/>
          <p:nvPr/>
        </p:nvSpPr>
        <p:spPr>
          <a:xfrm>
            <a:off x="3419872" y="4077072"/>
            <a:ext cx="1944216" cy="648072"/>
          </a:xfrm>
          <a:prstGeom prst="wedgeRoundRectCallout">
            <a:avLst>
              <a:gd name="adj1" fmla="val -34052"/>
              <a:gd name="adj2" fmla="val -7786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メイリオ" pitchFamily="50" charset="-128"/>
                <a:ea typeface="メイリオ" pitchFamily="50" charset="-128"/>
                <a:cs typeface="メイリオ" pitchFamily="50" charset="-128"/>
              </a:rPr>
              <a:t>ダブルクリックで明細レベルへドリルダウン</a:t>
            </a:r>
            <a:endParaRPr kumimoji="1" lang="ja-JP" altLang="en-US" sz="1050" dirty="0">
              <a:solidFill>
                <a:schemeClr val="tx1"/>
              </a:solidFill>
              <a:latin typeface="メイリオ" pitchFamily="50" charset="-128"/>
              <a:ea typeface="メイリオ" pitchFamily="50" charset="-128"/>
              <a:cs typeface="メイリオ" pitchFamily="50" charset="-128"/>
            </a:endParaRPr>
          </a:p>
        </p:txBody>
      </p:sp>
      <p:sp>
        <p:nvSpPr>
          <p:cNvPr id="13" name="フッター プレースホルダ 1"/>
          <p:cNvSpPr txBox="1">
            <a:spLocks/>
          </p:cNvSpPr>
          <p:nvPr/>
        </p:nvSpPr>
        <p:spPr>
          <a:xfrm>
            <a:off x="179512" y="6453336"/>
            <a:ext cx="2555832" cy="180000"/>
          </a:xfrm>
          <a:prstGeom prst="rect">
            <a:avLst/>
          </a:prstGeom>
        </p:spPr>
        <p:txBody>
          <a:bodyPr vert="horz"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©2014  </a:t>
            </a:r>
            <a:r>
              <a:rPr kumimoji="1" lang="en-US" altLang="ja-JP" sz="900" b="0" i="0" u="none" strike="noStrike" kern="1200" cap="none" spc="0" normalizeH="0" baseline="0" noProof="0" dirty="0" err="1" smtClean="0">
                <a:ln>
                  <a:noFill/>
                </a:ln>
                <a:solidFill>
                  <a:schemeClr val="bg1"/>
                </a:solidFill>
                <a:effectLst/>
                <a:uLnTx/>
                <a:uFillTx/>
                <a:latin typeface="+mn-lt"/>
                <a:ea typeface="+mn-ea"/>
                <a:cs typeface="+mn-cs"/>
              </a:rPr>
              <a:t>SuperStream</a:t>
            </a: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 Inc. All rights reserved.</a:t>
            </a:r>
            <a:endParaRPr kumimoji="1" lang="ja-JP" altLang="en-US" sz="9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6伝票検索.JPG"/>
          <p:cNvPicPr>
            <a:picLocks noChangeAspect="1"/>
          </p:cNvPicPr>
          <p:nvPr/>
        </p:nvPicPr>
        <p:blipFill>
          <a:blip r:embed="rId2" cstate="print"/>
          <a:stretch>
            <a:fillRect/>
          </a:stretch>
        </p:blipFill>
        <p:spPr>
          <a:xfrm>
            <a:off x="179512" y="2289600"/>
            <a:ext cx="5364480" cy="3876675"/>
          </a:xfrm>
          <a:prstGeom prst="rect">
            <a:avLst/>
          </a:prstGeom>
        </p:spPr>
      </p:pic>
      <p:sp>
        <p:nvSpPr>
          <p:cNvPr id="3" name="スライド番号プレースホルダ 2"/>
          <p:cNvSpPr>
            <a:spLocks noGrp="1"/>
          </p:cNvSpPr>
          <p:nvPr>
            <p:ph type="sldNum" sz="quarter" idx="12"/>
          </p:nvPr>
        </p:nvSpPr>
        <p:spPr/>
        <p:txBody>
          <a:bodyPr/>
          <a:lstStyle/>
          <a:p>
            <a:fld id="{299646D8-D7B5-4D56-87FA-7DDE5FCE23CA}" type="slidenum">
              <a:rPr lang="ja-JP" altLang="en-US" smtClean="0"/>
              <a:pPr/>
              <a:t>7</a:t>
            </a:fld>
            <a:endParaRPr lang="ja-JP" altLang="en-US" dirty="0"/>
          </a:p>
        </p:txBody>
      </p:sp>
      <p:sp>
        <p:nvSpPr>
          <p:cNvPr id="10" name="タイトル 2"/>
          <p:cNvSpPr txBox="1">
            <a:spLocks/>
          </p:cNvSpPr>
          <p:nvPr/>
        </p:nvSpPr>
        <p:spPr>
          <a:xfrm>
            <a:off x="503238" y="215900"/>
            <a:ext cx="8137525" cy="1008063"/>
          </a:xfrm>
          <a:prstGeom prst="rect">
            <a:avLst/>
          </a:prstGeom>
        </p:spPr>
        <p:txBody>
          <a:bodyPr lIns="91440" tIns="45720" rIns="91440" bIns="45720" anchor="ctr" anchorCtr="0"/>
          <a:lstStyle/>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smtClean="0">
                <a:solidFill>
                  <a:schemeClr val="bg1"/>
                </a:solidFill>
                <a:latin typeface="メイリオ" pitchFamily="50" charset="-128"/>
                <a:ea typeface="メイリオ" pitchFamily="50" charset="-128"/>
                <a:cs typeface="メイリオ" pitchFamily="50" charset="-128"/>
              </a:rPr>
              <a:t>５、伝票検索照会</a:t>
            </a:r>
            <a:endParaRPr lang="en-US" altLang="ja-JP" sz="2200" dirty="0" smtClean="0">
              <a:solidFill>
                <a:schemeClr val="bg1"/>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1520" y="1340768"/>
            <a:ext cx="8640960" cy="504056"/>
          </a:xfrm>
          <a:prstGeom prst="roundRect">
            <a:avLst/>
          </a:prstGeom>
          <a:solidFill>
            <a:srgbClr val="E27100"/>
          </a:solidFill>
          <a:scene3d>
            <a:camera prst="orthographicFront"/>
            <a:lightRig rig="threePt" dir="t"/>
          </a:scene3d>
          <a:sp3d prstMaterial="plastic">
            <a:bevelT/>
          </a:sp3d>
        </p:spPr>
        <p:txBody>
          <a:bodyPr wrap="squar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ドリルダウン機能を搭載しており、権限を与えることにより伝票の修正も可能です。</a:t>
            </a:r>
          </a:p>
        </p:txBody>
      </p:sp>
      <p:sp>
        <p:nvSpPr>
          <p:cNvPr id="14" name="角丸四角形 13"/>
          <p:cNvSpPr/>
          <p:nvPr/>
        </p:nvSpPr>
        <p:spPr>
          <a:xfrm>
            <a:off x="2051720" y="4293096"/>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ローチャート: 処理 18"/>
          <p:cNvSpPr/>
          <p:nvPr/>
        </p:nvSpPr>
        <p:spPr>
          <a:xfrm>
            <a:off x="5580112" y="2420888"/>
            <a:ext cx="3384376" cy="1584176"/>
          </a:xfrm>
          <a:prstGeom prst="flowChartProcess">
            <a:avLst/>
          </a:prstGeom>
        </p:spPr>
        <p:style>
          <a:lnRef idx="1">
            <a:schemeClr val="accent1"/>
          </a:lnRef>
          <a:fillRef idx="2">
            <a:schemeClr val="accent1"/>
          </a:fillRef>
          <a:effectRef idx="1">
            <a:schemeClr val="accent1"/>
          </a:effectRef>
          <a:fontRef idx="minor">
            <a:schemeClr val="dk1"/>
          </a:fontRef>
        </p:style>
        <p:txBody>
          <a:bodyPr lIns="144000" tIns="36000" bIns="36000" numCol="1" rtlCol="0" anchor="t" anchorCtr="0"/>
          <a:lstStyle/>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①伝票日付、勘定科目等、検索条件を入力し、実行</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　ボタンをクリックします。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②該当する伝票があれば、件数が表示されます。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③ダブルクリックでドリルダウンを行い、伝票の</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en-US" altLang="ja-JP" sz="1000" dirty="0" smtClean="0">
                <a:solidFill>
                  <a:schemeClr val="tx1"/>
                </a:solidFill>
                <a:latin typeface="メイリオ" pitchFamily="50" charset="-128"/>
                <a:ea typeface="メイリオ" pitchFamily="50" charset="-128"/>
                <a:cs typeface="メイリオ" pitchFamily="50" charset="-128"/>
              </a:rPr>
              <a:t> </a:t>
            </a:r>
            <a:r>
              <a:rPr lang="ja-JP" altLang="en-US" sz="1000" dirty="0" smtClean="0">
                <a:solidFill>
                  <a:schemeClr val="tx1"/>
                </a:solidFill>
                <a:latin typeface="メイリオ" pitchFamily="50" charset="-128"/>
                <a:ea typeface="メイリオ" pitchFamily="50" charset="-128"/>
                <a:cs typeface="メイリオ" pitchFamily="50" charset="-128"/>
              </a:rPr>
              <a:t>修正が可能です。</a:t>
            </a:r>
            <a:endParaRPr lang="en-US" altLang="ja-JP" sz="1000" dirty="0" smtClean="0">
              <a:solidFill>
                <a:schemeClr val="tx1"/>
              </a:solidFill>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6444208" y="2060848"/>
            <a:ext cx="1944216" cy="288032"/>
          </a:xfrm>
          <a:prstGeom prst="roundRect">
            <a:avLst/>
          </a:prstGeom>
          <a:solidFill>
            <a:srgbClr val="0065AE"/>
          </a:solidFill>
          <a:ln>
            <a:no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200" b="0" i="0" u="none" strike="noStrike" kern="1200" cap="none" spc="0" normalizeH="0" baseline="0" noProof="0" dirty="0" smtClean="0">
                <a:ln>
                  <a:noFill/>
                </a:ln>
                <a:solidFill>
                  <a:schemeClr val="bg1"/>
                </a:solidFill>
                <a:effectLst/>
                <a:uLnTx/>
                <a:uFillTx/>
                <a:latin typeface="+mj-lt"/>
                <a:ea typeface="+mj-ea"/>
                <a:cs typeface="+mj-cs"/>
              </a:rPr>
              <a:t>操作手順</a:t>
            </a:r>
          </a:p>
        </p:txBody>
      </p:sp>
      <p:sp>
        <p:nvSpPr>
          <p:cNvPr id="9" name="フッター プレースホルダ 1"/>
          <p:cNvSpPr txBox="1">
            <a:spLocks/>
          </p:cNvSpPr>
          <p:nvPr/>
        </p:nvSpPr>
        <p:spPr>
          <a:xfrm>
            <a:off x="179512" y="6453336"/>
            <a:ext cx="2555832" cy="180000"/>
          </a:xfrm>
          <a:prstGeom prst="rect">
            <a:avLst/>
          </a:prstGeom>
        </p:spPr>
        <p:txBody>
          <a:bodyPr vert="horz"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©2014  </a:t>
            </a:r>
            <a:r>
              <a:rPr kumimoji="1" lang="en-US" altLang="ja-JP" sz="900" b="0" i="0" u="none" strike="noStrike" kern="1200" cap="none" spc="0" normalizeH="0" baseline="0" noProof="0" dirty="0" err="1" smtClean="0">
                <a:ln>
                  <a:noFill/>
                </a:ln>
                <a:solidFill>
                  <a:schemeClr val="bg1"/>
                </a:solidFill>
                <a:effectLst/>
                <a:uLnTx/>
                <a:uFillTx/>
                <a:latin typeface="+mn-lt"/>
                <a:ea typeface="+mn-ea"/>
                <a:cs typeface="+mn-cs"/>
              </a:rPr>
              <a:t>SuperStream</a:t>
            </a: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 Inc. All rights reserved.</a:t>
            </a:r>
            <a:endParaRPr kumimoji="1" lang="ja-JP" altLang="en-US" sz="9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7元帳.JPG"/>
          <p:cNvPicPr>
            <a:picLocks noChangeAspect="1"/>
          </p:cNvPicPr>
          <p:nvPr/>
        </p:nvPicPr>
        <p:blipFill>
          <a:blip r:embed="rId2" cstate="print"/>
          <a:stretch>
            <a:fillRect/>
          </a:stretch>
        </p:blipFill>
        <p:spPr>
          <a:xfrm>
            <a:off x="180000" y="2289600"/>
            <a:ext cx="5364480" cy="3892391"/>
          </a:xfrm>
          <a:prstGeom prst="rect">
            <a:avLst/>
          </a:prstGeom>
        </p:spPr>
      </p:pic>
      <p:sp>
        <p:nvSpPr>
          <p:cNvPr id="3" name="スライド番号プレースホルダ 2"/>
          <p:cNvSpPr>
            <a:spLocks noGrp="1"/>
          </p:cNvSpPr>
          <p:nvPr>
            <p:ph type="sldNum" sz="quarter" idx="12"/>
          </p:nvPr>
        </p:nvSpPr>
        <p:spPr/>
        <p:txBody>
          <a:bodyPr/>
          <a:lstStyle/>
          <a:p>
            <a:fld id="{299646D8-D7B5-4D56-87FA-7DDE5FCE23CA}" type="slidenum">
              <a:rPr lang="ja-JP" altLang="en-US" smtClean="0"/>
              <a:pPr/>
              <a:t>8</a:t>
            </a:fld>
            <a:endParaRPr lang="ja-JP" altLang="en-US" dirty="0"/>
          </a:p>
        </p:txBody>
      </p:sp>
      <p:sp>
        <p:nvSpPr>
          <p:cNvPr id="10" name="タイトル 2"/>
          <p:cNvSpPr txBox="1">
            <a:spLocks/>
          </p:cNvSpPr>
          <p:nvPr/>
        </p:nvSpPr>
        <p:spPr>
          <a:xfrm>
            <a:off x="503238" y="215900"/>
            <a:ext cx="8137525" cy="1008063"/>
          </a:xfrm>
          <a:prstGeom prst="rect">
            <a:avLst/>
          </a:prstGeom>
        </p:spPr>
        <p:txBody>
          <a:bodyPr lIns="91440" tIns="45720" rIns="91440" bIns="45720" anchor="ctr" anchorCtr="0"/>
          <a:lstStyle/>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smtClean="0">
                <a:solidFill>
                  <a:schemeClr val="bg1"/>
                </a:solidFill>
                <a:latin typeface="メイリオ" pitchFamily="50" charset="-128"/>
                <a:ea typeface="メイリオ" pitchFamily="50" charset="-128"/>
                <a:cs typeface="メイリオ" pitchFamily="50" charset="-128"/>
              </a:rPr>
              <a:t>６、総勘定元帳出力</a:t>
            </a:r>
            <a:endParaRPr lang="en-US" altLang="ja-JP" sz="2200" dirty="0" smtClean="0">
              <a:solidFill>
                <a:schemeClr val="bg1"/>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1520" y="1340768"/>
            <a:ext cx="8640960" cy="504056"/>
          </a:xfrm>
          <a:prstGeom prst="roundRect">
            <a:avLst/>
          </a:prstGeom>
          <a:solidFill>
            <a:srgbClr val="E27100"/>
          </a:solidFill>
          <a:scene3d>
            <a:camera prst="orthographicFront"/>
            <a:lightRig rig="threePt" dir="t"/>
          </a:scene3d>
          <a:sp3d prstMaterial="plastic">
            <a:bevelT/>
          </a:sp3d>
        </p:spPr>
        <p:txBody>
          <a:bodyPr wrap="squar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4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勘定科目や部門の選択、印刷フォームの選択等が可能です。</a:t>
            </a:r>
          </a:p>
        </p:txBody>
      </p:sp>
      <p:sp>
        <p:nvSpPr>
          <p:cNvPr id="14" name="角丸四角形 13"/>
          <p:cNvSpPr/>
          <p:nvPr/>
        </p:nvSpPr>
        <p:spPr>
          <a:xfrm>
            <a:off x="467544" y="5445224"/>
            <a:ext cx="23762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ローチャート: 処理 18"/>
          <p:cNvSpPr/>
          <p:nvPr/>
        </p:nvSpPr>
        <p:spPr>
          <a:xfrm>
            <a:off x="5580112" y="2420888"/>
            <a:ext cx="3384376" cy="648072"/>
          </a:xfrm>
          <a:prstGeom prst="flowChartProcess">
            <a:avLst/>
          </a:prstGeom>
        </p:spPr>
        <p:style>
          <a:lnRef idx="1">
            <a:schemeClr val="accent1"/>
          </a:lnRef>
          <a:fillRef idx="2">
            <a:schemeClr val="accent1"/>
          </a:fillRef>
          <a:effectRef idx="1">
            <a:schemeClr val="accent1"/>
          </a:effectRef>
          <a:fontRef idx="minor">
            <a:schemeClr val="dk1"/>
          </a:fontRef>
        </p:style>
        <p:txBody>
          <a:bodyPr lIns="144000" tIns="36000" bIns="36000" numCol="1" rtlCol="0" anchor="t" anchorCtr="0"/>
          <a:lstStyle/>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①期間、勘定科目、部門を指定します。</a:t>
            </a:r>
            <a:endParaRPr lang="en-US" altLang="ja-JP" sz="1000" dirty="0" smtClean="0">
              <a:solidFill>
                <a:schemeClr val="tx1"/>
              </a:solidFill>
              <a:latin typeface="メイリオ" pitchFamily="50" charset="-128"/>
              <a:ea typeface="メイリオ" pitchFamily="50" charset="-128"/>
              <a:cs typeface="メイリオ" pitchFamily="50" charset="-128"/>
            </a:endParaRPr>
          </a:p>
          <a:p>
            <a:pPr>
              <a:lnSpc>
                <a:spcPct val="150000"/>
              </a:lnSpc>
            </a:pPr>
            <a:r>
              <a:rPr lang="ja-JP" altLang="en-US" sz="1000" dirty="0" smtClean="0">
                <a:solidFill>
                  <a:schemeClr val="tx1"/>
                </a:solidFill>
                <a:latin typeface="メイリオ" pitchFamily="50" charset="-128"/>
                <a:ea typeface="メイリオ" pitchFamily="50" charset="-128"/>
                <a:cs typeface="メイリオ" pitchFamily="50" charset="-128"/>
              </a:rPr>
              <a:t>②印刷ボタンをクリックし印刷を行います。</a:t>
            </a:r>
            <a:endParaRPr lang="en-US" altLang="ja-JP" sz="1000" dirty="0" smtClean="0">
              <a:solidFill>
                <a:schemeClr val="tx1"/>
              </a:solidFill>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6444208" y="2060848"/>
            <a:ext cx="1944216" cy="288032"/>
          </a:xfrm>
          <a:prstGeom prst="roundRect">
            <a:avLst/>
          </a:prstGeom>
          <a:solidFill>
            <a:srgbClr val="0065AE"/>
          </a:solidFill>
          <a:ln>
            <a:no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2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操作手順</a:t>
            </a:r>
          </a:p>
        </p:txBody>
      </p:sp>
      <p:sp>
        <p:nvSpPr>
          <p:cNvPr id="15" name="角丸四角形 14"/>
          <p:cNvSpPr/>
          <p:nvPr/>
        </p:nvSpPr>
        <p:spPr>
          <a:xfrm>
            <a:off x="2843808" y="2852936"/>
            <a:ext cx="2520280"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ッター プレースホルダ 1"/>
          <p:cNvSpPr txBox="1">
            <a:spLocks/>
          </p:cNvSpPr>
          <p:nvPr/>
        </p:nvSpPr>
        <p:spPr>
          <a:xfrm>
            <a:off x="179512" y="6453336"/>
            <a:ext cx="2555832" cy="180000"/>
          </a:xfrm>
          <a:prstGeom prst="rect">
            <a:avLst/>
          </a:prstGeom>
        </p:spPr>
        <p:txBody>
          <a:bodyPr vert="horz"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©2014  </a:t>
            </a:r>
            <a:r>
              <a:rPr kumimoji="1" lang="en-US" altLang="ja-JP" sz="900" b="0" i="0" u="none" strike="noStrike" kern="1200" cap="none" spc="0" normalizeH="0" baseline="0" noProof="0" dirty="0" err="1" smtClean="0">
                <a:ln>
                  <a:noFill/>
                </a:ln>
                <a:solidFill>
                  <a:schemeClr val="bg1"/>
                </a:solidFill>
                <a:effectLst/>
                <a:uLnTx/>
                <a:uFillTx/>
                <a:latin typeface="+mn-lt"/>
                <a:ea typeface="+mn-ea"/>
                <a:cs typeface="+mn-cs"/>
              </a:rPr>
              <a:t>SuperStream</a:t>
            </a: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 Inc. All rights reserved.</a:t>
            </a:r>
            <a:endParaRPr kumimoji="1" lang="ja-JP" altLang="en-US" sz="9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8予算パターン登録.JPG"/>
          <p:cNvPicPr>
            <a:picLocks noChangeAspect="1"/>
          </p:cNvPicPr>
          <p:nvPr/>
        </p:nvPicPr>
        <p:blipFill>
          <a:blip r:embed="rId2" cstate="print"/>
          <a:stretch>
            <a:fillRect/>
          </a:stretch>
        </p:blipFill>
        <p:spPr>
          <a:xfrm>
            <a:off x="180000" y="2289600"/>
            <a:ext cx="5364480" cy="3876675"/>
          </a:xfrm>
          <a:prstGeom prst="rect">
            <a:avLst/>
          </a:prstGeom>
        </p:spPr>
      </p:pic>
      <p:sp>
        <p:nvSpPr>
          <p:cNvPr id="3" name="スライド番号プレースホルダ 2"/>
          <p:cNvSpPr>
            <a:spLocks noGrp="1"/>
          </p:cNvSpPr>
          <p:nvPr>
            <p:ph type="sldNum" sz="quarter" idx="12"/>
          </p:nvPr>
        </p:nvSpPr>
        <p:spPr/>
        <p:txBody>
          <a:bodyPr/>
          <a:lstStyle/>
          <a:p>
            <a:fld id="{299646D8-D7B5-4D56-87FA-7DDE5FCE23CA}" type="slidenum">
              <a:rPr lang="ja-JP" altLang="en-US" smtClean="0"/>
              <a:pPr/>
              <a:t>9</a:t>
            </a:fld>
            <a:endParaRPr lang="ja-JP" altLang="en-US" dirty="0"/>
          </a:p>
        </p:txBody>
      </p:sp>
      <p:sp>
        <p:nvSpPr>
          <p:cNvPr id="10" name="タイトル 2"/>
          <p:cNvSpPr txBox="1">
            <a:spLocks/>
          </p:cNvSpPr>
          <p:nvPr/>
        </p:nvSpPr>
        <p:spPr>
          <a:xfrm>
            <a:off x="503238" y="215900"/>
            <a:ext cx="8137525" cy="1008063"/>
          </a:xfrm>
          <a:prstGeom prst="rect">
            <a:avLst/>
          </a:prstGeom>
        </p:spPr>
        <p:txBody>
          <a:bodyPr lIns="91440" tIns="45720" rIns="91440" bIns="45720" anchor="ctr" anchorCtr="0"/>
          <a:lstStyle/>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smtClean="0">
                <a:solidFill>
                  <a:schemeClr val="bg1"/>
                </a:solidFill>
                <a:latin typeface="+mj-lt"/>
                <a:ea typeface="+mj-ea"/>
                <a:cs typeface="+mj-cs"/>
              </a:rPr>
              <a:t>７、予算管理</a:t>
            </a:r>
            <a:endParaRPr lang="en-US" altLang="ja-JP" sz="2200" dirty="0" smtClean="0">
              <a:solidFill>
                <a:schemeClr val="bg1"/>
              </a:solidFill>
              <a:latin typeface="+mj-lt"/>
              <a:ea typeface="+mj-ea"/>
              <a:cs typeface="+mj-cs"/>
            </a:endParaRPr>
          </a:p>
          <a:p>
            <a:pPr marL="0" marR="0" lvl="0" indent="0" algn="l" defTabSz="914400" rtl="0" eaLnBrk="1" fontAlgn="auto" latinLnBrk="0" hangingPunct="1">
              <a:lnSpc>
                <a:spcPts val="2800"/>
              </a:lnSpc>
              <a:spcBef>
                <a:spcPct val="0"/>
              </a:spcBef>
              <a:spcAft>
                <a:spcPts val="0"/>
              </a:spcAft>
              <a:buClrTx/>
              <a:buSzTx/>
              <a:buFontTx/>
              <a:buNone/>
              <a:tabLst/>
              <a:defRPr/>
            </a:pPr>
            <a:r>
              <a:rPr lang="ja-JP" altLang="en-US" sz="2200" dirty="0" err="1" smtClean="0">
                <a:solidFill>
                  <a:schemeClr val="bg1"/>
                </a:solidFill>
                <a:latin typeface="+mj-lt"/>
                <a:ea typeface="+mj-ea"/>
                <a:cs typeface="+mj-cs"/>
              </a:rPr>
              <a:t>ー</a:t>
            </a:r>
            <a:r>
              <a:rPr lang="ja-JP" altLang="en-US" sz="2200" dirty="0" smtClean="0">
                <a:solidFill>
                  <a:schemeClr val="bg1"/>
                </a:solidFill>
                <a:latin typeface="+mj-lt"/>
                <a:ea typeface="+mj-ea"/>
                <a:cs typeface="+mj-cs"/>
              </a:rPr>
              <a:t>予算パターン登録</a:t>
            </a:r>
            <a:r>
              <a:rPr lang="ja-JP" altLang="en-US" sz="2200" dirty="0" err="1" smtClean="0">
                <a:solidFill>
                  <a:schemeClr val="bg1"/>
                </a:solidFill>
                <a:latin typeface="+mj-lt"/>
                <a:ea typeface="+mj-ea"/>
                <a:cs typeface="+mj-cs"/>
              </a:rPr>
              <a:t>ー</a:t>
            </a:r>
            <a:endParaRPr lang="en-US" altLang="ja-JP" sz="2200" dirty="0" smtClean="0">
              <a:solidFill>
                <a:schemeClr val="bg1"/>
              </a:solidFill>
              <a:latin typeface="+mj-lt"/>
              <a:ea typeface="+mj-ea"/>
              <a:cs typeface="+mj-cs"/>
            </a:endParaRPr>
          </a:p>
        </p:txBody>
      </p:sp>
      <p:sp>
        <p:nvSpPr>
          <p:cNvPr id="11" name="テキスト ボックス 10"/>
          <p:cNvSpPr txBox="1"/>
          <p:nvPr/>
        </p:nvSpPr>
        <p:spPr>
          <a:xfrm>
            <a:off x="251520" y="1340768"/>
            <a:ext cx="8640960" cy="504056"/>
          </a:xfrm>
          <a:prstGeom prst="roundRect">
            <a:avLst/>
          </a:prstGeom>
          <a:solidFill>
            <a:srgbClr val="E27100"/>
          </a:solidFill>
          <a:scene3d>
            <a:camera prst="orthographicFront"/>
            <a:lightRig rig="threePt" dir="t"/>
          </a:scene3d>
          <a:sp3d prstMaterial="plastic">
            <a:bevelT/>
          </a:sp3d>
        </p:spPr>
        <p:txBody>
          <a:bodyPr wrap="squar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400" b="0" i="0" u="none" strike="noStrike" kern="1200" cap="none" spc="0" normalizeH="0" baseline="0" noProof="0" dirty="0" smtClean="0">
                <a:ln>
                  <a:noFill/>
                </a:ln>
                <a:solidFill>
                  <a:schemeClr val="bg1"/>
                </a:solidFill>
                <a:effectLst/>
                <a:uLnTx/>
                <a:uFillTx/>
                <a:latin typeface="+mj-lt"/>
                <a:ea typeface="+mj-ea"/>
                <a:cs typeface="+mj-cs"/>
              </a:rPr>
              <a:t>複数予算の管理が可能であり、また機能コードもご利用いただけます。</a:t>
            </a:r>
          </a:p>
        </p:txBody>
      </p:sp>
      <p:sp>
        <p:nvSpPr>
          <p:cNvPr id="19" name="フローチャート: 処理 18"/>
          <p:cNvSpPr/>
          <p:nvPr/>
        </p:nvSpPr>
        <p:spPr>
          <a:xfrm>
            <a:off x="5580112" y="2420888"/>
            <a:ext cx="3384376" cy="864096"/>
          </a:xfrm>
          <a:prstGeom prst="flowChartProcess">
            <a:avLst/>
          </a:prstGeom>
        </p:spPr>
        <p:style>
          <a:lnRef idx="1">
            <a:schemeClr val="accent1"/>
          </a:lnRef>
          <a:fillRef idx="2">
            <a:schemeClr val="accent1"/>
          </a:fillRef>
          <a:effectRef idx="1">
            <a:schemeClr val="accent1"/>
          </a:effectRef>
          <a:fontRef idx="minor">
            <a:schemeClr val="dk1"/>
          </a:fontRef>
        </p:style>
        <p:txBody>
          <a:bodyPr lIns="144000" tIns="36000" bIns="36000" numCol="1" rtlCol="0" anchor="t" anchorCtr="0"/>
          <a:lstStyle/>
          <a:p>
            <a:pPr>
              <a:lnSpc>
                <a:spcPct val="150000"/>
              </a:lnSpc>
            </a:pPr>
            <a:r>
              <a:rPr lang="ja-JP" altLang="en-US" sz="1000" dirty="0" smtClean="0">
                <a:solidFill>
                  <a:schemeClr val="tx1"/>
                </a:solidFill>
                <a:latin typeface="+mj-ea"/>
                <a:ea typeface="+mj-ea"/>
              </a:rPr>
              <a:t>①コードを入力し、名称の登録を行います。</a:t>
            </a:r>
            <a:endParaRPr lang="en-US" altLang="ja-JP" sz="1000" dirty="0" smtClean="0">
              <a:solidFill>
                <a:schemeClr val="tx1"/>
              </a:solidFill>
              <a:latin typeface="+mj-ea"/>
              <a:ea typeface="+mj-ea"/>
            </a:endParaRPr>
          </a:p>
          <a:p>
            <a:pPr>
              <a:lnSpc>
                <a:spcPct val="150000"/>
              </a:lnSpc>
            </a:pPr>
            <a:r>
              <a:rPr lang="ja-JP" altLang="en-US" sz="1000" dirty="0" smtClean="0">
                <a:solidFill>
                  <a:schemeClr val="tx1"/>
                </a:solidFill>
                <a:latin typeface="+mj-ea"/>
                <a:ea typeface="+mj-ea"/>
              </a:rPr>
              <a:t>②機能コードを使用する</a:t>
            </a:r>
            <a:r>
              <a:rPr lang="en-US" altLang="ja-JP" sz="1000" dirty="0" smtClean="0">
                <a:solidFill>
                  <a:schemeClr val="tx1"/>
                </a:solidFill>
                <a:latin typeface="+mj-ea"/>
                <a:ea typeface="+mj-ea"/>
              </a:rPr>
              <a:t>/</a:t>
            </a:r>
            <a:r>
              <a:rPr lang="ja-JP" altLang="en-US" sz="1000" dirty="0" smtClean="0">
                <a:solidFill>
                  <a:schemeClr val="tx1"/>
                </a:solidFill>
                <a:latin typeface="+mj-ea"/>
                <a:ea typeface="+mj-ea"/>
              </a:rPr>
              <a:t>使用しないを設定します。</a:t>
            </a:r>
            <a:endParaRPr lang="en-US" altLang="ja-JP" sz="1000" dirty="0" smtClean="0">
              <a:solidFill>
                <a:schemeClr val="tx1"/>
              </a:solidFill>
              <a:latin typeface="+mj-ea"/>
              <a:ea typeface="+mj-ea"/>
            </a:endParaRPr>
          </a:p>
          <a:p>
            <a:pPr>
              <a:lnSpc>
                <a:spcPct val="150000"/>
              </a:lnSpc>
            </a:pPr>
            <a:r>
              <a:rPr lang="ja-JP" altLang="en-US" sz="1000" dirty="0" smtClean="0">
                <a:solidFill>
                  <a:schemeClr val="tx1"/>
                </a:solidFill>
                <a:latin typeface="+mj-ea"/>
                <a:ea typeface="+mj-ea"/>
              </a:rPr>
              <a:t>③実行ボタンをクリックし、登録を行います。</a:t>
            </a:r>
            <a:endParaRPr lang="en-US" altLang="ja-JP" sz="1000" dirty="0" smtClean="0">
              <a:solidFill>
                <a:schemeClr val="tx1"/>
              </a:solidFill>
              <a:latin typeface="+mj-ea"/>
              <a:ea typeface="+mj-ea"/>
            </a:endParaRPr>
          </a:p>
        </p:txBody>
      </p:sp>
      <p:sp>
        <p:nvSpPr>
          <p:cNvPr id="20" name="テキスト ボックス 19"/>
          <p:cNvSpPr txBox="1"/>
          <p:nvPr/>
        </p:nvSpPr>
        <p:spPr>
          <a:xfrm>
            <a:off x="6444208" y="2060848"/>
            <a:ext cx="1944216" cy="288032"/>
          </a:xfrm>
          <a:prstGeom prst="roundRect">
            <a:avLst/>
          </a:prstGeom>
          <a:solidFill>
            <a:srgbClr val="0065AE"/>
          </a:solidFill>
          <a:ln>
            <a:no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marL="0" marR="0" indent="0" algn="ctr" defTabSz="914400" rtl="0" eaLnBrk="1" fontAlgn="auto" latinLnBrk="0" hangingPunct="1">
              <a:lnSpc>
                <a:spcPts val="2800"/>
              </a:lnSpc>
              <a:spcBef>
                <a:spcPct val="0"/>
              </a:spcBef>
              <a:spcAft>
                <a:spcPts val="0"/>
              </a:spcAft>
              <a:buClrTx/>
              <a:buSzTx/>
              <a:buFontTx/>
              <a:buNone/>
              <a:tabLst/>
            </a:pPr>
            <a:r>
              <a:rPr kumimoji="1" lang="ja-JP" altLang="en-US" sz="1200" b="0" i="0" u="none" strike="noStrike" kern="1200" cap="none" spc="0" normalizeH="0" baseline="0" noProof="0" dirty="0" smtClean="0">
                <a:ln>
                  <a:noFill/>
                </a:ln>
                <a:solidFill>
                  <a:schemeClr val="bg1"/>
                </a:solidFill>
                <a:effectLst/>
                <a:uLnTx/>
                <a:uFillTx/>
                <a:latin typeface="+mj-lt"/>
                <a:ea typeface="+mj-ea"/>
                <a:cs typeface="+mj-cs"/>
              </a:rPr>
              <a:t>操作手順</a:t>
            </a:r>
          </a:p>
        </p:txBody>
      </p:sp>
      <p:sp>
        <p:nvSpPr>
          <p:cNvPr id="8" name="フッター プレースホルダ 1"/>
          <p:cNvSpPr txBox="1">
            <a:spLocks/>
          </p:cNvSpPr>
          <p:nvPr/>
        </p:nvSpPr>
        <p:spPr>
          <a:xfrm>
            <a:off x="179512" y="6453336"/>
            <a:ext cx="2555832" cy="180000"/>
          </a:xfrm>
          <a:prstGeom prst="rect">
            <a:avLst/>
          </a:prstGeom>
        </p:spPr>
        <p:txBody>
          <a:bodyPr vert="horz"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©2014  </a:t>
            </a:r>
            <a:r>
              <a:rPr kumimoji="1" lang="en-US" altLang="ja-JP" sz="900" b="0" i="0" u="none" strike="noStrike" kern="1200" cap="none" spc="0" normalizeH="0" baseline="0" noProof="0" dirty="0" err="1" smtClean="0">
                <a:ln>
                  <a:noFill/>
                </a:ln>
                <a:solidFill>
                  <a:schemeClr val="bg1"/>
                </a:solidFill>
                <a:effectLst/>
                <a:uLnTx/>
                <a:uFillTx/>
                <a:latin typeface="+mn-lt"/>
                <a:ea typeface="+mn-ea"/>
                <a:cs typeface="+mn-cs"/>
              </a:rPr>
              <a:t>SuperStream</a:t>
            </a:r>
            <a:r>
              <a:rPr kumimoji="1" lang="en-US" altLang="ja-JP" sz="900" b="0" i="0" u="none" strike="noStrike" kern="1200" cap="none" spc="0" normalizeH="0" baseline="0" noProof="0" dirty="0" smtClean="0">
                <a:ln>
                  <a:noFill/>
                </a:ln>
                <a:solidFill>
                  <a:schemeClr val="bg1"/>
                </a:solidFill>
                <a:effectLst/>
                <a:uLnTx/>
                <a:uFillTx/>
                <a:latin typeface="+mn-lt"/>
                <a:ea typeface="+mn-ea"/>
                <a:cs typeface="+mn-cs"/>
              </a:rPr>
              <a:t> Inc. All rights reserved.</a:t>
            </a:r>
            <a:endParaRPr kumimoji="1" lang="ja-JP" altLang="en-US" sz="9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SSJ-2011">
      <a:dk1>
        <a:sysClr val="windowText" lastClr="000000"/>
      </a:dk1>
      <a:lt1>
        <a:srgbClr val="FFFFFF"/>
      </a:lt1>
      <a:dk2>
        <a:srgbClr val="000000"/>
      </a:dk2>
      <a:lt2>
        <a:srgbClr val="FFFFFF"/>
      </a:lt2>
      <a:accent1>
        <a:srgbClr val="0065AE"/>
      </a:accent1>
      <a:accent2>
        <a:srgbClr val="007BC7"/>
      </a:accent2>
      <a:accent3>
        <a:srgbClr val="BC8B00"/>
      </a:accent3>
      <a:accent4>
        <a:srgbClr val="B91B17"/>
      </a:accent4>
      <a:accent5>
        <a:srgbClr val="67792F"/>
      </a:accent5>
      <a:accent6>
        <a:srgbClr val="FFFFFF"/>
      </a:accent6>
      <a:hlink>
        <a:srgbClr val="007BC7"/>
      </a:hlink>
      <a:folHlink>
        <a:srgbClr val="A5A5A5"/>
      </a:folHlink>
    </a:clrScheme>
    <a:fontScheme name="SSJ-2011">
      <a:majorFont>
        <a:latin typeface="HGP創英角ｺﾞｼｯｸUB"/>
        <a:ea typeface="HGP創英角ｺﾞｼｯｸUB"/>
        <a:cs typeface=""/>
      </a:majorFont>
      <a:minorFont>
        <a:latin typeface="Microsoft Sans Serif"/>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nchor="t" anchorCtr="0">
        <a:normAutofit/>
      </a:bodyPr>
      <a:lstStyle>
        <a:defPPr marL="0" marR="0" indent="0" algn="l" defTabSz="914400" rtl="0" eaLnBrk="1" fontAlgn="auto" latinLnBrk="0" hangingPunct="1">
          <a:lnSpc>
            <a:spcPts val="2800"/>
          </a:lnSpc>
          <a:spcBef>
            <a:spcPct val="0"/>
          </a:spcBef>
          <a:spcAft>
            <a:spcPts val="0"/>
          </a:spcAft>
          <a:buClrTx/>
          <a:buSzTx/>
          <a:buFontTx/>
          <a:buNone/>
          <a:tabLst/>
          <a:defRPr kumimoji="1" sz="2400" b="0" i="0" u="none" strike="noStrike" kern="1200" cap="none" spc="0" normalizeH="0" baseline="0" noProof="0" dirty="0" smtClean="0">
            <a:ln>
              <a:noFill/>
            </a:ln>
            <a:solidFill>
              <a:schemeClr val="tx1"/>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855</TotalTime>
  <Words>1097</Words>
  <Application>Microsoft Office PowerPoint</Application>
  <PresentationFormat>画面に合わせる (4:3)</PresentationFormat>
  <Paragraphs>197</Paragraphs>
  <Slides>17</Slides>
  <Notes>1</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Office テーマ</vt:lpstr>
      <vt:lpstr>スライド 1</vt:lpstr>
      <vt:lpstr>SuperStream-COREシステムフロー</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vector>
  </TitlesOfParts>
  <Company>譬ｪ蠑丈ｼ夂､ｾSE繝・じ繧､繝ｳ</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関原　綾子</dc:creator>
  <cp:lastModifiedBy>技術支援課</cp:lastModifiedBy>
  <cp:revision>179</cp:revision>
  <dcterms:created xsi:type="dcterms:W3CDTF">2010-03-04T05:56:22Z</dcterms:created>
  <dcterms:modified xsi:type="dcterms:W3CDTF">2014-01-22T11:23:17Z</dcterms:modified>
</cp:coreProperties>
</file>