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6" r:id="rId3"/>
    <p:sldId id="272" r:id="rId4"/>
    <p:sldId id="297" r:id="rId5"/>
    <p:sldId id="299" r:id="rId6"/>
    <p:sldId id="305" r:id="rId7"/>
    <p:sldId id="307" r:id="rId8"/>
    <p:sldId id="298" r:id="rId9"/>
    <p:sldId id="301" r:id="rId10"/>
    <p:sldId id="303" r:id="rId11"/>
    <p:sldId id="304" r:id="rId12"/>
    <p:sldId id="265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7100"/>
    <a:srgbClr val="0065A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19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97FE49-7264-4DCB-9516-066F21152328}" type="datetimeFigureOut">
              <a:rPr kumimoji="1" lang="ja-JP" altLang="en-US" smtClean="0"/>
              <a:pPr/>
              <a:t>2014/1/22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B9393-AEFF-4FF1-9801-9E3EEDE9DB8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90182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4A905-7204-46B8-8B44-7E0F40B5A457}" type="datetimeFigureOut">
              <a:rPr kumimoji="1" lang="ja-JP" altLang="en-US" smtClean="0"/>
              <a:pPr/>
              <a:t>2014/1/22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1E734-CAB1-4573-A7CD-C48BCB10ACE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24872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Blue-Top01-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図 7" descr="Logo_SSCOR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192041" y="2420888"/>
            <a:ext cx="3980359" cy="518117"/>
          </a:xfrm>
          <a:prstGeom prst="rect">
            <a:avLst/>
          </a:prstGeom>
        </p:spPr>
      </p:pic>
      <p:sp>
        <p:nvSpPr>
          <p:cNvPr id="14" name="テキスト プレースホルダ 13"/>
          <p:cNvSpPr>
            <a:spLocks noGrp="1"/>
          </p:cNvSpPr>
          <p:nvPr>
            <p:ph type="body" sz="quarter" idx="10"/>
          </p:nvPr>
        </p:nvSpPr>
        <p:spPr>
          <a:xfrm>
            <a:off x="4284663" y="2924944"/>
            <a:ext cx="4535487" cy="647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118000" y="6462000"/>
            <a:ext cx="720000" cy="180000"/>
          </a:xfrm>
        </p:spPr>
        <p:txBody>
          <a:bodyPr lIns="0" tIns="0" rIns="0" bIns="0" anchor="ctr" anchorCtr="0"/>
          <a:lstStyle>
            <a:lvl1pPr algn="r">
              <a:defRPr sz="900">
                <a:latin typeface="+mn-lt"/>
              </a:defRPr>
            </a:lvl1pPr>
          </a:lstStyle>
          <a:p>
            <a:fld id="{299646D8-D7B5-4D56-87FA-7DDE5FCE23CA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Blue-Agenda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図 9" descr="Blue_Thank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1880" y="2555800"/>
            <a:ext cx="5047071" cy="585168"/>
          </a:xfrm>
          <a:prstGeom prst="rect">
            <a:avLst/>
          </a:prstGeom>
        </p:spPr>
      </p:pic>
      <p:pic>
        <p:nvPicPr>
          <p:cNvPr id="9" name="図 8" descr="Logo_SSCOR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546000" y="3186000"/>
            <a:ext cx="3980359" cy="518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5"/>
          <p:cNvSpPr>
            <a:spLocks noGrp="1"/>
          </p:cNvSpPr>
          <p:nvPr>
            <p:ph type="sldNum" sz="quarter" idx="11"/>
          </p:nvPr>
        </p:nvSpPr>
        <p:spPr>
          <a:xfrm>
            <a:off x="7920038" y="6462713"/>
            <a:ext cx="720725" cy="179387"/>
          </a:xfrm>
        </p:spPr>
        <p:txBody>
          <a:bodyPr anchorCtr="0"/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78EC0A72-12C5-40CA-986B-B6916D44834D}" type="slidenum">
              <a:rPr lang="ja-JP" altLang="en-US">
                <a:solidFill>
                  <a:prstClr val="white"/>
                </a:solidFill>
              </a:rPr>
              <a:pPr>
                <a:defRPr/>
              </a:pPr>
              <a:t>&lt;#&gt;</a:t>
            </a:fld>
            <a:endParaRPr lang="ja-JP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7" descr="Blue-Top01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8" descr="Logo_SSCOR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2588" y="2420938"/>
            <a:ext cx="3979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テキスト プレースホルダ 13"/>
          <p:cNvSpPr>
            <a:spLocks noGrp="1"/>
          </p:cNvSpPr>
          <p:nvPr>
            <p:ph type="body" sz="quarter" idx="10"/>
          </p:nvPr>
        </p:nvSpPr>
        <p:spPr>
          <a:xfrm>
            <a:off x="4284663" y="2924944"/>
            <a:ext cx="4535487" cy="6477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000" b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ja-JP" altLang="en-US" dirty="0" smtClean="0"/>
              <a:t>マスタ テキストの書式設定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7" descr="Blue-Agenda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図 9" descr="Blue_Thank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2555875"/>
            <a:ext cx="50466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10" descr="Logo_SSCORE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6475" y="3186113"/>
            <a:ext cx="39798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フッター プレースホルダ 2"/>
          <p:cNvSpPr>
            <a:spLocks noGrp="1"/>
          </p:cNvSpPr>
          <p:nvPr userDrawn="1"/>
        </p:nvSpPr>
        <p:spPr bwMode="auto">
          <a:xfrm>
            <a:off x="306000" y="6462000"/>
            <a:ext cx="2268537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7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© 2012  </a:t>
            </a:r>
            <a:r>
              <a:rPr lang="en-US" altLang="ja-JP" sz="700" dirty="0" err="1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SuperStream</a:t>
            </a:r>
            <a:r>
              <a:rPr lang="en-US" altLang="ja-JP" sz="7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Inc. All rights reserved.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118000" y="6462000"/>
            <a:ext cx="72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99646D8-D7B5-4D56-87FA-7DDE5FCE23CA}" type="slidenum">
              <a:rPr lang="ja-JP" altLang="en-US" smtClean="0"/>
              <a:pPr/>
              <a:t>&lt;#&gt;</a:t>
            </a:fld>
            <a:endParaRPr lang="ja-JP" altLang="en-US" dirty="0"/>
          </a:p>
        </p:txBody>
      </p:sp>
      <p:pic>
        <p:nvPicPr>
          <p:cNvPr id="7" name="図 6" descr="Logo_SSCORE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380312" y="298800"/>
            <a:ext cx="1486123" cy="1934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2" r:id="rId3"/>
    <p:sldLayoutId id="2147483668" r:id="rId4"/>
    <p:sldLayoutId id="2147483665" r:id="rId5"/>
    <p:sldLayoutId id="2147483667" r:id="rId6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kumimoji="1" sz="2200" b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Wingdings" pitchFamily="2" charset="2"/>
        <a:buChar char="n"/>
        <a:defRPr kumimoji="1" sz="1600" b="0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Wingdings" pitchFamily="2" charset="2"/>
        <a:buChar char="n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50000"/>
        <a:buFont typeface="Wingdings" pitchFamily="2" charset="2"/>
        <a:buChar char="n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Arial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fontAlgn="ctr" latinLnBrk="0" hangingPunct="1">
        <a:spcBef>
          <a:spcPct val="20000"/>
        </a:spcBef>
        <a:buClr>
          <a:schemeClr val="accent1">
            <a:lumMod val="20000"/>
            <a:lumOff val="80000"/>
          </a:schemeClr>
        </a:buClr>
        <a:buSzPct val="75000"/>
        <a:buFont typeface="Arial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 smtClean="0"/>
              <a:t>FA+</a:t>
            </a:r>
            <a:r>
              <a:rPr lang="ja-JP" altLang="en-US" dirty="0" smtClean="0"/>
              <a:t>ハンズオン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予測指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916833"/>
            <a:ext cx="4097655" cy="2634615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予測処理</a:t>
            </a:r>
            <a:endParaRPr lang="en-US" altLang="ja-JP" sz="2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  <a:r>
              <a:rPr lang="ja-JP" altLang="en-U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予測指示・予測結果</a:t>
            </a:r>
            <a:r>
              <a:rPr lang="en-US" altLang="ja-JP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期間や出力対象を設定いただけます。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4427984" y="2132856"/>
            <a:ext cx="2736304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予測期間：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ヶ月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予測開始日：現在の年月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60032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予測指示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図 14" descr="予測結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01008"/>
            <a:ext cx="4097655" cy="2874645"/>
          </a:xfrm>
          <a:prstGeom prst="rect">
            <a:avLst/>
          </a:prstGeom>
        </p:spPr>
      </p:pic>
      <p:sp>
        <p:nvSpPr>
          <p:cNvPr id="16" name="フローチャート: 処理 15"/>
          <p:cNvSpPr/>
          <p:nvPr/>
        </p:nvSpPr>
        <p:spPr>
          <a:xfrm>
            <a:off x="1403648" y="5157192"/>
            <a:ext cx="2736304" cy="115212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予測形式：詳細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出力対象：新規と既存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出力先：画面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835696" y="5013176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予測結果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7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帳票出力</a:t>
            </a:r>
            <a:endParaRPr lang="en-US" altLang="ja-JP" sz="2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出力条件を設定し、登録しておくことが可能です。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940152" y="2132856"/>
            <a:ext cx="2736304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管理単位：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10000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　東京本社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帳票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No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　固定資産台帳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入力情報</a:t>
            </a:r>
          </a:p>
        </p:txBody>
      </p:sp>
      <p:sp>
        <p:nvSpPr>
          <p:cNvPr id="13" name="角丸四角形吹き出し 12"/>
          <p:cNvSpPr/>
          <p:nvPr/>
        </p:nvSpPr>
        <p:spPr>
          <a:xfrm>
            <a:off x="1475656" y="3717032"/>
            <a:ext cx="3096344" cy="360040"/>
          </a:xfrm>
          <a:prstGeom prst="wedgeRoundRectCallout">
            <a:avLst>
              <a:gd name="adj1" fmla="val -57366"/>
              <a:gd name="adj2" fmla="val 5501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HGP創英角ｺﾞｼｯｸUB"/>
                <a:cs typeface="+mn-cs"/>
              </a:rPr>
              <a:t>取得予定、処分予定を入力することも可能です。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2052000"/>
            <a:ext cx="5432584" cy="39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スライド番号プレースホルダ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9FC23-8278-4E9F-BC47-95577C3207DC}" type="slidenum">
              <a:rPr lang="ja-JP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ja-JP" altLang="en-US" smtClean="0">
              <a:solidFill>
                <a:srgbClr val="FFFFFF"/>
              </a:solidFill>
            </a:endParaRPr>
          </a:p>
        </p:txBody>
      </p:sp>
      <p:sp>
        <p:nvSpPr>
          <p:cNvPr id="6148" name="タイトル 2"/>
          <p:cNvSpPr>
            <a:spLocks noGrp="1"/>
          </p:cNvSpPr>
          <p:nvPr>
            <p:ph type="title" idx="4294967295"/>
          </p:nvPr>
        </p:nvSpPr>
        <p:spPr bwMode="auto">
          <a:xfrm>
            <a:off x="250899" y="215900"/>
            <a:ext cx="8137525" cy="100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ja-JP" b="1" i="1" dirty="0" err="1" smtClean="0">
                <a:latin typeface="Times New Roman" pitchFamily="18" charset="0"/>
                <a:cs typeface="Times New Roman" pitchFamily="18" charset="0"/>
              </a:rPr>
              <a:t>SuperStream</a:t>
            </a:r>
            <a:r>
              <a:rPr lang="en-US" altLang="ja-JP" b="1" dirty="0" smtClean="0">
                <a:latin typeface="Times New Roman" pitchFamily="18" charset="0"/>
                <a:cs typeface="Times New Roman" pitchFamily="18" charset="0"/>
              </a:rPr>
              <a:t>-FA+</a:t>
            </a:r>
            <a:r>
              <a:rPr lang="ja-JP" altLang="en-US" dirty="0" smtClean="0"/>
              <a:t>システムフロー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gray">
          <a:xfrm>
            <a:off x="250825" y="1604963"/>
            <a:ext cx="4749800" cy="4257675"/>
          </a:xfrm>
          <a:prstGeom prst="roundRect">
            <a:avLst>
              <a:gd name="adj" fmla="val 6056"/>
            </a:avLst>
          </a:prstGeom>
          <a:noFill/>
          <a:ln w="6350" algn="ctr">
            <a:solidFill>
              <a:srgbClr val="FF9933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ja-JP" altLang="ja-JP" sz="1500" smtClean="0">
              <a:solidFill>
                <a:srgbClr val="E27100"/>
              </a:solidFill>
              <a:latin typeface="HGP創英角ｺﾞｼｯｸUB" pitchFamily="50" charset="-128"/>
            </a:endParaRPr>
          </a:p>
        </p:txBody>
      </p:sp>
      <p:sp>
        <p:nvSpPr>
          <p:cNvPr id="6150" name="AutoShape 12"/>
          <p:cNvSpPr>
            <a:spLocks noChangeArrowheads="1"/>
          </p:cNvSpPr>
          <p:nvPr/>
        </p:nvSpPr>
        <p:spPr bwMode="auto">
          <a:xfrm>
            <a:off x="214313" y="1285875"/>
            <a:ext cx="4786312" cy="288925"/>
          </a:xfrm>
          <a:prstGeom prst="flowChartAlternateProcess">
            <a:avLst/>
          </a:prstGeom>
          <a:solidFill>
            <a:srgbClr val="FF9933"/>
          </a:solidFill>
          <a:ln w="6350">
            <a:solidFill>
              <a:srgbClr val="E271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smtClean="0">
                <a:solidFill>
                  <a:srgbClr val="FFFFFF"/>
                </a:solidFill>
                <a:latin typeface="Times New Roman" pitchFamily="18" charset="0"/>
              </a:rPr>
              <a:t>固定資産管理</a:t>
            </a:r>
          </a:p>
        </p:txBody>
      </p:sp>
      <p:sp>
        <p:nvSpPr>
          <p:cNvPr id="6151" name="AutoShape 12"/>
          <p:cNvSpPr>
            <a:spLocks noChangeArrowheads="1"/>
          </p:cNvSpPr>
          <p:nvPr/>
        </p:nvSpPr>
        <p:spPr bwMode="auto">
          <a:xfrm>
            <a:off x="5214938" y="1285875"/>
            <a:ext cx="3571875" cy="288925"/>
          </a:xfrm>
          <a:prstGeom prst="flowChartAlternateProcess">
            <a:avLst/>
          </a:prstGeom>
          <a:solidFill>
            <a:srgbClr val="FF9933"/>
          </a:solidFill>
          <a:ln w="6350">
            <a:solidFill>
              <a:srgbClr val="E271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smtClean="0">
                <a:solidFill>
                  <a:srgbClr val="FFFFFF"/>
                </a:solidFill>
                <a:latin typeface="Times New Roman" pitchFamily="18" charset="0"/>
              </a:rPr>
              <a:t>リース資産管理</a:t>
            </a:r>
          </a:p>
        </p:txBody>
      </p:sp>
      <p:sp>
        <p:nvSpPr>
          <p:cNvPr id="6152" name="AutoShape 5"/>
          <p:cNvSpPr>
            <a:spLocks noChangeArrowheads="1"/>
          </p:cNvSpPr>
          <p:nvPr/>
        </p:nvSpPr>
        <p:spPr bwMode="gray">
          <a:xfrm>
            <a:off x="5143500" y="1643063"/>
            <a:ext cx="3678238" cy="4214812"/>
          </a:xfrm>
          <a:prstGeom prst="roundRect">
            <a:avLst>
              <a:gd name="adj" fmla="val 6056"/>
            </a:avLst>
          </a:prstGeom>
          <a:noFill/>
          <a:ln w="6350" algn="ctr">
            <a:solidFill>
              <a:srgbClr val="FF9933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ja-JP" altLang="ja-JP" sz="1500" smtClean="0">
              <a:solidFill>
                <a:srgbClr val="E27100"/>
              </a:solidFill>
              <a:latin typeface="HGP創英角ｺﾞｼｯｸUB" pitchFamily="50" charset="-128"/>
            </a:endParaRPr>
          </a:p>
        </p:txBody>
      </p:sp>
      <p:sp>
        <p:nvSpPr>
          <p:cNvPr id="6153" name="AutoShape 19"/>
          <p:cNvSpPr>
            <a:spLocks noChangeArrowheads="1"/>
          </p:cNvSpPr>
          <p:nvPr/>
        </p:nvSpPr>
        <p:spPr bwMode="auto">
          <a:xfrm>
            <a:off x="6000750" y="3714750"/>
            <a:ext cx="287338" cy="404813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8" name="フローチャート : 代替処理 117"/>
          <p:cNvSpPr/>
          <p:nvPr/>
        </p:nvSpPr>
        <p:spPr>
          <a:xfrm>
            <a:off x="285750" y="6143625"/>
            <a:ext cx="5214938" cy="2857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i="1" dirty="0" err="1">
                <a:solidFill>
                  <a:srgbClr val="0065A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SuperStream</a:t>
            </a:r>
            <a:r>
              <a:rPr lang="en-US" altLang="ja-JP" sz="1200" b="1" dirty="0">
                <a:solidFill>
                  <a:srgbClr val="0065A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-CORE</a:t>
            </a:r>
            <a:endParaRPr lang="ja-JP" altLang="en-US" sz="1200" dirty="0">
              <a:solidFill>
                <a:srgbClr val="0065AE">
                  <a:lumMod val="75000"/>
                </a:srgbClr>
              </a:solidFill>
            </a:endParaRPr>
          </a:p>
        </p:txBody>
      </p:sp>
      <p:sp>
        <p:nvSpPr>
          <p:cNvPr id="6155" name="AutoShape 19"/>
          <p:cNvSpPr>
            <a:spLocks noChangeArrowheads="1"/>
          </p:cNvSpPr>
          <p:nvPr/>
        </p:nvSpPr>
        <p:spPr bwMode="auto">
          <a:xfrm>
            <a:off x="1928813" y="5857875"/>
            <a:ext cx="287337" cy="261938"/>
          </a:xfrm>
          <a:prstGeom prst="downArrow">
            <a:avLst>
              <a:gd name="adj1" fmla="val 50000"/>
              <a:gd name="adj2" fmla="val 57181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1" name="AutoShape 21"/>
          <p:cNvSpPr>
            <a:spLocks noChangeArrowheads="1"/>
          </p:cNvSpPr>
          <p:nvPr/>
        </p:nvSpPr>
        <p:spPr bwMode="auto">
          <a:xfrm>
            <a:off x="2214563" y="5857875"/>
            <a:ext cx="857250" cy="22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Times New Roman" pitchFamily="18" charset="0"/>
              </a:rPr>
              <a:t>仕訳データ</a:t>
            </a:r>
          </a:p>
        </p:txBody>
      </p:sp>
      <p:sp>
        <p:nvSpPr>
          <p:cNvPr id="55" name="AutoShape 36"/>
          <p:cNvSpPr>
            <a:spLocks noChangeArrowheads="1"/>
          </p:cNvSpPr>
          <p:nvPr/>
        </p:nvSpPr>
        <p:spPr bwMode="auto">
          <a:xfrm>
            <a:off x="2286000" y="1785938"/>
            <a:ext cx="2500313" cy="1500187"/>
          </a:xfrm>
          <a:prstGeom prst="roundRect">
            <a:avLst>
              <a:gd name="adj" fmla="val 1192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Times New Roman" pitchFamily="18" charset="0"/>
              </a:rPr>
              <a:t>各種管理機能</a:t>
            </a:r>
            <a:endParaRPr lang="ja-JP" altLang="ja-JP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60" name="AutoShape 38"/>
          <p:cNvSpPr>
            <a:spLocks noChangeArrowheads="1"/>
          </p:cNvSpPr>
          <p:nvPr/>
        </p:nvSpPr>
        <p:spPr bwMode="auto">
          <a:xfrm>
            <a:off x="2357438" y="2143125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資産処分</a:t>
            </a:r>
          </a:p>
        </p:txBody>
      </p:sp>
      <p:sp>
        <p:nvSpPr>
          <p:cNvPr id="69" name="AutoShape 40"/>
          <p:cNvSpPr>
            <a:spLocks noChangeArrowheads="1"/>
          </p:cNvSpPr>
          <p:nvPr/>
        </p:nvSpPr>
        <p:spPr bwMode="auto">
          <a:xfrm>
            <a:off x="3143250" y="2143125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資産移動</a:t>
            </a:r>
          </a:p>
        </p:txBody>
      </p:sp>
      <p:sp>
        <p:nvSpPr>
          <p:cNvPr id="73" name="AutoShape 48"/>
          <p:cNvSpPr>
            <a:spLocks noChangeArrowheads="1"/>
          </p:cNvSpPr>
          <p:nvPr/>
        </p:nvSpPr>
        <p:spPr bwMode="auto">
          <a:xfrm>
            <a:off x="2357438" y="2500313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遊休休止</a:t>
            </a:r>
          </a:p>
        </p:txBody>
      </p:sp>
      <p:sp>
        <p:nvSpPr>
          <p:cNvPr id="75" name="AutoShape 38"/>
          <p:cNvSpPr>
            <a:spLocks noChangeArrowheads="1"/>
          </p:cNvSpPr>
          <p:nvPr/>
        </p:nvSpPr>
        <p:spPr bwMode="auto">
          <a:xfrm>
            <a:off x="571500" y="1785938"/>
            <a:ext cx="1571625" cy="18573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300" dirty="0">
                <a:solidFill>
                  <a:prstClr val="white"/>
                </a:solidFill>
                <a:latin typeface="Times New Roman" pitchFamily="18" charset="0"/>
              </a:rPr>
              <a:t>資産記帳</a:t>
            </a:r>
          </a:p>
        </p:txBody>
      </p:sp>
      <p:sp>
        <p:nvSpPr>
          <p:cNvPr id="81" name="正方形/長方形 80"/>
          <p:cNvSpPr/>
          <p:nvPr/>
        </p:nvSpPr>
        <p:spPr>
          <a:xfrm>
            <a:off x="714375" y="2286000"/>
            <a:ext cx="1285875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資本的支出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719138" y="2714625"/>
            <a:ext cx="1285875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資産除去債務</a:t>
            </a:r>
          </a:p>
        </p:txBody>
      </p:sp>
      <p:sp>
        <p:nvSpPr>
          <p:cNvPr id="84" name="正方形/長方形 83"/>
          <p:cNvSpPr/>
          <p:nvPr/>
        </p:nvSpPr>
        <p:spPr>
          <a:xfrm>
            <a:off x="714375" y="3143250"/>
            <a:ext cx="1285875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減損情報</a:t>
            </a:r>
          </a:p>
        </p:txBody>
      </p:sp>
      <p:sp>
        <p:nvSpPr>
          <p:cNvPr id="87" name="AutoShape 48"/>
          <p:cNvSpPr>
            <a:spLocks noChangeArrowheads="1"/>
          </p:cNvSpPr>
          <p:nvPr/>
        </p:nvSpPr>
        <p:spPr bwMode="auto">
          <a:xfrm>
            <a:off x="3143250" y="2500313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用途変更</a:t>
            </a:r>
          </a:p>
        </p:txBody>
      </p:sp>
      <p:sp>
        <p:nvSpPr>
          <p:cNvPr id="92" name="AutoShape 48"/>
          <p:cNvSpPr>
            <a:spLocks noChangeArrowheads="1"/>
          </p:cNvSpPr>
          <p:nvPr/>
        </p:nvSpPr>
        <p:spPr bwMode="auto">
          <a:xfrm>
            <a:off x="2357438" y="2857500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貸与情報</a:t>
            </a:r>
          </a:p>
        </p:txBody>
      </p:sp>
      <p:sp>
        <p:nvSpPr>
          <p:cNvPr id="93" name="AutoShape 48"/>
          <p:cNvSpPr>
            <a:spLocks noChangeArrowheads="1"/>
          </p:cNvSpPr>
          <p:nvPr/>
        </p:nvSpPr>
        <p:spPr bwMode="auto">
          <a:xfrm>
            <a:off x="3143250" y="2857500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減損入力</a:t>
            </a:r>
          </a:p>
        </p:txBody>
      </p:sp>
      <p:sp>
        <p:nvSpPr>
          <p:cNvPr id="94" name="AutoShape 48"/>
          <p:cNvSpPr>
            <a:spLocks noChangeArrowheads="1"/>
          </p:cNvSpPr>
          <p:nvPr/>
        </p:nvSpPr>
        <p:spPr bwMode="auto">
          <a:xfrm>
            <a:off x="3929063" y="2500313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修繕維持</a:t>
            </a:r>
          </a:p>
        </p:txBody>
      </p:sp>
      <p:sp>
        <p:nvSpPr>
          <p:cNvPr id="95" name="AutoShape 48"/>
          <p:cNvSpPr>
            <a:spLocks noChangeArrowheads="1"/>
          </p:cNvSpPr>
          <p:nvPr/>
        </p:nvSpPr>
        <p:spPr bwMode="auto">
          <a:xfrm>
            <a:off x="3929063" y="2143125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保険情報</a:t>
            </a:r>
          </a:p>
        </p:txBody>
      </p:sp>
      <p:sp>
        <p:nvSpPr>
          <p:cNvPr id="96" name="AutoShape 48"/>
          <p:cNvSpPr>
            <a:spLocks noChangeArrowheads="1"/>
          </p:cNvSpPr>
          <p:nvPr/>
        </p:nvSpPr>
        <p:spPr bwMode="auto">
          <a:xfrm>
            <a:off x="3929063" y="2857500"/>
            <a:ext cx="7143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white"/>
                </a:solidFill>
                <a:latin typeface="Times New Roman" pitchFamily="18" charset="0"/>
              </a:rPr>
              <a:t>担保情報</a:t>
            </a:r>
          </a:p>
        </p:txBody>
      </p:sp>
      <p:sp>
        <p:nvSpPr>
          <p:cNvPr id="98" name="AutoShape 48"/>
          <p:cNvSpPr>
            <a:spLocks noChangeArrowheads="1"/>
          </p:cNvSpPr>
          <p:nvPr/>
        </p:nvSpPr>
        <p:spPr bwMode="auto">
          <a:xfrm>
            <a:off x="928688" y="4143375"/>
            <a:ext cx="3500437" cy="28575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Times New Roman" pitchFamily="18" charset="0"/>
              </a:rPr>
              <a:t>入力データ更新</a:t>
            </a:r>
          </a:p>
        </p:txBody>
      </p:sp>
      <p:sp>
        <p:nvSpPr>
          <p:cNvPr id="100" name="AutoShape 48"/>
          <p:cNvSpPr>
            <a:spLocks noChangeArrowheads="1"/>
          </p:cNvSpPr>
          <p:nvPr/>
        </p:nvSpPr>
        <p:spPr bwMode="auto">
          <a:xfrm>
            <a:off x="928688" y="5500688"/>
            <a:ext cx="3500437" cy="28575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Times New Roman" pitchFamily="18" charset="0"/>
              </a:rPr>
              <a:t>月次更新（償却計算）</a:t>
            </a:r>
          </a:p>
        </p:txBody>
      </p:sp>
      <p:sp>
        <p:nvSpPr>
          <p:cNvPr id="101" name="円柱 100"/>
          <p:cNvSpPr/>
          <p:nvPr/>
        </p:nvSpPr>
        <p:spPr>
          <a:xfrm>
            <a:off x="3786188" y="3357563"/>
            <a:ext cx="928687" cy="441325"/>
          </a:xfrm>
          <a:prstGeom prst="can">
            <a:avLst/>
          </a:prstGeom>
          <a:solidFill>
            <a:srgbClr val="557630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</a:rPr>
              <a:t>外部データ</a:t>
            </a:r>
          </a:p>
        </p:txBody>
      </p:sp>
      <p:sp>
        <p:nvSpPr>
          <p:cNvPr id="6204" name="AutoShape 19"/>
          <p:cNvSpPr>
            <a:spLocks noChangeArrowheads="1"/>
          </p:cNvSpPr>
          <p:nvPr/>
        </p:nvSpPr>
        <p:spPr bwMode="auto">
          <a:xfrm>
            <a:off x="1214438" y="3714750"/>
            <a:ext cx="287337" cy="428625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205" name="AutoShape 19"/>
          <p:cNvSpPr>
            <a:spLocks noChangeArrowheads="1"/>
          </p:cNvSpPr>
          <p:nvPr/>
        </p:nvSpPr>
        <p:spPr bwMode="auto">
          <a:xfrm>
            <a:off x="4143375" y="3857625"/>
            <a:ext cx="287338" cy="261938"/>
          </a:xfrm>
          <a:prstGeom prst="downArrow">
            <a:avLst>
              <a:gd name="adj1" fmla="val 50000"/>
              <a:gd name="adj2" fmla="val 57181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206" name="AutoShape 19"/>
          <p:cNvSpPr>
            <a:spLocks noChangeArrowheads="1"/>
          </p:cNvSpPr>
          <p:nvPr/>
        </p:nvSpPr>
        <p:spPr bwMode="auto">
          <a:xfrm>
            <a:off x="3143250" y="3357563"/>
            <a:ext cx="287338" cy="762000"/>
          </a:xfrm>
          <a:prstGeom prst="downArrow">
            <a:avLst>
              <a:gd name="adj1" fmla="val 50000"/>
              <a:gd name="adj2" fmla="val 57176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13" name="AutoShape 20"/>
          <p:cNvSpPr>
            <a:spLocks noChangeArrowheads="1"/>
          </p:cNvSpPr>
          <p:nvPr/>
        </p:nvSpPr>
        <p:spPr bwMode="auto">
          <a:xfrm>
            <a:off x="357188" y="4714875"/>
            <a:ext cx="1571625" cy="714375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9E3039"/>
            </a:solidFill>
            <a:miter lim="800000"/>
            <a:headEnd/>
            <a:tailEnd/>
          </a:ln>
          <a:effectLst>
            <a:outerShdw blurRad="50800" dist="63500" dir="3600000" algn="l" rotWithShape="0">
              <a:schemeClr val="accent3">
                <a:lumMod val="75000"/>
                <a:alpha val="40000"/>
              </a:schemeClr>
            </a:outerShdw>
          </a:effec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固定資産台帳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減価償却明細表　など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70" name="AutoShape 21"/>
          <p:cNvSpPr>
            <a:spLocks noChangeArrowheads="1"/>
          </p:cNvSpPr>
          <p:nvPr/>
        </p:nvSpPr>
        <p:spPr bwMode="auto">
          <a:xfrm>
            <a:off x="500063" y="4572000"/>
            <a:ext cx="1214437" cy="271463"/>
          </a:xfrm>
          <a:prstGeom prst="roundRect">
            <a:avLst>
              <a:gd name="adj" fmla="val 16667"/>
            </a:avLst>
          </a:prstGeom>
          <a:solidFill>
            <a:srgbClr val="9E3039"/>
          </a:solidFill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>
                <a:solidFill>
                  <a:prstClr val="white"/>
                </a:solidFill>
                <a:latin typeface="Times New Roman" pitchFamily="18" charset="0"/>
              </a:rPr>
              <a:t>各種帳票</a:t>
            </a:r>
          </a:p>
        </p:txBody>
      </p:sp>
      <p:sp>
        <p:nvSpPr>
          <p:cNvPr id="124" name="AutoShape 20"/>
          <p:cNvSpPr>
            <a:spLocks noChangeArrowheads="1"/>
          </p:cNvSpPr>
          <p:nvPr/>
        </p:nvSpPr>
        <p:spPr bwMode="auto">
          <a:xfrm>
            <a:off x="2000250" y="4714875"/>
            <a:ext cx="1357313" cy="714375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9E3039"/>
            </a:solidFill>
            <a:miter lim="800000"/>
            <a:headEnd/>
            <a:tailEnd/>
          </a:ln>
          <a:effectLst>
            <a:outerShdw blurRad="50800" dist="63500" dir="3600000" algn="l" rotWithShape="0">
              <a:schemeClr val="accent3">
                <a:lumMod val="75000"/>
                <a:alpha val="40000"/>
              </a:schemeClr>
            </a:outerShdw>
          </a:effec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別表十六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償却資産税申告書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72" name="AutoShape 21"/>
          <p:cNvSpPr>
            <a:spLocks noChangeArrowheads="1"/>
          </p:cNvSpPr>
          <p:nvPr/>
        </p:nvSpPr>
        <p:spPr bwMode="auto">
          <a:xfrm>
            <a:off x="2143125" y="4572000"/>
            <a:ext cx="1071563" cy="271463"/>
          </a:xfrm>
          <a:prstGeom prst="roundRect">
            <a:avLst>
              <a:gd name="adj" fmla="val 16667"/>
            </a:avLst>
          </a:prstGeom>
          <a:solidFill>
            <a:srgbClr val="9E3039"/>
          </a:solidFill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Times New Roman" pitchFamily="18" charset="0"/>
              </a:rPr>
              <a:t>税務レポート</a:t>
            </a:r>
          </a:p>
        </p:txBody>
      </p:sp>
      <p:sp>
        <p:nvSpPr>
          <p:cNvPr id="126" name="AutoShape 22"/>
          <p:cNvSpPr>
            <a:spLocks noChangeArrowheads="1"/>
          </p:cNvSpPr>
          <p:nvPr/>
        </p:nvSpPr>
        <p:spPr bwMode="auto">
          <a:xfrm>
            <a:off x="3429000" y="4643438"/>
            <a:ext cx="1511300" cy="823912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9E3039"/>
            </a:solidFill>
            <a:round/>
            <a:headEnd/>
            <a:tailEnd/>
          </a:ln>
          <a:effectLst>
            <a:outerShdw blurRad="50800" dist="63500" dir="3600000" algn="l" rotWithShape="0">
              <a:schemeClr val="accent3">
                <a:lumMod val="75000"/>
                <a:alpha val="4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償却費予測処理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固定資産棚卸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減価償却計算明細</a:t>
            </a:r>
            <a:r>
              <a:rPr lang="ja-JP" altLang="en-US" sz="1000" dirty="0">
                <a:solidFill>
                  <a:prstClr val="black"/>
                </a:solidFill>
                <a:latin typeface="Times New Roman" pitchFamily="18" charset="0"/>
              </a:rPr>
              <a:t>など</a:t>
            </a:r>
            <a:endParaRPr lang="en-US" altLang="ja-JP" sz="10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74" name="AutoShape 24"/>
          <p:cNvSpPr>
            <a:spLocks noChangeArrowheads="1"/>
          </p:cNvSpPr>
          <p:nvPr/>
        </p:nvSpPr>
        <p:spPr bwMode="auto">
          <a:xfrm>
            <a:off x="3703638" y="4500563"/>
            <a:ext cx="923925" cy="246062"/>
          </a:xfrm>
          <a:prstGeom prst="roundRect">
            <a:avLst>
              <a:gd name="adj" fmla="val 16667"/>
            </a:avLst>
          </a:prstGeom>
          <a:solidFill>
            <a:srgbClr val="9E3039"/>
          </a:solidFill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>
                <a:solidFill>
                  <a:prstClr val="white"/>
                </a:solidFill>
                <a:latin typeface="Times New Roman" pitchFamily="18" charset="0"/>
              </a:rPr>
              <a:t>照会・検索</a:t>
            </a:r>
          </a:p>
        </p:txBody>
      </p:sp>
      <p:sp>
        <p:nvSpPr>
          <p:cNvPr id="128" name="AutoShape 38"/>
          <p:cNvSpPr>
            <a:spLocks noChangeArrowheads="1"/>
          </p:cNvSpPr>
          <p:nvPr/>
        </p:nvSpPr>
        <p:spPr bwMode="auto">
          <a:xfrm>
            <a:off x="5357813" y="1785938"/>
            <a:ext cx="1571625" cy="185737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Times New Roman" pitchFamily="18" charset="0"/>
              </a:rPr>
              <a:t>リース契約登録</a:t>
            </a:r>
          </a:p>
        </p:txBody>
      </p:sp>
      <p:sp>
        <p:nvSpPr>
          <p:cNvPr id="129" name="正方形/長方形 128"/>
          <p:cNvSpPr/>
          <p:nvPr/>
        </p:nvSpPr>
        <p:spPr>
          <a:xfrm>
            <a:off x="5500688" y="2143125"/>
            <a:ext cx="1285875" cy="214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リース契約情報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5500688" y="2428875"/>
            <a:ext cx="1285875" cy="214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リース物件情報</a:t>
            </a:r>
          </a:p>
        </p:txBody>
      </p:sp>
      <p:sp>
        <p:nvSpPr>
          <p:cNvPr id="131" name="正方形/長方形 130"/>
          <p:cNvSpPr/>
          <p:nvPr/>
        </p:nvSpPr>
        <p:spPr>
          <a:xfrm>
            <a:off x="5500688" y="2714625"/>
            <a:ext cx="1285875" cy="214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リース料</a:t>
            </a:r>
            <a:r>
              <a:rPr lang="en-US" altLang="ja-JP" sz="1050" dirty="0">
                <a:solidFill>
                  <a:prstClr val="black"/>
                </a:solidFill>
              </a:rPr>
              <a:t>/</a:t>
            </a:r>
            <a:r>
              <a:rPr lang="ja-JP" altLang="en-US" sz="1050" dirty="0">
                <a:solidFill>
                  <a:prstClr val="black"/>
                </a:solidFill>
              </a:rPr>
              <a:t>保守料</a:t>
            </a:r>
          </a:p>
        </p:txBody>
      </p:sp>
      <p:sp>
        <p:nvSpPr>
          <p:cNvPr id="132" name="正方形/長方形 131"/>
          <p:cNvSpPr/>
          <p:nvPr/>
        </p:nvSpPr>
        <p:spPr>
          <a:xfrm>
            <a:off x="5500688" y="3000375"/>
            <a:ext cx="1285875" cy="214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支払スケジュール</a:t>
            </a:r>
          </a:p>
        </p:txBody>
      </p:sp>
      <p:sp>
        <p:nvSpPr>
          <p:cNvPr id="133" name="正方形/長方形 132"/>
          <p:cNvSpPr/>
          <p:nvPr/>
        </p:nvSpPr>
        <p:spPr>
          <a:xfrm>
            <a:off x="5500688" y="3286125"/>
            <a:ext cx="1285875" cy="2143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01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</a:rPr>
              <a:t>固定資産情報</a:t>
            </a:r>
          </a:p>
        </p:txBody>
      </p:sp>
      <p:sp>
        <p:nvSpPr>
          <p:cNvPr id="136" name="AutoShape 36"/>
          <p:cNvSpPr>
            <a:spLocks noChangeArrowheads="1"/>
          </p:cNvSpPr>
          <p:nvPr/>
        </p:nvSpPr>
        <p:spPr bwMode="auto">
          <a:xfrm>
            <a:off x="7000875" y="1785938"/>
            <a:ext cx="1571625" cy="1285875"/>
          </a:xfrm>
          <a:prstGeom prst="roundRect">
            <a:avLst>
              <a:gd name="adj" fmla="val 1192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Times New Roman" pitchFamily="18" charset="0"/>
              </a:rPr>
              <a:t>各種管理機能</a:t>
            </a:r>
            <a:endParaRPr lang="ja-JP" altLang="ja-JP" sz="12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5" name="AutoShape 48"/>
          <p:cNvSpPr>
            <a:spLocks noChangeArrowheads="1"/>
          </p:cNvSpPr>
          <p:nvPr/>
        </p:nvSpPr>
        <p:spPr bwMode="auto">
          <a:xfrm>
            <a:off x="7143750" y="2211388"/>
            <a:ext cx="12858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Times New Roman" pitchFamily="18" charset="0"/>
              </a:rPr>
              <a:t>再リース契約登録</a:t>
            </a:r>
          </a:p>
        </p:txBody>
      </p:sp>
      <p:sp>
        <p:nvSpPr>
          <p:cNvPr id="137" name="AutoShape 48"/>
          <p:cNvSpPr>
            <a:spLocks noChangeArrowheads="1"/>
          </p:cNvSpPr>
          <p:nvPr/>
        </p:nvSpPr>
        <p:spPr bwMode="auto">
          <a:xfrm>
            <a:off x="7143750" y="2640013"/>
            <a:ext cx="1285875" cy="288925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  <a:latin typeface="Times New Roman" pitchFamily="18" charset="0"/>
              </a:rPr>
              <a:t>中途解約登録</a:t>
            </a:r>
          </a:p>
        </p:txBody>
      </p:sp>
      <p:sp>
        <p:nvSpPr>
          <p:cNvPr id="138" name="円柱 137"/>
          <p:cNvSpPr/>
          <p:nvPr/>
        </p:nvSpPr>
        <p:spPr>
          <a:xfrm>
            <a:off x="7572375" y="3344863"/>
            <a:ext cx="928688" cy="441325"/>
          </a:xfrm>
          <a:prstGeom prst="can">
            <a:avLst/>
          </a:prstGeom>
          <a:solidFill>
            <a:srgbClr val="557630"/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white"/>
                </a:solidFill>
              </a:rPr>
              <a:t>外部データ</a:t>
            </a:r>
          </a:p>
        </p:txBody>
      </p:sp>
      <p:sp>
        <p:nvSpPr>
          <p:cNvPr id="6245" name="AutoShape 19"/>
          <p:cNvSpPr>
            <a:spLocks noChangeArrowheads="1"/>
          </p:cNvSpPr>
          <p:nvPr/>
        </p:nvSpPr>
        <p:spPr bwMode="auto">
          <a:xfrm>
            <a:off x="7929563" y="3857625"/>
            <a:ext cx="287337" cy="261938"/>
          </a:xfrm>
          <a:prstGeom prst="downArrow">
            <a:avLst>
              <a:gd name="adj1" fmla="val 50000"/>
              <a:gd name="adj2" fmla="val 57181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246" name="AutoShape 19"/>
          <p:cNvSpPr>
            <a:spLocks noChangeArrowheads="1"/>
          </p:cNvSpPr>
          <p:nvPr/>
        </p:nvSpPr>
        <p:spPr bwMode="auto">
          <a:xfrm>
            <a:off x="7143750" y="3143250"/>
            <a:ext cx="287338" cy="928688"/>
          </a:xfrm>
          <a:prstGeom prst="downArrow">
            <a:avLst>
              <a:gd name="adj1" fmla="val 50000"/>
              <a:gd name="adj2" fmla="val 57174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1" name="AutoShape 48"/>
          <p:cNvSpPr>
            <a:spLocks noChangeArrowheads="1"/>
          </p:cNvSpPr>
          <p:nvPr/>
        </p:nvSpPr>
        <p:spPr bwMode="auto">
          <a:xfrm>
            <a:off x="5214938" y="4143375"/>
            <a:ext cx="3500437" cy="28575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01600" prst="coolSlant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Times New Roman" pitchFamily="18" charset="0"/>
              </a:rPr>
              <a:t>入力データ更新</a:t>
            </a:r>
          </a:p>
        </p:txBody>
      </p:sp>
      <p:sp>
        <p:nvSpPr>
          <p:cNvPr id="142" name="AutoShape 20"/>
          <p:cNvSpPr>
            <a:spLocks noChangeArrowheads="1"/>
          </p:cNvSpPr>
          <p:nvPr/>
        </p:nvSpPr>
        <p:spPr bwMode="auto">
          <a:xfrm>
            <a:off x="5346700" y="4714875"/>
            <a:ext cx="1571625" cy="1071563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9E3039"/>
            </a:solidFill>
            <a:miter lim="800000"/>
            <a:headEnd/>
            <a:tailEnd/>
          </a:ln>
          <a:effectLst>
            <a:outerShdw blurRad="50800" dist="63500" dir="3600000" algn="l" rotWithShape="0">
              <a:schemeClr val="accent3">
                <a:lumMod val="75000"/>
                <a:alpha val="40000"/>
              </a:schemeClr>
            </a:outerShdw>
          </a:effec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リース物件明細表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リース料支払予定表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保守料支払予定表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年間支払予定表　など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89" name="AutoShape 21"/>
          <p:cNvSpPr>
            <a:spLocks noChangeArrowheads="1"/>
          </p:cNvSpPr>
          <p:nvPr/>
        </p:nvSpPr>
        <p:spPr bwMode="auto">
          <a:xfrm>
            <a:off x="5489575" y="4572000"/>
            <a:ext cx="1214438" cy="271463"/>
          </a:xfrm>
          <a:prstGeom prst="roundRect">
            <a:avLst>
              <a:gd name="adj" fmla="val 16667"/>
            </a:avLst>
          </a:prstGeom>
          <a:solidFill>
            <a:srgbClr val="9E3039"/>
          </a:solidFill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>
                <a:solidFill>
                  <a:prstClr val="white"/>
                </a:solidFill>
                <a:latin typeface="Times New Roman" pitchFamily="18" charset="0"/>
              </a:rPr>
              <a:t>支払レポート</a:t>
            </a:r>
          </a:p>
        </p:txBody>
      </p:sp>
      <p:sp>
        <p:nvSpPr>
          <p:cNvPr id="144" name="AutoShape 20"/>
          <p:cNvSpPr>
            <a:spLocks noChangeArrowheads="1"/>
          </p:cNvSpPr>
          <p:nvPr/>
        </p:nvSpPr>
        <p:spPr bwMode="auto">
          <a:xfrm>
            <a:off x="6989763" y="4714875"/>
            <a:ext cx="1654175" cy="714375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rgbClr val="9E3039"/>
            </a:solidFill>
            <a:miter lim="800000"/>
            <a:headEnd/>
            <a:tailEnd/>
          </a:ln>
          <a:effectLst>
            <a:outerShdw blurRad="50800" dist="63500" dir="3600000" algn="l" rotWithShape="0">
              <a:schemeClr val="accent3">
                <a:lumMod val="75000"/>
                <a:alpha val="40000"/>
              </a:schemeClr>
            </a:outerShdw>
          </a:effec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リース会計資料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Times New Roman" pitchFamily="18" charset="0"/>
              </a:rPr>
              <a:t>リース会計注記合計表</a:t>
            </a:r>
            <a:endParaRPr lang="en-US" altLang="ja-JP" sz="11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9991" name="AutoShape 21"/>
          <p:cNvSpPr>
            <a:spLocks noChangeArrowheads="1"/>
          </p:cNvSpPr>
          <p:nvPr/>
        </p:nvSpPr>
        <p:spPr bwMode="auto">
          <a:xfrm>
            <a:off x="7286625" y="4572000"/>
            <a:ext cx="1071563" cy="271463"/>
          </a:xfrm>
          <a:prstGeom prst="roundRect">
            <a:avLst>
              <a:gd name="adj" fmla="val 16667"/>
            </a:avLst>
          </a:prstGeom>
          <a:solidFill>
            <a:srgbClr val="9E3039"/>
          </a:solidFill>
          <a:ln w="6350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h="12700"/>
          </a:sp3d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200">
                <a:solidFill>
                  <a:prstClr val="white"/>
                </a:solidFill>
                <a:latin typeface="Times New Roman" pitchFamily="18" charset="0"/>
              </a:rPr>
              <a:t>注記レポート</a:t>
            </a:r>
          </a:p>
        </p:txBody>
      </p:sp>
      <p:sp>
        <p:nvSpPr>
          <p:cNvPr id="6258" name="AutoShape 19"/>
          <p:cNvSpPr>
            <a:spLocks noChangeArrowheads="1"/>
          </p:cNvSpPr>
          <p:nvPr/>
        </p:nvSpPr>
        <p:spPr bwMode="auto">
          <a:xfrm>
            <a:off x="5143500" y="5857875"/>
            <a:ext cx="287338" cy="261938"/>
          </a:xfrm>
          <a:prstGeom prst="downArrow">
            <a:avLst>
              <a:gd name="adj1" fmla="val 50000"/>
              <a:gd name="adj2" fmla="val 57181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49" name="AutoShape 21"/>
          <p:cNvSpPr>
            <a:spLocks noChangeArrowheads="1"/>
          </p:cNvSpPr>
          <p:nvPr/>
        </p:nvSpPr>
        <p:spPr bwMode="auto">
          <a:xfrm>
            <a:off x="5429250" y="5857875"/>
            <a:ext cx="857250" cy="22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Times New Roman" pitchFamily="18" charset="0"/>
              </a:rPr>
              <a:t>仕訳データ</a:t>
            </a:r>
          </a:p>
        </p:txBody>
      </p:sp>
      <p:sp>
        <p:nvSpPr>
          <p:cNvPr id="150" name="フローチャート : 代替処理 149"/>
          <p:cNvSpPr/>
          <p:nvPr/>
        </p:nvSpPr>
        <p:spPr>
          <a:xfrm>
            <a:off x="5643563" y="6143625"/>
            <a:ext cx="3143250" cy="2857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200" b="1" i="1" dirty="0" err="1">
                <a:solidFill>
                  <a:srgbClr val="0065A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SuperStream</a:t>
            </a:r>
            <a:r>
              <a:rPr lang="en-US" altLang="ja-JP" sz="1200" b="1" dirty="0">
                <a:solidFill>
                  <a:srgbClr val="0065AE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-AP+</a:t>
            </a:r>
            <a:endParaRPr lang="ja-JP" altLang="en-US" sz="1200" dirty="0">
              <a:solidFill>
                <a:srgbClr val="0065AE">
                  <a:lumMod val="75000"/>
                </a:srgbClr>
              </a:solidFill>
            </a:endParaRPr>
          </a:p>
        </p:txBody>
      </p:sp>
      <p:sp>
        <p:nvSpPr>
          <p:cNvPr id="6261" name="AutoShape 19"/>
          <p:cNvSpPr>
            <a:spLocks noChangeArrowheads="1"/>
          </p:cNvSpPr>
          <p:nvPr/>
        </p:nvSpPr>
        <p:spPr bwMode="auto">
          <a:xfrm>
            <a:off x="7358063" y="5857875"/>
            <a:ext cx="287337" cy="261938"/>
          </a:xfrm>
          <a:prstGeom prst="downArrow">
            <a:avLst>
              <a:gd name="adj1" fmla="val 50000"/>
              <a:gd name="adj2" fmla="val 57181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2" name="AutoShape 21"/>
          <p:cNvSpPr>
            <a:spLocks noChangeArrowheads="1"/>
          </p:cNvSpPr>
          <p:nvPr/>
        </p:nvSpPr>
        <p:spPr bwMode="auto">
          <a:xfrm>
            <a:off x="7643813" y="5857875"/>
            <a:ext cx="857250" cy="22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>
            <a:noFill/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050" dirty="0">
                <a:solidFill>
                  <a:prstClr val="black"/>
                </a:solidFill>
                <a:latin typeface="Times New Roman" pitchFamily="18" charset="0"/>
              </a:rPr>
              <a:t>支払データ</a:t>
            </a:r>
          </a:p>
        </p:txBody>
      </p:sp>
      <p:sp>
        <p:nvSpPr>
          <p:cNvPr id="6263" name="AutoShape 19"/>
          <p:cNvSpPr>
            <a:spLocks noChangeArrowheads="1"/>
          </p:cNvSpPr>
          <p:nvPr/>
        </p:nvSpPr>
        <p:spPr bwMode="auto">
          <a:xfrm rot="5400000">
            <a:off x="4678363" y="3952875"/>
            <a:ext cx="287338" cy="642937"/>
          </a:xfrm>
          <a:prstGeom prst="downArrow">
            <a:avLst>
              <a:gd name="adj1" fmla="val 50000"/>
              <a:gd name="adj2" fmla="val 57182"/>
            </a:avLst>
          </a:prstGeom>
          <a:solidFill>
            <a:srgbClr val="0065AE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1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5" name="図 4" descr="1ログイ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52000"/>
            <a:ext cx="4740660" cy="3133381"/>
          </a:xfrm>
          <a:prstGeom prst="rect">
            <a:avLst/>
          </a:prstGeom>
        </p:spPr>
      </p:pic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１、共通</a:t>
            </a:r>
            <a:endParaRPr lang="en-US" altLang="ja-JP" sz="2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ログイン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SuperStream</a:t>
            </a:r>
            <a:r>
              <a:rPr kumimoji="1" lang="en-US" altLang="ja-JP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</a:t>
            </a:r>
            <a:r>
              <a:rPr kumimoji="1" lang="en-US" altLang="ja-JP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CORE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シリーズでは、メニューや勘定科目、部門等の権限をユーザー単位にご設定いただけます。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580112" y="2132856"/>
            <a:ext cx="2736304" cy="165618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会社コード：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DEMO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ユーザー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ID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SS03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パスワード：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SS03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処理日：今日の日付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支社コード：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10000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東京本社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ログイン情報</a:t>
            </a:r>
          </a:p>
        </p:txBody>
      </p:sp>
      <p:sp>
        <p:nvSpPr>
          <p:cNvPr id="13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資産記帳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固定資産の情報登録を行います。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6084168" y="2132856"/>
            <a:ext cx="2736304" cy="1656184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管理単位：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10000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　東京本社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資産番号：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DEMO1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資産名称：サーバー機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その他は自由に入力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16216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資産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情報</a:t>
            </a:r>
          </a:p>
        </p:txBody>
      </p:sp>
      <p:pic>
        <p:nvPicPr>
          <p:cNvPr id="13" name="図 12" descr="資産記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0"/>
            <a:ext cx="5474494" cy="4070509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3851920" y="3068960"/>
            <a:ext cx="1944216" cy="504056"/>
          </a:xfrm>
          <a:prstGeom prst="wedgeRoundRectCallout">
            <a:avLst>
              <a:gd name="adj1" fmla="val 27015"/>
              <a:gd name="adj2" fmla="val -8549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HGP創英角ｺﾞｼｯｸUB"/>
                <a:cs typeface="+mn-cs"/>
              </a:rPr>
              <a:t>入力が終了したら台帳情報へ進みます。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5652120" y="4941168"/>
            <a:ext cx="1944216" cy="504056"/>
          </a:xfrm>
          <a:prstGeom prst="wedgeRoundRectCallout">
            <a:avLst>
              <a:gd name="adj1" fmla="val -55521"/>
              <a:gd name="adj2" fmla="val -121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HGP創英角ｺﾞｼｯｸUB"/>
                <a:cs typeface="+mn-cs"/>
              </a:rPr>
              <a:t>画像の登録が可能です。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sp>
        <p:nvSpPr>
          <p:cNvPr id="16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資産記帳</a:t>
            </a:r>
          </a:p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lang="ja-JP" altLang="en-US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台帳情報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償却情報は会計・税務の２種類の登録が可能です。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2052000"/>
            <a:ext cx="5926455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角丸四角形 12"/>
          <p:cNvSpPr/>
          <p:nvPr/>
        </p:nvSpPr>
        <p:spPr>
          <a:xfrm>
            <a:off x="323528" y="2996952"/>
            <a:ext cx="5832648" cy="1224136"/>
          </a:xfrm>
          <a:prstGeom prst="roundRect">
            <a:avLst>
              <a:gd name="adj" fmla="val 93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323528" y="4293096"/>
            <a:ext cx="5832648" cy="1080120"/>
          </a:xfrm>
          <a:prstGeom prst="roundRect">
            <a:avLst>
              <a:gd name="adj" fmla="val 93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入力トランザクション一覧表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登録した資産を</a:t>
            </a: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チェックリストで確認します。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図 8" descr="トランザクション一覧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0"/>
            <a:ext cx="5926455" cy="4326255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285720" y="4786322"/>
            <a:ext cx="5832648" cy="428628"/>
          </a:xfrm>
          <a:prstGeom prst="roundRect">
            <a:avLst>
              <a:gd name="adj" fmla="val 93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処理 14"/>
          <p:cNvSpPr/>
          <p:nvPr/>
        </p:nvSpPr>
        <p:spPr>
          <a:xfrm>
            <a:off x="6264852" y="2132856"/>
            <a:ext cx="2736304" cy="72464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t" anchorCtr="0"/>
          <a:lstStyle/>
          <a:p>
            <a:pPr algn="ctr">
              <a:lnSpc>
                <a:spcPct val="150000"/>
              </a:lnSpc>
            </a:pP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画面下部の帳票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No.1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を選択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690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出力条件</a:t>
            </a:r>
          </a:p>
        </p:txBody>
      </p:sp>
      <p:sp>
        <p:nvSpPr>
          <p:cNvPr id="13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4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固定資産情報照会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固定資産情報をドリルダウンで照会可能です。</a:t>
            </a:r>
          </a:p>
        </p:txBody>
      </p:sp>
      <p:sp>
        <p:nvSpPr>
          <p:cNvPr id="15" name="フローチャート: 処理 14"/>
          <p:cNvSpPr/>
          <p:nvPr/>
        </p:nvSpPr>
        <p:spPr>
          <a:xfrm>
            <a:off x="6264852" y="2132856"/>
            <a:ext cx="2736304" cy="72464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t" anchorCtr="0"/>
          <a:lstStyle/>
          <a:p>
            <a:pPr algn="ctr">
              <a:lnSpc>
                <a:spcPct val="150000"/>
              </a:lnSpc>
            </a:pP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画面下部の照会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No.1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を選択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69690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照会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条件</a:t>
            </a:r>
          </a:p>
        </p:txBody>
      </p:sp>
      <p:pic>
        <p:nvPicPr>
          <p:cNvPr id="13" name="図 12" descr="固定資産情報照会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928802"/>
            <a:ext cx="3950970" cy="2884170"/>
          </a:xfrm>
          <a:prstGeom prst="rect">
            <a:avLst/>
          </a:prstGeom>
        </p:spPr>
      </p:pic>
      <p:sp>
        <p:nvSpPr>
          <p:cNvPr id="12" name="角丸四角形 11"/>
          <p:cNvSpPr/>
          <p:nvPr/>
        </p:nvSpPr>
        <p:spPr>
          <a:xfrm>
            <a:off x="214282" y="3929066"/>
            <a:ext cx="3714776" cy="428628"/>
          </a:xfrm>
          <a:prstGeom prst="roundRect">
            <a:avLst>
              <a:gd name="adj" fmla="val 93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固定資産情報照会２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643182"/>
            <a:ext cx="3973830" cy="2899410"/>
          </a:xfrm>
          <a:prstGeom prst="rect">
            <a:avLst/>
          </a:prstGeom>
        </p:spPr>
      </p:pic>
      <p:pic>
        <p:nvPicPr>
          <p:cNvPr id="17" name="図 16" descr="固定資産情報照会３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429000"/>
            <a:ext cx="3973830" cy="2899410"/>
          </a:xfrm>
          <a:prstGeom prst="rect">
            <a:avLst/>
          </a:prstGeom>
        </p:spPr>
      </p:pic>
      <p:sp>
        <p:nvSpPr>
          <p:cNvPr id="18" name="左カーブ矢印 17"/>
          <p:cNvSpPr/>
          <p:nvPr/>
        </p:nvSpPr>
        <p:spPr>
          <a:xfrm rot="18721763">
            <a:off x="4369528" y="2052921"/>
            <a:ext cx="514645" cy="8379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左カーブ矢印 18"/>
          <p:cNvSpPr/>
          <p:nvPr/>
        </p:nvSpPr>
        <p:spPr>
          <a:xfrm rot="18721763">
            <a:off x="6226917" y="2695864"/>
            <a:ext cx="514645" cy="8379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6143636" y="3643314"/>
            <a:ext cx="2071702" cy="214314"/>
          </a:xfrm>
          <a:prstGeom prst="roundRect">
            <a:avLst>
              <a:gd name="adj" fmla="val 93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吹き出し 20"/>
          <p:cNvSpPr/>
          <p:nvPr/>
        </p:nvSpPr>
        <p:spPr>
          <a:xfrm>
            <a:off x="5643570" y="4071942"/>
            <a:ext cx="2286016" cy="285752"/>
          </a:xfrm>
          <a:prstGeom prst="wedgeRoundRectCallout">
            <a:avLst>
              <a:gd name="adj1" fmla="val -9015"/>
              <a:gd name="adj2" fmla="val -119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HGP創英角ｺﾞｼｯｸUB"/>
                <a:cs typeface="+mn-cs"/>
              </a:rPr>
              <a:t>さらに詳細な情報はこちらをクリック。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sp>
        <p:nvSpPr>
          <p:cNvPr id="22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資産の移動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0"/>
            <a:ext cx="5432584" cy="3965734"/>
          </a:xfrm>
          <a:prstGeom prst="rect">
            <a:avLst/>
          </a:prstGeom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5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資産の移動</a:t>
            </a:r>
            <a:endParaRPr lang="en-US" altLang="ja-JP" sz="2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一件ずつ移動の</a:t>
            </a:r>
            <a:r>
              <a:rPr lang="ja-JP" altLang="en-US" sz="1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処理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を行います。（別途、一括移動の画面もご用意しています。）</a:t>
            </a:r>
          </a:p>
        </p:txBody>
      </p:sp>
      <p:sp>
        <p:nvSpPr>
          <p:cNvPr id="12" name="フローチャート: 処理 11"/>
          <p:cNvSpPr/>
          <p:nvPr/>
        </p:nvSpPr>
        <p:spPr>
          <a:xfrm>
            <a:off x="5868144" y="2132856"/>
            <a:ext cx="2736304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管理単位：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10000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　東京本社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資産番号：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DEMO-1-0005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　サーバ機</a:t>
            </a:r>
            <a:endParaRPr lang="en-US" altLang="ja-JP" sz="11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00192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資産情報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4932040" y="4437112"/>
            <a:ext cx="1872208" cy="360040"/>
          </a:xfrm>
          <a:prstGeom prst="wedgeRoundRectCallout">
            <a:avLst>
              <a:gd name="adj1" fmla="val -57366"/>
              <a:gd name="adj2" fmla="val 5501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HGP創英角ｺﾞｼｯｸUB"/>
                <a:cs typeface="+mn-cs"/>
              </a:rPr>
              <a:t>負担部門の変更が行えます。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sp>
        <p:nvSpPr>
          <p:cNvPr id="13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46D8-D7B5-4D56-87FA-7DDE5FCE23CA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sp>
        <p:nvSpPr>
          <p:cNvPr id="10" name="タイトル 2"/>
          <p:cNvSpPr txBox="1">
            <a:spLocks/>
          </p:cNvSpPr>
          <p:nvPr/>
        </p:nvSpPr>
        <p:spPr>
          <a:xfrm>
            <a:off x="503238" y="215900"/>
            <a:ext cx="8137525" cy="1008063"/>
          </a:xfrm>
          <a:prstGeom prst="rect">
            <a:avLst/>
          </a:prstGeom>
        </p:spPr>
        <p:txBody>
          <a:bodyPr lIns="91440" tIns="45720" rIns="91440" bIns="45720" anchor="ctr" anchorCtr="0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6</a:t>
            </a:r>
            <a:r>
              <a:rPr lang="ja-JP" altLang="en-US" sz="2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、</a:t>
            </a:r>
            <a:r>
              <a:rPr lang="ja-JP" altLang="en-US" sz="2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予測処理</a:t>
            </a:r>
            <a:endParaRPr lang="en-US" altLang="ja-JP" sz="2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1520" y="1340768"/>
            <a:ext cx="8640960" cy="504056"/>
          </a:xfrm>
          <a:prstGeom prst="roundRect">
            <a:avLst/>
          </a:prstGeom>
          <a:solidFill>
            <a:srgbClr val="E27100"/>
          </a:solidFill>
          <a:scene3d>
            <a:camera prst="orthographicFront"/>
            <a:lightRig rig="threePt" dir="t"/>
          </a:scene3d>
          <a:sp3d prstMaterial="plastic">
            <a:bevelT/>
          </a:sp3d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ja-JP" altLang="en-US" sz="140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減価償却費の予測を見ることができ、予算の策定に役立ちます。</a:t>
            </a:r>
            <a:endParaRPr kumimoji="1" lang="ja-JP" alt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フローチャート: 処理 11"/>
          <p:cNvSpPr/>
          <p:nvPr/>
        </p:nvSpPr>
        <p:spPr>
          <a:xfrm>
            <a:off x="5940152" y="2132856"/>
            <a:ext cx="2736304" cy="1008112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管理単位：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10000</a:t>
            </a:r>
          </a:p>
          <a:p>
            <a:pPr>
              <a:lnSpc>
                <a:spcPct val="150000"/>
              </a:lnSpc>
            </a:pP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管理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No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：</a:t>
            </a:r>
            <a:r>
              <a:rPr lang="en-US" altLang="ja-JP" sz="1100" dirty="0" smtClean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ja-JP" altLang="en-US" sz="1100" dirty="0" smtClean="0">
                <a:solidFill>
                  <a:schemeClr val="tx1"/>
                </a:solidFill>
                <a:latin typeface="+mj-ea"/>
                <a:ea typeface="+mj-ea"/>
              </a:rPr>
              <a:t>　全て</a:t>
            </a:r>
            <a:endParaRPr lang="ja-JP" altLang="en-US" sz="11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72200" y="1988840"/>
            <a:ext cx="1944216" cy="360040"/>
          </a:xfrm>
          <a:prstGeom prst="roundRect">
            <a:avLst/>
          </a:prstGeom>
          <a:solidFill>
            <a:srgbClr val="0065AE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予測情報</a:t>
            </a:r>
          </a:p>
        </p:txBody>
      </p:sp>
      <p:pic>
        <p:nvPicPr>
          <p:cNvPr id="8" name="図 7" descr="予測処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00" y="2052000"/>
            <a:ext cx="5437823" cy="3965734"/>
          </a:xfrm>
          <a:prstGeom prst="rect">
            <a:avLst/>
          </a:prstGeom>
        </p:spPr>
      </p:pic>
      <p:sp>
        <p:nvSpPr>
          <p:cNvPr id="13" name="角丸四角形吹き出し 12"/>
          <p:cNvSpPr/>
          <p:nvPr/>
        </p:nvSpPr>
        <p:spPr>
          <a:xfrm>
            <a:off x="1475656" y="3717032"/>
            <a:ext cx="3096344" cy="360040"/>
          </a:xfrm>
          <a:prstGeom prst="wedgeRoundRectCallout">
            <a:avLst>
              <a:gd name="adj1" fmla="val -57366"/>
              <a:gd name="adj2" fmla="val 5501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/>
                <a:ea typeface="HGP創英角ｺﾞｼｯｸUB"/>
                <a:cs typeface="+mn-cs"/>
              </a:rPr>
              <a:t>取得予定、処分予定を入力することも可能です。</a:t>
            </a:r>
            <a:endParaRPr kumimoji="1" lang="ja-JP" altLang="en-US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HGP創英角ｺﾞｼｯｸUB"/>
              <a:cs typeface="+mn-cs"/>
            </a:endParaRPr>
          </a:p>
        </p:txBody>
      </p:sp>
      <p:sp>
        <p:nvSpPr>
          <p:cNvPr id="14" name="フッター プレースホルダ 1"/>
          <p:cNvSpPr txBox="1">
            <a:spLocks/>
          </p:cNvSpPr>
          <p:nvPr/>
        </p:nvSpPr>
        <p:spPr>
          <a:xfrm>
            <a:off x="71952" y="6489360"/>
            <a:ext cx="2555832" cy="180000"/>
          </a:xfrm>
          <a:prstGeom prst="rect">
            <a:avLst/>
          </a:prstGeom>
        </p:spPr>
        <p:txBody>
          <a:bodyPr vert="horz" lIns="0" tIns="0" rIns="0" bIns="0" rtlCol="0" anchor="ctr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©2014  </a:t>
            </a:r>
            <a:r>
              <a:rPr kumimoji="1" lang="en-US" altLang="ja-JP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SuperStream</a:t>
            </a: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Inc. All rights reserved.</a:t>
            </a:r>
            <a:endParaRPr kumimoji="1" lang="ja-JP" alt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SSJ-201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65AE"/>
      </a:accent1>
      <a:accent2>
        <a:srgbClr val="007BC7"/>
      </a:accent2>
      <a:accent3>
        <a:srgbClr val="BC8B00"/>
      </a:accent3>
      <a:accent4>
        <a:srgbClr val="B91B17"/>
      </a:accent4>
      <a:accent5>
        <a:srgbClr val="67792F"/>
      </a:accent5>
      <a:accent6>
        <a:srgbClr val="FFFFFF"/>
      </a:accent6>
      <a:hlink>
        <a:srgbClr val="007BC7"/>
      </a:hlink>
      <a:folHlink>
        <a:srgbClr val="A5A5A5"/>
      </a:folHlink>
    </a:clrScheme>
    <a:fontScheme name="SSJ-2011">
      <a:majorFont>
        <a:latin typeface="HGP創英角ｺﾞｼｯｸUB"/>
        <a:ea typeface="HGP創英角ｺﾞｼｯｸUB"/>
        <a:cs typeface=""/>
      </a:majorFont>
      <a:minorFont>
        <a:latin typeface="Microsoft Sans Serif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lIns="0" tIns="0" rIns="0" bIns="0" anchor="t" anchorCtr="0">
        <a:normAutofit/>
      </a:bodyPr>
      <a:lstStyle>
        <a:defPPr marL="0" marR="0" indent="0" algn="l" defTabSz="914400" rtl="0" eaLnBrk="1" fontAlgn="auto" latinLnBrk="0" hangingPunct="1">
          <a:lnSpc>
            <a:spcPts val="28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1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576</Words>
  <Application>Microsoft Office PowerPoint</Application>
  <PresentationFormat>画面に合わせる (4:3)</PresentationFormat>
  <Paragraphs>139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Office テーマ</vt:lpstr>
      <vt:lpstr>スライド 1</vt:lpstr>
      <vt:lpstr>SuperStream-FA+システムフロー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</vt:vector>
  </TitlesOfParts>
  <Company>譬ｪ蠑丈ｼ夂､ｾSE繝・じ繧､繝ｳ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関原　綾子</dc:creator>
  <cp:lastModifiedBy>技術支援課</cp:lastModifiedBy>
  <cp:revision>206</cp:revision>
  <dcterms:created xsi:type="dcterms:W3CDTF">2010-03-04T05:56:22Z</dcterms:created>
  <dcterms:modified xsi:type="dcterms:W3CDTF">2014-01-22T11:29:01Z</dcterms:modified>
</cp:coreProperties>
</file>