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6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notesMasterIdLst>
    <p:notesMasterId r:id="rId63"/>
  </p:notesMasterIdLst>
  <p:sldIdLst>
    <p:sldId id="425" r:id="rId2"/>
    <p:sldId id="268" r:id="rId3"/>
    <p:sldId id="427" r:id="rId4"/>
    <p:sldId id="342" r:id="rId5"/>
    <p:sldId id="424" r:id="rId6"/>
    <p:sldId id="344" r:id="rId7"/>
    <p:sldId id="346" r:id="rId8"/>
    <p:sldId id="345" r:id="rId9"/>
    <p:sldId id="348" r:id="rId10"/>
    <p:sldId id="349" r:id="rId11"/>
    <p:sldId id="350" r:id="rId12"/>
    <p:sldId id="351" r:id="rId13"/>
    <p:sldId id="400" r:id="rId14"/>
    <p:sldId id="401" r:id="rId15"/>
    <p:sldId id="402" r:id="rId16"/>
    <p:sldId id="403" r:id="rId17"/>
    <p:sldId id="404" r:id="rId18"/>
    <p:sldId id="405" r:id="rId19"/>
    <p:sldId id="406" r:id="rId20"/>
    <p:sldId id="396" r:id="rId21"/>
    <p:sldId id="354" r:id="rId22"/>
    <p:sldId id="355" r:id="rId23"/>
    <p:sldId id="356" r:id="rId24"/>
    <p:sldId id="357" r:id="rId25"/>
    <p:sldId id="358" r:id="rId26"/>
    <p:sldId id="359" r:id="rId27"/>
    <p:sldId id="360" r:id="rId28"/>
    <p:sldId id="361" r:id="rId29"/>
    <p:sldId id="362" r:id="rId30"/>
    <p:sldId id="363" r:id="rId31"/>
    <p:sldId id="364" r:id="rId32"/>
    <p:sldId id="365" r:id="rId33"/>
    <p:sldId id="366" r:id="rId34"/>
    <p:sldId id="367" r:id="rId35"/>
    <p:sldId id="368" r:id="rId36"/>
    <p:sldId id="369" r:id="rId37"/>
    <p:sldId id="370" r:id="rId38"/>
    <p:sldId id="371" r:id="rId39"/>
    <p:sldId id="372" r:id="rId40"/>
    <p:sldId id="373" r:id="rId41"/>
    <p:sldId id="374" r:id="rId42"/>
    <p:sldId id="375" r:id="rId43"/>
    <p:sldId id="376" r:id="rId44"/>
    <p:sldId id="377" r:id="rId45"/>
    <p:sldId id="378" r:id="rId46"/>
    <p:sldId id="416" r:id="rId47"/>
    <p:sldId id="417" r:id="rId48"/>
    <p:sldId id="418" r:id="rId49"/>
    <p:sldId id="407" r:id="rId50"/>
    <p:sldId id="408" r:id="rId51"/>
    <p:sldId id="409" r:id="rId52"/>
    <p:sldId id="419" r:id="rId53"/>
    <p:sldId id="410" r:id="rId54"/>
    <p:sldId id="411" r:id="rId55"/>
    <p:sldId id="412" r:id="rId56"/>
    <p:sldId id="420" r:id="rId57"/>
    <p:sldId id="413" r:id="rId58"/>
    <p:sldId id="414" r:id="rId59"/>
    <p:sldId id="415" r:id="rId60"/>
    <p:sldId id="423" r:id="rId61"/>
    <p:sldId id="426" r:id="rId62"/>
  </p:sldIdLst>
  <p:sldSz cx="9144000" cy="6858000" type="screen4x3"/>
  <p:notesSz cx="6735763" cy="9866313"/>
  <p:defaultTextStyle>
    <a:defPPr>
      <a:defRPr lang="ja-JP"/>
    </a:defPPr>
    <a:lvl1pPr algn="ctr" rtl="0" fontAlgn="base">
      <a:spcBef>
        <a:spcPct val="0"/>
      </a:spcBef>
      <a:spcAft>
        <a:spcPct val="0"/>
      </a:spcAft>
      <a:defRPr kumimoji="1" sz="600" kern="1200">
        <a:solidFill>
          <a:schemeClr val="bg1"/>
        </a:solidFill>
        <a:latin typeface="Arial" charset="0"/>
        <a:ea typeface="ＭＳ Ｐゴシック" charset="-128"/>
        <a:cs typeface="+mn-cs"/>
      </a:defRPr>
    </a:lvl1pPr>
    <a:lvl2pPr marL="457200" algn="ctr" rtl="0" fontAlgn="base">
      <a:spcBef>
        <a:spcPct val="0"/>
      </a:spcBef>
      <a:spcAft>
        <a:spcPct val="0"/>
      </a:spcAft>
      <a:defRPr kumimoji="1" sz="600" kern="1200">
        <a:solidFill>
          <a:schemeClr val="bg1"/>
        </a:solidFill>
        <a:latin typeface="Arial" charset="0"/>
        <a:ea typeface="ＭＳ Ｐゴシック" charset="-128"/>
        <a:cs typeface="+mn-cs"/>
      </a:defRPr>
    </a:lvl2pPr>
    <a:lvl3pPr marL="914400" algn="ctr" rtl="0" fontAlgn="base">
      <a:spcBef>
        <a:spcPct val="0"/>
      </a:spcBef>
      <a:spcAft>
        <a:spcPct val="0"/>
      </a:spcAft>
      <a:defRPr kumimoji="1" sz="600" kern="1200">
        <a:solidFill>
          <a:schemeClr val="bg1"/>
        </a:solidFill>
        <a:latin typeface="Arial" charset="0"/>
        <a:ea typeface="ＭＳ Ｐゴシック" charset="-128"/>
        <a:cs typeface="+mn-cs"/>
      </a:defRPr>
    </a:lvl3pPr>
    <a:lvl4pPr marL="1371600" algn="ctr" rtl="0" fontAlgn="base">
      <a:spcBef>
        <a:spcPct val="0"/>
      </a:spcBef>
      <a:spcAft>
        <a:spcPct val="0"/>
      </a:spcAft>
      <a:defRPr kumimoji="1" sz="600" kern="1200">
        <a:solidFill>
          <a:schemeClr val="bg1"/>
        </a:solidFill>
        <a:latin typeface="Arial" charset="0"/>
        <a:ea typeface="ＭＳ Ｐゴシック" charset="-128"/>
        <a:cs typeface="+mn-cs"/>
      </a:defRPr>
    </a:lvl4pPr>
    <a:lvl5pPr marL="1828800" algn="ctr" rtl="0" fontAlgn="base">
      <a:spcBef>
        <a:spcPct val="0"/>
      </a:spcBef>
      <a:spcAft>
        <a:spcPct val="0"/>
      </a:spcAft>
      <a:defRPr kumimoji="1" sz="600" kern="1200">
        <a:solidFill>
          <a:schemeClr val="bg1"/>
        </a:solidFill>
        <a:latin typeface="Arial" charset="0"/>
        <a:ea typeface="ＭＳ Ｐゴシック" charset="-128"/>
        <a:cs typeface="+mn-cs"/>
      </a:defRPr>
    </a:lvl5pPr>
    <a:lvl6pPr marL="2286000" algn="l" defTabSz="914400" rtl="0" eaLnBrk="1" latinLnBrk="0" hangingPunct="1">
      <a:defRPr kumimoji="1" sz="600" kern="1200">
        <a:solidFill>
          <a:schemeClr val="bg1"/>
        </a:solidFill>
        <a:latin typeface="Arial" charset="0"/>
        <a:ea typeface="ＭＳ Ｐゴシック" charset="-128"/>
        <a:cs typeface="+mn-cs"/>
      </a:defRPr>
    </a:lvl6pPr>
    <a:lvl7pPr marL="2743200" algn="l" defTabSz="914400" rtl="0" eaLnBrk="1" latinLnBrk="0" hangingPunct="1">
      <a:defRPr kumimoji="1" sz="600" kern="1200">
        <a:solidFill>
          <a:schemeClr val="bg1"/>
        </a:solidFill>
        <a:latin typeface="Arial" charset="0"/>
        <a:ea typeface="ＭＳ Ｐゴシック" charset="-128"/>
        <a:cs typeface="+mn-cs"/>
      </a:defRPr>
    </a:lvl7pPr>
    <a:lvl8pPr marL="3200400" algn="l" defTabSz="914400" rtl="0" eaLnBrk="1" latinLnBrk="0" hangingPunct="1">
      <a:defRPr kumimoji="1" sz="600" kern="1200">
        <a:solidFill>
          <a:schemeClr val="bg1"/>
        </a:solidFill>
        <a:latin typeface="Arial" charset="0"/>
        <a:ea typeface="ＭＳ Ｐゴシック" charset="-128"/>
        <a:cs typeface="+mn-cs"/>
      </a:defRPr>
    </a:lvl8pPr>
    <a:lvl9pPr marL="3657600" algn="l" defTabSz="914400" rtl="0" eaLnBrk="1" latinLnBrk="0" hangingPunct="1">
      <a:defRPr kumimoji="1" sz="600" kern="1200">
        <a:solidFill>
          <a:schemeClr val="bg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646" autoAdjust="0"/>
    <p:restoredTop sz="98477" autoAdjust="0"/>
  </p:normalViewPr>
  <p:slideViewPr>
    <p:cSldViewPr>
      <p:cViewPr>
        <p:scale>
          <a:sx n="110" d="100"/>
          <a:sy n="110" d="100"/>
        </p:scale>
        <p:origin x="-138" y="-28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12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0754" tIns="45377" rIns="90754" bIns="45377" numCol="1" anchor="t" anchorCtr="0" compatLnSpc="1">
            <a:prstTxWarp prst="textNoShape">
              <a:avLst/>
            </a:prstTxWarp>
          </a:bodyPr>
          <a:lstStyle>
            <a:lvl1pPr algn="l" defTabSz="908050">
              <a:defRPr sz="1200">
                <a:solidFill>
                  <a:schemeClr val="tx1"/>
                </a:solidFill>
                <a:ea typeface="ＭＳ Ｐゴシック" pitchFamily="50" charset="-128"/>
              </a:defRPr>
            </a:lvl1pPr>
          </a:lstStyle>
          <a:p>
            <a:pPr>
              <a:defRPr/>
            </a:pPr>
            <a:endParaRPr lang="en-US" altLang="ja-JP"/>
          </a:p>
        </p:txBody>
      </p:sp>
      <p:sp>
        <p:nvSpPr>
          <p:cNvPr id="24579"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0754" tIns="45377" rIns="90754" bIns="45377" numCol="1" anchor="t" anchorCtr="0" compatLnSpc="1">
            <a:prstTxWarp prst="textNoShape">
              <a:avLst/>
            </a:prstTxWarp>
          </a:bodyPr>
          <a:lstStyle>
            <a:lvl1pPr algn="r" defTabSz="908050">
              <a:defRPr sz="1200">
                <a:solidFill>
                  <a:schemeClr val="tx1"/>
                </a:solidFill>
                <a:ea typeface="ＭＳ Ｐゴシック" pitchFamily="50" charset="-128"/>
              </a:defRPr>
            </a:lvl1pPr>
          </a:lstStyle>
          <a:p>
            <a:pPr>
              <a:defRPr/>
            </a:pPr>
            <a:endParaRPr lang="en-US" altLang="ja-JP"/>
          </a:p>
        </p:txBody>
      </p:sp>
      <p:sp>
        <p:nvSpPr>
          <p:cNvPr id="75780" name="Rectangle 4"/>
          <p:cNvSpPr>
            <a:spLocks noGrp="1" noRot="1" noChangeAspect="1" noChangeArrowheads="1" noTextEdit="1"/>
          </p:cNvSpPr>
          <p:nvPr>
            <p:ph type="sldImg" idx="2"/>
          </p:nvPr>
        </p:nvSpPr>
        <p:spPr bwMode="auto">
          <a:xfrm>
            <a:off x="901700" y="739775"/>
            <a:ext cx="4933950" cy="3700463"/>
          </a:xfrm>
          <a:prstGeom prst="rect">
            <a:avLst/>
          </a:prstGeom>
          <a:noFill/>
          <a:ln w="9525">
            <a:solidFill>
              <a:srgbClr val="000000"/>
            </a:solidFill>
            <a:miter lim="800000"/>
            <a:headEnd/>
            <a:tailEnd/>
          </a:ln>
        </p:spPr>
      </p:sp>
      <p:sp>
        <p:nvSpPr>
          <p:cNvPr id="24581" name="Rectangle 5"/>
          <p:cNvSpPr>
            <a:spLocks noGrp="1" noChangeArrowheads="1"/>
          </p:cNvSpPr>
          <p:nvPr>
            <p:ph type="body" sz="quarter" idx="3"/>
          </p:nvPr>
        </p:nvSpPr>
        <p:spPr bwMode="auto">
          <a:xfrm>
            <a:off x="673100" y="4687888"/>
            <a:ext cx="5389563" cy="4438650"/>
          </a:xfrm>
          <a:prstGeom prst="rect">
            <a:avLst/>
          </a:prstGeom>
          <a:noFill/>
          <a:ln w="9525">
            <a:noFill/>
            <a:miter lim="800000"/>
            <a:headEnd/>
            <a:tailEnd/>
          </a:ln>
          <a:effectLst/>
        </p:spPr>
        <p:txBody>
          <a:bodyPr vert="horz" wrap="square" lIns="90754" tIns="45377" rIns="90754" bIns="45377"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24582" name="Rectangle 6"/>
          <p:cNvSpPr>
            <a:spLocks noGrp="1" noChangeArrowheads="1"/>
          </p:cNvSpPr>
          <p:nvPr>
            <p:ph type="ftr" sz="quarter" idx="4"/>
          </p:nvPr>
        </p:nvSpPr>
        <p:spPr bwMode="auto">
          <a:xfrm>
            <a:off x="0" y="9371013"/>
            <a:ext cx="2919413" cy="493712"/>
          </a:xfrm>
          <a:prstGeom prst="rect">
            <a:avLst/>
          </a:prstGeom>
          <a:noFill/>
          <a:ln w="9525">
            <a:noFill/>
            <a:miter lim="800000"/>
            <a:headEnd/>
            <a:tailEnd/>
          </a:ln>
          <a:effectLst/>
        </p:spPr>
        <p:txBody>
          <a:bodyPr vert="horz" wrap="square" lIns="90754" tIns="45377" rIns="90754" bIns="45377" numCol="1" anchor="b" anchorCtr="0" compatLnSpc="1">
            <a:prstTxWarp prst="textNoShape">
              <a:avLst/>
            </a:prstTxWarp>
          </a:bodyPr>
          <a:lstStyle>
            <a:lvl1pPr algn="l" defTabSz="908050">
              <a:defRPr sz="1200">
                <a:solidFill>
                  <a:schemeClr val="tx1"/>
                </a:solidFill>
                <a:ea typeface="ＭＳ Ｐゴシック" pitchFamily="50" charset="-128"/>
              </a:defRPr>
            </a:lvl1pPr>
          </a:lstStyle>
          <a:p>
            <a:pPr>
              <a:defRPr/>
            </a:pPr>
            <a:endParaRPr lang="en-US" altLang="ja-JP"/>
          </a:p>
        </p:txBody>
      </p:sp>
      <p:sp>
        <p:nvSpPr>
          <p:cNvPr id="24583" name="Rectangle 7"/>
          <p:cNvSpPr>
            <a:spLocks noGrp="1" noChangeArrowheads="1"/>
          </p:cNvSpPr>
          <p:nvPr>
            <p:ph type="sldNum" sz="quarter" idx="5"/>
          </p:nvPr>
        </p:nvSpPr>
        <p:spPr bwMode="auto">
          <a:xfrm>
            <a:off x="3814763" y="9371013"/>
            <a:ext cx="2919412" cy="493712"/>
          </a:xfrm>
          <a:prstGeom prst="rect">
            <a:avLst/>
          </a:prstGeom>
          <a:noFill/>
          <a:ln w="9525">
            <a:noFill/>
            <a:miter lim="800000"/>
            <a:headEnd/>
            <a:tailEnd/>
          </a:ln>
          <a:effectLst/>
        </p:spPr>
        <p:txBody>
          <a:bodyPr vert="horz" wrap="square" lIns="90754" tIns="45377" rIns="90754" bIns="45377" numCol="1" anchor="b" anchorCtr="0" compatLnSpc="1">
            <a:prstTxWarp prst="textNoShape">
              <a:avLst/>
            </a:prstTxWarp>
          </a:bodyPr>
          <a:lstStyle>
            <a:lvl1pPr algn="r" defTabSz="908050">
              <a:defRPr sz="1200">
                <a:solidFill>
                  <a:schemeClr val="tx1"/>
                </a:solidFill>
                <a:ea typeface="ＭＳ Ｐゴシック" pitchFamily="50" charset="-128"/>
              </a:defRPr>
            </a:lvl1pPr>
          </a:lstStyle>
          <a:p>
            <a:pPr>
              <a:defRPr/>
            </a:pPr>
            <a:fld id="{6DFFFA24-6827-4E60-8FA6-78E11CB4D315}" type="slidenum">
              <a:rPr lang="en-US" altLang="ja-JP"/>
              <a:pPr>
                <a:defRPr/>
              </a:pPr>
              <a:t>&lt;#&gt;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1</a:t>
            </a:fld>
            <a:endParaRPr lang="en-US" altLang="ja-JP"/>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10</a:t>
            </a:fld>
            <a:endParaRPr lang="en-US" altLang="ja-JP"/>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11</a:t>
            </a:fld>
            <a:endParaRPr lang="en-US" altLang="ja-JP"/>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12</a:t>
            </a:fld>
            <a:endParaRPr lang="en-US" altLang="ja-JP"/>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13</a:t>
            </a:fld>
            <a:endParaRPr lang="en-US" altLang="ja-JP"/>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14</a:t>
            </a:fld>
            <a:endParaRPr lang="en-US" altLang="ja-JP"/>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15</a:t>
            </a:fld>
            <a:endParaRPr lang="en-US" altLang="ja-JP"/>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16</a:t>
            </a:fld>
            <a:endParaRPr lang="en-US" altLang="ja-JP"/>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17</a:t>
            </a:fld>
            <a:endParaRPr lang="en-US" altLang="ja-JP"/>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18</a:t>
            </a:fld>
            <a:endParaRPr lang="en-US" altLang="ja-JP"/>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19</a:t>
            </a:fld>
            <a:endParaRPr lang="en-US"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27E1508A-30E8-4AD8-ADFA-0E122512BCA0}" type="slidenum">
              <a:rPr lang="en-US" altLang="ja-JP" smtClean="0">
                <a:ea typeface="ＭＳ Ｐゴシック" charset="-128"/>
              </a:rPr>
              <a:pPr/>
              <a:t>2</a:t>
            </a:fld>
            <a:endParaRPr lang="en-US" altLang="ja-JP" smtClean="0">
              <a:ea typeface="ＭＳ Ｐゴシック" charset="-128"/>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5C0171E6-3418-4AC3-A5E5-35B985B6D991}" type="slidenum">
              <a:rPr lang="en-US" altLang="ja-JP" smtClean="0">
                <a:ea typeface="ＭＳ Ｐゴシック" charset="-128"/>
              </a:rPr>
              <a:pPr/>
              <a:t>20</a:t>
            </a:fld>
            <a:endParaRPr lang="en-US" altLang="ja-JP" smtClean="0">
              <a:ea typeface="ＭＳ Ｐゴシック" charset="-128"/>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21</a:t>
            </a:fld>
            <a:endParaRPr lang="en-US" altLang="ja-JP"/>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C0F134EE-88C4-422C-BC8B-4C7C4A75F7BC}" type="slidenum">
              <a:rPr lang="en-US" altLang="ja-JP" smtClean="0">
                <a:ea typeface="ＭＳ Ｐゴシック" charset="-128"/>
              </a:rPr>
              <a:pPr/>
              <a:t>22</a:t>
            </a:fld>
            <a:endParaRPr lang="en-US" altLang="ja-JP" smtClean="0">
              <a:ea typeface="ＭＳ Ｐゴシック" charset="-128"/>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23</a:t>
            </a:fld>
            <a:endParaRPr lang="en-US" altLang="ja-JP"/>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E8BD905C-C748-4510-94BC-89351F02F7FF}" type="slidenum">
              <a:rPr lang="en-US" altLang="ja-JP" smtClean="0">
                <a:ea typeface="ＭＳ Ｐゴシック" charset="-128"/>
              </a:rPr>
              <a:pPr/>
              <a:t>24</a:t>
            </a:fld>
            <a:endParaRPr lang="en-US" altLang="ja-JP" smtClean="0">
              <a:ea typeface="ＭＳ Ｐゴシック" charset="-128"/>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25</a:t>
            </a:fld>
            <a:endParaRPr lang="en-US" altLang="ja-JP"/>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26</a:t>
            </a:fld>
            <a:endParaRPr lang="en-US" altLang="ja-JP"/>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27</a:t>
            </a:fld>
            <a:endParaRPr lang="en-US" altLang="ja-JP"/>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77A7F59B-68EB-478C-B74A-D116F0309ABC}" type="slidenum">
              <a:rPr lang="en-US" altLang="ja-JP" smtClean="0">
                <a:ea typeface="ＭＳ Ｐゴシック" charset="-128"/>
              </a:rPr>
              <a:pPr/>
              <a:t>28</a:t>
            </a:fld>
            <a:endParaRPr lang="en-US" altLang="ja-JP" smtClean="0">
              <a:ea typeface="ＭＳ Ｐゴシック" charset="-128"/>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29</a:t>
            </a:fld>
            <a:endParaRPr lang="en-US" altLang="ja-JP"/>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スライド イメージ プレースホルダ 1"/>
          <p:cNvSpPr>
            <a:spLocks noGrp="1" noRot="1" noChangeAspect="1" noTextEdit="1"/>
          </p:cNvSpPr>
          <p:nvPr>
            <p:ph type="sldImg"/>
          </p:nvPr>
        </p:nvSpPr>
        <p:spPr>
          <a:ln/>
        </p:spPr>
      </p:sp>
      <p:sp>
        <p:nvSpPr>
          <p:cNvPr id="77827" name="ノート プレースホルダ 2"/>
          <p:cNvSpPr>
            <a:spLocks noGrp="1"/>
          </p:cNvSpPr>
          <p:nvPr>
            <p:ph type="body" idx="1"/>
          </p:nvPr>
        </p:nvSpPr>
        <p:spPr>
          <a:noFill/>
          <a:ln/>
        </p:spPr>
        <p:txBody>
          <a:bodyPr/>
          <a:lstStyle/>
          <a:p>
            <a:endParaRPr lang="ja-JP" altLang="en-US" smtClean="0">
              <a:ea typeface="ＭＳ Ｐ明朝" charset="-128"/>
            </a:endParaRPr>
          </a:p>
        </p:txBody>
      </p:sp>
      <p:sp>
        <p:nvSpPr>
          <p:cNvPr id="77828" name="スライド番号プレースホルダ 3"/>
          <p:cNvSpPr>
            <a:spLocks noGrp="1"/>
          </p:cNvSpPr>
          <p:nvPr>
            <p:ph type="sldNum" sz="quarter" idx="5"/>
          </p:nvPr>
        </p:nvSpPr>
        <p:spPr>
          <a:noFill/>
        </p:spPr>
        <p:txBody>
          <a:bodyPr/>
          <a:lstStyle/>
          <a:p>
            <a:fld id="{1767832D-F6CD-431D-877B-A6D2E77229C4}" type="slidenum">
              <a:rPr lang="ja-JP" altLang="en-US" smtClean="0">
                <a:ea typeface="ＭＳ Ｐゴシック" charset="-128"/>
              </a:rPr>
              <a:pPr/>
              <a:t>3</a:t>
            </a:fld>
            <a:endParaRPr lang="ja-JP" altLang="en-US" smtClean="0">
              <a:ea typeface="ＭＳ Ｐゴシック"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8FF6CA18-C8EC-41E0-B35E-D79456EA52F6}" type="slidenum">
              <a:rPr lang="en-US" altLang="ja-JP" smtClean="0">
                <a:ea typeface="ＭＳ Ｐゴシック" charset="-128"/>
              </a:rPr>
              <a:pPr/>
              <a:t>30</a:t>
            </a:fld>
            <a:endParaRPr lang="en-US" altLang="ja-JP" smtClean="0">
              <a:ea typeface="ＭＳ Ｐゴシック" charset="-128"/>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31</a:t>
            </a:fld>
            <a:endParaRPr lang="en-US" altLang="ja-JP"/>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32</a:t>
            </a:fld>
            <a:endParaRPr lang="en-US" altLang="ja-JP"/>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33</a:t>
            </a:fld>
            <a:endParaRPr lang="en-US" altLang="ja-JP"/>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E0E55D85-BF14-42AB-82AD-42C553B7CD91}" type="slidenum">
              <a:rPr lang="en-US" altLang="ja-JP" smtClean="0">
                <a:ea typeface="ＭＳ Ｐゴシック" charset="-128"/>
              </a:rPr>
              <a:pPr/>
              <a:t>34</a:t>
            </a:fld>
            <a:endParaRPr lang="en-US" altLang="ja-JP" smtClean="0">
              <a:ea typeface="ＭＳ Ｐゴシック" charset="-128"/>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35</a:t>
            </a:fld>
            <a:endParaRPr lang="en-US" altLang="ja-JP"/>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0D18B336-C317-4C76-B19E-6C15D10326C0}" type="slidenum">
              <a:rPr lang="en-US" altLang="ja-JP" smtClean="0">
                <a:ea typeface="ＭＳ Ｐゴシック" charset="-128"/>
              </a:rPr>
              <a:pPr/>
              <a:t>36</a:t>
            </a:fld>
            <a:endParaRPr lang="en-US" altLang="ja-JP" smtClean="0">
              <a:ea typeface="ＭＳ Ｐゴシック" charset="-128"/>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403112E5-C527-43FA-BBD7-CFB566636C97}" type="slidenum">
              <a:rPr lang="en-US" altLang="ja-JP" smtClean="0">
                <a:ea typeface="ＭＳ Ｐゴシック" charset="-128"/>
              </a:rPr>
              <a:pPr/>
              <a:t>37</a:t>
            </a:fld>
            <a:endParaRPr lang="en-US" altLang="ja-JP" smtClean="0">
              <a:ea typeface="ＭＳ Ｐゴシック" charset="-128"/>
            </a:endParaRPr>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38</a:t>
            </a:fld>
            <a:endParaRPr lang="en-US" altLang="ja-JP"/>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39</a:t>
            </a:fld>
            <a:endParaRPr lang="en-US" altLang="ja-JP"/>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C0446D31-4538-443D-80C7-94026CDC08F5}" type="slidenum">
              <a:rPr lang="en-US" altLang="ja-JP" smtClean="0">
                <a:ea typeface="ＭＳ Ｐゴシック" charset="-128"/>
              </a:rPr>
              <a:pPr/>
              <a:t>4</a:t>
            </a:fld>
            <a:endParaRPr lang="en-US" altLang="ja-JP" smtClean="0">
              <a:ea typeface="ＭＳ Ｐゴシック" charset="-128"/>
            </a:endParaRPr>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40</a:t>
            </a:fld>
            <a:endParaRPr lang="en-US" altLang="ja-JP"/>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41</a:t>
            </a:fld>
            <a:endParaRPr lang="en-US" altLang="ja-JP"/>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C97BE8EB-50C1-4660-8F29-C2C6AAA5CA6F}" type="slidenum">
              <a:rPr lang="en-US" altLang="ja-JP" smtClean="0">
                <a:ea typeface="ＭＳ Ｐゴシック" charset="-128"/>
              </a:rPr>
              <a:pPr/>
              <a:t>42</a:t>
            </a:fld>
            <a:endParaRPr lang="en-US" altLang="ja-JP" smtClean="0">
              <a:ea typeface="ＭＳ Ｐゴシック" charset="-128"/>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43</a:t>
            </a:fld>
            <a:endParaRPr lang="en-US" altLang="ja-JP"/>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3C25F003-9277-40BE-B6BC-E9035428C4F0}" type="slidenum">
              <a:rPr lang="en-US" altLang="ja-JP" smtClean="0">
                <a:ea typeface="ＭＳ Ｐゴシック" charset="-128"/>
              </a:rPr>
              <a:pPr/>
              <a:t>44</a:t>
            </a:fld>
            <a:endParaRPr lang="en-US" altLang="ja-JP" smtClean="0">
              <a:ea typeface="ＭＳ Ｐゴシック" charset="-128"/>
            </a:endParaRPr>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45</a:t>
            </a:fld>
            <a:endParaRPr lang="en-US" altLang="ja-JP"/>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5D9B2348-B5DA-436F-9D86-8F5BF1C2C7C8}" type="slidenum">
              <a:rPr lang="en-US" altLang="ja-JP" smtClean="0">
                <a:ea typeface="ＭＳ Ｐゴシック" charset="-128"/>
              </a:rPr>
              <a:pPr/>
              <a:t>46</a:t>
            </a:fld>
            <a:endParaRPr lang="en-US" altLang="ja-JP" smtClean="0">
              <a:ea typeface="ＭＳ Ｐゴシック" charset="-128"/>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47</a:t>
            </a:fld>
            <a:endParaRPr lang="en-US" altLang="ja-JP"/>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35560C82-2DCC-4D24-85C2-9B76193394CE}" type="slidenum">
              <a:rPr lang="en-US" altLang="ja-JP" smtClean="0">
                <a:ea typeface="ＭＳ Ｐゴシック" charset="-128"/>
              </a:rPr>
              <a:pPr/>
              <a:t>48</a:t>
            </a:fld>
            <a:endParaRPr lang="en-US" altLang="ja-JP" smtClean="0">
              <a:ea typeface="ＭＳ Ｐゴシック" charset="-128"/>
            </a:endParaRPr>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49</a:t>
            </a:fld>
            <a:endParaRPr lang="en-US" altLang="ja-JP"/>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970CCF6A-C954-4406-AED8-2B8D4D779DDD}" type="slidenum">
              <a:rPr lang="en-US" altLang="ja-JP" smtClean="0">
                <a:ea typeface="ＭＳ Ｐゴシック" charset="-128"/>
              </a:rPr>
              <a:pPr/>
              <a:t>5</a:t>
            </a:fld>
            <a:endParaRPr lang="en-US" altLang="ja-JP" smtClean="0">
              <a:ea typeface="ＭＳ Ｐゴシック" charset="-128"/>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50</a:t>
            </a:fld>
            <a:endParaRPr lang="en-US" altLang="ja-JP"/>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51</a:t>
            </a:fld>
            <a:endParaRPr lang="en-US" altLang="ja-JP"/>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B5A3D72B-D04F-41CB-9189-5CFBC2DD235F}" type="slidenum">
              <a:rPr lang="en-US" altLang="ja-JP" smtClean="0">
                <a:ea typeface="ＭＳ Ｐゴシック" charset="-128"/>
              </a:rPr>
              <a:pPr/>
              <a:t>52</a:t>
            </a:fld>
            <a:endParaRPr lang="en-US" altLang="ja-JP" smtClean="0">
              <a:ea typeface="ＭＳ Ｐゴシック" charset="-128"/>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53</a:t>
            </a:fld>
            <a:endParaRPr lang="en-US" altLang="ja-JP"/>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54</a:t>
            </a:fld>
            <a:endParaRPr lang="en-US" altLang="ja-JP"/>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55</a:t>
            </a:fld>
            <a:endParaRPr lang="en-US" altLang="ja-JP"/>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97B48D81-450F-4B68-8924-4D24F0B7A10A}" type="slidenum">
              <a:rPr lang="en-US" altLang="ja-JP" smtClean="0">
                <a:ea typeface="ＭＳ Ｐゴシック" charset="-128"/>
              </a:rPr>
              <a:pPr/>
              <a:t>56</a:t>
            </a:fld>
            <a:endParaRPr lang="en-US" altLang="ja-JP" smtClean="0">
              <a:ea typeface="ＭＳ Ｐゴシック" charset="-128"/>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57</a:t>
            </a:fld>
            <a:endParaRPr lang="en-US" altLang="ja-JP"/>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58</a:t>
            </a:fld>
            <a:endParaRPr lang="en-US" altLang="ja-JP"/>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59</a:t>
            </a:fld>
            <a:endParaRPr lang="en-US" altLang="ja-JP"/>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94247EB9-DEE8-44C9-98D4-F124AAD82E27}" type="slidenum">
              <a:rPr lang="en-US" altLang="ja-JP" smtClean="0">
                <a:ea typeface="ＭＳ Ｐゴシック" charset="-128"/>
              </a:rPr>
              <a:pPr/>
              <a:t>6</a:t>
            </a:fld>
            <a:endParaRPr lang="en-US" altLang="ja-JP" smtClean="0">
              <a:ea typeface="ＭＳ Ｐゴシック" charset="-128"/>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60</a:t>
            </a:fld>
            <a:endParaRPr lang="en-US" altLang="ja-JP"/>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6DFFFA24-6827-4E60-8FA6-78E11CB4D315}" type="slidenum">
              <a:rPr lang="en-US" altLang="ja-JP" smtClean="0"/>
              <a:pPr>
                <a:defRPr/>
              </a:pPr>
              <a:t>61</a:t>
            </a:fld>
            <a:endParaRPr lang="en-US" altLang="ja-JP"/>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05103E6A-C654-498C-8769-C89D1DB888A3}" type="slidenum">
              <a:rPr lang="en-US" altLang="ja-JP" smtClean="0">
                <a:ea typeface="ＭＳ Ｐゴシック" charset="-128"/>
              </a:rPr>
              <a:pPr/>
              <a:t>7</a:t>
            </a:fld>
            <a:endParaRPr lang="en-US" altLang="ja-JP" smtClean="0">
              <a:ea typeface="ＭＳ Ｐゴシック" charset="-128"/>
            </a:endParaRPr>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604EA828-8E01-4A98-8B4C-96E89AC49C7C}" type="slidenum">
              <a:rPr lang="en-US" altLang="ja-JP" smtClean="0">
                <a:ea typeface="ＭＳ Ｐゴシック" charset="-128"/>
              </a:rPr>
              <a:pPr/>
              <a:t>8</a:t>
            </a:fld>
            <a:endParaRPr lang="en-US" altLang="ja-JP" smtClean="0">
              <a:ea typeface="ＭＳ Ｐゴシック" charset="-128"/>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ea typeface="ＭＳ Ｐ明朝"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85B65672-2F0C-4F44-A0CE-79CF75DF1D28}" type="slidenum">
              <a:rPr lang="en-US" altLang="ja-JP" smtClean="0">
                <a:ea typeface="ＭＳ Ｐゴシック" charset="-128"/>
              </a:rPr>
              <a:pPr/>
              <a:t>9</a:t>
            </a:fld>
            <a:endParaRPr lang="en-US" altLang="ja-JP" smtClean="0">
              <a:ea typeface="ＭＳ Ｐゴシック" charset="-128"/>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xfrm>
            <a:off x="673100" y="4686300"/>
            <a:ext cx="5389563" cy="4440238"/>
          </a:xfrm>
          <a:noFill/>
          <a:ln/>
        </p:spPr>
        <p:txBody>
          <a:bodyPr/>
          <a:lstStyle/>
          <a:p>
            <a:pPr eaLnBrk="1" hangingPunct="1"/>
            <a:endParaRPr lang="ja-JP" altLang="ja-JP" smtClean="0">
              <a:ea typeface="ＭＳ Ｐ明朝"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op">
    <p:spTree>
      <p:nvGrpSpPr>
        <p:cNvPr id="1" name=""/>
        <p:cNvGrpSpPr/>
        <p:nvPr/>
      </p:nvGrpSpPr>
      <p:grpSpPr>
        <a:xfrm>
          <a:off x="0" y="0"/>
          <a:ext cx="0" cy="0"/>
          <a:chOff x="0" y="0"/>
          <a:chExt cx="0" cy="0"/>
        </a:xfrm>
      </p:grpSpPr>
      <p:pic>
        <p:nvPicPr>
          <p:cNvPr id="3" name="図 7" descr="Blue-Top01-02.jpg"/>
          <p:cNvPicPr>
            <a:picLocks noChangeAspect="1"/>
          </p:cNvPicPr>
          <p:nvPr/>
        </p:nvPicPr>
        <p:blipFill>
          <a:blip r:embed="rId2" cstate="screen"/>
          <a:srcRect/>
          <a:stretch>
            <a:fillRect/>
          </a:stretch>
        </p:blipFill>
        <p:spPr bwMode="auto">
          <a:xfrm>
            <a:off x="0" y="0"/>
            <a:ext cx="9144000" cy="6858000"/>
          </a:xfrm>
          <a:prstGeom prst="rect">
            <a:avLst/>
          </a:prstGeom>
          <a:noFill/>
          <a:ln w="9525">
            <a:noFill/>
            <a:miter lim="800000"/>
            <a:headEnd/>
            <a:tailEnd/>
          </a:ln>
        </p:spPr>
      </p:pic>
      <p:pic>
        <p:nvPicPr>
          <p:cNvPr id="4" name="図 8" descr="Logo_SSCORE.png"/>
          <p:cNvPicPr>
            <a:picLocks noChangeAspect="1"/>
          </p:cNvPicPr>
          <p:nvPr/>
        </p:nvPicPr>
        <p:blipFill>
          <a:blip r:embed="rId3" cstate="screen"/>
          <a:srcRect/>
          <a:stretch>
            <a:fillRect/>
          </a:stretch>
        </p:blipFill>
        <p:spPr bwMode="auto">
          <a:xfrm>
            <a:off x="4192588" y="2420938"/>
            <a:ext cx="3979862" cy="517525"/>
          </a:xfrm>
          <a:prstGeom prst="rect">
            <a:avLst/>
          </a:prstGeom>
          <a:noFill/>
          <a:ln w="9525">
            <a:noFill/>
            <a:miter lim="800000"/>
            <a:headEnd/>
            <a:tailEnd/>
          </a:ln>
        </p:spPr>
      </p:pic>
      <p:sp>
        <p:nvSpPr>
          <p:cNvPr id="14" name="テキスト プレースホルダ 13"/>
          <p:cNvSpPr>
            <a:spLocks noGrp="1"/>
          </p:cNvSpPr>
          <p:nvPr>
            <p:ph type="body" sz="quarter" idx="10"/>
          </p:nvPr>
        </p:nvSpPr>
        <p:spPr>
          <a:xfrm>
            <a:off x="4284663" y="2924944"/>
            <a:ext cx="4535487" cy="647700"/>
          </a:xfrm>
        </p:spPr>
        <p:txBody>
          <a:bodyPr>
            <a:normAutofit/>
          </a:bodyPr>
          <a:lstStyle>
            <a:lvl1pPr>
              <a:buNone/>
              <a:defRPr sz="2000" b="0">
                <a:solidFill>
                  <a:schemeClr val="bg1"/>
                </a:solidFill>
                <a:latin typeface="+mj-lt"/>
                <a:ea typeface="+mj-ea"/>
              </a:defRPr>
            </a:lvl1pPr>
          </a:lstStyle>
          <a:p>
            <a:pPr lvl="0"/>
            <a:r>
              <a:rPr lang="ja-JP" altLang="en-US" smtClean="0"/>
              <a:t>マスタ テキストの書式設定</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pic>
        <p:nvPicPr>
          <p:cNvPr id="3" name="図 7" descr="Blue_Agenda.png"/>
          <p:cNvPicPr>
            <a:picLocks noChangeAspect="1"/>
          </p:cNvPicPr>
          <p:nvPr/>
        </p:nvPicPr>
        <p:blipFill>
          <a:blip r:embed="rId3" cstate="screen"/>
          <a:srcRect/>
          <a:stretch>
            <a:fillRect/>
          </a:stretch>
        </p:blipFill>
        <p:spPr bwMode="auto">
          <a:xfrm>
            <a:off x="971550" y="2808288"/>
            <a:ext cx="1481138" cy="682625"/>
          </a:xfrm>
          <a:prstGeom prst="rect">
            <a:avLst/>
          </a:prstGeom>
          <a:noFill/>
          <a:ln w="9525">
            <a:noFill/>
            <a:miter lim="800000"/>
            <a:headEnd/>
            <a:tailEnd/>
          </a:ln>
        </p:spPr>
      </p:pic>
      <p:sp>
        <p:nvSpPr>
          <p:cNvPr id="7" name="テキスト プレースホルダ 6"/>
          <p:cNvSpPr>
            <a:spLocks noGrp="1"/>
          </p:cNvSpPr>
          <p:nvPr>
            <p:ph type="body" sz="quarter" idx="10"/>
          </p:nvPr>
        </p:nvSpPr>
        <p:spPr>
          <a:xfrm>
            <a:off x="3600000" y="864000"/>
            <a:ext cx="5286412" cy="5661344"/>
          </a:xfrm>
          <a:prstGeom prst="rect">
            <a:avLst/>
          </a:prstGeom>
          <a:noFill/>
        </p:spPr>
        <p:txBody>
          <a:bodyPr anchor="ctr">
            <a:normAutofit/>
          </a:bodyPr>
          <a:lstStyle>
            <a:lvl1pPr fontAlgn="auto">
              <a:lnSpc>
                <a:spcPts val="2800"/>
              </a:lnSpc>
              <a:buFontTx/>
              <a:buNone/>
              <a:defRPr sz="1900" baseline="0">
                <a:solidFill>
                  <a:schemeClr val="bg1"/>
                </a:solidFill>
                <a:latin typeface="+mn-lt"/>
                <a:ea typeface="+mn-ea"/>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smtClean="0"/>
              <a:t>マスタ テキストの書式設定</a:t>
            </a:r>
          </a:p>
        </p:txBody>
      </p:sp>
      <p:sp>
        <p:nvSpPr>
          <p:cNvPr id="4" name="フッター プレースホルダ 4"/>
          <p:cNvSpPr>
            <a:spLocks noGrp="1"/>
          </p:cNvSpPr>
          <p:nvPr>
            <p:ph type="ftr" sz="quarter" idx="11"/>
          </p:nvPr>
        </p:nvSpPr>
        <p:spPr/>
        <p:txBody>
          <a:bodyPr/>
          <a:lstStyle>
            <a:lvl1pPr algn="l">
              <a:defRPr sz="700" baseline="0">
                <a:solidFill>
                  <a:schemeClr val="bg1"/>
                </a:solidFill>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hapter Title">
    <p:bg>
      <p:bgPr>
        <a:blipFill dpi="0" rotWithShape="0">
          <a:blip r:embed="rId2" cstate="screen"/>
          <a:srcRect/>
          <a:stretch>
            <a:fillRect/>
          </a:stretch>
        </a:blip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a:xfrm>
            <a:off x="504000" y="1124744"/>
            <a:ext cx="5400000" cy="1295944"/>
          </a:xfrm>
          <a:prstGeom prst="rect">
            <a:avLst/>
          </a:prstGeom>
        </p:spPr>
        <p:txBody>
          <a:bodyPr anchor="b">
            <a:normAutofit/>
          </a:bodyPr>
          <a:lstStyle>
            <a:lvl1pPr algn="l" fontAlgn="auto">
              <a:lnSpc>
                <a:spcPts val="3400"/>
              </a:lnSpc>
              <a:defRPr sz="2500" b="0" cap="none" spc="100" baseline="0">
                <a:ln>
                  <a:noFill/>
                </a:ln>
                <a:solidFill>
                  <a:schemeClr val="bg1"/>
                </a:solidFill>
                <a:effectLst/>
                <a:latin typeface="+mj-lt"/>
                <a:ea typeface="+mj-ea"/>
              </a:defRPr>
            </a:lvl1pPr>
          </a:lstStyle>
          <a:p>
            <a:r>
              <a:rPr lang="ja-JP" altLang="en-US" smtClean="0"/>
              <a:t>マスタ タイトルの書式設定</a:t>
            </a:r>
            <a:endParaRPr lang="ja-JP" altLang="en-US" dirty="0"/>
          </a:p>
        </p:txBody>
      </p:sp>
      <p:sp>
        <p:nvSpPr>
          <p:cNvPr id="7" name="テキスト プレースホルダ 6"/>
          <p:cNvSpPr>
            <a:spLocks noGrp="1"/>
          </p:cNvSpPr>
          <p:nvPr>
            <p:ph type="body" sz="quarter" idx="10"/>
          </p:nvPr>
        </p:nvSpPr>
        <p:spPr>
          <a:xfrm>
            <a:off x="504000" y="3284984"/>
            <a:ext cx="3095625" cy="1944687"/>
          </a:xfrm>
        </p:spPr>
        <p:txBody>
          <a:bodyPr>
            <a:normAutofit/>
          </a:bodyPr>
          <a:lstStyle>
            <a:lvl1pPr>
              <a:lnSpc>
                <a:spcPts val="2200"/>
              </a:lnSpc>
              <a:buFontTx/>
              <a:buNone/>
              <a:defRPr sz="1400">
                <a:solidFill>
                  <a:schemeClr val="bg1"/>
                </a:solidFill>
              </a:defRPr>
            </a:lvl1pPr>
          </a:lstStyle>
          <a:p>
            <a:pPr lvl="0"/>
            <a:r>
              <a:rPr lang="ja-JP" altLang="en-US" smtClean="0"/>
              <a:t>マスタ テキストの書式設定</a:t>
            </a:r>
          </a:p>
        </p:txBody>
      </p:sp>
      <p:sp>
        <p:nvSpPr>
          <p:cNvPr id="4" name="フッター プレースホルダ 4"/>
          <p:cNvSpPr>
            <a:spLocks noGrp="1"/>
          </p:cNvSpPr>
          <p:nvPr>
            <p:ph type="ftr" sz="quarter" idx="11"/>
          </p:nvPr>
        </p:nvSpPr>
        <p:spPr/>
        <p:txBody>
          <a:bodyPr/>
          <a:lstStyle>
            <a:lvl1pPr algn="l">
              <a:defRPr sz="700" baseline="0">
                <a:solidFill>
                  <a:schemeClr val="bg1"/>
                </a:solidFill>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General 2 Columns">
    <p:spTree>
      <p:nvGrpSpPr>
        <p:cNvPr id="1" name=""/>
        <p:cNvGrpSpPr/>
        <p:nvPr/>
      </p:nvGrpSpPr>
      <p:grpSpPr>
        <a:xfrm>
          <a:off x="0" y="0"/>
          <a:ext cx="0" cy="0"/>
          <a:chOff x="0" y="0"/>
          <a:chExt cx="0" cy="0"/>
        </a:xfrm>
      </p:grpSpPr>
      <p:sp>
        <p:nvSpPr>
          <p:cNvPr id="10" name="コンテンツ プレースホルダ 9"/>
          <p:cNvSpPr>
            <a:spLocks noGrp="1"/>
          </p:cNvSpPr>
          <p:nvPr>
            <p:ph sz="quarter" idx="13"/>
          </p:nvPr>
        </p:nvSpPr>
        <p:spPr>
          <a:xfrm>
            <a:off x="4680000" y="1440000"/>
            <a:ext cx="3960000" cy="4860000"/>
          </a:xfrm>
        </p:spPr>
        <p:txBody>
          <a:bodyPr/>
          <a:lstStyle>
            <a:lvl1pPr>
              <a:buClr>
                <a:schemeClr val="accent1">
                  <a:lumMod val="20000"/>
                  <a:lumOff val="80000"/>
                </a:schemeClr>
              </a:buClr>
              <a:defRPr/>
            </a:lvl1pPr>
            <a:lvl2pPr>
              <a:buClr>
                <a:schemeClr val="accent1">
                  <a:lumMod val="20000"/>
                  <a:lumOff val="80000"/>
                </a:schemeClr>
              </a:buClr>
              <a:defRPr/>
            </a:lvl2pPr>
            <a:lvl3pPr>
              <a:buClr>
                <a:schemeClr val="accent1">
                  <a:lumMod val="20000"/>
                  <a:lumOff val="80000"/>
                </a:schemeClr>
              </a:buClr>
              <a:defRPr/>
            </a:lvl3pPr>
            <a:lvl4pPr>
              <a:buClr>
                <a:schemeClr val="accent1">
                  <a:lumMod val="20000"/>
                  <a:lumOff val="80000"/>
                </a:schemeClr>
              </a:buClr>
              <a:defRPr/>
            </a:lvl4pPr>
            <a:lvl5pPr>
              <a:buClr>
                <a:schemeClr val="accent1">
                  <a:lumMod val="20000"/>
                  <a:lumOff val="80000"/>
                </a:schemeClr>
              </a:buClr>
              <a:defRPr/>
            </a:lvl5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
        <p:nvSpPr>
          <p:cNvPr id="7" name="タイトル 6"/>
          <p:cNvSpPr>
            <a:spLocks noGrp="1"/>
          </p:cNvSpPr>
          <p:nvPr>
            <p:ph type="title"/>
          </p:nvPr>
        </p:nvSpPr>
        <p:spPr/>
        <p:txBody>
          <a:bodyPr/>
          <a:lstStyle>
            <a:lvl1pPr>
              <a:defRPr b="0" baseline="0"/>
            </a:lvl1pPr>
          </a:lstStyle>
          <a:p>
            <a:r>
              <a:rPr lang="ja-JP" altLang="en-US" smtClean="0"/>
              <a:t>マスタ タイトルの書式設定</a:t>
            </a:r>
            <a:endParaRPr lang="ja-JP" altLang="en-US" dirty="0"/>
          </a:p>
        </p:txBody>
      </p:sp>
      <p:sp>
        <p:nvSpPr>
          <p:cNvPr id="9" name="コンテンツ プレースホルダ 8"/>
          <p:cNvSpPr>
            <a:spLocks noGrp="1"/>
          </p:cNvSpPr>
          <p:nvPr>
            <p:ph sz="quarter" idx="14"/>
          </p:nvPr>
        </p:nvSpPr>
        <p:spPr>
          <a:xfrm>
            <a:off x="504000" y="1440000"/>
            <a:ext cx="3960000" cy="4860000"/>
          </a:xfrm>
        </p:spPr>
        <p:txBody>
          <a:bodyPr/>
          <a:lstStyle>
            <a:lvl1pPr>
              <a:buClr>
                <a:schemeClr val="accent1">
                  <a:lumMod val="20000"/>
                  <a:lumOff val="80000"/>
                </a:schemeClr>
              </a:buClr>
              <a:defRPr/>
            </a:lvl1pPr>
            <a:lvl2pPr>
              <a:buClr>
                <a:schemeClr val="accent1">
                  <a:lumMod val="20000"/>
                  <a:lumOff val="80000"/>
                </a:schemeClr>
              </a:buClr>
              <a:defRPr/>
            </a:lvl2pPr>
            <a:lvl3pPr>
              <a:buClr>
                <a:schemeClr val="accent1">
                  <a:lumMod val="20000"/>
                  <a:lumOff val="80000"/>
                </a:schemeClr>
              </a:buClr>
              <a:defRPr/>
            </a:lvl3pPr>
            <a:lvl4pPr>
              <a:buClr>
                <a:schemeClr val="accent1">
                  <a:lumMod val="20000"/>
                  <a:lumOff val="80000"/>
                </a:schemeClr>
              </a:buClr>
              <a:defRPr/>
            </a:lvl4pPr>
            <a:lvl5pPr>
              <a:buClr>
                <a:schemeClr val="accent1">
                  <a:lumMod val="20000"/>
                  <a:lumOff val="80000"/>
                </a:schemeClr>
              </a:buClr>
              <a:defRPr/>
            </a:lvl5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
        <p:nvSpPr>
          <p:cNvPr id="5" name="フッター プレースホルダ 4"/>
          <p:cNvSpPr>
            <a:spLocks noGrp="1"/>
          </p:cNvSpPr>
          <p:nvPr>
            <p:ph type="ftr" sz="quarter" idx="15"/>
          </p:nvPr>
        </p:nvSpPr>
        <p:spPr/>
        <p:txBody>
          <a:bodyPr anchorCtr="0"/>
          <a:lstStyle>
            <a:lvl1pPr>
              <a:defRPr sz="700"/>
            </a:lvl1pPr>
          </a:lstStyle>
          <a:p>
            <a:pPr>
              <a:defRPr/>
            </a:pPr>
            <a:r>
              <a:rPr lang="en-US" altLang="ja-JP" dirty="0" smtClean="0"/>
              <a:t>© 2014  SuperStream Inc. All rights reserved.</a:t>
            </a:r>
            <a:endParaRPr lang="en-US" altLang="ja-JP" dirty="0"/>
          </a:p>
        </p:txBody>
      </p:sp>
      <p:sp>
        <p:nvSpPr>
          <p:cNvPr id="6" name="スライド番号プレースホルダ 5"/>
          <p:cNvSpPr>
            <a:spLocks noGrp="1"/>
          </p:cNvSpPr>
          <p:nvPr>
            <p:ph type="sldNum" sz="quarter" idx="16"/>
          </p:nvPr>
        </p:nvSpPr>
        <p:spPr/>
        <p:txBody>
          <a:bodyPr anchorCtr="0"/>
          <a:lstStyle>
            <a:lvl1pPr algn="r">
              <a:defRPr sz="900">
                <a:latin typeface="+mn-lt"/>
              </a:defRPr>
            </a:lvl1pPr>
          </a:lstStyle>
          <a:p>
            <a:pPr>
              <a:defRPr/>
            </a:pPr>
            <a:fld id="{2FD21787-ACDB-4FD7-BA15-90AA892A1233}" type="slidenum">
              <a:rPr lang="en-US" altLang="ja-JP"/>
              <a:pPr>
                <a:defRPr/>
              </a:pPr>
              <a:t>&lt;#&gt;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フッター プレースホルダ 4"/>
          <p:cNvSpPr>
            <a:spLocks noGrp="1"/>
          </p:cNvSpPr>
          <p:nvPr>
            <p:ph type="ftr" sz="quarter" idx="10"/>
          </p:nvPr>
        </p:nvSpPr>
        <p:spPr/>
        <p:txBody>
          <a:bodyPr/>
          <a:lstStyle>
            <a:lvl1pPr>
              <a:defRPr/>
            </a:lvl1pPr>
          </a:lstStyle>
          <a:p>
            <a:pPr>
              <a:defRPr/>
            </a:pPr>
            <a:r>
              <a:rPr lang="en-US" altLang="ja-JP" dirty="0" smtClean="0"/>
              <a:t>© 2014  SuperStream Inc. All rights reserved.</a:t>
            </a:r>
            <a:endParaRPr lang="en-US" altLang="ja-JP" dirty="0"/>
          </a:p>
        </p:txBody>
      </p:sp>
      <p:sp>
        <p:nvSpPr>
          <p:cNvPr id="4" name="スライド番号プレースホルダ 5"/>
          <p:cNvSpPr>
            <a:spLocks noGrp="1"/>
          </p:cNvSpPr>
          <p:nvPr>
            <p:ph type="sldNum" sz="quarter" idx="11"/>
          </p:nvPr>
        </p:nvSpPr>
        <p:spPr/>
        <p:txBody>
          <a:bodyPr/>
          <a:lstStyle>
            <a:lvl1pPr>
              <a:defRPr/>
            </a:lvl1pPr>
          </a:lstStyle>
          <a:p>
            <a:pPr>
              <a:defRPr/>
            </a:pPr>
            <a:fld id="{70E652CB-D5D3-4E7D-BF20-E038F8D5133A}" type="slidenum">
              <a:rPr lang="en-US" altLang="ja-JP"/>
              <a:pPr>
                <a:defRPr/>
              </a:pPr>
              <a:t>&lt;#&gt;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フッター プレースホルダ 4"/>
          <p:cNvSpPr>
            <a:spLocks noGrp="1"/>
          </p:cNvSpPr>
          <p:nvPr>
            <p:ph type="ftr" sz="quarter" idx="10"/>
          </p:nvPr>
        </p:nvSpPr>
        <p:spPr/>
        <p:txBody>
          <a:bodyPr/>
          <a:lstStyle>
            <a:lvl1pPr>
              <a:defRPr/>
            </a:lvl1pPr>
          </a:lstStyle>
          <a:p>
            <a:pPr>
              <a:defRPr/>
            </a:pPr>
            <a:r>
              <a:rPr lang="en-US" altLang="ja-JP" dirty="0" smtClean="0"/>
              <a:t>© 2014  SuperStream Inc. All rights reserved.</a:t>
            </a:r>
            <a:endParaRPr lang="en-US" altLang="ja-JP" dirty="0"/>
          </a:p>
        </p:txBody>
      </p:sp>
      <p:sp>
        <p:nvSpPr>
          <p:cNvPr id="5" name="スライド番号プレースホルダ 5"/>
          <p:cNvSpPr>
            <a:spLocks noGrp="1"/>
          </p:cNvSpPr>
          <p:nvPr>
            <p:ph type="sldNum" sz="quarter" idx="11"/>
          </p:nvPr>
        </p:nvSpPr>
        <p:spPr/>
        <p:txBody>
          <a:bodyPr/>
          <a:lstStyle>
            <a:lvl1pPr>
              <a:defRPr/>
            </a:lvl1pPr>
          </a:lstStyle>
          <a:p>
            <a:pPr>
              <a:defRPr/>
            </a:pPr>
            <a:fld id="{EA6779C1-8DF3-4E97-807D-AE0E5F5287C4}" type="slidenum">
              <a:rPr lang="en-US" altLang="ja-JP"/>
              <a:pPr>
                <a:defRPr/>
              </a:pPr>
              <a:t>&lt;#&gt;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503238" y="1438275"/>
            <a:ext cx="3989387" cy="431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5025" y="1438275"/>
            <a:ext cx="3990975" cy="431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フッター プレースホルダ 4"/>
          <p:cNvSpPr>
            <a:spLocks noGrp="1"/>
          </p:cNvSpPr>
          <p:nvPr>
            <p:ph type="ftr" sz="quarter" idx="10"/>
          </p:nvPr>
        </p:nvSpPr>
        <p:spPr/>
        <p:txBody>
          <a:bodyPr/>
          <a:lstStyle>
            <a:lvl1pPr>
              <a:defRPr/>
            </a:lvl1pPr>
          </a:lstStyle>
          <a:p>
            <a:pPr>
              <a:defRPr/>
            </a:pPr>
            <a:r>
              <a:rPr lang="en-US" altLang="ja-JP" dirty="0" smtClean="0"/>
              <a:t>© 2014  SuperStream Inc. All rights reserved.</a:t>
            </a:r>
            <a:endParaRPr lang="en-US" altLang="ja-JP" dirty="0"/>
          </a:p>
        </p:txBody>
      </p:sp>
      <p:sp>
        <p:nvSpPr>
          <p:cNvPr id="6" name="スライド番号プレースホルダ 5"/>
          <p:cNvSpPr>
            <a:spLocks noGrp="1"/>
          </p:cNvSpPr>
          <p:nvPr>
            <p:ph type="sldNum" sz="quarter" idx="11"/>
          </p:nvPr>
        </p:nvSpPr>
        <p:spPr/>
        <p:txBody>
          <a:bodyPr/>
          <a:lstStyle>
            <a:lvl1pPr>
              <a:defRPr/>
            </a:lvl1pPr>
          </a:lstStyle>
          <a:p>
            <a:pPr>
              <a:defRPr/>
            </a:pPr>
            <a:fld id="{8842DBA0-52B7-47FA-B62D-E82E500A7CE8}" type="slidenum">
              <a:rPr lang="en-US" altLang="ja-JP"/>
              <a:pPr>
                <a:defRPr/>
              </a:pPr>
              <a:t>&lt;#&gt;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03238" y="215900"/>
            <a:ext cx="8229600" cy="1008063"/>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503238" y="1438275"/>
            <a:ext cx="3989387" cy="43180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5025" y="1438275"/>
            <a:ext cx="3990975" cy="2082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45025" y="3673475"/>
            <a:ext cx="3990975" cy="2082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フッター プレースホルダ 5"/>
          <p:cNvSpPr>
            <a:spLocks noGrp="1"/>
          </p:cNvSpPr>
          <p:nvPr>
            <p:ph type="ftr" sz="quarter" idx="10"/>
          </p:nvPr>
        </p:nvSpPr>
        <p:spPr>
          <a:xfrm>
            <a:off x="304800" y="6459538"/>
            <a:ext cx="2159000" cy="179387"/>
          </a:xfrm>
        </p:spPr>
        <p:txBody>
          <a:bodyPr/>
          <a:lstStyle>
            <a:lvl1pPr>
              <a:defRPr/>
            </a:lvl1pPr>
          </a:lstStyle>
          <a:p>
            <a:pPr>
              <a:defRPr/>
            </a:pPr>
            <a:r>
              <a:rPr lang="en-US" altLang="ja-JP" dirty="0" smtClean="0"/>
              <a:t>© 2014  SuperStream Inc. All rights reserved.</a:t>
            </a:r>
            <a:endParaRPr lang="en-US" altLang="ja-JP" dirty="0"/>
          </a:p>
        </p:txBody>
      </p:sp>
      <p:sp>
        <p:nvSpPr>
          <p:cNvPr id="7" name="スライド番号プレースホルダ 6"/>
          <p:cNvSpPr>
            <a:spLocks noGrp="1"/>
          </p:cNvSpPr>
          <p:nvPr>
            <p:ph type="sldNum" sz="quarter" idx="11"/>
          </p:nvPr>
        </p:nvSpPr>
        <p:spPr>
          <a:xfrm>
            <a:off x="250825" y="6081713"/>
            <a:ext cx="539750" cy="360362"/>
          </a:xfrm>
        </p:spPr>
        <p:txBody>
          <a:bodyPr/>
          <a:lstStyle>
            <a:lvl1pPr>
              <a:defRPr/>
            </a:lvl1pPr>
          </a:lstStyle>
          <a:p>
            <a:pPr>
              <a:defRPr/>
            </a:pPr>
            <a:fld id="{F9CB90EF-D89E-4B6D-9EE1-93E86F5FDD8C}" type="slidenum">
              <a:rPr lang="en-US" altLang="ja-JP"/>
              <a:pPr>
                <a:defRPr/>
              </a:pPr>
              <a:t>&lt;#&gt;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hanks">
    <p:spTree>
      <p:nvGrpSpPr>
        <p:cNvPr id="1" name=""/>
        <p:cNvGrpSpPr/>
        <p:nvPr/>
      </p:nvGrpSpPr>
      <p:grpSpPr>
        <a:xfrm>
          <a:off x="0" y="0"/>
          <a:ext cx="0" cy="0"/>
          <a:chOff x="0" y="0"/>
          <a:chExt cx="0" cy="0"/>
        </a:xfrm>
      </p:grpSpPr>
      <p:pic>
        <p:nvPicPr>
          <p:cNvPr id="2" name="図 7" descr="Blue-Agenda01.jpg"/>
          <p:cNvPicPr>
            <a:picLocks noChangeAspect="1"/>
          </p:cNvPicPr>
          <p:nvPr/>
        </p:nvPicPr>
        <p:blipFill>
          <a:blip r:embed="rId2" cstate="screen"/>
          <a:srcRect/>
          <a:stretch>
            <a:fillRect/>
          </a:stretch>
        </p:blipFill>
        <p:spPr bwMode="auto">
          <a:xfrm>
            <a:off x="0" y="0"/>
            <a:ext cx="9144000" cy="6858000"/>
          </a:xfrm>
          <a:prstGeom prst="rect">
            <a:avLst/>
          </a:prstGeom>
          <a:noFill/>
          <a:ln w="9525">
            <a:noFill/>
            <a:miter lim="800000"/>
            <a:headEnd/>
            <a:tailEnd/>
          </a:ln>
        </p:spPr>
      </p:pic>
      <p:pic>
        <p:nvPicPr>
          <p:cNvPr id="3" name="図 9" descr="Blue_Thanks.png"/>
          <p:cNvPicPr>
            <a:picLocks noChangeAspect="1"/>
          </p:cNvPicPr>
          <p:nvPr/>
        </p:nvPicPr>
        <p:blipFill>
          <a:blip r:embed="rId3" cstate="screen"/>
          <a:srcRect/>
          <a:stretch>
            <a:fillRect/>
          </a:stretch>
        </p:blipFill>
        <p:spPr bwMode="auto">
          <a:xfrm>
            <a:off x="3492500" y="2555875"/>
            <a:ext cx="5046663" cy="585788"/>
          </a:xfrm>
          <a:prstGeom prst="rect">
            <a:avLst/>
          </a:prstGeom>
          <a:noFill/>
          <a:ln w="9525">
            <a:noFill/>
            <a:miter lim="800000"/>
            <a:headEnd/>
            <a:tailEnd/>
          </a:ln>
        </p:spPr>
      </p:pic>
      <p:pic>
        <p:nvPicPr>
          <p:cNvPr id="4" name="図 10" descr="Logo_SSCORE.png"/>
          <p:cNvPicPr>
            <a:picLocks noChangeAspect="1"/>
          </p:cNvPicPr>
          <p:nvPr/>
        </p:nvPicPr>
        <p:blipFill>
          <a:blip r:embed="rId4" cstate="screen"/>
          <a:srcRect/>
          <a:stretch>
            <a:fillRect/>
          </a:stretch>
        </p:blipFill>
        <p:spPr bwMode="auto">
          <a:xfrm>
            <a:off x="3546475" y="3186113"/>
            <a:ext cx="3979863" cy="517525"/>
          </a:xfrm>
          <a:prstGeom prst="rect">
            <a:avLst/>
          </a:prstGeom>
          <a:noFill/>
          <a:ln w="9525">
            <a:noFill/>
            <a:miter lim="800000"/>
            <a:headEnd/>
            <a:tailEnd/>
          </a:ln>
        </p:spPr>
      </p:pic>
      <p:sp>
        <p:nvSpPr>
          <p:cNvPr id="5" name="フッター プレースホルダ 4"/>
          <p:cNvSpPr>
            <a:spLocks noGrp="1"/>
          </p:cNvSpPr>
          <p:nvPr>
            <p:ph type="ftr" sz="quarter" idx="10"/>
          </p:nvPr>
        </p:nvSpPr>
        <p:spPr/>
        <p:txBody>
          <a:bodyPr anchorCtr="0"/>
          <a:lstStyle>
            <a:lvl1pPr>
              <a:defRPr sz="700"/>
            </a:lvl1pPr>
          </a:lstStyle>
          <a:p>
            <a:pPr>
              <a:defRPr/>
            </a:pPr>
            <a:r>
              <a:rPr lang="en-US" altLang="ja-JP" dirty="0" smtClean="0"/>
              <a:t>© 2014  SuperStream Inc. All rights reserved.</a:t>
            </a:r>
            <a:endParaRPr lang="en-US" altLang="ja-JP"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1" cstate="screen"/>
          <a:srcRect/>
          <a:stretch>
            <a:fillRect/>
          </a:stretch>
        </a:blipFill>
        <a:effectLst/>
      </p:bgPr>
    </p:bg>
    <p:spTree>
      <p:nvGrpSpPr>
        <p:cNvPr id="1" name=""/>
        <p:cNvGrpSpPr/>
        <p:nvPr/>
      </p:nvGrpSpPr>
      <p:grpSpPr>
        <a:xfrm>
          <a:off x="0" y="0"/>
          <a:ext cx="0" cy="0"/>
          <a:chOff x="0" y="0"/>
          <a:chExt cx="0" cy="0"/>
        </a:xfrm>
      </p:grpSpPr>
      <p:sp>
        <p:nvSpPr>
          <p:cNvPr id="5" name="フッター プレースホルダ 4"/>
          <p:cNvSpPr>
            <a:spLocks noGrp="1"/>
          </p:cNvSpPr>
          <p:nvPr>
            <p:ph type="ftr" sz="quarter" idx="3"/>
          </p:nvPr>
        </p:nvSpPr>
        <p:spPr>
          <a:xfrm>
            <a:off x="306388" y="6457950"/>
            <a:ext cx="2268537" cy="206375"/>
          </a:xfrm>
          <a:prstGeom prst="rect">
            <a:avLst/>
          </a:prstGeom>
        </p:spPr>
        <p:txBody>
          <a:bodyPr vert="horz" lIns="0" tIns="0" rIns="0" bIns="0" rtlCol="0" anchor="ctr"/>
          <a:lstStyle>
            <a:lvl1pPr algn="l">
              <a:defRPr sz="700" baseline="0">
                <a:solidFill>
                  <a:schemeClr val="bg1"/>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
        <p:nvSpPr>
          <p:cNvPr id="6" name="スライド番号プレースホルダ 5"/>
          <p:cNvSpPr>
            <a:spLocks noGrp="1"/>
          </p:cNvSpPr>
          <p:nvPr>
            <p:ph type="sldNum" sz="quarter" idx="4"/>
          </p:nvPr>
        </p:nvSpPr>
        <p:spPr>
          <a:xfrm>
            <a:off x="8118475" y="6462713"/>
            <a:ext cx="719138" cy="179387"/>
          </a:xfrm>
          <a:prstGeom prst="rect">
            <a:avLst/>
          </a:prstGeom>
        </p:spPr>
        <p:txBody>
          <a:bodyPr vert="horz" lIns="0" tIns="0" rIns="0" bIns="0" rtlCol="0" anchor="ctr"/>
          <a:lstStyle>
            <a:lvl1pPr algn="r">
              <a:defRPr sz="900">
                <a:solidFill>
                  <a:schemeClr val="bg1"/>
                </a:solidFill>
                <a:ea typeface="ＭＳ Ｐゴシック" pitchFamily="50" charset="-128"/>
              </a:defRPr>
            </a:lvl1pPr>
          </a:lstStyle>
          <a:p>
            <a:pPr>
              <a:defRPr/>
            </a:pPr>
            <a:fld id="{0CCE0AC0-8268-49A3-A602-5AF18CEA905E}" type="slidenum">
              <a:rPr lang="en-US" altLang="ja-JP"/>
              <a:pPr>
                <a:defRPr/>
              </a:pPr>
              <a:t>&lt;#&gt;</a:t>
            </a:fld>
            <a:endParaRPr lang="en-US" altLang="ja-JP"/>
          </a:p>
        </p:txBody>
      </p:sp>
      <p:sp>
        <p:nvSpPr>
          <p:cNvPr id="1028" name="タイトル プレースホルダ 11"/>
          <p:cNvSpPr>
            <a:spLocks noGrp="1"/>
          </p:cNvSpPr>
          <p:nvPr>
            <p:ph type="title"/>
          </p:nvPr>
        </p:nvSpPr>
        <p:spPr bwMode="auto">
          <a:xfrm>
            <a:off x="503238" y="215900"/>
            <a:ext cx="8137525" cy="1008063"/>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ja-JP" altLang="en-US" smtClean="0"/>
              <a:t>マスタ タイトルの書式設定</a:t>
            </a:r>
          </a:p>
        </p:txBody>
      </p:sp>
      <p:sp>
        <p:nvSpPr>
          <p:cNvPr id="1029" name="テキスト プレースホルダ 12"/>
          <p:cNvSpPr>
            <a:spLocks noGrp="1"/>
          </p:cNvSpPr>
          <p:nvPr>
            <p:ph type="body" idx="1"/>
          </p:nvPr>
        </p:nvSpPr>
        <p:spPr bwMode="auto">
          <a:xfrm>
            <a:off x="503238" y="1439863"/>
            <a:ext cx="8137525" cy="48609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1030" name="図 6" descr="Logo_SSCORE.png"/>
          <p:cNvPicPr>
            <a:picLocks noChangeAspect="1"/>
          </p:cNvPicPr>
          <p:nvPr/>
        </p:nvPicPr>
        <p:blipFill>
          <a:blip r:embed="rId12" cstate="screen"/>
          <a:srcRect/>
          <a:stretch>
            <a:fillRect/>
          </a:stretch>
        </p:blipFill>
        <p:spPr bwMode="auto">
          <a:xfrm>
            <a:off x="7380288" y="298450"/>
            <a:ext cx="1485900" cy="1936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5" r:id="rId4"/>
    <p:sldLayoutId id="2147484027" r:id="rId5"/>
    <p:sldLayoutId id="2147484028" r:id="rId6"/>
    <p:sldLayoutId id="2147484030" r:id="rId7"/>
    <p:sldLayoutId id="2147484031" r:id="rId8"/>
    <p:sldLayoutId id="2147484026" r:id="rId9"/>
  </p:sldLayoutIdLst>
  <p:hf hdr="0" dt="0"/>
  <p:txStyles>
    <p:titleStyle>
      <a:lvl1pPr algn="l" rtl="0" eaLnBrk="0" fontAlgn="base" hangingPunct="0">
        <a:lnSpc>
          <a:spcPts val="2800"/>
        </a:lnSpc>
        <a:spcBef>
          <a:spcPct val="0"/>
        </a:spcBef>
        <a:spcAft>
          <a:spcPct val="0"/>
        </a:spcAft>
        <a:defRPr kumimoji="1" sz="2200" kern="1200">
          <a:solidFill>
            <a:schemeClr val="bg1"/>
          </a:solidFill>
          <a:latin typeface="+mj-lt"/>
          <a:ea typeface="+mj-ea"/>
          <a:cs typeface="+mj-cs"/>
        </a:defRPr>
      </a:lvl1pPr>
      <a:lvl2pPr algn="l" rtl="0" eaLnBrk="0" fontAlgn="base" hangingPunct="0">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2pPr>
      <a:lvl3pPr algn="l" rtl="0" eaLnBrk="0" fontAlgn="base" hangingPunct="0">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3pPr>
      <a:lvl4pPr algn="l" rtl="0" eaLnBrk="0" fontAlgn="base" hangingPunct="0">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4pPr>
      <a:lvl5pPr algn="l" rtl="0" eaLnBrk="0" fontAlgn="base" hangingPunct="0">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5pPr>
      <a:lvl6pPr marL="457200" algn="l" rtl="0" fontAlgn="base">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6pPr>
      <a:lvl7pPr marL="914400" algn="l" rtl="0" fontAlgn="base">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7pPr>
      <a:lvl8pPr marL="1371600" algn="l" rtl="0" fontAlgn="base">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8pPr>
      <a:lvl9pPr marL="1828800" algn="l" rtl="0" fontAlgn="base">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9pPr>
    </p:titleStyle>
    <p:bodyStyle>
      <a:lvl1pPr marL="215900" indent="-215900" algn="l" rtl="0" eaLnBrk="0" fontAlgn="ctr" hangingPunct="0">
        <a:spcBef>
          <a:spcPct val="20000"/>
        </a:spcBef>
        <a:spcAft>
          <a:spcPct val="0"/>
        </a:spcAft>
        <a:buClr>
          <a:srgbClr val="BCE3FF"/>
        </a:buClr>
        <a:buSzPct val="75000"/>
        <a:buFont typeface="Wingdings" pitchFamily="2" charset="2"/>
        <a:buChar char="n"/>
        <a:defRPr kumimoji="1" sz="1600" kern="1200">
          <a:solidFill>
            <a:schemeClr val="accent1"/>
          </a:solidFill>
          <a:latin typeface="+mn-lt"/>
          <a:ea typeface="+mn-ea"/>
          <a:cs typeface="+mn-cs"/>
        </a:defRPr>
      </a:lvl1pPr>
      <a:lvl2pPr marL="431800" indent="-179388" algn="l" rtl="0" eaLnBrk="0" fontAlgn="ctr" hangingPunct="0">
        <a:spcBef>
          <a:spcPct val="20000"/>
        </a:spcBef>
        <a:spcAft>
          <a:spcPct val="0"/>
        </a:spcAft>
        <a:buClr>
          <a:srgbClr val="BCE3FF"/>
        </a:buClr>
        <a:buSzPct val="75000"/>
        <a:buFont typeface="Wingdings" pitchFamily="2" charset="2"/>
        <a:buChar char="n"/>
        <a:defRPr kumimoji="1" sz="1400" kern="1200">
          <a:solidFill>
            <a:schemeClr val="tx1"/>
          </a:solidFill>
          <a:latin typeface="+mn-lt"/>
          <a:ea typeface="+mn-ea"/>
          <a:cs typeface="+mn-cs"/>
        </a:defRPr>
      </a:lvl2pPr>
      <a:lvl3pPr marL="682625" indent="-179388" algn="l" rtl="0" eaLnBrk="0" fontAlgn="ctr" hangingPunct="0">
        <a:spcBef>
          <a:spcPct val="20000"/>
        </a:spcBef>
        <a:spcAft>
          <a:spcPct val="0"/>
        </a:spcAft>
        <a:buClr>
          <a:srgbClr val="BCE3FF"/>
        </a:buClr>
        <a:buSzPct val="50000"/>
        <a:buFont typeface="Wingdings" pitchFamily="2" charset="2"/>
        <a:buChar char="n"/>
        <a:defRPr kumimoji="1" sz="1400" kern="1200">
          <a:solidFill>
            <a:schemeClr val="tx1"/>
          </a:solidFill>
          <a:latin typeface="+mn-lt"/>
          <a:ea typeface="+mn-ea"/>
          <a:cs typeface="+mn-cs"/>
        </a:defRPr>
      </a:lvl3pPr>
      <a:lvl4pPr marL="935038" indent="-179388" algn="l" rtl="0" eaLnBrk="0" fontAlgn="ctr" hangingPunct="0">
        <a:spcBef>
          <a:spcPct val="20000"/>
        </a:spcBef>
        <a:spcAft>
          <a:spcPct val="0"/>
        </a:spcAft>
        <a:buClr>
          <a:srgbClr val="BCE3FF"/>
        </a:buClr>
        <a:buSzPct val="75000"/>
        <a:buFont typeface="Arial" charset="0"/>
        <a:buChar char="•"/>
        <a:defRPr kumimoji="1" sz="1200" kern="1200">
          <a:solidFill>
            <a:schemeClr val="tx1"/>
          </a:solidFill>
          <a:latin typeface="+mn-lt"/>
          <a:ea typeface="+mn-ea"/>
          <a:cs typeface="+mn-cs"/>
        </a:defRPr>
      </a:lvl4pPr>
      <a:lvl5pPr marL="1150938" indent="-179388" algn="l" rtl="0" eaLnBrk="0" fontAlgn="ctr" hangingPunct="0">
        <a:spcBef>
          <a:spcPct val="20000"/>
        </a:spcBef>
        <a:spcAft>
          <a:spcPct val="0"/>
        </a:spcAft>
        <a:buClr>
          <a:srgbClr val="BCE3FF"/>
        </a:buClr>
        <a:buSzPct val="75000"/>
        <a:buFont typeface="Arial" charset="0"/>
        <a:buChar char="•"/>
        <a:defRPr kumimoji="1" sz="1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8.xml"/><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22.png"/><Relationship Id="rId7"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38.png"/><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28.png"/><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1.xml"/><Relationship Id="rId1" Type="http://schemas.openxmlformats.org/officeDocument/2006/relationships/slideLayout" Target="../slideLayouts/slideLayout8.xml"/><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44.png"/><Relationship Id="rId4" Type="http://schemas.openxmlformats.org/officeDocument/2006/relationships/image" Target="../media/image24.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5.png"/><Relationship Id="rId7" Type="http://schemas.openxmlformats.org/officeDocument/2006/relationships/image" Target="../media/image9.png"/><Relationship Id="rId2" Type="http://schemas.openxmlformats.org/officeDocument/2006/relationships/notesSlide" Target="../notesSlides/notesSlide35.xml"/><Relationship Id="rId1" Type="http://schemas.openxmlformats.org/officeDocument/2006/relationships/slideLayout" Target="../slideLayouts/slideLayout6.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image" Target="../media/image52.png"/><Relationship Id="rId4" Type="http://schemas.openxmlformats.org/officeDocument/2006/relationships/image" Target="../media/image51.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54.png"/></Relationships>
</file>

<file path=ppt/slides/_rels/slide3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9.xml"/><Relationship Id="rId1" Type="http://schemas.openxmlformats.org/officeDocument/2006/relationships/slideLayout" Target="../slideLayouts/slideLayout6.xml"/><Relationship Id="rId5" Type="http://schemas.openxmlformats.org/officeDocument/2006/relationships/image" Target="../media/image57.png"/><Relationship Id="rId4" Type="http://schemas.openxmlformats.org/officeDocument/2006/relationships/image" Target="../media/image56.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0.xml"/><Relationship Id="rId1" Type="http://schemas.openxmlformats.org/officeDocument/2006/relationships/slideLayout" Target="../slideLayouts/slideLayout6.xml"/><Relationship Id="rId4" Type="http://schemas.openxmlformats.org/officeDocument/2006/relationships/image" Target="../media/image59.png"/></Relationships>
</file>

<file path=ppt/slides/_rels/slide4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1.xml"/><Relationship Id="rId1" Type="http://schemas.openxmlformats.org/officeDocument/2006/relationships/slideLayout" Target="../slideLayouts/slideLayout8.xml"/><Relationship Id="rId6" Type="http://schemas.openxmlformats.org/officeDocument/2006/relationships/image" Target="../media/image44.png"/><Relationship Id="rId5" Type="http://schemas.openxmlformats.org/officeDocument/2006/relationships/image" Target="../media/image24.png"/><Relationship Id="rId4" Type="http://schemas.openxmlformats.org/officeDocument/2006/relationships/image" Target="../media/image61.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62.png"/><Relationship Id="rId7" Type="http://schemas.openxmlformats.org/officeDocument/2006/relationships/image" Target="../media/image66.png"/><Relationship Id="rId12" Type="http://schemas.openxmlformats.org/officeDocument/2006/relationships/image" Target="../media/image46.png"/><Relationship Id="rId2" Type="http://schemas.openxmlformats.org/officeDocument/2006/relationships/notesSlide" Target="../notesSlides/notesSlide43.xml"/><Relationship Id="rId1" Type="http://schemas.openxmlformats.org/officeDocument/2006/relationships/slideLayout" Target="../slideLayouts/slideLayout6.xml"/><Relationship Id="rId6" Type="http://schemas.openxmlformats.org/officeDocument/2006/relationships/image" Target="../media/image65.png"/><Relationship Id="rId11" Type="http://schemas.openxmlformats.org/officeDocument/2006/relationships/image" Target="../media/image45.png"/><Relationship Id="rId5" Type="http://schemas.openxmlformats.org/officeDocument/2006/relationships/image" Target="../media/image64.png"/><Relationship Id="rId10" Type="http://schemas.openxmlformats.org/officeDocument/2006/relationships/image" Target="../media/image69.png"/><Relationship Id="rId4" Type="http://schemas.openxmlformats.org/officeDocument/2006/relationships/image" Target="../media/image63.png"/><Relationship Id="rId9" Type="http://schemas.openxmlformats.org/officeDocument/2006/relationships/image" Target="../media/image68.png"/></Relationships>
</file>

<file path=ppt/slides/_rels/slide4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71.png"/></Relationships>
</file>

<file path=ppt/slides/_rels/slide4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5.xml"/><Relationship Id="rId1" Type="http://schemas.openxmlformats.org/officeDocument/2006/relationships/slideLayout" Target="../slideLayouts/slideLayout8.xml"/><Relationship Id="rId5" Type="http://schemas.openxmlformats.org/officeDocument/2006/relationships/image" Target="../media/image74.png"/><Relationship Id="rId4" Type="http://schemas.openxmlformats.org/officeDocument/2006/relationships/image" Target="../media/image73.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9.xml"/><Relationship Id="rId1" Type="http://schemas.openxmlformats.org/officeDocument/2006/relationships/slideLayout" Target="../slideLayouts/slideLayout6.xml"/><Relationship Id="rId4" Type="http://schemas.openxmlformats.org/officeDocument/2006/relationships/image" Target="../media/image67.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5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3.xml"/><Relationship Id="rId1" Type="http://schemas.openxmlformats.org/officeDocument/2006/relationships/slideLayout" Target="../slideLayouts/slideLayout5.xml"/><Relationship Id="rId4" Type="http://schemas.openxmlformats.org/officeDocument/2006/relationships/image" Target="../media/image67.png"/></Relationships>
</file>

<file path=ppt/slides/_rels/slide5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54.xml"/><Relationship Id="rId1" Type="http://schemas.openxmlformats.org/officeDocument/2006/relationships/slideLayout" Target="../slideLayouts/slideLayout7.xml"/><Relationship Id="rId4" Type="http://schemas.openxmlformats.org/officeDocument/2006/relationships/image" Target="../media/image78.png"/></Relationships>
</file>

<file path=ppt/slides/_rels/slide5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58.xml"/><Relationship Id="rId1" Type="http://schemas.openxmlformats.org/officeDocument/2006/relationships/slideLayout" Target="../slideLayouts/slideLayout7.xml"/><Relationship Id="rId4" Type="http://schemas.openxmlformats.org/officeDocument/2006/relationships/image" Target="../media/image81.png"/></Relationships>
</file>

<file path=ppt/slides/_rels/slide5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59.xml"/><Relationship Id="rId1" Type="http://schemas.openxmlformats.org/officeDocument/2006/relationships/slideLayout" Target="../slideLayouts/slideLayout7.xml"/><Relationship Id="rId6" Type="http://schemas.openxmlformats.org/officeDocument/2006/relationships/image" Target="../media/image84.png"/><Relationship Id="rId5" Type="http://schemas.openxmlformats.org/officeDocument/2006/relationships/image" Target="../media/image24.png"/><Relationship Id="rId4" Type="http://schemas.openxmlformats.org/officeDocument/2006/relationships/image" Target="../media/image8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0.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3786188" y="2391023"/>
            <a:ext cx="5072062" cy="1470025"/>
          </a:xfrm>
          <a:prstGeom prst="rect">
            <a:avLst/>
          </a:prstGeom>
          <a:noFill/>
          <a:ln>
            <a:miter lim="800000"/>
            <a:headEnd/>
            <a:tailEnd/>
          </a:ln>
        </p:spPr>
        <p:txBody>
          <a:bodyPr lIns="0" tIns="0" rIns="0" bIns="0" anchor="ctr">
            <a:normAutofit fontScale="92500"/>
          </a:bodyPr>
          <a:lstStyle/>
          <a:p>
            <a:pPr fontAlgn="auto">
              <a:lnSpc>
                <a:spcPts val="3200"/>
              </a:lnSpc>
              <a:spcAft>
                <a:spcPts val="0"/>
              </a:spcAft>
              <a:defRPr/>
            </a:pPr>
            <a:r>
              <a:rPr lang="ja-JP" altLang="en-US" sz="1800" dirty="0">
                <a:latin typeface="メイリオ" pitchFamily="50" charset="-128"/>
                <a:ea typeface="メイリオ" pitchFamily="50" charset="-128"/>
                <a:cs typeface="メイリオ" pitchFamily="50" charset="-128"/>
              </a:rPr>
              <a:t/>
            </a:r>
            <a:br>
              <a:rPr lang="ja-JP" altLang="en-US" sz="1800" dirty="0">
                <a:latin typeface="メイリオ" pitchFamily="50" charset="-128"/>
                <a:ea typeface="メイリオ" pitchFamily="50" charset="-128"/>
                <a:cs typeface="メイリオ" pitchFamily="50" charset="-128"/>
              </a:rPr>
            </a:br>
            <a:r>
              <a:rPr lang="en-US" altLang="ja-JP" sz="2200" b="1" i="1" dirty="0" smtClean="0">
                <a:latin typeface="Times New Roman" pitchFamily="18" charset="0"/>
                <a:ea typeface="メイリオ" pitchFamily="50" charset="-128"/>
                <a:cs typeface="Times New Roman" pitchFamily="18" charset="0"/>
              </a:rPr>
              <a:t>SuperStream</a:t>
            </a:r>
            <a:r>
              <a:rPr lang="en-US" altLang="ja-JP" sz="2200" b="1" dirty="0" smtClean="0">
                <a:latin typeface="Times New Roman" pitchFamily="18" charset="0"/>
                <a:ea typeface="メイリオ" pitchFamily="50" charset="-128"/>
                <a:cs typeface="Times New Roman" pitchFamily="18" charset="0"/>
              </a:rPr>
              <a:t>-connect</a:t>
            </a:r>
            <a:r>
              <a:rPr lang="en-US" altLang="ja-JP" sz="2800" dirty="0" smtClean="0">
                <a:latin typeface="メイリオ" pitchFamily="50" charset="-128"/>
                <a:ea typeface="メイリオ" pitchFamily="50" charset="-128"/>
                <a:cs typeface="メイリオ" pitchFamily="50" charset="-128"/>
              </a:rPr>
              <a:t> </a:t>
            </a:r>
            <a:r>
              <a:rPr lang="ja-JP" altLang="en-US" sz="2600" dirty="0">
                <a:latin typeface="メイリオ" pitchFamily="50" charset="-128"/>
                <a:ea typeface="メイリオ" pitchFamily="50" charset="-128"/>
                <a:cs typeface="メイリオ" pitchFamily="50" charset="-128"/>
              </a:rPr>
              <a:t>のご紹介</a:t>
            </a:r>
            <a:r>
              <a:rPr lang="ja-JP" altLang="en-US" sz="2000" dirty="0">
                <a:latin typeface="メイリオ" pitchFamily="50" charset="-128"/>
                <a:ea typeface="メイリオ" pitchFamily="50" charset="-128"/>
                <a:cs typeface="メイリオ" pitchFamily="50" charset="-128"/>
              </a:rPr>
              <a:t> （</a:t>
            </a:r>
            <a:r>
              <a:rPr lang="en-US" altLang="ja-JP" sz="2000" dirty="0" smtClean="0">
                <a:latin typeface="メイリオ" pitchFamily="50" charset="-128"/>
                <a:ea typeface="メイリオ" pitchFamily="50" charset="-128"/>
                <a:cs typeface="メイリオ" pitchFamily="50" charset="-128"/>
              </a:rPr>
              <a:t>Ver.3.1</a:t>
            </a:r>
            <a:r>
              <a:rPr lang="ja-JP" altLang="en-US" sz="2000" dirty="0" smtClean="0">
                <a:latin typeface="メイリオ" pitchFamily="50" charset="-128"/>
                <a:ea typeface="メイリオ" pitchFamily="50" charset="-128"/>
                <a:cs typeface="メイリオ" pitchFamily="50" charset="-128"/>
              </a:rPr>
              <a:t>）</a:t>
            </a:r>
            <a:endParaRPr lang="en-US" altLang="ja-JP" sz="2000" dirty="0">
              <a:latin typeface="メイリオ" pitchFamily="50" charset="-128"/>
              <a:ea typeface="メイリオ" pitchFamily="50" charset="-128"/>
              <a:cs typeface="メイリオ" pitchFamily="50" charset="-128"/>
            </a:endParaRPr>
          </a:p>
          <a:p>
            <a:pPr fontAlgn="auto">
              <a:lnSpc>
                <a:spcPts val="3200"/>
              </a:lnSpc>
              <a:spcAft>
                <a:spcPts val="0"/>
              </a:spcAft>
              <a:defRPr/>
            </a:pPr>
            <a:r>
              <a:rPr lang="ja-JP" altLang="en-US" sz="2000" dirty="0">
                <a:latin typeface="メイリオ" pitchFamily="50" charset="-128"/>
                <a:ea typeface="メイリオ" pitchFamily="50" charset="-128"/>
                <a:cs typeface="メイリオ" pitchFamily="50" charset="-128"/>
              </a:rPr>
              <a:t>～</a:t>
            </a:r>
            <a:r>
              <a:rPr lang="en-US" altLang="ja-JP" sz="2000" dirty="0">
                <a:latin typeface="メイリオ" pitchFamily="50" charset="-128"/>
                <a:ea typeface="メイリオ" pitchFamily="50" charset="-128"/>
                <a:cs typeface="メイリオ" pitchFamily="50" charset="-128"/>
              </a:rPr>
              <a:t>SuperStream</a:t>
            </a:r>
            <a:r>
              <a:rPr lang="ja-JP" altLang="en-US" sz="2000" dirty="0">
                <a:latin typeface="メイリオ" pitchFamily="50" charset="-128"/>
                <a:ea typeface="メイリオ" pitchFamily="50" charset="-128"/>
                <a:cs typeface="メイリオ" pitchFamily="50" charset="-128"/>
              </a:rPr>
              <a:t>専用システム連携ツール～</a:t>
            </a:r>
          </a:p>
        </p:txBody>
      </p:sp>
      <p:sp>
        <p:nvSpPr>
          <p:cNvPr id="13315" name="テキスト プレースホルダ 1"/>
          <p:cNvSpPr txBox="1">
            <a:spLocks/>
          </p:cNvSpPr>
          <p:nvPr/>
        </p:nvSpPr>
        <p:spPr bwMode="auto">
          <a:xfrm>
            <a:off x="4286250" y="5214938"/>
            <a:ext cx="4535488" cy="785812"/>
          </a:xfrm>
          <a:prstGeom prst="rect">
            <a:avLst/>
          </a:prstGeom>
          <a:noFill/>
          <a:ln w="9525">
            <a:noFill/>
            <a:miter lim="800000"/>
            <a:headEnd/>
            <a:tailEnd/>
          </a:ln>
        </p:spPr>
        <p:txBody>
          <a:bodyPr lIns="0" tIns="0" rIns="0" bIns="0"/>
          <a:lstStyle/>
          <a:p>
            <a:pPr marL="215900" indent="-215900" algn="r" fontAlgn="ctr">
              <a:spcBef>
                <a:spcPct val="20000"/>
              </a:spcBef>
              <a:buClr>
                <a:srgbClr val="BCE3FF"/>
              </a:buClr>
              <a:buSzPct val="75000"/>
              <a:buFont typeface="Wingdings" pitchFamily="2" charset="2"/>
              <a:buNone/>
            </a:pPr>
            <a:endParaRPr lang="en-US" altLang="ja-JP" sz="1800">
              <a:latin typeface="メイリオ" pitchFamily="50" charset="-128"/>
              <a:ea typeface="メイリオ" pitchFamily="50" charset="-128"/>
              <a:cs typeface="メイリオ" pitchFamily="50" charset="-128"/>
            </a:endParaRPr>
          </a:p>
          <a:p>
            <a:pPr marL="215900" indent="-215900" algn="r" fontAlgn="ctr">
              <a:spcBef>
                <a:spcPct val="20000"/>
              </a:spcBef>
              <a:buClr>
                <a:srgbClr val="BCE3FF"/>
              </a:buClr>
              <a:buSzPct val="75000"/>
              <a:buFont typeface="Wingdings" pitchFamily="2" charset="2"/>
              <a:buNone/>
            </a:pPr>
            <a:r>
              <a:rPr lang="ja-JP" altLang="en-US" sz="1800">
                <a:latin typeface="メイリオ" pitchFamily="50" charset="-128"/>
                <a:ea typeface="メイリオ" pitchFamily="50" charset="-128"/>
                <a:cs typeface="メイリオ" pitchFamily="50" charset="-128"/>
              </a:rPr>
              <a:t>スーパーストリーム株式会社</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altLang="ja-JP" b="1" i="1" dirty="0" smtClean="0">
                <a:latin typeface="Times New Roman" pitchFamily="18" charset="0"/>
              </a:rPr>
              <a:t>SuperStream</a:t>
            </a:r>
            <a:r>
              <a:rPr lang="en-US" altLang="ja-JP" b="1" dirty="0" smtClean="0">
                <a:latin typeface="Times New Roman" pitchFamily="18" charset="0"/>
              </a:rPr>
              <a:t>-connect</a:t>
            </a:r>
            <a:r>
              <a:rPr lang="ja-JP" altLang="en-US" dirty="0" smtClean="0"/>
              <a:t>　</a:t>
            </a:r>
            <a:r>
              <a:rPr lang="ja-JP" altLang="en-US" dirty="0" smtClean="0">
                <a:latin typeface="メイリオ" pitchFamily="50" charset="-128"/>
                <a:ea typeface="メイリオ" pitchFamily="50" charset="-128"/>
                <a:cs typeface="メイリオ" pitchFamily="50" charset="-128"/>
              </a:rPr>
              <a:t>システム構成例</a:t>
            </a:r>
          </a:p>
        </p:txBody>
      </p:sp>
      <p:sp>
        <p:nvSpPr>
          <p:cNvPr id="22531" name="Rectangle 145"/>
          <p:cNvSpPr>
            <a:spLocks noChangeArrowheads="1"/>
          </p:cNvSpPr>
          <p:nvPr/>
        </p:nvSpPr>
        <p:spPr bwMode="auto">
          <a:xfrm>
            <a:off x="251520" y="1357313"/>
            <a:ext cx="8678738" cy="738187"/>
          </a:xfrm>
          <a:prstGeom prst="rect">
            <a:avLst/>
          </a:prstGeom>
          <a:noFill/>
          <a:ln w="9525" algn="ctr">
            <a:noFill/>
            <a:miter lim="800000"/>
            <a:headEnd/>
            <a:tailEnd/>
          </a:ln>
        </p:spPr>
        <p:txBody>
          <a:bodyPr wrap="square" anchor="ctr">
            <a:spAutoFit/>
          </a:bodyPr>
          <a:lstStyle/>
          <a:p>
            <a:pPr algn="l"/>
            <a:r>
              <a:rPr lang="en-US" altLang="ja-JP" sz="1400" b="1" i="1" dirty="0">
                <a:solidFill>
                  <a:schemeClr val="tx1"/>
                </a:solidFill>
                <a:latin typeface="Times New Roman" pitchFamily="18" charset="0"/>
              </a:rPr>
              <a:t>SuperStream</a:t>
            </a:r>
            <a:r>
              <a:rPr lang="en-US" altLang="ja-JP" sz="1400" b="1" dirty="0">
                <a:solidFill>
                  <a:schemeClr val="tx1"/>
                </a:solidFill>
                <a:latin typeface="Times New Roman" pitchFamily="18" charset="0"/>
              </a:rPr>
              <a:t>-connect</a:t>
            </a:r>
            <a:r>
              <a:rPr lang="en-US" altLang="ja-JP" sz="1400" dirty="0">
                <a:solidFill>
                  <a:schemeClr val="tx1"/>
                </a:solidFill>
                <a:latin typeface="Tahoma" pitchFamily="34" charset="0"/>
              </a:rPr>
              <a:t> </a:t>
            </a:r>
            <a:r>
              <a:rPr lang="en-US" altLang="ja-JP" sz="1400" b="1" dirty="0">
                <a:solidFill>
                  <a:schemeClr val="tx1"/>
                </a:solidFill>
                <a:latin typeface="Times New Roman" pitchFamily="18" charset="0"/>
              </a:rPr>
              <a:t>studio</a:t>
            </a:r>
            <a:r>
              <a:rPr lang="ja-JP" altLang="en-US" sz="1400" dirty="0">
                <a:solidFill>
                  <a:schemeClr val="tx1"/>
                </a:solidFill>
                <a:latin typeface="メイリオ" pitchFamily="50" charset="-128"/>
                <a:ea typeface="メイリオ" pitchFamily="50" charset="-128"/>
                <a:cs typeface="メイリオ" pitchFamily="50" charset="-128"/>
              </a:rPr>
              <a:t>で定義された連携スクリプトや各種設定情報が、</a:t>
            </a:r>
            <a:r>
              <a:rPr lang="en-US" altLang="ja-JP" sz="1400" b="1" i="1" dirty="0">
                <a:solidFill>
                  <a:schemeClr val="tx1"/>
                </a:solidFill>
                <a:latin typeface="Times New Roman" pitchFamily="18" charset="0"/>
                <a:ea typeface="メイリオ" pitchFamily="50" charset="-128"/>
                <a:cs typeface="Times New Roman" pitchFamily="18" charset="0"/>
              </a:rPr>
              <a:t>SuperStream</a:t>
            </a:r>
            <a:r>
              <a:rPr lang="en-US" altLang="ja-JP" sz="1400" b="1" dirty="0">
                <a:solidFill>
                  <a:schemeClr val="tx1"/>
                </a:solidFill>
                <a:latin typeface="Times New Roman" pitchFamily="18" charset="0"/>
                <a:ea typeface="メイリオ" pitchFamily="50" charset="-128"/>
                <a:cs typeface="Times New Roman" pitchFamily="18" charset="0"/>
              </a:rPr>
              <a:t>-connect</a:t>
            </a:r>
            <a:r>
              <a:rPr lang="ja-JP" altLang="en-US" sz="1400" dirty="0">
                <a:solidFill>
                  <a:schemeClr val="tx1"/>
                </a:solidFill>
                <a:latin typeface="メイリオ" pitchFamily="50" charset="-128"/>
                <a:ea typeface="メイリオ" pitchFamily="50" charset="-128"/>
                <a:cs typeface="メイリオ" pitchFamily="50" charset="-128"/>
              </a:rPr>
              <a:t>サーバーに保存されます。</a:t>
            </a:r>
            <a:r>
              <a:rPr lang="en-US" altLang="ja-JP" sz="1400" b="1" i="1" dirty="0">
                <a:solidFill>
                  <a:schemeClr val="tx1"/>
                </a:solidFill>
                <a:latin typeface="Times New Roman" pitchFamily="18" charset="0"/>
              </a:rPr>
              <a:t>SuperStream</a:t>
            </a:r>
            <a:r>
              <a:rPr lang="en-US" altLang="ja-JP" sz="1400" b="1" dirty="0">
                <a:solidFill>
                  <a:schemeClr val="tx1"/>
                </a:solidFill>
                <a:latin typeface="Times New Roman" pitchFamily="18" charset="0"/>
              </a:rPr>
              <a:t>-connect</a:t>
            </a:r>
            <a:r>
              <a:rPr lang="ja-JP" altLang="en-US" sz="1400" dirty="0">
                <a:solidFill>
                  <a:schemeClr val="tx1"/>
                </a:solidFill>
                <a:latin typeface="メイリオ" pitchFamily="50" charset="-128"/>
                <a:ea typeface="メイリオ" pitchFamily="50" charset="-128"/>
                <a:cs typeface="メイリオ" pitchFamily="50" charset="-128"/>
              </a:rPr>
              <a:t>サーバーは、</a:t>
            </a:r>
            <a:r>
              <a:rPr lang="en-US" altLang="ja-JP" sz="1400" dirty="0">
                <a:solidFill>
                  <a:schemeClr val="tx1"/>
                </a:solidFill>
                <a:latin typeface="メイリオ" pitchFamily="50" charset="-128"/>
                <a:ea typeface="メイリオ" pitchFamily="50" charset="-128"/>
                <a:cs typeface="メイリオ" pitchFamily="50" charset="-128"/>
              </a:rPr>
              <a:t>SuperStream</a:t>
            </a:r>
            <a:r>
              <a:rPr lang="ja-JP" altLang="en-US" sz="1400" dirty="0">
                <a:solidFill>
                  <a:schemeClr val="tx1"/>
                </a:solidFill>
                <a:latin typeface="メイリオ" pitchFamily="50" charset="-128"/>
                <a:ea typeface="メイリオ" pitchFamily="50" charset="-128"/>
                <a:cs typeface="メイリオ" pitchFamily="50" charset="-128"/>
              </a:rPr>
              <a:t>の</a:t>
            </a:r>
            <a:r>
              <a:rPr lang="en-US" altLang="ja-JP" sz="1400" dirty="0">
                <a:solidFill>
                  <a:schemeClr val="tx1"/>
                </a:solidFill>
                <a:latin typeface="メイリオ" pitchFamily="50" charset="-128"/>
                <a:ea typeface="メイリオ" pitchFamily="50" charset="-128"/>
                <a:cs typeface="メイリオ" pitchFamily="50" charset="-128"/>
              </a:rPr>
              <a:t>DB</a:t>
            </a:r>
            <a:r>
              <a:rPr lang="ja-JP" altLang="en-US" sz="1400" dirty="0">
                <a:solidFill>
                  <a:schemeClr val="tx1"/>
                </a:solidFill>
                <a:latin typeface="メイリオ" pitchFamily="50" charset="-128"/>
                <a:ea typeface="メイリオ" pitchFamily="50" charset="-128"/>
                <a:cs typeface="メイリオ" pitchFamily="50" charset="-128"/>
              </a:rPr>
              <a:t>サーバー（</a:t>
            </a:r>
            <a:r>
              <a:rPr lang="en-US" altLang="ja-JP" sz="1400" dirty="0" err="1">
                <a:solidFill>
                  <a:schemeClr val="tx1"/>
                </a:solidFill>
                <a:latin typeface="メイリオ" pitchFamily="50" charset="-128"/>
                <a:ea typeface="メイリオ" pitchFamily="50" charset="-128"/>
                <a:cs typeface="メイリオ" pitchFamily="50" charset="-128"/>
              </a:rPr>
              <a:t>OracleDB</a:t>
            </a:r>
            <a:r>
              <a:rPr lang="ja-JP" altLang="en-US" sz="1400" dirty="0">
                <a:solidFill>
                  <a:schemeClr val="tx1"/>
                </a:solidFill>
                <a:latin typeface="メイリオ" pitchFamily="50" charset="-128"/>
                <a:ea typeface="メイリオ" pitchFamily="50" charset="-128"/>
                <a:cs typeface="メイリオ" pitchFamily="50" charset="-128"/>
              </a:rPr>
              <a:t>）と、他の各種システム群との間のデータ連携を橋渡しします。</a:t>
            </a:r>
          </a:p>
        </p:txBody>
      </p:sp>
      <p:sp>
        <p:nvSpPr>
          <p:cNvPr id="22532" name="Rectangle 146"/>
          <p:cNvSpPr>
            <a:spLocks noChangeArrowheads="1"/>
          </p:cNvSpPr>
          <p:nvPr/>
        </p:nvSpPr>
        <p:spPr bwMode="auto">
          <a:xfrm>
            <a:off x="5292725" y="4857721"/>
            <a:ext cx="3863558" cy="400110"/>
          </a:xfrm>
          <a:prstGeom prst="rect">
            <a:avLst/>
          </a:prstGeom>
          <a:noFill/>
          <a:ln w="9525" algn="ctr">
            <a:noFill/>
            <a:miter lim="800000"/>
            <a:headEnd/>
            <a:tailEnd/>
          </a:ln>
        </p:spPr>
        <p:txBody>
          <a:bodyPr wrap="none" anchor="ctr">
            <a:spAutoFit/>
          </a:bodyPr>
          <a:lstStyle/>
          <a:p>
            <a:pPr algn="l"/>
            <a:r>
              <a:rPr lang="en-US" altLang="ja-JP" sz="1000" dirty="0">
                <a:solidFill>
                  <a:schemeClr val="tx1"/>
                </a:solidFill>
                <a:latin typeface="メイリオ" pitchFamily="50" charset="-128"/>
                <a:ea typeface="メイリオ" pitchFamily="50" charset="-128"/>
                <a:cs typeface="メイリオ" pitchFamily="50" charset="-128"/>
              </a:rPr>
              <a:t>※ </a:t>
            </a:r>
            <a:r>
              <a:rPr lang="en-US" altLang="ja-JP" sz="1000" b="1" i="1" dirty="0" smtClean="0">
                <a:solidFill>
                  <a:schemeClr val="tx1"/>
                </a:solidFill>
                <a:latin typeface="Times New Roman" pitchFamily="18" charset="0"/>
              </a:rPr>
              <a:t>SuperStream</a:t>
            </a:r>
            <a:r>
              <a:rPr lang="en-US" altLang="ja-JP" sz="1000" b="1" dirty="0" smtClean="0">
                <a:solidFill>
                  <a:schemeClr val="tx1"/>
                </a:solidFill>
                <a:latin typeface="Times New Roman" pitchFamily="18" charset="0"/>
              </a:rPr>
              <a:t>-connect</a:t>
            </a:r>
            <a:r>
              <a:rPr lang="ja-JP" altLang="en-US" sz="1000" dirty="0" smtClean="0">
                <a:solidFill>
                  <a:schemeClr val="tx1"/>
                </a:solidFill>
                <a:latin typeface="メイリオ" pitchFamily="50" charset="-128"/>
                <a:ea typeface="メイリオ" pitchFamily="50" charset="-128"/>
                <a:cs typeface="メイリオ" pitchFamily="50" charset="-128"/>
              </a:rPr>
              <a:t>サーバー</a:t>
            </a:r>
            <a:r>
              <a:rPr lang="ja-JP" altLang="en-US" sz="1000" dirty="0">
                <a:solidFill>
                  <a:schemeClr val="tx1"/>
                </a:solidFill>
                <a:latin typeface="メイリオ" pitchFamily="50" charset="-128"/>
                <a:ea typeface="メイリオ" pitchFamily="50" charset="-128"/>
                <a:cs typeface="メイリオ" pitchFamily="50" charset="-128"/>
              </a:rPr>
              <a:t>と</a:t>
            </a:r>
            <a:r>
              <a:rPr lang="en-US" altLang="ja-JP" sz="1000" b="1" i="1" dirty="0">
                <a:solidFill>
                  <a:schemeClr val="tx1"/>
                </a:solidFill>
                <a:latin typeface="Times New Roman" pitchFamily="18" charset="0"/>
              </a:rPr>
              <a:t>SuperStream</a:t>
            </a:r>
            <a:r>
              <a:rPr lang="en-US" altLang="ja-JP" sz="1000" dirty="0">
                <a:solidFill>
                  <a:schemeClr val="tx1"/>
                </a:solidFill>
              </a:rPr>
              <a:t> </a:t>
            </a:r>
            <a:r>
              <a:rPr lang="en-US" altLang="ja-JP" sz="1000" dirty="0">
                <a:solidFill>
                  <a:schemeClr val="tx1"/>
                </a:solidFill>
                <a:latin typeface="メイリオ" pitchFamily="50" charset="-128"/>
                <a:ea typeface="メイリオ" pitchFamily="50" charset="-128"/>
                <a:cs typeface="メイリオ" pitchFamily="50" charset="-128"/>
              </a:rPr>
              <a:t>DB</a:t>
            </a:r>
            <a:r>
              <a:rPr lang="ja-JP" altLang="en-US" sz="1000" dirty="0">
                <a:solidFill>
                  <a:schemeClr val="tx1"/>
                </a:solidFill>
                <a:latin typeface="メイリオ" pitchFamily="50" charset="-128"/>
                <a:ea typeface="メイリオ" pitchFamily="50" charset="-128"/>
                <a:cs typeface="メイリオ" pitchFamily="50" charset="-128"/>
              </a:rPr>
              <a:t>サーバーは、</a:t>
            </a:r>
          </a:p>
          <a:p>
            <a:pPr algn="l"/>
            <a:r>
              <a:rPr lang="ja-JP" altLang="en-US" sz="1000" dirty="0">
                <a:solidFill>
                  <a:schemeClr val="tx1"/>
                </a:solidFill>
                <a:latin typeface="メイリオ" pitchFamily="50" charset="-128"/>
                <a:ea typeface="メイリオ" pitchFamily="50" charset="-128"/>
                <a:cs typeface="メイリオ" pitchFamily="50" charset="-128"/>
              </a:rPr>
              <a:t>　　同じマシンに同居させる構成でも動作は可能です</a:t>
            </a:r>
          </a:p>
        </p:txBody>
      </p:sp>
      <p:sp>
        <p:nvSpPr>
          <p:cNvPr id="22534" name="スライド番号プレースホルダ 5"/>
          <p:cNvSpPr txBox="1">
            <a:spLocks/>
          </p:cNvSpPr>
          <p:nvPr/>
        </p:nvSpPr>
        <p:spPr bwMode="auto">
          <a:xfrm>
            <a:off x="8118475" y="6462713"/>
            <a:ext cx="719138" cy="179387"/>
          </a:xfrm>
          <a:prstGeom prst="rect">
            <a:avLst/>
          </a:prstGeom>
          <a:noFill/>
          <a:ln w="9525">
            <a:noFill/>
            <a:miter lim="800000"/>
            <a:headEnd/>
            <a:tailEnd/>
          </a:ln>
        </p:spPr>
        <p:txBody>
          <a:bodyPr lIns="0" tIns="0" rIns="0" bIns="0" anchor="ctr"/>
          <a:lstStyle/>
          <a:p>
            <a:pPr algn="r"/>
            <a:fld id="{CF445A4C-865D-4DAC-97C2-F818D19F353D}" type="slidenum">
              <a:rPr lang="en-US" altLang="ja-JP" sz="900"/>
              <a:pPr algn="r"/>
              <a:t>10</a:t>
            </a:fld>
            <a:endParaRPr lang="en-US" altLang="ja-JP" sz="900"/>
          </a:p>
        </p:txBody>
      </p:sp>
      <p:sp>
        <p:nvSpPr>
          <p:cNvPr id="22536" name="Line 3"/>
          <p:cNvSpPr>
            <a:spLocks noChangeShapeType="1"/>
          </p:cNvSpPr>
          <p:nvPr/>
        </p:nvSpPr>
        <p:spPr bwMode="auto">
          <a:xfrm flipV="1">
            <a:off x="323850" y="4760913"/>
            <a:ext cx="8351838" cy="0"/>
          </a:xfrm>
          <a:prstGeom prst="line">
            <a:avLst/>
          </a:prstGeom>
          <a:noFill/>
          <a:ln w="19050">
            <a:solidFill>
              <a:schemeClr val="tx1"/>
            </a:solidFill>
            <a:round/>
            <a:headEnd type="diamond" w="sm" len="sm"/>
            <a:tailEnd type="diamond" w="sm" len="sm"/>
          </a:ln>
        </p:spPr>
        <p:txBody>
          <a:bodyPr/>
          <a:lstStyle/>
          <a:p>
            <a:endParaRPr lang="ja-JP" altLang="en-US"/>
          </a:p>
        </p:txBody>
      </p:sp>
      <p:sp>
        <p:nvSpPr>
          <p:cNvPr id="22537" name="Line 4"/>
          <p:cNvSpPr>
            <a:spLocks noChangeShapeType="1"/>
          </p:cNvSpPr>
          <p:nvPr/>
        </p:nvSpPr>
        <p:spPr bwMode="auto">
          <a:xfrm>
            <a:off x="4572000" y="3897313"/>
            <a:ext cx="0" cy="863600"/>
          </a:xfrm>
          <a:prstGeom prst="line">
            <a:avLst/>
          </a:prstGeom>
          <a:noFill/>
          <a:ln w="12700">
            <a:solidFill>
              <a:schemeClr val="tx1"/>
            </a:solidFill>
            <a:round/>
            <a:headEnd type="none" w="sm" len="sm"/>
            <a:tailEnd type="none" w="sm" len="sm"/>
          </a:ln>
        </p:spPr>
        <p:txBody>
          <a:bodyPr/>
          <a:lstStyle/>
          <a:p>
            <a:endParaRPr lang="ja-JP" altLang="en-US"/>
          </a:p>
        </p:txBody>
      </p:sp>
      <p:sp>
        <p:nvSpPr>
          <p:cNvPr id="22538" name="Line 6"/>
          <p:cNvSpPr>
            <a:spLocks noChangeShapeType="1"/>
          </p:cNvSpPr>
          <p:nvPr/>
        </p:nvSpPr>
        <p:spPr bwMode="auto">
          <a:xfrm>
            <a:off x="3886200" y="4762500"/>
            <a:ext cx="0" cy="671513"/>
          </a:xfrm>
          <a:prstGeom prst="line">
            <a:avLst/>
          </a:prstGeom>
          <a:noFill/>
          <a:ln w="12700">
            <a:solidFill>
              <a:schemeClr val="tx1"/>
            </a:solidFill>
            <a:round/>
            <a:headEnd type="none" w="sm" len="sm"/>
            <a:tailEnd type="none" w="sm" len="sm"/>
          </a:ln>
        </p:spPr>
        <p:txBody>
          <a:bodyPr/>
          <a:lstStyle/>
          <a:p>
            <a:endParaRPr lang="ja-JP" altLang="en-US"/>
          </a:p>
        </p:txBody>
      </p:sp>
      <p:sp>
        <p:nvSpPr>
          <p:cNvPr id="22539" name="Line 16"/>
          <p:cNvSpPr>
            <a:spLocks noChangeShapeType="1"/>
          </p:cNvSpPr>
          <p:nvPr/>
        </p:nvSpPr>
        <p:spPr bwMode="auto">
          <a:xfrm>
            <a:off x="7524750" y="4005263"/>
            <a:ext cx="0" cy="744537"/>
          </a:xfrm>
          <a:prstGeom prst="line">
            <a:avLst/>
          </a:prstGeom>
          <a:noFill/>
          <a:ln w="12700">
            <a:solidFill>
              <a:schemeClr val="tx1"/>
            </a:solidFill>
            <a:round/>
            <a:headEnd type="none" w="sm" len="sm"/>
            <a:tailEnd type="none" w="sm" len="sm"/>
          </a:ln>
        </p:spPr>
        <p:txBody>
          <a:bodyPr/>
          <a:lstStyle/>
          <a:p>
            <a:endParaRPr lang="ja-JP" altLang="en-US"/>
          </a:p>
        </p:txBody>
      </p:sp>
      <p:sp>
        <p:nvSpPr>
          <p:cNvPr id="22540" name="Text Box 131"/>
          <p:cNvSpPr txBox="1">
            <a:spLocks noChangeArrowheads="1"/>
          </p:cNvSpPr>
          <p:nvPr/>
        </p:nvSpPr>
        <p:spPr bwMode="auto">
          <a:xfrm>
            <a:off x="4906963" y="3806825"/>
            <a:ext cx="1379537" cy="396875"/>
          </a:xfrm>
          <a:prstGeom prst="rect">
            <a:avLst/>
          </a:prstGeom>
          <a:noFill/>
          <a:ln w="9525">
            <a:noFill/>
            <a:miter lim="800000"/>
            <a:headEnd/>
            <a:tailEnd/>
          </a:ln>
        </p:spPr>
        <p:txBody>
          <a:bodyPr wrap="none">
            <a:spAutoFit/>
          </a:bodyPr>
          <a:lstStyle/>
          <a:p>
            <a:r>
              <a:rPr lang="ja-JP" altLang="en-US" sz="2000">
                <a:solidFill>
                  <a:srgbClr val="FF9900"/>
                </a:solidFill>
                <a:latin typeface="HGP創英角ｺﾞｼｯｸUB" pitchFamily="50" charset="-128"/>
                <a:ea typeface="HGP創英角ｺﾞｼｯｸUB" pitchFamily="50" charset="-128"/>
              </a:rPr>
              <a:t>データ連携</a:t>
            </a:r>
          </a:p>
        </p:txBody>
      </p:sp>
      <p:sp>
        <p:nvSpPr>
          <p:cNvPr id="22541" name="Line 136"/>
          <p:cNvSpPr>
            <a:spLocks noChangeShapeType="1"/>
          </p:cNvSpPr>
          <p:nvPr/>
        </p:nvSpPr>
        <p:spPr bwMode="auto">
          <a:xfrm>
            <a:off x="1482725" y="4040188"/>
            <a:ext cx="0" cy="709612"/>
          </a:xfrm>
          <a:prstGeom prst="line">
            <a:avLst/>
          </a:prstGeom>
          <a:noFill/>
          <a:ln w="12700">
            <a:solidFill>
              <a:schemeClr val="tx1"/>
            </a:solidFill>
            <a:round/>
            <a:headEnd type="none" w="sm" len="sm"/>
            <a:tailEnd type="none" w="sm" len="sm"/>
          </a:ln>
        </p:spPr>
        <p:txBody>
          <a:bodyPr/>
          <a:lstStyle/>
          <a:p>
            <a:endParaRPr lang="ja-JP" altLang="en-US"/>
          </a:p>
        </p:txBody>
      </p:sp>
      <p:sp>
        <p:nvSpPr>
          <p:cNvPr id="106" name="角丸四角形 105"/>
          <p:cNvSpPr/>
          <p:nvPr/>
        </p:nvSpPr>
        <p:spPr>
          <a:xfrm>
            <a:off x="3420128" y="2312732"/>
            <a:ext cx="2304000" cy="504056"/>
          </a:xfrm>
          <a:prstGeom prst="roundRect">
            <a:avLst/>
          </a:prstGeom>
        </p:spPr>
        <p:style>
          <a:lnRef idx="0">
            <a:schemeClr val="accent5"/>
          </a:lnRef>
          <a:fillRef idx="3">
            <a:schemeClr val="accent5"/>
          </a:fillRef>
          <a:effectRef idx="3">
            <a:schemeClr val="accent5"/>
          </a:effectRef>
          <a:fontRef idx="minor">
            <a:schemeClr val="lt1"/>
          </a:fontRef>
        </p:style>
        <p:txBody>
          <a:bodyPr anchor="ctr"/>
          <a:lstStyle/>
          <a:p>
            <a:pPr>
              <a:defRPr/>
            </a:pPr>
            <a:r>
              <a:rPr lang="en-US" altLang="ja-JP" sz="1400" b="1" i="1" dirty="0" smtClean="0">
                <a:solidFill>
                  <a:schemeClr val="bg1"/>
                </a:solidFill>
                <a:latin typeface="Times New Roman" pitchFamily="18" charset="0"/>
                <a:ea typeface="メイリオ" pitchFamily="50" charset="-128"/>
                <a:cs typeface="Times New Roman" pitchFamily="18" charset="0"/>
              </a:rPr>
              <a:t>SuperStream</a:t>
            </a:r>
            <a:r>
              <a:rPr lang="en-US" altLang="ja-JP" sz="1400" b="1" dirty="0" smtClean="0">
                <a:solidFill>
                  <a:schemeClr val="bg1"/>
                </a:solidFill>
                <a:latin typeface="Times New Roman" pitchFamily="18" charset="0"/>
                <a:ea typeface="メイリオ" pitchFamily="50" charset="-128"/>
                <a:cs typeface="Times New Roman" pitchFamily="18" charset="0"/>
              </a:rPr>
              <a:t>-Connect Server</a:t>
            </a:r>
            <a:endParaRPr lang="ja-JP" altLang="en-US" sz="1400" dirty="0">
              <a:solidFill>
                <a:schemeClr val="bg1"/>
              </a:solidFill>
              <a:latin typeface="Times New Roman" pitchFamily="18" charset="0"/>
              <a:ea typeface="メイリオ" pitchFamily="50" charset="-128"/>
              <a:cs typeface="Times New Roman" pitchFamily="18" charset="0"/>
            </a:endParaRPr>
          </a:p>
        </p:txBody>
      </p:sp>
      <p:sp>
        <p:nvSpPr>
          <p:cNvPr id="107" name="角丸四角形 106"/>
          <p:cNvSpPr/>
          <p:nvPr/>
        </p:nvSpPr>
        <p:spPr>
          <a:xfrm>
            <a:off x="251520" y="2312732"/>
            <a:ext cx="2592288" cy="504056"/>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defRPr/>
            </a:pPr>
            <a:r>
              <a:rPr lang="ja-JP" altLang="en-US" sz="1200" b="1" dirty="0">
                <a:solidFill>
                  <a:schemeClr val="bg2"/>
                </a:solidFill>
                <a:latin typeface="メイリオ" pitchFamily="50" charset="-128"/>
                <a:ea typeface="メイリオ" pitchFamily="50" charset="-128"/>
                <a:cs typeface="メイリオ" pitchFamily="50" charset="-128"/>
              </a:rPr>
              <a:t>各種システム</a:t>
            </a:r>
          </a:p>
          <a:p>
            <a:pPr>
              <a:defRPr/>
            </a:pPr>
            <a:r>
              <a:rPr lang="ja-JP" altLang="en-US" sz="1000" b="1" dirty="0">
                <a:solidFill>
                  <a:schemeClr val="bg2"/>
                </a:solidFill>
                <a:latin typeface="メイリオ" pitchFamily="50" charset="-128"/>
                <a:ea typeface="メイリオ" pitchFamily="50" charset="-128"/>
                <a:cs typeface="メイリオ" pitchFamily="50" charset="-128"/>
              </a:rPr>
              <a:t>（販売管理、生産管理、</a:t>
            </a:r>
            <a:r>
              <a:rPr lang="en-US" altLang="ja-JP" sz="1000" b="1" dirty="0">
                <a:solidFill>
                  <a:schemeClr val="bg2"/>
                </a:solidFill>
                <a:latin typeface="メイリオ" pitchFamily="50" charset="-128"/>
                <a:ea typeface="メイリオ" pitchFamily="50" charset="-128"/>
                <a:cs typeface="メイリオ" pitchFamily="50" charset="-128"/>
              </a:rPr>
              <a:t>BI</a:t>
            </a:r>
            <a:r>
              <a:rPr lang="ja-JP" altLang="en-US" sz="1000" b="1" dirty="0" err="1">
                <a:solidFill>
                  <a:schemeClr val="bg2"/>
                </a:solidFill>
                <a:latin typeface="メイリオ" pitchFamily="50" charset="-128"/>
                <a:ea typeface="メイリオ" pitchFamily="50" charset="-128"/>
                <a:cs typeface="メイリオ" pitchFamily="50" charset="-128"/>
              </a:rPr>
              <a:t>、</a:t>
            </a:r>
            <a:r>
              <a:rPr lang="ja-JP" altLang="en-US" sz="1000" b="1" dirty="0">
                <a:solidFill>
                  <a:schemeClr val="bg2"/>
                </a:solidFill>
                <a:latin typeface="メイリオ" pitchFamily="50" charset="-128"/>
                <a:ea typeface="メイリオ" pitchFamily="50" charset="-128"/>
                <a:cs typeface="メイリオ" pitchFamily="50" charset="-128"/>
              </a:rPr>
              <a:t>など）</a:t>
            </a:r>
          </a:p>
        </p:txBody>
      </p:sp>
      <p:sp>
        <p:nvSpPr>
          <p:cNvPr id="108" name="角丸四角形 107"/>
          <p:cNvSpPr/>
          <p:nvPr/>
        </p:nvSpPr>
        <p:spPr>
          <a:xfrm>
            <a:off x="6300192" y="2312732"/>
            <a:ext cx="2592288" cy="50400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defRPr/>
            </a:pPr>
            <a:r>
              <a:rPr lang="en-US" altLang="ja-JP" sz="1200" b="1" i="1" dirty="0" smtClean="0">
                <a:solidFill>
                  <a:srgbClr val="FFFFFF"/>
                </a:solidFill>
                <a:latin typeface="Times New Roman" pitchFamily="18" charset="0"/>
                <a:ea typeface="メイリオ" pitchFamily="50" charset="-128"/>
                <a:cs typeface="Times New Roman" pitchFamily="18" charset="0"/>
              </a:rPr>
              <a:t>SuperStream</a:t>
            </a:r>
            <a:r>
              <a:rPr lang="ja-JP" altLang="en-US" sz="1200" b="1" dirty="0" err="1" smtClean="0">
                <a:solidFill>
                  <a:srgbClr val="FFFFFF"/>
                </a:solidFill>
                <a:latin typeface="Times New Roman" pitchFamily="18" charset="0"/>
                <a:ea typeface="メイリオ" pitchFamily="50" charset="-128"/>
                <a:cs typeface="Times New Roman" pitchFamily="18" charset="0"/>
              </a:rPr>
              <a:t>ｰ</a:t>
            </a:r>
            <a:r>
              <a:rPr lang="en-US" altLang="ja-JP" sz="1200" b="1" dirty="0" smtClean="0">
                <a:solidFill>
                  <a:srgbClr val="FFFFFF"/>
                </a:solidFill>
                <a:latin typeface="Times New Roman" pitchFamily="18" charset="0"/>
                <a:ea typeface="メイリオ" pitchFamily="50" charset="-128"/>
                <a:cs typeface="Times New Roman" pitchFamily="18" charset="0"/>
              </a:rPr>
              <a:t>CORE</a:t>
            </a:r>
            <a:r>
              <a:rPr lang="en-US" altLang="ja-JP" sz="1200" b="1" dirty="0" smtClean="0">
                <a:solidFill>
                  <a:srgbClr val="FFFFFF"/>
                </a:solidFill>
                <a:latin typeface="メイリオ" pitchFamily="50" charset="-128"/>
                <a:ea typeface="メイリオ" pitchFamily="50" charset="-128"/>
                <a:cs typeface="メイリオ" pitchFamily="50" charset="-128"/>
              </a:rPr>
              <a:t> </a:t>
            </a:r>
            <a:r>
              <a:rPr lang="en-US" altLang="ja-JP" sz="1200" b="1" dirty="0">
                <a:solidFill>
                  <a:srgbClr val="FFFFFF"/>
                </a:solidFill>
                <a:latin typeface="メイリオ" pitchFamily="50" charset="-128"/>
                <a:ea typeface="メイリオ" pitchFamily="50" charset="-128"/>
                <a:cs typeface="メイリオ" pitchFamily="50" charset="-128"/>
              </a:rPr>
              <a:t>DB</a:t>
            </a:r>
            <a:r>
              <a:rPr lang="ja-JP" altLang="en-US" sz="1200" b="1" i="1" dirty="0">
                <a:solidFill>
                  <a:srgbClr val="FFFFFF"/>
                </a:solidFill>
                <a:latin typeface="メイリオ" pitchFamily="50" charset="-128"/>
                <a:ea typeface="メイリオ" pitchFamily="50" charset="-128"/>
                <a:cs typeface="メイリオ" pitchFamily="50" charset="-128"/>
              </a:rPr>
              <a:t>サーバー</a:t>
            </a:r>
          </a:p>
          <a:p>
            <a:pPr>
              <a:defRPr/>
            </a:pPr>
            <a:r>
              <a:rPr lang="ja-JP" altLang="en-US" sz="1000" b="1" dirty="0">
                <a:solidFill>
                  <a:srgbClr val="FFFFFF"/>
                </a:solidFill>
                <a:latin typeface="メイリオ" pitchFamily="50" charset="-128"/>
                <a:ea typeface="メイリオ" pitchFamily="50" charset="-128"/>
                <a:cs typeface="メイリオ" pitchFamily="50" charset="-128"/>
              </a:rPr>
              <a:t>（会計・人事給与）</a:t>
            </a:r>
            <a:endParaRPr lang="ja-JP" altLang="en-US" dirty="0"/>
          </a:p>
        </p:txBody>
      </p:sp>
      <p:pic>
        <p:nvPicPr>
          <p:cNvPr id="109"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a:off x="827584" y="2924944"/>
            <a:ext cx="1219200" cy="1219200"/>
          </a:xfrm>
          <a:prstGeom prst="rect">
            <a:avLst/>
          </a:prstGeom>
          <a:noFill/>
          <a:ln w="9525">
            <a:noFill/>
            <a:miter lim="800000"/>
            <a:headEnd/>
            <a:tailEnd/>
          </a:ln>
          <a:effectLst/>
        </p:spPr>
      </p:pic>
      <p:pic>
        <p:nvPicPr>
          <p:cNvPr id="110" name="Picture 15"/>
          <p:cNvPicPr>
            <a:picLocks noChangeAspect="1" noChangeArrowheads="1"/>
          </p:cNvPicPr>
          <p:nvPr/>
        </p:nvPicPr>
        <p:blipFill>
          <a:blip r:embed="rId4" cstate="email">
            <a:duotone>
              <a:prstClr val="black"/>
              <a:schemeClr val="accent1">
                <a:tint val="45000"/>
                <a:satMod val="400000"/>
              </a:schemeClr>
            </a:duotone>
          </a:blip>
          <a:srcRect/>
          <a:stretch>
            <a:fillRect/>
          </a:stretch>
        </p:blipFill>
        <p:spPr bwMode="auto">
          <a:xfrm>
            <a:off x="755576" y="3501008"/>
            <a:ext cx="648072" cy="648072"/>
          </a:xfrm>
          <a:prstGeom prst="rect">
            <a:avLst/>
          </a:prstGeom>
          <a:noFill/>
          <a:ln w="9525">
            <a:noFill/>
            <a:miter lim="800000"/>
            <a:headEnd/>
            <a:tailEnd/>
          </a:ln>
          <a:effectLst/>
        </p:spPr>
      </p:pic>
      <p:pic>
        <p:nvPicPr>
          <p:cNvPr id="111"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a:off x="3856856" y="2996952"/>
            <a:ext cx="1219200" cy="1219200"/>
          </a:xfrm>
          <a:prstGeom prst="rect">
            <a:avLst/>
          </a:prstGeom>
          <a:noFill/>
          <a:ln w="9525">
            <a:noFill/>
            <a:miter lim="800000"/>
            <a:headEnd/>
            <a:tailEnd/>
          </a:ln>
          <a:effectLst/>
        </p:spPr>
      </p:pic>
      <p:sp>
        <p:nvSpPr>
          <p:cNvPr id="112" name="右矢印 111"/>
          <p:cNvSpPr/>
          <p:nvPr/>
        </p:nvSpPr>
        <p:spPr>
          <a:xfrm>
            <a:off x="2690813" y="3213100"/>
            <a:ext cx="3744912" cy="215900"/>
          </a:xfrm>
          <a:prstGeom prst="rightArrow">
            <a:avLst>
              <a:gd name="adj1" fmla="val 50000"/>
              <a:gd name="adj2" fmla="val 112248"/>
            </a:avLst>
          </a:prstGeom>
        </p:spPr>
        <p:style>
          <a:lnRef idx="0">
            <a:schemeClr val="accent5"/>
          </a:lnRef>
          <a:fillRef idx="3">
            <a:schemeClr val="accent5"/>
          </a:fillRef>
          <a:effectRef idx="3">
            <a:schemeClr val="accent5"/>
          </a:effectRef>
          <a:fontRef idx="minor">
            <a:schemeClr val="lt1"/>
          </a:fontRef>
        </p:style>
        <p:txBody>
          <a:bodyPr anchor="ctr"/>
          <a:lstStyle/>
          <a:p>
            <a:pPr>
              <a:defRPr/>
            </a:pPr>
            <a:endParaRPr lang="ja-JP" altLang="en-US"/>
          </a:p>
        </p:txBody>
      </p:sp>
      <p:sp>
        <p:nvSpPr>
          <p:cNvPr id="113" name="右矢印 112"/>
          <p:cNvSpPr/>
          <p:nvPr/>
        </p:nvSpPr>
        <p:spPr>
          <a:xfrm rot="10800000">
            <a:off x="2690813" y="3573463"/>
            <a:ext cx="3744912" cy="215900"/>
          </a:xfrm>
          <a:prstGeom prst="rightArrow">
            <a:avLst>
              <a:gd name="adj1" fmla="val 50000"/>
              <a:gd name="adj2" fmla="val 112248"/>
            </a:avLst>
          </a:prstGeom>
        </p:spPr>
        <p:style>
          <a:lnRef idx="0">
            <a:schemeClr val="accent5"/>
          </a:lnRef>
          <a:fillRef idx="3">
            <a:schemeClr val="accent5"/>
          </a:fillRef>
          <a:effectRef idx="3">
            <a:schemeClr val="accent5"/>
          </a:effectRef>
          <a:fontRef idx="minor">
            <a:schemeClr val="lt1"/>
          </a:fontRef>
        </p:style>
        <p:txBody>
          <a:bodyPr anchor="ctr"/>
          <a:lstStyle/>
          <a:p>
            <a:pPr>
              <a:defRPr/>
            </a:pPr>
            <a:endParaRPr lang="ja-JP" altLang="en-US"/>
          </a:p>
        </p:txBody>
      </p:sp>
      <p:pic>
        <p:nvPicPr>
          <p:cNvPr id="114"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a:off x="7025208" y="2924944"/>
            <a:ext cx="1219200" cy="1219200"/>
          </a:xfrm>
          <a:prstGeom prst="rect">
            <a:avLst/>
          </a:prstGeom>
          <a:noFill/>
          <a:ln w="9525">
            <a:noFill/>
            <a:miter lim="800000"/>
            <a:headEnd/>
            <a:tailEnd/>
          </a:ln>
          <a:effectLst/>
        </p:spPr>
      </p:pic>
      <p:pic>
        <p:nvPicPr>
          <p:cNvPr id="115" name="Picture 15"/>
          <p:cNvPicPr>
            <a:picLocks noChangeAspect="1" noChangeArrowheads="1"/>
          </p:cNvPicPr>
          <p:nvPr/>
        </p:nvPicPr>
        <p:blipFill>
          <a:blip r:embed="rId4" cstate="email">
            <a:duotone>
              <a:prstClr val="black"/>
              <a:schemeClr val="accent1">
                <a:tint val="45000"/>
                <a:satMod val="400000"/>
              </a:schemeClr>
            </a:duotone>
          </a:blip>
          <a:srcRect/>
          <a:stretch>
            <a:fillRect/>
          </a:stretch>
        </p:blipFill>
        <p:spPr bwMode="auto">
          <a:xfrm>
            <a:off x="6948264" y="3501008"/>
            <a:ext cx="648072" cy="648072"/>
          </a:xfrm>
          <a:prstGeom prst="rect">
            <a:avLst/>
          </a:prstGeom>
          <a:noFill/>
          <a:ln w="9525">
            <a:noFill/>
            <a:miter lim="800000"/>
            <a:headEnd/>
            <a:tailEnd/>
          </a:ln>
          <a:effectLst/>
        </p:spPr>
      </p:pic>
      <p:pic>
        <p:nvPicPr>
          <p:cNvPr id="116" name="Picture 6"/>
          <p:cNvPicPr>
            <a:picLocks noChangeAspect="1" noChangeArrowheads="1"/>
          </p:cNvPicPr>
          <p:nvPr/>
        </p:nvPicPr>
        <p:blipFill>
          <a:blip r:embed="rId5" cstate="email">
            <a:duotone>
              <a:schemeClr val="accent1">
                <a:shade val="45000"/>
                <a:satMod val="135000"/>
              </a:schemeClr>
              <a:prstClr val="white"/>
            </a:duotone>
          </a:blip>
          <a:srcRect/>
          <a:stretch>
            <a:fillRect/>
          </a:stretch>
        </p:blipFill>
        <p:spPr bwMode="auto">
          <a:xfrm>
            <a:off x="3275856" y="4869160"/>
            <a:ext cx="1219200" cy="1219200"/>
          </a:xfrm>
          <a:prstGeom prst="rect">
            <a:avLst/>
          </a:prstGeom>
          <a:noFill/>
          <a:ln w="9525">
            <a:noFill/>
            <a:miter lim="800000"/>
            <a:headEnd/>
            <a:tailEnd/>
          </a:ln>
          <a:effectLst/>
        </p:spPr>
      </p:pic>
      <p:sp>
        <p:nvSpPr>
          <p:cNvPr id="117" name="角丸四角形 116"/>
          <p:cNvSpPr/>
          <p:nvPr/>
        </p:nvSpPr>
        <p:spPr>
          <a:xfrm>
            <a:off x="2754446" y="5805264"/>
            <a:ext cx="2304256" cy="504056"/>
          </a:xfrm>
          <a:prstGeom prst="roundRect">
            <a:avLst/>
          </a:prstGeom>
        </p:spPr>
        <p:style>
          <a:lnRef idx="0">
            <a:schemeClr val="accent5"/>
          </a:lnRef>
          <a:fillRef idx="3">
            <a:schemeClr val="accent5"/>
          </a:fillRef>
          <a:effectRef idx="3">
            <a:schemeClr val="accent5"/>
          </a:effectRef>
          <a:fontRef idx="minor">
            <a:schemeClr val="lt1"/>
          </a:fontRef>
        </p:style>
        <p:txBody>
          <a:bodyPr anchor="ctr"/>
          <a:lstStyle/>
          <a:p>
            <a:pPr defTabSz="762000">
              <a:defRPr/>
            </a:pPr>
            <a:r>
              <a:rPr lang="en-US" altLang="ja-JP" sz="1400" b="1" dirty="0" err="1" smtClean="0">
                <a:solidFill>
                  <a:schemeClr val="bg1"/>
                </a:solidFill>
                <a:latin typeface="メイリオ" pitchFamily="50" charset="-128"/>
                <a:ea typeface="メイリオ" pitchFamily="50" charset="-128"/>
                <a:cs typeface="メイリオ" pitchFamily="50" charset="-128"/>
              </a:rPr>
              <a:t>ConnectStudio</a:t>
            </a:r>
            <a:r>
              <a:rPr lang="en-US" altLang="ja-JP" sz="1400" b="1" dirty="0" smtClean="0">
                <a:solidFill>
                  <a:schemeClr val="bg1"/>
                </a:solidFill>
                <a:latin typeface="メイリオ" pitchFamily="50" charset="-128"/>
                <a:ea typeface="メイリオ" pitchFamily="50" charset="-128"/>
                <a:cs typeface="メイリオ" pitchFamily="50" charset="-128"/>
              </a:rPr>
              <a:t> </a:t>
            </a:r>
            <a:endParaRPr lang="en-US" altLang="ja-JP" sz="1400" b="1" dirty="0">
              <a:solidFill>
                <a:schemeClr val="bg1"/>
              </a:solidFill>
              <a:latin typeface="メイリオ" pitchFamily="50" charset="-128"/>
              <a:ea typeface="メイリオ" pitchFamily="50" charset="-128"/>
              <a:cs typeface="メイリオ" pitchFamily="50" charset="-128"/>
            </a:endParaRPr>
          </a:p>
          <a:p>
            <a:pPr defTabSz="762000">
              <a:defRPr/>
            </a:pPr>
            <a:r>
              <a:rPr lang="ja-JP" altLang="en-US" sz="1400" dirty="0">
                <a:solidFill>
                  <a:schemeClr val="bg1"/>
                </a:solidFill>
                <a:latin typeface="メイリオ" pitchFamily="50" charset="-128"/>
                <a:ea typeface="メイリオ" pitchFamily="50" charset="-128"/>
                <a:cs typeface="メイリオ" pitchFamily="50" charset="-128"/>
              </a:rPr>
              <a:t>（開発用クライアント）</a:t>
            </a:r>
            <a:endParaRPr lang="ja-JP" altLang="en-US" dirty="0">
              <a:solidFill>
                <a:schemeClr val="bg1"/>
              </a:solidFill>
            </a:endParaRPr>
          </a:p>
        </p:txBody>
      </p:sp>
      <p:sp>
        <p:nvSpPr>
          <p:cNvPr id="25"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tLang="ja-JP" b="1" i="1" dirty="0" smtClean="0">
                <a:latin typeface="Times New Roman" pitchFamily="18" charset="0"/>
              </a:rPr>
              <a:t>SuperStream</a:t>
            </a:r>
            <a:r>
              <a:rPr lang="en-US" altLang="ja-JP" b="1" dirty="0" smtClean="0">
                <a:latin typeface="Times New Roman" pitchFamily="18" charset="0"/>
              </a:rPr>
              <a:t>-connect Studio</a:t>
            </a:r>
            <a:r>
              <a:rPr lang="en-US" altLang="ja-JP" dirty="0" smtClean="0">
                <a:latin typeface="メイリオ" pitchFamily="50" charset="-128"/>
                <a:ea typeface="メイリオ" pitchFamily="50" charset="-128"/>
                <a:cs typeface="メイリオ" pitchFamily="50" charset="-128"/>
              </a:rPr>
              <a:t> </a:t>
            </a:r>
            <a:r>
              <a:rPr lang="ja-JP" altLang="en-US" dirty="0" smtClean="0">
                <a:latin typeface="メイリオ" pitchFamily="50" charset="-128"/>
                <a:ea typeface="メイリオ" pitchFamily="50" charset="-128"/>
                <a:cs typeface="メイリオ" pitchFamily="50" charset="-128"/>
              </a:rPr>
              <a:t>（開発クライアント） とは</a:t>
            </a:r>
          </a:p>
        </p:txBody>
      </p:sp>
      <p:sp>
        <p:nvSpPr>
          <p:cNvPr id="23555"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07740D94-F0B5-4310-A077-785E6E1CB848}" type="slidenum">
              <a:rPr lang="en-US" altLang="ja-JP" smtClean="0">
                <a:ea typeface="ＭＳ Ｐゴシック" charset="-128"/>
              </a:rPr>
              <a:pPr/>
              <a:t>11</a:t>
            </a:fld>
            <a:endParaRPr lang="en-US" altLang="ja-JP" smtClean="0">
              <a:ea typeface="ＭＳ Ｐゴシック" charset="-128"/>
            </a:endParaRPr>
          </a:p>
        </p:txBody>
      </p:sp>
      <p:pic>
        <p:nvPicPr>
          <p:cNvPr id="23556" name="Picture 3"/>
          <p:cNvPicPr>
            <a:picLocks noChangeAspect="1" noChangeArrowheads="1"/>
          </p:cNvPicPr>
          <p:nvPr/>
        </p:nvPicPr>
        <p:blipFill>
          <a:blip r:embed="rId3" cstate="screen"/>
          <a:srcRect/>
          <a:stretch>
            <a:fillRect/>
          </a:stretch>
        </p:blipFill>
        <p:spPr bwMode="auto">
          <a:xfrm>
            <a:off x="1692275" y="2276475"/>
            <a:ext cx="5595938" cy="4032250"/>
          </a:xfrm>
          <a:prstGeom prst="rect">
            <a:avLst/>
          </a:prstGeom>
          <a:noFill/>
          <a:ln w="9525">
            <a:noFill/>
            <a:miter lim="800000"/>
            <a:headEnd/>
            <a:tailEnd/>
          </a:ln>
        </p:spPr>
      </p:pic>
      <p:sp>
        <p:nvSpPr>
          <p:cNvPr id="23557" name="Text Box 4"/>
          <p:cNvSpPr txBox="1">
            <a:spLocks noChangeArrowheads="1"/>
          </p:cNvSpPr>
          <p:nvPr/>
        </p:nvSpPr>
        <p:spPr bwMode="auto">
          <a:xfrm>
            <a:off x="250825" y="1268760"/>
            <a:ext cx="8785671" cy="954107"/>
          </a:xfrm>
          <a:prstGeom prst="rect">
            <a:avLst/>
          </a:prstGeom>
          <a:noFill/>
          <a:ln w="38100" algn="ctr">
            <a:noFill/>
            <a:miter lim="800000"/>
            <a:headEnd/>
            <a:tailEnd/>
          </a:ln>
        </p:spPr>
        <p:txBody>
          <a:bodyPr wrap="square">
            <a:spAutoFit/>
          </a:bodyPr>
          <a:lstStyle/>
          <a:p>
            <a:pPr algn="l"/>
            <a:r>
              <a:rPr lang="en-US" altLang="ja-JP" sz="1400" b="1" i="1" dirty="0">
                <a:solidFill>
                  <a:schemeClr val="tx1"/>
                </a:solidFill>
                <a:latin typeface="Times New Roman" pitchFamily="18" charset="0"/>
              </a:rPr>
              <a:t>SuperStream</a:t>
            </a:r>
            <a:r>
              <a:rPr lang="en-US" altLang="ja-JP" sz="1400" b="1" dirty="0">
                <a:solidFill>
                  <a:schemeClr val="tx1"/>
                </a:solidFill>
                <a:latin typeface="Times New Roman" pitchFamily="18" charset="0"/>
              </a:rPr>
              <a:t>-connect Studio</a:t>
            </a:r>
            <a:r>
              <a:rPr lang="en-US" altLang="ja-JP" sz="1400" dirty="0">
                <a:solidFill>
                  <a:schemeClr val="tx1"/>
                </a:solidFill>
                <a:latin typeface="メイリオ" pitchFamily="50" charset="-128"/>
                <a:ea typeface="メイリオ" pitchFamily="50" charset="-128"/>
                <a:cs typeface="メイリオ" pitchFamily="50" charset="-128"/>
              </a:rPr>
              <a:t> </a:t>
            </a:r>
            <a:r>
              <a:rPr lang="ja-JP" altLang="en-US" sz="1400" dirty="0">
                <a:solidFill>
                  <a:schemeClr val="tx1"/>
                </a:solidFill>
                <a:latin typeface="メイリオ" pitchFamily="50" charset="-128"/>
                <a:ea typeface="メイリオ" pitchFamily="50" charset="-128"/>
                <a:cs typeface="メイリオ" pitchFamily="50" charset="-128"/>
              </a:rPr>
              <a:t>はデータ連携スクリプトの定義や各種設定を行うための、開発者用クライアントです。</a:t>
            </a:r>
          </a:p>
          <a:p>
            <a:pPr algn="l"/>
            <a:r>
              <a:rPr lang="ja-JP" altLang="en-US" sz="1400" dirty="0">
                <a:solidFill>
                  <a:schemeClr val="tx1"/>
                </a:solidFill>
                <a:latin typeface="メイリオ" pitchFamily="50" charset="-128"/>
                <a:ea typeface="メイリオ" pitchFamily="50" charset="-128"/>
                <a:cs typeface="メイリオ" pitchFamily="50" charset="-128"/>
              </a:rPr>
              <a:t>通常は、限られたシステム開発担当者のみが操作を行うために利用しますので、経理担当者などの一般利用者は、直接操作することや意識する必要はありません。</a:t>
            </a:r>
          </a:p>
        </p:txBody>
      </p:sp>
      <p:sp>
        <p:nvSpPr>
          <p:cNvPr id="7"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title"/>
          </p:nvPr>
        </p:nvSpPr>
        <p:spPr>
          <a:xfrm>
            <a:off x="503238" y="215900"/>
            <a:ext cx="8498813" cy="1008063"/>
          </a:xfrm>
        </p:spPr>
        <p:txBody>
          <a:bodyPr/>
          <a:lstStyle/>
          <a:p>
            <a:pPr eaLnBrk="1" hangingPunct="1"/>
            <a:r>
              <a:rPr lang="ja-JP" altLang="en-US" dirty="0" smtClean="0">
                <a:latin typeface="メイリオ" pitchFamily="50" charset="-128"/>
                <a:ea typeface="メイリオ" pitchFamily="50" charset="-128"/>
                <a:cs typeface="メイリオ" pitchFamily="50" charset="-128"/>
              </a:rPr>
              <a:t>処理アイコンおよびインタフェースアダプタ</a:t>
            </a:r>
          </a:p>
        </p:txBody>
      </p:sp>
      <p:sp>
        <p:nvSpPr>
          <p:cNvPr id="24579"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9AA443A7-527A-477B-BF8F-758D58331F89}" type="slidenum">
              <a:rPr lang="en-US" altLang="ja-JP" smtClean="0">
                <a:ea typeface="ＭＳ Ｐゴシック" charset="-128"/>
              </a:rPr>
              <a:pPr/>
              <a:t>12</a:t>
            </a:fld>
            <a:endParaRPr lang="en-US" altLang="ja-JP" smtClean="0">
              <a:ea typeface="ＭＳ Ｐゴシック" charset="-128"/>
            </a:endParaRPr>
          </a:p>
        </p:txBody>
      </p:sp>
      <p:pic>
        <p:nvPicPr>
          <p:cNvPr id="24580" name="Picture 2"/>
          <p:cNvPicPr>
            <a:picLocks noChangeAspect="1" noChangeArrowheads="1"/>
          </p:cNvPicPr>
          <p:nvPr/>
        </p:nvPicPr>
        <p:blipFill>
          <a:blip r:embed="rId3" cstate="screen"/>
          <a:srcRect/>
          <a:stretch>
            <a:fillRect/>
          </a:stretch>
        </p:blipFill>
        <p:spPr bwMode="auto">
          <a:xfrm>
            <a:off x="611188" y="2894037"/>
            <a:ext cx="6248400" cy="3343275"/>
          </a:xfrm>
          <a:prstGeom prst="rect">
            <a:avLst/>
          </a:prstGeom>
          <a:noFill/>
          <a:ln w="9525">
            <a:noFill/>
            <a:miter lim="800000"/>
            <a:headEnd/>
            <a:tailEnd/>
          </a:ln>
        </p:spPr>
      </p:pic>
      <p:sp>
        <p:nvSpPr>
          <p:cNvPr id="24581" name="Text Box 4"/>
          <p:cNvSpPr txBox="1">
            <a:spLocks noChangeArrowheads="1"/>
          </p:cNvSpPr>
          <p:nvPr/>
        </p:nvSpPr>
        <p:spPr bwMode="auto">
          <a:xfrm>
            <a:off x="431800" y="1273175"/>
            <a:ext cx="8460680" cy="1600438"/>
          </a:xfrm>
          <a:prstGeom prst="rect">
            <a:avLst/>
          </a:prstGeom>
          <a:noFill/>
          <a:ln w="38100" algn="ctr">
            <a:noFill/>
            <a:miter lim="800000"/>
            <a:headEnd/>
            <a:tailEnd/>
          </a:ln>
        </p:spPr>
        <p:txBody>
          <a:bodyPr wrap="square">
            <a:spAutoFit/>
          </a:bodyPr>
          <a:lstStyle/>
          <a:p>
            <a:pPr algn="l"/>
            <a:r>
              <a:rPr lang="en-US" altLang="ja-JP" sz="1400" b="1" i="1" dirty="0">
                <a:solidFill>
                  <a:schemeClr val="tx1"/>
                </a:solidFill>
                <a:latin typeface="Times New Roman" pitchFamily="18" charset="0"/>
                <a:ea typeface="メイリオ" pitchFamily="50" charset="-128"/>
                <a:cs typeface="Times New Roman" pitchFamily="18" charset="0"/>
              </a:rPr>
              <a:t>SuperStream</a:t>
            </a:r>
            <a:r>
              <a:rPr lang="en-US" altLang="ja-JP" sz="1400" b="1" dirty="0">
                <a:solidFill>
                  <a:schemeClr val="tx1"/>
                </a:solidFill>
                <a:latin typeface="Times New Roman" pitchFamily="18" charset="0"/>
                <a:ea typeface="メイリオ" pitchFamily="50" charset="-128"/>
                <a:cs typeface="Times New Roman" pitchFamily="18" charset="0"/>
              </a:rPr>
              <a:t>-connect </a:t>
            </a:r>
            <a:r>
              <a:rPr lang="en-US" altLang="ja-JP" sz="1400" b="1" dirty="0" smtClean="0">
                <a:solidFill>
                  <a:schemeClr val="tx1"/>
                </a:solidFill>
                <a:latin typeface="Times New Roman" pitchFamily="18" charset="0"/>
                <a:ea typeface="メイリオ" pitchFamily="50" charset="-128"/>
                <a:cs typeface="Times New Roman" pitchFamily="18" charset="0"/>
              </a:rPr>
              <a:t>Studio</a:t>
            </a:r>
            <a:r>
              <a:rPr lang="ja-JP" altLang="en-US" sz="1400" dirty="0" smtClean="0">
                <a:solidFill>
                  <a:schemeClr val="tx1"/>
                </a:solidFill>
                <a:latin typeface="メイリオ" pitchFamily="50" charset="-128"/>
                <a:ea typeface="メイリオ" pitchFamily="50" charset="-128"/>
                <a:cs typeface="メイリオ" pitchFamily="50" charset="-128"/>
              </a:rPr>
              <a:t>の</a:t>
            </a:r>
            <a:r>
              <a:rPr lang="ja-JP" altLang="en-US" sz="1400" dirty="0">
                <a:solidFill>
                  <a:schemeClr val="tx1"/>
                </a:solidFill>
                <a:latin typeface="メイリオ" pitchFamily="50" charset="-128"/>
                <a:ea typeface="メイリオ" pitchFamily="50" charset="-128"/>
                <a:cs typeface="メイリオ" pitchFamily="50" charset="-128"/>
              </a:rPr>
              <a:t>中のデザイナという画面の中でスクリプト（処理フロー）を定義します。</a:t>
            </a:r>
          </a:p>
          <a:p>
            <a:pPr algn="l"/>
            <a:r>
              <a:rPr lang="ja-JP" altLang="en-US" sz="1400" dirty="0">
                <a:solidFill>
                  <a:schemeClr val="tx1"/>
                </a:solidFill>
                <a:latin typeface="メイリオ" pitchFamily="50" charset="-128"/>
                <a:ea typeface="メイリオ" pitchFamily="50" charset="-128"/>
                <a:cs typeface="メイリオ" pitchFamily="50" charset="-128"/>
              </a:rPr>
              <a:t>ツールパレット上に、各種処理アイコンやインタフェースアダプタが用意されているので</a:t>
            </a:r>
            <a:r>
              <a:rPr lang="ja-JP" altLang="en-US" sz="1400" dirty="0" smtClean="0">
                <a:solidFill>
                  <a:schemeClr val="tx1"/>
                </a:solidFill>
                <a:latin typeface="メイリオ" pitchFamily="50" charset="-128"/>
                <a:ea typeface="メイリオ" pitchFamily="50" charset="-128"/>
                <a:cs typeface="メイリオ" pitchFamily="50" charset="-128"/>
              </a:rPr>
              <a:t>、ドラック</a:t>
            </a:r>
            <a:r>
              <a:rPr lang="ja-JP" altLang="en-US" sz="1400" dirty="0">
                <a:solidFill>
                  <a:schemeClr val="tx1"/>
                </a:solidFill>
                <a:latin typeface="メイリオ" pitchFamily="50" charset="-128"/>
                <a:ea typeface="メイリオ" pitchFamily="50" charset="-128"/>
                <a:cs typeface="メイリオ" pitchFamily="50" charset="-128"/>
              </a:rPr>
              <a:t>＆ドロップでフローを組み立てていくイメージになります</a:t>
            </a:r>
            <a:r>
              <a:rPr lang="ja-JP" altLang="en-US" sz="1400" dirty="0" smtClean="0">
                <a:solidFill>
                  <a:schemeClr val="tx1"/>
                </a:solidFill>
                <a:latin typeface="メイリオ" pitchFamily="50" charset="-128"/>
                <a:ea typeface="メイリオ" pitchFamily="50" charset="-128"/>
                <a:cs typeface="メイリオ" pitchFamily="50" charset="-128"/>
              </a:rPr>
              <a:t>。</a:t>
            </a:r>
            <a:endParaRPr lang="en-US" altLang="ja-JP" sz="1400" dirty="0" smtClean="0">
              <a:solidFill>
                <a:schemeClr val="tx1"/>
              </a:solidFill>
              <a:latin typeface="メイリオ" pitchFamily="50" charset="-128"/>
              <a:ea typeface="メイリオ" pitchFamily="50" charset="-128"/>
              <a:cs typeface="メイリオ" pitchFamily="50" charset="-128"/>
            </a:endParaRPr>
          </a:p>
          <a:p>
            <a:pPr algn="l"/>
            <a:endParaRPr lang="ja-JP" altLang="en-US" sz="1400" dirty="0">
              <a:solidFill>
                <a:schemeClr val="tx1"/>
              </a:solidFill>
              <a:latin typeface="メイリオ" pitchFamily="50" charset="-128"/>
              <a:ea typeface="メイリオ" pitchFamily="50" charset="-128"/>
              <a:cs typeface="メイリオ" pitchFamily="50" charset="-128"/>
            </a:endParaRPr>
          </a:p>
          <a:p>
            <a:pPr algn="l"/>
            <a:r>
              <a:rPr lang="ja-JP" altLang="en-US" sz="1400" dirty="0">
                <a:solidFill>
                  <a:schemeClr val="tx1"/>
                </a:solidFill>
                <a:latin typeface="メイリオ" pitchFamily="50" charset="-128"/>
                <a:ea typeface="メイリオ" pitchFamily="50" charset="-128"/>
                <a:cs typeface="メイリオ" pitchFamily="50" charset="-128"/>
              </a:rPr>
              <a:t>基本機能として分岐やループ機能、各種</a:t>
            </a:r>
            <a:r>
              <a:rPr lang="en-US" altLang="ja-JP" sz="1400" dirty="0">
                <a:solidFill>
                  <a:schemeClr val="tx1"/>
                </a:solidFill>
                <a:latin typeface="メイリオ" pitchFamily="50" charset="-128"/>
                <a:ea typeface="メイリオ" pitchFamily="50" charset="-128"/>
                <a:cs typeface="メイリオ" pitchFamily="50" charset="-128"/>
              </a:rPr>
              <a:t>DB</a:t>
            </a:r>
            <a:r>
              <a:rPr lang="ja-JP" altLang="en-US" sz="1400" dirty="0" err="1">
                <a:solidFill>
                  <a:schemeClr val="tx1"/>
                </a:solidFill>
                <a:latin typeface="メイリオ" pitchFamily="50" charset="-128"/>
                <a:ea typeface="メイリオ" pitchFamily="50" charset="-128"/>
                <a:cs typeface="メイリオ" pitchFamily="50" charset="-128"/>
              </a:rPr>
              <a:t>への</a:t>
            </a:r>
            <a:r>
              <a:rPr lang="ja-JP" altLang="en-US" sz="1400" dirty="0">
                <a:solidFill>
                  <a:schemeClr val="tx1"/>
                </a:solidFill>
                <a:latin typeface="メイリオ" pitchFamily="50" charset="-128"/>
                <a:ea typeface="メイリオ" pitchFamily="50" charset="-128"/>
                <a:cs typeface="メイリオ" pitchFamily="50" charset="-128"/>
              </a:rPr>
              <a:t>アクセス機能、メール送信機能など様々なアイコンがあり</a:t>
            </a:r>
            <a:r>
              <a:rPr lang="ja-JP" altLang="en-US" sz="1400" dirty="0" smtClean="0">
                <a:solidFill>
                  <a:schemeClr val="tx1"/>
                </a:solidFill>
                <a:latin typeface="メイリオ" pitchFamily="50" charset="-128"/>
                <a:ea typeface="メイリオ" pitchFamily="50" charset="-128"/>
                <a:cs typeface="メイリオ" pitchFamily="50" charset="-128"/>
              </a:rPr>
              <a:t>、さらに</a:t>
            </a:r>
            <a:r>
              <a:rPr lang="en-US" altLang="ja-JP" sz="1400" dirty="0">
                <a:solidFill>
                  <a:schemeClr val="tx1"/>
                </a:solidFill>
                <a:latin typeface="メイリオ" pitchFamily="50" charset="-128"/>
                <a:ea typeface="メイリオ" pitchFamily="50" charset="-128"/>
                <a:cs typeface="メイリオ" pitchFamily="50" charset="-128"/>
              </a:rPr>
              <a:t>SuperStream</a:t>
            </a:r>
            <a:r>
              <a:rPr lang="ja-JP" altLang="en-US" sz="1400" dirty="0">
                <a:solidFill>
                  <a:schemeClr val="tx1"/>
                </a:solidFill>
                <a:latin typeface="メイリオ" pitchFamily="50" charset="-128"/>
                <a:ea typeface="メイリオ" pitchFamily="50" charset="-128"/>
                <a:cs typeface="メイリオ" pitchFamily="50" charset="-128"/>
              </a:rPr>
              <a:t>アダプタとして</a:t>
            </a:r>
            <a:r>
              <a:rPr lang="en-US" altLang="ja-JP" sz="1400" dirty="0">
                <a:solidFill>
                  <a:schemeClr val="tx1"/>
                </a:solidFill>
                <a:latin typeface="メイリオ" pitchFamily="50" charset="-128"/>
                <a:ea typeface="メイリオ" pitchFamily="50" charset="-128"/>
                <a:cs typeface="メイリオ" pitchFamily="50" charset="-128"/>
              </a:rPr>
              <a:t>SuperStream</a:t>
            </a:r>
            <a:r>
              <a:rPr lang="ja-JP" altLang="en-US" sz="1400" dirty="0" err="1">
                <a:solidFill>
                  <a:schemeClr val="tx1"/>
                </a:solidFill>
                <a:latin typeface="メイリオ" pitchFamily="50" charset="-128"/>
                <a:ea typeface="メイリオ" pitchFamily="50" charset="-128"/>
                <a:cs typeface="メイリオ" pitchFamily="50" charset="-128"/>
              </a:rPr>
              <a:t>への</a:t>
            </a:r>
            <a:r>
              <a:rPr lang="ja-JP" altLang="en-US" sz="1400" dirty="0">
                <a:solidFill>
                  <a:schemeClr val="tx1"/>
                </a:solidFill>
                <a:latin typeface="メイリオ" pitchFamily="50" charset="-128"/>
                <a:ea typeface="メイリオ" pitchFamily="50" charset="-128"/>
                <a:cs typeface="メイリオ" pitchFamily="50" charset="-128"/>
              </a:rPr>
              <a:t>データ入出力を簡単に行えるアイコンもあります。</a:t>
            </a:r>
          </a:p>
        </p:txBody>
      </p:sp>
      <p:sp>
        <p:nvSpPr>
          <p:cNvPr id="24582" name="Oval 5"/>
          <p:cNvSpPr>
            <a:spLocks noChangeArrowheads="1"/>
          </p:cNvSpPr>
          <p:nvPr/>
        </p:nvSpPr>
        <p:spPr bwMode="auto">
          <a:xfrm>
            <a:off x="2900363" y="4868863"/>
            <a:ext cx="1079500" cy="720725"/>
          </a:xfrm>
          <a:prstGeom prst="ellipse">
            <a:avLst/>
          </a:prstGeom>
          <a:noFill/>
          <a:ln w="19050">
            <a:solidFill>
              <a:srgbClr val="FF0000"/>
            </a:solidFill>
            <a:round/>
            <a:headEnd/>
            <a:tailEnd/>
          </a:ln>
        </p:spPr>
        <p:txBody>
          <a:bodyPr wrap="none" anchor="ctr"/>
          <a:lstStyle/>
          <a:p>
            <a:endParaRPr lang="ja-JP" altLang="en-US"/>
          </a:p>
        </p:txBody>
      </p:sp>
      <p:sp>
        <p:nvSpPr>
          <p:cNvPr id="24583" name="Freeform 6"/>
          <p:cNvSpPr>
            <a:spLocks/>
          </p:cNvSpPr>
          <p:nvPr/>
        </p:nvSpPr>
        <p:spPr bwMode="auto">
          <a:xfrm>
            <a:off x="3800475" y="4592638"/>
            <a:ext cx="1338263" cy="276225"/>
          </a:xfrm>
          <a:custGeom>
            <a:avLst/>
            <a:gdLst>
              <a:gd name="T0" fmla="*/ 2147483647 w 762"/>
              <a:gd name="T1" fmla="*/ 2147483647 h 179"/>
              <a:gd name="T2" fmla="*/ 2147483647 w 762"/>
              <a:gd name="T3" fmla="*/ 2147483647 h 179"/>
              <a:gd name="T4" fmla="*/ 2147483647 w 762"/>
              <a:gd name="T5" fmla="*/ 0 h 179"/>
              <a:gd name="T6" fmla="*/ 2147483647 w 762"/>
              <a:gd name="T7" fmla="*/ 2147483647 h 179"/>
              <a:gd name="T8" fmla="*/ 2147483647 w 762"/>
              <a:gd name="T9" fmla="*/ 2147483647 h 179"/>
              <a:gd name="T10" fmla="*/ 0 w 762"/>
              <a:gd name="T11" fmla="*/ 2147483647 h 179"/>
              <a:gd name="T12" fmla="*/ 0 60000 65536"/>
              <a:gd name="T13" fmla="*/ 0 60000 65536"/>
              <a:gd name="T14" fmla="*/ 0 60000 65536"/>
              <a:gd name="T15" fmla="*/ 0 60000 65536"/>
              <a:gd name="T16" fmla="*/ 0 60000 65536"/>
              <a:gd name="T17" fmla="*/ 0 60000 65536"/>
              <a:gd name="T18" fmla="*/ 0 w 762"/>
              <a:gd name="T19" fmla="*/ 0 h 179"/>
              <a:gd name="T20" fmla="*/ 762 w 762"/>
              <a:gd name="T21" fmla="*/ 179 h 179"/>
            </a:gdLst>
            <a:ahLst/>
            <a:cxnLst>
              <a:cxn ang="T12">
                <a:pos x="T0" y="T1"/>
              </a:cxn>
              <a:cxn ang="T13">
                <a:pos x="T2" y="T3"/>
              </a:cxn>
              <a:cxn ang="T14">
                <a:pos x="T4" y="T5"/>
              </a:cxn>
              <a:cxn ang="T15">
                <a:pos x="T6" y="T7"/>
              </a:cxn>
              <a:cxn ang="T16">
                <a:pos x="T8" y="T9"/>
              </a:cxn>
              <a:cxn ang="T17">
                <a:pos x="T10" y="T11"/>
              </a:cxn>
            </a:cxnLst>
            <a:rect l="T18" t="T19" r="T20" b="T21"/>
            <a:pathLst>
              <a:path w="762" h="179">
                <a:moveTo>
                  <a:pt x="762" y="62"/>
                </a:moveTo>
                <a:cubicBezTo>
                  <a:pt x="716" y="52"/>
                  <a:pt x="675" y="29"/>
                  <a:pt x="630" y="16"/>
                </a:cubicBezTo>
                <a:cubicBezTo>
                  <a:pt x="604" y="9"/>
                  <a:pt x="552" y="0"/>
                  <a:pt x="552" y="0"/>
                </a:cubicBezTo>
                <a:cubicBezTo>
                  <a:pt x="340" y="9"/>
                  <a:pt x="419" y="6"/>
                  <a:pt x="295" y="31"/>
                </a:cubicBezTo>
                <a:cubicBezTo>
                  <a:pt x="240" y="59"/>
                  <a:pt x="183" y="89"/>
                  <a:pt x="124" y="109"/>
                </a:cubicBezTo>
                <a:cubicBezTo>
                  <a:pt x="92" y="141"/>
                  <a:pt x="50" y="179"/>
                  <a:pt x="0" y="179"/>
                </a:cubicBezTo>
              </a:path>
            </a:pathLst>
          </a:custGeom>
          <a:noFill/>
          <a:ln w="19050">
            <a:solidFill>
              <a:srgbClr val="FF0000"/>
            </a:solidFill>
            <a:round/>
            <a:headEnd type="oval" w="med" len="med"/>
            <a:tailEnd type="stealth" w="lg" len="lg"/>
          </a:ln>
        </p:spPr>
        <p:txBody>
          <a:bodyPr/>
          <a:lstStyle/>
          <a:p>
            <a:endParaRPr lang="ja-JP" altLang="en-US"/>
          </a:p>
        </p:txBody>
      </p:sp>
      <p:sp>
        <p:nvSpPr>
          <p:cNvPr id="24584" name="Oval 7"/>
          <p:cNvSpPr>
            <a:spLocks noChangeArrowheads="1"/>
          </p:cNvSpPr>
          <p:nvPr/>
        </p:nvSpPr>
        <p:spPr bwMode="auto">
          <a:xfrm>
            <a:off x="5240338" y="4689475"/>
            <a:ext cx="360362" cy="179388"/>
          </a:xfrm>
          <a:prstGeom prst="ellipse">
            <a:avLst/>
          </a:prstGeom>
          <a:noFill/>
          <a:ln w="19050">
            <a:solidFill>
              <a:srgbClr val="FF0000"/>
            </a:solidFill>
            <a:round/>
            <a:headEnd/>
            <a:tailEnd/>
          </a:ln>
        </p:spPr>
        <p:txBody>
          <a:bodyPr wrap="none" anchor="ctr"/>
          <a:lstStyle/>
          <a:p>
            <a:endParaRPr lang="ja-JP" altLang="en-US"/>
          </a:p>
        </p:txBody>
      </p:sp>
      <p:sp>
        <p:nvSpPr>
          <p:cNvPr id="10"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基本アダプタの機能一覧</a:t>
            </a:r>
          </a:p>
        </p:txBody>
      </p:sp>
      <p:sp>
        <p:nvSpPr>
          <p:cNvPr id="25603"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1E13AC13-1583-438A-BF26-DB8F1C71F27D}" type="slidenum">
              <a:rPr lang="en-US" altLang="ja-JP" smtClean="0">
                <a:ea typeface="ＭＳ Ｐゴシック" charset="-128"/>
              </a:rPr>
              <a:pPr/>
              <a:t>13</a:t>
            </a:fld>
            <a:endParaRPr lang="en-US" altLang="ja-JP" smtClean="0">
              <a:ea typeface="ＭＳ Ｐゴシック" charset="-128"/>
            </a:endParaRPr>
          </a:p>
        </p:txBody>
      </p:sp>
      <p:sp>
        <p:nvSpPr>
          <p:cNvPr id="25604" name="Rectangle 3"/>
          <p:cNvSpPr>
            <a:spLocks noChangeArrowheads="1"/>
          </p:cNvSpPr>
          <p:nvPr/>
        </p:nvSpPr>
        <p:spPr bwMode="auto">
          <a:xfrm>
            <a:off x="250825" y="1261209"/>
            <a:ext cx="8642350" cy="1015663"/>
          </a:xfrm>
          <a:prstGeom prst="rect">
            <a:avLst/>
          </a:prstGeom>
          <a:noFill/>
          <a:ln w="9525">
            <a:noFill/>
            <a:miter lim="800000"/>
            <a:headEnd/>
            <a:tailEnd/>
          </a:ln>
        </p:spPr>
        <p:txBody>
          <a:bodyPr anchor="ctr">
            <a:spAutoFit/>
          </a:bodyPr>
          <a:lstStyle/>
          <a:p>
            <a:pPr algn="l"/>
            <a:r>
              <a:rPr lang="en-US" altLang="ja-JP" sz="1500" b="1" i="1" dirty="0">
                <a:solidFill>
                  <a:schemeClr val="tx1"/>
                </a:solidFill>
                <a:latin typeface="Times New Roman" pitchFamily="18" charset="0"/>
                <a:ea typeface="メイリオ" pitchFamily="50" charset="-128"/>
                <a:cs typeface="Times New Roman" pitchFamily="18" charset="0"/>
              </a:rPr>
              <a:t>SuperStream</a:t>
            </a:r>
            <a:r>
              <a:rPr lang="en-US" altLang="ja-JP" sz="1500" b="1" dirty="0">
                <a:solidFill>
                  <a:schemeClr val="tx1"/>
                </a:solidFill>
                <a:latin typeface="Times New Roman" pitchFamily="18" charset="0"/>
                <a:ea typeface="メイリオ" pitchFamily="50" charset="-128"/>
                <a:cs typeface="Times New Roman" pitchFamily="18" charset="0"/>
              </a:rPr>
              <a:t>-connect</a:t>
            </a:r>
            <a:r>
              <a:rPr lang="ja-JP" altLang="en-US" sz="1500" dirty="0">
                <a:solidFill>
                  <a:schemeClr val="tx1"/>
                </a:solidFill>
                <a:latin typeface="メイリオ" pitchFamily="50" charset="-128"/>
                <a:ea typeface="メイリオ" pitchFamily="50" charset="-128"/>
                <a:cs typeface="メイリオ" pitchFamily="50" charset="-128"/>
              </a:rPr>
              <a:t>は、豊富なアダプタ群を提供しており、データベース、ファイルシステム、アプリケーションなど様々なプラットフォーム、データフォーマットへのアクセスを可能にしています。必要なデータの抽出、データの変換、新システムへの格納といった一連の作業をシームレスに実現します。 </a:t>
            </a:r>
          </a:p>
        </p:txBody>
      </p:sp>
      <p:graphicFrame>
        <p:nvGraphicFramePr>
          <p:cNvPr id="318468" name="Group 4"/>
          <p:cNvGraphicFramePr>
            <a:graphicFrameLocks noGrp="1"/>
          </p:cNvGraphicFramePr>
          <p:nvPr/>
        </p:nvGraphicFramePr>
        <p:xfrm>
          <a:off x="323850" y="2276475"/>
          <a:ext cx="8382000" cy="3852864"/>
        </p:xfrm>
        <a:graphic>
          <a:graphicData uri="http://schemas.openxmlformats.org/drawingml/2006/table">
            <a:tbl>
              <a:tblPr/>
              <a:tblGrid>
                <a:gridCol w="1558925"/>
                <a:gridCol w="6823075"/>
              </a:tblGrid>
              <a:tr h="503238">
                <a:tc gridSpan="2">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800" b="1" i="0" u="none" strike="noStrike" cap="none" normalizeH="0" baseline="0" dirty="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ファイル系アダプタ</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hMerge="1">
                  <a:txBody>
                    <a:bodyPr/>
                    <a:lstStyle/>
                    <a:p>
                      <a:endParaRPr kumimoji="1" lang="ja-JP" altLang="en-US"/>
                    </a:p>
                  </a:txBody>
                  <a:tcPr/>
                </a:tc>
              </a:tr>
              <a:tr h="841375">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600" b="1" i="0" u="none" strike="noStrike" cap="none" normalizeH="0" baseline="0" smtClean="0">
                          <a:ln>
                            <a:noFill/>
                          </a:ln>
                          <a:solidFill>
                            <a:srgbClr val="FFFFFF"/>
                          </a:solidFill>
                          <a:effectLst>
                            <a:outerShdw blurRad="38100" dist="38100" dir="2700000" algn="tl">
                              <a:srgbClr val="000000"/>
                            </a:outerShdw>
                          </a:effectLst>
                          <a:latin typeface="メイリオ" pitchFamily="50" charset="-128"/>
                          <a:ea typeface="メイリオ" pitchFamily="50" charset="-128"/>
                          <a:cs typeface="メイリオ" pitchFamily="50" charset="-128"/>
                        </a:rPr>
                        <a:t>CSV</a:t>
                      </a:r>
                      <a:endParaRPr kumimoji="1" lang="en-US" altLang="ja-JP" sz="1800" b="1" i="0" u="none" strike="noStrike" cap="none" normalizeH="0" baseline="0" smtClean="0">
                        <a:ln>
                          <a:noFill/>
                        </a:ln>
                        <a:solidFill>
                          <a:schemeClr val="bg2"/>
                        </a:solidFill>
                        <a:effectLst>
                          <a:outerShdw blurRad="38100" dist="38100" dir="2700000" algn="tl">
                            <a:srgbClr val="000000"/>
                          </a:outerShdw>
                        </a:effectLst>
                        <a:latin typeface="メイリオ" pitchFamily="50" charset="-128"/>
                        <a:ea typeface="メイリオ" pitchFamily="50" charset="-128"/>
                        <a:cs typeface="メイリオ" pitchFamily="50" charset="-128"/>
                      </a:endParaRP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カンマ「</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」で区切られた</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CSV</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形式のデータを読み出したり、逆に</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CSV</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形式に変換しファイルに書き込むアダプタです。</a:t>
                      </a:r>
                      <a:r>
                        <a:rPr kumimoji="1" lang="ja-JP" altLang="en-US" sz="18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 </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r h="1220788">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600" b="1" i="0" u="none" strike="noStrike" cap="none" normalizeH="0" baseline="0" smtClean="0">
                          <a:ln>
                            <a:noFill/>
                          </a:ln>
                          <a:solidFill>
                            <a:srgbClr val="FFFFFF"/>
                          </a:solidFill>
                          <a:effectLst>
                            <a:outerShdw blurRad="38100" dist="38100" dir="2700000" algn="tl">
                              <a:srgbClr val="000000"/>
                            </a:outerShdw>
                          </a:effectLst>
                          <a:latin typeface="メイリオ" pitchFamily="50" charset="-128"/>
                          <a:ea typeface="メイリオ" pitchFamily="50" charset="-128"/>
                          <a:cs typeface="メイリオ" pitchFamily="50" charset="-128"/>
                        </a:rPr>
                        <a:t>Excel</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指定された</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Excel </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ファイルを読み出してデータを抽出したり、</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Excel </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ファイルへ</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のデータの上書き、挿入を行います。定義済み範囲単位、シート単位に読み</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込みを行うことができます。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accent4"/>
                          </a:solidFill>
                          <a:effectLst/>
                          <a:latin typeface="メイリオ" pitchFamily="50" charset="-128"/>
                          <a:ea typeface="メイリオ" pitchFamily="50" charset="-128"/>
                          <a:cs typeface="メイリオ" pitchFamily="50" charset="-128"/>
                        </a:rPr>
                        <a:t>　</a:t>
                      </a:r>
                      <a:r>
                        <a:rPr kumimoji="1" lang="en-US" altLang="ja-JP" sz="14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Excel</a:t>
                      </a:r>
                      <a:r>
                        <a:rPr kumimoji="1" lang="ja-JP" altLang="en-US" sz="14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対応バージョン　：　</a:t>
                      </a:r>
                      <a:r>
                        <a:rPr kumimoji="1" lang="en-US" altLang="ja-JP" sz="14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2007/2010</a:t>
                      </a:r>
                      <a:r>
                        <a:rPr kumimoji="1" lang="en-US" altLang="ja-JP" sz="1400" b="0"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  </a:t>
                      </a:r>
                      <a:endParaRPr kumimoji="1" lang="en-US" altLang="ja-JP" sz="1400" b="0"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endParaRP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r h="568325">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600" b="1" i="0" u="none" strike="noStrike" cap="none" normalizeH="0" baseline="0" smtClean="0">
                          <a:ln>
                            <a:noFill/>
                          </a:ln>
                          <a:solidFill>
                            <a:srgbClr val="FFFFFF"/>
                          </a:solidFill>
                          <a:effectLst>
                            <a:outerShdw blurRad="38100" dist="38100" dir="2700000" algn="tl">
                              <a:srgbClr val="000000"/>
                            </a:outerShdw>
                          </a:effectLst>
                          <a:latin typeface="メイリオ" pitchFamily="50" charset="-128"/>
                          <a:ea typeface="メイリオ" pitchFamily="50" charset="-128"/>
                          <a:cs typeface="メイリオ" pitchFamily="50" charset="-128"/>
                        </a:rPr>
                        <a:t>XML</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XML</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形式のデータを読み出し、書き出しができます。 </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r h="719138">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600" b="1" i="0" u="none" strike="noStrike" cap="none" normalizeH="0" baseline="0" smtClean="0">
                          <a:ln>
                            <a:noFill/>
                          </a:ln>
                          <a:solidFill>
                            <a:srgbClr val="FFFFFF"/>
                          </a:solidFill>
                          <a:effectLst>
                            <a:outerShdw blurRad="38100" dist="38100" dir="2700000" algn="tl">
                              <a:srgbClr val="000000"/>
                            </a:outerShdw>
                          </a:effectLst>
                          <a:latin typeface="メイリオ" pitchFamily="50" charset="-128"/>
                          <a:ea typeface="メイリオ" pitchFamily="50" charset="-128"/>
                          <a:cs typeface="メイリオ" pitchFamily="50" charset="-128"/>
                        </a:rPr>
                        <a:t>HTML</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変数や処理コンポーネントの結果データを、</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HTML</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データの生成、もしくは物理的にファイルを生成することができます。 </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bl>
          </a:graphicData>
        </a:graphic>
      </p:graphicFrame>
      <p:sp>
        <p:nvSpPr>
          <p:cNvPr id="7"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ja-JP" altLang="en-US" smtClean="0">
                <a:latin typeface="メイリオ" pitchFamily="50" charset="-128"/>
                <a:ea typeface="メイリオ" pitchFamily="50" charset="-128"/>
                <a:cs typeface="メイリオ" pitchFamily="50" charset="-128"/>
              </a:rPr>
              <a:t>基本アダプタの機能一覧</a:t>
            </a:r>
          </a:p>
        </p:txBody>
      </p:sp>
      <p:sp>
        <p:nvSpPr>
          <p:cNvPr id="26627"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E2CED07C-433B-4783-847C-7AF8EB71118A}" type="slidenum">
              <a:rPr lang="en-US" altLang="ja-JP" smtClean="0">
                <a:ea typeface="ＭＳ Ｐゴシック" charset="-128"/>
              </a:rPr>
              <a:pPr/>
              <a:t>14</a:t>
            </a:fld>
            <a:endParaRPr lang="en-US" altLang="ja-JP" smtClean="0">
              <a:ea typeface="ＭＳ Ｐゴシック" charset="-128"/>
            </a:endParaRPr>
          </a:p>
        </p:txBody>
      </p:sp>
      <p:graphicFrame>
        <p:nvGraphicFramePr>
          <p:cNvPr id="319491" name="Group 3"/>
          <p:cNvGraphicFramePr>
            <a:graphicFrameLocks noGrp="1"/>
          </p:cNvGraphicFramePr>
          <p:nvPr/>
        </p:nvGraphicFramePr>
        <p:xfrm>
          <a:off x="468313" y="1484313"/>
          <a:ext cx="8382000" cy="4474528"/>
        </p:xfrm>
        <a:graphic>
          <a:graphicData uri="http://schemas.openxmlformats.org/drawingml/2006/table">
            <a:tbl>
              <a:tblPr/>
              <a:tblGrid>
                <a:gridCol w="1558925"/>
                <a:gridCol w="6823075"/>
              </a:tblGrid>
              <a:tr h="457200">
                <a:tc gridSpan="2">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800" b="1" i="0" u="none" strike="noStrike" cap="none" normalizeH="0" baseline="0" dirty="0" smtClean="0">
                          <a:ln>
                            <a:noFill/>
                          </a:ln>
                          <a:solidFill>
                            <a:srgbClr val="FFFFFF"/>
                          </a:solidFill>
                          <a:effectLst>
                            <a:outerShdw blurRad="38100" dist="38100" dir="2700000" algn="tl">
                              <a:srgbClr val="000000"/>
                            </a:outerShdw>
                          </a:effectLst>
                          <a:latin typeface="メイリオ" pitchFamily="50" charset="-128"/>
                          <a:ea typeface="メイリオ" pitchFamily="50" charset="-128"/>
                          <a:cs typeface="メイリオ" pitchFamily="50" charset="-128"/>
                        </a:rPr>
                        <a:t>データベース系アダプタ（専用）</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hMerge="1">
                  <a:txBody>
                    <a:bodyPr/>
                    <a:lstStyle/>
                    <a:p>
                      <a:endParaRPr kumimoji="1" lang="ja-JP" altLang="en-US"/>
                    </a:p>
                  </a:txBody>
                  <a:tcPr/>
                </a:tc>
              </a:tr>
              <a:tr h="533400">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600" b="1" i="0" u="none" strike="noStrike" cap="none" normalizeH="0" baseline="0" smtClean="0">
                          <a:ln>
                            <a:noFill/>
                          </a:ln>
                          <a:solidFill>
                            <a:srgbClr val="FFFFFF"/>
                          </a:solidFill>
                          <a:effectLst>
                            <a:outerShdw blurRad="38100" dist="38100" dir="2700000" algn="tl">
                              <a:srgbClr val="000000"/>
                            </a:outerShdw>
                          </a:effectLst>
                          <a:latin typeface="メイリオ" pitchFamily="50" charset="-128"/>
                          <a:ea typeface="メイリオ" pitchFamily="50" charset="-128"/>
                          <a:cs typeface="メイリオ" pitchFamily="50" charset="-128"/>
                        </a:rPr>
                        <a:t>Oracle</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Oracle </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に対して読み出しや書き込みを行うアダプタです。ドライバは</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thin</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Type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4</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）と</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oci8(Type 2)</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が選べます。</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ストアドプロシージャーの実行、およびローダによる書き込みも可能です。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rPr>
                        <a:t>　</a:t>
                      </a:r>
                      <a:r>
                        <a:rPr kumimoji="1" lang="ja-JP" altLang="en-US" sz="14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対応バージョン： </a:t>
                      </a:r>
                      <a:r>
                        <a:rPr kumimoji="1" lang="en-US" altLang="ja-JP" sz="14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Oracle11g/11gR2</a:t>
                      </a:r>
                      <a:endParaRPr kumimoji="1" lang="en-US" altLang="ja-JP" sz="14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endParaRPr kumimoji="1" lang="en-US" altLang="ja-JP" sz="14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endParaRP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r h="539750">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600" b="1" i="0" u="none" strike="noStrike" cap="none" normalizeH="0" baseline="0" smtClean="0">
                          <a:ln>
                            <a:noFill/>
                          </a:ln>
                          <a:solidFill>
                            <a:srgbClr val="FFFFFF"/>
                          </a:solidFill>
                          <a:effectLst>
                            <a:outerShdw blurRad="38100" dist="38100" dir="2700000" algn="tl">
                              <a:srgbClr val="000000"/>
                            </a:outerShdw>
                          </a:effectLst>
                          <a:latin typeface="メイリオ" pitchFamily="50" charset="-128"/>
                          <a:ea typeface="メイリオ" pitchFamily="50" charset="-128"/>
                          <a:cs typeface="メイリオ" pitchFamily="50" charset="-128"/>
                        </a:rPr>
                        <a:t>SQLServer</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Microsoft SQL Server </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に対して読み出しや書き込みを行うアダプタです。ドライ</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バは</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JDBC-ODBC</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ブリッジ</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(Type 1)</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を利用しています。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rPr>
                        <a:t>　</a:t>
                      </a:r>
                      <a:r>
                        <a:rPr kumimoji="1" lang="ja-JP" altLang="en-US" sz="14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対応バージョン：</a:t>
                      </a:r>
                      <a:r>
                        <a:rPr kumimoji="1" lang="en-US" altLang="ja-JP" sz="14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SQL Server </a:t>
                      </a:r>
                      <a:r>
                        <a:rPr kumimoji="1" lang="en-US" altLang="ja-JP" sz="14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2005/2008/2008R2/2012</a:t>
                      </a:r>
                      <a:endParaRPr kumimoji="1" lang="en-US" altLang="ja-JP" sz="14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endParaRPr kumimoji="1" lang="en-US" altLang="ja-JP" sz="14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endParaRP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r h="387350">
                <a:tc gridSpan="2">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800" b="1" i="0" u="none" strike="noStrike" cap="none" normalizeH="0" baseline="0" smtClean="0">
                          <a:ln>
                            <a:noFill/>
                          </a:ln>
                          <a:solidFill>
                            <a:srgbClr val="FFFFFF"/>
                          </a:solidFill>
                          <a:effectLst>
                            <a:outerShdw blurRad="38100" dist="38100" dir="2700000" algn="tl">
                              <a:srgbClr val="000000"/>
                            </a:outerShdw>
                          </a:effectLst>
                          <a:latin typeface="メイリオ" pitchFamily="50" charset="-128"/>
                          <a:ea typeface="メイリオ" pitchFamily="50" charset="-128"/>
                          <a:cs typeface="メイリオ" pitchFamily="50" charset="-128"/>
                        </a:rPr>
                        <a:t>データベース系アダプタ（汎用）</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hMerge="1">
                  <a:txBody>
                    <a:bodyPr/>
                    <a:lstStyle/>
                    <a:p>
                      <a:endParaRPr kumimoji="1" lang="ja-JP" altLang="en-US"/>
                    </a:p>
                  </a:txBody>
                  <a:tcPr/>
                </a:tc>
              </a:tr>
              <a:tr h="604838">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600" b="1" i="0" u="none" strike="noStrike" cap="none" normalizeH="0" baseline="0" smtClean="0">
                          <a:ln>
                            <a:noFill/>
                          </a:ln>
                          <a:solidFill>
                            <a:srgbClr val="FFFFFF"/>
                          </a:solidFill>
                          <a:effectLst>
                            <a:outerShdw blurRad="38100" dist="38100" dir="2700000" algn="tl">
                              <a:srgbClr val="000000"/>
                            </a:outerShdw>
                          </a:effectLst>
                          <a:latin typeface="メイリオ" pitchFamily="50" charset="-128"/>
                          <a:ea typeface="メイリオ" pitchFamily="50" charset="-128"/>
                          <a:cs typeface="メイリオ" pitchFamily="50" charset="-128"/>
                        </a:rPr>
                        <a:t>JDBC</a:t>
                      </a:r>
                      <a:endParaRPr kumimoji="1" lang="en-US" altLang="ja-JP" sz="1800" b="1" i="0" u="none" strike="noStrike" cap="none" normalizeH="0" baseline="0" smtClean="0">
                        <a:ln>
                          <a:noFill/>
                        </a:ln>
                        <a:solidFill>
                          <a:schemeClr val="bg2"/>
                        </a:solidFill>
                        <a:effectLst>
                          <a:outerShdw blurRad="38100" dist="38100" dir="2700000" algn="tl">
                            <a:srgbClr val="000000"/>
                          </a:outerShdw>
                        </a:effectLst>
                        <a:latin typeface="メイリオ" pitchFamily="50" charset="-128"/>
                        <a:ea typeface="メイリオ" pitchFamily="50" charset="-128"/>
                        <a:cs typeface="メイリオ" pitchFamily="50" charset="-128"/>
                      </a:endParaRP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JDBC</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ドライバで接続可能なデータベース</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(DB)</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に対して読み出しや書き込みを</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行うアダプタです。</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endParaRPr kumimoji="1" lang="en-US" altLang="ja-JP" sz="14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endParaRP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r h="795338">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600" b="1" i="0" u="none" strike="noStrike" cap="none" normalizeH="0" baseline="0" smtClean="0">
                          <a:ln>
                            <a:noFill/>
                          </a:ln>
                          <a:solidFill>
                            <a:srgbClr val="FFFFFF"/>
                          </a:solidFill>
                          <a:effectLst>
                            <a:outerShdw blurRad="38100" dist="38100" dir="2700000" algn="tl">
                              <a:srgbClr val="000000"/>
                            </a:outerShdw>
                          </a:effectLst>
                          <a:latin typeface="メイリオ" pitchFamily="50" charset="-128"/>
                          <a:ea typeface="メイリオ" pitchFamily="50" charset="-128"/>
                          <a:cs typeface="メイリオ" pitchFamily="50" charset="-128"/>
                        </a:rPr>
                        <a:t>ODBC</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ODBC</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ドライバで接続可能なデータベース</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(DB)</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に対して読み出しや書き込みを</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行うアダプタです。</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endParaRPr kumimoji="1" lang="en-US" altLang="ja-JP" sz="14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endParaRP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bl>
          </a:graphicData>
        </a:graphic>
      </p:graphicFrame>
      <p:sp>
        <p:nvSpPr>
          <p:cNvPr id="6"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基本アダプタの機能一覧</a:t>
            </a:r>
          </a:p>
        </p:txBody>
      </p:sp>
      <p:sp>
        <p:nvSpPr>
          <p:cNvPr id="27651"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7009D618-2005-48F4-8F66-B5D018BC2B32}" type="slidenum">
              <a:rPr lang="en-US" altLang="ja-JP" smtClean="0">
                <a:ea typeface="ＭＳ Ｐゴシック" charset="-128"/>
              </a:rPr>
              <a:pPr/>
              <a:t>15</a:t>
            </a:fld>
            <a:endParaRPr lang="en-US" altLang="ja-JP" smtClean="0">
              <a:ea typeface="ＭＳ Ｐゴシック" charset="-128"/>
            </a:endParaRPr>
          </a:p>
        </p:txBody>
      </p:sp>
      <p:graphicFrame>
        <p:nvGraphicFramePr>
          <p:cNvPr id="320515" name="Group 3"/>
          <p:cNvGraphicFramePr>
            <a:graphicFrameLocks noGrp="1"/>
          </p:cNvGraphicFramePr>
          <p:nvPr/>
        </p:nvGraphicFramePr>
        <p:xfrm>
          <a:off x="250825" y="1341438"/>
          <a:ext cx="8642350" cy="5067618"/>
        </p:xfrm>
        <a:graphic>
          <a:graphicData uri="http://schemas.openxmlformats.org/drawingml/2006/table">
            <a:tbl>
              <a:tblPr/>
              <a:tblGrid>
                <a:gridCol w="1608138"/>
                <a:gridCol w="7034212"/>
              </a:tblGrid>
              <a:tr h="315913">
                <a:tc gridSpan="2">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800" b="1" i="0" u="none" strike="noStrike" cap="none" normalizeH="0" baseline="0" dirty="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ネットワーク系アダプタ</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hMerge="1">
                  <a:txBody>
                    <a:bodyPr/>
                    <a:lstStyle/>
                    <a:p>
                      <a:endParaRPr kumimoji="1" lang="ja-JP" altLang="en-US"/>
                    </a:p>
                  </a:txBody>
                  <a:tcPr/>
                </a:tc>
              </a:tr>
              <a:tr h="533400">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600" b="1" i="0" u="none" strike="noStrike" cap="none" normalizeH="0" baseline="0" smtClean="0">
                          <a:ln>
                            <a:noFill/>
                          </a:ln>
                          <a:solidFill>
                            <a:srgbClr val="FFFFFF"/>
                          </a:solidFill>
                          <a:effectLst>
                            <a:outerShdw blurRad="38100" dist="38100" dir="2700000" algn="tl">
                              <a:srgbClr val="000000"/>
                            </a:outerShdw>
                          </a:effectLst>
                          <a:latin typeface="メイリオ" pitchFamily="50" charset="-128"/>
                          <a:ea typeface="メイリオ" pitchFamily="50" charset="-128"/>
                          <a:cs typeface="メイリオ" pitchFamily="50" charset="-128"/>
                        </a:rPr>
                        <a:t>Mail</a:t>
                      </a:r>
                      <a:endParaRPr kumimoji="1" lang="en-US" altLang="ja-JP" sz="1800" b="1" i="0" u="none" strike="noStrike" cap="none" normalizeH="0" baseline="0" smtClean="0">
                        <a:ln>
                          <a:noFill/>
                        </a:ln>
                        <a:solidFill>
                          <a:schemeClr val="bg2"/>
                        </a:solidFill>
                        <a:effectLst>
                          <a:outerShdw blurRad="38100" dist="38100" dir="2700000" algn="tl">
                            <a:srgbClr val="000000"/>
                          </a:outerShdw>
                        </a:effectLst>
                        <a:latin typeface="メイリオ" pitchFamily="50" charset="-128"/>
                        <a:ea typeface="メイリオ" pitchFamily="50" charset="-128"/>
                        <a:cs typeface="メイリオ" pitchFamily="50" charset="-128"/>
                      </a:endParaRP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メールサーバからのメール受信およびメール送信を行うアダプタです。</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添付されたデータの取り出し、もしくは指定されたファイルを添付してのメール</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送信なども実現できます。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rPr>
                        <a:t>　</a:t>
                      </a:r>
                      <a:r>
                        <a:rPr kumimoji="1" lang="en-US" altLang="ja-JP" sz="14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POP3/IMAP4/SMTP</a:t>
                      </a:r>
                      <a:r>
                        <a:rPr kumimoji="1" lang="ja-JP" altLang="en-US" sz="14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に対応</a:t>
                      </a:r>
                      <a:r>
                        <a:rPr kumimoji="1" lang="ja-JP" altLang="en-US" sz="14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endParaRPr kumimoji="1" lang="en-US" altLang="ja-JP" sz="14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endParaRP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r h="539750">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600" b="1" i="0" u="none" strike="noStrike" cap="none" normalizeH="0" baseline="0" smtClean="0">
                          <a:ln>
                            <a:noFill/>
                          </a:ln>
                          <a:solidFill>
                            <a:srgbClr val="FFFFFF"/>
                          </a:solidFill>
                          <a:effectLst>
                            <a:outerShdw blurRad="38100" dist="38100" dir="2700000" algn="tl">
                              <a:srgbClr val="000000"/>
                            </a:outerShdw>
                          </a:effectLst>
                          <a:latin typeface="メイリオ" pitchFamily="50" charset="-128"/>
                          <a:ea typeface="メイリオ" pitchFamily="50" charset="-128"/>
                          <a:cs typeface="メイリオ" pitchFamily="50" charset="-128"/>
                        </a:rPr>
                        <a:t>Web</a:t>
                      </a:r>
                      <a:r>
                        <a:rPr kumimoji="1" lang="ja-JP" altLang="en-US" sz="1600" b="1" i="0" u="none" strike="noStrike" cap="none" normalizeH="0" baseline="0" smtClean="0">
                          <a:ln>
                            <a:noFill/>
                          </a:ln>
                          <a:solidFill>
                            <a:srgbClr val="FFFFFF"/>
                          </a:solidFill>
                          <a:effectLst>
                            <a:outerShdw blurRad="38100" dist="38100" dir="2700000" algn="tl">
                              <a:srgbClr val="000000"/>
                            </a:outerShdw>
                          </a:effectLst>
                          <a:latin typeface="メイリオ" pitchFamily="50" charset="-128"/>
                          <a:ea typeface="メイリオ" pitchFamily="50" charset="-128"/>
                          <a:cs typeface="メイリオ" pitchFamily="50" charset="-128"/>
                        </a:rPr>
                        <a:t>サービス</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endParaRPr kumimoji="1" lang="en-US" altLang="ja-JP" sz="1600" b="1" i="0" u="none" strike="noStrike" cap="none" normalizeH="0" baseline="0" smtClean="0">
                        <a:ln>
                          <a:noFill/>
                        </a:ln>
                        <a:solidFill>
                          <a:srgbClr val="FFFFFF"/>
                        </a:solidFill>
                        <a:effectLst>
                          <a:outerShdw blurRad="38100" dist="38100" dir="2700000" algn="tl">
                            <a:srgbClr val="000000"/>
                          </a:outerShdw>
                        </a:effectLst>
                        <a:latin typeface="メイリオ" pitchFamily="50" charset="-128"/>
                        <a:ea typeface="メイリオ" pitchFamily="50" charset="-128"/>
                        <a:cs typeface="メイリオ" pitchFamily="50" charset="-128"/>
                      </a:endParaRP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ネットワーク上に公開された</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Web </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サービスへ</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SOAP</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Simple Object Access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Protocol</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）のプロトコルを通してサービスの要求を行うアダプタです。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2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rPr>
                        <a:t>　</a:t>
                      </a:r>
                      <a:r>
                        <a:rPr kumimoji="1" lang="en-US" altLang="ja-JP" sz="12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※Extended Edition</a:t>
                      </a:r>
                      <a:r>
                        <a:rPr kumimoji="1" lang="ja-JP" altLang="en-US" sz="12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に付属</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endParaRPr kumimoji="1" lang="en-US" altLang="ja-JP" sz="12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endParaRP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r h="387350">
                <a:tc gridSpan="2">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800" b="1" i="0" u="none" strike="noStrike" cap="none" normalizeH="0" baseline="0" smtClean="0">
                          <a:ln>
                            <a:noFill/>
                          </a:ln>
                          <a:solidFill>
                            <a:srgbClr val="FFFFFF"/>
                          </a:solidFill>
                          <a:effectLst>
                            <a:outerShdw blurRad="38100" dist="38100" dir="2700000" algn="tl">
                              <a:srgbClr val="000000"/>
                            </a:outerShdw>
                          </a:effectLst>
                          <a:latin typeface="メイリオ" pitchFamily="50" charset="-128"/>
                          <a:ea typeface="メイリオ" pitchFamily="50" charset="-128"/>
                          <a:cs typeface="メイリオ" pitchFamily="50" charset="-128"/>
                        </a:rPr>
                        <a:t>アプリケーション系アダプタ</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hMerge="1">
                  <a:txBody>
                    <a:bodyPr/>
                    <a:lstStyle/>
                    <a:p>
                      <a:endParaRPr kumimoji="1" lang="ja-JP" altLang="en-US"/>
                    </a:p>
                  </a:txBody>
                  <a:tcPr/>
                </a:tc>
              </a:tr>
              <a:tr h="992188">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600" b="1" i="0" u="none" strike="noStrike" cap="none" normalizeH="0" baseline="0" smtClean="0">
                          <a:ln>
                            <a:noFill/>
                          </a:ln>
                          <a:solidFill>
                            <a:srgbClr val="FFFFFF"/>
                          </a:solidFill>
                          <a:effectLst>
                            <a:outerShdw blurRad="38100" dist="38100" dir="2700000" algn="tl">
                              <a:srgbClr val="000000"/>
                            </a:outerShdw>
                          </a:effectLst>
                          <a:latin typeface="メイリオ" pitchFamily="50" charset="-128"/>
                          <a:ea typeface="メイリオ" pitchFamily="50" charset="-128"/>
                          <a:cs typeface="メイリオ" pitchFamily="50" charset="-128"/>
                        </a:rPr>
                        <a:t>Dr.Sum</a:t>
                      </a:r>
                      <a:r>
                        <a:rPr kumimoji="1" lang="ja-JP" altLang="en-US" sz="1600" b="1" i="0" u="none" strike="noStrike" cap="none" normalizeH="0" baseline="0" smtClean="0">
                          <a:ln>
                            <a:noFill/>
                          </a:ln>
                          <a:solidFill>
                            <a:srgbClr val="FFFFFF"/>
                          </a:solidFill>
                          <a:effectLst>
                            <a:outerShdw blurRad="38100" dist="38100" dir="2700000" algn="tl">
                              <a:srgbClr val="000000"/>
                            </a:outerShdw>
                          </a:effectLst>
                          <a:latin typeface="メイリオ" pitchFamily="50" charset="-128"/>
                          <a:ea typeface="メイリオ" pitchFamily="50" charset="-128"/>
                          <a:cs typeface="メイリオ" pitchFamily="50" charset="-128"/>
                        </a:rPr>
                        <a:t>　</a:t>
                      </a:r>
                      <a:r>
                        <a:rPr kumimoji="1" lang="en-US" altLang="ja-JP" sz="1600" b="1" i="0" u="none" strike="noStrike" cap="none" normalizeH="0" baseline="0" smtClean="0">
                          <a:ln>
                            <a:noFill/>
                          </a:ln>
                          <a:solidFill>
                            <a:srgbClr val="FFFFFF"/>
                          </a:solidFill>
                          <a:effectLst>
                            <a:outerShdw blurRad="38100" dist="38100" dir="2700000" algn="tl">
                              <a:srgbClr val="000000"/>
                            </a:outerShdw>
                          </a:effectLst>
                          <a:latin typeface="メイリオ" pitchFamily="50" charset="-128"/>
                          <a:ea typeface="メイリオ" pitchFamily="50" charset="-128"/>
                          <a:cs typeface="メイリオ" pitchFamily="50" charset="-128"/>
                        </a:rPr>
                        <a:t>EA</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ウイングアークテクノロジーズ株式会社のレポーティングツール「</a:t>
                      </a:r>
                      <a:r>
                        <a:rPr kumimoji="1" lang="en-US" altLang="ja-JP"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Dr.SUM EA</a:t>
                      </a: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」内のデータ</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ベースに対しての読み出し、書き込みを行うアダプタです。 </a:t>
                      </a:r>
                      <a:r>
                        <a:rPr kumimoji="1" lang="en-US" altLang="ja-JP" sz="1200" b="0" i="0" u="none" strike="noStrike" cap="none" normalizeH="0" baseline="0" dirty="0" err="1"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Dr.Sum</a:t>
                      </a:r>
                      <a:r>
                        <a:rPr kumimoji="1" lang="en-US" altLang="ja-JP"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 Reporting Server</a:t>
                      </a: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内の</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条件に一致するデータの取得、テーブルの削除なども可能です。</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2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rPr>
                        <a:t>　　 </a:t>
                      </a:r>
                      <a:r>
                        <a:rPr kumimoji="1" lang="ja-JP" altLang="en-US" sz="12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対応バージョン：</a:t>
                      </a:r>
                      <a:r>
                        <a:rPr kumimoji="1" lang="en-US" altLang="ja-JP" sz="1200" b="1" i="0" u="none" strike="noStrike" cap="none" normalizeH="0" baseline="0" dirty="0" err="1" smtClean="0">
                          <a:ln>
                            <a:noFill/>
                          </a:ln>
                          <a:solidFill>
                            <a:srgbClr val="FF0000"/>
                          </a:solidFill>
                          <a:effectLst/>
                          <a:latin typeface="メイリオ" pitchFamily="50" charset="-128"/>
                          <a:ea typeface="メイリオ" pitchFamily="50" charset="-128"/>
                          <a:cs typeface="メイリオ" pitchFamily="50" charset="-128"/>
                        </a:rPr>
                        <a:t>Dr.Sum</a:t>
                      </a:r>
                      <a:r>
                        <a:rPr kumimoji="1" lang="en-US" altLang="ja-JP" sz="12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 EA </a:t>
                      </a:r>
                      <a:r>
                        <a:rPr kumimoji="1" lang="en-US" altLang="ja-JP" sz="12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3.0SP1/4.0</a:t>
                      </a:r>
                      <a:r>
                        <a:rPr kumimoji="1" lang="ja-JP" altLang="en-US" sz="12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　　　</a:t>
                      </a:r>
                      <a:r>
                        <a:rPr kumimoji="1" lang="en-US" altLang="ja-JP" sz="12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※Extended Edition</a:t>
                      </a:r>
                      <a:r>
                        <a:rPr kumimoji="1" lang="ja-JP" altLang="en-US" sz="12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に付属</a:t>
                      </a:r>
                      <a:endParaRPr kumimoji="1" lang="ja-JP" altLang="en-US" sz="14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endParaRP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r h="795338">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600" b="1" i="0" u="none" strike="noStrike" cap="none" normalizeH="0" baseline="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Universal Connect / X</a:t>
                      </a:r>
                      <a:r>
                        <a:rPr kumimoji="1" lang="en-US" altLang="ja-JP" sz="1800" b="0" i="0" u="none" strike="noStrike" cap="none" normalizeH="0" baseline="0" smtClean="0">
                          <a:ln>
                            <a:noFill/>
                          </a:ln>
                          <a:solidFill>
                            <a:schemeClr val="bg2"/>
                          </a:solidFill>
                          <a:effectLst/>
                          <a:latin typeface="メイリオ" pitchFamily="50" charset="-128"/>
                          <a:ea typeface="メイリオ" pitchFamily="50" charset="-128"/>
                          <a:cs typeface="メイリオ" pitchFamily="50" charset="-128"/>
                        </a:rPr>
                        <a:t> </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ウイングアークテクノロジーズ株式会社の帳票ツール「</a:t>
                      </a:r>
                      <a:r>
                        <a:rPr kumimoji="1" lang="en-US" altLang="ja-JP"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Super Visual </a:t>
                      </a:r>
                      <a:r>
                        <a:rPr kumimoji="1" lang="en-US" altLang="ja-JP" sz="1200" b="0" i="0" u="none" strike="noStrike" cap="none" normalizeH="0" baseline="0" dirty="0" err="1"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Formade</a:t>
                      </a: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」で作成した</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帳票フォームに</a:t>
                      </a:r>
                      <a:r>
                        <a:rPr kumimoji="1" lang="en-US" altLang="ja-JP"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Universal Connect/X</a:t>
                      </a: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経由で</a:t>
                      </a:r>
                      <a:r>
                        <a:rPr kumimoji="1" lang="en-US" altLang="ja-JP"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XML</a:t>
                      </a: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データを受け渡すことによって帳票を作</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成するアダプタです。</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 </a:t>
                      </a:r>
                      <a:r>
                        <a:rPr kumimoji="1" lang="en-US" altLang="ja-JP" sz="10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ja-JP" altLang="en-US" sz="10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ご利用には、ウイングアークテクノロジーズ株式社の</a:t>
                      </a:r>
                      <a:r>
                        <a:rPr kumimoji="1" lang="en-US" altLang="ja-JP" sz="10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Super Visual </a:t>
                      </a:r>
                      <a:r>
                        <a:rPr kumimoji="1" lang="en-US" altLang="ja-JP" sz="1000" b="0" i="0" u="none" strike="noStrike" cap="none" normalizeH="0" baseline="0" dirty="0" err="1"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Formade</a:t>
                      </a:r>
                      <a:r>
                        <a:rPr kumimoji="1" lang="en-US" altLang="ja-JP" sz="10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0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for Web/PDF Java Edition</a:t>
                      </a:r>
                      <a:r>
                        <a:rPr kumimoji="1" lang="ja-JP" altLang="en-US" sz="10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と</a:t>
                      </a:r>
                      <a:r>
                        <a:rPr kumimoji="1" lang="en-US" altLang="ja-JP" sz="10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Universal Connect/X</a:t>
                      </a:r>
                      <a:r>
                        <a:rPr kumimoji="1" lang="ja-JP" altLang="en-US" sz="10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が要です</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 </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rPr>
                        <a:t>　</a:t>
                      </a:r>
                      <a:r>
                        <a:rPr kumimoji="1" lang="ja-JP" altLang="en-US" sz="12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　対応バージョン：</a:t>
                      </a:r>
                      <a:r>
                        <a:rPr kumimoji="1" lang="en-US" altLang="ja-JP" sz="12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Windows</a:t>
                      </a:r>
                      <a:r>
                        <a:rPr kumimoji="1" lang="ja-JP" altLang="en-US" sz="12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版の</a:t>
                      </a:r>
                      <a:r>
                        <a:rPr kumimoji="1" lang="en-US" altLang="ja-JP" sz="12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Universal Connect/X 5.3a</a:t>
                      </a:r>
                      <a:r>
                        <a:rPr kumimoji="1" lang="en-US" altLang="ja-JP" sz="12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rPr>
                        <a:t> </a:t>
                      </a:r>
                      <a:r>
                        <a:rPr kumimoji="1" lang="ja-JP" altLang="en-US" sz="12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rPr>
                        <a:t>　</a:t>
                      </a:r>
                      <a:r>
                        <a:rPr kumimoji="1" lang="en-US" altLang="ja-JP" sz="12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※Extended Edition</a:t>
                      </a:r>
                      <a:r>
                        <a:rPr kumimoji="1" lang="ja-JP" altLang="en-US" sz="12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に付属</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endParaRPr kumimoji="1" lang="en-US" altLang="ja-JP" sz="12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endParaRP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bl>
          </a:graphicData>
        </a:graphic>
      </p:graphicFrame>
      <p:sp>
        <p:nvSpPr>
          <p:cNvPr id="6"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altLang="ja-JP" b="1" i="1" dirty="0" smtClean="0">
                <a:latin typeface="Times New Roman" pitchFamily="18" charset="0"/>
              </a:rPr>
              <a:t>SuperStream-</a:t>
            </a:r>
            <a:r>
              <a:rPr lang="en-US" altLang="ja-JP" b="1" dirty="0" smtClean="0">
                <a:latin typeface="Times New Roman" pitchFamily="18" charset="0"/>
              </a:rPr>
              <a:t>CORE</a:t>
            </a:r>
            <a:r>
              <a:rPr lang="ja-JP" altLang="en-US" dirty="0" smtClean="0">
                <a:latin typeface="メイリオ" pitchFamily="50" charset="-128"/>
                <a:ea typeface="メイリオ" pitchFamily="50" charset="-128"/>
                <a:cs typeface="メイリオ" pitchFamily="50" charset="-128"/>
              </a:rPr>
              <a:t>アダプタの機能一覧</a:t>
            </a:r>
          </a:p>
        </p:txBody>
      </p:sp>
      <p:sp>
        <p:nvSpPr>
          <p:cNvPr id="28675"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774821F7-C833-46C7-9760-09E2B0E0C408}" type="slidenum">
              <a:rPr lang="en-US" altLang="ja-JP" smtClean="0">
                <a:ea typeface="ＭＳ Ｐゴシック" charset="-128"/>
              </a:rPr>
              <a:pPr/>
              <a:t>16</a:t>
            </a:fld>
            <a:endParaRPr lang="en-US" altLang="ja-JP" smtClean="0">
              <a:ea typeface="ＭＳ Ｐゴシック" charset="-128"/>
            </a:endParaRPr>
          </a:p>
        </p:txBody>
      </p:sp>
      <p:graphicFrame>
        <p:nvGraphicFramePr>
          <p:cNvPr id="321560" name="Group 24"/>
          <p:cNvGraphicFramePr>
            <a:graphicFrameLocks noGrp="1"/>
          </p:cNvGraphicFramePr>
          <p:nvPr/>
        </p:nvGraphicFramePr>
        <p:xfrm>
          <a:off x="395288" y="1384300"/>
          <a:ext cx="8382000" cy="4803458"/>
        </p:xfrm>
        <a:graphic>
          <a:graphicData uri="http://schemas.openxmlformats.org/drawingml/2006/table">
            <a:tbl>
              <a:tblPr/>
              <a:tblGrid>
                <a:gridCol w="1558925"/>
                <a:gridCol w="6823075"/>
              </a:tblGrid>
              <a:tr h="457200">
                <a:tc gridSpan="2">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800" b="1" i="1" u="none" strike="noStrike" cap="none" normalizeH="0" baseline="0" dirty="0" smtClean="0">
                          <a:ln>
                            <a:noFill/>
                          </a:ln>
                          <a:solidFill>
                            <a:schemeClr val="bg1"/>
                          </a:solidFill>
                          <a:effectLst>
                            <a:outerShdw blurRad="38100" dist="38100" dir="2700000" algn="tl">
                              <a:srgbClr val="000000"/>
                            </a:outerShdw>
                          </a:effectLst>
                          <a:latin typeface="Times New Roman" pitchFamily="18" charset="0"/>
                          <a:ea typeface="メイリオ" pitchFamily="50" charset="-128"/>
                          <a:cs typeface="Times New Roman" pitchFamily="18" charset="0"/>
                        </a:rPr>
                        <a:t>SuperStream -</a:t>
                      </a:r>
                      <a:r>
                        <a:rPr kumimoji="1" lang="en-US" altLang="ja-JP" sz="1800" b="1" i="0" u="none" strike="noStrike" cap="none" normalizeH="0" baseline="0" dirty="0" smtClean="0">
                          <a:ln>
                            <a:noFill/>
                          </a:ln>
                          <a:solidFill>
                            <a:schemeClr val="bg1"/>
                          </a:solidFill>
                          <a:effectLst>
                            <a:outerShdw blurRad="38100" dist="38100" dir="2700000" algn="tl">
                              <a:srgbClr val="000000"/>
                            </a:outerShdw>
                          </a:effectLst>
                          <a:latin typeface="Times New Roman" pitchFamily="18" charset="0"/>
                          <a:ea typeface="メイリオ" pitchFamily="50" charset="-128"/>
                          <a:cs typeface="Times New Roman" pitchFamily="18" charset="0"/>
                        </a:rPr>
                        <a:t>CORE</a:t>
                      </a:r>
                      <a:r>
                        <a:rPr kumimoji="1" lang="ja-JP" altLang="en-US" sz="1800" b="1" i="0" u="none" strike="noStrike" cap="none" normalizeH="0" baseline="0" dirty="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アダプタ　出力系</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hMerge="1">
                  <a:txBody>
                    <a:bodyPr/>
                    <a:lstStyle/>
                    <a:p>
                      <a:endParaRPr kumimoji="1" lang="ja-JP" altLang="en-US"/>
                    </a:p>
                  </a:txBody>
                  <a:tcPr/>
                </a:tc>
              </a:tr>
              <a:tr h="1155700">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200" b="1" i="0" u="none" strike="noStrike" cap="none" normalizeH="0" baseline="0" dirty="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データ読み取り</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200" b="1" i="0" u="none" strike="noStrike" cap="none" normalizeH="0" baseline="0" dirty="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（マスタ）</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200" b="1" i="1"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SuperStream</a:t>
                      </a:r>
                      <a:r>
                        <a:rPr kumimoji="1" lang="en-US" altLang="ja-JP" sz="1200" b="1" i="0"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-CORE</a:t>
                      </a: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の各種マスタデータを外部向けに抽出・出力します。</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対象マスタ：科目マスタ、補助科目マスタ、部門マスタ、仕入先マスタ、得意先マスタ、機能コードマスタ（</a:t>
                      </a:r>
                      <a:r>
                        <a:rPr kumimoji="1" lang="en-US" altLang="ja-JP"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4</a:t>
                      </a: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種）、プロジェクトマスタ、社員マスタ、会社マスタ、消費税マスタ、外貨マスタ、システム区分マスタ、システムコントロールマスタ、伝票発番コントロールマスタ</a:t>
                      </a:r>
                      <a:r>
                        <a:rPr kumimoji="1" lang="ja-JP" altLang="en-US" sz="12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rPr>
                        <a:t>　</a:t>
                      </a:r>
                      <a:r>
                        <a:rPr kumimoji="1" lang="ja-JP" altLang="en-US" sz="12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計１７種類</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r h="719138">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200" b="1" i="0" u="none" strike="noStrike" cap="none" normalizeH="0" baseline="0" dirty="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データ読み取り</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200" b="1" i="0" u="none" strike="noStrike" cap="none" normalizeH="0" baseline="0" dirty="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（トランザクション）</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200" b="1" i="1"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SuperStream</a:t>
                      </a:r>
                      <a:r>
                        <a:rPr kumimoji="1" lang="en-US" altLang="ja-JP" sz="1200" b="1" i="0"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-CORE</a:t>
                      </a: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の各種トランザクションデータを外部向けに抽出・出力します。</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対象トラン：仕訳ワーク、仕訳トラン、相手先残高マスタ、残高マスタ</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2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rPr>
                        <a:t>　</a:t>
                      </a:r>
                      <a:r>
                        <a:rPr kumimoji="1" lang="ja-JP" altLang="en-US" sz="12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計４種類</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r h="2159000">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200" b="1" i="0" u="none" strike="noStrike" cap="none" normalizeH="0" baseline="0" dirty="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データ読み取り</a:t>
                      </a:r>
                      <a:br>
                        <a:rPr kumimoji="1" lang="ja-JP" altLang="en-US" sz="1200" b="1" i="0" u="none" strike="noStrike" cap="none" normalizeH="0" baseline="0" dirty="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br>
                      <a:r>
                        <a:rPr kumimoji="1" lang="ja-JP" altLang="en-US" sz="1200" b="1" i="0" u="none" strike="noStrike" cap="none" normalizeH="0" baseline="0" dirty="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（レポート）</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200" b="1" i="1"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SuperStream</a:t>
                      </a:r>
                      <a:r>
                        <a:rPr kumimoji="1" lang="en-US" altLang="ja-JP" sz="1200" b="1" i="0"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-CORE</a:t>
                      </a: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の各種レポートデータを外部向けに抽出・出力します。</a:t>
                      </a:r>
                    </a:p>
                    <a:p>
                      <a:pPr marL="0" marR="0" lvl="0" indent="0" algn="l" defTabSz="914400" rtl="0" eaLnBrk="1" fontAlgn="base" latinLnBrk="0" hangingPunct="1">
                        <a:lnSpc>
                          <a:spcPts val="2400"/>
                        </a:lnSpc>
                        <a:spcBef>
                          <a:spcPts val="500"/>
                        </a:spcBef>
                        <a:spcAft>
                          <a:spcPct val="0"/>
                        </a:spcAft>
                        <a:buClrTx/>
                        <a:buSzTx/>
                        <a:buFont typeface="Wingdings" pitchFamily="2" charset="2"/>
                        <a:buNone/>
                        <a:tabLst/>
                      </a:pP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対象レポート：仕訳日記帳</a:t>
                      </a:r>
                      <a:r>
                        <a:rPr kumimoji="1" lang="en-US" altLang="ja-JP"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err="1"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総勘定元帳</a:t>
                      </a:r>
                      <a:r>
                        <a:rPr kumimoji="1" lang="en-US" altLang="ja-JP"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err="1"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補助元帳</a:t>
                      </a:r>
                      <a:r>
                        <a:rPr kumimoji="1" lang="en-US" altLang="ja-JP"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err="1"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合計残高試算表</a:t>
                      </a:r>
                      <a:r>
                        <a:rPr kumimoji="1" lang="en-US" altLang="ja-JP"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err="1"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貸借対照表</a:t>
                      </a:r>
                      <a:r>
                        <a:rPr kumimoji="1" lang="en-US" altLang="ja-JP"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err="1"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損益計算書</a:t>
                      </a:r>
                      <a:r>
                        <a:rPr kumimoji="1" lang="en-US" altLang="ja-JP"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err="1"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製造原価報告書</a:t>
                      </a:r>
                      <a:r>
                        <a:rPr kumimoji="1" lang="en-US" altLang="ja-JP"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err="1"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科目・補助残高表、科目別消費税集計表、科目別消費税明細書、精算表、科目別機能別残高表、科目別相手先別残高表、予算対比貸借対照表、予算対比損益計算書、機能別損益計算書、機能別予算対比損益計算書、相手先別得意先元帳</a:t>
                      </a:r>
                      <a:r>
                        <a:rPr kumimoji="1" lang="en-US" altLang="ja-JP"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err="1"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伝票発行（詳細表示用）、現金・預金出納帳　、</a:t>
                      </a:r>
                      <a:r>
                        <a:rPr kumimoji="1" lang="zh-TW"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損益計算書（包括利益用）</a:t>
                      </a:r>
                      <a:r>
                        <a:rPr kumimoji="1" lang="en-US" altLang="ja-JP"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err="1"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zh-TW"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貸借対照表（包括利益用）</a:t>
                      </a:r>
                      <a:r>
                        <a:rPr kumimoji="1" lang="en-US" altLang="ja-JP"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err="1"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zh-TW"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予算対比貸借対照表（包括利益用）</a:t>
                      </a:r>
                      <a:r>
                        <a:rPr kumimoji="1" lang="ja-JP" altLang="en-US" sz="1200" b="0" i="0" u="none" strike="noStrike" cap="none" normalizeH="0" baseline="0" dirty="0" err="1"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zh-TW"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予算対比損益計算書（包括利益用）</a:t>
                      </a: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　</a:t>
                      </a:r>
                      <a:r>
                        <a:rPr kumimoji="1" lang="ja-JP" altLang="en-US" sz="12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計２４種類 　　　　　　　　　　　　　　　　　</a:t>
                      </a:r>
                      <a:r>
                        <a:rPr kumimoji="1" lang="en-US" altLang="ja-JP"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・・・過年度遡及仕訳種別有</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bl>
          </a:graphicData>
        </a:graphic>
      </p:graphicFrame>
      <p:sp>
        <p:nvSpPr>
          <p:cNvPr id="6"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ltLang="ja-JP" b="1" i="1" dirty="0" smtClean="0">
                <a:latin typeface="Times New Roman" pitchFamily="18" charset="0"/>
              </a:rPr>
              <a:t>SuperStream-</a:t>
            </a:r>
            <a:r>
              <a:rPr lang="en-US" altLang="ja-JP" b="1" dirty="0" smtClean="0">
                <a:latin typeface="Times New Roman" pitchFamily="18" charset="0"/>
              </a:rPr>
              <a:t>CORE</a:t>
            </a:r>
            <a:r>
              <a:rPr lang="ja-JP" altLang="en-US" dirty="0" smtClean="0">
                <a:latin typeface="メイリオ" pitchFamily="50" charset="-128"/>
                <a:ea typeface="メイリオ" pitchFamily="50" charset="-128"/>
                <a:cs typeface="メイリオ" pitchFamily="50" charset="-128"/>
              </a:rPr>
              <a:t>アダプタの機能一覧</a:t>
            </a:r>
          </a:p>
        </p:txBody>
      </p:sp>
      <p:sp>
        <p:nvSpPr>
          <p:cNvPr id="29699"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DFA7A006-ECBD-4A8E-B19E-A8448BD67A99}" type="slidenum">
              <a:rPr lang="en-US" altLang="ja-JP" smtClean="0">
                <a:ea typeface="ＭＳ Ｐゴシック" charset="-128"/>
              </a:rPr>
              <a:pPr/>
              <a:t>17</a:t>
            </a:fld>
            <a:endParaRPr lang="en-US" altLang="ja-JP" smtClean="0">
              <a:ea typeface="ＭＳ Ｐゴシック" charset="-128"/>
            </a:endParaRPr>
          </a:p>
        </p:txBody>
      </p:sp>
      <p:graphicFrame>
        <p:nvGraphicFramePr>
          <p:cNvPr id="322563" name="Group 3"/>
          <p:cNvGraphicFramePr>
            <a:graphicFrameLocks noGrp="1"/>
          </p:cNvGraphicFramePr>
          <p:nvPr/>
        </p:nvGraphicFramePr>
        <p:xfrm>
          <a:off x="250825" y="1346200"/>
          <a:ext cx="8562975" cy="4823779"/>
        </p:xfrm>
        <a:graphic>
          <a:graphicData uri="http://schemas.openxmlformats.org/drawingml/2006/table">
            <a:tbl>
              <a:tblPr/>
              <a:tblGrid>
                <a:gridCol w="1720850"/>
                <a:gridCol w="6842125"/>
              </a:tblGrid>
              <a:tr h="457200">
                <a:tc gridSpan="2">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800" b="1" i="1" u="none" strike="noStrike" cap="none" normalizeH="0" baseline="0" dirty="0" smtClean="0">
                          <a:ln>
                            <a:noFill/>
                          </a:ln>
                          <a:solidFill>
                            <a:schemeClr val="bg1"/>
                          </a:solidFill>
                          <a:effectLst>
                            <a:outerShdw blurRad="38100" dist="38100" dir="2700000" algn="tl">
                              <a:srgbClr val="000000"/>
                            </a:outerShdw>
                          </a:effectLst>
                          <a:latin typeface="Times New Roman" pitchFamily="18" charset="0"/>
                          <a:ea typeface="メイリオ" pitchFamily="50" charset="-128"/>
                          <a:cs typeface="Times New Roman" pitchFamily="18" charset="0"/>
                        </a:rPr>
                        <a:t>SuperStream -</a:t>
                      </a:r>
                      <a:r>
                        <a:rPr kumimoji="1" lang="en-US" altLang="ja-JP" sz="1800" b="1" i="0" u="none" strike="noStrike" cap="none" normalizeH="0" baseline="0" dirty="0" smtClean="0">
                          <a:ln>
                            <a:noFill/>
                          </a:ln>
                          <a:solidFill>
                            <a:schemeClr val="bg1"/>
                          </a:solidFill>
                          <a:effectLst>
                            <a:outerShdw blurRad="38100" dist="38100" dir="2700000" algn="tl">
                              <a:srgbClr val="000000"/>
                            </a:outerShdw>
                          </a:effectLst>
                          <a:latin typeface="Times New Roman" pitchFamily="18" charset="0"/>
                          <a:ea typeface="メイリオ" pitchFamily="50" charset="-128"/>
                          <a:cs typeface="Times New Roman" pitchFamily="18" charset="0"/>
                        </a:rPr>
                        <a:t>CORE</a:t>
                      </a:r>
                      <a:r>
                        <a:rPr kumimoji="1" lang="ja-JP" altLang="en-US" sz="1800" b="1" i="0" u="none" strike="noStrike" cap="none" normalizeH="0" baseline="0" dirty="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アダプタ　取込系</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hMerge="1">
                  <a:txBody>
                    <a:bodyPr/>
                    <a:lstStyle/>
                    <a:p>
                      <a:endParaRPr kumimoji="1" lang="ja-JP" altLang="en-US"/>
                    </a:p>
                  </a:txBody>
                  <a:tcPr/>
                </a:tc>
              </a:tr>
              <a:tr h="868363">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1" i="0" u="none" strike="noStrike" cap="none" normalizeH="0" baseline="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データ書込み</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1" i="0" u="none" strike="noStrike" cap="none" normalizeH="0" baseline="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（外部データ）</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400" b="1" i="1"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SuperStream</a:t>
                      </a:r>
                      <a:r>
                        <a:rPr kumimoji="1" lang="en-US" altLang="ja-JP" sz="1400" b="1" i="0"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-CORE</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の外部データ用ワークテーブル（</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CMSW2WRK</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）に、外部仕訳ワークデータとして書込みます。処理件数の出力も行えます。</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r h="900113">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1" i="0" u="none" strike="noStrike" cap="none" normalizeH="0" baseline="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データチェック</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1" i="0" u="none" strike="noStrike" cap="none" normalizeH="0" baseline="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a:t>
                      </a:r>
                      <a:r>
                        <a:rPr kumimoji="1" lang="ja-JP" altLang="en-US" sz="1200" b="1" i="0" u="none" strike="noStrike" cap="none" normalizeH="0" baseline="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外部データ）</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400" b="1" i="1"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SuperStream</a:t>
                      </a:r>
                      <a:r>
                        <a:rPr kumimoji="1" lang="en-US" altLang="ja-JP" sz="1400" b="1" i="0"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-CORE</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の外部データチェックリストデータを外部向けに抽出・出力します。データ件数の出力も行えます。仕訳種別は、通常仕訳以外に過年度遡及仕訳の選択も可能です。</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r h="1439863">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1" i="0" u="none" strike="noStrike" cap="none" normalizeH="0" baseline="0" dirty="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データ取り込み</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1" i="0" u="none" strike="noStrike" cap="none" normalizeH="0" baseline="0" dirty="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（外部データ）</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chemeClr val="bg1">
                          <a:lumMod val="50000"/>
                        </a:schemeClr>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400" b="1" i="1"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SuperStream</a:t>
                      </a:r>
                      <a:r>
                        <a:rPr kumimoji="1" lang="en-US" altLang="ja-JP" sz="1400" b="1" i="0"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-CORE</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の外部データ用ワークテーブル（</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CMSW2WRK</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）に書込みされた仕訳ワークデータを、本データとして取込みます。エラー発生時には、「取込みデータを全てクリアする」ｏｒ「エラーデーターを</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SuperStream</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側で修正する」から処理の選択が行えます。</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また、処理結果、処理件数、タイムスタンプ、エラーステータスの出力が可能です。</a:t>
                      </a:r>
                      <a:endPar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仕訳種別は、通常仕訳以外に過年度遡及仕訳も選択可能です。</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chemeClr val="bg1">
                          <a:lumMod val="50000"/>
                        </a:schemeClr>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r h="898525">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1" i="0" u="none" strike="noStrike" cap="none" normalizeH="0" baseline="0" dirty="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データ書込み</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1" i="0" u="none" strike="noStrike" cap="none" normalizeH="0" baseline="0" dirty="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a:t>
                      </a:r>
                      <a:r>
                        <a:rPr kumimoji="1" lang="en-US" altLang="ja-JP" sz="1400" b="1" i="0" u="none" strike="noStrike" cap="none" normalizeH="0" baseline="0" dirty="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Super</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400" b="1" i="0" u="none" strike="noStrike" cap="none" normalizeH="0" baseline="0" dirty="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   Interface</a:t>
                      </a:r>
                      <a:r>
                        <a:rPr kumimoji="1" lang="ja-JP" altLang="en-US" sz="1400" b="1" i="0" u="none" strike="noStrike" cap="none" normalizeH="0" baseline="0" dirty="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chemeClr val="bg1">
                          <a:lumMod val="50000"/>
                        </a:schemeClr>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SuperStream</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標準の外部データ取込み機能であるスーパーインターフェースの定義情報を利用し、外部からのデータ取り込みを自動実行を可能にします。</a:t>
                      </a:r>
                      <a:b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b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これまでの使用していた、外部データ取込み定義をそのまま流用できます。</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また、処理結果、処理件数、タイムスタンプ、エラーステータスの出力が可能です。</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　</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chemeClr val="bg1">
                          <a:lumMod val="50000"/>
                        </a:schemeClr>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bl>
          </a:graphicData>
        </a:graphic>
      </p:graphicFrame>
      <p:sp>
        <p:nvSpPr>
          <p:cNvPr id="6"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ja-JP" b="1" i="1" dirty="0" smtClean="0">
                <a:latin typeface="Times New Roman" pitchFamily="18" charset="0"/>
              </a:rPr>
              <a:t>SuperStream-</a:t>
            </a:r>
            <a:r>
              <a:rPr lang="en-US" altLang="ja-JP" b="1" dirty="0" smtClean="0">
                <a:latin typeface="Times New Roman" pitchFamily="18" charset="0"/>
              </a:rPr>
              <a:t>AP+</a:t>
            </a:r>
            <a:r>
              <a:rPr lang="ja-JP" altLang="en-US" dirty="0" smtClean="0">
                <a:latin typeface="メイリオ" pitchFamily="50" charset="-128"/>
                <a:ea typeface="メイリオ" pitchFamily="50" charset="-128"/>
                <a:cs typeface="メイリオ" pitchFamily="50" charset="-128"/>
              </a:rPr>
              <a:t>アダプタ の機能一覧</a:t>
            </a:r>
          </a:p>
        </p:txBody>
      </p:sp>
      <p:sp>
        <p:nvSpPr>
          <p:cNvPr id="30723"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8C800F04-82E3-4F8D-AC7C-7C7669E43BEC}" type="slidenum">
              <a:rPr lang="en-US" altLang="ja-JP" smtClean="0">
                <a:ea typeface="ＭＳ Ｐゴシック" charset="-128"/>
              </a:rPr>
              <a:pPr/>
              <a:t>18</a:t>
            </a:fld>
            <a:endParaRPr lang="en-US" altLang="ja-JP" smtClean="0">
              <a:ea typeface="ＭＳ Ｐゴシック" charset="-128"/>
            </a:endParaRPr>
          </a:p>
        </p:txBody>
      </p:sp>
      <p:graphicFrame>
        <p:nvGraphicFramePr>
          <p:cNvPr id="323587" name="Group 3"/>
          <p:cNvGraphicFramePr>
            <a:graphicFrameLocks noGrp="1"/>
          </p:cNvGraphicFramePr>
          <p:nvPr/>
        </p:nvGraphicFramePr>
        <p:xfrm>
          <a:off x="395288" y="1384300"/>
          <a:ext cx="8382000" cy="4781551"/>
        </p:xfrm>
        <a:graphic>
          <a:graphicData uri="http://schemas.openxmlformats.org/drawingml/2006/table">
            <a:tbl>
              <a:tblPr/>
              <a:tblGrid>
                <a:gridCol w="1558925"/>
                <a:gridCol w="6823075"/>
              </a:tblGrid>
              <a:tr h="457200">
                <a:tc gridSpan="2">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800" b="1" i="1" u="none" strike="noStrike" cap="none" normalizeH="0" baseline="0" dirty="0" smtClean="0">
                          <a:ln>
                            <a:noFill/>
                          </a:ln>
                          <a:solidFill>
                            <a:schemeClr val="bg1"/>
                          </a:solidFill>
                          <a:effectLst>
                            <a:outerShdw blurRad="38100" dist="38100" dir="2700000" algn="tl">
                              <a:srgbClr val="000000"/>
                            </a:outerShdw>
                          </a:effectLst>
                          <a:latin typeface="Times New Roman" pitchFamily="18" charset="0"/>
                          <a:ea typeface="メイリオ" pitchFamily="50" charset="-128"/>
                          <a:cs typeface="Times New Roman" pitchFamily="18" charset="0"/>
                        </a:rPr>
                        <a:t>SuperStream –</a:t>
                      </a:r>
                      <a:r>
                        <a:rPr kumimoji="1" lang="en-US" altLang="ja-JP" sz="1800" b="1" i="0" u="none" strike="noStrike" cap="none" normalizeH="0" baseline="0" dirty="0" smtClean="0">
                          <a:ln>
                            <a:noFill/>
                          </a:ln>
                          <a:solidFill>
                            <a:schemeClr val="bg1"/>
                          </a:solidFill>
                          <a:effectLst>
                            <a:outerShdw blurRad="38100" dist="38100" dir="2700000" algn="tl">
                              <a:srgbClr val="000000"/>
                            </a:outerShdw>
                          </a:effectLst>
                          <a:latin typeface="Times New Roman" pitchFamily="18" charset="0"/>
                          <a:ea typeface="メイリオ" pitchFamily="50" charset="-128"/>
                          <a:cs typeface="Times New Roman" pitchFamily="18" charset="0"/>
                        </a:rPr>
                        <a:t>AP+</a:t>
                      </a:r>
                      <a:r>
                        <a:rPr kumimoji="1" lang="ja-JP" altLang="en-US" sz="1800" b="1" i="0" u="none" strike="noStrike" cap="none" normalizeH="0" baseline="0" dirty="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アダプタ　出力系</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hMerge="1">
                  <a:txBody>
                    <a:bodyPr/>
                    <a:lstStyle/>
                    <a:p>
                      <a:endParaRPr kumimoji="1" lang="ja-JP" altLang="en-US"/>
                    </a:p>
                  </a:txBody>
                  <a:tcPr/>
                </a:tc>
              </a:tr>
              <a:tr h="1300163">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1" i="0" u="none" strike="noStrike" cap="none" normalizeH="0" baseline="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データ読み取り</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1" i="0" u="none" strike="noStrike" cap="none" normalizeH="0" baseline="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（マスタ）</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400" b="1" i="1"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SuperStream</a:t>
                      </a:r>
                      <a:r>
                        <a:rPr kumimoji="1" lang="en-US" altLang="ja-JP" sz="1400" b="1" i="0"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-AP+</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の各種マスタデータを外部向けに抽出・出力します。</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対象マスタ：支払管理コードマスタ、伝票番号グループマスタ、</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AP+</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科目マスタ、支払方法マスタ、現金マスタ、銀行口座管理マスタ、</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AP+</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仕入先マスタ、</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CM</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振込情報マスタ、</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AP+</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社員マスタ、</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AP+</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会社方針マスタ、銀行マスタ、銀行支店マスタ、振込手数料マスタ、銀行休日マスタ　</a:t>
                      </a:r>
                      <a:r>
                        <a:rPr kumimoji="1" lang="ja-JP" altLang="en-US" sz="14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rPr>
                        <a:t>　</a:t>
                      </a:r>
                      <a:r>
                        <a:rPr kumimoji="1" lang="ja-JP" altLang="en-US" sz="14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計１４種類</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r h="1295400">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1" i="0" u="none" strike="noStrike" cap="none" normalizeH="0" baseline="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データ読み取り</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1" i="0" u="none" strike="noStrike" cap="none" normalizeH="0" baseline="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a:t>
                      </a:r>
                      <a:r>
                        <a:rPr kumimoji="1" lang="ja-JP" altLang="en-US" sz="1200" b="1" i="0" u="none" strike="noStrike" cap="none" normalizeH="0" baseline="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トランザクション）</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400" b="1" i="1"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SuperStream</a:t>
                      </a:r>
                      <a:r>
                        <a:rPr kumimoji="1" lang="en-US" altLang="ja-JP" sz="1400" b="1" i="0"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-AP+</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の各種トランザクションデータを外部向けに抽出・出力します。</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対象トラン：債務計上ワーク（見出し＋明細）、債務計上トラン（見出し＋明細）、支払伝票ワーク（見出し＋明細＋支払明細）、支払伝票トラン（見出し </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 </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明細　＋　支払明細）、締次残高マスタ、科目残高マスタ</a:t>
                      </a:r>
                      <a:r>
                        <a:rPr kumimoji="1" lang="ja-JP" altLang="en-US" sz="14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rPr>
                        <a:t>　　</a:t>
                      </a:r>
                      <a:r>
                        <a:rPr kumimoji="1" lang="ja-JP" altLang="en-US" sz="14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計６種類</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r h="1728788">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1" i="0" u="none" strike="noStrike" cap="none" normalizeH="0" baseline="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データ読み取り</a:t>
                      </a:r>
                      <a:br>
                        <a:rPr kumimoji="1" lang="ja-JP" altLang="en-US" sz="1400" b="1" i="0" u="none" strike="noStrike" cap="none" normalizeH="0" baseline="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br>
                      <a:r>
                        <a:rPr kumimoji="1" lang="ja-JP" altLang="en-US" sz="1400" b="1" i="0" u="none" strike="noStrike" cap="none" normalizeH="0" baseline="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（レポート）</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400" b="1" i="1"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SuperStream</a:t>
                      </a:r>
                      <a:r>
                        <a:rPr kumimoji="1" lang="en-US" altLang="ja-JP" sz="1400" b="1" i="0"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-AP+</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の各種レポートデータを外部向けに抽出・出力します。</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対象レポート：</a:t>
                      </a:r>
                      <a:r>
                        <a:rPr kumimoji="1" lang="zh-TW"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債務伝票出力（詳細表示）、支払伝票出力（詳細表示）、締次残高明細書、科目別残高一覧、月次残高明細表、支払予定一覧表、支払予定明細表、振込予定一覧表、支払確定一覧表（支払日指定）、支払確定明細表（支払日指定）、支払通知書（支払日指定）、支払通知書（締処理）、仮払伝票出力（詳細表示）</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　</a:t>
                      </a:r>
                      <a:r>
                        <a:rPr kumimoji="1" lang="ja-JP" altLang="en-US" sz="14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rPr>
                        <a:t>　</a:t>
                      </a:r>
                      <a:r>
                        <a:rPr kumimoji="1" lang="ja-JP" altLang="en-US" sz="14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計１３種類</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bl>
          </a:graphicData>
        </a:graphic>
      </p:graphicFrame>
      <p:sp>
        <p:nvSpPr>
          <p:cNvPr id="6"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ltLang="ja-JP" b="1" i="1" dirty="0" smtClean="0">
                <a:latin typeface="Times New Roman" pitchFamily="18" charset="0"/>
              </a:rPr>
              <a:t>SuperStream-</a:t>
            </a:r>
            <a:r>
              <a:rPr lang="en-US" altLang="ja-JP" b="1" dirty="0" smtClean="0">
                <a:latin typeface="Times New Roman" pitchFamily="18" charset="0"/>
              </a:rPr>
              <a:t>AP+</a:t>
            </a:r>
            <a:r>
              <a:rPr lang="ja-JP" altLang="en-US" dirty="0" smtClean="0">
                <a:latin typeface="メイリオ" pitchFamily="50" charset="-128"/>
                <a:ea typeface="メイリオ" pitchFamily="50" charset="-128"/>
                <a:cs typeface="メイリオ" pitchFamily="50" charset="-128"/>
              </a:rPr>
              <a:t>アダプタ の機能一覧</a:t>
            </a:r>
          </a:p>
        </p:txBody>
      </p:sp>
      <p:sp>
        <p:nvSpPr>
          <p:cNvPr id="31747"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8B806AC2-4D89-487C-A17F-40FB5FA9943F}" type="slidenum">
              <a:rPr lang="en-US" altLang="ja-JP" smtClean="0">
                <a:ea typeface="ＭＳ Ｐゴシック" charset="-128"/>
              </a:rPr>
              <a:pPr/>
              <a:t>19</a:t>
            </a:fld>
            <a:endParaRPr lang="en-US" altLang="ja-JP" smtClean="0">
              <a:ea typeface="ＭＳ Ｐゴシック" charset="-128"/>
            </a:endParaRPr>
          </a:p>
        </p:txBody>
      </p:sp>
      <p:graphicFrame>
        <p:nvGraphicFramePr>
          <p:cNvPr id="324611" name="Group 3"/>
          <p:cNvGraphicFramePr>
            <a:graphicFrameLocks noGrp="1"/>
          </p:cNvGraphicFramePr>
          <p:nvPr/>
        </p:nvGraphicFramePr>
        <p:xfrm>
          <a:off x="250825" y="1341438"/>
          <a:ext cx="8562975" cy="4951095"/>
        </p:xfrm>
        <a:graphic>
          <a:graphicData uri="http://schemas.openxmlformats.org/drawingml/2006/table">
            <a:tbl>
              <a:tblPr/>
              <a:tblGrid>
                <a:gridCol w="1720850"/>
                <a:gridCol w="6842125"/>
              </a:tblGrid>
              <a:tr h="457200">
                <a:tc gridSpan="2">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800" b="1" i="1" u="none" strike="noStrike" cap="none" normalizeH="0" baseline="0" dirty="0" smtClean="0">
                          <a:ln>
                            <a:noFill/>
                          </a:ln>
                          <a:solidFill>
                            <a:schemeClr val="bg1"/>
                          </a:solidFill>
                          <a:effectLst>
                            <a:outerShdw blurRad="38100" dist="38100" dir="2700000" algn="tl">
                              <a:srgbClr val="000000"/>
                            </a:outerShdw>
                          </a:effectLst>
                          <a:latin typeface="Times New Roman" pitchFamily="18" charset="0"/>
                          <a:ea typeface="メイリオ" pitchFamily="50" charset="-128"/>
                          <a:cs typeface="Times New Roman" pitchFamily="18" charset="0"/>
                        </a:rPr>
                        <a:t>SuperStream –</a:t>
                      </a:r>
                      <a:r>
                        <a:rPr kumimoji="1" lang="en-US" altLang="ja-JP" sz="1800" b="1" i="0" u="none" strike="noStrike" cap="none" normalizeH="0" baseline="0" dirty="0" smtClean="0">
                          <a:ln>
                            <a:noFill/>
                          </a:ln>
                          <a:solidFill>
                            <a:schemeClr val="bg1"/>
                          </a:solidFill>
                          <a:effectLst>
                            <a:outerShdw blurRad="38100" dist="38100" dir="2700000" algn="tl">
                              <a:srgbClr val="000000"/>
                            </a:outerShdw>
                          </a:effectLst>
                          <a:latin typeface="Times New Roman" pitchFamily="18" charset="0"/>
                          <a:ea typeface="メイリオ" pitchFamily="50" charset="-128"/>
                          <a:cs typeface="Times New Roman" pitchFamily="18" charset="0"/>
                        </a:rPr>
                        <a:t>AP+</a:t>
                      </a:r>
                      <a:r>
                        <a:rPr kumimoji="1" lang="ja-JP" altLang="en-US" sz="1800" b="1" i="0" u="none" strike="noStrike" cap="none" normalizeH="0" baseline="0" dirty="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アダプタ　取込系</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hMerge="1">
                  <a:txBody>
                    <a:bodyPr/>
                    <a:lstStyle/>
                    <a:p>
                      <a:endParaRPr kumimoji="1" lang="ja-JP" altLang="en-US"/>
                    </a:p>
                  </a:txBody>
                  <a:tcPr/>
                </a:tc>
              </a:tr>
              <a:tr h="868363">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1" i="0" u="none" strike="noStrike" cap="none" normalizeH="0" baseline="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データ書込み</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1" i="0" u="none" strike="noStrike" cap="none" normalizeH="0" baseline="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（外部データ）</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400" b="1" i="1"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SuperStream</a:t>
                      </a:r>
                      <a:r>
                        <a:rPr kumimoji="1" lang="en-US" altLang="ja-JP" sz="1400" b="1" i="0"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-AP+</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の外部データ取込用ワークテーブルに、外部からデータを書き込みます。処理件数の出力も行えます。</a:t>
                      </a:r>
                      <a:b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b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対象ワークテーブル：外部システム用債務計上見出しワーク（</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APGSHWRK</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）、外部システム用債務計上明細ワーク（</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APGSDWRK</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）、外部システム用伝票見出しワーク（</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APGDHWRK</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）、外部システム用伝票明細ワーク（</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APGDDWRK</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）、外部システム用伝票支払明細ワーク（</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APGDSWRK</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t>
                      </a:r>
                      <a:r>
                        <a:rPr kumimoji="1" lang="ja-JP" altLang="en-US" sz="14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rPr>
                        <a:t>　　</a:t>
                      </a:r>
                      <a:r>
                        <a:rPr kumimoji="1" lang="ja-JP" altLang="en-US" sz="14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計５種類</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r h="900113">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1" i="0" u="none" strike="noStrike" cap="none" normalizeH="0" baseline="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データ取り込み</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600" b="1" i="0" u="none" strike="noStrike" cap="none" normalizeH="0" baseline="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a:t>
                      </a:r>
                      <a:r>
                        <a:rPr kumimoji="1" lang="ja-JP" altLang="en-US" sz="1400" b="1" i="0" u="none" strike="noStrike" cap="none" normalizeH="0" baseline="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外部データ）</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400" b="1" i="1"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SuperStream</a:t>
                      </a:r>
                      <a:r>
                        <a:rPr kumimoji="1" lang="en-US" altLang="ja-JP" sz="1400" b="1" i="0"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-AP+</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の外部データ取込用ワークテーブルに存在する外部ワークデータを、本データとして取込する処理を起動します。</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対象取り込み処理：</a:t>
                      </a:r>
                      <a:r>
                        <a:rPr kumimoji="1" lang="zh-TW"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外部取込</a:t>
                      </a:r>
                      <a:r>
                        <a:rPr kumimoji="1" lang="en-US" altLang="zh-TW"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IF</a:t>
                      </a:r>
                      <a:r>
                        <a:rPr kumimoji="1" lang="zh-TW"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処理（債務）、外部取込</a:t>
                      </a:r>
                      <a:r>
                        <a:rPr kumimoji="1" lang="en-US" altLang="zh-TW"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IF</a:t>
                      </a:r>
                      <a:r>
                        <a:rPr kumimoji="1" lang="zh-TW"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処理（支払）</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　　</a:t>
                      </a:r>
                      <a:endPar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計２種類</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r h="1019175">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1" i="0" u="none" strike="noStrike" cap="none" normalizeH="0" baseline="0" dirty="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データ更新</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1" i="0" u="none" strike="noStrike" cap="none" normalizeH="0" baseline="0" dirty="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（バッチ）</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chemeClr val="bg1">
                          <a:lumMod val="50000"/>
                        </a:schemeClr>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400" b="1" i="1"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SuperStream</a:t>
                      </a:r>
                      <a:r>
                        <a:rPr kumimoji="1" lang="en-US" altLang="ja-JP" sz="1400" b="1" i="0"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-AP+</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の伝票更新バッチプログラムを起動します。</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AP+</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の場合は、外部データ取込だけでは未更新の状態という仕様であり、この伝票更新を実行することで更新済にすることができます。</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対象伝票更新バッチ処理：</a:t>
                      </a:r>
                      <a:r>
                        <a:rPr kumimoji="1" lang="zh-TW"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債務伝票更新、支払伝票更新</a:t>
                      </a:r>
                      <a:r>
                        <a:rPr kumimoji="1" lang="ja-JP" altLang="en-US" sz="14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rPr>
                        <a:t>　　</a:t>
                      </a:r>
                      <a:r>
                        <a:rPr kumimoji="1" lang="ja-JP" altLang="en-US" sz="14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計２種類</a:t>
                      </a:r>
                      <a:endParaRPr kumimoji="1" lang="ja-JP" altLang="en-US" sz="14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endParaRP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rgbClr val="808080"/>
                      </a:solidFill>
                      <a:prstDash val="solid"/>
                      <a:round/>
                      <a:headEnd type="none" w="med" len="med"/>
                      <a:tailEnd type="none" w="med" len="med"/>
                    </a:lnT>
                    <a:lnB w="38100" cap="flat" cmpd="sng" algn="ctr">
                      <a:solidFill>
                        <a:schemeClr val="bg1">
                          <a:lumMod val="50000"/>
                        </a:schemeClr>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r h="1084263">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1" i="0" u="none" strike="noStrike" cap="none" normalizeH="0" baseline="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データ取り込み</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1" i="0" u="none" strike="noStrike" cap="none" normalizeH="0" baseline="0" smtClean="0">
                          <a:ln>
                            <a:noFill/>
                          </a:ln>
                          <a:solidFill>
                            <a:schemeClr val="bg1"/>
                          </a:solidFill>
                          <a:effectLst>
                            <a:outerShdw blurRad="38100" dist="38100" dir="2700000" algn="tl">
                              <a:srgbClr val="000000"/>
                            </a:outerShdw>
                          </a:effectLst>
                          <a:latin typeface="メイリオ" pitchFamily="50" charset="-128"/>
                          <a:ea typeface="メイリオ" pitchFamily="50" charset="-128"/>
                          <a:cs typeface="メイリオ" pitchFamily="50" charset="-128"/>
                        </a:rPr>
                        <a:t>（マスタデータ）</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chemeClr val="bg1">
                          <a:lumMod val="50000"/>
                        </a:schemeClr>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solidFill>
                      <a:srgbClr val="B2B2B2"/>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en-US" altLang="ja-JP" sz="1400" b="1" i="1"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SuperStream-</a:t>
                      </a:r>
                      <a:r>
                        <a:rPr kumimoji="1" lang="en-US" altLang="ja-JP" sz="1400" b="1" i="0" u="none" strike="noStrike" cap="none" normalizeH="0" baseline="0" dirty="0" smtClean="0">
                          <a:ln>
                            <a:noFill/>
                          </a:ln>
                          <a:solidFill>
                            <a:schemeClr val="tx1">
                              <a:lumMod val="65000"/>
                              <a:lumOff val="35000"/>
                            </a:schemeClr>
                          </a:solidFill>
                          <a:effectLst/>
                          <a:latin typeface="Times New Roman" pitchFamily="18" charset="0"/>
                          <a:ea typeface="メイリオ" pitchFamily="50" charset="-128"/>
                          <a:cs typeface="Times New Roman" pitchFamily="18" charset="0"/>
                        </a:rPr>
                        <a:t>AP+</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のマスタ情報を、外部からのデータ取込で更新します。処理モードは「追加更新（</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U</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）」の扱いになりますので、新規追加と修正の両方に対応できます。</a:t>
                      </a: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対象マスタ取込処理：</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AP+</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仕入先マスタ取り込み、</a:t>
                      </a:r>
                      <a:r>
                        <a:rPr kumimoji="1" lang="en-US" altLang="ja-JP"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AP+</a:t>
                      </a:r>
                      <a:r>
                        <a:rPr kumimoji="1" lang="ja-JP" altLang="en-US" sz="1400" b="0" i="0" u="none" strike="noStrike" cap="none" normalizeH="0" baseline="0" dirty="0" smtClean="0">
                          <a:ln>
                            <a:noFill/>
                          </a:ln>
                          <a:solidFill>
                            <a:schemeClr val="tx1">
                              <a:lumMod val="65000"/>
                              <a:lumOff val="35000"/>
                            </a:schemeClr>
                          </a:solidFill>
                          <a:effectLst/>
                          <a:latin typeface="メイリオ" pitchFamily="50" charset="-128"/>
                          <a:ea typeface="メイリオ" pitchFamily="50" charset="-128"/>
                          <a:cs typeface="メイリオ" pitchFamily="50" charset="-128"/>
                        </a:rPr>
                        <a:t>社員マスタ取り込み</a:t>
                      </a:r>
                      <a:r>
                        <a:rPr kumimoji="1" lang="ja-JP" altLang="en-US" sz="1400" b="0" i="0" u="none" strike="noStrike" cap="none" normalizeH="0" baseline="0" dirty="0" smtClean="0">
                          <a:ln>
                            <a:noFill/>
                          </a:ln>
                          <a:solidFill>
                            <a:schemeClr val="bg1">
                              <a:lumMod val="50000"/>
                            </a:schemeClr>
                          </a:solidFill>
                          <a:effectLst/>
                          <a:latin typeface="メイリオ" pitchFamily="50" charset="-128"/>
                          <a:ea typeface="メイリオ" pitchFamily="50" charset="-128"/>
                          <a:cs typeface="メイリオ" pitchFamily="50" charset="-128"/>
                        </a:rPr>
                        <a:t>　</a:t>
                      </a:r>
                      <a:r>
                        <a:rPr kumimoji="1" lang="ja-JP" altLang="en-US" sz="14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rPr>
                        <a:t>　</a:t>
                      </a:r>
                      <a:endParaRPr kumimoji="1" lang="en-US" altLang="ja-JP" sz="14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endParaRPr>
                    </a:p>
                    <a:p>
                      <a:pPr marL="0" marR="0" lvl="0" indent="0" algn="l" defTabSz="914400" rtl="0" eaLnBrk="1" fontAlgn="base" latinLnBrk="0" hangingPunct="1">
                        <a:lnSpc>
                          <a:spcPct val="100000"/>
                        </a:lnSpc>
                        <a:spcBef>
                          <a:spcPct val="0"/>
                        </a:spcBef>
                        <a:spcAft>
                          <a:spcPct val="0"/>
                        </a:spcAft>
                        <a:buClrTx/>
                        <a:buSzTx/>
                        <a:buFont typeface="Wingdings" pitchFamily="2" charset="2"/>
                        <a:buNone/>
                        <a:tabLst/>
                      </a:pPr>
                      <a:r>
                        <a:rPr kumimoji="1" lang="ja-JP" altLang="en-US" sz="1400" b="1" i="0" u="none" strike="noStrike" cap="none" normalizeH="0" baseline="0" dirty="0" smtClean="0">
                          <a:ln>
                            <a:noFill/>
                          </a:ln>
                          <a:solidFill>
                            <a:srgbClr val="FF0000"/>
                          </a:solidFill>
                          <a:effectLst/>
                          <a:latin typeface="メイリオ" pitchFamily="50" charset="-128"/>
                          <a:ea typeface="メイリオ" pitchFamily="50" charset="-128"/>
                          <a:cs typeface="メイリオ" pitchFamily="50" charset="-128"/>
                        </a:rPr>
                        <a:t>計２種類</a:t>
                      </a:r>
                      <a:r>
                        <a:rPr kumimoji="1" lang="ja-JP" altLang="en-US" sz="14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rPr>
                        <a:t>　</a:t>
                      </a:r>
                    </a:p>
                  </a:txBody>
                  <a:tcPr horzOverflow="overflow">
                    <a:lnL w="38100" cap="flat" cmpd="sng" algn="ctr">
                      <a:solidFill>
                        <a:srgbClr val="808080"/>
                      </a:solidFill>
                      <a:prstDash val="solid"/>
                      <a:round/>
                      <a:headEnd type="none" w="med" len="med"/>
                      <a:tailEnd type="none" w="med" len="med"/>
                    </a:lnL>
                    <a:lnR w="38100" cap="flat" cmpd="sng" algn="ctr">
                      <a:solidFill>
                        <a:srgbClr val="808080"/>
                      </a:solidFill>
                      <a:prstDash val="solid"/>
                      <a:round/>
                      <a:headEnd type="none" w="med" len="med"/>
                      <a:tailEnd type="none" w="med" len="med"/>
                    </a:lnR>
                    <a:lnT w="38100" cap="flat" cmpd="sng" algn="ctr">
                      <a:solidFill>
                        <a:schemeClr val="bg1">
                          <a:lumMod val="50000"/>
                        </a:schemeClr>
                      </a:solidFill>
                      <a:prstDash val="solid"/>
                      <a:round/>
                      <a:headEnd type="none" w="med" len="med"/>
                      <a:tailEnd type="none" w="med" len="med"/>
                    </a:lnT>
                    <a:lnB w="38100" cap="flat" cmpd="sng" algn="ctr">
                      <a:solidFill>
                        <a:srgbClr val="808080"/>
                      </a:solidFill>
                      <a:prstDash val="solid"/>
                      <a:round/>
                      <a:headEnd type="none" w="med" len="med"/>
                      <a:tailEnd type="none" w="med" len="med"/>
                    </a:lnB>
                    <a:lnTlToBr>
                      <a:noFill/>
                    </a:lnTlToBr>
                    <a:lnBlToTr>
                      <a:noFill/>
                    </a:lnBlToTr>
                    <a:gradFill rotWithShape="0">
                      <a:gsLst>
                        <a:gs pos="0">
                          <a:srgbClr val="BBE0E3"/>
                        </a:gs>
                        <a:gs pos="100000">
                          <a:srgbClr val="BBE0E3">
                            <a:gamma/>
                            <a:tint val="0"/>
                            <a:invGamma/>
                          </a:srgbClr>
                        </a:gs>
                      </a:gsLst>
                      <a:lin ang="18900000" scaled="1"/>
                    </a:gradFill>
                  </a:tcPr>
                </a:tc>
              </a:tr>
            </a:tbl>
          </a:graphicData>
        </a:graphic>
      </p:graphicFrame>
      <p:sp>
        <p:nvSpPr>
          <p:cNvPr id="6"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スライド番号プレースホルダ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17AB94D6-763A-42FB-8470-E6E17335A007}" type="slidenum">
              <a:rPr lang="en-US" altLang="ja-JP" smtClean="0">
                <a:ea typeface="ＭＳ Ｐゴシック" charset="-128"/>
              </a:rPr>
              <a:pPr/>
              <a:t>2</a:t>
            </a:fld>
            <a:endParaRPr lang="en-US" altLang="ja-JP" smtClean="0">
              <a:ea typeface="ＭＳ Ｐゴシック" charset="-128"/>
            </a:endParaRPr>
          </a:p>
        </p:txBody>
      </p:sp>
      <p:sp>
        <p:nvSpPr>
          <p:cNvPr id="14339" name="Text Box 2"/>
          <p:cNvSpPr txBox="1">
            <a:spLocks noChangeArrowheads="1"/>
          </p:cNvSpPr>
          <p:nvPr/>
        </p:nvSpPr>
        <p:spPr bwMode="auto">
          <a:xfrm>
            <a:off x="0" y="1779588"/>
            <a:ext cx="9144000" cy="3352800"/>
          </a:xfrm>
          <a:prstGeom prst="rect">
            <a:avLst/>
          </a:prstGeom>
          <a:noFill/>
          <a:ln w="9525" algn="ctr">
            <a:noFill/>
            <a:miter lim="800000"/>
            <a:headEnd/>
            <a:tailEnd/>
          </a:ln>
        </p:spPr>
        <p:txBody>
          <a:bodyPr>
            <a:spAutoFit/>
          </a:bodyPr>
          <a:lstStyle/>
          <a:p>
            <a:endParaRPr lang="en-US" altLang="ja-JP" sz="5400" dirty="0">
              <a:solidFill>
                <a:schemeClr val="tx2"/>
              </a:solidFill>
              <a:latin typeface="Times New Roman" pitchFamily="18" charset="0"/>
            </a:endParaRPr>
          </a:p>
          <a:p>
            <a:r>
              <a:rPr lang="en-US" altLang="ja-JP" sz="4000" b="1" i="1" dirty="0">
                <a:solidFill>
                  <a:schemeClr val="tx2"/>
                </a:solidFill>
                <a:latin typeface="Times New Roman" pitchFamily="18" charset="0"/>
              </a:rPr>
              <a:t>SuperStream-</a:t>
            </a:r>
            <a:r>
              <a:rPr lang="en-US" altLang="ja-JP" sz="4000" b="1" dirty="0">
                <a:solidFill>
                  <a:schemeClr val="tx2"/>
                </a:solidFill>
                <a:latin typeface="Times New Roman" pitchFamily="18" charset="0"/>
              </a:rPr>
              <a:t>connect</a:t>
            </a:r>
          </a:p>
          <a:p>
            <a:r>
              <a:rPr lang="ja-JP" altLang="en-US" sz="4000" dirty="0">
                <a:solidFill>
                  <a:schemeClr val="tx2"/>
                </a:solidFill>
                <a:latin typeface="メイリオ" pitchFamily="50" charset="-128"/>
                <a:ea typeface="メイリオ" pitchFamily="50" charset="-128"/>
                <a:cs typeface="メイリオ" pitchFamily="50" charset="-128"/>
              </a:rPr>
              <a:t>製品概要</a:t>
            </a:r>
          </a:p>
          <a:p>
            <a:endParaRPr lang="ja-JP" altLang="en-US" sz="4000" dirty="0">
              <a:solidFill>
                <a:schemeClr val="tx2"/>
              </a:solidFill>
              <a:latin typeface="Tahoma" pitchFamily="34" charset="0"/>
              <a:ea typeface="HGP創英角ｺﾞｼｯｸUB" pitchFamily="50" charset="-128"/>
            </a:endParaRPr>
          </a:p>
          <a:p>
            <a:endParaRPr lang="en-US" altLang="ja-JP" sz="4000" dirty="0">
              <a:solidFill>
                <a:schemeClr val="tx2"/>
              </a:solidFill>
              <a:latin typeface="Tahoma" pitchFamily="34" charset="0"/>
            </a:endParaRPr>
          </a:p>
        </p:txBody>
      </p:sp>
      <p:sp>
        <p:nvSpPr>
          <p:cNvPr id="14340" name="フッター プレースホルダ 2"/>
          <p:cNvSpPr>
            <a:spLocks noGrp="1"/>
          </p:cNvSpPr>
          <p:nvPr>
            <p:ph type="ftr" sz="quarter" idx="10"/>
          </p:nvPr>
        </p:nvSpPr>
        <p:spPr bwMode="auto">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スライド番号プレースホルダ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3DFCC31E-6A5B-4C02-8C3B-04FC182F752A}" type="slidenum">
              <a:rPr lang="en-US" altLang="ja-JP" smtClean="0">
                <a:ea typeface="ＭＳ Ｐゴシック" charset="-128"/>
              </a:rPr>
              <a:pPr/>
              <a:t>20</a:t>
            </a:fld>
            <a:endParaRPr lang="en-US" altLang="ja-JP" smtClean="0">
              <a:ea typeface="ＭＳ Ｐゴシック" charset="-128"/>
            </a:endParaRPr>
          </a:p>
        </p:txBody>
      </p:sp>
      <p:sp>
        <p:nvSpPr>
          <p:cNvPr id="32771" name="Text Box 2"/>
          <p:cNvSpPr txBox="1">
            <a:spLocks noChangeArrowheads="1"/>
          </p:cNvSpPr>
          <p:nvPr/>
        </p:nvSpPr>
        <p:spPr bwMode="auto">
          <a:xfrm>
            <a:off x="0" y="1779588"/>
            <a:ext cx="9144000" cy="3352800"/>
          </a:xfrm>
          <a:prstGeom prst="rect">
            <a:avLst/>
          </a:prstGeom>
          <a:noFill/>
          <a:ln w="9525" algn="ctr">
            <a:noFill/>
            <a:miter lim="800000"/>
            <a:headEnd/>
            <a:tailEnd/>
          </a:ln>
        </p:spPr>
        <p:txBody>
          <a:bodyPr>
            <a:spAutoFit/>
          </a:bodyPr>
          <a:lstStyle/>
          <a:p>
            <a:endParaRPr lang="en-US" altLang="ja-JP" sz="5400" dirty="0">
              <a:solidFill>
                <a:schemeClr val="tx2"/>
              </a:solidFill>
              <a:latin typeface="Times New Roman" pitchFamily="18" charset="0"/>
            </a:endParaRPr>
          </a:p>
          <a:p>
            <a:r>
              <a:rPr lang="en-US" altLang="ja-JP" sz="4000" b="1" i="1" dirty="0">
                <a:solidFill>
                  <a:schemeClr val="tx2"/>
                </a:solidFill>
                <a:latin typeface="Times New Roman" pitchFamily="18" charset="0"/>
              </a:rPr>
              <a:t>SuperStream</a:t>
            </a:r>
            <a:r>
              <a:rPr lang="en-US" altLang="ja-JP" sz="4000" b="1" dirty="0">
                <a:solidFill>
                  <a:schemeClr val="tx2"/>
                </a:solidFill>
                <a:latin typeface="Times New Roman" pitchFamily="18" charset="0"/>
              </a:rPr>
              <a:t>-connect</a:t>
            </a:r>
          </a:p>
          <a:p>
            <a:r>
              <a:rPr lang="ja-JP" altLang="en-US" sz="4000" b="1" dirty="0">
                <a:solidFill>
                  <a:schemeClr val="tx2"/>
                </a:solidFill>
                <a:latin typeface="Times New Roman" pitchFamily="18" charset="0"/>
              </a:rPr>
              <a:t>＆　</a:t>
            </a:r>
            <a:r>
              <a:rPr lang="en-US" altLang="ja-JP" sz="4000" b="1" dirty="0">
                <a:solidFill>
                  <a:schemeClr val="tx2"/>
                </a:solidFill>
                <a:latin typeface="Times New Roman" pitchFamily="18" charset="0"/>
              </a:rPr>
              <a:t>CORE</a:t>
            </a:r>
            <a:r>
              <a:rPr lang="ja-JP" altLang="en-US" sz="4000" dirty="0">
                <a:solidFill>
                  <a:schemeClr val="tx2"/>
                </a:solidFill>
                <a:latin typeface="メイリオ" pitchFamily="50" charset="-128"/>
                <a:ea typeface="メイリオ" pitchFamily="50" charset="-128"/>
                <a:cs typeface="メイリオ" pitchFamily="50" charset="-128"/>
              </a:rPr>
              <a:t>アダプタ利用例</a:t>
            </a:r>
          </a:p>
          <a:p>
            <a:endParaRPr lang="ja-JP" altLang="en-US" sz="4000" dirty="0">
              <a:solidFill>
                <a:schemeClr val="tx2"/>
              </a:solidFill>
              <a:latin typeface="Tahoma" pitchFamily="34" charset="0"/>
            </a:endParaRPr>
          </a:p>
          <a:p>
            <a:endParaRPr lang="en-US" altLang="ja-JP" sz="4000" dirty="0">
              <a:solidFill>
                <a:schemeClr val="tx2"/>
              </a:solidFill>
              <a:latin typeface="Tahoma" pitchFamily="34" charset="0"/>
            </a:endParaRPr>
          </a:p>
        </p:txBody>
      </p:sp>
      <p:sp>
        <p:nvSpPr>
          <p:cNvPr id="5"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tLang="ja-JP" b="1" i="1" dirty="0" smtClean="0">
                <a:latin typeface="Times New Roman" pitchFamily="18" charset="0"/>
              </a:rPr>
              <a:t>SuperStream</a:t>
            </a:r>
            <a:r>
              <a:rPr lang="en-US" altLang="ja-JP" b="1" dirty="0" smtClean="0">
                <a:latin typeface="Times New Roman" pitchFamily="18" charset="0"/>
              </a:rPr>
              <a:t>-connect</a:t>
            </a:r>
            <a:r>
              <a:rPr lang="en-US" altLang="ja-JP" dirty="0" smtClean="0">
                <a:latin typeface="Tahoma" pitchFamily="34" charset="0"/>
              </a:rPr>
              <a:t> </a:t>
            </a:r>
            <a:r>
              <a:rPr lang="ja-JP" altLang="en-US" dirty="0" smtClean="0">
                <a:latin typeface="Tahoma" pitchFamily="34" charset="0"/>
              </a:rPr>
              <a:t>＆ </a:t>
            </a:r>
            <a:r>
              <a:rPr lang="en-US" altLang="ja-JP" b="1" dirty="0" smtClean="0">
                <a:latin typeface="Times New Roman" pitchFamily="18" charset="0"/>
              </a:rPr>
              <a:t>CORE</a:t>
            </a:r>
            <a:r>
              <a:rPr lang="ja-JP" altLang="en-US" dirty="0" smtClean="0">
                <a:latin typeface="メイリオ" pitchFamily="50" charset="-128"/>
                <a:ea typeface="メイリオ" pitchFamily="50" charset="-128"/>
                <a:cs typeface="メイリオ" pitchFamily="50" charset="-128"/>
              </a:rPr>
              <a:t>アダプタ利用例</a:t>
            </a:r>
          </a:p>
        </p:txBody>
      </p:sp>
      <p:sp>
        <p:nvSpPr>
          <p:cNvPr id="33795"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CA24220A-56AD-48D6-9008-82605C3BEFC1}" type="slidenum">
              <a:rPr lang="en-US" altLang="ja-JP" smtClean="0">
                <a:ea typeface="ＭＳ Ｐゴシック" charset="-128"/>
              </a:rPr>
              <a:pPr/>
              <a:t>21</a:t>
            </a:fld>
            <a:endParaRPr lang="en-US" altLang="ja-JP" smtClean="0">
              <a:ea typeface="ＭＳ Ｐゴシック" charset="-128"/>
            </a:endParaRPr>
          </a:p>
        </p:txBody>
      </p:sp>
      <p:sp>
        <p:nvSpPr>
          <p:cNvPr id="33796" name="Text Box 3"/>
          <p:cNvSpPr txBox="1">
            <a:spLocks noChangeArrowheads="1"/>
          </p:cNvSpPr>
          <p:nvPr/>
        </p:nvSpPr>
        <p:spPr bwMode="auto">
          <a:xfrm>
            <a:off x="323529" y="1268413"/>
            <a:ext cx="8568952" cy="5232202"/>
          </a:xfrm>
          <a:prstGeom prst="rect">
            <a:avLst/>
          </a:prstGeom>
          <a:noFill/>
          <a:ln w="9525">
            <a:noFill/>
            <a:miter lim="800000"/>
            <a:headEnd/>
            <a:tailEnd/>
          </a:ln>
        </p:spPr>
        <p:txBody>
          <a:bodyPr wrap="square">
            <a:spAutoFit/>
          </a:bodyPr>
          <a:lstStyle/>
          <a:p>
            <a:pPr marL="457200" indent="-457200" algn="l">
              <a:buFontTx/>
              <a:buAutoNum type="arabicPeriod"/>
            </a:pPr>
            <a:r>
              <a:rPr lang="ja-JP" altLang="en-US" sz="1600" dirty="0">
                <a:solidFill>
                  <a:schemeClr val="tx1"/>
                </a:solidFill>
                <a:latin typeface="メイリオ" pitchFamily="50" charset="-128"/>
                <a:ea typeface="メイリオ" pitchFamily="50" charset="-128"/>
                <a:cs typeface="メイリオ" pitchFamily="50" charset="-128"/>
              </a:rPr>
              <a:t>エクセルから </a:t>
            </a:r>
            <a:r>
              <a:rPr lang="en-US" altLang="ja-JP" sz="1600" b="1" i="1" dirty="0">
                <a:solidFill>
                  <a:schemeClr val="tx1"/>
                </a:solidFill>
                <a:latin typeface="Times New Roman" pitchFamily="18" charset="0"/>
                <a:ea typeface="メイリオ" pitchFamily="50" charset="-128"/>
                <a:cs typeface="Times New Roman" pitchFamily="18" charset="0"/>
              </a:rPr>
              <a:t>SuperStream</a:t>
            </a:r>
            <a:r>
              <a:rPr lang="en-US" altLang="ja-JP" sz="1600" b="1" dirty="0">
                <a:solidFill>
                  <a:schemeClr val="tx1"/>
                </a:solidFill>
                <a:latin typeface="Times New Roman" pitchFamily="18" charset="0"/>
                <a:ea typeface="メイリオ" pitchFamily="50" charset="-128"/>
                <a:cs typeface="Times New Roman" pitchFamily="18" charset="0"/>
              </a:rPr>
              <a:t>-CORE </a:t>
            </a:r>
            <a:r>
              <a:rPr lang="ja-JP" altLang="en-US" sz="1600" dirty="0">
                <a:solidFill>
                  <a:schemeClr val="tx1"/>
                </a:solidFill>
                <a:latin typeface="メイリオ" pitchFamily="50" charset="-128"/>
                <a:ea typeface="メイリオ" pitchFamily="50" charset="-128"/>
                <a:cs typeface="メイリオ" pitchFamily="50" charset="-128"/>
              </a:rPr>
              <a:t>へ仕訳取込を行う</a:t>
            </a:r>
            <a:br>
              <a:rPr lang="ja-JP" altLang="en-US" sz="1600" dirty="0">
                <a:solidFill>
                  <a:schemeClr val="tx1"/>
                </a:solidFill>
                <a:latin typeface="メイリオ" pitchFamily="50" charset="-128"/>
                <a:ea typeface="メイリオ" pitchFamily="50" charset="-128"/>
                <a:cs typeface="メイリオ" pitchFamily="50" charset="-128"/>
              </a:rPr>
            </a:br>
            <a:r>
              <a:rPr lang="ja-JP" altLang="en-US" sz="1400" dirty="0">
                <a:solidFill>
                  <a:schemeClr val="tx1"/>
                </a:solidFill>
                <a:latin typeface="メイリオ" pitchFamily="50" charset="-128"/>
                <a:ea typeface="メイリオ" pitchFamily="50" charset="-128"/>
                <a:cs typeface="メイリオ" pitchFamily="50" charset="-128"/>
              </a:rPr>
              <a:t>	ポイント：スーパーインターフェース機能に似ているが、より高度な事が可能</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ポイント：ファイルトリガー機能で簡単運用</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応用： </a:t>
            </a:r>
            <a:r>
              <a:rPr lang="en-US" altLang="ja-JP" sz="1400" dirty="0">
                <a:solidFill>
                  <a:schemeClr val="tx1"/>
                </a:solidFill>
                <a:latin typeface="メイリオ" pitchFamily="50" charset="-128"/>
                <a:ea typeface="メイリオ" pitchFamily="50" charset="-128"/>
                <a:cs typeface="メイリオ" pitchFamily="50" charset="-128"/>
              </a:rPr>
              <a:t>CORE</a:t>
            </a:r>
            <a:r>
              <a:rPr lang="ja-JP" altLang="en-US" sz="1400" dirty="0">
                <a:solidFill>
                  <a:schemeClr val="tx1"/>
                </a:solidFill>
                <a:latin typeface="メイリオ" pitchFamily="50" charset="-128"/>
                <a:ea typeface="メイリオ" pitchFamily="50" charset="-128"/>
                <a:cs typeface="メイリオ" pitchFamily="50" charset="-128"/>
              </a:rPr>
              <a:t>仕訳だけでなく </a:t>
            </a:r>
            <a:r>
              <a:rPr lang="en-US" altLang="ja-JP" sz="1400" dirty="0">
                <a:solidFill>
                  <a:schemeClr val="tx1"/>
                </a:solidFill>
                <a:latin typeface="メイリオ" pitchFamily="50" charset="-128"/>
                <a:ea typeface="メイリオ" pitchFamily="50" charset="-128"/>
                <a:cs typeface="メイリオ" pitchFamily="50" charset="-128"/>
              </a:rPr>
              <a:t>AP+ </a:t>
            </a:r>
            <a:r>
              <a:rPr lang="ja-JP" altLang="en-US" sz="1400" dirty="0">
                <a:solidFill>
                  <a:schemeClr val="tx1"/>
                </a:solidFill>
                <a:latin typeface="メイリオ" pitchFamily="50" charset="-128"/>
                <a:ea typeface="メイリオ" pitchFamily="50" charset="-128"/>
                <a:cs typeface="メイリオ" pitchFamily="50" charset="-128"/>
              </a:rPr>
              <a:t>や </a:t>
            </a:r>
            <a:r>
              <a:rPr lang="en-US" altLang="ja-JP" sz="1400" dirty="0">
                <a:solidFill>
                  <a:schemeClr val="tx1"/>
                </a:solidFill>
                <a:latin typeface="メイリオ" pitchFamily="50" charset="-128"/>
                <a:ea typeface="メイリオ" pitchFamily="50" charset="-128"/>
                <a:cs typeface="メイリオ" pitchFamily="50" charset="-128"/>
              </a:rPr>
              <a:t>AR+ </a:t>
            </a:r>
            <a:r>
              <a:rPr lang="ja-JP" altLang="en-US" sz="1400" dirty="0">
                <a:solidFill>
                  <a:schemeClr val="tx1"/>
                </a:solidFill>
                <a:latin typeface="メイリオ" pitchFamily="50" charset="-128"/>
                <a:ea typeface="メイリオ" pitchFamily="50" charset="-128"/>
                <a:cs typeface="メイリオ" pitchFamily="50" charset="-128"/>
              </a:rPr>
              <a:t>など他モジュールにも連携可能</a:t>
            </a:r>
          </a:p>
          <a:p>
            <a:pPr marL="914400" lvl="1" indent="-457200" algn="l"/>
            <a:endParaRPr lang="ja-JP" altLang="en-US" sz="1400" dirty="0">
              <a:solidFill>
                <a:schemeClr val="tx1"/>
              </a:solidFill>
              <a:latin typeface="メイリオ" pitchFamily="50" charset="-128"/>
              <a:ea typeface="メイリオ" pitchFamily="50" charset="-128"/>
              <a:cs typeface="メイリオ" pitchFamily="50" charset="-128"/>
            </a:endParaRPr>
          </a:p>
          <a:p>
            <a:pPr marL="457200" indent="-457200" algn="l">
              <a:buFontTx/>
              <a:buAutoNum type="arabicPeriod"/>
            </a:pPr>
            <a:r>
              <a:rPr lang="ja-JP" altLang="en-US" sz="1600" dirty="0">
                <a:solidFill>
                  <a:schemeClr val="tx1"/>
                </a:solidFill>
                <a:latin typeface="メイリオ" pitchFamily="50" charset="-128"/>
                <a:ea typeface="メイリオ" pitchFamily="50" charset="-128"/>
                <a:cs typeface="メイリオ" pitchFamily="50" charset="-128"/>
              </a:rPr>
              <a:t>外部システムから</a:t>
            </a:r>
            <a:r>
              <a:rPr lang="ja-JP" altLang="en-US" sz="1600" dirty="0">
                <a:solidFill>
                  <a:schemeClr val="tx1"/>
                </a:solidFill>
                <a:latin typeface="Times New Roman" pitchFamily="18" charset="0"/>
                <a:ea typeface="メイリオ" pitchFamily="50" charset="-128"/>
                <a:cs typeface="Times New Roman" pitchFamily="18" charset="0"/>
              </a:rPr>
              <a:t> </a:t>
            </a:r>
            <a:r>
              <a:rPr lang="en-US" altLang="ja-JP" sz="1600" b="1" i="1" dirty="0">
                <a:solidFill>
                  <a:schemeClr val="tx1"/>
                </a:solidFill>
                <a:latin typeface="Times New Roman" pitchFamily="18" charset="0"/>
                <a:ea typeface="メイリオ" pitchFamily="50" charset="-128"/>
                <a:cs typeface="Times New Roman" pitchFamily="18" charset="0"/>
              </a:rPr>
              <a:t>SuperStream</a:t>
            </a:r>
            <a:r>
              <a:rPr lang="en-US" altLang="ja-JP" sz="1600" b="1" dirty="0">
                <a:solidFill>
                  <a:schemeClr val="tx1"/>
                </a:solidFill>
                <a:latin typeface="Times New Roman" pitchFamily="18" charset="0"/>
                <a:ea typeface="メイリオ" pitchFamily="50" charset="-128"/>
                <a:cs typeface="Times New Roman" pitchFamily="18" charset="0"/>
              </a:rPr>
              <a:t>-CORE</a:t>
            </a:r>
            <a:r>
              <a:rPr lang="en-US" altLang="ja-JP" sz="1600" b="1" i="1" dirty="0">
                <a:solidFill>
                  <a:schemeClr val="tx1"/>
                </a:solidFill>
                <a:latin typeface="Times New Roman" pitchFamily="18" charset="0"/>
                <a:ea typeface="メイリオ" pitchFamily="50" charset="-128"/>
                <a:cs typeface="Times New Roman" pitchFamily="18" charset="0"/>
              </a:rPr>
              <a:t> </a:t>
            </a:r>
            <a:r>
              <a:rPr lang="ja-JP" altLang="en-US" sz="1600" dirty="0">
                <a:solidFill>
                  <a:schemeClr val="tx1"/>
                </a:solidFill>
                <a:latin typeface="メイリオ" pitchFamily="50" charset="-128"/>
                <a:ea typeface="メイリオ" pitchFamily="50" charset="-128"/>
                <a:cs typeface="メイリオ" pitchFamily="50" charset="-128"/>
              </a:rPr>
              <a:t>へ仕訳取込を行う</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ポイント：複雑なデータ変換もノンプログラミングで実現可能</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ポイント：スケジュールトリガーやメール通知機能などで運用を自動化</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応用：</a:t>
            </a:r>
            <a:r>
              <a:rPr lang="en-US" altLang="ja-JP" sz="1400" dirty="0">
                <a:solidFill>
                  <a:schemeClr val="tx1"/>
                </a:solidFill>
                <a:latin typeface="メイリオ" pitchFamily="50" charset="-128"/>
                <a:ea typeface="メイリオ" pitchFamily="50" charset="-128"/>
                <a:cs typeface="メイリオ" pitchFamily="50" charset="-128"/>
              </a:rPr>
              <a:t>CORE</a:t>
            </a:r>
            <a:r>
              <a:rPr lang="ja-JP" altLang="en-US" sz="1400" dirty="0">
                <a:solidFill>
                  <a:schemeClr val="tx1"/>
                </a:solidFill>
                <a:latin typeface="メイリオ" pitchFamily="50" charset="-128"/>
                <a:ea typeface="メイリオ" pitchFamily="50" charset="-128"/>
                <a:cs typeface="メイリオ" pitchFamily="50" charset="-128"/>
              </a:rPr>
              <a:t>仕訳だけでなく </a:t>
            </a:r>
            <a:r>
              <a:rPr lang="en-US" altLang="ja-JP" sz="1400" dirty="0">
                <a:solidFill>
                  <a:schemeClr val="tx1"/>
                </a:solidFill>
                <a:latin typeface="メイリオ" pitchFamily="50" charset="-128"/>
                <a:ea typeface="メイリオ" pitchFamily="50" charset="-128"/>
                <a:cs typeface="メイリオ" pitchFamily="50" charset="-128"/>
              </a:rPr>
              <a:t>AP+ </a:t>
            </a:r>
            <a:r>
              <a:rPr lang="ja-JP" altLang="en-US" sz="1400" dirty="0">
                <a:solidFill>
                  <a:schemeClr val="tx1"/>
                </a:solidFill>
                <a:latin typeface="メイリオ" pitchFamily="50" charset="-128"/>
                <a:ea typeface="メイリオ" pitchFamily="50" charset="-128"/>
                <a:cs typeface="メイリオ" pitchFamily="50" charset="-128"/>
              </a:rPr>
              <a:t>や </a:t>
            </a:r>
            <a:r>
              <a:rPr lang="en-US" altLang="ja-JP" sz="1400" dirty="0">
                <a:solidFill>
                  <a:schemeClr val="tx1"/>
                </a:solidFill>
                <a:latin typeface="メイリオ" pitchFamily="50" charset="-128"/>
                <a:ea typeface="メイリオ" pitchFamily="50" charset="-128"/>
                <a:cs typeface="メイリオ" pitchFamily="50" charset="-128"/>
              </a:rPr>
              <a:t>AR+ </a:t>
            </a:r>
            <a:r>
              <a:rPr lang="ja-JP" altLang="en-US" sz="1400" dirty="0">
                <a:solidFill>
                  <a:schemeClr val="tx1"/>
                </a:solidFill>
                <a:latin typeface="メイリオ" pitchFamily="50" charset="-128"/>
                <a:ea typeface="メイリオ" pitchFamily="50" charset="-128"/>
                <a:cs typeface="メイリオ" pitchFamily="50" charset="-128"/>
              </a:rPr>
              <a:t>など他モジュールにも連携可能</a:t>
            </a:r>
            <a:br>
              <a:rPr lang="ja-JP" altLang="en-US" sz="1400" dirty="0">
                <a:solidFill>
                  <a:schemeClr val="tx1"/>
                </a:solidFill>
                <a:latin typeface="メイリオ" pitchFamily="50" charset="-128"/>
                <a:ea typeface="メイリオ" pitchFamily="50" charset="-128"/>
                <a:cs typeface="メイリオ" pitchFamily="50" charset="-128"/>
              </a:rPr>
            </a:br>
            <a:endParaRPr lang="ja-JP" altLang="en-US" sz="1400" dirty="0">
              <a:solidFill>
                <a:schemeClr val="tx1"/>
              </a:solidFill>
              <a:latin typeface="メイリオ" pitchFamily="50" charset="-128"/>
              <a:ea typeface="メイリオ" pitchFamily="50" charset="-128"/>
              <a:cs typeface="メイリオ" pitchFamily="50" charset="-128"/>
            </a:endParaRPr>
          </a:p>
          <a:p>
            <a:pPr marL="457200" indent="-457200" algn="l">
              <a:buFontTx/>
              <a:buAutoNum type="arabicPeriod"/>
            </a:pPr>
            <a:r>
              <a:rPr lang="ja-JP" altLang="en-US" sz="1600" dirty="0">
                <a:solidFill>
                  <a:schemeClr val="tx1"/>
                </a:solidFill>
                <a:latin typeface="メイリオ" pitchFamily="50" charset="-128"/>
                <a:ea typeface="メイリオ" pitchFamily="50" charset="-128"/>
                <a:cs typeface="メイリオ" pitchFamily="50" charset="-128"/>
              </a:rPr>
              <a:t> </a:t>
            </a:r>
            <a:r>
              <a:rPr lang="en-US" altLang="ja-JP" sz="1600" dirty="0" smtClean="0">
                <a:solidFill>
                  <a:schemeClr val="tx1"/>
                </a:solidFill>
                <a:latin typeface="メイリオ" pitchFamily="50" charset="-128"/>
                <a:ea typeface="メイリオ" pitchFamily="50" charset="-128"/>
                <a:cs typeface="メイリオ" pitchFamily="50" charset="-128"/>
              </a:rPr>
              <a:t>SuperStream</a:t>
            </a:r>
            <a:r>
              <a:rPr lang="ja-JP" altLang="en-US" sz="1600" dirty="0" smtClean="0">
                <a:solidFill>
                  <a:schemeClr val="tx1"/>
                </a:solidFill>
                <a:latin typeface="メイリオ" pitchFamily="50" charset="-128"/>
                <a:ea typeface="メイリオ" pitchFamily="50" charset="-128"/>
                <a:cs typeface="メイリオ" pitchFamily="50" charset="-128"/>
              </a:rPr>
              <a:t>の</a:t>
            </a:r>
            <a:r>
              <a:rPr lang="ja-JP" altLang="en-US" sz="1600" dirty="0">
                <a:solidFill>
                  <a:schemeClr val="tx1"/>
                </a:solidFill>
                <a:latin typeface="メイリオ" pitchFamily="50" charset="-128"/>
                <a:ea typeface="メイリオ" pitchFamily="50" charset="-128"/>
                <a:cs typeface="メイリオ" pitchFamily="50" charset="-128"/>
              </a:rPr>
              <a:t>マスタやトランザクションのテーブルデータを外部へ連携</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ポイント：連携先は外部システムや</a:t>
            </a:r>
            <a:r>
              <a:rPr lang="en-US" altLang="ja-JP" sz="1400" dirty="0">
                <a:solidFill>
                  <a:schemeClr val="tx1"/>
                </a:solidFill>
                <a:latin typeface="メイリオ" pitchFamily="50" charset="-128"/>
                <a:ea typeface="メイリオ" pitchFamily="50" charset="-128"/>
                <a:cs typeface="メイリオ" pitchFamily="50" charset="-128"/>
              </a:rPr>
              <a:t>Excel</a:t>
            </a:r>
            <a:r>
              <a:rPr lang="ja-JP" altLang="en-US" sz="1400" dirty="0">
                <a:solidFill>
                  <a:schemeClr val="tx1"/>
                </a:solidFill>
                <a:latin typeface="メイリオ" pitchFamily="50" charset="-128"/>
                <a:ea typeface="メイリオ" pitchFamily="50" charset="-128"/>
                <a:cs typeface="メイリオ" pitchFamily="50" charset="-128"/>
              </a:rPr>
              <a:t>やメールなど各種可能</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ポイント：スケジュールトリガーで運用を自動化</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応用： </a:t>
            </a:r>
            <a:r>
              <a:rPr lang="en-US" altLang="ja-JP" sz="1400" dirty="0">
                <a:solidFill>
                  <a:schemeClr val="tx1"/>
                </a:solidFill>
                <a:latin typeface="メイリオ" pitchFamily="50" charset="-128"/>
                <a:ea typeface="メイリオ" pitchFamily="50" charset="-128"/>
                <a:cs typeface="メイリオ" pitchFamily="50" charset="-128"/>
              </a:rPr>
              <a:t>SQL</a:t>
            </a:r>
            <a:r>
              <a:rPr lang="ja-JP" altLang="en-US" sz="1400" dirty="0">
                <a:solidFill>
                  <a:schemeClr val="tx1"/>
                </a:solidFill>
                <a:latin typeface="メイリオ" pitchFamily="50" charset="-128"/>
                <a:ea typeface="メイリオ" pitchFamily="50" charset="-128"/>
                <a:cs typeface="メイリオ" pitchFamily="50" charset="-128"/>
              </a:rPr>
              <a:t>検索可能なので</a:t>
            </a:r>
            <a:r>
              <a:rPr lang="en-US" altLang="ja-JP" sz="1400" dirty="0">
                <a:solidFill>
                  <a:schemeClr val="tx1"/>
                </a:solidFill>
                <a:latin typeface="メイリオ" pitchFamily="50" charset="-128"/>
                <a:ea typeface="メイリオ" pitchFamily="50" charset="-128"/>
                <a:cs typeface="メイリオ" pitchFamily="50" charset="-128"/>
              </a:rPr>
              <a:t>CORE</a:t>
            </a:r>
            <a:r>
              <a:rPr lang="ja-JP" altLang="en-US" sz="1400" dirty="0">
                <a:solidFill>
                  <a:schemeClr val="tx1"/>
                </a:solidFill>
                <a:latin typeface="メイリオ" pitchFamily="50" charset="-128"/>
                <a:ea typeface="メイリオ" pitchFamily="50" charset="-128"/>
                <a:cs typeface="メイリオ" pitchFamily="50" charset="-128"/>
              </a:rPr>
              <a:t>に限らず</a:t>
            </a:r>
            <a:r>
              <a:rPr lang="en-US" altLang="ja-JP" sz="1400" dirty="0">
                <a:solidFill>
                  <a:schemeClr val="tx1"/>
                </a:solidFill>
                <a:latin typeface="メイリオ" pitchFamily="50" charset="-128"/>
                <a:ea typeface="メイリオ" pitchFamily="50" charset="-128"/>
                <a:cs typeface="メイリオ" pitchFamily="50" charset="-128"/>
              </a:rPr>
              <a:t>SuperStream</a:t>
            </a:r>
            <a:r>
              <a:rPr lang="ja-JP" altLang="en-US" sz="1400" dirty="0">
                <a:solidFill>
                  <a:schemeClr val="tx1"/>
                </a:solidFill>
                <a:latin typeface="メイリオ" pitchFamily="50" charset="-128"/>
                <a:ea typeface="メイリオ" pitchFamily="50" charset="-128"/>
                <a:cs typeface="メイリオ" pitchFamily="50" charset="-128"/>
              </a:rPr>
              <a:t>のどのデータでも連携可能</a:t>
            </a:r>
          </a:p>
          <a:p>
            <a:pPr marL="914400" lvl="1" indent="-457200" algn="l"/>
            <a:endParaRPr lang="ja-JP" altLang="en-US" sz="1400" dirty="0">
              <a:solidFill>
                <a:schemeClr val="tx1"/>
              </a:solidFill>
              <a:latin typeface="メイリオ" pitchFamily="50" charset="-128"/>
              <a:ea typeface="メイリオ" pitchFamily="50" charset="-128"/>
              <a:cs typeface="メイリオ" pitchFamily="50" charset="-128"/>
            </a:endParaRPr>
          </a:p>
          <a:p>
            <a:pPr marL="457200" indent="-457200" algn="l">
              <a:buFontTx/>
              <a:buAutoNum type="arabicPeriod"/>
            </a:pPr>
            <a:r>
              <a:rPr lang="ja-JP" altLang="en-US" sz="1600" dirty="0">
                <a:solidFill>
                  <a:schemeClr val="tx1"/>
                </a:solidFill>
                <a:latin typeface="メイリオ" pitchFamily="50" charset="-128"/>
                <a:ea typeface="メイリオ" pitchFamily="50" charset="-128"/>
                <a:cs typeface="メイリオ" pitchFamily="50" charset="-128"/>
              </a:rPr>
              <a:t> </a:t>
            </a:r>
            <a:r>
              <a:rPr lang="en-US" altLang="ja-JP" sz="1600" b="1" i="1" dirty="0">
                <a:solidFill>
                  <a:schemeClr val="tx1"/>
                </a:solidFill>
                <a:latin typeface="Times New Roman" pitchFamily="18" charset="0"/>
                <a:ea typeface="メイリオ" pitchFamily="50" charset="-128"/>
                <a:cs typeface="Times New Roman" pitchFamily="18" charset="0"/>
              </a:rPr>
              <a:t>SuperStream</a:t>
            </a:r>
            <a:r>
              <a:rPr lang="en-US" altLang="ja-JP" sz="1600" b="1" dirty="0">
                <a:solidFill>
                  <a:schemeClr val="tx1"/>
                </a:solidFill>
                <a:latin typeface="Times New Roman" pitchFamily="18" charset="0"/>
                <a:ea typeface="メイリオ" pitchFamily="50" charset="-128"/>
                <a:cs typeface="Times New Roman" pitchFamily="18" charset="0"/>
              </a:rPr>
              <a:t>-CORE</a:t>
            </a:r>
            <a:r>
              <a:rPr lang="en-US" altLang="ja-JP" sz="1600" dirty="0">
                <a:solidFill>
                  <a:schemeClr val="tx1"/>
                </a:solidFill>
                <a:latin typeface="メイリオ" pitchFamily="50" charset="-128"/>
                <a:ea typeface="メイリオ" pitchFamily="50" charset="-128"/>
                <a:cs typeface="メイリオ" pitchFamily="50" charset="-128"/>
              </a:rPr>
              <a:t> </a:t>
            </a:r>
            <a:r>
              <a:rPr lang="ja-JP" altLang="en-US" sz="1600" dirty="0">
                <a:solidFill>
                  <a:schemeClr val="tx1"/>
                </a:solidFill>
                <a:latin typeface="メイリオ" pitchFamily="50" charset="-128"/>
                <a:ea typeface="メイリオ" pitchFamily="50" charset="-128"/>
                <a:cs typeface="メイリオ" pitchFamily="50" charset="-128"/>
              </a:rPr>
              <a:t>のレポート結果を担当者へメール送信</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a:t>
            </a:r>
            <a:r>
              <a:rPr lang="en-US" altLang="ja-JP" sz="1400" dirty="0">
                <a:solidFill>
                  <a:schemeClr val="tx1"/>
                </a:solidFill>
                <a:latin typeface="メイリオ" pitchFamily="50" charset="-128"/>
                <a:ea typeface="メイリオ" pitchFamily="50" charset="-128"/>
                <a:cs typeface="メイリオ" pitchFamily="50" charset="-128"/>
              </a:rPr>
              <a:t>CORE</a:t>
            </a:r>
            <a:r>
              <a:rPr lang="ja-JP" altLang="en-US" sz="1400" dirty="0">
                <a:solidFill>
                  <a:schemeClr val="tx1"/>
                </a:solidFill>
                <a:latin typeface="メイリオ" pitchFamily="50" charset="-128"/>
                <a:ea typeface="メイリオ" pitchFamily="50" charset="-128"/>
                <a:cs typeface="メイリオ" pitchFamily="50" charset="-128"/>
              </a:rPr>
              <a:t>レポートアダプタで主要レポートのデータ出力を簡単に実現可能</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ポイント：スケジュールトリガーで運用を自動化</a:t>
            </a:r>
          </a:p>
          <a:p>
            <a:pPr marL="457200" indent="-457200" algn="l">
              <a:buFontTx/>
              <a:buAutoNum type="arabicPeriod"/>
            </a:pPr>
            <a:endParaRPr lang="ja-JP" altLang="en-US" sz="1600" dirty="0">
              <a:solidFill>
                <a:schemeClr val="tx1"/>
              </a:solidFill>
              <a:latin typeface="メイリオ" pitchFamily="50" charset="-128"/>
              <a:ea typeface="メイリオ" pitchFamily="50" charset="-128"/>
              <a:cs typeface="メイリオ" pitchFamily="50" charset="-128"/>
            </a:endParaRPr>
          </a:p>
          <a:p>
            <a:pPr marL="457200" indent="-457200" algn="l">
              <a:buFontTx/>
              <a:buAutoNum type="arabicPeriod"/>
            </a:pPr>
            <a:r>
              <a:rPr lang="ja-JP" altLang="en-US" sz="1600" dirty="0">
                <a:solidFill>
                  <a:schemeClr val="tx1"/>
                </a:solidFill>
                <a:latin typeface="メイリオ" pitchFamily="50" charset="-128"/>
                <a:ea typeface="メイリオ" pitchFamily="50" charset="-128"/>
                <a:cs typeface="メイリオ" pitchFamily="50" charset="-128"/>
              </a:rPr>
              <a:t> </a:t>
            </a:r>
            <a:r>
              <a:rPr lang="en-US" altLang="ja-JP" sz="1600" dirty="0">
                <a:solidFill>
                  <a:schemeClr val="tx1"/>
                </a:solidFill>
                <a:latin typeface="メイリオ" pitchFamily="50" charset="-128"/>
                <a:ea typeface="メイリオ" pitchFamily="50" charset="-128"/>
                <a:cs typeface="メイリオ" pitchFamily="50" charset="-128"/>
              </a:rPr>
              <a:t>SuperStream </a:t>
            </a:r>
            <a:r>
              <a:rPr lang="ja-JP" altLang="en-US" sz="1600" dirty="0">
                <a:solidFill>
                  <a:schemeClr val="tx1"/>
                </a:solidFill>
                <a:latin typeface="メイリオ" pitchFamily="50" charset="-128"/>
                <a:ea typeface="メイリオ" pitchFamily="50" charset="-128"/>
                <a:cs typeface="メイリオ" pitchFamily="50" charset="-128"/>
              </a:rPr>
              <a:t>の各種データを</a:t>
            </a:r>
            <a:r>
              <a:rPr lang="en-US" altLang="ja-JP" sz="1600" dirty="0">
                <a:solidFill>
                  <a:schemeClr val="tx1"/>
                </a:solidFill>
                <a:latin typeface="メイリオ" pitchFamily="50" charset="-128"/>
                <a:ea typeface="メイリオ" pitchFamily="50" charset="-128"/>
                <a:cs typeface="メイリオ" pitchFamily="50" charset="-128"/>
              </a:rPr>
              <a:t>Web</a:t>
            </a:r>
            <a:r>
              <a:rPr lang="ja-JP" altLang="en-US" sz="1600" dirty="0">
                <a:solidFill>
                  <a:schemeClr val="tx1"/>
                </a:solidFill>
                <a:latin typeface="メイリオ" pitchFamily="50" charset="-128"/>
                <a:ea typeface="メイリオ" pitchFamily="50" charset="-128"/>
                <a:cs typeface="メイリオ" pitchFamily="50" charset="-128"/>
              </a:rPr>
              <a:t>で出力する</a:t>
            </a:r>
            <a:br>
              <a:rPr lang="ja-JP" altLang="en-US" sz="1600" dirty="0">
                <a:solidFill>
                  <a:schemeClr val="tx1"/>
                </a:solidFill>
                <a:latin typeface="メイリオ" pitchFamily="50" charset="-128"/>
                <a:ea typeface="メイリオ" pitchFamily="50" charset="-128"/>
                <a:cs typeface="メイリオ" pitchFamily="50" charset="-128"/>
              </a:rPr>
            </a:br>
            <a:r>
              <a:rPr lang="ja-JP" altLang="en-US" sz="1400" dirty="0">
                <a:solidFill>
                  <a:schemeClr val="tx1"/>
                </a:solidFill>
                <a:latin typeface="メイリオ" pitchFamily="50" charset="-128"/>
                <a:ea typeface="メイリオ" pitchFamily="50" charset="-128"/>
                <a:cs typeface="メイリオ" pitchFamily="50" charset="-128"/>
              </a:rPr>
              <a:t>	ポイント：</a:t>
            </a:r>
            <a:r>
              <a:rPr lang="en-US" altLang="ja-JP" sz="1400" dirty="0">
                <a:solidFill>
                  <a:schemeClr val="tx1"/>
                </a:solidFill>
                <a:latin typeface="メイリオ" pitchFamily="50" charset="-128"/>
                <a:ea typeface="メイリオ" pitchFamily="50" charset="-128"/>
                <a:cs typeface="メイリオ" pitchFamily="50" charset="-128"/>
              </a:rPr>
              <a:t>SuperStream</a:t>
            </a:r>
            <a:r>
              <a:rPr lang="ja-JP" altLang="en-US" sz="1400" dirty="0">
                <a:solidFill>
                  <a:schemeClr val="tx1"/>
                </a:solidFill>
                <a:latin typeface="メイリオ" pitchFamily="50" charset="-128"/>
                <a:ea typeface="メイリオ" pitchFamily="50" charset="-128"/>
                <a:cs typeface="メイリオ" pitchFamily="50" charset="-128"/>
              </a:rPr>
              <a:t>の各種データを動的</a:t>
            </a:r>
            <a:r>
              <a:rPr lang="en-US" altLang="ja-JP" sz="1400" dirty="0">
                <a:solidFill>
                  <a:schemeClr val="tx1"/>
                </a:solidFill>
                <a:latin typeface="メイリオ" pitchFamily="50" charset="-128"/>
                <a:ea typeface="メイリオ" pitchFamily="50" charset="-128"/>
                <a:cs typeface="メイリオ" pitchFamily="50" charset="-128"/>
              </a:rPr>
              <a:t>HTML</a:t>
            </a:r>
            <a:r>
              <a:rPr lang="ja-JP" altLang="en-US" sz="1400" dirty="0">
                <a:solidFill>
                  <a:schemeClr val="tx1"/>
                </a:solidFill>
                <a:latin typeface="メイリオ" pitchFamily="50" charset="-128"/>
                <a:ea typeface="メイリオ" pitchFamily="50" charset="-128"/>
                <a:cs typeface="メイリオ" pitchFamily="50" charset="-128"/>
              </a:rPr>
              <a:t>として出力可能</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ポイント：実行条件（引数）の受け渡しも可能</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応用：アクセス制御は</a:t>
            </a:r>
            <a:r>
              <a:rPr lang="en-US" altLang="ja-JP" sz="1400" dirty="0">
                <a:solidFill>
                  <a:schemeClr val="tx1"/>
                </a:solidFill>
                <a:latin typeface="メイリオ" pitchFamily="50" charset="-128"/>
                <a:ea typeface="メイリオ" pitchFamily="50" charset="-128"/>
                <a:cs typeface="メイリオ" pitchFamily="50" charset="-128"/>
              </a:rPr>
              <a:t>Web</a:t>
            </a:r>
            <a:r>
              <a:rPr lang="ja-JP" altLang="en-US" sz="1400" dirty="0">
                <a:solidFill>
                  <a:schemeClr val="tx1"/>
                </a:solidFill>
                <a:latin typeface="メイリオ" pitchFamily="50" charset="-128"/>
                <a:ea typeface="メイリオ" pitchFamily="50" charset="-128"/>
                <a:cs typeface="メイリオ" pitchFamily="50" charset="-128"/>
              </a:rPr>
              <a:t>サーバー側の設定で対応</a:t>
            </a:r>
            <a:endParaRPr lang="ja-JP" altLang="en-US" sz="1600" dirty="0">
              <a:solidFill>
                <a:schemeClr val="tx1"/>
              </a:solidFill>
              <a:latin typeface="メイリオ" pitchFamily="50" charset="-128"/>
              <a:ea typeface="メイリオ" pitchFamily="50" charset="-128"/>
              <a:cs typeface="メイリオ" pitchFamily="50" charset="-128"/>
            </a:endParaRPr>
          </a:p>
        </p:txBody>
      </p:sp>
      <p:sp>
        <p:nvSpPr>
          <p:cNvPr id="6"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スライド番号プレースホルダ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1A63A17C-03E0-4040-9715-E6F9AB14110A}" type="slidenum">
              <a:rPr lang="en-US" altLang="ja-JP" smtClean="0">
                <a:ea typeface="ＭＳ Ｐゴシック" charset="-128"/>
              </a:rPr>
              <a:pPr/>
              <a:t>22</a:t>
            </a:fld>
            <a:endParaRPr lang="en-US" altLang="ja-JP" smtClean="0">
              <a:ea typeface="ＭＳ Ｐゴシック" charset="-128"/>
            </a:endParaRPr>
          </a:p>
        </p:txBody>
      </p:sp>
      <p:sp>
        <p:nvSpPr>
          <p:cNvPr id="34819" name="Text Box 2"/>
          <p:cNvSpPr txBox="1">
            <a:spLocks noChangeArrowheads="1"/>
          </p:cNvSpPr>
          <p:nvPr/>
        </p:nvSpPr>
        <p:spPr bwMode="auto">
          <a:xfrm>
            <a:off x="0" y="1773238"/>
            <a:ext cx="9144000" cy="2154237"/>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spAutoFit/>
          </a:bodyPr>
          <a:lstStyle/>
          <a:p>
            <a:pPr>
              <a:defRPr/>
            </a:pPr>
            <a:endParaRPr lang="en-US" altLang="ja-JP" sz="4000" b="1" dirty="0">
              <a:latin typeface="Times New Roman" pitchFamily="18" charset="0"/>
            </a:endParaRPr>
          </a:p>
          <a:p>
            <a:pPr>
              <a:spcBef>
                <a:spcPct val="20000"/>
              </a:spcBef>
              <a:buClr>
                <a:srgbClr val="000066"/>
              </a:buClr>
              <a:buFont typeface="Wingdings 3" pitchFamily="18" charset="2"/>
              <a:buNone/>
              <a:defRPr/>
            </a:pPr>
            <a:r>
              <a:rPr lang="en-US" altLang="ja-JP" sz="3000" b="1" i="1" dirty="0">
                <a:latin typeface="Times New Roman" pitchFamily="18" charset="0"/>
              </a:rPr>
              <a:t>SuperStream</a:t>
            </a:r>
            <a:r>
              <a:rPr lang="en-US" altLang="ja-JP" sz="3000" b="1" dirty="0">
                <a:latin typeface="Times New Roman" pitchFamily="18" charset="0"/>
              </a:rPr>
              <a:t>-connect</a:t>
            </a:r>
            <a:r>
              <a:rPr lang="en-US" altLang="ja-JP" sz="3000" dirty="0">
                <a:latin typeface="Tahoma" pitchFamily="34" charset="0"/>
              </a:rPr>
              <a:t> </a:t>
            </a:r>
            <a:r>
              <a:rPr lang="ja-JP" altLang="en-US" sz="3000" dirty="0">
                <a:latin typeface="Tahoma" pitchFamily="34" charset="0"/>
              </a:rPr>
              <a:t>＆ </a:t>
            </a:r>
            <a:r>
              <a:rPr lang="en-US" altLang="ja-JP" sz="3000" b="1" dirty="0">
                <a:latin typeface="Times New Roman" pitchFamily="18" charset="0"/>
              </a:rPr>
              <a:t>CORE</a:t>
            </a:r>
            <a:r>
              <a:rPr lang="ja-JP" altLang="en-US" sz="3000" dirty="0">
                <a:latin typeface="メイリオ" pitchFamily="50" charset="-128"/>
                <a:ea typeface="メイリオ" pitchFamily="50" charset="-128"/>
                <a:cs typeface="メイリオ" pitchFamily="50" charset="-128"/>
              </a:rPr>
              <a:t>アダプタ利用例①</a:t>
            </a:r>
            <a:endParaRPr lang="ja-JP" altLang="en-US" sz="3000" b="1" dirty="0">
              <a:latin typeface="メイリオ" pitchFamily="50" charset="-128"/>
              <a:ea typeface="メイリオ" pitchFamily="50" charset="-128"/>
              <a:cs typeface="メイリオ" pitchFamily="50" charset="-128"/>
            </a:endParaRPr>
          </a:p>
          <a:p>
            <a:pPr>
              <a:spcBef>
                <a:spcPct val="20000"/>
              </a:spcBef>
              <a:buClr>
                <a:srgbClr val="000066"/>
              </a:buClr>
              <a:buFont typeface="Wingdings 3" pitchFamily="18" charset="2"/>
              <a:buNone/>
              <a:defRPr/>
            </a:pPr>
            <a:endParaRPr lang="ja-JP" altLang="en-US" sz="1600" b="1" dirty="0">
              <a:latin typeface="Tahoma" pitchFamily="34" charset="0"/>
            </a:endParaRPr>
          </a:p>
          <a:p>
            <a:pPr>
              <a:defRPr/>
            </a:pPr>
            <a:endParaRPr lang="en-US" altLang="ja-JP" sz="4000" dirty="0">
              <a:latin typeface="Tahoma" pitchFamily="34" charset="0"/>
            </a:endParaRPr>
          </a:p>
        </p:txBody>
      </p:sp>
      <p:sp>
        <p:nvSpPr>
          <p:cNvPr id="34820" name="Rectangle 3"/>
          <p:cNvSpPr>
            <a:spLocks noChangeArrowheads="1"/>
          </p:cNvSpPr>
          <p:nvPr/>
        </p:nvSpPr>
        <p:spPr bwMode="auto">
          <a:xfrm>
            <a:off x="611188" y="4251325"/>
            <a:ext cx="7380287" cy="984885"/>
          </a:xfrm>
          <a:prstGeom prst="rect">
            <a:avLst/>
          </a:prstGeom>
          <a:noFill/>
          <a:ln w="9525">
            <a:noFill/>
            <a:miter lim="800000"/>
            <a:headEnd/>
            <a:tailEnd/>
          </a:ln>
        </p:spPr>
        <p:txBody>
          <a:bodyPr>
            <a:spAutoFit/>
          </a:bodyPr>
          <a:lstStyle/>
          <a:p>
            <a:pPr marL="457200" indent="-457200" algn="l"/>
            <a:r>
              <a:rPr lang="en-US" altLang="ja-JP" sz="1600" dirty="0">
                <a:solidFill>
                  <a:schemeClr val="tx1"/>
                </a:solidFill>
                <a:latin typeface="メイリオ" pitchFamily="50" charset="-128"/>
                <a:ea typeface="メイリオ" pitchFamily="50" charset="-128"/>
                <a:cs typeface="メイリオ" pitchFamily="50" charset="-128"/>
              </a:rPr>
              <a:t>1.	</a:t>
            </a:r>
            <a:r>
              <a:rPr lang="ja-JP" altLang="en-US" sz="1600" dirty="0">
                <a:solidFill>
                  <a:schemeClr val="tx1"/>
                </a:solidFill>
                <a:latin typeface="メイリオ" pitchFamily="50" charset="-128"/>
                <a:ea typeface="メイリオ" pitchFamily="50" charset="-128"/>
                <a:cs typeface="メイリオ" pitchFamily="50" charset="-128"/>
              </a:rPr>
              <a:t>エクセルから </a:t>
            </a:r>
            <a:r>
              <a:rPr lang="en-US" altLang="ja-JP" sz="1600" b="1" i="1" dirty="0">
                <a:solidFill>
                  <a:schemeClr val="tx1"/>
                </a:solidFill>
                <a:latin typeface="Times New Roman" pitchFamily="18" charset="0"/>
                <a:ea typeface="メイリオ" pitchFamily="50" charset="-128"/>
                <a:cs typeface="Times New Roman" pitchFamily="18" charset="0"/>
              </a:rPr>
              <a:t>SuperStream</a:t>
            </a:r>
            <a:r>
              <a:rPr lang="en-US" altLang="ja-JP" sz="1600" b="1" dirty="0">
                <a:solidFill>
                  <a:schemeClr val="tx1"/>
                </a:solidFill>
                <a:latin typeface="Times New Roman" pitchFamily="18" charset="0"/>
                <a:ea typeface="メイリオ" pitchFamily="50" charset="-128"/>
                <a:cs typeface="Times New Roman" pitchFamily="18" charset="0"/>
              </a:rPr>
              <a:t>-CORE</a:t>
            </a:r>
            <a:r>
              <a:rPr lang="en-US" altLang="ja-JP" sz="1600" b="1" dirty="0">
                <a:solidFill>
                  <a:schemeClr val="tx1"/>
                </a:solidFill>
                <a:latin typeface="メイリオ" pitchFamily="50" charset="-128"/>
                <a:ea typeface="メイリオ" pitchFamily="50" charset="-128"/>
                <a:cs typeface="メイリオ" pitchFamily="50" charset="-128"/>
              </a:rPr>
              <a:t> </a:t>
            </a:r>
            <a:r>
              <a:rPr lang="ja-JP" altLang="en-US" sz="1600" dirty="0">
                <a:solidFill>
                  <a:schemeClr val="tx1"/>
                </a:solidFill>
                <a:latin typeface="メイリオ" pitchFamily="50" charset="-128"/>
                <a:ea typeface="メイリオ" pitchFamily="50" charset="-128"/>
                <a:cs typeface="メイリオ" pitchFamily="50" charset="-128"/>
              </a:rPr>
              <a:t>へ仕訳取込を行う</a:t>
            </a:r>
            <a:br>
              <a:rPr lang="ja-JP" altLang="en-US" sz="1600" dirty="0">
                <a:solidFill>
                  <a:schemeClr val="tx1"/>
                </a:solidFill>
                <a:latin typeface="メイリオ" pitchFamily="50" charset="-128"/>
                <a:ea typeface="メイリオ" pitchFamily="50" charset="-128"/>
                <a:cs typeface="メイリオ" pitchFamily="50" charset="-128"/>
              </a:rPr>
            </a:br>
            <a:r>
              <a:rPr lang="ja-JP" altLang="en-US" sz="1400" dirty="0">
                <a:solidFill>
                  <a:schemeClr val="tx1"/>
                </a:solidFill>
                <a:latin typeface="メイリオ" pitchFamily="50" charset="-128"/>
                <a:ea typeface="メイリオ" pitchFamily="50" charset="-128"/>
                <a:cs typeface="メイリオ" pitchFamily="50" charset="-128"/>
              </a:rPr>
              <a:t>	ポイント：スーパーインターフェース機能に似ているが、より高度な事が可能</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ポイント：ファイルトリガー機能で簡単運用</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応用： </a:t>
            </a:r>
            <a:r>
              <a:rPr lang="en-US" altLang="ja-JP" sz="1400" dirty="0">
                <a:solidFill>
                  <a:schemeClr val="tx1"/>
                </a:solidFill>
                <a:latin typeface="メイリオ" pitchFamily="50" charset="-128"/>
                <a:ea typeface="メイリオ" pitchFamily="50" charset="-128"/>
                <a:cs typeface="メイリオ" pitchFamily="50" charset="-128"/>
              </a:rPr>
              <a:t>CORE</a:t>
            </a:r>
            <a:r>
              <a:rPr lang="ja-JP" altLang="en-US" sz="1400" dirty="0">
                <a:solidFill>
                  <a:schemeClr val="tx1"/>
                </a:solidFill>
                <a:latin typeface="メイリオ" pitchFamily="50" charset="-128"/>
                <a:ea typeface="メイリオ" pitchFamily="50" charset="-128"/>
                <a:cs typeface="メイリオ" pitchFamily="50" charset="-128"/>
              </a:rPr>
              <a:t>仕訳だけでなく</a:t>
            </a:r>
            <a:r>
              <a:rPr lang="en-US" altLang="ja-JP" sz="1400" dirty="0">
                <a:solidFill>
                  <a:schemeClr val="tx1"/>
                </a:solidFill>
                <a:latin typeface="メイリオ" pitchFamily="50" charset="-128"/>
                <a:ea typeface="メイリオ" pitchFamily="50" charset="-128"/>
                <a:cs typeface="メイリオ" pitchFamily="50" charset="-128"/>
              </a:rPr>
              <a:t>AP+</a:t>
            </a:r>
            <a:r>
              <a:rPr lang="ja-JP" altLang="en-US" sz="1400" dirty="0">
                <a:solidFill>
                  <a:schemeClr val="tx1"/>
                </a:solidFill>
                <a:latin typeface="メイリオ" pitchFamily="50" charset="-128"/>
                <a:ea typeface="メイリオ" pitchFamily="50" charset="-128"/>
                <a:cs typeface="メイリオ" pitchFamily="50" charset="-128"/>
              </a:rPr>
              <a:t>や</a:t>
            </a:r>
            <a:r>
              <a:rPr lang="en-US" altLang="ja-JP" sz="1400" dirty="0">
                <a:solidFill>
                  <a:schemeClr val="tx1"/>
                </a:solidFill>
                <a:latin typeface="メイリオ" pitchFamily="50" charset="-128"/>
                <a:ea typeface="メイリオ" pitchFamily="50" charset="-128"/>
                <a:cs typeface="メイリオ" pitchFamily="50" charset="-128"/>
              </a:rPr>
              <a:t>AR+</a:t>
            </a:r>
            <a:r>
              <a:rPr lang="ja-JP" altLang="en-US" sz="1400" dirty="0">
                <a:solidFill>
                  <a:schemeClr val="tx1"/>
                </a:solidFill>
                <a:latin typeface="メイリオ" pitchFamily="50" charset="-128"/>
                <a:ea typeface="メイリオ" pitchFamily="50" charset="-128"/>
                <a:cs typeface="メイリオ" pitchFamily="50" charset="-128"/>
              </a:rPr>
              <a:t>など他モジュールにも連携可能</a:t>
            </a:r>
          </a:p>
        </p:txBody>
      </p:sp>
      <p:sp>
        <p:nvSpPr>
          <p:cNvPr id="6"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利用例①　エクセルから仕訳一括登録</a:t>
            </a:r>
            <a:r>
              <a:rPr lang="ja-JP" altLang="en-US" dirty="0" smtClean="0"/>
              <a:t/>
            </a:r>
            <a:br>
              <a:rPr lang="ja-JP" altLang="en-US" dirty="0" smtClean="0"/>
            </a:br>
            <a:r>
              <a:rPr lang="ja-JP" altLang="en-US" dirty="0" smtClean="0"/>
              <a:t> </a:t>
            </a: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rPr>
              <a:t>SuperStream</a:t>
            </a:r>
            <a:r>
              <a:rPr lang="en-US" altLang="ja-JP" sz="2000" b="1" dirty="0" smtClean="0">
                <a:latin typeface="Times New Roman" pitchFamily="18" charset="0"/>
              </a:rPr>
              <a:t>-connect</a:t>
            </a:r>
            <a:r>
              <a:rPr lang="en-US" altLang="ja-JP" sz="2000" dirty="0" smtClean="0"/>
              <a:t> </a:t>
            </a:r>
            <a:r>
              <a:rPr lang="ja-JP" altLang="en-US" sz="2000" dirty="0" smtClean="0">
                <a:latin typeface="メイリオ" pitchFamily="50" charset="-128"/>
                <a:ea typeface="メイリオ" pitchFamily="50" charset="-128"/>
                <a:cs typeface="メイリオ" pitchFamily="50" charset="-128"/>
              </a:rPr>
              <a:t>と</a:t>
            </a:r>
            <a:r>
              <a:rPr lang="ja-JP" altLang="en-US" sz="2000" dirty="0" smtClean="0"/>
              <a:t> </a:t>
            </a:r>
            <a:r>
              <a:rPr lang="en-US" altLang="ja-JP" sz="2000" b="1" dirty="0" smtClean="0">
                <a:latin typeface="Times New Roman" pitchFamily="18" charset="0"/>
              </a:rPr>
              <a:t>CORE</a:t>
            </a:r>
            <a:r>
              <a:rPr lang="ja-JP" altLang="en-US" sz="2000" dirty="0" smtClean="0">
                <a:latin typeface="メイリオ" pitchFamily="50" charset="-128"/>
                <a:ea typeface="メイリオ" pitchFamily="50" charset="-128"/>
                <a:cs typeface="メイリオ" pitchFamily="50" charset="-128"/>
              </a:rPr>
              <a:t>アダプタ の活用例）</a:t>
            </a:r>
          </a:p>
        </p:txBody>
      </p:sp>
      <p:pic>
        <p:nvPicPr>
          <p:cNvPr id="35843" name="Picture 3"/>
          <p:cNvPicPr>
            <a:picLocks noGrp="1" noChangeAspect="1" noChangeArrowheads="1"/>
          </p:cNvPicPr>
          <p:nvPr>
            <p:ph sz="half" idx="1"/>
          </p:nvPr>
        </p:nvPicPr>
        <p:blipFill>
          <a:blip r:embed="rId3" cstate="screen"/>
          <a:srcRect/>
          <a:stretch>
            <a:fillRect/>
          </a:stretch>
        </p:blipFill>
        <p:spPr>
          <a:xfrm>
            <a:off x="4583113" y="3786188"/>
            <a:ext cx="3989387" cy="2166937"/>
          </a:xfrm>
          <a:noFill/>
        </p:spPr>
      </p:pic>
      <p:pic>
        <p:nvPicPr>
          <p:cNvPr id="35844" name="Picture 6"/>
          <p:cNvPicPr>
            <a:picLocks noGrp="1" noChangeAspect="1" noChangeArrowheads="1"/>
          </p:cNvPicPr>
          <p:nvPr>
            <p:ph sz="half" idx="2"/>
          </p:nvPr>
        </p:nvPicPr>
        <p:blipFill>
          <a:blip r:embed="rId4" cstate="screen"/>
          <a:srcRect/>
          <a:stretch>
            <a:fillRect/>
          </a:stretch>
        </p:blipFill>
        <p:spPr bwMode="gray">
          <a:xfrm>
            <a:off x="250825" y="3760788"/>
            <a:ext cx="3600450" cy="2598737"/>
          </a:xfrm>
          <a:noFill/>
        </p:spPr>
      </p:pic>
      <p:sp>
        <p:nvSpPr>
          <p:cNvPr id="35845" name="スライド番号プレースホルダ 5"/>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9770FF0A-1068-4599-9C29-668B1B00BD33}" type="slidenum">
              <a:rPr lang="en-US" altLang="ja-JP" smtClean="0">
                <a:ea typeface="ＭＳ Ｐゴシック" charset="-128"/>
              </a:rPr>
              <a:pPr/>
              <a:t>23</a:t>
            </a:fld>
            <a:endParaRPr lang="en-US" altLang="ja-JP" smtClean="0">
              <a:ea typeface="ＭＳ Ｐゴシック" charset="-128"/>
            </a:endParaRPr>
          </a:p>
        </p:txBody>
      </p:sp>
      <p:sp>
        <p:nvSpPr>
          <p:cNvPr id="35846" name="Text Box 4"/>
          <p:cNvSpPr txBox="1">
            <a:spLocks noChangeArrowheads="1"/>
          </p:cNvSpPr>
          <p:nvPr/>
        </p:nvSpPr>
        <p:spPr bwMode="auto">
          <a:xfrm>
            <a:off x="179388" y="1198563"/>
            <a:ext cx="8172450" cy="946150"/>
          </a:xfrm>
          <a:prstGeom prst="rect">
            <a:avLst/>
          </a:prstGeom>
          <a:noFill/>
          <a:ln w="9525" algn="ctr">
            <a:noFill/>
            <a:miter lim="800000"/>
            <a:headEnd/>
            <a:tailEnd/>
          </a:ln>
        </p:spPr>
        <p:txBody>
          <a:bodyPr>
            <a:spAutoFit/>
          </a:bodyPr>
          <a:lstStyle/>
          <a:p>
            <a:pPr algn="l"/>
            <a:r>
              <a:rPr lang="en-US" altLang="ja-JP" sz="2000" dirty="0">
                <a:solidFill>
                  <a:srgbClr val="000099"/>
                </a:solidFill>
                <a:latin typeface="メイリオ" pitchFamily="50" charset="-128"/>
                <a:ea typeface="メイリオ" pitchFamily="50" charset="-128"/>
                <a:cs typeface="メイリオ" pitchFamily="50" charset="-128"/>
              </a:rPr>
              <a:t>【</a:t>
            </a:r>
            <a:r>
              <a:rPr lang="ja-JP" altLang="en-US" sz="2000" dirty="0">
                <a:solidFill>
                  <a:srgbClr val="000099"/>
                </a:solidFill>
                <a:latin typeface="メイリオ" pitchFamily="50" charset="-128"/>
                <a:ea typeface="メイリオ" pitchFamily="50" charset="-128"/>
                <a:cs typeface="メイリオ" pitchFamily="50" charset="-128"/>
              </a:rPr>
              <a:t>顧客のニーズ・課題</a:t>
            </a:r>
            <a:r>
              <a:rPr lang="en-US" altLang="ja-JP" sz="2000" dirty="0">
                <a:solidFill>
                  <a:srgbClr val="000099"/>
                </a:solidFill>
                <a:latin typeface="メイリオ" pitchFamily="50" charset="-128"/>
                <a:ea typeface="メイリオ" pitchFamily="50" charset="-128"/>
                <a:cs typeface="メイリオ" pitchFamily="50" charset="-128"/>
              </a:rPr>
              <a:t>】</a:t>
            </a:r>
          </a:p>
          <a:p>
            <a:pPr algn="l"/>
            <a:r>
              <a:rPr lang="ja-JP" altLang="en-US" sz="1800" dirty="0">
                <a:solidFill>
                  <a:srgbClr val="000099"/>
                </a:solidFill>
                <a:latin typeface="メイリオ" pitchFamily="50" charset="-128"/>
                <a:ea typeface="メイリオ" pitchFamily="50" charset="-128"/>
                <a:cs typeface="メイリオ" pitchFamily="50" charset="-128"/>
              </a:rPr>
              <a:t>大量の仕訳伝票を、</a:t>
            </a:r>
            <a:r>
              <a:rPr lang="en-US" altLang="ja-JP" sz="1800" b="1" dirty="0">
                <a:solidFill>
                  <a:srgbClr val="000099"/>
                </a:solidFill>
                <a:latin typeface="Times New Roman" pitchFamily="18" charset="0"/>
                <a:ea typeface="メイリオ" pitchFamily="50" charset="-128"/>
                <a:cs typeface="Times New Roman" pitchFamily="18" charset="0"/>
              </a:rPr>
              <a:t>CORE</a:t>
            </a:r>
            <a:r>
              <a:rPr lang="ja-JP" altLang="en-US" sz="1800" dirty="0">
                <a:solidFill>
                  <a:srgbClr val="000099"/>
                </a:solidFill>
                <a:latin typeface="メイリオ" pitchFamily="50" charset="-128"/>
                <a:ea typeface="メイリオ" pitchFamily="50" charset="-128"/>
                <a:cs typeface="メイリオ" pitchFamily="50" charset="-128"/>
              </a:rPr>
              <a:t>標準の入力画面で入力するのは時間がかかる。エクセルでデータを作って一括登録できれば便利である。</a:t>
            </a:r>
          </a:p>
        </p:txBody>
      </p:sp>
      <p:sp>
        <p:nvSpPr>
          <p:cNvPr id="35847" name="Text Box 5"/>
          <p:cNvSpPr txBox="1">
            <a:spLocks noChangeArrowheads="1"/>
          </p:cNvSpPr>
          <p:nvPr/>
        </p:nvSpPr>
        <p:spPr bwMode="auto">
          <a:xfrm>
            <a:off x="250825" y="3436938"/>
            <a:ext cx="3446777" cy="338554"/>
          </a:xfrm>
          <a:prstGeom prst="rect">
            <a:avLst/>
          </a:prstGeom>
          <a:noFill/>
          <a:ln w="9525">
            <a:noFill/>
            <a:miter lim="800000"/>
            <a:headEnd/>
            <a:tailEnd/>
          </a:ln>
        </p:spPr>
        <p:txBody>
          <a:bodyPr wrap="none">
            <a:spAutoFit/>
          </a:bodyPr>
          <a:lstStyle/>
          <a:p>
            <a:pPr algn="l"/>
            <a:r>
              <a:rPr lang="ja-JP" altLang="en-US" sz="1600" dirty="0">
                <a:solidFill>
                  <a:schemeClr val="tx1"/>
                </a:solidFill>
                <a:latin typeface="メイリオ" pitchFamily="50" charset="-128"/>
                <a:ea typeface="メイリオ" pitchFamily="50" charset="-128"/>
                <a:cs typeface="メイリオ" pitchFamily="50" charset="-128"/>
              </a:rPr>
              <a:t>少量の伝票なら</a:t>
            </a:r>
            <a:r>
              <a:rPr lang="en-US" altLang="ja-JP" sz="1600" b="1" dirty="0">
                <a:solidFill>
                  <a:schemeClr val="tx1"/>
                </a:solidFill>
                <a:latin typeface="Times New Roman" pitchFamily="18" charset="0"/>
                <a:ea typeface="メイリオ" pitchFamily="50" charset="-128"/>
                <a:cs typeface="Times New Roman" pitchFamily="18" charset="0"/>
              </a:rPr>
              <a:t>CORE</a:t>
            </a:r>
            <a:r>
              <a:rPr lang="ja-JP" altLang="en-US" sz="1600" dirty="0">
                <a:solidFill>
                  <a:schemeClr val="tx1"/>
                </a:solidFill>
                <a:latin typeface="メイリオ" pitchFamily="50" charset="-128"/>
                <a:ea typeface="メイリオ" pitchFamily="50" charset="-128"/>
                <a:cs typeface="メイリオ" pitchFamily="50" charset="-128"/>
              </a:rPr>
              <a:t>標準入力画面</a:t>
            </a:r>
          </a:p>
        </p:txBody>
      </p:sp>
      <p:sp>
        <p:nvSpPr>
          <p:cNvPr id="35848" name="Text Box 7"/>
          <p:cNvSpPr txBox="1">
            <a:spLocks noChangeArrowheads="1"/>
          </p:cNvSpPr>
          <p:nvPr/>
        </p:nvSpPr>
        <p:spPr bwMode="auto">
          <a:xfrm>
            <a:off x="4570413" y="3411538"/>
            <a:ext cx="4288353" cy="338554"/>
          </a:xfrm>
          <a:prstGeom prst="rect">
            <a:avLst/>
          </a:prstGeom>
          <a:noFill/>
          <a:ln w="9525">
            <a:noFill/>
            <a:miter lim="800000"/>
            <a:headEnd/>
            <a:tailEnd/>
          </a:ln>
        </p:spPr>
        <p:txBody>
          <a:bodyPr wrap="none">
            <a:spAutoFit/>
          </a:bodyPr>
          <a:lstStyle/>
          <a:p>
            <a:pPr algn="l"/>
            <a:r>
              <a:rPr lang="ja-JP" altLang="en-US" sz="1600">
                <a:solidFill>
                  <a:schemeClr val="tx1"/>
                </a:solidFill>
                <a:latin typeface="メイリオ" pitchFamily="50" charset="-128"/>
                <a:ea typeface="メイリオ" pitchFamily="50" charset="-128"/>
                <a:cs typeface="メイリオ" pitchFamily="50" charset="-128"/>
              </a:rPr>
              <a:t>大量の伝票ならエクセルでデータ編集したい</a:t>
            </a:r>
          </a:p>
        </p:txBody>
      </p:sp>
      <p:pic>
        <p:nvPicPr>
          <p:cNvPr id="35852" name="Picture 10" descr="logo_base_human_norm01"/>
          <p:cNvPicPr>
            <a:picLocks noChangeAspect="1" noChangeArrowheads="1"/>
          </p:cNvPicPr>
          <p:nvPr/>
        </p:nvPicPr>
        <p:blipFill>
          <a:blip r:embed="rId5" cstate="screen"/>
          <a:srcRect/>
          <a:stretch>
            <a:fillRect/>
          </a:stretch>
        </p:blipFill>
        <p:spPr bwMode="auto">
          <a:xfrm>
            <a:off x="3800475" y="2132856"/>
            <a:ext cx="842963" cy="1455738"/>
          </a:xfrm>
          <a:prstGeom prst="rect">
            <a:avLst/>
          </a:prstGeom>
          <a:noFill/>
          <a:ln w="9525">
            <a:noFill/>
            <a:miter lim="800000"/>
            <a:headEnd/>
            <a:tailEnd/>
          </a:ln>
        </p:spPr>
      </p:pic>
      <p:pic>
        <p:nvPicPr>
          <p:cNvPr id="13" name="Picture 25"/>
          <p:cNvPicPr>
            <a:picLocks noChangeAspect="1" noChangeArrowheads="1"/>
          </p:cNvPicPr>
          <p:nvPr/>
        </p:nvPicPr>
        <p:blipFill>
          <a:blip r:embed="rId6" cstate="email"/>
          <a:srcRect/>
          <a:stretch>
            <a:fillRect/>
          </a:stretch>
        </p:blipFill>
        <p:spPr bwMode="auto">
          <a:xfrm>
            <a:off x="4788024" y="2420888"/>
            <a:ext cx="1317625" cy="1098550"/>
          </a:xfrm>
          <a:prstGeom prst="rect">
            <a:avLst/>
          </a:prstGeom>
          <a:noFill/>
          <a:ln w="9525">
            <a:noFill/>
            <a:miter lim="800000"/>
            <a:headEnd/>
            <a:tailEnd/>
          </a:ln>
          <a:effectLst/>
        </p:spPr>
      </p:pic>
      <p:pic>
        <p:nvPicPr>
          <p:cNvPr id="14" name="Picture 25"/>
          <p:cNvPicPr>
            <a:picLocks noChangeAspect="1" noChangeArrowheads="1"/>
          </p:cNvPicPr>
          <p:nvPr/>
        </p:nvPicPr>
        <p:blipFill>
          <a:blip r:embed="rId6" cstate="email"/>
          <a:srcRect/>
          <a:stretch>
            <a:fillRect/>
          </a:stretch>
        </p:blipFill>
        <p:spPr bwMode="auto">
          <a:xfrm flipH="1">
            <a:off x="2339752" y="2420888"/>
            <a:ext cx="1317600" cy="1080120"/>
          </a:xfrm>
          <a:prstGeom prst="rect">
            <a:avLst/>
          </a:prstGeom>
          <a:noFill/>
          <a:ln w="9525">
            <a:noFill/>
            <a:miter lim="800000"/>
            <a:headEnd/>
            <a:tailEnd/>
          </a:ln>
          <a:effectLst/>
        </p:spPr>
      </p:pic>
      <p:sp>
        <p:nvSpPr>
          <p:cNvPr id="15"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利用例①　エクセルから仕訳一括登録</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b="1" dirty="0" smtClean="0">
                <a:latin typeface="Times New Roman" pitchFamily="18" charset="0"/>
                <a:ea typeface="メイリオ" pitchFamily="50" charset="-128"/>
                <a:cs typeface="Times New Roman" pitchFamily="18" charset="0"/>
              </a:rPr>
              <a:t>CORE</a:t>
            </a:r>
            <a:r>
              <a:rPr lang="ja-JP" altLang="en-US" sz="2000" dirty="0" smtClean="0">
                <a:latin typeface="メイリオ" pitchFamily="50" charset="-128"/>
                <a:ea typeface="メイリオ" pitchFamily="50" charset="-128"/>
                <a:cs typeface="メイリオ" pitchFamily="50" charset="-128"/>
              </a:rPr>
              <a:t>アダプタ の活用例）</a:t>
            </a:r>
          </a:p>
        </p:txBody>
      </p:sp>
      <p:pic>
        <p:nvPicPr>
          <p:cNvPr id="36867" name="Picture 7"/>
          <p:cNvPicPr>
            <a:picLocks noGrp="1" noChangeAspect="1" noChangeArrowheads="1"/>
          </p:cNvPicPr>
          <p:nvPr>
            <p:ph sz="half" idx="1"/>
          </p:nvPr>
        </p:nvPicPr>
        <p:blipFill>
          <a:blip r:embed="rId3" cstate="screen"/>
          <a:srcRect/>
          <a:stretch>
            <a:fillRect/>
          </a:stretch>
        </p:blipFill>
        <p:spPr>
          <a:xfrm>
            <a:off x="4792663" y="2203450"/>
            <a:ext cx="3389312" cy="1685925"/>
          </a:xfrm>
          <a:noFill/>
          <a:ln>
            <a:solidFill>
              <a:schemeClr val="tx1"/>
            </a:solidFill>
          </a:ln>
        </p:spPr>
      </p:pic>
      <p:sp>
        <p:nvSpPr>
          <p:cNvPr id="36868" name="スライド番号プレースホルダ 5"/>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A18F746F-A218-4250-BFAD-A68E3BBC47B6}" type="slidenum">
              <a:rPr lang="en-US" altLang="ja-JP" smtClean="0">
                <a:ea typeface="ＭＳ Ｐゴシック" charset="-128"/>
              </a:rPr>
              <a:pPr/>
              <a:t>24</a:t>
            </a:fld>
            <a:endParaRPr lang="en-US" altLang="ja-JP" smtClean="0">
              <a:ea typeface="ＭＳ Ｐゴシック" charset="-128"/>
            </a:endParaRPr>
          </a:p>
        </p:txBody>
      </p:sp>
      <p:pic>
        <p:nvPicPr>
          <p:cNvPr id="36869" name="Picture 2"/>
          <p:cNvPicPr>
            <a:picLocks noChangeAspect="1" noChangeArrowheads="1"/>
          </p:cNvPicPr>
          <p:nvPr/>
        </p:nvPicPr>
        <p:blipFill>
          <a:blip r:embed="rId4" cstate="screen"/>
          <a:srcRect/>
          <a:stretch>
            <a:fillRect/>
          </a:stretch>
        </p:blipFill>
        <p:spPr bwMode="auto">
          <a:xfrm>
            <a:off x="273050" y="1878013"/>
            <a:ext cx="5991225" cy="4383087"/>
          </a:xfrm>
          <a:prstGeom prst="rect">
            <a:avLst/>
          </a:prstGeom>
          <a:noFill/>
          <a:ln w="9525">
            <a:noFill/>
            <a:miter lim="800000"/>
            <a:headEnd/>
            <a:tailEnd/>
          </a:ln>
        </p:spPr>
      </p:pic>
      <p:sp>
        <p:nvSpPr>
          <p:cNvPr id="36870" name="AutoShape 4"/>
          <p:cNvSpPr>
            <a:spLocks noChangeArrowheads="1"/>
          </p:cNvSpPr>
          <p:nvPr/>
        </p:nvSpPr>
        <p:spPr bwMode="auto">
          <a:xfrm>
            <a:off x="1223963" y="3124200"/>
            <a:ext cx="838200" cy="704850"/>
          </a:xfrm>
          <a:prstGeom prst="roundRect">
            <a:avLst>
              <a:gd name="adj" fmla="val 16667"/>
            </a:avLst>
          </a:prstGeom>
          <a:noFill/>
          <a:ln w="38100" algn="ctr">
            <a:solidFill>
              <a:srgbClr val="0000FF"/>
            </a:solidFill>
            <a:round/>
            <a:headEnd/>
            <a:tailEnd/>
          </a:ln>
        </p:spPr>
        <p:txBody>
          <a:bodyPr wrap="none" anchor="ctr">
            <a:spAutoFit/>
          </a:bodyPr>
          <a:lstStyle/>
          <a:p>
            <a:endParaRPr lang="ja-JP" altLang="en-US"/>
          </a:p>
        </p:txBody>
      </p:sp>
      <p:sp>
        <p:nvSpPr>
          <p:cNvPr id="36871" name="Text Box 5"/>
          <p:cNvSpPr txBox="1">
            <a:spLocks noChangeArrowheads="1"/>
          </p:cNvSpPr>
          <p:nvPr/>
        </p:nvSpPr>
        <p:spPr bwMode="auto">
          <a:xfrm>
            <a:off x="179388" y="1192213"/>
            <a:ext cx="8172450" cy="396875"/>
          </a:xfrm>
          <a:prstGeom prst="rect">
            <a:avLst/>
          </a:prstGeom>
          <a:noFill/>
          <a:ln w="9525" algn="ctr">
            <a:noFill/>
            <a:miter lim="800000"/>
            <a:headEnd/>
            <a:tailEnd/>
          </a:ln>
        </p:spPr>
        <p:txBody>
          <a:bodyPr>
            <a:spAutoFit/>
          </a:bodyPr>
          <a:lstStyle/>
          <a:p>
            <a:pPr algn="l"/>
            <a:r>
              <a:rPr lang="en-US" altLang="ja-JP" sz="2000" b="1" dirty="0">
                <a:solidFill>
                  <a:srgbClr val="000099"/>
                </a:solidFill>
                <a:latin typeface="メイリオ" pitchFamily="50" charset="-128"/>
                <a:ea typeface="メイリオ" pitchFamily="50" charset="-128"/>
                <a:cs typeface="メイリオ" pitchFamily="50" charset="-128"/>
              </a:rPr>
              <a:t>【</a:t>
            </a:r>
            <a:r>
              <a:rPr lang="en-US" altLang="ja-JP" sz="2000" b="1" i="1" dirty="0">
                <a:solidFill>
                  <a:srgbClr val="000099"/>
                </a:solidFill>
                <a:latin typeface="Times New Roman" pitchFamily="18" charset="0"/>
                <a:ea typeface="メイリオ" pitchFamily="50" charset="-128"/>
                <a:cs typeface="Times New Roman" pitchFamily="18" charset="0"/>
              </a:rPr>
              <a:t>SuperStream</a:t>
            </a:r>
            <a:r>
              <a:rPr lang="en-US" altLang="ja-JP" sz="2000" b="1" dirty="0">
                <a:solidFill>
                  <a:srgbClr val="000099"/>
                </a:solidFill>
                <a:latin typeface="Times New Roman" pitchFamily="18" charset="0"/>
                <a:ea typeface="メイリオ" pitchFamily="50" charset="-128"/>
                <a:cs typeface="Times New Roman" pitchFamily="18" charset="0"/>
              </a:rPr>
              <a:t>-connect</a:t>
            </a:r>
            <a:r>
              <a:rPr lang="ja-JP" altLang="en-US" sz="2000" dirty="0">
                <a:solidFill>
                  <a:srgbClr val="000099"/>
                </a:solidFill>
                <a:latin typeface="メイリオ" pitchFamily="50" charset="-128"/>
                <a:ea typeface="メイリオ" pitchFamily="50" charset="-128"/>
                <a:cs typeface="メイリオ" pitchFamily="50" charset="-128"/>
              </a:rPr>
              <a:t>のスクリプト定義画面</a:t>
            </a:r>
            <a:r>
              <a:rPr lang="en-US" altLang="ja-JP" sz="2000" b="1" dirty="0">
                <a:solidFill>
                  <a:srgbClr val="000099"/>
                </a:solidFill>
                <a:latin typeface="メイリオ" pitchFamily="50" charset="-128"/>
                <a:ea typeface="メイリオ" pitchFamily="50" charset="-128"/>
                <a:cs typeface="メイリオ" pitchFamily="50" charset="-128"/>
              </a:rPr>
              <a:t>】</a:t>
            </a:r>
          </a:p>
        </p:txBody>
      </p:sp>
      <p:sp>
        <p:nvSpPr>
          <p:cNvPr id="36872" name="AutoShape 6"/>
          <p:cNvSpPr>
            <a:spLocks noChangeArrowheads="1"/>
          </p:cNvSpPr>
          <p:nvPr/>
        </p:nvSpPr>
        <p:spPr bwMode="auto">
          <a:xfrm>
            <a:off x="2305050" y="3140075"/>
            <a:ext cx="838200" cy="704850"/>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sp>
        <p:nvSpPr>
          <p:cNvPr id="241672" name="AutoShape 8"/>
          <p:cNvSpPr>
            <a:spLocks noChangeArrowheads="1"/>
          </p:cNvSpPr>
          <p:nvPr/>
        </p:nvSpPr>
        <p:spPr bwMode="auto">
          <a:xfrm>
            <a:off x="4419600" y="1600200"/>
            <a:ext cx="2430463" cy="328613"/>
          </a:xfrm>
          <a:prstGeom prst="wedgeRoundRectCallout">
            <a:avLst>
              <a:gd name="adj1" fmla="val -113552"/>
              <a:gd name="adj2" fmla="val 417712"/>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defRPr/>
            </a:pPr>
            <a:r>
              <a:rPr lang="ja-JP" altLang="en-US" sz="1200" dirty="0">
                <a:solidFill>
                  <a:schemeClr val="tx1"/>
                </a:solidFill>
                <a:latin typeface="メイリオ" pitchFamily="50" charset="-128"/>
                <a:ea typeface="メイリオ" pitchFamily="50" charset="-128"/>
                <a:cs typeface="メイリオ" pitchFamily="50" charset="-128"/>
              </a:rPr>
              <a:t>コード変換マッピング定義</a:t>
            </a:r>
          </a:p>
        </p:txBody>
      </p:sp>
      <p:sp>
        <p:nvSpPr>
          <p:cNvPr id="36874" name="AutoShape 9"/>
          <p:cNvSpPr>
            <a:spLocks noChangeArrowheads="1"/>
          </p:cNvSpPr>
          <p:nvPr/>
        </p:nvSpPr>
        <p:spPr bwMode="auto">
          <a:xfrm>
            <a:off x="3384550" y="3124200"/>
            <a:ext cx="1035050" cy="1619250"/>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sp>
        <p:nvSpPr>
          <p:cNvPr id="36875" name="AutoShape 10"/>
          <p:cNvSpPr>
            <a:spLocks noChangeArrowheads="1"/>
          </p:cNvSpPr>
          <p:nvPr/>
        </p:nvSpPr>
        <p:spPr bwMode="auto">
          <a:xfrm>
            <a:off x="3384550" y="4854575"/>
            <a:ext cx="1035050" cy="900113"/>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pic>
        <p:nvPicPr>
          <p:cNvPr id="36876" name="Picture 11"/>
          <p:cNvPicPr>
            <a:picLocks noChangeAspect="1" noChangeArrowheads="1"/>
          </p:cNvPicPr>
          <p:nvPr/>
        </p:nvPicPr>
        <p:blipFill>
          <a:blip r:embed="rId5" cstate="screen"/>
          <a:srcRect/>
          <a:stretch>
            <a:fillRect/>
          </a:stretch>
        </p:blipFill>
        <p:spPr bwMode="auto">
          <a:xfrm>
            <a:off x="955675" y="5200650"/>
            <a:ext cx="2187575" cy="1271588"/>
          </a:xfrm>
          <a:prstGeom prst="rect">
            <a:avLst/>
          </a:prstGeom>
          <a:noFill/>
          <a:ln w="9525">
            <a:noFill/>
            <a:miter lim="800000"/>
            <a:headEnd/>
            <a:tailEnd/>
          </a:ln>
        </p:spPr>
      </p:pic>
      <p:sp>
        <p:nvSpPr>
          <p:cNvPr id="241676" name="AutoShape 12"/>
          <p:cNvSpPr>
            <a:spLocks noChangeArrowheads="1"/>
          </p:cNvSpPr>
          <p:nvPr/>
        </p:nvSpPr>
        <p:spPr bwMode="auto">
          <a:xfrm>
            <a:off x="467544" y="4794250"/>
            <a:ext cx="1943869" cy="539750"/>
          </a:xfrm>
          <a:prstGeom prst="wedgeRoundRectCallout">
            <a:avLst>
              <a:gd name="adj1" fmla="val 110051"/>
              <a:gd name="adj2" fmla="val 3528"/>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ja-JP" altLang="en-US" sz="1200">
                <a:solidFill>
                  <a:schemeClr val="tx1"/>
                </a:solidFill>
                <a:latin typeface="メイリオ" pitchFamily="50" charset="-128"/>
                <a:ea typeface="メイリオ" pitchFamily="50" charset="-128"/>
                <a:cs typeface="メイリオ" pitchFamily="50" charset="-128"/>
              </a:rPr>
              <a:t>メール設定</a:t>
            </a:r>
          </a:p>
          <a:p>
            <a:pPr algn="l">
              <a:defRPr/>
            </a:pPr>
            <a:r>
              <a:rPr lang="ja-JP" altLang="en-US" sz="1000">
                <a:solidFill>
                  <a:schemeClr val="tx1"/>
                </a:solidFill>
                <a:latin typeface="メイリオ" pitchFamily="50" charset="-128"/>
                <a:ea typeface="メイリオ" pitchFamily="50" charset="-128"/>
                <a:cs typeface="メイリオ" pitchFamily="50" charset="-128"/>
              </a:rPr>
              <a:t>（日付や件数など埋込み可）</a:t>
            </a:r>
          </a:p>
        </p:txBody>
      </p:sp>
      <p:pic>
        <p:nvPicPr>
          <p:cNvPr id="36878" name="Picture 13"/>
          <p:cNvPicPr>
            <a:picLocks noChangeAspect="1" noChangeArrowheads="1"/>
          </p:cNvPicPr>
          <p:nvPr/>
        </p:nvPicPr>
        <p:blipFill>
          <a:blip r:embed="rId6" cstate="screen"/>
          <a:srcRect/>
          <a:stretch>
            <a:fillRect/>
          </a:stretch>
        </p:blipFill>
        <p:spPr bwMode="auto">
          <a:xfrm>
            <a:off x="6011863" y="4337050"/>
            <a:ext cx="2857500" cy="2187575"/>
          </a:xfrm>
          <a:prstGeom prst="rect">
            <a:avLst/>
          </a:prstGeom>
          <a:noFill/>
          <a:ln w="9525">
            <a:noFill/>
            <a:miter lim="800000"/>
            <a:headEnd/>
            <a:tailEnd/>
          </a:ln>
        </p:spPr>
      </p:pic>
      <p:sp>
        <p:nvSpPr>
          <p:cNvPr id="241678" name="AutoShape 14"/>
          <p:cNvSpPr>
            <a:spLocks noChangeArrowheads="1"/>
          </p:cNvSpPr>
          <p:nvPr/>
        </p:nvSpPr>
        <p:spPr bwMode="auto">
          <a:xfrm>
            <a:off x="5634038" y="4025900"/>
            <a:ext cx="2430462" cy="538163"/>
          </a:xfrm>
          <a:prstGeom prst="wedgeRoundRectCallout">
            <a:avLst>
              <a:gd name="adj1" fmla="val -100426"/>
              <a:gd name="adj2" fmla="val 47639"/>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defRPr/>
            </a:pPr>
            <a:r>
              <a:rPr lang="en-US" altLang="ja-JP" sz="1200">
                <a:solidFill>
                  <a:schemeClr val="tx1"/>
                </a:solidFill>
                <a:latin typeface="メイリオ" pitchFamily="50" charset="-128"/>
                <a:ea typeface="メイリオ" pitchFamily="50" charset="-128"/>
                <a:cs typeface="メイリオ" pitchFamily="50" charset="-128"/>
              </a:rPr>
              <a:t>CORE</a:t>
            </a:r>
            <a:r>
              <a:rPr lang="ja-JP" altLang="en-US" sz="1200">
                <a:solidFill>
                  <a:schemeClr val="tx1"/>
                </a:solidFill>
                <a:latin typeface="メイリオ" pitchFamily="50" charset="-128"/>
                <a:ea typeface="メイリオ" pitchFamily="50" charset="-128"/>
                <a:cs typeface="メイリオ" pitchFamily="50" charset="-128"/>
              </a:rPr>
              <a:t>アダプタによって</a:t>
            </a:r>
          </a:p>
          <a:p>
            <a:pPr>
              <a:defRPr/>
            </a:pPr>
            <a:r>
              <a:rPr lang="ja-JP" altLang="en-US" sz="1200">
                <a:solidFill>
                  <a:schemeClr val="tx1"/>
                </a:solidFill>
                <a:latin typeface="メイリオ" pitchFamily="50" charset="-128"/>
                <a:ea typeface="メイリオ" pitchFamily="50" charset="-128"/>
                <a:cs typeface="メイリオ" pitchFamily="50" charset="-128"/>
              </a:rPr>
              <a:t>ワーク書き込みと取込を実装</a:t>
            </a:r>
          </a:p>
        </p:txBody>
      </p:sp>
      <p:sp>
        <p:nvSpPr>
          <p:cNvPr id="17"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利用例①　エクセルから仕訳一括登録</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b="1" dirty="0" smtClean="0">
                <a:latin typeface="Times New Roman" pitchFamily="18" charset="0"/>
                <a:ea typeface="メイリオ" pitchFamily="50" charset="-128"/>
                <a:cs typeface="Times New Roman" pitchFamily="18" charset="0"/>
              </a:rPr>
              <a:t>CORE</a:t>
            </a:r>
            <a:r>
              <a:rPr lang="ja-JP" altLang="en-US" sz="2000" dirty="0" smtClean="0">
                <a:latin typeface="メイリオ" pitchFamily="50" charset="-128"/>
                <a:ea typeface="メイリオ" pitchFamily="50" charset="-128"/>
                <a:cs typeface="メイリオ" pitchFamily="50" charset="-128"/>
              </a:rPr>
              <a:t>アダプタ の活用例）</a:t>
            </a:r>
          </a:p>
        </p:txBody>
      </p:sp>
      <p:sp>
        <p:nvSpPr>
          <p:cNvPr id="37891" name="スライド番号プレースホルダ 6"/>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73C9FF39-C677-4BCD-9DFB-B51785E6ADDB}" type="slidenum">
              <a:rPr lang="en-US" altLang="ja-JP" smtClean="0">
                <a:ea typeface="ＭＳ Ｐゴシック" charset="-128"/>
              </a:rPr>
              <a:pPr/>
              <a:t>25</a:t>
            </a:fld>
            <a:endParaRPr lang="en-US" altLang="ja-JP" smtClean="0">
              <a:ea typeface="ＭＳ Ｐゴシック" charset="-128"/>
            </a:endParaRPr>
          </a:p>
        </p:txBody>
      </p:sp>
      <p:pic>
        <p:nvPicPr>
          <p:cNvPr id="37892" name="Picture 2"/>
          <p:cNvPicPr>
            <a:picLocks noChangeAspect="1" noChangeArrowheads="1"/>
          </p:cNvPicPr>
          <p:nvPr/>
        </p:nvPicPr>
        <p:blipFill>
          <a:blip r:embed="rId3" cstate="screen"/>
          <a:srcRect/>
          <a:stretch>
            <a:fillRect/>
          </a:stretch>
        </p:blipFill>
        <p:spPr bwMode="auto">
          <a:xfrm>
            <a:off x="431800" y="2022475"/>
            <a:ext cx="5040313" cy="3784600"/>
          </a:xfrm>
          <a:prstGeom prst="rect">
            <a:avLst/>
          </a:prstGeom>
          <a:noFill/>
          <a:ln w="9525">
            <a:noFill/>
            <a:miter lim="800000"/>
            <a:headEnd/>
            <a:tailEnd/>
          </a:ln>
        </p:spPr>
      </p:pic>
      <p:sp>
        <p:nvSpPr>
          <p:cNvPr id="37893" name="Text Box 4"/>
          <p:cNvSpPr txBox="1">
            <a:spLocks noChangeArrowheads="1"/>
          </p:cNvSpPr>
          <p:nvPr/>
        </p:nvSpPr>
        <p:spPr bwMode="auto">
          <a:xfrm>
            <a:off x="179388" y="1214438"/>
            <a:ext cx="8172450" cy="396875"/>
          </a:xfrm>
          <a:prstGeom prst="rect">
            <a:avLst/>
          </a:prstGeom>
          <a:noFill/>
          <a:ln w="9525" algn="ctr">
            <a:noFill/>
            <a:miter lim="800000"/>
            <a:headEnd/>
            <a:tailEnd/>
          </a:ln>
        </p:spPr>
        <p:txBody>
          <a:bodyPr>
            <a:spAutoFit/>
          </a:bodyPr>
          <a:lstStyle/>
          <a:p>
            <a:pPr algn="l"/>
            <a:r>
              <a:rPr lang="en-US" altLang="ja-JP" sz="2000" b="1" dirty="0">
                <a:solidFill>
                  <a:srgbClr val="000099"/>
                </a:solidFill>
                <a:latin typeface="メイリオ" pitchFamily="50" charset="-128"/>
                <a:ea typeface="メイリオ" pitchFamily="50" charset="-128"/>
                <a:cs typeface="メイリオ" pitchFamily="50" charset="-128"/>
              </a:rPr>
              <a:t>【</a:t>
            </a:r>
            <a:r>
              <a:rPr lang="en-US" altLang="ja-JP" sz="2000" b="1" i="1" dirty="0">
                <a:solidFill>
                  <a:srgbClr val="000099"/>
                </a:solidFill>
                <a:latin typeface="Times New Roman" pitchFamily="18" charset="0"/>
                <a:ea typeface="メイリオ" pitchFamily="50" charset="-128"/>
                <a:cs typeface="Times New Roman" pitchFamily="18" charset="0"/>
              </a:rPr>
              <a:t>SuperStream</a:t>
            </a:r>
            <a:r>
              <a:rPr lang="en-US" altLang="ja-JP" sz="2000" b="1" dirty="0">
                <a:solidFill>
                  <a:srgbClr val="000099"/>
                </a:solidFill>
                <a:latin typeface="Times New Roman" pitchFamily="18" charset="0"/>
                <a:ea typeface="メイリオ" pitchFamily="50" charset="-128"/>
                <a:cs typeface="Times New Roman" pitchFamily="18" charset="0"/>
              </a:rPr>
              <a:t>-connect</a:t>
            </a:r>
            <a:r>
              <a:rPr lang="en-US" altLang="ja-JP" sz="2000" dirty="0">
                <a:solidFill>
                  <a:srgbClr val="000099"/>
                </a:solidFill>
                <a:latin typeface="メイリオ" pitchFamily="50" charset="-128"/>
                <a:ea typeface="メイリオ" pitchFamily="50" charset="-128"/>
                <a:cs typeface="メイリオ" pitchFamily="50" charset="-128"/>
              </a:rPr>
              <a:t> </a:t>
            </a:r>
            <a:r>
              <a:rPr lang="ja-JP" altLang="en-US" sz="2000" dirty="0">
                <a:solidFill>
                  <a:srgbClr val="000099"/>
                </a:solidFill>
                <a:latin typeface="メイリオ" pitchFamily="50" charset="-128"/>
                <a:ea typeface="メイリオ" pitchFamily="50" charset="-128"/>
                <a:cs typeface="メイリオ" pitchFamily="50" charset="-128"/>
              </a:rPr>
              <a:t>のファイルトリガー設定画面</a:t>
            </a:r>
            <a:r>
              <a:rPr lang="en-US" altLang="ja-JP" sz="2000" b="1" dirty="0">
                <a:solidFill>
                  <a:srgbClr val="000099"/>
                </a:solidFill>
                <a:latin typeface="メイリオ" pitchFamily="50" charset="-128"/>
                <a:ea typeface="メイリオ" pitchFamily="50" charset="-128"/>
                <a:cs typeface="メイリオ" pitchFamily="50" charset="-128"/>
              </a:rPr>
              <a:t>】</a:t>
            </a:r>
          </a:p>
        </p:txBody>
      </p:sp>
      <p:sp>
        <p:nvSpPr>
          <p:cNvPr id="243717" name="AutoShape 5"/>
          <p:cNvSpPr>
            <a:spLocks noChangeArrowheads="1"/>
          </p:cNvSpPr>
          <p:nvPr/>
        </p:nvSpPr>
        <p:spPr bwMode="auto">
          <a:xfrm>
            <a:off x="5292725" y="1711325"/>
            <a:ext cx="1943571" cy="622300"/>
          </a:xfrm>
          <a:prstGeom prst="wedgeRoundRectCallout">
            <a:avLst>
              <a:gd name="adj1" fmla="val -120194"/>
              <a:gd name="adj2" fmla="val 264032"/>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ja-JP" altLang="en-US" sz="1200" dirty="0">
                <a:solidFill>
                  <a:schemeClr val="tx1"/>
                </a:solidFill>
                <a:latin typeface="メイリオ" pitchFamily="50" charset="-128"/>
                <a:ea typeface="メイリオ" pitchFamily="50" charset="-128"/>
                <a:cs typeface="メイリオ" pitchFamily="50" charset="-128"/>
              </a:rPr>
              <a:t>サーバー上のフォルダと</a:t>
            </a:r>
          </a:p>
          <a:p>
            <a:pPr algn="l">
              <a:defRPr/>
            </a:pPr>
            <a:r>
              <a:rPr lang="ja-JP" altLang="en-US" sz="1200" dirty="0">
                <a:solidFill>
                  <a:schemeClr val="tx1"/>
                </a:solidFill>
                <a:latin typeface="メイリオ" pitchFamily="50" charset="-128"/>
                <a:ea typeface="メイリオ" pitchFamily="50" charset="-128"/>
                <a:cs typeface="メイリオ" pitchFamily="50" charset="-128"/>
              </a:rPr>
              <a:t>ファイル名を指定する</a:t>
            </a:r>
            <a:endParaRPr lang="ja-JP" altLang="en-US" sz="1000" dirty="0">
              <a:solidFill>
                <a:schemeClr val="tx1"/>
              </a:solidFill>
              <a:latin typeface="メイリオ" pitchFamily="50" charset="-128"/>
              <a:ea typeface="メイリオ" pitchFamily="50" charset="-128"/>
              <a:cs typeface="メイリオ" pitchFamily="50" charset="-128"/>
            </a:endParaRPr>
          </a:p>
        </p:txBody>
      </p:sp>
      <p:sp>
        <p:nvSpPr>
          <p:cNvPr id="243718" name="AutoShape 6"/>
          <p:cNvSpPr>
            <a:spLocks noChangeArrowheads="1"/>
          </p:cNvSpPr>
          <p:nvPr/>
        </p:nvSpPr>
        <p:spPr bwMode="auto">
          <a:xfrm>
            <a:off x="2232025" y="1628775"/>
            <a:ext cx="1800225" cy="785813"/>
          </a:xfrm>
          <a:prstGeom prst="wedgeRoundRectCallout">
            <a:avLst>
              <a:gd name="adj1" fmla="val -26366"/>
              <a:gd name="adj2" fmla="val 172222"/>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ja-JP" altLang="en-US" sz="1200" dirty="0">
                <a:solidFill>
                  <a:schemeClr val="tx1"/>
                </a:solidFill>
                <a:latin typeface="メイリオ" pitchFamily="50" charset="-128"/>
                <a:ea typeface="メイリオ" pitchFamily="50" charset="-128"/>
                <a:cs typeface="メイリオ" pitchFamily="50" charset="-128"/>
              </a:rPr>
              <a:t>監視イベントは</a:t>
            </a:r>
          </a:p>
          <a:p>
            <a:pPr algn="l">
              <a:defRPr/>
            </a:pPr>
            <a:r>
              <a:rPr lang="ja-JP" altLang="en-US" sz="1200" dirty="0">
                <a:solidFill>
                  <a:schemeClr val="tx1"/>
                </a:solidFill>
                <a:latin typeface="メイリオ" pitchFamily="50" charset="-128"/>
                <a:ea typeface="メイリオ" pitchFamily="50" charset="-128"/>
                <a:cs typeface="メイリオ" pitchFamily="50" charset="-128"/>
              </a:rPr>
              <a:t>新規、更新、削除から</a:t>
            </a:r>
          </a:p>
          <a:p>
            <a:pPr algn="l">
              <a:defRPr/>
            </a:pPr>
            <a:r>
              <a:rPr lang="ja-JP" altLang="en-US" sz="1200" dirty="0">
                <a:solidFill>
                  <a:schemeClr val="tx1"/>
                </a:solidFill>
                <a:latin typeface="メイリオ" pitchFamily="50" charset="-128"/>
                <a:ea typeface="メイリオ" pitchFamily="50" charset="-128"/>
                <a:cs typeface="メイリオ" pitchFamily="50" charset="-128"/>
              </a:rPr>
              <a:t>選択可能</a:t>
            </a:r>
          </a:p>
        </p:txBody>
      </p:sp>
      <p:pic>
        <p:nvPicPr>
          <p:cNvPr id="37896" name="Picture 7"/>
          <p:cNvPicPr>
            <a:picLocks noChangeAspect="1" noChangeArrowheads="1"/>
          </p:cNvPicPr>
          <p:nvPr/>
        </p:nvPicPr>
        <p:blipFill>
          <a:blip r:embed="rId4" cstate="screen"/>
          <a:srcRect/>
          <a:stretch>
            <a:fillRect/>
          </a:stretch>
        </p:blipFill>
        <p:spPr bwMode="auto">
          <a:xfrm>
            <a:off x="5292725" y="3209925"/>
            <a:ext cx="3240088" cy="3103563"/>
          </a:xfrm>
          <a:prstGeom prst="rect">
            <a:avLst/>
          </a:prstGeom>
          <a:noFill/>
          <a:ln w="9525">
            <a:noFill/>
            <a:miter lim="800000"/>
            <a:headEnd/>
            <a:tailEnd/>
          </a:ln>
        </p:spPr>
      </p:pic>
      <p:sp>
        <p:nvSpPr>
          <p:cNvPr id="243720" name="AutoShape 8"/>
          <p:cNvSpPr>
            <a:spLocks noChangeArrowheads="1"/>
          </p:cNvSpPr>
          <p:nvPr/>
        </p:nvSpPr>
        <p:spPr bwMode="auto">
          <a:xfrm>
            <a:off x="431800" y="5786438"/>
            <a:ext cx="1800225" cy="539750"/>
          </a:xfrm>
          <a:prstGeom prst="wedgeRoundRectCallout">
            <a:avLst>
              <a:gd name="adj1" fmla="val 36862"/>
              <a:gd name="adj2" fmla="val -286469"/>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ja-JP" altLang="en-US" sz="1200">
                <a:solidFill>
                  <a:schemeClr val="tx1"/>
                </a:solidFill>
                <a:latin typeface="メイリオ" pitchFamily="50" charset="-128"/>
                <a:ea typeface="メイリオ" pitchFamily="50" charset="-128"/>
                <a:cs typeface="メイリオ" pitchFamily="50" charset="-128"/>
              </a:rPr>
              <a:t>終了時オプションの</a:t>
            </a:r>
          </a:p>
          <a:p>
            <a:pPr algn="l">
              <a:defRPr/>
            </a:pPr>
            <a:r>
              <a:rPr lang="ja-JP" altLang="en-US" sz="1200">
                <a:solidFill>
                  <a:schemeClr val="tx1"/>
                </a:solidFill>
                <a:latin typeface="メイリオ" pitchFamily="50" charset="-128"/>
                <a:ea typeface="メイリオ" pitchFamily="50" charset="-128"/>
                <a:cs typeface="メイリオ" pitchFamily="50" charset="-128"/>
              </a:rPr>
              <a:t>指定可能</a:t>
            </a:r>
          </a:p>
        </p:txBody>
      </p:sp>
      <p:sp>
        <p:nvSpPr>
          <p:cNvPr id="37898" name="スライド番号プレースホルダ 5"/>
          <p:cNvSpPr txBox="1">
            <a:spLocks/>
          </p:cNvSpPr>
          <p:nvPr/>
        </p:nvSpPr>
        <p:spPr bwMode="auto">
          <a:xfrm>
            <a:off x="8118475" y="6462713"/>
            <a:ext cx="719138" cy="179387"/>
          </a:xfrm>
          <a:prstGeom prst="rect">
            <a:avLst/>
          </a:prstGeom>
          <a:noFill/>
          <a:ln w="9525">
            <a:noFill/>
            <a:miter lim="800000"/>
            <a:headEnd/>
            <a:tailEnd/>
          </a:ln>
        </p:spPr>
        <p:txBody>
          <a:bodyPr lIns="0" tIns="0" rIns="0" bIns="0" anchor="ctr"/>
          <a:lstStyle/>
          <a:p>
            <a:pPr algn="r"/>
            <a:fld id="{9A83CAB7-D19B-4E5D-ABEB-24A9713BAC42}" type="slidenum">
              <a:rPr lang="en-US" altLang="ja-JP" sz="900"/>
              <a:pPr algn="r"/>
              <a:t>25</a:t>
            </a:fld>
            <a:endParaRPr lang="en-US" altLang="ja-JP" sz="900"/>
          </a:p>
        </p:txBody>
      </p:sp>
      <p:sp>
        <p:nvSpPr>
          <p:cNvPr id="12"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利用例①　エクセルから仕訳一括登録</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b="1" dirty="0" smtClean="0">
                <a:latin typeface="Times New Roman" pitchFamily="18" charset="0"/>
                <a:ea typeface="メイリオ" pitchFamily="50" charset="-128"/>
                <a:cs typeface="Times New Roman" pitchFamily="18" charset="0"/>
              </a:rPr>
              <a:t>CORE</a:t>
            </a:r>
            <a:r>
              <a:rPr lang="ja-JP" altLang="en-US" sz="2000" dirty="0" smtClean="0">
                <a:latin typeface="メイリオ" pitchFamily="50" charset="-128"/>
                <a:ea typeface="メイリオ" pitchFamily="50" charset="-128"/>
                <a:cs typeface="メイリオ" pitchFamily="50" charset="-128"/>
              </a:rPr>
              <a:t>アダプタ の活用例）</a:t>
            </a:r>
          </a:p>
        </p:txBody>
      </p:sp>
      <p:pic>
        <p:nvPicPr>
          <p:cNvPr id="38915" name="Picture 14"/>
          <p:cNvPicPr>
            <a:picLocks noGrp="1" noChangeAspect="1" noChangeArrowheads="1"/>
          </p:cNvPicPr>
          <p:nvPr>
            <p:ph sz="half" idx="1"/>
          </p:nvPr>
        </p:nvPicPr>
        <p:blipFill>
          <a:blip r:embed="rId3" cstate="screen"/>
          <a:srcRect/>
          <a:stretch>
            <a:fillRect/>
          </a:stretch>
        </p:blipFill>
        <p:spPr>
          <a:xfrm>
            <a:off x="866775" y="2111375"/>
            <a:ext cx="2925763" cy="1403350"/>
          </a:xfrm>
          <a:noFill/>
        </p:spPr>
      </p:pic>
      <p:sp>
        <p:nvSpPr>
          <p:cNvPr id="38916" name="スライド番号プレースホルダ 5"/>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C5FD4B16-455B-428A-B52D-1AD4531C6C0E}" type="slidenum">
              <a:rPr lang="en-US" altLang="ja-JP" smtClean="0">
                <a:ea typeface="ＭＳ Ｐゴシック" charset="-128"/>
              </a:rPr>
              <a:pPr/>
              <a:t>26</a:t>
            </a:fld>
            <a:endParaRPr lang="en-US" altLang="ja-JP" smtClean="0">
              <a:ea typeface="ＭＳ Ｐゴシック" charset="-128"/>
            </a:endParaRPr>
          </a:p>
        </p:txBody>
      </p:sp>
      <p:sp>
        <p:nvSpPr>
          <p:cNvPr id="38917" name="Text Box 3"/>
          <p:cNvSpPr txBox="1">
            <a:spLocks noChangeArrowheads="1"/>
          </p:cNvSpPr>
          <p:nvPr/>
        </p:nvSpPr>
        <p:spPr bwMode="auto">
          <a:xfrm>
            <a:off x="179388" y="1341438"/>
            <a:ext cx="8532812" cy="701675"/>
          </a:xfrm>
          <a:prstGeom prst="rect">
            <a:avLst/>
          </a:prstGeom>
          <a:noFill/>
          <a:ln w="9525" algn="ctr">
            <a:noFill/>
            <a:miter lim="800000"/>
            <a:headEnd/>
            <a:tailEnd/>
          </a:ln>
        </p:spPr>
        <p:txBody>
          <a:bodyPr>
            <a:spAutoFit/>
          </a:bodyPr>
          <a:lstStyle/>
          <a:p>
            <a:pPr algn="l"/>
            <a:r>
              <a:rPr lang="en-US" altLang="ja-JP" sz="2000" b="1" dirty="0">
                <a:solidFill>
                  <a:srgbClr val="000099"/>
                </a:solidFill>
                <a:latin typeface="メイリオ" pitchFamily="50" charset="-128"/>
                <a:ea typeface="メイリオ" pitchFamily="50" charset="-128"/>
                <a:cs typeface="メイリオ" pitchFamily="50" charset="-128"/>
              </a:rPr>
              <a:t>【</a:t>
            </a:r>
            <a:r>
              <a:rPr lang="en-US" altLang="ja-JP" sz="2000" b="1" i="1" dirty="0">
                <a:solidFill>
                  <a:srgbClr val="000099"/>
                </a:solidFill>
                <a:latin typeface="Times New Roman" pitchFamily="18" charset="0"/>
                <a:ea typeface="メイリオ" pitchFamily="50" charset="-128"/>
                <a:cs typeface="Times New Roman" pitchFamily="18" charset="0"/>
              </a:rPr>
              <a:t>SuperStream</a:t>
            </a:r>
            <a:r>
              <a:rPr lang="en-US" altLang="ja-JP" sz="2000" b="1" dirty="0">
                <a:solidFill>
                  <a:srgbClr val="000099"/>
                </a:solidFill>
                <a:latin typeface="Times New Roman" pitchFamily="18" charset="0"/>
                <a:ea typeface="メイリオ" pitchFamily="50" charset="-128"/>
                <a:cs typeface="Times New Roman" pitchFamily="18" charset="0"/>
              </a:rPr>
              <a:t>-connect</a:t>
            </a:r>
            <a:r>
              <a:rPr lang="en-US" altLang="ja-JP" sz="2000" b="1" dirty="0">
                <a:solidFill>
                  <a:srgbClr val="000099"/>
                </a:solidFill>
                <a:latin typeface="メイリオ" pitchFamily="50" charset="-128"/>
                <a:ea typeface="メイリオ" pitchFamily="50" charset="-128"/>
                <a:cs typeface="メイリオ" pitchFamily="50" charset="-128"/>
              </a:rPr>
              <a:t> </a:t>
            </a:r>
            <a:r>
              <a:rPr lang="ja-JP" altLang="en-US" sz="2000" dirty="0">
                <a:solidFill>
                  <a:srgbClr val="000099"/>
                </a:solidFill>
                <a:latin typeface="メイリオ" pitchFamily="50" charset="-128"/>
                <a:ea typeface="メイリオ" pitchFamily="50" charset="-128"/>
                <a:cs typeface="メイリオ" pitchFamily="50" charset="-128"/>
              </a:rPr>
              <a:t>利用時の運用イメージ</a:t>
            </a:r>
            <a:r>
              <a:rPr lang="en-US" altLang="ja-JP" sz="2000" b="1" dirty="0">
                <a:solidFill>
                  <a:srgbClr val="000099"/>
                </a:solidFill>
                <a:latin typeface="メイリオ" pitchFamily="50" charset="-128"/>
                <a:ea typeface="メイリオ" pitchFamily="50" charset="-128"/>
                <a:cs typeface="メイリオ" pitchFamily="50" charset="-128"/>
              </a:rPr>
              <a:t>】</a:t>
            </a:r>
          </a:p>
          <a:p>
            <a:pPr algn="l"/>
            <a:endParaRPr lang="en-US" altLang="ja-JP" sz="2000" b="1" dirty="0">
              <a:solidFill>
                <a:srgbClr val="000099"/>
              </a:solidFill>
              <a:latin typeface="メイリオ" pitchFamily="50" charset="-128"/>
              <a:ea typeface="メイリオ" pitchFamily="50" charset="-128"/>
              <a:cs typeface="メイリオ" pitchFamily="50" charset="-128"/>
            </a:endParaRPr>
          </a:p>
        </p:txBody>
      </p:sp>
      <p:pic>
        <p:nvPicPr>
          <p:cNvPr id="38918" name="Picture 4"/>
          <p:cNvPicPr>
            <a:picLocks noChangeAspect="1" noChangeArrowheads="1"/>
          </p:cNvPicPr>
          <p:nvPr/>
        </p:nvPicPr>
        <p:blipFill>
          <a:blip r:embed="rId4" cstate="screen"/>
          <a:srcRect/>
          <a:stretch>
            <a:fillRect/>
          </a:stretch>
        </p:blipFill>
        <p:spPr bwMode="auto">
          <a:xfrm>
            <a:off x="5111750" y="3109913"/>
            <a:ext cx="3240088" cy="2135187"/>
          </a:xfrm>
          <a:prstGeom prst="rect">
            <a:avLst/>
          </a:prstGeom>
          <a:noFill/>
          <a:ln w="9525">
            <a:noFill/>
            <a:miter lim="800000"/>
            <a:headEnd/>
            <a:tailEnd/>
          </a:ln>
        </p:spPr>
      </p:pic>
      <p:pic>
        <p:nvPicPr>
          <p:cNvPr id="38919" name="Picture 5"/>
          <p:cNvPicPr>
            <a:picLocks noChangeAspect="1" noChangeArrowheads="1"/>
          </p:cNvPicPr>
          <p:nvPr/>
        </p:nvPicPr>
        <p:blipFill>
          <a:blip r:embed="rId5" cstate="screen"/>
          <a:srcRect/>
          <a:stretch>
            <a:fillRect/>
          </a:stretch>
        </p:blipFill>
        <p:spPr bwMode="auto">
          <a:xfrm>
            <a:off x="5111750" y="5567363"/>
            <a:ext cx="3668713" cy="817562"/>
          </a:xfrm>
          <a:prstGeom prst="rect">
            <a:avLst/>
          </a:prstGeom>
          <a:noFill/>
          <a:ln w="9525">
            <a:solidFill>
              <a:schemeClr val="tx1"/>
            </a:solidFill>
            <a:miter lim="800000"/>
            <a:headEnd/>
            <a:tailEnd/>
          </a:ln>
        </p:spPr>
      </p:pic>
      <p:pic>
        <p:nvPicPr>
          <p:cNvPr id="38920" name="Picture 6"/>
          <p:cNvPicPr>
            <a:picLocks noChangeAspect="1" noChangeArrowheads="1"/>
          </p:cNvPicPr>
          <p:nvPr/>
        </p:nvPicPr>
        <p:blipFill>
          <a:blip r:embed="rId6" cstate="screen"/>
          <a:srcRect/>
          <a:stretch>
            <a:fillRect/>
          </a:stretch>
        </p:blipFill>
        <p:spPr bwMode="auto">
          <a:xfrm>
            <a:off x="1208088" y="4205288"/>
            <a:ext cx="2643187" cy="2103437"/>
          </a:xfrm>
          <a:prstGeom prst="rect">
            <a:avLst/>
          </a:prstGeom>
          <a:noFill/>
          <a:ln w="9525">
            <a:noFill/>
            <a:miter lim="800000"/>
            <a:headEnd/>
            <a:tailEnd/>
          </a:ln>
        </p:spPr>
      </p:pic>
      <p:sp>
        <p:nvSpPr>
          <p:cNvPr id="38921" name="Rectangle 9"/>
          <p:cNvSpPr>
            <a:spLocks noChangeArrowheads="1"/>
          </p:cNvSpPr>
          <p:nvPr/>
        </p:nvSpPr>
        <p:spPr bwMode="auto">
          <a:xfrm>
            <a:off x="217488" y="3624263"/>
            <a:ext cx="4903907" cy="584775"/>
          </a:xfrm>
          <a:prstGeom prst="rect">
            <a:avLst/>
          </a:prstGeom>
          <a:noFill/>
          <a:ln w="9525">
            <a:noFill/>
            <a:miter lim="800000"/>
            <a:headEnd/>
            <a:tailEnd/>
          </a:ln>
        </p:spPr>
        <p:txBody>
          <a:bodyPr wrap="none">
            <a:spAutoFit/>
          </a:bodyPr>
          <a:lstStyle/>
          <a:p>
            <a:pPr algn="l"/>
            <a:r>
              <a:rPr lang="en-US" altLang="ja-JP" sz="1600" dirty="0">
                <a:solidFill>
                  <a:srgbClr val="000099"/>
                </a:solidFill>
                <a:latin typeface="メイリオ" pitchFamily="50" charset="-128"/>
                <a:ea typeface="メイリオ" pitchFamily="50" charset="-128"/>
                <a:cs typeface="メイリオ" pitchFamily="50" charset="-128"/>
              </a:rPr>
              <a:t>②</a:t>
            </a:r>
            <a:r>
              <a:rPr lang="ja-JP" altLang="en-US" sz="1600" dirty="0">
                <a:solidFill>
                  <a:srgbClr val="000099"/>
                </a:solidFill>
                <a:latin typeface="メイリオ" pitchFamily="50" charset="-128"/>
                <a:ea typeface="メイリオ" pitchFamily="50" charset="-128"/>
                <a:cs typeface="メイリオ" pitchFamily="50" charset="-128"/>
              </a:rPr>
              <a:t>サーバー上の共有フォルダにドラック＆</a:t>
            </a:r>
            <a:r>
              <a:rPr lang="ja-JP" altLang="en-US" sz="1600" dirty="0" smtClean="0">
                <a:solidFill>
                  <a:srgbClr val="000099"/>
                </a:solidFill>
                <a:latin typeface="メイリオ" pitchFamily="50" charset="-128"/>
                <a:ea typeface="メイリオ" pitchFamily="50" charset="-128"/>
                <a:cs typeface="メイリオ" pitchFamily="50" charset="-128"/>
              </a:rPr>
              <a:t>ドロップ</a:t>
            </a:r>
            <a:endParaRPr lang="en-US" altLang="ja-JP" sz="1600" dirty="0" smtClean="0">
              <a:solidFill>
                <a:srgbClr val="000099"/>
              </a:solidFill>
              <a:latin typeface="メイリオ" pitchFamily="50" charset="-128"/>
              <a:ea typeface="メイリオ" pitchFamily="50" charset="-128"/>
              <a:cs typeface="メイリオ" pitchFamily="50" charset="-128"/>
            </a:endParaRPr>
          </a:p>
          <a:p>
            <a:pPr algn="l"/>
            <a:r>
              <a:rPr lang="ja-JP" altLang="en-US" sz="1600" dirty="0" smtClean="0">
                <a:solidFill>
                  <a:srgbClr val="000099"/>
                </a:solidFill>
                <a:latin typeface="メイリオ" pitchFamily="50" charset="-128"/>
                <a:ea typeface="メイリオ" pitchFamily="50" charset="-128"/>
                <a:cs typeface="メイリオ" pitchFamily="50" charset="-128"/>
              </a:rPr>
              <a:t>　でエクセルファイル</a:t>
            </a:r>
            <a:r>
              <a:rPr lang="ja-JP" altLang="en-US" sz="1600" dirty="0">
                <a:solidFill>
                  <a:srgbClr val="000099"/>
                </a:solidFill>
                <a:latin typeface="メイリオ" pitchFamily="50" charset="-128"/>
                <a:ea typeface="メイリオ" pitchFamily="50" charset="-128"/>
                <a:cs typeface="メイリオ" pitchFamily="50" charset="-128"/>
              </a:rPr>
              <a:t>をアップする</a:t>
            </a:r>
          </a:p>
        </p:txBody>
      </p:sp>
      <p:sp>
        <p:nvSpPr>
          <p:cNvPr id="38922" name="Rectangle 10"/>
          <p:cNvSpPr>
            <a:spLocks noChangeArrowheads="1"/>
          </p:cNvSpPr>
          <p:nvPr/>
        </p:nvSpPr>
        <p:spPr bwMode="auto">
          <a:xfrm>
            <a:off x="4932363" y="2528888"/>
            <a:ext cx="3262432" cy="584775"/>
          </a:xfrm>
          <a:prstGeom prst="rect">
            <a:avLst/>
          </a:prstGeom>
          <a:noFill/>
          <a:ln w="9525">
            <a:noFill/>
            <a:miter lim="800000"/>
            <a:headEnd/>
            <a:tailEnd/>
          </a:ln>
        </p:spPr>
        <p:txBody>
          <a:bodyPr wrap="none">
            <a:spAutoFit/>
          </a:bodyPr>
          <a:lstStyle/>
          <a:p>
            <a:pPr algn="l"/>
            <a:r>
              <a:rPr lang="en-US" altLang="ja-JP" sz="1600">
                <a:solidFill>
                  <a:srgbClr val="000099"/>
                </a:solidFill>
                <a:latin typeface="メイリオ" pitchFamily="50" charset="-128"/>
                <a:ea typeface="メイリオ" pitchFamily="50" charset="-128"/>
                <a:cs typeface="メイリオ" pitchFamily="50" charset="-128"/>
              </a:rPr>
              <a:t>③</a:t>
            </a:r>
            <a:r>
              <a:rPr lang="ja-JP" altLang="en-US" sz="1600">
                <a:solidFill>
                  <a:srgbClr val="000099"/>
                </a:solidFill>
                <a:latin typeface="メイリオ" pitchFamily="50" charset="-128"/>
                <a:ea typeface="メイリオ" pitchFamily="50" charset="-128"/>
                <a:cs typeface="メイリオ" pitchFamily="50" charset="-128"/>
              </a:rPr>
              <a:t>自動で取り込みが実行され、</a:t>
            </a:r>
          </a:p>
          <a:p>
            <a:pPr algn="l"/>
            <a:r>
              <a:rPr lang="ja-JP" altLang="en-US" sz="1600">
                <a:solidFill>
                  <a:srgbClr val="000099"/>
                </a:solidFill>
                <a:latin typeface="メイリオ" pitchFamily="50" charset="-128"/>
                <a:ea typeface="メイリオ" pitchFamily="50" charset="-128"/>
                <a:cs typeface="メイリオ" pitchFamily="50" charset="-128"/>
              </a:rPr>
              <a:t>　結果が通知メールで返ってくる</a:t>
            </a:r>
          </a:p>
        </p:txBody>
      </p:sp>
      <p:sp>
        <p:nvSpPr>
          <p:cNvPr id="38923" name="Arc 11"/>
          <p:cNvSpPr>
            <a:spLocks/>
          </p:cNvSpPr>
          <p:nvPr/>
        </p:nvSpPr>
        <p:spPr bwMode="auto">
          <a:xfrm>
            <a:off x="836613" y="4752975"/>
            <a:ext cx="1574800" cy="344488"/>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000099"/>
            </a:solidFill>
            <a:round/>
            <a:headEnd/>
            <a:tailEnd type="triangle" w="med" len="med"/>
          </a:ln>
        </p:spPr>
        <p:txBody>
          <a:bodyPr wrap="none" anchor="ctr"/>
          <a:lstStyle/>
          <a:p>
            <a:endParaRPr lang="ja-JP" altLang="en-US"/>
          </a:p>
        </p:txBody>
      </p:sp>
      <p:sp>
        <p:nvSpPr>
          <p:cNvPr id="38924" name="Rectangle 12"/>
          <p:cNvSpPr>
            <a:spLocks noChangeArrowheads="1"/>
          </p:cNvSpPr>
          <p:nvPr/>
        </p:nvSpPr>
        <p:spPr bwMode="auto">
          <a:xfrm>
            <a:off x="5111750" y="5245100"/>
            <a:ext cx="2646878" cy="338554"/>
          </a:xfrm>
          <a:prstGeom prst="rect">
            <a:avLst/>
          </a:prstGeom>
          <a:noFill/>
          <a:ln w="9525">
            <a:noFill/>
            <a:miter lim="800000"/>
            <a:headEnd/>
            <a:tailEnd/>
          </a:ln>
        </p:spPr>
        <p:txBody>
          <a:bodyPr wrap="none">
            <a:spAutoFit/>
          </a:bodyPr>
          <a:lstStyle/>
          <a:p>
            <a:pPr algn="l"/>
            <a:r>
              <a:rPr lang="en-US" altLang="ja-JP" sz="1600">
                <a:solidFill>
                  <a:srgbClr val="000099"/>
                </a:solidFill>
                <a:latin typeface="メイリオ" pitchFamily="50" charset="-128"/>
                <a:ea typeface="メイリオ" pitchFamily="50" charset="-128"/>
                <a:cs typeface="メイリオ" pitchFamily="50" charset="-128"/>
              </a:rPr>
              <a:t>※</a:t>
            </a:r>
            <a:r>
              <a:rPr lang="ja-JP" altLang="en-US" sz="1600">
                <a:solidFill>
                  <a:srgbClr val="000099"/>
                </a:solidFill>
                <a:latin typeface="メイリオ" pitchFamily="50" charset="-128"/>
                <a:ea typeface="メイリオ" pitchFamily="50" charset="-128"/>
                <a:cs typeface="メイリオ" pitchFamily="50" charset="-128"/>
              </a:rPr>
              <a:t>サーバー上には実行ログ</a:t>
            </a:r>
          </a:p>
        </p:txBody>
      </p:sp>
      <p:sp>
        <p:nvSpPr>
          <p:cNvPr id="38925" name="Rectangle 15"/>
          <p:cNvSpPr>
            <a:spLocks noChangeArrowheads="1"/>
          </p:cNvSpPr>
          <p:nvPr/>
        </p:nvSpPr>
        <p:spPr bwMode="auto">
          <a:xfrm>
            <a:off x="250825" y="1773238"/>
            <a:ext cx="4493538" cy="338554"/>
          </a:xfrm>
          <a:prstGeom prst="rect">
            <a:avLst/>
          </a:prstGeom>
          <a:noFill/>
          <a:ln w="9525">
            <a:noFill/>
            <a:miter lim="800000"/>
            <a:headEnd/>
            <a:tailEnd/>
          </a:ln>
        </p:spPr>
        <p:txBody>
          <a:bodyPr wrap="none">
            <a:spAutoFit/>
          </a:bodyPr>
          <a:lstStyle/>
          <a:p>
            <a:pPr algn="l"/>
            <a:r>
              <a:rPr lang="en-US" altLang="ja-JP" sz="1600" dirty="0">
                <a:solidFill>
                  <a:srgbClr val="000099"/>
                </a:solidFill>
                <a:latin typeface="メイリオ" pitchFamily="50" charset="-128"/>
                <a:ea typeface="メイリオ" pitchFamily="50" charset="-128"/>
                <a:cs typeface="メイリオ" pitchFamily="50" charset="-128"/>
              </a:rPr>
              <a:t>①</a:t>
            </a:r>
            <a:r>
              <a:rPr lang="ja-JP" altLang="en-US" sz="1600" dirty="0">
                <a:solidFill>
                  <a:srgbClr val="000099"/>
                </a:solidFill>
                <a:latin typeface="メイリオ" pitchFamily="50" charset="-128"/>
                <a:ea typeface="メイリオ" pitchFamily="50" charset="-128"/>
                <a:cs typeface="メイリオ" pitchFamily="50" charset="-128"/>
              </a:rPr>
              <a:t>エクセルファイルで仕訳データを作って保存</a:t>
            </a:r>
          </a:p>
        </p:txBody>
      </p:sp>
      <p:grpSp>
        <p:nvGrpSpPr>
          <p:cNvPr id="38927" name="グループ化 20"/>
          <p:cNvGrpSpPr>
            <a:grpSpLocks/>
          </p:cNvGrpSpPr>
          <p:nvPr/>
        </p:nvGrpSpPr>
        <p:grpSpPr bwMode="auto">
          <a:xfrm>
            <a:off x="7629525" y="1268413"/>
            <a:ext cx="1335088" cy="1743075"/>
            <a:chOff x="7629030" y="1268760"/>
            <a:chExt cx="1335458" cy="1743075"/>
          </a:xfrm>
        </p:grpSpPr>
        <p:pic>
          <p:nvPicPr>
            <p:cNvPr id="38930" name="Picture 10" descr="logo_base_human_norm01"/>
            <p:cNvPicPr>
              <a:picLocks noChangeAspect="1" noChangeArrowheads="1"/>
            </p:cNvPicPr>
            <p:nvPr/>
          </p:nvPicPr>
          <p:blipFill>
            <a:blip r:embed="rId7" cstate="screen"/>
            <a:srcRect/>
            <a:stretch>
              <a:fillRect/>
            </a:stretch>
          </p:blipFill>
          <p:spPr bwMode="auto">
            <a:xfrm>
              <a:off x="7629030" y="1700808"/>
              <a:ext cx="759393" cy="1311027"/>
            </a:xfrm>
            <a:prstGeom prst="rect">
              <a:avLst/>
            </a:prstGeom>
            <a:noFill/>
            <a:ln w="9525">
              <a:noFill/>
              <a:miter lim="800000"/>
              <a:headEnd/>
              <a:tailEnd/>
            </a:ln>
          </p:spPr>
        </p:pic>
        <p:sp>
          <p:nvSpPr>
            <p:cNvPr id="19" name="円形吹き出し 18"/>
            <p:cNvSpPr/>
            <p:nvPr/>
          </p:nvSpPr>
          <p:spPr>
            <a:xfrm>
              <a:off x="8316608" y="1268760"/>
              <a:ext cx="647880" cy="576262"/>
            </a:xfrm>
            <a:prstGeom prst="wedgeEllipseCallout">
              <a:avLst>
                <a:gd name="adj1" fmla="val -41997"/>
                <a:gd name="adj2" fmla="val 61117"/>
              </a:avLst>
            </a:prstGeom>
          </p:spPr>
          <p:style>
            <a:lnRef idx="1">
              <a:schemeClr val="accent1"/>
            </a:lnRef>
            <a:fillRef idx="2">
              <a:schemeClr val="accent1"/>
            </a:fillRef>
            <a:effectRef idx="1">
              <a:schemeClr val="accent1"/>
            </a:effectRef>
            <a:fontRef idx="minor">
              <a:schemeClr val="dk1"/>
            </a:fontRef>
          </p:style>
          <p:txBody>
            <a:bodyPr anchor="ctr"/>
            <a:lstStyle/>
            <a:p>
              <a:pPr>
                <a:defRPr/>
              </a:pPr>
              <a:r>
                <a:rPr lang="ja-JP" altLang="en-US" sz="1500" b="1" dirty="0">
                  <a:latin typeface="メイリオ" pitchFamily="50" charset="-128"/>
                  <a:ea typeface="メイリオ" pitchFamily="50" charset="-128"/>
                  <a:cs typeface="メイリオ" pitchFamily="50" charset="-128"/>
                </a:rPr>
                <a:t>♪</a:t>
              </a:r>
            </a:p>
          </p:txBody>
        </p:sp>
      </p:grpSp>
      <p:pic>
        <p:nvPicPr>
          <p:cNvPr id="38928" name="Picture 7"/>
          <p:cNvPicPr>
            <a:picLocks noChangeAspect="1" noChangeArrowheads="1"/>
          </p:cNvPicPr>
          <p:nvPr/>
        </p:nvPicPr>
        <p:blipFill>
          <a:blip r:embed="rId8" cstate="screen"/>
          <a:srcRect/>
          <a:stretch>
            <a:fillRect/>
          </a:stretch>
        </p:blipFill>
        <p:spPr bwMode="auto">
          <a:xfrm>
            <a:off x="309563" y="4365625"/>
            <a:ext cx="446087" cy="631825"/>
          </a:xfrm>
          <a:prstGeom prst="rect">
            <a:avLst/>
          </a:prstGeom>
          <a:noFill/>
          <a:ln w="9525">
            <a:noFill/>
            <a:miter lim="800000"/>
            <a:headEnd/>
            <a:tailEnd/>
          </a:ln>
        </p:spPr>
      </p:pic>
      <p:pic>
        <p:nvPicPr>
          <p:cNvPr id="38929" name="Picture 7"/>
          <p:cNvPicPr>
            <a:picLocks noChangeAspect="1" noChangeArrowheads="1"/>
          </p:cNvPicPr>
          <p:nvPr/>
        </p:nvPicPr>
        <p:blipFill>
          <a:blip r:embed="rId8" cstate="screen"/>
          <a:srcRect/>
          <a:stretch>
            <a:fillRect/>
          </a:stretch>
        </p:blipFill>
        <p:spPr bwMode="auto">
          <a:xfrm>
            <a:off x="2411413" y="5013325"/>
            <a:ext cx="446087" cy="631825"/>
          </a:xfrm>
          <a:prstGeom prst="rect">
            <a:avLst/>
          </a:prstGeom>
          <a:noFill/>
          <a:ln w="9525">
            <a:noFill/>
            <a:miter lim="800000"/>
            <a:headEnd/>
            <a:tailEnd/>
          </a:ln>
        </p:spPr>
      </p:pic>
      <p:sp>
        <p:nvSpPr>
          <p:cNvPr id="20"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利用例①　エクセルから仕訳一括登録</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b="1" dirty="0" smtClean="0">
                <a:latin typeface="Times New Roman" pitchFamily="18" charset="0"/>
                <a:ea typeface="メイリオ" pitchFamily="50" charset="-128"/>
                <a:cs typeface="Times New Roman" pitchFamily="18" charset="0"/>
              </a:rPr>
              <a:t>CORE</a:t>
            </a:r>
            <a:r>
              <a:rPr lang="ja-JP" altLang="en-US" sz="2000" dirty="0" smtClean="0">
                <a:latin typeface="メイリオ" pitchFamily="50" charset="-128"/>
                <a:ea typeface="メイリオ" pitchFamily="50" charset="-128"/>
                <a:cs typeface="メイリオ" pitchFamily="50" charset="-128"/>
              </a:rPr>
              <a:t>アダプタ の活用例）</a:t>
            </a:r>
          </a:p>
        </p:txBody>
      </p:sp>
      <p:sp>
        <p:nvSpPr>
          <p:cNvPr id="39939" name="スライド番号プレースホルダ 5"/>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8937ACAF-7FB9-421B-9CAD-1246FBD821A7}" type="slidenum">
              <a:rPr lang="en-US" altLang="ja-JP" smtClean="0">
                <a:ea typeface="ＭＳ Ｐゴシック" charset="-128"/>
              </a:rPr>
              <a:pPr/>
              <a:t>27</a:t>
            </a:fld>
            <a:endParaRPr lang="en-US" altLang="ja-JP" smtClean="0">
              <a:ea typeface="ＭＳ Ｐゴシック" charset="-128"/>
            </a:endParaRPr>
          </a:p>
        </p:txBody>
      </p:sp>
      <p:sp>
        <p:nvSpPr>
          <p:cNvPr id="39940" name="Text Box 3"/>
          <p:cNvSpPr txBox="1">
            <a:spLocks noChangeArrowheads="1"/>
          </p:cNvSpPr>
          <p:nvPr/>
        </p:nvSpPr>
        <p:spPr bwMode="auto">
          <a:xfrm>
            <a:off x="107504" y="1484313"/>
            <a:ext cx="8964612" cy="3570208"/>
          </a:xfrm>
          <a:prstGeom prst="rect">
            <a:avLst/>
          </a:prstGeom>
          <a:noFill/>
          <a:ln w="9525" algn="ctr">
            <a:noFill/>
            <a:miter lim="800000"/>
            <a:headEnd/>
            <a:tailEnd/>
          </a:ln>
        </p:spPr>
        <p:txBody>
          <a:bodyPr wrap="square">
            <a:spAutoFit/>
          </a:bodyPr>
          <a:lstStyle/>
          <a:p>
            <a:pPr algn="l"/>
            <a:r>
              <a:rPr lang="en-US" altLang="ja-JP" sz="2000" dirty="0">
                <a:solidFill>
                  <a:srgbClr val="000099"/>
                </a:solidFill>
                <a:latin typeface="メイリオ" pitchFamily="50" charset="-128"/>
                <a:ea typeface="メイリオ" pitchFamily="50" charset="-128"/>
                <a:cs typeface="メイリオ" pitchFamily="50" charset="-128"/>
              </a:rPr>
              <a:t>【</a:t>
            </a:r>
            <a:r>
              <a:rPr lang="ja-JP" altLang="en-US" sz="2000" dirty="0">
                <a:solidFill>
                  <a:srgbClr val="000099"/>
                </a:solidFill>
                <a:latin typeface="メイリオ" pitchFamily="50" charset="-128"/>
                <a:ea typeface="メイリオ" pitchFamily="50" charset="-128"/>
                <a:cs typeface="メイリオ" pitchFamily="50" charset="-128"/>
              </a:rPr>
              <a:t>応用</a:t>
            </a:r>
            <a:r>
              <a:rPr lang="en-US" altLang="ja-JP" sz="2000" dirty="0">
                <a:solidFill>
                  <a:srgbClr val="000099"/>
                </a:solidFill>
                <a:latin typeface="メイリオ" pitchFamily="50" charset="-128"/>
                <a:ea typeface="メイリオ" pitchFamily="50" charset="-128"/>
                <a:cs typeface="メイリオ" pitchFamily="50" charset="-128"/>
              </a:rPr>
              <a:t>】</a:t>
            </a:r>
          </a:p>
          <a:p>
            <a:pPr algn="l"/>
            <a:endParaRPr lang="en-US" altLang="ja-JP" sz="2000" dirty="0">
              <a:solidFill>
                <a:srgbClr val="000099"/>
              </a:solidFill>
              <a:latin typeface="メイリオ" pitchFamily="50" charset="-128"/>
              <a:ea typeface="メイリオ" pitchFamily="50" charset="-128"/>
              <a:cs typeface="メイリオ" pitchFamily="50" charset="-128"/>
            </a:endParaRPr>
          </a:p>
          <a:p>
            <a:pPr algn="l"/>
            <a:r>
              <a:rPr lang="ja-JP" altLang="en-US" sz="2000" dirty="0">
                <a:solidFill>
                  <a:srgbClr val="000099"/>
                </a:solidFill>
                <a:latin typeface="メイリオ" pitchFamily="50" charset="-128"/>
                <a:ea typeface="メイリオ" pitchFamily="50" charset="-128"/>
                <a:cs typeface="メイリオ" pitchFamily="50" charset="-128"/>
              </a:rPr>
              <a:t>・連携先については、</a:t>
            </a:r>
            <a:r>
              <a:rPr lang="en-US" altLang="ja-JP" sz="2000" dirty="0">
                <a:solidFill>
                  <a:srgbClr val="000099"/>
                </a:solidFill>
                <a:latin typeface="メイリオ" pitchFamily="50" charset="-128"/>
                <a:ea typeface="メイリオ" pitchFamily="50" charset="-128"/>
                <a:cs typeface="メイリオ" pitchFamily="50" charset="-128"/>
              </a:rPr>
              <a:t>CORE</a:t>
            </a:r>
            <a:r>
              <a:rPr lang="ja-JP" altLang="en-US" sz="2000" dirty="0">
                <a:solidFill>
                  <a:srgbClr val="000099"/>
                </a:solidFill>
                <a:latin typeface="メイリオ" pitchFamily="50" charset="-128"/>
                <a:ea typeface="メイリオ" pitchFamily="50" charset="-128"/>
                <a:cs typeface="メイリオ" pitchFamily="50" charset="-128"/>
              </a:rPr>
              <a:t>仕訳に限らず、様々な対象に対応可能</a:t>
            </a:r>
          </a:p>
          <a:p>
            <a:pPr algn="l"/>
            <a:endParaRPr lang="ja-JP" altLang="en-US" sz="1800" dirty="0">
              <a:solidFill>
                <a:srgbClr val="000099"/>
              </a:solidFill>
              <a:latin typeface="メイリオ" pitchFamily="50" charset="-128"/>
              <a:ea typeface="メイリオ" pitchFamily="50" charset="-128"/>
              <a:cs typeface="メイリオ" pitchFamily="50" charset="-128"/>
            </a:endParaRPr>
          </a:p>
          <a:p>
            <a:pPr algn="l"/>
            <a:r>
              <a:rPr lang="ja-JP" altLang="en-US" sz="1800" dirty="0">
                <a:solidFill>
                  <a:srgbClr val="000099"/>
                </a:solidFill>
                <a:latin typeface="メイリオ" pitchFamily="50" charset="-128"/>
                <a:ea typeface="メイリオ" pitchFamily="50" charset="-128"/>
                <a:cs typeface="メイリオ" pitchFamily="50" charset="-128"/>
              </a:rPr>
              <a:t>　</a:t>
            </a:r>
            <a:r>
              <a:rPr lang="ja-JP" altLang="en-US" sz="1800" dirty="0" smtClean="0">
                <a:solidFill>
                  <a:srgbClr val="000099"/>
                </a:solidFill>
                <a:latin typeface="メイリオ" pitchFamily="50" charset="-128"/>
                <a:ea typeface="メイリオ" pitchFamily="50" charset="-128"/>
                <a:cs typeface="メイリオ" pitchFamily="50" charset="-128"/>
              </a:rPr>
              <a:t>－ </a:t>
            </a:r>
            <a:r>
              <a:rPr lang="en-US" altLang="ja-JP" sz="1800" dirty="0" smtClean="0">
                <a:solidFill>
                  <a:srgbClr val="000099"/>
                </a:solidFill>
                <a:latin typeface="メイリオ" pitchFamily="50" charset="-128"/>
                <a:ea typeface="メイリオ" pitchFamily="50" charset="-128"/>
                <a:cs typeface="メイリオ" pitchFamily="50" charset="-128"/>
              </a:rPr>
              <a:t>CORE</a:t>
            </a:r>
            <a:r>
              <a:rPr lang="ja-JP" altLang="en-US" sz="1800" dirty="0">
                <a:solidFill>
                  <a:srgbClr val="000099"/>
                </a:solidFill>
                <a:latin typeface="メイリオ" pitchFamily="50" charset="-128"/>
                <a:ea typeface="メイリオ" pitchFamily="50" charset="-128"/>
                <a:cs typeface="メイリオ" pitchFamily="50" charset="-128"/>
              </a:rPr>
              <a:t>外部仕訳ワーク　（</a:t>
            </a:r>
            <a:r>
              <a:rPr lang="en-US" altLang="ja-JP" sz="1800" dirty="0">
                <a:solidFill>
                  <a:srgbClr val="000099"/>
                </a:solidFill>
                <a:latin typeface="メイリオ" pitchFamily="50" charset="-128"/>
                <a:ea typeface="メイリオ" pitchFamily="50" charset="-128"/>
                <a:cs typeface="メイリオ" pitchFamily="50" charset="-128"/>
              </a:rPr>
              <a:t>CORE</a:t>
            </a:r>
            <a:r>
              <a:rPr lang="ja-JP" altLang="en-US" sz="1800" dirty="0">
                <a:solidFill>
                  <a:srgbClr val="000099"/>
                </a:solidFill>
                <a:latin typeface="メイリオ" pitchFamily="50" charset="-128"/>
                <a:ea typeface="メイリオ" pitchFamily="50" charset="-128"/>
                <a:cs typeface="メイリオ" pitchFamily="50" charset="-128"/>
              </a:rPr>
              <a:t>アダプタ提供）</a:t>
            </a:r>
          </a:p>
          <a:p>
            <a:pPr algn="l"/>
            <a:r>
              <a:rPr lang="ja-JP" altLang="en-US" sz="1800" dirty="0">
                <a:solidFill>
                  <a:srgbClr val="000099"/>
                </a:solidFill>
                <a:latin typeface="メイリオ" pitchFamily="50" charset="-128"/>
                <a:ea typeface="メイリオ" pitchFamily="50" charset="-128"/>
                <a:cs typeface="メイリオ" pitchFamily="50" charset="-128"/>
              </a:rPr>
              <a:t>　</a:t>
            </a:r>
            <a:r>
              <a:rPr lang="ja-JP" altLang="en-US" sz="1800" dirty="0" smtClean="0">
                <a:solidFill>
                  <a:srgbClr val="000099"/>
                </a:solidFill>
                <a:latin typeface="メイリオ" pitchFamily="50" charset="-128"/>
                <a:ea typeface="メイリオ" pitchFamily="50" charset="-128"/>
                <a:cs typeface="メイリオ" pitchFamily="50" charset="-128"/>
              </a:rPr>
              <a:t>－ </a:t>
            </a:r>
            <a:r>
              <a:rPr lang="en-US" altLang="ja-JP" sz="1800" dirty="0" smtClean="0">
                <a:solidFill>
                  <a:srgbClr val="000099"/>
                </a:solidFill>
                <a:latin typeface="メイリオ" pitchFamily="50" charset="-128"/>
                <a:ea typeface="メイリオ" pitchFamily="50" charset="-128"/>
                <a:cs typeface="メイリオ" pitchFamily="50" charset="-128"/>
              </a:rPr>
              <a:t>CORE</a:t>
            </a:r>
            <a:r>
              <a:rPr lang="ja-JP" altLang="en-US" sz="1800" dirty="0">
                <a:solidFill>
                  <a:srgbClr val="000099"/>
                </a:solidFill>
                <a:latin typeface="メイリオ" pitchFamily="50" charset="-128"/>
                <a:ea typeface="メイリオ" pitchFamily="50" charset="-128"/>
                <a:cs typeface="メイリオ" pitchFamily="50" charset="-128"/>
              </a:rPr>
              <a:t>資金繰り、</a:t>
            </a:r>
            <a:r>
              <a:rPr lang="en-US" altLang="ja-JP" sz="1800" dirty="0">
                <a:solidFill>
                  <a:srgbClr val="000099"/>
                </a:solidFill>
                <a:latin typeface="メイリオ" pitchFamily="50" charset="-128"/>
                <a:ea typeface="メイリオ" pitchFamily="50" charset="-128"/>
                <a:cs typeface="メイリオ" pitchFamily="50" charset="-128"/>
              </a:rPr>
              <a:t>AP+</a:t>
            </a:r>
            <a:r>
              <a:rPr lang="ja-JP" altLang="en-US" sz="1800" dirty="0">
                <a:solidFill>
                  <a:srgbClr val="000099"/>
                </a:solidFill>
                <a:latin typeface="メイリオ" pitchFamily="50" charset="-128"/>
                <a:ea typeface="メイリオ" pitchFamily="50" charset="-128"/>
                <a:cs typeface="メイリオ" pitchFamily="50" charset="-128"/>
              </a:rPr>
              <a:t>外部ワーク、</a:t>
            </a:r>
            <a:r>
              <a:rPr lang="en-US" altLang="ja-JP" sz="1800" dirty="0">
                <a:solidFill>
                  <a:srgbClr val="000099"/>
                </a:solidFill>
                <a:latin typeface="メイリオ" pitchFamily="50" charset="-128"/>
                <a:ea typeface="メイリオ" pitchFamily="50" charset="-128"/>
                <a:cs typeface="メイリオ" pitchFamily="50" charset="-128"/>
              </a:rPr>
              <a:t>AR+</a:t>
            </a:r>
            <a:r>
              <a:rPr lang="ja-JP" altLang="en-US" sz="1800" dirty="0">
                <a:solidFill>
                  <a:srgbClr val="000099"/>
                </a:solidFill>
                <a:latin typeface="メイリオ" pitchFamily="50" charset="-128"/>
                <a:ea typeface="メイリオ" pitchFamily="50" charset="-128"/>
                <a:cs typeface="メイリオ" pitchFamily="50" charset="-128"/>
              </a:rPr>
              <a:t>外部ワークなど</a:t>
            </a:r>
            <a:r>
              <a:rPr lang="ja-JP" altLang="en-US" sz="1800" dirty="0" smtClean="0">
                <a:solidFill>
                  <a:srgbClr val="000099"/>
                </a:solidFill>
                <a:latin typeface="メイリオ" pitchFamily="50" charset="-128"/>
                <a:ea typeface="メイリオ" pitchFamily="50" charset="-128"/>
                <a:cs typeface="メイリオ" pitchFamily="50" charset="-128"/>
              </a:rPr>
              <a:t>各種（</a:t>
            </a:r>
            <a:r>
              <a:rPr lang="en-US" altLang="ja-JP" sz="1800" dirty="0">
                <a:solidFill>
                  <a:srgbClr val="000099"/>
                </a:solidFill>
                <a:latin typeface="メイリオ" pitchFamily="50" charset="-128"/>
                <a:ea typeface="メイリオ" pitchFamily="50" charset="-128"/>
                <a:cs typeface="メイリオ" pitchFamily="50" charset="-128"/>
              </a:rPr>
              <a:t>Oracle</a:t>
            </a:r>
            <a:r>
              <a:rPr lang="ja-JP" altLang="en-US" sz="1800" dirty="0">
                <a:solidFill>
                  <a:srgbClr val="000099"/>
                </a:solidFill>
                <a:latin typeface="メイリオ" pitchFamily="50" charset="-128"/>
                <a:ea typeface="メイリオ" pitchFamily="50" charset="-128"/>
                <a:cs typeface="メイリオ" pitchFamily="50" charset="-128"/>
              </a:rPr>
              <a:t>アダプタ）</a:t>
            </a:r>
          </a:p>
          <a:p>
            <a:pPr algn="l"/>
            <a:endParaRPr lang="ja-JP" altLang="en-US" sz="1800" dirty="0">
              <a:solidFill>
                <a:srgbClr val="000099"/>
              </a:solidFill>
              <a:latin typeface="メイリオ" pitchFamily="50" charset="-128"/>
              <a:ea typeface="メイリオ" pitchFamily="50" charset="-128"/>
              <a:cs typeface="メイリオ" pitchFamily="50" charset="-128"/>
            </a:endParaRPr>
          </a:p>
          <a:p>
            <a:pPr algn="l"/>
            <a:endParaRPr lang="ja-JP" altLang="en-US" sz="1800" dirty="0">
              <a:solidFill>
                <a:srgbClr val="000099"/>
              </a:solidFill>
              <a:latin typeface="メイリオ" pitchFamily="50" charset="-128"/>
              <a:ea typeface="メイリオ" pitchFamily="50" charset="-128"/>
              <a:cs typeface="メイリオ" pitchFamily="50" charset="-128"/>
            </a:endParaRPr>
          </a:p>
          <a:p>
            <a:pPr algn="l"/>
            <a:r>
              <a:rPr lang="ja-JP" altLang="en-US" sz="2000" dirty="0">
                <a:solidFill>
                  <a:srgbClr val="000099"/>
                </a:solidFill>
                <a:latin typeface="メイリオ" pitchFamily="50" charset="-128"/>
                <a:ea typeface="メイリオ" pitchFamily="50" charset="-128"/>
                <a:cs typeface="メイリオ" pitchFamily="50" charset="-128"/>
              </a:rPr>
              <a:t>・すでにスーパーインターフェース機能をご利用のお客様の場合は、</a:t>
            </a:r>
          </a:p>
          <a:p>
            <a:pPr algn="l"/>
            <a:r>
              <a:rPr lang="ja-JP" altLang="en-US" sz="2000" dirty="0">
                <a:solidFill>
                  <a:srgbClr val="000099"/>
                </a:solidFill>
                <a:latin typeface="メイリオ" pitchFamily="50" charset="-128"/>
                <a:ea typeface="メイリオ" pitchFamily="50" charset="-128"/>
                <a:cs typeface="メイリオ" pitchFamily="50" charset="-128"/>
              </a:rPr>
              <a:t>　スーパーインターフェースアダプタにより、既存の定義ファイルを流用</a:t>
            </a:r>
          </a:p>
          <a:p>
            <a:pPr algn="l"/>
            <a:r>
              <a:rPr lang="ja-JP" altLang="en-US" sz="2000" dirty="0">
                <a:solidFill>
                  <a:srgbClr val="000099"/>
                </a:solidFill>
                <a:latin typeface="メイリオ" pitchFamily="50" charset="-128"/>
                <a:ea typeface="メイリオ" pitchFamily="50" charset="-128"/>
                <a:cs typeface="メイリオ" pitchFamily="50" charset="-128"/>
              </a:rPr>
              <a:t>　して </a:t>
            </a:r>
            <a:r>
              <a:rPr lang="en-US" altLang="ja-JP" sz="2000" b="1" i="1" dirty="0">
                <a:solidFill>
                  <a:srgbClr val="000099"/>
                </a:solidFill>
                <a:latin typeface="Times New Roman" pitchFamily="18" charset="0"/>
                <a:ea typeface="メイリオ" pitchFamily="50" charset="-128"/>
                <a:cs typeface="Times New Roman" pitchFamily="18" charset="0"/>
              </a:rPr>
              <a:t>SuperStream</a:t>
            </a:r>
            <a:r>
              <a:rPr lang="en-US" altLang="ja-JP" sz="2000" b="1" dirty="0">
                <a:solidFill>
                  <a:srgbClr val="000099"/>
                </a:solidFill>
                <a:latin typeface="Times New Roman" pitchFamily="18" charset="0"/>
                <a:ea typeface="メイリオ" pitchFamily="50" charset="-128"/>
                <a:cs typeface="Times New Roman" pitchFamily="18" charset="0"/>
              </a:rPr>
              <a:t>-connect</a:t>
            </a:r>
            <a:r>
              <a:rPr lang="en-US" altLang="ja-JP" sz="2000" dirty="0">
                <a:solidFill>
                  <a:srgbClr val="000099"/>
                </a:solidFill>
                <a:latin typeface="メイリオ" pitchFamily="50" charset="-128"/>
                <a:ea typeface="メイリオ" pitchFamily="50" charset="-128"/>
                <a:cs typeface="メイリオ" pitchFamily="50" charset="-128"/>
              </a:rPr>
              <a:t> </a:t>
            </a:r>
            <a:r>
              <a:rPr lang="ja-JP" altLang="en-US" sz="2000" dirty="0">
                <a:solidFill>
                  <a:srgbClr val="000099"/>
                </a:solidFill>
                <a:latin typeface="メイリオ" pitchFamily="50" charset="-128"/>
                <a:ea typeface="メイリオ" pitchFamily="50" charset="-128"/>
                <a:cs typeface="メイリオ" pitchFamily="50" charset="-128"/>
              </a:rPr>
              <a:t>に組み込むことも可能</a:t>
            </a:r>
          </a:p>
          <a:p>
            <a:pPr algn="l"/>
            <a:endParaRPr lang="en-US" altLang="ja-JP" sz="1600" dirty="0">
              <a:solidFill>
                <a:srgbClr val="000099"/>
              </a:solidFill>
              <a:latin typeface="メイリオ" pitchFamily="50" charset="-128"/>
              <a:ea typeface="メイリオ" pitchFamily="50" charset="-128"/>
              <a:cs typeface="メイリオ" pitchFamily="50" charset="-128"/>
            </a:endParaRPr>
          </a:p>
        </p:txBody>
      </p:sp>
      <p:sp>
        <p:nvSpPr>
          <p:cNvPr id="6"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スライド番号プレースホルダ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0700C1DF-2451-4A70-B645-C4C9BA516E90}" type="slidenum">
              <a:rPr lang="en-US" altLang="ja-JP" smtClean="0">
                <a:ea typeface="ＭＳ Ｐゴシック" charset="-128"/>
              </a:rPr>
              <a:pPr/>
              <a:t>28</a:t>
            </a:fld>
            <a:endParaRPr lang="en-US" altLang="ja-JP" smtClean="0">
              <a:ea typeface="ＭＳ Ｐゴシック" charset="-128"/>
            </a:endParaRPr>
          </a:p>
        </p:txBody>
      </p:sp>
      <p:sp>
        <p:nvSpPr>
          <p:cNvPr id="40963" name="Text Box 2"/>
          <p:cNvSpPr txBox="1">
            <a:spLocks noChangeArrowheads="1"/>
          </p:cNvSpPr>
          <p:nvPr/>
        </p:nvSpPr>
        <p:spPr bwMode="auto">
          <a:xfrm>
            <a:off x="0" y="1773238"/>
            <a:ext cx="9144000" cy="219075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spAutoFit/>
          </a:bodyPr>
          <a:lstStyle/>
          <a:p>
            <a:pPr>
              <a:defRPr/>
            </a:pPr>
            <a:endParaRPr lang="en-US" altLang="ja-JP" sz="4000" dirty="0">
              <a:latin typeface="Tahoma" pitchFamily="34" charset="0"/>
            </a:endParaRPr>
          </a:p>
          <a:p>
            <a:pPr>
              <a:spcBef>
                <a:spcPct val="20000"/>
              </a:spcBef>
              <a:buClr>
                <a:srgbClr val="000066"/>
              </a:buClr>
              <a:buFont typeface="Wingdings 3" pitchFamily="18" charset="2"/>
              <a:buNone/>
              <a:defRPr/>
            </a:pPr>
            <a:r>
              <a:rPr lang="en-US" altLang="ja-JP" sz="3000" b="1" i="1" dirty="0">
                <a:latin typeface="Times New Roman" pitchFamily="18" charset="0"/>
              </a:rPr>
              <a:t>SuperStream</a:t>
            </a:r>
            <a:r>
              <a:rPr lang="en-US" altLang="ja-JP" sz="3000" b="1" dirty="0">
                <a:latin typeface="Times New Roman" pitchFamily="18" charset="0"/>
              </a:rPr>
              <a:t>-connect</a:t>
            </a:r>
            <a:r>
              <a:rPr lang="en-US" altLang="ja-JP" sz="3000" dirty="0">
                <a:latin typeface="Tahoma" pitchFamily="34" charset="0"/>
              </a:rPr>
              <a:t> </a:t>
            </a:r>
            <a:r>
              <a:rPr lang="ja-JP" altLang="en-US" sz="3000" dirty="0">
                <a:latin typeface="Tahoma" pitchFamily="34" charset="0"/>
              </a:rPr>
              <a:t>＆ </a:t>
            </a:r>
            <a:r>
              <a:rPr lang="en-US" altLang="ja-JP" sz="3000" b="1" dirty="0">
                <a:latin typeface="Times New Roman" pitchFamily="18" charset="0"/>
              </a:rPr>
              <a:t>CORE</a:t>
            </a:r>
            <a:r>
              <a:rPr lang="ja-JP" altLang="en-US" sz="3000" dirty="0">
                <a:latin typeface="メイリオ" pitchFamily="50" charset="-128"/>
                <a:ea typeface="メイリオ" pitchFamily="50" charset="-128"/>
                <a:cs typeface="メイリオ" pitchFamily="50" charset="-128"/>
              </a:rPr>
              <a:t>アダプタ利用例②</a:t>
            </a:r>
            <a:endParaRPr lang="ja-JP" altLang="en-US" sz="3000" b="1" dirty="0">
              <a:latin typeface="メイリオ" pitchFamily="50" charset="-128"/>
              <a:ea typeface="メイリオ" pitchFamily="50" charset="-128"/>
              <a:cs typeface="メイリオ" pitchFamily="50" charset="-128"/>
            </a:endParaRPr>
          </a:p>
          <a:p>
            <a:pPr>
              <a:spcBef>
                <a:spcPct val="20000"/>
              </a:spcBef>
              <a:buClr>
                <a:srgbClr val="000066"/>
              </a:buClr>
              <a:buFont typeface="Wingdings 3" pitchFamily="18" charset="2"/>
              <a:buNone/>
              <a:defRPr/>
            </a:pPr>
            <a:endParaRPr lang="ja-JP" altLang="en-US" sz="1800" b="1" dirty="0">
              <a:latin typeface="Tahoma" pitchFamily="34" charset="0"/>
            </a:endParaRPr>
          </a:p>
          <a:p>
            <a:pPr>
              <a:defRPr/>
            </a:pPr>
            <a:endParaRPr lang="en-US" altLang="ja-JP" sz="4000" dirty="0">
              <a:latin typeface="Tahoma" pitchFamily="34" charset="0"/>
            </a:endParaRPr>
          </a:p>
        </p:txBody>
      </p:sp>
      <p:sp>
        <p:nvSpPr>
          <p:cNvPr id="40964" name="Rectangle 3"/>
          <p:cNvSpPr>
            <a:spLocks noChangeArrowheads="1"/>
          </p:cNvSpPr>
          <p:nvPr/>
        </p:nvSpPr>
        <p:spPr bwMode="auto">
          <a:xfrm>
            <a:off x="611188" y="4251325"/>
            <a:ext cx="7380287" cy="1200329"/>
          </a:xfrm>
          <a:prstGeom prst="rect">
            <a:avLst/>
          </a:prstGeom>
          <a:noFill/>
          <a:ln w="9525">
            <a:noFill/>
            <a:miter lim="800000"/>
            <a:headEnd/>
            <a:tailEnd/>
          </a:ln>
        </p:spPr>
        <p:txBody>
          <a:bodyPr>
            <a:spAutoFit/>
          </a:bodyPr>
          <a:lstStyle/>
          <a:p>
            <a:pPr marL="457200" indent="-457200" algn="l"/>
            <a:r>
              <a:rPr lang="en-US" altLang="ja-JP" sz="1600" dirty="0">
                <a:solidFill>
                  <a:schemeClr val="tx1"/>
                </a:solidFill>
                <a:latin typeface="メイリオ" pitchFamily="50" charset="-128"/>
                <a:ea typeface="メイリオ" pitchFamily="50" charset="-128"/>
                <a:cs typeface="メイリオ" pitchFamily="50" charset="-128"/>
              </a:rPr>
              <a:t>2.	</a:t>
            </a:r>
            <a:r>
              <a:rPr lang="ja-JP" altLang="en-US" sz="1600" dirty="0">
                <a:solidFill>
                  <a:schemeClr val="tx1"/>
                </a:solidFill>
                <a:latin typeface="メイリオ" pitchFamily="50" charset="-128"/>
                <a:ea typeface="メイリオ" pitchFamily="50" charset="-128"/>
                <a:cs typeface="メイリオ" pitchFamily="50" charset="-128"/>
              </a:rPr>
              <a:t>外部システムから </a:t>
            </a:r>
            <a:r>
              <a:rPr lang="en-US" altLang="ja-JP" sz="1600" b="1" i="1" dirty="0">
                <a:solidFill>
                  <a:schemeClr val="tx1"/>
                </a:solidFill>
                <a:latin typeface="Times New Roman" pitchFamily="18" charset="0"/>
                <a:ea typeface="メイリオ" pitchFamily="50" charset="-128"/>
                <a:cs typeface="Times New Roman" pitchFamily="18" charset="0"/>
              </a:rPr>
              <a:t>SuperStream</a:t>
            </a:r>
            <a:r>
              <a:rPr lang="en-US" altLang="ja-JP" sz="1600" b="1" dirty="0">
                <a:solidFill>
                  <a:schemeClr val="tx1"/>
                </a:solidFill>
                <a:latin typeface="Times New Roman" pitchFamily="18" charset="0"/>
                <a:ea typeface="メイリオ" pitchFamily="50" charset="-128"/>
                <a:cs typeface="Times New Roman" pitchFamily="18" charset="0"/>
              </a:rPr>
              <a:t>-CORE</a:t>
            </a:r>
            <a:r>
              <a:rPr lang="en-US" altLang="ja-JP" sz="1600" b="1" i="1" dirty="0">
                <a:solidFill>
                  <a:schemeClr val="tx1"/>
                </a:solidFill>
                <a:latin typeface="メイリオ" pitchFamily="50" charset="-128"/>
                <a:ea typeface="メイリオ" pitchFamily="50" charset="-128"/>
                <a:cs typeface="メイリオ" pitchFamily="50" charset="-128"/>
              </a:rPr>
              <a:t> </a:t>
            </a:r>
            <a:r>
              <a:rPr lang="ja-JP" altLang="en-US" sz="1600" dirty="0">
                <a:solidFill>
                  <a:schemeClr val="tx1"/>
                </a:solidFill>
                <a:latin typeface="メイリオ" pitchFamily="50" charset="-128"/>
                <a:ea typeface="メイリオ" pitchFamily="50" charset="-128"/>
                <a:cs typeface="メイリオ" pitchFamily="50" charset="-128"/>
              </a:rPr>
              <a:t>へ仕訳取込を行う</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ポイント：複雑なデータ変換もノンプログラミングで実現可能</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ポイント：スケジュールトリガーやメール通知機能などで運用を自動化</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応用：</a:t>
            </a:r>
            <a:r>
              <a:rPr lang="en-US" altLang="ja-JP" sz="1400" dirty="0">
                <a:solidFill>
                  <a:schemeClr val="tx1"/>
                </a:solidFill>
                <a:latin typeface="メイリオ" pitchFamily="50" charset="-128"/>
                <a:ea typeface="メイリオ" pitchFamily="50" charset="-128"/>
                <a:cs typeface="メイリオ" pitchFamily="50" charset="-128"/>
              </a:rPr>
              <a:t>CORE</a:t>
            </a:r>
            <a:r>
              <a:rPr lang="ja-JP" altLang="en-US" sz="1400" dirty="0">
                <a:solidFill>
                  <a:schemeClr val="tx1"/>
                </a:solidFill>
                <a:latin typeface="メイリオ" pitchFamily="50" charset="-128"/>
                <a:ea typeface="メイリオ" pitchFamily="50" charset="-128"/>
                <a:cs typeface="メイリオ" pitchFamily="50" charset="-128"/>
              </a:rPr>
              <a:t>仕訳だけでなく </a:t>
            </a:r>
            <a:r>
              <a:rPr lang="en-US" altLang="ja-JP" sz="1400" dirty="0">
                <a:solidFill>
                  <a:schemeClr val="tx1"/>
                </a:solidFill>
                <a:latin typeface="メイリオ" pitchFamily="50" charset="-128"/>
                <a:ea typeface="メイリオ" pitchFamily="50" charset="-128"/>
                <a:cs typeface="メイリオ" pitchFamily="50" charset="-128"/>
              </a:rPr>
              <a:t>AP+ </a:t>
            </a:r>
            <a:r>
              <a:rPr lang="ja-JP" altLang="en-US" sz="1400" dirty="0">
                <a:solidFill>
                  <a:schemeClr val="tx1"/>
                </a:solidFill>
                <a:latin typeface="メイリオ" pitchFamily="50" charset="-128"/>
                <a:ea typeface="メイリオ" pitchFamily="50" charset="-128"/>
                <a:cs typeface="メイリオ" pitchFamily="50" charset="-128"/>
              </a:rPr>
              <a:t>や </a:t>
            </a:r>
            <a:r>
              <a:rPr lang="en-US" altLang="ja-JP" sz="1400" dirty="0">
                <a:solidFill>
                  <a:schemeClr val="tx1"/>
                </a:solidFill>
                <a:latin typeface="メイリオ" pitchFamily="50" charset="-128"/>
                <a:ea typeface="メイリオ" pitchFamily="50" charset="-128"/>
                <a:cs typeface="メイリオ" pitchFamily="50" charset="-128"/>
              </a:rPr>
              <a:t>AR+ </a:t>
            </a:r>
            <a:r>
              <a:rPr lang="ja-JP" altLang="en-US" sz="1400" dirty="0">
                <a:solidFill>
                  <a:schemeClr val="tx1"/>
                </a:solidFill>
                <a:latin typeface="メイリオ" pitchFamily="50" charset="-128"/>
                <a:ea typeface="メイリオ" pitchFamily="50" charset="-128"/>
                <a:cs typeface="メイリオ" pitchFamily="50" charset="-128"/>
              </a:rPr>
              <a:t>など他モジュールにも連携可能</a:t>
            </a:r>
            <a:br>
              <a:rPr lang="ja-JP" altLang="en-US" sz="1400" dirty="0">
                <a:solidFill>
                  <a:schemeClr val="tx1"/>
                </a:solidFill>
                <a:latin typeface="メイリオ" pitchFamily="50" charset="-128"/>
                <a:ea typeface="メイリオ" pitchFamily="50" charset="-128"/>
                <a:cs typeface="メイリオ" pitchFamily="50" charset="-128"/>
              </a:rPr>
            </a:br>
            <a:endParaRPr lang="ja-JP" altLang="en-US" sz="1400" dirty="0">
              <a:solidFill>
                <a:schemeClr val="tx1"/>
              </a:solidFill>
              <a:latin typeface="メイリオ" pitchFamily="50" charset="-128"/>
              <a:ea typeface="メイリオ" pitchFamily="50" charset="-128"/>
              <a:cs typeface="メイリオ" pitchFamily="50" charset="-128"/>
            </a:endParaRPr>
          </a:p>
        </p:txBody>
      </p:sp>
      <p:sp>
        <p:nvSpPr>
          <p:cNvPr id="6"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利用例②　外部システムから仕訳取込</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b="1" dirty="0" smtClean="0">
                <a:latin typeface="Times New Roman" pitchFamily="18" charset="0"/>
                <a:ea typeface="メイリオ" pitchFamily="50" charset="-128"/>
                <a:cs typeface="Times New Roman" pitchFamily="18" charset="0"/>
              </a:rPr>
              <a:t>CORE</a:t>
            </a:r>
            <a:r>
              <a:rPr lang="ja-JP" altLang="en-US" sz="2000" dirty="0" smtClean="0">
                <a:latin typeface="メイリオ" pitchFamily="50" charset="-128"/>
                <a:ea typeface="メイリオ" pitchFamily="50" charset="-128"/>
                <a:cs typeface="メイリオ" pitchFamily="50" charset="-128"/>
              </a:rPr>
              <a:t>アダプタ の活用例）</a:t>
            </a:r>
          </a:p>
        </p:txBody>
      </p:sp>
      <p:sp>
        <p:nvSpPr>
          <p:cNvPr id="41987"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9D4167EB-9634-47AF-9E83-639CFFBFD22F}" type="slidenum">
              <a:rPr lang="en-US" altLang="ja-JP" smtClean="0">
                <a:ea typeface="ＭＳ Ｐゴシック" charset="-128"/>
              </a:rPr>
              <a:pPr/>
              <a:t>29</a:t>
            </a:fld>
            <a:endParaRPr lang="en-US" altLang="ja-JP" smtClean="0">
              <a:ea typeface="ＭＳ Ｐゴシック" charset="-128"/>
            </a:endParaRPr>
          </a:p>
        </p:txBody>
      </p:sp>
      <p:sp>
        <p:nvSpPr>
          <p:cNvPr id="41988" name="Text Box 3"/>
          <p:cNvSpPr txBox="1">
            <a:spLocks noChangeArrowheads="1"/>
          </p:cNvSpPr>
          <p:nvPr/>
        </p:nvSpPr>
        <p:spPr bwMode="auto">
          <a:xfrm>
            <a:off x="251396" y="1293728"/>
            <a:ext cx="8497068" cy="1631216"/>
          </a:xfrm>
          <a:prstGeom prst="rect">
            <a:avLst/>
          </a:prstGeom>
          <a:noFill/>
          <a:ln w="9525" algn="ctr">
            <a:noFill/>
            <a:miter lim="800000"/>
            <a:headEnd/>
            <a:tailEnd/>
          </a:ln>
        </p:spPr>
        <p:txBody>
          <a:bodyPr wrap="square">
            <a:spAutoFit/>
          </a:bodyPr>
          <a:lstStyle/>
          <a:p>
            <a:pPr algn="l"/>
            <a:r>
              <a:rPr lang="en-US" altLang="ja-JP" sz="2000" dirty="0">
                <a:solidFill>
                  <a:srgbClr val="000099"/>
                </a:solidFill>
                <a:latin typeface="メイリオ" pitchFamily="50" charset="-128"/>
                <a:ea typeface="メイリオ" pitchFamily="50" charset="-128"/>
                <a:cs typeface="メイリオ" pitchFamily="50" charset="-128"/>
              </a:rPr>
              <a:t>【</a:t>
            </a:r>
            <a:r>
              <a:rPr lang="ja-JP" altLang="en-US" sz="2000" dirty="0">
                <a:solidFill>
                  <a:srgbClr val="000099"/>
                </a:solidFill>
                <a:latin typeface="メイリオ" pitchFamily="50" charset="-128"/>
                <a:ea typeface="メイリオ" pitchFamily="50" charset="-128"/>
                <a:cs typeface="メイリオ" pitchFamily="50" charset="-128"/>
              </a:rPr>
              <a:t>顧客のニーズ・課題</a:t>
            </a:r>
            <a:r>
              <a:rPr lang="en-US" altLang="ja-JP" sz="2000" dirty="0">
                <a:solidFill>
                  <a:srgbClr val="000099"/>
                </a:solidFill>
                <a:latin typeface="メイリオ" pitchFamily="50" charset="-128"/>
                <a:ea typeface="メイリオ" pitchFamily="50" charset="-128"/>
                <a:cs typeface="メイリオ" pitchFamily="50" charset="-128"/>
              </a:rPr>
              <a:t>】</a:t>
            </a:r>
          </a:p>
          <a:p>
            <a:pPr algn="l"/>
            <a:r>
              <a:rPr lang="ja-JP" altLang="en-US" sz="1600" dirty="0">
                <a:solidFill>
                  <a:srgbClr val="000099"/>
                </a:solidFill>
                <a:latin typeface="メイリオ" pitchFamily="50" charset="-128"/>
                <a:ea typeface="メイリオ" pitchFamily="50" charset="-128"/>
                <a:cs typeface="メイリオ" pitchFamily="50" charset="-128"/>
              </a:rPr>
              <a:t>顧客企業においては販売管理や生産管理など様々なシステムがあり、</a:t>
            </a:r>
          </a:p>
          <a:p>
            <a:pPr algn="l"/>
            <a:r>
              <a:rPr lang="ja-JP" altLang="en-US" sz="1600" dirty="0">
                <a:solidFill>
                  <a:srgbClr val="000099"/>
                </a:solidFill>
                <a:latin typeface="メイリオ" pitchFamily="50" charset="-128"/>
                <a:ea typeface="メイリオ" pitchFamily="50" charset="-128"/>
                <a:cs typeface="メイリオ" pitchFamily="50" charset="-128"/>
              </a:rPr>
              <a:t>それを会計システム（</a:t>
            </a:r>
            <a:r>
              <a:rPr lang="en-US" altLang="ja-JP" sz="1600" b="1" i="1" dirty="0">
                <a:solidFill>
                  <a:srgbClr val="000099"/>
                </a:solidFill>
                <a:latin typeface="Times New Roman" pitchFamily="18" charset="0"/>
                <a:ea typeface="メイリオ" pitchFamily="50" charset="-128"/>
                <a:cs typeface="Times New Roman" pitchFamily="18" charset="0"/>
              </a:rPr>
              <a:t>SuperStream</a:t>
            </a:r>
            <a:r>
              <a:rPr lang="en-US" altLang="ja-JP" sz="1600" b="1" dirty="0">
                <a:solidFill>
                  <a:srgbClr val="000099"/>
                </a:solidFill>
                <a:latin typeface="Times New Roman" pitchFamily="18" charset="0"/>
                <a:ea typeface="メイリオ" pitchFamily="50" charset="-128"/>
                <a:cs typeface="Times New Roman" pitchFamily="18" charset="0"/>
              </a:rPr>
              <a:t>-CORE</a:t>
            </a:r>
            <a:r>
              <a:rPr lang="ja-JP" altLang="en-US" sz="1600" dirty="0">
                <a:solidFill>
                  <a:srgbClr val="000099"/>
                </a:solidFill>
                <a:latin typeface="メイリオ" pitchFamily="50" charset="-128"/>
                <a:ea typeface="メイリオ" pitchFamily="50" charset="-128"/>
                <a:cs typeface="メイリオ" pitchFamily="50" charset="-128"/>
              </a:rPr>
              <a:t>）にデータとして連携したい。</a:t>
            </a:r>
          </a:p>
          <a:p>
            <a:pPr algn="l"/>
            <a:endParaRPr lang="ja-JP" altLang="en-US" sz="1600" dirty="0">
              <a:solidFill>
                <a:srgbClr val="000099"/>
              </a:solidFill>
              <a:latin typeface="メイリオ" pitchFamily="50" charset="-128"/>
              <a:ea typeface="メイリオ" pitchFamily="50" charset="-128"/>
              <a:cs typeface="メイリオ" pitchFamily="50" charset="-128"/>
            </a:endParaRPr>
          </a:p>
          <a:p>
            <a:pPr algn="l"/>
            <a:r>
              <a:rPr lang="ja-JP" altLang="en-US" sz="1600" dirty="0">
                <a:solidFill>
                  <a:srgbClr val="000099"/>
                </a:solidFill>
                <a:latin typeface="メイリオ" pitchFamily="50" charset="-128"/>
                <a:ea typeface="メイリオ" pitchFamily="50" charset="-128"/>
                <a:cs typeface="メイリオ" pitchFamily="50" charset="-128"/>
              </a:rPr>
              <a:t>しかし、両システム間でコード体系が異なるため、変換プログラムを開発する必要がある</a:t>
            </a:r>
          </a:p>
          <a:p>
            <a:pPr algn="l"/>
            <a:r>
              <a:rPr lang="en-US" altLang="ja-JP" sz="1600" dirty="0">
                <a:solidFill>
                  <a:srgbClr val="000099"/>
                </a:solidFill>
                <a:latin typeface="メイリオ" pitchFamily="50" charset="-128"/>
                <a:ea typeface="メイリオ" pitchFamily="50" charset="-128"/>
                <a:cs typeface="メイリオ" pitchFamily="50" charset="-128"/>
              </a:rPr>
              <a:t>※</a:t>
            </a:r>
            <a:r>
              <a:rPr lang="ja-JP" altLang="en-US" sz="1600" dirty="0">
                <a:solidFill>
                  <a:srgbClr val="000099"/>
                </a:solidFill>
                <a:latin typeface="メイリオ" pitchFamily="50" charset="-128"/>
                <a:ea typeface="メイリオ" pitchFamily="50" charset="-128"/>
                <a:cs typeface="メイリオ" pitchFamily="50" charset="-128"/>
              </a:rPr>
              <a:t>プログラムの開発コストと、その後の維持メンテナンスが必要となる</a:t>
            </a:r>
          </a:p>
        </p:txBody>
      </p:sp>
      <p:sp>
        <p:nvSpPr>
          <p:cNvPr id="41989" name="Text Box 4"/>
          <p:cNvSpPr txBox="1">
            <a:spLocks noChangeArrowheads="1"/>
          </p:cNvSpPr>
          <p:nvPr/>
        </p:nvSpPr>
        <p:spPr bwMode="auto">
          <a:xfrm>
            <a:off x="792163" y="4689475"/>
            <a:ext cx="2236510" cy="584775"/>
          </a:xfrm>
          <a:prstGeom prst="rect">
            <a:avLst/>
          </a:prstGeom>
          <a:noFill/>
          <a:ln w="9525">
            <a:noFill/>
            <a:miter lim="800000"/>
            <a:headEnd/>
            <a:tailEnd/>
          </a:ln>
        </p:spPr>
        <p:txBody>
          <a:bodyPr wrap="none">
            <a:spAutoFit/>
          </a:bodyPr>
          <a:lstStyle/>
          <a:p>
            <a:pPr algn="l"/>
            <a:r>
              <a:rPr lang="ja-JP" altLang="en-US" sz="1600">
                <a:solidFill>
                  <a:schemeClr val="tx1"/>
                </a:solidFill>
                <a:latin typeface="メイリオ" pitchFamily="50" charset="-128"/>
                <a:ea typeface="メイリオ" pitchFamily="50" charset="-128"/>
                <a:cs typeface="メイリオ" pitchFamily="50" charset="-128"/>
              </a:rPr>
              <a:t>販売管理システム</a:t>
            </a:r>
          </a:p>
          <a:p>
            <a:pPr algn="l"/>
            <a:r>
              <a:rPr lang="ja-JP" altLang="en-US" sz="1600">
                <a:solidFill>
                  <a:schemeClr val="tx1"/>
                </a:solidFill>
                <a:latin typeface="メイリオ" pitchFamily="50" charset="-128"/>
                <a:ea typeface="メイリオ" pitchFamily="50" charset="-128"/>
                <a:cs typeface="メイリオ" pitchFamily="50" charset="-128"/>
              </a:rPr>
              <a:t>生産管理システムなど</a:t>
            </a:r>
          </a:p>
        </p:txBody>
      </p:sp>
      <p:sp>
        <p:nvSpPr>
          <p:cNvPr id="41990" name="Text Box 5"/>
          <p:cNvSpPr txBox="1">
            <a:spLocks noChangeArrowheads="1"/>
          </p:cNvSpPr>
          <p:nvPr/>
        </p:nvSpPr>
        <p:spPr bwMode="auto">
          <a:xfrm>
            <a:off x="6035675" y="4862513"/>
            <a:ext cx="1660326" cy="369332"/>
          </a:xfrm>
          <a:prstGeom prst="rect">
            <a:avLst/>
          </a:prstGeom>
          <a:noFill/>
          <a:ln w="9525">
            <a:noFill/>
            <a:miter lim="800000"/>
            <a:headEnd/>
            <a:tailEnd/>
          </a:ln>
        </p:spPr>
        <p:txBody>
          <a:bodyPr wrap="none">
            <a:spAutoFit/>
          </a:bodyPr>
          <a:lstStyle/>
          <a:p>
            <a:pPr algn="l"/>
            <a:r>
              <a:rPr lang="en-US" altLang="ja-JP" sz="1800" dirty="0">
                <a:solidFill>
                  <a:schemeClr val="tx1"/>
                </a:solidFill>
                <a:latin typeface="メイリオ" pitchFamily="50" charset="-128"/>
                <a:ea typeface="メイリオ" pitchFamily="50" charset="-128"/>
                <a:cs typeface="メイリオ" pitchFamily="50" charset="-128"/>
              </a:rPr>
              <a:t>SuperStream</a:t>
            </a:r>
          </a:p>
        </p:txBody>
      </p:sp>
      <p:sp>
        <p:nvSpPr>
          <p:cNvPr id="41991" name="AutoShape 6"/>
          <p:cNvSpPr>
            <a:spLocks noChangeArrowheads="1"/>
          </p:cNvSpPr>
          <p:nvPr/>
        </p:nvSpPr>
        <p:spPr bwMode="auto">
          <a:xfrm>
            <a:off x="3533775" y="3429000"/>
            <a:ext cx="1439863" cy="1079500"/>
          </a:xfrm>
          <a:prstGeom prst="rightArrow">
            <a:avLst>
              <a:gd name="adj1" fmla="val 50000"/>
              <a:gd name="adj2" fmla="val 33346"/>
            </a:avLst>
          </a:prstGeom>
          <a:solidFill>
            <a:schemeClr val="accent1"/>
          </a:solidFill>
          <a:ln w="38100">
            <a:solidFill>
              <a:schemeClr val="tx1"/>
            </a:solidFill>
            <a:miter lim="800000"/>
            <a:headEnd/>
            <a:tailEnd/>
          </a:ln>
        </p:spPr>
        <p:txBody>
          <a:bodyPr wrap="none" anchor="ctr"/>
          <a:lstStyle/>
          <a:p>
            <a:endParaRPr lang="ja-JP" altLang="en-US"/>
          </a:p>
        </p:txBody>
      </p:sp>
      <p:sp>
        <p:nvSpPr>
          <p:cNvPr id="41992" name="Text Box 7"/>
          <p:cNvSpPr txBox="1">
            <a:spLocks noChangeArrowheads="1"/>
          </p:cNvSpPr>
          <p:nvPr/>
        </p:nvSpPr>
        <p:spPr bwMode="auto">
          <a:xfrm>
            <a:off x="3622675" y="3790950"/>
            <a:ext cx="1210588" cy="338554"/>
          </a:xfrm>
          <a:prstGeom prst="rect">
            <a:avLst/>
          </a:prstGeom>
          <a:noFill/>
          <a:ln w="9525">
            <a:noFill/>
            <a:miter lim="800000"/>
            <a:headEnd/>
            <a:tailEnd/>
          </a:ln>
        </p:spPr>
        <p:txBody>
          <a:bodyPr wrap="none">
            <a:spAutoFit/>
          </a:bodyPr>
          <a:lstStyle/>
          <a:p>
            <a:pPr algn="l"/>
            <a:r>
              <a:rPr lang="ja-JP" altLang="en-US" sz="1600" dirty="0">
                <a:latin typeface="メイリオ" pitchFamily="50" charset="-128"/>
                <a:ea typeface="メイリオ" pitchFamily="50" charset="-128"/>
                <a:cs typeface="メイリオ" pitchFamily="50" charset="-128"/>
              </a:rPr>
              <a:t>仕訳データ</a:t>
            </a:r>
          </a:p>
        </p:txBody>
      </p:sp>
      <p:sp>
        <p:nvSpPr>
          <p:cNvPr id="41993" name="AutoShape 8"/>
          <p:cNvSpPr>
            <a:spLocks noChangeArrowheads="1"/>
          </p:cNvSpPr>
          <p:nvPr/>
        </p:nvSpPr>
        <p:spPr bwMode="auto">
          <a:xfrm>
            <a:off x="3746501" y="3212977"/>
            <a:ext cx="897508" cy="628774"/>
          </a:xfrm>
          <a:prstGeom prst="irregularSeal1">
            <a:avLst/>
          </a:prstGeom>
          <a:solidFill>
            <a:srgbClr val="FF0000"/>
          </a:solidFill>
          <a:ln w="9525">
            <a:solidFill>
              <a:schemeClr val="tx1"/>
            </a:solidFill>
            <a:miter lim="800000"/>
            <a:headEnd/>
            <a:tailEnd/>
          </a:ln>
        </p:spPr>
        <p:txBody>
          <a:bodyPr wrap="none" anchor="ctr"/>
          <a:lstStyle/>
          <a:p>
            <a:r>
              <a:rPr lang="ja-JP" altLang="en-US" sz="1600">
                <a:solidFill>
                  <a:schemeClr val="tx1"/>
                </a:solidFill>
                <a:latin typeface="メイリオ" pitchFamily="50" charset="-128"/>
                <a:ea typeface="メイリオ" pitchFamily="50" charset="-128"/>
                <a:cs typeface="メイリオ" pitchFamily="50" charset="-128"/>
              </a:rPr>
              <a:t>変換</a:t>
            </a:r>
          </a:p>
        </p:txBody>
      </p:sp>
      <p:sp>
        <p:nvSpPr>
          <p:cNvPr id="248846" name="AutoShape 14"/>
          <p:cNvSpPr>
            <a:spLocks noChangeArrowheads="1"/>
          </p:cNvSpPr>
          <p:nvPr/>
        </p:nvSpPr>
        <p:spPr bwMode="auto">
          <a:xfrm>
            <a:off x="179388" y="5588000"/>
            <a:ext cx="8532812" cy="719138"/>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l">
              <a:defRPr/>
            </a:pPr>
            <a:r>
              <a:rPr lang="en-US" altLang="ja-JP" sz="2000" b="1" i="1" dirty="0">
                <a:solidFill>
                  <a:schemeClr val="tx1"/>
                </a:solidFill>
                <a:latin typeface="Times New Roman" pitchFamily="18" charset="0"/>
                <a:ea typeface="メイリオ" pitchFamily="50" charset="-128"/>
                <a:cs typeface="Times New Roman" pitchFamily="18" charset="0"/>
              </a:rPr>
              <a:t>SuperStream</a:t>
            </a:r>
            <a:r>
              <a:rPr lang="en-US" altLang="ja-JP" sz="2000" b="1" dirty="0">
                <a:solidFill>
                  <a:schemeClr val="tx1"/>
                </a:solidFill>
                <a:latin typeface="Times New Roman" pitchFamily="18" charset="0"/>
                <a:ea typeface="メイリオ" pitchFamily="50" charset="-128"/>
                <a:cs typeface="Times New Roman" pitchFamily="18" charset="0"/>
              </a:rPr>
              <a:t>-connect</a:t>
            </a:r>
            <a:r>
              <a:rPr lang="en-US" altLang="ja-JP" sz="2000" dirty="0">
                <a:solidFill>
                  <a:schemeClr val="tx1"/>
                </a:solidFill>
                <a:latin typeface="メイリオ" pitchFamily="50" charset="-128"/>
                <a:ea typeface="メイリオ" pitchFamily="50" charset="-128"/>
                <a:cs typeface="メイリオ" pitchFamily="50" charset="-128"/>
              </a:rPr>
              <a:t> </a:t>
            </a:r>
            <a:r>
              <a:rPr lang="ja-JP" altLang="en-US" sz="2000" dirty="0">
                <a:solidFill>
                  <a:schemeClr val="tx1"/>
                </a:solidFill>
                <a:latin typeface="メイリオ" pitchFamily="50" charset="-128"/>
                <a:ea typeface="メイリオ" pitchFamily="50" charset="-128"/>
                <a:cs typeface="メイリオ" pitchFamily="50" charset="-128"/>
              </a:rPr>
              <a:t>が解決！</a:t>
            </a:r>
          </a:p>
          <a:p>
            <a:pPr algn="l">
              <a:defRPr/>
            </a:pPr>
            <a:r>
              <a:rPr lang="ja-JP" altLang="en-US" sz="2000" dirty="0">
                <a:solidFill>
                  <a:schemeClr val="tx1"/>
                </a:solidFill>
                <a:latin typeface="メイリオ" pitchFamily="50" charset="-128"/>
                <a:ea typeface="メイリオ" pitchFamily="50" charset="-128"/>
                <a:cs typeface="メイリオ" pitchFamily="50" charset="-128"/>
              </a:rPr>
              <a:t>　ノンプログラミングで実現、メンテナンスがしやすい、運用も便利</a:t>
            </a:r>
          </a:p>
        </p:txBody>
      </p:sp>
      <p:pic>
        <p:nvPicPr>
          <p:cNvPr id="41996" name="Picture 13" descr="Department-Store"/>
          <p:cNvPicPr>
            <a:picLocks noChangeAspect="1" noChangeArrowheads="1"/>
          </p:cNvPicPr>
          <p:nvPr/>
        </p:nvPicPr>
        <p:blipFill>
          <a:blip r:embed="rId3" cstate="screen"/>
          <a:srcRect/>
          <a:stretch>
            <a:fillRect/>
          </a:stretch>
        </p:blipFill>
        <p:spPr bwMode="auto">
          <a:xfrm>
            <a:off x="1403350" y="3213100"/>
            <a:ext cx="1239838" cy="930275"/>
          </a:xfrm>
          <a:prstGeom prst="rect">
            <a:avLst/>
          </a:prstGeom>
          <a:noFill/>
          <a:ln w="9525">
            <a:noFill/>
            <a:miter lim="800000"/>
            <a:headEnd/>
            <a:tailEnd/>
          </a:ln>
        </p:spPr>
      </p:pic>
      <p:pic>
        <p:nvPicPr>
          <p:cNvPr id="41997" name="Picture 8" descr="Factory"/>
          <p:cNvPicPr>
            <a:picLocks noChangeAspect="1" noChangeArrowheads="1"/>
          </p:cNvPicPr>
          <p:nvPr/>
        </p:nvPicPr>
        <p:blipFill>
          <a:blip r:embed="rId4" cstate="screen"/>
          <a:srcRect/>
          <a:stretch>
            <a:fillRect/>
          </a:stretch>
        </p:blipFill>
        <p:spPr bwMode="auto">
          <a:xfrm>
            <a:off x="1693863" y="3873500"/>
            <a:ext cx="1365250" cy="635000"/>
          </a:xfrm>
          <a:prstGeom prst="rect">
            <a:avLst/>
          </a:prstGeom>
          <a:noFill/>
          <a:ln w="9525">
            <a:noFill/>
            <a:miter lim="800000"/>
            <a:headEnd/>
            <a:tailEnd/>
          </a:ln>
        </p:spPr>
      </p:pic>
      <p:pic>
        <p:nvPicPr>
          <p:cNvPr id="41998" name="Picture 10" descr="Building_Blue"/>
          <p:cNvPicPr>
            <a:picLocks noChangeAspect="1" noChangeArrowheads="1"/>
          </p:cNvPicPr>
          <p:nvPr/>
        </p:nvPicPr>
        <p:blipFill>
          <a:blip r:embed="rId5" cstate="screen"/>
          <a:srcRect/>
          <a:stretch>
            <a:fillRect/>
          </a:stretch>
        </p:blipFill>
        <p:spPr bwMode="auto">
          <a:xfrm>
            <a:off x="6372225" y="3068638"/>
            <a:ext cx="1082675" cy="1458912"/>
          </a:xfrm>
          <a:prstGeom prst="rect">
            <a:avLst/>
          </a:prstGeom>
          <a:noFill/>
          <a:ln w="9525">
            <a:noFill/>
            <a:miter lim="800000"/>
            <a:headEnd/>
            <a:tailEnd/>
          </a:ln>
        </p:spPr>
      </p:pic>
      <p:pic>
        <p:nvPicPr>
          <p:cNvPr id="20" name="Picture 31"/>
          <p:cNvPicPr>
            <a:picLocks noChangeAspect="1" noChangeArrowheads="1"/>
          </p:cNvPicPr>
          <p:nvPr/>
        </p:nvPicPr>
        <p:blipFill>
          <a:blip r:embed="rId6" cstate="email">
            <a:duotone>
              <a:schemeClr val="accent1">
                <a:shade val="45000"/>
                <a:satMod val="135000"/>
              </a:schemeClr>
              <a:prstClr val="white"/>
            </a:duotone>
          </a:blip>
          <a:srcRect/>
          <a:stretch>
            <a:fillRect/>
          </a:stretch>
        </p:blipFill>
        <p:spPr bwMode="auto">
          <a:xfrm flipH="1">
            <a:off x="5940152" y="3789040"/>
            <a:ext cx="792088" cy="890013"/>
          </a:xfrm>
          <a:prstGeom prst="rect">
            <a:avLst/>
          </a:prstGeom>
          <a:noFill/>
          <a:ln w="9525">
            <a:noFill/>
            <a:miter lim="800000"/>
            <a:headEnd/>
            <a:tailEnd/>
          </a:ln>
          <a:effectLst/>
        </p:spPr>
      </p:pic>
      <p:pic>
        <p:nvPicPr>
          <p:cNvPr id="23" name="Picture 31"/>
          <p:cNvPicPr>
            <a:picLocks noChangeAspect="1" noChangeArrowheads="1"/>
          </p:cNvPicPr>
          <p:nvPr/>
        </p:nvPicPr>
        <p:blipFill>
          <a:blip r:embed="rId6" cstate="email">
            <a:duotone>
              <a:schemeClr val="accent1">
                <a:shade val="45000"/>
                <a:satMod val="135000"/>
              </a:schemeClr>
              <a:prstClr val="white"/>
            </a:duotone>
          </a:blip>
          <a:srcRect/>
          <a:stretch>
            <a:fillRect/>
          </a:stretch>
        </p:blipFill>
        <p:spPr bwMode="auto">
          <a:xfrm flipH="1">
            <a:off x="827584" y="3861048"/>
            <a:ext cx="792088" cy="890013"/>
          </a:xfrm>
          <a:prstGeom prst="rect">
            <a:avLst/>
          </a:prstGeom>
          <a:noFill/>
          <a:ln w="9525">
            <a:noFill/>
            <a:miter lim="800000"/>
            <a:headEnd/>
            <a:tailEnd/>
          </a:ln>
          <a:effectLst/>
        </p:spPr>
      </p:pic>
      <p:sp>
        <p:nvSpPr>
          <p:cNvPr id="17"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スライド番号プレースホルダ 2"/>
          <p:cNvSpPr>
            <a:spLocks noGrp="1"/>
          </p:cNvSpPr>
          <p:nvPr>
            <p:ph type="sldNum" sz="quarter" idx="11"/>
          </p:nvPr>
        </p:nvSpPr>
        <p:spPr bwMode="auto">
          <a:noFill/>
          <a:ln>
            <a:miter lim="800000"/>
            <a:headEnd/>
            <a:tailEnd/>
          </a:ln>
        </p:spPr>
        <p:txBody>
          <a:bodyPr wrap="square" numCol="1" compatLnSpc="1">
            <a:prstTxWarp prst="textNoShape">
              <a:avLst/>
            </a:prstTxWarp>
          </a:bodyPr>
          <a:lstStyle/>
          <a:p>
            <a:fld id="{179D4CC9-1D1C-4663-9BE1-F4426A4FF908}" type="slidenum">
              <a:rPr lang="ja-JP" altLang="en-US" smtClean="0">
                <a:latin typeface="Arial" charset="0"/>
                <a:ea typeface="ＭＳ Ｐゴシック" charset="-128"/>
              </a:rPr>
              <a:pPr/>
              <a:t>3</a:t>
            </a:fld>
            <a:endParaRPr lang="ja-JP" altLang="en-US" dirty="0" smtClean="0">
              <a:latin typeface="Arial" charset="0"/>
              <a:ea typeface="ＭＳ Ｐゴシック" charset="-128"/>
            </a:endParaRPr>
          </a:p>
        </p:txBody>
      </p:sp>
      <p:sp>
        <p:nvSpPr>
          <p:cNvPr id="39" name="AutoShape 5"/>
          <p:cNvSpPr>
            <a:spLocks noChangeArrowheads="1"/>
          </p:cNvSpPr>
          <p:nvPr/>
        </p:nvSpPr>
        <p:spPr bwMode="gray">
          <a:xfrm>
            <a:off x="169863" y="3501008"/>
            <a:ext cx="8713787" cy="2880742"/>
          </a:xfrm>
          <a:prstGeom prst="roundRect">
            <a:avLst>
              <a:gd name="adj" fmla="val 4361"/>
            </a:avLst>
          </a:prstGeom>
          <a:gradFill rotWithShape="1">
            <a:gsLst>
              <a:gs pos="0">
                <a:srgbClr val="FFFFFF"/>
              </a:gs>
              <a:gs pos="100000">
                <a:srgbClr val="F3F3F3"/>
              </a:gs>
            </a:gsLst>
            <a:lin ang="5400000" scaled="1"/>
          </a:gradFill>
          <a:ln w="15875" algn="ctr">
            <a:solidFill>
              <a:srgbClr val="D3D3D3"/>
            </a:solidFill>
            <a:round/>
            <a:headEnd/>
            <a:tailEnd/>
          </a:ln>
        </p:spPr>
        <p:txBody>
          <a:bodyPr wrap="none" anchor="ctr"/>
          <a:lstStyle/>
          <a:p>
            <a:pPr>
              <a:lnSpc>
                <a:spcPct val="80000"/>
              </a:lnSpc>
              <a:spcBef>
                <a:spcPct val="20000"/>
              </a:spcBef>
            </a:pPr>
            <a:endParaRPr lang="en-US" altLang="ja-JP" sz="1500">
              <a:solidFill>
                <a:srgbClr val="E27100"/>
              </a:solidFill>
              <a:latin typeface="メイリオ" pitchFamily="50" charset="-128"/>
              <a:ea typeface="メイリオ" pitchFamily="50" charset="-128"/>
              <a:cs typeface="メイリオ" pitchFamily="50" charset="-128"/>
            </a:endParaRPr>
          </a:p>
        </p:txBody>
      </p:sp>
      <p:sp>
        <p:nvSpPr>
          <p:cNvPr id="40" name="Rectangle 40"/>
          <p:cNvSpPr>
            <a:spLocks noGrp="1" noChangeArrowheads="1"/>
          </p:cNvSpPr>
          <p:nvPr>
            <p:ph type="title"/>
          </p:nvPr>
        </p:nvSpPr>
        <p:spPr>
          <a:xfrm>
            <a:off x="503238" y="215900"/>
            <a:ext cx="8137525" cy="1008063"/>
          </a:xfrm>
        </p:spPr>
        <p:txBody>
          <a:bodyPr/>
          <a:lstStyle/>
          <a:p>
            <a:pPr eaLnBrk="1" hangingPunct="1"/>
            <a:r>
              <a:rPr lang="ja-JP" altLang="en-US" dirty="0" smtClean="0"/>
              <a:t>情報システムの課題</a:t>
            </a:r>
            <a:r>
              <a:rPr lang="en-US" altLang="ja-JP" dirty="0" smtClean="0"/>
              <a:t/>
            </a:r>
            <a:br>
              <a:rPr lang="en-US" altLang="ja-JP" dirty="0" smtClean="0"/>
            </a:br>
            <a:r>
              <a:rPr lang="ja-JP" altLang="en-US" sz="1800" dirty="0" smtClean="0"/>
              <a:t>分散する情報の連携と現状</a:t>
            </a:r>
          </a:p>
        </p:txBody>
      </p:sp>
      <p:sp>
        <p:nvSpPr>
          <p:cNvPr id="41" name="AutoShape 5"/>
          <p:cNvSpPr>
            <a:spLocks noChangeArrowheads="1"/>
          </p:cNvSpPr>
          <p:nvPr/>
        </p:nvSpPr>
        <p:spPr bwMode="gray">
          <a:xfrm>
            <a:off x="179388" y="1340769"/>
            <a:ext cx="3888556" cy="2088232"/>
          </a:xfrm>
          <a:prstGeom prst="roundRect">
            <a:avLst>
              <a:gd name="adj" fmla="val 690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spcBef>
                <a:spcPct val="50000"/>
              </a:spcBef>
            </a:pPr>
            <a:r>
              <a:rPr lang="ja-JP" altLang="en-US" sz="1400" dirty="0">
                <a:solidFill>
                  <a:schemeClr val="tx1">
                    <a:lumMod val="85000"/>
                    <a:lumOff val="15000"/>
                  </a:schemeClr>
                </a:solidFill>
                <a:latin typeface="メイリオ" pitchFamily="50" charset="-128"/>
                <a:ea typeface="メイリオ" pitchFamily="50" charset="-128"/>
                <a:cs typeface="メイリオ" pitchFamily="50" charset="-128"/>
              </a:rPr>
              <a:t>連携の必要が生じる度</a:t>
            </a:r>
            <a:r>
              <a:rPr lang="ja-JP" altLang="en-US" sz="1400" dirty="0" smtClean="0">
                <a:solidFill>
                  <a:schemeClr val="tx1">
                    <a:lumMod val="85000"/>
                    <a:lumOff val="15000"/>
                  </a:schemeClr>
                </a:solidFill>
                <a:latin typeface="メイリオ" pitchFamily="50" charset="-128"/>
                <a:ea typeface="メイリオ" pitchFamily="50" charset="-128"/>
                <a:cs typeface="メイリオ" pitchFamily="50" charset="-128"/>
              </a:rPr>
              <a:t>にデータソース間で</a:t>
            </a:r>
            <a:endParaRPr lang="en-US" altLang="ja-JP" sz="1400" dirty="0" smtClean="0">
              <a:solidFill>
                <a:schemeClr val="tx1">
                  <a:lumMod val="85000"/>
                  <a:lumOff val="15000"/>
                </a:schemeClr>
              </a:solidFill>
              <a:latin typeface="メイリオ" pitchFamily="50" charset="-128"/>
              <a:ea typeface="メイリオ" pitchFamily="50" charset="-128"/>
              <a:cs typeface="メイリオ" pitchFamily="50" charset="-128"/>
            </a:endParaRPr>
          </a:p>
          <a:p>
            <a:pPr>
              <a:spcBef>
                <a:spcPct val="50000"/>
              </a:spcBef>
            </a:pPr>
            <a:endParaRPr lang="en-US" altLang="ja-JP" sz="1400" dirty="0" smtClean="0">
              <a:solidFill>
                <a:schemeClr val="tx1">
                  <a:lumMod val="85000"/>
                  <a:lumOff val="15000"/>
                </a:schemeClr>
              </a:solidFill>
              <a:latin typeface="メイリオ" pitchFamily="50" charset="-128"/>
              <a:ea typeface="メイリオ" pitchFamily="50" charset="-128"/>
              <a:cs typeface="メイリオ" pitchFamily="50" charset="-128"/>
            </a:endParaRPr>
          </a:p>
          <a:p>
            <a:pPr>
              <a:spcBef>
                <a:spcPct val="50000"/>
              </a:spcBef>
            </a:pPr>
            <a:r>
              <a:rPr lang="ja-JP" altLang="en-US" sz="1400" dirty="0">
                <a:solidFill>
                  <a:schemeClr val="tx1">
                    <a:lumMod val="85000"/>
                    <a:lumOff val="15000"/>
                  </a:schemeClr>
                </a:solidFill>
                <a:latin typeface="メイリオ" pitchFamily="50" charset="-128"/>
                <a:ea typeface="メイリオ" pitchFamily="50" charset="-128"/>
                <a:cs typeface="メイリオ" pitchFamily="50" charset="-128"/>
              </a:rPr>
              <a:t/>
            </a:r>
            <a:br>
              <a:rPr lang="ja-JP" altLang="en-US" sz="1400" dirty="0">
                <a:solidFill>
                  <a:schemeClr val="tx1">
                    <a:lumMod val="85000"/>
                    <a:lumOff val="15000"/>
                  </a:schemeClr>
                </a:solidFill>
                <a:latin typeface="メイリオ" pitchFamily="50" charset="-128"/>
                <a:ea typeface="メイリオ" pitchFamily="50" charset="-128"/>
                <a:cs typeface="メイリオ" pitchFamily="50" charset="-128"/>
              </a:rPr>
            </a:br>
            <a:endParaRPr lang="en-US" altLang="ja-JP" sz="1800" dirty="0" smtClean="0">
              <a:solidFill>
                <a:schemeClr val="tx1">
                  <a:lumMod val="85000"/>
                  <a:lumOff val="15000"/>
                </a:schemeClr>
              </a:solidFill>
              <a:latin typeface="メイリオ" pitchFamily="50" charset="-128"/>
              <a:ea typeface="メイリオ" pitchFamily="50" charset="-128"/>
              <a:cs typeface="メイリオ" pitchFamily="50" charset="-128"/>
            </a:endParaRPr>
          </a:p>
          <a:p>
            <a:pPr>
              <a:spcBef>
                <a:spcPct val="50000"/>
              </a:spcBef>
            </a:pPr>
            <a:r>
              <a:rPr lang="ja-JP" altLang="en-US" sz="1800" dirty="0">
                <a:solidFill>
                  <a:schemeClr val="tx1">
                    <a:lumMod val="85000"/>
                    <a:lumOff val="15000"/>
                  </a:schemeClr>
                </a:solidFill>
                <a:latin typeface="メイリオ" pitchFamily="50" charset="-128"/>
                <a:ea typeface="メイリオ" pitchFamily="50" charset="-128"/>
                <a:cs typeface="メイリオ" pitchFamily="50" charset="-128"/>
              </a:rPr>
              <a:t>　</a:t>
            </a:r>
            <a:endParaRPr lang="en-US" altLang="ja-JP" sz="1400" dirty="0" smtClean="0">
              <a:solidFill>
                <a:schemeClr val="tx1">
                  <a:lumMod val="85000"/>
                  <a:lumOff val="15000"/>
                </a:schemeClr>
              </a:solidFill>
              <a:latin typeface="メイリオ" pitchFamily="50" charset="-128"/>
              <a:ea typeface="メイリオ" pitchFamily="50" charset="-128"/>
              <a:cs typeface="メイリオ" pitchFamily="50" charset="-128"/>
            </a:endParaRPr>
          </a:p>
          <a:p>
            <a:pPr algn="l">
              <a:spcBef>
                <a:spcPct val="50000"/>
              </a:spcBef>
            </a:pPr>
            <a:r>
              <a:rPr lang="ja-JP" altLang="en-US" sz="1400" dirty="0" smtClean="0">
                <a:solidFill>
                  <a:schemeClr val="tx1">
                    <a:lumMod val="85000"/>
                    <a:lumOff val="15000"/>
                  </a:schemeClr>
                </a:solidFill>
                <a:latin typeface="メイリオ" pitchFamily="50" charset="-128"/>
                <a:ea typeface="メイリオ" pitchFamily="50" charset="-128"/>
                <a:cs typeface="メイリオ" pitchFamily="50" charset="-128"/>
              </a:rPr>
              <a:t>　　の</a:t>
            </a:r>
            <a:r>
              <a:rPr lang="ja-JP" altLang="en-US" sz="1400" dirty="0">
                <a:solidFill>
                  <a:schemeClr val="tx1">
                    <a:lumMod val="85000"/>
                    <a:lumOff val="15000"/>
                  </a:schemeClr>
                </a:solidFill>
                <a:latin typeface="メイリオ" pitchFamily="50" charset="-128"/>
                <a:ea typeface="メイリオ" pitchFamily="50" charset="-128"/>
                <a:cs typeface="メイリオ" pitchFamily="50" charset="-128"/>
              </a:rPr>
              <a:t>連携プログラムを個別に</a:t>
            </a:r>
            <a:r>
              <a:rPr lang="ja-JP" altLang="en-US" sz="1400" dirty="0" smtClean="0">
                <a:solidFill>
                  <a:schemeClr val="tx1">
                    <a:lumMod val="85000"/>
                    <a:lumOff val="15000"/>
                  </a:schemeClr>
                </a:solidFill>
                <a:latin typeface="メイリオ" pitchFamily="50" charset="-128"/>
                <a:ea typeface="メイリオ" pitchFamily="50" charset="-128"/>
                <a:cs typeface="メイリオ" pitchFamily="50" charset="-128"/>
              </a:rPr>
              <a:t>開発</a:t>
            </a:r>
            <a:endParaRPr lang="ja-JP" altLang="en-US" sz="1400" dirty="0">
              <a:solidFill>
                <a:schemeClr val="tx1">
                  <a:lumMod val="85000"/>
                  <a:lumOff val="15000"/>
                </a:schemeClr>
              </a:solidFill>
              <a:latin typeface="メイリオ" pitchFamily="50" charset="-128"/>
              <a:ea typeface="メイリオ" pitchFamily="50" charset="-128"/>
              <a:cs typeface="メイリオ" pitchFamily="50" charset="-128"/>
            </a:endParaRPr>
          </a:p>
        </p:txBody>
      </p:sp>
      <p:sp>
        <p:nvSpPr>
          <p:cNvPr id="42" name="角丸四角形 41"/>
          <p:cNvSpPr/>
          <p:nvPr/>
        </p:nvSpPr>
        <p:spPr>
          <a:xfrm>
            <a:off x="4139952" y="1422400"/>
            <a:ext cx="4753223" cy="926480"/>
          </a:xfrm>
          <a:prstGeom prst="roundRect">
            <a:avLst/>
          </a:prstGeom>
        </p:spPr>
        <p:style>
          <a:lnRef idx="0">
            <a:schemeClr val="accent4"/>
          </a:lnRef>
          <a:fillRef idx="3">
            <a:schemeClr val="accent4"/>
          </a:fillRef>
          <a:effectRef idx="3">
            <a:schemeClr val="accent4"/>
          </a:effectRef>
          <a:fontRef idx="minor">
            <a:schemeClr val="lt1"/>
          </a:fontRef>
        </p:style>
        <p:txBody>
          <a:bodyPr anchor="ctr"/>
          <a:lstStyle/>
          <a:p>
            <a:pPr algn="l">
              <a:spcBef>
                <a:spcPct val="50000"/>
              </a:spcBef>
              <a:defRPr/>
            </a:pPr>
            <a:r>
              <a:rPr lang="ja-JP" altLang="en-US" sz="1400" dirty="0" smtClean="0">
                <a:solidFill>
                  <a:schemeClr val="bg1"/>
                </a:solidFill>
                <a:latin typeface="メイリオ" pitchFamily="50" charset="-128"/>
                <a:ea typeface="メイリオ" pitchFamily="50" charset="-128"/>
                <a:cs typeface="メイリオ" pitchFamily="50" charset="-128"/>
              </a:rPr>
              <a:t>　個別</a:t>
            </a:r>
            <a:r>
              <a:rPr lang="ja-JP" altLang="en-US" sz="1400" dirty="0">
                <a:solidFill>
                  <a:schemeClr val="bg1"/>
                </a:solidFill>
                <a:latin typeface="メイリオ" pitchFamily="50" charset="-128"/>
                <a:ea typeface="メイリオ" pitchFamily="50" charset="-128"/>
                <a:cs typeface="メイリオ" pitchFamily="50" charset="-128"/>
              </a:rPr>
              <a:t>詳細要件にあわせた連携が実現</a:t>
            </a:r>
            <a:r>
              <a:rPr lang="ja-JP" altLang="en-US" sz="1400" dirty="0" smtClean="0">
                <a:solidFill>
                  <a:schemeClr val="bg1"/>
                </a:solidFill>
                <a:latin typeface="メイリオ" pitchFamily="50" charset="-128"/>
                <a:ea typeface="メイリオ" pitchFamily="50" charset="-128"/>
                <a:cs typeface="メイリオ" pitchFamily="50" charset="-128"/>
              </a:rPr>
              <a:t>できる</a:t>
            </a:r>
            <a:endParaRPr lang="en-US" altLang="ja-JP" sz="1400" dirty="0" smtClean="0">
              <a:solidFill>
                <a:schemeClr val="bg1"/>
              </a:solidFill>
              <a:latin typeface="メイリオ" pitchFamily="50" charset="-128"/>
              <a:ea typeface="メイリオ" pitchFamily="50" charset="-128"/>
              <a:cs typeface="メイリオ" pitchFamily="50" charset="-128"/>
            </a:endParaRPr>
          </a:p>
          <a:p>
            <a:pPr algn="l">
              <a:spcBef>
                <a:spcPct val="50000"/>
              </a:spcBef>
              <a:defRPr/>
            </a:pPr>
            <a:r>
              <a:rPr lang="ja-JP" altLang="en-US" sz="1400" dirty="0" smtClean="0">
                <a:solidFill>
                  <a:schemeClr val="bg1"/>
                </a:solidFill>
                <a:latin typeface="メイリオ" pitchFamily="50" charset="-128"/>
                <a:ea typeface="メイリオ" pitchFamily="50" charset="-128"/>
                <a:cs typeface="メイリオ" pitchFamily="50" charset="-128"/>
              </a:rPr>
              <a:t>　初期</a:t>
            </a:r>
            <a:r>
              <a:rPr lang="ja-JP" altLang="en-US" sz="1400" dirty="0">
                <a:solidFill>
                  <a:schemeClr val="bg1"/>
                </a:solidFill>
                <a:latin typeface="メイリオ" pitchFamily="50" charset="-128"/>
                <a:ea typeface="メイリオ" pitchFamily="50" charset="-128"/>
                <a:cs typeface="メイリオ" pitchFamily="50" charset="-128"/>
              </a:rPr>
              <a:t>費用が分散</a:t>
            </a:r>
            <a:r>
              <a:rPr lang="ja-JP" altLang="en-US" sz="1400" dirty="0" smtClean="0">
                <a:solidFill>
                  <a:schemeClr val="bg1"/>
                </a:solidFill>
                <a:latin typeface="メイリオ" pitchFamily="50" charset="-128"/>
                <a:ea typeface="メイリオ" pitchFamily="50" charset="-128"/>
                <a:cs typeface="メイリオ" pitchFamily="50" charset="-128"/>
              </a:rPr>
              <a:t>される</a:t>
            </a:r>
            <a:endParaRPr lang="ja-JP" altLang="en-US" sz="1400" dirty="0">
              <a:solidFill>
                <a:schemeClr val="bg1"/>
              </a:solidFill>
              <a:latin typeface="メイリオ" pitchFamily="50" charset="-128"/>
              <a:ea typeface="メイリオ" pitchFamily="50" charset="-128"/>
              <a:cs typeface="メイリオ" pitchFamily="50" charset="-128"/>
            </a:endParaRPr>
          </a:p>
          <a:p>
            <a:pPr>
              <a:defRPr/>
            </a:pPr>
            <a:endParaRPr lang="ja-JP" altLang="en-US" dirty="0"/>
          </a:p>
        </p:txBody>
      </p:sp>
      <p:sp>
        <p:nvSpPr>
          <p:cNvPr id="43" name="角丸四角形 42"/>
          <p:cNvSpPr/>
          <p:nvPr/>
        </p:nvSpPr>
        <p:spPr>
          <a:xfrm>
            <a:off x="4139952" y="2421062"/>
            <a:ext cx="4752528" cy="1007938"/>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l">
              <a:spcBef>
                <a:spcPct val="50000"/>
              </a:spcBef>
              <a:defRPr/>
            </a:pPr>
            <a:r>
              <a:rPr lang="ja-JP" altLang="en-US" sz="1400" dirty="0">
                <a:solidFill>
                  <a:schemeClr val="bg1"/>
                </a:solidFill>
                <a:latin typeface="メイリオ" pitchFamily="50" charset="-128"/>
                <a:ea typeface="メイリオ" pitchFamily="50" charset="-128"/>
                <a:cs typeface="メイリオ" pitchFamily="50" charset="-128"/>
              </a:rPr>
              <a:t>保守・メンテナンス工数が膨大になる可能性</a:t>
            </a:r>
            <a:br>
              <a:rPr lang="ja-JP" altLang="en-US" sz="1400" dirty="0">
                <a:solidFill>
                  <a:schemeClr val="bg1"/>
                </a:solidFill>
                <a:latin typeface="メイリオ" pitchFamily="50" charset="-128"/>
                <a:ea typeface="メイリオ" pitchFamily="50" charset="-128"/>
                <a:cs typeface="メイリオ" pitchFamily="50" charset="-128"/>
              </a:rPr>
            </a:br>
            <a:r>
              <a:rPr lang="ja-JP" altLang="en-US" sz="1400" dirty="0">
                <a:solidFill>
                  <a:schemeClr val="bg1"/>
                </a:solidFill>
                <a:latin typeface="メイリオ" pitchFamily="50" charset="-128"/>
                <a:ea typeface="メイリオ" pitchFamily="50" charset="-128"/>
                <a:cs typeface="メイリオ" pitchFamily="50" charset="-128"/>
              </a:rPr>
              <a:t>　</a:t>
            </a:r>
            <a:r>
              <a:rPr lang="ja-JP" altLang="en-US" sz="1400" dirty="0" smtClean="0">
                <a:solidFill>
                  <a:schemeClr val="bg1"/>
                </a:solidFill>
                <a:latin typeface="メイリオ" pitchFamily="50" charset="-128"/>
                <a:ea typeface="メイリオ" pitchFamily="50" charset="-128"/>
                <a:cs typeface="メイリオ" pitchFamily="50" charset="-128"/>
              </a:rPr>
              <a:t>－システム</a:t>
            </a:r>
            <a:r>
              <a:rPr lang="ja-JP" altLang="en-US" sz="1400" dirty="0">
                <a:solidFill>
                  <a:schemeClr val="bg1"/>
                </a:solidFill>
                <a:latin typeface="メイリオ" pitchFamily="50" charset="-128"/>
                <a:ea typeface="メイリオ" pitchFamily="50" charset="-128"/>
                <a:cs typeface="メイリオ" pitchFamily="50" charset="-128"/>
              </a:rPr>
              <a:t>の改版では、連携プログラムの修正も必要</a:t>
            </a:r>
            <a:br>
              <a:rPr lang="ja-JP" altLang="en-US" sz="1400" dirty="0">
                <a:solidFill>
                  <a:schemeClr val="bg1"/>
                </a:solidFill>
                <a:latin typeface="メイリオ" pitchFamily="50" charset="-128"/>
                <a:ea typeface="メイリオ" pitchFamily="50" charset="-128"/>
                <a:cs typeface="メイリオ" pitchFamily="50" charset="-128"/>
              </a:rPr>
            </a:br>
            <a:r>
              <a:rPr lang="ja-JP" altLang="en-US" sz="1400" dirty="0">
                <a:solidFill>
                  <a:schemeClr val="bg1"/>
                </a:solidFill>
                <a:latin typeface="メイリオ" pitchFamily="50" charset="-128"/>
                <a:ea typeface="メイリオ" pitchFamily="50" charset="-128"/>
                <a:cs typeface="メイリオ" pitchFamily="50" charset="-128"/>
              </a:rPr>
              <a:t>　</a:t>
            </a:r>
            <a:r>
              <a:rPr lang="ja-JP" altLang="en-US" sz="1400" dirty="0" smtClean="0">
                <a:solidFill>
                  <a:schemeClr val="bg1"/>
                </a:solidFill>
                <a:latin typeface="メイリオ" pitchFamily="50" charset="-128"/>
                <a:ea typeface="メイリオ" pitchFamily="50" charset="-128"/>
                <a:cs typeface="メイリオ" pitchFamily="50" charset="-128"/>
              </a:rPr>
              <a:t>－データ</a:t>
            </a:r>
            <a:r>
              <a:rPr lang="ja-JP" altLang="en-US" sz="1400" dirty="0">
                <a:solidFill>
                  <a:schemeClr val="bg1"/>
                </a:solidFill>
                <a:latin typeface="メイリオ" pitchFamily="50" charset="-128"/>
                <a:ea typeface="メイリオ" pitchFamily="50" charset="-128"/>
                <a:cs typeface="メイリオ" pitchFamily="50" charset="-128"/>
              </a:rPr>
              <a:t>連携の共通基盤としての管理が</a:t>
            </a:r>
            <a:r>
              <a:rPr lang="ja-JP" altLang="en-US" sz="1400" dirty="0" smtClean="0">
                <a:solidFill>
                  <a:schemeClr val="bg1"/>
                </a:solidFill>
                <a:latin typeface="メイリオ" pitchFamily="50" charset="-128"/>
                <a:ea typeface="メイリオ" pitchFamily="50" charset="-128"/>
                <a:cs typeface="メイリオ" pitchFamily="50" charset="-128"/>
              </a:rPr>
              <a:t>できない</a:t>
            </a:r>
            <a:r>
              <a:rPr lang="ja-JP" altLang="en-US" sz="1400" dirty="0">
                <a:solidFill>
                  <a:schemeClr val="bg1"/>
                </a:solidFill>
                <a:latin typeface="メイリオ" pitchFamily="50" charset="-128"/>
                <a:ea typeface="メイリオ" pitchFamily="50" charset="-128"/>
                <a:cs typeface="メイリオ" pitchFamily="50" charset="-128"/>
              </a:rPr>
              <a:t/>
            </a:r>
            <a:br>
              <a:rPr lang="ja-JP" altLang="en-US" sz="1400" dirty="0">
                <a:solidFill>
                  <a:schemeClr val="bg1"/>
                </a:solidFill>
                <a:latin typeface="メイリオ" pitchFamily="50" charset="-128"/>
                <a:ea typeface="メイリオ" pitchFamily="50" charset="-128"/>
                <a:cs typeface="メイリオ" pitchFamily="50" charset="-128"/>
              </a:rPr>
            </a:br>
            <a:r>
              <a:rPr lang="ja-JP" altLang="en-US" sz="1400" dirty="0">
                <a:solidFill>
                  <a:schemeClr val="bg1"/>
                </a:solidFill>
                <a:latin typeface="メイリオ" pitchFamily="50" charset="-128"/>
                <a:ea typeface="メイリオ" pitchFamily="50" charset="-128"/>
                <a:cs typeface="メイリオ" pitchFamily="50" charset="-128"/>
              </a:rPr>
              <a:t>　</a:t>
            </a:r>
            <a:r>
              <a:rPr lang="ja-JP" altLang="en-US" sz="1400" dirty="0" smtClean="0">
                <a:solidFill>
                  <a:schemeClr val="bg1"/>
                </a:solidFill>
                <a:latin typeface="メイリオ" pitchFamily="50" charset="-128"/>
                <a:ea typeface="メイリオ" pitchFamily="50" charset="-128"/>
                <a:cs typeface="メイリオ" pitchFamily="50" charset="-128"/>
              </a:rPr>
              <a:t>－データソース</a:t>
            </a:r>
            <a:r>
              <a:rPr lang="ja-JP" altLang="en-US" sz="1400" dirty="0">
                <a:solidFill>
                  <a:schemeClr val="bg1"/>
                </a:solidFill>
                <a:latin typeface="メイリオ" pitchFamily="50" charset="-128"/>
                <a:ea typeface="メイリオ" pitchFamily="50" charset="-128"/>
                <a:cs typeface="メイリオ" pitchFamily="50" charset="-128"/>
              </a:rPr>
              <a:t>に応じた要素スキルが必要</a:t>
            </a:r>
            <a:endParaRPr lang="ja-JP" altLang="en-US" sz="1400" dirty="0">
              <a:solidFill>
                <a:schemeClr val="bg1"/>
              </a:solidFill>
            </a:endParaRPr>
          </a:p>
        </p:txBody>
      </p:sp>
      <p:pic>
        <p:nvPicPr>
          <p:cNvPr id="44"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1835696" y="3573016"/>
            <a:ext cx="720080" cy="809103"/>
          </a:xfrm>
          <a:prstGeom prst="rect">
            <a:avLst/>
          </a:prstGeom>
          <a:noFill/>
          <a:ln w="9525">
            <a:noFill/>
            <a:miter lim="800000"/>
            <a:headEnd/>
            <a:tailEnd/>
          </a:ln>
          <a:effectLst/>
        </p:spPr>
      </p:pic>
      <p:pic>
        <p:nvPicPr>
          <p:cNvPr id="45"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1835696" y="5543938"/>
            <a:ext cx="720080" cy="809103"/>
          </a:xfrm>
          <a:prstGeom prst="rect">
            <a:avLst/>
          </a:prstGeom>
          <a:noFill/>
          <a:ln w="9525">
            <a:noFill/>
            <a:miter lim="800000"/>
            <a:headEnd/>
            <a:tailEnd/>
          </a:ln>
          <a:effectLst/>
        </p:spPr>
      </p:pic>
      <p:sp>
        <p:nvSpPr>
          <p:cNvPr id="46" name="角丸四角形 45"/>
          <p:cNvSpPr/>
          <p:nvPr/>
        </p:nvSpPr>
        <p:spPr>
          <a:xfrm>
            <a:off x="323528" y="3789040"/>
            <a:ext cx="1512168" cy="576262"/>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defRPr/>
            </a:pPr>
            <a:r>
              <a:rPr lang="ja-JP" altLang="en-US" sz="1200" b="1" dirty="0" smtClean="0">
                <a:latin typeface="メイリオ" pitchFamily="50" charset="-128"/>
                <a:ea typeface="メイリオ" pitchFamily="50" charset="-128"/>
                <a:cs typeface="メイリオ" pitchFamily="50" charset="-128"/>
              </a:rPr>
              <a:t>出荷管理</a:t>
            </a:r>
            <a:endParaRPr lang="en-US" altLang="ja-JP" sz="1200" b="1" dirty="0" smtClean="0">
              <a:latin typeface="メイリオ" pitchFamily="50" charset="-128"/>
              <a:ea typeface="メイリオ" pitchFamily="50" charset="-128"/>
              <a:cs typeface="メイリオ" pitchFamily="50" charset="-128"/>
            </a:endParaRPr>
          </a:p>
          <a:p>
            <a:pPr>
              <a:defRPr/>
            </a:pPr>
            <a:r>
              <a:rPr lang="ja-JP" altLang="en-US" sz="1200" b="1" dirty="0" smtClean="0">
                <a:latin typeface="メイリオ" pitchFamily="50" charset="-128"/>
                <a:ea typeface="メイリオ" pitchFamily="50" charset="-128"/>
                <a:cs typeface="メイリオ" pitchFamily="50" charset="-128"/>
              </a:rPr>
              <a:t>生産管理</a:t>
            </a:r>
            <a:endParaRPr lang="ja-JP" altLang="en-US" sz="1200" b="1" dirty="0">
              <a:latin typeface="メイリオ" pitchFamily="50" charset="-128"/>
              <a:ea typeface="メイリオ" pitchFamily="50" charset="-128"/>
              <a:cs typeface="メイリオ" pitchFamily="50" charset="-128"/>
            </a:endParaRPr>
          </a:p>
        </p:txBody>
      </p:sp>
      <p:sp>
        <p:nvSpPr>
          <p:cNvPr id="47" name="角丸四角形 46"/>
          <p:cNvSpPr/>
          <p:nvPr/>
        </p:nvSpPr>
        <p:spPr>
          <a:xfrm>
            <a:off x="323528" y="5661050"/>
            <a:ext cx="1512168" cy="576262"/>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defRPr/>
            </a:pPr>
            <a:r>
              <a:rPr lang="ja-JP" altLang="en-US" sz="1200" b="1" dirty="0" smtClean="0">
                <a:latin typeface="メイリオ" pitchFamily="50" charset="-128"/>
                <a:ea typeface="メイリオ" pitchFamily="50" charset="-128"/>
                <a:cs typeface="メイリオ" pitchFamily="50" charset="-128"/>
              </a:rPr>
              <a:t>販売管理</a:t>
            </a:r>
            <a:endParaRPr lang="ja-JP" altLang="en-US" sz="1200" b="1" dirty="0">
              <a:latin typeface="メイリオ" pitchFamily="50" charset="-128"/>
              <a:ea typeface="メイリオ" pitchFamily="50" charset="-128"/>
              <a:cs typeface="メイリオ" pitchFamily="50" charset="-128"/>
            </a:endParaRPr>
          </a:p>
        </p:txBody>
      </p:sp>
      <p:sp>
        <p:nvSpPr>
          <p:cNvPr id="48" name="角丸四角形 47"/>
          <p:cNvSpPr/>
          <p:nvPr/>
        </p:nvSpPr>
        <p:spPr>
          <a:xfrm>
            <a:off x="7020272" y="3716834"/>
            <a:ext cx="1512168" cy="576262"/>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defRPr/>
            </a:pPr>
            <a:r>
              <a:rPr lang="ja-JP" altLang="en-US" sz="1200" b="1" dirty="0" smtClean="0">
                <a:latin typeface="メイリオ" pitchFamily="50" charset="-128"/>
                <a:ea typeface="メイリオ" pitchFamily="50" charset="-128"/>
                <a:cs typeface="メイリオ" pitchFamily="50" charset="-128"/>
              </a:rPr>
              <a:t>会計システム</a:t>
            </a:r>
            <a:endParaRPr lang="ja-JP" altLang="en-US" sz="1200" b="1" dirty="0">
              <a:latin typeface="メイリオ" pitchFamily="50" charset="-128"/>
              <a:ea typeface="メイリオ" pitchFamily="50" charset="-128"/>
              <a:cs typeface="メイリオ" pitchFamily="50" charset="-128"/>
            </a:endParaRPr>
          </a:p>
        </p:txBody>
      </p:sp>
      <p:pic>
        <p:nvPicPr>
          <p:cNvPr id="49"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5436096" y="3789040"/>
            <a:ext cx="679763" cy="763802"/>
          </a:xfrm>
          <a:prstGeom prst="rect">
            <a:avLst/>
          </a:prstGeom>
          <a:noFill/>
          <a:ln w="9525">
            <a:noFill/>
            <a:miter lim="800000"/>
            <a:headEnd/>
            <a:tailEnd/>
          </a:ln>
          <a:effectLst/>
        </p:spPr>
      </p:pic>
      <p:pic>
        <p:nvPicPr>
          <p:cNvPr id="50" name="Picture 6"/>
          <p:cNvPicPr>
            <a:picLocks noChangeAspect="1" noChangeArrowheads="1"/>
          </p:cNvPicPr>
          <p:nvPr/>
        </p:nvPicPr>
        <p:blipFill>
          <a:blip r:embed="rId4" cstate="email">
            <a:duotone>
              <a:schemeClr val="accent1">
                <a:shade val="45000"/>
                <a:satMod val="135000"/>
              </a:schemeClr>
              <a:prstClr val="white"/>
            </a:duotone>
          </a:blip>
          <a:srcRect/>
          <a:stretch>
            <a:fillRect/>
          </a:stretch>
        </p:blipFill>
        <p:spPr bwMode="auto">
          <a:xfrm>
            <a:off x="5904771" y="3573016"/>
            <a:ext cx="931168" cy="931168"/>
          </a:xfrm>
          <a:prstGeom prst="rect">
            <a:avLst/>
          </a:prstGeom>
          <a:noFill/>
          <a:ln w="9525">
            <a:noFill/>
            <a:miter lim="800000"/>
            <a:headEnd/>
            <a:tailEnd/>
          </a:ln>
          <a:effectLst/>
        </p:spPr>
      </p:pic>
      <p:pic>
        <p:nvPicPr>
          <p:cNvPr id="51"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5467787" y="5517232"/>
            <a:ext cx="679763" cy="763802"/>
          </a:xfrm>
          <a:prstGeom prst="rect">
            <a:avLst/>
          </a:prstGeom>
          <a:noFill/>
          <a:ln w="9525">
            <a:noFill/>
            <a:miter lim="800000"/>
            <a:headEnd/>
            <a:tailEnd/>
          </a:ln>
          <a:effectLst/>
        </p:spPr>
      </p:pic>
      <p:pic>
        <p:nvPicPr>
          <p:cNvPr id="52" name="Picture 6"/>
          <p:cNvPicPr>
            <a:picLocks noChangeAspect="1" noChangeArrowheads="1"/>
          </p:cNvPicPr>
          <p:nvPr/>
        </p:nvPicPr>
        <p:blipFill>
          <a:blip r:embed="rId4" cstate="email">
            <a:duotone>
              <a:schemeClr val="accent1">
                <a:shade val="45000"/>
                <a:satMod val="135000"/>
              </a:schemeClr>
              <a:prstClr val="white"/>
            </a:duotone>
          </a:blip>
          <a:srcRect/>
          <a:stretch>
            <a:fillRect/>
          </a:stretch>
        </p:blipFill>
        <p:spPr bwMode="auto">
          <a:xfrm>
            <a:off x="5936462" y="5301208"/>
            <a:ext cx="931168" cy="931168"/>
          </a:xfrm>
          <a:prstGeom prst="rect">
            <a:avLst/>
          </a:prstGeom>
          <a:noFill/>
          <a:ln w="9525">
            <a:noFill/>
            <a:miter lim="800000"/>
            <a:headEnd/>
            <a:tailEnd/>
          </a:ln>
          <a:effectLst/>
        </p:spPr>
      </p:pic>
      <p:sp>
        <p:nvSpPr>
          <p:cNvPr id="53" name="AutoShape 36"/>
          <p:cNvSpPr>
            <a:spLocks noChangeArrowheads="1"/>
          </p:cNvSpPr>
          <p:nvPr/>
        </p:nvSpPr>
        <p:spPr bwMode="auto">
          <a:xfrm>
            <a:off x="3419872" y="2636913"/>
            <a:ext cx="864096" cy="576064"/>
          </a:xfrm>
          <a:prstGeom prst="homePlate">
            <a:avLst>
              <a:gd name="adj" fmla="val 30573"/>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defRPr/>
            </a:pPr>
            <a:r>
              <a:rPr lang="ja-JP" altLang="en-US" sz="1200" b="1" dirty="0" smtClean="0">
                <a:solidFill>
                  <a:schemeClr val="bg1"/>
                </a:solidFill>
                <a:latin typeface="メイリオ" pitchFamily="50" charset="-128"/>
                <a:ea typeface="メイリオ" pitchFamily="50" charset="-128"/>
                <a:cs typeface="メイリオ" pitchFamily="50" charset="-128"/>
              </a:rPr>
              <a:t>デメリット</a:t>
            </a:r>
            <a:endParaRPr lang="ja-JP" altLang="en-US" sz="1200" b="1" dirty="0">
              <a:solidFill>
                <a:schemeClr val="bg1"/>
              </a:solidFill>
              <a:latin typeface="メイリオ" pitchFamily="50" charset="-128"/>
              <a:ea typeface="メイリオ" pitchFamily="50" charset="-128"/>
              <a:cs typeface="メイリオ" pitchFamily="50" charset="-128"/>
            </a:endParaRPr>
          </a:p>
        </p:txBody>
      </p:sp>
      <p:sp>
        <p:nvSpPr>
          <p:cNvPr id="54" name="AutoShape 33"/>
          <p:cNvSpPr>
            <a:spLocks noChangeArrowheads="1"/>
          </p:cNvSpPr>
          <p:nvPr/>
        </p:nvSpPr>
        <p:spPr bwMode="auto">
          <a:xfrm>
            <a:off x="3419872" y="1706389"/>
            <a:ext cx="864096" cy="642491"/>
          </a:xfrm>
          <a:prstGeom prst="homePlate">
            <a:avLst>
              <a:gd name="adj" fmla="val 30573"/>
            </a:avLst>
          </a:prstGeom>
          <a:ln>
            <a:headEnd/>
            <a:tailEnd/>
          </a:ln>
        </p:spPr>
        <p:style>
          <a:lnRef idx="0">
            <a:schemeClr val="accent4"/>
          </a:lnRef>
          <a:fillRef idx="3">
            <a:schemeClr val="accent4"/>
          </a:fillRef>
          <a:effectRef idx="3">
            <a:schemeClr val="accent4"/>
          </a:effectRef>
          <a:fontRef idx="minor">
            <a:schemeClr val="lt1"/>
          </a:fontRef>
        </p:style>
        <p:txBody>
          <a:bodyPr wrap="none" anchor="ctr"/>
          <a:lstStyle/>
          <a:p>
            <a:pPr>
              <a:defRPr/>
            </a:pPr>
            <a:r>
              <a:rPr lang="ja-JP" altLang="en-US" sz="1200" b="1" dirty="0" smtClean="0">
                <a:solidFill>
                  <a:schemeClr val="bg1"/>
                </a:solidFill>
                <a:latin typeface="メイリオ" pitchFamily="50" charset="-128"/>
                <a:ea typeface="メイリオ" pitchFamily="50" charset="-128"/>
                <a:cs typeface="メイリオ" pitchFamily="50" charset="-128"/>
              </a:rPr>
              <a:t>メリット</a:t>
            </a:r>
            <a:endParaRPr lang="ja-JP" altLang="en-US" sz="1200" b="1" dirty="0">
              <a:solidFill>
                <a:schemeClr val="bg1"/>
              </a:solidFill>
              <a:latin typeface="メイリオ" pitchFamily="50" charset="-128"/>
              <a:ea typeface="メイリオ" pitchFamily="50" charset="-128"/>
              <a:cs typeface="メイリオ" pitchFamily="50" charset="-128"/>
            </a:endParaRPr>
          </a:p>
        </p:txBody>
      </p:sp>
      <p:sp>
        <p:nvSpPr>
          <p:cNvPr id="55" name="ホームベース 54"/>
          <p:cNvSpPr/>
          <p:nvPr/>
        </p:nvSpPr>
        <p:spPr>
          <a:xfrm>
            <a:off x="468560" y="1772816"/>
            <a:ext cx="1475656" cy="360040"/>
          </a:xfrm>
          <a:prstGeom prst="homePlat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kumimoji="1" lang="ja-JP" altLang="en-US" sz="1400" b="1" dirty="0" smtClean="0">
                <a:latin typeface="メイリオ" pitchFamily="50" charset="-128"/>
                <a:ea typeface="メイリオ" pitchFamily="50" charset="-128"/>
                <a:cs typeface="メイリオ" pitchFamily="50" charset="-128"/>
              </a:rPr>
              <a:t>データの抽出</a:t>
            </a:r>
            <a:endParaRPr kumimoji="1" lang="ja-JP" altLang="en-US" sz="1400" b="1" dirty="0">
              <a:latin typeface="メイリオ" pitchFamily="50" charset="-128"/>
              <a:ea typeface="メイリオ" pitchFamily="50" charset="-128"/>
              <a:cs typeface="メイリオ" pitchFamily="50" charset="-128"/>
            </a:endParaRPr>
          </a:p>
        </p:txBody>
      </p:sp>
      <p:sp>
        <p:nvSpPr>
          <p:cNvPr id="56" name="ホームベース 55"/>
          <p:cNvSpPr/>
          <p:nvPr/>
        </p:nvSpPr>
        <p:spPr>
          <a:xfrm>
            <a:off x="1008112" y="2204864"/>
            <a:ext cx="1475656" cy="360040"/>
          </a:xfrm>
          <a:prstGeom prst="homePlat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kumimoji="1" lang="ja-JP" altLang="en-US" sz="1400" b="1" dirty="0" smtClean="0">
                <a:latin typeface="メイリオ" pitchFamily="50" charset="-128"/>
                <a:ea typeface="メイリオ" pitchFamily="50" charset="-128"/>
                <a:cs typeface="メイリオ" pitchFamily="50" charset="-128"/>
              </a:rPr>
              <a:t>データの交換</a:t>
            </a:r>
            <a:endParaRPr kumimoji="1" lang="ja-JP" altLang="en-US" sz="1400" b="1" dirty="0">
              <a:latin typeface="メイリオ" pitchFamily="50" charset="-128"/>
              <a:ea typeface="メイリオ" pitchFamily="50" charset="-128"/>
              <a:cs typeface="メイリオ" pitchFamily="50" charset="-128"/>
            </a:endParaRPr>
          </a:p>
        </p:txBody>
      </p:sp>
      <p:sp>
        <p:nvSpPr>
          <p:cNvPr id="57" name="ホームベース 56"/>
          <p:cNvSpPr/>
          <p:nvPr/>
        </p:nvSpPr>
        <p:spPr>
          <a:xfrm>
            <a:off x="1800200" y="2612529"/>
            <a:ext cx="1475656" cy="360040"/>
          </a:xfrm>
          <a:prstGeom prst="homePlat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kumimoji="1" lang="ja-JP" altLang="en-US" sz="1400" b="1" dirty="0" smtClean="0">
                <a:latin typeface="メイリオ" pitchFamily="50" charset="-128"/>
                <a:ea typeface="メイリオ" pitchFamily="50" charset="-128"/>
                <a:cs typeface="メイリオ" pitchFamily="50" charset="-128"/>
              </a:rPr>
              <a:t>データの更新</a:t>
            </a:r>
            <a:endParaRPr kumimoji="1" lang="ja-JP" altLang="en-US" sz="1400" b="1" dirty="0">
              <a:latin typeface="メイリオ" pitchFamily="50" charset="-128"/>
              <a:ea typeface="メイリオ" pitchFamily="50" charset="-128"/>
              <a:cs typeface="メイリオ" pitchFamily="50" charset="-128"/>
            </a:endParaRPr>
          </a:p>
        </p:txBody>
      </p:sp>
      <p:grpSp>
        <p:nvGrpSpPr>
          <p:cNvPr id="59" name="グループ化 58"/>
          <p:cNvGrpSpPr/>
          <p:nvPr/>
        </p:nvGrpSpPr>
        <p:grpSpPr>
          <a:xfrm>
            <a:off x="7236296" y="4653136"/>
            <a:ext cx="1369875" cy="1512168"/>
            <a:chOff x="-2088232" y="4149080"/>
            <a:chExt cx="1369875" cy="1512168"/>
          </a:xfrm>
        </p:grpSpPr>
        <p:pic>
          <p:nvPicPr>
            <p:cNvPr id="61" name="Picture 14"/>
            <p:cNvPicPr>
              <a:picLocks noChangeAspect="1" noChangeArrowheads="1"/>
            </p:cNvPicPr>
            <p:nvPr/>
          </p:nvPicPr>
          <p:blipFill>
            <a:blip r:embed="rId5" cstate="screen"/>
            <a:srcRect/>
            <a:stretch>
              <a:fillRect/>
            </a:stretch>
          </p:blipFill>
          <p:spPr bwMode="auto">
            <a:xfrm>
              <a:off x="-2088232" y="4365104"/>
              <a:ext cx="1296144" cy="1296144"/>
            </a:xfrm>
            <a:prstGeom prst="rect">
              <a:avLst/>
            </a:prstGeom>
            <a:noFill/>
            <a:ln w="9525">
              <a:noFill/>
              <a:miter lim="800000"/>
              <a:headEnd/>
              <a:tailEnd/>
            </a:ln>
            <a:effectLst/>
          </p:spPr>
        </p:pic>
        <p:sp>
          <p:nvSpPr>
            <p:cNvPr id="62" name="涙形 61"/>
            <p:cNvSpPr/>
            <p:nvPr/>
          </p:nvSpPr>
          <p:spPr>
            <a:xfrm flipH="1" flipV="1">
              <a:off x="-1116632" y="4149080"/>
              <a:ext cx="216024" cy="216024"/>
            </a:xfrm>
            <a:prstGeom prst="teardrop">
              <a:avLst>
                <a:gd name="adj" fmla="val 141791"/>
              </a:avLst>
            </a:prstGeom>
            <a:solidFill>
              <a:schemeClr val="accent1">
                <a:lumMod val="60000"/>
                <a:lumOff val="4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sp>
          <p:nvSpPr>
            <p:cNvPr id="63" name="涙形 62"/>
            <p:cNvSpPr/>
            <p:nvPr/>
          </p:nvSpPr>
          <p:spPr>
            <a:xfrm rot="994286" flipH="1" flipV="1">
              <a:off x="-945944" y="4397971"/>
              <a:ext cx="227587" cy="220184"/>
            </a:xfrm>
            <a:prstGeom prst="teardrop">
              <a:avLst>
                <a:gd name="adj" fmla="val 141791"/>
              </a:avLst>
            </a:prstGeom>
            <a:solidFill>
              <a:schemeClr val="accent1">
                <a:lumMod val="60000"/>
                <a:lumOff val="40000"/>
              </a:schemeClr>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kumimoji="1" lang="ja-JP" altLang="en-US"/>
            </a:p>
          </p:txBody>
        </p:sp>
      </p:grpSp>
      <p:cxnSp>
        <p:nvCxnSpPr>
          <p:cNvPr id="68" name="直線矢印コネクタ 67"/>
          <p:cNvCxnSpPr>
            <a:stCxn id="44" idx="2"/>
            <a:endCxn id="45" idx="0"/>
          </p:cNvCxnSpPr>
          <p:nvPr/>
        </p:nvCxnSpPr>
        <p:spPr>
          <a:xfrm>
            <a:off x="2195736" y="4382119"/>
            <a:ext cx="0" cy="116181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69" name="AutoShape 30"/>
          <p:cNvSpPr>
            <a:spLocks noChangeArrowheads="1"/>
          </p:cNvSpPr>
          <p:nvPr/>
        </p:nvSpPr>
        <p:spPr bwMode="auto">
          <a:xfrm>
            <a:off x="1691680" y="4598809"/>
            <a:ext cx="1008112" cy="461665"/>
          </a:xfrm>
          <a:prstGeom prst="flowChartPredefinedProcess">
            <a:avLst/>
          </a:prstGeom>
          <a:gradFill flip="none" rotWithShape="1">
            <a:path path="rect">
              <a:fillToRect l="50000" t="50000" r="50000" b="50000"/>
            </a:path>
            <a:tileRect/>
          </a:gradFill>
          <a:ln>
            <a:headEnd/>
            <a:tailEnd/>
          </a:ln>
        </p:spPr>
        <p:style>
          <a:lnRef idx="1">
            <a:schemeClr val="accent2"/>
          </a:lnRef>
          <a:fillRef idx="2">
            <a:schemeClr val="accent2"/>
          </a:fillRef>
          <a:effectRef idx="1">
            <a:schemeClr val="accent2"/>
          </a:effectRef>
          <a:fontRef idx="minor">
            <a:schemeClr val="dk1"/>
          </a:fontRef>
        </p:style>
        <p:txBody>
          <a:bodyPr wrap="square" anchor="ctr">
            <a:spAutoFit/>
          </a:bodyPr>
          <a:lstStyle/>
          <a:p>
            <a:pPr>
              <a:defRPr/>
            </a:pPr>
            <a:endParaRPr lang="en-US" altLang="ja-JP" sz="800" dirty="0" smtClean="0">
              <a:solidFill>
                <a:schemeClr val="tx1"/>
              </a:solidFill>
              <a:latin typeface="メイリオ" pitchFamily="50" charset="-128"/>
              <a:ea typeface="メイリオ" pitchFamily="50" charset="-128"/>
              <a:cs typeface="メイリオ" pitchFamily="50" charset="-128"/>
            </a:endParaRPr>
          </a:p>
          <a:p>
            <a:pPr>
              <a:defRPr/>
            </a:pPr>
            <a:r>
              <a:rPr lang="ja-JP" altLang="en-US" sz="800" dirty="0" smtClean="0">
                <a:solidFill>
                  <a:schemeClr val="tx1"/>
                </a:solidFill>
                <a:latin typeface="メイリオ" pitchFamily="50" charset="-128"/>
                <a:ea typeface="メイリオ" pitchFamily="50" charset="-128"/>
                <a:cs typeface="メイリオ" pitchFamily="50" charset="-128"/>
              </a:rPr>
              <a:t>プログラム</a:t>
            </a:r>
            <a:endParaRPr lang="en-US" altLang="ja-JP" sz="800" dirty="0" smtClean="0">
              <a:solidFill>
                <a:schemeClr val="tx1"/>
              </a:solidFill>
              <a:latin typeface="メイリオ" pitchFamily="50" charset="-128"/>
              <a:ea typeface="メイリオ" pitchFamily="50" charset="-128"/>
              <a:cs typeface="メイリオ" pitchFamily="50" charset="-128"/>
            </a:endParaRPr>
          </a:p>
          <a:p>
            <a:pPr>
              <a:defRPr/>
            </a:pPr>
            <a:endParaRPr lang="ja-JP" altLang="en-US" sz="800" dirty="0">
              <a:solidFill>
                <a:schemeClr val="tx1"/>
              </a:solidFill>
              <a:latin typeface="メイリオ" pitchFamily="50" charset="-128"/>
              <a:ea typeface="メイリオ" pitchFamily="50" charset="-128"/>
              <a:cs typeface="メイリオ" pitchFamily="50" charset="-128"/>
            </a:endParaRPr>
          </a:p>
        </p:txBody>
      </p:sp>
      <p:cxnSp>
        <p:nvCxnSpPr>
          <p:cNvPr id="80" name="直線矢印コネクタ 79"/>
          <p:cNvCxnSpPr>
            <a:stCxn id="44" idx="2"/>
            <a:endCxn id="82" idx="1"/>
          </p:cNvCxnSpPr>
          <p:nvPr/>
        </p:nvCxnSpPr>
        <p:spPr>
          <a:xfrm flipV="1">
            <a:off x="2195736" y="3875857"/>
            <a:ext cx="1296144" cy="50626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flipV="1">
            <a:off x="2483768" y="4293096"/>
            <a:ext cx="3024336" cy="158638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82" name="AutoShape 30"/>
          <p:cNvSpPr>
            <a:spLocks noChangeArrowheads="1"/>
          </p:cNvSpPr>
          <p:nvPr/>
        </p:nvSpPr>
        <p:spPr bwMode="auto">
          <a:xfrm>
            <a:off x="3491880" y="3645024"/>
            <a:ext cx="1008112" cy="461665"/>
          </a:xfrm>
          <a:prstGeom prst="flowChartPredefinedProcess">
            <a:avLst/>
          </a:prstGeom>
          <a:gradFill flip="none" rotWithShape="1">
            <a:path path="rect">
              <a:fillToRect l="50000" t="50000" r="50000" b="50000"/>
            </a:path>
            <a:tileRect/>
          </a:gradFill>
          <a:ln>
            <a:headEnd/>
            <a:tailEnd/>
          </a:ln>
        </p:spPr>
        <p:style>
          <a:lnRef idx="1">
            <a:schemeClr val="accent2"/>
          </a:lnRef>
          <a:fillRef idx="2">
            <a:schemeClr val="accent2"/>
          </a:fillRef>
          <a:effectRef idx="1">
            <a:schemeClr val="accent2"/>
          </a:effectRef>
          <a:fontRef idx="minor">
            <a:schemeClr val="dk1"/>
          </a:fontRef>
        </p:style>
        <p:txBody>
          <a:bodyPr wrap="square" anchor="ctr">
            <a:spAutoFit/>
          </a:bodyPr>
          <a:lstStyle/>
          <a:p>
            <a:pPr>
              <a:defRPr/>
            </a:pPr>
            <a:endParaRPr lang="en-US" altLang="ja-JP" sz="800" dirty="0" smtClean="0">
              <a:solidFill>
                <a:schemeClr val="tx1"/>
              </a:solidFill>
              <a:latin typeface="メイリオ" pitchFamily="50" charset="-128"/>
              <a:ea typeface="メイリオ" pitchFamily="50" charset="-128"/>
              <a:cs typeface="メイリオ" pitchFamily="50" charset="-128"/>
            </a:endParaRPr>
          </a:p>
          <a:p>
            <a:pPr>
              <a:defRPr/>
            </a:pPr>
            <a:r>
              <a:rPr lang="ja-JP" altLang="en-US" sz="800" dirty="0" smtClean="0">
                <a:solidFill>
                  <a:schemeClr val="tx1"/>
                </a:solidFill>
                <a:latin typeface="メイリオ" pitchFamily="50" charset="-128"/>
                <a:ea typeface="メイリオ" pitchFamily="50" charset="-128"/>
                <a:cs typeface="メイリオ" pitchFamily="50" charset="-128"/>
              </a:rPr>
              <a:t>プログラム</a:t>
            </a:r>
            <a:endParaRPr lang="en-US" altLang="ja-JP" sz="800" dirty="0" smtClean="0">
              <a:solidFill>
                <a:schemeClr val="tx1"/>
              </a:solidFill>
              <a:latin typeface="メイリオ" pitchFamily="50" charset="-128"/>
              <a:ea typeface="メイリオ" pitchFamily="50" charset="-128"/>
              <a:cs typeface="メイリオ" pitchFamily="50" charset="-128"/>
            </a:endParaRPr>
          </a:p>
          <a:p>
            <a:pPr>
              <a:defRPr/>
            </a:pPr>
            <a:endParaRPr lang="ja-JP" altLang="en-US" sz="800" dirty="0">
              <a:solidFill>
                <a:schemeClr val="tx1"/>
              </a:solidFill>
              <a:latin typeface="メイリオ" pitchFamily="50" charset="-128"/>
              <a:ea typeface="メイリオ" pitchFamily="50" charset="-128"/>
              <a:cs typeface="メイリオ" pitchFamily="50" charset="-128"/>
            </a:endParaRPr>
          </a:p>
        </p:txBody>
      </p:sp>
      <p:sp>
        <p:nvSpPr>
          <p:cNvPr id="86" name="AutoShape 30"/>
          <p:cNvSpPr>
            <a:spLocks noChangeArrowheads="1"/>
          </p:cNvSpPr>
          <p:nvPr/>
        </p:nvSpPr>
        <p:spPr bwMode="auto">
          <a:xfrm>
            <a:off x="3491880" y="4327004"/>
            <a:ext cx="1008112" cy="461665"/>
          </a:xfrm>
          <a:prstGeom prst="flowChartPredefinedProcess">
            <a:avLst/>
          </a:prstGeom>
          <a:gradFill flip="none" rotWithShape="1">
            <a:path path="rect">
              <a:fillToRect l="50000" t="50000" r="50000" b="50000"/>
            </a:path>
            <a:tileRect/>
          </a:gradFill>
          <a:ln>
            <a:headEnd/>
            <a:tailEnd/>
          </a:ln>
        </p:spPr>
        <p:style>
          <a:lnRef idx="1">
            <a:schemeClr val="accent2"/>
          </a:lnRef>
          <a:fillRef idx="2">
            <a:schemeClr val="accent2"/>
          </a:fillRef>
          <a:effectRef idx="1">
            <a:schemeClr val="accent2"/>
          </a:effectRef>
          <a:fontRef idx="minor">
            <a:schemeClr val="dk1"/>
          </a:fontRef>
        </p:style>
        <p:txBody>
          <a:bodyPr wrap="square" anchor="ctr">
            <a:spAutoFit/>
          </a:bodyPr>
          <a:lstStyle/>
          <a:p>
            <a:pPr>
              <a:defRPr/>
            </a:pPr>
            <a:endParaRPr lang="en-US" altLang="ja-JP" sz="800" dirty="0" smtClean="0">
              <a:solidFill>
                <a:schemeClr val="tx1"/>
              </a:solidFill>
              <a:latin typeface="メイリオ" pitchFamily="50" charset="-128"/>
              <a:ea typeface="メイリオ" pitchFamily="50" charset="-128"/>
              <a:cs typeface="メイリオ" pitchFamily="50" charset="-128"/>
            </a:endParaRPr>
          </a:p>
          <a:p>
            <a:pPr>
              <a:defRPr/>
            </a:pPr>
            <a:r>
              <a:rPr lang="ja-JP" altLang="en-US" sz="800" dirty="0" smtClean="0">
                <a:solidFill>
                  <a:schemeClr val="tx1"/>
                </a:solidFill>
                <a:latin typeface="メイリオ" pitchFamily="50" charset="-128"/>
                <a:ea typeface="メイリオ" pitchFamily="50" charset="-128"/>
                <a:cs typeface="メイリオ" pitchFamily="50" charset="-128"/>
              </a:rPr>
              <a:t>プログラム</a:t>
            </a:r>
            <a:endParaRPr lang="en-US" altLang="ja-JP" sz="800" dirty="0" smtClean="0">
              <a:solidFill>
                <a:schemeClr val="tx1"/>
              </a:solidFill>
              <a:latin typeface="メイリオ" pitchFamily="50" charset="-128"/>
              <a:ea typeface="メイリオ" pitchFamily="50" charset="-128"/>
              <a:cs typeface="メイリオ" pitchFamily="50" charset="-128"/>
            </a:endParaRPr>
          </a:p>
          <a:p>
            <a:pPr>
              <a:defRPr/>
            </a:pPr>
            <a:endParaRPr lang="ja-JP" altLang="en-US" sz="800" dirty="0">
              <a:solidFill>
                <a:schemeClr val="tx1"/>
              </a:solidFill>
              <a:latin typeface="メイリオ" pitchFamily="50" charset="-128"/>
              <a:ea typeface="メイリオ" pitchFamily="50" charset="-128"/>
              <a:cs typeface="メイリオ" pitchFamily="50" charset="-128"/>
            </a:endParaRPr>
          </a:p>
        </p:txBody>
      </p:sp>
      <p:cxnSp>
        <p:nvCxnSpPr>
          <p:cNvPr id="87" name="直線矢印コネクタ 86"/>
          <p:cNvCxnSpPr/>
          <p:nvPr/>
        </p:nvCxnSpPr>
        <p:spPr>
          <a:xfrm>
            <a:off x="4499992" y="3935262"/>
            <a:ext cx="1152128" cy="165397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88" name="直線矢印コネクタ 87"/>
          <p:cNvCxnSpPr>
            <a:stCxn id="82" idx="3"/>
            <a:endCxn id="49" idx="3"/>
          </p:cNvCxnSpPr>
          <p:nvPr/>
        </p:nvCxnSpPr>
        <p:spPr>
          <a:xfrm>
            <a:off x="4499992" y="3875857"/>
            <a:ext cx="936104" cy="29508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89" name="直線矢印コネクタ 88"/>
          <p:cNvCxnSpPr>
            <a:endCxn id="101" idx="1"/>
          </p:cNvCxnSpPr>
          <p:nvPr/>
        </p:nvCxnSpPr>
        <p:spPr>
          <a:xfrm>
            <a:off x="2699792" y="4799358"/>
            <a:ext cx="792088" cy="51132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0" name="直線矢印コネクタ 89"/>
          <p:cNvCxnSpPr>
            <a:endCxn id="51" idx="3"/>
          </p:cNvCxnSpPr>
          <p:nvPr/>
        </p:nvCxnSpPr>
        <p:spPr>
          <a:xfrm>
            <a:off x="2555776" y="5870002"/>
            <a:ext cx="2912011" cy="2913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1" name="AutoShape 30"/>
          <p:cNvSpPr>
            <a:spLocks noChangeArrowheads="1"/>
          </p:cNvSpPr>
          <p:nvPr/>
        </p:nvSpPr>
        <p:spPr bwMode="auto">
          <a:xfrm>
            <a:off x="3491880" y="5805264"/>
            <a:ext cx="1008112" cy="461665"/>
          </a:xfrm>
          <a:prstGeom prst="flowChartPredefinedProcess">
            <a:avLst/>
          </a:prstGeom>
          <a:gradFill flip="none" rotWithShape="1">
            <a:path path="rect">
              <a:fillToRect l="50000" t="50000" r="50000" b="50000"/>
            </a:path>
            <a:tileRect/>
          </a:gradFill>
          <a:ln>
            <a:headEnd/>
            <a:tailEnd/>
          </a:ln>
        </p:spPr>
        <p:style>
          <a:lnRef idx="1">
            <a:schemeClr val="accent2"/>
          </a:lnRef>
          <a:fillRef idx="2">
            <a:schemeClr val="accent2"/>
          </a:fillRef>
          <a:effectRef idx="1">
            <a:schemeClr val="accent2"/>
          </a:effectRef>
          <a:fontRef idx="minor">
            <a:schemeClr val="dk1"/>
          </a:fontRef>
        </p:style>
        <p:txBody>
          <a:bodyPr wrap="square" anchor="ctr">
            <a:spAutoFit/>
          </a:bodyPr>
          <a:lstStyle/>
          <a:p>
            <a:pPr>
              <a:defRPr/>
            </a:pPr>
            <a:endParaRPr lang="en-US" altLang="ja-JP" sz="800" dirty="0" smtClean="0">
              <a:solidFill>
                <a:schemeClr val="tx1"/>
              </a:solidFill>
              <a:latin typeface="メイリオ" pitchFamily="50" charset="-128"/>
              <a:ea typeface="メイリオ" pitchFamily="50" charset="-128"/>
              <a:cs typeface="メイリオ" pitchFamily="50" charset="-128"/>
            </a:endParaRPr>
          </a:p>
          <a:p>
            <a:pPr>
              <a:defRPr/>
            </a:pPr>
            <a:r>
              <a:rPr lang="ja-JP" altLang="en-US" sz="800" dirty="0" smtClean="0">
                <a:solidFill>
                  <a:schemeClr val="tx1"/>
                </a:solidFill>
                <a:latin typeface="メイリオ" pitchFamily="50" charset="-128"/>
                <a:ea typeface="メイリオ" pitchFamily="50" charset="-128"/>
                <a:cs typeface="メイリオ" pitchFamily="50" charset="-128"/>
              </a:rPr>
              <a:t>プログラム</a:t>
            </a:r>
            <a:endParaRPr lang="en-US" altLang="ja-JP" sz="800" dirty="0" smtClean="0">
              <a:solidFill>
                <a:schemeClr val="tx1"/>
              </a:solidFill>
              <a:latin typeface="メイリオ" pitchFamily="50" charset="-128"/>
              <a:ea typeface="メイリオ" pitchFamily="50" charset="-128"/>
              <a:cs typeface="メイリオ" pitchFamily="50" charset="-128"/>
            </a:endParaRPr>
          </a:p>
          <a:p>
            <a:pPr>
              <a:defRPr/>
            </a:pPr>
            <a:endParaRPr lang="ja-JP" altLang="en-US" sz="800" dirty="0">
              <a:solidFill>
                <a:schemeClr val="tx1"/>
              </a:solidFill>
              <a:latin typeface="メイリオ" pitchFamily="50" charset="-128"/>
              <a:ea typeface="メイリオ" pitchFamily="50" charset="-128"/>
              <a:cs typeface="メイリオ" pitchFamily="50" charset="-128"/>
            </a:endParaRPr>
          </a:p>
        </p:txBody>
      </p:sp>
      <p:cxnSp>
        <p:nvCxnSpPr>
          <p:cNvPr id="92" name="直線矢印コネクタ 91"/>
          <p:cNvCxnSpPr>
            <a:stCxn id="44" idx="2"/>
          </p:cNvCxnSpPr>
          <p:nvPr/>
        </p:nvCxnSpPr>
        <p:spPr>
          <a:xfrm>
            <a:off x="2195736" y="4382119"/>
            <a:ext cx="3312368" cy="120712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3" name="直線矢印コネクタ 92"/>
          <p:cNvCxnSpPr>
            <a:endCxn id="86" idx="1"/>
          </p:cNvCxnSpPr>
          <p:nvPr/>
        </p:nvCxnSpPr>
        <p:spPr>
          <a:xfrm flipV="1">
            <a:off x="2195736" y="4557837"/>
            <a:ext cx="1296144" cy="96160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4" name="直線矢印コネクタ 93"/>
          <p:cNvCxnSpPr/>
          <p:nvPr/>
        </p:nvCxnSpPr>
        <p:spPr>
          <a:xfrm>
            <a:off x="6084168" y="4509120"/>
            <a:ext cx="0" cy="100811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5" name="AutoShape 30"/>
          <p:cNvSpPr>
            <a:spLocks noChangeArrowheads="1"/>
          </p:cNvSpPr>
          <p:nvPr/>
        </p:nvSpPr>
        <p:spPr bwMode="auto">
          <a:xfrm>
            <a:off x="5611803" y="4653136"/>
            <a:ext cx="1008112" cy="461665"/>
          </a:xfrm>
          <a:prstGeom prst="flowChartPredefinedProcess">
            <a:avLst/>
          </a:prstGeom>
          <a:gradFill flip="none" rotWithShape="1">
            <a:path path="rect">
              <a:fillToRect l="50000" t="50000" r="50000" b="50000"/>
            </a:path>
            <a:tileRect/>
          </a:gradFill>
          <a:ln>
            <a:headEnd/>
            <a:tailEnd/>
          </a:ln>
        </p:spPr>
        <p:style>
          <a:lnRef idx="1">
            <a:schemeClr val="accent2"/>
          </a:lnRef>
          <a:fillRef idx="2">
            <a:schemeClr val="accent2"/>
          </a:fillRef>
          <a:effectRef idx="1">
            <a:schemeClr val="accent2"/>
          </a:effectRef>
          <a:fontRef idx="minor">
            <a:schemeClr val="dk1"/>
          </a:fontRef>
        </p:style>
        <p:txBody>
          <a:bodyPr wrap="square" anchor="ctr">
            <a:spAutoFit/>
          </a:bodyPr>
          <a:lstStyle/>
          <a:p>
            <a:pPr>
              <a:defRPr/>
            </a:pPr>
            <a:endParaRPr lang="en-US" altLang="ja-JP" sz="800" dirty="0" smtClean="0">
              <a:solidFill>
                <a:schemeClr val="tx1"/>
              </a:solidFill>
              <a:latin typeface="メイリオ" pitchFamily="50" charset="-128"/>
              <a:ea typeface="メイリオ" pitchFamily="50" charset="-128"/>
              <a:cs typeface="メイリオ" pitchFamily="50" charset="-128"/>
            </a:endParaRPr>
          </a:p>
          <a:p>
            <a:pPr>
              <a:defRPr/>
            </a:pPr>
            <a:r>
              <a:rPr lang="ja-JP" altLang="en-US" sz="800" dirty="0" smtClean="0">
                <a:solidFill>
                  <a:schemeClr val="tx1"/>
                </a:solidFill>
                <a:latin typeface="メイリオ" pitchFamily="50" charset="-128"/>
                <a:ea typeface="メイリオ" pitchFamily="50" charset="-128"/>
                <a:cs typeface="メイリオ" pitchFamily="50" charset="-128"/>
              </a:rPr>
              <a:t>プログラム</a:t>
            </a:r>
            <a:endParaRPr lang="en-US" altLang="ja-JP" sz="800" dirty="0" smtClean="0">
              <a:solidFill>
                <a:schemeClr val="tx1"/>
              </a:solidFill>
              <a:latin typeface="メイリオ" pitchFamily="50" charset="-128"/>
              <a:ea typeface="メイリオ" pitchFamily="50" charset="-128"/>
              <a:cs typeface="メイリオ" pitchFamily="50" charset="-128"/>
            </a:endParaRPr>
          </a:p>
          <a:p>
            <a:pPr>
              <a:defRPr/>
            </a:pPr>
            <a:endParaRPr lang="ja-JP" altLang="en-US" sz="800" dirty="0">
              <a:solidFill>
                <a:schemeClr val="tx1"/>
              </a:solidFill>
              <a:latin typeface="メイリオ" pitchFamily="50" charset="-128"/>
              <a:ea typeface="メイリオ" pitchFamily="50" charset="-128"/>
              <a:cs typeface="メイリオ" pitchFamily="50" charset="-128"/>
            </a:endParaRPr>
          </a:p>
        </p:txBody>
      </p:sp>
      <p:cxnSp>
        <p:nvCxnSpPr>
          <p:cNvPr id="96" name="直線矢印コネクタ 95"/>
          <p:cNvCxnSpPr>
            <a:stCxn id="51" idx="3"/>
            <a:endCxn id="101" idx="3"/>
          </p:cNvCxnSpPr>
          <p:nvPr/>
        </p:nvCxnSpPr>
        <p:spPr>
          <a:xfrm flipH="1" flipV="1">
            <a:off x="4499992" y="5310684"/>
            <a:ext cx="967795" cy="58844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7" name="直線矢印コネクタ 96"/>
          <p:cNvCxnSpPr>
            <a:stCxn id="44" idx="2"/>
            <a:endCxn id="49" idx="3"/>
          </p:cNvCxnSpPr>
          <p:nvPr/>
        </p:nvCxnSpPr>
        <p:spPr>
          <a:xfrm flipV="1">
            <a:off x="2195736" y="4170941"/>
            <a:ext cx="3240360" cy="21117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8" name="直線矢印コネクタ 97"/>
          <p:cNvCxnSpPr>
            <a:endCxn id="95" idx="1"/>
          </p:cNvCxnSpPr>
          <p:nvPr/>
        </p:nvCxnSpPr>
        <p:spPr>
          <a:xfrm>
            <a:off x="4499992" y="4509120"/>
            <a:ext cx="1111811" cy="37484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9" name="直線矢印コネクタ 98"/>
          <p:cNvCxnSpPr>
            <a:endCxn id="82" idx="2"/>
          </p:cNvCxnSpPr>
          <p:nvPr/>
        </p:nvCxnSpPr>
        <p:spPr>
          <a:xfrm flipV="1">
            <a:off x="3995936" y="4106689"/>
            <a:ext cx="0" cy="18861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00" name="直線矢印コネクタ 99"/>
          <p:cNvCxnSpPr/>
          <p:nvPr/>
        </p:nvCxnSpPr>
        <p:spPr>
          <a:xfrm flipH="1" flipV="1">
            <a:off x="2411760" y="4149080"/>
            <a:ext cx="3096344" cy="158417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1" name="AutoShape 30"/>
          <p:cNvSpPr>
            <a:spLocks noChangeArrowheads="1"/>
          </p:cNvSpPr>
          <p:nvPr/>
        </p:nvSpPr>
        <p:spPr bwMode="auto">
          <a:xfrm>
            <a:off x="3491880" y="5079851"/>
            <a:ext cx="1008112" cy="461665"/>
          </a:xfrm>
          <a:prstGeom prst="flowChartPredefinedProcess">
            <a:avLst/>
          </a:prstGeom>
          <a:gradFill flip="none" rotWithShape="1">
            <a:path path="rect">
              <a:fillToRect l="50000" t="50000" r="50000" b="50000"/>
            </a:path>
            <a:tileRect/>
          </a:gradFill>
          <a:ln>
            <a:headEnd/>
            <a:tailEnd/>
          </a:ln>
        </p:spPr>
        <p:style>
          <a:lnRef idx="1">
            <a:schemeClr val="accent2"/>
          </a:lnRef>
          <a:fillRef idx="2">
            <a:schemeClr val="accent2"/>
          </a:fillRef>
          <a:effectRef idx="1">
            <a:schemeClr val="accent2"/>
          </a:effectRef>
          <a:fontRef idx="minor">
            <a:schemeClr val="dk1"/>
          </a:fontRef>
        </p:style>
        <p:txBody>
          <a:bodyPr wrap="square" anchor="ctr">
            <a:spAutoFit/>
          </a:bodyPr>
          <a:lstStyle/>
          <a:p>
            <a:pPr>
              <a:defRPr/>
            </a:pPr>
            <a:endParaRPr lang="en-US" altLang="ja-JP" sz="800" dirty="0" smtClean="0">
              <a:solidFill>
                <a:schemeClr val="tx1"/>
              </a:solidFill>
              <a:latin typeface="メイリオ" pitchFamily="50" charset="-128"/>
              <a:ea typeface="メイリオ" pitchFamily="50" charset="-128"/>
              <a:cs typeface="メイリオ" pitchFamily="50" charset="-128"/>
            </a:endParaRPr>
          </a:p>
          <a:p>
            <a:pPr>
              <a:defRPr/>
            </a:pPr>
            <a:r>
              <a:rPr lang="ja-JP" altLang="en-US" sz="800" dirty="0" smtClean="0">
                <a:solidFill>
                  <a:schemeClr val="tx1"/>
                </a:solidFill>
                <a:latin typeface="メイリオ" pitchFamily="50" charset="-128"/>
                <a:ea typeface="メイリオ" pitchFamily="50" charset="-128"/>
                <a:cs typeface="メイリオ" pitchFamily="50" charset="-128"/>
              </a:rPr>
              <a:t>プログラム</a:t>
            </a:r>
            <a:endParaRPr lang="en-US" altLang="ja-JP" sz="800" dirty="0" smtClean="0">
              <a:solidFill>
                <a:schemeClr val="tx1"/>
              </a:solidFill>
              <a:latin typeface="メイリオ" pitchFamily="50" charset="-128"/>
              <a:ea typeface="メイリオ" pitchFamily="50" charset="-128"/>
              <a:cs typeface="メイリオ" pitchFamily="50" charset="-128"/>
            </a:endParaRPr>
          </a:p>
          <a:p>
            <a:pPr>
              <a:defRPr/>
            </a:pPr>
            <a:endParaRPr lang="ja-JP" altLang="en-US" sz="800" dirty="0">
              <a:solidFill>
                <a:schemeClr val="tx1"/>
              </a:solidFill>
              <a:latin typeface="メイリオ" pitchFamily="50" charset="-128"/>
              <a:ea typeface="メイリオ" pitchFamily="50" charset="-128"/>
              <a:cs typeface="メイリオ" pitchFamily="50" charset="-128"/>
            </a:endParaRPr>
          </a:p>
        </p:txBody>
      </p:sp>
      <p:sp>
        <p:nvSpPr>
          <p:cNvPr id="58"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利用例②　外部システムから仕訳取込</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b="1" dirty="0" smtClean="0">
                <a:latin typeface="Times New Roman" pitchFamily="18" charset="0"/>
                <a:ea typeface="メイリオ" pitchFamily="50" charset="-128"/>
                <a:cs typeface="Times New Roman" pitchFamily="18" charset="0"/>
              </a:rPr>
              <a:t>CORE</a:t>
            </a:r>
            <a:r>
              <a:rPr lang="ja-JP" altLang="en-US" sz="2000" dirty="0" smtClean="0">
                <a:latin typeface="メイリオ" pitchFamily="50" charset="-128"/>
                <a:ea typeface="メイリオ" pitchFamily="50" charset="-128"/>
                <a:cs typeface="メイリオ" pitchFamily="50" charset="-128"/>
              </a:rPr>
              <a:t>アダプタ の活用例）</a:t>
            </a:r>
          </a:p>
        </p:txBody>
      </p:sp>
      <p:sp>
        <p:nvSpPr>
          <p:cNvPr id="43012" name="スライド番号プレースホルダ 5"/>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A391D3BB-9BCC-4938-8700-BAEC36611A8C}" type="slidenum">
              <a:rPr lang="en-US" altLang="ja-JP" smtClean="0">
                <a:ea typeface="ＭＳ Ｐゴシック" charset="-128"/>
              </a:rPr>
              <a:pPr/>
              <a:t>30</a:t>
            </a:fld>
            <a:endParaRPr lang="en-US" altLang="ja-JP" smtClean="0">
              <a:ea typeface="ＭＳ Ｐゴシック" charset="-128"/>
            </a:endParaRPr>
          </a:p>
        </p:txBody>
      </p:sp>
      <p:pic>
        <p:nvPicPr>
          <p:cNvPr id="43013" name="Picture 2"/>
          <p:cNvPicPr>
            <a:picLocks noChangeAspect="1" noChangeArrowheads="1"/>
          </p:cNvPicPr>
          <p:nvPr/>
        </p:nvPicPr>
        <p:blipFill>
          <a:blip r:embed="rId3" cstate="screen"/>
          <a:srcRect/>
          <a:stretch>
            <a:fillRect/>
          </a:stretch>
        </p:blipFill>
        <p:spPr bwMode="auto">
          <a:xfrm>
            <a:off x="273050" y="1855788"/>
            <a:ext cx="5991225" cy="4373562"/>
          </a:xfrm>
          <a:prstGeom prst="rect">
            <a:avLst/>
          </a:prstGeom>
          <a:noFill/>
          <a:ln w="9525">
            <a:noFill/>
            <a:miter lim="800000"/>
            <a:headEnd/>
            <a:tailEnd/>
          </a:ln>
        </p:spPr>
      </p:pic>
      <p:sp>
        <p:nvSpPr>
          <p:cNvPr id="43014" name="AutoShape 4"/>
          <p:cNvSpPr>
            <a:spLocks noChangeArrowheads="1"/>
          </p:cNvSpPr>
          <p:nvPr/>
        </p:nvSpPr>
        <p:spPr bwMode="auto">
          <a:xfrm>
            <a:off x="971550" y="3116263"/>
            <a:ext cx="1079500" cy="704850"/>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sp>
        <p:nvSpPr>
          <p:cNvPr id="43015" name="Text Box 5"/>
          <p:cNvSpPr txBox="1">
            <a:spLocks noChangeArrowheads="1"/>
          </p:cNvSpPr>
          <p:nvPr/>
        </p:nvSpPr>
        <p:spPr bwMode="auto">
          <a:xfrm>
            <a:off x="179388" y="1184275"/>
            <a:ext cx="8172450" cy="396875"/>
          </a:xfrm>
          <a:prstGeom prst="rect">
            <a:avLst/>
          </a:prstGeom>
          <a:noFill/>
          <a:ln w="9525" algn="ctr">
            <a:noFill/>
            <a:miter lim="800000"/>
            <a:headEnd/>
            <a:tailEnd/>
          </a:ln>
        </p:spPr>
        <p:txBody>
          <a:bodyPr>
            <a:spAutoFit/>
          </a:bodyPr>
          <a:lstStyle/>
          <a:p>
            <a:pPr algn="l"/>
            <a:r>
              <a:rPr lang="en-US" altLang="ja-JP" sz="2000" b="1" dirty="0">
                <a:solidFill>
                  <a:srgbClr val="000099"/>
                </a:solidFill>
                <a:latin typeface="メイリオ" pitchFamily="50" charset="-128"/>
                <a:ea typeface="メイリオ" pitchFamily="50" charset="-128"/>
                <a:cs typeface="メイリオ" pitchFamily="50" charset="-128"/>
              </a:rPr>
              <a:t>【</a:t>
            </a:r>
            <a:r>
              <a:rPr lang="en-US" altLang="ja-JP" sz="2000" b="1" i="1" dirty="0">
                <a:solidFill>
                  <a:srgbClr val="000099"/>
                </a:solidFill>
                <a:latin typeface="Times New Roman" pitchFamily="18" charset="0"/>
                <a:ea typeface="メイリオ" pitchFamily="50" charset="-128"/>
                <a:cs typeface="Times New Roman" pitchFamily="18" charset="0"/>
              </a:rPr>
              <a:t>SuperStream</a:t>
            </a:r>
            <a:r>
              <a:rPr lang="en-US" altLang="ja-JP" sz="2000" b="1" dirty="0">
                <a:solidFill>
                  <a:srgbClr val="000099"/>
                </a:solidFill>
                <a:latin typeface="Times New Roman" pitchFamily="18" charset="0"/>
                <a:ea typeface="メイリオ" pitchFamily="50" charset="-128"/>
                <a:cs typeface="Times New Roman" pitchFamily="18" charset="0"/>
              </a:rPr>
              <a:t>-connect</a:t>
            </a:r>
            <a:r>
              <a:rPr lang="ja-JP" altLang="en-US" sz="2000" dirty="0">
                <a:solidFill>
                  <a:srgbClr val="000099"/>
                </a:solidFill>
                <a:latin typeface="メイリオ" pitchFamily="50" charset="-128"/>
                <a:ea typeface="メイリオ" pitchFamily="50" charset="-128"/>
                <a:cs typeface="メイリオ" pitchFamily="50" charset="-128"/>
              </a:rPr>
              <a:t>のスクリプト定義画面</a:t>
            </a:r>
            <a:r>
              <a:rPr lang="en-US" altLang="ja-JP" sz="2000" b="1" dirty="0">
                <a:solidFill>
                  <a:srgbClr val="000099"/>
                </a:solidFill>
                <a:latin typeface="メイリオ" pitchFamily="50" charset="-128"/>
                <a:ea typeface="メイリオ" pitchFamily="50" charset="-128"/>
                <a:cs typeface="メイリオ" pitchFamily="50" charset="-128"/>
              </a:rPr>
              <a:t>】</a:t>
            </a:r>
          </a:p>
        </p:txBody>
      </p:sp>
      <p:sp>
        <p:nvSpPr>
          <p:cNvPr id="249862" name="AutoShape 6"/>
          <p:cNvSpPr>
            <a:spLocks noChangeArrowheads="1"/>
          </p:cNvSpPr>
          <p:nvPr/>
        </p:nvSpPr>
        <p:spPr bwMode="auto">
          <a:xfrm>
            <a:off x="250825" y="4125913"/>
            <a:ext cx="1800225" cy="852487"/>
          </a:xfrm>
          <a:prstGeom prst="wedgeRoundRectCallout">
            <a:avLst>
              <a:gd name="adj1" fmla="val 15694"/>
              <a:gd name="adj2" fmla="val -93574"/>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ja-JP" altLang="en-US" sz="1200" dirty="0">
                <a:solidFill>
                  <a:schemeClr val="tx1"/>
                </a:solidFill>
                <a:latin typeface="メイリオ" pitchFamily="50" charset="-128"/>
                <a:ea typeface="メイリオ" pitchFamily="50" charset="-128"/>
                <a:cs typeface="メイリオ" pitchFamily="50" charset="-128"/>
              </a:rPr>
              <a:t>外部システムの</a:t>
            </a:r>
            <a:r>
              <a:rPr lang="en-US" altLang="ja-JP" sz="1200" dirty="0">
                <a:solidFill>
                  <a:schemeClr val="tx1"/>
                </a:solidFill>
                <a:latin typeface="メイリオ" pitchFamily="50" charset="-128"/>
                <a:ea typeface="メイリオ" pitchFamily="50" charset="-128"/>
                <a:cs typeface="メイリオ" pitchFamily="50" charset="-128"/>
              </a:rPr>
              <a:t>DB</a:t>
            </a:r>
            <a:r>
              <a:rPr lang="ja-JP" altLang="en-US" sz="1200" dirty="0">
                <a:solidFill>
                  <a:schemeClr val="tx1"/>
                </a:solidFill>
                <a:latin typeface="メイリオ" pitchFamily="50" charset="-128"/>
                <a:ea typeface="メイリオ" pitchFamily="50" charset="-128"/>
                <a:cs typeface="メイリオ" pitchFamily="50" charset="-128"/>
              </a:rPr>
              <a:t>を</a:t>
            </a:r>
            <a:r>
              <a:rPr lang="en-US" altLang="ja-JP" sz="1200" dirty="0">
                <a:solidFill>
                  <a:schemeClr val="tx1"/>
                </a:solidFill>
                <a:latin typeface="メイリオ" pitchFamily="50" charset="-128"/>
                <a:ea typeface="メイリオ" pitchFamily="50" charset="-128"/>
                <a:cs typeface="メイリオ" pitchFamily="50" charset="-128"/>
              </a:rPr>
              <a:t>SQL</a:t>
            </a:r>
            <a:r>
              <a:rPr lang="ja-JP" altLang="en-US" sz="1200" dirty="0">
                <a:solidFill>
                  <a:schemeClr val="tx1"/>
                </a:solidFill>
                <a:latin typeface="メイリオ" pitchFamily="50" charset="-128"/>
                <a:ea typeface="メイリオ" pitchFamily="50" charset="-128"/>
                <a:cs typeface="メイリオ" pitchFamily="50" charset="-128"/>
              </a:rPr>
              <a:t>で直接参照可能</a:t>
            </a:r>
          </a:p>
          <a:p>
            <a:pPr algn="l">
              <a:defRPr/>
            </a:pPr>
            <a:r>
              <a:rPr lang="ja-JP" altLang="en-US" sz="1000" dirty="0">
                <a:solidFill>
                  <a:schemeClr val="tx1"/>
                </a:solidFill>
                <a:latin typeface="メイリオ" pitchFamily="50" charset="-128"/>
                <a:ea typeface="メイリオ" pitchFamily="50" charset="-128"/>
                <a:cs typeface="メイリオ" pitchFamily="50" charset="-128"/>
              </a:rPr>
              <a:t>（</a:t>
            </a:r>
            <a:r>
              <a:rPr lang="en-US" altLang="ja-JP" sz="1000" dirty="0">
                <a:solidFill>
                  <a:schemeClr val="tx1"/>
                </a:solidFill>
                <a:latin typeface="メイリオ" pitchFamily="50" charset="-128"/>
                <a:ea typeface="メイリオ" pitchFamily="50" charset="-128"/>
                <a:cs typeface="メイリオ" pitchFamily="50" charset="-128"/>
              </a:rPr>
              <a:t>Oracle</a:t>
            </a:r>
            <a:r>
              <a:rPr lang="ja-JP" altLang="en-US" sz="1000" dirty="0" err="1" smtClean="0">
                <a:solidFill>
                  <a:schemeClr val="tx1"/>
                </a:solidFill>
                <a:latin typeface="メイリオ" pitchFamily="50" charset="-128"/>
                <a:ea typeface="メイリオ" pitchFamily="50" charset="-128"/>
                <a:cs typeface="メイリオ" pitchFamily="50" charset="-128"/>
              </a:rPr>
              <a:t>、</a:t>
            </a:r>
            <a:r>
              <a:rPr lang="en-US" altLang="ja-JP" sz="1000" dirty="0" smtClean="0">
                <a:solidFill>
                  <a:schemeClr val="tx1"/>
                </a:solidFill>
                <a:latin typeface="メイリオ" pitchFamily="50" charset="-128"/>
                <a:ea typeface="メイリオ" pitchFamily="50" charset="-128"/>
                <a:cs typeface="メイリオ" pitchFamily="50" charset="-128"/>
              </a:rPr>
              <a:t>SQL Server</a:t>
            </a:r>
            <a:r>
              <a:rPr lang="ja-JP" altLang="en-US" sz="1000" dirty="0" err="1" smtClean="0">
                <a:solidFill>
                  <a:schemeClr val="tx1"/>
                </a:solidFill>
                <a:latin typeface="メイリオ" pitchFamily="50" charset="-128"/>
                <a:ea typeface="メイリオ" pitchFamily="50" charset="-128"/>
                <a:cs typeface="メイリオ" pitchFamily="50" charset="-128"/>
              </a:rPr>
              <a:t>、</a:t>
            </a:r>
            <a:r>
              <a:rPr lang="en-US" altLang="ja-JP" sz="1000" dirty="0">
                <a:solidFill>
                  <a:schemeClr val="tx1"/>
                </a:solidFill>
                <a:latin typeface="メイリオ" pitchFamily="50" charset="-128"/>
                <a:ea typeface="メイリオ" pitchFamily="50" charset="-128"/>
                <a:cs typeface="メイリオ" pitchFamily="50" charset="-128"/>
              </a:rPr>
              <a:t>ODBC/JDBC</a:t>
            </a:r>
            <a:r>
              <a:rPr lang="ja-JP" altLang="en-US" sz="1000" dirty="0">
                <a:solidFill>
                  <a:schemeClr val="tx1"/>
                </a:solidFill>
                <a:latin typeface="メイリオ" pitchFamily="50" charset="-128"/>
                <a:ea typeface="メイリオ" pitchFamily="50" charset="-128"/>
                <a:cs typeface="メイリオ" pitchFamily="50" charset="-128"/>
              </a:rPr>
              <a:t>接続）</a:t>
            </a:r>
          </a:p>
        </p:txBody>
      </p:sp>
      <p:sp>
        <p:nvSpPr>
          <p:cNvPr id="43017" name="AutoShape 7"/>
          <p:cNvSpPr>
            <a:spLocks noChangeArrowheads="1"/>
          </p:cNvSpPr>
          <p:nvPr/>
        </p:nvSpPr>
        <p:spPr bwMode="auto">
          <a:xfrm>
            <a:off x="2232025" y="3132138"/>
            <a:ext cx="838200" cy="704850"/>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sp>
        <p:nvSpPr>
          <p:cNvPr id="43018" name="AutoShape 8"/>
          <p:cNvSpPr>
            <a:spLocks noChangeArrowheads="1"/>
          </p:cNvSpPr>
          <p:nvPr/>
        </p:nvSpPr>
        <p:spPr bwMode="auto">
          <a:xfrm>
            <a:off x="3132138" y="3116263"/>
            <a:ext cx="1608137" cy="1619250"/>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sp>
        <p:nvSpPr>
          <p:cNvPr id="43019" name="AutoShape 9"/>
          <p:cNvSpPr>
            <a:spLocks noChangeArrowheads="1"/>
          </p:cNvSpPr>
          <p:nvPr/>
        </p:nvSpPr>
        <p:spPr bwMode="auto">
          <a:xfrm>
            <a:off x="3384550" y="4846638"/>
            <a:ext cx="1187450" cy="900112"/>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pic>
        <p:nvPicPr>
          <p:cNvPr id="43020" name="Picture 10"/>
          <p:cNvPicPr>
            <a:picLocks noChangeAspect="1" noChangeArrowheads="1"/>
          </p:cNvPicPr>
          <p:nvPr/>
        </p:nvPicPr>
        <p:blipFill>
          <a:blip r:embed="rId4" cstate="screen"/>
          <a:srcRect/>
          <a:stretch>
            <a:fillRect/>
          </a:stretch>
        </p:blipFill>
        <p:spPr bwMode="auto">
          <a:xfrm>
            <a:off x="6035675" y="4149080"/>
            <a:ext cx="2968625" cy="2270125"/>
          </a:xfrm>
          <a:prstGeom prst="rect">
            <a:avLst/>
          </a:prstGeom>
          <a:noFill/>
          <a:ln w="9525">
            <a:noFill/>
            <a:miter lim="800000"/>
            <a:headEnd/>
            <a:tailEnd/>
          </a:ln>
        </p:spPr>
      </p:pic>
      <p:sp>
        <p:nvSpPr>
          <p:cNvPr id="249867" name="AutoShape 11"/>
          <p:cNvSpPr>
            <a:spLocks noChangeArrowheads="1"/>
          </p:cNvSpPr>
          <p:nvPr/>
        </p:nvSpPr>
        <p:spPr bwMode="auto">
          <a:xfrm>
            <a:off x="5634038" y="4017963"/>
            <a:ext cx="2430462" cy="538162"/>
          </a:xfrm>
          <a:prstGeom prst="wedgeRoundRectCallout">
            <a:avLst>
              <a:gd name="adj1" fmla="val -99380"/>
              <a:gd name="adj2" fmla="val 123157"/>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defRPr/>
            </a:pPr>
            <a:r>
              <a:rPr lang="en-US" altLang="ja-JP" sz="1200" dirty="0">
                <a:solidFill>
                  <a:schemeClr val="tx1"/>
                </a:solidFill>
                <a:latin typeface="メイリオ" pitchFamily="50" charset="-128"/>
                <a:ea typeface="メイリオ" pitchFamily="50" charset="-128"/>
                <a:cs typeface="メイリオ" pitchFamily="50" charset="-128"/>
              </a:rPr>
              <a:t>CORE</a:t>
            </a:r>
            <a:r>
              <a:rPr lang="ja-JP" altLang="en-US" sz="1200" dirty="0">
                <a:solidFill>
                  <a:schemeClr val="tx1"/>
                </a:solidFill>
                <a:latin typeface="メイリオ" pitchFamily="50" charset="-128"/>
                <a:ea typeface="メイリオ" pitchFamily="50" charset="-128"/>
                <a:cs typeface="メイリオ" pitchFamily="50" charset="-128"/>
              </a:rPr>
              <a:t>アダプタによって</a:t>
            </a:r>
          </a:p>
          <a:p>
            <a:pPr>
              <a:defRPr/>
            </a:pPr>
            <a:r>
              <a:rPr lang="ja-JP" altLang="en-US" sz="1200" dirty="0">
                <a:solidFill>
                  <a:schemeClr val="tx1"/>
                </a:solidFill>
                <a:latin typeface="メイリオ" pitchFamily="50" charset="-128"/>
                <a:ea typeface="メイリオ" pitchFamily="50" charset="-128"/>
                <a:cs typeface="メイリオ" pitchFamily="50" charset="-128"/>
              </a:rPr>
              <a:t>ワーク書き込みと取込を実装</a:t>
            </a:r>
          </a:p>
        </p:txBody>
      </p:sp>
      <p:pic>
        <p:nvPicPr>
          <p:cNvPr id="43022" name="Picture 12"/>
          <p:cNvPicPr>
            <a:picLocks noChangeAspect="1" noChangeArrowheads="1"/>
          </p:cNvPicPr>
          <p:nvPr/>
        </p:nvPicPr>
        <p:blipFill>
          <a:blip r:embed="rId5" cstate="screen"/>
          <a:srcRect/>
          <a:stretch>
            <a:fillRect/>
          </a:stretch>
        </p:blipFill>
        <p:spPr bwMode="auto">
          <a:xfrm>
            <a:off x="955675" y="5157192"/>
            <a:ext cx="2187575" cy="1271587"/>
          </a:xfrm>
          <a:prstGeom prst="rect">
            <a:avLst/>
          </a:prstGeom>
          <a:noFill/>
          <a:ln w="9525">
            <a:noFill/>
            <a:miter lim="800000"/>
            <a:headEnd/>
            <a:tailEnd/>
          </a:ln>
        </p:spPr>
      </p:pic>
      <p:sp>
        <p:nvSpPr>
          <p:cNvPr id="249869" name="AutoShape 13"/>
          <p:cNvSpPr>
            <a:spLocks noChangeArrowheads="1"/>
          </p:cNvSpPr>
          <p:nvPr/>
        </p:nvSpPr>
        <p:spPr bwMode="auto">
          <a:xfrm>
            <a:off x="611188" y="5157788"/>
            <a:ext cx="1800225" cy="539750"/>
          </a:xfrm>
          <a:prstGeom prst="wedgeRoundRectCallout">
            <a:avLst>
              <a:gd name="adj1" fmla="val 110051"/>
              <a:gd name="adj2" fmla="val 3528"/>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ja-JP" altLang="en-US" sz="1200">
                <a:solidFill>
                  <a:schemeClr val="tx1"/>
                </a:solidFill>
                <a:latin typeface="メイリオ" pitchFamily="50" charset="-128"/>
                <a:ea typeface="メイリオ" pitchFamily="50" charset="-128"/>
                <a:cs typeface="メイリオ" pitchFamily="50" charset="-128"/>
              </a:rPr>
              <a:t>メール設定</a:t>
            </a:r>
          </a:p>
          <a:p>
            <a:pPr algn="l">
              <a:defRPr/>
            </a:pPr>
            <a:r>
              <a:rPr lang="ja-JP" altLang="en-US" sz="1000">
                <a:solidFill>
                  <a:schemeClr val="tx1"/>
                </a:solidFill>
                <a:latin typeface="メイリオ" pitchFamily="50" charset="-128"/>
                <a:ea typeface="メイリオ" pitchFamily="50" charset="-128"/>
                <a:cs typeface="メイリオ" pitchFamily="50" charset="-128"/>
              </a:rPr>
              <a:t>（日付や件数など埋込み可）</a:t>
            </a:r>
          </a:p>
        </p:txBody>
      </p:sp>
      <p:pic>
        <p:nvPicPr>
          <p:cNvPr id="43024" name="Picture 14"/>
          <p:cNvPicPr>
            <a:picLocks noChangeAspect="1" noChangeArrowheads="1"/>
          </p:cNvPicPr>
          <p:nvPr/>
        </p:nvPicPr>
        <p:blipFill>
          <a:blip r:embed="rId6" cstate="screen"/>
          <a:srcRect/>
          <a:stretch>
            <a:fillRect/>
          </a:stretch>
        </p:blipFill>
        <p:spPr bwMode="auto">
          <a:xfrm>
            <a:off x="5003800" y="1855788"/>
            <a:ext cx="3348038" cy="1858962"/>
          </a:xfrm>
          <a:prstGeom prst="rect">
            <a:avLst/>
          </a:prstGeom>
          <a:noFill/>
          <a:ln w="9525">
            <a:noFill/>
            <a:miter lim="800000"/>
            <a:headEnd/>
            <a:tailEnd/>
          </a:ln>
        </p:spPr>
      </p:pic>
      <p:sp>
        <p:nvSpPr>
          <p:cNvPr id="249871" name="AutoShape 15"/>
          <p:cNvSpPr>
            <a:spLocks noChangeArrowheads="1"/>
          </p:cNvSpPr>
          <p:nvPr/>
        </p:nvSpPr>
        <p:spPr bwMode="auto">
          <a:xfrm>
            <a:off x="4419600" y="1592263"/>
            <a:ext cx="2430463" cy="277812"/>
          </a:xfrm>
          <a:prstGeom prst="wedgeRoundRectCallout">
            <a:avLst>
              <a:gd name="adj1" fmla="val -115120"/>
              <a:gd name="adj2" fmla="val 491144"/>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defRPr/>
            </a:pPr>
            <a:r>
              <a:rPr lang="ja-JP" altLang="en-US" sz="1200">
                <a:solidFill>
                  <a:schemeClr val="tx1"/>
                </a:solidFill>
                <a:latin typeface="メイリオ" pitchFamily="50" charset="-128"/>
                <a:ea typeface="メイリオ" pitchFamily="50" charset="-128"/>
                <a:cs typeface="メイリオ" pitchFamily="50" charset="-128"/>
              </a:rPr>
              <a:t>コード変換マッピング定義</a:t>
            </a:r>
          </a:p>
        </p:txBody>
      </p:sp>
      <p:sp>
        <p:nvSpPr>
          <p:cNvPr id="18"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利用例②　外部システムから仕訳取込</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b="1" dirty="0" smtClean="0">
                <a:latin typeface="Times New Roman" pitchFamily="18" charset="0"/>
                <a:ea typeface="メイリオ" pitchFamily="50" charset="-128"/>
                <a:cs typeface="Times New Roman" pitchFamily="18" charset="0"/>
              </a:rPr>
              <a:t>CORE</a:t>
            </a:r>
            <a:r>
              <a:rPr lang="ja-JP" altLang="en-US" sz="2000" dirty="0" smtClean="0">
                <a:latin typeface="メイリオ" pitchFamily="50" charset="-128"/>
                <a:ea typeface="メイリオ" pitchFamily="50" charset="-128"/>
                <a:cs typeface="メイリオ" pitchFamily="50" charset="-128"/>
              </a:rPr>
              <a:t>アダプタ の活用例）</a:t>
            </a:r>
          </a:p>
        </p:txBody>
      </p:sp>
      <p:sp>
        <p:nvSpPr>
          <p:cNvPr id="44035" name="スライド番号プレースホルダ 6"/>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2B0038E7-F839-4E35-A0B0-CA13E9300E07}" type="slidenum">
              <a:rPr lang="en-US" altLang="ja-JP" smtClean="0">
                <a:ea typeface="ＭＳ Ｐゴシック" charset="-128"/>
              </a:rPr>
              <a:pPr/>
              <a:t>31</a:t>
            </a:fld>
            <a:endParaRPr lang="en-US" altLang="ja-JP" smtClean="0">
              <a:ea typeface="ＭＳ Ｐゴシック" charset="-128"/>
            </a:endParaRPr>
          </a:p>
        </p:txBody>
      </p:sp>
      <p:pic>
        <p:nvPicPr>
          <p:cNvPr id="44036" name="Picture 2"/>
          <p:cNvPicPr>
            <a:picLocks noChangeAspect="1" noChangeArrowheads="1"/>
          </p:cNvPicPr>
          <p:nvPr/>
        </p:nvPicPr>
        <p:blipFill>
          <a:blip r:embed="rId3" cstate="screen"/>
          <a:srcRect/>
          <a:stretch>
            <a:fillRect/>
          </a:stretch>
        </p:blipFill>
        <p:spPr bwMode="auto">
          <a:xfrm>
            <a:off x="776288" y="2060575"/>
            <a:ext cx="5056187" cy="3787775"/>
          </a:xfrm>
          <a:prstGeom prst="rect">
            <a:avLst/>
          </a:prstGeom>
          <a:noFill/>
          <a:ln w="9525">
            <a:noFill/>
            <a:miter lim="800000"/>
            <a:headEnd/>
            <a:tailEnd/>
          </a:ln>
        </p:spPr>
      </p:pic>
      <p:sp>
        <p:nvSpPr>
          <p:cNvPr id="44037" name="Text Box 4"/>
          <p:cNvSpPr txBox="1">
            <a:spLocks noChangeArrowheads="1"/>
          </p:cNvSpPr>
          <p:nvPr/>
        </p:nvSpPr>
        <p:spPr bwMode="auto">
          <a:xfrm>
            <a:off x="179388" y="1268413"/>
            <a:ext cx="8172450" cy="396875"/>
          </a:xfrm>
          <a:prstGeom prst="rect">
            <a:avLst/>
          </a:prstGeom>
          <a:noFill/>
          <a:ln w="9525" algn="ctr">
            <a:noFill/>
            <a:miter lim="800000"/>
            <a:headEnd/>
            <a:tailEnd/>
          </a:ln>
        </p:spPr>
        <p:txBody>
          <a:bodyPr>
            <a:spAutoFit/>
          </a:bodyPr>
          <a:lstStyle/>
          <a:p>
            <a:pPr algn="l"/>
            <a:r>
              <a:rPr lang="en-US" altLang="ja-JP" sz="2000" b="1" dirty="0">
                <a:solidFill>
                  <a:srgbClr val="000099"/>
                </a:solidFill>
                <a:latin typeface="メイリオ" pitchFamily="50" charset="-128"/>
                <a:ea typeface="メイリオ" pitchFamily="50" charset="-128"/>
                <a:cs typeface="メイリオ" pitchFamily="50" charset="-128"/>
              </a:rPr>
              <a:t>【</a:t>
            </a:r>
            <a:r>
              <a:rPr lang="en-US" altLang="ja-JP" sz="2000" b="1" i="1" dirty="0">
                <a:solidFill>
                  <a:srgbClr val="000099"/>
                </a:solidFill>
                <a:latin typeface="Times New Roman" pitchFamily="18" charset="0"/>
                <a:ea typeface="メイリオ" pitchFamily="50" charset="-128"/>
                <a:cs typeface="Times New Roman" pitchFamily="18" charset="0"/>
              </a:rPr>
              <a:t>SuperStream</a:t>
            </a:r>
            <a:r>
              <a:rPr lang="en-US" altLang="ja-JP" sz="2000" b="1" dirty="0">
                <a:solidFill>
                  <a:srgbClr val="000099"/>
                </a:solidFill>
                <a:latin typeface="Times New Roman" pitchFamily="18" charset="0"/>
                <a:ea typeface="メイリオ" pitchFamily="50" charset="-128"/>
                <a:cs typeface="Times New Roman" pitchFamily="18" charset="0"/>
              </a:rPr>
              <a:t>-connect</a:t>
            </a:r>
            <a:r>
              <a:rPr lang="en-US" altLang="ja-JP" sz="2000" dirty="0">
                <a:solidFill>
                  <a:srgbClr val="000099"/>
                </a:solidFill>
                <a:latin typeface="メイリオ" pitchFamily="50" charset="-128"/>
                <a:ea typeface="メイリオ" pitchFamily="50" charset="-128"/>
                <a:cs typeface="メイリオ" pitchFamily="50" charset="-128"/>
              </a:rPr>
              <a:t> </a:t>
            </a:r>
            <a:r>
              <a:rPr lang="ja-JP" altLang="en-US" sz="2000" dirty="0">
                <a:solidFill>
                  <a:srgbClr val="000099"/>
                </a:solidFill>
                <a:latin typeface="メイリオ" pitchFamily="50" charset="-128"/>
                <a:ea typeface="メイリオ" pitchFamily="50" charset="-128"/>
                <a:cs typeface="メイリオ" pitchFamily="50" charset="-128"/>
              </a:rPr>
              <a:t>のスケジュールトリガー設定画面</a:t>
            </a:r>
            <a:r>
              <a:rPr lang="en-US" altLang="ja-JP" sz="2000" b="1" dirty="0">
                <a:solidFill>
                  <a:srgbClr val="000099"/>
                </a:solidFill>
                <a:latin typeface="メイリオ" pitchFamily="50" charset="-128"/>
                <a:ea typeface="メイリオ" pitchFamily="50" charset="-128"/>
                <a:cs typeface="メイリオ" pitchFamily="50" charset="-128"/>
              </a:rPr>
              <a:t>】</a:t>
            </a:r>
          </a:p>
        </p:txBody>
      </p:sp>
      <p:sp>
        <p:nvSpPr>
          <p:cNvPr id="251909" name="AutoShape 5"/>
          <p:cNvSpPr>
            <a:spLocks noChangeArrowheads="1"/>
          </p:cNvSpPr>
          <p:nvPr/>
        </p:nvSpPr>
        <p:spPr bwMode="auto">
          <a:xfrm>
            <a:off x="5364163" y="1643063"/>
            <a:ext cx="1800225" cy="1522412"/>
          </a:xfrm>
          <a:prstGeom prst="wedgeRoundRectCallout">
            <a:avLst>
              <a:gd name="adj1" fmla="val -109787"/>
              <a:gd name="adj2" fmla="val 56568"/>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ja-JP" altLang="en-US" sz="1200">
                <a:solidFill>
                  <a:schemeClr val="tx1"/>
                </a:solidFill>
                <a:latin typeface="メイリオ" pitchFamily="50" charset="-128"/>
                <a:ea typeface="メイリオ" pitchFamily="50" charset="-128"/>
                <a:cs typeface="メイリオ" pitchFamily="50" charset="-128"/>
              </a:rPr>
              <a:t>スケジュールは、</a:t>
            </a:r>
          </a:p>
          <a:p>
            <a:pPr algn="l">
              <a:defRPr/>
            </a:pPr>
            <a:r>
              <a:rPr lang="ja-JP" altLang="en-US" sz="1200">
                <a:solidFill>
                  <a:schemeClr val="tx1"/>
                </a:solidFill>
                <a:latin typeface="メイリオ" pitchFamily="50" charset="-128"/>
                <a:ea typeface="メイリオ" pitchFamily="50" charset="-128"/>
                <a:cs typeface="メイリオ" pitchFamily="50" charset="-128"/>
              </a:rPr>
              <a:t>・日単位</a:t>
            </a:r>
          </a:p>
          <a:p>
            <a:pPr algn="l">
              <a:defRPr/>
            </a:pPr>
            <a:r>
              <a:rPr lang="ja-JP" altLang="en-US" sz="1200">
                <a:solidFill>
                  <a:schemeClr val="tx1"/>
                </a:solidFill>
                <a:latin typeface="メイリオ" pitchFamily="50" charset="-128"/>
                <a:ea typeface="メイリオ" pitchFamily="50" charset="-128"/>
                <a:cs typeface="メイリオ" pitchFamily="50" charset="-128"/>
              </a:rPr>
              <a:t>・週単位</a:t>
            </a:r>
          </a:p>
          <a:p>
            <a:pPr algn="l">
              <a:defRPr/>
            </a:pPr>
            <a:r>
              <a:rPr lang="ja-JP" altLang="en-US" sz="1200">
                <a:solidFill>
                  <a:schemeClr val="tx1"/>
                </a:solidFill>
                <a:latin typeface="メイリオ" pitchFamily="50" charset="-128"/>
                <a:ea typeface="メイリオ" pitchFamily="50" charset="-128"/>
                <a:cs typeface="メイリオ" pitchFamily="50" charset="-128"/>
              </a:rPr>
              <a:t>・月単位</a:t>
            </a:r>
          </a:p>
          <a:p>
            <a:pPr algn="l">
              <a:defRPr/>
            </a:pPr>
            <a:r>
              <a:rPr lang="ja-JP" altLang="en-US" sz="1200">
                <a:solidFill>
                  <a:schemeClr val="tx1"/>
                </a:solidFill>
                <a:latin typeface="メイリオ" pitchFamily="50" charset="-128"/>
                <a:ea typeface="メイリオ" pitchFamily="50" charset="-128"/>
                <a:cs typeface="メイリオ" pitchFamily="50" charset="-128"/>
              </a:rPr>
              <a:t>・年単位</a:t>
            </a:r>
          </a:p>
          <a:p>
            <a:pPr algn="l">
              <a:defRPr/>
            </a:pPr>
            <a:r>
              <a:rPr lang="ja-JP" altLang="en-US" sz="1200">
                <a:solidFill>
                  <a:schemeClr val="tx1"/>
                </a:solidFill>
                <a:latin typeface="メイリオ" pitchFamily="50" charset="-128"/>
                <a:ea typeface="メイリオ" pitchFamily="50" charset="-128"/>
                <a:cs typeface="メイリオ" pitchFamily="50" charset="-128"/>
              </a:rPr>
              <a:t>・インターバル</a:t>
            </a:r>
          </a:p>
          <a:p>
            <a:pPr algn="l">
              <a:defRPr/>
            </a:pPr>
            <a:r>
              <a:rPr lang="ja-JP" altLang="en-US" sz="1200">
                <a:solidFill>
                  <a:schemeClr val="tx1"/>
                </a:solidFill>
                <a:latin typeface="メイリオ" pitchFamily="50" charset="-128"/>
                <a:ea typeface="メイリオ" pitchFamily="50" charset="-128"/>
                <a:cs typeface="メイリオ" pitchFamily="50" charset="-128"/>
              </a:rPr>
              <a:t>から選択可能</a:t>
            </a:r>
          </a:p>
        </p:txBody>
      </p:sp>
      <p:pic>
        <p:nvPicPr>
          <p:cNvPr id="44039" name="Picture 6"/>
          <p:cNvPicPr>
            <a:picLocks noChangeAspect="1" noChangeArrowheads="1"/>
          </p:cNvPicPr>
          <p:nvPr/>
        </p:nvPicPr>
        <p:blipFill>
          <a:blip r:embed="rId4" cstate="screen"/>
          <a:srcRect/>
          <a:stretch>
            <a:fillRect/>
          </a:stretch>
        </p:blipFill>
        <p:spPr bwMode="auto">
          <a:xfrm>
            <a:off x="5111750" y="3105150"/>
            <a:ext cx="3421063" cy="3276600"/>
          </a:xfrm>
          <a:prstGeom prst="rect">
            <a:avLst/>
          </a:prstGeom>
          <a:noFill/>
          <a:ln w="9525">
            <a:noFill/>
            <a:miter lim="800000"/>
            <a:headEnd/>
            <a:tailEnd/>
          </a:ln>
        </p:spPr>
      </p:pic>
      <p:sp>
        <p:nvSpPr>
          <p:cNvPr id="44040" name="スライド番号プレースホルダ 5"/>
          <p:cNvSpPr txBox="1">
            <a:spLocks/>
          </p:cNvSpPr>
          <p:nvPr/>
        </p:nvSpPr>
        <p:spPr bwMode="auto">
          <a:xfrm>
            <a:off x="8118475" y="6462713"/>
            <a:ext cx="719138" cy="179387"/>
          </a:xfrm>
          <a:prstGeom prst="rect">
            <a:avLst/>
          </a:prstGeom>
          <a:noFill/>
          <a:ln w="9525">
            <a:noFill/>
            <a:miter lim="800000"/>
            <a:headEnd/>
            <a:tailEnd/>
          </a:ln>
        </p:spPr>
        <p:txBody>
          <a:bodyPr lIns="0" tIns="0" rIns="0" bIns="0" anchor="ctr"/>
          <a:lstStyle/>
          <a:p>
            <a:pPr algn="r"/>
            <a:fld id="{7CBC9146-96D9-4082-94D3-3A969B36433F}" type="slidenum">
              <a:rPr lang="en-US" altLang="ja-JP" sz="900"/>
              <a:pPr algn="r"/>
              <a:t>31</a:t>
            </a:fld>
            <a:endParaRPr lang="en-US" altLang="ja-JP" sz="900"/>
          </a:p>
        </p:txBody>
      </p:sp>
      <p:sp>
        <p:nvSpPr>
          <p:cNvPr id="10"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利用例②　外部システムから仕訳取込</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b="1" dirty="0" smtClean="0">
                <a:latin typeface="Times New Roman" pitchFamily="18" charset="0"/>
                <a:ea typeface="メイリオ" pitchFamily="50" charset="-128"/>
                <a:cs typeface="Times New Roman" pitchFamily="18" charset="0"/>
              </a:rPr>
              <a:t>CORE</a:t>
            </a:r>
            <a:r>
              <a:rPr lang="ja-JP" altLang="en-US" sz="2000" dirty="0" smtClean="0">
                <a:latin typeface="メイリオ" pitchFamily="50" charset="-128"/>
                <a:ea typeface="メイリオ" pitchFamily="50" charset="-128"/>
                <a:cs typeface="メイリオ" pitchFamily="50" charset="-128"/>
              </a:rPr>
              <a:t>アダプタ の活用例）</a:t>
            </a:r>
          </a:p>
        </p:txBody>
      </p:sp>
      <p:pic>
        <p:nvPicPr>
          <p:cNvPr id="45059" name="Picture 3"/>
          <p:cNvPicPr>
            <a:picLocks noGrp="1" noChangeAspect="1" noChangeArrowheads="1"/>
          </p:cNvPicPr>
          <p:nvPr>
            <p:ph sz="half" idx="1"/>
          </p:nvPr>
        </p:nvPicPr>
        <p:blipFill>
          <a:blip r:embed="rId3" cstate="screen"/>
          <a:srcRect/>
          <a:stretch>
            <a:fillRect/>
          </a:stretch>
        </p:blipFill>
        <p:spPr>
          <a:xfrm>
            <a:off x="503238" y="2924175"/>
            <a:ext cx="3989387" cy="2790825"/>
          </a:xfrm>
          <a:noFill/>
        </p:spPr>
      </p:pic>
      <p:sp>
        <p:nvSpPr>
          <p:cNvPr id="45060" name="スライド番号プレースホルダ 5"/>
          <p:cNvSpPr>
            <a:spLocks noGrp="1"/>
          </p:cNvSpPr>
          <p:nvPr>
            <p:ph type="sldNum" sz="quarter" idx="11"/>
          </p:nvPr>
        </p:nvSpPr>
        <p:spPr bwMode="auto">
          <a:xfrm>
            <a:off x="8118475" y="6464300"/>
            <a:ext cx="719138" cy="179388"/>
          </a:xfrm>
          <a:noFill/>
          <a:ln>
            <a:miter lim="800000"/>
            <a:headEnd/>
            <a:tailEnd/>
          </a:ln>
        </p:spPr>
        <p:txBody>
          <a:bodyPr wrap="square" numCol="1" anchorCtr="0" compatLnSpc="1">
            <a:prstTxWarp prst="textNoShape">
              <a:avLst/>
            </a:prstTxWarp>
          </a:bodyPr>
          <a:lstStyle/>
          <a:p>
            <a:fld id="{19113963-5DCD-48BE-9E2E-AD35D26B4956}" type="slidenum">
              <a:rPr lang="en-US" altLang="ja-JP" smtClean="0">
                <a:ea typeface="ＭＳ Ｐゴシック" charset="-128"/>
              </a:rPr>
              <a:pPr/>
              <a:t>32</a:t>
            </a:fld>
            <a:endParaRPr lang="en-US" altLang="ja-JP" smtClean="0">
              <a:ea typeface="ＭＳ Ｐゴシック" charset="-128"/>
            </a:endParaRPr>
          </a:p>
        </p:txBody>
      </p:sp>
      <p:sp>
        <p:nvSpPr>
          <p:cNvPr id="45061" name="Text Box 4"/>
          <p:cNvSpPr txBox="1">
            <a:spLocks noChangeArrowheads="1"/>
          </p:cNvSpPr>
          <p:nvPr/>
        </p:nvSpPr>
        <p:spPr bwMode="auto">
          <a:xfrm>
            <a:off x="179388" y="1196975"/>
            <a:ext cx="8532812" cy="1006475"/>
          </a:xfrm>
          <a:prstGeom prst="rect">
            <a:avLst/>
          </a:prstGeom>
          <a:noFill/>
          <a:ln w="9525" algn="ctr">
            <a:noFill/>
            <a:miter lim="800000"/>
            <a:headEnd/>
            <a:tailEnd/>
          </a:ln>
        </p:spPr>
        <p:txBody>
          <a:bodyPr>
            <a:spAutoFit/>
          </a:bodyPr>
          <a:lstStyle/>
          <a:p>
            <a:pPr algn="l"/>
            <a:r>
              <a:rPr lang="en-US" altLang="ja-JP" sz="2000" b="1" dirty="0">
                <a:solidFill>
                  <a:srgbClr val="000099"/>
                </a:solidFill>
                <a:latin typeface="メイリオ" pitchFamily="50" charset="-128"/>
                <a:ea typeface="メイリオ" pitchFamily="50" charset="-128"/>
                <a:cs typeface="メイリオ" pitchFamily="50" charset="-128"/>
              </a:rPr>
              <a:t>【</a:t>
            </a:r>
            <a:r>
              <a:rPr lang="en-US" altLang="ja-JP" sz="2000" b="1" i="1" dirty="0">
                <a:solidFill>
                  <a:srgbClr val="000099"/>
                </a:solidFill>
                <a:latin typeface="Times New Roman" pitchFamily="18" charset="0"/>
                <a:ea typeface="メイリオ" pitchFamily="50" charset="-128"/>
                <a:cs typeface="Times New Roman" pitchFamily="18" charset="0"/>
              </a:rPr>
              <a:t>SuperStream</a:t>
            </a:r>
            <a:r>
              <a:rPr lang="en-US" altLang="ja-JP" sz="2000" b="1" dirty="0">
                <a:solidFill>
                  <a:srgbClr val="000099"/>
                </a:solidFill>
                <a:latin typeface="Times New Roman" pitchFamily="18" charset="0"/>
                <a:ea typeface="メイリオ" pitchFamily="50" charset="-128"/>
                <a:cs typeface="Times New Roman" pitchFamily="18" charset="0"/>
              </a:rPr>
              <a:t>-connect</a:t>
            </a:r>
            <a:r>
              <a:rPr lang="en-US" altLang="ja-JP" sz="2000" dirty="0">
                <a:solidFill>
                  <a:srgbClr val="000099"/>
                </a:solidFill>
                <a:latin typeface="メイリオ" pitchFamily="50" charset="-128"/>
                <a:ea typeface="メイリオ" pitchFamily="50" charset="-128"/>
                <a:cs typeface="メイリオ" pitchFamily="50" charset="-128"/>
              </a:rPr>
              <a:t> </a:t>
            </a:r>
            <a:r>
              <a:rPr lang="ja-JP" altLang="en-US" sz="2000" dirty="0">
                <a:solidFill>
                  <a:srgbClr val="000099"/>
                </a:solidFill>
                <a:latin typeface="メイリオ" pitchFamily="50" charset="-128"/>
                <a:ea typeface="メイリオ" pitchFamily="50" charset="-128"/>
                <a:cs typeface="メイリオ" pitchFamily="50" charset="-128"/>
              </a:rPr>
              <a:t>利用時の運用イメージ</a:t>
            </a:r>
            <a:r>
              <a:rPr lang="en-US" altLang="ja-JP" sz="2000" b="1" dirty="0">
                <a:solidFill>
                  <a:srgbClr val="000099"/>
                </a:solidFill>
                <a:latin typeface="メイリオ" pitchFamily="50" charset="-128"/>
                <a:ea typeface="メイリオ" pitchFamily="50" charset="-128"/>
                <a:cs typeface="メイリオ" pitchFamily="50" charset="-128"/>
              </a:rPr>
              <a:t>】</a:t>
            </a:r>
          </a:p>
          <a:p>
            <a:pPr algn="l"/>
            <a:r>
              <a:rPr lang="ja-JP" altLang="en-US" sz="2000" dirty="0">
                <a:solidFill>
                  <a:srgbClr val="000099"/>
                </a:solidFill>
                <a:latin typeface="メイリオ" pitchFamily="50" charset="-128"/>
                <a:ea typeface="メイリオ" pitchFamily="50" charset="-128"/>
                <a:cs typeface="メイリオ" pitchFamily="50" charset="-128"/>
              </a:rPr>
              <a:t>サーバー側でスケジュール自動実行されるので人手の管理は一切不要。</a:t>
            </a:r>
          </a:p>
          <a:p>
            <a:pPr algn="l"/>
            <a:r>
              <a:rPr lang="ja-JP" altLang="en-US" sz="2000" dirty="0">
                <a:solidFill>
                  <a:srgbClr val="000099"/>
                </a:solidFill>
                <a:latin typeface="メイリオ" pitchFamily="50" charset="-128"/>
                <a:ea typeface="メイリオ" pitchFamily="50" charset="-128"/>
                <a:cs typeface="メイリオ" pitchFamily="50" charset="-128"/>
              </a:rPr>
              <a:t>担当者は自動通知メールを確認するだけ。</a:t>
            </a:r>
          </a:p>
        </p:txBody>
      </p:sp>
      <p:sp>
        <p:nvSpPr>
          <p:cNvPr id="252934" name="AutoShape 6"/>
          <p:cNvSpPr>
            <a:spLocks noChangeArrowheads="1"/>
          </p:cNvSpPr>
          <p:nvPr/>
        </p:nvSpPr>
        <p:spPr bwMode="auto">
          <a:xfrm>
            <a:off x="5003800" y="2924175"/>
            <a:ext cx="3524250" cy="1004888"/>
          </a:xfrm>
          <a:prstGeom prst="wedgeRoundRectCallout">
            <a:avLst>
              <a:gd name="adj1" fmla="val -41171"/>
              <a:gd name="adj2" fmla="val 74171"/>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ja-JP" altLang="en-US" sz="1400">
                <a:solidFill>
                  <a:schemeClr val="tx1"/>
                </a:solidFill>
                <a:latin typeface="メイリオ" pitchFamily="50" charset="-128"/>
                <a:ea typeface="メイリオ" pitchFamily="50" charset="-128"/>
                <a:cs typeface="メイリオ" pitchFamily="50" charset="-128"/>
              </a:rPr>
              <a:t>通知メールの例</a:t>
            </a:r>
          </a:p>
          <a:p>
            <a:pPr algn="l">
              <a:defRPr/>
            </a:pPr>
            <a:r>
              <a:rPr lang="ja-JP" altLang="en-US" sz="1200">
                <a:solidFill>
                  <a:schemeClr val="tx1"/>
                </a:solidFill>
                <a:latin typeface="メイリオ" pitchFamily="50" charset="-128"/>
                <a:ea typeface="メイリオ" pitchFamily="50" charset="-128"/>
                <a:cs typeface="メイリオ" pitchFamily="50" charset="-128"/>
              </a:rPr>
              <a:t>（タイトルや本文は自由に設定可能）</a:t>
            </a:r>
          </a:p>
          <a:p>
            <a:pPr algn="l">
              <a:defRPr/>
            </a:pPr>
            <a:r>
              <a:rPr lang="ja-JP" altLang="en-US" sz="1200">
                <a:solidFill>
                  <a:schemeClr val="tx1"/>
                </a:solidFill>
                <a:latin typeface="メイリオ" pitchFamily="50" charset="-128"/>
                <a:ea typeface="メイリオ" pitchFamily="50" charset="-128"/>
                <a:cs typeface="メイリオ" pitchFamily="50" charset="-128"/>
              </a:rPr>
              <a:t>（日付や件数やステータスなど埋込み可）</a:t>
            </a:r>
          </a:p>
        </p:txBody>
      </p:sp>
      <p:grpSp>
        <p:nvGrpSpPr>
          <p:cNvPr id="45064" name="グループ化 9"/>
          <p:cNvGrpSpPr>
            <a:grpSpLocks/>
          </p:cNvGrpSpPr>
          <p:nvPr/>
        </p:nvGrpSpPr>
        <p:grpSpPr bwMode="auto">
          <a:xfrm>
            <a:off x="4605338" y="4292600"/>
            <a:ext cx="1335087" cy="1743075"/>
            <a:chOff x="7629030" y="1268760"/>
            <a:chExt cx="1335458" cy="1743075"/>
          </a:xfrm>
        </p:grpSpPr>
        <p:pic>
          <p:nvPicPr>
            <p:cNvPr id="45066" name="Picture 10" descr="logo_base_human_norm01"/>
            <p:cNvPicPr>
              <a:picLocks noChangeAspect="1" noChangeArrowheads="1"/>
            </p:cNvPicPr>
            <p:nvPr/>
          </p:nvPicPr>
          <p:blipFill>
            <a:blip r:embed="rId4" cstate="screen"/>
            <a:srcRect/>
            <a:stretch>
              <a:fillRect/>
            </a:stretch>
          </p:blipFill>
          <p:spPr bwMode="auto">
            <a:xfrm>
              <a:off x="7629030" y="1700808"/>
              <a:ext cx="759393" cy="1311027"/>
            </a:xfrm>
            <a:prstGeom prst="rect">
              <a:avLst/>
            </a:prstGeom>
            <a:noFill/>
            <a:ln w="9525">
              <a:noFill/>
              <a:miter lim="800000"/>
              <a:headEnd/>
              <a:tailEnd/>
            </a:ln>
          </p:spPr>
        </p:pic>
        <p:sp>
          <p:nvSpPr>
            <p:cNvPr id="12" name="円形吹き出し 11"/>
            <p:cNvSpPr/>
            <p:nvPr/>
          </p:nvSpPr>
          <p:spPr>
            <a:xfrm>
              <a:off x="8316608" y="1268760"/>
              <a:ext cx="647880" cy="576263"/>
            </a:xfrm>
            <a:prstGeom prst="wedgeEllipseCallout">
              <a:avLst>
                <a:gd name="adj1" fmla="val -41997"/>
                <a:gd name="adj2" fmla="val 61117"/>
              </a:avLst>
            </a:prstGeom>
          </p:spPr>
          <p:style>
            <a:lnRef idx="1">
              <a:schemeClr val="accent1"/>
            </a:lnRef>
            <a:fillRef idx="2">
              <a:schemeClr val="accent1"/>
            </a:fillRef>
            <a:effectRef idx="1">
              <a:schemeClr val="accent1"/>
            </a:effectRef>
            <a:fontRef idx="minor">
              <a:schemeClr val="dk1"/>
            </a:fontRef>
          </p:style>
          <p:txBody>
            <a:bodyPr anchor="ctr"/>
            <a:lstStyle/>
            <a:p>
              <a:pPr>
                <a:defRPr/>
              </a:pPr>
              <a:r>
                <a:rPr lang="ja-JP" altLang="en-US" sz="1500" b="1" dirty="0">
                  <a:latin typeface="メイリオ" pitchFamily="50" charset="-128"/>
                  <a:ea typeface="メイリオ" pitchFamily="50" charset="-128"/>
                  <a:cs typeface="メイリオ" pitchFamily="50" charset="-128"/>
                </a:rPr>
                <a:t>♪</a:t>
              </a:r>
            </a:p>
          </p:txBody>
        </p:sp>
      </p:grpSp>
      <p:pic>
        <p:nvPicPr>
          <p:cNvPr id="45065" name="Picture 2"/>
          <p:cNvPicPr>
            <a:picLocks noChangeAspect="1" noChangeArrowheads="1"/>
          </p:cNvPicPr>
          <p:nvPr/>
        </p:nvPicPr>
        <p:blipFill>
          <a:blip r:embed="rId5" cstate="screen"/>
          <a:srcRect/>
          <a:stretch>
            <a:fillRect/>
          </a:stretch>
        </p:blipFill>
        <p:spPr bwMode="auto">
          <a:xfrm>
            <a:off x="4964113" y="5229225"/>
            <a:ext cx="644525" cy="642938"/>
          </a:xfrm>
          <a:prstGeom prst="rect">
            <a:avLst/>
          </a:prstGeom>
          <a:noFill/>
          <a:ln w="9525">
            <a:noFill/>
            <a:miter lim="800000"/>
            <a:headEnd/>
            <a:tailEnd/>
          </a:ln>
        </p:spPr>
      </p:pic>
      <p:sp>
        <p:nvSpPr>
          <p:cNvPr id="13"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利用例②　外部システムから仕訳取込</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b="1" dirty="0" smtClean="0">
                <a:latin typeface="Times New Roman" pitchFamily="18" charset="0"/>
                <a:ea typeface="メイリオ" pitchFamily="50" charset="-128"/>
                <a:cs typeface="Times New Roman" pitchFamily="18" charset="0"/>
              </a:rPr>
              <a:t>CORE</a:t>
            </a:r>
            <a:r>
              <a:rPr lang="ja-JP" altLang="en-US" sz="2000" dirty="0" smtClean="0">
                <a:latin typeface="メイリオ" pitchFamily="50" charset="-128"/>
                <a:ea typeface="メイリオ" pitchFamily="50" charset="-128"/>
                <a:cs typeface="メイリオ" pitchFamily="50" charset="-128"/>
              </a:rPr>
              <a:t>アダプタ の活用例）</a:t>
            </a:r>
          </a:p>
        </p:txBody>
      </p:sp>
      <p:sp>
        <p:nvSpPr>
          <p:cNvPr id="46083" name="スライド番号プレースホルダ 5"/>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056FBC53-E9E8-4533-A65D-04CC563AC6BC}" type="slidenum">
              <a:rPr lang="en-US" altLang="ja-JP" smtClean="0">
                <a:ea typeface="ＭＳ Ｐゴシック" charset="-128"/>
              </a:rPr>
              <a:pPr/>
              <a:t>33</a:t>
            </a:fld>
            <a:endParaRPr lang="en-US" altLang="ja-JP" smtClean="0">
              <a:ea typeface="ＭＳ Ｐゴシック" charset="-128"/>
            </a:endParaRPr>
          </a:p>
        </p:txBody>
      </p:sp>
      <p:sp>
        <p:nvSpPr>
          <p:cNvPr id="46084" name="Text Box 3"/>
          <p:cNvSpPr txBox="1">
            <a:spLocks noChangeArrowheads="1"/>
          </p:cNvSpPr>
          <p:nvPr/>
        </p:nvSpPr>
        <p:spPr bwMode="auto">
          <a:xfrm>
            <a:off x="179388" y="1271588"/>
            <a:ext cx="8785100" cy="4585871"/>
          </a:xfrm>
          <a:prstGeom prst="rect">
            <a:avLst/>
          </a:prstGeom>
          <a:noFill/>
          <a:ln w="9525" algn="ctr">
            <a:noFill/>
            <a:miter lim="800000"/>
            <a:headEnd/>
            <a:tailEnd/>
          </a:ln>
        </p:spPr>
        <p:txBody>
          <a:bodyPr wrap="square">
            <a:spAutoFit/>
          </a:bodyPr>
          <a:lstStyle/>
          <a:p>
            <a:pPr algn="l"/>
            <a:r>
              <a:rPr lang="en-US" altLang="ja-JP" sz="2000" dirty="0">
                <a:solidFill>
                  <a:srgbClr val="000099"/>
                </a:solidFill>
                <a:latin typeface="メイリオ" pitchFamily="50" charset="-128"/>
                <a:ea typeface="メイリオ" pitchFamily="50" charset="-128"/>
                <a:cs typeface="メイリオ" pitchFamily="50" charset="-128"/>
              </a:rPr>
              <a:t>【</a:t>
            </a:r>
            <a:r>
              <a:rPr lang="ja-JP" altLang="en-US" sz="2000" dirty="0">
                <a:solidFill>
                  <a:srgbClr val="000099"/>
                </a:solidFill>
                <a:latin typeface="メイリオ" pitchFamily="50" charset="-128"/>
                <a:ea typeface="メイリオ" pitchFamily="50" charset="-128"/>
                <a:cs typeface="メイリオ" pitchFamily="50" charset="-128"/>
              </a:rPr>
              <a:t>応用</a:t>
            </a:r>
            <a:r>
              <a:rPr lang="en-US" altLang="ja-JP" sz="2000" dirty="0">
                <a:solidFill>
                  <a:srgbClr val="000099"/>
                </a:solidFill>
                <a:latin typeface="メイリオ" pitchFamily="50" charset="-128"/>
                <a:ea typeface="メイリオ" pitchFamily="50" charset="-128"/>
                <a:cs typeface="メイリオ" pitchFamily="50" charset="-128"/>
              </a:rPr>
              <a:t>】</a:t>
            </a:r>
          </a:p>
          <a:p>
            <a:pPr algn="l"/>
            <a:r>
              <a:rPr lang="ja-JP" altLang="en-US" sz="2000" dirty="0">
                <a:solidFill>
                  <a:srgbClr val="000099"/>
                </a:solidFill>
                <a:latin typeface="メイリオ" pitchFamily="50" charset="-128"/>
                <a:ea typeface="メイリオ" pitchFamily="50" charset="-128"/>
                <a:cs typeface="メイリオ" pitchFamily="50" charset="-128"/>
              </a:rPr>
              <a:t>・連携元データはさまざまなシステムやデータをサポート可能</a:t>
            </a:r>
          </a:p>
          <a:p>
            <a:pPr algn="l"/>
            <a:r>
              <a:rPr lang="ja-JP" altLang="en-US" sz="1800" dirty="0">
                <a:solidFill>
                  <a:srgbClr val="000099"/>
                </a:solidFill>
                <a:latin typeface="メイリオ" pitchFamily="50" charset="-128"/>
                <a:ea typeface="メイリオ" pitchFamily="50" charset="-128"/>
                <a:cs typeface="メイリオ" pitchFamily="50" charset="-128"/>
              </a:rPr>
              <a:t>　　（</a:t>
            </a:r>
            <a:r>
              <a:rPr lang="en-US" altLang="ja-JP" sz="1800" dirty="0" err="1">
                <a:solidFill>
                  <a:srgbClr val="000099"/>
                </a:solidFill>
                <a:latin typeface="メイリオ" pitchFamily="50" charset="-128"/>
                <a:ea typeface="メイリオ" pitchFamily="50" charset="-128"/>
                <a:cs typeface="メイリオ" pitchFamily="50" charset="-128"/>
              </a:rPr>
              <a:t>OracleDB</a:t>
            </a:r>
            <a:r>
              <a:rPr lang="ja-JP" altLang="en-US" sz="1800" dirty="0">
                <a:solidFill>
                  <a:srgbClr val="000099"/>
                </a:solidFill>
                <a:latin typeface="メイリオ" pitchFamily="50" charset="-128"/>
                <a:ea typeface="メイリオ" pitchFamily="50" charset="-128"/>
                <a:cs typeface="メイリオ" pitchFamily="50" charset="-128"/>
              </a:rPr>
              <a:t>参照</a:t>
            </a:r>
            <a:r>
              <a:rPr lang="ja-JP" altLang="en-US" sz="1800" dirty="0" smtClean="0">
                <a:solidFill>
                  <a:srgbClr val="000099"/>
                </a:solidFill>
                <a:latin typeface="メイリオ" pitchFamily="50" charset="-128"/>
                <a:ea typeface="メイリオ" pitchFamily="50" charset="-128"/>
                <a:cs typeface="メイリオ" pitchFamily="50" charset="-128"/>
              </a:rPr>
              <a:t>、</a:t>
            </a:r>
            <a:r>
              <a:rPr lang="en-US" altLang="ja-JP" sz="1800" dirty="0" smtClean="0">
                <a:solidFill>
                  <a:srgbClr val="000099"/>
                </a:solidFill>
                <a:latin typeface="メイリオ" pitchFamily="50" charset="-128"/>
                <a:ea typeface="メイリオ" pitchFamily="50" charset="-128"/>
                <a:cs typeface="メイリオ" pitchFamily="50" charset="-128"/>
              </a:rPr>
              <a:t>SQL Server</a:t>
            </a:r>
            <a:r>
              <a:rPr lang="ja-JP" altLang="en-US" sz="1800" dirty="0" smtClean="0">
                <a:solidFill>
                  <a:srgbClr val="000099"/>
                </a:solidFill>
                <a:latin typeface="メイリオ" pitchFamily="50" charset="-128"/>
                <a:ea typeface="メイリオ" pitchFamily="50" charset="-128"/>
                <a:cs typeface="メイリオ" pitchFamily="50" charset="-128"/>
              </a:rPr>
              <a:t>参照</a:t>
            </a:r>
            <a:r>
              <a:rPr lang="ja-JP" altLang="en-US" sz="1800" dirty="0">
                <a:solidFill>
                  <a:srgbClr val="000099"/>
                </a:solidFill>
                <a:latin typeface="メイリオ" pitchFamily="50" charset="-128"/>
                <a:ea typeface="メイリオ" pitchFamily="50" charset="-128"/>
                <a:cs typeface="メイリオ" pitchFamily="50" charset="-128"/>
              </a:rPr>
              <a:t>、</a:t>
            </a:r>
            <a:r>
              <a:rPr lang="en-US" altLang="ja-JP" sz="1800" dirty="0">
                <a:solidFill>
                  <a:srgbClr val="000099"/>
                </a:solidFill>
                <a:latin typeface="メイリオ" pitchFamily="50" charset="-128"/>
                <a:ea typeface="メイリオ" pitchFamily="50" charset="-128"/>
                <a:cs typeface="メイリオ" pitchFamily="50" charset="-128"/>
              </a:rPr>
              <a:t>ODBC/JDBC</a:t>
            </a:r>
            <a:r>
              <a:rPr lang="ja-JP" altLang="en-US" sz="1800" dirty="0">
                <a:solidFill>
                  <a:srgbClr val="000099"/>
                </a:solidFill>
                <a:latin typeface="メイリオ" pitchFamily="50" charset="-128"/>
                <a:ea typeface="メイリオ" pitchFamily="50" charset="-128"/>
                <a:cs typeface="メイリオ" pitchFamily="50" charset="-128"/>
              </a:rPr>
              <a:t>接続が可能な各種</a:t>
            </a:r>
            <a:r>
              <a:rPr lang="en-US" altLang="ja-JP" sz="1800" dirty="0">
                <a:solidFill>
                  <a:srgbClr val="000099"/>
                </a:solidFill>
                <a:latin typeface="メイリオ" pitchFamily="50" charset="-128"/>
                <a:ea typeface="メイリオ" pitchFamily="50" charset="-128"/>
                <a:cs typeface="メイリオ" pitchFamily="50" charset="-128"/>
              </a:rPr>
              <a:t>DB</a:t>
            </a:r>
            <a:r>
              <a:rPr lang="ja-JP" altLang="en-US" sz="1800" dirty="0">
                <a:solidFill>
                  <a:srgbClr val="000099"/>
                </a:solidFill>
                <a:latin typeface="メイリオ" pitchFamily="50" charset="-128"/>
                <a:ea typeface="メイリオ" pitchFamily="50" charset="-128"/>
                <a:cs typeface="メイリオ" pitchFamily="50" charset="-128"/>
              </a:rPr>
              <a:t>参照、</a:t>
            </a:r>
          </a:p>
          <a:p>
            <a:pPr algn="l"/>
            <a:r>
              <a:rPr lang="ja-JP" altLang="en-US" sz="1800" dirty="0">
                <a:solidFill>
                  <a:srgbClr val="000099"/>
                </a:solidFill>
                <a:latin typeface="メイリオ" pitchFamily="50" charset="-128"/>
                <a:ea typeface="メイリオ" pitchFamily="50" charset="-128"/>
                <a:cs typeface="メイリオ" pitchFamily="50" charset="-128"/>
              </a:rPr>
              <a:t>　　　</a:t>
            </a:r>
            <a:r>
              <a:rPr lang="en-US" altLang="ja-JP" sz="1800" dirty="0">
                <a:solidFill>
                  <a:srgbClr val="000099"/>
                </a:solidFill>
                <a:latin typeface="メイリオ" pitchFamily="50" charset="-128"/>
                <a:ea typeface="メイリオ" pitchFamily="50" charset="-128"/>
                <a:cs typeface="メイリオ" pitchFamily="50" charset="-128"/>
              </a:rPr>
              <a:t>Access</a:t>
            </a:r>
            <a:r>
              <a:rPr lang="ja-JP" altLang="en-US" sz="1800" dirty="0" err="1">
                <a:solidFill>
                  <a:srgbClr val="000099"/>
                </a:solidFill>
                <a:latin typeface="メイリオ" pitchFamily="50" charset="-128"/>
                <a:ea typeface="メイリオ" pitchFamily="50" charset="-128"/>
                <a:cs typeface="メイリオ" pitchFamily="50" charset="-128"/>
              </a:rPr>
              <a:t>、</a:t>
            </a:r>
            <a:r>
              <a:rPr lang="en-US" altLang="ja-JP" sz="1800" dirty="0">
                <a:solidFill>
                  <a:srgbClr val="000099"/>
                </a:solidFill>
                <a:latin typeface="メイリオ" pitchFamily="50" charset="-128"/>
                <a:ea typeface="メイリオ" pitchFamily="50" charset="-128"/>
                <a:cs typeface="メイリオ" pitchFamily="50" charset="-128"/>
              </a:rPr>
              <a:t>Excel</a:t>
            </a:r>
            <a:r>
              <a:rPr lang="ja-JP" altLang="en-US" sz="1800" dirty="0" err="1">
                <a:solidFill>
                  <a:srgbClr val="000099"/>
                </a:solidFill>
                <a:latin typeface="メイリオ" pitchFamily="50" charset="-128"/>
                <a:ea typeface="メイリオ" pitchFamily="50" charset="-128"/>
                <a:cs typeface="メイリオ" pitchFamily="50" charset="-128"/>
              </a:rPr>
              <a:t>、</a:t>
            </a:r>
            <a:r>
              <a:rPr lang="en-US" altLang="ja-JP" sz="1800" dirty="0">
                <a:solidFill>
                  <a:srgbClr val="000099"/>
                </a:solidFill>
                <a:latin typeface="メイリオ" pitchFamily="50" charset="-128"/>
                <a:ea typeface="メイリオ" pitchFamily="50" charset="-128"/>
                <a:cs typeface="メイリオ" pitchFamily="50" charset="-128"/>
              </a:rPr>
              <a:t>CSV</a:t>
            </a:r>
            <a:r>
              <a:rPr lang="ja-JP" altLang="en-US" sz="1800" dirty="0" err="1">
                <a:solidFill>
                  <a:srgbClr val="000099"/>
                </a:solidFill>
                <a:latin typeface="メイリオ" pitchFamily="50" charset="-128"/>
                <a:ea typeface="メイリオ" pitchFamily="50" charset="-128"/>
                <a:cs typeface="メイリオ" pitchFamily="50" charset="-128"/>
              </a:rPr>
              <a:t>、</a:t>
            </a:r>
            <a:r>
              <a:rPr lang="ja-JP" altLang="en-US" sz="1800" dirty="0">
                <a:solidFill>
                  <a:srgbClr val="000099"/>
                </a:solidFill>
                <a:latin typeface="メイリオ" pitchFamily="50" charset="-128"/>
                <a:ea typeface="メイリオ" pitchFamily="50" charset="-128"/>
                <a:cs typeface="メイリオ" pitchFamily="50" charset="-128"/>
              </a:rPr>
              <a:t>テキストなどに対応）</a:t>
            </a:r>
          </a:p>
          <a:p>
            <a:pPr algn="l"/>
            <a:r>
              <a:rPr lang="ja-JP" altLang="en-US" sz="1800" dirty="0">
                <a:solidFill>
                  <a:srgbClr val="000099"/>
                </a:solidFill>
                <a:latin typeface="メイリオ" pitchFamily="50" charset="-128"/>
                <a:ea typeface="メイリオ" pitchFamily="50" charset="-128"/>
                <a:cs typeface="メイリオ" pitchFamily="50" charset="-128"/>
              </a:rPr>
              <a:t>　</a:t>
            </a:r>
            <a:r>
              <a:rPr lang="en-US" altLang="ja-JP" sz="1800" dirty="0">
                <a:solidFill>
                  <a:srgbClr val="000099"/>
                </a:solidFill>
                <a:latin typeface="メイリオ" pitchFamily="50" charset="-128"/>
                <a:ea typeface="メイリオ" pitchFamily="50" charset="-128"/>
                <a:cs typeface="メイリオ" pitchFamily="50" charset="-128"/>
              </a:rPr>
              <a:t>※</a:t>
            </a:r>
            <a:r>
              <a:rPr lang="ja-JP" altLang="en-US" sz="1800" dirty="0">
                <a:solidFill>
                  <a:srgbClr val="000099"/>
                </a:solidFill>
                <a:latin typeface="メイリオ" pitchFamily="50" charset="-128"/>
                <a:ea typeface="メイリオ" pitchFamily="50" charset="-128"/>
                <a:cs typeface="メイリオ" pitchFamily="50" charset="-128"/>
              </a:rPr>
              <a:t>上記に当てはまるものなら、自社開発システムや他社パッケージなど何でも可</a:t>
            </a:r>
          </a:p>
          <a:p>
            <a:pPr algn="l"/>
            <a:endParaRPr lang="ja-JP" altLang="en-US" sz="2000" dirty="0">
              <a:solidFill>
                <a:srgbClr val="000099"/>
              </a:solidFill>
              <a:latin typeface="メイリオ" pitchFamily="50" charset="-128"/>
              <a:ea typeface="メイリオ" pitchFamily="50" charset="-128"/>
              <a:cs typeface="メイリオ" pitchFamily="50" charset="-128"/>
            </a:endParaRPr>
          </a:p>
          <a:p>
            <a:pPr algn="l"/>
            <a:r>
              <a:rPr lang="ja-JP" altLang="en-US" sz="2000" dirty="0">
                <a:solidFill>
                  <a:srgbClr val="000099"/>
                </a:solidFill>
                <a:latin typeface="メイリオ" pitchFamily="50" charset="-128"/>
                <a:ea typeface="メイリオ" pitchFamily="50" charset="-128"/>
                <a:cs typeface="メイリオ" pitchFamily="50" charset="-128"/>
              </a:rPr>
              <a:t>・連携先（</a:t>
            </a:r>
            <a:r>
              <a:rPr lang="en-US" altLang="ja-JP" sz="2000" dirty="0">
                <a:solidFill>
                  <a:srgbClr val="000099"/>
                </a:solidFill>
                <a:latin typeface="メイリオ" pitchFamily="50" charset="-128"/>
                <a:ea typeface="メイリオ" pitchFamily="50" charset="-128"/>
                <a:cs typeface="メイリオ" pitchFamily="50" charset="-128"/>
              </a:rPr>
              <a:t>SuperStream</a:t>
            </a:r>
            <a:r>
              <a:rPr lang="ja-JP" altLang="en-US" sz="2000" dirty="0">
                <a:solidFill>
                  <a:srgbClr val="000099"/>
                </a:solidFill>
                <a:latin typeface="メイリオ" pitchFamily="50" charset="-128"/>
                <a:ea typeface="メイリオ" pitchFamily="50" charset="-128"/>
                <a:cs typeface="メイリオ" pitchFamily="50" charset="-128"/>
              </a:rPr>
              <a:t>）についても様々な対象に対応可能</a:t>
            </a:r>
          </a:p>
          <a:p>
            <a:pPr algn="l"/>
            <a:r>
              <a:rPr lang="ja-JP" altLang="en-US" sz="1800" dirty="0">
                <a:solidFill>
                  <a:srgbClr val="000099"/>
                </a:solidFill>
                <a:latin typeface="メイリオ" pitchFamily="50" charset="-128"/>
                <a:ea typeface="メイリオ" pitchFamily="50" charset="-128"/>
                <a:cs typeface="メイリオ" pitchFamily="50" charset="-128"/>
              </a:rPr>
              <a:t>　　－　</a:t>
            </a:r>
            <a:r>
              <a:rPr lang="en-US" altLang="ja-JP" sz="1800" dirty="0">
                <a:solidFill>
                  <a:srgbClr val="000099"/>
                </a:solidFill>
                <a:latin typeface="メイリオ" pitchFamily="50" charset="-128"/>
                <a:ea typeface="メイリオ" pitchFamily="50" charset="-128"/>
                <a:cs typeface="メイリオ" pitchFamily="50" charset="-128"/>
              </a:rPr>
              <a:t>CORE</a:t>
            </a:r>
            <a:r>
              <a:rPr lang="ja-JP" altLang="en-US" sz="1800" dirty="0">
                <a:solidFill>
                  <a:srgbClr val="000099"/>
                </a:solidFill>
                <a:latin typeface="メイリオ" pitchFamily="50" charset="-128"/>
                <a:ea typeface="メイリオ" pitchFamily="50" charset="-128"/>
                <a:cs typeface="メイリオ" pitchFamily="50" charset="-128"/>
              </a:rPr>
              <a:t>外部仕訳</a:t>
            </a:r>
            <a:r>
              <a:rPr lang="ja-JP" altLang="en-US" sz="1800" dirty="0" smtClean="0">
                <a:solidFill>
                  <a:srgbClr val="000099"/>
                </a:solidFill>
                <a:latin typeface="メイリオ" pitchFamily="50" charset="-128"/>
                <a:ea typeface="メイリオ" pitchFamily="50" charset="-128"/>
                <a:cs typeface="メイリオ" pitchFamily="50" charset="-128"/>
              </a:rPr>
              <a:t>ワーク</a:t>
            </a:r>
            <a:r>
              <a:rPr lang="ja-JP" altLang="en-US" sz="1600" dirty="0" smtClean="0">
                <a:solidFill>
                  <a:srgbClr val="000099"/>
                </a:solidFill>
                <a:latin typeface="メイリオ" pitchFamily="50" charset="-128"/>
                <a:ea typeface="メイリオ" pitchFamily="50" charset="-128"/>
                <a:cs typeface="メイリオ" pitchFamily="50" charset="-128"/>
              </a:rPr>
              <a:t>（</a:t>
            </a:r>
            <a:r>
              <a:rPr lang="en-US" altLang="ja-JP" sz="1600" dirty="0">
                <a:solidFill>
                  <a:srgbClr val="000099"/>
                </a:solidFill>
                <a:latin typeface="メイリオ" pitchFamily="50" charset="-128"/>
                <a:ea typeface="メイリオ" pitchFamily="50" charset="-128"/>
                <a:cs typeface="メイリオ" pitchFamily="50" charset="-128"/>
              </a:rPr>
              <a:t>CORE</a:t>
            </a:r>
            <a:r>
              <a:rPr lang="ja-JP" altLang="en-US" sz="1600" dirty="0">
                <a:solidFill>
                  <a:srgbClr val="000099"/>
                </a:solidFill>
                <a:latin typeface="メイリオ" pitchFamily="50" charset="-128"/>
                <a:ea typeface="メイリオ" pitchFamily="50" charset="-128"/>
                <a:cs typeface="メイリオ" pitchFamily="50" charset="-128"/>
              </a:rPr>
              <a:t>アダプタ提供）</a:t>
            </a:r>
          </a:p>
          <a:p>
            <a:pPr algn="l"/>
            <a:r>
              <a:rPr lang="ja-JP" altLang="en-US" sz="1800" dirty="0">
                <a:solidFill>
                  <a:srgbClr val="000099"/>
                </a:solidFill>
                <a:latin typeface="メイリオ" pitchFamily="50" charset="-128"/>
                <a:ea typeface="メイリオ" pitchFamily="50" charset="-128"/>
                <a:cs typeface="メイリオ" pitchFamily="50" charset="-128"/>
              </a:rPr>
              <a:t>　　－　</a:t>
            </a:r>
            <a:r>
              <a:rPr lang="en-US" altLang="ja-JP" sz="1800" dirty="0">
                <a:solidFill>
                  <a:srgbClr val="000099"/>
                </a:solidFill>
                <a:latin typeface="メイリオ" pitchFamily="50" charset="-128"/>
                <a:ea typeface="メイリオ" pitchFamily="50" charset="-128"/>
                <a:cs typeface="メイリオ" pitchFamily="50" charset="-128"/>
              </a:rPr>
              <a:t>CORE</a:t>
            </a:r>
            <a:r>
              <a:rPr lang="ja-JP" altLang="en-US" sz="1800" dirty="0">
                <a:solidFill>
                  <a:srgbClr val="000099"/>
                </a:solidFill>
                <a:latin typeface="メイリオ" pitchFamily="50" charset="-128"/>
                <a:ea typeface="メイリオ" pitchFamily="50" charset="-128"/>
                <a:cs typeface="メイリオ" pitchFamily="50" charset="-128"/>
              </a:rPr>
              <a:t>資金繰り、</a:t>
            </a:r>
            <a:r>
              <a:rPr lang="en-US" altLang="ja-JP" sz="1800" dirty="0">
                <a:solidFill>
                  <a:srgbClr val="000099"/>
                </a:solidFill>
                <a:latin typeface="メイリオ" pitchFamily="50" charset="-128"/>
                <a:ea typeface="メイリオ" pitchFamily="50" charset="-128"/>
                <a:cs typeface="メイリオ" pitchFamily="50" charset="-128"/>
              </a:rPr>
              <a:t>AP+</a:t>
            </a:r>
            <a:r>
              <a:rPr lang="ja-JP" altLang="en-US" sz="1800" dirty="0">
                <a:solidFill>
                  <a:srgbClr val="000099"/>
                </a:solidFill>
                <a:latin typeface="メイリオ" pitchFamily="50" charset="-128"/>
                <a:ea typeface="メイリオ" pitchFamily="50" charset="-128"/>
                <a:cs typeface="メイリオ" pitchFamily="50" charset="-128"/>
              </a:rPr>
              <a:t>外部ワーク、</a:t>
            </a:r>
            <a:r>
              <a:rPr lang="en-US" altLang="ja-JP" sz="1800" dirty="0">
                <a:solidFill>
                  <a:srgbClr val="000099"/>
                </a:solidFill>
                <a:latin typeface="メイリオ" pitchFamily="50" charset="-128"/>
                <a:ea typeface="メイリオ" pitchFamily="50" charset="-128"/>
                <a:cs typeface="メイリオ" pitchFamily="50" charset="-128"/>
              </a:rPr>
              <a:t>AR+</a:t>
            </a:r>
            <a:r>
              <a:rPr lang="ja-JP" altLang="en-US" sz="1800" dirty="0">
                <a:solidFill>
                  <a:srgbClr val="000099"/>
                </a:solidFill>
                <a:latin typeface="メイリオ" pitchFamily="50" charset="-128"/>
                <a:ea typeface="メイリオ" pitchFamily="50" charset="-128"/>
                <a:cs typeface="メイリオ" pitchFamily="50" charset="-128"/>
              </a:rPr>
              <a:t>外部ワーク</a:t>
            </a:r>
            <a:r>
              <a:rPr lang="ja-JP" altLang="en-US" sz="1800" dirty="0" smtClean="0">
                <a:solidFill>
                  <a:srgbClr val="000099"/>
                </a:solidFill>
                <a:latin typeface="メイリオ" pitchFamily="50" charset="-128"/>
                <a:ea typeface="メイリオ" pitchFamily="50" charset="-128"/>
                <a:cs typeface="メイリオ" pitchFamily="50" charset="-128"/>
              </a:rPr>
              <a:t>など</a:t>
            </a:r>
            <a:r>
              <a:rPr lang="ja-JP" altLang="en-US" sz="1600" dirty="0" smtClean="0">
                <a:solidFill>
                  <a:srgbClr val="000099"/>
                </a:solidFill>
                <a:latin typeface="メイリオ" pitchFamily="50" charset="-128"/>
                <a:ea typeface="メイリオ" pitchFamily="50" charset="-128"/>
                <a:cs typeface="メイリオ" pitchFamily="50" charset="-128"/>
              </a:rPr>
              <a:t>（</a:t>
            </a:r>
            <a:r>
              <a:rPr lang="en-US" altLang="ja-JP" sz="1600" dirty="0">
                <a:solidFill>
                  <a:srgbClr val="000099"/>
                </a:solidFill>
                <a:latin typeface="メイリオ" pitchFamily="50" charset="-128"/>
                <a:ea typeface="メイリオ" pitchFamily="50" charset="-128"/>
                <a:cs typeface="メイリオ" pitchFamily="50" charset="-128"/>
              </a:rPr>
              <a:t>Oracle</a:t>
            </a:r>
            <a:r>
              <a:rPr lang="ja-JP" altLang="en-US" sz="1600" dirty="0">
                <a:solidFill>
                  <a:srgbClr val="000099"/>
                </a:solidFill>
                <a:latin typeface="メイリオ" pitchFamily="50" charset="-128"/>
                <a:ea typeface="メイリオ" pitchFamily="50" charset="-128"/>
                <a:cs typeface="メイリオ" pitchFamily="50" charset="-128"/>
              </a:rPr>
              <a:t>アダプタ）</a:t>
            </a:r>
          </a:p>
          <a:p>
            <a:pPr algn="l"/>
            <a:r>
              <a:rPr lang="ja-JP" altLang="en-US" sz="1800" dirty="0">
                <a:solidFill>
                  <a:srgbClr val="000099"/>
                </a:solidFill>
                <a:latin typeface="メイリオ" pitchFamily="50" charset="-128"/>
                <a:ea typeface="メイリオ" pitchFamily="50" charset="-128"/>
                <a:cs typeface="メイリオ" pitchFamily="50" charset="-128"/>
              </a:rPr>
              <a:t>　　－　社員マスタ、得意先マスタ、仕入先マスタなど各種</a:t>
            </a:r>
            <a:r>
              <a:rPr lang="ja-JP" altLang="en-US" sz="1800" dirty="0" smtClean="0">
                <a:solidFill>
                  <a:srgbClr val="000099"/>
                </a:solidFill>
                <a:latin typeface="メイリオ" pitchFamily="50" charset="-128"/>
                <a:ea typeface="メイリオ" pitchFamily="50" charset="-128"/>
                <a:cs typeface="メイリオ" pitchFamily="50" charset="-128"/>
              </a:rPr>
              <a:t>マスタ</a:t>
            </a:r>
            <a:r>
              <a:rPr lang="ja-JP" altLang="en-US" sz="1600" dirty="0" smtClean="0">
                <a:solidFill>
                  <a:srgbClr val="000099"/>
                </a:solidFill>
                <a:latin typeface="メイリオ" pitchFamily="50" charset="-128"/>
                <a:ea typeface="メイリオ" pitchFamily="50" charset="-128"/>
                <a:cs typeface="メイリオ" pitchFamily="50" charset="-128"/>
              </a:rPr>
              <a:t>（</a:t>
            </a:r>
            <a:r>
              <a:rPr lang="en-US" altLang="ja-JP" sz="1600" dirty="0">
                <a:solidFill>
                  <a:srgbClr val="000099"/>
                </a:solidFill>
                <a:latin typeface="メイリオ" pitchFamily="50" charset="-128"/>
                <a:ea typeface="メイリオ" pitchFamily="50" charset="-128"/>
                <a:cs typeface="メイリオ" pitchFamily="50" charset="-128"/>
              </a:rPr>
              <a:t>CSV</a:t>
            </a:r>
            <a:r>
              <a:rPr lang="ja-JP" altLang="en-US" sz="1600" dirty="0">
                <a:solidFill>
                  <a:srgbClr val="000099"/>
                </a:solidFill>
                <a:latin typeface="メイリオ" pitchFamily="50" charset="-128"/>
                <a:ea typeface="メイリオ" pitchFamily="50" charset="-128"/>
                <a:cs typeface="メイリオ" pitchFamily="50" charset="-128"/>
              </a:rPr>
              <a:t>データ）</a:t>
            </a:r>
          </a:p>
          <a:p>
            <a:pPr algn="l"/>
            <a:r>
              <a:rPr lang="ja-JP" altLang="en-US" sz="1600" dirty="0">
                <a:solidFill>
                  <a:srgbClr val="000099"/>
                </a:solidFill>
                <a:latin typeface="メイリオ" pitchFamily="50" charset="-128"/>
                <a:ea typeface="メイリオ" pitchFamily="50" charset="-128"/>
                <a:cs typeface="メイリオ" pitchFamily="50" charset="-128"/>
              </a:rPr>
              <a:t>　　　</a:t>
            </a:r>
            <a:r>
              <a:rPr lang="ja-JP" altLang="en-US" sz="1600" dirty="0" smtClean="0">
                <a:solidFill>
                  <a:srgbClr val="000099"/>
                </a:solidFill>
                <a:latin typeface="メイリオ" pitchFamily="50" charset="-128"/>
                <a:ea typeface="メイリオ" pitchFamily="50" charset="-128"/>
                <a:cs typeface="メイリオ" pitchFamily="50" charset="-128"/>
              </a:rPr>
              <a:t> </a:t>
            </a:r>
            <a:r>
              <a:rPr lang="ja-JP" altLang="en-US" sz="1600" dirty="0">
                <a:solidFill>
                  <a:srgbClr val="000099"/>
                </a:solidFill>
                <a:latin typeface="メイリオ" pitchFamily="50" charset="-128"/>
                <a:ea typeface="メイリオ" pitchFamily="50" charset="-128"/>
                <a:cs typeface="メイリオ" pitchFamily="50" charset="-128"/>
              </a:rPr>
              <a:t>　</a:t>
            </a:r>
            <a:r>
              <a:rPr lang="en-US" altLang="ja-JP" sz="1600" dirty="0">
                <a:solidFill>
                  <a:srgbClr val="000099"/>
                </a:solidFill>
                <a:latin typeface="メイリオ" pitchFamily="50" charset="-128"/>
                <a:ea typeface="メイリオ" pitchFamily="50" charset="-128"/>
                <a:cs typeface="メイリオ" pitchFamily="50" charset="-128"/>
              </a:rPr>
              <a:t>※SuperStream</a:t>
            </a:r>
            <a:r>
              <a:rPr lang="ja-JP" altLang="en-US" sz="1600" dirty="0">
                <a:solidFill>
                  <a:srgbClr val="000099"/>
                </a:solidFill>
                <a:latin typeface="メイリオ" pitchFamily="50" charset="-128"/>
                <a:ea typeface="メイリオ" pitchFamily="50" charset="-128"/>
                <a:cs typeface="メイリオ" pitchFamily="50" charset="-128"/>
              </a:rPr>
              <a:t>上で</a:t>
            </a:r>
            <a:r>
              <a:rPr lang="en-US" altLang="ja-JP" sz="1600" dirty="0">
                <a:solidFill>
                  <a:srgbClr val="000099"/>
                </a:solidFill>
                <a:latin typeface="メイリオ" pitchFamily="50" charset="-128"/>
                <a:ea typeface="メイリオ" pitchFamily="50" charset="-128"/>
                <a:cs typeface="メイリオ" pitchFamily="50" charset="-128"/>
              </a:rPr>
              <a:t>CSV</a:t>
            </a:r>
            <a:r>
              <a:rPr lang="ja-JP" altLang="en-US" sz="1600" dirty="0">
                <a:solidFill>
                  <a:srgbClr val="000099"/>
                </a:solidFill>
                <a:latin typeface="メイリオ" pitchFamily="50" charset="-128"/>
                <a:ea typeface="メイリオ" pitchFamily="50" charset="-128"/>
                <a:cs typeface="メイリオ" pitchFamily="50" charset="-128"/>
              </a:rPr>
              <a:t>バッチ取込の画面操作が必要</a:t>
            </a:r>
          </a:p>
          <a:p>
            <a:pPr algn="l"/>
            <a:endParaRPr lang="ja-JP" altLang="en-US" sz="1600" dirty="0">
              <a:solidFill>
                <a:srgbClr val="000099"/>
              </a:solidFill>
              <a:latin typeface="メイリオ" pitchFamily="50" charset="-128"/>
              <a:ea typeface="メイリオ" pitchFamily="50" charset="-128"/>
              <a:cs typeface="メイリオ" pitchFamily="50" charset="-128"/>
            </a:endParaRPr>
          </a:p>
          <a:p>
            <a:pPr algn="l"/>
            <a:endParaRPr lang="ja-JP" altLang="en-US" sz="1600" dirty="0">
              <a:solidFill>
                <a:srgbClr val="000099"/>
              </a:solidFill>
              <a:latin typeface="メイリオ" pitchFamily="50" charset="-128"/>
              <a:ea typeface="メイリオ" pitchFamily="50" charset="-128"/>
              <a:cs typeface="メイリオ" pitchFamily="50" charset="-128"/>
            </a:endParaRPr>
          </a:p>
          <a:p>
            <a:pPr algn="l"/>
            <a:r>
              <a:rPr lang="ja-JP" altLang="en-US" sz="2000" dirty="0">
                <a:solidFill>
                  <a:srgbClr val="000099"/>
                </a:solidFill>
                <a:latin typeface="メイリオ" pitchFamily="50" charset="-128"/>
                <a:ea typeface="メイリオ" pitchFamily="50" charset="-128"/>
                <a:cs typeface="メイリオ" pitchFamily="50" charset="-128"/>
              </a:rPr>
              <a:t>・実行のタイミングも柔軟に対応</a:t>
            </a:r>
          </a:p>
          <a:p>
            <a:pPr algn="l"/>
            <a:r>
              <a:rPr lang="ja-JP" altLang="en-US" sz="1800" dirty="0">
                <a:solidFill>
                  <a:srgbClr val="000099"/>
                </a:solidFill>
                <a:latin typeface="メイリオ" pitchFamily="50" charset="-128"/>
                <a:ea typeface="メイリオ" pitchFamily="50" charset="-128"/>
                <a:cs typeface="メイリオ" pitchFamily="50" charset="-128"/>
              </a:rPr>
              <a:t>　　－　スケジュール自動実行（日次、週次、月次、年次、定期間隔）</a:t>
            </a:r>
          </a:p>
          <a:p>
            <a:pPr algn="l"/>
            <a:r>
              <a:rPr lang="ja-JP" altLang="en-US" sz="1800" dirty="0">
                <a:solidFill>
                  <a:srgbClr val="000099"/>
                </a:solidFill>
                <a:latin typeface="メイリオ" pitchFamily="50" charset="-128"/>
                <a:ea typeface="メイリオ" pitchFamily="50" charset="-128"/>
                <a:cs typeface="メイリオ" pitchFamily="50" charset="-128"/>
              </a:rPr>
              <a:t>　　－　手動で起動</a:t>
            </a:r>
          </a:p>
        </p:txBody>
      </p:sp>
      <p:sp>
        <p:nvSpPr>
          <p:cNvPr id="6"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スライド番号プレースホルダ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D39A71D6-4337-4D45-85C0-DB11AB44F283}" type="slidenum">
              <a:rPr lang="en-US" altLang="ja-JP" smtClean="0">
                <a:ea typeface="ＭＳ Ｐゴシック" charset="-128"/>
              </a:rPr>
              <a:pPr/>
              <a:t>34</a:t>
            </a:fld>
            <a:endParaRPr lang="en-US" altLang="ja-JP" smtClean="0">
              <a:ea typeface="ＭＳ Ｐゴシック" charset="-128"/>
            </a:endParaRPr>
          </a:p>
        </p:txBody>
      </p:sp>
      <p:sp>
        <p:nvSpPr>
          <p:cNvPr id="47107" name="Text Box 2"/>
          <p:cNvSpPr txBox="1">
            <a:spLocks noChangeArrowheads="1"/>
          </p:cNvSpPr>
          <p:nvPr/>
        </p:nvSpPr>
        <p:spPr bwMode="auto">
          <a:xfrm>
            <a:off x="0" y="1773238"/>
            <a:ext cx="9144000" cy="219075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spAutoFit/>
          </a:bodyPr>
          <a:lstStyle/>
          <a:p>
            <a:pPr>
              <a:defRPr/>
            </a:pPr>
            <a:endParaRPr lang="en-US" altLang="ja-JP" sz="4000" dirty="0">
              <a:latin typeface="Tahoma" pitchFamily="34" charset="0"/>
            </a:endParaRPr>
          </a:p>
          <a:p>
            <a:pPr>
              <a:spcBef>
                <a:spcPct val="20000"/>
              </a:spcBef>
              <a:buClr>
                <a:srgbClr val="000066"/>
              </a:buClr>
              <a:buFont typeface="Wingdings 3" pitchFamily="18" charset="2"/>
              <a:buNone/>
              <a:defRPr/>
            </a:pPr>
            <a:r>
              <a:rPr lang="en-US" altLang="ja-JP" sz="3000" b="1" i="1" dirty="0">
                <a:latin typeface="Times New Roman" pitchFamily="18" charset="0"/>
              </a:rPr>
              <a:t>SuperStream</a:t>
            </a:r>
            <a:r>
              <a:rPr lang="en-US" altLang="ja-JP" sz="3000" b="1" dirty="0">
                <a:latin typeface="Times New Roman" pitchFamily="18" charset="0"/>
              </a:rPr>
              <a:t>-connect</a:t>
            </a:r>
            <a:r>
              <a:rPr lang="en-US" altLang="ja-JP" sz="3000" dirty="0">
                <a:latin typeface="Tahoma" pitchFamily="34" charset="0"/>
              </a:rPr>
              <a:t> </a:t>
            </a:r>
            <a:r>
              <a:rPr lang="ja-JP" altLang="en-US" sz="3000" dirty="0">
                <a:latin typeface="Tahoma" pitchFamily="34" charset="0"/>
              </a:rPr>
              <a:t>＆ </a:t>
            </a:r>
            <a:r>
              <a:rPr lang="en-US" altLang="ja-JP" sz="3000" b="1" dirty="0">
                <a:latin typeface="Times New Roman" pitchFamily="18" charset="0"/>
              </a:rPr>
              <a:t>CORE</a:t>
            </a:r>
            <a:r>
              <a:rPr lang="ja-JP" altLang="en-US" sz="3000" dirty="0">
                <a:latin typeface="メイリオ" pitchFamily="50" charset="-128"/>
                <a:ea typeface="メイリオ" pitchFamily="50" charset="-128"/>
                <a:cs typeface="メイリオ" pitchFamily="50" charset="-128"/>
              </a:rPr>
              <a:t>アダプタ利用例③</a:t>
            </a:r>
            <a:endParaRPr lang="ja-JP" altLang="en-US" sz="3000" b="1" dirty="0">
              <a:latin typeface="メイリオ" pitchFamily="50" charset="-128"/>
              <a:ea typeface="メイリオ" pitchFamily="50" charset="-128"/>
              <a:cs typeface="メイリオ" pitchFamily="50" charset="-128"/>
            </a:endParaRPr>
          </a:p>
          <a:p>
            <a:pPr>
              <a:spcBef>
                <a:spcPct val="20000"/>
              </a:spcBef>
              <a:buClr>
                <a:srgbClr val="000066"/>
              </a:buClr>
              <a:buFont typeface="Wingdings 3" pitchFamily="18" charset="2"/>
              <a:buNone/>
              <a:defRPr/>
            </a:pPr>
            <a:endParaRPr lang="ja-JP" altLang="en-US" sz="1800" b="1" dirty="0">
              <a:latin typeface="Tahoma" pitchFamily="34" charset="0"/>
            </a:endParaRPr>
          </a:p>
          <a:p>
            <a:pPr>
              <a:defRPr/>
            </a:pPr>
            <a:endParaRPr lang="en-US" altLang="ja-JP" sz="4000" dirty="0">
              <a:latin typeface="Tahoma" pitchFamily="34" charset="0"/>
            </a:endParaRPr>
          </a:p>
        </p:txBody>
      </p:sp>
      <p:sp>
        <p:nvSpPr>
          <p:cNvPr id="47108" name="Rectangle 3"/>
          <p:cNvSpPr>
            <a:spLocks noChangeArrowheads="1"/>
          </p:cNvSpPr>
          <p:nvPr/>
        </p:nvSpPr>
        <p:spPr bwMode="auto">
          <a:xfrm>
            <a:off x="611188" y="4251325"/>
            <a:ext cx="7777236" cy="984885"/>
          </a:xfrm>
          <a:prstGeom prst="rect">
            <a:avLst/>
          </a:prstGeom>
          <a:noFill/>
          <a:ln w="9525">
            <a:noFill/>
            <a:miter lim="800000"/>
            <a:headEnd/>
            <a:tailEnd/>
          </a:ln>
        </p:spPr>
        <p:txBody>
          <a:bodyPr wrap="square">
            <a:spAutoFit/>
          </a:bodyPr>
          <a:lstStyle/>
          <a:p>
            <a:pPr marL="457200" indent="-457200" algn="l"/>
            <a:r>
              <a:rPr lang="en-US" altLang="ja-JP" sz="1600" dirty="0">
                <a:solidFill>
                  <a:schemeClr val="tx1"/>
                </a:solidFill>
                <a:latin typeface="メイリオ" pitchFamily="50" charset="-128"/>
                <a:ea typeface="メイリオ" pitchFamily="50" charset="-128"/>
                <a:cs typeface="メイリオ" pitchFamily="50" charset="-128"/>
              </a:rPr>
              <a:t>3.	SuperStream </a:t>
            </a:r>
            <a:r>
              <a:rPr lang="ja-JP" altLang="en-US" sz="1600" dirty="0">
                <a:solidFill>
                  <a:schemeClr val="tx1"/>
                </a:solidFill>
                <a:latin typeface="メイリオ" pitchFamily="50" charset="-128"/>
                <a:ea typeface="メイリオ" pitchFamily="50" charset="-128"/>
                <a:cs typeface="メイリオ" pitchFamily="50" charset="-128"/>
              </a:rPr>
              <a:t>のマスタやトランザクションのテーブルデータを外部へ連携</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ポイント：連携先は外部システムや</a:t>
            </a:r>
            <a:r>
              <a:rPr lang="en-US" altLang="ja-JP" sz="1400" dirty="0">
                <a:solidFill>
                  <a:schemeClr val="tx1"/>
                </a:solidFill>
                <a:latin typeface="メイリオ" pitchFamily="50" charset="-128"/>
                <a:ea typeface="メイリオ" pitchFamily="50" charset="-128"/>
                <a:cs typeface="メイリオ" pitchFamily="50" charset="-128"/>
              </a:rPr>
              <a:t>Excel</a:t>
            </a:r>
            <a:r>
              <a:rPr lang="ja-JP" altLang="en-US" sz="1400" dirty="0">
                <a:solidFill>
                  <a:schemeClr val="tx1"/>
                </a:solidFill>
                <a:latin typeface="メイリオ" pitchFamily="50" charset="-128"/>
                <a:ea typeface="メイリオ" pitchFamily="50" charset="-128"/>
                <a:cs typeface="メイリオ" pitchFamily="50" charset="-128"/>
              </a:rPr>
              <a:t>やメールなど各種可能</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ポイント：スケジュールトリガーで運用を自動化</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応用： </a:t>
            </a:r>
            <a:r>
              <a:rPr lang="en-US" altLang="ja-JP" sz="1400" dirty="0">
                <a:solidFill>
                  <a:schemeClr val="tx1"/>
                </a:solidFill>
                <a:latin typeface="メイリオ" pitchFamily="50" charset="-128"/>
                <a:ea typeface="メイリオ" pitchFamily="50" charset="-128"/>
                <a:cs typeface="メイリオ" pitchFamily="50" charset="-128"/>
              </a:rPr>
              <a:t>SQL</a:t>
            </a:r>
            <a:r>
              <a:rPr lang="ja-JP" altLang="en-US" sz="1400" dirty="0">
                <a:solidFill>
                  <a:schemeClr val="tx1"/>
                </a:solidFill>
                <a:latin typeface="メイリオ" pitchFamily="50" charset="-128"/>
                <a:ea typeface="メイリオ" pitchFamily="50" charset="-128"/>
                <a:cs typeface="メイリオ" pitchFamily="50" charset="-128"/>
              </a:rPr>
              <a:t>検索可能なので</a:t>
            </a:r>
            <a:r>
              <a:rPr lang="en-US" altLang="ja-JP" sz="1400" dirty="0">
                <a:solidFill>
                  <a:schemeClr val="tx1"/>
                </a:solidFill>
                <a:latin typeface="メイリオ" pitchFamily="50" charset="-128"/>
                <a:ea typeface="メイリオ" pitchFamily="50" charset="-128"/>
                <a:cs typeface="メイリオ" pitchFamily="50" charset="-128"/>
              </a:rPr>
              <a:t>CORE</a:t>
            </a:r>
            <a:r>
              <a:rPr lang="ja-JP" altLang="en-US" sz="1400" dirty="0">
                <a:solidFill>
                  <a:schemeClr val="tx1"/>
                </a:solidFill>
                <a:latin typeface="メイリオ" pitchFamily="50" charset="-128"/>
                <a:ea typeface="メイリオ" pitchFamily="50" charset="-128"/>
                <a:cs typeface="メイリオ" pitchFamily="50" charset="-128"/>
              </a:rPr>
              <a:t>に限らず</a:t>
            </a:r>
            <a:r>
              <a:rPr lang="en-US" altLang="ja-JP" sz="1400" dirty="0">
                <a:solidFill>
                  <a:schemeClr val="tx1"/>
                </a:solidFill>
                <a:latin typeface="メイリオ" pitchFamily="50" charset="-128"/>
                <a:ea typeface="メイリオ" pitchFamily="50" charset="-128"/>
                <a:cs typeface="メイリオ" pitchFamily="50" charset="-128"/>
              </a:rPr>
              <a:t>SuperStream</a:t>
            </a:r>
            <a:r>
              <a:rPr lang="ja-JP" altLang="en-US" sz="1400" dirty="0">
                <a:solidFill>
                  <a:schemeClr val="tx1"/>
                </a:solidFill>
                <a:latin typeface="メイリオ" pitchFamily="50" charset="-128"/>
                <a:ea typeface="メイリオ" pitchFamily="50" charset="-128"/>
                <a:cs typeface="メイリオ" pitchFamily="50" charset="-128"/>
              </a:rPr>
              <a:t>のどのデータでも連携可能</a:t>
            </a:r>
          </a:p>
        </p:txBody>
      </p:sp>
      <p:sp>
        <p:nvSpPr>
          <p:cNvPr id="6"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利用例③　</a:t>
            </a:r>
            <a:r>
              <a:rPr lang="en-US" altLang="ja-JP" dirty="0" smtClean="0">
                <a:latin typeface="メイリオ" pitchFamily="50" charset="-128"/>
                <a:ea typeface="メイリオ" pitchFamily="50" charset="-128"/>
                <a:cs typeface="メイリオ" pitchFamily="50" charset="-128"/>
              </a:rPr>
              <a:t>SuperStream</a:t>
            </a:r>
            <a:r>
              <a:rPr lang="ja-JP" altLang="en-US" dirty="0" smtClean="0">
                <a:latin typeface="メイリオ" pitchFamily="50" charset="-128"/>
                <a:ea typeface="メイリオ" pitchFamily="50" charset="-128"/>
                <a:cs typeface="メイリオ" pitchFamily="50" charset="-128"/>
              </a:rPr>
              <a:t>から外部への連携</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b="1" dirty="0" smtClean="0">
                <a:latin typeface="Times New Roman" pitchFamily="18" charset="0"/>
                <a:ea typeface="メイリオ" pitchFamily="50" charset="-128"/>
                <a:cs typeface="Times New Roman" pitchFamily="18" charset="0"/>
              </a:rPr>
              <a:t>CORE</a:t>
            </a:r>
            <a:r>
              <a:rPr lang="ja-JP" altLang="en-US" sz="2000" dirty="0" smtClean="0">
                <a:latin typeface="メイリオ" pitchFamily="50" charset="-128"/>
                <a:ea typeface="メイリオ" pitchFamily="50" charset="-128"/>
                <a:cs typeface="メイリオ" pitchFamily="50" charset="-128"/>
              </a:rPr>
              <a:t>アダプタ の活用例）</a:t>
            </a:r>
          </a:p>
        </p:txBody>
      </p:sp>
      <p:sp>
        <p:nvSpPr>
          <p:cNvPr id="48131"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6C9C84DC-6A44-45E9-9904-A640CF1F2214}" type="slidenum">
              <a:rPr lang="en-US" altLang="ja-JP" smtClean="0">
                <a:ea typeface="ＭＳ Ｐゴシック" charset="-128"/>
              </a:rPr>
              <a:pPr/>
              <a:t>35</a:t>
            </a:fld>
            <a:endParaRPr lang="en-US" altLang="ja-JP" smtClean="0">
              <a:ea typeface="ＭＳ Ｐゴシック" charset="-128"/>
            </a:endParaRPr>
          </a:p>
        </p:txBody>
      </p:sp>
      <p:sp>
        <p:nvSpPr>
          <p:cNvPr id="48132" name="Text Box 3"/>
          <p:cNvSpPr txBox="1">
            <a:spLocks noChangeArrowheads="1"/>
          </p:cNvSpPr>
          <p:nvPr/>
        </p:nvSpPr>
        <p:spPr bwMode="auto">
          <a:xfrm>
            <a:off x="179388" y="1233488"/>
            <a:ext cx="8641084" cy="1631216"/>
          </a:xfrm>
          <a:prstGeom prst="rect">
            <a:avLst/>
          </a:prstGeom>
          <a:noFill/>
          <a:ln w="9525" algn="ctr">
            <a:noFill/>
            <a:miter lim="800000"/>
            <a:headEnd/>
            <a:tailEnd/>
          </a:ln>
        </p:spPr>
        <p:txBody>
          <a:bodyPr wrap="square">
            <a:spAutoFit/>
          </a:bodyPr>
          <a:lstStyle/>
          <a:p>
            <a:pPr algn="l"/>
            <a:r>
              <a:rPr lang="en-US" altLang="ja-JP" sz="2000" dirty="0">
                <a:solidFill>
                  <a:srgbClr val="000099"/>
                </a:solidFill>
                <a:latin typeface="メイリオ" pitchFamily="50" charset="-128"/>
                <a:ea typeface="メイリオ" pitchFamily="50" charset="-128"/>
                <a:cs typeface="メイリオ" pitchFamily="50" charset="-128"/>
              </a:rPr>
              <a:t>【</a:t>
            </a:r>
            <a:r>
              <a:rPr lang="ja-JP" altLang="en-US" sz="2000" dirty="0">
                <a:solidFill>
                  <a:srgbClr val="000099"/>
                </a:solidFill>
                <a:latin typeface="メイリオ" pitchFamily="50" charset="-128"/>
                <a:ea typeface="メイリオ" pitchFamily="50" charset="-128"/>
                <a:cs typeface="メイリオ" pitchFamily="50" charset="-128"/>
              </a:rPr>
              <a:t>顧客のニーズ・課題</a:t>
            </a:r>
            <a:r>
              <a:rPr lang="en-US" altLang="ja-JP" sz="2000" dirty="0">
                <a:solidFill>
                  <a:srgbClr val="000099"/>
                </a:solidFill>
                <a:latin typeface="メイリオ" pitchFamily="50" charset="-128"/>
                <a:ea typeface="メイリオ" pitchFamily="50" charset="-128"/>
                <a:cs typeface="メイリオ" pitchFamily="50" charset="-128"/>
              </a:rPr>
              <a:t>】</a:t>
            </a:r>
          </a:p>
          <a:p>
            <a:pPr algn="l"/>
            <a:r>
              <a:rPr lang="ja-JP" altLang="en-US" sz="1600" dirty="0">
                <a:solidFill>
                  <a:srgbClr val="000099"/>
                </a:solidFill>
                <a:latin typeface="メイリオ" pitchFamily="50" charset="-128"/>
                <a:ea typeface="メイリオ" pitchFamily="50" charset="-128"/>
                <a:cs typeface="メイリオ" pitchFamily="50" charset="-128"/>
              </a:rPr>
              <a:t>会計システム（</a:t>
            </a:r>
            <a:r>
              <a:rPr lang="en-US" altLang="ja-JP" sz="1600" b="1" i="1" dirty="0">
                <a:solidFill>
                  <a:srgbClr val="000099"/>
                </a:solidFill>
                <a:latin typeface="Times New Roman" pitchFamily="18" charset="0"/>
                <a:ea typeface="メイリオ" pitchFamily="50" charset="-128"/>
                <a:cs typeface="Times New Roman" pitchFamily="18" charset="0"/>
              </a:rPr>
              <a:t>SuperStream</a:t>
            </a:r>
            <a:r>
              <a:rPr lang="en-US" altLang="ja-JP" sz="1600" b="1" dirty="0">
                <a:solidFill>
                  <a:srgbClr val="000099"/>
                </a:solidFill>
                <a:latin typeface="Times New Roman" pitchFamily="18" charset="0"/>
                <a:ea typeface="メイリオ" pitchFamily="50" charset="-128"/>
                <a:cs typeface="Times New Roman" pitchFamily="18" charset="0"/>
              </a:rPr>
              <a:t>-CORE</a:t>
            </a:r>
            <a:r>
              <a:rPr lang="ja-JP" altLang="en-US" sz="1600" dirty="0">
                <a:solidFill>
                  <a:srgbClr val="000099"/>
                </a:solidFill>
                <a:latin typeface="メイリオ" pitchFamily="50" charset="-128"/>
                <a:ea typeface="メイリオ" pitchFamily="50" charset="-128"/>
                <a:cs typeface="メイリオ" pitchFamily="50" charset="-128"/>
              </a:rPr>
              <a:t>）のマスタデータやトランザクションデータを、</a:t>
            </a:r>
          </a:p>
          <a:p>
            <a:pPr algn="l"/>
            <a:r>
              <a:rPr lang="ja-JP" altLang="en-US" sz="1600" dirty="0">
                <a:solidFill>
                  <a:srgbClr val="000099"/>
                </a:solidFill>
                <a:latin typeface="メイリオ" pitchFamily="50" charset="-128"/>
                <a:ea typeface="メイリオ" pitchFamily="50" charset="-128"/>
                <a:cs typeface="メイリオ" pitchFamily="50" charset="-128"/>
              </a:rPr>
              <a:t>他システムに連携したいというニーズもある。</a:t>
            </a:r>
          </a:p>
          <a:p>
            <a:pPr algn="l"/>
            <a:endParaRPr lang="ja-JP" altLang="en-US" sz="1600" dirty="0">
              <a:solidFill>
                <a:srgbClr val="000099"/>
              </a:solidFill>
              <a:latin typeface="メイリオ" pitchFamily="50" charset="-128"/>
              <a:ea typeface="メイリオ" pitchFamily="50" charset="-128"/>
              <a:cs typeface="メイリオ" pitchFamily="50" charset="-128"/>
            </a:endParaRPr>
          </a:p>
          <a:p>
            <a:pPr algn="l"/>
            <a:r>
              <a:rPr lang="ja-JP" altLang="en-US" sz="1600" dirty="0">
                <a:solidFill>
                  <a:srgbClr val="000099"/>
                </a:solidFill>
                <a:latin typeface="メイリオ" pitchFamily="50" charset="-128"/>
                <a:ea typeface="メイリオ" pitchFamily="50" charset="-128"/>
                <a:cs typeface="メイリオ" pitchFamily="50" charset="-128"/>
              </a:rPr>
              <a:t>しかし、両システム間でコード体系が異なるため、変換プログラムを開発する必要がある</a:t>
            </a:r>
          </a:p>
          <a:p>
            <a:pPr algn="l"/>
            <a:r>
              <a:rPr lang="en-US" altLang="ja-JP" sz="1600" dirty="0">
                <a:solidFill>
                  <a:srgbClr val="000099"/>
                </a:solidFill>
                <a:latin typeface="メイリオ" pitchFamily="50" charset="-128"/>
                <a:ea typeface="メイリオ" pitchFamily="50" charset="-128"/>
                <a:cs typeface="メイリオ" pitchFamily="50" charset="-128"/>
              </a:rPr>
              <a:t>※</a:t>
            </a:r>
            <a:r>
              <a:rPr lang="ja-JP" altLang="en-US" sz="1600" dirty="0">
                <a:solidFill>
                  <a:srgbClr val="000099"/>
                </a:solidFill>
                <a:latin typeface="メイリオ" pitchFamily="50" charset="-128"/>
                <a:ea typeface="メイリオ" pitchFamily="50" charset="-128"/>
                <a:cs typeface="メイリオ" pitchFamily="50" charset="-128"/>
              </a:rPr>
              <a:t>プログラムの開発コストと、その後の維持メンテナンスが必要となる</a:t>
            </a:r>
          </a:p>
        </p:txBody>
      </p:sp>
      <p:sp>
        <p:nvSpPr>
          <p:cNvPr id="48133" name="Text Box 4"/>
          <p:cNvSpPr txBox="1">
            <a:spLocks noChangeArrowheads="1"/>
          </p:cNvSpPr>
          <p:nvPr/>
        </p:nvSpPr>
        <p:spPr bwMode="auto">
          <a:xfrm>
            <a:off x="6588125" y="3273425"/>
            <a:ext cx="1980029" cy="523220"/>
          </a:xfrm>
          <a:prstGeom prst="rect">
            <a:avLst/>
          </a:prstGeom>
          <a:noFill/>
          <a:ln w="9525">
            <a:noFill/>
            <a:miter lim="800000"/>
            <a:headEnd/>
            <a:tailEnd/>
          </a:ln>
        </p:spPr>
        <p:txBody>
          <a:bodyPr wrap="none">
            <a:spAutoFit/>
          </a:bodyPr>
          <a:lstStyle/>
          <a:p>
            <a:pPr algn="l"/>
            <a:r>
              <a:rPr lang="ja-JP" altLang="en-US" sz="1400">
                <a:solidFill>
                  <a:schemeClr val="tx1"/>
                </a:solidFill>
                <a:latin typeface="メイリオ" pitchFamily="50" charset="-128"/>
                <a:ea typeface="メイリオ" pitchFamily="50" charset="-128"/>
                <a:cs typeface="メイリオ" pitchFamily="50" charset="-128"/>
              </a:rPr>
              <a:t>販売管理システム</a:t>
            </a:r>
          </a:p>
          <a:p>
            <a:pPr algn="l"/>
            <a:r>
              <a:rPr lang="ja-JP" altLang="en-US" sz="1400">
                <a:solidFill>
                  <a:schemeClr val="tx1"/>
                </a:solidFill>
                <a:latin typeface="メイリオ" pitchFamily="50" charset="-128"/>
                <a:ea typeface="メイリオ" pitchFamily="50" charset="-128"/>
                <a:cs typeface="メイリオ" pitchFamily="50" charset="-128"/>
              </a:rPr>
              <a:t>生産管理システムなど</a:t>
            </a:r>
          </a:p>
        </p:txBody>
      </p:sp>
      <p:sp>
        <p:nvSpPr>
          <p:cNvPr id="48134" name="Text Box 5"/>
          <p:cNvSpPr txBox="1">
            <a:spLocks noChangeArrowheads="1"/>
          </p:cNvSpPr>
          <p:nvPr/>
        </p:nvSpPr>
        <p:spPr bwMode="auto">
          <a:xfrm>
            <a:off x="1500188" y="4791075"/>
            <a:ext cx="1660326" cy="369332"/>
          </a:xfrm>
          <a:prstGeom prst="rect">
            <a:avLst/>
          </a:prstGeom>
          <a:noFill/>
          <a:ln w="9525">
            <a:noFill/>
            <a:miter lim="800000"/>
            <a:headEnd/>
            <a:tailEnd/>
          </a:ln>
        </p:spPr>
        <p:txBody>
          <a:bodyPr wrap="none">
            <a:spAutoFit/>
          </a:bodyPr>
          <a:lstStyle/>
          <a:p>
            <a:pPr algn="l"/>
            <a:r>
              <a:rPr lang="en-US" altLang="ja-JP" sz="1800" dirty="0">
                <a:solidFill>
                  <a:schemeClr val="tx1"/>
                </a:solidFill>
                <a:latin typeface="メイリオ" pitchFamily="50" charset="-128"/>
                <a:ea typeface="メイリオ" pitchFamily="50" charset="-128"/>
                <a:cs typeface="メイリオ" pitchFamily="50" charset="-128"/>
              </a:rPr>
              <a:t>SuperStream</a:t>
            </a:r>
          </a:p>
        </p:txBody>
      </p:sp>
      <p:sp>
        <p:nvSpPr>
          <p:cNvPr id="48135" name="AutoShape 6"/>
          <p:cNvSpPr>
            <a:spLocks noChangeArrowheads="1"/>
          </p:cNvSpPr>
          <p:nvPr/>
        </p:nvSpPr>
        <p:spPr bwMode="auto">
          <a:xfrm>
            <a:off x="3492500" y="3357563"/>
            <a:ext cx="1439863" cy="1244600"/>
          </a:xfrm>
          <a:prstGeom prst="rightArrow">
            <a:avLst>
              <a:gd name="adj1" fmla="val 50000"/>
              <a:gd name="adj2" fmla="val 28922"/>
            </a:avLst>
          </a:prstGeom>
          <a:solidFill>
            <a:schemeClr val="accent1"/>
          </a:solidFill>
          <a:ln w="38100">
            <a:solidFill>
              <a:schemeClr val="tx1"/>
            </a:solidFill>
            <a:miter lim="800000"/>
            <a:headEnd/>
            <a:tailEnd/>
          </a:ln>
        </p:spPr>
        <p:txBody>
          <a:bodyPr wrap="none" anchor="ctr"/>
          <a:lstStyle/>
          <a:p>
            <a:endParaRPr lang="ja-JP" altLang="en-US"/>
          </a:p>
        </p:txBody>
      </p:sp>
      <p:sp>
        <p:nvSpPr>
          <p:cNvPr id="48136" name="Text Box 7"/>
          <p:cNvSpPr txBox="1">
            <a:spLocks noChangeArrowheads="1"/>
          </p:cNvSpPr>
          <p:nvPr/>
        </p:nvSpPr>
        <p:spPr bwMode="auto">
          <a:xfrm>
            <a:off x="3492500" y="3716338"/>
            <a:ext cx="1518364" cy="492443"/>
          </a:xfrm>
          <a:prstGeom prst="rect">
            <a:avLst/>
          </a:prstGeom>
          <a:noFill/>
          <a:ln w="9525">
            <a:noFill/>
            <a:miter lim="800000"/>
            <a:headEnd/>
            <a:tailEnd/>
          </a:ln>
        </p:spPr>
        <p:txBody>
          <a:bodyPr wrap="none">
            <a:spAutoFit/>
          </a:bodyPr>
          <a:lstStyle/>
          <a:p>
            <a:pPr algn="l"/>
            <a:r>
              <a:rPr lang="ja-JP" altLang="en-US" sz="1300" dirty="0">
                <a:latin typeface="メイリオ" pitchFamily="50" charset="-128"/>
                <a:ea typeface="メイリオ" pitchFamily="50" charset="-128"/>
                <a:cs typeface="メイリオ" pitchFamily="50" charset="-128"/>
              </a:rPr>
              <a:t>マスタデータ</a:t>
            </a:r>
          </a:p>
          <a:p>
            <a:pPr algn="l"/>
            <a:r>
              <a:rPr lang="ja-JP" altLang="en-US" sz="1300" dirty="0">
                <a:latin typeface="メイリオ" pitchFamily="50" charset="-128"/>
                <a:ea typeface="メイリオ" pitchFamily="50" charset="-128"/>
                <a:cs typeface="メイリオ" pitchFamily="50" charset="-128"/>
              </a:rPr>
              <a:t>トランザクション</a:t>
            </a:r>
          </a:p>
        </p:txBody>
      </p:sp>
      <p:sp>
        <p:nvSpPr>
          <p:cNvPr id="48137" name="AutoShape 8"/>
          <p:cNvSpPr>
            <a:spLocks noChangeArrowheads="1"/>
          </p:cNvSpPr>
          <p:nvPr/>
        </p:nvSpPr>
        <p:spPr bwMode="auto">
          <a:xfrm>
            <a:off x="3746500" y="3178175"/>
            <a:ext cx="900113" cy="592138"/>
          </a:xfrm>
          <a:prstGeom prst="irregularSeal1">
            <a:avLst/>
          </a:prstGeom>
          <a:solidFill>
            <a:srgbClr val="FF0000"/>
          </a:solidFill>
          <a:ln w="9525">
            <a:solidFill>
              <a:schemeClr val="tx1"/>
            </a:solidFill>
            <a:miter lim="800000"/>
            <a:headEnd/>
            <a:tailEnd/>
          </a:ln>
        </p:spPr>
        <p:txBody>
          <a:bodyPr wrap="none" anchor="ctr"/>
          <a:lstStyle/>
          <a:p>
            <a:r>
              <a:rPr lang="ja-JP" altLang="en-US" sz="1600">
                <a:solidFill>
                  <a:schemeClr val="tx1"/>
                </a:solidFill>
                <a:latin typeface="メイリオ" pitchFamily="50" charset="-128"/>
                <a:ea typeface="メイリオ" pitchFamily="50" charset="-128"/>
                <a:cs typeface="メイリオ" pitchFamily="50" charset="-128"/>
              </a:rPr>
              <a:t>変換</a:t>
            </a:r>
          </a:p>
        </p:txBody>
      </p:sp>
      <p:sp>
        <p:nvSpPr>
          <p:cNvPr id="257038" name="AutoShape 14"/>
          <p:cNvSpPr>
            <a:spLocks noChangeArrowheads="1"/>
          </p:cNvSpPr>
          <p:nvPr/>
        </p:nvSpPr>
        <p:spPr bwMode="auto">
          <a:xfrm>
            <a:off x="179388" y="5408613"/>
            <a:ext cx="8532812" cy="719137"/>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l">
              <a:defRPr/>
            </a:pPr>
            <a:r>
              <a:rPr lang="en-US" altLang="ja-JP" sz="2000" b="1" i="1" dirty="0">
                <a:solidFill>
                  <a:schemeClr val="tx1"/>
                </a:solidFill>
                <a:latin typeface="Times New Roman" pitchFamily="18" charset="0"/>
                <a:ea typeface="メイリオ" pitchFamily="50" charset="-128"/>
                <a:cs typeface="Times New Roman" pitchFamily="18" charset="0"/>
              </a:rPr>
              <a:t>SuperStream</a:t>
            </a:r>
            <a:r>
              <a:rPr lang="en-US" altLang="ja-JP" sz="2000" b="1" dirty="0">
                <a:solidFill>
                  <a:schemeClr val="tx1"/>
                </a:solidFill>
                <a:latin typeface="Times New Roman" pitchFamily="18" charset="0"/>
                <a:ea typeface="メイリオ" pitchFamily="50" charset="-128"/>
                <a:cs typeface="Times New Roman" pitchFamily="18" charset="0"/>
              </a:rPr>
              <a:t>-connect</a:t>
            </a:r>
            <a:r>
              <a:rPr lang="en-US" altLang="ja-JP" sz="2000" dirty="0">
                <a:solidFill>
                  <a:schemeClr val="tx1"/>
                </a:solidFill>
                <a:latin typeface="メイリオ" pitchFamily="50" charset="-128"/>
                <a:ea typeface="メイリオ" pitchFamily="50" charset="-128"/>
                <a:cs typeface="メイリオ" pitchFamily="50" charset="-128"/>
              </a:rPr>
              <a:t> </a:t>
            </a:r>
            <a:r>
              <a:rPr lang="ja-JP" altLang="en-US" sz="2000" dirty="0">
                <a:solidFill>
                  <a:schemeClr val="tx1"/>
                </a:solidFill>
                <a:latin typeface="メイリオ" pitchFamily="50" charset="-128"/>
                <a:ea typeface="メイリオ" pitchFamily="50" charset="-128"/>
                <a:cs typeface="メイリオ" pitchFamily="50" charset="-128"/>
              </a:rPr>
              <a:t>が解決！</a:t>
            </a:r>
          </a:p>
          <a:p>
            <a:pPr algn="l">
              <a:defRPr/>
            </a:pPr>
            <a:r>
              <a:rPr lang="ja-JP" altLang="en-US" sz="2000" dirty="0">
                <a:solidFill>
                  <a:schemeClr val="tx1"/>
                </a:solidFill>
                <a:latin typeface="メイリオ" pitchFamily="50" charset="-128"/>
                <a:ea typeface="メイリオ" pitchFamily="50" charset="-128"/>
                <a:cs typeface="メイリオ" pitchFamily="50" charset="-128"/>
              </a:rPr>
              <a:t>　ノンプログラミングで実現、メンテナンスがしやすい、運用も便利</a:t>
            </a:r>
          </a:p>
        </p:txBody>
      </p:sp>
      <p:sp>
        <p:nvSpPr>
          <p:cNvPr id="48139" name="Text Box 18"/>
          <p:cNvSpPr txBox="1">
            <a:spLocks noChangeArrowheads="1"/>
          </p:cNvSpPr>
          <p:nvPr/>
        </p:nvSpPr>
        <p:spPr bwMode="auto">
          <a:xfrm>
            <a:off x="6588125" y="4165600"/>
            <a:ext cx="1800493" cy="523220"/>
          </a:xfrm>
          <a:prstGeom prst="rect">
            <a:avLst/>
          </a:prstGeom>
          <a:noFill/>
          <a:ln w="9525">
            <a:noFill/>
            <a:miter lim="800000"/>
            <a:headEnd/>
            <a:tailEnd/>
          </a:ln>
        </p:spPr>
        <p:txBody>
          <a:bodyPr wrap="none">
            <a:spAutoFit/>
          </a:bodyPr>
          <a:lstStyle/>
          <a:p>
            <a:pPr algn="l"/>
            <a:r>
              <a:rPr lang="ja-JP" altLang="en-US" sz="1400">
                <a:solidFill>
                  <a:schemeClr val="tx1"/>
                </a:solidFill>
                <a:latin typeface="メイリオ" pitchFamily="50" charset="-128"/>
                <a:ea typeface="メイリオ" pitchFamily="50" charset="-128"/>
                <a:cs typeface="メイリオ" pitchFamily="50" charset="-128"/>
              </a:rPr>
              <a:t>データ分析システム</a:t>
            </a:r>
          </a:p>
          <a:p>
            <a:pPr algn="l"/>
            <a:r>
              <a:rPr lang="ja-JP" altLang="en-US" sz="1400">
                <a:solidFill>
                  <a:schemeClr val="tx1"/>
                </a:solidFill>
                <a:latin typeface="メイリオ" pitchFamily="50" charset="-128"/>
                <a:ea typeface="メイリオ" pitchFamily="50" charset="-128"/>
                <a:cs typeface="メイリオ" pitchFamily="50" charset="-128"/>
              </a:rPr>
              <a:t>ＢＩツールなど</a:t>
            </a:r>
          </a:p>
        </p:txBody>
      </p:sp>
      <p:pic>
        <p:nvPicPr>
          <p:cNvPr id="48141" name="Picture 10"/>
          <p:cNvPicPr>
            <a:picLocks noChangeAspect="1" noChangeArrowheads="1"/>
          </p:cNvPicPr>
          <p:nvPr/>
        </p:nvPicPr>
        <p:blipFill>
          <a:blip r:embed="rId3" cstate="screen"/>
          <a:srcRect/>
          <a:stretch>
            <a:fillRect/>
          </a:stretch>
        </p:blipFill>
        <p:spPr bwMode="auto">
          <a:xfrm>
            <a:off x="5076825" y="4076700"/>
            <a:ext cx="863600" cy="865188"/>
          </a:xfrm>
          <a:prstGeom prst="rect">
            <a:avLst/>
          </a:prstGeom>
          <a:noFill/>
          <a:ln w="9525">
            <a:noFill/>
            <a:miter lim="800000"/>
            <a:headEnd/>
            <a:tailEnd/>
          </a:ln>
        </p:spPr>
      </p:pic>
      <p:pic>
        <p:nvPicPr>
          <p:cNvPr id="48142" name="Picture 9"/>
          <p:cNvPicPr>
            <a:picLocks noChangeAspect="1" noChangeArrowheads="1"/>
          </p:cNvPicPr>
          <p:nvPr/>
        </p:nvPicPr>
        <p:blipFill>
          <a:blip r:embed="rId4" cstate="screen"/>
          <a:srcRect/>
          <a:stretch>
            <a:fillRect/>
          </a:stretch>
        </p:blipFill>
        <p:spPr bwMode="auto">
          <a:xfrm>
            <a:off x="5795963" y="4149725"/>
            <a:ext cx="792162" cy="792163"/>
          </a:xfrm>
          <a:prstGeom prst="rect">
            <a:avLst/>
          </a:prstGeom>
          <a:noFill/>
          <a:ln w="9525">
            <a:noFill/>
            <a:miter lim="800000"/>
            <a:headEnd/>
            <a:tailEnd/>
          </a:ln>
        </p:spPr>
      </p:pic>
      <p:pic>
        <p:nvPicPr>
          <p:cNvPr id="48143" name="Picture 7"/>
          <p:cNvPicPr>
            <a:picLocks noChangeAspect="1" noChangeArrowheads="1"/>
          </p:cNvPicPr>
          <p:nvPr/>
        </p:nvPicPr>
        <p:blipFill>
          <a:blip r:embed="rId5" cstate="screen"/>
          <a:srcRect/>
          <a:stretch>
            <a:fillRect/>
          </a:stretch>
        </p:blipFill>
        <p:spPr bwMode="auto">
          <a:xfrm>
            <a:off x="5003800" y="2997200"/>
            <a:ext cx="858838" cy="858838"/>
          </a:xfrm>
          <a:prstGeom prst="rect">
            <a:avLst/>
          </a:prstGeom>
          <a:noFill/>
          <a:ln w="9525">
            <a:noFill/>
            <a:miter lim="800000"/>
            <a:headEnd/>
            <a:tailEnd/>
          </a:ln>
        </p:spPr>
      </p:pic>
      <p:pic>
        <p:nvPicPr>
          <p:cNvPr id="48144" name="Picture 5"/>
          <p:cNvPicPr>
            <a:picLocks noChangeAspect="1" noChangeArrowheads="1"/>
          </p:cNvPicPr>
          <p:nvPr/>
        </p:nvPicPr>
        <p:blipFill>
          <a:blip r:embed="rId6" cstate="screen"/>
          <a:srcRect/>
          <a:stretch>
            <a:fillRect/>
          </a:stretch>
        </p:blipFill>
        <p:spPr bwMode="auto">
          <a:xfrm>
            <a:off x="5795963" y="3213100"/>
            <a:ext cx="720725" cy="720725"/>
          </a:xfrm>
          <a:prstGeom prst="rect">
            <a:avLst/>
          </a:prstGeom>
          <a:noFill/>
          <a:ln w="9525">
            <a:noFill/>
            <a:miter lim="800000"/>
            <a:headEnd/>
            <a:tailEnd/>
          </a:ln>
        </p:spPr>
      </p:pic>
      <p:pic>
        <p:nvPicPr>
          <p:cNvPr id="25" name="Picture 31"/>
          <p:cNvPicPr>
            <a:picLocks noChangeAspect="1" noChangeArrowheads="1"/>
          </p:cNvPicPr>
          <p:nvPr/>
        </p:nvPicPr>
        <p:blipFill>
          <a:blip r:embed="rId7" cstate="email">
            <a:duotone>
              <a:schemeClr val="accent1">
                <a:shade val="45000"/>
                <a:satMod val="135000"/>
              </a:schemeClr>
              <a:prstClr val="white"/>
            </a:duotone>
          </a:blip>
          <a:srcRect/>
          <a:stretch>
            <a:fillRect/>
          </a:stretch>
        </p:blipFill>
        <p:spPr bwMode="auto">
          <a:xfrm flipH="1">
            <a:off x="1619672" y="3429000"/>
            <a:ext cx="1111811" cy="1249263"/>
          </a:xfrm>
          <a:prstGeom prst="rect">
            <a:avLst/>
          </a:prstGeom>
          <a:noFill/>
          <a:ln w="9525">
            <a:noFill/>
            <a:miter lim="800000"/>
            <a:headEnd/>
            <a:tailEnd/>
          </a:ln>
          <a:effectLst/>
        </p:spPr>
      </p:pic>
      <p:pic>
        <p:nvPicPr>
          <p:cNvPr id="48146" name="Picture 15"/>
          <p:cNvPicPr>
            <a:picLocks noChangeAspect="1" noChangeArrowheads="1"/>
          </p:cNvPicPr>
          <p:nvPr/>
        </p:nvPicPr>
        <p:blipFill>
          <a:blip r:embed="rId8" cstate="screen"/>
          <a:srcRect/>
          <a:stretch>
            <a:fillRect/>
          </a:stretch>
        </p:blipFill>
        <p:spPr bwMode="auto">
          <a:xfrm>
            <a:off x="2339975" y="3933825"/>
            <a:ext cx="714375" cy="714375"/>
          </a:xfrm>
          <a:prstGeom prst="rect">
            <a:avLst/>
          </a:prstGeom>
          <a:noFill/>
          <a:ln w="9525">
            <a:noFill/>
            <a:miter lim="800000"/>
            <a:headEnd/>
            <a:tailEnd/>
          </a:ln>
        </p:spPr>
      </p:pic>
      <p:sp>
        <p:nvSpPr>
          <p:cNvPr id="19"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利用例③　</a:t>
            </a:r>
            <a:r>
              <a:rPr lang="en-US" altLang="ja-JP" dirty="0" smtClean="0">
                <a:latin typeface="メイリオ" pitchFamily="50" charset="-128"/>
                <a:ea typeface="メイリオ" pitchFamily="50" charset="-128"/>
                <a:cs typeface="メイリオ" pitchFamily="50" charset="-128"/>
              </a:rPr>
              <a:t>SuperStream</a:t>
            </a:r>
            <a:r>
              <a:rPr lang="ja-JP" altLang="en-US" dirty="0" smtClean="0">
                <a:latin typeface="メイリオ" pitchFamily="50" charset="-128"/>
                <a:ea typeface="メイリオ" pitchFamily="50" charset="-128"/>
                <a:cs typeface="メイリオ" pitchFamily="50" charset="-128"/>
              </a:rPr>
              <a:t>から外部への連携</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b="1" dirty="0" smtClean="0">
                <a:latin typeface="Times New Roman" pitchFamily="18" charset="0"/>
                <a:ea typeface="メイリオ" pitchFamily="50" charset="-128"/>
                <a:cs typeface="Times New Roman" pitchFamily="18" charset="0"/>
              </a:rPr>
              <a:t>CORE</a:t>
            </a:r>
            <a:r>
              <a:rPr lang="ja-JP" altLang="en-US" sz="2000" dirty="0" smtClean="0">
                <a:latin typeface="メイリオ" pitchFamily="50" charset="-128"/>
                <a:ea typeface="メイリオ" pitchFamily="50" charset="-128"/>
                <a:cs typeface="メイリオ" pitchFamily="50" charset="-128"/>
              </a:rPr>
              <a:t>アダプタ の活用例）</a:t>
            </a:r>
          </a:p>
        </p:txBody>
      </p:sp>
      <p:sp>
        <p:nvSpPr>
          <p:cNvPr id="49155" name="スライド番号プレースホルダ 5"/>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6EF321BE-9528-425F-9258-FFF354ECB688}" type="slidenum">
              <a:rPr lang="en-US" altLang="ja-JP" smtClean="0">
                <a:ea typeface="ＭＳ Ｐゴシック" charset="-128"/>
              </a:rPr>
              <a:pPr/>
              <a:t>36</a:t>
            </a:fld>
            <a:endParaRPr lang="en-US" altLang="ja-JP" smtClean="0">
              <a:ea typeface="ＭＳ Ｐゴシック" charset="-128"/>
            </a:endParaRPr>
          </a:p>
        </p:txBody>
      </p:sp>
      <p:pic>
        <p:nvPicPr>
          <p:cNvPr id="49156" name="Picture 2"/>
          <p:cNvPicPr>
            <a:picLocks noChangeAspect="1" noChangeArrowheads="1"/>
          </p:cNvPicPr>
          <p:nvPr/>
        </p:nvPicPr>
        <p:blipFill>
          <a:blip r:embed="rId3" cstate="screen"/>
          <a:srcRect/>
          <a:stretch>
            <a:fillRect/>
          </a:stretch>
        </p:blipFill>
        <p:spPr bwMode="auto">
          <a:xfrm>
            <a:off x="2770188" y="1538288"/>
            <a:ext cx="5581650" cy="4090987"/>
          </a:xfrm>
          <a:prstGeom prst="rect">
            <a:avLst/>
          </a:prstGeom>
          <a:noFill/>
          <a:ln w="9525">
            <a:noFill/>
            <a:miter lim="800000"/>
            <a:headEnd/>
            <a:tailEnd/>
          </a:ln>
        </p:spPr>
      </p:pic>
      <p:sp>
        <p:nvSpPr>
          <p:cNvPr id="49157" name="AutoShape 4"/>
          <p:cNvSpPr>
            <a:spLocks noChangeArrowheads="1"/>
          </p:cNvSpPr>
          <p:nvPr/>
        </p:nvSpPr>
        <p:spPr bwMode="auto">
          <a:xfrm>
            <a:off x="3382963" y="3119438"/>
            <a:ext cx="1187450" cy="704850"/>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sp>
        <p:nvSpPr>
          <p:cNvPr id="49158" name="Text Box 5"/>
          <p:cNvSpPr txBox="1">
            <a:spLocks noChangeArrowheads="1"/>
          </p:cNvSpPr>
          <p:nvPr/>
        </p:nvSpPr>
        <p:spPr bwMode="auto">
          <a:xfrm>
            <a:off x="179388" y="1196975"/>
            <a:ext cx="8172450" cy="396875"/>
          </a:xfrm>
          <a:prstGeom prst="rect">
            <a:avLst/>
          </a:prstGeom>
          <a:noFill/>
          <a:ln w="9525" algn="ctr">
            <a:noFill/>
            <a:miter lim="800000"/>
            <a:headEnd/>
            <a:tailEnd/>
          </a:ln>
        </p:spPr>
        <p:txBody>
          <a:bodyPr>
            <a:spAutoFit/>
          </a:bodyPr>
          <a:lstStyle/>
          <a:p>
            <a:pPr algn="l"/>
            <a:r>
              <a:rPr lang="en-US" altLang="ja-JP" sz="2000" b="1" dirty="0">
                <a:solidFill>
                  <a:srgbClr val="000099"/>
                </a:solidFill>
                <a:latin typeface="メイリオ" pitchFamily="50" charset="-128"/>
                <a:ea typeface="メイリオ" pitchFamily="50" charset="-128"/>
                <a:cs typeface="メイリオ" pitchFamily="50" charset="-128"/>
              </a:rPr>
              <a:t>【</a:t>
            </a:r>
            <a:r>
              <a:rPr lang="en-US" altLang="ja-JP" sz="2000" b="1" i="1" dirty="0">
                <a:solidFill>
                  <a:srgbClr val="000099"/>
                </a:solidFill>
                <a:latin typeface="Times New Roman" pitchFamily="18" charset="0"/>
                <a:ea typeface="メイリオ" pitchFamily="50" charset="-128"/>
                <a:cs typeface="Times New Roman" pitchFamily="18" charset="0"/>
              </a:rPr>
              <a:t>SuperStream</a:t>
            </a:r>
            <a:r>
              <a:rPr lang="en-US" altLang="ja-JP" sz="2000" b="1" dirty="0">
                <a:solidFill>
                  <a:srgbClr val="000099"/>
                </a:solidFill>
                <a:latin typeface="Times New Roman" pitchFamily="18" charset="0"/>
                <a:ea typeface="メイリオ" pitchFamily="50" charset="-128"/>
                <a:cs typeface="Times New Roman" pitchFamily="18" charset="0"/>
              </a:rPr>
              <a:t>-connect</a:t>
            </a:r>
            <a:r>
              <a:rPr lang="ja-JP" altLang="en-US" sz="2000" dirty="0">
                <a:solidFill>
                  <a:srgbClr val="000099"/>
                </a:solidFill>
                <a:latin typeface="メイリオ" pitchFamily="50" charset="-128"/>
                <a:ea typeface="メイリオ" pitchFamily="50" charset="-128"/>
                <a:cs typeface="メイリオ" pitchFamily="50" charset="-128"/>
              </a:rPr>
              <a:t>のスクリプト定義画面</a:t>
            </a:r>
            <a:r>
              <a:rPr lang="en-US" altLang="ja-JP" sz="2000" b="1" dirty="0">
                <a:solidFill>
                  <a:srgbClr val="000099"/>
                </a:solidFill>
                <a:latin typeface="メイリオ" pitchFamily="50" charset="-128"/>
                <a:ea typeface="メイリオ" pitchFamily="50" charset="-128"/>
                <a:cs typeface="メイリオ" pitchFamily="50" charset="-128"/>
              </a:rPr>
              <a:t>】</a:t>
            </a:r>
          </a:p>
        </p:txBody>
      </p:sp>
      <p:sp>
        <p:nvSpPr>
          <p:cNvPr id="49159" name="AutoShape 6"/>
          <p:cNvSpPr>
            <a:spLocks noChangeArrowheads="1"/>
          </p:cNvSpPr>
          <p:nvPr/>
        </p:nvSpPr>
        <p:spPr bwMode="auto">
          <a:xfrm>
            <a:off x="5830888" y="3119438"/>
            <a:ext cx="1035050" cy="900112"/>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sp>
        <p:nvSpPr>
          <p:cNvPr id="258055" name="AutoShape 7"/>
          <p:cNvSpPr>
            <a:spLocks noChangeArrowheads="1"/>
          </p:cNvSpPr>
          <p:nvPr/>
        </p:nvSpPr>
        <p:spPr bwMode="auto">
          <a:xfrm>
            <a:off x="5436096" y="1898650"/>
            <a:ext cx="3636467" cy="720725"/>
          </a:xfrm>
          <a:prstGeom prst="wedgeRoundRectCallout">
            <a:avLst>
              <a:gd name="adj1" fmla="val -29759"/>
              <a:gd name="adj2" fmla="val 117843"/>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ja-JP" altLang="en-US" sz="1200" dirty="0">
                <a:solidFill>
                  <a:schemeClr val="tx1"/>
                </a:solidFill>
                <a:latin typeface="メイリオ" pitchFamily="50" charset="-128"/>
                <a:ea typeface="メイリオ" pitchFamily="50" charset="-128"/>
                <a:cs typeface="メイリオ" pitchFamily="50" charset="-128"/>
              </a:rPr>
              <a:t>連携先は任意</a:t>
            </a:r>
          </a:p>
          <a:p>
            <a:pPr algn="l">
              <a:defRPr/>
            </a:pPr>
            <a:r>
              <a:rPr lang="ja-JP" altLang="en-US" sz="1000" dirty="0">
                <a:solidFill>
                  <a:schemeClr val="tx1"/>
                </a:solidFill>
                <a:latin typeface="メイリオ" pitchFamily="50" charset="-128"/>
                <a:ea typeface="メイリオ" pitchFamily="50" charset="-128"/>
                <a:cs typeface="メイリオ" pitchFamily="50" charset="-128"/>
              </a:rPr>
              <a:t>（この例では便宜上</a:t>
            </a:r>
            <a:r>
              <a:rPr lang="en-US" altLang="ja-JP" sz="1000" dirty="0">
                <a:solidFill>
                  <a:schemeClr val="tx1"/>
                </a:solidFill>
                <a:latin typeface="メイリオ" pitchFamily="50" charset="-128"/>
                <a:ea typeface="メイリオ" pitchFamily="50" charset="-128"/>
                <a:cs typeface="メイリオ" pitchFamily="50" charset="-128"/>
              </a:rPr>
              <a:t>CSV</a:t>
            </a:r>
            <a:r>
              <a:rPr lang="ja-JP" altLang="en-US" sz="1000" dirty="0">
                <a:solidFill>
                  <a:schemeClr val="tx1"/>
                </a:solidFill>
                <a:latin typeface="メイリオ" pitchFamily="50" charset="-128"/>
                <a:ea typeface="メイリオ" pitchFamily="50" charset="-128"/>
                <a:cs typeface="メイリオ" pitchFamily="50" charset="-128"/>
              </a:rPr>
              <a:t>としているが、</a:t>
            </a:r>
          </a:p>
          <a:p>
            <a:pPr algn="l">
              <a:defRPr/>
            </a:pPr>
            <a:r>
              <a:rPr lang="ja-JP" altLang="en-US" sz="1000" dirty="0">
                <a:solidFill>
                  <a:schemeClr val="tx1"/>
                </a:solidFill>
                <a:latin typeface="メイリオ" pitchFamily="50" charset="-128"/>
                <a:ea typeface="メイリオ" pitchFamily="50" charset="-128"/>
                <a:cs typeface="メイリオ" pitchFamily="50" charset="-128"/>
              </a:rPr>
              <a:t>　任意の</a:t>
            </a:r>
            <a:r>
              <a:rPr lang="en-US" altLang="ja-JP" sz="1000" dirty="0" err="1">
                <a:solidFill>
                  <a:schemeClr val="tx1"/>
                </a:solidFill>
                <a:latin typeface="メイリオ" pitchFamily="50" charset="-128"/>
                <a:ea typeface="メイリオ" pitchFamily="50" charset="-128"/>
                <a:cs typeface="メイリオ" pitchFamily="50" charset="-128"/>
              </a:rPr>
              <a:t>OracleDB</a:t>
            </a:r>
            <a:r>
              <a:rPr lang="ja-JP" altLang="en-US" sz="1000" dirty="0" smtClean="0">
                <a:solidFill>
                  <a:schemeClr val="tx1"/>
                </a:solidFill>
                <a:latin typeface="メイリオ" pitchFamily="50" charset="-128"/>
                <a:ea typeface="メイリオ" pitchFamily="50" charset="-128"/>
                <a:cs typeface="メイリオ" pitchFamily="50" charset="-128"/>
              </a:rPr>
              <a:t>や</a:t>
            </a:r>
            <a:r>
              <a:rPr lang="en-US" altLang="ja-JP" sz="1000" dirty="0" smtClean="0">
                <a:solidFill>
                  <a:schemeClr val="tx1"/>
                </a:solidFill>
                <a:latin typeface="メイリオ" pitchFamily="50" charset="-128"/>
                <a:ea typeface="メイリオ" pitchFamily="50" charset="-128"/>
                <a:cs typeface="メイリオ" pitchFamily="50" charset="-128"/>
              </a:rPr>
              <a:t>SQL Server</a:t>
            </a:r>
            <a:r>
              <a:rPr lang="ja-JP" altLang="en-US" sz="1000" dirty="0" smtClean="0">
                <a:solidFill>
                  <a:schemeClr val="tx1"/>
                </a:solidFill>
                <a:latin typeface="メイリオ" pitchFamily="50" charset="-128"/>
                <a:ea typeface="メイリオ" pitchFamily="50" charset="-128"/>
                <a:cs typeface="メイリオ" pitchFamily="50" charset="-128"/>
              </a:rPr>
              <a:t>など</a:t>
            </a:r>
            <a:r>
              <a:rPr lang="ja-JP" altLang="en-US" sz="1000" dirty="0">
                <a:solidFill>
                  <a:schemeClr val="tx1"/>
                </a:solidFill>
                <a:latin typeface="メイリオ" pitchFamily="50" charset="-128"/>
                <a:ea typeface="メイリオ" pitchFamily="50" charset="-128"/>
                <a:cs typeface="メイリオ" pitchFamily="50" charset="-128"/>
              </a:rPr>
              <a:t>にも書き込み可能）</a:t>
            </a:r>
          </a:p>
        </p:txBody>
      </p:sp>
      <p:sp>
        <p:nvSpPr>
          <p:cNvPr id="258056" name="AutoShape 8"/>
          <p:cNvSpPr>
            <a:spLocks noChangeArrowheads="1"/>
          </p:cNvSpPr>
          <p:nvPr/>
        </p:nvSpPr>
        <p:spPr bwMode="auto">
          <a:xfrm>
            <a:off x="179388" y="2247900"/>
            <a:ext cx="3132137" cy="720725"/>
          </a:xfrm>
          <a:prstGeom prst="wedgeRoundRectCallout">
            <a:avLst>
              <a:gd name="adj1" fmla="val 49949"/>
              <a:gd name="adj2" fmla="val 71806"/>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lIns="0" rIns="0"/>
          <a:lstStyle/>
          <a:p>
            <a:pPr algn="l">
              <a:defRPr/>
            </a:pPr>
            <a:r>
              <a:rPr lang="ja-JP" altLang="en-US" sz="1200" dirty="0">
                <a:solidFill>
                  <a:schemeClr val="tx1"/>
                </a:solidFill>
                <a:latin typeface="メイリオ" pitchFamily="50" charset="-128"/>
                <a:ea typeface="メイリオ" pitchFamily="50" charset="-128"/>
                <a:cs typeface="メイリオ" pitchFamily="50" charset="-128"/>
              </a:rPr>
              <a:t>連携元は </a:t>
            </a:r>
            <a:r>
              <a:rPr lang="en-US" altLang="ja-JP" sz="1200" dirty="0">
                <a:solidFill>
                  <a:schemeClr val="tx1"/>
                </a:solidFill>
                <a:latin typeface="メイリオ" pitchFamily="50" charset="-128"/>
                <a:ea typeface="メイリオ" pitchFamily="50" charset="-128"/>
                <a:cs typeface="メイリオ" pitchFamily="50" charset="-128"/>
              </a:rPr>
              <a:t>SuperStream</a:t>
            </a:r>
          </a:p>
          <a:p>
            <a:pPr algn="l">
              <a:defRPr/>
            </a:pPr>
            <a:r>
              <a:rPr lang="ja-JP" altLang="en-US" sz="1000" dirty="0">
                <a:solidFill>
                  <a:schemeClr val="tx1"/>
                </a:solidFill>
                <a:latin typeface="メイリオ" pitchFamily="50" charset="-128"/>
                <a:ea typeface="メイリオ" pitchFamily="50" charset="-128"/>
                <a:cs typeface="メイリオ" pitchFamily="50" charset="-128"/>
              </a:rPr>
              <a:t>（各種マスタやトランザクションが</a:t>
            </a:r>
            <a:r>
              <a:rPr lang="en-US" altLang="ja-JP" sz="1000" dirty="0">
                <a:solidFill>
                  <a:schemeClr val="tx1"/>
                </a:solidFill>
                <a:latin typeface="メイリオ" pitchFamily="50" charset="-128"/>
                <a:ea typeface="メイリオ" pitchFamily="50" charset="-128"/>
                <a:cs typeface="メイリオ" pitchFamily="50" charset="-128"/>
              </a:rPr>
              <a:t>CORE</a:t>
            </a:r>
            <a:r>
              <a:rPr lang="ja-JP" altLang="en-US" sz="1000" dirty="0">
                <a:solidFill>
                  <a:schemeClr val="tx1"/>
                </a:solidFill>
                <a:latin typeface="メイリオ" pitchFamily="50" charset="-128"/>
                <a:ea typeface="メイリオ" pitchFamily="50" charset="-128"/>
                <a:cs typeface="メイリオ" pitchFamily="50" charset="-128"/>
              </a:rPr>
              <a:t>アダプタで提供）</a:t>
            </a:r>
          </a:p>
          <a:p>
            <a:pPr algn="l">
              <a:defRPr/>
            </a:pPr>
            <a:r>
              <a:rPr lang="ja-JP" altLang="en-US" sz="1000" dirty="0">
                <a:solidFill>
                  <a:schemeClr val="tx1"/>
                </a:solidFill>
                <a:latin typeface="メイリオ" pitchFamily="50" charset="-128"/>
                <a:ea typeface="メイリオ" pitchFamily="50" charset="-128"/>
                <a:cs typeface="メイリオ" pitchFamily="50" charset="-128"/>
              </a:rPr>
              <a:t>（任意の</a:t>
            </a:r>
            <a:r>
              <a:rPr lang="en-US" altLang="ja-JP" sz="1000" dirty="0">
                <a:solidFill>
                  <a:schemeClr val="tx1"/>
                </a:solidFill>
                <a:latin typeface="メイリオ" pitchFamily="50" charset="-128"/>
                <a:ea typeface="メイリオ" pitchFamily="50" charset="-128"/>
                <a:cs typeface="メイリオ" pitchFamily="50" charset="-128"/>
              </a:rPr>
              <a:t>SQL</a:t>
            </a:r>
            <a:r>
              <a:rPr lang="ja-JP" altLang="en-US" sz="1000" dirty="0">
                <a:solidFill>
                  <a:schemeClr val="tx1"/>
                </a:solidFill>
                <a:latin typeface="メイリオ" pitchFamily="50" charset="-128"/>
                <a:ea typeface="メイリオ" pitchFamily="50" charset="-128"/>
                <a:cs typeface="メイリオ" pitchFamily="50" charset="-128"/>
              </a:rPr>
              <a:t>検索も可能）</a:t>
            </a:r>
          </a:p>
        </p:txBody>
      </p:sp>
      <p:pic>
        <p:nvPicPr>
          <p:cNvPr id="49162" name="Picture 9"/>
          <p:cNvPicPr>
            <a:picLocks noChangeAspect="1" noChangeArrowheads="1"/>
          </p:cNvPicPr>
          <p:nvPr/>
        </p:nvPicPr>
        <p:blipFill>
          <a:blip r:embed="rId4" cstate="screen"/>
          <a:srcRect/>
          <a:stretch>
            <a:fillRect/>
          </a:stretch>
        </p:blipFill>
        <p:spPr bwMode="auto">
          <a:xfrm>
            <a:off x="255588" y="3138488"/>
            <a:ext cx="2695575" cy="3308350"/>
          </a:xfrm>
          <a:prstGeom prst="rect">
            <a:avLst/>
          </a:prstGeom>
          <a:noFill/>
          <a:ln w="9525">
            <a:noFill/>
            <a:miter lim="800000"/>
            <a:headEnd/>
            <a:tailEnd/>
          </a:ln>
        </p:spPr>
      </p:pic>
      <p:sp>
        <p:nvSpPr>
          <p:cNvPr id="258058" name="AutoShape 10"/>
          <p:cNvSpPr>
            <a:spLocks noChangeArrowheads="1"/>
          </p:cNvSpPr>
          <p:nvPr/>
        </p:nvSpPr>
        <p:spPr bwMode="auto">
          <a:xfrm>
            <a:off x="3311525" y="5103813"/>
            <a:ext cx="3132138" cy="539750"/>
          </a:xfrm>
          <a:prstGeom prst="wedgeRoundRectCallout">
            <a:avLst>
              <a:gd name="adj1" fmla="val -71185"/>
              <a:gd name="adj2" fmla="val -80000"/>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lIns="0" rIns="0"/>
          <a:lstStyle/>
          <a:p>
            <a:pPr algn="l">
              <a:defRPr/>
            </a:pPr>
            <a:r>
              <a:rPr lang="ja-JP" altLang="en-US" sz="1200">
                <a:solidFill>
                  <a:schemeClr val="tx1"/>
                </a:solidFill>
                <a:latin typeface="メイリオ" pitchFamily="50" charset="-128"/>
                <a:ea typeface="メイリオ" pitchFamily="50" charset="-128"/>
                <a:cs typeface="メイリオ" pitchFamily="50" charset="-128"/>
              </a:rPr>
              <a:t>応用</a:t>
            </a:r>
            <a:r>
              <a:rPr lang="ja-JP" altLang="en-US" sz="1000">
                <a:solidFill>
                  <a:schemeClr val="tx1"/>
                </a:solidFill>
                <a:latin typeface="メイリオ" pitchFamily="50" charset="-128"/>
                <a:ea typeface="メイリオ" pitchFamily="50" charset="-128"/>
                <a:cs typeface="メイリオ" pitchFamily="50" charset="-128"/>
              </a:rPr>
              <a:t>（日付条件を使う）</a:t>
            </a:r>
          </a:p>
          <a:p>
            <a:pPr algn="l">
              <a:defRPr/>
            </a:pPr>
            <a:r>
              <a:rPr lang="ja-JP" altLang="en-US" sz="1000">
                <a:solidFill>
                  <a:schemeClr val="tx1"/>
                </a:solidFill>
                <a:latin typeface="メイリオ" pitchFamily="50" charset="-128"/>
                <a:ea typeface="メイリオ" pitchFamily="50" charset="-128"/>
                <a:cs typeface="メイリオ" pitchFamily="50" charset="-128"/>
              </a:rPr>
              <a:t>例；本日更新のあったマスタだけを抽出</a:t>
            </a:r>
          </a:p>
        </p:txBody>
      </p:sp>
      <p:pic>
        <p:nvPicPr>
          <p:cNvPr id="49164" name="Picture 11"/>
          <p:cNvPicPr>
            <a:picLocks noChangeAspect="1" noChangeArrowheads="1"/>
          </p:cNvPicPr>
          <p:nvPr/>
        </p:nvPicPr>
        <p:blipFill>
          <a:blip r:embed="rId5" cstate="screen"/>
          <a:srcRect/>
          <a:stretch>
            <a:fillRect/>
          </a:stretch>
        </p:blipFill>
        <p:spPr bwMode="auto">
          <a:xfrm>
            <a:off x="3671888" y="5661025"/>
            <a:ext cx="2967037" cy="785813"/>
          </a:xfrm>
          <a:prstGeom prst="rect">
            <a:avLst/>
          </a:prstGeom>
          <a:noFill/>
          <a:ln w="9525">
            <a:noFill/>
            <a:miter lim="800000"/>
            <a:headEnd/>
            <a:tailEnd/>
          </a:ln>
        </p:spPr>
      </p:pic>
      <p:sp>
        <p:nvSpPr>
          <p:cNvPr id="14"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スライド番号プレースホルダ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6C8669B4-04FE-4696-9FFE-BE10A0E80E51}" type="slidenum">
              <a:rPr lang="en-US" altLang="ja-JP" smtClean="0">
                <a:ea typeface="ＭＳ Ｐゴシック" charset="-128"/>
              </a:rPr>
              <a:pPr/>
              <a:t>37</a:t>
            </a:fld>
            <a:endParaRPr lang="en-US" altLang="ja-JP" smtClean="0">
              <a:ea typeface="ＭＳ Ｐゴシック" charset="-128"/>
            </a:endParaRPr>
          </a:p>
        </p:txBody>
      </p:sp>
      <p:sp>
        <p:nvSpPr>
          <p:cNvPr id="50179" name="Text Box 2"/>
          <p:cNvSpPr txBox="1">
            <a:spLocks noChangeArrowheads="1"/>
          </p:cNvSpPr>
          <p:nvPr/>
        </p:nvSpPr>
        <p:spPr bwMode="auto">
          <a:xfrm>
            <a:off x="0" y="1773238"/>
            <a:ext cx="9144000" cy="219075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spAutoFit/>
          </a:bodyPr>
          <a:lstStyle/>
          <a:p>
            <a:pPr>
              <a:defRPr/>
            </a:pPr>
            <a:endParaRPr lang="en-US" altLang="ja-JP" sz="4000" b="1" dirty="0">
              <a:latin typeface="Times New Roman" pitchFamily="18" charset="0"/>
            </a:endParaRPr>
          </a:p>
          <a:p>
            <a:pPr>
              <a:spcBef>
                <a:spcPct val="20000"/>
              </a:spcBef>
              <a:buClr>
                <a:srgbClr val="000066"/>
              </a:buClr>
              <a:buFont typeface="Wingdings 3" pitchFamily="18" charset="2"/>
              <a:buNone/>
              <a:defRPr/>
            </a:pPr>
            <a:r>
              <a:rPr lang="en-US" altLang="ja-JP" sz="3000" b="1" i="1" dirty="0" err="1">
                <a:latin typeface="Times New Roman" pitchFamily="18" charset="0"/>
              </a:rPr>
              <a:t>SuperStream</a:t>
            </a:r>
            <a:r>
              <a:rPr lang="en-US" altLang="ja-JP" sz="3000" b="1" dirty="0">
                <a:latin typeface="Times New Roman" pitchFamily="18" charset="0"/>
              </a:rPr>
              <a:t>-connect</a:t>
            </a:r>
            <a:r>
              <a:rPr lang="en-US" altLang="ja-JP" sz="3000" dirty="0">
                <a:latin typeface="Tahoma" pitchFamily="34" charset="0"/>
              </a:rPr>
              <a:t> </a:t>
            </a:r>
            <a:r>
              <a:rPr lang="ja-JP" altLang="en-US" sz="3000" dirty="0">
                <a:latin typeface="Tahoma" pitchFamily="34" charset="0"/>
              </a:rPr>
              <a:t>＆ </a:t>
            </a:r>
            <a:r>
              <a:rPr lang="en-US" altLang="ja-JP" sz="3000" b="1" dirty="0">
                <a:latin typeface="Times New Roman" pitchFamily="18" charset="0"/>
              </a:rPr>
              <a:t>CORE</a:t>
            </a:r>
            <a:r>
              <a:rPr lang="ja-JP" altLang="en-US" sz="3000" dirty="0">
                <a:latin typeface="メイリオ" pitchFamily="50" charset="-128"/>
                <a:ea typeface="メイリオ" pitchFamily="50" charset="-128"/>
                <a:cs typeface="メイリオ" pitchFamily="50" charset="-128"/>
              </a:rPr>
              <a:t>アダプタ利用例④</a:t>
            </a:r>
            <a:endParaRPr lang="ja-JP" altLang="en-US" sz="3000" b="1" dirty="0">
              <a:latin typeface="メイリオ" pitchFamily="50" charset="-128"/>
              <a:ea typeface="メイリオ" pitchFamily="50" charset="-128"/>
              <a:cs typeface="メイリオ" pitchFamily="50" charset="-128"/>
            </a:endParaRPr>
          </a:p>
          <a:p>
            <a:pPr>
              <a:spcBef>
                <a:spcPct val="20000"/>
              </a:spcBef>
              <a:buClr>
                <a:srgbClr val="000066"/>
              </a:buClr>
              <a:buFont typeface="Wingdings 3" pitchFamily="18" charset="2"/>
              <a:buNone/>
              <a:defRPr/>
            </a:pPr>
            <a:endParaRPr lang="ja-JP" altLang="en-US" sz="1800" b="1" dirty="0">
              <a:latin typeface="Tahoma" pitchFamily="34" charset="0"/>
            </a:endParaRPr>
          </a:p>
          <a:p>
            <a:pPr>
              <a:defRPr/>
            </a:pPr>
            <a:endParaRPr lang="en-US" altLang="ja-JP" sz="4000" dirty="0">
              <a:latin typeface="Tahoma" pitchFamily="34" charset="0"/>
            </a:endParaRPr>
          </a:p>
        </p:txBody>
      </p:sp>
      <p:sp>
        <p:nvSpPr>
          <p:cNvPr id="50180" name="Rectangle 3"/>
          <p:cNvSpPr>
            <a:spLocks noChangeArrowheads="1"/>
          </p:cNvSpPr>
          <p:nvPr/>
        </p:nvSpPr>
        <p:spPr bwMode="auto">
          <a:xfrm>
            <a:off x="611188" y="4251325"/>
            <a:ext cx="7993260" cy="769441"/>
          </a:xfrm>
          <a:prstGeom prst="rect">
            <a:avLst/>
          </a:prstGeom>
          <a:noFill/>
          <a:ln w="9525">
            <a:noFill/>
            <a:miter lim="800000"/>
            <a:headEnd/>
            <a:tailEnd/>
          </a:ln>
        </p:spPr>
        <p:txBody>
          <a:bodyPr wrap="square">
            <a:spAutoFit/>
          </a:bodyPr>
          <a:lstStyle/>
          <a:p>
            <a:pPr marL="457200" indent="-457200" algn="l"/>
            <a:r>
              <a:rPr lang="en-US" altLang="ja-JP" sz="1600" dirty="0">
                <a:solidFill>
                  <a:schemeClr val="tx1"/>
                </a:solidFill>
                <a:latin typeface="メイリオ" pitchFamily="50" charset="-128"/>
                <a:ea typeface="メイリオ" pitchFamily="50" charset="-128"/>
                <a:cs typeface="メイリオ" pitchFamily="50" charset="-128"/>
              </a:rPr>
              <a:t>4.</a:t>
            </a:r>
            <a:r>
              <a:rPr lang="en-US" altLang="ja-JP" sz="1600" dirty="0">
                <a:solidFill>
                  <a:schemeClr val="tx1"/>
                </a:solidFill>
                <a:latin typeface="Times New Roman" pitchFamily="18" charset="0"/>
                <a:ea typeface="HGP創英角ｺﾞｼｯｸUB" pitchFamily="50" charset="-128"/>
              </a:rPr>
              <a:t>	</a:t>
            </a:r>
            <a:r>
              <a:rPr lang="en-US" altLang="ja-JP" sz="1600" b="1" i="1" dirty="0">
                <a:solidFill>
                  <a:schemeClr val="tx1"/>
                </a:solidFill>
                <a:latin typeface="Times New Roman" pitchFamily="18" charset="0"/>
                <a:ea typeface="HGP創英角ｺﾞｼｯｸUB" pitchFamily="50" charset="-128"/>
              </a:rPr>
              <a:t>SuperStream</a:t>
            </a:r>
            <a:r>
              <a:rPr lang="en-US" altLang="ja-JP" sz="1600" b="1" dirty="0">
                <a:solidFill>
                  <a:schemeClr val="tx1"/>
                </a:solidFill>
                <a:latin typeface="Times New Roman" pitchFamily="18" charset="0"/>
                <a:ea typeface="HGP創英角ｺﾞｼｯｸUB" pitchFamily="50" charset="-128"/>
              </a:rPr>
              <a:t>-CORE</a:t>
            </a:r>
            <a:r>
              <a:rPr lang="en-US" altLang="ja-JP" sz="1600" dirty="0">
                <a:solidFill>
                  <a:schemeClr val="tx1"/>
                </a:solidFill>
                <a:latin typeface="Times New Roman" pitchFamily="18" charset="0"/>
                <a:ea typeface="HGP創英角ｺﾞｼｯｸUB" pitchFamily="50" charset="-128"/>
              </a:rPr>
              <a:t> </a:t>
            </a:r>
            <a:r>
              <a:rPr lang="ja-JP" altLang="en-US" sz="1600" dirty="0">
                <a:solidFill>
                  <a:schemeClr val="tx1"/>
                </a:solidFill>
                <a:latin typeface="メイリオ" pitchFamily="50" charset="-128"/>
                <a:ea typeface="メイリオ" pitchFamily="50" charset="-128"/>
                <a:cs typeface="メイリオ" pitchFamily="50" charset="-128"/>
              </a:rPr>
              <a:t>のレポート結果を担当者へメール送信</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a:t>
            </a:r>
            <a:r>
              <a:rPr lang="en-US" altLang="ja-JP" sz="1400" dirty="0">
                <a:solidFill>
                  <a:schemeClr val="tx1"/>
                </a:solidFill>
                <a:latin typeface="メイリオ" pitchFamily="50" charset="-128"/>
                <a:ea typeface="メイリオ" pitchFamily="50" charset="-128"/>
                <a:cs typeface="メイリオ" pitchFamily="50" charset="-128"/>
              </a:rPr>
              <a:t>CORE</a:t>
            </a:r>
            <a:r>
              <a:rPr lang="ja-JP" altLang="en-US" sz="1400" dirty="0">
                <a:solidFill>
                  <a:schemeClr val="tx1"/>
                </a:solidFill>
                <a:latin typeface="メイリオ" pitchFamily="50" charset="-128"/>
                <a:ea typeface="メイリオ" pitchFamily="50" charset="-128"/>
                <a:cs typeface="メイリオ" pitchFamily="50" charset="-128"/>
              </a:rPr>
              <a:t>レポートアダプタで主要レポートのデータ出力を簡単に実現可能</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ポイント：スケジュールトリガーで運用を自動化</a:t>
            </a:r>
          </a:p>
        </p:txBody>
      </p:sp>
      <p:sp>
        <p:nvSpPr>
          <p:cNvPr id="6"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利用例④　</a:t>
            </a:r>
            <a:r>
              <a:rPr lang="en-US" altLang="ja-JP" dirty="0" smtClean="0">
                <a:latin typeface="メイリオ" pitchFamily="50" charset="-128"/>
                <a:ea typeface="メイリオ" pitchFamily="50" charset="-128"/>
                <a:cs typeface="メイリオ" pitchFamily="50" charset="-128"/>
              </a:rPr>
              <a:t>SuperStream</a:t>
            </a:r>
            <a:r>
              <a:rPr lang="ja-JP" altLang="en-US" dirty="0" smtClean="0">
                <a:latin typeface="メイリオ" pitchFamily="50" charset="-128"/>
                <a:ea typeface="メイリオ" pitchFamily="50" charset="-128"/>
                <a:cs typeface="メイリオ" pitchFamily="50" charset="-128"/>
              </a:rPr>
              <a:t>帳票データを管理者にメール送信</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b="1" dirty="0" smtClean="0">
                <a:latin typeface="Times New Roman" pitchFamily="18" charset="0"/>
                <a:ea typeface="メイリオ" pitchFamily="50" charset="-128"/>
                <a:cs typeface="Times New Roman" pitchFamily="18" charset="0"/>
              </a:rPr>
              <a:t>CORE</a:t>
            </a:r>
            <a:r>
              <a:rPr lang="ja-JP" altLang="en-US" sz="2000" dirty="0" smtClean="0">
                <a:latin typeface="メイリオ" pitchFamily="50" charset="-128"/>
                <a:ea typeface="メイリオ" pitchFamily="50" charset="-128"/>
                <a:cs typeface="メイリオ" pitchFamily="50" charset="-128"/>
              </a:rPr>
              <a:t>アダプタ の活用例）</a:t>
            </a:r>
          </a:p>
        </p:txBody>
      </p:sp>
      <p:sp>
        <p:nvSpPr>
          <p:cNvPr id="51203" name="スライド番号プレースホルダ 5"/>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D64E8075-36AE-4613-BFEB-970CB329641E}" type="slidenum">
              <a:rPr lang="en-US" altLang="ja-JP" smtClean="0">
                <a:ea typeface="ＭＳ Ｐゴシック" charset="-128"/>
              </a:rPr>
              <a:pPr/>
              <a:t>38</a:t>
            </a:fld>
            <a:endParaRPr lang="en-US" altLang="ja-JP" smtClean="0">
              <a:ea typeface="ＭＳ Ｐゴシック" charset="-128"/>
            </a:endParaRPr>
          </a:p>
        </p:txBody>
      </p:sp>
      <p:sp>
        <p:nvSpPr>
          <p:cNvPr id="51204" name="Text Box 3"/>
          <p:cNvSpPr txBox="1">
            <a:spLocks noChangeArrowheads="1"/>
          </p:cNvSpPr>
          <p:nvPr/>
        </p:nvSpPr>
        <p:spPr bwMode="auto">
          <a:xfrm>
            <a:off x="257175" y="1254125"/>
            <a:ext cx="8172450" cy="1938992"/>
          </a:xfrm>
          <a:prstGeom prst="rect">
            <a:avLst/>
          </a:prstGeom>
          <a:noFill/>
          <a:ln w="9525" algn="ctr">
            <a:noFill/>
            <a:miter lim="800000"/>
            <a:headEnd/>
            <a:tailEnd/>
          </a:ln>
        </p:spPr>
        <p:txBody>
          <a:bodyPr>
            <a:spAutoFit/>
          </a:bodyPr>
          <a:lstStyle/>
          <a:p>
            <a:pPr algn="l"/>
            <a:r>
              <a:rPr lang="en-US" altLang="ja-JP" sz="2000" dirty="0">
                <a:solidFill>
                  <a:srgbClr val="000099"/>
                </a:solidFill>
                <a:latin typeface="メイリオ" pitchFamily="50" charset="-128"/>
                <a:ea typeface="メイリオ" pitchFamily="50" charset="-128"/>
                <a:cs typeface="メイリオ" pitchFamily="50" charset="-128"/>
              </a:rPr>
              <a:t>【</a:t>
            </a:r>
            <a:r>
              <a:rPr lang="ja-JP" altLang="en-US" sz="2000" dirty="0">
                <a:solidFill>
                  <a:srgbClr val="000099"/>
                </a:solidFill>
                <a:latin typeface="メイリオ" pitchFamily="50" charset="-128"/>
                <a:ea typeface="メイリオ" pitchFamily="50" charset="-128"/>
                <a:cs typeface="メイリオ" pitchFamily="50" charset="-128"/>
              </a:rPr>
              <a:t>顧客のニーズ・課題</a:t>
            </a:r>
            <a:r>
              <a:rPr lang="en-US" altLang="ja-JP" sz="2000" dirty="0">
                <a:solidFill>
                  <a:srgbClr val="000099"/>
                </a:solidFill>
                <a:latin typeface="メイリオ" pitchFamily="50" charset="-128"/>
                <a:ea typeface="メイリオ" pitchFamily="50" charset="-128"/>
                <a:cs typeface="メイリオ" pitchFamily="50" charset="-128"/>
              </a:rPr>
              <a:t>】</a:t>
            </a:r>
          </a:p>
          <a:p>
            <a:pPr algn="l"/>
            <a:r>
              <a:rPr lang="en-US" altLang="ja-JP" sz="2000" dirty="0">
                <a:solidFill>
                  <a:srgbClr val="000099"/>
                </a:solidFill>
                <a:latin typeface="メイリオ" pitchFamily="50" charset="-128"/>
                <a:ea typeface="メイリオ" pitchFamily="50" charset="-128"/>
                <a:cs typeface="メイリオ" pitchFamily="50" charset="-128"/>
              </a:rPr>
              <a:t>SuperStream</a:t>
            </a:r>
            <a:r>
              <a:rPr lang="ja-JP" altLang="en-US" sz="2000" dirty="0" err="1">
                <a:solidFill>
                  <a:srgbClr val="000099"/>
                </a:solidFill>
                <a:latin typeface="メイリオ" pitchFamily="50" charset="-128"/>
                <a:ea typeface="メイリオ" pitchFamily="50" charset="-128"/>
                <a:cs typeface="メイリオ" pitchFamily="50" charset="-128"/>
              </a:rPr>
              <a:t>には</a:t>
            </a:r>
            <a:r>
              <a:rPr lang="ja-JP" altLang="en-US" sz="2000" dirty="0">
                <a:solidFill>
                  <a:srgbClr val="000099"/>
                </a:solidFill>
                <a:latin typeface="メイリオ" pitchFamily="50" charset="-128"/>
                <a:ea typeface="メイリオ" pitchFamily="50" charset="-128"/>
                <a:cs typeface="メイリオ" pitchFamily="50" charset="-128"/>
              </a:rPr>
              <a:t>各種帳票が充実しているが、</a:t>
            </a:r>
          </a:p>
          <a:p>
            <a:pPr algn="l"/>
            <a:r>
              <a:rPr lang="ja-JP" altLang="en-US" sz="2000" dirty="0">
                <a:solidFill>
                  <a:srgbClr val="000099"/>
                </a:solidFill>
                <a:latin typeface="メイリオ" pitchFamily="50" charset="-128"/>
                <a:ea typeface="メイリオ" pitchFamily="50" charset="-128"/>
                <a:cs typeface="メイリオ" pitchFamily="50" charset="-128"/>
              </a:rPr>
              <a:t>毎日チェックを行うようなものについては定時で自動送付できると便利。</a:t>
            </a:r>
          </a:p>
          <a:p>
            <a:pPr algn="l"/>
            <a:r>
              <a:rPr lang="ja-JP" altLang="en-US" sz="2000" dirty="0">
                <a:solidFill>
                  <a:srgbClr val="000099"/>
                </a:solidFill>
                <a:latin typeface="メイリオ" pitchFamily="50" charset="-128"/>
                <a:ea typeface="メイリオ" pitchFamily="50" charset="-128"/>
                <a:cs typeface="メイリオ" pitchFamily="50" charset="-128"/>
              </a:rPr>
              <a:t>また、経理だけでなく、営業など現場部門へのメール送信もできると便利。</a:t>
            </a:r>
          </a:p>
        </p:txBody>
      </p:sp>
      <p:sp>
        <p:nvSpPr>
          <p:cNvPr id="51205" name="Rectangle 5"/>
          <p:cNvSpPr>
            <a:spLocks noChangeArrowheads="1"/>
          </p:cNvSpPr>
          <p:nvPr/>
        </p:nvSpPr>
        <p:spPr bwMode="auto">
          <a:xfrm>
            <a:off x="2232025" y="2874963"/>
            <a:ext cx="6300788" cy="1739900"/>
          </a:xfrm>
          <a:prstGeom prst="rect">
            <a:avLst/>
          </a:prstGeom>
          <a:noFill/>
          <a:ln w="9525">
            <a:noFill/>
            <a:miter lim="800000"/>
            <a:headEnd/>
            <a:tailEnd/>
          </a:ln>
        </p:spPr>
        <p:txBody>
          <a:bodyPr>
            <a:spAutoFit/>
          </a:bodyPr>
          <a:lstStyle/>
          <a:p>
            <a:pPr algn="l"/>
            <a:r>
              <a:rPr lang="en-US" altLang="ja-JP" sz="1800">
                <a:solidFill>
                  <a:srgbClr val="000099"/>
                </a:solidFill>
                <a:latin typeface="メイリオ" pitchFamily="50" charset="-128"/>
                <a:ea typeface="メイリオ" pitchFamily="50" charset="-128"/>
                <a:cs typeface="メイリオ" pitchFamily="50" charset="-128"/>
              </a:rPr>
              <a:t>【</a:t>
            </a:r>
            <a:r>
              <a:rPr lang="ja-JP" altLang="en-US" sz="1800">
                <a:solidFill>
                  <a:srgbClr val="000099"/>
                </a:solidFill>
                <a:latin typeface="メイリオ" pitchFamily="50" charset="-128"/>
                <a:ea typeface="メイリオ" pitchFamily="50" charset="-128"/>
                <a:cs typeface="メイリオ" pitchFamily="50" charset="-128"/>
              </a:rPr>
              <a:t>例</a:t>
            </a:r>
            <a:r>
              <a:rPr lang="en-US" altLang="ja-JP" sz="1800">
                <a:solidFill>
                  <a:srgbClr val="000099"/>
                </a:solidFill>
                <a:latin typeface="メイリオ" pitchFamily="50" charset="-128"/>
                <a:ea typeface="メイリオ" pitchFamily="50" charset="-128"/>
                <a:cs typeface="メイリオ" pitchFamily="50" charset="-128"/>
              </a:rPr>
              <a:t>】</a:t>
            </a:r>
          </a:p>
          <a:p>
            <a:pPr algn="l"/>
            <a:r>
              <a:rPr lang="ja-JP" altLang="en-US" sz="1800">
                <a:solidFill>
                  <a:srgbClr val="000099"/>
                </a:solidFill>
                <a:latin typeface="メイリオ" pitchFamily="50" charset="-128"/>
                <a:ea typeface="メイリオ" pitchFamily="50" charset="-128"/>
                <a:cs typeface="メイリオ" pitchFamily="50" charset="-128"/>
              </a:rPr>
              <a:t>・「試算表」を経理担当に日次でエクセル送付</a:t>
            </a:r>
          </a:p>
          <a:p>
            <a:pPr algn="l"/>
            <a:r>
              <a:rPr lang="ja-JP" altLang="en-US" sz="1800">
                <a:solidFill>
                  <a:srgbClr val="000099"/>
                </a:solidFill>
                <a:latin typeface="メイリオ" pitchFamily="50" charset="-128"/>
                <a:ea typeface="メイリオ" pitchFamily="50" charset="-128"/>
                <a:cs typeface="メイリオ" pitchFamily="50" charset="-128"/>
              </a:rPr>
              <a:t>・「現金預金残高」を出納担当者に日次でエクセル送付</a:t>
            </a:r>
          </a:p>
          <a:p>
            <a:pPr algn="l"/>
            <a:r>
              <a:rPr lang="ja-JP" altLang="en-US" sz="1800">
                <a:solidFill>
                  <a:srgbClr val="000099"/>
                </a:solidFill>
                <a:latin typeface="メイリオ" pitchFamily="50" charset="-128"/>
                <a:ea typeface="メイリオ" pitchFamily="50" charset="-128"/>
                <a:cs typeface="メイリオ" pitchFamily="50" charset="-128"/>
              </a:rPr>
              <a:t>・「その日に更新されたマスタ情報」を経理部長に送付</a:t>
            </a:r>
          </a:p>
          <a:p>
            <a:pPr algn="l"/>
            <a:r>
              <a:rPr lang="ja-JP" altLang="en-US" sz="1800">
                <a:solidFill>
                  <a:srgbClr val="000099"/>
                </a:solidFill>
                <a:latin typeface="メイリオ" pitchFamily="50" charset="-128"/>
                <a:ea typeface="メイリオ" pitchFamily="50" charset="-128"/>
                <a:cs typeface="メイリオ" pitchFamily="50" charset="-128"/>
              </a:rPr>
              <a:t>・「部門別</a:t>
            </a:r>
            <a:r>
              <a:rPr lang="en-US" altLang="ja-JP" sz="1800">
                <a:solidFill>
                  <a:srgbClr val="000099"/>
                </a:solidFill>
                <a:latin typeface="メイリオ" pitchFamily="50" charset="-128"/>
                <a:ea typeface="メイリオ" pitchFamily="50" charset="-128"/>
                <a:cs typeface="メイリオ" pitchFamily="50" charset="-128"/>
              </a:rPr>
              <a:t>P/L</a:t>
            </a:r>
            <a:r>
              <a:rPr lang="ja-JP" altLang="en-US" sz="1800">
                <a:solidFill>
                  <a:srgbClr val="000099"/>
                </a:solidFill>
                <a:latin typeface="メイリオ" pitchFamily="50" charset="-128"/>
                <a:ea typeface="メイリオ" pitchFamily="50" charset="-128"/>
                <a:cs typeface="メイリオ" pitchFamily="50" charset="-128"/>
              </a:rPr>
              <a:t>」や「部門別売上集計」を該当部門長に送付</a:t>
            </a:r>
          </a:p>
          <a:p>
            <a:pPr algn="l"/>
            <a:endParaRPr lang="en-US" altLang="ja-JP" sz="1800">
              <a:solidFill>
                <a:srgbClr val="000099"/>
              </a:solidFill>
              <a:latin typeface="メイリオ" pitchFamily="50" charset="-128"/>
              <a:ea typeface="メイリオ" pitchFamily="50" charset="-128"/>
              <a:cs typeface="メイリオ" pitchFamily="50" charset="-128"/>
            </a:endParaRPr>
          </a:p>
        </p:txBody>
      </p:sp>
      <p:sp>
        <p:nvSpPr>
          <p:cNvPr id="51206" name="Text Box 6"/>
          <p:cNvSpPr txBox="1">
            <a:spLocks noChangeArrowheads="1"/>
          </p:cNvSpPr>
          <p:nvPr/>
        </p:nvSpPr>
        <p:spPr bwMode="auto">
          <a:xfrm>
            <a:off x="179388" y="4800600"/>
            <a:ext cx="8713787" cy="1077913"/>
          </a:xfrm>
          <a:prstGeom prst="rect">
            <a:avLst/>
          </a:prstGeom>
          <a:noFill/>
          <a:ln w="9525" algn="ctr">
            <a:noFill/>
            <a:miter lim="800000"/>
            <a:headEnd/>
            <a:tailEnd/>
          </a:ln>
        </p:spPr>
        <p:txBody>
          <a:bodyPr>
            <a:spAutoFit/>
          </a:bodyPr>
          <a:lstStyle/>
          <a:p>
            <a:pPr algn="l"/>
            <a:r>
              <a:rPr lang="en-US" altLang="ja-JP" sz="1600" dirty="0">
                <a:solidFill>
                  <a:srgbClr val="336699"/>
                </a:solidFill>
                <a:latin typeface="メイリオ" pitchFamily="50" charset="-128"/>
                <a:ea typeface="メイリオ" pitchFamily="50" charset="-128"/>
                <a:cs typeface="メイリオ" pitchFamily="50" charset="-128"/>
              </a:rPr>
              <a:t>【 </a:t>
            </a:r>
            <a:r>
              <a:rPr lang="en-US" altLang="ja-JP" sz="1600" b="1" i="1" dirty="0">
                <a:solidFill>
                  <a:srgbClr val="336699"/>
                </a:solidFill>
                <a:latin typeface="Times New Roman" pitchFamily="18" charset="0"/>
                <a:ea typeface="メイリオ" pitchFamily="50" charset="-128"/>
                <a:cs typeface="Times New Roman" pitchFamily="18" charset="0"/>
              </a:rPr>
              <a:t>SuperStream</a:t>
            </a:r>
            <a:r>
              <a:rPr lang="en-US" altLang="ja-JP" sz="1600" b="1" dirty="0">
                <a:solidFill>
                  <a:srgbClr val="336699"/>
                </a:solidFill>
                <a:latin typeface="Times New Roman" pitchFamily="18" charset="0"/>
                <a:ea typeface="メイリオ" pitchFamily="50" charset="-128"/>
                <a:cs typeface="Times New Roman" pitchFamily="18" charset="0"/>
              </a:rPr>
              <a:t> -connect</a:t>
            </a:r>
            <a:r>
              <a:rPr lang="en-US" altLang="ja-JP" sz="1600" b="1" i="1" dirty="0">
                <a:solidFill>
                  <a:srgbClr val="336699"/>
                </a:solidFill>
                <a:latin typeface="メイリオ" pitchFamily="50" charset="-128"/>
                <a:ea typeface="メイリオ" pitchFamily="50" charset="-128"/>
                <a:cs typeface="メイリオ" pitchFamily="50" charset="-128"/>
              </a:rPr>
              <a:t> </a:t>
            </a:r>
            <a:r>
              <a:rPr lang="ja-JP" altLang="en-US" sz="1600" dirty="0">
                <a:solidFill>
                  <a:srgbClr val="336699"/>
                </a:solidFill>
                <a:latin typeface="メイリオ" pitchFamily="50" charset="-128"/>
                <a:ea typeface="メイリオ" pitchFamily="50" charset="-128"/>
                <a:cs typeface="メイリオ" pitchFamily="50" charset="-128"/>
              </a:rPr>
              <a:t>で実現できること</a:t>
            </a:r>
            <a:r>
              <a:rPr lang="en-US" altLang="ja-JP" sz="1600" dirty="0">
                <a:solidFill>
                  <a:srgbClr val="336699"/>
                </a:solidFill>
                <a:latin typeface="メイリオ" pitchFamily="50" charset="-128"/>
                <a:ea typeface="メイリオ" pitchFamily="50" charset="-128"/>
                <a:cs typeface="メイリオ" pitchFamily="50" charset="-128"/>
              </a:rPr>
              <a:t>】</a:t>
            </a:r>
          </a:p>
          <a:p>
            <a:pPr algn="l"/>
            <a:r>
              <a:rPr lang="en-US" altLang="ja-JP" sz="1600" dirty="0">
                <a:solidFill>
                  <a:srgbClr val="336699"/>
                </a:solidFill>
                <a:latin typeface="メイリオ" pitchFamily="50" charset="-128"/>
                <a:ea typeface="メイリオ" pitchFamily="50" charset="-128"/>
                <a:cs typeface="メイリオ" pitchFamily="50" charset="-128"/>
              </a:rPr>
              <a:t>connect </a:t>
            </a:r>
            <a:r>
              <a:rPr lang="ja-JP" altLang="en-US" sz="1600" dirty="0">
                <a:solidFill>
                  <a:srgbClr val="336699"/>
                </a:solidFill>
                <a:latin typeface="メイリオ" pitchFamily="50" charset="-128"/>
                <a:ea typeface="メイリオ" pitchFamily="50" charset="-128"/>
                <a:cs typeface="メイリオ" pitchFamily="50" charset="-128"/>
              </a:rPr>
              <a:t>ならデータ出力とメール送信が可能</a:t>
            </a:r>
          </a:p>
          <a:p>
            <a:pPr algn="l"/>
            <a:r>
              <a:rPr lang="en-US" altLang="ja-JP" sz="1600" dirty="0">
                <a:solidFill>
                  <a:srgbClr val="336699"/>
                </a:solidFill>
                <a:latin typeface="メイリオ" pitchFamily="50" charset="-128"/>
                <a:ea typeface="メイリオ" pitchFamily="50" charset="-128"/>
                <a:cs typeface="メイリオ" pitchFamily="50" charset="-128"/>
              </a:rPr>
              <a:t>CORE</a:t>
            </a:r>
            <a:r>
              <a:rPr lang="ja-JP" altLang="en-US" sz="1600" dirty="0">
                <a:solidFill>
                  <a:srgbClr val="336699"/>
                </a:solidFill>
                <a:latin typeface="メイリオ" pitchFamily="50" charset="-128"/>
                <a:ea typeface="メイリオ" pitchFamily="50" charset="-128"/>
                <a:cs typeface="メイリオ" pitchFamily="50" charset="-128"/>
              </a:rPr>
              <a:t>レポートアダプタの他、</a:t>
            </a:r>
            <a:r>
              <a:rPr lang="en-US" altLang="ja-JP" sz="1600" dirty="0">
                <a:solidFill>
                  <a:srgbClr val="336699"/>
                </a:solidFill>
                <a:latin typeface="メイリオ" pitchFamily="50" charset="-128"/>
                <a:ea typeface="メイリオ" pitchFamily="50" charset="-128"/>
                <a:cs typeface="メイリオ" pitchFamily="50" charset="-128"/>
              </a:rPr>
              <a:t>SQL</a:t>
            </a:r>
            <a:r>
              <a:rPr lang="ja-JP" altLang="en-US" sz="1600" dirty="0">
                <a:solidFill>
                  <a:srgbClr val="336699"/>
                </a:solidFill>
                <a:latin typeface="メイリオ" pitchFamily="50" charset="-128"/>
                <a:ea typeface="メイリオ" pitchFamily="50" charset="-128"/>
                <a:cs typeface="メイリオ" pitchFamily="50" charset="-128"/>
              </a:rPr>
              <a:t>検索も可能なので、理論上はどんなデータ</a:t>
            </a:r>
          </a:p>
          <a:p>
            <a:pPr algn="l"/>
            <a:r>
              <a:rPr lang="ja-JP" altLang="en-US" sz="1600" dirty="0">
                <a:solidFill>
                  <a:srgbClr val="336699"/>
                </a:solidFill>
                <a:latin typeface="メイリオ" pitchFamily="50" charset="-128"/>
                <a:ea typeface="メイリオ" pitchFamily="50" charset="-128"/>
                <a:cs typeface="メイリオ" pitchFamily="50" charset="-128"/>
              </a:rPr>
              <a:t>でも扱うことが可能。</a:t>
            </a:r>
          </a:p>
        </p:txBody>
      </p:sp>
      <p:pic>
        <p:nvPicPr>
          <p:cNvPr id="51208" name="Picture 28"/>
          <p:cNvPicPr>
            <a:picLocks noChangeAspect="1" noChangeArrowheads="1"/>
          </p:cNvPicPr>
          <p:nvPr/>
        </p:nvPicPr>
        <p:blipFill>
          <a:blip r:embed="rId3" cstate="screen"/>
          <a:srcRect/>
          <a:stretch>
            <a:fillRect/>
          </a:stretch>
        </p:blipFill>
        <p:spPr bwMode="auto">
          <a:xfrm>
            <a:off x="611188" y="3357563"/>
            <a:ext cx="1076325" cy="1074737"/>
          </a:xfrm>
          <a:prstGeom prst="rect">
            <a:avLst/>
          </a:prstGeom>
          <a:noFill/>
          <a:ln w="9525">
            <a:noFill/>
            <a:miter lim="800000"/>
            <a:headEnd/>
            <a:tailEnd/>
          </a:ln>
        </p:spPr>
      </p:pic>
      <p:pic>
        <p:nvPicPr>
          <p:cNvPr id="51209" name="Picture 18"/>
          <p:cNvPicPr>
            <a:picLocks noChangeAspect="1" noChangeArrowheads="1"/>
          </p:cNvPicPr>
          <p:nvPr/>
        </p:nvPicPr>
        <p:blipFill>
          <a:blip r:embed="rId4" cstate="screen"/>
          <a:srcRect/>
          <a:stretch>
            <a:fillRect/>
          </a:stretch>
        </p:blipFill>
        <p:spPr bwMode="auto">
          <a:xfrm>
            <a:off x="1116013" y="3357563"/>
            <a:ext cx="571500" cy="569912"/>
          </a:xfrm>
          <a:prstGeom prst="rect">
            <a:avLst/>
          </a:prstGeom>
          <a:noFill/>
          <a:ln w="9525">
            <a:noFill/>
            <a:miter lim="800000"/>
            <a:headEnd/>
            <a:tailEnd/>
          </a:ln>
        </p:spPr>
      </p:pic>
      <p:sp>
        <p:nvSpPr>
          <p:cNvPr id="10"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
        <p:nvSpPr>
          <p:cNvPr id="52227" name="Rectangle 3"/>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利用例④　</a:t>
            </a:r>
            <a:r>
              <a:rPr lang="en-US" altLang="ja-JP" dirty="0" smtClean="0">
                <a:latin typeface="メイリオ" pitchFamily="50" charset="-128"/>
                <a:ea typeface="メイリオ" pitchFamily="50" charset="-128"/>
                <a:cs typeface="メイリオ" pitchFamily="50" charset="-128"/>
              </a:rPr>
              <a:t>SuperStream</a:t>
            </a:r>
            <a:r>
              <a:rPr lang="ja-JP" altLang="en-US" dirty="0" smtClean="0">
                <a:latin typeface="メイリオ" pitchFamily="50" charset="-128"/>
                <a:ea typeface="メイリオ" pitchFamily="50" charset="-128"/>
                <a:cs typeface="メイリオ" pitchFamily="50" charset="-128"/>
              </a:rPr>
              <a:t>帳票データを管理者にメール送信</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b="1" dirty="0" smtClean="0">
                <a:latin typeface="Times New Roman" pitchFamily="18" charset="0"/>
                <a:ea typeface="メイリオ" pitchFamily="50" charset="-128"/>
                <a:cs typeface="Times New Roman" pitchFamily="18" charset="0"/>
              </a:rPr>
              <a:t>CORE</a:t>
            </a:r>
            <a:r>
              <a:rPr lang="ja-JP" altLang="en-US" sz="2000" dirty="0" smtClean="0">
                <a:latin typeface="メイリオ" pitchFamily="50" charset="-128"/>
                <a:ea typeface="メイリオ" pitchFamily="50" charset="-128"/>
                <a:cs typeface="メイリオ" pitchFamily="50" charset="-128"/>
              </a:rPr>
              <a:t>アダプタ の活用例）</a:t>
            </a:r>
          </a:p>
        </p:txBody>
      </p:sp>
      <p:sp>
        <p:nvSpPr>
          <p:cNvPr id="52228"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086457FB-BD72-4971-89DF-9528B451E716}" type="slidenum">
              <a:rPr lang="en-US" altLang="ja-JP" smtClean="0">
                <a:ea typeface="ＭＳ Ｐゴシック" charset="-128"/>
              </a:rPr>
              <a:pPr/>
              <a:t>39</a:t>
            </a:fld>
            <a:endParaRPr lang="en-US" altLang="ja-JP" smtClean="0">
              <a:ea typeface="ＭＳ Ｐゴシック" charset="-128"/>
            </a:endParaRPr>
          </a:p>
        </p:txBody>
      </p:sp>
      <p:pic>
        <p:nvPicPr>
          <p:cNvPr id="52229" name="Picture 2"/>
          <p:cNvPicPr>
            <a:picLocks noChangeAspect="1" noChangeArrowheads="1"/>
          </p:cNvPicPr>
          <p:nvPr/>
        </p:nvPicPr>
        <p:blipFill>
          <a:blip r:embed="rId3" cstate="screen"/>
          <a:srcRect/>
          <a:stretch>
            <a:fillRect/>
          </a:stretch>
        </p:blipFill>
        <p:spPr bwMode="auto">
          <a:xfrm>
            <a:off x="792163" y="1801813"/>
            <a:ext cx="4679950" cy="3878262"/>
          </a:xfrm>
          <a:prstGeom prst="rect">
            <a:avLst/>
          </a:prstGeom>
          <a:noFill/>
          <a:ln w="9525">
            <a:noFill/>
            <a:miter lim="800000"/>
            <a:headEnd/>
            <a:tailEnd/>
          </a:ln>
        </p:spPr>
      </p:pic>
      <p:sp>
        <p:nvSpPr>
          <p:cNvPr id="52230" name="Text Box 4"/>
          <p:cNvSpPr txBox="1">
            <a:spLocks noChangeArrowheads="1"/>
          </p:cNvSpPr>
          <p:nvPr/>
        </p:nvSpPr>
        <p:spPr bwMode="auto">
          <a:xfrm>
            <a:off x="179388" y="1196975"/>
            <a:ext cx="8172450" cy="396875"/>
          </a:xfrm>
          <a:prstGeom prst="rect">
            <a:avLst/>
          </a:prstGeom>
          <a:noFill/>
          <a:ln w="9525" algn="ctr">
            <a:noFill/>
            <a:miter lim="800000"/>
            <a:headEnd/>
            <a:tailEnd/>
          </a:ln>
        </p:spPr>
        <p:txBody>
          <a:bodyPr>
            <a:spAutoFit/>
          </a:bodyPr>
          <a:lstStyle/>
          <a:p>
            <a:pPr algn="l"/>
            <a:r>
              <a:rPr lang="en-US" altLang="ja-JP" sz="2000" b="1" dirty="0">
                <a:solidFill>
                  <a:srgbClr val="000099"/>
                </a:solidFill>
                <a:latin typeface="メイリオ" pitchFamily="50" charset="-128"/>
                <a:ea typeface="メイリオ" pitchFamily="50" charset="-128"/>
                <a:cs typeface="メイリオ" pitchFamily="50" charset="-128"/>
              </a:rPr>
              <a:t>【</a:t>
            </a:r>
            <a:r>
              <a:rPr lang="en-US" altLang="ja-JP" sz="2000" b="1" i="1" dirty="0">
                <a:solidFill>
                  <a:srgbClr val="000099"/>
                </a:solidFill>
                <a:latin typeface="Times New Roman" pitchFamily="18" charset="0"/>
                <a:ea typeface="メイリオ" pitchFamily="50" charset="-128"/>
                <a:cs typeface="Times New Roman" pitchFamily="18" charset="0"/>
              </a:rPr>
              <a:t>SuperStream</a:t>
            </a:r>
            <a:r>
              <a:rPr lang="en-US" altLang="ja-JP" sz="2000" b="1" dirty="0">
                <a:solidFill>
                  <a:srgbClr val="000099"/>
                </a:solidFill>
                <a:latin typeface="Times New Roman" pitchFamily="18" charset="0"/>
                <a:ea typeface="メイリオ" pitchFamily="50" charset="-128"/>
                <a:cs typeface="Times New Roman" pitchFamily="18" charset="0"/>
              </a:rPr>
              <a:t>-connect</a:t>
            </a:r>
            <a:r>
              <a:rPr lang="ja-JP" altLang="en-US" sz="2000" dirty="0">
                <a:solidFill>
                  <a:srgbClr val="000099"/>
                </a:solidFill>
                <a:latin typeface="メイリオ" pitchFamily="50" charset="-128"/>
                <a:ea typeface="メイリオ" pitchFamily="50" charset="-128"/>
                <a:cs typeface="メイリオ" pitchFamily="50" charset="-128"/>
              </a:rPr>
              <a:t>のスクリプト定義画面</a:t>
            </a:r>
            <a:r>
              <a:rPr lang="en-US" altLang="ja-JP" sz="2000" b="1" dirty="0">
                <a:solidFill>
                  <a:srgbClr val="000099"/>
                </a:solidFill>
                <a:latin typeface="メイリオ" pitchFamily="50" charset="-128"/>
                <a:ea typeface="メイリオ" pitchFamily="50" charset="-128"/>
                <a:cs typeface="メイリオ" pitchFamily="50" charset="-128"/>
              </a:rPr>
              <a:t>】</a:t>
            </a:r>
          </a:p>
        </p:txBody>
      </p:sp>
      <p:pic>
        <p:nvPicPr>
          <p:cNvPr id="52231" name="Picture 5"/>
          <p:cNvPicPr>
            <a:picLocks noChangeAspect="1" noChangeArrowheads="1"/>
          </p:cNvPicPr>
          <p:nvPr/>
        </p:nvPicPr>
        <p:blipFill>
          <a:blip r:embed="rId4" cstate="screen"/>
          <a:srcRect/>
          <a:stretch>
            <a:fillRect/>
          </a:stretch>
        </p:blipFill>
        <p:spPr bwMode="auto">
          <a:xfrm>
            <a:off x="5832475" y="3429000"/>
            <a:ext cx="3060700" cy="2876550"/>
          </a:xfrm>
          <a:prstGeom prst="rect">
            <a:avLst/>
          </a:prstGeom>
          <a:noFill/>
          <a:ln w="9525">
            <a:noFill/>
            <a:miter lim="800000"/>
            <a:headEnd/>
            <a:tailEnd/>
          </a:ln>
        </p:spPr>
      </p:pic>
      <p:sp>
        <p:nvSpPr>
          <p:cNvPr id="52232" name="AutoShape 6"/>
          <p:cNvSpPr>
            <a:spLocks noChangeArrowheads="1"/>
          </p:cNvSpPr>
          <p:nvPr/>
        </p:nvSpPr>
        <p:spPr bwMode="auto">
          <a:xfrm>
            <a:off x="1511300" y="3367088"/>
            <a:ext cx="1260475" cy="822325"/>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sp>
        <p:nvSpPr>
          <p:cNvPr id="52233" name="AutoShape 7"/>
          <p:cNvSpPr>
            <a:spLocks noChangeArrowheads="1"/>
          </p:cNvSpPr>
          <p:nvPr/>
        </p:nvSpPr>
        <p:spPr bwMode="auto">
          <a:xfrm>
            <a:off x="3914775" y="3367088"/>
            <a:ext cx="1017588" cy="822325"/>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sp>
        <p:nvSpPr>
          <p:cNvPr id="263176" name="AutoShape 8"/>
          <p:cNvSpPr>
            <a:spLocks noChangeArrowheads="1"/>
          </p:cNvSpPr>
          <p:nvPr/>
        </p:nvSpPr>
        <p:spPr bwMode="auto">
          <a:xfrm>
            <a:off x="5472113" y="2928938"/>
            <a:ext cx="2430462" cy="500062"/>
          </a:xfrm>
          <a:prstGeom prst="wedgeRoundRectCallout">
            <a:avLst>
              <a:gd name="adj1" fmla="val -72014"/>
              <a:gd name="adj2" fmla="val 39144"/>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defRPr/>
            </a:pPr>
            <a:r>
              <a:rPr lang="ja-JP" altLang="en-US" sz="1200" dirty="0">
                <a:solidFill>
                  <a:schemeClr val="tx1"/>
                </a:solidFill>
                <a:latin typeface="メイリオ" pitchFamily="50" charset="-128"/>
                <a:ea typeface="メイリオ" pitchFamily="50" charset="-128"/>
                <a:cs typeface="メイリオ" pitchFamily="50" charset="-128"/>
              </a:rPr>
              <a:t>メールの送り先は複数設定可能</a:t>
            </a:r>
          </a:p>
        </p:txBody>
      </p:sp>
      <p:pic>
        <p:nvPicPr>
          <p:cNvPr id="52235" name="Picture 9"/>
          <p:cNvPicPr>
            <a:picLocks noChangeAspect="1" noChangeArrowheads="1"/>
          </p:cNvPicPr>
          <p:nvPr/>
        </p:nvPicPr>
        <p:blipFill>
          <a:blip r:embed="rId5" cstate="screen"/>
          <a:srcRect/>
          <a:stretch>
            <a:fillRect/>
          </a:stretch>
        </p:blipFill>
        <p:spPr bwMode="auto">
          <a:xfrm>
            <a:off x="601663" y="4214813"/>
            <a:ext cx="3106737" cy="2374900"/>
          </a:xfrm>
          <a:prstGeom prst="rect">
            <a:avLst/>
          </a:prstGeom>
          <a:noFill/>
          <a:ln w="9525">
            <a:noFill/>
            <a:miter lim="800000"/>
            <a:headEnd/>
            <a:tailEnd/>
          </a:ln>
        </p:spPr>
      </p:pic>
      <p:sp>
        <p:nvSpPr>
          <p:cNvPr id="263178" name="AutoShape 10"/>
          <p:cNvSpPr>
            <a:spLocks noChangeArrowheads="1"/>
          </p:cNvSpPr>
          <p:nvPr/>
        </p:nvSpPr>
        <p:spPr bwMode="auto">
          <a:xfrm>
            <a:off x="179388" y="4189413"/>
            <a:ext cx="3132137" cy="454025"/>
          </a:xfrm>
          <a:prstGeom prst="wedgeRoundRectCallout">
            <a:avLst>
              <a:gd name="adj1" fmla="val -3269"/>
              <a:gd name="adj2" fmla="val -146130"/>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ja-JP" altLang="en-US" sz="1200" dirty="0">
                <a:solidFill>
                  <a:schemeClr val="tx1"/>
                </a:solidFill>
                <a:latin typeface="メイリオ" pitchFamily="50" charset="-128"/>
                <a:ea typeface="メイリオ" pitchFamily="50" charset="-128"/>
                <a:cs typeface="メイリオ" pitchFamily="50" charset="-128"/>
              </a:rPr>
              <a:t>変数を使って、当月分を取得するよう設定</a:t>
            </a:r>
            <a:endParaRPr lang="ja-JP" altLang="en-US" sz="1000" dirty="0">
              <a:solidFill>
                <a:schemeClr val="tx1"/>
              </a:solidFill>
              <a:latin typeface="メイリオ" pitchFamily="50" charset="-128"/>
              <a:ea typeface="メイリオ" pitchFamily="50" charset="-128"/>
              <a:cs typeface="メイリオ" pitchFamily="50" charset="-128"/>
            </a:endParaRPr>
          </a:p>
        </p:txBody>
      </p:sp>
      <p:sp>
        <p:nvSpPr>
          <p:cNvPr id="52237" name="Text Box 11"/>
          <p:cNvSpPr txBox="1">
            <a:spLocks noChangeArrowheads="1"/>
          </p:cNvSpPr>
          <p:nvPr/>
        </p:nvSpPr>
        <p:spPr bwMode="auto">
          <a:xfrm>
            <a:off x="431800" y="1511300"/>
            <a:ext cx="4698722" cy="338554"/>
          </a:xfrm>
          <a:prstGeom prst="rect">
            <a:avLst/>
          </a:prstGeom>
          <a:noFill/>
          <a:ln w="9525">
            <a:noFill/>
            <a:miter lim="800000"/>
            <a:headEnd/>
            <a:tailEnd/>
          </a:ln>
        </p:spPr>
        <p:txBody>
          <a:bodyPr wrap="none">
            <a:spAutoFit/>
          </a:bodyPr>
          <a:lstStyle/>
          <a:p>
            <a:pPr algn="l"/>
            <a:r>
              <a:rPr lang="en-US" altLang="ja-JP" sz="1600" dirty="0">
                <a:solidFill>
                  <a:schemeClr val="tx1"/>
                </a:solidFill>
                <a:latin typeface="メイリオ" pitchFamily="50" charset="-128"/>
                <a:ea typeface="メイリオ" pitchFamily="50" charset="-128"/>
                <a:cs typeface="メイリオ" pitchFamily="50" charset="-128"/>
              </a:rPr>
              <a:t>※④</a:t>
            </a:r>
            <a:r>
              <a:rPr lang="ja-JP" altLang="en-US" sz="1600" dirty="0">
                <a:solidFill>
                  <a:schemeClr val="tx1"/>
                </a:solidFill>
                <a:latin typeface="メイリオ" pitchFamily="50" charset="-128"/>
                <a:ea typeface="メイリオ" pitchFamily="50" charset="-128"/>
                <a:cs typeface="メイリオ" pitchFamily="50" charset="-128"/>
              </a:rPr>
              <a:t>－１：試算表を経理担当にメール送付する例</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22907" y="215900"/>
            <a:ext cx="8137525" cy="1008063"/>
          </a:xfrm>
        </p:spPr>
        <p:txBody>
          <a:bodyPr/>
          <a:lstStyle/>
          <a:p>
            <a:pPr eaLnBrk="1" hangingPunct="1"/>
            <a:r>
              <a:rPr lang="en-US" altLang="ja-JP" dirty="0" smtClean="0">
                <a:latin typeface="メイリオ" pitchFamily="50" charset="-128"/>
                <a:ea typeface="メイリオ" pitchFamily="50" charset="-128"/>
                <a:cs typeface="メイリオ" pitchFamily="50" charset="-128"/>
              </a:rPr>
              <a:t>SuperStream</a:t>
            </a:r>
            <a:r>
              <a:rPr lang="ja-JP" altLang="en-US" dirty="0" smtClean="0">
                <a:latin typeface="メイリオ" pitchFamily="50" charset="-128"/>
                <a:ea typeface="メイリオ" pitchFamily="50" charset="-128"/>
                <a:cs typeface="メイリオ" pitchFamily="50" charset="-128"/>
              </a:rPr>
              <a:t>と他システムとの連携性</a:t>
            </a:r>
            <a:br>
              <a:rPr lang="ja-JP" altLang="en-US" dirty="0" smtClean="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　～</a:t>
            </a:r>
            <a:r>
              <a:rPr lang="en-US" altLang="ja-JP" sz="1800" dirty="0" smtClean="0">
                <a:latin typeface="メイリオ" pitchFamily="50" charset="-128"/>
                <a:ea typeface="メイリオ" pitchFamily="50" charset="-128"/>
                <a:cs typeface="メイリオ" pitchFamily="50" charset="-128"/>
              </a:rPr>
              <a:t>SuperStream </a:t>
            </a:r>
            <a:r>
              <a:rPr lang="ja-JP" altLang="en-US" sz="1800" dirty="0" smtClean="0">
                <a:latin typeface="メイリオ" pitchFamily="50" charset="-128"/>
                <a:ea typeface="メイリオ" pitchFamily="50" charset="-128"/>
                <a:cs typeface="メイリオ" pitchFamily="50" charset="-128"/>
              </a:rPr>
              <a:t>のオープン性と </a:t>
            </a:r>
            <a:r>
              <a:rPr lang="en-US" altLang="ja-JP" sz="1800" b="1" i="1" dirty="0" smtClean="0">
                <a:latin typeface="Times New Roman" pitchFamily="18" charset="0"/>
                <a:ea typeface="メイリオ" pitchFamily="50" charset="-128"/>
                <a:cs typeface="Times New Roman" pitchFamily="18" charset="0"/>
              </a:rPr>
              <a:t>SuperStream</a:t>
            </a:r>
            <a:r>
              <a:rPr lang="en-US" altLang="ja-JP" sz="1800" b="1" dirty="0" smtClean="0">
                <a:latin typeface="Times New Roman" pitchFamily="18" charset="0"/>
                <a:ea typeface="メイリオ" pitchFamily="50" charset="-128"/>
                <a:cs typeface="Times New Roman" pitchFamily="18" charset="0"/>
              </a:rPr>
              <a:t>-connect</a:t>
            </a:r>
            <a:r>
              <a:rPr lang="en-US" altLang="ja-JP" sz="1800"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のメリット</a:t>
            </a:r>
          </a:p>
        </p:txBody>
      </p:sp>
      <p:sp>
        <p:nvSpPr>
          <p:cNvPr id="16387"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0DAC4216-9B5A-45D1-8F68-48C06E5AA1D6}" type="slidenum">
              <a:rPr lang="en-US" altLang="ja-JP" smtClean="0">
                <a:ea typeface="ＭＳ Ｐゴシック" charset="-128"/>
              </a:rPr>
              <a:pPr/>
              <a:t>4</a:t>
            </a:fld>
            <a:endParaRPr lang="en-US" altLang="ja-JP" smtClean="0">
              <a:ea typeface="ＭＳ Ｐゴシック" charset="-128"/>
            </a:endParaRPr>
          </a:p>
        </p:txBody>
      </p:sp>
      <p:sp>
        <p:nvSpPr>
          <p:cNvPr id="216100" name="Text Box 36"/>
          <p:cNvSpPr txBox="1">
            <a:spLocks noChangeArrowheads="1"/>
          </p:cNvSpPr>
          <p:nvPr/>
        </p:nvSpPr>
        <p:spPr bwMode="auto">
          <a:xfrm>
            <a:off x="363566" y="5229200"/>
            <a:ext cx="8280400" cy="1138773"/>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a:spAutoFit/>
          </a:bodyPr>
          <a:lstStyle/>
          <a:p>
            <a:pPr algn="l">
              <a:defRPr/>
            </a:pPr>
            <a:r>
              <a:rPr lang="en-US" altLang="ja-JP" sz="2000" b="1" i="1" dirty="0">
                <a:solidFill>
                  <a:schemeClr val="bg2"/>
                </a:solidFill>
                <a:latin typeface="Times New Roman" pitchFamily="18" charset="0"/>
                <a:ea typeface="HGP創英角ｺﾞｼｯｸUB" pitchFamily="50" charset="-128"/>
              </a:rPr>
              <a:t>SuperStream-</a:t>
            </a:r>
            <a:r>
              <a:rPr lang="en-US" altLang="ja-JP" sz="2000" b="1" dirty="0">
                <a:solidFill>
                  <a:schemeClr val="bg2"/>
                </a:solidFill>
                <a:latin typeface="Times New Roman" pitchFamily="18" charset="0"/>
                <a:ea typeface="HGP創英角ｺﾞｼｯｸUB" pitchFamily="50" charset="-128"/>
              </a:rPr>
              <a:t>connect</a:t>
            </a:r>
            <a:r>
              <a:rPr lang="ja-JP" altLang="en-US" sz="2000" dirty="0">
                <a:solidFill>
                  <a:schemeClr val="bg2"/>
                </a:solidFill>
                <a:latin typeface="メイリオ" pitchFamily="50" charset="-128"/>
                <a:ea typeface="メイリオ" pitchFamily="50" charset="-128"/>
                <a:cs typeface="メイリオ" pitchFamily="50" charset="-128"/>
              </a:rPr>
              <a:t>のメリット</a:t>
            </a:r>
            <a:r>
              <a:rPr lang="ja-JP" altLang="en-US" sz="2000" dirty="0">
                <a:solidFill>
                  <a:schemeClr val="accent4"/>
                </a:solidFill>
                <a:latin typeface="メイリオ" pitchFamily="50" charset="-128"/>
                <a:ea typeface="メイリオ" pitchFamily="50" charset="-128"/>
                <a:cs typeface="メイリオ" pitchFamily="50" charset="-128"/>
              </a:rPr>
              <a:t>　</a:t>
            </a:r>
          </a:p>
          <a:p>
            <a:pPr algn="l">
              <a:defRPr/>
            </a:pPr>
            <a:r>
              <a:rPr lang="ja-JP" altLang="en-US" sz="1600" dirty="0">
                <a:solidFill>
                  <a:schemeClr val="bg2"/>
                </a:solidFill>
                <a:latin typeface="メイリオ" pitchFamily="50" charset="-128"/>
                <a:ea typeface="メイリオ" pitchFamily="50" charset="-128"/>
                <a:cs typeface="メイリオ" pitchFamily="50" charset="-128"/>
              </a:rPr>
              <a:t>　・システム連携の開発生産性を大幅に向上（ノンプログラミングで開発できる）</a:t>
            </a:r>
          </a:p>
          <a:p>
            <a:pPr algn="l">
              <a:defRPr/>
            </a:pPr>
            <a:r>
              <a:rPr lang="ja-JP" altLang="en-US" sz="1600" dirty="0">
                <a:solidFill>
                  <a:schemeClr val="bg2"/>
                </a:solidFill>
                <a:latin typeface="メイリオ" pitchFamily="50" charset="-128"/>
                <a:ea typeface="メイリオ" pitchFamily="50" charset="-128"/>
                <a:cs typeface="メイリオ" pitchFamily="50" charset="-128"/>
              </a:rPr>
              <a:t>　・スケジューリング機能による連携の自動化も可能</a:t>
            </a:r>
          </a:p>
          <a:p>
            <a:pPr algn="l">
              <a:defRPr/>
            </a:pPr>
            <a:r>
              <a:rPr lang="ja-JP" altLang="en-US" sz="1600" dirty="0">
                <a:solidFill>
                  <a:schemeClr val="bg2"/>
                </a:solidFill>
                <a:latin typeface="メイリオ" pitchFamily="50" charset="-128"/>
                <a:ea typeface="メイリオ" pitchFamily="50" charset="-128"/>
                <a:cs typeface="メイリオ" pitchFamily="50" charset="-128"/>
              </a:rPr>
              <a:t>　・企業内に散在するデータを</a:t>
            </a:r>
            <a:r>
              <a:rPr lang="en-US" altLang="ja-JP" sz="1600" dirty="0">
                <a:solidFill>
                  <a:schemeClr val="bg2"/>
                </a:solidFill>
                <a:latin typeface="メイリオ" pitchFamily="50" charset="-128"/>
                <a:ea typeface="メイリオ" pitchFamily="50" charset="-128"/>
                <a:cs typeface="メイリオ" pitchFamily="50" charset="-128"/>
              </a:rPr>
              <a:t>SuperStream</a:t>
            </a:r>
            <a:r>
              <a:rPr lang="ja-JP" altLang="en-US" sz="1600" dirty="0">
                <a:solidFill>
                  <a:schemeClr val="bg2"/>
                </a:solidFill>
                <a:latin typeface="メイリオ" pitchFamily="50" charset="-128"/>
                <a:ea typeface="メイリオ" pitchFamily="50" charset="-128"/>
                <a:cs typeface="メイリオ" pitchFamily="50" charset="-128"/>
              </a:rPr>
              <a:t>に集約することが可能</a:t>
            </a:r>
          </a:p>
        </p:txBody>
      </p:sp>
      <p:sp>
        <p:nvSpPr>
          <p:cNvPr id="16393" name="AutoShape 5"/>
          <p:cNvSpPr>
            <a:spLocks noChangeArrowheads="1"/>
          </p:cNvSpPr>
          <p:nvPr/>
        </p:nvSpPr>
        <p:spPr bwMode="gray">
          <a:xfrm>
            <a:off x="250700" y="2492896"/>
            <a:ext cx="8569772" cy="2665413"/>
          </a:xfrm>
          <a:prstGeom prst="roundRect">
            <a:avLst>
              <a:gd name="adj" fmla="val 6907"/>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lnSpc>
                <a:spcPct val="80000"/>
              </a:lnSpc>
              <a:spcBef>
                <a:spcPct val="20000"/>
              </a:spcBef>
            </a:pPr>
            <a:endParaRPr lang="en-US" altLang="ja-JP" sz="1500">
              <a:solidFill>
                <a:srgbClr val="E27100"/>
              </a:solidFill>
              <a:latin typeface="メイリオ" pitchFamily="50" charset="-128"/>
              <a:ea typeface="メイリオ" pitchFamily="50" charset="-128"/>
              <a:cs typeface="メイリオ" pitchFamily="50" charset="-128"/>
            </a:endParaRPr>
          </a:p>
        </p:txBody>
      </p:sp>
      <p:sp>
        <p:nvSpPr>
          <p:cNvPr id="41" name="角丸四角形 40"/>
          <p:cNvSpPr/>
          <p:nvPr/>
        </p:nvSpPr>
        <p:spPr>
          <a:xfrm>
            <a:off x="2771800" y="2925341"/>
            <a:ext cx="3600400" cy="1872208"/>
          </a:xfrm>
          <a:prstGeom prst="roundRect">
            <a:avLst/>
          </a:prstGeom>
          <a:solidFill>
            <a:schemeClr val="accent3">
              <a:lumMod val="60000"/>
              <a:lumOff val="4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42" name="Oval 4"/>
          <p:cNvSpPr>
            <a:spLocks noChangeArrowheads="1"/>
          </p:cNvSpPr>
          <p:nvPr/>
        </p:nvSpPr>
        <p:spPr bwMode="auto">
          <a:xfrm>
            <a:off x="3275856" y="3357389"/>
            <a:ext cx="2592288" cy="935608"/>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3500000" scaled="1"/>
            <a:tileRect/>
          </a:gradFill>
          <a:ln>
            <a:noFill/>
            <a:headEnd/>
            <a:tailEnd/>
          </a:ln>
          <a:effectLst/>
          <a:scene3d>
            <a:camera prst="orthographicFront">
              <a:rot lat="0" lon="0" rev="0"/>
            </a:camera>
            <a:lightRig rig="contrasting" dir="t">
              <a:rot lat="0" lon="0" rev="7800000"/>
            </a:lightRig>
          </a:scene3d>
          <a:sp3d>
            <a:bevelT w="139700" h="139700"/>
          </a:sp3d>
        </p:spPr>
        <p:style>
          <a:lnRef idx="1">
            <a:schemeClr val="accent1"/>
          </a:lnRef>
          <a:fillRef idx="2">
            <a:schemeClr val="accent1"/>
          </a:fillRef>
          <a:effectRef idx="1">
            <a:schemeClr val="accent1"/>
          </a:effectRef>
          <a:fontRef idx="minor">
            <a:schemeClr val="dk1"/>
          </a:fontRef>
        </p:style>
        <p:txBody>
          <a:bodyPr wrap="none" anchor="ctr"/>
          <a:lstStyle/>
          <a:p>
            <a:pPr>
              <a:defRPr/>
            </a:pPr>
            <a:r>
              <a:rPr lang="en-US" altLang="ja-JP" sz="1400" b="1" i="1" dirty="0" smtClean="0">
                <a:solidFill>
                  <a:schemeClr val="bg1"/>
                </a:solidFill>
                <a:latin typeface="Times New Roman" pitchFamily="18" charset="0"/>
                <a:ea typeface="メイリオ" pitchFamily="50" charset="-128"/>
                <a:cs typeface="Times New Roman" pitchFamily="18" charset="0"/>
              </a:rPr>
              <a:t>SuperStream</a:t>
            </a:r>
            <a:r>
              <a:rPr lang="en-US" altLang="ja-JP" sz="1400" b="1" dirty="0" smtClean="0">
                <a:solidFill>
                  <a:schemeClr val="bg1"/>
                </a:solidFill>
                <a:latin typeface="Times New Roman" pitchFamily="18" charset="0"/>
                <a:ea typeface="メイリオ" pitchFamily="50" charset="-128"/>
                <a:cs typeface="Times New Roman" pitchFamily="18" charset="0"/>
              </a:rPr>
              <a:t>-CORE</a:t>
            </a:r>
            <a:endParaRPr lang="ja-JP" altLang="en-US" sz="1400" b="1" dirty="0">
              <a:solidFill>
                <a:schemeClr val="bg1"/>
              </a:solidFill>
              <a:latin typeface="Times New Roman" pitchFamily="18" charset="0"/>
              <a:ea typeface="メイリオ" pitchFamily="50" charset="-128"/>
              <a:cs typeface="Times New Roman" pitchFamily="18" charset="0"/>
            </a:endParaRPr>
          </a:p>
        </p:txBody>
      </p:sp>
      <p:sp>
        <p:nvSpPr>
          <p:cNvPr id="16400" name="Text Box 16"/>
          <p:cNvSpPr txBox="1">
            <a:spLocks noChangeArrowheads="1"/>
          </p:cNvSpPr>
          <p:nvPr/>
        </p:nvSpPr>
        <p:spPr bwMode="auto">
          <a:xfrm>
            <a:off x="466725" y="2853259"/>
            <a:ext cx="1512888" cy="244475"/>
          </a:xfrm>
          <a:prstGeom prst="rect">
            <a:avLst/>
          </a:prstGeom>
          <a:noFill/>
          <a:ln w="9525">
            <a:noFill/>
            <a:miter lim="800000"/>
            <a:headEnd/>
            <a:tailEnd/>
          </a:ln>
        </p:spPr>
        <p:txBody>
          <a:bodyPr>
            <a:spAutoFit/>
          </a:bodyPr>
          <a:lstStyle/>
          <a:p>
            <a:pPr algn="r">
              <a:spcBef>
                <a:spcPct val="50000"/>
              </a:spcBef>
            </a:pPr>
            <a:r>
              <a:rPr lang="ja-JP" altLang="en-US" sz="1000">
                <a:solidFill>
                  <a:schemeClr val="tx1"/>
                </a:solidFill>
                <a:latin typeface="メイリオ" pitchFamily="50" charset="-128"/>
                <a:ea typeface="メイリオ" pitchFamily="50" charset="-128"/>
                <a:cs typeface="メイリオ" pitchFamily="50" charset="-128"/>
              </a:rPr>
              <a:t>販売管理システム</a:t>
            </a:r>
          </a:p>
        </p:txBody>
      </p:sp>
      <p:sp>
        <p:nvSpPr>
          <p:cNvPr id="16401" name="Text Box 17"/>
          <p:cNvSpPr txBox="1">
            <a:spLocks noChangeArrowheads="1"/>
          </p:cNvSpPr>
          <p:nvPr/>
        </p:nvSpPr>
        <p:spPr bwMode="auto">
          <a:xfrm>
            <a:off x="-109538" y="3361259"/>
            <a:ext cx="1512888" cy="244475"/>
          </a:xfrm>
          <a:prstGeom prst="rect">
            <a:avLst/>
          </a:prstGeom>
          <a:noFill/>
          <a:ln w="9525">
            <a:noFill/>
            <a:miter lim="800000"/>
            <a:headEnd/>
            <a:tailEnd/>
          </a:ln>
        </p:spPr>
        <p:txBody>
          <a:bodyPr>
            <a:spAutoFit/>
          </a:bodyPr>
          <a:lstStyle/>
          <a:p>
            <a:pPr algn="r">
              <a:spcBef>
                <a:spcPct val="50000"/>
              </a:spcBef>
            </a:pPr>
            <a:r>
              <a:rPr lang="ja-JP" altLang="en-US" sz="1000">
                <a:solidFill>
                  <a:schemeClr val="tx1"/>
                </a:solidFill>
                <a:latin typeface="メイリオ" pitchFamily="50" charset="-128"/>
                <a:ea typeface="メイリオ" pitchFamily="50" charset="-128"/>
                <a:cs typeface="メイリオ" pitchFamily="50" charset="-128"/>
              </a:rPr>
              <a:t>購買管理システム</a:t>
            </a:r>
          </a:p>
        </p:txBody>
      </p:sp>
      <p:sp>
        <p:nvSpPr>
          <p:cNvPr id="16402" name="Text Box 18"/>
          <p:cNvSpPr txBox="1">
            <a:spLocks noChangeArrowheads="1"/>
          </p:cNvSpPr>
          <p:nvPr/>
        </p:nvSpPr>
        <p:spPr bwMode="auto">
          <a:xfrm>
            <a:off x="-109538" y="3908946"/>
            <a:ext cx="1512888" cy="244475"/>
          </a:xfrm>
          <a:prstGeom prst="rect">
            <a:avLst/>
          </a:prstGeom>
          <a:noFill/>
          <a:ln w="9525">
            <a:noFill/>
            <a:miter lim="800000"/>
            <a:headEnd/>
            <a:tailEnd/>
          </a:ln>
        </p:spPr>
        <p:txBody>
          <a:bodyPr>
            <a:spAutoFit/>
          </a:bodyPr>
          <a:lstStyle/>
          <a:p>
            <a:pPr algn="r">
              <a:spcBef>
                <a:spcPct val="50000"/>
              </a:spcBef>
            </a:pPr>
            <a:r>
              <a:rPr lang="ja-JP" altLang="en-US" sz="1000">
                <a:solidFill>
                  <a:schemeClr val="tx1"/>
                </a:solidFill>
                <a:latin typeface="メイリオ" pitchFamily="50" charset="-128"/>
                <a:ea typeface="メイリオ" pitchFamily="50" charset="-128"/>
                <a:cs typeface="メイリオ" pitchFamily="50" charset="-128"/>
              </a:rPr>
              <a:t>生産管理システム</a:t>
            </a:r>
          </a:p>
        </p:txBody>
      </p:sp>
      <p:sp>
        <p:nvSpPr>
          <p:cNvPr id="16403" name="Text Box 19"/>
          <p:cNvSpPr txBox="1">
            <a:spLocks noChangeArrowheads="1"/>
          </p:cNvSpPr>
          <p:nvPr/>
        </p:nvSpPr>
        <p:spPr bwMode="auto">
          <a:xfrm>
            <a:off x="466725" y="4480446"/>
            <a:ext cx="1512888" cy="244475"/>
          </a:xfrm>
          <a:prstGeom prst="rect">
            <a:avLst/>
          </a:prstGeom>
          <a:noFill/>
          <a:ln w="9525">
            <a:noFill/>
            <a:miter lim="800000"/>
            <a:headEnd/>
            <a:tailEnd/>
          </a:ln>
        </p:spPr>
        <p:txBody>
          <a:bodyPr>
            <a:spAutoFit/>
          </a:bodyPr>
          <a:lstStyle/>
          <a:p>
            <a:pPr algn="r">
              <a:spcBef>
                <a:spcPct val="50000"/>
              </a:spcBef>
            </a:pPr>
            <a:r>
              <a:rPr lang="ja-JP" altLang="en-US" sz="1000">
                <a:solidFill>
                  <a:schemeClr val="tx1"/>
                </a:solidFill>
                <a:latin typeface="メイリオ" pitchFamily="50" charset="-128"/>
                <a:ea typeface="メイリオ" pitchFamily="50" charset="-128"/>
                <a:cs typeface="メイリオ" pitchFamily="50" charset="-128"/>
              </a:rPr>
              <a:t>原価管理システム</a:t>
            </a:r>
          </a:p>
        </p:txBody>
      </p:sp>
      <p:sp>
        <p:nvSpPr>
          <p:cNvPr id="16404" name="Text Box 20"/>
          <p:cNvSpPr txBox="1">
            <a:spLocks noChangeArrowheads="1"/>
          </p:cNvSpPr>
          <p:nvPr/>
        </p:nvSpPr>
        <p:spPr bwMode="auto">
          <a:xfrm>
            <a:off x="7234238" y="2853259"/>
            <a:ext cx="1512887" cy="244475"/>
          </a:xfrm>
          <a:prstGeom prst="rect">
            <a:avLst/>
          </a:prstGeom>
          <a:noFill/>
          <a:ln w="9525">
            <a:noFill/>
            <a:miter lim="800000"/>
            <a:headEnd/>
            <a:tailEnd/>
          </a:ln>
        </p:spPr>
        <p:txBody>
          <a:bodyPr>
            <a:spAutoFit/>
          </a:bodyPr>
          <a:lstStyle/>
          <a:p>
            <a:pPr algn="l">
              <a:spcBef>
                <a:spcPct val="50000"/>
              </a:spcBef>
            </a:pPr>
            <a:r>
              <a:rPr lang="ja-JP" altLang="en-US" sz="1000">
                <a:solidFill>
                  <a:schemeClr val="tx1"/>
                </a:solidFill>
                <a:latin typeface="メイリオ" pitchFamily="50" charset="-128"/>
                <a:ea typeface="メイリオ" pitchFamily="50" charset="-128"/>
                <a:cs typeface="メイリオ" pitchFamily="50" charset="-128"/>
              </a:rPr>
              <a:t>データ分析ツール</a:t>
            </a:r>
          </a:p>
        </p:txBody>
      </p:sp>
      <p:sp>
        <p:nvSpPr>
          <p:cNvPr id="16405" name="Text Box 21"/>
          <p:cNvSpPr txBox="1">
            <a:spLocks noChangeArrowheads="1"/>
          </p:cNvSpPr>
          <p:nvPr/>
        </p:nvSpPr>
        <p:spPr bwMode="auto">
          <a:xfrm>
            <a:off x="7739063" y="3285059"/>
            <a:ext cx="1512887" cy="244475"/>
          </a:xfrm>
          <a:prstGeom prst="rect">
            <a:avLst/>
          </a:prstGeom>
          <a:noFill/>
          <a:ln w="9525">
            <a:noFill/>
            <a:miter lim="800000"/>
            <a:headEnd/>
            <a:tailEnd/>
          </a:ln>
        </p:spPr>
        <p:txBody>
          <a:bodyPr>
            <a:spAutoFit/>
          </a:bodyPr>
          <a:lstStyle/>
          <a:p>
            <a:pPr algn="l">
              <a:spcBef>
                <a:spcPct val="50000"/>
              </a:spcBef>
            </a:pPr>
            <a:r>
              <a:rPr lang="ja-JP" altLang="en-US" sz="1000">
                <a:solidFill>
                  <a:schemeClr val="tx1"/>
                </a:solidFill>
                <a:latin typeface="メイリオ" pitchFamily="50" charset="-128"/>
                <a:ea typeface="メイリオ" pitchFamily="50" charset="-128"/>
                <a:cs typeface="メイリオ" pitchFamily="50" charset="-128"/>
              </a:rPr>
              <a:t>帳票出力ツール</a:t>
            </a:r>
          </a:p>
        </p:txBody>
      </p:sp>
      <p:sp>
        <p:nvSpPr>
          <p:cNvPr id="16406" name="Text Box 22"/>
          <p:cNvSpPr txBox="1">
            <a:spLocks noChangeArrowheads="1"/>
          </p:cNvSpPr>
          <p:nvPr/>
        </p:nvSpPr>
        <p:spPr bwMode="auto">
          <a:xfrm>
            <a:off x="7739063" y="3832746"/>
            <a:ext cx="1512887" cy="244475"/>
          </a:xfrm>
          <a:prstGeom prst="rect">
            <a:avLst/>
          </a:prstGeom>
          <a:noFill/>
          <a:ln w="9525">
            <a:noFill/>
            <a:miter lim="800000"/>
            <a:headEnd/>
            <a:tailEnd/>
          </a:ln>
        </p:spPr>
        <p:txBody>
          <a:bodyPr>
            <a:spAutoFit/>
          </a:bodyPr>
          <a:lstStyle/>
          <a:p>
            <a:pPr algn="l">
              <a:spcBef>
                <a:spcPct val="50000"/>
              </a:spcBef>
            </a:pPr>
            <a:r>
              <a:rPr lang="ja-JP" altLang="en-US" sz="1000">
                <a:solidFill>
                  <a:schemeClr val="tx1"/>
                </a:solidFill>
                <a:latin typeface="メイリオ" pitchFamily="50" charset="-128"/>
                <a:ea typeface="メイリオ" pitchFamily="50" charset="-128"/>
                <a:cs typeface="メイリオ" pitchFamily="50" charset="-128"/>
              </a:rPr>
              <a:t>表計算ツール</a:t>
            </a:r>
          </a:p>
        </p:txBody>
      </p:sp>
      <p:sp>
        <p:nvSpPr>
          <p:cNvPr id="16407" name="Text Box 23"/>
          <p:cNvSpPr txBox="1">
            <a:spLocks noChangeArrowheads="1"/>
          </p:cNvSpPr>
          <p:nvPr/>
        </p:nvSpPr>
        <p:spPr bwMode="auto">
          <a:xfrm>
            <a:off x="7307263" y="4407421"/>
            <a:ext cx="1944687" cy="246063"/>
          </a:xfrm>
          <a:prstGeom prst="rect">
            <a:avLst/>
          </a:prstGeom>
          <a:noFill/>
          <a:ln w="9525">
            <a:noFill/>
            <a:miter lim="800000"/>
            <a:headEnd/>
            <a:tailEnd/>
          </a:ln>
        </p:spPr>
        <p:txBody>
          <a:bodyPr>
            <a:spAutoFit/>
          </a:bodyPr>
          <a:lstStyle/>
          <a:p>
            <a:pPr algn="l">
              <a:spcBef>
                <a:spcPct val="50000"/>
              </a:spcBef>
            </a:pPr>
            <a:r>
              <a:rPr lang="en-US" altLang="ja-JP" sz="1000">
                <a:solidFill>
                  <a:schemeClr val="tx1"/>
                </a:solidFill>
                <a:latin typeface="メイリオ" pitchFamily="50" charset="-128"/>
                <a:ea typeface="メイリオ" pitchFamily="50" charset="-128"/>
                <a:cs typeface="メイリオ" pitchFamily="50" charset="-128"/>
              </a:rPr>
              <a:t>Web</a:t>
            </a:r>
            <a:r>
              <a:rPr lang="ja-JP" altLang="en-US" sz="1000">
                <a:solidFill>
                  <a:schemeClr val="tx1"/>
                </a:solidFill>
                <a:latin typeface="メイリオ" pitchFamily="50" charset="-128"/>
                <a:ea typeface="メイリオ" pitchFamily="50" charset="-128"/>
                <a:cs typeface="メイリオ" pitchFamily="50" charset="-128"/>
              </a:rPr>
              <a:t>サーバ</a:t>
            </a:r>
            <a:r>
              <a:rPr lang="en-US" altLang="ja-JP" sz="1000">
                <a:solidFill>
                  <a:schemeClr val="tx1"/>
                </a:solidFill>
                <a:latin typeface="メイリオ" pitchFamily="50" charset="-128"/>
                <a:ea typeface="メイリオ" pitchFamily="50" charset="-128"/>
                <a:cs typeface="メイリオ" pitchFamily="50" charset="-128"/>
              </a:rPr>
              <a:t>/Mail</a:t>
            </a:r>
            <a:r>
              <a:rPr lang="ja-JP" altLang="en-US" sz="1000">
                <a:solidFill>
                  <a:schemeClr val="tx1"/>
                </a:solidFill>
                <a:latin typeface="メイリオ" pitchFamily="50" charset="-128"/>
                <a:ea typeface="メイリオ" pitchFamily="50" charset="-128"/>
                <a:cs typeface="メイリオ" pitchFamily="50" charset="-128"/>
              </a:rPr>
              <a:t>サーバ</a:t>
            </a:r>
          </a:p>
        </p:txBody>
      </p:sp>
      <p:sp>
        <p:nvSpPr>
          <p:cNvPr id="16408" name="Line 24"/>
          <p:cNvSpPr>
            <a:spLocks noChangeShapeType="1"/>
          </p:cNvSpPr>
          <p:nvPr/>
        </p:nvSpPr>
        <p:spPr bwMode="auto">
          <a:xfrm flipH="1" flipV="1">
            <a:off x="2338388" y="3285059"/>
            <a:ext cx="504825" cy="360362"/>
          </a:xfrm>
          <a:prstGeom prst="line">
            <a:avLst/>
          </a:prstGeom>
          <a:noFill/>
          <a:ln w="9525">
            <a:solidFill>
              <a:schemeClr val="tx1"/>
            </a:solidFill>
            <a:round/>
            <a:headEnd type="arrow" w="med" len="med"/>
            <a:tailEnd type="arrow" w="med" len="med"/>
          </a:ln>
        </p:spPr>
        <p:txBody>
          <a:bodyPr/>
          <a:lstStyle/>
          <a:p>
            <a:endParaRPr lang="ja-JP" altLang="en-US"/>
          </a:p>
        </p:txBody>
      </p:sp>
      <p:sp>
        <p:nvSpPr>
          <p:cNvPr id="16409" name="Line 25"/>
          <p:cNvSpPr>
            <a:spLocks noChangeShapeType="1"/>
          </p:cNvSpPr>
          <p:nvPr/>
        </p:nvSpPr>
        <p:spPr bwMode="auto">
          <a:xfrm flipH="1" flipV="1">
            <a:off x="1835150" y="3575571"/>
            <a:ext cx="936625" cy="215900"/>
          </a:xfrm>
          <a:prstGeom prst="line">
            <a:avLst/>
          </a:prstGeom>
          <a:noFill/>
          <a:ln w="9525">
            <a:solidFill>
              <a:schemeClr val="tx1"/>
            </a:solidFill>
            <a:round/>
            <a:headEnd type="arrow" w="med" len="med"/>
            <a:tailEnd type="arrow" w="med" len="med"/>
          </a:ln>
        </p:spPr>
        <p:txBody>
          <a:bodyPr/>
          <a:lstStyle/>
          <a:p>
            <a:endParaRPr lang="ja-JP" altLang="en-US"/>
          </a:p>
        </p:txBody>
      </p:sp>
      <p:sp>
        <p:nvSpPr>
          <p:cNvPr id="16410" name="Line 26"/>
          <p:cNvSpPr>
            <a:spLocks noChangeShapeType="1"/>
          </p:cNvSpPr>
          <p:nvPr/>
        </p:nvSpPr>
        <p:spPr bwMode="auto">
          <a:xfrm flipH="1">
            <a:off x="1835150" y="3934346"/>
            <a:ext cx="936625" cy="144463"/>
          </a:xfrm>
          <a:prstGeom prst="line">
            <a:avLst/>
          </a:prstGeom>
          <a:noFill/>
          <a:ln w="9525">
            <a:solidFill>
              <a:schemeClr val="tx1"/>
            </a:solidFill>
            <a:round/>
            <a:headEnd type="arrow" w="med" len="med"/>
            <a:tailEnd type="arrow" w="med" len="med"/>
          </a:ln>
        </p:spPr>
        <p:txBody>
          <a:bodyPr/>
          <a:lstStyle/>
          <a:p>
            <a:endParaRPr lang="ja-JP" altLang="en-US"/>
          </a:p>
        </p:txBody>
      </p:sp>
      <p:sp>
        <p:nvSpPr>
          <p:cNvPr id="16411" name="Line 27"/>
          <p:cNvSpPr>
            <a:spLocks noChangeShapeType="1"/>
          </p:cNvSpPr>
          <p:nvPr/>
        </p:nvSpPr>
        <p:spPr bwMode="auto">
          <a:xfrm flipH="1">
            <a:off x="2411413" y="4007371"/>
            <a:ext cx="431800" cy="360363"/>
          </a:xfrm>
          <a:prstGeom prst="line">
            <a:avLst/>
          </a:prstGeom>
          <a:noFill/>
          <a:ln w="9525">
            <a:solidFill>
              <a:schemeClr val="tx1"/>
            </a:solidFill>
            <a:round/>
            <a:headEnd type="arrow" w="med" len="med"/>
            <a:tailEnd type="arrow" w="med" len="med"/>
          </a:ln>
        </p:spPr>
        <p:txBody>
          <a:bodyPr/>
          <a:lstStyle/>
          <a:p>
            <a:endParaRPr lang="ja-JP" altLang="en-US"/>
          </a:p>
        </p:txBody>
      </p:sp>
      <p:sp>
        <p:nvSpPr>
          <p:cNvPr id="16412" name="Line 28"/>
          <p:cNvSpPr>
            <a:spLocks noChangeShapeType="1"/>
          </p:cNvSpPr>
          <p:nvPr/>
        </p:nvSpPr>
        <p:spPr bwMode="auto">
          <a:xfrm flipH="1" flipV="1">
            <a:off x="2338388" y="3285059"/>
            <a:ext cx="504825" cy="360362"/>
          </a:xfrm>
          <a:prstGeom prst="line">
            <a:avLst/>
          </a:prstGeom>
          <a:noFill/>
          <a:ln w="12700">
            <a:solidFill>
              <a:srgbClr val="0066CC"/>
            </a:solidFill>
            <a:round/>
            <a:headEnd type="arrow" w="med" len="med"/>
            <a:tailEnd type="arrow" w="med" len="med"/>
          </a:ln>
        </p:spPr>
        <p:txBody>
          <a:bodyPr/>
          <a:lstStyle/>
          <a:p>
            <a:endParaRPr lang="ja-JP" altLang="en-US"/>
          </a:p>
        </p:txBody>
      </p:sp>
      <p:sp>
        <p:nvSpPr>
          <p:cNvPr id="16413" name="Line 29"/>
          <p:cNvSpPr>
            <a:spLocks noChangeShapeType="1"/>
          </p:cNvSpPr>
          <p:nvPr/>
        </p:nvSpPr>
        <p:spPr bwMode="auto">
          <a:xfrm flipH="1" flipV="1">
            <a:off x="1835150" y="3575571"/>
            <a:ext cx="936625" cy="215900"/>
          </a:xfrm>
          <a:prstGeom prst="line">
            <a:avLst/>
          </a:prstGeom>
          <a:noFill/>
          <a:ln w="12700">
            <a:solidFill>
              <a:srgbClr val="0066CC"/>
            </a:solidFill>
            <a:round/>
            <a:headEnd type="arrow" w="med" len="med"/>
            <a:tailEnd type="arrow" w="med" len="med"/>
          </a:ln>
        </p:spPr>
        <p:txBody>
          <a:bodyPr/>
          <a:lstStyle/>
          <a:p>
            <a:endParaRPr lang="ja-JP" altLang="en-US"/>
          </a:p>
        </p:txBody>
      </p:sp>
      <p:sp>
        <p:nvSpPr>
          <p:cNvPr id="16414" name="Line 30"/>
          <p:cNvSpPr>
            <a:spLocks noChangeShapeType="1"/>
          </p:cNvSpPr>
          <p:nvPr/>
        </p:nvSpPr>
        <p:spPr bwMode="auto">
          <a:xfrm flipH="1">
            <a:off x="1835150" y="3934346"/>
            <a:ext cx="936625" cy="144463"/>
          </a:xfrm>
          <a:prstGeom prst="line">
            <a:avLst/>
          </a:prstGeom>
          <a:noFill/>
          <a:ln w="12700">
            <a:solidFill>
              <a:srgbClr val="0066CC"/>
            </a:solidFill>
            <a:round/>
            <a:headEnd type="arrow" w="med" len="med"/>
            <a:tailEnd type="arrow" w="med" len="med"/>
          </a:ln>
        </p:spPr>
        <p:txBody>
          <a:bodyPr/>
          <a:lstStyle/>
          <a:p>
            <a:endParaRPr lang="ja-JP" altLang="en-US"/>
          </a:p>
        </p:txBody>
      </p:sp>
      <p:sp>
        <p:nvSpPr>
          <p:cNvPr id="16415" name="Line 31"/>
          <p:cNvSpPr>
            <a:spLocks noChangeShapeType="1"/>
          </p:cNvSpPr>
          <p:nvPr/>
        </p:nvSpPr>
        <p:spPr bwMode="auto">
          <a:xfrm flipH="1">
            <a:off x="2411413" y="4007371"/>
            <a:ext cx="431800" cy="360363"/>
          </a:xfrm>
          <a:prstGeom prst="line">
            <a:avLst/>
          </a:prstGeom>
          <a:noFill/>
          <a:ln w="12700">
            <a:solidFill>
              <a:srgbClr val="0066CC"/>
            </a:solidFill>
            <a:round/>
            <a:headEnd type="arrow" w="med" len="med"/>
            <a:tailEnd type="arrow" w="med" len="med"/>
          </a:ln>
        </p:spPr>
        <p:txBody>
          <a:bodyPr/>
          <a:lstStyle/>
          <a:p>
            <a:endParaRPr lang="ja-JP" altLang="en-US"/>
          </a:p>
        </p:txBody>
      </p:sp>
      <p:sp>
        <p:nvSpPr>
          <p:cNvPr id="16416" name="Line 32"/>
          <p:cNvSpPr>
            <a:spLocks noChangeShapeType="1"/>
          </p:cNvSpPr>
          <p:nvPr/>
        </p:nvSpPr>
        <p:spPr bwMode="auto">
          <a:xfrm flipV="1">
            <a:off x="6299200" y="3285059"/>
            <a:ext cx="576263" cy="287337"/>
          </a:xfrm>
          <a:prstGeom prst="line">
            <a:avLst/>
          </a:prstGeom>
          <a:noFill/>
          <a:ln w="12700">
            <a:solidFill>
              <a:srgbClr val="0066CC"/>
            </a:solidFill>
            <a:round/>
            <a:headEnd type="arrow" w="med" len="med"/>
            <a:tailEnd type="arrow" w="med" len="med"/>
          </a:ln>
        </p:spPr>
        <p:txBody>
          <a:bodyPr/>
          <a:lstStyle/>
          <a:p>
            <a:endParaRPr lang="ja-JP" altLang="en-US"/>
          </a:p>
        </p:txBody>
      </p:sp>
      <p:sp>
        <p:nvSpPr>
          <p:cNvPr id="16417" name="Line 33"/>
          <p:cNvSpPr>
            <a:spLocks noChangeShapeType="1"/>
          </p:cNvSpPr>
          <p:nvPr/>
        </p:nvSpPr>
        <p:spPr bwMode="auto">
          <a:xfrm flipV="1">
            <a:off x="6372225" y="3499371"/>
            <a:ext cx="935038" cy="215900"/>
          </a:xfrm>
          <a:prstGeom prst="line">
            <a:avLst/>
          </a:prstGeom>
          <a:noFill/>
          <a:ln w="12700">
            <a:solidFill>
              <a:srgbClr val="0066CC"/>
            </a:solidFill>
            <a:round/>
            <a:headEnd type="arrow" w="med" len="med"/>
            <a:tailEnd type="arrow" w="med" len="med"/>
          </a:ln>
        </p:spPr>
        <p:txBody>
          <a:bodyPr/>
          <a:lstStyle/>
          <a:p>
            <a:endParaRPr lang="ja-JP" altLang="en-US"/>
          </a:p>
        </p:txBody>
      </p:sp>
      <p:sp>
        <p:nvSpPr>
          <p:cNvPr id="16418" name="Line 34"/>
          <p:cNvSpPr>
            <a:spLocks noChangeShapeType="1"/>
          </p:cNvSpPr>
          <p:nvPr/>
        </p:nvSpPr>
        <p:spPr bwMode="auto">
          <a:xfrm>
            <a:off x="6300788" y="3858146"/>
            <a:ext cx="935037" cy="73025"/>
          </a:xfrm>
          <a:prstGeom prst="line">
            <a:avLst/>
          </a:prstGeom>
          <a:noFill/>
          <a:ln w="12700">
            <a:solidFill>
              <a:srgbClr val="0066CC"/>
            </a:solidFill>
            <a:round/>
            <a:headEnd type="arrow" w="med" len="med"/>
            <a:tailEnd type="arrow" w="med" len="med"/>
          </a:ln>
        </p:spPr>
        <p:txBody>
          <a:bodyPr/>
          <a:lstStyle/>
          <a:p>
            <a:endParaRPr lang="ja-JP" altLang="en-US"/>
          </a:p>
        </p:txBody>
      </p:sp>
      <p:sp>
        <p:nvSpPr>
          <p:cNvPr id="16419" name="Line 35"/>
          <p:cNvSpPr>
            <a:spLocks noChangeShapeType="1"/>
          </p:cNvSpPr>
          <p:nvPr/>
        </p:nvSpPr>
        <p:spPr bwMode="auto">
          <a:xfrm>
            <a:off x="6299200" y="4045471"/>
            <a:ext cx="503238" cy="287338"/>
          </a:xfrm>
          <a:prstGeom prst="line">
            <a:avLst/>
          </a:prstGeom>
          <a:noFill/>
          <a:ln w="12700">
            <a:solidFill>
              <a:srgbClr val="0066CC"/>
            </a:solidFill>
            <a:round/>
            <a:headEnd type="arrow" w="med" len="med"/>
            <a:tailEnd type="arrow" w="med" len="med"/>
          </a:ln>
        </p:spPr>
        <p:txBody>
          <a:bodyPr/>
          <a:lstStyle/>
          <a:p>
            <a:endParaRPr lang="ja-JP" altLang="en-US"/>
          </a:p>
        </p:txBody>
      </p:sp>
      <p:sp>
        <p:nvSpPr>
          <p:cNvPr id="63" name="テキスト ボックス 62"/>
          <p:cNvSpPr txBox="1"/>
          <p:nvPr/>
        </p:nvSpPr>
        <p:spPr>
          <a:xfrm>
            <a:off x="2843213" y="4311011"/>
            <a:ext cx="3457575" cy="403957"/>
          </a:xfrm>
          <a:prstGeom prst="rect">
            <a:avLst/>
          </a:prstGeom>
        </p:spPr>
        <p:txBody>
          <a:bodyPr anchor="ctr">
            <a:spAutoFit/>
          </a:bodyPr>
          <a:lstStyle/>
          <a:p>
            <a:pPr>
              <a:lnSpc>
                <a:spcPts val="2600"/>
              </a:lnSpc>
              <a:defRPr/>
            </a:pPr>
            <a:r>
              <a:rPr lang="en-US" altLang="ja-JP" sz="1600" b="1" i="1" dirty="0" smtClean="0">
                <a:solidFill>
                  <a:schemeClr val="accent4"/>
                </a:solidFill>
                <a:latin typeface="Times New Roman" pitchFamily="18" charset="0"/>
                <a:ea typeface="メイリオ" pitchFamily="50" charset="-128"/>
                <a:cs typeface="Times New Roman" pitchFamily="18" charset="0"/>
              </a:rPr>
              <a:t>SuperStream</a:t>
            </a:r>
            <a:r>
              <a:rPr lang="en-US" altLang="ja-JP" sz="1600" b="1" dirty="0" smtClean="0">
                <a:solidFill>
                  <a:schemeClr val="accent4"/>
                </a:solidFill>
                <a:latin typeface="Times New Roman" pitchFamily="18" charset="0"/>
                <a:ea typeface="メイリオ" pitchFamily="50" charset="-128"/>
                <a:cs typeface="Times New Roman" pitchFamily="18" charset="0"/>
              </a:rPr>
              <a:t>-connect</a:t>
            </a:r>
            <a:endParaRPr lang="ja-JP" altLang="en-US" sz="1600" b="1" dirty="0">
              <a:solidFill>
                <a:schemeClr val="accent4"/>
              </a:solidFill>
              <a:latin typeface="Times New Roman" pitchFamily="18" charset="0"/>
              <a:ea typeface="メイリオ" pitchFamily="50" charset="-128"/>
              <a:cs typeface="Times New Roman" pitchFamily="18" charset="0"/>
            </a:endParaRPr>
          </a:p>
        </p:txBody>
      </p:sp>
      <p:sp>
        <p:nvSpPr>
          <p:cNvPr id="64" name="テキスト ボックス 63"/>
          <p:cNvSpPr txBox="1"/>
          <p:nvPr/>
        </p:nvSpPr>
        <p:spPr>
          <a:xfrm>
            <a:off x="2843213" y="2946921"/>
            <a:ext cx="3457575" cy="425450"/>
          </a:xfrm>
          <a:prstGeom prst="rect">
            <a:avLst/>
          </a:prstGeom>
        </p:spPr>
        <p:txBody>
          <a:bodyPr anchor="ctr">
            <a:spAutoFit/>
          </a:bodyPr>
          <a:lstStyle/>
          <a:p>
            <a:pPr>
              <a:lnSpc>
                <a:spcPts val="2600"/>
              </a:lnSpc>
              <a:defRPr/>
            </a:pPr>
            <a:r>
              <a:rPr lang="ja-JP" altLang="en-US" sz="1400" b="1" dirty="0">
                <a:solidFill>
                  <a:schemeClr val="accent4"/>
                </a:solidFill>
                <a:latin typeface="メイリオ" pitchFamily="50" charset="-128"/>
                <a:ea typeface="メイリオ" pitchFamily="50" charset="-128"/>
                <a:cs typeface="メイリオ" pitchFamily="50" charset="-128"/>
              </a:rPr>
              <a:t>システム連携ツール</a:t>
            </a:r>
          </a:p>
        </p:txBody>
      </p:sp>
      <p:pic>
        <p:nvPicPr>
          <p:cNvPr id="16422" name="Picture 7"/>
          <p:cNvPicPr>
            <a:picLocks noChangeAspect="1" noChangeArrowheads="1"/>
          </p:cNvPicPr>
          <p:nvPr/>
        </p:nvPicPr>
        <p:blipFill>
          <a:blip r:embed="rId3" cstate="screen"/>
          <a:srcRect/>
          <a:stretch>
            <a:fillRect/>
          </a:stretch>
        </p:blipFill>
        <p:spPr bwMode="auto">
          <a:xfrm>
            <a:off x="7308850" y="3680346"/>
            <a:ext cx="431800" cy="612775"/>
          </a:xfrm>
          <a:prstGeom prst="rect">
            <a:avLst/>
          </a:prstGeom>
          <a:noFill/>
          <a:ln w="9525">
            <a:noFill/>
            <a:miter lim="800000"/>
            <a:headEnd/>
            <a:tailEnd/>
          </a:ln>
        </p:spPr>
      </p:pic>
      <p:pic>
        <p:nvPicPr>
          <p:cNvPr id="66" name="Picture 31"/>
          <p:cNvPicPr>
            <a:picLocks noChangeAspect="1" noChangeArrowheads="1"/>
          </p:cNvPicPr>
          <p:nvPr/>
        </p:nvPicPr>
        <p:blipFill>
          <a:blip r:embed="rId4" cstate="email">
            <a:duotone>
              <a:schemeClr val="accent1">
                <a:shade val="45000"/>
                <a:satMod val="135000"/>
              </a:schemeClr>
              <a:prstClr val="white"/>
            </a:duotone>
          </a:blip>
          <a:srcRect/>
          <a:stretch>
            <a:fillRect/>
          </a:stretch>
        </p:blipFill>
        <p:spPr bwMode="auto">
          <a:xfrm flipH="1">
            <a:off x="6804248" y="4149477"/>
            <a:ext cx="447620" cy="571128"/>
          </a:xfrm>
          <a:prstGeom prst="rect">
            <a:avLst/>
          </a:prstGeom>
          <a:noFill/>
          <a:ln w="9525">
            <a:noFill/>
            <a:miter lim="800000"/>
            <a:headEnd/>
            <a:tailEnd/>
          </a:ln>
          <a:effectLst/>
        </p:spPr>
      </p:pic>
      <p:pic>
        <p:nvPicPr>
          <p:cNvPr id="67" name="Picture 31"/>
          <p:cNvPicPr>
            <a:picLocks noChangeAspect="1" noChangeArrowheads="1"/>
          </p:cNvPicPr>
          <p:nvPr/>
        </p:nvPicPr>
        <p:blipFill>
          <a:blip r:embed="rId4" cstate="email">
            <a:duotone>
              <a:schemeClr val="accent1">
                <a:shade val="45000"/>
                <a:satMod val="135000"/>
              </a:schemeClr>
              <a:prstClr val="white"/>
            </a:duotone>
          </a:blip>
          <a:srcRect/>
          <a:stretch>
            <a:fillRect/>
          </a:stretch>
        </p:blipFill>
        <p:spPr bwMode="auto">
          <a:xfrm flipH="1">
            <a:off x="7308304" y="3141365"/>
            <a:ext cx="447620" cy="571128"/>
          </a:xfrm>
          <a:prstGeom prst="rect">
            <a:avLst/>
          </a:prstGeom>
          <a:noFill/>
          <a:ln w="9525">
            <a:noFill/>
            <a:miter lim="800000"/>
            <a:headEnd/>
            <a:tailEnd/>
          </a:ln>
          <a:effectLst/>
        </p:spPr>
      </p:pic>
      <p:pic>
        <p:nvPicPr>
          <p:cNvPr id="68" name="Picture 31"/>
          <p:cNvPicPr>
            <a:picLocks noChangeAspect="1" noChangeArrowheads="1"/>
          </p:cNvPicPr>
          <p:nvPr/>
        </p:nvPicPr>
        <p:blipFill>
          <a:blip r:embed="rId4" cstate="email">
            <a:duotone>
              <a:schemeClr val="accent1">
                <a:shade val="45000"/>
                <a:satMod val="135000"/>
              </a:schemeClr>
              <a:prstClr val="white"/>
            </a:duotone>
          </a:blip>
          <a:srcRect/>
          <a:stretch>
            <a:fillRect/>
          </a:stretch>
        </p:blipFill>
        <p:spPr bwMode="auto">
          <a:xfrm flipH="1">
            <a:off x="6804248" y="2858269"/>
            <a:ext cx="447620" cy="571128"/>
          </a:xfrm>
          <a:prstGeom prst="rect">
            <a:avLst/>
          </a:prstGeom>
          <a:noFill/>
          <a:ln w="9525">
            <a:noFill/>
            <a:miter lim="800000"/>
            <a:headEnd/>
            <a:tailEnd/>
          </a:ln>
          <a:effectLst/>
        </p:spPr>
      </p:pic>
      <p:pic>
        <p:nvPicPr>
          <p:cNvPr id="69" name="Picture 31"/>
          <p:cNvPicPr>
            <a:picLocks noChangeAspect="1" noChangeArrowheads="1"/>
          </p:cNvPicPr>
          <p:nvPr/>
        </p:nvPicPr>
        <p:blipFill>
          <a:blip r:embed="rId4" cstate="email">
            <a:duotone>
              <a:schemeClr val="accent1">
                <a:shade val="45000"/>
                <a:satMod val="135000"/>
              </a:schemeClr>
              <a:prstClr val="white"/>
            </a:duotone>
          </a:blip>
          <a:srcRect/>
          <a:stretch>
            <a:fillRect/>
          </a:stretch>
        </p:blipFill>
        <p:spPr bwMode="auto">
          <a:xfrm flipH="1">
            <a:off x="1892132" y="2930277"/>
            <a:ext cx="447620" cy="571128"/>
          </a:xfrm>
          <a:prstGeom prst="rect">
            <a:avLst/>
          </a:prstGeom>
          <a:noFill/>
          <a:ln w="9525">
            <a:noFill/>
            <a:miter lim="800000"/>
            <a:headEnd/>
            <a:tailEnd/>
          </a:ln>
          <a:effectLst/>
        </p:spPr>
      </p:pic>
      <p:pic>
        <p:nvPicPr>
          <p:cNvPr id="70" name="Picture 31"/>
          <p:cNvPicPr>
            <a:picLocks noChangeAspect="1" noChangeArrowheads="1"/>
          </p:cNvPicPr>
          <p:nvPr/>
        </p:nvPicPr>
        <p:blipFill>
          <a:blip r:embed="rId4" cstate="email">
            <a:duotone>
              <a:schemeClr val="accent1">
                <a:shade val="45000"/>
                <a:satMod val="135000"/>
              </a:schemeClr>
              <a:prstClr val="white"/>
            </a:duotone>
          </a:blip>
          <a:srcRect/>
          <a:stretch>
            <a:fillRect/>
          </a:stretch>
        </p:blipFill>
        <p:spPr bwMode="auto">
          <a:xfrm flipH="1">
            <a:off x="1331640" y="3285381"/>
            <a:ext cx="447620" cy="571128"/>
          </a:xfrm>
          <a:prstGeom prst="rect">
            <a:avLst/>
          </a:prstGeom>
          <a:noFill/>
          <a:ln w="9525">
            <a:noFill/>
            <a:miter lim="800000"/>
            <a:headEnd/>
            <a:tailEnd/>
          </a:ln>
          <a:effectLst/>
        </p:spPr>
      </p:pic>
      <p:pic>
        <p:nvPicPr>
          <p:cNvPr id="71" name="Picture 31"/>
          <p:cNvPicPr>
            <a:picLocks noChangeAspect="1" noChangeArrowheads="1"/>
          </p:cNvPicPr>
          <p:nvPr/>
        </p:nvPicPr>
        <p:blipFill>
          <a:blip r:embed="rId4" cstate="email">
            <a:duotone>
              <a:schemeClr val="accent1">
                <a:shade val="45000"/>
                <a:satMod val="135000"/>
              </a:schemeClr>
              <a:prstClr val="white"/>
            </a:duotone>
          </a:blip>
          <a:srcRect/>
          <a:stretch>
            <a:fillRect/>
          </a:stretch>
        </p:blipFill>
        <p:spPr bwMode="auto">
          <a:xfrm flipH="1">
            <a:off x="1388076" y="3861445"/>
            <a:ext cx="447620" cy="571128"/>
          </a:xfrm>
          <a:prstGeom prst="rect">
            <a:avLst/>
          </a:prstGeom>
          <a:noFill/>
          <a:ln w="9525">
            <a:noFill/>
            <a:miter lim="800000"/>
            <a:headEnd/>
            <a:tailEnd/>
          </a:ln>
          <a:effectLst/>
        </p:spPr>
      </p:pic>
      <p:pic>
        <p:nvPicPr>
          <p:cNvPr id="72" name="Picture 31"/>
          <p:cNvPicPr>
            <a:picLocks noChangeAspect="1" noChangeArrowheads="1"/>
          </p:cNvPicPr>
          <p:nvPr/>
        </p:nvPicPr>
        <p:blipFill>
          <a:blip r:embed="rId4" cstate="email">
            <a:duotone>
              <a:schemeClr val="accent1">
                <a:shade val="45000"/>
                <a:satMod val="135000"/>
              </a:schemeClr>
              <a:prstClr val="white"/>
            </a:duotone>
          </a:blip>
          <a:srcRect/>
          <a:stretch>
            <a:fillRect/>
          </a:stretch>
        </p:blipFill>
        <p:spPr bwMode="auto">
          <a:xfrm flipH="1">
            <a:off x="1907704" y="4221485"/>
            <a:ext cx="447620" cy="571128"/>
          </a:xfrm>
          <a:prstGeom prst="rect">
            <a:avLst/>
          </a:prstGeom>
          <a:noFill/>
          <a:ln w="9525">
            <a:noFill/>
            <a:miter lim="800000"/>
            <a:headEnd/>
            <a:tailEnd/>
          </a:ln>
          <a:effectLst/>
        </p:spPr>
      </p:pic>
      <p:sp>
        <p:nvSpPr>
          <p:cNvPr id="216101" name="Text Box 37"/>
          <p:cNvSpPr txBox="1">
            <a:spLocks noChangeArrowheads="1"/>
          </p:cNvSpPr>
          <p:nvPr/>
        </p:nvSpPr>
        <p:spPr bwMode="auto">
          <a:xfrm>
            <a:off x="251842" y="1341438"/>
            <a:ext cx="8496622" cy="1107996"/>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square">
            <a:spAutoFit/>
          </a:bodyPr>
          <a:lstStyle/>
          <a:p>
            <a:pPr algn="l">
              <a:defRPr/>
            </a:pPr>
            <a:r>
              <a:rPr lang="en-US" altLang="ja-JP" sz="1800" dirty="0">
                <a:solidFill>
                  <a:schemeClr val="accent4"/>
                </a:solidFill>
                <a:latin typeface="メイリオ" pitchFamily="50" charset="-128"/>
                <a:ea typeface="メイリオ" pitchFamily="50" charset="-128"/>
                <a:cs typeface="メイリオ" pitchFamily="50" charset="-128"/>
              </a:rPr>
              <a:t>SuperStream</a:t>
            </a:r>
            <a:r>
              <a:rPr lang="ja-JP" altLang="en-US" sz="1800" dirty="0">
                <a:solidFill>
                  <a:schemeClr val="accent4"/>
                </a:solidFill>
                <a:latin typeface="メイリオ" pitchFamily="50" charset="-128"/>
                <a:ea typeface="メイリオ" pitchFamily="50" charset="-128"/>
                <a:cs typeface="メイリオ" pitchFamily="50" charset="-128"/>
              </a:rPr>
              <a:t>のオープン性（連携のしやすさ）</a:t>
            </a:r>
          </a:p>
          <a:p>
            <a:pPr algn="l">
              <a:defRPr/>
            </a:pPr>
            <a:r>
              <a:rPr lang="ja-JP" altLang="en-US" sz="1600" dirty="0">
                <a:solidFill>
                  <a:schemeClr val="tx1"/>
                </a:solidFill>
                <a:latin typeface="メイリオ" pitchFamily="50" charset="-128"/>
                <a:ea typeface="メイリオ" pitchFamily="50" charset="-128"/>
                <a:cs typeface="メイリオ" pitchFamily="50" charset="-128"/>
              </a:rPr>
              <a:t>　・全てのデータベースレイアウトの無償公開</a:t>
            </a:r>
          </a:p>
          <a:p>
            <a:pPr algn="l">
              <a:defRPr/>
            </a:pPr>
            <a:r>
              <a:rPr lang="ja-JP" altLang="en-US" sz="1600" dirty="0">
                <a:solidFill>
                  <a:schemeClr val="tx1"/>
                </a:solidFill>
                <a:latin typeface="メイリオ" pitchFamily="50" charset="-128"/>
                <a:ea typeface="メイリオ" pitchFamily="50" charset="-128"/>
                <a:cs typeface="メイリオ" pitchFamily="50" charset="-128"/>
              </a:rPr>
              <a:t>　・主要なマスタ／トランザクションには全てインターフェースやバッチ取込機能を実装</a:t>
            </a:r>
          </a:p>
          <a:p>
            <a:pPr algn="l">
              <a:defRPr/>
            </a:pPr>
            <a:r>
              <a:rPr lang="ja-JP" altLang="en-US" sz="1600" dirty="0">
                <a:solidFill>
                  <a:schemeClr val="tx1"/>
                </a:solidFill>
                <a:latin typeface="メイリオ" pitchFamily="50" charset="-128"/>
                <a:ea typeface="メイリオ" pitchFamily="50" charset="-128"/>
                <a:cs typeface="メイリオ" pitchFamily="50" charset="-128"/>
              </a:rPr>
              <a:t>　・取込エラーチェックやエラー修正画面など外部取込に関連する機能が充実</a:t>
            </a:r>
          </a:p>
        </p:txBody>
      </p:sp>
      <p:sp>
        <p:nvSpPr>
          <p:cNvPr id="40"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3"/>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利用例④　</a:t>
            </a:r>
            <a:r>
              <a:rPr lang="en-US" altLang="ja-JP" dirty="0" smtClean="0">
                <a:latin typeface="メイリオ" pitchFamily="50" charset="-128"/>
                <a:ea typeface="メイリオ" pitchFamily="50" charset="-128"/>
                <a:cs typeface="メイリオ" pitchFamily="50" charset="-128"/>
              </a:rPr>
              <a:t>SuperStream</a:t>
            </a:r>
            <a:r>
              <a:rPr lang="ja-JP" altLang="en-US" dirty="0" smtClean="0">
                <a:latin typeface="メイリオ" pitchFamily="50" charset="-128"/>
                <a:ea typeface="メイリオ" pitchFamily="50" charset="-128"/>
                <a:cs typeface="メイリオ" pitchFamily="50" charset="-128"/>
              </a:rPr>
              <a:t>帳票データを管理者にメール送信</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b="1" dirty="0" smtClean="0">
                <a:latin typeface="Times New Roman" pitchFamily="18" charset="0"/>
                <a:ea typeface="メイリオ" pitchFamily="50" charset="-128"/>
                <a:cs typeface="Times New Roman" pitchFamily="18" charset="0"/>
              </a:rPr>
              <a:t>CORE</a:t>
            </a:r>
            <a:r>
              <a:rPr lang="ja-JP" altLang="en-US" sz="2000" dirty="0" smtClean="0">
                <a:latin typeface="メイリオ" pitchFamily="50" charset="-128"/>
                <a:ea typeface="メイリオ" pitchFamily="50" charset="-128"/>
                <a:cs typeface="メイリオ" pitchFamily="50" charset="-128"/>
              </a:rPr>
              <a:t>アダプタ の活用例）</a:t>
            </a:r>
          </a:p>
        </p:txBody>
      </p:sp>
      <p:sp>
        <p:nvSpPr>
          <p:cNvPr id="53251"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D1B8365E-BF5B-4ACF-8E37-F951E9A05F99}" type="slidenum">
              <a:rPr lang="en-US" altLang="ja-JP" smtClean="0">
                <a:ea typeface="ＭＳ Ｐゴシック" charset="-128"/>
              </a:rPr>
              <a:pPr/>
              <a:t>40</a:t>
            </a:fld>
            <a:endParaRPr lang="en-US" altLang="ja-JP" smtClean="0">
              <a:ea typeface="ＭＳ Ｐゴシック" charset="-128"/>
            </a:endParaRPr>
          </a:p>
        </p:txBody>
      </p:sp>
      <p:pic>
        <p:nvPicPr>
          <p:cNvPr id="53252" name="Picture 2"/>
          <p:cNvPicPr>
            <a:picLocks noChangeAspect="1" noChangeArrowheads="1"/>
          </p:cNvPicPr>
          <p:nvPr/>
        </p:nvPicPr>
        <p:blipFill>
          <a:blip r:embed="rId3" cstate="screen"/>
          <a:srcRect/>
          <a:stretch>
            <a:fillRect/>
          </a:stretch>
        </p:blipFill>
        <p:spPr bwMode="auto">
          <a:xfrm>
            <a:off x="431800" y="2235200"/>
            <a:ext cx="4500563" cy="3298825"/>
          </a:xfrm>
          <a:prstGeom prst="rect">
            <a:avLst/>
          </a:prstGeom>
          <a:noFill/>
          <a:ln w="9525">
            <a:noFill/>
            <a:miter lim="800000"/>
            <a:headEnd/>
            <a:tailEnd/>
          </a:ln>
        </p:spPr>
      </p:pic>
      <p:sp>
        <p:nvSpPr>
          <p:cNvPr id="53253" name="Text Box 4"/>
          <p:cNvSpPr txBox="1">
            <a:spLocks noChangeArrowheads="1"/>
          </p:cNvSpPr>
          <p:nvPr/>
        </p:nvSpPr>
        <p:spPr bwMode="auto">
          <a:xfrm>
            <a:off x="179388" y="1230313"/>
            <a:ext cx="8172450" cy="396875"/>
          </a:xfrm>
          <a:prstGeom prst="rect">
            <a:avLst/>
          </a:prstGeom>
          <a:noFill/>
          <a:ln w="9525" algn="ctr">
            <a:noFill/>
            <a:miter lim="800000"/>
            <a:headEnd/>
            <a:tailEnd/>
          </a:ln>
        </p:spPr>
        <p:txBody>
          <a:bodyPr>
            <a:spAutoFit/>
          </a:bodyPr>
          <a:lstStyle/>
          <a:p>
            <a:pPr algn="l"/>
            <a:r>
              <a:rPr lang="en-US" altLang="ja-JP" sz="2000" b="1" dirty="0">
                <a:solidFill>
                  <a:srgbClr val="000099"/>
                </a:solidFill>
                <a:latin typeface="メイリオ" pitchFamily="50" charset="-128"/>
                <a:ea typeface="メイリオ" pitchFamily="50" charset="-128"/>
                <a:cs typeface="メイリオ" pitchFamily="50" charset="-128"/>
              </a:rPr>
              <a:t>【</a:t>
            </a:r>
            <a:r>
              <a:rPr lang="en-US" altLang="ja-JP" sz="2000" b="1" i="1" dirty="0">
                <a:solidFill>
                  <a:srgbClr val="000099"/>
                </a:solidFill>
                <a:latin typeface="Times New Roman" pitchFamily="18" charset="0"/>
                <a:ea typeface="メイリオ" pitchFamily="50" charset="-128"/>
                <a:cs typeface="Times New Roman" pitchFamily="18" charset="0"/>
              </a:rPr>
              <a:t>SuperStream</a:t>
            </a:r>
            <a:r>
              <a:rPr lang="en-US" altLang="ja-JP" sz="2000" b="1" dirty="0">
                <a:solidFill>
                  <a:srgbClr val="000099"/>
                </a:solidFill>
                <a:latin typeface="Times New Roman" pitchFamily="18" charset="0"/>
                <a:ea typeface="メイリオ" pitchFamily="50" charset="-128"/>
                <a:cs typeface="Times New Roman" pitchFamily="18" charset="0"/>
              </a:rPr>
              <a:t>-connect</a:t>
            </a:r>
            <a:r>
              <a:rPr lang="ja-JP" altLang="en-US" sz="2000" dirty="0">
                <a:solidFill>
                  <a:srgbClr val="000099"/>
                </a:solidFill>
                <a:latin typeface="メイリオ" pitchFamily="50" charset="-128"/>
                <a:ea typeface="メイリオ" pitchFamily="50" charset="-128"/>
                <a:cs typeface="メイリオ" pitchFamily="50" charset="-128"/>
              </a:rPr>
              <a:t>　スクリプト定義画面</a:t>
            </a:r>
            <a:r>
              <a:rPr lang="en-US" altLang="ja-JP" sz="2000" b="1" dirty="0">
                <a:solidFill>
                  <a:srgbClr val="000099"/>
                </a:solidFill>
                <a:latin typeface="メイリオ" pitchFamily="50" charset="-128"/>
                <a:ea typeface="メイリオ" pitchFamily="50" charset="-128"/>
                <a:cs typeface="メイリオ" pitchFamily="50" charset="-128"/>
              </a:rPr>
              <a:t>】</a:t>
            </a:r>
          </a:p>
        </p:txBody>
      </p:sp>
      <p:sp>
        <p:nvSpPr>
          <p:cNvPr id="53254" name="AutoShape 5"/>
          <p:cNvSpPr>
            <a:spLocks noChangeArrowheads="1"/>
          </p:cNvSpPr>
          <p:nvPr/>
        </p:nvSpPr>
        <p:spPr bwMode="auto">
          <a:xfrm>
            <a:off x="431800" y="3536950"/>
            <a:ext cx="3779838" cy="1095375"/>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sp>
        <p:nvSpPr>
          <p:cNvPr id="53255" name="AutoShape 6"/>
          <p:cNvSpPr>
            <a:spLocks noChangeArrowheads="1"/>
          </p:cNvSpPr>
          <p:nvPr/>
        </p:nvSpPr>
        <p:spPr bwMode="auto">
          <a:xfrm>
            <a:off x="1692275" y="2817813"/>
            <a:ext cx="1079500" cy="704850"/>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sp>
        <p:nvSpPr>
          <p:cNvPr id="264199" name="AutoShape 7"/>
          <p:cNvSpPr>
            <a:spLocks noChangeArrowheads="1"/>
          </p:cNvSpPr>
          <p:nvPr/>
        </p:nvSpPr>
        <p:spPr bwMode="auto">
          <a:xfrm>
            <a:off x="1031875" y="5337175"/>
            <a:ext cx="2160588" cy="539750"/>
          </a:xfrm>
          <a:prstGeom prst="wedgeRoundRectCallout">
            <a:avLst>
              <a:gd name="adj1" fmla="val -24579"/>
              <a:gd name="adj2" fmla="val -142352"/>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ja-JP" altLang="en-US" sz="1200" dirty="0">
                <a:solidFill>
                  <a:schemeClr val="tx1"/>
                </a:solidFill>
                <a:latin typeface="メイリオ" pitchFamily="50" charset="-128"/>
                <a:ea typeface="メイリオ" pitchFamily="50" charset="-128"/>
                <a:cs typeface="メイリオ" pitchFamily="50" charset="-128"/>
              </a:rPr>
              <a:t>メール送信先リスト行数分</a:t>
            </a:r>
            <a:r>
              <a:rPr lang="ja-JP" altLang="en-US" sz="1200" dirty="0" smtClean="0">
                <a:solidFill>
                  <a:schemeClr val="tx1"/>
                </a:solidFill>
                <a:latin typeface="メイリオ" pitchFamily="50" charset="-128"/>
                <a:ea typeface="メイリオ" pitchFamily="50" charset="-128"/>
                <a:cs typeface="メイリオ" pitchFamily="50" charset="-128"/>
              </a:rPr>
              <a:t>の繰り返し</a:t>
            </a:r>
            <a:r>
              <a:rPr lang="ja-JP" altLang="en-US" sz="1200" dirty="0">
                <a:solidFill>
                  <a:schemeClr val="tx1"/>
                </a:solidFill>
                <a:latin typeface="メイリオ" pitchFamily="50" charset="-128"/>
                <a:ea typeface="メイリオ" pitchFamily="50" charset="-128"/>
                <a:cs typeface="メイリオ" pitchFamily="50" charset="-128"/>
              </a:rPr>
              <a:t>処理を行う</a:t>
            </a:r>
            <a:endParaRPr lang="ja-JP" altLang="en-US" sz="1000" dirty="0">
              <a:solidFill>
                <a:schemeClr val="tx1"/>
              </a:solidFill>
              <a:latin typeface="メイリオ" pitchFamily="50" charset="-128"/>
              <a:ea typeface="メイリオ" pitchFamily="50" charset="-128"/>
              <a:cs typeface="メイリオ" pitchFamily="50" charset="-128"/>
            </a:endParaRPr>
          </a:p>
        </p:txBody>
      </p:sp>
      <p:sp>
        <p:nvSpPr>
          <p:cNvPr id="53257" name="Text Box 8"/>
          <p:cNvSpPr txBox="1">
            <a:spLocks noChangeArrowheads="1"/>
          </p:cNvSpPr>
          <p:nvPr/>
        </p:nvSpPr>
        <p:spPr bwMode="auto">
          <a:xfrm>
            <a:off x="431800" y="1570038"/>
            <a:ext cx="5755102" cy="338554"/>
          </a:xfrm>
          <a:prstGeom prst="rect">
            <a:avLst/>
          </a:prstGeom>
          <a:noFill/>
          <a:ln w="9525">
            <a:noFill/>
            <a:miter lim="800000"/>
            <a:headEnd/>
            <a:tailEnd/>
          </a:ln>
        </p:spPr>
        <p:txBody>
          <a:bodyPr wrap="none">
            <a:spAutoFit/>
          </a:bodyPr>
          <a:lstStyle/>
          <a:p>
            <a:pPr algn="l"/>
            <a:r>
              <a:rPr lang="en-US" altLang="ja-JP" sz="1600">
                <a:solidFill>
                  <a:schemeClr val="tx1"/>
                </a:solidFill>
                <a:latin typeface="メイリオ" pitchFamily="50" charset="-128"/>
                <a:ea typeface="メイリオ" pitchFamily="50" charset="-128"/>
                <a:cs typeface="メイリオ" pitchFamily="50" charset="-128"/>
              </a:rPr>
              <a:t>※④</a:t>
            </a:r>
            <a:r>
              <a:rPr lang="ja-JP" altLang="en-US" sz="1600">
                <a:solidFill>
                  <a:schemeClr val="tx1"/>
                </a:solidFill>
                <a:latin typeface="メイリオ" pitchFamily="50" charset="-128"/>
                <a:ea typeface="メイリオ" pitchFamily="50" charset="-128"/>
                <a:cs typeface="メイリオ" pitchFamily="50" charset="-128"/>
              </a:rPr>
              <a:t>－２：部門別</a:t>
            </a:r>
            <a:r>
              <a:rPr lang="en-US" altLang="ja-JP" sz="1600">
                <a:solidFill>
                  <a:schemeClr val="tx1"/>
                </a:solidFill>
                <a:latin typeface="メイリオ" pitchFamily="50" charset="-128"/>
                <a:ea typeface="メイリオ" pitchFamily="50" charset="-128"/>
                <a:cs typeface="メイリオ" pitchFamily="50" charset="-128"/>
              </a:rPr>
              <a:t>PL</a:t>
            </a:r>
            <a:r>
              <a:rPr lang="ja-JP" altLang="en-US" sz="1600">
                <a:solidFill>
                  <a:schemeClr val="tx1"/>
                </a:solidFill>
                <a:latin typeface="メイリオ" pitchFamily="50" charset="-128"/>
                <a:ea typeface="メイリオ" pitchFamily="50" charset="-128"/>
                <a:cs typeface="メイリオ" pitchFamily="50" charset="-128"/>
              </a:rPr>
              <a:t>を各部門長にそれぞれメール送付する例</a:t>
            </a:r>
          </a:p>
        </p:txBody>
      </p:sp>
      <p:pic>
        <p:nvPicPr>
          <p:cNvPr id="53258" name="Picture 9"/>
          <p:cNvPicPr>
            <a:picLocks noChangeAspect="1" noChangeArrowheads="1"/>
          </p:cNvPicPr>
          <p:nvPr/>
        </p:nvPicPr>
        <p:blipFill>
          <a:blip r:embed="rId4" cstate="screen"/>
          <a:srcRect/>
          <a:stretch>
            <a:fillRect/>
          </a:stretch>
        </p:blipFill>
        <p:spPr bwMode="auto">
          <a:xfrm>
            <a:off x="5230813" y="2513013"/>
            <a:ext cx="3662362" cy="2992437"/>
          </a:xfrm>
          <a:prstGeom prst="rect">
            <a:avLst/>
          </a:prstGeom>
          <a:noFill/>
          <a:ln w="9525">
            <a:noFill/>
            <a:miter lim="800000"/>
            <a:headEnd/>
            <a:tailEnd/>
          </a:ln>
        </p:spPr>
      </p:pic>
      <p:sp>
        <p:nvSpPr>
          <p:cNvPr id="264202" name="AutoShape 10"/>
          <p:cNvSpPr>
            <a:spLocks noChangeArrowheads="1"/>
          </p:cNvSpPr>
          <p:nvPr/>
        </p:nvSpPr>
        <p:spPr bwMode="auto">
          <a:xfrm>
            <a:off x="4211638" y="2057400"/>
            <a:ext cx="3263900" cy="579438"/>
          </a:xfrm>
          <a:prstGeom prst="wedgeRoundRectCallout">
            <a:avLst>
              <a:gd name="adj1" fmla="val -88718"/>
              <a:gd name="adj2" fmla="val 124245"/>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ja-JP" altLang="en-US" sz="1200" dirty="0">
                <a:solidFill>
                  <a:schemeClr val="tx1"/>
                </a:solidFill>
                <a:latin typeface="メイリオ" pitchFamily="50" charset="-128"/>
                <a:ea typeface="メイリオ" pitchFamily="50" charset="-128"/>
                <a:cs typeface="メイリオ" pitchFamily="50" charset="-128"/>
              </a:rPr>
              <a:t>メールの送り先と該当部門コードの一覧を</a:t>
            </a:r>
          </a:p>
          <a:p>
            <a:pPr algn="l">
              <a:defRPr/>
            </a:pPr>
            <a:r>
              <a:rPr lang="ja-JP" altLang="en-US" sz="1200" dirty="0">
                <a:solidFill>
                  <a:schemeClr val="tx1"/>
                </a:solidFill>
                <a:latin typeface="メイリオ" pitchFamily="50" charset="-128"/>
                <a:ea typeface="メイリオ" pitchFamily="50" charset="-128"/>
                <a:cs typeface="メイリオ" pitchFamily="50" charset="-128"/>
              </a:rPr>
              <a:t>エクセルか</a:t>
            </a:r>
            <a:r>
              <a:rPr lang="en-US" altLang="ja-JP" sz="1200" dirty="0">
                <a:solidFill>
                  <a:schemeClr val="tx1"/>
                </a:solidFill>
                <a:latin typeface="メイリオ" pitchFamily="50" charset="-128"/>
                <a:ea typeface="メイリオ" pitchFamily="50" charset="-128"/>
                <a:cs typeface="メイリオ" pitchFamily="50" charset="-128"/>
              </a:rPr>
              <a:t>DB</a:t>
            </a:r>
            <a:r>
              <a:rPr lang="ja-JP" altLang="en-US" sz="1200" dirty="0">
                <a:solidFill>
                  <a:schemeClr val="tx1"/>
                </a:solidFill>
                <a:latin typeface="メイリオ" pitchFamily="50" charset="-128"/>
                <a:ea typeface="メイリオ" pitchFamily="50" charset="-128"/>
                <a:cs typeface="メイリオ" pitchFamily="50" charset="-128"/>
              </a:rPr>
              <a:t>で用意しておく</a:t>
            </a:r>
          </a:p>
        </p:txBody>
      </p:sp>
      <p:sp>
        <p:nvSpPr>
          <p:cNvPr id="13"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利用例④　</a:t>
            </a:r>
            <a:r>
              <a:rPr lang="en-US" altLang="ja-JP" dirty="0" smtClean="0">
                <a:latin typeface="メイリオ" pitchFamily="50" charset="-128"/>
                <a:ea typeface="メイリオ" pitchFamily="50" charset="-128"/>
                <a:cs typeface="メイリオ" pitchFamily="50" charset="-128"/>
              </a:rPr>
              <a:t>SuperStream</a:t>
            </a:r>
            <a:r>
              <a:rPr lang="ja-JP" altLang="en-US" b="1" dirty="0" smtClean="0">
                <a:latin typeface="メイリオ" pitchFamily="50" charset="-128"/>
                <a:ea typeface="メイリオ" pitchFamily="50" charset="-128"/>
                <a:cs typeface="メイリオ" pitchFamily="50" charset="-128"/>
              </a:rPr>
              <a:t>帳票</a:t>
            </a:r>
            <a:r>
              <a:rPr lang="ja-JP" altLang="en-US" dirty="0" smtClean="0">
                <a:latin typeface="メイリオ" pitchFamily="50" charset="-128"/>
                <a:ea typeface="メイリオ" pitchFamily="50" charset="-128"/>
                <a:cs typeface="メイリオ" pitchFamily="50" charset="-128"/>
              </a:rPr>
              <a:t>データを管理者にメール送信</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b="1" dirty="0" smtClean="0">
                <a:latin typeface="Times New Roman" pitchFamily="18" charset="0"/>
                <a:ea typeface="メイリオ" pitchFamily="50" charset="-128"/>
                <a:cs typeface="Times New Roman" pitchFamily="18" charset="0"/>
              </a:rPr>
              <a:t>CORE</a:t>
            </a:r>
            <a:r>
              <a:rPr lang="ja-JP" altLang="en-US" sz="2000" dirty="0" smtClean="0">
                <a:latin typeface="メイリオ" pitchFamily="50" charset="-128"/>
                <a:ea typeface="メイリオ" pitchFamily="50" charset="-128"/>
                <a:cs typeface="メイリオ" pitchFamily="50" charset="-128"/>
              </a:rPr>
              <a:t>アダプタ の活用例）</a:t>
            </a:r>
          </a:p>
        </p:txBody>
      </p:sp>
      <p:sp>
        <p:nvSpPr>
          <p:cNvPr id="54275" name="スライド番号プレースホルダ 6"/>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163BD7AE-FCC2-4972-89F1-62F145A334AE}" type="slidenum">
              <a:rPr lang="en-US" altLang="ja-JP" smtClean="0">
                <a:ea typeface="ＭＳ Ｐゴシック" charset="-128"/>
              </a:rPr>
              <a:pPr/>
              <a:t>41</a:t>
            </a:fld>
            <a:endParaRPr lang="en-US" altLang="ja-JP" smtClean="0">
              <a:ea typeface="ＭＳ Ｐゴシック" charset="-128"/>
            </a:endParaRPr>
          </a:p>
        </p:txBody>
      </p:sp>
      <p:pic>
        <p:nvPicPr>
          <p:cNvPr id="54276" name="Picture 2"/>
          <p:cNvPicPr>
            <a:picLocks noChangeAspect="1" noChangeArrowheads="1"/>
          </p:cNvPicPr>
          <p:nvPr/>
        </p:nvPicPr>
        <p:blipFill>
          <a:blip r:embed="rId3" cstate="screen"/>
          <a:srcRect/>
          <a:stretch>
            <a:fillRect/>
          </a:stretch>
        </p:blipFill>
        <p:spPr bwMode="auto">
          <a:xfrm>
            <a:off x="2784475" y="2876550"/>
            <a:ext cx="3270250" cy="2692400"/>
          </a:xfrm>
          <a:prstGeom prst="rect">
            <a:avLst/>
          </a:prstGeom>
          <a:noFill/>
          <a:ln w="9525">
            <a:noFill/>
            <a:miter lim="800000"/>
            <a:headEnd/>
            <a:tailEnd/>
          </a:ln>
        </p:spPr>
      </p:pic>
      <p:sp>
        <p:nvSpPr>
          <p:cNvPr id="54277" name="Text Box 4"/>
          <p:cNvSpPr txBox="1">
            <a:spLocks noChangeArrowheads="1"/>
          </p:cNvSpPr>
          <p:nvPr/>
        </p:nvSpPr>
        <p:spPr bwMode="auto">
          <a:xfrm>
            <a:off x="179388" y="1292225"/>
            <a:ext cx="8532812" cy="1220788"/>
          </a:xfrm>
          <a:prstGeom prst="rect">
            <a:avLst/>
          </a:prstGeom>
          <a:noFill/>
          <a:ln w="9525" algn="ctr">
            <a:noFill/>
            <a:miter lim="800000"/>
            <a:headEnd/>
            <a:tailEnd/>
          </a:ln>
        </p:spPr>
        <p:txBody>
          <a:bodyPr>
            <a:spAutoFit/>
          </a:bodyPr>
          <a:lstStyle/>
          <a:p>
            <a:pPr algn="l"/>
            <a:r>
              <a:rPr lang="en-US" altLang="ja-JP" sz="2000" b="1" dirty="0">
                <a:solidFill>
                  <a:srgbClr val="000099"/>
                </a:solidFill>
                <a:latin typeface="メイリオ" pitchFamily="50" charset="-128"/>
                <a:ea typeface="メイリオ" pitchFamily="50" charset="-128"/>
                <a:cs typeface="メイリオ" pitchFamily="50" charset="-128"/>
              </a:rPr>
              <a:t>【</a:t>
            </a:r>
            <a:r>
              <a:rPr lang="en-US" altLang="ja-JP" sz="2000" b="1" i="1" dirty="0">
                <a:solidFill>
                  <a:srgbClr val="000099"/>
                </a:solidFill>
                <a:latin typeface="Times New Roman" pitchFamily="18" charset="0"/>
                <a:ea typeface="メイリオ" pitchFamily="50" charset="-128"/>
                <a:cs typeface="Times New Roman" pitchFamily="18" charset="0"/>
              </a:rPr>
              <a:t>SuperStream</a:t>
            </a:r>
            <a:r>
              <a:rPr lang="en-US" altLang="ja-JP" sz="2000" b="1" dirty="0">
                <a:solidFill>
                  <a:srgbClr val="000099"/>
                </a:solidFill>
                <a:latin typeface="Times New Roman" pitchFamily="18" charset="0"/>
                <a:ea typeface="メイリオ" pitchFamily="50" charset="-128"/>
                <a:cs typeface="Times New Roman" pitchFamily="18" charset="0"/>
              </a:rPr>
              <a:t>-connect</a:t>
            </a:r>
            <a:r>
              <a:rPr lang="en-US" altLang="ja-JP" sz="2000" dirty="0">
                <a:solidFill>
                  <a:srgbClr val="000099"/>
                </a:solidFill>
                <a:latin typeface="メイリオ" pitchFamily="50" charset="-128"/>
                <a:ea typeface="メイリオ" pitchFamily="50" charset="-128"/>
                <a:cs typeface="メイリオ" pitchFamily="50" charset="-128"/>
              </a:rPr>
              <a:t> </a:t>
            </a:r>
            <a:r>
              <a:rPr lang="ja-JP" altLang="en-US" sz="2000" dirty="0">
                <a:solidFill>
                  <a:srgbClr val="000099"/>
                </a:solidFill>
                <a:latin typeface="メイリオ" pitchFamily="50" charset="-128"/>
                <a:ea typeface="メイリオ" pitchFamily="50" charset="-128"/>
                <a:cs typeface="メイリオ" pitchFamily="50" charset="-128"/>
              </a:rPr>
              <a:t>利用時の運用イメージ</a:t>
            </a:r>
            <a:r>
              <a:rPr lang="en-US" altLang="ja-JP" sz="2000" b="1" dirty="0">
                <a:solidFill>
                  <a:srgbClr val="000099"/>
                </a:solidFill>
                <a:latin typeface="メイリオ" pitchFamily="50" charset="-128"/>
                <a:ea typeface="メイリオ" pitchFamily="50" charset="-128"/>
                <a:cs typeface="メイリオ" pitchFamily="50" charset="-128"/>
              </a:rPr>
              <a:t>】</a:t>
            </a:r>
          </a:p>
          <a:p>
            <a:pPr algn="l"/>
            <a:endParaRPr lang="en-US" altLang="ja-JP" sz="1800" b="1" dirty="0">
              <a:solidFill>
                <a:srgbClr val="000099"/>
              </a:solidFill>
              <a:latin typeface="メイリオ" pitchFamily="50" charset="-128"/>
              <a:ea typeface="メイリオ" pitchFamily="50" charset="-128"/>
              <a:cs typeface="メイリオ" pitchFamily="50" charset="-128"/>
            </a:endParaRPr>
          </a:p>
          <a:p>
            <a:pPr algn="l"/>
            <a:r>
              <a:rPr lang="ja-JP" altLang="en-US" sz="1800" dirty="0">
                <a:solidFill>
                  <a:srgbClr val="000099"/>
                </a:solidFill>
                <a:latin typeface="メイリオ" pitchFamily="50" charset="-128"/>
                <a:ea typeface="メイリオ" pitchFamily="50" charset="-128"/>
                <a:cs typeface="メイリオ" pitchFamily="50" charset="-128"/>
              </a:rPr>
              <a:t>サーバー側でスケジュール自動実行されるので人手の管理は一切不要。</a:t>
            </a:r>
          </a:p>
          <a:p>
            <a:pPr algn="l"/>
            <a:r>
              <a:rPr lang="ja-JP" altLang="en-US" sz="1800" dirty="0">
                <a:solidFill>
                  <a:srgbClr val="000099"/>
                </a:solidFill>
                <a:latin typeface="メイリオ" pitchFamily="50" charset="-128"/>
                <a:ea typeface="メイリオ" pitchFamily="50" charset="-128"/>
                <a:cs typeface="メイリオ" pitchFamily="50" charset="-128"/>
              </a:rPr>
              <a:t>担当者は自動通知メールを受信して見るだけ。</a:t>
            </a:r>
          </a:p>
        </p:txBody>
      </p:sp>
      <p:pic>
        <p:nvPicPr>
          <p:cNvPr id="54278" name="Picture 5"/>
          <p:cNvPicPr>
            <a:picLocks noChangeAspect="1" noChangeArrowheads="1"/>
          </p:cNvPicPr>
          <p:nvPr/>
        </p:nvPicPr>
        <p:blipFill>
          <a:blip r:embed="rId4" cstate="screen"/>
          <a:srcRect/>
          <a:stretch>
            <a:fillRect/>
          </a:stretch>
        </p:blipFill>
        <p:spPr bwMode="auto">
          <a:xfrm>
            <a:off x="5472113" y="3351213"/>
            <a:ext cx="3487737" cy="2741612"/>
          </a:xfrm>
          <a:prstGeom prst="rect">
            <a:avLst/>
          </a:prstGeom>
          <a:noFill/>
          <a:ln w="9525">
            <a:noFill/>
            <a:miter lim="800000"/>
            <a:headEnd/>
            <a:tailEnd/>
          </a:ln>
        </p:spPr>
      </p:pic>
      <p:sp>
        <p:nvSpPr>
          <p:cNvPr id="54279" name="スライド番号プレースホルダ 5"/>
          <p:cNvSpPr txBox="1">
            <a:spLocks/>
          </p:cNvSpPr>
          <p:nvPr/>
        </p:nvSpPr>
        <p:spPr bwMode="auto">
          <a:xfrm>
            <a:off x="8118475" y="6462713"/>
            <a:ext cx="719138" cy="179387"/>
          </a:xfrm>
          <a:prstGeom prst="rect">
            <a:avLst/>
          </a:prstGeom>
          <a:noFill/>
          <a:ln w="9525">
            <a:noFill/>
            <a:miter lim="800000"/>
            <a:headEnd/>
            <a:tailEnd/>
          </a:ln>
        </p:spPr>
        <p:txBody>
          <a:bodyPr lIns="0" tIns="0" rIns="0" bIns="0" anchor="ctr"/>
          <a:lstStyle/>
          <a:p>
            <a:pPr algn="r"/>
            <a:fld id="{DE4F15AB-ADD0-4EF9-82F7-785F1C29CEE8}" type="slidenum">
              <a:rPr lang="en-US" altLang="ja-JP" sz="900"/>
              <a:pPr algn="r"/>
              <a:t>41</a:t>
            </a:fld>
            <a:endParaRPr lang="en-US" altLang="ja-JP" sz="900"/>
          </a:p>
        </p:txBody>
      </p:sp>
      <p:grpSp>
        <p:nvGrpSpPr>
          <p:cNvPr id="54281" name="グループ化 9"/>
          <p:cNvGrpSpPr>
            <a:grpSpLocks/>
          </p:cNvGrpSpPr>
          <p:nvPr/>
        </p:nvGrpSpPr>
        <p:grpSpPr bwMode="auto">
          <a:xfrm>
            <a:off x="684213" y="2924175"/>
            <a:ext cx="1335087" cy="1743075"/>
            <a:chOff x="7629030" y="1268760"/>
            <a:chExt cx="1335458" cy="1743075"/>
          </a:xfrm>
        </p:grpSpPr>
        <p:pic>
          <p:nvPicPr>
            <p:cNvPr id="54283" name="Picture 10" descr="logo_base_human_norm01"/>
            <p:cNvPicPr>
              <a:picLocks noChangeAspect="1" noChangeArrowheads="1"/>
            </p:cNvPicPr>
            <p:nvPr/>
          </p:nvPicPr>
          <p:blipFill>
            <a:blip r:embed="rId5" cstate="screen"/>
            <a:srcRect/>
            <a:stretch>
              <a:fillRect/>
            </a:stretch>
          </p:blipFill>
          <p:spPr bwMode="auto">
            <a:xfrm>
              <a:off x="7629030" y="1700808"/>
              <a:ext cx="759393" cy="1311027"/>
            </a:xfrm>
            <a:prstGeom prst="rect">
              <a:avLst/>
            </a:prstGeom>
            <a:noFill/>
            <a:ln w="9525">
              <a:noFill/>
              <a:miter lim="800000"/>
              <a:headEnd/>
              <a:tailEnd/>
            </a:ln>
          </p:spPr>
        </p:pic>
        <p:sp>
          <p:nvSpPr>
            <p:cNvPr id="12" name="円形吹き出し 11"/>
            <p:cNvSpPr/>
            <p:nvPr/>
          </p:nvSpPr>
          <p:spPr>
            <a:xfrm>
              <a:off x="8316608" y="1268760"/>
              <a:ext cx="647880" cy="576263"/>
            </a:xfrm>
            <a:prstGeom prst="wedgeEllipseCallout">
              <a:avLst>
                <a:gd name="adj1" fmla="val -41997"/>
                <a:gd name="adj2" fmla="val 61117"/>
              </a:avLst>
            </a:prstGeom>
          </p:spPr>
          <p:style>
            <a:lnRef idx="1">
              <a:schemeClr val="accent1"/>
            </a:lnRef>
            <a:fillRef idx="2">
              <a:schemeClr val="accent1"/>
            </a:fillRef>
            <a:effectRef idx="1">
              <a:schemeClr val="accent1"/>
            </a:effectRef>
            <a:fontRef idx="minor">
              <a:schemeClr val="dk1"/>
            </a:fontRef>
          </p:style>
          <p:txBody>
            <a:bodyPr anchor="ctr"/>
            <a:lstStyle/>
            <a:p>
              <a:pPr>
                <a:defRPr/>
              </a:pPr>
              <a:r>
                <a:rPr lang="ja-JP" altLang="en-US" sz="1500" b="1" dirty="0">
                  <a:latin typeface="メイリオ" pitchFamily="50" charset="-128"/>
                  <a:ea typeface="メイリオ" pitchFamily="50" charset="-128"/>
                  <a:cs typeface="メイリオ" pitchFamily="50" charset="-128"/>
                </a:rPr>
                <a:t>♪</a:t>
              </a:r>
            </a:p>
          </p:txBody>
        </p:sp>
      </p:grpSp>
      <p:pic>
        <p:nvPicPr>
          <p:cNvPr id="54282" name="Picture 2"/>
          <p:cNvPicPr>
            <a:picLocks noChangeAspect="1" noChangeArrowheads="1"/>
          </p:cNvPicPr>
          <p:nvPr/>
        </p:nvPicPr>
        <p:blipFill>
          <a:blip r:embed="rId6" cstate="screen"/>
          <a:srcRect/>
          <a:stretch>
            <a:fillRect/>
          </a:stretch>
        </p:blipFill>
        <p:spPr bwMode="auto">
          <a:xfrm>
            <a:off x="1042988" y="3860800"/>
            <a:ext cx="644525" cy="642938"/>
          </a:xfrm>
          <a:prstGeom prst="rect">
            <a:avLst/>
          </a:prstGeom>
          <a:noFill/>
          <a:ln w="9525">
            <a:noFill/>
            <a:miter lim="800000"/>
            <a:headEnd/>
            <a:tailEnd/>
          </a:ln>
        </p:spPr>
      </p:pic>
      <p:sp>
        <p:nvSpPr>
          <p:cNvPr id="13"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スライド番号プレースホルダ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CF4CD7FF-1464-49D5-ADF2-F8860CA3B7C6}" type="slidenum">
              <a:rPr lang="en-US" altLang="ja-JP" smtClean="0">
                <a:ea typeface="ＭＳ Ｐゴシック" charset="-128"/>
              </a:rPr>
              <a:pPr/>
              <a:t>42</a:t>
            </a:fld>
            <a:endParaRPr lang="en-US" altLang="ja-JP" smtClean="0">
              <a:ea typeface="ＭＳ Ｐゴシック" charset="-128"/>
            </a:endParaRPr>
          </a:p>
        </p:txBody>
      </p:sp>
      <p:sp>
        <p:nvSpPr>
          <p:cNvPr id="55299" name="Text Box 2"/>
          <p:cNvSpPr txBox="1">
            <a:spLocks noChangeArrowheads="1"/>
          </p:cNvSpPr>
          <p:nvPr/>
        </p:nvSpPr>
        <p:spPr bwMode="auto">
          <a:xfrm>
            <a:off x="0" y="1773238"/>
            <a:ext cx="9144000" cy="219075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spAutoFit/>
          </a:bodyPr>
          <a:lstStyle/>
          <a:p>
            <a:pPr>
              <a:defRPr/>
            </a:pPr>
            <a:endParaRPr lang="en-US" altLang="ja-JP" sz="4000" dirty="0">
              <a:latin typeface="Tahoma" pitchFamily="34" charset="0"/>
            </a:endParaRPr>
          </a:p>
          <a:p>
            <a:pPr>
              <a:spcBef>
                <a:spcPct val="20000"/>
              </a:spcBef>
              <a:buClr>
                <a:srgbClr val="000066"/>
              </a:buClr>
              <a:buFont typeface="Wingdings 3" pitchFamily="18" charset="2"/>
              <a:buNone/>
              <a:defRPr/>
            </a:pPr>
            <a:r>
              <a:rPr lang="en-US" altLang="ja-JP" sz="3000" b="1" i="1" dirty="0">
                <a:latin typeface="Times New Roman" pitchFamily="18" charset="0"/>
              </a:rPr>
              <a:t>SuperStream</a:t>
            </a:r>
            <a:r>
              <a:rPr lang="en-US" altLang="ja-JP" sz="3000" b="1" dirty="0">
                <a:latin typeface="Times New Roman" pitchFamily="18" charset="0"/>
              </a:rPr>
              <a:t>-connect</a:t>
            </a:r>
            <a:r>
              <a:rPr lang="en-US" altLang="ja-JP" sz="3000" dirty="0">
                <a:latin typeface="Tahoma" pitchFamily="34" charset="0"/>
              </a:rPr>
              <a:t> </a:t>
            </a:r>
            <a:r>
              <a:rPr lang="ja-JP" altLang="en-US" sz="3000" dirty="0">
                <a:latin typeface="Tahoma" pitchFamily="34" charset="0"/>
              </a:rPr>
              <a:t>＆ </a:t>
            </a:r>
            <a:r>
              <a:rPr lang="en-US" altLang="ja-JP" sz="3000" b="1" dirty="0">
                <a:latin typeface="Times New Roman" pitchFamily="18" charset="0"/>
              </a:rPr>
              <a:t>CORE</a:t>
            </a:r>
            <a:r>
              <a:rPr lang="ja-JP" altLang="en-US" sz="3000" dirty="0">
                <a:latin typeface="メイリオ" pitchFamily="50" charset="-128"/>
                <a:ea typeface="メイリオ" pitchFamily="50" charset="-128"/>
                <a:cs typeface="メイリオ" pitchFamily="50" charset="-128"/>
              </a:rPr>
              <a:t>アダプタ利用例⑤</a:t>
            </a:r>
            <a:endParaRPr lang="ja-JP" altLang="en-US" sz="3000" b="1" dirty="0">
              <a:latin typeface="メイリオ" pitchFamily="50" charset="-128"/>
              <a:ea typeface="メイリオ" pitchFamily="50" charset="-128"/>
              <a:cs typeface="メイリオ" pitchFamily="50" charset="-128"/>
            </a:endParaRPr>
          </a:p>
          <a:p>
            <a:pPr>
              <a:spcBef>
                <a:spcPct val="20000"/>
              </a:spcBef>
              <a:buClr>
                <a:srgbClr val="000066"/>
              </a:buClr>
              <a:buFont typeface="Wingdings 3" pitchFamily="18" charset="2"/>
              <a:buNone/>
              <a:defRPr/>
            </a:pPr>
            <a:endParaRPr lang="ja-JP" altLang="en-US" sz="1800" b="1" dirty="0">
              <a:latin typeface="Tahoma" pitchFamily="34" charset="0"/>
            </a:endParaRPr>
          </a:p>
          <a:p>
            <a:pPr>
              <a:defRPr/>
            </a:pPr>
            <a:endParaRPr lang="en-US" altLang="ja-JP" sz="4000" dirty="0">
              <a:latin typeface="Tahoma" pitchFamily="34" charset="0"/>
            </a:endParaRPr>
          </a:p>
        </p:txBody>
      </p:sp>
      <p:sp>
        <p:nvSpPr>
          <p:cNvPr id="55300" name="Rectangle 3"/>
          <p:cNvSpPr>
            <a:spLocks noChangeArrowheads="1"/>
          </p:cNvSpPr>
          <p:nvPr/>
        </p:nvSpPr>
        <p:spPr bwMode="auto">
          <a:xfrm>
            <a:off x="611188" y="4251325"/>
            <a:ext cx="7380287" cy="984885"/>
          </a:xfrm>
          <a:prstGeom prst="rect">
            <a:avLst/>
          </a:prstGeom>
          <a:noFill/>
          <a:ln w="9525">
            <a:noFill/>
            <a:miter lim="800000"/>
            <a:headEnd/>
            <a:tailEnd/>
          </a:ln>
        </p:spPr>
        <p:txBody>
          <a:bodyPr>
            <a:spAutoFit/>
          </a:bodyPr>
          <a:lstStyle/>
          <a:p>
            <a:pPr marL="457200" indent="-457200" algn="l"/>
            <a:r>
              <a:rPr lang="en-US" altLang="ja-JP" sz="1600" dirty="0">
                <a:solidFill>
                  <a:schemeClr val="tx1"/>
                </a:solidFill>
                <a:latin typeface="メイリオ" pitchFamily="50" charset="-128"/>
                <a:ea typeface="メイリオ" pitchFamily="50" charset="-128"/>
                <a:cs typeface="メイリオ" pitchFamily="50" charset="-128"/>
              </a:rPr>
              <a:t>5.	SuperStream </a:t>
            </a:r>
            <a:r>
              <a:rPr lang="ja-JP" altLang="en-US" sz="1600" dirty="0">
                <a:solidFill>
                  <a:schemeClr val="tx1"/>
                </a:solidFill>
                <a:latin typeface="メイリオ" pitchFamily="50" charset="-128"/>
                <a:ea typeface="メイリオ" pitchFamily="50" charset="-128"/>
                <a:cs typeface="メイリオ" pitchFamily="50" charset="-128"/>
              </a:rPr>
              <a:t>の各種データを</a:t>
            </a:r>
            <a:r>
              <a:rPr lang="en-US" altLang="ja-JP" sz="1600" dirty="0">
                <a:solidFill>
                  <a:schemeClr val="tx1"/>
                </a:solidFill>
                <a:latin typeface="メイリオ" pitchFamily="50" charset="-128"/>
                <a:ea typeface="メイリオ" pitchFamily="50" charset="-128"/>
                <a:cs typeface="メイリオ" pitchFamily="50" charset="-128"/>
              </a:rPr>
              <a:t>Web</a:t>
            </a:r>
            <a:r>
              <a:rPr lang="ja-JP" altLang="en-US" sz="1600" dirty="0">
                <a:solidFill>
                  <a:schemeClr val="tx1"/>
                </a:solidFill>
                <a:latin typeface="メイリオ" pitchFamily="50" charset="-128"/>
                <a:ea typeface="メイリオ" pitchFamily="50" charset="-128"/>
                <a:cs typeface="メイリオ" pitchFamily="50" charset="-128"/>
              </a:rPr>
              <a:t>で出力する</a:t>
            </a:r>
            <a:br>
              <a:rPr lang="ja-JP" altLang="en-US" sz="1600" dirty="0">
                <a:solidFill>
                  <a:schemeClr val="tx1"/>
                </a:solidFill>
                <a:latin typeface="メイリオ" pitchFamily="50" charset="-128"/>
                <a:ea typeface="メイリオ" pitchFamily="50" charset="-128"/>
                <a:cs typeface="メイリオ" pitchFamily="50" charset="-128"/>
              </a:rPr>
            </a:br>
            <a:r>
              <a:rPr lang="ja-JP" altLang="en-US" sz="1400" dirty="0">
                <a:solidFill>
                  <a:schemeClr val="tx1"/>
                </a:solidFill>
                <a:latin typeface="メイリオ" pitchFamily="50" charset="-128"/>
                <a:ea typeface="メイリオ" pitchFamily="50" charset="-128"/>
                <a:cs typeface="メイリオ" pitchFamily="50" charset="-128"/>
              </a:rPr>
              <a:t>	ポイント：</a:t>
            </a:r>
            <a:r>
              <a:rPr lang="en-US" altLang="ja-JP" sz="1400" dirty="0">
                <a:solidFill>
                  <a:schemeClr val="tx1"/>
                </a:solidFill>
                <a:latin typeface="メイリオ" pitchFamily="50" charset="-128"/>
                <a:ea typeface="メイリオ" pitchFamily="50" charset="-128"/>
                <a:cs typeface="メイリオ" pitchFamily="50" charset="-128"/>
              </a:rPr>
              <a:t>SuperStream</a:t>
            </a:r>
            <a:r>
              <a:rPr lang="ja-JP" altLang="en-US" sz="1400" dirty="0">
                <a:solidFill>
                  <a:schemeClr val="tx1"/>
                </a:solidFill>
                <a:latin typeface="メイリオ" pitchFamily="50" charset="-128"/>
                <a:ea typeface="メイリオ" pitchFamily="50" charset="-128"/>
                <a:cs typeface="メイリオ" pitchFamily="50" charset="-128"/>
              </a:rPr>
              <a:t>の各種データを動的</a:t>
            </a:r>
            <a:r>
              <a:rPr lang="en-US" altLang="ja-JP" sz="1400" dirty="0">
                <a:solidFill>
                  <a:schemeClr val="tx1"/>
                </a:solidFill>
                <a:latin typeface="メイリオ" pitchFamily="50" charset="-128"/>
                <a:ea typeface="メイリオ" pitchFamily="50" charset="-128"/>
                <a:cs typeface="メイリオ" pitchFamily="50" charset="-128"/>
              </a:rPr>
              <a:t>HTML</a:t>
            </a:r>
            <a:r>
              <a:rPr lang="ja-JP" altLang="en-US" sz="1400" dirty="0">
                <a:solidFill>
                  <a:schemeClr val="tx1"/>
                </a:solidFill>
                <a:latin typeface="メイリオ" pitchFamily="50" charset="-128"/>
                <a:ea typeface="メイリオ" pitchFamily="50" charset="-128"/>
                <a:cs typeface="メイリオ" pitchFamily="50" charset="-128"/>
              </a:rPr>
              <a:t>として出力可能</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ポイント：実行条件（引数）の受け渡しも可能</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応用：アクセス制御は</a:t>
            </a:r>
            <a:r>
              <a:rPr lang="en-US" altLang="ja-JP" sz="1400" dirty="0">
                <a:solidFill>
                  <a:schemeClr val="tx1"/>
                </a:solidFill>
                <a:latin typeface="メイリオ" pitchFamily="50" charset="-128"/>
                <a:ea typeface="メイリオ" pitchFamily="50" charset="-128"/>
                <a:cs typeface="メイリオ" pitchFamily="50" charset="-128"/>
              </a:rPr>
              <a:t>Web</a:t>
            </a:r>
            <a:r>
              <a:rPr lang="ja-JP" altLang="en-US" sz="1400" dirty="0">
                <a:solidFill>
                  <a:schemeClr val="tx1"/>
                </a:solidFill>
                <a:latin typeface="メイリオ" pitchFamily="50" charset="-128"/>
                <a:ea typeface="メイリオ" pitchFamily="50" charset="-128"/>
                <a:cs typeface="メイリオ" pitchFamily="50" charset="-128"/>
              </a:rPr>
              <a:t>サーバー側の設定で対応</a:t>
            </a:r>
          </a:p>
        </p:txBody>
      </p:sp>
      <p:sp>
        <p:nvSpPr>
          <p:cNvPr id="6"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利用例⑤　</a:t>
            </a:r>
            <a:r>
              <a:rPr lang="en-US" altLang="ja-JP" b="1" i="1" dirty="0" smtClean="0">
                <a:latin typeface="Times New Roman" pitchFamily="18" charset="0"/>
                <a:ea typeface="メイリオ" pitchFamily="50" charset="-128"/>
                <a:cs typeface="Times New Roman" pitchFamily="18" charset="0"/>
              </a:rPr>
              <a:t>SuperStream</a:t>
            </a:r>
            <a:r>
              <a:rPr lang="en-US" altLang="ja-JP" b="1" dirty="0" smtClean="0">
                <a:latin typeface="Times New Roman" pitchFamily="18" charset="0"/>
                <a:ea typeface="メイリオ" pitchFamily="50" charset="-128"/>
                <a:cs typeface="Times New Roman" pitchFamily="18" charset="0"/>
              </a:rPr>
              <a:t>-CORE</a:t>
            </a:r>
            <a:r>
              <a:rPr lang="ja-JP" altLang="en-US" dirty="0" smtClean="0">
                <a:latin typeface="メイリオ" pitchFamily="50" charset="-128"/>
                <a:ea typeface="メイリオ" pitchFamily="50" charset="-128"/>
                <a:cs typeface="メイリオ" pitchFamily="50" charset="-128"/>
              </a:rPr>
              <a:t>の各種データを</a:t>
            </a:r>
            <a:r>
              <a:rPr lang="en-US" altLang="ja-JP" dirty="0" smtClean="0">
                <a:latin typeface="メイリオ" pitchFamily="50" charset="-128"/>
                <a:ea typeface="メイリオ" pitchFamily="50" charset="-128"/>
                <a:cs typeface="メイリオ" pitchFamily="50" charset="-128"/>
              </a:rPr>
              <a:t>Web</a:t>
            </a:r>
            <a:r>
              <a:rPr lang="ja-JP" altLang="en-US" dirty="0" smtClean="0">
                <a:latin typeface="メイリオ" pitchFamily="50" charset="-128"/>
                <a:ea typeface="メイリオ" pitchFamily="50" charset="-128"/>
                <a:cs typeface="メイリオ" pitchFamily="50" charset="-128"/>
              </a:rPr>
              <a:t>参照</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b="1" dirty="0" smtClean="0">
                <a:latin typeface="Times New Roman" pitchFamily="18" charset="0"/>
                <a:ea typeface="メイリオ" pitchFamily="50" charset="-128"/>
                <a:cs typeface="Times New Roman" pitchFamily="18" charset="0"/>
              </a:rPr>
              <a:t>CORE</a:t>
            </a:r>
            <a:r>
              <a:rPr lang="ja-JP" altLang="en-US" sz="2000" dirty="0" smtClean="0">
                <a:latin typeface="メイリオ" pitchFamily="50" charset="-128"/>
                <a:ea typeface="メイリオ" pitchFamily="50" charset="-128"/>
                <a:cs typeface="メイリオ" pitchFamily="50" charset="-128"/>
              </a:rPr>
              <a:t>アダプタ の活用例）</a:t>
            </a:r>
          </a:p>
        </p:txBody>
      </p:sp>
      <p:sp>
        <p:nvSpPr>
          <p:cNvPr id="56323"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B037622D-3902-4790-A6AC-5CCB274694C7}" type="slidenum">
              <a:rPr lang="en-US" altLang="ja-JP" smtClean="0">
                <a:ea typeface="ＭＳ Ｐゴシック" charset="-128"/>
              </a:rPr>
              <a:pPr/>
              <a:t>43</a:t>
            </a:fld>
            <a:endParaRPr lang="en-US" altLang="ja-JP" smtClean="0">
              <a:ea typeface="ＭＳ Ｐゴシック" charset="-128"/>
            </a:endParaRPr>
          </a:p>
        </p:txBody>
      </p:sp>
      <p:sp>
        <p:nvSpPr>
          <p:cNvPr id="56324" name="Text Box 3"/>
          <p:cNvSpPr txBox="1">
            <a:spLocks noChangeArrowheads="1"/>
          </p:cNvSpPr>
          <p:nvPr/>
        </p:nvSpPr>
        <p:spPr bwMode="auto">
          <a:xfrm>
            <a:off x="179388" y="1196975"/>
            <a:ext cx="8713787" cy="1220788"/>
          </a:xfrm>
          <a:prstGeom prst="rect">
            <a:avLst/>
          </a:prstGeom>
          <a:noFill/>
          <a:ln w="9525" algn="ctr">
            <a:noFill/>
            <a:miter lim="800000"/>
            <a:headEnd/>
            <a:tailEnd/>
          </a:ln>
        </p:spPr>
        <p:txBody>
          <a:bodyPr>
            <a:spAutoFit/>
          </a:bodyPr>
          <a:lstStyle/>
          <a:p>
            <a:pPr algn="l"/>
            <a:r>
              <a:rPr lang="en-US" altLang="ja-JP" sz="2000" dirty="0">
                <a:solidFill>
                  <a:srgbClr val="000099"/>
                </a:solidFill>
                <a:latin typeface="メイリオ" pitchFamily="50" charset="-128"/>
                <a:ea typeface="メイリオ" pitchFamily="50" charset="-128"/>
                <a:cs typeface="メイリオ" pitchFamily="50" charset="-128"/>
              </a:rPr>
              <a:t>【</a:t>
            </a:r>
            <a:r>
              <a:rPr lang="ja-JP" altLang="en-US" sz="2000" dirty="0">
                <a:solidFill>
                  <a:srgbClr val="000099"/>
                </a:solidFill>
                <a:latin typeface="メイリオ" pitchFamily="50" charset="-128"/>
                <a:ea typeface="メイリオ" pitchFamily="50" charset="-128"/>
                <a:cs typeface="メイリオ" pitchFamily="50" charset="-128"/>
              </a:rPr>
              <a:t>顧客のニーズ・課題</a:t>
            </a:r>
            <a:r>
              <a:rPr lang="en-US" altLang="ja-JP" sz="2000" dirty="0">
                <a:solidFill>
                  <a:srgbClr val="000099"/>
                </a:solidFill>
                <a:latin typeface="メイリオ" pitchFamily="50" charset="-128"/>
                <a:ea typeface="メイリオ" pitchFamily="50" charset="-128"/>
                <a:cs typeface="メイリオ" pitchFamily="50" charset="-128"/>
              </a:rPr>
              <a:t>】</a:t>
            </a:r>
          </a:p>
          <a:p>
            <a:pPr algn="l"/>
            <a:r>
              <a:rPr lang="en-US" altLang="ja-JP" sz="1800" dirty="0">
                <a:solidFill>
                  <a:srgbClr val="000099"/>
                </a:solidFill>
                <a:latin typeface="メイリオ" pitchFamily="50" charset="-128"/>
                <a:ea typeface="メイリオ" pitchFamily="50" charset="-128"/>
                <a:cs typeface="メイリオ" pitchFamily="50" charset="-128"/>
              </a:rPr>
              <a:t>SuperStream</a:t>
            </a:r>
            <a:r>
              <a:rPr lang="en-US" altLang="ja-JP" sz="1800" i="1" dirty="0">
                <a:solidFill>
                  <a:srgbClr val="000099"/>
                </a:solidFill>
                <a:latin typeface="メイリオ" pitchFamily="50" charset="-128"/>
                <a:ea typeface="メイリオ" pitchFamily="50" charset="-128"/>
                <a:cs typeface="メイリオ" pitchFamily="50" charset="-128"/>
              </a:rPr>
              <a:t> </a:t>
            </a:r>
            <a:r>
              <a:rPr lang="ja-JP" altLang="en-US" sz="1800" dirty="0">
                <a:solidFill>
                  <a:srgbClr val="000099"/>
                </a:solidFill>
                <a:latin typeface="メイリオ" pitchFamily="50" charset="-128"/>
                <a:ea typeface="メイリオ" pitchFamily="50" charset="-128"/>
                <a:cs typeface="メイリオ" pitchFamily="50" charset="-128"/>
              </a:rPr>
              <a:t>の各種データを全社員で活用したい。</a:t>
            </a:r>
          </a:p>
          <a:p>
            <a:pPr algn="l"/>
            <a:r>
              <a:rPr lang="ja-JP" altLang="en-US" sz="1800" dirty="0">
                <a:solidFill>
                  <a:srgbClr val="000099"/>
                </a:solidFill>
                <a:latin typeface="メイリオ" pitchFamily="50" charset="-128"/>
                <a:ea typeface="メイリオ" pitchFamily="50" charset="-128"/>
                <a:cs typeface="メイリオ" pitchFamily="50" charset="-128"/>
              </a:rPr>
              <a:t>しかし本格的な</a:t>
            </a:r>
            <a:r>
              <a:rPr lang="en-US" altLang="ja-JP" sz="1800" dirty="0">
                <a:solidFill>
                  <a:srgbClr val="000099"/>
                </a:solidFill>
                <a:latin typeface="メイリオ" pitchFamily="50" charset="-128"/>
                <a:ea typeface="メイリオ" pitchFamily="50" charset="-128"/>
                <a:cs typeface="メイリオ" pitchFamily="50" charset="-128"/>
              </a:rPr>
              <a:t>DB</a:t>
            </a:r>
            <a:r>
              <a:rPr lang="ja-JP" altLang="en-US" sz="1800" dirty="0">
                <a:solidFill>
                  <a:srgbClr val="000099"/>
                </a:solidFill>
                <a:latin typeface="メイリオ" pitchFamily="50" charset="-128"/>
                <a:ea typeface="メイリオ" pitchFamily="50" charset="-128"/>
                <a:cs typeface="メイリオ" pitchFamily="50" charset="-128"/>
              </a:rPr>
              <a:t>検索ツールやレポートツールの導入は費用がかかる。</a:t>
            </a:r>
          </a:p>
          <a:p>
            <a:pPr algn="l"/>
            <a:endParaRPr lang="en-US" altLang="ja-JP" sz="1800" dirty="0">
              <a:solidFill>
                <a:srgbClr val="000099"/>
              </a:solidFill>
              <a:latin typeface="メイリオ" pitchFamily="50" charset="-128"/>
              <a:ea typeface="メイリオ" pitchFamily="50" charset="-128"/>
              <a:cs typeface="メイリオ" pitchFamily="50" charset="-128"/>
            </a:endParaRPr>
          </a:p>
        </p:txBody>
      </p:sp>
      <p:sp>
        <p:nvSpPr>
          <p:cNvPr id="56325" name="Text Box 266"/>
          <p:cNvSpPr txBox="1">
            <a:spLocks noChangeArrowheads="1"/>
          </p:cNvSpPr>
          <p:nvPr/>
        </p:nvSpPr>
        <p:spPr bwMode="auto">
          <a:xfrm>
            <a:off x="179388" y="2405063"/>
            <a:ext cx="8713787" cy="1130300"/>
          </a:xfrm>
          <a:prstGeom prst="rect">
            <a:avLst/>
          </a:prstGeom>
          <a:noFill/>
          <a:ln w="9525" algn="ctr">
            <a:noFill/>
            <a:miter lim="800000"/>
            <a:headEnd/>
            <a:tailEnd/>
          </a:ln>
        </p:spPr>
        <p:txBody>
          <a:bodyPr>
            <a:spAutoFit/>
          </a:bodyPr>
          <a:lstStyle/>
          <a:p>
            <a:pPr algn="l"/>
            <a:r>
              <a:rPr lang="en-US" altLang="ja-JP" sz="2000" dirty="0">
                <a:solidFill>
                  <a:srgbClr val="336699"/>
                </a:solidFill>
                <a:latin typeface="メイリオ" pitchFamily="50" charset="-128"/>
                <a:ea typeface="メイリオ" pitchFamily="50" charset="-128"/>
                <a:cs typeface="メイリオ" pitchFamily="50" charset="-128"/>
              </a:rPr>
              <a:t>【</a:t>
            </a:r>
            <a:r>
              <a:rPr lang="en-US" altLang="ja-JP" sz="2000" b="1" i="1" dirty="0">
                <a:solidFill>
                  <a:srgbClr val="336699"/>
                </a:solidFill>
                <a:latin typeface="Times New Roman" pitchFamily="18" charset="0"/>
                <a:ea typeface="メイリオ" pitchFamily="50" charset="-128"/>
                <a:cs typeface="Times New Roman" pitchFamily="18" charset="0"/>
              </a:rPr>
              <a:t>SuperStream</a:t>
            </a:r>
            <a:r>
              <a:rPr lang="en-US" altLang="ja-JP" sz="2000" b="1" dirty="0">
                <a:solidFill>
                  <a:srgbClr val="336699"/>
                </a:solidFill>
                <a:latin typeface="Times New Roman" pitchFamily="18" charset="0"/>
                <a:ea typeface="メイリオ" pitchFamily="50" charset="-128"/>
                <a:cs typeface="Times New Roman" pitchFamily="18" charset="0"/>
              </a:rPr>
              <a:t>-connect</a:t>
            </a:r>
            <a:r>
              <a:rPr lang="en-US" altLang="ja-JP" sz="2000" dirty="0">
                <a:solidFill>
                  <a:srgbClr val="336699"/>
                </a:solidFill>
                <a:latin typeface="メイリオ" pitchFamily="50" charset="-128"/>
                <a:ea typeface="メイリオ" pitchFamily="50" charset="-128"/>
                <a:cs typeface="メイリオ" pitchFamily="50" charset="-128"/>
              </a:rPr>
              <a:t> </a:t>
            </a:r>
            <a:r>
              <a:rPr lang="ja-JP" altLang="en-US" sz="2000" dirty="0">
                <a:solidFill>
                  <a:srgbClr val="336699"/>
                </a:solidFill>
                <a:latin typeface="メイリオ" pitchFamily="50" charset="-128"/>
                <a:ea typeface="メイリオ" pitchFamily="50" charset="-128"/>
                <a:cs typeface="メイリオ" pitchFamily="50" charset="-128"/>
              </a:rPr>
              <a:t>で実現できること</a:t>
            </a:r>
            <a:r>
              <a:rPr lang="en-US" altLang="ja-JP" sz="2000" dirty="0">
                <a:solidFill>
                  <a:srgbClr val="336699"/>
                </a:solidFill>
                <a:latin typeface="メイリオ" pitchFamily="50" charset="-128"/>
                <a:ea typeface="メイリオ" pitchFamily="50" charset="-128"/>
                <a:cs typeface="メイリオ" pitchFamily="50" charset="-128"/>
              </a:rPr>
              <a:t>】</a:t>
            </a:r>
          </a:p>
          <a:p>
            <a:pPr algn="l"/>
            <a:r>
              <a:rPr lang="en-US" altLang="ja-JP" sz="1600" dirty="0">
                <a:solidFill>
                  <a:srgbClr val="336699"/>
                </a:solidFill>
                <a:latin typeface="メイリオ" pitchFamily="50" charset="-128"/>
                <a:ea typeface="メイリオ" pitchFamily="50" charset="-128"/>
                <a:cs typeface="メイリオ" pitchFamily="50" charset="-128"/>
              </a:rPr>
              <a:t>connect </a:t>
            </a:r>
            <a:r>
              <a:rPr lang="ja-JP" altLang="en-US" sz="1600" dirty="0">
                <a:solidFill>
                  <a:srgbClr val="336699"/>
                </a:solidFill>
                <a:latin typeface="メイリオ" pitchFamily="50" charset="-128"/>
                <a:ea typeface="メイリオ" pitchFamily="50" charset="-128"/>
                <a:cs typeface="メイリオ" pitchFamily="50" charset="-128"/>
              </a:rPr>
              <a:t>なら</a:t>
            </a:r>
            <a:r>
              <a:rPr lang="en-US" altLang="ja-JP" sz="1600" dirty="0">
                <a:solidFill>
                  <a:srgbClr val="336699"/>
                </a:solidFill>
                <a:latin typeface="メイリオ" pitchFamily="50" charset="-128"/>
                <a:ea typeface="メイリオ" pitchFamily="50" charset="-128"/>
                <a:cs typeface="メイリオ" pitchFamily="50" charset="-128"/>
              </a:rPr>
              <a:t>HTML</a:t>
            </a:r>
            <a:r>
              <a:rPr lang="ja-JP" altLang="en-US" sz="1600" dirty="0">
                <a:solidFill>
                  <a:srgbClr val="336699"/>
                </a:solidFill>
                <a:latin typeface="メイリオ" pitchFamily="50" charset="-128"/>
                <a:ea typeface="メイリオ" pitchFamily="50" charset="-128"/>
                <a:cs typeface="メイリオ" pitchFamily="50" charset="-128"/>
              </a:rPr>
              <a:t>データの動的出力も可能なので、これを応用してエンドユーザー向けの簡易</a:t>
            </a:r>
            <a:r>
              <a:rPr lang="en-US" altLang="ja-JP" sz="1600" dirty="0">
                <a:solidFill>
                  <a:srgbClr val="336699"/>
                </a:solidFill>
                <a:latin typeface="メイリオ" pitchFamily="50" charset="-128"/>
                <a:ea typeface="メイリオ" pitchFamily="50" charset="-128"/>
                <a:cs typeface="メイリオ" pitchFamily="50" charset="-128"/>
              </a:rPr>
              <a:t>Web</a:t>
            </a:r>
            <a:r>
              <a:rPr lang="ja-JP" altLang="en-US" sz="1600" dirty="0">
                <a:solidFill>
                  <a:srgbClr val="336699"/>
                </a:solidFill>
                <a:latin typeface="メイリオ" pitchFamily="50" charset="-128"/>
                <a:ea typeface="メイリオ" pitchFamily="50" charset="-128"/>
                <a:cs typeface="メイリオ" pitchFamily="50" charset="-128"/>
              </a:rPr>
              <a:t>参照システムの構築が可能。</a:t>
            </a:r>
          </a:p>
          <a:p>
            <a:pPr algn="l"/>
            <a:r>
              <a:rPr lang="en-US" altLang="ja-JP" sz="1600" dirty="0">
                <a:solidFill>
                  <a:srgbClr val="336699"/>
                </a:solidFill>
                <a:latin typeface="メイリオ" pitchFamily="50" charset="-128"/>
                <a:ea typeface="メイリオ" pitchFamily="50" charset="-128"/>
                <a:cs typeface="メイリオ" pitchFamily="50" charset="-128"/>
              </a:rPr>
              <a:t>CORE</a:t>
            </a:r>
            <a:r>
              <a:rPr lang="ja-JP" altLang="en-US" sz="1600" dirty="0">
                <a:solidFill>
                  <a:srgbClr val="336699"/>
                </a:solidFill>
                <a:latin typeface="メイリオ" pitchFamily="50" charset="-128"/>
                <a:ea typeface="メイリオ" pitchFamily="50" charset="-128"/>
                <a:cs typeface="メイリオ" pitchFamily="50" charset="-128"/>
              </a:rPr>
              <a:t>レポートアダプタの他、</a:t>
            </a:r>
            <a:r>
              <a:rPr lang="en-US" altLang="ja-JP" sz="1600" dirty="0">
                <a:solidFill>
                  <a:srgbClr val="336699"/>
                </a:solidFill>
                <a:latin typeface="メイリオ" pitchFamily="50" charset="-128"/>
                <a:ea typeface="メイリオ" pitchFamily="50" charset="-128"/>
                <a:cs typeface="メイリオ" pitchFamily="50" charset="-128"/>
              </a:rPr>
              <a:t>SQL</a:t>
            </a:r>
            <a:r>
              <a:rPr lang="ja-JP" altLang="en-US" sz="1600" dirty="0">
                <a:solidFill>
                  <a:srgbClr val="336699"/>
                </a:solidFill>
                <a:latin typeface="メイリオ" pitchFamily="50" charset="-128"/>
                <a:ea typeface="メイリオ" pitchFamily="50" charset="-128"/>
                <a:cs typeface="メイリオ" pitchFamily="50" charset="-128"/>
              </a:rPr>
              <a:t>検索も可能であり、理論上はどんなデータでも扱える。</a:t>
            </a:r>
          </a:p>
        </p:txBody>
      </p:sp>
      <p:pic>
        <p:nvPicPr>
          <p:cNvPr id="56327" name="Picture 393"/>
          <p:cNvPicPr>
            <a:picLocks noChangeAspect="1" noChangeArrowheads="1"/>
          </p:cNvPicPr>
          <p:nvPr/>
        </p:nvPicPr>
        <p:blipFill>
          <a:blip r:embed="rId3" cstate="screen"/>
          <a:srcRect/>
          <a:stretch>
            <a:fillRect/>
          </a:stretch>
        </p:blipFill>
        <p:spPr bwMode="auto">
          <a:xfrm>
            <a:off x="5886450" y="4508500"/>
            <a:ext cx="1709738" cy="1241425"/>
          </a:xfrm>
          <a:prstGeom prst="rect">
            <a:avLst/>
          </a:prstGeom>
          <a:noFill/>
          <a:ln w="9525">
            <a:noFill/>
            <a:miter lim="800000"/>
            <a:headEnd/>
            <a:tailEnd/>
          </a:ln>
        </p:spPr>
      </p:pic>
      <p:pic>
        <p:nvPicPr>
          <p:cNvPr id="56328" name="Picture 12"/>
          <p:cNvPicPr>
            <a:picLocks noChangeAspect="1" noChangeArrowheads="1"/>
          </p:cNvPicPr>
          <p:nvPr/>
        </p:nvPicPr>
        <p:blipFill>
          <a:blip r:embed="rId4" cstate="screen"/>
          <a:srcRect/>
          <a:stretch>
            <a:fillRect/>
          </a:stretch>
        </p:blipFill>
        <p:spPr bwMode="auto">
          <a:xfrm>
            <a:off x="1116013" y="4689475"/>
            <a:ext cx="1258887" cy="1260475"/>
          </a:xfrm>
          <a:prstGeom prst="rect">
            <a:avLst/>
          </a:prstGeom>
          <a:noFill/>
          <a:ln w="9525">
            <a:noFill/>
            <a:miter lim="800000"/>
            <a:headEnd/>
            <a:tailEnd/>
          </a:ln>
        </p:spPr>
      </p:pic>
      <p:pic>
        <p:nvPicPr>
          <p:cNvPr id="56329" name="Picture 8" descr="Arrow_OneWay_Curve-Quarter"/>
          <p:cNvPicPr>
            <a:picLocks noChangeAspect="1" noChangeArrowheads="1"/>
          </p:cNvPicPr>
          <p:nvPr/>
        </p:nvPicPr>
        <p:blipFill>
          <a:blip r:embed="rId5" cstate="screen"/>
          <a:srcRect/>
          <a:stretch>
            <a:fillRect/>
          </a:stretch>
        </p:blipFill>
        <p:spPr bwMode="auto">
          <a:xfrm rot="19252463" flipV="1">
            <a:off x="2571750" y="5219700"/>
            <a:ext cx="600075" cy="492125"/>
          </a:xfrm>
          <a:prstGeom prst="rect">
            <a:avLst/>
          </a:prstGeom>
          <a:noFill/>
          <a:ln w="9525">
            <a:noFill/>
            <a:miter lim="800000"/>
            <a:headEnd/>
            <a:tailEnd/>
          </a:ln>
        </p:spPr>
      </p:pic>
      <p:pic>
        <p:nvPicPr>
          <p:cNvPr id="56330" name="Picture 8" descr="Arrow_OneWay_Curve-Quarter"/>
          <p:cNvPicPr>
            <a:picLocks noChangeAspect="1" noChangeArrowheads="1"/>
          </p:cNvPicPr>
          <p:nvPr/>
        </p:nvPicPr>
        <p:blipFill>
          <a:blip r:embed="rId6" cstate="screen"/>
          <a:srcRect/>
          <a:stretch>
            <a:fillRect/>
          </a:stretch>
        </p:blipFill>
        <p:spPr bwMode="auto">
          <a:xfrm rot="3636620">
            <a:off x="4891881" y="4487069"/>
            <a:ext cx="601663" cy="549275"/>
          </a:xfrm>
          <a:prstGeom prst="rect">
            <a:avLst/>
          </a:prstGeom>
          <a:noFill/>
          <a:ln w="9525">
            <a:noFill/>
            <a:miter lim="800000"/>
            <a:headEnd/>
            <a:tailEnd/>
          </a:ln>
        </p:spPr>
      </p:pic>
      <p:pic>
        <p:nvPicPr>
          <p:cNvPr id="56331" name="Picture 30"/>
          <p:cNvPicPr>
            <a:picLocks noChangeAspect="1" noChangeArrowheads="1"/>
          </p:cNvPicPr>
          <p:nvPr/>
        </p:nvPicPr>
        <p:blipFill>
          <a:blip r:embed="rId7" cstate="screen"/>
          <a:srcRect/>
          <a:stretch>
            <a:fillRect/>
          </a:stretch>
        </p:blipFill>
        <p:spPr bwMode="auto">
          <a:xfrm>
            <a:off x="323850" y="4329113"/>
            <a:ext cx="1258888" cy="1260475"/>
          </a:xfrm>
          <a:prstGeom prst="rect">
            <a:avLst/>
          </a:prstGeom>
          <a:noFill/>
          <a:ln w="9525">
            <a:noFill/>
            <a:miter lim="800000"/>
            <a:headEnd/>
            <a:tailEnd/>
          </a:ln>
        </p:spPr>
      </p:pic>
      <p:pic>
        <p:nvPicPr>
          <p:cNvPr id="56332" name="Picture 15"/>
          <p:cNvPicPr>
            <a:picLocks noChangeAspect="1" noChangeArrowheads="1"/>
          </p:cNvPicPr>
          <p:nvPr/>
        </p:nvPicPr>
        <p:blipFill>
          <a:blip r:embed="rId8" cstate="screen"/>
          <a:srcRect/>
          <a:stretch>
            <a:fillRect/>
          </a:stretch>
        </p:blipFill>
        <p:spPr bwMode="auto">
          <a:xfrm>
            <a:off x="3276600" y="4519613"/>
            <a:ext cx="1219200" cy="1219200"/>
          </a:xfrm>
          <a:prstGeom prst="rect">
            <a:avLst/>
          </a:prstGeom>
          <a:noFill/>
          <a:ln w="9525">
            <a:noFill/>
            <a:miter lim="800000"/>
            <a:headEnd/>
            <a:tailEnd/>
          </a:ln>
        </p:spPr>
      </p:pic>
      <p:pic>
        <p:nvPicPr>
          <p:cNvPr id="56333" name="Picture 20"/>
          <p:cNvPicPr>
            <a:picLocks noChangeAspect="1" noChangeArrowheads="1"/>
          </p:cNvPicPr>
          <p:nvPr/>
        </p:nvPicPr>
        <p:blipFill>
          <a:blip r:embed="rId9" cstate="screen">
            <a:clrChange>
              <a:clrFrom>
                <a:srgbClr val="FFFFFF"/>
              </a:clrFrom>
              <a:clrTo>
                <a:srgbClr val="FFFFFF">
                  <a:alpha val="0"/>
                </a:srgbClr>
              </a:clrTo>
            </a:clrChange>
          </a:blip>
          <a:srcRect/>
          <a:stretch>
            <a:fillRect/>
          </a:stretch>
        </p:blipFill>
        <p:spPr bwMode="auto">
          <a:xfrm>
            <a:off x="3983038" y="5005388"/>
            <a:ext cx="800100" cy="800100"/>
          </a:xfrm>
          <a:prstGeom prst="rect">
            <a:avLst/>
          </a:prstGeom>
          <a:noFill/>
          <a:ln w="9525">
            <a:noFill/>
            <a:miter lim="800000"/>
            <a:headEnd/>
            <a:tailEnd/>
          </a:ln>
        </p:spPr>
      </p:pic>
      <p:pic>
        <p:nvPicPr>
          <p:cNvPr id="56334" name="Picture 18"/>
          <p:cNvPicPr>
            <a:picLocks noChangeAspect="1" noChangeArrowheads="1"/>
          </p:cNvPicPr>
          <p:nvPr/>
        </p:nvPicPr>
        <p:blipFill>
          <a:blip r:embed="rId10" cstate="screen"/>
          <a:srcRect/>
          <a:stretch>
            <a:fillRect/>
          </a:stretch>
        </p:blipFill>
        <p:spPr bwMode="auto">
          <a:xfrm>
            <a:off x="4402138" y="5280025"/>
            <a:ext cx="457200" cy="458788"/>
          </a:xfrm>
          <a:prstGeom prst="rect">
            <a:avLst/>
          </a:prstGeom>
          <a:noFill/>
          <a:ln w="9525">
            <a:noFill/>
            <a:miter lim="800000"/>
            <a:headEnd/>
            <a:tailEnd/>
          </a:ln>
        </p:spPr>
      </p:pic>
      <p:pic>
        <p:nvPicPr>
          <p:cNvPr id="56335" name="Picture 10"/>
          <p:cNvPicPr>
            <a:picLocks noChangeAspect="1" noChangeArrowheads="1"/>
          </p:cNvPicPr>
          <p:nvPr/>
        </p:nvPicPr>
        <p:blipFill>
          <a:blip r:embed="rId11" cstate="screen"/>
          <a:srcRect/>
          <a:stretch>
            <a:fillRect/>
          </a:stretch>
        </p:blipFill>
        <p:spPr bwMode="auto">
          <a:xfrm>
            <a:off x="5724525" y="5229225"/>
            <a:ext cx="863600" cy="863600"/>
          </a:xfrm>
          <a:prstGeom prst="rect">
            <a:avLst/>
          </a:prstGeom>
          <a:noFill/>
          <a:ln w="9525">
            <a:noFill/>
            <a:miter lim="800000"/>
            <a:headEnd/>
            <a:tailEnd/>
          </a:ln>
        </p:spPr>
      </p:pic>
      <p:pic>
        <p:nvPicPr>
          <p:cNvPr id="56336" name="Picture 9"/>
          <p:cNvPicPr>
            <a:picLocks noChangeAspect="1" noChangeArrowheads="1"/>
          </p:cNvPicPr>
          <p:nvPr/>
        </p:nvPicPr>
        <p:blipFill>
          <a:blip r:embed="rId12" cstate="screen"/>
          <a:srcRect/>
          <a:stretch>
            <a:fillRect/>
          </a:stretch>
        </p:blipFill>
        <p:spPr bwMode="auto">
          <a:xfrm>
            <a:off x="6516688" y="5229225"/>
            <a:ext cx="863600" cy="863600"/>
          </a:xfrm>
          <a:prstGeom prst="rect">
            <a:avLst/>
          </a:prstGeom>
          <a:noFill/>
          <a:ln w="9525">
            <a:noFill/>
            <a:miter lim="800000"/>
            <a:headEnd/>
            <a:tailEnd/>
          </a:ln>
        </p:spPr>
      </p:pic>
      <p:sp>
        <p:nvSpPr>
          <p:cNvPr id="17"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利用例⑤　</a:t>
            </a:r>
            <a:r>
              <a:rPr lang="en-US" altLang="ja-JP" b="1" i="1" dirty="0" smtClean="0">
                <a:latin typeface="Times New Roman" pitchFamily="18" charset="0"/>
                <a:ea typeface="メイリオ" pitchFamily="50" charset="-128"/>
                <a:cs typeface="Times New Roman" pitchFamily="18" charset="0"/>
              </a:rPr>
              <a:t>SuperStream</a:t>
            </a:r>
            <a:r>
              <a:rPr lang="en-US" altLang="ja-JP" b="1" dirty="0" smtClean="0">
                <a:latin typeface="Times New Roman" pitchFamily="18" charset="0"/>
                <a:ea typeface="メイリオ" pitchFamily="50" charset="-128"/>
                <a:cs typeface="Times New Roman" pitchFamily="18" charset="0"/>
              </a:rPr>
              <a:t>-CORE</a:t>
            </a:r>
            <a:r>
              <a:rPr lang="ja-JP" altLang="en-US" dirty="0" smtClean="0">
                <a:latin typeface="メイリオ" pitchFamily="50" charset="-128"/>
                <a:ea typeface="メイリオ" pitchFamily="50" charset="-128"/>
                <a:cs typeface="メイリオ" pitchFamily="50" charset="-128"/>
              </a:rPr>
              <a:t>の各種データを</a:t>
            </a:r>
            <a:r>
              <a:rPr lang="en-US" altLang="ja-JP" dirty="0" smtClean="0">
                <a:latin typeface="メイリオ" pitchFamily="50" charset="-128"/>
                <a:ea typeface="メイリオ" pitchFamily="50" charset="-128"/>
                <a:cs typeface="メイリオ" pitchFamily="50" charset="-128"/>
              </a:rPr>
              <a:t>Web</a:t>
            </a:r>
            <a:r>
              <a:rPr lang="ja-JP" altLang="en-US" dirty="0" smtClean="0">
                <a:latin typeface="メイリオ" pitchFamily="50" charset="-128"/>
                <a:ea typeface="メイリオ" pitchFamily="50" charset="-128"/>
                <a:cs typeface="メイリオ" pitchFamily="50" charset="-128"/>
              </a:rPr>
              <a:t>参照</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b="1" dirty="0" smtClean="0">
                <a:latin typeface="Times New Roman" pitchFamily="18" charset="0"/>
                <a:ea typeface="メイリオ" pitchFamily="50" charset="-128"/>
                <a:cs typeface="Times New Roman" pitchFamily="18" charset="0"/>
              </a:rPr>
              <a:t>CORE</a:t>
            </a:r>
            <a:r>
              <a:rPr lang="ja-JP" altLang="en-US" sz="2000" dirty="0" smtClean="0">
                <a:latin typeface="メイリオ" pitchFamily="50" charset="-128"/>
                <a:ea typeface="メイリオ" pitchFamily="50" charset="-128"/>
                <a:cs typeface="メイリオ" pitchFamily="50" charset="-128"/>
              </a:rPr>
              <a:t>アダプタ の活用例）</a:t>
            </a:r>
          </a:p>
        </p:txBody>
      </p:sp>
      <p:sp>
        <p:nvSpPr>
          <p:cNvPr id="57347" name="スライド番号プレースホルダ 5"/>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B8289D81-10C3-4313-852B-936912C2D646}" type="slidenum">
              <a:rPr lang="en-US" altLang="ja-JP" smtClean="0">
                <a:ea typeface="ＭＳ Ｐゴシック" charset="-128"/>
              </a:rPr>
              <a:pPr/>
              <a:t>44</a:t>
            </a:fld>
            <a:endParaRPr lang="en-US" altLang="ja-JP" smtClean="0">
              <a:ea typeface="ＭＳ Ｐゴシック" charset="-128"/>
            </a:endParaRPr>
          </a:p>
        </p:txBody>
      </p:sp>
      <p:pic>
        <p:nvPicPr>
          <p:cNvPr id="57348" name="Picture 2"/>
          <p:cNvPicPr>
            <a:picLocks noChangeAspect="1" noChangeArrowheads="1"/>
          </p:cNvPicPr>
          <p:nvPr/>
        </p:nvPicPr>
        <p:blipFill>
          <a:blip r:embed="rId3" cstate="screen"/>
          <a:srcRect/>
          <a:stretch>
            <a:fillRect/>
          </a:stretch>
        </p:blipFill>
        <p:spPr bwMode="auto">
          <a:xfrm>
            <a:off x="5461000" y="2632075"/>
            <a:ext cx="3611563" cy="2641600"/>
          </a:xfrm>
          <a:prstGeom prst="rect">
            <a:avLst/>
          </a:prstGeom>
          <a:noFill/>
          <a:ln w="9525">
            <a:noFill/>
            <a:miter lim="800000"/>
            <a:headEnd/>
            <a:tailEnd/>
          </a:ln>
        </p:spPr>
      </p:pic>
      <p:pic>
        <p:nvPicPr>
          <p:cNvPr id="57349" name="Picture 3"/>
          <p:cNvPicPr>
            <a:picLocks noChangeAspect="1" noChangeArrowheads="1"/>
          </p:cNvPicPr>
          <p:nvPr/>
        </p:nvPicPr>
        <p:blipFill>
          <a:blip r:embed="rId4" cstate="screen"/>
          <a:srcRect/>
          <a:stretch>
            <a:fillRect/>
          </a:stretch>
        </p:blipFill>
        <p:spPr bwMode="auto">
          <a:xfrm>
            <a:off x="250825" y="1757363"/>
            <a:ext cx="5041900" cy="3795712"/>
          </a:xfrm>
          <a:prstGeom prst="rect">
            <a:avLst/>
          </a:prstGeom>
          <a:noFill/>
          <a:ln w="9525">
            <a:noFill/>
            <a:miter lim="800000"/>
            <a:headEnd/>
            <a:tailEnd/>
          </a:ln>
        </p:spPr>
      </p:pic>
      <p:sp>
        <p:nvSpPr>
          <p:cNvPr id="57350" name="AutoShape 5"/>
          <p:cNvSpPr>
            <a:spLocks noChangeArrowheads="1"/>
          </p:cNvSpPr>
          <p:nvPr/>
        </p:nvSpPr>
        <p:spPr bwMode="auto">
          <a:xfrm>
            <a:off x="1125538" y="2181225"/>
            <a:ext cx="1285875" cy="900113"/>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sp>
        <p:nvSpPr>
          <p:cNvPr id="57351" name="Text Box 6"/>
          <p:cNvSpPr txBox="1">
            <a:spLocks noChangeArrowheads="1"/>
          </p:cNvSpPr>
          <p:nvPr/>
        </p:nvSpPr>
        <p:spPr bwMode="auto">
          <a:xfrm>
            <a:off x="179388" y="1196975"/>
            <a:ext cx="8172450" cy="396875"/>
          </a:xfrm>
          <a:prstGeom prst="rect">
            <a:avLst/>
          </a:prstGeom>
          <a:noFill/>
          <a:ln w="9525" algn="ctr">
            <a:noFill/>
            <a:miter lim="800000"/>
            <a:headEnd/>
            <a:tailEnd/>
          </a:ln>
        </p:spPr>
        <p:txBody>
          <a:bodyPr>
            <a:spAutoFit/>
          </a:bodyPr>
          <a:lstStyle/>
          <a:p>
            <a:pPr algn="l"/>
            <a:r>
              <a:rPr lang="en-US" altLang="ja-JP" sz="2000" b="1" dirty="0">
                <a:solidFill>
                  <a:srgbClr val="000099"/>
                </a:solidFill>
                <a:latin typeface="メイリオ" pitchFamily="50" charset="-128"/>
                <a:ea typeface="メイリオ" pitchFamily="50" charset="-128"/>
                <a:cs typeface="メイリオ" pitchFamily="50" charset="-128"/>
              </a:rPr>
              <a:t>【</a:t>
            </a:r>
            <a:r>
              <a:rPr lang="en-US" altLang="ja-JP" sz="2000" b="1" i="1" dirty="0">
                <a:solidFill>
                  <a:srgbClr val="000099"/>
                </a:solidFill>
                <a:latin typeface="Times New Roman" pitchFamily="18" charset="0"/>
                <a:ea typeface="メイリオ" pitchFamily="50" charset="-128"/>
                <a:cs typeface="Times New Roman" pitchFamily="18" charset="0"/>
              </a:rPr>
              <a:t>SuperStream</a:t>
            </a:r>
            <a:r>
              <a:rPr lang="en-US" altLang="ja-JP" sz="2000" b="1" dirty="0">
                <a:solidFill>
                  <a:srgbClr val="000099"/>
                </a:solidFill>
                <a:latin typeface="Times New Roman" pitchFamily="18" charset="0"/>
                <a:ea typeface="メイリオ" pitchFamily="50" charset="-128"/>
                <a:cs typeface="Times New Roman" pitchFamily="18" charset="0"/>
              </a:rPr>
              <a:t>-connect</a:t>
            </a:r>
            <a:r>
              <a:rPr lang="ja-JP" altLang="en-US" sz="2000" dirty="0">
                <a:solidFill>
                  <a:srgbClr val="000099"/>
                </a:solidFill>
                <a:latin typeface="メイリオ" pitchFamily="50" charset="-128"/>
                <a:ea typeface="メイリオ" pitchFamily="50" charset="-128"/>
                <a:cs typeface="メイリオ" pitchFamily="50" charset="-128"/>
              </a:rPr>
              <a:t>のスクリプト定義画面</a:t>
            </a:r>
            <a:r>
              <a:rPr lang="en-US" altLang="ja-JP" sz="2000" b="1" dirty="0">
                <a:solidFill>
                  <a:srgbClr val="000099"/>
                </a:solidFill>
                <a:latin typeface="メイリオ" pitchFamily="50" charset="-128"/>
                <a:ea typeface="メイリオ" pitchFamily="50" charset="-128"/>
                <a:cs typeface="メイリオ" pitchFamily="50" charset="-128"/>
              </a:rPr>
              <a:t>】</a:t>
            </a:r>
          </a:p>
        </p:txBody>
      </p:sp>
      <p:sp>
        <p:nvSpPr>
          <p:cNvPr id="269319" name="AutoShape 7"/>
          <p:cNvSpPr>
            <a:spLocks noChangeArrowheads="1"/>
          </p:cNvSpPr>
          <p:nvPr/>
        </p:nvSpPr>
        <p:spPr bwMode="auto">
          <a:xfrm>
            <a:off x="431800" y="5235575"/>
            <a:ext cx="1800225" cy="852488"/>
          </a:xfrm>
          <a:prstGeom prst="wedgeRoundRectCallout">
            <a:avLst>
              <a:gd name="adj1" fmla="val -10759"/>
              <a:gd name="adj2" fmla="val -308657"/>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en-US" altLang="ja-JP" sz="1200">
                <a:solidFill>
                  <a:schemeClr val="tx1"/>
                </a:solidFill>
                <a:latin typeface="メイリオ" pitchFamily="50" charset="-128"/>
                <a:ea typeface="メイリオ" pitchFamily="50" charset="-128"/>
                <a:cs typeface="メイリオ" pitchFamily="50" charset="-128"/>
              </a:rPr>
              <a:t>CORE</a:t>
            </a:r>
            <a:r>
              <a:rPr lang="ja-JP" altLang="en-US" sz="1200">
                <a:solidFill>
                  <a:schemeClr val="tx1"/>
                </a:solidFill>
                <a:latin typeface="メイリオ" pitchFamily="50" charset="-128"/>
                <a:ea typeface="メイリオ" pitchFamily="50" charset="-128"/>
                <a:cs typeface="メイリオ" pitchFamily="50" charset="-128"/>
              </a:rPr>
              <a:t>アダプタのレポートまたは</a:t>
            </a:r>
            <a:r>
              <a:rPr lang="en-US" altLang="ja-JP" sz="1200">
                <a:solidFill>
                  <a:schemeClr val="tx1"/>
                </a:solidFill>
                <a:latin typeface="メイリオ" pitchFamily="50" charset="-128"/>
                <a:ea typeface="メイリオ" pitchFamily="50" charset="-128"/>
                <a:cs typeface="メイリオ" pitchFamily="50" charset="-128"/>
              </a:rPr>
              <a:t>DB</a:t>
            </a:r>
            <a:r>
              <a:rPr lang="ja-JP" altLang="en-US" sz="1200">
                <a:solidFill>
                  <a:schemeClr val="tx1"/>
                </a:solidFill>
                <a:latin typeface="メイリオ" pitchFamily="50" charset="-128"/>
                <a:ea typeface="メイリオ" pitchFamily="50" charset="-128"/>
                <a:cs typeface="メイリオ" pitchFamily="50" charset="-128"/>
              </a:rPr>
              <a:t>への</a:t>
            </a:r>
            <a:r>
              <a:rPr lang="en-US" altLang="ja-JP" sz="1200">
                <a:solidFill>
                  <a:schemeClr val="tx1"/>
                </a:solidFill>
                <a:latin typeface="メイリオ" pitchFamily="50" charset="-128"/>
                <a:ea typeface="メイリオ" pitchFamily="50" charset="-128"/>
                <a:cs typeface="メイリオ" pitchFamily="50" charset="-128"/>
              </a:rPr>
              <a:t>SQL</a:t>
            </a:r>
            <a:r>
              <a:rPr lang="ja-JP" altLang="en-US" sz="1200">
                <a:solidFill>
                  <a:schemeClr val="tx1"/>
                </a:solidFill>
                <a:latin typeface="メイリオ" pitchFamily="50" charset="-128"/>
                <a:ea typeface="メイリオ" pitchFamily="50" charset="-128"/>
                <a:cs typeface="メイリオ" pitchFamily="50" charset="-128"/>
              </a:rPr>
              <a:t>文でデータ取得</a:t>
            </a:r>
            <a:endParaRPr lang="ja-JP" altLang="en-US" sz="1000">
              <a:solidFill>
                <a:schemeClr val="tx1"/>
              </a:solidFill>
              <a:latin typeface="メイリオ" pitchFamily="50" charset="-128"/>
              <a:ea typeface="メイリオ" pitchFamily="50" charset="-128"/>
              <a:cs typeface="メイリオ" pitchFamily="50" charset="-128"/>
            </a:endParaRPr>
          </a:p>
        </p:txBody>
      </p:sp>
      <p:sp>
        <p:nvSpPr>
          <p:cNvPr id="57353" name="AutoShape 8"/>
          <p:cNvSpPr>
            <a:spLocks noChangeArrowheads="1"/>
          </p:cNvSpPr>
          <p:nvPr/>
        </p:nvSpPr>
        <p:spPr bwMode="auto">
          <a:xfrm>
            <a:off x="1319213" y="3394075"/>
            <a:ext cx="1547812" cy="884238"/>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sp>
        <p:nvSpPr>
          <p:cNvPr id="269321" name="AutoShape 9"/>
          <p:cNvSpPr>
            <a:spLocks noChangeArrowheads="1"/>
          </p:cNvSpPr>
          <p:nvPr/>
        </p:nvSpPr>
        <p:spPr bwMode="auto">
          <a:xfrm>
            <a:off x="5921375" y="1757363"/>
            <a:ext cx="2430463" cy="819150"/>
          </a:xfrm>
          <a:prstGeom prst="wedgeRoundRectCallout">
            <a:avLst>
              <a:gd name="adj1" fmla="val -122241"/>
              <a:gd name="adj2" fmla="val 34106"/>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ja-JP" altLang="en-US" sz="1200">
                <a:solidFill>
                  <a:schemeClr val="tx1"/>
                </a:solidFill>
                <a:latin typeface="メイリオ" pitchFamily="50" charset="-128"/>
                <a:ea typeface="メイリオ" pitchFamily="50" charset="-128"/>
                <a:cs typeface="メイリオ" pitchFamily="50" charset="-128"/>
              </a:rPr>
              <a:t>取得データをもとに</a:t>
            </a:r>
          </a:p>
          <a:p>
            <a:pPr algn="l">
              <a:defRPr/>
            </a:pPr>
            <a:r>
              <a:rPr lang="ja-JP" altLang="en-US" sz="1200">
                <a:solidFill>
                  <a:schemeClr val="tx1"/>
                </a:solidFill>
                <a:latin typeface="メイリオ" pitchFamily="50" charset="-128"/>
                <a:ea typeface="メイリオ" pitchFamily="50" charset="-128"/>
                <a:cs typeface="メイリオ" pitchFamily="50" charset="-128"/>
              </a:rPr>
              <a:t>動的</a:t>
            </a:r>
            <a:r>
              <a:rPr lang="en-US" altLang="ja-JP" sz="1200">
                <a:solidFill>
                  <a:schemeClr val="tx1"/>
                </a:solidFill>
                <a:latin typeface="メイリオ" pitchFamily="50" charset="-128"/>
                <a:ea typeface="メイリオ" pitchFamily="50" charset="-128"/>
                <a:cs typeface="メイリオ" pitchFamily="50" charset="-128"/>
              </a:rPr>
              <a:t>HTML</a:t>
            </a:r>
            <a:r>
              <a:rPr lang="ja-JP" altLang="en-US" sz="1200">
                <a:solidFill>
                  <a:schemeClr val="tx1"/>
                </a:solidFill>
                <a:latin typeface="メイリオ" pitchFamily="50" charset="-128"/>
                <a:ea typeface="メイリオ" pitchFamily="50" charset="-128"/>
                <a:cs typeface="メイリオ" pitchFamily="50" charset="-128"/>
              </a:rPr>
              <a:t>に変換するための</a:t>
            </a:r>
          </a:p>
          <a:p>
            <a:pPr algn="l">
              <a:defRPr/>
            </a:pPr>
            <a:r>
              <a:rPr lang="ja-JP" altLang="en-US" sz="1200">
                <a:solidFill>
                  <a:schemeClr val="tx1"/>
                </a:solidFill>
                <a:latin typeface="メイリオ" pitchFamily="50" charset="-128"/>
                <a:ea typeface="メイリオ" pitchFamily="50" charset="-128"/>
                <a:cs typeface="メイリオ" pitchFamily="50" charset="-128"/>
              </a:rPr>
              <a:t>処理アイコン</a:t>
            </a:r>
          </a:p>
        </p:txBody>
      </p:sp>
      <p:sp>
        <p:nvSpPr>
          <p:cNvPr id="57355" name="AutoShape 10"/>
          <p:cNvSpPr>
            <a:spLocks noChangeArrowheads="1"/>
          </p:cNvSpPr>
          <p:nvPr/>
        </p:nvSpPr>
        <p:spPr bwMode="auto">
          <a:xfrm>
            <a:off x="3384550" y="2181225"/>
            <a:ext cx="1035050" cy="900113"/>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sp>
        <p:nvSpPr>
          <p:cNvPr id="269323" name="AutoShape 11"/>
          <p:cNvSpPr>
            <a:spLocks noChangeArrowheads="1"/>
          </p:cNvSpPr>
          <p:nvPr/>
        </p:nvSpPr>
        <p:spPr bwMode="auto">
          <a:xfrm>
            <a:off x="2867025" y="5553075"/>
            <a:ext cx="1800225" cy="852488"/>
          </a:xfrm>
          <a:prstGeom prst="wedgeRoundRectCallout">
            <a:avLst>
              <a:gd name="adj1" fmla="val -83949"/>
              <a:gd name="adj2" fmla="val -184264"/>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ja-JP" altLang="en-US" sz="1200">
                <a:solidFill>
                  <a:schemeClr val="tx1"/>
                </a:solidFill>
                <a:latin typeface="メイリオ" pitchFamily="50" charset="-128"/>
                <a:ea typeface="メイリオ" pitchFamily="50" charset="-128"/>
                <a:cs typeface="メイリオ" pitchFamily="50" charset="-128"/>
              </a:rPr>
              <a:t>（おまけ）</a:t>
            </a:r>
          </a:p>
          <a:p>
            <a:pPr algn="l">
              <a:defRPr/>
            </a:pPr>
            <a:r>
              <a:rPr lang="en-US" altLang="ja-JP" sz="1200">
                <a:solidFill>
                  <a:schemeClr val="tx1"/>
                </a:solidFill>
                <a:latin typeface="メイリオ" pitchFamily="50" charset="-128"/>
                <a:ea typeface="メイリオ" pitchFamily="50" charset="-128"/>
                <a:cs typeface="メイリオ" pitchFamily="50" charset="-128"/>
              </a:rPr>
              <a:t>Web</a:t>
            </a:r>
            <a:r>
              <a:rPr lang="ja-JP" altLang="en-US" sz="1200">
                <a:solidFill>
                  <a:schemeClr val="tx1"/>
                </a:solidFill>
                <a:latin typeface="メイリオ" pitchFamily="50" charset="-128"/>
                <a:ea typeface="メイリオ" pitchFamily="50" charset="-128"/>
                <a:cs typeface="メイリオ" pitchFamily="50" charset="-128"/>
              </a:rPr>
              <a:t>参照からエクセルダウンロードできるようにするための設定</a:t>
            </a:r>
            <a:endParaRPr lang="ja-JP" altLang="en-US" sz="1000">
              <a:solidFill>
                <a:schemeClr val="tx1"/>
              </a:solidFill>
              <a:latin typeface="メイリオ" pitchFamily="50" charset="-128"/>
              <a:ea typeface="メイリオ" pitchFamily="50" charset="-128"/>
              <a:cs typeface="メイリオ" pitchFamily="50" charset="-128"/>
            </a:endParaRPr>
          </a:p>
        </p:txBody>
      </p:sp>
      <p:sp>
        <p:nvSpPr>
          <p:cNvPr id="14"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3" cstate="screen"/>
          <a:srcRect/>
          <a:stretch>
            <a:fillRect/>
          </a:stretch>
        </p:blipFill>
        <p:spPr bwMode="auto">
          <a:xfrm>
            <a:off x="3167980" y="1929755"/>
            <a:ext cx="2143125" cy="2257425"/>
          </a:xfrm>
          <a:prstGeom prst="rect">
            <a:avLst/>
          </a:prstGeom>
          <a:ln>
            <a:noFill/>
          </a:ln>
          <a:effectLst>
            <a:outerShdw blurRad="292100" dist="139700" dir="2700000" algn="tl" rotWithShape="0">
              <a:srgbClr val="333333">
                <a:alpha val="65000"/>
              </a:srgbClr>
            </a:outerShdw>
          </a:effectLst>
        </p:spPr>
      </p:pic>
      <p:pic>
        <p:nvPicPr>
          <p:cNvPr id="1028" name="Picture 4"/>
          <p:cNvPicPr>
            <a:picLocks noChangeAspect="1" noChangeArrowheads="1"/>
          </p:cNvPicPr>
          <p:nvPr/>
        </p:nvPicPr>
        <p:blipFill>
          <a:blip r:embed="rId4" cstate="screen"/>
          <a:srcRect/>
          <a:stretch>
            <a:fillRect/>
          </a:stretch>
        </p:blipFill>
        <p:spPr bwMode="auto">
          <a:xfrm>
            <a:off x="539874" y="2780928"/>
            <a:ext cx="1837046" cy="3203054"/>
          </a:xfrm>
          <a:prstGeom prst="rect">
            <a:avLst/>
          </a:prstGeom>
          <a:ln>
            <a:noFill/>
          </a:ln>
          <a:effectLst>
            <a:outerShdw blurRad="292100" dist="139700" dir="2700000" algn="tl" rotWithShape="0">
              <a:srgbClr val="333333">
                <a:alpha val="65000"/>
              </a:srgbClr>
            </a:outerShdw>
          </a:effectLst>
        </p:spPr>
      </p:pic>
      <p:sp>
        <p:nvSpPr>
          <p:cNvPr id="58370" name="Rectangle 4"/>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利用例⑤　</a:t>
            </a:r>
            <a:r>
              <a:rPr lang="en-US" altLang="ja-JP" b="1" i="1" dirty="0" smtClean="0">
                <a:latin typeface="Times New Roman" pitchFamily="18" charset="0"/>
                <a:ea typeface="メイリオ" pitchFamily="50" charset="-128"/>
                <a:cs typeface="Times New Roman" pitchFamily="18" charset="0"/>
              </a:rPr>
              <a:t>SuperStream</a:t>
            </a:r>
            <a:r>
              <a:rPr lang="en-US" altLang="ja-JP" b="1" dirty="0" smtClean="0">
                <a:latin typeface="Times New Roman" pitchFamily="18" charset="0"/>
                <a:ea typeface="メイリオ" pitchFamily="50" charset="-128"/>
                <a:cs typeface="Times New Roman" pitchFamily="18" charset="0"/>
              </a:rPr>
              <a:t>-CORE</a:t>
            </a:r>
            <a:r>
              <a:rPr lang="ja-JP" altLang="en-US" dirty="0" smtClean="0">
                <a:latin typeface="メイリオ" pitchFamily="50" charset="-128"/>
                <a:ea typeface="メイリオ" pitchFamily="50" charset="-128"/>
                <a:cs typeface="メイリオ" pitchFamily="50" charset="-128"/>
              </a:rPr>
              <a:t>の各種データを</a:t>
            </a:r>
            <a:r>
              <a:rPr lang="en-US" altLang="ja-JP" dirty="0" smtClean="0">
                <a:latin typeface="メイリオ" pitchFamily="50" charset="-128"/>
                <a:ea typeface="メイリオ" pitchFamily="50" charset="-128"/>
                <a:cs typeface="メイリオ" pitchFamily="50" charset="-128"/>
              </a:rPr>
              <a:t>Web</a:t>
            </a:r>
            <a:r>
              <a:rPr lang="ja-JP" altLang="en-US" dirty="0" smtClean="0">
                <a:latin typeface="メイリオ" pitchFamily="50" charset="-128"/>
                <a:ea typeface="メイリオ" pitchFamily="50" charset="-128"/>
                <a:cs typeface="メイリオ" pitchFamily="50" charset="-128"/>
              </a:rPr>
              <a:t>参照</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b="1" dirty="0" smtClean="0">
                <a:latin typeface="Times New Roman" pitchFamily="18" charset="0"/>
                <a:ea typeface="メイリオ" pitchFamily="50" charset="-128"/>
                <a:cs typeface="Times New Roman" pitchFamily="18" charset="0"/>
              </a:rPr>
              <a:t>CORE</a:t>
            </a:r>
            <a:r>
              <a:rPr lang="ja-JP" altLang="en-US" sz="2000" dirty="0" smtClean="0">
                <a:latin typeface="メイリオ" pitchFamily="50" charset="-128"/>
                <a:ea typeface="メイリオ" pitchFamily="50" charset="-128"/>
                <a:cs typeface="メイリオ" pitchFamily="50" charset="-128"/>
              </a:rPr>
              <a:t>アダプタ の活用例）</a:t>
            </a:r>
          </a:p>
        </p:txBody>
      </p:sp>
      <p:sp>
        <p:nvSpPr>
          <p:cNvPr id="58371" name="スライド番号プレースホルダ 6"/>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7CB012C9-D772-4601-9FB1-1147A40C4758}" type="slidenum">
              <a:rPr lang="en-US" altLang="ja-JP" smtClean="0">
                <a:ea typeface="ＭＳ Ｐゴシック" charset="-128"/>
              </a:rPr>
              <a:pPr/>
              <a:t>45</a:t>
            </a:fld>
            <a:endParaRPr lang="en-US" altLang="ja-JP" smtClean="0">
              <a:ea typeface="ＭＳ Ｐゴシック" charset="-128"/>
            </a:endParaRPr>
          </a:p>
        </p:txBody>
      </p:sp>
      <p:sp>
        <p:nvSpPr>
          <p:cNvPr id="58374" name="Text Box 6"/>
          <p:cNvSpPr txBox="1">
            <a:spLocks noChangeArrowheads="1"/>
          </p:cNvSpPr>
          <p:nvPr/>
        </p:nvSpPr>
        <p:spPr bwMode="auto">
          <a:xfrm>
            <a:off x="179388" y="1198563"/>
            <a:ext cx="8532812" cy="671512"/>
          </a:xfrm>
          <a:prstGeom prst="rect">
            <a:avLst/>
          </a:prstGeom>
          <a:noFill/>
          <a:ln w="9525" algn="ctr">
            <a:noFill/>
            <a:miter lim="800000"/>
            <a:headEnd/>
            <a:tailEnd/>
          </a:ln>
        </p:spPr>
        <p:txBody>
          <a:bodyPr>
            <a:spAutoFit/>
          </a:bodyPr>
          <a:lstStyle/>
          <a:p>
            <a:pPr algn="l"/>
            <a:r>
              <a:rPr lang="en-US" altLang="ja-JP" sz="2000" dirty="0">
                <a:solidFill>
                  <a:srgbClr val="000099"/>
                </a:solidFill>
                <a:latin typeface="メイリオ" pitchFamily="50" charset="-128"/>
                <a:ea typeface="メイリオ" pitchFamily="50" charset="-128"/>
                <a:cs typeface="メイリオ" pitchFamily="50" charset="-128"/>
              </a:rPr>
              <a:t>【</a:t>
            </a:r>
            <a:r>
              <a:rPr lang="en-US" altLang="ja-JP" sz="2000" b="1" i="1" dirty="0">
                <a:solidFill>
                  <a:srgbClr val="000099"/>
                </a:solidFill>
                <a:latin typeface="Times New Roman" pitchFamily="18" charset="0"/>
                <a:ea typeface="メイリオ" pitchFamily="50" charset="-128"/>
                <a:cs typeface="Times New Roman" pitchFamily="18" charset="0"/>
              </a:rPr>
              <a:t>SuperStream</a:t>
            </a:r>
            <a:r>
              <a:rPr lang="en-US" altLang="ja-JP" sz="2000" b="1" dirty="0">
                <a:solidFill>
                  <a:srgbClr val="000099"/>
                </a:solidFill>
                <a:latin typeface="Times New Roman" pitchFamily="18" charset="0"/>
                <a:ea typeface="メイリオ" pitchFamily="50" charset="-128"/>
                <a:cs typeface="Times New Roman" pitchFamily="18" charset="0"/>
              </a:rPr>
              <a:t>-connect</a:t>
            </a:r>
            <a:r>
              <a:rPr lang="en-US" altLang="ja-JP" sz="2000" dirty="0">
                <a:solidFill>
                  <a:srgbClr val="000099"/>
                </a:solidFill>
                <a:latin typeface="メイリオ" pitchFamily="50" charset="-128"/>
                <a:ea typeface="メイリオ" pitchFamily="50" charset="-128"/>
                <a:cs typeface="メイリオ" pitchFamily="50" charset="-128"/>
              </a:rPr>
              <a:t> </a:t>
            </a:r>
            <a:r>
              <a:rPr lang="ja-JP" altLang="en-US" sz="2000" dirty="0">
                <a:solidFill>
                  <a:srgbClr val="000099"/>
                </a:solidFill>
                <a:latin typeface="メイリオ" pitchFamily="50" charset="-128"/>
                <a:ea typeface="メイリオ" pitchFamily="50" charset="-128"/>
                <a:cs typeface="メイリオ" pitchFamily="50" charset="-128"/>
              </a:rPr>
              <a:t>使用後の運用イメージ</a:t>
            </a:r>
            <a:r>
              <a:rPr lang="en-US" altLang="ja-JP" sz="2000" dirty="0">
                <a:solidFill>
                  <a:srgbClr val="000099"/>
                </a:solidFill>
                <a:latin typeface="メイリオ" pitchFamily="50" charset="-128"/>
                <a:ea typeface="メイリオ" pitchFamily="50" charset="-128"/>
                <a:cs typeface="メイリオ" pitchFamily="50" charset="-128"/>
              </a:rPr>
              <a:t>】</a:t>
            </a:r>
          </a:p>
          <a:p>
            <a:pPr algn="l"/>
            <a:r>
              <a:rPr lang="en-US" altLang="ja-JP" sz="1800" dirty="0">
                <a:solidFill>
                  <a:srgbClr val="000099"/>
                </a:solidFill>
                <a:latin typeface="メイリオ" pitchFamily="50" charset="-128"/>
                <a:ea typeface="メイリオ" pitchFamily="50" charset="-128"/>
                <a:cs typeface="メイリオ" pitchFamily="50" charset="-128"/>
              </a:rPr>
              <a:t>Web</a:t>
            </a:r>
            <a:r>
              <a:rPr lang="ja-JP" altLang="en-US" sz="1800" dirty="0">
                <a:solidFill>
                  <a:srgbClr val="000099"/>
                </a:solidFill>
                <a:latin typeface="メイリオ" pitchFamily="50" charset="-128"/>
                <a:ea typeface="メイリオ" pitchFamily="50" charset="-128"/>
                <a:cs typeface="メイリオ" pitchFamily="50" charset="-128"/>
              </a:rPr>
              <a:t>ブラウザで</a:t>
            </a:r>
            <a:r>
              <a:rPr lang="en-US" altLang="ja-JP" sz="1800" b="1" dirty="0">
                <a:solidFill>
                  <a:srgbClr val="000099"/>
                </a:solidFill>
                <a:latin typeface="Times New Roman" pitchFamily="18" charset="0"/>
                <a:ea typeface="メイリオ" pitchFamily="50" charset="-128"/>
                <a:cs typeface="Times New Roman" pitchFamily="18" charset="0"/>
              </a:rPr>
              <a:t>CORE</a:t>
            </a:r>
            <a:r>
              <a:rPr lang="ja-JP" altLang="en-US" sz="1800" dirty="0">
                <a:solidFill>
                  <a:srgbClr val="000099"/>
                </a:solidFill>
                <a:latin typeface="メイリオ" pitchFamily="50" charset="-128"/>
                <a:ea typeface="メイリオ" pitchFamily="50" charset="-128"/>
                <a:cs typeface="メイリオ" pitchFamily="50" charset="-128"/>
              </a:rPr>
              <a:t>データを参照（リアルタイムに結果が返ってくる）</a:t>
            </a:r>
          </a:p>
        </p:txBody>
      </p:sp>
      <p:sp>
        <p:nvSpPr>
          <p:cNvPr id="58375" name="Text Box 7"/>
          <p:cNvSpPr txBox="1">
            <a:spLocks noChangeArrowheads="1"/>
          </p:cNvSpPr>
          <p:nvPr/>
        </p:nvSpPr>
        <p:spPr bwMode="auto">
          <a:xfrm>
            <a:off x="611882" y="2348880"/>
            <a:ext cx="1415772" cy="461665"/>
          </a:xfrm>
          <a:prstGeom prst="rect">
            <a:avLst/>
          </a:prstGeom>
          <a:noFill/>
          <a:ln w="9525">
            <a:noFill/>
            <a:miter lim="800000"/>
            <a:headEnd/>
            <a:tailEnd/>
          </a:ln>
        </p:spPr>
        <p:txBody>
          <a:bodyPr wrap="none">
            <a:spAutoFit/>
          </a:bodyPr>
          <a:lstStyle/>
          <a:p>
            <a:pPr algn="l"/>
            <a:r>
              <a:rPr lang="ja-JP" altLang="en-US" sz="2400" dirty="0">
                <a:solidFill>
                  <a:schemeClr val="tx1"/>
                </a:solidFill>
                <a:latin typeface="メイリオ" pitchFamily="50" charset="-128"/>
                <a:ea typeface="メイリオ" pitchFamily="50" charset="-128"/>
                <a:cs typeface="メイリオ" pitchFamily="50" charset="-128"/>
              </a:rPr>
              <a:t>メニュー</a:t>
            </a:r>
          </a:p>
        </p:txBody>
      </p:sp>
      <p:sp>
        <p:nvSpPr>
          <p:cNvPr id="58376" name="Text Box 12"/>
          <p:cNvSpPr txBox="1">
            <a:spLocks noChangeArrowheads="1"/>
          </p:cNvSpPr>
          <p:nvPr/>
        </p:nvSpPr>
        <p:spPr bwMode="auto">
          <a:xfrm>
            <a:off x="323528" y="6145559"/>
            <a:ext cx="5255816" cy="307777"/>
          </a:xfrm>
          <a:prstGeom prst="rect">
            <a:avLst/>
          </a:prstGeom>
          <a:noFill/>
          <a:ln w="9525">
            <a:noFill/>
            <a:miter lim="800000"/>
            <a:headEnd/>
            <a:tailEnd/>
          </a:ln>
        </p:spPr>
        <p:txBody>
          <a:bodyPr wrap="square">
            <a:spAutoFit/>
          </a:bodyPr>
          <a:lstStyle/>
          <a:p>
            <a:pPr algn="l"/>
            <a:r>
              <a:rPr lang="en-US" altLang="ja-JP" sz="1400" dirty="0">
                <a:solidFill>
                  <a:schemeClr val="tx1"/>
                </a:solidFill>
                <a:latin typeface="メイリオ" pitchFamily="50" charset="-128"/>
                <a:ea typeface="メイリオ" pitchFamily="50" charset="-128"/>
                <a:cs typeface="メイリオ" pitchFamily="50" charset="-128"/>
              </a:rPr>
              <a:t>※</a:t>
            </a:r>
            <a:r>
              <a:rPr lang="ja-JP" altLang="en-US" sz="1400" dirty="0">
                <a:solidFill>
                  <a:schemeClr val="tx1"/>
                </a:solidFill>
                <a:latin typeface="メイリオ" pitchFamily="50" charset="-128"/>
                <a:ea typeface="メイリオ" pitchFamily="50" charset="-128"/>
                <a:cs typeface="メイリオ" pitchFamily="50" charset="-128"/>
              </a:rPr>
              <a:t>メニューは</a:t>
            </a:r>
            <a:r>
              <a:rPr lang="en-US" altLang="ja-JP" sz="1400" dirty="0">
                <a:solidFill>
                  <a:schemeClr val="tx1"/>
                </a:solidFill>
                <a:latin typeface="メイリオ" pitchFamily="50" charset="-128"/>
                <a:ea typeface="メイリオ" pitchFamily="50" charset="-128"/>
                <a:cs typeface="メイリオ" pitchFamily="50" charset="-128"/>
              </a:rPr>
              <a:t>HTML</a:t>
            </a:r>
            <a:r>
              <a:rPr lang="ja-JP" altLang="en-US" sz="1400" dirty="0">
                <a:solidFill>
                  <a:schemeClr val="tx1"/>
                </a:solidFill>
                <a:latin typeface="メイリオ" pitchFamily="50" charset="-128"/>
                <a:ea typeface="メイリオ" pitchFamily="50" charset="-128"/>
                <a:cs typeface="メイリオ" pitchFamily="50" charset="-128"/>
              </a:rPr>
              <a:t>エディタ等で作成しておく必要があります。</a:t>
            </a:r>
          </a:p>
        </p:txBody>
      </p:sp>
      <p:sp>
        <p:nvSpPr>
          <p:cNvPr id="271373" name="AutoShape 13"/>
          <p:cNvSpPr>
            <a:spLocks noChangeArrowheads="1"/>
          </p:cNvSpPr>
          <p:nvPr/>
        </p:nvSpPr>
        <p:spPr bwMode="auto">
          <a:xfrm>
            <a:off x="5437187" y="2060774"/>
            <a:ext cx="3023245" cy="792162"/>
          </a:xfrm>
          <a:prstGeom prst="wedgeRoundRectCallout">
            <a:avLst>
              <a:gd name="adj1" fmla="val -29306"/>
              <a:gd name="adj2" fmla="val 84269"/>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nchor="ctr"/>
          <a:lstStyle/>
          <a:p>
            <a:pPr algn="l">
              <a:defRPr/>
            </a:pPr>
            <a:r>
              <a:rPr lang="en-US" altLang="ja-JP" sz="1400" dirty="0">
                <a:solidFill>
                  <a:schemeClr val="tx1"/>
                </a:solidFill>
                <a:latin typeface="メイリオ" pitchFamily="50" charset="-128"/>
                <a:ea typeface="メイリオ" pitchFamily="50" charset="-128"/>
                <a:cs typeface="メイリオ" pitchFamily="50" charset="-128"/>
              </a:rPr>
              <a:t>connect</a:t>
            </a:r>
            <a:r>
              <a:rPr lang="ja-JP" altLang="en-US" sz="1400" dirty="0">
                <a:solidFill>
                  <a:schemeClr val="tx1"/>
                </a:solidFill>
                <a:latin typeface="メイリオ" pitchFamily="50" charset="-128"/>
                <a:ea typeface="メイリオ" pitchFamily="50" charset="-128"/>
                <a:cs typeface="メイリオ" pitchFamily="50" charset="-128"/>
              </a:rPr>
              <a:t>の検索と</a:t>
            </a:r>
            <a:r>
              <a:rPr lang="en-US" altLang="ja-JP" sz="1400" dirty="0">
                <a:solidFill>
                  <a:schemeClr val="tx1"/>
                </a:solidFill>
                <a:latin typeface="メイリオ" pitchFamily="50" charset="-128"/>
                <a:ea typeface="メイリオ" pitchFamily="50" charset="-128"/>
                <a:cs typeface="メイリオ" pitchFamily="50" charset="-128"/>
              </a:rPr>
              <a:t>HTML</a:t>
            </a:r>
            <a:r>
              <a:rPr lang="ja-JP" altLang="en-US" sz="1400" dirty="0">
                <a:solidFill>
                  <a:schemeClr val="tx1"/>
                </a:solidFill>
                <a:latin typeface="メイリオ" pitchFamily="50" charset="-128"/>
                <a:ea typeface="メイリオ" pitchFamily="50" charset="-128"/>
                <a:cs typeface="メイリオ" pitchFamily="50" charset="-128"/>
              </a:rPr>
              <a:t>生成機能</a:t>
            </a:r>
          </a:p>
          <a:p>
            <a:pPr algn="l">
              <a:defRPr/>
            </a:pPr>
            <a:r>
              <a:rPr lang="ja-JP" altLang="en-US" sz="1400" dirty="0">
                <a:solidFill>
                  <a:schemeClr val="tx1"/>
                </a:solidFill>
                <a:latin typeface="メイリオ" pitchFamily="50" charset="-128"/>
                <a:ea typeface="メイリオ" pitchFamily="50" charset="-128"/>
                <a:cs typeface="メイリオ" pitchFamily="50" charset="-128"/>
              </a:rPr>
              <a:t>によりリアルタイムで結果</a:t>
            </a:r>
            <a:r>
              <a:rPr lang="ja-JP" altLang="en-US" sz="1400" dirty="0" smtClean="0">
                <a:solidFill>
                  <a:schemeClr val="tx1"/>
                </a:solidFill>
                <a:latin typeface="メイリオ" pitchFamily="50" charset="-128"/>
                <a:ea typeface="メイリオ" pitchFamily="50" charset="-128"/>
                <a:cs typeface="メイリオ" pitchFamily="50" charset="-128"/>
              </a:rPr>
              <a:t>が</a:t>
            </a:r>
            <a:endParaRPr lang="en-US" altLang="ja-JP" sz="1400" dirty="0" smtClean="0">
              <a:solidFill>
                <a:schemeClr val="tx1"/>
              </a:solidFill>
              <a:latin typeface="メイリオ" pitchFamily="50" charset="-128"/>
              <a:ea typeface="メイリオ" pitchFamily="50" charset="-128"/>
              <a:cs typeface="メイリオ" pitchFamily="50" charset="-128"/>
            </a:endParaRPr>
          </a:p>
          <a:p>
            <a:pPr algn="l">
              <a:defRPr/>
            </a:pPr>
            <a:r>
              <a:rPr lang="ja-JP" altLang="en-US" sz="1400" dirty="0" smtClean="0">
                <a:solidFill>
                  <a:schemeClr val="tx1"/>
                </a:solidFill>
                <a:latin typeface="メイリオ" pitchFamily="50" charset="-128"/>
                <a:ea typeface="メイリオ" pitchFamily="50" charset="-128"/>
                <a:cs typeface="メイリオ" pitchFamily="50" charset="-128"/>
              </a:rPr>
              <a:t>返って</a:t>
            </a:r>
            <a:r>
              <a:rPr lang="ja-JP" altLang="en-US" sz="1400" dirty="0">
                <a:solidFill>
                  <a:schemeClr val="tx1"/>
                </a:solidFill>
                <a:latin typeface="メイリオ" pitchFamily="50" charset="-128"/>
                <a:ea typeface="メイリオ" pitchFamily="50" charset="-128"/>
                <a:cs typeface="メイリオ" pitchFamily="50" charset="-128"/>
              </a:rPr>
              <a:t>きている</a:t>
            </a:r>
          </a:p>
        </p:txBody>
      </p:sp>
      <p:sp>
        <p:nvSpPr>
          <p:cNvPr id="58379" name="Line 21"/>
          <p:cNvSpPr>
            <a:spLocks noChangeShapeType="1"/>
          </p:cNvSpPr>
          <p:nvPr/>
        </p:nvSpPr>
        <p:spPr bwMode="auto">
          <a:xfrm flipV="1">
            <a:off x="1619994" y="3212976"/>
            <a:ext cx="1368425" cy="288925"/>
          </a:xfrm>
          <a:prstGeom prst="line">
            <a:avLst/>
          </a:prstGeom>
          <a:ln>
            <a:headEnd/>
            <a:tailEnd type="triangle" w="lg" len="lg"/>
          </a:ln>
        </p:spPr>
        <p:style>
          <a:lnRef idx="3">
            <a:schemeClr val="accent2"/>
          </a:lnRef>
          <a:fillRef idx="0">
            <a:schemeClr val="accent2"/>
          </a:fillRef>
          <a:effectRef idx="2">
            <a:schemeClr val="accent2"/>
          </a:effectRef>
          <a:fontRef idx="minor">
            <a:schemeClr val="tx1"/>
          </a:fontRef>
        </p:style>
        <p:txBody>
          <a:bodyPr/>
          <a:lstStyle/>
          <a:p>
            <a:endParaRPr lang="ja-JP" altLang="en-US"/>
          </a:p>
        </p:txBody>
      </p:sp>
      <p:sp>
        <p:nvSpPr>
          <p:cNvPr id="58380" name="Line 22"/>
          <p:cNvSpPr>
            <a:spLocks noChangeShapeType="1"/>
          </p:cNvSpPr>
          <p:nvPr/>
        </p:nvSpPr>
        <p:spPr bwMode="auto">
          <a:xfrm flipV="1">
            <a:off x="1692002" y="4293096"/>
            <a:ext cx="2952750" cy="0"/>
          </a:xfrm>
          <a:prstGeom prst="line">
            <a:avLst/>
          </a:prstGeom>
          <a:ln>
            <a:headEnd/>
            <a:tailEnd type="triangle" w="lg" len="lg"/>
          </a:ln>
        </p:spPr>
        <p:style>
          <a:lnRef idx="3">
            <a:schemeClr val="accent2"/>
          </a:lnRef>
          <a:fillRef idx="0">
            <a:schemeClr val="accent2"/>
          </a:fillRef>
          <a:effectRef idx="2">
            <a:schemeClr val="accent2"/>
          </a:effectRef>
          <a:fontRef idx="minor">
            <a:schemeClr val="tx1"/>
          </a:fontRef>
        </p:style>
        <p:txBody>
          <a:bodyPr/>
          <a:lstStyle/>
          <a:p>
            <a:endParaRPr lang="ja-JP" altLang="en-US"/>
          </a:p>
        </p:txBody>
      </p:sp>
      <p:sp>
        <p:nvSpPr>
          <p:cNvPr id="58382" name="Rectangle 24"/>
          <p:cNvSpPr>
            <a:spLocks noChangeArrowheads="1"/>
          </p:cNvSpPr>
          <p:nvPr/>
        </p:nvSpPr>
        <p:spPr bwMode="auto">
          <a:xfrm>
            <a:off x="683890" y="3284984"/>
            <a:ext cx="936104" cy="360362"/>
          </a:xfrm>
          <a:prstGeom prst="rect">
            <a:avLst/>
          </a:prstGeom>
          <a:noFill/>
          <a:ln w="9525" algn="ctr">
            <a:solidFill>
              <a:srgbClr val="FF0000"/>
            </a:solidFill>
            <a:miter lim="800000"/>
            <a:headEnd/>
            <a:tailEnd/>
          </a:ln>
        </p:spPr>
        <p:txBody>
          <a:bodyPr wrap="none" anchor="ctr"/>
          <a:lstStyle/>
          <a:p>
            <a:endParaRPr lang="ja-JP" altLang="en-US"/>
          </a:p>
        </p:txBody>
      </p:sp>
      <p:sp>
        <p:nvSpPr>
          <p:cNvPr id="58383" name="Rectangle 25"/>
          <p:cNvSpPr>
            <a:spLocks noChangeArrowheads="1"/>
          </p:cNvSpPr>
          <p:nvPr/>
        </p:nvSpPr>
        <p:spPr bwMode="auto">
          <a:xfrm>
            <a:off x="755898" y="4149080"/>
            <a:ext cx="936104" cy="360362"/>
          </a:xfrm>
          <a:prstGeom prst="rect">
            <a:avLst/>
          </a:prstGeom>
          <a:noFill/>
          <a:ln w="9525" algn="ctr">
            <a:solidFill>
              <a:srgbClr val="FF0000"/>
            </a:solidFill>
            <a:miter lim="800000"/>
            <a:headEnd/>
            <a:tailEnd/>
          </a:ln>
        </p:spPr>
        <p:txBody>
          <a:bodyPr wrap="none" anchor="ctr"/>
          <a:lstStyle/>
          <a:p>
            <a:endParaRPr lang="ja-JP" altLang="en-US"/>
          </a:p>
        </p:txBody>
      </p:sp>
      <p:sp>
        <p:nvSpPr>
          <p:cNvPr id="58386" name="スライド番号プレースホルダ 5"/>
          <p:cNvSpPr txBox="1">
            <a:spLocks/>
          </p:cNvSpPr>
          <p:nvPr/>
        </p:nvSpPr>
        <p:spPr bwMode="auto">
          <a:xfrm>
            <a:off x="8118475" y="6462713"/>
            <a:ext cx="719138" cy="179387"/>
          </a:xfrm>
          <a:prstGeom prst="rect">
            <a:avLst/>
          </a:prstGeom>
          <a:noFill/>
          <a:ln w="9525">
            <a:noFill/>
            <a:miter lim="800000"/>
            <a:headEnd/>
            <a:tailEnd/>
          </a:ln>
        </p:spPr>
        <p:txBody>
          <a:bodyPr lIns="0" tIns="0" rIns="0" bIns="0" anchor="ctr"/>
          <a:lstStyle/>
          <a:p>
            <a:pPr algn="r"/>
            <a:fld id="{5502FA1D-3678-4147-8DF4-3DB5C42D57D6}" type="slidenum">
              <a:rPr lang="en-US" altLang="ja-JP" sz="900"/>
              <a:pPr algn="r"/>
              <a:t>45</a:t>
            </a:fld>
            <a:endParaRPr lang="en-US" altLang="ja-JP" sz="900"/>
          </a:p>
        </p:txBody>
      </p:sp>
      <p:pic>
        <p:nvPicPr>
          <p:cNvPr id="1030" name="Picture 6"/>
          <p:cNvPicPr>
            <a:picLocks noChangeAspect="1" noChangeArrowheads="1"/>
          </p:cNvPicPr>
          <p:nvPr/>
        </p:nvPicPr>
        <p:blipFill>
          <a:blip r:embed="rId5" cstate="screen"/>
          <a:srcRect/>
          <a:stretch>
            <a:fillRect/>
          </a:stretch>
        </p:blipFill>
        <p:spPr bwMode="auto">
          <a:xfrm>
            <a:off x="4914106" y="3297907"/>
            <a:ext cx="1962150" cy="2219325"/>
          </a:xfrm>
          <a:prstGeom prst="rect">
            <a:avLst/>
          </a:prstGeom>
          <a:ln>
            <a:noFill/>
          </a:ln>
          <a:effectLst>
            <a:outerShdw blurRad="292100" dist="139700" dir="2700000" algn="tl" rotWithShape="0">
              <a:srgbClr val="333333">
                <a:alpha val="65000"/>
              </a:srgbClr>
            </a:outerShdw>
          </a:effectLst>
        </p:spPr>
      </p:pic>
      <p:sp>
        <p:nvSpPr>
          <p:cNvPr id="17"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スライド番号プレースホルダ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7FE31162-1AE3-46A5-8B03-91F8C828F70C}" type="slidenum">
              <a:rPr lang="en-US" altLang="ja-JP" smtClean="0">
                <a:ea typeface="ＭＳ Ｐゴシック" charset="-128"/>
              </a:rPr>
              <a:pPr/>
              <a:t>46</a:t>
            </a:fld>
            <a:endParaRPr lang="en-US" altLang="ja-JP" smtClean="0">
              <a:ea typeface="ＭＳ Ｐゴシック" charset="-128"/>
            </a:endParaRPr>
          </a:p>
        </p:txBody>
      </p:sp>
      <p:sp>
        <p:nvSpPr>
          <p:cNvPr id="59395" name="Text Box 2"/>
          <p:cNvSpPr txBox="1">
            <a:spLocks noChangeArrowheads="1"/>
          </p:cNvSpPr>
          <p:nvPr/>
        </p:nvSpPr>
        <p:spPr bwMode="auto">
          <a:xfrm>
            <a:off x="0" y="1779588"/>
            <a:ext cx="9144000" cy="3352800"/>
          </a:xfrm>
          <a:prstGeom prst="rect">
            <a:avLst/>
          </a:prstGeom>
          <a:noFill/>
          <a:ln w="9525" algn="ctr">
            <a:noFill/>
            <a:miter lim="800000"/>
            <a:headEnd/>
            <a:tailEnd/>
          </a:ln>
        </p:spPr>
        <p:txBody>
          <a:bodyPr>
            <a:spAutoFit/>
          </a:bodyPr>
          <a:lstStyle/>
          <a:p>
            <a:endParaRPr lang="en-US" altLang="ja-JP" sz="5400" dirty="0">
              <a:solidFill>
                <a:schemeClr val="tx2"/>
              </a:solidFill>
              <a:latin typeface="Times New Roman" pitchFamily="18" charset="0"/>
            </a:endParaRPr>
          </a:p>
          <a:p>
            <a:r>
              <a:rPr lang="en-US" altLang="ja-JP" sz="4000" b="1" i="1" dirty="0">
                <a:solidFill>
                  <a:schemeClr val="tx2"/>
                </a:solidFill>
                <a:latin typeface="Times New Roman" pitchFamily="18" charset="0"/>
              </a:rPr>
              <a:t>SuperStream</a:t>
            </a:r>
            <a:r>
              <a:rPr lang="en-US" altLang="ja-JP" sz="4000" b="1" dirty="0">
                <a:solidFill>
                  <a:schemeClr val="tx2"/>
                </a:solidFill>
                <a:latin typeface="Times New Roman" pitchFamily="18" charset="0"/>
              </a:rPr>
              <a:t>-connect</a:t>
            </a:r>
          </a:p>
          <a:p>
            <a:r>
              <a:rPr lang="ja-JP" altLang="en-US" sz="4000" b="1" dirty="0">
                <a:solidFill>
                  <a:schemeClr val="tx2"/>
                </a:solidFill>
                <a:latin typeface="Times New Roman" pitchFamily="18" charset="0"/>
              </a:rPr>
              <a:t>＆　</a:t>
            </a:r>
            <a:r>
              <a:rPr lang="en-US" altLang="ja-JP" sz="4000" b="1" dirty="0">
                <a:solidFill>
                  <a:schemeClr val="tx2"/>
                </a:solidFill>
                <a:latin typeface="Times New Roman" pitchFamily="18" charset="0"/>
              </a:rPr>
              <a:t>AP+</a:t>
            </a:r>
            <a:r>
              <a:rPr lang="ja-JP" altLang="en-US" sz="4000" dirty="0">
                <a:solidFill>
                  <a:schemeClr val="tx2"/>
                </a:solidFill>
                <a:latin typeface="メイリオ" pitchFamily="50" charset="-128"/>
                <a:ea typeface="メイリオ" pitchFamily="50" charset="-128"/>
                <a:cs typeface="メイリオ" pitchFamily="50" charset="-128"/>
              </a:rPr>
              <a:t>アダプタ利用例</a:t>
            </a:r>
          </a:p>
          <a:p>
            <a:endParaRPr lang="ja-JP" altLang="en-US" sz="4000" dirty="0">
              <a:solidFill>
                <a:schemeClr val="tx2"/>
              </a:solidFill>
              <a:latin typeface="Tahoma" pitchFamily="34" charset="0"/>
            </a:endParaRPr>
          </a:p>
          <a:p>
            <a:endParaRPr lang="en-US" altLang="ja-JP" sz="4000" dirty="0">
              <a:solidFill>
                <a:schemeClr val="tx2"/>
              </a:solidFill>
              <a:latin typeface="Tahoma" pitchFamily="34" charset="0"/>
            </a:endParaRPr>
          </a:p>
        </p:txBody>
      </p:sp>
      <p:sp>
        <p:nvSpPr>
          <p:cNvPr id="5"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altLang="ja-JP" b="1" i="1" dirty="0" smtClean="0">
                <a:latin typeface="Times New Roman" pitchFamily="18" charset="0"/>
              </a:rPr>
              <a:t>SuperStream</a:t>
            </a:r>
            <a:r>
              <a:rPr lang="en-US" altLang="ja-JP" b="1" dirty="0" smtClean="0">
                <a:latin typeface="Times New Roman" pitchFamily="18" charset="0"/>
              </a:rPr>
              <a:t>-connect</a:t>
            </a:r>
            <a:r>
              <a:rPr lang="en-US" altLang="ja-JP" dirty="0" smtClean="0"/>
              <a:t> </a:t>
            </a:r>
            <a:r>
              <a:rPr lang="ja-JP" altLang="en-US" dirty="0" smtClean="0"/>
              <a:t>＆ </a:t>
            </a:r>
            <a:r>
              <a:rPr lang="en-US" altLang="ja-JP" b="1" dirty="0" smtClean="0">
                <a:latin typeface="Times New Roman" pitchFamily="18" charset="0"/>
              </a:rPr>
              <a:t>AP+</a:t>
            </a:r>
            <a:r>
              <a:rPr lang="ja-JP" altLang="en-US" dirty="0" smtClean="0">
                <a:latin typeface="メイリオ" pitchFamily="50" charset="-128"/>
                <a:ea typeface="メイリオ" pitchFamily="50" charset="-128"/>
                <a:cs typeface="メイリオ" pitchFamily="50" charset="-128"/>
              </a:rPr>
              <a:t>アダプタ利用例</a:t>
            </a:r>
          </a:p>
        </p:txBody>
      </p:sp>
      <p:sp>
        <p:nvSpPr>
          <p:cNvPr id="60419"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7A84B2FC-916A-464F-BD4F-AE3F20FD2C57}" type="slidenum">
              <a:rPr lang="en-US" altLang="ja-JP" smtClean="0">
                <a:ea typeface="ＭＳ Ｐゴシック" charset="-128"/>
              </a:rPr>
              <a:pPr/>
              <a:t>47</a:t>
            </a:fld>
            <a:endParaRPr lang="en-US" altLang="ja-JP" smtClean="0">
              <a:ea typeface="ＭＳ Ｐゴシック" charset="-128"/>
            </a:endParaRPr>
          </a:p>
        </p:txBody>
      </p:sp>
      <p:sp>
        <p:nvSpPr>
          <p:cNvPr id="60420" name="Text Box 3"/>
          <p:cNvSpPr txBox="1">
            <a:spLocks noChangeArrowheads="1"/>
          </p:cNvSpPr>
          <p:nvPr/>
        </p:nvSpPr>
        <p:spPr bwMode="auto">
          <a:xfrm>
            <a:off x="519113" y="1268413"/>
            <a:ext cx="8085137" cy="3016210"/>
          </a:xfrm>
          <a:prstGeom prst="rect">
            <a:avLst/>
          </a:prstGeom>
          <a:noFill/>
          <a:ln w="9525">
            <a:noFill/>
            <a:miter lim="800000"/>
            <a:headEnd/>
            <a:tailEnd/>
          </a:ln>
        </p:spPr>
        <p:txBody>
          <a:bodyPr>
            <a:spAutoFit/>
          </a:bodyPr>
          <a:lstStyle/>
          <a:p>
            <a:pPr marL="914400" lvl="1" indent="-457200" algn="l"/>
            <a:endParaRPr lang="en-US" altLang="ja-JP" sz="1400" dirty="0">
              <a:solidFill>
                <a:schemeClr val="tx1"/>
              </a:solidFill>
              <a:latin typeface="メイリオ" pitchFamily="50" charset="-128"/>
              <a:ea typeface="メイリオ" pitchFamily="50" charset="-128"/>
              <a:cs typeface="メイリオ" pitchFamily="50" charset="-128"/>
            </a:endParaRPr>
          </a:p>
          <a:p>
            <a:pPr marL="457200" indent="-457200" algn="l">
              <a:buFontTx/>
              <a:buChar char="•"/>
            </a:pPr>
            <a:r>
              <a:rPr lang="ja-JP" altLang="en-US" sz="1600" dirty="0">
                <a:solidFill>
                  <a:schemeClr val="tx1"/>
                </a:solidFill>
                <a:latin typeface="メイリオ" pitchFamily="50" charset="-128"/>
                <a:ea typeface="メイリオ" pitchFamily="50" charset="-128"/>
                <a:cs typeface="メイリオ" pitchFamily="50" charset="-128"/>
              </a:rPr>
              <a:t>外部システムから </a:t>
            </a:r>
            <a:r>
              <a:rPr lang="en-US" altLang="ja-JP" sz="1600" b="1" i="1" dirty="0">
                <a:solidFill>
                  <a:schemeClr val="tx1"/>
                </a:solidFill>
                <a:latin typeface="Times New Roman" pitchFamily="18" charset="0"/>
                <a:ea typeface="メイリオ" pitchFamily="50" charset="-128"/>
                <a:cs typeface="Times New Roman" pitchFamily="18" charset="0"/>
              </a:rPr>
              <a:t>SuperStream</a:t>
            </a:r>
            <a:r>
              <a:rPr lang="en-US" altLang="ja-JP" sz="1600" b="1" dirty="0">
                <a:solidFill>
                  <a:schemeClr val="tx1"/>
                </a:solidFill>
                <a:latin typeface="Times New Roman" pitchFamily="18" charset="0"/>
                <a:ea typeface="メイリオ" pitchFamily="50" charset="-128"/>
                <a:cs typeface="Times New Roman" pitchFamily="18" charset="0"/>
              </a:rPr>
              <a:t>-AP+</a:t>
            </a:r>
            <a:r>
              <a:rPr lang="en-US" altLang="ja-JP" sz="1600" b="1" i="1" dirty="0">
                <a:solidFill>
                  <a:schemeClr val="tx1"/>
                </a:solidFill>
                <a:latin typeface="メイリオ" pitchFamily="50" charset="-128"/>
                <a:ea typeface="メイリオ" pitchFamily="50" charset="-128"/>
                <a:cs typeface="メイリオ" pitchFamily="50" charset="-128"/>
              </a:rPr>
              <a:t> </a:t>
            </a:r>
            <a:r>
              <a:rPr lang="ja-JP" altLang="en-US" sz="1600" dirty="0">
                <a:solidFill>
                  <a:schemeClr val="tx1"/>
                </a:solidFill>
                <a:latin typeface="メイリオ" pitchFamily="50" charset="-128"/>
                <a:ea typeface="メイリオ" pitchFamily="50" charset="-128"/>
                <a:cs typeface="メイリオ" pitchFamily="50" charset="-128"/>
              </a:rPr>
              <a:t>へ債務伝票取込を行う</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a:t>
            </a:r>
            <a:r>
              <a:rPr lang="en-US" altLang="ja-JP" sz="1400" dirty="0">
                <a:solidFill>
                  <a:schemeClr val="tx1"/>
                </a:solidFill>
                <a:latin typeface="メイリオ" pitchFamily="50" charset="-128"/>
                <a:ea typeface="メイリオ" pitchFamily="50" charset="-128"/>
                <a:cs typeface="メイリオ" pitchFamily="50" charset="-128"/>
              </a:rPr>
              <a:t>CORE</a:t>
            </a:r>
            <a:r>
              <a:rPr lang="ja-JP" altLang="en-US" sz="1400" dirty="0">
                <a:solidFill>
                  <a:schemeClr val="tx1"/>
                </a:solidFill>
                <a:latin typeface="メイリオ" pitchFamily="50" charset="-128"/>
                <a:ea typeface="メイリオ" pitchFamily="50" charset="-128"/>
                <a:cs typeface="メイリオ" pitchFamily="50" charset="-128"/>
              </a:rPr>
              <a:t>と同様に</a:t>
            </a:r>
            <a:r>
              <a:rPr lang="en-US" altLang="ja-JP" sz="1400" dirty="0">
                <a:solidFill>
                  <a:schemeClr val="tx1"/>
                </a:solidFill>
                <a:latin typeface="メイリオ" pitchFamily="50" charset="-128"/>
                <a:ea typeface="メイリオ" pitchFamily="50" charset="-128"/>
                <a:cs typeface="メイリオ" pitchFamily="50" charset="-128"/>
              </a:rPr>
              <a:t>AP+</a:t>
            </a:r>
            <a:r>
              <a:rPr lang="ja-JP" altLang="en-US" sz="1400" dirty="0" err="1">
                <a:solidFill>
                  <a:schemeClr val="tx1"/>
                </a:solidFill>
                <a:latin typeface="メイリオ" pitchFamily="50" charset="-128"/>
                <a:ea typeface="メイリオ" pitchFamily="50" charset="-128"/>
                <a:cs typeface="メイリオ" pitchFamily="50" charset="-128"/>
              </a:rPr>
              <a:t>へも</a:t>
            </a:r>
            <a:r>
              <a:rPr lang="ja-JP" altLang="en-US" sz="1400" dirty="0">
                <a:solidFill>
                  <a:schemeClr val="tx1"/>
                </a:solidFill>
                <a:latin typeface="メイリオ" pitchFamily="50" charset="-128"/>
                <a:ea typeface="メイリオ" pitchFamily="50" charset="-128"/>
                <a:cs typeface="メイリオ" pitchFamily="50" charset="-128"/>
              </a:rPr>
              <a:t>ノンプログラミングで実現可能</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ポイント：スケジュールトリガーやメール通知機能などで運用を自動化</a:t>
            </a:r>
            <a:br>
              <a:rPr lang="ja-JP" altLang="en-US" sz="1400" dirty="0">
                <a:solidFill>
                  <a:schemeClr val="tx1"/>
                </a:solidFill>
                <a:latin typeface="メイリオ" pitchFamily="50" charset="-128"/>
                <a:ea typeface="メイリオ" pitchFamily="50" charset="-128"/>
                <a:cs typeface="メイリオ" pitchFamily="50" charset="-128"/>
              </a:rPr>
            </a:br>
            <a:endParaRPr lang="ja-JP" altLang="en-US" sz="1400" dirty="0">
              <a:solidFill>
                <a:schemeClr val="tx1"/>
              </a:solidFill>
              <a:latin typeface="メイリオ" pitchFamily="50" charset="-128"/>
              <a:ea typeface="メイリオ" pitchFamily="50" charset="-128"/>
              <a:cs typeface="メイリオ" pitchFamily="50" charset="-128"/>
            </a:endParaRPr>
          </a:p>
          <a:p>
            <a:pPr marL="457200" indent="-457200" algn="l">
              <a:buFontTx/>
              <a:buChar char="•"/>
            </a:pPr>
            <a:r>
              <a:rPr lang="ja-JP" altLang="en-US" sz="1600" dirty="0">
                <a:solidFill>
                  <a:schemeClr val="tx1"/>
                </a:solidFill>
                <a:latin typeface="メイリオ" pitchFamily="50" charset="-128"/>
                <a:ea typeface="メイリオ" pitchFamily="50" charset="-128"/>
                <a:cs typeface="メイリオ" pitchFamily="50" charset="-128"/>
              </a:rPr>
              <a:t> 外部システムから</a:t>
            </a:r>
            <a:r>
              <a:rPr lang="en-US" altLang="ja-JP" sz="1600" b="1" i="1" dirty="0">
                <a:solidFill>
                  <a:schemeClr val="tx1"/>
                </a:solidFill>
                <a:latin typeface="Times New Roman" pitchFamily="18" charset="0"/>
                <a:ea typeface="メイリオ" pitchFamily="50" charset="-128"/>
                <a:cs typeface="Times New Roman" pitchFamily="18" charset="0"/>
              </a:rPr>
              <a:t>SuperStream</a:t>
            </a:r>
            <a:r>
              <a:rPr lang="en-US" altLang="ja-JP" sz="1600" b="1" dirty="0">
                <a:solidFill>
                  <a:schemeClr val="tx1"/>
                </a:solidFill>
                <a:latin typeface="Times New Roman" pitchFamily="18" charset="0"/>
                <a:ea typeface="メイリオ" pitchFamily="50" charset="-128"/>
                <a:cs typeface="Times New Roman" pitchFamily="18" charset="0"/>
              </a:rPr>
              <a:t>-AP+ </a:t>
            </a:r>
            <a:r>
              <a:rPr lang="ja-JP" altLang="en-US" sz="1600" dirty="0">
                <a:solidFill>
                  <a:schemeClr val="tx1"/>
                </a:solidFill>
                <a:latin typeface="メイリオ" pitchFamily="50" charset="-128"/>
                <a:ea typeface="メイリオ" pitchFamily="50" charset="-128"/>
                <a:cs typeface="メイリオ" pitchFamily="50" charset="-128"/>
              </a:rPr>
              <a:t>へマスタ取込を行う</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a:t>
            </a:r>
            <a:r>
              <a:rPr lang="en-US" altLang="ja-JP" sz="1400" dirty="0">
                <a:solidFill>
                  <a:schemeClr val="tx1"/>
                </a:solidFill>
                <a:latin typeface="メイリオ" pitchFamily="50" charset="-128"/>
                <a:ea typeface="メイリオ" pitchFamily="50" charset="-128"/>
                <a:cs typeface="メイリオ" pitchFamily="50" charset="-128"/>
              </a:rPr>
              <a:t>AP+</a:t>
            </a:r>
            <a:r>
              <a:rPr lang="ja-JP" altLang="en-US" sz="1400" dirty="0">
                <a:solidFill>
                  <a:schemeClr val="tx1"/>
                </a:solidFill>
                <a:latin typeface="メイリオ" pitchFamily="50" charset="-128"/>
                <a:ea typeface="メイリオ" pitchFamily="50" charset="-128"/>
                <a:cs typeface="メイリオ" pitchFamily="50" charset="-128"/>
              </a:rPr>
              <a:t>アダプタのマスタ取込機能を介して、外部システムからのマスタデータ連携が</a:t>
            </a:r>
            <a:r>
              <a:rPr lang="ja-JP" altLang="en-US" sz="1400" dirty="0" smtClean="0">
                <a:solidFill>
                  <a:schemeClr val="tx1"/>
                </a:solidFill>
                <a:latin typeface="メイリオ" pitchFamily="50" charset="-128"/>
                <a:ea typeface="メイリオ" pitchFamily="50" charset="-128"/>
                <a:cs typeface="メイリオ" pitchFamily="50" charset="-128"/>
              </a:rPr>
              <a:t>可能（</a:t>
            </a:r>
            <a:r>
              <a:rPr lang="ja-JP" altLang="en-US" sz="1400" dirty="0">
                <a:solidFill>
                  <a:schemeClr val="tx1"/>
                </a:solidFill>
                <a:latin typeface="メイリオ" pitchFamily="50" charset="-128"/>
                <a:ea typeface="メイリオ" pitchFamily="50" charset="-128"/>
                <a:cs typeface="メイリオ" pitchFamily="50" charset="-128"/>
              </a:rPr>
              <a:t>対象：</a:t>
            </a:r>
            <a:r>
              <a:rPr lang="en-US" altLang="ja-JP" sz="1400" dirty="0">
                <a:solidFill>
                  <a:schemeClr val="tx1"/>
                </a:solidFill>
                <a:latin typeface="メイリオ" pitchFamily="50" charset="-128"/>
                <a:ea typeface="メイリオ" pitchFamily="50" charset="-128"/>
                <a:cs typeface="メイリオ" pitchFamily="50" charset="-128"/>
              </a:rPr>
              <a:t>AP+</a:t>
            </a:r>
            <a:r>
              <a:rPr lang="ja-JP" altLang="en-US" sz="1400" dirty="0">
                <a:solidFill>
                  <a:schemeClr val="tx1"/>
                </a:solidFill>
                <a:latin typeface="メイリオ" pitchFamily="50" charset="-128"/>
                <a:ea typeface="メイリオ" pitchFamily="50" charset="-128"/>
                <a:cs typeface="メイリオ" pitchFamily="50" charset="-128"/>
              </a:rPr>
              <a:t>仕入先マスタ、</a:t>
            </a:r>
            <a:r>
              <a:rPr lang="en-US" altLang="ja-JP" sz="1400" dirty="0">
                <a:solidFill>
                  <a:schemeClr val="tx1"/>
                </a:solidFill>
                <a:latin typeface="メイリオ" pitchFamily="50" charset="-128"/>
                <a:ea typeface="メイリオ" pitchFamily="50" charset="-128"/>
                <a:cs typeface="メイリオ" pitchFamily="50" charset="-128"/>
              </a:rPr>
              <a:t>AP+</a:t>
            </a:r>
            <a:r>
              <a:rPr lang="ja-JP" altLang="en-US" sz="1400" dirty="0">
                <a:solidFill>
                  <a:schemeClr val="tx1"/>
                </a:solidFill>
                <a:latin typeface="メイリオ" pitchFamily="50" charset="-128"/>
                <a:ea typeface="メイリオ" pitchFamily="50" charset="-128"/>
                <a:cs typeface="メイリオ" pitchFamily="50" charset="-128"/>
              </a:rPr>
              <a:t>社員マスタ）</a:t>
            </a:r>
          </a:p>
          <a:p>
            <a:pPr marL="914400" lvl="1" indent="-457200" algn="l"/>
            <a:endParaRPr lang="ja-JP" altLang="en-US" sz="1400" dirty="0">
              <a:solidFill>
                <a:schemeClr val="tx1"/>
              </a:solidFill>
              <a:latin typeface="メイリオ" pitchFamily="50" charset="-128"/>
              <a:ea typeface="メイリオ" pitchFamily="50" charset="-128"/>
              <a:cs typeface="メイリオ" pitchFamily="50" charset="-128"/>
            </a:endParaRPr>
          </a:p>
          <a:p>
            <a:pPr marL="457200" indent="-457200" algn="l">
              <a:buFontTx/>
              <a:buChar char="•"/>
            </a:pPr>
            <a:r>
              <a:rPr lang="ja-JP" altLang="en-US" sz="1600" dirty="0">
                <a:solidFill>
                  <a:schemeClr val="tx1"/>
                </a:solidFill>
                <a:latin typeface="メイリオ" pitchFamily="50" charset="-128"/>
                <a:ea typeface="メイリオ" pitchFamily="50" charset="-128"/>
                <a:cs typeface="メイリオ" pitchFamily="50" charset="-128"/>
              </a:rPr>
              <a:t> </a:t>
            </a:r>
            <a:r>
              <a:rPr lang="en-US" altLang="ja-JP" sz="1600" b="1" i="1" dirty="0">
                <a:solidFill>
                  <a:schemeClr val="tx1"/>
                </a:solidFill>
                <a:latin typeface="Times New Roman" pitchFamily="18" charset="0"/>
                <a:ea typeface="メイリオ" pitchFamily="50" charset="-128"/>
                <a:cs typeface="Times New Roman" pitchFamily="18" charset="0"/>
              </a:rPr>
              <a:t>SuperStream</a:t>
            </a:r>
            <a:r>
              <a:rPr lang="en-US" altLang="ja-JP" sz="1600" b="1" dirty="0">
                <a:solidFill>
                  <a:schemeClr val="tx1"/>
                </a:solidFill>
                <a:latin typeface="Times New Roman" pitchFamily="18" charset="0"/>
                <a:ea typeface="メイリオ" pitchFamily="50" charset="-128"/>
                <a:cs typeface="Times New Roman" pitchFamily="18" charset="0"/>
              </a:rPr>
              <a:t>-AP+</a:t>
            </a:r>
            <a:r>
              <a:rPr lang="en-US" altLang="ja-JP" sz="1600" dirty="0">
                <a:solidFill>
                  <a:schemeClr val="tx1"/>
                </a:solidFill>
                <a:latin typeface="メイリオ" pitchFamily="50" charset="-128"/>
                <a:ea typeface="メイリオ" pitchFamily="50" charset="-128"/>
                <a:cs typeface="メイリオ" pitchFamily="50" charset="-128"/>
              </a:rPr>
              <a:t> </a:t>
            </a:r>
            <a:r>
              <a:rPr lang="ja-JP" altLang="en-US" sz="1600" dirty="0">
                <a:solidFill>
                  <a:schemeClr val="tx1"/>
                </a:solidFill>
                <a:latin typeface="メイリオ" pitchFamily="50" charset="-128"/>
                <a:ea typeface="メイリオ" pitchFamily="50" charset="-128"/>
                <a:cs typeface="メイリオ" pitchFamily="50" charset="-128"/>
              </a:rPr>
              <a:t>のレポート結果を担当者へメール送信</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a:t>
            </a:r>
            <a:r>
              <a:rPr lang="en-US" altLang="ja-JP" sz="1400" dirty="0">
                <a:solidFill>
                  <a:schemeClr val="tx1"/>
                </a:solidFill>
                <a:latin typeface="メイリオ" pitchFamily="50" charset="-128"/>
                <a:ea typeface="メイリオ" pitchFamily="50" charset="-128"/>
                <a:cs typeface="メイリオ" pitchFamily="50" charset="-128"/>
              </a:rPr>
              <a:t>AP+</a:t>
            </a:r>
            <a:r>
              <a:rPr lang="ja-JP" altLang="en-US" sz="1400" dirty="0">
                <a:solidFill>
                  <a:schemeClr val="tx1"/>
                </a:solidFill>
                <a:latin typeface="メイリオ" pitchFamily="50" charset="-128"/>
                <a:ea typeface="メイリオ" pitchFamily="50" charset="-128"/>
                <a:cs typeface="メイリオ" pitchFamily="50" charset="-128"/>
              </a:rPr>
              <a:t>レポートアダプタで主要レポートのデータ出力を簡単に実現可能</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ポイント：スケジュールトリガーで運用を自動化</a:t>
            </a:r>
          </a:p>
          <a:p>
            <a:pPr marL="457200" indent="-457200" algn="l">
              <a:buFontTx/>
              <a:buAutoNum type="arabicPeriod"/>
            </a:pPr>
            <a:endParaRPr lang="en-US" altLang="ja-JP" sz="1600" dirty="0">
              <a:solidFill>
                <a:schemeClr val="tx1"/>
              </a:solidFill>
              <a:latin typeface="メイリオ" pitchFamily="50" charset="-128"/>
              <a:ea typeface="メイリオ" pitchFamily="50" charset="-128"/>
              <a:cs typeface="メイリオ" pitchFamily="50" charset="-128"/>
            </a:endParaRPr>
          </a:p>
        </p:txBody>
      </p:sp>
      <p:sp>
        <p:nvSpPr>
          <p:cNvPr id="6"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スライド番号プレースホルダ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E0F48BE7-92F8-4409-BA56-36ACA0630778}" type="slidenum">
              <a:rPr lang="en-US" altLang="ja-JP" smtClean="0">
                <a:ea typeface="ＭＳ Ｐゴシック" charset="-128"/>
              </a:rPr>
              <a:pPr/>
              <a:t>48</a:t>
            </a:fld>
            <a:endParaRPr lang="en-US" altLang="ja-JP" smtClean="0">
              <a:ea typeface="ＭＳ Ｐゴシック" charset="-128"/>
            </a:endParaRPr>
          </a:p>
        </p:txBody>
      </p:sp>
      <p:sp>
        <p:nvSpPr>
          <p:cNvPr id="61443" name="Text Box 2"/>
          <p:cNvSpPr txBox="1">
            <a:spLocks noChangeArrowheads="1"/>
          </p:cNvSpPr>
          <p:nvPr/>
        </p:nvSpPr>
        <p:spPr bwMode="auto">
          <a:xfrm>
            <a:off x="0" y="1773238"/>
            <a:ext cx="9144000" cy="2154237"/>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spAutoFit/>
          </a:bodyPr>
          <a:lstStyle/>
          <a:p>
            <a:pPr>
              <a:defRPr/>
            </a:pPr>
            <a:endParaRPr lang="en-US" altLang="ja-JP" sz="4000" dirty="0">
              <a:latin typeface="Tahoma" pitchFamily="34" charset="0"/>
            </a:endParaRPr>
          </a:p>
          <a:p>
            <a:pPr>
              <a:spcBef>
                <a:spcPct val="20000"/>
              </a:spcBef>
              <a:buClr>
                <a:srgbClr val="000066"/>
              </a:buClr>
              <a:buFont typeface="Wingdings 3" pitchFamily="18" charset="2"/>
              <a:buNone/>
              <a:defRPr/>
            </a:pPr>
            <a:r>
              <a:rPr lang="en-US" altLang="ja-JP" sz="3000" b="1" i="1" dirty="0">
                <a:latin typeface="Times New Roman" pitchFamily="18" charset="0"/>
              </a:rPr>
              <a:t>SuperStream</a:t>
            </a:r>
            <a:r>
              <a:rPr lang="en-US" altLang="ja-JP" sz="3000" b="1" dirty="0">
                <a:latin typeface="Times New Roman" pitchFamily="18" charset="0"/>
              </a:rPr>
              <a:t>-connect</a:t>
            </a:r>
            <a:r>
              <a:rPr lang="en-US" altLang="ja-JP" sz="3000" dirty="0">
                <a:latin typeface="Tahoma" pitchFamily="34" charset="0"/>
              </a:rPr>
              <a:t> </a:t>
            </a:r>
            <a:r>
              <a:rPr lang="ja-JP" altLang="en-US" sz="3000" dirty="0">
                <a:latin typeface="Tahoma" pitchFamily="34" charset="0"/>
              </a:rPr>
              <a:t>＆ </a:t>
            </a:r>
            <a:r>
              <a:rPr lang="en-US" altLang="ja-JP" sz="3000" b="1" dirty="0">
                <a:latin typeface="Times New Roman" pitchFamily="18" charset="0"/>
              </a:rPr>
              <a:t>AP+</a:t>
            </a:r>
            <a:r>
              <a:rPr lang="ja-JP" altLang="en-US" sz="3000" dirty="0">
                <a:latin typeface="メイリオ" pitchFamily="50" charset="-128"/>
                <a:ea typeface="メイリオ" pitchFamily="50" charset="-128"/>
                <a:cs typeface="メイリオ" pitchFamily="50" charset="-128"/>
              </a:rPr>
              <a:t>アダプタ利用例①</a:t>
            </a:r>
            <a:endParaRPr lang="ja-JP" altLang="en-US" sz="3000" b="1" dirty="0">
              <a:latin typeface="メイリオ" pitchFamily="50" charset="-128"/>
              <a:ea typeface="メイリオ" pitchFamily="50" charset="-128"/>
              <a:cs typeface="メイリオ" pitchFamily="50" charset="-128"/>
            </a:endParaRPr>
          </a:p>
          <a:p>
            <a:pPr>
              <a:spcBef>
                <a:spcPct val="20000"/>
              </a:spcBef>
              <a:buClr>
                <a:srgbClr val="000066"/>
              </a:buClr>
              <a:buFont typeface="Wingdings 3" pitchFamily="18" charset="2"/>
              <a:buNone/>
              <a:defRPr/>
            </a:pPr>
            <a:endParaRPr lang="ja-JP" altLang="en-US" sz="1600" b="1" dirty="0">
              <a:latin typeface="Tahoma" pitchFamily="34" charset="0"/>
            </a:endParaRPr>
          </a:p>
          <a:p>
            <a:pPr>
              <a:defRPr/>
            </a:pPr>
            <a:endParaRPr lang="en-US" altLang="ja-JP" sz="4000" dirty="0">
              <a:latin typeface="Tahoma" pitchFamily="34" charset="0"/>
            </a:endParaRPr>
          </a:p>
        </p:txBody>
      </p:sp>
      <p:sp>
        <p:nvSpPr>
          <p:cNvPr id="61444" name="Rectangle 3"/>
          <p:cNvSpPr>
            <a:spLocks noChangeArrowheads="1"/>
          </p:cNvSpPr>
          <p:nvPr/>
        </p:nvSpPr>
        <p:spPr bwMode="auto">
          <a:xfrm>
            <a:off x="611188" y="4251325"/>
            <a:ext cx="7380287" cy="984885"/>
          </a:xfrm>
          <a:prstGeom prst="rect">
            <a:avLst/>
          </a:prstGeom>
          <a:noFill/>
          <a:ln w="9525">
            <a:noFill/>
            <a:miter lim="800000"/>
            <a:headEnd/>
            <a:tailEnd/>
          </a:ln>
        </p:spPr>
        <p:txBody>
          <a:bodyPr>
            <a:spAutoFit/>
          </a:bodyPr>
          <a:lstStyle/>
          <a:p>
            <a:pPr marL="457200" indent="-457200" algn="l">
              <a:buFontTx/>
              <a:buAutoNum type="arabicPeriod"/>
            </a:pPr>
            <a:r>
              <a:rPr lang="ja-JP" altLang="en-US" sz="1600" dirty="0">
                <a:solidFill>
                  <a:schemeClr val="tx1"/>
                </a:solidFill>
                <a:latin typeface="メイリオ" pitchFamily="50" charset="-128"/>
                <a:ea typeface="メイリオ" pitchFamily="50" charset="-128"/>
                <a:cs typeface="メイリオ" pitchFamily="50" charset="-128"/>
              </a:rPr>
              <a:t>外部システムから </a:t>
            </a:r>
            <a:r>
              <a:rPr lang="en-US" altLang="ja-JP" sz="1600" b="1" i="1" dirty="0">
                <a:solidFill>
                  <a:schemeClr val="tx1"/>
                </a:solidFill>
                <a:latin typeface="Times New Roman" pitchFamily="18" charset="0"/>
                <a:ea typeface="メイリオ" pitchFamily="50" charset="-128"/>
                <a:cs typeface="Times New Roman" pitchFamily="18" charset="0"/>
              </a:rPr>
              <a:t>SuperStream</a:t>
            </a:r>
            <a:r>
              <a:rPr lang="en-US" altLang="ja-JP" sz="1600" b="1" dirty="0">
                <a:solidFill>
                  <a:schemeClr val="tx1"/>
                </a:solidFill>
                <a:latin typeface="Times New Roman" pitchFamily="18" charset="0"/>
                <a:ea typeface="メイリオ" pitchFamily="50" charset="-128"/>
                <a:cs typeface="Times New Roman" pitchFamily="18" charset="0"/>
              </a:rPr>
              <a:t>-AP+</a:t>
            </a:r>
            <a:r>
              <a:rPr lang="en-US" altLang="ja-JP" sz="1600" b="1" i="1" dirty="0">
                <a:solidFill>
                  <a:schemeClr val="tx1"/>
                </a:solidFill>
                <a:latin typeface="メイリオ" pitchFamily="50" charset="-128"/>
                <a:ea typeface="メイリオ" pitchFamily="50" charset="-128"/>
                <a:cs typeface="メイリオ" pitchFamily="50" charset="-128"/>
              </a:rPr>
              <a:t> </a:t>
            </a:r>
            <a:r>
              <a:rPr lang="ja-JP" altLang="en-US" sz="1600" dirty="0">
                <a:solidFill>
                  <a:schemeClr val="tx1"/>
                </a:solidFill>
                <a:latin typeface="メイリオ" pitchFamily="50" charset="-128"/>
                <a:ea typeface="メイリオ" pitchFamily="50" charset="-128"/>
                <a:cs typeface="メイリオ" pitchFamily="50" charset="-128"/>
              </a:rPr>
              <a:t>へ債務伝票取込を行う</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a:t>
            </a:r>
            <a:r>
              <a:rPr lang="en-US" altLang="ja-JP" sz="1400" dirty="0">
                <a:solidFill>
                  <a:schemeClr val="tx1"/>
                </a:solidFill>
                <a:latin typeface="メイリオ" pitchFamily="50" charset="-128"/>
                <a:ea typeface="メイリオ" pitchFamily="50" charset="-128"/>
                <a:cs typeface="メイリオ" pitchFamily="50" charset="-128"/>
              </a:rPr>
              <a:t>CORE</a:t>
            </a:r>
            <a:r>
              <a:rPr lang="ja-JP" altLang="en-US" sz="1400" dirty="0">
                <a:solidFill>
                  <a:schemeClr val="tx1"/>
                </a:solidFill>
                <a:latin typeface="メイリオ" pitchFamily="50" charset="-128"/>
                <a:ea typeface="メイリオ" pitchFamily="50" charset="-128"/>
                <a:cs typeface="メイリオ" pitchFamily="50" charset="-128"/>
              </a:rPr>
              <a:t>と同様に</a:t>
            </a:r>
            <a:r>
              <a:rPr lang="en-US" altLang="ja-JP" sz="1400" dirty="0">
                <a:solidFill>
                  <a:schemeClr val="tx1"/>
                </a:solidFill>
                <a:latin typeface="メイリオ" pitchFamily="50" charset="-128"/>
                <a:ea typeface="メイリオ" pitchFamily="50" charset="-128"/>
                <a:cs typeface="メイリオ" pitchFamily="50" charset="-128"/>
              </a:rPr>
              <a:t>AP+</a:t>
            </a:r>
            <a:r>
              <a:rPr lang="ja-JP" altLang="en-US" sz="1400" dirty="0" err="1">
                <a:solidFill>
                  <a:schemeClr val="tx1"/>
                </a:solidFill>
                <a:latin typeface="メイリオ" pitchFamily="50" charset="-128"/>
                <a:ea typeface="メイリオ" pitchFamily="50" charset="-128"/>
                <a:cs typeface="メイリオ" pitchFamily="50" charset="-128"/>
              </a:rPr>
              <a:t>へも</a:t>
            </a:r>
            <a:r>
              <a:rPr lang="ja-JP" altLang="en-US" sz="1400" dirty="0">
                <a:solidFill>
                  <a:schemeClr val="tx1"/>
                </a:solidFill>
                <a:latin typeface="メイリオ" pitchFamily="50" charset="-128"/>
                <a:ea typeface="メイリオ" pitchFamily="50" charset="-128"/>
                <a:cs typeface="メイリオ" pitchFamily="50" charset="-128"/>
              </a:rPr>
              <a:t>ノンプログラミングで実現可能</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ポイント：スケジュールトリガーやメール通知機能などで運用を自動化</a:t>
            </a:r>
            <a:br>
              <a:rPr lang="ja-JP" altLang="en-US" sz="1400" dirty="0">
                <a:solidFill>
                  <a:schemeClr val="tx1"/>
                </a:solidFill>
                <a:latin typeface="メイリオ" pitchFamily="50" charset="-128"/>
                <a:ea typeface="メイリオ" pitchFamily="50" charset="-128"/>
                <a:cs typeface="メイリオ" pitchFamily="50" charset="-128"/>
              </a:rPr>
            </a:br>
            <a:endParaRPr lang="ja-JP" altLang="en-US" sz="1400" dirty="0">
              <a:solidFill>
                <a:schemeClr val="tx1"/>
              </a:solidFill>
              <a:latin typeface="メイリオ" pitchFamily="50" charset="-128"/>
              <a:ea typeface="メイリオ" pitchFamily="50" charset="-128"/>
              <a:cs typeface="メイリオ" pitchFamily="50" charset="-128"/>
            </a:endParaRPr>
          </a:p>
        </p:txBody>
      </p:sp>
      <p:sp>
        <p:nvSpPr>
          <p:cNvPr id="6"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利用例①　外部システムから</a:t>
            </a:r>
            <a:r>
              <a:rPr lang="en-US" altLang="ja-JP" dirty="0" smtClean="0">
                <a:latin typeface="メイリオ" pitchFamily="50" charset="-128"/>
                <a:ea typeface="メイリオ" pitchFamily="50" charset="-128"/>
                <a:cs typeface="メイリオ" pitchFamily="50" charset="-128"/>
              </a:rPr>
              <a:t>AP+</a:t>
            </a:r>
            <a:r>
              <a:rPr lang="ja-JP" altLang="en-US" dirty="0" smtClean="0">
                <a:latin typeface="メイリオ" pitchFamily="50" charset="-128"/>
                <a:ea typeface="メイリオ" pitchFamily="50" charset="-128"/>
                <a:cs typeface="メイリオ" pitchFamily="50" charset="-128"/>
              </a:rPr>
              <a:t>へ債務伝票取込を行う</a:t>
            </a:r>
            <a:br>
              <a:rPr lang="ja-JP" altLang="en-US" dirty="0" smtClean="0">
                <a:latin typeface="メイリオ" pitchFamily="50" charset="-128"/>
                <a:ea typeface="メイリオ" pitchFamily="50" charset="-128"/>
                <a:cs typeface="メイリオ" pitchFamily="50" charset="-128"/>
              </a:rPr>
            </a:b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dirty="0" smtClean="0">
                <a:latin typeface="メイリオ" pitchFamily="50" charset="-128"/>
                <a:ea typeface="メイリオ" pitchFamily="50" charset="-128"/>
                <a:cs typeface="メイリオ" pitchFamily="50" charset="-128"/>
              </a:rPr>
              <a:t>AP+</a:t>
            </a:r>
            <a:r>
              <a:rPr lang="ja-JP" altLang="en-US" sz="2000" dirty="0" smtClean="0">
                <a:latin typeface="メイリオ" pitchFamily="50" charset="-128"/>
                <a:ea typeface="メイリオ" pitchFamily="50" charset="-128"/>
                <a:cs typeface="メイリオ" pitchFamily="50" charset="-128"/>
              </a:rPr>
              <a:t>アダプタ の活用例）</a:t>
            </a:r>
          </a:p>
        </p:txBody>
      </p:sp>
      <p:sp>
        <p:nvSpPr>
          <p:cNvPr id="62467"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5B990B31-553E-44A8-A497-C5DF48218CF9}" type="slidenum">
              <a:rPr lang="en-US" altLang="ja-JP" smtClean="0">
                <a:ea typeface="ＭＳ Ｐゴシック" charset="-128"/>
              </a:rPr>
              <a:pPr/>
              <a:t>49</a:t>
            </a:fld>
            <a:endParaRPr lang="en-US" altLang="ja-JP" smtClean="0">
              <a:ea typeface="ＭＳ Ｐゴシック" charset="-128"/>
            </a:endParaRPr>
          </a:p>
        </p:txBody>
      </p:sp>
      <p:sp>
        <p:nvSpPr>
          <p:cNvPr id="62468" name="Text Box 3"/>
          <p:cNvSpPr txBox="1">
            <a:spLocks noChangeArrowheads="1"/>
          </p:cNvSpPr>
          <p:nvPr/>
        </p:nvSpPr>
        <p:spPr bwMode="auto">
          <a:xfrm>
            <a:off x="179388" y="1304925"/>
            <a:ext cx="8641084" cy="1631216"/>
          </a:xfrm>
          <a:prstGeom prst="rect">
            <a:avLst/>
          </a:prstGeom>
          <a:noFill/>
          <a:ln w="9525" algn="ctr">
            <a:noFill/>
            <a:miter lim="800000"/>
            <a:headEnd/>
            <a:tailEnd/>
          </a:ln>
        </p:spPr>
        <p:txBody>
          <a:bodyPr wrap="square">
            <a:spAutoFit/>
          </a:bodyPr>
          <a:lstStyle/>
          <a:p>
            <a:pPr algn="l"/>
            <a:r>
              <a:rPr lang="en-US" altLang="ja-JP" sz="2000" dirty="0">
                <a:solidFill>
                  <a:srgbClr val="000099"/>
                </a:solidFill>
                <a:latin typeface="メイリオ" pitchFamily="50" charset="-128"/>
                <a:ea typeface="メイリオ" pitchFamily="50" charset="-128"/>
                <a:cs typeface="メイリオ" pitchFamily="50" charset="-128"/>
              </a:rPr>
              <a:t>【</a:t>
            </a:r>
            <a:r>
              <a:rPr lang="ja-JP" altLang="en-US" sz="2000" dirty="0">
                <a:solidFill>
                  <a:srgbClr val="000099"/>
                </a:solidFill>
                <a:latin typeface="メイリオ" pitchFamily="50" charset="-128"/>
                <a:ea typeface="メイリオ" pitchFamily="50" charset="-128"/>
                <a:cs typeface="メイリオ" pitchFamily="50" charset="-128"/>
              </a:rPr>
              <a:t>顧客のニーズ・課題</a:t>
            </a:r>
            <a:r>
              <a:rPr lang="en-US" altLang="ja-JP" sz="2000" dirty="0">
                <a:solidFill>
                  <a:srgbClr val="000099"/>
                </a:solidFill>
                <a:latin typeface="メイリオ" pitchFamily="50" charset="-128"/>
                <a:ea typeface="メイリオ" pitchFamily="50" charset="-128"/>
                <a:cs typeface="メイリオ" pitchFamily="50" charset="-128"/>
              </a:rPr>
              <a:t>】</a:t>
            </a:r>
          </a:p>
          <a:p>
            <a:pPr algn="l"/>
            <a:r>
              <a:rPr lang="ja-JP" altLang="en-US" sz="1600" dirty="0">
                <a:solidFill>
                  <a:srgbClr val="000099"/>
                </a:solidFill>
                <a:latin typeface="メイリオ" pitchFamily="50" charset="-128"/>
                <a:ea typeface="メイリオ" pitchFamily="50" charset="-128"/>
                <a:cs typeface="メイリオ" pitchFamily="50" charset="-128"/>
              </a:rPr>
              <a:t>顧客企業においては購買管理やワークフローなど様々なシステムがあり、</a:t>
            </a:r>
          </a:p>
          <a:p>
            <a:pPr algn="l"/>
            <a:r>
              <a:rPr lang="ja-JP" altLang="en-US" sz="1600" dirty="0">
                <a:solidFill>
                  <a:srgbClr val="000099"/>
                </a:solidFill>
                <a:latin typeface="メイリオ" pitchFamily="50" charset="-128"/>
                <a:ea typeface="メイリオ" pitchFamily="50" charset="-128"/>
                <a:cs typeface="メイリオ" pitchFamily="50" charset="-128"/>
              </a:rPr>
              <a:t>それを</a:t>
            </a:r>
            <a:r>
              <a:rPr lang="en-US" altLang="ja-JP" sz="1600" b="1" i="1" dirty="0">
                <a:solidFill>
                  <a:srgbClr val="000099"/>
                </a:solidFill>
                <a:latin typeface="Times New Roman" pitchFamily="18" charset="0"/>
                <a:ea typeface="メイリオ" pitchFamily="50" charset="-128"/>
                <a:cs typeface="Times New Roman" pitchFamily="18" charset="0"/>
              </a:rPr>
              <a:t>SuperStream</a:t>
            </a:r>
            <a:r>
              <a:rPr lang="en-US" altLang="ja-JP" sz="1600" b="1" dirty="0">
                <a:solidFill>
                  <a:srgbClr val="000099"/>
                </a:solidFill>
                <a:latin typeface="Times New Roman" pitchFamily="18" charset="0"/>
                <a:ea typeface="メイリオ" pitchFamily="50" charset="-128"/>
                <a:cs typeface="Times New Roman" pitchFamily="18" charset="0"/>
              </a:rPr>
              <a:t>-AP+</a:t>
            </a:r>
            <a:r>
              <a:rPr lang="ja-JP" altLang="en-US" sz="1600" dirty="0">
                <a:solidFill>
                  <a:srgbClr val="000099"/>
                </a:solidFill>
                <a:latin typeface="メイリオ" pitchFamily="50" charset="-128"/>
                <a:ea typeface="メイリオ" pitchFamily="50" charset="-128"/>
                <a:cs typeface="メイリオ" pitchFamily="50" charset="-128"/>
              </a:rPr>
              <a:t>の債務データとして連携したい。</a:t>
            </a:r>
          </a:p>
          <a:p>
            <a:pPr algn="l"/>
            <a:endParaRPr lang="ja-JP" altLang="en-US" sz="1600" dirty="0">
              <a:solidFill>
                <a:srgbClr val="000099"/>
              </a:solidFill>
              <a:latin typeface="メイリオ" pitchFamily="50" charset="-128"/>
              <a:ea typeface="メイリオ" pitchFamily="50" charset="-128"/>
              <a:cs typeface="メイリオ" pitchFamily="50" charset="-128"/>
            </a:endParaRPr>
          </a:p>
          <a:p>
            <a:pPr algn="l"/>
            <a:r>
              <a:rPr lang="ja-JP" altLang="en-US" sz="1600" dirty="0">
                <a:solidFill>
                  <a:srgbClr val="000099"/>
                </a:solidFill>
                <a:latin typeface="メイリオ" pitchFamily="50" charset="-128"/>
                <a:ea typeface="メイリオ" pitchFamily="50" charset="-128"/>
                <a:cs typeface="メイリオ" pitchFamily="50" charset="-128"/>
              </a:rPr>
              <a:t>しかし、両システム間でコード体系が異なるため、変換プログラムを開発する必要がある</a:t>
            </a:r>
          </a:p>
          <a:p>
            <a:pPr algn="l"/>
            <a:r>
              <a:rPr lang="en-US" altLang="ja-JP" sz="1600" dirty="0">
                <a:solidFill>
                  <a:srgbClr val="000099"/>
                </a:solidFill>
                <a:latin typeface="メイリオ" pitchFamily="50" charset="-128"/>
                <a:ea typeface="メイリオ" pitchFamily="50" charset="-128"/>
                <a:cs typeface="メイリオ" pitchFamily="50" charset="-128"/>
              </a:rPr>
              <a:t>※</a:t>
            </a:r>
            <a:r>
              <a:rPr lang="ja-JP" altLang="en-US" sz="1600" dirty="0">
                <a:solidFill>
                  <a:srgbClr val="000099"/>
                </a:solidFill>
                <a:latin typeface="メイリオ" pitchFamily="50" charset="-128"/>
                <a:ea typeface="メイリオ" pitchFamily="50" charset="-128"/>
                <a:cs typeface="メイリオ" pitchFamily="50" charset="-128"/>
              </a:rPr>
              <a:t>プログラムの開発コストと、その後の維持メンテナンスが必要となる</a:t>
            </a:r>
          </a:p>
        </p:txBody>
      </p:sp>
      <p:sp>
        <p:nvSpPr>
          <p:cNvPr id="62469" name="Text Box 4"/>
          <p:cNvSpPr txBox="1">
            <a:spLocks noChangeArrowheads="1"/>
          </p:cNvSpPr>
          <p:nvPr/>
        </p:nvSpPr>
        <p:spPr bwMode="auto">
          <a:xfrm>
            <a:off x="792163" y="4689475"/>
            <a:ext cx="2236510" cy="830997"/>
          </a:xfrm>
          <a:prstGeom prst="rect">
            <a:avLst/>
          </a:prstGeom>
          <a:noFill/>
          <a:ln w="9525">
            <a:noFill/>
            <a:miter lim="800000"/>
            <a:headEnd/>
            <a:tailEnd/>
          </a:ln>
        </p:spPr>
        <p:txBody>
          <a:bodyPr wrap="none">
            <a:spAutoFit/>
          </a:bodyPr>
          <a:lstStyle/>
          <a:p>
            <a:pPr algn="l"/>
            <a:r>
              <a:rPr lang="ja-JP" altLang="en-US" sz="1600">
                <a:solidFill>
                  <a:schemeClr val="tx1"/>
                </a:solidFill>
                <a:latin typeface="メイリオ" pitchFamily="50" charset="-128"/>
                <a:ea typeface="メイリオ" pitchFamily="50" charset="-128"/>
                <a:cs typeface="メイリオ" pitchFamily="50" charset="-128"/>
              </a:rPr>
              <a:t>購買管理システム</a:t>
            </a:r>
          </a:p>
          <a:p>
            <a:pPr algn="l"/>
            <a:r>
              <a:rPr lang="ja-JP" altLang="en-US" sz="1600">
                <a:solidFill>
                  <a:schemeClr val="tx1"/>
                </a:solidFill>
                <a:latin typeface="メイリオ" pitchFamily="50" charset="-128"/>
                <a:ea typeface="メイリオ" pitchFamily="50" charset="-128"/>
                <a:cs typeface="メイリオ" pitchFamily="50" charset="-128"/>
              </a:rPr>
              <a:t>ワークフローシステム</a:t>
            </a:r>
          </a:p>
          <a:p>
            <a:pPr algn="l"/>
            <a:r>
              <a:rPr lang="ja-JP" altLang="en-US" sz="1600">
                <a:solidFill>
                  <a:schemeClr val="tx1"/>
                </a:solidFill>
                <a:latin typeface="メイリオ" pitchFamily="50" charset="-128"/>
                <a:ea typeface="メイリオ" pitchFamily="50" charset="-128"/>
                <a:cs typeface="メイリオ" pitchFamily="50" charset="-128"/>
              </a:rPr>
              <a:t>など</a:t>
            </a:r>
          </a:p>
        </p:txBody>
      </p:sp>
      <p:sp>
        <p:nvSpPr>
          <p:cNvPr id="62470" name="Text Box 5"/>
          <p:cNvSpPr txBox="1">
            <a:spLocks noChangeArrowheads="1"/>
          </p:cNvSpPr>
          <p:nvPr/>
        </p:nvSpPr>
        <p:spPr bwMode="auto">
          <a:xfrm>
            <a:off x="6035675" y="4862513"/>
            <a:ext cx="2159566" cy="584775"/>
          </a:xfrm>
          <a:prstGeom prst="rect">
            <a:avLst/>
          </a:prstGeom>
          <a:noFill/>
          <a:ln w="9525">
            <a:noFill/>
            <a:miter lim="800000"/>
            <a:headEnd/>
            <a:tailEnd/>
          </a:ln>
        </p:spPr>
        <p:txBody>
          <a:bodyPr wrap="none">
            <a:spAutoFit/>
          </a:bodyPr>
          <a:lstStyle/>
          <a:p>
            <a:pPr algn="l"/>
            <a:r>
              <a:rPr lang="en-US" altLang="ja-JP" sz="1800" b="1" i="1" dirty="0">
                <a:solidFill>
                  <a:schemeClr val="tx1"/>
                </a:solidFill>
                <a:latin typeface="Times New Roman" pitchFamily="18" charset="0"/>
                <a:ea typeface="メイリオ" pitchFamily="50" charset="-128"/>
                <a:cs typeface="Times New Roman" pitchFamily="18" charset="0"/>
              </a:rPr>
              <a:t>SuperStream</a:t>
            </a:r>
            <a:r>
              <a:rPr lang="en-US" altLang="ja-JP" sz="1800" b="1" dirty="0">
                <a:solidFill>
                  <a:schemeClr val="tx1"/>
                </a:solidFill>
                <a:latin typeface="Times New Roman" pitchFamily="18" charset="0"/>
                <a:ea typeface="メイリオ" pitchFamily="50" charset="-128"/>
                <a:cs typeface="Times New Roman" pitchFamily="18" charset="0"/>
              </a:rPr>
              <a:t>-AP+</a:t>
            </a:r>
          </a:p>
          <a:p>
            <a:pPr algn="l"/>
            <a:r>
              <a:rPr lang="ja-JP" altLang="en-US" sz="1400" dirty="0">
                <a:solidFill>
                  <a:schemeClr val="tx1"/>
                </a:solidFill>
                <a:latin typeface="メイリオ" pitchFamily="50" charset="-128"/>
                <a:ea typeface="メイリオ" pitchFamily="50" charset="-128"/>
                <a:cs typeface="メイリオ" pitchFamily="50" charset="-128"/>
              </a:rPr>
              <a:t>（債務管理、支払管理）</a:t>
            </a:r>
          </a:p>
        </p:txBody>
      </p:sp>
      <p:sp>
        <p:nvSpPr>
          <p:cNvPr id="62471" name="AutoShape 6"/>
          <p:cNvSpPr>
            <a:spLocks noChangeArrowheads="1"/>
          </p:cNvSpPr>
          <p:nvPr/>
        </p:nvSpPr>
        <p:spPr bwMode="auto">
          <a:xfrm>
            <a:off x="3348038" y="3429000"/>
            <a:ext cx="1625600" cy="1079500"/>
          </a:xfrm>
          <a:prstGeom prst="rightArrow">
            <a:avLst>
              <a:gd name="adj1" fmla="val 50000"/>
              <a:gd name="adj2" fmla="val 37647"/>
            </a:avLst>
          </a:prstGeom>
          <a:solidFill>
            <a:schemeClr val="accent1"/>
          </a:solidFill>
          <a:ln w="38100">
            <a:solidFill>
              <a:schemeClr val="tx1"/>
            </a:solidFill>
            <a:miter lim="800000"/>
            <a:headEnd/>
            <a:tailEnd/>
          </a:ln>
        </p:spPr>
        <p:txBody>
          <a:bodyPr wrap="none" anchor="ctr"/>
          <a:lstStyle/>
          <a:p>
            <a:endParaRPr lang="ja-JP" altLang="en-US">
              <a:solidFill>
                <a:schemeClr val="bg2"/>
              </a:solidFill>
            </a:endParaRPr>
          </a:p>
        </p:txBody>
      </p:sp>
      <p:sp>
        <p:nvSpPr>
          <p:cNvPr id="62472" name="Text Box 7"/>
          <p:cNvSpPr txBox="1">
            <a:spLocks noChangeArrowheads="1"/>
          </p:cNvSpPr>
          <p:nvPr/>
        </p:nvSpPr>
        <p:spPr bwMode="auto">
          <a:xfrm>
            <a:off x="3348038" y="3789363"/>
            <a:ext cx="1620957" cy="338554"/>
          </a:xfrm>
          <a:prstGeom prst="rect">
            <a:avLst/>
          </a:prstGeom>
          <a:noFill/>
          <a:ln w="9525">
            <a:noFill/>
            <a:miter lim="800000"/>
            <a:headEnd/>
            <a:tailEnd/>
          </a:ln>
        </p:spPr>
        <p:txBody>
          <a:bodyPr wrap="none">
            <a:spAutoFit/>
          </a:bodyPr>
          <a:lstStyle/>
          <a:p>
            <a:pPr algn="l"/>
            <a:r>
              <a:rPr lang="ja-JP" altLang="en-US" sz="1600">
                <a:solidFill>
                  <a:schemeClr val="bg2"/>
                </a:solidFill>
                <a:latin typeface="メイリオ" pitchFamily="50" charset="-128"/>
                <a:ea typeface="メイリオ" pitchFamily="50" charset="-128"/>
                <a:cs typeface="メイリオ" pitchFamily="50" charset="-128"/>
              </a:rPr>
              <a:t>債務伝票データ</a:t>
            </a:r>
          </a:p>
        </p:txBody>
      </p:sp>
      <p:sp>
        <p:nvSpPr>
          <p:cNvPr id="62473" name="AutoShape 8"/>
          <p:cNvSpPr>
            <a:spLocks noChangeArrowheads="1"/>
          </p:cNvSpPr>
          <p:nvPr/>
        </p:nvSpPr>
        <p:spPr bwMode="auto">
          <a:xfrm>
            <a:off x="3746500" y="3249613"/>
            <a:ext cx="900113" cy="592137"/>
          </a:xfrm>
          <a:prstGeom prst="irregularSeal1">
            <a:avLst/>
          </a:prstGeom>
          <a:solidFill>
            <a:srgbClr val="FF0000"/>
          </a:solidFill>
          <a:ln w="9525">
            <a:solidFill>
              <a:schemeClr val="tx1"/>
            </a:solidFill>
            <a:miter lim="800000"/>
            <a:headEnd/>
            <a:tailEnd/>
          </a:ln>
        </p:spPr>
        <p:txBody>
          <a:bodyPr wrap="none" anchor="ctr"/>
          <a:lstStyle/>
          <a:p>
            <a:r>
              <a:rPr lang="ja-JP" altLang="en-US" sz="1600">
                <a:solidFill>
                  <a:schemeClr val="tx1"/>
                </a:solidFill>
                <a:latin typeface="メイリオ" pitchFamily="50" charset="-128"/>
                <a:ea typeface="メイリオ" pitchFamily="50" charset="-128"/>
                <a:cs typeface="メイリオ" pitchFamily="50" charset="-128"/>
              </a:rPr>
              <a:t>変換</a:t>
            </a:r>
          </a:p>
        </p:txBody>
      </p:sp>
      <p:sp>
        <p:nvSpPr>
          <p:cNvPr id="325646" name="AutoShape 14"/>
          <p:cNvSpPr>
            <a:spLocks noChangeArrowheads="1"/>
          </p:cNvSpPr>
          <p:nvPr/>
        </p:nvSpPr>
        <p:spPr bwMode="auto">
          <a:xfrm>
            <a:off x="179388" y="5588000"/>
            <a:ext cx="8532812" cy="719138"/>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l">
              <a:defRPr/>
            </a:pPr>
            <a:r>
              <a:rPr lang="en-US" altLang="ja-JP" sz="2000" b="1" i="1" dirty="0">
                <a:solidFill>
                  <a:schemeClr val="tx1"/>
                </a:solidFill>
                <a:latin typeface="Times New Roman" pitchFamily="18" charset="0"/>
                <a:ea typeface="メイリオ" pitchFamily="50" charset="-128"/>
                <a:cs typeface="Times New Roman" pitchFamily="18" charset="0"/>
              </a:rPr>
              <a:t>SuperStream</a:t>
            </a:r>
            <a:r>
              <a:rPr lang="en-US" altLang="ja-JP" sz="2000" b="1" dirty="0">
                <a:solidFill>
                  <a:schemeClr val="tx1"/>
                </a:solidFill>
                <a:latin typeface="Times New Roman" pitchFamily="18" charset="0"/>
                <a:ea typeface="メイリオ" pitchFamily="50" charset="-128"/>
                <a:cs typeface="Times New Roman" pitchFamily="18" charset="0"/>
              </a:rPr>
              <a:t>-connect</a:t>
            </a:r>
            <a:r>
              <a:rPr lang="en-US" altLang="ja-JP" sz="2000" dirty="0">
                <a:solidFill>
                  <a:schemeClr val="tx1"/>
                </a:solidFill>
                <a:latin typeface="メイリオ" pitchFamily="50" charset="-128"/>
                <a:ea typeface="メイリオ" pitchFamily="50" charset="-128"/>
                <a:cs typeface="メイリオ" pitchFamily="50" charset="-128"/>
              </a:rPr>
              <a:t> </a:t>
            </a:r>
            <a:r>
              <a:rPr lang="ja-JP" altLang="en-US" sz="2000" dirty="0">
                <a:solidFill>
                  <a:schemeClr val="tx1"/>
                </a:solidFill>
                <a:latin typeface="メイリオ" pitchFamily="50" charset="-128"/>
                <a:ea typeface="メイリオ" pitchFamily="50" charset="-128"/>
                <a:cs typeface="メイリオ" pitchFamily="50" charset="-128"/>
              </a:rPr>
              <a:t>が解決！</a:t>
            </a:r>
          </a:p>
          <a:p>
            <a:pPr algn="l">
              <a:defRPr/>
            </a:pPr>
            <a:r>
              <a:rPr lang="ja-JP" altLang="en-US" sz="2000" dirty="0">
                <a:solidFill>
                  <a:schemeClr val="tx1"/>
                </a:solidFill>
                <a:latin typeface="メイリオ" pitchFamily="50" charset="-128"/>
                <a:ea typeface="メイリオ" pitchFamily="50" charset="-128"/>
                <a:cs typeface="メイリオ" pitchFamily="50" charset="-128"/>
              </a:rPr>
              <a:t>　ノンプログラミングで実現、メンテナンスがしやすい、運用も便利</a:t>
            </a:r>
          </a:p>
        </p:txBody>
      </p:sp>
      <p:pic>
        <p:nvPicPr>
          <p:cNvPr id="18"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5868143" y="3105360"/>
            <a:ext cx="1399843" cy="1572904"/>
          </a:xfrm>
          <a:prstGeom prst="rect">
            <a:avLst/>
          </a:prstGeom>
          <a:noFill/>
          <a:ln w="9525">
            <a:noFill/>
            <a:miter lim="800000"/>
            <a:headEnd/>
            <a:tailEnd/>
          </a:ln>
          <a:effectLst/>
        </p:spPr>
      </p:pic>
      <p:pic>
        <p:nvPicPr>
          <p:cNvPr id="19" name="Picture 15"/>
          <p:cNvPicPr>
            <a:picLocks noChangeAspect="1" noChangeArrowheads="1"/>
          </p:cNvPicPr>
          <p:nvPr/>
        </p:nvPicPr>
        <p:blipFill>
          <a:blip r:embed="rId4" cstate="screen"/>
          <a:srcRect/>
          <a:stretch>
            <a:fillRect/>
          </a:stretch>
        </p:blipFill>
        <p:spPr bwMode="auto">
          <a:xfrm>
            <a:off x="6691409" y="3748755"/>
            <a:ext cx="899445" cy="899445"/>
          </a:xfrm>
          <a:prstGeom prst="rect">
            <a:avLst/>
          </a:prstGeom>
          <a:noFill/>
          <a:ln w="9525">
            <a:noFill/>
            <a:miter lim="800000"/>
            <a:headEnd/>
            <a:tailEnd/>
          </a:ln>
        </p:spPr>
      </p:pic>
      <p:pic>
        <p:nvPicPr>
          <p:cNvPr id="20" name="Picture 31"/>
          <p:cNvPicPr>
            <a:picLocks noChangeAspect="1" noChangeArrowheads="1"/>
          </p:cNvPicPr>
          <p:nvPr/>
        </p:nvPicPr>
        <p:blipFill>
          <a:blip r:embed="rId3" cstate="email">
            <a:duotone>
              <a:prstClr val="black"/>
              <a:schemeClr val="accent6">
                <a:tint val="45000"/>
                <a:satMod val="400000"/>
              </a:schemeClr>
            </a:duotone>
          </a:blip>
          <a:srcRect/>
          <a:stretch>
            <a:fillRect/>
          </a:stretch>
        </p:blipFill>
        <p:spPr bwMode="auto">
          <a:xfrm flipH="1">
            <a:off x="971600" y="3068960"/>
            <a:ext cx="1399843" cy="1572904"/>
          </a:xfrm>
          <a:prstGeom prst="rect">
            <a:avLst/>
          </a:prstGeom>
          <a:noFill/>
          <a:ln w="9525">
            <a:noFill/>
            <a:miter lim="800000"/>
            <a:headEnd/>
            <a:tailEnd/>
          </a:ln>
          <a:effectLst/>
        </p:spPr>
      </p:pic>
      <p:pic>
        <p:nvPicPr>
          <p:cNvPr id="21" name="Picture 15"/>
          <p:cNvPicPr>
            <a:picLocks noChangeAspect="1" noChangeArrowheads="1"/>
          </p:cNvPicPr>
          <p:nvPr/>
        </p:nvPicPr>
        <p:blipFill>
          <a:blip r:embed="rId4" cstate="screen"/>
          <a:srcRect/>
          <a:stretch>
            <a:fillRect/>
          </a:stretch>
        </p:blipFill>
        <p:spPr bwMode="auto">
          <a:xfrm>
            <a:off x="1794866" y="3712355"/>
            <a:ext cx="899445" cy="899445"/>
          </a:xfrm>
          <a:prstGeom prst="rect">
            <a:avLst/>
          </a:prstGeom>
          <a:noFill/>
          <a:ln w="9525">
            <a:noFill/>
            <a:miter lim="800000"/>
            <a:headEnd/>
            <a:tailEnd/>
          </a:ln>
        </p:spPr>
      </p:pic>
      <p:sp>
        <p:nvSpPr>
          <p:cNvPr id="16"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5"/>
          <p:cNvSpPr>
            <a:spLocks noGrp="1" noChangeArrowheads="1"/>
          </p:cNvSpPr>
          <p:nvPr>
            <p:ph type="title"/>
          </p:nvPr>
        </p:nvSpPr>
        <p:spPr/>
        <p:txBody>
          <a:bodyPr/>
          <a:lstStyle/>
          <a:p>
            <a:pPr eaLnBrk="1" hangingPunct="1"/>
            <a:r>
              <a:rPr lang="en-US" altLang="ja-JP" b="1" i="1" dirty="0" smtClean="0">
                <a:latin typeface="Times New Roman" pitchFamily="18" charset="0"/>
              </a:rPr>
              <a:t>SuperStream</a:t>
            </a:r>
            <a:r>
              <a:rPr lang="en-US" altLang="ja-JP" b="1" dirty="0" smtClean="0">
                <a:latin typeface="Times New Roman" pitchFamily="18" charset="0"/>
              </a:rPr>
              <a:t>-connect</a:t>
            </a:r>
            <a:r>
              <a:rPr lang="en-US" altLang="ja-JP" dirty="0" smtClean="0">
                <a:latin typeface="メイリオ" pitchFamily="50" charset="-128"/>
                <a:ea typeface="メイリオ" pitchFamily="50" charset="-128"/>
                <a:cs typeface="メイリオ" pitchFamily="50" charset="-128"/>
              </a:rPr>
              <a:t> </a:t>
            </a:r>
            <a:r>
              <a:rPr lang="ja-JP" altLang="en-US" dirty="0" smtClean="0">
                <a:latin typeface="メイリオ" pitchFamily="50" charset="-128"/>
                <a:ea typeface="メイリオ" pitchFamily="50" charset="-128"/>
                <a:cs typeface="メイリオ" pitchFamily="50" charset="-128"/>
              </a:rPr>
              <a:t>の特長</a:t>
            </a:r>
            <a:br>
              <a:rPr lang="ja-JP" altLang="en-US" dirty="0" smtClean="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　～一連のデータ連携処理フローを</a:t>
            </a:r>
            <a:r>
              <a:rPr lang="en-US" altLang="ja-JP" sz="1800" dirty="0" smtClean="0">
                <a:latin typeface="メイリオ" pitchFamily="50" charset="-128"/>
                <a:ea typeface="メイリオ" pitchFamily="50" charset="-128"/>
                <a:cs typeface="メイリオ" pitchFamily="50" charset="-128"/>
              </a:rPr>
              <a:t>GUI</a:t>
            </a:r>
            <a:r>
              <a:rPr lang="ja-JP" altLang="en-US" sz="1800" dirty="0" smtClean="0">
                <a:latin typeface="メイリオ" pitchFamily="50" charset="-128"/>
                <a:ea typeface="メイリオ" pitchFamily="50" charset="-128"/>
                <a:cs typeface="メイリオ" pitchFamily="50" charset="-128"/>
              </a:rPr>
              <a:t>で可視化～</a:t>
            </a:r>
          </a:p>
        </p:txBody>
      </p:sp>
      <p:sp>
        <p:nvSpPr>
          <p:cNvPr id="17411"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5CA6CA38-7B9B-42B4-AAA2-643DE3C71B36}" type="slidenum">
              <a:rPr lang="en-US" altLang="ja-JP" smtClean="0">
                <a:ea typeface="ＭＳ Ｐゴシック" charset="-128"/>
              </a:rPr>
              <a:pPr/>
              <a:t>5</a:t>
            </a:fld>
            <a:endParaRPr lang="en-US" altLang="ja-JP" smtClean="0">
              <a:ea typeface="ＭＳ Ｐゴシック" charset="-128"/>
            </a:endParaRPr>
          </a:p>
        </p:txBody>
      </p:sp>
      <p:sp>
        <p:nvSpPr>
          <p:cNvPr id="17412" name="Text Box 2"/>
          <p:cNvSpPr txBox="1">
            <a:spLocks noChangeArrowheads="1"/>
          </p:cNvSpPr>
          <p:nvPr/>
        </p:nvSpPr>
        <p:spPr bwMode="auto">
          <a:xfrm>
            <a:off x="454025" y="1193800"/>
            <a:ext cx="184150" cy="304800"/>
          </a:xfrm>
          <a:prstGeom prst="rect">
            <a:avLst/>
          </a:prstGeom>
          <a:noFill/>
          <a:ln w="38100" algn="ctr">
            <a:noFill/>
            <a:miter lim="800000"/>
            <a:headEnd/>
            <a:tailEnd/>
          </a:ln>
        </p:spPr>
        <p:txBody>
          <a:bodyPr wrap="none">
            <a:spAutoFit/>
          </a:bodyPr>
          <a:lstStyle/>
          <a:p>
            <a:endParaRPr lang="ja-JP" altLang="ja-JP" sz="1400" b="1">
              <a:solidFill>
                <a:schemeClr val="tx1"/>
              </a:solidFill>
            </a:endParaRPr>
          </a:p>
        </p:txBody>
      </p:sp>
      <p:sp>
        <p:nvSpPr>
          <p:cNvPr id="17413" name="Text Box 3"/>
          <p:cNvSpPr txBox="1">
            <a:spLocks noChangeArrowheads="1"/>
          </p:cNvSpPr>
          <p:nvPr/>
        </p:nvSpPr>
        <p:spPr bwMode="auto">
          <a:xfrm>
            <a:off x="427038" y="1268413"/>
            <a:ext cx="8248650" cy="609600"/>
          </a:xfrm>
          <a:prstGeom prst="rect">
            <a:avLst/>
          </a:prstGeom>
          <a:noFill/>
          <a:ln w="38100" algn="ctr">
            <a:noFill/>
            <a:miter lim="800000"/>
            <a:headEnd/>
            <a:tailEnd/>
          </a:ln>
        </p:spPr>
        <p:txBody>
          <a:bodyPr wrap="none"/>
          <a:lstStyle/>
          <a:p>
            <a:pPr algn="l"/>
            <a:r>
              <a:rPr lang="ja-JP" altLang="en-US" sz="1800" dirty="0">
                <a:solidFill>
                  <a:srgbClr val="5F5F5F"/>
                </a:solidFill>
                <a:latin typeface="メイリオ" pitchFamily="50" charset="-128"/>
                <a:ea typeface="メイリオ" pitchFamily="50" charset="-128"/>
                <a:cs typeface="メイリオ" pitchFamily="50" charset="-128"/>
              </a:rPr>
              <a:t>システム間におけるデータ連携のプロセスを、グラフィカルな画面を</a:t>
            </a:r>
            <a:r>
              <a:rPr lang="ja-JP" altLang="en-US" sz="1800" dirty="0" smtClean="0">
                <a:solidFill>
                  <a:srgbClr val="5F5F5F"/>
                </a:solidFill>
                <a:latin typeface="メイリオ" pitchFamily="50" charset="-128"/>
                <a:ea typeface="メイリオ" pitchFamily="50" charset="-128"/>
                <a:cs typeface="メイリオ" pitchFamily="50" charset="-128"/>
              </a:rPr>
              <a:t>つかって</a:t>
            </a:r>
            <a:endParaRPr lang="en-US" altLang="ja-JP" sz="1800" dirty="0" smtClean="0">
              <a:solidFill>
                <a:srgbClr val="5F5F5F"/>
              </a:solidFill>
              <a:latin typeface="メイリオ" pitchFamily="50" charset="-128"/>
              <a:ea typeface="メイリオ" pitchFamily="50" charset="-128"/>
              <a:cs typeface="メイリオ" pitchFamily="50" charset="-128"/>
            </a:endParaRPr>
          </a:p>
          <a:p>
            <a:pPr algn="l"/>
            <a:r>
              <a:rPr lang="ja-JP" altLang="en-US" sz="1800" dirty="0" smtClean="0">
                <a:solidFill>
                  <a:srgbClr val="5F5F5F"/>
                </a:solidFill>
                <a:latin typeface="メイリオ" pitchFamily="50" charset="-128"/>
                <a:ea typeface="メイリオ" pitchFamily="50" charset="-128"/>
                <a:cs typeface="メイリオ" pitchFamily="50" charset="-128"/>
              </a:rPr>
              <a:t>直感的に記述</a:t>
            </a:r>
            <a:r>
              <a:rPr lang="ja-JP" altLang="en-US" sz="1800" dirty="0">
                <a:solidFill>
                  <a:srgbClr val="5F5F5F"/>
                </a:solidFill>
                <a:latin typeface="メイリオ" pitchFamily="50" charset="-128"/>
                <a:ea typeface="メイリオ" pitchFamily="50" charset="-128"/>
                <a:cs typeface="メイリオ" pitchFamily="50" charset="-128"/>
              </a:rPr>
              <a:t>でできます。</a:t>
            </a:r>
          </a:p>
        </p:txBody>
      </p:sp>
      <p:sp>
        <p:nvSpPr>
          <p:cNvPr id="17414" name="Text Box 4"/>
          <p:cNvSpPr txBox="1">
            <a:spLocks noChangeArrowheads="1"/>
          </p:cNvSpPr>
          <p:nvPr/>
        </p:nvSpPr>
        <p:spPr bwMode="auto">
          <a:xfrm>
            <a:off x="466725" y="1916113"/>
            <a:ext cx="8426450" cy="4410075"/>
          </a:xfrm>
          <a:prstGeom prst="rect">
            <a:avLst/>
          </a:prstGeom>
          <a:noFill/>
          <a:ln w="38100" algn="ctr">
            <a:solidFill>
              <a:schemeClr val="accent2"/>
            </a:solidFill>
            <a:miter lim="800000"/>
            <a:headEnd/>
            <a:tailEnd/>
          </a:ln>
        </p:spPr>
        <p:txBody>
          <a:bodyPr/>
          <a:lstStyle/>
          <a:p>
            <a:pPr marL="266700" indent="-266700" algn="l"/>
            <a:endParaRPr lang="en-US" altLang="ja-JP" sz="1800" dirty="0">
              <a:solidFill>
                <a:schemeClr val="folHlink"/>
              </a:solidFill>
              <a:latin typeface="メイリオ" pitchFamily="50" charset="-128"/>
              <a:ea typeface="メイリオ" pitchFamily="50" charset="-128"/>
              <a:cs typeface="メイリオ" pitchFamily="50" charset="-128"/>
            </a:endParaRPr>
          </a:p>
          <a:p>
            <a:pPr marL="266700" indent="-266700" algn="l"/>
            <a:r>
              <a:rPr lang="en-US" altLang="ja-JP" sz="1800" dirty="0">
                <a:solidFill>
                  <a:schemeClr val="folHlink"/>
                </a:solidFill>
                <a:latin typeface="メイリオ" pitchFamily="50" charset="-128"/>
                <a:ea typeface="メイリオ" pitchFamily="50" charset="-128"/>
                <a:cs typeface="メイリオ" pitchFamily="50" charset="-128"/>
              </a:rPr>
              <a:t>■</a:t>
            </a:r>
            <a:r>
              <a:rPr lang="ja-JP" altLang="en-US" sz="1800" dirty="0">
                <a:solidFill>
                  <a:schemeClr val="tx2"/>
                </a:solidFill>
                <a:latin typeface="メイリオ" pitchFamily="50" charset="-128"/>
                <a:ea typeface="メイリオ" pitchFamily="50" charset="-128"/>
                <a:cs typeface="メイリオ" pitchFamily="50" charset="-128"/>
              </a:rPr>
              <a:t>フローチャートを作成するイメージで</a:t>
            </a:r>
            <a:br>
              <a:rPr lang="ja-JP" altLang="en-US" sz="1800" dirty="0">
                <a:solidFill>
                  <a:schemeClr val="tx2"/>
                </a:solidFill>
                <a:latin typeface="メイリオ" pitchFamily="50" charset="-128"/>
                <a:ea typeface="メイリオ" pitchFamily="50" charset="-128"/>
                <a:cs typeface="メイリオ" pitchFamily="50" charset="-128"/>
              </a:rPr>
            </a:br>
            <a:r>
              <a:rPr lang="ja-JP" altLang="en-US" sz="1800" dirty="0">
                <a:solidFill>
                  <a:schemeClr val="tx2"/>
                </a:solidFill>
                <a:latin typeface="メイリオ" pitchFamily="50" charset="-128"/>
                <a:ea typeface="メイリオ" pitchFamily="50" charset="-128"/>
                <a:cs typeface="メイリオ" pitchFamily="50" charset="-128"/>
              </a:rPr>
              <a:t>処理プロセスをドラッグ＆ドロップに</a:t>
            </a:r>
            <a:br>
              <a:rPr lang="ja-JP" altLang="en-US" sz="1800" dirty="0">
                <a:solidFill>
                  <a:schemeClr val="tx2"/>
                </a:solidFill>
                <a:latin typeface="メイリオ" pitchFamily="50" charset="-128"/>
                <a:ea typeface="メイリオ" pitchFamily="50" charset="-128"/>
                <a:cs typeface="メイリオ" pitchFamily="50" charset="-128"/>
              </a:rPr>
            </a:br>
            <a:r>
              <a:rPr lang="ja-JP" altLang="en-US" sz="1800" dirty="0">
                <a:solidFill>
                  <a:schemeClr val="tx2"/>
                </a:solidFill>
                <a:latin typeface="メイリオ" pitchFamily="50" charset="-128"/>
                <a:ea typeface="メイリオ" pitchFamily="50" charset="-128"/>
                <a:cs typeface="メイリオ" pitchFamily="50" charset="-128"/>
              </a:rPr>
              <a:t>より簡単に作成</a:t>
            </a:r>
          </a:p>
          <a:p>
            <a:pPr marL="266700" indent="-266700" algn="l"/>
            <a:endParaRPr lang="ja-JP" altLang="en-US" sz="1800" dirty="0">
              <a:solidFill>
                <a:schemeClr val="tx2"/>
              </a:solidFill>
              <a:latin typeface="メイリオ" pitchFamily="50" charset="-128"/>
              <a:ea typeface="メイリオ" pitchFamily="50" charset="-128"/>
              <a:cs typeface="メイリオ" pitchFamily="50" charset="-128"/>
            </a:endParaRPr>
          </a:p>
          <a:p>
            <a:pPr marL="266700" indent="-266700" algn="l"/>
            <a:r>
              <a:rPr lang="ja-JP" altLang="en-US" sz="1800" dirty="0">
                <a:solidFill>
                  <a:schemeClr val="folHlink"/>
                </a:solidFill>
                <a:latin typeface="メイリオ" pitchFamily="50" charset="-128"/>
                <a:ea typeface="メイリオ" pitchFamily="50" charset="-128"/>
                <a:cs typeface="メイリオ" pitchFamily="50" charset="-128"/>
              </a:rPr>
              <a:t>■</a:t>
            </a:r>
            <a:r>
              <a:rPr lang="ja-JP" altLang="en-US" sz="1800" dirty="0">
                <a:solidFill>
                  <a:schemeClr val="tx2"/>
                </a:solidFill>
                <a:latin typeface="メイリオ" pitchFamily="50" charset="-128"/>
                <a:ea typeface="メイリオ" pitchFamily="50" charset="-128"/>
                <a:cs typeface="メイリオ" pitchFamily="50" charset="-128"/>
              </a:rPr>
              <a:t>条件分岐などの構造化</a:t>
            </a:r>
          </a:p>
          <a:p>
            <a:pPr marL="266700" indent="-266700" algn="l"/>
            <a:endParaRPr lang="ja-JP" altLang="en-US" sz="1800" dirty="0">
              <a:solidFill>
                <a:schemeClr val="tx2"/>
              </a:solidFill>
              <a:latin typeface="メイリオ" pitchFamily="50" charset="-128"/>
              <a:ea typeface="メイリオ" pitchFamily="50" charset="-128"/>
              <a:cs typeface="メイリオ" pitchFamily="50" charset="-128"/>
            </a:endParaRPr>
          </a:p>
          <a:p>
            <a:pPr marL="266700" indent="-266700" algn="l"/>
            <a:r>
              <a:rPr lang="ja-JP" altLang="en-US" sz="1800" dirty="0">
                <a:solidFill>
                  <a:schemeClr val="folHlink"/>
                </a:solidFill>
                <a:latin typeface="メイリオ" pitchFamily="50" charset="-128"/>
                <a:ea typeface="メイリオ" pitchFamily="50" charset="-128"/>
                <a:cs typeface="メイリオ" pitchFamily="50" charset="-128"/>
              </a:rPr>
              <a:t>■</a:t>
            </a:r>
            <a:r>
              <a:rPr lang="ja-JP" altLang="en-US" sz="1800" dirty="0">
                <a:solidFill>
                  <a:schemeClr val="tx2"/>
                </a:solidFill>
                <a:latin typeface="メイリオ" pitchFamily="50" charset="-128"/>
                <a:ea typeface="メイリオ" pitchFamily="50" charset="-128"/>
                <a:cs typeface="メイリオ" pitchFamily="50" charset="-128"/>
              </a:rPr>
              <a:t>データソース間の項目マッピング</a:t>
            </a:r>
          </a:p>
          <a:p>
            <a:pPr marL="266700" indent="-266700" algn="l"/>
            <a:endParaRPr lang="ja-JP" altLang="en-US" sz="1800" dirty="0">
              <a:solidFill>
                <a:schemeClr val="tx2"/>
              </a:solidFill>
              <a:latin typeface="メイリオ" pitchFamily="50" charset="-128"/>
              <a:ea typeface="メイリオ" pitchFamily="50" charset="-128"/>
              <a:cs typeface="メイリオ" pitchFamily="50" charset="-128"/>
            </a:endParaRPr>
          </a:p>
          <a:p>
            <a:pPr marL="266700" indent="-266700" algn="l"/>
            <a:r>
              <a:rPr lang="ja-JP" altLang="en-US" sz="1800" dirty="0">
                <a:solidFill>
                  <a:schemeClr val="folHlink"/>
                </a:solidFill>
                <a:latin typeface="メイリオ" pitchFamily="50" charset="-128"/>
                <a:ea typeface="メイリオ" pitchFamily="50" charset="-128"/>
                <a:cs typeface="メイリオ" pitchFamily="50" charset="-128"/>
              </a:rPr>
              <a:t>■</a:t>
            </a:r>
            <a:r>
              <a:rPr lang="ja-JP" altLang="en-US" sz="1800" dirty="0">
                <a:solidFill>
                  <a:schemeClr val="tx2"/>
                </a:solidFill>
                <a:latin typeface="メイリオ" pitchFamily="50" charset="-128"/>
                <a:ea typeface="メイリオ" pitchFamily="50" charset="-128"/>
                <a:cs typeface="メイリオ" pitchFamily="50" charset="-128"/>
              </a:rPr>
              <a:t>関数による高度なデータ変換</a:t>
            </a:r>
          </a:p>
          <a:p>
            <a:pPr marL="266700" indent="-266700" algn="l"/>
            <a:r>
              <a:rPr lang="ja-JP" altLang="en-US" sz="1800" dirty="0">
                <a:solidFill>
                  <a:schemeClr val="tx2"/>
                </a:solidFill>
                <a:latin typeface="メイリオ" pitchFamily="50" charset="-128"/>
                <a:ea typeface="メイリオ" pitchFamily="50" charset="-128"/>
                <a:cs typeface="メイリオ" pitchFamily="50" charset="-128"/>
              </a:rPr>
              <a:t>  　（四則演算や文字列変換など）</a:t>
            </a:r>
          </a:p>
          <a:p>
            <a:pPr marL="266700" indent="-266700" algn="l"/>
            <a:endParaRPr lang="ja-JP" altLang="en-US" sz="1800" dirty="0">
              <a:solidFill>
                <a:schemeClr val="tx2"/>
              </a:solidFill>
              <a:latin typeface="メイリオ" pitchFamily="50" charset="-128"/>
              <a:ea typeface="メイリオ" pitchFamily="50" charset="-128"/>
              <a:cs typeface="メイリオ" pitchFamily="50" charset="-128"/>
            </a:endParaRPr>
          </a:p>
          <a:p>
            <a:pPr marL="266700" indent="-266700" algn="l"/>
            <a:r>
              <a:rPr lang="ja-JP" altLang="en-US" sz="1800" dirty="0">
                <a:solidFill>
                  <a:schemeClr val="folHlink"/>
                </a:solidFill>
                <a:latin typeface="メイリオ" pitchFamily="50" charset="-128"/>
                <a:ea typeface="メイリオ" pitchFamily="50" charset="-128"/>
                <a:cs typeface="メイリオ" pitchFamily="50" charset="-128"/>
              </a:rPr>
              <a:t>■</a:t>
            </a:r>
            <a:r>
              <a:rPr lang="en-US" altLang="ja-JP" sz="1800" dirty="0">
                <a:solidFill>
                  <a:schemeClr val="tx2"/>
                </a:solidFill>
                <a:latin typeface="メイリオ" pitchFamily="50" charset="-128"/>
                <a:ea typeface="メイリオ" pitchFamily="50" charset="-128"/>
                <a:cs typeface="メイリオ" pitchFamily="50" charset="-128"/>
              </a:rPr>
              <a:t>SuperStream</a:t>
            </a:r>
            <a:r>
              <a:rPr lang="ja-JP" altLang="en-US" sz="1800" dirty="0">
                <a:solidFill>
                  <a:schemeClr val="tx2"/>
                </a:solidFill>
                <a:latin typeface="メイリオ" pitchFamily="50" charset="-128"/>
                <a:ea typeface="メイリオ" pitchFamily="50" charset="-128"/>
                <a:cs typeface="メイリオ" pitchFamily="50" charset="-128"/>
              </a:rPr>
              <a:t>接続用アダプタで</a:t>
            </a:r>
            <a:br>
              <a:rPr lang="ja-JP" altLang="en-US" sz="1800" dirty="0">
                <a:solidFill>
                  <a:schemeClr val="tx2"/>
                </a:solidFill>
                <a:latin typeface="メイリオ" pitchFamily="50" charset="-128"/>
                <a:ea typeface="メイリオ" pitchFamily="50" charset="-128"/>
                <a:cs typeface="メイリオ" pitchFamily="50" charset="-128"/>
              </a:rPr>
            </a:br>
            <a:r>
              <a:rPr lang="ja-JP" altLang="en-US" sz="1800" dirty="0">
                <a:solidFill>
                  <a:schemeClr val="tx2"/>
                </a:solidFill>
                <a:latin typeface="メイリオ" pitchFamily="50" charset="-128"/>
                <a:ea typeface="メイリオ" pitchFamily="50" charset="-128"/>
                <a:cs typeface="メイリオ" pitchFamily="50" charset="-128"/>
              </a:rPr>
              <a:t>入出力を簡単に実現</a:t>
            </a:r>
          </a:p>
        </p:txBody>
      </p:sp>
      <p:pic>
        <p:nvPicPr>
          <p:cNvPr id="17415" name="Picture 6"/>
          <p:cNvPicPr>
            <a:picLocks noChangeAspect="1" noChangeArrowheads="1"/>
          </p:cNvPicPr>
          <p:nvPr/>
        </p:nvPicPr>
        <p:blipFill>
          <a:blip r:embed="rId3" cstate="screen"/>
          <a:srcRect/>
          <a:stretch>
            <a:fillRect/>
          </a:stretch>
        </p:blipFill>
        <p:spPr bwMode="auto">
          <a:xfrm>
            <a:off x="4356100" y="4006850"/>
            <a:ext cx="4032250" cy="2157413"/>
          </a:xfrm>
          <a:prstGeom prst="rect">
            <a:avLst/>
          </a:prstGeom>
          <a:noFill/>
          <a:ln w="9525">
            <a:noFill/>
            <a:miter lim="800000"/>
            <a:headEnd/>
            <a:tailEnd/>
          </a:ln>
        </p:spPr>
      </p:pic>
      <p:sp>
        <p:nvSpPr>
          <p:cNvPr id="17416" name="Oval 7"/>
          <p:cNvSpPr>
            <a:spLocks noChangeArrowheads="1"/>
          </p:cNvSpPr>
          <p:nvPr/>
        </p:nvSpPr>
        <p:spPr bwMode="auto">
          <a:xfrm>
            <a:off x="5834063" y="5484813"/>
            <a:ext cx="695325" cy="465137"/>
          </a:xfrm>
          <a:prstGeom prst="ellipse">
            <a:avLst/>
          </a:prstGeom>
          <a:noFill/>
          <a:ln w="19050">
            <a:solidFill>
              <a:srgbClr val="FF0000"/>
            </a:solidFill>
            <a:round/>
            <a:headEnd/>
            <a:tailEnd/>
          </a:ln>
        </p:spPr>
        <p:txBody>
          <a:bodyPr wrap="none" anchor="ctr"/>
          <a:lstStyle/>
          <a:p>
            <a:endParaRPr lang="ja-JP" altLang="en-US"/>
          </a:p>
        </p:txBody>
      </p:sp>
      <p:sp>
        <p:nvSpPr>
          <p:cNvPr id="17417" name="Freeform 8"/>
          <p:cNvSpPr>
            <a:spLocks/>
          </p:cNvSpPr>
          <p:nvPr/>
        </p:nvSpPr>
        <p:spPr bwMode="auto">
          <a:xfrm>
            <a:off x="6372225" y="5340350"/>
            <a:ext cx="863600" cy="177800"/>
          </a:xfrm>
          <a:custGeom>
            <a:avLst/>
            <a:gdLst>
              <a:gd name="T0" fmla="*/ 2147483647 w 762"/>
              <a:gd name="T1" fmla="*/ 2147483647 h 179"/>
              <a:gd name="T2" fmla="*/ 2147483647 w 762"/>
              <a:gd name="T3" fmla="*/ 2147483647 h 179"/>
              <a:gd name="T4" fmla="*/ 2147483647 w 762"/>
              <a:gd name="T5" fmla="*/ 0 h 179"/>
              <a:gd name="T6" fmla="*/ 2147483647 w 762"/>
              <a:gd name="T7" fmla="*/ 2147483647 h 179"/>
              <a:gd name="T8" fmla="*/ 2147483647 w 762"/>
              <a:gd name="T9" fmla="*/ 2147483647 h 179"/>
              <a:gd name="T10" fmla="*/ 0 w 762"/>
              <a:gd name="T11" fmla="*/ 2147483647 h 179"/>
              <a:gd name="T12" fmla="*/ 0 60000 65536"/>
              <a:gd name="T13" fmla="*/ 0 60000 65536"/>
              <a:gd name="T14" fmla="*/ 0 60000 65536"/>
              <a:gd name="T15" fmla="*/ 0 60000 65536"/>
              <a:gd name="T16" fmla="*/ 0 60000 65536"/>
              <a:gd name="T17" fmla="*/ 0 60000 65536"/>
              <a:gd name="T18" fmla="*/ 0 w 762"/>
              <a:gd name="T19" fmla="*/ 0 h 179"/>
              <a:gd name="T20" fmla="*/ 762 w 762"/>
              <a:gd name="T21" fmla="*/ 179 h 179"/>
            </a:gdLst>
            <a:ahLst/>
            <a:cxnLst>
              <a:cxn ang="T12">
                <a:pos x="T0" y="T1"/>
              </a:cxn>
              <a:cxn ang="T13">
                <a:pos x="T2" y="T3"/>
              </a:cxn>
              <a:cxn ang="T14">
                <a:pos x="T4" y="T5"/>
              </a:cxn>
              <a:cxn ang="T15">
                <a:pos x="T6" y="T7"/>
              </a:cxn>
              <a:cxn ang="T16">
                <a:pos x="T8" y="T9"/>
              </a:cxn>
              <a:cxn ang="T17">
                <a:pos x="T10" y="T11"/>
              </a:cxn>
            </a:cxnLst>
            <a:rect l="T18" t="T19" r="T20" b="T21"/>
            <a:pathLst>
              <a:path w="762" h="179">
                <a:moveTo>
                  <a:pt x="762" y="62"/>
                </a:moveTo>
                <a:cubicBezTo>
                  <a:pt x="716" y="52"/>
                  <a:pt x="675" y="29"/>
                  <a:pt x="630" y="16"/>
                </a:cubicBezTo>
                <a:cubicBezTo>
                  <a:pt x="604" y="9"/>
                  <a:pt x="552" y="0"/>
                  <a:pt x="552" y="0"/>
                </a:cubicBezTo>
                <a:cubicBezTo>
                  <a:pt x="340" y="9"/>
                  <a:pt x="419" y="6"/>
                  <a:pt x="295" y="31"/>
                </a:cubicBezTo>
                <a:cubicBezTo>
                  <a:pt x="240" y="59"/>
                  <a:pt x="183" y="89"/>
                  <a:pt x="124" y="109"/>
                </a:cubicBezTo>
                <a:cubicBezTo>
                  <a:pt x="92" y="141"/>
                  <a:pt x="50" y="179"/>
                  <a:pt x="0" y="179"/>
                </a:cubicBezTo>
              </a:path>
            </a:pathLst>
          </a:custGeom>
          <a:noFill/>
          <a:ln w="19050">
            <a:solidFill>
              <a:srgbClr val="FF0000"/>
            </a:solidFill>
            <a:round/>
            <a:headEnd type="oval" w="med" len="med"/>
            <a:tailEnd type="stealth" w="lg" len="lg"/>
          </a:ln>
        </p:spPr>
        <p:txBody>
          <a:bodyPr/>
          <a:lstStyle/>
          <a:p>
            <a:endParaRPr lang="ja-JP" altLang="en-US"/>
          </a:p>
        </p:txBody>
      </p:sp>
      <p:sp>
        <p:nvSpPr>
          <p:cNvPr id="17418" name="Oval 9"/>
          <p:cNvSpPr>
            <a:spLocks noChangeArrowheads="1"/>
          </p:cNvSpPr>
          <p:nvPr/>
        </p:nvSpPr>
        <p:spPr bwMode="auto">
          <a:xfrm>
            <a:off x="7302500" y="5402263"/>
            <a:ext cx="231775" cy="115887"/>
          </a:xfrm>
          <a:prstGeom prst="ellipse">
            <a:avLst/>
          </a:prstGeom>
          <a:noFill/>
          <a:ln w="19050">
            <a:solidFill>
              <a:srgbClr val="FF0000"/>
            </a:solidFill>
            <a:round/>
            <a:headEnd/>
            <a:tailEnd/>
          </a:ln>
        </p:spPr>
        <p:txBody>
          <a:bodyPr wrap="none" anchor="ctr"/>
          <a:lstStyle/>
          <a:p>
            <a:endParaRPr lang="ja-JP" altLang="en-US"/>
          </a:p>
        </p:txBody>
      </p:sp>
      <p:pic>
        <p:nvPicPr>
          <p:cNvPr id="17419" name="Picture 10"/>
          <p:cNvPicPr>
            <a:picLocks noChangeAspect="1" noChangeArrowheads="1"/>
          </p:cNvPicPr>
          <p:nvPr/>
        </p:nvPicPr>
        <p:blipFill>
          <a:blip r:embed="rId4" cstate="screen"/>
          <a:srcRect/>
          <a:stretch>
            <a:fillRect/>
          </a:stretch>
        </p:blipFill>
        <p:spPr bwMode="auto">
          <a:xfrm>
            <a:off x="5400675" y="2060575"/>
            <a:ext cx="3348038" cy="1858963"/>
          </a:xfrm>
          <a:prstGeom prst="rect">
            <a:avLst/>
          </a:prstGeom>
          <a:noFill/>
          <a:ln w="9525">
            <a:noFill/>
            <a:miter lim="800000"/>
            <a:headEnd/>
            <a:tailEnd/>
          </a:ln>
        </p:spPr>
      </p:pic>
      <p:sp>
        <p:nvSpPr>
          <p:cNvPr id="17420" name="Oval 11"/>
          <p:cNvSpPr>
            <a:spLocks noChangeArrowheads="1"/>
          </p:cNvSpPr>
          <p:nvPr/>
        </p:nvSpPr>
        <p:spPr bwMode="auto">
          <a:xfrm>
            <a:off x="5364163" y="4581525"/>
            <a:ext cx="360362" cy="360363"/>
          </a:xfrm>
          <a:prstGeom prst="ellipse">
            <a:avLst/>
          </a:prstGeom>
          <a:noFill/>
          <a:ln w="19050">
            <a:solidFill>
              <a:srgbClr val="FF0000"/>
            </a:solidFill>
            <a:round/>
            <a:headEnd/>
            <a:tailEnd/>
          </a:ln>
        </p:spPr>
        <p:txBody>
          <a:bodyPr wrap="none" anchor="ctr"/>
          <a:lstStyle/>
          <a:p>
            <a:endParaRPr lang="ja-JP" altLang="en-US"/>
          </a:p>
        </p:txBody>
      </p:sp>
      <p:sp>
        <p:nvSpPr>
          <p:cNvPr id="17421" name="Line 12"/>
          <p:cNvSpPr>
            <a:spLocks noChangeShapeType="1"/>
          </p:cNvSpPr>
          <p:nvPr/>
        </p:nvSpPr>
        <p:spPr bwMode="auto">
          <a:xfrm flipV="1">
            <a:off x="5400675" y="3860800"/>
            <a:ext cx="0" cy="790575"/>
          </a:xfrm>
          <a:prstGeom prst="line">
            <a:avLst/>
          </a:prstGeom>
          <a:noFill/>
          <a:ln w="19050">
            <a:solidFill>
              <a:srgbClr val="FF0000"/>
            </a:solidFill>
            <a:round/>
            <a:headEnd/>
            <a:tailEnd/>
          </a:ln>
        </p:spPr>
        <p:txBody>
          <a:bodyPr/>
          <a:lstStyle/>
          <a:p>
            <a:endParaRPr lang="ja-JP" altLang="en-US"/>
          </a:p>
        </p:txBody>
      </p:sp>
      <p:sp>
        <p:nvSpPr>
          <p:cNvPr id="17422" name="Line 13"/>
          <p:cNvSpPr>
            <a:spLocks noChangeShapeType="1"/>
          </p:cNvSpPr>
          <p:nvPr/>
        </p:nvSpPr>
        <p:spPr bwMode="auto">
          <a:xfrm flipV="1">
            <a:off x="5688013" y="3932238"/>
            <a:ext cx="3025775" cy="936625"/>
          </a:xfrm>
          <a:prstGeom prst="line">
            <a:avLst/>
          </a:prstGeom>
          <a:noFill/>
          <a:ln w="19050">
            <a:solidFill>
              <a:srgbClr val="FF0000"/>
            </a:solidFill>
            <a:round/>
            <a:headEnd/>
            <a:tailEnd/>
          </a:ln>
        </p:spPr>
        <p:txBody>
          <a:bodyPr/>
          <a:lstStyle/>
          <a:p>
            <a:endParaRPr lang="ja-JP" altLang="en-US"/>
          </a:p>
        </p:txBody>
      </p:sp>
      <p:sp>
        <p:nvSpPr>
          <p:cNvPr id="16"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利用例①　外部システムから</a:t>
            </a:r>
            <a:r>
              <a:rPr lang="en-US" altLang="ja-JP" dirty="0" smtClean="0">
                <a:latin typeface="メイリオ" pitchFamily="50" charset="-128"/>
                <a:ea typeface="メイリオ" pitchFamily="50" charset="-128"/>
                <a:cs typeface="メイリオ" pitchFamily="50" charset="-128"/>
              </a:rPr>
              <a:t>AP+</a:t>
            </a:r>
            <a:r>
              <a:rPr lang="ja-JP" altLang="en-US" dirty="0" smtClean="0">
                <a:latin typeface="メイリオ" pitchFamily="50" charset="-128"/>
                <a:ea typeface="メイリオ" pitchFamily="50" charset="-128"/>
                <a:cs typeface="メイリオ" pitchFamily="50" charset="-128"/>
              </a:rPr>
              <a:t>へ債務伝票取込を行う</a:t>
            </a:r>
            <a:br>
              <a:rPr lang="ja-JP" altLang="en-US" dirty="0" smtClean="0">
                <a:latin typeface="メイリオ" pitchFamily="50" charset="-128"/>
                <a:ea typeface="メイリオ" pitchFamily="50" charset="-128"/>
                <a:cs typeface="メイリオ" pitchFamily="50" charset="-128"/>
              </a:rPr>
            </a:b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dirty="0" smtClean="0">
                <a:latin typeface="メイリオ" pitchFamily="50" charset="-128"/>
                <a:ea typeface="メイリオ" pitchFamily="50" charset="-128"/>
                <a:cs typeface="メイリオ" pitchFamily="50" charset="-128"/>
              </a:rPr>
              <a:t>AP+</a:t>
            </a:r>
            <a:r>
              <a:rPr lang="ja-JP" altLang="en-US" sz="2000" dirty="0" smtClean="0">
                <a:latin typeface="メイリオ" pitchFamily="50" charset="-128"/>
                <a:ea typeface="メイリオ" pitchFamily="50" charset="-128"/>
                <a:cs typeface="メイリオ" pitchFamily="50" charset="-128"/>
              </a:rPr>
              <a:t>アダプタ の活用例）</a:t>
            </a:r>
          </a:p>
        </p:txBody>
      </p:sp>
      <p:pic>
        <p:nvPicPr>
          <p:cNvPr id="63491" name="Picture 3"/>
          <p:cNvPicPr>
            <a:picLocks noGrp="1" noChangeAspect="1" noChangeArrowheads="1"/>
          </p:cNvPicPr>
          <p:nvPr>
            <p:ph idx="1"/>
          </p:nvPr>
        </p:nvPicPr>
        <p:blipFill>
          <a:blip r:embed="rId3" cstate="screen"/>
          <a:srcRect/>
          <a:stretch>
            <a:fillRect/>
          </a:stretch>
        </p:blipFill>
        <p:spPr>
          <a:xfrm>
            <a:off x="1547813" y="1773238"/>
            <a:ext cx="5951537" cy="4318000"/>
          </a:xfrm>
          <a:noFill/>
        </p:spPr>
      </p:pic>
      <p:sp>
        <p:nvSpPr>
          <p:cNvPr id="63492"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D69E3DCE-35C9-46DD-9ACC-10E8EB6A105C}" type="slidenum">
              <a:rPr lang="en-US" altLang="ja-JP" smtClean="0">
                <a:ea typeface="ＭＳ Ｐゴシック" charset="-128"/>
              </a:rPr>
              <a:pPr/>
              <a:t>50</a:t>
            </a:fld>
            <a:endParaRPr lang="en-US" altLang="ja-JP" smtClean="0">
              <a:ea typeface="ＭＳ Ｐゴシック" charset="-128"/>
            </a:endParaRPr>
          </a:p>
        </p:txBody>
      </p:sp>
      <p:sp>
        <p:nvSpPr>
          <p:cNvPr id="63493" name="AutoShape 4"/>
          <p:cNvSpPr>
            <a:spLocks noChangeArrowheads="1"/>
          </p:cNvSpPr>
          <p:nvPr/>
        </p:nvSpPr>
        <p:spPr bwMode="auto">
          <a:xfrm>
            <a:off x="1835150" y="2636838"/>
            <a:ext cx="1079500" cy="704850"/>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sp>
        <p:nvSpPr>
          <p:cNvPr id="326661" name="AutoShape 5"/>
          <p:cNvSpPr>
            <a:spLocks noChangeArrowheads="1"/>
          </p:cNvSpPr>
          <p:nvPr/>
        </p:nvSpPr>
        <p:spPr bwMode="auto">
          <a:xfrm>
            <a:off x="827088" y="3573463"/>
            <a:ext cx="1800225" cy="852487"/>
          </a:xfrm>
          <a:prstGeom prst="wedgeRoundRectCallout">
            <a:avLst>
              <a:gd name="adj1" fmla="val 31657"/>
              <a:gd name="adj2" fmla="val -85009"/>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ja-JP" altLang="en-US" sz="1200" dirty="0">
                <a:solidFill>
                  <a:schemeClr val="tx1"/>
                </a:solidFill>
                <a:latin typeface="メイリオ" pitchFamily="50" charset="-128"/>
                <a:ea typeface="メイリオ" pitchFamily="50" charset="-128"/>
                <a:cs typeface="メイリオ" pitchFamily="50" charset="-128"/>
              </a:rPr>
              <a:t>外部システムの</a:t>
            </a:r>
            <a:r>
              <a:rPr lang="en-US" altLang="ja-JP" sz="1200" dirty="0">
                <a:solidFill>
                  <a:schemeClr val="tx1"/>
                </a:solidFill>
                <a:latin typeface="メイリオ" pitchFamily="50" charset="-128"/>
                <a:ea typeface="メイリオ" pitchFamily="50" charset="-128"/>
                <a:cs typeface="メイリオ" pitchFamily="50" charset="-128"/>
              </a:rPr>
              <a:t>DB</a:t>
            </a:r>
            <a:r>
              <a:rPr lang="ja-JP" altLang="en-US" sz="1200" dirty="0">
                <a:solidFill>
                  <a:schemeClr val="tx1"/>
                </a:solidFill>
                <a:latin typeface="メイリオ" pitchFamily="50" charset="-128"/>
                <a:ea typeface="メイリオ" pitchFamily="50" charset="-128"/>
                <a:cs typeface="メイリオ" pitchFamily="50" charset="-128"/>
              </a:rPr>
              <a:t>を</a:t>
            </a:r>
            <a:r>
              <a:rPr lang="en-US" altLang="ja-JP" sz="1200" dirty="0">
                <a:solidFill>
                  <a:schemeClr val="tx1"/>
                </a:solidFill>
                <a:latin typeface="メイリオ" pitchFamily="50" charset="-128"/>
                <a:ea typeface="メイリオ" pitchFamily="50" charset="-128"/>
                <a:cs typeface="メイリオ" pitchFamily="50" charset="-128"/>
              </a:rPr>
              <a:t>SQL</a:t>
            </a:r>
            <a:r>
              <a:rPr lang="ja-JP" altLang="en-US" sz="1200" dirty="0">
                <a:solidFill>
                  <a:schemeClr val="tx1"/>
                </a:solidFill>
                <a:latin typeface="メイリオ" pitchFamily="50" charset="-128"/>
                <a:ea typeface="メイリオ" pitchFamily="50" charset="-128"/>
                <a:cs typeface="メイリオ" pitchFamily="50" charset="-128"/>
              </a:rPr>
              <a:t>で直接参照可能</a:t>
            </a:r>
          </a:p>
          <a:p>
            <a:pPr algn="l">
              <a:defRPr/>
            </a:pPr>
            <a:r>
              <a:rPr lang="ja-JP" altLang="en-US" sz="1000" dirty="0">
                <a:solidFill>
                  <a:schemeClr val="tx1"/>
                </a:solidFill>
                <a:latin typeface="メイリオ" pitchFamily="50" charset="-128"/>
                <a:ea typeface="メイリオ" pitchFamily="50" charset="-128"/>
                <a:cs typeface="メイリオ" pitchFamily="50" charset="-128"/>
              </a:rPr>
              <a:t>（</a:t>
            </a:r>
            <a:r>
              <a:rPr lang="en-US" altLang="ja-JP" sz="1000" dirty="0">
                <a:solidFill>
                  <a:schemeClr val="tx1"/>
                </a:solidFill>
                <a:latin typeface="メイリオ" pitchFamily="50" charset="-128"/>
                <a:ea typeface="メイリオ" pitchFamily="50" charset="-128"/>
                <a:cs typeface="メイリオ" pitchFamily="50" charset="-128"/>
              </a:rPr>
              <a:t>Oracle</a:t>
            </a:r>
            <a:r>
              <a:rPr lang="ja-JP" altLang="en-US" sz="1000" dirty="0" err="1" smtClean="0">
                <a:solidFill>
                  <a:schemeClr val="tx1"/>
                </a:solidFill>
                <a:latin typeface="メイリオ" pitchFamily="50" charset="-128"/>
                <a:ea typeface="メイリオ" pitchFamily="50" charset="-128"/>
                <a:cs typeface="メイリオ" pitchFamily="50" charset="-128"/>
              </a:rPr>
              <a:t>、</a:t>
            </a:r>
            <a:r>
              <a:rPr lang="en-US" altLang="ja-JP" sz="1000" dirty="0" smtClean="0">
                <a:solidFill>
                  <a:schemeClr val="tx1"/>
                </a:solidFill>
                <a:latin typeface="メイリオ" pitchFamily="50" charset="-128"/>
                <a:ea typeface="メイリオ" pitchFamily="50" charset="-128"/>
                <a:cs typeface="メイリオ" pitchFamily="50" charset="-128"/>
              </a:rPr>
              <a:t>SQL Server</a:t>
            </a:r>
            <a:r>
              <a:rPr lang="ja-JP" altLang="en-US" sz="1000" dirty="0" err="1" smtClean="0">
                <a:solidFill>
                  <a:schemeClr val="tx1"/>
                </a:solidFill>
                <a:latin typeface="メイリオ" pitchFamily="50" charset="-128"/>
                <a:ea typeface="メイリオ" pitchFamily="50" charset="-128"/>
                <a:cs typeface="メイリオ" pitchFamily="50" charset="-128"/>
              </a:rPr>
              <a:t>、</a:t>
            </a:r>
            <a:r>
              <a:rPr lang="en-US" altLang="ja-JP" sz="1000" dirty="0">
                <a:solidFill>
                  <a:schemeClr val="tx1"/>
                </a:solidFill>
                <a:latin typeface="メイリオ" pitchFamily="50" charset="-128"/>
                <a:ea typeface="メイリオ" pitchFamily="50" charset="-128"/>
                <a:cs typeface="メイリオ" pitchFamily="50" charset="-128"/>
              </a:rPr>
              <a:t>ODBC/JDBC</a:t>
            </a:r>
            <a:r>
              <a:rPr lang="ja-JP" altLang="en-US" sz="1000" dirty="0">
                <a:solidFill>
                  <a:schemeClr val="tx1"/>
                </a:solidFill>
                <a:latin typeface="メイリオ" pitchFamily="50" charset="-128"/>
                <a:ea typeface="メイリオ" pitchFamily="50" charset="-128"/>
                <a:cs typeface="メイリオ" pitchFamily="50" charset="-128"/>
              </a:rPr>
              <a:t>接続）</a:t>
            </a:r>
          </a:p>
        </p:txBody>
      </p:sp>
      <p:sp>
        <p:nvSpPr>
          <p:cNvPr id="63495" name="AutoShape 6"/>
          <p:cNvSpPr>
            <a:spLocks noChangeArrowheads="1"/>
          </p:cNvSpPr>
          <p:nvPr/>
        </p:nvSpPr>
        <p:spPr bwMode="auto">
          <a:xfrm>
            <a:off x="3059113" y="2420938"/>
            <a:ext cx="2305050" cy="647700"/>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sp>
        <p:nvSpPr>
          <p:cNvPr id="63496" name="AutoShape 7"/>
          <p:cNvSpPr>
            <a:spLocks noChangeArrowheads="1"/>
          </p:cNvSpPr>
          <p:nvPr/>
        </p:nvSpPr>
        <p:spPr bwMode="auto">
          <a:xfrm>
            <a:off x="3924300" y="4581525"/>
            <a:ext cx="1330325" cy="1223963"/>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sp>
        <p:nvSpPr>
          <p:cNvPr id="326664" name="AutoShape 8"/>
          <p:cNvSpPr>
            <a:spLocks noChangeArrowheads="1"/>
          </p:cNvSpPr>
          <p:nvPr/>
        </p:nvSpPr>
        <p:spPr bwMode="auto">
          <a:xfrm>
            <a:off x="6084888" y="2133600"/>
            <a:ext cx="2663825" cy="681038"/>
          </a:xfrm>
          <a:prstGeom prst="wedgeRoundRectCallout">
            <a:avLst>
              <a:gd name="adj1" fmla="val -80037"/>
              <a:gd name="adj2" fmla="val 22495"/>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en-US" altLang="ja-JP" sz="1200">
                <a:solidFill>
                  <a:schemeClr val="tx1"/>
                </a:solidFill>
                <a:latin typeface="メイリオ" pitchFamily="50" charset="-128"/>
                <a:ea typeface="メイリオ" pitchFamily="50" charset="-128"/>
                <a:cs typeface="メイリオ" pitchFamily="50" charset="-128"/>
              </a:rPr>
              <a:t>AP+</a:t>
            </a:r>
            <a:r>
              <a:rPr lang="ja-JP" altLang="en-US" sz="1200">
                <a:solidFill>
                  <a:schemeClr val="tx1"/>
                </a:solidFill>
                <a:latin typeface="メイリオ" pitchFamily="50" charset="-128"/>
                <a:ea typeface="メイリオ" pitchFamily="50" charset="-128"/>
                <a:cs typeface="メイリオ" pitchFamily="50" charset="-128"/>
              </a:rPr>
              <a:t>の支払伝票（請求書）の</a:t>
            </a:r>
          </a:p>
          <a:p>
            <a:pPr algn="l">
              <a:defRPr/>
            </a:pPr>
            <a:r>
              <a:rPr lang="ja-JP" altLang="en-US" sz="1200">
                <a:solidFill>
                  <a:schemeClr val="tx1"/>
                </a:solidFill>
                <a:latin typeface="メイリオ" pitchFamily="50" charset="-128"/>
                <a:ea typeface="メイリオ" pitchFamily="50" charset="-128"/>
                <a:cs typeface="メイリオ" pitchFamily="50" charset="-128"/>
              </a:rPr>
              <a:t>外部取込用のワークテーブル３つ</a:t>
            </a:r>
          </a:p>
          <a:p>
            <a:pPr algn="l">
              <a:defRPr/>
            </a:pPr>
            <a:r>
              <a:rPr lang="ja-JP" altLang="en-US" sz="1200">
                <a:solidFill>
                  <a:schemeClr val="tx1"/>
                </a:solidFill>
                <a:latin typeface="メイリオ" pitchFamily="50" charset="-128"/>
                <a:ea typeface="メイリオ" pitchFamily="50" charset="-128"/>
                <a:cs typeface="メイリオ" pitchFamily="50" charset="-128"/>
              </a:rPr>
              <a:t>をそれぞれワーク書き込み</a:t>
            </a:r>
          </a:p>
        </p:txBody>
      </p:sp>
      <p:sp>
        <p:nvSpPr>
          <p:cNvPr id="326665" name="AutoShape 9"/>
          <p:cNvSpPr>
            <a:spLocks noChangeArrowheads="1"/>
          </p:cNvSpPr>
          <p:nvPr/>
        </p:nvSpPr>
        <p:spPr bwMode="auto">
          <a:xfrm>
            <a:off x="6300788" y="4292600"/>
            <a:ext cx="1943100" cy="720725"/>
          </a:xfrm>
          <a:prstGeom prst="wedgeRoundRectCallout">
            <a:avLst>
              <a:gd name="adj1" fmla="val -106699"/>
              <a:gd name="adj2" fmla="val 46255"/>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ja-JP" altLang="en-US" sz="1200">
                <a:solidFill>
                  <a:schemeClr val="tx1"/>
                </a:solidFill>
                <a:latin typeface="メイリオ" pitchFamily="50" charset="-128"/>
                <a:ea typeface="メイリオ" pitchFamily="50" charset="-128"/>
                <a:cs typeface="メイリオ" pitchFamily="50" charset="-128"/>
              </a:rPr>
              <a:t>取込処理の起動と、</a:t>
            </a:r>
          </a:p>
          <a:p>
            <a:pPr algn="l">
              <a:defRPr/>
            </a:pPr>
            <a:r>
              <a:rPr lang="ja-JP" altLang="en-US" sz="1200">
                <a:solidFill>
                  <a:schemeClr val="tx1"/>
                </a:solidFill>
                <a:latin typeface="メイリオ" pitchFamily="50" charset="-128"/>
                <a:ea typeface="メイリオ" pitchFamily="50" charset="-128"/>
                <a:cs typeface="メイリオ" pitchFamily="50" charset="-128"/>
              </a:rPr>
              <a:t>伝票更新処理の起動を実施</a:t>
            </a:r>
          </a:p>
        </p:txBody>
      </p:sp>
      <p:sp>
        <p:nvSpPr>
          <p:cNvPr id="63499" name="AutoShape 10"/>
          <p:cNvSpPr>
            <a:spLocks noChangeArrowheads="1"/>
          </p:cNvSpPr>
          <p:nvPr/>
        </p:nvSpPr>
        <p:spPr bwMode="auto">
          <a:xfrm>
            <a:off x="3059113" y="3141663"/>
            <a:ext cx="2305050" cy="647700"/>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sp>
        <p:nvSpPr>
          <p:cNvPr id="63500" name="AutoShape 11"/>
          <p:cNvSpPr>
            <a:spLocks noChangeArrowheads="1"/>
          </p:cNvSpPr>
          <p:nvPr/>
        </p:nvSpPr>
        <p:spPr bwMode="auto">
          <a:xfrm>
            <a:off x="3059113" y="3860800"/>
            <a:ext cx="2305050" cy="647700"/>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sp>
        <p:nvSpPr>
          <p:cNvPr id="63501" name="Text Box 12"/>
          <p:cNvSpPr txBox="1">
            <a:spLocks noChangeArrowheads="1"/>
          </p:cNvSpPr>
          <p:nvPr/>
        </p:nvSpPr>
        <p:spPr bwMode="auto">
          <a:xfrm>
            <a:off x="179388" y="1231900"/>
            <a:ext cx="8172450" cy="396875"/>
          </a:xfrm>
          <a:prstGeom prst="rect">
            <a:avLst/>
          </a:prstGeom>
          <a:noFill/>
          <a:ln w="9525" algn="ctr">
            <a:noFill/>
            <a:miter lim="800000"/>
            <a:headEnd/>
            <a:tailEnd/>
          </a:ln>
        </p:spPr>
        <p:txBody>
          <a:bodyPr>
            <a:spAutoFit/>
          </a:bodyPr>
          <a:lstStyle/>
          <a:p>
            <a:pPr algn="l"/>
            <a:r>
              <a:rPr lang="en-US" altLang="ja-JP" sz="2000" b="1" dirty="0">
                <a:solidFill>
                  <a:srgbClr val="000099"/>
                </a:solidFill>
                <a:latin typeface="メイリオ" pitchFamily="50" charset="-128"/>
                <a:ea typeface="メイリオ" pitchFamily="50" charset="-128"/>
                <a:cs typeface="メイリオ" pitchFamily="50" charset="-128"/>
              </a:rPr>
              <a:t>【</a:t>
            </a:r>
            <a:r>
              <a:rPr lang="en-US" altLang="ja-JP" sz="2000" b="1" i="1" dirty="0">
                <a:solidFill>
                  <a:srgbClr val="000099"/>
                </a:solidFill>
                <a:latin typeface="Times New Roman" pitchFamily="18" charset="0"/>
                <a:ea typeface="メイリオ" pitchFamily="50" charset="-128"/>
                <a:cs typeface="Times New Roman" pitchFamily="18" charset="0"/>
              </a:rPr>
              <a:t>SuperStream</a:t>
            </a:r>
            <a:r>
              <a:rPr lang="en-US" altLang="ja-JP" sz="2000" b="1" dirty="0">
                <a:solidFill>
                  <a:srgbClr val="000099"/>
                </a:solidFill>
                <a:latin typeface="Times New Roman" pitchFamily="18" charset="0"/>
                <a:ea typeface="メイリオ" pitchFamily="50" charset="-128"/>
                <a:cs typeface="Times New Roman" pitchFamily="18" charset="0"/>
              </a:rPr>
              <a:t>-connect</a:t>
            </a:r>
            <a:r>
              <a:rPr lang="ja-JP" altLang="en-US" sz="2000" dirty="0">
                <a:solidFill>
                  <a:srgbClr val="000099"/>
                </a:solidFill>
                <a:latin typeface="メイリオ" pitchFamily="50" charset="-128"/>
                <a:ea typeface="メイリオ" pitchFamily="50" charset="-128"/>
                <a:cs typeface="メイリオ" pitchFamily="50" charset="-128"/>
              </a:rPr>
              <a:t>のスクリプト定義画面</a:t>
            </a:r>
            <a:r>
              <a:rPr lang="en-US" altLang="ja-JP" sz="2000" b="1" dirty="0">
                <a:solidFill>
                  <a:srgbClr val="000099"/>
                </a:solidFill>
                <a:latin typeface="メイリオ" pitchFamily="50" charset="-128"/>
                <a:ea typeface="メイリオ" pitchFamily="50" charset="-128"/>
                <a:cs typeface="メイリオ" pitchFamily="50" charset="-128"/>
              </a:rPr>
              <a:t>】</a:t>
            </a:r>
          </a:p>
        </p:txBody>
      </p:sp>
      <p:sp>
        <p:nvSpPr>
          <p:cNvPr id="63502" name="Oval 13"/>
          <p:cNvSpPr>
            <a:spLocks noChangeArrowheads="1"/>
          </p:cNvSpPr>
          <p:nvPr/>
        </p:nvSpPr>
        <p:spPr bwMode="auto">
          <a:xfrm>
            <a:off x="2843213" y="3789363"/>
            <a:ext cx="1079500" cy="792162"/>
          </a:xfrm>
          <a:prstGeom prst="ellipse">
            <a:avLst/>
          </a:prstGeom>
          <a:noFill/>
          <a:ln w="28575" algn="ctr">
            <a:solidFill>
              <a:srgbClr val="FF0000"/>
            </a:solidFill>
            <a:round/>
            <a:headEnd/>
            <a:tailEnd/>
          </a:ln>
        </p:spPr>
        <p:txBody>
          <a:bodyPr wrap="none" anchor="ctr"/>
          <a:lstStyle/>
          <a:p>
            <a:endParaRPr lang="ja-JP" altLang="en-US"/>
          </a:p>
        </p:txBody>
      </p:sp>
      <p:sp>
        <p:nvSpPr>
          <p:cNvPr id="326670" name="AutoShape 14"/>
          <p:cNvSpPr>
            <a:spLocks noChangeArrowheads="1"/>
          </p:cNvSpPr>
          <p:nvPr/>
        </p:nvSpPr>
        <p:spPr bwMode="auto">
          <a:xfrm>
            <a:off x="1619250" y="5013325"/>
            <a:ext cx="1800225" cy="360363"/>
          </a:xfrm>
          <a:prstGeom prst="wedgeRoundRectCallout">
            <a:avLst>
              <a:gd name="adj1" fmla="val 39593"/>
              <a:gd name="adj2" fmla="val -222245"/>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en-US" altLang="ja-JP" sz="1200">
                <a:solidFill>
                  <a:schemeClr val="tx1"/>
                </a:solidFill>
                <a:latin typeface="メイリオ" pitchFamily="50" charset="-128"/>
                <a:ea typeface="メイリオ" pitchFamily="50" charset="-128"/>
                <a:cs typeface="メイリオ" pitchFamily="50" charset="-128"/>
              </a:rPr>
              <a:t>※</a:t>
            </a:r>
            <a:r>
              <a:rPr lang="ja-JP" altLang="en-US" sz="1200">
                <a:solidFill>
                  <a:schemeClr val="tx1"/>
                </a:solidFill>
                <a:latin typeface="メイリオ" pitchFamily="50" charset="-128"/>
                <a:ea typeface="メイリオ" pitchFamily="50" charset="-128"/>
                <a:cs typeface="メイリオ" pitchFamily="50" charset="-128"/>
              </a:rPr>
              <a:t>次ページ参照</a:t>
            </a:r>
            <a:endParaRPr lang="ja-JP" altLang="en-US" sz="1000">
              <a:solidFill>
                <a:schemeClr val="tx1"/>
              </a:solidFill>
              <a:latin typeface="メイリオ" pitchFamily="50" charset="-128"/>
              <a:ea typeface="メイリオ" pitchFamily="50" charset="-128"/>
              <a:cs typeface="メイリオ" pitchFamily="50" charset="-128"/>
            </a:endParaRPr>
          </a:p>
        </p:txBody>
      </p:sp>
      <p:sp>
        <p:nvSpPr>
          <p:cNvPr id="17"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3"/>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利用例①　外部システムから</a:t>
            </a:r>
            <a:r>
              <a:rPr lang="en-US" altLang="ja-JP" dirty="0" smtClean="0">
                <a:latin typeface="メイリオ" pitchFamily="50" charset="-128"/>
                <a:ea typeface="メイリオ" pitchFamily="50" charset="-128"/>
                <a:cs typeface="メイリオ" pitchFamily="50" charset="-128"/>
              </a:rPr>
              <a:t>AP+</a:t>
            </a:r>
            <a:r>
              <a:rPr lang="ja-JP" altLang="en-US" dirty="0" smtClean="0">
                <a:latin typeface="メイリオ" pitchFamily="50" charset="-128"/>
                <a:ea typeface="メイリオ" pitchFamily="50" charset="-128"/>
                <a:cs typeface="メイリオ" pitchFamily="50" charset="-128"/>
              </a:rPr>
              <a:t>へ債務伝票取込を行う</a:t>
            </a:r>
            <a:br>
              <a:rPr lang="ja-JP" altLang="en-US" dirty="0" smtClean="0">
                <a:latin typeface="メイリオ" pitchFamily="50" charset="-128"/>
                <a:ea typeface="メイリオ" pitchFamily="50" charset="-128"/>
                <a:cs typeface="メイリオ" pitchFamily="50" charset="-128"/>
              </a:rPr>
            </a:b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dirty="0" smtClean="0">
                <a:latin typeface="メイリオ" pitchFamily="50" charset="-128"/>
                <a:ea typeface="メイリオ" pitchFamily="50" charset="-128"/>
                <a:cs typeface="メイリオ" pitchFamily="50" charset="-128"/>
              </a:rPr>
              <a:t>AP+</a:t>
            </a:r>
            <a:r>
              <a:rPr lang="ja-JP" altLang="en-US" sz="2000" dirty="0" smtClean="0">
                <a:latin typeface="メイリオ" pitchFamily="50" charset="-128"/>
                <a:ea typeface="メイリオ" pitchFamily="50" charset="-128"/>
                <a:cs typeface="メイリオ" pitchFamily="50" charset="-128"/>
              </a:rPr>
              <a:t>アダプタ の活用例）</a:t>
            </a:r>
          </a:p>
        </p:txBody>
      </p:sp>
      <p:pic>
        <p:nvPicPr>
          <p:cNvPr id="64515" name="Picture 2"/>
          <p:cNvPicPr>
            <a:picLocks noGrp="1" noChangeAspect="1" noChangeArrowheads="1"/>
          </p:cNvPicPr>
          <p:nvPr>
            <p:ph idx="1"/>
          </p:nvPr>
        </p:nvPicPr>
        <p:blipFill>
          <a:blip r:embed="rId3" cstate="screen"/>
          <a:srcRect/>
          <a:stretch>
            <a:fillRect/>
          </a:stretch>
        </p:blipFill>
        <p:spPr>
          <a:xfrm>
            <a:off x="560388" y="1916113"/>
            <a:ext cx="7756525" cy="4318000"/>
          </a:xfrm>
          <a:noFill/>
        </p:spPr>
      </p:pic>
      <p:sp>
        <p:nvSpPr>
          <p:cNvPr id="64516"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E478C08C-E86F-4435-AC6C-5F7009F6AD6E}" type="slidenum">
              <a:rPr lang="en-US" altLang="ja-JP" smtClean="0">
                <a:ea typeface="ＭＳ Ｐゴシック" charset="-128"/>
              </a:rPr>
              <a:pPr/>
              <a:t>51</a:t>
            </a:fld>
            <a:endParaRPr lang="en-US" altLang="ja-JP" smtClean="0">
              <a:ea typeface="ＭＳ Ｐゴシック" charset="-128"/>
            </a:endParaRPr>
          </a:p>
        </p:txBody>
      </p:sp>
      <p:sp>
        <p:nvSpPr>
          <p:cNvPr id="327684" name="AutoShape 4"/>
          <p:cNvSpPr>
            <a:spLocks noChangeArrowheads="1"/>
          </p:cNvSpPr>
          <p:nvPr/>
        </p:nvSpPr>
        <p:spPr bwMode="auto">
          <a:xfrm>
            <a:off x="179388" y="4724400"/>
            <a:ext cx="1943100" cy="865188"/>
          </a:xfrm>
          <a:prstGeom prst="wedgeRoundRectCallout">
            <a:avLst>
              <a:gd name="adj1" fmla="val 65523"/>
              <a:gd name="adj2" fmla="val -33486"/>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en-US" altLang="ja-JP" sz="1200">
                <a:solidFill>
                  <a:schemeClr val="tx1"/>
                </a:solidFill>
                <a:latin typeface="メイリオ" pitchFamily="50" charset="-128"/>
                <a:ea typeface="メイリオ" pitchFamily="50" charset="-128"/>
                <a:cs typeface="メイリオ" pitchFamily="50" charset="-128"/>
              </a:rPr>
              <a:t>TIPS</a:t>
            </a:r>
          </a:p>
          <a:p>
            <a:pPr algn="l">
              <a:defRPr/>
            </a:pPr>
            <a:r>
              <a:rPr lang="ja-JP" altLang="en-US" sz="1200">
                <a:solidFill>
                  <a:schemeClr val="tx1"/>
                </a:solidFill>
                <a:latin typeface="メイリオ" pitchFamily="50" charset="-128"/>
                <a:ea typeface="メイリオ" pitchFamily="50" charset="-128"/>
                <a:cs typeface="メイリオ" pitchFamily="50" charset="-128"/>
              </a:rPr>
              <a:t>支払予定日の項目に、</a:t>
            </a:r>
          </a:p>
          <a:p>
            <a:pPr algn="l">
              <a:defRPr/>
            </a:pPr>
            <a:r>
              <a:rPr lang="ja-JP" altLang="en-US" sz="1200">
                <a:solidFill>
                  <a:schemeClr val="tx1"/>
                </a:solidFill>
                <a:latin typeface="メイリオ" pitchFamily="50" charset="-128"/>
                <a:ea typeface="メイリオ" pitchFamily="50" charset="-128"/>
                <a:cs typeface="メイリオ" pitchFamily="50" charset="-128"/>
              </a:rPr>
              <a:t>翌月末日をセットする</a:t>
            </a:r>
          </a:p>
          <a:p>
            <a:pPr algn="l">
              <a:defRPr/>
            </a:pPr>
            <a:r>
              <a:rPr lang="ja-JP" altLang="en-US" sz="1200">
                <a:solidFill>
                  <a:schemeClr val="tx1"/>
                </a:solidFill>
                <a:latin typeface="メイリオ" pitchFamily="50" charset="-128"/>
                <a:ea typeface="メイリオ" pitchFamily="50" charset="-128"/>
                <a:cs typeface="メイリオ" pitchFamily="50" charset="-128"/>
              </a:rPr>
              <a:t>ロジック</a:t>
            </a:r>
          </a:p>
        </p:txBody>
      </p:sp>
      <p:sp>
        <p:nvSpPr>
          <p:cNvPr id="64518" name="Oval 5"/>
          <p:cNvSpPr>
            <a:spLocks noChangeArrowheads="1"/>
          </p:cNvSpPr>
          <p:nvPr/>
        </p:nvSpPr>
        <p:spPr bwMode="auto">
          <a:xfrm>
            <a:off x="2339975" y="4221163"/>
            <a:ext cx="2303463" cy="1584325"/>
          </a:xfrm>
          <a:prstGeom prst="ellipse">
            <a:avLst/>
          </a:prstGeom>
          <a:noFill/>
          <a:ln w="28575" algn="ctr">
            <a:solidFill>
              <a:srgbClr val="FF0000"/>
            </a:solidFill>
            <a:round/>
            <a:headEnd/>
            <a:tailEnd/>
          </a:ln>
        </p:spPr>
        <p:txBody>
          <a:bodyPr wrap="none" anchor="ctr"/>
          <a:lstStyle/>
          <a:p>
            <a:endParaRPr lang="ja-JP" altLang="en-US"/>
          </a:p>
        </p:txBody>
      </p:sp>
      <p:sp>
        <p:nvSpPr>
          <p:cNvPr id="64519" name="Text Box 6"/>
          <p:cNvSpPr txBox="1">
            <a:spLocks noChangeArrowheads="1"/>
          </p:cNvSpPr>
          <p:nvPr/>
        </p:nvSpPr>
        <p:spPr bwMode="auto">
          <a:xfrm>
            <a:off x="179388" y="1231900"/>
            <a:ext cx="8172450" cy="641350"/>
          </a:xfrm>
          <a:prstGeom prst="rect">
            <a:avLst/>
          </a:prstGeom>
          <a:noFill/>
          <a:ln w="9525" algn="ctr">
            <a:noFill/>
            <a:miter lim="800000"/>
            <a:headEnd/>
            <a:tailEnd/>
          </a:ln>
        </p:spPr>
        <p:txBody>
          <a:bodyPr>
            <a:spAutoFit/>
          </a:bodyPr>
          <a:lstStyle/>
          <a:p>
            <a:pPr algn="l"/>
            <a:r>
              <a:rPr lang="en-US" altLang="ja-JP" sz="2000" b="1" dirty="0">
                <a:solidFill>
                  <a:srgbClr val="000099"/>
                </a:solidFill>
                <a:latin typeface="メイリオ" pitchFamily="50" charset="-128"/>
                <a:ea typeface="メイリオ" pitchFamily="50" charset="-128"/>
                <a:cs typeface="メイリオ" pitchFamily="50" charset="-128"/>
              </a:rPr>
              <a:t>【</a:t>
            </a:r>
            <a:r>
              <a:rPr lang="en-US" altLang="ja-JP" sz="2000" b="1" i="1" dirty="0">
                <a:solidFill>
                  <a:srgbClr val="000099"/>
                </a:solidFill>
                <a:latin typeface="Times New Roman" pitchFamily="18" charset="0"/>
                <a:ea typeface="メイリオ" pitchFamily="50" charset="-128"/>
                <a:cs typeface="Times New Roman" pitchFamily="18" charset="0"/>
              </a:rPr>
              <a:t>SuperStream</a:t>
            </a:r>
            <a:r>
              <a:rPr lang="en-US" altLang="ja-JP" sz="2000" b="1" dirty="0">
                <a:solidFill>
                  <a:srgbClr val="000099"/>
                </a:solidFill>
                <a:latin typeface="Times New Roman" pitchFamily="18" charset="0"/>
                <a:ea typeface="メイリオ" pitchFamily="50" charset="-128"/>
                <a:cs typeface="Times New Roman" pitchFamily="18" charset="0"/>
              </a:rPr>
              <a:t>-connect</a:t>
            </a:r>
            <a:r>
              <a:rPr lang="ja-JP" altLang="en-US" sz="2000" dirty="0">
                <a:solidFill>
                  <a:srgbClr val="000099"/>
                </a:solidFill>
                <a:latin typeface="メイリオ" pitchFamily="50" charset="-128"/>
                <a:ea typeface="メイリオ" pitchFamily="50" charset="-128"/>
                <a:cs typeface="メイリオ" pitchFamily="50" charset="-128"/>
              </a:rPr>
              <a:t>のスクリプト定義（補足）</a:t>
            </a:r>
            <a:r>
              <a:rPr lang="en-US" altLang="ja-JP" sz="2000" b="1" dirty="0">
                <a:solidFill>
                  <a:srgbClr val="000099"/>
                </a:solidFill>
                <a:latin typeface="メイリオ" pitchFamily="50" charset="-128"/>
                <a:ea typeface="メイリオ" pitchFamily="50" charset="-128"/>
                <a:cs typeface="メイリオ" pitchFamily="50" charset="-128"/>
              </a:rPr>
              <a:t>】</a:t>
            </a:r>
          </a:p>
          <a:p>
            <a:pPr algn="l"/>
            <a:r>
              <a:rPr lang="en-US" altLang="ja-JP" sz="1600" dirty="0">
                <a:solidFill>
                  <a:srgbClr val="000099"/>
                </a:solidFill>
                <a:latin typeface="メイリオ" pitchFamily="50" charset="-128"/>
                <a:ea typeface="メイリオ" pitchFamily="50" charset="-128"/>
                <a:cs typeface="メイリオ" pitchFamily="50" charset="-128"/>
              </a:rPr>
              <a:t>※</a:t>
            </a:r>
            <a:r>
              <a:rPr lang="ja-JP" altLang="en-US" sz="1600" dirty="0">
                <a:solidFill>
                  <a:srgbClr val="000099"/>
                </a:solidFill>
                <a:latin typeface="メイリオ" pitchFamily="50" charset="-128"/>
                <a:ea typeface="メイリオ" pitchFamily="50" charset="-128"/>
                <a:cs typeface="メイリオ" pitchFamily="50" charset="-128"/>
              </a:rPr>
              <a:t>支払明細セット時の日付変換ロジックの例</a:t>
            </a:r>
          </a:p>
        </p:txBody>
      </p:sp>
      <p:sp>
        <p:nvSpPr>
          <p:cNvPr id="9"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スライド番号プレースホルダ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4240B2D4-E719-4EB7-A42A-E6DC75F3F9FB}" type="slidenum">
              <a:rPr lang="en-US" altLang="ja-JP" smtClean="0">
                <a:ea typeface="ＭＳ Ｐゴシック" charset="-128"/>
              </a:rPr>
              <a:pPr/>
              <a:t>52</a:t>
            </a:fld>
            <a:endParaRPr lang="en-US" altLang="ja-JP" smtClean="0">
              <a:ea typeface="ＭＳ Ｐゴシック" charset="-128"/>
            </a:endParaRPr>
          </a:p>
        </p:txBody>
      </p:sp>
      <p:sp>
        <p:nvSpPr>
          <p:cNvPr id="65539" name="Text Box 2"/>
          <p:cNvSpPr txBox="1">
            <a:spLocks noChangeArrowheads="1"/>
          </p:cNvSpPr>
          <p:nvPr/>
        </p:nvSpPr>
        <p:spPr bwMode="auto">
          <a:xfrm>
            <a:off x="0" y="1773238"/>
            <a:ext cx="9144000" cy="2154237"/>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spAutoFit/>
          </a:bodyPr>
          <a:lstStyle/>
          <a:p>
            <a:pPr>
              <a:defRPr/>
            </a:pPr>
            <a:endParaRPr lang="en-US" altLang="ja-JP" sz="4000" b="1" dirty="0">
              <a:latin typeface="Tahoma" pitchFamily="34" charset="0"/>
            </a:endParaRPr>
          </a:p>
          <a:p>
            <a:pPr>
              <a:spcBef>
                <a:spcPct val="20000"/>
              </a:spcBef>
              <a:buClr>
                <a:srgbClr val="000066"/>
              </a:buClr>
              <a:buFont typeface="Wingdings 3" pitchFamily="18" charset="2"/>
              <a:buNone/>
              <a:defRPr/>
            </a:pPr>
            <a:r>
              <a:rPr lang="en-US" altLang="ja-JP" sz="3000" b="1" i="1" dirty="0">
                <a:latin typeface="Times New Roman" pitchFamily="18" charset="0"/>
              </a:rPr>
              <a:t>SuperStream</a:t>
            </a:r>
            <a:r>
              <a:rPr lang="en-US" altLang="ja-JP" sz="3000" b="1" dirty="0">
                <a:latin typeface="Times New Roman" pitchFamily="18" charset="0"/>
              </a:rPr>
              <a:t>-connect</a:t>
            </a:r>
            <a:r>
              <a:rPr lang="en-US" altLang="ja-JP" sz="3000" dirty="0">
                <a:latin typeface="Tahoma" pitchFamily="34" charset="0"/>
              </a:rPr>
              <a:t> </a:t>
            </a:r>
            <a:r>
              <a:rPr lang="ja-JP" altLang="en-US" sz="3000" dirty="0">
                <a:latin typeface="Tahoma" pitchFamily="34" charset="0"/>
              </a:rPr>
              <a:t>＆ </a:t>
            </a:r>
            <a:r>
              <a:rPr lang="en-US" altLang="ja-JP" sz="3000" b="1" dirty="0">
                <a:latin typeface="Times New Roman" pitchFamily="18" charset="0"/>
              </a:rPr>
              <a:t>AP+</a:t>
            </a:r>
            <a:r>
              <a:rPr lang="ja-JP" altLang="en-US" sz="3000" dirty="0">
                <a:latin typeface="メイリオ" pitchFamily="50" charset="-128"/>
                <a:ea typeface="メイリオ" pitchFamily="50" charset="-128"/>
                <a:cs typeface="メイリオ" pitchFamily="50" charset="-128"/>
              </a:rPr>
              <a:t>アダプタ利用例②</a:t>
            </a:r>
            <a:endParaRPr lang="ja-JP" altLang="en-US" sz="3000" b="1" dirty="0">
              <a:latin typeface="メイリオ" pitchFamily="50" charset="-128"/>
              <a:ea typeface="メイリオ" pitchFamily="50" charset="-128"/>
              <a:cs typeface="メイリオ" pitchFamily="50" charset="-128"/>
            </a:endParaRPr>
          </a:p>
          <a:p>
            <a:pPr>
              <a:spcBef>
                <a:spcPct val="20000"/>
              </a:spcBef>
              <a:buClr>
                <a:srgbClr val="000066"/>
              </a:buClr>
              <a:buFont typeface="Wingdings 3" pitchFamily="18" charset="2"/>
              <a:buNone/>
              <a:defRPr/>
            </a:pPr>
            <a:endParaRPr lang="ja-JP" altLang="en-US" sz="1600" b="1" dirty="0">
              <a:latin typeface="メイリオ" pitchFamily="50" charset="-128"/>
              <a:ea typeface="メイリオ" pitchFamily="50" charset="-128"/>
              <a:cs typeface="メイリオ" pitchFamily="50" charset="-128"/>
            </a:endParaRPr>
          </a:p>
          <a:p>
            <a:pPr>
              <a:defRPr/>
            </a:pPr>
            <a:endParaRPr lang="en-US" altLang="ja-JP" sz="4000" dirty="0">
              <a:latin typeface="メイリオ" pitchFamily="50" charset="-128"/>
              <a:ea typeface="メイリオ" pitchFamily="50" charset="-128"/>
              <a:cs typeface="メイリオ" pitchFamily="50" charset="-128"/>
            </a:endParaRPr>
          </a:p>
        </p:txBody>
      </p:sp>
      <p:sp>
        <p:nvSpPr>
          <p:cNvPr id="65540" name="Rectangle 3"/>
          <p:cNvSpPr>
            <a:spLocks noChangeArrowheads="1"/>
          </p:cNvSpPr>
          <p:nvPr/>
        </p:nvSpPr>
        <p:spPr bwMode="auto">
          <a:xfrm>
            <a:off x="179512" y="4251325"/>
            <a:ext cx="8928992" cy="769441"/>
          </a:xfrm>
          <a:prstGeom prst="rect">
            <a:avLst/>
          </a:prstGeom>
          <a:noFill/>
          <a:ln w="9525">
            <a:noFill/>
            <a:miter lim="800000"/>
            <a:headEnd/>
            <a:tailEnd/>
          </a:ln>
        </p:spPr>
        <p:txBody>
          <a:bodyPr wrap="square">
            <a:spAutoFit/>
          </a:bodyPr>
          <a:lstStyle/>
          <a:p>
            <a:pPr marL="457200" indent="-457200" algn="l">
              <a:buFontTx/>
              <a:buAutoNum type="arabicPeriod" startAt="2"/>
            </a:pPr>
            <a:r>
              <a:rPr lang="ja-JP" altLang="en-US" sz="1600" dirty="0" smtClean="0">
                <a:solidFill>
                  <a:schemeClr val="tx1"/>
                </a:solidFill>
                <a:latin typeface="メイリオ" pitchFamily="50" charset="-128"/>
                <a:ea typeface="メイリオ" pitchFamily="50" charset="-128"/>
                <a:cs typeface="メイリオ" pitchFamily="50" charset="-128"/>
              </a:rPr>
              <a:t>外部</a:t>
            </a:r>
            <a:r>
              <a:rPr lang="ja-JP" altLang="en-US" sz="1600" dirty="0">
                <a:solidFill>
                  <a:schemeClr val="tx1"/>
                </a:solidFill>
                <a:latin typeface="メイリオ" pitchFamily="50" charset="-128"/>
                <a:ea typeface="メイリオ" pitchFamily="50" charset="-128"/>
                <a:cs typeface="メイリオ" pitchFamily="50" charset="-128"/>
              </a:rPr>
              <a:t>システムから</a:t>
            </a:r>
            <a:r>
              <a:rPr lang="en-US" altLang="ja-JP" sz="1600" b="1" i="1" dirty="0">
                <a:solidFill>
                  <a:schemeClr val="tx1"/>
                </a:solidFill>
                <a:latin typeface="Times New Roman" pitchFamily="18" charset="0"/>
                <a:ea typeface="メイリオ" pitchFamily="50" charset="-128"/>
                <a:cs typeface="Times New Roman" pitchFamily="18" charset="0"/>
              </a:rPr>
              <a:t>SuperStream</a:t>
            </a:r>
            <a:r>
              <a:rPr lang="en-US" altLang="ja-JP" sz="1600" b="1" dirty="0">
                <a:solidFill>
                  <a:schemeClr val="tx1"/>
                </a:solidFill>
                <a:latin typeface="Times New Roman" pitchFamily="18" charset="0"/>
                <a:ea typeface="メイリオ" pitchFamily="50" charset="-128"/>
                <a:cs typeface="Times New Roman" pitchFamily="18" charset="0"/>
              </a:rPr>
              <a:t>-AP+</a:t>
            </a:r>
            <a:r>
              <a:rPr lang="en-US" altLang="ja-JP" sz="1600" b="1" dirty="0">
                <a:solidFill>
                  <a:schemeClr val="tx1"/>
                </a:solidFill>
                <a:latin typeface="メイリオ" pitchFamily="50" charset="-128"/>
                <a:ea typeface="メイリオ" pitchFamily="50" charset="-128"/>
                <a:cs typeface="メイリオ" pitchFamily="50" charset="-128"/>
              </a:rPr>
              <a:t> </a:t>
            </a:r>
            <a:r>
              <a:rPr lang="ja-JP" altLang="en-US" sz="1600" dirty="0">
                <a:solidFill>
                  <a:schemeClr val="tx1"/>
                </a:solidFill>
                <a:latin typeface="メイリオ" pitchFamily="50" charset="-128"/>
                <a:ea typeface="メイリオ" pitchFamily="50" charset="-128"/>
                <a:cs typeface="メイリオ" pitchFamily="50" charset="-128"/>
              </a:rPr>
              <a:t>へマスタ取込を行う</a:t>
            </a:r>
          </a:p>
          <a:p>
            <a:pPr marL="914400" lvl="1" indent="-457200" algn="l"/>
            <a:r>
              <a:rPr lang="ja-JP" altLang="en-US" sz="1400" dirty="0" smtClean="0">
                <a:solidFill>
                  <a:schemeClr val="tx1"/>
                </a:solidFill>
                <a:latin typeface="メイリオ" pitchFamily="50" charset="-128"/>
                <a:ea typeface="メイリオ" pitchFamily="50" charset="-128"/>
                <a:cs typeface="メイリオ" pitchFamily="50" charset="-128"/>
              </a:rPr>
              <a:t>ポイント</a:t>
            </a:r>
            <a:r>
              <a:rPr lang="ja-JP" altLang="en-US" sz="1400" dirty="0">
                <a:solidFill>
                  <a:schemeClr val="tx1"/>
                </a:solidFill>
                <a:latin typeface="メイリオ" pitchFamily="50" charset="-128"/>
                <a:ea typeface="メイリオ" pitchFamily="50" charset="-128"/>
                <a:cs typeface="メイリオ" pitchFamily="50" charset="-128"/>
              </a:rPr>
              <a:t>：</a:t>
            </a:r>
            <a:r>
              <a:rPr lang="en-US" altLang="ja-JP" sz="1400" dirty="0">
                <a:solidFill>
                  <a:schemeClr val="tx1"/>
                </a:solidFill>
                <a:latin typeface="メイリオ" pitchFamily="50" charset="-128"/>
                <a:ea typeface="メイリオ" pitchFamily="50" charset="-128"/>
                <a:cs typeface="メイリオ" pitchFamily="50" charset="-128"/>
              </a:rPr>
              <a:t>AP+</a:t>
            </a:r>
            <a:r>
              <a:rPr lang="ja-JP" altLang="en-US" sz="1400" dirty="0">
                <a:solidFill>
                  <a:schemeClr val="tx1"/>
                </a:solidFill>
                <a:latin typeface="メイリオ" pitchFamily="50" charset="-128"/>
                <a:ea typeface="メイリオ" pitchFamily="50" charset="-128"/>
                <a:cs typeface="メイリオ" pitchFamily="50" charset="-128"/>
              </a:rPr>
              <a:t>アダプタのマスタ取込機能を介して、外部システムからのマスタデータ連携が可能</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（対象：</a:t>
            </a:r>
            <a:r>
              <a:rPr lang="en-US" altLang="ja-JP" sz="1400" dirty="0">
                <a:solidFill>
                  <a:schemeClr val="tx1"/>
                </a:solidFill>
                <a:latin typeface="メイリオ" pitchFamily="50" charset="-128"/>
                <a:ea typeface="メイリオ" pitchFamily="50" charset="-128"/>
                <a:cs typeface="メイリオ" pitchFamily="50" charset="-128"/>
              </a:rPr>
              <a:t>AP+</a:t>
            </a:r>
            <a:r>
              <a:rPr lang="ja-JP" altLang="en-US" sz="1400" dirty="0">
                <a:solidFill>
                  <a:schemeClr val="tx1"/>
                </a:solidFill>
                <a:latin typeface="メイリオ" pitchFamily="50" charset="-128"/>
                <a:ea typeface="メイリオ" pitchFamily="50" charset="-128"/>
                <a:cs typeface="メイリオ" pitchFamily="50" charset="-128"/>
              </a:rPr>
              <a:t>仕入先マスタ、</a:t>
            </a:r>
            <a:r>
              <a:rPr lang="en-US" altLang="ja-JP" sz="1400" dirty="0">
                <a:solidFill>
                  <a:schemeClr val="tx1"/>
                </a:solidFill>
                <a:latin typeface="メイリオ" pitchFamily="50" charset="-128"/>
                <a:ea typeface="メイリオ" pitchFamily="50" charset="-128"/>
                <a:cs typeface="メイリオ" pitchFamily="50" charset="-128"/>
              </a:rPr>
              <a:t>AP+</a:t>
            </a:r>
            <a:r>
              <a:rPr lang="ja-JP" altLang="en-US" sz="1400" dirty="0">
                <a:solidFill>
                  <a:schemeClr val="tx1"/>
                </a:solidFill>
                <a:latin typeface="メイリオ" pitchFamily="50" charset="-128"/>
                <a:ea typeface="メイリオ" pitchFamily="50" charset="-128"/>
                <a:cs typeface="メイリオ" pitchFamily="50" charset="-128"/>
              </a:rPr>
              <a:t>社員マスタ）</a:t>
            </a:r>
          </a:p>
        </p:txBody>
      </p:sp>
      <p:sp>
        <p:nvSpPr>
          <p:cNvPr id="6"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利用例②　外部システムから</a:t>
            </a:r>
            <a:r>
              <a:rPr lang="en-US" altLang="ja-JP" dirty="0" smtClean="0">
                <a:latin typeface="メイリオ" pitchFamily="50" charset="-128"/>
                <a:ea typeface="メイリオ" pitchFamily="50" charset="-128"/>
                <a:cs typeface="メイリオ" pitchFamily="50" charset="-128"/>
              </a:rPr>
              <a:t>AP+</a:t>
            </a:r>
            <a:r>
              <a:rPr lang="ja-JP" altLang="en-US" dirty="0" smtClean="0">
                <a:latin typeface="メイリオ" pitchFamily="50" charset="-128"/>
                <a:ea typeface="メイリオ" pitchFamily="50" charset="-128"/>
                <a:cs typeface="メイリオ" pitchFamily="50" charset="-128"/>
              </a:rPr>
              <a:t>へマスタ取込を行う</a:t>
            </a:r>
            <a:br>
              <a:rPr lang="ja-JP" altLang="en-US" dirty="0" smtClean="0">
                <a:latin typeface="メイリオ" pitchFamily="50" charset="-128"/>
                <a:ea typeface="メイリオ" pitchFamily="50" charset="-128"/>
                <a:cs typeface="メイリオ" pitchFamily="50" charset="-128"/>
              </a:rPr>
            </a:b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dirty="0" smtClean="0">
                <a:latin typeface="メイリオ" pitchFamily="50" charset="-128"/>
                <a:ea typeface="メイリオ" pitchFamily="50" charset="-128"/>
                <a:cs typeface="メイリオ" pitchFamily="50" charset="-128"/>
              </a:rPr>
              <a:t>AP+</a:t>
            </a:r>
            <a:r>
              <a:rPr lang="ja-JP" altLang="en-US" sz="2000" dirty="0" smtClean="0">
                <a:latin typeface="メイリオ" pitchFamily="50" charset="-128"/>
                <a:ea typeface="メイリオ" pitchFamily="50" charset="-128"/>
                <a:cs typeface="メイリオ" pitchFamily="50" charset="-128"/>
              </a:rPr>
              <a:t>アダプタ の活用例）</a:t>
            </a:r>
          </a:p>
        </p:txBody>
      </p:sp>
      <p:sp>
        <p:nvSpPr>
          <p:cNvPr id="66563" name="スライド番号プレースホルダ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F522B720-055B-4169-8F87-6DCF9CC4440C}" type="slidenum">
              <a:rPr lang="en-US" altLang="ja-JP" smtClean="0">
                <a:ea typeface="ＭＳ Ｐゴシック" charset="-128"/>
              </a:rPr>
              <a:pPr/>
              <a:t>53</a:t>
            </a:fld>
            <a:endParaRPr lang="en-US" altLang="ja-JP" smtClean="0">
              <a:ea typeface="ＭＳ Ｐゴシック" charset="-128"/>
            </a:endParaRPr>
          </a:p>
        </p:txBody>
      </p:sp>
      <p:sp>
        <p:nvSpPr>
          <p:cNvPr id="66564" name="Text Box 3"/>
          <p:cNvSpPr txBox="1">
            <a:spLocks noChangeArrowheads="1"/>
          </p:cNvSpPr>
          <p:nvPr/>
        </p:nvSpPr>
        <p:spPr bwMode="auto">
          <a:xfrm>
            <a:off x="179388" y="1304925"/>
            <a:ext cx="8172450" cy="1374775"/>
          </a:xfrm>
          <a:prstGeom prst="rect">
            <a:avLst/>
          </a:prstGeom>
          <a:noFill/>
          <a:ln w="9525" algn="ctr">
            <a:noFill/>
            <a:miter lim="800000"/>
            <a:headEnd/>
            <a:tailEnd/>
          </a:ln>
        </p:spPr>
        <p:txBody>
          <a:bodyPr>
            <a:spAutoFit/>
          </a:bodyPr>
          <a:lstStyle/>
          <a:p>
            <a:pPr algn="l"/>
            <a:r>
              <a:rPr lang="en-US" altLang="ja-JP" sz="2000" dirty="0">
                <a:solidFill>
                  <a:srgbClr val="000099"/>
                </a:solidFill>
                <a:latin typeface="メイリオ" pitchFamily="50" charset="-128"/>
                <a:ea typeface="メイリオ" pitchFamily="50" charset="-128"/>
                <a:cs typeface="メイリオ" pitchFamily="50" charset="-128"/>
              </a:rPr>
              <a:t>【</a:t>
            </a:r>
            <a:r>
              <a:rPr lang="ja-JP" altLang="en-US" sz="2000" dirty="0">
                <a:solidFill>
                  <a:srgbClr val="000099"/>
                </a:solidFill>
                <a:latin typeface="メイリオ" pitchFamily="50" charset="-128"/>
                <a:ea typeface="メイリオ" pitchFamily="50" charset="-128"/>
                <a:cs typeface="メイリオ" pitchFamily="50" charset="-128"/>
              </a:rPr>
              <a:t>顧客のニーズ・課題</a:t>
            </a:r>
            <a:r>
              <a:rPr lang="en-US" altLang="ja-JP" sz="2000" dirty="0">
                <a:solidFill>
                  <a:srgbClr val="000099"/>
                </a:solidFill>
                <a:latin typeface="メイリオ" pitchFamily="50" charset="-128"/>
                <a:ea typeface="メイリオ" pitchFamily="50" charset="-128"/>
                <a:cs typeface="メイリオ" pitchFamily="50" charset="-128"/>
              </a:rPr>
              <a:t>】</a:t>
            </a:r>
          </a:p>
          <a:p>
            <a:pPr algn="l"/>
            <a:r>
              <a:rPr lang="en-US" altLang="ja-JP" sz="1600" b="1" i="1" dirty="0">
                <a:solidFill>
                  <a:srgbClr val="000099"/>
                </a:solidFill>
                <a:latin typeface="Times New Roman" pitchFamily="18" charset="0"/>
                <a:ea typeface="メイリオ" pitchFamily="50" charset="-128"/>
                <a:cs typeface="Times New Roman" pitchFamily="18" charset="0"/>
              </a:rPr>
              <a:t>SuperStream</a:t>
            </a:r>
            <a:r>
              <a:rPr lang="en-US" altLang="ja-JP" sz="1600" b="1" dirty="0">
                <a:solidFill>
                  <a:srgbClr val="000099"/>
                </a:solidFill>
                <a:latin typeface="Times New Roman" pitchFamily="18" charset="0"/>
                <a:ea typeface="メイリオ" pitchFamily="50" charset="-128"/>
                <a:cs typeface="Times New Roman" pitchFamily="18" charset="0"/>
              </a:rPr>
              <a:t>-AP+</a:t>
            </a:r>
            <a:r>
              <a:rPr lang="ja-JP" altLang="en-US" sz="1600" dirty="0">
                <a:solidFill>
                  <a:srgbClr val="000099"/>
                </a:solidFill>
                <a:latin typeface="メイリオ" pitchFamily="50" charset="-128"/>
                <a:ea typeface="メイリオ" pitchFamily="50" charset="-128"/>
                <a:cs typeface="メイリオ" pitchFamily="50" charset="-128"/>
              </a:rPr>
              <a:t>を利用している企業様において、</a:t>
            </a:r>
          </a:p>
          <a:p>
            <a:pPr algn="l"/>
            <a:r>
              <a:rPr lang="en-US" altLang="ja-JP" sz="1600" dirty="0">
                <a:solidFill>
                  <a:srgbClr val="000099"/>
                </a:solidFill>
                <a:latin typeface="メイリオ" pitchFamily="50" charset="-128"/>
                <a:ea typeface="メイリオ" pitchFamily="50" charset="-128"/>
                <a:cs typeface="メイリオ" pitchFamily="50" charset="-128"/>
              </a:rPr>
              <a:t>AP+</a:t>
            </a:r>
            <a:r>
              <a:rPr lang="ja-JP" altLang="en-US" sz="1600" dirty="0">
                <a:solidFill>
                  <a:srgbClr val="000099"/>
                </a:solidFill>
                <a:latin typeface="メイリオ" pitchFamily="50" charset="-128"/>
                <a:ea typeface="メイリオ" pitchFamily="50" charset="-128"/>
                <a:cs typeface="メイリオ" pitchFamily="50" charset="-128"/>
              </a:rPr>
              <a:t>仕入先マスタの追加・修正管理は上流の購買管理システム側を正として、</a:t>
            </a:r>
          </a:p>
          <a:p>
            <a:pPr algn="l"/>
            <a:r>
              <a:rPr lang="ja-JP" altLang="en-US" sz="1600" dirty="0">
                <a:solidFill>
                  <a:srgbClr val="000099"/>
                </a:solidFill>
                <a:latin typeface="メイリオ" pitchFamily="50" charset="-128"/>
                <a:ea typeface="メイリオ" pitchFamily="50" charset="-128"/>
                <a:cs typeface="メイリオ" pitchFamily="50" charset="-128"/>
              </a:rPr>
              <a:t>そこと同期をとって</a:t>
            </a:r>
            <a:r>
              <a:rPr lang="en-US" altLang="ja-JP" sz="1600" dirty="0">
                <a:solidFill>
                  <a:srgbClr val="000099"/>
                </a:solidFill>
                <a:latin typeface="メイリオ" pitchFamily="50" charset="-128"/>
                <a:ea typeface="メイリオ" pitchFamily="50" charset="-128"/>
                <a:cs typeface="メイリオ" pitchFamily="50" charset="-128"/>
              </a:rPr>
              <a:t>AP+</a:t>
            </a:r>
            <a:r>
              <a:rPr lang="ja-JP" altLang="en-US" sz="1600" dirty="0" err="1">
                <a:solidFill>
                  <a:srgbClr val="000099"/>
                </a:solidFill>
                <a:latin typeface="メイリオ" pitchFamily="50" charset="-128"/>
                <a:ea typeface="メイリオ" pitchFamily="50" charset="-128"/>
                <a:cs typeface="メイリオ" pitchFamily="50" charset="-128"/>
              </a:rPr>
              <a:t>にも</a:t>
            </a:r>
            <a:r>
              <a:rPr lang="ja-JP" altLang="en-US" sz="1600" dirty="0">
                <a:solidFill>
                  <a:srgbClr val="000099"/>
                </a:solidFill>
                <a:latin typeface="メイリオ" pitchFamily="50" charset="-128"/>
                <a:ea typeface="メイリオ" pitchFamily="50" charset="-128"/>
                <a:cs typeface="メイリオ" pitchFamily="50" charset="-128"/>
              </a:rPr>
              <a:t>反映する運用をしたい、というニーズはよくある。</a:t>
            </a:r>
          </a:p>
          <a:p>
            <a:pPr algn="l"/>
            <a:r>
              <a:rPr lang="ja-JP" altLang="en-US" sz="1600" dirty="0">
                <a:solidFill>
                  <a:srgbClr val="000099"/>
                </a:solidFill>
                <a:latin typeface="メイリオ" pitchFamily="50" charset="-128"/>
                <a:ea typeface="メイリオ" pitchFamily="50" charset="-128"/>
                <a:cs typeface="メイリオ" pitchFamily="50" charset="-128"/>
              </a:rPr>
              <a:t>同様に、</a:t>
            </a:r>
            <a:r>
              <a:rPr lang="en-US" altLang="ja-JP" sz="1600" dirty="0">
                <a:solidFill>
                  <a:srgbClr val="000099"/>
                </a:solidFill>
                <a:latin typeface="メイリオ" pitchFamily="50" charset="-128"/>
                <a:ea typeface="メイリオ" pitchFamily="50" charset="-128"/>
                <a:cs typeface="メイリオ" pitchFamily="50" charset="-128"/>
              </a:rPr>
              <a:t>AP+</a:t>
            </a:r>
            <a:r>
              <a:rPr lang="ja-JP" altLang="en-US" sz="1600" dirty="0">
                <a:solidFill>
                  <a:srgbClr val="000099"/>
                </a:solidFill>
                <a:latin typeface="メイリオ" pitchFamily="50" charset="-128"/>
                <a:ea typeface="メイリオ" pitchFamily="50" charset="-128"/>
                <a:cs typeface="メイリオ" pitchFamily="50" charset="-128"/>
              </a:rPr>
              <a:t>社員マスタも、他システムと連携して同期をとりたいというニーズがある。</a:t>
            </a:r>
          </a:p>
        </p:txBody>
      </p:sp>
      <p:sp>
        <p:nvSpPr>
          <p:cNvPr id="66565" name="Text Box 4"/>
          <p:cNvSpPr txBox="1">
            <a:spLocks noChangeArrowheads="1"/>
          </p:cNvSpPr>
          <p:nvPr/>
        </p:nvSpPr>
        <p:spPr bwMode="auto">
          <a:xfrm>
            <a:off x="792163" y="4473575"/>
            <a:ext cx="2123653" cy="830997"/>
          </a:xfrm>
          <a:prstGeom prst="rect">
            <a:avLst/>
          </a:prstGeom>
          <a:noFill/>
          <a:ln w="9525">
            <a:noFill/>
            <a:miter lim="800000"/>
            <a:headEnd/>
            <a:tailEnd/>
          </a:ln>
        </p:spPr>
        <p:txBody>
          <a:bodyPr wrap="square">
            <a:spAutoFit/>
          </a:bodyPr>
          <a:lstStyle/>
          <a:p>
            <a:pPr algn="l"/>
            <a:r>
              <a:rPr lang="ja-JP" altLang="en-US" sz="1600" dirty="0">
                <a:solidFill>
                  <a:schemeClr val="tx1"/>
                </a:solidFill>
                <a:latin typeface="メイリオ" pitchFamily="50" charset="-128"/>
                <a:ea typeface="メイリオ" pitchFamily="50" charset="-128"/>
                <a:cs typeface="メイリオ" pitchFamily="50" charset="-128"/>
              </a:rPr>
              <a:t>購買管理システム</a:t>
            </a:r>
          </a:p>
          <a:p>
            <a:pPr algn="l"/>
            <a:r>
              <a:rPr lang="ja-JP" altLang="en-US" sz="1600" dirty="0">
                <a:solidFill>
                  <a:schemeClr val="tx1"/>
                </a:solidFill>
                <a:latin typeface="メイリオ" pitchFamily="50" charset="-128"/>
                <a:ea typeface="メイリオ" pitchFamily="50" charset="-128"/>
                <a:cs typeface="メイリオ" pitchFamily="50" charset="-128"/>
              </a:rPr>
              <a:t>人事管理システム</a:t>
            </a:r>
          </a:p>
          <a:p>
            <a:pPr algn="l"/>
            <a:r>
              <a:rPr lang="ja-JP" altLang="en-US" sz="1600" dirty="0">
                <a:solidFill>
                  <a:schemeClr val="tx1"/>
                </a:solidFill>
                <a:latin typeface="メイリオ" pitchFamily="50" charset="-128"/>
                <a:ea typeface="メイリオ" pitchFamily="50" charset="-128"/>
                <a:cs typeface="メイリオ" pitchFamily="50" charset="-128"/>
              </a:rPr>
              <a:t>など</a:t>
            </a:r>
          </a:p>
        </p:txBody>
      </p:sp>
      <p:sp>
        <p:nvSpPr>
          <p:cNvPr id="66566" name="Text Box 5"/>
          <p:cNvSpPr txBox="1">
            <a:spLocks noChangeArrowheads="1"/>
          </p:cNvSpPr>
          <p:nvPr/>
        </p:nvSpPr>
        <p:spPr bwMode="auto">
          <a:xfrm>
            <a:off x="6035675" y="4646613"/>
            <a:ext cx="1927225" cy="366712"/>
          </a:xfrm>
          <a:prstGeom prst="rect">
            <a:avLst/>
          </a:prstGeom>
          <a:noFill/>
          <a:ln w="9525">
            <a:noFill/>
            <a:miter lim="800000"/>
            <a:headEnd/>
            <a:tailEnd/>
          </a:ln>
        </p:spPr>
        <p:txBody>
          <a:bodyPr wrap="none">
            <a:spAutoFit/>
          </a:bodyPr>
          <a:lstStyle/>
          <a:p>
            <a:pPr algn="l"/>
            <a:r>
              <a:rPr lang="en-US" altLang="ja-JP" sz="1800" b="1" i="1">
                <a:solidFill>
                  <a:schemeClr val="tx1"/>
                </a:solidFill>
                <a:latin typeface="Times New Roman" pitchFamily="18" charset="0"/>
                <a:ea typeface="HGP創英角ｺﾞｼｯｸUB" pitchFamily="50" charset="-128"/>
              </a:rPr>
              <a:t>SuperStream</a:t>
            </a:r>
            <a:r>
              <a:rPr lang="en-US" altLang="ja-JP" sz="1800" b="1">
                <a:solidFill>
                  <a:schemeClr val="tx1"/>
                </a:solidFill>
                <a:latin typeface="Times New Roman" pitchFamily="18" charset="0"/>
                <a:ea typeface="HGP創英角ｺﾞｼｯｸUB" pitchFamily="50" charset="-128"/>
              </a:rPr>
              <a:t>-AP+</a:t>
            </a:r>
          </a:p>
        </p:txBody>
      </p:sp>
      <p:sp>
        <p:nvSpPr>
          <p:cNvPr id="66567" name="AutoShape 6"/>
          <p:cNvSpPr>
            <a:spLocks noChangeArrowheads="1"/>
          </p:cNvSpPr>
          <p:nvPr/>
        </p:nvSpPr>
        <p:spPr bwMode="auto">
          <a:xfrm>
            <a:off x="2987675" y="3213100"/>
            <a:ext cx="2879725" cy="1223963"/>
          </a:xfrm>
          <a:prstGeom prst="rightArrow">
            <a:avLst>
              <a:gd name="adj1" fmla="val 50000"/>
              <a:gd name="adj2" fmla="val 58820"/>
            </a:avLst>
          </a:prstGeom>
          <a:solidFill>
            <a:schemeClr val="accent1"/>
          </a:solidFill>
          <a:ln w="38100">
            <a:solidFill>
              <a:schemeClr val="tx1"/>
            </a:solidFill>
            <a:miter lim="800000"/>
            <a:headEnd/>
            <a:tailEnd/>
          </a:ln>
        </p:spPr>
        <p:txBody>
          <a:bodyPr wrap="none" anchor="ctr"/>
          <a:lstStyle/>
          <a:p>
            <a:endParaRPr lang="ja-JP" altLang="en-US">
              <a:solidFill>
                <a:schemeClr val="bg2"/>
              </a:solidFill>
            </a:endParaRPr>
          </a:p>
        </p:txBody>
      </p:sp>
      <p:sp>
        <p:nvSpPr>
          <p:cNvPr id="66568" name="Text Box 7"/>
          <p:cNvSpPr txBox="1">
            <a:spLocks noChangeArrowheads="1"/>
          </p:cNvSpPr>
          <p:nvPr/>
        </p:nvSpPr>
        <p:spPr bwMode="auto">
          <a:xfrm>
            <a:off x="3059113" y="3500438"/>
            <a:ext cx="2685351" cy="553998"/>
          </a:xfrm>
          <a:prstGeom prst="rect">
            <a:avLst/>
          </a:prstGeom>
          <a:noFill/>
          <a:ln w="9525">
            <a:noFill/>
            <a:miter lim="800000"/>
            <a:headEnd/>
            <a:tailEnd/>
          </a:ln>
        </p:spPr>
        <p:txBody>
          <a:bodyPr wrap="none">
            <a:spAutoFit/>
          </a:bodyPr>
          <a:lstStyle/>
          <a:p>
            <a:pPr algn="l"/>
            <a:r>
              <a:rPr lang="ja-JP" altLang="en-US" sz="1500" dirty="0">
                <a:solidFill>
                  <a:schemeClr val="bg2"/>
                </a:solidFill>
                <a:latin typeface="メイリオ" pitchFamily="50" charset="-128"/>
                <a:ea typeface="メイリオ" pitchFamily="50" charset="-128"/>
                <a:cs typeface="メイリオ" pitchFamily="50" charset="-128"/>
              </a:rPr>
              <a:t>仕入先マスタデータ（差分）</a:t>
            </a:r>
          </a:p>
          <a:p>
            <a:pPr algn="l"/>
            <a:r>
              <a:rPr lang="ja-JP" altLang="en-US" sz="1500" dirty="0">
                <a:solidFill>
                  <a:schemeClr val="bg2"/>
                </a:solidFill>
                <a:latin typeface="メイリオ" pitchFamily="50" charset="-128"/>
                <a:ea typeface="メイリオ" pitchFamily="50" charset="-128"/>
                <a:cs typeface="メイリオ" pitchFamily="50" charset="-128"/>
              </a:rPr>
              <a:t>社員マスタデータ（差分）</a:t>
            </a:r>
          </a:p>
        </p:txBody>
      </p:sp>
      <p:sp>
        <p:nvSpPr>
          <p:cNvPr id="66569" name="AutoShape 8"/>
          <p:cNvSpPr>
            <a:spLocks noChangeArrowheads="1"/>
          </p:cNvSpPr>
          <p:nvPr/>
        </p:nvSpPr>
        <p:spPr bwMode="auto">
          <a:xfrm>
            <a:off x="3746500" y="3033713"/>
            <a:ext cx="896938" cy="590550"/>
          </a:xfrm>
          <a:prstGeom prst="irregularSeal1">
            <a:avLst/>
          </a:prstGeom>
          <a:solidFill>
            <a:srgbClr val="FF0000"/>
          </a:solidFill>
          <a:ln w="9525">
            <a:solidFill>
              <a:schemeClr val="tx1"/>
            </a:solidFill>
            <a:miter lim="800000"/>
            <a:headEnd/>
            <a:tailEnd/>
          </a:ln>
        </p:spPr>
        <p:txBody>
          <a:bodyPr wrap="none" anchor="ctr"/>
          <a:lstStyle/>
          <a:p>
            <a:r>
              <a:rPr lang="ja-JP" altLang="en-US" sz="1600">
                <a:solidFill>
                  <a:schemeClr val="tx1"/>
                </a:solidFill>
                <a:latin typeface="メイリオ" pitchFamily="50" charset="-128"/>
                <a:ea typeface="メイリオ" pitchFamily="50" charset="-128"/>
                <a:cs typeface="メイリオ" pitchFamily="50" charset="-128"/>
              </a:rPr>
              <a:t>変換</a:t>
            </a:r>
          </a:p>
        </p:txBody>
      </p:sp>
      <p:sp>
        <p:nvSpPr>
          <p:cNvPr id="328718" name="AutoShape 14"/>
          <p:cNvSpPr>
            <a:spLocks noChangeArrowheads="1"/>
          </p:cNvSpPr>
          <p:nvPr/>
        </p:nvSpPr>
        <p:spPr bwMode="auto">
          <a:xfrm>
            <a:off x="179388" y="5445125"/>
            <a:ext cx="8532812" cy="862013"/>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l">
              <a:defRPr/>
            </a:pPr>
            <a:r>
              <a:rPr lang="en-US" altLang="ja-JP" sz="2000" b="1" i="1" dirty="0">
                <a:solidFill>
                  <a:schemeClr val="tx1"/>
                </a:solidFill>
                <a:latin typeface="Times New Roman" pitchFamily="18" charset="0"/>
                <a:ea typeface="メイリオ" pitchFamily="50" charset="-128"/>
                <a:cs typeface="Times New Roman" pitchFamily="18" charset="0"/>
              </a:rPr>
              <a:t>SuperStream</a:t>
            </a:r>
            <a:r>
              <a:rPr lang="en-US" altLang="ja-JP" sz="2000" b="1" dirty="0">
                <a:solidFill>
                  <a:schemeClr val="tx1"/>
                </a:solidFill>
                <a:latin typeface="Times New Roman" pitchFamily="18" charset="0"/>
                <a:ea typeface="メイリオ" pitchFamily="50" charset="-128"/>
                <a:cs typeface="Times New Roman" pitchFamily="18" charset="0"/>
              </a:rPr>
              <a:t>-connect</a:t>
            </a:r>
            <a:r>
              <a:rPr lang="en-US" altLang="ja-JP" sz="2000" dirty="0">
                <a:solidFill>
                  <a:schemeClr val="tx1"/>
                </a:solidFill>
                <a:latin typeface="メイリオ" pitchFamily="50" charset="-128"/>
                <a:ea typeface="メイリオ" pitchFamily="50" charset="-128"/>
                <a:cs typeface="メイリオ" pitchFamily="50" charset="-128"/>
              </a:rPr>
              <a:t> </a:t>
            </a:r>
            <a:r>
              <a:rPr lang="ja-JP" altLang="en-US" sz="2000" dirty="0">
                <a:solidFill>
                  <a:schemeClr val="tx1"/>
                </a:solidFill>
                <a:latin typeface="メイリオ" pitchFamily="50" charset="-128"/>
                <a:ea typeface="メイリオ" pitchFamily="50" charset="-128"/>
                <a:cs typeface="メイリオ" pitchFamily="50" charset="-128"/>
              </a:rPr>
              <a:t>が解決！</a:t>
            </a:r>
          </a:p>
          <a:p>
            <a:pPr algn="l">
              <a:defRPr/>
            </a:pPr>
            <a:r>
              <a:rPr lang="en-US" altLang="ja-JP" sz="1900" dirty="0" smtClean="0">
                <a:solidFill>
                  <a:schemeClr val="tx1"/>
                </a:solidFill>
                <a:latin typeface="メイリオ" pitchFamily="50" charset="-128"/>
                <a:ea typeface="メイリオ" pitchFamily="50" charset="-128"/>
                <a:cs typeface="メイリオ" pitchFamily="50" charset="-128"/>
              </a:rPr>
              <a:t>AP</a:t>
            </a:r>
            <a:r>
              <a:rPr lang="en-US" altLang="ja-JP" sz="1900" dirty="0">
                <a:solidFill>
                  <a:schemeClr val="tx1"/>
                </a:solidFill>
                <a:latin typeface="メイリオ" pitchFamily="50" charset="-128"/>
                <a:ea typeface="メイリオ" pitchFamily="50" charset="-128"/>
                <a:cs typeface="メイリオ" pitchFamily="50" charset="-128"/>
              </a:rPr>
              <a:t>+</a:t>
            </a:r>
            <a:r>
              <a:rPr lang="ja-JP" altLang="en-US" sz="1900" dirty="0">
                <a:solidFill>
                  <a:schemeClr val="tx1"/>
                </a:solidFill>
                <a:latin typeface="メイリオ" pitchFamily="50" charset="-128"/>
                <a:ea typeface="メイリオ" pitchFamily="50" charset="-128"/>
                <a:cs typeface="メイリオ" pitchFamily="50" charset="-128"/>
              </a:rPr>
              <a:t>アダプタの「データ取り込み（マスタ）」機能を使うことで、実現可能</a:t>
            </a:r>
          </a:p>
        </p:txBody>
      </p:sp>
      <p:pic>
        <p:nvPicPr>
          <p:cNvPr id="17"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5868143" y="2961344"/>
            <a:ext cx="1399843" cy="1572904"/>
          </a:xfrm>
          <a:prstGeom prst="rect">
            <a:avLst/>
          </a:prstGeom>
          <a:noFill/>
          <a:ln w="9525">
            <a:noFill/>
            <a:miter lim="800000"/>
            <a:headEnd/>
            <a:tailEnd/>
          </a:ln>
          <a:effectLst/>
        </p:spPr>
      </p:pic>
      <p:pic>
        <p:nvPicPr>
          <p:cNvPr id="18" name="Picture 15"/>
          <p:cNvPicPr>
            <a:picLocks noChangeAspect="1" noChangeArrowheads="1"/>
          </p:cNvPicPr>
          <p:nvPr/>
        </p:nvPicPr>
        <p:blipFill>
          <a:blip r:embed="rId4" cstate="screen"/>
          <a:srcRect/>
          <a:stretch>
            <a:fillRect/>
          </a:stretch>
        </p:blipFill>
        <p:spPr bwMode="auto">
          <a:xfrm>
            <a:off x="6691409" y="3604739"/>
            <a:ext cx="899445" cy="899445"/>
          </a:xfrm>
          <a:prstGeom prst="rect">
            <a:avLst/>
          </a:prstGeom>
          <a:noFill/>
          <a:ln w="9525">
            <a:noFill/>
            <a:miter lim="800000"/>
            <a:headEnd/>
            <a:tailEnd/>
          </a:ln>
        </p:spPr>
      </p:pic>
      <p:pic>
        <p:nvPicPr>
          <p:cNvPr id="19" name="Picture 31"/>
          <p:cNvPicPr>
            <a:picLocks noChangeAspect="1" noChangeArrowheads="1"/>
          </p:cNvPicPr>
          <p:nvPr/>
        </p:nvPicPr>
        <p:blipFill>
          <a:blip r:embed="rId3" cstate="email">
            <a:duotone>
              <a:prstClr val="black"/>
              <a:schemeClr val="accent6">
                <a:tint val="45000"/>
                <a:satMod val="400000"/>
              </a:schemeClr>
            </a:duotone>
          </a:blip>
          <a:srcRect/>
          <a:stretch>
            <a:fillRect/>
          </a:stretch>
        </p:blipFill>
        <p:spPr bwMode="auto">
          <a:xfrm flipH="1">
            <a:off x="971600" y="2924944"/>
            <a:ext cx="1399843" cy="1572904"/>
          </a:xfrm>
          <a:prstGeom prst="rect">
            <a:avLst/>
          </a:prstGeom>
          <a:noFill/>
          <a:ln w="9525">
            <a:noFill/>
            <a:miter lim="800000"/>
            <a:headEnd/>
            <a:tailEnd/>
          </a:ln>
          <a:effectLst/>
        </p:spPr>
      </p:pic>
      <p:pic>
        <p:nvPicPr>
          <p:cNvPr id="20" name="Picture 15"/>
          <p:cNvPicPr>
            <a:picLocks noChangeAspect="1" noChangeArrowheads="1"/>
          </p:cNvPicPr>
          <p:nvPr/>
        </p:nvPicPr>
        <p:blipFill>
          <a:blip r:embed="rId4" cstate="screen"/>
          <a:srcRect/>
          <a:stretch>
            <a:fillRect/>
          </a:stretch>
        </p:blipFill>
        <p:spPr bwMode="auto">
          <a:xfrm>
            <a:off x="1794866" y="3568339"/>
            <a:ext cx="899445" cy="899445"/>
          </a:xfrm>
          <a:prstGeom prst="rect">
            <a:avLst/>
          </a:prstGeom>
          <a:noFill/>
          <a:ln w="9525">
            <a:noFill/>
            <a:miter lim="800000"/>
            <a:headEnd/>
            <a:tailEnd/>
          </a:ln>
        </p:spPr>
      </p:pic>
      <p:sp>
        <p:nvSpPr>
          <p:cNvPr id="16"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利用例②　外部システムから</a:t>
            </a:r>
            <a:r>
              <a:rPr lang="en-US" altLang="ja-JP" dirty="0" smtClean="0">
                <a:latin typeface="メイリオ" pitchFamily="50" charset="-128"/>
                <a:ea typeface="メイリオ" pitchFamily="50" charset="-128"/>
                <a:cs typeface="メイリオ" pitchFamily="50" charset="-128"/>
              </a:rPr>
              <a:t>AP+</a:t>
            </a:r>
            <a:r>
              <a:rPr lang="ja-JP" altLang="en-US" dirty="0" smtClean="0">
                <a:latin typeface="メイリオ" pitchFamily="50" charset="-128"/>
                <a:ea typeface="メイリオ" pitchFamily="50" charset="-128"/>
                <a:cs typeface="メイリオ" pitchFamily="50" charset="-128"/>
              </a:rPr>
              <a:t>へマスタ取込を行う</a:t>
            </a:r>
            <a:br>
              <a:rPr lang="ja-JP" altLang="en-US" dirty="0" smtClean="0">
                <a:latin typeface="メイリオ" pitchFamily="50" charset="-128"/>
                <a:ea typeface="メイリオ" pitchFamily="50" charset="-128"/>
                <a:cs typeface="メイリオ" pitchFamily="50" charset="-128"/>
              </a:rPr>
            </a:b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dirty="0" smtClean="0">
                <a:latin typeface="メイリオ" pitchFamily="50" charset="-128"/>
                <a:ea typeface="メイリオ" pitchFamily="50" charset="-128"/>
                <a:cs typeface="メイリオ" pitchFamily="50" charset="-128"/>
              </a:rPr>
              <a:t>AP+</a:t>
            </a:r>
            <a:r>
              <a:rPr lang="ja-JP" altLang="en-US" sz="2000" dirty="0" smtClean="0">
                <a:latin typeface="メイリオ" pitchFamily="50" charset="-128"/>
                <a:ea typeface="メイリオ" pitchFamily="50" charset="-128"/>
                <a:cs typeface="メイリオ" pitchFamily="50" charset="-128"/>
              </a:rPr>
              <a:t>アダプタ の活用例）</a:t>
            </a:r>
          </a:p>
        </p:txBody>
      </p:sp>
      <p:pic>
        <p:nvPicPr>
          <p:cNvPr id="67587" name="Picture 5"/>
          <p:cNvPicPr>
            <a:picLocks noGrp="1" noChangeAspect="1" noChangeArrowheads="1"/>
          </p:cNvPicPr>
          <p:nvPr>
            <p:ph sz="half" idx="1"/>
          </p:nvPr>
        </p:nvPicPr>
        <p:blipFill>
          <a:blip r:embed="rId3" cstate="screen"/>
          <a:srcRect/>
          <a:stretch>
            <a:fillRect/>
          </a:stretch>
        </p:blipFill>
        <p:spPr>
          <a:xfrm>
            <a:off x="4286250" y="3459163"/>
            <a:ext cx="3989388" cy="2255837"/>
          </a:xfrm>
          <a:noFill/>
        </p:spPr>
      </p:pic>
      <p:pic>
        <p:nvPicPr>
          <p:cNvPr id="67588" name="Picture 4"/>
          <p:cNvPicPr>
            <a:picLocks noGrp="1" noChangeAspect="1" noChangeArrowheads="1"/>
          </p:cNvPicPr>
          <p:nvPr>
            <p:ph sz="half" idx="2"/>
          </p:nvPr>
        </p:nvPicPr>
        <p:blipFill>
          <a:blip r:embed="rId4" cstate="screen"/>
          <a:srcRect/>
          <a:stretch>
            <a:fillRect/>
          </a:stretch>
        </p:blipFill>
        <p:spPr>
          <a:xfrm>
            <a:off x="611188" y="1700213"/>
            <a:ext cx="4248150" cy="2555875"/>
          </a:xfrm>
          <a:noFill/>
        </p:spPr>
      </p:pic>
      <p:sp>
        <p:nvSpPr>
          <p:cNvPr id="67589" name="スライド番号プレースホルダ 5"/>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EE5BBFCD-6278-448A-B4E7-A87C8D026B22}" type="slidenum">
              <a:rPr lang="en-US" altLang="ja-JP" smtClean="0">
                <a:ea typeface="ＭＳ Ｐゴシック" charset="-128"/>
              </a:rPr>
              <a:pPr/>
              <a:t>54</a:t>
            </a:fld>
            <a:endParaRPr lang="en-US" altLang="ja-JP" smtClean="0">
              <a:ea typeface="ＭＳ Ｐゴシック" charset="-128"/>
            </a:endParaRPr>
          </a:p>
        </p:txBody>
      </p:sp>
      <p:sp>
        <p:nvSpPr>
          <p:cNvPr id="67590" name="Text Box 3"/>
          <p:cNvSpPr txBox="1">
            <a:spLocks noChangeArrowheads="1"/>
          </p:cNvSpPr>
          <p:nvPr/>
        </p:nvSpPr>
        <p:spPr bwMode="auto">
          <a:xfrm>
            <a:off x="179388" y="1231900"/>
            <a:ext cx="8172450" cy="396875"/>
          </a:xfrm>
          <a:prstGeom prst="rect">
            <a:avLst/>
          </a:prstGeom>
          <a:noFill/>
          <a:ln w="9525" algn="ctr">
            <a:noFill/>
            <a:miter lim="800000"/>
            <a:headEnd/>
            <a:tailEnd/>
          </a:ln>
        </p:spPr>
        <p:txBody>
          <a:bodyPr>
            <a:spAutoFit/>
          </a:bodyPr>
          <a:lstStyle/>
          <a:p>
            <a:pPr algn="l"/>
            <a:r>
              <a:rPr lang="en-US" altLang="ja-JP" sz="2000" b="1" dirty="0">
                <a:solidFill>
                  <a:srgbClr val="000099"/>
                </a:solidFill>
                <a:latin typeface="メイリオ" pitchFamily="50" charset="-128"/>
                <a:ea typeface="メイリオ" pitchFamily="50" charset="-128"/>
                <a:cs typeface="メイリオ" pitchFamily="50" charset="-128"/>
              </a:rPr>
              <a:t>【</a:t>
            </a:r>
            <a:r>
              <a:rPr lang="en-US" altLang="ja-JP" sz="2000" b="1" i="1" dirty="0">
                <a:solidFill>
                  <a:srgbClr val="000099"/>
                </a:solidFill>
                <a:latin typeface="Times New Roman" pitchFamily="18" charset="0"/>
                <a:ea typeface="メイリオ" pitchFamily="50" charset="-128"/>
                <a:cs typeface="Times New Roman" pitchFamily="18" charset="0"/>
              </a:rPr>
              <a:t>SuperStream</a:t>
            </a:r>
            <a:r>
              <a:rPr lang="en-US" altLang="ja-JP" sz="2000" b="1" dirty="0">
                <a:solidFill>
                  <a:srgbClr val="000099"/>
                </a:solidFill>
                <a:latin typeface="Times New Roman" pitchFamily="18" charset="0"/>
                <a:ea typeface="メイリオ" pitchFamily="50" charset="-128"/>
                <a:cs typeface="Times New Roman" pitchFamily="18" charset="0"/>
              </a:rPr>
              <a:t>-connect</a:t>
            </a:r>
            <a:r>
              <a:rPr lang="ja-JP" altLang="en-US" sz="2000" dirty="0">
                <a:solidFill>
                  <a:srgbClr val="000099"/>
                </a:solidFill>
                <a:latin typeface="メイリオ" pitchFamily="50" charset="-128"/>
                <a:ea typeface="メイリオ" pitchFamily="50" charset="-128"/>
                <a:cs typeface="メイリオ" pitchFamily="50" charset="-128"/>
              </a:rPr>
              <a:t>のスクリプト定義画面</a:t>
            </a:r>
            <a:r>
              <a:rPr lang="en-US" altLang="ja-JP" sz="2000" b="1" dirty="0">
                <a:solidFill>
                  <a:srgbClr val="000099"/>
                </a:solidFill>
                <a:latin typeface="メイリオ" pitchFamily="50" charset="-128"/>
                <a:ea typeface="メイリオ" pitchFamily="50" charset="-128"/>
                <a:cs typeface="メイリオ" pitchFamily="50" charset="-128"/>
              </a:rPr>
              <a:t>】</a:t>
            </a:r>
          </a:p>
        </p:txBody>
      </p:sp>
      <p:sp>
        <p:nvSpPr>
          <p:cNvPr id="67591" name="AutoShape 6"/>
          <p:cNvSpPr>
            <a:spLocks noChangeArrowheads="1"/>
          </p:cNvSpPr>
          <p:nvPr/>
        </p:nvSpPr>
        <p:spPr bwMode="auto">
          <a:xfrm>
            <a:off x="1979613" y="2792413"/>
            <a:ext cx="792162" cy="704850"/>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sp>
        <p:nvSpPr>
          <p:cNvPr id="329735" name="AutoShape 7"/>
          <p:cNvSpPr>
            <a:spLocks noChangeArrowheads="1"/>
          </p:cNvSpPr>
          <p:nvPr/>
        </p:nvSpPr>
        <p:spPr bwMode="auto">
          <a:xfrm>
            <a:off x="1331913" y="3860800"/>
            <a:ext cx="2519362" cy="852488"/>
          </a:xfrm>
          <a:prstGeom prst="wedgeRoundRectCallout">
            <a:avLst>
              <a:gd name="adj1" fmla="val -13833"/>
              <a:gd name="adj2" fmla="val -93204"/>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ja-JP" altLang="en-US" sz="1200">
                <a:solidFill>
                  <a:schemeClr val="tx1"/>
                </a:solidFill>
                <a:latin typeface="メイリオ" pitchFamily="50" charset="-128"/>
                <a:ea typeface="メイリオ" pitchFamily="50" charset="-128"/>
                <a:cs typeface="メイリオ" pitchFamily="50" charset="-128"/>
              </a:rPr>
              <a:t>外部システム側の仕入先マスタ</a:t>
            </a:r>
            <a:br>
              <a:rPr lang="ja-JP" altLang="en-US" sz="1200">
                <a:solidFill>
                  <a:schemeClr val="tx1"/>
                </a:solidFill>
                <a:latin typeface="メイリオ" pitchFamily="50" charset="-128"/>
                <a:ea typeface="メイリオ" pitchFamily="50" charset="-128"/>
                <a:cs typeface="メイリオ" pitchFamily="50" charset="-128"/>
              </a:rPr>
            </a:br>
            <a:r>
              <a:rPr lang="ja-JP" altLang="en-US" sz="1200">
                <a:solidFill>
                  <a:schemeClr val="tx1"/>
                </a:solidFill>
                <a:latin typeface="メイリオ" pitchFamily="50" charset="-128"/>
                <a:ea typeface="メイリオ" pitchFamily="50" charset="-128"/>
                <a:cs typeface="メイリオ" pitchFamily="50" charset="-128"/>
              </a:rPr>
              <a:t>から、</a:t>
            </a:r>
            <a:r>
              <a:rPr lang="en-US" altLang="ja-JP" sz="1200">
                <a:solidFill>
                  <a:schemeClr val="tx1"/>
                </a:solidFill>
                <a:latin typeface="メイリオ" pitchFamily="50" charset="-128"/>
                <a:ea typeface="メイリオ" pitchFamily="50" charset="-128"/>
                <a:cs typeface="メイリオ" pitchFamily="50" charset="-128"/>
              </a:rPr>
              <a:t>AP+</a:t>
            </a:r>
            <a:r>
              <a:rPr lang="ja-JP" altLang="en-US" sz="1200">
                <a:solidFill>
                  <a:schemeClr val="tx1"/>
                </a:solidFill>
                <a:latin typeface="メイリオ" pitchFamily="50" charset="-128"/>
                <a:ea typeface="メイリオ" pitchFamily="50" charset="-128"/>
                <a:cs typeface="メイリオ" pitchFamily="50" charset="-128"/>
              </a:rPr>
              <a:t>仕入先マスタ取込のフォーマットに変換</a:t>
            </a:r>
            <a:endParaRPr lang="ja-JP" altLang="en-US" sz="1000">
              <a:solidFill>
                <a:schemeClr val="tx1"/>
              </a:solidFill>
              <a:latin typeface="メイリオ" pitchFamily="50" charset="-128"/>
              <a:ea typeface="メイリオ" pitchFamily="50" charset="-128"/>
              <a:cs typeface="メイリオ" pitchFamily="50" charset="-128"/>
            </a:endParaRPr>
          </a:p>
        </p:txBody>
      </p:sp>
      <p:sp>
        <p:nvSpPr>
          <p:cNvPr id="329736" name="AutoShape 8"/>
          <p:cNvSpPr>
            <a:spLocks noChangeArrowheads="1"/>
          </p:cNvSpPr>
          <p:nvPr/>
        </p:nvSpPr>
        <p:spPr bwMode="auto">
          <a:xfrm>
            <a:off x="7000875" y="2349500"/>
            <a:ext cx="1943100" cy="865188"/>
          </a:xfrm>
          <a:prstGeom prst="wedgeRoundRectCallout">
            <a:avLst>
              <a:gd name="adj1" fmla="val -94116"/>
              <a:gd name="adj2" fmla="val 74954"/>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en-US" altLang="ja-JP" sz="1200" dirty="0">
                <a:solidFill>
                  <a:schemeClr val="tx1"/>
                </a:solidFill>
                <a:latin typeface="メイリオ" pitchFamily="50" charset="-128"/>
                <a:ea typeface="メイリオ" pitchFamily="50" charset="-128"/>
                <a:cs typeface="メイリオ" pitchFamily="50" charset="-128"/>
              </a:rPr>
              <a:t>TIPS</a:t>
            </a:r>
          </a:p>
          <a:p>
            <a:pPr algn="l">
              <a:defRPr/>
            </a:pPr>
            <a:r>
              <a:rPr lang="ja-JP" altLang="en-US" sz="1200" dirty="0">
                <a:solidFill>
                  <a:schemeClr val="tx1"/>
                </a:solidFill>
                <a:latin typeface="メイリオ" pitchFamily="50" charset="-128"/>
                <a:ea typeface="メイリオ" pitchFamily="50" charset="-128"/>
                <a:cs typeface="メイリオ" pitchFamily="50" charset="-128"/>
              </a:rPr>
              <a:t>当日更新のあったデータだけを連携対象に</a:t>
            </a:r>
            <a:r>
              <a:rPr lang="ja-JP" altLang="en-US" sz="1200" dirty="0" smtClean="0">
                <a:solidFill>
                  <a:schemeClr val="tx1"/>
                </a:solidFill>
                <a:latin typeface="メイリオ" pitchFamily="50" charset="-128"/>
                <a:ea typeface="メイリオ" pitchFamily="50" charset="-128"/>
                <a:cs typeface="メイリオ" pitchFamily="50" charset="-128"/>
              </a:rPr>
              <a:t>するロジック</a:t>
            </a:r>
            <a:endParaRPr lang="ja-JP" altLang="en-US" sz="1200" dirty="0">
              <a:solidFill>
                <a:schemeClr val="tx1"/>
              </a:solidFill>
              <a:latin typeface="メイリオ" pitchFamily="50" charset="-128"/>
              <a:ea typeface="メイリオ" pitchFamily="50" charset="-128"/>
              <a:cs typeface="メイリオ" pitchFamily="50" charset="-128"/>
            </a:endParaRPr>
          </a:p>
        </p:txBody>
      </p:sp>
      <p:sp>
        <p:nvSpPr>
          <p:cNvPr id="67594" name="Oval 9"/>
          <p:cNvSpPr>
            <a:spLocks noChangeArrowheads="1"/>
          </p:cNvSpPr>
          <p:nvPr/>
        </p:nvSpPr>
        <p:spPr bwMode="auto">
          <a:xfrm>
            <a:off x="5076825" y="3429000"/>
            <a:ext cx="1655763" cy="504825"/>
          </a:xfrm>
          <a:prstGeom prst="ellipse">
            <a:avLst/>
          </a:prstGeom>
          <a:noFill/>
          <a:ln w="28575" algn="ctr">
            <a:solidFill>
              <a:srgbClr val="FF0000"/>
            </a:solidFill>
            <a:round/>
            <a:headEnd/>
            <a:tailEnd/>
          </a:ln>
        </p:spPr>
        <p:txBody>
          <a:bodyPr wrap="none" anchor="ctr"/>
          <a:lstStyle/>
          <a:p>
            <a:endParaRPr lang="ja-JP" altLang="en-US"/>
          </a:p>
        </p:txBody>
      </p:sp>
      <p:sp>
        <p:nvSpPr>
          <p:cNvPr id="12"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利用例②　外部システムから</a:t>
            </a:r>
            <a:r>
              <a:rPr lang="en-US" altLang="ja-JP" dirty="0" smtClean="0">
                <a:latin typeface="メイリオ" pitchFamily="50" charset="-128"/>
                <a:ea typeface="メイリオ" pitchFamily="50" charset="-128"/>
                <a:cs typeface="メイリオ" pitchFamily="50" charset="-128"/>
              </a:rPr>
              <a:t>AP+</a:t>
            </a:r>
            <a:r>
              <a:rPr lang="ja-JP" altLang="en-US" dirty="0" smtClean="0">
                <a:latin typeface="メイリオ" pitchFamily="50" charset="-128"/>
                <a:ea typeface="メイリオ" pitchFamily="50" charset="-128"/>
                <a:cs typeface="メイリオ" pitchFamily="50" charset="-128"/>
              </a:rPr>
              <a:t>へマスタ取込を行う</a:t>
            </a:r>
            <a:br>
              <a:rPr lang="ja-JP" altLang="en-US" dirty="0" smtClean="0">
                <a:latin typeface="メイリオ" pitchFamily="50" charset="-128"/>
                <a:ea typeface="メイリオ" pitchFamily="50" charset="-128"/>
                <a:cs typeface="メイリオ" pitchFamily="50" charset="-128"/>
              </a:rPr>
            </a:b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dirty="0" smtClean="0">
                <a:latin typeface="メイリオ" pitchFamily="50" charset="-128"/>
                <a:ea typeface="メイリオ" pitchFamily="50" charset="-128"/>
                <a:cs typeface="メイリオ" pitchFamily="50" charset="-128"/>
              </a:rPr>
              <a:t>AP+</a:t>
            </a:r>
            <a:r>
              <a:rPr lang="ja-JP" altLang="en-US" sz="2000" dirty="0" smtClean="0">
                <a:latin typeface="メイリオ" pitchFamily="50" charset="-128"/>
                <a:ea typeface="メイリオ" pitchFamily="50" charset="-128"/>
                <a:cs typeface="メイリオ" pitchFamily="50" charset="-128"/>
              </a:rPr>
              <a:t>アダプタ の活用例）</a:t>
            </a:r>
          </a:p>
        </p:txBody>
      </p:sp>
      <p:pic>
        <p:nvPicPr>
          <p:cNvPr id="68611" name="Picture 3"/>
          <p:cNvPicPr>
            <a:picLocks noGrp="1" noChangeAspect="1" noChangeArrowheads="1"/>
          </p:cNvPicPr>
          <p:nvPr>
            <p:ph idx="1"/>
          </p:nvPr>
        </p:nvPicPr>
        <p:blipFill>
          <a:blip r:embed="rId3" cstate="screen"/>
          <a:srcRect/>
          <a:stretch>
            <a:fillRect/>
          </a:stretch>
        </p:blipFill>
        <p:spPr>
          <a:xfrm>
            <a:off x="755650" y="2420938"/>
            <a:ext cx="6067425" cy="3981450"/>
          </a:xfrm>
          <a:noFill/>
        </p:spPr>
      </p:pic>
      <p:sp>
        <p:nvSpPr>
          <p:cNvPr id="68612"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8C224D30-285A-40D4-8E13-6B4C0302CFB6}" type="slidenum">
              <a:rPr lang="en-US" altLang="ja-JP" smtClean="0">
                <a:ea typeface="ＭＳ Ｐゴシック" charset="-128"/>
              </a:rPr>
              <a:pPr/>
              <a:t>55</a:t>
            </a:fld>
            <a:endParaRPr lang="en-US" altLang="ja-JP" smtClean="0">
              <a:ea typeface="ＭＳ Ｐゴシック" charset="-128"/>
            </a:endParaRPr>
          </a:p>
        </p:txBody>
      </p:sp>
      <p:sp>
        <p:nvSpPr>
          <p:cNvPr id="68613" name="Text Box 4"/>
          <p:cNvSpPr txBox="1">
            <a:spLocks noChangeArrowheads="1"/>
          </p:cNvSpPr>
          <p:nvPr/>
        </p:nvSpPr>
        <p:spPr bwMode="auto">
          <a:xfrm>
            <a:off x="179388" y="1231900"/>
            <a:ext cx="8172450" cy="946150"/>
          </a:xfrm>
          <a:prstGeom prst="rect">
            <a:avLst/>
          </a:prstGeom>
          <a:noFill/>
          <a:ln w="9525" algn="ctr">
            <a:noFill/>
            <a:miter lim="800000"/>
            <a:headEnd/>
            <a:tailEnd/>
          </a:ln>
        </p:spPr>
        <p:txBody>
          <a:bodyPr>
            <a:spAutoFit/>
          </a:bodyPr>
          <a:lstStyle/>
          <a:p>
            <a:pPr algn="l"/>
            <a:r>
              <a:rPr lang="en-US" altLang="ja-JP" sz="2000" b="1" dirty="0">
                <a:solidFill>
                  <a:srgbClr val="000099"/>
                </a:solidFill>
                <a:latin typeface="メイリオ" pitchFamily="50" charset="-128"/>
                <a:ea typeface="メイリオ" pitchFamily="50" charset="-128"/>
                <a:cs typeface="メイリオ" pitchFamily="50" charset="-128"/>
              </a:rPr>
              <a:t>【</a:t>
            </a:r>
            <a:r>
              <a:rPr lang="en-US" altLang="ja-JP" sz="2000" b="1" i="1" dirty="0">
                <a:solidFill>
                  <a:srgbClr val="000099"/>
                </a:solidFill>
                <a:latin typeface="Times New Roman" pitchFamily="18" charset="0"/>
                <a:ea typeface="メイリオ" pitchFamily="50" charset="-128"/>
                <a:cs typeface="Times New Roman" pitchFamily="18" charset="0"/>
              </a:rPr>
              <a:t>SuperStream</a:t>
            </a:r>
            <a:r>
              <a:rPr lang="en-US" altLang="ja-JP" sz="2000" b="1" dirty="0">
                <a:solidFill>
                  <a:srgbClr val="000099"/>
                </a:solidFill>
                <a:latin typeface="Times New Roman" pitchFamily="18" charset="0"/>
                <a:ea typeface="メイリオ" pitchFamily="50" charset="-128"/>
                <a:cs typeface="Times New Roman" pitchFamily="18" charset="0"/>
              </a:rPr>
              <a:t>-connect</a:t>
            </a:r>
            <a:r>
              <a:rPr lang="ja-JP" altLang="en-US" sz="2000" dirty="0">
                <a:solidFill>
                  <a:srgbClr val="000099"/>
                </a:solidFill>
                <a:latin typeface="メイリオ" pitchFamily="50" charset="-128"/>
                <a:ea typeface="メイリオ" pitchFamily="50" charset="-128"/>
                <a:cs typeface="メイリオ" pitchFamily="50" charset="-128"/>
              </a:rPr>
              <a:t>のスクリプト定義画面</a:t>
            </a:r>
            <a:r>
              <a:rPr lang="en-US" altLang="ja-JP" sz="2000" b="1" dirty="0">
                <a:solidFill>
                  <a:srgbClr val="000099"/>
                </a:solidFill>
                <a:latin typeface="メイリオ" pitchFamily="50" charset="-128"/>
                <a:ea typeface="メイリオ" pitchFamily="50" charset="-128"/>
                <a:cs typeface="メイリオ" pitchFamily="50" charset="-128"/>
              </a:rPr>
              <a:t>】</a:t>
            </a:r>
          </a:p>
          <a:p>
            <a:pPr algn="l"/>
            <a:r>
              <a:rPr lang="ja-JP" altLang="en-US" sz="1800" dirty="0">
                <a:solidFill>
                  <a:srgbClr val="000099"/>
                </a:solidFill>
                <a:latin typeface="メイリオ" pitchFamily="50" charset="-128"/>
                <a:ea typeface="メイリオ" pitchFamily="50" charset="-128"/>
                <a:cs typeface="メイリオ" pitchFamily="50" charset="-128"/>
              </a:rPr>
              <a:t>応用：前ページのスクリプトに、後続フローを追加</a:t>
            </a:r>
          </a:p>
          <a:p>
            <a:pPr algn="l"/>
            <a:r>
              <a:rPr lang="ja-JP" altLang="en-US" sz="1800" dirty="0">
                <a:solidFill>
                  <a:srgbClr val="000099"/>
                </a:solidFill>
                <a:latin typeface="メイリオ" pitchFamily="50" charset="-128"/>
                <a:ea typeface="メイリオ" pitchFamily="50" charset="-128"/>
                <a:cs typeface="メイリオ" pitchFamily="50" charset="-128"/>
              </a:rPr>
              <a:t>　　　　（成功時とエラー時とで処理を返る）</a:t>
            </a:r>
          </a:p>
        </p:txBody>
      </p:sp>
      <p:sp>
        <p:nvSpPr>
          <p:cNvPr id="68614" name="Oval 5"/>
          <p:cNvSpPr>
            <a:spLocks noChangeArrowheads="1"/>
          </p:cNvSpPr>
          <p:nvPr/>
        </p:nvSpPr>
        <p:spPr bwMode="auto">
          <a:xfrm>
            <a:off x="1187450" y="4437063"/>
            <a:ext cx="5905500" cy="1944687"/>
          </a:xfrm>
          <a:prstGeom prst="ellipse">
            <a:avLst/>
          </a:prstGeom>
          <a:noFill/>
          <a:ln w="28575" algn="ctr">
            <a:solidFill>
              <a:srgbClr val="FF0000"/>
            </a:solidFill>
            <a:round/>
            <a:headEnd/>
            <a:tailEnd/>
          </a:ln>
        </p:spPr>
        <p:txBody>
          <a:bodyPr wrap="none" anchor="ctr"/>
          <a:lstStyle/>
          <a:p>
            <a:endParaRPr lang="ja-JP" altLang="en-US"/>
          </a:p>
        </p:txBody>
      </p:sp>
      <p:sp>
        <p:nvSpPr>
          <p:cNvPr id="8"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スライド番号プレースホルダ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E1B2C9EE-8580-46F9-9DCF-3E6422DAF2F7}" type="slidenum">
              <a:rPr lang="en-US" altLang="ja-JP" smtClean="0">
                <a:ea typeface="ＭＳ Ｐゴシック" charset="-128"/>
              </a:rPr>
              <a:pPr/>
              <a:t>56</a:t>
            </a:fld>
            <a:endParaRPr lang="en-US" altLang="ja-JP" smtClean="0">
              <a:ea typeface="ＭＳ Ｐゴシック" charset="-128"/>
            </a:endParaRPr>
          </a:p>
        </p:txBody>
      </p:sp>
      <p:sp>
        <p:nvSpPr>
          <p:cNvPr id="69635" name="Text Box 2"/>
          <p:cNvSpPr txBox="1">
            <a:spLocks noChangeArrowheads="1"/>
          </p:cNvSpPr>
          <p:nvPr/>
        </p:nvSpPr>
        <p:spPr bwMode="auto">
          <a:xfrm>
            <a:off x="0" y="1773238"/>
            <a:ext cx="9144000" cy="2154237"/>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a:spAutoFit/>
          </a:bodyPr>
          <a:lstStyle/>
          <a:p>
            <a:pPr>
              <a:defRPr/>
            </a:pPr>
            <a:endParaRPr lang="en-US" altLang="ja-JP" sz="4000" dirty="0">
              <a:latin typeface="Tahoma" pitchFamily="34" charset="0"/>
            </a:endParaRPr>
          </a:p>
          <a:p>
            <a:pPr>
              <a:spcBef>
                <a:spcPct val="20000"/>
              </a:spcBef>
              <a:buClr>
                <a:srgbClr val="000066"/>
              </a:buClr>
              <a:buFont typeface="Wingdings 3" pitchFamily="18" charset="2"/>
              <a:buNone/>
              <a:defRPr/>
            </a:pPr>
            <a:r>
              <a:rPr lang="en-US" altLang="ja-JP" sz="3000" b="1" i="1" dirty="0" err="1">
                <a:latin typeface="Times New Roman" pitchFamily="18" charset="0"/>
              </a:rPr>
              <a:t>SuperStream</a:t>
            </a:r>
            <a:r>
              <a:rPr lang="en-US" altLang="ja-JP" sz="3000" b="1" dirty="0">
                <a:latin typeface="Times New Roman" pitchFamily="18" charset="0"/>
              </a:rPr>
              <a:t>-connect</a:t>
            </a:r>
            <a:r>
              <a:rPr lang="en-US" altLang="ja-JP" sz="3000" dirty="0">
                <a:latin typeface="Tahoma" pitchFamily="34" charset="0"/>
              </a:rPr>
              <a:t> </a:t>
            </a:r>
            <a:r>
              <a:rPr lang="ja-JP" altLang="en-US" sz="3000" dirty="0">
                <a:latin typeface="Tahoma" pitchFamily="34" charset="0"/>
              </a:rPr>
              <a:t>＆ </a:t>
            </a:r>
            <a:r>
              <a:rPr lang="en-US" altLang="ja-JP" sz="3000" b="1" dirty="0">
                <a:latin typeface="Times New Roman" pitchFamily="18" charset="0"/>
              </a:rPr>
              <a:t>AP+</a:t>
            </a:r>
            <a:r>
              <a:rPr lang="ja-JP" altLang="en-US" sz="3000" dirty="0">
                <a:latin typeface="メイリオ" pitchFamily="50" charset="-128"/>
                <a:ea typeface="メイリオ" pitchFamily="50" charset="-128"/>
                <a:cs typeface="メイリオ" pitchFamily="50" charset="-128"/>
              </a:rPr>
              <a:t>アダプタ利用例③</a:t>
            </a:r>
            <a:endParaRPr lang="ja-JP" altLang="en-US" sz="3000" b="1" dirty="0">
              <a:latin typeface="メイリオ" pitchFamily="50" charset="-128"/>
              <a:ea typeface="メイリオ" pitchFamily="50" charset="-128"/>
              <a:cs typeface="メイリオ" pitchFamily="50" charset="-128"/>
            </a:endParaRPr>
          </a:p>
          <a:p>
            <a:pPr>
              <a:spcBef>
                <a:spcPct val="20000"/>
              </a:spcBef>
              <a:buClr>
                <a:srgbClr val="000066"/>
              </a:buClr>
              <a:buFont typeface="Wingdings 3" pitchFamily="18" charset="2"/>
              <a:buNone/>
              <a:defRPr/>
            </a:pPr>
            <a:endParaRPr lang="ja-JP" altLang="en-US" sz="1600" b="1" dirty="0">
              <a:latin typeface="Tahoma" pitchFamily="34" charset="0"/>
            </a:endParaRPr>
          </a:p>
          <a:p>
            <a:pPr>
              <a:defRPr/>
            </a:pPr>
            <a:endParaRPr lang="en-US" altLang="ja-JP" sz="4000" dirty="0">
              <a:latin typeface="Tahoma" pitchFamily="34" charset="0"/>
            </a:endParaRPr>
          </a:p>
        </p:txBody>
      </p:sp>
      <p:sp>
        <p:nvSpPr>
          <p:cNvPr id="69636" name="Rectangle 3"/>
          <p:cNvSpPr>
            <a:spLocks noChangeArrowheads="1"/>
          </p:cNvSpPr>
          <p:nvPr/>
        </p:nvSpPr>
        <p:spPr bwMode="auto">
          <a:xfrm>
            <a:off x="611188" y="4251325"/>
            <a:ext cx="8137525" cy="762000"/>
          </a:xfrm>
          <a:prstGeom prst="rect">
            <a:avLst/>
          </a:prstGeom>
          <a:noFill/>
          <a:ln w="9525">
            <a:noFill/>
            <a:miter lim="800000"/>
            <a:headEnd/>
            <a:tailEnd/>
          </a:ln>
        </p:spPr>
        <p:txBody>
          <a:bodyPr>
            <a:spAutoFit/>
          </a:bodyPr>
          <a:lstStyle/>
          <a:p>
            <a:pPr marL="457200" indent="-457200" algn="l">
              <a:buFontTx/>
              <a:buAutoNum type="arabicPeriod" startAt="3"/>
            </a:pPr>
            <a:r>
              <a:rPr lang="en-US" altLang="ja-JP" sz="1600" dirty="0">
                <a:solidFill>
                  <a:schemeClr val="tx1"/>
                </a:solidFill>
                <a:latin typeface="メイリオ" pitchFamily="50" charset="-128"/>
                <a:ea typeface="メイリオ" pitchFamily="50" charset="-128"/>
                <a:cs typeface="メイリオ" pitchFamily="50" charset="-128"/>
              </a:rPr>
              <a:t> </a:t>
            </a:r>
            <a:r>
              <a:rPr lang="en-US" altLang="ja-JP" sz="1600" b="1" i="1" dirty="0">
                <a:solidFill>
                  <a:schemeClr val="tx1"/>
                </a:solidFill>
                <a:latin typeface="Times New Roman" pitchFamily="18" charset="0"/>
                <a:ea typeface="メイリオ" pitchFamily="50" charset="-128"/>
                <a:cs typeface="Times New Roman" pitchFamily="18" charset="0"/>
              </a:rPr>
              <a:t>SuperStream</a:t>
            </a:r>
            <a:r>
              <a:rPr lang="en-US" altLang="ja-JP" sz="1600" b="1" dirty="0">
                <a:solidFill>
                  <a:schemeClr val="tx1"/>
                </a:solidFill>
                <a:latin typeface="Times New Roman" pitchFamily="18" charset="0"/>
                <a:ea typeface="メイリオ" pitchFamily="50" charset="-128"/>
                <a:cs typeface="Times New Roman" pitchFamily="18" charset="0"/>
              </a:rPr>
              <a:t>-AP+</a:t>
            </a:r>
            <a:r>
              <a:rPr lang="en-US" altLang="ja-JP" sz="1600" dirty="0">
                <a:solidFill>
                  <a:schemeClr val="tx1"/>
                </a:solidFill>
                <a:latin typeface="Times New Roman" pitchFamily="18" charset="0"/>
                <a:ea typeface="メイリオ" pitchFamily="50" charset="-128"/>
                <a:cs typeface="Times New Roman" pitchFamily="18" charset="0"/>
              </a:rPr>
              <a:t> </a:t>
            </a:r>
            <a:r>
              <a:rPr lang="ja-JP" altLang="en-US" sz="1600" dirty="0">
                <a:solidFill>
                  <a:schemeClr val="tx1"/>
                </a:solidFill>
                <a:latin typeface="メイリオ" pitchFamily="50" charset="-128"/>
                <a:ea typeface="メイリオ" pitchFamily="50" charset="-128"/>
                <a:cs typeface="メイリオ" pitchFamily="50" charset="-128"/>
              </a:rPr>
              <a:t>のレポート結果を担当者へメール送信</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a:t>
            </a:r>
            <a:r>
              <a:rPr lang="en-US" altLang="ja-JP" sz="1400" dirty="0">
                <a:solidFill>
                  <a:schemeClr val="tx1"/>
                </a:solidFill>
                <a:latin typeface="メイリオ" pitchFamily="50" charset="-128"/>
                <a:ea typeface="メイリオ" pitchFamily="50" charset="-128"/>
                <a:cs typeface="メイリオ" pitchFamily="50" charset="-128"/>
              </a:rPr>
              <a:t>AP+</a:t>
            </a:r>
            <a:r>
              <a:rPr lang="ja-JP" altLang="en-US" sz="1400" dirty="0">
                <a:solidFill>
                  <a:schemeClr val="tx1"/>
                </a:solidFill>
                <a:latin typeface="メイリオ" pitchFamily="50" charset="-128"/>
                <a:ea typeface="メイリオ" pitchFamily="50" charset="-128"/>
                <a:cs typeface="メイリオ" pitchFamily="50" charset="-128"/>
              </a:rPr>
              <a:t>レポートアダプタで主要レポートのデータ出力を簡単に実現可能</a:t>
            </a:r>
          </a:p>
          <a:p>
            <a:pPr marL="914400" lvl="1" indent="-457200" algn="l"/>
            <a:r>
              <a:rPr lang="ja-JP" altLang="en-US" sz="1400" dirty="0">
                <a:solidFill>
                  <a:schemeClr val="tx1"/>
                </a:solidFill>
                <a:latin typeface="メイリオ" pitchFamily="50" charset="-128"/>
                <a:ea typeface="メイリオ" pitchFamily="50" charset="-128"/>
                <a:cs typeface="メイリオ" pitchFamily="50" charset="-128"/>
              </a:rPr>
              <a:t>	ポイント：スケジュールトリガーで運用を自動化</a:t>
            </a:r>
          </a:p>
        </p:txBody>
      </p:sp>
      <p:sp>
        <p:nvSpPr>
          <p:cNvPr id="6"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利用例③　</a:t>
            </a:r>
            <a:r>
              <a:rPr lang="en-US" altLang="ja-JP" dirty="0" smtClean="0">
                <a:latin typeface="メイリオ" pitchFamily="50" charset="-128"/>
                <a:ea typeface="メイリオ" pitchFamily="50" charset="-128"/>
                <a:cs typeface="メイリオ" pitchFamily="50" charset="-128"/>
              </a:rPr>
              <a:t>AP+</a:t>
            </a:r>
            <a:r>
              <a:rPr lang="ja-JP" altLang="en-US" dirty="0" smtClean="0">
                <a:latin typeface="メイリオ" pitchFamily="50" charset="-128"/>
                <a:ea typeface="メイリオ" pitchFamily="50" charset="-128"/>
                <a:cs typeface="メイリオ" pitchFamily="50" charset="-128"/>
              </a:rPr>
              <a:t>のレポート結果を担当者にメール送信</a:t>
            </a:r>
            <a:br>
              <a:rPr lang="ja-JP" altLang="en-US" dirty="0" smtClean="0">
                <a:latin typeface="メイリオ" pitchFamily="50" charset="-128"/>
                <a:ea typeface="メイリオ" pitchFamily="50" charset="-128"/>
                <a:cs typeface="メイリオ" pitchFamily="50" charset="-128"/>
              </a:rPr>
            </a:b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dirty="0" smtClean="0">
                <a:latin typeface="メイリオ" pitchFamily="50" charset="-128"/>
                <a:ea typeface="メイリオ" pitchFamily="50" charset="-128"/>
                <a:cs typeface="メイリオ" pitchFamily="50" charset="-128"/>
              </a:rPr>
              <a:t>AP+</a:t>
            </a:r>
            <a:r>
              <a:rPr lang="ja-JP" altLang="en-US" sz="2000" dirty="0" smtClean="0">
                <a:latin typeface="メイリオ" pitchFamily="50" charset="-128"/>
                <a:ea typeface="メイリオ" pitchFamily="50" charset="-128"/>
                <a:cs typeface="メイリオ" pitchFamily="50" charset="-128"/>
              </a:rPr>
              <a:t>アダプタ の活用例）</a:t>
            </a:r>
          </a:p>
        </p:txBody>
      </p:sp>
      <p:sp>
        <p:nvSpPr>
          <p:cNvPr id="70659" name="スライド番号プレースホルダ 5"/>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6CEDD0E5-C486-4BB8-B8DB-B8F368224F92}" type="slidenum">
              <a:rPr lang="en-US" altLang="ja-JP" smtClean="0">
                <a:ea typeface="ＭＳ Ｐゴシック" charset="-128"/>
              </a:rPr>
              <a:pPr/>
              <a:t>57</a:t>
            </a:fld>
            <a:endParaRPr lang="en-US" altLang="ja-JP" smtClean="0">
              <a:ea typeface="ＭＳ Ｐゴシック" charset="-128"/>
            </a:endParaRPr>
          </a:p>
        </p:txBody>
      </p:sp>
      <p:sp>
        <p:nvSpPr>
          <p:cNvPr id="70660" name="Text Box 3"/>
          <p:cNvSpPr txBox="1">
            <a:spLocks noChangeArrowheads="1"/>
          </p:cNvSpPr>
          <p:nvPr/>
        </p:nvSpPr>
        <p:spPr bwMode="auto">
          <a:xfrm>
            <a:off x="179388" y="1254125"/>
            <a:ext cx="8172450" cy="1220788"/>
          </a:xfrm>
          <a:prstGeom prst="rect">
            <a:avLst/>
          </a:prstGeom>
          <a:noFill/>
          <a:ln w="9525" algn="ctr">
            <a:noFill/>
            <a:miter lim="800000"/>
            <a:headEnd/>
            <a:tailEnd/>
          </a:ln>
        </p:spPr>
        <p:txBody>
          <a:bodyPr>
            <a:spAutoFit/>
          </a:bodyPr>
          <a:lstStyle/>
          <a:p>
            <a:pPr algn="l"/>
            <a:r>
              <a:rPr lang="en-US" altLang="ja-JP" sz="2000" dirty="0">
                <a:solidFill>
                  <a:srgbClr val="000099"/>
                </a:solidFill>
                <a:latin typeface="メイリオ" pitchFamily="50" charset="-128"/>
                <a:ea typeface="メイリオ" pitchFamily="50" charset="-128"/>
                <a:cs typeface="メイリオ" pitchFamily="50" charset="-128"/>
              </a:rPr>
              <a:t>【</a:t>
            </a:r>
            <a:r>
              <a:rPr lang="ja-JP" altLang="en-US" sz="2000" dirty="0">
                <a:solidFill>
                  <a:srgbClr val="000099"/>
                </a:solidFill>
                <a:latin typeface="メイリオ" pitchFamily="50" charset="-128"/>
                <a:ea typeface="メイリオ" pitchFamily="50" charset="-128"/>
                <a:cs typeface="メイリオ" pitchFamily="50" charset="-128"/>
              </a:rPr>
              <a:t>顧客のニーズ・課題</a:t>
            </a:r>
            <a:r>
              <a:rPr lang="en-US" altLang="ja-JP" sz="2000" dirty="0">
                <a:solidFill>
                  <a:srgbClr val="000099"/>
                </a:solidFill>
                <a:latin typeface="メイリオ" pitchFamily="50" charset="-128"/>
                <a:ea typeface="メイリオ" pitchFamily="50" charset="-128"/>
                <a:cs typeface="メイリオ" pitchFamily="50" charset="-128"/>
              </a:rPr>
              <a:t>】</a:t>
            </a:r>
          </a:p>
          <a:p>
            <a:pPr algn="l"/>
            <a:r>
              <a:rPr lang="en-US" altLang="ja-JP" sz="1800" dirty="0">
                <a:solidFill>
                  <a:srgbClr val="000099"/>
                </a:solidFill>
                <a:latin typeface="メイリオ" pitchFamily="50" charset="-128"/>
                <a:ea typeface="メイリオ" pitchFamily="50" charset="-128"/>
                <a:cs typeface="メイリオ" pitchFamily="50" charset="-128"/>
              </a:rPr>
              <a:t>SuperStream</a:t>
            </a:r>
            <a:r>
              <a:rPr lang="ja-JP" altLang="en-US" sz="1800" dirty="0" err="1">
                <a:solidFill>
                  <a:srgbClr val="000099"/>
                </a:solidFill>
                <a:latin typeface="メイリオ" pitchFamily="50" charset="-128"/>
                <a:ea typeface="メイリオ" pitchFamily="50" charset="-128"/>
                <a:cs typeface="メイリオ" pitchFamily="50" charset="-128"/>
              </a:rPr>
              <a:t>には</a:t>
            </a:r>
            <a:r>
              <a:rPr lang="ja-JP" altLang="en-US" sz="1800" dirty="0">
                <a:solidFill>
                  <a:srgbClr val="000099"/>
                </a:solidFill>
                <a:latin typeface="メイリオ" pitchFamily="50" charset="-128"/>
                <a:ea typeface="メイリオ" pitchFamily="50" charset="-128"/>
                <a:cs typeface="メイリオ" pitchFamily="50" charset="-128"/>
              </a:rPr>
              <a:t>各種帳票が充実しているが、</a:t>
            </a:r>
          </a:p>
          <a:p>
            <a:pPr algn="l"/>
            <a:r>
              <a:rPr lang="ja-JP" altLang="en-US" sz="1800" dirty="0">
                <a:solidFill>
                  <a:srgbClr val="000099"/>
                </a:solidFill>
                <a:latin typeface="メイリオ" pitchFamily="50" charset="-128"/>
                <a:ea typeface="メイリオ" pitchFamily="50" charset="-128"/>
                <a:cs typeface="メイリオ" pitchFamily="50" charset="-128"/>
              </a:rPr>
              <a:t>毎日チェックを行うようなものについては定時で自動送付できると便利。</a:t>
            </a:r>
          </a:p>
          <a:p>
            <a:pPr algn="l"/>
            <a:r>
              <a:rPr lang="ja-JP" altLang="en-US" sz="1800" dirty="0">
                <a:solidFill>
                  <a:srgbClr val="000099"/>
                </a:solidFill>
                <a:latin typeface="メイリオ" pitchFamily="50" charset="-128"/>
                <a:ea typeface="メイリオ" pitchFamily="50" charset="-128"/>
                <a:cs typeface="メイリオ" pitchFamily="50" charset="-128"/>
              </a:rPr>
              <a:t>また、経理だけでなく、営業など現場部門へのメール送信もできると便利。</a:t>
            </a:r>
          </a:p>
        </p:txBody>
      </p:sp>
      <p:sp>
        <p:nvSpPr>
          <p:cNvPr id="70662" name="Rectangle 5"/>
          <p:cNvSpPr>
            <a:spLocks noChangeArrowheads="1"/>
          </p:cNvSpPr>
          <p:nvPr/>
        </p:nvSpPr>
        <p:spPr bwMode="auto">
          <a:xfrm>
            <a:off x="395536" y="2560836"/>
            <a:ext cx="7200800" cy="1754326"/>
          </a:xfrm>
          <a:prstGeom prst="rect">
            <a:avLst/>
          </a:prstGeom>
          <a:noFill/>
          <a:ln w="9525">
            <a:noFill/>
            <a:miter lim="800000"/>
            <a:headEnd/>
            <a:tailEnd/>
          </a:ln>
        </p:spPr>
        <p:txBody>
          <a:bodyPr wrap="square">
            <a:spAutoFit/>
          </a:bodyPr>
          <a:lstStyle/>
          <a:p>
            <a:pPr algn="l"/>
            <a:r>
              <a:rPr lang="en-US" altLang="ja-JP" sz="1800" dirty="0">
                <a:solidFill>
                  <a:srgbClr val="000099"/>
                </a:solidFill>
                <a:latin typeface="メイリオ" pitchFamily="50" charset="-128"/>
                <a:ea typeface="メイリオ" pitchFamily="50" charset="-128"/>
                <a:cs typeface="メイリオ" pitchFamily="50" charset="-128"/>
              </a:rPr>
              <a:t>【</a:t>
            </a:r>
            <a:r>
              <a:rPr lang="ja-JP" altLang="en-US" sz="1800" dirty="0">
                <a:solidFill>
                  <a:srgbClr val="000099"/>
                </a:solidFill>
                <a:latin typeface="メイリオ" pitchFamily="50" charset="-128"/>
                <a:ea typeface="メイリオ" pitchFamily="50" charset="-128"/>
                <a:cs typeface="メイリオ" pitchFamily="50" charset="-128"/>
              </a:rPr>
              <a:t>例</a:t>
            </a:r>
            <a:r>
              <a:rPr lang="en-US" altLang="ja-JP" sz="1800" dirty="0">
                <a:solidFill>
                  <a:srgbClr val="000099"/>
                </a:solidFill>
                <a:latin typeface="メイリオ" pitchFamily="50" charset="-128"/>
                <a:ea typeface="メイリオ" pitchFamily="50" charset="-128"/>
                <a:cs typeface="メイリオ" pitchFamily="50" charset="-128"/>
              </a:rPr>
              <a:t>】</a:t>
            </a:r>
          </a:p>
          <a:p>
            <a:pPr algn="l"/>
            <a:r>
              <a:rPr lang="ja-JP" altLang="en-US" sz="1800" dirty="0">
                <a:solidFill>
                  <a:srgbClr val="000099"/>
                </a:solidFill>
                <a:latin typeface="メイリオ" pitchFamily="50" charset="-128"/>
                <a:ea typeface="メイリオ" pitchFamily="50" charset="-128"/>
                <a:cs typeface="メイリオ" pitchFamily="50" charset="-128"/>
              </a:rPr>
              <a:t>・「科目残高一覧」のエクセル出力を経理担当にメール送付</a:t>
            </a:r>
          </a:p>
          <a:p>
            <a:pPr algn="l"/>
            <a:r>
              <a:rPr lang="ja-JP" altLang="en-US" sz="1800" dirty="0">
                <a:solidFill>
                  <a:srgbClr val="000099"/>
                </a:solidFill>
                <a:latin typeface="メイリオ" pitchFamily="50" charset="-128"/>
                <a:ea typeface="メイリオ" pitchFamily="50" charset="-128"/>
                <a:cs typeface="メイリオ" pitchFamily="50" charset="-128"/>
              </a:rPr>
              <a:t>・「支払予定明細」のエクセル出力を購買担当者にメール送付</a:t>
            </a:r>
          </a:p>
          <a:p>
            <a:pPr algn="l"/>
            <a:r>
              <a:rPr lang="ja-JP" altLang="en-US" sz="1800" dirty="0">
                <a:solidFill>
                  <a:srgbClr val="000099"/>
                </a:solidFill>
                <a:latin typeface="メイリオ" pitchFamily="50" charset="-128"/>
                <a:ea typeface="メイリオ" pitchFamily="50" charset="-128"/>
                <a:cs typeface="メイリオ" pitchFamily="50" charset="-128"/>
              </a:rPr>
              <a:t>・「支払通知書」を仕入先にメール送付</a:t>
            </a:r>
          </a:p>
          <a:p>
            <a:pPr algn="l"/>
            <a:r>
              <a:rPr lang="ja-JP" altLang="en-US" sz="1800" dirty="0">
                <a:solidFill>
                  <a:srgbClr val="000099"/>
                </a:solidFill>
                <a:latin typeface="メイリオ" pitchFamily="50" charset="-128"/>
                <a:ea typeface="メイリオ" pitchFamily="50" charset="-128"/>
                <a:cs typeface="メイリオ" pitchFamily="50" charset="-128"/>
              </a:rPr>
              <a:t>・「振込予定（立替経費精算分）」を従業員にメール送付</a:t>
            </a:r>
          </a:p>
          <a:p>
            <a:pPr algn="l"/>
            <a:endParaRPr lang="en-US" altLang="ja-JP" sz="1800" dirty="0">
              <a:solidFill>
                <a:srgbClr val="000099"/>
              </a:solidFill>
              <a:latin typeface="メイリオ" pitchFamily="50" charset="-128"/>
              <a:ea typeface="メイリオ" pitchFamily="50" charset="-128"/>
              <a:cs typeface="メイリオ" pitchFamily="50" charset="-128"/>
            </a:endParaRPr>
          </a:p>
        </p:txBody>
      </p:sp>
      <p:sp>
        <p:nvSpPr>
          <p:cNvPr id="70663" name="Text Box 6"/>
          <p:cNvSpPr txBox="1">
            <a:spLocks noChangeArrowheads="1"/>
          </p:cNvSpPr>
          <p:nvPr/>
        </p:nvSpPr>
        <p:spPr bwMode="auto">
          <a:xfrm>
            <a:off x="179388" y="4653136"/>
            <a:ext cx="8713787" cy="1220788"/>
          </a:xfrm>
          <a:prstGeom prst="rect">
            <a:avLst/>
          </a:prstGeom>
          <a:noFill/>
          <a:ln w="9525" algn="ctr">
            <a:noFill/>
            <a:miter lim="800000"/>
            <a:headEnd/>
            <a:tailEnd/>
          </a:ln>
        </p:spPr>
        <p:txBody>
          <a:bodyPr>
            <a:spAutoFit/>
          </a:bodyPr>
          <a:lstStyle/>
          <a:p>
            <a:pPr algn="l"/>
            <a:r>
              <a:rPr lang="en-US" altLang="ja-JP" sz="2000" dirty="0">
                <a:solidFill>
                  <a:srgbClr val="336699"/>
                </a:solidFill>
                <a:latin typeface="メイリオ" pitchFamily="50" charset="-128"/>
                <a:ea typeface="メイリオ" pitchFamily="50" charset="-128"/>
                <a:cs typeface="メイリオ" pitchFamily="50" charset="-128"/>
              </a:rPr>
              <a:t>【</a:t>
            </a:r>
            <a:r>
              <a:rPr lang="en-US" altLang="ja-JP" sz="2000" b="1" i="1" dirty="0">
                <a:solidFill>
                  <a:srgbClr val="336699"/>
                </a:solidFill>
                <a:latin typeface="Times New Roman" pitchFamily="18" charset="0"/>
                <a:ea typeface="メイリオ" pitchFamily="50" charset="-128"/>
                <a:cs typeface="Times New Roman" pitchFamily="18" charset="0"/>
              </a:rPr>
              <a:t>SuperStream</a:t>
            </a:r>
            <a:r>
              <a:rPr lang="en-US" altLang="ja-JP" sz="2000" b="1" dirty="0">
                <a:solidFill>
                  <a:srgbClr val="336699"/>
                </a:solidFill>
                <a:latin typeface="Times New Roman" pitchFamily="18" charset="0"/>
                <a:ea typeface="メイリオ" pitchFamily="50" charset="-128"/>
                <a:cs typeface="Times New Roman" pitchFamily="18" charset="0"/>
              </a:rPr>
              <a:t>-connect</a:t>
            </a:r>
            <a:r>
              <a:rPr lang="en-US" altLang="ja-JP" sz="2000" b="1" dirty="0">
                <a:solidFill>
                  <a:srgbClr val="336699"/>
                </a:solidFill>
                <a:latin typeface="メイリオ" pitchFamily="50" charset="-128"/>
                <a:ea typeface="メイリオ" pitchFamily="50" charset="-128"/>
                <a:cs typeface="メイリオ" pitchFamily="50" charset="-128"/>
              </a:rPr>
              <a:t> </a:t>
            </a:r>
            <a:r>
              <a:rPr lang="ja-JP" altLang="en-US" sz="2000" dirty="0">
                <a:solidFill>
                  <a:srgbClr val="336699"/>
                </a:solidFill>
                <a:latin typeface="メイリオ" pitchFamily="50" charset="-128"/>
                <a:ea typeface="メイリオ" pitchFamily="50" charset="-128"/>
                <a:cs typeface="メイリオ" pitchFamily="50" charset="-128"/>
              </a:rPr>
              <a:t>で実現できること</a:t>
            </a:r>
            <a:r>
              <a:rPr lang="en-US" altLang="ja-JP" sz="2000" dirty="0">
                <a:solidFill>
                  <a:srgbClr val="336699"/>
                </a:solidFill>
                <a:latin typeface="メイリオ" pitchFamily="50" charset="-128"/>
                <a:ea typeface="メイリオ" pitchFamily="50" charset="-128"/>
                <a:cs typeface="メイリオ" pitchFamily="50" charset="-128"/>
              </a:rPr>
              <a:t>】</a:t>
            </a:r>
          </a:p>
          <a:p>
            <a:pPr algn="l"/>
            <a:r>
              <a:rPr lang="en-US" altLang="ja-JP" sz="1800" dirty="0">
                <a:solidFill>
                  <a:srgbClr val="336699"/>
                </a:solidFill>
                <a:latin typeface="メイリオ" pitchFamily="50" charset="-128"/>
                <a:ea typeface="メイリオ" pitchFamily="50" charset="-128"/>
                <a:cs typeface="メイリオ" pitchFamily="50" charset="-128"/>
              </a:rPr>
              <a:t>connect </a:t>
            </a:r>
            <a:r>
              <a:rPr lang="ja-JP" altLang="en-US" sz="1800" dirty="0">
                <a:solidFill>
                  <a:srgbClr val="336699"/>
                </a:solidFill>
                <a:latin typeface="メイリオ" pitchFamily="50" charset="-128"/>
                <a:ea typeface="メイリオ" pitchFamily="50" charset="-128"/>
                <a:cs typeface="メイリオ" pitchFamily="50" charset="-128"/>
              </a:rPr>
              <a:t>ならデータ出力とメール送信が可能</a:t>
            </a:r>
          </a:p>
          <a:p>
            <a:pPr algn="l"/>
            <a:r>
              <a:rPr lang="en-US" altLang="ja-JP" sz="1800" dirty="0">
                <a:solidFill>
                  <a:srgbClr val="336699"/>
                </a:solidFill>
                <a:latin typeface="メイリオ" pitchFamily="50" charset="-128"/>
                <a:ea typeface="メイリオ" pitchFamily="50" charset="-128"/>
                <a:cs typeface="メイリオ" pitchFamily="50" charset="-128"/>
              </a:rPr>
              <a:t>AP+</a:t>
            </a:r>
            <a:r>
              <a:rPr lang="ja-JP" altLang="en-US" sz="1800" dirty="0">
                <a:solidFill>
                  <a:srgbClr val="336699"/>
                </a:solidFill>
                <a:latin typeface="メイリオ" pitchFamily="50" charset="-128"/>
                <a:ea typeface="メイリオ" pitchFamily="50" charset="-128"/>
                <a:cs typeface="メイリオ" pitchFamily="50" charset="-128"/>
              </a:rPr>
              <a:t>レポートアダプタや</a:t>
            </a:r>
            <a:r>
              <a:rPr lang="en-US" altLang="ja-JP" sz="1800" dirty="0">
                <a:solidFill>
                  <a:srgbClr val="336699"/>
                </a:solidFill>
                <a:latin typeface="メイリオ" pitchFamily="50" charset="-128"/>
                <a:ea typeface="メイリオ" pitchFamily="50" charset="-128"/>
                <a:cs typeface="メイリオ" pitchFamily="50" charset="-128"/>
              </a:rPr>
              <a:t>CORE</a:t>
            </a:r>
            <a:r>
              <a:rPr lang="ja-JP" altLang="en-US" sz="1800" dirty="0">
                <a:solidFill>
                  <a:srgbClr val="336699"/>
                </a:solidFill>
                <a:latin typeface="メイリオ" pitchFamily="50" charset="-128"/>
                <a:ea typeface="メイリオ" pitchFamily="50" charset="-128"/>
                <a:cs typeface="メイリオ" pitchFamily="50" charset="-128"/>
              </a:rPr>
              <a:t>レポートアダプタの他、</a:t>
            </a:r>
            <a:r>
              <a:rPr lang="en-US" altLang="ja-JP" sz="1800" dirty="0">
                <a:solidFill>
                  <a:srgbClr val="336699"/>
                </a:solidFill>
                <a:latin typeface="メイリオ" pitchFamily="50" charset="-128"/>
                <a:ea typeface="メイリオ" pitchFamily="50" charset="-128"/>
                <a:cs typeface="メイリオ" pitchFamily="50" charset="-128"/>
              </a:rPr>
              <a:t>SQL</a:t>
            </a:r>
            <a:r>
              <a:rPr lang="ja-JP" altLang="en-US" sz="1800" dirty="0">
                <a:solidFill>
                  <a:srgbClr val="336699"/>
                </a:solidFill>
                <a:latin typeface="メイリオ" pitchFamily="50" charset="-128"/>
                <a:ea typeface="メイリオ" pitchFamily="50" charset="-128"/>
                <a:cs typeface="メイリオ" pitchFamily="50" charset="-128"/>
              </a:rPr>
              <a:t>検索も可能なので、</a:t>
            </a:r>
            <a:br>
              <a:rPr lang="ja-JP" altLang="en-US" sz="1800" dirty="0">
                <a:solidFill>
                  <a:srgbClr val="336699"/>
                </a:solidFill>
                <a:latin typeface="メイリオ" pitchFamily="50" charset="-128"/>
                <a:ea typeface="メイリオ" pitchFamily="50" charset="-128"/>
                <a:cs typeface="メイリオ" pitchFamily="50" charset="-128"/>
              </a:rPr>
            </a:br>
            <a:r>
              <a:rPr lang="ja-JP" altLang="en-US" sz="1800" dirty="0">
                <a:solidFill>
                  <a:srgbClr val="336699"/>
                </a:solidFill>
                <a:latin typeface="メイリオ" pitchFamily="50" charset="-128"/>
                <a:ea typeface="メイリオ" pitchFamily="50" charset="-128"/>
                <a:cs typeface="メイリオ" pitchFamily="50" charset="-128"/>
              </a:rPr>
              <a:t>理論上はどんなデータでも扱うことが可能。</a:t>
            </a:r>
          </a:p>
        </p:txBody>
      </p:sp>
      <p:sp>
        <p:nvSpPr>
          <p:cNvPr id="8"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利用例③　</a:t>
            </a:r>
            <a:r>
              <a:rPr lang="en-US" altLang="ja-JP" dirty="0" smtClean="0">
                <a:latin typeface="メイリオ" pitchFamily="50" charset="-128"/>
                <a:ea typeface="メイリオ" pitchFamily="50" charset="-128"/>
                <a:cs typeface="メイリオ" pitchFamily="50" charset="-128"/>
              </a:rPr>
              <a:t>AP+</a:t>
            </a:r>
            <a:r>
              <a:rPr lang="ja-JP" altLang="en-US" dirty="0" smtClean="0">
                <a:latin typeface="メイリオ" pitchFamily="50" charset="-128"/>
                <a:ea typeface="メイリオ" pitchFamily="50" charset="-128"/>
                <a:cs typeface="メイリオ" pitchFamily="50" charset="-128"/>
              </a:rPr>
              <a:t>のレポート結果を担当者にメール送信</a:t>
            </a:r>
            <a:br>
              <a:rPr lang="ja-JP" altLang="en-US" dirty="0" smtClean="0">
                <a:latin typeface="メイリオ" pitchFamily="50" charset="-128"/>
                <a:ea typeface="メイリオ" pitchFamily="50" charset="-128"/>
                <a:cs typeface="メイリオ" pitchFamily="50" charset="-128"/>
              </a:rPr>
            </a:b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dirty="0" smtClean="0">
                <a:latin typeface="メイリオ" pitchFamily="50" charset="-128"/>
                <a:ea typeface="メイリオ" pitchFamily="50" charset="-128"/>
                <a:cs typeface="メイリオ" pitchFamily="50" charset="-128"/>
              </a:rPr>
              <a:t>AP+</a:t>
            </a:r>
            <a:r>
              <a:rPr lang="ja-JP" altLang="en-US" sz="2000" dirty="0" smtClean="0">
                <a:latin typeface="メイリオ" pitchFamily="50" charset="-128"/>
                <a:ea typeface="メイリオ" pitchFamily="50" charset="-128"/>
                <a:cs typeface="メイリオ" pitchFamily="50" charset="-128"/>
              </a:rPr>
              <a:t>アダプタ の活用例）</a:t>
            </a:r>
          </a:p>
        </p:txBody>
      </p:sp>
      <p:pic>
        <p:nvPicPr>
          <p:cNvPr id="332803" name="Picture 3"/>
          <p:cNvPicPr>
            <a:picLocks noGrp="1" noChangeAspect="1" noChangeArrowheads="1"/>
          </p:cNvPicPr>
          <p:nvPr>
            <p:ph sz="half" idx="1"/>
          </p:nvPr>
        </p:nvPicPr>
        <p:blipFill>
          <a:blip r:embed="rId3" cstate="screen"/>
          <a:srcRect/>
          <a:stretch>
            <a:fillRect/>
          </a:stretch>
        </p:blipFill>
        <p:spPr>
          <a:xfrm>
            <a:off x="466725" y="1697038"/>
            <a:ext cx="4968875" cy="3316287"/>
          </a:xfrm>
          <a:ln>
            <a:solidFill>
              <a:schemeClr val="bg1">
                <a:lumMod val="65000"/>
              </a:schemeClr>
            </a:solidFill>
          </a:ln>
        </p:spPr>
      </p:pic>
      <p:pic>
        <p:nvPicPr>
          <p:cNvPr id="71684" name="Picture 7"/>
          <p:cNvPicPr>
            <a:picLocks noGrp="1" noChangeAspect="1" noChangeArrowheads="1"/>
          </p:cNvPicPr>
          <p:nvPr>
            <p:ph sz="half" idx="2"/>
          </p:nvPr>
        </p:nvPicPr>
        <p:blipFill>
          <a:blip r:embed="rId4" cstate="screen"/>
          <a:srcRect/>
          <a:stretch>
            <a:fillRect/>
          </a:stretch>
        </p:blipFill>
        <p:spPr>
          <a:xfrm>
            <a:off x="5003800" y="2565400"/>
            <a:ext cx="2778125" cy="3095625"/>
          </a:xfrm>
          <a:noFill/>
        </p:spPr>
      </p:pic>
      <p:sp>
        <p:nvSpPr>
          <p:cNvPr id="71685" name="スライド番号プレースホルダ 5"/>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50F61ECB-9825-4BF3-8113-9F5511029429}" type="slidenum">
              <a:rPr lang="en-US" altLang="ja-JP" smtClean="0">
                <a:ea typeface="ＭＳ Ｐゴシック" charset="-128"/>
              </a:rPr>
              <a:pPr/>
              <a:t>58</a:t>
            </a:fld>
            <a:endParaRPr lang="en-US" altLang="ja-JP" smtClean="0">
              <a:ea typeface="ＭＳ Ｐゴシック" charset="-128"/>
            </a:endParaRPr>
          </a:p>
        </p:txBody>
      </p:sp>
      <p:sp>
        <p:nvSpPr>
          <p:cNvPr id="71686" name="Text Box 4"/>
          <p:cNvSpPr txBox="1">
            <a:spLocks noChangeArrowheads="1"/>
          </p:cNvSpPr>
          <p:nvPr/>
        </p:nvSpPr>
        <p:spPr bwMode="auto">
          <a:xfrm>
            <a:off x="179388" y="1196975"/>
            <a:ext cx="8172450" cy="396875"/>
          </a:xfrm>
          <a:prstGeom prst="rect">
            <a:avLst/>
          </a:prstGeom>
          <a:noFill/>
          <a:ln w="9525" algn="ctr">
            <a:noFill/>
            <a:miter lim="800000"/>
            <a:headEnd/>
            <a:tailEnd/>
          </a:ln>
        </p:spPr>
        <p:txBody>
          <a:bodyPr>
            <a:spAutoFit/>
          </a:bodyPr>
          <a:lstStyle/>
          <a:p>
            <a:pPr algn="l"/>
            <a:r>
              <a:rPr lang="en-US" altLang="ja-JP" sz="2000" b="1" dirty="0">
                <a:solidFill>
                  <a:srgbClr val="000099"/>
                </a:solidFill>
                <a:latin typeface="メイリオ" pitchFamily="50" charset="-128"/>
                <a:ea typeface="メイリオ" pitchFamily="50" charset="-128"/>
                <a:cs typeface="メイリオ" pitchFamily="50" charset="-128"/>
              </a:rPr>
              <a:t>【</a:t>
            </a:r>
            <a:r>
              <a:rPr lang="en-US" altLang="ja-JP" sz="2000" b="1" i="1" dirty="0">
                <a:solidFill>
                  <a:srgbClr val="000099"/>
                </a:solidFill>
                <a:latin typeface="Times New Roman" pitchFamily="18" charset="0"/>
                <a:ea typeface="メイリオ" pitchFamily="50" charset="-128"/>
                <a:cs typeface="Times New Roman" pitchFamily="18" charset="0"/>
              </a:rPr>
              <a:t>SuperStream</a:t>
            </a:r>
            <a:r>
              <a:rPr lang="en-US" altLang="ja-JP" sz="2000" b="1" dirty="0">
                <a:solidFill>
                  <a:srgbClr val="000099"/>
                </a:solidFill>
                <a:latin typeface="Times New Roman" pitchFamily="18" charset="0"/>
                <a:ea typeface="メイリオ" pitchFamily="50" charset="-128"/>
                <a:cs typeface="Times New Roman" pitchFamily="18" charset="0"/>
              </a:rPr>
              <a:t>-connect</a:t>
            </a:r>
            <a:r>
              <a:rPr lang="en-US" altLang="ja-JP" sz="2000" b="1" dirty="0">
                <a:solidFill>
                  <a:srgbClr val="000099"/>
                </a:solidFill>
                <a:latin typeface="メイリオ" pitchFamily="50" charset="-128"/>
                <a:ea typeface="メイリオ" pitchFamily="50" charset="-128"/>
                <a:cs typeface="メイリオ" pitchFamily="50" charset="-128"/>
              </a:rPr>
              <a:t> </a:t>
            </a:r>
            <a:r>
              <a:rPr lang="ja-JP" altLang="en-US" sz="2000" dirty="0">
                <a:solidFill>
                  <a:srgbClr val="000099"/>
                </a:solidFill>
                <a:latin typeface="メイリオ" pitchFamily="50" charset="-128"/>
                <a:ea typeface="メイリオ" pitchFamily="50" charset="-128"/>
                <a:cs typeface="メイリオ" pitchFamily="50" charset="-128"/>
              </a:rPr>
              <a:t>のスクリプト定義画面</a:t>
            </a:r>
            <a:r>
              <a:rPr lang="en-US" altLang="ja-JP" sz="2000" b="1" dirty="0">
                <a:solidFill>
                  <a:srgbClr val="000099"/>
                </a:solidFill>
                <a:latin typeface="メイリオ" pitchFamily="50" charset="-128"/>
                <a:ea typeface="メイリオ" pitchFamily="50" charset="-128"/>
                <a:cs typeface="メイリオ" pitchFamily="50" charset="-128"/>
              </a:rPr>
              <a:t>】</a:t>
            </a:r>
          </a:p>
        </p:txBody>
      </p:sp>
      <p:sp>
        <p:nvSpPr>
          <p:cNvPr id="71687" name="AutoShape 5"/>
          <p:cNvSpPr>
            <a:spLocks noChangeArrowheads="1"/>
          </p:cNvSpPr>
          <p:nvPr/>
        </p:nvSpPr>
        <p:spPr bwMode="auto">
          <a:xfrm>
            <a:off x="755650" y="2133600"/>
            <a:ext cx="1295400" cy="1830388"/>
          </a:xfrm>
          <a:prstGeom prst="roundRect">
            <a:avLst>
              <a:gd name="adj" fmla="val 16667"/>
            </a:avLst>
          </a:prstGeom>
          <a:noFill/>
          <a:ln w="38100" algn="ctr">
            <a:solidFill>
              <a:srgbClr val="0000FF"/>
            </a:solidFill>
            <a:round/>
            <a:headEnd/>
            <a:tailEnd/>
          </a:ln>
        </p:spPr>
        <p:txBody>
          <a:bodyPr anchor="ctr">
            <a:spAutoFit/>
          </a:bodyPr>
          <a:lstStyle/>
          <a:p>
            <a:endParaRPr lang="ja-JP" altLang="en-US"/>
          </a:p>
        </p:txBody>
      </p:sp>
      <p:sp>
        <p:nvSpPr>
          <p:cNvPr id="332806" name="AutoShape 6"/>
          <p:cNvSpPr>
            <a:spLocks noChangeArrowheads="1"/>
          </p:cNvSpPr>
          <p:nvPr/>
        </p:nvSpPr>
        <p:spPr bwMode="auto">
          <a:xfrm>
            <a:off x="2268538" y="1989138"/>
            <a:ext cx="4175125" cy="504825"/>
          </a:xfrm>
          <a:prstGeom prst="wedgeRoundRectCallout">
            <a:avLst>
              <a:gd name="adj1" fmla="val -67185"/>
              <a:gd name="adj2" fmla="val 157861"/>
              <a:gd name="adj3" fmla="val 16667"/>
            </a:avLst>
          </a:prstGeom>
          <a:ln>
            <a:headEnd/>
            <a:tailEnd/>
          </a:ln>
        </p:spPr>
        <p:style>
          <a:lnRef idx="1">
            <a:schemeClr val="accent3"/>
          </a:lnRef>
          <a:fillRef idx="2">
            <a:schemeClr val="accent3"/>
          </a:fillRef>
          <a:effectRef idx="1">
            <a:schemeClr val="accent3"/>
          </a:effectRef>
          <a:fontRef idx="minor">
            <a:schemeClr val="dk1"/>
          </a:fontRef>
        </p:style>
        <p:txBody>
          <a:bodyPr/>
          <a:lstStyle/>
          <a:p>
            <a:pPr algn="l">
              <a:defRPr/>
            </a:pPr>
            <a:r>
              <a:rPr lang="en-US" altLang="ja-JP" sz="1200" dirty="0">
                <a:solidFill>
                  <a:schemeClr val="tx1"/>
                </a:solidFill>
                <a:latin typeface="メイリオ" pitchFamily="50" charset="-128"/>
                <a:ea typeface="メイリオ" pitchFamily="50" charset="-128"/>
                <a:cs typeface="メイリオ" pitchFamily="50" charset="-128"/>
              </a:rPr>
              <a:t>TIPS</a:t>
            </a:r>
          </a:p>
          <a:p>
            <a:pPr algn="l">
              <a:defRPr/>
            </a:pPr>
            <a:r>
              <a:rPr lang="ja-JP" altLang="en-US" sz="1200" dirty="0">
                <a:solidFill>
                  <a:schemeClr val="tx1"/>
                </a:solidFill>
                <a:latin typeface="メイリオ" pitchFamily="50" charset="-128"/>
                <a:ea typeface="メイリオ" pitchFamily="50" charset="-128"/>
                <a:cs typeface="メイリオ" pitchFamily="50" charset="-128"/>
              </a:rPr>
              <a:t>変数を使って、前月分を取得するよう設定する場合の例</a:t>
            </a:r>
            <a:endParaRPr lang="ja-JP" altLang="en-US" sz="1000" dirty="0">
              <a:solidFill>
                <a:schemeClr val="tx1"/>
              </a:solidFill>
              <a:latin typeface="メイリオ" pitchFamily="50" charset="-128"/>
              <a:ea typeface="メイリオ" pitchFamily="50" charset="-128"/>
              <a:cs typeface="メイリオ" pitchFamily="50" charset="-128"/>
            </a:endParaRPr>
          </a:p>
        </p:txBody>
      </p:sp>
      <p:sp>
        <p:nvSpPr>
          <p:cNvPr id="10"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ja-JP" altLang="en-US" dirty="0" smtClean="0">
                <a:latin typeface="メイリオ" pitchFamily="50" charset="-128"/>
                <a:ea typeface="メイリオ" pitchFamily="50" charset="-128"/>
                <a:cs typeface="メイリオ" pitchFamily="50" charset="-128"/>
              </a:rPr>
              <a:t>利用例③　</a:t>
            </a:r>
            <a:r>
              <a:rPr lang="en-US" altLang="ja-JP" dirty="0" smtClean="0">
                <a:latin typeface="メイリオ" pitchFamily="50" charset="-128"/>
                <a:ea typeface="メイリオ" pitchFamily="50" charset="-128"/>
                <a:cs typeface="メイリオ" pitchFamily="50" charset="-128"/>
              </a:rPr>
              <a:t>AP+</a:t>
            </a:r>
            <a:r>
              <a:rPr lang="ja-JP" altLang="en-US" dirty="0" smtClean="0">
                <a:latin typeface="メイリオ" pitchFamily="50" charset="-128"/>
                <a:ea typeface="メイリオ" pitchFamily="50" charset="-128"/>
                <a:cs typeface="メイリオ" pitchFamily="50" charset="-128"/>
              </a:rPr>
              <a:t>のレポート結果を担当者にメール送信</a:t>
            </a:r>
            <a:br>
              <a:rPr lang="ja-JP" altLang="en-US" dirty="0" smtClean="0">
                <a:latin typeface="メイリオ" pitchFamily="50" charset="-128"/>
                <a:ea typeface="メイリオ" pitchFamily="50" charset="-128"/>
                <a:cs typeface="メイリオ" pitchFamily="50" charset="-128"/>
              </a:rPr>
            </a:br>
            <a:r>
              <a:rPr lang="ja-JP" altLang="en-US" sz="2000" dirty="0" smtClean="0">
                <a:latin typeface="メイリオ" pitchFamily="50" charset="-128"/>
                <a:ea typeface="メイリオ" pitchFamily="50" charset="-128"/>
                <a:cs typeface="メイリオ" pitchFamily="50" charset="-128"/>
              </a:rPr>
              <a:t>（</a:t>
            </a:r>
            <a:r>
              <a:rPr lang="en-US" altLang="ja-JP" sz="2000" b="1" i="1" dirty="0" smtClean="0">
                <a:latin typeface="Times New Roman" pitchFamily="18" charset="0"/>
                <a:ea typeface="メイリオ" pitchFamily="50" charset="-128"/>
                <a:cs typeface="Times New Roman" pitchFamily="18" charset="0"/>
              </a:rPr>
              <a:t>SuperStream</a:t>
            </a:r>
            <a:r>
              <a:rPr lang="en-US" altLang="ja-JP" sz="2000" b="1" dirty="0" smtClean="0">
                <a:latin typeface="Times New Roman" pitchFamily="18" charset="0"/>
                <a:ea typeface="メイリオ" pitchFamily="50" charset="-128"/>
                <a:cs typeface="Times New Roman" pitchFamily="18" charset="0"/>
              </a:rPr>
              <a:t>-connect</a:t>
            </a:r>
            <a:r>
              <a:rPr lang="en-US" altLang="ja-JP" sz="2000" dirty="0" smtClean="0">
                <a:latin typeface="メイリオ" pitchFamily="50" charset="-128"/>
                <a:ea typeface="メイリオ" pitchFamily="50" charset="-128"/>
                <a:cs typeface="メイリオ" pitchFamily="50" charset="-128"/>
              </a:rPr>
              <a:t> </a:t>
            </a:r>
            <a:r>
              <a:rPr lang="ja-JP" altLang="en-US" sz="2000" dirty="0" smtClean="0">
                <a:latin typeface="メイリオ" pitchFamily="50" charset="-128"/>
                <a:ea typeface="メイリオ" pitchFamily="50" charset="-128"/>
                <a:cs typeface="メイリオ" pitchFamily="50" charset="-128"/>
              </a:rPr>
              <a:t>と </a:t>
            </a:r>
            <a:r>
              <a:rPr lang="en-US" altLang="ja-JP" sz="2000" dirty="0" smtClean="0">
                <a:latin typeface="メイリオ" pitchFamily="50" charset="-128"/>
                <a:ea typeface="メイリオ" pitchFamily="50" charset="-128"/>
                <a:cs typeface="メイリオ" pitchFamily="50" charset="-128"/>
              </a:rPr>
              <a:t>AP+</a:t>
            </a:r>
            <a:r>
              <a:rPr lang="ja-JP" altLang="en-US" sz="2000" dirty="0" smtClean="0">
                <a:latin typeface="メイリオ" pitchFamily="50" charset="-128"/>
                <a:ea typeface="メイリオ" pitchFamily="50" charset="-128"/>
                <a:cs typeface="メイリオ" pitchFamily="50" charset="-128"/>
              </a:rPr>
              <a:t>アダプタ の活用例）</a:t>
            </a:r>
          </a:p>
        </p:txBody>
      </p:sp>
      <p:pic>
        <p:nvPicPr>
          <p:cNvPr id="72707" name="Picture 3"/>
          <p:cNvPicPr>
            <a:picLocks noGrp="1" noChangeAspect="1" noChangeArrowheads="1"/>
          </p:cNvPicPr>
          <p:nvPr>
            <p:ph sz="half" idx="1"/>
          </p:nvPr>
        </p:nvPicPr>
        <p:blipFill>
          <a:blip r:embed="rId3" cstate="screen"/>
          <a:srcRect/>
          <a:stretch>
            <a:fillRect/>
          </a:stretch>
        </p:blipFill>
        <p:spPr>
          <a:xfrm>
            <a:off x="503238" y="2747963"/>
            <a:ext cx="3989387" cy="3395662"/>
          </a:xfrm>
          <a:noFill/>
        </p:spPr>
      </p:pic>
      <p:pic>
        <p:nvPicPr>
          <p:cNvPr id="72708" name="Picture 6"/>
          <p:cNvPicPr>
            <a:picLocks noGrp="1" noChangeAspect="1" noChangeArrowheads="1"/>
          </p:cNvPicPr>
          <p:nvPr>
            <p:ph sz="half" idx="2"/>
          </p:nvPr>
        </p:nvPicPr>
        <p:blipFill>
          <a:blip r:embed="rId4" cstate="screen"/>
          <a:srcRect/>
          <a:stretch>
            <a:fillRect/>
          </a:stretch>
        </p:blipFill>
        <p:spPr>
          <a:xfrm>
            <a:off x="4645025" y="2851150"/>
            <a:ext cx="3990975" cy="3190875"/>
          </a:xfrm>
          <a:noFill/>
        </p:spPr>
      </p:pic>
      <p:sp>
        <p:nvSpPr>
          <p:cNvPr id="72709" name="スライド番号プレースホルダ 5"/>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8301C43C-8940-4C8D-9124-BBFD35CB6B98}" type="slidenum">
              <a:rPr lang="en-US" altLang="ja-JP" smtClean="0">
                <a:ea typeface="ＭＳ Ｐゴシック" charset="-128"/>
              </a:rPr>
              <a:pPr/>
              <a:t>59</a:t>
            </a:fld>
            <a:endParaRPr lang="en-US" altLang="ja-JP" smtClean="0">
              <a:ea typeface="ＭＳ Ｐゴシック" charset="-128"/>
            </a:endParaRPr>
          </a:p>
        </p:txBody>
      </p:sp>
      <p:sp>
        <p:nvSpPr>
          <p:cNvPr id="72710" name="Text Box 4"/>
          <p:cNvSpPr txBox="1">
            <a:spLocks noChangeArrowheads="1"/>
          </p:cNvSpPr>
          <p:nvPr/>
        </p:nvSpPr>
        <p:spPr bwMode="auto">
          <a:xfrm>
            <a:off x="179388" y="1292225"/>
            <a:ext cx="8532812" cy="1311275"/>
          </a:xfrm>
          <a:prstGeom prst="rect">
            <a:avLst/>
          </a:prstGeom>
          <a:noFill/>
          <a:ln w="9525" algn="ctr">
            <a:noFill/>
            <a:miter lim="800000"/>
            <a:headEnd/>
            <a:tailEnd/>
          </a:ln>
        </p:spPr>
        <p:txBody>
          <a:bodyPr>
            <a:spAutoFit/>
          </a:bodyPr>
          <a:lstStyle/>
          <a:p>
            <a:pPr algn="l"/>
            <a:r>
              <a:rPr lang="en-US" altLang="ja-JP" sz="2000" dirty="0">
                <a:solidFill>
                  <a:srgbClr val="000099"/>
                </a:solidFill>
                <a:latin typeface="メイリオ" pitchFamily="50" charset="-128"/>
                <a:ea typeface="メイリオ" pitchFamily="50" charset="-128"/>
                <a:cs typeface="メイリオ" pitchFamily="50" charset="-128"/>
              </a:rPr>
              <a:t>【</a:t>
            </a:r>
            <a:r>
              <a:rPr lang="en-US" altLang="ja-JP" sz="2000" b="1" i="1" dirty="0">
                <a:solidFill>
                  <a:srgbClr val="000099"/>
                </a:solidFill>
                <a:latin typeface="Times New Roman" pitchFamily="18" charset="0"/>
                <a:ea typeface="メイリオ" pitchFamily="50" charset="-128"/>
                <a:cs typeface="Times New Roman" pitchFamily="18" charset="0"/>
              </a:rPr>
              <a:t>SuperStream</a:t>
            </a:r>
            <a:r>
              <a:rPr lang="en-US" altLang="ja-JP" sz="2000" b="1" dirty="0">
                <a:solidFill>
                  <a:srgbClr val="000099"/>
                </a:solidFill>
                <a:latin typeface="Times New Roman" pitchFamily="18" charset="0"/>
                <a:ea typeface="メイリオ" pitchFamily="50" charset="-128"/>
                <a:cs typeface="Times New Roman" pitchFamily="18" charset="0"/>
              </a:rPr>
              <a:t>-connect</a:t>
            </a:r>
            <a:r>
              <a:rPr lang="en-US" altLang="ja-JP" sz="2000" dirty="0">
                <a:solidFill>
                  <a:srgbClr val="000099"/>
                </a:solidFill>
                <a:latin typeface="メイリオ" pitchFamily="50" charset="-128"/>
                <a:ea typeface="メイリオ" pitchFamily="50" charset="-128"/>
                <a:cs typeface="メイリオ" pitchFamily="50" charset="-128"/>
              </a:rPr>
              <a:t> </a:t>
            </a:r>
            <a:r>
              <a:rPr lang="ja-JP" altLang="en-US" sz="2000" dirty="0">
                <a:solidFill>
                  <a:srgbClr val="000099"/>
                </a:solidFill>
                <a:latin typeface="メイリオ" pitchFamily="50" charset="-128"/>
                <a:ea typeface="メイリオ" pitchFamily="50" charset="-128"/>
                <a:cs typeface="メイリオ" pitchFamily="50" charset="-128"/>
              </a:rPr>
              <a:t>利用時の運用イメージ</a:t>
            </a:r>
            <a:r>
              <a:rPr lang="en-US" altLang="ja-JP" sz="2000" dirty="0">
                <a:solidFill>
                  <a:srgbClr val="000099"/>
                </a:solidFill>
                <a:latin typeface="メイリオ" pitchFamily="50" charset="-128"/>
                <a:ea typeface="メイリオ" pitchFamily="50" charset="-128"/>
                <a:cs typeface="メイリオ" pitchFamily="50" charset="-128"/>
              </a:rPr>
              <a:t>】</a:t>
            </a:r>
          </a:p>
          <a:p>
            <a:pPr algn="l"/>
            <a:endParaRPr lang="en-US" altLang="ja-JP" sz="2000" dirty="0">
              <a:solidFill>
                <a:srgbClr val="000099"/>
              </a:solidFill>
              <a:latin typeface="メイリオ" pitchFamily="50" charset="-128"/>
              <a:ea typeface="メイリオ" pitchFamily="50" charset="-128"/>
              <a:cs typeface="メイリオ" pitchFamily="50" charset="-128"/>
            </a:endParaRPr>
          </a:p>
          <a:p>
            <a:pPr algn="l"/>
            <a:r>
              <a:rPr lang="ja-JP" altLang="en-US" sz="2000" dirty="0">
                <a:solidFill>
                  <a:srgbClr val="000099"/>
                </a:solidFill>
                <a:latin typeface="メイリオ" pitchFamily="50" charset="-128"/>
                <a:ea typeface="メイリオ" pitchFamily="50" charset="-128"/>
                <a:cs typeface="メイリオ" pitchFamily="50" charset="-128"/>
              </a:rPr>
              <a:t>サーバー側でスケジュール自動実行されるので人手の管理は一切不要。</a:t>
            </a:r>
          </a:p>
          <a:p>
            <a:pPr algn="l"/>
            <a:r>
              <a:rPr lang="ja-JP" altLang="en-US" sz="2000" dirty="0">
                <a:solidFill>
                  <a:srgbClr val="000099"/>
                </a:solidFill>
                <a:latin typeface="メイリオ" pitchFamily="50" charset="-128"/>
                <a:ea typeface="メイリオ" pitchFamily="50" charset="-128"/>
                <a:cs typeface="メイリオ" pitchFamily="50" charset="-128"/>
              </a:rPr>
              <a:t>担当者は自動通知メールを受信して見るだけ。</a:t>
            </a:r>
          </a:p>
        </p:txBody>
      </p:sp>
      <p:grpSp>
        <p:nvGrpSpPr>
          <p:cNvPr id="72712" name="グループ化 8"/>
          <p:cNvGrpSpPr>
            <a:grpSpLocks/>
          </p:cNvGrpSpPr>
          <p:nvPr/>
        </p:nvGrpSpPr>
        <p:grpSpPr bwMode="auto">
          <a:xfrm>
            <a:off x="3597275" y="4868863"/>
            <a:ext cx="1335088" cy="1743075"/>
            <a:chOff x="7629030" y="1268760"/>
            <a:chExt cx="1335458" cy="1743075"/>
          </a:xfrm>
        </p:grpSpPr>
        <p:pic>
          <p:nvPicPr>
            <p:cNvPr id="72714" name="Picture 10" descr="logo_base_human_norm01"/>
            <p:cNvPicPr>
              <a:picLocks noChangeAspect="1" noChangeArrowheads="1"/>
            </p:cNvPicPr>
            <p:nvPr/>
          </p:nvPicPr>
          <p:blipFill>
            <a:blip r:embed="rId5" cstate="screen"/>
            <a:srcRect/>
            <a:stretch>
              <a:fillRect/>
            </a:stretch>
          </p:blipFill>
          <p:spPr bwMode="auto">
            <a:xfrm>
              <a:off x="7629030" y="1700808"/>
              <a:ext cx="759393" cy="1311027"/>
            </a:xfrm>
            <a:prstGeom prst="rect">
              <a:avLst/>
            </a:prstGeom>
            <a:noFill/>
            <a:ln w="9525">
              <a:noFill/>
              <a:miter lim="800000"/>
              <a:headEnd/>
              <a:tailEnd/>
            </a:ln>
          </p:spPr>
        </p:pic>
        <p:sp>
          <p:nvSpPr>
            <p:cNvPr id="11" name="円形吹き出し 10"/>
            <p:cNvSpPr/>
            <p:nvPr/>
          </p:nvSpPr>
          <p:spPr>
            <a:xfrm>
              <a:off x="8316608" y="1268760"/>
              <a:ext cx="647880" cy="576262"/>
            </a:xfrm>
            <a:prstGeom prst="wedgeEllipseCallout">
              <a:avLst>
                <a:gd name="adj1" fmla="val -41997"/>
                <a:gd name="adj2" fmla="val 61117"/>
              </a:avLst>
            </a:prstGeom>
          </p:spPr>
          <p:style>
            <a:lnRef idx="1">
              <a:schemeClr val="accent1"/>
            </a:lnRef>
            <a:fillRef idx="2">
              <a:schemeClr val="accent1"/>
            </a:fillRef>
            <a:effectRef idx="1">
              <a:schemeClr val="accent1"/>
            </a:effectRef>
            <a:fontRef idx="minor">
              <a:schemeClr val="dk1"/>
            </a:fontRef>
          </p:style>
          <p:txBody>
            <a:bodyPr anchor="ctr"/>
            <a:lstStyle/>
            <a:p>
              <a:pPr>
                <a:defRPr/>
              </a:pPr>
              <a:r>
                <a:rPr lang="ja-JP" altLang="en-US" sz="1500" b="1" dirty="0">
                  <a:latin typeface="メイリオ" pitchFamily="50" charset="-128"/>
                  <a:ea typeface="メイリオ" pitchFamily="50" charset="-128"/>
                  <a:cs typeface="メイリオ" pitchFamily="50" charset="-128"/>
                </a:rPr>
                <a:t>♪</a:t>
              </a:r>
            </a:p>
          </p:txBody>
        </p:sp>
      </p:grpSp>
      <p:pic>
        <p:nvPicPr>
          <p:cNvPr id="72713" name="Picture 2"/>
          <p:cNvPicPr>
            <a:picLocks noChangeAspect="1" noChangeArrowheads="1"/>
          </p:cNvPicPr>
          <p:nvPr/>
        </p:nvPicPr>
        <p:blipFill>
          <a:blip r:embed="rId6" cstate="screen"/>
          <a:srcRect/>
          <a:stretch>
            <a:fillRect/>
          </a:stretch>
        </p:blipFill>
        <p:spPr bwMode="auto">
          <a:xfrm>
            <a:off x="3956050" y="5805488"/>
            <a:ext cx="642938" cy="642937"/>
          </a:xfrm>
          <a:prstGeom prst="rect">
            <a:avLst/>
          </a:prstGeom>
          <a:noFill/>
          <a:ln w="9525">
            <a:noFill/>
            <a:miter lim="800000"/>
            <a:headEnd/>
            <a:tailEnd/>
          </a:ln>
        </p:spPr>
      </p:pic>
      <p:sp>
        <p:nvSpPr>
          <p:cNvPr id="12"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p:txBody>
          <a:bodyPr/>
          <a:lstStyle/>
          <a:p>
            <a:pPr eaLnBrk="1" hangingPunct="1"/>
            <a:r>
              <a:rPr lang="en-US" altLang="ja-JP" b="1" i="1" dirty="0" smtClean="0">
                <a:latin typeface="Times New Roman" pitchFamily="18" charset="0"/>
              </a:rPr>
              <a:t>SuperStream</a:t>
            </a:r>
            <a:r>
              <a:rPr lang="en-US" altLang="ja-JP" b="1" dirty="0" smtClean="0">
                <a:latin typeface="Times New Roman" pitchFamily="18" charset="0"/>
              </a:rPr>
              <a:t>-connect</a:t>
            </a:r>
            <a:r>
              <a:rPr lang="en-US" altLang="ja-JP" dirty="0" smtClean="0">
                <a:latin typeface="メイリオ" pitchFamily="50" charset="-128"/>
                <a:ea typeface="メイリオ" pitchFamily="50" charset="-128"/>
                <a:cs typeface="メイリオ" pitchFamily="50" charset="-128"/>
              </a:rPr>
              <a:t> </a:t>
            </a:r>
            <a:r>
              <a:rPr lang="ja-JP" altLang="en-US" dirty="0" smtClean="0">
                <a:latin typeface="メイリオ" pitchFamily="50" charset="-128"/>
                <a:ea typeface="メイリオ" pitchFamily="50" charset="-128"/>
                <a:cs typeface="メイリオ" pitchFamily="50" charset="-128"/>
              </a:rPr>
              <a:t>の特長</a:t>
            </a:r>
            <a:br>
              <a:rPr lang="ja-JP" altLang="en-US" dirty="0" smtClean="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　～ 開発コストと保守運用コストの軽減 ～</a:t>
            </a:r>
          </a:p>
        </p:txBody>
      </p:sp>
      <p:sp>
        <p:nvSpPr>
          <p:cNvPr id="18435" name="Rectangle 2"/>
          <p:cNvSpPr>
            <a:spLocks noGrp="1" noChangeArrowheads="1"/>
          </p:cNvSpPr>
          <p:nvPr>
            <p:ph idx="1"/>
          </p:nvPr>
        </p:nvSpPr>
        <p:spPr>
          <a:xfrm>
            <a:off x="611560" y="2771775"/>
            <a:ext cx="7889503" cy="3443288"/>
          </a:xfrm>
          <a:solidFill>
            <a:schemeClr val="bg1"/>
          </a:solidFill>
          <a:ln w="28575">
            <a:solidFill>
              <a:srgbClr val="808080"/>
            </a:solidFill>
          </a:ln>
        </p:spPr>
        <p:txBody>
          <a:bodyPr wrap="none" lIns="144000"/>
          <a:lstStyle/>
          <a:p>
            <a:pPr marL="342900" indent="-342900" eaLnBrk="1" hangingPunct="1">
              <a:lnSpc>
                <a:spcPct val="115000"/>
              </a:lnSpc>
              <a:buFont typeface="Wingdings" pitchFamily="2" charset="2"/>
              <a:buNone/>
            </a:pPr>
            <a:r>
              <a:rPr lang="en-US" altLang="ja-JP" sz="2000" dirty="0" smtClean="0">
                <a:solidFill>
                  <a:srgbClr val="0000FF"/>
                </a:solidFill>
                <a:latin typeface="メイリオ" pitchFamily="50" charset="-128"/>
                <a:ea typeface="メイリオ" pitchFamily="50" charset="-128"/>
                <a:cs typeface="メイリオ" pitchFamily="50" charset="-128"/>
              </a:rPr>
              <a:t>1. </a:t>
            </a:r>
            <a:r>
              <a:rPr lang="ja-JP" altLang="en-US" sz="2000" dirty="0" smtClean="0">
                <a:solidFill>
                  <a:srgbClr val="0000FF"/>
                </a:solidFill>
                <a:latin typeface="メイリオ" pitchFamily="50" charset="-128"/>
                <a:ea typeface="メイリオ" pitchFamily="50" charset="-128"/>
                <a:cs typeface="メイリオ" pitchFamily="50" charset="-128"/>
              </a:rPr>
              <a:t>連携部分の開発時の生産性が高い</a:t>
            </a:r>
          </a:p>
          <a:p>
            <a:pPr marL="342900" indent="-342900" eaLnBrk="1" hangingPunct="1">
              <a:lnSpc>
                <a:spcPct val="115000"/>
              </a:lnSpc>
              <a:buFont typeface="Wingdings" pitchFamily="2" charset="2"/>
              <a:buNone/>
            </a:pPr>
            <a:r>
              <a:rPr lang="ja-JP" altLang="en-US" sz="2000" dirty="0" smtClean="0">
                <a:solidFill>
                  <a:srgbClr val="FF6600"/>
                </a:solidFill>
                <a:latin typeface="メイリオ" pitchFamily="50" charset="-128"/>
                <a:ea typeface="メイリオ" pitchFamily="50" charset="-128"/>
                <a:cs typeface="メイリオ" pitchFamily="50" charset="-128"/>
              </a:rPr>
              <a:t>　　　　⇒ノンプログラミングでシステム連携を構築</a:t>
            </a:r>
          </a:p>
          <a:p>
            <a:pPr marL="342900" indent="-342900" eaLnBrk="1" hangingPunct="1">
              <a:lnSpc>
                <a:spcPct val="115000"/>
              </a:lnSpc>
              <a:buFont typeface="Wingdings" pitchFamily="2" charset="2"/>
              <a:buNone/>
            </a:pPr>
            <a:r>
              <a:rPr lang="en-US" altLang="ja-JP" sz="2000" dirty="0" smtClean="0">
                <a:solidFill>
                  <a:srgbClr val="0000FF"/>
                </a:solidFill>
                <a:latin typeface="メイリオ" pitchFamily="50" charset="-128"/>
                <a:ea typeface="メイリオ" pitchFamily="50" charset="-128"/>
                <a:cs typeface="メイリオ" pitchFamily="50" charset="-128"/>
              </a:rPr>
              <a:t>2. </a:t>
            </a:r>
            <a:r>
              <a:rPr lang="ja-JP" altLang="en-US" sz="2000" dirty="0" smtClean="0">
                <a:solidFill>
                  <a:srgbClr val="0000FF"/>
                </a:solidFill>
                <a:latin typeface="メイリオ" pitchFamily="50" charset="-128"/>
                <a:ea typeface="メイリオ" pitchFamily="50" charset="-128"/>
                <a:cs typeface="メイリオ" pitchFamily="50" charset="-128"/>
              </a:rPr>
              <a:t>メンテナンスがしやすい</a:t>
            </a:r>
          </a:p>
          <a:p>
            <a:pPr marL="342900" indent="-342900" eaLnBrk="1" hangingPunct="1">
              <a:lnSpc>
                <a:spcPct val="115000"/>
              </a:lnSpc>
              <a:buFont typeface="Wingdings" pitchFamily="2" charset="2"/>
              <a:buNone/>
            </a:pPr>
            <a:r>
              <a:rPr lang="ja-JP" altLang="en-US" sz="2000" dirty="0" smtClean="0">
                <a:solidFill>
                  <a:srgbClr val="FF6600"/>
                </a:solidFill>
                <a:latin typeface="メイリオ" pitchFamily="50" charset="-128"/>
                <a:ea typeface="メイリオ" pitchFamily="50" charset="-128"/>
                <a:cs typeface="メイリオ" pitchFamily="50" charset="-128"/>
              </a:rPr>
              <a:t>　　　　⇒</a:t>
            </a:r>
            <a:r>
              <a:rPr lang="en-US" altLang="ja-JP" sz="2000" dirty="0" smtClean="0">
                <a:solidFill>
                  <a:srgbClr val="FF6600"/>
                </a:solidFill>
                <a:latin typeface="メイリオ" pitchFamily="50" charset="-128"/>
                <a:ea typeface="メイリオ" pitchFamily="50" charset="-128"/>
                <a:cs typeface="メイリオ" pitchFamily="50" charset="-128"/>
              </a:rPr>
              <a:t>GUI</a:t>
            </a:r>
            <a:r>
              <a:rPr lang="ja-JP" altLang="en-US" sz="2000" dirty="0" smtClean="0">
                <a:solidFill>
                  <a:srgbClr val="FF6600"/>
                </a:solidFill>
                <a:latin typeface="メイリオ" pitchFamily="50" charset="-128"/>
                <a:ea typeface="メイリオ" pitchFamily="50" charset="-128"/>
                <a:cs typeface="メイリオ" pitchFamily="50" charset="-128"/>
              </a:rPr>
              <a:t>により処理フローやデータ変換をわかりやすく定義</a:t>
            </a:r>
          </a:p>
          <a:p>
            <a:pPr marL="342900" indent="-342900" eaLnBrk="1" hangingPunct="1">
              <a:lnSpc>
                <a:spcPct val="115000"/>
              </a:lnSpc>
              <a:buFont typeface="Wingdings" pitchFamily="2" charset="2"/>
              <a:buNone/>
            </a:pPr>
            <a:r>
              <a:rPr lang="ja-JP" altLang="en-US" sz="2000" dirty="0" smtClean="0">
                <a:solidFill>
                  <a:srgbClr val="FF6600"/>
                </a:solidFill>
                <a:latin typeface="メイリオ" pitchFamily="50" charset="-128"/>
                <a:ea typeface="メイリオ" pitchFamily="50" charset="-128"/>
                <a:cs typeface="メイリオ" pitchFamily="50" charset="-128"/>
              </a:rPr>
              <a:t>　　　　⇒仕様書の自動出力も可能</a:t>
            </a:r>
          </a:p>
          <a:p>
            <a:pPr marL="342900" indent="-342900" eaLnBrk="1" hangingPunct="1">
              <a:lnSpc>
                <a:spcPct val="115000"/>
              </a:lnSpc>
              <a:buFont typeface="Wingdings" pitchFamily="2" charset="2"/>
              <a:buNone/>
            </a:pPr>
            <a:r>
              <a:rPr lang="en-US" altLang="ja-JP" sz="2000" dirty="0" smtClean="0">
                <a:solidFill>
                  <a:srgbClr val="0000FF"/>
                </a:solidFill>
                <a:latin typeface="メイリオ" pitchFamily="50" charset="-128"/>
                <a:ea typeface="メイリオ" pitchFamily="50" charset="-128"/>
                <a:cs typeface="メイリオ" pitchFamily="50" charset="-128"/>
              </a:rPr>
              <a:t>3. </a:t>
            </a:r>
            <a:r>
              <a:rPr lang="ja-JP" altLang="en-US" sz="2000" dirty="0" smtClean="0">
                <a:solidFill>
                  <a:srgbClr val="0000FF"/>
                </a:solidFill>
                <a:latin typeface="メイリオ" pitchFamily="50" charset="-128"/>
                <a:ea typeface="メイリオ" pitchFamily="50" charset="-128"/>
                <a:cs typeface="メイリオ" pitchFamily="50" charset="-128"/>
              </a:rPr>
              <a:t>運用が便利になる</a:t>
            </a:r>
          </a:p>
          <a:p>
            <a:pPr marL="342900" indent="-342900" eaLnBrk="1" hangingPunct="1">
              <a:lnSpc>
                <a:spcPct val="115000"/>
              </a:lnSpc>
              <a:buFont typeface="Wingdings" pitchFamily="2" charset="2"/>
              <a:buNone/>
            </a:pPr>
            <a:r>
              <a:rPr lang="ja-JP" altLang="en-US" sz="2000" dirty="0" smtClean="0">
                <a:solidFill>
                  <a:srgbClr val="FF6600"/>
                </a:solidFill>
                <a:latin typeface="メイリオ" pitchFamily="50" charset="-128"/>
                <a:ea typeface="メイリオ" pitchFamily="50" charset="-128"/>
                <a:cs typeface="メイリオ" pitchFamily="50" charset="-128"/>
              </a:rPr>
              <a:t>　　　　⇒スケジューラー等の各種トリガーによる自動実行</a:t>
            </a:r>
          </a:p>
          <a:p>
            <a:pPr marL="342900" indent="-342900" eaLnBrk="1" hangingPunct="1">
              <a:lnSpc>
                <a:spcPct val="115000"/>
              </a:lnSpc>
              <a:buFont typeface="Wingdings" pitchFamily="2" charset="2"/>
              <a:buNone/>
            </a:pPr>
            <a:r>
              <a:rPr lang="ja-JP" altLang="en-US" sz="2000" dirty="0" smtClean="0">
                <a:solidFill>
                  <a:srgbClr val="FF6600"/>
                </a:solidFill>
                <a:latin typeface="メイリオ" pitchFamily="50" charset="-128"/>
                <a:ea typeface="メイリオ" pitchFamily="50" charset="-128"/>
                <a:cs typeface="メイリオ" pitchFamily="50" charset="-128"/>
              </a:rPr>
              <a:t>　　　　⇒メール送信機能など便利な機能が豊富</a:t>
            </a:r>
          </a:p>
        </p:txBody>
      </p:sp>
      <p:sp>
        <p:nvSpPr>
          <p:cNvPr id="18436"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0A2AF427-17F4-4417-8D39-E8C6479A03B0}" type="slidenum">
              <a:rPr lang="en-US" altLang="ja-JP" smtClean="0">
                <a:ea typeface="ＭＳ Ｐゴシック" charset="-128"/>
              </a:rPr>
              <a:pPr/>
              <a:t>6</a:t>
            </a:fld>
            <a:endParaRPr lang="en-US" altLang="ja-JP" smtClean="0">
              <a:ea typeface="ＭＳ Ｐゴシック" charset="-128"/>
            </a:endParaRPr>
          </a:p>
        </p:txBody>
      </p:sp>
      <p:sp>
        <p:nvSpPr>
          <p:cNvPr id="18437" name="Rectangle 3"/>
          <p:cNvSpPr>
            <a:spLocks noChangeArrowheads="1"/>
          </p:cNvSpPr>
          <p:nvPr/>
        </p:nvSpPr>
        <p:spPr bwMode="auto">
          <a:xfrm>
            <a:off x="369888" y="1357313"/>
            <a:ext cx="7988300" cy="1295400"/>
          </a:xfrm>
          <a:prstGeom prst="rect">
            <a:avLst/>
          </a:prstGeom>
          <a:noFill/>
          <a:ln w="9525">
            <a:noFill/>
            <a:miter lim="800000"/>
            <a:headEnd/>
            <a:tailEnd/>
          </a:ln>
        </p:spPr>
        <p:txBody>
          <a:bodyPr/>
          <a:lstStyle/>
          <a:p>
            <a:pPr algn="l">
              <a:lnSpc>
                <a:spcPts val="2600"/>
              </a:lnSpc>
            </a:pPr>
            <a:r>
              <a:rPr lang="en-US" altLang="ja-JP" sz="2300" b="1" i="1" dirty="0">
                <a:solidFill>
                  <a:srgbClr val="5F5F5F"/>
                </a:solidFill>
                <a:latin typeface="Times New Roman" pitchFamily="18" charset="0"/>
                <a:ea typeface="HGP創英角ｺﾞｼｯｸUB" pitchFamily="50" charset="-128"/>
              </a:rPr>
              <a:t>SuperStream</a:t>
            </a:r>
            <a:r>
              <a:rPr lang="en-US" altLang="ja-JP" sz="2300" b="1" dirty="0">
                <a:solidFill>
                  <a:srgbClr val="5F5F5F"/>
                </a:solidFill>
                <a:latin typeface="Times New Roman" pitchFamily="18" charset="0"/>
                <a:ea typeface="HGP創英角ｺﾞｼｯｸUB" pitchFamily="50" charset="-128"/>
              </a:rPr>
              <a:t>-connect</a:t>
            </a:r>
            <a:r>
              <a:rPr lang="en-US" altLang="ja-JP" sz="2300" dirty="0">
                <a:solidFill>
                  <a:srgbClr val="5F5F5F"/>
                </a:solidFill>
                <a:latin typeface="Tahoma" pitchFamily="34" charset="0"/>
                <a:ea typeface="HGP創英角ｺﾞｼｯｸUB" pitchFamily="50" charset="-128"/>
              </a:rPr>
              <a:t> </a:t>
            </a:r>
            <a:r>
              <a:rPr lang="ja-JP" altLang="en-US" sz="2300" dirty="0">
                <a:solidFill>
                  <a:srgbClr val="5F5F5F"/>
                </a:solidFill>
                <a:latin typeface="メイリオ" pitchFamily="50" charset="-128"/>
                <a:ea typeface="メイリオ" pitchFamily="50" charset="-128"/>
                <a:cs typeface="メイリオ" pitchFamily="50" charset="-128"/>
              </a:rPr>
              <a:t>は</a:t>
            </a:r>
            <a:r>
              <a:rPr lang="ja-JP" altLang="en-US" sz="2300" dirty="0">
                <a:solidFill>
                  <a:srgbClr val="5F5F5F"/>
                </a:solidFill>
                <a:latin typeface="HGP創英角ｺﾞｼｯｸUB" pitchFamily="50" charset="-128"/>
                <a:ea typeface="HGP創英角ｺﾞｼｯｸUB" pitchFamily="50" charset="-128"/>
              </a:rPr>
              <a:t/>
            </a:r>
            <a:br>
              <a:rPr lang="ja-JP" altLang="en-US" sz="2300" dirty="0">
                <a:solidFill>
                  <a:srgbClr val="5F5F5F"/>
                </a:solidFill>
                <a:latin typeface="HGP創英角ｺﾞｼｯｸUB" pitchFamily="50" charset="-128"/>
                <a:ea typeface="HGP創英角ｺﾞｼｯｸUB" pitchFamily="50" charset="-128"/>
              </a:rPr>
            </a:br>
            <a:r>
              <a:rPr lang="en-US" altLang="ja-JP" sz="2100" dirty="0">
                <a:solidFill>
                  <a:srgbClr val="5F5F5F"/>
                </a:solidFill>
                <a:latin typeface="メイリオ" pitchFamily="50" charset="-128"/>
                <a:ea typeface="メイリオ" pitchFamily="50" charset="-128"/>
                <a:cs typeface="メイリオ" pitchFamily="50" charset="-128"/>
              </a:rPr>
              <a:t>SuperStream</a:t>
            </a:r>
            <a:r>
              <a:rPr lang="ja-JP" altLang="en-US" sz="2100" dirty="0">
                <a:solidFill>
                  <a:srgbClr val="5F5F5F"/>
                </a:solidFill>
                <a:latin typeface="メイリオ" pitchFamily="50" charset="-128"/>
                <a:ea typeface="メイリオ" pitchFamily="50" charset="-128"/>
                <a:cs typeface="メイリオ" pitchFamily="50" charset="-128"/>
              </a:rPr>
              <a:t>と他のシステム間連携の悩みを解決し、</a:t>
            </a:r>
            <a:br>
              <a:rPr lang="ja-JP" altLang="en-US" sz="2100" dirty="0">
                <a:solidFill>
                  <a:srgbClr val="5F5F5F"/>
                </a:solidFill>
                <a:latin typeface="メイリオ" pitchFamily="50" charset="-128"/>
                <a:ea typeface="メイリオ" pitchFamily="50" charset="-128"/>
                <a:cs typeface="メイリオ" pitchFamily="50" charset="-128"/>
              </a:rPr>
            </a:br>
            <a:r>
              <a:rPr lang="ja-JP" altLang="en-US" sz="2100" dirty="0">
                <a:solidFill>
                  <a:srgbClr val="5F5F5F"/>
                </a:solidFill>
                <a:latin typeface="メイリオ" pitchFamily="50" charset="-128"/>
                <a:ea typeface="メイリオ" pitchFamily="50" charset="-128"/>
                <a:cs typeface="メイリオ" pitchFamily="50" charset="-128"/>
              </a:rPr>
              <a:t>開発コストと保守運用コストを軽減します。</a:t>
            </a:r>
          </a:p>
        </p:txBody>
      </p:sp>
      <p:sp>
        <p:nvSpPr>
          <p:cNvPr id="7"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en-US" altLang="ja-JP" b="1" i="1" dirty="0" smtClean="0">
                <a:latin typeface="Times New Roman" pitchFamily="18" charset="0"/>
              </a:rPr>
              <a:t>SuperStream</a:t>
            </a:r>
            <a:r>
              <a:rPr lang="en-US" altLang="ja-JP" b="1" dirty="0" smtClean="0">
                <a:latin typeface="Times New Roman" pitchFamily="18" charset="0"/>
              </a:rPr>
              <a:t>-connect</a:t>
            </a:r>
            <a:r>
              <a:rPr lang="en-US" altLang="ja-JP" dirty="0" smtClean="0">
                <a:latin typeface="Tahoma" pitchFamily="34" charset="0"/>
              </a:rPr>
              <a:t> </a:t>
            </a:r>
            <a:r>
              <a:rPr lang="ja-JP" altLang="en-US" dirty="0" smtClean="0">
                <a:latin typeface="メイリオ" pitchFamily="50" charset="-128"/>
                <a:ea typeface="メイリオ" pitchFamily="50" charset="-128"/>
                <a:cs typeface="メイリオ" pitchFamily="50" charset="-128"/>
              </a:rPr>
              <a:t>稼動環境</a:t>
            </a:r>
          </a:p>
        </p:txBody>
      </p:sp>
      <p:graphicFrame>
        <p:nvGraphicFramePr>
          <p:cNvPr id="348224" name="Group 64"/>
          <p:cNvGraphicFramePr>
            <a:graphicFrameLocks noGrp="1"/>
          </p:cNvGraphicFramePr>
          <p:nvPr>
            <p:ph sz="half" idx="1"/>
          </p:nvPr>
        </p:nvGraphicFramePr>
        <p:xfrm>
          <a:off x="2125340" y="1698625"/>
          <a:ext cx="6479108" cy="2194560"/>
        </p:xfrm>
        <a:graphic>
          <a:graphicData uri="http://schemas.openxmlformats.org/drawingml/2006/table">
            <a:tbl>
              <a:tblPr/>
              <a:tblGrid>
                <a:gridCol w="1453346"/>
                <a:gridCol w="5025762"/>
              </a:tblGrid>
              <a:tr h="32226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OS</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77777"/>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Windows Server2003</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a:t>
                      </a: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SP2</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a:t>
                      </a:r>
                      <a:endPar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p>
                      <a:pPr marL="0" marR="0" lvl="0" indent="0" algn="l" defTabSz="914400" rtl="0" eaLnBrk="1" fontAlgn="ctr"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Windows </a:t>
                      </a: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Server2008</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a:t>
                      </a: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SP2</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a:t>
                      </a: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(32/64bit</a:t>
                      </a: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err="1" smtClean="0">
                          <a:ln>
                            <a:noFill/>
                          </a:ln>
                          <a:solidFill>
                            <a:schemeClr val="tx1"/>
                          </a:solidFill>
                          <a:effectLst/>
                          <a:latin typeface="メイリオ" pitchFamily="50" charset="-128"/>
                          <a:ea typeface="メイリオ" pitchFamily="50" charset="-128"/>
                          <a:cs typeface="メイリオ" pitchFamily="50" charset="-128"/>
                        </a:rPr>
                        <a:t>、</a:t>
                      </a:r>
                      <a:endPar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p>
                      <a:pPr marL="0" marR="0" lvl="0" indent="0" algn="l" defTabSz="914400" rtl="0" eaLnBrk="1" fontAlgn="ctr"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Windows Server2008R2(32/64bit</a:t>
                      </a: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err="1" smtClean="0">
                          <a:ln>
                            <a:noFill/>
                          </a:ln>
                          <a:solidFill>
                            <a:schemeClr val="tx1"/>
                          </a:solidFill>
                          <a:effectLst/>
                          <a:latin typeface="メイリオ" pitchFamily="50" charset="-128"/>
                          <a:ea typeface="メイリオ" pitchFamily="50" charset="-128"/>
                          <a:cs typeface="メイリオ" pitchFamily="50" charset="-128"/>
                        </a:rPr>
                        <a:t>、</a:t>
                      </a:r>
                      <a:endPar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p>
                      <a:pPr marL="0" marR="0" lvl="0" indent="0" algn="l" defTabSz="914400" rtl="0" eaLnBrk="1" fontAlgn="ctr"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Windows Server2012(32/64bit)</a:t>
                      </a:r>
                      <a:r>
                        <a:rPr kumimoji="1" lang="ja-JP" altLang="en-US" sz="1200" b="0" i="0" u="none" strike="noStrike" cap="none" normalizeH="0" baseline="0" dirty="0" err="1" smtClean="0">
                          <a:ln>
                            <a:noFill/>
                          </a:ln>
                          <a:solidFill>
                            <a:schemeClr val="tx1"/>
                          </a:solidFill>
                          <a:effectLst/>
                          <a:latin typeface="メイリオ" pitchFamily="50" charset="-128"/>
                          <a:ea typeface="メイリオ" pitchFamily="50" charset="-128"/>
                          <a:cs typeface="メイリオ" pitchFamily="50" charset="-128"/>
                        </a:rPr>
                        <a:t>、</a:t>
                      </a:r>
                      <a:endPar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p>
                      <a:pPr marL="0" marR="0" lvl="0" indent="0" algn="l" defTabSz="914400" rtl="0" eaLnBrk="1" fontAlgn="ctr"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Windows Server2012R2(32/64bit)</a:t>
                      </a:r>
                      <a:endParaRPr kumimoji="1" lang="en-US" altLang="ja-JP" sz="1200" b="0" i="0" u="none" strike="noStrike" cap="none" normalizeH="0" baseline="0" dirty="0" smtClean="0">
                        <a:ln>
                          <a:noFill/>
                        </a:ln>
                        <a:solidFill>
                          <a:schemeClr val="bg2"/>
                        </a:solidFill>
                        <a:effectLst/>
                        <a:latin typeface="メイリオ" pitchFamily="50" charset="-128"/>
                        <a:ea typeface="メイリオ" pitchFamily="50" charset="-128"/>
                        <a:cs typeface="メイリオ"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925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CPU</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77777"/>
                    </a:solidFill>
                  </a:tcPr>
                </a:tc>
                <a:tc>
                  <a:txBody>
                    <a:bodyPr/>
                    <a:lstStyle/>
                    <a:p>
                      <a:pPr marL="0" marR="0" lvl="0" indent="0" algn="l" defTabSz="914400" rtl="0" eaLnBrk="1" fontAlgn="base" latinLnBrk="0" hangingPunct="1">
                        <a:lnSpc>
                          <a:spcPts val="2400"/>
                        </a:lnSpc>
                        <a:spcBef>
                          <a:spcPts val="500"/>
                        </a:spcBef>
                        <a:spcAft>
                          <a:spcPct val="0"/>
                        </a:spcAft>
                        <a:buClrTx/>
                        <a:buSzTx/>
                        <a:buFont typeface="Wingdings" pitchFamily="2" charset="2"/>
                        <a:buNone/>
                        <a:tabLst/>
                      </a:pP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Pentium4</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　</a:t>
                      </a: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2GHz </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相当以上</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925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ja-JP" altLang="en-US" sz="120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メモリ</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77777"/>
                    </a:solidFill>
                  </a:tcPr>
                </a:tc>
                <a:tc>
                  <a:txBody>
                    <a:bodyPr/>
                    <a:lstStyle/>
                    <a:p>
                      <a:pPr marL="0" marR="0" lvl="0" indent="0" algn="l" defTabSz="914400" rtl="0" eaLnBrk="1" fontAlgn="base" latinLnBrk="0" hangingPunct="1">
                        <a:lnSpc>
                          <a:spcPts val="2400"/>
                        </a:lnSpc>
                        <a:spcBef>
                          <a:spcPts val="500"/>
                        </a:spcBef>
                        <a:spcAft>
                          <a:spcPct val="0"/>
                        </a:spcAft>
                        <a:buClrTx/>
                        <a:buSzTx/>
                        <a:buFont typeface="Wingdings" pitchFamily="2" charset="2"/>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１</a:t>
                      </a: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GB</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以上</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925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CPU</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77777"/>
                    </a:solidFill>
                  </a:tcPr>
                </a:tc>
                <a:tc>
                  <a:txBody>
                    <a:bodyPr/>
                    <a:lstStyle/>
                    <a:p>
                      <a:pPr marL="0" marR="0" lvl="0" indent="0" algn="l" defTabSz="914400" rtl="0" eaLnBrk="1" fontAlgn="base" latinLnBrk="0" hangingPunct="1">
                        <a:lnSpc>
                          <a:spcPts val="2400"/>
                        </a:lnSpc>
                        <a:spcBef>
                          <a:spcPts val="500"/>
                        </a:spcBef>
                        <a:spcAft>
                          <a:spcPct val="0"/>
                        </a:spcAft>
                        <a:buClrTx/>
                        <a:buSzTx/>
                        <a:buFont typeface="Wingdings" pitchFamily="2" charset="2"/>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１</a:t>
                      </a: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GB</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以上</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348220" name="Group 60"/>
          <p:cNvGraphicFramePr>
            <a:graphicFrameLocks noGrp="1"/>
          </p:cNvGraphicFramePr>
          <p:nvPr>
            <p:ph sz="quarter" idx="2"/>
          </p:nvPr>
        </p:nvGraphicFramePr>
        <p:xfrm>
          <a:off x="2125340" y="4695230"/>
          <a:ext cx="6479108" cy="1703706"/>
        </p:xfrm>
        <a:graphic>
          <a:graphicData uri="http://schemas.openxmlformats.org/drawingml/2006/table">
            <a:tbl>
              <a:tblPr/>
              <a:tblGrid>
                <a:gridCol w="1505697"/>
                <a:gridCol w="4973411"/>
              </a:tblGrid>
              <a:tr h="3413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OS</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77777"/>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 </a:t>
                      </a:r>
                      <a:r>
                        <a:rPr kumimoji="1" lang="en-US" altLang="ja-JP" sz="1200" b="0" i="0" u="none" strike="noStrike" cap="none" normalizeH="0" baseline="0" dirty="0" err="1" smtClean="0">
                          <a:ln>
                            <a:noFill/>
                          </a:ln>
                          <a:solidFill>
                            <a:schemeClr val="tx1"/>
                          </a:solidFill>
                          <a:effectLst/>
                          <a:latin typeface="メイリオ" pitchFamily="50" charset="-128"/>
                          <a:ea typeface="メイリオ" pitchFamily="50" charset="-128"/>
                          <a:cs typeface="メイリオ" pitchFamily="50" charset="-128"/>
                        </a:rPr>
                        <a:t>WindowsVista</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a:t>
                      </a: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SP2</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 </a:t>
                      </a: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(32/64bit</a:t>
                      </a: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err="1" smtClean="0">
                          <a:ln>
                            <a:noFill/>
                          </a:ln>
                          <a:solidFill>
                            <a:schemeClr val="tx1"/>
                          </a:solidFill>
                          <a:effectLst/>
                          <a:latin typeface="メイリオ" pitchFamily="50" charset="-128"/>
                          <a:ea typeface="メイリオ" pitchFamily="50" charset="-128"/>
                          <a:cs typeface="メイリオ" pitchFamily="50" charset="-128"/>
                        </a:rPr>
                        <a:t>、</a:t>
                      </a:r>
                      <a:endPar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 </a:t>
                      </a: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Windows7(SP1</a:t>
                      </a: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)(32/64bit</a:t>
                      </a: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err="1" smtClean="0">
                          <a:ln>
                            <a:noFill/>
                          </a:ln>
                          <a:solidFill>
                            <a:schemeClr val="tx1"/>
                          </a:solidFill>
                          <a:effectLst/>
                          <a:latin typeface="メイリオ" pitchFamily="50" charset="-128"/>
                          <a:ea typeface="メイリオ" pitchFamily="50" charset="-128"/>
                          <a:cs typeface="メイリオ" pitchFamily="50" charset="-128"/>
                        </a:rPr>
                        <a:t>、</a:t>
                      </a:r>
                      <a:endPar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p>
                      <a:pPr marL="0" marR="0" lvl="0" indent="0" algn="l" defTabSz="914400" rtl="0" eaLnBrk="1" fontAlgn="ctr"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 Windows8(32/64bit)</a:t>
                      </a:r>
                      <a:endPar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CPU</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77777"/>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 </a:t>
                      </a: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Pentium4  2GHz </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相当以上</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2900">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ja-JP" altLang="en-US" sz="120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メモリ</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77777"/>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 512MB </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以上</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1313">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HDD</a:t>
                      </a:r>
                    </a:p>
                  </a:txBody>
                  <a:tcPr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777777"/>
                    </a:solid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 100MB </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以上</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3765" name="Text Box 37"/>
          <p:cNvSpPr txBox="1">
            <a:spLocks noChangeArrowheads="1"/>
          </p:cNvSpPr>
          <p:nvPr/>
        </p:nvSpPr>
        <p:spPr bwMode="auto">
          <a:xfrm>
            <a:off x="436563" y="1268413"/>
            <a:ext cx="2749471" cy="400110"/>
          </a:xfrm>
          <a:prstGeom prst="rect">
            <a:avLst/>
          </a:prstGeom>
          <a:noFill/>
          <a:ln w="9525">
            <a:noFill/>
            <a:miter lim="800000"/>
            <a:headEnd/>
            <a:tailEnd/>
          </a:ln>
        </p:spPr>
        <p:txBody>
          <a:bodyPr wrap="none">
            <a:spAutoFit/>
          </a:bodyPr>
          <a:lstStyle/>
          <a:p>
            <a:pPr algn="l"/>
            <a:r>
              <a:rPr lang="ja-JP" altLang="en-US" sz="2000" u="sng" dirty="0">
                <a:solidFill>
                  <a:schemeClr val="folHlink"/>
                </a:solidFill>
                <a:latin typeface="メイリオ" pitchFamily="50" charset="-128"/>
                <a:ea typeface="メイリオ" pitchFamily="50" charset="-128"/>
                <a:cs typeface="メイリオ" pitchFamily="50" charset="-128"/>
              </a:rPr>
              <a:t>サーバー稼動推奨環境</a:t>
            </a:r>
          </a:p>
        </p:txBody>
      </p:sp>
      <p:sp>
        <p:nvSpPr>
          <p:cNvPr id="73766" name="Text Box 38"/>
          <p:cNvSpPr txBox="1">
            <a:spLocks noChangeArrowheads="1"/>
          </p:cNvSpPr>
          <p:nvPr/>
        </p:nvSpPr>
        <p:spPr bwMode="auto">
          <a:xfrm>
            <a:off x="423863" y="4225330"/>
            <a:ext cx="4031873" cy="400110"/>
          </a:xfrm>
          <a:prstGeom prst="rect">
            <a:avLst/>
          </a:prstGeom>
          <a:noFill/>
          <a:ln w="9525">
            <a:noFill/>
            <a:miter lim="800000"/>
            <a:headEnd/>
            <a:tailEnd/>
          </a:ln>
        </p:spPr>
        <p:txBody>
          <a:bodyPr wrap="none">
            <a:spAutoFit/>
          </a:bodyPr>
          <a:lstStyle/>
          <a:p>
            <a:pPr algn="l"/>
            <a:r>
              <a:rPr lang="ja-JP" altLang="en-US" sz="2000" u="sng">
                <a:solidFill>
                  <a:schemeClr val="folHlink"/>
                </a:solidFill>
                <a:latin typeface="メイリオ" pitchFamily="50" charset="-128"/>
                <a:ea typeface="メイリオ" pitchFamily="50" charset="-128"/>
                <a:cs typeface="メイリオ" pitchFamily="50" charset="-128"/>
              </a:rPr>
              <a:t>開発用クライアント稼動推奨環境</a:t>
            </a:r>
          </a:p>
        </p:txBody>
      </p:sp>
      <p:sp>
        <p:nvSpPr>
          <p:cNvPr id="73768" name="スライド番号プレースホルダ 5"/>
          <p:cNvSpPr txBox="1">
            <a:spLocks/>
          </p:cNvSpPr>
          <p:nvPr/>
        </p:nvSpPr>
        <p:spPr bwMode="auto">
          <a:xfrm>
            <a:off x="8118475" y="6462713"/>
            <a:ext cx="719138" cy="179387"/>
          </a:xfrm>
          <a:prstGeom prst="rect">
            <a:avLst/>
          </a:prstGeom>
          <a:noFill/>
          <a:ln w="9525">
            <a:noFill/>
            <a:miter lim="800000"/>
            <a:headEnd/>
            <a:tailEnd/>
          </a:ln>
        </p:spPr>
        <p:txBody>
          <a:bodyPr lIns="0" tIns="0" rIns="0" bIns="0" anchor="ctr"/>
          <a:lstStyle/>
          <a:p>
            <a:pPr algn="r"/>
            <a:fld id="{AC1D5828-E13B-4DCD-B7CC-02E9D0CB1C60}" type="slidenum">
              <a:rPr lang="en-US" altLang="ja-JP" sz="900"/>
              <a:pPr algn="r"/>
              <a:t>60</a:t>
            </a:fld>
            <a:endParaRPr lang="en-US" altLang="ja-JP" sz="900"/>
          </a:p>
        </p:txBody>
      </p:sp>
      <p:pic>
        <p:nvPicPr>
          <p:cNvPr id="11" name="Picture 6"/>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a:off x="467544" y="5018112"/>
            <a:ext cx="1219200" cy="1219200"/>
          </a:xfrm>
          <a:prstGeom prst="rect">
            <a:avLst/>
          </a:prstGeom>
          <a:noFill/>
          <a:ln w="9525">
            <a:noFill/>
            <a:miter lim="800000"/>
            <a:headEnd/>
            <a:tailEnd/>
          </a:ln>
          <a:effectLst/>
        </p:spPr>
      </p:pic>
      <p:pic>
        <p:nvPicPr>
          <p:cNvPr id="12" name="Picture 31"/>
          <p:cNvPicPr>
            <a:picLocks noChangeAspect="1" noChangeArrowheads="1"/>
          </p:cNvPicPr>
          <p:nvPr/>
        </p:nvPicPr>
        <p:blipFill>
          <a:blip r:embed="rId4" cstate="email">
            <a:duotone>
              <a:schemeClr val="accent1">
                <a:shade val="45000"/>
                <a:satMod val="135000"/>
              </a:schemeClr>
              <a:prstClr val="white"/>
            </a:duotone>
          </a:blip>
          <a:srcRect/>
          <a:stretch>
            <a:fillRect/>
          </a:stretch>
        </p:blipFill>
        <p:spPr bwMode="auto">
          <a:xfrm>
            <a:off x="539552" y="1844824"/>
            <a:ext cx="1147192" cy="1147192"/>
          </a:xfrm>
          <a:prstGeom prst="rect">
            <a:avLst/>
          </a:prstGeom>
          <a:noFill/>
          <a:ln w="9525">
            <a:noFill/>
            <a:miter lim="800000"/>
            <a:headEnd/>
            <a:tailEnd/>
          </a:ln>
          <a:effectLst/>
        </p:spPr>
      </p:pic>
      <p:sp>
        <p:nvSpPr>
          <p:cNvPr id="13"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ja-JP" b="1" i="1" dirty="0" smtClean="0">
                <a:latin typeface="Times New Roman" pitchFamily="18" charset="0"/>
              </a:rPr>
              <a:t>SuperStream</a:t>
            </a:r>
            <a:r>
              <a:rPr lang="en-US" altLang="ja-JP" b="1" dirty="0" smtClean="0">
                <a:latin typeface="Times New Roman" pitchFamily="18" charset="0"/>
              </a:rPr>
              <a:t>-connect</a:t>
            </a:r>
            <a:r>
              <a:rPr lang="en-US" altLang="ja-JP" dirty="0" smtClean="0">
                <a:latin typeface="Tahoma" pitchFamily="34" charset="0"/>
              </a:rPr>
              <a:t> </a:t>
            </a:r>
            <a:r>
              <a:rPr lang="ja-JP" altLang="en-US" dirty="0" smtClean="0">
                <a:latin typeface="メイリオ" pitchFamily="50" charset="-128"/>
                <a:ea typeface="メイリオ" pitchFamily="50" charset="-128"/>
                <a:cs typeface="メイリオ" pitchFamily="50" charset="-128"/>
              </a:rPr>
              <a:t>の特長</a:t>
            </a:r>
            <a:br>
              <a:rPr lang="ja-JP" altLang="en-US" dirty="0" smtClean="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　～さまざまな連携フローに対応～</a:t>
            </a:r>
          </a:p>
        </p:txBody>
      </p:sp>
      <p:sp>
        <p:nvSpPr>
          <p:cNvPr id="19459" name="スライド番号プレースホルダ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D1A8ACBA-32C3-4865-8AA6-D3C4367A50C6}" type="slidenum">
              <a:rPr lang="en-US" altLang="ja-JP" smtClean="0">
                <a:ea typeface="ＭＳ Ｐゴシック" charset="-128"/>
              </a:rPr>
              <a:pPr/>
              <a:t>7</a:t>
            </a:fld>
            <a:endParaRPr lang="en-US" altLang="ja-JP" smtClean="0">
              <a:ea typeface="ＭＳ Ｐゴシック" charset="-128"/>
            </a:endParaRPr>
          </a:p>
        </p:txBody>
      </p:sp>
      <p:sp>
        <p:nvSpPr>
          <p:cNvPr id="19461" name="Rectangle 3"/>
          <p:cNvSpPr>
            <a:spLocks noChangeArrowheads="1"/>
          </p:cNvSpPr>
          <p:nvPr/>
        </p:nvSpPr>
        <p:spPr bwMode="auto">
          <a:xfrm>
            <a:off x="84138" y="1393825"/>
            <a:ext cx="4445000" cy="2424113"/>
          </a:xfrm>
          <a:prstGeom prst="rect">
            <a:avLst/>
          </a:prstGeom>
          <a:solidFill>
            <a:schemeClr val="bg1"/>
          </a:solidFill>
          <a:ln w="9525">
            <a:solidFill>
              <a:schemeClr val="bg2"/>
            </a:solidFill>
            <a:miter lim="800000"/>
            <a:headEnd/>
            <a:tailEnd/>
          </a:ln>
        </p:spPr>
        <p:txBody>
          <a:bodyPr/>
          <a:lstStyle/>
          <a:p>
            <a:pPr marL="342900" indent="-342900" algn="l">
              <a:lnSpc>
                <a:spcPts val="2400"/>
              </a:lnSpc>
              <a:spcBef>
                <a:spcPts val="500"/>
              </a:spcBef>
              <a:buFont typeface="Wingdings" pitchFamily="2" charset="2"/>
              <a:buNone/>
            </a:pPr>
            <a:endParaRPr lang="ja-JP" altLang="ja-JP" sz="800">
              <a:solidFill>
                <a:schemeClr val="bg2"/>
              </a:solidFill>
              <a:latin typeface="メイリオ" pitchFamily="50" charset="-128"/>
              <a:ea typeface="メイリオ" pitchFamily="50" charset="-128"/>
              <a:cs typeface="メイリオ" pitchFamily="50" charset="-128"/>
            </a:endParaRPr>
          </a:p>
        </p:txBody>
      </p:sp>
      <p:grpSp>
        <p:nvGrpSpPr>
          <p:cNvPr id="19462" name="Group 4"/>
          <p:cNvGrpSpPr>
            <a:grpSpLocks/>
          </p:cNvGrpSpPr>
          <p:nvPr/>
        </p:nvGrpSpPr>
        <p:grpSpPr bwMode="auto">
          <a:xfrm>
            <a:off x="93663" y="1392238"/>
            <a:ext cx="4891087" cy="2176462"/>
            <a:chOff x="71" y="838"/>
            <a:chExt cx="3081" cy="1371"/>
          </a:xfrm>
        </p:grpSpPr>
        <p:sp>
          <p:nvSpPr>
            <p:cNvPr id="19513" name="Rectangle 5"/>
            <p:cNvSpPr>
              <a:spLocks noChangeArrowheads="1"/>
            </p:cNvSpPr>
            <p:nvPr/>
          </p:nvSpPr>
          <p:spPr bwMode="auto">
            <a:xfrm>
              <a:off x="71" y="838"/>
              <a:ext cx="2800" cy="214"/>
            </a:xfrm>
            <a:prstGeom prst="rect">
              <a:avLst/>
            </a:prstGeom>
            <a:solidFill>
              <a:schemeClr val="accent2"/>
            </a:solidFill>
            <a:ln w="9525" algn="ctr">
              <a:noFill/>
              <a:miter lim="800000"/>
              <a:headEnd/>
              <a:tailEnd/>
            </a:ln>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19514" name="Text Box 9"/>
            <p:cNvSpPr txBox="1">
              <a:spLocks noChangeArrowheads="1"/>
            </p:cNvSpPr>
            <p:nvPr/>
          </p:nvSpPr>
          <p:spPr bwMode="auto">
            <a:xfrm>
              <a:off x="2277" y="1479"/>
              <a:ext cx="706" cy="154"/>
            </a:xfrm>
            <a:prstGeom prst="rect">
              <a:avLst/>
            </a:prstGeom>
            <a:noFill/>
            <a:ln w="9525" algn="ctr">
              <a:noFill/>
              <a:miter lim="800000"/>
              <a:headEnd/>
              <a:tailEnd/>
            </a:ln>
          </p:spPr>
          <p:txBody>
            <a:bodyPr>
              <a:spAutoFit/>
            </a:bodyPr>
            <a:lstStyle/>
            <a:p>
              <a:pPr>
                <a:spcBef>
                  <a:spcPct val="50000"/>
                </a:spcBef>
              </a:pPr>
              <a:r>
                <a:rPr lang="en-US" altLang="ja-JP" sz="1000" dirty="0" smtClean="0">
                  <a:solidFill>
                    <a:srgbClr val="006666"/>
                  </a:solidFill>
                  <a:latin typeface="メイリオ" pitchFamily="50" charset="-128"/>
                  <a:ea typeface="メイリオ" pitchFamily="50" charset="-128"/>
                  <a:cs typeface="メイリオ" pitchFamily="50" charset="-128"/>
                </a:rPr>
                <a:t>CORE </a:t>
              </a:r>
              <a:r>
                <a:rPr lang="en-US" altLang="ja-JP" sz="1000" dirty="0">
                  <a:solidFill>
                    <a:srgbClr val="006666"/>
                  </a:solidFill>
                  <a:latin typeface="メイリオ" pitchFamily="50" charset="-128"/>
                  <a:ea typeface="メイリオ" pitchFamily="50" charset="-128"/>
                  <a:cs typeface="メイリオ" pitchFamily="50" charset="-128"/>
                </a:rPr>
                <a:t>DB</a:t>
              </a:r>
            </a:p>
          </p:txBody>
        </p:sp>
        <p:sp>
          <p:nvSpPr>
            <p:cNvPr id="19515" name="Text Box 10"/>
            <p:cNvSpPr txBox="1">
              <a:spLocks noChangeArrowheads="1"/>
            </p:cNvSpPr>
            <p:nvPr/>
          </p:nvSpPr>
          <p:spPr bwMode="auto">
            <a:xfrm>
              <a:off x="2302" y="1971"/>
              <a:ext cx="706" cy="154"/>
            </a:xfrm>
            <a:prstGeom prst="rect">
              <a:avLst/>
            </a:prstGeom>
            <a:noFill/>
            <a:ln w="9525" algn="ctr">
              <a:noFill/>
              <a:miter lim="800000"/>
              <a:headEnd/>
              <a:tailEnd/>
            </a:ln>
          </p:spPr>
          <p:txBody>
            <a:bodyPr>
              <a:spAutoFit/>
            </a:bodyPr>
            <a:lstStyle/>
            <a:p>
              <a:pPr>
                <a:spcBef>
                  <a:spcPct val="50000"/>
                </a:spcBef>
              </a:pPr>
              <a:r>
                <a:rPr lang="en-US" altLang="ja-JP" sz="1000" dirty="0" smtClean="0">
                  <a:solidFill>
                    <a:srgbClr val="006666"/>
                  </a:solidFill>
                  <a:latin typeface="メイリオ" pitchFamily="50" charset="-128"/>
                  <a:ea typeface="メイリオ" pitchFamily="50" charset="-128"/>
                  <a:cs typeface="メイリオ" pitchFamily="50" charset="-128"/>
                </a:rPr>
                <a:t>PR+ </a:t>
              </a:r>
              <a:r>
                <a:rPr lang="en-US" altLang="ja-JP" sz="1000" dirty="0">
                  <a:solidFill>
                    <a:srgbClr val="006666"/>
                  </a:solidFill>
                  <a:latin typeface="メイリオ" pitchFamily="50" charset="-128"/>
                  <a:ea typeface="メイリオ" pitchFamily="50" charset="-128"/>
                  <a:cs typeface="メイリオ" pitchFamily="50" charset="-128"/>
                </a:rPr>
                <a:t>DB</a:t>
              </a:r>
            </a:p>
          </p:txBody>
        </p:sp>
        <p:sp>
          <p:nvSpPr>
            <p:cNvPr id="71" name="Oval 11"/>
            <p:cNvSpPr>
              <a:spLocks noChangeArrowheads="1"/>
            </p:cNvSpPr>
            <p:nvPr/>
          </p:nvSpPr>
          <p:spPr bwMode="auto">
            <a:xfrm>
              <a:off x="1376" y="1520"/>
              <a:ext cx="310" cy="143"/>
            </a:xfrm>
            <a:prstGeom prst="ellipse">
              <a:avLst/>
            </a:prstGeom>
            <a:ln>
              <a:headEnd/>
              <a:tailEnd/>
            </a:ln>
          </p:spPr>
          <p:style>
            <a:lnRef idx="0">
              <a:schemeClr val="accent5"/>
            </a:lnRef>
            <a:fillRef idx="3">
              <a:schemeClr val="accent5"/>
            </a:fillRef>
            <a:effectRef idx="3">
              <a:schemeClr val="accent5"/>
            </a:effectRef>
            <a:fontRef idx="minor">
              <a:schemeClr val="lt1"/>
            </a:fontRef>
          </p:style>
          <p:txBody>
            <a:bodyPr wrap="none" anchor="ctr"/>
            <a:lstStyle/>
            <a:p>
              <a:pPr>
                <a:spcBef>
                  <a:spcPct val="20000"/>
                </a:spcBef>
                <a:defRPr/>
              </a:pPr>
              <a:r>
                <a:rPr lang="en-US" altLang="ja-JP" sz="1000">
                  <a:solidFill>
                    <a:schemeClr val="bg2"/>
                  </a:solidFill>
                  <a:latin typeface="メイリオ" pitchFamily="50" charset="-128"/>
                  <a:ea typeface="メイリオ" pitchFamily="50" charset="-128"/>
                  <a:cs typeface="メイリオ" pitchFamily="50" charset="-128"/>
                </a:rPr>
                <a:t>A</a:t>
              </a:r>
            </a:p>
          </p:txBody>
        </p:sp>
        <p:sp>
          <p:nvSpPr>
            <p:cNvPr id="19519" name="Line 12"/>
            <p:cNvSpPr>
              <a:spLocks noChangeShapeType="1"/>
            </p:cNvSpPr>
            <p:nvPr/>
          </p:nvSpPr>
          <p:spPr bwMode="auto">
            <a:xfrm>
              <a:off x="1707" y="1591"/>
              <a:ext cx="314" cy="0"/>
            </a:xfrm>
            <a:prstGeom prst="line">
              <a:avLst/>
            </a:prstGeom>
            <a:noFill/>
            <a:ln w="9525">
              <a:solidFill>
                <a:schemeClr val="accent2"/>
              </a:solidFill>
              <a:round/>
              <a:headEnd/>
              <a:tailEnd type="triangle" w="med" len="med"/>
            </a:ln>
          </p:spPr>
          <p:txBody>
            <a:bodyPr/>
            <a:lstStyle/>
            <a:p>
              <a:endParaRPr lang="ja-JP" altLang="en-US"/>
            </a:p>
          </p:txBody>
        </p:sp>
        <p:sp>
          <p:nvSpPr>
            <p:cNvPr id="19520" name="Line 13"/>
            <p:cNvSpPr>
              <a:spLocks noChangeShapeType="1"/>
            </p:cNvSpPr>
            <p:nvPr/>
          </p:nvSpPr>
          <p:spPr bwMode="auto">
            <a:xfrm>
              <a:off x="1707" y="2122"/>
              <a:ext cx="314" cy="0"/>
            </a:xfrm>
            <a:prstGeom prst="line">
              <a:avLst/>
            </a:prstGeom>
            <a:noFill/>
            <a:ln w="9525">
              <a:solidFill>
                <a:schemeClr val="accent2"/>
              </a:solidFill>
              <a:round/>
              <a:headEnd/>
              <a:tailEnd type="triangle" w="med" len="med"/>
            </a:ln>
          </p:spPr>
          <p:txBody>
            <a:bodyPr/>
            <a:lstStyle/>
            <a:p>
              <a:endParaRPr lang="ja-JP" altLang="en-US"/>
            </a:p>
          </p:txBody>
        </p:sp>
        <p:sp>
          <p:nvSpPr>
            <p:cNvPr id="74" name="Oval 14"/>
            <p:cNvSpPr>
              <a:spLocks noChangeArrowheads="1"/>
            </p:cNvSpPr>
            <p:nvPr/>
          </p:nvSpPr>
          <p:spPr bwMode="auto">
            <a:xfrm>
              <a:off x="1376" y="2067"/>
              <a:ext cx="310" cy="142"/>
            </a:xfrm>
            <a:prstGeom prst="ellipse">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pPr>
                <a:spcBef>
                  <a:spcPct val="20000"/>
                </a:spcBef>
                <a:defRPr/>
              </a:pPr>
              <a:r>
                <a:rPr lang="en-US" altLang="ja-JP" sz="1000">
                  <a:solidFill>
                    <a:schemeClr val="tx1"/>
                  </a:solidFill>
                  <a:latin typeface="メイリオ" pitchFamily="50" charset="-128"/>
                  <a:ea typeface="メイリオ" pitchFamily="50" charset="-128"/>
                  <a:cs typeface="メイリオ" pitchFamily="50" charset="-128"/>
                </a:rPr>
                <a:t>B</a:t>
              </a:r>
            </a:p>
          </p:txBody>
        </p:sp>
        <p:grpSp>
          <p:nvGrpSpPr>
            <p:cNvPr id="19524" name="Group 15"/>
            <p:cNvGrpSpPr>
              <a:grpSpLocks/>
            </p:cNvGrpSpPr>
            <p:nvPr/>
          </p:nvGrpSpPr>
          <p:grpSpPr bwMode="auto">
            <a:xfrm>
              <a:off x="129" y="1350"/>
              <a:ext cx="1075" cy="505"/>
              <a:chOff x="208" y="1244"/>
              <a:chExt cx="1042" cy="509"/>
            </a:xfrm>
          </p:grpSpPr>
          <p:sp>
            <p:nvSpPr>
              <p:cNvPr id="19527" name="AutoShape 16"/>
              <p:cNvSpPr>
                <a:spLocks noChangeArrowheads="1"/>
              </p:cNvSpPr>
              <p:nvPr/>
            </p:nvSpPr>
            <p:spPr bwMode="auto">
              <a:xfrm>
                <a:off x="208" y="1244"/>
                <a:ext cx="1042" cy="503"/>
              </a:xfrm>
              <a:prstGeom prst="wedgeRectCallout">
                <a:avLst>
                  <a:gd name="adj1" fmla="val 24676"/>
                  <a:gd name="adj2" fmla="val 65796"/>
                </a:avLst>
              </a:prstGeom>
              <a:solidFill>
                <a:schemeClr val="bg1"/>
              </a:solidFill>
              <a:ln w="3175" algn="ctr">
                <a:solidFill>
                  <a:schemeClr val="accent2"/>
                </a:solidFill>
                <a:prstDash val="sysDot"/>
                <a:miter lim="800000"/>
                <a:headEnd/>
                <a:tailEnd/>
              </a:ln>
            </p:spPr>
            <p:txBody>
              <a:bodyPr/>
              <a:lstStyle/>
              <a:p>
                <a:pPr>
                  <a:spcBef>
                    <a:spcPct val="20000"/>
                  </a:spcBef>
                </a:pPr>
                <a:endParaRPr lang="ja-JP" altLang="ja-JP" sz="1000">
                  <a:solidFill>
                    <a:schemeClr val="tx1"/>
                  </a:solidFill>
                  <a:latin typeface="メイリオ" pitchFamily="50" charset="-128"/>
                  <a:ea typeface="メイリオ" pitchFamily="50" charset="-128"/>
                  <a:cs typeface="メイリオ" pitchFamily="50" charset="-128"/>
                </a:endParaRPr>
              </a:p>
            </p:txBody>
          </p:sp>
          <p:sp>
            <p:nvSpPr>
              <p:cNvPr id="19528" name="Text Box 17"/>
              <p:cNvSpPr txBox="1">
                <a:spLocks noChangeArrowheads="1"/>
              </p:cNvSpPr>
              <p:nvPr/>
            </p:nvSpPr>
            <p:spPr bwMode="auto">
              <a:xfrm>
                <a:off x="217" y="1271"/>
                <a:ext cx="954" cy="482"/>
              </a:xfrm>
              <a:prstGeom prst="rect">
                <a:avLst/>
              </a:prstGeom>
              <a:noFill/>
              <a:ln w="9525" algn="ctr">
                <a:noFill/>
                <a:miter lim="800000"/>
                <a:headEnd/>
                <a:tailEnd/>
              </a:ln>
            </p:spPr>
            <p:txBody>
              <a:bodyPr wrap="square">
                <a:spAutoFit/>
              </a:bodyPr>
              <a:lstStyle/>
              <a:p>
                <a:pPr algn="l">
                  <a:lnSpc>
                    <a:spcPts val="400"/>
                  </a:lnSpc>
                  <a:spcBef>
                    <a:spcPct val="50000"/>
                  </a:spcBef>
                </a:pPr>
                <a:r>
                  <a:rPr lang="ja-JP" altLang="en-US" sz="1000" dirty="0">
                    <a:solidFill>
                      <a:schemeClr val="accent2"/>
                    </a:solidFill>
                    <a:latin typeface="メイリオ" pitchFamily="50" charset="-128"/>
                    <a:ea typeface="メイリオ" pitchFamily="50" charset="-128"/>
                    <a:cs typeface="メイリオ" pitchFamily="50" charset="-128"/>
                  </a:rPr>
                  <a:t>振り分け</a:t>
                </a:r>
                <a:r>
                  <a:rPr lang="ja-JP" altLang="en-US" sz="1000" dirty="0" smtClean="0">
                    <a:solidFill>
                      <a:schemeClr val="accent2"/>
                    </a:solidFill>
                    <a:latin typeface="メイリオ" pitchFamily="50" charset="-128"/>
                    <a:ea typeface="メイリオ" pitchFamily="50" charset="-128"/>
                    <a:cs typeface="メイリオ" pitchFamily="50" charset="-128"/>
                  </a:rPr>
                  <a:t>定義</a:t>
                </a:r>
                <a:endParaRPr lang="en-US" altLang="ja-JP" sz="1000" dirty="0" smtClean="0">
                  <a:solidFill>
                    <a:schemeClr val="accent2"/>
                  </a:solidFill>
                  <a:latin typeface="メイリオ" pitchFamily="50" charset="-128"/>
                  <a:ea typeface="メイリオ" pitchFamily="50" charset="-128"/>
                  <a:cs typeface="メイリオ" pitchFamily="50" charset="-128"/>
                </a:endParaRPr>
              </a:p>
              <a:p>
                <a:pPr algn="l">
                  <a:lnSpc>
                    <a:spcPts val="400"/>
                  </a:lnSpc>
                  <a:spcBef>
                    <a:spcPct val="50000"/>
                  </a:spcBef>
                </a:pPr>
                <a:r>
                  <a:rPr lang="ja-JP" altLang="en-US" sz="1000" dirty="0">
                    <a:solidFill>
                      <a:schemeClr val="hlink"/>
                    </a:solidFill>
                    <a:latin typeface="メイリオ" pitchFamily="50" charset="-128"/>
                    <a:ea typeface="メイリオ" pitchFamily="50" charset="-128"/>
                    <a:cs typeface="メイリオ" pitchFamily="50" charset="-128"/>
                  </a:rPr>
                  <a:t/>
                </a:r>
                <a:br>
                  <a:rPr lang="ja-JP" altLang="en-US" sz="1000" dirty="0">
                    <a:solidFill>
                      <a:schemeClr val="hlink"/>
                    </a:solidFill>
                    <a:latin typeface="メイリオ" pitchFamily="50" charset="-128"/>
                    <a:ea typeface="メイリオ" pitchFamily="50" charset="-128"/>
                    <a:cs typeface="メイリオ" pitchFamily="50" charset="-128"/>
                  </a:rPr>
                </a:br>
                <a:r>
                  <a:rPr lang="ja-JP" altLang="en-US" sz="1000" dirty="0">
                    <a:solidFill>
                      <a:srgbClr val="006666"/>
                    </a:solidFill>
                    <a:latin typeface="メイリオ" pitchFamily="50" charset="-128"/>
                    <a:ea typeface="メイリオ" pitchFamily="50" charset="-128"/>
                    <a:cs typeface="メイリオ" pitchFamily="50" charset="-128"/>
                  </a:rPr>
                  <a:t>フラグ</a:t>
                </a:r>
                <a:r>
                  <a:rPr lang="en-US" altLang="ja-JP" sz="1000" dirty="0">
                    <a:solidFill>
                      <a:srgbClr val="006666"/>
                    </a:solidFill>
                    <a:latin typeface="メイリオ" pitchFamily="50" charset="-128"/>
                    <a:ea typeface="メイリオ" pitchFamily="50" charset="-128"/>
                    <a:cs typeface="メイリオ" pitchFamily="50" charset="-128"/>
                  </a:rPr>
                  <a:t>A </a:t>
                </a:r>
                <a:r>
                  <a:rPr lang="en-US" altLang="ja-JP" sz="1000" dirty="0" smtClean="0">
                    <a:solidFill>
                      <a:srgbClr val="006666"/>
                    </a:solidFill>
                    <a:latin typeface="メイリオ" pitchFamily="50" charset="-128"/>
                    <a:ea typeface="メイリオ" pitchFamily="50" charset="-128"/>
                    <a:cs typeface="メイリオ" pitchFamily="50" charset="-128"/>
                  </a:rPr>
                  <a:t>→</a:t>
                </a:r>
              </a:p>
              <a:p>
                <a:pPr algn="l">
                  <a:lnSpc>
                    <a:spcPts val="400"/>
                  </a:lnSpc>
                  <a:spcBef>
                    <a:spcPct val="50000"/>
                  </a:spcBef>
                </a:pPr>
                <a:r>
                  <a:rPr lang="en-US" altLang="ja-JP" sz="1000" dirty="0" smtClean="0">
                    <a:solidFill>
                      <a:srgbClr val="006666"/>
                    </a:solidFill>
                    <a:latin typeface="メイリオ" pitchFamily="50" charset="-128"/>
                    <a:ea typeface="メイリオ" pitchFamily="50" charset="-128"/>
                    <a:cs typeface="メイリオ" pitchFamily="50" charset="-128"/>
                  </a:rPr>
                  <a:t> SuperStream-CORE</a:t>
                </a:r>
                <a:r>
                  <a:rPr lang="en-US" altLang="ja-JP" sz="1000" dirty="0">
                    <a:solidFill>
                      <a:srgbClr val="006666"/>
                    </a:solidFill>
                    <a:latin typeface="メイリオ" pitchFamily="50" charset="-128"/>
                    <a:ea typeface="メイリオ" pitchFamily="50" charset="-128"/>
                    <a:cs typeface="メイリオ" pitchFamily="50" charset="-128"/>
                  </a:rPr>
                  <a:t/>
                </a:r>
                <a:br>
                  <a:rPr lang="en-US" altLang="ja-JP" sz="1000" dirty="0">
                    <a:solidFill>
                      <a:srgbClr val="006666"/>
                    </a:solidFill>
                    <a:latin typeface="メイリオ" pitchFamily="50" charset="-128"/>
                    <a:ea typeface="メイリオ" pitchFamily="50" charset="-128"/>
                    <a:cs typeface="メイリオ" pitchFamily="50" charset="-128"/>
                  </a:rPr>
                </a:br>
                <a:endParaRPr lang="en-US" altLang="ja-JP" sz="1000" dirty="0" smtClean="0">
                  <a:solidFill>
                    <a:srgbClr val="006666"/>
                  </a:solidFill>
                  <a:latin typeface="メイリオ" pitchFamily="50" charset="-128"/>
                  <a:ea typeface="メイリオ" pitchFamily="50" charset="-128"/>
                  <a:cs typeface="メイリオ" pitchFamily="50" charset="-128"/>
                </a:endParaRPr>
              </a:p>
              <a:p>
                <a:pPr algn="l">
                  <a:lnSpc>
                    <a:spcPts val="400"/>
                  </a:lnSpc>
                  <a:spcBef>
                    <a:spcPct val="50000"/>
                  </a:spcBef>
                </a:pPr>
                <a:r>
                  <a:rPr lang="ja-JP" altLang="en-US" sz="1000" dirty="0" smtClean="0">
                    <a:solidFill>
                      <a:srgbClr val="006666"/>
                    </a:solidFill>
                    <a:latin typeface="メイリオ" pitchFamily="50" charset="-128"/>
                    <a:ea typeface="メイリオ" pitchFamily="50" charset="-128"/>
                    <a:cs typeface="メイリオ" pitchFamily="50" charset="-128"/>
                  </a:rPr>
                  <a:t>フラグ</a:t>
                </a:r>
                <a:r>
                  <a:rPr lang="en-US" altLang="ja-JP" sz="1000" dirty="0">
                    <a:solidFill>
                      <a:srgbClr val="006666"/>
                    </a:solidFill>
                    <a:latin typeface="メイリオ" pitchFamily="50" charset="-128"/>
                    <a:ea typeface="メイリオ" pitchFamily="50" charset="-128"/>
                    <a:cs typeface="メイリオ" pitchFamily="50" charset="-128"/>
                  </a:rPr>
                  <a:t>B </a:t>
                </a:r>
                <a:r>
                  <a:rPr lang="en-US" altLang="ja-JP" sz="1000" dirty="0" smtClean="0">
                    <a:solidFill>
                      <a:srgbClr val="006666"/>
                    </a:solidFill>
                    <a:latin typeface="メイリオ" pitchFamily="50" charset="-128"/>
                    <a:ea typeface="メイリオ" pitchFamily="50" charset="-128"/>
                    <a:cs typeface="メイリオ" pitchFamily="50" charset="-128"/>
                  </a:rPr>
                  <a:t>→</a:t>
                </a:r>
              </a:p>
              <a:p>
                <a:pPr algn="l">
                  <a:lnSpc>
                    <a:spcPts val="400"/>
                  </a:lnSpc>
                  <a:spcBef>
                    <a:spcPct val="50000"/>
                  </a:spcBef>
                </a:pPr>
                <a:r>
                  <a:rPr lang="en-US" altLang="ja-JP" sz="1000" dirty="0" smtClean="0">
                    <a:solidFill>
                      <a:srgbClr val="006666"/>
                    </a:solidFill>
                    <a:latin typeface="メイリオ" pitchFamily="50" charset="-128"/>
                    <a:ea typeface="メイリオ" pitchFamily="50" charset="-128"/>
                    <a:cs typeface="メイリオ" pitchFamily="50" charset="-128"/>
                  </a:rPr>
                  <a:t> SuperStream-PR+</a:t>
                </a:r>
                <a:endParaRPr lang="en-US" altLang="ja-JP" sz="1000" dirty="0">
                  <a:solidFill>
                    <a:srgbClr val="006666"/>
                  </a:solidFill>
                  <a:latin typeface="メイリオ" pitchFamily="50" charset="-128"/>
                  <a:ea typeface="メイリオ" pitchFamily="50" charset="-128"/>
                  <a:cs typeface="メイリオ" pitchFamily="50" charset="-128"/>
                </a:endParaRPr>
              </a:p>
            </p:txBody>
          </p:sp>
        </p:grpSp>
        <p:sp>
          <p:nvSpPr>
            <p:cNvPr id="19525" name="Text Box 18"/>
            <p:cNvSpPr txBox="1">
              <a:spLocks noChangeArrowheads="1"/>
            </p:cNvSpPr>
            <p:nvPr/>
          </p:nvSpPr>
          <p:spPr bwMode="auto">
            <a:xfrm>
              <a:off x="128" y="841"/>
              <a:ext cx="1698" cy="192"/>
            </a:xfrm>
            <a:prstGeom prst="rect">
              <a:avLst/>
            </a:prstGeom>
            <a:noFill/>
            <a:ln w="9525">
              <a:noFill/>
              <a:miter lim="800000"/>
              <a:headEnd/>
              <a:tailEnd/>
            </a:ln>
          </p:spPr>
          <p:txBody>
            <a:bodyPr>
              <a:spAutoFit/>
            </a:bodyPr>
            <a:lstStyle/>
            <a:p>
              <a:pPr algn="l">
                <a:spcBef>
                  <a:spcPct val="50000"/>
                </a:spcBef>
              </a:pPr>
              <a:r>
                <a:rPr lang="ja-JP" altLang="en-US" sz="1400">
                  <a:latin typeface="メイリオ" pitchFamily="50" charset="-128"/>
                  <a:ea typeface="メイリオ" pitchFamily="50" charset="-128"/>
                  <a:cs typeface="メイリオ" pitchFamily="50" charset="-128"/>
                </a:rPr>
                <a:t>要件</a:t>
              </a:r>
              <a:r>
                <a:rPr lang="en-US" altLang="ja-JP" sz="1400">
                  <a:latin typeface="メイリオ" pitchFamily="50" charset="-128"/>
                  <a:ea typeface="メイリオ" pitchFamily="50" charset="-128"/>
                  <a:cs typeface="メイリオ" pitchFamily="50" charset="-128"/>
                </a:rPr>
                <a:t>1</a:t>
              </a:r>
              <a:r>
                <a:rPr lang="ja-JP" altLang="en-US" sz="1400">
                  <a:latin typeface="メイリオ" pitchFamily="50" charset="-128"/>
                  <a:ea typeface="メイリオ" pitchFamily="50" charset="-128"/>
                  <a:cs typeface="メイリオ" pitchFamily="50" charset="-128"/>
                </a:rPr>
                <a:t>： 条件分岐</a:t>
              </a:r>
            </a:p>
          </p:txBody>
        </p:sp>
        <p:sp>
          <p:nvSpPr>
            <p:cNvPr id="19526" name="Text Box 19"/>
            <p:cNvSpPr txBox="1">
              <a:spLocks noChangeArrowheads="1"/>
            </p:cNvSpPr>
            <p:nvPr/>
          </p:nvSpPr>
          <p:spPr bwMode="auto">
            <a:xfrm>
              <a:off x="198" y="1206"/>
              <a:ext cx="2954" cy="143"/>
            </a:xfrm>
            <a:prstGeom prst="rect">
              <a:avLst/>
            </a:prstGeom>
            <a:noFill/>
            <a:ln w="9525">
              <a:noFill/>
              <a:miter lim="800000"/>
              <a:headEnd/>
              <a:tailEnd/>
            </a:ln>
          </p:spPr>
          <p:txBody>
            <a:bodyPr>
              <a:spAutoFit/>
            </a:bodyPr>
            <a:lstStyle/>
            <a:p>
              <a:pPr algn="l">
                <a:lnSpc>
                  <a:spcPct val="50000"/>
                </a:lnSpc>
                <a:spcBef>
                  <a:spcPct val="50000"/>
                </a:spcBef>
                <a:buClr>
                  <a:srgbClr val="CC3300"/>
                </a:buClr>
                <a:buFont typeface="Wingdings" pitchFamily="2" charset="2"/>
                <a:buChar char="l"/>
              </a:pPr>
              <a:r>
                <a:rPr lang="en-US" altLang="ja-JP" sz="1400">
                  <a:solidFill>
                    <a:schemeClr val="tx1"/>
                  </a:solidFill>
                  <a:latin typeface="メイリオ" pitchFamily="50" charset="-128"/>
                  <a:ea typeface="メイリオ" pitchFamily="50" charset="-128"/>
                  <a:cs typeface="メイリオ" pitchFamily="50" charset="-128"/>
                </a:rPr>
                <a:t> </a:t>
              </a:r>
              <a:r>
                <a:rPr lang="ja-JP" altLang="en-US" sz="1400">
                  <a:solidFill>
                    <a:schemeClr val="tx1"/>
                  </a:solidFill>
                  <a:latin typeface="メイリオ" pitchFamily="50" charset="-128"/>
                  <a:ea typeface="メイリオ" pitchFamily="50" charset="-128"/>
                  <a:cs typeface="メイリオ" pitchFamily="50" charset="-128"/>
                </a:rPr>
                <a:t>条件やデータを参照し、格納先システムの振分け</a:t>
              </a:r>
            </a:p>
          </p:txBody>
        </p:sp>
      </p:grpSp>
      <p:grpSp>
        <p:nvGrpSpPr>
          <p:cNvPr id="19463" name="Group 20"/>
          <p:cNvGrpSpPr>
            <a:grpSpLocks/>
          </p:cNvGrpSpPr>
          <p:nvPr/>
        </p:nvGrpSpPr>
        <p:grpSpPr bwMode="auto">
          <a:xfrm>
            <a:off x="4565650" y="1385888"/>
            <a:ext cx="4500563" cy="2435225"/>
            <a:chOff x="2891" y="981"/>
            <a:chExt cx="2574" cy="1393"/>
          </a:xfrm>
        </p:grpSpPr>
        <p:sp>
          <p:nvSpPr>
            <p:cNvPr id="19500" name="Rectangle 21"/>
            <p:cNvSpPr>
              <a:spLocks noChangeArrowheads="1"/>
            </p:cNvSpPr>
            <p:nvPr/>
          </p:nvSpPr>
          <p:spPr bwMode="auto">
            <a:xfrm>
              <a:off x="2922" y="987"/>
              <a:ext cx="2543" cy="1387"/>
            </a:xfrm>
            <a:prstGeom prst="rect">
              <a:avLst/>
            </a:prstGeom>
            <a:solidFill>
              <a:schemeClr val="bg1"/>
            </a:solidFill>
            <a:ln w="9525">
              <a:solidFill>
                <a:schemeClr val="bg2"/>
              </a:solidFill>
              <a:miter lim="800000"/>
              <a:headEnd/>
              <a:tailEnd/>
            </a:ln>
          </p:spPr>
          <p:txBody>
            <a:bodyPr/>
            <a:lstStyle/>
            <a:p>
              <a:pPr marL="342900" indent="-342900" algn="l">
                <a:lnSpc>
                  <a:spcPts val="2400"/>
                </a:lnSpc>
                <a:spcBef>
                  <a:spcPts val="500"/>
                </a:spcBef>
                <a:buFont typeface="Wingdings" pitchFamily="2" charset="2"/>
                <a:buNone/>
              </a:pPr>
              <a:endParaRPr lang="ja-JP" altLang="ja-JP" sz="800">
                <a:solidFill>
                  <a:schemeClr val="bg2"/>
                </a:solidFill>
                <a:latin typeface="メイリオ" pitchFamily="50" charset="-128"/>
                <a:ea typeface="メイリオ" pitchFamily="50" charset="-128"/>
                <a:cs typeface="メイリオ" pitchFamily="50" charset="-128"/>
              </a:endParaRPr>
            </a:p>
          </p:txBody>
        </p:sp>
        <p:sp>
          <p:nvSpPr>
            <p:cNvPr id="19501" name="Rectangle 22"/>
            <p:cNvSpPr>
              <a:spLocks noChangeArrowheads="1"/>
            </p:cNvSpPr>
            <p:nvPr/>
          </p:nvSpPr>
          <p:spPr bwMode="auto">
            <a:xfrm>
              <a:off x="2922" y="981"/>
              <a:ext cx="2543" cy="194"/>
            </a:xfrm>
            <a:prstGeom prst="rect">
              <a:avLst/>
            </a:prstGeom>
            <a:solidFill>
              <a:schemeClr val="accent2"/>
            </a:solidFill>
            <a:ln w="9525" algn="ctr">
              <a:noFill/>
              <a:miter lim="800000"/>
              <a:headEnd/>
              <a:tailEnd/>
            </a:ln>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19502" name="Line 25"/>
            <p:cNvSpPr>
              <a:spLocks noChangeShapeType="1"/>
            </p:cNvSpPr>
            <p:nvPr/>
          </p:nvSpPr>
          <p:spPr bwMode="auto">
            <a:xfrm flipH="1">
              <a:off x="3357" y="2061"/>
              <a:ext cx="547" cy="0"/>
            </a:xfrm>
            <a:prstGeom prst="line">
              <a:avLst/>
            </a:prstGeom>
            <a:noFill/>
            <a:ln w="9525">
              <a:solidFill>
                <a:schemeClr val="accent2"/>
              </a:solidFill>
              <a:round/>
              <a:headEnd/>
              <a:tailEnd type="triangle" w="med" len="med"/>
            </a:ln>
          </p:spPr>
          <p:txBody>
            <a:bodyPr/>
            <a:lstStyle/>
            <a:p>
              <a:endParaRPr lang="ja-JP" altLang="en-US"/>
            </a:p>
          </p:txBody>
        </p:sp>
        <p:sp>
          <p:nvSpPr>
            <p:cNvPr id="19503" name="AutoShape 26"/>
            <p:cNvSpPr>
              <a:spLocks noChangeArrowheads="1"/>
            </p:cNvSpPr>
            <p:nvPr/>
          </p:nvSpPr>
          <p:spPr bwMode="auto">
            <a:xfrm>
              <a:off x="3484" y="1946"/>
              <a:ext cx="360" cy="230"/>
            </a:xfrm>
            <a:prstGeom prst="irregularSeal1">
              <a:avLst/>
            </a:prstGeom>
            <a:solidFill>
              <a:srgbClr val="FF0000"/>
            </a:solidFill>
            <a:ln w="9525" algn="ctr">
              <a:noFill/>
              <a:miter lim="800000"/>
              <a:headEnd/>
              <a:tailEnd/>
            </a:ln>
          </p:spPr>
          <p:txBody>
            <a:bodyPr wrap="none" anchor="ctr"/>
            <a:lstStyle/>
            <a:p>
              <a:pPr>
                <a:spcBef>
                  <a:spcPct val="20000"/>
                </a:spcBef>
              </a:pPr>
              <a:r>
                <a:rPr lang="ja-JP" altLang="en-US" sz="1000">
                  <a:latin typeface="メイリオ" pitchFamily="50" charset="-128"/>
                  <a:ea typeface="メイリオ" pitchFamily="50" charset="-128"/>
                  <a:cs typeface="メイリオ" pitchFamily="50" charset="-128"/>
                </a:rPr>
                <a:t>エラー</a:t>
              </a:r>
            </a:p>
          </p:txBody>
        </p:sp>
        <p:sp>
          <p:nvSpPr>
            <p:cNvPr id="19504" name="Text Box 27"/>
            <p:cNvSpPr txBox="1">
              <a:spLocks noChangeArrowheads="1"/>
            </p:cNvSpPr>
            <p:nvPr/>
          </p:nvSpPr>
          <p:spPr bwMode="auto">
            <a:xfrm>
              <a:off x="2891" y="1672"/>
              <a:ext cx="669" cy="140"/>
            </a:xfrm>
            <a:prstGeom prst="rect">
              <a:avLst/>
            </a:prstGeom>
            <a:noFill/>
            <a:ln w="9525" algn="ctr">
              <a:noFill/>
              <a:miter lim="800000"/>
              <a:headEnd/>
              <a:tailEnd/>
            </a:ln>
          </p:spPr>
          <p:txBody>
            <a:bodyPr>
              <a:spAutoFit/>
            </a:bodyPr>
            <a:lstStyle/>
            <a:p>
              <a:pPr>
                <a:spcBef>
                  <a:spcPct val="50000"/>
                </a:spcBef>
              </a:pPr>
              <a:r>
                <a:rPr lang="en-US" altLang="ja-JP" sz="1000">
                  <a:solidFill>
                    <a:srgbClr val="006666"/>
                  </a:solidFill>
                  <a:latin typeface="メイリオ" pitchFamily="50" charset="-128"/>
                  <a:ea typeface="メイリオ" pitchFamily="50" charset="-128"/>
                  <a:cs typeface="メイリオ" pitchFamily="50" charset="-128"/>
                </a:rPr>
                <a:t>SS</a:t>
              </a:r>
              <a:r>
                <a:rPr lang="ja-JP" altLang="en-US" sz="1000">
                  <a:solidFill>
                    <a:srgbClr val="006666"/>
                  </a:solidFill>
                  <a:latin typeface="メイリオ" pitchFamily="50" charset="-128"/>
                  <a:ea typeface="メイリオ" pitchFamily="50" charset="-128"/>
                  <a:cs typeface="メイリオ" pitchFamily="50" charset="-128"/>
                </a:rPr>
                <a:t>サーバ</a:t>
              </a:r>
            </a:p>
          </p:txBody>
        </p:sp>
        <p:sp>
          <p:nvSpPr>
            <p:cNvPr id="19505" name="Text Box 31"/>
            <p:cNvSpPr txBox="1">
              <a:spLocks noChangeArrowheads="1"/>
            </p:cNvSpPr>
            <p:nvPr/>
          </p:nvSpPr>
          <p:spPr bwMode="auto">
            <a:xfrm>
              <a:off x="5052" y="1773"/>
              <a:ext cx="383" cy="140"/>
            </a:xfrm>
            <a:prstGeom prst="rect">
              <a:avLst/>
            </a:prstGeom>
            <a:noFill/>
            <a:ln w="9525" algn="ctr">
              <a:noFill/>
              <a:miter lim="800000"/>
              <a:headEnd/>
              <a:tailEnd/>
            </a:ln>
          </p:spPr>
          <p:txBody>
            <a:bodyPr>
              <a:spAutoFit/>
            </a:bodyPr>
            <a:lstStyle/>
            <a:p>
              <a:pPr>
                <a:spcBef>
                  <a:spcPct val="50000"/>
                </a:spcBef>
              </a:pPr>
              <a:r>
                <a:rPr lang="ja-JP" altLang="en-US" sz="1000">
                  <a:solidFill>
                    <a:srgbClr val="006666"/>
                  </a:solidFill>
                  <a:latin typeface="メイリオ" pitchFamily="50" charset="-128"/>
                  <a:ea typeface="メイリオ" pitchFamily="50" charset="-128"/>
                  <a:cs typeface="メイリオ" pitchFamily="50" charset="-128"/>
                </a:rPr>
                <a:t>管理者</a:t>
              </a:r>
            </a:p>
          </p:txBody>
        </p:sp>
        <p:sp>
          <p:nvSpPr>
            <p:cNvPr id="19506" name="Line 32"/>
            <p:cNvSpPr>
              <a:spLocks noChangeShapeType="1"/>
            </p:cNvSpPr>
            <p:nvPr/>
          </p:nvSpPr>
          <p:spPr bwMode="auto">
            <a:xfrm>
              <a:off x="4295" y="2039"/>
              <a:ext cx="427" cy="0"/>
            </a:xfrm>
            <a:prstGeom prst="line">
              <a:avLst/>
            </a:prstGeom>
            <a:noFill/>
            <a:ln w="9525">
              <a:solidFill>
                <a:schemeClr val="accent2"/>
              </a:solidFill>
              <a:round/>
              <a:headEnd/>
              <a:tailEnd type="triangle" w="med" len="med"/>
            </a:ln>
          </p:spPr>
          <p:txBody>
            <a:bodyPr/>
            <a:lstStyle/>
            <a:p>
              <a:endParaRPr lang="ja-JP" altLang="en-US"/>
            </a:p>
          </p:txBody>
        </p:sp>
        <p:sp>
          <p:nvSpPr>
            <p:cNvPr id="19507" name="Text Box 33"/>
            <p:cNvSpPr txBox="1">
              <a:spLocks noChangeArrowheads="1"/>
            </p:cNvSpPr>
            <p:nvPr/>
          </p:nvSpPr>
          <p:spPr bwMode="auto">
            <a:xfrm>
              <a:off x="3357" y="1838"/>
              <a:ext cx="577" cy="140"/>
            </a:xfrm>
            <a:prstGeom prst="rect">
              <a:avLst/>
            </a:prstGeom>
            <a:noFill/>
            <a:ln w="9525" algn="ctr">
              <a:noFill/>
              <a:miter lim="800000"/>
              <a:headEnd/>
              <a:tailEnd/>
            </a:ln>
          </p:spPr>
          <p:txBody>
            <a:bodyPr>
              <a:spAutoFit/>
            </a:bodyPr>
            <a:lstStyle/>
            <a:p>
              <a:pPr>
                <a:spcBef>
                  <a:spcPct val="50000"/>
                </a:spcBef>
              </a:pPr>
              <a:r>
                <a:rPr lang="ja-JP" altLang="en-US" sz="1000">
                  <a:solidFill>
                    <a:srgbClr val="006666"/>
                  </a:solidFill>
                  <a:latin typeface="メイリオ" pitchFamily="50" charset="-128"/>
                  <a:ea typeface="メイリオ" pitchFamily="50" charset="-128"/>
                  <a:cs typeface="メイリオ" pitchFamily="50" charset="-128"/>
                </a:rPr>
                <a:t>データ格納</a:t>
              </a:r>
            </a:p>
          </p:txBody>
        </p:sp>
        <p:grpSp>
          <p:nvGrpSpPr>
            <p:cNvPr id="19508" name="Group 34"/>
            <p:cNvGrpSpPr>
              <a:grpSpLocks/>
            </p:cNvGrpSpPr>
            <p:nvPr/>
          </p:nvGrpSpPr>
          <p:grpSpPr bwMode="auto">
            <a:xfrm>
              <a:off x="4158" y="1499"/>
              <a:ext cx="947" cy="295"/>
              <a:chOff x="4286" y="1288"/>
              <a:chExt cx="1010" cy="328"/>
            </a:xfrm>
          </p:grpSpPr>
          <p:sp>
            <p:nvSpPr>
              <p:cNvPr id="19511" name="AutoShape 35"/>
              <p:cNvSpPr>
                <a:spLocks noChangeArrowheads="1"/>
              </p:cNvSpPr>
              <p:nvPr/>
            </p:nvSpPr>
            <p:spPr bwMode="auto">
              <a:xfrm>
                <a:off x="4312" y="1288"/>
                <a:ext cx="948" cy="328"/>
              </a:xfrm>
              <a:prstGeom prst="wedgeRectCallout">
                <a:avLst>
                  <a:gd name="adj1" fmla="val -58440"/>
                  <a:gd name="adj2" fmla="val 89940"/>
                </a:avLst>
              </a:prstGeom>
              <a:solidFill>
                <a:schemeClr val="bg1"/>
              </a:solidFill>
              <a:ln w="3175" algn="ctr">
                <a:solidFill>
                  <a:schemeClr val="accent2"/>
                </a:solidFill>
                <a:prstDash val="sysDot"/>
                <a:miter lim="800000"/>
                <a:headEnd/>
                <a:tailEnd/>
              </a:ln>
            </p:spPr>
            <p:txBody>
              <a:bodyPr/>
              <a:lstStyle/>
              <a:p>
                <a:pPr>
                  <a:spcBef>
                    <a:spcPct val="20000"/>
                  </a:spcBef>
                </a:pPr>
                <a:endParaRPr lang="ja-JP" altLang="ja-JP" sz="1000">
                  <a:solidFill>
                    <a:schemeClr val="tx1"/>
                  </a:solidFill>
                  <a:latin typeface="メイリオ" pitchFamily="50" charset="-128"/>
                  <a:ea typeface="メイリオ" pitchFamily="50" charset="-128"/>
                  <a:cs typeface="メイリオ" pitchFamily="50" charset="-128"/>
                </a:endParaRPr>
              </a:p>
            </p:txBody>
          </p:sp>
          <p:sp>
            <p:nvSpPr>
              <p:cNvPr id="19512" name="Text Box 36"/>
              <p:cNvSpPr txBox="1">
                <a:spLocks noChangeArrowheads="1"/>
              </p:cNvSpPr>
              <p:nvPr/>
            </p:nvSpPr>
            <p:spPr bwMode="auto">
              <a:xfrm>
                <a:off x="4286" y="1288"/>
                <a:ext cx="1010" cy="254"/>
              </a:xfrm>
              <a:prstGeom prst="rect">
                <a:avLst/>
              </a:prstGeom>
              <a:noFill/>
              <a:ln w="9525" algn="ctr">
                <a:noFill/>
                <a:miter lim="800000"/>
                <a:headEnd/>
                <a:tailEnd/>
              </a:ln>
            </p:spPr>
            <p:txBody>
              <a:bodyPr>
                <a:spAutoFit/>
              </a:bodyPr>
              <a:lstStyle/>
              <a:p>
                <a:pPr algn="l">
                  <a:spcBef>
                    <a:spcPct val="50000"/>
                  </a:spcBef>
                </a:pPr>
                <a:r>
                  <a:rPr lang="ja-JP" altLang="en-US" sz="1000">
                    <a:solidFill>
                      <a:schemeClr val="accent2"/>
                    </a:solidFill>
                    <a:latin typeface="メイリオ" pitchFamily="50" charset="-128"/>
                    <a:ea typeface="メイリオ" pitchFamily="50" charset="-128"/>
                    <a:cs typeface="メイリオ" pitchFamily="50" charset="-128"/>
                  </a:rPr>
                  <a:t>エラー処理</a:t>
                </a:r>
                <a:br>
                  <a:rPr lang="ja-JP" altLang="en-US" sz="1000">
                    <a:solidFill>
                      <a:schemeClr val="accent2"/>
                    </a:solidFill>
                    <a:latin typeface="メイリオ" pitchFamily="50" charset="-128"/>
                    <a:ea typeface="メイリオ" pitchFamily="50" charset="-128"/>
                    <a:cs typeface="メイリオ" pitchFamily="50" charset="-128"/>
                  </a:rPr>
                </a:br>
                <a:r>
                  <a:rPr lang="ja-JP" altLang="en-US" sz="1000">
                    <a:solidFill>
                      <a:srgbClr val="006666"/>
                    </a:solidFill>
                    <a:latin typeface="メイリオ" pitchFamily="50" charset="-128"/>
                    <a:ea typeface="メイリオ" pitchFamily="50" charset="-128"/>
                    <a:cs typeface="メイリオ" pitchFamily="50" charset="-128"/>
                  </a:rPr>
                  <a:t>管理者にメール通知</a:t>
                </a:r>
              </a:p>
            </p:txBody>
          </p:sp>
        </p:grpSp>
        <p:sp>
          <p:nvSpPr>
            <p:cNvPr id="19509" name="Text Box 37"/>
            <p:cNvSpPr txBox="1">
              <a:spLocks noChangeArrowheads="1"/>
            </p:cNvSpPr>
            <p:nvPr/>
          </p:nvSpPr>
          <p:spPr bwMode="auto">
            <a:xfrm>
              <a:off x="2925" y="981"/>
              <a:ext cx="1724" cy="176"/>
            </a:xfrm>
            <a:prstGeom prst="rect">
              <a:avLst/>
            </a:prstGeom>
            <a:noFill/>
            <a:ln w="9525">
              <a:noFill/>
              <a:miter lim="800000"/>
              <a:headEnd/>
              <a:tailEnd/>
            </a:ln>
          </p:spPr>
          <p:txBody>
            <a:bodyPr>
              <a:spAutoFit/>
            </a:bodyPr>
            <a:lstStyle/>
            <a:p>
              <a:pPr algn="l">
                <a:spcBef>
                  <a:spcPct val="50000"/>
                </a:spcBef>
              </a:pPr>
              <a:r>
                <a:rPr lang="ja-JP" altLang="en-US" sz="1400">
                  <a:latin typeface="メイリオ" pitchFamily="50" charset="-128"/>
                  <a:ea typeface="メイリオ" pitchFamily="50" charset="-128"/>
                  <a:cs typeface="メイリオ" pitchFamily="50" charset="-128"/>
                </a:rPr>
                <a:t>要件</a:t>
              </a:r>
              <a:r>
                <a:rPr lang="en-US" altLang="ja-JP" sz="1400">
                  <a:latin typeface="メイリオ" pitchFamily="50" charset="-128"/>
                  <a:ea typeface="メイリオ" pitchFamily="50" charset="-128"/>
                  <a:cs typeface="メイリオ" pitchFamily="50" charset="-128"/>
                </a:rPr>
                <a:t>2</a:t>
              </a:r>
              <a:r>
                <a:rPr lang="ja-JP" altLang="en-US" sz="1400">
                  <a:latin typeface="メイリオ" pitchFamily="50" charset="-128"/>
                  <a:ea typeface="メイリオ" pitchFamily="50" charset="-128"/>
                  <a:cs typeface="メイリオ" pitchFamily="50" charset="-128"/>
                </a:rPr>
                <a:t>： エラー処理／フロー制御</a:t>
              </a:r>
            </a:p>
          </p:txBody>
        </p:sp>
        <p:sp>
          <p:nvSpPr>
            <p:cNvPr id="19510" name="Text Box 38"/>
            <p:cNvSpPr txBox="1">
              <a:spLocks noChangeArrowheads="1"/>
            </p:cNvSpPr>
            <p:nvPr/>
          </p:nvSpPr>
          <p:spPr bwMode="auto">
            <a:xfrm>
              <a:off x="3016" y="1213"/>
              <a:ext cx="2359" cy="238"/>
            </a:xfrm>
            <a:prstGeom prst="rect">
              <a:avLst/>
            </a:prstGeom>
            <a:noFill/>
            <a:ln w="9525">
              <a:noFill/>
              <a:miter lim="800000"/>
              <a:headEnd/>
              <a:tailEnd/>
            </a:ln>
          </p:spPr>
          <p:txBody>
            <a:bodyPr>
              <a:spAutoFit/>
            </a:bodyPr>
            <a:lstStyle/>
            <a:p>
              <a:pPr algn="l">
                <a:lnSpc>
                  <a:spcPct val="50000"/>
                </a:lnSpc>
                <a:spcBef>
                  <a:spcPct val="50000"/>
                </a:spcBef>
                <a:buClr>
                  <a:srgbClr val="CC3300"/>
                </a:buClr>
                <a:buFont typeface="Wingdings" pitchFamily="2" charset="2"/>
                <a:buChar char="l"/>
              </a:pPr>
              <a:r>
                <a:rPr lang="en-US" altLang="ja-JP" sz="1400">
                  <a:solidFill>
                    <a:schemeClr val="tx1"/>
                  </a:solidFill>
                  <a:latin typeface="メイリオ" pitchFamily="50" charset="-128"/>
                  <a:ea typeface="メイリオ" pitchFamily="50" charset="-128"/>
                  <a:cs typeface="メイリオ" pitchFamily="50" charset="-128"/>
                </a:rPr>
                <a:t> </a:t>
              </a:r>
              <a:r>
                <a:rPr lang="ja-JP" altLang="en-US" sz="1400">
                  <a:solidFill>
                    <a:schemeClr val="tx1"/>
                  </a:solidFill>
                  <a:latin typeface="メイリオ" pitchFamily="50" charset="-128"/>
                  <a:ea typeface="メイリオ" pitchFamily="50" charset="-128"/>
                  <a:cs typeface="メイリオ" pitchFamily="50" charset="-128"/>
                </a:rPr>
                <a:t>エラー発生箇所の特定</a:t>
              </a:r>
            </a:p>
            <a:p>
              <a:pPr algn="l">
                <a:lnSpc>
                  <a:spcPct val="50000"/>
                </a:lnSpc>
                <a:spcBef>
                  <a:spcPct val="50000"/>
                </a:spcBef>
                <a:buClr>
                  <a:srgbClr val="CC3300"/>
                </a:buClr>
                <a:buFont typeface="Wingdings" pitchFamily="2" charset="2"/>
                <a:buChar char="l"/>
              </a:pPr>
              <a:r>
                <a:rPr lang="ja-JP" altLang="en-US" sz="1400">
                  <a:solidFill>
                    <a:schemeClr val="tx1"/>
                  </a:solidFill>
                  <a:latin typeface="メイリオ" pitchFamily="50" charset="-128"/>
                  <a:ea typeface="メイリオ" pitchFamily="50" charset="-128"/>
                  <a:cs typeface="メイリオ" pitchFamily="50" charset="-128"/>
                </a:rPr>
                <a:t> エラー発生時の処理定義</a:t>
              </a:r>
            </a:p>
          </p:txBody>
        </p:sp>
      </p:grpSp>
      <p:grpSp>
        <p:nvGrpSpPr>
          <p:cNvPr id="19464" name="Group 39"/>
          <p:cNvGrpSpPr>
            <a:grpSpLocks/>
          </p:cNvGrpSpPr>
          <p:nvPr/>
        </p:nvGrpSpPr>
        <p:grpSpPr bwMode="auto">
          <a:xfrm>
            <a:off x="92075" y="3905250"/>
            <a:ext cx="4445000" cy="2435225"/>
            <a:chOff x="333" y="2406"/>
            <a:chExt cx="2543" cy="1393"/>
          </a:xfrm>
        </p:grpSpPr>
        <p:sp>
          <p:nvSpPr>
            <p:cNvPr id="19492" name="Rectangle 40"/>
            <p:cNvSpPr>
              <a:spLocks noChangeArrowheads="1"/>
            </p:cNvSpPr>
            <p:nvPr/>
          </p:nvSpPr>
          <p:spPr bwMode="auto">
            <a:xfrm>
              <a:off x="333" y="2413"/>
              <a:ext cx="2543" cy="1386"/>
            </a:xfrm>
            <a:prstGeom prst="rect">
              <a:avLst/>
            </a:prstGeom>
            <a:solidFill>
              <a:schemeClr val="bg1"/>
            </a:solidFill>
            <a:ln w="9525">
              <a:solidFill>
                <a:schemeClr val="bg2"/>
              </a:solidFill>
              <a:miter lim="800000"/>
              <a:headEnd/>
              <a:tailEnd/>
            </a:ln>
          </p:spPr>
          <p:txBody>
            <a:bodyPr/>
            <a:lstStyle/>
            <a:p>
              <a:pPr marL="342900" indent="-342900" algn="l">
                <a:lnSpc>
                  <a:spcPts val="2400"/>
                </a:lnSpc>
                <a:spcBef>
                  <a:spcPts val="500"/>
                </a:spcBef>
                <a:buFont typeface="Wingdings" pitchFamily="2" charset="2"/>
                <a:buNone/>
              </a:pPr>
              <a:endParaRPr lang="ja-JP" altLang="ja-JP" sz="800">
                <a:solidFill>
                  <a:schemeClr val="bg2"/>
                </a:solidFill>
                <a:latin typeface="メイリオ" pitchFamily="50" charset="-128"/>
                <a:ea typeface="メイリオ" pitchFamily="50" charset="-128"/>
                <a:cs typeface="メイリオ" pitchFamily="50" charset="-128"/>
              </a:endParaRPr>
            </a:p>
          </p:txBody>
        </p:sp>
        <p:sp>
          <p:nvSpPr>
            <p:cNvPr id="19493" name="Rectangle 41"/>
            <p:cNvSpPr>
              <a:spLocks noChangeArrowheads="1"/>
            </p:cNvSpPr>
            <p:nvPr/>
          </p:nvSpPr>
          <p:spPr bwMode="auto">
            <a:xfrm>
              <a:off x="333" y="2406"/>
              <a:ext cx="2543" cy="195"/>
            </a:xfrm>
            <a:prstGeom prst="rect">
              <a:avLst/>
            </a:prstGeom>
            <a:solidFill>
              <a:schemeClr val="accent2"/>
            </a:solidFill>
            <a:ln w="9525" algn="ctr">
              <a:noFill/>
              <a:miter lim="800000"/>
              <a:headEnd/>
              <a:tailEnd/>
            </a:ln>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19494" name="Line 44"/>
            <p:cNvSpPr>
              <a:spLocks noChangeShapeType="1"/>
            </p:cNvSpPr>
            <p:nvPr/>
          </p:nvSpPr>
          <p:spPr bwMode="auto">
            <a:xfrm>
              <a:off x="941" y="3292"/>
              <a:ext cx="1320" cy="0"/>
            </a:xfrm>
            <a:prstGeom prst="line">
              <a:avLst/>
            </a:prstGeom>
            <a:noFill/>
            <a:ln w="9525">
              <a:solidFill>
                <a:schemeClr val="accent2"/>
              </a:solidFill>
              <a:round/>
              <a:headEnd/>
              <a:tailEnd type="triangle" w="med" len="med"/>
            </a:ln>
          </p:spPr>
          <p:txBody>
            <a:bodyPr/>
            <a:lstStyle/>
            <a:p>
              <a:endParaRPr lang="ja-JP" altLang="en-US"/>
            </a:p>
          </p:txBody>
        </p:sp>
        <p:sp>
          <p:nvSpPr>
            <p:cNvPr id="19495" name="Text Box 45"/>
            <p:cNvSpPr txBox="1">
              <a:spLocks noChangeArrowheads="1"/>
            </p:cNvSpPr>
            <p:nvPr/>
          </p:nvSpPr>
          <p:spPr bwMode="auto">
            <a:xfrm>
              <a:off x="813" y="3033"/>
              <a:ext cx="1598" cy="227"/>
            </a:xfrm>
            <a:prstGeom prst="rect">
              <a:avLst/>
            </a:prstGeom>
            <a:noFill/>
            <a:ln w="9525" algn="ctr">
              <a:noFill/>
              <a:miter lim="800000"/>
              <a:headEnd/>
              <a:tailEnd/>
            </a:ln>
          </p:spPr>
          <p:txBody>
            <a:bodyPr>
              <a:spAutoFit/>
            </a:bodyPr>
            <a:lstStyle/>
            <a:p>
              <a:pPr>
                <a:spcBef>
                  <a:spcPct val="50000"/>
                </a:spcBef>
              </a:pPr>
              <a:r>
                <a:rPr lang="en-US" altLang="ja-JP" sz="1000">
                  <a:solidFill>
                    <a:srgbClr val="006666"/>
                  </a:solidFill>
                  <a:latin typeface="メイリオ" pitchFamily="50" charset="-128"/>
                  <a:ea typeface="メイリオ" pitchFamily="50" charset="-128"/>
                  <a:cs typeface="メイリオ" pitchFamily="50" charset="-128"/>
                </a:rPr>
                <a:t>DB</a:t>
              </a:r>
              <a:r>
                <a:rPr lang="ja-JP" altLang="en-US" sz="1000">
                  <a:solidFill>
                    <a:srgbClr val="006666"/>
                  </a:solidFill>
                  <a:latin typeface="メイリオ" pitchFamily="50" charset="-128"/>
                  <a:ea typeface="メイリオ" pitchFamily="50" charset="-128"/>
                  <a:cs typeface="メイリオ" pitchFamily="50" charset="-128"/>
                </a:rPr>
                <a:t>格納中エラー発生</a:t>
              </a:r>
              <a:r>
                <a:rPr lang="ja-JP" altLang="en-US" sz="1000">
                  <a:solidFill>
                    <a:schemeClr val="hlink"/>
                  </a:solidFill>
                  <a:latin typeface="メイリオ" pitchFamily="50" charset="-128"/>
                  <a:ea typeface="メイリオ" pitchFamily="50" charset="-128"/>
                  <a:cs typeface="メイリオ" pitchFamily="50" charset="-128"/>
                </a:rPr>
                <a:t> </a:t>
              </a:r>
              <a:br>
                <a:rPr lang="ja-JP" altLang="en-US" sz="1000">
                  <a:solidFill>
                    <a:schemeClr val="hlink"/>
                  </a:solidFill>
                  <a:latin typeface="メイリオ" pitchFamily="50" charset="-128"/>
                  <a:ea typeface="メイリオ" pitchFamily="50" charset="-128"/>
                  <a:cs typeface="メイリオ" pitchFamily="50" charset="-128"/>
                </a:rPr>
              </a:br>
              <a:r>
                <a:rPr lang="ja-JP" altLang="en-US" sz="1000">
                  <a:solidFill>
                    <a:schemeClr val="accent2"/>
                  </a:solidFill>
                  <a:latin typeface="メイリオ" pitchFamily="50" charset="-128"/>
                  <a:ea typeface="メイリオ" pitchFamily="50" charset="-128"/>
                  <a:cs typeface="メイリオ" pitchFamily="50" charset="-128"/>
                </a:rPr>
                <a:t>→</a:t>
              </a:r>
              <a:r>
                <a:rPr lang="ja-JP" altLang="en-US" sz="1000">
                  <a:solidFill>
                    <a:schemeClr val="hlink"/>
                  </a:solidFill>
                  <a:latin typeface="メイリオ" pitchFamily="50" charset="-128"/>
                  <a:ea typeface="メイリオ" pitchFamily="50" charset="-128"/>
                  <a:cs typeface="メイリオ" pitchFamily="50" charset="-128"/>
                </a:rPr>
                <a:t> </a:t>
              </a:r>
              <a:r>
                <a:rPr lang="ja-JP" altLang="en-US" sz="1000">
                  <a:solidFill>
                    <a:srgbClr val="006666"/>
                  </a:solidFill>
                  <a:latin typeface="メイリオ" pitchFamily="50" charset="-128"/>
                  <a:ea typeface="メイリオ" pitchFamily="50" charset="-128"/>
                  <a:cs typeface="メイリオ" pitchFamily="50" charset="-128"/>
                </a:rPr>
                <a:t>格納データ無効</a:t>
              </a:r>
            </a:p>
          </p:txBody>
        </p:sp>
        <p:sp>
          <p:nvSpPr>
            <p:cNvPr id="19496" name="Line 46"/>
            <p:cNvSpPr>
              <a:spLocks noChangeShapeType="1"/>
            </p:cNvSpPr>
            <p:nvPr/>
          </p:nvSpPr>
          <p:spPr bwMode="auto">
            <a:xfrm>
              <a:off x="941" y="3493"/>
              <a:ext cx="1320" cy="0"/>
            </a:xfrm>
            <a:prstGeom prst="line">
              <a:avLst/>
            </a:prstGeom>
            <a:noFill/>
            <a:ln w="9525">
              <a:solidFill>
                <a:schemeClr val="accent2"/>
              </a:solidFill>
              <a:round/>
              <a:headEnd/>
              <a:tailEnd type="triangle" w="med" len="med"/>
            </a:ln>
          </p:spPr>
          <p:txBody>
            <a:bodyPr/>
            <a:lstStyle/>
            <a:p>
              <a:endParaRPr lang="ja-JP" altLang="en-US"/>
            </a:p>
          </p:txBody>
        </p:sp>
        <p:sp>
          <p:nvSpPr>
            <p:cNvPr id="19497" name="Text Box 47"/>
            <p:cNvSpPr txBox="1">
              <a:spLocks noChangeArrowheads="1"/>
            </p:cNvSpPr>
            <p:nvPr/>
          </p:nvSpPr>
          <p:spPr bwMode="auto">
            <a:xfrm>
              <a:off x="813" y="3328"/>
              <a:ext cx="1598" cy="140"/>
            </a:xfrm>
            <a:prstGeom prst="rect">
              <a:avLst/>
            </a:prstGeom>
            <a:noFill/>
            <a:ln w="9525" algn="ctr">
              <a:noFill/>
              <a:miter lim="800000"/>
              <a:headEnd/>
              <a:tailEnd/>
            </a:ln>
          </p:spPr>
          <p:txBody>
            <a:bodyPr>
              <a:spAutoFit/>
            </a:bodyPr>
            <a:lstStyle/>
            <a:p>
              <a:pPr>
                <a:spcBef>
                  <a:spcPct val="50000"/>
                </a:spcBef>
              </a:pPr>
              <a:r>
                <a:rPr lang="en-US" altLang="ja-JP" sz="1000">
                  <a:solidFill>
                    <a:srgbClr val="006666"/>
                  </a:solidFill>
                  <a:latin typeface="メイリオ" pitchFamily="50" charset="-128"/>
                  <a:ea typeface="メイリオ" pitchFamily="50" charset="-128"/>
                  <a:cs typeface="メイリオ" pitchFamily="50" charset="-128"/>
                </a:rPr>
                <a:t>100</a:t>
              </a:r>
              <a:r>
                <a:rPr lang="ja-JP" altLang="en-US" sz="1000">
                  <a:solidFill>
                    <a:srgbClr val="006666"/>
                  </a:solidFill>
                  <a:latin typeface="メイリオ" pitchFamily="50" charset="-128"/>
                  <a:ea typeface="メイリオ" pitchFamily="50" charset="-128"/>
                  <a:cs typeface="メイリオ" pitchFamily="50" charset="-128"/>
                </a:rPr>
                <a:t>件毎のデータ格納を確定</a:t>
              </a:r>
            </a:p>
          </p:txBody>
        </p:sp>
        <p:sp>
          <p:nvSpPr>
            <p:cNvPr id="19498" name="Text Box 48"/>
            <p:cNvSpPr txBox="1">
              <a:spLocks noChangeArrowheads="1"/>
            </p:cNvSpPr>
            <p:nvPr/>
          </p:nvSpPr>
          <p:spPr bwMode="auto">
            <a:xfrm>
              <a:off x="385" y="2410"/>
              <a:ext cx="1724" cy="176"/>
            </a:xfrm>
            <a:prstGeom prst="rect">
              <a:avLst/>
            </a:prstGeom>
            <a:noFill/>
            <a:ln w="9525">
              <a:noFill/>
              <a:miter lim="800000"/>
              <a:headEnd/>
              <a:tailEnd/>
            </a:ln>
          </p:spPr>
          <p:txBody>
            <a:bodyPr>
              <a:spAutoFit/>
            </a:bodyPr>
            <a:lstStyle/>
            <a:p>
              <a:pPr algn="l">
                <a:spcBef>
                  <a:spcPct val="50000"/>
                </a:spcBef>
              </a:pPr>
              <a:r>
                <a:rPr lang="ja-JP" altLang="en-US" sz="1400">
                  <a:latin typeface="メイリオ" pitchFamily="50" charset="-128"/>
                  <a:ea typeface="メイリオ" pitchFamily="50" charset="-128"/>
                  <a:cs typeface="メイリオ" pitchFamily="50" charset="-128"/>
                </a:rPr>
                <a:t>要件</a:t>
              </a:r>
              <a:r>
                <a:rPr lang="en-US" altLang="ja-JP" sz="1400">
                  <a:latin typeface="メイリオ" pitchFamily="50" charset="-128"/>
                  <a:ea typeface="メイリオ" pitchFamily="50" charset="-128"/>
                  <a:cs typeface="メイリオ" pitchFamily="50" charset="-128"/>
                </a:rPr>
                <a:t>3</a:t>
              </a:r>
              <a:r>
                <a:rPr lang="ja-JP" altLang="en-US" sz="1400">
                  <a:latin typeface="メイリオ" pitchFamily="50" charset="-128"/>
                  <a:ea typeface="メイリオ" pitchFamily="50" charset="-128"/>
                  <a:cs typeface="メイリオ" pitchFamily="50" charset="-128"/>
                </a:rPr>
                <a:t>： トランザクション処理</a:t>
              </a:r>
            </a:p>
          </p:txBody>
        </p:sp>
        <p:sp>
          <p:nvSpPr>
            <p:cNvPr id="19499" name="Text Box 49"/>
            <p:cNvSpPr txBox="1">
              <a:spLocks noChangeArrowheads="1"/>
            </p:cNvSpPr>
            <p:nvPr/>
          </p:nvSpPr>
          <p:spPr bwMode="auto">
            <a:xfrm>
              <a:off x="476" y="2666"/>
              <a:ext cx="2359" cy="238"/>
            </a:xfrm>
            <a:prstGeom prst="rect">
              <a:avLst/>
            </a:prstGeom>
            <a:noFill/>
            <a:ln w="9525">
              <a:noFill/>
              <a:miter lim="800000"/>
              <a:headEnd/>
              <a:tailEnd/>
            </a:ln>
          </p:spPr>
          <p:txBody>
            <a:bodyPr>
              <a:spAutoFit/>
            </a:bodyPr>
            <a:lstStyle/>
            <a:p>
              <a:pPr algn="l">
                <a:lnSpc>
                  <a:spcPct val="50000"/>
                </a:lnSpc>
                <a:spcBef>
                  <a:spcPct val="50000"/>
                </a:spcBef>
                <a:buClr>
                  <a:srgbClr val="CC3300"/>
                </a:buClr>
                <a:buFont typeface="Wingdings" pitchFamily="2" charset="2"/>
                <a:buChar char="l"/>
              </a:pPr>
              <a:r>
                <a:rPr lang="en-US" altLang="ja-JP" sz="1400">
                  <a:solidFill>
                    <a:schemeClr val="tx1"/>
                  </a:solidFill>
                  <a:latin typeface="メイリオ" pitchFamily="50" charset="-128"/>
                  <a:ea typeface="メイリオ" pitchFamily="50" charset="-128"/>
                  <a:cs typeface="メイリオ" pitchFamily="50" charset="-128"/>
                </a:rPr>
                <a:t> </a:t>
              </a:r>
              <a:r>
                <a:rPr lang="ja-JP" altLang="en-US" sz="1400">
                  <a:solidFill>
                    <a:schemeClr val="tx1"/>
                  </a:solidFill>
                  <a:latin typeface="メイリオ" pitchFamily="50" charset="-128"/>
                  <a:ea typeface="メイリオ" pitchFamily="50" charset="-128"/>
                  <a:cs typeface="メイリオ" pitchFamily="50" charset="-128"/>
                </a:rPr>
                <a:t>格納処理中のデータロールバック</a:t>
              </a:r>
            </a:p>
            <a:p>
              <a:pPr algn="l">
                <a:lnSpc>
                  <a:spcPct val="50000"/>
                </a:lnSpc>
                <a:spcBef>
                  <a:spcPct val="50000"/>
                </a:spcBef>
                <a:buClr>
                  <a:srgbClr val="CC3300"/>
                </a:buClr>
                <a:buFont typeface="Wingdings" pitchFamily="2" charset="2"/>
                <a:buChar char="l"/>
              </a:pPr>
              <a:r>
                <a:rPr lang="ja-JP" altLang="en-US" sz="1400">
                  <a:solidFill>
                    <a:schemeClr val="tx1"/>
                  </a:solidFill>
                  <a:latin typeface="メイリオ" pitchFamily="50" charset="-128"/>
                  <a:ea typeface="メイリオ" pitchFamily="50" charset="-128"/>
                  <a:cs typeface="メイリオ" pitchFamily="50" charset="-128"/>
                </a:rPr>
                <a:t> コミットポイントの定義</a:t>
              </a:r>
            </a:p>
          </p:txBody>
        </p:sp>
      </p:grpSp>
      <p:grpSp>
        <p:nvGrpSpPr>
          <p:cNvPr id="19465" name="Group 50"/>
          <p:cNvGrpSpPr>
            <a:grpSpLocks/>
          </p:cNvGrpSpPr>
          <p:nvPr/>
        </p:nvGrpSpPr>
        <p:grpSpPr bwMode="auto">
          <a:xfrm>
            <a:off x="4622800" y="3903663"/>
            <a:ext cx="4443413" cy="2435225"/>
            <a:chOff x="2922" y="2405"/>
            <a:chExt cx="2543" cy="1394"/>
          </a:xfrm>
        </p:grpSpPr>
        <p:sp>
          <p:nvSpPr>
            <p:cNvPr id="19480" name="Rectangle 51"/>
            <p:cNvSpPr>
              <a:spLocks noChangeArrowheads="1"/>
            </p:cNvSpPr>
            <p:nvPr/>
          </p:nvSpPr>
          <p:spPr bwMode="auto">
            <a:xfrm>
              <a:off x="2922" y="2413"/>
              <a:ext cx="2543" cy="1386"/>
            </a:xfrm>
            <a:prstGeom prst="rect">
              <a:avLst/>
            </a:prstGeom>
            <a:solidFill>
              <a:schemeClr val="bg1"/>
            </a:solidFill>
            <a:ln w="9525">
              <a:solidFill>
                <a:schemeClr val="bg2"/>
              </a:solidFill>
              <a:miter lim="800000"/>
              <a:headEnd/>
              <a:tailEnd/>
            </a:ln>
          </p:spPr>
          <p:txBody>
            <a:bodyPr/>
            <a:lstStyle/>
            <a:p>
              <a:pPr marL="342900" indent="-342900" algn="l">
                <a:lnSpc>
                  <a:spcPts val="2400"/>
                </a:lnSpc>
                <a:spcBef>
                  <a:spcPts val="500"/>
                </a:spcBef>
                <a:buFont typeface="Wingdings" pitchFamily="2" charset="2"/>
                <a:buNone/>
              </a:pPr>
              <a:endParaRPr lang="ja-JP" altLang="ja-JP" sz="800">
                <a:solidFill>
                  <a:schemeClr val="bg2"/>
                </a:solidFill>
                <a:latin typeface="メイリオ" pitchFamily="50" charset="-128"/>
                <a:ea typeface="メイリオ" pitchFamily="50" charset="-128"/>
                <a:cs typeface="メイリオ" pitchFamily="50" charset="-128"/>
              </a:endParaRPr>
            </a:p>
          </p:txBody>
        </p:sp>
        <p:sp>
          <p:nvSpPr>
            <p:cNvPr id="19481" name="Rectangle 52"/>
            <p:cNvSpPr>
              <a:spLocks noChangeArrowheads="1"/>
            </p:cNvSpPr>
            <p:nvPr/>
          </p:nvSpPr>
          <p:spPr bwMode="auto">
            <a:xfrm>
              <a:off x="2922" y="2406"/>
              <a:ext cx="2543" cy="195"/>
            </a:xfrm>
            <a:prstGeom prst="rect">
              <a:avLst/>
            </a:prstGeom>
            <a:solidFill>
              <a:schemeClr val="accent2"/>
            </a:solidFill>
            <a:ln w="9525" algn="ctr">
              <a:noFill/>
              <a:miter lim="800000"/>
              <a:headEnd/>
              <a:tailEnd/>
            </a:ln>
          </p:spPr>
          <p:txBody>
            <a:bodyPr wrap="none" anchor="ctr"/>
            <a:lstStyle/>
            <a:p>
              <a:endParaRPr lang="ja-JP" altLang="en-US">
                <a:latin typeface="メイリオ" pitchFamily="50" charset="-128"/>
                <a:ea typeface="メイリオ" pitchFamily="50" charset="-128"/>
                <a:cs typeface="メイリオ" pitchFamily="50" charset="-128"/>
              </a:endParaRPr>
            </a:p>
          </p:txBody>
        </p:sp>
        <p:grpSp>
          <p:nvGrpSpPr>
            <p:cNvPr id="19482" name="Group 54"/>
            <p:cNvGrpSpPr>
              <a:grpSpLocks/>
            </p:cNvGrpSpPr>
            <p:nvPr/>
          </p:nvGrpSpPr>
          <p:grpSpPr bwMode="auto">
            <a:xfrm>
              <a:off x="3177" y="2975"/>
              <a:ext cx="2213" cy="331"/>
              <a:chOff x="3472" y="1248"/>
              <a:chExt cx="2192" cy="440"/>
            </a:xfrm>
          </p:grpSpPr>
          <p:sp>
            <p:nvSpPr>
              <p:cNvPr id="19490" name="AutoShape 55"/>
              <p:cNvSpPr>
                <a:spLocks noChangeArrowheads="1"/>
              </p:cNvSpPr>
              <p:nvPr/>
            </p:nvSpPr>
            <p:spPr bwMode="auto">
              <a:xfrm>
                <a:off x="3472" y="1248"/>
                <a:ext cx="2160" cy="440"/>
              </a:xfrm>
              <a:prstGeom prst="wedgeRectCallout">
                <a:avLst>
                  <a:gd name="adj1" fmla="val -37454"/>
                  <a:gd name="adj2" fmla="val 77727"/>
                </a:avLst>
              </a:prstGeom>
              <a:solidFill>
                <a:schemeClr val="bg1"/>
              </a:solidFill>
              <a:ln w="3175" algn="ctr">
                <a:solidFill>
                  <a:schemeClr val="accent2"/>
                </a:solidFill>
                <a:prstDash val="sysDot"/>
                <a:miter lim="800000"/>
                <a:headEnd/>
                <a:tailEnd/>
              </a:ln>
            </p:spPr>
            <p:txBody>
              <a:bodyPr/>
              <a:lstStyle/>
              <a:p>
                <a:pPr>
                  <a:spcBef>
                    <a:spcPct val="20000"/>
                  </a:spcBef>
                </a:pPr>
                <a:endParaRPr lang="ja-JP" altLang="ja-JP" sz="1000">
                  <a:solidFill>
                    <a:schemeClr val="tx1"/>
                  </a:solidFill>
                  <a:latin typeface="メイリオ" pitchFamily="50" charset="-128"/>
                  <a:ea typeface="メイリオ" pitchFamily="50" charset="-128"/>
                  <a:cs typeface="メイリオ" pitchFamily="50" charset="-128"/>
                </a:endParaRPr>
              </a:p>
            </p:txBody>
          </p:sp>
          <p:sp>
            <p:nvSpPr>
              <p:cNvPr id="19491" name="Text Box 56"/>
              <p:cNvSpPr txBox="1">
                <a:spLocks noChangeArrowheads="1"/>
              </p:cNvSpPr>
              <p:nvPr/>
            </p:nvSpPr>
            <p:spPr bwMode="auto">
              <a:xfrm>
                <a:off x="3488" y="1248"/>
                <a:ext cx="2176" cy="363"/>
              </a:xfrm>
              <a:prstGeom prst="rect">
                <a:avLst/>
              </a:prstGeom>
              <a:noFill/>
              <a:ln w="9525" algn="ctr">
                <a:noFill/>
                <a:miter lim="800000"/>
                <a:headEnd/>
                <a:tailEnd/>
              </a:ln>
            </p:spPr>
            <p:txBody>
              <a:bodyPr>
                <a:spAutoFit/>
              </a:bodyPr>
              <a:lstStyle/>
              <a:p>
                <a:pPr algn="l">
                  <a:spcBef>
                    <a:spcPct val="50000"/>
                  </a:spcBef>
                </a:pPr>
                <a:r>
                  <a:rPr lang="ja-JP" altLang="en-US" sz="1000">
                    <a:solidFill>
                      <a:srgbClr val="006666"/>
                    </a:solidFill>
                    <a:latin typeface="メイリオ" pitchFamily="50" charset="-128"/>
                    <a:ea typeface="メイリオ" pitchFamily="50" charset="-128"/>
                    <a:cs typeface="メイリオ" pitchFamily="50" charset="-128"/>
                  </a:rPr>
                  <a:t>・土・日を除く、夜間 </a:t>
                </a:r>
                <a:r>
                  <a:rPr lang="en-US" altLang="ja-JP" sz="1000">
                    <a:solidFill>
                      <a:srgbClr val="006666"/>
                    </a:solidFill>
                    <a:latin typeface="メイリオ" pitchFamily="50" charset="-128"/>
                    <a:ea typeface="メイリオ" pitchFamily="50" charset="-128"/>
                    <a:cs typeface="メイリオ" pitchFamily="50" charset="-128"/>
                  </a:rPr>
                  <a:t>0:00 </a:t>
                </a:r>
                <a:r>
                  <a:rPr lang="ja-JP" altLang="en-US" sz="1000">
                    <a:solidFill>
                      <a:srgbClr val="006666"/>
                    </a:solidFill>
                    <a:latin typeface="メイリオ" pitchFamily="50" charset="-128"/>
                    <a:ea typeface="メイリオ" pitchFamily="50" charset="-128"/>
                    <a:cs typeface="メイリオ" pitchFamily="50" charset="-128"/>
                  </a:rPr>
                  <a:t>に売上データ抽出実行</a:t>
                </a:r>
              </a:p>
              <a:p>
                <a:pPr algn="l">
                  <a:spcBef>
                    <a:spcPct val="50000"/>
                  </a:spcBef>
                </a:pPr>
                <a:r>
                  <a:rPr lang="ja-JP" altLang="en-US" sz="1000">
                    <a:solidFill>
                      <a:srgbClr val="006666"/>
                    </a:solidFill>
                    <a:latin typeface="メイリオ" pitchFamily="50" charset="-128"/>
                    <a:ea typeface="メイリオ" pitchFamily="50" charset="-128"/>
                    <a:cs typeface="メイリオ" pitchFamily="50" charset="-128"/>
                  </a:rPr>
                  <a:t>・フォルダにマスタ更新データ作成時実行</a:t>
                </a:r>
              </a:p>
            </p:txBody>
          </p:sp>
        </p:grpSp>
        <p:sp>
          <p:nvSpPr>
            <p:cNvPr id="19483" name="Oval 57"/>
            <p:cNvSpPr>
              <a:spLocks noChangeArrowheads="1"/>
            </p:cNvSpPr>
            <p:nvPr/>
          </p:nvSpPr>
          <p:spPr bwMode="auto">
            <a:xfrm>
              <a:off x="4617" y="3364"/>
              <a:ext cx="499" cy="165"/>
            </a:xfrm>
            <a:prstGeom prst="ellipse">
              <a:avLst/>
            </a:prstGeom>
            <a:solidFill>
              <a:schemeClr val="accent1"/>
            </a:solidFill>
            <a:ln w="9525" algn="ctr">
              <a:solidFill>
                <a:schemeClr val="accent2"/>
              </a:solidFill>
              <a:round/>
              <a:headEnd/>
              <a:tailEnd/>
            </a:ln>
          </p:spPr>
          <p:txBody>
            <a:bodyPr wrap="none" anchor="ctr"/>
            <a:lstStyle/>
            <a:p>
              <a:pPr>
                <a:spcBef>
                  <a:spcPct val="20000"/>
                </a:spcBef>
              </a:pPr>
              <a:r>
                <a:rPr lang="ja-JP" altLang="en-US" sz="900">
                  <a:solidFill>
                    <a:schemeClr val="bg2"/>
                  </a:solidFill>
                  <a:latin typeface="メイリオ" pitchFamily="50" charset="-128"/>
                  <a:ea typeface="メイリオ" pitchFamily="50" charset="-128"/>
                  <a:cs typeface="メイリオ" pitchFamily="50" charset="-128"/>
                </a:rPr>
                <a:t>売上更新</a:t>
              </a:r>
              <a:br>
                <a:rPr lang="ja-JP" altLang="en-US" sz="900">
                  <a:solidFill>
                    <a:schemeClr val="bg2"/>
                  </a:solidFill>
                  <a:latin typeface="メイリオ" pitchFamily="50" charset="-128"/>
                  <a:ea typeface="メイリオ" pitchFamily="50" charset="-128"/>
                  <a:cs typeface="メイリオ" pitchFamily="50" charset="-128"/>
                </a:rPr>
              </a:br>
              <a:r>
                <a:rPr lang="ja-JP" altLang="en-US" sz="900">
                  <a:solidFill>
                    <a:schemeClr val="bg2"/>
                  </a:solidFill>
                  <a:latin typeface="メイリオ" pitchFamily="50" charset="-128"/>
                  <a:ea typeface="メイリオ" pitchFamily="50" charset="-128"/>
                  <a:cs typeface="メイリオ" pitchFamily="50" charset="-128"/>
                </a:rPr>
                <a:t>バッチ</a:t>
              </a:r>
            </a:p>
          </p:txBody>
        </p:sp>
        <p:sp>
          <p:nvSpPr>
            <p:cNvPr id="19484" name="Oval 58"/>
            <p:cNvSpPr>
              <a:spLocks noChangeArrowheads="1"/>
            </p:cNvSpPr>
            <p:nvPr/>
          </p:nvSpPr>
          <p:spPr bwMode="auto">
            <a:xfrm>
              <a:off x="4617" y="3572"/>
              <a:ext cx="499" cy="166"/>
            </a:xfrm>
            <a:prstGeom prst="ellipse">
              <a:avLst/>
            </a:prstGeom>
            <a:solidFill>
              <a:schemeClr val="accent1"/>
            </a:solidFill>
            <a:ln w="9525" algn="ctr">
              <a:solidFill>
                <a:schemeClr val="accent2"/>
              </a:solidFill>
              <a:round/>
              <a:headEnd/>
              <a:tailEnd/>
            </a:ln>
          </p:spPr>
          <p:txBody>
            <a:bodyPr wrap="none" anchor="ctr"/>
            <a:lstStyle/>
            <a:p>
              <a:pPr>
                <a:spcBef>
                  <a:spcPct val="20000"/>
                </a:spcBef>
              </a:pPr>
              <a:r>
                <a:rPr lang="ja-JP" altLang="en-US" sz="1000">
                  <a:solidFill>
                    <a:schemeClr val="bg2"/>
                  </a:solidFill>
                  <a:latin typeface="メイリオ" pitchFamily="50" charset="-128"/>
                  <a:ea typeface="メイリオ" pitchFamily="50" charset="-128"/>
                  <a:cs typeface="メイリオ" pitchFamily="50" charset="-128"/>
                </a:rPr>
                <a:t>マスタ更新</a:t>
              </a:r>
            </a:p>
          </p:txBody>
        </p:sp>
        <p:sp>
          <p:nvSpPr>
            <p:cNvPr id="19485" name="Line 59"/>
            <p:cNvSpPr>
              <a:spLocks noChangeShapeType="1"/>
            </p:cNvSpPr>
            <p:nvPr/>
          </p:nvSpPr>
          <p:spPr bwMode="auto">
            <a:xfrm>
              <a:off x="3552" y="3443"/>
              <a:ext cx="1035" cy="0"/>
            </a:xfrm>
            <a:prstGeom prst="line">
              <a:avLst/>
            </a:prstGeom>
            <a:noFill/>
            <a:ln w="9525">
              <a:solidFill>
                <a:schemeClr val="accent2"/>
              </a:solidFill>
              <a:round/>
              <a:headEnd/>
              <a:tailEnd type="triangle" w="med" len="med"/>
            </a:ln>
          </p:spPr>
          <p:txBody>
            <a:bodyPr/>
            <a:lstStyle/>
            <a:p>
              <a:endParaRPr lang="ja-JP" altLang="en-US"/>
            </a:p>
          </p:txBody>
        </p:sp>
        <p:sp>
          <p:nvSpPr>
            <p:cNvPr id="19486" name="Text Box 60"/>
            <p:cNvSpPr txBox="1">
              <a:spLocks noChangeArrowheads="1"/>
            </p:cNvSpPr>
            <p:nvPr/>
          </p:nvSpPr>
          <p:spPr bwMode="auto">
            <a:xfrm>
              <a:off x="3777" y="3472"/>
              <a:ext cx="578" cy="140"/>
            </a:xfrm>
            <a:prstGeom prst="rect">
              <a:avLst/>
            </a:prstGeom>
            <a:noFill/>
            <a:ln w="9525" algn="ctr">
              <a:noFill/>
              <a:miter lim="800000"/>
              <a:headEnd/>
              <a:tailEnd/>
            </a:ln>
          </p:spPr>
          <p:txBody>
            <a:bodyPr>
              <a:spAutoFit/>
            </a:bodyPr>
            <a:lstStyle/>
            <a:p>
              <a:pPr>
                <a:spcBef>
                  <a:spcPct val="50000"/>
                </a:spcBef>
              </a:pPr>
              <a:r>
                <a:rPr lang="ja-JP" altLang="en-US" sz="1000">
                  <a:solidFill>
                    <a:srgbClr val="006666"/>
                  </a:solidFill>
                  <a:latin typeface="メイリオ" pitchFamily="50" charset="-128"/>
                  <a:ea typeface="メイリオ" pitchFamily="50" charset="-128"/>
                  <a:cs typeface="メイリオ" pitchFamily="50" charset="-128"/>
                </a:rPr>
                <a:t>実行要求</a:t>
              </a:r>
            </a:p>
          </p:txBody>
        </p:sp>
        <p:sp>
          <p:nvSpPr>
            <p:cNvPr id="19487" name="Line 61"/>
            <p:cNvSpPr>
              <a:spLocks noChangeShapeType="1"/>
            </p:cNvSpPr>
            <p:nvPr/>
          </p:nvSpPr>
          <p:spPr bwMode="auto">
            <a:xfrm>
              <a:off x="3552" y="3666"/>
              <a:ext cx="1035" cy="0"/>
            </a:xfrm>
            <a:prstGeom prst="line">
              <a:avLst/>
            </a:prstGeom>
            <a:noFill/>
            <a:ln w="9525">
              <a:solidFill>
                <a:schemeClr val="accent2"/>
              </a:solidFill>
              <a:round/>
              <a:headEnd/>
              <a:tailEnd type="triangle" w="med" len="med"/>
            </a:ln>
          </p:spPr>
          <p:txBody>
            <a:bodyPr/>
            <a:lstStyle/>
            <a:p>
              <a:endParaRPr lang="ja-JP" altLang="en-US"/>
            </a:p>
          </p:txBody>
        </p:sp>
        <p:sp>
          <p:nvSpPr>
            <p:cNvPr id="19488" name="Text Box 62"/>
            <p:cNvSpPr txBox="1">
              <a:spLocks noChangeArrowheads="1"/>
            </p:cNvSpPr>
            <p:nvPr/>
          </p:nvSpPr>
          <p:spPr bwMode="auto">
            <a:xfrm>
              <a:off x="2925" y="2405"/>
              <a:ext cx="1724" cy="176"/>
            </a:xfrm>
            <a:prstGeom prst="rect">
              <a:avLst/>
            </a:prstGeom>
            <a:noFill/>
            <a:ln w="9525">
              <a:noFill/>
              <a:miter lim="800000"/>
              <a:headEnd/>
              <a:tailEnd/>
            </a:ln>
          </p:spPr>
          <p:txBody>
            <a:bodyPr>
              <a:spAutoFit/>
            </a:bodyPr>
            <a:lstStyle/>
            <a:p>
              <a:pPr algn="l">
                <a:spcBef>
                  <a:spcPct val="50000"/>
                </a:spcBef>
              </a:pPr>
              <a:r>
                <a:rPr lang="ja-JP" altLang="en-US" sz="1400">
                  <a:latin typeface="メイリオ" pitchFamily="50" charset="-128"/>
                  <a:ea typeface="メイリオ" pitchFamily="50" charset="-128"/>
                  <a:cs typeface="メイリオ" pitchFamily="50" charset="-128"/>
                </a:rPr>
                <a:t>要件</a:t>
              </a:r>
              <a:r>
                <a:rPr lang="en-US" altLang="ja-JP" sz="1400">
                  <a:latin typeface="メイリオ" pitchFamily="50" charset="-128"/>
                  <a:ea typeface="メイリオ" pitchFamily="50" charset="-128"/>
                  <a:cs typeface="メイリオ" pitchFamily="50" charset="-128"/>
                </a:rPr>
                <a:t>4</a:t>
              </a:r>
              <a:r>
                <a:rPr lang="ja-JP" altLang="en-US" sz="1400">
                  <a:latin typeface="メイリオ" pitchFamily="50" charset="-128"/>
                  <a:ea typeface="メイリオ" pitchFamily="50" charset="-128"/>
                  <a:cs typeface="メイリオ" pitchFamily="50" charset="-128"/>
                </a:rPr>
                <a:t>： スケジュール管理</a:t>
              </a:r>
            </a:p>
          </p:txBody>
        </p:sp>
        <p:sp>
          <p:nvSpPr>
            <p:cNvPr id="19489" name="Text Box 63"/>
            <p:cNvSpPr txBox="1">
              <a:spLocks noChangeArrowheads="1"/>
            </p:cNvSpPr>
            <p:nvPr/>
          </p:nvSpPr>
          <p:spPr bwMode="auto">
            <a:xfrm>
              <a:off x="3061" y="2668"/>
              <a:ext cx="2359" cy="238"/>
            </a:xfrm>
            <a:prstGeom prst="rect">
              <a:avLst/>
            </a:prstGeom>
            <a:noFill/>
            <a:ln w="9525">
              <a:noFill/>
              <a:miter lim="800000"/>
              <a:headEnd/>
              <a:tailEnd/>
            </a:ln>
          </p:spPr>
          <p:txBody>
            <a:bodyPr>
              <a:spAutoFit/>
            </a:bodyPr>
            <a:lstStyle/>
            <a:p>
              <a:pPr algn="l">
                <a:lnSpc>
                  <a:spcPct val="50000"/>
                </a:lnSpc>
                <a:spcBef>
                  <a:spcPct val="50000"/>
                </a:spcBef>
                <a:buClr>
                  <a:srgbClr val="CC3300"/>
                </a:buClr>
                <a:buFont typeface="Wingdings" pitchFamily="2" charset="2"/>
                <a:buChar char="l"/>
              </a:pPr>
              <a:r>
                <a:rPr lang="en-US" altLang="ja-JP" sz="1400">
                  <a:solidFill>
                    <a:schemeClr val="tx1"/>
                  </a:solidFill>
                  <a:latin typeface="メイリオ" pitchFamily="50" charset="-128"/>
                  <a:ea typeface="メイリオ" pitchFamily="50" charset="-128"/>
                  <a:cs typeface="メイリオ" pitchFamily="50" charset="-128"/>
                </a:rPr>
                <a:t> </a:t>
              </a:r>
              <a:r>
                <a:rPr lang="ja-JP" altLang="en-US" sz="1400">
                  <a:solidFill>
                    <a:schemeClr val="tx1"/>
                  </a:solidFill>
                  <a:latin typeface="メイリオ" pitchFamily="50" charset="-128"/>
                  <a:ea typeface="メイリオ" pitchFamily="50" charset="-128"/>
                  <a:cs typeface="メイリオ" pitchFamily="50" charset="-128"/>
                </a:rPr>
                <a:t>夜間バッチスケジュールの設定</a:t>
              </a:r>
            </a:p>
            <a:p>
              <a:pPr algn="l">
                <a:lnSpc>
                  <a:spcPct val="50000"/>
                </a:lnSpc>
                <a:spcBef>
                  <a:spcPct val="50000"/>
                </a:spcBef>
                <a:buClr>
                  <a:srgbClr val="CC3300"/>
                </a:buClr>
                <a:buFont typeface="Wingdings" pitchFamily="2" charset="2"/>
                <a:buChar char="l"/>
              </a:pPr>
              <a:r>
                <a:rPr lang="ja-JP" altLang="en-US" sz="1400">
                  <a:solidFill>
                    <a:schemeClr val="tx1"/>
                  </a:solidFill>
                  <a:latin typeface="メイリオ" pitchFamily="50" charset="-128"/>
                  <a:ea typeface="メイリオ" pitchFamily="50" charset="-128"/>
                  <a:cs typeface="メイリオ" pitchFamily="50" charset="-128"/>
                </a:rPr>
                <a:t> ファイル更新時処理実行</a:t>
              </a:r>
            </a:p>
          </p:txBody>
        </p:sp>
      </p:grpSp>
      <p:pic>
        <p:nvPicPr>
          <p:cNvPr id="116"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1259632" y="3068960"/>
            <a:ext cx="653008" cy="733739"/>
          </a:xfrm>
          <a:prstGeom prst="rect">
            <a:avLst/>
          </a:prstGeom>
          <a:noFill/>
          <a:ln w="9525">
            <a:noFill/>
            <a:miter lim="800000"/>
            <a:headEnd/>
            <a:tailEnd/>
          </a:ln>
          <a:effectLst/>
        </p:spPr>
      </p:pic>
      <p:pic>
        <p:nvPicPr>
          <p:cNvPr id="117"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467544" y="5301208"/>
            <a:ext cx="653008" cy="733739"/>
          </a:xfrm>
          <a:prstGeom prst="rect">
            <a:avLst/>
          </a:prstGeom>
          <a:noFill/>
          <a:ln w="9525">
            <a:noFill/>
            <a:miter lim="800000"/>
            <a:headEnd/>
            <a:tailEnd/>
          </a:ln>
          <a:effectLst/>
        </p:spPr>
      </p:pic>
      <p:pic>
        <p:nvPicPr>
          <p:cNvPr id="118"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4716016" y="2924944"/>
            <a:ext cx="653008" cy="733739"/>
          </a:xfrm>
          <a:prstGeom prst="rect">
            <a:avLst/>
          </a:prstGeom>
          <a:noFill/>
          <a:ln w="9525">
            <a:noFill/>
            <a:miter lim="800000"/>
            <a:headEnd/>
            <a:tailEnd/>
          </a:ln>
          <a:effectLst/>
        </p:spPr>
      </p:pic>
      <p:pic>
        <p:nvPicPr>
          <p:cNvPr id="119"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5004048" y="5589240"/>
            <a:ext cx="653008" cy="733739"/>
          </a:xfrm>
          <a:prstGeom prst="rect">
            <a:avLst/>
          </a:prstGeom>
          <a:noFill/>
          <a:ln w="9525">
            <a:noFill/>
            <a:miter lim="800000"/>
            <a:headEnd/>
            <a:tailEnd/>
          </a:ln>
          <a:effectLst/>
        </p:spPr>
      </p:pic>
      <p:pic>
        <p:nvPicPr>
          <p:cNvPr id="19470" name="Picture 13" descr="logo_base_human_boss01"/>
          <p:cNvPicPr>
            <a:picLocks noChangeAspect="1" noChangeArrowheads="1"/>
          </p:cNvPicPr>
          <p:nvPr/>
        </p:nvPicPr>
        <p:blipFill>
          <a:blip r:embed="rId4" cstate="screen"/>
          <a:srcRect/>
          <a:stretch>
            <a:fillRect/>
          </a:stretch>
        </p:blipFill>
        <p:spPr bwMode="auto">
          <a:xfrm>
            <a:off x="8172450" y="2940050"/>
            <a:ext cx="769938" cy="1209675"/>
          </a:xfrm>
          <a:prstGeom prst="rect">
            <a:avLst/>
          </a:prstGeom>
          <a:noFill/>
          <a:ln w="9525">
            <a:noFill/>
            <a:miter lim="800000"/>
            <a:headEnd/>
            <a:tailEnd/>
          </a:ln>
        </p:spPr>
      </p:pic>
      <p:pic>
        <p:nvPicPr>
          <p:cNvPr id="19471" name="Picture 30"/>
          <p:cNvPicPr>
            <a:picLocks noChangeAspect="1" noChangeArrowheads="1"/>
          </p:cNvPicPr>
          <p:nvPr/>
        </p:nvPicPr>
        <p:blipFill>
          <a:blip r:embed="rId5" cstate="screen"/>
          <a:srcRect/>
          <a:stretch>
            <a:fillRect/>
          </a:stretch>
        </p:blipFill>
        <p:spPr bwMode="auto">
          <a:xfrm>
            <a:off x="7816850" y="3001963"/>
            <a:ext cx="500063" cy="498475"/>
          </a:xfrm>
          <a:prstGeom prst="rect">
            <a:avLst/>
          </a:prstGeom>
          <a:noFill/>
          <a:ln w="9525">
            <a:noFill/>
            <a:miter lim="800000"/>
            <a:headEnd/>
            <a:tailEnd/>
          </a:ln>
        </p:spPr>
      </p:pic>
      <p:pic>
        <p:nvPicPr>
          <p:cNvPr id="122"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3203848" y="2276872"/>
            <a:ext cx="653008" cy="733739"/>
          </a:xfrm>
          <a:prstGeom prst="rect">
            <a:avLst/>
          </a:prstGeom>
          <a:noFill/>
          <a:ln w="9525">
            <a:noFill/>
            <a:miter lim="800000"/>
            <a:headEnd/>
            <a:tailEnd/>
          </a:ln>
          <a:effectLst/>
        </p:spPr>
      </p:pic>
      <p:pic>
        <p:nvPicPr>
          <p:cNvPr id="123" name="Picture 15"/>
          <p:cNvPicPr>
            <a:picLocks noChangeAspect="1" noChangeArrowheads="1"/>
          </p:cNvPicPr>
          <p:nvPr/>
        </p:nvPicPr>
        <p:blipFill>
          <a:blip r:embed="rId6" cstate="email">
            <a:duotone>
              <a:prstClr val="black"/>
              <a:schemeClr val="accent1">
                <a:tint val="45000"/>
                <a:satMod val="400000"/>
              </a:schemeClr>
            </a:duotone>
          </a:blip>
          <a:srcRect/>
          <a:stretch>
            <a:fillRect/>
          </a:stretch>
        </p:blipFill>
        <p:spPr bwMode="auto">
          <a:xfrm>
            <a:off x="3563888" y="2650571"/>
            <a:ext cx="360040" cy="360040"/>
          </a:xfrm>
          <a:prstGeom prst="rect">
            <a:avLst/>
          </a:prstGeom>
          <a:noFill/>
          <a:ln w="9525">
            <a:noFill/>
            <a:miter lim="800000"/>
            <a:headEnd/>
            <a:tailEnd/>
          </a:ln>
          <a:effectLst/>
        </p:spPr>
      </p:pic>
      <p:pic>
        <p:nvPicPr>
          <p:cNvPr id="124"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3203848" y="3068960"/>
            <a:ext cx="653008" cy="733739"/>
          </a:xfrm>
          <a:prstGeom prst="rect">
            <a:avLst/>
          </a:prstGeom>
          <a:noFill/>
          <a:ln w="9525">
            <a:noFill/>
            <a:miter lim="800000"/>
            <a:headEnd/>
            <a:tailEnd/>
          </a:ln>
          <a:effectLst/>
        </p:spPr>
      </p:pic>
      <p:pic>
        <p:nvPicPr>
          <p:cNvPr id="125" name="Picture 15"/>
          <p:cNvPicPr>
            <a:picLocks noChangeAspect="1" noChangeArrowheads="1"/>
          </p:cNvPicPr>
          <p:nvPr/>
        </p:nvPicPr>
        <p:blipFill>
          <a:blip r:embed="rId6" cstate="email">
            <a:duotone>
              <a:prstClr val="black"/>
              <a:schemeClr val="accent1">
                <a:tint val="45000"/>
                <a:satMod val="400000"/>
              </a:schemeClr>
            </a:duotone>
          </a:blip>
          <a:srcRect/>
          <a:stretch>
            <a:fillRect/>
          </a:stretch>
        </p:blipFill>
        <p:spPr bwMode="auto">
          <a:xfrm>
            <a:off x="3563888" y="3442659"/>
            <a:ext cx="360040" cy="360040"/>
          </a:xfrm>
          <a:prstGeom prst="rect">
            <a:avLst/>
          </a:prstGeom>
          <a:noFill/>
          <a:ln w="9525">
            <a:noFill/>
            <a:miter lim="800000"/>
            <a:headEnd/>
            <a:tailEnd/>
          </a:ln>
          <a:effectLst/>
        </p:spPr>
      </p:pic>
      <p:pic>
        <p:nvPicPr>
          <p:cNvPr id="126"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3563888" y="5229200"/>
            <a:ext cx="653008" cy="733739"/>
          </a:xfrm>
          <a:prstGeom prst="rect">
            <a:avLst/>
          </a:prstGeom>
          <a:noFill/>
          <a:ln w="9525">
            <a:noFill/>
            <a:miter lim="800000"/>
            <a:headEnd/>
            <a:tailEnd/>
          </a:ln>
          <a:effectLst/>
        </p:spPr>
      </p:pic>
      <p:pic>
        <p:nvPicPr>
          <p:cNvPr id="127" name="Picture 15"/>
          <p:cNvPicPr>
            <a:picLocks noChangeAspect="1" noChangeArrowheads="1"/>
          </p:cNvPicPr>
          <p:nvPr/>
        </p:nvPicPr>
        <p:blipFill>
          <a:blip r:embed="rId6" cstate="email">
            <a:duotone>
              <a:prstClr val="black"/>
              <a:schemeClr val="accent1">
                <a:tint val="45000"/>
                <a:satMod val="400000"/>
              </a:schemeClr>
            </a:duotone>
          </a:blip>
          <a:srcRect/>
          <a:stretch>
            <a:fillRect/>
          </a:stretch>
        </p:blipFill>
        <p:spPr bwMode="auto">
          <a:xfrm>
            <a:off x="3923928" y="5602899"/>
            <a:ext cx="360040" cy="360040"/>
          </a:xfrm>
          <a:prstGeom prst="rect">
            <a:avLst/>
          </a:prstGeom>
          <a:noFill/>
          <a:ln w="9525">
            <a:noFill/>
            <a:miter lim="800000"/>
            <a:headEnd/>
            <a:tailEnd/>
          </a:ln>
          <a:effectLst/>
        </p:spPr>
      </p:pic>
      <p:pic>
        <p:nvPicPr>
          <p:cNvPr id="128"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6372200" y="2852936"/>
            <a:ext cx="653008" cy="733739"/>
          </a:xfrm>
          <a:prstGeom prst="rect">
            <a:avLst/>
          </a:prstGeom>
          <a:noFill/>
          <a:ln w="9525">
            <a:noFill/>
            <a:miter lim="800000"/>
            <a:headEnd/>
            <a:tailEnd/>
          </a:ln>
          <a:effectLst/>
        </p:spPr>
      </p:pic>
      <p:pic>
        <p:nvPicPr>
          <p:cNvPr id="129" name="Picture 15"/>
          <p:cNvPicPr>
            <a:picLocks noChangeAspect="1" noChangeArrowheads="1"/>
          </p:cNvPicPr>
          <p:nvPr/>
        </p:nvPicPr>
        <p:blipFill>
          <a:blip r:embed="rId6" cstate="email">
            <a:duotone>
              <a:prstClr val="black"/>
              <a:schemeClr val="accent1">
                <a:tint val="45000"/>
                <a:satMod val="400000"/>
              </a:schemeClr>
            </a:duotone>
          </a:blip>
          <a:srcRect/>
          <a:stretch>
            <a:fillRect/>
          </a:stretch>
        </p:blipFill>
        <p:spPr bwMode="auto">
          <a:xfrm>
            <a:off x="6732240" y="3226635"/>
            <a:ext cx="360040" cy="360040"/>
          </a:xfrm>
          <a:prstGeom prst="rect">
            <a:avLst/>
          </a:prstGeom>
          <a:noFill/>
          <a:ln w="9525">
            <a:noFill/>
            <a:miter lim="800000"/>
            <a:headEnd/>
            <a:tailEnd/>
          </a:ln>
          <a:effectLst/>
        </p:spPr>
      </p:pic>
      <p:sp>
        <p:nvSpPr>
          <p:cNvPr id="69"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58"/>
          <p:cNvSpPr>
            <a:spLocks noGrp="1" noChangeArrowheads="1"/>
          </p:cNvSpPr>
          <p:nvPr>
            <p:ph type="title"/>
          </p:nvPr>
        </p:nvSpPr>
        <p:spPr/>
        <p:txBody>
          <a:bodyPr/>
          <a:lstStyle/>
          <a:p>
            <a:pPr eaLnBrk="1" hangingPunct="1"/>
            <a:r>
              <a:rPr lang="en-US" altLang="ja-JP" b="1" i="1" dirty="0" smtClean="0">
                <a:latin typeface="Times New Roman" pitchFamily="18" charset="0"/>
              </a:rPr>
              <a:t>SuperStream</a:t>
            </a:r>
            <a:r>
              <a:rPr lang="en-US" altLang="ja-JP" b="1" dirty="0" smtClean="0">
                <a:latin typeface="Times New Roman" pitchFamily="18" charset="0"/>
              </a:rPr>
              <a:t>-connect</a:t>
            </a:r>
            <a:r>
              <a:rPr lang="en-US" altLang="ja-JP" dirty="0" smtClean="0">
                <a:latin typeface="メイリオ" pitchFamily="50" charset="-128"/>
                <a:ea typeface="メイリオ" pitchFamily="50" charset="-128"/>
                <a:cs typeface="メイリオ" pitchFamily="50" charset="-128"/>
              </a:rPr>
              <a:t> </a:t>
            </a:r>
            <a:r>
              <a:rPr lang="ja-JP" altLang="en-US" dirty="0" smtClean="0">
                <a:latin typeface="メイリオ" pitchFamily="50" charset="-128"/>
                <a:ea typeface="メイリオ" pitchFamily="50" charset="-128"/>
                <a:cs typeface="メイリオ" pitchFamily="50" charset="-128"/>
              </a:rPr>
              <a:t>の特長</a:t>
            </a:r>
            <a:br>
              <a:rPr lang="ja-JP" altLang="en-US" dirty="0" smtClean="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　～　さまざまな変換定義に対応　～</a:t>
            </a:r>
          </a:p>
        </p:txBody>
      </p:sp>
      <p:sp>
        <p:nvSpPr>
          <p:cNvPr id="20483" name="スライド番号プレースホルダ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39A47D2F-6E3B-4D57-B671-2C1176E8570E}" type="slidenum">
              <a:rPr lang="en-US" altLang="ja-JP" smtClean="0">
                <a:ea typeface="ＭＳ Ｐゴシック" charset="-128"/>
              </a:rPr>
              <a:pPr/>
              <a:t>8</a:t>
            </a:fld>
            <a:endParaRPr lang="en-US" altLang="ja-JP" smtClean="0">
              <a:ea typeface="ＭＳ Ｐゴシック" charset="-128"/>
            </a:endParaRPr>
          </a:p>
        </p:txBody>
      </p:sp>
      <p:grpSp>
        <p:nvGrpSpPr>
          <p:cNvPr id="20485" name="Group 2"/>
          <p:cNvGrpSpPr>
            <a:grpSpLocks/>
          </p:cNvGrpSpPr>
          <p:nvPr/>
        </p:nvGrpSpPr>
        <p:grpSpPr bwMode="auto">
          <a:xfrm>
            <a:off x="146050" y="1346200"/>
            <a:ext cx="4378325" cy="2466975"/>
            <a:chOff x="379" y="1026"/>
            <a:chExt cx="2409" cy="1358"/>
          </a:xfrm>
        </p:grpSpPr>
        <p:sp>
          <p:nvSpPr>
            <p:cNvPr id="20537" name="Rectangle 3"/>
            <p:cNvSpPr>
              <a:spLocks noChangeArrowheads="1"/>
            </p:cNvSpPr>
            <p:nvPr/>
          </p:nvSpPr>
          <p:spPr bwMode="auto">
            <a:xfrm>
              <a:off x="379" y="1026"/>
              <a:ext cx="2409" cy="1358"/>
            </a:xfrm>
            <a:prstGeom prst="rect">
              <a:avLst/>
            </a:prstGeom>
            <a:solidFill>
              <a:schemeClr val="bg1"/>
            </a:solidFill>
            <a:ln w="9525">
              <a:solidFill>
                <a:schemeClr val="bg2"/>
              </a:solidFill>
              <a:miter lim="800000"/>
              <a:headEnd/>
              <a:tailEnd/>
            </a:ln>
          </p:spPr>
          <p:txBody>
            <a:bodyPr/>
            <a:lstStyle/>
            <a:p>
              <a:pPr marL="342900" indent="-342900" algn="l">
                <a:lnSpc>
                  <a:spcPts val="2400"/>
                </a:lnSpc>
                <a:spcBef>
                  <a:spcPts val="500"/>
                </a:spcBef>
                <a:buFont typeface="Wingdings" pitchFamily="2" charset="2"/>
                <a:buNone/>
              </a:pPr>
              <a:endParaRPr lang="ja-JP" altLang="ja-JP" sz="800">
                <a:latin typeface="メイリオ" pitchFamily="50" charset="-128"/>
                <a:ea typeface="メイリオ" pitchFamily="50" charset="-128"/>
                <a:cs typeface="メイリオ" pitchFamily="50" charset="-128"/>
              </a:endParaRPr>
            </a:p>
          </p:txBody>
        </p:sp>
        <p:sp>
          <p:nvSpPr>
            <p:cNvPr id="20538" name="Rectangle 4"/>
            <p:cNvSpPr>
              <a:spLocks noChangeArrowheads="1"/>
            </p:cNvSpPr>
            <p:nvPr/>
          </p:nvSpPr>
          <p:spPr bwMode="auto">
            <a:xfrm>
              <a:off x="379" y="1026"/>
              <a:ext cx="2409" cy="189"/>
            </a:xfrm>
            <a:prstGeom prst="rect">
              <a:avLst/>
            </a:prstGeom>
            <a:solidFill>
              <a:schemeClr val="accent2"/>
            </a:solidFill>
            <a:ln w="9525" algn="ctr">
              <a:noFill/>
              <a:miter lim="800000"/>
              <a:headEnd/>
              <a:tailEnd/>
            </a:ln>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20539" name="Line 7"/>
            <p:cNvSpPr>
              <a:spLocks noChangeShapeType="1"/>
            </p:cNvSpPr>
            <p:nvPr/>
          </p:nvSpPr>
          <p:spPr bwMode="auto">
            <a:xfrm>
              <a:off x="983" y="1756"/>
              <a:ext cx="1250" cy="1"/>
            </a:xfrm>
            <a:prstGeom prst="line">
              <a:avLst/>
            </a:prstGeom>
            <a:noFill/>
            <a:ln w="9525" cap="rnd">
              <a:solidFill>
                <a:schemeClr val="accent2"/>
              </a:solidFill>
              <a:prstDash val="sysDot"/>
              <a:round/>
              <a:headEnd type="triangle" w="med" len="med"/>
              <a:tailEnd type="triangle" w="med" len="med"/>
            </a:ln>
          </p:spPr>
          <p:txBody>
            <a:bodyPr/>
            <a:lstStyle/>
            <a:p>
              <a:endParaRPr lang="ja-JP" altLang="en-US"/>
            </a:p>
          </p:txBody>
        </p:sp>
        <p:sp>
          <p:nvSpPr>
            <p:cNvPr id="20540" name="Text Box 8"/>
            <p:cNvSpPr txBox="1">
              <a:spLocks noChangeArrowheads="1"/>
            </p:cNvSpPr>
            <p:nvPr/>
          </p:nvSpPr>
          <p:spPr bwMode="auto">
            <a:xfrm>
              <a:off x="862" y="1489"/>
              <a:ext cx="1514" cy="219"/>
            </a:xfrm>
            <a:prstGeom prst="rect">
              <a:avLst/>
            </a:prstGeom>
            <a:noFill/>
            <a:ln w="9525" algn="ctr">
              <a:noFill/>
              <a:miter lim="800000"/>
              <a:headEnd/>
              <a:tailEnd/>
            </a:ln>
          </p:spPr>
          <p:txBody>
            <a:bodyPr>
              <a:spAutoFit/>
            </a:bodyPr>
            <a:lstStyle/>
            <a:p>
              <a:pPr>
                <a:spcBef>
                  <a:spcPct val="50000"/>
                </a:spcBef>
              </a:pPr>
              <a:r>
                <a:rPr lang="ja-JP" altLang="en-US" sz="1000">
                  <a:solidFill>
                    <a:srgbClr val="006666"/>
                  </a:solidFill>
                  <a:latin typeface="メイリオ" pitchFamily="50" charset="-128"/>
                  <a:ea typeface="メイリオ" pitchFamily="50" charset="-128"/>
                  <a:cs typeface="メイリオ" pitchFamily="50" charset="-128"/>
                </a:rPr>
                <a:t>接続設定</a:t>
              </a:r>
              <a:br>
                <a:rPr lang="ja-JP" altLang="en-US" sz="1000">
                  <a:solidFill>
                    <a:srgbClr val="006666"/>
                  </a:solidFill>
                  <a:latin typeface="メイリオ" pitchFamily="50" charset="-128"/>
                  <a:ea typeface="メイリオ" pitchFamily="50" charset="-128"/>
                  <a:cs typeface="メイリオ" pitchFamily="50" charset="-128"/>
                </a:rPr>
              </a:br>
              <a:r>
                <a:rPr lang="en-US" altLang="ja-JP" sz="1000">
                  <a:solidFill>
                    <a:srgbClr val="006666"/>
                  </a:solidFill>
                  <a:latin typeface="メイリオ" pitchFamily="50" charset="-128"/>
                  <a:ea typeface="メイリオ" pitchFamily="50" charset="-128"/>
                  <a:cs typeface="メイリオ" pitchFamily="50" charset="-128"/>
                </a:rPr>
                <a:t>(</a:t>
              </a:r>
              <a:r>
                <a:rPr lang="ja-JP" altLang="en-US" sz="1000">
                  <a:solidFill>
                    <a:srgbClr val="006666"/>
                  </a:solidFill>
                  <a:latin typeface="メイリオ" pitchFamily="50" charset="-128"/>
                  <a:ea typeface="メイリオ" pitchFamily="50" charset="-128"/>
                  <a:cs typeface="メイリオ" pitchFamily="50" charset="-128"/>
                </a:rPr>
                <a:t>ホスト名・データ種類・ユーザ</a:t>
              </a:r>
              <a:r>
                <a:rPr lang="en-US" altLang="ja-JP" sz="1000">
                  <a:solidFill>
                    <a:srgbClr val="006666"/>
                  </a:solidFill>
                  <a:latin typeface="メイリオ" pitchFamily="50" charset="-128"/>
                  <a:ea typeface="メイリオ" pitchFamily="50" charset="-128"/>
                  <a:cs typeface="メイリオ" pitchFamily="50" charset="-128"/>
                </a:rPr>
                <a:t>ID)</a:t>
              </a:r>
            </a:p>
          </p:txBody>
        </p:sp>
        <p:sp>
          <p:nvSpPr>
            <p:cNvPr id="20541" name="Text Box 9"/>
            <p:cNvSpPr txBox="1">
              <a:spLocks noChangeArrowheads="1"/>
            </p:cNvSpPr>
            <p:nvPr/>
          </p:nvSpPr>
          <p:spPr bwMode="auto">
            <a:xfrm>
              <a:off x="919" y="1826"/>
              <a:ext cx="1378" cy="305"/>
            </a:xfrm>
            <a:prstGeom prst="rect">
              <a:avLst/>
            </a:prstGeom>
            <a:noFill/>
            <a:ln w="9525" algn="ctr">
              <a:noFill/>
              <a:miter lim="800000"/>
              <a:headEnd/>
              <a:tailEnd/>
            </a:ln>
          </p:spPr>
          <p:txBody>
            <a:bodyPr>
              <a:spAutoFit/>
            </a:bodyPr>
            <a:lstStyle/>
            <a:p>
              <a:pPr algn="l">
                <a:spcBef>
                  <a:spcPct val="50000"/>
                </a:spcBef>
              </a:pPr>
              <a:r>
                <a:rPr lang="ja-JP" altLang="en-US" sz="1000">
                  <a:solidFill>
                    <a:srgbClr val="006666"/>
                  </a:solidFill>
                  <a:latin typeface="メイリオ" pitchFamily="50" charset="-128"/>
                  <a:ea typeface="メイリオ" pitchFamily="50" charset="-128"/>
                  <a:cs typeface="メイリオ" pitchFamily="50" charset="-128"/>
                </a:rPr>
                <a:t>・格納日付 </a:t>
              </a:r>
              <a:r>
                <a:rPr lang="en-US" altLang="ja-JP" sz="1000">
                  <a:solidFill>
                    <a:srgbClr val="006666"/>
                  </a:solidFill>
                  <a:latin typeface="メイリオ" pitchFamily="50" charset="-128"/>
                  <a:ea typeface="メイリオ" pitchFamily="50" charset="-128"/>
                  <a:cs typeface="メイリオ" pitchFamily="50" charset="-128"/>
                </a:rPr>
                <a:t>= </a:t>
              </a:r>
              <a:r>
                <a:rPr lang="ja-JP" altLang="en-US" sz="1000">
                  <a:solidFill>
                    <a:srgbClr val="006666"/>
                  </a:solidFill>
                  <a:latin typeface="メイリオ" pitchFamily="50" charset="-128"/>
                  <a:ea typeface="メイリオ" pitchFamily="50" charset="-128"/>
                  <a:cs typeface="メイリオ" pitchFamily="50" charset="-128"/>
                </a:rPr>
                <a:t>システム日付</a:t>
              </a:r>
              <a:br>
                <a:rPr lang="ja-JP" altLang="en-US" sz="1000">
                  <a:solidFill>
                    <a:srgbClr val="006666"/>
                  </a:solidFill>
                  <a:latin typeface="メイリオ" pitchFamily="50" charset="-128"/>
                  <a:ea typeface="メイリオ" pitchFamily="50" charset="-128"/>
                  <a:cs typeface="メイリオ" pitchFamily="50" charset="-128"/>
                </a:rPr>
              </a:br>
              <a:r>
                <a:rPr lang="ja-JP" altLang="en-US" sz="1000">
                  <a:solidFill>
                    <a:srgbClr val="006666"/>
                  </a:solidFill>
                  <a:latin typeface="メイリオ" pitchFamily="50" charset="-128"/>
                  <a:ea typeface="メイリオ" pitchFamily="50" charset="-128"/>
                  <a:cs typeface="メイリオ" pitchFamily="50" charset="-128"/>
                </a:rPr>
                <a:t>・売上金額が</a:t>
              </a:r>
              <a:r>
                <a:rPr lang="en-US" altLang="ja-JP" sz="1000">
                  <a:solidFill>
                    <a:srgbClr val="006666"/>
                  </a:solidFill>
                  <a:latin typeface="メイリオ" pitchFamily="50" charset="-128"/>
                  <a:ea typeface="メイリオ" pitchFamily="50" charset="-128"/>
                  <a:cs typeface="メイリオ" pitchFamily="50" charset="-128"/>
                </a:rPr>
                <a:t>100</a:t>
              </a:r>
              <a:r>
                <a:rPr lang="ja-JP" altLang="en-US" sz="1000">
                  <a:solidFill>
                    <a:srgbClr val="006666"/>
                  </a:solidFill>
                  <a:latin typeface="メイリオ" pitchFamily="50" charset="-128"/>
                  <a:ea typeface="メイリオ" pitchFamily="50" charset="-128"/>
                  <a:cs typeface="メイリオ" pitchFamily="50" charset="-128"/>
                </a:rPr>
                <a:t>万以上の物</a:t>
              </a:r>
              <a:br>
                <a:rPr lang="ja-JP" altLang="en-US" sz="1000">
                  <a:solidFill>
                    <a:srgbClr val="006666"/>
                  </a:solidFill>
                  <a:latin typeface="メイリオ" pitchFamily="50" charset="-128"/>
                  <a:ea typeface="メイリオ" pitchFamily="50" charset="-128"/>
                  <a:cs typeface="メイリオ" pitchFamily="50" charset="-128"/>
                </a:rPr>
              </a:br>
              <a:r>
                <a:rPr lang="ja-JP" altLang="en-US" sz="1000">
                  <a:solidFill>
                    <a:srgbClr val="006666"/>
                  </a:solidFill>
                  <a:latin typeface="メイリオ" pitchFamily="50" charset="-128"/>
                  <a:ea typeface="メイリオ" pitchFamily="50" charset="-128"/>
                  <a:cs typeface="メイリオ" pitchFamily="50" charset="-128"/>
                </a:rPr>
                <a:t>・製品コードの先頭文字が</a:t>
              </a:r>
              <a:r>
                <a:rPr lang="en-US" altLang="ja-JP" sz="1000">
                  <a:solidFill>
                    <a:srgbClr val="006666"/>
                  </a:solidFill>
                  <a:latin typeface="メイリオ" pitchFamily="50" charset="-128"/>
                  <a:ea typeface="メイリオ" pitchFamily="50" charset="-128"/>
                  <a:cs typeface="メイリオ" pitchFamily="50" charset="-128"/>
                </a:rPr>
                <a:t>A</a:t>
              </a:r>
              <a:r>
                <a:rPr lang="ja-JP" altLang="en-US" sz="1000">
                  <a:solidFill>
                    <a:srgbClr val="006666"/>
                  </a:solidFill>
                  <a:latin typeface="メイリオ" pitchFamily="50" charset="-128"/>
                  <a:ea typeface="メイリオ" pitchFamily="50" charset="-128"/>
                  <a:cs typeface="メイリオ" pitchFamily="50" charset="-128"/>
                </a:rPr>
                <a:t>の物</a:t>
              </a:r>
            </a:p>
          </p:txBody>
        </p:sp>
        <p:grpSp>
          <p:nvGrpSpPr>
            <p:cNvPr id="20542" name="Group 10"/>
            <p:cNvGrpSpPr>
              <a:grpSpLocks/>
            </p:cNvGrpSpPr>
            <p:nvPr/>
          </p:nvGrpSpPr>
          <p:grpSpPr bwMode="auto">
            <a:xfrm rot="5400000" flipV="1">
              <a:off x="1538" y="1593"/>
              <a:ext cx="119" cy="1329"/>
              <a:chOff x="1848" y="2800"/>
              <a:chExt cx="624" cy="816"/>
            </a:xfrm>
          </p:grpSpPr>
          <p:sp>
            <p:nvSpPr>
              <p:cNvPr id="20545" name="Arc 11"/>
              <p:cNvSpPr>
                <a:spLocks/>
              </p:cNvSpPr>
              <p:nvPr/>
            </p:nvSpPr>
            <p:spPr bwMode="auto">
              <a:xfrm>
                <a:off x="2144" y="2800"/>
                <a:ext cx="328" cy="81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accent2"/>
                </a:solidFill>
                <a:round/>
                <a:headEnd/>
                <a:tailEnd type="triangle" w="med" len="med"/>
              </a:ln>
            </p:spPr>
            <p:txBody>
              <a:bodyPr wrap="none" anchor="ctr"/>
              <a:lstStyle/>
              <a:p>
                <a:endParaRPr lang="ja-JP" altLang="en-US"/>
              </a:p>
            </p:txBody>
          </p:sp>
          <p:sp>
            <p:nvSpPr>
              <p:cNvPr id="20546" name="Arc 12"/>
              <p:cNvSpPr>
                <a:spLocks/>
              </p:cNvSpPr>
              <p:nvPr/>
            </p:nvSpPr>
            <p:spPr bwMode="auto">
              <a:xfrm flipH="1">
                <a:off x="1848" y="2800"/>
                <a:ext cx="328" cy="816"/>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accent2"/>
                </a:solidFill>
                <a:round/>
                <a:headEnd/>
                <a:tailEnd/>
              </a:ln>
            </p:spPr>
            <p:txBody>
              <a:bodyPr wrap="none" anchor="ctr"/>
              <a:lstStyle/>
              <a:p>
                <a:endParaRPr lang="ja-JP" altLang="en-US"/>
              </a:p>
            </p:txBody>
          </p:sp>
        </p:grpSp>
        <p:sp>
          <p:nvSpPr>
            <p:cNvPr id="20543" name="Text Box 14"/>
            <p:cNvSpPr txBox="1">
              <a:spLocks noChangeArrowheads="1"/>
            </p:cNvSpPr>
            <p:nvPr/>
          </p:nvSpPr>
          <p:spPr bwMode="auto">
            <a:xfrm>
              <a:off x="385" y="1026"/>
              <a:ext cx="1542" cy="168"/>
            </a:xfrm>
            <a:prstGeom prst="rect">
              <a:avLst/>
            </a:prstGeom>
            <a:noFill/>
            <a:ln w="9525">
              <a:noFill/>
              <a:miter lim="800000"/>
              <a:headEnd/>
              <a:tailEnd/>
            </a:ln>
          </p:spPr>
          <p:txBody>
            <a:bodyPr>
              <a:spAutoFit/>
            </a:bodyPr>
            <a:lstStyle/>
            <a:p>
              <a:pPr algn="l">
                <a:spcBef>
                  <a:spcPct val="50000"/>
                </a:spcBef>
              </a:pPr>
              <a:r>
                <a:rPr lang="ja-JP" altLang="en-US" sz="1400">
                  <a:latin typeface="メイリオ" pitchFamily="50" charset="-128"/>
                  <a:ea typeface="メイリオ" pitchFamily="50" charset="-128"/>
                  <a:cs typeface="メイリオ" pitchFamily="50" charset="-128"/>
                </a:rPr>
                <a:t>要件</a:t>
              </a:r>
              <a:r>
                <a:rPr lang="en-US" altLang="ja-JP" sz="1400">
                  <a:latin typeface="メイリオ" pitchFamily="50" charset="-128"/>
                  <a:ea typeface="メイリオ" pitchFamily="50" charset="-128"/>
                  <a:cs typeface="メイリオ" pitchFamily="50" charset="-128"/>
                </a:rPr>
                <a:t>1</a:t>
              </a:r>
              <a:r>
                <a:rPr lang="ja-JP" altLang="en-US" sz="1400">
                  <a:latin typeface="メイリオ" pitchFamily="50" charset="-128"/>
                  <a:ea typeface="メイリオ" pitchFamily="50" charset="-128"/>
                  <a:cs typeface="メイリオ" pitchFamily="50" charset="-128"/>
                </a:rPr>
                <a:t>： データの抽出</a:t>
              </a:r>
            </a:p>
          </p:txBody>
        </p:sp>
        <p:sp>
          <p:nvSpPr>
            <p:cNvPr id="20544" name="Text Box 15"/>
            <p:cNvSpPr txBox="1">
              <a:spLocks noChangeArrowheads="1"/>
            </p:cNvSpPr>
            <p:nvPr/>
          </p:nvSpPr>
          <p:spPr bwMode="auto">
            <a:xfrm>
              <a:off x="476" y="1269"/>
              <a:ext cx="1905" cy="229"/>
            </a:xfrm>
            <a:prstGeom prst="rect">
              <a:avLst/>
            </a:prstGeom>
            <a:noFill/>
            <a:ln w="9525">
              <a:noFill/>
              <a:miter lim="800000"/>
              <a:headEnd/>
              <a:tailEnd/>
            </a:ln>
          </p:spPr>
          <p:txBody>
            <a:bodyPr>
              <a:spAutoFit/>
            </a:bodyPr>
            <a:lstStyle/>
            <a:p>
              <a:pPr algn="l">
                <a:lnSpc>
                  <a:spcPct val="50000"/>
                </a:lnSpc>
                <a:spcBef>
                  <a:spcPct val="50000"/>
                </a:spcBef>
                <a:buClr>
                  <a:srgbClr val="CC3300"/>
                </a:buClr>
                <a:buFont typeface="Wingdings" pitchFamily="2" charset="2"/>
                <a:buChar char="l"/>
              </a:pPr>
              <a:r>
                <a:rPr lang="en-US" altLang="ja-JP" sz="1400">
                  <a:solidFill>
                    <a:schemeClr val="tx1"/>
                  </a:solidFill>
                  <a:latin typeface="メイリオ" pitchFamily="50" charset="-128"/>
                  <a:ea typeface="メイリオ" pitchFamily="50" charset="-128"/>
                  <a:cs typeface="メイリオ" pitchFamily="50" charset="-128"/>
                </a:rPr>
                <a:t> </a:t>
              </a:r>
              <a:r>
                <a:rPr lang="ja-JP" altLang="en-US" sz="1400">
                  <a:solidFill>
                    <a:schemeClr val="tx1"/>
                  </a:solidFill>
                  <a:latin typeface="メイリオ" pitchFamily="50" charset="-128"/>
                  <a:ea typeface="メイリオ" pitchFamily="50" charset="-128"/>
                  <a:cs typeface="メイリオ" pitchFamily="50" charset="-128"/>
                </a:rPr>
                <a:t>接続先の定義</a:t>
              </a:r>
            </a:p>
            <a:p>
              <a:pPr algn="l">
                <a:lnSpc>
                  <a:spcPct val="50000"/>
                </a:lnSpc>
                <a:spcBef>
                  <a:spcPct val="50000"/>
                </a:spcBef>
                <a:buClr>
                  <a:srgbClr val="CC3300"/>
                </a:buClr>
                <a:buFont typeface="Wingdings" pitchFamily="2" charset="2"/>
                <a:buChar char="l"/>
              </a:pPr>
              <a:r>
                <a:rPr lang="ja-JP" altLang="en-US" sz="1400">
                  <a:solidFill>
                    <a:schemeClr val="tx1"/>
                  </a:solidFill>
                  <a:latin typeface="メイリオ" pitchFamily="50" charset="-128"/>
                  <a:ea typeface="メイリオ" pitchFamily="50" charset="-128"/>
                  <a:cs typeface="メイリオ" pitchFamily="50" charset="-128"/>
                </a:rPr>
                <a:t> 必要なデータのみ抽出</a:t>
              </a:r>
            </a:p>
          </p:txBody>
        </p:sp>
      </p:grpSp>
      <p:grpSp>
        <p:nvGrpSpPr>
          <p:cNvPr id="20486" name="Group 16"/>
          <p:cNvGrpSpPr>
            <a:grpSpLocks/>
          </p:cNvGrpSpPr>
          <p:nvPr/>
        </p:nvGrpSpPr>
        <p:grpSpPr bwMode="auto">
          <a:xfrm>
            <a:off x="146050" y="3894138"/>
            <a:ext cx="4441825" cy="2487612"/>
            <a:chOff x="379" y="2405"/>
            <a:chExt cx="2444" cy="1368"/>
          </a:xfrm>
        </p:grpSpPr>
        <p:sp>
          <p:nvSpPr>
            <p:cNvPr id="20526" name="Rectangle 17"/>
            <p:cNvSpPr>
              <a:spLocks noChangeArrowheads="1"/>
            </p:cNvSpPr>
            <p:nvPr/>
          </p:nvSpPr>
          <p:spPr bwMode="auto">
            <a:xfrm>
              <a:off x="379" y="2421"/>
              <a:ext cx="2409" cy="1352"/>
            </a:xfrm>
            <a:prstGeom prst="rect">
              <a:avLst/>
            </a:prstGeom>
            <a:solidFill>
              <a:schemeClr val="bg1"/>
            </a:solidFill>
            <a:ln w="9525">
              <a:solidFill>
                <a:schemeClr val="bg2"/>
              </a:solidFill>
              <a:miter lim="800000"/>
              <a:headEnd/>
              <a:tailEnd/>
            </a:ln>
          </p:spPr>
          <p:txBody>
            <a:bodyPr/>
            <a:lstStyle/>
            <a:p>
              <a:pPr marL="342900" indent="-342900" algn="l">
                <a:lnSpc>
                  <a:spcPts val="2400"/>
                </a:lnSpc>
                <a:spcBef>
                  <a:spcPts val="500"/>
                </a:spcBef>
                <a:buFont typeface="Wingdings" pitchFamily="2" charset="2"/>
                <a:buNone/>
              </a:pPr>
              <a:endParaRPr lang="ja-JP" altLang="ja-JP" sz="800">
                <a:solidFill>
                  <a:schemeClr val="bg2"/>
                </a:solidFill>
                <a:latin typeface="メイリオ" pitchFamily="50" charset="-128"/>
                <a:ea typeface="メイリオ" pitchFamily="50" charset="-128"/>
                <a:cs typeface="メイリオ" pitchFamily="50" charset="-128"/>
              </a:endParaRPr>
            </a:p>
          </p:txBody>
        </p:sp>
        <p:sp>
          <p:nvSpPr>
            <p:cNvPr id="20527" name="Rectangle 18"/>
            <p:cNvSpPr>
              <a:spLocks noChangeArrowheads="1"/>
            </p:cNvSpPr>
            <p:nvPr/>
          </p:nvSpPr>
          <p:spPr bwMode="auto">
            <a:xfrm>
              <a:off x="379" y="2415"/>
              <a:ext cx="2409" cy="190"/>
            </a:xfrm>
            <a:prstGeom prst="rect">
              <a:avLst/>
            </a:prstGeom>
            <a:solidFill>
              <a:schemeClr val="accent2"/>
            </a:solidFill>
            <a:ln w="9525" algn="ctr">
              <a:noFill/>
              <a:miter lim="800000"/>
              <a:headEnd/>
              <a:tailEnd/>
            </a:ln>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20528" name="Text Box 21"/>
            <p:cNvSpPr txBox="1">
              <a:spLocks noChangeArrowheads="1"/>
            </p:cNvSpPr>
            <p:nvPr/>
          </p:nvSpPr>
          <p:spPr bwMode="auto">
            <a:xfrm>
              <a:off x="770" y="2998"/>
              <a:ext cx="696" cy="218"/>
            </a:xfrm>
            <a:prstGeom prst="rect">
              <a:avLst/>
            </a:prstGeom>
            <a:noFill/>
            <a:ln w="9525" algn="ctr">
              <a:noFill/>
              <a:miter lim="800000"/>
              <a:headEnd/>
              <a:tailEnd/>
            </a:ln>
          </p:spPr>
          <p:txBody>
            <a:bodyPr>
              <a:spAutoFit/>
            </a:bodyPr>
            <a:lstStyle/>
            <a:p>
              <a:pPr algn="l">
                <a:spcBef>
                  <a:spcPct val="50000"/>
                </a:spcBef>
              </a:pPr>
              <a:r>
                <a:rPr lang="en-US" altLang="ja-JP" sz="1000">
                  <a:solidFill>
                    <a:srgbClr val="006666"/>
                  </a:solidFill>
                  <a:latin typeface="メイリオ" pitchFamily="50" charset="-128"/>
                  <a:ea typeface="メイリオ" pitchFamily="50" charset="-128"/>
                  <a:cs typeface="メイリオ" pitchFamily="50" charset="-128"/>
                </a:rPr>
                <a:t>A , </a:t>
              </a:r>
              <a:r>
                <a:rPr lang="ja-JP" altLang="en-US" sz="1000">
                  <a:solidFill>
                    <a:srgbClr val="006666"/>
                  </a:solidFill>
                  <a:latin typeface="メイリオ" pitchFamily="50" charset="-128"/>
                  <a:ea typeface="メイリオ" pitchFamily="50" charset="-128"/>
                  <a:cs typeface="メイリオ" pitchFamily="50" charset="-128"/>
                </a:rPr>
                <a:t>販売</a:t>
              </a:r>
              <a:r>
                <a:rPr lang="en-US" altLang="ja-JP" sz="1000">
                  <a:solidFill>
                    <a:srgbClr val="006666"/>
                  </a:solidFill>
                  <a:latin typeface="メイリオ" pitchFamily="50" charset="-128"/>
                  <a:ea typeface="メイリオ" pitchFamily="50" charset="-128"/>
                  <a:cs typeface="メイリオ" pitchFamily="50" charset="-128"/>
                </a:rPr>
                <a:t>1</a:t>
              </a:r>
              <a:r>
                <a:rPr lang="ja-JP" altLang="en-US" sz="1000">
                  <a:solidFill>
                    <a:srgbClr val="006666"/>
                  </a:solidFill>
                  <a:latin typeface="メイリオ" pitchFamily="50" charset="-128"/>
                  <a:ea typeface="メイリオ" pitchFamily="50" charset="-128"/>
                  <a:cs typeface="メイリオ" pitchFamily="50" charset="-128"/>
                </a:rPr>
                <a:t>部</a:t>
              </a:r>
              <a:br>
                <a:rPr lang="ja-JP" altLang="en-US" sz="1000">
                  <a:solidFill>
                    <a:srgbClr val="006666"/>
                  </a:solidFill>
                  <a:latin typeface="メイリオ" pitchFamily="50" charset="-128"/>
                  <a:ea typeface="メイリオ" pitchFamily="50" charset="-128"/>
                  <a:cs typeface="メイリオ" pitchFamily="50" charset="-128"/>
                </a:rPr>
              </a:br>
              <a:r>
                <a:rPr lang="en-US" altLang="ja-JP" sz="1000">
                  <a:solidFill>
                    <a:srgbClr val="006666"/>
                  </a:solidFill>
                  <a:latin typeface="メイリオ" pitchFamily="50" charset="-128"/>
                  <a:ea typeface="メイリオ" pitchFamily="50" charset="-128"/>
                  <a:cs typeface="メイリオ" pitchFamily="50" charset="-128"/>
                </a:rPr>
                <a:t>B , </a:t>
              </a:r>
              <a:r>
                <a:rPr lang="ja-JP" altLang="en-US" sz="1000">
                  <a:solidFill>
                    <a:srgbClr val="006666"/>
                  </a:solidFill>
                  <a:latin typeface="メイリオ" pitchFamily="50" charset="-128"/>
                  <a:ea typeface="メイリオ" pitchFamily="50" charset="-128"/>
                  <a:cs typeface="メイリオ" pitchFamily="50" charset="-128"/>
                </a:rPr>
                <a:t>販売</a:t>
              </a:r>
              <a:r>
                <a:rPr lang="en-US" altLang="ja-JP" sz="1000">
                  <a:solidFill>
                    <a:srgbClr val="006666"/>
                  </a:solidFill>
                  <a:latin typeface="メイリオ" pitchFamily="50" charset="-128"/>
                  <a:ea typeface="メイリオ" pitchFamily="50" charset="-128"/>
                  <a:cs typeface="メイリオ" pitchFamily="50" charset="-128"/>
                </a:rPr>
                <a:t>2</a:t>
              </a:r>
              <a:r>
                <a:rPr lang="ja-JP" altLang="en-US" sz="1000">
                  <a:solidFill>
                    <a:srgbClr val="006666"/>
                  </a:solidFill>
                  <a:latin typeface="メイリオ" pitchFamily="50" charset="-128"/>
                  <a:ea typeface="メイリオ" pitchFamily="50" charset="-128"/>
                  <a:cs typeface="メイリオ" pitchFamily="50" charset="-128"/>
                </a:rPr>
                <a:t>部</a:t>
              </a:r>
            </a:p>
          </p:txBody>
        </p:sp>
        <p:sp>
          <p:nvSpPr>
            <p:cNvPr id="20529" name="Text Box 22"/>
            <p:cNvSpPr txBox="1">
              <a:spLocks noChangeArrowheads="1"/>
            </p:cNvSpPr>
            <p:nvPr/>
          </p:nvSpPr>
          <p:spPr bwMode="auto">
            <a:xfrm>
              <a:off x="770" y="3405"/>
              <a:ext cx="511" cy="218"/>
            </a:xfrm>
            <a:prstGeom prst="rect">
              <a:avLst/>
            </a:prstGeom>
            <a:noFill/>
            <a:ln w="9525" algn="ctr">
              <a:noFill/>
              <a:miter lim="800000"/>
              <a:headEnd/>
              <a:tailEnd/>
            </a:ln>
          </p:spPr>
          <p:txBody>
            <a:bodyPr>
              <a:spAutoFit/>
            </a:bodyPr>
            <a:lstStyle/>
            <a:p>
              <a:pPr algn="l">
                <a:spcBef>
                  <a:spcPct val="50000"/>
                </a:spcBef>
              </a:pPr>
              <a:r>
                <a:rPr lang="en-US" altLang="ja-JP" sz="1000">
                  <a:solidFill>
                    <a:srgbClr val="006666"/>
                  </a:solidFill>
                  <a:latin typeface="メイリオ" pitchFamily="50" charset="-128"/>
                  <a:ea typeface="メイリオ" pitchFamily="50" charset="-128"/>
                  <a:cs typeface="メイリオ" pitchFamily="50" charset="-128"/>
                </a:rPr>
                <a:t>A , 10000</a:t>
              </a:r>
              <a:br>
                <a:rPr lang="en-US" altLang="ja-JP" sz="1000">
                  <a:solidFill>
                    <a:srgbClr val="006666"/>
                  </a:solidFill>
                  <a:latin typeface="メイリオ" pitchFamily="50" charset="-128"/>
                  <a:ea typeface="メイリオ" pitchFamily="50" charset="-128"/>
                  <a:cs typeface="メイリオ" pitchFamily="50" charset="-128"/>
                </a:rPr>
              </a:br>
              <a:r>
                <a:rPr lang="en-US" altLang="ja-JP" sz="1000">
                  <a:solidFill>
                    <a:srgbClr val="006666"/>
                  </a:solidFill>
                  <a:latin typeface="メイリオ" pitchFamily="50" charset="-128"/>
                  <a:ea typeface="メイリオ" pitchFamily="50" charset="-128"/>
                  <a:cs typeface="メイリオ" pitchFamily="50" charset="-128"/>
                </a:rPr>
                <a:t>B , 20000</a:t>
              </a:r>
            </a:p>
          </p:txBody>
        </p:sp>
        <p:sp>
          <p:nvSpPr>
            <p:cNvPr id="20530" name="Text Box 23"/>
            <p:cNvSpPr txBox="1">
              <a:spLocks noChangeArrowheads="1"/>
            </p:cNvSpPr>
            <p:nvPr/>
          </p:nvSpPr>
          <p:spPr bwMode="auto">
            <a:xfrm>
              <a:off x="1921" y="3173"/>
              <a:ext cx="902" cy="218"/>
            </a:xfrm>
            <a:prstGeom prst="rect">
              <a:avLst/>
            </a:prstGeom>
            <a:noFill/>
            <a:ln w="9525" algn="ctr">
              <a:noFill/>
              <a:miter lim="800000"/>
              <a:headEnd/>
              <a:tailEnd/>
            </a:ln>
          </p:spPr>
          <p:txBody>
            <a:bodyPr>
              <a:spAutoFit/>
            </a:bodyPr>
            <a:lstStyle/>
            <a:p>
              <a:pPr algn="l">
                <a:spcBef>
                  <a:spcPct val="50000"/>
                </a:spcBef>
              </a:pPr>
              <a:r>
                <a:rPr lang="en-US" altLang="ja-JP" sz="1000">
                  <a:solidFill>
                    <a:srgbClr val="006666"/>
                  </a:solidFill>
                  <a:latin typeface="メイリオ" pitchFamily="50" charset="-128"/>
                  <a:ea typeface="メイリオ" pitchFamily="50" charset="-128"/>
                  <a:cs typeface="メイリオ" pitchFamily="50" charset="-128"/>
                </a:rPr>
                <a:t>A , </a:t>
              </a:r>
              <a:r>
                <a:rPr lang="ja-JP" altLang="en-US" sz="1000">
                  <a:solidFill>
                    <a:srgbClr val="006666"/>
                  </a:solidFill>
                  <a:latin typeface="メイリオ" pitchFamily="50" charset="-128"/>
                  <a:ea typeface="メイリオ" pitchFamily="50" charset="-128"/>
                  <a:cs typeface="メイリオ" pitchFamily="50" charset="-128"/>
                </a:rPr>
                <a:t>販売</a:t>
              </a:r>
              <a:r>
                <a:rPr lang="en-US" altLang="ja-JP" sz="1000">
                  <a:solidFill>
                    <a:srgbClr val="006666"/>
                  </a:solidFill>
                  <a:latin typeface="メイリオ" pitchFamily="50" charset="-128"/>
                  <a:ea typeface="メイリオ" pitchFamily="50" charset="-128"/>
                  <a:cs typeface="メイリオ" pitchFamily="50" charset="-128"/>
                </a:rPr>
                <a:t>1</a:t>
              </a:r>
              <a:r>
                <a:rPr lang="ja-JP" altLang="en-US" sz="1000">
                  <a:solidFill>
                    <a:srgbClr val="006666"/>
                  </a:solidFill>
                  <a:latin typeface="メイリオ" pitchFamily="50" charset="-128"/>
                  <a:ea typeface="メイリオ" pitchFamily="50" charset="-128"/>
                  <a:cs typeface="メイリオ" pitchFamily="50" charset="-128"/>
                </a:rPr>
                <a:t>部 </a:t>
              </a:r>
              <a:r>
                <a:rPr lang="en-US" altLang="ja-JP" sz="1000">
                  <a:solidFill>
                    <a:srgbClr val="006666"/>
                  </a:solidFill>
                  <a:latin typeface="メイリオ" pitchFamily="50" charset="-128"/>
                  <a:ea typeface="メイリオ" pitchFamily="50" charset="-128"/>
                  <a:cs typeface="メイリオ" pitchFamily="50" charset="-128"/>
                </a:rPr>
                <a:t>, 10000</a:t>
              </a:r>
              <a:br>
                <a:rPr lang="en-US" altLang="ja-JP" sz="1000">
                  <a:solidFill>
                    <a:srgbClr val="006666"/>
                  </a:solidFill>
                  <a:latin typeface="メイリオ" pitchFamily="50" charset="-128"/>
                  <a:ea typeface="メイリオ" pitchFamily="50" charset="-128"/>
                  <a:cs typeface="メイリオ" pitchFamily="50" charset="-128"/>
                </a:rPr>
              </a:br>
              <a:r>
                <a:rPr lang="en-US" altLang="ja-JP" sz="1000">
                  <a:solidFill>
                    <a:srgbClr val="006666"/>
                  </a:solidFill>
                  <a:latin typeface="メイリオ" pitchFamily="50" charset="-128"/>
                  <a:ea typeface="メイリオ" pitchFamily="50" charset="-128"/>
                  <a:cs typeface="メイリオ" pitchFamily="50" charset="-128"/>
                </a:rPr>
                <a:t>B , </a:t>
              </a:r>
              <a:r>
                <a:rPr lang="ja-JP" altLang="en-US" sz="1000">
                  <a:solidFill>
                    <a:srgbClr val="006666"/>
                  </a:solidFill>
                  <a:latin typeface="メイリオ" pitchFamily="50" charset="-128"/>
                  <a:ea typeface="メイリオ" pitchFamily="50" charset="-128"/>
                  <a:cs typeface="メイリオ" pitchFamily="50" charset="-128"/>
                </a:rPr>
                <a:t>販売</a:t>
              </a:r>
              <a:r>
                <a:rPr lang="en-US" altLang="ja-JP" sz="1000">
                  <a:solidFill>
                    <a:srgbClr val="006666"/>
                  </a:solidFill>
                  <a:latin typeface="メイリオ" pitchFamily="50" charset="-128"/>
                  <a:ea typeface="メイリオ" pitchFamily="50" charset="-128"/>
                  <a:cs typeface="メイリオ" pitchFamily="50" charset="-128"/>
                </a:rPr>
                <a:t>2</a:t>
              </a:r>
              <a:r>
                <a:rPr lang="ja-JP" altLang="en-US" sz="1000">
                  <a:solidFill>
                    <a:srgbClr val="006666"/>
                  </a:solidFill>
                  <a:latin typeface="メイリオ" pitchFamily="50" charset="-128"/>
                  <a:ea typeface="メイリオ" pitchFamily="50" charset="-128"/>
                  <a:cs typeface="メイリオ" pitchFamily="50" charset="-128"/>
                </a:rPr>
                <a:t>部 </a:t>
              </a:r>
              <a:r>
                <a:rPr lang="en-US" altLang="ja-JP" sz="1000">
                  <a:solidFill>
                    <a:srgbClr val="006666"/>
                  </a:solidFill>
                  <a:latin typeface="メイリオ" pitchFamily="50" charset="-128"/>
                  <a:ea typeface="メイリオ" pitchFamily="50" charset="-128"/>
                  <a:cs typeface="メイリオ" pitchFamily="50" charset="-128"/>
                </a:rPr>
                <a:t>, 20000</a:t>
              </a:r>
            </a:p>
          </p:txBody>
        </p:sp>
        <p:sp>
          <p:nvSpPr>
            <p:cNvPr id="20531" name="Line 25"/>
            <p:cNvSpPr>
              <a:spLocks noChangeShapeType="1"/>
            </p:cNvSpPr>
            <p:nvPr/>
          </p:nvSpPr>
          <p:spPr bwMode="auto">
            <a:xfrm>
              <a:off x="1288" y="3145"/>
              <a:ext cx="128" cy="105"/>
            </a:xfrm>
            <a:prstGeom prst="line">
              <a:avLst/>
            </a:prstGeom>
            <a:noFill/>
            <a:ln w="9525">
              <a:solidFill>
                <a:schemeClr val="accent2"/>
              </a:solidFill>
              <a:round/>
              <a:headEnd/>
              <a:tailEnd type="triangle" w="med" len="med"/>
            </a:ln>
          </p:spPr>
          <p:txBody>
            <a:bodyPr/>
            <a:lstStyle/>
            <a:p>
              <a:endParaRPr lang="ja-JP" altLang="en-US"/>
            </a:p>
          </p:txBody>
        </p:sp>
        <p:sp>
          <p:nvSpPr>
            <p:cNvPr id="20532" name="Line 26"/>
            <p:cNvSpPr>
              <a:spLocks noChangeShapeType="1"/>
            </p:cNvSpPr>
            <p:nvPr/>
          </p:nvSpPr>
          <p:spPr bwMode="auto">
            <a:xfrm flipV="1">
              <a:off x="1288" y="3405"/>
              <a:ext cx="128" cy="105"/>
            </a:xfrm>
            <a:prstGeom prst="line">
              <a:avLst/>
            </a:prstGeom>
            <a:noFill/>
            <a:ln w="9525">
              <a:solidFill>
                <a:schemeClr val="accent2"/>
              </a:solidFill>
              <a:round/>
              <a:headEnd/>
              <a:tailEnd type="triangle" w="med" len="med"/>
            </a:ln>
          </p:spPr>
          <p:txBody>
            <a:bodyPr/>
            <a:lstStyle/>
            <a:p>
              <a:endParaRPr lang="ja-JP" altLang="en-US"/>
            </a:p>
          </p:txBody>
        </p:sp>
        <p:sp>
          <p:nvSpPr>
            <p:cNvPr id="20533" name="Text Box 27"/>
            <p:cNvSpPr txBox="1">
              <a:spLocks noChangeArrowheads="1"/>
            </p:cNvSpPr>
            <p:nvPr/>
          </p:nvSpPr>
          <p:spPr bwMode="auto">
            <a:xfrm>
              <a:off x="1367" y="2949"/>
              <a:ext cx="547" cy="135"/>
            </a:xfrm>
            <a:prstGeom prst="rect">
              <a:avLst/>
            </a:prstGeom>
            <a:noFill/>
            <a:ln w="9525" algn="ctr">
              <a:noFill/>
              <a:miter lim="800000"/>
              <a:headEnd/>
              <a:tailEnd/>
            </a:ln>
          </p:spPr>
          <p:txBody>
            <a:bodyPr>
              <a:spAutoFit/>
            </a:bodyPr>
            <a:lstStyle/>
            <a:p>
              <a:pPr>
                <a:spcBef>
                  <a:spcPct val="50000"/>
                </a:spcBef>
              </a:pPr>
              <a:r>
                <a:rPr lang="ja-JP" altLang="en-US" sz="1000">
                  <a:solidFill>
                    <a:srgbClr val="006666"/>
                  </a:solidFill>
                  <a:latin typeface="メイリオ" pitchFamily="50" charset="-128"/>
                  <a:ea typeface="メイリオ" pitchFamily="50" charset="-128"/>
                  <a:cs typeface="メイリオ" pitchFamily="50" charset="-128"/>
                </a:rPr>
                <a:t>統合処理</a:t>
              </a:r>
            </a:p>
          </p:txBody>
        </p:sp>
        <p:sp>
          <p:nvSpPr>
            <p:cNvPr id="20534" name="Line 28"/>
            <p:cNvSpPr>
              <a:spLocks noChangeShapeType="1"/>
            </p:cNvSpPr>
            <p:nvPr/>
          </p:nvSpPr>
          <p:spPr bwMode="auto">
            <a:xfrm>
              <a:off x="1793" y="3306"/>
              <a:ext cx="142" cy="1"/>
            </a:xfrm>
            <a:prstGeom prst="line">
              <a:avLst/>
            </a:prstGeom>
            <a:noFill/>
            <a:ln w="9525">
              <a:solidFill>
                <a:schemeClr val="accent2"/>
              </a:solidFill>
              <a:round/>
              <a:headEnd/>
              <a:tailEnd type="triangle" w="med" len="med"/>
            </a:ln>
          </p:spPr>
          <p:txBody>
            <a:bodyPr/>
            <a:lstStyle/>
            <a:p>
              <a:endParaRPr lang="ja-JP" altLang="en-US"/>
            </a:p>
          </p:txBody>
        </p:sp>
        <p:sp>
          <p:nvSpPr>
            <p:cNvPr id="20535" name="Text Box 29"/>
            <p:cNvSpPr txBox="1">
              <a:spLocks noChangeArrowheads="1"/>
            </p:cNvSpPr>
            <p:nvPr/>
          </p:nvSpPr>
          <p:spPr bwMode="auto">
            <a:xfrm>
              <a:off x="385" y="2405"/>
              <a:ext cx="1542" cy="168"/>
            </a:xfrm>
            <a:prstGeom prst="rect">
              <a:avLst/>
            </a:prstGeom>
            <a:noFill/>
            <a:ln w="9525">
              <a:noFill/>
              <a:miter lim="800000"/>
              <a:headEnd/>
              <a:tailEnd/>
            </a:ln>
          </p:spPr>
          <p:txBody>
            <a:bodyPr>
              <a:spAutoFit/>
            </a:bodyPr>
            <a:lstStyle/>
            <a:p>
              <a:pPr algn="l">
                <a:spcBef>
                  <a:spcPct val="50000"/>
                </a:spcBef>
              </a:pPr>
              <a:r>
                <a:rPr lang="ja-JP" altLang="en-US" sz="1400">
                  <a:latin typeface="メイリオ" pitchFamily="50" charset="-128"/>
                  <a:ea typeface="メイリオ" pitchFamily="50" charset="-128"/>
                  <a:cs typeface="メイリオ" pitchFamily="50" charset="-128"/>
                </a:rPr>
                <a:t>要件</a:t>
              </a:r>
              <a:r>
                <a:rPr lang="en-US" altLang="ja-JP" sz="1400">
                  <a:latin typeface="メイリオ" pitchFamily="50" charset="-128"/>
                  <a:ea typeface="メイリオ" pitchFamily="50" charset="-128"/>
                  <a:cs typeface="メイリオ" pitchFamily="50" charset="-128"/>
                </a:rPr>
                <a:t>3</a:t>
              </a:r>
              <a:r>
                <a:rPr lang="ja-JP" altLang="en-US" sz="1400">
                  <a:latin typeface="メイリオ" pitchFamily="50" charset="-128"/>
                  <a:ea typeface="メイリオ" pitchFamily="50" charset="-128"/>
                  <a:cs typeface="メイリオ" pitchFamily="50" charset="-128"/>
                </a:rPr>
                <a:t>： データの統合</a:t>
              </a:r>
            </a:p>
          </p:txBody>
        </p:sp>
        <p:sp>
          <p:nvSpPr>
            <p:cNvPr id="20536" name="Text Box 30"/>
            <p:cNvSpPr txBox="1">
              <a:spLocks noChangeArrowheads="1"/>
            </p:cNvSpPr>
            <p:nvPr/>
          </p:nvSpPr>
          <p:spPr bwMode="auto">
            <a:xfrm>
              <a:off x="476" y="2669"/>
              <a:ext cx="1905" cy="110"/>
            </a:xfrm>
            <a:prstGeom prst="rect">
              <a:avLst/>
            </a:prstGeom>
            <a:noFill/>
            <a:ln w="9525">
              <a:noFill/>
              <a:miter lim="800000"/>
              <a:headEnd/>
              <a:tailEnd/>
            </a:ln>
          </p:spPr>
          <p:txBody>
            <a:bodyPr>
              <a:spAutoFit/>
            </a:bodyPr>
            <a:lstStyle/>
            <a:p>
              <a:pPr algn="l">
                <a:lnSpc>
                  <a:spcPct val="50000"/>
                </a:lnSpc>
                <a:spcBef>
                  <a:spcPct val="50000"/>
                </a:spcBef>
                <a:buClr>
                  <a:srgbClr val="CC3300"/>
                </a:buClr>
                <a:buFont typeface="Wingdings" pitchFamily="2" charset="2"/>
                <a:buChar char="l"/>
              </a:pPr>
              <a:r>
                <a:rPr lang="en-US" altLang="ja-JP" sz="1400">
                  <a:solidFill>
                    <a:schemeClr val="tx1"/>
                  </a:solidFill>
                  <a:latin typeface="メイリオ" pitchFamily="50" charset="-128"/>
                  <a:ea typeface="メイリオ" pitchFamily="50" charset="-128"/>
                  <a:cs typeface="メイリオ" pitchFamily="50" charset="-128"/>
                </a:rPr>
                <a:t> </a:t>
              </a:r>
              <a:r>
                <a:rPr lang="ja-JP" altLang="en-US" sz="1400">
                  <a:solidFill>
                    <a:schemeClr val="tx1"/>
                  </a:solidFill>
                  <a:latin typeface="メイリオ" pitchFamily="50" charset="-128"/>
                  <a:ea typeface="メイリオ" pitchFamily="50" charset="-128"/>
                  <a:cs typeface="メイリオ" pitchFamily="50" charset="-128"/>
                </a:rPr>
                <a:t>キーを指定した複数データの統合</a:t>
              </a:r>
            </a:p>
          </p:txBody>
        </p:sp>
      </p:grpSp>
      <p:grpSp>
        <p:nvGrpSpPr>
          <p:cNvPr id="20487" name="Group 31"/>
          <p:cNvGrpSpPr>
            <a:grpSpLocks/>
          </p:cNvGrpSpPr>
          <p:nvPr/>
        </p:nvGrpSpPr>
        <p:grpSpPr bwMode="auto">
          <a:xfrm>
            <a:off x="4627563" y="3900488"/>
            <a:ext cx="4378325" cy="2479675"/>
            <a:chOff x="2830" y="2408"/>
            <a:chExt cx="2409" cy="1365"/>
          </a:xfrm>
        </p:grpSpPr>
        <p:sp>
          <p:nvSpPr>
            <p:cNvPr id="20518" name="Rectangle 32"/>
            <p:cNvSpPr>
              <a:spLocks noChangeArrowheads="1"/>
            </p:cNvSpPr>
            <p:nvPr/>
          </p:nvSpPr>
          <p:spPr bwMode="auto">
            <a:xfrm>
              <a:off x="2830" y="2421"/>
              <a:ext cx="2409" cy="1352"/>
            </a:xfrm>
            <a:prstGeom prst="rect">
              <a:avLst/>
            </a:prstGeom>
            <a:solidFill>
              <a:schemeClr val="bg1"/>
            </a:solidFill>
            <a:ln w="9525">
              <a:solidFill>
                <a:schemeClr val="bg2"/>
              </a:solidFill>
              <a:miter lim="800000"/>
              <a:headEnd/>
              <a:tailEnd/>
            </a:ln>
          </p:spPr>
          <p:txBody>
            <a:bodyPr/>
            <a:lstStyle/>
            <a:p>
              <a:pPr marL="342900" indent="-342900" algn="l">
                <a:lnSpc>
                  <a:spcPts val="2400"/>
                </a:lnSpc>
                <a:spcBef>
                  <a:spcPts val="500"/>
                </a:spcBef>
                <a:buFont typeface="Wingdings" pitchFamily="2" charset="2"/>
                <a:buNone/>
              </a:pPr>
              <a:endParaRPr lang="ja-JP" altLang="ja-JP" sz="800">
                <a:solidFill>
                  <a:schemeClr val="bg2"/>
                </a:solidFill>
                <a:latin typeface="メイリオ" pitchFamily="50" charset="-128"/>
                <a:ea typeface="メイリオ" pitchFamily="50" charset="-128"/>
                <a:cs typeface="メイリオ" pitchFamily="50" charset="-128"/>
              </a:endParaRPr>
            </a:p>
          </p:txBody>
        </p:sp>
        <p:sp>
          <p:nvSpPr>
            <p:cNvPr id="20519" name="Rectangle 33"/>
            <p:cNvSpPr>
              <a:spLocks noChangeArrowheads="1"/>
            </p:cNvSpPr>
            <p:nvPr/>
          </p:nvSpPr>
          <p:spPr bwMode="auto">
            <a:xfrm>
              <a:off x="2830" y="2415"/>
              <a:ext cx="2409" cy="190"/>
            </a:xfrm>
            <a:prstGeom prst="rect">
              <a:avLst/>
            </a:prstGeom>
            <a:solidFill>
              <a:schemeClr val="accent2"/>
            </a:solidFill>
            <a:ln w="9525" algn="ctr">
              <a:noFill/>
              <a:miter lim="800000"/>
              <a:headEnd/>
              <a:tailEnd/>
            </a:ln>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20520" name="Line 36"/>
            <p:cNvSpPr>
              <a:spLocks noChangeShapeType="1"/>
            </p:cNvSpPr>
            <p:nvPr/>
          </p:nvSpPr>
          <p:spPr bwMode="auto">
            <a:xfrm>
              <a:off x="3406" y="3110"/>
              <a:ext cx="1250" cy="1"/>
            </a:xfrm>
            <a:prstGeom prst="line">
              <a:avLst/>
            </a:prstGeom>
            <a:noFill/>
            <a:ln w="9525">
              <a:solidFill>
                <a:schemeClr val="accent2"/>
              </a:solidFill>
              <a:round/>
              <a:headEnd/>
              <a:tailEnd type="triangle" w="med" len="med"/>
            </a:ln>
          </p:spPr>
          <p:txBody>
            <a:bodyPr/>
            <a:lstStyle/>
            <a:p>
              <a:endParaRPr lang="ja-JP" altLang="en-US"/>
            </a:p>
          </p:txBody>
        </p:sp>
        <p:sp>
          <p:nvSpPr>
            <p:cNvPr id="20521" name="Text Box 37"/>
            <p:cNvSpPr txBox="1">
              <a:spLocks noChangeArrowheads="1"/>
            </p:cNvSpPr>
            <p:nvPr/>
          </p:nvSpPr>
          <p:spPr bwMode="auto">
            <a:xfrm>
              <a:off x="3285" y="2949"/>
              <a:ext cx="1513" cy="135"/>
            </a:xfrm>
            <a:prstGeom prst="rect">
              <a:avLst/>
            </a:prstGeom>
            <a:noFill/>
            <a:ln w="9525" algn="ctr">
              <a:noFill/>
              <a:miter lim="800000"/>
              <a:headEnd/>
              <a:tailEnd/>
            </a:ln>
          </p:spPr>
          <p:txBody>
            <a:bodyPr>
              <a:spAutoFit/>
            </a:bodyPr>
            <a:lstStyle/>
            <a:p>
              <a:pPr>
                <a:spcBef>
                  <a:spcPct val="50000"/>
                </a:spcBef>
              </a:pPr>
              <a:r>
                <a:rPr lang="ja-JP" altLang="en-US" sz="1000">
                  <a:solidFill>
                    <a:srgbClr val="006666"/>
                  </a:solidFill>
                  <a:latin typeface="メイリオ" pitchFamily="50" charset="-128"/>
                  <a:ea typeface="メイリオ" pitchFamily="50" charset="-128"/>
                  <a:cs typeface="メイリオ" pitchFamily="50" charset="-128"/>
                </a:rPr>
                <a:t>データ挿入処理</a:t>
              </a:r>
            </a:p>
          </p:txBody>
        </p:sp>
        <p:sp>
          <p:nvSpPr>
            <p:cNvPr id="20522" name="Line 38"/>
            <p:cNvSpPr>
              <a:spLocks noChangeShapeType="1"/>
            </p:cNvSpPr>
            <p:nvPr/>
          </p:nvSpPr>
          <p:spPr bwMode="auto">
            <a:xfrm>
              <a:off x="3406" y="3447"/>
              <a:ext cx="1250" cy="1"/>
            </a:xfrm>
            <a:prstGeom prst="line">
              <a:avLst/>
            </a:prstGeom>
            <a:noFill/>
            <a:ln w="9525">
              <a:solidFill>
                <a:schemeClr val="accent2"/>
              </a:solidFill>
              <a:round/>
              <a:headEnd/>
              <a:tailEnd type="triangle" w="med" len="med"/>
            </a:ln>
          </p:spPr>
          <p:txBody>
            <a:bodyPr/>
            <a:lstStyle/>
            <a:p>
              <a:endParaRPr lang="ja-JP" altLang="en-US"/>
            </a:p>
          </p:txBody>
        </p:sp>
        <p:sp>
          <p:nvSpPr>
            <p:cNvPr id="20523" name="Text Box 39"/>
            <p:cNvSpPr txBox="1">
              <a:spLocks noChangeArrowheads="1"/>
            </p:cNvSpPr>
            <p:nvPr/>
          </p:nvSpPr>
          <p:spPr bwMode="auto">
            <a:xfrm>
              <a:off x="3328" y="3187"/>
              <a:ext cx="1435" cy="220"/>
            </a:xfrm>
            <a:prstGeom prst="rect">
              <a:avLst/>
            </a:prstGeom>
            <a:noFill/>
            <a:ln w="9525" algn="ctr">
              <a:noFill/>
              <a:miter lim="800000"/>
              <a:headEnd/>
              <a:tailEnd/>
            </a:ln>
          </p:spPr>
          <p:txBody>
            <a:bodyPr>
              <a:spAutoFit/>
            </a:bodyPr>
            <a:lstStyle/>
            <a:p>
              <a:pPr algn="l">
                <a:spcBef>
                  <a:spcPct val="50000"/>
                </a:spcBef>
              </a:pPr>
              <a:r>
                <a:rPr lang="ja-JP" altLang="en-US" sz="1000">
                  <a:solidFill>
                    <a:srgbClr val="006666"/>
                  </a:solidFill>
                  <a:latin typeface="メイリオ" pitchFamily="50" charset="-128"/>
                  <a:ea typeface="メイリオ" pitchFamily="50" charset="-128"/>
                  <a:cs typeface="メイリオ" pitchFamily="50" charset="-128"/>
                </a:rPr>
                <a:t>製品コードが一致していたら更新</a:t>
              </a:r>
              <a:br>
                <a:rPr lang="ja-JP" altLang="en-US" sz="1000">
                  <a:solidFill>
                    <a:srgbClr val="006666"/>
                  </a:solidFill>
                  <a:latin typeface="メイリオ" pitchFamily="50" charset="-128"/>
                  <a:ea typeface="メイリオ" pitchFamily="50" charset="-128"/>
                  <a:cs typeface="メイリオ" pitchFamily="50" charset="-128"/>
                </a:rPr>
              </a:br>
              <a:r>
                <a:rPr lang="ja-JP" altLang="en-US" sz="1000">
                  <a:solidFill>
                    <a:srgbClr val="006666"/>
                  </a:solidFill>
                  <a:latin typeface="メイリオ" pitchFamily="50" charset="-128"/>
                  <a:ea typeface="メイリオ" pitchFamily="50" charset="-128"/>
                  <a:cs typeface="メイリオ" pitchFamily="50" charset="-128"/>
                </a:rPr>
                <a:t>削除フラグが１ならば削除</a:t>
              </a:r>
            </a:p>
          </p:txBody>
        </p:sp>
        <p:sp>
          <p:nvSpPr>
            <p:cNvPr id="20524" name="Text Box 40"/>
            <p:cNvSpPr txBox="1">
              <a:spLocks noChangeArrowheads="1"/>
            </p:cNvSpPr>
            <p:nvPr/>
          </p:nvSpPr>
          <p:spPr bwMode="auto">
            <a:xfrm>
              <a:off x="2835" y="2408"/>
              <a:ext cx="1542" cy="168"/>
            </a:xfrm>
            <a:prstGeom prst="rect">
              <a:avLst/>
            </a:prstGeom>
            <a:noFill/>
            <a:ln w="9525">
              <a:noFill/>
              <a:miter lim="800000"/>
              <a:headEnd/>
              <a:tailEnd/>
            </a:ln>
          </p:spPr>
          <p:txBody>
            <a:bodyPr>
              <a:spAutoFit/>
            </a:bodyPr>
            <a:lstStyle/>
            <a:p>
              <a:pPr algn="l">
                <a:spcBef>
                  <a:spcPct val="50000"/>
                </a:spcBef>
              </a:pPr>
              <a:r>
                <a:rPr lang="ja-JP" altLang="en-US" sz="1400">
                  <a:latin typeface="メイリオ" pitchFamily="50" charset="-128"/>
                  <a:ea typeface="メイリオ" pitchFamily="50" charset="-128"/>
                  <a:cs typeface="メイリオ" pitchFamily="50" charset="-128"/>
                </a:rPr>
                <a:t>要件</a:t>
              </a:r>
              <a:r>
                <a:rPr lang="en-US" altLang="ja-JP" sz="1400">
                  <a:latin typeface="メイリオ" pitchFamily="50" charset="-128"/>
                  <a:ea typeface="メイリオ" pitchFamily="50" charset="-128"/>
                  <a:cs typeface="メイリオ" pitchFamily="50" charset="-128"/>
                </a:rPr>
                <a:t>4</a:t>
              </a:r>
              <a:r>
                <a:rPr lang="ja-JP" altLang="en-US" sz="1400">
                  <a:latin typeface="メイリオ" pitchFamily="50" charset="-128"/>
                  <a:ea typeface="メイリオ" pitchFamily="50" charset="-128"/>
                  <a:cs typeface="メイリオ" pitchFamily="50" charset="-128"/>
                </a:rPr>
                <a:t>： データの格納</a:t>
              </a:r>
            </a:p>
          </p:txBody>
        </p:sp>
        <p:sp>
          <p:nvSpPr>
            <p:cNvPr id="20525" name="Text Box 41"/>
            <p:cNvSpPr txBox="1">
              <a:spLocks noChangeArrowheads="1"/>
            </p:cNvSpPr>
            <p:nvPr/>
          </p:nvSpPr>
          <p:spPr bwMode="auto">
            <a:xfrm>
              <a:off x="2925" y="2669"/>
              <a:ext cx="1905" cy="244"/>
            </a:xfrm>
            <a:prstGeom prst="rect">
              <a:avLst/>
            </a:prstGeom>
            <a:noFill/>
            <a:ln w="9525">
              <a:noFill/>
              <a:miter lim="800000"/>
              <a:headEnd/>
              <a:tailEnd/>
            </a:ln>
          </p:spPr>
          <p:txBody>
            <a:bodyPr>
              <a:spAutoFit/>
            </a:bodyPr>
            <a:lstStyle/>
            <a:p>
              <a:pPr algn="l">
                <a:lnSpc>
                  <a:spcPct val="50000"/>
                </a:lnSpc>
                <a:spcBef>
                  <a:spcPct val="50000"/>
                </a:spcBef>
                <a:buClr>
                  <a:srgbClr val="CC3300"/>
                </a:buClr>
                <a:buFont typeface="Wingdings" pitchFamily="2" charset="2"/>
                <a:buChar char="l"/>
              </a:pPr>
              <a:r>
                <a:rPr lang="en-US" altLang="ja-JP" sz="1400">
                  <a:solidFill>
                    <a:schemeClr val="tx1"/>
                  </a:solidFill>
                  <a:latin typeface="メイリオ" pitchFamily="50" charset="-128"/>
                  <a:ea typeface="メイリオ" pitchFamily="50" charset="-128"/>
                  <a:cs typeface="メイリオ" pitchFamily="50" charset="-128"/>
                </a:rPr>
                <a:t> </a:t>
              </a:r>
              <a:r>
                <a:rPr lang="ja-JP" altLang="en-US" sz="1400">
                  <a:solidFill>
                    <a:schemeClr val="tx1"/>
                  </a:solidFill>
                  <a:latin typeface="メイリオ" pitchFamily="50" charset="-128"/>
                  <a:ea typeface="メイリオ" pitchFamily="50" charset="-128"/>
                  <a:cs typeface="メイリオ" pitchFamily="50" charset="-128"/>
                </a:rPr>
                <a:t>データの格納</a:t>
              </a:r>
            </a:p>
            <a:p>
              <a:pPr algn="l">
                <a:lnSpc>
                  <a:spcPct val="50000"/>
                </a:lnSpc>
                <a:spcBef>
                  <a:spcPct val="50000"/>
                </a:spcBef>
                <a:buClr>
                  <a:srgbClr val="CC3300"/>
                </a:buClr>
                <a:buFont typeface="Wingdings" pitchFamily="2" charset="2"/>
                <a:buChar char="l"/>
              </a:pPr>
              <a:r>
                <a:rPr lang="ja-JP" altLang="en-US" sz="1400">
                  <a:solidFill>
                    <a:schemeClr val="tx1"/>
                  </a:solidFill>
                  <a:latin typeface="メイリオ" pitchFamily="50" charset="-128"/>
                  <a:ea typeface="メイリオ" pitchFamily="50" charset="-128"/>
                  <a:cs typeface="メイリオ" pitchFamily="50" charset="-128"/>
                </a:rPr>
                <a:t> 条件を指定したデータの更新・削除</a:t>
              </a:r>
            </a:p>
          </p:txBody>
        </p:sp>
      </p:grpSp>
      <p:grpSp>
        <p:nvGrpSpPr>
          <p:cNvPr id="20488" name="Group 42"/>
          <p:cNvGrpSpPr>
            <a:grpSpLocks/>
          </p:cNvGrpSpPr>
          <p:nvPr/>
        </p:nvGrpSpPr>
        <p:grpSpPr bwMode="auto">
          <a:xfrm>
            <a:off x="4627563" y="1347788"/>
            <a:ext cx="4378325" cy="2466975"/>
            <a:chOff x="2968" y="660"/>
            <a:chExt cx="2729" cy="1538"/>
          </a:xfrm>
        </p:grpSpPr>
        <p:sp>
          <p:nvSpPr>
            <p:cNvPr id="20506" name="Rectangle 43"/>
            <p:cNvSpPr>
              <a:spLocks noChangeArrowheads="1"/>
            </p:cNvSpPr>
            <p:nvPr/>
          </p:nvSpPr>
          <p:spPr bwMode="auto">
            <a:xfrm>
              <a:off x="2968" y="667"/>
              <a:ext cx="2729" cy="1531"/>
            </a:xfrm>
            <a:prstGeom prst="rect">
              <a:avLst/>
            </a:prstGeom>
            <a:solidFill>
              <a:schemeClr val="bg1"/>
            </a:solidFill>
            <a:ln w="9525">
              <a:solidFill>
                <a:schemeClr val="bg2"/>
              </a:solidFill>
              <a:miter lim="800000"/>
              <a:headEnd/>
              <a:tailEnd/>
            </a:ln>
          </p:spPr>
          <p:txBody>
            <a:bodyPr/>
            <a:lstStyle/>
            <a:p>
              <a:pPr marL="342900" indent="-342900" algn="l">
                <a:lnSpc>
                  <a:spcPts val="2400"/>
                </a:lnSpc>
                <a:spcBef>
                  <a:spcPts val="500"/>
                </a:spcBef>
                <a:buFont typeface="Wingdings" pitchFamily="2" charset="2"/>
                <a:buNone/>
              </a:pPr>
              <a:endParaRPr lang="ja-JP" altLang="ja-JP" sz="800">
                <a:solidFill>
                  <a:schemeClr val="bg2"/>
                </a:solidFill>
                <a:latin typeface="メイリオ" pitchFamily="50" charset="-128"/>
                <a:ea typeface="メイリオ" pitchFamily="50" charset="-128"/>
                <a:cs typeface="メイリオ" pitchFamily="50" charset="-128"/>
              </a:endParaRPr>
            </a:p>
          </p:txBody>
        </p:sp>
        <p:sp>
          <p:nvSpPr>
            <p:cNvPr id="20507" name="Rectangle 44"/>
            <p:cNvSpPr>
              <a:spLocks noChangeArrowheads="1"/>
            </p:cNvSpPr>
            <p:nvPr/>
          </p:nvSpPr>
          <p:spPr bwMode="auto">
            <a:xfrm>
              <a:off x="2968" y="660"/>
              <a:ext cx="2729" cy="214"/>
            </a:xfrm>
            <a:prstGeom prst="rect">
              <a:avLst/>
            </a:prstGeom>
            <a:solidFill>
              <a:schemeClr val="accent2"/>
            </a:solidFill>
            <a:ln w="9525" algn="ctr">
              <a:noFill/>
              <a:miter lim="800000"/>
              <a:headEnd/>
              <a:tailEnd/>
            </a:ln>
          </p:spPr>
          <p:txBody>
            <a:bodyPr wrap="none" anchor="ctr"/>
            <a:lstStyle/>
            <a:p>
              <a:endParaRPr lang="ja-JP" altLang="en-US">
                <a:latin typeface="メイリオ" pitchFamily="50" charset="-128"/>
                <a:ea typeface="メイリオ" pitchFamily="50" charset="-128"/>
                <a:cs typeface="メイリオ" pitchFamily="50" charset="-128"/>
              </a:endParaRPr>
            </a:p>
          </p:txBody>
        </p:sp>
        <p:grpSp>
          <p:nvGrpSpPr>
            <p:cNvPr id="20508" name="Group 45"/>
            <p:cNvGrpSpPr>
              <a:grpSpLocks/>
            </p:cNvGrpSpPr>
            <p:nvPr/>
          </p:nvGrpSpPr>
          <p:grpSpPr bwMode="auto">
            <a:xfrm>
              <a:off x="4124" y="1723"/>
              <a:ext cx="1561" cy="365"/>
              <a:chOff x="3504" y="2136"/>
              <a:chExt cx="1552" cy="368"/>
            </a:xfrm>
          </p:grpSpPr>
          <p:sp>
            <p:nvSpPr>
              <p:cNvPr id="20516" name="Text Box 47"/>
              <p:cNvSpPr txBox="1">
                <a:spLocks noChangeArrowheads="1"/>
              </p:cNvSpPr>
              <p:nvPr/>
            </p:nvSpPr>
            <p:spPr bwMode="auto">
              <a:xfrm>
                <a:off x="4328" y="2242"/>
                <a:ext cx="728" cy="155"/>
              </a:xfrm>
              <a:prstGeom prst="rect">
                <a:avLst/>
              </a:prstGeom>
              <a:noFill/>
              <a:ln w="9525" algn="ctr">
                <a:noFill/>
                <a:miter lim="800000"/>
                <a:headEnd/>
                <a:tailEnd/>
              </a:ln>
            </p:spPr>
            <p:txBody>
              <a:bodyPr>
                <a:spAutoFit/>
              </a:bodyPr>
              <a:lstStyle/>
              <a:p>
                <a:pPr algn="l">
                  <a:spcBef>
                    <a:spcPct val="50000"/>
                  </a:spcBef>
                </a:pPr>
                <a:r>
                  <a:rPr lang="ja-JP" altLang="en-US" sz="1000">
                    <a:solidFill>
                      <a:schemeClr val="accent2"/>
                    </a:solidFill>
                    <a:latin typeface="メイリオ" pitchFamily="50" charset="-128"/>
                    <a:ea typeface="メイリオ" pitchFamily="50" charset="-128"/>
                    <a:cs typeface="メイリオ" pitchFamily="50" charset="-128"/>
                  </a:rPr>
                  <a:t>マスター</a:t>
                </a:r>
                <a:r>
                  <a:rPr lang="en-US" altLang="ja-JP" sz="1000">
                    <a:solidFill>
                      <a:schemeClr val="accent2"/>
                    </a:solidFill>
                    <a:latin typeface="メイリオ" pitchFamily="50" charset="-128"/>
                    <a:ea typeface="メイリオ" pitchFamily="50" charset="-128"/>
                    <a:cs typeface="メイリオ" pitchFamily="50" charset="-128"/>
                  </a:rPr>
                  <a:t>DB</a:t>
                </a:r>
                <a:r>
                  <a:rPr lang="ja-JP" altLang="en-US" sz="1000">
                    <a:solidFill>
                      <a:schemeClr val="accent2"/>
                    </a:solidFill>
                    <a:latin typeface="メイリオ" pitchFamily="50" charset="-128"/>
                    <a:ea typeface="メイリオ" pitchFamily="50" charset="-128"/>
                    <a:cs typeface="メイリオ" pitchFamily="50" charset="-128"/>
                  </a:rPr>
                  <a:t>群</a:t>
                </a:r>
              </a:p>
            </p:txBody>
          </p:sp>
          <p:sp>
            <p:nvSpPr>
              <p:cNvPr id="20517" name="AutoShape 49"/>
              <p:cNvSpPr>
                <a:spLocks noChangeArrowheads="1"/>
              </p:cNvSpPr>
              <p:nvPr/>
            </p:nvSpPr>
            <p:spPr bwMode="auto">
              <a:xfrm>
                <a:off x="3504" y="2136"/>
                <a:ext cx="1416" cy="368"/>
              </a:xfrm>
              <a:prstGeom prst="flowChartAlternateProcess">
                <a:avLst/>
              </a:prstGeom>
              <a:noFill/>
              <a:ln w="3175" algn="ctr">
                <a:solidFill>
                  <a:schemeClr val="accent2"/>
                </a:solidFill>
                <a:prstDash val="sysDot"/>
                <a:miter lim="800000"/>
                <a:headEnd/>
                <a:tailEnd/>
              </a:ln>
            </p:spPr>
            <p:txBody>
              <a:bodyPr wrap="none" anchor="ctr"/>
              <a:lstStyle/>
              <a:p>
                <a:endParaRPr lang="ja-JP" altLang="en-US">
                  <a:latin typeface="メイリオ" pitchFamily="50" charset="-128"/>
                  <a:ea typeface="メイリオ" pitchFamily="50" charset="-128"/>
                  <a:cs typeface="メイリオ" pitchFamily="50" charset="-128"/>
                </a:endParaRPr>
              </a:p>
            </p:txBody>
          </p:sp>
        </p:grpSp>
        <p:grpSp>
          <p:nvGrpSpPr>
            <p:cNvPr id="20509" name="Group 50"/>
            <p:cNvGrpSpPr>
              <a:grpSpLocks/>
            </p:cNvGrpSpPr>
            <p:nvPr/>
          </p:nvGrpSpPr>
          <p:grpSpPr bwMode="auto">
            <a:xfrm>
              <a:off x="3427" y="1224"/>
              <a:ext cx="2205" cy="437"/>
              <a:chOff x="3472" y="1248"/>
              <a:chExt cx="2192" cy="440"/>
            </a:xfrm>
          </p:grpSpPr>
          <p:sp>
            <p:nvSpPr>
              <p:cNvPr id="20514" name="AutoShape 51"/>
              <p:cNvSpPr>
                <a:spLocks noChangeArrowheads="1"/>
              </p:cNvSpPr>
              <p:nvPr/>
            </p:nvSpPr>
            <p:spPr bwMode="auto">
              <a:xfrm>
                <a:off x="3472" y="1248"/>
                <a:ext cx="2160" cy="440"/>
              </a:xfrm>
              <a:prstGeom prst="wedgeRectCallout">
                <a:avLst>
                  <a:gd name="adj1" fmla="val -37454"/>
                  <a:gd name="adj2" fmla="val 77727"/>
                </a:avLst>
              </a:prstGeom>
              <a:solidFill>
                <a:schemeClr val="bg1"/>
              </a:solidFill>
              <a:ln w="3175" algn="ctr">
                <a:solidFill>
                  <a:schemeClr val="accent2"/>
                </a:solidFill>
                <a:prstDash val="sysDot"/>
                <a:miter lim="800000"/>
                <a:headEnd/>
                <a:tailEnd/>
              </a:ln>
            </p:spPr>
            <p:txBody>
              <a:bodyPr/>
              <a:lstStyle/>
              <a:p>
                <a:pPr>
                  <a:spcBef>
                    <a:spcPct val="20000"/>
                  </a:spcBef>
                </a:pPr>
                <a:endParaRPr lang="ja-JP" altLang="ja-JP" sz="1000">
                  <a:solidFill>
                    <a:srgbClr val="006666"/>
                  </a:solidFill>
                  <a:latin typeface="メイリオ" pitchFamily="50" charset="-128"/>
                  <a:ea typeface="メイリオ" pitchFamily="50" charset="-128"/>
                  <a:cs typeface="メイリオ" pitchFamily="50" charset="-128"/>
                </a:endParaRPr>
              </a:p>
            </p:txBody>
          </p:sp>
          <p:sp>
            <p:nvSpPr>
              <p:cNvPr id="20515" name="Text Box 52"/>
              <p:cNvSpPr txBox="1">
                <a:spLocks noChangeArrowheads="1"/>
              </p:cNvSpPr>
              <p:nvPr/>
            </p:nvSpPr>
            <p:spPr bwMode="auto">
              <a:xfrm>
                <a:off x="3488" y="1248"/>
                <a:ext cx="2176" cy="348"/>
              </a:xfrm>
              <a:prstGeom prst="rect">
                <a:avLst/>
              </a:prstGeom>
              <a:noFill/>
              <a:ln w="9525" algn="ctr">
                <a:noFill/>
                <a:miter lim="800000"/>
                <a:headEnd/>
                <a:tailEnd/>
              </a:ln>
            </p:spPr>
            <p:txBody>
              <a:bodyPr>
                <a:spAutoFit/>
              </a:bodyPr>
              <a:lstStyle/>
              <a:p>
                <a:pPr algn="l">
                  <a:spcBef>
                    <a:spcPct val="50000"/>
                  </a:spcBef>
                </a:pPr>
                <a:r>
                  <a:rPr lang="en-US" altLang="ja-JP" sz="1000" dirty="0">
                    <a:solidFill>
                      <a:srgbClr val="006666"/>
                    </a:solidFill>
                    <a:latin typeface="メイリオ" pitchFamily="50" charset="-128"/>
                    <a:ea typeface="メイリオ" pitchFamily="50" charset="-128"/>
                    <a:cs typeface="メイリオ" pitchFamily="50" charset="-128"/>
                  </a:rPr>
                  <a:t>㈱ → </a:t>
                </a:r>
                <a:r>
                  <a:rPr lang="ja-JP" altLang="en-US" sz="1000" dirty="0">
                    <a:solidFill>
                      <a:srgbClr val="006666"/>
                    </a:solidFill>
                    <a:latin typeface="メイリオ" pitchFamily="50" charset="-128"/>
                    <a:ea typeface="メイリオ" pitchFamily="50" charset="-128"/>
                    <a:cs typeface="メイリオ" pitchFamily="50" charset="-128"/>
                  </a:rPr>
                  <a:t>株式会社、株式会社デービー → デービー</a:t>
                </a:r>
                <a:br>
                  <a:rPr lang="ja-JP" altLang="en-US" sz="1000" dirty="0">
                    <a:solidFill>
                      <a:srgbClr val="006666"/>
                    </a:solidFill>
                    <a:latin typeface="メイリオ" pitchFamily="50" charset="-128"/>
                    <a:ea typeface="メイリオ" pitchFamily="50" charset="-128"/>
                    <a:cs typeface="メイリオ" pitchFamily="50" charset="-128"/>
                  </a:rPr>
                </a:br>
                <a:r>
                  <a:rPr lang="en-US" altLang="ja-JP" sz="1000" dirty="0">
                    <a:solidFill>
                      <a:srgbClr val="006666"/>
                    </a:solidFill>
                    <a:latin typeface="メイリオ" pitchFamily="50" charset="-128"/>
                    <a:ea typeface="メイリオ" pitchFamily="50" charset="-128"/>
                    <a:cs typeface="メイリオ" pitchFamily="50" charset="-128"/>
                  </a:rPr>
                  <a:t>( 1500 </a:t>
                </a:r>
                <a:r>
                  <a:rPr lang="ja-JP" altLang="en-US" sz="1000" dirty="0">
                    <a:solidFill>
                      <a:srgbClr val="006666"/>
                    </a:solidFill>
                    <a:latin typeface="メイリオ" pitchFamily="50" charset="-128"/>
                    <a:ea typeface="メイリオ" pitchFamily="50" charset="-128"/>
                    <a:cs typeface="メイリオ" pitchFamily="50" charset="-128"/>
                  </a:rPr>
                  <a:t>＋ </a:t>
                </a:r>
                <a:r>
                  <a:rPr lang="en-US" altLang="ja-JP" sz="1000" dirty="0">
                    <a:solidFill>
                      <a:srgbClr val="006666"/>
                    </a:solidFill>
                    <a:latin typeface="メイリオ" pitchFamily="50" charset="-128"/>
                    <a:ea typeface="メイリオ" pitchFamily="50" charset="-128"/>
                    <a:cs typeface="メイリオ" pitchFamily="50" charset="-128"/>
                  </a:rPr>
                  <a:t>2000 ) / 100 * 1.05 = 367.5</a:t>
                </a:r>
                <a:br>
                  <a:rPr lang="en-US" altLang="ja-JP" sz="1000" dirty="0">
                    <a:solidFill>
                      <a:srgbClr val="006666"/>
                    </a:solidFill>
                    <a:latin typeface="メイリオ" pitchFamily="50" charset="-128"/>
                    <a:ea typeface="メイリオ" pitchFamily="50" charset="-128"/>
                    <a:cs typeface="メイリオ" pitchFamily="50" charset="-128"/>
                  </a:rPr>
                </a:br>
                <a:r>
                  <a:rPr lang="en-US" altLang="ja-JP" sz="1000" dirty="0">
                    <a:solidFill>
                      <a:srgbClr val="006666"/>
                    </a:solidFill>
                    <a:latin typeface="メイリオ" pitchFamily="50" charset="-128"/>
                    <a:ea typeface="メイリオ" pitchFamily="50" charset="-128"/>
                    <a:cs typeface="メイリオ" pitchFamily="50" charset="-128"/>
                  </a:rPr>
                  <a:t>2007/1/1 → </a:t>
                </a:r>
                <a:r>
                  <a:rPr lang="ja-JP" altLang="en-US" sz="1000" dirty="0">
                    <a:solidFill>
                      <a:srgbClr val="006666"/>
                    </a:solidFill>
                    <a:latin typeface="メイリオ" pitchFamily="50" charset="-128"/>
                    <a:ea typeface="メイリオ" pitchFamily="50" charset="-128"/>
                    <a:cs typeface="メイリオ" pitchFamily="50" charset="-128"/>
                  </a:rPr>
                  <a:t>平成</a:t>
                </a:r>
                <a:r>
                  <a:rPr lang="en-US" altLang="ja-JP" sz="1000" dirty="0">
                    <a:solidFill>
                      <a:srgbClr val="006666"/>
                    </a:solidFill>
                    <a:latin typeface="メイリオ" pitchFamily="50" charset="-128"/>
                    <a:ea typeface="メイリオ" pitchFamily="50" charset="-128"/>
                    <a:cs typeface="メイリオ" pitchFamily="50" charset="-128"/>
                  </a:rPr>
                  <a:t>18</a:t>
                </a:r>
                <a:r>
                  <a:rPr lang="ja-JP" altLang="en-US" sz="1000" dirty="0">
                    <a:solidFill>
                      <a:srgbClr val="006666"/>
                    </a:solidFill>
                    <a:latin typeface="メイリオ" pitchFamily="50" charset="-128"/>
                    <a:ea typeface="メイリオ" pitchFamily="50" charset="-128"/>
                    <a:cs typeface="メイリオ" pitchFamily="50" charset="-128"/>
                  </a:rPr>
                  <a:t>年</a:t>
                </a:r>
                <a:r>
                  <a:rPr lang="en-US" altLang="ja-JP" sz="1000" dirty="0">
                    <a:solidFill>
                      <a:srgbClr val="006666"/>
                    </a:solidFill>
                    <a:latin typeface="メイリオ" pitchFamily="50" charset="-128"/>
                    <a:ea typeface="メイリオ" pitchFamily="50" charset="-128"/>
                    <a:cs typeface="メイリオ" pitchFamily="50" charset="-128"/>
                  </a:rPr>
                  <a:t>1</a:t>
                </a:r>
                <a:r>
                  <a:rPr lang="ja-JP" altLang="en-US" sz="1000" dirty="0">
                    <a:solidFill>
                      <a:srgbClr val="006666"/>
                    </a:solidFill>
                    <a:latin typeface="メイリオ" pitchFamily="50" charset="-128"/>
                    <a:ea typeface="メイリオ" pitchFamily="50" charset="-128"/>
                    <a:cs typeface="メイリオ" pitchFamily="50" charset="-128"/>
                  </a:rPr>
                  <a:t>月</a:t>
                </a:r>
                <a:r>
                  <a:rPr lang="en-US" altLang="ja-JP" sz="1000" dirty="0">
                    <a:solidFill>
                      <a:srgbClr val="006666"/>
                    </a:solidFill>
                    <a:latin typeface="メイリオ" pitchFamily="50" charset="-128"/>
                    <a:ea typeface="メイリオ" pitchFamily="50" charset="-128"/>
                    <a:cs typeface="メイリオ" pitchFamily="50" charset="-128"/>
                  </a:rPr>
                  <a:t>1</a:t>
                </a:r>
                <a:r>
                  <a:rPr lang="ja-JP" altLang="en-US" sz="1000" dirty="0">
                    <a:solidFill>
                      <a:srgbClr val="006666"/>
                    </a:solidFill>
                    <a:latin typeface="メイリオ" pitchFamily="50" charset="-128"/>
                    <a:ea typeface="メイリオ" pitchFamily="50" charset="-128"/>
                    <a:cs typeface="メイリオ" pitchFamily="50" charset="-128"/>
                  </a:rPr>
                  <a:t>日</a:t>
                </a:r>
              </a:p>
            </p:txBody>
          </p:sp>
        </p:grpSp>
        <p:sp>
          <p:nvSpPr>
            <p:cNvPr id="20510" name="AutoShape 53"/>
            <p:cNvSpPr>
              <a:spLocks noChangeArrowheads="1"/>
            </p:cNvSpPr>
            <p:nvPr/>
          </p:nvSpPr>
          <p:spPr bwMode="auto">
            <a:xfrm>
              <a:off x="3789" y="1788"/>
              <a:ext cx="427" cy="120"/>
            </a:xfrm>
            <a:prstGeom prst="curvedDownArrow">
              <a:avLst>
                <a:gd name="adj1" fmla="val 37939"/>
                <a:gd name="adj2" fmla="val 109106"/>
                <a:gd name="adj3" fmla="val 33333"/>
              </a:avLst>
            </a:prstGeom>
            <a:solidFill>
              <a:schemeClr val="bg1"/>
            </a:solidFill>
            <a:ln w="9525">
              <a:solidFill>
                <a:schemeClr val="accent2"/>
              </a:solidFill>
              <a:miter lim="800000"/>
              <a:headEnd/>
              <a:tailEnd/>
            </a:ln>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20511" name="AutoShape 54"/>
            <p:cNvSpPr>
              <a:spLocks noChangeArrowheads="1"/>
            </p:cNvSpPr>
            <p:nvPr/>
          </p:nvSpPr>
          <p:spPr bwMode="auto">
            <a:xfrm flipH="1" flipV="1">
              <a:off x="3758" y="1979"/>
              <a:ext cx="426" cy="119"/>
            </a:xfrm>
            <a:prstGeom prst="curvedDownArrow">
              <a:avLst>
                <a:gd name="adj1" fmla="val 38168"/>
                <a:gd name="adj2" fmla="val 109765"/>
                <a:gd name="adj3" fmla="val 33333"/>
              </a:avLst>
            </a:prstGeom>
            <a:solidFill>
              <a:schemeClr val="bg1"/>
            </a:solidFill>
            <a:ln w="9525">
              <a:solidFill>
                <a:schemeClr val="accent2"/>
              </a:solidFill>
              <a:miter lim="800000"/>
              <a:headEnd/>
              <a:tailEnd/>
            </a:ln>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20512" name="Text Box 55"/>
            <p:cNvSpPr txBox="1">
              <a:spLocks noChangeArrowheads="1"/>
            </p:cNvSpPr>
            <p:nvPr/>
          </p:nvSpPr>
          <p:spPr bwMode="auto">
            <a:xfrm>
              <a:off x="2974" y="660"/>
              <a:ext cx="1746" cy="190"/>
            </a:xfrm>
            <a:prstGeom prst="rect">
              <a:avLst/>
            </a:prstGeom>
            <a:noFill/>
            <a:ln w="9525">
              <a:noFill/>
              <a:miter lim="800000"/>
              <a:headEnd/>
              <a:tailEnd/>
            </a:ln>
          </p:spPr>
          <p:txBody>
            <a:bodyPr>
              <a:spAutoFit/>
            </a:bodyPr>
            <a:lstStyle/>
            <a:p>
              <a:pPr algn="l">
                <a:spcBef>
                  <a:spcPct val="50000"/>
                </a:spcBef>
              </a:pPr>
              <a:r>
                <a:rPr lang="ja-JP" altLang="en-US" sz="1400">
                  <a:latin typeface="メイリオ" pitchFamily="50" charset="-128"/>
                  <a:ea typeface="メイリオ" pitchFamily="50" charset="-128"/>
                  <a:cs typeface="メイリオ" pitchFamily="50" charset="-128"/>
                </a:rPr>
                <a:t>要件</a:t>
              </a:r>
              <a:r>
                <a:rPr lang="en-US" altLang="ja-JP" sz="1400">
                  <a:latin typeface="メイリオ" pitchFamily="50" charset="-128"/>
                  <a:ea typeface="メイリオ" pitchFamily="50" charset="-128"/>
                  <a:cs typeface="メイリオ" pitchFamily="50" charset="-128"/>
                </a:rPr>
                <a:t>2</a:t>
              </a:r>
              <a:r>
                <a:rPr lang="ja-JP" altLang="en-US" sz="1400">
                  <a:latin typeface="メイリオ" pitchFamily="50" charset="-128"/>
                  <a:ea typeface="メイリオ" pitchFamily="50" charset="-128"/>
                  <a:cs typeface="メイリオ" pitchFamily="50" charset="-128"/>
                </a:rPr>
                <a:t>： データの加工</a:t>
              </a:r>
            </a:p>
          </p:txBody>
        </p:sp>
        <p:sp>
          <p:nvSpPr>
            <p:cNvPr id="20513" name="Text Box 56"/>
            <p:cNvSpPr txBox="1">
              <a:spLocks noChangeArrowheads="1"/>
            </p:cNvSpPr>
            <p:nvPr/>
          </p:nvSpPr>
          <p:spPr bwMode="auto">
            <a:xfrm>
              <a:off x="3076" y="927"/>
              <a:ext cx="2158" cy="259"/>
            </a:xfrm>
            <a:prstGeom prst="rect">
              <a:avLst/>
            </a:prstGeom>
            <a:noFill/>
            <a:ln w="9525">
              <a:noFill/>
              <a:miter lim="800000"/>
              <a:headEnd/>
              <a:tailEnd/>
            </a:ln>
          </p:spPr>
          <p:txBody>
            <a:bodyPr>
              <a:spAutoFit/>
            </a:bodyPr>
            <a:lstStyle/>
            <a:p>
              <a:pPr algn="l">
                <a:lnSpc>
                  <a:spcPct val="50000"/>
                </a:lnSpc>
                <a:spcBef>
                  <a:spcPct val="50000"/>
                </a:spcBef>
                <a:buClr>
                  <a:srgbClr val="CC3300"/>
                </a:buClr>
                <a:buFont typeface="Wingdings" pitchFamily="2" charset="2"/>
                <a:buChar char="l"/>
              </a:pPr>
              <a:r>
                <a:rPr lang="en-US" altLang="ja-JP" sz="1400">
                  <a:solidFill>
                    <a:schemeClr val="tx1"/>
                  </a:solidFill>
                  <a:latin typeface="メイリオ" pitchFamily="50" charset="-128"/>
                  <a:ea typeface="メイリオ" pitchFamily="50" charset="-128"/>
                  <a:cs typeface="メイリオ" pitchFamily="50" charset="-128"/>
                </a:rPr>
                <a:t> </a:t>
              </a:r>
              <a:r>
                <a:rPr lang="ja-JP" altLang="en-US" sz="1400">
                  <a:solidFill>
                    <a:schemeClr val="tx1"/>
                  </a:solidFill>
                  <a:latin typeface="メイリオ" pitchFamily="50" charset="-128"/>
                  <a:ea typeface="メイリオ" pitchFamily="50" charset="-128"/>
                  <a:cs typeface="メイリオ" pitchFamily="50" charset="-128"/>
                </a:rPr>
                <a:t>データクレンジング</a:t>
              </a:r>
            </a:p>
            <a:p>
              <a:pPr algn="l">
                <a:lnSpc>
                  <a:spcPct val="50000"/>
                </a:lnSpc>
                <a:spcBef>
                  <a:spcPct val="50000"/>
                </a:spcBef>
                <a:buClr>
                  <a:srgbClr val="CC3300"/>
                </a:buClr>
                <a:buFont typeface="Wingdings" pitchFamily="2" charset="2"/>
                <a:buChar char="l"/>
              </a:pPr>
              <a:r>
                <a:rPr lang="ja-JP" altLang="en-US" sz="1400">
                  <a:solidFill>
                    <a:schemeClr val="tx1"/>
                  </a:solidFill>
                  <a:latin typeface="メイリオ" pitchFamily="50" charset="-128"/>
                  <a:ea typeface="メイリオ" pitchFamily="50" charset="-128"/>
                  <a:cs typeface="メイリオ" pitchFamily="50" charset="-128"/>
                </a:rPr>
                <a:t> マスタテーブル参照</a:t>
              </a:r>
            </a:p>
          </p:txBody>
        </p:sp>
      </p:grpSp>
      <p:pic>
        <p:nvPicPr>
          <p:cNvPr id="106"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467544" y="2276872"/>
            <a:ext cx="653008" cy="733739"/>
          </a:xfrm>
          <a:prstGeom prst="rect">
            <a:avLst/>
          </a:prstGeom>
          <a:noFill/>
          <a:ln w="9525">
            <a:noFill/>
            <a:miter lim="800000"/>
            <a:headEnd/>
            <a:tailEnd/>
          </a:ln>
          <a:effectLst/>
        </p:spPr>
      </p:pic>
      <p:pic>
        <p:nvPicPr>
          <p:cNvPr id="107"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467544" y="3068960"/>
            <a:ext cx="653008" cy="733739"/>
          </a:xfrm>
          <a:prstGeom prst="rect">
            <a:avLst/>
          </a:prstGeom>
          <a:noFill/>
          <a:ln w="9525">
            <a:noFill/>
            <a:miter lim="800000"/>
            <a:headEnd/>
            <a:tailEnd/>
          </a:ln>
          <a:effectLst/>
        </p:spPr>
      </p:pic>
      <p:pic>
        <p:nvPicPr>
          <p:cNvPr id="108"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3635896" y="2623253"/>
            <a:ext cx="653008" cy="733739"/>
          </a:xfrm>
          <a:prstGeom prst="rect">
            <a:avLst/>
          </a:prstGeom>
          <a:noFill/>
          <a:ln w="9525">
            <a:noFill/>
            <a:miter lim="800000"/>
            <a:headEnd/>
            <a:tailEnd/>
          </a:ln>
          <a:effectLst/>
        </p:spPr>
      </p:pic>
      <p:pic>
        <p:nvPicPr>
          <p:cNvPr id="109" name="Picture 15"/>
          <p:cNvPicPr>
            <a:picLocks noChangeAspect="1" noChangeArrowheads="1"/>
          </p:cNvPicPr>
          <p:nvPr/>
        </p:nvPicPr>
        <p:blipFill>
          <a:blip r:embed="rId4" cstate="email">
            <a:duotone>
              <a:prstClr val="black"/>
              <a:schemeClr val="accent1">
                <a:tint val="45000"/>
                <a:satMod val="400000"/>
              </a:schemeClr>
            </a:duotone>
          </a:blip>
          <a:srcRect/>
          <a:stretch>
            <a:fillRect/>
          </a:stretch>
        </p:blipFill>
        <p:spPr bwMode="auto">
          <a:xfrm>
            <a:off x="3995936" y="2996952"/>
            <a:ext cx="360040" cy="360040"/>
          </a:xfrm>
          <a:prstGeom prst="rect">
            <a:avLst/>
          </a:prstGeom>
          <a:noFill/>
          <a:ln w="9525">
            <a:noFill/>
            <a:miter lim="800000"/>
            <a:headEnd/>
            <a:tailEnd/>
          </a:ln>
          <a:effectLst/>
        </p:spPr>
      </p:pic>
      <p:pic>
        <p:nvPicPr>
          <p:cNvPr id="110"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5215136" y="3068960"/>
            <a:ext cx="653008" cy="733739"/>
          </a:xfrm>
          <a:prstGeom prst="rect">
            <a:avLst/>
          </a:prstGeom>
          <a:noFill/>
          <a:ln w="9525">
            <a:noFill/>
            <a:miter lim="800000"/>
            <a:headEnd/>
            <a:tailEnd/>
          </a:ln>
          <a:effectLst/>
        </p:spPr>
      </p:pic>
      <p:pic>
        <p:nvPicPr>
          <p:cNvPr id="111"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6588224" y="3055301"/>
            <a:ext cx="653008" cy="733739"/>
          </a:xfrm>
          <a:prstGeom prst="rect">
            <a:avLst/>
          </a:prstGeom>
          <a:noFill/>
          <a:ln w="9525">
            <a:noFill/>
            <a:miter lim="800000"/>
            <a:headEnd/>
            <a:tailEnd/>
          </a:ln>
          <a:effectLst/>
        </p:spPr>
      </p:pic>
      <p:pic>
        <p:nvPicPr>
          <p:cNvPr id="112" name="Picture 15"/>
          <p:cNvPicPr>
            <a:picLocks noChangeAspect="1" noChangeArrowheads="1"/>
          </p:cNvPicPr>
          <p:nvPr/>
        </p:nvPicPr>
        <p:blipFill>
          <a:blip r:embed="rId4" cstate="email">
            <a:duotone>
              <a:prstClr val="black"/>
              <a:schemeClr val="accent1">
                <a:tint val="45000"/>
                <a:satMod val="400000"/>
              </a:schemeClr>
            </a:duotone>
          </a:blip>
          <a:srcRect/>
          <a:stretch>
            <a:fillRect/>
          </a:stretch>
        </p:blipFill>
        <p:spPr bwMode="auto">
          <a:xfrm>
            <a:off x="6948264" y="3429000"/>
            <a:ext cx="360040" cy="360040"/>
          </a:xfrm>
          <a:prstGeom prst="rect">
            <a:avLst/>
          </a:prstGeom>
          <a:noFill/>
          <a:ln w="9525">
            <a:noFill/>
            <a:miter lim="800000"/>
            <a:headEnd/>
            <a:tailEnd/>
          </a:ln>
          <a:effectLst/>
        </p:spPr>
      </p:pic>
      <p:pic>
        <p:nvPicPr>
          <p:cNvPr id="113"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7092280" y="3068960"/>
            <a:ext cx="653008" cy="733739"/>
          </a:xfrm>
          <a:prstGeom prst="rect">
            <a:avLst/>
          </a:prstGeom>
          <a:noFill/>
          <a:ln w="9525">
            <a:noFill/>
            <a:miter lim="800000"/>
            <a:headEnd/>
            <a:tailEnd/>
          </a:ln>
          <a:effectLst/>
        </p:spPr>
      </p:pic>
      <p:pic>
        <p:nvPicPr>
          <p:cNvPr id="114" name="Picture 15"/>
          <p:cNvPicPr>
            <a:picLocks noChangeAspect="1" noChangeArrowheads="1"/>
          </p:cNvPicPr>
          <p:nvPr/>
        </p:nvPicPr>
        <p:blipFill>
          <a:blip r:embed="rId4" cstate="email">
            <a:duotone>
              <a:prstClr val="black"/>
              <a:schemeClr val="accent1">
                <a:tint val="45000"/>
                <a:satMod val="400000"/>
              </a:schemeClr>
            </a:duotone>
          </a:blip>
          <a:srcRect/>
          <a:stretch>
            <a:fillRect/>
          </a:stretch>
        </p:blipFill>
        <p:spPr bwMode="auto">
          <a:xfrm>
            <a:off x="7452320" y="3442659"/>
            <a:ext cx="360040" cy="360040"/>
          </a:xfrm>
          <a:prstGeom prst="rect">
            <a:avLst/>
          </a:prstGeom>
          <a:noFill/>
          <a:ln w="9525">
            <a:noFill/>
            <a:miter lim="800000"/>
            <a:headEnd/>
            <a:tailEnd/>
          </a:ln>
          <a:effectLst/>
        </p:spPr>
      </p:pic>
      <p:pic>
        <p:nvPicPr>
          <p:cNvPr id="115"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251520" y="4783493"/>
            <a:ext cx="653008" cy="733739"/>
          </a:xfrm>
          <a:prstGeom prst="rect">
            <a:avLst/>
          </a:prstGeom>
          <a:noFill/>
          <a:ln w="9525">
            <a:noFill/>
            <a:miter lim="800000"/>
            <a:headEnd/>
            <a:tailEnd/>
          </a:ln>
          <a:effectLst/>
        </p:spPr>
      </p:pic>
      <p:pic>
        <p:nvPicPr>
          <p:cNvPr id="116" name="Picture 15"/>
          <p:cNvPicPr>
            <a:picLocks noChangeAspect="1" noChangeArrowheads="1"/>
          </p:cNvPicPr>
          <p:nvPr/>
        </p:nvPicPr>
        <p:blipFill>
          <a:blip r:embed="rId4" cstate="email">
            <a:duotone>
              <a:prstClr val="black"/>
              <a:schemeClr val="accent1">
                <a:tint val="45000"/>
                <a:satMod val="400000"/>
              </a:schemeClr>
            </a:duotone>
          </a:blip>
          <a:srcRect/>
          <a:stretch>
            <a:fillRect/>
          </a:stretch>
        </p:blipFill>
        <p:spPr bwMode="auto">
          <a:xfrm>
            <a:off x="611560" y="5157192"/>
            <a:ext cx="360040" cy="360040"/>
          </a:xfrm>
          <a:prstGeom prst="rect">
            <a:avLst/>
          </a:prstGeom>
          <a:noFill/>
          <a:ln w="9525">
            <a:noFill/>
            <a:miter lim="800000"/>
            <a:headEnd/>
            <a:tailEnd/>
          </a:ln>
          <a:effectLst/>
        </p:spPr>
      </p:pic>
      <p:pic>
        <p:nvPicPr>
          <p:cNvPr id="117"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323528" y="5647589"/>
            <a:ext cx="653008" cy="733739"/>
          </a:xfrm>
          <a:prstGeom prst="rect">
            <a:avLst/>
          </a:prstGeom>
          <a:noFill/>
          <a:ln w="9525">
            <a:noFill/>
            <a:miter lim="800000"/>
            <a:headEnd/>
            <a:tailEnd/>
          </a:ln>
          <a:effectLst/>
        </p:spPr>
      </p:pic>
      <p:pic>
        <p:nvPicPr>
          <p:cNvPr id="118" name="Picture 15"/>
          <p:cNvPicPr>
            <a:picLocks noChangeAspect="1" noChangeArrowheads="1"/>
          </p:cNvPicPr>
          <p:nvPr/>
        </p:nvPicPr>
        <p:blipFill>
          <a:blip r:embed="rId4" cstate="email">
            <a:duotone>
              <a:prstClr val="black"/>
              <a:schemeClr val="accent1">
                <a:tint val="45000"/>
                <a:satMod val="400000"/>
              </a:schemeClr>
            </a:duotone>
          </a:blip>
          <a:srcRect/>
          <a:stretch>
            <a:fillRect/>
          </a:stretch>
        </p:blipFill>
        <p:spPr bwMode="auto">
          <a:xfrm>
            <a:off x="683568" y="6021288"/>
            <a:ext cx="360040" cy="360040"/>
          </a:xfrm>
          <a:prstGeom prst="rect">
            <a:avLst/>
          </a:prstGeom>
          <a:noFill/>
          <a:ln w="9525">
            <a:noFill/>
            <a:miter lim="800000"/>
            <a:headEnd/>
            <a:tailEnd/>
          </a:ln>
          <a:effectLst/>
        </p:spPr>
      </p:pic>
      <p:pic>
        <p:nvPicPr>
          <p:cNvPr id="119"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8028384" y="5143533"/>
            <a:ext cx="653008" cy="733739"/>
          </a:xfrm>
          <a:prstGeom prst="rect">
            <a:avLst/>
          </a:prstGeom>
          <a:noFill/>
          <a:ln w="9525">
            <a:noFill/>
            <a:miter lim="800000"/>
            <a:headEnd/>
            <a:tailEnd/>
          </a:ln>
          <a:effectLst/>
        </p:spPr>
      </p:pic>
      <p:pic>
        <p:nvPicPr>
          <p:cNvPr id="120" name="Picture 15"/>
          <p:cNvPicPr>
            <a:picLocks noChangeAspect="1" noChangeArrowheads="1"/>
          </p:cNvPicPr>
          <p:nvPr/>
        </p:nvPicPr>
        <p:blipFill>
          <a:blip r:embed="rId4" cstate="email">
            <a:duotone>
              <a:prstClr val="black"/>
              <a:schemeClr val="accent1">
                <a:tint val="45000"/>
                <a:satMod val="400000"/>
              </a:schemeClr>
            </a:duotone>
          </a:blip>
          <a:srcRect/>
          <a:stretch>
            <a:fillRect/>
          </a:stretch>
        </p:blipFill>
        <p:spPr bwMode="auto">
          <a:xfrm>
            <a:off x="8388424" y="5517232"/>
            <a:ext cx="360040" cy="360040"/>
          </a:xfrm>
          <a:prstGeom prst="rect">
            <a:avLst/>
          </a:prstGeom>
          <a:noFill/>
          <a:ln w="9525">
            <a:noFill/>
            <a:miter lim="800000"/>
            <a:headEnd/>
            <a:tailEnd/>
          </a:ln>
          <a:effectLst/>
        </p:spPr>
      </p:pic>
      <p:pic>
        <p:nvPicPr>
          <p:cNvPr id="121"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2071167" y="5215541"/>
            <a:ext cx="653008" cy="733739"/>
          </a:xfrm>
          <a:prstGeom prst="rect">
            <a:avLst/>
          </a:prstGeom>
          <a:noFill/>
          <a:ln w="9525">
            <a:noFill/>
            <a:miter lim="800000"/>
            <a:headEnd/>
            <a:tailEnd/>
          </a:ln>
          <a:effectLst/>
        </p:spPr>
      </p:pic>
      <p:pic>
        <p:nvPicPr>
          <p:cNvPr id="122" name="Picture 31"/>
          <p:cNvPicPr>
            <a:picLocks noChangeAspect="1" noChangeArrowheads="1"/>
          </p:cNvPicPr>
          <p:nvPr/>
        </p:nvPicPr>
        <p:blipFill>
          <a:blip r:embed="rId3" cstate="email">
            <a:duotone>
              <a:schemeClr val="accent1">
                <a:shade val="45000"/>
                <a:satMod val="135000"/>
              </a:schemeClr>
              <a:prstClr val="white"/>
            </a:duotone>
          </a:blip>
          <a:srcRect/>
          <a:stretch>
            <a:fillRect/>
          </a:stretch>
        </p:blipFill>
        <p:spPr bwMode="auto">
          <a:xfrm flipH="1">
            <a:off x="4927104" y="5157192"/>
            <a:ext cx="653008" cy="733739"/>
          </a:xfrm>
          <a:prstGeom prst="rect">
            <a:avLst/>
          </a:prstGeom>
          <a:noFill/>
          <a:ln w="9525">
            <a:noFill/>
            <a:miter lim="800000"/>
            <a:headEnd/>
            <a:tailEnd/>
          </a:ln>
          <a:effectLst/>
        </p:spPr>
      </p:pic>
      <p:sp>
        <p:nvSpPr>
          <p:cNvPr id="67"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5"/>
          <p:cNvSpPr>
            <a:spLocks noGrp="1" noChangeArrowheads="1"/>
          </p:cNvSpPr>
          <p:nvPr>
            <p:ph type="title"/>
          </p:nvPr>
        </p:nvSpPr>
        <p:spPr/>
        <p:txBody>
          <a:bodyPr/>
          <a:lstStyle/>
          <a:p>
            <a:pPr eaLnBrk="1" hangingPunct="1"/>
            <a:r>
              <a:rPr lang="en-US" altLang="ja-JP" b="1" i="1" dirty="0" smtClean="0">
                <a:latin typeface="Times New Roman" pitchFamily="18" charset="0"/>
              </a:rPr>
              <a:t>SuperStream</a:t>
            </a:r>
            <a:r>
              <a:rPr lang="en-US" altLang="ja-JP" b="1" dirty="0" smtClean="0">
                <a:latin typeface="Times New Roman" pitchFamily="18" charset="0"/>
              </a:rPr>
              <a:t>-connect</a:t>
            </a:r>
            <a:r>
              <a:rPr lang="en-US" altLang="ja-JP" dirty="0" smtClean="0">
                <a:latin typeface="メイリオ" pitchFamily="50" charset="-128"/>
                <a:ea typeface="メイリオ" pitchFamily="50" charset="-128"/>
                <a:cs typeface="メイリオ" pitchFamily="50" charset="-128"/>
              </a:rPr>
              <a:t> </a:t>
            </a:r>
            <a:r>
              <a:rPr lang="ja-JP" altLang="en-US" dirty="0" smtClean="0">
                <a:latin typeface="メイリオ" pitchFamily="50" charset="-128"/>
                <a:ea typeface="メイリオ" pitchFamily="50" charset="-128"/>
                <a:cs typeface="メイリオ" pitchFamily="50" charset="-128"/>
              </a:rPr>
              <a:t>の特長</a:t>
            </a:r>
            <a:br>
              <a:rPr lang="ja-JP" altLang="en-US" dirty="0" smtClean="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　　～自動実行に対応～</a:t>
            </a:r>
          </a:p>
        </p:txBody>
      </p:sp>
      <p:sp>
        <p:nvSpPr>
          <p:cNvPr id="21507" name="Rectangle 2"/>
          <p:cNvSpPr>
            <a:spLocks noGrp="1" noChangeArrowheads="1"/>
          </p:cNvSpPr>
          <p:nvPr>
            <p:ph idx="1"/>
          </p:nvPr>
        </p:nvSpPr>
        <p:spPr>
          <a:xfrm>
            <a:off x="577850" y="2133600"/>
            <a:ext cx="7983538" cy="4151313"/>
          </a:xfrm>
          <a:solidFill>
            <a:srgbClr val="CCFFFF"/>
          </a:solidFill>
          <a:ln w="34925">
            <a:solidFill>
              <a:srgbClr val="0000FF"/>
            </a:solidFill>
          </a:ln>
        </p:spPr>
        <p:txBody>
          <a:bodyPr wrap="none" lIns="108000" tIns="108000"/>
          <a:lstStyle/>
          <a:p>
            <a:pPr marL="342900" indent="-342900" eaLnBrk="1" hangingPunct="1">
              <a:lnSpc>
                <a:spcPct val="80000"/>
              </a:lnSpc>
              <a:buFont typeface="Wingdings" pitchFamily="2" charset="2"/>
              <a:buNone/>
            </a:pPr>
            <a:r>
              <a:rPr lang="en-US" altLang="ja-JP" sz="1800" smtClean="0">
                <a:solidFill>
                  <a:srgbClr val="FF6600"/>
                </a:solidFill>
                <a:latin typeface="メイリオ" pitchFamily="50" charset="-128"/>
                <a:ea typeface="メイリオ" pitchFamily="50" charset="-128"/>
                <a:cs typeface="メイリオ" pitchFamily="50" charset="-128"/>
              </a:rPr>
              <a:t>■</a:t>
            </a:r>
            <a:r>
              <a:rPr lang="ja-JP" altLang="en-US" sz="1800" smtClean="0">
                <a:solidFill>
                  <a:srgbClr val="FF6600"/>
                </a:solidFill>
                <a:latin typeface="メイリオ" pitchFamily="50" charset="-128"/>
                <a:ea typeface="メイリオ" pitchFamily="50" charset="-128"/>
                <a:cs typeface="メイリオ" pitchFamily="50" charset="-128"/>
              </a:rPr>
              <a:t>スケジュール</a:t>
            </a:r>
          </a:p>
          <a:p>
            <a:pPr marL="342900" indent="-342900" eaLnBrk="1" hangingPunct="1">
              <a:lnSpc>
                <a:spcPct val="80000"/>
              </a:lnSpc>
              <a:buFont typeface="Wingdings" pitchFamily="2" charset="2"/>
              <a:buNone/>
            </a:pPr>
            <a:r>
              <a:rPr lang="ja-JP" altLang="en-US" smtClean="0">
                <a:solidFill>
                  <a:srgbClr val="5F5F5F"/>
                </a:solidFill>
                <a:latin typeface="メイリオ" pitchFamily="50" charset="-128"/>
                <a:ea typeface="メイリオ" pitchFamily="50" charset="-128"/>
                <a:cs typeface="メイリオ" pitchFamily="50" charset="-128"/>
              </a:rPr>
              <a:t>　　・日・週・月・年・インターバルなどの処理実行スケジュールを指定可能 </a:t>
            </a:r>
          </a:p>
          <a:p>
            <a:pPr marL="342900" indent="-342900" eaLnBrk="1" hangingPunct="1">
              <a:lnSpc>
                <a:spcPct val="80000"/>
              </a:lnSpc>
              <a:buFont typeface="Wingdings" pitchFamily="2" charset="2"/>
              <a:buNone/>
            </a:pPr>
            <a:r>
              <a:rPr lang="ja-JP" altLang="en-US" smtClean="0">
                <a:solidFill>
                  <a:srgbClr val="5F5F5F"/>
                </a:solidFill>
                <a:latin typeface="メイリオ" pitchFamily="50" charset="-128"/>
                <a:ea typeface="メイリオ" pitchFamily="50" charset="-128"/>
                <a:cs typeface="メイリオ" pitchFamily="50" charset="-128"/>
              </a:rPr>
              <a:t>　　・ユーザー定義カレンダーの作成も可能</a:t>
            </a:r>
          </a:p>
          <a:p>
            <a:pPr marL="342900" indent="-342900" eaLnBrk="1" hangingPunct="1">
              <a:lnSpc>
                <a:spcPct val="80000"/>
              </a:lnSpc>
              <a:buFont typeface="Wingdings" pitchFamily="2" charset="2"/>
              <a:buNone/>
            </a:pPr>
            <a:r>
              <a:rPr lang="ja-JP" altLang="en-US" sz="1800" smtClean="0">
                <a:solidFill>
                  <a:srgbClr val="FF6600"/>
                </a:solidFill>
                <a:latin typeface="メイリオ" pitchFamily="50" charset="-128"/>
                <a:ea typeface="メイリオ" pitchFamily="50" charset="-128"/>
                <a:cs typeface="メイリオ" pitchFamily="50" charset="-128"/>
              </a:rPr>
              <a:t>■ファイル</a:t>
            </a:r>
          </a:p>
          <a:p>
            <a:pPr marL="342900" indent="-342900" eaLnBrk="1" hangingPunct="1">
              <a:lnSpc>
                <a:spcPct val="80000"/>
              </a:lnSpc>
              <a:buFont typeface="Wingdings" pitchFamily="2" charset="2"/>
              <a:buNone/>
            </a:pPr>
            <a:r>
              <a:rPr lang="ja-JP" altLang="en-US" smtClean="0">
                <a:solidFill>
                  <a:srgbClr val="5F5F5F"/>
                </a:solidFill>
                <a:latin typeface="メイリオ" pitchFamily="50" charset="-128"/>
                <a:ea typeface="メイリオ" pitchFamily="50" charset="-128"/>
                <a:cs typeface="メイリオ" pitchFamily="50" charset="-128"/>
              </a:rPr>
              <a:t>　　・監視対象ファイルの新規作成・更新・削除の各種ファイルの</a:t>
            </a:r>
          </a:p>
          <a:p>
            <a:pPr marL="342900" indent="-342900" eaLnBrk="1" hangingPunct="1">
              <a:lnSpc>
                <a:spcPct val="80000"/>
              </a:lnSpc>
              <a:buFont typeface="Wingdings" pitchFamily="2" charset="2"/>
              <a:buNone/>
            </a:pPr>
            <a:r>
              <a:rPr lang="ja-JP" altLang="en-US" smtClean="0">
                <a:solidFill>
                  <a:srgbClr val="5F5F5F"/>
                </a:solidFill>
                <a:latin typeface="メイリオ" pitchFamily="50" charset="-128"/>
                <a:ea typeface="メイリオ" pitchFamily="50" charset="-128"/>
                <a:cs typeface="メイリオ" pitchFamily="50" charset="-128"/>
              </a:rPr>
              <a:t>　　　イベントにより、処理スクリプトを起動</a:t>
            </a:r>
          </a:p>
          <a:p>
            <a:pPr marL="342900" indent="-342900" eaLnBrk="1" hangingPunct="1">
              <a:lnSpc>
                <a:spcPct val="80000"/>
              </a:lnSpc>
              <a:buFont typeface="Wingdings" pitchFamily="2" charset="2"/>
              <a:buNone/>
            </a:pPr>
            <a:r>
              <a:rPr lang="ja-JP" altLang="en-US" sz="1800" smtClean="0">
                <a:solidFill>
                  <a:srgbClr val="FF6600"/>
                </a:solidFill>
                <a:latin typeface="メイリオ" pitchFamily="50" charset="-128"/>
                <a:ea typeface="メイリオ" pitchFamily="50" charset="-128"/>
                <a:cs typeface="メイリオ" pitchFamily="50" charset="-128"/>
              </a:rPr>
              <a:t>■</a:t>
            </a:r>
            <a:r>
              <a:rPr lang="en-US" altLang="ja-JP" sz="1800" smtClean="0">
                <a:solidFill>
                  <a:srgbClr val="FF6600"/>
                </a:solidFill>
                <a:latin typeface="メイリオ" pitchFamily="50" charset="-128"/>
                <a:ea typeface="メイリオ" pitchFamily="50" charset="-128"/>
                <a:cs typeface="メイリオ" pitchFamily="50" charset="-128"/>
              </a:rPr>
              <a:t>HTTP</a:t>
            </a:r>
          </a:p>
          <a:p>
            <a:pPr marL="342900" indent="-342900" eaLnBrk="1" hangingPunct="1">
              <a:lnSpc>
                <a:spcPct val="80000"/>
              </a:lnSpc>
              <a:buFont typeface="Wingdings" pitchFamily="2" charset="2"/>
              <a:buNone/>
            </a:pPr>
            <a:r>
              <a:rPr lang="ja-JP" altLang="en-US" smtClean="0">
                <a:solidFill>
                  <a:srgbClr val="5F5F5F"/>
                </a:solidFill>
                <a:latin typeface="メイリオ" pitchFamily="50" charset="-128"/>
                <a:ea typeface="メイリオ" pitchFamily="50" charset="-128"/>
                <a:cs typeface="メイリオ" pitchFamily="50" charset="-128"/>
              </a:rPr>
              <a:t>　　・処理スクリプト起動用の</a:t>
            </a:r>
            <a:r>
              <a:rPr lang="en-US" altLang="ja-JP" smtClean="0">
                <a:solidFill>
                  <a:srgbClr val="5F5F5F"/>
                </a:solidFill>
                <a:latin typeface="メイリオ" pitchFamily="50" charset="-128"/>
                <a:ea typeface="メイリオ" pitchFamily="50" charset="-128"/>
                <a:cs typeface="メイリオ" pitchFamily="50" charset="-128"/>
              </a:rPr>
              <a:t>URL</a:t>
            </a:r>
            <a:r>
              <a:rPr lang="ja-JP" altLang="en-US" smtClean="0">
                <a:solidFill>
                  <a:srgbClr val="5F5F5F"/>
                </a:solidFill>
                <a:latin typeface="メイリオ" pitchFamily="50" charset="-128"/>
                <a:ea typeface="メイリオ" pitchFamily="50" charset="-128"/>
                <a:cs typeface="メイリオ" pitchFamily="50" charset="-128"/>
              </a:rPr>
              <a:t>を生成し、 その</a:t>
            </a:r>
            <a:r>
              <a:rPr lang="en-US" altLang="ja-JP" smtClean="0">
                <a:solidFill>
                  <a:srgbClr val="5F5F5F"/>
                </a:solidFill>
                <a:latin typeface="メイリオ" pitchFamily="50" charset="-128"/>
                <a:ea typeface="メイリオ" pitchFamily="50" charset="-128"/>
                <a:cs typeface="メイリオ" pitchFamily="50" charset="-128"/>
              </a:rPr>
              <a:t>URL</a:t>
            </a:r>
            <a:r>
              <a:rPr lang="ja-JP" altLang="en-US" smtClean="0">
                <a:solidFill>
                  <a:srgbClr val="5F5F5F"/>
                </a:solidFill>
                <a:latin typeface="メイリオ" pitchFamily="50" charset="-128"/>
                <a:ea typeface="メイリオ" pitchFamily="50" charset="-128"/>
                <a:cs typeface="メイリオ" pitchFamily="50" charset="-128"/>
              </a:rPr>
              <a:t>へのアクセスで</a:t>
            </a:r>
            <a:endParaRPr lang="en-US" altLang="ja-JP" smtClean="0">
              <a:solidFill>
                <a:srgbClr val="5F5F5F"/>
              </a:solidFill>
              <a:latin typeface="メイリオ" pitchFamily="50" charset="-128"/>
              <a:ea typeface="メイリオ" pitchFamily="50" charset="-128"/>
              <a:cs typeface="メイリオ" pitchFamily="50" charset="-128"/>
            </a:endParaRPr>
          </a:p>
          <a:p>
            <a:pPr marL="342900" indent="-342900" eaLnBrk="1" hangingPunct="1">
              <a:lnSpc>
                <a:spcPct val="80000"/>
              </a:lnSpc>
              <a:buFont typeface="Wingdings" pitchFamily="2" charset="2"/>
              <a:buNone/>
            </a:pPr>
            <a:r>
              <a:rPr lang="en-US" altLang="ja-JP" smtClean="0">
                <a:solidFill>
                  <a:srgbClr val="5F5F5F"/>
                </a:solidFill>
                <a:latin typeface="メイリオ" pitchFamily="50" charset="-128"/>
                <a:ea typeface="メイリオ" pitchFamily="50" charset="-128"/>
                <a:cs typeface="メイリオ" pitchFamily="50" charset="-128"/>
              </a:rPr>
              <a:t>      </a:t>
            </a:r>
            <a:r>
              <a:rPr lang="ja-JP" altLang="en-US" smtClean="0">
                <a:solidFill>
                  <a:srgbClr val="5F5F5F"/>
                </a:solidFill>
                <a:latin typeface="メイリオ" pitchFamily="50" charset="-128"/>
                <a:ea typeface="メイリオ" pitchFamily="50" charset="-128"/>
                <a:cs typeface="メイリオ" pitchFamily="50" charset="-128"/>
              </a:rPr>
              <a:t>処理スクリプトの実行が可能</a:t>
            </a:r>
          </a:p>
          <a:p>
            <a:pPr marL="342900" indent="-342900" eaLnBrk="1" hangingPunct="1">
              <a:lnSpc>
                <a:spcPct val="80000"/>
              </a:lnSpc>
              <a:buFont typeface="Wingdings" pitchFamily="2" charset="2"/>
              <a:buNone/>
            </a:pPr>
            <a:r>
              <a:rPr lang="ja-JP" altLang="en-US" sz="1800" smtClean="0">
                <a:solidFill>
                  <a:srgbClr val="FF6600"/>
                </a:solidFill>
                <a:latin typeface="メイリオ" pitchFamily="50" charset="-128"/>
                <a:ea typeface="メイリオ" pitchFamily="50" charset="-128"/>
                <a:cs typeface="メイリオ" pitchFamily="50" charset="-128"/>
              </a:rPr>
              <a:t>■</a:t>
            </a:r>
            <a:r>
              <a:rPr lang="en-US" altLang="ja-JP" sz="1800" smtClean="0">
                <a:solidFill>
                  <a:srgbClr val="FF6600"/>
                </a:solidFill>
                <a:latin typeface="メイリオ" pitchFamily="50" charset="-128"/>
                <a:ea typeface="メイリオ" pitchFamily="50" charset="-128"/>
                <a:cs typeface="メイリオ" pitchFamily="50" charset="-128"/>
              </a:rPr>
              <a:t>Web</a:t>
            </a:r>
            <a:r>
              <a:rPr lang="ja-JP" altLang="en-US" sz="1800" smtClean="0">
                <a:solidFill>
                  <a:srgbClr val="FF6600"/>
                </a:solidFill>
                <a:latin typeface="メイリオ" pitchFamily="50" charset="-128"/>
                <a:ea typeface="メイリオ" pitchFamily="50" charset="-128"/>
                <a:cs typeface="メイリオ" pitchFamily="50" charset="-128"/>
              </a:rPr>
              <a:t>サービス</a:t>
            </a:r>
          </a:p>
          <a:p>
            <a:pPr marL="342900" indent="-342900" eaLnBrk="1" hangingPunct="1">
              <a:lnSpc>
                <a:spcPct val="80000"/>
              </a:lnSpc>
              <a:buFont typeface="Wingdings" pitchFamily="2" charset="2"/>
              <a:buNone/>
            </a:pPr>
            <a:r>
              <a:rPr lang="ja-JP" altLang="en-US" smtClean="0">
                <a:solidFill>
                  <a:srgbClr val="5F5F5F"/>
                </a:solidFill>
                <a:latin typeface="メイリオ" pitchFamily="50" charset="-128"/>
                <a:ea typeface="メイリオ" pitchFamily="50" charset="-128"/>
                <a:cs typeface="メイリオ" pitchFamily="50" charset="-128"/>
              </a:rPr>
              <a:t>　　・作成した処理スクリプトを</a:t>
            </a:r>
            <a:r>
              <a:rPr lang="en-US" altLang="ja-JP" smtClean="0">
                <a:solidFill>
                  <a:srgbClr val="5F5F5F"/>
                </a:solidFill>
                <a:latin typeface="メイリオ" pitchFamily="50" charset="-128"/>
                <a:ea typeface="メイリオ" pitchFamily="50" charset="-128"/>
                <a:cs typeface="メイリオ" pitchFamily="50" charset="-128"/>
              </a:rPr>
              <a:t>Web</a:t>
            </a:r>
            <a:r>
              <a:rPr lang="ja-JP" altLang="en-US" smtClean="0">
                <a:solidFill>
                  <a:srgbClr val="5F5F5F"/>
                </a:solidFill>
                <a:latin typeface="メイリオ" pitchFamily="50" charset="-128"/>
                <a:ea typeface="メイリオ" pitchFamily="50" charset="-128"/>
                <a:cs typeface="メイリオ" pitchFamily="50" charset="-128"/>
              </a:rPr>
              <a:t>サービス化し、</a:t>
            </a:r>
            <a:r>
              <a:rPr lang="en-US" altLang="ja-JP" smtClean="0">
                <a:solidFill>
                  <a:srgbClr val="5F5F5F"/>
                </a:solidFill>
                <a:latin typeface="メイリオ" pitchFamily="50" charset="-128"/>
                <a:ea typeface="メイリオ" pitchFamily="50" charset="-128"/>
                <a:cs typeface="メイリオ" pitchFamily="50" charset="-128"/>
              </a:rPr>
              <a:t>Web</a:t>
            </a:r>
            <a:r>
              <a:rPr lang="ja-JP" altLang="en-US" smtClean="0">
                <a:solidFill>
                  <a:srgbClr val="5F5F5F"/>
                </a:solidFill>
                <a:latin typeface="メイリオ" pitchFamily="50" charset="-128"/>
                <a:ea typeface="メイリオ" pitchFamily="50" charset="-128"/>
                <a:cs typeface="メイリオ" pitchFamily="50" charset="-128"/>
              </a:rPr>
              <a:t>サービス経由での</a:t>
            </a:r>
          </a:p>
          <a:p>
            <a:pPr marL="342900" indent="-342900" eaLnBrk="1" hangingPunct="1">
              <a:lnSpc>
                <a:spcPct val="80000"/>
              </a:lnSpc>
              <a:buFont typeface="Wingdings" pitchFamily="2" charset="2"/>
              <a:buNone/>
            </a:pPr>
            <a:r>
              <a:rPr lang="ja-JP" altLang="en-US" smtClean="0">
                <a:solidFill>
                  <a:srgbClr val="5F5F5F"/>
                </a:solidFill>
                <a:latin typeface="メイリオ" pitchFamily="50" charset="-128"/>
                <a:ea typeface="メイリオ" pitchFamily="50" charset="-128"/>
                <a:cs typeface="メイリオ" pitchFamily="50" charset="-128"/>
              </a:rPr>
              <a:t>　　  処理スクリプト起動が可能</a:t>
            </a:r>
          </a:p>
          <a:p>
            <a:pPr marL="342900" indent="-342900" eaLnBrk="1" hangingPunct="1">
              <a:lnSpc>
                <a:spcPct val="80000"/>
              </a:lnSpc>
              <a:buFont typeface="Wingdings" pitchFamily="2" charset="2"/>
              <a:buNone/>
            </a:pPr>
            <a:r>
              <a:rPr lang="ja-JP" altLang="en-US" sz="1800" smtClean="0">
                <a:solidFill>
                  <a:srgbClr val="FF6600"/>
                </a:solidFill>
                <a:latin typeface="メイリオ" pitchFamily="50" charset="-128"/>
                <a:ea typeface="メイリオ" pitchFamily="50" charset="-128"/>
                <a:cs typeface="メイリオ" pitchFamily="50" charset="-128"/>
              </a:rPr>
              <a:t>■</a:t>
            </a:r>
            <a:r>
              <a:rPr lang="en-US" altLang="ja-JP" sz="1800" smtClean="0">
                <a:solidFill>
                  <a:srgbClr val="FF6600"/>
                </a:solidFill>
                <a:latin typeface="メイリオ" pitchFamily="50" charset="-128"/>
                <a:ea typeface="メイリオ" pitchFamily="50" charset="-128"/>
                <a:cs typeface="メイリオ" pitchFamily="50" charset="-128"/>
              </a:rPr>
              <a:t>DB</a:t>
            </a:r>
            <a:r>
              <a:rPr lang="ja-JP" altLang="en-US" sz="1800" smtClean="0">
                <a:solidFill>
                  <a:srgbClr val="FF6600"/>
                </a:solidFill>
                <a:latin typeface="メイリオ" pitchFamily="50" charset="-128"/>
                <a:ea typeface="メイリオ" pitchFamily="50" charset="-128"/>
                <a:cs typeface="メイリオ" pitchFamily="50" charset="-128"/>
              </a:rPr>
              <a:t>トリガー</a:t>
            </a:r>
            <a:r>
              <a:rPr lang="ja-JP" altLang="en-US" sz="1400" smtClean="0">
                <a:solidFill>
                  <a:srgbClr val="FF6600"/>
                </a:solidFill>
                <a:latin typeface="メイリオ" pitchFamily="50" charset="-128"/>
                <a:ea typeface="メイリオ" pitchFamily="50" charset="-128"/>
                <a:cs typeface="メイリオ" pitchFamily="50" charset="-128"/>
              </a:rPr>
              <a:t>　</a:t>
            </a:r>
          </a:p>
          <a:p>
            <a:pPr marL="342900" indent="-342900" eaLnBrk="1" hangingPunct="1">
              <a:lnSpc>
                <a:spcPct val="80000"/>
              </a:lnSpc>
              <a:buFont typeface="Wingdings" pitchFamily="2" charset="2"/>
              <a:buNone/>
            </a:pPr>
            <a:r>
              <a:rPr lang="ja-JP" altLang="en-US" smtClean="0">
                <a:solidFill>
                  <a:srgbClr val="5F5F5F"/>
                </a:solidFill>
                <a:latin typeface="メイリオ" pitchFamily="50" charset="-128"/>
                <a:ea typeface="メイリオ" pitchFamily="50" charset="-128"/>
                <a:cs typeface="メイリオ" pitchFamily="50" charset="-128"/>
              </a:rPr>
              <a:t>　　・指定したデータベースのテーブルを監視し、ステータスカラムの値の状態</a:t>
            </a:r>
            <a:br>
              <a:rPr lang="ja-JP" altLang="en-US" smtClean="0">
                <a:solidFill>
                  <a:srgbClr val="5F5F5F"/>
                </a:solidFill>
                <a:latin typeface="メイリオ" pitchFamily="50" charset="-128"/>
                <a:ea typeface="メイリオ" pitchFamily="50" charset="-128"/>
                <a:cs typeface="メイリオ" pitchFamily="50" charset="-128"/>
              </a:rPr>
            </a:br>
            <a:r>
              <a:rPr lang="ja-JP" altLang="en-US" smtClean="0">
                <a:solidFill>
                  <a:srgbClr val="5F5F5F"/>
                </a:solidFill>
                <a:latin typeface="メイリオ" pitchFamily="50" charset="-128"/>
                <a:ea typeface="メイリオ" pitchFamily="50" charset="-128"/>
                <a:cs typeface="メイリオ" pitchFamily="50" charset="-128"/>
              </a:rPr>
              <a:t> によってスクリプトの実行が可能</a:t>
            </a:r>
          </a:p>
        </p:txBody>
      </p:sp>
      <p:sp>
        <p:nvSpPr>
          <p:cNvPr id="21508" name="スライド番号プレースホルダ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C5CCBE75-A6B8-469A-85F5-ED2F3912AEFD}" type="slidenum">
              <a:rPr lang="en-US" altLang="ja-JP" smtClean="0">
                <a:ea typeface="ＭＳ Ｐゴシック" charset="-128"/>
              </a:rPr>
              <a:pPr/>
              <a:t>9</a:t>
            </a:fld>
            <a:endParaRPr lang="en-US" altLang="ja-JP" smtClean="0">
              <a:ea typeface="ＭＳ Ｐゴシック" charset="-128"/>
            </a:endParaRPr>
          </a:p>
        </p:txBody>
      </p:sp>
      <p:sp>
        <p:nvSpPr>
          <p:cNvPr id="21509" name="Text Box 3"/>
          <p:cNvSpPr txBox="1">
            <a:spLocks noChangeArrowheads="1"/>
          </p:cNvSpPr>
          <p:nvPr/>
        </p:nvSpPr>
        <p:spPr bwMode="auto">
          <a:xfrm>
            <a:off x="215607" y="1243013"/>
            <a:ext cx="3852337" cy="430887"/>
          </a:xfrm>
          <a:prstGeom prst="rect">
            <a:avLst/>
          </a:prstGeom>
          <a:noFill/>
          <a:ln w="38100" algn="ctr">
            <a:noFill/>
            <a:miter lim="800000"/>
            <a:headEnd/>
            <a:tailEnd/>
          </a:ln>
        </p:spPr>
        <p:txBody>
          <a:bodyPr wrap="none">
            <a:spAutoFit/>
          </a:bodyPr>
          <a:lstStyle/>
          <a:p>
            <a:pPr algn="l"/>
            <a:r>
              <a:rPr lang="ja-JP" altLang="en-US" sz="2200" dirty="0">
                <a:solidFill>
                  <a:schemeClr val="tx1"/>
                </a:solidFill>
                <a:latin typeface="メイリオ" pitchFamily="50" charset="-128"/>
                <a:ea typeface="メイリオ" pitchFamily="50" charset="-128"/>
                <a:cs typeface="メイリオ" pitchFamily="50" charset="-128"/>
              </a:rPr>
              <a:t>自動起動（トリガー）の設定</a:t>
            </a:r>
          </a:p>
        </p:txBody>
      </p:sp>
      <p:sp>
        <p:nvSpPr>
          <p:cNvPr id="21510" name="Text Box 4"/>
          <p:cNvSpPr txBox="1">
            <a:spLocks noChangeArrowheads="1"/>
          </p:cNvSpPr>
          <p:nvPr/>
        </p:nvSpPr>
        <p:spPr bwMode="auto">
          <a:xfrm>
            <a:off x="536575" y="1628775"/>
            <a:ext cx="7997825" cy="366713"/>
          </a:xfrm>
          <a:prstGeom prst="rect">
            <a:avLst/>
          </a:prstGeom>
          <a:noFill/>
          <a:ln w="38100" algn="ctr">
            <a:noFill/>
            <a:miter lim="800000"/>
            <a:headEnd/>
            <a:tailEnd/>
          </a:ln>
        </p:spPr>
        <p:txBody>
          <a:bodyPr>
            <a:spAutoFit/>
          </a:bodyPr>
          <a:lstStyle/>
          <a:p>
            <a:pPr algn="l"/>
            <a:r>
              <a:rPr lang="ja-JP" altLang="en-US" sz="1800">
                <a:solidFill>
                  <a:schemeClr val="tx1"/>
                </a:solidFill>
                <a:latin typeface="メイリオ" pitchFamily="50" charset="-128"/>
                <a:ea typeface="メイリオ" pitchFamily="50" charset="-128"/>
                <a:cs typeface="メイリオ" pitchFamily="50" charset="-128"/>
              </a:rPr>
              <a:t>データ連携スクリプトの実行を様々な要件にあわせて、起動設定が可能です。</a:t>
            </a:r>
          </a:p>
        </p:txBody>
      </p:sp>
      <p:sp>
        <p:nvSpPr>
          <p:cNvPr id="8" name="フッター プレースホルダ 2"/>
          <p:cNvSpPr>
            <a:spLocks noGrp="1"/>
          </p:cNvSpPr>
          <p:nvPr>
            <p:ph type="ftr" sz="quarter" idx="10"/>
          </p:nvPr>
        </p:nvSpPr>
        <p:spPr bwMode="auto">
          <a:xfrm>
            <a:off x="306388" y="6457950"/>
            <a:ext cx="2268537" cy="206375"/>
          </a:xfrm>
          <a:noFill/>
          <a:ln>
            <a:miter lim="800000"/>
            <a:headEnd/>
            <a:tailEnd/>
          </a:ln>
        </p:spPr>
        <p:txBody>
          <a:bodyPr wrap="square" numCol="1" anchorCtr="0" compatLnSpc="1">
            <a:prstTxWarp prst="textNoShape">
              <a:avLst/>
            </a:prstTxWarp>
          </a:bodyPr>
          <a:lstStyle/>
          <a:p>
            <a:r>
              <a:rPr lang="en-US" altLang="ja-JP" dirty="0" smtClean="0"/>
              <a:t>© 2014  SuperStream Inc. All rights reserved.</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PC2011-Blue-WP-SS-CORE">
  <a:themeElements>
    <a:clrScheme name="SSJ-2011">
      <a:dk1>
        <a:sysClr val="windowText" lastClr="000000"/>
      </a:dk1>
      <a:lt1>
        <a:srgbClr val="FFFFFF"/>
      </a:lt1>
      <a:dk2>
        <a:srgbClr val="000000"/>
      </a:dk2>
      <a:lt2>
        <a:srgbClr val="FFFFFF"/>
      </a:lt2>
      <a:accent1>
        <a:srgbClr val="0065AE"/>
      </a:accent1>
      <a:accent2>
        <a:srgbClr val="007BC7"/>
      </a:accent2>
      <a:accent3>
        <a:srgbClr val="BC8B00"/>
      </a:accent3>
      <a:accent4>
        <a:srgbClr val="B91B17"/>
      </a:accent4>
      <a:accent5>
        <a:srgbClr val="67792F"/>
      </a:accent5>
      <a:accent6>
        <a:srgbClr val="FFFFFF"/>
      </a:accent6>
      <a:hlink>
        <a:srgbClr val="007BC7"/>
      </a:hlink>
      <a:folHlink>
        <a:srgbClr val="A5A5A5"/>
      </a:folHlink>
    </a:clrScheme>
    <a:fontScheme name="SSJ-2011">
      <a:majorFont>
        <a:latin typeface="HGP創英角ｺﾞｼｯｸUB"/>
        <a:ea typeface="HGP創英角ｺﾞｼｯｸUB"/>
        <a:cs typeface=""/>
      </a:majorFont>
      <a:minorFont>
        <a:latin typeface="Microsoft Sans Serif"/>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lIns="0" tIns="0" rIns="0" bIns="0" anchor="t" anchorCtr="0">
        <a:normAutofit/>
      </a:bodyPr>
      <a:lstStyle>
        <a:defPPr marL="0" marR="0" indent="0" algn="l" defTabSz="914400" rtl="0" eaLnBrk="1" fontAlgn="auto" latinLnBrk="0" hangingPunct="1">
          <a:lnSpc>
            <a:spcPts val="2800"/>
          </a:lnSpc>
          <a:spcBef>
            <a:spcPct val="0"/>
          </a:spcBef>
          <a:spcAft>
            <a:spcPts val="0"/>
          </a:spcAft>
          <a:buClrTx/>
          <a:buSzTx/>
          <a:buFontTx/>
          <a:buNone/>
          <a:tabLst/>
          <a:defRPr kumimoji="1" sz="2400" b="0" i="0" u="none" strike="noStrike" kern="1200" cap="none" spc="0" normalizeH="0" baseline="0" noProof="0" dirty="0" smtClean="0">
            <a:ln>
              <a:noFill/>
            </a:ln>
            <a:solidFill>
              <a:schemeClr val="tx1"/>
            </a:solidFill>
            <a:effectLst/>
            <a:uLnTx/>
            <a:uFillTx/>
            <a:latin typeface="+mj-lt"/>
            <a:ea typeface="+mj-ea"/>
            <a:cs typeface="+mj-cs"/>
          </a:defRPr>
        </a:defPPr>
      </a:lstStyle>
    </a:txDef>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2246</TotalTime>
  <Words>4554</Words>
  <Application>Microsoft Office PowerPoint</Application>
  <PresentationFormat>画面に合わせる (4:3)</PresentationFormat>
  <Paragraphs>842</Paragraphs>
  <Slides>61</Slides>
  <Notes>61</Notes>
  <HiddenSlides>0</HiddenSlides>
  <MMClips>0</MMClips>
  <ScaleCrop>false</ScaleCrop>
  <HeadingPairs>
    <vt:vector size="4" baseType="variant">
      <vt:variant>
        <vt:lpstr>テーマ</vt:lpstr>
      </vt:variant>
      <vt:variant>
        <vt:i4>1</vt:i4>
      </vt:variant>
      <vt:variant>
        <vt:lpstr>スライド タイトル</vt:lpstr>
      </vt:variant>
      <vt:variant>
        <vt:i4>61</vt:i4>
      </vt:variant>
    </vt:vector>
  </HeadingPairs>
  <TitlesOfParts>
    <vt:vector size="62" baseType="lpstr">
      <vt:lpstr>SPC2011-Blue-WP-SS-CORE</vt:lpstr>
      <vt:lpstr>スライド 1</vt:lpstr>
      <vt:lpstr>スライド 2</vt:lpstr>
      <vt:lpstr>情報システムの課題 分散する情報の連携と現状</vt:lpstr>
      <vt:lpstr>SuperStreamと他システムとの連携性 　～SuperStream のオープン性と SuperStream-connect のメリット</vt:lpstr>
      <vt:lpstr>SuperStream-connect の特長 　～一連のデータ連携処理フローをGUIで可視化～</vt:lpstr>
      <vt:lpstr>SuperStream-connect の特長 　～ 開発コストと保守運用コストの軽減 ～</vt:lpstr>
      <vt:lpstr>SuperStream-connect の特長 　～さまざまな連携フローに対応～</vt:lpstr>
      <vt:lpstr>SuperStream-connect の特長 　～　さまざまな変換定義に対応　～</vt:lpstr>
      <vt:lpstr>SuperStream-connect の特長 　　～自動実行に対応～</vt:lpstr>
      <vt:lpstr>SuperStream-connect　システム構成例</vt:lpstr>
      <vt:lpstr>SuperStream-connect Studio （開発クライアント） とは</vt:lpstr>
      <vt:lpstr>処理アイコンおよびインタフェースアダプタ</vt:lpstr>
      <vt:lpstr>基本アダプタの機能一覧</vt:lpstr>
      <vt:lpstr>基本アダプタの機能一覧</vt:lpstr>
      <vt:lpstr>基本アダプタの機能一覧</vt:lpstr>
      <vt:lpstr>SuperStream-COREアダプタの機能一覧</vt:lpstr>
      <vt:lpstr>SuperStream-COREアダプタの機能一覧</vt:lpstr>
      <vt:lpstr>SuperStream-AP+アダプタ の機能一覧</vt:lpstr>
      <vt:lpstr>SuperStream-AP+アダプタ の機能一覧</vt:lpstr>
      <vt:lpstr>スライド 20</vt:lpstr>
      <vt:lpstr>SuperStream-connect ＆ COREアダプタ利用例</vt:lpstr>
      <vt:lpstr>スライド 22</vt:lpstr>
      <vt:lpstr>利用例①　エクセルから仕訳一括登録  （SuperStream-connect と COREアダプタ の活用例）</vt:lpstr>
      <vt:lpstr>利用例①　エクセルから仕訳一括登録  （SuperStream-connect と COREアダプタ の活用例）</vt:lpstr>
      <vt:lpstr>利用例①　エクセルから仕訳一括登録  （SuperStream-connect と COREアダプタ の活用例）</vt:lpstr>
      <vt:lpstr>利用例①　エクセルから仕訳一括登録  （SuperStream-connect と COREアダプタ の活用例）</vt:lpstr>
      <vt:lpstr>利用例①　エクセルから仕訳一括登録  （SuperStream-connect と COREアダプタ の活用例）</vt:lpstr>
      <vt:lpstr>スライド 28</vt:lpstr>
      <vt:lpstr>利用例②　外部システムから仕訳取込  （SuperStream-connect と COREアダプタ の活用例）</vt:lpstr>
      <vt:lpstr>利用例②　外部システムから仕訳取込  （SuperStream-connect と COREアダプタ の活用例）</vt:lpstr>
      <vt:lpstr>利用例②　外部システムから仕訳取込  （SuperStream-connect と COREアダプタ の活用例）</vt:lpstr>
      <vt:lpstr>利用例②　外部システムから仕訳取込  （SuperStream-connect と COREアダプタ の活用例）</vt:lpstr>
      <vt:lpstr>利用例②　外部システムから仕訳取込  （SuperStream-connect と COREアダプタ の活用例）</vt:lpstr>
      <vt:lpstr>スライド 34</vt:lpstr>
      <vt:lpstr>利用例③　SuperStreamから外部への連携  （SuperStream-connect と COREアダプタ の活用例）</vt:lpstr>
      <vt:lpstr>利用例③　SuperStreamから外部への連携  （SuperStream-connect と COREアダプタ の活用例）</vt:lpstr>
      <vt:lpstr>スライド 37</vt:lpstr>
      <vt:lpstr>利用例④　SuperStream帳票データを管理者にメール送信  （SuperStream-connect と COREアダプタ の活用例）</vt:lpstr>
      <vt:lpstr>利用例④　SuperStream帳票データを管理者にメール送信  （SuperStream-connect と COREアダプタ の活用例）</vt:lpstr>
      <vt:lpstr>利用例④　SuperStream帳票データを管理者にメール送信  （SuperStream-connect と COREアダプタ の活用例）</vt:lpstr>
      <vt:lpstr>利用例④　SuperStream帳票データを管理者にメール送信  （SuperStream-connect と COREアダプタ の活用例）</vt:lpstr>
      <vt:lpstr>スライド 42</vt:lpstr>
      <vt:lpstr>利用例⑤　SuperStream-COREの各種データをWeb参照  （SuperStream-connect と COREアダプタ の活用例）</vt:lpstr>
      <vt:lpstr>利用例⑤　SuperStream-COREの各種データをWeb参照  （SuperStream-connect と COREアダプタ の活用例）</vt:lpstr>
      <vt:lpstr>利用例⑤　SuperStream-COREの各種データをWeb参照  （SuperStream-connect と COREアダプタ の活用例）</vt:lpstr>
      <vt:lpstr>スライド 46</vt:lpstr>
      <vt:lpstr>SuperStream-connect ＆ AP+アダプタ利用例</vt:lpstr>
      <vt:lpstr>スライド 48</vt:lpstr>
      <vt:lpstr>利用例①　外部システムからAP+へ債務伝票取込を行う （SuperStream-connect と AP+アダプタ の活用例）</vt:lpstr>
      <vt:lpstr>利用例①　外部システムからAP+へ債務伝票取込を行う （SuperStream-connect と AP+アダプタ の活用例）</vt:lpstr>
      <vt:lpstr>利用例①　外部システムからAP+へ債務伝票取込を行う （SuperStream-connect と AP+アダプタ の活用例）</vt:lpstr>
      <vt:lpstr>スライド 52</vt:lpstr>
      <vt:lpstr>利用例②　外部システムからAP+へマスタ取込を行う （SuperStream-connect と AP+アダプタ の活用例）</vt:lpstr>
      <vt:lpstr>利用例②　外部システムからAP+へマスタ取込を行う （SuperStream-connect と AP+アダプタ の活用例）</vt:lpstr>
      <vt:lpstr>利用例②　外部システムからAP+へマスタ取込を行う （SuperStream-connect と AP+アダプタ の活用例）</vt:lpstr>
      <vt:lpstr>スライド 56</vt:lpstr>
      <vt:lpstr>利用例③　AP+のレポート結果を担当者にメール送信 （SuperStream-connect と AP+アダプタ の活用例）</vt:lpstr>
      <vt:lpstr>利用例③　AP+のレポート結果を担当者にメール送信 （SuperStream-connect と AP+アダプタ の活用例）</vt:lpstr>
      <vt:lpstr>利用例③　AP+のレポート結果を担当者にメール送信 （SuperStream-connect と AP+アダプタ の活用例）</vt:lpstr>
      <vt:lpstr>SuperStream-connect 稼動環境</vt:lpstr>
      <vt:lpstr>スライド 61</vt:lpstr>
    </vt:vector>
  </TitlesOfParts>
  <Company>翔泳社コミュニケーションデザイン局</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
  <cp:lastModifiedBy>鈴木　由將</cp:lastModifiedBy>
  <cp:revision>182</cp:revision>
  <dcterms:created xsi:type="dcterms:W3CDTF">2008-04-30T05:12:55Z</dcterms:created>
  <dcterms:modified xsi:type="dcterms:W3CDTF">2014-09-02T05:43:47Z</dcterms:modified>
</cp:coreProperties>
</file>